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4.xml" ContentType="application/vnd.openxmlformats-officedocument.presentationml.comments+xml"/>
  <Override PartName="/ppt/notesSlides/notesSlide18.xml" ContentType="application/vnd.openxmlformats-officedocument.presentationml.notesSlide+xml"/>
  <Override PartName="/ppt/comments/comment5.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comment6.xml" ContentType="application/vnd.openxmlformats-officedocument.presentationml.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comment7.xml" ContentType="application/vnd.openxmlformats-officedocument.presentationml.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comment8.xml" ContentType="application/vnd.openxmlformats-officedocument.presentationml.comments+xml"/>
  <Override PartName="/ppt/notesSlides/notesSlide33.xml" ContentType="application/vnd.openxmlformats-officedocument.presentationml.notesSlide+xml"/>
  <Override PartName="/ppt/comments/comment9.xml" ContentType="application/vnd.openxmlformats-officedocument.presentationml.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comment10.xml" ContentType="application/vnd.openxmlformats-officedocument.presentationml.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comment11.xml" ContentType="application/vnd.openxmlformats-officedocument.presentationml.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comment12.xml" ContentType="application/vnd.openxmlformats-officedocument.presentationml.comments+xml"/>
  <Override PartName="/ppt/notesSlides/notesSlide46.xml" ContentType="application/vnd.openxmlformats-officedocument.presentationml.notesSlide+xml"/>
  <Override PartName="/ppt/comments/comment13.xml" ContentType="application/vnd.openxmlformats-officedocument.presentationml.comment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omments/comment14.xml" ContentType="application/vnd.openxmlformats-officedocument.presentationml.comment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9"/>
  </p:notesMasterIdLst>
  <p:sldIdLst>
    <p:sldId id="257" r:id="rId2"/>
    <p:sldId id="261" r:id="rId3"/>
    <p:sldId id="551" r:id="rId4"/>
    <p:sldId id="262" r:id="rId5"/>
    <p:sldId id="271" r:id="rId6"/>
    <p:sldId id="263" r:id="rId7"/>
    <p:sldId id="280" r:id="rId8"/>
    <p:sldId id="403" r:id="rId9"/>
    <p:sldId id="288" r:id="rId10"/>
    <p:sldId id="405" r:id="rId11"/>
    <p:sldId id="406" r:id="rId12"/>
    <p:sldId id="289" r:id="rId13"/>
    <p:sldId id="407" r:id="rId14"/>
    <p:sldId id="549" r:id="rId15"/>
    <p:sldId id="409" r:id="rId16"/>
    <p:sldId id="413" r:id="rId17"/>
    <p:sldId id="416" r:id="rId18"/>
    <p:sldId id="552" r:id="rId19"/>
    <p:sldId id="418" r:id="rId20"/>
    <p:sldId id="419" r:id="rId21"/>
    <p:sldId id="427" r:id="rId22"/>
    <p:sldId id="428" r:id="rId23"/>
    <p:sldId id="429" r:id="rId24"/>
    <p:sldId id="430" r:id="rId25"/>
    <p:sldId id="431" r:id="rId26"/>
    <p:sldId id="550" r:id="rId27"/>
    <p:sldId id="553" r:id="rId28"/>
    <p:sldId id="554" r:id="rId29"/>
    <p:sldId id="299" r:id="rId30"/>
    <p:sldId id="301" r:id="rId31"/>
    <p:sldId id="557" r:id="rId32"/>
    <p:sldId id="558" r:id="rId33"/>
    <p:sldId id="559" r:id="rId34"/>
    <p:sldId id="560" r:id="rId35"/>
    <p:sldId id="266" r:id="rId36"/>
    <p:sldId id="282" r:id="rId37"/>
    <p:sldId id="562" r:id="rId38"/>
    <p:sldId id="532" r:id="rId39"/>
    <p:sldId id="529" r:id="rId40"/>
    <p:sldId id="563" r:id="rId41"/>
    <p:sldId id="530" r:id="rId42"/>
    <p:sldId id="561" r:id="rId43"/>
    <p:sldId id="535" r:id="rId44"/>
    <p:sldId id="566" r:id="rId45"/>
    <p:sldId id="544" r:id="rId46"/>
    <p:sldId id="543" r:id="rId47"/>
    <p:sldId id="537" r:id="rId48"/>
    <p:sldId id="275" r:id="rId49"/>
    <p:sldId id="538" r:id="rId50"/>
    <p:sldId id="545" r:id="rId51"/>
    <p:sldId id="539" r:id="rId52"/>
    <p:sldId id="443" r:id="rId53"/>
    <p:sldId id="548" r:id="rId54"/>
    <p:sldId id="328" r:id="rId55"/>
    <p:sldId id="329" r:id="rId56"/>
    <p:sldId id="546" r:id="rId57"/>
    <p:sldId id="564" r:id="rId58"/>
    <p:sldId id="565" r:id="rId59"/>
    <p:sldId id="331" r:id="rId60"/>
    <p:sldId id="528" r:id="rId61"/>
    <p:sldId id="269" r:id="rId62"/>
    <p:sldId id="278" r:id="rId63"/>
    <p:sldId id="287" r:id="rId64"/>
    <p:sldId id="279" r:id="rId65"/>
    <p:sldId id="272" r:id="rId66"/>
    <p:sldId id="307" r:id="rId67"/>
    <p:sldId id="306" r:id="rId68"/>
    <p:sldId id="273" r:id="rId69"/>
    <p:sldId id="536" r:id="rId70"/>
    <p:sldId id="308" r:id="rId71"/>
    <p:sldId id="305" r:id="rId72"/>
    <p:sldId id="513" r:id="rId73"/>
    <p:sldId id="284" r:id="rId74"/>
    <p:sldId id="286" r:id="rId75"/>
    <p:sldId id="258" r:id="rId76"/>
    <p:sldId id="268" r:id="rId77"/>
    <p:sldId id="256"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s" initials="T" lastIdx="19" clrIdx="0">
    <p:extLst>
      <p:ext uri="{19B8F6BF-5375-455C-9EA6-DF929625EA0E}">
        <p15:presenceInfo xmlns:p15="http://schemas.microsoft.com/office/powerpoint/2012/main" userId="S::Tess.Konen@state.mn.us::6db7c987-cad2-4f0c-8a55-1468d46175e7" providerId="AD"/>
      </p:ext>
    </p:extLst>
  </p:cmAuthor>
  <p:cmAuthor id="2" name="Smorodinsky, Svetlana@CDPH" initials="SS" lastIdx="9" clrIdx="1">
    <p:extLst>
      <p:ext uri="{19B8F6BF-5375-455C-9EA6-DF929625EA0E}">
        <p15:presenceInfo xmlns:p15="http://schemas.microsoft.com/office/powerpoint/2012/main" userId="S::Svetlana.Smorodinsky@cdph.ca.gov::37365f0a-9247-4e5b-848a-cc1b65f3b6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5525"/>
    <a:srgbClr val="F8EB3A"/>
    <a:srgbClr val="C4D9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66" autoAdjust="0"/>
    <p:restoredTop sz="71041" autoAdjust="0"/>
  </p:normalViewPr>
  <p:slideViewPr>
    <p:cSldViewPr snapToGrid="0" snapToObjects="1">
      <p:cViewPr varScale="1">
        <p:scale>
          <a:sx n="84" d="100"/>
          <a:sy n="84" d="100"/>
        </p:scale>
        <p:origin x="744" y="84"/>
      </p:cViewPr>
      <p:guideLst/>
    </p:cSldViewPr>
  </p:slideViewPr>
  <p:notesTextViewPr>
    <p:cViewPr>
      <p:scale>
        <a:sx n="1" d="1"/>
        <a:sy n="1" d="1"/>
      </p:scale>
      <p:origin x="0" y="0"/>
    </p:cViewPr>
  </p:notesTextViewPr>
  <p:sorterViewPr>
    <p:cViewPr>
      <p:scale>
        <a:sx n="80" d="100"/>
        <a:sy n="80" d="100"/>
      </p:scale>
      <p:origin x="0" y="-40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3-04-12T15:13:22.415" idx="1">
    <p:pos x="7131" y="572"/>
    <p:text>Alternate way to show prez objectives. Kept the original slide and put in "hidden" mode. Copied all text into notes.</p:text>
    <p:extLst>
      <p:ext uri="{C676402C-5697-4E1C-873F-D02D1690AC5C}">
        <p15:threadingInfo xmlns:p15="http://schemas.microsoft.com/office/powerpoint/2012/main" timeZoneBias="420"/>
      </p:ext>
    </p:extLst>
  </p:cm>
  <p:cm authorId="2" dt="2023-04-12T15:14:09.419" idx="2">
    <p:pos x="7131" y="668"/>
    <p:text>Word cloud generated from https://www.wordclouds.com/</p:text>
    <p:extLst>
      <p:ext uri="{C676402C-5697-4E1C-873F-D02D1690AC5C}">
        <p15:threadingInfo xmlns:p15="http://schemas.microsoft.com/office/powerpoint/2012/main" timeZoneBias="420">
          <p15:parentCm authorId="2"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4-11T13:48:02.370" idx="14">
    <p:pos x="10" y="10"/>
    <p:text>Do we need this slide? Seems like the outline covers it.</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04-10T11:28:34.279" idx="1">
    <p:pos x="10" y="10"/>
    <p:text>Ask who is in the audience or fun quesiton about how many conferences they have been to in the last two years?</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04-11T11:16:41.914" idx="4">
    <p:pos x="5698" y="162"/>
    <p:text>Bring handuot of DE to PHEP crosswalk, upload online too.</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04-11T13:29:50.102" idx="13">
    <p:pos x="6378" y="146"/>
    <p:text>Should we move this to the end so they are more famialr with the tools being mentioned? PLan to povide cross walk.</p:text>
    <p:extLst>
      <p:ext uri="{C676402C-5697-4E1C-873F-D02D1690AC5C}">
        <p15:threadingInfo xmlns:p15="http://schemas.microsoft.com/office/powerpoint/2012/main" timeZoneBias="30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3-04-12T16:59:51.364" idx="4">
    <p:pos x="5810" y="106"/>
    <p:text>Alternate way to show recovery definition. Kept the original slide and put in "hidden" mode. Copied all text into notes.</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2" dt="2023-04-12T17:51:10.355" idx="7">
    <p:pos x="7073" y="363"/>
    <p:text>Alternate version. Kept the original slide and put in "hidden" mode. Copied all text into notes.</p:text>
    <p:extLst>
      <p:ext uri="{C676402C-5697-4E1C-873F-D02D1690AC5C}">
        <p15:threadingInfo xmlns:p15="http://schemas.microsoft.com/office/powerpoint/2012/main" timeZoneBias="4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2" dt="2023-04-12T17:52:33.819" idx="8">
    <p:pos x="10" y="10"/>
    <p:text>Alternate version. Original hidden.</p:text>
    <p:extLst>
      <p:ext uri="{C676402C-5697-4E1C-873F-D02D1690AC5C}">
        <p15:threadingInfo xmlns:p15="http://schemas.microsoft.com/office/powerpoint/2012/main" timeZoneBias="4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04-11T10:28:21.369" idx="18">
    <p:pos x="10" y="10"/>
    <p:text>@Svetlana, what actions were taken of a result of these findings? So what?</p:text>
    <p:extLst>
      <p:ext uri="{C676402C-5697-4E1C-873F-D02D1690AC5C}">
        <p15:threadingInfo xmlns:p15="http://schemas.microsoft.com/office/powerpoint/2012/main" timeZoneBias="30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04-11T12:22:31.678" idx="6">
    <p:pos x="7121" y="2707"/>
    <p:text>I'm hvaing trouble finding an example of syndromic surveillance RECOVERY... maybe post-disaster/retrospective surveillance cover it? I think focusing on cleanup injuries or co exposure makese sense.</p:text>
    <p:extLst>
      <p:ext uri="{C676402C-5697-4E1C-873F-D02D1690AC5C}">
        <p15:threadingInfo xmlns:p15="http://schemas.microsoft.com/office/powerpoint/2012/main" timeZoneBias="30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04-11T13:53:58.632" idx="16">
    <p:pos x="10" y="10"/>
    <p:text>We mentioned exposure monitoring in the abstract. Was this what we meant or did we mean using trackign or some form or post-disaster data collection of actual exposure (wrist bracelet example later)</p:text>
    <p:extLst>
      <p:ext uri="{C676402C-5697-4E1C-873F-D02D1690AC5C}">
        <p15:threadingInfo xmlns:p15="http://schemas.microsoft.com/office/powerpoint/2012/main" timeZoneBias="30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04-11T13:28:50.665" idx="11">
    <p:pos x="10" y="10"/>
    <p:text>Do we want to include these?</p:text>
    <p:extLst>
      <p:ext uri="{C676402C-5697-4E1C-873F-D02D1690AC5C}">
        <p15:threadingInfo xmlns:p15="http://schemas.microsoft.com/office/powerpoint/2012/main" timeZoneBias="30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04-11T13:29:06.381" idx="12">
    <p:pos x="10" y="10"/>
    <p:text>Do we want to include these?</p:text>
    <p:extLst>
      <p:ext uri="{C676402C-5697-4E1C-873F-D02D1690AC5C}">
        <p15:threadingInfo xmlns:p15="http://schemas.microsoft.com/office/powerpoint/2012/main" timeZoneBias="30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04-11T13:55:29.557" idx="17">
    <p:pos x="10" y="10"/>
    <p:text>The room will be set up with round tables. Do we want hand outs or just have groups talk for a few minutes per slide and then share out their findigns?</p:text>
    <p:extLst>
      <p:ext uri="{C676402C-5697-4E1C-873F-D02D1690AC5C}">
        <p15:threadingInfo xmlns:p15="http://schemas.microsoft.com/office/powerpoint/2012/main" timeZoneBias="300"/>
      </p:ext>
    </p:extLst>
  </p:cm>
</p:cmLst>
</file>

<file path=ppt/diagrams/_rels/data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ata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48F0F6-2017-4D7B-95E4-BE8B5FC6959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3F68AAF-C14F-4436-B7C7-BE94E37F8B45}">
      <dgm:prSet phldrT="[Text]" custT="1"/>
      <dgm:spPr>
        <a:solidFill>
          <a:schemeClr val="bg1">
            <a:lumMod val="75000"/>
          </a:schemeClr>
        </a:solidFill>
      </dgm:spPr>
      <dgm:t>
        <a:bodyPr/>
        <a:lstStyle/>
        <a:p>
          <a:pPr>
            <a:lnSpc>
              <a:spcPct val="100000"/>
            </a:lnSpc>
            <a:spcAft>
              <a:spcPts val="0"/>
            </a:spcAft>
          </a:pPr>
          <a:r>
            <a:rPr lang="en-US" sz="2200" dirty="0">
              <a:solidFill>
                <a:schemeClr val="bg2">
                  <a:lumMod val="25000"/>
                </a:schemeClr>
              </a:solidFill>
            </a:rPr>
            <a:t>Incident Commander or </a:t>
          </a:r>
        </a:p>
        <a:p>
          <a:pPr>
            <a:lnSpc>
              <a:spcPct val="100000"/>
            </a:lnSpc>
            <a:spcAft>
              <a:spcPts val="0"/>
            </a:spcAft>
          </a:pPr>
          <a:r>
            <a:rPr lang="en-US" sz="2200" dirty="0">
              <a:solidFill>
                <a:schemeClr val="bg2">
                  <a:lumMod val="25000"/>
                </a:schemeClr>
              </a:solidFill>
            </a:rPr>
            <a:t>EOC Director</a:t>
          </a:r>
        </a:p>
      </dgm:t>
    </dgm:pt>
    <dgm:pt modelId="{5F469EC0-9575-4A29-B5DD-4B71253085CF}" type="parTrans" cxnId="{2EAA0353-D9F0-49EC-AA01-A2D05B377AD6}">
      <dgm:prSet/>
      <dgm:spPr/>
      <dgm:t>
        <a:bodyPr/>
        <a:lstStyle/>
        <a:p>
          <a:endParaRPr lang="en-US" sz="2200"/>
        </a:p>
      </dgm:t>
    </dgm:pt>
    <dgm:pt modelId="{B76C2011-E97E-48F5-91F0-720D65098058}" type="sibTrans" cxnId="{2EAA0353-D9F0-49EC-AA01-A2D05B377AD6}">
      <dgm:prSet/>
      <dgm:spPr/>
      <dgm:t>
        <a:bodyPr/>
        <a:lstStyle/>
        <a:p>
          <a:endParaRPr lang="en-US" sz="2200"/>
        </a:p>
      </dgm:t>
    </dgm:pt>
    <dgm:pt modelId="{35FD1BB4-C92C-43E1-BAB9-F39823179520}" type="asst">
      <dgm:prSet phldrT="[Text]" custT="1"/>
      <dgm:spPr>
        <a:solidFill>
          <a:schemeClr val="bg1">
            <a:lumMod val="75000"/>
          </a:schemeClr>
        </a:solidFill>
      </dgm:spPr>
      <dgm:t>
        <a:bodyPr/>
        <a:lstStyle/>
        <a:p>
          <a:r>
            <a:rPr lang="en-US" sz="2200" dirty="0">
              <a:solidFill>
                <a:schemeClr val="bg2">
                  <a:lumMod val="25000"/>
                </a:schemeClr>
              </a:solidFill>
            </a:rPr>
            <a:t>Safety Officer</a:t>
          </a:r>
        </a:p>
      </dgm:t>
    </dgm:pt>
    <dgm:pt modelId="{240AA007-D83F-4A81-9429-3A245F05F8BB}" type="parTrans" cxnId="{59372640-CD6D-411B-8D54-0267ACADCF4F}">
      <dgm:prSet/>
      <dgm:spPr>
        <a:ln>
          <a:solidFill>
            <a:schemeClr val="bg1">
              <a:lumMod val="65000"/>
            </a:schemeClr>
          </a:solidFill>
        </a:ln>
      </dgm:spPr>
      <dgm:t>
        <a:bodyPr/>
        <a:lstStyle/>
        <a:p>
          <a:endParaRPr lang="en-US" sz="2200"/>
        </a:p>
      </dgm:t>
    </dgm:pt>
    <dgm:pt modelId="{AF53E368-5779-4326-9615-3AB906069C14}" type="sibTrans" cxnId="{59372640-CD6D-411B-8D54-0267ACADCF4F}">
      <dgm:prSet/>
      <dgm:spPr/>
      <dgm:t>
        <a:bodyPr/>
        <a:lstStyle/>
        <a:p>
          <a:endParaRPr lang="en-US" sz="2200"/>
        </a:p>
      </dgm:t>
    </dgm:pt>
    <dgm:pt modelId="{B9887D69-7F94-4729-BC14-DD6596474A81}">
      <dgm:prSet phldrT="[Text]" custT="1"/>
      <dgm:spPr>
        <a:solidFill>
          <a:schemeClr val="bg1">
            <a:lumMod val="75000"/>
          </a:schemeClr>
        </a:solidFill>
      </dgm:spPr>
      <dgm:t>
        <a:bodyPr/>
        <a:lstStyle/>
        <a:p>
          <a:r>
            <a:rPr lang="en-US" sz="2200" dirty="0">
              <a:solidFill>
                <a:schemeClr val="bg2">
                  <a:lumMod val="25000"/>
                </a:schemeClr>
              </a:solidFill>
            </a:rPr>
            <a:t>Operations</a:t>
          </a:r>
        </a:p>
      </dgm:t>
    </dgm:pt>
    <dgm:pt modelId="{D282DF73-910D-4B99-B2F6-C2F15ADB4342}" type="parTrans" cxnId="{E5D02BF6-F9C1-4C1D-8A20-9AFB41B3D900}">
      <dgm:prSet/>
      <dgm:spPr>
        <a:ln>
          <a:solidFill>
            <a:schemeClr val="bg1">
              <a:lumMod val="65000"/>
            </a:schemeClr>
          </a:solidFill>
        </a:ln>
      </dgm:spPr>
      <dgm:t>
        <a:bodyPr/>
        <a:lstStyle/>
        <a:p>
          <a:endParaRPr lang="en-US" sz="2200"/>
        </a:p>
      </dgm:t>
    </dgm:pt>
    <dgm:pt modelId="{159A0542-7646-4726-A4E8-921FCDD02C00}" type="sibTrans" cxnId="{E5D02BF6-F9C1-4C1D-8A20-9AFB41B3D900}">
      <dgm:prSet/>
      <dgm:spPr/>
      <dgm:t>
        <a:bodyPr/>
        <a:lstStyle/>
        <a:p>
          <a:endParaRPr lang="en-US" sz="2200"/>
        </a:p>
      </dgm:t>
    </dgm:pt>
    <dgm:pt modelId="{2ED3610B-6AE8-4968-B90D-09E050630D6D}">
      <dgm:prSet phldrT="[Text]" custT="1"/>
      <dgm:spPr>
        <a:solidFill>
          <a:schemeClr val="bg1">
            <a:lumMod val="75000"/>
          </a:schemeClr>
        </a:solidFill>
      </dgm:spPr>
      <dgm:t>
        <a:bodyPr/>
        <a:lstStyle/>
        <a:p>
          <a:r>
            <a:rPr lang="en-US" sz="2200" dirty="0">
              <a:solidFill>
                <a:schemeClr val="bg2">
                  <a:lumMod val="25000"/>
                </a:schemeClr>
              </a:solidFill>
            </a:rPr>
            <a:t>Plans</a:t>
          </a:r>
        </a:p>
      </dgm:t>
    </dgm:pt>
    <dgm:pt modelId="{6C4611A9-48DE-4F69-BF41-22EE3A4FBE6B}" type="parTrans" cxnId="{20C1BF73-EE8C-4CFE-A992-1F9DD2A59922}">
      <dgm:prSet/>
      <dgm:spPr>
        <a:ln>
          <a:solidFill>
            <a:schemeClr val="bg1">
              <a:lumMod val="65000"/>
            </a:schemeClr>
          </a:solidFill>
        </a:ln>
      </dgm:spPr>
      <dgm:t>
        <a:bodyPr/>
        <a:lstStyle/>
        <a:p>
          <a:endParaRPr lang="en-US" sz="2200"/>
        </a:p>
      </dgm:t>
    </dgm:pt>
    <dgm:pt modelId="{A899D3BB-C10F-421C-A243-909B35A45383}" type="sibTrans" cxnId="{20C1BF73-EE8C-4CFE-A992-1F9DD2A59922}">
      <dgm:prSet/>
      <dgm:spPr/>
      <dgm:t>
        <a:bodyPr/>
        <a:lstStyle/>
        <a:p>
          <a:endParaRPr lang="en-US" sz="2200"/>
        </a:p>
      </dgm:t>
    </dgm:pt>
    <dgm:pt modelId="{C9DCFE40-D144-4789-BD31-FE1E25D56F14}">
      <dgm:prSet phldrT="[Text]" custT="1"/>
      <dgm:spPr>
        <a:solidFill>
          <a:schemeClr val="bg1">
            <a:lumMod val="75000"/>
          </a:schemeClr>
        </a:solidFill>
      </dgm:spPr>
      <dgm:t>
        <a:bodyPr/>
        <a:lstStyle/>
        <a:p>
          <a:r>
            <a:rPr lang="en-US" sz="2200" dirty="0">
              <a:solidFill>
                <a:schemeClr val="bg2">
                  <a:lumMod val="25000"/>
                </a:schemeClr>
              </a:solidFill>
            </a:rPr>
            <a:t>Logs</a:t>
          </a:r>
        </a:p>
      </dgm:t>
    </dgm:pt>
    <dgm:pt modelId="{69E2D517-52FC-460B-8C8F-15008CFB64D7}" type="parTrans" cxnId="{4989D051-2F05-4984-BCB2-DED45EAC093B}">
      <dgm:prSet/>
      <dgm:spPr>
        <a:ln>
          <a:solidFill>
            <a:schemeClr val="bg1">
              <a:lumMod val="65000"/>
            </a:schemeClr>
          </a:solidFill>
        </a:ln>
      </dgm:spPr>
      <dgm:t>
        <a:bodyPr/>
        <a:lstStyle/>
        <a:p>
          <a:endParaRPr lang="en-US" sz="2200"/>
        </a:p>
      </dgm:t>
    </dgm:pt>
    <dgm:pt modelId="{47B76692-A2A3-4073-B868-4BCFD8D586D8}" type="sibTrans" cxnId="{4989D051-2F05-4984-BCB2-DED45EAC093B}">
      <dgm:prSet/>
      <dgm:spPr/>
      <dgm:t>
        <a:bodyPr/>
        <a:lstStyle/>
        <a:p>
          <a:endParaRPr lang="en-US" sz="2200"/>
        </a:p>
      </dgm:t>
    </dgm:pt>
    <dgm:pt modelId="{D7A896E0-97F8-4988-884F-59DA61E664B8}">
      <dgm:prSet custT="1"/>
      <dgm:spPr>
        <a:solidFill>
          <a:srgbClr val="002060"/>
        </a:solidFill>
      </dgm:spPr>
      <dgm:t>
        <a:bodyPr/>
        <a:lstStyle/>
        <a:p>
          <a:r>
            <a:rPr lang="en-US" sz="2200" dirty="0"/>
            <a:t>ERHMS Unit</a:t>
          </a:r>
        </a:p>
      </dgm:t>
    </dgm:pt>
    <dgm:pt modelId="{645B16B0-E252-40FE-9348-C6A3DA2CAEB8}" type="parTrans" cxnId="{F8E4A871-622F-495E-ACB7-BC1830961E95}">
      <dgm:prSet/>
      <dgm:spPr>
        <a:ln>
          <a:solidFill>
            <a:schemeClr val="bg1">
              <a:lumMod val="65000"/>
            </a:schemeClr>
          </a:solidFill>
        </a:ln>
      </dgm:spPr>
      <dgm:t>
        <a:bodyPr/>
        <a:lstStyle/>
        <a:p>
          <a:endParaRPr lang="en-US" sz="2200"/>
        </a:p>
      </dgm:t>
    </dgm:pt>
    <dgm:pt modelId="{E16E5CA4-E2CC-466F-8AB1-671617891508}" type="sibTrans" cxnId="{F8E4A871-622F-495E-ACB7-BC1830961E95}">
      <dgm:prSet/>
      <dgm:spPr/>
      <dgm:t>
        <a:bodyPr/>
        <a:lstStyle/>
        <a:p>
          <a:endParaRPr lang="en-US" sz="2200"/>
        </a:p>
      </dgm:t>
    </dgm:pt>
    <dgm:pt modelId="{2F98331B-24F1-4CC9-88DD-1C34F0335DE1}" type="asst">
      <dgm:prSet custT="1"/>
      <dgm:spPr>
        <a:solidFill>
          <a:srgbClr val="002060"/>
        </a:solidFill>
      </dgm:spPr>
      <dgm:t>
        <a:bodyPr/>
        <a:lstStyle/>
        <a:p>
          <a:r>
            <a:rPr lang="en-US" sz="2200" dirty="0"/>
            <a:t>ESF-8 Liaison</a:t>
          </a:r>
        </a:p>
      </dgm:t>
    </dgm:pt>
    <dgm:pt modelId="{F5FE8175-BAAC-4B33-B74C-AC1F3F8E6968}" type="parTrans" cxnId="{B181AA3D-06D9-4E9E-AC68-EF2DA5445FB0}">
      <dgm:prSet/>
      <dgm:spPr>
        <a:ln>
          <a:solidFill>
            <a:schemeClr val="bg1">
              <a:lumMod val="65000"/>
            </a:schemeClr>
          </a:solidFill>
        </a:ln>
      </dgm:spPr>
      <dgm:t>
        <a:bodyPr/>
        <a:lstStyle/>
        <a:p>
          <a:endParaRPr lang="en-US" sz="2200"/>
        </a:p>
      </dgm:t>
    </dgm:pt>
    <dgm:pt modelId="{21808CB1-4C0C-43F8-A641-2F967F5DB746}" type="sibTrans" cxnId="{B181AA3D-06D9-4E9E-AC68-EF2DA5445FB0}">
      <dgm:prSet/>
      <dgm:spPr/>
      <dgm:t>
        <a:bodyPr/>
        <a:lstStyle/>
        <a:p>
          <a:endParaRPr lang="en-US" sz="2200"/>
        </a:p>
      </dgm:t>
    </dgm:pt>
    <dgm:pt modelId="{E57586BB-2D55-41D3-88E8-EB379F1944E5}">
      <dgm:prSet custT="1"/>
      <dgm:spPr>
        <a:solidFill>
          <a:schemeClr val="bg1">
            <a:lumMod val="75000"/>
          </a:schemeClr>
        </a:solidFill>
      </dgm:spPr>
      <dgm:t>
        <a:bodyPr/>
        <a:lstStyle/>
        <a:p>
          <a:r>
            <a:rPr lang="en-US" sz="2200" dirty="0">
              <a:solidFill>
                <a:schemeClr val="bg2">
                  <a:lumMod val="25000"/>
                </a:schemeClr>
              </a:solidFill>
            </a:rPr>
            <a:t>Finance</a:t>
          </a:r>
        </a:p>
      </dgm:t>
    </dgm:pt>
    <dgm:pt modelId="{A3494744-7EE9-416A-A700-EE2E05FA6684}" type="parTrans" cxnId="{A7A4F9ED-9038-4B97-8D66-F144B066A11E}">
      <dgm:prSet/>
      <dgm:spPr>
        <a:ln>
          <a:solidFill>
            <a:schemeClr val="bg1">
              <a:lumMod val="65000"/>
            </a:schemeClr>
          </a:solidFill>
        </a:ln>
      </dgm:spPr>
      <dgm:t>
        <a:bodyPr/>
        <a:lstStyle/>
        <a:p>
          <a:endParaRPr lang="en-US" sz="2200"/>
        </a:p>
      </dgm:t>
    </dgm:pt>
    <dgm:pt modelId="{990AF524-A383-4504-815F-6D9601D5A05E}" type="sibTrans" cxnId="{A7A4F9ED-9038-4B97-8D66-F144B066A11E}">
      <dgm:prSet/>
      <dgm:spPr/>
      <dgm:t>
        <a:bodyPr/>
        <a:lstStyle/>
        <a:p>
          <a:endParaRPr lang="en-US" sz="2200"/>
        </a:p>
      </dgm:t>
    </dgm:pt>
    <dgm:pt modelId="{64B664FC-D37D-48F3-A4EE-3B62D1C9A315}">
      <dgm:prSet custT="1"/>
      <dgm:spPr>
        <a:solidFill>
          <a:srgbClr val="002060"/>
        </a:solidFill>
      </dgm:spPr>
      <dgm:t>
        <a:bodyPr/>
        <a:lstStyle/>
        <a:p>
          <a:r>
            <a:rPr lang="en-US" sz="2200" dirty="0"/>
            <a:t>Medical Unit or Science Branch</a:t>
          </a:r>
        </a:p>
      </dgm:t>
    </dgm:pt>
    <dgm:pt modelId="{C3556188-30E0-471E-B9DC-01CB4BDEA646}" type="parTrans" cxnId="{AD61B975-E6D9-498A-A8B1-DB532803F886}">
      <dgm:prSet/>
      <dgm:spPr>
        <a:ln>
          <a:solidFill>
            <a:schemeClr val="bg1">
              <a:lumMod val="65000"/>
            </a:schemeClr>
          </a:solidFill>
        </a:ln>
      </dgm:spPr>
      <dgm:t>
        <a:bodyPr/>
        <a:lstStyle/>
        <a:p>
          <a:endParaRPr lang="en-US" sz="2200"/>
        </a:p>
      </dgm:t>
    </dgm:pt>
    <dgm:pt modelId="{681279E9-CCDC-4CA3-AD01-1497FCD29029}" type="sibTrans" cxnId="{AD61B975-E6D9-498A-A8B1-DB532803F886}">
      <dgm:prSet/>
      <dgm:spPr/>
      <dgm:t>
        <a:bodyPr/>
        <a:lstStyle/>
        <a:p>
          <a:endParaRPr lang="en-US" sz="2200"/>
        </a:p>
      </dgm:t>
    </dgm:pt>
    <dgm:pt modelId="{F43B36FE-74D3-4236-86FD-17C60B0B0998}">
      <dgm:prSet custT="1"/>
      <dgm:spPr>
        <a:solidFill>
          <a:srgbClr val="002060"/>
        </a:solidFill>
      </dgm:spPr>
      <dgm:t>
        <a:bodyPr/>
        <a:lstStyle/>
        <a:p>
          <a:r>
            <a:rPr lang="en-US" sz="2200" dirty="0"/>
            <a:t>Situation Analysis or Tech Specialists</a:t>
          </a:r>
        </a:p>
      </dgm:t>
    </dgm:pt>
    <dgm:pt modelId="{5BEFA167-5C60-4776-B8E3-BE7AFA8C6368}" type="parTrans" cxnId="{FA3D4915-F5C7-4AB9-B4E8-AD3AF8B9EADF}">
      <dgm:prSet/>
      <dgm:spPr>
        <a:ln>
          <a:solidFill>
            <a:schemeClr val="bg1">
              <a:lumMod val="65000"/>
            </a:schemeClr>
          </a:solidFill>
        </a:ln>
      </dgm:spPr>
      <dgm:t>
        <a:bodyPr/>
        <a:lstStyle/>
        <a:p>
          <a:endParaRPr lang="en-US" sz="2200"/>
        </a:p>
      </dgm:t>
    </dgm:pt>
    <dgm:pt modelId="{CFEC0BAE-7933-4704-959E-E4BBA7ABEB5A}" type="sibTrans" cxnId="{FA3D4915-F5C7-4AB9-B4E8-AD3AF8B9EADF}">
      <dgm:prSet/>
      <dgm:spPr/>
      <dgm:t>
        <a:bodyPr/>
        <a:lstStyle/>
        <a:p>
          <a:endParaRPr lang="en-US" sz="2200"/>
        </a:p>
      </dgm:t>
    </dgm:pt>
    <dgm:pt modelId="{5528E0DA-58D7-4297-9D7D-1224B3205D75}" type="pres">
      <dgm:prSet presAssocID="{3D48F0F6-2017-4D7B-95E4-BE8B5FC69599}" presName="hierChild1" presStyleCnt="0">
        <dgm:presLayoutVars>
          <dgm:orgChart val="1"/>
          <dgm:chPref val="1"/>
          <dgm:dir/>
          <dgm:animOne val="branch"/>
          <dgm:animLvl val="lvl"/>
          <dgm:resizeHandles/>
        </dgm:presLayoutVars>
      </dgm:prSet>
      <dgm:spPr/>
    </dgm:pt>
    <dgm:pt modelId="{8F7AADB3-969A-4C24-8AA5-D56283A84495}" type="pres">
      <dgm:prSet presAssocID="{03F68AAF-C14F-4436-B7C7-BE94E37F8B45}" presName="hierRoot1" presStyleCnt="0">
        <dgm:presLayoutVars>
          <dgm:hierBranch val="init"/>
        </dgm:presLayoutVars>
      </dgm:prSet>
      <dgm:spPr/>
    </dgm:pt>
    <dgm:pt modelId="{96A2C67C-933A-4ADB-A196-345F1ABB6F3E}" type="pres">
      <dgm:prSet presAssocID="{03F68AAF-C14F-4436-B7C7-BE94E37F8B45}" presName="rootComposite1" presStyleCnt="0"/>
      <dgm:spPr/>
    </dgm:pt>
    <dgm:pt modelId="{7C3078C1-BEA4-4D4C-BEE9-424048D4A6A5}" type="pres">
      <dgm:prSet presAssocID="{03F68AAF-C14F-4436-B7C7-BE94E37F8B45}" presName="rootText1" presStyleLbl="node0" presStyleIdx="0" presStyleCnt="1" custScaleX="227700" custLinFactNeighborX="-2063">
        <dgm:presLayoutVars>
          <dgm:chPref val="3"/>
        </dgm:presLayoutVars>
      </dgm:prSet>
      <dgm:spPr/>
    </dgm:pt>
    <dgm:pt modelId="{78D7B8E1-A377-4EEF-9745-3BD7362419B5}" type="pres">
      <dgm:prSet presAssocID="{03F68AAF-C14F-4436-B7C7-BE94E37F8B45}" presName="rootConnector1" presStyleLbl="node1" presStyleIdx="0" presStyleCnt="0"/>
      <dgm:spPr/>
    </dgm:pt>
    <dgm:pt modelId="{C87D9A08-0504-4720-BC1B-1025057FBFC4}" type="pres">
      <dgm:prSet presAssocID="{03F68AAF-C14F-4436-B7C7-BE94E37F8B45}" presName="hierChild2" presStyleCnt="0"/>
      <dgm:spPr/>
    </dgm:pt>
    <dgm:pt modelId="{C1719F05-76DF-479B-A191-187199614AF3}" type="pres">
      <dgm:prSet presAssocID="{D282DF73-910D-4B99-B2F6-C2F15ADB4342}" presName="Name37" presStyleLbl="parChTrans1D2" presStyleIdx="0" presStyleCnt="6"/>
      <dgm:spPr/>
    </dgm:pt>
    <dgm:pt modelId="{48878AA9-95A1-4585-82B1-232AC225CDF3}" type="pres">
      <dgm:prSet presAssocID="{B9887D69-7F94-4729-BC14-DD6596474A81}" presName="hierRoot2" presStyleCnt="0">
        <dgm:presLayoutVars>
          <dgm:hierBranch val="init"/>
        </dgm:presLayoutVars>
      </dgm:prSet>
      <dgm:spPr/>
    </dgm:pt>
    <dgm:pt modelId="{A75C3A3A-9B28-475E-9043-5E1E20A03944}" type="pres">
      <dgm:prSet presAssocID="{B9887D69-7F94-4729-BC14-DD6596474A81}" presName="rootComposite" presStyleCnt="0"/>
      <dgm:spPr/>
    </dgm:pt>
    <dgm:pt modelId="{7C090D6D-0CD6-44E0-A1B8-B282D0D7E1D8}" type="pres">
      <dgm:prSet presAssocID="{B9887D69-7F94-4729-BC14-DD6596474A81}" presName="rootText" presStyleLbl="node2" presStyleIdx="0" presStyleCnt="4">
        <dgm:presLayoutVars>
          <dgm:chPref val="3"/>
        </dgm:presLayoutVars>
      </dgm:prSet>
      <dgm:spPr/>
    </dgm:pt>
    <dgm:pt modelId="{135F1405-29DC-47F9-96E9-0FB889F65DE5}" type="pres">
      <dgm:prSet presAssocID="{B9887D69-7F94-4729-BC14-DD6596474A81}" presName="rootConnector" presStyleLbl="node2" presStyleIdx="0" presStyleCnt="4"/>
      <dgm:spPr/>
    </dgm:pt>
    <dgm:pt modelId="{DF279C7C-DE28-40C9-9F1A-0887B4E9F3A2}" type="pres">
      <dgm:prSet presAssocID="{B9887D69-7F94-4729-BC14-DD6596474A81}" presName="hierChild4" presStyleCnt="0"/>
      <dgm:spPr/>
    </dgm:pt>
    <dgm:pt modelId="{0FF30F0B-22AE-40E2-A84C-51A27268E97B}" type="pres">
      <dgm:prSet presAssocID="{C3556188-30E0-471E-B9DC-01CB4BDEA646}" presName="Name37" presStyleLbl="parChTrans1D3" presStyleIdx="0" presStyleCnt="3"/>
      <dgm:spPr/>
    </dgm:pt>
    <dgm:pt modelId="{EF8ACFDB-59E9-48BC-876B-D349F7903EDA}" type="pres">
      <dgm:prSet presAssocID="{64B664FC-D37D-48F3-A4EE-3B62D1C9A315}" presName="hierRoot2" presStyleCnt="0">
        <dgm:presLayoutVars>
          <dgm:hierBranch val="init"/>
        </dgm:presLayoutVars>
      </dgm:prSet>
      <dgm:spPr/>
    </dgm:pt>
    <dgm:pt modelId="{F0FE012D-D9DF-451E-BC5D-3F6A570B934A}" type="pres">
      <dgm:prSet presAssocID="{64B664FC-D37D-48F3-A4EE-3B62D1C9A315}" presName="rootComposite" presStyleCnt="0"/>
      <dgm:spPr/>
    </dgm:pt>
    <dgm:pt modelId="{C915C9BC-3C94-4D21-9F03-229EA367572D}" type="pres">
      <dgm:prSet presAssocID="{64B664FC-D37D-48F3-A4EE-3B62D1C9A315}" presName="rootText" presStyleLbl="node3" presStyleIdx="0" presStyleCnt="3" custScaleX="141695">
        <dgm:presLayoutVars>
          <dgm:chPref val="3"/>
        </dgm:presLayoutVars>
      </dgm:prSet>
      <dgm:spPr/>
    </dgm:pt>
    <dgm:pt modelId="{A2970683-0D5E-4FE1-918A-0D3C05C4B8AF}" type="pres">
      <dgm:prSet presAssocID="{64B664FC-D37D-48F3-A4EE-3B62D1C9A315}" presName="rootConnector" presStyleLbl="node3" presStyleIdx="0" presStyleCnt="3"/>
      <dgm:spPr/>
    </dgm:pt>
    <dgm:pt modelId="{71D9B4D9-BACF-4E5F-80A3-E2C0276E52A9}" type="pres">
      <dgm:prSet presAssocID="{64B664FC-D37D-48F3-A4EE-3B62D1C9A315}" presName="hierChild4" presStyleCnt="0"/>
      <dgm:spPr/>
    </dgm:pt>
    <dgm:pt modelId="{33337637-649B-4C30-9428-22293E468784}" type="pres">
      <dgm:prSet presAssocID="{64B664FC-D37D-48F3-A4EE-3B62D1C9A315}" presName="hierChild5" presStyleCnt="0"/>
      <dgm:spPr/>
    </dgm:pt>
    <dgm:pt modelId="{CA4A9792-9CC2-48A5-8329-D1B3B14EAF66}" type="pres">
      <dgm:prSet presAssocID="{B9887D69-7F94-4729-BC14-DD6596474A81}" presName="hierChild5" presStyleCnt="0"/>
      <dgm:spPr/>
    </dgm:pt>
    <dgm:pt modelId="{8E9A3622-1072-4BD7-8F39-BBDE2A2B5C75}" type="pres">
      <dgm:prSet presAssocID="{6C4611A9-48DE-4F69-BF41-22EE3A4FBE6B}" presName="Name37" presStyleLbl="parChTrans1D2" presStyleIdx="1" presStyleCnt="6"/>
      <dgm:spPr/>
    </dgm:pt>
    <dgm:pt modelId="{0F5272AF-2A77-4D67-89F8-E29621F5B16E}" type="pres">
      <dgm:prSet presAssocID="{2ED3610B-6AE8-4968-B90D-09E050630D6D}" presName="hierRoot2" presStyleCnt="0">
        <dgm:presLayoutVars>
          <dgm:hierBranch val="init"/>
        </dgm:presLayoutVars>
      </dgm:prSet>
      <dgm:spPr/>
    </dgm:pt>
    <dgm:pt modelId="{257663CC-0CF9-4962-9318-B6E9FD4BD15C}" type="pres">
      <dgm:prSet presAssocID="{2ED3610B-6AE8-4968-B90D-09E050630D6D}" presName="rootComposite" presStyleCnt="0"/>
      <dgm:spPr/>
    </dgm:pt>
    <dgm:pt modelId="{14BD29E5-0A6F-4EFC-A6AB-784EE639F7AC}" type="pres">
      <dgm:prSet presAssocID="{2ED3610B-6AE8-4968-B90D-09E050630D6D}" presName="rootText" presStyleLbl="node2" presStyleIdx="1" presStyleCnt="4" custLinFactNeighborX="-2063">
        <dgm:presLayoutVars>
          <dgm:chPref val="3"/>
        </dgm:presLayoutVars>
      </dgm:prSet>
      <dgm:spPr/>
    </dgm:pt>
    <dgm:pt modelId="{D61DBAFA-53FB-455A-858D-3881EA6B8349}" type="pres">
      <dgm:prSet presAssocID="{2ED3610B-6AE8-4968-B90D-09E050630D6D}" presName="rootConnector" presStyleLbl="node2" presStyleIdx="1" presStyleCnt="4"/>
      <dgm:spPr/>
    </dgm:pt>
    <dgm:pt modelId="{6419CEBB-6806-496E-B9FA-B2E96E7A81B4}" type="pres">
      <dgm:prSet presAssocID="{2ED3610B-6AE8-4968-B90D-09E050630D6D}" presName="hierChild4" presStyleCnt="0"/>
      <dgm:spPr/>
    </dgm:pt>
    <dgm:pt modelId="{459067C5-C3D4-4176-A095-C7C2CE500DFC}" type="pres">
      <dgm:prSet presAssocID="{5BEFA167-5C60-4776-B8E3-BE7AFA8C6368}" presName="Name37" presStyleLbl="parChTrans1D3" presStyleIdx="1" presStyleCnt="3"/>
      <dgm:spPr/>
    </dgm:pt>
    <dgm:pt modelId="{3EC147D7-734D-4560-9801-044B546FAD95}" type="pres">
      <dgm:prSet presAssocID="{F43B36FE-74D3-4236-86FD-17C60B0B0998}" presName="hierRoot2" presStyleCnt="0">
        <dgm:presLayoutVars>
          <dgm:hierBranch val="init"/>
        </dgm:presLayoutVars>
      </dgm:prSet>
      <dgm:spPr/>
    </dgm:pt>
    <dgm:pt modelId="{A6C24539-353E-4AD6-84AC-DE5AEA76DEF5}" type="pres">
      <dgm:prSet presAssocID="{F43B36FE-74D3-4236-86FD-17C60B0B0998}" presName="rootComposite" presStyleCnt="0"/>
      <dgm:spPr/>
    </dgm:pt>
    <dgm:pt modelId="{5088FC2E-3C86-4C63-B618-6D8500745AA3}" type="pres">
      <dgm:prSet presAssocID="{F43B36FE-74D3-4236-86FD-17C60B0B0998}" presName="rootText" presStyleLbl="node3" presStyleIdx="1" presStyleCnt="3" custScaleX="164732" custLinFactNeighborX="31637" custLinFactNeighborY="-4074">
        <dgm:presLayoutVars>
          <dgm:chPref val="3"/>
        </dgm:presLayoutVars>
      </dgm:prSet>
      <dgm:spPr/>
    </dgm:pt>
    <dgm:pt modelId="{CA84DEC6-2CA6-4BF2-8E04-F6BB2EFB36B1}" type="pres">
      <dgm:prSet presAssocID="{F43B36FE-74D3-4236-86FD-17C60B0B0998}" presName="rootConnector" presStyleLbl="node3" presStyleIdx="1" presStyleCnt="3"/>
      <dgm:spPr/>
    </dgm:pt>
    <dgm:pt modelId="{9FAC33A6-F092-4D3E-A778-86AC21EA7F42}" type="pres">
      <dgm:prSet presAssocID="{F43B36FE-74D3-4236-86FD-17C60B0B0998}" presName="hierChild4" presStyleCnt="0"/>
      <dgm:spPr/>
    </dgm:pt>
    <dgm:pt modelId="{D70C20A7-D03A-4CC6-B7B6-73D110E05C81}" type="pres">
      <dgm:prSet presAssocID="{F43B36FE-74D3-4236-86FD-17C60B0B0998}" presName="hierChild5" presStyleCnt="0"/>
      <dgm:spPr/>
    </dgm:pt>
    <dgm:pt modelId="{73DBDB4C-93B3-4C52-85D2-1BC802D58746}" type="pres">
      <dgm:prSet presAssocID="{2ED3610B-6AE8-4968-B90D-09E050630D6D}" presName="hierChild5" presStyleCnt="0"/>
      <dgm:spPr/>
    </dgm:pt>
    <dgm:pt modelId="{B647F0D7-20CB-4E46-8469-A0746420AD69}" type="pres">
      <dgm:prSet presAssocID="{69E2D517-52FC-460B-8C8F-15008CFB64D7}" presName="Name37" presStyleLbl="parChTrans1D2" presStyleIdx="2" presStyleCnt="6"/>
      <dgm:spPr/>
    </dgm:pt>
    <dgm:pt modelId="{B2EB417C-ECB6-4F1C-99F2-6095EFF0183D}" type="pres">
      <dgm:prSet presAssocID="{C9DCFE40-D144-4789-BD31-FE1E25D56F14}" presName="hierRoot2" presStyleCnt="0">
        <dgm:presLayoutVars>
          <dgm:hierBranch val="init"/>
        </dgm:presLayoutVars>
      </dgm:prSet>
      <dgm:spPr/>
    </dgm:pt>
    <dgm:pt modelId="{01BB13AB-32F4-4150-9C19-FA3D16E5E7CB}" type="pres">
      <dgm:prSet presAssocID="{C9DCFE40-D144-4789-BD31-FE1E25D56F14}" presName="rootComposite" presStyleCnt="0"/>
      <dgm:spPr/>
    </dgm:pt>
    <dgm:pt modelId="{17E6048B-D56D-46AE-9902-B20150C3DF2D}" type="pres">
      <dgm:prSet presAssocID="{C9DCFE40-D144-4789-BD31-FE1E25D56F14}" presName="rootText" presStyleLbl="node2" presStyleIdx="2" presStyleCnt="4" custLinFactNeighborX="-2063">
        <dgm:presLayoutVars>
          <dgm:chPref val="3"/>
        </dgm:presLayoutVars>
      </dgm:prSet>
      <dgm:spPr/>
    </dgm:pt>
    <dgm:pt modelId="{5032D7C5-9328-4E54-AAC3-7018B79B7903}" type="pres">
      <dgm:prSet presAssocID="{C9DCFE40-D144-4789-BD31-FE1E25D56F14}" presName="rootConnector" presStyleLbl="node2" presStyleIdx="2" presStyleCnt="4"/>
      <dgm:spPr/>
    </dgm:pt>
    <dgm:pt modelId="{FB18629B-D3AF-4DD9-B1D9-9DCCCEE1349A}" type="pres">
      <dgm:prSet presAssocID="{C9DCFE40-D144-4789-BD31-FE1E25D56F14}" presName="hierChild4" presStyleCnt="0"/>
      <dgm:spPr/>
    </dgm:pt>
    <dgm:pt modelId="{52BE7A0C-E9F3-4D20-A75B-4650DBC4557D}" type="pres">
      <dgm:prSet presAssocID="{C9DCFE40-D144-4789-BD31-FE1E25D56F14}" presName="hierChild5" presStyleCnt="0"/>
      <dgm:spPr/>
    </dgm:pt>
    <dgm:pt modelId="{36E3425F-54F5-46F5-847A-9082736E7B43}" type="pres">
      <dgm:prSet presAssocID="{A3494744-7EE9-416A-A700-EE2E05FA6684}" presName="Name37" presStyleLbl="parChTrans1D2" presStyleIdx="3" presStyleCnt="6"/>
      <dgm:spPr/>
    </dgm:pt>
    <dgm:pt modelId="{008B2009-ABED-4826-8F13-C1D8EAD1ABDD}" type="pres">
      <dgm:prSet presAssocID="{E57586BB-2D55-41D3-88E8-EB379F1944E5}" presName="hierRoot2" presStyleCnt="0">
        <dgm:presLayoutVars>
          <dgm:hierBranch val="init"/>
        </dgm:presLayoutVars>
      </dgm:prSet>
      <dgm:spPr/>
    </dgm:pt>
    <dgm:pt modelId="{67C8EC97-B819-495E-8AFF-6C2BEEA9F7FA}" type="pres">
      <dgm:prSet presAssocID="{E57586BB-2D55-41D3-88E8-EB379F1944E5}" presName="rootComposite" presStyleCnt="0"/>
      <dgm:spPr/>
    </dgm:pt>
    <dgm:pt modelId="{A23A5260-BF09-4A9C-B2C7-3CE28132BA0F}" type="pres">
      <dgm:prSet presAssocID="{E57586BB-2D55-41D3-88E8-EB379F1944E5}" presName="rootText" presStyleLbl="node2" presStyleIdx="3" presStyleCnt="4" custLinFactNeighborX="-2063">
        <dgm:presLayoutVars>
          <dgm:chPref val="3"/>
        </dgm:presLayoutVars>
      </dgm:prSet>
      <dgm:spPr/>
    </dgm:pt>
    <dgm:pt modelId="{1214D550-4C0C-470A-AFAA-811204C5E653}" type="pres">
      <dgm:prSet presAssocID="{E57586BB-2D55-41D3-88E8-EB379F1944E5}" presName="rootConnector" presStyleLbl="node2" presStyleIdx="3" presStyleCnt="4"/>
      <dgm:spPr/>
    </dgm:pt>
    <dgm:pt modelId="{56165CD2-BD42-4ACA-B71A-C2C294C4FE35}" type="pres">
      <dgm:prSet presAssocID="{E57586BB-2D55-41D3-88E8-EB379F1944E5}" presName="hierChild4" presStyleCnt="0"/>
      <dgm:spPr/>
    </dgm:pt>
    <dgm:pt modelId="{1620AA36-DFBF-4703-B21A-8F6702C9FF95}" type="pres">
      <dgm:prSet presAssocID="{E57586BB-2D55-41D3-88E8-EB379F1944E5}" presName="hierChild5" presStyleCnt="0"/>
      <dgm:spPr/>
    </dgm:pt>
    <dgm:pt modelId="{C068D179-25D7-4CFA-9715-B577033ACC15}" type="pres">
      <dgm:prSet presAssocID="{03F68AAF-C14F-4436-B7C7-BE94E37F8B45}" presName="hierChild3" presStyleCnt="0"/>
      <dgm:spPr/>
    </dgm:pt>
    <dgm:pt modelId="{D678BBD2-54F9-423E-9954-AE517764124A}" type="pres">
      <dgm:prSet presAssocID="{240AA007-D83F-4A81-9429-3A245F05F8BB}" presName="Name111" presStyleLbl="parChTrans1D2" presStyleIdx="4" presStyleCnt="6"/>
      <dgm:spPr/>
    </dgm:pt>
    <dgm:pt modelId="{66CDF99B-3C4D-4453-8855-399219E40772}" type="pres">
      <dgm:prSet presAssocID="{35FD1BB4-C92C-43E1-BAB9-F39823179520}" presName="hierRoot3" presStyleCnt="0">
        <dgm:presLayoutVars>
          <dgm:hierBranch val="init"/>
        </dgm:presLayoutVars>
      </dgm:prSet>
      <dgm:spPr/>
    </dgm:pt>
    <dgm:pt modelId="{6902C8D3-64BF-4B3F-94E4-75B1136D15E9}" type="pres">
      <dgm:prSet presAssocID="{35FD1BB4-C92C-43E1-BAB9-F39823179520}" presName="rootComposite3" presStyleCnt="0"/>
      <dgm:spPr/>
    </dgm:pt>
    <dgm:pt modelId="{C5FC7B24-096F-42E9-A478-9BD7ACFD5176}" type="pres">
      <dgm:prSet presAssocID="{35FD1BB4-C92C-43E1-BAB9-F39823179520}" presName="rootText3" presStyleLbl="asst1" presStyleIdx="0" presStyleCnt="2" custLinFactX="100000" custLinFactNeighborX="198787" custLinFactNeighborY="38332">
        <dgm:presLayoutVars>
          <dgm:chPref val="3"/>
        </dgm:presLayoutVars>
      </dgm:prSet>
      <dgm:spPr/>
    </dgm:pt>
    <dgm:pt modelId="{3476102F-FB76-4F23-83ED-B7CD14A22F31}" type="pres">
      <dgm:prSet presAssocID="{35FD1BB4-C92C-43E1-BAB9-F39823179520}" presName="rootConnector3" presStyleLbl="asst1" presStyleIdx="0" presStyleCnt="2"/>
      <dgm:spPr/>
    </dgm:pt>
    <dgm:pt modelId="{7C8C2907-DDCF-4B01-9BB5-FADB1D341870}" type="pres">
      <dgm:prSet presAssocID="{35FD1BB4-C92C-43E1-BAB9-F39823179520}" presName="hierChild6" presStyleCnt="0"/>
      <dgm:spPr/>
    </dgm:pt>
    <dgm:pt modelId="{B7D19091-858A-48F6-B15A-977716BEE944}" type="pres">
      <dgm:prSet presAssocID="{645B16B0-E252-40FE-9348-C6A3DA2CAEB8}" presName="Name37" presStyleLbl="parChTrans1D3" presStyleIdx="2" presStyleCnt="3"/>
      <dgm:spPr/>
    </dgm:pt>
    <dgm:pt modelId="{B1B6EB81-C0E6-4747-85A8-6F362C53CD46}" type="pres">
      <dgm:prSet presAssocID="{D7A896E0-97F8-4988-884F-59DA61E664B8}" presName="hierRoot2" presStyleCnt="0">
        <dgm:presLayoutVars>
          <dgm:hierBranch val="init"/>
        </dgm:presLayoutVars>
      </dgm:prSet>
      <dgm:spPr/>
    </dgm:pt>
    <dgm:pt modelId="{CDFBCD80-D210-43DB-9E7E-C1CCF3DE982F}" type="pres">
      <dgm:prSet presAssocID="{D7A896E0-97F8-4988-884F-59DA61E664B8}" presName="rootComposite" presStyleCnt="0"/>
      <dgm:spPr/>
    </dgm:pt>
    <dgm:pt modelId="{9F5D28A3-6E60-4BF5-A755-ECB29B6FBD65}" type="pres">
      <dgm:prSet presAssocID="{D7A896E0-97F8-4988-884F-59DA61E664B8}" presName="rootText" presStyleLbl="node3" presStyleIdx="2" presStyleCnt="3" custScaleX="87418" custLinFactX="108811" custLinFactNeighborX="200000" custLinFactNeighborY="11295">
        <dgm:presLayoutVars>
          <dgm:chPref val="3"/>
        </dgm:presLayoutVars>
      </dgm:prSet>
      <dgm:spPr/>
    </dgm:pt>
    <dgm:pt modelId="{78E8305E-273C-45AD-BCE0-66199E394F15}" type="pres">
      <dgm:prSet presAssocID="{D7A896E0-97F8-4988-884F-59DA61E664B8}" presName="rootConnector" presStyleLbl="node3" presStyleIdx="2" presStyleCnt="3"/>
      <dgm:spPr/>
    </dgm:pt>
    <dgm:pt modelId="{CA3C7F5C-4890-46EA-991C-BC22AEC65969}" type="pres">
      <dgm:prSet presAssocID="{D7A896E0-97F8-4988-884F-59DA61E664B8}" presName="hierChild4" presStyleCnt="0"/>
      <dgm:spPr/>
    </dgm:pt>
    <dgm:pt modelId="{6FB33680-C568-4429-9998-D96998FA82D1}" type="pres">
      <dgm:prSet presAssocID="{D7A896E0-97F8-4988-884F-59DA61E664B8}" presName="hierChild5" presStyleCnt="0"/>
      <dgm:spPr/>
    </dgm:pt>
    <dgm:pt modelId="{338D924E-7EE6-40CF-8DFF-5D8820DF7DE3}" type="pres">
      <dgm:prSet presAssocID="{35FD1BB4-C92C-43E1-BAB9-F39823179520}" presName="hierChild7" presStyleCnt="0"/>
      <dgm:spPr/>
    </dgm:pt>
    <dgm:pt modelId="{E24C6A58-2773-45EB-993B-941CB0673E6B}" type="pres">
      <dgm:prSet presAssocID="{F5FE8175-BAAC-4B33-B74C-AC1F3F8E6968}" presName="Name111" presStyleLbl="parChTrans1D2" presStyleIdx="5" presStyleCnt="6"/>
      <dgm:spPr/>
    </dgm:pt>
    <dgm:pt modelId="{71D9EE78-F771-4730-93FE-B9E0E7225F4C}" type="pres">
      <dgm:prSet presAssocID="{2F98331B-24F1-4CC9-88DD-1C34F0335DE1}" presName="hierRoot3" presStyleCnt="0">
        <dgm:presLayoutVars>
          <dgm:hierBranch val="init"/>
        </dgm:presLayoutVars>
      </dgm:prSet>
      <dgm:spPr/>
    </dgm:pt>
    <dgm:pt modelId="{FAF1690D-A323-4123-A759-EF98E0F16AFA}" type="pres">
      <dgm:prSet presAssocID="{2F98331B-24F1-4CC9-88DD-1C34F0335DE1}" presName="rootComposite3" presStyleCnt="0"/>
      <dgm:spPr/>
    </dgm:pt>
    <dgm:pt modelId="{674D3452-5220-496D-81CE-955E4320F113}" type="pres">
      <dgm:prSet presAssocID="{2F98331B-24F1-4CC9-88DD-1C34F0335DE1}" presName="rootText3" presStyleLbl="asst1" presStyleIdx="1" presStyleCnt="2" custLinFactX="28251" custLinFactNeighborX="100000" custLinFactNeighborY="-69697">
        <dgm:presLayoutVars>
          <dgm:chPref val="3"/>
        </dgm:presLayoutVars>
      </dgm:prSet>
      <dgm:spPr/>
    </dgm:pt>
    <dgm:pt modelId="{8B0DE767-2F21-43B8-9798-E21CC6CD95B1}" type="pres">
      <dgm:prSet presAssocID="{2F98331B-24F1-4CC9-88DD-1C34F0335DE1}" presName="rootConnector3" presStyleLbl="asst1" presStyleIdx="1" presStyleCnt="2"/>
      <dgm:spPr/>
    </dgm:pt>
    <dgm:pt modelId="{59D315A6-3A95-45DF-B0B9-ADC8668FD07C}" type="pres">
      <dgm:prSet presAssocID="{2F98331B-24F1-4CC9-88DD-1C34F0335DE1}" presName="hierChild6" presStyleCnt="0"/>
      <dgm:spPr/>
    </dgm:pt>
    <dgm:pt modelId="{B3CDC680-852C-41C9-A812-6ABC33233DE9}" type="pres">
      <dgm:prSet presAssocID="{2F98331B-24F1-4CC9-88DD-1C34F0335DE1}" presName="hierChild7" presStyleCnt="0"/>
      <dgm:spPr/>
    </dgm:pt>
  </dgm:ptLst>
  <dgm:cxnLst>
    <dgm:cxn modelId="{BDED0704-00EA-47B3-8C86-24251B51D489}" type="presOf" srcId="{35FD1BB4-C92C-43E1-BAB9-F39823179520}" destId="{C5FC7B24-096F-42E9-A478-9BD7ACFD5176}" srcOrd="0" destOrd="0" presId="urn:microsoft.com/office/officeart/2005/8/layout/orgChart1"/>
    <dgm:cxn modelId="{A7519D05-18FC-433F-8DC6-D885CF24B7CC}" type="presOf" srcId="{E57586BB-2D55-41D3-88E8-EB379F1944E5}" destId="{1214D550-4C0C-470A-AFAA-811204C5E653}" srcOrd="1" destOrd="0" presId="urn:microsoft.com/office/officeart/2005/8/layout/orgChart1"/>
    <dgm:cxn modelId="{2DAF230B-3BC8-4774-BFA4-7441D63DEDFA}" type="presOf" srcId="{D7A896E0-97F8-4988-884F-59DA61E664B8}" destId="{78E8305E-273C-45AD-BCE0-66199E394F15}" srcOrd="1" destOrd="0" presId="urn:microsoft.com/office/officeart/2005/8/layout/orgChart1"/>
    <dgm:cxn modelId="{CDC25911-2D00-4663-91BF-0249170942F5}" type="presOf" srcId="{64B664FC-D37D-48F3-A4EE-3B62D1C9A315}" destId="{C915C9BC-3C94-4D21-9F03-229EA367572D}" srcOrd="0" destOrd="0" presId="urn:microsoft.com/office/officeart/2005/8/layout/orgChart1"/>
    <dgm:cxn modelId="{FA3D4915-F5C7-4AB9-B4E8-AD3AF8B9EADF}" srcId="{2ED3610B-6AE8-4968-B90D-09E050630D6D}" destId="{F43B36FE-74D3-4236-86FD-17C60B0B0998}" srcOrd="0" destOrd="0" parTransId="{5BEFA167-5C60-4776-B8E3-BE7AFA8C6368}" sibTransId="{CFEC0BAE-7933-4704-959E-E4BBA7ABEB5A}"/>
    <dgm:cxn modelId="{6E70BC1F-04C4-4E1B-8A82-A34A2C1B008C}" type="presOf" srcId="{240AA007-D83F-4A81-9429-3A245F05F8BB}" destId="{D678BBD2-54F9-423E-9954-AE517764124A}" srcOrd="0" destOrd="0" presId="urn:microsoft.com/office/officeart/2005/8/layout/orgChart1"/>
    <dgm:cxn modelId="{8CD60221-9E47-4555-BD62-30890C5D6E7C}" type="presOf" srcId="{69E2D517-52FC-460B-8C8F-15008CFB64D7}" destId="{B647F0D7-20CB-4E46-8469-A0746420AD69}" srcOrd="0" destOrd="0" presId="urn:microsoft.com/office/officeart/2005/8/layout/orgChart1"/>
    <dgm:cxn modelId="{5A437723-DE97-468F-B055-3BC913058B89}" type="presOf" srcId="{A3494744-7EE9-416A-A700-EE2E05FA6684}" destId="{36E3425F-54F5-46F5-847A-9082736E7B43}" srcOrd="0" destOrd="0" presId="urn:microsoft.com/office/officeart/2005/8/layout/orgChart1"/>
    <dgm:cxn modelId="{D1DF1B30-6EF8-45E5-91B1-FFF876451703}" type="presOf" srcId="{64B664FC-D37D-48F3-A4EE-3B62D1C9A315}" destId="{A2970683-0D5E-4FE1-918A-0D3C05C4B8AF}" srcOrd="1" destOrd="0" presId="urn:microsoft.com/office/officeart/2005/8/layout/orgChart1"/>
    <dgm:cxn modelId="{B9D2B53C-9B1F-4A20-92A6-0CA036FD8566}" type="presOf" srcId="{2F98331B-24F1-4CC9-88DD-1C34F0335DE1}" destId="{674D3452-5220-496D-81CE-955E4320F113}" srcOrd="0" destOrd="0" presId="urn:microsoft.com/office/officeart/2005/8/layout/orgChart1"/>
    <dgm:cxn modelId="{B181AA3D-06D9-4E9E-AC68-EF2DA5445FB0}" srcId="{03F68AAF-C14F-4436-B7C7-BE94E37F8B45}" destId="{2F98331B-24F1-4CC9-88DD-1C34F0335DE1}" srcOrd="5" destOrd="0" parTransId="{F5FE8175-BAAC-4B33-B74C-AC1F3F8E6968}" sibTransId="{21808CB1-4C0C-43F8-A641-2F967F5DB746}"/>
    <dgm:cxn modelId="{59372640-CD6D-411B-8D54-0267ACADCF4F}" srcId="{03F68AAF-C14F-4436-B7C7-BE94E37F8B45}" destId="{35FD1BB4-C92C-43E1-BAB9-F39823179520}" srcOrd="0" destOrd="0" parTransId="{240AA007-D83F-4A81-9429-3A245F05F8BB}" sibTransId="{AF53E368-5779-4326-9615-3AB906069C14}"/>
    <dgm:cxn modelId="{2F85AE40-298E-458F-BD4A-B8C50EC00754}" type="presOf" srcId="{D282DF73-910D-4B99-B2F6-C2F15ADB4342}" destId="{C1719F05-76DF-479B-A191-187199614AF3}" srcOrd="0" destOrd="0" presId="urn:microsoft.com/office/officeart/2005/8/layout/orgChart1"/>
    <dgm:cxn modelId="{8A8A725E-2340-4B69-9920-7D27D49E82D6}" type="presOf" srcId="{2ED3610B-6AE8-4968-B90D-09E050630D6D}" destId="{D61DBAFA-53FB-455A-858D-3881EA6B8349}" srcOrd="1" destOrd="0" presId="urn:microsoft.com/office/officeart/2005/8/layout/orgChart1"/>
    <dgm:cxn modelId="{CCB4A84C-05DF-41A1-987F-75E09471A8BE}" type="presOf" srcId="{5BEFA167-5C60-4776-B8E3-BE7AFA8C6368}" destId="{459067C5-C3D4-4176-A095-C7C2CE500DFC}" srcOrd="0" destOrd="0" presId="urn:microsoft.com/office/officeart/2005/8/layout/orgChart1"/>
    <dgm:cxn modelId="{DE007E6E-5089-47EA-AF53-8145AACE22C1}" type="presOf" srcId="{6C4611A9-48DE-4F69-BF41-22EE3A4FBE6B}" destId="{8E9A3622-1072-4BD7-8F39-BBDE2A2B5C75}" srcOrd="0" destOrd="0" presId="urn:microsoft.com/office/officeart/2005/8/layout/orgChart1"/>
    <dgm:cxn modelId="{F8E4A871-622F-495E-ACB7-BC1830961E95}" srcId="{35FD1BB4-C92C-43E1-BAB9-F39823179520}" destId="{D7A896E0-97F8-4988-884F-59DA61E664B8}" srcOrd="0" destOrd="0" parTransId="{645B16B0-E252-40FE-9348-C6A3DA2CAEB8}" sibTransId="{E16E5CA4-E2CC-466F-8AB1-671617891508}"/>
    <dgm:cxn modelId="{4989D051-2F05-4984-BCB2-DED45EAC093B}" srcId="{03F68AAF-C14F-4436-B7C7-BE94E37F8B45}" destId="{C9DCFE40-D144-4789-BD31-FE1E25D56F14}" srcOrd="3" destOrd="0" parTransId="{69E2D517-52FC-460B-8C8F-15008CFB64D7}" sibTransId="{47B76692-A2A3-4073-B868-4BCFD8D586D8}"/>
    <dgm:cxn modelId="{2EAA0353-D9F0-49EC-AA01-A2D05B377AD6}" srcId="{3D48F0F6-2017-4D7B-95E4-BE8B5FC69599}" destId="{03F68AAF-C14F-4436-B7C7-BE94E37F8B45}" srcOrd="0" destOrd="0" parTransId="{5F469EC0-9575-4A29-B5DD-4B71253085CF}" sibTransId="{B76C2011-E97E-48F5-91F0-720D65098058}"/>
    <dgm:cxn modelId="{20C1BF73-EE8C-4CFE-A992-1F9DD2A59922}" srcId="{03F68AAF-C14F-4436-B7C7-BE94E37F8B45}" destId="{2ED3610B-6AE8-4968-B90D-09E050630D6D}" srcOrd="2" destOrd="0" parTransId="{6C4611A9-48DE-4F69-BF41-22EE3A4FBE6B}" sibTransId="{A899D3BB-C10F-421C-A243-909B35A45383}"/>
    <dgm:cxn modelId="{AD61B975-E6D9-498A-A8B1-DB532803F886}" srcId="{B9887D69-7F94-4729-BC14-DD6596474A81}" destId="{64B664FC-D37D-48F3-A4EE-3B62D1C9A315}" srcOrd="0" destOrd="0" parTransId="{C3556188-30E0-471E-B9DC-01CB4BDEA646}" sibTransId="{681279E9-CCDC-4CA3-AD01-1497FCD29029}"/>
    <dgm:cxn modelId="{2544F958-ADB7-4586-9789-9178E250041F}" type="presOf" srcId="{2ED3610B-6AE8-4968-B90D-09E050630D6D}" destId="{14BD29E5-0A6F-4EFC-A6AB-784EE639F7AC}" srcOrd="0" destOrd="0" presId="urn:microsoft.com/office/officeart/2005/8/layout/orgChart1"/>
    <dgm:cxn modelId="{F1823585-8A3E-4E0A-A8A8-8066380BD97C}" type="presOf" srcId="{3D48F0F6-2017-4D7B-95E4-BE8B5FC69599}" destId="{5528E0DA-58D7-4297-9D7D-1224B3205D75}" srcOrd="0" destOrd="0" presId="urn:microsoft.com/office/officeart/2005/8/layout/orgChart1"/>
    <dgm:cxn modelId="{4C1AA592-2B6D-4F1D-800D-7763D52183A7}" type="presOf" srcId="{F43B36FE-74D3-4236-86FD-17C60B0B0998}" destId="{5088FC2E-3C86-4C63-B618-6D8500745AA3}" srcOrd="0" destOrd="0" presId="urn:microsoft.com/office/officeart/2005/8/layout/orgChart1"/>
    <dgm:cxn modelId="{FCFF4594-1D6B-4FD6-8DAC-848AECA211AB}" type="presOf" srcId="{C9DCFE40-D144-4789-BD31-FE1E25D56F14}" destId="{17E6048B-D56D-46AE-9902-B20150C3DF2D}" srcOrd="0" destOrd="0" presId="urn:microsoft.com/office/officeart/2005/8/layout/orgChart1"/>
    <dgm:cxn modelId="{52031E9C-7447-4E64-84FD-A996C6E2A867}" type="presOf" srcId="{B9887D69-7F94-4729-BC14-DD6596474A81}" destId="{7C090D6D-0CD6-44E0-A1B8-B282D0D7E1D8}" srcOrd="0" destOrd="0" presId="urn:microsoft.com/office/officeart/2005/8/layout/orgChart1"/>
    <dgm:cxn modelId="{A63413A4-58B0-4CB5-948F-8C8193EF1FC1}" type="presOf" srcId="{E57586BB-2D55-41D3-88E8-EB379F1944E5}" destId="{A23A5260-BF09-4A9C-B2C7-3CE28132BA0F}" srcOrd="0" destOrd="0" presId="urn:microsoft.com/office/officeart/2005/8/layout/orgChart1"/>
    <dgm:cxn modelId="{CCFD22A9-167E-4584-A45F-22F6EAAF92D4}" type="presOf" srcId="{D7A896E0-97F8-4988-884F-59DA61E664B8}" destId="{9F5D28A3-6E60-4BF5-A755-ECB29B6FBD65}" srcOrd="0" destOrd="0" presId="urn:microsoft.com/office/officeart/2005/8/layout/orgChart1"/>
    <dgm:cxn modelId="{74CCE1AC-4C57-4559-8DD2-ECB8C427BBD0}" type="presOf" srcId="{2F98331B-24F1-4CC9-88DD-1C34F0335DE1}" destId="{8B0DE767-2F21-43B8-9798-E21CC6CD95B1}" srcOrd="1" destOrd="0" presId="urn:microsoft.com/office/officeart/2005/8/layout/orgChart1"/>
    <dgm:cxn modelId="{B5CB6CB0-D8B2-4A44-A183-B1EBADCA6DC9}" type="presOf" srcId="{F43B36FE-74D3-4236-86FD-17C60B0B0998}" destId="{CA84DEC6-2CA6-4BF2-8E04-F6BB2EFB36B1}" srcOrd="1" destOrd="0" presId="urn:microsoft.com/office/officeart/2005/8/layout/orgChart1"/>
    <dgm:cxn modelId="{72E603BF-9285-4FF4-9A88-66D8697739D6}" type="presOf" srcId="{03F68AAF-C14F-4436-B7C7-BE94E37F8B45}" destId="{78D7B8E1-A377-4EEF-9745-3BD7362419B5}" srcOrd="1" destOrd="0" presId="urn:microsoft.com/office/officeart/2005/8/layout/orgChart1"/>
    <dgm:cxn modelId="{A9A363C0-9366-4885-8C34-57BE4D9CCFBA}" type="presOf" srcId="{35FD1BB4-C92C-43E1-BAB9-F39823179520}" destId="{3476102F-FB76-4F23-83ED-B7CD14A22F31}" srcOrd="1" destOrd="0" presId="urn:microsoft.com/office/officeart/2005/8/layout/orgChart1"/>
    <dgm:cxn modelId="{6CA555E7-7918-4E2B-AC2B-4DEE518CF380}" type="presOf" srcId="{F5FE8175-BAAC-4B33-B74C-AC1F3F8E6968}" destId="{E24C6A58-2773-45EB-993B-941CB0673E6B}" srcOrd="0" destOrd="0" presId="urn:microsoft.com/office/officeart/2005/8/layout/orgChart1"/>
    <dgm:cxn modelId="{5F3156EC-E932-4E29-94C8-00468A829CDD}" type="presOf" srcId="{03F68AAF-C14F-4436-B7C7-BE94E37F8B45}" destId="{7C3078C1-BEA4-4D4C-BEE9-424048D4A6A5}" srcOrd="0" destOrd="0" presId="urn:microsoft.com/office/officeart/2005/8/layout/orgChart1"/>
    <dgm:cxn modelId="{A7A4F9ED-9038-4B97-8D66-F144B066A11E}" srcId="{03F68AAF-C14F-4436-B7C7-BE94E37F8B45}" destId="{E57586BB-2D55-41D3-88E8-EB379F1944E5}" srcOrd="4" destOrd="0" parTransId="{A3494744-7EE9-416A-A700-EE2E05FA6684}" sibTransId="{990AF524-A383-4504-815F-6D9601D5A05E}"/>
    <dgm:cxn modelId="{BEA5C4EE-978F-44AD-9DD3-082373C16AFE}" type="presOf" srcId="{645B16B0-E252-40FE-9348-C6A3DA2CAEB8}" destId="{B7D19091-858A-48F6-B15A-977716BEE944}" srcOrd="0" destOrd="0" presId="urn:microsoft.com/office/officeart/2005/8/layout/orgChart1"/>
    <dgm:cxn modelId="{E5D02BF6-F9C1-4C1D-8A20-9AFB41B3D900}" srcId="{03F68AAF-C14F-4436-B7C7-BE94E37F8B45}" destId="{B9887D69-7F94-4729-BC14-DD6596474A81}" srcOrd="1" destOrd="0" parTransId="{D282DF73-910D-4B99-B2F6-C2F15ADB4342}" sibTransId="{159A0542-7646-4726-A4E8-921FCDD02C00}"/>
    <dgm:cxn modelId="{F8CF3AF6-7FD9-45B7-9846-6B6FDD2318B8}" type="presOf" srcId="{B9887D69-7F94-4729-BC14-DD6596474A81}" destId="{135F1405-29DC-47F9-96E9-0FB889F65DE5}" srcOrd="1" destOrd="0" presId="urn:microsoft.com/office/officeart/2005/8/layout/orgChart1"/>
    <dgm:cxn modelId="{1122B0F8-13C6-4E5F-A57F-C73967348B72}" type="presOf" srcId="{C9DCFE40-D144-4789-BD31-FE1E25D56F14}" destId="{5032D7C5-9328-4E54-AAC3-7018B79B7903}" srcOrd="1" destOrd="0" presId="urn:microsoft.com/office/officeart/2005/8/layout/orgChart1"/>
    <dgm:cxn modelId="{9F7453FF-37F3-4D4C-9002-5D51A3C3F0A2}" type="presOf" srcId="{C3556188-30E0-471E-B9DC-01CB4BDEA646}" destId="{0FF30F0B-22AE-40E2-A84C-51A27268E97B}" srcOrd="0" destOrd="0" presId="urn:microsoft.com/office/officeart/2005/8/layout/orgChart1"/>
    <dgm:cxn modelId="{6C64123B-31EA-424D-9CCA-565E36E3668D}" type="presParOf" srcId="{5528E0DA-58D7-4297-9D7D-1224B3205D75}" destId="{8F7AADB3-969A-4C24-8AA5-D56283A84495}" srcOrd="0" destOrd="0" presId="urn:microsoft.com/office/officeart/2005/8/layout/orgChart1"/>
    <dgm:cxn modelId="{776AB8EA-D189-4979-BB78-91EE5DE86932}" type="presParOf" srcId="{8F7AADB3-969A-4C24-8AA5-D56283A84495}" destId="{96A2C67C-933A-4ADB-A196-345F1ABB6F3E}" srcOrd="0" destOrd="0" presId="urn:microsoft.com/office/officeart/2005/8/layout/orgChart1"/>
    <dgm:cxn modelId="{6626D176-C085-4AC7-8576-173ADE2E9A12}" type="presParOf" srcId="{96A2C67C-933A-4ADB-A196-345F1ABB6F3E}" destId="{7C3078C1-BEA4-4D4C-BEE9-424048D4A6A5}" srcOrd="0" destOrd="0" presId="urn:microsoft.com/office/officeart/2005/8/layout/orgChart1"/>
    <dgm:cxn modelId="{DD9DA504-CA96-4300-B71B-2D65C539B4CE}" type="presParOf" srcId="{96A2C67C-933A-4ADB-A196-345F1ABB6F3E}" destId="{78D7B8E1-A377-4EEF-9745-3BD7362419B5}" srcOrd="1" destOrd="0" presId="urn:microsoft.com/office/officeart/2005/8/layout/orgChart1"/>
    <dgm:cxn modelId="{C09AB821-BEDE-4644-9A49-B7AACBB8BE3F}" type="presParOf" srcId="{8F7AADB3-969A-4C24-8AA5-D56283A84495}" destId="{C87D9A08-0504-4720-BC1B-1025057FBFC4}" srcOrd="1" destOrd="0" presId="urn:microsoft.com/office/officeart/2005/8/layout/orgChart1"/>
    <dgm:cxn modelId="{B8E69E95-5813-4D65-807C-F6AA6619B0EE}" type="presParOf" srcId="{C87D9A08-0504-4720-BC1B-1025057FBFC4}" destId="{C1719F05-76DF-479B-A191-187199614AF3}" srcOrd="0" destOrd="0" presId="urn:microsoft.com/office/officeart/2005/8/layout/orgChart1"/>
    <dgm:cxn modelId="{32D1453D-A5B5-42D2-8BEB-BEC61A720C4B}" type="presParOf" srcId="{C87D9A08-0504-4720-BC1B-1025057FBFC4}" destId="{48878AA9-95A1-4585-82B1-232AC225CDF3}" srcOrd="1" destOrd="0" presId="urn:microsoft.com/office/officeart/2005/8/layout/orgChart1"/>
    <dgm:cxn modelId="{0EB7BAEB-AA10-47A0-96D1-652AFCF95844}" type="presParOf" srcId="{48878AA9-95A1-4585-82B1-232AC225CDF3}" destId="{A75C3A3A-9B28-475E-9043-5E1E20A03944}" srcOrd="0" destOrd="0" presId="urn:microsoft.com/office/officeart/2005/8/layout/orgChart1"/>
    <dgm:cxn modelId="{67AAD4CD-9526-4A11-B856-AE8AC2B49F2E}" type="presParOf" srcId="{A75C3A3A-9B28-475E-9043-5E1E20A03944}" destId="{7C090D6D-0CD6-44E0-A1B8-B282D0D7E1D8}" srcOrd="0" destOrd="0" presId="urn:microsoft.com/office/officeart/2005/8/layout/orgChart1"/>
    <dgm:cxn modelId="{21D01819-A3A7-4294-8212-04B828C66499}" type="presParOf" srcId="{A75C3A3A-9B28-475E-9043-5E1E20A03944}" destId="{135F1405-29DC-47F9-96E9-0FB889F65DE5}" srcOrd="1" destOrd="0" presId="urn:microsoft.com/office/officeart/2005/8/layout/orgChart1"/>
    <dgm:cxn modelId="{C31E4746-D9AA-4FD0-A4A1-B3F9BD03E19B}" type="presParOf" srcId="{48878AA9-95A1-4585-82B1-232AC225CDF3}" destId="{DF279C7C-DE28-40C9-9F1A-0887B4E9F3A2}" srcOrd="1" destOrd="0" presId="urn:microsoft.com/office/officeart/2005/8/layout/orgChart1"/>
    <dgm:cxn modelId="{CAA49484-71A8-43AC-89DD-420EA3D4C96D}" type="presParOf" srcId="{DF279C7C-DE28-40C9-9F1A-0887B4E9F3A2}" destId="{0FF30F0B-22AE-40E2-A84C-51A27268E97B}" srcOrd="0" destOrd="0" presId="urn:microsoft.com/office/officeart/2005/8/layout/orgChart1"/>
    <dgm:cxn modelId="{8CE73660-D647-402F-AAB2-312354346C9A}" type="presParOf" srcId="{DF279C7C-DE28-40C9-9F1A-0887B4E9F3A2}" destId="{EF8ACFDB-59E9-48BC-876B-D349F7903EDA}" srcOrd="1" destOrd="0" presId="urn:microsoft.com/office/officeart/2005/8/layout/orgChart1"/>
    <dgm:cxn modelId="{291684AF-3D68-4745-AF68-45AFC7764C06}" type="presParOf" srcId="{EF8ACFDB-59E9-48BC-876B-D349F7903EDA}" destId="{F0FE012D-D9DF-451E-BC5D-3F6A570B934A}" srcOrd="0" destOrd="0" presId="urn:microsoft.com/office/officeart/2005/8/layout/orgChart1"/>
    <dgm:cxn modelId="{A6E7E7C8-A0B3-4753-B7EE-32BC9042F2CB}" type="presParOf" srcId="{F0FE012D-D9DF-451E-BC5D-3F6A570B934A}" destId="{C915C9BC-3C94-4D21-9F03-229EA367572D}" srcOrd="0" destOrd="0" presId="urn:microsoft.com/office/officeart/2005/8/layout/orgChart1"/>
    <dgm:cxn modelId="{47D8325B-2EB1-448B-AFB7-3264307D83E5}" type="presParOf" srcId="{F0FE012D-D9DF-451E-BC5D-3F6A570B934A}" destId="{A2970683-0D5E-4FE1-918A-0D3C05C4B8AF}" srcOrd="1" destOrd="0" presId="urn:microsoft.com/office/officeart/2005/8/layout/orgChart1"/>
    <dgm:cxn modelId="{85FFC39E-D0A4-4BCE-8CDA-4607A2966131}" type="presParOf" srcId="{EF8ACFDB-59E9-48BC-876B-D349F7903EDA}" destId="{71D9B4D9-BACF-4E5F-80A3-E2C0276E52A9}" srcOrd="1" destOrd="0" presId="urn:microsoft.com/office/officeart/2005/8/layout/orgChart1"/>
    <dgm:cxn modelId="{DE6AB986-B6EC-4C40-9198-7AC8EB2404F1}" type="presParOf" srcId="{EF8ACFDB-59E9-48BC-876B-D349F7903EDA}" destId="{33337637-649B-4C30-9428-22293E468784}" srcOrd="2" destOrd="0" presId="urn:microsoft.com/office/officeart/2005/8/layout/orgChart1"/>
    <dgm:cxn modelId="{2DCD61E8-4FD0-4BDB-A991-B76E988DBE78}" type="presParOf" srcId="{48878AA9-95A1-4585-82B1-232AC225CDF3}" destId="{CA4A9792-9CC2-48A5-8329-D1B3B14EAF66}" srcOrd="2" destOrd="0" presId="urn:microsoft.com/office/officeart/2005/8/layout/orgChart1"/>
    <dgm:cxn modelId="{8AD5D1C9-EB90-4766-8876-BE6932940E4F}" type="presParOf" srcId="{C87D9A08-0504-4720-BC1B-1025057FBFC4}" destId="{8E9A3622-1072-4BD7-8F39-BBDE2A2B5C75}" srcOrd="2" destOrd="0" presId="urn:microsoft.com/office/officeart/2005/8/layout/orgChart1"/>
    <dgm:cxn modelId="{27DEB2D5-B259-4E85-B60D-06D113BB9186}" type="presParOf" srcId="{C87D9A08-0504-4720-BC1B-1025057FBFC4}" destId="{0F5272AF-2A77-4D67-89F8-E29621F5B16E}" srcOrd="3" destOrd="0" presId="urn:microsoft.com/office/officeart/2005/8/layout/orgChart1"/>
    <dgm:cxn modelId="{8644C0A3-8E1A-42B8-BA95-25E97DFD008D}" type="presParOf" srcId="{0F5272AF-2A77-4D67-89F8-E29621F5B16E}" destId="{257663CC-0CF9-4962-9318-B6E9FD4BD15C}" srcOrd="0" destOrd="0" presId="urn:microsoft.com/office/officeart/2005/8/layout/orgChart1"/>
    <dgm:cxn modelId="{42C3EDDB-656E-4727-BA97-EC9611F8F3F8}" type="presParOf" srcId="{257663CC-0CF9-4962-9318-B6E9FD4BD15C}" destId="{14BD29E5-0A6F-4EFC-A6AB-784EE639F7AC}" srcOrd="0" destOrd="0" presId="urn:microsoft.com/office/officeart/2005/8/layout/orgChart1"/>
    <dgm:cxn modelId="{2643E9BB-1DDB-4653-B1B8-D1EDE7BBEC11}" type="presParOf" srcId="{257663CC-0CF9-4962-9318-B6E9FD4BD15C}" destId="{D61DBAFA-53FB-455A-858D-3881EA6B8349}" srcOrd="1" destOrd="0" presId="urn:microsoft.com/office/officeart/2005/8/layout/orgChart1"/>
    <dgm:cxn modelId="{6272A337-E80D-4694-B417-7F8A077BF54F}" type="presParOf" srcId="{0F5272AF-2A77-4D67-89F8-E29621F5B16E}" destId="{6419CEBB-6806-496E-B9FA-B2E96E7A81B4}" srcOrd="1" destOrd="0" presId="urn:microsoft.com/office/officeart/2005/8/layout/orgChart1"/>
    <dgm:cxn modelId="{D64C2A12-AB28-4DC6-AB0F-E4684D72F143}" type="presParOf" srcId="{6419CEBB-6806-496E-B9FA-B2E96E7A81B4}" destId="{459067C5-C3D4-4176-A095-C7C2CE500DFC}" srcOrd="0" destOrd="0" presId="urn:microsoft.com/office/officeart/2005/8/layout/orgChart1"/>
    <dgm:cxn modelId="{5D01A891-9DFC-4564-82DE-19434B629839}" type="presParOf" srcId="{6419CEBB-6806-496E-B9FA-B2E96E7A81B4}" destId="{3EC147D7-734D-4560-9801-044B546FAD95}" srcOrd="1" destOrd="0" presId="urn:microsoft.com/office/officeart/2005/8/layout/orgChart1"/>
    <dgm:cxn modelId="{C210209C-7B3C-4035-97D7-CD84520E6571}" type="presParOf" srcId="{3EC147D7-734D-4560-9801-044B546FAD95}" destId="{A6C24539-353E-4AD6-84AC-DE5AEA76DEF5}" srcOrd="0" destOrd="0" presId="urn:microsoft.com/office/officeart/2005/8/layout/orgChart1"/>
    <dgm:cxn modelId="{C6CC4471-E2DC-4996-A210-2BA872C8E262}" type="presParOf" srcId="{A6C24539-353E-4AD6-84AC-DE5AEA76DEF5}" destId="{5088FC2E-3C86-4C63-B618-6D8500745AA3}" srcOrd="0" destOrd="0" presId="urn:microsoft.com/office/officeart/2005/8/layout/orgChart1"/>
    <dgm:cxn modelId="{17EF1C35-81C2-4359-A1B1-E16CE5F7C042}" type="presParOf" srcId="{A6C24539-353E-4AD6-84AC-DE5AEA76DEF5}" destId="{CA84DEC6-2CA6-4BF2-8E04-F6BB2EFB36B1}" srcOrd="1" destOrd="0" presId="urn:microsoft.com/office/officeart/2005/8/layout/orgChart1"/>
    <dgm:cxn modelId="{A4A69EF2-B718-425A-B652-793A0B915168}" type="presParOf" srcId="{3EC147D7-734D-4560-9801-044B546FAD95}" destId="{9FAC33A6-F092-4D3E-A778-86AC21EA7F42}" srcOrd="1" destOrd="0" presId="urn:microsoft.com/office/officeart/2005/8/layout/orgChart1"/>
    <dgm:cxn modelId="{8B0C1E3F-B537-4398-9EFC-11B4D854D141}" type="presParOf" srcId="{3EC147D7-734D-4560-9801-044B546FAD95}" destId="{D70C20A7-D03A-4CC6-B7B6-73D110E05C81}" srcOrd="2" destOrd="0" presId="urn:microsoft.com/office/officeart/2005/8/layout/orgChart1"/>
    <dgm:cxn modelId="{187A8D2C-1719-4053-88BE-1F563B5C439C}" type="presParOf" srcId="{0F5272AF-2A77-4D67-89F8-E29621F5B16E}" destId="{73DBDB4C-93B3-4C52-85D2-1BC802D58746}" srcOrd="2" destOrd="0" presId="urn:microsoft.com/office/officeart/2005/8/layout/orgChart1"/>
    <dgm:cxn modelId="{654F7A9D-4F78-40B4-A00E-4F7C18DBFC47}" type="presParOf" srcId="{C87D9A08-0504-4720-BC1B-1025057FBFC4}" destId="{B647F0D7-20CB-4E46-8469-A0746420AD69}" srcOrd="4" destOrd="0" presId="urn:microsoft.com/office/officeart/2005/8/layout/orgChart1"/>
    <dgm:cxn modelId="{6BCA7AA0-16CC-49A0-B172-08DF60FC83A4}" type="presParOf" srcId="{C87D9A08-0504-4720-BC1B-1025057FBFC4}" destId="{B2EB417C-ECB6-4F1C-99F2-6095EFF0183D}" srcOrd="5" destOrd="0" presId="urn:microsoft.com/office/officeart/2005/8/layout/orgChart1"/>
    <dgm:cxn modelId="{C3E355B3-5579-4611-81FE-E1847C829513}" type="presParOf" srcId="{B2EB417C-ECB6-4F1C-99F2-6095EFF0183D}" destId="{01BB13AB-32F4-4150-9C19-FA3D16E5E7CB}" srcOrd="0" destOrd="0" presId="urn:microsoft.com/office/officeart/2005/8/layout/orgChart1"/>
    <dgm:cxn modelId="{51C86125-8BB9-46D9-AA90-0F9C1803F771}" type="presParOf" srcId="{01BB13AB-32F4-4150-9C19-FA3D16E5E7CB}" destId="{17E6048B-D56D-46AE-9902-B20150C3DF2D}" srcOrd="0" destOrd="0" presId="urn:microsoft.com/office/officeart/2005/8/layout/orgChart1"/>
    <dgm:cxn modelId="{DFCA31EC-5829-49B3-8F4F-87DC013CD0F7}" type="presParOf" srcId="{01BB13AB-32F4-4150-9C19-FA3D16E5E7CB}" destId="{5032D7C5-9328-4E54-AAC3-7018B79B7903}" srcOrd="1" destOrd="0" presId="urn:microsoft.com/office/officeart/2005/8/layout/orgChart1"/>
    <dgm:cxn modelId="{4506A0CC-DCE9-4564-9DDF-A8C024EAF38F}" type="presParOf" srcId="{B2EB417C-ECB6-4F1C-99F2-6095EFF0183D}" destId="{FB18629B-D3AF-4DD9-B1D9-9DCCCEE1349A}" srcOrd="1" destOrd="0" presId="urn:microsoft.com/office/officeart/2005/8/layout/orgChart1"/>
    <dgm:cxn modelId="{DEC5CFA2-3055-4834-BFD1-F344982CF829}" type="presParOf" srcId="{B2EB417C-ECB6-4F1C-99F2-6095EFF0183D}" destId="{52BE7A0C-E9F3-4D20-A75B-4650DBC4557D}" srcOrd="2" destOrd="0" presId="urn:microsoft.com/office/officeart/2005/8/layout/orgChart1"/>
    <dgm:cxn modelId="{EFDABF68-7B93-408B-8517-5A5F18D8E4E7}" type="presParOf" srcId="{C87D9A08-0504-4720-BC1B-1025057FBFC4}" destId="{36E3425F-54F5-46F5-847A-9082736E7B43}" srcOrd="6" destOrd="0" presId="urn:microsoft.com/office/officeart/2005/8/layout/orgChart1"/>
    <dgm:cxn modelId="{AC465376-E302-4171-A430-B4BDE5245030}" type="presParOf" srcId="{C87D9A08-0504-4720-BC1B-1025057FBFC4}" destId="{008B2009-ABED-4826-8F13-C1D8EAD1ABDD}" srcOrd="7" destOrd="0" presId="urn:microsoft.com/office/officeart/2005/8/layout/orgChart1"/>
    <dgm:cxn modelId="{A3923836-9018-42E2-8800-3A9D5F9B7701}" type="presParOf" srcId="{008B2009-ABED-4826-8F13-C1D8EAD1ABDD}" destId="{67C8EC97-B819-495E-8AFF-6C2BEEA9F7FA}" srcOrd="0" destOrd="0" presId="urn:microsoft.com/office/officeart/2005/8/layout/orgChart1"/>
    <dgm:cxn modelId="{6DEDADC9-9A07-4553-9D78-0482371EF576}" type="presParOf" srcId="{67C8EC97-B819-495E-8AFF-6C2BEEA9F7FA}" destId="{A23A5260-BF09-4A9C-B2C7-3CE28132BA0F}" srcOrd="0" destOrd="0" presId="urn:microsoft.com/office/officeart/2005/8/layout/orgChart1"/>
    <dgm:cxn modelId="{68ED638C-D2C2-4E89-B0DA-7D4A067C3468}" type="presParOf" srcId="{67C8EC97-B819-495E-8AFF-6C2BEEA9F7FA}" destId="{1214D550-4C0C-470A-AFAA-811204C5E653}" srcOrd="1" destOrd="0" presId="urn:microsoft.com/office/officeart/2005/8/layout/orgChart1"/>
    <dgm:cxn modelId="{6F61CD7E-F239-49FB-ACCA-CE45B0ACBF69}" type="presParOf" srcId="{008B2009-ABED-4826-8F13-C1D8EAD1ABDD}" destId="{56165CD2-BD42-4ACA-B71A-C2C294C4FE35}" srcOrd="1" destOrd="0" presId="urn:microsoft.com/office/officeart/2005/8/layout/orgChart1"/>
    <dgm:cxn modelId="{8D895790-C30B-4144-A951-DF58D8FB73CC}" type="presParOf" srcId="{008B2009-ABED-4826-8F13-C1D8EAD1ABDD}" destId="{1620AA36-DFBF-4703-B21A-8F6702C9FF95}" srcOrd="2" destOrd="0" presId="urn:microsoft.com/office/officeart/2005/8/layout/orgChart1"/>
    <dgm:cxn modelId="{97EB834A-7E71-42CD-A079-07D5697C1BFB}" type="presParOf" srcId="{8F7AADB3-969A-4C24-8AA5-D56283A84495}" destId="{C068D179-25D7-4CFA-9715-B577033ACC15}" srcOrd="2" destOrd="0" presId="urn:microsoft.com/office/officeart/2005/8/layout/orgChart1"/>
    <dgm:cxn modelId="{BDDEA35B-D57C-48FA-80ED-5CE4959F0EEB}" type="presParOf" srcId="{C068D179-25D7-4CFA-9715-B577033ACC15}" destId="{D678BBD2-54F9-423E-9954-AE517764124A}" srcOrd="0" destOrd="0" presId="urn:microsoft.com/office/officeart/2005/8/layout/orgChart1"/>
    <dgm:cxn modelId="{998FF58F-9993-45C1-8691-89C5C0DF160D}" type="presParOf" srcId="{C068D179-25D7-4CFA-9715-B577033ACC15}" destId="{66CDF99B-3C4D-4453-8855-399219E40772}" srcOrd="1" destOrd="0" presId="urn:microsoft.com/office/officeart/2005/8/layout/orgChart1"/>
    <dgm:cxn modelId="{BBDC4B3C-C066-46DE-8710-2D30EA2F603F}" type="presParOf" srcId="{66CDF99B-3C4D-4453-8855-399219E40772}" destId="{6902C8D3-64BF-4B3F-94E4-75B1136D15E9}" srcOrd="0" destOrd="0" presId="urn:microsoft.com/office/officeart/2005/8/layout/orgChart1"/>
    <dgm:cxn modelId="{C6A352CA-DF67-4896-8441-A7E7890E1B69}" type="presParOf" srcId="{6902C8D3-64BF-4B3F-94E4-75B1136D15E9}" destId="{C5FC7B24-096F-42E9-A478-9BD7ACFD5176}" srcOrd="0" destOrd="0" presId="urn:microsoft.com/office/officeart/2005/8/layout/orgChart1"/>
    <dgm:cxn modelId="{0AF576A9-3296-4038-ADCC-F92360A11C27}" type="presParOf" srcId="{6902C8D3-64BF-4B3F-94E4-75B1136D15E9}" destId="{3476102F-FB76-4F23-83ED-B7CD14A22F31}" srcOrd="1" destOrd="0" presId="urn:microsoft.com/office/officeart/2005/8/layout/orgChart1"/>
    <dgm:cxn modelId="{2696F393-4C00-47D0-9433-1A59A5F109D0}" type="presParOf" srcId="{66CDF99B-3C4D-4453-8855-399219E40772}" destId="{7C8C2907-DDCF-4B01-9BB5-FADB1D341870}" srcOrd="1" destOrd="0" presId="urn:microsoft.com/office/officeart/2005/8/layout/orgChart1"/>
    <dgm:cxn modelId="{B2034474-A00B-4661-B5CC-E7B3C6121FCF}" type="presParOf" srcId="{7C8C2907-DDCF-4B01-9BB5-FADB1D341870}" destId="{B7D19091-858A-48F6-B15A-977716BEE944}" srcOrd="0" destOrd="0" presId="urn:microsoft.com/office/officeart/2005/8/layout/orgChart1"/>
    <dgm:cxn modelId="{6371BD02-72C4-4F4C-B628-371D93789CCD}" type="presParOf" srcId="{7C8C2907-DDCF-4B01-9BB5-FADB1D341870}" destId="{B1B6EB81-C0E6-4747-85A8-6F362C53CD46}" srcOrd="1" destOrd="0" presId="urn:microsoft.com/office/officeart/2005/8/layout/orgChart1"/>
    <dgm:cxn modelId="{F2AEC327-AD42-4510-9DE9-6D6419134D0F}" type="presParOf" srcId="{B1B6EB81-C0E6-4747-85A8-6F362C53CD46}" destId="{CDFBCD80-D210-43DB-9E7E-C1CCF3DE982F}" srcOrd="0" destOrd="0" presId="urn:microsoft.com/office/officeart/2005/8/layout/orgChart1"/>
    <dgm:cxn modelId="{98E3D127-E583-407B-BAB5-26E5644CF7F9}" type="presParOf" srcId="{CDFBCD80-D210-43DB-9E7E-C1CCF3DE982F}" destId="{9F5D28A3-6E60-4BF5-A755-ECB29B6FBD65}" srcOrd="0" destOrd="0" presId="urn:microsoft.com/office/officeart/2005/8/layout/orgChart1"/>
    <dgm:cxn modelId="{F961CD17-499B-4B8D-BAE2-C337F467E720}" type="presParOf" srcId="{CDFBCD80-D210-43DB-9E7E-C1CCF3DE982F}" destId="{78E8305E-273C-45AD-BCE0-66199E394F15}" srcOrd="1" destOrd="0" presId="urn:microsoft.com/office/officeart/2005/8/layout/orgChart1"/>
    <dgm:cxn modelId="{FDFB7283-8D5B-40AB-9FC7-D63F1340C41C}" type="presParOf" srcId="{B1B6EB81-C0E6-4747-85A8-6F362C53CD46}" destId="{CA3C7F5C-4890-46EA-991C-BC22AEC65969}" srcOrd="1" destOrd="0" presId="urn:microsoft.com/office/officeart/2005/8/layout/orgChart1"/>
    <dgm:cxn modelId="{C6D7573F-1D18-48C5-852D-CB5C090B1DD7}" type="presParOf" srcId="{B1B6EB81-C0E6-4747-85A8-6F362C53CD46}" destId="{6FB33680-C568-4429-9998-D96998FA82D1}" srcOrd="2" destOrd="0" presId="urn:microsoft.com/office/officeart/2005/8/layout/orgChart1"/>
    <dgm:cxn modelId="{285B511A-3697-49F9-8121-94A5ACCC41BB}" type="presParOf" srcId="{66CDF99B-3C4D-4453-8855-399219E40772}" destId="{338D924E-7EE6-40CF-8DFF-5D8820DF7DE3}" srcOrd="2" destOrd="0" presId="urn:microsoft.com/office/officeart/2005/8/layout/orgChart1"/>
    <dgm:cxn modelId="{68246C63-DE35-4135-8C2D-BFAD436B1175}" type="presParOf" srcId="{C068D179-25D7-4CFA-9715-B577033ACC15}" destId="{E24C6A58-2773-45EB-993B-941CB0673E6B}" srcOrd="2" destOrd="0" presId="urn:microsoft.com/office/officeart/2005/8/layout/orgChart1"/>
    <dgm:cxn modelId="{4A852C7F-63DE-4DAA-8CA2-33317D8C281E}" type="presParOf" srcId="{C068D179-25D7-4CFA-9715-B577033ACC15}" destId="{71D9EE78-F771-4730-93FE-B9E0E7225F4C}" srcOrd="3" destOrd="0" presId="urn:microsoft.com/office/officeart/2005/8/layout/orgChart1"/>
    <dgm:cxn modelId="{DE63B7CF-E40A-4B24-9A30-08E1DE14EB7E}" type="presParOf" srcId="{71D9EE78-F771-4730-93FE-B9E0E7225F4C}" destId="{FAF1690D-A323-4123-A759-EF98E0F16AFA}" srcOrd="0" destOrd="0" presId="urn:microsoft.com/office/officeart/2005/8/layout/orgChart1"/>
    <dgm:cxn modelId="{E7A14EEA-3DE7-41BD-8D39-A33B7DB72664}" type="presParOf" srcId="{FAF1690D-A323-4123-A759-EF98E0F16AFA}" destId="{674D3452-5220-496D-81CE-955E4320F113}" srcOrd="0" destOrd="0" presId="urn:microsoft.com/office/officeart/2005/8/layout/orgChart1"/>
    <dgm:cxn modelId="{77A79495-C617-41CD-AF00-54D7E7A6CE91}" type="presParOf" srcId="{FAF1690D-A323-4123-A759-EF98E0F16AFA}" destId="{8B0DE767-2F21-43B8-9798-E21CC6CD95B1}" srcOrd="1" destOrd="0" presId="urn:microsoft.com/office/officeart/2005/8/layout/orgChart1"/>
    <dgm:cxn modelId="{2FC9BDD2-24A5-491D-8369-9537FE886B98}" type="presParOf" srcId="{71D9EE78-F771-4730-93FE-B9E0E7225F4C}" destId="{59D315A6-3A95-45DF-B0B9-ADC8668FD07C}" srcOrd="1" destOrd="0" presId="urn:microsoft.com/office/officeart/2005/8/layout/orgChart1"/>
    <dgm:cxn modelId="{A4EB8DC0-F354-44FA-B872-B6C702B0EF2C}" type="presParOf" srcId="{71D9EE78-F771-4730-93FE-B9E0E7225F4C}" destId="{B3CDC680-852C-41C9-A812-6ABC33233DE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113DD4-CF64-4BAE-BD1F-E4A4E30A1F66}"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F45E54B-894C-44B3-BA5B-A343CB977FF5}">
      <dgm:prSet custT="1"/>
      <dgm:spPr/>
      <dgm:t>
        <a:bodyPr/>
        <a:lstStyle/>
        <a:p>
          <a:pPr>
            <a:lnSpc>
              <a:spcPct val="100000"/>
            </a:lnSpc>
            <a:spcAft>
              <a:spcPts val="0"/>
            </a:spcAft>
            <a:defRPr cap="all"/>
          </a:pPr>
          <a:r>
            <a:rPr lang="en-US" sz="2400" cap="none" dirty="0"/>
            <a:t>Restore critical community functions</a:t>
          </a:r>
        </a:p>
        <a:p>
          <a:pPr>
            <a:lnSpc>
              <a:spcPct val="100000"/>
            </a:lnSpc>
            <a:spcAft>
              <a:spcPts val="0"/>
            </a:spcAft>
            <a:defRPr cap="all"/>
          </a:pPr>
          <a:r>
            <a:rPr lang="en-US" sz="2400" cap="none" dirty="0"/>
            <a:t>Begin stabilization efforts </a:t>
          </a:r>
        </a:p>
      </dgm:t>
    </dgm:pt>
    <dgm:pt modelId="{BF81D1A4-A9F3-459E-AE42-098D21BAF346}" type="parTrans" cxnId="{574A85EF-5000-49F8-A253-AFCA092D67E5}">
      <dgm:prSet/>
      <dgm:spPr/>
      <dgm:t>
        <a:bodyPr/>
        <a:lstStyle/>
        <a:p>
          <a:endParaRPr lang="en-US"/>
        </a:p>
      </dgm:t>
    </dgm:pt>
    <dgm:pt modelId="{B3E8B14B-1A4C-48BF-A07E-1239D2B52A8C}" type="sibTrans" cxnId="{574A85EF-5000-49F8-A253-AFCA092D67E5}">
      <dgm:prSet/>
      <dgm:spPr/>
      <dgm:t>
        <a:bodyPr/>
        <a:lstStyle/>
        <a:p>
          <a:endParaRPr lang="en-US"/>
        </a:p>
      </dgm:t>
    </dgm:pt>
    <dgm:pt modelId="{B08E1002-D145-4EF3-A2FB-07884E438E27}">
      <dgm:prSet custT="1"/>
      <dgm:spPr/>
      <dgm:t>
        <a:bodyPr/>
        <a:lstStyle/>
        <a:p>
          <a:pPr>
            <a:lnSpc>
              <a:spcPct val="100000"/>
            </a:lnSpc>
            <a:spcAft>
              <a:spcPts val="0"/>
            </a:spcAft>
            <a:defRPr cap="all"/>
          </a:pPr>
          <a:r>
            <a:rPr lang="en-US" sz="2400" cap="none" dirty="0"/>
            <a:t>Bring the affected area back to some degree of normalcy </a:t>
          </a:r>
        </a:p>
      </dgm:t>
    </dgm:pt>
    <dgm:pt modelId="{D333105E-F25B-4714-9AB0-B48F55DD4E83}" type="parTrans" cxnId="{0CF97512-3285-4C29-980C-4497D0134DE0}">
      <dgm:prSet/>
      <dgm:spPr/>
      <dgm:t>
        <a:bodyPr/>
        <a:lstStyle/>
        <a:p>
          <a:endParaRPr lang="en-US"/>
        </a:p>
      </dgm:t>
    </dgm:pt>
    <dgm:pt modelId="{FB473235-7796-466F-B9EC-06508775F992}" type="sibTrans" cxnId="{0CF97512-3285-4C29-980C-4497D0134DE0}">
      <dgm:prSet/>
      <dgm:spPr/>
      <dgm:t>
        <a:bodyPr/>
        <a:lstStyle/>
        <a:p>
          <a:endParaRPr lang="en-US"/>
        </a:p>
      </dgm:t>
    </dgm:pt>
    <dgm:pt modelId="{5F644E99-DC7C-4754-9C93-E6150A0E78BE}">
      <dgm:prSet custT="1"/>
      <dgm:spPr/>
      <dgm:t>
        <a:bodyPr/>
        <a:lstStyle/>
        <a:p>
          <a:pPr>
            <a:lnSpc>
              <a:spcPct val="100000"/>
            </a:lnSpc>
            <a:spcAft>
              <a:spcPts val="0"/>
            </a:spcAft>
            <a:defRPr cap="all"/>
          </a:pPr>
          <a:r>
            <a:rPr lang="en-US" sz="2400" cap="none" dirty="0"/>
            <a:t>Recovery begins immediately after the threat to life subsided</a:t>
          </a:r>
        </a:p>
      </dgm:t>
    </dgm:pt>
    <dgm:pt modelId="{17C83CE9-0056-4CE6-AB57-34E6906A4890}" type="parTrans" cxnId="{340869BE-F1FD-47B8-AB4C-36FCA911E786}">
      <dgm:prSet/>
      <dgm:spPr/>
      <dgm:t>
        <a:bodyPr/>
        <a:lstStyle/>
        <a:p>
          <a:endParaRPr lang="en-US"/>
        </a:p>
      </dgm:t>
    </dgm:pt>
    <dgm:pt modelId="{1100DF03-493F-428C-B126-3730B0B0FD13}" type="sibTrans" cxnId="{340869BE-F1FD-47B8-AB4C-36FCA911E786}">
      <dgm:prSet/>
      <dgm:spPr/>
      <dgm:t>
        <a:bodyPr/>
        <a:lstStyle/>
        <a:p>
          <a:endParaRPr lang="en-US"/>
        </a:p>
      </dgm:t>
    </dgm:pt>
    <dgm:pt modelId="{1A545097-B439-483B-887D-7F3C5F792E24}" type="pres">
      <dgm:prSet presAssocID="{E9113DD4-CF64-4BAE-BD1F-E4A4E30A1F66}" presName="root" presStyleCnt="0">
        <dgm:presLayoutVars>
          <dgm:dir/>
          <dgm:resizeHandles val="exact"/>
        </dgm:presLayoutVars>
      </dgm:prSet>
      <dgm:spPr/>
    </dgm:pt>
    <dgm:pt modelId="{03AB787A-58CF-485F-A04E-0392B4F77F74}" type="pres">
      <dgm:prSet presAssocID="{1F45E54B-894C-44B3-BA5B-A343CB977FF5}" presName="compNode" presStyleCnt="0"/>
      <dgm:spPr/>
    </dgm:pt>
    <dgm:pt modelId="{7B4D1C92-41CE-4DB6-969E-C92C41E0E21B}" type="pres">
      <dgm:prSet presAssocID="{1F45E54B-894C-44B3-BA5B-A343CB977FF5}" presName="iconBgRect" presStyleLbl="bgShp" presStyleIdx="0" presStyleCnt="3" custLinFactNeighborX="2692" custLinFactNeighborY="4124"/>
      <dgm:spPr>
        <a:prstGeom prst="round2DiagRect">
          <a:avLst>
            <a:gd name="adj1" fmla="val 29727"/>
            <a:gd name="adj2" fmla="val 0"/>
          </a:avLst>
        </a:prstGeom>
        <a:solidFill>
          <a:schemeClr val="tx2">
            <a:lumMod val="20000"/>
            <a:lumOff val="80000"/>
          </a:schemeClr>
        </a:solidFill>
      </dgm:spPr>
    </dgm:pt>
    <dgm:pt modelId="{2C50BC2E-58CE-4CCF-AB39-EC202FFBBE1D}" type="pres">
      <dgm:prSet presAssocID="{1F45E54B-894C-44B3-BA5B-A343CB977FF5}" presName="iconRect" presStyleLbl="node1" presStyleIdx="0" presStyleCnt="3" custScaleX="126670" custScaleY="126670" custLinFactNeighborX="5070" custLinFactNeighborY="7188"/>
      <dgm:spPr>
        <a:blipFill>
          <a:blip xmlns:r="http://schemas.openxmlformats.org/officeDocument/2006/relationships" r:embed="rId1"/>
          <a:srcRect/>
          <a:stretch>
            <a:fillRect l="-20000" r="-20000"/>
          </a:stretch>
        </a:blipFill>
        <a:ln>
          <a:noFill/>
        </a:ln>
      </dgm:spPr>
    </dgm:pt>
    <dgm:pt modelId="{1F9B856A-650B-4A3C-9AC4-E3EF7E23B96B}" type="pres">
      <dgm:prSet presAssocID="{1F45E54B-894C-44B3-BA5B-A343CB977FF5}" presName="spaceRect" presStyleCnt="0"/>
      <dgm:spPr/>
    </dgm:pt>
    <dgm:pt modelId="{34B8EC91-13B6-43B5-B3CF-72307316580F}" type="pres">
      <dgm:prSet presAssocID="{1F45E54B-894C-44B3-BA5B-A343CB977FF5}" presName="textRect" presStyleLbl="revTx" presStyleIdx="0" presStyleCnt="3">
        <dgm:presLayoutVars>
          <dgm:chMax val="1"/>
          <dgm:chPref val="1"/>
        </dgm:presLayoutVars>
      </dgm:prSet>
      <dgm:spPr/>
    </dgm:pt>
    <dgm:pt modelId="{1AE64C41-F5F2-42F5-AA0F-99EA1E19C34E}" type="pres">
      <dgm:prSet presAssocID="{B3E8B14B-1A4C-48BF-A07E-1239D2B52A8C}" presName="sibTrans" presStyleCnt="0"/>
      <dgm:spPr/>
    </dgm:pt>
    <dgm:pt modelId="{7BCB0E93-239A-4F49-89CF-C1AD6967B22A}" type="pres">
      <dgm:prSet presAssocID="{B08E1002-D145-4EF3-A2FB-07884E438E27}" presName="compNode" presStyleCnt="0"/>
      <dgm:spPr/>
    </dgm:pt>
    <dgm:pt modelId="{828496AB-EF20-4AEB-85D1-364A99AEB9A1}" type="pres">
      <dgm:prSet presAssocID="{B08E1002-D145-4EF3-A2FB-07884E438E27}" presName="iconBgRect" presStyleLbl="bgShp" presStyleIdx="1" presStyleCnt="3"/>
      <dgm:spPr>
        <a:prstGeom prst="round2DiagRect">
          <a:avLst>
            <a:gd name="adj1" fmla="val 29727"/>
            <a:gd name="adj2" fmla="val 0"/>
          </a:avLst>
        </a:prstGeom>
        <a:solidFill>
          <a:schemeClr val="tx2">
            <a:lumMod val="20000"/>
            <a:lumOff val="80000"/>
          </a:schemeClr>
        </a:solidFill>
      </dgm:spPr>
    </dgm:pt>
    <dgm:pt modelId="{6CFF597B-8031-4DFA-B619-2DDC38C6D9C6}" type="pres">
      <dgm:prSet presAssocID="{B08E1002-D145-4EF3-A2FB-07884E438E27}" presName="iconRect" presStyleLbl="node1" presStyleIdx="1" presStyleCnt="3" custScaleX="126670" custScaleY="126670"/>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noFill/>
        </a:ln>
      </dgm:spPr>
    </dgm:pt>
    <dgm:pt modelId="{54B30673-6D07-479E-8D72-1134643E4C1F}" type="pres">
      <dgm:prSet presAssocID="{B08E1002-D145-4EF3-A2FB-07884E438E27}" presName="spaceRect" presStyleCnt="0"/>
      <dgm:spPr/>
    </dgm:pt>
    <dgm:pt modelId="{D35DE0BC-184D-4616-96DD-E531D2D4FA0B}" type="pres">
      <dgm:prSet presAssocID="{B08E1002-D145-4EF3-A2FB-07884E438E27}" presName="textRect" presStyleLbl="revTx" presStyleIdx="1" presStyleCnt="3">
        <dgm:presLayoutVars>
          <dgm:chMax val="1"/>
          <dgm:chPref val="1"/>
        </dgm:presLayoutVars>
      </dgm:prSet>
      <dgm:spPr/>
    </dgm:pt>
    <dgm:pt modelId="{2D604D23-68A7-4505-8561-BE9CFBEB536A}" type="pres">
      <dgm:prSet presAssocID="{FB473235-7796-466F-B9EC-06508775F992}" presName="sibTrans" presStyleCnt="0"/>
      <dgm:spPr/>
    </dgm:pt>
    <dgm:pt modelId="{E96F554F-C964-46AF-817D-90ED7A7DB7F4}" type="pres">
      <dgm:prSet presAssocID="{5F644E99-DC7C-4754-9C93-E6150A0E78BE}" presName="compNode" presStyleCnt="0"/>
      <dgm:spPr/>
    </dgm:pt>
    <dgm:pt modelId="{59959074-BFDB-4A64-BBE1-7632DBAB66A2}" type="pres">
      <dgm:prSet presAssocID="{5F644E99-DC7C-4754-9C93-E6150A0E78BE}" presName="iconBgRect" presStyleLbl="bgShp" presStyleIdx="2" presStyleCnt="3"/>
      <dgm:spPr>
        <a:prstGeom prst="round2DiagRect">
          <a:avLst>
            <a:gd name="adj1" fmla="val 29727"/>
            <a:gd name="adj2" fmla="val 0"/>
          </a:avLst>
        </a:prstGeom>
        <a:solidFill>
          <a:schemeClr val="tx2">
            <a:lumMod val="20000"/>
            <a:lumOff val="80000"/>
          </a:schemeClr>
        </a:solidFill>
      </dgm:spPr>
    </dgm:pt>
    <dgm:pt modelId="{B6D897E9-6409-4C23-93AE-7132635A422C}" type="pres">
      <dgm:prSet presAssocID="{5F644E99-DC7C-4754-9C93-E6150A0E78BE}" presName="iconRect" presStyleLbl="node1" presStyleIdx="2" presStyleCnt="3" custScaleX="126670" custScaleY="126670"/>
      <dgm:spPr>
        <a:blipFill>
          <a:blip xmlns:r="http://schemas.openxmlformats.org/officeDocument/2006/relationships" r:embed="rId3"/>
          <a:srcRect/>
          <a:stretch>
            <a:fillRect l="-4000" r="-4000"/>
          </a:stretch>
        </a:blipFill>
        <a:ln>
          <a:noFill/>
        </a:ln>
      </dgm:spPr>
    </dgm:pt>
    <dgm:pt modelId="{C3E6A63D-8B2F-4627-9634-321ED950B0B8}" type="pres">
      <dgm:prSet presAssocID="{5F644E99-DC7C-4754-9C93-E6150A0E78BE}" presName="spaceRect" presStyleCnt="0"/>
      <dgm:spPr/>
    </dgm:pt>
    <dgm:pt modelId="{6347EABE-EB3C-4833-82F8-B4F37DB93C32}" type="pres">
      <dgm:prSet presAssocID="{5F644E99-DC7C-4754-9C93-E6150A0E78BE}" presName="textRect" presStyleLbl="revTx" presStyleIdx="2" presStyleCnt="3">
        <dgm:presLayoutVars>
          <dgm:chMax val="1"/>
          <dgm:chPref val="1"/>
        </dgm:presLayoutVars>
      </dgm:prSet>
      <dgm:spPr/>
    </dgm:pt>
  </dgm:ptLst>
  <dgm:cxnLst>
    <dgm:cxn modelId="{0CF97512-3285-4C29-980C-4497D0134DE0}" srcId="{E9113DD4-CF64-4BAE-BD1F-E4A4E30A1F66}" destId="{B08E1002-D145-4EF3-A2FB-07884E438E27}" srcOrd="1" destOrd="0" parTransId="{D333105E-F25B-4714-9AB0-B48F55DD4E83}" sibTransId="{FB473235-7796-466F-B9EC-06508775F992}"/>
    <dgm:cxn modelId="{0317A85E-E9CC-40C4-BA7D-917ABE7F7C29}" type="presOf" srcId="{1F45E54B-894C-44B3-BA5B-A343CB977FF5}" destId="{34B8EC91-13B6-43B5-B3CF-72307316580F}" srcOrd="0" destOrd="0" presId="urn:microsoft.com/office/officeart/2018/5/layout/IconLeafLabelList"/>
    <dgm:cxn modelId="{FE0DC141-8E52-46A7-B6E3-EAA890A37C98}" type="presOf" srcId="{E9113DD4-CF64-4BAE-BD1F-E4A4E30A1F66}" destId="{1A545097-B439-483B-887D-7F3C5F792E24}" srcOrd="0" destOrd="0" presId="urn:microsoft.com/office/officeart/2018/5/layout/IconLeafLabelList"/>
    <dgm:cxn modelId="{5B45CD61-DCE7-4B5A-B77C-03A22E1875C4}" type="presOf" srcId="{5F644E99-DC7C-4754-9C93-E6150A0E78BE}" destId="{6347EABE-EB3C-4833-82F8-B4F37DB93C32}" srcOrd="0" destOrd="0" presId="urn:microsoft.com/office/officeart/2018/5/layout/IconLeafLabelList"/>
    <dgm:cxn modelId="{A593807B-B89C-486D-83AE-444F983C7593}" type="presOf" srcId="{B08E1002-D145-4EF3-A2FB-07884E438E27}" destId="{D35DE0BC-184D-4616-96DD-E531D2D4FA0B}" srcOrd="0" destOrd="0" presId="urn:microsoft.com/office/officeart/2018/5/layout/IconLeafLabelList"/>
    <dgm:cxn modelId="{340869BE-F1FD-47B8-AB4C-36FCA911E786}" srcId="{E9113DD4-CF64-4BAE-BD1F-E4A4E30A1F66}" destId="{5F644E99-DC7C-4754-9C93-E6150A0E78BE}" srcOrd="2" destOrd="0" parTransId="{17C83CE9-0056-4CE6-AB57-34E6906A4890}" sibTransId="{1100DF03-493F-428C-B126-3730B0B0FD13}"/>
    <dgm:cxn modelId="{574A85EF-5000-49F8-A253-AFCA092D67E5}" srcId="{E9113DD4-CF64-4BAE-BD1F-E4A4E30A1F66}" destId="{1F45E54B-894C-44B3-BA5B-A343CB977FF5}" srcOrd="0" destOrd="0" parTransId="{BF81D1A4-A9F3-459E-AE42-098D21BAF346}" sibTransId="{B3E8B14B-1A4C-48BF-A07E-1239D2B52A8C}"/>
    <dgm:cxn modelId="{C8FCC75F-0585-4121-B7AF-66CCE911F583}" type="presParOf" srcId="{1A545097-B439-483B-887D-7F3C5F792E24}" destId="{03AB787A-58CF-485F-A04E-0392B4F77F74}" srcOrd="0" destOrd="0" presId="urn:microsoft.com/office/officeart/2018/5/layout/IconLeafLabelList"/>
    <dgm:cxn modelId="{79E4DB9D-4DE8-4262-8162-99776E1A0290}" type="presParOf" srcId="{03AB787A-58CF-485F-A04E-0392B4F77F74}" destId="{7B4D1C92-41CE-4DB6-969E-C92C41E0E21B}" srcOrd="0" destOrd="0" presId="urn:microsoft.com/office/officeart/2018/5/layout/IconLeafLabelList"/>
    <dgm:cxn modelId="{10D38E5E-5827-49DA-AE3B-71A83E20AB21}" type="presParOf" srcId="{03AB787A-58CF-485F-A04E-0392B4F77F74}" destId="{2C50BC2E-58CE-4CCF-AB39-EC202FFBBE1D}" srcOrd="1" destOrd="0" presId="urn:microsoft.com/office/officeart/2018/5/layout/IconLeafLabelList"/>
    <dgm:cxn modelId="{5912659E-647D-40B9-B0F4-140D84960F38}" type="presParOf" srcId="{03AB787A-58CF-485F-A04E-0392B4F77F74}" destId="{1F9B856A-650B-4A3C-9AC4-E3EF7E23B96B}" srcOrd="2" destOrd="0" presId="urn:microsoft.com/office/officeart/2018/5/layout/IconLeafLabelList"/>
    <dgm:cxn modelId="{63B7323A-5592-4DBB-9433-D38948A15B5D}" type="presParOf" srcId="{03AB787A-58CF-485F-A04E-0392B4F77F74}" destId="{34B8EC91-13B6-43B5-B3CF-72307316580F}" srcOrd="3" destOrd="0" presId="urn:microsoft.com/office/officeart/2018/5/layout/IconLeafLabelList"/>
    <dgm:cxn modelId="{098044EE-2B7C-4E8E-9808-92CA746328F6}" type="presParOf" srcId="{1A545097-B439-483B-887D-7F3C5F792E24}" destId="{1AE64C41-F5F2-42F5-AA0F-99EA1E19C34E}" srcOrd="1" destOrd="0" presId="urn:microsoft.com/office/officeart/2018/5/layout/IconLeafLabelList"/>
    <dgm:cxn modelId="{8F24A119-2041-4FA1-B063-6BBE3171C2A0}" type="presParOf" srcId="{1A545097-B439-483B-887D-7F3C5F792E24}" destId="{7BCB0E93-239A-4F49-89CF-C1AD6967B22A}" srcOrd="2" destOrd="0" presId="urn:microsoft.com/office/officeart/2018/5/layout/IconLeafLabelList"/>
    <dgm:cxn modelId="{CF63E834-CD42-4E40-A27E-B3E116DE6C5B}" type="presParOf" srcId="{7BCB0E93-239A-4F49-89CF-C1AD6967B22A}" destId="{828496AB-EF20-4AEB-85D1-364A99AEB9A1}" srcOrd="0" destOrd="0" presId="urn:microsoft.com/office/officeart/2018/5/layout/IconLeafLabelList"/>
    <dgm:cxn modelId="{D0C32DBD-2BFD-4D6F-882A-D69A1BF82D2E}" type="presParOf" srcId="{7BCB0E93-239A-4F49-89CF-C1AD6967B22A}" destId="{6CFF597B-8031-4DFA-B619-2DDC38C6D9C6}" srcOrd="1" destOrd="0" presId="urn:microsoft.com/office/officeart/2018/5/layout/IconLeafLabelList"/>
    <dgm:cxn modelId="{C534FF93-B957-4CC9-995E-825A1FF27591}" type="presParOf" srcId="{7BCB0E93-239A-4F49-89CF-C1AD6967B22A}" destId="{54B30673-6D07-479E-8D72-1134643E4C1F}" srcOrd="2" destOrd="0" presId="urn:microsoft.com/office/officeart/2018/5/layout/IconLeafLabelList"/>
    <dgm:cxn modelId="{567A1FD0-C093-4165-877F-4A9E19AE236A}" type="presParOf" srcId="{7BCB0E93-239A-4F49-89CF-C1AD6967B22A}" destId="{D35DE0BC-184D-4616-96DD-E531D2D4FA0B}" srcOrd="3" destOrd="0" presId="urn:microsoft.com/office/officeart/2018/5/layout/IconLeafLabelList"/>
    <dgm:cxn modelId="{557E3A1A-0C12-4589-BCB6-5F5A586798D7}" type="presParOf" srcId="{1A545097-B439-483B-887D-7F3C5F792E24}" destId="{2D604D23-68A7-4505-8561-BE9CFBEB536A}" srcOrd="3" destOrd="0" presId="urn:microsoft.com/office/officeart/2018/5/layout/IconLeafLabelList"/>
    <dgm:cxn modelId="{B0B7E6C0-2F8D-4E7D-8FCC-0C454AC5E646}" type="presParOf" srcId="{1A545097-B439-483B-887D-7F3C5F792E24}" destId="{E96F554F-C964-46AF-817D-90ED7A7DB7F4}" srcOrd="4" destOrd="0" presId="urn:microsoft.com/office/officeart/2018/5/layout/IconLeafLabelList"/>
    <dgm:cxn modelId="{D099C60C-9CA1-4209-993F-259478C96F31}" type="presParOf" srcId="{E96F554F-C964-46AF-817D-90ED7A7DB7F4}" destId="{59959074-BFDB-4A64-BBE1-7632DBAB66A2}" srcOrd="0" destOrd="0" presId="urn:microsoft.com/office/officeart/2018/5/layout/IconLeafLabelList"/>
    <dgm:cxn modelId="{A24C85B2-70D6-4CD7-A269-7AD7713FB7B6}" type="presParOf" srcId="{E96F554F-C964-46AF-817D-90ED7A7DB7F4}" destId="{B6D897E9-6409-4C23-93AE-7132635A422C}" srcOrd="1" destOrd="0" presId="urn:microsoft.com/office/officeart/2018/5/layout/IconLeafLabelList"/>
    <dgm:cxn modelId="{DBA7DF90-86E9-4512-93FD-AB44131C82D2}" type="presParOf" srcId="{E96F554F-C964-46AF-817D-90ED7A7DB7F4}" destId="{C3E6A63D-8B2F-4627-9634-321ED950B0B8}" srcOrd="2" destOrd="0" presId="urn:microsoft.com/office/officeart/2018/5/layout/IconLeafLabelList"/>
    <dgm:cxn modelId="{9EDF7F38-63EB-45C5-ACCF-9B0C4D2966BA}" type="presParOf" srcId="{E96F554F-C964-46AF-817D-90ED7A7DB7F4}" destId="{6347EABE-EB3C-4833-82F8-B4F37DB93C3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113DD4-CF64-4BAE-BD1F-E4A4E30A1F66}"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F45E54B-894C-44B3-BA5B-A343CB977FF5}">
      <dgm:prSet custT="1"/>
      <dgm:spPr/>
      <dgm:t>
        <a:bodyPr/>
        <a:lstStyle/>
        <a:p>
          <a:pPr>
            <a:lnSpc>
              <a:spcPct val="100000"/>
            </a:lnSpc>
            <a:spcAft>
              <a:spcPts val="0"/>
            </a:spcAft>
            <a:defRPr cap="all"/>
          </a:pPr>
          <a:r>
            <a:rPr lang="en-US" sz="2400" cap="none" dirty="0"/>
            <a:t>Reduce or eliminate risk</a:t>
          </a:r>
        </a:p>
      </dgm:t>
    </dgm:pt>
    <dgm:pt modelId="{BF81D1A4-A9F3-459E-AE42-098D21BAF346}" type="parTrans" cxnId="{574A85EF-5000-49F8-A253-AFCA092D67E5}">
      <dgm:prSet/>
      <dgm:spPr/>
      <dgm:t>
        <a:bodyPr/>
        <a:lstStyle/>
        <a:p>
          <a:endParaRPr lang="en-US"/>
        </a:p>
      </dgm:t>
    </dgm:pt>
    <dgm:pt modelId="{B3E8B14B-1A4C-48BF-A07E-1239D2B52A8C}" type="sibTrans" cxnId="{574A85EF-5000-49F8-A253-AFCA092D67E5}">
      <dgm:prSet/>
      <dgm:spPr/>
      <dgm:t>
        <a:bodyPr/>
        <a:lstStyle/>
        <a:p>
          <a:endParaRPr lang="en-US"/>
        </a:p>
      </dgm:t>
    </dgm:pt>
    <dgm:pt modelId="{B08E1002-D145-4EF3-A2FB-07884E438E27}">
      <dgm:prSet custT="1"/>
      <dgm:spPr/>
      <dgm:t>
        <a:bodyPr/>
        <a:lstStyle/>
        <a:p>
          <a:pPr>
            <a:lnSpc>
              <a:spcPct val="100000"/>
            </a:lnSpc>
            <a:spcAft>
              <a:spcPts val="0"/>
            </a:spcAft>
            <a:defRPr cap="all"/>
          </a:pPr>
          <a:r>
            <a:rPr lang="en-US" sz="2400" cap="none" dirty="0"/>
            <a:t>Break repeated damage cycle</a:t>
          </a:r>
        </a:p>
      </dgm:t>
    </dgm:pt>
    <dgm:pt modelId="{D333105E-F25B-4714-9AB0-B48F55DD4E83}" type="parTrans" cxnId="{0CF97512-3285-4C29-980C-4497D0134DE0}">
      <dgm:prSet/>
      <dgm:spPr/>
      <dgm:t>
        <a:bodyPr/>
        <a:lstStyle/>
        <a:p>
          <a:endParaRPr lang="en-US"/>
        </a:p>
      </dgm:t>
    </dgm:pt>
    <dgm:pt modelId="{FB473235-7796-466F-B9EC-06508775F992}" type="sibTrans" cxnId="{0CF97512-3285-4C29-980C-4497D0134DE0}">
      <dgm:prSet/>
      <dgm:spPr/>
      <dgm:t>
        <a:bodyPr/>
        <a:lstStyle/>
        <a:p>
          <a:endParaRPr lang="en-US"/>
        </a:p>
      </dgm:t>
    </dgm:pt>
    <dgm:pt modelId="{5F644E99-DC7C-4754-9C93-E6150A0E78BE}">
      <dgm:prSet custT="1"/>
      <dgm:spPr/>
      <dgm:t>
        <a:bodyPr/>
        <a:lstStyle/>
        <a:p>
          <a:pPr>
            <a:lnSpc>
              <a:spcPct val="100000"/>
            </a:lnSpc>
            <a:spcAft>
              <a:spcPts val="0"/>
            </a:spcAft>
            <a:defRPr cap="all"/>
          </a:pPr>
          <a:r>
            <a:rPr lang="en-US" sz="2400" cap="none" dirty="0"/>
            <a:t>Process and projects</a:t>
          </a:r>
        </a:p>
      </dgm:t>
    </dgm:pt>
    <dgm:pt modelId="{17C83CE9-0056-4CE6-AB57-34E6906A4890}" type="parTrans" cxnId="{340869BE-F1FD-47B8-AB4C-36FCA911E786}">
      <dgm:prSet/>
      <dgm:spPr/>
      <dgm:t>
        <a:bodyPr/>
        <a:lstStyle/>
        <a:p>
          <a:endParaRPr lang="en-US"/>
        </a:p>
      </dgm:t>
    </dgm:pt>
    <dgm:pt modelId="{1100DF03-493F-428C-B126-3730B0B0FD13}" type="sibTrans" cxnId="{340869BE-F1FD-47B8-AB4C-36FCA911E786}">
      <dgm:prSet/>
      <dgm:spPr/>
      <dgm:t>
        <a:bodyPr/>
        <a:lstStyle/>
        <a:p>
          <a:endParaRPr lang="en-US"/>
        </a:p>
      </dgm:t>
    </dgm:pt>
    <dgm:pt modelId="{1A545097-B439-483B-887D-7F3C5F792E24}" type="pres">
      <dgm:prSet presAssocID="{E9113DD4-CF64-4BAE-BD1F-E4A4E30A1F66}" presName="root" presStyleCnt="0">
        <dgm:presLayoutVars>
          <dgm:dir/>
          <dgm:resizeHandles val="exact"/>
        </dgm:presLayoutVars>
      </dgm:prSet>
      <dgm:spPr/>
    </dgm:pt>
    <dgm:pt modelId="{03AB787A-58CF-485F-A04E-0392B4F77F74}" type="pres">
      <dgm:prSet presAssocID="{1F45E54B-894C-44B3-BA5B-A343CB977FF5}" presName="compNode" presStyleCnt="0"/>
      <dgm:spPr/>
    </dgm:pt>
    <dgm:pt modelId="{7B4D1C92-41CE-4DB6-969E-C92C41E0E21B}" type="pres">
      <dgm:prSet presAssocID="{1F45E54B-894C-44B3-BA5B-A343CB977FF5}" presName="iconBgRect" presStyleLbl="bgShp" presStyleIdx="0" presStyleCnt="3" custLinFactNeighborX="2692" custLinFactNeighborY="4124"/>
      <dgm:spPr>
        <a:prstGeom prst="round2DiagRect">
          <a:avLst>
            <a:gd name="adj1" fmla="val 29727"/>
            <a:gd name="adj2" fmla="val 0"/>
          </a:avLst>
        </a:prstGeom>
        <a:solidFill>
          <a:schemeClr val="tx2">
            <a:lumMod val="20000"/>
            <a:lumOff val="80000"/>
          </a:schemeClr>
        </a:solidFill>
      </dgm:spPr>
    </dgm:pt>
    <dgm:pt modelId="{2C50BC2E-58CE-4CCF-AB39-EC202FFBBE1D}" type="pres">
      <dgm:prSet presAssocID="{1F45E54B-894C-44B3-BA5B-A343CB977FF5}" presName="iconRect" presStyleLbl="node1" presStyleIdx="0" presStyleCnt="3" custScaleX="126670" custScaleY="126670" custLinFactNeighborX="5070" custLinFactNeighborY="7188"/>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dgm:spPr>
    </dgm:pt>
    <dgm:pt modelId="{1F9B856A-650B-4A3C-9AC4-E3EF7E23B96B}" type="pres">
      <dgm:prSet presAssocID="{1F45E54B-894C-44B3-BA5B-A343CB977FF5}" presName="spaceRect" presStyleCnt="0"/>
      <dgm:spPr/>
    </dgm:pt>
    <dgm:pt modelId="{34B8EC91-13B6-43B5-B3CF-72307316580F}" type="pres">
      <dgm:prSet presAssocID="{1F45E54B-894C-44B3-BA5B-A343CB977FF5}" presName="textRect" presStyleLbl="revTx" presStyleIdx="0" presStyleCnt="3">
        <dgm:presLayoutVars>
          <dgm:chMax val="1"/>
          <dgm:chPref val="1"/>
        </dgm:presLayoutVars>
      </dgm:prSet>
      <dgm:spPr/>
    </dgm:pt>
    <dgm:pt modelId="{1AE64C41-F5F2-42F5-AA0F-99EA1E19C34E}" type="pres">
      <dgm:prSet presAssocID="{B3E8B14B-1A4C-48BF-A07E-1239D2B52A8C}" presName="sibTrans" presStyleCnt="0"/>
      <dgm:spPr/>
    </dgm:pt>
    <dgm:pt modelId="{7BCB0E93-239A-4F49-89CF-C1AD6967B22A}" type="pres">
      <dgm:prSet presAssocID="{B08E1002-D145-4EF3-A2FB-07884E438E27}" presName="compNode" presStyleCnt="0"/>
      <dgm:spPr/>
    </dgm:pt>
    <dgm:pt modelId="{828496AB-EF20-4AEB-85D1-364A99AEB9A1}" type="pres">
      <dgm:prSet presAssocID="{B08E1002-D145-4EF3-A2FB-07884E438E27}" presName="iconBgRect" presStyleLbl="bgShp" presStyleIdx="1" presStyleCnt="3"/>
      <dgm:spPr>
        <a:prstGeom prst="round2DiagRect">
          <a:avLst>
            <a:gd name="adj1" fmla="val 29727"/>
            <a:gd name="adj2" fmla="val 0"/>
          </a:avLst>
        </a:prstGeom>
        <a:solidFill>
          <a:schemeClr val="tx2">
            <a:lumMod val="20000"/>
            <a:lumOff val="80000"/>
          </a:schemeClr>
        </a:solidFill>
      </dgm:spPr>
    </dgm:pt>
    <dgm:pt modelId="{6CFF597B-8031-4DFA-B619-2DDC38C6D9C6}" type="pres">
      <dgm:prSet presAssocID="{B08E1002-D145-4EF3-A2FB-07884E438E27}" presName="iconRect" presStyleLbl="node1" presStyleIdx="1" presStyleCnt="3" custScaleX="126670" custScaleY="126670"/>
      <dgm:spPr>
        <a:blipFill>
          <a:blip xmlns:r="http://schemas.openxmlformats.org/officeDocument/2006/relationships" r:embed="rId2"/>
          <a:srcRect/>
          <a:stretch>
            <a:fillRect l="-25000" r="-25000"/>
          </a:stretch>
        </a:blipFill>
        <a:ln>
          <a:noFill/>
        </a:ln>
      </dgm:spPr>
    </dgm:pt>
    <dgm:pt modelId="{54B30673-6D07-479E-8D72-1134643E4C1F}" type="pres">
      <dgm:prSet presAssocID="{B08E1002-D145-4EF3-A2FB-07884E438E27}" presName="spaceRect" presStyleCnt="0"/>
      <dgm:spPr/>
    </dgm:pt>
    <dgm:pt modelId="{D35DE0BC-184D-4616-96DD-E531D2D4FA0B}" type="pres">
      <dgm:prSet presAssocID="{B08E1002-D145-4EF3-A2FB-07884E438E27}" presName="textRect" presStyleLbl="revTx" presStyleIdx="1" presStyleCnt="3">
        <dgm:presLayoutVars>
          <dgm:chMax val="1"/>
          <dgm:chPref val="1"/>
        </dgm:presLayoutVars>
      </dgm:prSet>
      <dgm:spPr/>
    </dgm:pt>
    <dgm:pt modelId="{2D604D23-68A7-4505-8561-BE9CFBEB536A}" type="pres">
      <dgm:prSet presAssocID="{FB473235-7796-466F-B9EC-06508775F992}" presName="sibTrans" presStyleCnt="0"/>
      <dgm:spPr/>
    </dgm:pt>
    <dgm:pt modelId="{E96F554F-C964-46AF-817D-90ED7A7DB7F4}" type="pres">
      <dgm:prSet presAssocID="{5F644E99-DC7C-4754-9C93-E6150A0E78BE}" presName="compNode" presStyleCnt="0"/>
      <dgm:spPr/>
    </dgm:pt>
    <dgm:pt modelId="{59959074-BFDB-4A64-BBE1-7632DBAB66A2}" type="pres">
      <dgm:prSet presAssocID="{5F644E99-DC7C-4754-9C93-E6150A0E78BE}" presName="iconBgRect" presStyleLbl="bgShp" presStyleIdx="2" presStyleCnt="3"/>
      <dgm:spPr>
        <a:prstGeom prst="round2DiagRect">
          <a:avLst>
            <a:gd name="adj1" fmla="val 29727"/>
            <a:gd name="adj2" fmla="val 0"/>
          </a:avLst>
        </a:prstGeom>
        <a:solidFill>
          <a:schemeClr val="tx2">
            <a:lumMod val="20000"/>
            <a:lumOff val="80000"/>
          </a:schemeClr>
        </a:solidFill>
      </dgm:spPr>
    </dgm:pt>
    <dgm:pt modelId="{B6D897E9-6409-4C23-93AE-7132635A422C}" type="pres">
      <dgm:prSet presAssocID="{5F644E99-DC7C-4754-9C93-E6150A0E78BE}" presName="iconRect" presStyleLbl="node1" presStyleIdx="2" presStyleCnt="3" custScaleX="126670" custScaleY="126670"/>
      <dgm:spPr>
        <a:blipFill>
          <a:blip xmlns:r="http://schemas.openxmlformats.org/officeDocument/2006/relationships" r:embed="rId3"/>
          <a:srcRect/>
          <a:stretch>
            <a:fillRect l="-25000" r="-25000"/>
          </a:stretch>
        </a:blipFill>
        <a:ln>
          <a:noFill/>
        </a:ln>
      </dgm:spPr>
    </dgm:pt>
    <dgm:pt modelId="{C3E6A63D-8B2F-4627-9634-321ED950B0B8}" type="pres">
      <dgm:prSet presAssocID="{5F644E99-DC7C-4754-9C93-E6150A0E78BE}" presName="spaceRect" presStyleCnt="0"/>
      <dgm:spPr/>
    </dgm:pt>
    <dgm:pt modelId="{6347EABE-EB3C-4833-82F8-B4F37DB93C32}" type="pres">
      <dgm:prSet presAssocID="{5F644E99-DC7C-4754-9C93-E6150A0E78BE}" presName="textRect" presStyleLbl="revTx" presStyleIdx="2" presStyleCnt="3">
        <dgm:presLayoutVars>
          <dgm:chMax val="1"/>
          <dgm:chPref val="1"/>
        </dgm:presLayoutVars>
      </dgm:prSet>
      <dgm:spPr/>
    </dgm:pt>
  </dgm:ptLst>
  <dgm:cxnLst>
    <dgm:cxn modelId="{0CF97512-3285-4C29-980C-4497D0134DE0}" srcId="{E9113DD4-CF64-4BAE-BD1F-E4A4E30A1F66}" destId="{B08E1002-D145-4EF3-A2FB-07884E438E27}" srcOrd="1" destOrd="0" parTransId="{D333105E-F25B-4714-9AB0-B48F55DD4E83}" sibTransId="{FB473235-7796-466F-B9EC-06508775F992}"/>
    <dgm:cxn modelId="{0317A85E-E9CC-40C4-BA7D-917ABE7F7C29}" type="presOf" srcId="{1F45E54B-894C-44B3-BA5B-A343CB977FF5}" destId="{34B8EC91-13B6-43B5-B3CF-72307316580F}" srcOrd="0" destOrd="0" presId="urn:microsoft.com/office/officeart/2018/5/layout/IconLeafLabelList"/>
    <dgm:cxn modelId="{FE0DC141-8E52-46A7-B6E3-EAA890A37C98}" type="presOf" srcId="{E9113DD4-CF64-4BAE-BD1F-E4A4E30A1F66}" destId="{1A545097-B439-483B-887D-7F3C5F792E24}" srcOrd="0" destOrd="0" presId="urn:microsoft.com/office/officeart/2018/5/layout/IconLeafLabelList"/>
    <dgm:cxn modelId="{5B45CD61-DCE7-4B5A-B77C-03A22E1875C4}" type="presOf" srcId="{5F644E99-DC7C-4754-9C93-E6150A0E78BE}" destId="{6347EABE-EB3C-4833-82F8-B4F37DB93C32}" srcOrd="0" destOrd="0" presId="urn:microsoft.com/office/officeart/2018/5/layout/IconLeafLabelList"/>
    <dgm:cxn modelId="{A593807B-B89C-486D-83AE-444F983C7593}" type="presOf" srcId="{B08E1002-D145-4EF3-A2FB-07884E438E27}" destId="{D35DE0BC-184D-4616-96DD-E531D2D4FA0B}" srcOrd="0" destOrd="0" presId="urn:microsoft.com/office/officeart/2018/5/layout/IconLeafLabelList"/>
    <dgm:cxn modelId="{340869BE-F1FD-47B8-AB4C-36FCA911E786}" srcId="{E9113DD4-CF64-4BAE-BD1F-E4A4E30A1F66}" destId="{5F644E99-DC7C-4754-9C93-E6150A0E78BE}" srcOrd="2" destOrd="0" parTransId="{17C83CE9-0056-4CE6-AB57-34E6906A4890}" sibTransId="{1100DF03-493F-428C-B126-3730B0B0FD13}"/>
    <dgm:cxn modelId="{574A85EF-5000-49F8-A253-AFCA092D67E5}" srcId="{E9113DD4-CF64-4BAE-BD1F-E4A4E30A1F66}" destId="{1F45E54B-894C-44B3-BA5B-A343CB977FF5}" srcOrd="0" destOrd="0" parTransId="{BF81D1A4-A9F3-459E-AE42-098D21BAF346}" sibTransId="{B3E8B14B-1A4C-48BF-A07E-1239D2B52A8C}"/>
    <dgm:cxn modelId="{C8FCC75F-0585-4121-B7AF-66CCE911F583}" type="presParOf" srcId="{1A545097-B439-483B-887D-7F3C5F792E24}" destId="{03AB787A-58CF-485F-A04E-0392B4F77F74}" srcOrd="0" destOrd="0" presId="urn:microsoft.com/office/officeart/2018/5/layout/IconLeafLabelList"/>
    <dgm:cxn modelId="{79E4DB9D-4DE8-4262-8162-99776E1A0290}" type="presParOf" srcId="{03AB787A-58CF-485F-A04E-0392B4F77F74}" destId="{7B4D1C92-41CE-4DB6-969E-C92C41E0E21B}" srcOrd="0" destOrd="0" presId="urn:microsoft.com/office/officeart/2018/5/layout/IconLeafLabelList"/>
    <dgm:cxn modelId="{10D38E5E-5827-49DA-AE3B-71A83E20AB21}" type="presParOf" srcId="{03AB787A-58CF-485F-A04E-0392B4F77F74}" destId="{2C50BC2E-58CE-4CCF-AB39-EC202FFBBE1D}" srcOrd="1" destOrd="0" presId="urn:microsoft.com/office/officeart/2018/5/layout/IconLeafLabelList"/>
    <dgm:cxn modelId="{5912659E-647D-40B9-B0F4-140D84960F38}" type="presParOf" srcId="{03AB787A-58CF-485F-A04E-0392B4F77F74}" destId="{1F9B856A-650B-4A3C-9AC4-E3EF7E23B96B}" srcOrd="2" destOrd="0" presId="urn:microsoft.com/office/officeart/2018/5/layout/IconLeafLabelList"/>
    <dgm:cxn modelId="{63B7323A-5592-4DBB-9433-D38948A15B5D}" type="presParOf" srcId="{03AB787A-58CF-485F-A04E-0392B4F77F74}" destId="{34B8EC91-13B6-43B5-B3CF-72307316580F}" srcOrd="3" destOrd="0" presId="urn:microsoft.com/office/officeart/2018/5/layout/IconLeafLabelList"/>
    <dgm:cxn modelId="{098044EE-2B7C-4E8E-9808-92CA746328F6}" type="presParOf" srcId="{1A545097-B439-483B-887D-7F3C5F792E24}" destId="{1AE64C41-F5F2-42F5-AA0F-99EA1E19C34E}" srcOrd="1" destOrd="0" presId="urn:microsoft.com/office/officeart/2018/5/layout/IconLeafLabelList"/>
    <dgm:cxn modelId="{8F24A119-2041-4FA1-B063-6BBE3171C2A0}" type="presParOf" srcId="{1A545097-B439-483B-887D-7F3C5F792E24}" destId="{7BCB0E93-239A-4F49-89CF-C1AD6967B22A}" srcOrd="2" destOrd="0" presId="urn:microsoft.com/office/officeart/2018/5/layout/IconLeafLabelList"/>
    <dgm:cxn modelId="{CF63E834-CD42-4E40-A27E-B3E116DE6C5B}" type="presParOf" srcId="{7BCB0E93-239A-4F49-89CF-C1AD6967B22A}" destId="{828496AB-EF20-4AEB-85D1-364A99AEB9A1}" srcOrd="0" destOrd="0" presId="urn:microsoft.com/office/officeart/2018/5/layout/IconLeafLabelList"/>
    <dgm:cxn modelId="{D0C32DBD-2BFD-4D6F-882A-D69A1BF82D2E}" type="presParOf" srcId="{7BCB0E93-239A-4F49-89CF-C1AD6967B22A}" destId="{6CFF597B-8031-4DFA-B619-2DDC38C6D9C6}" srcOrd="1" destOrd="0" presId="urn:microsoft.com/office/officeart/2018/5/layout/IconLeafLabelList"/>
    <dgm:cxn modelId="{C534FF93-B957-4CC9-995E-825A1FF27591}" type="presParOf" srcId="{7BCB0E93-239A-4F49-89CF-C1AD6967B22A}" destId="{54B30673-6D07-479E-8D72-1134643E4C1F}" srcOrd="2" destOrd="0" presId="urn:microsoft.com/office/officeart/2018/5/layout/IconLeafLabelList"/>
    <dgm:cxn modelId="{567A1FD0-C093-4165-877F-4A9E19AE236A}" type="presParOf" srcId="{7BCB0E93-239A-4F49-89CF-C1AD6967B22A}" destId="{D35DE0BC-184D-4616-96DD-E531D2D4FA0B}" srcOrd="3" destOrd="0" presId="urn:microsoft.com/office/officeart/2018/5/layout/IconLeafLabelList"/>
    <dgm:cxn modelId="{557E3A1A-0C12-4589-BCB6-5F5A586798D7}" type="presParOf" srcId="{1A545097-B439-483B-887D-7F3C5F792E24}" destId="{2D604D23-68A7-4505-8561-BE9CFBEB536A}" srcOrd="3" destOrd="0" presId="urn:microsoft.com/office/officeart/2018/5/layout/IconLeafLabelList"/>
    <dgm:cxn modelId="{B0B7E6C0-2F8D-4E7D-8FCC-0C454AC5E646}" type="presParOf" srcId="{1A545097-B439-483B-887D-7F3C5F792E24}" destId="{E96F554F-C964-46AF-817D-90ED7A7DB7F4}" srcOrd="4" destOrd="0" presId="urn:microsoft.com/office/officeart/2018/5/layout/IconLeafLabelList"/>
    <dgm:cxn modelId="{D099C60C-9CA1-4209-993F-259478C96F31}" type="presParOf" srcId="{E96F554F-C964-46AF-817D-90ED7A7DB7F4}" destId="{59959074-BFDB-4A64-BBE1-7632DBAB66A2}" srcOrd="0" destOrd="0" presId="urn:microsoft.com/office/officeart/2018/5/layout/IconLeafLabelList"/>
    <dgm:cxn modelId="{A24C85B2-70D6-4CD7-A269-7AD7713FB7B6}" type="presParOf" srcId="{E96F554F-C964-46AF-817D-90ED7A7DB7F4}" destId="{B6D897E9-6409-4C23-93AE-7132635A422C}" srcOrd="1" destOrd="0" presId="urn:microsoft.com/office/officeart/2018/5/layout/IconLeafLabelList"/>
    <dgm:cxn modelId="{DBA7DF90-86E9-4512-93FD-AB44131C82D2}" type="presParOf" srcId="{E96F554F-C964-46AF-817D-90ED7A7DB7F4}" destId="{C3E6A63D-8B2F-4627-9634-321ED950B0B8}" srcOrd="2" destOrd="0" presId="urn:microsoft.com/office/officeart/2018/5/layout/IconLeafLabelList"/>
    <dgm:cxn modelId="{9EDF7F38-63EB-45C5-ACCF-9B0C4D2966BA}" type="presParOf" srcId="{E96F554F-C964-46AF-817D-90ED7A7DB7F4}" destId="{6347EABE-EB3C-4833-82F8-B4F37DB93C3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C6A58-2773-45EB-993B-941CB0673E6B}">
      <dsp:nvSpPr>
        <dsp:cNvPr id="0" name=""/>
        <dsp:cNvSpPr/>
      </dsp:nvSpPr>
      <dsp:spPr>
        <a:xfrm>
          <a:off x="5411632" y="831406"/>
          <a:ext cx="2340275" cy="185333"/>
        </a:xfrm>
        <a:custGeom>
          <a:avLst/>
          <a:gdLst/>
          <a:ahLst/>
          <a:cxnLst/>
          <a:rect l="0" t="0" r="0" b="0"/>
          <a:pathLst>
            <a:path>
              <a:moveTo>
                <a:pt x="0" y="0"/>
              </a:moveTo>
              <a:lnTo>
                <a:pt x="0" y="185333"/>
              </a:lnTo>
              <a:lnTo>
                <a:pt x="2340275" y="185333"/>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B7D19091-858A-48F6-B15A-977716BEE944}">
      <dsp:nvSpPr>
        <dsp:cNvPr id="0" name=""/>
        <dsp:cNvSpPr/>
      </dsp:nvSpPr>
      <dsp:spPr>
        <a:xfrm>
          <a:off x="8534992" y="2329931"/>
          <a:ext cx="415889" cy="539830"/>
        </a:xfrm>
        <a:custGeom>
          <a:avLst/>
          <a:gdLst/>
          <a:ahLst/>
          <a:cxnLst/>
          <a:rect l="0" t="0" r="0" b="0"/>
          <a:pathLst>
            <a:path>
              <a:moveTo>
                <a:pt x="0" y="0"/>
              </a:moveTo>
              <a:lnTo>
                <a:pt x="0" y="539830"/>
              </a:lnTo>
              <a:lnTo>
                <a:pt x="415889" y="539830"/>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D678BBD2-54F9-423E-9954-AE517764124A}">
      <dsp:nvSpPr>
        <dsp:cNvPr id="0" name=""/>
        <dsp:cNvSpPr/>
      </dsp:nvSpPr>
      <dsp:spPr>
        <a:xfrm>
          <a:off x="5411632" y="831406"/>
          <a:ext cx="2292378" cy="1083034"/>
        </a:xfrm>
        <a:custGeom>
          <a:avLst/>
          <a:gdLst/>
          <a:ahLst/>
          <a:cxnLst/>
          <a:rect l="0" t="0" r="0" b="0"/>
          <a:pathLst>
            <a:path>
              <a:moveTo>
                <a:pt x="0" y="0"/>
              </a:moveTo>
              <a:lnTo>
                <a:pt x="0" y="1083034"/>
              </a:lnTo>
              <a:lnTo>
                <a:pt x="2292378" y="1083034"/>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36E3425F-54F5-46F5-847A-9082736E7B43}">
      <dsp:nvSpPr>
        <dsp:cNvPr id="0" name=""/>
        <dsp:cNvSpPr/>
      </dsp:nvSpPr>
      <dsp:spPr>
        <a:xfrm>
          <a:off x="5411632" y="831406"/>
          <a:ext cx="3362939" cy="2708999"/>
        </a:xfrm>
        <a:custGeom>
          <a:avLst/>
          <a:gdLst/>
          <a:ahLst/>
          <a:cxnLst/>
          <a:rect l="0" t="0" r="0" b="0"/>
          <a:pathLst>
            <a:path>
              <a:moveTo>
                <a:pt x="0" y="0"/>
              </a:moveTo>
              <a:lnTo>
                <a:pt x="0" y="2534492"/>
              </a:lnTo>
              <a:lnTo>
                <a:pt x="3362939" y="2534492"/>
              </a:lnTo>
              <a:lnTo>
                <a:pt x="3362939"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B647F0D7-20CB-4E46-8469-A0746420AD69}">
      <dsp:nvSpPr>
        <dsp:cNvPr id="0" name=""/>
        <dsp:cNvSpPr/>
      </dsp:nvSpPr>
      <dsp:spPr>
        <a:xfrm>
          <a:off x="5411632" y="831406"/>
          <a:ext cx="1351965" cy="2708999"/>
        </a:xfrm>
        <a:custGeom>
          <a:avLst/>
          <a:gdLst/>
          <a:ahLst/>
          <a:cxnLst/>
          <a:rect l="0" t="0" r="0" b="0"/>
          <a:pathLst>
            <a:path>
              <a:moveTo>
                <a:pt x="0" y="0"/>
              </a:moveTo>
              <a:lnTo>
                <a:pt x="0" y="2534492"/>
              </a:lnTo>
              <a:lnTo>
                <a:pt x="1351965" y="2534492"/>
              </a:lnTo>
              <a:lnTo>
                <a:pt x="1351965"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459067C5-C3D4-4176-A095-C7C2CE500DFC}">
      <dsp:nvSpPr>
        <dsp:cNvPr id="0" name=""/>
        <dsp:cNvSpPr/>
      </dsp:nvSpPr>
      <dsp:spPr>
        <a:xfrm>
          <a:off x="4087837" y="4371386"/>
          <a:ext cx="809375" cy="730648"/>
        </a:xfrm>
        <a:custGeom>
          <a:avLst/>
          <a:gdLst/>
          <a:ahLst/>
          <a:cxnLst/>
          <a:rect l="0" t="0" r="0" b="0"/>
          <a:pathLst>
            <a:path>
              <a:moveTo>
                <a:pt x="0" y="0"/>
              </a:moveTo>
              <a:lnTo>
                <a:pt x="0" y="730648"/>
              </a:lnTo>
              <a:lnTo>
                <a:pt x="809375" y="730648"/>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8E9A3622-1072-4BD7-8F39-BBDE2A2B5C75}">
      <dsp:nvSpPr>
        <dsp:cNvPr id="0" name=""/>
        <dsp:cNvSpPr/>
      </dsp:nvSpPr>
      <dsp:spPr>
        <a:xfrm>
          <a:off x="4752622" y="831406"/>
          <a:ext cx="659009" cy="2708999"/>
        </a:xfrm>
        <a:custGeom>
          <a:avLst/>
          <a:gdLst/>
          <a:ahLst/>
          <a:cxnLst/>
          <a:rect l="0" t="0" r="0" b="0"/>
          <a:pathLst>
            <a:path>
              <a:moveTo>
                <a:pt x="659009" y="0"/>
              </a:moveTo>
              <a:lnTo>
                <a:pt x="659009" y="2534492"/>
              </a:lnTo>
              <a:lnTo>
                <a:pt x="0" y="2534492"/>
              </a:lnTo>
              <a:lnTo>
                <a:pt x="0"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0FF30F0B-22AE-40E2-A84C-51A27268E97B}">
      <dsp:nvSpPr>
        <dsp:cNvPr id="0" name=""/>
        <dsp:cNvSpPr/>
      </dsp:nvSpPr>
      <dsp:spPr>
        <a:xfrm>
          <a:off x="1418194" y="4371386"/>
          <a:ext cx="249294" cy="764502"/>
        </a:xfrm>
        <a:custGeom>
          <a:avLst/>
          <a:gdLst/>
          <a:ahLst/>
          <a:cxnLst/>
          <a:rect l="0" t="0" r="0" b="0"/>
          <a:pathLst>
            <a:path>
              <a:moveTo>
                <a:pt x="0" y="0"/>
              </a:moveTo>
              <a:lnTo>
                <a:pt x="0" y="764502"/>
              </a:lnTo>
              <a:lnTo>
                <a:pt x="249294" y="764502"/>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C1719F05-76DF-479B-A191-187199614AF3}">
      <dsp:nvSpPr>
        <dsp:cNvPr id="0" name=""/>
        <dsp:cNvSpPr/>
      </dsp:nvSpPr>
      <dsp:spPr>
        <a:xfrm>
          <a:off x="2082979" y="831406"/>
          <a:ext cx="3328653" cy="2708999"/>
        </a:xfrm>
        <a:custGeom>
          <a:avLst/>
          <a:gdLst/>
          <a:ahLst/>
          <a:cxnLst/>
          <a:rect l="0" t="0" r="0" b="0"/>
          <a:pathLst>
            <a:path>
              <a:moveTo>
                <a:pt x="3328653" y="0"/>
              </a:moveTo>
              <a:lnTo>
                <a:pt x="3328653" y="2534492"/>
              </a:lnTo>
              <a:lnTo>
                <a:pt x="0" y="2534492"/>
              </a:lnTo>
              <a:lnTo>
                <a:pt x="0"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7C3078C1-BEA4-4D4C-BEE9-424048D4A6A5}">
      <dsp:nvSpPr>
        <dsp:cNvPr id="0" name=""/>
        <dsp:cNvSpPr/>
      </dsp:nvSpPr>
      <dsp:spPr>
        <a:xfrm>
          <a:off x="3519488" y="424"/>
          <a:ext cx="3784288"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100000"/>
            </a:lnSpc>
            <a:spcBef>
              <a:spcPct val="0"/>
            </a:spcBef>
            <a:spcAft>
              <a:spcPts val="0"/>
            </a:spcAft>
            <a:buNone/>
          </a:pPr>
          <a:r>
            <a:rPr lang="en-US" sz="2200" kern="1200" dirty="0">
              <a:solidFill>
                <a:schemeClr val="bg2">
                  <a:lumMod val="25000"/>
                </a:schemeClr>
              </a:solidFill>
            </a:rPr>
            <a:t>Incident Commander or </a:t>
          </a:r>
        </a:p>
        <a:p>
          <a:pPr marL="0" lvl="0" indent="0" algn="ctr" defTabSz="977900">
            <a:lnSpc>
              <a:spcPct val="100000"/>
            </a:lnSpc>
            <a:spcBef>
              <a:spcPct val="0"/>
            </a:spcBef>
            <a:spcAft>
              <a:spcPts val="0"/>
            </a:spcAft>
            <a:buNone/>
          </a:pPr>
          <a:r>
            <a:rPr lang="en-US" sz="2200" kern="1200" dirty="0">
              <a:solidFill>
                <a:schemeClr val="bg2">
                  <a:lumMod val="25000"/>
                </a:schemeClr>
              </a:solidFill>
            </a:rPr>
            <a:t>EOC Director</a:t>
          </a:r>
        </a:p>
      </dsp:txBody>
      <dsp:txXfrm>
        <a:off x="3519488" y="424"/>
        <a:ext cx="3784288" cy="830981"/>
      </dsp:txXfrm>
    </dsp:sp>
    <dsp:sp modelId="{7C090D6D-0CD6-44E0-A1B8-B282D0D7E1D8}">
      <dsp:nvSpPr>
        <dsp:cNvPr id="0" name=""/>
        <dsp:cNvSpPr/>
      </dsp:nvSpPr>
      <dsp:spPr>
        <a:xfrm>
          <a:off x="1251997"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Operations</a:t>
          </a:r>
        </a:p>
      </dsp:txBody>
      <dsp:txXfrm>
        <a:off x="1251997" y="3540405"/>
        <a:ext cx="1661962" cy="830981"/>
      </dsp:txXfrm>
    </dsp:sp>
    <dsp:sp modelId="{C915C9BC-3C94-4D21-9F03-229EA367572D}">
      <dsp:nvSpPr>
        <dsp:cNvPr id="0" name=""/>
        <dsp:cNvSpPr/>
      </dsp:nvSpPr>
      <dsp:spPr>
        <a:xfrm>
          <a:off x="1667488" y="4720398"/>
          <a:ext cx="2354917"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Medical Unit or Science Branch</a:t>
          </a:r>
        </a:p>
      </dsp:txBody>
      <dsp:txXfrm>
        <a:off x="1667488" y="4720398"/>
        <a:ext cx="2354917" cy="830981"/>
      </dsp:txXfrm>
    </dsp:sp>
    <dsp:sp modelId="{14BD29E5-0A6F-4EFC-A6AB-784EE639F7AC}">
      <dsp:nvSpPr>
        <dsp:cNvPr id="0" name=""/>
        <dsp:cNvSpPr/>
      </dsp:nvSpPr>
      <dsp:spPr>
        <a:xfrm>
          <a:off x="3921641"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Plans</a:t>
          </a:r>
        </a:p>
      </dsp:txBody>
      <dsp:txXfrm>
        <a:off x="3921641" y="3540405"/>
        <a:ext cx="1661962" cy="830981"/>
      </dsp:txXfrm>
    </dsp:sp>
    <dsp:sp modelId="{5088FC2E-3C86-4C63-B618-6D8500745AA3}">
      <dsp:nvSpPr>
        <dsp:cNvPr id="0" name=""/>
        <dsp:cNvSpPr/>
      </dsp:nvSpPr>
      <dsp:spPr>
        <a:xfrm>
          <a:off x="4897213" y="4686544"/>
          <a:ext cx="2737784"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Situation Analysis or Tech Specialists</a:t>
          </a:r>
        </a:p>
      </dsp:txBody>
      <dsp:txXfrm>
        <a:off x="4897213" y="4686544"/>
        <a:ext cx="2737784" cy="830981"/>
      </dsp:txXfrm>
    </dsp:sp>
    <dsp:sp modelId="{17E6048B-D56D-46AE-9902-B20150C3DF2D}">
      <dsp:nvSpPr>
        <dsp:cNvPr id="0" name=""/>
        <dsp:cNvSpPr/>
      </dsp:nvSpPr>
      <dsp:spPr>
        <a:xfrm>
          <a:off x="5932616"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Logs</a:t>
          </a:r>
        </a:p>
      </dsp:txBody>
      <dsp:txXfrm>
        <a:off x="5932616" y="3540405"/>
        <a:ext cx="1661962" cy="830981"/>
      </dsp:txXfrm>
    </dsp:sp>
    <dsp:sp modelId="{A23A5260-BF09-4A9C-B2C7-3CE28132BA0F}">
      <dsp:nvSpPr>
        <dsp:cNvPr id="0" name=""/>
        <dsp:cNvSpPr/>
      </dsp:nvSpPr>
      <dsp:spPr>
        <a:xfrm>
          <a:off x="7943591"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Finance</a:t>
          </a:r>
        </a:p>
      </dsp:txBody>
      <dsp:txXfrm>
        <a:off x="7943591" y="3540405"/>
        <a:ext cx="1661962" cy="830981"/>
      </dsp:txXfrm>
    </dsp:sp>
    <dsp:sp modelId="{C5FC7B24-096F-42E9-A478-9BD7ACFD5176}">
      <dsp:nvSpPr>
        <dsp:cNvPr id="0" name=""/>
        <dsp:cNvSpPr/>
      </dsp:nvSpPr>
      <dsp:spPr>
        <a:xfrm>
          <a:off x="7704010" y="1498950"/>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Safety Officer</a:t>
          </a:r>
        </a:p>
      </dsp:txBody>
      <dsp:txXfrm>
        <a:off x="7704010" y="1498950"/>
        <a:ext cx="1661962" cy="830981"/>
      </dsp:txXfrm>
    </dsp:sp>
    <dsp:sp modelId="{9F5D28A3-6E60-4BF5-A755-ECB29B6FBD65}">
      <dsp:nvSpPr>
        <dsp:cNvPr id="0" name=""/>
        <dsp:cNvSpPr/>
      </dsp:nvSpPr>
      <dsp:spPr>
        <a:xfrm>
          <a:off x="8950881" y="2454271"/>
          <a:ext cx="1452854"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ERHMS Unit</a:t>
          </a:r>
        </a:p>
      </dsp:txBody>
      <dsp:txXfrm>
        <a:off x="8950881" y="2454271"/>
        <a:ext cx="1452854" cy="830981"/>
      </dsp:txXfrm>
    </dsp:sp>
    <dsp:sp modelId="{674D3452-5220-496D-81CE-955E4320F113}">
      <dsp:nvSpPr>
        <dsp:cNvPr id="0" name=""/>
        <dsp:cNvSpPr/>
      </dsp:nvSpPr>
      <dsp:spPr>
        <a:xfrm>
          <a:off x="7751908" y="601249"/>
          <a:ext cx="1661962"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ESF-8 Liaison</a:t>
          </a:r>
        </a:p>
      </dsp:txBody>
      <dsp:txXfrm>
        <a:off x="7751908" y="601249"/>
        <a:ext cx="1661962" cy="8309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4188284"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Prevention, Mitigation, Preparedness</a:t>
          </a:r>
        </a:p>
      </dsp:txBody>
      <dsp:txXfrm>
        <a:off x="4188284" y="355304"/>
        <a:ext cx="1816242" cy="1816242"/>
      </dsp:txXfrm>
    </dsp:sp>
    <dsp:sp modelId="{234F738F-63E1-47D5-9DF3-60A26DACCD4A}">
      <dsp:nvSpPr>
        <dsp:cNvPr id="0" name=""/>
        <dsp:cNvSpPr/>
      </dsp:nvSpPr>
      <dsp:spPr>
        <a:xfrm>
          <a:off x="1423207" y="-1679"/>
          <a:ext cx="4293055" cy="4293055"/>
        </a:xfrm>
        <a:prstGeom prst="circularArrow">
          <a:avLst>
            <a:gd name="adj1" fmla="val 8250"/>
            <a:gd name="adj2" fmla="val 576229"/>
            <a:gd name="adj3" fmla="val 2963344"/>
            <a:gd name="adj4" fmla="val 52065"/>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661613" y="299957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Disaster Impact</a:t>
          </a:r>
        </a:p>
      </dsp:txBody>
      <dsp:txXfrm>
        <a:off x="2661613" y="2999574"/>
        <a:ext cx="1816242" cy="1816242"/>
      </dsp:txXfrm>
    </dsp:sp>
    <dsp:sp modelId="{FFB6262D-A13D-481E-BDAA-CCB2BE2B93B2}">
      <dsp:nvSpPr>
        <dsp:cNvPr id="0" name=""/>
        <dsp:cNvSpPr/>
      </dsp:nvSpPr>
      <dsp:spPr>
        <a:xfrm>
          <a:off x="1423207" y="-1679"/>
          <a:ext cx="4293055" cy="4293055"/>
        </a:xfrm>
        <a:prstGeom prst="circularArrow">
          <a:avLst>
            <a:gd name="adj1" fmla="val 8250"/>
            <a:gd name="adj2" fmla="val 576229"/>
            <a:gd name="adj3" fmla="val 10171706"/>
            <a:gd name="adj4" fmla="val 7260427"/>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1134943"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Rehabilitation, Response, Recovery</a:t>
          </a:r>
        </a:p>
      </dsp:txBody>
      <dsp:txXfrm>
        <a:off x="1134943" y="355304"/>
        <a:ext cx="1816242" cy="1816242"/>
      </dsp:txXfrm>
    </dsp:sp>
    <dsp:sp modelId="{4E7D70E4-3E25-4305-9C0C-05125ADA7DA7}">
      <dsp:nvSpPr>
        <dsp:cNvPr id="0" name=""/>
        <dsp:cNvSpPr/>
      </dsp:nvSpPr>
      <dsp:spPr>
        <a:xfrm>
          <a:off x="1423207" y="-1679"/>
          <a:ext cx="4293055" cy="4293055"/>
        </a:xfrm>
        <a:prstGeom prst="circularArrow">
          <a:avLst>
            <a:gd name="adj1" fmla="val 8250"/>
            <a:gd name="adj2" fmla="val 576229"/>
            <a:gd name="adj3" fmla="val 16856243"/>
            <a:gd name="adj4" fmla="val 14967528"/>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4188284"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Prevention, Mitigation, Preparedness</a:t>
          </a:r>
        </a:p>
      </dsp:txBody>
      <dsp:txXfrm>
        <a:off x="4188284" y="355304"/>
        <a:ext cx="1816242" cy="1816242"/>
      </dsp:txXfrm>
    </dsp:sp>
    <dsp:sp modelId="{234F738F-63E1-47D5-9DF3-60A26DACCD4A}">
      <dsp:nvSpPr>
        <dsp:cNvPr id="0" name=""/>
        <dsp:cNvSpPr/>
      </dsp:nvSpPr>
      <dsp:spPr>
        <a:xfrm>
          <a:off x="1423207" y="-1679"/>
          <a:ext cx="4293055" cy="4293055"/>
        </a:xfrm>
        <a:prstGeom prst="circularArrow">
          <a:avLst>
            <a:gd name="adj1" fmla="val 8250"/>
            <a:gd name="adj2" fmla="val 576229"/>
            <a:gd name="adj3" fmla="val 2963344"/>
            <a:gd name="adj4" fmla="val 52065"/>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661613" y="299957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Disaster Impact</a:t>
          </a:r>
        </a:p>
      </dsp:txBody>
      <dsp:txXfrm>
        <a:off x="2661613" y="2999574"/>
        <a:ext cx="1816242" cy="1816242"/>
      </dsp:txXfrm>
    </dsp:sp>
    <dsp:sp modelId="{FFB6262D-A13D-481E-BDAA-CCB2BE2B93B2}">
      <dsp:nvSpPr>
        <dsp:cNvPr id="0" name=""/>
        <dsp:cNvSpPr/>
      </dsp:nvSpPr>
      <dsp:spPr>
        <a:xfrm>
          <a:off x="1423207" y="-1679"/>
          <a:ext cx="4293055" cy="4293055"/>
        </a:xfrm>
        <a:prstGeom prst="circularArrow">
          <a:avLst>
            <a:gd name="adj1" fmla="val 8250"/>
            <a:gd name="adj2" fmla="val 576229"/>
            <a:gd name="adj3" fmla="val 10171706"/>
            <a:gd name="adj4" fmla="val 7260427"/>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1134943"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Rehabilitation, Response, Recovery</a:t>
          </a:r>
        </a:p>
      </dsp:txBody>
      <dsp:txXfrm>
        <a:off x="1134943" y="355304"/>
        <a:ext cx="1816242" cy="1816242"/>
      </dsp:txXfrm>
    </dsp:sp>
    <dsp:sp modelId="{4E7D70E4-3E25-4305-9C0C-05125ADA7DA7}">
      <dsp:nvSpPr>
        <dsp:cNvPr id="0" name=""/>
        <dsp:cNvSpPr/>
      </dsp:nvSpPr>
      <dsp:spPr>
        <a:xfrm>
          <a:off x="1423207" y="-1679"/>
          <a:ext cx="4293055" cy="4293055"/>
        </a:xfrm>
        <a:prstGeom prst="circularArrow">
          <a:avLst>
            <a:gd name="adj1" fmla="val 8250"/>
            <a:gd name="adj2" fmla="val 576229"/>
            <a:gd name="adj3" fmla="val 16856243"/>
            <a:gd name="adj4" fmla="val 14967528"/>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D1C92-41CE-4DB6-969E-C92C41E0E21B}">
      <dsp:nvSpPr>
        <dsp:cNvPr id="0" name=""/>
        <dsp:cNvSpPr/>
      </dsp:nvSpPr>
      <dsp:spPr>
        <a:xfrm>
          <a:off x="725281" y="352180"/>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2C50BC2E-58CE-4CCF-AB39-EC202FFBBE1D}">
      <dsp:nvSpPr>
        <dsp:cNvPr id="0" name=""/>
        <dsp:cNvSpPr/>
      </dsp:nvSpPr>
      <dsp:spPr>
        <a:xfrm>
          <a:off x="987171" y="609979"/>
          <a:ext cx="1371598" cy="1371598"/>
        </a:xfrm>
        <a:prstGeom prst="rect">
          <a:avLst/>
        </a:prstGeom>
        <a:blipFill>
          <a:blip xmlns:r="http://schemas.openxmlformats.org/officeDocument/2006/relationships" r:embed="rId1"/>
          <a:srcRect/>
          <a:stretch>
            <a:fillRect l="-20000" r="-20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B8EC91-13B6-43B5-B3CF-72307316580F}">
      <dsp:nvSpPr>
        <dsp:cNvPr id="0" name=""/>
        <dsp:cNvSpPr/>
      </dsp:nvSpPr>
      <dsp:spPr>
        <a:xfrm>
          <a:off x="71196"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Restore critical community functions</a:t>
          </a:r>
        </a:p>
        <a:p>
          <a:pPr marL="0" lvl="0" indent="0" algn="ctr" defTabSz="1066800">
            <a:lnSpc>
              <a:spcPct val="100000"/>
            </a:lnSpc>
            <a:spcBef>
              <a:spcPct val="0"/>
            </a:spcBef>
            <a:spcAft>
              <a:spcPts val="0"/>
            </a:spcAft>
            <a:buNone/>
            <a:defRPr cap="all"/>
          </a:pPr>
          <a:r>
            <a:rPr lang="en-US" sz="2400" kern="1200" cap="none" dirty="0"/>
            <a:t>Begin stabilization efforts </a:t>
          </a:r>
        </a:p>
      </dsp:txBody>
      <dsp:txXfrm>
        <a:off x="71196" y="2749352"/>
        <a:ext cx="3093750" cy="1511718"/>
      </dsp:txXfrm>
    </dsp:sp>
    <dsp:sp modelId="{828496AB-EF20-4AEB-85D1-364A99AEB9A1}">
      <dsp:nvSpPr>
        <dsp:cNvPr id="0" name=""/>
        <dsp:cNvSpPr/>
      </dsp:nvSpPr>
      <dsp:spPr>
        <a:xfrm>
          <a:off x="4309634" y="274352"/>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6CFF597B-8031-4DFA-B619-2DDC38C6D9C6}">
      <dsp:nvSpPr>
        <dsp:cNvPr id="0" name=""/>
        <dsp:cNvSpPr/>
      </dsp:nvSpPr>
      <dsp:spPr>
        <a:xfrm>
          <a:off x="4567428" y="532147"/>
          <a:ext cx="1371598" cy="137159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5DE0BC-184D-4616-96DD-E531D2D4FA0B}">
      <dsp:nvSpPr>
        <dsp:cNvPr id="0" name=""/>
        <dsp:cNvSpPr/>
      </dsp:nvSpPr>
      <dsp:spPr>
        <a:xfrm>
          <a:off x="3706353"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Bring the affected area back to some degree of normalcy </a:t>
          </a:r>
        </a:p>
      </dsp:txBody>
      <dsp:txXfrm>
        <a:off x="3706353" y="2749352"/>
        <a:ext cx="3093750" cy="1511718"/>
      </dsp:txXfrm>
    </dsp:sp>
    <dsp:sp modelId="{59959074-BFDB-4A64-BBE1-7632DBAB66A2}">
      <dsp:nvSpPr>
        <dsp:cNvPr id="0" name=""/>
        <dsp:cNvSpPr/>
      </dsp:nvSpPr>
      <dsp:spPr>
        <a:xfrm>
          <a:off x="7944790" y="274352"/>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B6D897E9-6409-4C23-93AE-7132635A422C}">
      <dsp:nvSpPr>
        <dsp:cNvPr id="0" name=""/>
        <dsp:cNvSpPr/>
      </dsp:nvSpPr>
      <dsp:spPr>
        <a:xfrm>
          <a:off x="8202584" y="532147"/>
          <a:ext cx="1371598" cy="1371598"/>
        </a:xfrm>
        <a:prstGeom prst="rect">
          <a:avLst/>
        </a:prstGeom>
        <a:blipFill>
          <a:blip xmlns:r="http://schemas.openxmlformats.org/officeDocument/2006/relationships" r:embed="rId3"/>
          <a:srcRect/>
          <a:stretch>
            <a:fillRect l="-4000" r="-4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47EABE-EB3C-4833-82F8-B4F37DB93C32}">
      <dsp:nvSpPr>
        <dsp:cNvPr id="0" name=""/>
        <dsp:cNvSpPr/>
      </dsp:nvSpPr>
      <dsp:spPr>
        <a:xfrm>
          <a:off x="7341509"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Recovery begins immediately after the threat to life subsided</a:t>
          </a:r>
        </a:p>
      </dsp:txBody>
      <dsp:txXfrm>
        <a:off x="7341509" y="2749352"/>
        <a:ext cx="3093750" cy="15117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D1C92-41CE-4DB6-969E-C92C41E0E21B}">
      <dsp:nvSpPr>
        <dsp:cNvPr id="0" name=""/>
        <dsp:cNvSpPr/>
      </dsp:nvSpPr>
      <dsp:spPr>
        <a:xfrm>
          <a:off x="725281" y="725539"/>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2C50BC2E-58CE-4CCF-AB39-EC202FFBBE1D}">
      <dsp:nvSpPr>
        <dsp:cNvPr id="0" name=""/>
        <dsp:cNvSpPr/>
      </dsp:nvSpPr>
      <dsp:spPr>
        <a:xfrm>
          <a:off x="987171" y="983339"/>
          <a:ext cx="1371598" cy="137159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B8EC91-13B6-43B5-B3CF-72307316580F}">
      <dsp:nvSpPr>
        <dsp:cNvPr id="0" name=""/>
        <dsp:cNvSpPr/>
      </dsp:nvSpPr>
      <dsp:spPr>
        <a:xfrm>
          <a:off x="71196"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Reduce or eliminate risk</a:t>
          </a:r>
        </a:p>
      </dsp:txBody>
      <dsp:txXfrm>
        <a:off x="71196" y="3122712"/>
        <a:ext cx="3093750" cy="765000"/>
      </dsp:txXfrm>
    </dsp:sp>
    <dsp:sp modelId="{828496AB-EF20-4AEB-85D1-364A99AEB9A1}">
      <dsp:nvSpPr>
        <dsp:cNvPr id="0" name=""/>
        <dsp:cNvSpPr/>
      </dsp:nvSpPr>
      <dsp:spPr>
        <a:xfrm>
          <a:off x="4309634" y="647711"/>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6CFF597B-8031-4DFA-B619-2DDC38C6D9C6}">
      <dsp:nvSpPr>
        <dsp:cNvPr id="0" name=""/>
        <dsp:cNvSpPr/>
      </dsp:nvSpPr>
      <dsp:spPr>
        <a:xfrm>
          <a:off x="4567428" y="905506"/>
          <a:ext cx="1371598" cy="1371598"/>
        </a:xfrm>
        <a:prstGeom prst="rect">
          <a:avLst/>
        </a:prstGeom>
        <a:blipFill>
          <a:blip xmlns:r="http://schemas.openxmlformats.org/officeDocument/2006/relationships" r:embed="rId2"/>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5DE0BC-184D-4616-96DD-E531D2D4FA0B}">
      <dsp:nvSpPr>
        <dsp:cNvPr id="0" name=""/>
        <dsp:cNvSpPr/>
      </dsp:nvSpPr>
      <dsp:spPr>
        <a:xfrm>
          <a:off x="3706353"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Break repeated damage cycle</a:t>
          </a:r>
        </a:p>
      </dsp:txBody>
      <dsp:txXfrm>
        <a:off x="3706353" y="3122712"/>
        <a:ext cx="3093750" cy="765000"/>
      </dsp:txXfrm>
    </dsp:sp>
    <dsp:sp modelId="{59959074-BFDB-4A64-BBE1-7632DBAB66A2}">
      <dsp:nvSpPr>
        <dsp:cNvPr id="0" name=""/>
        <dsp:cNvSpPr/>
      </dsp:nvSpPr>
      <dsp:spPr>
        <a:xfrm>
          <a:off x="7944790" y="647711"/>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B6D897E9-6409-4C23-93AE-7132635A422C}">
      <dsp:nvSpPr>
        <dsp:cNvPr id="0" name=""/>
        <dsp:cNvSpPr/>
      </dsp:nvSpPr>
      <dsp:spPr>
        <a:xfrm>
          <a:off x="8202584" y="905506"/>
          <a:ext cx="1371598" cy="1371598"/>
        </a:xfrm>
        <a:prstGeom prst="rect">
          <a:avLst/>
        </a:prstGeom>
        <a:blipFill>
          <a:blip xmlns:r="http://schemas.openxmlformats.org/officeDocument/2006/relationships" r:embed="rId3"/>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47EABE-EB3C-4833-82F8-B4F37DB93C32}">
      <dsp:nvSpPr>
        <dsp:cNvPr id="0" name=""/>
        <dsp:cNvSpPr/>
      </dsp:nvSpPr>
      <dsp:spPr>
        <a:xfrm>
          <a:off x="7341509"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Process and projects</a:t>
          </a:r>
        </a:p>
      </dsp:txBody>
      <dsp:txXfrm>
        <a:off x="7341509" y="3122712"/>
        <a:ext cx="3093750" cy="76500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7C357-103C-47BC-824E-F10FF25F22F0}" type="datetimeFigureOut">
              <a:rPr lang="en-US" smtClean="0"/>
              <a:t>4/12/2023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9809B-A908-4B6B-A935-D279B3021BE5}" type="slidenum">
              <a:rPr lang="en-US" smtClean="0"/>
              <a:t>‹#›</a:t>
            </a:fld>
            <a:endParaRPr lang="en-US"/>
          </a:p>
        </p:txBody>
      </p:sp>
    </p:spTree>
    <p:extLst>
      <p:ext uri="{BB962C8B-B14F-4D97-AF65-F5344CB8AC3E}">
        <p14:creationId xmlns:p14="http://schemas.microsoft.com/office/powerpoint/2010/main" val="75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ncbi.nlm.nih.gov/pmc/articles/PMC4202981/#bib76" TargetMode="External"/><Relationship Id="rId2" Type="http://schemas.openxmlformats.org/officeDocument/2006/relationships/slide" Target="../slides/slide54.xml"/><Relationship Id="rId1" Type="http://schemas.openxmlformats.org/officeDocument/2006/relationships/notesMaster" Target="../notesMasters/notesMaster1.xml"/><Relationship Id="rId4" Type="http://schemas.openxmlformats.org/officeDocument/2006/relationships/hyperlink" Target="https://www.ncbi.nlm.nih.gov/pmc/articles/PMC4202981/#bib79"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a:t>
            </a:fld>
            <a:endParaRPr lang="en-US"/>
          </a:p>
        </p:txBody>
      </p:sp>
    </p:spTree>
    <p:extLst>
      <p:ext uri="{BB962C8B-B14F-4D97-AF65-F5344CB8AC3E}">
        <p14:creationId xmlns:p14="http://schemas.microsoft.com/office/powerpoint/2010/main" val="361116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Define Disaster Epidemiology (DE) </a:t>
            </a:r>
            <a:r>
              <a:rPr lang="en-US" dirty="0"/>
              <a:t>and its role in all phases of the emergency management cycle</a:t>
            </a:r>
          </a:p>
          <a:p>
            <a:r>
              <a:rPr lang="en-US" dirty="0"/>
              <a:t>Explain how DE can </a:t>
            </a:r>
            <a:r>
              <a:rPr lang="en-US" b="1" dirty="0"/>
              <a:t>assist state and local agencies</a:t>
            </a:r>
            <a:r>
              <a:rPr lang="en-US" dirty="0"/>
              <a:t> in responding to emerging public health threats</a:t>
            </a:r>
          </a:p>
          <a:p>
            <a:r>
              <a:rPr lang="en-US" dirty="0"/>
              <a:t>Showcase how DE meets </a:t>
            </a:r>
            <a:r>
              <a:rPr lang="en-US" b="1" dirty="0"/>
              <a:t>PHEP Capability</a:t>
            </a:r>
            <a:r>
              <a:rPr lang="en-US" dirty="0"/>
              <a:t> requirements and integrates with </a:t>
            </a:r>
            <a:r>
              <a:rPr lang="en-US" b="1" dirty="0"/>
              <a:t>Emergency Management </a:t>
            </a:r>
          </a:p>
          <a:p>
            <a:r>
              <a:rPr lang="en-US" dirty="0"/>
              <a:t>Identify methods to be used in </a:t>
            </a:r>
            <a:r>
              <a:rPr lang="en-US" b="1" dirty="0"/>
              <a:t>mitigation</a:t>
            </a:r>
            <a:r>
              <a:rPr lang="en-US" dirty="0"/>
              <a:t> and </a:t>
            </a:r>
            <a:r>
              <a:rPr lang="en-US" b="1" dirty="0"/>
              <a:t>recovery</a:t>
            </a:r>
            <a:r>
              <a:rPr lang="en-US" dirty="0"/>
              <a:t> and the benefits and challenges of using and collecting data in the recovery phase </a:t>
            </a:r>
          </a:p>
          <a:p>
            <a:r>
              <a:rPr lang="en-US" dirty="0"/>
              <a:t>Engage with colleagues on </a:t>
            </a:r>
            <a:r>
              <a:rPr lang="en-US" b="1" dirty="0"/>
              <a:t>experiences and challenges </a:t>
            </a:r>
            <a:r>
              <a:rPr lang="en-US" dirty="0"/>
              <a:t>in utilizing data to inform mitigation priorities and community recovery efforts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a:t>
            </a:fld>
            <a:endParaRPr lang="en-US"/>
          </a:p>
        </p:txBody>
      </p:sp>
    </p:spTree>
    <p:extLst>
      <p:ext uri="{BB962C8B-B14F-4D97-AF65-F5344CB8AC3E}">
        <p14:creationId xmlns:p14="http://schemas.microsoft.com/office/powerpoint/2010/main" val="4069851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a:t>
            </a:fld>
            <a:endParaRPr lang="en-US"/>
          </a:p>
        </p:txBody>
      </p:sp>
    </p:spTree>
    <p:extLst>
      <p:ext uri="{BB962C8B-B14F-4D97-AF65-F5344CB8AC3E}">
        <p14:creationId xmlns:p14="http://schemas.microsoft.com/office/powerpoint/2010/main" val="2270408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we are all on the same page, I am going to go over some definitions quickly. </a:t>
            </a:r>
          </a:p>
          <a:p>
            <a:endParaRPr lang="en-US" dirty="0"/>
          </a:p>
          <a:p>
            <a:r>
              <a:rPr lang="en-US" dirty="0"/>
              <a:t>Epidemiology is the study of distribution and determinants of illness, injury, disability and death in specified populations, and the application of this study to minimize these outcomes.</a:t>
            </a:r>
          </a:p>
          <a:p>
            <a:endParaRPr lang="en-US" dirty="0"/>
          </a:p>
          <a:p>
            <a:r>
              <a:rPr lang="en-US" dirty="0"/>
              <a:t>This approach is applied across all the whole spectrum of public health from the traditional infectious disease to chronic, maternal child health, environmental and occupational hazards.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Quite</a:t>
            </a:r>
            <a:r>
              <a:rPr lang="en-US" b="0" baseline="0" dirty="0"/>
              <a:t> simply, e</a:t>
            </a:r>
            <a:r>
              <a:rPr lang="en-US" b="0" dirty="0"/>
              <a:t>pidemiology methods applied</a:t>
            </a:r>
            <a:r>
              <a:rPr lang="en-US" b="0" baseline="0" dirty="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Disaster Epidemiology is defined as the use of epidemiology to assess the short- and long-term adverse health effects of disasters and to predict (and ultimately mitigate or prevent) consequences of future disasters.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DE began with studying health risks after environmental disasters and is considered part of environmental epidemiology, but the tools and methods are applied across all types of disasters now.</a:t>
            </a:r>
          </a:p>
          <a:p>
            <a:r>
              <a:rPr lang="en-US" dirty="0"/>
              <a:t>DE takes an all-hazards approach, applying a framework and tools no matter the disaster</a:t>
            </a:r>
          </a:p>
          <a:p>
            <a:r>
              <a:rPr lang="en-US" dirty="0"/>
              <a:t>To help identify hazards, risks, and vulnerabilities across all aspects of public health</a:t>
            </a:r>
          </a:p>
          <a:p>
            <a:endParaRPr lang="en-US" dirty="0"/>
          </a:p>
          <a:p>
            <a:r>
              <a:rPr lang="en-US" dirty="0"/>
              <a:t>Need to consider all aspects impacted</a:t>
            </a:r>
          </a:p>
          <a:p>
            <a:r>
              <a:rPr lang="en-US" dirty="0"/>
              <a:t>Consider disease, injury, death, MH/BH, public health consequences of property damage, business disruption, and environmental impact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When an incident happens, the SME epidemiologist should be selected</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Any epidemiologist can be a disaster epidemiologist</a:t>
            </a:r>
          </a:p>
          <a:p>
            <a:r>
              <a:rPr lang="en-US" dirty="0"/>
              <a:t>PHEP/EM need to pull the appropriate epi SME for the response</a:t>
            </a:r>
          </a:p>
          <a:p>
            <a:r>
              <a:rPr lang="en-US" dirty="0"/>
              <a:t>Important for PHEP to meet your epi’s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13</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can fit in multiple aspects of ICS.</a:t>
            </a:r>
          </a:p>
          <a:p>
            <a:pPr defTabSz="931774">
              <a:defRPr/>
            </a:pPr>
            <a:r>
              <a:rPr lang="en-US" dirty="0"/>
              <a:t>This slide shows just some possibilities.</a:t>
            </a:r>
          </a:p>
          <a:p>
            <a:pPr defTabSz="931774">
              <a:defRPr/>
            </a:pPr>
            <a:endParaRPr lang="en-US" dirty="0"/>
          </a:p>
          <a:p>
            <a:pPr defTabSz="931774">
              <a:defRPr/>
            </a:pPr>
            <a:r>
              <a:rPr lang="en-US" dirty="0"/>
              <a:t>On the command level, a disaster epidemiologist can be embedded with the Safety Officer to implement the Emergency Responder Health Monitoring and Surveillance Framework, or ERHMS. We’ll talk about ERHMS later in this session.</a:t>
            </a: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DE falls under ESF-8. (public health &amp; medical services) and thus could serve as an ESF 8 Liaison Officer at an EOC.</a:t>
            </a:r>
          </a:p>
          <a:p>
            <a:pPr defTabSz="931774">
              <a:defRPr/>
            </a:pPr>
            <a:endParaRPr lang="en-US" dirty="0"/>
          </a:p>
          <a:p>
            <a:pPr defTabSz="931774">
              <a:defRPr/>
            </a:pPr>
            <a:r>
              <a:rPr lang="en-US" dirty="0"/>
              <a:t>In the Operations Section, DE can be integrated into the Medical Unit, or Epidemiology and Surveillance Unit of a Science Branch.</a:t>
            </a:r>
          </a:p>
          <a:p>
            <a:pPr defTabSz="931774">
              <a:defRPr/>
            </a:pPr>
            <a:endParaRPr lang="en-US" dirty="0"/>
          </a:p>
          <a:p>
            <a:r>
              <a:rPr lang="en-US" dirty="0"/>
              <a:t>In Planning and Intelligence, DE could be part of Situation Analysis cell, serve GIS or other technical specialist roles, or provide data to feed dashboards for </a:t>
            </a:r>
            <a:r>
              <a:rPr lang="en-US" dirty="0" err="1"/>
              <a:t>SitReps</a:t>
            </a:r>
            <a:r>
              <a:rPr lang="en-US" dirty="0"/>
              <a:t>.</a:t>
            </a:r>
          </a:p>
          <a:p>
            <a:endParaRPr lang="en-US" dirty="0"/>
          </a:p>
          <a:p>
            <a:r>
              <a:rPr lang="en-US" dirty="0"/>
              <a:t>Overall, DE is a core part of PH planning and response.</a:t>
            </a:r>
          </a:p>
          <a:p>
            <a:pPr>
              <a:lnSpc>
                <a:spcPct val="100000"/>
              </a:lnSpc>
            </a:pPr>
            <a:r>
              <a:rPr lang="en-US" altLang="en-US" dirty="0"/>
              <a:t>It is Foundational part of </a:t>
            </a:r>
            <a:r>
              <a:rPr lang="en-US" altLang="en-US" b="1" dirty="0"/>
              <a:t>ESF-8</a:t>
            </a:r>
            <a:r>
              <a:rPr lang="en-US" altLang="en-US" dirty="0"/>
              <a:t> </a:t>
            </a:r>
          </a:p>
          <a:p>
            <a:pPr>
              <a:lnSpc>
                <a:spcPct val="100000"/>
              </a:lnSpc>
            </a:pPr>
            <a:r>
              <a:rPr lang="en-US" altLang="en-US" dirty="0"/>
              <a:t>Provides ICS leadership with credible health data for:</a:t>
            </a:r>
          </a:p>
          <a:p>
            <a:pPr lvl="1">
              <a:lnSpc>
                <a:spcPct val="100000"/>
              </a:lnSpc>
            </a:pPr>
            <a:r>
              <a:rPr lang="en-US" altLang="en-US" sz="2800" b="1" dirty="0"/>
              <a:t>Situational awareness</a:t>
            </a:r>
          </a:p>
          <a:p>
            <a:pPr lvl="1">
              <a:lnSpc>
                <a:spcPct val="100000"/>
              </a:lnSpc>
            </a:pPr>
            <a:r>
              <a:rPr lang="en-US" altLang="en-US" sz="2800" b="1" dirty="0"/>
              <a:t>Making decisions</a:t>
            </a:r>
          </a:p>
          <a:p>
            <a:pPr lvl="1">
              <a:lnSpc>
                <a:spcPct val="100000"/>
              </a:lnSpc>
            </a:pPr>
            <a:r>
              <a:rPr lang="en-US" altLang="en-US" sz="2800" b="1" dirty="0"/>
              <a:t>Allocating resources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Avenir" panose="020B0604020202020204"/>
              </a:rPr>
              <a:t>The</a:t>
            </a:r>
            <a:r>
              <a:rPr lang="en-US" baseline="0" dirty="0">
                <a:latin typeface="Avenir" panose="020B0604020202020204"/>
              </a:rPr>
              <a:t> </a:t>
            </a:r>
            <a:r>
              <a:rPr lang="en-US" dirty="0">
                <a:latin typeface="Avenir" panose="020B0604020202020204"/>
              </a:rPr>
              <a:t>Centers for Disease Control &amp; Prevention </a:t>
            </a:r>
            <a:r>
              <a:rPr lang="en-US" b="1" dirty="0">
                <a:latin typeface="Avenir" panose="020B0604020202020204"/>
              </a:rPr>
              <a:t>(CDC)</a:t>
            </a:r>
            <a:r>
              <a:rPr lang="en-US" dirty="0">
                <a:latin typeface="Avenir" panose="020B0604020202020204"/>
              </a:rPr>
              <a:t>/National Center for Environmental Health </a:t>
            </a:r>
            <a:r>
              <a:rPr lang="en-US" b="1" dirty="0">
                <a:latin typeface="Avenir" panose="020B0604020202020204"/>
              </a:rPr>
              <a:t>(NCEH)</a:t>
            </a:r>
          </a:p>
          <a:p>
            <a:pPr lvl="1"/>
            <a:r>
              <a:rPr lang="en-US" dirty="0">
                <a:latin typeface="Avenir" panose="020B0604020202020204"/>
              </a:rPr>
              <a:t>Council of State and Territorial Epidemiologists </a:t>
            </a:r>
            <a:r>
              <a:rPr lang="en-US" b="1" dirty="0">
                <a:latin typeface="Avenir" panose="020B0604020202020204"/>
              </a:rPr>
              <a:t>(CSTE)</a:t>
            </a:r>
          </a:p>
          <a:p>
            <a:pPr defTabSz="931774">
              <a:defRPr/>
            </a:pPr>
            <a:r>
              <a:rPr lang="en-US" dirty="0">
                <a:latin typeface="Avenir" panose="020B0604020202020204"/>
              </a:rPr>
              <a:t>Developed a framework of how epidemiology is applied in the different disaster phrases</a:t>
            </a:r>
          </a:p>
          <a:p>
            <a:endParaRPr lang="en-US" dirty="0"/>
          </a:p>
          <a:p>
            <a:endParaRPr lang="en-US" dirty="0"/>
          </a:p>
          <a:p>
            <a:r>
              <a:rPr lang="en-US" altLang="en-US" dirty="0"/>
              <a:t>Framework identified the applications of epidemiology in disaster settings</a:t>
            </a:r>
          </a:p>
          <a:p>
            <a:endParaRPr lang="en-US" altLang="en-US" dirty="0"/>
          </a:p>
          <a:p>
            <a:r>
              <a:rPr lang="en-US" altLang="en-US" dirty="0"/>
              <a:t>Developed by:</a:t>
            </a:r>
          </a:p>
          <a:p>
            <a:pPr lvl="1"/>
            <a:r>
              <a:rPr lang="en-US" altLang="en-US" dirty="0"/>
              <a:t>Centers for Disease Control &amp; Prevention (</a:t>
            </a:r>
            <a:r>
              <a:rPr lang="en-US" altLang="en-US" b="1" dirty="0"/>
              <a:t>CDC</a:t>
            </a:r>
            <a:r>
              <a:rPr lang="en-US" altLang="en-US" dirty="0"/>
              <a:t>)/National Center for Environmental Health (</a:t>
            </a:r>
            <a:r>
              <a:rPr lang="en-US" altLang="en-US" b="1" dirty="0"/>
              <a:t>NCEH</a:t>
            </a:r>
            <a:r>
              <a:rPr lang="en-US" altLang="en-US" dirty="0"/>
              <a:t>)</a:t>
            </a:r>
          </a:p>
          <a:p>
            <a:pPr lvl="1"/>
            <a:r>
              <a:rPr lang="en-US" altLang="en-US" dirty="0"/>
              <a:t>Council of State and Territorial Epidemiologists (</a:t>
            </a:r>
            <a:r>
              <a:rPr lang="en-US" altLang="en-US" b="1" dirty="0"/>
              <a:t>CSTE</a:t>
            </a:r>
            <a:r>
              <a:rPr lang="en-US" altLang="en-US" dirty="0"/>
              <a:t>)</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16</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disaster management cycle includes:</a:t>
            </a:r>
          </a:p>
          <a:p>
            <a:pPr lvl="0"/>
            <a:r>
              <a:rPr lang="en-US" dirty="0"/>
              <a:t>planning and preparedness </a:t>
            </a:r>
            <a:r>
              <a:rPr lang="en-US" b="1" dirty="0"/>
              <a:t>pre-disaster</a:t>
            </a:r>
            <a:r>
              <a:rPr lang="en-US" dirty="0"/>
              <a:t>, </a:t>
            </a:r>
          </a:p>
          <a:p>
            <a:pPr lvl="0"/>
            <a:r>
              <a:rPr lang="en-US" dirty="0"/>
              <a:t>the disaster event when the disaster is active, </a:t>
            </a:r>
          </a:p>
          <a:p>
            <a:pPr lvl="0"/>
            <a:r>
              <a:rPr lang="en-US" dirty="0"/>
              <a:t>and the response and recovery phases </a:t>
            </a:r>
            <a:r>
              <a:rPr lang="en-US" b="1" dirty="0"/>
              <a:t>post-disaster</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561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fits into all phases of the disaster management cycle. </a:t>
            </a:r>
          </a:p>
          <a:p>
            <a:endParaRPr lang="en-US" dirty="0"/>
          </a:p>
          <a:p>
            <a:r>
              <a:rPr lang="en-US" dirty="0"/>
              <a:t>During and following the disaster, health surveillance of the affected communities and responders might occur to know the severity and level of impact. As well as, rapid needs assessment to inform the response efforts. </a:t>
            </a:r>
          </a:p>
          <a:p>
            <a:endParaRPr lang="en-US" dirty="0"/>
          </a:p>
          <a:p>
            <a:r>
              <a:rPr lang="en-US" dirty="0"/>
              <a:t>In the response and recovery phase, you continue to track health outcomes and inform the health impact and need to mitigate health risk. (using rosters or registries, line lists…).</a:t>
            </a:r>
          </a:p>
          <a:p>
            <a:endParaRPr lang="en-US" dirty="0"/>
          </a:p>
          <a:p>
            <a:r>
              <a:rPr lang="en-US" dirty="0"/>
              <a:t>In the preparedness phase, we use our data to assess what changes could be made to reduce risk. Epidemiologic studies and evaluation studies inform interventions and controls to prepare for the next disaster.</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236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2399060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Health Emergency Preparedness and Response Capabilities</a:t>
            </a:r>
            <a:br>
              <a:rPr lang="en-US" dirty="0"/>
            </a:br>
            <a:r>
              <a:rPr lang="en-US" dirty="0"/>
              <a:t>CDC established 15 capabilities that serve as national standards for public health preparedness planning (many jurisdictions grant funded and need to meet these capabilities to continue funding)</a:t>
            </a:r>
          </a:p>
          <a:p>
            <a:endParaRPr lang="en-US" dirty="0"/>
          </a:p>
          <a:p>
            <a:r>
              <a:rPr lang="en-US" dirty="0"/>
              <a:t>Specifically, the capabilities further emphasize the importance of disaster epidemiology</a:t>
            </a:r>
          </a:p>
          <a:p>
            <a:endParaRPr lang="en-US" dirty="0"/>
          </a:p>
          <a:p>
            <a:r>
              <a:rPr lang="en-US" dirty="0"/>
              <a:t>DE methods and tools can help you meet your PHEP and HPP required capabilities. The following slides highlight the PHEP and HPP Capabilities and Functions that DE fit in.</a:t>
            </a:r>
          </a:p>
          <a:p>
            <a:endParaRPr lang="en-US" dirty="0"/>
          </a:p>
          <a:p>
            <a:r>
              <a:rPr lang="en-US" dirty="0"/>
              <a:t>For</a:t>
            </a:r>
            <a:r>
              <a:rPr lang="en-US" baseline="0" dirty="0"/>
              <a:t> those of you under PHEP important to understand how work fits in and even if you aren’t under the </a:t>
            </a:r>
            <a:r>
              <a:rPr lang="en-US" baseline="0" dirty="0" err="1"/>
              <a:t>rgant</a:t>
            </a:r>
            <a:r>
              <a:rPr lang="en-US" baseline="0" dirty="0"/>
              <a:t>, but work with emergency folks who do, this may provide more context about their priorities.</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20</a:t>
            </a:fld>
            <a:endParaRPr lang="en-US"/>
          </a:p>
        </p:txBody>
      </p:sp>
    </p:spTree>
    <p:extLst>
      <p:ext uri="{BB962C8B-B14F-4D97-AF65-F5344CB8AC3E}">
        <p14:creationId xmlns:p14="http://schemas.microsoft.com/office/powerpoint/2010/main" val="949990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
            </a:r>
            <a:r>
              <a:rPr lang="en-US" baseline="0" dirty="0"/>
              <a:t> fits into many of the PHEP capabilities. For instance, in cap1, epi’s can assist in assessing and determining potential risks and identifying at-risk populations.</a:t>
            </a:r>
          </a:p>
          <a:p>
            <a:r>
              <a:rPr lang="en-US" baseline="0" dirty="0"/>
              <a:t>For community recovery, epi’s can collect information to inform recovery and assess impact through rapid needs assessments and research.</a:t>
            </a:r>
          </a:p>
          <a:p>
            <a:r>
              <a:rPr lang="en-US" baseline="0" dirty="0"/>
              <a:t>For cap 3, epi’s may be the ones identifying a need for activation from reviewing the surveillance data and can provide information for situational awareness.</a:t>
            </a:r>
          </a:p>
          <a:p>
            <a:r>
              <a:rPr lang="en-US" dirty="0"/>
              <a:t>For cap4, surveillance may inform</a:t>
            </a:r>
            <a:r>
              <a:rPr lang="en-US" baseline="0" dirty="0"/>
              <a:t> the necessity of health alerts and coordinate with poison control centers can provide educational information.</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2447576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Cap5, analysis</a:t>
            </a:r>
            <a:r>
              <a:rPr lang="en-US" baseline="0" dirty="0"/>
              <a:t> of ante mortem and postmortem data can determine the severity of the emergency and impact. The electronic death registration system can improve this process.</a:t>
            </a:r>
          </a:p>
          <a:p>
            <a:r>
              <a:rPr lang="en-US" baseline="0" dirty="0"/>
              <a:t>Cap6: this is cornerstone of epi, using and collecting information and sharing it with partners. There are various systems that can come into play with this and assist with it.</a:t>
            </a:r>
          </a:p>
          <a:p>
            <a:r>
              <a:rPr lang="en-US" baseline="0" dirty="0"/>
              <a:t>Cap7: epi’s can provide information on the needs of population areas impacted and conduct surveillance in mass care setting.</a:t>
            </a:r>
          </a:p>
          <a:p>
            <a:r>
              <a:rPr lang="en-US" baseline="0" dirty="0"/>
              <a:t>Cap8: they may identify the need for medical countermeasures from surveillance and help identify the at-risk population that needs MCM</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3429898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Cap9: Epi’s can analyze medical and social demographic</a:t>
            </a:r>
            <a:r>
              <a:rPr lang="en-US" baseline="0" dirty="0"/>
              <a:t> information to inform the medications and durable medical needs. Using things like the empower map.</a:t>
            </a:r>
          </a:p>
          <a:p>
            <a:r>
              <a:rPr lang="en-US" baseline="0" dirty="0"/>
              <a:t>Cap10: use data on hospital beds and EMS calls to inform medical surge and response.</a:t>
            </a:r>
          </a:p>
          <a:p>
            <a:r>
              <a:rPr lang="en-US" baseline="0" dirty="0"/>
              <a:t>Cap11: identify and interrupt the spread of disease. Also focus on process for mass screening and decontamination</a:t>
            </a:r>
          </a:p>
          <a:p>
            <a:r>
              <a:rPr lang="en-US" baseline="0" dirty="0"/>
              <a:t>Cap12: connect lab and preparedness and assist in translation between lab results in context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3577464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cap13: Has</a:t>
            </a:r>
            <a:r>
              <a:rPr lang="en-US" baseline="0" dirty="0"/>
              <a:t> the most explicit connection to epidemiology. PH surveillance and epi investigation. There are various tools for tracking and surveillance that we will get into later, but this includes tracking systems and syndromic surveillance.</a:t>
            </a:r>
          </a:p>
          <a:p>
            <a:r>
              <a:rPr lang="en-US" baseline="0" dirty="0"/>
              <a:t>Cap14: epi’s involved in the tracking of workers and volunteers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51029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a:p>
            <a:r>
              <a:rPr lang="en-US" dirty="0"/>
              <a:t>Restore critical community functions and begin to manage stabilization efforts. </a:t>
            </a:r>
          </a:p>
          <a:p>
            <a:endParaRPr lang="en-US" dirty="0"/>
          </a:p>
          <a:p>
            <a:r>
              <a:rPr lang="en-US" dirty="0"/>
              <a:t>The goal of the recovery phase is to bring the affected area back to some degree of normalcy. </a:t>
            </a:r>
          </a:p>
          <a:p>
            <a:endParaRPr lang="en-US" dirty="0"/>
          </a:p>
          <a:p>
            <a:r>
              <a:rPr lang="en-US" dirty="0"/>
              <a:t>The recovery phase begins immediately after the threat to human life has subsided. Often in the late stages of the response and then transfers the efforts into routine work.</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27</a:t>
            </a:fld>
            <a:endParaRPr lang="en-US"/>
          </a:p>
        </p:txBody>
      </p:sp>
    </p:spTree>
    <p:extLst>
      <p:ext uri="{BB962C8B-B14F-4D97-AF65-F5344CB8AC3E}">
        <p14:creationId xmlns:p14="http://schemas.microsoft.com/office/powerpoint/2010/main" val="16292145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28</a:t>
            </a:fld>
            <a:endParaRPr lang="en-US"/>
          </a:p>
        </p:txBody>
      </p:sp>
    </p:spTree>
    <p:extLst>
      <p:ext uri="{BB962C8B-B14F-4D97-AF65-F5344CB8AC3E}">
        <p14:creationId xmlns:p14="http://schemas.microsoft.com/office/powerpoint/2010/main" val="4055760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30</a:t>
            </a:fld>
            <a:endParaRPr lang="en-US" dirty="0"/>
          </a:p>
        </p:txBody>
      </p:sp>
    </p:spTree>
    <p:extLst>
      <p:ext uri="{BB962C8B-B14F-4D97-AF65-F5344CB8AC3E}">
        <p14:creationId xmlns:p14="http://schemas.microsoft.com/office/powerpoint/2010/main" val="445204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Source Sans Pro" panose="020B0503030403020204" pitchFamily="34" charset="0"/>
              </a:rPr>
              <a:t>"Hazard mitigation" is any sustainable action that reduces or eliminates long-term risk to people and property from future disasters.</a:t>
            </a:r>
          </a:p>
          <a:p>
            <a:pPr algn="l"/>
            <a:r>
              <a:rPr lang="en-US" b="0" i="0" dirty="0">
                <a:solidFill>
                  <a:srgbClr val="1B1B1B"/>
                </a:solidFill>
                <a:effectLst/>
                <a:latin typeface="Source Sans Pro" panose="020B0503030403020204" pitchFamily="34" charset="0"/>
              </a:rPr>
              <a:t>Mitigation planning breaks the cycle of disaster damage, reconstruction and repeated damage. </a:t>
            </a:r>
          </a:p>
          <a:p>
            <a:pPr algn="l"/>
            <a:r>
              <a:rPr lang="en-US" b="0" i="0" dirty="0">
                <a:solidFill>
                  <a:srgbClr val="1B1B1B"/>
                </a:solidFill>
                <a:effectLst/>
                <a:latin typeface="Source Sans Pro" panose="020B0503030403020204" pitchFamily="34" charset="0"/>
              </a:rPr>
              <a:t>Hazard mitigation includes long-term solutions that reduce the impact of disasters in the future</a:t>
            </a:r>
          </a:p>
          <a:p>
            <a:endParaRPr lang="en-US" dirty="0"/>
          </a:p>
          <a:p>
            <a:r>
              <a:rPr lang="en-US" b="0" i="0" dirty="0">
                <a:solidFill>
                  <a:srgbClr val="1B1B1B"/>
                </a:solidFill>
                <a:effectLst/>
                <a:latin typeface="Source Sans Pro" panose="020B0503030403020204" pitchFamily="34" charset="0"/>
              </a:rPr>
              <a:t>Hazard mitigation planning reduces loss of life and property by minimizing the impact of disasters.</a:t>
            </a:r>
          </a:p>
          <a:p>
            <a:r>
              <a:rPr lang="en-US" b="0" i="0" dirty="0">
                <a:solidFill>
                  <a:srgbClr val="1B1B1B"/>
                </a:solidFill>
                <a:effectLst/>
                <a:latin typeface="Source Sans Pro" panose="020B0503030403020204" pitchFamily="34" charset="0"/>
              </a:rPr>
              <a:t>It begins with state, tribal and local governments identifying natural disaster risks and vulnerabilities that are common in their area. </a:t>
            </a:r>
          </a:p>
          <a:p>
            <a:r>
              <a:rPr lang="en-US" b="0" i="0" dirty="0">
                <a:solidFill>
                  <a:srgbClr val="1B1B1B"/>
                </a:solidFill>
                <a:effectLst/>
                <a:latin typeface="Source Sans Pro" panose="020B0503030403020204" pitchFamily="34" charset="0"/>
              </a:rPr>
              <a:t>After identifying these risks, they develop long-term strategies for protecting people, property and the environment from similar events. </a:t>
            </a:r>
          </a:p>
          <a:p>
            <a:r>
              <a:rPr lang="en-US" b="0" i="0" dirty="0">
                <a:solidFill>
                  <a:srgbClr val="1B1B1B"/>
                </a:solidFill>
                <a:effectLst/>
                <a:latin typeface="Source Sans Pro" panose="020B0503030403020204" pitchFamily="34" charset="0"/>
              </a:rPr>
              <a:t>Mitigation plans are key to breaking the cycle of disaster damage and reconstruction.</a:t>
            </a:r>
          </a:p>
          <a:p>
            <a:endParaRPr lang="en-US" b="0" i="0" dirty="0">
              <a:solidFill>
                <a:srgbClr val="1B1B1B"/>
              </a:solidFill>
              <a:effectLst/>
              <a:latin typeface="Source Sans Pro" panose="020B0503030403020204" pitchFamily="34" charset="0"/>
            </a:endParaRPr>
          </a:p>
          <a:p>
            <a:r>
              <a:rPr lang="en-US" b="0" i="0" dirty="0">
                <a:solidFill>
                  <a:srgbClr val="1B1B1B"/>
                </a:solidFill>
                <a:effectLst/>
                <a:latin typeface="Source Sans Pro" panose="020B0503030403020204" pitchFamily="34" charset="0"/>
              </a:rPr>
              <a:t>FEMA has a substantial number of requirements and policies on how to conduct hazard mitigation planning,</a:t>
            </a:r>
          </a:p>
          <a:p>
            <a:r>
              <a:rPr lang="en-US" b="0" i="0" dirty="0">
                <a:solidFill>
                  <a:srgbClr val="1B1B1B"/>
                </a:solidFill>
                <a:effectLst/>
                <a:latin typeface="Source Sans Pro" panose="020B0503030403020204" pitchFamily="34" charset="0"/>
              </a:rPr>
              <a:t>Some of those requirements include community assessments and collaborations among agencies, community groups, different levels of government, and the private sector.</a:t>
            </a:r>
          </a:p>
          <a:p>
            <a:r>
              <a:rPr lang="en-US" b="0" i="0" dirty="0">
                <a:solidFill>
                  <a:srgbClr val="1B1B1B"/>
                </a:solidFill>
                <a:effectLst/>
                <a:latin typeface="Source Sans Pro" panose="020B0503030403020204" pitchFamily="34" charset="0"/>
              </a:rPr>
              <a:t>State and Local hazard mitigation plans are required to be submitted for FEMA approval and revised every 5 years for the jurisdiction to receive funding.</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31</a:t>
            </a:fld>
            <a:endParaRPr lang="en-US"/>
          </a:p>
        </p:txBody>
      </p:sp>
    </p:spTree>
    <p:extLst>
      <p:ext uri="{BB962C8B-B14F-4D97-AF65-F5344CB8AC3E}">
        <p14:creationId xmlns:p14="http://schemas.microsoft.com/office/powerpoint/2010/main" val="3569555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Assessments</a:t>
            </a:r>
          </a:p>
          <a:p>
            <a:r>
              <a:rPr lang="en-US" dirty="0"/>
              <a:t>Promote community engagement, determine population vulnerabilities, inform mitigation priorities, identify beliefs, knowledge, and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Hazard Vulnerability Assessment</a:t>
            </a:r>
          </a:p>
          <a:p>
            <a:r>
              <a:rPr lang="en-US" dirty="0"/>
              <a:t>Systematically evaluate potential disaster damage and cascading impacts from public health perspective &amp; develop a prioritized list of vulnerabilities for structural and non-structural projects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dirty="0"/>
          </a:p>
        </p:txBody>
      </p:sp>
    </p:spTree>
    <p:extLst>
      <p:ext uri="{BB962C8B-B14F-4D97-AF65-F5344CB8AC3E}">
        <p14:creationId xmlns:p14="http://schemas.microsoft.com/office/powerpoint/2010/main" val="3324787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Disaster Epi tools and methods can help emergency management to identify critical knowledge gaps and fulfill FEMA planning requirements</a:t>
            </a:r>
          </a:p>
          <a:p>
            <a:pPr marL="742950" lvl="1" indent="-285750">
              <a:buFont typeface="Arial" panose="020B0604020202020204" pitchFamily="34" charset="0"/>
              <a:buChar char="•"/>
            </a:pPr>
            <a:r>
              <a:rPr lang="en-US" dirty="0"/>
              <a:t>Example: Can use CASPER to document vulnerabilities</a:t>
            </a:r>
          </a:p>
          <a:p>
            <a:pPr marL="1200150" lvl="2" indent="-285750">
              <a:buFont typeface="Arial" panose="020B0604020202020204" pitchFamily="34" charset="0"/>
              <a:buChar char="•"/>
            </a:pPr>
            <a:r>
              <a:rPr lang="en-US" dirty="0"/>
              <a:t>FEMA local mitigation plan guidance released in April , page 23, element B2 in Risk Assessment</a:t>
            </a:r>
          </a:p>
          <a:p>
            <a:pPr marL="1200150" lvl="2" indent="-285750">
              <a:buFont typeface="Arial" panose="020B0604020202020204" pitchFamily="34" charset="0"/>
              <a:buChar char="•"/>
            </a:pPr>
            <a:r>
              <a:rPr lang="en-US" dirty="0"/>
              <a:t>B2. Does the plan include a summary of the jurisdiction's vulnerability and the impacts on the community from the identified hazards? Does this summary also address NFIP insured structures that have been repetitively damaged by floods? </a:t>
            </a:r>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3199991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Typically are launched early in response phase and can also be done for preparedness, recovery, and mitigation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37</a:t>
            </a:fld>
            <a:endParaRPr lang="en-US"/>
          </a:p>
        </p:txBody>
      </p:sp>
    </p:spTree>
    <p:extLst>
      <p:ext uri="{BB962C8B-B14F-4D97-AF65-F5344CB8AC3E}">
        <p14:creationId xmlns:p14="http://schemas.microsoft.com/office/powerpoint/2010/main" val="2487021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Are launched early in response phase and can also be done for preparedness and recovery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38</a:t>
            </a:fld>
            <a:endParaRPr lang="en-US"/>
          </a:p>
        </p:txBody>
      </p:sp>
    </p:spTree>
    <p:extLst>
      <p:ext uri="{BB962C8B-B14F-4D97-AF65-F5344CB8AC3E}">
        <p14:creationId xmlns:p14="http://schemas.microsoft.com/office/powerpoint/2010/main" val="1286502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a:p>
            <a:r>
              <a:rPr lang="en-US" dirty="0"/>
              <a:t>Response phase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39</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40</a:t>
            </a:fld>
            <a:endParaRPr lang="en-US"/>
          </a:p>
        </p:txBody>
      </p:sp>
    </p:spTree>
    <p:extLst>
      <p:ext uri="{BB962C8B-B14F-4D97-AF65-F5344CB8AC3E}">
        <p14:creationId xmlns:p14="http://schemas.microsoft.com/office/powerpoint/2010/main" val="14230972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r>
              <a:rPr lang="en-US" sz="2000" b="1" dirty="0"/>
              <a:t>Area of Interest</a:t>
            </a:r>
            <a:r>
              <a:rPr lang="en-US" sz="2000" dirty="0"/>
              <a:t>: Mariposa County</a:t>
            </a:r>
          </a:p>
          <a:p>
            <a:pPr marL="342900" indent="-342900">
              <a:spcBef>
                <a:spcPts val="1800"/>
              </a:spcBef>
              <a:buFont typeface="Arial" panose="020B0604020202020204" pitchFamily="34" charset="0"/>
              <a:buChar char="•"/>
            </a:pPr>
            <a:r>
              <a:rPr lang="en-US" sz="2000" b="1" dirty="0"/>
              <a:t>Domains of Knowledge</a:t>
            </a:r>
            <a:r>
              <a:rPr lang="en-US" sz="2000" dirty="0"/>
              <a:t>:</a:t>
            </a:r>
            <a:endParaRPr lang="en-US" sz="2000" dirty="0">
              <a:cs typeface="Calibri" panose="020F0502020204030204"/>
            </a:endParaRPr>
          </a:p>
          <a:p>
            <a:pPr marL="800100" lvl="1" indent="-342900">
              <a:lnSpc>
                <a:spcPct val="100000"/>
              </a:lnSpc>
              <a:spcBef>
                <a:spcPts val="0"/>
              </a:spcBef>
            </a:pPr>
            <a:r>
              <a:rPr lang="en-US" sz="2000" dirty="0"/>
              <a:t>Drought knowledge and beliefs</a:t>
            </a:r>
          </a:p>
          <a:p>
            <a:pPr marL="800100" lvl="1" indent="-342900">
              <a:lnSpc>
                <a:spcPct val="100000"/>
              </a:lnSpc>
              <a:spcBef>
                <a:spcPts val="0"/>
              </a:spcBef>
            </a:pPr>
            <a:r>
              <a:rPr lang="en-US" sz="2000" dirty="0"/>
              <a:t>Access to water, water use and reduction</a:t>
            </a:r>
          </a:p>
          <a:p>
            <a:pPr marL="800100" lvl="1" indent="-342900">
              <a:lnSpc>
                <a:spcPct val="100000"/>
              </a:lnSpc>
              <a:spcBef>
                <a:spcPts val="0"/>
              </a:spcBef>
            </a:pPr>
            <a:r>
              <a:rPr lang="en-US" sz="2000" dirty="0"/>
              <a:t>Health impacts, chronic diseases</a:t>
            </a:r>
          </a:p>
          <a:p>
            <a:pPr marL="800100" lvl="1" indent="-342900">
              <a:lnSpc>
                <a:spcPct val="100000"/>
              </a:lnSpc>
              <a:spcBef>
                <a:spcPts val="0"/>
              </a:spcBef>
            </a:pPr>
            <a:r>
              <a:rPr lang="en-US" sz="2000" dirty="0"/>
              <a:t>Disaster threats, communications</a:t>
            </a:r>
          </a:p>
          <a:p>
            <a:pPr marL="800100" lvl="1" indent="-342900">
              <a:lnSpc>
                <a:spcPct val="100000"/>
              </a:lnSpc>
              <a:spcBef>
                <a:spcPts val="0"/>
              </a:spcBef>
            </a:pPr>
            <a:r>
              <a:rPr lang="en-US" sz="2000" dirty="0"/>
              <a:t>Graywater systems beliefs and use</a:t>
            </a:r>
          </a:p>
          <a:p>
            <a:pPr marL="342900" indent="-342900">
              <a:spcBef>
                <a:spcPts val="1800"/>
              </a:spcBef>
              <a:buFont typeface="Arial" panose="020B0604020202020204" pitchFamily="34" charset="0"/>
              <a:buChar char="•"/>
            </a:pPr>
            <a:r>
              <a:rPr lang="en-US" sz="2000" b="1" dirty="0"/>
              <a:t>Data into Action</a:t>
            </a:r>
            <a:endParaRPr lang="en-US" sz="2000" b="1" dirty="0">
              <a:cs typeface="Calibri" panose="020F0502020204030204"/>
            </a:endParaRPr>
          </a:p>
          <a:p>
            <a:pPr marL="800100" lvl="1" indent="-342900">
              <a:spcBef>
                <a:spcPts val="0"/>
              </a:spcBef>
            </a:pPr>
            <a:r>
              <a:rPr lang="en-US" sz="2000" dirty="0"/>
              <a:t>Expanded program for residents with AFN</a:t>
            </a:r>
          </a:p>
          <a:p>
            <a:pPr marL="800100" lvl="1" indent="-342900">
              <a:spcBef>
                <a:spcPts val="0"/>
              </a:spcBef>
            </a:pPr>
            <a:r>
              <a:rPr lang="en-US" sz="2000" dirty="0"/>
              <a:t>Launched graywater informational campaign</a:t>
            </a:r>
          </a:p>
          <a:p>
            <a:pPr marL="800100" lvl="1" indent="-342900">
              <a:spcBef>
                <a:spcPts val="0"/>
              </a:spcBef>
            </a:pPr>
            <a:r>
              <a:rPr lang="en-US" sz="2000" dirty="0"/>
              <a:t>Conducted follow-up CASPER</a:t>
            </a:r>
          </a:p>
          <a:p>
            <a:pPr marL="171450" indent="-171450" algn="l">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41</a:t>
            </a:fld>
            <a:endParaRPr lang="en-US"/>
          </a:p>
        </p:txBody>
      </p:sp>
    </p:spTree>
    <p:extLst>
      <p:ext uri="{BB962C8B-B14F-4D97-AF65-F5344CB8AC3E}">
        <p14:creationId xmlns:p14="http://schemas.microsoft.com/office/powerpoint/2010/main" val="3697733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venir" panose="020B0604020202020204"/>
              </a:rPr>
              <a:t>CDC Emergency Responder Health Monitoring Surveillance (ERHMS) is</a:t>
            </a:r>
            <a:r>
              <a:rPr lang="en-US" baseline="0" dirty="0">
                <a:latin typeface="Avenir" panose="020B0604020202020204"/>
              </a:rPr>
              <a:t> a </a:t>
            </a:r>
            <a:r>
              <a:rPr lang="en-US" dirty="0">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dirty="0">
              <a:latin typeface="Arial" panose="020B0604020202020204" pitchFamily="34" charset="0"/>
              <a:cs typeface="Arial" panose="020B0604020202020204" pitchFamily="34" charset="0"/>
            </a:endParaRPr>
          </a:p>
          <a:p>
            <a:pPr defTabSz="931774">
              <a:defRPr/>
            </a:pPr>
            <a:r>
              <a:rPr lang="en-US" dirty="0">
                <a:latin typeface="Avenir" panose="020B0604020202020204"/>
              </a:rPr>
              <a:t>This requires collaboration between epidemiology, industrial hygiene, and emergency managers. </a:t>
            </a:r>
            <a:r>
              <a:rPr lang="en-US" altLang="en-US" dirty="0">
                <a:solidFill>
                  <a:srgbClr val="000000"/>
                </a:solidFill>
                <a:latin typeface="Avenir" panose="020B0604020202020204"/>
              </a:rPr>
              <a:t>Functions under Safety Officer in ICS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Key questions to ask:</a:t>
            </a:r>
          </a:p>
          <a:p>
            <a:pPr lvl="1"/>
            <a:r>
              <a:rPr lang="en-US" sz="1400" b="1" dirty="0">
                <a:latin typeface="Arial" panose="020B0604020202020204" pitchFamily="34" charset="0"/>
                <a:cs typeface="Arial" panose="020B0604020202020204" pitchFamily="34" charset="0"/>
              </a:rPr>
              <a:t>Pre-deployment: </a:t>
            </a:r>
            <a:r>
              <a:rPr lang="en-US" sz="1400" dirty="0">
                <a:latin typeface="Arial" panose="020B0604020202020204" pitchFamily="34" charset="0"/>
                <a:cs typeface="Arial" panose="020B0604020202020204" pitchFamily="34" charset="0"/>
              </a:rPr>
              <a:t>which responders are “ready,” credentialed, and available to respond?</a:t>
            </a:r>
          </a:p>
          <a:p>
            <a:pPr lvl="1"/>
            <a:r>
              <a:rPr lang="en-US" sz="1400" b="1" dirty="0">
                <a:latin typeface="Arial" panose="020B0604020202020204" pitchFamily="34" charset="0"/>
                <a:cs typeface="Arial" panose="020B0604020202020204" pitchFamily="34" charset="0"/>
              </a:rPr>
              <a:t>Deployment: </a:t>
            </a:r>
            <a:r>
              <a:rPr lang="en-US" sz="1400" dirty="0">
                <a:latin typeface="Arial" panose="020B0604020202020204" pitchFamily="34" charset="0"/>
                <a:cs typeface="Arial" panose="020B0604020202020204" pitchFamily="34" charset="0"/>
              </a:rPr>
              <a:t>who are the responders on-site, and to what are they exposed? How is their health?</a:t>
            </a:r>
          </a:p>
          <a:p>
            <a:pPr lvl="1"/>
            <a:r>
              <a:rPr lang="en-US" sz="1400" b="1" dirty="0">
                <a:latin typeface="Arial" panose="020B0604020202020204" pitchFamily="34" charset="0"/>
                <a:cs typeface="Arial" panose="020B0604020202020204" pitchFamily="34" charset="0"/>
              </a:rPr>
              <a:t>Post-deployment: </a:t>
            </a:r>
            <a:r>
              <a:rPr lang="en-US" sz="1400" dirty="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43</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SERV-OR is Oregon’s roster of licensed physicians, nurses, pharmacists, Emergency Medical Technicians (EMTs), behavioral health providers, respiratory therapists and others who have registered to volunteer in response to local, state, and/or federal emergencies.</a:t>
            </a:r>
          </a:p>
          <a:p>
            <a:endParaRPr lang="en-US" dirty="0"/>
          </a:p>
          <a:p>
            <a:r>
              <a:rPr lang="en-US" dirty="0"/>
              <a:t>Behavioral strike teams provided surge capacity</a:t>
            </a:r>
          </a:p>
          <a:p>
            <a:r>
              <a:rPr lang="en-US" dirty="0"/>
              <a:t>Collected data through evidence-based data collection tool </a:t>
            </a:r>
            <a:r>
              <a:rPr lang="en-US" dirty="0" err="1"/>
              <a:t>PsySTART</a:t>
            </a:r>
            <a:r>
              <a:rPr lang="en-US" dirty="0"/>
              <a:t> </a:t>
            </a:r>
          </a:p>
          <a:p>
            <a:r>
              <a:rPr lang="en-US" dirty="0"/>
              <a:t>Used ERHMS framework to ensure behavioral clinicians were fit to respond and assessed if needed any resources after</a:t>
            </a:r>
          </a:p>
          <a:p>
            <a:r>
              <a:rPr lang="en-US" dirty="0"/>
              <a:t>Held after-action session for all clinicians to ensure their experience did not cause any trauma</a:t>
            </a:r>
          </a:p>
          <a:p>
            <a:r>
              <a:rPr lang="en-US" dirty="0"/>
              <a:t>Monitored case load and then transitioned to local providers as need decreased</a:t>
            </a:r>
          </a:p>
          <a:p>
            <a:r>
              <a:rPr lang="en-US" dirty="0"/>
              <a:t>Developed improvement plan based on feedback and implemented at anniversary to provide counseling</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44</a:t>
            </a:fld>
            <a:endParaRPr lang="en-US"/>
          </a:p>
        </p:txBody>
      </p:sp>
    </p:spTree>
    <p:extLst>
      <p:ext uri="{BB962C8B-B14F-4D97-AF65-F5344CB8AC3E}">
        <p14:creationId xmlns:p14="http://schemas.microsoft.com/office/powerpoint/2010/main" val="13260242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 </a:t>
            </a:r>
            <a:r>
              <a:rPr lang="en-US" sz="1200" kern="1200" dirty="0" err="1">
                <a:solidFill>
                  <a:schemeClr val="tx1"/>
                </a:solidFill>
                <a:effectLst/>
                <a:latin typeface="+mn-lt"/>
                <a:ea typeface="+mn-ea"/>
                <a:cs typeface="+mn-cs"/>
              </a:rPr>
              <a:t>mong</a:t>
            </a:r>
            <a:r>
              <a:rPr lang="en-US" sz="1200" kern="1200" dirty="0">
                <a:solidFill>
                  <a:schemeClr val="tx1"/>
                </a:solidFill>
                <a:effectLst/>
                <a:latin typeface="+mn-lt"/>
                <a:ea typeface="+mn-ea"/>
                <a:cs typeface="+mn-cs"/>
              </a:rPr>
              <a:t> persons enrolled in the World Trade Center Health Registry, there was an excess risk for prostate cancer, thyroid cancer, and myeloma in 2007-2008 compared with that for New York State residents; however, these findings were based on a small number of events and multiple comparisons.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45</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dirty="0"/>
          </a:p>
          <a:p>
            <a:pPr marL="171450" indent="-171450">
              <a:buFont typeface="Arial" panose="020B0604020202020204" pitchFamily="34" charset="0"/>
              <a:buChar char="•"/>
            </a:pPr>
            <a:r>
              <a:rPr lang="en-US" dirty="0"/>
              <a:t>Certain types of birth defects can happen from Zika virus infection during pregnancy. Several brain and eye defects were more commonly reported.</a:t>
            </a:r>
          </a:p>
          <a:p>
            <a:pPr marL="171450" indent="-171450">
              <a:buFont typeface="Arial" panose="020B0604020202020204" pitchFamily="34" charset="0"/>
              <a:buChar char="•"/>
            </a:pPr>
            <a:r>
              <a:rPr lang="en-US" dirty="0"/>
              <a:t>About 5% of babies born to people with Zika while pregnant had Zika-associated birth defects. Additionally, some babies affected by Zika during pregnancy might look healthy at birth but can develop long-term health problems as they grow.</a:t>
            </a:r>
          </a:p>
          <a:p>
            <a:pPr marL="171450" indent="-171450">
              <a:buFont typeface="Arial" panose="020B0604020202020204" pitchFamily="34" charset="0"/>
              <a:buChar char="•"/>
            </a:pPr>
            <a:r>
              <a:rPr lang="en-US" dirty="0"/>
              <a:t>Infection during early pregnancy may be more likely to cause birth defects, but we have seen babies with birth defects born to people infected with Zika anytime during pregnancy.</a:t>
            </a:r>
          </a:p>
        </p:txBody>
      </p:sp>
      <p:sp>
        <p:nvSpPr>
          <p:cNvPr id="4" name="Slide Number Placeholder 3"/>
          <p:cNvSpPr>
            <a:spLocks noGrp="1"/>
          </p:cNvSpPr>
          <p:nvPr>
            <p:ph type="sldNum" sz="quarter" idx="5"/>
          </p:nvPr>
        </p:nvSpPr>
        <p:spPr/>
        <p:txBody>
          <a:bodyPr/>
          <a:lstStyle/>
          <a:p>
            <a:fld id="{7AB9809B-A908-4B6B-A935-D279B3021BE5}" type="slidenum">
              <a:rPr lang="en-US" smtClean="0"/>
              <a:t>46</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Syndromic surveillance uses patient healthcare encounter data and statistical tools to detect, monitor, and characterize unusual activity for further public health investigation or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Allows us to detect potential aberrations in populations more quickly than a traditional outbreak could be detected by diagnostic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can come from emergency rooms, poison control centers, emergency medical services, pharmacies, and work or school absenteeism.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are monitored in near real-time as potential indicators of an event, a disease, or an outbreak of public health significance.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47</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dirty="0">
                <a:latin typeface="Calibri" panose="020F0502020204030204" pitchFamily="34" charset="0"/>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 </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A return to expected visit counts, types of complaints, and demographics mark an important milestone during a recovery phase.</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Because of post-disaster surveillance, we now know more about co exposure from generators and that cleanup injuries are common and need more caution/safety equipment</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48</a:t>
            </a:fld>
            <a:endParaRPr lang="en-US"/>
          </a:p>
        </p:txBody>
      </p:sp>
    </p:spTree>
    <p:extLst>
      <p:ext uri="{BB962C8B-B14F-4D97-AF65-F5344CB8AC3E}">
        <p14:creationId xmlns:p14="http://schemas.microsoft.com/office/powerpoint/2010/main" val="3879978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latin typeface="Calibri" panose="020F0502020204030204" pitchFamily="34" charset="0"/>
              </a:rPr>
              <a:t>Surveillance findings were shared with leadership, </a:t>
            </a:r>
            <a:r>
              <a:rPr lang="en-US" sz="1200" dirty="0"/>
              <a:t>and they were </a:t>
            </a:r>
            <a:r>
              <a:rPr lang="en-US" sz="1200" b="0" i="0" u="none" strike="noStrike" baseline="0" dirty="0">
                <a:latin typeface="Calibri" panose="020F0502020204030204" pitchFamily="34" charset="0"/>
              </a:rPr>
              <a:t>able to respond to questions from the press regarding the health impacts of local air quality.</a:t>
            </a:r>
            <a:r>
              <a:rPr lang="en-US" dirty="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p>
          <a:p>
            <a:r>
              <a:rPr lang="en-US" dirty="0"/>
              <a:t>3</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49</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50</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p>
          <a:p>
            <a:pPr defTabSz="931774">
              <a:defRPr/>
            </a:pPr>
            <a:endParaRPr lang="en-US" baseline="0" dirty="0">
              <a:solidFill>
                <a:srgbClr val="FF0000"/>
              </a:solidFill>
            </a:endParaRPr>
          </a:p>
          <a:p>
            <a:r>
              <a:rPr lang="en-US" dirty="0"/>
              <a:t>This informs our knowledge by</a:t>
            </a:r>
            <a:r>
              <a:rPr lang="en-US" baseline="0" dirty="0"/>
              <a:t> characterizing the injuries and deaths so we can message and inform public on the safe approach.</a:t>
            </a:r>
          </a:p>
          <a:p>
            <a:endParaRPr lang="en-US" baseline="0" dirty="0"/>
          </a:p>
          <a:p>
            <a:r>
              <a:rPr lang="en-US" baseline="0" dirty="0"/>
              <a:t>In this example, l more than half of the injuries and deaths were indirectly related, of these a large portion were due to cleanup and evacuation/seeking shelter.</a:t>
            </a:r>
            <a:endParaRPr lang="en-US" dirty="0"/>
          </a:p>
          <a:p>
            <a:pPr defTabSz="931774">
              <a:defRPr/>
            </a:pPr>
            <a:endParaRPr lang="en-US"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51</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Rapid assessment during the aftermath of large-scale chemical releases resulting in multiple casualties</a:t>
            </a:r>
          </a:p>
          <a:p>
            <a:r>
              <a:rPr lang="en-US" dirty="0"/>
              <a:t>Unlike a CASPER which is a method, ACE is a toolkit and can use any epi approach </a:t>
            </a:r>
          </a:p>
          <a:p>
            <a:r>
              <a:rPr lang="en-US" dirty="0"/>
              <a:t>Toolkit includes: standardized surveys, consent forms, medical chart abstraction form, data entry programs, geospatial analysis tools, and laboratory specimen testing</a:t>
            </a:r>
          </a:p>
          <a:p>
            <a:r>
              <a:rPr lang="en-US" dirty="0"/>
              <a:t>All materials are modifiable and adaptable to local incident needs</a:t>
            </a:r>
          </a:p>
          <a:p>
            <a:r>
              <a:rPr lang="en-US" dirty="0"/>
              <a:t>ATSDR built the ACE program based on lessons learned from the Graniteville, South Carolina, train derailment that released chlorine gas</a:t>
            </a:r>
          </a:p>
          <a:p>
            <a:endParaRPr lang="en-US" dirty="0"/>
          </a:p>
          <a:p>
            <a:r>
              <a:rPr lang="en-US" dirty="0"/>
              <a:t>ACE is public health lane</a:t>
            </a:r>
          </a:p>
          <a:p>
            <a:r>
              <a:rPr lang="en-US" dirty="0"/>
              <a:t>Look at health impacts and root causes of exposure</a:t>
            </a:r>
          </a:p>
          <a:p>
            <a:r>
              <a:rPr lang="en-US" dirty="0"/>
              <a:t>Focus on appropriate response from health perspective</a:t>
            </a:r>
          </a:p>
          <a:p>
            <a:r>
              <a:rPr lang="en-US" dirty="0"/>
              <a:t>Collaborative project with multiple disciplines</a:t>
            </a:r>
          </a:p>
          <a:p>
            <a:endParaRPr lang="en-US" dirty="0"/>
          </a:p>
          <a:p>
            <a:r>
              <a:rPr lang="en-US" dirty="0"/>
              <a:t>Benefits :</a:t>
            </a:r>
          </a:p>
          <a:p>
            <a:r>
              <a:rPr lang="en-US" dirty="0"/>
              <a:t>1. Identify actions to prevent future incidents</a:t>
            </a:r>
          </a:p>
          <a:p>
            <a:r>
              <a:rPr lang="en-US" dirty="0"/>
              <a:t>2. Roster exposed cohort of individuals for further follow-up</a:t>
            </a:r>
          </a:p>
          <a:p>
            <a:r>
              <a:rPr lang="en-US" dirty="0"/>
              <a:t>3. After action and improvement planning for public health and safety response</a:t>
            </a:r>
          </a:p>
          <a:p>
            <a:r>
              <a:rPr lang="en-US" dirty="0"/>
              <a:t>4. Identify health effects in the community, workers, and first responders</a:t>
            </a:r>
          </a:p>
          <a:p>
            <a:r>
              <a:rPr lang="en-US" dirty="0"/>
              <a:t>5. Determine appropriate medical treatment and efficacy of decontamination</a:t>
            </a:r>
          </a:p>
          <a:p>
            <a:r>
              <a:rPr lang="en-US" dirty="0"/>
              <a:t>6. Collaborate with many disciplines PH usually doesn’t cross paths with</a:t>
            </a:r>
          </a:p>
          <a:p>
            <a:endParaRPr lang="en-US" dirty="0"/>
          </a:p>
        </p:txBody>
      </p:sp>
      <p:sp>
        <p:nvSpPr>
          <p:cNvPr id="4" name="Slide Number Placeholder 3"/>
          <p:cNvSpPr>
            <a:spLocks noGrp="1"/>
          </p:cNvSpPr>
          <p:nvPr>
            <p:ph type="sldNum" sz="quarter" idx="5"/>
          </p:nvPr>
        </p:nvSpPr>
        <p:spPr/>
        <p:txBody>
          <a:bodyPr/>
          <a:lstStyle/>
          <a:p>
            <a:fld id="{4EF48850-547B-49C8-82EE-DBCB0B37F5AC}" type="slidenum">
              <a:rPr lang="en-US" smtClean="0"/>
              <a:t>52</a:t>
            </a:fld>
            <a:endParaRPr lang="en-US" dirty="0"/>
          </a:p>
        </p:txBody>
      </p:sp>
    </p:spTree>
    <p:extLst>
      <p:ext uri="{BB962C8B-B14F-4D97-AF65-F5344CB8AC3E}">
        <p14:creationId xmlns:p14="http://schemas.microsoft.com/office/powerpoint/2010/main" val="41815092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Vinyl chloride is a colorless, sweet-smelling gas, the inhalation of which can cause respiratory and neurological symptoms, and, at</a:t>
            </a:r>
          </a:p>
          <a:p>
            <a:r>
              <a:rPr lang="en-US" dirty="0"/>
              <a:t>high concentrations, can cause cardiac dysrhythmia, loss of consciousness, and death.</a:t>
            </a:r>
          </a:p>
          <a:p>
            <a:endParaRPr lang="en-US" dirty="0"/>
          </a:p>
          <a:p>
            <a:pPr marL="628650" lvl="1" indent="-171450">
              <a:buFont typeface="Arial" panose="020B0604020202020204" pitchFamily="34" charset="0"/>
              <a:buChar char="•"/>
            </a:pPr>
            <a:r>
              <a:rPr lang="en-US" dirty="0"/>
              <a:t>58% experienced at least one new or worsening symptom</a:t>
            </a:r>
          </a:p>
          <a:p>
            <a:pPr marL="628650" lvl="1" indent="-171450">
              <a:buFont typeface="Arial" panose="020B0604020202020204" pitchFamily="34" charset="0"/>
              <a:buChar char="•"/>
            </a:pPr>
            <a:r>
              <a:rPr lang="en-US" dirty="0"/>
              <a:t>9% sought medical care</a:t>
            </a:r>
          </a:p>
          <a:p>
            <a:pPr marL="628650" lvl="1" indent="-171450">
              <a:buFont typeface="Arial" panose="020B0604020202020204" pitchFamily="34" charset="0"/>
              <a:buChar char="•"/>
            </a:pPr>
            <a:r>
              <a:rPr lang="en-US" dirty="0"/>
              <a:t>Residents evacuated rather than sheltering in place had fewer symptoms. </a:t>
            </a:r>
          </a:p>
          <a:p>
            <a:pPr marL="628650" lvl="1" indent="-171450">
              <a:buFont typeface="Arial" panose="020B0604020202020204" pitchFamily="34" charset="0"/>
              <a:buChar char="•"/>
            </a:pPr>
            <a:r>
              <a:rPr lang="en-US" dirty="0"/>
              <a:t>Residents preferred to receive information directly from a person of authority. Need more info. on how to shelter-in place safely.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r>
              <a:rPr lang="en-US" dirty="0"/>
              <a:t>preparedness and response cap this meets:</a:t>
            </a:r>
          </a:p>
          <a:p>
            <a:r>
              <a:rPr lang="en-US" b="1" dirty="0"/>
              <a:t>Capability 4: </a:t>
            </a:r>
            <a:r>
              <a:rPr lang="en-US" dirty="0"/>
              <a:t>Emergency Public Information and Warning</a:t>
            </a:r>
          </a:p>
          <a:p>
            <a:r>
              <a:rPr lang="en-US" dirty="0"/>
              <a:t>Inform health alerts and the development of educational materials</a:t>
            </a:r>
          </a:p>
          <a:p>
            <a:endParaRPr lang="en-US" dirty="0"/>
          </a:p>
          <a:p>
            <a:r>
              <a:rPr lang="en-US" b="1" dirty="0"/>
              <a:t>Capability 13: </a:t>
            </a:r>
            <a:r>
              <a:rPr lang="en-US" dirty="0"/>
              <a:t>PH Surveillance and Epidemiological Investigation</a:t>
            </a:r>
          </a:p>
          <a:p>
            <a:r>
              <a:rPr lang="en-US" dirty="0"/>
              <a:t>Monitor trends of illness or injury and provide situation awareness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53</a:t>
            </a:fld>
            <a:endParaRPr lang="en-US"/>
          </a:p>
        </p:txBody>
      </p:sp>
    </p:spTree>
    <p:extLst>
      <p:ext uri="{BB962C8B-B14F-4D97-AF65-F5344CB8AC3E}">
        <p14:creationId xmlns:p14="http://schemas.microsoft.com/office/powerpoint/2010/main" val="2602874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case–control studies following tornadoes in Texas and Oklahoma (1979, 1999) identified risk factors for death and injury.</a:t>
            </a:r>
            <a:r>
              <a:rPr lang="en-US" dirty="0">
                <a:hlinkClick r:id="rId3"/>
              </a:rPr>
              <a:t>76–78</a:t>
            </a:r>
            <a:r>
              <a:rPr lang="en-US" dirty="0"/>
              <a:t> </a:t>
            </a:r>
          </a:p>
          <a:p>
            <a:endParaRPr lang="en-US" dirty="0"/>
          </a:p>
          <a:p>
            <a:r>
              <a:rPr lang="en-US" dirty="0"/>
              <a:t>One study examined risks among occupants fleeing their homes in cars versus those who remained within structures, raising concerns about the relative safety of occupying cars during tornados.</a:t>
            </a:r>
            <a:r>
              <a:rPr lang="en-US" dirty="0">
                <a:hlinkClick r:id="rId4"/>
              </a:rPr>
              <a:t>79</a:t>
            </a:r>
            <a:endParaRPr lang="en-US" dirty="0"/>
          </a:p>
          <a:p>
            <a:endParaRPr lang="en-US" dirty="0"/>
          </a:p>
          <a:p>
            <a:r>
              <a:rPr lang="en-US" dirty="0"/>
              <a:t>Although typically conducted </a:t>
            </a:r>
            <a:r>
              <a:rPr lang="en-US" dirty="0" err="1"/>
              <a:t>postdisaster</a:t>
            </a:r>
            <a:r>
              <a:rPr lang="en-US" dirty="0"/>
              <a:t>, investigations and studies may be implemented long after life-saving emergency measures have been completed and issues requiring formal study have been identified.</a:t>
            </a:r>
          </a:p>
          <a:p>
            <a:endParaRPr lang="en-US" dirty="0"/>
          </a:p>
          <a:p>
            <a:r>
              <a:rPr lang="en-US" dirty="0"/>
              <a:t>May be more common knowledge now first determined with epi analysis.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54</a:t>
            </a:fld>
            <a:endParaRPr lang="en-US">
              <a:solidFill>
                <a:prstClr val="black"/>
              </a:solidFill>
              <a:latin typeface="Calibri" panose="020F0502020204030204"/>
            </a:endParaRPr>
          </a:p>
        </p:txBody>
      </p:sp>
    </p:spTree>
    <p:extLst>
      <p:ext uri="{BB962C8B-B14F-4D97-AF65-F5344CB8AC3E}">
        <p14:creationId xmlns:p14="http://schemas.microsoft.com/office/powerpoint/2010/main" val="32850765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Evaluation studies, also called accountability studies and assess interventions and relief programs. These can be applied at different phases of the disaster management cycle to assess response actions or interventions. </a:t>
            </a:r>
          </a:p>
          <a:p>
            <a:pPr defTabSz="931774">
              <a:defRPr/>
            </a:pPr>
            <a:endParaRPr lang="en-US" dirty="0"/>
          </a:p>
          <a:p>
            <a:pPr defTabSz="931774">
              <a:defRPr/>
            </a:pPr>
            <a:r>
              <a:rPr lang="en-US" dirty="0"/>
              <a:t>Evaluate the impact of actions to inform improved response and support. How well did those interventions or programs work?</a:t>
            </a:r>
          </a:p>
          <a:p>
            <a:endParaRPr lang="en-US" dirty="0"/>
          </a:p>
          <a:p>
            <a:r>
              <a:rPr lang="en-US" dirty="0"/>
              <a:t>There are also risk investigations and studies, which characterize the risks from disasters. Example is there were carbon monoxide poisonings and this was related to the location people were putting their generator and now this is a built in part of communication after a disaster to make sure to have it far away from the house, well ventilated.</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55</a:t>
            </a:fld>
            <a:endParaRPr lang="en-US">
              <a:solidFill>
                <a:prstClr val="black"/>
              </a:solidFill>
              <a:latin typeface="Calibri" panose="020F0502020204030204"/>
            </a:endParaRPr>
          </a:p>
        </p:txBody>
      </p:sp>
    </p:spTree>
    <p:extLst>
      <p:ext uri="{BB962C8B-B14F-4D97-AF65-F5344CB8AC3E}">
        <p14:creationId xmlns:p14="http://schemas.microsoft.com/office/powerpoint/2010/main" val="19900896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a:t>
            </a:r>
            <a:r>
              <a:rPr lang="en-US" baseline="0" dirty="0"/>
              <a:t> hazardous waste sites were flooded during hurricane Harvey. So you can imagine there were all kind of contaminates in the water</a:t>
            </a:r>
            <a:endParaRPr lang="en-US" dirty="0"/>
          </a:p>
          <a:p>
            <a:endParaRPr lang="en-US" dirty="0"/>
          </a:p>
          <a:p>
            <a:r>
              <a:rPr lang="en-US" dirty="0"/>
              <a:t>In this risk</a:t>
            </a:r>
            <a:r>
              <a:rPr lang="en-US" baseline="0" dirty="0"/>
              <a:t> investigation study, an academic partnership provided people in a community in Houston with passive wristbands to measure the exposures.</a:t>
            </a:r>
            <a:endParaRPr lang="en-US" dirty="0"/>
          </a:p>
          <a:p>
            <a:endParaRPr lang="en-US" dirty="0"/>
          </a:p>
          <a:p>
            <a:r>
              <a:rPr lang="en-US" dirty="0"/>
              <a:t>Risk characterization</a:t>
            </a:r>
            <a:r>
              <a:rPr lang="en-US" baseline="0" dirty="0"/>
              <a:t> that informs what type of exposure, where, how much and possible actions/interventions to prevent future exposure.</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56</a:t>
            </a:fld>
            <a:endParaRPr lang="en-US"/>
          </a:p>
        </p:txBody>
      </p:sp>
    </p:spTree>
    <p:extLst>
      <p:ext uri="{BB962C8B-B14F-4D97-AF65-F5344CB8AC3E}">
        <p14:creationId xmlns:p14="http://schemas.microsoft.com/office/powerpoint/2010/main" val="2888988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Communities and individuals must have the behavioral health support to be able to return an optimal level of function.</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To assess how well recovery is occurring and how resilient an entity is, epidemiology can assist with measures of this process. Traditionally, mental health personnel review behavioral health data.</a:t>
            </a:r>
          </a:p>
          <a:p>
            <a:pPr algn="l"/>
            <a:r>
              <a:rPr lang="en-US" sz="1800" b="0" i="0" u="none" strike="noStrike" baseline="0" dirty="0">
                <a:latin typeface="Calibri" panose="020F0502020204030204" pitchFamily="34" charset="0"/>
              </a:rPr>
              <a:t>However, public health has become more involved in assessing behavioral health needs. In addition, there is an increase in trained professionals of both public health and disaster behavioral health, which</a:t>
            </a:r>
          </a:p>
          <a:p>
            <a:pPr algn="l"/>
            <a:r>
              <a:rPr lang="en-US" sz="1800" b="0" i="0" u="none" strike="noStrike" baseline="0" dirty="0">
                <a:latin typeface="Calibri" panose="020F0502020204030204" pitchFamily="34" charset="0"/>
              </a:rPr>
              <a:t>allows for the opportunity to increase response activities.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An after-action meeting and summary should occur to assess the effectiveness of behavioral health interventions. (2) Frequent behavioral health training of responders and volunteers will only benefit disaster planning, response, and recovery initiatives.</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57</a:t>
            </a:fld>
            <a:endParaRPr lang="en-US"/>
          </a:p>
        </p:txBody>
      </p:sp>
    </p:spTree>
    <p:extLst>
      <p:ext uri="{BB962C8B-B14F-4D97-AF65-F5344CB8AC3E}">
        <p14:creationId xmlns:p14="http://schemas.microsoft.com/office/powerpoint/2010/main" val="21211092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58</a:t>
            </a:fld>
            <a:endParaRPr lang="en-US"/>
          </a:p>
        </p:txBody>
      </p:sp>
    </p:spTree>
    <p:extLst>
      <p:ext uri="{BB962C8B-B14F-4D97-AF65-F5344CB8AC3E}">
        <p14:creationId xmlns:p14="http://schemas.microsoft.com/office/powerpoint/2010/main" val="21990642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venir" panose="020B0604020202020204"/>
              </a:rPr>
              <a:t>Research</a:t>
            </a:r>
            <a:r>
              <a:rPr lang="en-US" altLang="en-US" baseline="0" dirty="0">
                <a:latin typeface="Avenir" panose="020B0604020202020204"/>
              </a:rPr>
              <a:t> during disasters can occur with the disaster research response program.</a:t>
            </a:r>
            <a:endParaRPr lang="en-US" altLang="en-US" dirty="0">
              <a:latin typeface="Avenir" panose="020B0604020202020204"/>
            </a:endParaRPr>
          </a:p>
          <a:p>
            <a:endParaRPr lang="en-US" altLang="en-US" dirty="0">
              <a:latin typeface="Avenir" panose="020B0604020202020204"/>
            </a:endParaRPr>
          </a:p>
          <a:p>
            <a:r>
              <a:rPr lang="en-US" altLang="en-US" dirty="0">
                <a:latin typeface="Avenir" panose="020B0604020202020204"/>
              </a:rPr>
              <a:t>National Institute of Environmental Health Sciences (NIEHS) identified the </a:t>
            </a:r>
            <a:r>
              <a:rPr lang="en-US" altLang="en-US" b="1" dirty="0">
                <a:latin typeface="Avenir" panose="020B0604020202020204"/>
              </a:rPr>
              <a:t>need to rapidly perform critical health research during disaster response and recovery</a:t>
            </a:r>
          </a:p>
          <a:p>
            <a:endParaRPr lang="en-US" altLang="en-US" sz="2900" b="1" dirty="0">
              <a:latin typeface="Avenir" panose="020B0604020202020204"/>
            </a:endParaRPr>
          </a:p>
          <a:p>
            <a:r>
              <a:rPr lang="en-US" altLang="en-US" dirty="0">
                <a:latin typeface="Avenir" panose="020B0604020202020204"/>
              </a:rPr>
              <a:t>Program includes:</a:t>
            </a:r>
          </a:p>
          <a:p>
            <a:pPr lvl="1"/>
            <a:r>
              <a:rPr lang="en-US" altLang="en-US" dirty="0">
                <a:latin typeface="Avenir" panose="020B0604020202020204"/>
              </a:rPr>
              <a:t>Ready-to-go data collection tools (database of surveys, forms, etc.)</a:t>
            </a:r>
          </a:p>
          <a:p>
            <a:pPr lvl="1"/>
            <a:r>
              <a:rPr lang="en-US" altLang="en-US" dirty="0">
                <a:latin typeface="Avenir" panose="020B0604020202020204"/>
              </a:rPr>
              <a:t>Research protocols (IRB pre-approval)</a:t>
            </a:r>
          </a:p>
          <a:p>
            <a:pPr lvl="1"/>
            <a:r>
              <a:rPr lang="en-US" altLang="en-US" dirty="0">
                <a:latin typeface="Avenir" panose="020B0604020202020204"/>
              </a:rPr>
              <a:t>Training and exercises</a:t>
            </a:r>
          </a:p>
          <a:p>
            <a:pPr lvl="1"/>
            <a:r>
              <a:rPr lang="en-US" altLang="en-US" dirty="0">
                <a:latin typeface="Avenir" panose="020B0604020202020204"/>
              </a:rPr>
              <a:t>Network of trained research responders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59</a:t>
            </a:fld>
            <a:endParaRPr lang="en-US">
              <a:solidFill>
                <a:prstClr val="black"/>
              </a:solidFill>
              <a:latin typeface="Calibri" panose="020F0502020204030204"/>
            </a:endParaRPr>
          </a:p>
        </p:txBody>
      </p:sp>
    </p:spTree>
    <p:extLst>
      <p:ext uri="{BB962C8B-B14F-4D97-AF65-F5344CB8AC3E}">
        <p14:creationId xmlns:p14="http://schemas.microsoft.com/office/powerpoint/2010/main" val="28374602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C4C4C"/>
                </a:solidFill>
                <a:effectLst/>
              </a:rPr>
              <a:t>The measures included:</a:t>
            </a:r>
          </a:p>
          <a:p>
            <a:pPr lvl="1"/>
            <a:r>
              <a:rPr lang="en-US" sz="2800" b="0" i="0" dirty="0">
                <a:solidFill>
                  <a:srgbClr val="4C4C4C"/>
                </a:solidFill>
                <a:effectLst/>
              </a:rPr>
              <a:t>environmental and social context</a:t>
            </a:r>
          </a:p>
          <a:p>
            <a:pPr lvl="1"/>
            <a:r>
              <a:rPr lang="en-US" sz="2800" b="0" i="0" dirty="0">
                <a:solidFill>
                  <a:srgbClr val="4C4C4C"/>
                </a:solidFill>
                <a:effectLst/>
              </a:rPr>
              <a:t>building structure </a:t>
            </a:r>
          </a:p>
          <a:p>
            <a:pPr lvl="1"/>
            <a:r>
              <a:rPr lang="en-US" sz="2800" b="0" i="0" dirty="0">
                <a:solidFill>
                  <a:srgbClr val="4C4C4C"/>
                </a:solidFill>
                <a:effectLst/>
              </a:rPr>
              <a:t>Risk perception</a:t>
            </a:r>
          </a:p>
          <a:p>
            <a:pPr lvl="1"/>
            <a:r>
              <a:rPr lang="en-US" sz="2800" b="0" i="0" dirty="0">
                <a:solidFill>
                  <a:srgbClr val="4C4C4C"/>
                </a:solidFill>
                <a:effectLst/>
              </a:rPr>
              <a:t>behavioral response (during and after)</a:t>
            </a:r>
          </a:p>
          <a:p>
            <a:pPr lvl="1"/>
            <a:r>
              <a:rPr lang="en-US" sz="2800" b="0" i="0" dirty="0">
                <a:solidFill>
                  <a:srgbClr val="4C4C4C"/>
                </a:solidFill>
                <a:effectLst/>
              </a:rPr>
              <a:t>emotional response</a:t>
            </a:r>
          </a:p>
          <a:p>
            <a:pPr lvl="1"/>
            <a:r>
              <a:rPr lang="en-US" sz="2800" b="0" i="0" dirty="0">
                <a:solidFill>
                  <a:srgbClr val="4C4C4C"/>
                </a:solidFill>
                <a:effectLst/>
              </a:rPr>
              <a:t>risk information channel</a:t>
            </a:r>
          </a:p>
          <a:p>
            <a:pPr lvl="1"/>
            <a:r>
              <a:rPr lang="en-US" sz="2800" b="0" i="0" dirty="0">
                <a:solidFill>
                  <a:srgbClr val="4C4C4C"/>
                </a:solidFill>
                <a:effectLst/>
              </a:rPr>
              <a:t>previous earthquake experience</a:t>
            </a:r>
          </a:p>
          <a:p>
            <a:pPr lvl="1"/>
            <a:r>
              <a:rPr lang="en-US" sz="2800" b="0" i="0" dirty="0">
                <a:solidFill>
                  <a:srgbClr val="4C4C4C"/>
                </a:solidFill>
                <a:effectLst/>
              </a:rPr>
              <a:t>earthquake damage</a:t>
            </a:r>
            <a:endParaRPr lang="en-US" sz="2800"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60</a:t>
            </a:fld>
            <a:endParaRPr lang="en-US"/>
          </a:p>
        </p:txBody>
      </p:sp>
    </p:spTree>
    <p:extLst>
      <p:ext uri="{BB962C8B-B14F-4D97-AF65-F5344CB8AC3E}">
        <p14:creationId xmlns:p14="http://schemas.microsoft.com/office/powerpoint/2010/main" val="35251174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63</a:t>
            </a:fld>
            <a:endParaRPr lang="en-US"/>
          </a:p>
        </p:txBody>
      </p:sp>
    </p:spTree>
    <p:extLst>
      <p:ext uri="{BB962C8B-B14F-4D97-AF65-F5344CB8AC3E}">
        <p14:creationId xmlns:p14="http://schemas.microsoft.com/office/powerpoint/2010/main" val="25634722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64</a:t>
            </a:fld>
            <a:endParaRPr lang="en-US"/>
          </a:p>
        </p:txBody>
      </p:sp>
    </p:spTree>
    <p:extLst>
      <p:ext uri="{BB962C8B-B14F-4D97-AF65-F5344CB8AC3E}">
        <p14:creationId xmlns:p14="http://schemas.microsoft.com/office/powerpoint/2010/main" val="22890272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r>
              <a:rPr lang="en-US" dirty="0"/>
              <a:t>CDC DE primer: https://www.cdc.gov/nceh/hsb/disaster/Disaster_Surveillance_508.pdf</a:t>
            </a:r>
          </a:p>
          <a:p>
            <a:endParaRPr lang="en-US" dirty="0"/>
          </a:p>
          <a:p>
            <a:r>
              <a:rPr lang="en-US" dirty="0"/>
              <a:t>DE methods and applications by Dr. Jen Horney, teaching classes at U of Delaware</a:t>
            </a:r>
          </a:p>
        </p:txBody>
      </p:sp>
      <p:sp>
        <p:nvSpPr>
          <p:cNvPr id="4" name="Slide Number Placeholder 3"/>
          <p:cNvSpPr>
            <a:spLocks noGrp="1"/>
          </p:cNvSpPr>
          <p:nvPr>
            <p:ph type="sldNum" sz="quarter" idx="5"/>
          </p:nvPr>
        </p:nvSpPr>
        <p:spPr/>
        <p:txBody>
          <a:bodyPr/>
          <a:lstStyle/>
          <a:p>
            <a:fld id="{4EF48850-547B-49C8-82EE-DBCB0B37F5AC}" type="slidenum">
              <a:rPr lang="en-US" smtClean="0"/>
              <a:t>72</a:t>
            </a:fld>
            <a:endParaRPr lang="en-US" dirty="0"/>
          </a:p>
        </p:txBody>
      </p:sp>
    </p:spTree>
    <p:extLst>
      <p:ext uri="{BB962C8B-B14F-4D97-AF65-F5344CB8AC3E}">
        <p14:creationId xmlns:p14="http://schemas.microsoft.com/office/powerpoint/2010/main" val="35728267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eLearning Modules – </a:t>
            </a:r>
          </a:p>
          <a:p>
            <a:pPr marL="171450" indent="-171450">
              <a:buFont typeface="Arial" panose="020B0604020202020204" pitchFamily="34" charset="0"/>
              <a:buChar char="•"/>
            </a:pPr>
            <a:r>
              <a:rPr lang="en-US" dirty="0"/>
              <a:t>Module 1: direct &amp; indirect impact on public health in different types of communities </a:t>
            </a:r>
          </a:p>
          <a:p>
            <a:pPr marL="171450" indent="-171450">
              <a:buFont typeface="Arial" panose="020B0604020202020204" pitchFamily="34" charset="0"/>
              <a:buChar char="•"/>
            </a:pPr>
            <a:r>
              <a:rPr lang="en-US" dirty="0"/>
              <a:t>Module 2: </a:t>
            </a:r>
          </a:p>
          <a:p>
            <a:pPr marL="171450" indent="-171450">
              <a:buFont typeface="Arial" panose="020B0604020202020204" pitchFamily="34" charset="0"/>
              <a:buChar char="•"/>
            </a:pPr>
            <a:r>
              <a:rPr lang="en-US" dirty="0"/>
              <a:t>Module 3: CASPER -</a:t>
            </a:r>
            <a:r>
              <a:rPr lang="en-US" dirty="0">
                <a:sym typeface="Wingdings" panose="05000000000000000000" pitchFamily="2" charset="2"/>
              </a:rPr>
              <a:t> review of the CASPER methodology, when to conduct and data analysis </a:t>
            </a:r>
            <a:endParaRPr lang="en-US" dirty="0"/>
          </a:p>
          <a:p>
            <a:pPr marL="171450" indent="-171450">
              <a:buFont typeface="Arial" panose="020B0604020202020204" pitchFamily="34" charset="0"/>
              <a:buChar char="•"/>
            </a:pPr>
            <a:r>
              <a:rPr lang="en-US" dirty="0"/>
              <a:t>Module 4: Disaster Surveillance </a:t>
            </a:r>
            <a:r>
              <a:rPr lang="en-US" dirty="0">
                <a:sym typeface="Wingdings" panose="05000000000000000000" pitchFamily="2" charset="2"/>
              </a:rPr>
              <a:t> includes information on why disaster surveillance is important, the purpose of morbidity and mortality surveillance during a response and tools to assist </a:t>
            </a:r>
            <a:endParaRPr lang="en-US" dirty="0"/>
          </a:p>
          <a:p>
            <a:endParaRPr lang="en-US" dirty="0"/>
          </a:p>
          <a:p>
            <a:r>
              <a:rPr lang="en-US" dirty="0"/>
              <a:t>CASPER – Community Assessment for Public Health Emergency Response – CDC offers a state-based, in-person training, and an online module as a part of the larger DE learning and training series </a:t>
            </a:r>
          </a:p>
          <a:p>
            <a:endParaRPr lang="en-US" dirty="0"/>
          </a:p>
          <a:p>
            <a:r>
              <a:rPr lang="en-US" dirty="0"/>
              <a:t>ERHMS Info Manager – developed by CDC NIOSH, and is a software product that can be used to implement the ERHMS framework </a:t>
            </a:r>
          </a:p>
          <a:p>
            <a:endParaRPr lang="en-US" dirty="0"/>
          </a:p>
          <a:p>
            <a:r>
              <a:rPr lang="en-US" dirty="0"/>
              <a:t>CDART – scenario driven, surveys and tools to help standardize the evaluation process for public health and healthcare preparedness; developed by ATSDR</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73</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Toxicological outbreak investigation </a:t>
            </a:r>
            <a:r>
              <a:rPr lang="en-US" dirty="0">
                <a:sym typeface="Wingdings" panose="05000000000000000000" pitchFamily="2" charset="2"/>
              </a:rPr>
              <a:t> basic information and customizable documents that can be used during an outbreak investigation, for outbreaks caused by non-infectious, toxic agents. </a:t>
            </a:r>
          </a:p>
          <a:p>
            <a:endParaRPr lang="en-US" dirty="0">
              <a:sym typeface="Wingdings" panose="05000000000000000000" pitchFamily="2" charset="2"/>
            </a:endParaRPr>
          </a:p>
          <a:p>
            <a:r>
              <a:rPr lang="en-US" dirty="0">
                <a:sym typeface="Wingdings" panose="05000000000000000000" pitchFamily="2" charset="2"/>
              </a:rPr>
              <a:t>Epi CASE  Toolkit -&gt;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74</a:t>
            </a:fld>
            <a:endParaRPr lang="en-US"/>
          </a:p>
        </p:txBody>
      </p:sp>
    </p:spTree>
    <p:extLst>
      <p:ext uri="{BB962C8B-B14F-4D97-AF65-F5344CB8AC3E}">
        <p14:creationId xmlns:p14="http://schemas.microsoft.com/office/powerpoint/2010/main" val="15568044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75</a:t>
            </a:fld>
            <a:endParaRPr lang="en-US"/>
          </a:p>
        </p:txBody>
      </p:sp>
    </p:spTree>
    <p:extLst>
      <p:ext uri="{BB962C8B-B14F-4D97-AF65-F5344CB8AC3E}">
        <p14:creationId xmlns:p14="http://schemas.microsoft.com/office/powerpoint/2010/main" val="2224631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2406127" y="1044968"/>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2406127"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a:xfrm>
            <a:off x="838200" y="6356350"/>
            <a:ext cx="2743200" cy="365125"/>
          </a:xfrm>
          <a:prstGeom prst="rect">
            <a:avLst/>
          </a:prstGeom>
        </p:spPr>
        <p:txBody>
          <a:bodyPr/>
          <a:lstStyle/>
          <a:p>
            <a:fld id="{ECE8FF46-8001-E14A-AA61-41FE7504AE09}" type="datetimeFigureOut">
              <a:rPr lang="en-US" smtClean="0"/>
              <a:t>4/12/2023</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a:xfrm>
            <a:off x="8610600" y="6356350"/>
            <a:ext cx="2743200" cy="365125"/>
          </a:xfrm>
          <a:prstGeom prst="rect">
            <a:avLst/>
          </a:prstGeom>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a:xfrm>
            <a:off x="1853184" y="975232"/>
            <a:ext cx="9960864" cy="4790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2209800" y="1603863"/>
            <a:ext cx="9400316"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2209800" y="4589463"/>
            <a:ext cx="9400316"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a:xfrm>
            <a:off x="838200" y="6356350"/>
            <a:ext cx="2743200" cy="365125"/>
          </a:xfrm>
          <a:prstGeom prst="rect">
            <a:avLst/>
          </a:prstGeom>
        </p:spPr>
        <p:txBody>
          <a:bodyPr/>
          <a:lstStyle/>
          <a:p>
            <a:fld id="{ECE8FF46-8001-E14A-AA61-41FE7504AE09}" type="datetimeFigureOut">
              <a:rPr lang="en-US" smtClean="0"/>
              <a:t>4/12/2023</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a:xfrm>
            <a:off x="8610600" y="6356350"/>
            <a:ext cx="2743200" cy="365125"/>
          </a:xfrm>
          <a:prstGeom prst="rect">
            <a:avLst/>
          </a:prstGeom>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1853184" y="1520825"/>
            <a:ext cx="4891745"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833616" y="15208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1961340" y="1269207"/>
            <a:ext cx="471476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1961340" y="2093119"/>
            <a:ext cx="471476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888284" y="1269207"/>
            <a:ext cx="492576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888284" y="2093119"/>
            <a:ext cx="492576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DF9E6B20-11CB-1994-4EEC-F3E55F950BEB}"/>
              </a:ext>
            </a:extLst>
          </p:cNvPr>
          <p:cNvSpPr txBox="1">
            <a:spLocks/>
          </p:cNvSpPr>
          <p:nvPr userDrawn="1"/>
        </p:nvSpPr>
        <p:spPr>
          <a:xfrm>
            <a:off x="1853184" y="122618"/>
            <a:ext cx="9960864" cy="5584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2326716" y="610627"/>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6691255" y="879848"/>
            <a:ext cx="480398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2326716" y="2210827"/>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787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1853184" y="122618"/>
            <a:ext cx="9960864" cy="55841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noChangeAspect="1"/>
          </p:cNvSpPr>
          <p:nvPr>
            <p:ph type="body" idx="1"/>
          </p:nvPr>
        </p:nvSpPr>
        <p:spPr>
          <a:xfrm>
            <a:off x="1853184" y="975232"/>
            <a:ext cx="9960864" cy="564502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comments" Target="../comments/comment6.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comments" Target="../comments/comment7.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comments" Target="../comments/comment11.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comments" Target="../comments/comment12.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comments" Target="../comments/comment13.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cste.org/page/epidisaster"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cdn.ymaws.com/www.cste.org/resource/resmgr/disasterepi/DE_Resource_Guide_Final_v3.pdf"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omments" Target="../comments/comment14.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51.png"/><Relationship Id="rId4" Type="http://schemas.openxmlformats.org/officeDocument/2006/relationships/image" Target="../media/image50.png"/></Relationships>
</file>

<file path=ppt/slides/_rels/slide73.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2.xml"/><Relationship Id="rId4" Type="http://schemas.openxmlformats.org/officeDocument/2006/relationships/hyperlink" Target="mailto:tess.konen@state.mn.us" TargetMode="External"/></Relationships>
</file>

<file path=ppt/slides/_rels/slide7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848B-2A7A-7D41-9284-1C8DEDC6B43F}"/>
              </a:ext>
            </a:extLst>
          </p:cNvPr>
          <p:cNvSpPr>
            <a:spLocks noGrp="1"/>
          </p:cNvSpPr>
          <p:nvPr>
            <p:ph type="ctrTitle"/>
          </p:nvPr>
        </p:nvSpPr>
        <p:spPr>
          <a:xfrm>
            <a:off x="264042" y="2700670"/>
            <a:ext cx="11663916" cy="1278130"/>
          </a:xfrm>
        </p:spPr>
        <p:txBody>
          <a:bodyPr>
            <a:normAutofit/>
          </a:bodyPr>
          <a:lstStyle/>
          <a:p>
            <a:r>
              <a:rPr lang="en-US" sz="8000" b="1" dirty="0">
                <a:solidFill>
                  <a:srgbClr val="C4D939"/>
                </a:solidFill>
                <a:latin typeface="+mn-lt"/>
              </a:rPr>
              <a:t>Disaster Epidemiology:</a:t>
            </a:r>
          </a:p>
        </p:txBody>
      </p:sp>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24000" y="3899924"/>
            <a:ext cx="9144000" cy="991881"/>
          </a:xfrm>
        </p:spPr>
        <p:txBody>
          <a:bodyPr>
            <a:normAutofit/>
          </a:bodyPr>
          <a:lstStyle/>
          <a:p>
            <a:r>
              <a:rPr lang="en-US" sz="3200" dirty="0">
                <a:solidFill>
                  <a:srgbClr val="F8EB3A"/>
                </a:solidFill>
              </a:rPr>
              <a:t>How Preparedness and Response Tools Support Recovery and Mitigation</a:t>
            </a:r>
          </a:p>
        </p:txBody>
      </p:sp>
      <p:sp>
        <p:nvSpPr>
          <p:cNvPr id="4" name="Subtitle 2">
            <a:extLst>
              <a:ext uri="{FF2B5EF4-FFF2-40B4-BE49-F238E27FC236}">
                <a16:creationId xmlns:a16="http://schemas.microsoft.com/office/drawing/2014/main" id="{E23320A0-2709-0AF4-C0A2-D65235A06FAC}"/>
              </a:ext>
            </a:extLst>
          </p:cNvPr>
          <p:cNvSpPr txBox="1">
            <a:spLocks/>
          </p:cNvSpPr>
          <p:nvPr/>
        </p:nvSpPr>
        <p:spPr>
          <a:xfrm>
            <a:off x="100668" y="5552930"/>
            <a:ext cx="7449424" cy="99188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chemeClr val="bg1"/>
                </a:solidFill>
              </a:rPr>
              <a:t>Andrew Adams, Council of State and Territorial Epidemiologists</a:t>
            </a:r>
          </a:p>
          <a:p>
            <a:pPr algn="l"/>
            <a:r>
              <a:rPr lang="en-US" sz="2000" dirty="0">
                <a:solidFill>
                  <a:schemeClr val="bg1"/>
                </a:solidFill>
              </a:rPr>
              <a:t>Svetlana Smorodinsky, California</a:t>
            </a:r>
          </a:p>
          <a:p>
            <a:pPr algn="l"/>
            <a:r>
              <a:rPr lang="en-US" sz="2000" dirty="0">
                <a:solidFill>
                  <a:schemeClr val="bg1"/>
                </a:solidFill>
              </a:rPr>
              <a:t>Tess Konen, Minnesota</a:t>
            </a:r>
          </a:p>
        </p:txBody>
      </p:sp>
    </p:spTree>
    <p:extLst>
      <p:ext uri="{BB962C8B-B14F-4D97-AF65-F5344CB8AC3E}">
        <p14:creationId xmlns:p14="http://schemas.microsoft.com/office/powerpoint/2010/main" val="35865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35C8-CF16-5691-C57D-D719FB5D3D32}"/>
              </a:ext>
            </a:extLst>
          </p:cNvPr>
          <p:cNvSpPr>
            <a:spLocks noGrp="1"/>
          </p:cNvSpPr>
          <p:nvPr>
            <p:ph type="title"/>
          </p:nvPr>
        </p:nvSpPr>
        <p:spPr/>
        <p:txBody>
          <a:bodyPr/>
          <a:lstStyle/>
          <a:p>
            <a:r>
              <a:rPr lang="en-US" dirty="0"/>
              <a:t>Speakers</a:t>
            </a:r>
          </a:p>
        </p:txBody>
      </p:sp>
      <p:sp>
        <p:nvSpPr>
          <p:cNvPr id="3" name="Content Placeholder 2">
            <a:extLst>
              <a:ext uri="{FF2B5EF4-FFF2-40B4-BE49-F238E27FC236}">
                <a16:creationId xmlns:a16="http://schemas.microsoft.com/office/drawing/2014/main" id="{B3D3C5B9-CBDC-90DF-3D9A-F4CFBECB70F1}"/>
              </a:ext>
            </a:extLst>
          </p:cNvPr>
          <p:cNvSpPr>
            <a:spLocks noGrp="1"/>
          </p:cNvSpPr>
          <p:nvPr>
            <p:ph idx="1"/>
          </p:nvPr>
        </p:nvSpPr>
        <p:spPr/>
        <p:txBody>
          <a:bodyPr/>
          <a:lstStyle/>
          <a:p>
            <a:r>
              <a:rPr lang="en-US" b="1" dirty="0"/>
              <a:t>Andrew Adams</a:t>
            </a:r>
            <a:r>
              <a:rPr lang="en-US" dirty="0"/>
              <a:t>, Senior Program Analyst, Council of State and Territorial Epidemiologists </a:t>
            </a:r>
          </a:p>
          <a:p>
            <a:endParaRPr lang="en-US" dirty="0"/>
          </a:p>
          <a:p>
            <a:r>
              <a:rPr lang="en-US" b="1" dirty="0"/>
              <a:t>Svetlana Smorodinsky</a:t>
            </a:r>
            <a:r>
              <a:rPr lang="en-US" dirty="0"/>
              <a:t>, Disaster Epidemiologist, California Department of Public Health, CSTE Disaster Epidemiology Subcommittee Co-Chair </a:t>
            </a:r>
          </a:p>
          <a:p>
            <a:endParaRPr lang="en-US" dirty="0"/>
          </a:p>
          <a:p>
            <a:r>
              <a:rPr lang="en-US" b="1" dirty="0"/>
              <a:t>Tess Konen</a:t>
            </a:r>
            <a:r>
              <a:rPr lang="en-US" dirty="0"/>
              <a:t>, Senior Epidemiologist, Minnesota Department of Health, CSTE Disaster Epidemiology Subcommittee Co-Chair</a:t>
            </a:r>
          </a:p>
        </p:txBody>
      </p:sp>
    </p:spTree>
    <p:extLst>
      <p:ext uri="{BB962C8B-B14F-4D97-AF65-F5344CB8AC3E}">
        <p14:creationId xmlns:p14="http://schemas.microsoft.com/office/powerpoint/2010/main" val="61884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00FB-6DAA-0967-6786-91ECF95CE1DD}"/>
              </a:ext>
            </a:extLst>
          </p:cNvPr>
          <p:cNvSpPr>
            <a:spLocks noGrp="1"/>
          </p:cNvSpPr>
          <p:nvPr>
            <p:ph type="title"/>
          </p:nvPr>
        </p:nvSpPr>
        <p:spPr/>
        <p:txBody>
          <a:bodyPr/>
          <a:lstStyle/>
          <a:p>
            <a:r>
              <a:rPr lang="en-US" dirty="0"/>
              <a:t>Presentation Objectives</a:t>
            </a:r>
          </a:p>
        </p:txBody>
      </p:sp>
      <p:pic>
        <p:nvPicPr>
          <p:cNvPr id="8" name="Picture 7" descr="Diagram, text&#10;&#10;Description automatically generated">
            <a:extLst>
              <a:ext uri="{FF2B5EF4-FFF2-40B4-BE49-F238E27FC236}">
                <a16:creationId xmlns:a16="http://schemas.microsoft.com/office/drawing/2014/main" id="{A9A9D4EC-930B-2D40-62CD-1B5AB9A25E9D}"/>
              </a:ext>
            </a:extLst>
          </p:cNvPr>
          <p:cNvPicPr>
            <a:picLocks noChangeAspect="1"/>
          </p:cNvPicPr>
          <p:nvPr/>
        </p:nvPicPr>
        <p:blipFill rotWithShape="1">
          <a:blip r:embed="rId3"/>
          <a:srcRect t="15167" b="14834"/>
          <a:stretch/>
        </p:blipFill>
        <p:spPr>
          <a:xfrm>
            <a:off x="2759583" y="883146"/>
            <a:ext cx="8148066" cy="57036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180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8A5C-3EC6-0800-27AF-19AEFFC399C7}"/>
              </a:ext>
            </a:extLst>
          </p:cNvPr>
          <p:cNvSpPr>
            <a:spLocks noGrp="1"/>
          </p:cNvSpPr>
          <p:nvPr>
            <p:ph type="title"/>
          </p:nvPr>
        </p:nvSpPr>
        <p:spPr/>
        <p:txBody>
          <a:bodyPr/>
          <a:lstStyle/>
          <a:p>
            <a:r>
              <a:rPr lang="en-US" dirty="0"/>
              <a:t>Presentation Objectives</a:t>
            </a:r>
          </a:p>
        </p:txBody>
      </p:sp>
      <p:sp>
        <p:nvSpPr>
          <p:cNvPr id="3" name="Content Placeholder 2">
            <a:extLst>
              <a:ext uri="{FF2B5EF4-FFF2-40B4-BE49-F238E27FC236}">
                <a16:creationId xmlns:a16="http://schemas.microsoft.com/office/drawing/2014/main" id="{EDBB40E5-9CDA-A973-53E9-984FC9706D55}"/>
              </a:ext>
            </a:extLst>
          </p:cNvPr>
          <p:cNvSpPr>
            <a:spLocks noGrp="1"/>
          </p:cNvSpPr>
          <p:nvPr>
            <p:ph idx="1"/>
          </p:nvPr>
        </p:nvSpPr>
        <p:spPr>
          <a:xfrm>
            <a:off x="1853184" y="975232"/>
            <a:ext cx="9960864" cy="5297977"/>
          </a:xfrm>
        </p:spPr>
        <p:txBody>
          <a:bodyPr/>
          <a:lstStyle/>
          <a:p>
            <a:r>
              <a:rPr lang="en-US" b="1" dirty="0"/>
              <a:t>Define Disaster Epidemiology (DE) </a:t>
            </a:r>
            <a:r>
              <a:rPr lang="en-US" dirty="0"/>
              <a:t>and its role in all phases of the emergency management cycle</a:t>
            </a:r>
          </a:p>
          <a:p>
            <a:r>
              <a:rPr lang="en-US" dirty="0"/>
              <a:t>Explain how DE can </a:t>
            </a:r>
            <a:r>
              <a:rPr lang="en-US" b="1" dirty="0"/>
              <a:t>assist state and local agencies</a:t>
            </a:r>
            <a:r>
              <a:rPr lang="en-US" dirty="0"/>
              <a:t> in responding to emerging public health threats</a:t>
            </a:r>
          </a:p>
          <a:p>
            <a:r>
              <a:rPr lang="en-US" dirty="0"/>
              <a:t>Showcase how DE meets </a:t>
            </a:r>
            <a:r>
              <a:rPr lang="en-US" b="1" dirty="0"/>
              <a:t>PHEP Capability</a:t>
            </a:r>
            <a:r>
              <a:rPr lang="en-US" dirty="0"/>
              <a:t> requirements and integrates with </a:t>
            </a:r>
            <a:r>
              <a:rPr lang="en-US" b="1" dirty="0"/>
              <a:t>Emergency Management </a:t>
            </a:r>
          </a:p>
          <a:p>
            <a:r>
              <a:rPr lang="en-US" dirty="0"/>
              <a:t>Identify methods to be used in </a:t>
            </a:r>
            <a:r>
              <a:rPr lang="en-US" b="1" dirty="0"/>
              <a:t>mitigation</a:t>
            </a:r>
            <a:r>
              <a:rPr lang="en-US" dirty="0"/>
              <a:t> and </a:t>
            </a:r>
            <a:r>
              <a:rPr lang="en-US" b="1" dirty="0"/>
              <a:t>recovery</a:t>
            </a:r>
            <a:r>
              <a:rPr lang="en-US" dirty="0"/>
              <a:t> and the benefits and challenges of using and collecting data in the recovery phase </a:t>
            </a:r>
          </a:p>
          <a:p>
            <a:r>
              <a:rPr lang="en-US" dirty="0"/>
              <a:t>Engage with colleagues on </a:t>
            </a:r>
            <a:r>
              <a:rPr lang="en-US" b="1" dirty="0"/>
              <a:t>experiences and challenges </a:t>
            </a:r>
            <a:r>
              <a:rPr lang="en-US" dirty="0"/>
              <a:t>in utilizing data to inform mitigation priorities and community recovery efforts </a:t>
            </a:r>
          </a:p>
        </p:txBody>
      </p:sp>
    </p:spTree>
    <p:extLst>
      <p:ext uri="{BB962C8B-B14F-4D97-AF65-F5344CB8AC3E}">
        <p14:creationId xmlns:p14="http://schemas.microsoft.com/office/powerpoint/2010/main" val="37981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p:txBody>
          <a:bodyPr/>
          <a:lstStyle/>
          <a:p>
            <a:r>
              <a:rPr lang="en-US" dirty="0"/>
              <a:t>Session 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p:txBody>
          <a:bodyPr>
            <a:normAutofit/>
          </a:bodyPr>
          <a:lstStyle/>
          <a:p>
            <a:r>
              <a:rPr lang="en-US" dirty="0"/>
              <a:t>Define Disaster Epidemiology (DE)</a:t>
            </a:r>
          </a:p>
          <a:p>
            <a:r>
              <a:rPr lang="en-US" dirty="0"/>
              <a:t>Explain its role in the Emergency Management Cycle</a:t>
            </a:r>
          </a:p>
          <a:p>
            <a:r>
              <a:rPr lang="en-US" dirty="0"/>
              <a:t>Describe how DE methods can used to achieve Public Health Emergency Preparedness and Response Capabilities</a:t>
            </a:r>
          </a:p>
          <a:p>
            <a:r>
              <a:rPr lang="en-US" dirty="0"/>
              <a:t>Share case studies of DE methods used for recovery and mitigation</a:t>
            </a:r>
          </a:p>
          <a:p>
            <a:r>
              <a:rPr lang="en-US" dirty="0"/>
              <a:t>Discussion, Questions and Answers </a:t>
            </a:r>
          </a:p>
          <a:p>
            <a:r>
              <a:rPr lang="en-US" dirty="0">
                <a:solidFill>
                  <a:srgbClr val="343E48"/>
                </a:solidFill>
                <a:latin typeface="Calibri" panose="020F0502020204030204" pitchFamily="34" charset="0"/>
              </a:rPr>
              <a:t>Share disaster epidemiology resources and training</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620962"/>
            <a:ext cx="10515600" cy="2852737"/>
          </a:xfrm>
        </p:spPr>
        <p:txBody>
          <a:bodyPr/>
          <a:lstStyle/>
          <a:p>
            <a:pPr algn="ctr"/>
            <a:r>
              <a:rPr lang="en-US" dirty="0"/>
              <a:t>Disaster Epidemiology: the Basics</a:t>
            </a:r>
          </a:p>
        </p:txBody>
      </p:sp>
      <p:sp>
        <p:nvSpPr>
          <p:cNvPr id="4" name="Text Placeholder 3">
            <a:extLst>
              <a:ext uri="{FF2B5EF4-FFF2-40B4-BE49-F238E27FC236}">
                <a16:creationId xmlns:a16="http://schemas.microsoft.com/office/drawing/2014/main" id="{5714A252-7555-536D-4BAB-FE671D516883}"/>
              </a:ext>
            </a:extLst>
          </p:cNvPr>
          <p:cNvSpPr>
            <a:spLocks noGrp="1"/>
          </p:cNvSpPr>
          <p:nvPr>
            <p:ph type="body" idx="1"/>
          </p:nvPr>
        </p:nvSpPr>
        <p:spPr>
          <a:xfrm>
            <a:off x="1796583" y="4782410"/>
            <a:ext cx="10515600" cy="1500187"/>
          </a:xfrm>
        </p:spPr>
        <p:txBody>
          <a:bodyPr/>
          <a:lstStyle/>
          <a:p>
            <a:endParaRPr lang="en-US" dirty="0"/>
          </a:p>
        </p:txBody>
      </p:sp>
    </p:spTree>
    <p:extLst>
      <p:ext uri="{BB962C8B-B14F-4D97-AF65-F5344CB8AC3E}">
        <p14:creationId xmlns:p14="http://schemas.microsoft.com/office/powerpoint/2010/main" val="395151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85C82-5D62-AC58-A334-CB54DDA931BE}"/>
              </a:ext>
            </a:extLst>
          </p:cNvPr>
          <p:cNvSpPr>
            <a:spLocks noGrp="1"/>
          </p:cNvSpPr>
          <p:nvPr>
            <p:ph type="title"/>
          </p:nvPr>
        </p:nvSpPr>
        <p:spPr/>
        <p:txBody>
          <a:bodyPr/>
          <a:lstStyle/>
          <a:p>
            <a:r>
              <a:rPr lang="en-US" dirty="0" err="1"/>
              <a:t>Slido</a:t>
            </a:r>
            <a:r>
              <a:rPr lang="en-US" dirty="0"/>
              <a:t> Info &amp; Question 1</a:t>
            </a:r>
          </a:p>
        </p:txBody>
      </p:sp>
      <p:sp>
        <p:nvSpPr>
          <p:cNvPr id="2" name="Content Placeholder 1">
            <a:extLst>
              <a:ext uri="{FF2B5EF4-FFF2-40B4-BE49-F238E27FC236}">
                <a16:creationId xmlns:a16="http://schemas.microsoft.com/office/drawing/2014/main" id="{A3CF65CF-89EC-0EEA-9A64-EB47B825B27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35583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r>
              <a:rPr lang="en-US" noProof="0" dirty="0"/>
              <a:t>What is Epidemiology?</a:t>
            </a:r>
            <a:endParaRPr lang="en-US" dirty="0"/>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3583152" y="974725"/>
            <a:ext cx="6500483" cy="4791075"/>
          </a:xfrm>
        </p:spPr>
      </p:pic>
    </p:spTree>
    <p:extLst>
      <p:ext uri="{BB962C8B-B14F-4D97-AF65-F5344CB8AC3E}">
        <p14:creationId xmlns:p14="http://schemas.microsoft.com/office/powerpoint/2010/main" val="219705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p:txBody>
          <a:bodyPr/>
          <a:lstStyle/>
          <a:p>
            <a:r>
              <a:rPr lang="en-US"/>
              <a:t>What is Disaster Epidemiology?</a:t>
            </a:r>
            <a:endParaRPr lang="en-US" dirty="0"/>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p:txBody>
          <a:bodyPr>
            <a:normAutofit/>
          </a:bodyPr>
          <a:lstStyle/>
          <a:p>
            <a:pPr marL="0" indent="0">
              <a:buNone/>
            </a:pPr>
            <a:r>
              <a:rPr lang="en-US"/>
              <a:t>The use of epidemiology to assess the short- and long-term adverse effects of disasters and to predict consequences of future disasters</a:t>
            </a:r>
            <a:endParaRPr lang="en-US" dirty="0"/>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rotWithShape="1">
          <a:blip r:embed="rId3"/>
          <a:srcRect l="3802" r="12113"/>
          <a:stretch/>
        </p:blipFill>
        <p:spPr>
          <a:xfrm>
            <a:off x="2142055" y="2364825"/>
            <a:ext cx="3038691" cy="20574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2129818" y="4545437"/>
            <a:ext cx="3050929" cy="20574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8775357" y="4545437"/>
            <a:ext cx="3063068" cy="205740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rotWithShape="1">
          <a:blip r:embed="rId6"/>
          <a:srcRect r="4326"/>
          <a:stretch/>
        </p:blipFill>
        <p:spPr>
          <a:xfrm>
            <a:off x="8775357" y="2364825"/>
            <a:ext cx="3038691" cy="2057400"/>
          </a:xfrm>
          <a:prstGeom prst="rect">
            <a:avLst/>
          </a:prstGeom>
          <a:ln>
            <a:solidFill>
              <a:schemeClr val="bg1"/>
            </a:solid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5490723" y="3355532"/>
            <a:ext cx="2974656" cy="2057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534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p:txBody>
          <a:bodyPr/>
          <a:lstStyle/>
          <a:p>
            <a:r>
              <a:rPr lang="en-US" dirty="0"/>
              <a:t>How Can Disaster Epidemiology Help You?</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1853184" y="975232"/>
            <a:ext cx="9668256" cy="4790867"/>
          </a:xfrm>
        </p:spPr>
        <p:txBody>
          <a:bodyPr/>
          <a:lstStyle/>
          <a:p>
            <a:r>
              <a:rPr lang="en-US" altLang="en-US">
                <a:cs typeface="Arial" panose="020B0604020202020204" pitchFamily="34" charset="0"/>
              </a:rPr>
              <a:t>DE provides </a:t>
            </a:r>
            <a:r>
              <a:rPr lang="en-US" altLang="en-US" b="1">
                <a:cs typeface="Arial" panose="020B0604020202020204" pitchFamily="34" charset="0"/>
              </a:rPr>
              <a:t>reliable</a:t>
            </a:r>
            <a:r>
              <a:rPr lang="en-US" altLang="en-US">
                <a:cs typeface="Arial" panose="020B0604020202020204" pitchFamily="34" charset="0"/>
              </a:rPr>
              <a:t> and </a:t>
            </a:r>
            <a:r>
              <a:rPr lang="en-US" altLang="en-US" b="1">
                <a:cs typeface="Arial" panose="020B0604020202020204" pitchFamily="34" charset="0"/>
              </a:rPr>
              <a:t>actionable information </a:t>
            </a:r>
            <a:r>
              <a:rPr lang="en-US" altLang="en-US">
                <a:cs typeface="Arial" panose="020B0604020202020204" pitchFamily="34" charset="0"/>
              </a:rPr>
              <a:t>to incident commanders, planners, and decision-makers</a:t>
            </a:r>
          </a:p>
          <a:p>
            <a:pPr>
              <a:lnSpc>
                <a:spcPts val="5600"/>
              </a:lnSpc>
              <a:spcBef>
                <a:spcPts val="0"/>
              </a:spcBef>
            </a:pPr>
            <a:r>
              <a:rPr lang="en-US"/>
              <a:t>Provides situational awareness</a:t>
            </a:r>
          </a:p>
          <a:p>
            <a:pPr>
              <a:lnSpc>
                <a:spcPts val="5600"/>
              </a:lnSpc>
              <a:spcBef>
                <a:spcPts val="0"/>
              </a:spcBef>
            </a:pPr>
            <a:r>
              <a:rPr lang="en-US"/>
              <a:t>Assesses the short- and long-term adverse health effects of disasters </a:t>
            </a:r>
          </a:p>
          <a:p>
            <a:pPr>
              <a:lnSpc>
                <a:spcPts val="5600"/>
              </a:lnSpc>
              <a:spcBef>
                <a:spcPts val="0"/>
              </a:spcBef>
            </a:pPr>
            <a:r>
              <a:rPr lang="en-US"/>
              <a:t>Informs planning and preparation for future disasters</a:t>
            </a:r>
          </a:p>
          <a:p>
            <a:endParaRPr lang="en-US" dirty="0"/>
          </a:p>
        </p:txBody>
      </p:sp>
    </p:spTree>
    <p:extLst>
      <p:ext uri="{BB962C8B-B14F-4D97-AF65-F5344CB8AC3E}">
        <p14:creationId xmlns:p14="http://schemas.microsoft.com/office/powerpoint/2010/main" val="82466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p:txBody>
          <a:bodyPr/>
          <a:lstStyle/>
          <a:p>
            <a:r>
              <a:rPr lang="en-US" sz="4200" dirty="0"/>
              <a:t>Disaster Epidemiology: an All-Hazard approach</a:t>
            </a:r>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rotWithShape="1">
          <a:blip r:embed="rId3"/>
          <a:srcRect r="2511" b="2650"/>
          <a:stretch/>
        </p:blipFill>
        <p:spPr>
          <a:xfrm>
            <a:off x="2516282" y="1208265"/>
            <a:ext cx="4204558" cy="2952255"/>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6720840" y="1139716"/>
            <a:ext cx="4102140" cy="3159982"/>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2516282" y="3810887"/>
            <a:ext cx="4285255" cy="3047113"/>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6720840" y="3819230"/>
            <a:ext cx="4120219" cy="3012462"/>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p:txBody>
          <a:bodyPr/>
          <a:lstStyle/>
          <a:p>
            <a:r>
              <a:rPr lang="en-US" dirty="0"/>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2115915" y="994411"/>
            <a:ext cx="9348075" cy="5064408"/>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8AE3-2E1A-4431-9EF5-8AB9B9CA82A5}"/>
              </a:ext>
            </a:extLst>
          </p:cNvPr>
          <p:cNvSpPr>
            <a:spLocks noGrp="1"/>
          </p:cNvSpPr>
          <p:nvPr>
            <p:ph type="title"/>
          </p:nvPr>
        </p:nvSpPr>
        <p:spPr>
          <a:xfrm>
            <a:off x="1755058" y="1736726"/>
            <a:ext cx="10318956" cy="2852737"/>
          </a:xfrm>
        </p:spPr>
        <p:txBody>
          <a:bodyPr/>
          <a:lstStyle/>
          <a:p>
            <a:r>
              <a:rPr lang="en-US" dirty="0"/>
              <a:t>Disaster Epidemiology and the Emergency Management Cycle</a:t>
            </a:r>
          </a:p>
        </p:txBody>
      </p:sp>
      <p:sp>
        <p:nvSpPr>
          <p:cNvPr id="3" name="Text Placeholder 2">
            <a:extLst>
              <a:ext uri="{FF2B5EF4-FFF2-40B4-BE49-F238E27FC236}">
                <a16:creationId xmlns:a16="http://schemas.microsoft.com/office/drawing/2014/main" id="{B6AFEE1C-D01D-4663-867C-A234120F52A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0444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p:txBody>
          <a:bodyPr/>
          <a:lstStyle/>
          <a:p>
            <a:r>
              <a:rPr lang="en-US" dirty="0" err="1"/>
              <a:t>Slido</a:t>
            </a:r>
            <a:r>
              <a:rPr lang="en-US" dirty="0"/>
              <a:t> question 2 </a:t>
            </a:r>
          </a:p>
        </p:txBody>
      </p:sp>
      <p:sp>
        <p:nvSpPr>
          <p:cNvPr id="4" name="Content Placeholder 3">
            <a:extLst>
              <a:ext uri="{FF2B5EF4-FFF2-40B4-BE49-F238E27FC236}">
                <a16:creationId xmlns:a16="http://schemas.microsoft.com/office/drawing/2014/main" id="{6506377F-2C4E-4C87-790A-8841A8558C7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06661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p:txBody>
          <a:bodyPr/>
          <a:lstStyle/>
          <a:p>
            <a:r>
              <a:rPr lang="en-US"/>
              <a:t>DE and Incident Command System (ICS)</a:t>
            </a:r>
            <a:endParaRPr lang="en-US" dirty="0"/>
          </a:p>
        </p:txBody>
      </p:sp>
      <p:graphicFrame>
        <p:nvGraphicFramePr>
          <p:cNvPr id="6" name="Content Placeholder 5">
            <a:extLst>
              <a:ext uri="{FF2B5EF4-FFF2-40B4-BE49-F238E27FC236}">
                <a16:creationId xmlns:a16="http://schemas.microsoft.com/office/drawing/2014/main" id="{220389FC-8BAC-151F-9142-49CD09483FED}"/>
              </a:ext>
            </a:extLst>
          </p:cNvPr>
          <p:cNvGraphicFramePr>
            <a:graphicFrameLocks noGrp="1"/>
          </p:cNvGraphicFramePr>
          <p:nvPr>
            <p:ph idx="1"/>
            <p:extLst>
              <p:ext uri="{D42A27DB-BD31-4B8C-83A1-F6EECF244321}">
                <p14:modId xmlns:p14="http://schemas.microsoft.com/office/powerpoint/2010/main" val="1149004994"/>
              </p:ext>
            </p:extLst>
          </p:nvPr>
        </p:nvGraphicFramePr>
        <p:xfrm>
          <a:off x="1041082" y="974725"/>
          <a:ext cx="10891838" cy="5551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9628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p:txBody>
          <a:bodyPr/>
          <a:lstStyle/>
          <a:p>
            <a:r>
              <a:rPr lang="en-US" dirty="0"/>
              <a:t>Conceptual Framework</a:t>
            </a:r>
          </a:p>
        </p:txBody>
      </p:sp>
      <p:pic>
        <p:nvPicPr>
          <p:cNvPr id="4" name="Picture 3" descr="Chart, sunburst chart&#10;&#10;Description automatically generated">
            <a:extLst>
              <a:ext uri="{FF2B5EF4-FFF2-40B4-BE49-F238E27FC236}">
                <a16:creationId xmlns:a16="http://schemas.microsoft.com/office/drawing/2014/main" id="{6DB895EC-CA13-72E7-B5C9-61C082F30B33}"/>
              </a:ext>
            </a:extLst>
          </p:cNvPr>
          <p:cNvPicPr>
            <a:picLocks noChangeAspect="1"/>
          </p:cNvPicPr>
          <p:nvPr/>
        </p:nvPicPr>
        <p:blipFill>
          <a:blip r:embed="rId3"/>
          <a:stretch>
            <a:fillRect/>
          </a:stretch>
        </p:blipFill>
        <p:spPr>
          <a:xfrm>
            <a:off x="3886200" y="971306"/>
            <a:ext cx="6034030" cy="5639259"/>
          </a:xfrm>
          <a:prstGeom prst="rect">
            <a:avLst/>
          </a:prstGeom>
        </p:spPr>
      </p:pic>
    </p:spTree>
    <p:extLst>
      <p:ext uri="{BB962C8B-B14F-4D97-AF65-F5344CB8AC3E}">
        <p14:creationId xmlns:p14="http://schemas.microsoft.com/office/powerpoint/2010/main" val="1788925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dirty="0"/>
              <a:t>The Disaster Management Cycle</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4294967295"/>
          </p:nvPr>
        </p:nvSpPr>
        <p:spPr>
          <a:xfrm>
            <a:off x="9778197" y="1473669"/>
            <a:ext cx="2197100" cy="449262"/>
          </a:xfrm>
        </p:spPr>
        <p:txBody>
          <a:bodyPr/>
          <a:lstStyle/>
          <a:p>
            <a:pPr marL="0" indent="0" algn="r">
              <a:buNone/>
            </a:pPr>
            <a:r>
              <a:rPr lang="en-US" sz="2400" b="1" dirty="0">
                <a:solidFill>
                  <a:schemeClr val="accent6">
                    <a:lumMod val="75000"/>
                  </a:schemeClr>
                </a:solidFill>
                <a:latin typeface="Arial" panose="020B0604020202020204" pitchFamily="34" charset="0"/>
                <a:cs typeface="Arial" panose="020B0604020202020204" pitchFamily="34" charset="0"/>
              </a:rPr>
              <a:t>Pre-disaster</a:t>
            </a:r>
          </a:p>
        </p:txBody>
      </p:sp>
      <p:graphicFrame>
        <p:nvGraphicFramePr>
          <p:cNvPr id="4" name="Diagram 3">
            <a:extLst>
              <a:ext uri="{FF2B5EF4-FFF2-40B4-BE49-F238E27FC236}">
                <a16:creationId xmlns:a16="http://schemas.microsoft.com/office/drawing/2014/main" id="{79F036A3-6C7A-40E2-A637-5608A8E599B9}"/>
              </a:ext>
            </a:extLst>
          </p:cNvPr>
          <p:cNvGraphicFramePr/>
          <p:nvPr>
            <p:extLst>
              <p:ext uri="{D42A27DB-BD31-4B8C-83A1-F6EECF244321}">
                <p14:modId xmlns:p14="http://schemas.microsoft.com/office/powerpoint/2010/main" val="3999416141"/>
              </p:ext>
            </p:extLst>
          </p:nvPr>
        </p:nvGraphicFramePr>
        <p:xfrm>
          <a:off x="3437089" y="1470327"/>
          <a:ext cx="7139470" cy="4816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6347460" y="6128429"/>
            <a:ext cx="1687244" cy="6267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C00000"/>
                </a:solidFill>
                <a:latin typeface="Arial" panose="020B0604020202020204" pitchFamily="34" charset="0"/>
                <a:cs typeface="Arial" panose="020B0604020202020204" pitchFamily="34" charset="0"/>
              </a:rPr>
              <a:t>Disaster</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2038351" y="1480956"/>
            <a:ext cx="2197345" cy="56214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chemeClr val="accent2">
                    <a:lumMod val="75000"/>
                  </a:schemeClr>
                </a:solidFill>
                <a:latin typeface="Arial" panose="020B0604020202020204" pitchFamily="34" charset="0"/>
                <a:cs typeface="Arial" panose="020B0604020202020204" pitchFamily="34" charset="0"/>
              </a:rPr>
              <a:t>Post-disaster</a:t>
            </a:r>
          </a:p>
        </p:txBody>
      </p:sp>
    </p:spTree>
    <p:extLst>
      <p:ext uri="{BB962C8B-B14F-4D97-AF65-F5344CB8AC3E}">
        <p14:creationId xmlns:p14="http://schemas.microsoft.com/office/powerpoint/2010/main" val="44375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dirty="0"/>
              <a:t>Disaster Epidemiology Activities</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437089" y="1470327"/>
          <a:ext cx="7139470" cy="4816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2">
            <a:extLst>
              <a:ext uri="{FF2B5EF4-FFF2-40B4-BE49-F238E27FC236}">
                <a16:creationId xmlns:a16="http://schemas.microsoft.com/office/drawing/2014/main" id="{D1A64E90-616B-6CBA-EC8D-05DFB7C4B37C}"/>
              </a:ext>
            </a:extLst>
          </p:cNvPr>
          <p:cNvSpPr txBox="1">
            <a:spLocks/>
          </p:cNvSpPr>
          <p:nvPr/>
        </p:nvSpPr>
        <p:spPr>
          <a:xfrm>
            <a:off x="9496075" y="1327013"/>
            <a:ext cx="2544915" cy="18848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000"/>
              </a:lnSpc>
              <a:spcBef>
                <a:spcPts val="0"/>
              </a:spcBef>
              <a:buFont typeface="Arial" panose="020B0604020202020204" pitchFamily="34" charset="0"/>
              <a:buNone/>
            </a:pPr>
            <a:r>
              <a:rPr lang="en-US" sz="2400" b="1" dirty="0">
                <a:solidFill>
                  <a:schemeClr val="accent6">
                    <a:lumMod val="75000"/>
                  </a:schemeClr>
                </a:solidFill>
                <a:latin typeface="Arial" panose="020B0604020202020204" pitchFamily="34" charset="0"/>
                <a:cs typeface="Arial" panose="020B0604020202020204" pitchFamily="34" charset="0"/>
              </a:rPr>
              <a:t>Pre-disaster</a:t>
            </a:r>
          </a:p>
          <a:p>
            <a:pP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Epidemiology investigations </a:t>
            </a:r>
          </a:p>
          <a:p>
            <a:pP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Evaluation and risk studies</a:t>
            </a:r>
          </a:p>
        </p:txBody>
      </p:sp>
      <p:sp>
        <p:nvSpPr>
          <p:cNvPr id="8" name="Text Placeholder 2">
            <a:extLst>
              <a:ext uri="{FF2B5EF4-FFF2-40B4-BE49-F238E27FC236}">
                <a16:creationId xmlns:a16="http://schemas.microsoft.com/office/drawing/2014/main" id="{E7D544EA-F695-833C-8E69-61B663AC0E22}"/>
              </a:ext>
            </a:extLst>
          </p:cNvPr>
          <p:cNvSpPr txBox="1">
            <a:spLocks/>
          </p:cNvSpPr>
          <p:nvPr/>
        </p:nvSpPr>
        <p:spPr>
          <a:xfrm>
            <a:off x="1972657" y="4675421"/>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C00000"/>
                </a:solidFill>
                <a:latin typeface="Arial" panose="020B0604020202020204" pitchFamily="34" charset="0"/>
                <a:cs typeface="Arial" panose="020B0604020202020204" pitchFamily="34" charset="0"/>
              </a:rPr>
              <a:t>Disaster</a:t>
            </a:r>
          </a:p>
          <a:p>
            <a:r>
              <a:rPr lang="en-US" sz="2200"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Responders</a:t>
            </a:r>
          </a:p>
          <a:p>
            <a:r>
              <a:rPr lang="en-US" sz="2200" dirty="0">
                <a:latin typeface="Arial" panose="020B0604020202020204" pitchFamily="34" charset="0"/>
                <a:cs typeface="Arial" panose="020B0604020202020204" pitchFamily="34" charset="0"/>
              </a:rPr>
              <a:t>Rapid needs assessments</a:t>
            </a:r>
          </a:p>
        </p:txBody>
      </p:sp>
      <p:sp>
        <p:nvSpPr>
          <p:cNvPr id="9" name="Text Placeholder 2">
            <a:extLst>
              <a:ext uri="{FF2B5EF4-FFF2-40B4-BE49-F238E27FC236}">
                <a16:creationId xmlns:a16="http://schemas.microsoft.com/office/drawing/2014/main" id="{1B4B255B-B96E-DB4E-E7DC-752E06263037}"/>
              </a:ext>
            </a:extLst>
          </p:cNvPr>
          <p:cNvSpPr txBox="1">
            <a:spLocks/>
          </p:cNvSpPr>
          <p:nvPr/>
        </p:nvSpPr>
        <p:spPr>
          <a:xfrm>
            <a:off x="1972657" y="1326447"/>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chemeClr val="accent2">
                    <a:lumMod val="75000"/>
                  </a:schemeClr>
                </a:solidFill>
                <a:latin typeface="Arial" panose="020B0604020202020204" pitchFamily="34" charset="0"/>
                <a:cs typeface="Arial" panose="020B0604020202020204" pitchFamily="34" charset="0"/>
              </a:rPr>
              <a:t>Post-disaster</a:t>
            </a:r>
          </a:p>
          <a:p>
            <a:r>
              <a:rPr lang="en-US" sz="2200" dirty="0">
                <a:latin typeface="Arial" panose="020B0604020202020204" pitchFamily="34" charset="0"/>
                <a:cs typeface="Arial" panose="020B0604020202020204" pitchFamily="34" charset="0"/>
              </a:rPr>
              <a:t>Tracking</a:t>
            </a:r>
          </a:p>
          <a:p>
            <a:r>
              <a:rPr lang="en-US" sz="2200"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341843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7540-EF18-46E6-8783-278B84D7A2DC}"/>
              </a:ext>
            </a:extLst>
          </p:cNvPr>
          <p:cNvSpPr>
            <a:spLocks noGrp="1"/>
          </p:cNvSpPr>
          <p:nvPr>
            <p:ph type="title"/>
          </p:nvPr>
        </p:nvSpPr>
        <p:spPr>
          <a:xfrm>
            <a:off x="2020570" y="1736726"/>
            <a:ext cx="9900920" cy="2852737"/>
          </a:xfrm>
        </p:spPr>
        <p:txBody>
          <a:bodyPr>
            <a:normAutofit/>
          </a:bodyPr>
          <a:lstStyle/>
          <a:p>
            <a:r>
              <a:rPr lang="en-US" dirty="0"/>
              <a:t>Disaster Epidemiology &amp; PHEP Capabilities</a:t>
            </a:r>
          </a:p>
        </p:txBody>
      </p:sp>
    </p:spTree>
    <p:extLst>
      <p:ext uri="{BB962C8B-B14F-4D97-AF65-F5344CB8AC3E}">
        <p14:creationId xmlns:p14="http://schemas.microsoft.com/office/powerpoint/2010/main" val="75000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0F7D-F0D5-42E7-917D-ACBF5BABA8AC}"/>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935771B5-2CCA-4480-8F47-D1DD5D19C5B5}"/>
              </a:ext>
            </a:extLst>
          </p:cNvPr>
          <p:cNvSpPr>
            <a:spLocks noGrp="1"/>
          </p:cNvSpPr>
          <p:nvPr>
            <p:ph idx="1"/>
          </p:nvPr>
        </p:nvSpPr>
        <p:spPr>
          <a:xfrm>
            <a:off x="1853184" y="975232"/>
            <a:ext cx="5665216" cy="4790867"/>
          </a:xfrm>
        </p:spPr>
        <p:txBody>
          <a:bodyPr/>
          <a:lstStyle/>
          <a:p>
            <a:r>
              <a:rPr lang="en-US" altLang="en-US" sz="2800" dirty="0"/>
              <a:t>Recent</a:t>
            </a:r>
            <a:r>
              <a:rPr lang="en-US" altLang="en-US" dirty="0"/>
              <a:t> revisions added references to environmental health functions and partners, including:</a:t>
            </a:r>
          </a:p>
          <a:p>
            <a:pPr lvl="1"/>
            <a:r>
              <a:rPr lang="en-US" altLang="en-US" dirty="0"/>
              <a:t>References to DE tools (CASPER &amp; ACE)</a:t>
            </a:r>
          </a:p>
          <a:p>
            <a:pPr lvl="1"/>
            <a:r>
              <a:rPr lang="en-US" altLang="en-US" dirty="0"/>
              <a:t>Focus on radiological planning before an imminent risk</a:t>
            </a:r>
          </a:p>
          <a:p>
            <a:pPr lvl="1"/>
            <a:r>
              <a:rPr lang="en-US" altLang="en-US" dirty="0"/>
              <a:t>Resources for recovery operations after radiological incidents</a:t>
            </a:r>
          </a:p>
          <a:p>
            <a:endParaRPr lang="en-US" dirty="0"/>
          </a:p>
        </p:txBody>
      </p:sp>
      <p:pic>
        <p:nvPicPr>
          <p:cNvPr id="4" name="Picture 3" descr="A screenshot of a cell phone&#10;&#10;Description automatically generated">
            <a:extLst>
              <a:ext uri="{FF2B5EF4-FFF2-40B4-BE49-F238E27FC236}">
                <a16:creationId xmlns:a16="http://schemas.microsoft.com/office/drawing/2014/main" id="{788289D4-D9AD-4BA5-B7D3-7AFD38D855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3794" y="975232"/>
            <a:ext cx="4030254" cy="51794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1802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951-9FCF-4308-92CF-790871558DB8}"/>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847244D6-2597-4D1F-B6E5-7606C1CFB58B}"/>
              </a:ext>
            </a:extLst>
          </p:cNvPr>
          <p:cNvSpPr>
            <a:spLocks noGrp="1"/>
          </p:cNvSpPr>
          <p:nvPr>
            <p:ph idx="1"/>
          </p:nvPr>
        </p:nvSpPr>
        <p:spPr/>
        <p:txBody>
          <a:bodyPr>
            <a:normAutofit/>
          </a:bodyPr>
          <a:lstStyle/>
          <a:p>
            <a:r>
              <a:rPr lang="en-US" altLang="en-US" b="1" dirty="0"/>
              <a:t>Capability 1: Community Preparedness</a:t>
            </a:r>
          </a:p>
          <a:p>
            <a:pPr lvl="1"/>
            <a:r>
              <a:rPr lang="en-US" altLang="en-US" dirty="0"/>
              <a:t>Assess and determine risks to the population and identify and map at-risk populations</a:t>
            </a:r>
          </a:p>
          <a:p>
            <a:r>
              <a:rPr lang="en-US" altLang="en-US" b="1" dirty="0"/>
              <a:t>Capability 2: Community Recovery</a:t>
            </a:r>
          </a:p>
          <a:p>
            <a:pPr lvl="1"/>
            <a:r>
              <a:rPr lang="en-US" altLang="en-US" dirty="0"/>
              <a:t>Assess impact and inform recovery efforts post-disaster (using rapid needs assessments, public health research)</a:t>
            </a:r>
          </a:p>
          <a:p>
            <a:r>
              <a:rPr lang="en-US" altLang="en-US" b="1" dirty="0"/>
              <a:t>Capability 3: Emergency Operations Coordination</a:t>
            </a:r>
          </a:p>
          <a:p>
            <a:pPr lvl="1"/>
            <a:r>
              <a:rPr lang="en-US" altLang="en-US" dirty="0"/>
              <a:t>Provide situation awareness to detect need for activation or dissemination of resources</a:t>
            </a:r>
          </a:p>
          <a:p>
            <a:r>
              <a:rPr lang="en-US" altLang="en-US" b="1" dirty="0"/>
              <a:t>Capability 4: Emergency Public Information and Warning</a:t>
            </a:r>
          </a:p>
          <a:p>
            <a:pPr lvl="1"/>
            <a:r>
              <a:rPr lang="en-US" altLang="en-US" dirty="0"/>
              <a:t>Inform health alerts and the development of educational materials</a:t>
            </a:r>
          </a:p>
          <a:p>
            <a:endParaRPr lang="en-US" dirty="0"/>
          </a:p>
        </p:txBody>
      </p:sp>
    </p:spTree>
    <p:extLst>
      <p:ext uri="{BB962C8B-B14F-4D97-AF65-F5344CB8AC3E}">
        <p14:creationId xmlns:p14="http://schemas.microsoft.com/office/powerpoint/2010/main" val="3711284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EF2D-4102-468F-BB9A-E36615A632D9}"/>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439CE747-8B2C-4E54-9251-1818C27E9704}"/>
              </a:ext>
            </a:extLst>
          </p:cNvPr>
          <p:cNvSpPr>
            <a:spLocks noGrp="1"/>
          </p:cNvSpPr>
          <p:nvPr>
            <p:ph idx="1"/>
          </p:nvPr>
        </p:nvSpPr>
        <p:spPr>
          <a:xfrm>
            <a:off x="1853184" y="784732"/>
            <a:ext cx="9960864" cy="5950650"/>
          </a:xfrm>
        </p:spPr>
        <p:txBody>
          <a:bodyPr/>
          <a:lstStyle/>
          <a:p>
            <a:r>
              <a:rPr lang="en-US" altLang="en-US" b="1" dirty="0"/>
              <a:t>Capability 5: Fatalities Management</a:t>
            </a:r>
          </a:p>
          <a:p>
            <a:pPr lvl="1"/>
            <a:r>
              <a:rPr lang="en-US" dirty="0"/>
              <a:t>Analyze postmortem data to determine the extent of emergency, and use of electronic death registry system (EDRS) to improve the speed/completeness</a:t>
            </a:r>
          </a:p>
          <a:p>
            <a:r>
              <a:rPr lang="en-US" altLang="en-US" b="1" dirty="0"/>
              <a:t>Capability 6: Information Sharing</a:t>
            </a:r>
          </a:p>
          <a:p>
            <a:pPr lvl="1"/>
            <a:r>
              <a:rPr lang="en-US" altLang="en-US" dirty="0"/>
              <a:t>Use of electronic case reporting (</a:t>
            </a:r>
            <a:r>
              <a:rPr lang="en-US" altLang="en-US" dirty="0" err="1"/>
              <a:t>eCR</a:t>
            </a:r>
            <a:r>
              <a:rPr lang="en-US" altLang="en-US" dirty="0"/>
              <a:t>), electronic death registration (EDR), electronic laboratory results (ELR), syndromic surveillance (</a:t>
            </a:r>
            <a:r>
              <a:rPr lang="en-US" altLang="en-US" dirty="0" err="1"/>
              <a:t>SyS</a:t>
            </a:r>
            <a:r>
              <a:rPr lang="en-US" altLang="en-US" dirty="0"/>
              <a:t>) reporting</a:t>
            </a:r>
          </a:p>
          <a:p>
            <a:pPr lvl="1"/>
            <a:r>
              <a:rPr lang="en-US" altLang="en-US" dirty="0"/>
              <a:t>Develop of Health Alert Networks (HAN)</a:t>
            </a:r>
          </a:p>
          <a:p>
            <a:r>
              <a:rPr lang="en-US" altLang="en-US" b="1" dirty="0"/>
              <a:t>Capability 7: Mass Care</a:t>
            </a:r>
          </a:p>
          <a:p>
            <a:pPr lvl="1"/>
            <a:r>
              <a:rPr lang="en-US" altLang="en-US" dirty="0"/>
              <a:t>Provide information on needs of population impacted and infection control in mass care settings</a:t>
            </a:r>
          </a:p>
          <a:p>
            <a:r>
              <a:rPr lang="en-US" altLang="en-US" b="1" dirty="0"/>
              <a:t>Capability 8: Medical Countermeasures</a:t>
            </a:r>
          </a:p>
          <a:p>
            <a:pPr lvl="1"/>
            <a:r>
              <a:rPr lang="en-US" altLang="en-US" dirty="0"/>
              <a:t>Use surveillance to determine the need for MCM and to identify at-risk populations</a:t>
            </a:r>
          </a:p>
        </p:txBody>
      </p:sp>
    </p:spTree>
    <p:extLst>
      <p:ext uri="{BB962C8B-B14F-4D97-AF65-F5344CB8AC3E}">
        <p14:creationId xmlns:p14="http://schemas.microsoft.com/office/powerpoint/2010/main" val="1361849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A690-2482-4887-A24F-E926E0B6BC2C}"/>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65B4505D-AD36-466D-9220-EB7BBB9BA188}"/>
              </a:ext>
            </a:extLst>
          </p:cNvPr>
          <p:cNvSpPr>
            <a:spLocks noGrp="1"/>
          </p:cNvSpPr>
          <p:nvPr>
            <p:ph idx="1"/>
          </p:nvPr>
        </p:nvSpPr>
        <p:spPr/>
        <p:txBody>
          <a:bodyPr/>
          <a:lstStyle/>
          <a:p>
            <a:r>
              <a:rPr lang="en-US" altLang="en-US" b="1" dirty="0"/>
              <a:t>Capability 9: Medical Material Management and Distribution</a:t>
            </a:r>
          </a:p>
          <a:p>
            <a:pPr lvl="1"/>
            <a:r>
              <a:rPr lang="en-US" altLang="en-US" dirty="0"/>
              <a:t>Analyze medical and social demographic data to inform medication and durable medical equipment needs</a:t>
            </a:r>
          </a:p>
          <a:p>
            <a:r>
              <a:rPr lang="en-US" altLang="en-US" b="1" dirty="0"/>
              <a:t>Capability 10: Medical Surge</a:t>
            </a:r>
          </a:p>
          <a:p>
            <a:pPr lvl="1"/>
            <a:r>
              <a:rPr lang="en-US" altLang="en-US" dirty="0"/>
              <a:t>Collect data on healthcare delivery system and EMS calls</a:t>
            </a:r>
          </a:p>
          <a:p>
            <a:r>
              <a:rPr lang="en-US" altLang="en-US" b="1" dirty="0"/>
              <a:t>Capability 11: Non-Pharm Interventions</a:t>
            </a:r>
          </a:p>
          <a:p>
            <a:pPr lvl="1"/>
            <a:r>
              <a:rPr lang="en-US" altLang="en-US" dirty="0"/>
              <a:t>Identify/interrupt spread of disease</a:t>
            </a:r>
          </a:p>
          <a:p>
            <a:pPr lvl="1"/>
            <a:r>
              <a:rPr lang="en-US" altLang="en-US" dirty="0"/>
              <a:t>Focus on mass screening processes for contamination &amp; decontamination in response to nuclear/radiological events</a:t>
            </a:r>
          </a:p>
          <a:p>
            <a:r>
              <a:rPr lang="en-US" altLang="en-US" b="1" dirty="0"/>
              <a:t>Capability 12: PH Laboratory &amp; Testing</a:t>
            </a:r>
          </a:p>
          <a:p>
            <a:pPr lvl="1"/>
            <a:r>
              <a:rPr lang="en-US" altLang="en-US" dirty="0"/>
              <a:t>Contextualize lab results for situational awareness</a:t>
            </a:r>
          </a:p>
          <a:p>
            <a:endParaRPr lang="en-US" dirty="0"/>
          </a:p>
        </p:txBody>
      </p:sp>
    </p:spTree>
    <p:extLst>
      <p:ext uri="{BB962C8B-B14F-4D97-AF65-F5344CB8AC3E}">
        <p14:creationId xmlns:p14="http://schemas.microsoft.com/office/powerpoint/2010/main" val="3748760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BCD0-8DEB-4689-9D05-8DDCDBDBD3F5}"/>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11BE5D2F-2C5F-403F-878C-734DC53171A2}"/>
              </a:ext>
            </a:extLst>
          </p:cNvPr>
          <p:cNvSpPr>
            <a:spLocks noGrp="1"/>
          </p:cNvSpPr>
          <p:nvPr>
            <p:ph idx="1"/>
          </p:nvPr>
        </p:nvSpPr>
        <p:spPr/>
        <p:txBody>
          <a:bodyPr/>
          <a:lstStyle/>
          <a:p>
            <a:r>
              <a:rPr lang="en-US" altLang="en-US" b="1" dirty="0"/>
              <a:t>Capability 13: PH Surveillance and Epidemiological Investigation</a:t>
            </a:r>
          </a:p>
          <a:p>
            <a:pPr lvl="1"/>
            <a:r>
              <a:rPr lang="en-US" altLang="en-US" dirty="0"/>
              <a:t>Monitor trends of illness or injury and provide situation awareness</a:t>
            </a:r>
          </a:p>
          <a:p>
            <a:pPr lvl="1"/>
            <a:r>
              <a:rPr lang="en-US" altLang="en-US" dirty="0"/>
              <a:t>References DE tools (ACE &amp; CASPER) and registries</a:t>
            </a:r>
          </a:p>
          <a:p>
            <a:pPr lvl="1"/>
            <a:r>
              <a:rPr lang="en-US" altLang="en-US" dirty="0"/>
              <a:t>Includes tracking systems, monitoring the exposed, and syndromic surveillance systems</a:t>
            </a:r>
          </a:p>
          <a:p>
            <a:r>
              <a:rPr lang="en-US" altLang="en-US" b="1" dirty="0"/>
              <a:t>Capability 14: Responder Safety and Health</a:t>
            </a:r>
          </a:p>
          <a:p>
            <a:pPr lvl="1"/>
            <a:r>
              <a:rPr lang="en-US" altLang="en-US" dirty="0"/>
              <a:t>Use ERHMS as a resource for responders and volunteers</a:t>
            </a:r>
          </a:p>
          <a:p>
            <a:r>
              <a:rPr lang="en-US" b="1" dirty="0"/>
              <a:t>Capability 15: Volunteer Management</a:t>
            </a:r>
          </a:p>
          <a:p>
            <a:pPr lvl="1"/>
            <a:r>
              <a:rPr lang="en-US" altLang="en-US" dirty="0"/>
              <a:t>Use ERHMS as a resource for responders and volunteers</a:t>
            </a:r>
            <a:endParaRPr lang="en-US" dirty="0"/>
          </a:p>
        </p:txBody>
      </p:sp>
    </p:spTree>
    <p:extLst>
      <p:ext uri="{BB962C8B-B14F-4D97-AF65-F5344CB8AC3E}">
        <p14:creationId xmlns:p14="http://schemas.microsoft.com/office/powerpoint/2010/main" val="1123959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AA82-1F06-40D9-A7ED-206AA2AF48A5}"/>
              </a:ext>
            </a:extLst>
          </p:cNvPr>
          <p:cNvSpPr>
            <a:spLocks noGrp="1"/>
          </p:cNvSpPr>
          <p:nvPr>
            <p:ph type="title"/>
          </p:nvPr>
        </p:nvSpPr>
        <p:spPr>
          <a:xfrm>
            <a:off x="1988820" y="1709738"/>
            <a:ext cx="9358630" cy="2852737"/>
          </a:xfrm>
        </p:spPr>
        <p:txBody>
          <a:bodyPr/>
          <a:lstStyle/>
          <a:p>
            <a:r>
              <a:rPr lang="en-US" dirty="0"/>
              <a:t>Disaster Epidemiology and Recovery &amp; Mitigation</a:t>
            </a:r>
          </a:p>
        </p:txBody>
      </p:sp>
      <p:sp>
        <p:nvSpPr>
          <p:cNvPr id="3" name="Text Placeholder 2">
            <a:extLst>
              <a:ext uri="{FF2B5EF4-FFF2-40B4-BE49-F238E27FC236}">
                <a16:creationId xmlns:a16="http://schemas.microsoft.com/office/drawing/2014/main" id="{CC39A260-090E-486A-B286-D876FD8946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27061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p:txBody>
          <a:bodyPr/>
          <a:lstStyle/>
          <a:p>
            <a:r>
              <a:rPr lang="en-US" dirty="0" err="1"/>
              <a:t>Slido</a:t>
            </a:r>
            <a:r>
              <a:rPr lang="en-US" dirty="0"/>
              <a:t> question 3</a:t>
            </a:r>
          </a:p>
        </p:txBody>
      </p:sp>
      <p:sp>
        <p:nvSpPr>
          <p:cNvPr id="5" name="Content Placeholder 4">
            <a:extLst>
              <a:ext uri="{FF2B5EF4-FFF2-40B4-BE49-F238E27FC236}">
                <a16:creationId xmlns:a16="http://schemas.microsoft.com/office/drawing/2014/main" id="{C20AE55E-80DE-47A6-6CE4-38E8FBADCDA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78278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a:t>Defining Recovery Period</a:t>
            </a:r>
            <a:endParaRPr lang="en-US" dirty="0"/>
          </a:p>
        </p:txBody>
      </p:sp>
      <p:graphicFrame>
        <p:nvGraphicFramePr>
          <p:cNvPr id="6" name="Content Placeholder 2">
            <a:extLst>
              <a:ext uri="{FF2B5EF4-FFF2-40B4-BE49-F238E27FC236}">
                <a16:creationId xmlns:a16="http://schemas.microsoft.com/office/drawing/2014/main" id="{66F4103F-F974-AFC5-8882-46101C81FCA3}"/>
              </a:ext>
            </a:extLst>
          </p:cNvPr>
          <p:cNvGraphicFramePr>
            <a:graphicFrameLocks/>
          </p:cNvGraphicFramePr>
          <p:nvPr>
            <p:extLst>
              <p:ext uri="{D42A27DB-BD31-4B8C-83A1-F6EECF244321}">
                <p14:modId xmlns:p14="http://schemas.microsoft.com/office/powerpoint/2010/main" val="132279480"/>
              </p:ext>
            </p:extLst>
          </p:nvPr>
        </p:nvGraphicFramePr>
        <p:xfrm>
          <a:off x="1685544" y="1161288"/>
          <a:ext cx="10506456" cy="4535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4177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a:t>Defining Recovery Period</a:t>
            </a:r>
            <a:endParaRPr lang="en-US" dirty="0"/>
          </a:p>
        </p:txBody>
      </p:sp>
      <p:sp>
        <p:nvSpPr>
          <p:cNvPr id="3" name="Content Placeholder 2">
            <a:extLst>
              <a:ext uri="{FF2B5EF4-FFF2-40B4-BE49-F238E27FC236}">
                <a16:creationId xmlns:a16="http://schemas.microsoft.com/office/drawing/2014/main" id="{BDBD5CC5-CA2E-4A83-9278-A6D50173DA91}"/>
              </a:ext>
            </a:extLst>
          </p:cNvPr>
          <p:cNvSpPr>
            <a:spLocks noGrp="1"/>
          </p:cNvSpPr>
          <p:nvPr>
            <p:ph idx="1"/>
          </p:nvPr>
        </p:nvSpPr>
        <p:spPr/>
        <p:txBody>
          <a:bodyPr/>
          <a:lstStyle/>
          <a:p>
            <a:r>
              <a:rPr lang="en-US" dirty="0"/>
              <a:t>Restore critical community functions and begin to manage stabilization efforts. </a:t>
            </a:r>
          </a:p>
          <a:p>
            <a:endParaRPr lang="en-US" dirty="0"/>
          </a:p>
          <a:p>
            <a:r>
              <a:rPr lang="en-US" dirty="0"/>
              <a:t>The goal of the recovery phase is to bring the affected area back to some degree of normalcy. </a:t>
            </a:r>
          </a:p>
          <a:p>
            <a:endParaRPr lang="en-US" dirty="0"/>
          </a:p>
          <a:p>
            <a:r>
              <a:rPr lang="en-US" dirty="0"/>
              <a:t>The recovery phase begins immediately after the threat to human life has subsided. Often in the late stages of the response and then transfers the efforts into routine work.</a:t>
            </a:r>
          </a:p>
        </p:txBody>
      </p:sp>
    </p:spTree>
    <p:extLst>
      <p:ext uri="{BB962C8B-B14F-4D97-AF65-F5344CB8AC3E}">
        <p14:creationId xmlns:p14="http://schemas.microsoft.com/office/powerpoint/2010/main" val="1360360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p:txBody>
          <a:bodyPr/>
          <a:lstStyle/>
          <a:p>
            <a:r>
              <a:rPr lang="en-US" dirty="0"/>
              <a:t>Disaster Epidemiology and Recovery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p:txBody>
          <a:bodyPr/>
          <a:lstStyle/>
          <a:p>
            <a:r>
              <a:rPr lang="en-US" dirty="0"/>
              <a:t>Identify and document ongoing community needs </a:t>
            </a:r>
          </a:p>
          <a:p>
            <a:endParaRPr lang="en-US" dirty="0"/>
          </a:p>
          <a:p>
            <a:r>
              <a:rPr lang="en-US" dirty="0"/>
              <a:t>Inform resource allocation</a:t>
            </a:r>
          </a:p>
          <a:p>
            <a:endParaRPr lang="en-US" dirty="0"/>
          </a:p>
          <a:p>
            <a:r>
              <a:rPr lang="en-US" dirty="0"/>
              <a:t>Evaluate interventions and provide recommendations </a:t>
            </a:r>
          </a:p>
          <a:p>
            <a:endParaRPr lang="en-US" dirty="0"/>
          </a:p>
          <a:p>
            <a:r>
              <a:rPr lang="en-US" dirty="0"/>
              <a:t>Determine physical and mental health impact from the incident </a:t>
            </a:r>
          </a:p>
        </p:txBody>
      </p:sp>
    </p:spTree>
    <p:extLst>
      <p:ext uri="{BB962C8B-B14F-4D97-AF65-F5344CB8AC3E}">
        <p14:creationId xmlns:p14="http://schemas.microsoft.com/office/powerpoint/2010/main" val="2860223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p:txBody>
          <a:bodyPr/>
          <a:lstStyle/>
          <a:p>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961340" y="2093118"/>
            <a:ext cx="4714764" cy="4067651"/>
          </a:xfrm>
        </p:spPr>
        <p:txBody>
          <a:bodyPr/>
          <a:lstStyle/>
          <a:p>
            <a:pPr>
              <a:lnSpc>
                <a:spcPct val="100000"/>
              </a:lnSpc>
              <a:spcBef>
                <a:spcPts val="0"/>
              </a:spcBef>
              <a:spcAft>
                <a:spcPts val="1600"/>
              </a:spcAft>
            </a:pPr>
            <a:r>
              <a:rPr lang="en-US" dirty="0"/>
              <a:t>Public Health Surveillance &amp; Tracking Systems </a:t>
            </a:r>
          </a:p>
          <a:p>
            <a:pPr>
              <a:lnSpc>
                <a:spcPct val="100000"/>
              </a:lnSpc>
              <a:spcBef>
                <a:spcPts val="0"/>
              </a:spcBef>
              <a:spcAft>
                <a:spcPts val="1600"/>
              </a:spcAft>
            </a:pPr>
            <a:r>
              <a:rPr lang="en-US" dirty="0"/>
              <a:t>Registries </a:t>
            </a:r>
          </a:p>
          <a:p>
            <a:pPr marL="0" indent="0">
              <a:lnSpc>
                <a:spcPct val="100000"/>
              </a:lnSpc>
              <a:spcBef>
                <a:spcPts val="0"/>
              </a:spcBef>
              <a:spcAft>
                <a:spcPts val="1600"/>
              </a:spcAft>
              <a:buNone/>
            </a:pPr>
            <a:endParaRPr lang="en-US" sz="1400" dirty="0"/>
          </a:p>
          <a:p>
            <a:pPr>
              <a:lnSpc>
                <a:spcPct val="100000"/>
              </a:lnSpc>
              <a:spcBef>
                <a:spcPts val="0"/>
              </a:spcBef>
              <a:spcAft>
                <a:spcPts val="1600"/>
              </a:spcAft>
            </a:pPr>
            <a:r>
              <a:rPr lang="en-US" dirty="0"/>
              <a:t>Rapid Needs Assessments</a:t>
            </a:r>
          </a:p>
          <a:p>
            <a:pPr marL="0" indent="0">
              <a:lnSpc>
                <a:spcPct val="100000"/>
              </a:lnSpc>
              <a:spcBef>
                <a:spcPts val="0"/>
              </a:spcBef>
              <a:spcAft>
                <a:spcPts val="1600"/>
              </a:spcAft>
              <a:buNone/>
            </a:pPr>
            <a:endParaRPr lang="en-US" sz="1400" dirty="0"/>
          </a:p>
          <a:p>
            <a:pPr>
              <a:lnSpc>
                <a:spcPct val="100000"/>
              </a:lnSpc>
              <a:spcBef>
                <a:spcPts val="0"/>
              </a:spcBef>
              <a:spcAft>
                <a:spcPts val="1600"/>
              </a:spcAft>
            </a:pPr>
            <a:r>
              <a:rPr lang="en-US"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p:txBody>
          <a:bodyPr/>
          <a:lstStyle/>
          <a:p>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p:txBody>
          <a:bodyPr/>
          <a:lstStyle/>
          <a:p>
            <a:pPr>
              <a:lnSpc>
                <a:spcPct val="100000"/>
              </a:lnSpc>
              <a:spcBef>
                <a:spcPts val="0"/>
              </a:spcBef>
              <a:spcAft>
                <a:spcPts val="1600"/>
              </a:spcAft>
            </a:pPr>
            <a:r>
              <a:rPr lang="en-US" dirty="0"/>
              <a:t>Determine health impact from incident</a:t>
            </a:r>
          </a:p>
          <a:p>
            <a:pPr>
              <a:lnSpc>
                <a:spcPct val="100000"/>
              </a:lnSpc>
              <a:spcBef>
                <a:spcPts val="0"/>
              </a:spcBef>
              <a:spcAft>
                <a:spcPts val="1600"/>
              </a:spcAft>
            </a:pPr>
            <a:r>
              <a:rPr lang="en-US" dirty="0"/>
              <a:t>Monitor for long-term health consequences</a:t>
            </a:r>
          </a:p>
          <a:p>
            <a:pPr>
              <a:lnSpc>
                <a:spcPct val="100000"/>
              </a:lnSpc>
              <a:spcBef>
                <a:spcPts val="0"/>
              </a:spcBef>
              <a:spcAft>
                <a:spcPts val="1600"/>
              </a:spcAft>
            </a:pPr>
            <a:r>
              <a:rPr lang="en-US" dirty="0"/>
              <a:t>Identify on-going community needs </a:t>
            </a:r>
          </a:p>
          <a:p>
            <a:pPr>
              <a:lnSpc>
                <a:spcPct val="100000"/>
              </a:lnSpc>
              <a:spcBef>
                <a:spcPts val="0"/>
              </a:spcBef>
              <a:spcAft>
                <a:spcPts val="1600"/>
              </a:spcAft>
            </a:pPr>
            <a:r>
              <a:rPr lang="en-US" dirty="0"/>
              <a:t>Study public health impacts and evaluate interventions </a:t>
            </a:r>
          </a:p>
        </p:txBody>
      </p:sp>
      <p:sp>
        <p:nvSpPr>
          <p:cNvPr id="2" name="Title 1">
            <a:extLst>
              <a:ext uri="{FF2B5EF4-FFF2-40B4-BE49-F238E27FC236}">
                <a16:creationId xmlns:a16="http://schemas.microsoft.com/office/drawing/2014/main" id="{661B280D-C684-2D5F-C52B-2DE54666BA9F}"/>
              </a:ext>
            </a:extLst>
          </p:cNvPr>
          <p:cNvSpPr>
            <a:spLocks noGrp="1"/>
          </p:cNvSpPr>
          <p:nvPr>
            <p:ph type="title" idx="4294967295"/>
          </p:nvPr>
        </p:nvSpPr>
        <p:spPr>
          <a:xfrm>
            <a:off x="1961340" y="50802"/>
            <a:ext cx="9245600" cy="939800"/>
          </a:xfrm>
        </p:spPr>
        <p:txBody>
          <a:bodyPr/>
          <a:lstStyle/>
          <a:p>
            <a:r>
              <a:rPr lang="en-US" dirty="0"/>
              <a:t>Disaster Epidemiology and Recovery</a:t>
            </a:r>
          </a:p>
        </p:txBody>
      </p:sp>
    </p:spTree>
    <p:extLst>
      <p:ext uri="{BB962C8B-B14F-4D97-AF65-F5344CB8AC3E}">
        <p14:creationId xmlns:p14="http://schemas.microsoft.com/office/powerpoint/2010/main" val="3257311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dirty="0"/>
              <a:t>Defining Mitigation</a:t>
            </a:r>
          </a:p>
        </p:txBody>
      </p:sp>
      <p:graphicFrame>
        <p:nvGraphicFramePr>
          <p:cNvPr id="6" name="Content Placeholder 2">
            <a:extLst>
              <a:ext uri="{FF2B5EF4-FFF2-40B4-BE49-F238E27FC236}">
                <a16:creationId xmlns:a16="http://schemas.microsoft.com/office/drawing/2014/main" id="{66F4103F-F974-AFC5-8882-46101C81FCA3}"/>
              </a:ext>
            </a:extLst>
          </p:cNvPr>
          <p:cNvGraphicFramePr>
            <a:graphicFrameLocks/>
          </p:cNvGraphicFramePr>
          <p:nvPr>
            <p:extLst>
              <p:ext uri="{D42A27DB-BD31-4B8C-83A1-F6EECF244321}">
                <p14:modId xmlns:p14="http://schemas.microsoft.com/office/powerpoint/2010/main" val="2414178061"/>
              </p:ext>
            </p:extLst>
          </p:nvPr>
        </p:nvGraphicFramePr>
        <p:xfrm>
          <a:off x="1685544" y="1161288"/>
          <a:ext cx="10506456" cy="4535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6776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p:txBody>
          <a:bodyPr/>
          <a:lstStyle/>
          <a:p>
            <a:r>
              <a:rPr lang="en-US" dirty="0"/>
              <a:t>Disaster Epidemiology and Mitigation</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p:txBody>
          <a:bodyPr/>
          <a:lstStyle/>
          <a:p>
            <a:r>
              <a:rPr lang="en-US" dirty="0"/>
              <a:t>Support collaboration with Emergency Management</a:t>
            </a:r>
          </a:p>
          <a:p>
            <a:r>
              <a:rPr lang="en-US" dirty="0"/>
              <a:t>Promote community engagement</a:t>
            </a:r>
          </a:p>
          <a:p>
            <a:r>
              <a:rPr lang="en-US" dirty="0"/>
              <a:t>Fill data and knowledge gaps </a:t>
            </a:r>
          </a:p>
          <a:p>
            <a:r>
              <a:rPr lang="en-US" dirty="0"/>
              <a:t>Identify community status and priorities</a:t>
            </a:r>
          </a:p>
          <a:p>
            <a:r>
              <a:rPr lang="en-US" dirty="0"/>
              <a:t>Assess beliefs, knowledge, and practices</a:t>
            </a:r>
          </a:p>
        </p:txBody>
      </p:sp>
    </p:spTree>
    <p:extLst>
      <p:ext uri="{BB962C8B-B14F-4D97-AF65-F5344CB8AC3E}">
        <p14:creationId xmlns:p14="http://schemas.microsoft.com/office/powerpoint/2010/main" val="685859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p:txBody>
          <a:bodyPr/>
          <a:lstStyle/>
          <a:p>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961340" y="2093119"/>
            <a:ext cx="4714764" cy="1495901"/>
          </a:xfrm>
        </p:spPr>
        <p:txBody>
          <a:bodyPr/>
          <a:lstStyle/>
          <a:p>
            <a:pPr>
              <a:lnSpc>
                <a:spcPct val="100000"/>
              </a:lnSpc>
              <a:spcBef>
                <a:spcPts val="0"/>
              </a:spcBef>
              <a:spcAft>
                <a:spcPts val="2400"/>
              </a:spcAft>
            </a:pPr>
            <a:r>
              <a:rPr lang="en-US" dirty="0"/>
              <a:t>Rapid Assessments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p:txBody>
          <a:bodyPr/>
          <a:lstStyle/>
          <a:p>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88284" y="2093119"/>
            <a:ext cx="4925764" cy="2147411"/>
          </a:xfrm>
        </p:spPr>
        <p:txBody>
          <a:bodyPr/>
          <a:lstStyle/>
          <a:p>
            <a:r>
              <a:rPr lang="en-US" dirty="0"/>
              <a:t>Community engagement</a:t>
            </a:r>
          </a:p>
          <a:p>
            <a:r>
              <a:rPr lang="en-US" dirty="0"/>
              <a:t>Population vulnerabilities</a:t>
            </a:r>
          </a:p>
          <a:p>
            <a:r>
              <a:rPr lang="en-US" dirty="0"/>
              <a:t>Mitigation priorities</a:t>
            </a:r>
          </a:p>
          <a:p>
            <a:r>
              <a:rPr lang="en-US" dirty="0"/>
              <a:t>Attitudes, beliefs </a:t>
            </a:r>
          </a:p>
        </p:txBody>
      </p:sp>
      <p:sp>
        <p:nvSpPr>
          <p:cNvPr id="2" name="Title 1">
            <a:extLst>
              <a:ext uri="{FF2B5EF4-FFF2-40B4-BE49-F238E27FC236}">
                <a16:creationId xmlns:a16="http://schemas.microsoft.com/office/drawing/2014/main" id="{661B280D-C684-2D5F-C52B-2DE54666BA9F}"/>
              </a:ext>
            </a:extLst>
          </p:cNvPr>
          <p:cNvSpPr>
            <a:spLocks noGrp="1"/>
          </p:cNvSpPr>
          <p:nvPr>
            <p:ph type="title" idx="4294967295"/>
          </p:nvPr>
        </p:nvSpPr>
        <p:spPr>
          <a:xfrm>
            <a:off x="1961340" y="50802"/>
            <a:ext cx="9245600" cy="939800"/>
          </a:xfrm>
        </p:spPr>
        <p:txBody>
          <a:bodyPr/>
          <a:lstStyle/>
          <a:p>
            <a:r>
              <a:rPr lang="en-US" dirty="0"/>
              <a:t>Disaster Epidemiology and Mitigation</a:t>
            </a:r>
          </a:p>
        </p:txBody>
      </p:sp>
      <p:sp>
        <p:nvSpPr>
          <p:cNvPr id="7" name="Content Placeholder 2">
            <a:extLst>
              <a:ext uri="{FF2B5EF4-FFF2-40B4-BE49-F238E27FC236}">
                <a16:creationId xmlns:a16="http://schemas.microsoft.com/office/drawing/2014/main" id="{2FEA914E-4206-A6B9-9FDA-B7F1117B2100}"/>
              </a:ext>
            </a:extLst>
          </p:cNvPr>
          <p:cNvSpPr txBox="1">
            <a:spLocks/>
          </p:cNvSpPr>
          <p:nvPr/>
        </p:nvSpPr>
        <p:spPr>
          <a:xfrm>
            <a:off x="2067430" y="4611916"/>
            <a:ext cx="4714764" cy="11818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2400"/>
              </a:spcAft>
            </a:pPr>
            <a:r>
              <a:rPr lang="en-US" dirty="0"/>
              <a:t>Hazard Vulnerability Assessments</a:t>
            </a:r>
          </a:p>
        </p:txBody>
      </p:sp>
      <p:sp>
        <p:nvSpPr>
          <p:cNvPr id="9" name="TextBox 8">
            <a:extLst>
              <a:ext uri="{FF2B5EF4-FFF2-40B4-BE49-F238E27FC236}">
                <a16:creationId xmlns:a16="http://schemas.microsoft.com/office/drawing/2014/main" id="{22452302-909C-7EC9-B05C-482A563D60A5}"/>
              </a:ext>
            </a:extLst>
          </p:cNvPr>
          <p:cNvSpPr txBox="1"/>
          <p:nvPr/>
        </p:nvSpPr>
        <p:spPr>
          <a:xfrm>
            <a:off x="6888284" y="4611916"/>
            <a:ext cx="4510566" cy="1384995"/>
          </a:xfrm>
          <a:prstGeom prst="rect">
            <a:avLst/>
          </a:prstGeom>
          <a:noFill/>
        </p:spPr>
        <p:txBody>
          <a:bodyPr wrap="square">
            <a:spAutoFit/>
          </a:bodyPr>
          <a:lstStyle/>
          <a:p>
            <a:pPr marL="228600" indent="-228600">
              <a:buFont typeface="Arial" panose="020B0604020202020204" pitchFamily="34" charset="0"/>
              <a:buChar char="•"/>
            </a:pPr>
            <a:r>
              <a:rPr lang="en-US" sz="2800" dirty="0"/>
              <a:t>Evaluate potential damage and cascading impacts</a:t>
            </a:r>
          </a:p>
          <a:p>
            <a:pPr marL="228600" indent="-228600">
              <a:buFont typeface="Arial" panose="020B0604020202020204" pitchFamily="34" charset="0"/>
              <a:buChar char="•"/>
            </a:pPr>
            <a:r>
              <a:rPr lang="en-US" sz="2800" dirty="0"/>
              <a:t>Develop priorities</a:t>
            </a:r>
          </a:p>
        </p:txBody>
      </p:sp>
    </p:spTree>
    <p:extLst>
      <p:ext uri="{BB962C8B-B14F-4D97-AF65-F5344CB8AC3E}">
        <p14:creationId xmlns:p14="http://schemas.microsoft.com/office/powerpoint/2010/main" val="1320221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p:txBody>
          <a:bodyPr/>
          <a:lstStyle/>
          <a:p>
            <a:r>
              <a:rPr lang="en-US" dirty="0"/>
              <a:t>State and Local Hazard Mitigation Planning</a:t>
            </a:r>
          </a:p>
        </p:txBody>
      </p:sp>
      <p:pic>
        <p:nvPicPr>
          <p:cNvPr id="8" name="Picture 7">
            <a:extLst>
              <a:ext uri="{FF2B5EF4-FFF2-40B4-BE49-F238E27FC236}">
                <a16:creationId xmlns:a16="http://schemas.microsoft.com/office/drawing/2014/main" id="{BE68C6C3-93F7-08B0-3C2D-718D2EC5502B}"/>
              </a:ext>
            </a:extLst>
          </p:cNvPr>
          <p:cNvPicPr>
            <a:picLocks noChangeAspect="1"/>
          </p:cNvPicPr>
          <p:nvPr/>
        </p:nvPicPr>
        <p:blipFill>
          <a:blip r:embed="rId3"/>
          <a:stretch>
            <a:fillRect/>
          </a:stretch>
        </p:blipFill>
        <p:spPr>
          <a:xfrm>
            <a:off x="7191097" y="975232"/>
            <a:ext cx="3927192" cy="511610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05DD897-ED10-1D07-95E6-6211148F5360}"/>
              </a:ext>
            </a:extLst>
          </p:cNvPr>
          <p:cNvPicPr>
            <a:picLocks noChangeAspect="1"/>
          </p:cNvPicPr>
          <p:nvPr/>
        </p:nvPicPr>
        <p:blipFill>
          <a:blip r:embed="rId4"/>
          <a:stretch>
            <a:fillRect/>
          </a:stretch>
        </p:blipFill>
        <p:spPr>
          <a:xfrm>
            <a:off x="2628675" y="975232"/>
            <a:ext cx="4035963" cy="5116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2591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736726"/>
            <a:ext cx="10515600" cy="2852737"/>
          </a:xfrm>
        </p:spPr>
        <p:txBody>
          <a:bodyPr/>
          <a:lstStyle/>
          <a:p>
            <a:r>
              <a:rPr lang="en-US" dirty="0"/>
              <a:t>Disaster Epidemiology Methods Overview and Case Studies in Recovery &amp; Mitigation</a:t>
            </a:r>
          </a:p>
        </p:txBody>
      </p:sp>
      <p:sp>
        <p:nvSpPr>
          <p:cNvPr id="4" name="Text Placeholder 3">
            <a:extLst>
              <a:ext uri="{FF2B5EF4-FFF2-40B4-BE49-F238E27FC236}">
                <a16:creationId xmlns:a16="http://schemas.microsoft.com/office/drawing/2014/main" id="{70FACC28-1B77-5F9C-864B-4F8AA81BC5D8}"/>
              </a:ext>
            </a:extLst>
          </p:cNvPr>
          <p:cNvSpPr>
            <a:spLocks noGrp="1"/>
          </p:cNvSpPr>
          <p:nvPr>
            <p:ph type="body" idx="1"/>
          </p:nvPr>
        </p:nvSpPr>
        <p:spPr>
          <a:xfrm>
            <a:off x="1897251" y="4590148"/>
            <a:ext cx="10515600" cy="1500187"/>
          </a:xfrm>
        </p:spPr>
        <p:txBody>
          <a:bodyPr/>
          <a:lstStyle/>
          <a:p>
            <a:endParaRPr lang="en-US" dirty="0"/>
          </a:p>
        </p:txBody>
      </p:sp>
    </p:spTree>
    <p:extLst>
      <p:ext uri="{BB962C8B-B14F-4D97-AF65-F5344CB8AC3E}">
        <p14:creationId xmlns:p14="http://schemas.microsoft.com/office/powerpoint/2010/main" val="3992011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4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3857576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p:txBody>
          <a:bodyPr/>
          <a:lstStyle/>
          <a:p>
            <a:r>
              <a:rPr lang="en-US" altLang="en-US" dirty="0"/>
              <a:t>Used in all Emergency Management Cycle Phases</a:t>
            </a:r>
          </a:p>
          <a:p>
            <a:r>
              <a:rPr lang="en-US" altLang="en-US" dirty="0"/>
              <a:t>Identify community status</a:t>
            </a:r>
          </a:p>
          <a:p>
            <a:r>
              <a:rPr lang="en-US" altLang="en-US" dirty="0"/>
              <a:t>Systematic, timely, and statistically robust </a:t>
            </a:r>
          </a:p>
          <a:p>
            <a:r>
              <a:rPr lang="en-US" dirty="0"/>
              <a:t>Example: Community Assessment for Public Health Emergency Response (CASPER)</a:t>
            </a:r>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rotWithShape="1">
          <a:blip r:embed="rId3"/>
          <a:srcRect l="5895" t="4001" r="9773" b="8288"/>
          <a:stretch/>
        </p:blipFill>
        <p:spPr>
          <a:xfrm>
            <a:off x="8823959" y="3330052"/>
            <a:ext cx="2503265" cy="333306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A567D58-A3F9-ABDF-5408-2EFA057F2A3F}"/>
              </a:ext>
            </a:extLst>
          </p:cNvPr>
          <p:cNvPicPr>
            <a:picLocks noChangeAspect="1"/>
          </p:cNvPicPr>
          <p:nvPr/>
        </p:nvPicPr>
        <p:blipFill>
          <a:blip r:embed="rId4"/>
          <a:stretch>
            <a:fillRect/>
          </a:stretch>
        </p:blipFill>
        <p:spPr>
          <a:xfrm>
            <a:off x="5962620" y="3353311"/>
            <a:ext cx="2575590" cy="33098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4403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a:xfrm>
            <a:off x="1853184" y="975232"/>
            <a:ext cx="6010656" cy="4790867"/>
          </a:xfrm>
        </p:spPr>
        <p:txBody>
          <a:bodyPr/>
          <a:lstStyle/>
          <a:p>
            <a:r>
              <a:rPr lang="en-US" altLang="en-US" dirty="0"/>
              <a:t>Launched early in response phase</a:t>
            </a:r>
          </a:p>
          <a:p>
            <a:r>
              <a:rPr lang="en-US" altLang="en-US" dirty="0"/>
              <a:t>Identifies needs of affected communities in a systematic, timely, and statistically valid manner</a:t>
            </a:r>
          </a:p>
          <a:p>
            <a:r>
              <a:rPr lang="en-US" altLang="en-US" dirty="0"/>
              <a:t>Provides basis for appropriate response</a:t>
            </a:r>
          </a:p>
          <a:p>
            <a:r>
              <a:rPr lang="en-US" dirty="0"/>
              <a:t>Community Assessment for Public Health Emergency Response (CASPER)</a:t>
            </a:r>
          </a:p>
          <a:p>
            <a:pPr lvl="1"/>
            <a:r>
              <a:rPr lang="en-US" dirty="0"/>
              <a:t>Type of rapid needs assessment</a:t>
            </a:r>
          </a:p>
          <a:p>
            <a:pPr lvl="1"/>
            <a:r>
              <a:rPr lang="en-US" dirty="0"/>
              <a:t>CDC epidemiologic technique to provide quick, low-cost household-based information about a community</a:t>
            </a:r>
          </a:p>
          <a:p>
            <a:endParaRPr lang="en-US" dirty="0"/>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a:blip r:embed="rId3"/>
          <a:stretch>
            <a:fillRect/>
          </a:stretch>
        </p:blipFill>
        <p:spPr>
          <a:xfrm>
            <a:off x="8340090" y="975232"/>
            <a:ext cx="3633531" cy="4651651"/>
          </a:xfrm>
          <a:prstGeom prst="rect">
            <a:avLst/>
          </a:prstGeom>
        </p:spPr>
      </p:pic>
    </p:spTree>
    <p:extLst>
      <p:ext uri="{BB962C8B-B14F-4D97-AF65-F5344CB8AC3E}">
        <p14:creationId xmlns:p14="http://schemas.microsoft.com/office/powerpoint/2010/main" val="132975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1853184" y="122618"/>
            <a:ext cx="9960864" cy="1180402"/>
          </a:xfrm>
        </p:spPr>
        <p:txBody>
          <a:bodyPr/>
          <a:lstStyle/>
          <a:p>
            <a:r>
              <a:rPr lang="en-US" dirty="0"/>
              <a:t>Recovery CASPER: </a:t>
            </a:r>
            <a:br>
              <a:rPr lang="en-US" dirty="0"/>
            </a:br>
            <a:r>
              <a:rPr lang="en-US" dirty="0"/>
              <a:t>Longitudinal Wildfire Impact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1864614" y="1603882"/>
            <a:ext cx="5267706" cy="4339717"/>
          </a:xfrm>
        </p:spPr>
        <p:txBody>
          <a:bodyPr/>
          <a:lstStyle/>
          <a:p>
            <a:r>
              <a:rPr lang="en-US" dirty="0"/>
              <a:t>Texas</a:t>
            </a:r>
          </a:p>
          <a:p>
            <a:r>
              <a:rPr lang="en-US" dirty="0"/>
              <a:t>Response CASPER informed:</a:t>
            </a:r>
          </a:p>
          <a:p>
            <a:pPr lvl="1"/>
            <a:r>
              <a:rPr lang="en-US" dirty="0"/>
              <a:t>Key public health issues</a:t>
            </a:r>
          </a:p>
          <a:p>
            <a:pPr lvl="1"/>
            <a:r>
              <a:rPr lang="en-US" dirty="0"/>
              <a:t>Resource allocation</a:t>
            </a:r>
          </a:p>
          <a:p>
            <a:pPr lvl="1"/>
            <a:r>
              <a:rPr lang="en-US" dirty="0"/>
              <a:t>Rebuilding intent</a:t>
            </a:r>
          </a:p>
          <a:p>
            <a:r>
              <a:rPr lang="en-US" dirty="0"/>
              <a:t>Recovery CASPER informed:</a:t>
            </a:r>
          </a:p>
          <a:p>
            <a:pPr lvl="1"/>
            <a:r>
              <a:rPr lang="en-US" dirty="0"/>
              <a:t>New concerns</a:t>
            </a:r>
          </a:p>
          <a:p>
            <a:pPr lvl="1"/>
            <a:r>
              <a:rPr lang="en-US" dirty="0"/>
              <a:t>Unmet needs</a:t>
            </a:r>
          </a:p>
          <a:p>
            <a:pPr lvl="1"/>
            <a:r>
              <a:rPr lang="en-US" dirty="0"/>
              <a:t>Rebuilding reality</a:t>
            </a:r>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rotWithShape="1">
          <a:blip r:embed="rId3"/>
          <a:srcRect r="369"/>
          <a:stretch/>
        </p:blipFill>
        <p:spPr>
          <a:xfrm>
            <a:off x="6385560" y="1788877"/>
            <a:ext cx="5806440"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2023110" y="365125"/>
            <a:ext cx="9330690" cy="1325563"/>
          </a:xfrm>
        </p:spPr>
        <p:txBody>
          <a:bodyPr/>
          <a:lstStyle/>
          <a:p>
            <a:r>
              <a:rPr lang="en-US" dirty="0"/>
              <a:t>Recovery CASPER: Longitudinal wildfire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2023110" y="1825625"/>
            <a:ext cx="4789170" cy="4351338"/>
          </a:xfrm>
        </p:spPr>
        <p:txBody>
          <a:bodyPr>
            <a:normAutofit lnSpcReduction="10000"/>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a:blip r:embed="rId3"/>
          <a:stretch>
            <a:fillRect/>
          </a:stretch>
        </p:blipFill>
        <p:spPr>
          <a:xfrm>
            <a:off x="6812280" y="1555499"/>
            <a:ext cx="5827941" cy="4455584"/>
          </a:xfrm>
          <a:prstGeom prst="rect">
            <a:avLst/>
          </a:prstGeom>
        </p:spPr>
      </p:pic>
    </p:spTree>
    <p:extLst>
      <p:ext uri="{BB962C8B-B14F-4D97-AF65-F5344CB8AC3E}">
        <p14:creationId xmlns:p14="http://schemas.microsoft.com/office/powerpoint/2010/main" val="4249675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p:txBody>
          <a:bodyPr/>
          <a:lstStyle/>
          <a:p>
            <a:r>
              <a:rPr lang="en-US" dirty="0"/>
              <a:t>Mitigation CASPER: Drought</a:t>
            </a:r>
          </a:p>
        </p:txBody>
      </p:sp>
      <p:sp>
        <p:nvSpPr>
          <p:cNvPr id="3" name="Content Placeholder 2">
            <a:extLst>
              <a:ext uri="{FF2B5EF4-FFF2-40B4-BE49-F238E27FC236}">
                <a16:creationId xmlns:a16="http://schemas.microsoft.com/office/drawing/2014/main" id="{1550C5E1-6C0D-456D-A341-C5F47875D58C}"/>
              </a:ext>
            </a:extLst>
          </p:cNvPr>
          <p:cNvSpPr>
            <a:spLocks noGrp="1"/>
          </p:cNvSpPr>
          <p:nvPr>
            <p:ph idx="1"/>
          </p:nvPr>
        </p:nvSpPr>
        <p:spPr>
          <a:xfrm>
            <a:off x="1853184" y="975232"/>
            <a:ext cx="5633466" cy="5574158"/>
          </a:xfrm>
        </p:spPr>
        <p:txBody>
          <a:bodyPr/>
          <a:lstStyle/>
          <a:p>
            <a:r>
              <a:rPr lang="en-US" dirty="0"/>
              <a:t>California</a:t>
            </a:r>
          </a:p>
          <a:p>
            <a:r>
              <a:rPr lang="en-US" dirty="0"/>
              <a:t>Domains of knowledge:</a:t>
            </a:r>
          </a:p>
          <a:p>
            <a:pPr marL="800100" lvl="1" indent="-342900">
              <a:lnSpc>
                <a:spcPct val="100000"/>
              </a:lnSpc>
              <a:spcBef>
                <a:spcPts val="0"/>
              </a:spcBef>
            </a:pPr>
            <a:r>
              <a:rPr lang="en-US" sz="2400" dirty="0"/>
              <a:t>Drought knowledge and beliefs</a:t>
            </a:r>
          </a:p>
          <a:p>
            <a:pPr marL="800100" lvl="1" indent="-342900">
              <a:lnSpc>
                <a:spcPct val="100000"/>
              </a:lnSpc>
              <a:spcBef>
                <a:spcPts val="0"/>
              </a:spcBef>
            </a:pPr>
            <a:r>
              <a:rPr lang="en-US" sz="2400" dirty="0"/>
              <a:t>Access to water, water use and reduction</a:t>
            </a:r>
          </a:p>
          <a:p>
            <a:pPr marL="800100" lvl="1" indent="-342900">
              <a:lnSpc>
                <a:spcPct val="100000"/>
              </a:lnSpc>
              <a:spcBef>
                <a:spcPts val="0"/>
              </a:spcBef>
            </a:pPr>
            <a:r>
              <a:rPr lang="en-US" sz="2400" dirty="0"/>
              <a:t>Health impacts, chronic diseases</a:t>
            </a:r>
          </a:p>
          <a:p>
            <a:pPr marL="800100" lvl="1" indent="-342900">
              <a:lnSpc>
                <a:spcPct val="100000"/>
              </a:lnSpc>
              <a:spcBef>
                <a:spcPts val="0"/>
              </a:spcBef>
            </a:pPr>
            <a:r>
              <a:rPr lang="en-US" sz="2400" dirty="0"/>
              <a:t>Disaster threats, communications</a:t>
            </a:r>
          </a:p>
          <a:p>
            <a:pPr marL="800100" lvl="1" indent="-342900">
              <a:lnSpc>
                <a:spcPct val="100000"/>
              </a:lnSpc>
              <a:spcBef>
                <a:spcPts val="0"/>
              </a:spcBef>
            </a:pPr>
            <a:r>
              <a:rPr lang="en-US" sz="2400" dirty="0"/>
              <a:t>Graywater systems beliefs and use</a:t>
            </a:r>
          </a:p>
          <a:p>
            <a:pPr marL="342900" indent="-342900">
              <a:lnSpc>
                <a:spcPct val="100000"/>
              </a:lnSpc>
              <a:spcBef>
                <a:spcPts val="0"/>
              </a:spcBef>
            </a:pPr>
            <a:r>
              <a:rPr lang="en-US" dirty="0"/>
              <a:t>Data into Action</a:t>
            </a:r>
          </a:p>
          <a:p>
            <a:pPr marL="800100" lvl="1" indent="-342900">
              <a:lnSpc>
                <a:spcPct val="100000"/>
              </a:lnSpc>
              <a:spcBef>
                <a:spcPts val="0"/>
              </a:spcBef>
            </a:pPr>
            <a:r>
              <a:rPr lang="en-US" dirty="0"/>
              <a:t>Expanded program for residents with AFN</a:t>
            </a:r>
          </a:p>
          <a:p>
            <a:pPr marL="800100" lvl="1" indent="-342900">
              <a:lnSpc>
                <a:spcPct val="100000"/>
              </a:lnSpc>
              <a:spcBef>
                <a:spcPts val="0"/>
              </a:spcBef>
            </a:pPr>
            <a:r>
              <a:rPr lang="en-US" dirty="0"/>
              <a:t>Launched graywater informational campaign</a:t>
            </a:r>
          </a:p>
          <a:p>
            <a:pPr marL="800100" lvl="1" indent="-342900">
              <a:lnSpc>
                <a:spcPct val="100000"/>
              </a:lnSpc>
              <a:spcBef>
                <a:spcPts val="0"/>
              </a:spcBef>
            </a:pPr>
            <a:r>
              <a:rPr lang="en-US" dirty="0"/>
              <a:t>Conducted follow-up CASPER</a:t>
            </a:r>
          </a:p>
          <a:p>
            <a:pPr marL="342900" indent="-342900">
              <a:lnSpc>
                <a:spcPct val="100000"/>
              </a:lnSpc>
              <a:spcBef>
                <a:spcPts val="0"/>
              </a:spcBef>
            </a:pPr>
            <a:endParaRPr lang="en-US" dirty="0"/>
          </a:p>
          <a:p>
            <a:endParaRPr lang="en-US" dirty="0"/>
          </a:p>
        </p:txBody>
      </p:sp>
      <p:pic>
        <p:nvPicPr>
          <p:cNvPr id="5" name="Picture 4">
            <a:extLst>
              <a:ext uri="{FF2B5EF4-FFF2-40B4-BE49-F238E27FC236}">
                <a16:creationId xmlns:a16="http://schemas.microsoft.com/office/drawing/2014/main" id="{B348AFCA-5D0D-F631-785B-05EE606302B3}"/>
              </a:ext>
            </a:extLst>
          </p:cNvPr>
          <p:cNvPicPr>
            <a:picLocks noChangeAspect="1"/>
          </p:cNvPicPr>
          <p:nvPr/>
        </p:nvPicPr>
        <p:blipFill>
          <a:blip r:embed="rId3"/>
          <a:stretch>
            <a:fillRect/>
          </a:stretch>
        </p:blipFill>
        <p:spPr>
          <a:xfrm>
            <a:off x="8652692" y="627884"/>
            <a:ext cx="2445837" cy="59215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221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BE01-E44D-E0E3-DFD0-C199C87590D9}"/>
              </a:ext>
            </a:extLst>
          </p:cNvPr>
          <p:cNvSpPr>
            <a:spLocks noGrp="1"/>
          </p:cNvSpPr>
          <p:nvPr>
            <p:ph type="title"/>
          </p:nvPr>
        </p:nvSpPr>
        <p:spPr>
          <a:xfrm>
            <a:off x="1853184" y="122618"/>
            <a:ext cx="10338816" cy="558419"/>
          </a:xfrm>
        </p:spPr>
        <p:txBody>
          <a:bodyPr/>
          <a:lstStyle/>
          <a:p>
            <a:r>
              <a:rPr lang="en-US" dirty="0"/>
              <a:t>CASPER Informs State Hazard Mitigation Plan</a:t>
            </a:r>
          </a:p>
        </p:txBody>
      </p:sp>
      <p:pic>
        <p:nvPicPr>
          <p:cNvPr id="6" name="Picture 5">
            <a:extLst>
              <a:ext uri="{FF2B5EF4-FFF2-40B4-BE49-F238E27FC236}">
                <a16:creationId xmlns:a16="http://schemas.microsoft.com/office/drawing/2014/main" id="{77AAE3EC-6FD7-FDD9-491D-2760E8F8282A}"/>
              </a:ext>
            </a:extLst>
          </p:cNvPr>
          <p:cNvPicPr>
            <a:picLocks noChangeAspect="1"/>
          </p:cNvPicPr>
          <p:nvPr/>
        </p:nvPicPr>
        <p:blipFill>
          <a:blip r:embed="rId2"/>
          <a:stretch>
            <a:fillRect/>
          </a:stretch>
        </p:blipFill>
        <p:spPr>
          <a:xfrm>
            <a:off x="1957798" y="1155700"/>
            <a:ext cx="3492788" cy="454660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FC7F8080-322D-B4DC-F165-ACB5F05B7793}"/>
              </a:ext>
            </a:extLst>
          </p:cNvPr>
          <p:cNvPicPr>
            <a:picLocks noChangeAspect="1"/>
          </p:cNvPicPr>
          <p:nvPr/>
        </p:nvPicPr>
        <p:blipFill rotWithShape="1">
          <a:blip r:embed="rId3"/>
          <a:srcRect b="14866"/>
          <a:stretch/>
        </p:blipFill>
        <p:spPr>
          <a:xfrm>
            <a:off x="5681414" y="2404655"/>
            <a:ext cx="6197150" cy="2807425"/>
          </a:xfrm>
          <a:prstGeom prst="rect">
            <a:avLst/>
          </a:prstGeom>
          <a:ln>
            <a:noFill/>
          </a:ln>
          <a:effectLst>
            <a:outerShdw blurRad="292100" dist="139700" dir="2700000" algn="tl" rotWithShape="0">
              <a:srgbClr val="333333">
                <a:alpha val="65000"/>
              </a:srgbClr>
            </a:outerShdw>
          </a:effectLst>
        </p:spPr>
      </p:pic>
      <p:cxnSp>
        <p:nvCxnSpPr>
          <p:cNvPr id="10" name="Connector: Curved 9">
            <a:extLst>
              <a:ext uri="{FF2B5EF4-FFF2-40B4-BE49-F238E27FC236}">
                <a16:creationId xmlns:a16="http://schemas.microsoft.com/office/drawing/2014/main" id="{0AB9732E-08D4-D861-84FB-CBD6ACAA0465}"/>
              </a:ext>
            </a:extLst>
          </p:cNvPr>
          <p:cNvCxnSpPr>
            <a:cxnSpLocks/>
          </p:cNvCxnSpPr>
          <p:nvPr/>
        </p:nvCxnSpPr>
        <p:spPr>
          <a:xfrm rot="10800000">
            <a:off x="5450586" y="1353095"/>
            <a:ext cx="4002024" cy="2563222"/>
          </a:xfrm>
          <a:prstGeom prst="curvedConnector3">
            <a:avLst>
              <a:gd name="adj1" fmla="val -5407"/>
            </a:avLst>
          </a:prstGeom>
          <a:ln w="50800">
            <a:headEnd type="stealth" w="lg" len="lg"/>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896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p:txBody>
          <a:bodyPr/>
          <a:lstStyle/>
          <a:p>
            <a:r>
              <a:rPr lang="en-US" dirty="0"/>
              <a:t>Responder Safety &amp; Health</a:t>
            </a:r>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a:xfrm>
            <a:off x="1853184" y="975233"/>
            <a:ext cx="9759696" cy="1413638"/>
          </a:xfrm>
        </p:spPr>
        <p:txBody>
          <a:bodyPr/>
          <a:lstStyle/>
          <a:p>
            <a:r>
              <a:rPr lang="en-US" dirty="0"/>
              <a:t>CDC/NIOSH Emergency Responder Health Monitoring and </a:t>
            </a:r>
            <a:r>
              <a:rPr lang="en-US" dirty="0" err="1"/>
              <a:t>Surveillance</a:t>
            </a:r>
            <a:r>
              <a:rPr lang="en-US" baseline="30000" dirty="0" err="1"/>
              <a:t>TM</a:t>
            </a:r>
            <a:r>
              <a:rPr lang="en-US" dirty="0"/>
              <a:t> (ERHMS) Framework</a:t>
            </a:r>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6244801" y="2108770"/>
            <a:ext cx="4645043" cy="4749230"/>
          </a:xfrm>
          <a:prstGeom prst="rect">
            <a:avLst/>
          </a:prstGeom>
        </p:spPr>
      </p:pic>
      <p:pic>
        <p:nvPicPr>
          <p:cNvPr id="7" name="Picture 2" descr="Front of Emergency Responder Health Monitoring and Surveillance document">
            <a:extLst>
              <a:ext uri="{FF2B5EF4-FFF2-40B4-BE49-F238E27FC236}">
                <a16:creationId xmlns:a16="http://schemas.microsoft.com/office/drawing/2014/main" id="{4FD1183E-477A-2D1C-CCFD-E4755BA51B33}"/>
              </a:ext>
            </a:extLst>
          </p:cNvPr>
          <p:cNvPicPr>
            <a:picLocks noChangeAspect="1" noChangeArrowheads="1"/>
          </p:cNvPicPr>
          <p:nvPr/>
        </p:nvPicPr>
        <p:blipFill>
          <a:blip r:embed="rId4"/>
          <a:srcRect/>
          <a:stretch>
            <a:fillRect/>
          </a:stretch>
        </p:blipFill>
        <p:spPr bwMode="auto">
          <a:xfrm>
            <a:off x="2914736" y="2388871"/>
            <a:ext cx="3032465" cy="3886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8225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a:xfrm>
            <a:off x="2114550" y="365125"/>
            <a:ext cx="9239250" cy="1325563"/>
          </a:xfrm>
        </p:spPr>
        <p:txBody>
          <a:bodyPr/>
          <a:lstStyle/>
          <a:p>
            <a:pPr algn="ctr"/>
            <a:r>
              <a:rPr lang="en-US" dirty="0"/>
              <a:t>Post-disaster mental health assessment: Mass shooting in Oregon</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a:xfrm>
            <a:off x="2023110" y="1825624"/>
            <a:ext cx="9955530" cy="4929505"/>
          </a:xfrm>
        </p:spPr>
        <p:txBody>
          <a:bodyPr>
            <a:normAutofit lnSpcReduction="10000"/>
          </a:bodyPr>
          <a:lstStyle/>
          <a:p>
            <a:r>
              <a:rPr lang="en-US" dirty="0"/>
              <a:t>Behavioral strike teams provided surge capacity</a:t>
            </a:r>
          </a:p>
          <a:p>
            <a:r>
              <a:rPr lang="en-US" dirty="0"/>
              <a:t>Collected data through evidence-based data collection tool </a:t>
            </a:r>
            <a:r>
              <a:rPr lang="en-US" dirty="0" err="1"/>
              <a:t>PsySTART</a:t>
            </a:r>
            <a:r>
              <a:rPr lang="en-US" dirty="0"/>
              <a:t> </a:t>
            </a:r>
          </a:p>
          <a:p>
            <a:r>
              <a:rPr lang="en-US" dirty="0"/>
              <a:t>Used ERHMS framework to ensure behavioral clinicians were fit to respond and assessed if needed any resources after</a:t>
            </a:r>
          </a:p>
          <a:p>
            <a:r>
              <a:rPr lang="en-US" dirty="0"/>
              <a:t>Held after-action session for all clinicians to ensure their experience did not cause any trauma</a:t>
            </a:r>
          </a:p>
          <a:p>
            <a:r>
              <a:rPr lang="en-US" dirty="0"/>
              <a:t>Monitored case load and then transitioned to local providers as need decreased</a:t>
            </a:r>
          </a:p>
          <a:p>
            <a:r>
              <a:rPr lang="en-US" dirty="0"/>
              <a:t>Developed improvement plan based on feedback and implemented at anniversary to provide counseling</a:t>
            </a:r>
          </a:p>
        </p:txBody>
      </p:sp>
    </p:spTree>
    <p:extLst>
      <p:ext uri="{BB962C8B-B14F-4D97-AF65-F5344CB8AC3E}">
        <p14:creationId xmlns:p14="http://schemas.microsoft.com/office/powerpoint/2010/main" val="4076689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Tracking, Rosters, Registering</a:t>
            </a:r>
          </a:p>
        </p:txBody>
      </p:sp>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3"/>
          <a:stretch>
            <a:fillRect/>
          </a:stretch>
        </p:blipFill>
        <p:spPr>
          <a:xfrm>
            <a:off x="2059807" y="1390488"/>
            <a:ext cx="3647077" cy="2840927"/>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4"/>
          <a:stretch>
            <a:fillRect/>
          </a:stretch>
        </p:blipFill>
        <p:spPr>
          <a:xfrm>
            <a:off x="4765320" y="3762472"/>
            <a:ext cx="3829226" cy="2989881"/>
          </a:xfrm>
          <a:prstGeom prst="rect">
            <a:avLst/>
          </a:prstGeom>
        </p:spPr>
      </p:pic>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5"/>
          <a:stretch>
            <a:fillRect/>
          </a:stretch>
        </p:blipFill>
        <p:spPr>
          <a:xfrm>
            <a:off x="8610893" y="1252591"/>
            <a:ext cx="3042599" cy="3831931"/>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a:xfrm>
            <a:off x="2129790" y="235968"/>
            <a:ext cx="10515600" cy="1325563"/>
          </a:xfrm>
        </p:spPr>
        <p:txBody>
          <a:bodyPr/>
          <a:lstStyle/>
          <a:p>
            <a:r>
              <a:rPr lang="en-US" sz="4400" dirty="0">
                <a:cs typeface="Arial" panose="020B0604020202020204" pitchFamily="34" charset="0"/>
              </a:rPr>
              <a:t>CDC Zika Pregnancy and Infant Registry</a:t>
            </a:r>
            <a:endParaRPr lang="en-US" dirty="0"/>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a:xfrm>
            <a:off x="2152710" y="1561531"/>
            <a:ext cx="5555896" cy="4351338"/>
          </a:xfrm>
        </p:spPr>
        <p:txBody>
          <a:bodyPr>
            <a:normAutofit lnSpcReduction="10000"/>
          </a:bodyPr>
          <a:lstStyle/>
          <a:p>
            <a:r>
              <a:rPr lang="en-US" dirty="0">
                <a:latin typeface="+mj-lt"/>
                <a:cs typeface="Arial" panose="020B0604020202020204" pitchFamily="34" charset="0"/>
              </a:rPr>
              <a:t>Collects information about pregnant women with possible Zika virus infection</a:t>
            </a:r>
          </a:p>
          <a:p>
            <a:endParaRPr lang="en-US" dirty="0">
              <a:latin typeface="+mj-lt"/>
              <a:cs typeface="Arial" panose="020B0604020202020204" pitchFamily="34" charset="0"/>
            </a:endParaRPr>
          </a:p>
          <a:p>
            <a:r>
              <a:rPr lang="en-US" dirty="0">
                <a:latin typeface="+mj-lt"/>
                <a:cs typeface="Arial" panose="020B0604020202020204" pitchFamily="34" charset="0"/>
              </a:rPr>
              <a:t>Identifies adverse pregnancy outcomes</a:t>
            </a:r>
          </a:p>
          <a:p>
            <a:endParaRPr lang="en-US" dirty="0">
              <a:latin typeface="+mj-lt"/>
              <a:cs typeface="Arial" panose="020B0604020202020204" pitchFamily="34" charset="0"/>
            </a:endParaRPr>
          </a:p>
          <a:p>
            <a:r>
              <a:rPr lang="en-US" dirty="0">
                <a:latin typeface="+mj-lt"/>
                <a:cs typeface="Arial" panose="020B0604020202020204" pitchFamily="34" charset="0"/>
              </a:rPr>
              <a:t>Makes recommendations for clinicians to prevent Zika virus infection during pregnancy</a:t>
            </a:r>
          </a:p>
          <a:p>
            <a:endParaRPr lang="en-US" dirty="0"/>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708606" y="1538261"/>
            <a:ext cx="4355951" cy="3291651"/>
          </a:xfrm>
          <a:prstGeom prst="rect">
            <a:avLst/>
          </a:prstGeom>
          <a:ln w="25400">
            <a:solidFill>
              <a:schemeClr val="accent1"/>
            </a:solidFill>
          </a:ln>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dirty="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a:xfrm>
            <a:off x="2114550" y="365125"/>
            <a:ext cx="9239250" cy="1325563"/>
          </a:xfrm>
        </p:spPr>
        <p:txBody>
          <a:bodyPr/>
          <a:lstStyle/>
          <a:p>
            <a:r>
              <a:rPr lang="en-US" dirty="0"/>
              <a:t>Syndromic surveillance</a:t>
            </a:r>
          </a:p>
        </p:txBody>
      </p:sp>
      <p:sp>
        <p:nvSpPr>
          <p:cNvPr id="3" name="Content Placeholder 2">
            <a:extLst>
              <a:ext uri="{FF2B5EF4-FFF2-40B4-BE49-F238E27FC236}">
                <a16:creationId xmlns:a16="http://schemas.microsoft.com/office/drawing/2014/main" id="{00F66E18-9052-4C31-9712-566886740CEE}"/>
              </a:ext>
            </a:extLst>
          </p:cNvPr>
          <p:cNvSpPr>
            <a:spLocks noGrp="1"/>
          </p:cNvSpPr>
          <p:nvPr>
            <p:ph idx="1"/>
          </p:nvPr>
        </p:nvSpPr>
        <p:spPr>
          <a:xfrm>
            <a:off x="1897380" y="1456122"/>
            <a:ext cx="9456420" cy="4351338"/>
          </a:xfrm>
        </p:spPr>
        <p:txBody>
          <a:bodyPr/>
          <a:lstStyle/>
          <a:p>
            <a:r>
              <a:rPr lang="en-US" dirty="0"/>
              <a:t>Early warning system for detecting, understanding, and monitoring health events</a:t>
            </a:r>
          </a:p>
          <a:p>
            <a:r>
              <a:rPr lang="en-US" dirty="0"/>
              <a:t>Syndromic is before diagnosis – e.g., mine keywords from chief complaint and triage notes</a:t>
            </a:r>
          </a:p>
          <a:p>
            <a:endParaRPr lang="en-US" dirty="0"/>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2990" y="3266666"/>
            <a:ext cx="6228959" cy="3226209"/>
          </a:xfrm>
          <a:prstGeom prst="rect">
            <a:avLst/>
          </a:prstGeom>
        </p:spPr>
      </p:pic>
    </p:spTree>
    <p:extLst>
      <p:ext uri="{BB962C8B-B14F-4D97-AF65-F5344CB8AC3E}">
        <p14:creationId xmlns:p14="http://schemas.microsoft.com/office/powerpoint/2010/main" val="22139415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Syndromic Surveillance in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2031365"/>
            <a:ext cx="10014113" cy="4351338"/>
          </a:xfrm>
        </p:spPr>
        <p:txBody>
          <a:bodyPr>
            <a:normAutofit/>
          </a:bodyPr>
          <a:lstStyle/>
          <a:p>
            <a:pPr algn="l"/>
            <a:r>
              <a:rPr lang="en-US" sz="2800" b="0" i="0" u="none" strike="noStrike" baseline="0" dirty="0">
                <a:latin typeface="Calibri" panose="020F0502020204030204" pitchFamily="34" charset="0"/>
              </a:rPr>
              <a:t>After a disaster, continued monitoring of syndromic surveillance data is important because some health outcomes may be delayed or are more likely during a clean-up phase </a:t>
            </a:r>
          </a:p>
          <a:p>
            <a:pPr algn="l"/>
            <a:r>
              <a:rPr lang="en-US" sz="2800" b="0" i="0" u="none" strike="noStrike" baseline="0" dirty="0">
                <a:latin typeface="Calibri" panose="020F0502020204030204" pitchFamily="34" charset="0"/>
              </a:rPr>
              <a:t>A return to expected visit counts, types of complaints, and demographics mark an important milestone during a recovery phase</a:t>
            </a:r>
          </a:p>
          <a:p>
            <a:r>
              <a:rPr lang="en-US" dirty="0">
                <a:latin typeface="Calibri" panose="020F0502020204030204" pitchFamily="34" charset="0"/>
              </a:rPr>
              <a:t>The Kansas Department of Health and Environment has retrospectively analyzed storm- and tornado-related injuries to inform prevention efforts.</a:t>
            </a:r>
          </a:p>
          <a:p>
            <a:endParaRPr lang="en-US" dirty="0">
              <a:latin typeface="Calibri" panose="020F0502020204030204" pitchFamily="34" charset="0"/>
            </a:endParaRPr>
          </a:p>
        </p:txBody>
      </p:sp>
    </p:spTree>
    <p:extLst>
      <p:ext uri="{BB962C8B-B14F-4D97-AF65-F5344CB8AC3E}">
        <p14:creationId xmlns:p14="http://schemas.microsoft.com/office/powerpoint/2010/main" val="1853989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a:xfrm>
            <a:off x="1931670" y="365125"/>
            <a:ext cx="9422130" cy="1325563"/>
          </a:xfrm>
        </p:spPr>
        <p:txBody>
          <a:bodyPr/>
          <a:lstStyle/>
          <a:p>
            <a:r>
              <a:rPr lang="en-US" dirty="0"/>
              <a:t>Asthma syndromic surveillance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a:xfrm>
            <a:off x="1931670" y="1825625"/>
            <a:ext cx="5417820" cy="4351338"/>
          </a:xfrm>
        </p:spPr>
        <p:txBody>
          <a:bodyPr>
            <a:normAutofit fontScale="92500" lnSpcReduction="10000"/>
          </a:bodyPr>
          <a:lstStyle/>
          <a:p>
            <a:r>
              <a:rPr lang="en-US" sz="2800" dirty="0">
                <a:latin typeface="Calibri" panose="020F0502020204030204" pitchFamily="34" charset="0"/>
              </a:rPr>
              <a:t>NYC Department of Health conducted syndromic surveillance of asthma following </a:t>
            </a:r>
            <a:r>
              <a:rPr lang="en-US" sz="2800" dirty="0"/>
              <a:t>building collapses and fires.</a:t>
            </a:r>
          </a:p>
          <a:p>
            <a:r>
              <a:rPr lang="en-US" sz="2800" dirty="0">
                <a:latin typeface="Calibri" panose="020F0502020204030204" pitchFamily="34" charset="0"/>
              </a:rPr>
              <a:t>ED visits for asthma did not increase for the day of the events and for several days </a:t>
            </a:r>
            <a:r>
              <a:rPr lang="en-US" sz="2800" dirty="0"/>
              <a:t>afterward.</a:t>
            </a:r>
            <a:endParaRPr lang="en-US" sz="2800" dirty="0">
              <a:latin typeface="Calibri" panose="020F0502020204030204" pitchFamily="34" charset="0"/>
            </a:endParaRPr>
          </a:p>
          <a:p>
            <a:r>
              <a:rPr lang="en-US" sz="2800" dirty="0">
                <a:latin typeface="Calibri" panose="020F0502020204030204" pitchFamily="34" charset="0"/>
              </a:rPr>
              <a:t>Surveillance findings were shared with leadership, </a:t>
            </a:r>
            <a:r>
              <a:rPr lang="en-US" sz="2800" dirty="0"/>
              <a:t>and they were </a:t>
            </a:r>
            <a:r>
              <a:rPr lang="en-US" sz="2800" dirty="0">
                <a:latin typeface="Calibri" panose="020F0502020204030204" pitchFamily="34" charset="0"/>
              </a:rPr>
              <a:t>able to respond to questions from the press regarding the health impacts of local air quality.</a:t>
            </a:r>
            <a:r>
              <a:rPr lang="en-US" dirty="0"/>
              <a:t> </a:t>
            </a:r>
          </a:p>
          <a:p>
            <a:endParaRPr lang="en-US" dirty="0"/>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3"/>
          <a:stretch>
            <a:fillRect/>
          </a:stretch>
        </p:blipFill>
        <p:spPr>
          <a:xfrm>
            <a:off x="7135945" y="1513912"/>
            <a:ext cx="5056055" cy="4218797"/>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a:xfrm>
            <a:off x="2354580" y="365125"/>
            <a:ext cx="8999220" cy="1325563"/>
          </a:xfrm>
        </p:spPr>
        <p:txBody>
          <a:bodyPr/>
          <a:lstStyle/>
          <a:p>
            <a:r>
              <a:rPr lang="en-US" dirty="0"/>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a:xfrm>
            <a:off x="2354580" y="1825625"/>
            <a:ext cx="8999220" cy="4351338"/>
          </a:xfrm>
        </p:spPr>
        <p:txBody>
          <a:bodyPr/>
          <a:lstStyle/>
          <a:p>
            <a:r>
              <a:rPr lang="en-US" dirty="0"/>
              <a:t>Define the severity and impact of the disaster</a:t>
            </a:r>
          </a:p>
          <a:p>
            <a:r>
              <a:rPr lang="en-US" dirty="0"/>
              <a:t>Identify the leading causes of death, at-risk groups, and common risk factors to help guide immediate and future prevention strategies</a:t>
            </a:r>
          </a:p>
          <a:p>
            <a:r>
              <a:rPr lang="en-US" dirty="0"/>
              <a:t>Challenge: defining disaster-related deaths and identifying them</a:t>
            </a:r>
          </a:p>
          <a:p>
            <a:r>
              <a:rPr lang="en-US" dirty="0"/>
              <a:t>CDC has a matrix for attributing deaths and a toolkit</a:t>
            </a:r>
          </a:p>
          <a:p>
            <a:r>
              <a:rPr lang="en-US" dirty="0"/>
              <a:t>Reporting of deaths after a disaster and through electronic death registration systems (EDRS)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dirty="0"/>
              <a:t>https://www.cdc.gov/nceh/hsb/disaster/surveillance.htm</a:t>
            </a:r>
          </a:p>
        </p:txBody>
      </p:sp>
    </p:spTree>
    <p:extLst>
      <p:ext uri="{BB962C8B-B14F-4D97-AF65-F5344CB8AC3E}">
        <p14:creationId xmlns:p14="http://schemas.microsoft.com/office/powerpoint/2010/main" val="3705449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a:xfrm>
            <a:off x="1920240" y="300037"/>
            <a:ext cx="9989820" cy="1325563"/>
          </a:xfrm>
        </p:spPr>
        <p:txBody>
          <a:bodyPr>
            <a:normAutofit/>
          </a:bodyPr>
          <a:lstStyle/>
          <a:p>
            <a:r>
              <a:rPr lang="en-US" dirty="0"/>
              <a:t>Retrospective mortality surveillance: Oklahoma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a:xfrm>
            <a:off x="1920240" y="2127232"/>
            <a:ext cx="9989820" cy="4667250"/>
          </a:xfrm>
        </p:spPr>
        <p:txBody>
          <a:bodyPr>
            <a:normAutofit lnSpcReduction="10000"/>
          </a:bodyPr>
          <a:lstStyle/>
          <a:p>
            <a:r>
              <a:rPr lang="en-US" altLang="en-US" sz="3000" dirty="0"/>
              <a:t>Intense review of medical records at 32 hospitals to:</a:t>
            </a:r>
          </a:p>
          <a:p>
            <a:pPr lvl="1"/>
            <a:r>
              <a:rPr lang="en-US" altLang="en-US" sz="2700" dirty="0"/>
              <a:t>assess tornado-related injuries and deaths, </a:t>
            </a:r>
          </a:p>
          <a:p>
            <a:pPr lvl="1"/>
            <a:r>
              <a:rPr lang="en-US" altLang="en-US" sz="2700" dirty="0"/>
              <a:t>identify populations impacted</a:t>
            </a:r>
          </a:p>
          <a:p>
            <a:pPr lvl="1"/>
            <a:r>
              <a:rPr lang="en-US" altLang="en-US" sz="2700" dirty="0"/>
              <a:t>protective actions taken</a:t>
            </a:r>
          </a:p>
          <a:p>
            <a:pPr marL="0" indent="0">
              <a:buNone/>
            </a:pPr>
            <a:endParaRPr lang="en-US" altLang="en-US" sz="3000" dirty="0"/>
          </a:p>
          <a:p>
            <a:r>
              <a:rPr lang="en-US" altLang="en-US" sz="3000" dirty="0"/>
              <a:t>Of 49 deaths and 755 injuries associated with the disaster:</a:t>
            </a:r>
          </a:p>
          <a:p>
            <a:pPr lvl="1"/>
            <a:r>
              <a:rPr lang="en-US" altLang="en-US" sz="2400" dirty="0"/>
              <a:t>336 injuries (45%) were directly related</a:t>
            </a:r>
          </a:p>
          <a:p>
            <a:pPr lvl="1"/>
            <a:r>
              <a:rPr lang="en-US" altLang="en-US" sz="2400" dirty="0"/>
              <a:t>419 injuries (55%) were indirect related</a:t>
            </a:r>
          </a:p>
          <a:p>
            <a:pPr lvl="1"/>
            <a:r>
              <a:rPr lang="en-US" altLang="en-US" sz="2400" dirty="0"/>
              <a:t>35% trying to get in or out of shelter</a:t>
            </a:r>
          </a:p>
          <a:p>
            <a:pPr lvl="1"/>
            <a:r>
              <a:rPr lang="en-US" altLang="en-US" sz="2400" dirty="0"/>
              <a:t>6% fleeing the area, 5% rescuing an animal or person</a:t>
            </a:r>
          </a:p>
          <a:p>
            <a:pPr lvl="1"/>
            <a:r>
              <a:rPr lang="en-US" altLang="en-US" sz="2400" dirty="0"/>
              <a:t>35% of hospital visits were for injuries during cleanup</a:t>
            </a:r>
          </a:p>
          <a:p>
            <a:endParaRPr lang="en-US" dirty="0"/>
          </a:p>
        </p:txBody>
      </p:sp>
    </p:spTree>
    <p:extLst>
      <p:ext uri="{BB962C8B-B14F-4D97-AF65-F5344CB8AC3E}">
        <p14:creationId xmlns:p14="http://schemas.microsoft.com/office/powerpoint/2010/main" val="11192635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a:xfrm>
            <a:off x="7157885" y="136556"/>
            <a:ext cx="4788244" cy="2039651"/>
          </a:xfrm>
        </p:spPr>
        <p:txBody>
          <a:bodyPr>
            <a:noAutofit/>
          </a:bodyPr>
          <a:lstStyle/>
          <a:p>
            <a:pPr>
              <a:lnSpc>
                <a:spcPts val="4000"/>
              </a:lnSpc>
            </a:pPr>
            <a:r>
              <a:rPr lang="en-US" sz="3733" b="1" dirty="0">
                <a:solidFill>
                  <a:srgbClr val="003057"/>
                </a:solidFill>
                <a:latin typeface="Calibri" pitchFamily="34" charset="0"/>
              </a:rPr>
              <a:t>Assessment of chemical exposure (ACE) Toolkit</a:t>
            </a:r>
          </a:p>
        </p:txBody>
      </p:sp>
      <p:pic>
        <p:nvPicPr>
          <p:cNvPr id="4" name="Picture 3" descr="A picture of Assessment of chemical exposure (ACE) Workbook">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2041471" y="942882"/>
            <a:ext cx="4340843" cy="4890967"/>
          </a:xfrm>
          <a:prstGeom prst="rect">
            <a:avLst/>
          </a:prstGeom>
        </p:spPr>
      </p:pic>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a:xfrm>
            <a:off x="6900672" y="2640693"/>
            <a:ext cx="4486656" cy="3255252"/>
          </a:xfrm>
        </p:spPr>
        <p:txBody>
          <a:bodyPr>
            <a:normAutofit/>
          </a:bodyPr>
          <a:lstStyle/>
          <a:p>
            <a:pPr>
              <a:buClr>
                <a:srgbClr val="D22730"/>
              </a:buClr>
              <a:buFont typeface="Wingdings" panose="05000000000000000000" pitchFamily="2" charset="2"/>
              <a:buChar char="§"/>
            </a:pPr>
            <a:r>
              <a:rPr lang="en-US" sz="2400" dirty="0">
                <a:solidFill>
                  <a:srgbClr val="00213D"/>
                </a:solidFill>
              </a:rPr>
              <a:t>Toolkit</a:t>
            </a:r>
          </a:p>
          <a:p>
            <a:pPr>
              <a:buClr>
                <a:srgbClr val="D22730"/>
              </a:buClr>
              <a:buFont typeface="Wingdings" panose="05000000000000000000" pitchFamily="2" charset="2"/>
              <a:buChar char="§"/>
            </a:pPr>
            <a:r>
              <a:rPr lang="en-US" sz="2400" dirty="0">
                <a:solidFill>
                  <a:srgbClr val="00213D"/>
                </a:solidFill>
              </a:rPr>
              <a:t>Health impacts and root causes of exposure</a:t>
            </a:r>
          </a:p>
          <a:p>
            <a:pPr>
              <a:buClr>
                <a:srgbClr val="D22730"/>
              </a:buClr>
              <a:buFont typeface="Wingdings" panose="05000000000000000000" pitchFamily="2" charset="2"/>
              <a:buChar char="§"/>
            </a:pPr>
            <a:r>
              <a:rPr lang="en-US" sz="2400" dirty="0">
                <a:solidFill>
                  <a:srgbClr val="00213D"/>
                </a:solidFill>
              </a:rPr>
              <a:t>Focus on response from a health perspective</a:t>
            </a:r>
          </a:p>
          <a:p>
            <a:pPr>
              <a:buClr>
                <a:srgbClr val="D22730"/>
              </a:buClr>
              <a:buFont typeface="Wingdings" panose="05000000000000000000" pitchFamily="2" charset="2"/>
              <a:buChar char="§"/>
            </a:pPr>
            <a:r>
              <a:rPr lang="en-US" sz="2400" dirty="0">
                <a:solidFill>
                  <a:srgbClr val="00213D"/>
                </a:solidFill>
              </a:rPr>
              <a:t>Collaborate with multiple disciplines </a:t>
            </a:r>
          </a:p>
        </p:txBody>
      </p:sp>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1FBA-0579-4110-9931-28562E7E0ADC}"/>
              </a:ext>
            </a:extLst>
          </p:cNvPr>
          <p:cNvSpPr>
            <a:spLocks noGrp="1"/>
          </p:cNvSpPr>
          <p:nvPr>
            <p:ph type="title"/>
          </p:nvPr>
        </p:nvSpPr>
        <p:spPr>
          <a:xfrm>
            <a:off x="2183130" y="365125"/>
            <a:ext cx="9170670" cy="1325563"/>
          </a:xfrm>
        </p:spPr>
        <p:txBody>
          <a:bodyPr/>
          <a:lstStyle/>
          <a:p>
            <a:r>
              <a:rPr lang="en-US" dirty="0"/>
              <a:t>ACE following freight train derailment of chemical</a:t>
            </a:r>
          </a:p>
        </p:txBody>
      </p:sp>
      <p:sp>
        <p:nvSpPr>
          <p:cNvPr id="3" name="Content Placeholder 2">
            <a:extLst>
              <a:ext uri="{FF2B5EF4-FFF2-40B4-BE49-F238E27FC236}">
                <a16:creationId xmlns:a16="http://schemas.microsoft.com/office/drawing/2014/main" id="{B0385CC5-ABE5-46CC-9B5F-6059F67A6BB8}"/>
              </a:ext>
            </a:extLst>
          </p:cNvPr>
          <p:cNvSpPr>
            <a:spLocks noGrp="1"/>
          </p:cNvSpPr>
          <p:nvPr>
            <p:ph idx="1"/>
          </p:nvPr>
        </p:nvSpPr>
        <p:spPr>
          <a:xfrm>
            <a:off x="2057400" y="1687513"/>
            <a:ext cx="4766310" cy="4351338"/>
          </a:xfrm>
        </p:spPr>
        <p:txBody>
          <a:bodyPr>
            <a:normAutofit fontScale="92500"/>
          </a:bodyPr>
          <a:lstStyle/>
          <a:p>
            <a:r>
              <a:rPr lang="en-US" dirty="0"/>
              <a:t>Freight train carrying vinyl chloride derailed and NJ conducted ACE survey to gather information on community exposure, health impacts, and communication.</a:t>
            </a:r>
          </a:p>
          <a:p>
            <a:r>
              <a:rPr lang="en-US" dirty="0"/>
              <a:t>Provided situational awareness and monitoring of illness. </a:t>
            </a:r>
          </a:p>
          <a:p>
            <a:r>
              <a:rPr lang="en-US" dirty="0"/>
              <a:t>Informed best method for communicating with public about emergency. </a:t>
            </a:r>
          </a:p>
          <a:p>
            <a:endParaRPr lang="en-US" dirty="0"/>
          </a:p>
        </p:txBody>
      </p:sp>
      <p:pic>
        <p:nvPicPr>
          <p:cNvPr id="4" name="Picture 3" descr="Picture after a freight train derailment of chemical">
            <a:extLst>
              <a:ext uri="{FF2B5EF4-FFF2-40B4-BE49-F238E27FC236}">
                <a16:creationId xmlns:a16="http://schemas.microsoft.com/office/drawing/2014/main" id="{C1EF8864-86C4-40EE-B037-2C9FA7988119}"/>
              </a:ext>
            </a:extLst>
          </p:cNvPr>
          <p:cNvPicPr>
            <a:picLocks noChangeAspect="1"/>
          </p:cNvPicPr>
          <p:nvPr/>
        </p:nvPicPr>
        <p:blipFill>
          <a:blip r:embed="rId3"/>
          <a:stretch>
            <a:fillRect/>
          </a:stretch>
        </p:blipFill>
        <p:spPr>
          <a:xfrm>
            <a:off x="7425690" y="1770698"/>
            <a:ext cx="4394216" cy="2927032"/>
          </a:xfrm>
          <a:prstGeom prst="rect">
            <a:avLst/>
          </a:prstGeom>
        </p:spPr>
      </p:pic>
    </p:spTree>
    <p:extLst>
      <p:ext uri="{BB962C8B-B14F-4D97-AF65-F5344CB8AC3E}">
        <p14:creationId xmlns:p14="http://schemas.microsoft.com/office/powerpoint/2010/main" val="528476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2080260" y="266358"/>
            <a:ext cx="6661668" cy="994172"/>
          </a:xfrm>
        </p:spPr>
        <p:txBody>
          <a:bodyPr>
            <a:normAutofit/>
          </a:bodyPr>
          <a:lstStyle/>
          <a:p>
            <a:pPr eaLnBrk="1" hangingPunct="1"/>
            <a:r>
              <a:rPr lang="en-US" altLang="en-US" b="1" dirty="0">
                <a:cs typeface="Arial" panose="020B0604020202020204" pitchFamily="34" charset="0"/>
              </a:rPr>
              <a:t>Epidemiologic studies</a:t>
            </a:r>
          </a:p>
        </p:txBody>
      </p:sp>
      <p:sp>
        <p:nvSpPr>
          <p:cNvPr id="71683" name="Content Placeholder 2"/>
          <p:cNvSpPr>
            <a:spLocks noGrp="1"/>
          </p:cNvSpPr>
          <p:nvPr>
            <p:ph idx="1"/>
          </p:nvPr>
        </p:nvSpPr>
        <p:spPr>
          <a:xfrm>
            <a:off x="1704145" y="1354854"/>
            <a:ext cx="8712037" cy="3911877"/>
          </a:xfrm>
        </p:spPr>
        <p:txBody>
          <a:bodyPr>
            <a:normAutofit/>
          </a:bodyPr>
          <a:lstStyle/>
          <a:p>
            <a:r>
              <a:rPr lang="en-US" altLang="en-US" dirty="0">
                <a:latin typeface="Arial" panose="020B0604020202020204" pitchFamily="34" charset="0"/>
                <a:cs typeface="Arial" panose="020B0604020202020204" pitchFamily="34" charset="0"/>
              </a:rPr>
              <a:t>In 1990s, Oklahoma conducted a study of causes of fatal and non-fatal injuries associated with tornados</a:t>
            </a:r>
          </a:p>
          <a:p>
            <a:pPr lvl="1"/>
            <a:r>
              <a:rPr lang="en-US" altLang="en-US" dirty="0">
                <a:latin typeface="Arial" panose="020B0604020202020204" pitchFamily="34" charset="0"/>
                <a:cs typeface="Arial" panose="020B0604020202020204" pitchFamily="34" charset="0"/>
              </a:rPr>
              <a:t>Increase risk of death and injury among people seeking shelter under freeway overpasses &amp; in shelters with wooden doors</a:t>
            </a:r>
          </a:p>
          <a:p>
            <a:pPr lvl="1"/>
            <a:r>
              <a:rPr lang="en-US" altLang="en-US" dirty="0">
                <a:latin typeface="Arial" panose="020B0604020202020204" pitchFamily="34" charset="0"/>
                <a:cs typeface="Arial" panose="020B0604020202020204" pitchFamily="34" charset="0"/>
              </a:rPr>
              <a:t>Recommended changes in education and construction standards</a:t>
            </a:r>
          </a:p>
          <a:p>
            <a:endParaRPr lang="en-US" altLang="en-US" sz="2400" dirty="0"/>
          </a:p>
        </p:txBody>
      </p:sp>
      <p:pic>
        <p:nvPicPr>
          <p:cNvPr id="716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05272" y="4060259"/>
            <a:ext cx="4824067" cy="2412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199904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1706166" y="170736"/>
            <a:ext cx="7037784" cy="994172"/>
          </a:xfrm>
        </p:spPr>
        <p:txBody>
          <a:bodyPr>
            <a:normAutofit/>
          </a:bodyPr>
          <a:lstStyle/>
          <a:p>
            <a:pPr eaLnBrk="1" hangingPunct="1"/>
            <a:r>
              <a:rPr lang="en-US" altLang="en-US" sz="3700" dirty="0">
                <a:solidFill>
                  <a:srgbClr val="1B3473"/>
                </a:solidFill>
                <a:latin typeface="Arial" panose="020B0604020202020204" pitchFamily="34" charset="0"/>
                <a:cs typeface="Arial" panose="020B0604020202020204" pitchFamily="34" charset="0"/>
              </a:rPr>
              <a:t>Evaluation studies</a:t>
            </a:r>
          </a:p>
        </p:txBody>
      </p:sp>
      <p:sp>
        <p:nvSpPr>
          <p:cNvPr id="72707" name="Content Placeholder 2"/>
          <p:cNvSpPr>
            <a:spLocks noGrp="1"/>
          </p:cNvSpPr>
          <p:nvPr>
            <p:ph idx="1"/>
          </p:nvPr>
        </p:nvSpPr>
        <p:spPr>
          <a:xfrm>
            <a:off x="1706167" y="1450421"/>
            <a:ext cx="4532709" cy="4121704"/>
          </a:xfrm>
        </p:spPr>
        <p:txBody>
          <a:bodyPr>
            <a:noAutofit/>
          </a:bodyPr>
          <a:lstStyle/>
          <a:p>
            <a:r>
              <a:rPr lang="en-US" altLang="en-US" dirty="0">
                <a:solidFill>
                  <a:srgbClr val="1B3473"/>
                </a:solidFill>
                <a:latin typeface="Arial" panose="020B0604020202020204" pitchFamily="34" charset="0"/>
                <a:cs typeface="Arial" panose="020B0604020202020204" pitchFamily="34" charset="0"/>
              </a:rPr>
              <a:t>May be applied at different phases of disaster management cycle to assess response actions or interventions</a:t>
            </a:r>
          </a:p>
          <a:p>
            <a:r>
              <a:rPr lang="en-US" altLang="en-US" dirty="0">
                <a:solidFill>
                  <a:srgbClr val="1B3473"/>
                </a:solidFill>
                <a:latin typeface="Arial" panose="020B0604020202020204" pitchFamily="34" charset="0"/>
                <a:cs typeface="Arial" panose="020B0604020202020204" pitchFamily="34" charset="0"/>
              </a:rPr>
              <a:t>Often provides information about efficient, efficacious, and cost-effective actions during response and recovery</a:t>
            </a:r>
          </a:p>
        </p:txBody>
      </p:sp>
      <p:pic>
        <p:nvPicPr>
          <p:cNvPr id="4" name="Content Placeholder 6" descr="gen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6" y="1450421"/>
            <a:ext cx="4406505" cy="30054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211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4EBD-0F7B-4A90-BE5C-94664A4B4723}"/>
              </a:ext>
            </a:extLst>
          </p:cNvPr>
          <p:cNvSpPr>
            <a:spLocks noGrp="1"/>
          </p:cNvSpPr>
          <p:nvPr>
            <p:ph type="title"/>
          </p:nvPr>
        </p:nvSpPr>
        <p:spPr>
          <a:xfrm>
            <a:off x="2068830" y="365125"/>
            <a:ext cx="9284970" cy="1325563"/>
          </a:xfrm>
        </p:spPr>
        <p:txBody>
          <a:bodyPr>
            <a:normAutofit/>
          </a:bodyPr>
          <a:lstStyle/>
          <a:p>
            <a:r>
              <a:rPr lang="en-US" sz="4400" dirty="0">
                <a:cs typeface="Arial" panose="020B0604020202020204" pitchFamily="34" charset="0"/>
              </a:rPr>
              <a:t>Risk investigation:</a:t>
            </a:r>
            <a:br>
              <a:rPr lang="en-US" sz="4400" dirty="0">
                <a:cs typeface="Arial" panose="020B0604020202020204" pitchFamily="34" charset="0"/>
              </a:rPr>
            </a:br>
            <a:r>
              <a:rPr lang="en-US" sz="4400" dirty="0">
                <a:cs typeface="Arial" panose="020B0604020202020204" pitchFamily="34" charset="0"/>
              </a:rPr>
              <a:t>Hurricane Harvey hazardous exposures </a:t>
            </a:r>
            <a:endParaRPr lang="en-US" dirty="0"/>
          </a:p>
        </p:txBody>
      </p:sp>
      <p:sp>
        <p:nvSpPr>
          <p:cNvPr id="3" name="Content Placeholder 2">
            <a:extLst>
              <a:ext uri="{FF2B5EF4-FFF2-40B4-BE49-F238E27FC236}">
                <a16:creationId xmlns:a16="http://schemas.microsoft.com/office/drawing/2014/main" id="{9C7E2EC3-3E38-4FE9-8E30-88ECDA03382C}"/>
              </a:ext>
            </a:extLst>
          </p:cNvPr>
          <p:cNvSpPr>
            <a:spLocks noGrp="1"/>
          </p:cNvSpPr>
          <p:nvPr>
            <p:ph idx="1"/>
          </p:nvPr>
        </p:nvSpPr>
        <p:spPr>
          <a:xfrm>
            <a:off x="1851660" y="1825624"/>
            <a:ext cx="6995160" cy="5032375"/>
          </a:xfrm>
        </p:spPr>
        <p:txBody>
          <a:bodyPr>
            <a:normAutofit fontScale="92500" lnSpcReduction="10000"/>
          </a:bodyPr>
          <a:lstStyle/>
          <a:p>
            <a:r>
              <a:rPr lang="en-US" dirty="0">
                <a:latin typeface="Arial" panose="020B0604020202020204" pitchFamily="34" charset="0"/>
                <a:cs typeface="Arial" panose="020B0604020202020204" pitchFamily="34" charset="0"/>
              </a:rPr>
              <a:t>13 hazardous waste sites flooded</a:t>
            </a:r>
          </a:p>
          <a:p>
            <a:r>
              <a:rPr lang="en-US" dirty="0">
                <a:latin typeface="Arial" panose="020B0604020202020204" pitchFamily="34" charset="0"/>
                <a:cs typeface="Arial" panose="020B0604020202020204" pitchFamily="34" charset="0"/>
              </a:rPr>
              <a:t>People in nearby Houston communities potentially exposed</a:t>
            </a:r>
          </a:p>
          <a:p>
            <a:r>
              <a:rPr lang="en-US" dirty="0">
                <a:latin typeface="Arial" panose="020B0604020202020204" pitchFamily="34" charset="0"/>
                <a:cs typeface="Arial" panose="020B0604020202020204" pitchFamily="34" charset="0"/>
              </a:rPr>
              <a:t>Passive Wristband Samplers deployed to measure exposures</a:t>
            </a:r>
          </a:p>
          <a:p>
            <a:pPr lvl="1"/>
            <a:r>
              <a:rPr lang="en-US" dirty="0">
                <a:latin typeface="Arial" panose="020B0604020202020204" pitchFamily="34" charset="0"/>
                <a:cs typeface="Arial" panose="020B0604020202020204" pitchFamily="34" charset="0"/>
              </a:rPr>
              <a:t>Residents wear for 7 days</a:t>
            </a:r>
          </a:p>
          <a:p>
            <a:pPr lvl="1"/>
            <a:r>
              <a:rPr lang="en-US" dirty="0">
                <a:latin typeface="Arial" panose="020B0604020202020204" pitchFamily="34" charset="0"/>
                <a:cs typeface="Arial" panose="020B0604020202020204" pitchFamily="34" charset="0"/>
              </a:rPr>
              <a:t>Return by mail</a:t>
            </a:r>
          </a:p>
          <a:p>
            <a:pPr lvl="1"/>
            <a:r>
              <a:rPr lang="en-US" dirty="0">
                <a:latin typeface="Arial" panose="020B0604020202020204" pitchFamily="34" charset="0"/>
                <a:cs typeface="Arial" panose="020B0604020202020204" pitchFamily="34" charset="0"/>
              </a:rPr>
              <a:t>Bands can detect &gt; 1,500 chemicals</a:t>
            </a:r>
          </a:p>
          <a:p>
            <a:r>
              <a:rPr lang="en-US" dirty="0">
                <a:latin typeface="Arial" panose="020B0604020202020204" pitchFamily="34" charset="0"/>
                <a:cs typeface="Arial" panose="020B0604020202020204" pitchFamily="34" charset="0"/>
              </a:rPr>
              <a:t>Research partnership with</a:t>
            </a:r>
          </a:p>
          <a:p>
            <a:pPr lvl="1"/>
            <a:r>
              <a:rPr lang="en-US" dirty="0">
                <a:latin typeface="Arial" panose="020B0604020202020204" pitchFamily="34" charset="0"/>
                <a:cs typeface="Arial" panose="020B0604020202020204" pitchFamily="34" charset="0"/>
              </a:rPr>
              <a:t>Oregon State University Superfund Research Program</a:t>
            </a:r>
          </a:p>
          <a:p>
            <a:pPr lvl="1"/>
            <a:r>
              <a:rPr lang="en-US" dirty="0">
                <a:latin typeface="Arial" panose="020B0604020202020204" pitchFamily="34" charset="0"/>
                <a:cs typeface="Arial" panose="020B0604020202020204" pitchFamily="34" charset="0"/>
              </a:rPr>
              <a:t>Texas A&amp;M</a:t>
            </a:r>
          </a:p>
          <a:p>
            <a:pPr lvl="1"/>
            <a:r>
              <a:rPr lang="en-US" dirty="0">
                <a:latin typeface="Arial" panose="020B0604020202020204" pitchFamily="34" charset="0"/>
                <a:cs typeface="Arial" panose="020B0604020202020204" pitchFamily="34" charset="0"/>
              </a:rPr>
              <a:t>UTHealth School of Public Health</a:t>
            </a:r>
          </a:p>
          <a:p>
            <a:pPr lvl="1"/>
            <a:r>
              <a:rPr lang="en-US" dirty="0">
                <a:latin typeface="Arial" panose="020B0604020202020204" pitchFamily="34" charset="0"/>
                <a:cs typeface="Arial" panose="020B0604020202020204" pitchFamily="34" charset="0"/>
              </a:rPr>
              <a:t>Baylor College of Medicine</a:t>
            </a:r>
          </a:p>
          <a:p>
            <a:endParaRPr lang="en-US" dirty="0"/>
          </a:p>
        </p:txBody>
      </p:sp>
      <p:grpSp>
        <p:nvGrpSpPr>
          <p:cNvPr id="4" name="Group 3">
            <a:extLst>
              <a:ext uri="{FF2B5EF4-FFF2-40B4-BE49-F238E27FC236}">
                <a16:creationId xmlns:a16="http://schemas.microsoft.com/office/drawing/2014/main" id="{70CB94F4-3849-4C26-A086-C03C59D113E0}"/>
              </a:ext>
            </a:extLst>
          </p:cNvPr>
          <p:cNvGrpSpPr/>
          <p:nvPr/>
        </p:nvGrpSpPr>
        <p:grpSpPr>
          <a:xfrm>
            <a:off x="8985266" y="1690688"/>
            <a:ext cx="3206734" cy="3555137"/>
            <a:chOff x="5357446" y="1731385"/>
            <a:chExt cx="3206734" cy="3555137"/>
          </a:xfrm>
        </p:grpSpPr>
        <p:pic>
          <p:nvPicPr>
            <p:cNvPr id="5" name="Picture 4">
              <a:extLst>
                <a:ext uri="{FF2B5EF4-FFF2-40B4-BE49-F238E27FC236}">
                  <a16:creationId xmlns:a16="http://schemas.microsoft.com/office/drawing/2014/main" id="{7B2DFE71-451D-492B-A839-FA618D27D19F}"/>
                </a:ext>
              </a:extLst>
            </p:cNvPr>
            <p:cNvPicPr>
              <a:picLocks noChangeAspect="1"/>
            </p:cNvPicPr>
            <p:nvPr/>
          </p:nvPicPr>
          <p:blipFill>
            <a:blip r:embed="rId3"/>
            <a:stretch>
              <a:fillRect/>
            </a:stretch>
          </p:blipFill>
          <p:spPr>
            <a:xfrm>
              <a:off x="5357446" y="2392640"/>
              <a:ext cx="3206734" cy="2893882"/>
            </a:xfrm>
            <a:prstGeom prst="rect">
              <a:avLst/>
            </a:prstGeom>
          </p:spPr>
        </p:pic>
        <p:pic>
          <p:nvPicPr>
            <p:cNvPr id="6" name="Picture 5">
              <a:extLst>
                <a:ext uri="{FF2B5EF4-FFF2-40B4-BE49-F238E27FC236}">
                  <a16:creationId xmlns:a16="http://schemas.microsoft.com/office/drawing/2014/main" id="{FA0BCC11-CADA-4916-B7F3-F0F8D1E9C9AE}"/>
                </a:ext>
              </a:extLst>
            </p:cNvPr>
            <p:cNvPicPr>
              <a:picLocks noChangeAspect="1"/>
            </p:cNvPicPr>
            <p:nvPr/>
          </p:nvPicPr>
          <p:blipFill>
            <a:blip r:embed="rId4"/>
            <a:stretch>
              <a:fillRect/>
            </a:stretch>
          </p:blipFill>
          <p:spPr>
            <a:xfrm>
              <a:off x="5357446" y="1731385"/>
              <a:ext cx="3206734" cy="661255"/>
            </a:xfrm>
            <a:prstGeom prst="rect">
              <a:avLst/>
            </a:prstGeom>
          </p:spPr>
        </p:pic>
      </p:grpSp>
    </p:spTree>
    <p:extLst>
      <p:ext uri="{BB962C8B-B14F-4D97-AF65-F5344CB8AC3E}">
        <p14:creationId xmlns:p14="http://schemas.microsoft.com/office/powerpoint/2010/main" val="32975695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5BBB-3333-4C3B-A550-B079AA403771}"/>
              </a:ext>
            </a:extLst>
          </p:cNvPr>
          <p:cNvSpPr>
            <a:spLocks noGrp="1"/>
          </p:cNvSpPr>
          <p:nvPr>
            <p:ph type="title"/>
          </p:nvPr>
        </p:nvSpPr>
        <p:spPr/>
        <p:txBody>
          <a:bodyPr/>
          <a:lstStyle/>
          <a:p>
            <a:r>
              <a:rPr lang="en-US" dirty="0"/>
              <a:t>Disaster Behavioral Health for Recovery</a:t>
            </a:r>
          </a:p>
        </p:txBody>
      </p:sp>
      <p:sp>
        <p:nvSpPr>
          <p:cNvPr id="3" name="Content Placeholder 2">
            <a:extLst>
              <a:ext uri="{FF2B5EF4-FFF2-40B4-BE49-F238E27FC236}">
                <a16:creationId xmlns:a16="http://schemas.microsoft.com/office/drawing/2014/main" id="{C4980412-29E6-408D-887C-846BA8D3BAFF}"/>
              </a:ext>
            </a:extLst>
          </p:cNvPr>
          <p:cNvSpPr>
            <a:spLocks noGrp="1"/>
          </p:cNvSpPr>
          <p:nvPr>
            <p:ph idx="1"/>
          </p:nvPr>
        </p:nvSpPr>
        <p:spPr/>
        <p:txBody>
          <a:bodyPr/>
          <a:lstStyle/>
          <a:p>
            <a:r>
              <a:rPr lang="en-US" dirty="0"/>
              <a:t>Assesses availability of behavioral health facilities and programs</a:t>
            </a:r>
          </a:p>
          <a:p>
            <a:r>
              <a:rPr lang="en-US" dirty="0"/>
              <a:t>Responds to psychological surge needs</a:t>
            </a:r>
          </a:p>
          <a:p>
            <a:r>
              <a:rPr lang="en-US" dirty="0"/>
              <a:t>Engages behavioral health partners and stakeholders</a:t>
            </a:r>
          </a:p>
          <a:p>
            <a:r>
              <a:rPr lang="en-US" dirty="0"/>
              <a:t>Develops behavioral health messaging and guidance</a:t>
            </a:r>
          </a:p>
        </p:txBody>
      </p:sp>
      <p:pic>
        <p:nvPicPr>
          <p:cNvPr id="5" name="Picture 4">
            <a:extLst>
              <a:ext uri="{FF2B5EF4-FFF2-40B4-BE49-F238E27FC236}">
                <a16:creationId xmlns:a16="http://schemas.microsoft.com/office/drawing/2014/main" id="{1EBDDF39-ED0F-E056-E696-CC1382FA7076}"/>
              </a:ext>
            </a:extLst>
          </p:cNvPr>
          <p:cNvPicPr>
            <a:picLocks noChangeAspect="1"/>
          </p:cNvPicPr>
          <p:nvPr/>
        </p:nvPicPr>
        <p:blipFill>
          <a:blip r:embed="rId3"/>
          <a:stretch>
            <a:fillRect/>
          </a:stretch>
        </p:blipFill>
        <p:spPr>
          <a:xfrm>
            <a:off x="6195060" y="3159062"/>
            <a:ext cx="5364480" cy="35763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11072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9B79-9C82-00D9-4D52-2AFBA231B4EE}"/>
              </a:ext>
            </a:extLst>
          </p:cNvPr>
          <p:cNvSpPr>
            <a:spLocks noGrp="1"/>
          </p:cNvSpPr>
          <p:nvPr>
            <p:ph type="title"/>
          </p:nvPr>
        </p:nvSpPr>
        <p:spPr/>
        <p:txBody>
          <a:bodyPr/>
          <a:lstStyle/>
          <a:p>
            <a:r>
              <a:rPr lang="en-US" dirty="0"/>
              <a:t>Disaster Behavioral Health Recovery</a:t>
            </a:r>
          </a:p>
        </p:txBody>
      </p:sp>
      <p:sp>
        <p:nvSpPr>
          <p:cNvPr id="3" name="Content Placeholder 2">
            <a:extLst>
              <a:ext uri="{FF2B5EF4-FFF2-40B4-BE49-F238E27FC236}">
                <a16:creationId xmlns:a16="http://schemas.microsoft.com/office/drawing/2014/main" id="{A00D6781-E89E-DC40-B787-E03733EEF7D3}"/>
              </a:ext>
            </a:extLst>
          </p:cNvPr>
          <p:cNvSpPr>
            <a:spLocks noGrp="1"/>
          </p:cNvSpPr>
          <p:nvPr>
            <p:ph idx="1"/>
          </p:nvPr>
        </p:nvSpPr>
        <p:spPr/>
        <p:txBody>
          <a:bodyPr/>
          <a:lstStyle/>
          <a:p>
            <a:r>
              <a:rPr lang="en-US" dirty="0"/>
              <a:t>Case study goes here</a:t>
            </a:r>
          </a:p>
        </p:txBody>
      </p:sp>
    </p:spTree>
    <p:extLst>
      <p:ext uri="{BB962C8B-B14F-4D97-AF65-F5344CB8AC3E}">
        <p14:creationId xmlns:p14="http://schemas.microsoft.com/office/powerpoint/2010/main" val="2584301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1863090" y="179229"/>
            <a:ext cx="10328910" cy="994172"/>
          </a:xfrm>
        </p:spPr>
        <p:txBody>
          <a:bodyPr>
            <a:noAutofit/>
          </a:bodyPr>
          <a:lstStyle/>
          <a:p>
            <a:pPr eaLnBrk="1" hangingPunct="1"/>
            <a:r>
              <a:rPr lang="en-US" altLang="en-US" dirty="0">
                <a:cs typeface="Arial" panose="020B0604020202020204" pitchFamily="34" charset="0"/>
              </a:rPr>
              <a:t>Research During Emergencies: Disaster Research Response Program</a:t>
            </a:r>
          </a:p>
        </p:txBody>
      </p:sp>
      <p:sp>
        <p:nvSpPr>
          <p:cNvPr id="70659" name="Content Placeholder 2"/>
          <p:cNvSpPr>
            <a:spLocks noGrp="1"/>
          </p:cNvSpPr>
          <p:nvPr>
            <p:ph idx="1"/>
          </p:nvPr>
        </p:nvSpPr>
        <p:spPr>
          <a:xfrm>
            <a:off x="1781850" y="1621002"/>
            <a:ext cx="10585410" cy="4966684"/>
          </a:xfrm>
        </p:spPr>
        <p:txBody>
          <a:bodyPr>
            <a:normAutofit/>
          </a:bodyPr>
          <a:lstStyle/>
          <a:p>
            <a:r>
              <a:rPr lang="en-US" altLang="en-US" dirty="0">
                <a:cs typeface="Arial" panose="020B0604020202020204" pitchFamily="34" charset="0"/>
              </a:rPr>
              <a:t>National Institute of Environmental Health Sciences (NIEHS) identified the </a:t>
            </a:r>
            <a:r>
              <a:rPr lang="en-US" altLang="en-US" b="1" dirty="0">
                <a:cs typeface="Arial" panose="020B0604020202020204" pitchFamily="34" charset="0"/>
              </a:rPr>
              <a:t>need to rapidly perform critical health research during disaster response and recovery</a:t>
            </a:r>
          </a:p>
          <a:p>
            <a:endParaRPr lang="en-US" altLang="en-US" b="1" dirty="0">
              <a:cs typeface="Arial" panose="020B0604020202020204" pitchFamily="34" charset="0"/>
            </a:endParaRPr>
          </a:p>
          <a:p>
            <a:r>
              <a:rPr lang="en-US" altLang="en-US" dirty="0">
                <a:cs typeface="Arial" panose="020B0604020202020204" pitchFamily="34" charset="0"/>
              </a:rPr>
              <a:t>Program includes:</a:t>
            </a:r>
          </a:p>
          <a:p>
            <a:pPr lvl="1"/>
            <a:r>
              <a:rPr lang="en-US" altLang="en-US" sz="2800" dirty="0">
                <a:cs typeface="Arial" panose="020B0604020202020204" pitchFamily="34" charset="0"/>
              </a:rPr>
              <a:t>Ready-to-go data collection tools (database of surveys, forms, etc.)</a:t>
            </a:r>
          </a:p>
          <a:p>
            <a:pPr lvl="1"/>
            <a:r>
              <a:rPr lang="en-US" altLang="en-US" sz="2800" dirty="0">
                <a:cs typeface="Arial" panose="020B0604020202020204" pitchFamily="34" charset="0"/>
              </a:rPr>
              <a:t>Research protocols (IRB pre-approval)</a:t>
            </a:r>
          </a:p>
          <a:p>
            <a:pPr lvl="1"/>
            <a:r>
              <a:rPr lang="en-US" altLang="en-US" sz="2800" dirty="0">
                <a:cs typeface="Arial" panose="020B0604020202020204" pitchFamily="34" charset="0"/>
              </a:rPr>
              <a:t>Training and exercises</a:t>
            </a:r>
          </a:p>
          <a:p>
            <a:pPr lvl="1"/>
            <a:r>
              <a:rPr lang="en-US" altLang="en-US" sz="2800" dirty="0">
                <a:cs typeface="Arial" panose="020B0604020202020204" pitchFamily="34" charset="0"/>
              </a:rPr>
              <a:t>Network of trained research responders</a:t>
            </a:r>
          </a:p>
          <a:p>
            <a:endParaRPr lang="en-US" altLang="en-US" sz="2400" dirty="0"/>
          </a:p>
        </p:txBody>
      </p:sp>
      <p:sp>
        <p:nvSpPr>
          <p:cNvPr id="70660" name="TextBox 1"/>
          <p:cNvSpPr txBox="1">
            <a:spLocks noChangeArrowheads="1"/>
          </p:cNvSpPr>
          <p:nvPr/>
        </p:nvSpPr>
        <p:spPr bwMode="auto">
          <a:xfrm>
            <a:off x="4795591" y="6286223"/>
            <a:ext cx="7228769"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defTabSz="457200" eaLnBrk="1" hangingPunct="1">
              <a:defRPr/>
            </a:pPr>
            <a:r>
              <a:rPr lang="en-US" altLang="en-US" sz="1350" dirty="0">
                <a:solidFill>
                  <a:srgbClr val="585543"/>
                </a:solidFill>
              </a:rPr>
              <a:t>http://www.nationalacademies.org/hmd/Reports/2014/Enabling-Rapid-Sustainable-Public-Health-Research-During-Disasters.aspx</a:t>
            </a:r>
          </a:p>
        </p:txBody>
      </p:sp>
    </p:spTree>
    <p:extLst>
      <p:ext uri="{BB962C8B-B14F-4D97-AF65-F5344CB8AC3E}">
        <p14:creationId xmlns:p14="http://schemas.microsoft.com/office/powerpoint/2010/main" val="32245916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1CFB-7D68-4812-ABCB-BFD0047DF9F7}"/>
              </a:ext>
            </a:extLst>
          </p:cNvPr>
          <p:cNvSpPr>
            <a:spLocks noGrp="1"/>
          </p:cNvSpPr>
          <p:nvPr>
            <p:ph type="title"/>
          </p:nvPr>
        </p:nvSpPr>
        <p:spPr>
          <a:xfrm>
            <a:off x="2011680" y="365125"/>
            <a:ext cx="10180320" cy="1325563"/>
          </a:xfrm>
        </p:spPr>
        <p:txBody>
          <a:bodyPr/>
          <a:lstStyle/>
          <a:p>
            <a:r>
              <a:rPr lang="en-US" dirty="0"/>
              <a:t>Disaster Research Response DR2 Program</a:t>
            </a:r>
          </a:p>
        </p:txBody>
      </p:sp>
      <p:sp>
        <p:nvSpPr>
          <p:cNvPr id="3" name="Content Placeholder 2">
            <a:extLst>
              <a:ext uri="{FF2B5EF4-FFF2-40B4-BE49-F238E27FC236}">
                <a16:creationId xmlns:a16="http://schemas.microsoft.com/office/drawing/2014/main" id="{A0E836A0-A72D-49F8-B4CB-52B57A54CE6C}"/>
              </a:ext>
            </a:extLst>
          </p:cNvPr>
          <p:cNvSpPr>
            <a:spLocks noGrp="1"/>
          </p:cNvSpPr>
          <p:nvPr>
            <p:ph idx="1"/>
          </p:nvPr>
        </p:nvSpPr>
        <p:spPr>
          <a:xfrm>
            <a:off x="2011680" y="2007991"/>
            <a:ext cx="9963150" cy="5148737"/>
          </a:xfrm>
        </p:spPr>
        <p:txBody>
          <a:bodyPr>
            <a:noAutofit/>
          </a:bodyPr>
          <a:lstStyle/>
          <a:p>
            <a:r>
              <a:rPr lang="en-US" dirty="0">
                <a:solidFill>
                  <a:srgbClr val="4C4C4C"/>
                </a:solidFill>
              </a:rPr>
              <a:t>E</a:t>
            </a:r>
            <a:r>
              <a:rPr lang="en-US" b="0" i="0" dirty="0">
                <a:solidFill>
                  <a:srgbClr val="4C4C4C"/>
                </a:solidFill>
                <a:effectLst/>
              </a:rPr>
              <a:t>xamined households’ earthquake risk perceptions and their immediate response following the 2011 Christchurch Earthquake and the 2011 Tohoku Japan earthquake. </a:t>
            </a:r>
          </a:p>
        </p:txBody>
      </p:sp>
      <p:sp>
        <p:nvSpPr>
          <p:cNvPr id="5" name="TextBox 4">
            <a:extLst>
              <a:ext uri="{FF2B5EF4-FFF2-40B4-BE49-F238E27FC236}">
                <a16:creationId xmlns:a16="http://schemas.microsoft.com/office/drawing/2014/main" id="{E75873CF-5549-4431-9307-85C4E32D3FA8}"/>
              </a:ext>
            </a:extLst>
          </p:cNvPr>
          <p:cNvSpPr txBox="1"/>
          <p:nvPr/>
        </p:nvSpPr>
        <p:spPr>
          <a:xfrm>
            <a:off x="6565583" y="6470094"/>
            <a:ext cx="5626417" cy="369332"/>
          </a:xfrm>
          <a:prstGeom prst="rect">
            <a:avLst/>
          </a:prstGeom>
          <a:noFill/>
        </p:spPr>
        <p:txBody>
          <a:bodyPr wrap="square">
            <a:spAutoFit/>
          </a:bodyPr>
          <a:lstStyle/>
          <a:p>
            <a:r>
              <a:rPr lang="en-US" dirty="0"/>
              <a:t>https://tools.niehs.nih.gov/dr2/index.cfm/resource/24301</a:t>
            </a:r>
          </a:p>
        </p:txBody>
      </p:sp>
    </p:spTree>
    <p:extLst>
      <p:ext uri="{BB962C8B-B14F-4D97-AF65-F5344CB8AC3E}">
        <p14:creationId xmlns:p14="http://schemas.microsoft.com/office/powerpoint/2010/main" val="38115525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p:txBody>
          <a:bodyPr/>
          <a:lstStyle/>
          <a:p>
            <a:r>
              <a:rPr lang="en-US" dirty="0"/>
              <a:t>Disaster Epidemiology at CSTE</a:t>
            </a:r>
          </a:p>
        </p:txBody>
      </p:sp>
      <p:sp>
        <p:nvSpPr>
          <p:cNvPr id="4" name="Text Placeholder 3">
            <a:extLst>
              <a:ext uri="{FF2B5EF4-FFF2-40B4-BE49-F238E27FC236}">
                <a16:creationId xmlns:a16="http://schemas.microsoft.com/office/drawing/2014/main" id="{C6B7565C-27C0-2D53-672D-FE1FB9D94327}"/>
              </a:ext>
            </a:extLst>
          </p:cNvPr>
          <p:cNvSpPr>
            <a:spLocks noGrp="1"/>
          </p:cNvSpPr>
          <p:nvPr>
            <p:ph type="body" idx="1"/>
          </p:nvPr>
        </p:nvSpPr>
        <p:spPr/>
        <p:txBody>
          <a:bodyPr/>
          <a:lstStyle/>
          <a:p>
            <a:endParaRPr lang="en-US"/>
          </a:p>
        </p:txBody>
      </p:sp>
      <p:pic>
        <p:nvPicPr>
          <p:cNvPr id="5" name="Picture 4" descr="A picture containing text, clipart&#10;&#10;Description automatically generated">
            <a:extLst>
              <a:ext uri="{FF2B5EF4-FFF2-40B4-BE49-F238E27FC236}">
                <a16:creationId xmlns:a16="http://schemas.microsoft.com/office/drawing/2014/main" id="{E58F6E23-E5D5-9B9D-9227-7C8E710AFF6B}"/>
              </a:ext>
            </a:extLst>
          </p:cNvPr>
          <p:cNvPicPr>
            <a:picLocks noChangeAspect="1"/>
          </p:cNvPicPr>
          <p:nvPr/>
        </p:nvPicPr>
        <p:blipFill>
          <a:blip r:embed="rId2"/>
          <a:stretch>
            <a:fillRect/>
          </a:stretch>
        </p:blipFill>
        <p:spPr>
          <a:xfrm>
            <a:off x="5096845" y="4847610"/>
            <a:ext cx="3461349" cy="1101338"/>
          </a:xfrm>
          <a:prstGeom prst="rect">
            <a:avLst/>
          </a:prstGeom>
        </p:spPr>
      </p:pic>
    </p:spTree>
    <p:extLst>
      <p:ext uri="{BB962C8B-B14F-4D97-AF65-F5344CB8AC3E}">
        <p14:creationId xmlns:p14="http://schemas.microsoft.com/office/powerpoint/2010/main" val="1233573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p:txBody>
          <a:bodyPr/>
          <a:lstStyle/>
          <a:p>
            <a:r>
              <a:rPr lang="en-US" dirty="0"/>
              <a:t>CSTE Disaster Epidemiology Subcommittee</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53184" y="975232"/>
            <a:ext cx="6937958" cy="4790867"/>
          </a:xfrm>
        </p:spPr>
        <p:txBody>
          <a:bodyPr/>
          <a:lstStyle/>
          <a:p>
            <a:r>
              <a:rPr lang="en-US" dirty="0"/>
              <a:t>Strengthen capacity to respond to, prepare for and recover from disasters by integrating disaster epidemiology into the emergency management cycle</a:t>
            </a:r>
          </a:p>
          <a:p>
            <a:r>
              <a:rPr lang="en-US" dirty="0"/>
              <a:t>Help public health and emergency management leadership understand the essential role of disaster epidemiology </a:t>
            </a:r>
          </a:p>
          <a:p>
            <a:r>
              <a:rPr lang="en-US" dirty="0"/>
              <a:t>Identify a common set of capabilities to support the collection of epidemiologic data during emergency response situations </a:t>
            </a:r>
          </a:p>
          <a:p>
            <a:endParaRPr lang="en-US" dirty="0"/>
          </a:p>
        </p:txBody>
      </p:sp>
      <p:sp>
        <p:nvSpPr>
          <p:cNvPr id="4" name="TextBox 3">
            <a:extLst>
              <a:ext uri="{FF2B5EF4-FFF2-40B4-BE49-F238E27FC236}">
                <a16:creationId xmlns:a16="http://schemas.microsoft.com/office/drawing/2014/main" id="{93A67453-904B-1C32-3871-C05D1E407D88}"/>
              </a:ext>
            </a:extLst>
          </p:cNvPr>
          <p:cNvSpPr txBox="1"/>
          <p:nvPr/>
        </p:nvSpPr>
        <p:spPr>
          <a:xfrm>
            <a:off x="9703539" y="975232"/>
            <a:ext cx="1724688" cy="923330"/>
          </a:xfrm>
          <a:prstGeom prst="rect">
            <a:avLst/>
          </a:prstGeom>
          <a:noFill/>
        </p:spPr>
        <p:txBody>
          <a:bodyPr wrap="square" rtlCol="0">
            <a:spAutoFit/>
          </a:bodyPr>
          <a:lstStyle/>
          <a:p>
            <a:r>
              <a:rPr lang="en-US" dirty="0">
                <a:solidFill>
                  <a:srgbClr val="FF0000"/>
                </a:solidFill>
              </a:rPr>
              <a:t>QR Code for </a:t>
            </a:r>
            <a:r>
              <a:rPr lang="en-US" dirty="0" err="1">
                <a:solidFill>
                  <a:srgbClr val="FF0000"/>
                </a:solidFill>
              </a:rPr>
              <a:t>SmartSheet</a:t>
            </a:r>
            <a:r>
              <a:rPr lang="en-US" dirty="0">
                <a:solidFill>
                  <a:srgbClr val="FF0000"/>
                </a:solidFill>
              </a:rPr>
              <a:t> Interest Form?</a:t>
            </a:r>
          </a:p>
        </p:txBody>
      </p:sp>
      <p:pic>
        <p:nvPicPr>
          <p:cNvPr id="6" name="Picture 5" descr="Logo&#10;&#10;Description automatically generated">
            <a:extLst>
              <a:ext uri="{FF2B5EF4-FFF2-40B4-BE49-F238E27FC236}">
                <a16:creationId xmlns:a16="http://schemas.microsoft.com/office/drawing/2014/main" id="{77F9ED0D-9739-C0DE-EED5-56EA9A1D9133}"/>
              </a:ext>
            </a:extLst>
          </p:cNvPr>
          <p:cNvPicPr>
            <a:picLocks noChangeAspect="1"/>
          </p:cNvPicPr>
          <p:nvPr/>
        </p:nvPicPr>
        <p:blipFill>
          <a:blip r:embed="rId2"/>
          <a:stretch>
            <a:fillRect/>
          </a:stretch>
        </p:blipFill>
        <p:spPr>
          <a:xfrm>
            <a:off x="9703539" y="3657874"/>
            <a:ext cx="1998943" cy="1737997"/>
          </a:xfrm>
          <a:prstGeom prst="rect">
            <a:avLst/>
          </a:prstGeom>
        </p:spPr>
      </p:pic>
      <p:sp>
        <p:nvSpPr>
          <p:cNvPr id="8" name="TextBox 7">
            <a:extLst>
              <a:ext uri="{FF2B5EF4-FFF2-40B4-BE49-F238E27FC236}">
                <a16:creationId xmlns:a16="http://schemas.microsoft.com/office/drawing/2014/main" id="{1747C650-5937-2AC3-1ADA-80A15E152ACE}"/>
              </a:ext>
            </a:extLst>
          </p:cNvPr>
          <p:cNvSpPr txBox="1"/>
          <p:nvPr/>
        </p:nvSpPr>
        <p:spPr>
          <a:xfrm>
            <a:off x="8791142" y="6351524"/>
            <a:ext cx="3400858" cy="369332"/>
          </a:xfrm>
          <a:prstGeom prst="rect">
            <a:avLst/>
          </a:prstGeom>
          <a:noFill/>
        </p:spPr>
        <p:txBody>
          <a:bodyPr wrap="square">
            <a:spAutoFit/>
          </a:bodyPr>
          <a:lstStyle/>
          <a:p>
            <a:r>
              <a:rPr lang="en-US" b="0" i="0" u="none" strike="noStrike" dirty="0">
                <a:solidFill>
                  <a:schemeClr val="accent1"/>
                </a:solidFill>
                <a:effectLst/>
              </a:rPr>
              <a:t>www.cste.org/group/DisasterEpi</a:t>
            </a:r>
            <a:endParaRPr lang="en-US" dirty="0">
              <a:solidFill>
                <a:schemeClr val="accent1"/>
              </a:solidFill>
            </a:endParaRPr>
          </a:p>
        </p:txBody>
      </p:sp>
    </p:spTree>
    <p:extLst>
      <p:ext uri="{BB962C8B-B14F-4D97-AF65-F5344CB8AC3E}">
        <p14:creationId xmlns:p14="http://schemas.microsoft.com/office/powerpoint/2010/main" val="5032151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p:txBody>
          <a:bodyPr/>
          <a:lstStyle/>
          <a:p>
            <a:r>
              <a:rPr lang="en-US" dirty="0"/>
              <a:t>CSTE Disaster Epidemiology Resources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53184" y="975232"/>
            <a:ext cx="6250686" cy="4790867"/>
          </a:xfrm>
        </p:spPr>
        <p:txBody>
          <a:bodyPr/>
          <a:lstStyle/>
          <a:p>
            <a:r>
              <a:rPr lang="en-US" dirty="0"/>
              <a:t>CSTE Disaster Epidemiology Resource Repository: </a:t>
            </a:r>
            <a:r>
              <a:rPr lang="en-US" sz="2000" dirty="0">
                <a:hlinkClick r:id="rId3"/>
              </a:rPr>
              <a:t>https://www.cste.org/page/epidisaster</a:t>
            </a:r>
            <a:r>
              <a:rPr lang="en-US" sz="2000" dirty="0"/>
              <a:t> </a:t>
            </a:r>
          </a:p>
          <a:p>
            <a:r>
              <a:rPr lang="en-US" dirty="0"/>
              <a:t>CSTE Disaster Epidemiology Resource Guide: </a:t>
            </a:r>
            <a:r>
              <a:rPr lang="en-US" sz="2000" dirty="0">
                <a:hlinkClick r:id="rId4"/>
              </a:rPr>
              <a:t>https://cdn.ymaws.com/www.cste.org/resource/resmgr/disasterepi/DE_Resource_Guide_Final_v3.pdf</a:t>
            </a:r>
            <a:r>
              <a:rPr lang="en-US" sz="2000" dirty="0"/>
              <a:t> </a:t>
            </a:r>
          </a:p>
          <a:p>
            <a:pPr lvl="1"/>
            <a:r>
              <a:rPr lang="en-US" dirty="0"/>
              <a:t>Living document</a:t>
            </a:r>
          </a:p>
          <a:p>
            <a:pPr lvl="1"/>
            <a:r>
              <a:rPr lang="en-US" dirty="0"/>
              <a:t>Published in 2021</a:t>
            </a:r>
          </a:p>
          <a:p>
            <a:pPr lvl="1"/>
            <a:r>
              <a:rPr lang="en-US" dirty="0"/>
              <a:t>Overview of disaster epi methods and tools with real-world examples </a:t>
            </a:r>
          </a:p>
        </p:txBody>
      </p:sp>
      <p:pic>
        <p:nvPicPr>
          <p:cNvPr id="4" name="Picture 3" descr="Diagram&#10;&#10;Description automatically generated">
            <a:extLst>
              <a:ext uri="{FF2B5EF4-FFF2-40B4-BE49-F238E27FC236}">
                <a16:creationId xmlns:a16="http://schemas.microsoft.com/office/drawing/2014/main" id="{F356470A-CF1A-59BD-C353-08134B0E21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20168" y="1011777"/>
            <a:ext cx="3393880" cy="4717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18241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53184" y="122618"/>
            <a:ext cx="9960864" cy="1374712"/>
          </a:xfrm>
        </p:spPr>
        <p:txBody>
          <a:bodyPr/>
          <a:lstStyle/>
          <a:p>
            <a:r>
              <a:rPr lang="en-US" dirty="0"/>
              <a:t>14th Annual CSTE Disaster Epidemiology Workshop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20073" y="1820621"/>
            <a:ext cx="6856476" cy="4790867"/>
          </a:xfrm>
        </p:spPr>
        <p:txBody>
          <a:bodyPr/>
          <a:lstStyle/>
          <a:p>
            <a:r>
              <a:rPr lang="en-US" b="1" dirty="0"/>
              <a:t>May 16 – 18</a:t>
            </a:r>
            <a:r>
              <a:rPr lang="en-US" dirty="0"/>
              <a:t>, 2023 via Zoom </a:t>
            </a:r>
          </a:p>
          <a:p>
            <a:pPr lvl="1"/>
            <a:r>
              <a:rPr lang="en-US" dirty="0"/>
              <a:t>Continuing education credits available </a:t>
            </a:r>
          </a:p>
          <a:p>
            <a:r>
              <a:rPr lang="en-US" b="1" dirty="0"/>
              <a:t>Day 1</a:t>
            </a:r>
            <a:r>
              <a:rPr lang="en-US" dirty="0"/>
              <a:t>: An Introduction to Disaster Epidemiology </a:t>
            </a:r>
          </a:p>
          <a:p>
            <a:r>
              <a:rPr lang="en-US" b="1" dirty="0"/>
              <a:t>Day 2</a:t>
            </a:r>
            <a:r>
              <a:rPr lang="en-US" dirty="0"/>
              <a:t>: Disaster Epidemiology in the Field: Activities and Partnerships </a:t>
            </a:r>
          </a:p>
          <a:p>
            <a:r>
              <a:rPr lang="en-US" b="1" dirty="0"/>
              <a:t>Day 3</a:t>
            </a:r>
            <a:r>
              <a:rPr lang="en-US" dirty="0"/>
              <a:t>: Incorporating and Modernizing Data in Disaster Epidemiology </a:t>
            </a:r>
          </a:p>
          <a:p>
            <a:endParaRPr lang="en-US" dirty="0"/>
          </a:p>
        </p:txBody>
      </p:sp>
      <p:sp>
        <p:nvSpPr>
          <p:cNvPr id="4" name="TextBox 3">
            <a:extLst>
              <a:ext uri="{FF2B5EF4-FFF2-40B4-BE49-F238E27FC236}">
                <a16:creationId xmlns:a16="http://schemas.microsoft.com/office/drawing/2014/main" id="{533D0154-99DA-B5AC-1468-E9D698E9A76C}"/>
              </a:ext>
            </a:extLst>
          </p:cNvPr>
          <p:cNvSpPr txBox="1"/>
          <p:nvPr/>
        </p:nvSpPr>
        <p:spPr>
          <a:xfrm>
            <a:off x="9541777" y="1522574"/>
            <a:ext cx="1577130" cy="923330"/>
          </a:xfrm>
          <a:prstGeom prst="rect">
            <a:avLst/>
          </a:prstGeom>
          <a:noFill/>
        </p:spPr>
        <p:txBody>
          <a:bodyPr wrap="square" rtlCol="0">
            <a:spAutoFit/>
          </a:bodyPr>
          <a:lstStyle/>
          <a:p>
            <a:r>
              <a:rPr lang="en-US" dirty="0">
                <a:solidFill>
                  <a:srgbClr val="FF0000"/>
                </a:solidFill>
              </a:rPr>
              <a:t>QR Code for Registration/ CSTE LEARN ?</a:t>
            </a:r>
          </a:p>
        </p:txBody>
      </p:sp>
      <p:pic>
        <p:nvPicPr>
          <p:cNvPr id="7" name="Picture 6" descr="Logo&#10;&#10;Description automatically generated">
            <a:extLst>
              <a:ext uri="{FF2B5EF4-FFF2-40B4-BE49-F238E27FC236}">
                <a16:creationId xmlns:a16="http://schemas.microsoft.com/office/drawing/2014/main" id="{D7775628-41AF-5622-A4A6-8ACB81788142}"/>
              </a:ext>
            </a:extLst>
          </p:cNvPr>
          <p:cNvPicPr>
            <a:picLocks noChangeAspect="1"/>
          </p:cNvPicPr>
          <p:nvPr/>
        </p:nvPicPr>
        <p:blipFill>
          <a:blip r:embed="rId3"/>
          <a:stretch>
            <a:fillRect/>
          </a:stretch>
        </p:blipFill>
        <p:spPr>
          <a:xfrm>
            <a:off x="9541777" y="4147591"/>
            <a:ext cx="1998943" cy="1737997"/>
          </a:xfrm>
          <a:prstGeom prst="rect">
            <a:avLst/>
          </a:prstGeom>
        </p:spPr>
      </p:pic>
    </p:spTree>
    <p:extLst>
      <p:ext uri="{BB962C8B-B14F-4D97-AF65-F5344CB8AC3E}">
        <p14:creationId xmlns:p14="http://schemas.microsoft.com/office/powerpoint/2010/main" val="25075713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65A6-0C47-2CD2-C995-E5C4ED349982}"/>
              </a:ext>
            </a:extLst>
          </p:cNvPr>
          <p:cNvSpPr>
            <a:spLocks noGrp="1"/>
          </p:cNvSpPr>
          <p:nvPr>
            <p:ph type="title"/>
          </p:nvPr>
        </p:nvSpPr>
        <p:spPr/>
        <p:txBody>
          <a:bodyPr/>
          <a:lstStyle/>
          <a:p>
            <a:r>
              <a:rPr lang="en-US" dirty="0"/>
              <a:t>Discussion and Engagement</a:t>
            </a:r>
          </a:p>
        </p:txBody>
      </p:sp>
      <p:sp>
        <p:nvSpPr>
          <p:cNvPr id="6" name="Text Placeholder 5">
            <a:extLst>
              <a:ext uri="{FF2B5EF4-FFF2-40B4-BE49-F238E27FC236}">
                <a16:creationId xmlns:a16="http://schemas.microsoft.com/office/drawing/2014/main" id="{9BF49C7E-8B4C-A8E9-4EDF-AE996F0CC71D}"/>
              </a:ext>
            </a:extLst>
          </p:cNvPr>
          <p:cNvSpPr>
            <a:spLocks noGrp="1"/>
          </p:cNvSpPr>
          <p:nvPr>
            <p:ph type="body" idx="1"/>
          </p:nvPr>
        </p:nvSpPr>
        <p:spPr/>
        <p:txBody>
          <a:bodyPr/>
          <a:lstStyle/>
          <a:p>
            <a:endParaRPr lang="en-US"/>
          </a:p>
        </p:txBody>
      </p:sp>
      <p:sp>
        <p:nvSpPr>
          <p:cNvPr id="4" name="TextBox 3">
            <a:extLst>
              <a:ext uri="{FF2B5EF4-FFF2-40B4-BE49-F238E27FC236}">
                <a16:creationId xmlns:a16="http://schemas.microsoft.com/office/drawing/2014/main" id="{B45ACA9E-4420-84EC-61D6-337B1E8BAAB5}"/>
              </a:ext>
            </a:extLst>
          </p:cNvPr>
          <p:cNvSpPr txBox="1"/>
          <p:nvPr/>
        </p:nvSpPr>
        <p:spPr>
          <a:xfrm>
            <a:off x="9043332" y="570451"/>
            <a:ext cx="1098958" cy="646331"/>
          </a:xfrm>
          <a:prstGeom prst="rect">
            <a:avLst/>
          </a:prstGeom>
          <a:noFill/>
        </p:spPr>
        <p:txBody>
          <a:bodyPr wrap="square" rtlCol="0">
            <a:spAutoFit/>
          </a:bodyPr>
          <a:lstStyle/>
          <a:p>
            <a:r>
              <a:rPr lang="en-US" dirty="0">
                <a:solidFill>
                  <a:srgbClr val="FF0000"/>
                </a:solidFill>
              </a:rPr>
              <a:t>~35 minutes</a:t>
            </a:r>
          </a:p>
        </p:txBody>
      </p:sp>
    </p:spTree>
    <p:extLst>
      <p:ext uri="{BB962C8B-B14F-4D97-AF65-F5344CB8AC3E}">
        <p14:creationId xmlns:p14="http://schemas.microsoft.com/office/powerpoint/2010/main" val="2944848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endParaRPr lang="en-US" dirty="0"/>
          </a:p>
          <a:p>
            <a:r>
              <a:rPr lang="en-US" dirty="0"/>
              <a:t>How will you use Disaster Epidemiology Tools and Methods to assist in recovery operations in your jurisdiction? </a:t>
            </a:r>
          </a:p>
        </p:txBody>
      </p:sp>
    </p:spTree>
    <p:extLst>
      <p:ext uri="{BB962C8B-B14F-4D97-AF65-F5344CB8AC3E}">
        <p14:creationId xmlns:p14="http://schemas.microsoft.com/office/powerpoint/2010/main" val="7630492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endParaRPr lang="en-US" dirty="0"/>
          </a:p>
          <a:p>
            <a:r>
              <a:rPr lang="en-US" dirty="0"/>
              <a:t>How do you determine you’ve transitioned from acute response to long-term response and recovery operations? </a:t>
            </a:r>
          </a:p>
          <a:p>
            <a:pPr lvl="1"/>
            <a:r>
              <a:rPr lang="en-US" dirty="0"/>
              <a:t>Data triggers? </a:t>
            </a:r>
          </a:p>
          <a:p>
            <a:pPr lvl="1"/>
            <a:r>
              <a:rPr lang="en-US" dirty="0"/>
              <a:t>Policy decision? </a:t>
            </a:r>
          </a:p>
          <a:p>
            <a:pPr lvl="1"/>
            <a:r>
              <a:rPr lang="en-US" dirty="0"/>
              <a:t>Other.. </a:t>
            </a:r>
          </a:p>
          <a:p>
            <a:endParaRPr lang="en-US" dirty="0"/>
          </a:p>
        </p:txBody>
      </p:sp>
    </p:spTree>
    <p:extLst>
      <p:ext uri="{BB962C8B-B14F-4D97-AF65-F5344CB8AC3E}">
        <p14:creationId xmlns:p14="http://schemas.microsoft.com/office/powerpoint/2010/main" val="2932046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r>
              <a:rPr lang="en-US" dirty="0"/>
              <a:t>What are your data sources during recovery operations? </a:t>
            </a:r>
          </a:p>
          <a:p>
            <a:endParaRPr lang="en-US" dirty="0"/>
          </a:p>
        </p:txBody>
      </p:sp>
    </p:spTree>
    <p:extLst>
      <p:ext uri="{BB962C8B-B14F-4D97-AF65-F5344CB8AC3E}">
        <p14:creationId xmlns:p14="http://schemas.microsoft.com/office/powerpoint/2010/main" val="30755472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097-A996-402C-B2C3-D50162E8F143}"/>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593B8DDD-6B74-4EB9-8330-8B5F5C7F6E57}"/>
              </a:ext>
            </a:extLst>
          </p:cNvPr>
          <p:cNvSpPr>
            <a:spLocks noGrp="1"/>
          </p:cNvSpPr>
          <p:nvPr>
            <p:ph idx="1"/>
          </p:nvPr>
        </p:nvSpPr>
        <p:spPr/>
        <p:txBody>
          <a:bodyPr/>
          <a:lstStyle/>
          <a:p>
            <a:r>
              <a:rPr lang="en-US" dirty="0"/>
              <a:t>What are some data challenges in the recovery period?</a:t>
            </a:r>
          </a:p>
        </p:txBody>
      </p:sp>
    </p:spTree>
    <p:extLst>
      <p:ext uri="{BB962C8B-B14F-4D97-AF65-F5344CB8AC3E}">
        <p14:creationId xmlns:p14="http://schemas.microsoft.com/office/powerpoint/2010/main" val="38890849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r>
              <a:rPr lang="en-US" dirty="0"/>
              <a:t>What are community needs and challenges following an incident or disasters</a:t>
            </a:r>
          </a:p>
          <a:p>
            <a:pPr lvl="1"/>
            <a:r>
              <a:rPr lang="en-US" dirty="0"/>
              <a:t>Helpful data sources/types/sets? </a:t>
            </a:r>
          </a:p>
        </p:txBody>
      </p:sp>
    </p:spTree>
    <p:extLst>
      <p:ext uri="{BB962C8B-B14F-4D97-AF65-F5344CB8AC3E}">
        <p14:creationId xmlns:p14="http://schemas.microsoft.com/office/powerpoint/2010/main" val="37677890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6121-DF57-3BC5-3FEC-177AF475BBBF}"/>
              </a:ext>
            </a:extLst>
          </p:cNvPr>
          <p:cNvSpPr>
            <a:spLocks noGrp="1"/>
          </p:cNvSpPr>
          <p:nvPr>
            <p:ph type="title"/>
          </p:nvPr>
        </p:nvSpPr>
        <p:spPr/>
        <p:txBody>
          <a:bodyPr/>
          <a:lstStyle/>
          <a:p>
            <a:r>
              <a:rPr lang="en-US" dirty="0"/>
              <a:t>Disaster Epidemiology:</a:t>
            </a:r>
          </a:p>
        </p:txBody>
      </p:sp>
      <p:sp>
        <p:nvSpPr>
          <p:cNvPr id="3" name="Text Placeholder 2">
            <a:extLst>
              <a:ext uri="{FF2B5EF4-FFF2-40B4-BE49-F238E27FC236}">
                <a16:creationId xmlns:a16="http://schemas.microsoft.com/office/drawing/2014/main" id="{2042DA18-1D4A-8CCF-C94D-B57436384623}"/>
              </a:ext>
            </a:extLst>
          </p:cNvPr>
          <p:cNvSpPr>
            <a:spLocks noGrp="1"/>
          </p:cNvSpPr>
          <p:nvPr>
            <p:ph type="body" idx="1"/>
          </p:nvPr>
        </p:nvSpPr>
        <p:spPr/>
        <p:txBody>
          <a:bodyPr/>
          <a:lstStyle/>
          <a:p>
            <a:r>
              <a:rPr lang="en-US" dirty="0"/>
              <a:t>Training Courses, Resources, and Toolkits</a:t>
            </a:r>
          </a:p>
        </p:txBody>
      </p:sp>
    </p:spTree>
    <p:extLst>
      <p:ext uri="{BB962C8B-B14F-4D97-AF65-F5344CB8AC3E}">
        <p14:creationId xmlns:p14="http://schemas.microsoft.com/office/powerpoint/2010/main" val="11826950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p:txBody>
          <a:bodyPr/>
          <a:lstStyle/>
          <a:p>
            <a:r>
              <a:rPr lang="en-US" dirty="0"/>
              <a:t>Disaster Epidemiology Resources</a:t>
            </a:r>
          </a:p>
        </p:txBody>
      </p:sp>
      <p:grpSp>
        <p:nvGrpSpPr>
          <p:cNvPr id="7" name="Group 6" descr="An example of an article published in the American Journal of Public Health.">
            <a:extLst>
              <a:ext uri="{FF2B5EF4-FFF2-40B4-BE49-F238E27FC236}">
                <a16:creationId xmlns:a16="http://schemas.microsoft.com/office/drawing/2014/main" id="{983D2BAE-7207-44F8-841B-1C13283010CB}"/>
              </a:ext>
            </a:extLst>
          </p:cNvPr>
          <p:cNvGrpSpPr>
            <a:grpSpLocks noChangeAspect="1"/>
          </p:cNvGrpSpPr>
          <p:nvPr/>
        </p:nvGrpSpPr>
        <p:grpSpPr>
          <a:xfrm>
            <a:off x="3472140" y="957037"/>
            <a:ext cx="5749445" cy="1705888"/>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D3A15870-9694-4784-BF29-8E21B08DA6B9}"/>
                </a:ext>
              </a:extLst>
            </p:cNvPr>
            <p:cNvPicPr>
              <a:picLocks noChangeAspect="1"/>
            </p:cNvPicPr>
            <p:nvPr/>
          </p:nvPicPr>
          <p:blipFill>
            <a:blip r:embed="rId3"/>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9D45A793-0A20-4C71-A096-B13A145BBD31}"/>
                </a:ext>
              </a:extLst>
            </p:cNvPr>
            <p:cNvPicPr>
              <a:picLocks noChangeAspect="1"/>
            </p:cNvPicPr>
            <p:nvPr/>
          </p:nvPicPr>
          <p:blipFill>
            <a:blip r:embed="rId4"/>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6" name="Picture 5" descr="The cover of DE resource guide: https://cdn.ymaws.com/www.cste.org/resource/resmgr/disasterepi/DE_Resource_Guide_Final_v3.pdf">
            <a:extLst>
              <a:ext uri="{FF2B5EF4-FFF2-40B4-BE49-F238E27FC236}">
                <a16:creationId xmlns:a16="http://schemas.microsoft.com/office/drawing/2014/main" id="{46BA5636-0797-4DD1-9762-8149BDE74504}"/>
              </a:ext>
            </a:extLst>
          </p:cNvPr>
          <p:cNvPicPr>
            <a:picLocks noChangeAspect="1"/>
          </p:cNvPicPr>
          <p:nvPr/>
        </p:nvPicPr>
        <p:blipFill rotWithShape="1">
          <a:blip r:embed="rId5"/>
          <a:srcRect t="857"/>
          <a:stretch/>
        </p:blipFill>
        <p:spPr>
          <a:xfrm>
            <a:off x="2073197" y="2938926"/>
            <a:ext cx="2797887" cy="3429000"/>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C7E124BC-7199-4F82-A43E-C48574F6B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3892" y="2938926"/>
            <a:ext cx="2466760" cy="3429000"/>
          </a:xfrm>
          <a:prstGeom prst="rect">
            <a:avLst/>
          </a:prstGeom>
          <a:ln>
            <a:noFill/>
          </a:ln>
          <a:effectLst>
            <a:outerShdw blurRad="292100" dist="139700" dir="2700000" algn="tl" rotWithShape="0">
              <a:srgbClr val="333333">
                <a:alpha val="65000"/>
              </a:srgbClr>
            </a:outerShdw>
          </a:effectLst>
        </p:spPr>
      </p:pic>
      <p:pic>
        <p:nvPicPr>
          <p:cNvPr id="10" name="Picture 9" descr="The cover of CDC DE primer: https://www.cdc.gov/nceh/hsb/disaster/Disaster_Surveillance_508.pdf&#10;">
            <a:extLst>
              <a:ext uri="{FF2B5EF4-FFF2-40B4-BE49-F238E27FC236}">
                <a16:creationId xmlns:a16="http://schemas.microsoft.com/office/drawing/2014/main" id="{9BCE6615-20D8-454E-852A-4222E4E9D1CA}"/>
              </a:ext>
            </a:extLst>
          </p:cNvPr>
          <p:cNvPicPr>
            <a:picLocks noChangeAspect="1"/>
          </p:cNvPicPr>
          <p:nvPr/>
        </p:nvPicPr>
        <p:blipFill>
          <a:blip r:embed="rId7"/>
          <a:stretch>
            <a:fillRect/>
          </a:stretch>
        </p:blipFill>
        <p:spPr>
          <a:xfrm>
            <a:off x="8924216" y="2938926"/>
            <a:ext cx="2620003"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184" y="975232"/>
            <a:ext cx="9960864" cy="5448428"/>
          </a:xfrm>
        </p:spPr>
        <p:txBody>
          <a:bodyPr/>
          <a:lstStyle/>
          <a:p>
            <a:r>
              <a:rPr lang="en-US" sz="2400" dirty="0"/>
              <a:t>Disaster Epidemiology eLearning Modules (CDC): </a:t>
            </a:r>
            <a:r>
              <a:rPr lang="en-US" sz="2400" dirty="0">
                <a:hlinkClick r:id="rId3"/>
              </a:rPr>
              <a:t>https://www.cdc.gov/nceh/hsb/disaster/training.htm#disaster_epiElearning</a:t>
            </a:r>
            <a:r>
              <a:rPr lang="en-US" sz="24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r>
              <a:rPr lang="en-US" sz="2400" dirty="0"/>
              <a:t>CASPER (CDC): </a:t>
            </a:r>
            <a:r>
              <a:rPr lang="en-US" sz="2400" dirty="0">
                <a:hlinkClick r:id="rId4"/>
              </a:rPr>
              <a:t>https://www.cdc.gov/nceh/casper/training-resources.htm</a:t>
            </a:r>
            <a:r>
              <a:rPr lang="en-US" sz="2400" dirty="0"/>
              <a:t> </a:t>
            </a:r>
          </a:p>
          <a:p>
            <a:r>
              <a:rPr lang="en-US" sz="2400" dirty="0"/>
              <a:t>Emergency Response Health Monitoring &amp; Surveillance (ERHMS) Online Training Course (CDC): </a:t>
            </a:r>
            <a:r>
              <a:rPr lang="en-US" sz="2400" dirty="0">
                <a:hlinkClick r:id="rId5"/>
              </a:rPr>
              <a:t>https://emergency.cdc.gov/training/erhmscourse/index.asp</a:t>
            </a:r>
            <a:r>
              <a:rPr lang="en-US" sz="2400" dirty="0"/>
              <a:t> </a:t>
            </a:r>
          </a:p>
          <a:p>
            <a:pPr lvl="1"/>
            <a:r>
              <a:rPr lang="en-US" dirty="0"/>
              <a:t>ERHMS Info Manager </a:t>
            </a:r>
          </a:p>
          <a:p>
            <a:r>
              <a:rPr lang="en-US" sz="2400" dirty="0"/>
              <a:t>CDART: Comprehensive Disaster Assessment &amp; Readiness Tools (CDC ATSDR): </a:t>
            </a:r>
            <a:r>
              <a:rPr lang="en-US" sz="2400" dirty="0">
                <a:hlinkClick r:id="rId6"/>
              </a:rPr>
              <a:t>https://www.atsdr.cdc.gov/CDART.html</a:t>
            </a:r>
            <a:r>
              <a:rPr lang="en-US" sz="2400" dirty="0"/>
              <a:t>  </a:t>
            </a:r>
          </a:p>
          <a:p>
            <a:endParaRPr lang="en-US" sz="2400" dirty="0"/>
          </a:p>
        </p:txBody>
      </p:sp>
    </p:spTree>
    <p:extLst>
      <p:ext uri="{BB962C8B-B14F-4D97-AF65-F5344CB8AC3E}">
        <p14:creationId xmlns:p14="http://schemas.microsoft.com/office/powerpoint/2010/main" val="13477356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lstStyle/>
          <a:p>
            <a:endParaRPr lang="en-US" dirty="0"/>
          </a:p>
          <a:p>
            <a:r>
              <a:rPr lang="en-US" dirty="0"/>
              <a:t>Toxicological Outbreak Investigation Course &amp; Toolkit (CDC): </a:t>
            </a:r>
            <a:r>
              <a:rPr lang="en-US" dirty="0">
                <a:hlinkClick r:id="rId3"/>
              </a:rPr>
              <a:t>https://www.cdc.gov/nceh/hsb/elearning/toi/default.htm</a:t>
            </a:r>
            <a:r>
              <a:rPr lang="en-US" dirty="0"/>
              <a:t> </a:t>
            </a:r>
          </a:p>
          <a:p>
            <a:endParaRPr lang="en-US" dirty="0"/>
          </a:p>
          <a:p>
            <a:r>
              <a:rPr lang="en-US" dirty="0"/>
              <a:t>Epi CASE (Contact Assessment Symptom Exposure) Toolkit (CDC ATSDR): </a:t>
            </a:r>
            <a:r>
              <a:rPr lang="en-US" dirty="0">
                <a:hlinkClick r:id="rId4"/>
              </a:rPr>
              <a:t>https://www.atsdr.cdc.gov/epitoolkit/index.html</a:t>
            </a:r>
            <a:r>
              <a:rPr lang="en-US" dirty="0"/>
              <a:t> </a:t>
            </a:r>
          </a:p>
          <a:p>
            <a:endParaRPr lang="en-US" dirty="0"/>
          </a:p>
          <a:p>
            <a:r>
              <a:rPr lang="en-US" dirty="0"/>
              <a:t>ACE (Assessment of Chemical Exposures) Toolkit and Training (CDC ATSDR): </a:t>
            </a:r>
            <a:r>
              <a:rPr lang="en-US" dirty="0">
                <a:hlinkClick r:id="rId5"/>
              </a:rPr>
              <a:t>https://www.atsdr.cdc.gov/ntsip/ace_toolkit.html</a:t>
            </a:r>
            <a:r>
              <a:rPr lang="en-US" dirty="0"/>
              <a:t> </a:t>
            </a:r>
          </a:p>
          <a:p>
            <a:endParaRPr lang="en-US" dirty="0"/>
          </a:p>
          <a:p>
            <a:endParaRPr lang="en-US" dirty="0"/>
          </a:p>
        </p:txBody>
      </p:sp>
    </p:spTree>
    <p:extLst>
      <p:ext uri="{BB962C8B-B14F-4D97-AF65-F5344CB8AC3E}">
        <p14:creationId xmlns:p14="http://schemas.microsoft.com/office/powerpoint/2010/main" val="5638280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r>
              <a:rPr lang="en-US" dirty="0"/>
              <a:t>What Questions Do You Have?</a:t>
            </a:r>
          </a:p>
        </p:txBody>
      </p:sp>
      <p:sp>
        <p:nvSpPr>
          <p:cNvPr id="4" name="TextBox 3">
            <a:extLst>
              <a:ext uri="{FF2B5EF4-FFF2-40B4-BE49-F238E27FC236}">
                <a16:creationId xmlns:a16="http://schemas.microsoft.com/office/drawing/2014/main" id="{354F8BB0-42DE-CF2C-7FD7-0A275FBDBCA9}"/>
              </a:ext>
            </a:extLst>
          </p:cNvPr>
          <p:cNvSpPr txBox="1"/>
          <p:nvPr/>
        </p:nvSpPr>
        <p:spPr>
          <a:xfrm>
            <a:off x="9907398" y="587229"/>
            <a:ext cx="1098958" cy="646331"/>
          </a:xfrm>
          <a:prstGeom prst="rect">
            <a:avLst/>
          </a:prstGeom>
          <a:noFill/>
        </p:spPr>
        <p:txBody>
          <a:bodyPr wrap="square" rtlCol="0">
            <a:spAutoFit/>
          </a:bodyPr>
          <a:lstStyle/>
          <a:p>
            <a:r>
              <a:rPr lang="en-US" dirty="0">
                <a:solidFill>
                  <a:srgbClr val="FF0000"/>
                </a:solidFill>
              </a:rPr>
              <a:t>~10 minutes</a:t>
            </a:r>
          </a:p>
        </p:txBody>
      </p:sp>
    </p:spTree>
    <p:extLst>
      <p:ext uri="{BB962C8B-B14F-4D97-AF65-F5344CB8AC3E}">
        <p14:creationId xmlns:p14="http://schemas.microsoft.com/office/powerpoint/2010/main" val="25729586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D6072-13BC-472A-7446-DA1507C47C97}"/>
              </a:ext>
            </a:extLst>
          </p:cNvPr>
          <p:cNvSpPr>
            <a:spLocks noGrp="1"/>
          </p:cNvSpPr>
          <p:nvPr>
            <p:ph type="title"/>
          </p:nvPr>
        </p:nvSpPr>
        <p:spPr>
          <a:xfrm>
            <a:off x="1779233" y="249715"/>
            <a:ext cx="10515600" cy="1325563"/>
          </a:xfrm>
        </p:spPr>
        <p:txBody>
          <a:bodyPr/>
          <a:lstStyle/>
          <a:p>
            <a:r>
              <a:rPr lang="en-US" dirty="0"/>
              <a:t>Thank You! </a:t>
            </a:r>
          </a:p>
        </p:txBody>
      </p:sp>
      <p:sp>
        <p:nvSpPr>
          <p:cNvPr id="5" name="Content Placeholder 4">
            <a:extLst>
              <a:ext uri="{FF2B5EF4-FFF2-40B4-BE49-F238E27FC236}">
                <a16:creationId xmlns:a16="http://schemas.microsoft.com/office/drawing/2014/main" id="{4ADD8388-2EBD-CB75-E88A-7283CE6605B7}"/>
              </a:ext>
            </a:extLst>
          </p:cNvPr>
          <p:cNvSpPr>
            <a:spLocks noGrp="1"/>
          </p:cNvSpPr>
          <p:nvPr>
            <p:ph idx="1"/>
          </p:nvPr>
        </p:nvSpPr>
        <p:spPr>
          <a:xfrm>
            <a:off x="1779233" y="1719093"/>
            <a:ext cx="10515600" cy="4351338"/>
          </a:xfrm>
        </p:spPr>
        <p:txBody>
          <a:bodyPr/>
          <a:lstStyle/>
          <a:p>
            <a:pPr marL="457200" lvl="1" indent="0">
              <a:buNone/>
            </a:pPr>
            <a:endParaRPr lang="en-US" dirty="0"/>
          </a:p>
          <a:p>
            <a:r>
              <a:rPr lang="en-US" dirty="0"/>
              <a:t>Andrew Adams: </a:t>
            </a:r>
            <a:r>
              <a:rPr lang="en-US" dirty="0">
                <a:hlinkClick r:id="rId2"/>
              </a:rPr>
              <a:t>aadams@cste.org</a:t>
            </a:r>
            <a:endParaRPr lang="en-US" dirty="0"/>
          </a:p>
          <a:p>
            <a:endParaRPr lang="en-US" dirty="0"/>
          </a:p>
          <a:p>
            <a:r>
              <a:rPr lang="en-US" dirty="0"/>
              <a:t>Svetlana Smorodinsky: </a:t>
            </a:r>
            <a:r>
              <a:rPr lang="en-US" dirty="0">
                <a:hlinkClick r:id="rId3"/>
              </a:rPr>
              <a:t>Svetlana.Smorodinsky@cdph.ca.gov</a:t>
            </a:r>
            <a:r>
              <a:rPr lang="en-US" dirty="0"/>
              <a:t> </a:t>
            </a:r>
          </a:p>
          <a:p>
            <a:endParaRPr lang="en-US" dirty="0"/>
          </a:p>
          <a:p>
            <a:r>
              <a:rPr lang="en-US" dirty="0"/>
              <a:t>Tess Konen: </a:t>
            </a:r>
            <a:r>
              <a:rPr lang="en-US" dirty="0">
                <a:hlinkClick r:id="rId4"/>
              </a:rPr>
              <a:t>tess.konen@state.mn.us</a:t>
            </a:r>
            <a:r>
              <a:rPr lang="en-US" dirty="0"/>
              <a:t> </a:t>
            </a:r>
          </a:p>
        </p:txBody>
      </p:sp>
    </p:spTree>
    <p:extLst>
      <p:ext uri="{BB962C8B-B14F-4D97-AF65-F5344CB8AC3E}">
        <p14:creationId xmlns:p14="http://schemas.microsoft.com/office/powerpoint/2010/main" val="1246194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2272</TotalTime>
  <Words>7369</Words>
  <Application>Microsoft Office PowerPoint</Application>
  <PresentationFormat>Widescreen</PresentationFormat>
  <Paragraphs>782</Paragraphs>
  <Slides>77</Slides>
  <Notes>57</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77</vt:i4>
      </vt:variant>
    </vt:vector>
  </HeadingPairs>
  <TitlesOfParts>
    <vt:vector size="84" baseType="lpstr">
      <vt:lpstr>Arial</vt:lpstr>
      <vt:lpstr>Avenir</vt:lpstr>
      <vt:lpstr>Calibri</vt:lpstr>
      <vt:lpstr>Calibri Light</vt:lpstr>
      <vt:lpstr>Source Sans Pro</vt:lpstr>
      <vt:lpstr>Wingdings</vt:lpstr>
      <vt:lpstr>Office Theme</vt:lpstr>
      <vt:lpstr>Disaster Epidemiology:</vt:lpstr>
      <vt:lpstr>Speakers</vt:lpstr>
      <vt:lpstr>Presentation Objectives</vt:lpstr>
      <vt:lpstr>Presentation Objectives</vt:lpstr>
      <vt:lpstr>Session Outline</vt:lpstr>
      <vt:lpstr>Disaster Epidemiology: the Basics</vt:lpstr>
      <vt:lpstr>Slido Info &amp; Question 1</vt:lpstr>
      <vt:lpstr>What is Epidemiology?</vt:lpstr>
      <vt:lpstr>What is Disaster Epidemiology?</vt:lpstr>
      <vt:lpstr>How Can Disaster Epidemiology Help You?</vt:lpstr>
      <vt:lpstr>Disaster Epidemiology: an All-Hazard approach</vt:lpstr>
      <vt:lpstr>Disaster Epidemiology is Multi-disciplinary</vt:lpstr>
      <vt:lpstr>Disaster Epidemiology and the Emergency Management Cycle</vt:lpstr>
      <vt:lpstr>Slido question 2 </vt:lpstr>
      <vt:lpstr>DE and Incident Command System (ICS)</vt:lpstr>
      <vt:lpstr>Conceptual Framework</vt:lpstr>
      <vt:lpstr>The Disaster Management Cycle</vt:lpstr>
      <vt:lpstr>Disaster Epidemiology Activities</vt:lpstr>
      <vt:lpstr>Disaster Epidemiology &amp; PHEP Capabilities</vt:lpstr>
      <vt:lpstr>DE and PHEP capabilities</vt:lpstr>
      <vt:lpstr>DE and PHEP Capabilities</vt:lpstr>
      <vt:lpstr>DE and PHEP Capabilities</vt:lpstr>
      <vt:lpstr>DE and PHEP Capabilities</vt:lpstr>
      <vt:lpstr>DE and PHEP Capabilities</vt:lpstr>
      <vt:lpstr>Disaster Epidemiology and Recovery &amp; Mitigation</vt:lpstr>
      <vt:lpstr>Slido question 3</vt:lpstr>
      <vt:lpstr>Defining Recovery Period</vt:lpstr>
      <vt:lpstr>Defining Recovery Period</vt:lpstr>
      <vt:lpstr>Disaster Epidemiology and Recovery</vt:lpstr>
      <vt:lpstr>Disaster Epidemiology and Recovery</vt:lpstr>
      <vt:lpstr>Defining Mitigation</vt:lpstr>
      <vt:lpstr>Disaster Epidemiology and Mitigation</vt:lpstr>
      <vt:lpstr>Disaster Epidemiology and Mitigation</vt:lpstr>
      <vt:lpstr>State and Local Hazard Mitigation Planning</vt:lpstr>
      <vt:lpstr>Disaster Epidemiology Methods Overview and Case Studies in Recovery &amp; Mitigation</vt:lpstr>
      <vt:lpstr>Slido question 4 </vt:lpstr>
      <vt:lpstr>Rapid Needs Assessments</vt:lpstr>
      <vt:lpstr>Rapid Needs Assessments</vt:lpstr>
      <vt:lpstr>Recovery CASPER:  Longitudinal Wildfire Impact Assessment</vt:lpstr>
      <vt:lpstr>Recovery CASPER: Longitudinal wildfire assessment</vt:lpstr>
      <vt:lpstr>Mitigation CASPER: Drought</vt:lpstr>
      <vt:lpstr>CASPER Informs State Hazard Mitigation Plan</vt:lpstr>
      <vt:lpstr>Responder Safety &amp; Health</vt:lpstr>
      <vt:lpstr>Post-disaster mental health assessment: Mass shooting in Oregon</vt:lpstr>
      <vt:lpstr>Tracking, Rosters, Registering</vt:lpstr>
      <vt:lpstr>CDC Zika Pregnancy and Infant Registry</vt:lpstr>
      <vt:lpstr>Syndromic surveillance</vt:lpstr>
      <vt:lpstr>Syndromic Surveillance in recovery</vt:lpstr>
      <vt:lpstr>Asthma syndromic surveillance following building collapse</vt:lpstr>
      <vt:lpstr>Mortality surveillance and assessment</vt:lpstr>
      <vt:lpstr>Retrospective mortality surveillance: Oklahoma tornado</vt:lpstr>
      <vt:lpstr>Assessment of chemical exposure (ACE) Toolkit</vt:lpstr>
      <vt:lpstr>ACE following freight train derailment of chemical</vt:lpstr>
      <vt:lpstr>Epidemiologic studies</vt:lpstr>
      <vt:lpstr>Evaluation studies</vt:lpstr>
      <vt:lpstr>Risk investigation: Hurricane Harvey hazardous exposures </vt:lpstr>
      <vt:lpstr>Disaster Behavioral Health for Recovery</vt:lpstr>
      <vt:lpstr>Disaster Behavioral Health Recovery</vt:lpstr>
      <vt:lpstr>Research During Emergencies: Disaster Research Response Program</vt:lpstr>
      <vt:lpstr>Disaster Research Response DR2 Program</vt:lpstr>
      <vt:lpstr>Disaster Epidemiology at CSTE</vt:lpstr>
      <vt:lpstr>CSTE Disaster Epidemiology Subcommittee</vt:lpstr>
      <vt:lpstr>CSTE Disaster Epidemiology Resources </vt:lpstr>
      <vt:lpstr>14th Annual CSTE Disaster Epidemiology Workshop </vt:lpstr>
      <vt:lpstr>Discussion and Engagement</vt:lpstr>
      <vt:lpstr>Discussion Questions</vt:lpstr>
      <vt:lpstr>Discussion Questions</vt:lpstr>
      <vt:lpstr>Discussion Questions</vt:lpstr>
      <vt:lpstr>Discussion Questions</vt:lpstr>
      <vt:lpstr>Discussion Questions</vt:lpstr>
      <vt:lpstr>Disaster Epidemiology:</vt:lpstr>
      <vt:lpstr>Disaster Epidemiology Resources</vt:lpstr>
      <vt:lpstr>Training Courses, Resources and Toolkits</vt:lpstr>
      <vt:lpstr>Training Courses, Resources and Toolkits</vt:lpstr>
      <vt:lpstr>What Questions Do You Have?</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Smorodinsky, Svetlana@CDPH</cp:lastModifiedBy>
  <cp:revision>81</cp:revision>
  <dcterms:created xsi:type="dcterms:W3CDTF">2021-01-19T20:32:35Z</dcterms:created>
  <dcterms:modified xsi:type="dcterms:W3CDTF">2023-04-13T01:56:38Z</dcterms:modified>
</cp:coreProperties>
</file>