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sldIdLst>
    <p:sldId id="266" r:id="rId5"/>
    <p:sldId id="271" r:id="rId6"/>
    <p:sldId id="269" r:id="rId7"/>
    <p:sldId id="570" r:id="rId8"/>
    <p:sldId id="572" r:id="rId9"/>
    <p:sldId id="551" r:id="rId10"/>
    <p:sldId id="576" r:id="rId11"/>
    <p:sldId id="552" r:id="rId12"/>
    <p:sldId id="263" r:id="rId13"/>
    <p:sldId id="403" r:id="rId14"/>
    <p:sldId id="288" r:id="rId15"/>
    <p:sldId id="573" r:id="rId16"/>
    <p:sldId id="289" r:id="rId17"/>
    <p:sldId id="405" r:id="rId18"/>
    <p:sldId id="406" r:id="rId19"/>
    <p:sldId id="407" r:id="rId20"/>
    <p:sldId id="413" r:id="rId21"/>
    <p:sldId id="553" r:id="rId22"/>
    <p:sldId id="409" r:id="rId23"/>
    <p:sldId id="574" r:id="rId24"/>
    <p:sldId id="554" r:id="rId25"/>
    <p:sldId id="562" r:id="rId26"/>
    <p:sldId id="529" r:id="rId27"/>
    <p:sldId id="544" r:id="rId28"/>
    <p:sldId id="543" r:id="rId29"/>
    <p:sldId id="295" r:id="rId30"/>
    <p:sldId id="297" r:id="rId31"/>
    <p:sldId id="537" r:id="rId32"/>
    <p:sldId id="538" r:id="rId33"/>
    <p:sldId id="303" r:id="rId34"/>
    <p:sldId id="545" r:id="rId35"/>
    <p:sldId id="539" r:id="rId36"/>
    <p:sldId id="535" r:id="rId37"/>
    <p:sldId id="566" r:id="rId38"/>
    <p:sldId id="443" r:id="rId39"/>
    <p:sldId id="548" r:id="rId40"/>
    <p:sldId id="343" r:id="rId41"/>
    <p:sldId id="332" r:id="rId42"/>
    <p:sldId id="333" r:id="rId43"/>
    <p:sldId id="334" r:id="rId44"/>
    <p:sldId id="577" r:id="rId45"/>
    <p:sldId id="268" r:id="rId46"/>
    <p:sldId id="513" r:id="rId47"/>
    <p:sldId id="284" r:id="rId48"/>
    <p:sldId id="286"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nen, Tess (MDH)" initials="KT(" lastIdx="1" clrIdx="0">
    <p:extLst>
      <p:ext uri="{19B8F6BF-5375-455C-9EA6-DF929625EA0E}">
        <p15:presenceInfo xmlns:p15="http://schemas.microsoft.com/office/powerpoint/2012/main" userId="S::Tess.Konen@state.mn.us::6db7c987-cad2-4f0c-8a55-1468d46175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BADD3"/>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76019" autoAdjust="0"/>
  </p:normalViewPr>
  <p:slideViewPr>
    <p:cSldViewPr snapToGrid="0">
      <p:cViewPr varScale="1">
        <p:scale>
          <a:sx n="85" d="100"/>
          <a:sy n="85" d="100"/>
        </p:scale>
        <p:origin x="159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5-08T14:18:34.863" idx="1">
    <p:pos x="10" y="10"/>
    <p:text>This migth be a bit much and could be saved for if/when we do DE update.</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48F0F6-2017-4D7B-95E4-BE8B5FC6959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3F68AAF-C14F-4436-B7C7-BE94E37F8B45}">
      <dgm:prSet phldrT="[Text]" custT="1"/>
      <dgm:spPr>
        <a:solidFill>
          <a:schemeClr val="bg1">
            <a:lumMod val="75000"/>
          </a:schemeClr>
        </a:solidFill>
      </dgm:spPr>
      <dgm:t>
        <a:bodyPr/>
        <a:lstStyle/>
        <a:p>
          <a:pPr>
            <a:lnSpc>
              <a:spcPct val="100000"/>
            </a:lnSpc>
            <a:spcAft>
              <a:spcPts val="0"/>
            </a:spcAft>
          </a:pPr>
          <a:r>
            <a:rPr lang="en-US" sz="2200">
              <a:solidFill>
                <a:schemeClr val="bg2">
                  <a:lumMod val="25000"/>
                </a:schemeClr>
              </a:solidFill>
            </a:rPr>
            <a:t>Incident Commander or </a:t>
          </a:r>
        </a:p>
        <a:p>
          <a:pPr>
            <a:lnSpc>
              <a:spcPct val="100000"/>
            </a:lnSpc>
            <a:spcAft>
              <a:spcPts val="0"/>
            </a:spcAft>
          </a:pPr>
          <a:r>
            <a:rPr lang="en-US" sz="2200">
              <a:solidFill>
                <a:schemeClr val="bg2">
                  <a:lumMod val="25000"/>
                </a:schemeClr>
              </a:solidFill>
            </a:rPr>
            <a:t>EOC Director</a:t>
          </a:r>
        </a:p>
      </dgm:t>
    </dgm:pt>
    <dgm:pt modelId="{5F469EC0-9575-4A29-B5DD-4B71253085CF}" type="parTrans" cxnId="{2EAA0353-D9F0-49EC-AA01-A2D05B377AD6}">
      <dgm:prSet/>
      <dgm:spPr/>
      <dgm:t>
        <a:bodyPr/>
        <a:lstStyle/>
        <a:p>
          <a:endParaRPr lang="en-US" sz="2200"/>
        </a:p>
      </dgm:t>
    </dgm:pt>
    <dgm:pt modelId="{B76C2011-E97E-48F5-91F0-720D65098058}" type="sibTrans" cxnId="{2EAA0353-D9F0-49EC-AA01-A2D05B377AD6}">
      <dgm:prSet/>
      <dgm:spPr/>
      <dgm:t>
        <a:bodyPr/>
        <a:lstStyle/>
        <a:p>
          <a:endParaRPr lang="en-US" sz="2200"/>
        </a:p>
      </dgm:t>
    </dgm:pt>
    <dgm:pt modelId="{35FD1BB4-C92C-43E1-BAB9-F39823179520}" type="asst">
      <dgm:prSet phldrT="[Text]" custT="1"/>
      <dgm:spPr>
        <a:solidFill>
          <a:schemeClr val="bg1">
            <a:lumMod val="75000"/>
          </a:schemeClr>
        </a:solidFill>
      </dgm:spPr>
      <dgm:t>
        <a:bodyPr/>
        <a:lstStyle/>
        <a:p>
          <a:r>
            <a:rPr lang="en-US" sz="2200">
              <a:solidFill>
                <a:schemeClr val="bg2">
                  <a:lumMod val="25000"/>
                </a:schemeClr>
              </a:solidFill>
            </a:rPr>
            <a:t>Safety Officer</a:t>
          </a:r>
        </a:p>
      </dgm:t>
    </dgm:pt>
    <dgm:pt modelId="{240AA007-D83F-4A81-9429-3A245F05F8BB}" type="parTrans" cxnId="{59372640-CD6D-411B-8D54-0267ACADCF4F}">
      <dgm:prSet/>
      <dgm:spPr>
        <a:ln>
          <a:solidFill>
            <a:schemeClr val="bg1">
              <a:lumMod val="65000"/>
            </a:schemeClr>
          </a:solidFill>
        </a:ln>
      </dgm:spPr>
      <dgm:t>
        <a:bodyPr/>
        <a:lstStyle/>
        <a:p>
          <a:endParaRPr lang="en-US" sz="2200"/>
        </a:p>
      </dgm:t>
    </dgm:pt>
    <dgm:pt modelId="{AF53E368-5779-4326-9615-3AB906069C14}" type="sibTrans" cxnId="{59372640-CD6D-411B-8D54-0267ACADCF4F}">
      <dgm:prSet/>
      <dgm:spPr/>
      <dgm:t>
        <a:bodyPr/>
        <a:lstStyle/>
        <a:p>
          <a:endParaRPr lang="en-US" sz="2200"/>
        </a:p>
      </dgm:t>
    </dgm:pt>
    <dgm:pt modelId="{B9887D69-7F94-4729-BC14-DD6596474A81}">
      <dgm:prSet phldrT="[Text]" custT="1"/>
      <dgm:spPr>
        <a:solidFill>
          <a:schemeClr val="bg1">
            <a:lumMod val="75000"/>
          </a:schemeClr>
        </a:solidFill>
      </dgm:spPr>
      <dgm:t>
        <a:bodyPr/>
        <a:lstStyle/>
        <a:p>
          <a:r>
            <a:rPr lang="en-US" sz="2200">
              <a:solidFill>
                <a:schemeClr val="bg2">
                  <a:lumMod val="25000"/>
                </a:schemeClr>
              </a:solidFill>
            </a:rPr>
            <a:t>Operations</a:t>
          </a:r>
        </a:p>
      </dgm:t>
    </dgm:pt>
    <dgm:pt modelId="{D282DF73-910D-4B99-B2F6-C2F15ADB4342}" type="parTrans" cxnId="{E5D02BF6-F9C1-4C1D-8A20-9AFB41B3D900}">
      <dgm:prSet/>
      <dgm:spPr>
        <a:ln>
          <a:solidFill>
            <a:schemeClr val="bg1">
              <a:lumMod val="65000"/>
            </a:schemeClr>
          </a:solidFill>
        </a:ln>
      </dgm:spPr>
      <dgm:t>
        <a:bodyPr/>
        <a:lstStyle/>
        <a:p>
          <a:endParaRPr lang="en-US" sz="2200"/>
        </a:p>
      </dgm:t>
    </dgm:pt>
    <dgm:pt modelId="{159A0542-7646-4726-A4E8-921FCDD02C00}" type="sibTrans" cxnId="{E5D02BF6-F9C1-4C1D-8A20-9AFB41B3D900}">
      <dgm:prSet/>
      <dgm:spPr/>
      <dgm:t>
        <a:bodyPr/>
        <a:lstStyle/>
        <a:p>
          <a:endParaRPr lang="en-US" sz="2200"/>
        </a:p>
      </dgm:t>
    </dgm:pt>
    <dgm:pt modelId="{2ED3610B-6AE8-4968-B90D-09E050630D6D}">
      <dgm:prSet phldrT="[Text]" custT="1"/>
      <dgm:spPr>
        <a:solidFill>
          <a:schemeClr val="bg1">
            <a:lumMod val="75000"/>
          </a:schemeClr>
        </a:solidFill>
      </dgm:spPr>
      <dgm:t>
        <a:bodyPr/>
        <a:lstStyle/>
        <a:p>
          <a:r>
            <a:rPr lang="en-US" sz="2200">
              <a:solidFill>
                <a:schemeClr val="bg2">
                  <a:lumMod val="25000"/>
                </a:schemeClr>
              </a:solidFill>
            </a:rPr>
            <a:t>Plans</a:t>
          </a:r>
        </a:p>
      </dgm:t>
    </dgm:pt>
    <dgm:pt modelId="{6C4611A9-48DE-4F69-BF41-22EE3A4FBE6B}" type="parTrans" cxnId="{20C1BF73-EE8C-4CFE-A992-1F9DD2A59922}">
      <dgm:prSet/>
      <dgm:spPr>
        <a:ln>
          <a:solidFill>
            <a:schemeClr val="bg1">
              <a:lumMod val="65000"/>
            </a:schemeClr>
          </a:solidFill>
        </a:ln>
      </dgm:spPr>
      <dgm:t>
        <a:bodyPr/>
        <a:lstStyle/>
        <a:p>
          <a:endParaRPr lang="en-US" sz="2200"/>
        </a:p>
      </dgm:t>
    </dgm:pt>
    <dgm:pt modelId="{A899D3BB-C10F-421C-A243-909B35A45383}" type="sibTrans" cxnId="{20C1BF73-EE8C-4CFE-A992-1F9DD2A59922}">
      <dgm:prSet/>
      <dgm:spPr/>
      <dgm:t>
        <a:bodyPr/>
        <a:lstStyle/>
        <a:p>
          <a:endParaRPr lang="en-US" sz="2200"/>
        </a:p>
      </dgm:t>
    </dgm:pt>
    <dgm:pt modelId="{C9DCFE40-D144-4789-BD31-FE1E25D56F14}">
      <dgm:prSet phldrT="[Text]" custT="1"/>
      <dgm:spPr>
        <a:solidFill>
          <a:schemeClr val="bg1">
            <a:lumMod val="75000"/>
          </a:schemeClr>
        </a:solidFill>
      </dgm:spPr>
      <dgm:t>
        <a:bodyPr/>
        <a:lstStyle/>
        <a:p>
          <a:r>
            <a:rPr lang="en-US" sz="2200">
              <a:solidFill>
                <a:schemeClr val="bg2">
                  <a:lumMod val="25000"/>
                </a:schemeClr>
              </a:solidFill>
            </a:rPr>
            <a:t>Logs</a:t>
          </a:r>
        </a:p>
      </dgm:t>
    </dgm:pt>
    <dgm:pt modelId="{69E2D517-52FC-460B-8C8F-15008CFB64D7}" type="parTrans" cxnId="{4989D051-2F05-4984-BCB2-DED45EAC093B}">
      <dgm:prSet/>
      <dgm:spPr>
        <a:ln>
          <a:solidFill>
            <a:schemeClr val="bg1">
              <a:lumMod val="65000"/>
            </a:schemeClr>
          </a:solidFill>
        </a:ln>
      </dgm:spPr>
      <dgm:t>
        <a:bodyPr/>
        <a:lstStyle/>
        <a:p>
          <a:endParaRPr lang="en-US" sz="2200"/>
        </a:p>
      </dgm:t>
    </dgm:pt>
    <dgm:pt modelId="{47B76692-A2A3-4073-B868-4BCFD8D586D8}" type="sibTrans" cxnId="{4989D051-2F05-4984-BCB2-DED45EAC093B}">
      <dgm:prSet/>
      <dgm:spPr/>
      <dgm:t>
        <a:bodyPr/>
        <a:lstStyle/>
        <a:p>
          <a:endParaRPr lang="en-US" sz="2200"/>
        </a:p>
      </dgm:t>
    </dgm:pt>
    <dgm:pt modelId="{D7A896E0-97F8-4988-884F-59DA61E664B8}">
      <dgm:prSet custT="1"/>
      <dgm:spPr>
        <a:solidFill>
          <a:srgbClr val="002060"/>
        </a:solidFill>
      </dgm:spPr>
      <dgm:t>
        <a:bodyPr/>
        <a:lstStyle/>
        <a:p>
          <a:r>
            <a:rPr lang="en-US" sz="2200"/>
            <a:t>ERHMS Unit</a:t>
          </a:r>
        </a:p>
      </dgm:t>
    </dgm:pt>
    <dgm:pt modelId="{645B16B0-E252-40FE-9348-C6A3DA2CAEB8}" type="parTrans" cxnId="{F8E4A871-622F-495E-ACB7-BC1830961E95}">
      <dgm:prSet/>
      <dgm:spPr>
        <a:ln>
          <a:solidFill>
            <a:schemeClr val="bg1">
              <a:lumMod val="65000"/>
            </a:schemeClr>
          </a:solidFill>
        </a:ln>
      </dgm:spPr>
      <dgm:t>
        <a:bodyPr/>
        <a:lstStyle/>
        <a:p>
          <a:endParaRPr lang="en-US" sz="2200"/>
        </a:p>
      </dgm:t>
    </dgm:pt>
    <dgm:pt modelId="{E16E5CA4-E2CC-466F-8AB1-671617891508}" type="sibTrans" cxnId="{F8E4A871-622F-495E-ACB7-BC1830961E95}">
      <dgm:prSet/>
      <dgm:spPr/>
      <dgm:t>
        <a:bodyPr/>
        <a:lstStyle/>
        <a:p>
          <a:endParaRPr lang="en-US" sz="2200"/>
        </a:p>
      </dgm:t>
    </dgm:pt>
    <dgm:pt modelId="{2F98331B-24F1-4CC9-88DD-1C34F0335DE1}" type="asst">
      <dgm:prSet custT="1"/>
      <dgm:spPr>
        <a:solidFill>
          <a:srgbClr val="002060"/>
        </a:solidFill>
      </dgm:spPr>
      <dgm:t>
        <a:bodyPr/>
        <a:lstStyle/>
        <a:p>
          <a:r>
            <a:rPr lang="en-US" sz="2200"/>
            <a:t>ESF-8 Liaison</a:t>
          </a:r>
        </a:p>
      </dgm:t>
    </dgm:pt>
    <dgm:pt modelId="{F5FE8175-BAAC-4B33-B74C-AC1F3F8E6968}" type="parTrans" cxnId="{B181AA3D-06D9-4E9E-AC68-EF2DA5445FB0}">
      <dgm:prSet/>
      <dgm:spPr>
        <a:ln>
          <a:solidFill>
            <a:schemeClr val="bg1">
              <a:lumMod val="65000"/>
            </a:schemeClr>
          </a:solidFill>
        </a:ln>
      </dgm:spPr>
      <dgm:t>
        <a:bodyPr/>
        <a:lstStyle/>
        <a:p>
          <a:endParaRPr lang="en-US" sz="2200"/>
        </a:p>
      </dgm:t>
    </dgm:pt>
    <dgm:pt modelId="{21808CB1-4C0C-43F8-A641-2F967F5DB746}" type="sibTrans" cxnId="{B181AA3D-06D9-4E9E-AC68-EF2DA5445FB0}">
      <dgm:prSet/>
      <dgm:spPr/>
      <dgm:t>
        <a:bodyPr/>
        <a:lstStyle/>
        <a:p>
          <a:endParaRPr lang="en-US" sz="2200"/>
        </a:p>
      </dgm:t>
    </dgm:pt>
    <dgm:pt modelId="{E57586BB-2D55-41D3-88E8-EB379F1944E5}">
      <dgm:prSet custT="1"/>
      <dgm:spPr>
        <a:solidFill>
          <a:schemeClr val="bg1">
            <a:lumMod val="75000"/>
          </a:schemeClr>
        </a:solidFill>
      </dgm:spPr>
      <dgm:t>
        <a:bodyPr/>
        <a:lstStyle/>
        <a:p>
          <a:r>
            <a:rPr lang="en-US" sz="2200">
              <a:solidFill>
                <a:schemeClr val="bg2">
                  <a:lumMod val="25000"/>
                </a:schemeClr>
              </a:solidFill>
            </a:rPr>
            <a:t>Finance</a:t>
          </a:r>
        </a:p>
      </dgm:t>
    </dgm:pt>
    <dgm:pt modelId="{A3494744-7EE9-416A-A700-EE2E05FA6684}" type="parTrans" cxnId="{A7A4F9ED-9038-4B97-8D66-F144B066A11E}">
      <dgm:prSet/>
      <dgm:spPr>
        <a:ln>
          <a:solidFill>
            <a:schemeClr val="bg1">
              <a:lumMod val="65000"/>
            </a:schemeClr>
          </a:solidFill>
        </a:ln>
      </dgm:spPr>
      <dgm:t>
        <a:bodyPr/>
        <a:lstStyle/>
        <a:p>
          <a:endParaRPr lang="en-US" sz="2200"/>
        </a:p>
      </dgm:t>
    </dgm:pt>
    <dgm:pt modelId="{990AF524-A383-4504-815F-6D9601D5A05E}" type="sibTrans" cxnId="{A7A4F9ED-9038-4B97-8D66-F144B066A11E}">
      <dgm:prSet/>
      <dgm:spPr/>
      <dgm:t>
        <a:bodyPr/>
        <a:lstStyle/>
        <a:p>
          <a:endParaRPr lang="en-US" sz="2200"/>
        </a:p>
      </dgm:t>
    </dgm:pt>
    <dgm:pt modelId="{64B664FC-D37D-48F3-A4EE-3B62D1C9A315}">
      <dgm:prSet custT="1"/>
      <dgm:spPr>
        <a:solidFill>
          <a:srgbClr val="002060"/>
        </a:solidFill>
      </dgm:spPr>
      <dgm:t>
        <a:bodyPr/>
        <a:lstStyle/>
        <a:p>
          <a:r>
            <a:rPr lang="en-US" sz="2200"/>
            <a:t>Medical Unit or Science Branch</a:t>
          </a:r>
        </a:p>
      </dgm:t>
    </dgm:pt>
    <dgm:pt modelId="{C3556188-30E0-471E-B9DC-01CB4BDEA646}" type="parTrans" cxnId="{AD61B975-E6D9-498A-A8B1-DB532803F886}">
      <dgm:prSet/>
      <dgm:spPr>
        <a:ln>
          <a:solidFill>
            <a:schemeClr val="bg1">
              <a:lumMod val="65000"/>
            </a:schemeClr>
          </a:solidFill>
        </a:ln>
      </dgm:spPr>
      <dgm:t>
        <a:bodyPr/>
        <a:lstStyle/>
        <a:p>
          <a:endParaRPr lang="en-US" sz="2200"/>
        </a:p>
      </dgm:t>
    </dgm:pt>
    <dgm:pt modelId="{681279E9-CCDC-4CA3-AD01-1497FCD29029}" type="sibTrans" cxnId="{AD61B975-E6D9-498A-A8B1-DB532803F886}">
      <dgm:prSet/>
      <dgm:spPr/>
      <dgm:t>
        <a:bodyPr/>
        <a:lstStyle/>
        <a:p>
          <a:endParaRPr lang="en-US" sz="2200"/>
        </a:p>
      </dgm:t>
    </dgm:pt>
    <dgm:pt modelId="{F43B36FE-74D3-4236-86FD-17C60B0B0998}">
      <dgm:prSet custT="1"/>
      <dgm:spPr>
        <a:solidFill>
          <a:srgbClr val="002060"/>
        </a:solidFill>
      </dgm:spPr>
      <dgm:t>
        <a:bodyPr/>
        <a:lstStyle/>
        <a:p>
          <a:r>
            <a:rPr lang="en-US" sz="2200"/>
            <a:t>Situation Analysis or Tech Specialists</a:t>
          </a:r>
        </a:p>
      </dgm:t>
    </dgm:pt>
    <dgm:pt modelId="{5BEFA167-5C60-4776-B8E3-BE7AFA8C6368}" type="parTrans" cxnId="{FA3D4915-F5C7-4AB9-B4E8-AD3AF8B9EADF}">
      <dgm:prSet/>
      <dgm:spPr>
        <a:ln>
          <a:solidFill>
            <a:schemeClr val="bg1">
              <a:lumMod val="65000"/>
            </a:schemeClr>
          </a:solidFill>
        </a:ln>
      </dgm:spPr>
      <dgm:t>
        <a:bodyPr/>
        <a:lstStyle/>
        <a:p>
          <a:endParaRPr lang="en-US" sz="2200"/>
        </a:p>
      </dgm:t>
    </dgm:pt>
    <dgm:pt modelId="{CFEC0BAE-7933-4704-959E-E4BBA7ABEB5A}" type="sibTrans" cxnId="{FA3D4915-F5C7-4AB9-B4E8-AD3AF8B9EADF}">
      <dgm:prSet/>
      <dgm:spPr/>
      <dgm:t>
        <a:bodyPr/>
        <a:lstStyle/>
        <a:p>
          <a:endParaRPr lang="en-US" sz="2200"/>
        </a:p>
      </dgm:t>
    </dgm:pt>
    <dgm:pt modelId="{5528E0DA-58D7-4297-9D7D-1224B3205D75}" type="pres">
      <dgm:prSet presAssocID="{3D48F0F6-2017-4D7B-95E4-BE8B5FC69599}" presName="hierChild1" presStyleCnt="0">
        <dgm:presLayoutVars>
          <dgm:orgChart val="1"/>
          <dgm:chPref val="1"/>
          <dgm:dir/>
          <dgm:animOne val="branch"/>
          <dgm:animLvl val="lvl"/>
          <dgm:resizeHandles/>
        </dgm:presLayoutVars>
      </dgm:prSet>
      <dgm:spPr/>
    </dgm:pt>
    <dgm:pt modelId="{8F7AADB3-969A-4C24-8AA5-D56283A84495}" type="pres">
      <dgm:prSet presAssocID="{03F68AAF-C14F-4436-B7C7-BE94E37F8B45}" presName="hierRoot1" presStyleCnt="0">
        <dgm:presLayoutVars>
          <dgm:hierBranch val="init"/>
        </dgm:presLayoutVars>
      </dgm:prSet>
      <dgm:spPr/>
    </dgm:pt>
    <dgm:pt modelId="{96A2C67C-933A-4ADB-A196-345F1ABB6F3E}" type="pres">
      <dgm:prSet presAssocID="{03F68AAF-C14F-4436-B7C7-BE94E37F8B45}" presName="rootComposite1" presStyleCnt="0"/>
      <dgm:spPr/>
    </dgm:pt>
    <dgm:pt modelId="{7C3078C1-BEA4-4D4C-BEE9-424048D4A6A5}" type="pres">
      <dgm:prSet presAssocID="{03F68AAF-C14F-4436-B7C7-BE94E37F8B45}" presName="rootText1" presStyleLbl="node0" presStyleIdx="0" presStyleCnt="1" custScaleX="227700" custLinFactNeighborX="-2063">
        <dgm:presLayoutVars>
          <dgm:chPref val="3"/>
        </dgm:presLayoutVars>
      </dgm:prSet>
      <dgm:spPr/>
    </dgm:pt>
    <dgm:pt modelId="{78D7B8E1-A377-4EEF-9745-3BD7362419B5}" type="pres">
      <dgm:prSet presAssocID="{03F68AAF-C14F-4436-B7C7-BE94E37F8B45}" presName="rootConnector1" presStyleLbl="node1" presStyleIdx="0" presStyleCnt="0"/>
      <dgm:spPr/>
    </dgm:pt>
    <dgm:pt modelId="{C87D9A08-0504-4720-BC1B-1025057FBFC4}" type="pres">
      <dgm:prSet presAssocID="{03F68AAF-C14F-4436-B7C7-BE94E37F8B45}" presName="hierChild2" presStyleCnt="0"/>
      <dgm:spPr/>
    </dgm:pt>
    <dgm:pt modelId="{C1719F05-76DF-479B-A191-187199614AF3}" type="pres">
      <dgm:prSet presAssocID="{D282DF73-910D-4B99-B2F6-C2F15ADB4342}" presName="Name37" presStyleLbl="parChTrans1D2" presStyleIdx="0" presStyleCnt="6"/>
      <dgm:spPr/>
    </dgm:pt>
    <dgm:pt modelId="{48878AA9-95A1-4585-82B1-232AC225CDF3}" type="pres">
      <dgm:prSet presAssocID="{B9887D69-7F94-4729-BC14-DD6596474A81}" presName="hierRoot2" presStyleCnt="0">
        <dgm:presLayoutVars>
          <dgm:hierBranch val="init"/>
        </dgm:presLayoutVars>
      </dgm:prSet>
      <dgm:spPr/>
    </dgm:pt>
    <dgm:pt modelId="{A75C3A3A-9B28-475E-9043-5E1E20A03944}" type="pres">
      <dgm:prSet presAssocID="{B9887D69-7F94-4729-BC14-DD6596474A81}" presName="rootComposite" presStyleCnt="0"/>
      <dgm:spPr/>
    </dgm:pt>
    <dgm:pt modelId="{7C090D6D-0CD6-44E0-A1B8-B282D0D7E1D8}" type="pres">
      <dgm:prSet presAssocID="{B9887D69-7F94-4729-BC14-DD6596474A81}" presName="rootText" presStyleLbl="node2" presStyleIdx="0" presStyleCnt="4">
        <dgm:presLayoutVars>
          <dgm:chPref val="3"/>
        </dgm:presLayoutVars>
      </dgm:prSet>
      <dgm:spPr/>
    </dgm:pt>
    <dgm:pt modelId="{135F1405-29DC-47F9-96E9-0FB889F65DE5}" type="pres">
      <dgm:prSet presAssocID="{B9887D69-7F94-4729-BC14-DD6596474A81}" presName="rootConnector" presStyleLbl="node2" presStyleIdx="0" presStyleCnt="4"/>
      <dgm:spPr/>
    </dgm:pt>
    <dgm:pt modelId="{DF279C7C-DE28-40C9-9F1A-0887B4E9F3A2}" type="pres">
      <dgm:prSet presAssocID="{B9887D69-7F94-4729-BC14-DD6596474A81}" presName="hierChild4" presStyleCnt="0"/>
      <dgm:spPr/>
    </dgm:pt>
    <dgm:pt modelId="{0FF30F0B-22AE-40E2-A84C-51A27268E97B}" type="pres">
      <dgm:prSet presAssocID="{C3556188-30E0-471E-B9DC-01CB4BDEA646}" presName="Name37" presStyleLbl="parChTrans1D3" presStyleIdx="0" presStyleCnt="3"/>
      <dgm:spPr/>
    </dgm:pt>
    <dgm:pt modelId="{EF8ACFDB-59E9-48BC-876B-D349F7903EDA}" type="pres">
      <dgm:prSet presAssocID="{64B664FC-D37D-48F3-A4EE-3B62D1C9A315}" presName="hierRoot2" presStyleCnt="0">
        <dgm:presLayoutVars>
          <dgm:hierBranch val="init"/>
        </dgm:presLayoutVars>
      </dgm:prSet>
      <dgm:spPr/>
    </dgm:pt>
    <dgm:pt modelId="{F0FE012D-D9DF-451E-BC5D-3F6A570B934A}" type="pres">
      <dgm:prSet presAssocID="{64B664FC-D37D-48F3-A4EE-3B62D1C9A315}" presName="rootComposite" presStyleCnt="0"/>
      <dgm:spPr/>
    </dgm:pt>
    <dgm:pt modelId="{C915C9BC-3C94-4D21-9F03-229EA367572D}" type="pres">
      <dgm:prSet presAssocID="{64B664FC-D37D-48F3-A4EE-3B62D1C9A315}" presName="rootText" presStyleLbl="node3" presStyleIdx="0" presStyleCnt="3" custScaleX="141695">
        <dgm:presLayoutVars>
          <dgm:chPref val="3"/>
        </dgm:presLayoutVars>
      </dgm:prSet>
      <dgm:spPr/>
    </dgm:pt>
    <dgm:pt modelId="{A2970683-0D5E-4FE1-918A-0D3C05C4B8AF}" type="pres">
      <dgm:prSet presAssocID="{64B664FC-D37D-48F3-A4EE-3B62D1C9A315}" presName="rootConnector" presStyleLbl="node3" presStyleIdx="0" presStyleCnt="3"/>
      <dgm:spPr/>
    </dgm:pt>
    <dgm:pt modelId="{71D9B4D9-BACF-4E5F-80A3-E2C0276E52A9}" type="pres">
      <dgm:prSet presAssocID="{64B664FC-D37D-48F3-A4EE-3B62D1C9A315}" presName="hierChild4" presStyleCnt="0"/>
      <dgm:spPr/>
    </dgm:pt>
    <dgm:pt modelId="{33337637-649B-4C30-9428-22293E468784}" type="pres">
      <dgm:prSet presAssocID="{64B664FC-D37D-48F3-A4EE-3B62D1C9A315}" presName="hierChild5" presStyleCnt="0"/>
      <dgm:spPr/>
    </dgm:pt>
    <dgm:pt modelId="{CA4A9792-9CC2-48A5-8329-D1B3B14EAF66}" type="pres">
      <dgm:prSet presAssocID="{B9887D69-7F94-4729-BC14-DD6596474A81}" presName="hierChild5" presStyleCnt="0"/>
      <dgm:spPr/>
    </dgm:pt>
    <dgm:pt modelId="{8E9A3622-1072-4BD7-8F39-BBDE2A2B5C75}" type="pres">
      <dgm:prSet presAssocID="{6C4611A9-48DE-4F69-BF41-22EE3A4FBE6B}" presName="Name37" presStyleLbl="parChTrans1D2" presStyleIdx="1" presStyleCnt="6"/>
      <dgm:spPr/>
    </dgm:pt>
    <dgm:pt modelId="{0F5272AF-2A77-4D67-89F8-E29621F5B16E}" type="pres">
      <dgm:prSet presAssocID="{2ED3610B-6AE8-4968-B90D-09E050630D6D}" presName="hierRoot2" presStyleCnt="0">
        <dgm:presLayoutVars>
          <dgm:hierBranch val="init"/>
        </dgm:presLayoutVars>
      </dgm:prSet>
      <dgm:spPr/>
    </dgm:pt>
    <dgm:pt modelId="{257663CC-0CF9-4962-9318-B6E9FD4BD15C}" type="pres">
      <dgm:prSet presAssocID="{2ED3610B-6AE8-4968-B90D-09E050630D6D}" presName="rootComposite" presStyleCnt="0"/>
      <dgm:spPr/>
    </dgm:pt>
    <dgm:pt modelId="{14BD29E5-0A6F-4EFC-A6AB-784EE639F7AC}" type="pres">
      <dgm:prSet presAssocID="{2ED3610B-6AE8-4968-B90D-09E050630D6D}" presName="rootText" presStyleLbl="node2" presStyleIdx="1" presStyleCnt="4" custLinFactNeighborX="-2063">
        <dgm:presLayoutVars>
          <dgm:chPref val="3"/>
        </dgm:presLayoutVars>
      </dgm:prSet>
      <dgm:spPr/>
    </dgm:pt>
    <dgm:pt modelId="{D61DBAFA-53FB-455A-858D-3881EA6B8349}" type="pres">
      <dgm:prSet presAssocID="{2ED3610B-6AE8-4968-B90D-09E050630D6D}" presName="rootConnector" presStyleLbl="node2" presStyleIdx="1" presStyleCnt="4"/>
      <dgm:spPr/>
    </dgm:pt>
    <dgm:pt modelId="{6419CEBB-6806-496E-B9FA-B2E96E7A81B4}" type="pres">
      <dgm:prSet presAssocID="{2ED3610B-6AE8-4968-B90D-09E050630D6D}" presName="hierChild4" presStyleCnt="0"/>
      <dgm:spPr/>
    </dgm:pt>
    <dgm:pt modelId="{459067C5-C3D4-4176-A095-C7C2CE500DFC}" type="pres">
      <dgm:prSet presAssocID="{5BEFA167-5C60-4776-B8E3-BE7AFA8C6368}" presName="Name37" presStyleLbl="parChTrans1D3" presStyleIdx="1" presStyleCnt="3"/>
      <dgm:spPr/>
    </dgm:pt>
    <dgm:pt modelId="{3EC147D7-734D-4560-9801-044B546FAD95}" type="pres">
      <dgm:prSet presAssocID="{F43B36FE-74D3-4236-86FD-17C60B0B0998}" presName="hierRoot2" presStyleCnt="0">
        <dgm:presLayoutVars>
          <dgm:hierBranch val="init"/>
        </dgm:presLayoutVars>
      </dgm:prSet>
      <dgm:spPr/>
    </dgm:pt>
    <dgm:pt modelId="{A6C24539-353E-4AD6-84AC-DE5AEA76DEF5}" type="pres">
      <dgm:prSet presAssocID="{F43B36FE-74D3-4236-86FD-17C60B0B0998}" presName="rootComposite" presStyleCnt="0"/>
      <dgm:spPr/>
    </dgm:pt>
    <dgm:pt modelId="{5088FC2E-3C86-4C63-B618-6D8500745AA3}" type="pres">
      <dgm:prSet presAssocID="{F43B36FE-74D3-4236-86FD-17C60B0B0998}" presName="rootText" presStyleLbl="node3" presStyleIdx="1" presStyleCnt="3" custScaleX="164732" custLinFactNeighborX="31637" custLinFactNeighborY="-4074">
        <dgm:presLayoutVars>
          <dgm:chPref val="3"/>
        </dgm:presLayoutVars>
      </dgm:prSet>
      <dgm:spPr/>
    </dgm:pt>
    <dgm:pt modelId="{CA84DEC6-2CA6-4BF2-8E04-F6BB2EFB36B1}" type="pres">
      <dgm:prSet presAssocID="{F43B36FE-74D3-4236-86FD-17C60B0B0998}" presName="rootConnector" presStyleLbl="node3" presStyleIdx="1" presStyleCnt="3"/>
      <dgm:spPr/>
    </dgm:pt>
    <dgm:pt modelId="{9FAC33A6-F092-4D3E-A778-86AC21EA7F42}" type="pres">
      <dgm:prSet presAssocID="{F43B36FE-74D3-4236-86FD-17C60B0B0998}" presName="hierChild4" presStyleCnt="0"/>
      <dgm:spPr/>
    </dgm:pt>
    <dgm:pt modelId="{D70C20A7-D03A-4CC6-B7B6-73D110E05C81}" type="pres">
      <dgm:prSet presAssocID="{F43B36FE-74D3-4236-86FD-17C60B0B0998}" presName="hierChild5" presStyleCnt="0"/>
      <dgm:spPr/>
    </dgm:pt>
    <dgm:pt modelId="{73DBDB4C-93B3-4C52-85D2-1BC802D58746}" type="pres">
      <dgm:prSet presAssocID="{2ED3610B-6AE8-4968-B90D-09E050630D6D}" presName="hierChild5" presStyleCnt="0"/>
      <dgm:spPr/>
    </dgm:pt>
    <dgm:pt modelId="{B647F0D7-20CB-4E46-8469-A0746420AD69}" type="pres">
      <dgm:prSet presAssocID="{69E2D517-52FC-460B-8C8F-15008CFB64D7}" presName="Name37" presStyleLbl="parChTrans1D2" presStyleIdx="2" presStyleCnt="6"/>
      <dgm:spPr/>
    </dgm:pt>
    <dgm:pt modelId="{B2EB417C-ECB6-4F1C-99F2-6095EFF0183D}" type="pres">
      <dgm:prSet presAssocID="{C9DCFE40-D144-4789-BD31-FE1E25D56F14}" presName="hierRoot2" presStyleCnt="0">
        <dgm:presLayoutVars>
          <dgm:hierBranch val="init"/>
        </dgm:presLayoutVars>
      </dgm:prSet>
      <dgm:spPr/>
    </dgm:pt>
    <dgm:pt modelId="{01BB13AB-32F4-4150-9C19-FA3D16E5E7CB}" type="pres">
      <dgm:prSet presAssocID="{C9DCFE40-D144-4789-BD31-FE1E25D56F14}" presName="rootComposite" presStyleCnt="0"/>
      <dgm:spPr/>
    </dgm:pt>
    <dgm:pt modelId="{17E6048B-D56D-46AE-9902-B20150C3DF2D}" type="pres">
      <dgm:prSet presAssocID="{C9DCFE40-D144-4789-BD31-FE1E25D56F14}" presName="rootText" presStyleLbl="node2" presStyleIdx="2" presStyleCnt="4" custLinFactNeighborX="-2063">
        <dgm:presLayoutVars>
          <dgm:chPref val="3"/>
        </dgm:presLayoutVars>
      </dgm:prSet>
      <dgm:spPr/>
    </dgm:pt>
    <dgm:pt modelId="{5032D7C5-9328-4E54-AAC3-7018B79B7903}" type="pres">
      <dgm:prSet presAssocID="{C9DCFE40-D144-4789-BD31-FE1E25D56F14}" presName="rootConnector" presStyleLbl="node2" presStyleIdx="2" presStyleCnt="4"/>
      <dgm:spPr/>
    </dgm:pt>
    <dgm:pt modelId="{FB18629B-D3AF-4DD9-B1D9-9DCCCEE1349A}" type="pres">
      <dgm:prSet presAssocID="{C9DCFE40-D144-4789-BD31-FE1E25D56F14}" presName="hierChild4" presStyleCnt="0"/>
      <dgm:spPr/>
    </dgm:pt>
    <dgm:pt modelId="{52BE7A0C-E9F3-4D20-A75B-4650DBC4557D}" type="pres">
      <dgm:prSet presAssocID="{C9DCFE40-D144-4789-BD31-FE1E25D56F14}" presName="hierChild5" presStyleCnt="0"/>
      <dgm:spPr/>
    </dgm:pt>
    <dgm:pt modelId="{36E3425F-54F5-46F5-847A-9082736E7B43}" type="pres">
      <dgm:prSet presAssocID="{A3494744-7EE9-416A-A700-EE2E05FA6684}" presName="Name37" presStyleLbl="parChTrans1D2" presStyleIdx="3" presStyleCnt="6"/>
      <dgm:spPr/>
    </dgm:pt>
    <dgm:pt modelId="{008B2009-ABED-4826-8F13-C1D8EAD1ABDD}" type="pres">
      <dgm:prSet presAssocID="{E57586BB-2D55-41D3-88E8-EB379F1944E5}" presName="hierRoot2" presStyleCnt="0">
        <dgm:presLayoutVars>
          <dgm:hierBranch val="init"/>
        </dgm:presLayoutVars>
      </dgm:prSet>
      <dgm:spPr/>
    </dgm:pt>
    <dgm:pt modelId="{67C8EC97-B819-495E-8AFF-6C2BEEA9F7FA}" type="pres">
      <dgm:prSet presAssocID="{E57586BB-2D55-41D3-88E8-EB379F1944E5}" presName="rootComposite" presStyleCnt="0"/>
      <dgm:spPr/>
    </dgm:pt>
    <dgm:pt modelId="{A23A5260-BF09-4A9C-B2C7-3CE28132BA0F}" type="pres">
      <dgm:prSet presAssocID="{E57586BB-2D55-41D3-88E8-EB379F1944E5}" presName="rootText" presStyleLbl="node2" presStyleIdx="3" presStyleCnt="4" custLinFactNeighborX="-2063">
        <dgm:presLayoutVars>
          <dgm:chPref val="3"/>
        </dgm:presLayoutVars>
      </dgm:prSet>
      <dgm:spPr/>
    </dgm:pt>
    <dgm:pt modelId="{1214D550-4C0C-470A-AFAA-811204C5E653}" type="pres">
      <dgm:prSet presAssocID="{E57586BB-2D55-41D3-88E8-EB379F1944E5}" presName="rootConnector" presStyleLbl="node2" presStyleIdx="3" presStyleCnt="4"/>
      <dgm:spPr/>
    </dgm:pt>
    <dgm:pt modelId="{56165CD2-BD42-4ACA-B71A-C2C294C4FE35}" type="pres">
      <dgm:prSet presAssocID="{E57586BB-2D55-41D3-88E8-EB379F1944E5}" presName="hierChild4" presStyleCnt="0"/>
      <dgm:spPr/>
    </dgm:pt>
    <dgm:pt modelId="{1620AA36-DFBF-4703-B21A-8F6702C9FF95}" type="pres">
      <dgm:prSet presAssocID="{E57586BB-2D55-41D3-88E8-EB379F1944E5}" presName="hierChild5" presStyleCnt="0"/>
      <dgm:spPr/>
    </dgm:pt>
    <dgm:pt modelId="{C068D179-25D7-4CFA-9715-B577033ACC15}" type="pres">
      <dgm:prSet presAssocID="{03F68AAF-C14F-4436-B7C7-BE94E37F8B45}" presName="hierChild3" presStyleCnt="0"/>
      <dgm:spPr/>
    </dgm:pt>
    <dgm:pt modelId="{D678BBD2-54F9-423E-9954-AE517764124A}" type="pres">
      <dgm:prSet presAssocID="{240AA007-D83F-4A81-9429-3A245F05F8BB}" presName="Name111" presStyleLbl="parChTrans1D2" presStyleIdx="4" presStyleCnt="6"/>
      <dgm:spPr/>
    </dgm:pt>
    <dgm:pt modelId="{66CDF99B-3C4D-4453-8855-399219E40772}" type="pres">
      <dgm:prSet presAssocID="{35FD1BB4-C92C-43E1-BAB9-F39823179520}" presName="hierRoot3" presStyleCnt="0">
        <dgm:presLayoutVars>
          <dgm:hierBranch val="init"/>
        </dgm:presLayoutVars>
      </dgm:prSet>
      <dgm:spPr/>
    </dgm:pt>
    <dgm:pt modelId="{6902C8D3-64BF-4B3F-94E4-75B1136D15E9}" type="pres">
      <dgm:prSet presAssocID="{35FD1BB4-C92C-43E1-BAB9-F39823179520}" presName="rootComposite3" presStyleCnt="0"/>
      <dgm:spPr/>
    </dgm:pt>
    <dgm:pt modelId="{C5FC7B24-096F-42E9-A478-9BD7ACFD5176}" type="pres">
      <dgm:prSet presAssocID="{35FD1BB4-C92C-43E1-BAB9-F39823179520}" presName="rootText3" presStyleLbl="asst1" presStyleIdx="0" presStyleCnt="2" custLinFactX="100000" custLinFactNeighborX="198787" custLinFactNeighborY="38332">
        <dgm:presLayoutVars>
          <dgm:chPref val="3"/>
        </dgm:presLayoutVars>
      </dgm:prSet>
      <dgm:spPr/>
    </dgm:pt>
    <dgm:pt modelId="{3476102F-FB76-4F23-83ED-B7CD14A22F31}" type="pres">
      <dgm:prSet presAssocID="{35FD1BB4-C92C-43E1-BAB9-F39823179520}" presName="rootConnector3" presStyleLbl="asst1" presStyleIdx="0" presStyleCnt="2"/>
      <dgm:spPr/>
    </dgm:pt>
    <dgm:pt modelId="{7C8C2907-DDCF-4B01-9BB5-FADB1D341870}" type="pres">
      <dgm:prSet presAssocID="{35FD1BB4-C92C-43E1-BAB9-F39823179520}" presName="hierChild6" presStyleCnt="0"/>
      <dgm:spPr/>
    </dgm:pt>
    <dgm:pt modelId="{B7D19091-858A-48F6-B15A-977716BEE944}" type="pres">
      <dgm:prSet presAssocID="{645B16B0-E252-40FE-9348-C6A3DA2CAEB8}" presName="Name37" presStyleLbl="parChTrans1D3" presStyleIdx="2" presStyleCnt="3"/>
      <dgm:spPr/>
    </dgm:pt>
    <dgm:pt modelId="{B1B6EB81-C0E6-4747-85A8-6F362C53CD46}" type="pres">
      <dgm:prSet presAssocID="{D7A896E0-97F8-4988-884F-59DA61E664B8}" presName="hierRoot2" presStyleCnt="0">
        <dgm:presLayoutVars>
          <dgm:hierBranch val="init"/>
        </dgm:presLayoutVars>
      </dgm:prSet>
      <dgm:spPr/>
    </dgm:pt>
    <dgm:pt modelId="{CDFBCD80-D210-43DB-9E7E-C1CCF3DE982F}" type="pres">
      <dgm:prSet presAssocID="{D7A896E0-97F8-4988-884F-59DA61E664B8}" presName="rootComposite" presStyleCnt="0"/>
      <dgm:spPr/>
    </dgm:pt>
    <dgm:pt modelId="{9F5D28A3-6E60-4BF5-A755-ECB29B6FBD65}" type="pres">
      <dgm:prSet presAssocID="{D7A896E0-97F8-4988-884F-59DA61E664B8}" presName="rootText" presStyleLbl="node3" presStyleIdx="2" presStyleCnt="3" custScaleX="87418" custLinFactX="108811" custLinFactNeighborX="200000" custLinFactNeighborY="11295">
        <dgm:presLayoutVars>
          <dgm:chPref val="3"/>
        </dgm:presLayoutVars>
      </dgm:prSet>
      <dgm:spPr/>
    </dgm:pt>
    <dgm:pt modelId="{78E8305E-273C-45AD-BCE0-66199E394F15}" type="pres">
      <dgm:prSet presAssocID="{D7A896E0-97F8-4988-884F-59DA61E664B8}" presName="rootConnector" presStyleLbl="node3" presStyleIdx="2" presStyleCnt="3"/>
      <dgm:spPr/>
    </dgm:pt>
    <dgm:pt modelId="{CA3C7F5C-4890-46EA-991C-BC22AEC65969}" type="pres">
      <dgm:prSet presAssocID="{D7A896E0-97F8-4988-884F-59DA61E664B8}" presName="hierChild4" presStyleCnt="0"/>
      <dgm:spPr/>
    </dgm:pt>
    <dgm:pt modelId="{6FB33680-C568-4429-9998-D96998FA82D1}" type="pres">
      <dgm:prSet presAssocID="{D7A896E0-97F8-4988-884F-59DA61E664B8}" presName="hierChild5" presStyleCnt="0"/>
      <dgm:spPr/>
    </dgm:pt>
    <dgm:pt modelId="{338D924E-7EE6-40CF-8DFF-5D8820DF7DE3}" type="pres">
      <dgm:prSet presAssocID="{35FD1BB4-C92C-43E1-BAB9-F39823179520}" presName="hierChild7" presStyleCnt="0"/>
      <dgm:spPr/>
    </dgm:pt>
    <dgm:pt modelId="{E24C6A58-2773-45EB-993B-941CB0673E6B}" type="pres">
      <dgm:prSet presAssocID="{F5FE8175-BAAC-4B33-B74C-AC1F3F8E6968}" presName="Name111" presStyleLbl="parChTrans1D2" presStyleIdx="5" presStyleCnt="6"/>
      <dgm:spPr/>
    </dgm:pt>
    <dgm:pt modelId="{71D9EE78-F771-4730-93FE-B9E0E7225F4C}" type="pres">
      <dgm:prSet presAssocID="{2F98331B-24F1-4CC9-88DD-1C34F0335DE1}" presName="hierRoot3" presStyleCnt="0">
        <dgm:presLayoutVars>
          <dgm:hierBranch val="init"/>
        </dgm:presLayoutVars>
      </dgm:prSet>
      <dgm:spPr/>
    </dgm:pt>
    <dgm:pt modelId="{FAF1690D-A323-4123-A759-EF98E0F16AFA}" type="pres">
      <dgm:prSet presAssocID="{2F98331B-24F1-4CC9-88DD-1C34F0335DE1}" presName="rootComposite3" presStyleCnt="0"/>
      <dgm:spPr/>
    </dgm:pt>
    <dgm:pt modelId="{674D3452-5220-496D-81CE-955E4320F113}" type="pres">
      <dgm:prSet presAssocID="{2F98331B-24F1-4CC9-88DD-1C34F0335DE1}" presName="rootText3" presStyleLbl="asst1" presStyleIdx="1" presStyleCnt="2" custLinFactX="28251" custLinFactNeighborX="100000" custLinFactNeighborY="-69697">
        <dgm:presLayoutVars>
          <dgm:chPref val="3"/>
        </dgm:presLayoutVars>
      </dgm:prSet>
      <dgm:spPr/>
    </dgm:pt>
    <dgm:pt modelId="{8B0DE767-2F21-43B8-9798-E21CC6CD95B1}" type="pres">
      <dgm:prSet presAssocID="{2F98331B-24F1-4CC9-88DD-1C34F0335DE1}" presName="rootConnector3" presStyleLbl="asst1" presStyleIdx="1" presStyleCnt="2"/>
      <dgm:spPr/>
    </dgm:pt>
    <dgm:pt modelId="{59D315A6-3A95-45DF-B0B9-ADC8668FD07C}" type="pres">
      <dgm:prSet presAssocID="{2F98331B-24F1-4CC9-88DD-1C34F0335DE1}" presName="hierChild6" presStyleCnt="0"/>
      <dgm:spPr/>
    </dgm:pt>
    <dgm:pt modelId="{B3CDC680-852C-41C9-A812-6ABC33233DE9}" type="pres">
      <dgm:prSet presAssocID="{2F98331B-24F1-4CC9-88DD-1C34F0335DE1}" presName="hierChild7" presStyleCnt="0"/>
      <dgm:spPr/>
    </dgm:pt>
  </dgm:ptLst>
  <dgm:cxnLst>
    <dgm:cxn modelId="{BDED0704-00EA-47B3-8C86-24251B51D489}" type="presOf" srcId="{35FD1BB4-C92C-43E1-BAB9-F39823179520}" destId="{C5FC7B24-096F-42E9-A478-9BD7ACFD5176}" srcOrd="0" destOrd="0" presId="urn:microsoft.com/office/officeart/2005/8/layout/orgChart1"/>
    <dgm:cxn modelId="{A7519D05-18FC-433F-8DC6-D885CF24B7CC}" type="presOf" srcId="{E57586BB-2D55-41D3-88E8-EB379F1944E5}" destId="{1214D550-4C0C-470A-AFAA-811204C5E653}" srcOrd="1" destOrd="0" presId="urn:microsoft.com/office/officeart/2005/8/layout/orgChart1"/>
    <dgm:cxn modelId="{2DAF230B-3BC8-4774-BFA4-7441D63DEDFA}" type="presOf" srcId="{D7A896E0-97F8-4988-884F-59DA61E664B8}" destId="{78E8305E-273C-45AD-BCE0-66199E394F15}" srcOrd="1" destOrd="0" presId="urn:microsoft.com/office/officeart/2005/8/layout/orgChart1"/>
    <dgm:cxn modelId="{CDC25911-2D00-4663-91BF-0249170942F5}" type="presOf" srcId="{64B664FC-D37D-48F3-A4EE-3B62D1C9A315}" destId="{C915C9BC-3C94-4D21-9F03-229EA367572D}" srcOrd="0" destOrd="0" presId="urn:microsoft.com/office/officeart/2005/8/layout/orgChart1"/>
    <dgm:cxn modelId="{FA3D4915-F5C7-4AB9-B4E8-AD3AF8B9EADF}" srcId="{2ED3610B-6AE8-4968-B90D-09E050630D6D}" destId="{F43B36FE-74D3-4236-86FD-17C60B0B0998}" srcOrd="0" destOrd="0" parTransId="{5BEFA167-5C60-4776-B8E3-BE7AFA8C6368}" sibTransId="{CFEC0BAE-7933-4704-959E-E4BBA7ABEB5A}"/>
    <dgm:cxn modelId="{6E70BC1F-04C4-4E1B-8A82-A34A2C1B008C}" type="presOf" srcId="{240AA007-D83F-4A81-9429-3A245F05F8BB}" destId="{D678BBD2-54F9-423E-9954-AE517764124A}" srcOrd="0" destOrd="0" presId="urn:microsoft.com/office/officeart/2005/8/layout/orgChart1"/>
    <dgm:cxn modelId="{8CD60221-9E47-4555-BD62-30890C5D6E7C}" type="presOf" srcId="{69E2D517-52FC-460B-8C8F-15008CFB64D7}" destId="{B647F0D7-20CB-4E46-8469-A0746420AD69}" srcOrd="0" destOrd="0" presId="urn:microsoft.com/office/officeart/2005/8/layout/orgChart1"/>
    <dgm:cxn modelId="{5A437723-DE97-468F-B055-3BC913058B89}" type="presOf" srcId="{A3494744-7EE9-416A-A700-EE2E05FA6684}" destId="{36E3425F-54F5-46F5-847A-9082736E7B43}" srcOrd="0" destOrd="0" presId="urn:microsoft.com/office/officeart/2005/8/layout/orgChart1"/>
    <dgm:cxn modelId="{D1DF1B30-6EF8-45E5-91B1-FFF876451703}" type="presOf" srcId="{64B664FC-D37D-48F3-A4EE-3B62D1C9A315}" destId="{A2970683-0D5E-4FE1-918A-0D3C05C4B8AF}" srcOrd="1" destOrd="0" presId="urn:microsoft.com/office/officeart/2005/8/layout/orgChart1"/>
    <dgm:cxn modelId="{B9D2B53C-9B1F-4A20-92A6-0CA036FD8566}" type="presOf" srcId="{2F98331B-24F1-4CC9-88DD-1C34F0335DE1}" destId="{674D3452-5220-496D-81CE-955E4320F113}" srcOrd="0" destOrd="0" presId="urn:microsoft.com/office/officeart/2005/8/layout/orgChart1"/>
    <dgm:cxn modelId="{B181AA3D-06D9-4E9E-AC68-EF2DA5445FB0}" srcId="{03F68AAF-C14F-4436-B7C7-BE94E37F8B45}" destId="{2F98331B-24F1-4CC9-88DD-1C34F0335DE1}" srcOrd="5" destOrd="0" parTransId="{F5FE8175-BAAC-4B33-B74C-AC1F3F8E6968}" sibTransId="{21808CB1-4C0C-43F8-A641-2F967F5DB746}"/>
    <dgm:cxn modelId="{59372640-CD6D-411B-8D54-0267ACADCF4F}" srcId="{03F68AAF-C14F-4436-B7C7-BE94E37F8B45}" destId="{35FD1BB4-C92C-43E1-BAB9-F39823179520}" srcOrd="0" destOrd="0" parTransId="{240AA007-D83F-4A81-9429-3A245F05F8BB}" sibTransId="{AF53E368-5779-4326-9615-3AB906069C14}"/>
    <dgm:cxn modelId="{2F85AE40-298E-458F-BD4A-B8C50EC00754}" type="presOf" srcId="{D282DF73-910D-4B99-B2F6-C2F15ADB4342}" destId="{C1719F05-76DF-479B-A191-187199614AF3}" srcOrd="0" destOrd="0" presId="urn:microsoft.com/office/officeart/2005/8/layout/orgChart1"/>
    <dgm:cxn modelId="{8A8A725E-2340-4B69-9920-7D27D49E82D6}" type="presOf" srcId="{2ED3610B-6AE8-4968-B90D-09E050630D6D}" destId="{D61DBAFA-53FB-455A-858D-3881EA6B8349}" srcOrd="1" destOrd="0" presId="urn:microsoft.com/office/officeart/2005/8/layout/orgChart1"/>
    <dgm:cxn modelId="{CCB4A84C-05DF-41A1-987F-75E09471A8BE}" type="presOf" srcId="{5BEFA167-5C60-4776-B8E3-BE7AFA8C6368}" destId="{459067C5-C3D4-4176-A095-C7C2CE500DFC}" srcOrd="0" destOrd="0" presId="urn:microsoft.com/office/officeart/2005/8/layout/orgChart1"/>
    <dgm:cxn modelId="{DE007E6E-5089-47EA-AF53-8145AACE22C1}" type="presOf" srcId="{6C4611A9-48DE-4F69-BF41-22EE3A4FBE6B}" destId="{8E9A3622-1072-4BD7-8F39-BBDE2A2B5C75}" srcOrd="0" destOrd="0" presId="urn:microsoft.com/office/officeart/2005/8/layout/orgChart1"/>
    <dgm:cxn modelId="{F8E4A871-622F-495E-ACB7-BC1830961E95}" srcId="{35FD1BB4-C92C-43E1-BAB9-F39823179520}" destId="{D7A896E0-97F8-4988-884F-59DA61E664B8}" srcOrd="0" destOrd="0" parTransId="{645B16B0-E252-40FE-9348-C6A3DA2CAEB8}" sibTransId="{E16E5CA4-E2CC-466F-8AB1-671617891508}"/>
    <dgm:cxn modelId="{4989D051-2F05-4984-BCB2-DED45EAC093B}" srcId="{03F68AAF-C14F-4436-B7C7-BE94E37F8B45}" destId="{C9DCFE40-D144-4789-BD31-FE1E25D56F14}" srcOrd="3" destOrd="0" parTransId="{69E2D517-52FC-460B-8C8F-15008CFB64D7}" sibTransId="{47B76692-A2A3-4073-B868-4BCFD8D586D8}"/>
    <dgm:cxn modelId="{2EAA0353-D9F0-49EC-AA01-A2D05B377AD6}" srcId="{3D48F0F6-2017-4D7B-95E4-BE8B5FC69599}" destId="{03F68AAF-C14F-4436-B7C7-BE94E37F8B45}" srcOrd="0" destOrd="0" parTransId="{5F469EC0-9575-4A29-B5DD-4B71253085CF}" sibTransId="{B76C2011-E97E-48F5-91F0-720D65098058}"/>
    <dgm:cxn modelId="{20C1BF73-EE8C-4CFE-A992-1F9DD2A59922}" srcId="{03F68AAF-C14F-4436-B7C7-BE94E37F8B45}" destId="{2ED3610B-6AE8-4968-B90D-09E050630D6D}" srcOrd="2" destOrd="0" parTransId="{6C4611A9-48DE-4F69-BF41-22EE3A4FBE6B}" sibTransId="{A899D3BB-C10F-421C-A243-909B35A45383}"/>
    <dgm:cxn modelId="{AD61B975-E6D9-498A-A8B1-DB532803F886}" srcId="{B9887D69-7F94-4729-BC14-DD6596474A81}" destId="{64B664FC-D37D-48F3-A4EE-3B62D1C9A315}" srcOrd="0" destOrd="0" parTransId="{C3556188-30E0-471E-B9DC-01CB4BDEA646}" sibTransId="{681279E9-CCDC-4CA3-AD01-1497FCD29029}"/>
    <dgm:cxn modelId="{2544F958-ADB7-4586-9789-9178E250041F}" type="presOf" srcId="{2ED3610B-6AE8-4968-B90D-09E050630D6D}" destId="{14BD29E5-0A6F-4EFC-A6AB-784EE639F7AC}" srcOrd="0" destOrd="0" presId="urn:microsoft.com/office/officeart/2005/8/layout/orgChart1"/>
    <dgm:cxn modelId="{F1823585-8A3E-4E0A-A8A8-8066380BD97C}" type="presOf" srcId="{3D48F0F6-2017-4D7B-95E4-BE8B5FC69599}" destId="{5528E0DA-58D7-4297-9D7D-1224B3205D75}" srcOrd="0" destOrd="0" presId="urn:microsoft.com/office/officeart/2005/8/layout/orgChart1"/>
    <dgm:cxn modelId="{4C1AA592-2B6D-4F1D-800D-7763D52183A7}" type="presOf" srcId="{F43B36FE-74D3-4236-86FD-17C60B0B0998}" destId="{5088FC2E-3C86-4C63-B618-6D8500745AA3}" srcOrd="0" destOrd="0" presId="urn:microsoft.com/office/officeart/2005/8/layout/orgChart1"/>
    <dgm:cxn modelId="{FCFF4594-1D6B-4FD6-8DAC-848AECA211AB}" type="presOf" srcId="{C9DCFE40-D144-4789-BD31-FE1E25D56F14}" destId="{17E6048B-D56D-46AE-9902-B20150C3DF2D}" srcOrd="0" destOrd="0" presId="urn:microsoft.com/office/officeart/2005/8/layout/orgChart1"/>
    <dgm:cxn modelId="{52031E9C-7447-4E64-84FD-A996C6E2A867}" type="presOf" srcId="{B9887D69-7F94-4729-BC14-DD6596474A81}" destId="{7C090D6D-0CD6-44E0-A1B8-B282D0D7E1D8}" srcOrd="0" destOrd="0" presId="urn:microsoft.com/office/officeart/2005/8/layout/orgChart1"/>
    <dgm:cxn modelId="{A63413A4-58B0-4CB5-948F-8C8193EF1FC1}" type="presOf" srcId="{E57586BB-2D55-41D3-88E8-EB379F1944E5}" destId="{A23A5260-BF09-4A9C-B2C7-3CE28132BA0F}" srcOrd="0" destOrd="0" presId="urn:microsoft.com/office/officeart/2005/8/layout/orgChart1"/>
    <dgm:cxn modelId="{CCFD22A9-167E-4584-A45F-22F6EAAF92D4}" type="presOf" srcId="{D7A896E0-97F8-4988-884F-59DA61E664B8}" destId="{9F5D28A3-6E60-4BF5-A755-ECB29B6FBD65}" srcOrd="0" destOrd="0" presId="urn:microsoft.com/office/officeart/2005/8/layout/orgChart1"/>
    <dgm:cxn modelId="{74CCE1AC-4C57-4559-8DD2-ECB8C427BBD0}" type="presOf" srcId="{2F98331B-24F1-4CC9-88DD-1C34F0335DE1}" destId="{8B0DE767-2F21-43B8-9798-E21CC6CD95B1}" srcOrd="1" destOrd="0" presId="urn:microsoft.com/office/officeart/2005/8/layout/orgChart1"/>
    <dgm:cxn modelId="{B5CB6CB0-D8B2-4A44-A183-B1EBADCA6DC9}" type="presOf" srcId="{F43B36FE-74D3-4236-86FD-17C60B0B0998}" destId="{CA84DEC6-2CA6-4BF2-8E04-F6BB2EFB36B1}" srcOrd="1" destOrd="0" presId="urn:microsoft.com/office/officeart/2005/8/layout/orgChart1"/>
    <dgm:cxn modelId="{72E603BF-9285-4FF4-9A88-66D8697739D6}" type="presOf" srcId="{03F68AAF-C14F-4436-B7C7-BE94E37F8B45}" destId="{78D7B8E1-A377-4EEF-9745-3BD7362419B5}" srcOrd="1" destOrd="0" presId="urn:microsoft.com/office/officeart/2005/8/layout/orgChart1"/>
    <dgm:cxn modelId="{A9A363C0-9366-4885-8C34-57BE4D9CCFBA}" type="presOf" srcId="{35FD1BB4-C92C-43E1-BAB9-F39823179520}" destId="{3476102F-FB76-4F23-83ED-B7CD14A22F31}" srcOrd="1" destOrd="0" presId="urn:microsoft.com/office/officeart/2005/8/layout/orgChart1"/>
    <dgm:cxn modelId="{6CA555E7-7918-4E2B-AC2B-4DEE518CF380}" type="presOf" srcId="{F5FE8175-BAAC-4B33-B74C-AC1F3F8E6968}" destId="{E24C6A58-2773-45EB-993B-941CB0673E6B}" srcOrd="0" destOrd="0" presId="urn:microsoft.com/office/officeart/2005/8/layout/orgChart1"/>
    <dgm:cxn modelId="{5F3156EC-E932-4E29-94C8-00468A829CDD}" type="presOf" srcId="{03F68AAF-C14F-4436-B7C7-BE94E37F8B45}" destId="{7C3078C1-BEA4-4D4C-BEE9-424048D4A6A5}" srcOrd="0" destOrd="0" presId="urn:microsoft.com/office/officeart/2005/8/layout/orgChart1"/>
    <dgm:cxn modelId="{A7A4F9ED-9038-4B97-8D66-F144B066A11E}" srcId="{03F68AAF-C14F-4436-B7C7-BE94E37F8B45}" destId="{E57586BB-2D55-41D3-88E8-EB379F1944E5}" srcOrd="4" destOrd="0" parTransId="{A3494744-7EE9-416A-A700-EE2E05FA6684}" sibTransId="{990AF524-A383-4504-815F-6D9601D5A05E}"/>
    <dgm:cxn modelId="{BEA5C4EE-978F-44AD-9DD3-082373C16AFE}" type="presOf" srcId="{645B16B0-E252-40FE-9348-C6A3DA2CAEB8}" destId="{B7D19091-858A-48F6-B15A-977716BEE944}" srcOrd="0" destOrd="0" presId="urn:microsoft.com/office/officeart/2005/8/layout/orgChart1"/>
    <dgm:cxn modelId="{E5D02BF6-F9C1-4C1D-8A20-9AFB41B3D900}" srcId="{03F68AAF-C14F-4436-B7C7-BE94E37F8B45}" destId="{B9887D69-7F94-4729-BC14-DD6596474A81}" srcOrd="1" destOrd="0" parTransId="{D282DF73-910D-4B99-B2F6-C2F15ADB4342}" sibTransId="{159A0542-7646-4726-A4E8-921FCDD02C00}"/>
    <dgm:cxn modelId="{F8CF3AF6-7FD9-45B7-9846-6B6FDD2318B8}" type="presOf" srcId="{B9887D69-7F94-4729-BC14-DD6596474A81}" destId="{135F1405-29DC-47F9-96E9-0FB889F65DE5}" srcOrd="1" destOrd="0" presId="urn:microsoft.com/office/officeart/2005/8/layout/orgChart1"/>
    <dgm:cxn modelId="{1122B0F8-13C6-4E5F-A57F-C73967348B72}" type="presOf" srcId="{C9DCFE40-D144-4789-BD31-FE1E25D56F14}" destId="{5032D7C5-9328-4E54-AAC3-7018B79B7903}" srcOrd="1" destOrd="0" presId="urn:microsoft.com/office/officeart/2005/8/layout/orgChart1"/>
    <dgm:cxn modelId="{9F7453FF-37F3-4D4C-9002-5D51A3C3F0A2}" type="presOf" srcId="{C3556188-30E0-471E-B9DC-01CB4BDEA646}" destId="{0FF30F0B-22AE-40E2-A84C-51A27268E97B}" srcOrd="0" destOrd="0" presId="urn:microsoft.com/office/officeart/2005/8/layout/orgChart1"/>
    <dgm:cxn modelId="{6C64123B-31EA-424D-9CCA-565E36E3668D}" type="presParOf" srcId="{5528E0DA-58D7-4297-9D7D-1224B3205D75}" destId="{8F7AADB3-969A-4C24-8AA5-D56283A84495}" srcOrd="0" destOrd="0" presId="urn:microsoft.com/office/officeart/2005/8/layout/orgChart1"/>
    <dgm:cxn modelId="{776AB8EA-D189-4979-BB78-91EE5DE86932}" type="presParOf" srcId="{8F7AADB3-969A-4C24-8AA5-D56283A84495}" destId="{96A2C67C-933A-4ADB-A196-345F1ABB6F3E}" srcOrd="0" destOrd="0" presId="urn:microsoft.com/office/officeart/2005/8/layout/orgChart1"/>
    <dgm:cxn modelId="{6626D176-C085-4AC7-8576-173ADE2E9A12}" type="presParOf" srcId="{96A2C67C-933A-4ADB-A196-345F1ABB6F3E}" destId="{7C3078C1-BEA4-4D4C-BEE9-424048D4A6A5}" srcOrd="0" destOrd="0" presId="urn:microsoft.com/office/officeart/2005/8/layout/orgChart1"/>
    <dgm:cxn modelId="{DD9DA504-CA96-4300-B71B-2D65C539B4CE}" type="presParOf" srcId="{96A2C67C-933A-4ADB-A196-345F1ABB6F3E}" destId="{78D7B8E1-A377-4EEF-9745-3BD7362419B5}" srcOrd="1" destOrd="0" presId="urn:microsoft.com/office/officeart/2005/8/layout/orgChart1"/>
    <dgm:cxn modelId="{C09AB821-BEDE-4644-9A49-B7AACBB8BE3F}" type="presParOf" srcId="{8F7AADB3-969A-4C24-8AA5-D56283A84495}" destId="{C87D9A08-0504-4720-BC1B-1025057FBFC4}" srcOrd="1" destOrd="0" presId="urn:microsoft.com/office/officeart/2005/8/layout/orgChart1"/>
    <dgm:cxn modelId="{B8E69E95-5813-4D65-807C-F6AA6619B0EE}" type="presParOf" srcId="{C87D9A08-0504-4720-BC1B-1025057FBFC4}" destId="{C1719F05-76DF-479B-A191-187199614AF3}" srcOrd="0" destOrd="0" presId="urn:microsoft.com/office/officeart/2005/8/layout/orgChart1"/>
    <dgm:cxn modelId="{32D1453D-A5B5-42D2-8BEB-BEC61A720C4B}" type="presParOf" srcId="{C87D9A08-0504-4720-BC1B-1025057FBFC4}" destId="{48878AA9-95A1-4585-82B1-232AC225CDF3}" srcOrd="1" destOrd="0" presId="urn:microsoft.com/office/officeart/2005/8/layout/orgChart1"/>
    <dgm:cxn modelId="{0EB7BAEB-AA10-47A0-96D1-652AFCF95844}" type="presParOf" srcId="{48878AA9-95A1-4585-82B1-232AC225CDF3}" destId="{A75C3A3A-9B28-475E-9043-5E1E20A03944}" srcOrd="0" destOrd="0" presId="urn:microsoft.com/office/officeart/2005/8/layout/orgChart1"/>
    <dgm:cxn modelId="{67AAD4CD-9526-4A11-B856-AE8AC2B49F2E}" type="presParOf" srcId="{A75C3A3A-9B28-475E-9043-5E1E20A03944}" destId="{7C090D6D-0CD6-44E0-A1B8-B282D0D7E1D8}" srcOrd="0" destOrd="0" presId="urn:microsoft.com/office/officeart/2005/8/layout/orgChart1"/>
    <dgm:cxn modelId="{21D01819-A3A7-4294-8212-04B828C66499}" type="presParOf" srcId="{A75C3A3A-9B28-475E-9043-5E1E20A03944}" destId="{135F1405-29DC-47F9-96E9-0FB889F65DE5}" srcOrd="1" destOrd="0" presId="urn:microsoft.com/office/officeart/2005/8/layout/orgChart1"/>
    <dgm:cxn modelId="{C31E4746-D9AA-4FD0-A4A1-B3F9BD03E19B}" type="presParOf" srcId="{48878AA9-95A1-4585-82B1-232AC225CDF3}" destId="{DF279C7C-DE28-40C9-9F1A-0887B4E9F3A2}" srcOrd="1" destOrd="0" presId="urn:microsoft.com/office/officeart/2005/8/layout/orgChart1"/>
    <dgm:cxn modelId="{CAA49484-71A8-43AC-89DD-420EA3D4C96D}" type="presParOf" srcId="{DF279C7C-DE28-40C9-9F1A-0887B4E9F3A2}" destId="{0FF30F0B-22AE-40E2-A84C-51A27268E97B}" srcOrd="0" destOrd="0" presId="urn:microsoft.com/office/officeart/2005/8/layout/orgChart1"/>
    <dgm:cxn modelId="{8CE73660-D647-402F-AAB2-312354346C9A}" type="presParOf" srcId="{DF279C7C-DE28-40C9-9F1A-0887B4E9F3A2}" destId="{EF8ACFDB-59E9-48BC-876B-D349F7903EDA}" srcOrd="1" destOrd="0" presId="urn:microsoft.com/office/officeart/2005/8/layout/orgChart1"/>
    <dgm:cxn modelId="{291684AF-3D68-4745-AF68-45AFC7764C06}" type="presParOf" srcId="{EF8ACFDB-59E9-48BC-876B-D349F7903EDA}" destId="{F0FE012D-D9DF-451E-BC5D-3F6A570B934A}" srcOrd="0" destOrd="0" presId="urn:microsoft.com/office/officeart/2005/8/layout/orgChart1"/>
    <dgm:cxn modelId="{A6E7E7C8-A0B3-4753-B7EE-32BC9042F2CB}" type="presParOf" srcId="{F0FE012D-D9DF-451E-BC5D-3F6A570B934A}" destId="{C915C9BC-3C94-4D21-9F03-229EA367572D}" srcOrd="0" destOrd="0" presId="urn:microsoft.com/office/officeart/2005/8/layout/orgChart1"/>
    <dgm:cxn modelId="{47D8325B-2EB1-448B-AFB7-3264307D83E5}" type="presParOf" srcId="{F0FE012D-D9DF-451E-BC5D-3F6A570B934A}" destId="{A2970683-0D5E-4FE1-918A-0D3C05C4B8AF}" srcOrd="1" destOrd="0" presId="urn:microsoft.com/office/officeart/2005/8/layout/orgChart1"/>
    <dgm:cxn modelId="{85FFC39E-D0A4-4BCE-8CDA-4607A2966131}" type="presParOf" srcId="{EF8ACFDB-59E9-48BC-876B-D349F7903EDA}" destId="{71D9B4D9-BACF-4E5F-80A3-E2C0276E52A9}" srcOrd="1" destOrd="0" presId="urn:microsoft.com/office/officeart/2005/8/layout/orgChart1"/>
    <dgm:cxn modelId="{DE6AB986-B6EC-4C40-9198-7AC8EB2404F1}" type="presParOf" srcId="{EF8ACFDB-59E9-48BC-876B-D349F7903EDA}" destId="{33337637-649B-4C30-9428-22293E468784}" srcOrd="2" destOrd="0" presId="urn:microsoft.com/office/officeart/2005/8/layout/orgChart1"/>
    <dgm:cxn modelId="{2DCD61E8-4FD0-4BDB-A991-B76E988DBE78}" type="presParOf" srcId="{48878AA9-95A1-4585-82B1-232AC225CDF3}" destId="{CA4A9792-9CC2-48A5-8329-D1B3B14EAF66}" srcOrd="2" destOrd="0" presId="urn:microsoft.com/office/officeart/2005/8/layout/orgChart1"/>
    <dgm:cxn modelId="{8AD5D1C9-EB90-4766-8876-BE6932940E4F}" type="presParOf" srcId="{C87D9A08-0504-4720-BC1B-1025057FBFC4}" destId="{8E9A3622-1072-4BD7-8F39-BBDE2A2B5C75}" srcOrd="2" destOrd="0" presId="urn:microsoft.com/office/officeart/2005/8/layout/orgChart1"/>
    <dgm:cxn modelId="{27DEB2D5-B259-4E85-B60D-06D113BB9186}" type="presParOf" srcId="{C87D9A08-0504-4720-BC1B-1025057FBFC4}" destId="{0F5272AF-2A77-4D67-89F8-E29621F5B16E}" srcOrd="3" destOrd="0" presId="urn:microsoft.com/office/officeart/2005/8/layout/orgChart1"/>
    <dgm:cxn modelId="{8644C0A3-8E1A-42B8-BA95-25E97DFD008D}" type="presParOf" srcId="{0F5272AF-2A77-4D67-89F8-E29621F5B16E}" destId="{257663CC-0CF9-4962-9318-B6E9FD4BD15C}" srcOrd="0" destOrd="0" presId="urn:microsoft.com/office/officeart/2005/8/layout/orgChart1"/>
    <dgm:cxn modelId="{42C3EDDB-656E-4727-BA97-EC9611F8F3F8}" type="presParOf" srcId="{257663CC-0CF9-4962-9318-B6E9FD4BD15C}" destId="{14BD29E5-0A6F-4EFC-A6AB-784EE639F7AC}" srcOrd="0" destOrd="0" presId="urn:microsoft.com/office/officeart/2005/8/layout/orgChart1"/>
    <dgm:cxn modelId="{2643E9BB-1DDB-4653-B1B8-D1EDE7BBEC11}" type="presParOf" srcId="{257663CC-0CF9-4962-9318-B6E9FD4BD15C}" destId="{D61DBAFA-53FB-455A-858D-3881EA6B8349}" srcOrd="1" destOrd="0" presId="urn:microsoft.com/office/officeart/2005/8/layout/orgChart1"/>
    <dgm:cxn modelId="{6272A337-E80D-4694-B417-7F8A077BF54F}" type="presParOf" srcId="{0F5272AF-2A77-4D67-89F8-E29621F5B16E}" destId="{6419CEBB-6806-496E-B9FA-B2E96E7A81B4}" srcOrd="1" destOrd="0" presId="urn:microsoft.com/office/officeart/2005/8/layout/orgChart1"/>
    <dgm:cxn modelId="{D64C2A12-AB28-4DC6-AB0F-E4684D72F143}" type="presParOf" srcId="{6419CEBB-6806-496E-B9FA-B2E96E7A81B4}" destId="{459067C5-C3D4-4176-A095-C7C2CE500DFC}" srcOrd="0" destOrd="0" presId="urn:microsoft.com/office/officeart/2005/8/layout/orgChart1"/>
    <dgm:cxn modelId="{5D01A891-9DFC-4564-82DE-19434B629839}" type="presParOf" srcId="{6419CEBB-6806-496E-B9FA-B2E96E7A81B4}" destId="{3EC147D7-734D-4560-9801-044B546FAD95}" srcOrd="1" destOrd="0" presId="urn:microsoft.com/office/officeart/2005/8/layout/orgChart1"/>
    <dgm:cxn modelId="{C210209C-7B3C-4035-97D7-CD84520E6571}" type="presParOf" srcId="{3EC147D7-734D-4560-9801-044B546FAD95}" destId="{A6C24539-353E-4AD6-84AC-DE5AEA76DEF5}" srcOrd="0" destOrd="0" presId="urn:microsoft.com/office/officeart/2005/8/layout/orgChart1"/>
    <dgm:cxn modelId="{C6CC4471-E2DC-4996-A210-2BA872C8E262}" type="presParOf" srcId="{A6C24539-353E-4AD6-84AC-DE5AEA76DEF5}" destId="{5088FC2E-3C86-4C63-B618-6D8500745AA3}" srcOrd="0" destOrd="0" presId="urn:microsoft.com/office/officeart/2005/8/layout/orgChart1"/>
    <dgm:cxn modelId="{17EF1C35-81C2-4359-A1B1-E16CE5F7C042}" type="presParOf" srcId="{A6C24539-353E-4AD6-84AC-DE5AEA76DEF5}" destId="{CA84DEC6-2CA6-4BF2-8E04-F6BB2EFB36B1}" srcOrd="1" destOrd="0" presId="urn:microsoft.com/office/officeart/2005/8/layout/orgChart1"/>
    <dgm:cxn modelId="{A4A69EF2-B718-425A-B652-793A0B915168}" type="presParOf" srcId="{3EC147D7-734D-4560-9801-044B546FAD95}" destId="{9FAC33A6-F092-4D3E-A778-86AC21EA7F42}" srcOrd="1" destOrd="0" presId="urn:microsoft.com/office/officeart/2005/8/layout/orgChart1"/>
    <dgm:cxn modelId="{8B0C1E3F-B537-4398-9EFC-11B4D854D141}" type="presParOf" srcId="{3EC147D7-734D-4560-9801-044B546FAD95}" destId="{D70C20A7-D03A-4CC6-B7B6-73D110E05C81}" srcOrd="2" destOrd="0" presId="urn:microsoft.com/office/officeart/2005/8/layout/orgChart1"/>
    <dgm:cxn modelId="{187A8D2C-1719-4053-88BE-1F563B5C439C}" type="presParOf" srcId="{0F5272AF-2A77-4D67-89F8-E29621F5B16E}" destId="{73DBDB4C-93B3-4C52-85D2-1BC802D58746}" srcOrd="2" destOrd="0" presId="urn:microsoft.com/office/officeart/2005/8/layout/orgChart1"/>
    <dgm:cxn modelId="{654F7A9D-4F78-40B4-A00E-4F7C18DBFC47}" type="presParOf" srcId="{C87D9A08-0504-4720-BC1B-1025057FBFC4}" destId="{B647F0D7-20CB-4E46-8469-A0746420AD69}" srcOrd="4" destOrd="0" presId="urn:microsoft.com/office/officeart/2005/8/layout/orgChart1"/>
    <dgm:cxn modelId="{6BCA7AA0-16CC-49A0-B172-08DF60FC83A4}" type="presParOf" srcId="{C87D9A08-0504-4720-BC1B-1025057FBFC4}" destId="{B2EB417C-ECB6-4F1C-99F2-6095EFF0183D}" srcOrd="5" destOrd="0" presId="urn:microsoft.com/office/officeart/2005/8/layout/orgChart1"/>
    <dgm:cxn modelId="{C3E355B3-5579-4611-81FE-E1847C829513}" type="presParOf" srcId="{B2EB417C-ECB6-4F1C-99F2-6095EFF0183D}" destId="{01BB13AB-32F4-4150-9C19-FA3D16E5E7CB}" srcOrd="0" destOrd="0" presId="urn:microsoft.com/office/officeart/2005/8/layout/orgChart1"/>
    <dgm:cxn modelId="{51C86125-8BB9-46D9-AA90-0F9C1803F771}" type="presParOf" srcId="{01BB13AB-32F4-4150-9C19-FA3D16E5E7CB}" destId="{17E6048B-D56D-46AE-9902-B20150C3DF2D}" srcOrd="0" destOrd="0" presId="urn:microsoft.com/office/officeart/2005/8/layout/orgChart1"/>
    <dgm:cxn modelId="{DFCA31EC-5829-49B3-8F4F-87DC013CD0F7}" type="presParOf" srcId="{01BB13AB-32F4-4150-9C19-FA3D16E5E7CB}" destId="{5032D7C5-9328-4E54-AAC3-7018B79B7903}" srcOrd="1" destOrd="0" presId="urn:microsoft.com/office/officeart/2005/8/layout/orgChart1"/>
    <dgm:cxn modelId="{4506A0CC-DCE9-4564-9DDF-A8C024EAF38F}" type="presParOf" srcId="{B2EB417C-ECB6-4F1C-99F2-6095EFF0183D}" destId="{FB18629B-D3AF-4DD9-B1D9-9DCCCEE1349A}" srcOrd="1" destOrd="0" presId="urn:microsoft.com/office/officeart/2005/8/layout/orgChart1"/>
    <dgm:cxn modelId="{DEC5CFA2-3055-4834-BFD1-F344982CF829}" type="presParOf" srcId="{B2EB417C-ECB6-4F1C-99F2-6095EFF0183D}" destId="{52BE7A0C-E9F3-4D20-A75B-4650DBC4557D}" srcOrd="2" destOrd="0" presId="urn:microsoft.com/office/officeart/2005/8/layout/orgChart1"/>
    <dgm:cxn modelId="{EFDABF68-7B93-408B-8517-5A5F18D8E4E7}" type="presParOf" srcId="{C87D9A08-0504-4720-BC1B-1025057FBFC4}" destId="{36E3425F-54F5-46F5-847A-9082736E7B43}" srcOrd="6" destOrd="0" presId="urn:microsoft.com/office/officeart/2005/8/layout/orgChart1"/>
    <dgm:cxn modelId="{AC465376-E302-4171-A430-B4BDE5245030}" type="presParOf" srcId="{C87D9A08-0504-4720-BC1B-1025057FBFC4}" destId="{008B2009-ABED-4826-8F13-C1D8EAD1ABDD}" srcOrd="7" destOrd="0" presId="urn:microsoft.com/office/officeart/2005/8/layout/orgChart1"/>
    <dgm:cxn modelId="{A3923836-9018-42E2-8800-3A9D5F9B7701}" type="presParOf" srcId="{008B2009-ABED-4826-8F13-C1D8EAD1ABDD}" destId="{67C8EC97-B819-495E-8AFF-6C2BEEA9F7FA}" srcOrd="0" destOrd="0" presId="urn:microsoft.com/office/officeart/2005/8/layout/orgChart1"/>
    <dgm:cxn modelId="{6DEDADC9-9A07-4553-9D78-0482371EF576}" type="presParOf" srcId="{67C8EC97-B819-495E-8AFF-6C2BEEA9F7FA}" destId="{A23A5260-BF09-4A9C-B2C7-3CE28132BA0F}" srcOrd="0" destOrd="0" presId="urn:microsoft.com/office/officeart/2005/8/layout/orgChart1"/>
    <dgm:cxn modelId="{68ED638C-D2C2-4E89-B0DA-7D4A067C3468}" type="presParOf" srcId="{67C8EC97-B819-495E-8AFF-6C2BEEA9F7FA}" destId="{1214D550-4C0C-470A-AFAA-811204C5E653}" srcOrd="1" destOrd="0" presId="urn:microsoft.com/office/officeart/2005/8/layout/orgChart1"/>
    <dgm:cxn modelId="{6F61CD7E-F239-49FB-ACCA-CE45B0ACBF69}" type="presParOf" srcId="{008B2009-ABED-4826-8F13-C1D8EAD1ABDD}" destId="{56165CD2-BD42-4ACA-B71A-C2C294C4FE35}" srcOrd="1" destOrd="0" presId="urn:microsoft.com/office/officeart/2005/8/layout/orgChart1"/>
    <dgm:cxn modelId="{8D895790-C30B-4144-A951-DF58D8FB73CC}" type="presParOf" srcId="{008B2009-ABED-4826-8F13-C1D8EAD1ABDD}" destId="{1620AA36-DFBF-4703-B21A-8F6702C9FF95}" srcOrd="2" destOrd="0" presId="urn:microsoft.com/office/officeart/2005/8/layout/orgChart1"/>
    <dgm:cxn modelId="{97EB834A-7E71-42CD-A079-07D5697C1BFB}" type="presParOf" srcId="{8F7AADB3-969A-4C24-8AA5-D56283A84495}" destId="{C068D179-25D7-4CFA-9715-B577033ACC15}" srcOrd="2" destOrd="0" presId="urn:microsoft.com/office/officeart/2005/8/layout/orgChart1"/>
    <dgm:cxn modelId="{BDDEA35B-D57C-48FA-80ED-5CE4959F0EEB}" type="presParOf" srcId="{C068D179-25D7-4CFA-9715-B577033ACC15}" destId="{D678BBD2-54F9-423E-9954-AE517764124A}" srcOrd="0" destOrd="0" presId="urn:microsoft.com/office/officeart/2005/8/layout/orgChart1"/>
    <dgm:cxn modelId="{998FF58F-9993-45C1-8691-89C5C0DF160D}" type="presParOf" srcId="{C068D179-25D7-4CFA-9715-B577033ACC15}" destId="{66CDF99B-3C4D-4453-8855-399219E40772}" srcOrd="1" destOrd="0" presId="urn:microsoft.com/office/officeart/2005/8/layout/orgChart1"/>
    <dgm:cxn modelId="{BBDC4B3C-C066-46DE-8710-2D30EA2F603F}" type="presParOf" srcId="{66CDF99B-3C4D-4453-8855-399219E40772}" destId="{6902C8D3-64BF-4B3F-94E4-75B1136D15E9}" srcOrd="0" destOrd="0" presId="urn:microsoft.com/office/officeart/2005/8/layout/orgChart1"/>
    <dgm:cxn modelId="{C6A352CA-DF67-4896-8441-A7E7890E1B69}" type="presParOf" srcId="{6902C8D3-64BF-4B3F-94E4-75B1136D15E9}" destId="{C5FC7B24-096F-42E9-A478-9BD7ACFD5176}" srcOrd="0" destOrd="0" presId="urn:microsoft.com/office/officeart/2005/8/layout/orgChart1"/>
    <dgm:cxn modelId="{0AF576A9-3296-4038-ADCC-F92360A11C27}" type="presParOf" srcId="{6902C8D3-64BF-4B3F-94E4-75B1136D15E9}" destId="{3476102F-FB76-4F23-83ED-B7CD14A22F31}" srcOrd="1" destOrd="0" presId="urn:microsoft.com/office/officeart/2005/8/layout/orgChart1"/>
    <dgm:cxn modelId="{2696F393-4C00-47D0-9433-1A59A5F109D0}" type="presParOf" srcId="{66CDF99B-3C4D-4453-8855-399219E40772}" destId="{7C8C2907-DDCF-4B01-9BB5-FADB1D341870}" srcOrd="1" destOrd="0" presId="urn:microsoft.com/office/officeart/2005/8/layout/orgChart1"/>
    <dgm:cxn modelId="{B2034474-A00B-4661-B5CC-E7B3C6121FCF}" type="presParOf" srcId="{7C8C2907-DDCF-4B01-9BB5-FADB1D341870}" destId="{B7D19091-858A-48F6-B15A-977716BEE944}" srcOrd="0" destOrd="0" presId="urn:microsoft.com/office/officeart/2005/8/layout/orgChart1"/>
    <dgm:cxn modelId="{6371BD02-72C4-4F4C-B628-371D93789CCD}" type="presParOf" srcId="{7C8C2907-DDCF-4B01-9BB5-FADB1D341870}" destId="{B1B6EB81-C0E6-4747-85A8-6F362C53CD46}" srcOrd="1" destOrd="0" presId="urn:microsoft.com/office/officeart/2005/8/layout/orgChart1"/>
    <dgm:cxn modelId="{F2AEC327-AD42-4510-9DE9-6D6419134D0F}" type="presParOf" srcId="{B1B6EB81-C0E6-4747-85A8-6F362C53CD46}" destId="{CDFBCD80-D210-43DB-9E7E-C1CCF3DE982F}" srcOrd="0" destOrd="0" presId="urn:microsoft.com/office/officeart/2005/8/layout/orgChart1"/>
    <dgm:cxn modelId="{98E3D127-E583-407B-BAB5-26E5644CF7F9}" type="presParOf" srcId="{CDFBCD80-D210-43DB-9E7E-C1CCF3DE982F}" destId="{9F5D28A3-6E60-4BF5-A755-ECB29B6FBD65}" srcOrd="0" destOrd="0" presId="urn:microsoft.com/office/officeart/2005/8/layout/orgChart1"/>
    <dgm:cxn modelId="{F961CD17-499B-4B8D-BAE2-C337F467E720}" type="presParOf" srcId="{CDFBCD80-D210-43DB-9E7E-C1CCF3DE982F}" destId="{78E8305E-273C-45AD-BCE0-66199E394F15}" srcOrd="1" destOrd="0" presId="urn:microsoft.com/office/officeart/2005/8/layout/orgChart1"/>
    <dgm:cxn modelId="{FDFB7283-8D5B-40AB-9FC7-D63F1340C41C}" type="presParOf" srcId="{B1B6EB81-C0E6-4747-85A8-6F362C53CD46}" destId="{CA3C7F5C-4890-46EA-991C-BC22AEC65969}" srcOrd="1" destOrd="0" presId="urn:microsoft.com/office/officeart/2005/8/layout/orgChart1"/>
    <dgm:cxn modelId="{C6D7573F-1D18-48C5-852D-CB5C090B1DD7}" type="presParOf" srcId="{B1B6EB81-C0E6-4747-85A8-6F362C53CD46}" destId="{6FB33680-C568-4429-9998-D96998FA82D1}" srcOrd="2" destOrd="0" presId="urn:microsoft.com/office/officeart/2005/8/layout/orgChart1"/>
    <dgm:cxn modelId="{285B511A-3697-49F9-8121-94A5ACCC41BB}" type="presParOf" srcId="{66CDF99B-3C4D-4453-8855-399219E40772}" destId="{338D924E-7EE6-40CF-8DFF-5D8820DF7DE3}" srcOrd="2" destOrd="0" presId="urn:microsoft.com/office/officeart/2005/8/layout/orgChart1"/>
    <dgm:cxn modelId="{68246C63-DE35-4135-8C2D-BFAD436B1175}" type="presParOf" srcId="{C068D179-25D7-4CFA-9715-B577033ACC15}" destId="{E24C6A58-2773-45EB-993B-941CB0673E6B}" srcOrd="2" destOrd="0" presId="urn:microsoft.com/office/officeart/2005/8/layout/orgChart1"/>
    <dgm:cxn modelId="{4A852C7F-63DE-4DAA-8CA2-33317D8C281E}" type="presParOf" srcId="{C068D179-25D7-4CFA-9715-B577033ACC15}" destId="{71D9EE78-F771-4730-93FE-B9E0E7225F4C}" srcOrd="3" destOrd="0" presId="urn:microsoft.com/office/officeart/2005/8/layout/orgChart1"/>
    <dgm:cxn modelId="{DE63B7CF-E40A-4B24-9A30-08E1DE14EB7E}" type="presParOf" srcId="{71D9EE78-F771-4730-93FE-B9E0E7225F4C}" destId="{FAF1690D-A323-4123-A759-EF98E0F16AFA}" srcOrd="0" destOrd="0" presId="urn:microsoft.com/office/officeart/2005/8/layout/orgChart1"/>
    <dgm:cxn modelId="{E7A14EEA-3DE7-41BD-8D39-A33B7DB72664}" type="presParOf" srcId="{FAF1690D-A323-4123-A759-EF98E0F16AFA}" destId="{674D3452-5220-496D-81CE-955E4320F113}" srcOrd="0" destOrd="0" presId="urn:microsoft.com/office/officeart/2005/8/layout/orgChart1"/>
    <dgm:cxn modelId="{77A79495-C617-41CD-AF00-54D7E7A6CE91}" type="presParOf" srcId="{FAF1690D-A323-4123-A759-EF98E0F16AFA}" destId="{8B0DE767-2F21-43B8-9798-E21CC6CD95B1}" srcOrd="1" destOrd="0" presId="urn:microsoft.com/office/officeart/2005/8/layout/orgChart1"/>
    <dgm:cxn modelId="{2FC9BDD2-24A5-491D-8369-9537FE886B98}" type="presParOf" srcId="{71D9EE78-F771-4730-93FE-B9E0E7225F4C}" destId="{59D315A6-3A95-45DF-B0B9-ADC8668FD07C}" srcOrd="1" destOrd="0" presId="urn:microsoft.com/office/officeart/2005/8/layout/orgChart1"/>
    <dgm:cxn modelId="{A4EB8DC0-F354-44FA-B872-B6C702B0EF2C}" type="presParOf" srcId="{71D9EE78-F771-4730-93FE-B9E0E7225F4C}" destId="{B3CDC680-852C-41C9-A812-6ABC33233DE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C6A58-2773-45EB-993B-941CB0673E6B}">
      <dsp:nvSpPr>
        <dsp:cNvPr id="0" name=""/>
        <dsp:cNvSpPr/>
      </dsp:nvSpPr>
      <dsp:spPr>
        <a:xfrm>
          <a:off x="5787072" y="640671"/>
          <a:ext cx="1798707" cy="142445"/>
        </a:xfrm>
        <a:custGeom>
          <a:avLst/>
          <a:gdLst/>
          <a:ahLst/>
          <a:cxnLst/>
          <a:rect l="0" t="0" r="0" b="0"/>
          <a:pathLst>
            <a:path>
              <a:moveTo>
                <a:pt x="0" y="0"/>
              </a:moveTo>
              <a:lnTo>
                <a:pt x="0" y="142445"/>
              </a:lnTo>
              <a:lnTo>
                <a:pt x="1798707" y="142445"/>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7D19091-858A-48F6-B15A-977716BEE944}">
      <dsp:nvSpPr>
        <dsp:cNvPr id="0" name=""/>
        <dsp:cNvSpPr/>
      </dsp:nvSpPr>
      <dsp:spPr>
        <a:xfrm>
          <a:off x="8187648" y="1792419"/>
          <a:ext cx="319647" cy="414906"/>
        </a:xfrm>
        <a:custGeom>
          <a:avLst/>
          <a:gdLst/>
          <a:ahLst/>
          <a:cxnLst/>
          <a:rect l="0" t="0" r="0" b="0"/>
          <a:pathLst>
            <a:path>
              <a:moveTo>
                <a:pt x="0" y="0"/>
              </a:moveTo>
              <a:lnTo>
                <a:pt x="0" y="414906"/>
              </a:lnTo>
              <a:lnTo>
                <a:pt x="319647" y="414906"/>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D678BBD2-54F9-423E-9954-AE517764124A}">
      <dsp:nvSpPr>
        <dsp:cNvPr id="0" name=""/>
        <dsp:cNvSpPr/>
      </dsp:nvSpPr>
      <dsp:spPr>
        <a:xfrm>
          <a:off x="5787072" y="640671"/>
          <a:ext cx="1761893" cy="832406"/>
        </a:xfrm>
        <a:custGeom>
          <a:avLst/>
          <a:gdLst/>
          <a:ahLst/>
          <a:cxnLst/>
          <a:rect l="0" t="0" r="0" b="0"/>
          <a:pathLst>
            <a:path>
              <a:moveTo>
                <a:pt x="0" y="0"/>
              </a:moveTo>
              <a:lnTo>
                <a:pt x="0" y="832406"/>
              </a:lnTo>
              <a:lnTo>
                <a:pt x="1761893" y="832406"/>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36E3425F-54F5-46F5-847A-9082736E7B43}">
      <dsp:nvSpPr>
        <dsp:cNvPr id="0" name=""/>
        <dsp:cNvSpPr/>
      </dsp:nvSpPr>
      <dsp:spPr>
        <a:xfrm>
          <a:off x="5787072" y="640671"/>
          <a:ext cx="2584713" cy="2082103"/>
        </a:xfrm>
        <a:custGeom>
          <a:avLst/>
          <a:gdLst/>
          <a:ahLst/>
          <a:cxnLst/>
          <a:rect l="0" t="0" r="0" b="0"/>
          <a:pathLst>
            <a:path>
              <a:moveTo>
                <a:pt x="0" y="0"/>
              </a:moveTo>
              <a:lnTo>
                <a:pt x="0" y="1947979"/>
              </a:lnTo>
              <a:lnTo>
                <a:pt x="2584713" y="1947979"/>
              </a:lnTo>
              <a:lnTo>
                <a:pt x="2584713" y="208210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647F0D7-20CB-4E46-8469-A0746420AD69}">
      <dsp:nvSpPr>
        <dsp:cNvPr id="0" name=""/>
        <dsp:cNvSpPr/>
      </dsp:nvSpPr>
      <dsp:spPr>
        <a:xfrm>
          <a:off x="5787072" y="640671"/>
          <a:ext cx="1039103" cy="2082103"/>
        </a:xfrm>
        <a:custGeom>
          <a:avLst/>
          <a:gdLst/>
          <a:ahLst/>
          <a:cxnLst/>
          <a:rect l="0" t="0" r="0" b="0"/>
          <a:pathLst>
            <a:path>
              <a:moveTo>
                <a:pt x="0" y="0"/>
              </a:moveTo>
              <a:lnTo>
                <a:pt x="0" y="1947979"/>
              </a:lnTo>
              <a:lnTo>
                <a:pt x="1039103" y="1947979"/>
              </a:lnTo>
              <a:lnTo>
                <a:pt x="1039103" y="208210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459067C5-C3D4-4176-A095-C7C2CE500DFC}">
      <dsp:nvSpPr>
        <dsp:cNvPr id="0" name=""/>
        <dsp:cNvSpPr/>
      </dsp:nvSpPr>
      <dsp:spPr>
        <a:xfrm>
          <a:off x="4769620" y="3361456"/>
          <a:ext cx="622076" cy="561567"/>
        </a:xfrm>
        <a:custGeom>
          <a:avLst/>
          <a:gdLst/>
          <a:ahLst/>
          <a:cxnLst/>
          <a:rect l="0" t="0" r="0" b="0"/>
          <a:pathLst>
            <a:path>
              <a:moveTo>
                <a:pt x="0" y="0"/>
              </a:moveTo>
              <a:lnTo>
                <a:pt x="0" y="561567"/>
              </a:lnTo>
              <a:lnTo>
                <a:pt x="622076" y="561567"/>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8E9A3622-1072-4BD7-8F39-BBDE2A2B5C75}">
      <dsp:nvSpPr>
        <dsp:cNvPr id="0" name=""/>
        <dsp:cNvSpPr/>
      </dsp:nvSpPr>
      <dsp:spPr>
        <a:xfrm>
          <a:off x="5280566" y="640671"/>
          <a:ext cx="506506" cy="2082103"/>
        </a:xfrm>
        <a:custGeom>
          <a:avLst/>
          <a:gdLst/>
          <a:ahLst/>
          <a:cxnLst/>
          <a:rect l="0" t="0" r="0" b="0"/>
          <a:pathLst>
            <a:path>
              <a:moveTo>
                <a:pt x="506506" y="0"/>
              </a:moveTo>
              <a:lnTo>
                <a:pt x="506506" y="1947979"/>
              </a:lnTo>
              <a:lnTo>
                <a:pt x="0" y="1947979"/>
              </a:lnTo>
              <a:lnTo>
                <a:pt x="0" y="208210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0FF30F0B-22AE-40E2-A84C-51A27268E97B}">
      <dsp:nvSpPr>
        <dsp:cNvPr id="0" name=""/>
        <dsp:cNvSpPr/>
      </dsp:nvSpPr>
      <dsp:spPr>
        <a:xfrm>
          <a:off x="2717765" y="3361456"/>
          <a:ext cx="191604" cy="587587"/>
        </a:xfrm>
        <a:custGeom>
          <a:avLst/>
          <a:gdLst/>
          <a:ahLst/>
          <a:cxnLst/>
          <a:rect l="0" t="0" r="0" b="0"/>
          <a:pathLst>
            <a:path>
              <a:moveTo>
                <a:pt x="0" y="0"/>
              </a:moveTo>
              <a:lnTo>
                <a:pt x="0" y="587587"/>
              </a:lnTo>
              <a:lnTo>
                <a:pt x="191604" y="587587"/>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C1719F05-76DF-479B-A191-187199614AF3}">
      <dsp:nvSpPr>
        <dsp:cNvPr id="0" name=""/>
        <dsp:cNvSpPr/>
      </dsp:nvSpPr>
      <dsp:spPr>
        <a:xfrm>
          <a:off x="3228711" y="640671"/>
          <a:ext cx="2558361" cy="2082103"/>
        </a:xfrm>
        <a:custGeom>
          <a:avLst/>
          <a:gdLst/>
          <a:ahLst/>
          <a:cxnLst/>
          <a:rect l="0" t="0" r="0" b="0"/>
          <a:pathLst>
            <a:path>
              <a:moveTo>
                <a:pt x="2558361" y="0"/>
              </a:moveTo>
              <a:lnTo>
                <a:pt x="2558361" y="1947979"/>
              </a:lnTo>
              <a:lnTo>
                <a:pt x="0" y="1947979"/>
              </a:lnTo>
              <a:lnTo>
                <a:pt x="0" y="208210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7C3078C1-BEA4-4D4C-BEE9-424048D4A6A5}">
      <dsp:nvSpPr>
        <dsp:cNvPr id="0" name=""/>
        <dsp:cNvSpPr/>
      </dsp:nvSpPr>
      <dsp:spPr>
        <a:xfrm>
          <a:off x="4332794" y="1989"/>
          <a:ext cx="2908557" cy="6386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ts val="0"/>
            </a:spcAft>
            <a:buNone/>
          </a:pPr>
          <a:r>
            <a:rPr lang="en-US" sz="2200" kern="1200">
              <a:solidFill>
                <a:schemeClr val="bg2">
                  <a:lumMod val="25000"/>
                </a:schemeClr>
              </a:solidFill>
            </a:rPr>
            <a:t>Incident Commander or </a:t>
          </a:r>
        </a:p>
        <a:p>
          <a:pPr marL="0" lvl="0" indent="0" algn="ctr" defTabSz="977900">
            <a:lnSpc>
              <a:spcPct val="100000"/>
            </a:lnSpc>
            <a:spcBef>
              <a:spcPct val="0"/>
            </a:spcBef>
            <a:spcAft>
              <a:spcPts val="0"/>
            </a:spcAft>
            <a:buNone/>
          </a:pPr>
          <a:r>
            <a:rPr lang="en-US" sz="2200" kern="1200">
              <a:solidFill>
                <a:schemeClr val="bg2">
                  <a:lumMod val="25000"/>
                </a:schemeClr>
              </a:solidFill>
            </a:rPr>
            <a:t>EOC Director</a:t>
          </a:r>
        </a:p>
      </dsp:txBody>
      <dsp:txXfrm>
        <a:off x="4332794" y="1989"/>
        <a:ext cx="2908557" cy="638681"/>
      </dsp:txXfrm>
    </dsp:sp>
    <dsp:sp modelId="{7C090D6D-0CD6-44E0-A1B8-B282D0D7E1D8}">
      <dsp:nvSpPr>
        <dsp:cNvPr id="0" name=""/>
        <dsp:cNvSpPr/>
      </dsp:nvSpPr>
      <dsp:spPr>
        <a:xfrm>
          <a:off x="2590029" y="2722774"/>
          <a:ext cx="1277363" cy="6386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bg2">
                  <a:lumMod val="25000"/>
                </a:schemeClr>
              </a:solidFill>
            </a:rPr>
            <a:t>Operations</a:t>
          </a:r>
        </a:p>
      </dsp:txBody>
      <dsp:txXfrm>
        <a:off x="2590029" y="2722774"/>
        <a:ext cx="1277363" cy="638681"/>
      </dsp:txXfrm>
    </dsp:sp>
    <dsp:sp modelId="{C915C9BC-3C94-4D21-9F03-229EA367572D}">
      <dsp:nvSpPr>
        <dsp:cNvPr id="0" name=""/>
        <dsp:cNvSpPr/>
      </dsp:nvSpPr>
      <dsp:spPr>
        <a:xfrm>
          <a:off x="2909370" y="3629703"/>
          <a:ext cx="1809960" cy="6386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Medical Unit or Science Branch</a:t>
          </a:r>
        </a:p>
      </dsp:txBody>
      <dsp:txXfrm>
        <a:off x="2909370" y="3629703"/>
        <a:ext cx="1809960" cy="638681"/>
      </dsp:txXfrm>
    </dsp:sp>
    <dsp:sp modelId="{14BD29E5-0A6F-4EFC-A6AB-784EE639F7AC}">
      <dsp:nvSpPr>
        <dsp:cNvPr id="0" name=""/>
        <dsp:cNvSpPr/>
      </dsp:nvSpPr>
      <dsp:spPr>
        <a:xfrm>
          <a:off x="4641884" y="2722774"/>
          <a:ext cx="1277363" cy="6386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bg2">
                  <a:lumMod val="25000"/>
                </a:schemeClr>
              </a:solidFill>
            </a:rPr>
            <a:t>Plans</a:t>
          </a:r>
        </a:p>
      </dsp:txBody>
      <dsp:txXfrm>
        <a:off x="4641884" y="2722774"/>
        <a:ext cx="1277363" cy="638681"/>
      </dsp:txXfrm>
    </dsp:sp>
    <dsp:sp modelId="{5088FC2E-3C86-4C63-B618-6D8500745AA3}">
      <dsp:nvSpPr>
        <dsp:cNvPr id="0" name=""/>
        <dsp:cNvSpPr/>
      </dsp:nvSpPr>
      <dsp:spPr>
        <a:xfrm>
          <a:off x="5391696" y="3603683"/>
          <a:ext cx="2104227" cy="6386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Situation Analysis or Tech Specialists</a:t>
          </a:r>
        </a:p>
      </dsp:txBody>
      <dsp:txXfrm>
        <a:off x="5391696" y="3603683"/>
        <a:ext cx="2104227" cy="638681"/>
      </dsp:txXfrm>
    </dsp:sp>
    <dsp:sp modelId="{17E6048B-D56D-46AE-9902-B20150C3DF2D}">
      <dsp:nvSpPr>
        <dsp:cNvPr id="0" name=""/>
        <dsp:cNvSpPr/>
      </dsp:nvSpPr>
      <dsp:spPr>
        <a:xfrm>
          <a:off x="6187494" y="2722774"/>
          <a:ext cx="1277363" cy="6386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bg2">
                  <a:lumMod val="25000"/>
                </a:schemeClr>
              </a:solidFill>
            </a:rPr>
            <a:t>Logs</a:t>
          </a:r>
        </a:p>
      </dsp:txBody>
      <dsp:txXfrm>
        <a:off x="6187494" y="2722774"/>
        <a:ext cx="1277363" cy="638681"/>
      </dsp:txXfrm>
    </dsp:sp>
    <dsp:sp modelId="{A23A5260-BF09-4A9C-B2C7-3CE28132BA0F}">
      <dsp:nvSpPr>
        <dsp:cNvPr id="0" name=""/>
        <dsp:cNvSpPr/>
      </dsp:nvSpPr>
      <dsp:spPr>
        <a:xfrm>
          <a:off x="7733104" y="2722774"/>
          <a:ext cx="1277363" cy="6386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bg2">
                  <a:lumMod val="25000"/>
                </a:schemeClr>
              </a:solidFill>
            </a:rPr>
            <a:t>Finance</a:t>
          </a:r>
        </a:p>
      </dsp:txBody>
      <dsp:txXfrm>
        <a:off x="7733104" y="2722774"/>
        <a:ext cx="1277363" cy="638681"/>
      </dsp:txXfrm>
    </dsp:sp>
    <dsp:sp modelId="{C5FC7B24-096F-42E9-A478-9BD7ACFD5176}">
      <dsp:nvSpPr>
        <dsp:cNvPr id="0" name=""/>
        <dsp:cNvSpPr/>
      </dsp:nvSpPr>
      <dsp:spPr>
        <a:xfrm>
          <a:off x="7548966" y="1153737"/>
          <a:ext cx="1277363" cy="6386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solidFill>
                <a:schemeClr val="bg2">
                  <a:lumMod val="25000"/>
                </a:schemeClr>
              </a:solidFill>
            </a:rPr>
            <a:t>Safety Officer</a:t>
          </a:r>
        </a:p>
      </dsp:txBody>
      <dsp:txXfrm>
        <a:off x="7548966" y="1153737"/>
        <a:ext cx="1277363" cy="638681"/>
      </dsp:txXfrm>
    </dsp:sp>
    <dsp:sp modelId="{9F5D28A3-6E60-4BF5-A755-ECB29B6FBD65}">
      <dsp:nvSpPr>
        <dsp:cNvPr id="0" name=""/>
        <dsp:cNvSpPr/>
      </dsp:nvSpPr>
      <dsp:spPr>
        <a:xfrm>
          <a:off x="8507296" y="1887985"/>
          <a:ext cx="1116645" cy="6386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ERHMS Unit</a:t>
          </a:r>
        </a:p>
      </dsp:txBody>
      <dsp:txXfrm>
        <a:off x="8507296" y="1887985"/>
        <a:ext cx="1116645" cy="638681"/>
      </dsp:txXfrm>
    </dsp:sp>
    <dsp:sp modelId="{674D3452-5220-496D-81CE-955E4320F113}">
      <dsp:nvSpPr>
        <dsp:cNvPr id="0" name=""/>
        <dsp:cNvSpPr/>
      </dsp:nvSpPr>
      <dsp:spPr>
        <a:xfrm>
          <a:off x="7585780" y="463776"/>
          <a:ext cx="1277363" cy="6386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ESF-8 Liaison</a:t>
          </a:r>
        </a:p>
      </dsp:txBody>
      <dsp:txXfrm>
        <a:off x="7585780" y="463776"/>
        <a:ext cx="1277363" cy="638681"/>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D3657-B7AC-402D-A35B-9D0F42110FB9}" type="datetimeFigureOut">
              <a:rPr lang="en-US" smtClean="0"/>
              <a:t>5/8/2023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DCEC3-0B1D-4C6D-A0D1-63DA8CBE62D1}" type="slidenum">
              <a:rPr lang="en-US" smtClean="0"/>
              <a:t>‹#›</a:t>
            </a:fld>
            <a:endParaRPr lang="en-US"/>
          </a:p>
        </p:txBody>
      </p:sp>
    </p:spTree>
    <p:extLst>
      <p:ext uri="{BB962C8B-B14F-4D97-AF65-F5344CB8AC3E}">
        <p14:creationId xmlns:p14="http://schemas.microsoft.com/office/powerpoint/2010/main" val="279046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2</a:t>
            </a:fld>
            <a:endParaRPr lang="en-US"/>
          </a:p>
        </p:txBody>
      </p:sp>
    </p:spTree>
    <p:extLst>
      <p:ext uri="{BB962C8B-B14F-4D97-AF65-F5344CB8AC3E}">
        <p14:creationId xmlns:p14="http://schemas.microsoft.com/office/powerpoint/2010/main" val="256030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syndromic surveillance guidance doc and EM cards</a:t>
            </a:r>
          </a:p>
        </p:txBody>
      </p:sp>
      <p:sp>
        <p:nvSpPr>
          <p:cNvPr id="4" name="Slide Number Placeholder 3"/>
          <p:cNvSpPr>
            <a:spLocks noGrp="1"/>
          </p:cNvSpPr>
          <p:nvPr>
            <p:ph type="sldNum" sz="quarter" idx="5"/>
          </p:nvPr>
        </p:nvSpPr>
        <p:spPr/>
        <p:txBody>
          <a:bodyPr/>
          <a:lstStyle/>
          <a:p>
            <a:fld id="{22DDCEC3-0B1D-4C6D-A0D1-63DA8CBE62D1}" type="slidenum">
              <a:rPr lang="en-US" smtClean="0"/>
              <a:t>4</a:t>
            </a:fld>
            <a:endParaRPr lang="en-US"/>
          </a:p>
        </p:txBody>
      </p:sp>
    </p:spTree>
    <p:extLst>
      <p:ext uri="{BB962C8B-B14F-4D97-AF65-F5344CB8AC3E}">
        <p14:creationId xmlns:p14="http://schemas.microsoft.com/office/powerpoint/2010/main" val="3177486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 typing work</a:t>
            </a:r>
          </a:p>
        </p:txBody>
      </p:sp>
      <p:sp>
        <p:nvSpPr>
          <p:cNvPr id="4" name="Slide Number Placeholder 3"/>
          <p:cNvSpPr>
            <a:spLocks noGrp="1"/>
          </p:cNvSpPr>
          <p:nvPr>
            <p:ph type="sldNum" sz="quarter" idx="5"/>
          </p:nvPr>
        </p:nvSpPr>
        <p:spPr/>
        <p:txBody>
          <a:bodyPr/>
          <a:lstStyle/>
          <a:p>
            <a:fld id="{22DDCEC3-0B1D-4C6D-A0D1-63DA8CBE62D1}" type="slidenum">
              <a:rPr lang="en-US" smtClean="0"/>
              <a:t>5</a:t>
            </a:fld>
            <a:endParaRPr lang="en-US"/>
          </a:p>
        </p:txBody>
      </p:sp>
    </p:spTree>
    <p:extLst>
      <p:ext uri="{BB962C8B-B14F-4D97-AF65-F5344CB8AC3E}">
        <p14:creationId xmlns:p14="http://schemas.microsoft.com/office/powerpoint/2010/main" val="3305369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Define Disaster Epidemiology (DE) </a:t>
            </a:r>
            <a:r>
              <a:rPr lang="en-US"/>
              <a:t>and its role in all phases of the emergency management cycle</a:t>
            </a:r>
          </a:p>
          <a:p>
            <a:r>
              <a:rPr lang="en-US"/>
              <a:t>Explain how DE can </a:t>
            </a:r>
            <a:r>
              <a:rPr lang="en-US" b="1"/>
              <a:t>assist state and local agencies</a:t>
            </a:r>
            <a:r>
              <a:rPr lang="en-US"/>
              <a:t> in responding to emerging public health threats</a:t>
            </a:r>
          </a:p>
          <a:p>
            <a:r>
              <a:rPr lang="en-US"/>
              <a:t>Showcase how DE meets </a:t>
            </a:r>
            <a:r>
              <a:rPr lang="en-US" b="1"/>
              <a:t>PHEP Capability</a:t>
            </a:r>
            <a:r>
              <a:rPr lang="en-US"/>
              <a:t> requirements and integrates with </a:t>
            </a:r>
            <a:r>
              <a:rPr lang="en-US" b="1"/>
              <a:t>Emergency Management </a:t>
            </a:r>
          </a:p>
          <a:p>
            <a:r>
              <a:rPr lang="en-US"/>
              <a:t>Identify methods to be used in </a:t>
            </a:r>
            <a:r>
              <a:rPr lang="en-US" b="1"/>
              <a:t>mitigation</a:t>
            </a:r>
            <a:r>
              <a:rPr lang="en-US"/>
              <a:t> and </a:t>
            </a:r>
            <a:r>
              <a:rPr lang="en-US" b="1"/>
              <a:t>recovery</a:t>
            </a:r>
            <a:r>
              <a:rPr lang="en-US"/>
              <a:t> and the benefits and challenges of using and collecting data in the recovery phase </a:t>
            </a:r>
          </a:p>
          <a:p>
            <a:r>
              <a:rPr lang="en-US"/>
              <a:t>Engage with colleagues on </a:t>
            </a:r>
            <a:r>
              <a:rPr lang="en-US" b="1"/>
              <a:t>experiences and challenges </a:t>
            </a:r>
            <a:r>
              <a:rPr lang="en-US"/>
              <a:t>in utilizing data to inform mitigation priorities and community recovery efforts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6</a:t>
            </a:fld>
            <a:endParaRPr lang="en-US"/>
          </a:p>
        </p:txBody>
      </p:sp>
    </p:spTree>
    <p:extLst>
      <p:ext uri="{BB962C8B-B14F-4D97-AF65-F5344CB8AC3E}">
        <p14:creationId xmlns:p14="http://schemas.microsoft.com/office/powerpoint/2010/main" val="4069851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make sure we are all on the same page, I am going to go over some definitions quickly. </a:t>
            </a:r>
          </a:p>
          <a:p>
            <a:endParaRPr lang="en-US"/>
          </a:p>
          <a:p>
            <a:r>
              <a:rPr lang="en-US"/>
              <a:t>Epidemiology is the study of distribution and determinants of illness, injury, disability and death in specified populations, and the application of this study to minimize these outcomes.</a:t>
            </a:r>
          </a:p>
          <a:p>
            <a:endParaRPr lang="en-US"/>
          </a:p>
          <a:p>
            <a:r>
              <a:rPr lang="en-US"/>
              <a:t>This approach is applied across all the whole spectrum of public health from the traditional infectious disease to chronic, maternal child health, environmental and occupational hazards.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Quite</a:t>
            </a:r>
            <a:r>
              <a:rPr lang="en-US" b="0" baseline="0"/>
              <a:t> simply, e</a:t>
            </a:r>
            <a:r>
              <a:rPr lang="en-US" b="0"/>
              <a:t>pidemiology methods applied</a:t>
            </a:r>
            <a:r>
              <a:rPr lang="en-US" b="0" baseline="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0"/>
              <a:t>Disaster Epidemiology is defined as the use of epidemiology to assess the short- and long-term adverse health effects of disasters and to predict (and ultimately mitigate or prevent) consequences of future disasters.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is multi-disciplinary:  brings together various topic areas of epidemiology including acute and communicable disease, environmental health, occupational health, chronic disease, injury, mental and behavioral health.  </a:t>
            </a:r>
          </a:p>
          <a:p>
            <a:endParaRPr lang="en-US"/>
          </a:p>
          <a:p>
            <a:r>
              <a:rPr lang="en-US"/>
              <a:t>When an incident happens, the SME epidemiologist should be selected</a:t>
            </a:r>
          </a:p>
          <a:p>
            <a:endParaRPr lang="en-US"/>
          </a:p>
          <a:p>
            <a:r>
              <a:rPr lang="en-US"/>
              <a:t>During an infectious disease (ID) outbreak, public health turns to the ID experts</a:t>
            </a:r>
          </a:p>
          <a:p>
            <a:r>
              <a:rPr lang="en-US"/>
              <a:t>During an environmental disaster, public health turns to EH experts</a:t>
            </a:r>
          </a:p>
          <a:p>
            <a:r>
              <a:rPr lang="en-US"/>
              <a:t>Knowledge of response to all-hazards</a:t>
            </a:r>
          </a:p>
          <a:p>
            <a:endParaRPr lang="en-US"/>
          </a:p>
          <a:p>
            <a:r>
              <a:rPr lang="en-US"/>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Any epidemiologist can be a disaster epidemiologist</a:t>
            </a:r>
          </a:p>
          <a:p>
            <a:r>
              <a:rPr lang="en-US"/>
              <a:t>PHEP/EM need to pull the appropriate epi SME for the response</a:t>
            </a:r>
          </a:p>
          <a:p>
            <a:r>
              <a:rPr lang="en-US"/>
              <a:t>Important for PHEP to meet your epi’s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t>The main objectives of disaster epidemiology are to:</a:t>
            </a:r>
          </a:p>
          <a:p>
            <a:pPr marL="171450" indent="-171450">
              <a:buFont typeface="Arial" panose="020B0604020202020204" pitchFamily="34" charset="0"/>
              <a:buChar char="•"/>
            </a:pPr>
            <a:r>
              <a:rPr lang="en-US"/>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a:t>prevent or reduce the number of deaths, illnesses, and injuries caused by disasters,</a:t>
            </a:r>
          </a:p>
          <a:p>
            <a:pPr marL="171450" indent="-171450">
              <a:buFont typeface="Arial" panose="020B0604020202020204" pitchFamily="34" charset="0"/>
              <a:buChar char="•"/>
            </a:pPr>
            <a:r>
              <a:rPr lang="en-US"/>
              <a:t>improve prevention and mitigation strategies for future disasters by using collected information</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14</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t>DE began with studying health risks after environmental disasters and is considered part of environmental epidemiology, but the tools and methods are applied across all types of disasters now.</a:t>
            </a:r>
          </a:p>
          <a:p>
            <a:r>
              <a:rPr lang="en-US"/>
              <a:t>DE takes an all-hazards approach, applying a framework and tools no matter the disaster</a:t>
            </a:r>
          </a:p>
          <a:p>
            <a:r>
              <a:rPr lang="en-US"/>
              <a:t>To help identify hazards, risks, and vulnerabilities across all aspects of public health</a:t>
            </a:r>
          </a:p>
          <a:p>
            <a:endParaRPr lang="en-US"/>
          </a:p>
          <a:p>
            <a:r>
              <a:rPr lang="en-US"/>
              <a:t>Need to consider all aspects impacted</a:t>
            </a:r>
          </a:p>
          <a:p>
            <a:r>
              <a:rPr lang="en-US"/>
              <a:t>Consider disease, injury, death, MH/BH, public health consequences of property damage, business disruption, and environmental impact </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atin typeface="Avenir" panose="020B0604020202020204"/>
              </a:rPr>
              <a:t>The</a:t>
            </a:r>
            <a:r>
              <a:rPr lang="en-US" baseline="0">
                <a:latin typeface="Avenir" panose="020B0604020202020204"/>
              </a:rPr>
              <a:t> </a:t>
            </a:r>
            <a:r>
              <a:rPr lang="en-US">
                <a:latin typeface="Avenir" panose="020B0604020202020204"/>
              </a:rPr>
              <a:t>Centers for Disease Control &amp; Prevention </a:t>
            </a:r>
            <a:r>
              <a:rPr lang="en-US" b="1">
                <a:latin typeface="Avenir" panose="020B0604020202020204"/>
              </a:rPr>
              <a:t>(CDC)</a:t>
            </a:r>
            <a:r>
              <a:rPr lang="en-US">
                <a:latin typeface="Avenir" panose="020B0604020202020204"/>
              </a:rPr>
              <a:t>/National Center for Environmental Health </a:t>
            </a:r>
            <a:r>
              <a:rPr lang="en-US" b="1">
                <a:latin typeface="Avenir" panose="020B0604020202020204"/>
              </a:rPr>
              <a:t>(NCEH)</a:t>
            </a:r>
          </a:p>
          <a:p>
            <a:pPr lvl="1"/>
            <a:r>
              <a:rPr lang="en-US">
                <a:latin typeface="Avenir" panose="020B0604020202020204"/>
              </a:rPr>
              <a:t>Council of State and Territorial Epidemiologists </a:t>
            </a:r>
            <a:r>
              <a:rPr lang="en-US" b="1">
                <a:latin typeface="Avenir" panose="020B0604020202020204"/>
              </a:rPr>
              <a:t>(CSTE)</a:t>
            </a:r>
          </a:p>
          <a:p>
            <a:pPr defTabSz="931774">
              <a:defRPr/>
            </a:pPr>
            <a:r>
              <a:rPr lang="en-US">
                <a:latin typeface="Avenir" panose="020B0604020202020204"/>
              </a:rPr>
              <a:t>Developed a framework of how epidemiology is applied in the different disaster phrases</a:t>
            </a:r>
          </a:p>
          <a:p>
            <a:endParaRPr lang="en-US"/>
          </a:p>
          <a:p>
            <a:endParaRPr lang="en-US"/>
          </a:p>
          <a:p>
            <a:r>
              <a:rPr lang="en-US" altLang="en-US"/>
              <a:t>Framework identified the applications of epidemiology in disaster settings</a:t>
            </a:r>
          </a:p>
          <a:p>
            <a:endParaRPr lang="en-US" altLang="en-US"/>
          </a:p>
          <a:p>
            <a:r>
              <a:rPr lang="en-US" altLang="en-US"/>
              <a:t>Developed by:</a:t>
            </a:r>
          </a:p>
          <a:p>
            <a:pPr lvl="1"/>
            <a:r>
              <a:rPr lang="en-US" altLang="en-US"/>
              <a:t>Centers for Disease Control &amp; Prevention (</a:t>
            </a:r>
            <a:r>
              <a:rPr lang="en-US" altLang="en-US" b="1"/>
              <a:t>CDC</a:t>
            </a:r>
            <a:r>
              <a:rPr lang="en-US" altLang="en-US"/>
              <a:t>)/National Center for Environmental Health (</a:t>
            </a:r>
            <a:r>
              <a:rPr lang="en-US" altLang="en-US" b="1"/>
              <a:t>NCEH</a:t>
            </a:r>
            <a:r>
              <a:rPr lang="en-US" altLang="en-US"/>
              <a:t>)</a:t>
            </a:r>
          </a:p>
          <a:p>
            <a:pPr lvl="1"/>
            <a:r>
              <a:rPr lang="en-US" altLang="en-US"/>
              <a:t>Council of State and Territorial Epidemiologists (</a:t>
            </a:r>
            <a:r>
              <a:rPr lang="en-US" altLang="en-US" b="1"/>
              <a:t>CSTE</a:t>
            </a:r>
            <a:r>
              <a:rPr lang="en-US" altLang="en-US"/>
              <a:t>)</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17</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fits into all phases of the disaster management cycle. </a:t>
            </a:r>
          </a:p>
          <a:p>
            <a:endParaRPr lang="en-US"/>
          </a:p>
          <a:p>
            <a:r>
              <a:rPr lang="en-US"/>
              <a:t>During and following the disaster, health surveillance of the affected communities and responders might occur to know the severity and level of impact. As well as, rapid needs assessment to inform the response efforts. </a:t>
            </a:r>
          </a:p>
          <a:p>
            <a:endParaRPr lang="en-US"/>
          </a:p>
          <a:p>
            <a:r>
              <a:rPr lang="en-US"/>
              <a:t>In the response and recovery phase, you continue to track health outcomes and inform the health impact and need to mitigate health risk. (using rosters or registries, line lists…).</a:t>
            </a:r>
          </a:p>
          <a:p>
            <a:endParaRPr lang="en-US"/>
          </a:p>
          <a:p>
            <a:r>
              <a:rPr lang="en-US"/>
              <a:t>In the preparedness phase, we use our data to assess what changes could be made to reduce risk. Epidemiologic studies and evaluation studies inform interventions and controls to prepare for the next disaster.</a:t>
            </a:r>
          </a:p>
          <a:p>
            <a:endParaRPr lang="en-US"/>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236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can fit in multiple aspects of ICS.</a:t>
            </a:r>
          </a:p>
          <a:p>
            <a:pPr defTabSz="931774">
              <a:defRPr/>
            </a:pPr>
            <a:r>
              <a:rPr lang="en-US" dirty="0"/>
              <a:t>This slide shows just some possibilities.</a:t>
            </a:r>
            <a:endParaRPr lang="en-US" dirty="0">
              <a:cs typeface="Calibri"/>
            </a:endParaRPr>
          </a:p>
          <a:p>
            <a:pPr defTabSz="931774">
              <a:defRPr/>
            </a:pPr>
            <a:endParaRPr lang="en-US"/>
          </a:p>
          <a:p>
            <a:pPr marL="285750" indent="-285750" defTabSz="931774">
              <a:buFont typeface="Arial"/>
              <a:buChar char="•"/>
              <a:defRPr/>
            </a:pPr>
            <a:r>
              <a:rPr lang="en-US" dirty="0"/>
              <a:t>On the command level, a disaster epidemiologist can be embedded with the Safety Officer to implement the Emergency Responder Health Monitoring and Surveillance Framework, or ERHMS. We’ll talk about ERHMS later in this session.</a:t>
            </a:r>
            <a:endParaRPr lang="en-US" dirty="0">
              <a:cs typeface="Calibri" panose="020F0502020204030204"/>
            </a:endParaRPr>
          </a:p>
          <a:p>
            <a:pPr marL="285750" marR="0" lvl="0" indent="-285750" algn="l" defTabSz="931774" rtl="0" eaLnBrk="1" fontAlgn="auto" latinLnBrk="0" hangingPunct="1">
              <a:lnSpc>
                <a:spcPct val="100000"/>
              </a:lnSpc>
              <a:spcBef>
                <a:spcPts val="0"/>
              </a:spcBef>
              <a:spcAft>
                <a:spcPts val="0"/>
              </a:spcAft>
              <a:buClrTx/>
              <a:buSzTx/>
              <a:buFont typeface="Arial"/>
              <a:buChar char="•"/>
              <a:tabLst/>
              <a:defRPr/>
            </a:pPr>
            <a:r>
              <a:rPr lang="en-US" dirty="0"/>
              <a:t>DE falls under ESF-8. (public health &amp; medical services) and thus could serve as an ESF 8 Liaison Officer at an EOC.</a:t>
            </a:r>
            <a:endParaRPr lang="en-US" dirty="0">
              <a:cs typeface="Calibri" panose="020F0502020204030204"/>
            </a:endParaRPr>
          </a:p>
          <a:p>
            <a:pPr marL="285750" indent="-285750" defTabSz="931774">
              <a:buFont typeface="Arial"/>
              <a:buChar char="•"/>
              <a:defRPr/>
            </a:pPr>
            <a:r>
              <a:rPr lang="en-US" dirty="0"/>
              <a:t>In the Operations Section, DE can be integrated into the Medical Unit, or Epidemiology and Surveillance Unit of a Science Branch.</a:t>
            </a:r>
            <a:endParaRPr lang="en-US" dirty="0">
              <a:cs typeface="Calibri" panose="020F0502020204030204"/>
            </a:endParaRPr>
          </a:p>
          <a:p>
            <a:pPr marL="285750" indent="-285750">
              <a:buFont typeface="Arial"/>
              <a:buChar char="•"/>
            </a:pPr>
            <a:r>
              <a:rPr lang="en-US" dirty="0"/>
              <a:t>In Planning and Intelligence, DE could be part of Situation Analysis cell, serve GIS or other technical specialist roles, or provide data to feed dashboards for </a:t>
            </a:r>
            <a:r>
              <a:rPr lang="en-US" dirty="0" err="1"/>
              <a:t>SitReps</a:t>
            </a:r>
            <a:r>
              <a:rPr lang="en-US" dirty="0"/>
              <a:t>.</a:t>
            </a:r>
            <a:endParaRPr lang="en-US" dirty="0">
              <a:cs typeface="Calibri" panose="020F0502020204030204"/>
            </a:endParaRPr>
          </a:p>
          <a:p>
            <a:endParaRPr lang="en-US"/>
          </a:p>
          <a:p>
            <a:r>
              <a:rPr lang="en-US" dirty="0"/>
              <a:t>Overall, DE is a core part of PH planning and response.</a:t>
            </a:r>
            <a:endParaRPr lang="en-US" dirty="0">
              <a:cs typeface="Calibri"/>
            </a:endParaRPr>
          </a:p>
          <a:p>
            <a:r>
              <a:rPr lang="en-US" altLang="en-US" dirty="0"/>
              <a:t>It is Foundational part of </a:t>
            </a:r>
            <a:r>
              <a:rPr lang="en-US" altLang="en-US" b="1" dirty="0"/>
              <a:t>ESF-8</a:t>
            </a:r>
            <a:r>
              <a:rPr lang="en-US" altLang="en-US" dirty="0"/>
              <a:t> </a:t>
            </a:r>
          </a:p>
          <a:p>
            <a:pPr>
              <a:lnSpc>
                <a:spcPct val="100000"/>
              </a:lnSpc>
            </a:pPr>
            <a:r>
              <a:rPr lang="en-US" altLang="en-US" dirty="0"/>
              <a:t>Provides ICS leadership with credible health data for:</a:t>
            </a:r>
            <a:endParaRPr lang="en-US" altLang="en-US" dirty="0">
              <a:cs typeface="Calibri"/>
            </a:endParaRPr>
          </a:p>
          <a:p>
            <a:pPr lvl="1">
              <a:lnSpc>
                <a:spcPct val="100000"/>
              </a:lnSpc>
            </a:pPr>
            <a:r>
              <a:rPr lang="en-US" altLang="en-US" sz="2800" b="1" dirty="0"/>
              <a:t>Situational awareness</a:t>
            </a:r>
            <a:endParaRPr lang="en-US" altLang="en-US" sz="2800" b="1" dirty="0">
              <a:cs typeface="Calibri"/>
            </a:endParaRPr>
          </a:p>
          <a:p>
            <a:pPr lvl="1">
              <a:lnSpc>
                <a:spcPct val="100000"/>
              </a:lnSpc>
            </a:pPr>
            <a:r>
              <a:rPr lang="en-US" altLang="en-US" sz="2800" b="1" dirty="0"/>
              <a:t>Making decisions</a:t>
            </a:r>
            <a:endParaRPr lang="en-US" altLang="en-US" sz="2800" b="1" dirty="0">
              <a:cs typeface="Calibri"/>
            </a:endParaRPr>
          </a:p>
          <a:p>
            <a:pPr lvl="1"/>
            <a:r>
              <a:rPr lang="en-US" altLang="en-US" sz="2800" b="1" dirty="0"/>
              <a:t>Allocating resources  </a:t>
            </a:r>
            <a:endParaRPr lang="en-US" altLang="en-US" sz="2800" b="1" dirty="0">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Rapid Needs Assessments</a:t>
            </a:r>
          </a:p>
          <a:p>
            <a:pPr marL="171450" indent="-171450">
              <a:buFont typeface="Arial" panose="020B0604020202020204" pitchFamily="34" charset="0"/>
              <a:buChar char="•"/>
            </a:pPr>
            <a:r>
              <a:rPr lang="en-US"/>
              <a:t>RNA = systematic process of information collection and analysis regarding the type, depth, and scope of a problem</a:t>
            </a:r>
          </a:p>
          <a:p>
            <a:pPr marL="171450" indent="-171450">
              <a:buFont typeface="Arial" panose="020B0604020202020204" pitchFamily="34" charset="0"/>
              <a:buChar char="•"/>
            </a:pPr>
            <a:r>
              <a:rPr lang="en-US"/>
              <a:t>Typically are launched early in response phase and can also be done for preparedness, recovery, and mitigation purposes</a:t>
            </a:r>
          </a:p>
          <a:p>
            <a:pPr marL="171450" indent="-171450">
              <a:buFont typeface="Arial" panose="020B0604020202020204" pitchFamily="34" charset="0"/>
              <a:buChar char="•"/>
            </a:pPr>
            <a:r>
              <a:rPr lang="en-US"/>
              <a:t>Identify needs of affected communities in a systematic, timely, and statistically valid manner</a:t>
            </a:r>
          </a:p>
          <a:p>
            <a:pPr marL="171450" indent="-171450">
              <a:buFont typeface="Arial" panose="020B0604020202020204" pitchFamily="34" charset="0"/>
              <a:buChar char="•"/>
            </a:pPr>
            <a:r>
              <a:rPr lang="en-US"/>
              <a:t>Provide basis for appropriate response</a:t>
            </a:r>
          </a:p>
          <a:p>
            <a:endParaRPr lang="en-US"/>
          </a:p>
          <a:p>
            <a:pPr marL="171450" indent="-171450">
              <a:buFont typeface="Arial" panose="020B0604020202020204" pitchFamily="34" charset="0"/>
              <a:buChar char="•"/>
            </a:pPr>
            <a:r>
              <a:rPr lang="en-US"/>
              <a:t>CASPER</a:t>
            </a:r>
            <a:br>
              <a:rPr lang="en-US"/>
            </a:br>
            <a:r>
              <a:rPr lang="en-US"/>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a:t>Includes structured, systematic methodology of doing door-to-door survey interviews through two-stage cluster sampling to get a representative sampling of a specific geographic area. (analyzed at household level)</a:t>
            </a:r>
          </a:p>
          <a:p>
            <a:endParaRPr lang="en-US"/>
          </a:p>
          <a:p>
            <a:r>
              <a:rPr lang="en-US" sz="1200" b="1"/>
              <a:t>Guiding principle:</a:t>
            </a:r>
          </a:p>
          <a:p>
            <a:pPr marL="285750" indent="-285750">
              <a:buFont typeface="Arial" panose="020B0604020202020204" pitchFamily="34" charset="0"/>
              <a:buChar char="•"/>
            </a:pPr>
            <a:r>
              <a:rPr lang="en-US" sz="1200" b="0" i="0" u="none" strike="noStrike" kern="1200" baseline="0">
                <a:solidFill>
                  <a:schemeClr val="tx1"/>
                </a:solidFill>
              </a:rPr>
              <a:t>What</a:t>
            </a:r>
            <a:r>
              <a:rPr lang="en-US" sz="1200" b="0" i="0" u="none" strike="noStrike" kern="1200">
                <a:solidFill>
                  <a:schemeClr val="tx1"/>
                </a:solidFill>
              </a:rPr>
              <a:t> do you want to know?</a:t>
            </a:r>
          </a:p>
          <a:p>
            <a:pPr marL="285750" indent="-285750">
              <a:buFont typeface="Arial" panose="020B0604020202020204" pitchFamily="34" charset="0"/>
              <a:buChar char="•"/>
            </a:pPr>
            <a:r>
              <a:rPr lang="en-US" sz="1200" baseline="0"/>
              <a:t>Why do you want to know it?</a:t>
            </a:r>
          </a:p>
          <a:p>
            <a:pPr marL="285750" indent="-285750">
              <a:buFont typeface="Arial" panose="020B0604020202020204" pitchFamily="34" charset="0"/>
              <a:buChar char="•"/>
            </a:pPr>
            <a:r>
              <a:rPr lang="en-US" sz="1200" b="0" i="0" u="none" strike="noStrike" kern="1200">
                <a:solidFill>
                  <a:schemeClr val="tx1"/>
                </a:solidFill>
              </a:rPr>
              <a:t>What are you going to do about it?</a:t>
            </a:r>
          </a:p>
          <a:p>
            <a:r>
              <a:rPr lang="en-US" sz="1200" b="1" baseline="0"/>
              <a:t>Actionable</a:t>
            </a:r>
            <a:r>
              <a:rPr lang="en-US" sz="1200" b="1"/>
              <a:t> – emphasis on “do”</a:t>
            </a:r>
            <a:endParaRPr lang="en-US" sz="1200" b="1" i="0" u="none" strike="noStrike" kern="1200" baseline="0">
              <a:solidFill>
                <a:schemeClr val="tx1"/>
              </a:solidFill>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2487021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Texas Department of State Health Services conducted a CASPER to assess public health impacts from a devastating wildfire.</a:t>
            </a:r>
          </a:p>
          <a:p>
            <a:r>
              <a:rPr lang="en-US"/>
              <a:t>Initial CASPER informed key public health issues and resource allocation. Follow-up CASPER informed new concerns or unmet needs to share with officials.</a:t>
            </a:r>
          </a:p>
          <a:p>
            <a:endParaRPr lang="en-US"/>
          </a:p>
          <a:p>
            <a:r>
              <a:rPr lang="en-US"/>
              <a:t>Response phase CASPER informed key public health issues and resource allocation. </a:t>
            </a:r>
          </a:p>
          <a:p>
            <a:r>
              <a:rPr lang="en-US"/>
              <a:t>CASPER was conducted 3 years later to measure progress in recovery and assess long-term health and mental health status.</a:t>
            </a:r>
          </a:p>
          <a:p>
            <a:r>
              <a:rPr lang="en-US"/>
              <a:t>Follow-up CASPER informed new concerns or unmet needs to share with officials.</a:t>
            </a:r>
          </a:p>
          <a:p>
            <a:endParaRPr lang="en-US"/>
          </a:p>
          <a:p>
            <a:endParaRPr lang="en-US"/>
          </a:p>
          <a:p>
            <a:r>
              <a:rPr lang="en-US"/>
              <a:t>Preparedness and response capabilities: </a:t>
            </a:r>
            <a:r>
              <a:rPr lang="en-US" b="1"/>
              <a:t>cap2 community recovery and cap 4 Emergency Public Information and Warning (informed communication methods as well)</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endParaRPr lang="en-US" dirty="0">
              <a:cs typeface="Calibri"/>
            </a:endParaRPr>
          </a:p>
          <a:p>
            <a:endParaRPr lang="en-US" dirty="0"/>
          </a:p>
          <a:p>
            <a:r>
              <a:rPr lang="en-US" dirty="0">
                <a:cs typeface="Calibri"/>
              </a:rPr>
              <a:t>Before we get to registries, need to address tracking:</a:t>
            </a:r>
            <a:endParaRPr lang="en-US" dirty="0"/>
          </a:p>
          <a:p>
            <a:r>
              <a:rPr lang="en-US" dirty="0"/>
              <a:t>Tracking </a:t>
            </a:r>
            <a:endParaRPr lang="en-US" dirty="0">
              <a:cs typeface="Calibri"/>
            </a:endParaRP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Familiar with cancer registry</a:t>
            </a:r>
            <a:endParaRPr lang="en-US" dirty="0">
              <a:cs typeface="Calibri"/>
            </a:endParaRPr>
          </a:p>
          <a:p>
            <a:endParaRPr lang="en-US" dirty="0"/>
          </a:p>
          <a:p>
            <a:r>
              <a:rPr lang="en-US" dirty="0"/>
              <a:t>WTC post 9/11: </a:t>
            </a:r>
            <a:r>
              <a:rPr lang="en-US" sz="1200" kern="1200" dirty="0">
                <a:solidFill>
                  <a:schemeClr val="tx1"/>
                </a:solidFill>
                <a:effectLst/>
                <a:latin typeface="+mn-lt"/>
                <a:ea typeface="+mn-ea"/>
                <a:cs typeface="+mn-cs"/>
              </a:rPr>
              <a:t>Results will help determine to what </a:t>
            </a:r>
            <a:r>
              <a:rPr lang="en-US" dirty="0"/>
              <a:t>extent physical</a:t>
            </a:r>
            <a:r>
              <a:rPr lang="en-US" sz="1200" kern="1200" dirty="0">
                <a:solidFill>
                  <a:schemeClr val="tx1"/>
                </a:solidFill>
                <a:effectLst/>
                <a:latin typeface="+mn-lt"/>
                <a:ea typeface="+mn-ea"/>
                <a:cs typeface="+mn-cs"/>
              </a:rPr>
              <a:t> and mental health conditions have persisted. </a:t>
            </a:r>
            <a:r>
              <a:rPr lang="en-US" dirty="0"/>
              <a:t>Among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a:t>
            </a:r>
            <a:r>
              <a:rPr lang="en-US" dirty="0"/>
              <a:t> </a:t>
            </a:r>
            <a:endParaRPr lang="en-US" sz="1200" kern="1200" dirty="0">
              <a:solidFill>
                <a:schemeClr val="tx1"/>
              </a:solidFill>
              <a:effectLst/>
              <a:latin typeface="+mn-lt"/>
              <a:cs typeface="Calibri"/>
            </a:endParaRPr>
          </a:p>
          <a:p>
            <a:endParaRPr lang="en-US" dirty="0"/>
          </a:p>
          <a:p>
            <a:r>
              <a:rPr lang="en-US" dirty="0"/>
              <a:t>In all three approaches, we typically gather initial information during response and recovery phases</a:t>
            </a:r>
            <a:endParaRPr lang="en-US" dirty="0">
              <a:cs typeface="Calibri"/>
            </a:endParaRPr>
          </a:p>
          <a:p>
            <a:r>
              <a:rPr lang="en-US" dirty="0"/>
              <a:t>Ultimately, these approaches inform ongoing care, future public health interventions, and public health emergency planning and preparedness</a:t>
            </a:r>
            <a:endParaRPr lang="en-US" dirty="0">
              <a:cs typeface="Calibri"/>
            </a:endParaRPr>
          </a:p>
          <a:p>
            <a:endParaRPr lang="en-US" b="1"/>
          </a:p>
          <a:p>
            <a:r>
              <a:rPr lang="en-US" b="1" dirty="0"/>
              <a:t>Meets cap. 13</a:t>
            </a:r>
            <a:endParaRPr lang="en-US" b="1" dirty="0">
              <a:cs typeface="Calibri"/>
            </a:endParaRP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endParaRPr lang="en-US" dirty="0">
              <a:cs typeface="Calibri"/>
            </a:endParaRP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endParaRPr lang="en-US" dirty="0">
              <a:cs typeface="Calibri"/>
            </a:endParaRP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endParaRPr lang="en-US" dirty="0">
              <a:cs typeface="Calibri"/>
            </a:endParaRPr>
          </a:p>
          <a:p>
            <a:pPr marL="171450" indent="-171450">
              <a:buFont typeface="Arial" panose="020B0604020202020204" pitchFamily="34" charset="0"/>
              <a:buChar char="•"/>
              <a:defRPr/>
            </a:pPr>
            <a:endParaRPr lang="en-US" dirty="0">
              <a:latin typeface="Calibri"/>
              <a:cs typeface="Calibri"/>
            </a:endParaRPr>
          </a:p>
          <a:p>
            <a:pPr>
              <a:defRPr/>
            </a:pPr>
            <a:r>
              <a:rPr lang="en-US" dirty="0">
                <a:latin typeface="Calibri"/>
                <a:cs typeface="Calibri"/>
              </a:rPr>
              <a:t>There is potential for using this registry for mitigation 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mj-lt"/>
                <a:cs typeface="Calibri Light"/>
              </a:rPr>
              <a:t>Recommendations for clinicians to prevent Zika virus infection during pregnancy</a:t>
            </a:r>
          </a:p>
          <a:p>
            <a:pPr marL="171450" indent="-171450">
              <a:buFont typeface="Arial" panose="020B0604020202020204" pitchFamily="34" charset="0"/>
              <a:buChar char="•"/>
            </a:pPr>
            <a:r>
              <a:rPr lang="en-US" dirty="0"/>
              <a:t>Elimination of mosquito breeding grounds is a physical project along the lines of levee reinforcement to prevent flooding or a building earthquake retrofit</a:t>
            </a:r>
            <a:endParaRPr lang="en-US" dirty="0">
              <a:cs typeface="Calibri"/>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25</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31774">
              <a:defRPr/>
            </a:pPr>
            <a:r>
              <a:rPr lang="en-US" dirty="0"/>
              <a:t>There are many types of surveillance to describe the health impact of</a:t>
            </a:r>
            <a:r>
              <a:rPr lang="en-US" baseline="0" dirty="0"/>
              <a:t> an affected community. Surveillance methods depend on the population and outcome (mortality vs. morbidity vs. sys)</a:t>
            </a:r>
            <a:endParaRPr lang="en-US" dirty="0"/>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26</a:t>
            </a:fld>
            <a:endParaRPr lang="en-US"/>
          </a:p>
        </p:txBody>
      </p:sp>
    </p:spTree>
    <p:extLst>
      <p:ext uri="{BB962C8B-B14F-4D97-AF65-F5344CB8AC3E}">
        <p14:creationId xmlns:p14="http://schemas.microsoft.com/office/powerpoint/2010/main" val="1582117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defTabSz="931774">
              <a:defRPr/>
            </a:pPr>
            <a:r>
              <a:rPr lang="en-US" altLang="zh-TW" dirty="0"/>
              <a:t>“The collection and analysis of health-related data that </a:t>
            </a:r>
            <a:r>
              <a:rPr lang="en-US" altLang="zh-TW" u="sng" dirty="0"/>
              <a:t>precede diagnosis</a:t>
            </a:r>
            <a:r>
              <a:rPr lang="en-US" altLang="zh-TW" dirty="0"/>
              <a:t> and signal a sufficient probability of a case or an outbreak to warrant further public health response.”</a:t>
            </a:r>
          </a:p>
          <a:p>
            <a:pPr marL="174708" indent="-174708">
              <a:buFont typeface="Arial" panose="020B0604020202020204" pitchFamily="34" charset="0"/>
              <a:buChar char="•"/>
            </a:pPr>
            <a:r>
              <a:rPr lang="en-US" dirty="0">
                <a:latin typeface="Avenir" panose="020B0604020202020204"/>
              </a:rPr>
              <a:t>Identifies intra-disaster outbreaks or clusters of conditions</a:t>
            </a:r>
          </a:p>
          <a:p>
            <a:pPr marL="174708" indent="-174708">
              <a:buFont typeface="Arial" panose="020B0604020202020204" pitchFamily="34" charset="0"/>
              <a:buChar char="•"/>
            </a:pPr>
            <a:r>
              <a:rPr lang="en-US" dirty="0">
                <a:latin typeface="Avenir" panose="020B0604020202020204"/>
              </a:rPr>
              <a:t>Characterizes burden of incident on affected sub-populations</a:t>
            </a:r>
          </a:p>
          <a:p>
            <a:pPr marL="174708" indent="-174708">
              <a:buFont typeface="Arial" panose="020B0604020202020204" pitchFamily="34" charset="0"/>
              <a:buChar char="•"/>
            </a:pPr>
            <a:r>
              <a:rPr lang="en-US" dirty="0">
                <a:latin typeface="Avenir" panose="020B0604020202020204"/>
              </a:rPr>
              <a:t>Provides descriptive analysis of conditions, injuries, and fatalities</a:t>
            </a:r>
          </a:p>
          <a:p>
            <a:pPr marL="174708" indent="-174708">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pPr defTabSz="931774">
              <a:defRPr/>
            </a:pPr>
            <a:endParaRPr lang="en-US" altLang="zh-TW" dirty="0"/>
          </a:p>
          <a:p>
            <a:endParaRPr lang="en-US" dirty="0"/>
          </a:p>
          <a:p>
            <a:endParaRPr lang="en-US" dirty="0"/>
          </a:p>
        </p:txBody>
      </p:sp>
      <p:sp>
        <p:nvSpPr>
          <p:cNvPr id="4" name="Slide Number Placeholder 3"/>
          <p:cNvSpPr>
            <a:spLocks noGrp="1"/>
          </p:cNvSpPr>
          <p:nvPr>
            <p:ph type="sldNum" sz="quarter" idx="10"/>
          </p:nvPr>
        </p:nvSpPr>
        <p:spPr/>
        <p:txBody>
          <a:bodyPr/>
          <a:lstStyle/>
          <a:p>
            <a:fld id="{87EF82A5-417E-48F7-8BCB-2307B4BC7257}" type="slidenum">
              <a:rPr lang="en-US" smtClean="0"/>
              <a:t>27</a:t>
            </a:fld>
            <a:endParaRPr lang="en-US"/>
          </a:p>
        </p:txBody>
      </p:sp>
    </p:spTree>
    <p:extLst>
      <p:ext uri="{BB962C8B-B14F-4D97-AF65-F5344CB8AC3E}">
        <p14:creationId xmlns:p14="http://schemas.microsoft.com/office/powerpoint/2010/main" val="3579181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ltLang="zh-TW" sz="1200" dirty="0">
                <a:latin typeface="+mn-lt"/>
                <a:ea typeface="新細明體"/>
              </a:rPr>
              <a:t>Syndromic surveillance uses patient healthcare encounter data and statistical tools to detect, monitor, and characterize unusual activity for further public health investigation or response.</a:t>
            </a:r>
            <a:r>
              <a:rPr lang="en-US" altLang="zh-TW" dirty="0">
                <a:ea typeface="新細明體"/>
              </a:rPr>
              <a:t> </a:t>
            </a:r>
            <a:endParaRPr lang="en-US" altLang="zh-TW" sz="120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Syndromic is before diagnosis – e.g., mine keywords from chief complaint and triage notes</a:t>
            </a: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ea typeface="新細明體"/>
              </a:rPr>
              <a:t>Allows us to detect potential aberrations in populations more quickly than a traditional outbreak could be detected by diagnostic means.</a:t>
            </a:r>
            <a:endParaRPr lang="en-US" altLang="zh-TW" sz="1200" dirty="0">
              <a:latin typeface="+mn-lt"/>
              <a:ea typeface="新細明體"/>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ea typeface="新細明體"/>
              </a:rPr>
              <a:t>Data can come from emergency rooms, poison control centers, emergency medical services, pharmacies, and work or school absenteeism.</a:t>
            </a:r>
            <a:endParaRPr lang="en-US" altLang="zh-TW" sz="1200" dirty="0">
              <a:latin typeface="+mn-lt"/>
              <a:ea typeface="新細明體"/>
              <a:cs typeface="Calibri"/>
            </a:endParaRPr>
          </a:p>
          <a:p>
            <a:pPr>
              <a:defRPr/>
            </a:pPr>
            <a:r>
              <a:rPr lang="en-US" altLang="zh-TW" sz="1200" dirty="0">
                <a:latin typeface="+mn-lt"/>
                <a:ea typeface="新細明體"/>
              </a:rPr>
              <a:t>Data are monitored in near real-time as potential indicators of an event, a disease, or an outbreak of public health significance.</a:t>
            </a:r>
            <a:r>
              <a:rPr lang="en-US" altLang="zh-TW" dirty="0">
                <a:ea typeface="新細明體"/>
              </a:rPr>
              <a:t> </a:t>
            </a:r>
            <a:endParaRPr lang="en-US" altLang="zh-TW" sz="1200" dirty="0">
              <a:latin typeface="+mn-lt"/>
              <a:ea typeface="新細明體"/>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p>
          <a:p>
            <a:pPr marL="171450" indent="-171450">
              <a:buFont typeface="Arial" panose="020B0604020202020204" pitchFamily="34" charset="0"/>
              <a:buChar char="•"/>
            </a:pPr>
            <a:endParaRPr lang="en-US" baseline="0">
              <a:latin typeface="Avenir" panose="020B0604020202020204"/>
            </a:endParaRPr>
          </a:p>
          <a:p>
            <a:r>
              <a:rPr lang="en-US" dirty="0">
                <a:latin typeface="Avenir"/>
              </a:rPr>
              <a:t>Recovery phase</a:t>
            </a:r>
          </a:p>
          <a:p>
            <a:pPr marL="285750" indent="-285750">
              <a:buFont typeface="Arial" panose="020B0604020202020204" pitchFamily="34" charset="0"/>
              <a:buChar char="•"/>
            </a:pPr>
            <a:r>
              <a:rPr lang="en-US" sz="1200" b="0" i="0" u="none" strike="noStrike" baseline="0" dirty="0">
                <a:latin typeface="Calibri"/>
                <a:cs typeface="Calibri"/>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a:t>
            </a:r>
            <a:r>
              <a:rPr lang="en-US" dirty="0">
                <a:latin typeface="Calibri"/>
                <a:cs typeface="Calibri"/>
              </a:rPr>
              <a:t> </a:t>
            </a:r>
            <a:endParaRPr lang="en-US" sz="1200" b="0" i="0" u="none" strike="noStrike" baseline="0" dirty="0">
              <a:latin typeface="Calibri" panose="020F0502020204030204" pitchFamily="34" charset="0"/>
              <a:cs typeface="Calibri"/>
            </a:endParaRPr>
          </a:p>
          <a:p>
            <a:pPr marL="285750" indent="-285750" algn="l">
              <a:buFont typeface="Arial" panose="020B0604020202020204" pitchFamily="34" charset="0"/>
              <a:buChar char="•"/>
            </a:pPr>
            <a:r>
              <a:rPr lang="en-US" sz="1200" b="0" i="0" u="none" strike="noStrike" baseline="0" dirty="0">
                <a:latin typeface="Calibri"/>
                <a:cs typeface="Calibri"/>
              </a:rPr>
              <a:t>A return to expected visit counts, types of complaints, and demographics mark an important milestone during a recovery phase.</a:t>
            </a:r>
          </a:p>
          <a:p>
            <a:pPr marL="285750" indent="-285750">
              <a:buFont typeface="Arial" panose="020B0604020202020204" pitchFamily="34" charset="0"/>
              <a:buChar char="•"/>
            </a:pPr>
            <a:r>
              <a:rPr lang="en-US" sz="1200" b="0" i="0" u="none" strike="noStrike" baseline="0" dirty="0">
                <a:latin typeface="Calibri"/>
                <a:cs typeface="Calibri"/>
              </a:rPr>
              <a:t>Because of post-disaster surveillance, we now know more about co exposure from generators and that cleanup injuries are common and need more </a:t>
            </a:r>
            <a:r>
              <a:rPr lang="en-US" dirty="0">
                <a:latin typeface="Calibri"/>
                <a:cs typeface="Calibri"/>
              </a:rPr>
              <a:t>caution and safety</a:t>
            </a:r>
            <a:r>
              <a:rPr lang="en-US" sz="1200" b="0" i="0" u="none" strike="noStrike" baseline="0" dirty="0">
                <a:latin typeface="Calibri"/>
                <a:cs typeface="Calibri"/>
              </a:rPr>
              <a:t> equipment</a:t>
            </a:r>
            <a:endParaRPr lang="en-US" dirty="0">
              <a:latin typeface="Calibri"/>
              <a:cs typeface="Calibri"/>
            </a:endParaRPr>
          </a:p>
          <a:p>
            <a:pPr marL="171450" indent="-171450">
              <a:buFont typeface="Arial" panose="020B0604020202020204" pitchFamily="34" charset="0"/>
              <a:buChar char="•"/>
            </a:pPr>
            <a:endParaRPr lang="en-US">
              <a:latin typeface="Avenir" panose="020B0604020202020204"/>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28</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a:cs typeface="Calibri"/>
              </a:rPr>
              <a:t>NYC Department of Health conducted syndromic surveillance of asthma following </a:t>
            </a:r>
            <a:r>
              <a:rPr lang="en-US" sz="1200" dirty="0"/>
              <a:t>building collapses and fires.</a:t>
            </a:r>
          </a:p>
          <a:p>
            <a:r>
              <a:rPr lang="en-US" sz="1200" dirty="0">
                <a:latin typeface="Calibri"/>
                <a:cs typeface="Calibri"/>
              </a:rPr>
              <a:t>ED visits for asthma did not increase for the day of the events and for several days </a:t>
            </a:r>
            <a:r>
              <a:rPr lang="en-US" sz="1200" dirty="0"/>
              <a:t>afterward.</a:t>
            </a:r>
            <a:endParaRPr lang="en-US" sz="1200" dirty="0">
              <a:latin typeface="Calibri" panose="020F0502020204030204" pitchFamily="34" charset="0"/>
            </a:endParaRPr>
          </a:p>
          <a:p>
            <a:r>
              <a:rPr lang="en-US" sz="1200" dirty="0">
                <a:latin typeface="Calibri"/>
                <a:cs typeface="Calibri"/>
              </a:rPr>
              <a:t>Surveillance findings were shared with leadership, </a:t>
            </a:r>
            <a:r>
              <a:rPr lang="en-US" sz="1200" dirty="0"/>
              <a:t>and they were </a:t>
            </a:r>
            <a:r>
              <a:rPr lang="en-US" sz="1200" dirty="0">
                <a:latin typeface="Calibri"/>
                <a:cs typeface="Calibri"/>
              </a:rPr>
              <a:t>able to respond to questions from the press regarding the health impacts of local air quality.</a:t>
            </a:r>
            <a:r>
              <a:rPr lang="en-US" dirty="0"/>
              <a:t> </a:t>
            </a:r>
            <a:endParaRPr lang="en-US" dirty="0">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u="none" strike="noStrike" baseline="0">
              <a:latin typeface="Calibri" panose="020F0502020204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endParaRPr lang="en-US" sz="1200" dirty="0">
              <a:cs typeface="Calibri"/>
            </a:endParaRPr>
          </a:p>
          <a:p>
            <a:r>
              <a:rPr lang="en-US" dirty="0"/>
              <a:t>3</a:t>
            </a:r>
            <a:endParaRPr lang="en-US" dirty="0">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29</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Another type of surveillance, is shelter surveillance. This tracks populations within the shelter facilities to identify outbreaks or disease clusters.</a:t>
            </a:r>
          </a:p>
          <a:p>
            <a:r>
              <a:rPr lang="en-US" dirty="0"/>
              <a:t>Also to assess environmental and sanitation conditions.</a:t>
            </a:r>
          </a:p>
          <a:p>
            <a:endParaRPr lang="en-US" dirty="0"/>
          </a:p>
          <a:p>
            <a:pPr defTabSz="931774">
              <a:defRPr/>
            </a:pPr>
            <a:r>
              <a:rPr lang="en-US" dirty="0">
                <a:latin typeface="Calibri" panose="020F0502020204030204" pitchFamily="34" charset="0"/>
                <a:cs typeface="Times New Roman" panose="02020603050405020304" pitchFamily="18" charset="0"/>
              </a:rPr>
              <a:t>Active-cot-to-cot assessments</a:t>
            </a:r>
          </a:p>
          <a:p>
            <a:pPr defTabSz="931774">
              <a:defRPr/>
            </a:pPr>
            <a:r>
              <a:rPr lang="en-US" dirty="0">
                <a:latin typeface="Calibri" panose="020F0502020204030204" pitchFamily="34" charset="0"/>
                <a:cs typeface="Times New Roman" panose="02020603050405020304" pitchFamily="18" charset="0"/>
              </a:rPr>
              <a:t>Passive-track shelter residents coming for health issue/complaint</a:t>
            </a:r>
            <a:endParaRPr lang="en-US" dirty="0"/>
          </a:p>
          <a:p>
            <a:endParaRPr lang="en-US" dirty="0"/>
          </a:p>
          <a:p>
            <a:pPr defTabSz="931774">
              <a:defRPr/>
            </a:pPr>
            <a:r>
              <a:rPr lang="en-US" dirty="0">
                <a:latin typeface="Calibri" panose="020F0502020204030204" pitchFamily="34" charset="0"/>
                <a:ea typeface="Calibri" panose="020F0502020204030204" pitchFamily="34" charset="0"/>
                <a:cs typeface="Times New Roman" panose="02020603050405020304" pitchFamily="18" charset="0"/>
              </a:rPr>
              <a:t>Necessary to work with organizations that organize shelters (Red Cross in US) on having forms useful to everyone.</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30</a:t>
            </a:fld>
            <a:endParaRPr lang="en-US"/>
          </a:p>
        </p:txBody>
      </p:sp>
    </p:spTree>
    <p:extLst>
      <p:ext uri="{BB962C8B-B14F-4D97-AF65-F5344CB8AC3E}">
        <p14:creationId xmlns:p14="http://schemas.microsoft.com/office/powerpoint/2010/main" val="791675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Define the severity and impact of the disaster</a:t>
            </a:r>
          </a:p>
          <a:p>
            <a:pPr marL="171450" indent="-171450">
              <a:buFont typeface="Arial"/>
              <a:buChar char="•"/>
            </a:pPr>
            <a:r>
              <a:rPr lang="en-US" dirty="0"/>
              <a:t>Identify the leading causes of death, at-risk groups, and common risk factors to help guide immediate and future prevention strategies</a:t>
            </a:r>
            <a:endParaRPr lang="en-US" dirty="0">
              <a:cs typeface="Calibri" panose="020F0502020204030204"/>
            </a:endParaRPr>
          </a:p>
          <a:p>
            <a:pPr marL="171450" indent="-171450">
              <a:buFont typeface="Arial"/>
              <a:buChar char="•"/>
            </a:pPr>
            <a:r>
              <a:rPr lang="en-US" dirty="0"/>
              <a:t>Challenge: defining disaster-related deaths and identifying them</a:t>
            </a:r>
            <a:endParaRPr lang="en-US" dirty="0">
              <a:cs typeface="Calibri" panose="020F0502020204030204"/>
            </a:endParaRPr>
          </a:p>
          <a:p>
            <a:pPr marL="171450" indent="-171450">
              <a:buFont typeface="Arial"/>
              <a:buChar char="•"/>
            </a:pPr>
            <a:r>
              <a:rPr lang="en-US" dirty="0"/>
              <a:t>CDC has a matrix for attributing deaths and a toolkit</a:t>
            </a:r>
            <a:endParaRPr lang="en-US" dirty="0">
              <a:cs typeface="Calibri" panose="020F0502020204030204"/>
            </a:endParaRPr>
          </a:p>
          <a:p>
            <a:pPr marL="171450" indent="-171450">
              <a:buFont typeface="Arial"/>
              <a:buChar char="•"/>
            </a:pPr>
            <a:r>
              <a:rPr lang="en-US" dirty="0"/>
              <a:t>Reporting of deaths after a disaster and through electronic death registration systems (EDRS)</a:t>
            </a:r>
            <a:endParaRPr lang="en-US" dirty="0">
              <a:cs typeface="Calibri" panose="020F0502020204030204"/>
            </a:endParaRPr>
          </a:p>
          <a:p>
            <a:pPr marL="171450" indent="-171450">
              <a:buFont typeface="Arial"/>
              <a:buChar char="•"/>
            </a:pPr>
            <a:endParaRPr lang="en-US" dirty="0">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31</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endParaRPr lang="en-US" baseline="0" dirty="0">
              <a:solidFill>
                <a:srgbClr val="FF0000"/>
              </a:solidFill>
              <a:cs typeface="Calibri"/>
            </a:endParaRPr>
          </a:p>
          <a:p>
            <a:pPr defTabSz="931774">
              <a:defRPr/>
            </a:pPr>
            <a:endParaRPr lang="en-US" baseline="0" dirty="0">
              <a:solidFill>
                <a:srgbClr val="FF0000"/>
              </a:solidFill>
              <a:cs typeface="Calibri"/>
            </a:endParaRPr>
          </a:p>
          <a:p>
            <a:r>
              <a:rPr lang="en-US" i="0" dirty="0">
                <a:solidFill>
                  <a:srgbClr val="212121"/>
                </a:solidFill>
                <a:effectLst/>
                <a:latin typeface="BlinkMacSystemFont"/>
              </a:rPr>
              <a:t>Official counts of deaths attributed to disasters are often under-reported, thus adversely affecting public health messaging designed to prevent further mortality. Following a 2013 tornado, OK public health and the CDC retrospectively analyzed electronic death records to determine if the EDRS was capturing all tornado-attributed deaths. They evaluated three event fatality markers, which are used to collate information about deaths for immediate response and retrospective research efforts.</a:t>
            </a:r>
            <a:r>
              <a:rPr lang="en-US" dirty="0">
                <a:solidFill>
                  <a:srgbClr val="212121"/>
                </a:solidFill>
                <a:latin typeface="BlinkMacSystemFont"/>
              </a:rPr>
              <a:t> </a:t>
            </a:r>
            <a:r>
              <a:rPr lang="en-US" dirty="0"/>
              <a:t>This informs our knowledge by characterizing the injuries and deaths so we can message and inform public on the safe approach.</a:t>
            </a:r>
            <a:endParaRPr lang="en-US">
              <a:cs typeface="Calibri" panose="020F0502020204030204"/>
            </a:endParaRPr>
          </a:p>
          <a:p>
            <a:endParaRPr lang="en-US" baseline="0" dirty="0">
              <a:solidFill>
                <a:srgbClr val="212121"/>
              </a:solidFill>
              <a:latin typeface="BlinkMacSystemFont"/>
              <a:cs typeface="Calibri"/>
            </a:endParaRPr>
          </a:p>
          <a:p>
            <a:r>
              <a:rPr lang="en-US" baseline="0" dirty="0"/>
              <a:t>They found </a:t>
            </a:r>
            <a:r>
              <a:rPr lang="en-US" i="0" dirty="0">
                <a:solidFill>
                  <a:srgbClr val="212121"/>
                </a:solidFill>
                <a:effectLst/>
                <a:latin typeface="BlinkMacSystemFont"/>
              </a:rPr>
              <a:t>The tornado-specific flag was the most sensitive and timely.</a:t>
            </a:r>
            <a:r>
              <a:rPr lang="en-US" dirty="0">
                <a:solidFill>
                  <a:srgbClr val="212121"/>
                </a:solidFill>
                <a:latin typeface="BlinkMacSystemFont"/>
              </a:rPr>
              <a:t> </a:t>
            </a:r>
            <a:endParaRPr lang="en-US">
              <a:solidFill>
                <a:srgbClr val="212121"/>
              </a:solidFill>
              <a:latin typeface="BlinkMacSystemFont"/>
            </a:endParaRPr>
          </a:p>
          <a:p>
            <a:r>
              <a:rPr lang="en-US" altLang="en-US" dirty="0">
                <a:solidFill>
                  <a:srgbClr val="FF0000"/>
                </a:solidFill>
              </a:rPr>
              <a:t>They also did an i</a:t>
            </a:r>
            <a:r>
              <a:rPr lang="en-US" altLang="en-US" dirty="0"/>
              <a:t>ntense review of medical records at 32 hospitals to:</a:t>
            </a:r>
            <a:endParaRPr lang="en-US" altLang="en-US">
              <a:cs typeface="Calibri"/>
            </a:endParaRPr>
          </a:p>
          <a:p>
            <a:pPr marL="628650" lvl="1" indent="-171450">
              <a:buFont typeface="Arial"/>
              <a:buChar char="•"/>
            </a:pPr>
            <a:r>
              <a:rPr lang="en-US" altLang="en-US" dirty="0"/>
              <a:t>assess tornado-related injuries and deaths, </a:t>
            </a:r>
            <a:endParaRPr lang="en-US" altLang="en-US">
              <a:cs typeface="Calibri"/>
            </a:endParaRPr>
          </a:p>
          <a:p>
            <a:pPr marL="628650" lvl="1" indent="-171450">
              <a:buFont typeface="Arial"/>
              <a:buChar char="•"/>
            </a:pPr>
            <a:r>
              <a:rPr lang="en-US" altLang="en-US" dirty="0"/>
              <a:t>identify populations impacted</a:t>
            </a:r>
            <a:endParaRPr lang="en-US" altLang="en-US">
              <a:cs typeface="Calibri"/>
            </a:endParaRPr>
          </a:p>
          <a:p>
            <a:pPr marL="628650" lvl="1" indent="-171450">
              <a:buFont typeface="Arial"/>
              <a:buChar char="•"/>
            </a:pPr>
            <a:r>
              <a:rPr lang="en-US" altLang="en-US" dirty="0"/>
              <a:t>protective actions taken</a:t>
            </a:r>
            <a:endParaRPr lang="en-US" altLang="en-US">
              <a:cs typeface="Calibri"/>
            </a:endParaRPr>
          </a:p>
          <a:p>
            <a:r>
              <a:rPr lang="en-US" baseline="0" dirty="0"/>
              <a:t>In this example, l more than half of the injuries and deaths were indirectly related, of these a large portion were due to cleanup and evacuation/seeking shelter.</a:t>
            </a:r>
            <a:endParaRPr lang="en-US">
              <a:cs typeface="Calibri"/>
            </a:endParaRPr>
          </a:p>
          <a:p>
            <a:endParaRPr lang="en-US" altLang="en-US" dirty="0">
              <a:cs typeface="Calibri"/>
            </a:endParaRPr>
          </a:p>
          <a:p>
            <a:r>
              <a:rPr lang="en-US" altLang="en-US" dirty="0"/>
              <a:t>Of 49 deaths and 755 injuries associated with the disaster:</a:t>
            </a:r>
            <a:endParaRPr lang="en-US" altLang="en-US" dirty="0">
              <a:cs typeface="Calibri"/>
            </a:endParaRPr>
          </a:p>
          <a:p>
            <a:pPr marL="628650" lvl="1" indent="-171450">
              <a:buFont typeface="Arial"/>
              <a:buChar char="•"/>
            </a:pPr>
            <a:r>
              <a:rPr lang="en-US" altLang="en-US" dirty="0"/>
              <a:t>336 injuries (45%) were directly related</a:t>
            </a:r>
            <a:endParaRPr lang="en-US" altLang="en-US" dirty="0">
              <a:cs typeface="Calibri" panose="020F0502020204030204"/>
            </a:endParaRPr>
          </a:p>
          <a:p>
            <a:pPr marL="628650" lvl="1" indent="-171450">
              <a:buFont typeface="Arial"/>
              <a:buChar char="•"/>
            </a:pPr>
            <a:r>
              <a:rPr lang="en-US" altLang="en-US" dirty="0"/>
              <a:t>419 injuries (55%) were indirect related</a:t>
            </a:r>
            <a:endParaRPr lang="en-US" altLang="en-US" dirty="0">
              <a:cs typeface="Calibri" panose="020F0502020204030204"/>
            </a:endParaRPr>
          </a:p>
          <a:p>
            <a:pPr marL="628650" lvl="1" indent="-171450">
              <a:buFont typeface="Arial"/>
              <a:buChar char="•"/>
            </a:pPr>
            <a:r>
              <a:rPr lang="en-US" altLang="en-US" dirty="0"/>
              <a:t>35% trying to get in or out of shelter</a:t>
            </a:r>
            <a:endParaRPr lang="en-US" altLang="en-US" dirty="0">
              <a:cs typeface="Calibri" panose="020F0502020204030204"/>
            </a:endParaRPr>
          </a:p>
          <a:p>
            <a:pPr marL="628650" lvl="1" indent="-171450">
              <a:buFont typeface="Arial"/>
              <a:buChar char="•"/>
            </a:pPr>
            <a:r>
              <a:rPr lang="en-US" altLang="en-US" dirty="0"/>
              <a:t>6% fleeing the area, 5% rescuing an animal or person</a:t>
            </a:r>
            <a:endParaRPr lang="en-US" altLang="en-US" dirty="0">
              <a:cs typeface="Calibri" panose="020F0502020204030204"/>
            </a:endParaRPr>
          </a:p>
          <a:p>
            <a:pPr marL="628650" lvl="1" indent="-171450">
              <a:buFont typeface="Arial"/>
              <a:buChar char="•"/>
            </a:pPr>
            <a:r>
              <a:rPr lang="en-US" altLang="en-US" dirty="0"/>
              <a:t>35% of hospital visits were for injuries during cleanup</a:t>
            </a:r>
            <a:endParaRPr lang="en-US" altLang="en-US" dirty="0">
              <a:cs typeface="Calibri" panose="020F0502020204030204"/>
            </a:endParaRPr>
          </a:p>
          <a:p>
            <a:pPr marL="171450" indent="-171450">
              <a:buFont typeface="Arial"/>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fld id="{7AB9809B-A908-4B6B-A935-D279B3021BE5}" type="slidenum">
              <a:rPr lang="en-US" smtClean="0"/>
              <a:t>32</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venir" panose="020B0604020202020204"/>
              </a:rPr>
              <a:t>CDC Emergency Responder Health Monitoring Surveillance (ERHMS) is</a:t>
            </a:r>
            <a:r>
              <a:rPr lang="en-US" baseline="0">
                <a:latin typeface="Avenir" panose="020B0604020202020204"/>
              </a:rPr>
              <a:t> a </a:t>
            </a:r>
            <a:r>
              <a:rPr lang="en-US">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a:latin typeface="Arial" panose="020B0604020202020204" pitchFamily="34" charset="0"/>
              <a:cs typeface="Arial" panose="020B0604020202020204" pitchFamily="34" charset="0"/>
            </a:endParaRPr>
          </a:p>
          <a:p>
            <a:pPr defTabSz="931774">
              <a:defRPr/>
            </a:pPr>
            <a:r>
              <a:rPr lang="en-US">
                <a:latin typeface="Avenir" panose="020B0604020202020204"/>
              </a:rPr>
              <a:t>This requires collaboration between epidemiology, industrial hygiene, and emergency managers. </a:t>
            </a:r>
            <a:r>
              <a:rPr lang="en-US" altLang="en-US">
                <a:solidFill>
                  <a:srgbClr val="000000"/>
                </a:solidFill>
                <a:latin typeface="Avenir" panose="020B0604020202020204"/>
              </a:rPr>
              <a:t>Functions under Safety Officer in ICS</a:t>
            </a:r>
          </a:p>
          <a:p>
            <a:endParaRPr lang="en-US" sz="1400">
              <a:latin typeface="Arial" panose="020B0604020202020204" pitchFamily="34" charset="0"/>
              <a:cs typeface="Arial" panose="020B0604020202020204" pitchFamily="34" charset="0"/>
            </a:endParaRPr>
          </a:p>
          <a:p>
            <a:r>
              <a:rPr lang="en-US" sz="1400">
                <a:latin typeface="Arial" panose="020B0604020202020204" pitchFamily="34" charset="0"/>
                <a:cs typeface="Arial" panose="020B0604020202020204" pitchFamily="34" charset="0"/>
              </a:rPr>
              <a:t>Key questions to ask:</a:t>
            </a:r>
          </a:p>
          <a:p>
            <a:pPr lvl="1"/>
            <a:r>
              <a:rPr lang="en-US" sz="1400" b="1">
                <a:latin typeface="Arial" panose="020B0604020202020204" pitchFamily="34" charset="0"/>
                <a:cs typeface="Arial" panose="020B0604020202020204" pitchFamily="34" charset="0"/>
              </a:rPr>
              <a:t>Pre-deployment: </a:t>
            </a:r>
            <a:r>
              <a:rPr lang="en-US" sz="1400">
                <a:latin typeface="Arial" panose="020B0604020202020204" pitchFamily="34" charset="0"/>
                <a:cs typeface="Arial" panose="020B0604020202020204" pitchFamily="34" charset="0"/>
              </a:rPr>
              <a:t>which responders are “ready,” credentialed, and available to respond?</a:t>
            </a:r>
          </a:p>
          <a:p>
            <a:pPr lvl="1"/>
            <a:r>
              <a:rPr lang="en-US" sz="1400" b="1">
                <a:latin typeface="Arial" panose="020B0604020202020204" pitchFamily="34" charset="0"/>
                <a:cs typeface="Arial" panose="020B0604020202020204" pitchFamily="34" charset="0"/>
              </a:rPr>
              <a:t>Deployment: </a:t>
            </a:r>
            <a:r>
              <a:rPr lang="en-US" sz="1400">
                <a:latin typeface="Arial" panose="020B0604020202020204" pitchFamily="34" charset="0"/>
                <a:cs typeface="Arial" panose="020B0604020202020204" pitchFamily="34" charset="0"/>
              </a:rPr>
              <a:t>who are the responders on-site, and to what are they exposed? How is their health?</a:t>
            </a:r>
          </a:p>
          <a:p>
            <a:pPr lvl="1"/>
            <a:r>
              <a:rPr lang="en-US" sz="1400" b="1">
                <a:latin typeface="Arial" panose="020B0604020202020204" pitchFamily="34" charset="0"/>
                <a:cs typeface="Arial" panose="020B0604020202020204" pitchFamily="34" charset="0"/>
              </a:rPr>
              <a:t>Post-deployment: </a:t>
            </a:r>
            <a:r>
              <a:rPr lang="en-US" sz="140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SERV-OR is Oregon’s roster of licensed physicians, nurses, pharmacists, Emergency Medical Technicians (EMTs), behavioral health providers, respiratory therapists and others who have registered to volunteer in response to local, state, and/or federal emergencies.</a:t>
            </a:r>
          </a:p>
          <a:p>
            <a:r>
              <a:rPr lang="en-US"/>
              <a:t>In 2015, </a:t>
            </a:r>
            <a:r>
              <a:rPr lang="en-US" b="0" i="0">
                <a:solidFill>
                  <a:srgbClr val="363636"/>
                </a:solidFill>
                <a:effectLst/>
                <a:latin typeface="nyt-imperial"/>
              </a:rPr>
              <a:t>10 people died and 7 were injured at a community college campus in rural southern Oregon</a:t>
            </a:r>
            <a:endParaRPr lang="en-US"/>
          </a:p>
          <a:p>
            <a:endParaRPr lang="en-US"/>
          </a:p>
          <a:p>
            <a:r>
              <a:rPr lang="en-US"/>
              <a:t>Behavioral strike teams provided surge capacity</a:t>
            </a:r>
          </a:p>
          <a:p>
            <a:r>
              <a:rPr lang="en-US"/>
              <a:t>Collected data through evidence-based data collection tool </a:t>
            </a:r>
            <a:r>
              <a:rPr lang="en-US" err="1"/>
              <a:t>PsySTART</a:t>
            </a:r>
            <a:r>
              <a:rPr lang="en-US"/>
              <a:t> </a:t>
            </a:r>
          </a:p>
          <a:p>
            <a:r>
              <a:rPr lang="en-US"/>
              <a:t>Used ERHMS framework to ensure behavioral clinicians were fit to respond and assessed if needed any resources after</a:t>
            </a:r>
          </a:p>
          <a:p>
            <a:r>
              <a:rPr lang="en-US"/>
              <a:t>Held after-action session for all clinicians to ensure their experience did not cause any trauma</a:t>
            </a:r>
          </a:p>
          <a:p>
            <a:r>
              <a:rPr lang="en-US"/>
              <a:t>Monitored case load and then transitioned to local providers as need decreased</a:t>
            </a:r>
          </a:p>
          <a:p>
            <a:r>
              <a:rPr lang="en-US"/>
              <a:t>Developed improvement plan based on feedback and implemented at anniversary to provide counseling</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13260242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t>Rapid assessment during the aftermath of large-scale chemical releases resulting in multiple casualties</a:t>
            </a:r>
          </a:p>
          <a:p>
            <a:r>
              <a:rPr lang="en-US"/>
              <a:t>Unlike a CASPER which is a method, ACE is a toolkit and can use any epi approach </a:t>
            </a:r>
          </a:p>
          <a:p>
            <a:r>
              <a:rPr lang="en-US"/>
              <a:t>Toolkit includes: standardized surveys, consent forms, medical chart abstraction form, data entry programs, geospatial analysis tools, and laboratory specimen testing</a:t>
            </a:r>
          </a:p>
          <a:p>
            <a:r>
              <a:rPr lang="en-US"/>
              <a:t>All materials are modifiable and adaptable to local incident needs</a:t>
            </a:r>
          </a:p>
          <a:p>
            <a:r>
              <a:rPr lang="en-US"/>
              <a:t>ATSDR built the ACE program based on lessons learned from the Graniteville, South Carolina, train derailment that released chlorine gas</a:t>
            </a:r>
          </a:p>
          <a:p>
            <a:endParaRPr lang="en-US"/>
          </a:p>
          <a:p>
            <a:r>
              <a:rPr lang="en-US"/>
              <a:t>ACE is public health lane</a:t>
            </a:r>
          </a:p>
          <a:p>
            <a:r>
              <a:rPr lang="en-US"/>
              <a:t>Look at health impacts and root causes of exposure</a:t>
            </a:r>
          </a:p>
          <a:p>
            <a:r>
              <a:rPr lang="en-US"/>
              <a:t>Focus on appropriate response from health perspective</a:t>
            </a:r>
          </a:p>
          <a:p>
            <a:r>
              <a:rPr lang="en-US"/>
              <a:t>Collaborative project with multiple disciplines</a:t>
            </a:r>
          </a:p>
          <a:p>
            <a:endParaRPr lang="en-US"/>
          </a:p>
          <a:p>
            <a:r>
              <a:rPr lang="en-US"/>
              <a:t>Benefits :</a:t>
            </a:r>
          </a:p>
          <a:p>
            <a:r>
              <a:rPr lang="en-US"/>
              <a:t>1. Identify actions to prevent future incidents</a:t>
            </a:r>
          </a:p>
          <a:p>
            <a:r>
              <a:rPr lang="en-US"/>
              <a:t>2. Roster exposed cohort of individuals for further follow-up</a:t>
            </a:r>
          </a:p>
          <a:p>
            <a:r>
              <a:rPr lang="en-US"/>
              <a:t>3. After action and improvement planning for public health and safety response</a:t>
            </a:r>
          </a:p>
          <a:p>
            <a:r>
              <a:rPr lang="en-US"/>
              <a:t>4. Identify health effects in the community, workers, and first responders</a:t>
            </a:r>
          </a:p>
          <a:p>
            <a:r>
              <a:rPr lang="en-US"/>
              <a:t>5. Determine appropriate medical treatment and efficacy of decontamination</a:t>
            </a:r>
          </a:p>
          <a:p>
            <a:r>
              <a:rPr lang="en-US"/>
              <a:t>6. Collaborate with many disciplines PH usually doesn’t cross paths with</a:t>
            </a:r>
          </a:p>
          <a:p>
            <a:endParaRPr lang="en-US"/>
          </a:p>
        </p:txBody>
      </p:sp>
      <p:sp>
        <p:nvSpPr>
          <p:cNvPr id="4" name="Slide Number Placeholder 3"/>
          <p:cNvSpPr>
            <a:spLocks noGrp="1"/>
          </p:cNvSpPr>
          <p:nvPr>
            <p:ph type="sldNum" sz="quarter" idx="5"/>
          </p:nvPr>
        </p:nvSpPr>
        <p:spPr/>
        <p:txBody>
          <a:bodyPr/>
          <a:lstStyle/>
          <a:p>
            <a:fld id="{4EF48850-547B-49C8-82EE-DBCB0B37F5AC}" type="slidenum">
              <a:rPr lang="en-US" smtClean="0"/>
              <a:t>35</a:t>
            </a:fld>
            <a:endParaRPr lang="en-US"/>
          </a:p>
        </p:txBody>
      </p:sp>
    </p:spTree>
    <p:extLst>
      <p:ext uri="{BB962C8B-B14F-4D97-AF65-F5344CB8AC3E}">
        <p14:creationId xmlns:p14="http://schemas.microsoft.com/office/powerpoint/2010/main" val="4181509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Freight train carrying vinyl chloride derailed and NJ conducted ACE survey to gather information on community exposure, health impacts, and communication.</a:t>
            </a:r>
          </a:p>
          <a:p>
            <a:r>
              <a:rPr lang="en-US"/>
              <a:t>Provided situational awareness and monitoring of illness. </a:t>
            </a:r>
          </a:p>
          <a:p>
            <a:r>
              <a:rPr lang="en-US"/>
              <a:t>Informed best method for communicating with public about emergency. </a:t>
            </a:r>
          </a:p>
          <a:p>
            <a:endParaRPr lang="en-US"/>
          </a:p>
          <a:p>
            <a:r>
              <a:rPr lang="en-US"/>
              <a:t>Vinyl chloride is a colorless, sweet-smelling gas, the inhalation of which can cause respiratory and neurological symptoms, and, at</a:t>
            </a:r>
          </a:p>
          <a:p>
            <a:r>
              <a:rPr lang="en-US"/>
              <a:t>high concentrations, can cause cardiac dysrhythmia, loss of consciousness, and death.</a:t>
            </a:r>
          </a:p>
          <a:p>
            <a:endParaRPr lang="en-US"/>
          </a:p>
          <a:p>
            <a:pPr marL="628650" lvl="1" indent="-171450">
              <a:buFont typeface="Arial" panose="020B0604020202020204" pitchFamily="34" charset="0"/>
              <a:buChar char="•"/>
            </a:pPr>
            <a:r>
              <a:rPr lang="en-US"/>
              <a:t>58% experienced at least one new or worsening symptom</a:t>
            </a:r>
          </a:p>
          <a:p>
            <a:pPr marL="628650" lvl="1" indent="-171450">
              <a:buFont typeface="Arial" panose="020B0604020202020204" pitchFamily="34" charset="0"/>
              <a:buChar char="•"/>
            </a:pPr>
            <a:r>
              <a:rPr lang="en-US"/>
              <a:t>9% sought medical care</a:t>
            </a:r>
          </a:p>
          <a:p>
            <a:pPr marL="628650" lvl="1" indent="-171450">
              <a:buFont typeface="Arial" panose="020B0604020202020204" pitchFamily="34" charset="0"/>
              <a:buChar char="•"/>
            </a:pPr>
            <a:r>
              <a:rPr lang="en-US"/>
              <a:t>Residents evacuated rather than sheltering in place had fewer symptoms. </a:t>
            </a:r>
          </a:p>
          <a:p>
            <a:pPr marL="628650" lvl="1" indent="-171450">
              <a:buFont typeface="Arial" panose="020B0604020202020204" pitchFamily="34" charset="0"/>
              <a:buChar char="•"/>
            </a:pPr>
            <a:r>
              <a:rPr lang="en-US"/>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p>
          <a:p>
            <a:pPr marL="0" marR="0" lvl="0" indent="0" algn="l" defTabSz="914400" rtl="0" eaLnBrk="1" fontAlgn="base" latinLnBrk="0" hangingPunct="1">
              <a:lnSpc>
                <a:spcPct val="100000"/>
              </a:lnSpc>
              <a:spcBef>
                <a:spcPct val="30000"/>
              </a:spcBef>
              <a:spcAft>
                <a:spcPct val="0"/>
              </a:spcAft>
              <a:buClrTx/>
              <a:buSzTx/>
              <a:buFontTx/>
              <a:buNone/>
              <a:tabLst/>
              <a:defRPr/>
            </a:pPr>
            <a:r>
              <a:rPr lang="en-US"/>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p>
          <a:p>
            <a:r>
              <a:rPr lang="en-US"/>
              <a:t>preparedness and response cap this meets:</a:t>
            </a:r>
          </a:p>
          <a:p>
            <a:r>
              <a:rPr lang="en-US" b="1"/>
              <a:t>Capability 4: </a:t>
            </a:r>
            <a:r>
              <a:rPr lang="en-US"/>
              <a:t>Emergency Public Information and Warning</a:t>
            </a:r>
          </a:p>
          <a:p>
            <a:r>
              <a:rPr lang="en-US"/>
              <a:t>Inform health alerts and the development of educational materials</a:t>
            </a:r>
          </a:p>
          <a:p>
            <a:endParaRPr lang="en-US"/>
          </a:p>
          <a:p>
            <a:r>
              <a:rPr lang="en-US" b="1"/>
              <a:t>Capability 13: </a:t>
            </a:r>
            <a:r>
              <a:rPr lang="en-US"/>
              <a:t>PH Surveillance and Epidemiological Investigation</a:t>
            </a:r>
          </a:p>
          <a:p>
            <a:r>
              <a:rPr lang="en-US"/>
              <a:t>Monitor trends of illness or injury and provide situation awareness</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36</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Often we get questions about how to operationalize</a:t>
            </a:r>
            <a:r>
              <a:rPr lang="en-US" baseline="0" dirty="0"/>
              <a:t> and integrate these DE methods. This really depends on how your jurisdiction is organized-how integrated epi and emergency management is.</a:t>
            </a:r>
          </a:p>
          <a:p>
            <a:r>
              <a:rPr lang="en-US" baseline="0" dirty="0"/>
              <a:t>This is the focus of the workshop. Some groups have Epi teams that activate following a disaster.  There will be a panel on developing DE programs </a:t>
            </a:r>
          </a:p>
          <a:p>
            <a:r>
              <a:rPr lang="en-US" dirty="0"/>
              <a:t>Must establish a</a:t>
            </a:r>
            <a:r>
              <a:rPr lang="en-US" baseline="0" dirty="0"/>
              <a:t>  good relationship and flow of information. EM’s request information from epi’s that are trained and they can then identifying methods/tools to gather information to inform decisions.</a:t>
            </a:r>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37</a:t>
            </a:fld>
            <a:endParaRPr lang="en-US"/>
          </a:p>
        </p:txBody>
      </p:sp>
    </p:spTree>
    <p:extLst>
      <p:ext uri="{BB962C8B-B14F-4D97-AF65-F5344CB8AC3E}">
        <p14:creationId xmlns:p14="http://schemas.microsoft.com/office/powerpoint/2010/main" val="1743978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Let’s say you have a</a:t>
            </a:r>
            <a:r>
              <a:rPr lang="en-US" baseline="0" dirty="0"/>
              <a:t> large fire in your area that requires evacuating people and concerns about air pollution. Which DE tools could you use?</a:t>
            </a:r>
          </a:p>
          <a:p>
            <a:endParaRPr lang="en-US" baseline="0" dirty="0"/>
          </a:p>
          <a:p>
            <a:r>
              <a:rPr lang="en-US" baseline="0" dirty="0"/>
              <a:t>You might use syndromic surveillance to identify key phrases about smoke inhalation and cardiovascular/respiratory events</a:t>
            </a:r>
          </a:p>
          <a:p>
            <a:r>
              <a:rPr lang="en-US" baseline="0" dirty="0"/>
              <a:t>You can use mortality surveillance to assess demographic and death situations</a:t>
            </a:r>
          </a:p>
          <a:p>
            <a:r>
              <a:rPr lang="en-US" baseline="0" dirty="0"/>
              <a:t>You could use shelter surveillance to not only assess incoming client needs but any outbreaks in shelters</a:t>
            </a:r>
          </a:p>
          <a:p>
            <a:r>
              <a:rPr lang="en-US" baseline="0" dirty="0"/>
              <a:t>You could use ERHMS to track those you deployed to see if they are developing health concerns (not only if at scene but if on-going and stress is issue)</a:t>
            </a:r>
          </a:p>
          <a:p>
            <a:r>
              <a:rPr lang="en-US" baseline="0" dirty="0"/>
              <a:t>You could do a rapid needs assessment immediately following to see what the community needs are (mental health, financial, symptoms, meds/health impacts)</a:t>
            </a:r>
          </a:p>
          <a:p>
            <a:r>
              <a:rPr lang="en-US" baseline="0" dirty="0"/>
              <a:t>You could do evaluation and research studies to collect data and understand the full impacts and how best to survive or mitigate injury</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31528337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An oil spill occurs in your area.</a:t>
            </a:r>
          </a:p>
          <a:p>
            <a:endParaRPr lang="en-US" dirty="0"/>
          </a:p>
          <a:p>
            <a:r>
              <a:rPr lang="en-US" dirty="0"/>
              <a:t>What DE tools can you</a:t>
            </a:r>
            <a:r>
              <a:rPr lang="en-US" baseline="0" dirty="0"/>
              <a:t> apply?</a:t>
            </a:r>
          </a:p>
          <a:p>
            <a:endParaRPr lang="en-US" baseline="0" dirty="0"/>
          </a:p>
          <a:p>
            <a:r>
              <a:rPr lang="en-US" baseline="0" dirty="0"/>
              <a:t>ERHMS to assess impact on workers/volunteers</a:t>
            </a:r>
          </a:p>
          <a:p>
            <a:r>
              <a:rPr lang="en-US" baseline="0" dirty="0"/>
              <a:t>ACE to assess exposure and health impact</a:t>
            </a:r>
          </a:p>
          <a:p>
            <a:r>
              <a:rPr lang="en-US" baseline="0" dirty="0"/>
              <a:t>CASPER- needs assessment to see impact area (Deepwater horizon had huge financial implications on fishing industry and financial stress), also impacts </a:t>
            </a:r>
            <a:r>
              <a:rPr lang="en-US" baseline="0" dirty="0" err="1"/>
              <a:t>useage</a:t>
            </a:r>
            <a:r>
              <a:rPr lang="en-US" baseline="0" dirty="0"/>
              <a:t> and community essence)</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23079378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Earthquake in your community</a:t>
            </a:r>
          </a:p>
          <a:p>
            <a:endParaRPr lang="en-US" dirty="0"/>
          </a:p>
          <a:p>
            <a:r>
              <a:rPr lang="en-US" dirty="0"/>
              <a:t>Syndromic</a:t>
            </a:r>
            <a:r>
              <a:rPr lang="en-US" baseline="0" dirty="0"/>
              <a:t> surveillance for injuries</a:t>
            </a:r>
          </a:p>
          <a:p>
            <a:r>
              <a:rPr lang="en-US" baseline="0" dirty="0"/>
              <a:t>Mortality review for related to earthquake</a:t>
            </a:r>
          </a:p>
          <a:p>
            <a:r>
              <a:rPr lang="en-US" baseline="0" dirty="0"/>
              <a:t>People in shelter</a:t>
            </a:r>
          </a:p>
          <a:p>
            <a:r>
              <a:rPr lang="en-US" baseline="0" dirty="0"/>
              <a:t>ERHMS impact on responders/volunteers (pre, during, post)</a:t>
            </a:r>
          </a:p>
          <a:p>
            <a:r>
              <a:rPr lang="en-US" baseline="0" dirty="0"/>
              <a:t>CASPER- assess readiness before or impact/needs after</a:t>
            </a:r>
          </a:p>
          <a:p>
            <a:endParaRPr lang="en-US" dirty="0"/>
          </a:p>
        </p:txBody>
      </p:sp>
      <p:sp>
        <p:nvSpPr>
          <p:cNvPr id="4" name="Slide Number Placeholder 3"/>
          <p:cNvSpPr>
            <a:spLocks noGrp="1"/>
          </p:cNvSpPr>
          <p:nvPr>
            <p:ph type="sldNum" sz="quarter" idx="10"/>
          </p:nvPr>
        </p:nvSpPr>
        <p:spPr/>
        <p:txBody>
          <a:bodyPr/>
          <a:lstStyle/>
          <a:p>
            <a:pPr defTabSz="465887">
              <a:defRPr/>
            </a:pPr>
            <a:fld id="{87EF82A5-417E-48F7-8BCB-2307B4BC7257}" type="slidenum">
              <a:rPr lang="en-US">
                <a:solidFill>
                  <a:prstClr val="black"/>
                </a:solidFill>
                <a:latin typeface="Calibri" panose="020F0502020204030204"/>
              </a:rPr>
              <a:pPr defTabSz="465887">
                <a:defRPr/>
              </a:pPr>
              <a:t>40</a:t>
            </a:fld>
            <a:endParaRPr lang="en-US">
              <a:solidFill>
                <a:prstClr val="black"/>
              </a:solidFill>
              <a:latin typeface="Calibri" panose="020F0502020204030204"/>
            </a:endParaRPr>
          </a:p>
        </p:txBody>
      </p:sp>
    </p:spTree>
    <p:extLst>
      <p:ext uri="{BB962C8B-B14F-4D97-AF65-F5344CB8AC3E}">
        <p14:creationId xmlns:p14="http://schemas.microsoft.com/office/powerpoint/2010/main" val="7444643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CSTE DE tool repository: https://www.cste.org/page/epidisaster</a:t>
            </a:r>
          </a:p>
          <a:p>
            <a:r>
              <a:rPr lang="en-US"/>
              <a:t>NEW DE resource guide: https://cdn.ymaws.com/www.cste.org/resource/resmgr/disasterepi/DE_Resource_Guide_Final_v3.pdf</a:t>
            </a:r>
          </a:p>
          <a:p>
            <a:r>
              <a:rPr lang="en-US"/>
              <a:t>CDC DE primer: https://www.cdc.gov/nceh/hsb/disaster/Disaster_Surveillance_508.pdf</a:t>
            </a:r>
          </a:p>
          <a:p>
            <a:endParaRPr lang="en-US"/>
          </a:p>
          <a:p>
            <a:r>
              <a:rPr lang="en-US"/>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43</a:t>
            </a:fld>
            <a:endParaRPr lang="en-US"/>
          </a:p>
        </p:txBody>
      </p:sp>
    </p:spTree>
    <p:extLst>
      <p:ext uri="{BB962C8B-B14F-4D97-AF65-F5344CB8AC3E}">
        <p14:creationId xmlns:p14="http://schemas.microsoft.com/office/powerpoint/2010/main" val="35728267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eLearning Modules – </a:t>
            </a:r>
          </a:p>
          <a:p>
            <a:pPr marL="171450" indent="-171450">
              <a:buFont typeface="Arial" panose="020B0604020202020204" pitchFamily="34" charset="0"/>
              <a:buChar char="•"/>
            </a:pPr>
            <a:r>
              <a:rPr lang="en-US"/>
              <a:t>Module 1: direct &amp; indirect impact on public health in different types of communities </a:t>
            </a:r>
          </a:p>
          <a:p>
            <a:pPr marL="171450" indent="-171450">
              <a:buFont typeface="Arial" panose="020B0604020202020204" pitchFamily="34" charset="0"/>
              <a:buChar char="•"/>
            </a:pPr>
            <a:r>
              <a:rPr lang="en-US"/>
              <a:t>Module 2: </a:t>
            </a:r>
          </a:p>
          <a:p>
            <a:pPr marL="171450" indent="-171450">
              <a:buFont typeface="Arial" panose="020B0604020202020204" pitchFamily="34" charset="0"/>
              <a:buChar char="•"/>
            </a:pPr>
            <a:r>
              <a:rPr lang="en-US"/>
              <a:t>Module 3: CASPER -</a:t>
            </a:r>
            <a:r>
              <a:rPr lang="en-US">
                <a:sym typeface="Wingdings" panose="05000000000000000000" pitchFamily="2" charset="2"/>
              </a:rPr>
              <a:t> review of the CASPER methodology, when to conduct and data analysis </a:t>
            </a:r>
            <a:endParaRPr lang="en-US"/>
          </a:p>
          <a:p>
            <a:pPr marL="171450" indent="-171450">
              <a:buFont typeface="Arial" panose="020B0604020202020204" pitchFamily="34" charset="0"/>
              <a:buChar char="•"/>
            </a:pPr>
            <a:r>
              <a:rPr lang="en-US"/>
              <a:t>Module 4: Disaster Surveillance </a:t>
            </a:r>
            <a:r>
              <a:rPr lang="en-US">
                <a:sym typeface="Wingdings" panose="05000000000000000000" pitchFamily="2" charset="2"/>
              </a:rPr>
              <a:t> includes information on why disaster surveillance is important, the purpose of morbidity and mortality surveillance during a response and tools to assist </a:t>
            </a:r>
            <a:endParaRPr lang="en-US"/>
          </a:p>
          <a:p>
            <a:endParaRPr lang="en-US"/>
          </a:p>
          <a:p>
            <a:r>
              <a:rPr lang="en-US"/>
              <a:t>CASPER – Community Assessment for Public Health Emergency Response – CDC offers a state-based, in-person training, and an online module as a part of the larger DE learning and training series </a:t>
            </a:r>
          </a:p>
          <a:p>
            <a:endParaRPr lang="en-US"/>
          </a:p>
          <a:p>
            <a:r>
              <a:rPr lang="en-US"/>
              <a:t>ERHMS Info Manager – developed by CDC NIOSH, and is a software product that can be used to implement the ERHMS framework </a:t>
            </a:r>
          </a:p>
          <a:p>
            <a:endParaRPr lang="en-US"/>
          </a:p>
          <a:p>
            <a:r>
              <a:rPr lang="en-US"/>
              <a:t>CDART – scenario driven, surveys and tools to help standardize the evaluation process for public health and healthcare preparedness; developed by ATSDR</a:t>
            </a:r>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44</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Toxicological outbreak investigation </a:t>
            </a:r>
            <a:r>
              <a:rPr lang="en-US">
                <a:sym typeface="Wingdings" panose="05000000000000000000" pitchFamily="2" charset="2"/>
              </a:rPr>
              <a:t> basic information and customizable documents that can be used during an outbreak investigation, for outbreaks caused by non-infectious, toxic agents. </a:t>
            </a:r>
          </a:p>
          <a:p>
            <a:endParaRPr lang="en-US">
              <a:sym typeface="Wingdings" panose="05000000000000000000" pitchFamily="2" charset="2"/>
            </a:endParaRPr>
          </a:p>
          <a:p>
            <a:r>
              <a:rPr lang="en-US">
                <a:sym typeface="Wingdings" panose="05000000000000000000" pitchFamily="2" charset="2"/>
              </a:rPr>
              <a:t>Epi CASE  Toolkit -&gt; </a:t>
            </a:r>
          </a:p>
          <a:p>
            <a:endParaRPr lang="en-US"/>
          </a:p>
          <a:p>
            <a:endParaRPr lang="en-US"/>
          </a:p>
        </p:txBody>
      </p:sp>
      <p:sp>
        <p:nvSpPr>
          <p:cNvPr id="4" name="Slide Number Placeholder 3"/>
          <p:cNvSpPr>
            <a:spLocks noGrp="1"/>
          </p:cNvSpPr>
          <p:nvPr>
            <p:ph type="sldNum" sz="quarter" idx="5"/>
          </p:nvPr>
        </p:nvSpPr>
        <p:spPr/>
        <p:txBody>
          <a:bodyPr/>
          <a:lstStyle/>
          <a:p>
            <a:fld id="{7AB9809B-A908-4B6B-A935-D279B3021BE5}" type="slidenum">
              <a:rPr lang="en-US" smtClean="0"/>
              <a:t>45</a:t>
            </a:fld>
            <a:endParaRPr lang="en-US"/>
          </a:p>
        </p:txBody>
      </p:sp>
    </p:spTree>
    <p:extLst>
      <p:ext uri="{BB962C8B-B14F-4D97-AF65-F5344CB8AC3E}">
        <p14:creationId xmlns:p14="http://schemas.microsoft.com/office/powerpoint/2010/main" val="1556804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12765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6393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16748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4093006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9148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a:xfrm>
            <a:off x="1853184" y="975232"/>
            <a:ext cx="9960864" cy="4790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4676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1336977"/>
          </a:xfrm>
          <a:prstGeom prst="rect">
            <a:avLst/>
          </a:prstGeom>
        </p:spPr>
      </p:pic>
      <p:sp>
        <p:nvSpPr>
          <p:cNvPr id="2" name="Title 1"/>
          <p:cNvSpPr>
            <a:spLocks noGrp="1"/>
          </p:cNvSpPr>
          <p:nvPr>
            <p:ph type="title" hasCustomPrompt="1"/>
          </p:nvPr>
        </p:nvSpPr>
        <p:spPr>
          <a:xfrm>
            <a:off x="609600" y="170482"/>
            <a:ext cx="109728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227309" y="1336978"/>
            <a:ext cx="11799592"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414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4" r:id="rId3"/>
    <p:sldLayoutId id="2147483661" r:id="rId4"/>
    <p:sldLayoutId id="2147483655" r:id="rId5"/>
    <p:sldLayoutId id="2147483657" r:id="rId6"/>
    <p:sldLayoutId id="2147483662" r:id="rId7"/>
    <p:sldLayoutId id="2147483663" r:id="rId8"/>
    <p:sldLayoutId id="2147483665"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cste.org/page/epidisaster" TargetMode="External"/><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cdn.ymaws.com/www.cste.org/resource/resmgr/disasterepi/DE_Resource_Guide_Final_v3.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comments" Target="../comments/commen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6.xml"/><Relationship Id="rId4" Type="http://schemas.openxmlformats.org/officeDocument/2006/relationships/hyperlink" Target="mailto:tess.konen@state.mn.u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47.png"/><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p:txBody>
          <a:bodyPr>
            <a:normAutofit fontScale="90000"/>
          </a:bodyPr>
          <a:lstStyle/>
          <a:p>
            <a:r>
              <a:rPr lang="en-US" dirty="0"/>
              <a:t>Disaster Epidemiology: Applied perspective</a:t>
            </a:r>
            <a:br>
              <a:rPr lang="en-US" dirty="0"/>
            </a:br>
            <a:endParaRPr lang="en-US" dirty="0"/>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p:txBody>
          <a:bodyPr anchor="ctr"/>
          <a:lstStyle/>
          <a:p>
            <a:r>
              <a:rPr lang="en-US" dirty="0"/>
              <a:t>Svetlana Smorodinsky and Tess Konen</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80" y="343813"/>
            <a:ext cx="9175531" cy="782621"/>
          </a:xfrm>
        </p:spPr>
        <p:txBody>
          <a:bodyPr>
            <a:normAutofit fontScale="90000"/>
          </a:bodyPr>
          <a:lstStyle/>
          <a:p>
            <a:r>
              <a:rPr lang="en-US" dirty="0"/>
              <a:t>Disaster epidemiology (DE) Subcommittee</a:t>
            </a:r>
          </a:p>
        </p:txBody>
      </p:sp>
      <p:sp>
        <p:nvSpPr>
          <p:cNvPr id="3" name="Content Placeholder 2"/>
          <p:cNvSpPr>
            <a:spLocks noGrp="1"/>
          </p:cNvSpPr>
          <p:nvPr>
            <p:ph idx="1"/>
          </p:nvPr>
        </p:nvSpPr>
        <p:spPr>
          <a:xfrm>
            <a:off x="282575" y="1293812"/>
            <a:ext cx="11626850" cy="4270375"/>
          </a:xfrm>
        </p:spPr>
        <p:txBody>
          <a:bodyPr/>
          <a:lstStyle/>
          <a:p>
            <a:r>
              <a:rPr lang="en-US" altLang="en-US" dirty="0"/>
              <a:t>Strengthen capacity to respond by integrating DE into the emergency management cycle</a:t>
            </a:r>
          </a:p>
          <a:p>
            <a:r>
              <a:rPr lang="en-US" altLang="en-US" dirty="0"/>
              <a:t>Help public health and emergency management leadership understand essential role of DE</a:t>
            </a:r>
          </a:p>
          <a:p>
            <a:r>
              <a:rPr lang="en-US" altLang="en-US" dirty="0"/>
              <a:t>Identify common set of capabilities to support collection of epidemiologic data during emergency response situations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786" y="4030133"/>
            <a:ext cx="10062439" cy="2175017"/>
          </a:xfrm>
          <a:prstGeom prst="rect">
            <a:avLst/>
          </a:prstGeom>
        </p:spPr>
      </p:pic>
    </p:spTree>
    <p:extLst>
      <p:ext uri="{BB962C8B-B14F-4D97-AF65-F5344CB8AC3E}">
        <p14:creationId xmlns:p14="http://schemas.microsoft.com/office/powerpoint/2010/main" val="1931413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CSTE Disaster Epidemiology Subcommittee</a:t>
            </a:r>
          </a:p>
        </p:txBody>
      </p:sp>
      <p:sp>
        <p:nvSpPr>
          <p:cNvPr id="3" name="Content Placeholder 2"/>
          <p:cNvSpPr>
            <a:spLocks noGrp="1"/>
          </p:cNvSpPr>
          <p:nvPr>
            <p:ph idx="1"/>
          </p:nvPr>
        </p:nvSpPr>
        <p:spPr/>
        <p:txBody>
          <a:bodyPr/>
          <a:lstStyle/>
          <a:p>
            <a:pPr>
              <a:lnSpc>
                <a:spcPct val="120000"/>
              </a:lnSpc>
            </a:pPr>
            <a:r>
              <a:rPr lang="en-US" dirty="0"/>
              <a:t>Started in 2007</a:t>
            </a:r>
          </a:p>
          <a:p>
            <a:pPr>
              <a:lnSpc>
                <a:spcPct val="120000"/>
              </a:lnSpc>
            </a:pPr>
            <a:r>
              <a:rPr lang="en-US" dirty="0"/>
              <a:t>Subcommittee around for 13 years and on the 14</a:t>
            </a:r>
            <a:r>
              <a:rPr lang="en-US" baseline="30000" dirty="0"/>
              <a:t>th</a:t>
            </a:r>
            <a:r>
              <a:rPr lang="en-US" dirty="0"/>
              <a:t> workshop!</a:t>
            </a:r>
          </a:p>
          <a:p>
            <a:pPr>
              <a:lnSpc>
                <a:spcPct val="120000"/>
              </a:lnSpc>
            </a:pPr>
            <a:r>
              <a:rPr lang="en-US" dirty="0"/>
              <a:t>382 subcommittee members </a:t>
            </a:r>
          </a:p>
          <a:p>
            <a:pPr>
              <a:lnSpc>
                <a:spcPct val="120000"/>
              </a:lnSpc>
            </a:pPr>
            <a:r>
              <a:rPr lang="en-US" dirty="0"/>
              <a:t>About 50 active members</a:t>
            </a:r>
          </a:p>
          <a:p>
            <a:pPr>
              <a:lnSpc>
                <a:spcPct val="120000"/>
              </a:lnSpc>
            </a:pPr>
            <a:r>
              <a:rPr lang="en-US" dirty="0"/>
              <a:t>Monthly Conference Calls with content speakers</a:t>
            </a:r>
          </a:p>
          <a:p>
            <a:endParaRPr lang="en-US" dirty="0"/>
          </a:p>
        </p:txBody>
      </p:sp>
    </p:spTree>
    <p:extLst>
      <p:ext uri="{BB962C8B-B14F-4D97-AF65-F5344CB8AC3E}">
        <p14:creationId xmlns:p14="http://schemas.microsoft.com/office/powerpoint/2010/main" val="3608782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2ACB-055D-9D7E-30F9-4733CDAA240D}"/>
              </a:ext>
            </a:extLst>
          </p:cNvPr>
          <p:cNvSpPr>
            <a:spLocks noGrp="1"/>
          </p:cNvSpPr>
          <p:nvPr>
            <p:ph type="title"/>
          </p:nvPr>
        </p:nvSpPr>
        <p:spPr/>
        <p:txBody>
          <a:bodyPr/>
          <a:lstStyle/>
          <a:p>
            <a:r>
              <a:rPr lang="en-US" dirty="0"/>
              <a:t>CSTE Disaster Epidemiology Resources</a:t>
            </a:r>
          </a:p>
        </p:txBody>
      </p:sp>
      <p:sp>
        <p:nvSpPr>
          <p:cNvPr id="3" name="Content Placeholder 2">
            <a:extLst>
              <a:ext uri="{FF2B5EF4-FFF2-40B4-BE49-F238E27FC236}">
                <a16:creationId xmlns:a16="http://schemas.microsoft.com/office/drawing/2014/main" id="{2C980848-C6EF-F267-BE9C-28881FAC103F}"/>
              </a:ext>
            </a:extLst>
          </p:cNvPr>
          <p:cNvSpPr>
            <a:spLocks noGrp="1"/>
          </p:cNvSpPr>
          <p:nvPr>
            <p:ph idx="1"/>
          </p:nvPr>
        </p:nvSpPr>
        <p:spPr>
          <a:xfrm>
            <a:off x="436765" y="1323765"/>
            <a:ext cx="5659235" cy="3467100"/>
          </a:xfrm>
        </p:spPr>
        <p:txBody>
          <a:bodyPr>
            <a:normAutofit fontScale="85000" lnSpcReduction="20000"/>
          </a:bodyPr>
          <a:lstStyle/>
          <a:p>
            <a:r>
              <a:rPr lang="en-US" dirty="0"/>
              <a:t>CSTE Disaster Epidemiology Resource Repository: </a:t>
            </a:r>
            <a:r>
              <a:rPr lang="en-US" sz="2000" dirty="0">
                <a:hlinkClick r:id="rId3"/>
              </a:rPr>
              <a:t>https://www.cste.org/page/epidisaster</a:t>
            </a:r>
            <a:r>
              <a:rPr lang="en-US" sz="2000" dirty="0"/>
              <a:t> </a:t>
            </a:r>
          </a:p>
          <a:p>
            <a:endParaRPr lang="en-US" sz="2000" dirty="0"/>
          </a:p>
          <a:p>
            <a:r>
              <a:rPr lang="en-US" dirty="0"/>
              <a:t>CSTE Disaster Epidemiology Resource Guide: </a:t>
            </a:r>
            <a:r>
              <a:rPr lang="en-US" sz="2000" dirty="0">
                <a:hlinkClick r:id="rId4"/>
              </a:rPr>
              <a:t>https://cdn.ymaws.com/www.cste.org/resource/resmgr/disasterepi/DE_Resource_Guide_Final_v3.pdf</a:t>
            </a:r>
            <a:r>
              <a:rPr lang="en-US" sz="2000" dirty="0"/>
              <a:t> </a:t>
            </a:r>
          </a:p>
          <a:p>
            <a:pPr lvl="1"/>
            <a:r>
              <a:rPr lang="en-US" dirty="0"/>
              <a:t>Living document</a:t>
            </a:r>
          </a:p>
          <a:p>
            <a:pPr lvl="1"/>
            <a:r>
              <a:rPr lang="en-US" dirty="0"/>
              <a:t>Published in 2021</a:t>
            </a:r>
          </a:p>
          <a:p>
            <a:pPr lvl="1"/>
            <a:r>
              <a:rPr lang="en-US" dirty="0"/>
              <a:t>Overview of disaster epi methods and tools with real-world examples </a:t>
            </a:r>
          </a:p>
          <a:p>
            <a:endParaRPr lang="en-US" dirty="0"/>
          </a:p>
        </p:txBody>
      </p:sp>
      <p:pic>
        <p:nvPicPr>
          <p:cNvPr id="4" name="Picture 3" descr="Diagram&#10;&#10;Description automatically generated">
            <a:extLst>
              <a:ext uri="{FF2B5EF4-FFF2-40B4-BE49-F238E27FC236}">
                <a16:creationId xmlns:a16="http://schemas.microsoft.com/office/drawing/2014/main" id="{04710276-13FF-79FC-F7A2-B23E8D828A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85715" y="1328281"/>
            <a:ext cx="3393880" cy="4717775"/>
          </a:xfrm>
          <a:prstGeom prst="rect">
            <a:avLst/>
          </a:prstGeom>
          <a:ln>
            <a:noFill/>
          </a:ln>
          <a:effectLst>
            <a:outerShdw blurRad="292100" dist="139700" dir="2700000" algn="tl" rotWithShape="0">
              <a:srgbClr val="333333">
                <a:alpha val="65000"/>
              </a:srgbClr>
            </a:outerShdw>
          </a:effectLst>
        </p:spPr>
      </p:pic>
      <p:grpSp>
        <p:nvGrpSpPr>
          <p:cNvPr id="5" name="Group 4" descr="An example of an article published in the American Journal of Public Health.">
            <a:extLst>
              <a:ext uri="{FF2B5EF4-FFF2-40B4-BE49-F238E27FC236}">
                <a16:creationId xmlns:a16="http://schemas.microsoft.com/office/drawing/2014/main" id="{1D132CD8-6FFD-4D62-BF49-0EC87439F658}"/>
              </a:ext>
            </a:extLst>
          </p:cNvPr>
          <p:cNvGrpSpPr>
            <a:grpSpLocks noChangeAspect="1"/>
          </p:cNvGrpSpPr>
          <p:nvPr/>
        </p:nvGrpSpPr>
        <p:grpSpPr>
          <a:xfrm>
            <a:off x="436765" y="4681291"/>
            <a:ext cx="5749445" cy="1705888"/>
            <a:chOff x="153503" y="4541260"/>
            <a:chExt cx="6647619" cy="1972380"/>
          </a:xfrm>
        </p:grpSpPr>
        <p:pic>
          <p:nvPicPr>
            <p:cNvPr id="6" name="Picture 5" descr="Referenced the Article The Role of Applied Epidemiology Methods in the Disaster Management Cycle.">
              <a:extLst>
                <a:ext uri="{FF2B5EF4-FFF2-40B4-BE49-F238E27FC236}">
                  <a16:creationId xmlns:a16="http://schemas.microsoft.com/office/drawing/2014/main" id="{2099EC86-836B-4F75-B019-2C2B2FDCACED}"/>
                </a:ext>
              </a:extLst>
            </p:cNvPr>
            <p:cNvPicPr>
              <a:picLocks noChangeAspect="1"/>
            </p:cNvPicPr>
            <p:nvPr/>
          </p:nvPicPr>
          <p:blipFill>
            <a:blip r:embed="rId6"/>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7" name="Picture 6" descr="Reference to American Journal of Public Health, November 2014, Vol 104 No 11">
              <a:extLst>
                <a:ext uri="{FF2B5EF4-FFF2-40B4-BE49-F238E27FC236}">
                  <a16:creationId xmlns:a16="http://schemas.microsoft.com/office/drawing/2014/main" id="{377A768E-33C3-44B1-9D0A-796CFDD7F671}"/>
                </a:ext>
              </a:extLst>
            </p:cNvPr>
            <p:cNvPicPr>
              <a:picLocks noChangeAspect="1"/>
            </p:cNvPicPr>
            <p:nvPr/>
          </p:nvPicPr>
          <p:blipFill>
            <a:blip r:embed="rId7"/>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559305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9F96-5859-4C97-A6CC-D68DAA4057F3}"/>
              </a:ext>
            </a:extLst>
          </p:cNvPr>
          <p:cNvSpPr>
            <a:spLocks noGrp="1"/>
          </p:cNvSpPr>
          <p:nvPr>
            <p:ph type="title"/>
          </p:nvPr>
        </p:nvSpPr>
        <p:spPr>
          <a:xfrm>
            <a:off x="59760" y="630333"/>
            <a:ext cx="12038116" cy="782621"/>
          </a:xfrm>
        </p:spPr>
        <p:txBody>
          <a:bodyPr/>
          <a:lstStyle/>
          <a:p>
            <a:r>
              <a:rPr lang="en-US" dirty="0">
                <a:effectLst/>
                <a:ea typeface="Times New Roman" panose="02020603050405020304" pitchFamily="18" charset="0"/>
              </a:rPr>
              <a:t>Disaster Epidemiology Outreach Cards </a:t>
            </a:r>
            <a:br>
              <a:rPr lang="en-US" sz="1800" dirty="0">
                <a:effectLst/>
                <a:latin typeface="Calibri" panose="020F0502020204030204" pitchFamily="34" charset="0"/>
                <a:ea typeface="Calibri" panose="020F0502020204030204" pitchFamily="34" charset="0"/>
                <a:cs typeface="Calibri" panose="020F0502020204030204" pitchFamily="34" charset="0"/>
              </a:rPr>
            </a:br>
            <a:endParaRPr lang="en-US" dirty="0"/>
          </a:p>
        </p:txBody>
      </p:sp>
      <p:pic>
        <p:nvPicPr>
          <p:cNvPr id="5" name="Content Placeholder 4" descr="Text&#10;&#10;Description automatically generated">
            <a:extLst>
              <a:ext uri="{FF2B5EF4-FFF2-40B4-BE49-F238E27FC236}">
                <a16:creationId xmlns:a16="http://schemas.microsoft.com/office/drawing/2014/main" id="{A59298CB-7CDE-4C83-B199-AB8B7B65A6D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8053" y="1565981"/>
            <a:ext cx="5527993" cy="4270375"/>
          </a:xfrm>
        </p:spPr>
      </p:pic>
      <p:pic>
        <p:nvPicPr>
          <p:cNvPr id="7" name="Picture 6" descr="Text&#10;&#10;Description automatically generated with medium confidence">
            <a:extLst>
              <a:ext uri="{FF2B5EF4-FFF2-40B4-BE49-F238E27FC236}">
                <a16:creationId xmlns:a16="http://schemas.microsoft.com/office/drawing/2014/main" id="{1DA868FF-D674-408C-B3E1-0392DE8D3E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955" y="1470247"/>
            <a:ext cx="5651921" cy="4366109"/>
          </a:xfrm>
          <a:prstGeom prst="rect">
            <a:avLst/>
          </a:prstGeom>
        </p:spPr>
      </p:pic>
    </p:spTree>
    <p:extLst>
      <p:ext uri="{BB962C8B-B14F-4D97-AF65-F5344CB8AC3E}">
        <p14:creationId xmlns:p14="http://schemas.microsoft.com/office/powerpoint/2010/main" val="470837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0FB-6DAA-0967-6786-91ECF95CE1DD}"/>
              </a:ext>
            </a:extLst>
          </p:cNvPr>
          <p:cNvSpPr>
            <a:spLocks noGrp="1"/>
          </p:cNvSpPr>
          <p:nvPr>
            <p:ph type="title"/>
          </p:nvPr>
        </p:nvSpPr>
        <p:spPr/>
        <p:txBody>
          <a:bodyPr/>
          <a:lstStyle/>
          <a:p>
            <a:r>
              <a:rPr lang="en-US"/>
              <a:t>Presentation Objectives</a:t>
            </a:r>
          </a:p>
        </p:txBody>
      </p:sp>
      <p:pic>
        <p:nvPicPr>
          <p:cNvPr id="8" name="Picture 7" descr="Diagram, text&#10;&#10;Description automatically generated">
            <a:extLst>
              <a:ext uri="{FF2B5EF4-FFF2-40B4-BE49-F238E27FC236}">
                <a16:creationId xmlns:a16="http://schemas.microsoft.com/office/drawing/2014/main" id="{A9A9D4EC-930B-2D40-62CD-1B5AB9A25E9D}"/>
              </a:ext>
            </a:extLst>
          </p:cNvPr>
          <p:cNvPicPr>
            <a:picLocks noChangeAspect="1"/>
          </p:cNvPicPr>
          <p:nvPr/>
        </p:nvPicPr>
        <p:blipFill rotWithShape="1">
          <a:blip r:embed="rId3"/>
          <a:srcRect t="15167" b="14834"/>
          <a:stretch/>
        </p:blipFill>
        <p:spPr>
          <a:xfrm>
            <a:off x="2759583" y="883146"/>
            <a:ext cx="8148066" cy="57036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1806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86384-196D-43F9-B8FF-13A395AD7303}"/>
              </a:ext>
            </a:extLst>
          </p:cNvPr>
          <p:cNvSpPr>
            <a:spLocks noGrp="1"/>
          </p:cNvSpPr>
          <p:nvPr>
            <p:ph type="title"/>
          </p:nvPr>
        </p:nvSpPr>
        <p:spPr/>
        <p:txBody>
          <a:bodyPr/>
          <a:lstStyle/>
          <a:p>
            <a:r>
              <a:rPr lang="en-US" dirty="0"/>
              <a:t>What data or information have you been asked for?</a:t>
            </a:r>
          </a:p>
        </p:txBody>
      </p:sp>
      <p:sp>
        <p:nvSpPr>
          <p:cNvPr id="3" name="Content Placeholder 2">
            <a:extLst>
              <a:ext uri="{FF2B5EF4-FFF2-40B4-BE49-F238E27FC236}">
                <a16:creationId xmlns:a16="http://schemas.microsoft.com/office/drawing/2014/main" id="{478574B3-4CB6-453C-9F6E-2712AC7A2DB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923773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p:txBody>
          <a:bodyPr>
            <a:normAutofit/>
          </a:bodyPr>
          <a:lstStyle/>
          <a:p>
            <a:r>
              <a:rPr lang="en-US" dirty="0"/>
              <a:t>Define Disaster Epidemiology (DE)</a:t>
            </a:r>
          </a:p>
          <a:p>
            <a:r>
              <a:rPr lang="en-US" dirty="0"/>
              <a:t>Discuss who is a disaster epidemiologist</a:t>
            </a:r>
          </a:p>
          <a:p>
            <a:r>
              <a:rPr lang="en-US" dirty="0"/>
              <a:t>Explain its role in the Emergency Management Cycle</a:t>
            </a:r>
          </a:p>
          <a:p>
            <a:r>
              <a:rPr lang="en-US" dirty="0"/>
              <a:t>Share case studies of DE methods</a:t>
            </a:r>
          </a:p>
          <a:p>
            <a:r>
              <a:rPr lang="en-US" dirty="0"/>
              <a:t>Discussion</a:t>
            </a:r>
          </a:p>
          <a:p>
            <a:r>
              <a:rPr lang="en-US" dirty="0"/>
              <a:t>How to get more involved in the DE subcommittee!</a:t>
            </a:r>
          </a:p>
          <a:p>
            <a:r>
              <a:rPr lang="en-US" dirty="0"/>
              <a:t>Share disaster epidemiology resources and training</a:t>
            </a:r>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4301C62-212F-4D6B-846F-E738CEF30A22}"/>
              </a:ext>
            </a:extLst>
          </p:cNvPr>
          <p:cNvSpPr>
            <a:spLocks noGrp="1"/>
          </p:cNvSpPr>
          <p:nvPr>
            <p:ph type="body" sz="quarter" idx="10"/>
          </p:nvPr>
        </p:nvSpPr>
        <p:spPr/>
        <p:txBody>
          <a:bodyPr/>
          <a:lstStyle/>
          <a:p>
            <a:r>
              <a:rPr lang="en-US" dirty="0"/>
              <a:t>Disaster Epidemiology: the basics</a:t>
            </a:r>
          </a:p>
        </p:txBody>
      </p:sp>
    </p:spTree>
    <p:extLst>
      <p:ext uri="{BB962C8B-B14F-4D97-AF65-F5344CB8AC3E}">
        <p14:creationId xmlns:p14="http://schemas.microsoft.com/office/powerpoint/2010/main" val="3951514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r>
              <a:rPr lang="en-US" noProof="0"/>
              <a:t>What is Epidemiology?</a:t>
            </a:r>
            <a:endParaRPr lang="en-US"/>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200587" y="1547813"/>
            <a:ext cx="5794002" cy="4270375"/>
          </a:xfrm>
        </p:spPr>
      </p:pic>
    </p:spTree>
    <p:extLst>
      <p:ext uri="{BB962C8B-B14F-4D97-AF65-F5344CB8AC3E}">
        <p14:creationId xmlns:p14="http://schemas.microsoft.com/office/powerpoint/2010/main" val="2197055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p:txBody>
          <a:bodyPr/>
          <a:lstStyle/>
          <a:p>
            <a:r>
              <a:rPr lang="en-US"/>
              <a:t>What is Disaster Epidemiology?</a:t>
            </a:r>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p:txBody>
          <a:bodyPr>
            <a:normAutofit/>
          </a:bodyPr>
          <a:lstStyle/>
          <a:p>
            <a:pPr marL="0" indent="0">
              <a:buNone/>
            </a:pPr>
            <a:r>
              <a:rPr lang="en-US"/>
              <a:t>The use of epidemiology to assess the short- and long-term adverse effects of disasters and to predict consequences of future disasters</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rotWithShape="1">
          <a:blip r:embed="rId3"/>
          <a:srcRect l="3802" r="12113"/>
          <a:stretch/>
        </p:blipFill>
        <p:spPr>
          <a:xfrm>
            <a:off x="2142055" y="2364825"/>
            <a:ext cx="3038691" cy="2057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29818" y="4545437"/>
            <a:ext cx="3050929" cy="20574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8775357" y="4545437"/>
            <a:ext cx="3063068" cy="20574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rotWithShape="1">
          <a:blip r:embed="rId6"/>
          <a:srcRect r="4326"/>
          <a:stretch/>
        </p:blipFill>
        <p:spPr>
          <a:xfrm>
            <a:off x="8775357" y="2364825"/>
            <a:ext cx="3038691" cy="2057400"/>
          </a:xfrm>
          <a:prstGeom prst="rect">
            <a:avLst/>
          </a:prstGeom>
          <a:ln>
            <a:solidFill>
              <a:schemeClr val="bg1"/>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5490723" y="3355532"/>
            <a:ext cx="2974656"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0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5507-97AE-455B-985B-90EB1A675FF3}"/>
              </a:ext>
            </a:extLst>
          </p:cNvPr>
          <p:cNvSpPr>
            <a:spLocks noGrp="1"/>
          </p:cNvSpPr>
          <p:nvPr>
            <p:ph type="title"/>
          </p:nvPr>
        </p:nvSpPr>
        <p:spPr/>
        <p:txBody>
          <a:bodyPr/>
          <a:lstStyle/>
          <a:p>
            <a:r>
              <a:rPr lang="en-US" dirty="0"/>
              <a:t>Do you have a role in emergencies?</a:t>
            </a:r>
            <a:br>
              <a:rPr lang="en-US" dirty="0"/>
            </a:br>
            <a:r>
              <a:rPr lang="en-US" dirty="0"/>
              <a:t>What is your role in emergencies?</a:t>
            </a:r>
          </a:p>
        </p:txBody>
      </p:sp>
      <p:sp>
        <p:nvSpPr>
          <p:cNvPr id="3" name="Content Placeholder 2">
            <a:extLst>
              <a:ext uri="{FF2B5EF4-FFF2-40B4-BE49-F238E27FC236}">
                <a16:creationId xmlns:a16="http://schemas.microsoft.com/office/drawing/2014/main" id="{B2B53622-33E9-4A6B-BAD1-B9AEF033F8DB}"/>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9257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p:txBody>
          <a:bodyPr/>
          <a:lstStyle/>
          <a:p>
            <a:r>
              <a:rPr lang="en-US"/>
              <a:t>Disaster Epidemiology is Multi-disciplinary</a:t>
            </a:r>
          </a:p>
        </p:txBody>
      </p:sp>
      <p:sp>
        <p:nvSpPr>
          <p:cNvPr id="3" name="Content Placeholder 2">
            <a:extLst>
              <a:ext uri="{FF2B5EF4-FFF2-40B4-BE49-F238E27FC236}">
                <a16:creationId xmlns:a16="http://schemas.microsoft.com/office/drawing/2014/main" id="{CE8C2D8B-689C-4B2F-BC9F-2C74CA29CB0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2115915" y="994411"/>
            <a:ext cx="9348075" cy="5064408"/>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p:txBody>
          <a:bodyPr/>
          <a:lstStyle/>
          <a:p>
            <a:r>
              <a:rPr lang="en-US"/>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p:txBody>
          <a:bodyPr/>
          <a:lstStyle/>
          <a:p>
            <a:r>
              <a:rPr lang="en-US" altLang="en-US">
                <a:cs typeface="Arial" panose="020B0604020202020204" pitchFamily="34" charset="0"/>
              </a:rPr>
              <a:t>DE provides </a:t>
            </a:r>
            <a:r>
              <a:rPr lang="en-US" altLang="en-US" b="1">
                <a:cs typeface="Arial" panose="020B0604020202020204" pitchFamily="34" charset="0"/>
              </a:rPr>
              <a:t>reliable</a:t>
            </a:r>
            <a:r>
              <a:rPr lang="en-US" altLang="en-US">
                <a:cs typeface="Arial" panose="020B0604020202020204" pitchFamily="34" charset="0"/>
              </a:rPr>
              <a:t> and </a:t>
            </a:r>
            <a:r>
              <a:rPr lang="en-US" altLang="en-US" b="1">
                <a:cs typeface="Arial" panose="020B0604020202020204" pitchFamily="34" charset="0"/>
              </a:rPr>
              <a:t>actionable information </a:t>
            </a:r>
            <a:r>
              <a:rPr lang="en-US" altLang="en-US">
                <a:cs typeface="Arial" panose="020B0604020202020204" pitchFamily="34" charset="0"/>
              </a:rPr>
              <a:t>to incident commanders, planners, and decision-makers</a:t>
            </a:r>
          </a:p>
          <a:p>
            <a:pPr>
              <a:lnSpc>
                <a:spcPts val="5600"/>
              </a:lnSpc>
              <a:spcBef>
                <a:spcPts val="0"/>
              </a:spcBef>
            </a:pPr>
            <a:r>
              <a:rPr lang="en-US"/>
              <a:t>Provides situational awareness</a:t>
            </a:r>
          </a:p>
          <a:p>
            <a:pPr>
              <a:lnSpc>
                <a:spcPts val="5600"/>
              </a:lnSpc>
              <a:spcBef>
                <a:spcPts val="0"/>
              </a:spcBef>
            </a:pPr>
            <a:r>
              <a:rPr lang="en-US"/>
              <a:t>Assesses the short- and long-term adverse health effects of disasters </a:t>
            </a:r>
          </a:p>
          <a:p>
            <a:pPr>
              <a:lnSpc>
                <a:spcPts val="5600"/>
              </a:lnSpc>
              <a:spcBef>
                <a:spcPts val="0"/>
              </a:spcBef>
            </a:pPr>
            <a:r>
              <a:rPr lang="en-US"/>
              <a:t>Informs planning and preparation for future disasters</a:t>
            </a:r>
          </a:p>
          <a:p>
            <a:endParaRPr lang="en-US"/>
          </a:p>
        </p:txBody>
      </p:sp>
    </p:spTree>
    <p:extLst>
      <p:ext uri="{BB962C8B-B14F-4D97-AF65-F5344CB8AC3E}">
        <p14:creationId xmlns:p14="http://schemas.microsoft.com/office/powerpoint/2010/main" val="824667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p:txBody>
          <a:bodyPr/>
          <a:lstStyle/>
          <a:p>
            <a:r>
              <a:rPr lang="en-US" sz="4200"/>
              <a:t>Disaster Epidemiology: an All-Hazard approach</a:t>
            </a:r>
          </a:p>
        </p:txBody>
      </p:sp>
      <p:sp>
        <p:nvSpPr>
          <p:cNvPr id="3" name="Content Placeholder 2">
            <a:extLst>
              <a:ext uri="{FF2B5EF4-FFF2-40B4-BE49-F238E27FC236}">
                <a16:creationId xmlns:a16="http://schemas.microsoft.com/office/drawing/2014/main" id="{2AC71CB0-5B56-4BCA-B381-4706296915EF}"/>
              </a:ext>
            </a:extLst>
          </p:cNvPr>
          <p:cNvSpPr>
            <a:spLocks noGrp="1"/>
          </p:cNvSpPr>
          <p:nvPr>
            <p:ph idx="1"/>
          </p:nvPr>
        </p:nvSpPr>
        <p:spPr/>
        <p:txBody>
          <a:bodyPr/>
          <a:lstStyle/>
          <a:p>
            <a:endParaRPr lang="en-US"/>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rotWithShape="1">
          <a:blip r:embed="rId3"/>
          <a:srcRect r="2511" b="2650"/>
          <a:stretch/>
        </p:blipFill>
        <p:spPr>
          <a:xfrm>
            <a:off x="2516282" y="1208265"/>
            <a:ext cx="4204558" cy="2952255"/>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6720840" y="1139716"/>
            <a:ext cx="4102140" cy="3159982"/>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2516282" y="3810887"/>
            <a:ext cx="4285255" cy="3047113"/>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6720840" y="3819230"/>
            <a:ext cx="4120219" cy="3012462"/>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F198AF4-50AE-4FB3-A783-62CD6070B0D6}"/>
              </a:ext>
            </a:extLst>
          </p:cNvPr>
          <p:cNvSpPr>
            <a:spLocks noGrp="1"/>
          </p:cNvSpPr>
          <p:nvPr>
            <p:ph type="body" sz="quarter" idx="10"/>
          </p:nvPr>
        </p:nvSpPr>
        <p:spPr/>
        <p:txBody>
          <a:bodyPr>
            <a:normAutofit fontScale="92500" lnSpcReduction="10000"/>
          </a:bodyPr>
          <a:lstStyle/>
          <a:p>
            <a:r>
              <a:rPr lang="en-US" dirty="0"/>
              <a:t>Disaster Epidemiology and the Emergency Management Cycle</a:t>
            </a:r>
          </a:p>
        </p:txBody>
      </p:sp>
    </p:spTree>
    <p:extLst>
      <p:ext uri="{BB962C8B-B14F-4D97-AF65-F5344CB8AC3E}">
        <p14:creationId xmlns:p14="http://schemas.microsoft.com/office/powerpoint/2010/main" val="3670444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p:txBody>
          <a:bodyPr/>
          <a:lstStyle/>
          <a:p>
            <a:r>
              <a:rPr lang="en-US"/>
              <a:t>Conceptual Framework</a:t>
            </a:r>
          </a:p>
        </p:txBody>
      </p:sp>
      <p:pic>
        <p:nvPicPr>
          <p:cNvPr id="4" name="Picture 3" descr="Chart, sunburst chart&#10;&#10;Description automatically generated">
            <a:extLst>
              <a:ext uri="{FF2B5EF4-FFF2-40B4-BE49-F238E27FC236}">
                <a16:creationId xmlns:a16="http://schemas.microsoft.com/office/drawing/2014/main" id="{6DB895EC-CA13-72E7-B5C9-61C082F30B33}"/>
              </a:ext>
            </a:extLst>
          </p:cNvPr>
          <p:cNvPicPr>
            <a:picLocks noChangeAspect="1"/>
          </p:cNvPicPr>
          <p:nvPr/>
        </p:nvPicPr>
        <p:blipFill>
          <a:blip r:embed="rId3"/>
          <a:stretch>
            <a:fillRect/>
          </a:stretch>
        </p:blipFill>
        <p:spPr>
          <a:xfrm>
            <a:off x="3443249" y="1296046"/>
            <a:ext cx="5305501" cy="4958393"/>
          </a:xfrm>
          <a:prstGeom prst="rect">
            <a:avLst/>
          </a:prstGeom>
        </p:spPr>
      </p:pic>
    </p:spTree>
    <p:extLst>
      <p:ext uri="{BB962C8B-B14F-4D97-AF65-F5344CB8AC3E}">
        <p14:creationId xmlns:p14="http://schemas.microsoft.com/office/powerpoint/2010/main" val="1788925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a:t>Disaster Epidemiology Activities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2">
            <a:extLst>
              <a:ext uri="{FF2B5EF4-FFF2-40B4-BE49-F238E27FC236}">
                <a16:creationId xmlns:a16="http://schemas.microsoft.com/office/drawing/2014/main" id="{D1A64E90-616B-6CBA-EC8D-05DFB7C4B37C}"/>
              </a:ext>
            </a:extLst>
          </p:cNvPr>
          <p:cNvSpPr txBox="1">
            <a:spLocks/>
          </p:cNvSpPr>
          <p:nvPr/>
        </p:nvSpPr>
        <p:spPr>
          <a:xfrm>
            <a:off x="9496075" y="1327013"/>
            <a:ext cx="2544915" cy="188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000"/>
              </a:lnSpc>
              <a:spcBef>
                <a:spcPts val="0"/>
              </a:spcBef>
              <a:buFont typeface="Arial" panose="020B0604020202020204" pitchFamily="34" charset="0"/>
              <a:buNone/>
            </a:pPr>
            <a:r>
              <a:rPr lang="en-US" sz="2400" b="1">
                <a:solidFill>
                  <a:schemeClr val="accent6">
                    <a:lumMod val="75000"/>
                  </a:schemeClr>
                </a:solidFill>
                <a:latin typeface="Arial" panose="020B0604020202020204" pitchFamily="34" charset="0"/>
                <a:cs typeface="Arial" panose="020B0604020202020204" pitchFamily="34" charset="0"/>
              </a:rPr>
              <a:t>Pre-disaster</a:t>
            </a:r>
          </a:p>
          <a:p>
            <a:pPr>
              <a:lnSpc>
                <a:spcPts val="3000"/>
              </a:lnSpc>
              <a:spcBef>
                <a:spcPts val="0"/>
              </a:spcBef>
            </a:pPr>
            <a:r>
              <a:rPr lang="en-US" sz="2200">
                <a:solidFill>
                  <a:srgbClr val="101957"/>
                </a:solidFill>
                <a:latin typeface="Arial" panose="020B0604020202020204" pitchFamily="34" charset="0"/>
                <a:cs typeface="Arial" panose="020B0604020202020204" pitchFamily="34" charset="0"/>
              </a:rPr>
              <a:t>Epidemiology investigations </a:t>
            </a:r>
          </a:p>
          <a:p>
            <a:pPr>
              <a:lnSpc>
                <a:spcPts val="3000"/>
              </a:lnSpc>
              <a:spcBef>
                <a:spcPts val="0"/>
              </a:spcBef>
            </a:pPr>
            <a:r>
              <a:rPr lang="en-US" sz="2200">
                <a:solidFill>
                  <a:srgbClr val="101957"/>
                </a:solidFill>
                <a:latin typeface="Arial" panose="020B0604020202020204" pitchFamily="34" charset="0"/>
                <a:cs typeface="Arial" panose="020B0604020202020204" pitchFamily="34" charset="0"/>
              </a:rPr>
              <a:t>Evaluation and risk studies</a:t>
            </a:r>
          </a:p>
        </p:txBody>
      </p:sp>
      <p:sp>
        <p:nvSpPr>
          <p:cNvPr id="8" name="Text Placeholder 2">
            <a:extLst>
              <a:ext uri="{FF2B5EF4-FFF2-40B4-BE49-F238E27FC236}">
                <a16:creationId xmlns:a16="http://schemas.microsoft.com/office/drawing/2014/main" id="{E7D544EA-F695-833C-8E69-61B663AC0E22}"/>
              </a:ext>
            </a:extLst>
          </p:cNvPr>
          <p:cNvSpPr txBox="1">
            <a:spLocks/>
          </p:cNvSpPr>
          <p:nvPr/>
        </p:nvSpPr>
        <p:spPr>
          <a:xfrm>
            <a:off x="1972657" y="4675421"/>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a:solidFill>
                  <a:srgbClr val="C00000"/>
                </a:solidFill>
                <a:latin typeface="Arial" panose="020B0604020202020204" pitchFamily="34" charset="0"/>
                <a:cs typeface="Arial" panose="020B0604020202020204" pitchFamily="34" charset="0"/>
              </a:rPr>
              <a:t>Disaster</a:t>
            </a:r>
          </a:p>
          <a:p>
            <a:r>
              <a:rPr lang="en-US" sz="220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220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2200">
                <a:latin typeface="Arial" panose="020B0604020202020204" pitchFamily="34" charset="0"/>
                <a:cs typeface="Arial" panose="020B0604020202020204" pitchFamily="34" charset="0"/>
              </a:rPr>
              <a:t>Responders</a:t>
            </a:r>
          </a:p>
          <a:p>
            <a:r>
              <a:rPr lang="en-US" sz="2200">
                <a:latin typeface="Arial" panose="020B0604020202020204" pitchFamily="34" charset="0"/>
                <a:cs typeface="Arial" panose="020B0604020202020204" pitchFamily="34" charset="0"/>
              </a:rPr>
              <a:t>Rapid needs assessments</a:t>
            </a:r>
          </a:p>
        </p:txBody>
      </p:sp>
      <p:sp>
        <p:nvSpPr>
          <p:cNvPr id="9" name="Text Placeholder 2">
            <a:extLst>
              <a:ext uri="{FF2B5EF4-FFF2-40B4-BE49-F238E27FC236}">
                <a16:creationId xmlns:a16="http://schemas.microsoft.com/office/drawing/2014/main" id="{1B4B255B-B96E-DB4E-E7DC-752E06263037}"/>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a:solidFill>
                  <a:schemeClr val="accent2">
                    <a:lumMod val="75000"/>
                  </a:schemeClr>
                </a:solidFill>
                <a:latin typeface="Arial" panose="020B0604020202020204" pitchFamily="34" charset="0"/>
                <a:cs typeface="Arial" panose="020B0604020202020204" pitchFamily="34" charset="0"/>
              </a:rPr>
              <a:t>Post-disaster</a:t>
            </a:r>
          </a:p>
          <a:p>
            <a:r>
              <a:rPr lang="en-US" sz="2200">
                <a:latin typeface="Arial" panose="020B0604020202020204" pitchFamily="34" charset="0"/>
                <a:cs typeface="Arial" panose="020B0604020202020204" pitchFamily="34" charset="0"/>
              </a:rPr>
              <a:t>Tracking</a:t>
            </a:r>
          </a:p>
          <a:p>
            <a:r>
              <a:rPr lang="en-US" sz="220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341843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p:txBody>
          <a:bodyPr/>
          <a:lstStyle/>
          <a:p>
            <a:r>
              <a:rPr lang="en-US"/>
              <a:t>DE and Incident Command System (ICS)</a:t>
            </a:r>
          </a:p>
        </p:txBody>
      </p:sp>
      <p:graphicFrame>
        <p:nvGraphicFramePr>
          <p:cNvPr id="6" name="Content Placeholder 5">
            <a:extLst>
              <a:ext uri="{FF2B5EF4-FFF2-40B4-BE49-F238E27FC236}">
                <a16:creationId xmlns:a16="http://schemas.microsoft.com/office/drawing/2014/main" id="{220389FC-8BAC-151F-9142-49CD09483FED}"/>
              </a:ext>
            </a:extLst>
          </p:cNvPr>
          <p:cNvGraphicFramePr>
            <a:graphicFrameLocks noGrp="1"/>
          </p:cNvGraphicFramePr>
          <p:nvPr>
            <p:ph idx="1"/>
            <p:extLst>
              <p:ext uri="{D42A27DB-BD31-4B8C-83A1-F6EECF244321}">
                <p14:modId xmlns:p14="http://schemas.microsoft.com/office/powerpoint/2010/main" val="1197719670"/>
              </p:ext>
            </p:extLst>
          </p:nvPr>
        </p:nvGraphicFramePr>
        <p:xfrm>
          <a:off x="284163" y="1547813"/>
          <a:ext cx="11626850" cy="4270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9628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FC0DE-1927-478A-9505-1C3D3C55C27F}"/>
              </a:ext>
            </a:extLst>
          </p:cNvPr>
          <p:cNvSpPr>
            <a:spLocks noGrp="1"/>
          </p:cNvSpPr>
          <p:nvPr>
            <p:ph type="title"/>
          </p:nvPr>
        </p:nvSpPr>
        <p:spPr/>
        <p:txBody>
          <a:bodyPr/>
          <a:lstStyle/>
          <a:p>
            <a:r>
              <a:rPr lang="en-US" dirty="0"/>
              <a:t>What can epi’s contribute to emergencies?</a:t>
            </a:r>
          </a:p>
        </p:txBody>
      </p:sp>
      <p:sp>
        <p:nvSpPr>
          <p:cNvPr id="3" name="Content Placeholder 2">
            <a:extLst>
              <a:ext uri="{FF2B5EF4-FFF2-40B4-BE49-F238E27FC236}">
                <a16:creationId xmlns:a16="http://schemas.microsoft.com/office/drawing/2014/main" id="{345B56B0-E3D6-4E70-BA06-CEF19D74B756}"/>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835884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E64535-3EE5-4D34-A4D6-9AA985AE7588}"/>
              </a:ext>
            </a:extLst>
          </p:cNvPr>
          <p:cNvSpPr>
            <a:spLocks noGrp="1"/>
          </p:cNvSpPr>
          <p:nvPr>
            <p:ph type="body" sz="quarter" idx="10"/>
          </p:nvPr>
        </p:nvSpPr>
        <p:spPr/>
        <p:txBody>
          <a:bodyPr>
            <a:normAutofit fontScale="92500" lnSpcReduction="10000"/>
          </a:bodyPr>
          <a:lstStyle/>
          <a:p>
            <a:r>
              <a:rPr lang="en-US" dirty="0"/>
              <a:t>Disaster Epidemiology Methods Overview and Case Studies</a:t>
            </a:r>
          </a:p>
        </p:txBody>
      </p:sp>
    </p:spTree>
    <p:extLst>
      <p:ext uri="{BB962C8B-B14F-4D97-AF65-F5344CB8AC3E}">
        <p14:creationId xmlns:p14="http://schemas.microsoft.com/office/powerpoint/2010/main" val="3992011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p:txBody>
          <a:bodyPr/>
          <a:lstStyle/>
          <a:p>
            <a:r>
              <a:rPr lang="en-US" altLang="en-US"/>
              <a:t>Used in all Emergency Management Cycle Phases</a:t>
            </a:r>
          </a:p>
          <a:p>
            <a:r>
              <a:rPr lang="en-US" altLang="en-US"/>
              <a:t>Identify community status</a:t>
            </a:r>
          </a:p>
          <a:p>
            <a:r>
              <a:rPr lang="en-US" altLang="en-US"/>
              <a:t>Systematic, timely, and statistically robust </a:t>
            </a:r>
          </a:p>
          <a:p>
            <a:r>
              <a:rPr lang="en-US"/>
              <a:t>Example: Community Assessment for Public Health Emergency Response (CASPER)</a:t>
            </a:r>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rotWithShape="1">
          <a:blip r:embed="rId3"/>
          <a:srcRect l="5895" t="4001" r="9773" b="8288"/>
          <a:stretch/>
        </p:blipFill>
        <p:spPr>
          <a:xfrm>
            <a:off x="8823959" y="3330052"/>
            <a:ext cx="2503265" cy="33330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A567D58-A3F9-ABDF-5408-2EFA057F2A3F}"/>
              </a:ext>
            </a:extLst>
          </p:cNvPr>
          <p:cNvPicPr>
            <a:picLocks noChangeAspect="1"/>
          </p:cNvPicPr>
          <p:nvPr/>
        </p:nvPicPr>
        <p:blipFill>
          <a:blip r:embed="rId4"/>
          <a:stretch>
            <a:fillRect/>
          </a:stretch>
        </p:blipFill>
        <p:spPr>
          <a:xfrm>
            <a:off x="5962620" y="3353311"/>
            <a:ext cx="2575590" cy="3309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403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p:txBody>
          <a:bodyPr/>
          <a:lstStyle/>
          <a:p>
            <a:r>
              <a:rPr lang="en-US"/>
              <a:t>Recovery CASPER: </a:t>
            </a:r>
            <a:br>
              <a:rPr lang="en-US"/>
            </a:br>
            <a:r>
              <a:rPr lang="en-US"/>
              <a:t>Longitudinal Wildfire Impact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p:txBody>
          <a:bodyPr/>
          <a:lstStyle/>
          <a:p>
            <a:r>
              <a:rPr lang="en-US"/>
              <a:t>Texas</a:t>
            </a:r>
          </a:p>
          <a:p>
            <a:r>
              <a:rPr lang="en-US"/>
              <a:t>Response CASPER informed:</a:t>
            </a:r>
          </a:p>
          <a:p>
            <a:pPr lvl="1"/>
            <a:r>
              <a:rPr lang="en-US"/>
              <a:t>Key public health issues</a:t>
            </a:r>
          </a:p>
          <a:p>
            <a:pPr lvl="1"/>
            <a:r>
              <a:rPr lang="en-US"/>
              <a:t>Resource allocation</a:t>
            </a:r>
          </a:p>
          <a:p>
            <a:pPr lvl="1"/>
            <a:r>
              <a:rPr lang="en-US"/>
              <a:t>Rebuilding intent</a:t>
            </a:r>
          </a:p>
          <a:p>
            <a:r>
              <a:rPr lang="en-US"/>
              <a:t>Recovery CASPER informed:</a:t>
            </a:r>
          </a:p>
          <a:p>
            <a:pPr lvl="1"/>
            <a:r>
              <a:rPr lang="en-US"/>
              <a:t>New concerns</a:t>
            </a:r>
          </a:p>
          <a:p>
            <a:pPr lvl="1"/>
            <a:r>
              <a:rPr lang="en-US"/>
              <a:t>Unmet needs</a:t>
            </a:r>
          </a:p>
          <a:p>
            <a:pPr lvl="1"/>
            <a:r>
              <a:rPr lang="en-US"/>
              <a:t>Rebuilding reality</a:t>
            </a:r>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rotWithShape="1">
          <a:blip r:embed="rId3"/>
          <a:srcRect r="369"/>
          <a:stretch/>
        </p:blipFill>
        <p:spPr>
          <a:xfrm>
            <a:off x="6385560" y="1788877"/>
            <a:ext cx="5806440"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p:txBody>
          <a:bodyPr/>
          <a:lstStyle/>
          <a:p>
            <a:r>
              <a:rPr lang="en-US"/>
              <a:t>Tracking, Rosters, Registering</a:t>
            </a:r>
          </a:p>
        </p:txBody>
      </p:sp>
      <p:sp>
        <p:nvSpPr>
          <p:cNvPr id="3" name="Content Placeholder 2">
            <a:extLst>
              <a:ext uri="{FF2B5EF4-FFF2-40B4-BE49-F238E27FC236}">
                <a16:creationId xmlns:a16="http://schemas.microsoft.com/office/drawing/2014/main" id="{ECF02B5A-5EE0-4828-8C79-7795C2D45BF4}"/>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3"/>
          <a:stretch>
            <a:fillRect/>
          </a:stretch>
        </p:blipFill>
        <p:spPr>
          <a:xfrm>
            <a:off x="7522235" y="783182"/>
            <a:ext cx="3958730" cy="4985731"/>
          </a:xfrm>
          <a:prstGeom prst="rect">
            <a:avLst/>
          </a:prstGeom>
        </p:spPr>
      </p:pic>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4"/>
          <a:stretch>
            <a:fillRect/>
          </a:stretch>
        </p:blipFill>
        <p:spPr>
          <a:xfrm>
            <a:off x="2364122" y="783182"/>
            <a:ext cx="4611287" cy="3592008"/>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5"/>
          <a:stretch>
            <a:fillRect/>
          </a:stretch>
        </p:blipFill>
        <p:spPr>
          <a:xfrm>
            <a:off x="4669765" y="3567716"/>
            <a:ext cx="3819914" cy="2982610"/>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p:txBody>
          <a:bodyPr/>
          <a:lstStyle/>
          <a:p>
            <a:r>
              <a:rPr lang="en-US">
                <a:cs typeface="Arial" panose="020B0604020202020204" pitchFamily="34" charset="0"/>
              </a:rPr>
              <a:t>Registry for “Mitigation”: Zika Virus</a:t>
            </a:r>
            <a:endParaRPr lang="en-US"/>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p:txBody>
          <a:bodyPr vert="horz" lIns="91440" tIns="45720" rIns="91440" bIns="45720" rtlCol="0" anchor="t">
            <a:normAutofit/>
          </a:bodyPr>
          <a:lstStyle/>
          <a:p>
            <a:r>
              <a:rPr lang="en-US" sz="2800" dirty="0">
                <a:cs typeface="Arial"/>
              </a:rPr>
              <a:t>CDC Zika Pregnancy and Infant Registry</a:t>
            </a:r>
            <a:endParaRPr lang="en-US" dirty="0">
              <a:latin typeface="+mj-lt"/>
              <a:cs typeface="Arial"/>
            </a:endParaRPr>
          </a:p>
          <a:p>
            <a:pPr lvl="1"/>
            <a:r>
              <a:rPr lang="en-US" dirty="0">
                <a:latin typeface="+mj-lt"/>
                <a:cs typeface="Arial"/>
              </a:rPr>
              <a:t>Pregnant women with possible Zika virus infection</a:t>
            </a:r>
          </a:p>
          <a:p>
            <a:pPr lvl="1"/>
            <a:r>
              <a:rPr lang="en-US" dirty="0">
                <a:latin typeface="+mj-lt"/>
                <a:cs typeface="Arial"/>
              </a:rPr>
              <a:t>Adverse pregnancy outcomes</a:t>
            </a:r>
          </a:p>
          <a:p>
            <a:pPr lvl="1"/>
            <a:endParaRPr lang="en-US" dirty="0">
              <a:latin typeface="Calibri Light" panose="020F0302020204030204"/>
              <a:cs typeface="Arial"/>
            </a:endParaRPr>
          </a:p>
          <a:p>
            <a:r>
              <a:rPr lang="en-US" dirty="0">
                <a:latin typeface="Calibri"/>
                <a:cs typeface="Arial"/>
              </a:rPr>
              <a:t>Potential “Mitigation” actions:</a:t>
            </a:r>
          </a:p>
          <a:p>
            <a:pPr lvl="1"/>
            <a:r>
              <a:rPr lang="en-US" dirty="0">
                <a:latin typeface="+mj-lt"/>
                <a:cs typeface="Arial"/>
              </a:rPr>
              <a:t>Recommendations to prevent infection during pregnancy</a:t>
            </a:r>
          </a:p>
          <a:p>
            <a:pPr lvl="1"/>
            <a:r>
              <a:rPr lang="en-US" dirty="0">
                <a:latin typeface="+mj-lt"/>
                <a:cs typeface="Arial"/>
              </a:rPr>
              <a:t>Elimination of mosquito breeding grounds</a:t>
            </a:r>
          </a:p>
          <a:p>
            <a:pPr lvl="1"/>
            <a:r>
              <a:rPr lang="en-US" dirty="0">
                <a:latin typeface="Calibri Light"/>
                <a:cs typeface="Arial"/>
              </a:rPr>
              <a:t>Collaborations with vector control</a:t>
            </a:r>
          </a:p>
          <a:p>
            <a:endParaRPr lang="en-US">
              <a:cs typeface="Calibri" panose="020F0502020204030204"/>
            </a:endParaRPr>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228305" y="1601521"/>
            <a:ext cx="4355951" cy="329165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Surveillance</a:t>
            </a:r>
          </a:p>
        </p:txBody>
      </p:sp>
      <p:sp>
        <p:nvSpPr>
          <p:cNvPr id="3" name="Content Placeholder 2"/>
          <p:cNvSpPr>
            <a:spLocks noGrp="1"/>
          </p:cNvSpPr>
          <p:nvPr>
            <p:ph idx="1"/>
          </p:nvPr>
        </p:nvSpPr>
        <p:spPr/>
        <p:txBody>
          <a:bodyPr/>
          <a:lstStyle/>
          <a:p>
            <a:r>
              <a:rPr lang="en-US" dirty="0"/>
              <a:t>Many types of surveillance for health-related outcomes</a:t>
            </a:r>
          </a:p>
          <a:p>
            <a:endParaRPr lang="en-US" dirty="0"/>
          </a:p>
          <a:p>
            <a:r>
              <a:rPr lang="en-US" dirty="0"/>
              <a:t>Describe the health burden of an affected community</a:t>
            </a:r>
          </a:p>
          <a:p>
            <a:pPr lvl="1"/>
            <a:r>
              <a:rPr lang="en-US" dirty="0"/>
              <a:t>Quantify mortality and morbidity in affected communities, responders, and sheltered residents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92649" y="3957157"/>
            <a:ext cx="3042102" cy="1705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2" descr="iowa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7119" y="3957157"/>
            <a:ext cx="3181350" cy="17022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3918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100" dirty="0">
                <a:solidFill>
                  <a:srgbClr val="15345A"/>
                </a:solidFill>
                <a:latin typeface="Arial" panose="020B0604020202020204" pitchFamily="34" charset="0"/>
                <a:cs typeface="Arial" panose="020B0604020202020204" pitchFamily="34" charset="0"/>
              </a:rPr>
              <a:t>Syndromic vs. Traditional Surveillance </a:t>
            </a:r>
            <a:br>
              <a:rPr lang="en-US" dirty="0"/>
            </a:br>
            <a:endParaRPr lang="en-US" dirty="0"/>
          </a:p>
        </p:txBody>
      </p:sp>
      <p:sp>
        <p:nvSpPr>
          <p:cNvPr id="4" name="Content Placeholder 3">
            <a:extLst>
              <a:ext uri="{FF2B5EF4-FFF2-40B4-BE49-F238E27FC236}">
                <a16:creationId xmlns:a16="http://schemas.microsoft.com/office/drawing/2014/main" id="{B34700E7-6F03-4790-B822-26E0F769B66A}"/>
              </a:ext>
            </a:extLst>
          </p:cNvPr>
          <p:cNvSpPr>
            <a:spLocks noGrp="1"/>
          </p:cNvSpPr>
          <p:nvPr>
            <p:ph idx="1"/>
          </p:nvPr>
        </p:nvSpPr>
        <p:spPr/>
        <p:txBody>
          <a:bodyPr/>
          <a:lstStyle/>
          <a:p>
            <a:endParaRPr lang="en-US"/>
          </a:p>
        </p:txBody>
      </p:sp>
      <p:grpSp>
        <p:nvGrpSpPr>
          <p:cNvPr id="6" name="Group 5"/>
          <p:cNvGrpSpPr/>
          <p:nvPr/>
        </p:nvGrpSpPr>
        <p:grpSpPr>
          <a:xfrm>
            <a:off x="1609064" y="3742661"/>
            <a:ext cx="8997704" cy="1688147"/>
            <a:chOff x="354105" y="1246094"/>
            <a:chExt cx="11113731" cy="2881216"/>
          </a:xfrm>
        </p:grpSpPr>
        <p:sp>
          <p:nvSpPr>
            <p:cNvPr id="7" name="Chevron 6"/>
            <p:cNvSpPr/>
            <p:nvPr/>
          </p:nvSpPr>
          <p:spPr>
            <a:xfrm>
              <a:off x="363070" y="1246094"/>
              <a:ext cx="1627095" cy="833718"/>
            </a:xfrm>
            <a:prstGeom prst="chevron">
              <a:avLst/>
            </a:prstGeom>
          </p:spPr>
          <p:style>
            <a:lnRef idx="1">
              <a:schemeClr val="accent4"/>
            </a:lnRef>
            <a:fillRef idx="2">
              <a:schemeClr val="accent4"/>
            </a:fillRef>
            <a:effectRef idx="1">
              <a:schemeClr val="accent4"/>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Illness Onset </a:t>
              </a:r>
            </a:p>
          </p:txBody>
        </p:sp>
        <p:sp>
          <p:nvSpPr>
            <p:cNvPr id="8" name="Chevron 7"/>
            <p:cNvSpPr/>
            <p:nvPr/>
          </p:nvSpPr>
          <p:spPr>
            <a:xfrm>
              <a:off x="1766048" y="1246094"/>
              <a:ext cx="2142565" cy="833718"/>
            </a:xfrm>
            <a:prstGeom prst="chevron">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Symptom Progression </a:t>
              </a:r>
            </a:p>
          </p:txBody>
        </p:sp>
        <p:sp>
          <p:nvSpPr>
            <p:cNvPr id="9" name="Chevron 8"/>
            <p:cNvSpPr/>
            <p:nvPr/>
          </p:nvSpPr>
          <p:spPr>
            <a:xfrm>
              <a:off x="3684495" y="1246094"/>
              <a:ext cx="2456330" cy="833718"/>
            </a:xfrm>
            <a:prstGeom prst="chevron">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en-US" sz="1200" dirty="0">
                <a:solidFill>
                  <a:schemeClr val="tx1"/>
                </a:solidFill>
                <a:latin typeface="Calibri" panose="020F0502020204030204" pitchFamily="34" charset="0"/>
              </a:endParaRPr>
            </a:p>
            <a:p>
              <a:pPr algn="ctr"/>
              <a:r>
                <a:rPr lang="en-US" sz="1200" dirty="0">
                  <a:solidFill>
                    <a:schemeClr val="tx1"/>
                  </a:solidFill>
                  <a:latin typeface="Calibri" panose="020F0502020204030204" pitchFamily="34" charset="0"/>
                </a:rPr>
                <a:t>Healthcare Seeking 	</a:t>
              </a:r>
            </a:p>
          </p:txBody>
        </p:sp>
        <p:sp>
          <p:nvSpPr>
            <p:cNvPr id="10" name="Chevron 9"/>
            <p:cNvSpPr/>
            <p:nvPr/>
          </p:nvSpPr>
          <p:spPr>
            <a:xfrm>
              <a:off x="5930151" y="1246094"/>
              <a:ext cx="2456330" cy="833718"/>
            </a:xfrm>
            <a:prstGeom prst="chevron">
              <a:avLst/>
            </a:prstGeom>
          </p:spPr>
          <p:style>
            <a:lnRef idx="1">
              <a:schemeClr val="accent1"/>
            </a:lnRef>
            <a:fillRef idx="2">
              <a:schemeClr val="accent1"/>
            </a:fillRef>
            <a:effectRef idx="1">
              <a:schemeClr val="accent1"/>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Testing/ Diagnosis</a:t>
              </a:r>
            </a:p>
          </p:txBody>
        </p:sp>
        <p:sp>
          <p:nvSpPr>
            <p:cNvPr id="11" name="Chevron 10"/>
            <p:cNvSpPr/>
            <p:nvPr/>
          </p:nvSpPr>
          <p:spPr>
            <a:xfrm>
              <a:off x="8164429" y="1246094"/>
              <a:ext cx="1792941" cy="833719"/>
            </a:xfrm>
            <a:prstGeom prst="chevron">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Treatment</a:t>
              </a:r>
            </a:p>
          </p:txBody>
        </p:sp>
        <p:sp>
          <p:nvSpPr>
            <p:cNvPr id="12" name="Chevron 11"/>
            <p:cNvSpPr/>
            <p:nvPr/>
          </p:nvSpPr>
          <p:spPr>
            <a:xfrm>
              <a:off x="9746612" y="1246094"/>
              <a:ext cx="1721224" cy="833719"/>
            </a:xfrm>
            <a:prstGeom prst="chevron">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r>
                <a:rPr lang="en-US" sz="1200" dirty="0">
                  <a:solidFill>
                    <a:schemeClr val="tx1"/>
                  </a:solidFill>
                  <a:latin typeface="Calibri" panose="020F0502020204030204" pitchFamily="34" charset="0"/>
                </a:rPr>
                <a:t>Recovery or Death </a:t>
              </a:r>
            </a:p>
          </p:txBody>
        </p:sp>
        <p:cxnSp>
          <p:nvCxnSpPr>
            <p:cNvPr id="13" name="Straight Connector 12"/>
            <p:cNvCxnSpPr/>
            <p:nvPr/>
          </p:nvCxnSpPr>
          <p:spPr>
            <a:xfrm>
              <a:off x="363070" y="2348753"/>
              <a:ext cx="0" cy="144331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a:off x="354105"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p:cNvCxnSpPr/>
            <p:nvPr/>
          </p:nvCxnSpPr>
          <p:spPr>
            <a:xfrm>
              <a:off x="5741893" y="2339786"/>
              <a:ext cx="0" cy="1443318"/>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p:cNvCxnSpPr/>
            <p:nvPr/>
          </p:nvCxnSpPr>
          <p:spPr>
            <a:xfrm flipH="1">
              <a:off x="4081183" y="3801036"/>
              <a:ext cx="1662954" cy="0"/>
            </a:xfrm>
            <a:prstGeom prst="line">
              <a:avLst/>
            </a:prstGeom>
          </p:spPr>
          <p:style>
            <a:lnRef idx="3">
              <a:schemeClr val="dk1"/>
            </a:lnRef>
            <a:fillRef idx="0">
              <a:schemeClr val="dk1"/>
            </a:fillRef>
            <a:effectRef idx="2">
              <a:schemeClr val="dk1"/>
            </a:effectRef>
            <a:fontRef idx="minor">
              <a:schemeClr val="tx1"/>
            </a:fontRef>
          </p:style>
        </p:cxnSp>
        <p:sp>
          <p:nvSpPr>
            <p:cNvPr id="17" name="TextBox 23"/>
            <p:cNvSpPr txBox="1"/>
            <p:nvPr/>
          </p:nvSpPr>
          <p:spPr>
            <a:xfrm>
              <a:off x="2189862" y="3330404"/>
              <a:ext cx="2064124" cy="7879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rPr>
                <a:t>Syndromic </a:t>
              </a:r>
            </a:p>
          </p:txBody>
        </p:sp>
        <p:cxnSp>
          <p:nvCxnSpPr>
            <p:cNvPr id="18" name="Straight Connector 17"/>
            <p:cNvCxnSpPr/>
            <p:nvPr/>
          </p:nvCxnSpPr>
          <p:spPr>
            <a:xfrm flipH="1">
              <a:off x="5741893"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flipH="1">
              <a:off x="9466727" y="3801036"/>
              <a:ext cx="1662954" cy="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11129681" y="2348755"/>
              <a:ext cx="0" cy="1443318"/>
            </a:xfrm>
            <a:prstGeom prst="line">
              <a:avLst/>
            </a:prstGeom>
          </p:spPr>
          <p:style>
            <a:lnRef idx="3">
              <a:schemeClr val="dk1"/>
            </a:lnRef>
            <a:fillRef idx="0">
              <a:schemeClr val="dk1"/>
            </a:fillRef>
            <a:effectRef idx="2">
              <a:schemeClr val="dk1"/>
            </a:effectRef>
            <a:fontRef idx="minor">
              <a:schemeClr val="tx1"/>
            </a:fontRef>
          </p:style>
        </p:cxnSp>
        <p:sp>
          <p:nvSpPr>
            <p:cNvPr id="21" name="TextBox 28"/>
            <p:cNvSpPr txBox="1"/>
            <p:nvPr/>
          </p:nvSpPr>
          <p:spPr>
            <a:xfrm>
              <a:off x="7577648" y="3339371"/>
              <a:ext cx="2064124" cy="7879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latin typeface="Calibri" panose="020F0502020204030204" pitchFamily="34" charset="0"/>
                </a:rPr>
                <a:t>Traditional </a:t>
              </a:r>
              <a:r>
                <a:rPr lang="en-US" sz="2400" dirty="0"/>
                <a:t> </a:t>
              </a:r>
            </a:p>
          </p:txBody>
        </p:sp>
      </p:grpSp>
      <p:sp>
        <p:nvSpPr>
          <p:cNvPr id="22" name="TextBox 37"/>
          <p:cNvSpPr txBox="1"/>
          <p:nvPr/>
        </p:nvSpPr>
        <p:spPr>
          <a:xfrm>
            <a:off x="1972485" y="5473005"/>
            <a:ext cx="4071983"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rPr>
              <a:t>Near real-time, pre-diagnostic information (i.e. chief complaint, over the counter sales) </a:t>
            </a:r>
          </a:p>
        </p:txBody>
      </p:sp>
      <p:sp>
        <p:nvSpPr>
          <p:cNvPr id="23" name="TextBox 38"/>
          <p:cNvSpPr txBox="1"/>
          <p:nvPr/>
        </p:nvSpPr>
        <p:spPr>
          <a:xfrm>
            <a:off x="6183261" y="5518347"/>
            <a:ext cx="4071983"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Calibri" panose="020F0502020204030204" pitchFamily="34" charset="0"/>
              </a:rPr>
              <a:t>Delayed confirmed diagnosis (i.e. reportable disease, laboratory tests)</a:t>
            </a:r>
          </a:p>
        </p:txBody>
      </p:sp>
      <p:sp>
        <p:nvSpPr>
          <p:cNvPr id="24" name="TextBox 23"/>
          <p:cNvSpPr txBox="1"/>
          <p:nvPr/>
        </p:nvSpPr>
        <p:spPr>
          <a:xfrm>
            <a:off x="2109906" y="1411263"/>
            <a:ext cx="33781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dirty="0">
                <a:latin typeface="Arial" panose="020B0604020202020204" pitchFamily="34" charset="0"/>
                <a:cs typeface="Arial" panose="020B0604020202020204" pitchFamily="34" charset="0"/>
              </a:rPr>
              <a:t>Syndromic Surveillance</a:t>
            </a:r>
            <a:r>
              <a:rPr lang="en-US" sz="2400" dirty="0">
                <a:latin typeface="Calibri" panose="020F0502020204030204" pitchFamily="34" charset="0"/>
              </a:rPr>
              <a:t> </a:t>
            </a:r>
          </a:p>
        </p:txBody>
      </p:sp>
      <p:sp>
        <p:nvSpPr>
          <p:cNvPr id="25" name="TextBox 23"/>
          <p:cNvSpPr txBox="1"/>
          <p:nvPr/>
        </p:nvSpPr>
        <p:spPr>
          <a:xfrm>
            <a:off x="6183260" y="1363599"/>
            <a:ext cx="3378106"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dirty="0">
                <a:latin typeface="Arial" panose="020B0604020202020204" pitchFamily="34" charset="0"/>
                <a:cs typeface="Arial" panose="020B0604020202020204" pitchFamily="34" charset="0"/>
              </a:rPr>
              <a:t>Traditional Surveillance </a:t>
            </a:r>
          </a:p>
        </p:txBody>
      </p:sp>
      <p:sp>
        <p:nvSpPr>
          <p:cNvPr id="26" name="TextBox 37"/>
          <p:cNvSpPr txBox="1"/>
          <p:nvPr/>
        </p:nvSpPr>
        <p:spPr>
          <a:xfrm>
            <a:off x="2297312" y="1951339"/>
            <a:ext cx="3673719" cy="150810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Data collected for other purposes</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Pre-diagnostic information</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Near real-time</a:t>
            </a:r>
          </a:p>
        </p:txBody>
      </p:sp>
      <p:sp>
        <p:nvSpPr>
          <p:cNvPr id="27" name="TextBox 37"/>
          <p:cNvSpPr txBox="1"/>
          <p:nvPr/>
        </p:nvSpPr>
        <p:spPr>
          <a:xfrm>
            <a:off x="6534786" y="1951338"/>
            <a:ext cx="3341363" cy="178510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Case reports from healthcare providers &amp; laboratories</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Confirmed diagnosis</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Lag in reporting</a:t>
            </a:r>
          </a:p>
        </p:txBody>
      </p:sp>
      <p:sp>
        <p:nvSpPr>
          <p:cNvPr id="3" name="TextBox 2"/>
          <p:cNvSpPr txBox="1"/>
          <p:nvPr/>
        </p:nvSpPr>
        <p:spPr>
          <a:xfrm>
            <a:off x="7457263" y="6521585"/>
            <a:ext cx="3044085" cy="461665"/>
          </a:xfrm>
          <a:prstGeom prst="rect">
            <a:avLst/>
          </a:prstGeom>
          <a:noFill/>
        </p:spPr>
        <p:txBody>
          <a:bodyPr wrap="square" rtlCol="0">
            <a:spAutoFit/>
          </a:bodyPr>
          <a:lstStyle/>
          <a:p>
            <a:r>
              <a:rPr lang="en-US" sz="1200" dirty="0"/>
              <a:t>Created by Jessica White, Maricopa County</a:t>
            </a:r>
          </a:p>
        </p:txBody>
      </p:sp>
    </p:spTree>
    <p:extLst>
      <p:ext uri="{BB962C8B-B14F-4D97-AF65-F5344CB8AC3E}">
        <p14:creationId xmlns:p14="http://schemas.microsoft.com/office/powerpoint/2010/main" val="1957080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p:txBody>
          <a:bodyPr/>
          <a:lstStyle/>
          <a:p>
            <a:r>
              <a:rPr lang="en-US"/>
              <a:t>Syndromic Surveillance (</a:t>
            </a:r>
            <a:r>
              <a:rPr lang="en-US" err="1"/>
              <a:t>SyS</a:t>
            </a:r>
            <a:r>
              <a:rPr lang="en-US"/>
              <a:t>)</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p:txBody>
          <a:bodyPr/>
          <a:lstStyle/>
          <a:p>
            <a:r>
              <a:rPr lang="en-US"/>
              <a:t>Early warning system for detecting, understanding, and monitoring health events</a:t>
            </a:r>
          </a:p>
          <a:p>
            <a:endParaRPr lang="en-US"/>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7933" y="2478656"/>
            <a:ext cx="7472809" cy="38704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3941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F987790-ACCC-F262-E862-FC1708A6A6BE}"/>
              </a:ext>
            </a:extLst>
          </p:cNvPr>
          <p:cNvPicPr>
            <a:picLocks noChangeAspect="1"/>
          </p:cNvPicPr>
          <p:nvPr/>
        </p:nvPicPr>
        <p:blipFill>
          <a:blip r:embed="rId3"/>
          <a:stretch>
            <a:fillRect/>
          </a:stretch>
        </p:blipFill>
        <p:spPr>
          <a:xfrm>
            <a:off x="7168612" y="1579283"/>
            <a:ext cx="3401129" cy="380701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p:txBody>
          <a:bodyPr/>
          <a:lstStyle/>
          <a:p>
            <a:r>
              <a:rPr lang="en-US" err="1"/>
              <a:t>SyS</a:t>
            </a:r>
            <a:r>
              <a:rPr lang="en-US"/>
              <a:t> for Recovery: Asthma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p:txBody>
          <a:bodyPr>
            <a:normAutofit/>
          </a:bodyPr>
          <a:lstStyle/>
          <a:p>
            <a:r>
              <a:rPr lang="en-US" sz="2800">
                <a:latin typeface="Calibri" panose="020F0502020204030204" pitchFamily="34" charset="0"/>
              </a:rPr>
              <a:t>New York City</a:t>
            </a:r>
            <a:endParaRPr lang="en-US" sz="2800"/>
          </a:p>
          <a:p>
            <a:r>
              <a:rPr lang="en-US" sz="2800">
                <a:latin typeface="Calibri" panose="020F0502020204030204" pitchFamily="34" charset="0"/>
              </a:rPr>
              <a:t>Emergency Department visits for asthma </a:t>
            </a:r>
          </a:p>
          <a:p>
            <a:r>
              <a:rPr lang="en-US" sz="2800" err="1">
                <a:latin typeface="Calibri" panose="020F0502020204030204" pitchFamily="34" charset="0"/>
              </a:rPr>
              <a:t>SyS</a:t>
            </a:r>
            <a:r>
              <a:rPr lang="en-US" sz="2800">
                <a:latin typeface="Calibri" panose="020F0502020204030204" pitchFamily="34" charset="0"/>
              </a:rPr>
              <a:t> findings informed questions about the health impacts of local air quality</a:t>
            </a:r>
            <a:endParaRPr lang="en-US"/>
          </a:p>
          <a:p>
            <a:endParaRPr lang="en-US"/>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4"/>
          <a:stretch>
            <a:fillRect/>
          </a:stretch>
        </p:blipFill>
        <p:spPr>
          <a:xfrm>
            <a:off x="8262019" y="3592138"/>
            <a:ext cx="4171519" cy="3480736"/>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Shelter surveillance</a:t>
            </a:r>
          </a:p>
        </p:txBody>
      </p:sp>
      <p:sp>
        <p:nvSpPr>
          <p:cNvPr id="3" name="Content Placeholder 2"/>
          <p:cNvSpPr>
            <a:spLocks noGrp="1"/>
          </p:cNvSpPr>
          <p:nvPr>
            <p:ph idx="1"/>
          </p:nvPr>
        </p:nvSpPr>
        <p:spPr/>
        <p:txBody>
          <a:bodyPr>
            <a:normAutofit/>
          </a:bodyPr>
          <a:lstStyle/>
          <a:p>
            <a:r>
              <a:rPr lang="en-US" dirty="0"/>
              <a:t>Track populations in shelter settings</a:t>
            </a:r>
          </a:p>
          <a:p>
            <a:r>
              <a:rPr lang="en-US" dirty="0"/>
              <a:t>Characterize environmental and sanitation conditions</a:t>
            </a:r>
          </a:p>
          <a:p>
            <a:r>
              <a:rPr lang="en-US" dirty="0"/>
              <a:t>Identify outbreaks and clusters of conditions</a:t>
            </a:r>
          </a:p>
          <a:p>
            <a:r>
              <a:rPr lang="en-US" dirty="0"/>
              <a:t>Data to consider collecting:</a:t>
            </a:r>
          </a:p>
          <a:p>
            <a:pPr lvl="1"/>
            <a:r>
              <a:rPr lang="en-US" dirty="0"/>
              <a:t>Demographic data</a:t>
            </a:r>
          </a:p>
          <a:p>
            <a:pPr lvl="1"/>
            <a:r>
              <a:rPr lang="en-US" dirty="0"/>
              <a:t>Morbidity surveillance</a:t>
            </a:r>
          </a:p>
          <a:p>
            <a:pPr lvl="1"/>
            <a:r>
              <a:rPr lang="en-US" dirty="0"/>
              <a:t>Shelter survey/environmental health assessment</a:t>
            </a:r>
          </a:p>
          <a:p>
            <a:endParaRPr lang="en-US" dirty="0"/>
          </a:p>
        </p:txBody>
      </p:sp>
      <p:pic>
        <p:nvPicPr>
          <p:cNvPr id="4" name="Picture 3">
            <a:extLst>
              <a:ext uri="{FF2B5EF4-FFF2-40B4-BE49-F238E27FC236}">
                <a16:creationId xmlns:a16="http://schemas.microsoft.com/office/drawing/2014/main" id="{F878CA47-36D1-4516-8B67-CDA5CD5263E8}"/>
              </a:ext>
            </a:extLst>
          </p:cNvPr>
          <p:cNvPicPr>
            <a:picLocks noChangeAspect="1"/>
          </p:cNvPicPr>
          <p:nvPr/>
        </p:nvPicPr>
        <p:blipFill>
          <a:blip r:embed="rId3"/>
          <a:stretch>
            <a:fillRect/>
          </a:stretch>
        </p:blipFill>
        <p:spPr>
          <a:xfrm>
            <a:off x="7286185" y="1660206"/>
            <a:ext cx="3231160" cy="2426418"/>
          </a:xfrm>
          <a:prstGeom prst="rect">
            <a:avLst/>
          </a:prstGeom>
          <a:ln w="25400">
            <a:solidFill>
              <a:schemeClr val="bg1"/>
            </a:solidFill>
          </a:ln>
        </p:spPr>
      </p:pic>
    </p:spTree>
    <p:extLst>
      <p:ext uri="{BB962C8B-B14F-4D97-AF65-F5344CB8AC3E}">
        <p14:creationId xmlns:p14="http://schemas.microsoft.com/office/powerpoint/2010/main" val="1394778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p:txBody>
          <a:bodyPr/>
          <a:lstStyle/>
          <a:p>
            <a:r>
              <a:rPr lang="en-US"/>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p:txBody>
          <a:bodyPr/>
          <a:lstStyle/>
          <a:p>
            <a:r>
              <a:rPr lang="en-US"/>
              <a:t>Disaster impact severity</a:t>
            </a:r>
          </a:p>
          <a:p>
            <a:pPr lvl="1"/>
            <a:r>
              <a:rPr lang="en-US"/>
              <a:t>Leading causes of death</a:t>
            </a:r>
          </a:p>
          <a:p>
            <a:pPr lvl="1"/>
            <a:r>
              <a:rPr lang="en-US"/>
              <a:t>At-risk groups</a:t>
            </a:r>
          </a:p>
          <a:p>
            <a:pPr lvl="1"/>
            <a:r>
              <a:rPr lang="en-US"/>
              <a:t>Common risk factors </a:t>
            </a:r>
          </a:p>
          <a:p>
            <a:r>
              <a:rPr lang="en-US"/>
              <a:t>Prevention strategies</a:t>
            </a:r>
          </a:p>
          <a:p>
            <a:r>
              <a:rPr lang="en-US"/>
              <a:t>CDC Toolkit</a:t>
            </a:r>
          </a:p>
          <a:p>
            <a:r>
              <a:rPr lang="en-US"/>
              <a:t>Electronic death registration systems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a:t>https://www.cdc.gov/nceh/hsb/disaster/surveillance.htm</a:t>
            </a:r>
          </a:p>
        </p:txBody>
      </p:sp>
      <p:pic>
        <p:nvPicPr>
          <p:cNvPr id="9" name="Picture 6" descr="Graphical user interface, application&#10;&#10;Description automatically generated">
            <a:extLst>
              <a:ext uri="{FF2B5EF4-FFF2-40B4-BE49-F238E27FC236}">
                <a16:creationId xmlns:a16="http://schemas.microsoft.com/office/drawing/2014/main" id="{2F74FF79-94E9-C6B7-55F8-26DDFF57E981}"/>
              </a:ext>
            </a:extLst>
          </p:cNvPr>
          <p:cNvPicPr>
            <a:picLocks noChangeAspect="1"/>
          </p:cNvPicPr>
          <p:nvPr/>
        </p:nvPicPr>
        <p:blipFill>
          <a:blip r:embed="rId3"/>
          <a:stretch>
            <a:fillRect/>
          </a:stretch>
        </p:blipFill>
        <p:spPr>
          <a:xfrm>
            <a:off x="7443366" y="830729"/>
            <a:ext cx="4512852" cy="5565273"/>
          </a:xfrm>
          <a:prstGeom prst="rect">
            <a:avLst/>
          </a:prstGeom>
        </p:spPr>
      </p:pic>
    </p:spTree>
    <p:extLst>
      <p:ext uri="{BB962C8B-B14F-4D97-AF65-F5344CB8AC3E}">
        <p14:creationId xmlns:p14="http://schemas.microsoft.com/office/powerpoint/2010/main" val="3705449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p:txBody>
          <a:bodyPr lIns="0" rIns="0"/>
          <a:lstStyle/>
          <a:p>
            <a:r>
              <a:rPr lang="en-US" sz="4200"/>
              <a:t>Mortality Surveillance during Recovery: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p:txBody>
          <a:bodyPr/>
          <a:lstStyle/>
          <a:p>
            <a:r>
              <a:rPr lang="en-US" altLang="en-US"/>
              <a:t>Oklahoma</a:t>
            </a:r>
          </a:p>
          <a:p>
            <a:r>
              <a:rPr lang="en-US" altLang="en-US"/>
              <a:t>Retrospective mortality surveillance</a:t>
            </a:r>
          </a:p>
          <a:p>
            <a:pPr lvl="1"/>
            <a:r>
              <a:rPr lang="en-US" altLang="en-US"/>
              <a:t>EDRS flags</a:t>
            </a:r>
          </a:p>
          <a:p>
            <a:pPr lvl="1"/>
            <a:r>
              <a:rPr lang="en-US" altLang="en-US"/>
              <a:t>Medical records review at 32 hospitals</a:t>
            </a:r>
          </a:p>
          <a:p>
            <a:endParaRPr lang="en-US"/>
          </a:p>
        </p:txBody>
      </p:sp>
      <p:pic>
        <p:nvPicPr>
          <p:cNvPr id="7" name="Picture 6">
            <a:extLst>
              <a:ext uri="{FF2B5EF4-FFF2-40B4-BE49-F238E27FC236}">
                <a16:creationId xmlns:a16="http://schemas.microsoft.com/office/drawing/2014/main" id="{F3CB77BA-F36E-6D51-473D-CF7BE9A5FFDD}"/>
              </a:ext>
            </a:extLst>
          </p:cNvPr>
          <p:cNvPicPr>
            <a:picLocks noChangeAspect="1"/>
          </p:cNvPicPr>
          <p:nvPr/>
        </p:nvPicPr>
        <p:blipFill>
          <a:blip r:embed="rId3"/>
          <a:stretch>
            <a:fillRect/>
          </a:stretch>
        </p:blipFill>
        <p:spPr>
          <a:xfrm>
            <a:off x="6131039" y="3293946"/>
            <a:ext cx="5785223" cy="31439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9263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p:txBody>
          <a:bodyPr/>
          <a:lstStyle/>
          <a:p>
            <a:r>
              <a:rPr lang="en-US"/>
              <a:t>Responder Safety &amp; Health</a:t>
            </a:r>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p:txBody>
          <a:bodyPr/>
          <a:lstStyle/>
          <a:p>
            <a:r>
              <a:rPr lang="en-US"/>
              <a:t>CDC/NIOSH Emergency Responder Health Monitoring and </a:t>
            </a:r>
            <a:r>
              <a:rPr lang="en-US" err="1"/>
              <a:t>Surveillance</a:t>
            </a:r>
            <a:r>
              <a:rPr lang="en-US" baseline="30000" err="1"/>
              <a:t>TM</a:t>
            </a:r>
            <a:r>
              <a:rPr lang="en-US"/>
              <a:t> (ERHMS) Framework</a:t>
            </a:r>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6244801" y="2108770"/>
            <a:ext cx="4645043" cy="4749230"/>
          </a:xfrm>
          <a:prstGeom prst="rect">
            <a:avLst/>
          </a:prstGeom>
        </p:spPr>
      </p:pic>
      <p:pic>
        <p:nvPicPr>
          <p:cNvPr id="7" name="Picture 2" descr="Front of Emergency Responder Health Monitoring and Surveillance document">
            <a:extLst>
              <a:ext uri="{FF2B5EF4-FFF2-40B4-BE49-F238E27FC236}">
                <a16:creationId xmlns:a16="http://schemas.microsoft.com/office/drawing/2014/main" id="{4FD1183E-477A-2D1C-CCFD-E4755BA51B33}"/>
              </a:ext>
            </a:extLst>
          </p:cNvPr>
          <p:cNvPicPr>
            <a:picLocks noChangeAspect="1" noChangeArrowheads="1"/>
          </p:cNvPicPr>
          <p:nvPr/>
        </p:nvPicPr>
        <p:blipFill>
          <a:blip r:embed="rId4"/>
          <a:srcRect/>
          <a:stretch>
            <a:fillRect/>
          </a:stretch>
        </p:blipFill>
        <p:spPr bwMode="auto">
          <a:xfrm>
            <a:off x="2914736" y="2388871"/>
            <a:ext cx="3032465"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225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p:txBody>
          <a:bodyPr/>
          <a:lstStyle/>
          <a:p>
            <a:pPr algn="ctr"/>
            <a:r>
              <a:rPr lang="en-US"/>
              <a:t>ERHMS for Responder Mental Health Assessment: Mass Shooting</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p:txBody>
          <a:bodyPr>
            <a:normAutofit/>
          </a:bodyPr>
          <a:lstStyle/>
          <a:p>
            <a:r>
              <a:rPr lang="en-US"/>
              <a:t>Oregon</a:t>
            </a:r>
          </a:p>
          <a:p>
            <a:r>
              <a:rPr lang="en-US"/>
              <a:t>Response phase:</a:t>
            </a:r>
          </a:p>
          <a:p>
            <a:pPr lvl="1"/>
            <a:r>
              <a:rPr lang="en-US"/>
              <a:t>Behavioral strike teams </a:t>
            </a:r>
          </a:p>
          <a:p>
            <a:pPr lvl="1"/>
            <a:r>
              <a:rPr lang="en-US"/>
              <a:t>ERHMS framework used for fitness for duty</a:t>
            </a:r>
          </a:p>
          <a:p>
            <a:r>
              <a:rPr lang="en-US"/>
              <a:t>Recovery phase:</a:t>
            </a:r>
          </a:p>
          <a:p>
            <a:pPr lvl="1"/>
            <a:r>
              <a:rPr lang="en-US"/>
              <a:t>After-action sessions</a:t>
            </a:r>
          </a:p>
          <a:p>
            <a:pPr lvl="1"/>
            <a:r>
              <a:rPr lang="en-US"/>
              <a:t>Monitored case load </a:t>
            </a:r>
          </a:p>
          <a:p>
            <a:pPr lvl="1"/>
            <a:r>
              <a:rPr lang="en-US"/>
              <a:t>Transitioned to local providers </a:t>
            </a:r>
          </a:p>
          <a:p>
            <a:pPr lvl="1"/>
            <a:r>
              <a:rPr lang="en-US"/>
              <a:t>Developed improvement plan</a:t>
            </a:r>
          </a:p>
        </p:txBody>
      </p:sp>
    </p:spTree>
    <p:extLst>
      <p:ext uri="{BB962C8B-B14F-4D97-AF65-F5344CB8AC3E}">
        <p14:creationId xmlns:p14="http://schemas.microsoft.com/office/powerpoint/2010/main" val="4076689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p:txBody>
          <a:bodyPr/>
          <a:lstStyle/>
          <a:p>
            <a:r>
              <a:rPr lang="en-US"/>
              <a:t>Assessment of Chemical Exposure (ACE)</a:t>
            </a:r>
          </a:p>
        </p:txBody>
      </p:sp>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p:txBody>
          <a:bodyPr/>
          <a:lstStyle/>
          <a:p>
            <a:r>
              <a:rPr lang="en-US"/>
              <a:t>Toolkit</a:t>
            </a:r>
          </a:p>
          <a:p>
            <a:r>
              <a:rPr lang="en-US"/>
              <a:t>Health impacts and root causes of exposure</a:t>
            </a:r>
          </a:p>
          <a:p>
            <a:r>
              <a:rPr lang="en-US"/>
              <a:t>Collaboration with multiple disciplines </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7223071" y="975232"/>
            <a:ext cx="4340843" cy="48909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p:txBody>
          <a:bodyPr/>
          <a:lstStyle/>
          <a:p>
            <a:r>
              <a:rPr lang="en-US"/>
              <a:t>ACE for Recovery: Train Derailment</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p:txBody>
          <a:bodyPr>
            <a:normAutofit/>
          </a:bodyPr>
          <a:lstStyle/>
          <a:p>
            <a:r>
              <a:rPr lang="en-US"/>
              <a:t>New Jersey</a:t>
            </a:r>
          </a:p>
          <a:p>
            <a:r>
              <a:rPr lang="en-US"/>
              <a:t>Freight train derailment</a:t>
            </a:r>
          </a:p>
          <a:p>
            <a:pPr lvl="1"/>
            <a:r>
              <a:rPr lang="en-US"/>
              <a:t>Vinyl chloride release </a:t>
            </a:r>
          </a:p>
          <a:p>
            <a:r>
              <a:rPr lang="en-US"/>
              <a:t>ACE </a:t>
            </a:r>
          </a:p>
          <a:p>
            <a:pPr lvl="1"/>
            <a:r>
              <a:rPr lang="en-US"/>
              <a:t>Community exposure</a:t>
            </a:r>
          </a:p>
          <a:p>
            <a:pPr lvl="1"/>
            <a:r>
              <a:rPr lang="en-US"/>
              <a:t>Health impacts</a:t>
            </a:r>
          </a:p>
          <a:p>
            <a:pPr lvl="1"/>
            <a:r>
              <a:rPr lang="en-US"/>
              <a:t>Communications</a:t>
            </a:r>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6329082" y="1459922"/>
            <a:ext cx="5435878" cy="36208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28476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integrate?</a:t>
            </a:r>
          </a:p>
        </p:txBody>
      </p:sp>
      <p:sp>
        <p:nvSpPr>
          <p:cNvPr id="3" name="Content Placeholder 2"/>
          <p:cNvSpPr>
            <a:spLocks noGrp="1"/>
          </p:cNvSpPr>
          <p:nvPr>
            <p:ph idx="1"/>
          </p:nvPr>
        </p:nvSpPr>
        <p:spPr/>
        <p:txBody>
          <a:bodyPr>
            <a:normAutofit/>
          </a:bodyPr>
          <a:lstStyle/>
          <a:p>
            <a:r>
              <a:rPr lang="en-US" altLang="en-US" dirty="0">
                <a:solidFill>
                  <a:srgbClr val="101957"/>
                </a:solidFill>
              </a:rPr>
              <a:t>Epidemiologist connect with emergency preparedness and apply skills in doing surveillance </a:t>
            </a:r>
          </a:p>
          <a:p>
            <a:r>
              <a:rPr lang="en-US" altLang="en-US" dirty="0">
                <a:solidFill>
                  <a:srgbClr val="101957"/>
                </a:solidFill>
              </a:rPr>
              <a:t>Integrating DE components into local, regional, county and state plans to help achieve PHEP capabilities.</a:t>
            </a:r>
          </a:p>
          <a:p>
            <a:r>
              <a:rPr lang="en-US" altLang="en-US" dirty="0">
                <a:solidFill>
                  <a:srgbClr val="101957"/>
                </a:solidFill>
              </a:rPr>
              <a:t>Examples:</a:t>
            </a:r>
          </a:p>
          <a:p>
            <a:pPr marL="800100" lvl="2" indent="-342900"/>
            <a:r>
              <a:rPr lang="en-US" altLang="en-US" sz="2400" dirty="0">
                <a:solidFill>
                  <a:srgbClr val="101957"/>
                </a:solidFill>
              </a:rPr>
              <a:t>Utilize the ICS to conduct CASPERs</a:t>
            </a:r>
          </a:p>
          <a:p>
            <a:pPr marL="800100" lvl="2" indent="-342900"/>
            <a:r>
              <a:rPr lang="en-US" altLang="en-US" sz="2200" dirty="0">
                <a:solidFill>
                  <a:srgbClr val="101957"/>
                </a:solidFill>
              </a:rPr>
              <a:t>Utilizing medical volunteers such as the Medical Reserve Corps to assist with conducting shelter surveillance</a:t>
            </a:r>
          </a:p>
          <a:p>
            <a:pPr marL="800100" lvl="2" indent="-342900"/>
            <a:r>
              <a:rPr lang="en-US" altLang="en-US" sz="2200" dirty="0">
                <a:solidFill>
                  <a:srgbClr val="101957"/>
                </a:solidFill>
              </a:rPr>
              <a:t>Create syndromic surveillance definition for a large, upcoming event</a:t>
            </a:r>
          </a:p>
          <a:p>
            <a:pPr marL="800100" lvl="2" indent="-342900"/>
            <a:endParaRPr lang="en-US" altLang="en-US" sz="2200" dirty="0">
              <a:solidFill>
                <a:srgbClr val="101957"/>
              </a:solidFill>
            </a:endParaRPr>
          </a:p>
          <a:p>
            <a:endParaRPr lang="en-US" dirty="0"/>
          </a:p>
        </p:txBody>
      </p:sp>
    </p:spTree>
    <p:extLst>
      <p:ext uri="{BB962C8B-B14F-4D97-AF65-F5344CB8AC3E}">
        <p14:creationId xmlns:p14="http://schemas.microsoft.com/office/powerpoint/2010/main" val="8095059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5" name="Content Placeholder 5">
            <a:extLst>
              <a:ext uri="{FF2B5EF4-FFF2-40B4-BE49-F238E27FC236}">
                <a16:creationId xmlns:a16="http://schemas.microsoft.com/office/drawing/2014/main" id="{A12C2997-6CB4-4C07-9668-4A941BB17648}"/>
              </a:ext>
            </a:extLst>
          </p:cNvPr>
          <p:cNvPicPr>
            <a:picLocks noGrp="1" noChangeAspect="1"/>
          </p:cNvPicPr>
          <p:nvPr>
            <p:ph idx="1"/>
          </p:nvPr>
        </p:nvPicPr>
        <p:blipFill>
          <a:blip r:embed="rId3"/>
          <a:stretch>
            <a:fillRect/>
          </a:stretch>
        </p:blipFill>
        <p:spPr>
          <a:xfrm>
            <a:off x="2301699" y="1547813"/>
            <a:ext cx="7591777" cy="4270375"/>
          </a:xfrm>
          <a:prstGeom prst="rect">
            <a:avLst/>
          </a:prstGeom>
          <a:ln w="38100">
            <a:solidFill>
              <a:schemeClr val="bg1"/>
            </a:solidFill>
          </a:ln>
        </p:spPr>
      </p:pic>
    </p:spTree>
    <p:extLst>
      <p:ext uri="{BB962C8B-B14F-4D97-AF65-F5344CB8AC3E}">
        <p14:creationId xmlns:p14="http://schemas.microsoft.com/office/powerpoint/2010/main" val="1014526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2050" name="Picture 2" descr="Image result for oil spill free imag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650425" y="1653580"/>
            <a:ext cx="5352498" cy="3550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102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700" dirty="0">
                <a:latin typeface="Arial" panose="020B0604020202020204" pitchFamily="34" charset="0"/>
                <a:cs typeface="Arial" panose="020B0604020202020204" pitchFamily="34" charset="0"/>
              </a:rPr>
              <a:t>Putting it all together</a:t>
            </a:r>
          </a:p>
        </p:txBody>
      </p:sp>
      <p:pic>
        <p:nvPicPr>
          <p:cNvPr id="6" name="Content Placeholder 5"/>
          <p:cNvPicPr>
            <a:picLocks noGrp="1" noChangeAspect="1"/>
          </p:cNvPicPr>
          <p:nvPr>
            <p:ph idx="1"/>
          </p:nvPr>
        </p:nvPicPr>
        <p:blipFill>
          <a:blip r:embed="rId3"/>
          <a:stretch>
            <a:fillRect/>
          </a:stretch>
        </p:blipFill>
        <p:spPr>
          <a:xfrm>
            <a:off x="3673755" y="1924050"/>
            <a:ext cx="5785556" cy="3254375"/>
          </a:xfrm>
          <a:prstGeom prst="rect">
            <a:avLst/>
          </a:prstGeom>
        </p:spPr>
      </p:pic>
    </p:spTree>
    <p:extLst>
      <p:ext uri="{BB962C8B-B14F-4D97-AF65-F5344CB8AC3E}">
        <p14:creationId xmlns:p14="http://schemas.microsoft.com/office/powerpoint/2010/main" val="4036602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BD9B5BA-5507-4870-B345-C1B0B32FFF0A}"/>
              </a:ext>
            </a:extLst>
          </p:cNvPr>
          <p:cNvSpPr>
            <a:spLocks noGrp="1"/>
          </p:cNvSpPr>
          <p:nvPr>
            <p:ph type="body" sz="quarter" idx="10"/>
          </p:nvPr>
        </p:nvSpPr>
        <p:spPr/>
        <p:txBody>
          <a:bodyPr>
            <a:normAutofit fontScale="92500" lnSpcReduction="10000"/>
          </a:bodyPr>
          <a:lstStyle/>
          <a:p>
            <a:r>
              <a:rPr lang="en-US" dirty="0"/>
              <a:t>Questions you have about DE? What do you need?</a:t>
            </a:r>
          </a:p>
        </p:txBody>
      </p:sp>
    </p:spTree>
    <p:extLst>
      <p:ext uri="{BB962C8B-B14F-4D97-AF65-F5344CB8AC3E}">
        <p14:creationId xmlns:p14="http://schemas.microsoft.com/office/powerpoint/2010/main" val="3985195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ADD8388-2EBD-CB75-E88A-7283CE6605B7}"/>
              </a:ext>
            </a:extLst>
          </p:cNvPr>
          <p:cNvSpPr>
            <a:spLocks noGrp="1"/>
          </p:cNvSpPr>
          <p:nvPr>
            <p:ph type="body" sz="quarter" idx="10"/>
          </p:nvPr>
        </p:nvSpPr>
        <p:spPr/>
        <p:txBody>
          <a:bodyPr>
            <a:normAutofit lnSpcReduction="10000"/>
          </a:bodyPr>
          <a:lstStyle/>
          <a:p>
            <a:pPr marL="457200" lvl="1" indent="0">
              <a:buNone/>
            </a:pPr>
            <a:endParaRPr lang="en-US"/>
          </a:p>
          <a:p>
            <a:r>
              <a:rPr lang="en-US"/>
              <a:t>Andrew Adams: </a:t>
            </a:r>
            <a:r>
              <a:rPr lang="en-US">
                <a:hlinkClick r:id="rId2"/>
              </a:rPr>
              <a:t>aadams@cste.org</a:t>
            </a:r>
            <a:endParaRPr lang="en-US"/>
          </a:p>
          <a:p>
            <a:endParaRPr lang="en-US"/>
          </a:p>
          <a:p>
            <a:r>
              <a:rPr lang="en-US"/>
              <a:t>Svetlana Smorodinsky: </a:t>
            </a:r>
            <a:r>
              <a:rPr lang="en-US">
                <a:hlinkClick r:id="rId3"/>
              </a:rPr>
              <a:t>Svetlana.Smorodinsky@cdph.ca.gov</a:t>
            </a:r>
            <a:r>
              <a:rPr lang="en-US"/>
              <a:t> </a:t>
            </a:r>
          </a:p>
          <a:p>
            <a:endParaRPr lang="en-US"/>
          </a:p>
          <a:p>
            <a:r>
              <a:rPr lang="en-US"/>
              <a:t>Tess Konen: </a:t>
            </a:r>
            <a:r>
              <a:rPr lang="en-US">
                <a:hlinkClick r:id="rId4"/>
              </a:rPr>
              <a:t>tess.konen@state.mn.us</a:t>
            </a:r>
            <a:r>
              <a:rPr lang="en-US"/>
              <a:t> </a:t>
            </a:r>
          </a:p>
        </p:txBody>
      </p:sp>
    </p:spTree>
    <p:extLst>
      <p:ext uri="{BB962C8B-B14F-4D97-AF65-F5344CB8AC3E}">
        <p14:creationId xmlns:p14="http://schemas.microsoft.com/office/powerpoint/2010/main" val="1246194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p:txBody>
          <a:bodyPr/>
          <a:lstStyle/>
          <a:p>
            <a:r>
              <a:rPr lang="en-US"/>
              <a:t>Disaster Epidemiology Resources</a:t>
            </a:r>
          </a:p>
        </p:txBody>
      </p:sp>
      <p:sp>
        <p:nvSpPr>
          <p:cNvPr id="3" name="Content Placeholder 2">
            <a:extLst>
              <a:ext uri="{FF2B5EF4-FFF2-40B4-BE49-F238E27FC236}">
                <a16:creationId xmlns:a16="http://schemas.microsoft.com/office/drawing/2014/main" id="{59FF9CA9-9E8A-423D-BCFC-D7308AD825FC}"/>
              </a:ext>
            </a:extLst>
          </p:cNvPr>
          <p:cNvSpPr>
            <a:spLocks noGrp="1"/>
          </p:cNvSpPr>
          <p:nvPr>
            <p:ph idx="1"/>
          </p:nvPr>
        </p:nvSpPr>
        <p:spPr/>
        <p:txBody>
          <a:bodyPr/>
          <a:lstStyle/>
          <a:p>
            <a:endParaRPr lang="en-US"/>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3472140" y="957037"/>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2073197" y="2938926"/>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3892" y="2938926"/>
            <a:ext cx="2466760" cy="3429000"/>
          </a:xfrm>
          <a:prstGeom prst="rect">
            <a:avLst/>
          </a:prstGeom>
          <a:ln>
            <a:noFill/>
          </a:ln>
          <a:effectLst>
            <a:outerShdw blurRad="292100" dist="139700" dir="2700000" algn="tl" rotWithShape="0">
              <a:srgbClr val="333333">
                <a:alpha val="65000"/>
              </a:srgbClr>
            </a:outerShdw>
          </a:effectLst>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8924216" y="2938926"/>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normAutofit fontScale="92500" lnSpcReduction="10000"/>
          </a:bodyPr>
          <a:lstStyle/>
          <a:p>
            <a:r>
              <a:rPr lang="en-US" sz="2400"/>
              <a:t>Disaster Epidemiology eLearning Modules (CDC): </a:t>
            </a:r>
            <a:r>
              <a:rPr lang="en-US" sz="2400">
                <a:hlinkClick r:id="rId3"/>
              </a:rPr>
              <a:t>https://www.cdc.gov/nceh/hsb/disaster/training.htm#disaster_epiElearning</a:t>
            </a:r>
            <a:r>
              <a:rPr lang="en-US" sz="2400"/>
              <a:t> </a:t>
            </a:r>
          </a:p>
          <a:p>
            <a:pPr lvl="1"/>
            <a:r>
              <a:rPr lang="en-US"/>
              <a:t>Module 1: Public Health Impacts of Disasters</a:t>
            </a:r>
          </a:p>
          <a:p>
            <a:pPr lvl="1"/>
            <a:r>
              <a:rPr lang="en-US"/>
              <a:t>Module 2: Public Health Emergency Management </a:t>
            </a:r>
          </a:p>
          <a:p>
            <a:pPr lvl="1"/>
            <a:r>
              <a:rPr lang="en-US"/>
              <a:t>Module 3: CASPER</a:t>
            </a:r>
          </a:p>
          <a:p>
            <a:pPr lvl="1"/>
            <a:r>
              <a:rPr lang="en-US"/>
              <a:t>Module 4: Disaster Surveillance </a:t>
            </a:r>
          </a:p>
          <a:p>
            <a:r>
              <a:rPr lang="en-US" sz="2400"/>
              <a:t>CASPER (CDC): </a:t>
            </a:r>
            <a:r>
              <a:rPr lang="en-US" sz="2400">
                <a:hlinkClick r:id="rId4"/>
              </a:rPr>
              <a:t>https://www.cdc.gov/nceh/casper/training-resources.htm</a:t>
            </a:r>
            <a:r>
              <a:rPr lang="en-US" sz="2400"/>
              <a:t> </a:t>
            </a:r>
          </a:p>
          <a:p>
            <a:r>
              <a:rPr lang="en-US" sz="2400"/>
              <a:t>Emergency Response Health Monitoring &amp; Surveillance (ERHMS) Online Training Course (CDC): </a:t>
            </a:r>
            <a:r>
              <a:rPr lang="en-US" sz="2400">
                <a:hlinkClick r:id="rId5"/>
              </a:rPr>
              <a:t>https://emergency.cdc.gov/training/erhmscourse/index.asp</a:t>
            </a:r>
            <a:r>
              <a:rPr lang="en-US" sz="2400"/>
              <a:t> </a:t>
            </a:r>
          </a:p>
          <a:p>
            <a:pPr lvl="1"/>
            <a:r>
              <a:rPr lang="en-US"/>
              <a:t>ERHMS Info Manager </a:t>
            </a:r>
          </a:p>
          <a:p>
            <a:r>
              <a:rPr lang="en-US" sz="2400"/>
              <a:t>CDART: Comprehensive Disaster Assessment &amp; Readiness Tools (CDC ATSDR): </a:t>
            </a:r>
            <a:r>
              <a:rPr lang="en-US" sz="2400">
                <a:hlinkClick r:id="rId6"/>
              </a:rPr>
              <a:t>https://www.atsdr.cdc.gov/CDART.html</a:t>
            </a:r>
            <a:r>
              <a:rPr lang="en-US" sz="2400"/>
              <a:t>  </a:t>
            </a:r>
          </a:p>
          <a:p>
            <a:endParaRPr lang="en-US" sz="2400"/>
          </a:p>
        </p:txBody>
      </p:sp>
    </p:spTree>
    <p:extLst>
      <p:ext uri="{BB962C8B-B14F-4D97-AF65-F5344CB8AC3E}">
        <p14:creationId xmlns:p14="http://schemas.microsoft.com/office/powerpoint/2010/main" val="13477356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normAutofit/>
          </a:bodyPr>
          <a:lstStyle/>
          <a:p>
            <a:endParaRPr lang="en-US"/>
          </a:p>
          <a:p>
            <a:r>
              <a:rPr lang="en-US"/>
              <a:t>Toxicological Outbreak Investigation Course &amp; Toolkit (CDC): </a:t>
            </a:r>
            <a:r>
              <a:rPr lang="en-US">
                <a:hlinkClick r:id="rId3"/>
              </a:rPr>
              <a:t>https://www.cdc.gov/nceh/hsb/elearning/toi/default.htm</a:t>
            </a:r>
            <a:r>
              <a:rPr lang="en-US"/>
              <a:t> </a:t>
            </a:r>
          </a:p>
          <a:p>
            <a:endParaRPr lang="en-US"/>
          </a:p>
          <a:p>
            <a:r>
              <a:rPr lang="en-US"/>
              <a:t>Epi CASE (Contact Assessment Symptom Exposure) Toolkit (CDC ATSDR): </a:t>
            </a:r>
            <a:r>
              <a:rPr lang="en-US">
                <a:hlinkClick r:id="rId4"/>
              </a:rPr>
              <a:t>https://www.atsdr.cdc.gov/epitoolkit/index.html</a:t>
            </a:r>
            <a:r>
              <a:rPr lang="en-US"/>
              <a:t> </a:t>
            </a:r>
          </a:p>
          <a:p>
            <a:endParaRPr lang="en-US"/>
          </a:p>
          <a:p>
            <a:r>
              <a:rPr lang="en-US"/>
              <a:t>ACE (Assessment of Chemical Exposures) Toolkit and Training (CDC ATSDR): </a:t>
            </a:r>
            <a:r>
              <a:rPr lang="en-US">
                <a:hlinkClick r:id="rId5"/>
              </a:rPr>
              <a:t>https://www.atsdr.cdc.gov/ntsip/ace_toolkit.html</a:t>
            </a:r>
            <a:r>
              <a:rPr lang="en-US"/>
              <a:t> </a:t>
            </a:r>
          </a:p>
          <a:p>
            <a:endParaRPr lang="en-US"/>
          </a:p>
          <a:p>
            <a:endParaRPr lang="en-US"/>
          </a:p>
        </p:txBody>
      </p:sp>
    </p:spTree>
    <p:extLst>
      <p:ext uri="{BB962C8B-B14F-4D97-AF65-F5344CB8AC3E}">
        <p14:creationId xmlns:p14="http://schemas.microsoft.com/office/powerpoint/2010/main" val="563828084"/>
      </p:ext>
    </p:extLst>
  </p:cSld>
  <p:clrMapOvr>
    <a:masterClrMapping/>
  </p:clrMapOvr>
</p:sld>
</file>

<file path=ppt/theme/theme1.xml><?xml version="1.0" encoding="utf-8"?>
<a:theme xmlns:a="http://schemas.openxmlformats.org/drawingml/2006/main" name="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02EC3833F90344979DBD06A9640CF7" ma:contentTypeVersion="17" ma:contentTypeDescription="Create a new document." ma:contentTypeScope="" ma:versionID="ab50652b0810b839ef381ea47a367d60">
  <xsd:schema xmlns:xsd="http://www.w3.org/2001/XMLSchema" xmlns:xs="http://www.w3.org/2001/XMLSchema" xmlns:p="http://schemas.microsoft.com/office/2006/metadata/properties" xmlns:ns2="a7eab1f9-45c2-453d-a007-d4d706ff88d0" xmlns:ns3="89633721-923e-460a-b868-94ae28239f36" targetNamespace="http://schemas.microsoft.com/office/2006/metadata/properties" ma:root="true" ma:fieldsID="a14a7c619f65c02553b70a9f5ec8431d" ns2:_="" ns3:_="">
    <xsd:import namespace="a7eab1f9-45c2-453d-a007-d4d706ff88d0"/>
    <xsd:import namespace="89633721-923e-460a-b868-94ae28239f3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ab1f9-45c2-453d-a007-d4d706ff88d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c51e9082-b9e9-49ad-9842-a431acbe33fc}" ma:internalName="TaxCatchAll" ma:showField="CatchAllData" ma:web="a7eab1f9-45c2-453d-a007-d4d706ff88d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9633721-923e-460a-b868-94ae28239f3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9633721-923e-460a-b868-94ae28239f36">
      <Terms xmlns="http://schemas.microsoft.com/office/infopath/2007/PartnerControls"/>
    </lcf76f155ced4ddcb4097134ff3c332f>
    <TaxCatchAll xmlns="a7eab1f9-45c2-453d-a007-d4d706ff88d0" xsi:nil="true"/>
  </documentManagement>
</p:properties>
</file>

<file path=customXml/itemProps1.xml><?xml version="1.0" encoding="utf-8"?>
<ds:datastoreItem xmlns:ds="http://schemas.openxmlformats.org/officeDocument/2006/customXml" ds:itemID="{8A41C25F-B7D3-422B-A235-F350D52453BD}">
  <ds:schemaRefs>
    <ds:schemaRef ds:uri="http://schemas.microsoft.com/sharepoint/v3/contenttype/forms"/>
  </ds:schemaRefs>
</ds:datastoreItem>
</file>

<file path=customXml/itemProps2.xml><?xml version="1.0" encoding="utf-8"?>
<ds:datastoreItem xmlns:ds="http://schemas.openxmlformats.org/officeDocument/2006/customXml" ds:itemID="{F7147DFE-BD28-461A-9A2A-C019CFA054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ab1f9-45c2-453d-a007-d4d706ff88d0"/>
    <ds:schemaRef ds:uri="89633721-923e-460a-b868-94ae28239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7E7BB9B-356C-481E-8B57-F2A87B9C560C}">
  <ds:schemaRefs>
    <ds:schemaRef ds:uri="http://schemas.microsoft.com/office/2006/metadata/properties"/>
    <ds:schemaRef ds:uri="http://schemas.microsoft.com/office/infopath/2007/PartnerControls"/>
    <ds:schemaRef ds:uri="89633721-923e-460a-b868-94ae28239f36"/>
    <ds:schemaRef ds:uri="a7eab1f9-45c2-453d-a007-d4d706ff88d0"/>
  </ds:schemaRefs>
</ds:datastoreItem>
</file>

<file path=docProps/app.xml><?xml version="1.0" encoding="utf-8"?>
<Properties xmlns="http://schemas.openxmlformats.org/officeDocument/2006/extended-properties" xmlns:vt="http://schemas.openxmlformats.org/officeDocument/2006/docPropsVTypes">
  <Template>CSTE Widescreen</Template>
  <TotalTime>47</TotalTime>
  <Words>4980</Words>
  <Application>Microsoft Office PowerPoint</Application>
  <PresentationFormat>Widescreen</PresentationFormat>
  <Paragraphs>534</Paragraphs>
  <Slides>45</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Avenir</vt:lpstr>
      <vt:lpstr>BlinkMacSystemFont</vt:lpstr>
      <vt:lpstr>Calibri</vt:lpstr>
      <vt:lpstr>Calibri Light</vt:lpstr>
      <vt:lpstr>nyt-imperial</vt:lpstr>
      <vt:lpstr>Office Theme</vt:lpstr>
      <vt:lpstr>Disaster Epidemiology: Applied perspective </vt:lpstr>
      <vt:lpstr>Disaster epidemiology (DE) Subcommittee</vt:lpstr>
      <vt:lpstr>CSTE Disaster Epidemiology Subcommittee</vt:lpstr>
      <vt:lpstr>CSTE Disaster Epidemiology Resources</vt:lpstr>
      <vt:lpstr>Disaster Epidemiology Outreach Cards  </vt:lpstr>
      <vt:lpstr>Presentation Objectives</vt:lpstr>
      <vt:lpstr>What data or information have you been asked for?</vt:lpstr>
      <vt:lpstr>Session Outline</vt:lpstr>
      <vt:lpstr>PowerPoint Presentation</vt:lpstr>
      <vt:lpstr>What is Epidemiology?</vt:lpstr>
      <vt:lpstr>What is Disaster Epidemiology?</vt:lpstr>
      <vt:lpstr>Do you have a role in emergencies? What is your role in emergencies?</vt:lpstr>
      <vt:lpstr>Disaster Epidemiology is Multi-disciplinary</vt:lpstr>
      <vt:lpstr>How Can Disaster Epidemiology Help You?</vt:lpstr>
      <vt:lpstr>Disaster Epidemiology: an All-Hazard approach</vt:lpstr>
      <vt:lpstr>PowerPoint Presentation</vt:lpstr>
      <vt:lpstr>Conceptual Framework</vt:lpstr>
      <vt:lpstr>Disaster Epidemiology Activities</vt:lpstr>
      <vt:lpstr>DE and Incident Command System (ICS)</vt:lpstr>
      <vt:lpstr>What can epi’s contribute to emergencies?</vt:lpstr>
      <vt:lpstr>PowerPoint Presentation</vt:lpstr>
      <vt:lpstr>Rapid Needs Assessments</vt:lpstr>
      <vt:lpstr>Recovery CASPER:  Longitudinal Wildfire Impact Assessment</vt:lpstr>
      <vt:lpstr>Tracking, Rosters, Registering</vt:lpstr>
      <vt:lpstr>Registry for “Mitigation”: Zika Virus</vt:lpstr>
      <vt:lpstr>Surveillance</vt:lpstr>
      <vt:lpstr>Syndromic vs. Traditional Surveillance  </vt:lpstr>
      <vt:lpstr>Syndromic Surveillance (SyS)</vt:lpstr>
      <vt:lpstr>SyS for Recovery: Asthma Following Building Collapse</vt:lpstr>
      <vt:lpstr>Shelter surveillance</vt:lpstr>
      <vt:lpstr>Mortality Surveillance and Assessment</vt:lpstr>
      <vt:lpstr>Mortality Surveillance during Recovery: Tornado</vt:lpstr>
      <vt:lpstr>Responder Safety &amp; Health</vt:lpstr>
      <vt:lpstr>ERHMS for Responder Mental Health Assessment: Mass Shooting</vt:lpstr>
      <vt:lpstr>Assessment of Chemical Exposure (ACE)</vt:lpstr>
      <vt:lpstr>ACE for Recovery: Train Derailment</vt:lpstr>
      <vt:lpstr>How to integrate?</vt:lpstr>
      <vt:lpstr>Putting it all together</vt:lpstr>
      <vt:lpstr>Putting it all together</vt:lpstr>
      <vt:lpstr>Putting it all together</vt:lpstr>
      <vt:lpstr>PowerPoint Presentation</vt:lpstr>
      <vt:lpstr>PowerPoint Presentation</vt:lpstr>
      <vt:lpstr>Disaster Epidemiology Resources</vt:lpstr>
      <vt:lpstr>Training Courses, Resources and Toolkits</vt:lpstr>
      <vt:lpstr>Training Courses, Resources and Toolkits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Konen, Tess (MDH)</dc:creator>
  <cp:lastModifiedBy>Konen, Tess (MDH)</cp:lastModifiedBy>
  <cp:revision>8</cp:revision>
  <dcterms:created xsi:type="dcterms:W3CDTF">2023-05-08T18:33:34Z</dcterms:created>
  <dcterms:modified xsi:type="dcterms:W3CDTF">2023-05-08T19:20:36Z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0x0101003602EC3833F90344979DBD06A9640CF7</vt:lpwstr>
  </property>
  <property fmtid="{D5CDD505-2E9C-101B-9397-08002B2CF9AE}" pid="3" name="MediaServiceImageTags">
    <vt:lpwstr/>
  </property>
</Properties>
</file>