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8" r:id="rId3"/>
    <p:sldId id="257" r:id="rId4"/>
    <p:sldId id="267" r:id="rId5"/>
    <p:sldId id="266" r:id="rId6"/>
    <p:sldId id="268" r:id="rId7"/>
    <p:sldId id="269" r:id="rId8"/>
    <p:sldId id="259" r:id="rId9"/>
    <p:sldId id="260" r:id="rId10"/>
    <p:sldId id="261" r:id="rId11"/>
    <p:sldId id="272" r:id="rId12"/>
    <p:sldId id="270" r:id="rId13"/>
    <p:sldId id="271" r:id="rId14"/>
    <p:sldId id="265" r:id="rId15"/>
    <p:sldId id="273" r:id="rId16"/>
    <p:sldId id="279" r:id="rId17"/>
    <p:sldId id="280" r:id="rId18"/>
    <p:sldId id="281" r:id="rId19"/>
    <p:sldId id="282" r:id="rId20"/>
    <p:sldId id="283" r:id="rId21"/>
    <p:sldId id="26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jata Joshi" initials="SJ" lastIdx="1" clrIdx="0">
    <p:extLst>
      <p:ext uri="{19B8F6BF-5375-455C-9EA6-DF929625EA0E}">
        <p15:presenceInfo xmlns:p15="http://schemas.microsoft.com/office/powerpoint/2012/main" userId="S-1-5-21-1390067357-616249376-682003330-8170" providerId="AD"/>
      </p:ext>
    </p:extLst>
  </p:cmAuthor>
  <p:cmAuthor id="2" name="Morse, Amanda (DOH)" initials="MA(" lastIdx="2" clrIdx="1">
    <p:extLst>
      <p:ext uri="{19B8F6BF-5375-455C-9EA6-DF929625EA0E}">
        <p15:presenceInfo xmlns:p15="http://schemas.microsoft.com/office/powerpoint/2012/main" userId="S-1-5-21-861101232-1114377890-312552118-598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26" autoAdjust="0"/>
    <p:restoredTop sz="66584" autoAdjust="0"/>
  </p:normalViewPr>
  <p:slideViewPr>
    <p:cSldViewPr snapToGrid="0" showGuides="1">
      <p:cViewPr varScale="1">
        <p:scale>
          <a:sx n="76" d="100"/>
          <a:sy n="76" d="100"/>
        </p:scale>
        <p:origin x="1740"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Cwlan\Desktop\Notes\Linkages\WA%20CHARS\2018%20Link%20(2015%20&amp;%202016%20data)\2016%20Records\2016%20Linkage%20Report%20Fig.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chemeClr val="accent6"/>
              </a:solidFill>
              <a:ln>
                <a:noFill/>
              </a:ln>
              <a:effectLst/>
            </c:spPr>
            <c:extLst>
              <c:ext xmlns:c16="http://schemas.microsoft.com/office/drawing/2014/chart" uri="{C3380CC4-5D6E-409C-BE32-E72D297353CC}">
                <c16:uniqueId val="{00000001-0002-4C6A-AB4D-5BFD59A931AE}"/>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3-0002-4C6A-AB4D-5BFD59A931AE}"/>
              </c:ext>
            </c:extLst>
          </c:dPt>
          <c:dLbls>
            <c:numFmt formatCode="#,##0" sourceLinked="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Sheet1!$B$6:$E$6</c:f>
                <c:numCache>
                  <c:formatCode>General</c:formatCode>
                  <c:ptCount val="4"/>
                  <c:pt idx="0">
                    <c:v>150.60000000000036</c:v>
                  </c:pt>
                  <c:pt idx="1">
                    <c:v>25.199999999999818</c:v>
                  </c:pt>
                  <c:pt idx="2">
                    <c:v>181.8700000000008</c:v>
                  </c:pt>
                  <c:pt idx="3">
                    <c:v>25.119999999999891</c:v>
                  </c:pt>
                </c:numCache>
              </c:numRef>
            </c:plus>
            <c:minus>
              <c:numRef>
                <c:f>Sheet1!$B$5:$E$5</c:f>
                <c:numCache>
                  <c:formatCode>General</c:formatCode>
                  <c:ptCount val="4"/>
                  <c:pt idx="0">
                    <c:v>147.10999999999967</c:v>
                  </c:pt>
                  <c:pt idx="1">
                    <c:v>25.199999999999818</c:v>
                  </c:pt>
                  <c:pt idx="2">
                    <c:v>178.57999999999993</c:v>
                  </c:pt>
                  <c:pt idx="3">
                    <c:v>25.119999999999891</c:v>
                  </c:pt>
                </c:numCache>
              </c:numRef>
            </c:minus>
            <c:spPr>
              <a:noFill/>
              <a:ln w="9525" cap="flat" cmpd="sng" algn="ctr">
                <a:solidFill>
                  <a:schemeClr val="tx1"/>
                </a:solidFill>
                <a:round/>
              </a:ln>
              <a:effectLst/>
            </c:spPr>
          </c:errBars>
          <c:cat>
            <c:strRef>
              <c:f>Sheet1!$B$1:$E$1</c:f>
              <c:strCache>
                <c:ptCount val="4"/>
                <c:pt idx="0">
                  <c:v>AI/AN Pre-Link</c:v>
                </c:pt>
                <c:pt idx="1">
                  <c:v>NHW Pre-Link</c:v>
                </c:pt>
                <c:pt idx="2">
                  <c:v>AI/AN Post-Link</c:v>
                </c:pt>
                <c:pt idx="3">
                  <c:v>NHW Post-Link</c:v>
                </c:pt>
              </c:strCache>
            </c:strRef>
          </c:cat>
          <c:val>
            <c:numRef>
              <c:f>Sheet1!$B$2:$E$2</c:f>
              <c:numCache>
                <c:formatCode>General</c:formatCode>
                <c:ptCount val="4"/>
                <c:pt idx="0">
                  <c:v>6990.96</c:v>
                </c:pt>
                <c:pt idx="1">
                  <c:v>7607.74</c:v>
                </c:pt>
                <c:pt idx="2">
                  <c:v>10186.66</c:v>
                </c:pt>
                <c:pt idx="3">
                  <c:v>7559.55</c:v>
                </c:pt>
              </c:numCache>
            </c:numRef>
          </c:val>
          <c:extLst>
            <c:ext xmlns:c16="http://schemas.microsoft.com/office/drawing/2014/chart" uri="{C3380CC4-5D6E-409C-BE32-E72D297353CC}">
              <c16:uniqueId val="{00000004-0002-4C6A-AB4D-5BFD59A931AE}"/>
            </c:ext>
          </c:extLst>
        </c:ser>
        <c:dLbls>
          <c:showLegendKey val="0"/>
          <c:showVal val="0"/>
          <c:showCatName val="0"/>
          <c:showSerName val="0"/>
          <c:showPercent val="0"/>
          <c:showBubbleSize val="0"/>
        </c:dLbls>
        <c:gapWidth val="97"/>
        <c:overlap val="-27"/>
        <c:axId val="103532544"/>
        <c:axId val="103429184"/>
      </c:barChart>
      <c:catAx>
        <c:axId val="1035325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3429184"/>
        <c:crosses val="autoZero"/>
        <c:auto val="1"/>
        <c:lblAlgn val="ctr"/>
        <c:lblOffset val="100"/>
        <c:noMultiLvlLbl val="0"/>
      </c:catAx>
      <c:valAx>
        <c:axId val="103429184"/>
        <c:scaling>
          <c:orientation val="minMax"/>
          <c:max val="11000"/>
          <c:min val="0"/>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Age-Adjusted Hospital Discharge Rate per 100,000</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3532544"/>
        <c:crosses val="autoZero"/>
        <c:crossBetween val="between"/>
        <c:majorUnit val="1000"/>
      </c:valAx>
      <c:spPr>
        <a:noFill/>
        <a:ln w="0">
          <a:noFill/>
        </a:ln>
        <a:effectLst/>
      </c:spPr>
    </c:plotArea>
    <c:plotVisOnly val="1"/>
    <c:dispBlanksAs val="gap"/>
    <c:showDLblsOverMax val="0"/>
  </c:chart>
  <c:spPr>
    <a:solidFill>
      <a:schemeClr val="bg1"/>
    </a:solidFill>
    <a:ln w="9525" cap="flat" cmpd="sng" algn="ctr">
      <a:noFill/>
      <a:round/>
    </a:ln>
    <a:effectLst/>
  </c:spPr>
  <c:txPr>
    <a:bodyPr/>
    <a:lstStyle/>
    <a:p>
      <a:pPr>
        <a:defRPr sz="12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059CCB-4FAA-4C8D-854D-038803B87D04}" type="datetimeFigureOut">
              <a:rPr lang="en-US" smtClean="0"/>
              <a:t>2/17/2021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07F435-ECBE-45A7-9859-C3314D0ECA73}" type="slidenum">
              <a:rPr lang="en-US" smtClean="0"/>
              <a:t>‹#›</a:t>
            </a:fld>
            <a:endParaRPr lang="en-US"/>
          </a:p>
        </p:txBody>
      </p:sp>
    </p:spTree>
    <p:extLst>
      <p:ext uri="{BB962C8B-B14F-4D97-AF65-F5344CB8AC3E}">
        <p14:creationId xmlns:p14="http://schemas.microsoft.com/office/powerpoint/2010/main" val="3257643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I’ve been using syndromic</a:t>
            </a:r>
            <a:r>
              <a:rPr lang="en-US" baseline="0" dirty="0"/>
              <a:t> data and the ESSENCE platform for several years. I facilitate our data user trainings in Washington State and was invited in 2019 to conduct one for the state of Idaho and their health district epidemiologists</a:t>
            </a:r>
          </a:p>
          <a:p>
            <a:pPr marL="171450" indent="-171450">
              <a:buFont typeface="Arial" panose="020B0604020202020204" pitchFamily="34" charset="0"/>
              <a:buChar char="•"/>
            </a:pPr>
            <a:r>
              <a:rPr lang="en-US" baseline="0" dirty="0"/>
              <a:t>Was deputy chair of the NSSP Community of Practice for two years and often present on calls</a:t>
            </a:r>
            <a:endParaRPr lang="en-US" dirty="0"/>
          </a:p>
        </p:txBody>
      </p:sp>
      <p:sp>
        <p:nvSpPr>
          <p:cNvPr id="4" name="Slide Number Placeholder 3"/>
          <p:cNvSpPr>
            <a:spLocks noGrp="1"/>
          </p:cNvSpPr>
          <p:nvPr>
            <p:ph type="sldNum" sz="quarter" idx="10"/>
          </p:nvPr>
        </p:nvSpPr>
        <p:spPr/>
        <p:txBody>
          <a:bodyPr/>
          <a:lstStyle/>
          <a:p>
            <a:fld id="{86795357-E105-4F56-8836-A2E326598ADE}" type="slidenum">
              <a:rPr lang="en-US" smtClean="0"/>
              <a:t>2</a:t>
            </a:fld>
            <a:endParaRPr lang="en-US"/>
          </a:p>
        </p:txBody>
      </p:sp>
    </p:spTree>
    <p:extLst>
      <p:ext uri="{BB962C8B-B14F-4D97-AF65-F5344CB8AC3E}">
        <p14:creationId xmlns:p14="http://schemas.microsoft.com/office/powerpoint/2010/main" val="3317283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795357-E105-4F56-8836-A2E326598ADE}" type="slidenum">
              <a:rPr lang="en-US" smtClean="0"/>
              <a:t>3</a:t>
            </a:fld>
            <a:endParaRPr lang="en-US"/>
          </a:p>
        </p:txBody>
      </p:sp>
    </p:spTree>
    <p:extLst>
      <p:ext uri="{BB962C8B-B14F-4D97-AF65-F5344CB8AC3E}">
        <p14:creationId xmlns:p14="http://schemas.microsoft.com/office/powerpoint/2010/main" val="3697193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for group</a:t>
            </a:r>
          </a:p>
          <a:p>
            <a:endParaRPr lang="en-US" dirty="0"/>
          </a:p>
          <a:p>
            <a:r>
              <a:rPr lang="en-US" dirty="0"/>
              <a:t>-Identify</a:t>
            </a:r>
            <a:r>
              <a:rPr lang="en-US" baseline="0" dirty="0"/>
              <a:t> groups who experience disparities</a:t>
            </a:r>
          </a:p>
          <a:p>
            <a:r>
              <a:rPr lang="en-US" baseline="0" dirty="0"/>
              <a:t>-Understand the effects of racism, discrimination, and unequal access </a:t>
            </a:r>
          </a:p>
          <a:p>
            <a:r>
              <a:rPr lang="en-US" baseline="0" dirty="0"/>
              <a:t>-Prioritize groups for interventions and resource allocation</a:t>
            </a:r>
          </a:p>
          <a:p>
            <a:endParaRPr lang="en-US" baseline="0" dirty="0"/>
          </a:p>
        </p:txBody>
      </p:sp>
      <p:sp>
        <p:nvSpPr>
          <p:cNvPr id="4" name="Slide Number Placeholder 3"/>
          <p:cNvSpPr>
            <a:spLocks noGrp="1"/>
          </p:cNvSpPr>
          <p:nvPr>
            <p:ph type="sldNum" sz="quarter" idx="10"/>
          </p:nvPr>
        </p:nvSpPr>
        <p:spPr/>
        <p:txBody>
          <a:bodyPr/>
          <a:lstStyle/>
          <a:p>
            <a:fld id="{DF07F435-ECBE-45A7-9859-C3314D0ECA73}" type="slidenum">
              <a:rPr lang="en-US" smtClean="0"/>
              <a:t>4</a:t>
            </a:fld>
            <a:endParaRPr lang="en-US"/>
          </a:p>
        </p:txBody>
      </p:sp>
    </p:spTree>
    <p:extLst>
      <p:ext uri="{BB962C8B-B14F-4D97-AF65-F5344CB8AC3E}">
        <p14:creationId xmlns:p14="http://schemas.microsoft.com/office/powerpoint/2010/main" val="3212785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Sujata</a:t>
            </a:r>
          </a:p>
        </p:txBody>
      </p:sp>
      <p:sp>
        <p:nvSpPr>
          <p:cNvPr id="4" name="Slide Number Placeholder 3"/>
          <p:cNvSpPr>
            <a:spLocks noGrp="1"/>
          </p:cNvSpPr>
          <p:nvPr>
            <p:ph type="sldNum" sz="quarter" idx="10"/>
          </p:nvPr>
        </p:nvSpPr>
        <p:spPr/>
        <p:txBody>
          <a:bodyPr/>
          <a:lstStyle/>
          <a:p>
            <a:fld id="{DF07F435-ECBE-45A7-9859-C3314D0ECA73}" type="slidenum">
              <a:rPr lang="en-US" smtClean="0"/>
              <a:t>5</a:t>
            </a:fld>
            <a:endParaRPr lang="en-US"/>
          </a:p>
        </p:txBody>
      </p:sp>
    </p:spTree>
    <p:extLst>
      <p:ext uri="{BB962C8B-B14F-4D97-AF65-F5344CB8AC3E}">
        <p14:creationId xmlns:p14="http://schemas.microsoft.com/office/powerpoint/2010/main" val="3290173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Sujata</a:t>
            </a:r>
          </a:p>
        </p:txBody>
      </p:sp>
      <p:sp>
        <p:nvSpPr>
          <p:cNvPr id="4" name="Slide Number Placeholder 3"/>
          <p:cNvSpPr>
            <a:spLocks noGrp="1"/>
          </p:cNvSpPr>
          <p:nvPr>
            <p:ph type="sldNum" sz="quarter" idx="10"/>
          </p:nvPr>
        </p:nvSpPr>
        <p:spPr/>
        <p:txBody>
          <a:bodyPr/>
          <a:lstStyle/>
          <a:p>
            <a:fld id="{DF07F435-ECBE-45A7-9859-C3314D0ECA73}" type="slidenum">
              <a:rPr lang="en-US" smtClean="0"/>
              <a:t>6</a:t>
            </a:fld>
            <a:endParaRPr lang="en-US"/>
          </a:p>
        </p:txBody>
      </p:sp>
    </p:spTree>
    <p:extLst>
      <p:ext uri="{BB962C8B-B14F-4D97-AF65-F5344CB8AC3E}">
        <p14:creationId xmlns:p14="http://schemas.microsoft.com/office/powerpoint/2010/main" val="1486071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Sujata</a:t>
            </a:r>
          </a:p>
        </p:txBody>
      </p:sp>
      <p:sp>
        <p:nvSpPr>
          <p:cNvPr id="4" name="Slide Number Placeholder 3"/>
          <p:cNvSpPr>
            <a:spLocks noGrp="1"/>
          </p:cNvSpPr>
          <p:nvPr>
            <p:ph type="sldNum" sz="quarter" idx="10"/>
          </p:nvPr>
        </p:nvSpPr>
        <p:spPr/>
        <p:txBody>
          <a:bodyPr/>
          <a:lstStyle/>
          <a:p>
            <a:fld id="{DF07F435-ECBE-45A7-9859-C3314D0ECA73}" type="slidenum">
              <a:rPr lang="en-US" smtClean="0"/>
              <a:t>7</a:t>
            </a:fld>
            <a:endParaRPr lang="en-US"/>
          </a:p>
        </p:txBody>
      </p:sp>
    </p:spTree>
    <p:extLst>
      <p:ext uri="{BB962C8B-B14F-4D97-AF65-F5344CB8AC3E}">
        <p14:creationId xmlns:p14="http://schemas.microsoft.com/office/powerpoint/2010/main" val="2168693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Sujata</a:t>
            </a:r>
          </a:p>
        </p:txBody>
      </p:sp>
      <p:sp>
        <p:nvSpPr>
          <p:cNvPr id="4" name="Slide Number Placeholder 3"/>
          <p:cNvSpPr>
            <a:spLocks noGrp="1"/>
          </p:cNvSpPr>
          <p:nvPr>
            <p:ph type="sldNum" sz="quarter" idx="10"/>
          </p:nvPr>
        </p:nvSpPr>
        <p:spPr/>
        <p:txBody>
          <a:bodyPr/>
          <a:lstStyle/>
          <a:p>
            <a:fld id="{DF07F435-ECBE-45A7-9859-C3314D0ECA73}" type="slidenum">
              <a:rPr lang="en-US" smtClean="0"/>
              <a:t>8</a:t>
            </a:fld>
            <a:endParaRPr lang="en-US"/>
          </a:p>
        </p:txBody>
      </p:sp>
    </p:spTree>
    <p:extLst>
      <p:ext uri="{BB962C8B-B14F-4D97-AF65-F5344CB8AC3E}">
        <p14:creationId xmlns:p14="http://schemas.microsoft.com/office/powerpoint/2010/main" val="998238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Sujata </a:t>
            </a:r>
          </a:p>
          <a:p>
            <a:endParaRPr lang="en-US" dirty="0"/>
          </a:p>
          <a:p>
            <a:r>
              <a:rPr lang="en-US" dirty="0"/>
              <a:t>These</a:t>
            </a:r>
            <a:r>
              <a:rPr lang="en-US" baseline="0" dirty="0"/>
              <a:t> two reasons are perhaps the main reasons why state and federal agencies have historically not reported data on AI/AN people in published reports. Tribal Epidemiology Centers were founded in part to help tribal and urban Indian communities to collect and report on representative data for their communities. </a:t>
            </a:r>
            <a:endParaRPr lang="en-US" dirty="0"/>
          </a:p>
        </p:txBody>
      </p:sp>
      <p:sp>
        <p:nvSpPr>
          <p:cNvPr id="4" name="Slide Number Placeholder 3"/>
          <p:cNvSpPr>
            <a:spLocks noGrp="1"/>
          </p:cNvSpPr>
          <p:nvPr>
            <p:ph type="sldNum" sz="quarter" idx="10"/>
          </p:nvPr>
        </p:nvSpPr>
        <p:spPr/>
        <p:txBody>
          <a:bodyPr/>
          <a:lstStyle/>
          <a:p>
            <a:fld id="{DF07F435-ECBE-45A7-9859-C3314D0ECA73}" type="slidenum">
              <a:rPr lang="en-US" smtClean="0"/>
              <a:t>9</a:t>
            </a:fld>
            <a:endParaRPr lang="en-US"/>
          </a:p>
        </p:txBody>
      </p:sp>
    </p:spTree>
    <p:extLst>
      <p:ext uri="{BB962C8B-B14F-4D97-AF65-F5344CB8AC3E}">
        <p14:creationId xmlns:p14="http://schemas.microsoft.com/office/powerpoint/2010/main" val="3007536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07F435-ECBE-45A7-9859-C3314D0ECA73}" type="slidenum">
              <a:rPr lang="en-US" smtClean="0"/>
              <a:t>10</a:t>
            </a:fld>
            <a:endParaRPr lang="en-US"/>
          </a:p>
        </p:txBody>
      </p:sp>
    </p:spTree>
    <p:extLst>
      <p:ext uri="{BB962C8B-B14F-4D97-AF65-F5344CB8AC3E}">
        <p14:creationId xmlns:p14="http://schemas.microsoft.com/office/powerpoint/2010/main" val="3277456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07F435-ECBE-45A7-9859-C3314D0ECA73}" type="slidenum">
              <a:rPr lang="en-US" smtClean="0"/>
              <a:t>11</a:t>
            </a:fld>
            <a:endParaRPr lang="en-US"/>
          </a:p>
        </p:txBody>
      </p:sp>
    </p:spTree>
    <p:extLst>
      <p:ext uri="{BB962C8B-B14F-4D97-AF65-F5344CB8AC3E}">
        <p14:creationId xmlns:p14="http://schemas.microsoft.com/office/powerpoint/2010/main" val="2549830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07F435-ECBE-45A7-9859-C3314D0ECA73}" type="slidenum">
              <a:rPr lang="en-US" smtClean="0"/>
              <a:t>12</a:t>
            </a:fld>
            <a:endParaRPr lang="en-US"/>
          </a:p>
        </p:txBody>
      </p:sp>
    </p:spTree>
    <p:extLst>
      <p:ext uri="{BB962C8B-B14F-4D97-AF65-F5344CB8AC3E}">
        <p14:creationId xmlns:p14="http://schemas.microsoft.com/office/powerpoint/2010/main" val="66218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Amanda</a:t>
            </a:r>
            <a:r>
              <a:rPr lang="en-US" baseline="0" dirty="0"/>
              <a:t> </a:t>
            </a:r>
          </a:p>
          <a:p>
            <a:r>
              <a:rPr lang="en-US" baseline="0" dirty="0"/>
              <a:t>- </a:t>
            </a:r>
            <a:endParaRPr lang="en-US" dirty="0"/>
          </a:p>
        </p:txBody>
      </p:sp>
      <p:sp>
        <p:nvSpPr>
          <p:cNvPr id="4" name="Slide Number Placeholder 3"/>
          <p:cNvSpPr>
            <a:spLocks noGrp="1"/>
          </p:cNvSpPr>
          <p:nvPr>
            <p:ph type="sldNum" sz="quarter" idx="10"/>
          </p:nvPr>
        </p:nvSpPr>
        <p:spPr/>
        <p:txBody>
          <a:bodyPr/>
          <a:lstStyle/>
          <a:p>
            <a:fld id="{DF07F435-ECBE-45A7-9859-C3314D0ECA73}" type="slidenum">
              <a:rPr lang="en-US" smtClean="0"/>
              <a:t>14</a:t>
            </a:fld>
            <a:endParaRPr lang="en-US"/>
          </a:p>
        </p:txBody>
      </p:sp>
    </p:spTree>
    <p:extLst>
      <p:ext uri="{BB962C8B-B14F-4D97-AF65-F5344CB8AC3E}">
        <p14:creationId xmlns:p14="http://schemas.microsoft.com/office/powerpoint/2010/main" val="269754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74BFB49-4236-4F06-85AE-8687D7C3E3D6}"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5264FA-FE6B-4A42-A9E7-84BFA08FCF6F}" type="slidenum">
              <a:rPr lang="en-US" smtClean="0"/>
              <a:t>‹#›</a:t>
            </a:fld>
            <a:endParaRPr lang="en-US"/>
          </a:p>
        </p:txBody>
      </p:sp>
    </p:spTree>
    <p:extLst>
      <p:ext uri="{BB962C8B-B14F-4D97-AF65-F5344CB8AC3E}">
        <p14:creationId xmlns:p14="http://schemas.microsoft.com/office/powerpoint/2010/main" val="1402092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4BFB49-4236-4F06-85AE-8687D7C3E3D6}"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5264FA-FE6B-4A42-A9E7-84BFA08FCF6F}" type="slidenum">
              <a:rPr lang="en-US" smtClean="0"/>
              <a:t>‹#›</a:t>
            </a:fld>
            <a:endParaRPr lang="en-US"/>
          </a:p>
        </p:txBody>
      </p:sp>
    </p:spTree>
    <p:extLst>
      <p:ext uri="{BB962C8B-B14F-4D97-AF65-F5344CB8AC3E}">
        <p14:creationId xmlns:p14="http://schemas.microsoft.com/office/powerpoint/2010/main" val="65314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74BFB49-4236-4F06-85AE-8687D7C3E3D6}"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5264FA-FE6B-4A42-A9E7-84BFA08FCF6F}" type="slidenum">
              <a:rPr lang="en-US" smtClean="0"/>
              <a:t>‹#›</a:t>
            </a:fld>
            <a:endParaRPr lang="en-US"/>
          </a:p>
        </p:txBody>
      </p:sp>
    </p:spTree>
    <p:extLst>
      <p:ext uri="{BB962C8B-B14F-4D97-AF65-F5344CB8AC3E}">
        <p14:creationId xmlns:p14="http://schemas.microsoft.com/office/powerpoint/2010/main" val="2718208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74BFB49-4236-4F06-85AE-8687D7C3E3D6}"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5264FA-FE6B-4A42-A9E7-84BFA08FCF6F}" type="slidenum">
              <a:rPr lang="en-US" smtClean="0"/>
              <a:t>‹#›</a:t>
            </a:fld>
            <a:endParaRPr lang="en-US"/>
          </a:p>
        </p:txBody>
      </p:sp>
    </p:spTree>
    <p:extLst>
      <p:ext uri="{BB962C8B-B14F-4D97-AF65-F5344CB8AC3E}">
        <p14:creationId xmlns:p14="http://schemas.microsoft.com/office/powerpoint/2010/main" val="303402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74BFB49-4236-4F06-85AE-8687D7C3E3D6}" type="datetimeFigureOut">
              <a:rPr lang="en-US" smtClean="0"/>
              <a:t>2/17/2021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5264FA-FE6B-4A42-A9E7-84BFA08FCF6F}" type="slidenum">
              <a:rPr lang="en-US" smtClean="0"/>
              <a:t>‹#›</a:t>
            </a:fld>
            <a:endParaRPr lang="en-US"/>
          </a:p>
        </p:txBody>
      </p:sp>
    </p:spTree>
    <p:extLst>
      <p:ext uri="{BB962C8B-B14F-4D97-AF65-F5344CB8AC3E}">
        <p14:creationId xmlns:p14="http://schemas.microsoft.com/office/powerpoint/2010/main" val="2829248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74BFB49-4236-4F06-85AE-8687D7C3E3D6}" type="datetimeFigureOut">
              <a:rPr lang="en-US" smtClean="0"/>
              <a:t>2/17/2021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5264FA-FE6B-4A42-A9E7-84BFA08FCF6F}" type="slidenum">
              <a:rPr lang="en-US" smtClean="0"/>
              <a:t>‹#›</a:t>
            </a:fld>
            <a:endParaRPr lang="en-US"/>
          </a:p>
        </p:txBody>
      </p:sp>
    </p:spTree>
    <p:extLst>
      <p:ext uri="{BB962C8B-B14F-4D97-AF65-F5344CB8AC3E}">
        <p14:creationId xmlns:p14="http://schemas.microsoft.com/office/powerpoint/2010/main" val="2997504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4BFB49-4236-4F06-85AE-8687D7C3E3D6}" type="datetimeFigureOut">
              <a:rPr lang="en-US" smtClean="0"/>
              <a:t>2/17/2021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5264FA-FE6B-4A42-A9E7-84BFA08FCF6F}" type="slidenum">
              <a:rPr lang="en-US" smtClean="0"/>
              <a:t>‹#›</a:t>
            </a:fld>
            <a:endParaRPr lang="en-US"/>
          </a:p>
        </p:txBody>
      </p:sp>
    </p:spTree>
    <p:extLst>
      <p:ext uri="{BB962C8B-B14F-4D97-AF65-F5344CB8AC3E}">
        <p14:creationId xmlns:p14="http://schemas.microsoft.com/office/powerpoint/2010/main" val="3110131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74BFB49-4236-4F06-85AE-8687D7C3E3D6}"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5264FA-FE6B-4A42-A9E7-84BFA08FCF6F}" type="slidenum">
              <a:rPr lang="en-US" smtClean="0"/>
              <a:t>‹#›</a:t>
            </a:fld>
            <a:endParaRPr lang="en-US"/>
          </a:p>
        </p:txBody>
      </p:sp>
    </p:spTree>
    <p:extLst>
      <p:ext uri="{BB962C8B-B14F-4D97-AF65-F5344CB8AC3E}">
        <p14:creationId xmlns:p14="http://schemas.microsoft.com/office/powerpoint/2010/main" val="3730386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74BFB49-4236-4F06-85AE-8687D7C3E3D6}" type="datetimeFigureOut">
              <a:rPr lang="en-US" smtClean="0"/>
              <a:t>2/17/2021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5264FA-FE6B-4A42-A9E7-84BFA08FCF6F}" type="slidenum">
              <a:rPr lang="en-US" smtClean="0"/>
              <a:t>‹#›</a:t>
            </a:fld>
            <a:endParaRPr lang="en-US"/>
          </a:p>
        </p:txBody>
      </p:sp>
    </p:spTree>
    <p:extLst>
      <p:ext uri="{BB962C8B-B14F-4D97-AF65-F5344CB8AC3E}">
        <p14:creationId xmlns:p14="http://schemas.microsoft.com/office/powerpoint/2010/main" val="1357218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4BFB49-4236-4F06-85AE-8687D7C3E3D6}"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5264FA-FE6B-4A42-A9E7-84BFA08FCF6F}" type="slidenum">
              <a:rPr lang="en-US" smtClean="0"/>
              <a:t>‹#›</a:t>
            </a:fld>
            <a:endParaRPr lang="en-US"/>
          </a:p>
        </p:txBody>
      </p:sp>
    </p:spTree>
    <p:extLst>
      <p:ext uri="{BB962C8B-B14F-4D97-AF65-F5344CB8AC3E}">
        <p14:creationId xmlns:p14="http://schemas.microsoft.com/office/powerpoint/2010/main" val="373988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74BFB49-4236-4F06-85AE-8687D7C3E3D6}" type="datetimeFigureOut">
              <a:rPr lang="en-US" smtClean="0"/>
              <a:t>2/17/2021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5264FA-FE6B-4A42-A9E7-84BFA08FCF6F}" type="slidenum">
              <a:rPr lang="en-US" smtClean="0"/>
              <a:t>‹#›</a:t>
            </a:fld>
            <a:endParaRPr lang="en-US"/>
          </a:p>
        </p:txBody>
      </p:sp>
    </p:spTree>
    <p:extLst>
      <p:ext uri="{BB962C8B-B14F-4D97-AF65-F5344CB8AC3E}">
        <p14:creationId xmlns:p14="http://schemas.microsoft.com/office/powerpoint/2010/main" val="213437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4BFB49-4236-4F06-85AE-8687D7C3E3D6}" type="datetimeFigureOut">
              <a:rPr lang="en-US" smtClean="0"/>
              <a:t>2/17/2021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5264FA-FE6B-4A42-A9E7-84BFA08FCF6F}" type="slidenum">
              <a:rPr lang="en-US" smtClean="0"/>
              <a:t>‹#›</a:t>
            </a:fld>
            <a:endParaRPr lang="en-US"/>
          </a:p>
        </p:txBody>
      </p:sp>
    </p:spTree>
    <p:extLst>
      <p:ext uri="{BB962C8B-B14F-4D97-AF65-F5344CB8AC3E}">
        <p14:creationId xmlns:p14="http://schemas.microsoft.com/office/powerpoint/2010/main" val="3291679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pps.leg.wa.gov/rcw/default.aspx?cite=43.70.057"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mailto:amanda.morse@doh.wa.gov"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mailto:sjoshi@npaihb.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oregon.gov/oha/OEI/Pages/REALD.aspx"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uihi.org/resources/best-practices-for-american-indian-and-alaska-native-data-collectio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Race/Ethnicity Data Considerations</a:t>
            </a:r>
          </a:p>
        </p:txBody>
      </p:sp>
      <p:sp>
        <p:nvSpPr>
          <p:cNvPr id="3" name="Subtitle 2"/>
          <p:cNvSpPr>
            <a:spLocks noGrp="1"/>
          </p:cNvSpPr>
          <p:nvPr>
            <p:ph type="subTitle" idx="1"/>
          </p:nvPr>
        </p:nvSpPr>
        <p:spPr/>
        <p:txBody>
          <a:bodyPr/>
          <a:lstStyle/>
          <a:p>
            <a:r>
              <a:rPr lang="en-US" dirty="0"/>
              <a:t>CSTE Disaster Epidemiology Subcommittee Meeting</a:t>
            </a:r>
          </a:p>
        </p:txBody>
      </p:sp>
    </p:spTree>
    <p:extLst>
      <p:ext uri="{BB962C8B-B14F-4D97-AF65-F5344CB8AC3E}">
        <p14:creationId xmlns:p14="http://schemas.microsoft.com/office/powerpoint/2010/main" val="3005285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4AA4C151-502E-41CD-8CEA-F71F1C4EA42E}"/>
              </a:ext>
            </a:extLst>
          </p:cNvPr>
          <p:cNvSpPr/>
          <p:nvPr/>
        </p:nvSpPr>
        <p:spPr>
          <a:xfrm>
            <a:off x="3689470" y="916903"/>
            <a:ext cx="7847087" cy="2862322"/>
          </a:xfrm>
          <a:prstGeom prst="rect">
            <a:avLst/>
          </a:prstGeom>
        </p:spPr>
        <p:txBody>
          <a:bodyPr wrap="square">
            <a:spAutoFit/>
          </a:bodyPr>
          <a:lstStyle/>
          <a:p>
            <a:endParaRPr lang="en-US" i="1" dirty="0">
              <a:latin typeface="Calibri" panose="020F0502020204030204" pitchFamily="34" charset="0"/>
            </a:endParaRPr>
          </a:p>
          <a:p>
            <a:r>
              <a:rPr lang="en-US" b="1" dirty="0">
                <a:latin typeface="Calibri" panose="020F0502020204030204" pitchFamily="34" charset="0"/>
              </a:rPr>
              <a:t>Rapid Health Information NetwOrk (RHINO)</a:t>
            </a:r>
          </a:p>
          <a:p>
            <a:pPr marL="285750" indent="-285750">
              <a:buFont typeface="Arial" panose="020B0604020202020204" pitchFamily="34" charset="0"/>
              <a:buChar char="•"/>
            </a:pPr>
            <a:r>
              <a:rPr lang="en-US" dirty="0">
                <a:latin typeface="Calibri" panose="020F0502020204030204" pitchFamily="34" charset="0"/>
              </a:rPr>
              <a:t>RHINO serves as the Washington State Syndromic Surveillance Program</a:t>
            </a:r>
          </a:p>
          <a:p>
            <a:pPr marL="742950" lvl="1" indent="-285750">
              <a:buFont typeface="Arial" panose="020B0604020202020204" pitchFamily="34" charset="0"/>
              <a:buChar char="•"/>
            </a:pPr>
            <a:r>
              <a:rPr lang="en-US" dirty="0">
                <a:latin typeface="Calibri" panose="020F0502020204030204" pitchFamily="34" charset="0"/>
              </a:rPr>
              <a:t>Team of 7 epidemiologists, as well as a program manager</a:t>
            </a:r>
          </a:p>
          <a:p>
            <a:pPr marL="285750" indent="-285750">
              <a:buFont typeface="Arial" panose="020B0604020202020204" pitchFamily="34" charset="0"/>
              <a:buChar char="•"/>
            </a:pPr>
            <a:endParaRPr lang="en-US" dirty="0">
              <a:latin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rPr>
              <a:t>Reporting is mandated under RCW </a:t>
            </a:r>
            <a:r>
              <a:rPr lang="en-US" dirty="0">
                <a:latin typeface="Calibri" panose="020F0502020204030204" pitchFamily="34" charset="0"/>
                <a:hlinkClick r:id="rId3"/>
              </a:rPr>
              <a:t>43.70.057</a:t>
            </a:r>
            <a:r>
              <a:rPr lang="en-US" dirty="0">
                <a:latin typeface="Calibri" panose="020F0502020204030204" pitchFamily="34" charset="0"/>
              </a:rPr>
              <a:t> for emergency departments</a:t>
            </a:r>
          </a:p>
          <a:p>
            <a:pPr marL="742950" lvl="1" indent="-285750">
              <a:buFont typeface="Arial" panose="020B0604020202020204" pitchFamily="34" charset="0"/>
              <a:buChar char="•"/>
            </a:pPr>
            <a:r>
              <a:rPr lang="en-US" dirty="0">
                <a:latin typeface="Calibri" panose="020F0502020204030204" pitchFamily="34" charset="0"/>
              </a:rPr>
              <a:t> More than 1,000 outpatient clinics also report (~2,500 are registered) </a:t>
            </a:r>
          </a:p>
          <a:p>
            <a:pPr marL="285750" indent="-285750">
              <a:buFont typeface="Arial" panose="020B0604020202020204" pitchFamily="34" charset="0"/>
              <a:buChar char="•"/>
            </a:pPr>
            <a:endParaRPr lang="en-US" dirty="0">
              <a:latin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rPr>
              <a:t>Currently funded under OD2A, ED-SNSRO, and FASTER cooperative agreements with CDC</a:t>
            </a:r>
          </a:p>
        </p:txBody>
      </p:sp>
      <p:sp>
        <p:nvSpPr>
          <p:cNvPr id="15" name="Rectangle 14">
            <a:extLst>
              <a:ext uri="{FF2B5EF4-FFF2-40B4-BE49-F238E27FC236}">
                <a16:creationId xmlns:a16="http://schemas.microsoft.com/office/drawing/2014/main" id="{8C938412-6DDB-4846-88CA-389786A57CF2}"/>
              </a:ext>
            </a:extLst>
          </p:cNvPr>
          <p:cNvSpPr/>
          <p:nvPr/>
        </p:nvSpPr>
        <p:spPr>
          <a:xfrm>
            <a:off x="276885" y="1341555"/>
            <a:ext cx="3067564" cy="1200329"/>
          </a:xfrm>
          <a:prstGeom prst="rect">
            <a:avLst/>
          </a:prstGeom>
        </p:spPr>
        <p:txBody>
          <a:bodyPr wrap="square">
            <a:spAutoFit/>
          </a:bodyPr>
          <a:lstStyle/>
          <a:p>
            <a:r>
              <a:rPr lang="en-US" b="1" dirty="0">
                <a:latin typeface="Calibri" panose="020F0502020204030204" pitchFamily="34" charset="0"/>
              </a:rPr>
              <a:t>Amanda Dylina Morse, MPH</a:t>
            </a:r>
          </a:p>
          <a:p>
            <a:r>
              <a:rPr lang="en-US" dirty="0">
                <a:latin typeface="Calibri" panose="020F0502020204030204" pitchFamily="34" charset="0"/>
              </a:rPr>
              <a:t>Epidemiologist</a:t>
            </a:r>
          </a:p>
          <a:p>
            <a:r>
              <a:rPr lang="en-US" dirty="0">
                <a:latin typeface="Calibri" panose="020F0502020204030204" pitchFamily="34" charset="0"/>
                <a:hlinkClick r:id="rId4"/>
              </a:rPr>
              <a:t>amanda.morse@doh.wa.gov</a:t>
            </a:r>
            <a:endParaRPr lang="en-US" dirty="0">
              <a:latin typeface="Calibri" panose="020F0502020204030204" pitchFamily="34" charset="0"/>
            </a:endParaRPr>
          </a:p>
          <a:p>
            <a:endParaRPr lang="en-US" dirty="0">
              <a:latin typeface="Calibri" panose="020F0502020204030204" pitchFamily="34" charset="0"/>
            </a:endParaRPr>
          </a:p>
        </p:txBody>
      </p:sp>
      <p:sp>
        <p:nvSpPr>
          <p:cNvPr id="16" name="TextBox 15">
            <a:extLst>
              <a:ext uri="{FF2B5EF4-FFF2-40B4-BE49-F238E27FC236}">
                <a16:creationId xmlns:a16="http://schemas.microsoft.com/office/drawing/2014/main" id="{F8D4424C-4424-4014-BAE3-6232AAEF7DB8}"/>
              </a:ext>
            </a:extLst>
          </p:cNvPr>
          <p:cNvSpPr txBox="1"/>
          <p:nvPr/>
        </p:nvSpPr>
        <p:spPr>
          <a:xfrm>
            <a:off x="264327" y="199329"/>
            <a:ext cx="9304854" cy="646331"/>
          </a:xfrm>
          <a:prstGeom prst="rect">
            <a:avLst/>
          </a:prstGeom>
          <a:noFill/>
        </p:spPr>
        <p:txBody>
          <a:bodyPr wrap="square" rtlCol="0">
            <a:spAutoFit/>
          </a:bodyPr>
          <a:lstStyle/>
          <a:p>
            <a:r>
              <a:rPr lang="en-US" sz="3600" b="1" dirty="0"/>
              <a:t>Who are we &amp; where do we work?</a:t>
            </a:r>
          </a:p>
        </p:txBody>
      </p:sp>
      <p:pic>
        <p:nvPicPr>
          <p:cNvPr id="2" name="Picture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783835" y="4804764"/>
            <a:ext cx="2752722" cy="927826"/>
          </a:xfrm>
          <a:prstGeom prst="rect">
            <a:avLst/>
          </a:prstGeom>
        </p:spPr>
      </p:pic>
      <p:pic>
        <p:nvPicPr>
          <p:cNvPr id="3" name="Picture 2"/>
          <p:cNvPicPr>
            <a:picLocks noChangeAspect="1"/>
          </p:cNvPicPr>
          <p:nvPr/>
        </p:nvPicPr>
        <p:blipFill>
          <a:blip r:embed="rId6"/>
          <a:stretch>
            <a:fillRect/>
          </a:stretch>
        </p:blipFill>
        <p:spPr>
          <a:xfrm>
            <a:off x="422860" y="2412974"/>
            <a:ext cx="2775614" cy="3706409"/>
          </a:xfrm>
          <a:prstGeom prst="rect">
            <a:avLst/>
          </a:prstGeom>
        </p:spPr>
      </p:pic>
    </p:spTree>
    <p:extLst>
      <p:ext uri="{BB962C8B-B14F-4D97-AF65-F5344CB8AC3E}">
        <p14:creationId xmlns:p14="http://schemas.microsoft.com/office/powerpoint/2010/main" val="2968990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4AA4C151-502E-41CD-8CEA-F71F1C4EA42E}"/>
              </a:ext>
            </a:extLst>
          </p:cNvPr>
          <p:cNvSpPr/>
          <p:nvPr/>
        </p:nvSpPr>
        <p:spPr>
          <a:xfrm>
            <a:off x="3689470" y="916903"/>
            <a:ext cx="7847087" cy="2031325"/>
          </a:xfrm>
          <a:prstGeom prst="rect">
            <a:avLst/>
          </a:prstGeom>
        </p:spPr>
        <p:txBody>
          <a:bodyPr wrap="square">
            <a:spAutoFit/>
          </a:bodyPr>
          <a:lstStyle/>
          <a:p>
            <a:endParaRPr lang="en-US" i="1" dirty="0">
              <a:latin typeface="Calibri" panose="020F0502020204030204" pitchFamily="34" charset="0"/>
            </a:endParaRPr>
          </a:p>
          <a:p>
            <a:pPr marL="285750" indent="-285750">
              <a:buFont typeface="Arial" panose="020B0604020202020204" pitchFamily="34" charset="0"/>
              <a:buChar char="•"/>
            </a:pPr>
            <a:r>
              <a:rPr lang="en-US" b="1" dirty="0">
                <a:latin typeface="Calibri" panose="020F0502020204030204" pitchFamily="34" charset="0"/>
              </a:rPr>
              <a:t>Northwest Tribal Epidemiology Center (NWTEC)</a:t>
            </a:r>
          </a:p>
          <a:p>
            <a:r>
              <a:rPr lang="en-US" dirty="0">
                <a:latin typeface="Calibri" panose="020F0502020204030204" pitchFamily="34" charset="0"/>
              </a:rPr>
              <a:t>      Housed within the Northwest Portland Area Indian Health Board (NPAIHB)</a:t>
            </a:r>
          </a:p>
          <a:p>
            <a:r>
              <a:rPr lang="en-US" dirty="0">
                <a:latin typeface="Calibri" panose="020F0502020204030204" pitchFamily="34" charset="0"/>
              </a:rPr>
              <a:t>      Located in Portland, Oregon</a:t>
            </a:r>
          </a:p>
          <a:p>
            <a:pPr marL="285750" indent="-285750">
              <a:buFont typeface="Arial" panose="020B0604020202020204" pitchFamily="34" charset="0"/>
              <a:buChar char="•"/>
            </a:pPr>
            <a:endParaRPr lang="en-US" dirty="0">
              <a:latin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rPr>
              <a:t>NPAIHB serves </a:t>
            </a:r>
            <a:r>
              <a:rPr lang="en-US" b="1" dirty="0">
                <a:latin typeface="Calibri" panose="020F0502020204030204" pitchFamily="34" charset="0"/>
              </a:rPr>
              <a:t>the 43 federally recognized tribes </a:t>
            </a:r>
            <a:r>
              <a:rPr lang="en-US" dirty="0">
                <a:latin typeface="Calibri" panose="020F0502020204030204" pitchFamily="34" charset="0"/>
              </a:rPr>
              <a:t>in a three state region: </a:t>
            </a:r>
          </a:p>
          <a:p>
            <a:r>
              <a:rPr lang="en-US" dirty="0">
                <a:latin typeface="Calibri" panose="020F0502020204030204" pitchFamily="34" charset="0"/>
              </a:rPr>
              <a:t>      Idaho, Oregon, and Washington</a:t>
            </a:r>
            <a:endParaRPr lang="en-US" dirty="0"/>
          </a:p>
        </p:txBody>
      </p:sp>
      <p:sp>
        <p:nvSpPr>
          <p:cNvPr id="15" name="Rectangle 14">
            <a:extLst>
              <a:ext uri="{FF2B5EF4-FFF2-40B4-BE49-F238E27FC236}">
                <a16:creationId xmlns:a16="http://schemas.microsoft.com/office/drawing/2014/main" id="{8C938412-6DDB-4846-88CA-389786A57CF2}"/>
              </a:ext>
            </a:extLst>
          </p:cNvPr>
          <p:cNvSpPr/>
          <p:nvPr/>
        </p:nvSpPr>
        <p:spPr>
          <a:xfrm>
            <a:off x="276885" y="1341555"/>
            <a:ext cx="3729424" cy="1477328"/>
          </a:xfrm>
          <a:prstGeom prst="rect">
            <a:avLst/>
          </a:prstGeom>
        </p:spPr>
        <p:txBody>
          <a:bodyPr wrap="square">
            <a:spAutoFit/>
          </a:bodyPr>
          <a:lstStyle/>
          <a:p>
            <a:r>
              <a:rPr lang="en-US" b="1" dirty="0">
                <a:latin typeface="Calibri" panose="020F0502020204030204" pitchFamily="34" charset="0"/>
              </a:rPr>
              <a:t>Sujata Joshi, MSPH</a:t>
            </a:r>
          </a:p>
          <a:p>
            <a:r>
              <a:rPr lang="en-US" dirty="0">
                <a:latin typeface="Calibri" panose="020F0502020204030204" pitchFamily="34" charset="0"/>
              </a:rPr>
              <a:t>Project Director/Epidemiologist</a:t>
            </a:r>
          </a:p>
          <a:p>
            <a:r>
              <a:rPr lang="en-US" dirty="0">
                <a:latin typeface="Calibri" panose="020F0502020204030204" pitchFamily="34" charset="0"/>
                <a:hlinkClick r:id="rId3"/>
              </a:rPr>
              <a:t>sjoshi@npaihb.org</a:t>
            </a:r>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p:txBody>
      </p:sp>
      <p:sp>
        <p:nvSpPr>
          <p:cNvPr id="16" name="TextBox 15">
            <a:extLst>
              <a:ext uri="{FF2B5EF4-FFF2-40B4-BE49-F238E27FC236}">
                <a16:creationId xmlns:a16="http://schemas.microsoft.com/office/drawing/2014/main" id="{F8D4424C-4424-4014-BAE3-6232AAEF7DB8}"/>
              </a:ext>
            </a:extLst>
          </p:cNvPr>
          <p:cNvSpPr txBox="1"/>
          <p:nvPr/>
        </p:nvSpPr>
        <p:spPr>
          <a:xfrm>
            <a:off x="264327" y="199329"/>
            <a:ext cx="9304854" cy="646331"/>
          </a:xfrm>
          <a:prstGeom prst="rect">
            <a:avLst/>
          </a:prstGeom>
          <a:noFill/>
        </p:spPr>
        <p:txBody>
          <a:bodyPr wrap="square" rtlCol="0">
            <a:spAutoFit/>
          </a:bodyPr>
          <a:lstStyle/>
          <a:p>
            <a:r>
              <a:rPr lang="en-US" sz="3600" b="1" dirty="0"/>
              <a:t>Who are we &amp; where do we work?</a:t>
            </a:r>
          </a:p>
        </p:txBody>
      </p:sp>
      <p:sp>
        <p:nvSpPr>
          <p:cNvPr id="17" name="Rectangle 16">
            <a:extLst>
              <a:ext uri="{FF2B5EF4-FFF2-40B4-BE49-F238E27FC236}">
                <a16:creationId xmlns:a16="http://schemas.microsoft.com/office/drawing/2014/main" id="{948317D2-6EDE-41B6-B33B-B9BAF2A866CF}"/>
              </a:ext>
            </a:extLst>
          </p:cNvPr>
          <p:cNvSpPr/>
          <p:nvPr/>
        </p:nvSpPr>
        <p:spPr>
          <a:xfrm>
            <a:off x="8149075" y="3802634"/>
            <a:ext cx="3142869" cy="1815882"/>
          </a:xfrm>
          <a:prstGeom prst="rect">
            <a:avLst/>
          </a:prstGeom>
        </p:spPr>
        <p:txBody>
          <a:bodyPr wrap="square">
            <a:spAutoFit/>
          </a:bodyPr>
          <a:lstStyle/>
          <a:p>
            <a:pPr algn="ctr" fontAlgn="base"/>
            <a:r>
              <a:rPr lang="en-US" sz="1600" dirty="0">
                <a:solidFill>
                  <a:srgbClr val="363636"/>
                </a:solidFill>
              </a:rPr>
              <a:t>“Our mission is to eliminate health disparities and improve the quality of life of American Indians and Alaska Natives by supporting Northwest Tribes in their delivery of culturally appropriate, high quality healthcare.”</a:t>
            </a:r>
            <a:endParaRPr lang="en-US" sz="1600" b="0" i="0" dirty="0">
              <a:solidFill>
                <a:srgbClr val="363636"/>
              </a:solidFill>
              <a:effectLst/>
            </a:endParaRPr>
          </a:p>
        </p:txBody>
      </p:sp>
      <p:pic>
        <p:nvPicPr>
          <p:cNvPr id="18" name="Picture 17">
            <a:extLst>
              <a:ext uri="{FF2B5EF4-FFF2-40B4-BE49-F238E27FC236}">
                <a16:creationId xmlns:a16="http://schemas.microsoft.com/office/drawing/2014/main" id="{15BA7210-BA14-44F0-9FCB-4089D02D97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49075" y="3121537"/>
            <a:ext cx="2968547" cy="646331"/>
          </a:xfrm>
          <a:prstGeom prst="rect">
            <a:avLst/>
          </a:prstGeom>
        </p:spPr>
      </p:pic>
      <p:grpSp>
        <p:nvGrpSpPr>
          <p:cNvPr id="2" name="Group 1">
            <a:extLst>
              <a:ext uri="{FF2B5EF4-FFF2-40B4-BE49-F238E27FC236}">
                <a16:creationId xmlns:a16="http://schemas.microsoft.com/office/drawing/2014/main" id="{58AF140B-BA3A-442D-B935-CCED492B85FF}"/>
              </a:ext>
            </a:extLst>
          </p:cNvPr>
          <p:cNvGrpSpPr/>
          <p:nvPr/>
        </p:nvGrpSpPr>
        <p:grpSpPr>
          <a:xfrm>
            <a:off x="4006309" y="3017760"/>
            <a:ext cx="3445564" cy="2905785"/>
            <a:chOff x="4956998" y="2838626"/>
            <a:chExt cx="3445564" cy="2905785"/>
          </a:xfrm>
        </p:grpSpPr>
        <p:grpSp>
          <p:nvGrpSpPr>
            <p:cNvPr id="23" name="Group 22">
              <a:extLst>
                <a:ext uri="{FF2B5EF4-FFF2-40B4-BE49-F238E27FC236}">
                  <a16:creationId xmlns:a16="http://schemas.microsoft.com/office/drawing/2014/main" id="{64E56BE6-92B8-4067-AB42-C38E5CDE1B50}"/>
                </a:ext>
              </a:extLst>
            </p:cNvPr>
            <p:cNvGrpSpPr/>
            <p:nvPr/>
          </p:nvGrpSpPr>
          <p:grpSpPr>
            <a:xfrm>
              <a:off x="4956998" y="2838626"/>
              <a:ext cx="3445564" cy="2905785"/>
              <a:chOff x="4956998" y="2838626"/>
              <a:chExt cx="3445564" cy="2905785"/>
            </a:xfrm>
          </p:grpSpPr>
          <p:grpSp>
            <p:nvGrpSpPr>
              <p:cNvPr id="12" name="Group 11">
                <a:extLst>
                  <a:ext uri="{FF2B5EF4-FFF2-40B4-BE49-F238E27FC236}">
                    <a16:creationId xmlns:a16="http://schemas.microsoft.com/office/drawing/2014/main" id="{BBD32112-087F-4B98-806B-014BD73D0623}"/>
                  </a:ext>
                </a:extLst>
              </p:cNvPr>
              <p:cNvGrpSpPr/>
              <p:nvPr/>
            </p:nvGrpSpPr>
            <p:grpSpPr>
              <a:xfrm>
                <a:off x="4956998" y="2838626"/>
                <a:ext cx="3445564" cy="2905785"/>
                <a:chOff x="3340034" y="2478339"/>
                <a:chExt cx="4620431" cy="3932007"/>
              </a:xfrm>
            </p:grpSpPr>
            <p:pic>
              <p:nvPicPr>
                <p:cNvPr id="13" name="Picture 4" descr="Image result for washington oregon idaho map">
                  <a:extLst>
                    <a:ext uri="{FF2B5EF4-FFF2-40B4-BE49-F238E27FC236}">
                      <a16:creationId xmlns:a16="http://schemas.microsoft.com/office/drawing/2014/main" id="{4A2F26B9-7A1A-4C45-A37E-A0CA40E6BD8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340034" y="2478339"/>
                  <a:ext cx="4620431" cy="3932007"/>
                </a:xfrm>
                <a:prstGeom prst="rect">
                  <a:avLst/>
                </a:prstGeom>
                <a:noFill/>
                <a:extLst>
                  <a:ext uri="{909E8E84-426E-40DD-AFC4-6F175D3DCCD1}">
                    <a14:hiddenFill xmlns:a14="http://schemas.microsoft.com/office/drawing/2010/main">
                      <a:solidFill>
                        <a:srgbClr val="FFFFFF"/>
                      </a:solidFill>
                    </a14:hiddenFill>
                  </a:ext>
                </a:extLst>
              </p:spPr>
            </p:pic>
            <p:sp>
              <p:nvSpPr>
                <p:cNvPr id="14" name="Oval 13">
                  <a:extLst>
                    <a:ext uri="{FF2B5EF4-FFF2-40B4-BE49-F238E27FC236}">
                      <a16:creationId xmlns:a16="http://schemas.microsoft.com/office/drawing/2014/main" id="{733BF588-2A89-45C8-8CD0-9951B07D9BDF}"/>
                    </a:ext>
                  </a:extLst>
                </p:cNvPr>
                <p:cNvSpPr/>
                <p:nvPr/>
              </p:nvSpPr>
              <p:spPr>
                <a:xfrm rot="719842">
                  <a:off x="5234037" y="4204706"/>
                  <a:ext cx="882869" cy="454047"/>
                </a:xfrm>
                <a:prstGeom prst="ellipse">
                  <a:avLst/>
                </a:prstGeom>
                <a:solidFill>
                  <a:srgbClr val="9F1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Oval 18">
                <a:extLst>
                  <a:ext uri="{FF2B5EF4-FFF2-40B4-BE49-F238E27FC236}">
                    <a16:creationId xmlns:a16="http://schemas.microsoft.com/office/drawing/2014/main" id="{01A494DF-4A58-4C91-9EE4-D33AC0A836A3}"/>
                  </a:ext>
                </a:extLst>
              </p:cNvPr>
              <p:cNvSpPr/>
              <p:nvPr/>
            </p:nvSpPr>
            <p:spPr>
              <a:xfrm>
                <a:off x="7001301" y="4843093"/>
                <a:ext cx="347136" cy="389329"/>
              </a:xfrm>
              <a:prstGeom prst="ellipse">
                <a:avLst/>
              </a:prstGeom>
              <a:solidFill>
                <a:srgbClr val="9F1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4FE4422-1E10-4D03-B6E7-C44E3866E200}"/>
                  </a:ext>
                </a:extLst>
              </p:cNvPr>
              <p:cNvSpPr/>
              <p:nvPr/>
            </p:nvSpPr>
            <p:spPr>
              <a:xfrm>
                <a:off x="7806519" y="4893134"/>
                <a:ext cx="482414" cy="389329"/>
              </a:xfrm>
              <a:prstGeom prst="ellipse">
                <a:avLst/>
              </a:prstGeom>
              <a:solidFill>
                <a:srgbClr val="9F1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33FEB0B-FEC6-4A25-91DB-ED984F0AD0ED}"/>
                  </a:ext>
                </a:extLst>
              </p:cNvPr>
              <p:cNvSpPr/>
              <p:nvPr/>
            </p:nvSpPr>
            <p:spPr>
              <a:xfrm>
                <a:off x="6679780" y="3331972"/>
                <a:ext cx="482414" cy="389329"/>
              </a:xfrm>
              <a:prstGeom prst="ellipse">
                <a:avLst/>
              </a:prstGeom>
              <a:solidFill>
                <a:srgbClr val="9F1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CCEBC63-5127-4179-9A94-0629421AEA17}"/>
                  </a:ext>
                </a:extLst>
              </p:cNvPr>
              <p:cNvSpPr/>
              <p:nvPr/>
            </p:nvSpPr>
            <p:spPr>
              <a:xfrm>
                <a:off x="5824730" y="3436740"/>
                <a:ext cx="398649" cy="389329"/>
              </a:xfrm>
              <a:prstGeom prst="ellipse">
                <a:avLst/>
              </a:prstGeom>
              <a:solidFill>
                <a:srgbClr val="9F1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Star: 5 Points 23">
              <a:extLst>
                <a:ext uri="{FF2B5EF4-FFF2-40B4-BE49-F238E27FC236}">
                  <a16:creationId xmlns:a16="http://schemas.microsoft.com/office/drawing/2014/main" id="{F91F020F-6059-414E-8843-586B9EFE298A}"/>
                </a:ext>
              </a:extLst>
            </p:cNvPr>
            <p:cNvSpPr/>
            <p:nvPr/>
          </p:nvSpPr>
          <p:spPr>
            <a:xfrm>
              <a:off x="5668830" y="3875592"/>
              <a:ext cx="272955" cy="242276"/>
            </a:xfrm>
            <a:prstGeom prst="star5">
              <a:avLst/>
            </a:prstGeom>
            <a:solidFill>
              <a:srgbClr val="E2AC00"/>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42175" y="2490993"/>
            <a:ext cx="1847850" cy="2581275"/>
          </a:xfrm>
          <a:prstGeom prst="rect">
            <a:avLst/>
          </a:prstGeom>
        </p:spPr>
      </p:pic>
    </p:spTree>
    <p:extLst>
      <p:ext uri="{BB962C8B-B14F-4D97-AF65-F5344CB8AC3E}">
        <p14:creationId xmlns:p14="http://schemas.microsoft.com/office/powerpoint/2010/main" val="2598022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a:latin typeface="+mn-lt"/>
              </a:rPr>
              <a:t>Why collect and analyze data by race/ethnicity?</a:t>
            </a:r>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2144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365125"/>
            <a:ext cx="10917702" cy="830629"/>
          </a:xfrm>
        </p:spPr>
        <p:txBody>
          <a:bodyPr>
            <a:normAutofit/>
          </a:bodyPr>
          <a:lstStyle/>
          <a:p>
            <a:r>
              <a:rPr lang="en-US" sz="3600" b="1" dirty="0">
                <a:latin typeface="+mn-lt"/>
              </a:rPr>
              <a:t>Race/ethnicity data collection and standardization</a:t>
            </a:r>
          </a:p>
        </p:txBody>
      </p:sp>
      <p:sp>
        <p:nvSpPr>
          <p:cNvPr id="3" name="Content Placeholder 2"/>
          <p:cNvSpPr>
            <a:spLocks noGrp="1"/>
          </p:cNvSpPr>
          <p:nvPr>
            <p:ph idx="1"/>
          </p:nvPr>
        </p:nvSpPr>
        <p:spPr>
          <a:xfrm>
            <a:off x="655093" y="1265286"/>
            <a:ext cx="10702145" cy="4826288"/>
          </a:xfrm>
        </p:spPr>
        <p:txBody>
          <a:bodyPr>
            <a:normAutofit lnSpcReduction="10000"/>
          </a:bodyPr>
          <a:lstStyle/>
          <a:p>
            <a:pPr>
              <a:lnSpc>
                <a:spcPct val="100000"/>
              </a:lnSpc>
              <a:spcAft>
                <a:spcPts val="500"/>
              </a:spcAft>
            </a:pPr>
            <a:r>
              <a:rPr lang="en-US" dirty="0"/>
              <a:t>Federal standards for collection of race/ethnicity data – OMB 1997 standards</a:t>
            </a:r>
          </a:p>
          <a:p>
            <a:pPr lvl="1">
              <a:lnSpc>
                <a:spcPct val="100000"/>
              </a:lnSpc>
              <a:spcAft>
                <a:spcPts val="500"/>
              </a:spcAft>
            </a:pPr>
            <a:r>
              <a:rPr lang="en-US" dirty="0"/>
              <a:t>Separate questions and minimum categories for race/ethnicity</a:t>
            </a:r>
          </a:p>
          <a:p>
            <a:pPr lvl="2">
              <a:lnSpc>
                <a:spcPct val="100000"/>
              </a:lnSpc>
              <a:spcAft>
                <a:spcPts val="500"/>
              </a:spcAft>
            </a:pPr>
            <a:r>
              <a:rPr lang="en-US" sz="1800" dirty="0"/>
              <a:t>Race: American Indian or Alaska Native, Asian, Black or African American, Native Hawaiian or Other Pacific Islander, White</a:t>
            </a:r>
          </a:p>
          <a:p>
            <a:pPr lvl="2">
              <a:lnSpc>
                <a:spcPct val="100000"/>
              </a:lnSpc>
              <a:spcAft>
                <a:spcPts val="500"/>
              </a:spcAft>
            </a:pPr>
            <a:r>
              <a:rPr lang="en-US" sz="1800" dirty="0"/>
              <a:t>Ethnicity: Hispanic or Latino, Not Hispanic or Latino</a:t>
            </a:r>
          </a:p>
          <a:p>
            <a:pPr lvl="1">
              <a:lnSpc>
                <a:spcPct val="100000"/>
              </a:lnSpc>
              <a:spcAft>
                <a:spcPts val="500"/>
              </a:spcAft>
            </a:pPr>
            <a:r>
              <a:rPr lang="en-US" sz="2200" dirty="0"/>
              <a:t>Standards encourage:</a:t>
            </a:r>
          </a:p>
          <a:p>
            <a:pPr lvl="2">
              <a:lnSpc>
                <a:spcPct val="100000"/>
              </a:lnSpc>
              <a:spcAft>
                <a:spcPts val="500"/>
              </a:spcAft>
            </a:pPr>
            <a:r>
              <a:rPr lang="en-US" sz="1800" dirty="0"/>
              <a:t>Additional granularity when supported by sample size and when data can be aggregated back to the above “standard” categories</a:t>
            </a:r>
          </a:p>
          <a:p>
            <a:pPr lvl="2">
              <a:lnSpc>
                <a:spcPct val="100000"/>
              </a:lnSpc>
              <a:spcAft>
                <a:spcPts val="500"/>
              </a:spcAft>
            </a:pPr>
            <a:r>
              <a:rPr lang="en-US" sz="1800" dirty="0"/>
              <a:t>Self-identification by respondent</a:t>
            </a:r>
          </a:p>
          <a:p>
            <a:pPr lvl="2">
              <a:lnSpc>
                <a:spcPct val="100000"/>
              </a:lnSpc>
              <a:spcAft>
                <a:spcPts val="500"/>
              </a:spcAft>
            </a:pPr>
            <a:r>
              <a:rPr lang="en-US" sz="1800" dirty="0"/>
              <a:t>Ability for respondents to select multiple races</a:t>
            </a:r>
            <a:endParaRPr lang="en-US" sz="1000" dirty="0"/>
          </a:p>
          <a:p>
            <a:pPr marL="0" indent="0">
              <a:lnSpc>
                <a:spcPct val="100000"/>
              </a:lnSpc>
              <a:spcAft>
                <a:spcPts val="500"/>
              </a:spcAft>
              <a:buNone/>
            </a:pPr>
            <a:r>
              <a:rPr lang="en-US" sz="1400" dirty="0"/>
              <a:t>Reference/Resource: https://minorityhealth.hhs.gov/assets/pdf/checked/1/Explanation_of_Draft_Standards.pdf</a:t>
            </a:r>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71237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365125"/>
            <a:ext cx="10917702" cy="830629"/>
          </a:xfrm>
        </p:spPr>
        <p:txBody>
          <a:bodyPr>
            <a:normAutofit/>
          </a:bodyPr>
          <a:lstStyle/>
          <a:p>
            <a:r>
              <a:rPr lang="en-US" sz="3600" b="1" dirty="0">
                <a:latin typeface="+mn-lt"/>
              </a:rPr>
              <a:t>Race/ethnicity data collection and standardization</a:t>
            </a:r>
          </a:p>
        </p:txBody>
      </p:sp>
      <p:sp>
        <p:nvSpPr>
          <p:cNvPr id="3" name="Content Placeholder 2"/>
          <p:cNvSpPr>
            <a:spLocks noGrp="1"/>
          </p:cNvSpPr>
          <p:nvPr>
            <p:ph idx="1"/>
          </p:nvPr>
        </p:nvSpPr>
        <p:spPr>
          <a:xfrm>
            <a:off x="655093" y="1265286"/>
            <a:ext cx="10702145" cy="4826288"/>
          </a:xfrm>
        </p:spPr>
        <p:txBody>
          <a:bodyPr>
            <a:normAutofit fontScale="92500"/>
          </a:bodyPr>
          <a:lstStyle/>
          <a:p>
            <a:pPr>
              <a:lnSpc>
                <a:spcPct val="100000"/>
              </a:lnSpc>
              <a:spcAft>
                <a:spcPts val="500"/>
              </a:spcAft>
            </a:pPr>
            <a:r>
              <a:rPr lang="en-US" dirty="0"/>
              <a:t>Limitations to federal standard</a:t>
            </a:r>
          </a:p>
          <a:p>
            <a:pPr lvl="1">
              <a:lnSpc>
                <a:spcPct val="100000"/>
              </a:lnSpc>
              <a:spcAft>
                <a:spcPts val="500"/>
              </a:spcAft>
            </a:pPr>
            <a:r>
              <a:rPr lang="en-US" dirty="0"/>
              <a:t>Race/ethnicity data are not required to be collected by federal agencies</a:t>
            </a:r>
          </a:p>
          <a:p>
            <a:pPr lvl="1">
              <a:lnSpc>
                <a:spcPct val="100000"/>
              </a:lnSpc>
              <a:spcAft>
                <a:spcPts val="500"/>
              </a:spcAft>
            </a:pPr>
            <a:r>
              <a:rPr lang="en-US" dirty="0"/>
              <a:t>OMB standards have been critiqued as being:</a:t>
            </a:r>
          </a:p>
          <a:p>
            <a:pPr lvl="2">
              <a:lnSpc>
                <a:spcPct val="100000"/>
              </a:lnSpc>
              <a:spcAft>
                <a:spcPts val="500"/>
              </a:spcAft>
            </a:pPr>
            <a:r>
              <a:rPr lang="en-US" dirty="0"/>
              <a:t>Too broad </a:t>
            </a:r>
          </a:p>
          <a:p>
            <a:pPr lvl="2">
              <a:lnSpc>
                <a:spcPct val="100000"/>
              </a:lnSpc>
              <a:spcAft>
                <a:spcPts val="500"/>
              </a:spcAft>
            </a:pPr>
            <a:r>
              <a:rPr lang="en-US" dirty="0"/>
              <a:t>Not reflective of how people identify themselves</a:t>
            </a:r>
          </a:p>
          <a:p>
            <a:pPr lvl="2">
              <a:lnSpc>
                <a:spcPct val="100000"/>
              </a:lnSpc>
              <a:spcAft>
                <a:spcPts val="500"/>
              </a:spcAft>
            </a:pPr>
            <a:r>
              <a:rPr lang="en-US" dirty="0"/>
              <a:t>Confusing – especially because of the split between ethnicity and race questions</a:t>
            </a:r>
          </a:p>
          <a:p>
            <a:pPr>
              <a:lnSpc>
                <a:spcPct val="100000"/>
              </a:lnSpc>
              <a:spcAft>
                <a:spcPts val="500"/>
              </a:spcAft>
            </a:pPr>
            <a:r>
              <a:rPr lang="en-US" dirty="0"/>
              <a:t>States set their own standards for race/ethnicity data collection for many health datasets</a:t>
            </a:r>
          </a:p>
          <a:p>
            <a:pPr lvl="1">
              <a:lnSpc>
                <a:spcPct val="100000"/>
              </a:lnSpc>
              <a:spcAft>
                <a:spcPts val="500"/>
              </a:spcAft>
            </a:pPr>
            <a:r>
              <a:rPr lang="en-US" dirty="0"/>
              <a:t>Patchwork between states and within states</a:t>
            </a:r>
          </a:p>
          <a:p>
            <a:pPr lvl="1">
              <a:lnSpc>
                <a:spcPct val="100000"/>
              </a:lnSpc>
              <a:spcAft>
                <a:spcPts val="500"/>
              </a:spcAft>
            </a:pPr>
            <a:r>
              <a:rPr lang="en-US" dirty="0"/>
              <a:t>Promising Practice: </a:t>
            </a:r>
            <a:r>
              <a:rPr lang="en-US" dirty="0">
                <a:hlinkClick r:id="rId3"/>
              </a:rPr>
              <a:t>Oregon Race, Ethnicity, Language and Disability Data Collection</a:t>
            </a:r>
            <a:endParaRPr lang="en-US" dirty="0"/>
          </a:p>
          <a:p>
            <a:pPr lvl="1">
              <a:lnSpc>
                <a:spcPct val="100000"/>
              </a:lnSpc>
              <a:spcAft>
                <a:spcPts val="500"/>
              </a:spcAft>
            </a:pPr>
            <a:endParaRPr lang="en-US" dirty="0"/>
          </a:p>
          <a:p>
            <a:pPr lvl="1">
              <a:lnSpc>
                <a:spcPct val="100000"/>
              </a:lnSpc>
              <a:spcAft>
                <a:spcPts val="500"/>
              </a:spcAft>
            </a:pPr>
            <a:endParaRPr lang="en-US" sz="1000" dirty="0"/>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14987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365125"/>
            <a:ext cx="10917702" cy="830629"/>
          </a:xfrm>
        </p:spPr>
        <p:txBody>
          <a:bodyPr>
            <a:normAutofit/>
          </a:bodyPr>
          <a:lstStyle/>
          <a:p>
            <a:r>
              <a:rPr lang="en-US" sz="3600" b="1" dirty="0">
                <a:latin typeface="+mn-lt"/>
              </a:rPr>
              <a:t>Race/ethnicity data collection and standardization</a:t>
            </a:r>
          </a:p>
        </p:txBody>
      </p:sp>
      <p:sp>
        <p:nvSpPr>
          <p:cNvPr id="3" name="Content Placeholder 2"/>
          <p:cNvSpPr>
            <a:spLocks noGrp="1"/>
          </p:cNvSpPr>
          <p:nvPr>
            <p:ph idx="1"/>
          </p:nvPr>
        </p:nvSpPr>
        <p:spPr>
          <a:xfrm>
            <a:off x="655093" y="1265286"/>
            <a:ext cx="10702145" cy="4826288"/>
          </a:xfrm>
        </p:spPr>
        <p:txBody>
          <a:bodyPr>
            <a:normAutofit/>
          </a:bodyPr>
          <a:lstStyle/>
          <a:p>
            <a:pPr>
              <a:lnSpc>
                <a:spcPct val="100000"/>
              </a:lnSpc>
              <a:spcAft>
                <a:spcPts val="500"/>
              </a:spcAft>
            </a:pPr>
            <a:r>
              <a:rPr lang="en-US" dirty="0"/>
              <a:t>Issues to consider</a:t>
            </a:r>
          </a:p>
          <a:p>
            <a:pPr lvl="1">
              <a:lnSpc>
                <a:spcPct val="100000"/>
              </a:lnSpc>
              <a:spcAft>
                <a:spcPts val="500"/>
              </a:spcAft>
            </a:pPr>
            <a:r>
              <a:rPr lang="en-US" dirty="0"/>
              <a:t>Completeness</a:t>
            </a:r>
          </a:p>
          <a:p>
            <a:pPr lvl="1">
              <a:lnSpc>
                <a:spcPct val="100000"/>
              </a:lnSpc>
              <a:spcAft>
                <a:spcPts val="500"/>
              </a:spcAft>
            </a:pPr>
            <a:r>
              <a:rPr lang="en-US" dirty="0"/>
              <a:t>Accuracy</a:t>
            </a:r>
          </a:p>
          <a:p>
            <a:pPr lvl="1">
              <a:lnSpc>
                <a:spcPct val="100000"/>
              </a:lnSpc>
              <a:spcAft>
                <a:spcPts val="500"/>
              </a:spcAft>
            </a:pPr>
            <a:r>
              <a:rPr lang="en-US" dirty="0"/>
              <a:t>Comparability across time, datasets, and geography</a:t>
            </a:r>
          </a:p>
          <a:p>
            <a:pPr lvl="1">
              <a:lnSpc>
                <a:spcPct val="100000"/>
              </a:lnSpc>
              <a:spcAft>
                <a:spcPts val="500"/>
              </a:spcAft>
            </a:pPr>
            <a:r>
              <a:rPr lang="en-US" dirty="0"/>
              <a:t>Handling of race/ethnicity in combination</a:t>
            </a:r>
          </a:p>
          <a:p>
            <a:pPr lvl="1">
              <a:lnSpc>
                <a:spcPct val="100000"/>
              </a:lnSpc>
              <a:spcAft>
                <a:spcPts val="500"/>
              </a:spcAft>
            </a:pPr>
            <a:r>
              <a:rPr lang="en-US" dirty="0"/>
              <a:t>Handling of multiple race responses</a:t>
            </a:r>
          </a:p>
          <a:p>
            <a:pPr lvl="1">
              <a:lnSpc>
                <a:spcPct val="100000"/>
              </a:lnSpc>
              <a:spcAft>
                <a:spcPts val="500"/>
              </a:spcAft>
            </a:pPr>
            <a:r>
              <a:rPr lang="en-US" dirty="0"/>
              <a:t>Finding appropriate denominators</a:t>
            </a:r>
          </a:p>
          <a:p>
            <a:pPr lvl="1">
              <a:lnSpc>
                <a:spcPct val="100000"/>
              </a:lnSpc>
              <a:spcAft>
                <a:spcPts val="500"/>
              </a:spcAft>
            </a:pPr>
            <a:endParaRPr lang="en-US" dirty="0"/>
          </a:p>
          <a:p>
            <a:pPr lvl="1">
              <a:lnSpc>
                <a:spcPct val="100000"/>
              </a:lnSpc>
              <a:spcAft>
                <a:spcPts val="500"/>
              </a:spcAft>
            </a:pPr>
            <a:endParaRPr lang="en-US" dirty="0"/>
          </a:p>
          <a:p>
            <a:pPr lvl="1">
              <a:lnSpc>
                <a:spcPct val="100000"/>
              </a:lnSpc>
              <a:spcAft>
                <a:spcPts val="500"/>
              </a:spcAft>
            </a:pPr>
            <a:endParaRPr lang="en-US" sz="1000" dirty="0"/>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37101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365125"/>
            <a:ext cx="10917702" cy="830629"/>
          </a:xfrm>
        </p:spPr>
        <p:txBody>
          <a:bodyPr>
            <a:normAutofit/>
          </a:bodyPr>
          <a:lstStyle/>
          <a:p>
            <a:r>
              <a:rPr lang="en-US" sz="3600" b="1" dirty="0">
                <a:latin typeface="+mn-lt"/>
              </a:rPr>
              <a:t>Considerations for AI/AN populations</a:t>
            </a:r>
          </a:p>
        </p:txBody>
      </p:sp>
      <p:sp>
        <p:nvSpPr>
          <p:cNvPr id="3" name="Content Placeholder 2"/>
          <p:cNvSpPr>
            <a:spLocks noGrp="1"/>
          </p:cNvSpPr>
          <p:nvPr>
            <p:ph idx="1"/>
          </p:nvPr>
        </p:nvSpPr>
        <p:spPr>
          <a:xfrm>
            <a:off x="838200" y="1420837"/>
            <a:ext cx="10515600" cy="4756126"/>
          </a:xfrm>
        </p:spPr>
        <p:txBody>
          <a:bodyPr>
            <a:normAutofit/>
          </a:bodyPr>
          <a:lstStyle/>
          <a:p>
            <a:pPr>
              <a:lnSpc>
                <a:spcPct val="100000"/>
              </a:lnSpc>
              <a:spcAft>
                <a:spcPts val="500"/>
              </a:spcAft>
            </a:pPr>
            <a:r>
              <a:rPr lang="en-US" dirty="0"/>
              <a:t>For many American Indian/Alaska Native people, race/ethnicity background is (first and foremost) a political status that:</a:t>
            </a:r>
          </a:p>
          <a:p>
            <a:pPr lvl="1">
              <a:lnSpc>
                <a:spcPct val="100000"/>
              </a:lnSpc>
              <a:spcAft>
                <a:spcPts val="500"/>
              </a:spcAft>
            </a:pPr>
            <a:r>
              <a:rPr lang="en-US" sz="2200" dirty="0"/>
              <a:t>Indicates citizenship in sovereign dependent nations</a:t>
            </a:r>
          </a:p>
          <a:p>
            <a:pPr lvl="1">
              <a:lnSpc>
                <a:spcPct val="100000"/>
              </a:lnSpc>
              <a:spcAft>
                <a:spcPts val="500"/>
              </a:spcAft>
            </a:pPr>
            <a:r>
              <a:rPr lang="en-US" sz="2200" dirty="0"/>
              <a:t>Confers rights (such as access to health care and education services) under treaty obligations of the U.S. government</a:t>
            </a:r>
          </a:p>
          <a:p>
            <a:pPr>
              <a:lnSpc>
                <a:spcPct val="100000"/>
              </a:lnSpc>
              <a:spcAft>
                <a:spcPts val="500"/>
              </a:spcAft>
            </a:pPr>
            <a:r>
              <a:rPr lang="en-US" dirty="0"/>
              <a:t>Tribal affiliation data are often not collected in health and administrative datasets, so we rely on accurate and complete race/ethnicity data to measure the health status of and disparities experienced by AI/AN communities</a:t>
            </a:r>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41633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365125"/>
            <a:ext cx="10917702" cy="830629"/>
          </a:xfrm>
        </p:spPr>
        <p:txBody>
          <a:bodyPr>
            <a:normAutofit/>
          </a:bodyPr>
          <a:lstStyle/>
          <a:p>
            <a:r>
              <a:rPr lang="en-US" sz="3600" b="1" dirty="0">
                <a:latin typeface="+mn-lt"/>
              </a:rPr>
              <a:t>Considerations for AI/AN populations</a:t>
            </a:r>
          </a:p>
        </p:txBody>
      </p:sp>
      <p:sp>
        <p:nvSpPr>
          <p:cNvPr id="3" name="Content Placeholder 2"/>
          <p:cNvSpPr>
            <a:spLocks noGrp="1"/>
          </p:cNvSpPr>
          <p:nvPr>
            <p:ph idx="1"/>
          </p:nvPr>
        </p:nvSpPr>
        <p:spPr>
          <a:xfrm>
            <a:off x="838200" y="1420837"/>
            <a:ext cx="10515600" cy="4756126"/>
          </a:xfrm>
        </p:spPr>
        <p:txBody>
          <a:bodyPr>
            <a:normAutofit lnSpcReduction="10000"/>
          </a:bodyPr>
          <a:lstStyle/>
          <a:p>
            <a:pPr>
              <a:lnSpc>
                <a:spcPct val="100000"/>
              </a:lnSpc>
              <a:spcAft>
                <a:spcPts val="500"/>
              </a:spcAft>
            </a:pPr>
            <a:r>
              <a:rPr lang="en-US" dirty="0"/>
              <a:t>Accurate race/ethnicity data collection for AI/AN people is especially important because:</a:t>
            </a:r>
          </a:p>
          <a:p>
            <a:pPr lvl="1">
              <a:lnSpc>
                <a:spcPct val="100000"/>
              </a:lnSpc>
              <a:spcAft>
                <a:spcPts val="500"/>
              </a:spcAft>
            </a:pPr>
            <a:r>
              <a:rPr lang="en-US" sz="2200" dirty="0"/>
              <a:t>AI/AN populations are small, and insufficient numbers often result in data on AI/AN communities being suppressed due to concerns about confidentiality and statistical instability</a:t>
            </a:r>
          </a:p>
          <a:p>
            <a:pPr lvl="1">
              <a:lnSpc>
                <a:spcPct val="100000"/>
              </a:lnSpc>
              <a:spcAft>
                <a:spcPts val="500"/>
              </a:spcAft>
            </a:pPr>
            <a:r>
              <a:rPr lang="en-US" sz="2200" dirty="0"/>
              <a:t>American Indian/Alaska Native people are more likely to be racially misclassified (i.e., incorrectly documented as another race) in health and administrative datasets</a:t>
            </a:r>
          </a:p>
          <a:p>
            <a:pPr lvl="2">
              <a:lnSpc>
                <a:spcPct val="100000"/>
              </a:lnSpc>
              <a:spcAft>
                <a:spcPts val="500"/>
              </a:spcAft>
            </a:pPr>
            <a:r>
              <a:rPr lang="en-US" sz="2200" dirty="0"/>
              <a:t>Misclassification further compounds the small numbers issues, and underestimates disease burden in AI/AN communities</a:t>
            </a:r>
          </a:p>
          <a:p>
            <a:pPr>
              <a:lnSpc>
                <a:spcPct val="100000"/>
              </a:lnSpc>
              <a:spcAft>
                <a:spcPts val="500"/>
              </a:spcAft>
            </a:pPr>
            <a:r>
              <a:rPr lang="en-US" sz="3000" dirty="0"/>
              <a:t>Further, a large proportion of AI/AN people identify as more than one race</a:t>
            </a:r>
          </a:p>
          <a:p>
            <a:pPr>
              <a:lnSpc>
                <a:spcPct val="100000"/>
              </a:lnSpc>
              <a:spcAft>
                <a:spcPts val="500"/>
              </a:spcAft>
            </a:pPr>
            <a:endParaRPr lang="en-US" sz="3000" dirty="0"/>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11122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48708"/>
            <a:ext cx="11816862" cy="830629"/>
          </a:xfrm>
        </p:spPr>
        <p:txBody>
          <a:bodyPr>
            <a:normAutofit fontScale="90000"/>
          </a:bodyPr>
          <a:lstStyle/>
          <a:p>
            <a:r>
              <a:rPr lang="en-US" sz="3600" b="1" dirty="0">
                <a:latin typeface="+mn-lt"/>
              </a:rPr>
              <a:t>Misclassification in Washington’s in-patient hospital discharge data</a:t>
            </a:r>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9" name="Chart 8"/>
          <p:cNvGraphicFramePr/>
          <p:nvPr>
            <p:extLst>
              <p:ext uri="{D42A27DB-BD31-4B8C-83A1-F6EECF244321}">
                <p14:modId xmlns:p14="http://schemas.microsoft.com/office/powerpoint/2010/main" val="2227691503"/>
              </p:ext>
            </p:extLst>
          </p:nvPr>
        </p:nvGraphicFramePr>
        <p:xfrm>
          <a:off x="5486401" y="1265286"/>
          <a:ext cx="6471138" cy="4826026"/>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534572" y="1558589"/>
            <a:ext cx="4740813" cy="4093428"/>
          </a:xfrm>
          <a:prstGeom prst="rect">
            <a:avLst/>
          </a:prstGeom>
          <a:noFill/>
        </p:spPr>
        <p:txBody>
          <a:bodyPr wrap="square" rtlCol="0">
            <a:spAutoFit/>
          </a:bodyPr>
          <a:lstStyle/>
          <a:p>
            <a:r>
              <a:rPr lang="en-US" sz="2000" dirty="0"/>
              <a:t>A linkage between the Northwest Tribal Registry and 2016 Washington Hospital Discharge data found:</a:t>
            </a:r>
          </a:p>
          <a:p>
            <a:pPr marL="285750" indent="-285750">
              <a:buFont typeface="Arial" panose="020B0604020202020204" pitchFamily="34" charset="0"/>
              <a:buChar char="•"/>
            </a:pPr>
            <a:r>
              <a:rPr lang="en-US" sz="2000" b="1" dirty="0">
                <a:solidFill>
                  <a:schemeClr val="accent5"/>
                </a:solidFill>
              </a:rPr>
              <a:t>4,717 misclassified AI/AN records</a:t>
            </a:r>
          </a:p>
          <a:p>
            <a:pPr marL="742950" lvl="1" indent="-285750">
              <a:buFont typeface="Arial" panose="020B0604020202020204" pitchFamily="34" charset="0"/>
              <a:buChar char="•"/>
            </a:pPr>
            <a:r>
              <a:rPr lang="en-US" sz="2000" dirty="0"/>
              <a:t>63.8% of misclassified records were originally coded as White, and 19.0% had unknown race</a:t>
            </a:r>
          </a:p>
          <a:p>
            <a:pPr marL="285750" indent="-285750">
              <a:buFont typeface="Arial" panose="020B0604020202020204" pitchFamily="34" charset="0"/>
              <a:buChar char="•"/>
            </a:pPr>
            <a:r>
              <a:rPr lang="en-US" sz="2000" dirty="0"/>
              <a:t>“Correcting” these misclassified records increased the number of AI/AN hospitalizations by </a:t>
            </a:r>
            <a:r>
              <a:rPr lang="en-US" sz="2000" b="1" dirty="0">
                <a:solidFill>
                  <a:schemeClr val="accent5"/>
                </a:solidFill>
              </a:rPr>
              <a:t>42.3%</a:t>
            </a:r>
          </a:p>
          <a:p>
            <a:pPr marL="285750" indent="-285750">
              <a:buFont typeface="Arial" panose="020B0604020202020204" pitchFamily="34" charset="0"/>
              <a:buChar char="•"/>
            </a:pPr>
            <a:r>
              <a:rPr lang="en-US" sz="2000" dirty="0"/>
              <a:t>The age-adjusted hospital discharge rate for AI/AN increased by </a:t>
            </a:r>
            <a:r>
              <a:rPr lang="en-US" sz="2000" b="1" dirty="0">
                <a:solidFill>
                  <a:schemeClr val="accent5"/>
                </a:solidFill>
              </a:rPr>
              <a:t>46%</a:t>
            </a:r>
            <a:r>
              <a:rPr lang="en-US" sz="2000" dirty="0"/>
              <a:t> after correcting misclassified records</a:t>
            </a:r>
          </a:p>
        </p:txBody>
      </p:sp>
    </p:spTree>
    <p:extLst>
      <p:ext uri="{BB962C8B-B14F-4D97-AF65-F5344CB8AC3E}">
        <p14:creationId xmlns:p14="http://schemas.microsoft.com/office/powerpoint/2010/main" val="2682043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48708"/>
            <a:ext cx="11816862" cy="830629"/>
          </a:xfrm>
        </p:spPr>
        <p:txBody>
          <a:bodyPr>
            <a:normAutofit/>
          </a:bodyPr>
          <a:lstStyle/>
          <a:p>
            <a:r>
              <a:rPr lang="en-US" sz="3600" b="1" dirty="0">
                <a:latin typeface="+mn-lt"/>
              </a:rPr>
              <a:t>Misclassification in Washington ESSENCE Hospitalizations</a:t>
            </a:r>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p:cNvSpPr txBox="1"/>
          <p:nvPr/>
        </p:nvSpPr>
        <p:spPr>
          <a:xfrm>
            <a:off x="384516" y="1153855"/>
            <a:ext cx="11422967" cy="1015663"/>
          </a:xfrm>
          <a:prstGeom prst="rect">
            <a:avLst/>
          </a:prstGeom>
          <a:noFill/>
        </p:spPr>
        <p:txBody>
          <a:bodyPr wrap="square" rtlCol="0">
            <a:spAutoFit/>
          </a:bodyPr>
          <a:lstStyle/>
          <a:p>
            <a:r>
              <a:rPr lang="en-US" sz="2000" dirty="0"/>
              <a:t>A linkage between the Northwest Tribal Registry and hospitalizations in Washington’s ESSENCE system (5/15-9/15/20) found </a:t>
            </a:r>
            <a:r>
              <a:rPr lang="en-US" sz="2000" b="1" dirty="0">
                <a:solidFill>
                  <a:schemeClr val="accent5"/>
                </a:solidFill>
              </a:rPr>
              <a:t>9,443</a:t>
            </a:r>
            <a:r>
              <a:rPr lang="en-US" sz="2000" dirty="0"/>
              <a:t> misclassified AI/AN visits</a:t>
            </a:r>
          </a:p>
          <a:p>
            <a:endParaRPr lang="en-US" sz="2000" dirty="0"/>
          </a:p>
        </p:txBody>
      </p:sp>
      <p:graphicFrame>
        <p:nvGraphicFramePr>
          <p:cNvPr id="3" name="Table 2"/>
          <p:cNvGraphicFramePr>
            <a:graphicFrameLocks noGrp="1"/>
          </p:cNvGraphicFramePr>
          <p:nvPr/>
        </p:nvGraphicFramePr>
        <p:xfrm>
          <a:off x="839450" y="2169518"/>
          <a:ext cx="10208977" cy="3698912"/>
        </p:xfrm>
        <a:graphic>
          <a:graphicData uri="http://schemas.openxmlformats.org/drawingml/2006/table">
            <a:tbl>
              <a:tblPr/>
              <a:tblGrid>
                <a:gridCol w="4570353">
                  <a:extLst>
                    <a:ext uri="{9D8B030D-6E8A-4147-A177-3AD203B41FA5}">
                      <a16:colId xmlns:a16="http://schemas.microsoft.com/office/drawing/2014/main" val="1133528730"/>
                    </a:ext>
                  </a:extLst>
                </a:gridCol>
                <a:gridCol w="933577">
                  <a:extLst>
                    <a:ext uri="{9D8B030D-6E8A-4147-A177-3AD203B41FA5}">
                      <a16:colId xmlns:a16="http://schemas.microsoft.com/office/drawing/2014/main" val="1349691108"/>
                    </a:ext>
                  </a:extLst>
                </a:gridCol>
                <a:gridCol w="933577">
                  <a:extLst>
                    <a:ext uri="{9D8B030D-6E8A-4147-A177-3AD203B41FA5}">
                      <a16:colId xmlns:a16="http://schemas.microsoft.com/office/drawing/2014/main" val="2208284235"/>
                    </a:ext>
                  </a:extLst>
                </a:gridCol>
                <a:gridCol w="891775">
                  <a:extLst>
                    <a:ext uri="{9D8B030D-6E8A-4147-A177-3AD203B41FA5}">
                      <a16:colId xmlns:a16="http://schemas.microsoft.com/office/drawing/2014/main" val="3345816219"/>
                    </a:ext>
                  </a:extLst>
                </a:gridCol>
                <a:gridCol w="2879695">
                  <a:extLst>
                    <a:ext uri="{9D8B030D-6E8A-4147-A177-3AD203B41FA5}">
                      <a16:colId xmlns:a16="http://schemas.microsoft.com/office/drawing/2014/main" val="706414672"/>
                    </a:ext>
                  </a:extLst>
                </a:gridCol>
              </a:tblGrid>
              <a:tr h="264208">
                <a:tc>
                  <a:txBody>
                    <a:bodyPr/>
                    <a:lstStyle/>
                    <a:p>
                      <a:pPr algn="ctr" fontAlgn="b"/>
                      <a:r>
                        <a:rPr lang="en-US" sz="1400" b="1" i="0" u="none" strike="noStrike" dirty="0">
                          <a:solidFill>
                            <a:srgbClr val="000000"/>
                          </a:solidFill>
                          <a:effectLst/>
                          <a:latin typeface="Calibri" panose="020F0502020204030204" pitchFamily="34" charset="0"/>
                        </a:rPr>
                        <a:t>CC</a:t>
                      </a:r>
                      <a:r>
                        <a:rPr lang="en-US" sz="1400" b="1" i="0" u="none" strike="noStrike" baseline="0" dirty="0">
                          <a:solidFill>
                            <a:srgbClr val="000000"/>
                          </a:solidFill>
                          <a:effectLst/>
                          <a:latin typeface="Calibri" panose="020F0502020204030204" pitchFamily="34" charset="0"/>
                        </a:rPr>
                        <a:t> and DD Category</a:t>
                      </a:r>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400" b="1" i="0" u="none" strike="noStrike">
                          <a:solidFill>
                            <a:srgbClr val="000000"/>
                          </a:solidFill>
                          <a:effectLst/>
                          <a:latin typeface="Calibri" panose="020F0502020204030204" pitchFamily="34" charset="0"/>
                        </a:rPr>
                        <a:t>Prelink </a:t>
                      </a:r>
                    </a:p>
                  </a:txBody>
                  <a:tcPr marL="9525" marR="9525" marT="9525" marB="0" anchor="b">
                    <a:lnL>
                      <a:noFill/>
                    </a:lnL>
                    <a:lnR>
                      <a:noFill/>
                    </a:lnR>
                    <a:lnT>
                      <a:noFill/>
                    </a:lnT>
                    <a:lnB>
                      <a:noFill/>
                    </a:lnB>
                  </a:tcPr>
                </a:tc>
                <a:tc>
                  <a:txBody>
                    <a:bodyPr/>
                    <a:lstStyle/>
                    <a:p>
                      <a:pPr algn="ctr" fontAlgn="b"/>
                      <a:r>
                        <a:rPr lang="en-US" sz="1400" b="1" i="0" u="none" strike="noStrike" dirty="0" err="1">
                          <a:solidFill>
                            <a:srgbClr val="000000"/>
                          </a:solidFill>
                          <a:effectLst/>
                          <a:latin typeface="Calibri" panose="020F0502020204030204" pitchFamily="34" charset="0"/>
                        </a:rPr>
                        <a:t>Misclass</a:t>
                      </a:r>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400" b="1" i="0" u="none" strike="noStrike" dirty="0" err="1">
                          <a:solidFill>
                            <a:srgbClr val="000000"/>
                          </a:solidFill>
                          <a:effectLst/>
                          <a:latin typeface="Calibri" panose="020F0502020204030204" pitchFamily="34" charset="0"/>
                        </a:rPr>
                        <a:t>Postlink</a:t>
                      </a:r>
                      <a:endParaRPr lang="en-US" sz="1400" b="1"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1400" b="1" i="0" u="none" strike="noStrike" dirty="0">
                          <a:solidFill>
                            <a:srgbClr val="000000"/>
                          </a:solidFill>
                          <a:effectLst/>
                          <a:latin typeface="Calibri" panose="020F0502020204030204" pitchFamily="34" charset="0"/>
                        </a:rPr>
                        <a:t>% </a:t>
                      </a:r>
                      <a:r>
                        <a:rPr lang="en-US" sz="1400" b="1" i="0" u="none" strike="noStrike" dirty="0" err="1">
                          <a:solidFill>
                            <a:srgbClr val="000000"/>
                          </a:solidFill>
                          <a:effectLst/>
                          <a:latin typeface="Calibri" panose="020F0502020204030204" pitchFamily="34" charset="0"/>
                        </a:rPr>
                        <a:t>Postlink</a:t>
                      </a:r>
                      <a:r>
                        <a:rPr lang="en-US" sz="1400" b="1" i="0" u="none" strike="noStrike" dirty="0">
                          <a:solidFill>
                            <a:srgbClr val="000000"/>
                          </a:solidFill>
                          <a:effectLst/>
                          <a:latin typeface="Calibri" panose="020F0502020204030204" pitchFamily="34" charset="0"/>
                        </a:rPr>
                        <a:t> AI/AN Misclassified</a:t>
                      </a:r>
                    </a:p>
                  </a:txBody>
                  <a:tcPr marL="9525" marR="9525" marT="9525" marB="0" anchor="b">
                    <a:lnL>
                      <a:noFill/>
                    </a:lnL>
                    <a:lnR>
                      <a:noFill/>
                    </a:lnR>
                    <a:lnT>
                      <a:noFill/>
                    </a:lnT>
                    <a:lnB>
                      <a:noFill/>
                    </a:lnB>
                  </a:tcPr>
                </a:tc>
                <a:extLst>
                  <a:ext uri="{0D108BD9-81ED-4DB2-BD59-A6C34878D82A}">
                    <a16:rowId xmlns:a16="http://schemas.microsoft.com/office/drawing/2014/main" val="3939065103"/>
                  </a:ext>
                </a:extLst>
              </a:tr>
              <a:tr h="264208">
                <a:tc>
                  <a:txBody>
                    <a:bodyPr/>
                    <a:lstStyle/>
                    <a:p>
                      <a:pPr algn="ctr" fontAlgn="b"/>
                      <a:r>
                        <a:rPr lang="en-US" sz="1400" b="0" i="0" u="none" strike="noStrike" dirty="0">
                          <a:solidFill>
                            <a:srgbClr val="000000"/>
                          </a:solidFill>
                          <a:effectLst/>
                          <a:latin typeface="Calibri" panose="020F0502020204030204" pitchFamily="34" charset="0"/>
                        </a:rPr>
                        <a:t>CDC Pregnancy and Pregnancy Loss and Delivery v1</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1066</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357</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1423</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25.1%</a:t>
                      </a:r>
                    </a:p>
                  </a:txBody>
                  <a:tcPr marL="9525" marR="9525" marT="9525" marB="0" anchor="b">
                    <a:lnL>
                      <a:noFill/>
                    </a:lnL>
                    <a:lnR>
                      <a:noFill/>
                    </a:lnR>
                    <a:lnT>
                      <a:noFill/>
                    </a:lnT>
                    <a:lnB>
                      <a:noFill/>
                    </a:lnB>
                  </a:tcPr>
                </a:tc>
                <a:extLst>
                  <a:ext uri="{0D108BD9-81ED-4DB2-BD59-A6C34878D82A}">
                    <a16:rowId xmlns:a16="http://schemas.microsoft.com/office/drawing/2014/main" val="1081279620"/>
                  </a:ext>
                </a:extLst>
              </a:tr>
              <a:tr h="264208">
                <a:tc>
                  <a:txBody>
                    <a:bodyPr/>
                    <a:lstStyle/>
                    <a:p>
                      <a:pPr algn="ctr" fontAlgn="b"/>
                      <a:r>
                        <a:rPr lang="en-US" sz="1400" b="0" i="0" u="none" strike="noStrike" dirty="0">
                          <a:solidFill>
                            <a:srgbClr val="000000"/>
                          </a:solidFill>
                          <a:effectLst/>
                          <a:latin typeface="Calibri" panose="020F0502020204030204" pitchFamily="34" charset="0"/>
                        </a:rPr>
                        <a:t>CDC Asthma CCDD v1</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1015</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382</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1397</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27.3%</a:t>
                      </a:r>
                    </a:p>
                  </a:txBody>
                  <a:tcPr marL="9525" marR="9525" marT="9525" marB="0" anchor="b">
                    <a:lnL>
                      <a:noFill/>
                    </a:lnL>
                    <a:lnR>
                      <a:noFill/>
                    </a:lnR>
                    <a:lnT>
                      <a:noFill/>
                    </a:lnT>
                    <a:lnB>
                      <a:noFill/>
                    </a:lnB>
                  </a:tcPr>
                </a:tc>
                <a:extLst>
                  <a:ext uri="{0D108BD9-81ED-4DB2-BD59-A6C34878D82A}">
                    <a16:rowId xmlns:a16="http://schemas.microsoft.com/office/drawing/2014/main" val="72956867"/>
                  </a:ext>
                </a:extLst>
              </a:tr>
              <a:tr h="264208">
                <a:tc>
                  <a:txBody>
                    <a:bodyPr/>
                    <a:lstStyle/>
                    <a:p>
                      <a:pPr algn="ctr" fontAlgn="b"/>
                      <a:r>
                        <a:rPr lang="en-US" sz="1400" b="0" i="0" u="none" strike="noStrike">
                          <a:solidFill>
                            <a:srgbClr val="000000"/>
                          </a:solidFill>
                          <a:effectLst/>
                          <a:latin typeface="Calibri" panose="020F0502020204030204" pitchFamily="34" charset="0"/>
                        </a:rPr>
                        <a:t>CDC Alcohol v1</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1101</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221</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1322</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16.7%</a:t>
                      </a:r>
                    </a:p>
                  </a:txBody>
                  <a:tcPr marL="9525" marR="9525" marT="9525" marB="0" anchor="b">
                    <a:lnL>
                      <a:noFill/>
                    </a:lnL>
                    <a:lnR>
                      <a:noFill/>
                    </a:lnR>
                    <a:lnT>
                      <a:noFill/>
                    </a:lnT>
                    <a:lnB>
                      <a:noFill/>
                    </a:lnB>
                  </a:tcPr>
                </a:tc>
                <a:extLst>
                  <a:ext uri="{0D108BD9-81ED-4DB2-BD59-A6C34878D82A}">
                    <a16:rowId xmlns:a16="http://schemas.microsoft.com/office/drawing/2014/main" val="4254081676"/>
                  </a:ext>
                </a:extLst>
              </a:tr>
              <a:tr h="264208">
                <a:tc>
                  <a:txBody>
                    <a:bodyPr/>
                    <a:lstStyle/>
                    <a:p>
                      <a:pPr algn="ctr" fontAlgn="b"/>
                      <a:r>
                        <a:rPr lang="en-US" sz="1400" b="0" i="0" u="none" strike="noStrike">
                          <a:solidFill>
                            <a:srgbClr val="000000"/>
                          </a:solidFill>
                          <a:effectLst/>
                          <a:latin typeface="Calibri" panose="020F0502020204030204" pitchFamily="34" charset="0"/>
                        </a:rPr>
                        <a:t>All Traffic Related v2</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444</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190</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634</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30.0%</a:t>
                      </a:r>
                    </a:p>
                  </a:txBody>
                  <a:tcPr marL="9525" marR="9525" marT="9525" marB="0" anchor="b">
                    <a:lnL>
                      <a:noFill/>
                    </a:lnL>
                    <a:lnR>
                      <a:noFill/>
                    </a:lnR>
                    <a:lnT>
                      <a:noFill/>
                    </a:lnT>
                    <a:lnB>
                      <a:noFill/>
                    </a:lnB>
                  </a:tcPr>
                </a:tc>
                <a:extLst>
                  <a:ext uri="{0D108BD9-81ED-4DB2-BD59-A6C34878D82A}">
                    <a16:rowId xmlns:a16="http://schemas.microsoft.com/office/drawing/2014/main" val="2927128595"/>
                  </a:ext>
                </a:extLst>
              </a:tr>
              <a:tr h="264208">
                <a:tc>
                  <a:txBody>
                    <a:bodyPr/>
                    <a:lstStyle/>
                    <a:p>
                      <a:pPr algn="ctr" fontAlgn="b"/>
                      <a:r>
                        <a:rPr lang="en-US" sz="1400" b="0" i="0" u="none" strike="noStrike">
                          <a:solidFill>
                            <a:srgbClr val="FF0000"/>
                          </a:solidFill>
                          <a:effectLst/>
                          <a:latin typeface="Calibri" panose="020F0502020204030204" pitchFamily="34" charset="0"/>
                        </a:rPr>
                        <a:t>SDC Disaster Related Mental Health v1</a:t>
                      </a:r>
                    </a:p>
                  </a:txBody>
                  <a:tcPr marL="9525" marR="9525" marT="9525" marB="0" anchor="b">
                    <a:lnL>
                      <a:noFill/>
                    </a:lnL>
                    <a:lnR>
                      <a:noFill/>
                    </a:lnR>
                    <a:lnT>
                      <a:noFill/>
                    </a:lnT>
                    <a:lnB>
                      <a:noFill/>
                    </a:lnB>
                  </a:tcPr>
                </a:tc>
                <a:tc>
                  <a:txBody>
                    <a:bodyPr/>
                    <a:lstStyle/>
                    <a:p>
                      <a:pPr algn="ctr" fontAlgn="b"/>
                      <a:r>
                        <a:rPr lang="en-US" sz="1400" b="0" i="0" u="none" strike="noStrike">
                          <a:solidFill>
                            <a:srgbClr val="FF0000"/>
                          </a:solidFill>
                          <a:effectLst/>
                          <a:latin typeface="Calibri" panose="020F0502020204030204" pitchFamily="34" charset="0"/>
                        </a:rPr>
                        <a:t>493</a:t>
                      </a:r>
                    </a:p>
                  </a:txBody>
                  <a:tcPr marL="9525" marR="9525" marT="9525" marB="0" anchor="b">
                    <a:lnL>
                      <a:noFill/>
                    </a:lnL>
                    <a:lnR>
                      <a:noFill/>
                    </a:lnR>
                    <a:lnT>
                      <a:noFill/>
                    </a:lnT>
                    <a:lnB>
                      <a:noFill/>
                    </a:lnB>
                  </a:tcPr>
                </a:tc>
                <a:tc>
                  <a:txBody>
                    <a:bodyPr/>
                    <a:lstStyle/>
                    <a:p>
                      <a:pPr algn="ctr" fontAlgn="b"/>
                      <a:r>
                        <a:rPr lang="en-US" sz="1400" b="0" i="0" u="none" strike="noStrike">
                          <a:solidFill>
                            <a:srgbClr val="FF0000"/>
                          </a:solidFill>
                          <a:effectLst/>
                          <a:latin typeface="Calibri" panose="020F0502020204030204" pitchFamily="34" charset="0"/>
                        </a:rPr>
                        <a:t>229</a:t>
                      </a:r>
                    </a:p>
                  </a:txBody>
                  <a:tcPr marL="9525" marR="9525" marT="9525" marB="0" anchor="b">
                    <a:lnL>
                      <a:noFill/>
                    </a:lnL>
                    <a:lnR>
                      <a:noFill/>
                    </a:lnR>
                    <a:lnT>
                      <a:noFill/>
                    </a:lnT>
                    <a:lnB>
                      <a:noFill/>
                    </a:lnB>
                  </a:tcPr>
                </a:tc>
                <a:tc>
                  <a:txBody>
                    <a:bodyPr/>
                    <a:lstStyle/>
                    <a:p>
                      <a:pPr algn="ctr" fontAlgn="b"/>
                      <a:r>
                        <a:rPr lang="en-US" sz="1400" b="0" i="0" u="none" strike="noStrike">
                          <a:solidFill>
                            <a:srgbClr val="FF0000"/>
                          </a:solidFill>
                          <a:effectLst/>
                          <a:latin typeface="Calibri" panose="020F0502020204030204" pitchFamily="34" charset="0"/>
                        </a:rPr>
                        <a:t>722</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FF0000"/>
                          </a:solidFill>
                          <a:effectLst/>
                          <a:latin typeface="Calibri" panose="020F0502020204030204" pitchFamily="34" charset="0"/>
                        </a:rPr>
                        <a:t>31.7%</a:t>
                      </a:r>
                    </a:p>
                  </a:txBody>
                  <a:tcPr marL="9525" marR="9525" marT="9525" marB="0" anchor="b">
                    <a:lnL>
                      <a:noFill/>
                    </a:lnL>
                    <a:lnR>
                      <a:noFill/>
                    </a:lnR>
                    <a:lnT>
                      <a:noFill/>
                    </a:lnT>
                    <a:lnB>
                      <a:noFill/>
                    </a:lnB>
                  </a:tcPr>
                </a:tc>
                <a:extLst>
                  <a:ext uri="{0D108BD9-81ED-4DB2-BD59-A6C34878D82A}">
                    <a16:rowId xmlns:a16="http://schemas.microsoft.com/office/drawing/2014/main" val="2525905466"/>
                  </a:ext>
                </a:extLst>
              </a:tr>
              <a:tr h="264208">
                <a:tc>
                  <a:txBody>
                    <a:bodyPr/>
                    <a:lstStyle/>
                    <a:p>
                      <a:pPr algn="ctr" fontAlgn="b"/>
                      <a:r>
                        <a:rPr lang="en-US" sz="1400" b="0" i="0" u="none" strike="noStrike">
                          <a:solidFill>
                            <a:schemeClr val="accent6"/>
                          </a:solidFill>
                          <a:effectLst/>
                          <a:latin typeface="Calibri" panose="020F0502020204030204" pitchFamily="34" charset="0"/>
                        </a:rPr>
                        <a:t>Homelessness v1</a:t>
                      </a:r>
                    </a:p>
                  </a:txBody>
                  <a:tcPr marL="9525" marR="9525" marT="9525" marB="0" anchor="b">
                    <a:lnL>
                      <a:noFill/>
                    </a:lnL>
                    <a:lnR>
                      <a:noFill/>
                    </a:lnR>
                    <a:lnT>
                      <a:noFill/>
                    </a:lnT>
                    <a:lnB>
                      <a:noFill/>
                    </a:lnB>
                  </a:tcPr>
                </a:tc>
                <a:tc>
                  <a:txBody>
                    <a:bodyPr/>
                    <a:lstStyle/>
                    <a:p>
                      <a:pPr algn="ctr" fontAlgn="b"/>
                      <a:r>
                        <a:rPr lang="en-US" sz="1400" b="0" i="0" u="none" strike="noStrike">
                          <a:solidFill>
                            <a:schemeClr val="accent6"/>
                          </a:solidFill>
                          <a:effectLst/>
                          <a:latin typeface="Calibri" panose="020F0502020204030204" pitchFamily="34" charset="0"/>
                        </a:rPr>
                        <a:t>582</a:t>
                      </a:r>
                    </a:p>
                  </a:txBody>
                  <a:tcPr marL="9525" marR="9525" marT="9525" marB="0" anchor="b">
                    <a:lnL>
                      <a:noFill/>
                    </a:lnL>
                    <a:lnR>
                      <a:noFill/>
                    </a:lnR>
                    <a:lnT>
                      <a:noFill/>
                    </a:lnT>
                    <a:lnB>
                      <a:noFill/>
                    </a:lnB>
                  </a:tcPr>
                </a:tc>
                <a:tc>
                  <a:txBody>
                    <a:bodyPr/>
                    <a:lstStyle/>
                    <a:p>
                      <a:pPr algn="ctr" fontAlgn="b"/>
                      <a:r>
                        <a:rPr lang="en-US" sz="1400" b="0" i="0" u="none" strike="noStrike">
                          <a:solidFill>
                            <a:schemeClr val="accent6"/>
                          </a:solidFill>
                          <a:effectLst/>
                          <a:latin typeface="Calibri" panose="020F0502020204030204" pitchFamily="34" charset="0"/>
                        </a:rPr>
                        <a:t>98</a:t>
                      </a:r>
                    </a:p>
                  </a:txBody>
                  <a:tcPr marL="9525" marR="9525" marT="9525" marB="0" anchor="b">
                    <a:lnL>
                      <a:noFill/>
                    </a:lnL>
                    <a:lnR>
                      <a:noFill/>
                    </a:lnR>
                    <a:lnT>
                      <a:noFill/>
                    </a:lnT>
                    <a:lnB>
                      <a:noFill/>
                    </a:lnB>
                  </a:tcPr>
                </a:tc>
                <a:tc>
                  <a:txBody>
                    <a:bodyPr/>
                    <a:lstStyle/>
                    <a:p>
                      <a:pPr algn="ctr" fontAlgn="b"/>
                      <a:r>
                        <a:rPr lang="en-US" sz="1400" b="0" i="0" u="none" strike="noStrike">
                          <a:solidFill>
                            <a:schemeClr val="accent6"/>
                          </a:solidFill>
                          <a:effectLst/>
                          <a:latin typeface="Calibri" panose="020F0502020204030204" pitchFamily="34" charset="0"/>
                        </a:rPr>
                        <a:t>680</a:t>
                      </a:r>
                    </a:p>
                  </a:txBody>
                  <a:tcPr marL="9525" marR="9525" marT="9525" marB="0" anchor="b">
                    <a:lnL>
                      <a:noFill/>
                    </a:lnL>
                    <a:lnR>
                      <a:noFill/>
                    </a:lnR>
                    <a:lnT>
                      <a:noFill/>
                    </a:lnT>
                    <a:lnB>
                      <a:noFill/>
                    </a:lnB>
                  </a:tcPr>
                </a:tc>
                <a:tc>
                  <a:txBody>
                    <a:bodyPr/>
                    <a:lstStyle/>
                    <a:p>
                      <a:pPr algn="ctr" fontAlgn="b"/>
                      <a:r>
                        <a:rPr lang="en-US" sz="1400" b="0" i="0" u="none" strike="noStrike" dirty="0">
                          <a:solidFill>
                            <a:schemeClr val="accent6"/>
                          </a:solidFill>
                          <a:effectLst/>
                          <a:latin typeface="Calibri" panose="020F0502020204030204" pitchFamily="34" charset="0"/>
                        </a:rPr>
                        <a:t>14.4%</a:t>
                      </a:r>
                    </a:p>
                  </a:txBody>
                  <a:tcPr marL="9525" marR="9525" marT="9525" marB="0" anchor="b">
                    <a:lnL>
                      <a:noFill/>
                    </a:lnL>
                    <a:lnR>
                      <a:noFill/>
                    </a:lnR>
                    <a:lnT>
                      <a:noFill/>
                    </a:lnT>
                    <a:lnB>
                      <a:noFill/>
                    </a:lnB>
                  </a:tcPr>
                </a:tc>
                <a:extLst>
                  <a:ext uri="{0D108BD9-81ED-4DB2-BD59-A6C34878D82A}">
                    <a16:rowId xmlns:a16="http://schemas.microsoft.com/office/drawing/2014/main" val="1931893190"/>
                  </a:ext>
                </a:extLst>
              </a:tr>
              <a:tr h="264208">
                <a:tc>
                  <a:txBody>
                    <a:bodyPr/>
                    <a:lstStyle/>
                    <a:p>
                      <a:pPr algn="ctr" fontAlgn="b"/>
                      <a:r>
                        <a:rPr lang="en-US" sz="1400" b="0" i="0" u="none" strike="noStrike">
                          <a:solidFill>
                            <a:srgbClr val="000000"/>
                          </a:solidFill>
                          <a:effectLst/>
                          <a:latin typeface="Calibri" panose="020F0502020204030204" pitchFamily="34" charset="0"/>
                        </a:rPr>
                        <a:t>CDC Suicidal Ideation v1</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474</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184</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658</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28.0%</a:t>
                      </a:r>
                    </a:p>
                  </a:txBody>
                  <a:tcPr marL="9525" marR="9525" marT="9525" marB="0" anchor="b">
                    <a:lnL>
                      <a:noFill/>
                    </a:lnL>
                    <a:lnR>
                      <a:noFill/>
                    </a:lnR>
                    <a:lnT>
                      <a:noFill/>
                    </a:lnT>
                    <a:lnB>
                      <a:noFill/>
                    </a:lnB>
                  </a:tcPr>
                </a:tc>
                <a:extLst>
                  <a:ext uri="{0D108BD9-81ED-4DB2-BD59-A6C34878D82A}">
                    <a16:rowId xmlns:a16="http://schemas.microsoft.com/office/drawing/2014/main" val="2580944512"/>
                  </a:ext>
                </a:extLst>
              </a:tr>
              <a:tr h="264208">
                <a:tc>
                  <a:txBody>
                    <a:bodyPr/>
                    <a:lstStyle/>
                    <a:p>
                      <a:pPr algn="ctr" fontAlgn="b"/>
                      <a:r>
                        <a:rPr lang="en-US" sz="1400" b="0" i="0" u="none" strike="noStrike">
                          <a:solidFill>
                            <a:srgbClr val="000000"/>
                          </a:solidFill>
                          <a:effectLst/>
                          <a:latin typeface="Calibri" panose="020F0502020204030204" pitchFamily="34" charset="0"/>
                        </a:rPr>
                        <a:t>SDC Suicide Related V1</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523</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198</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721</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27.5%</a:t>
                      </a:r>
                    </a:p>
                  </a:txBody>
                  <a:tcPr marL="9525" marR="9525" marT="9525" marB="0" anchor="b">
                    <a:lnL>
                      <a:noFill/>
                    </a:lnL>
                    <a:lnR>
                      <a:noFill/>
                    </a:lnR>
                    <a:lnT>
                      <a:noFill/>
                    </a:lnT>
                    <a:lnB>
                      <a:noFill/>
                    </a:lnB>
                  </a:tcPr>
                </a:tc>
                <a:extLst>
                  <a:ext uri="{0D108BD9-81ED-4DB2-BD59-A6C34878D82A}">
                    <a16:rowId xmlns:a16="http://schemas.microsoft.com/office/drawing/2014/main" val="1377763375"/>
                  </a:ext>
                </a:extLst>
              </a:tr>
              <a:tr h="264208">
                <a:tc>
                  <a:txBody>
                    <a:bodyPr/>
                    <a:lstStyle/>
                    <a:p>
                      <a:pPr algn="ctr" fontAlgn="b"/>
                      <a:r>
                        <a:rPr lang="en-US" sz="1400" b="0" i="0" u="none" strike="noStrike">
                          <a:solidFill>
                            <a:schemeClr val="accent6"/>
                          </a:solidFill>
                          <a:effectLst/>
                          <a:latin typeface="Calibri" panose="020F0502020204030204" pitchFamily="34" charset="0"/>
                        </a:rPr>
                        <a:t>CDC Coronavirus-DD v1</a:t>
                      </a:r>
                    </a:p>
                  </a:txBody>
                  <a:tcPr marL="9525" marR="9525" marT="9525" marB="0" anchor="b">
                    <a:lnL>
                      <a:noFill/>
                    </a:lnL>
                    <a:lnR>
                      <a:noFill/>
                    </a:lnR>
                    <a:lnT>
                      <a:noFill/>
                    </a:lnT>
                    <a:lnB>
                      <a:noFill/>
                    </a:lnB>
                  </a:tcPr>
                </a:tc>
                <a:tc>
                  <a:txBody>
                    <a:bodyPr/>
                    <a:lstStyle/>
                    <a:p>
                      <a:pPr algn="ctr" fontAlgn="b"/>
                      <a:r>
                        <a:rPr lang="en-US" sz="1400" b="0" i="0" u="none" strike="noStrike">
                          <a:solidFill>
                            <a:schemeClr val="accent6"/>
                          </a:solidFill>
                          <a:effectLst/>
                          <a:latin typeface="Calibri" panose="020F0502020204030204" pitchFamily="34" charset="0"/>
                        </a:rPr>
                        <a:t>454</a:t>
                      </a:r>
                    </a:p>
                  </a:txBody>
                  <a:tcPr marL="9525" marR="9525" marT="9525" marB="0" anchor="b">
                    <a:lnL>
                      <a:noFill/>
                    </a:lnL>
                    <a:lnR>
                      <a:noFill/>
                    </a:lnR>
                    <a:lnT>
                      <a:noFill/>
                    </a:lnT>
                    <a:lnB>
                      <a:noFill/>
                    </a:lnB>
                  </a:tcPr>
                </a:tc>
                <a:tc>
                  <a:txBody>
                    <a:bodyPr/>
                    <a:lstStyle/>
                    <a:p>
                      <a:pPr algn="ctr" fontAlgn="b"/>
                      <a:r>
                        <a:rPr lang="en-US" sz="1400" b="0" i="0" u="none" strike="noStrike">
                          <a:solidFill>
                            <a:schemeClr val="accent6"/>
                          </a:solidFill>
                          <a:effectLst/>
                          <a:latin typeface="Calibri" panose="020F0502020204030204" pitchFamily="34" charset="0"/>
                        </a:rPr>
                        <a:t>80</a:t>
                      </a:r>
                    </a:p>
                  </a:txBody>
                  <a:tcPr marL="9525" marR="9525" marT="9525" marB="0" anchor="b">
                    <a:lnL>
                      <a:noFill/>
                    </a:lnL>
                    <a:lnR>
                      <a:noFill/>
                    </a:lnR>
                    <a:lnT>
                      <a:noFill/>
                    </a:lnT>
                    <a:lnB>
                      <a:noFill/>
                    </a:lnB>
                  </a:tcPr>
                </a:tc>
                <a:tc>
                  <a:txBody>
                    <a:bodyPr/>
                    <a:lstStyle/>
                    <a:p>
                      <a:pPr algn="ctr" fontAlgn="b"/>
                      <a:r>
                        <a:rPr lang="en-US" sz="1400" b="0" i="0" u="none" strike="noStrike">
                          <a:solidFill>
                            <a:schemeClr val="accent6"/>
                          </a:solidFill>
                          <a:effectLst/>
                          <a:latin typeface="Calibri" panose="020F0502020204030204" pitchFamily="34" charset="0"/>
                        </a:rPr>
                        <a:t>534</a:t>
                      </a:r>
                    </a:p>
                  </a:txBody>
                  <a:tcPr marL="9525" marR="9525" marT="9525" marB="0" anchor="b">
                    <a:lnL>
                      <a:noFill/>
                    </a:lnL>
                    <a:lnR>
                      <a:noFill/>
                    </a:lnR>
                    <a:lnT>
                      <a:noFill/>
                    </a:lnT>
                    <a:lnB>
                      <a:noFill/>
                    </a:lnB>
                  </a:tcPr>
                </a:tc>
                <a:tc>
                  <a:txBody>
                    <a:bodyPr/>
                    <a:lstStyle/>
                    <a:p>
                      <a:pPr algn="ctr" fontAlgn="b"/>
                      <a:r>
                        <a:rPr lang="en-US" sz="1400" b="0" i="0" u="none" strike="noStrike" dirty="0">
                          <a:solidFill>
                            <a:schemeClr val="accent6"/>
                          </a:solidFill>
                          <a:effectLst/>
                          <a:latin typeface="Calibri" panose="020F0502020204030204" pitchFamily="34" charset="0"/>
                        </a:rPr>
                        <a:t>15.0%</a:t>
                      </a:r>
                    </a:p>
                  </a:txBody>
                  <a:tcPr marL="9525" marR="9525" marT="9525" marB="0" anchor="b">
                    <a:lnL>
                      <a:noFill/>
                    </a:lnL>
                    <a:lnR>
                      <a:noFill/>
                    </a:lnR>
                    <a:lnT>
                      <a:noFill/>
                    </a:lnT>
                    <a:lnB>
                      <a:noFill/>
                    </a:lnB>
                  </a:tcPr>
                </a:tc>
                <a:extLst>
                  <a:ext uri="{0D108BD9-81ED-4DB2-BD59-A6C34878D82A}">
                    <a16:rowId xmlns:a16="http://schemas.microsoft.com/office/drawing/2014/main" val="2528301042"/>
                  </a:ext>
                </a:extLst>
              </a:tr>
              <a:tr h="264208">
                <a:tc>
                  <a:txBody>
                    <a:bodyPr/>
                    <a:lstStyle/>
                    <a:p>
                      <a:pPr algn="ctr" fontAlgn="b"/>
                      <a:r>
                        <a:rPr lang="en-US" sz="1400" b="0" i="0" u="none" strike="noStrike">
                          <a:solidFill>
                            <a:srgbClr val="000000"/>
                          </a:solidFill>
                          <a:effectLst/>
                          <a:latin typeface="Calibri" panose="020F0502020204030204" pitchFamily="34" charset="0"/>
                        </a:rPr>
                        <a:t>CLI CC with CLI DD and Coronavirus DD v2</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653</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131</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784</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16.7%</a:t>
                      </a:r>
                    </a:p>
                  </a:txBody>
                  <a:tcPr marL="9525" marR="9525" marT="9525" marB="0" anchor="b">
                    <a:lnL>
                      <a:noFill/>
                    </a:lnL>
                    <a:lnR>
                      <a:noFill/>
                    </a:lnR>
                    <a:lnT>
                      <a:noFill/>
                    </a:lnT>
                    <a:lnB>
                      <a:noFill/>
                    </a:lnB>
                  </a:tcPr>
                </a:tc>
                <a:extLst>
                  <a:ext uri="{0D108BD9-81ED-4DB2-BD59-A6C34878D82A}">
                    <a16:rowId xmlns:a16="http://schemas.microsoft.com/office/drawing/2014/main" val="2026827619"/>
                  </a:ext>
                </a:extLst>
              </a:tr>
              <a:tr h="264208">
                <a:tc>
                  <a:txBody>
                    <a:bodyPr/>
                    <a:lstStyle/>
                    <a:p>
                      <a:pPr algn="ctr" fontAlgn="b"/>
                      <a:r>
                        <a:rPr lang="en-US" sz="1400" b="0" i="0" u="none" strike="noStrike">
                          <a:solidFill>
                            <a:srgbClr val="000000"/>
                          </a:solidFill>
                          <a:effectLst/>
                          <a:latin typeface="Calibri" panose="020F0502020204030204" pitchFamily="34" charset="0"/>
                        </a:rPr>
                        <a:t>CDC All Drug v2</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356</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111</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467</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23.8%</a:t>
                      </a:r>
                    </a:p>
                  </a:txBody>
                  <a:tcPr marL="9525" marR="9525" marT="9525" marB="0" anchor="b">
                    <a:lnL>
                      <a:noFill/>
                    </a:lnL>
                    <a:lnR>
                      <a:noFill/>
                    </a:lnR>
                    <a:lnT>
                      <a:noFill/>
                    </a:lnT>
                    <a:lnB>
                      <a:noFill/>
                    </a:lnB>
                  </a:tcPr>
                </a:tc>
                <a:extLst>
                  <a:ext uri="{0D108BD9-81ED-4DB2-BD59-A6C34878D82A}">
                    <a16:rowId xmlns:a16="http://schemas.microsoft.com/office/drawing/2014/main" val="1750111979"/>
                  </a:ext>
                </a:extLst>
              </a:tr>
              <a:tr h="264208">
                <a:tc>
                  <a:txBody>
                    <a:bodyPr/>
                    <a:lstStyle/>
                    <a:p>
                      <a:pPr algn="ctr" fontAlgn="b"/>
                      <a:r>
                        <a:rPr lang="en-US" sz="1400" b="0" i="0" u="none" strike="noStrike">
                          <a:solidFill>
                            <a:srgbClr val="000000"/>
                          </a:solidFill>
                          <a:effectLst/>
                          <a:latin typeface="Calibri" panose="020F0502020204030204" pitchFamily="34" charset="0"/>
                        </a:rPr>
                        <a:t>CDC Opioid Overdose v2</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185</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64</a:t>
                      </a:r>
                    </a:p>
                  </a:txBody>
                  <a:tcPr marL="9525" marR="9525" marT="9525" marB="0" anchor="b">
                    <a:lnL>
                      <a:noFill/>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249</a:t>
                      </a:r>
                    </a:p>
                  </a:txBody>
                  <a:tcPr marL="9525" marR="9525" marT="9525" marB="0" anchor="b">
                    <a:lnL>
                      <a:noFill/>
                    </a:lnL>
                    <a:lnR>
                      <a:noFill/>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25.7%</a:t>
                      </a:r>
                    </a:p>
                  </a:txBody>
                  <a:tcPr marL="9525" marR="9525" marT="9525" marB="0" anchor="b">
                    <a:lnL>
                      <a:noFill/>
                    </a:lnL>
                    <a:lnR>
                      <a:noFill/>
                    </a:lnR>
                    <a:lnT>
                      <a:noFill/>
                    </a:lnT>
                    <a:lnB>
                      <a:noFill/>
                    </a:lnB>
                  </a:tcPr>
                </a:tc>
                <a:extLst>
                  <a:ext uri="{0D108BD9-81ED-4DB2-BD59-A6C34878D82A}">
                    <a16:rowId xmlns:a16="http://schemas.microsoft.com/office/drawing/2014/main" val="2208624332"/>
                  </a:ext>
                </a:extLst>
              </a:tr>
              <a:tr h="264208">
                <a:tc>
                  <a:txBody>
                    <a:bodyPr/>
                    <a:lstStyle/>
                    <a:p>
                      <a:pPr algn="ctr" fontAlgn="b"/>
                      <a:r>
                        <a:rPr lang="en-US" sz="1400" b="0" i="0" u="none" strike="noStrike">
                          <a:solidFill>
                            <a:schemeClr val="accent5"/>
                          </a:solidFill>
                          <a:effectLst/>
                          <a:latin typeface="Calibri" panose="020F0502020204030204" pitchFamily="34" charset="0"/>
                        </a:rPr>
                        <a:t>Total AI/AN Hospitalization Visits</a:t>
                      </a:r>
                    </a:p>
                  </a:txBody>
                  <a:tcPr marL="9525" marR="9525" marT="9525" marB="0" anchor="b">
                    <a:lnL>
                      <a:noFill/>
                    </a:lnL>
                    <a:lnR>
                      <a:noFill/>
                    </a:lnR>
                    <a:lnT>
                      <a:noFill/>
                    </a:lnT>
                    <a:lnB>
                      <a:noFill/>
                    </a:lnB>
                  </a:tcPr>
                </a:tc>
                <a:tc>
                  <a:txBody>
                    <a:bodyPr/>
                    <a:lstStyle/>
                    <a:p>
                      <a:pPr algn="ctr" fontAlgn="b"/>
                      <a:r>
                        <a:rPr lang="en-US" sz="1400" b="0" i="0" u="none" strike="noStrike">
                          <a:solidFill>
                            <a:schemeClr val="accent5"/>
                          </a:solidFill>
                          <a:effectLst/>
                          <a:latin typeface="Calibri" panose="020F0502020204030204" pitchFamily="34" charset="0"/>
                        </a:rPr>
                        <a:t>25774</a:t>
                      </a:r>
                    </a:p>
                  </a:txBody>
                  <a:tcPr marL="9525" marR="9525" marT="9525" marB="0" anchor="b">
                    <a:lnL>
                      <a:noFill/>
                    </a:lnL>
                    <a:lnR>
                      <a:noFill/>
                    </a:lnR>
                    <a:lnT>
                      <a:noFill/>
                    </a:lnT>
                    <a:lnB>
                      <a:noFill/>
                    </a:lnB>
                  </a:tcPr>
                </a:tc>
                <a:tc>
                  <a:txBody>
                    <a:bodyPr/>
                    <a:lstStyle/>
                    <a:p>
                      <a:pPr algn="ctr" fontAlgn="b"/>
                      <a:r>
                        <a:rPr lang="en-US" sz="1400" b="0" i="0" u="none" strike="noStrike">
                          <a:solidFill>
                            <a:schemeClr val="accent5"/>
                          </a:solidFill>
                          <a:effectLst/>
                          <a:latin typeface="Calibri" panose="020F0502020204030204" pitchFamily="34" charset="0"/>
                        </a:rPr>
                        <a:t>9443</a:t>
                      </a:r>
                    </a:p>
                  </a:txBody>
                  <a:tcPr marL="9525" marR="9525" marT="9525" marB="0" anchor="b">
                    <a:lnL>
                      <a:noFill/>
                    </a:lnL>
                    <a:lnR>
                      <a:noFill/>
                    </a:lnR>
                    <a:lnT>
                      <a:noFill/>
                    </a:lnT>
                    <a:lnB>
                      <a:noFill/>
                    </a:lnB>
                  </a:tcPr>
                </a:tc>
                <a:tc>
                  <a:txBody>
                    <a:bodyPr/>
                    <a:lstStyle/>
                    <a:p>
                      <a:pPr algn="ctr" fontAlgn="b"/>
                      <a:r>
                        <a:rPr lang="en-US" sz="1400" b="0" i="0" u="none" strike="noStrike">
                          <a:solidFill>
                            <a:schemeClr val="accent5"/>
                          </a:solidFill>
                          <a:effectLst/>
                          <a:latin typeface="Calibri" panose="020F0502020204030204" pitchFamily="34" charset="0"/>
                        </a:rPr>
                        <a:t>35217</a:t>
                      </a:r>
                    </a:p>
                  </a:txBody>
                  <a:tcPr marL="9525" marR="9525" marT="9525" marB="0" anchor="b">
                    <a:lnL>
                      <a:noFill/>
                    </a:lnL>
                    <a:lnR>
                      <a:noFill/>
                    </a:lnR>
                    <a:lnT>
                      <a:noFill/>
                    </a:lnT>
                    <a:lnB>
                      <a:noFill/>
                    </a:lnB>
                  </a:tcPr>
                </a:tc>
                <a:tc>
                  <a:txBody>
                    <a:bodyPr/>
                    <a:lstStyle/>
                    <a:p>
                      <a:pPr algn="ctr" fontAlgn="b"/>
                      <a:r>
                        <a:rPr lang="en-US" sz="1400" b="0" i="0" u="none" strike="noStrike" dirty="0">
                          <a:solidFill>
                            <a:schemeClr val="accent5"/>
                          </a:solidFill>
                          <a:effectLst/>
                          <a:latin typeface="Calibri" panose="020F0502020204030204" pitchFamily="34" charset="0"/>
                        </a:rPr>
                        <a:t>26.8%</a:t>
                      </a:r>
                    </a:p>
                  </a:txBody>
                  <a:tcPr marL="9525" marR="9525" marT="9525" marB="0" anchor="b">
                    <a:lnL>
                      <a:noFill/>
                    </a:lnL>
                    <a:lnR>
                      <a:noFill/>
                    </a:lnR>
                    <a:lnT>
                      <a:noFill/>
                    </a:lnT>
                    <a:lnB>
                      <a:noFill/>
                    </a:lnB>
                  </a:tcPr>
                </a:tc>
                <a:extLst>
                  <a:ext uri="{0D108BD9-81ED-4DB2-BD59-A6C34878D82A}">
                    <a16:rowId xmlns:a16="http://schemas.microsoft.com/office/drawing/2014/main" val="150431925"/>
                  </a:ext>
                </a:extLst>
              </a:tr>
            </a:tbl>
          </a:graphicData>
        </a:graphic>
      </p:graphicFrame>
    </p:spTree>
    <p:extLst>
      <p:ext uri="{BB962C8B-B14F-4D97-AF65-F5344CB8AC3E}">
        <p14:creationId xmlns:p14="http://schemas.microsoft.com/office/powerpoint/2010/main" val="1542388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 y="148708"/>
            <a:ext cx="11816862" cy="830629"/>
          </a:xfrm>
        </p:spPr>
        <p:txBody>
          <a:bodyPr>
            <a:normAutofit/>
          </a:bodyPr>
          <a:lstStyle/>
          <a:p>
            <a:r>
              <a:rPr lang="en-US" sz="3600" b="1" dirty="0">
                <a:latin typeface="+mn-lt"/>
              </a:rPr>
              <a:t>Handling of Multiple Race Data for AI/AN Populations</a:t>
            </a:r>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8" name="Table 7"/>
          <p:cNvGraphicFramePr>
            <a:graphicFrameLocks noGrp="1"/>
          </p:cNvGraphicFramePr>
          <p:nvPr>
            <p:extLst>
              <p:ext uri="{D42A27DB-BD31-4B8C-83A1-F6EECF244321}">
                <p14:modId xmlns:p14="http://schemas.microsoft.com/office/powerpoint/2010/main" val="2804964181"/>
              </p:ext>
            </p:extLst>
          </p:nvPr>
        </p:nvGraphicFramePr>
        <p:xfrm>
          <a:off x="682039" y="2585599"/>
          <a:ext cx="9952557" cy="3175949"/>
        </p:xfrm>
        <a:graphic>
          <a:graphicData uri="http://schemas.openxmlformats.org/drawingml/2006/table">
            <a:tbl>
              <a:tblPr firstRow="1" firstCol="1" bandRow="1">
                <a:tableStyleId>{5C22544A-7EE6-4342-B048-85BDC9FD1C3A}</a:tableStyleId>
              </a:tblPr>
              <a:tblGrid>
                <a:gridCol w="3544171">
                  <a:extLst>
                    <a:ext uri="{9D8B030D-6E8A-4147-A177-3AD203B41FA5}">
                      <a16:colId xmlns:a16="http://schemas.microsoft.com/office/drawing/2014/main" val="64646208"/>
                    </a:ext>
                  </a:extLst>
                </a:gridCol>
                <a:gridCol w="2209788">
                  <a:extLst>
                    <a:ext uri="{9D8B030D-6E8A-4147-A177-3AD203B41FA5}">
                      <a16:colId xmlns:a16="http://schemas.microsoft.com/office/drawing/2014/main" val="1897740796"/>
                    </a:ext>
                  </a:extLst>
                </a:gridCol>
                <a:gridCol w="2174581">
                  <a:extLst>
                    <a:ext uri="{9D8B030D-6E8A-4147-A177-3AD203B41FA5}">
                      <a16:colId xmlns:a16="http://schemas.microsoft.com/office/drawing/2014/main" val="3104171274"/>
                    </a:ext>
                  </a:extLst>
                </a:gridCol>
                <a:gridCol w="2024017">
                  <a:extLst>
                    <a:ext uri="{9D8B030D-6E8A-4147-A177-3AD203B41FA5}">
                      <a16:colId xmlns:a16="http://schemas.microsoft.com/office/drawing/2014/main" val="1105843466"/>
                    </a:ext>
                  </a:extLst>
                </a:gridCol>
              </a:tblGrid>
              <a:tr h="1191410">
                <a:tc>
                  <a:txBody>
                    <a:bodyPr/>
                    <a:lstStyle/>
                    <a:p>
                      <a:pPr marL="0" marR="0" algn="ctr">
                        <a:lnSpc>
                          <a:spcPct val="115000"/>
                        </a:lnSpc>
                        <a:spcBef>
                          <a:spcPts val="0"/>
                        </a:spcBef>
                        <a:spcAft>
                          <a:spcPts val="0"/>
                        </a:spcAft>
                      </a:pPr>
                      <a:r>
                        <a:rPr lang="en-US" sz="1600" dirty="0">
                          <a:solidFill>
                            <a:schemeClr val="accent2"/>
                          </a:solidFill>
                          <a:effectLst/>
                          <a:latin typeface="+mn-lt"/>
                        </a:rPr>
                        <a:t>Numerator Description</a:t>
                      </a:r>
                      <a:endParaRPr lang="en-US" sz="1600" dirty="0">
                        <a:solidFill>
                          <a:schemeClr val="accent2"/>
                        </a:solidFill>
                        <a:effectLst/>
                        <a:latin typeface="+mn-lt"/>
                        <a:ea typeface="Calibri" panose="020F0502020204030204" pitchFamily="34" charset="0"/>
                        <a:cs typeface="Times New Roman" panose="02020603050405020304" pitchFamily="18" charset="0"/>
                      </a:endParaRPr>
                    </a:p>
                  </a:txBody>
                  <a:tcPr marL="68580" marR="68580" marT="0" marB="0" anchor="ctr">
                    <a:solidFill>
                      <a:schemeClr val="bg2"/>
                    </a:solidFill>
                  </a:tcPr>
                </a:tc>
                <a:tc>
                  <a:txBody>
                    <a:bodyPr/>
                    <a:lstStyle/>
                    <a:p>
                      <a:pPr marL="0" marR="0" algn="ctr">
                        <a:lnSpc>
                          <a:spcPct val="115000"/>
                        </a:lnSpc>
                        <a:spcBef>
                          <a:spcPts val="0"/>
                        </a:spcBef>
                        <a:spcAft>
                          <a:spcPts val="0"/>
                        </a:spcAft>
                      </a:pPr>
                      <a:r>
                        <a:rPr lang="en-US" sz="1600" dirty="0">
                          <a:solidFill>
                            <a:schemeClr val="accent2"/>
                          </a:solidFill>
                          <a:effectLst/>
                          <a:latin typeface="+mn-lt"/>
                          <a:ea typeface="Calibri" panose="020F0502020204030204" pitchFamily="34" charset="0"/>
                          <a:cs typeface="Times New Roman" panose="02020603050405020304" pitchFamily="18" charset="0"/>
                        </a:rPr>
                        <a:t>Number of Deaths</a:t>
                      </a:r>
                    </a:p>
                  </a:txBody>
                  <a:tcPr marL="68580" marR="68580" marT="0" marB="0" anchor="ctr">
                    <a:solidFill>
                      <a:schemeClr val="bg2"/>
                    </a:solidFill>
                  </a:tcPr>
                </a:tc>
                <a:tc>
                  <a:txBody>
                    <a:bodyPr/>
                    <a:lstStyle/>
                    <a:p>
                      <a:pPr marL="0" marR="0" algn="ctr">
                        <a:lnSpc>
                          <a:spcPct val="115000"/>
                        </a:lnSpc>
                        <a:spcBef>
                          <a:spcPts val="0"/>
                        </a:spcBef>
                        <a:spcAft>
                          <a:spcPts val="0"/>
                        </a:spcAft>
                      </a:pPr>
                      <a:r>
                        <a:rPr lang="el-GR" sz="2400" baseline="0" dirty="0">
                          <a:solidFill>
                            <a:schemeClr val="accent2"/>
                          </a:solidFill>
                          <a:effectLst/>
                          <a:latin typeface="+mn-lt"/>
                          <a:ea typeface="Calibri" panose="020F0502020204030204" pitchFamily="34" charset="0"/>
                          <a:cs typeface="Times New Roman" panose="02020603050405020304" pitchFamily="18" charset="0"/>
                        </a:rPr>
                        <a:t>Δ</a:t>
                      </a:r>
                      <a:r>
                        <a:rPr lang="en-US" sz="2400" baseline="0" dirty="0">
                          <a:solidFill>
                            <a:schemeClr val="accent2"/>
                          </a:solidFill>
                          <a:effectLst/>
                          <a:latin typeface="+mn-lt"/>
                          <a:ea typeface="Calibri" panose="020F0502020204030204" pitchFamily="34" charset="0"/>
                          <a:cs typeface="Times New Roman" panose="02020603050405020304" pitchFamily="18" charset="0"/>
                        </a:rPr>
                        <a:t> </a:t>
                      </a:r>
                      <a:r>
                        <a:rPr lang="en-US" sz="1600" baseline="0" dirty="0">
                          <a:solidFill>
                            <a:schemeClr val="accent2"/>
                          </a:solidFill>
                          <a:effectLst/>
                          <a:latin typeface="+mn-lt"/>
                          <a:ea typeface="Calibri" panose="020F0502020204030204" pitchFamily="34" charset="0"/>
                          <a:cs typeface="Times New Roman" panose="02020603050405020304" pitchFamily="18" charset="0"/>
                        </a:rPr>
                        <a:t>compared to previous row</a:t>
                      </a:r>
                      <a:endParaRPr lang="en-US" sz="2400" dirty="0">
                        <a:solidFill>
                          <a:schemeClr val="accent2"/>
                        </a:solidFill>
                        <a:effectLst/>
                        <a:latin typeface="+mn-lt"/>
                        <a:ea typeface="Calibri" panose="020F0502020204030204" pitchFamily="34" charset="0"/>
                        <a:cs typeface="Times New Roman" panose="02020603050405020304" pitchFamily="18" charset="0"/>
                      </a:endParaRPr>
                    </a:p>
                  </a:txBody>
                  <a:tcPr marL="68580" marR="68580" marT="0" marB="0" anchor="ctr">
                    <a:solidFill>
                      <a:schemeClr val="bg2"/>
                    </a:solidFill>
                  </a:tcPr>
                </a:tc>
                <a:tc>
                  <a:txBody>
                    <a:bodyPr/>
                    <a:lstStyle/>
                    <a:p>
                      <a:pPr marL="0" marR="0" algn="ctr">
                        <a:lnSpc>
                          <a:spcPct val="115000"/>
                        </a:lnSpc>
                        <a:spcBef>
                          <a:spcPts val="0"/>
                        </a:spcBef>
                        <a:spcAft>
                          <a:spcPts val="0"/>
                        </a:spcAft>
                      </a:pPr>
                      <a:r>
                        <a:rPr lang="en-US" sz="1600" dirty="0">
                          <a:solidFill>
                            <a:schemeClr val="accent2"/>
                          </a:solidFill>
                          <a:effectLst/>
                          <a:latin typeface="+mn-lt"/>
                          <a:ea typeface="Calibri" panose="020F0502020204030204" pitchFamily="34" charset="0"/>
                          <a:cs typeface="Times New Roman" panose="02020603050405020304" pitchFamily="18" charset="0"/>
                        </a:rPr>
                        <a:t>%</a:t>
                      </a:r>
                      <a:r>
                        <a:rPr lang="en-US" sz="1600" baseline="0" dirty="0">
                          <a:solidFill>
                            <a:schemeClr val="accent2"/>
                          </a:solidFill>
                          <a:effectLst/>
                          <a:latin typeface="+mn-lt"/>
                          <a:ea typeface="Calibri" panose="020F0502020204030204" pitchFamily="34" charset="0"/>
                          <a:cs typeface="Times New Roman" panose="02020603050405020304" pitchFamily="18" charset="0"/>
                        </a:rPr>
                        <a:t> difference compared to previous Row</a:t>
                      </a:r>
                      <a:endParaRPr lang="en-US" sz="1600" dirty="0">
                        <a:solidFill>
                          <a:schemeClr val="accent2"/>
                        </a:solidFill>
                        <a:effectLst/>
                        <a:latin typeface="+mn-lt"/>
                        <a:ea typeface="Calibri" panose="020F0502020204030204" pitchFamily="34" charset="0"/>
                        <a:cs typeface="Times New Roman" panose="02020603050405020304" pitchFamily="18" charset="0"/>
                      </a:endParaRPr>
                    </a:p>
                  </a:txBody>
                  <a:tcPr marL="68580" marR="68580" marT="0" marB="0" anchor="ctr">
                    <a:solidFill>
                      <a:schemeClr val="bg2"/>
                    </a:solidFill>
                  </a:tcPr>
                </a:tc>
                <a:extLst>
                  <a:ext uri="{0D108BD9-81ED-4DB2-BD59-A6C34878D82A}">
                    <a16:rowId xmlns:a16="http://schemas.microsoft.com/office/drawing/2014/main" val="2689185849"/>
                  </a:ext>
                </a:extLst>
              </a:tr>
              <a:tr h="722429">
                <a:tc>
                  <a:txBody>
                    <a:bodyPr/>
                    <a:lstStyle/>
                    <a:p>
                      <a:pPr marL="0" marR="0" algn="ctr">
                        <a:lnSpc>
                          <a:spcPct val="115000"/>
                        </a:lnSpc>
                        <a:spcBef>
                          <a:spcPts val="0"/>
                        </a:spcBef>
                        <a:spcAft>
                          <a:spcPts val="0"/>
                        </a:spcAft>
                      </a:pPr>
                      <a:r>
                        <a:rPr lang="en-US" sz="1400" dirty="0">
                          <a:solidFill>
                            <a:schemeClr val="tx1"/>
                          </a:solidFill>
                          <a:effectLst/>
                          <a:latin typeface="+mn-lt"/>
                        </a:rPr>
                        <a:t>Non-Hispanic Single Race AI/AN</a:t>
                      </a:r>
                      <a:endParaRPr lang="en-US" sz="14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noFill/>
                  </a:tcPr>
                </a:tc>
                <a:tc>
                  <a:txBody>
                    <a:bodyPr/>
                    <a:lstStyle/>
                    <a:p>
                      <a:pPr marL="0" marR="0" algn="ctr">
                        <a:lnSpc>
                          <a:spcPct val="115000"/>
                        </a:lnSpc>
                        <a:spcBef>
                          <a:spcPts val="0"/>
                        </a:spcBef>
                        <a:spcAft>
                          <a:spcPts val="0"/>
                        </a:spcAft>
                      </a:pPr>
                      <a:r>
                        <a:rPr lang="en-US" sz="1400" dirty="0">
                          <a:solidFill>
                            <a:schemeClr val="tx1"/>
                          </a:solidFill>
                          <a:effectLst/>
                          <a:latin typeface="+mn-lt"/>
                          <a:ea typeface="Calibri" panose="020F0502020204030204" pitchFamily="34" charset="0"/>
                          <a:cs typeface="Times New Roman" panose="02020603050405020304" pitchFamily="18" charset="0"/>
                        </a:rPr>
                        <a:t>1,502</a:t>
                      </a:r>
                    </a:p>
                  </a:txBody>
                  <a:tcPr marL="68580" marR="68580" marT="0" marB="0" anchor="ctr">
                    <a:noFill/>
                  </a:tcPr>
                </a:tc>
                <a:tc>
                  <a:txBody>
                    <a:bodyPr/>
                    <a:lstStyle/>
                    <a:p>
                      <a:pPr marL="0" marR="0" algn="ctr">
                        <a:lnSpc>
                          <a:spcPct val="115000"/>
                        </a:lnSpc>
                        <a:spcBef>
                          <a:spcPts val="0"/>
                        </a:spcBef>
                        <a:spcAft>
                          <a:spcPts val="0"/>
                        </a:spcAft>
                      </a:pPr>
                      <a:r>
                        <a:rPr lang="en-US" sz="1400" dirty="0">
                          <a:solidFill>
                            <a:schemeClr val="tx1"/>
                          </a:solidFill>
                          <a:effectLst/>
                          <a:latin typeface="+mn-lt"/>
                          <a:ea typeface="Calibri" panose="020F0502020204030204" pitchFamily="34" charset="0"/>
                          <a:cs typeface="Times New Roman" panose="02020603050405020304" pitchFamily="18" charset="0"/>
                        </a:rPr>
                        <a:t>--</a:t>
                      </a:r>
                    </a:p>
                  </a:txBody>
                  <a:tcPr marL="68580" marR="68580" marT="0" marB="0" anchor="ctr">
                    <a:noFill/>
                  </a:tcPr>
                </a:tc>
                <a:tc>
                  <a:txBody>
                    <a:bodyPr/>
                    <a:lstStyle/>
                    <a:p>
                      <a:pPr marL="0" marR="0" algn="ctr">
                        <a:lnSpc>
                          <a:spcPct val="115000"/>
                        </a:lnSpc>
                        <a:spcBef>
                          <a:spcPts val="0"/>
                        </a:spcBef>
                        <a:spcAft>
                          <a:spcPts val="0"/>
                        </a:spcAft>
                      </a:pPr>
                      <a:r>
                        <a:rPr lang="en-US" sz="1400" dirty="0">
                          <a:solidFill>
                            <a:schemeClr val="tx1"/>
                          </a:solidFill>
                          <a:effectLst/>
                          <a:latin typeface="+mn-lt"/>
                          <a:ea typeface="Calibri" panose="020F0502020204030204" pitchFamily="34" charset="0"/>
                          <a:cs typeface="Times New Roman" panose="02020603050405020304" pitchFamily="18" charset="0"/>
                        </a:rPr>
                        <a:t>--</a:t>
                      </a:r>
                    </a:p>
                  </a:txBody>
                  <a:tcPr marL="68580" marR="68580" marT="0" marB="0" anchor="ctr">
                    <a:noFill/>
                  </a:tcPr>
                </a:tc>
                <a:extLst>
                  <a:ext uri="{0D108BD9-81ED-4DB2-BD59-A6C34878D82A}">
                    <a16:rowId xmlns:a16="http://schemas.microsoft.com/office/drawing/2014/main" val="3829644448"/>
                  </a:ext>
                </a:extLst>
              </a:tr>
              <a:tr h="617511">
                <a:tc>
                  <a:txBody>
                    <a:bodyPr/>
                    <a:lstStyle/>
                    <a:p>
                      <a:pPr marL="0" marR="0" algn="ctr">
                        <a:lnSpc>
                          <a:spcPct val="115000"/>
                        </a:lnSpc>
                        <a:spcBef>
                          <a:spcPts val="0"/>
                        </a:spcBef>
                        <a:spcAft>
                          <a:spcPts val="0"/>
                        </a:spcAft>
                      </a:pPr>
                      <a:r>
                        <a:rPr lang="en-US" sz="1400" dirty="0">
                          <a:solidFill>
                            <a:schemeClr val="tx1"/>
                          </a:solidFill>
                          <a:effectLst/>
                          <a:latin typeface="+mn-lt"/>
                        </a:rPr>
                        <a:t>Non-Hispanic Multiple Race AI/AN</a:t>
                      </a:r>
                      <a:endParaRPr lang="en-US" sz="14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noFill/>
                  </a:tcPr>
                </a:tc>
                <a:tc>
                  <a:txBody>
                    <a:bodyPr/>
                    <a:lstStyle/>
                    <a:p>
                      <a:pPr marL="0" marR="0" algn="ctr">
                        <a:lnSpc>
                          <a:spcPct val="115000"/>
                        </a:lnSpc>
                        <a:spcBef>
                          <a:spcPts val="0"/>
                        </a:spcBef>
                        <a:spcAft>
                          <a:spcPts val="0"/>
                        </a:spcAft>
                      </a:pPr>
                      <a:r>
                        <a:rPr lang="en-US" sz="1400" dirty="0">
                          <a:solidFill>
                            <a:schemeClr val="tx1"/>
                          </a:solidFill>
                          <a:effectLst/>
                          <a:latin typeface="+mn-lt"/>
                          <a:ea typeface="Calibri" panose="020F0502020204030204" pitchFamily="34" charset="0"/>
                          <a:cs typeface="Times New Roman" panose="02020603050405020304" pitchFamily="18" charset="0"/>
                        </a:rPr>
                        <a:t>2,139</a:t>
                      </a:r>
                    </a:p>
                  </a:txBody>
                  <a:tcPr marL="68580" marR="68580" marT="0" marB="0" anchor="ctr">
                    <a:noFill/>
                  </a:tcPr>
                </a:tc>
                <a:tc>
                  <a:txBody>
                    <a:bodyPr/>
                    <a:lstStyle/>
                    <a:p>
                      <a:pPr marL="0" marR="0" algn="ctr">
                        <a:lnSpc>
                          <a:spcPct val="115000"/>
                        </a:lnSpc>
                        <a:spcBef>
                          <a:spcPts val="0"/>
                        </a:spcBef>
                        <a:spcAft>
                          <a:spcPts val="0"/>
                        </a:spcAft>
                      </a:pPr>
                      <a:r>
                        <a:rPr lang="en-US" sz="1400" dirty="0">
                          <a:solidFill>
                            <a:schemeClr val="tx1"/>
                          </a:solidFill>
                          <a:effectLst/>
                          <a:latin typeface="+mn-lt"/>
                          <a:ea typeface="Calibri" panose="020F0502020204030204" pitchFamily="34" charset="0"/>
                          <a:cs typeface="Times New Roman" panose="02020603050405020304" pitchFamily="18" charset="0"/>
                        </a:rPr>
                        <a:t>637</a:t>
                      </a:r>
                    </a:p>
                  </a:txBody>
                  <a:tcPr marL="68580" marR="68580" marT="0" marB="0" anchor="ctr">
                    <a:noFill/>
                  </a:tcPr>
                </a:tc>
                <a:tc>
                  <a:txBody>
                    <a:bodyPr/>
                    <a:lstStyle/>
                    <a:p>
                      <a:pPr marL="0" marR="0" algn="ctr">
                        <a:lnSpc>
                          <a:spcPct val="115000"/>
                        </a:lnSpc>
                        <a:spcBef>
                          <a:spcPts val="0"/>
                        </a:spcBef>
                        <a:spcAft>
                          <a:spcPts val="0"/>
                        </a:spcAft>
                      </a:pPr>
                      <a:r>
                        <a:rPr lang="en-US" sz="1400" dirty="0">
                          <a:solidFill>
                            <a:schemeClr val="tx1"/>
                          </a:solidFill>
                          <a:effectLst/>
                          <a:latin typeface="+mn-lt"/>
                          <a:ea typeface="Calibri" panose="020F0502020204030204" pitchFamily="34" charset="0"/>
                          <a:cs typeface="Times New Roman" panose="02020603050405020304" pitchFamily="18" charset="0"/>
                        </a:rPr>
                        <a:t>42.4%</a:t>
                      </a:r>
                    </a:p>
                  </a:txBody>
                  <a:tcPr marL="68580" marR="68580" marT="0" marB="0" anchor="ctr">
                    <a:noFill/>
                  </a:tcPr>
                </a:tc>
                <a:extLst>
                  <a:ext uri="{0D108BD9-81ED-4DB2-BD59-A6C34878D82A}">
                    <a16:rowId xmlns:a16="http://schemas.microsoft.com/office/drawing/2014/main" val="772038550"/>
                  </a:ext>
                </a:extLst>
              </a:tr>
              <a:tr h="644599">
                <a:tc>
                  <a:txBody>
                    <a:bodyPr/>
                    <a:lstStyle/>
                    <a:p>
                      <a:pPr marL="0" marR="0" algn="ctr">
                        <a:lnSpc>
                          <a:spcPct val="115000"/>
                        </a:lnSpc>
                        <a:spcBef>
                          <a:spcPts val="0"/>
                        </a:spcBef>
                        <a:spcAft>
                          <a:spcPts val="0"/>
                        </a:spcAft>
                      </a:pPr>
                      <a:r>
                        <a:rPr lang="en-US" sz="1400" dirty="0">
                          <a:solidFill>
                            <a:schemeClr val="tx1"/>
                          </a:solidFill>
                          <a:effectLst/>
                          <a:latin typeface="+mn-lt"/>
                        </a:rPr>
                        <a:t>Multiple Race AI/AN, Any Ethnicity</a:t>
                      </a:r>
                      <a:endParaRPr lang="en-US" sz="14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noFill/>
                  </a:tcPr>
                </a:tc>
                <a:tc>
                  <a:txBody>
                    <a:bodyPr/>
                    <a:lstStyle/>
                    <a:p>
                      <a:pPr marL="0" marR="0" algn="ctr">
                        <a:lnSpc>
                          <a:spcPct val="115000"/>
                        </a:lnSpc>
                        <a:spcBef>
                          <a:spcPts val="0"/>
                        </a:spcBef>
                        <a:spcAft>
                          <a:spcPts val="0"/>
                        </a:spcAft>
                      </a:pPr>
                      <a:r>
                        <a:rPr lang="en-US" sz="1400" dirty="0">
                          <a:solidFill>
                            <a:schemeClr val="tx1"/>
                          </a:solidFill>
                          <a:effectLst/>
                          <a:latin typeface="+mn-lt"/>
                          <a:ea typeface="Calibri" panose="020F0502020204030204" pitchFamily="34" charset="0"/>
                          <a:cs typeface="Times New Roman" panose="02020603050405020304" pitchFamily="18" charset="0"/>
                        </a:rPr>
                        <a:t>2,229</a:t>
                      </a:r>
                    </a:p>
                  </a:txBody>
                  <a:tcPr marL="68580" marR="68580" marT="0" marB="0" anchor="ctr">
                    <a:noFill/>
                  </a:tcPr>
                </a:tc>
                <a:tc>
                  <a:txBody>
                    <a:bodyPr/>
                    <a:lstStyle/>
                    <a:p>
                      <a:pPr marL="0" marR="0" algn="ctr">
                        <a:lnSpc>
                          <a:spcPct val="115000"/>
                        </a:lnSpc>
                        <a:spcBef>
                          <a:spcPts val="0"/>
                        </a:spcBef>
                        <a:spcAft>
                          <a:spcPts val="0"/>
                        </a:spcAft>
                      </a:pPr>
                      <a:r>
                        <a:rPr lang="en-US" sz="1400" dirty="0">
                          <a:solidFill>
                            <a:schemeClr val="tx1"/>
                          </a:solidFill>
                          <a:effectLst/>
                          <a:latin typeface="+mn-lt"/>
                          <a:ea typeface="Calibri" panose="020F0502020204030204" pitchFamily="34" charset="0"/>
                          <a:cs typeface="Times New Roman" panose="02020603050405020304" pitchFamily="18" charset="0"/>
                        </a:rPr>
                        <a:t>90</a:t>
                      </a:r>
                    </a:p>
                  </a:txBody>
                  <a:tcPr marL="68580" marR="68580" marT="0" marB="0" anchor="ctr">
                    <a:noFill/>
                  </a:tcPr>
                </a:tc>
                <a:tc>
                  <a:txBody>
                    <a:bodyPr/>
                    <a:lstStyle/>
                    <a:p>
                      <a:pPr marL="0" marR="0" algn="ctr">
                        <a:lnSpc>
                          <a:spcPct val="115000"/>
                        </a:lnSpc>
                        <a:spcBef>
                          <a:spcPts val="0"/>
                        </a:spcBef>
                        <a:spcAft>
                          <a:spcPts val="0"/>
                        </a:spcAft>
                      </a:pPr>
                      <a:r>
                        <a:rPr lang="en-US" sz="1400" dirty="0">
                          <a:solidFill>
                            <a:schemeClr val="tx1"/>
                          </a:solidFill>
                          <a:effectLst/>
                          <a:latin typeface="+mn-lt"/>
                          <a:ea typeface="Calibri" panose="020F0502020204030204" pitchFamily="34" charset="0"/>
                          <a:cs typeface="Times New Roman" panose="02020603050405020304" pitchFamily="18" charset="0"/>
                        </a:rPr>
                        <a:t>4.2%</a:t>
                      </a:r>
                    </a:p>
                  </a:txBody>
                  <a:tcPr marL="68580" marR="68580" marT="0" marB="0" anchor="ctr">
                    <a:noFill/>
                  </a:tcPr>
                </a:tc>
                <a:extLst>
                  <a:ext uri="{0D108BD9-81ED-4DB2-BD59-A6C34878D82A}">
                    <a16:rowId xmlns:a16="http://schemas.microsoft.com/office/drawing/2014/main" val="3936358451"/>
                  </a:ext>
                </a:extLst>
              </a:tr>
            </a:tbl>
          </a:graphicData>
        </a:graphic>
      </p:graphicFrame>
      <p:sp>
        <p:nvSpPr>
          <p:cNvPr id="11" name="TextBox 10"/>
          <p:cNvSpPr txBox="1"/>
          <p:nvPr/>
        </p:nvSpPr>
        <p:spPr>
          <a:xfrm>
            <a:off x="384516" y="1048869"/>
            <a:ext cx="11422967" cy="1631216"/>
          </a:xfrm>
          <a:prstGeom prst="rect">
            <a:avLst/>
          </a:prstGeom>
          <a:noFill/>
        </p:spPr>
        <p:txBody>
          <a:bodyPr wrap="square" rtlCol="0">
            <a:spAutoFit/>
          </a:bodyPr>
          <a:lstStyle/>
          <a:p>
            <a:r>
              <a:rPr lang="en-US" sz="2000" dirty="0"/>
              <a:t>Reporting data on single vs. multiple race AI/AN (and Non-Hispanic vs. any ethnicity AI/AN) can significantly change estimates of burden for AI/AN communities. The data below show these effects using data from 2 years (2015 &amp; 2016) of Washington death certificate data. Note that these differences do not account for the effect of misclassification. </a:t>
            </a:r>
          </a:p>
          <a:p>
            <a:endParaRPr lang="en-US" sz="2000" dirty="0"/>
          </a:p>
        </p:txBody>
      </p:sp>
    </p:spTree>
    <p:extLst>
      <p:ext uri="{BB962C8B-B14F-4D97-AF65-F5344CB8AC3E}">
        <p14:creationId xmlns:p14="http://schemas.microsoft.com/office/powerpoint/2010/main" val="2559591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on Collection of Data for AI/AN Communities</a:t>
            </a:r>
          </a:p>
        </p:txBody>
      </p:sp>
      <p:sp>
        <p:nvSpPr>
          <p:cNvPr id="3" name="Content Placeholder 2"/>
          <p:cNvSpPr>
            <a:spLocks noGrp="1"/>
          </p:cNvSpPr>
          <p:nvPr>
            <p:ph idx="1"/>
          </p:nvPr>
        </p:nvSpPr>
        <p:spPr>
          <a:xfrm>
            <a:off x="838200" y="1825625"/>
            <a:ext cx="4648200" cy="4351338"/>
          </a:xfrm>
        </p:spPr>
        <p:txBody>
          <a:bodyPr/>
          <a:lstStyle/>
          <a:p>
            <a:pPr marL="0" indent="0">
              <a:buNone/>
            </a:pPr>
            <a:endParaRPr lang="en-US" dirty="0">
              <a:hlinkClick r:id="rId2"/>
            </a:endParaRPr>
          </a:p>
          <a:p>
            <a:pPr marL="0" indent="0">
              <a:buNone/>
            </a:pPr>
            <a:endParaRPr lang="en-US" dirty="0">
              <a:hlinkClick r:id="rId2"/>
            </a:endParaRPr>
          </a:p>
          <a:p>
            <a:pPr marL="0" indent="0">
              <a:buNone/>
            </a:pPr>
            <a:r>
              <a:rPr lang="en-US" dirty="0">
                <a:hlinkClick r:id="rId2"/>
              </a:rPr>
              <a:t>https://www.uihi.org/resources/best-practices-for-american-indian-and-alaska-native-data-collection/</a:t>
            </a:r>
            <a:endParaRPr lang="en-US" dirty="0"/>
          </a:p>
          <a:p>
            <a:pPr marL="0" indent="0">
              <a:buNone/>
            </a:pPr>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49291" y="949902"/>
            <a:ext cx="4440382" cy="5745680"/>
          </a:xfrm>
          <a:prstGeom prst="rect">
            <a:avLst/>
          </a:prstGeom>
        </p:spPr>
      </p:pic>
    </p:spTree>
    <p:extLst>
      <p:ext uri="{BB962C8B-B14F-4D97-AF65-F5344CB8AC3E}">
        <p14:creationId xmlns:p14="http://schemas.microsoft.com/office/powerpoint/2010/main" val="3038596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365125"/>
            <a:ext cx="10917702" cy="830629"/>
          </a:xfrm>
        </p:spPr>
        <p:txBody>
          <a:bodyPr>
            <a:normAutofit/>
          </a:bodyPr>
          <a:lstStyle/>
          <a:p>
            <a:r>
              <a:rPr lang="en-US" sz="3600" b="1" dirty="0">
                <a:latin typeface="+mn-lt"/>
              </a:rPr>
              <a:t>Race/ethnicity data collection in syndromic data</a:t>
            </a:r>
          </a:p>
        </p:txBody>
      </p:sp>
      <p:sp>
        <p:nvSpPr>
          <p:cNvPr id="3" name="Content Placeholder 2"/>
          <p:cNvSpPr>
            <a:spLocks noGrp="1"/>
          </p:cNvSpPr>
          <p:nvPr>
            <p:ph idx="1"/>
          </p:nvPr>
        </p:nvSpPr>
        <p:spPr>
          <a:xfrm>
            <a:off x="838200" y="1420837"/>
            <a:ext cx="10515600" cy="3192727"/>
          </a:xfrm>
        </p:spPr>
        <p:txBody>
          <a:bodyPr>
            <a:normAutofit fontScale="92500" lnSpcReduction="10000"/>
          </a:bodyPr>
          <a:lstStyle/>
          <a:p>
            <a:pPr>
              <a:lnSpc>
                <a:spcPct val="100000"/>
              </a:lnSpc>
              <a:spcAft>
                <a:spcPts val="500"/>
              </a:spcAft>
            </a:pPr>
            <a:r>
              <a:rPr lang="en-US" sz="2200" dirty="0"/>
              <a:t>Although all syndromic sites sending to NSSP conform to the PHIN Messaging Guide basic standards for “required” (R) and “required but may be empty” (RE) elements, there is considerable variance beyond these base standards</a:t>
            </a:r>
          </a:p>
          <a:p>
            <a:pPr lvl="1">
              <a:lnSpc>
                <a:spcPct val="100000"/>
              </a:lnSpc>
              <a:spcAft>
                <a:spcPts val="500"/>
              </a:spcAft>
            </a:pPr>
            <a:r>
              <a:rPr lang="en-US" sz="2200" dirty="0"/>
              <a:t>Receiving more than one flat code for patient race</a:t>
            </a:r>
          </a:p>
          <a:p>
            <a:pPr lvl="1">
              <a:lnSpc>
                <a:spcPct val="100000"/>
              </a:lnSpc>
              <a:spcAft>
                <a:spcPts val="500"/>
              </a:spcAft>
            </a:pPr>
            <a:r>
              <a:rPr lang="en-US" sz="2200" dirty="0"/>
              <a:t>Receiving updates to the patient race field</a:t>
            </a:r>
          </a:p>
          <a:p>
            <a:pPr>
              <a:lnSpc>
                <a:spcPct val="100000"/>
              </a:lnSpc>
              <a:spcAft>
                <a:spcPts val="500"/>
              </a:spcAft>
            </a:pPr>
            <a:r>
              <a:rPr lang="en-US" sz="2200" dirty="0"/>
              <a:t>Data limitations arise from both the lack of standardization in data reporting but also from front-end workflow practices at the facilities impacting data correctness</a:t>
            </a:r>
          </a:p>
          <a:p>
            <a:pPr lvl="1">
              <a:lnSpc>
                <a:spcPct val="100000"/>
              </a:lnSpc>
              <a:spcAft>
                <a:spcPts val="500"/>
              </a:spcAft>
            </a:pPr>
            <a:r>
              <a:rPr lang="en-US" sz="2200" dirty="0"/>
              <a:t>Even if the field is nearly always complete, how do we assess the accuracy of that information? </a:t>
            </a:r>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a:grpSpLocks noChangeAspect="1"/>
          </p:cNvGrpSpPr>
          <p:nvPr/>
        </p:nvGrpSpPr>
        <p:grpSpPr>
          <a:xfrm>
            <a:off x="1933713" y="4620487"/>
            <a:ext cx="8324573" cy="1635802"/>
            <a:chOff x="1676017" y="4290566"/>
            <a:chExt cx="8839966" cy="1737078"/>
          </a:xfrm>
        </p:grpSpPr>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76017" y="5237017"/>
              <a:ext cx="8839966" cy="790627"/>
            </a:xfrm>
            <a:prstGeom prst="rect">
              <a:avLst/>
            </a:prstGeom>
          </p:spPr>
        </p:pic>
        <p:pic>
          <p:nvPicPr>
            <p:cNvPr id="13" name="Picture 1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676017" y="4290566"/>
              <a:ext cx="8839966" cy="1001909"/>
            </a:xfrm>
            <a:prstGeom prst="rect">
              <a:avLst/>
            </a:prstGeom>
          </p:spPr>
        </p:pic>
      </p:grpSp>
    </p:spTree>
    <p:extLst>
      <p:ext uri="{BB962C8B-B14F-4D97-AF65-F5344CB8AC3E}">
        <p14:creationId xmlns:p14="http://schemas.microsoft.com/office/powerpoint/2010/main" val="2205717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408790"/>
            <a:ext cx="10917702" cy="830629"/>
          </a:xfrm>
        </p:spPr>
        <p:txBody>
          <a:bodyPr>
            <a:normAutofit fontScale="90000"/>
          </a:bodyPr>
          <a:lstStyle/>
          <a:p>
            <a:r>
              <a:rPr lang="en-US" sz="3600" b="1" dirty="0">
                <a:latin typeface="+mn-lt"/>
              </a:rPr>
              <a:t>Preliminary Exploration of Reporting Practices – NSSP Site</a:t>
            </a:r>
          </a:p>
        </p:txBody>
      </p:sp>
      <p:sp>
        <p:nvSpPr>
          <p:cNvPr id="3" name="Content Placeholder 2"/>
          <p:cNvSpPr>
            <a:spLocks noGrp="1"/>
          </p:cNvSpPr>
          <p:nvPr>
            <p:ph idx="1"/>
          </p:nvPr>
        </p:nvSpPr>
        <p:spPr>
          <a:xfrm>
            <a:off x="630415" y="1239419"/>
            <a:ext cx="4924550" cy="4756126"/>
          </a:xfrm>
        </p:spPr>
        <p:txBody>
          <a:bodyPr>
            <a:normAutofit/>
          </a:bodyPr>
          <a:lstStyle/>
          <a:p>
            <a:r>
              <a:rPr lang="en-US" sz="2200" dirty="0"/>
              <a:t>Last month, we decided to start gathering information about jurisdiction-level race and ethnicity data collection practices</a:t>
            </a:r>
          </a:p>
          <a:p>
            <a:r>
              <a:rPr lang="en-US" sz="2200" dirty="0"/>
              <a:t>So far, we have received 9 responses</a:t>
            </a:r>
          </a:p>
          <a:p>
            <a:pPr lvl="1"/>
            <a:r>
              <a:rPr lang="en-US" sz="2200" dirty="0"/>
              <a:t>All were from NSSP sites</a:t>
            </a:r>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6F0A8F7D-D887-4406-809F-91567F7971CC}"/>
              </a:ext>
            </a:extLst>
          </p:cNvPr>
          <p:cNvPicPr>
            <a:picLocks noChangeAspect="1"/>
          </p:cNvPicPr>
          <p:nvPr/>
        </p:nvPicPr>
        <p:blipFill rotWithShape="1">
          <a:blip r:embed="rId2"/>
          <a:srcRect l="4235" t="13601" b="18975"/>
          <a:stretch/>
        </p:blipFill>
        <p:spPr>
          <a:xfrm>
            <a:off x="5554965" y="1941708"/>
            <a:ext cx="6269034" cy="3481890"/>
          </a:xfrm>
          <a:prstGeom prst="rect">
            <a:avLst/>
          </a:prstGeom>
        </p:spPr>
      </p:pic>
    </p:spTree>
    <p:extLst>
      <p:ext uri="{BB962C8B-B14F-4D97-AF65-F5344CB8AC3E}">
        <p14:creationId xmlns:p14="http://schemas.microsoft.com/office/powerpoint/2010/main" val="613710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408790"/>
            <a:ext cx="10917702" cy="830629"/>
          </a:xfrm>
        </p:spPr>
        <p:txBody>
          <a:bodyPr>
            <a:normAutofit fontScale="90000"/>
          </a:bodyPr>
          <a:lstStyle/>
          <a:p>
            <a:r>
              <a:rPr lang="en-US" sz="3600" b="1" dirty="0">
                <a:latin typeface="+mn-lt"/>
              </a:rPr>
              <a:t>Preliminary Exploration of Reporting Practices – Collects Race</a:t>
            </a:r>
          </a:p>
        </p:txBody>
      </p:sp>
      <p:sp>
        <p:nvSpPr>
          <p:cNvPr id="3" name="Content Placeholder 2"/>
          <p:cNvSpPr>
            <a:spLocks noGrp="1"/>
          </p:cNvSpPr>
          <p:nvPr>
            <p:ph idx="1"/>
          </p:nvPr>
        </p:nvSpPr>
        <p:spPr>
          <a:xfrm>
            <a:off x="630415" y="1239419"/>
            <a:ext cx="4924550" cy="4756126"/>
          </a:xfrm>
        </p:spPr>
        <p:txBody>
          <a:bodyPr>
            <a:normAutofit/>
          </a:bodyPr>
          <a:lstStyle/>
          <a:p>
            <a:r>
              <a:rPr lang="en-US" sz="2200" dirty="0"/>
              <a:t>All 9 jurisdictions reported that they receive information on patient race in their syndromic feeds</a:t>
            </a:r>
          </a:p>
          <a:p>
            <a:pPr marL="0" indent="0">
              <a:buNone/>
            </a:pPr>
            <a:endParaRPr lang="en-US" sz="2200" dirty="0"/>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8">
            <a:extLst>
              <a:ext uri="{FF2B5EF4-FFF2-40B4-BE49-F238E27FC236}">
                <a16:creationId xmlns:a16="http://schemas.microsoft.com/office/drawing/2014/main" id="{46FEFB63-75AD-410E-885D-D13569EF6290}"/>
              </a:ext>
            </a:extLst>
          </p:cNvPr>
          <p:cNvPicPr>
            <a:picLocks noChangeAspect="1"/>
          </p:cNvPicPr>
          <p:nvPr/>
        </p:nvPicPr>
        <p:blipFill rotWithShape="1">
          <a:blip r:embed="rId2"/>
          <a:srcRect l="4770" t="13774" r="1495" b="21280"/>
          <a:stretch/>
        </p:blipFill>
        <p:spPr>
          <a:xfrm>
            <a:off x="5554965" y="1941708"/>
            <a:ext cx="6202218" cy="3426225"/>
          </a:xfrm>
          <a:prstGeom prst="rect">
            <a:avLst/>
          </a:prstGeom>
        </p:spPr>
      </p:pic>
      <p:pic>
        <p:nvPicPr>
          <p:cNvPr id="10" name="Picture 9">
            <a:extLst>
              <a:ext uri="{FF2B5EF4-FFF2-40B4-BE49-F238E27FC236}">
                <a16:creationId xmlns:a16="http://schemas.microsoft.com/office/drawing/2014/main" id="{78DB1459-6607-4A5A-8F79-A229744B5141}"/>
              </a:ext>
            </a:extLst>
          </p:cNvPr>
          <p:cNvPicPr>
            <a:picLocks noChangeAspect="1"/>
          </p:cNvPicPr>
          <p:nvPr/>
        </p:nvPicPr>
        <p:blipFill rotWithShape="1">
          <a:blip r:embed="rId2"/>
          <a:srcRect t="92152" r="82631" b="1927"/>
          <a:stretch/>
        </p:blipFill>
        <p:spPr>
          <a:xfrm>
            <a:off x="10550679" y="5471927"/>
            <a:ext cx="1273320" cy="346069"/>
          </a:xfrm>
          <a:prstGeom prst="rect">
            <a:avLst/>
          </a:prstGeom>
        </p:spPr>
      </p:pic>
    </p:spTree>
    <p:extLst>
      <p:ext uri="{BB962C8B-B14F-4D97-AF65-F5344CB8AC3E}">
        <p14:creationId xmlns:p14="http://schemas.microsoft.com/office/powerpoint/2010/main" val="1253208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408790"/>
            <a:ext cx="10917702" cy="830629"/>
          </a:xfrm>
        </p:spPr>
        <p:txBody>
          <a:bodyPr>
            <a:normAutofit/>
          </a:bodyPr>
          <a:lstStyle/>
          <a:p>
            <a:r>
              <a:rPr lang="en-US" sz="3000" b="1" dirty="0">
                <a:latin typeface="+mn-lt"/>
              </a:rPr>
              <a:t>Preliminary Exploration of Reporting Practices – Collects Ethnicity</a:t>
            </a:r>
          </a:p>
        </p:txBody>
      </p:sp>
      <p:sp>
        <p:nvSpPr>
          <p:cNvPr id="3" name="Content Placeholder 2"/>
          <p:cNvSpPr>
            <a:spLocks noGrp="1"/>
          </p:cNvSpPr>
          <p:nvPr>
            <p:ph idx="1"/>
          </p:nvPr>
        </p:nvSpPr>
        <p:spPr>
          <a:xfrm>
            <a:off x="630415" y="1239419"/>
            <a:ext cx="4924550" cy="4756126"/>
          </a:xfrm>
        </p:spPr>
        <p:txBody>
          <a:bodyPr>
            <a:normAutofit/>
          </a:bodyPr>
          <a:lstStyle/>
          <a:p>
            <a:r>
              <a:rPr lang="en-US" sz="2200" dirty="0"/>
              <a:t>Almost all jurisdictions (8/9) reported receiving information on patient ethnicity in their syndromic feeds</a:t>
            </a:r>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72E178C6-89E0-4729-B6B9-9507C26CAD55}"/>
              </a:ext>
            </a:extLst>
          </p:cNvPr>
          <p:cNvPicPr>
            <a:picLocks noChangeAspect="1"/>
          </p:cNvPicPr>
          <p:nvPr/>
        </p:nvPicPr>
        <p:blipFill rotWithShape="1">
          <a:blip r:embed="rId2"/>
          <a:srcRect l="3931" t="13010" r="885" b="20576"/>
          <a:stretch/>
        </p:blipFill>
        <p:spPr>
          <a:xfrm>
            <a:off x="5474683" y="1941708"/>
            <a:ext cx="6349316" cy="3530219"/>
          </a:xfrm>
          <a:prstGeom prst="rect">
            <a:avLst/>
          </a:prstGeom>
        </p:spPr>
      </p:pic>
      <p:pic>
        <p:nvPicPr>
          <p:cNvPr id="12" name="Picture 11">
            <a:extLst>
              <a:ext uri="{FF2B5EF4-FFF2-40B4-BE49-F238E27FC236}">
                <a16:creationId xmlns:a16="http://schemas.microsoft.com/office/drawing/2014/main" id="{98E76ECA-5154-44A9-B13F-4C399FACBC9D}"/>
              </a:ext>
            </a:extLst>
          </p:cNvPr>
          <p:cNvPicPr>
            <a:picLocks noChangeAspect="1"/>
          </p:cNvPicPr>
          <p:nvPr/>
        </p:nvPicPr>
        <p:blipFill rotWithShape="1">
          <a:blip r:embed="rId2"/>
          <a:srcRect t="91195" r="80840"/>
          <a:stretch/>
        </p:blipFill>
        <p:spPr>
          <a:xfrm>
            <a:off x="10472690" y="5471927"/>
            <a:ext cx="1394430" cy="510665"/>
          </a:xfrm>
          <a:prstGeom prst="rect">
            <a:avLst/>
          </a:prstGeom>
        </p:spPr>
      </p:pic>
    </p:spTree>
    <p:extLst>
      <p:ext uri="{BB962C8B-B14F-4D97-AF65-F5344CB8AC3E}">
        <p14:creationId xmlns:p14="http://schemas.microsoft.com/office/powerpoint/2010/main" val="1599047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408790"/>
            <a:ext cx="10917702" cy="830629"/>
          </a:xfrm>
        </p:spPr>
        <p:txBody>
          <a:bodyPr>
            <a:noAutofit/>
          </a:bodyPr>
          <a:lstStyle/>
          <a:p>
            <a:r>
              <a:rPr lang="en-US" sz="2800" b="1" dirty="0">
                <a:latin typeface="+mn-lt"/>
              </a:rPr>
              <a:t>Preliminary Exploration of Reporting Practices – Multiple Race Values</a:t>
            </a:r>
          </a:p>
        </p:txBody>
      </p:sp>
      <p:sp>
        <p:nvSpPr>
          <p:cNvPr id="3" name="Content Placeholder 2"/>
          <p:cNvSpPr>
            <a:spLocks noGrp="1"/>
          </p:cNvSpPr>
          <p:nvPr>
            <p:ph idx="1"/>
          </p:nvPr>
        </p:nvSpPr>
        <p:spPr>
          <a:xfrm>
            <a:off x="630415" y="1239419"/>
            <a:ext cx="4924550" cy="4756126"/>
          </a:xfrm>
        </p:spPr>
        <p:txBody>
          <a:bodyPr>
            <a:normAutofit/>
          </a:bodyPr>
          <a:lstStyle/>
          <a:p>
            <a:r>
              <a:rPr lang="en-US" sz="2200" dirty="0"/>
              <a:t>Most jurisdictions (6/9) reported receiving multiple values for patient race</a:t>
            </a:r>
          </a:p>
          <a:p>
            <a:r>
              <a:rPr lang="en-US" sz="2200" dirty="0"/>
              <a:t>Key questions to explore: </a:t>
            </a:r>
          </a:p>
          <a:p>
            <a:pPr lvl="1"/>
            <a:r>
              <a:rPr lang="en-US" sz="2200" dirty="0"/>
              <a:t>What allows sites to receive multiple codes (can be system, vendor, policy, or other facilitators)?</a:t>
            </a:r>
          </a:p>
          <a:p>
            <a:pPr lvl="1"/>
            <a:r>
              <a:rPr lang="en-US" sz="2200" dirty="0"/>
              <a:t>How do you treat records that do have multiple race codes listed?</a:t>
            </a:r>
          </a:p>
          <a:p>
            <a:pPr lvl="1"/>
            <a:r>
              <a:rPr lang="en-US" sz="2200" dirty="0"/>
              <a:t>What prevents sites from collecting multiple values (preference, technological barriers)?</a:t>
            </a:r>
          </a:p>
          <a:p>
            <a:endParaRPr lang="en-US" sz="2200" dirty="0"/>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a:extLst>
              <a:ext uri="{FF2B5EF4-FFF2-40B4-BE49-F238E27FC236}">
                <a16:creationId xmlns:a16="http://schemas.microsoft.com/office/drawing/2014/main" id="{70E9A799-7D28-4644-9269-D3598A699A48}"/>
              </a:ext>
            </a:extLst>
          </p:cNvPr>
          <p:cNvPicPr>
            <a:picLocks noChangeAspect="1"/>
          </p:cNvPicPr>
          <p:nvPr/>
        </p:nvPicPr>
        <p:blipFill rotWithShape="1">
          <a:blip r:embed="rId2"/>
          <a:srcRect l="4393" t="14399" r="1494" b="19618"/>
          <a:stretch/>
        </p:blipFill>
        <p:spPr>
          <a:xfrm>
            <a:off x="5474681" y="1941708"/>
            <a:ext cx="6349317" cy="3484331"/>
          </a:xfrm>
          <a:prstGeom prst="rect">
            <a:avLst/>
          </a:prstGeom>
        </p:spPr>
      </p:pic>
      <p:pic>
        <p:nvPicPr>
          <p:cNvPr id="13" name="Picture 12">
            <a:extLst>
              <a:ext uri="{FF2B5EF4-FFF2-40B4-BE49-F238E27FC236}">
                <a16:creationId xmlns:a16="http://schemas.microsoft.com/office/drawing/2014/main" id="{67E2AB18-0FD1-4780-B960-09551D0A6154}"/>
              </a:ext>
            </a:extLst>
          </p:cNvPr>
          <p:cNvPicPr>
            <a:picLocks noChangeAspect="1"/>
          </p:cNvPicPr>
          <p:nvPr/>
        </p:nvPicPr>
        <p:blipFill rotWithShape="1">
          <a:blip r:embed="rId2"/>
          <a:srcRect t="94500" r="72678" b="-340"/>
          <a:stretch/>
        </p:blipFill>
        <p:spPr>
          <a:xfrm>
            <a:off x="9821005" y="5426039"/>
            <a:ext cx="2002993" cy="335081"/>
          </a:xfrm>
          <a:prstGeom prst="rect">
            <a:avLst/>
          </a:prstGeom>
        </p:spPr>
      </p:pic>
    </p:spTree>
    <p:extLst>
      <p:ext uri="{BB962C8B-B14F-4D97-AF65-F5344CB8AC3E}">
        <p14:creationId xmlns:p14="http://schemas.microsoft.com/office/powerpoint/2010/main" val="876805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408790"/>
            <a:ext cx="10917702" cy="830629"/>
          </a:xfrm>
        </p:spPr>
        <p:txBody>
          <a:bodyPr>
            <a:noAutofit/>
          </a:bodyPr>
          <a:lstStyle/>
          <a:p>
            <a:r>
              <a:rPr lang="en-US" sz="2800" b="1" dirty="0">
                <a:latin typeface="+mn-lt"/>
              </a:rPr>
              <a:t>Preliminary Exploration of Reporting Practices – Receives Field Updates</a:t>
            </a:r>
          </a:p>
        </p:txBody>
      </p:sp>
      <p:sp>
        <p:nvSpPr>
          <p:cNvPr id="3" name="Content Placeholder 2"/>
          <p:cNvSpPr>
            <a:spLocks noGrp="1"/>
          </p:cNvSpPr>
          <p:nvPr>
            <p:ph idx="1"/>
          </p:nvPr>
        </p:nvSpPr>
        <p:spPr>
          <a:xfrm>
            <a:off x="630415" y="1239419"/>
            <a:ext cx="4924550" cy="4756126"/>
          </a:xfrm>
        </p:spPr>
        <p:txBody>
          <a:bodyPr vert="horz" lIns="91440" tIns="45720" rIns="91440" bIns="45720" rtlCol="0">
            <a:normAutofit/>
          </a:bodyPr>
          <a:lstStyle/>
          <a:p>
            <a:r>
              <a:rPr lang="en-US" sz="2200" dirty="0"/>
              <a:t>Most jurisdictions (7/9) reported receiving update messages for their race and ethnicity fields</a:t>
            </a:r>
          </a:p>
          <a:p>
            <a:r>
              <a:rPr lang="en-US" sz="2200" dirty="0"/>
              <a:t>Updates to the race and ethnicity fields may overwrite existing data</a:t>
            </a:r>
          </a:p>
          <a:p>
            <a:pPr lvl="1"/>
            <a:r>
              <a:rPr lang="en-US" sz="2200" dirty="0"/>
              <a:t>More exploration needs to be done around this issue</a:t>
            </a:r>
          </a:p>
          <a:p>
            <a:endParaRPr lang="en-US" sz="2200" dirty="0"/>
          </a:p>
          <a:p>
            <a:endParaRPr lang="en-US" sz="2200" dirty="0"/>
          </a:p>
          <a:p>
            <a:endParaRPr lang="en-US" sz="2200" dirty="0"/>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5912A863-6A23-438F-AF94-CFC69088C4F2}"/>
              </a:ext>
            </a:extLst>
          </p:cNvPr>
          <p:cNvPicPr>
            <a:picLocks noChangeAspect="1"/>
          </p:cNvPicPr>
          <p:nvPr/>
        </p:nvPicPr>
        <p:blipFill rotWithShape="1">
          <a:blip r:embed="rId2"/>
          <a:srcRect l="4804" t="13936" r="985" b="20580"/>
          <a:stretch/>
        </p:blipFill>
        <p:spPr>
          <a:xfrm>
            <a:off x="5554965" y="1941708"/>
            <a:ext cx="6269033" cy="3464913"/>
          </a:xfrm>
          <a:prstGeom prst="rect">
            <a:avLst/>
          </a:prstGeom>
        </p:spPr>
      </p:pic>
      <p:pic>
        <p:nvPicPr>
          <p:cNvPr id="12" name="Picture 11">
            <a:extLst>
              <a:ext uri="{FF2B5EF4-FFF2-40B4-BE49-F238E27FC236}">
                <a16:creationId xmlns:a16="http://schemas.microsoft.com/office/drawing/2014/main" id="{B686E8CB-BA91-4E38-835C-ADE5D902FD64}"/>
              </a:ext>
            </a:extLst>
          </p:cNvPr>
          <p:cNvPicPr>
            <a:picLocks noChangeAspect="1"/>
          </p:cNvPicPr>
          <p:nvPr/>
        </p:nvPicPr>
        <p:blipFill rotWithShape="1">
          <a:blip r:embed="rId2"/>
          <a:srcRect t="92549" r="78009"/>
          <a:stretch/>
        </p:blipFill>
        <p:spPr>
          <a:xfrm>
            <a:off x="10228563" y="5426039"/>
            <a:ext cx="1595435" cy="429855"/>
          </a:xfrm>
          <a:prstGeom prst="rect">
            <a:avLst/>
          </a:prstGeom>
        </p:spPr>
      </p:pic>
    </p:spTree>
    <p:extLst>
      <p:ext uri="{BB962C8B-B14F-4D97-AF65-F5344CB8AC3E}">
        <p14:creationId xmlns:p14="http://schemas.microsoft.com/office/powerpoint/2010/main" val="2236042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408790"/>
            <a:ext cx="10917702" cy="830629"/>
          </a:xfrm>
        </p:spPr>
        <p:txBody>
          <a:bodyPr>
            <a:noAutofit/>
          </a:bodyPr>
          <a:lstStyle/>
          <a:p>
            <a:r>
              <a:rPr lang="en-US" sz="2800" b="1" dirty="0">
                <a:latin typeface="+mn-lt"/>
              </a:rPr>
              <a:t>Preliminary Exploration of Reporting Practices – Data Formatting </a:t>
            </a:r>
          </a:p>
        </p:txBody>
      </p:sp>
      <p:sp>
        <p:nvSpPr>
          <p:cNvPr id="3" name="Content Placeholder 2"/>
          <p:cNvSpPr>
            <a:spLocks noGrp="1"/>
          </p:cNvSpPr>
          <p:nvPr>
            <p:ph idx="1"/>
          </p:nvPr>
        </p:nvSpPr>
        <p:spPr>
          <a:xfrm>
            <a:off x="630415" y="1239419"/>
            <a:ext cx="4924550" cy="4756126"/>
          </a:xfrm>
        </p:spPr>
        <p:txBody>
          <a:bodyPr>
            <a:normAutofit/>
          </a:bodyPr>
          <a:lstStyle/>
          <a:p>
            <a:r>
              <a:rPr lang="en-US" sz="2200" dirty="0"/>
              <a:t>Most jurisdictions (6/9) reported that they receive PHIN flat codes for race and ethnicity data</a:t>
            </a:r>
          </a:p>
          <a:p>
            <a:pPr lvl="1"/>
            <a:r>
              <a:rPr lang="en-US" sz="2200" dirty="0"/>
              <a:t>2 jurisdictions reported that they receive both PHIN flat codes and free-text</a:t>
            </a:r>
          </a:p>
          <a:p>
            <a:pPr lvl="1"/>
            <a:r>
              <a:rPr lang="en-US" sz="2200" dirty="0"/>
              <a:t>1 receives codes only when there is no text</a:t>
            </a:r>
          </a:p>
          <a:p>
            <a:r>
              <a:rPr lang="en-US" sz="2200" dirty="0"/>
              <a:t>Work is being done with NSSP to categorize visits with less structured race and ethnicity data</a:t>
            </a:r>
          </a:p>
          <a:p>
            <a:pPr lvl="1"/>
            <a:r>
              <a:rPr lang="en-US" sz="2200" dirty="0"/>
              <a:t>There are some choices with aggregation which could exacerbate misclassification issues</a:t>
            </a:r>
          </a:p>
          <a:p>
            <a:endParaRPr lang="en-US" sz="2200" dirty="0"/>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AA8E5A97-27D9-4291-8C83-B2BA7BACC45E}"/>
              </a:ext>
            </a:extLst>
          </p:cNvPr>
          <p:cNvPicPr>
            <a:picLocks noChangeAspect="1"/>
          </p:cNvPicPr>
          <p:nvPr/>
        </p:nvPicPr>
        <p:blipFill rotWithShape="1">
          <a:blip r:embed="rId2"/>
          <a:srcRect l="5058" t="12900" r="984" b="21728"/>
          <a:stretch/>
        </p:blipFill>
        <p:spPr>
          <a:xfrm>
            <a:off x="5554964" y="1941708"/>
            <a:ext cx="6269034" cy="3491292"/>
          </a:xfrm>
          <a:prstGeom prst="rect">
            <a:avLst/>
          </a:prstGeom>
        </p:spPr>
      </p:pic>
      <p:pic>
        <p:nvPicPr>
          <p:cNvPr id="9" name="Picture 8">
            <a:extLst>
              <a:ext uri="{FF2B5EF4-FFF2-40B4-BE49-F238E27FC236}">
                <a16:creationId xmlns:a16="http://schemas.microsoft.com/office/drawing/2014/main" id="{E7139E77-40E4-4E2F-A5E5-56725F1BAB04}"/>
              </a:ext>
            </a:extLst>
          </p:cNvPr>
          <p:cNvPicPr>
            <a:picLocks noChangeAspect="1"/>
          </p:cNvPicPr>
          <p:nvPr/>
        </p:nvPicPr>
        <p:blipFill rotWithShape="1">
          <a:blip r:embed="rId2"/>
          <a:srcRect t="92537" r="12697"/>
          <a:stretch/>
        </p:blipFill>
        <p:spPr>
          <a:xfrm>
            <a:off x="5490308" y="5433000"/>
            <a:ext cx="6333690" cy="433365"/>
          </a:xfrm>
          <a:prstGeom prst="rect">
            <a:avLst/>
          </a:prstGeom>
        </p:spPr>
      </p:pic>
    </p:spTree>
    <p:extLst>
      <p:ext uri="{BB962C8B-B14F-4D97-AF65-F5344CB8AC3E}">
        <p14:creationId xmlns:p14="http://schemas.microsoft.com/office/powerpoint/2010/main" val="1914991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98" y="408790"/>
            <a:ext cx="10917702" cy="830629"/>
          </a:xfrm>
        </p:spPr>
        <p:txBody>
          <a:bodyPr>
            <a:normAutofit/>
          </a:bodyPr>
          <a:lstStyle/>
          <a:p>
            <a:r>
              <a:rPr lang="en-US" sz="3600" b="1" dirty="0">
                <a:latin typeface="+mn-lt"/>
              </a:rPr>
              <a:t>NSSP race/ethnicity data quality group</a:t>
            </a:r>
          </a:p>
        </p:txBody>
      </p:sp>
      <p:sp>
        <p:nvSpPr>
          <p:cNvPr id="3" name="Content Placeholder 2"/>
          <p:cNvSpPr>
            <a:spLocks noGrp="1"/>
          </p:cNvSpPr>
          <p:nvPr>
            <p:ph idx="1"/>
          </p:nvPr>
        </p:nvSpPr>
        <p:spPr>
          <a:xfrm>
            <a:off x="630415" y="1239419"/>
            <a:ext cx="10515600" cy="4756126"/>
          </a:xfrm>
        </p:spPr>
        <p:txBody>
          <a:bodyPr>
            <a:normAutofit lnSpcReduction="10000"/>
          </a:bodyPr>
          <a:lstStyle/>
          <a:p>
            <a:r>
              <a:rPr lang="en-US" sz="2800" dirty="0"/>
              <a:t>Group activities:</a:t>
            </a:r>
          </a:p>
          <a:p>
            <a:pPr lvl="1"/>
            <a:r>
              <a:rPr lang="en-US" dirty="0"/>
              <a:t>Assessing the landscape of race/ethnicity data collection across syndromic sites </a:t>
            </a:r>
          </a:p>
          <a:p>
            <a:pPr lvl="2"/>
            <a:r>
              <a:rPr lang="en-US" dirty="0"/>
              <a:t>What are current practices?</a:t>
            </a:r>
          </a:p>
          <a:p>
            <a:pPr lvl="2"/>
            <a:r>
              <a:rPr lang="en-US" dirty="0"/>
              <a:t>What are current levels of completeness?</a:t>
            </a:r>
          </a:p>
          <a:p>
            <a:pPr lvl="2"/>
            <a:r>
              <a:rPr lang="en-US" dirty="0"/>
              <a:t>What are barriers and facilitators to collecting and transmitting race/ethnicity data?</a:t>
            </a:r>
          </a:p>
          <a:p>
            <a:pPr lvl="1"/>
            <a:r>
              <a:rPr lang="en-US" dirty="0"/>
              <a:t>Using assessment findings to support efforts to improve race/ethnicity data collection at the system/hospital levels</a:t>
            </a:r>
          </a:p>
          <a:p>
            <a:pPr lvl="1"/>
            <a:r>
              <a:rPr lang="en-US" dirty="0"/>
              <a:t>Understanding workflows for collection and reporting of race/ethnicity data in EHR systems</a:t>
            </a:r>
          </a:p>
          <a:p>
            <a:pPr lvl="1"/>
            <a:r>
              <a:rPr lang="en-US" dirty="0"/>
              <a:t>Highlighting examples of how sites are using race/ethnicity fields for surveillance efforts</a:t>
            </a:r>
          </a:p>
          <a:p>
            <a:r>
              <a:rPr lang="en-US" dirty="0"/>
              <a:t>Meetings: 2</a:t>
            </a:r>
            <a:r>
              <a:rPr lang="en-US" baseline="30000" dirty="0"/>
              <a:t>nd</a:t>
            </a:r>
            <a:r>
              <a:rPr lang="en-US" dirty="0"/>
              <a:t> Wednesday of the month, 3-4 pm ET</a:t>
            </a:r>
          </a:p>
        </p:txBody>
      </p:sp>
      <p:grpSp>
        <p:nvGrpSpPr>
          <p:cNvPr id="4" name="Group 3">
            <a:extLst>
              <a:ext uri="{FF2B5EF4-FFF2-40B4-BE49-F238E27FC236}">
                <a16:creationId xmlns:a16="http://schemas.microsoft.com/office/drawing/2014/main" id="{C3F321F1-0BC6-43FE-BCC6-9B6E35DBC961}"/>
              </a:ext>
            </a:extLst>
          </p:cNvPr>
          <p:cNvGrpSpPr/>
          <p:nvPr/>
        </p:nvGrpSpPr>
        <p:grpSpPr>
          <a:xfrm>
            <a:off x="-6875" y="6231269"/>
            <a:ext cx="12205751" cy="486513"/>
            <a:chOff x="-6875" y="6231269"/>
            <a:chExt cx="12205751" cy="486513"/>
          </a:xfrm>
        </p:grpSpPr>
        <p:sp>
          <p:nvSpPr>
            <p:cNvPr id="5" name="Rectangle 4">
              <a:extLst>
                <a:ext uri="{FF2B5EF4-FFF2-40B4-BE49-F238E27FC236}">
                  <a16:creationId xmlns:a16="http://schemas.microsoft.com/office/drawing/2014/main" id="{4173F0B0-FB5B-41DA-8F80-0BCA6546A61A}"/>
                </a:ext>
              </a:extLst>
            </p:cNvPr>
            <p:cNvSpPr/>
            <p:nvPr/>
          </p:nvSpPr>
          <p:spPr>
            <a:xfrm>
              <a:off x="-6875" y="6231269"/>
              <a:ext cx="11055302" cy="69532"/>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0328760-9720-4DF4-A3AB-68CDAE7B6D6B}"/>
                </a:ext>
              </a:extLst>
            </p:cNvPr>
            <p:cNvSpPr/>
            <p:nvPr/>
          </p:nvSpPr>
          <p:spPr>
            <a:xfrm>
              <a:off x="-6875" y="6663636"/>
              <a:ext cx="11152890" cy="54146"/>
            </a:xfrm>
            <a:prstGeom prst="rect">
              <a:avLst/>
            </a:prstGeom>
            <a:pattFill prst="pct20">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FA464A-DF65-4BFB-9B1F-78E7D0C710E4}"/>
                </a:ext>
              </a:extLst>
            </p:cNvPr>
            <p:cNvSpPr/>
            <p:nvPr/>
          </p:nvSpPr>
          <p:spPr>
            <a:xfrm>
              <a:off x="0" y="6300801"/>
              <a:ext cx="12198876" cy="355912"/>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231105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353</TotalTime>
  <Words>1713</Words>
  <Application>Microsoft Office PowerPoint</Application>
  <PresentationFormat>Widescreen</PresentationFormat>
  <Paragraphs>238</Paragraphs>
  <Slides>21</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Race/Ethnicity Data Considerations</vt:lpstr>
      <vt:lpstr>PowerPoint Presentation</vt:lpstr>
      <vt:lpstr>PowerPoint Presentation</vt:lpstr>
      <vt:lpstr>Why collect and analyze data by race/ethnicity?</vt:lpstr>
      <vt:lpstr>Race/ethnicity data collection and standardization</vt:lpstr>
      <vt:lpstr>Race/ethnicity data collection and standardization</vt:lpstr>
      <vt:lpstr>Race/ethnicity data collection and standardization</vt:lpstr>
      <vt:lpstr>Considerations for AI/AN populations</vt:lpstr>
      <vt:lpstr>Considerations for AI/AN populations</vt:lpstr>
      <vt:lpstr>Misclassification in Washington’s in-patient hospital discharge data</vt:lpstr>
      <vt:lpstr>Misclassification in Washington ESSENCE Hospitalizations</vt:lpstr>
      <vt:lpstr>Handling of Multiple Race Data for AI/AN Populations</vt:lpstr>
      <vt:lpstr>Resource on Collection of Data for AI/AN Communities</vt:lpstr>
      <vt:lpstr>Race/ethnicity data collection in syndromic data</vt:lpstr>
      <vt:lpstr>Preliminary Exploration of Reporting Practices – NSSP Site</vt:lpstr>
      <vt:lpstr>Preliminary Exploration of Reporting Practices – Collects Race</vt:lpstr>
      <vt:lpstr>Preliminary Exploration of Reporting Practices – Collects Ethnicity</vt:lpstr>
      <vt:lpstr>Preliminary Exploration of Reporting Practices – Multiple Race Values</vt:lpstr>
      <vt:lpstr>Preliminary Exploration of Reporting Practices – Receives Field Updates</vt:lpstr>
      <vt:lpstr>Preliminary Exploration of Reporting Practices – Data Formatting </vt:lpstr>
      <vt:lpstr>NSSP race/ethnicity data quality group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Sujata Joshi</dc:creator>
  <cp:lastModifiedBy>Alesha Thompson</cp:lastModifiedBy>
  <cp:revision>40</cp:revision>
  <dcterms:created xsi:type="dcterms:W3CDTF">2020-10-14T16:16:14Z</dcterms:created>
  <dcterms:modified xsi:type="dcterms:W3CDTF">2021-02-17T17:15:53Z</dcterms:modified>
</cp:coreProperties>
</file>