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10" r:id="rId5"/>
  </p:sldMasterIdLst>
  <p:notesMasterIdLst>
    <p:notesMasterId r:id="rId30"/>
  </p:notesMasterIdLst>
  <p:handoutMasterIdLst>
    <p:handoutMasterId r:id="rId31"/>
  </p:handoutMasterIdLst>
  <p:sldIdLst>
    <p:sldId id="565" r:id="rId6"/>
    <p:sldId id="595" r:id="rId7"/>
    <p:sldId id="533" r:id="rId8"/>
    <p:sldId id="596" r:id="rId9"/>
    <p:sldId id="575" r:id="rId10"/>
    <p:sldId id="576" r:id="rId11"/>
    <p:sldId id="577" r:id="rId12"/>
    <p:sldId id="578" r:id="rId13"/>
    <p:sldId id="579" r:id="rId14"/>
    <p:sldId id="580" r:id="rId15"/>
    <p:sldId id="581" r:id="rId16"/>
    <p:sldId id="582" r:id="rId17"/>
    <p:sldId id="583" r:id="rId18"/>
    <p:sldId id="584" r:id="rId19"/>
    <p:sldId id="585" r:id="rId20"/>
    <p:sldId id="586" r:id="rId21"/>
    <p:sldId id="597" r:id="rId22"/>
    <p:sldId id="588" r:id="rId23"/>
    <p:sldId id="589" r:id="rId24"/>
    <p:sldId id="590" r:id="rId25"/>
    <p:sldId id="591" r:id="rId26"/>
    <p:sldId id="598" r:id="rId27"/>
    <p:sldId id="593" r:id="rId28"/>
    <p:sldId id="594" r:id="rId29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CC9900"/>
    <a:srgbClr val="33CCFF"/>
    <a:srgbClr val="6666FF"/>
    <a:srgbClr val="FFCC00"/>
    <a:srgbClr val="3A566C"/>
    <a:srgbClr val="E8E8E8"/>
    <a:srgbClr val="FF9966"/>
    <a:srgbClr val="000000"/>
    <a:srgbClr val="0038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347" autoAdjust="0"/>
    <p:restoredTop sz="48977" autoAdjust="0"/>
  </p:normalViewPr>
  <p:slideViewPr>
    <p:cSldViewPr snapToGrid="0">
      <p:cViewPr varScale="1">
        <p:scale>
          <a:sx n="53" d="100"/>
          <a:sy n="53" d="100"/>
        </p:scale>
        <p:origin x="2892" y="72"/>
      </p:cViewPr>
      <p:guideLst/>
    </p:cSldViewPr>
  </p:slideViewPr>
  <p:outlineViewPr>
    <p:cViewPr>
      <p:scale>
        <a:sx n="33" d="100"/>
        <a:sy n="33" d="100"/>
      </p:scale>
      <p:origin x="0" y="-2028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0" d="100"/>
          <a:sy n="90" d="100"/>
        </p:scale>
        <p:origin x="2604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handoutMaster" Target="handoutMasters/handout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>
              <a:latin typeface="NeueHaasGroteskText Std" panose="020B050402020202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F2A04DE5-F1A9-4D45-BF54-BEFDBA739CA2}" type="datetimeFigureOut">
              <a:rPr lang="en-US" smtClean="0">
                <a:latin typeface="NeueHaasGroteskText Std" panose="020B0504020202020204" pitchFamily="34" charset="0"/>
              </a:rPr>
              <a:t>1/15/2020</a:t>
            </a:fld>
            <a:endParaRPr lang="en-US" dirty="0">
              <a:latin typeface="NeueHaasGroteskText Std" panose="020B050402020202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>
              <a:latin typeface="NeueHaasGroteskText Std" panose="020B0504020202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3886E1E-70B3-41D2-AD41-BEE4979EC759}" type="slidenum">
              <a:rPr lang="en-US" smtClean="0">
                <a:latin typeface="NeueHaasGroteskText Std" panose="020B0504020202020204" pitchFamily="34" charset="0"/>
              </a:rPr>
              <a:t>‹#›</a:t>
            </a:fld>
            <a:endParaRPr lang="en-US" dirty="0">
              <a:latin typeface="NeueHaasGroteskText Std" panose="020B05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6611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>
                <a:latin typeface="NeueHaasGroteskText Std" panose="020B05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>
                <a:latin typeface="NeueHaasGroteskText Std" panose="020B0504020202020204" pitchFamily="34" charset="0"/>
              </a:defRPr>
            </a:lvl1pPr>
          </a:lstStyle>
          <a:p>
            <a:fld id="{A50CD39D-89B0-4C68-805A-35C75A7C20C8}" type="datetimeFigureOut">
              <a:rPr lang="en-US" smtClean="0"/>
              <a:pPr/>
              <a:t>1/15/2020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>
                <a:latin typeface="NeueHaasGroteskText Std" panose="020B05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>
                <a:latin typeface="NeueHaasGroteskText Std" panose="020B0504020202020204" pitchFamily="34" charset="0"/>
              </a:defRPr>
            </a:lvl1pPr>
          </a:lstStyle>
          <a:p>
            <a:fld id="{F9F08466-AEA7-4FC0-9459-6A32F61DA29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97866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NeueHaasGroteskText Std" panose="020B05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NeueHaasGroteskText Std" panose="020B05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NeueHaasGroteskText Std" panose="020B05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NeueHaasGroteskText Std" panose="020B05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NeueHaasGroteskText Std" panose="020B05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NeueHaasGroteskText Std" panose="020B050402020202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74632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414463" y="1162050"/>
            <a:ext cx="4181475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44198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9319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45881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NeueHaasGroteskText Std" panose="020B050402020202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4847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NeueHaasGroteskText Std" panose="020B050402020202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25909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48605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NeueHaasGroteskText Std" panose="020B050402020202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66966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NeueHaasGroteskText Std" panose="020B050402020202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324704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NeueHaasGroteskText Std" panose="020B050402020202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06281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  <a:p>
            <a:endParaRPr lang="en-US" baseline="0" dirty="0"/>
          </a:p>
          <a:p>
            <a:endParaRPr lang="en-US" baseline="0" dirty="0"/>
          </a:p>
          <a:p>
            <a:endParaRPr lang="en-US" baseline="0" dirty="0"/>
          </a:p>
          <a:p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72311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NeueHaasGroteskText Std" panose="020B050402020202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39269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28907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809246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64065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70690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baseline="0" dirty="0">
              <a:solidFill>
                <a:schemeClr val="tx1"/>
              </a:solidFill>
              <a:effectLst/>
              <a:latin typeface="NeueHaasGroteskText Std" panose="020B050402020202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13465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494639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baseline="0" dirty="0">
              <a:solidFill>
                <a:schemeClr val="tx1"/>
              </a:solidFill>
              <a:effectLst/>
              <a:latin typeface="NeueHaasGroteskText Std" panose="020B050402020202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630824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599579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  <a:p>
            <a:endParaRPr lang="en-US" baseline="0" dirty="0"/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27029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969666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NeueHaasGroteskText Std" panose="020B0504020202020204" pitchFamily="34" charset="0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938639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F08466-AEA7-4FC0-9459-6A32F61DA297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43938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Logo Only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4188565"/>
            <a:ext cx="9144000" cy="1199223"/>
          </a:xfrm>
          <a:solidFill>
            <a:schemeClr val="accent2"/>
          </a:solidFill>
        </p:spPr>
        <p:txBody>
          <a:bodyPr wrap="square" lIns="182880" tIns="91440" rIns="182880" bIns="91440" spcCol="0" anchor="ctr">
            <a:normAutofit/>
          </a:bodyPr>
          <a:lstStyle>
            <a:lvl1pPr algn="ctr">
              <a:lnSpc>
                <a:spcPct val="90000"/>
              </a:lnSpc>
              <a:defRPr sz="27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enter the slideshow title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0" y="5387787"/>
            <a:ext cx="9144000" cy="14702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n>
                <a:noFill/>
              </a:ln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101851" y="5644884"/>
            <a:ext cx="4940300" cy="903062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750"/>
              </a:spcAft>
              <a:buNone/>
              <a:defRPr sz="1350" baseline="0"/>
            </a:lvl1pPr>
          </a:lstStyle>
          <a:p>
            <a:r>
              <a:rPr lang="en-US" sz="1350" dirty="0" err="1"/>
              <a:t>Firstname</a:t>
            </a:r>
            <a:r>
              <a:rPr lang="en-US" sz="1350" dirty="0"/>
              <a:t> </a:t>
            </a:r>
            <a:r>
              <a:rPr lang="en-US" sz="1350" dirty="0" err="1"/>
              <a:t>Lastname</a:t>
            </a:r>
            <a:r>
              <a:rPr lang="en-US" sz="1350" dirty="0"/>
              <a:t> | Job Title</a:t>
            </a:r>
          </a:p>
          <a:p>
            <a:r>
              <a:rPr lang="en-US" sz="1350" dirty="0"/>
              <a:t>Date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D7ED242C-24FB-43A0-BCB6-43756FC812F6}" type="datetime1">
              <a:rPr lang="en-US" smtClean="0"/>
              <a:t>1/15/2020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1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73892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(Logo Only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4188565"/>
            <a:ext cx="9144000" cy="1199223"/>
          </a:xfrm>
          <a:solidFill>
            <a:schemeClr val="accent1"/>
          </a:solidFill>
        </p:spPr>
        <p:txBody>
          <a:bodyPr wrap="square" lIns="182880" tIns="91440" rIns="182880" bIns="91440" spcCol="0" anchor="ctr">
            <a:normAutofit/>
          </a:bodyPr>
          <a:lstStyle>
            <a:lvl1pPr algn="ctr">
              <a:lnSpc>
                <a:spcPct val="90000"/>
              </a:lnSpc>
              <a:defRPr sz="27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enter the slideshow title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0" y="5387787"/>
            <a:ext cx="9144000" cy="1470213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n>
                <a:noFill/>
              </a:ln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101851" y="5644884"/>
            <a:ext cx="4940300" cy="903062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spcAft>
                <a:spcPts val="750"/>
              </a:spcAft>
              <a:buNone/>
              <a:defRPr sz="1350" baseline="0"/>
            </a:lvl1pPr>
          </a:lstStyle>
          <a:p>
            <a:r>
              <a:rPr lang="en-US" sz="1350" dirty="0" err="1"/>
              <a:t>Firstname</a:t>
            </a:r>
            <a:r>
              <a:rPr lang="en-US" sz="1350" dirty="0"/>
              <a:t> </a:t>
            </a:r>
            <a:r>
              <a:rPr lang="en-US" sz="1350" dirty="0" err="1"/>
              <a:t>Lastname</a:t>
            </a:r>
            <a:r>
              <a:rPr lang="en-US" sz="1350" dirty="0"/>
              <a:t> | Job Title</a:t>
            </a:r>
          </a:p>
          <a:p>
            <a:r>
              <a:rPr lang="en-US" sz="1350" dirty="0"/>
              <a:t>Date</a:t>
            </a:r>
            <a:endParaRPr lang="en-US" dirty="0"/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D7ED242C-24FB-43A0-BCB6-43756FC812F6}" type="datetime1">
              <a:rPr lang="en-US" smtClean="0"/>
              <a:t>1/15/2020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1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MN.IT Services Logo" descr="Minnesota Department of Health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9283" y="1776213"/>
            <a:ext cx="4085435" cy="778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119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(Photo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3477837"/>
            <a:ext cx="9144000" cy="1295182"/>
          </a:xfrm>
          <a:solidFill>
            <a:schemeClr val="accent1"/>
          </a:solidFill>
        </p:spPr>
        <p:txBody>
          <a:bodyPr wrap="square" lIns="182880" tIns="91440" rIns="182880" bIns="91440" anchor="ctr">
            <a:normAutofit/>
          </a:bodyPr>
          <a:lstStyle>
            <a:lvl1pPr algn="ct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enter the slideshow title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0" y="4773020"/>
            <a:ext cx="9144000" cy="2084981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n>
                <a:noFill/>
              </a:ln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101851" y="5041204"/>
            <a:ext cx="4940300" cy="1097128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350" baseline="0"/>
            </a:lvl1pPr>
          </a:lstStyle>
          <a:p>
            <a:r>
              <a:rPr lang="en-US" sz="1350" dirty="0" err="1"/>
              <a:t>Firstname</a:t>
            </a:r>
            <a:r>
              <a:rPr lang="en-US" sz="1350" dirty="0"/>
              <a:t> </a:t>
            </a:r>
            <a:r>
              <a:rPr lang="en-US" sz="1350" dirty="0" err="1"/>
              <a:t>Lastname</a:t>
            </a:r>
            <a:r>
              <a:rPr lang="en-US" sz="1350" dirty="0"/>
              <a:t> | Job Title</a:t>
            </a:r>
          </a:p>
          <a:p>
            <a:r>
              <a:rPr lang="en-US" sz="1350" dirty="0"/>
              <a:t>Date</a:t>
            </a:r>
            <a:endParaRPr lang="en-US" dirty="0"/>
          </a:p>
        </p:txBody>
      </p:sp>
      <p:pic>
        <p:nvPicPr>
          <p:cNvPr id="4" name="MN.IT Services Logo" descr="Minnesota Department of Health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915" y="5964409"/>
            <a:ext cx="2226627" cy="424119"/>
          </a:xfrm>
          <a:prstGeom prst="rect">
            <a:avLst/>
          </a:prstGeom>
        </p:spPr>
      </p:pic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171" y="6138333"/>
            <a:ext cx="4190735" cy="365125"/>
          </a:xfrm>
          <a:prstGeom prst="rect">
            <a:avLst/>
          </a:prstGeom>
        </p:spPr>
        <p:txBody>
          <a:bodyPr anchor="b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1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9144000" cy="3380732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8243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12" name="Table Placeholder 9"/>
          <p:cNvSpPr>
            <a:spLocks noGrp="1"/>
          </p:cNvSpPr>
          <p:nvPr>
            <p:ph type="tbl" sz="quarter" idx="13"/>
          </p:nvPr>
        </p:nvSpPr>
        <p:spPr>
          <a:xfrm>
            <a:off x="628650" y="1335089"/>
            <a:ext cx="7886700" cy="4841875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8C9B-0587-4A1E-9E03-E4C9FE222F08}" type="datetime1">
              <a:rPr lang="en-US" smtClean="0"/>
              <a:t>1/15/2020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1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679964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4188565"/>
            <a:ext cx="9144000" cy="1199223"/>
          </a:xfrm>
          <a:solidFill>
            <a:schemeClr val="accent1"/>
          </a:solidFill>
        </p:spPr>
        <p:txBody>
          <a:bodyPr anchor="ctr">
            <a:normAutofit/>
          </a:bodyPr>
          <a:lstStyle>
            <a:lvl1pPr algn="ct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section title</a:t>
            </a:r>
          </a:p>
        </p:txBody>
      </p:sp>
      <p:sp>
        <p:nvSpPr>
          <p:cNvPr id="3" name="Rectangle 2"/>
          <p:cNvSpPr/>
          <p:nvPr userDrawn="1"/>
        </p:nvSpPr>
        <p:spPr>
          <a:xfrm>
            <a:off x="0" y="5387787"/>
            <a:ext cx="9144000" cy="1470213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ln>
                <a:noFill/>
              </a:ln>
            </a:endParaRPr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2101851" y="5644884"/>
            <a:ext cx="4940300" cy="440970"/>
          </a:xfrm>
        </p:spPr>
        <p:txBody>
          <a:bodyPr>
            <a:normAutofit/>
          </a:bodyPr>
          <a:lstStyle>
            <a:lvl1pPr marL="0" indent="0" algn="ctr">
              <a:buNone/>
              <a:defRPr sz="1350" baseline="0"/>
            </a:lvl1pPr>
          </a:lstStyle>
          <a:p>
            <a:r>
              <a:rPr lang="en-US" sz="1350" dirty="0" err="1"/>
              <a:t>Firstname</a:t>
            </a:r>
            <a:r>
              <a:rPr lang="en-US" sz="1350" dirty="0"/>
              <a:t> </a:t>
            </a:r>
            <a:r>
              <a:rPr lang="en-US" sz="1350" dirty="0" err="1"/>
              <a:t>Lastname</a:t>
            </a:r>
            <a:r>
              <a:rPr lang="en-US" sz="1350" dirty="0"/>
              <a:t> | Job Title</a:t>
            </a: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789113"/>
            <a:ext cx="9144000" cy="2298700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8" name="Date Placeholder 17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A8CA1A9B-139F-4606-AD0A-F3253110DAE5}" type="datetime1">
              <a:rPr lang="en-US" smtClean="0"/>
              <a:t>1/15/2020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1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MN.IT Services Logo" descr="Minnesota Department of Health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006" y="318902"/>
            <a:ext cx="2226627" cy="424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250229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D5D47-1752-4D84-8BFB-C2F71A34C932}" type="datetime1">
              <a:rPr lang="en-US" smtClean="0"/>
              <a:t>1/15/2020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1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5324997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plit White BG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94625"/>
            <a:ext cx="3886200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594625"/>
            <a:ext cx="3886200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98DD1-C477-482D-A126-3FBDD1778E48}" type="datetime1">
              <a:rPr lang="en-US" smtClean="0"/>
              <a:t>1/15/2020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1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Rectangle 9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66100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 (Boxed)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35281"/>
            <a:ext cx="7886700" cy="4841682"/>
          </a:xfrm>
          <a:solidFill>
            <a:schemeClr val="bg1"/>
          </a:solidFill>
        </p:spPr>
        <p:txBody>
          <a:bodyPr lIns="228600" tIns="548640" rIns="274320"/>
          <a:lstStyle>
            <a:lvl1pPr marL="257175" indent="-257175">
              <a:lnSpc>
                <a:spcPct val="100000"/>
              </a:lnSpc>
              <a:spcAft>
                <a:spcPts val="75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75"/>
            </a:lvl1pPr>
            <a:lvl2pPr marL="600075" indent="-257175">
              <a:lnSpc>
                <a:spcPct val="100000"/>
              </a:lnSpc>
              <a:spcAft>
                <a:spcPts val="75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575"/>
            </a:lvl2pPr>
            <a:lvl3pPr marL="900113" indent="-214313">
              <a:lnSpc>
                <a:spcPct val="100000"/>
              </a:lnSpc>
              <a:spcAft>
                <a:spcPts val="75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275"/>
            </a:lvl3pPr>
            <a:lvl4pPr marL="1243013" indent="-214313">
              <a:lnSpc>
                <a:spcPct val="100000"/>
              </a:lnSpc>
              <a:spcAft>
                <a:spcPts val="75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275"/>
            </a:lvl4pPr>
            <a:lvl5pPr marL="1585913" indent="-214313">
              <a:lnSpc>
                <a:spcPct val="100000"/>
              </a:lnSpc>
              <a:spcAft>
                <a:spcPts val="75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275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98C9B-0587-4A1E-9E03-E4C9FE222F08}" type="datetime1">
              <a:rPr lang="en-US" smtClean="0"/>
              <a:t>1/15/2020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1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48584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plit Boxed)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594625"/>
            <a:ext cx="3886200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594625"/>
            <a:ext cx="3886200" cy="458233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85A5BA-A5F9-4138-9E4B-FFD626F6437A}" type="datetime1">
              <a:rPr lang="en-US" smtClean="0"/>
              <a:t>1/15/2020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1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3801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Overlay, Gra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19198"/>
            <a:ext cx="9144000" cy="5638802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0" y="2609242"/>
            <a:ext cx="4262718" cy="2858714"/>
          </a:xfrm>
          <a:solidFill>
            <a:schemeClr val="tx1">
              <a:alpha val="88000"/>
            </a:schemeClr>
          </a:solidFill>
        </p:spPr>
        <p:txBody>
          <a:bodyPr rIns="274320" anchor="ctr"/>
          <a:lstStyle>
            <a:lvl1pPr marL="514350" indent="-171450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defRPr sz="1875">
                <a:solidFill>
                  <a:schemeClr val="bg1"/>
                </a:solidFill>
              </a:defRPr>
            </a:lvl1pPr>
            <a:lvl2pPr marL="857250" indent="-171450">
              <a:lnSpc>
                <a:spcPct val="100000"/>
              </a:lnSpc>
              <a:buClr>
                <a:schemeClr val="accent2"/>
              </a:buClr>
              <a:defRPr sz="1575">
                <a:solidFill>
                  <a:schemeClr val="bg1"/>
                </a:solidFill>
              </a:defRPr>
            </a:lvl2pPr>
            <a:lvl3pPr marL="1200150" indent="-171450">
              <a:lnSpc>
                <a:spcPct val="100000"/>
              </a:lnSpc>
              <a:buClr>
                <a:schemeClr val="accent2"/>
              </a:buClr>
              <a:defRPr sz="1275">
                <a:solidFill>
                  <a:schemeClr val="bg1"/>
                </a:solidFill>
              </a:defRPr>
            </a:lvl3pPr>
            <a:lvl4pPr marL="1543050" indent="-171450">
              <a:lnSpc>
                <a:spcPct val="100000"/>
              </a:lnSpc>
              <a:buClr>
                <a:schemeClr val="accent2"/>
              </a:buClr>
              <a:defRPr sz="1275">
                <a:solidFill>
                  <a:schemeClr val="bg1"/>
                </a:solidFill>
              </a:defRPr>
            </a:lvl4pPr>
            <a:lvl5pPr marL="1885950" indent="-171450">
              <a:lnSpc>
                <a:spcPct val="100000"/>
              </a:lnSpc>
              <a:buClr>
                <a:schemeClr val="accent2"/>
              </a:buClr>
              <a:defRPr sz="1275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E8677-C648-465D-82CD-E88587B4845D}" type="datetime1">
              <a:rPr lang="en-US" smtClean="0"/>
              <a:t>1/15/2020</a:t>
            </a:fld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1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233973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 Overlay, Whit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9" name="Picture Placeholder 12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19198"/>
            <a:ext cx="9144000" cy="5638802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0" y="2609242"/>
            <a:ext cx="4262718" cy="2858714"/>
          </a:xfrm>
          <a:solidFill>
            <a:schemeClr val="tx1">
              <a:alpha val="88000"/>
            </a:schemeClr>
          </a:solidFill>
        </p:spPr>
        <p:txBody>
          <a:bodyPr rIns="274320" anchor="ctr"/>
          <a:lstStyle>
            <a:lvl1pPr marL="514350" indent="-171450">
              <a:lnSpc>
                <a:spcPct val="100000"/>
              </a:lnSpc>
              <a:spcBef>
                <a:spcPts val="0"/>
              </a:spcBef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 marL="857250" indent="-171450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 marL="1200150" indent="-171450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 marL="1543050" indent="-171450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 marL="1885950" indent="-171450">
              <a:lnSpc>
                <a:spcPct val="100000"/>
              </a:lnSpc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D07D7-46FB-4D7C-9C8F-0C340D091257}" type="datetime1">
              <a:rPr lang="en-US" smtClean="0"/>
              <a:t>1/15/2020</a:t>
            </a:fld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1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488019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olid White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7886700" cy="478839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/>
          <a:p>
            <a:fld id="{66C283A4-7960-4BFD-B3A5-A2CC5BB2A473}" type="datetime1">
              <a:rPr lang="en-US" smtClean="0"/>
              <a:t>1/15/2020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1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97657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7886700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B91AA0-3BA7-4036-A3DA-317C6C4FFA29}" type="datetime1">
              <a:rPr lang="en-US" smtClean="0"/>
              <a:t>1/15/2020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2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798105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(Solid Dark)">
    <p:bg>
      <p:bgPr>
        <a:gradFill>
          <a:gsLst>
            <a:gs pos="100000">
              <a:schemeClr val="tx1">
                <a:lumMod val="80000"/>
              </a:schemeClr>
            </a:gs>
            <a:gs pos="63000">
              <a:schemeClr val="tx1"/>
            </a:gs>
            <a:gs pos="86000">
              <a:schemeClr val="tx1">
                <a:lumMod val="9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7886700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B91AA0-3BA7-4036-A3DA-317C6C4FFA29}" type="datetime1">
              <a:rPr lang="en-US" smtClean="0"/>
              <a:t>1/15/2020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2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0257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(Solid Lt Gray)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7886700" cy="478839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10189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fld id="{4868D85E-9AAE-43DE-B77A-6CCC9C16CBEC}" type="datetime1">
              <a:rPr lang="en-US" smtClean="0"/>
              <a:t>1/15/2020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1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18349" y="6356351"/>
            <a:ext cx="10970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48708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1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4676215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740174" y="1364826"/>
            <a:ext cx="3403826" cy="4538434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B91AA0-3BA7-4036-A3DA-317C6C4FFA29}" type="datetime1">
              <a:rPr lang="en-US" smtClean="0"/>
              <a:t>1/15/2020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2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89878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 (Solid Dark)">
    <p:bg>
      <p:bgPr>
        <a:gradFill>
          <a:gsLst>
            <a:gs pos="100000">
              <a:schemeClr val="tx1">
                <a:lumMod val="80000"/>
              </a:schemeClr>
            </a:gs>
            <a:gs pos="63000">
              <a:schemeClr val="tx1"/>
            </a:gs>
            <a:gs pos="86000">
              <a:schemeClr val="tx1">
                <a:lumMod val="9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0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4676215" cy="478839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740174" y="1364826"/>
            <a:ext cx="3403826" cy="4538434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B91AA0-3BA7-4036-A3DA-317C6C4FFA29}" type="datetime1">
              <a:rPr lang="en-US" smtClean="0"/>
              <a:t>1/15/2020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2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5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 (Solid Lt Gray)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7" name="Content Placeholder 4"/>
          <p:cNvSpPr>
            <a:spLocks noGrp="1"/>
          </p:cNvSpPr>
          <p:nvPr>
            <p:ph sz="quarter" idx="10"/>
          </p:nvPr>
        </p:nvSpPr>
        <p:spPr>
          <a:xfrm>
            <a:off x="628650" y="1366346"/>
            <a:ext cx="4676215" cy="4788393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5740174" y="1364826"/>
            <a:ext cx="3403826" cy="4538434"/>
          </a:xfrm>
        </p:spPr>
        <p:txBody>
          <a:bodyPr/>
          <a:lstStyle>
            <a:lvl1pPr>
              <a:buClr>
                <a:schemeClr val="tx1"/>
              </a:buCl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10189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fld id="{4868D85E-9AAE-43DE-B77A-6CCC9C16CBEC}" type="datetime1">
              <a:rPr lang="en-US" smtClean="0"/>
              <a:t>1/15/2020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1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18349" y="6356351"/>
            <a:ext cx="10970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64900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(4 Up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0" y="1216024"/>
            <a:ext cx="9144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49" y="1981899"/>
            <a:ext cx="157113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436290" y="4345147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Job Title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2734632" y="1967573"/>
            <a:ext cx="157113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2566173" y="4345147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Job Title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4864515" y="1967573"/>
            <a:ext cx="157113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696056" y="4345147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Job Title</a:t>
            </a:r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20" hasCustomPrompt="1"/>
          </p:nvPr>
        </p:nvSpPr>
        <p:spPr>
          <a:xfrm>
            <a:off x="6994398" y="1967573"/>
            <a:ext cx="1571132" cy="209484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6825939" y="4341161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Job Title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DB2D6-5DF4-4264-A4A1-7D3EAF38D255}" type="datetime1">
              <a:rPr lang="en-US" smtClean="0"/>
              <a:t>1/15/2020</a:t>
            </a:fld>
            <a:endParaRPr lang="en-US" dirty="0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1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327802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(3 Up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0" y="1216024"/>
            <a:ext cx="9144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1179610" y="1964392"/>
            <a:ext cx="1749143" cy="233219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1101919" y="4564988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Job Title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3618406" y="1964392"/>
            <a:ext cx="1738398" cy="2317864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3534177" y="4564988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Job Title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6050663" y="1964392"/>
            <a:ext cx="1738398" cy="2317864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5966434" y="4564988"/>
            <a:ext cx="1906858" cy="723900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Job Title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DB2D6-5DF4-4264-A4A1-7D3EAF38D255}" type="datetime1">
              <a:rPr lang="en-US" smtClean="0"/>
              <a:t>1/15/2020</a:t>
            </a:fld>
            <a:endParaRPr lang="en-US" dirty="0"/>
          </a:p>
        </p:txBody>
      </p:sp>
      <p:sp>
        <p:nvSpPr>
          <p:cNvPr id="1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1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9608245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4-Up Whi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rgbClr val="0038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49" y="1981899"/>
            <a:ext cx="157113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 hasCustomPrompt="1"/>
          </p:nvPr>
        </p:nvSpPr>
        <p:spPr>
          <a:xfrm>
            <a:off x="436290" y="4345147"/>
            <a:ext cx="1906858" cy="1623853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6" hasCustomPrompt="1"/>
          </p:nvPr>
        </p:nvSpPr>
        <p:spPr>
          <a:xfrm>
            <a:off x="2734632" y="1967573"/>
            <a:ext cx="157113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2566173" y="4345147"/>
            <a:ext cx="1906858" cy="1623852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8" hasCustomPrompt="1"/>
          </p:nvPr>
        </p:nvSpPr>
        <p:spPr>
          <a:xfrm>
            <a:off x="4864515" y="1967573"/>
            <a:ext cx="157113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696056" y="4345147"/>
            <a:ext cx="1906858" cy="1623852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4" name="Picture Placeholder 2"/>
          <p:cNvSpPr>
            <a:spLocks noGrp="1"/>
          </p:cNvSpPr>
          <p:nvPr>
            <p:ph type="pic" sz="quarter" idx="20" hasCustomPrompt="1"/>
          </p:nvPr>
        </p:nvSpPr>
        <p:spPr>
          <a:xfrm>
            <a:off x="6994398" y="1967573"/>
            <a:ext cx="1571132" cy="2094842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6825939" y="4341161"/>
            <a:ext cx="1906858" cy="1627838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EEDC6-36CA-4209-B482-2ED76AA0BF08}" type="datetime1">
              <a:rPr lang="en-US" smtClean="0"/>
              <a:t>1/15/2020</a:t>
            </a:fld>
            <a:endParaRPr lang="en-US" dirty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1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9" name="Rectangle 18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7236465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4-Up Gray BG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0" y="1216024"/>
            <a:ext cx="9144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49" y="1674772"/>
            <a:ext cx="1394107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157413" y="1674773"/>
            <a:ext cx="2149746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604749" y="3939362"/>
            <a:ext cx="1394107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2157413" y="3939362"/>
            <a:ext cx="2149746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4649854" y="1674772"/>
            <a:ext cx="1394107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6202517" y="1674773"/>
            <a:ext cx="2149746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7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4649854" y="3939362"/>
            <a:ext cx="1394107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8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6202517" y="3939361"/>
            <a:ext cx="2149746" cy="1858809"/>
          </a:xfrm>
        </p:spPr>
        <p:txBody>
          <a:bodyPr anchor="ctr">
            <a:noAutofit/>
          </a:bodyPr>
          <a:lstStyle>
            <a:lvl1pPr marL="0" indent="0"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79626-CE5A-4834-975C-E7305BA2E281}" type="datetime1">
              <a:rPr lang="en-US" smtClean="0"/>
              <a:t>1/15/2020</a:t>
            </a:fld>
            <a:endParaRPr lang="en-US" dirty="0"/>
          </a:p>
        </p:txBody>
      </p:sp>
      <p:sp>
        <p:nvSpPr>
          <p:cNvPr id="2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1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26325647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4 Up White BG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49" y="1674772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157413" y="1674773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Picture Placeholder 2"/>
          <p:cNvSpPr>
            <a:spLocks noGrp="1"/>
          </p:cNvSpPr>
          <p:nvPr>
            <p:ph type="pic" sz="quarter" idx="14" hasCustomPrompt="1"/>
          </p:nvPr>
        </p:nvSpPr>
        <p:spPr>
          <a:xfrm>
            <a:off x="604749" y="3939362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2157413" y="3939362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4649854" y="1674772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6202517" y="1674773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8" name="Picture Placeholder 2"/>
          <p:cNvSpPr>
            <a:spLocks noGrp="1"/>
          </p:cNvSpPr>
          <p:nvPr>
            <p:ph type="pic" sz="quarter" idx="19" hasCustomPrompt="1"/>
          </p:nvPr>
        </p:nvSpPr>
        <p:spPr>
          <a:xfrm>
            <a:off x="4649854" y="3939362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quarter" idx="20"/>
          </p:nvPr>
        </p:nvSpPr>
        <p:spPr>
          <a:xfrm>
            <a:off x="6202517" y="3939361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15FB38-58F3-410A-8DA4-4B706967601F}" type="datetime1">
              <a:rPr lang="en-US" smtClean="0"/>
              <a:t>1/15/2020</a:t>
            </a:fld>
            <a:endParaRPr lang="en-US" dirty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1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40206933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Duo Gray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0" y="1216024"/>
            <a:ext cx="9144000" cy="4987926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49" y="2571730"/>
            <a:ext cx="1394107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157413" y="2571731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4649854" y="2571730"/>
            <a:ext cx="1394107" cy="1858809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bg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6202517" y="2571731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19661-29C3-4FE0-9FC3-375A85A42C46}" type="datetime1">
              <a:rPr lang="en-US" smtClean="0"/>
              <a:t>1/15/2020</a:t>
            </a:fld>
            <a:endParaRPr lang="en-US" dirty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1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43453293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Page 2 Up White BG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9144000" cy="1219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 hasCustomPrompt="1"/>
          </p:nvPr>
        </p:nvSpPr>
        <p:spPr>
          <a:xfrm>
            <a:off x="604749" y="2800329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2157413" y="2800330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Picture Placeholder 2"/>
          <p:cNvSpPr>
            <a:spLocks noGrp="1"/>
          </p:cNvSpPr>
          <p:nvPr>
            <p:ph type="pic" sz="quarter" idx="17" hasCustomPrompt="1"/>
          </p:nvPr>
        </p:nvSpPr>
        <p:spPr>
          <a:xfrm>
            <a:off x="4649854" y="2800329"/>
            <a:ext cx="1394107" cy="1858809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135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8"/>
          </p:nvPr>
        </p:nvSpPr>
        <p:spPr>
          <a:xfrm>
            <a:off x="6202517" y="2800330"/>
            <a:ext cx="2149746" cy="1858809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350"/>
            </a:lvl1pPr>
            <a:lvl2pPr marL="342900" indent="0">
              <a:buFont typeface="Arial" panose="020B0604020202020204" pitchFamily="34" charset="0"/>
              <a:buNone/>
              <a:defRPr sz="1350"/>
            </a:lvl2pPr>
            <a:lvl3pPr marL="685800" indent="0">
              <a:buFont typeface="Arial" panose="020B0604020202020204" pitchFamily="34" charset="0"/>
              <a:buNone/>
              <a:defRPr sz="1350"/>
            </a:lvl3pPr>
            <a:lvl4pPr marL="1028700" indent="0">
              <a:buFont typeface="Arial" panose="020B0604020202020204" pitchFamily="34" charset="0"/>
              <a:buNone/>
              <a:defRPr sz="1350"/>
            </a:lvl4pPr>
            <a:lvl5pPr marL="1371600" indent="0">
              <a:buFont typeface="Arial" panose="020B0604020202020204" pitchFamily="34" charset="0"/>
              <a:buNone/>
              <a:defRPr sz="1350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6E0EA-2D80-452F-9963-33FA7A36BC09}" type="datetime1">
              <a:rPr lang="en-US" smtClean="0"/>
              <a:t>1/15/2020</a:t>
            </a:fld>
            <a:endParaRPr lang="en-US" dirty="0"/>
          </a:p>
        </p:txBody>
      </p:sp>
      <p:sp>
        <p:nvSpPr>
          <p:cNvPr id="2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1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1216025"/>
            <a:ext cx="9144000" cy="1192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92281296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- Red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2"/>
            <a:ext cx="9144000" cy="6857998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" y="5638801"/>
            <a:ext cx="9144000" cy="1219200"/>
          </a:xfrm>
          <a:solidFill>
            <a:srgbClr val="003865">
              <a:alpha val="87843"/>
            </a:srgbClr>
          </a:solidFill>
        </p:spPr>
        <p:txBody>
          <a:bodyPr>
            <a:normAutofit/>
          </a:bodyPr>
          <a:lstStyle>
            <a:lvl1pPr algn="ct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/>
          <a:p>
            <a:fld id="{4D564EB3-B268-4748-86E7-9F55DF9078D1}" type="datetime1">
              <a:rPr lang="en-US" smtClean="0"/>
              <a:t>1/15/2020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2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5112619"/>
      </p:ext>
    </p:extLst>
  </p:cSld>
  <p:clrMapOvr>
    <a:masterClrMapping/>
  </p:clrMapOvr>
  <p:hf sldNum="0"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- Black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3"/>
            <a:ext cx="9144000" cy="6857999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" y="5638801"/>
            <a:ext cx="9144000" cy="1219200"/>
          </a:xfrm>
          <a:solidFill>
            <a:srgbClr val="0D0D0D">
              <a:alpha val="87843"/>
            </a:srgbClr>
          </a:solidFill>
        </p:spPr>
        <p:txBody>
          <a:bodyPr>
            <a:normAutofit/>
          </a:bodyPr>
          <a:lstStyle>
            <a:lvl1pPr algn="ctr">
              <a:defRPr sz="27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D564EB3-B268-4748-86E7-9F55DF9078D1}" type="datetime1">
              <a:rPr lang="en-US" smtClean="0"/>
              <a:pPr/>
              <a:t>1/15/2020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Optional Tagline Goes Here | mn.gov/websiteurl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7887301"/>
      </p:ext>
    </p:extLst>
  </p:cSld>
  <p:clrMapOvr>
    <a:masterClrMapping/>
  </p:clrMapOvr>
  <p:hf sldNum="0"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ig Image - Blue Tit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2"/>
          <p:cNvSpPr>
            <a:spLocks noGrp="1"/>
          </p:cNvSpPr>
          <p:nvPr>
            <p:ph type="pic" sz="quarter" idx="10"/>
          </p:nvPr>
        </p:nvSpPr>
        <p:spPr>
          <a:xfrm>
            <a:off x="0" y="3"/>
            <a:ext cx="9144000" cy="6857999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1" y="5638800"/>
            <a:ext cx="9144000" cy="1219200"/>
          </a:xfrm>
          <a:solidFill>
            <a:srgbClr val="78BE21">
              <a:alpha val="87843"/>
            </a:srgbClr>
          </a:solidFill>
        </p:spPr>
        <p:txBody>
          <a:bodyPr>
            <a:normAutofit/>
          </a:bodyPr>
          <a:lstStyle>
            <a:lvl1pPr algn="ctr">
              <a:defRPr sz="27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/>
          <a:p>
            <a:fld id="{5CAE31FF-A086-40D5-909F-A9E138181237}" type="datetime1">
              <a:rPr lang="en-US" smtClean="0"/>
              <a:t>1/15/2020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1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4237328"/>
      </p:ext>
    </p:extLst>
  </p:cSld>
  <p:clrMapOvr>
    <a:masterClrMapping/>
  </p:clrMapOvr>
  <p:hf sldNum="0"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de - Gray Background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9144000" cy="1159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Code Demo (Click to Edit)</a:t>
            </a:r>
          </a:p>
        </p:txBody>
      </p:sp>
      <p:sp>
        <p:nvSpPr>
          <p:cNvPr id="10" name="Table Placeholder 8"/>
          <p:cNvSpPr>
            <a:spLocks noGrp="1"/>
          </p:cNvSpPr>
          <p:nvPr>
            <p:ph type="tbl" sz="quarter" idx="13"/>
          </p:nvPr>
        </p:nvSpPr>
        <p:spPr>
          <a:xfrm>
            <a:off x="1524000" y="2233263"/>
            <a:ext cx="6096000" cy="2966751"/>
          </a:xfrm>
        </p:spPr>
        <p:txBody>
          <a:bodyPr/>
          <a:lstStyle/>
          <a:p>
            <a:r>
              <a:rPr lang="en-US"/>
              <a:t>Click icon to add table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/>
          <a:p>
            <a:fld id="{06B78D62-7A3F-4136-9CF2-CB03510DA06A}" type="datetime1">
              <a:rPr lang="en-US" smtClean="0"/>
              <a:t>1/15/2020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1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906157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 (Solid Dark)">
    <p:bg>
      <p:bgPr>
        <a:gradFill>
          <a:gsLst>
            <a:gs pos="100000">
              <a:schemeClr val="tx1">
                <a:lumMod val="80000"/>
              </a:schemeClr>
            </a:gs>
            <a:gs pos="63000">
              <a:schemeClr val="tx1"/>
            </a:gs>
            <a:gs pos="86000">
              <a:schemeClr val="tx1">
                <a:lumMod val="9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9144000" cy="11597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Code Demo (Click to Edit)</a:t>
            </a:r>
          </a:p>
        </p:txBody>
      </p:sp>
      <p:sp>
        <p:nvSpPr>
          <p:cNvPr id="14" name="Table Placeholder 8"/>
          <p:cNvSpPr>
            <a:spLocks noGrp="1"/>
          </p:cNvSpPr>
          <p:nvPr>
            <p:ph type="tbl" sz="quarter" idx="13"/>
          </p:nvPr>
        </p:nvSpPr>
        <p:spPr>
          <a:xfrm>
            <a:off x="1524000" y="2233263"/>
            <a:ext cx="6096000" cy="2966751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B91AA0-3BA7-4036-A3DA-317C6C4FFA29}" type="datetime1">
              <a:rPr lang="en-US" smtClean="0"/>
              <a:t>1/15/2020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2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51284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11923" y="287066"/>
            <a:ext cx="2641445" cy="2734914"/>
          </a:xfr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11982" y="3211514"/>
            <a:ext cx="2641387" cy="2475609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590" y="504856"/>
            <a:ext cx="7214190" cy="5413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3732591" y="1067565"/>
            <a:ext cx="7137161" cy="485060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screenshot</a:t>
            </a:r>
          </a:p>
        </p:txBody>
      </p:sp>
      <p:sp>
        <p:nvSpPr>
          <p:cNvPr id="8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4B91AA0-3BA7-4036-A3DA-317C6C4FFA29}" type="datetime1">
              <a:rPr lang="en-US" smtClean="0"/>
              <a:t>1/15/2020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2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60126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11921" y="1365204"/>
            <a:ext cx="7916772" cy="156718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93" y="3222702"/>
            <a:ext cx="7040603" cy="5283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7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1030094" y="3771872"/>
            <a:ext cx="6965427" cy="473388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screenshot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4"/>
          </p:nvPr>
        </p:nvSpPr>
        <p:spPr>
          <a:xfrm>
            <a:off x="628650" y="6356351"/>
            <a:ext cx="1018943" cy="365125"/>
          </a:xfrm>
        </p:spPr>
        <p:txBody>
          <a:bodyPr/>
          <a:lstStyle/>
          <a:p>
            <a:fld id="{822F9B27-DC73-4098-8FAC-5370DAFF133B}" type="datetime1">
              <a:rPr lang="en-US" smtClean="0"/>
              <a:t>1/15/2020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1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915943"/>
      </p:ext>
    </p:extLst>
  </p:cSld>
  <p:clrMapOvr>
    <a:masterClrMapping/>
  </p:clrMapOvr>
  <p:hf sldNum="0" hdr="0" ftr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shot Light Background Horizontal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611923" y="287066"/>
            <a:ext cx="2641445" cy="2734914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11982" y="3211514"/>
            <a:ext cx="2641387" cy="247560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590" y="504856"/>
            <a:ext cx="7214190" cy="5413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3732591" y="1067565"/>
            <a:ext cx="7137161" cy="485060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screenshot</a:t>
            </a:r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2"/>
          </p:nvPr>
        </p:nvSpPr>
        <p:spPr>
          <a:xfrm>
            <a:off x="628650" y="6356351"/>
            <a:ext cx="1018943" cy="365125"/>
          </a:xfrm>
        </p:spPr>
        <p:txBody>
          <a:bodyPr/>
          <a:lstStyle/>
          <a:p>
            <a:fld id="{5D76A200-3168-4D33-A718-3974884CE863}" type="datetime1">
              <a:rPr lang="en-US" smtClean="0"/>
              <a:t>1/15/2020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1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3"/>
          </p:nvPr>
        </p:nvSpPr>
        <p:spPr>
          <a:xfrm>
            <a:off x="7418349" y="6356351"/>
            <a:ext cx="1097001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03788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reenshot Light Background Vertical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611921" y="1365204"/>
            <a:ext cx="7916772" cy="1567183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93" y="3222702"/>
            <a:ext cx="7040603" cy="5283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3" name="Picture Placeholder 12"/>
          <p:cNvSpPr>
            <a:spLocks noGrp="1"/>
          </p:cNvSpPr>
          <p:nvPr>
            <p:ph type="pic" sz="quarter" idx="10" hasCustomPrompt="1"/>
          </p:nvPr>
        </p:nvSpPr>
        <p:spPr>
          <a:xfrm>
            <a:off x="1030094" y="3771872"/>
            <a:ext cx="6965427" cy="473388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screenshot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2"/>
          </p:nvPr>
        </p:nvSpPr>
        <p:spPr>
          <a:xfrm>
            <a:off x="628650" y="6356351"/>
            <a:ext cx="1018943" cy="365125"/>
          </a:xfrm>
        </p:spPr>
        <p:txBody>
          <a:bodyPr/>
          <a:lstStyle/>
          <a:p>
            <a:fld id="{0366E0EA-2D80-452F-9963-33FA7A36BC09}" type="datetime1">
              <a:rPr lang="en-US" smtClean="0"/>
              <a:t>1/15/2020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1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3"/>
          </p:nvPr>
        </p:nvSpPr>
        <p:spPr>
          <a:xfrm>
            <a:off x="7418349" y="6356351"/>
            <a:ext cx="1097001" cy="365125"/>
          </a:xfrm>
        </p:spPr>
        <p:txBody>
          <a:bodyPr/>
          <a:lstStyle/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290563"/>
      </p:ext>
    </p:extLst>
  </p:cSld>
  <p:clrMapOvr>
    <a:masterClrMapping/>
  </p:clrMapOvr>
  <p:hf sldNum="0"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11923" y="287066"/>
            <a:ext cx="2641445" cy="2734914"/>
          </a:xfr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11982" y="3211514"/>
            <a:ext cx="2641387" cy="2475609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14" name="Picture 13" descr="Computer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4639" y="434837"/>
            <a:ext cx="5121496" cy="6050713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15" name="Picture Placeholder 12"/>
          <p:cNvSpPr>
            <a:spLocks noGrp="1"/>
          </p:cNvSpPr>
          <p:nvPr>
            <p:ph type="pic" sz="quarter" idx="10" hasCustomPrompt="1"/>
          </p:nvPr>
        </p:nvSpPr>
        <p:spPr>
          <a:xfrm>
            <a:off x="3732591" y="691883"/>
            <a:ext cx="4725590" cy="3411537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screenshot</a:t>
            </a:r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76FB33B-BCEE-4E25-B97B-A564B0E1024B}" type="datetime1">
              <a:rPr lang="en-US" smtClean="0"/>
              <a:t>1/15/2020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2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175235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76FB33B-BCEE-4E25-B97B-A564B0E1024B}" type="datetime1">
              <a:rPr lang="en-US" smtClean="0"/>
              <a:t>1/15/2020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2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11923" y="287066"/>
            <a:ext cx="2641445" cy="2734914"/>
          </a:xfrm>
        </p:spPr>
        <p:txBody>
          <a:bodyPr/>
          <a:lstStyle>
            <a:lvl1pPr>
              <a:defRPr b="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2590" y="504856"/>
            <a:ext cx="7214190" cy="5413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5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11982" y="3211514"/>
            <a:ext cx="2641387" cy="2475609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6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3732591" y="1067565"/>
            <a:ext cx="7137161" cy="4850604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screenshot</a:t>
            </a:r>
          </a:p>
        </p:txBody>
      </p:sp>
    </p:spTree>
    <p:extLst>
      <p:ext uri="{BB962C8B-B14F-4D97-AF65-F5344CB8AC3E}">
        <p14:creationId xmlns:p14="http://schemas.microsoft.com/office/powerpoint/2010/main" val="196932636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52400"/>
            <a:ext cx="7886700" cy="914400"/>
          </a:xfrm>
        </p:spPr>
        <p:txBody>
          <a:bodyPr>
            <a:normAutofit/>
          </a:bodyPr>
          <a:lstStyle>
            <a:lvl1pPr algn="r">
              <a:defRPr sz="27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611921" y="1365204"/>
            <a:ext cx="7916772" cy="1567183"/>
          </a:xfrm>
        </p:spPr>
        <p:txBody>
          <a:bodyPr/>
          <a:lstStyle>
            <a:lvl1pPr>
              <a:buClr>
                <a:schemeClr val="accent2"/>
              </a:buClr>
              <a:defRPr>
                <a:solidFill>
                  <a:schemeClr val="bg1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0093" y="3222702"/>
            <a:ext cx="7040603" cy="528306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Picture Placeholder 12" descr="Screenshot"/>
          <p:cNvSpPr>
            <a:spLocks noGrp="1"/>
          </p:cNvSpPr>
          <p:nvPr>
            <p:ph type="pic" sz="quarter" idx="10" hasCustomPrompt="1"/>
          </p:nvPr>
        </p:nvSpPr>
        <p:spPr>
          <a:xfrm>
            <a:off x="1030094" y="3771872"/>
            <a:ext cx="6965427" cy="4733889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screenshot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76FB33B-BCEE-4E25-B97B-A564B0E1024B}" type="datetime1">
              <a:rPr lang="en-US" smtClean="0"/>
              <a:t>1/15/2020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2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4028452"/>
      </p:ext>
    </p:extLst>
  </p:cSld>
  <p:clrMapOvr>
    <a:masterClrMapping/>
  </p:clrMapOvr>
  <p:hf sldNum="0"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ngle Quote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ular Callout 11"/>
          <p:cNvSpPr/>
          <p:nvPr userDrawn="1"/>
        </p:nvSpPr>
        <p:spPr>
          <a:xfrm>
            <a:off x="650165" y="601818"/>
            <a:ext cx="7886700" cy="5450408"/>
          </a:xfrm>
          <a:custGeom>
            <a:avLst/>
            <a:gdLst>
              <a:gd name="connsiteX0" fmla="*/ 0 w 10515600"/>
              <a:gd name="connsiteY0" fmla="*/ 805890 h 4835245"/>
              <a:gd name="connsiteX1" fmla="*/ 805890 w 10515600"/>
              <a:gd name="connsiteY1" fmla="*/ 0 h 4835245"/>
              <a:gd name="connsiteX2" fmla="*/ 1752600 w 10515600"/>
              <a:gd name="connsiteY2" fmla="*/ 0 h 4835245"/>
              <a:gd name="connsiteX3" fmla="*/ 1752600 w 10515600"/>
              <a:gd name="connsiteY3" fmla="*/ 0 h 4835245"/>
              <a:gd name="connsiteX4" fmla="*/ 4381500 w 10515600"/>
              <a:gd name="connsiteY4" fmla="*/ 0 h 4835245"/>
              <a:gd name="connsiteX5" fmla="*/ 9709710 w 10515600"/>
              <a:gd name="connsiteY5" fmla="*/ 0 h 4835245"/>
              <a:gd name="connsiteX6" fmla="*/ 10515600 w 10515600"/>
              <a:gd name="connsiteY6" fmla="*/ 805890 h 4835245"/>
              <a:gd name="connsiteX7" fmla="*/ 10515600 w 10515600"/>
              <a:gd name="connsiteY7" fmla="*/ 2820560 h 4835245"/>
              <a:gd name="connsiteX8" fmla="*/ 10515600 w 10515600"/>
              <a:gd name="connsiteY8" fmla="*/ 2820560 h 4835245"/>
              <a:gd name="connsiteX9" fmla="*/ 10515600 w 10515600"/>
              <a:gd name="connsiteY9" fmla="*/ 4029371 h 4835245"/>
              <a:gd name="connsiteX10" fmla="*/ 10515600 w 10515600"/>
              <a:gd name="connsiteY10" fmla="*/ 4029355 h 4835245"/>
              <a:gd name="connsiteX11" fmla="*/ 9709710 w 10515600"/>
              <a:gd name="connsiteY11" fmla="*/ 4835245 h 4835245"/>
              <a:gd name="connsiteX12" fmla="*/ 4381500 w 10515600"/>
              <a:gd name="connsiteY12" fmla="*/ 4835245 h 4835245"/>
              <a:gd name="connsiteX13" fmla="*/ 3067085 w 10515600"/>
              <a:gd name="connsiteY13" fmla="*/ 5439651 h 4835245"/>
              <a:gd name="connsiteX14" fmla="*/ 1752600 w 10515600"/>
              <a:gd name="connsiteY14" fmla="*/ 4835245 h 4835245"/>
              <a:gd name="connsiteX15" fmla="*/ 805890 w 10515600"/>
              <a:gd name="connsiteY15" fmla="*/ 4835245 h 4835245"/>
              <a:gd name="connsiteX16" fmla="*/ 0 w 10515600"/>
              <a:gd name="connsiteY16" fmla="*/ 4029355 h 4835245"/>
              <a:gd name="connsiteX17" fmla="*/ 0 w 10515600"/>
              <a:gd name="connsiteY17" fmla="*/ 4029371 h 4835245"/>
              <a:gd name="connsiteX18" fmla="*/ 0 w 10515600"/>
              <a:gd name="connsiteY18" fmla="*/ 2820560 h 4835245"/>
              <a:gd name="connsiteX19" fmla="*/ 0 w 10515600"/>
              <a:gd name="connsiteY19" fmla="*/ 2820560 h 4835245"/>
              <a:gd name="connsiteX20" fmla="*/ 0 w 10515600"/>
              <a:gd name="connsiteY20" fmla="*/ 805890 h 483524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4381500 w 10515600"/>
              <a:gd name="connsiteY12" fmla="*/ 4835245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2279725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1440628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2552700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34351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02078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0515600" h="5450408">
                <a:moveTo>
                  <a:pt x="0" y="805890"/>
                </a:moveTo>
                <a:cubicBezTo>
                  <a:pt x="0" y="360809"/>
                  <a:pt x="360809" y="0"/>
                  <a:pt x="805890" y="0"/>
                </a:cubicBezTo>
                <a:lnTo>
                  <a:pt x="1752600" y="0"/>
                </a:lnTo>
                <a:lnTo>
                  <a:pt x="1752600" y="0"/>
                </a:lnTo>
                <a:lnTo>
                  <a:pt x="4381500" y="0"/>
                </a:lnTo>
                <a:lnTo>
                  <a:pt x="9709710" y="0"/>
                </a:lnTo>
                <a:cubicBezTo>
                  <a:pt x="10154791" y="0"/>
                  <a:pt x="10515600" y="360809"/>
                  <a:pt x="10515600" y="805890"/>
                </a:cubicBezTo>
                <a:lnTo>
                  <a:pt x="10515600" y="2820560"/>
                </a:lnTo>
                <a:lnTo>
                  <a:pt x="10515600" y="2820560"/>
                </a:lnTo>
                <a:lnTo>
                  <a:pt x="10515600" y="4029371"/>
                </a:lnTo>
                <a:lnTo>
                  <a:pt x="10515600" y="4029355"/>
                </a:lnTo>
                <a:cubicBezTo>
                  <a:pt x="10515600" y="4474436"/>
                  <a:pt x="10154791" y="4835245"/>
                  <a:pt x="9709710" y="4835245"/>
                </a:cubicBezTo>
                <a:lnTo>
                  <a:pt x="2552700" y="4846003"/>
                </a:lnTo>
                <a:lnTo>
                  <a:pt x="2002078" y="5450408"/>
                </a:lnTo>
                <a:lnTo>
                  <a:pt x="1440628" y="4824487"/>
                </a:lnTo>
                <a:lnTo>
                  <a:pt x="805890" y="4835245"/>
                </a:lnTo>
                <a:cubicBezTo>
                  <a:pt x="360809" y="4835245"/>
                  <a:pt x="0" y="4474436"/>
                  <a:pt x="0" y="4029355"/>
                </a:cubicBezTo>
                <a:lnTo>
                  <a:pt x="0" y="4029371"/>
                </a:lnTo>
                <a:lnTo>
                  <a:pt x="0" y="2820560"/>
                </a:lnTo>
                <a:lnTo>
                  <a:pt x="0" y="2820560"/>
                </a:lnTo>
                <a:lnTo>
                  <a:pt x="0" y="8058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1040802" y="1438508"/>
            <a:ext cx="7116184" cy="2219093"/>
          </a:xfrm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375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“Click to edit quote.”</a:t>
            </a: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040802" y="4126417"/>
            <a:ext cx="7116184" cy="1015739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i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- Click to edit name or subtext</a:t>
            </a:r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76FB33B-BCEE-4E25-B97B-A564B0E1024B}" type="datetime1">
              <a:rPr lang="en-US" smtClean="0"/>
              <a:t>1/15/2020</a:t>
            </a:fld>
            <a:endParaRPr lang="en-US" dirty="0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2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396629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and Content (Solid Dark)">
    <p:bg>
      <p:bgPr>
        <a:gradFill>
          <a:gsLst>
            <a:gs pos="100000">
              <a:schemeClr val="tx2">
                <a:lumMod val="95000"/>
                <a:lumOff val="5000"/>
              </a:schemeClr>
            </a:gs>
            <a:gs pos="45000">
              <a:schemeClr val="tx2">
                <a:lumMod val="85000"/>
                <a:lumOff val="15000"/>
              </a:schemeClr>
            </a:gs>
            <a:gs pos="86000">
              <a:schemeClr val="tx2">
                <a:lumMod val="90000"/>
                <a:lumOff val="1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ular Callout 11"/>
          <p:cNvSpPr/>
          <p:nvPr userDrawn="1"/>
        </p:nvSpPr>
        <p:spPr>
          <a:xfrm>
            <a:off x="650165" y="601818"/>
            <a:ext cx="7886700" cy="5450408"/>
          </a:xfrm>
          <a:custGeom>
            <a:avLst/>
            <a:gdLst>
              <a:gd name="connsiteX0" fmla="*/ 0 w 10515600"/>
              <a:gd name="connsiteY0" fmla="*/ 805890 h 4835245"/>
              <a:gd name="connsiteX1" fmla="*/ 805890 w 10515600"/>
              <a:gd name="connsiteY1" fmla="*/ 0 h 4835245"/>
              <a:gd name="connsiteX2" fmla="*/ 1752600 w 10515600"/>
              <a:gd name="connsiteY2" fmla="*/ 0 h 4835245"/>
              <a:gd name="connsiteX3" fmla="*/ 1752600 w 10515600"/>
              <a:gd name="connsiteY3" fmla="*/ 0 h 4835245"/>
              <a:gd name="connsiteX4" fmla="*/ 4381500 w 10515600"/>
              <a:gd name="connsiteY4" fmla="*/ 0 h 4835245"/>
              <a:gd name="connsiteX5" fmla="*/ 9709710 w 10515600"/>
              <a:gd name="connsiteY5" fmla="*/ 0 h 4835245"/>
              <a:gd name="connsiteX6" fmla="*/ 10515600 w 10515600"/>
              <a:gd name="connsiteY6" fmla="*/ 805890 h 4835245"/>
              <a:gd name="connsiteX7" fmla="*/ 10515600 w 10515600"/>
              <a:gd name="connsiteY7" fmla="*/ 2820560 h 4835245"/>
              <a:gd name="connsiteX8" fmla="*/ 10515600 w 10515600"/>
              <a:gd name="connsiteY8" fmla="*/ 2820560 h 4835245"/>
              <a:gd name="connsiteX9" fmla="*/ 10515600 w 10515600"/>
              <a:gd name="connsiteY9" fmla="*/ 4029371 h 4835245"/>
              <a:gd name="connsiteX10" fmla="*/ 10515600 w 10515600"/>
              <a:gd name="connsiteY10" fmla="*/ 4029355 h 4835245"/>
              <a:gd name="connsiteX11" fmla="*/ 9709710 w 10515600"/>
              <a:gd name="connsiteY11" fmla="*/ 4835245 h 4835245"/>
              <a:gd name="connsiteX12" fmla="*/ 4381500 w 10515600"/>
              <a:gd name="connsiteY12" fmla="*/ 4835245 h 4835245"/>
              <a:gd name="connsiteX13" fmla="*/ 3067085 w 10515600"/>
              <a:gd name="connsiteY13" fmla="*/ 5439651 h 4835245"/>
              <a:gd name="connsiteX14" fmla="*/ 1752600 w 10515600"/>
              <a:gd name="connsiteY14" fmla="*/ 4835245 h 4835245"/>
              <a:gd name="connsiteX15" fmla="*/ 805890 w 10515600"/>
              <a:gd name="connsiteY15" fmla="*/ 4835245 h 4835245"/>
              <a:gd name="connsiteX16" fmla="*/ 0 w 10515600"/>
              <a:gd name="connsiteY16" fmla="*/ 4029355 h 4835245"/>
              <a:gd name="connsiteX17" fmla="*/ 0 w 10515600"/>
              <a:gd name="connsiteY17" fmla="*/ 4029371 h 4835245"/>
              <a:gd name="connsiteX18" fmla="*/ 0 w 10515600"/>
              <a:gd name="connsiteY18" fmla="*/ 2820560 h 4835245"/>
              <a:gd name="connsiteX19" fmla="*/ 0 w 10515600"/>
              <a:gd name="connsiteY19" fmla="*/ 2820560 h 4835245"/>
              <a:gd name="connsiteX20" fmla="*/ 0 w 10515600"/>
              <a:gd name="connsiteY20" fmla="*/ 805890 h 483524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4381500 w 10515600"/>
              <a:gd name="connsiteY12" fmla="*/ 4835245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3067085 w 10515600"/>
              <a:gd name="connsiteY13" fmla="*/ 5439651 h 5439651"/>
              <a:gd name="connsiteX14" fmla="*/ 2279725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2279725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601015"/>
              <a:gd name="connsiteX1" fmla="*/ 805890 w 10515600"/>
              <a:gd name="connsiteY1" fmla="*/ 0 h 5601015"/>
              <a:gd name="connsiteX2" fmla="*/ 1752600 w 10515600"/>
              <a:gd name="connsiteY2" fmla="*/ 0 h 5601015"/>
              <a:gd name="connsiteX3" fmla="*/ 1752600 w 10515600"/>
              <a:gd name="connsiteY3" fmla="*/ 0 h 5601015"/>
              <a:gd name="connsiteX4" fmla="*/ 4381500 w 10515600"/>
              <a:gd name="connsiteY4" fmla="*/ 0 h 5601015"/>
              <a:gd name="connsiteX5" fmla="*/ 9709710 w 10515600"/>
              <a:gd name="connsiteY5" fmla="*/ 0 h 5601015"/>
              <a:gd name="connsiteX6" fmla="*/ 10515600 w 10515600"/>
              <a:gd name="connsiteY6" fmla="*/ 805890 h 5601015"/>
              <a:gd name="connsiteX7" fmla="*/ 10515600 w 10515600"/>
              <a:gd name="connsiteY7" fmla="*/ 2820560 h 5601015"/>
              <a:gd name="connsiteX8" fmla="*/ 10515600 w 10515600"/>
              <a:gd name="connsiteY8" fmla="*/ 2820560 h 5601015"/>
              <a:gd name="connsiteX9" fmla="*/ 10515600 w 10515600"/>
              <a:gd name="connsiteY9" fmla="*/ 4029371 h 5601015"/>
              <a:gd name="connsiteX10" fmla="*/ 10515600 w 10515600"/>
              <a:gd name="connsiteY10" fmla="*/ 4029355 h 5601015"/>
              <a:gd name="connsiteX11" fmla="*/ 9709710 w 10515600"/>
              <a:gd name="connsiteY11" fmla="*/ 4835245 h 5601015"/>
              <a:gd name="connsiteX12" fmla="*/ 3725283 w 10515600"/>
              <a:gd name="connsiteY12" fmla="*/ 4846003 h 5601015"/>
              <a:gd name="connsiteX13" fmla="*/ 3067085 w 10515600"/>
              <a:gd name="connsiteY13" fmla="*/ 5601015 h 5601015"/>
              <a:gd name="connsiteX14" fmla="*/ 1440628 w 10515600"/>
              <a:gd name="connsiteY14" fmla="*/ 4824487 h 5601015"/>
              <a:gd name="connsiteX15" fmla="*/ 805890 w 10515600"/>
              <a:gd name="connsiteY15" fmla="*/ 4835245 h 5601015"/>
              <a:gd name="connsiteX16" fmla="*/ 0 w 10515600"/>
              <a:gd name="connsiteY16" fmla="*/ 4029355 h 5601015"/>
              <a:gd name="connsiteX17" fmla="*/ 0 w 10515600"/>
              <a:gd name="connsiteY17" fmla="*/ 4029371 h 5601015"/>
              <a:gd name="connsiteX18" fmla="*/ 0 w 10515600"/>
              <a:gd name="connsiteY18" fmla="*/ 2820560 h 5601015"/>
              <a:gd name="connsiteX19" fmla="*/ 0 w 10515600"/>
              <a:gd name="connsiteY19" fmla="*/ 2820560 h 5601015"/>
              <a:gd name="connsiteX20" fmla="*/ 0 w 10515600"/>
              <a:gd name="connsiteY20" fmla="*/ 805890 h 5601015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3725283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39651"/>
              <a:gd name="connsiteX1" fmla="*/ 805890 w 10515600"/>
              <a:gd name="connsiteY1" fmla="*/ 0 h 5439651"/>
              <a:gd name="connsiteX2" fmla="*/ 1752600 w 10515600"/>
              <a:gd name="connsiteY2" fmla="*/ 0 h 5439651"/>
              <a:gd name="connsiteX3" fmla="*/ 1752600 w 10515600"/>
              <a:gd name="connsiteY3" fmla="*/ 0 h 5439651"/>
              <a:gd name="connsiteX4" fmla="*/ 4381500 w 10515600"/>
              <a:gd name="connsiteY4" fmla="*/ 0 h 5439651"/>
              <a:gd name="connsiteX5" fmla="*/ 9709710 w 10515600"/>
              <a:gd name="connsiteY5" fmla="*/ 0 h 5439651"/>
              <a:gd name="connsiteX6" fmla="*/ 10515600 w 10515600"/>
              <a:gd name="connsiteY6" fmla="*/ 805890 h 5439651"/>
              <a:gd name="connsiteX7" fmla="*/ 10515600 w 10515600"/>
              <a:gd name="connsiteY7" fmla="*/ 2820560 h 5439651"/>
              <a:gd name="connsiteX8" fmla="*/ 10515600 w 10515600"/>
              <a:gd name="connsiteY8" fmla="*/ 2820560 h 5439651"/>
              <a:gd name="connsiteX9" fmla="*/ 10515600 w 10515600"/>
              <a:gd name="connsiteY9" fmla="*/ 4029371 h 5439651"/>
              <a:gd name="connsiteX10" fmla="*/ 10515600 w 10515600"/>
              <a:gd name="connsiteY10" fmla="*/ 4029355 h 5439651"/>
              <a:gd name="connsiteX11" fmla="*/ 9709710 w 10515600"/>
              <a:gd name="connsiteY11" fmla="*/ 4835245 h 5439651"/>
              <a:gd name="connsiteX12" fmla="*/ 2552700 w 10515600"/>
              <a:gd name="connsiteY12" fmla="*/ 4846003 h 5439651"/>
              <a:gd name="connsiteX13" fmla="*/ 2098897 w 10515600"/>
              <a:gd name="connsiteY13" fmla="*/ 5439651 h 5439651"/>
              <a:gd name="connsiteX14" fmla="*/ 1440628 w 10515600"/>
              <a:gd name="connsiteY14" fmla="*/ 4824487 h 5439651"/>
              <a:gd name="connsiteX15" fmla="*/ 805890 w 10515600"/>
              <a:gd name="connsiteY15" fmla="*/ 4835245 h 5439651"/>
              <a:gd name="connsiteX16" fmla="*/ 0 w 10515600"/>
              <a:gd name="connsiteY16" fmla="*/ 4029355 h 5439651"/>
              <a:gd name="connsiteX17" fmla="*/ 0 w 10515600"/>
              <a:gd name="connsiteY17" fmla="*/ 4029371 h 5439651"/>
              <a:gd name="connsiteX18" fmla="*/ 0 w 10515600"/>
              <a:gd name="connsiteY18" fmla="*/ 2820560 h 5439651"/>
              <a:gd name="connsiteX19" fmla="*/ 0 w 10515600"/>
              <a:gd name="connsiteY19" fmla="*/ 2820560 h 5439651"/>
              <a:gd name="connsiteX20" fmla="*/ 0 w 10515600"/>
              <a:gd name="connsiteY20" fmla="*/ 805890 h 5439651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34351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  <a:gd name="connsiteX0" fmla="*/ 0 w 10515600"/>
              <a:gd name="connsiteY0" fmla="*/ 805890 h 5450408"/>
              <a:gd name="connsiteX1" fmla="*/ 805890 w 10515600"/>
              <a:gd name="connsiteY1" fmla="*/ 0 h 5450408"/>
              <a:gd name="connsiteX2" fmla="*/ 1752600 w 10515600"/>
              <a:gd name="connsiteY2" fmla="*/ 0 h 5450408"/>
              <a:gd name="connsiteX3" fmla="*/ 1752600 w 10515600"/>
              <a:gd name="connsiteY3" fmla="*/ 0 h 5450408"/>
              <a:gd name="connsiteX4" fmla="*/ 4381500 w 10515600"/>
              <a:gd name="connsiteY4" fmla="*/ 0 h 5450408"/>
              <a:gd name="connsiteX5" fmla="*/ 9709710 w 10515600"/>
              <a:gd name="connsiteY5" fmla="*/ 0 h 5450408"/>
              <a:gd name="connsiteX6" fmla="*/ 10515600 w 10515600"/>
              <a:gd name="connsiteY6" fmla="*/ 805890 h 5450408"/>
              <a:gd name="connsiteX7" fmla="*/ 10515600 w 10515600"/>
              <a:gd name="connsiteY7" fmla="*/ 2820560 h 5450408"/>
              <a:gd name="connsiteX8" fmla="*/ 10515600 w 10515600"/>
              <a:gd name="connsiteY8" fmla="*/ 2820560 h 5450408"/>
              <a:gd name="connsiteX9" fmla="*/ 10515600 w 10515600"/>
              <a:gd name="connsiteY9" fmla="*/ 4029371 h 5450408"/>
              <a:gd name="connsiteX10" fmla="*/ 10515600 w 10515600"/>
              <a:gd name="connsiteY10" fmla="*/ 4029355 h 5450408"/>
              <a:gd name="connsiteX11" fmla="*/ 9709710 w 10515600"/>
              <a:gd name="connsiteY11" fmla="*/ 4835245 h 5450408"/>
              <a:gd name="connsiteX12" fmla="*/ 2552700 w 10515600"/>
              <a:gd name="connsiteY12" fmla="*/ 4846003 h 5450408"/>
              <a:gd name="connsiteX13" fmla="*/ 2002078 w 10515600"/>
              <a:gd name="connsiteY13" fmla="*/ 5450408 h 5450408"/>
              <a:gd name="connsiteX14" fmla="*/ 1440628 w 10515600"/>
              <a:gd name="connsiteY14" fmla="*/ 4824487 h 5450408"/>
              <a:gd name="connsiteX15" fmla="*/ 805890 w 10515600"/>
              <a:gd name="connsiteY15" fmla="*/ 4835245 h 5450408"/>
              <a:gd name="connsiteX16" fmla="*/ 0 w 10515600"/>
              <a:gd name="connsiteY16" fmla="*/ 4029355 h 5450408"/>
              <a:gd name="connsiteX17" fmla="*/ 0 w 10515600"/>
              <a:gd name="connsiteY17" fmla="*/ 4029371 h 5450408"/>
              <a:gd name="connsiteX18" fmla="*/ 0 w 10515600"/>
              <a:gd name="connsiteY18" fmla="*/ 2820560 h 5450408"/>
              <a:gd name="connsiteX19" fmla="*/ 0 w 10515600"/>
              <a:gd name="connsiteY19" fmla="*/ 2820560 h 5450408"/>
              <a:gd name="connsiteX20" fmla="*/ 0 w 10515600"/>
              <a:gd name="connsiteY20" fmla="*/ 805890 h 54504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0515600" h="5450408">
                <a:moveTo>
                  <a:pt x="0" y="805890"/>
                </a:moveTo>
                <a:cubicBezTo>
                  <a:pt x="0" y="360809"/>
                  <a:pt x="360809" y="0"/>
                  <a:pt x="805890" y="0"/>
                </a:cubicBezTo>
                <a:lnTo>
                  <a:pt x="1752600" y="0"/>
                </a:lnTo>
                <a:lnTo>
                  <a:pt x="1752600" y="0"/>
                </a:lnTo>
                <a:lnTo>
                  <a:pt x="4381500" y="0"/>
                </a:lnTo>
                <a:lnTo>
                  <a:pt x="9709710" y="0"/>
                </a:lnTo>
                <a:cubicBezTo>
                  <a:pt x="10154791" y="0"/>
                  <a:pt x="10515600" y="360809"/>
                  <a:pt x="10515600" y="805890"/>
                </a:cubicBezTo>
                <a:lnTo>
                  <a:pt x="10515600" y="2820560"/>
                </a:lnTo>
                <a:lnTo>
                  <a:pt x="10515600" y="2820560"/>
                </a:lnTo>
                <a:lnTo>
                  <a:pt x="10515600" y="4029371"/>
                </a:lnTo>
                <a:lnTo>
                  <a:pt x="10515600" y="4029355"/>
                </a:lnTo>
                <a:cubicBezTo>
                  <a:pt x="10515600" y="4474436"/>
                  <a:pt x="10154791" y="4835245"/>
                  <a:pt x="9709710" y="4835245"/>
                </a:cubicBezTo>
                <a:lnTo>
                  <a:pt x="2552700" y="4846003"/>
                </a:lnTo>
                <a:lnTo>
                  <a:pt x="2002078" y="5450408"/>
                </a:lnTo>
                <a:lnTo>
                  <a:pt x="1440628" y="4824487"/>
                </a:lnTo>
                <a:lnTo>
                  <a:pt x="805890" y="4835245"/>
                </a:lnTo>
                <a:cubicBezTo>
                  <a:pt x="360809" y="4835245"/>
                  <a:pt x="0" y="4474436"/>
                  <a:pt x="0" y="4029355"/>
                </a:cubicBezTo>
                <a:lnTo>
                  <a:pt x="0" y="4029371"/>
                </a:lnTo>
                <a:lnTo>
                  <a:pt x="0" y="2820560"/>
                </a:lnTo>
                <a:lnTo>
                  <a:pt x="0" y="2820560"/>
                </a:lnTo>
                <a:lnTo>
                  <a:pt x="0" y="80589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1040802" y="1438508"/>
            <a:ext cx="7116184" cy="2219093"/>
          </a:xfrm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375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“Click to edit quote.”</a:t>
            </a:r>
          </a:p>
        </p:txBody>
      </p:sp>
      <p:sp>
        <p:nvSpPr>
          <p:cNvPr id="15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1040802" y="4126417"/>
            <a:ext cx="7116184" cy="1015739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 i="1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- Click to edit name or subtext</a:t>
            </a:r>
          </a:p>
        </p:txBody>
      </p:sp>
      <p:sp>
        <p:nvSpPr>
          <p:cNvPr id="16" name="Date Placeholder 4"/>
          <p:cNvSpPr>
            <a:spLocks noGrp="1"/>
          </p:cNvSpPr>
          <p:nvPr>
            <p:ph type="dt" sz="half" idx="11"/>
          </p:nvPr>
        </p:nvSpPr>
        <p:spPr>
          <a:xfrm>
            <a:off x="628650" y="6356351"/>
            <a:ext cx="1018943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76FB33B-BCEE-4E25-B97B-A564B0E1024B}" type="datetime1">
              <a:rPr lang="en-US" smtClean="0"/>
              <a:t>1/15/2020</a:t>
            </a:fld>
            <a:endParaRPr lang="en-US" dirty="0"/>
          </a:p>
        </p:txBody>
      </p:sp>
      <p:sp>
        <p:nvSpPr>
          <p:cNvPr id="1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bg1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2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19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18349" y="6356351"/>
            <a:ext cx="109700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44117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Black Circle Overl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9968" y="685800"/>
            <a:ext cx="4114800" cy="5486400"/>
          </a:xfrm>
          <a:prstGeom prst="ellipse">
            <a:avLst/>
          </a:prstGeom>
          <a:solidFill>
            <a:srgbClr val="003865">
              <a:alpha val="87843"/>
            </a:srgbClr>
          </a:solidFill>
        </p:spPr>
        <p:txBody>
          <a:bodyPr>
            <a:noAutofit/>
          </a:bodyPr>
          <a:lstStyle>
            <a:lvl1pPr algn="ctr">
              <a:tabLst>
                <a:tab pos="1756172" algn="l"/>
                <a:tab pos="2827735" algn="l"/>
              </a:tabLst>
              <a:defRPr sz="4125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7C3B6E0-E413-4EA2-9B23-AF69A1623F89}" type="datetime1">
              <a:rPr lang="en-US" smtClean="0"/>
              <a:t>1/15/2020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2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2258399"/>
      </p:ext>
    </p:extLst>
  </p:cSld>
  <p:clrMapOvr>
    <a:masterClrMapping/>
  </p:clrMapOvr>
  <p:hf sldNum="0" hdr="0" ftr="0" dt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Multiple Circle Overl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6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290298" y="912530"/>
            <a:ext cx="3496041" cy="4661388"/>
          </a:xfrm>
          <a:prstGeom prst="ellipse">
            <a:avLst/>
          </a:prstGeom>
          <a:solidFill>
            <a:srgbClr val="003865">
              <a:alpha val="87843"/>
            </a:srgbClr>
          </a:solidFill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3375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7158612" y="524007"/>
            <a:ext cx="1616475" cy="2155300"/>
          </a:xfrm>
          <a:prstGeom prst="ellipse">
            <a:avLst/>
          </a:prstGeom>
          <a:solidFill>
            <a:srgbClr val="78BE21">
              <a:alpha val="87843"/>
            </a:srgb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75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Second Point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6938251" y="3581845"/>
            <a:ext cx="1978484" cy="2637978"/>
          </a:xfrm>
          <a:prstGeom prst="ellipse">
            <a:avLst/>
          </a:prstGeom>
          <a:solidFill>
            <a:srgbClr val="000000">
              <a:alpha val="87843"/>
            </a:srgb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75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Third Point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38A7556-21FA-4204-9DD6-1F6FDEC2C796}" type="datetime1">
              <a:rPr lang="en-US" smtClean="0"/>
              <a:t>1/15/2020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2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1004216"/>
      </p:ext>
    </p:extLst>
  </p:cSld>
  <p:clrMapOvr>
    <a:masterClrMapping/>
  </p:clrMapOvr>
  <p:hf sldNum="0" hdr="0" ftr="0" dt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Black Box Overla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724607" y="1609867"/>
            <a:ext cx="5694788" cy="3638266"/>
          </a:xfrm>
          <a:solidFill>
            <a:schemeClr val="tx1">
              <a:alpha val="88000"/>
            </a:schemeClr>
          </a:solidFill>
        </p:spPr>
        <p:txBody>
          <a:bodyPr>
            <a:noAutofit/>
          </a:bodyPr>
          <a:lstStyle>
            <a:lvl1pPr algn="ctr">
              <a:spcAft>
                <a:spcPts val="750"/>
              </a:spcAft>
              <a:tabLst>
                <a:tab pos="2827735" algn="l"/>
              </a:tabLst>
              <a:defRPr sz="525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Quote or </a:t>
            </a:r>
            <a:br>
              <a:rPr lang="en-US" dirty="0"/>
            </a:br>
            <a:r>
              <a:rPr lang="en-US" dirty="0"/>
              <a:t>Statement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EB49D9C-C4C1-46A9-AED8-599F8B47287F}" type="datetime1">
              <a:rPr lang="en-US" smtClean="0"/>
              <a:t>1/15/2020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2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771762"/>
      </p:ext>
    </p:extLst>
  </p:cSld>
  <p:clrMapOvr>
    <a:masterClrMapping/>
  </p:clrMapOvr>
  <p:hf sldNum="0" hdr="0" ftr="0" dt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olid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389686"/>
            <a:ext cx="7886700" cy="1340989"/>
          </a:xfrm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525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Quote or Statement</a:t>
            </a:r>
          </a:p>
        </p:txBody>
      </p:sp>
      <p:sp>
        <p:nvSpPr>
          <p:cNvPr id="10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2925700"/>
            <a:ext cx="7886700" cy="2673435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Clr>
                <a:schemeClr val="bg1"/>
              </a:buClr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Make a secondary statement here.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094F804-653A-41F1-A565-1098D9DEB37A}" type="datetime1">
              <a:rPr lang="en-US" smtClean="0"/>
              <a:t>1/15/2020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2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953702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Solid Light Background">
    <p:bg>
      <p:bgPr>
        <a:gradFill>
          <a:gsLst>
            <a:gs pos="100000">
              <a:srgbClr val="BFBFBF"/>
            </a:gs>
            <a:gs pos="53000">
              <a:srgbClr val="F5F5F5"/>
            </a:gs>
            <a:gs pos="78000">
              <a:srgbClr val="E8E8E8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0" y="1389686"/>
            <a:ext cx="9144000" cy="1340989"/>
          </a:xfrm>
          <a:solidFill>
            <a:schemeClr val="tx1"/>
          </a:solidFill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525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Quote or Statement</a:t>
            </a: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2925700"/>
            <a:ext cx="7886700" cy="2673435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Make a secondary statement here.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6A75E6-E45B-4C5D-981E-7C8ED0C72F5D}" type="datetime1">
              <a:rPr lang="en-US" smtClean="0"/>
              <a:t>1/15/2020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Optional Tagline Goes Here | mn.gov/websiteurl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91558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Full Image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9144000" cy="6858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edit background picture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1389686"/>
            <a:ext cx="7886700" cy="1340989"/>
          </a:xfrm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525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Quote or Statement</a:t>
            </a:r>
          </a:p>
        </p:txBody>
      </p:sp>
      <p:sp>
        <p:nvSpPr>
          <p:cNvPr id="13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2925700"/>
            <a:ext cx="7886700" cy="2673435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Make a secondary statement here.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8B25D9D-5365-41CD-BF43-4FFFCBF4BBDA}" type="datetime1">
              <a:rPr lang="en-US" smtClean="0"/>
              <a:t>1/15/2020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2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260539"/>
      </p:ext>
    </p:extLst>
  </p:cSld>
  <p:clrMapOvr>
    <a:masterClrMapping/>
  </p:clrMapOvr>
  <p:hf sldNum="0" hdr="0" ftr="0" dt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 - Image Background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9144000" cy="6858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68104" y="624469"/>
            <a:ext cx="3898746" cy="5072440"/>
          </a:xfrm>
          <a:prstGeom prst="ellipse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45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title.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754099" y="0"/>
            <a:ext cx="2989660" cy="508635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30000" i="0">
                <a:solidFill>
                  <a:schemeClr val="bg1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CC894EF-7DC0-4B7C-83F8-29D989AA60F6}" type="datetime1">
              <a:rPr lang="en-US" smtClean="0"/>
              <a:t>1/15/2020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2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447323"/>
      </p:ext>
    </p:extLst>
  </p:cSld>
  <p:clrMapOvr>
    <a:masterClrMapping/>
  </p:clrMapOvr>
  <p:hf sldNum="0" hdr="0" ftr="0" dt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Number -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68104" y="624469"/>
            <a:ext cx="3898746" cy="5072440"/>
          </a:xfrm>
          <a:prstGeom prst="ellipse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45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edit title.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5" hasCustomPrompt="1"/>
          </p:nvPr>
        </p:nvSpPr>
        <p:spPr>
          <a:xfrm>
            <a:off x="754099" y="0"/>
            <a:ext cx="2989660" cy="5086350"/>
          </a:xfr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30000" i="0">
                <a:solidFill>
                  <a:schemeClr val="bg1"/>
                </a:solidFill>
              </a:defRPr>
            </a:lvl1pPr>
            <a:lvl2pPr marL="342900" indent="0">
              <a:buNone/>
              <a:defRPr/>
            </a:lvl2pPr>
            <a:lvl3pPr marL="685800" indent="0">
              <a:buNone/>
              <a:defRPr/>
            </a:lvl3pPr>
            <a:lvl4pPr marL="1028700" indent="0">
              <a:buNone/>
              <a:defRPr/>
            </a:lvl4pPr>
            <a:lvl5pPr marL="1371600" indent="0">
              <a:buNone/>
              <a:defRPr/>
            </a:lvl5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78DBCF0-11C3-4F19-90D9-2EE7F00784FE}" type="datetime1">
              <a:rPr lang="en-US" smtClean="0"/>
              <a:t>1/15/2020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2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821160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Quote Solid Red Background">
    <p:bg>
      <p:bgPr>
        <a:gradFill>
          <a:gsLst>
            <a:gs pos="100000">
              <a:schemeClr val="accent1">
                <a:lumMod val="50000"/>
              </a:schemeClr>
            </a:gs>
            <a:gs pos="20000">
              <a:schemeClr val="accent1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628650" y="2212734"/>
            <a:ext cx="7886700" cy="1472163"/>
          </a:xfrm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525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you!</a:t>
            </a:r>
          </a:p>
        </p:txBody>
      </p:sp>
      <p:sp>
        <p:nvSpPr>
          <p:cNvPr id="11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3684897"/>
            <a:ext cx="7886700" cy="2517600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firstname.lastname@state.mn.us</a:t>
            </a:r>
          </a:p>
          <a:p>
            <a:pPr lvl="0"/>
            <a:r>
              <a:rPr lang="en-US" dirty="0"/>
              <a:t>555-555-5555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094F804-653A-41F1-A565-1098D9DEB37A}" type="datetime1">
              <a:rPr lang="en-US" smtClean="0"/>
              <a:t>1/15/2020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2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/>
          <p:nvPr userDrawn="1"/>
        </p:nvSpPr>
        <p:spPr>
          <a:xfrm>
            <a:off x="0" y="0"/>
            <a:ext cx="9144000" cy="1651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9" name="MN.IT Services Logo" descr="Minnesota Department of Health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006" y="318902"/>
            <a:ext cx="2226627" cy="424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96384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Quote Solid Light Background"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0" y="1651380"/>
            <a:ext cx="9144000" cy="1733266"/>
          </a:xfrm>
          <a:solidFill>
            <a:schemeClr val="tx1"/>
          </a:solidFill>
        </p:spPr>
        <p:txBody>
          <a:bodyPr>
            <a:noAutofit/>
          </a:bodyPr>
          <a:lstStyle>
            <a:lvl1pPr algn="ctr">
              <a:tabLst>
                <a:tab pos="2827735" algn="l"/>
              </a:tabLst>
              <a:defRPr sz="525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you!</a:t>
            </a: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628650" y="3521123"/>
            <a:ext cx="7886700" cy="2681374"/>
          </a:xfr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err="1"/>
              <a:t>Firstname</a:t>
            </a:r>
            <a:r>
              <a:rPr lang="en-US" dirty="0"/>
              <a:t> </a:t>
            </a:r>
            <a:r>
              <a:rPr lang="en-US" dirty="0" err="1"/>
              <a:t>Lastname</a:t>
            </a:r>
            <a:endParaRPr lang="en-US" dirty="0"/>
          </a:p>
          <a:p>
            <a:pPr lvl="0"/>
            <a:r>
              <a:rPr lang="en-US" dirty="0"/>
              <a:t>firstname.lastname@state.mn.us</a:t>
            </a:r>
          </a:p>
          <a:p>
            <a:pPr lvl="0"/>
            <a:r>
              <a:rPr lang="en-US" dirty="0"/>
              <a:t>555-555-5555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66A75E6-E45B-4C5D-981E-7C8ED0C72F5D}" type="datetime1">
              <a:rPr lang="en-US" smtClean="0"/>
              <a:pPr/>
              <a:t>1/15/2020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>
                <a:solidFill>
                  <a:schemeClr val="tx2"/>
                </a:solidFill>
              </a:rPr>
              <a:t>Optional Tagline Goes Here</a:t>
            </a:r>
            <a:r>
              <a:rPr lang="en-US"/>
              <a:t> </a:t>
            </a:r>
            <a:r>
              <a:rPr lang="en-US">
                <a:solidFill>
                  <a:schemeClr val="accent1"/>
                </a:solidFill>
              </a:rPr>
              <a:t>|</a:t>
            </a:r>
            <a:r>
              <a:rPr lang="en-US"/>
              <a:t> </a:t>
            </a:r>
            <a:r>
              <a:rPr lang="en-US">
                <a:solidFill>
                  <a:schemeClr val="tx2"/>
                </a:solidFill>
              </a:rPr>
              <a:t>mn.gov/websiteurl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9144000" cy="16513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0" name="MN.IT Services Logo" descr="Minnesota Department of Health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006" y="318902"/>
            <a:ext cx="2226627" cy="424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897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101894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2"/>
                </a:solidFill>
              </a:defRPr>
            </a:lvl1pPr>
          </a:lstStyle>
          <a:p>
            <a:fld id="{068C556E-7101-4471-A958-3911E20944AB}" type="datetime1">
              <a:rPr lang="en-US" smtClean="0"/>
              <a:t>1/15/2020</a:t>
            </a:fld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76633" y="6356350"/>
            <a:ext cx="4190735" cy="365125"/>
          </a:xfrm>
          <a:prstGeom prst="rect">
            <a:avLst/>
          </a:prstGeom>
        </p:spPr>
        <p:txBody>
          <a:bodyPr anchor="ctr"/>
          <a:lstStyle>
            <a:lvl1pPr algn="ctr">
              <a:defRPr sz="900">
                <a:solidFill>
                  <a:schemeClr val="tx2"/>
                </a:solidFill>
              </a:defRPr>
            </a:lvl1pPr>
          </a:lstStyle>
          <a:p>
            <a:r>
              <a:rPr lang="en-US"/>
              <a:t>Optional Tagline Goes Here </a:t>
            </a:r>
            <a:r>
              <a:rPr lang="en-US">
                <a:solidFill>
                  <a:schemeClr val="accent1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18349" y="6356351"/>
            <a:ext cx="10970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2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623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99" r:id="rId2"/>
    <p:sldLayoutId id="2147483787" r:id="rId3"/>
    <p:sldLayoutId id="2147483795" r:id="rId4"/>
    <p:sldLayoutId id="2147483711" r:id="rId5"/>
    <p:sldLayoutId id="2147483712" r:id="rId6"/>
    <p:sldLayoutId id="2147483790" r:id="rId7"/>
    <p:sldLayoutId id="2147483789" r:id="rId8"/>
    <p:sldLayoutId id="2147483714" r:id="rId9"/>
    <p:sldLayoutId id="2147483738" r:id="rId10"/>
    <p:sldLayoutId id="2147483739" r:id="rId11"/>
    <p:sldLayoutId id="2147483780" r:id="rId12"/>
    <p:sldLayoutId id="2147483773" r:id="rId13"/>
    <p:sldLayoutId id="2147483800" r:id="rId14"/>
    <p:sldLayoutId id="2147483688" r:id="rId15"/>
    <p:sldLayoutId id="2147483801" r:id="rId16"/>
    <p:sldLayoutId id="2147483802" r:id="rId17"/>
    <p:sldLayoutId id="2147483803" r:id="rId18"/>
    <p:sldLayoutId id="2147483744" r:id="rId19"/>
    <p:sldLayoutId id="2147483793" r:id="rId20"/>
    <p:sldLayoutId id="2147483772" r:id="rId21"/>
    <p:sldLayoutId id="2147483767" r:id="rId22"/>
    <p:sldLayoutId id="2147483769" r:id="rId23"/>
    <p:sldLayoutId id="2147483771" r:id="rId24"/>
    <p:sldLayoutId id="2147483770" r:id="rId25"/>
    <p:sldLayoutId id="2147483732" r:id="rId26"/>
    <p:sldLayoutId id="2147483794" r:id="rId27"/>
    <p:sldLayoutId id="2147483733" r:id="rId28"/>
    <p:sldLayoutId id="2147483747" r:id="rId29"/>
    <p:sldLayoutId id="2147483818" r:id="rId30"/>
    <p:sldLayoutId id="2147483805" r:id="rId31"/>
    <p:sldLayoutId id="2147483806" r:id="rId32"/>
    <p:sldLayoutId id="2147483750" r:id="rId33"/>
    <p:sldLayoutId id="2147483765" r:id="rId34"/>
    <p:sldLayoutId id="2147483781" r:id="rId35"/>
    <p:sldLayoutId id="2147483809" r:id="rId36"/>
    <p:sldLayoutId id="2147483808" r:id="rId37"/>
    <p:sldLayoutId id="2147483807" r:id="rId38"/>
    <p:sldLayoutId id="2147483819" r:id="rId39"/>
    <p:sldLayoutId id="2147483754" r:id="rId40"/>
    <p:sldLayoutId id="2147483755" r:id="rId41"/>
    <p:sldLayoutId id="2147483759" r:id="rId42"/>
    <p:sldLayoutId id="2147483753" r:id="rId43"/>
    <p:sldLayoutId id="2147483763" r:id="rId44"/>
    <p:sldLayoutId id="2147483762" r:id="rId45"/>
    <p:sldLayoutId id="2147483758" r:id="rId46"/>
    <p:sldLayoutId id="2147483756" r:id="rId47"/>
    <p:sldLayoutId id="2147483798" r:id="rId48"/>
    <p:sldLayoutId id="2147483797" r:id="rId49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00000"/>
        </a:lnSpc>
        <a:spcBef>
          <a:spcPts val="750"/>
        </a:spcBef>
        <a:spcAft>
          <a:spcPts val="750"/>
        </a:spcAft>
        <a:buClr>
          <a:schemeClr val="accent1"/>
        </a:buClr>
        <a:buFont typeface="Arial" panose="020B0604020202020204" pitchFamily="34" charset="0"/>
        <a:buChar char="•"/>
        <a:defRPr sz="1875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00000"/>
        </a:lnSpc>
        <a:spcBef>
          <a:spcPts val="375"/>
        </a:spcBef>
        <a:spcAft>
          <a:spcPts val="750"/>
        </a:spcAft>
        <a:buClr>
          <a:schemeClr val="accent1"/>
        </a:buClr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00000"/>
        </a:lnSpc>
        <a:spcBef>
          <a:spcPts val="375"/>
        </a:spcBef>
        <a:spcAft>
          <a:spcPts val="750"/>
        </a:spcAft>
        <a:buClr>
          <a:schemeClr val="accent1"/>
        </a:buClr>
        <a:buFont typeface="Arial" panose="020B0604020202020204" pitchFamily="34" charset="0"/>
        <a:buChar char="•"/>
        <a:defRPr sz="1275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00000"/>
        </a:lnSpc>
        <a:spcBef>
          <a:spcPts val="375"/>
        </a:spcBef>
        <a:spcAft>
          <a:spcPts val="750"/>
        </a:spcAft>
        <a:buClr>
          <a:schemeClr val="accent1"/>
        </a:buClr>
        <a:buFont typeface="Arial" panose="020B0604020202020204" pitchFamily="34" charset="0"/>
        <a:buChar char="•"/>
        <a:defRPr sz="1275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00000"/>
        </a:lnSpc>
        <a:spcBef>
          <a:spcPts val="375"/>
        </a:spcBef>
        <a:spcAft>
          <a:spcPts val="750"/>
        </a:spcAft>
        <a:buClr>
          <a:schemeClr val="accent1"/>
        </a:buClr>
        <a:buFont typeface="Arial" panose="020B0604020202020204" pitchFamily="34" charset="0"/>
        <a:buChar char="•"/>
        <a:defRPr sz="1275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3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7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0" y="3998215"/>
            <a:ext cx="9144000" cy="1588613"/>
          </a:xfrm>
        </p:spPr>
        <p:txBody>
          <a:bodyPr>
            <a:normAutofit/>
          </a:bodyPr>
          <a:lstStyle/>
          <a:p>
            <a:r>
              <a:rPr lang="en-US" sz="3200"/>
              <a:t>Climate Data </a:t>
            </a:r>
            <a:r>
              <a:rPr lang="en-US" sz="3200" dirty="0"/>
              <a:t>Profiles for Minnesota’s Emergency Management &amp; Preparedness Professionals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4"/>
          </p:nvPr>
        </p:nvSpPr>
        <p:spPr>
          <a:xfrm>
            <a:off x="1654629" y="5586827"/>
            <a:ext cx="5704114" cy="1198949"/>
          </a:xfrm>
        </p:spPr>
        <p:txBody>
          <a:bodyPr>
            <a:noAutofit/>
          </a:bodyPr>
          <a:lstStyle/>
          <a:p>
            <a:r>
              <a:rPr lang="en-US" sz="2000" dirty="0"/>
              <a:t>Brenda Hoppe, PhD, Senior Research Scientist</a:t>
            </a:r>
          </a:p>
          <a:p>
            <a:r>
              <a:rPr lang="en-US" sz="2000" dirty="0"/>
              <a:t>CSTE Disaster Epidemiology Committee meeting</a:t>
            </a:r>
          </a:p>
          <a:p>
            <a:r>
              <a:rPr lang="en-US" sz="2000" dirty="0"/>
              <a:t>January 15, 2020</a:t>
            </a:r>
          </a:p>
        </p:txBody>
      </p:sp>
      <p:pic>
        <p:nvPicPr>
          <p:cNvPr id="5" name="MN.IT Services Logo" descr="Minnesota Department of Health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5533" y="2188816"/>
            <a:ext cx="4252935" cy="61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1991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306365" y="2148884"/>
            <a:ext cx="272333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University of Minnesota</a:t>
            </a:r>
          </a:p>
          <a:p>
            <a:r>
              <a:rPr lang="en-US" dirty="0">
                <a:solidFill>
                  <a:schemeClr val="bg1"/>
                </a:solidFill>
              </a:rPr>
              <a:t>Stacey Stark</a:t>
            </a:r>
          </a:p>
          <a:p>
            <a:endParaRPr lang="en-US" b="1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</a:rPr>
              <a:t>MDH </a:t>
            </a:r>
          </a:p>
          <a:p>
            <a:r>
              <a:rPr lang="en-US" dirty="0">
                <a:solidFill>
                  <a:schemeClr val="bg1"/>
                </a:solidFill>
              </a:rPr>
              <a:t>Micaela Resh </a:t>
            </a:r>
          </a:p>
          <a:p>
            <a:r>
              <a:rPr lang="en-US" dirty="0">
                <a:solidFill>
                  <a:schemeClr val="bg1"/>
                </a:solidFill>
              </a:rPr>
              <a:t>Nissa Tupper</a:t>
            </a:r>
          </a:p>
          <a:p>
            <a:r>
              <a:rPr lang="en-US" dirty="0">
                <a:solidFill>
                  <a:schemeClr val="bg1"/>
                </a:solidFill>
              </a:rPr>
              <a:t>Kristin Raab</a:t>
            </a:r>
          </a:p>
          <a:p>
            <a:r>
              <a:rPr lang="en-US" dirty="0">
                <a:solidFill>
                  <a:schemeClr val="bg1"/>
                </a:solidFill>
              </a:rPr>
              <a:t>Emmy Waldhart</a:t>
            </a:r>
          </a:p>
          <a:p>
            <a:r>
              <a:rPr lang="en-US" dirty="0">
                <a:solidFill>
                  <a:schemeClr val="bg1"/>
                </a:solidFill>
              </a:rPr>
              <a:t>Cheryl Petersen-Kroeber</a:t>
            </a:r>
          </a:p>
          <a:p>
            <a:r>
              <a:rPr lang="en-US" dirty="0">
                <a:solidFill>
                  <a:schemeClr val="bg1"/>
                </a:solidFill>
              </a:rPr>
              <a:t>Deb </a:t>
            </a:r>
            <a:r>
              <a:rPr lang="en-US" dirty="0" err="1">
                <a:solidFill>
                  <a:schemeClr val="bg1"/>
                </a:solidFill>
              </a:rPr>
              <a:t>Radi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Chris Kimber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98071" y="5306780"/>
            <a:ext cx="73968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/>
              <a:t>THANK YOU!!!</a:t>
            </a:r>
          </a:p>
        </p:txBody>
      </p:sp>
      <p:sp>
        <p:nvSpPr>
          <p:cNvPr id="4" name="Rectangle 3"/>
          <p:cNvSpPr/>
          <p:nvPr/>
        </p:nvSpPr>
        <p:spPr>
          <a:xfrm>
            <a:off x="308569" y="2148884"/>
            <a:ext cx="2873834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State &amp; Local Emergency Management</a:t>
            </a:r>
          </a:p>
          <a:p>
            <a:r>
              <a:rPr lang="en-US" dirty="0">
                <a:solidFill>
                  <a:schemeClr val="bg1"/>
                </a:solidFill>
              </a:rPr>
              <a:t>Jennifer Nelson</a:t>
            </a:r>
          </a:p>
          <a:p>
            <a:r>
              <a:rPr lang="en-US" dirty="0">
                <a:solidFill>
                  <a:schemeClr val="bg1"/>
                </a:solidFill>
              </a:rPr>
              <a:t>Eric Waage</a:t>
            </a:r>
          </a:p>
          <a:p>
            <a:r>
              <a:rPr lang="en-US" dirty="0">
                <a:solidFill>
                  <a:schemeClr val="bg1"/>
                </a:solidFill>
              </a:rPr>
              <a:t>Lucy Angelis</a:t>
            </a:r>
          </a:p>
          <a:p>
            <a:r>
              <a:rPr lang="en-US" dirty="0">
                <a:solidFill>
                  <a:schemeClr val="bg1"/>
                </a:solidFill>
              </a:rPr>
              <a:t>Roy Holmes</a:t>
            </a:r>
          </a:p>
          <a:p>
            <a:r>
              <a:rPr lang="en-US" dirty="0">
                <a:solidFill>
                  <a:schemeClr val="bg1"/>
                </a:solidFill>
              </a:rPr>
              <a:t>Heather </a:t>
            </a:r>
            <a:r>
              <a:rPr lang="en-US" dirty="0" err="1">
                <a:solidFill>
                  <a:schemeClr val="bg1"/>
                </a:solidFill>
              </a:rPr>
              <a:t>Winkleback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Mark Marcy</a:t>
            </a:r>
          </a:p>
          <a:p>
            <a:r>
              <a:rPr lang="en-US" dirty="0">
                <a:solidFill>
                  <a:schemeClr val="bg1"/>
                </a:solidFill>
              </a:rPr>
              <a:t>Mike Peterson</a:t>
            </a:r>
          </a:p>
          <a:p>
            <a:r>
              <a:rPr lang="en-US" dirty="0">
                <a:solidFill>
                  <a:schemeClr val="bg1"/>
                </a:solidFill>
              </a:rPr>
              <a:t>Jeanna Hayes</a:t>
            </a:r>
          </a:p>
          <a:p>
            <a:r>
              <a:rPr lang="en-US" dirty="0">
                <a:solidFill>
                  <a:schemeClr val="bg1"/>
                </a:solidFill>
              </a:rPr>
              <a:t>Gary Peterson</a:t>
            </a:r>
          </a:p>
        </p:txBody>
      </p:sp>
      <p:sp>
        <p:nvSpPr>
          <p:cNvPr id="6" name="Rectangle 5"/>
          <p:cNvSpPr/>
          <p:nvPr/>
        </p:nvSpPr>
        <p:spPr>
          <a:xfrm>
            <a:off x="3307467" y="2148884"/>
            <a:ext cx="287383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Hundrieser Consulting</a:t>
            </a:r>
          </a:p>
          <a:p>
            <a:r>
              <a:rPr lang="en-US" dirty="0">
                <a:solidFill>
                  <a:schemeClr val="bg1"/>
                </a:solidFill>
              </a:rPr>
              <a:t>Bonnie Hundrieser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</a:rPr>
              <a:t>State Climatology Office</a:t>
            </a:r>
          </a:p>
          <a:p>
            <a:r>
              <a:rPr lang="en-US" dirty="0">
                <a:solidFill>
                  <a:schemeClr val="bg1"/>
                </a:solidFill>
              </a:rPr>
              <a:t>Kenny Blumenfeld</a:t>
            </a:r>
          </a:p>
          <a:p>
            <a:r>
              <a:rPr lang="en-US" dirty="0">
                <a:solidFill>
                  <a:schemeClr val="bg1"/>
                </a:solidFill>
              </a:rPr>
              <a:t>Peter Boulay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b="1" dirty="0">
                <a:solidFill>
                  <a:schemeClr val="bg1"/>
                </a:solidFill>
              </a:rPr>
              <a:t>Silver Jackets</a:t>
            </a:r>
          </a:p>
          <a:p>
            <a:r>
              <a:rPr lang="en-US" dirty="0">
                <a:solidFill>
                  <a:schemeClr val="bg1"/>
                </a:solidFill>
              </a:rPr>
              <a:t>Terry Zien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DD09B1A-9276-45F8-99AA-9E38BF7D2B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569" y="176006"/>
            <a:ext cx="8474174" cy="1792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28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mn hsem regio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6522" y="1868063"/>
            <a:ext cx="3127810" cy="4045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l="3987" r="1430"/>
          <a:stretch/>
        </p:blipFill>
        <p:spPr>
          <a:xfrm>
            <a:off x="617021" y="1987497"/>
            <a:ext cx="4184057" cy="380643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932465" y="5790254"/>
            <a:ext cx="386861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000" dirty="0"/>
              <a:t>Image from NCA4, Vol 1.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0" y="275129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MN HSEM Climate Data Profiles 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75686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275129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Disasters &amp; Costs Trending Up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562600" y="6627168"/>
            <a:ext cx="3228703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/>
              <a:t>From NOAA. Billion-Dollar Weather and Climate Disasters, 2019.</a:t>
            </a:r>
          </a:p>
        </p:txBody>
      </p:sp>
      <p:pic>
        <p:nvPicPr>
          <p:cNvPr id="2" name="Picture 2" descr="https://www.climate.gov/sites/default/files/BillionDollarDisasters2019_counts_and_costs_larg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834" y="1388148"/>
            <a:ext cx="7367595" cy="51794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96979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5</a:t>
            </a:fld>
            <a:endParaRPr lang="en-US" dirty="0"/>
          </a:p>
        </p:txBody>
      </p:sp>
      <p:pic>
        <p:nvPicPr>
          <p:cNvPr id="7" name="Picture 2" descr="BRACE Infographi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788185"/>
            <a:ext cx="4277287" cy="478459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0" y="275129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Minnesota Climate &amp; Health Program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377" y="2566555"/>
            <a:ext cx="4035312" cy="2780697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69377" y="1788185"/>
            <a:ext cx="40353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accent1"/>
                </a:solidFill>
              </a:rPr>
              <a:t>CDC’s Climate-Ready States &amp; Cities Initiative Grantees</a:t>
            </a:r>
          </a:p>
        </p:txBody>
      </p:sp>
    </p:spTree>
    <p:extLst>
      <p:ext uri="{BB962C8B-B14F-4D97-AF65-F5344CB8AC3E}">
        <p14:creationId xmlns:p14="http://schemas.microsoft.com/office/powerpoint/2010/main" val="38036341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6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6625785"/>
            <a:ext cx="819455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00" dirty="0" err="1">
                <a:solidFill>
                  <a:schemeClr val="bg1"/>
                </a:solidFill>
                <a:latin typeface="Helvetica Neue"/>
              </a:rPr>
              <a:t>Fon</a:t>
            </a:r>
            <a:r>
              <a:rPr lang="en-US" sz="900" dirty="0">
                <a:solidFill>
                  <a:schemeClr val="bg1"/>
                </a:solidFill>
                <a:latin typeface="Helvetica Neue"/>
              </a:rPr>
              <a:t> </a:t>
            </a:r>
            <a:r>
              <a:rPr lang="en-US" sz="900" dirty="0" err="1">
                <a:solidFill>
                  <a:schemeClr val="bg1"/>
                </a:solidFill>
                <a:latin typeface="Helvetica Neue"/>
              </a:rPr>
              <a:t>Restorff</a:t>
            </a:r>
            <a:endParaRPr lang="en-US" sz="900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275129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Minnesota Climate &amp; Health Program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72"/>
          <a:stretch/>
        </p:blipFill>
        <p:spPr>
          <a:xfrm>
            <a:off x="13838" y="1671259"/>
            <a:ext cx="7656187" cy="518094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t="3099" r="1346"/>
          <a:stretch/>
        </p:blipFill>
        <p:spPr>
          <a:xfrm>
            <a:off x="3894417" y="1660000"/>
            <a:ext cx="5249583" cy="5186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3641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200" dirty="0"/>
              <a:t>Emergency Management: Frontline Experts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D5D47-1752-4D84-8BFB-C2F71A34C932}" type="datetime1">
              <a:rPr lang="en-US" smtClean="0"/>
              <a:t>1/15/2020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Optional Tagline Goes Here </a:t>
            </a:r>
            <a:r>
              <a:rPr lang="en-US">
                <a:solidFill>
                  <a:schemeClr val="accent1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7</a:t>
            </a:fld>
            <a:endParaRPr lang="en-US" dirty="0"/>
          </a:p>
        </p:txBody>
      </p:sp>
      <p:pic>
        <p:nvPicPr>
          <p:cNvPr id="2050" name="Picture 2" descr="https://pbs.twimg.com/media/DVja1bHWsAAxJ-h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03" r="7093"/>
          <a:stretch/>
        </p:blipFill>
        <p:spPr bwMode="auto">
          <a:xfrm>
            <a:off x="0" y="1338038"/>
            <a:ext cx="5036457" cy="3648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pbs.twimg.com/media/DQOxQrbXUAAo2zR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52592"/>
            <a:ext cx="3222171" cy="2005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s://pbs.twimg.com/media/Diz-pSrXUAEhC7g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" t="8655" r="44383" b="2795"/>
          <a:stretch/>
        </p:blipFill>
        <p:spPr bwMode="auto">
          <a:xfrm>
            <a:off x="4528458" y="1338038"/>
            <a:ext cx="4616750" cy="5524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pbs.twimg.com/media/DLODbpUVwAAcsyT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78" r="7993" b="5423"/>
          <a:stretch/>
        </p:blipFill>
        <p:spPr bwMode="auto">
          <a:xfrm>
            <a:off x="3164115" y="4856616"/>
            <a:ext cx="2848330" cy="2001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4243293" y="6396127"/>
            <a:ext cx="475440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000" dirty="0">
                <a:solidFill>
                  <a:schemeClr val="bg1"/>
                </a:solidFill>
              </a:rPr>
              <a:t>Source: Homeland Security and Emergency Management</a:t>
            </a:r>
          </a:p>
        </p:txBody>
      </p:sp>
    </p:spTree>
    <p:extLst>
      <p:ext uri="{BB962C8B-B14F-4D97-AF65-F5344CB8AC3E}">
        <p14:creationId xmlns:p14="http://schemas.microsoft.com/office/powerpoint/2010/main" val="18083873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dirty="0"/>
              <a:t>Need Climate Data? You got it!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D5D47-1752-4D84-8BFB-C2F71A34C932}" type="datetime1">
              <a:rPr lang="en-US" smtClean="0"/>
              <a:t>1/15/2020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Optional Tagline Goes Here </a:t>
            </a:r>
            <a:r>
              <a:rPr lang="en-US">
                <a:solidFill>
                  <a:schemeClr val="accent1"/>
                </a:solidFill>
              </a:rPr>
              <a:t>|</a:t>
            </a:r>
            <a:r>
              <a:rPr lang="en-US"/>
              <a:t> mn.gov/websiteurl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8</a:t>
            </a:fld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822960" y="2690747"/>
            <a:ext cx="2029217" cy="2029217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3587099" y="2690747"/>
            <a:ext cx="2029217" cy="2029217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6337543" y="2690747"/>
            <a:ext cx="2029217" cy="2029217"/>
          </a:xfrm>
          <a:prstGeom prst="ellipse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428594" y="3408328"/>
            <a:ext cx="94320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Data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706462" y="3443745"/>
            <a:ext cx="17904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Knowledge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790570" y="3408328"/>
            <a:ext cx="11256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/>
              <a:t>Action</a:t>
            </a: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2664992" y="3725899"/>
            <a:ext cx="775204" cy="0"/>
          </a:xfrm>
          <a:prstGeom prst="straightConnector1">
            <a:avLst/>
          </a:prstGeom>
          <a:ln w="38100">
            <a:headEnd type="none" w="med" len="med"/>
            <a:tailEnd type="arrow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5496952" y="3725899"/>
            <a:ext cx="775204" cy="0"/>
          </a:xfrm>
          <a:prstGeom prst="straightConnector1">
            <a:avLst/>
          </a:prstGeom>
          <a:ln w="38100">
            <a:headEnd type="none" w="med" len="med"/>
            <a:tailEnd type="arrow" w="med" len="med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66058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/>
              <a:t>The Past No Longer Predicts the Future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D5D47-1752-4D84-8BFB-C2F71A34C932}" type="datetime1">
              <a:rPr lang="en-US" smtClean="0"/>
              <a:t>1/15/2020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Optional Tagline Goes Here </a:t>
            </a:r>
            <a:r>
              <a:rPr lang="en-US" dirty="0">
                <a:solidFill>
                  <a:schemeClr val="accent1"/>
                </a:solidFill>
              </a:rPr>
              <a:t>|</a:t>
            </a:r>
            <a:r>
              <a:rPr lang="en-US" dirty="0"/>
              <a:t> mn.gov/</a:t>
            </a:r>
            <a:r>
              <a:rPr lang="en-US" dirty="0" err="1"/>
              <a:t>websiteurl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9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622" y="1678674"/>
            <a:ext cx="7768990" cy="5179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0889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23" t="-227" r="4940"/>
          <a:stretch/>
        </p:blipFill>
        <p:spPr>
          <a:xfrm>
            <a:off x="-25052" y="-87682"/>
            <a:ext cx="9156526" cy="641533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464940" y="2212042"/>
            <a:ext cx="4203072" cy="206210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en-US" sz="3200" i="1" dirty="0"/>
              <a:t>“I skate to where the puck is going to be, not where it has been.”</a:t>
            </a:r>
          </a:p>
          <a:p>
            <a:pPr algn="ctr"/>
            <a:r>
              <a:rPr lang="en-US" sz="3200" dirty="0"/>
              <a:t>-Wayne Gretzky</a:t>
            </a:r>
          </a:p>
        </p:txBody>
      </p:sp>
    </p:spTree>
    <p:extLst>
      <p:ext uri="{BB962C8B-B14F-4D97-AF65-F5344CB8AC3E}">
        <p14:creationId xmlns:p14="http://schemas.microsoft.com/office/powerpoint/2010/main" val="9286436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49" y="152400"/>
            <a:ext cx="8112227" cy="914400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What’s the Big Deal with Climate Data?</a:t>
            </a:r>
          </a:p>
        </p:txBody>
      </p:sp>
      <p:pic>
        <p:nvPicPr>
          <p:cNvPr id="10" name="Picture 2" descr="https://www.sciencelearn.org.nz/system/images/images/000/002/825/full/SLH-THI_ART_09_Climate_model_GridCellsInCM_copy.jpg?152231135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532" y="1359171"/>
            <a:ext cx="7311046" cy="5104792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495348" y="6494724"/>
            <a:ext cx="8245528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>
                <a:solidFill>
                  <a:srgbClr val="4C4C4C"/>
                </a:solidFill>
                <a:latin typeface="Campton-Bold"/>
              </a:rPr>
              <a:t>Image courtesy of Geophysical Fluid Dynamics Laboratory, National Oceanic and Atmospheric Administration, USA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8643075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Related image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9639" y="4072731"/>
            <a:ext cx="4100293" cy="2762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/>
          <a:srcRect t="4817" b="24675"/>
          <a:stretch/>
        </p:blipFill>
        <p:spPr>
          <a:xfrm>
            <a:off x="628648" y="1345406"/>
            <a:ext cx="7886701" cy="268858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012850" y="3788313"/>
            <a:ext cx="6715887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800" dirty="0">
                <a:solidFill>
                  <a:srgbClr val="4C4C4C"/>
                </a:solidFill>
                <a:latin typeface="Campton-Bold"/>
              </a:rPr>
              <a:t>Image from Fourth NCA, Vol 1.</a:t>
            </a:r>
            <a:endParaRPr lang="en-US" sz="800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628649" y="152400"/>
            <a:ext cx="8112227" cy="914400"/>
          </a:xfrm>
        </p:spPr>
        <p:txBody>
          <a:bodyPr>
            <a:normAutofit/>
          </a:bodyPr>
          <a:lstStyle/>
          <a:p>
            <a:pPr algn="ctr"/>
            <a:r>
              <a:rPr lang="en-US" sz="3200" dirty="0"/>
              <a:t>What’s the Big Deal with Climate Data?</a:t>
            </a:r>
          </a:p>
        </p:txBody>
      </p:sp>
      <p:sp>
        <p:nvSpPr>
          <p:cNvPr id="6" name="Rectangle 5"/>
          <p:cNvSpPr/>
          <p:nvPr/>
        </p:nvSpPr>
        <p:spPr>
          <a:xfrm>
            <a:off x="854825" y="6494724"/>
            <a:ext cx="824552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000" dirty="0" err="1">
                <a:latin typeface="Campton-Bold"/>
              </a:rPr>
              <a:t>Source:globalchange.gov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0952282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914400" y="1652809"/>
            <a:ext cx="7311965" cy="1664320"/>
          </a:xfrm>
        </p:spPr>
        <p:txBody>
          <a:bodyPr/>
          <a:lstStyle/>
          <a:p>
            <a:r>
              <a:rPr lang="en-US" dirty="0"/>
              <a:t>“What gets measured gets managed.”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110182" y="2926770"/>
            <a:ext cx="6985603" cy="761804"/>
          </a:xfrm>
        </p:spPr>
        <p:txBody>
          <a:bodyPr/>
          <a:lstStyle/>
          <a:p>
            <a:pPr lvl="0"/>
            <a:r>
              <a:rPr lang="en-US" dirty="0"/>
              <a:t>- Peter Drucker, management guru</a:t>
            </a:r>
          </a:p>
        </p:txBody>
      </p:sp>
      <p:pic>
        <p:nvPicPr>
          <p:cNvPr id="10" name="Picture 2" descr="Image result for data crystal ball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0692" y="3799461"/>
            <a:ext cx="1996069" cy="1413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70396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mn hsem regions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5" b="3666"/>
          <a:stretch/>
        </p:blipFill>
        <p:spPr bwMode="auto">
          <a:xfrm>
            <a:off x="1386609" y="3515932"/>
            <a:ext cx="2483026" cy="3082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0" y="275129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MN HSEM Climate Data Profiles 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9397" y="1566512"/>
            <a:ext cx="4382429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6 profiles for each HSEM region</a:t>
            </a:r>
          </a:p>
          <a:p>
            <a:r>
              <a:rPr lang="en-US" sz="2000" dirty="0"/>
              <a:t>For use in: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State All Hazard Mitigation Plan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Other emergency-related plans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Engaging partners in local planning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Factoring into exercises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96855" y="6595460"/>
            <a:ext cx="342077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000" dirty="0">
                <a:latin typeface="Campton-Bold"/>
              </a:rPr>
              <a:t>Source: Homeland Security and Emergency Management</a:t>
            </a:r>
            <a:endParaRPr lang="en-US" sz="10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0" y="1466789"/>
            <a:ext cx="3816130" cy="504819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764462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15</a:t>
            </a:fld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75129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MN HSEM Climate Data Profiles 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251" y="1380316"/>
            <a:ext cx="8613354" cy="5427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42565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16</a:t>
            </a:fld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75129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MN HSEM Climate Data Profiles 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908" y="1373188"/>
            <a:ext cx="8653507" cy="5518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1738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17</a:t>
            </a:fld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75129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MN HSEM Climate Data Profiles 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t="3453"/>
          <a:stretch/>
        </p:blipFill>
        <p:spPr>
          <a:xfrm>
            <a:off x="215757" y="1390351"/>
            <a:ext cx="8715035" cy="544341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 rot="19853432">
            <a:off x="229366" y="2762683"/>
            <a:ext cx="40586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Focusing Event!</a:t>
            </a:r>
          </a:p>
        </p:txBody>
      </p:sp>
    </p:spTree>
    <p:extLst>
      <p:ext uri="{BB962C8B-B14F-4D97-AF65-F5344CB8AC3E}">
        <p14:creationId xmlns:p14="http://schemas.microsoft.com/office/powerpoint/2010/main" val="41968769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mn hsem regions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6330" y="1764447"/>
            <a:ext cx="3133114" cy="4052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0" y="275129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MN HSEM Climate Data Profiles 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5308" y="1896579"/>
            <a:ext cx="502427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>
                <a:solidFill>
                  <a:srgbClr val="CC9900"/>
                </a:solidFill>
              </a:rPr>
              <a:t>Region 1: </a:t>
            </a:r>
            <a:r>
              <a:rPr lang="en-US" sz="2800" dirty="0"/>
              <a:t>2007 Flood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accent2">
                    <a:lumMod val="50000"/>
                  </a:schemeClr>
                </a:solidFill>
              </a:rPr>
              <a:t>Region 2: </a:t>
            </a:r>
            <a:r>
              <a:rPr lang="en-US" sz="2800" dirty="0"/>
              <a:t>2011 Wildfire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accent4">
                    <a:lumMod val="75000"/>
                  </a:schemeClr>
                </a:solidFill>
              </a:rPr>
              <a:t>Region 3: </a:t>
            </a:r>
            <a:r>
              <a:rPr lang="en-US" sz="2800" dirty="0"/>
              <a:t>2012 Drought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rgbClr val="FF6600"/>
                </a:solidFill>
              </a:rPr>
              <a:t>Region 4: </a:t>
            </a:r>
            <a:r>
              <a:rPr lang="en-US" sz="2800" dirty="0"/>
              <a:t>1988 Drought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rgbClr val="7030A0"/>
                </a:solidFill>
              </a:rPr>
              <a:t>Region 5: </a:t>
            </a:r>
            <a:r>
              <a:rPr lang="en-US" sz="2800" dirty="0"/>
              <a:t>2013 Ice Storm</a:t>
            </a:r>
          </a:p>
          <a:p>
            <a:pPr>
              <a:lnSpc>
                <a:spcPct val="150000"/>
              </a:lnSpc>
            </a:pPr>
            <a:r>
              <a:rPr lang="en-US" sz="2800" dirty="0">
                <a:solidFill>
                  <a:schemeClr val="tx1">
                    <a:lumMod val="90000"/>
                    <a:lumOff val="10000"/>
                  </a:schemeClr>
                </a:solidFill>
              </a:rPr>
              <a:t>Region 6: </a:t>
            </a:r>
            <a:r>
              <a:rPr lang="en-US" sz="2800" dirty="0"/>
              <a:t>2011 Extreme Heat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564430" y="6349877"/>
            <a:ext cx="342077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000" dirty="0">
                <a:latin typeface="Campton-Bold"/>
              </a:rPr>
              <a:t>Source: Homeland Security and Emergency Management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3446679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19</a:t>
            </a:fld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75129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MN HSEM Climate Data Profiles 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t="3453"/>
          <a:stretch/>
        </p:blipFill>
        <p:spPr>
          <a:xfrm>
            <a:off x="215757" y="1390351"/>
            <a:ext cx="8715035" cy="544341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 rot="19853432">
            <a:off x="229366" y="2762683"/>
            <a:ext cx="40586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</a:rPr>
              <a:t>Focusing Event!</a:t>
            </a:r>
          </a:p>
        </p:txBody>
      </p:sp>
    </p:spTree>
    <p:extLst>
      <p:ext uri="{BB962C8B-B14F-4D97-AF65-F5344CB8AC3E}">
        <p14:creationId xmlns:p14="http://schemas.microsoft.com/office/powerpoint/2010/main" val="17974846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20</a:t>
            </a:fld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75129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MN HSEM Climate Data Profiles 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373" y="1377508"/>
            <a:ext cx="8410245" cy="5412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44669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21</a:t>
            </a:fld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75129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MN HSEM Climate Data Profiles 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t="2865" b="1511"/>
          <a:stretch/>
        </p:blipFill>
        <p:spPr>
          <a:xfrm>
            <a:off x="138112" y="1364972"/>
            <a:ext cx="8867775" cy="5446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8952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4128366" y="298161"/>
            <a:ext cx="4608945" cy="399934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Example drought impacts:</a:t>
            </a:r>
          </a:p>
          <a:p>
            <a:r>
              <a:rPr lang="en-US" sz="2400" dirty="0"/>
              <a:t>Economic losses, crop and forests</a:t>
            </a:r>
          </a:p>
          <a:p>
            <a:r>
              <a:rPr lang="en-US" sz="2400" dirty="0"/>
              <a:t>Adverse mental health symptoms</a:t>
            </a:r>
          </a:p>
          <a:p>
            <a:r>
              <a:rPr lang="en-US" sz="2400" dirty="0"/>
              <a:t>Significant drop in water levels, permits suspended, wells run dry</a:t>
            </a:r>
          </a:p>
          <a:p>
            <a:r>
              <a:rPr lang="en-US" sz="2400" dirty="0"/>
              <a:t>Increased wildfires</a:t>
            </a:r>
          </a:p>
          <a:p>
            <a:r>
              <a:rPr lang="en-US" sz="2400" dirty="0"/>
              <a:t>Power, transportation disruptions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2405" t="3988" r="53001" b="36235"/>
          <a:stretch/>
        </p:blipFill>
        <p:spPr>
          <a:xfrm>
            <a:off x="116635" y="86446"/>
            <a:ext cx="3741822" cy="321425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/>
          <a:srcRect t="878" b="3957"/>
          <a:stretch/>
        </p:blipFill>
        <p:spPr>
          <a:xfrm>
            <a:off x="116635" y="3491345"/>
            <a:ext cx="3799041" cy="321425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162425" y="4291900"/>
            <a:ext cx="46101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Key Takeaway: Need information systems or channels to communicate local impacts from disasters (e.g. NIDIS)</a:t>
            </a:r>
          </a:p>
        </p:txBody>
      </p:sp>
    </p:spTree>
    <p:extLst>
      <p:ext uri="{BB962C8B-B14F-4D97-AF65-F5344CB8AC3E}">
        <p14:creationId xmlns:p14="http://schemas.microsoft.com/office/powerpoint/2010/main" val="30776354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6"/>
          <p:cNvSpPr>
            <a:spLocks noGrp="1"/>
          </p:cNvSpPr>
          <p:nvPr>
            <p:ph type="title"/>
          </p:nvPr>
        </p:nvSpPr>
        <p:spPr>
          <a:xfrm>
            <a:off x="611923" y="1072549"/>
            <a:ext cx="2769231" cy="2051186"/>
          </a:xfrm>
        </p:spPr>
        <p:txBody>
          <a:bodyPr>
            <a:normAutofit/>
          </a:bodyPr>
          <a:lstStyle/>
          <a:p>
            <a:r>
              <a:rPr lang="en-US" sz="3000" dirty="0">
                <a:latin typeface="Calibri Light" panose="020F0302020204030204" pitchFamily="34" charset="0"/>
                <a:cs typeface="Calibri Light" panose="020F0302020204030204" pitchFamily="34" charset="0"/>
              </a:rPr>
              <a:t>Sign up for our Climate &amp; Health Newsletter!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type="body" sz="quarter" idx="11"/>
          </p:nvPr>
        </p:nvSpPr>
        <p:spPr>
          <a:xfrm>
            <a:off x="611982" y="3014663"/>
            <a:ext cx="2641387" cy="2102861"/>
          </a:xfrm>
        </p:spPr>
        <p:txBody>
          <a:bodyPr>
            <a:normAutofit lnSpcReduction="10000"/>
          </a:bodyPr>
          <a:lstStyle/>
          <a:p>
            <a:pPr>
              <a:spcBef>
                <a:spcPts val="375"/>
              </a:spcBef>
              <a:spcAft>
                <a:spcPts val="375"/>
              </a:spcAft>
            </a:pPr>
            <a:r>
              <a:rPr lang="en-US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Free, semimonthly</a:t>
            </a:r>
          </a:p>
          <a:p>
            <a:pPr>
              <a:spcBef>
                <a:spcPts val="375"/>
              </a:spcBef>
              <a:spcAft>
                <a:spcPts val="375"/>
              </a:spcAft>
            </a:pPr>
            <a:r>
              <a:rPr lang="en-US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Stay up-to-date on:</a:t>
            </a:r>
          </a:p>
          <a:p>
            <a:pPr lvl="1">
              <a:spcAft>
                <a:spcPts val="375"/>
              </a:spcAft>
            </a:pPr>
            <a:r>
              <a:rPr lang="en-US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The latest research</a:t>
            </a:r>
          </a:p>
          <a:p>
            <a:pPr lvl="1">
              <a:spcAft>
                <a:spcPts val="375"/>
              </a:spcAft>
            </a:pPr>
            <a:r>
              <a:rPr lang="en-US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Trainings/resources</a:t>
            </a:r>
          </a:p>
          <a:p>
            <a:pPr lvl="1">
              <a:spcAft>
                <a:spcPts val="375"/>
              </a:spcAft>
            </a:pPr>
            <a:r>
              <a:rPr lang="en-US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Funding opportunities</a:t>
            </a:r>
          </a:p>
          <a:p>
            <a:pPr lvl="1">
              <a:spcAft>
                <a:spcPts val="375"/>
              </a:spcAft>
            </a:pPr>
            <a:r>
              <a:rPr lang="en-US" dirty="0">
                <a:solidFill>
                  <a:schemeClr val="tx1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Job openings</a:t>
            </a:r>
          </a:p>
        </p:txBody>
      </p:sp>
      <p:pic>
        <p:nvPicPr>
          <p:cNvPr id="4" name="Picture Placeholder 3"/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17" r="-10918"/>
          <a:stretch/>
        </p:blipFill>
        <p:spPr>
          <a:xfrm>
            <a:off x="3726250" y="1654692"/>
            <a:ext cx="7143502" cy="3641185"/>
          </a:xfrm>
        </p:spPr>
      </p:pic>
      <p:sp>
        <p:nvSpPr>
          <p:cNvPr id="6" name="Oval 5"/>
          <p:cNvSpPr/>
          <p:nvPr/>
        </p:nvSpPr>
        <p:spPr>
          <a:xfrm>
            <a:off x="8135366" y="1698542"/>
            <a:ext cx="975075" cy="975075"/>
          </a:xfrm>
          <a:prstGeom prst="ellipse">
            <a:avLst/>
          </a:prstGeom>
          <a:noFill/>
          <a:ln w="571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extBox 1"/>
          <p:cNvSpPr txBox="1"/>
          <p:nvPr/>
        </p:nvSpPr>
        <p:spPr>
          <a:xfrm>
            <a:off x="1652790" y="5530771"/>
            <a:ext cx="54656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700" i="1" u="sng" dirty="0"/>
          </a:p>
          <a:p>
            <a:r>
              <a:rPr lang="en-US" sz="2700" i="1" u="sng" dirty="0"/>
              <a:t>www.health.mn.gov/climatechange</a:t>
            </a:r>
          </a:p>
        </p:txBody>
      </p:sp>
    </p:spTree>
    <p:extLst>
      <p:ext uri="{BB962C8B-B14F-4D97-AF65-F5344CB8AC3E}">
        <p14:creationId xmlns:p14="http://schemas.microsoft.com/office/powerpoint/2010/main" val="30828395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mage result for frontline natural disas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10" y="2467308"/>
            <a:ext cx="8932834" cy="4187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10828" y="6581001"/>
            <a:ext cx="238757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http://frontlinecrisisresponse.com/</a:t>
            </a:r>
          </a:p>
        </p:txBody>
      </p:sp>
      <p:pic>
        <p:nvPicPr>
          <p:cNvPr id="4102" name="Picture 6" descr="Image result for frontlines crisis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30"/>
          <a:stretch/>
        </p:blipFill>
        <p:spPr bwMode="auto">
          <a:xfrm>
            <a:off x="6449568" y="4342610"/>
            <a:ext cx="2694432" cy="231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lated imag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10" y="3973741"/>
            <a:ext cx="3476346" cy="2607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6"/>
          <p:cNvSpPr txBox="1">
            <a:spLocks/>
          </p:cNvSpPr>
          <p:nvPr/>
        </p:nvSpPr>
        <p:spPr>
          <a:xfrm>
            <a:off x="2048507" y="371647"/>
            <a:ext cx="4802235" cy="85108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000" b="1" dirty="0">
                <a:solidFill>
                  <a:schemeClr val="bg1"/>
                </a:solidFill>
              </a:rPr>
              <a:t>Thank you!</a:t>
            </a:r>
          </a:p>
        </p:txBody>
      </p:sp>
      <p:sp>
        <p:nvSpPr>
          <p:cNvPr id="7" name="Text Placeholder 7"/>
          <p:cNvSpPr txBox="1">
            <a:spLocks/>
          </p:cNvSpPr>
          <p:nvPr/>
        </p:nvSpPr>
        <p:spPr>
          <a:xfrm>
            <a:off x="1770743" y="1238271"/>
            <a:ext cx="5500914" cy="115588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71450" indent="-171450" algn="l" defTabSz="685800" rtl="0" eaLnBrk="1" latinLnBrk="0" hangingPunct="1">
              <a:lnSpc>
                <a:spcPct val="100000"/>
              </a:lnSpc>
              <a:spcBef>
                <a:spcPts val="750"/>
              </a:spcBef>
              <a:spcAft>
                <a:spcPts val="75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spcAft>
                <a:spcPts val="75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5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spcAft>
                <a:spcPts val="75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2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spcAft>
                <a:spcPts val="75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2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375"/>
              </a:spcBef>
              <a:spcAft>
                <a:spcPts val="75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2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bg1"/>
                </a:solidFill>
              </a:rPr>
              <a:t>Brenda Hoppe</a:t>
            </a:r>
          </a:p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dirty="0">
                <a:solidFill>
                  <a:schemeClr val="bg1"/>
                </a:solidFill>
              </a:rPr>
              <a:t>brenda.hoppe@state.mn.us</a:t>
            </a:r>
          </a:p>
        </p:txBody>
      </p:sp>
    </p:spTree>
    <p:extLst>
      <p:ext uri="{BB962C8B-B14F-4D97-AF65-F5344CB8AC3E}">
        <p14:creationId xmlns:p14="http://schemas.microsoft.com/office/powerpoint/2010/main" val="4060191748"/>
      </p:ext>
    </p:extLst>
  </p:cSld>
  <p:clrMapOvr>
    <a:masterClrMapping/>
  </p:clrMapOvr>
</p:sld>
</file>

<file path=ppt/theme/theme1.xml><?xml version="1.0" encoding="utf-8"?>
<a:theme xmlns:a="http://schemas.openxmlformats.org/drawingml/2006/main" name="MN.IT">
  <a:themeElements>
    <a:clrScheme name="Minnesota Brand Colors">
      <a:dk1>
        <a:srgbClr val="003865"/>
      </a:dk1>
      <a:lt1>
        <a:srgbClr val="FFFFFF"/>
      </a:lt1>
      <a:dk2>
        <a:srgbClr val="000000"/>
      </a:dk2>
      <a:lt2>
        <a:srgbClr val="DDDDDA"/>
      </a:lt2>
      <a:accent1>
        <a:srgbClr val="003865"/>
      </a:accent1>
      <a:accent2>
        <a:srgbClr val="78BE21"/>
      </a:accent2>
      <a:accent3>
        <a:srgbClr val="008EAA"/>
      </a:accent3>
      <a:accent4>
        <a:srgbClr val="8D3F2B"/>
      </a:accent4>
      <a:accent5>
        <a:srgbClr val="0D5257"/>
      </a:accent5>
      <a:accent6>
        <a:srgbClr val="5D295F"/>
      </a:accent6>
      <a:hlink>
        <a:srgbClr val="0563C1"/>
      </a:hlink>
      <a:folHlink>
        <a:srgbClr val="5D295F"/>
      </a:folHlink>
    </a:clrScheme>
    <a:fontScheme name="MN Secondary Fonts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Subtle Solids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DH PowerPoint" id="{77A571C1-30E7-4DA3-AE01-D70EB1FA1994}" vid="{ACB131C9-D5E5-440B-BC5E-D73CF3BD21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B0F0AF960DE3C4A92E1BEB231BBDACE" ma:contentTypeVersion="0" ma:contentTypeDescription="Create a new document." ma:contentTypeScope="" ma:versionID="82899579051dc9e5f49494bf955404b0">
  <xsd:schema xmlns:xsd="http://www.w3.org/2001/XMLSchema" xmlns:xs="http://www.w3.org/2001/XMLSchema" xmlns:p="http://schemas.microsoft.com/office/2006/metadata/properties" xmlns:ns2="a340cd5a-8d85-4c94-8b3b-dcb04460a05d" targetNamespace="http://schemas.microsoft.com/office/2006/metadata/properties" ma:root="true" ma:fieldsID="db02e23880311bbb15d0b1434d17a118" ns2:_="">
    <xsd:import namespace="a340cd5a-8d85-4c94-8b3b-dcb04460a05d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40cd5a-8d85-4c94-8b3b-dcb04460a05d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a340cd5a-8d85-4c94-8b3b-dcb04460a05d">3EUZQJVPJPKD-1734757124-28</_dlc_DocId>
    <_dlc_DocIdUrl xmlns="a340cd5a-8d85-4c94-8b3b-dcb04460a05d">
      <Url>https://inside.mn.gov/sites/MDH/permanent/comm_proj/_layouts/15/DocIdRedir.aspx?ID=3EUZQJVPJPKD-1734757124-28</Url>
      <Description>3EUZQJVPJPKD-1734757124-28</Description>
    </_dlc_DocIdUrl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62FC8F2-806C-4782-9382-CDEEF98BFAF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340cd5a-8d85-4c94-8b3b-dcb04460a05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697F3D0-D31E-40E5-80D0-AD0B09EC31F4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226A1386-9537-4EA6-B9A3-FB7D154FAC23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a340cd5a-8d85-4c94-8b3b-dcb04460a05d"/>
    <ds:schemaRef ds:uri="http://schemas.microsoft.com/office/infopath/2007/PartnerControls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02617A5B-38EC-4037-96F9-B81D9FB1B3A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MDH PowerPoint</Template>
  <TotalTime>5864</TotalTime>
  <Words>519</Words>
  <Application>Microsoft Office PowerPoint</Application>
  <PresentationFormat>On-screen Show (4:3)</PresentationFormat>
  <Paragraphs>149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Arial</vt:lpstr>
      <vt:lpstr>Calibri</vt:lpstr>
      <vt:lpstr>Calibri Light</vt:lpstr>
      <vt:lpstr>Campton-Bold</vt:lpstr>
      <vt:lpstr>Helvetica Neue</vt:lpstr>
      <vt:lpstr>NeueHaasGroteskText Std</vt:lpstr>
      <vt:lpstr>MN.IT</vt:lpstr>
      <vt:lpstr>Climate Data Profiles for Minnesota’s Emergency Management &amp; Preparedness Professionals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Emergency Management: Frontline Experts</vt:lpstr>
      <vt:lpstr>Need Climate Data? You got it!</vt:lpstr>
      <vt:lpstr>The Past No Longer Predicts the Future</vt:lpstr>
      <vt:lpstr>PowerPoint Presentation</vt:lpstr>
      <vt:lpstr>What’s the Big Deal with Climate Data?</vt:lpstr>
      <vt:lpstr>What’s the Big Deal with Climate Data?</vt:lpstr>
      <vt:lpstr>“What gets measured gets managed.”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Sign up for our Climate &amp; Health Newsletter!</vt:lpstr>
      <vt:lpstr>PowerPoint Presentation</vt:lpstr>
    </vt:vector>
  </TitlesOfParts>
  <Company>State of Minnesota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Empowering Emergency Management Partners to Plan for Climate Disasters through Novel Packaging and Communicating of Climate Data</dc:title>
  <dc:subject>PowerPoint Template</dc:subject>
  <dc:creator>Hoppe, Brenda (MDH)</dc:creator>
  <cp:keywords>PowerPoint, Template</cp:keywords>
  <dc:description>Version 1.1, Released 8-2016</dc:description>
  <cp:lastModifiedBy>Alesha Thompson</cp:lastModifiedBy>
  <cp:revision>340</cp:revision>
  <cp:lastPrinted>2018-06-06T14:14:26Z</cp:lastPrinted>
  <dcterms:created xsi:type="dcterms:W3CDTF">2018-05-29T15:40:16Z</dcterms:created>
  <dcterms:modified xsi:type="dcterms:W3CDTF">2020-01-15T16:58:23Z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0x0101006B0F0AF960DE3C4A92E1BEB231BBDACE</vt:lpwstr>
  </property>
  <property fmtid="{D5CDD505-2E9C-101B-9397-08002B2CF9AE}" pid="3" name="_dlc_DocIdItemGuid">
    <vt:lpwstr>51612d0f-3fe8-4978-a8d9-f384c5e0293e</vt:lpwstr>
  </property>
</Properties>
</file>