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5"/>
  </p:sldMasterIdLst>
  <p:notesMasterIdLst>
    <p:notesMasterId r:id="rId24"/>
  </p:notesMasterIdLst>
  <p:handoutMasterIdLst>
    <p:handoutMasterId r:id="rId25"/>
  </p:handoutMasterIdLst>
  <p:sldIdLst>
    <p:sldId id="259" r:id="rId6"/>
    <p:sldId id="358" r:id="rId7"/>
    <p:sldId id="290" r:id="rId8"/>
    <p:sldId id="277" r:id="rId9"/>
    <p:sldId id="261" r:id="rId10"/>
    <p:sldId id="282" r:id="rId11"/>
    <p:sldId id="283" r:id="rId12"/>
    <p:sldId id="284" r:id="rId13"/>
    <p:sldId id="385" r:id="rId14"/>
    <p:sldId id="386" r:id="rId15"/>
    <p:sldId id="369" r:id="rId16"/>
    <p:sldId id="350" r:id="rId17"/>
    <p:sldId id="262" r:id="rId18"/>
    <p:sldId id="299" r:id="rId19"/>
    <p:sldId id="373" r:id="rId20"/>
    <p:sldId id="374" r:id="rId21"/>
    <p:sldId id="309" r:id="rId22"/>
    <p:sldId id="268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nen, Tess (MDH)" initials="KT(" lastIdx="9" clrIdx="0">
    <p:extLst>
      <p:ext uri="{19B8F6BF-5375-455C-9EA6-DF929625EA0E}">
        <p15:presenceInfo xmlns:p15="http://schemas.microsoft.com/office/powerpoint/2012/main" userId="S-1-5-21-1314793539-288207475-437156019-15949" providerId="AD"/>
      </p:ext>
    </p:extLst>
  </p:cmAuthor>
  <p:cmAuthor id="2" name="Yendell, Stephanie (MDH)" initials="YS(" lastIdx="5" clrIdx="1">
    <p:extLst>
      <p:ext uri="{19B8F6BF-5375-455C-9EA6-DF929625EA0E}">
        <p15:presenceInfo xmlns:p15="http://schemas.microsoft.com/office/powerpoint/2012/main" userId="S-1-5-21-1314793539-288207475-437156019-22892" providerId="AD"/>
      </p:ext>
    </p:extLst>
  </p:cmAuthor>
  <p:cmAuthor id="3" name="Whitten, Tory (MDH)" initials="WT(" lastIdx="2" clrIdx="2">
    <p:extLst>
      <p:ext uri="{19B8F6BF-5375-455C-9EA6-DF929625EA0E}">
        <p15:presenceInfo xmlns:p15="http://schemas.microsoft.com/office/powerpoint/2012/main" userId="S-1-5-21-1314793539-288207475-437156019-197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003865"/>
    <a:srgbClr val="78BE21"/>
    <a:srgbClr val="000000"/>
    <a:srgbClr val="E8E8E8"/>
    <a:srgbClr val="0D0D0D"/>
    <a:srgbClr val="B20738"/>
    <a:srgbClr val="00A3E2"/>
    <a:srgbClr val="2C2C2C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23" autoAdjust="0"/>
    <p:restoredTop sz="85465" autoAdjust="0"/>
  </p:normalViewPr>
  <p:slideViewPr>
    <p:cSldViewPr snapToGrid="0">
      <p:cViewPr varScale="1">
        <p:scale>
          <a:sx n="98" d="100"/>
          <a:sy n="98" d="100"/>
        </p:scale>
        <p:origin x="30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Calibri" panose="020F0502020204030204" pitchFamily="34" charset="0"/>
              </a:rPr>
              <a:t>9/14/2020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9/14/2020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03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MN has never done one before, but many states have and they are frequently done before during and after disasters</a:t>
            </a:r>
            <a:endParaRPr lang="en-US" dirty="0" smtClean="0"/>
          </a:p>
          <a:p>
            <a:r>
              <a:rPr lang="en-US" dirty="0" smtClean="0"/>
              <a:t>Some states,</a:t>
            </a:r>
            <a:r>
              <a:rPr lang="en-US" baseline="0" dirty="0" smtClean="0"/>
              <a:t> like Texas have done more than 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9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Within the 6 preparedness regions, 30 clusters were selected</a:t>
            </a:r>
            <a:r>
              <a:rPr lang="en-US" baseline="0" dirty="0" smtClean="0"/>
              <a:t> each.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204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03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Minimum &gt;=1 specimen per household to participate.</a:t>
            </a:r>
            <a:r>
              <a:rPr lang="en-US" baseline="0" dirty="0" smtClean="0"/>
              <a:t> Would not complete the survey if no one consented to testing – defeats the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127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health professional will deliver any positive results by phone and will provide further information as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205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Stay in pairs!!! Male/male can be intimidating</a:t>
            </a:r>
            <a:r>
              <a:rPr lang="en-US" baseline="0" dirty="0" smtClean="0"/>
              <a:t> for households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06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38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Interviewer – can</a:t>
            </a:r>
            <a:r>
              <a:rPr lang="en-US" baseline="0" dirty="0" smtClean="0"/>
              <a:t> be surgical mask</a:t>
            </a:r>
          </a:p>
          <a:p>
            <a:r>
              <a:rPr lang="en-US" baseline="0" dirty="0" smtClean="0"/>
              <a:t>Sample collector – should be N95 or surgical mask, NOT a cloth face covering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195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304800" y="5505450"/>
            <a:ext cx="11582400" cy="8191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r>
              <a:rPr lang="en-US" dirty="0" smtClean="0"/>
              <a:t> | Job Title</a:t>
            </a:r>
            <a:br>
              <a:rPr lang="en-US" dirty="0" smtClean="0"/>
            </a:b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7" name="Footer"/>
          <p:cNvSpPr txBox="1">
            <a:spLocks/>
          </p:cNvSpPr>
          <p:nvPr userDrawn="1"/>
        </p:nvSpPr>
        <p:spPr>
          <a:xfrm>
            <a:off x="2027074" y="6367781"/>
            <a:ext cx="8247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cap="all" spc="100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/>
              <a:t>Protecting, maintaining and improving the health of all </a:t>
            </a:r>
            <a:r>
              <a:rPr lang="en-US" sz="1000" dirty="0" err="1" smtClean="0"/>
              <a:t>minnesotans</a:t>
            </a:r>
            <a:endParaRPr lang="en-US" sz="1000" dirty="0"/>
          </a:p>
        </p:txBody>
      </p:sp>
      <p:sp>
        <p:nvSpPr>
          <p:cNvPr id="9" name="Rectangle 1" descr="&quot;&quot;"/>
          <p:cNvSpPr/>
          <p:nvPr userDrawn="1"/>
        </p:nvSpPr>
        <p:spPr bwMode="black">
          <a:xfrm rot="10800000">
            <a:off x="3048" y="4235956"/>
            <a:ext cx="12188952" cy="1216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2" descr="&quot;&quot;"/>
          <p:cNvSpPr>
            <a:spLocks noGrp="1"/>
          </p:cNvSpPr>
          <p:nvPr userDrawn="1">
            <p:ph type="ctrTitle" hasCustomPrompt="1"/>
          </p:nvPr>
        </p:nvSpPr>
        <p:spPr bwMode="auto">
          <a:xfrm>
            <a:off x="304800" y="4235955"/>
            <a:ext cx="11582400" cy="1216153"/>
          </a:xfrm>
          <a:noFill/>
          <a:ln>
            <a:noFill/>
          </a:ln>
        </p:spPr>
        <p:txBody>
          <a:bodyPr wrap="square" lIns="182880" tIns="91440" rIns="182880" bIns="91440" anchor="ctr">
            <a:norm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pic>
        <p:nvPicPr>
          <p:cNvPr id="10" name="Picture 9" descr="M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423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483319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Rectangle 1" descr="&quot;&quot;"/>
          <p:cNvSpPr/>
          <p:nvPr userDrawn="1"/>
        </p:nvSpPr>
        <p:spPr bwMode="black">
          <a:xfrm rot="10800000">
            <a:off x="3048" y="4952455"/>
            <a:ext cx="12188952" cy="1216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Rectangle 16" descr="&quot;&quot;"/>
          <p:cNvSpPr/>
          <p:nvPr userDrawn="1"/>
        </p:nvSpPr>
        <p:spPr bwMode="auto">
          <a:xfrm rot="10800000">
            <a:off x="0" y="4833198"/>
            <a:ext cx="12192000" cy="1192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Slide Number Placeholder 7"/>
          <p:cNvSpPr>
            <a:spLocks noGrp="1"/>
          </p:cNvSpPr>
          <p:nvPr userDrawn="1">
            <p:ph type="sldNum" sz="quarter" idx="16"/>
          </p:nvPr>
        </p:nvSpPr>
        <p:spPr bwMode="black">
          <a:xfrm>
            <a:off x="10425426" y="632460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2"/>
          <p:cNvSpPr>
            <a:spLocks noGrp="1"/>
          </p:cNvSpPr>
          <p:nvPr userDrawn="1">
            <p:ph type="ctrTitle" hasCustomPrompt="1"/>
          </p:nvPr>
        </p:nvSpPr>
        <p:spPr bwMode="white">
          <a:xfrm>
            <a:off x="312420" y="4952456"/>
            <a:ext cx="11574780" cy="1216152"/>
          </a:xfrm>
          <a:noFill/>
          <a:ln>
            <a:noFill/>
          </a:ln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pic>
        <p:nvPicPr>
          <p:cNvPr id="10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/ 1 row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9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0" y="-1"/>
            <a:ext cx="11887200" cy="1216025"/>
          </a:xfrm>
          <a:noFill/>
        </p:spPr>
        <p:txBody>
          <a:bodyPr lIns="0" rIns="0">
            <a:normAutofit/>
          </a:bodyPr>
          <a:lstStyle>
            <a:lvl1pPr marL="457200" algn="r">
              <a:spcBef>
                <a:spcPts val="0"/>
              </a:spcBef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1 col / 1 row</a:t>
            </a:r>
            <a:endParaRPr lang="en-US" dirty="0"/>
          </a:p>
        </p:txBody>
      </p:sp>
      <p:sp>
        <p:nvSpPr>
          <p:cNvPr id="3" name="Content Placeholder 3"/>
          <p:cNvSpPr>
            <a:spLocks noGrp="1"/>
          </p:cNvSpPr>
          <p:nvPr>
            <p:ph idx="1" hasCustomPrompt="1"/>
          </p:nvPr>
        </p:nvSpPr>
        <p:spPr bwMode="gray">
          <a:xfrm>
            <a:off x="1529542" y="1594624"/>
            <a:ext cx="10357658" cy="4582339"/>
          </a:xfrm>
          <a:noFill/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Add text or click icon to add object</a:t>
            </a:r>
          </a:p>
          <a:p>
            <a:pPr lvl="1"/>
            <a:r>
              <a:rPr lang="en-US" dirty="0" err="1" smtClean="0"/>
              <a:t>Lsjkdflksd</a:t>
            </a:r>
            <a:endParaRPr lang="en-US" dirty="0" smtClean="0"/>
          </a:p>
          <a:p>
            <a:pPr lvl="2"/>
            <a:r>
              <a:rPr lang="en-US" dirty="0" err="1" smtClean="0"/>
              <a:t>Lkjsdlksd</a:t>
            </a:r>
            <a:endParaRPr lang="en-US" dirty="0" smtClean="0"/>
          </a:p>
          <a:p>
            <a:pPr lvl="3"/>
            <a:r>
              <a:rPr lang="en-US" dirty="0" smtClean="0"/>
              <a:t>;</a:t>
            </a:r>
            <a:r>
              <a:rPr lang="en-US" dirty="0" err="1" smtClean="0"/>
              <a:t>kfs;lsd</a:t>
            </a:r>
            <a:endParaRPr lang="en-US" dirty="0" smtClean="0"/>
          </a:p>
          <a:p>
            <a:pPr lvl="4"/>
            <a:r>
              <a:rPr lang="en-US" dirty="0" err="1" smtClean="0"/>
              <a:t>L;ksdlksd</a:t>
            </a:r>
            <a:endParaRPr lang="en-US" dirty="0" smtClean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 bwMode="black">
          <a:xfrm>
            <a:off x="10425426" y="632460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9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/ 2 row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2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0" y="-1"/>
            <a:ext cx="11868150" cy="1216025"/>
          </a:xfrm>
          <a:noFill/>
        </p:spPr>
        <p:txBody>
          <a:bodyPr lIns="0" rIns="0">
            <a:normAutofit/>
          </a:bodyPr>
          <a:lstStyle>
            <a:lvl1pPr algn="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1 col / 2 row</a:t>
            </a:r>
            <a:endParaRPr lang="en-US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 bwMode="black">
          <a:xfrm>
            <a:off x="10414028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idx="13" hasCustomPrompt="1"/>
          </p:nvPr>
        </p:nvSpPr>
        <p:spPr bwMode="gray">
          <a:xfrm>
            <a:off x="304800" y="4000500"/>
            <a:ext cx="11582400" cy="2171700"/>
          </a:xfrm>
          <a:noFill/>
        </p:spPr>
        <p:txBody>
          <a:bodyPr lIns="182880" tIns="301752" rIns="182880"/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360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115824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9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/ 1 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4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0" y="1587"/>
            <a:ext cx="11887200" cy="1216025"/>
          </a:xfrm>
          <a:noFill/>
        </p:spPr>
        <p:txBody>
          <a:bodyPr lIns="0" rIns="0">
            <a:normAutofit/>
          </a:bodyPr>
          <a:lstStyle>
            <a:lvl1pPr algn="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2 col / 1 row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10435036" y="6356350"/>
            <a:ext cx="146266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half" idx="2" hasCustomPrompt="1"/>
          </p:nvPr>
        </p:nvSpPr>
        <p:spPr bwMode="gray">
          <a:xfrm>
            <a:off x="6248400" y="1601013"/>
            <a:ext cx="5638800" cy="4571187"/>
          </a:xfrm>
          <a:noFill/>
        </p:spPr>
        <p:txBody>
          <a:bodyPr lIns="182880" tIns="182880" rIns="182880">
            <a:normAutofit/>
          </a:bodyPr>
          <a:lstStyle>
            <a:lvl1pPr>
              <a:defRPr sz="4000"/>
            </a:lvl1pPr>
            <a:lvl2pPr>
              <a:defRPr/>
            </a:lvl2pPr>
          </a:lstStyle>
          <a:p>
            <a:pPr lvl="0"/>
            <a:r>
              <a:rPr lang="en-US" dirty="0" smtClean="0"/>
              <a:t>Add text</a:t>
            </a:r>
          </a:p>
        </p:txBody>
      </p:sp>
      <p:pic>
        <p:nvPicPr>
          <p:cNvPr id="11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  <p:sp>
        <p:nvSpPr>
          <p:cNvPr id="12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5638800" cy="4561734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</p:spTree>
    <p:extLst>
      <p:ext uri="{BB962C8B-B14F-4D97-AF65-F5344CB8AC3E}">
        <p14:creationId xmlns:p14="http://schemas.microsoft.com/office/powerpoint/2010/main" val="253926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/ 2 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6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0" y="5575"/>
            <a:ext cx="11876308" cy="1216025"/>
          </a:xfrm>
          <a:noFill/>
        </p:spPr>
        <p:txBody>
          <a:bodyPr lIns="0" rIns="0">
            <a:normAutofit/>
          </a:bodyPr>
          <a:lstStyle>
            <a:lvl1pPr algn="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2 col / 2 row</a:t>
            </a:r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half" idx="2" hasCustomPrompt="1"/>
          </p:nvPr>
        </p:nvSpPr>
        <p:spPr bwMode="gray">
          <a:xfrm>
            <a:off x="304800" y="4000500"/>
            <a:ext cx="5638800" cy="2176464"/>
          </a:xfrm>
          <a:noFill/>
        </p:spPr>
        <p:txBody>
          <a:bodyPr lIns="182880" tIns="182880" rIns="182880">
            <a:normAutofit/>
          </a:bodyPr>
          <a:lstStyle>
            <a:lvl1pPr marL="36576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1pPr>
            <a:lvl2pPr marL="73152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1" name="Slide Number Placeholder 9"/>
          <p:cNvSpPr>
            <a:spLocks noGrp="1"/>
          </p:cNvSpPr>
          <p:nvPr>
            <p:ph type="sldNum" sz="quarter" idx="12"/>
          </p:nvPr>
        </p:nvSpPr>
        <p:spPr bwMode="black">
          <a:xfrm>
            <a:off x="10413640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6"/>
          <p:cNvSpPr>
            <a:spLocks noGrp="1"/>
          </p:cNvSpPr>
          <p:nvPr>
            <p:ph sz="half" idx="14" hasCustomPrompt="1"/>
          </p:nvPr>
        </p:nvSpPr>
        <p:spPr bwMode="gray">
          <a:xfrm>
            <a:off x="6248400" y="4000500"/>
            <a:ext cx="5638800" cy="2176464"/>
          </a:xfrm>
          <a:noFill/>
        </p:spPr>
        <p:txBody>
          <a:bodyPr lIns="182880" tIns="182880" rIns="182880">
            <a:normAutofit/>
          </a:bodyPr>
          <a:lstStyle>
            <a:lvl1pPr marL="36576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1pPr>
            <a:lvl2pPr marL="73152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pic>
        <p:nvPicPr>
          <p:cNvPr id="17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  <p:sp>
        <p:nvSpPr>
          <p:cNvPr id="20" name="Content Placeholder 4"/>
          <p:cNvSpPr>
            <a:spLocks noGrp="1"/>
          </p:cNvSpPr>
          <p:nvPr>
            <p:ph idx="15" hasCustomPrompt="1"/>
          </p:nvPr>
        </p:nvSpPr>
        <p:spPr bwMode="gray">
          <a:xfrm>
            <a:off x="304800" y="1610466"/>
            <a:ext cx="56388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idx="16" hasCustomPrompt="1"/>
          </p:nvPr>
        </p:nvSpPr>
        <p:spPr bwMode="gray">
          <a:xfrm>
            <a:off x="6248400" y="1610466"/>
            <a:ext cx="56388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/ 2 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2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-1"/>
            <a:ext cx="11049000" cy="1216025"/>
          </a:xfrm>
          <a:noFill/>
        </p:spPr>
        <p:txBody>
          <a:bodyPr lIns="0" r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3 col / 2 row</a:t>
            </a:r>
            <a:endParaRPr lang="en-US" dirty="0"/>
          </a:p>
        </p:txBody>
      </p:sp>
      <p:sp>
        <p:nvSpPr>
          <p:cNvPr id="20" name="Slide Number Placeholder 11"/>
          <p:cNvSpPr>
            <a:spLocks noGrp="1"/>
          </p:cNvSpPr>
          <p:nvPr>
            <p:ph type="sldNum" sz="quarter" idx="12"/>
          </p:nvPr>
        </p:nvSpPr>
        <p:spPr bwMode="black">
          <a:xfrm>
            <a:off x="10420975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6"/>
          <p:cNvSpPr>
            <a:spLocks noGrp="1"/>
          </p:cNvSpPr>
          <p:nvPr>
            <p:ph sz="half" idx="2" hasCustomPrompt="1"/>
          </p:nvPr>
        </p:nvSpPr>
        <p:spPr bwMode="gray">
          <a:xfrm>
            <a:off x="304800" y="4000500"/>
            <a:ext cx="3619498" cy="2176463"/>
          </a:xfrm>
          <a:noFill/>
        </p:spPr>
        <p:txBody>
          <a:bodyPr lIns="182880" tIns="182880" rIns="182880">
            <a:normAutofit/>
          </a:bodyPr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800"/>
            </a:lvl1pPr>
            <a:lvl2pPr marL="10287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400"/>
            </a:lvl2pPr>
            <a:lvl3pPr>
              <a:defRPr/>
            </a:lvl3pPr>
            <a:lvl4pPr>
              <a:defRPr sz="2400"/>
            </a:lvl4pPr>
            <a:lvl5pP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half" idx="19" hasCustomPrompt="1"/>
          </p:nvPr>
        </p:nvSpPr>
        <p:spPr bwMode="gray">
          <a:xfrm>
            <a:off x="4267200" y="4000500"/>
            <a:ext cx="3653682" cy="2176463"/>
          </a:xfrm>
          <a:noFill/>
        </p:spPr>
        <p:txBody>
          <a:bodyPr lIns="182880" tIns="182880" rIns="182880">
            <a:normAutofit/>
          </a:bodyPr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800"/>
            </a:lvl1pPr>
            <a:lvl2pPr marL="10287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400"/>
            </a:lvl2pPr>
            <a:lvl3pPr>
              <a:defRPr/>
            </a:lvl3pPr>
            <a:lvl4pPr>
              <a:defRPr sz="2400"/>
            </a:lvl4pPr>
            <a:lvl5pP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half" idx="20" hasCustomPrompt="1"/>
          </p:nvPr>
        </p:nvSpPr>
        <p:spPr bwMode="gray">
          <a:xfrm>
            <a:off x="8272691" y="4011183"/>
            <a:ext cx="3619498" cy="2176463"/>
          </a:xfrm>
          <a:noFill/>
        </p:spPr>
        <p:txBody>
          <a:bodyPr lIns="182880" tIns="182880" rIns="182880">
            <a:normAutofit/>
          </a:bodyPr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800"/>
            </a:lvl1pPr>
            <a:lvl2pPr marL="10287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400"/>
            </a:lvl2pPr>
            <a:lvl3pPr>
              <a:defRPr/>
            </a:lvl3pPr>
            <a:lvl4pPr>
              <a:defRPr sz="2400"/>
            </a:lvl4pPr>
            <a:lvl5pP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19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3619498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1" name="Content Placeholder 4"/>
          <p:cNvSpPr>
            <a:spLocks noGrp="1"/>
          </p:cNvSpPr>
          <p:nvPr>
            <p:ph idx="21" hasCustomPrompt="1"/>
          </p:nvPr>
        </p:nvSpPr>
        <p:spPr bwMode="gray">
          <a:xfrm>
            <a:off x="4292239" y="1616997"/>
            <a:ext cx="3619498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idx="22" hasCustomPrompt="1"/>
          </p:nvPr>
        </p:nvSpPr>
        <p:spPr bwMode="gray">
          <a:xfrm>
            <a:off x="8272691" y="1610466"/>
            <a:ext cx="3619498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23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 / 2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9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-3048" y="-1"/>
            <a:ext cx="11890248" cy="1216025"/>
          </a:xfrm>
          <a:noFill/>
          <a:ln>
            <a:noFill/>
          </a:ln>
        </p:spPr>
        <p:txBody>
          <a:bodyPr lIns="0" r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4 col / 2 row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04801" y="4000500"/>
            <a:ext cx="2705099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6" name="Slide Number Placeholder 13"/>
          <p:cNvSpPr>
            <a:spLocks noGrp="1"/>
          </p:cNvSpPr>
          <p:nvPr>
            <p:ph type="sldNum" sz="quarter" idx="12"/>
          </p:nvPr>
        </p:nvSpPr>
        <p:spPr bwMode="black">
          <a:xfrm>
            <a:off x="10423697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1" hasCustomPrompt="1"/>
          </p:nvPr>
        </p:nvSpPr>
        <p:spPr bwMode="black">
          <a:xfrm>
            <a:off x="3281232" y="4011183"/>
            <a:ext cx="2662370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6248400" y="4000500"/>
            <a:ext cx="2667000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 hasCustomPrompt="1"/>
          </p:nvPr>
        </p:nvSpPr>
        <p:spPr bwMode="black">
          <a:xfrm>
            <a:off x="9195107" y="4011183"/>
            <a:ext cx="269209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7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27051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9" name="Content Placeholder 4"/>
          <p:cNvSpPr>
            <a:spLocks noGrp="1"/>
          </p:cNvSpPr>
          <p:nvPr>
            <p:ph idx="24" hasCustomPrompt="1"/>
          </p:nvPr>
        </p:nvSpPr>
        <p:spPr bwMode="gray">
          <a:xfrm>
            <a:off x="3281232" y="1610466"/>
            <a:ext cx="266237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30" name="Content Placeholder 4"/>
          <p:cNvSpPr>
            <a:spLocks noGrp="1"/>
          </p:cNvSpPr>
          <p:nvPr>
            <p:ph idx="25" hasCustomPrompt="1"/>
          </p:nvPr>
        </p:nvSpPr>
        <p:spPr bwMode="gray">
          <a:xfrm>
            <a:off x="6248400" y="1610466"/>
            <a:ext cx="26670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31" name="Content Placeholder 4"/>
          <p:cNvSpPr>
            <a:spLocks noGrp="1"/>
          </p:cNvSpPr>
          <p:nvPr>
            <p:ph idx="26" hasCustomPrompt="1"/>
          </p:nvPr>
        </p:nvSpPr>
        <p:spPr bwMode="gray">
          <a:xfrm>
            <a:off x="9182099" y="1610466"/>
            <a:ext cx="2705101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32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 / 2 row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3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1" y="-1"/>
            <a:ext cx="11879080" cy="1216025"/>
          </a:xfrm>
          <a:noFill/>
        </p:spPr>
        <p:txBody>
          <a:bodyPr lIns="0" r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5 col / 2 row</a:t>
            </a:r>
            <a:endParaRPr lang="en-US" dirty="0"/>
          </a:p>
        </p:txBody>
      </p:sp>
      <p:sp>
        <p:nvSpPr>
          <p:cNvPr id="27" name="Slide Number Placeholder 15"/>
          <p:cNvSpPr>
            <a:spLocks noGrp="1"/>
          </p:cNvSpPr>
          <p:nvPr>
            <p:ph type="sldNum" sz="quarter" idx="12"/>
          </p:nvPr>
        </p:nvSpPr>
        <p:spPr bwMode="black">
          <a:xfrm>
            <a:off x="1042097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36" hasCustomPrompt="1"/>
          </p:nvPr>
        </p:nvSpPr>
        <p:spPr bwMode="black">
          <a:xfrm>
            <a:off x="304801" y="4000500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 marL="365760" indent="0">
              <a:buNone/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37" hasCustomPrompt="1"/>
          </p:nvPr>
        </p:nvSpPr>
        <p:spPr bwMode="black">
          <a:xfrm>
            <a:off x="2676908" y="4000500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38" hasCustomPrompt="1"/>
          </p:nvPr>
        </p:nvSpPr>
        <p:spPr bwMode="black">
          <a:xfrm>
            <a:off x="5058204" y="4011184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39" hasCustomPrompt="1"/>
          </p:nvPr>
        </p:nvSpPr>
        <p:spPr bwMode="black">
          <a:xfrm>
            <a:off x="7434432" y="4011184"/>
            <a:ext cx="2088778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40" hasCustomPrompt="1"/>
          </p:nvPr>
        </p:nvSpPr>
        <p:spPr bwMode="black">
          <a:xfrm>
            <a:off x="9806538" y="4011178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1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15210" y="1600200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idx="41" hasCustomPrompt="1"/>
          </p:nvPr>
        </p:nvSpPr>
        <p:spPr bwMode="gray">
          <a:xfrm>
            <a:off x="2681976" y="1603072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3" name="Content Placeholder 4"/>
          <p:cNvSpPr>
            <a:spLocks noGrp="1"/>
          </p:cNvSpPr>
          <p:nvPr>
            <p:ph idx="42" hasCustomPrompt="1"/>
          </p:nvPr>
        </p:nvSpPr>
        <p:spPr bwMode="gray">
          <a:xfrm>
            <a:off x="5059151" y="1603072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4" name="Content Placeholder 4"/>
          <p:cNvSpPr>
            <a:spLocks noGrp="1"/>
          </p:cNvSpPr>
          <p:nvPr>
            <p:ph idx="43" hasCustomPrompt="1"/>
          </p:nvPr>
        </p:nvSpPr>
        <p:spPr bwMode="gray">
          <a:xfrm>
            <a:off x="7449209" y="1600200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5" name="Content Placeholder 4"/>
          <p:cNvSpPr>
            <a:spLocks noGrp="1"/>
          </p:cNvSpPr>
          <p:nvPr>
            <p:ph idx="44" hasCustomPrompt="1"/>
          </p:nvPr>
        </p:nvSpPr>
        <p:spPr bwMode="gray">
          <a:xfrm>
            <a:off x="9806537" y="1600200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26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04799" y="4309353"/>
            <a:ext cx="11582399" cy="15272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Add contact information</a:t>
            </a:r>
            <a:endParaRPr lang="en-US" dirty="0"/>
          </a:p>
        </p:txBody>
      </p:sp>
      <p:sp>
        <p:nvSpPr>
          <p:cNvPr id="6" name="Rectangle 6"/>
          <p:cNvSpPr/>
          <p:nvPr userDrawn="1"/>
        </p:nvSpPr>
        <p:spPr bwMode="white"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17" y="-189954"/>
            <a:ext cx="12213217" cy="1570469"/>
          </a:xfrm>
          <a:prstGeom prst="rect">
            <a:avLst/>
          </a:prstGeom>
        </p:spPr>
      </p:pic>
      <p:sp>
        <p:nvSpPr>
          <p:cNvPr id="14" name="Footer"/>
          <p:cNvSpPr txBox="1">
            <a:spLocks/>
          </p:cNvSpPr>
          <p:nvPr userDrawn="1"/>
        </p:nvSpPr>
        <p:spPr>
          <a:xfrm>
            <a:off x="2027074" y="6367781"/>
            <a:ext cx="8247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cap="all" spc="100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/>
              <a:t>WWW.</a:t>
            </a:r>
            <a:r>
              <a:rPr lang="en-US" sz="1000" baseline="0" dirty="0" smtClean="0"/>
              <a:t>HEALTH.MN.GOV</a:t>
            </a:r>
            <a:endParaRPr lang="en-US" sz="1000" dirty="0"/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 bwMode="black">
          <a:xfrm>
            <a:off x="304800" y="3093328"/>
            <a:ext cx="11582400" cy="1216025"/>
          </a:xfrm>
          <a:noFill/>
        </p:spPr>
        <p:txBody>
          <a:bodyPr lIns="0" rIns="0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Add thank you text.</a:t>
            </a:r>
            <a:endParaRPr lang="en-US" dirty="0"/>
          </a:p>
        </p:txBody>
      </p:sp>
      <p:pic>
        <p:nvPicPr>
          <p:cNvPr id="7" name="MDH Logo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ol / 1 row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3430" y="-8887"/>
            <a:ext cx="12195430" cy="1344168"/>
            <a:chOff x="-3430" y="-8887"/>
            <a:chExt cx="12195430" cy="1344168"/>
          </a:xfrm>
        </p:grpSpPr>
        <p:sp>
          <p:nvSpPr>
            <p:cNvPr id="9" name="Rectangle 1" descr="&quot;&quot;"/>
            <p:cNvSpPr/>
            <p:nvPr userDrawn="1"/>
          </p:nvSpPr>
          <p:spPr bwMode="black">
            <a:xfrm>
              <a:off x="1337308" y="-128"/>
              <a:ext cx="10851978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6" descr="&quot;&quot;"/>
            <p:cNvSpPr/>
            <p:nvPr userDrawn="1"/>
          </p:nvSpPr>
          <p:spPr bwMode="auto">
            <a:xfrm>
              <a:off x="1337308" y="1216025"/>
              <a:ext cx="10854692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ight Triangle 10" descr="&quot;&quot;"/>
            <p:cNvSpPr/>
            <p:nvPr userDrawn="1"/>
          </p:nvSpPr>
          <p:spPr>
            <a:xfrm rot="16200000">
              <a:off x="-3430" y="-8887"/>
              <a:ext cx="1344168" cy="13441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2"/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334594" y="-1"/>
            <a:ext cx="10552606" cy="1216025"/>
          </a:xfrm>
          <a:noFill/>
        </p:spPr>
        <p:txBody>
          <a:bodyPr lIns="0" rIns="0">
            <a:normAutofit/>
          </a:bodyPr>
          <a:lstStyle>
            <a:lvl1pPr marL="457200" algn="r">
              <a:spcBef>
                <a:spcPts val="0"/>
              </a:spcBef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1 col / 1 row w corner fold</a:t>
            </a:r>
            <a:endParaRPr lang="en-US" dirty="0"/>
          </a:p>
        </p:txBody>
      </p:sp>
      <p:sp>
        <p:nvSpPr>
          <p:cNvPr id="3" name="Content Placeholder 3"/>
          <p:cNvSpPr>
            <a:spLocks noGrp="1"/>
          </p:cNvSpPr>
          <p:nvPr userDrawn="1">
            <p:ph idx="1" hasCustomPrompt="1"/>
          </p:nvPr>
        </p:nvSpPr>
        <p:spPr bwMode="gray">
          <a:xfrm>
            <a:off x="1529542" y="1594624"/>
            <a:ext cx="10357658" cy="4582339"/>
          </a:xfrm>
          <a:noFill/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Add text or click icon to add object</a:t>
            </a:r>
          </a:p>
          <a:p>
            <a:pPr lvl="1"/>
            <a:r>
              <a:rPr lang="en-US" dirty="0" err="1" smtClean="0"/>
              <a:t>Lsjkdflksd</a:t>
            </a:r>
            <a:endParaRPr lang="en-US" dirty="0" smtClean="0"/>
          </a:p>
          <a:p>
            <a:pPr lvl="2"/>
            <a:r>
              <a:rPr lang="en-US" dirty="0" err="1" smtClean="0"/>
              <a:t>Lkjsdlksd</a:t>
            </a:r>
            <a:endParaRPr lang="en-US" dirty="0" smtClean="0"/>
          </a:p>
          <a:p>
            <a:pPr lvl="3"/>
            <a:r>
              <a:rPr lang="en-US" dirty="0" smtClean="0"/>
              <a:t>;</a:t>
            </a:r>
            <a:r>
              <a:rPr lang="en-US" dirty="0" err="1" smtClean="0"/>
              <a:t>kfs;lsd</a:t>
            </a:r>
            <a:endParaRPr lang="en-US" dirty="0" smtClean="0"/>
          </a:p>
          <a:p>
            <a:pPr lvl="4"/>
            <a:r>
              <a:rPr lang="en-US" dirty="0" err="1" smtClean="0"/>
              <a:t>L;ksdlksd</a:t>
            </a:r>
            <a:endParaRPr lang="en-US" dirty="0" smtClean="0"/>
          </a:p>
        </p:txBody>
      </p:sp>
      <p:sp>
        <p:nvSpPr>
          <p:cNvPr id="6" name="Slide Number Placeholder 6"/>
          <p:cNvSpPr>
            <a:spLocks noGrp="1"/>
          </p:cNvSpPr>
          <p:nvPr userDrawn="1">
            <p:ph type="sldNum" sz="quarter" idx="12"/>
          </p:nvPr>
        </p:nvSpPr>
        <p:spPr bwMode="black">
          <a:xfrm>
            <a:off x="10425426" y="632460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759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9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304800" y="365125"/>
            <a:ext cx="11582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304800" y="1825625"/>
            <a:ext cx="1158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Bullet 40</a:t>
            </a:r>
          </a:p>
          <a:p>
            <a:pPr lvl="1"/>
            <a:r>
              <a:rPr lang="en-US" dirty="0" smtClean="0"/>
              <a:t>Bullet 36</a:t>
            </a:r>
          </a:p>
          <a:p>
            <a:pPr lvl="2"/>
            <a:r>
              <a:rPr lang="en-US" dirty="0" smtClean="0"/>
              <a:t>Bullet 32</a:t>
            </a:r>
          </a:p>
          <a:p>
            <a:pPr lvl="3"/>
            <a:r>
              <a:rPr lang="en-US" dirty="0" smtClean="0"/>
              <a:t>Bullet 28</a:t>
            </a:r>
          </a:p>
          <a:p>
            <a:pPr lvl="4"/>
            <a:r>
              <a:rPr lang="en-US" dirty="0" smtClean="0"/>
              <a:t>Bullet 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10100682" y="632460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11" r:id="rId2"/>
    <p:sldLayoutId id="2147483712" r:id="rId3"/>
    <p:sldLayoutId id="2147483789" r:id="rId4"/>
    <p:sldLayoutId id="2147483826" r:id="rId5"/>
    <p:sldLayoutId id="2147483801" r:id="rId6"/>
    <p:sldLayoutId id="2147483808" r:id="rId7"/>
    <p:sldLayoutId id="2147483739" r:id="rId8"/>
    <p:sldLayoutId id="2147483803" r:id="rId9"/>
    <p:sldLayoutId id="2147483797" r:id="rId10"/>
    <p:sldLayoutId id="2147483827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4000" kern="1200">
          <a:solidFill>
            <a:schemeClr val="tx2"/>
          </a:solidFill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3600" kern="1200">
          <a:solidFill>
            <a:schemeClr val="tx2"/>
          </a:solidFill>
          <a:latin typeface="+mn-lt"/>
          <a:ea typeface="+mn-ea"/>
          <a:cs typeface="+mn-cs"/>
        </a:defRPr>
      </a:lvl2pPr>
      <a:lvl3pPr marL="109728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3200" kern="1200">
          <a:solidFill>
            <a:schemeClr val="tx2"/>
          </a:solidFill>
          <a:latin typeface="+mn-lt"/>
          <a:ea typeface="+mn-ea"/>
          <a:cs typeface="+mn-cs"/>
        </a:defRPr>
      </a:lvl3pPr>
      <a:lvl4pPr marL="146304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08" userDrawn="1">
          <p15:clr>
            <a:srgbClr val="F26B43"/>
          </p15:clr>
        </p15:guide>
        <p15:guide id="2" orient="horz" pos="2376" userDrawn="1">
          <p15:clr>
            <a:srgbClr val="F26B43"/>
          </p15:clr>
        </p15:guide>
        <p15:guide id="3" orient="horz" pos="2520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5" pos="192" userDrawn="1">
          <p15:clr>
            <a:srgbClr val="F26B43"/>
          </p15:clr>
        </p15:guide>
        <p15:guide id="6" pos="1896" userDrawn="1">
          <p15:clr>
            <a:srgbClr val="F26B43"/>
          </p15:clr>
        </p15:guide>
        <p15:guide id="7" pos="2064" userDrawn="1">
          <p15:clr>
            <a:srgbClr val="F26B43"/>
          </p15:clr>
        </p15:guide>
        <p15:guide id="8" pos="3744" userDrawn="1">
          <p15:clr>
            <a:srgbClr val="F26B43"/>
          </p15:clr>
        </p15:guide>
        <p15:guide id="9" pos="3936" userDrawn="1">
          <p15:clr>
            <a:srgbClr val="F26B43"/>
          </p15:clr>
        </p15:guide>
        <p15:guide id="10" pos="5616" userDrawn="1">
          <p15:clr>
            <a:srgbClr val="F26B43"/>
          </p15:clr>
        </p15:guide>
        <p15:guide id="11" pos="5784" userDrawn="1">
          <p15:clr>
            <a:srgbClr val="F26B43"/>
          </p15:clr>
        </p15:guide>
        <p15:guide id="12" pos="7488" userDrawn="1">
          <p15:clr>
            <a:srgbClr val="F26B43"/>
          </p15:clr>
        </p15:guide>
        <p15:guide id="13" pos="2472" userDrawn="1">
          <p15:clr>
            <a:srgbClr val="9FCC3B"/>
          </p15:clr>
        </p15:guide>
        <p15:guide id="14" pos="2688" userDrawn="1">
          <p15:clr>
            <a:srgbClr val="9FCC3B"/>
          </p15:clr>
        </p15:guide>
        <p15:guide id="15" pos="4992" userDrawn="1">
          <p15:clr>
            <a:srgbClr val="9FCC3B"/>
          </p15:clr>
        </p15:guide>
        <p15:guide id="16" pos="5208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&quot;&quot;"/>
          <p:cNvSpPr>
            <a:spLocks noGrp="1"/>
          </p:cNvSpPr>
          <p:nvPr>
            <p:ph type="ctrTitle"/>
          </p:nvPr>
        </p:nvSpPr>
        <p:spPr>
          <a:xfrm>
            <a:off x="304800" y="4466531"/>
            <a:ext cx="11582400" cy="831983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Community Assessment for Public Health Emergency Response (CASPER)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304800" y="5556738"/>
            <a:ext cx="11582400" cy="81475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Tess Konen, </a:t>
            </a:r>
            <a:r>
              <a:rPr lang="en-US" dirty="0" smtClean="0"/>
              <a:t>MPH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September </a:t>
            </a:r>
            <a:r>
              <a:rPr lang="en-US" dirty="0" smtClean="0"/>
              <a:t>16th, </a:t>
            </a:r>
            <a:r>
              <a:rPr lang="en-US" dirty="0" smtClean="0"/>
              <a:t>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7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CASPERS in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383" y="1594624"/>
            <a:ext cx="4356763" cy="327893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ea typeface="ＭＳ Ｐゴシック" pitchFamily="-111" charset="-128"/>
              </a:rPr>
              <a:t>Over 125 CASPERs conducted in states across the 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ea typeface="ＭＳ Ｐゴシック" pitchFamily="-111" charset="-128"/>
              </a:rPr>
              <a:t>Increase in number of preparedness and non-disaster CASPERs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5283554" y="2324778"/>
            <a:ext cx="6164132" cy="3999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827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Selected Clusters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Region 1= southeast</a:t>
            </a:r>
          </a:p>
          <a:p>
            <a:pPr marL="0" indent="0">
              <a:buNone/>
            </a:pPr>
            <a:r>
              <a:rPr lang="en-US" sz="2800" dirty="0" smtClean="0"/>
              <a:t>Region2= northeast</a:t>
            </a:r>
          </a:p>
          <a:p>
            <a:pPr marL="0" indent="0">
              <a:buNone/>
            </a:pPr>
            <a:r>
              <a:rPr lang="en-US" sz="2800" dirty="0" smtClean="0"/>
              <a:t>Region3= northwest</a:t>
            </a:r>
          </a:p>
          <a:p>
            <a:pPr marL="0" indent="0">
              <a:buNone/>
            </a:pPr>
            <a:r>
              <a:rPr lang="en-US" sz="2800" dirty="0" smtClean="0"/>
              <a:t>Region4= west central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Region5= southwest</a:t>
            </a:r>
          </a:p>
          <a:p>
            <a:pPr marL="0" indent="0">
              <a:buNone/>
            </a:pPr>
            <a:r>
              <a:rPr lang="en-US" sz="2800" dirty="0"/>
              <a:t>R</a:t>
            </a:r>
            <a:r>
              <a:rPr lang="en-US" sz="2800" dirty="0" smtClean="0"/>
              <a:t>egion6= metro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7" t="6057" r="4926" b="3086"/>
          <a:stretch/>
        </p:blipFill>
        <p:spPr>
          <a:xfrm>
            <a:off x="0" y="1587"/>
            <a:ext cx="6304091" cy="6856413"/>
          </a:xfrm>
        </p:spPr>
      </p:pic>
    </p:spTree>
    <p:extLst>
      <p:ext uri="{BB962C8B-B14F-4D97-AF65-F5344CB8AC3E}">
        <p14:creationId xmlns:p14="http://schemas.microsoft.com/office/powerpoint/2010/main" val="29280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8" b="23568"/>
          <a:stretch>
            <a:fillRect/>
          </a:stretch>
        </p:blipFill>
        <p:spPr>
          <a:xfrm>
            <a:off x="0" y="-63501"/>
            <a:ext cx="12192000" cy="4905131"/>
          </a:xfr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Purpose of the Minnesota CASPERs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9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Determine </a:t>
            </a:r>
            <a:r>
              <a:rPr lang="en-US" dirty="0"/>
              <a:t>the extent of infection in </a:t>
            </a:r>
            <a:r>
              <a:rPr lang="en-US" dirty="0" smtClean="0"/>
              <a:t>communities: overall </a:t>
            </a:r>
            <a:r>
              <a:rPr lang="en-US" dirty="0"/>
              <a:t>SARS-CoV-2 </a:t>
            </a:r>
            <a:r>
              <a:rPr lang="en-US" dirty="0" err="1" smtClean="0"/>
              <a:t>seroprevalence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Determine </a:t>
            </a:r>
            <a:r>
              <a:rPr lang="en-US" dirty="0"/>
              <a:t>factors associated with SARS-CoV-2 </a:t>
            </a:r>
            <a:r>
              <a:rPr lang="en-US" dirty="0" err="1"/>
              <a:t>seropositivity</a:t>
            </a:r>
            <a:r>
              <a:rPr lang="en-US" dirty="0"/>
              <a:t> </a:t>
            </a:r>
            <a:endParaRPr lang="en-US" dirty="0" smtClean="0"/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Explore </a:t>
            </a:r>
            <a:r>
              <a:rPr lang="en-US" dirty="0"/>
              <a:t>differences in SARS-CoV-2 </a:t>
            </a:r>
            <a:r>
              <a:rPr lang="en-US" dirty="0" err="1"/>
              <a:t>seroprevalence</a:t>
            </a:r>
            <a:r>
              <a:rPr lang="en-US" dirty="0"/>
              <a:t> in different </a:t>
            </a:r>
            <a:r>
              <a:rPr lang="en-US" dirty="0" smtClean="0"/>
              <a:t>regions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Assess </a:t>
            </a:r>
            <a:r>
              <a:rPr lang="en-US" dirty="0"/>
              <a:t>community prevalence of asymptomatic carriers of </a:t>
            </a:r>
            <a:r>
              <a:rPr lang="en-US" dirty="0" smtClean="0"/>
              <a:t>SARS-CoV-2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Identify areas for improved health messaging regarding modifiable health behaviors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26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MDH Modified CASPER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Conduct 1 CASPER in each of </a:t>
            </a:r>
            <a:r>
              <a:rPr lang="en-US" dirty="0"/>
              <a:t>6</a:t>
            </a:r>
            <a:r>
              <a:rPr lang="en-US" dirty="0" smtClean="0"/>
              <a:t> Minnesota Preparedness Regions</a:t>
            </a:r>
          </a:p>
          <a:p>
            <a:pPr lvl="1"/>
            <a:r>
              <a:rPr lang="en-US" dirty="0" smtClean="0"/>
              <a:t>30 clusters, 7 households per cluster = 1,260 interviews!</a:t>
            </a:r>
          </a:p>
          <a:p>
            <a:pPr lvl="1"/>
            <a:r>
              <a:rPr lang="en-US" dirty="0" smtClean="0"/>
              <a:t>Data weighting to obtain population estimates</a:t>
            </a:r>
          </a:p>
          <a:p>
            <a:pPr lvl="1"/>
            <a:r>
              <a:rPr lang="en-US" dirty="0" smtClean="0"/>
              <a:t>One </a:t>
            </a:r>
            <a:r>
              <a:rPr lang="en-US" dirty="0"/>
              <a:t>survey per </a:t>
            </a:r>
            <a:r>
              <a:rPr lang="en-US" dirty="0" smtClean="0"/>
              <a:t>household</a:t>
            </a:r>
          </a:p>
          <a:p>
            <a:r>
              <a:rPr lang="en-US" dirty="0" smtClean="0"/>
              <a:t>Modified CASPER design</a:t>
            </a:r>
          </a:p>
          <a:p>
            <a:pPr lvl="1"/>
            <a:r>
              <a:rPr lang="en-US" dirty="0" smtClean="0"/>
              <a:t>Includes some individual level questions</a:t>
            </a:r>
          </a:p>
          <a:p>
            <a:pPr lvl="1"/>
            <a:r>
              <a:rPr lang="en-US" dirty="0" smtClean="0"/>
              <a:t>Specimen collection</a:t>
            </a:r>
          </a:p>
          <a:p>
            <a:r>
              <a:rPr lang="en-US" dirty="0" smtClean="0"/>
              <a:t>Collect specimens for SARS-CoV-2 antibody </a:t>
            </a:r>
            <a:r>
              <a:rPr lang="en-US" dirty="0"/>
              <a:t>and PCR </a:t>
            </a:r>
            <a:r>
              <a:rPr lang="en-US" dirty="0" smtClean="0"/>
              <a:t>testing at MDH PHL</a:t>
            </a:r>
          </a:p>
          <a:p>
            <a:pPr lvl="1"/>
            <a:r>
              <a:rPr lang="en-US" dirty="0" smtClean="0"/>
              <a:t>All interested individuals in household will be tested</a:t>
            </a:r>
          </a:p>
          <a:p>
            <a:pPr lvl="1"/>
            <a:r>
              <a:rPr lang="en-US" dirty="0" smtClean="0"/>
              <a:t>Separate consent boxes for each sample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6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MDH Modified CASPER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Sampling</a:t>
            </a:r>
          </a:p>
          <a:p>
            <a:pPr lvl="1"/>
            <a:r>
              <a:rPr lang="en-US" sz="2800" dirty="0" smtClean="0"/>
              <a:t>Capillary blood specimen for antibody testing</a:t>
            </a:r>
          </a:p>
          <a:p>
            <a:pPr lvl="1"/>
            <a:r>
              <a:rPr lang="en-US" sz="2800" dirty="0" smtClean="0"/>
              <a:t>Swab for PCR testing</a:t>
            </a:r>
          </a:p>
          <a:p>
            <a:pPr lvl="2"/>
            <a:r>
              <a:rPr lang="en-US" sz="2800" dirty="0" smtClean="0"/>
              <a:t>Anterior nares preferred specimen type</a:t>
            </a:r>
            <a:endParaRPr lang="en-US" sz="2800" dirty="0"/>
          </a:p>
          <a:p>
            <a:pPr lvl="2"/>
            <a:r>
              <a:rPr lang="en-US" sz="2800" dirty="0" smtClean="0"/>
              <a:t>Positive results returned by phone; all others returned by text message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189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Data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Share with:</a:t>
            </a:r>
          </a:p>
          <a:p>
            <a:r>
              <a:rPr lang="en-US" dirty="0"/>
              <a:t>Study Participants</a:t>
            </a:r>
          </a:p>
          <a:p>
            <a:r>
              <a:rPr lang="en-US" dirty="0" smtClean="0"/>
              <a:t>MDH leadership</a:t>
            </a:r>
          </a:p>
          <a:p>
            <a:r>
              <a:rPr lang="en-US" dirty="0" smtClean="0"/>
              <a:t>Governor's </a:t>
            </a:r>
            <a:r>
              <a:rPr lang="en-US" dirty="0"/>
              <a:t>Office to provide context for </a:t>
            </a:r>
            <a:r>
              <a:rPr lang="en-US" dirty="0" smtClean="0"/>
              <a:t>decision-making</a:t>
            </a:r>
          </a:p>
          <a:p>
            <a:r>
              <a:rPr lang="en-US" dirty="0" smtClean="0"/>
              <a:t>MDH-UMN </a:t>
            </a:r>
            <a:r>
              <a:rPr lang="en-US" dirty="0"/>
              <a:t>modeling team to inform SARS-CoV-2 modeling </a:t>
            </a:r>
            <a:r>
              <a:rPr lang="en-US" dirty="0" smtClean="0"/>
              <a:t>efforts</a:t>
            </a:r>
          </a:p>
          <a:p>
            <a:r>
              <a:rPr lang="en-US" dirty="0" smtClean="0"/>
              <a:t>Media </a:t>
            </a:r>
            <a:r>
              <a:rPr lang="en-US" dirty="0"/>
              <a:t>to inform the </a:t>
            </a:r>
            <a:r>
              <a:rPr lang="en-US" dirty="0" smtClean="0"/>
              <a:t>public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Results </a:t>
            </a:r>
            <a:r>
              <a:rPr lang="en-US" dirty="0"/>
              <a:t>will also be compared to similar studies being conducted by CDC in other geographic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19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ICS can not provide enough staff</a:t>
            </a:r>
          </a:p>
          <a:p>
            <a:r>
              <a:rPr lang="en-US" dirty="0" smtClean="0"/>
              <a:t>CDC staff for interviewers and also LPH assisting</a:t>
            </a:r>
          </a:p>
          <a:p>
            <a:r>
              <a:rPr lang="en-US" dirty="0" smtClean="0"/>
              <a:t>Contracted to get nurses for collecting samples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06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Selected questions for </a:t>
            </a:r>
            <a:r>
              <a:rPr lang="en-US" dirty="0" smtClean="0"/>
              <a:t>to inform health education</a:t>
            </a:r>
          </a:p>
          <a:p>
            <a:r>
              <a:rPr lang="en-US" dirty="0" smtClean="0"/>
              <a:t>Includes questions on mask and social distance adherence, accessing health care, different risk factors</a:t>
            </a:r>
            <a:endParaRPr lang="en-US" dirty="0"/>
          </a:p>
          <a:p>
            <a:r>
              <a:rPr lang="en-US" dirty="0" smtClean="0"/>
              <a:t>Using </a:t>
            </a:r>
            <a:r>
              <a:rPr lang="en-US" dirty="0" err="1" smtClean="0"/>
              <a:t>RedCap</a:t>
            </a:r>
            <a:r>
              <a:rPr lang="en-US" dirty="0" smtClean="0"/>
              <a:t> for collecting survey data, but collecting in paper format</a:t>
            </a:r>
          </a:p>
          <a:p>
            <a:r>
              <a:rPr lang="en-US" dirty="0" smtClean="0"/>
              <a:t>Tested several times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14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needs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Documents will be translated into these languages:</a:t>
            </a:r>
          </a:p>
          <a:p>
            <a:pPr lvl="1"/>
            <a:r>
              <a:rPr lang="en-US" sz="2400" dirty="0" smtClean="0"/>
              <a:t>Spanish</a:t>
            </a:r>
          </a:p>
          <a:p>
            <a:pPr lvl="1"/>
            <a:r>
              <a:rPr lang="en-US" sz="2400" dirty="0" smtClean="0"/>
              <a:t>Somali</a:t>
            </a:r>
          </a:p>
          <a:p>
            <a:pPr lvl="1"/>
            <a:r>
              <a:rPr lang="en-US" sz="2400" dirty="0" smtClean="0"/>
              <a:t>Hmong</a:t>
            </a:r>
          </a:p>
          <a:p>
            <a:pPr lvl="1"/>
            <a:r>
              <a:rPr lang="en-US" sz="2400" dirty="0" smtClean="0"/>
              <a:t>Oromo</a:t>
            </a:r>
          </a:p>
          <a:p>
            <a:pPr lvl="1"/>
            <a:r>
              <a:rPr lang="en-US" sz="2400" dirty="0" smtClean="0"/>
              <a:t>Amharic</a:t>
            </a:r>
          </a:p>
          <a:p>
            <a:r>
              <a:rPr lang="en-US" sz="2800" dirty="0" smtClean="0"/>
              <a:t>Used Census data to look through clusters and identify areas with other language needs and assigned staff with that skill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 receiving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Offer </a:t>
            </a:r>
            <a:r>
              <a:rPr lang="en-US" sz="2800" dirty="0"/>
              <a:t>how and when </a:t>
            </a:r>
            <a:r>
              <a:rPr lang="en-US" sz="2800" dirty="0" smtClean="0"/>
              <a:t>test results </a:t>
            </a:r>
            <a:r>
              <a:rPr lang="en-US" sz="2800" dirty="0"/>
              <a:t>will be </a:t>
            </a:r>
            <a:r>
              <a:rPr lang="en-US" sz="2800" dirty="0" smtClean="0"/>
              <a:t>available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Within a few days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If all </a:t>
            </a:r>
            <a:r>
              <a:rPr lang="en-US" sz="2400" dirty="0" smtClean="0">
                <a:solidFill>
                  <a:schemeClr val="accent1"/>
                </a:solidFill>
              </a:rPr>
              <a:t>negative</a:t>
            </a:r>
            <a:r>
              <a:rPr lang="en-US" sz="2400" dirty="0" smtClean="0"/>
              <a:t>: text message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If either </a:t>
            </a:r>
            <a:r>
              <a:rPr lang="en-US" sz="2400" dirty="0" smtClean="0">
                <a:solidFill>
                  <a:schemeClr val="accent1"/>
                </a:solidFill>
              </a:rPr>
              <a:t>positive</a:t>
            </a:r>
            <a:r>
              <a:rPr lang="en-US" sz="2400" dirty="0" smtClean="0"/>
              <a:t>: phone call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Gift card will be mailed within the next few weeks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Participants will be notified when study results are available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4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Teams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2 people per team: 1 interviewer + 1 sample collector</a:t>
            </a:r>
          </a:p>
          <a:p>
            <a:pPr lvl="1"/>
            <a:r>
              <a:rPr lang="en-US" sz="2800" dirty="0" smtClean="0"/>
              <a:t>If non-English language expected: one or more team members also needs to speak the language</a:t>
            </a:r>
          </a:p>
          <a:p>
            <a:pPr lvl="1"/>
            <a:r>
              <a:rPr lang="en-US" sz="2800" dirty="0" smtClean="0"/>
              <a:t>Language line available if household speaks a language the interviewer doesn’t</a:t>
            </a:r>
          </a:p>
          <a:p>
            <a:r>
              <a:rPr lang="en-US" sz="2800" dirty="0" smtClean="0"/>
              <a:t>Each team covers 2-3 clusters over 3 days</a:t>
            </a:r>
          </a:p>
          <a:p>
            <a:r>
              <a:rPr lang="en-US" sz="2800" dirty="0" smtClean="0"/>
              <a:t>15 teams in the field on each day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3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Team Schedule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461448" y="1479142"/>
            <a:ext cx="10357658" cy="4582339"/>
          </a:xfrm>
        </p:spPr>
        <p:txBody>
          <a:bodyPr>
            <a:noAutofit/>
          </a:bodyPr>
          <a:lstStyle/>
          <a:p>
            <a:r>
              <a:rPr lang="en-US" sz="2800" dirty="0" smtClean="0"/>
              <a:t>Operations centers based out of MDH field offices or local hotel conference rooms</a:t>
            </a:r>
          </a:p>
          <a:p>
            <a:r>
              <a:rPr lang="en-US" sz="2800" dirty="0" smtClean="0"/>
              <a:t>Covering clusters based on distance to ops center, not necessarily by region</a:t>
            </a:r>
          </a:p>
          <a:p>
            <a:r>
              <a:rPr lang="en-US" sz="2800" dirty="0" smtClean="0"/>
              <a:t>Five sets of 3-day periods</a:t>
            </a:r>
          </a:p>
          <a:p>
            <a:pPr lvl="1"/>
            <a:r>
              <a:rPr lang="en-US" sz="1800" dirty="0" smtClean="0"/>
              <a:t>September 14–16: Rochester and St. Paul</a:t>
            </a:r>
          </a:p>
          <a:p>
            <a:pPr lvl="1"/>
            <a:r>
              <a:rPr lang="en-US" sz="1800" dirty="0" smtClean="0"/>
              <a:t>September 17–19: Marshall, Mankato, and St. Paul</a:t>
            </a:r>
          </a:p>
          <a:p>
            <a:pPr lvl="1"/>
            <a:r>
              <a:rPr lang="en-US" sz="1800" dirty="0" smtClean="0"/>
              <a:t>September 21–23: Duluth and St. Paul</a:t>
            </a:r>
          </a:p>
          <a:p>
            <a:pPr lvl="1"/>
            <a:r>
              <a:rPr lang="en-US" sz="1800" dirty="0" smtClean="0"/>
              <a:t>September 24–26: St Cloud, Fergus Falls, and St. Paul</a:t>
            </a:r>
          </a:p>
          <a:p>
            <a:pPr lvl="1"/>
            <a:r>
              <a:rPr lang="en-US" sz="1800" dirty="0" smtClean="0"/>
              <a:t>September 28–30: Bemidji and St. Paul</a:t>
            </a:r>
            <a:endParaRPr lang="en-US" sz="24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Driving there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Ideally, drive separately to the cluster location</a:t>
            </a:r>
          </a:p>
          <a:p>
            <a:pPr lvl="1"/>
            <a:r>
              <a:rPr lang="en-US" sz="2800" dirty="0" smtClean="0"/>
              <a:t>Take 1 vehicle between clusters</a:t>
            </a:r>
          </a:p>
          <a:p>
            <a:r>
              <a:rPr lang="en-US" sz="2800" dirty="0" smtClean="0"/>
              <a:t>Keep windows down as long as possible</a:t>
            </a:r>
          </a:p>
          <a:p>
            <a:r>
              <a:rPr lang="en-US" sz="2800" dirty="0" smtClean="0"/>
              <a:t>1 person in front, 1 in back</a:t>
            </a:r>
          </a:p>
          <a:p>
            <a:r>
              <a:rPr lang="en-US" sz="2800" dirty="0" smtClean="0"/>
              <a:t>Both wear a mask (cloth or surgical)</a:t>
            </a:r>
          </a:p>
        </p:txBody>
      </p:sp>
    </p:spTree>
    <p:extLst>
      <p:ext uri="{BB962C8B-B14F-4D97-AF65-F5344CB8AC3E}">
        <p14:creationId xmlns:p14="http://schemas.microsoft.com/office/powerpoint/2010/main" val="6013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Approaching a house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Lock the car when exiting</a:t>
            </a:r>
          </a:p>
          <a:p>
            <a:r>
              <a:rPr lang="en-US" sz="2800" dirty="0" smtClean="0"/>
              <a:t>Assess area for risks (e.g., dangerous dogs)</a:t>
            </a:r>
          </a:p>
          <a:p>
            <a:r>
              <a:rPr lang="en-US" sz="2800" dirty="0" smtClean="0"/>
              <a:t>Wear a </a:t>
            </a:r>
            <a:r>
              <a:rPr lang="en-US" sz="2800" u="sng" dirty="0" smtClean="0"/>
              <a:t>surgical</a:t>
            </a:r>
            <a:r>
              <a:rPr lang="en-US" sz="2800" dirty="0" smtClean="0"/>
              <a:t> mask and vest, approach the house</a:t>
            </a:r>
          </a:p>
          <a:p>
            <a:r>
              <a:rPr lang="en-US" sz="2800" dirty="0" smtClean="0"/>
              <a:t>Knock on door and back up 6 feet</a:t>
            </a:r>
          </a:p>
          <a:p>
            <a:pPr lvl="1"/>
            <a:r>
              <a:rPr lang="en-US" sz="2400" dirty="0" smtClean="0"/>
              <a:t>Read intro script</a:t>
            </a:r>
          </a:p>
          <a:p>
            <a:r>
              <a:rPr lang="en-US" sz="2800" dirty="0" smtClean="0"/>
              <a:t>Can read and sign consent, conduct interview and collect samples inside the home, or outside (e.g., in yard) if preferable and reasonable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552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Protective Equipment (PPE)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household consents, change into PPE before entering the home</a:t>
            </a:r>
          </a:p>
          <a:p>
            <a:pPr lvl="1"/>
            <a:r>
              <a:rPr lang="en-US" sz="2800" b="1" dirty="0" smtClean="0">
                <a:solidFill>
                  <a:schemeClr val="accent1"/>
                </a:solidFill>
              </a:rPr>
              <a:t>Interviewer</a:t>
            </a:r>
            <a:r>
              <a:rPr lang="en-US" sz="2800" dirty="0" smtClean="0"/>
              <a:t>: mask + face shield </a:t>
            </a:r>
          </a:p>
          <a:p>
            <a:pPr lvl="2"/>
            <a:r>
              <a:rPr lang="en-US" sz="2400" dirty="0"/>
              <a:t>G</a:t>
            </a:r>
            <a:r>
              <a:rPr lang="en-US" sz="2400" dirty="0" smtClean="0"/>
              <a:t>loves if handling samples (use hand sanitizer before)</a:t>
            </a:r>
          </a:p>
          <a:p>
            <a:pPr lvl="2"/>
            <a:r>
              <a:rPr lang="en-US" sz="2400" dirty="0" smtClean="0"/>
              <a:t>Can wear normal clothes (no gown)</a:t>
            </a:r>
          </a:p>
          <a:p>
            <a:pPr lvl="1"/>
            <a:r>
              <a:rPr lang="en-US" sz="2800" b="1" dirty="0" smtClean="0">
                <a:solidFill>
                  <a:schemeClr val="accent1"/>
                </a:solidFill>
              </a:rPr>
              <a:t>Sample collector:</a:t>
            </a:r>
            <a:r>
              <a:rPr lang="en-US" sz="2800" dirty="0" smtClean="0"/>
              <a:t> mask + face shield + gown + gloves</a:t>
            </a:r>
          </a:p>
          <a:p>
            <a:r>
              <a:rPr lang="en-US" sz="2800" dirty="0" smtClean="0"/>
              <a:t>Use hand sanitizer after each household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5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nesota">
  <a:themeElements>
    <a:clrScheme name="Custom 1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7FAF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classic option.potx" id="{97C24E70-379D-480C-9420-F379471FC0D6}" vid="{857587AC-A919-493F-9418-7BF7C0A5DB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82B80E85798B498881C0CB36871F5B" ma:contentTypeVersion="77" ma:contentTypeDescription="Create a new document." ma:contentTypeScope="" ma:versionID="81fd33ee760e55ba4dc21f19d71c9ed2">
  <xsd:schema xmlns:xsd="http://www.w3.org/2001/XMLSchema" xmlns:xs="http://www.w3.org/2001/XMLSchema" xmlns:p="http://schemas.microsoft.com/office/2006/metadata/properties" xmlns:ns2="98f01fe9-c3f2-4582-9148-d87bd0c242e7" xmlns:ns3="fc253db8-c1a2-4032-adc2-d3fbd160fc76" xmlns:ns4="8837c207-459e-4c9e-ae67-73e2034e87a2" targetNamespace="http://schemas.microsoft.com/office/2006/metadata/properties" ma:root="true" ma:fieldsID="6f597a13533ab51e3170be8e423a5b5a" ns2:_="" ns3:_="" ns4:_="">
    <xsd:import namespace="98f01fe9-c3f2-4582-9148-d87bd0c242e7"/>
    <xsd:import namespace="fc253db8-c1a2-4032-adc2-d3fbd160fc76"/>
    <xsd:import namespace="8837c207-459e-4c9e-ae67-73e2034e87a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01fe9-c3f2-4582-9148-d87bd0c242e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53db8-c1a2-4032-adc2-d3fbd160fc7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37c207-459e-4c9e-ae67-73e2034e87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8f01fe9-c3f2-4582-9148-d87bd0c242e7">PP6VNZTUNPYT-222210944-39</_dlc_DocId>
    <_dlc_DocIdUrl xmlns="98f01fe9-c3f2-4582-9148-d87bd0c242e7">
      <Url>https://mn365.sharepoint.com/teams/MDH/permanent/comm_proj/_layouts/15/DocIdRedir.aspx?ID=PP6VNZTUNPYT-222210944-39</Url>
      <Description>PP6VNZTUNPYT-222210944-39</Description>
    </_dlc_DocIdUrl>
  </documentManagement>
</p:properties>
</file>

<file path=customXml/item3.xml><?xml version="1.0" encoding="utf-8"?>
<?mso-contentType ?>
<spe:Receivers xmlns:spe="http://schemas.microsoft.com/sharepoint/events">
  <Receiver xmlns=""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9ED9FB-88D9-4193-9DD9-DFFAC07CE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01fe9-c3f2-4582-9148-d87bd0c242e7"/>
    <ds:schemaRef ds:uri="fc253db8-c1a2-4032-adc2-d3fbd160fc76"/>
    <ds:schemaRef ds:uri="8837c207-459e-4c9e-ae67-73e2034e87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78B604-9059-4F1C-B8E2-C96A71A964D2}">
  <ds:schemaRefs>
    <ds:schemaRef ds:uri="http://purl.org/dc/dcmitype/"/>
    <ds:schemaRef ds:uri="http://schemas.microsoft.com/office/infopath/2007/PartnerControls"/>
    <ds:schemaRef ds:uri="98f01fe9-c3f2-4582-9148-d87bd0c242e7"/>
    <ds:schemaRef ds:uri="fc253db8-c1a2-4032-adc2-d3fbd160fc76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8837c207-459e-4c9e-ae67-73e2034e87a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9B99B13-BF67-4A71-8070-99100289F3A8}">
  <ds:schemaRefs>
    <ds:schemaRef ds:uri="http://schemas.microsoft.com/sharepoint/events"/>
    <ds:schemaRef ds:uri=""/>
  </ds:schemaRefs>
</ds:datastoreItem>
</file>

<file path=customXml/itemProps4.xml><?xml version="1.0" encoding="utf-8"?>
<ds:datastoreItem xmlns:ds="http://schemas.openxmlformats.org/officeDocument/2006/customXml" ds:itemID="{67F4349A-22F7-4A2D-8CA5-43DDCD6795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classic option</Template>
  <TotalTime>1208</TotalTime>
  <Words>844</Words>
  <Application>Microsoft Office PowerPoint</Application>
  <PresentationFormat>Widescreen</PresentationFormat>
  <Paragraphs>133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ＭＳ Ｐゴシック</vt:lpstr>
      <vt:lpstr>Arial</vt:lpstr>
      <vt:lpstr>Calibri</vt:lpstr>
      <vt:lpstr>Wingdings</vt:lpstr>
      <vt:lpstr>Minnesota</vt:lpstr>
      <vt:lpstr>Community Assessment for Public Health Emergency Response (CASPER) </vt:lpstr>
      <vt:lpstr>Scope of CASPERS in US</vt:lpstr>
      <vt:lpstr>Selected Clusters</vt:lpstr>
      <vt:lpstr>Purpose of the Minnesota CASPERs</vt:lpstr>
      <vt:lpstr>Objectives</vt:lpstr>
      <vt:lpstr>MDH Modified CASPER</vt:lpstr>
      <vt:lpstr>MDH Modified CASPER</vt:lpstr>
      <vt:lpstr>Use of Data</vt:lpstr>
      <vt:lpstr>Staffing</vt:lpstr>
      <vt:lpstr>Survey development</vt:lpstr>
      <vt:lpstr>Language needs</vt:lpstr>
      <vt:lpstr>Participants receiving results</vt:lpstr>
      <vt:lpstr>Field Teams</vt:lpstr>
      <vt:lpstr>Field Team Schedule</vt:lpstr>
      <vt:lpstr>Driving there</vt:lpstr>
      <vt:lpstr>Approaching a house</vt:lpstr>
      <vt:lpstr>Personal Protective Equipment (PPE)</vt:lpstr>
      <vt:lpstr>Thank you.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Assessment for Public Health Emergency Response (CASPER) Just-In-Time-Training</dc:title>
  <dc:subject/>
  <dc:creator>Whitten, Tory (MDH)</dc:creator>
  <cp:keywords/>
  <dc:description/>
  <cp:lastModifiedBy>Konen, Tess (MDH)</cp:lastModifiedBy>
  <cp:revision>110</cp:revision>
  <cp:lastPrinted>2017-03-14T16:27:36Z</cp:lastPrinted>
  <dcterms:created xsi:type="dcterms:W3CDTF">2020-08-06T17:57:31Z</dcterms:created>
  <dcterms:modified xsi:type="dcterms:W3CDTF">2020-09-14T18:50:08Z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">
    <vt:lpwstr>1.3</vt:lpwstr>
  </property>
  <property fmtid="{D5CDD505-2E9C-101B-9397-08002B2CF9AE}" pid="3" name="ContentTypeId">
    <vt:lpwstr>0x010100A882B80E85798B498881C0CB36871F5B</vt:lpwstr>
  </property>
  <property fmtid="{D5CDD505-2E9C-101B-9397-08002B2CF9AE}" pid="4" name="_dlc_DocIdItemGuid">
    <vt:lpwstr>2a3daca8-56a8-4dd4-93e8-4f7aa36add79</vt:lpwstr>
  </property>
</Properties>
</file>