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11"/>
  </p:notesMasterIdLst>
  <p:sldIdLst>
    <p:sldId id="266" r:id="rId6"/>
    <p:sldId id="274" r:id="rId7"/>
    <p:sldId id="2145706177" r:id="rId8"/>
    <p:sldId id="275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Adams" initials="AA" lastIdx="1" clrIdx="0">
    <p:extLst>
      <p:ext uri="{19B8F6BF-5375-455C-9EA6-DF929625EA0E}">
        <p15:presenceInfo xmlns:p15="http://schemas.microsoft.com/office/powerpoint/2012/main" userId="S::aadams@cste.org::6edf42ce-d0ae-4e0e-bf76-1b28140a6f1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814" autoAdjust="0"/>
    <p:restoredTop sz="96357" autoAdjust="0"/>
  </p:normalViewPr>
  <p:slideViewPr>
    <p:cSldViewPr snapToGrid="0">
      <p:cViewPr>
        <p:scale>
          <a:sx n="110" d="100"/>
          <a:sy n="110" d="100"/>
        </p:scale>
        <p:origin x="12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commentAuthors" Target="commentAuthors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Adams" userId="6edf42ce-d0ae-4e0e-bf76-1b28140a6f1e" providerId="ADAL" clId="{457E7FDB-9FE8-41A5-9BF7-11728BF159B3}"/>
    <pc:docChg chg="custSel delSld modSld">
      <pc:chgData name="Andrew Adams" userId="6edf42ce-d0ae-4e0e-bf76-1b28140a6f1e" providerId="ADAL" clId="{457E7FDB-9FE8-41A5-9BF7-11728BF159B3}" dt="2023-03-15T18:24:42.206" v="1343" actId="1076"/>
      <pc:docMkLst>
        <pc:docMk/>
      </pc:docMkLst>
      <pc:sldChg chg="modSp mod">
        <pc:chgData name="Andrew Adams" userId="6edf42ce-d0ae-4e0e-bf76-1b28140a6f1e" providerId="ADAL" clId="{457E7FDB-9FE8-41A5-9BF7-11728BF159B3}" dt="2023-03-15T12:15:39.409" v="4" actId="20577"/>
        <pc:sldMkLst>
          <pc:docMk/>
          <pc:sldMk cId="2090152276" sldId="266"/>
        </pc:sldMkLst>
        <pc:spChg chg="mod">
          <ac:chgData name="Andrew Adams" userId="6edf42ce-d0ae-4e0e-bf76-1b28140a6f1e" providerId="ADAL" clId="{457E7FDB-9FE8-41A5-9BF7-11728BF159B3}" dt="2023-03-15T12:15:39.409" v="4" actId="20577"/>
          <ac:spMkLst>
            <pc:docMk/>
            <pc:sldMk cId="2090152276" sldId="266"/>
            <ac:spMk id="3" creationId="{2878EEC8-5FD1-3049-9C53-1BEBDA5F5403}"/>
          </ac:spMkLst>
        </pc:spChg>
      </pc:sldChg>
      <pc:sldChg chg="modSp mod">
        <pc:chgData name="Andrew Adams" userId="6edf42ce-d0ae-4e0e-bf76-1b28140a6f1e" providerId="ADAL" clId="{457E7FDB-9FE8-41A5-9BF7-11728BF159B3}" dt="2023-03-15T12:41:40.382" v="936" actId="14100"/>
        <pc:sldMkLst>
          <pc:docMk/>
          <pc:sldMk cId="2690525450" sldId="274"/>
        </pc:sldMkLst>
        <pc:spChg chg="mod">
          <ac:chgData name="Andrew Adams" userId="6edf42ce-d0ae-4e0e-bf76-1b28140a6f1e" providerId="ADAL" clId="{457E7FDB-9FE8-41A5-9BF7-11728BF159B3}" dt="2023-03-15T12:41:40.382" v="936" actId="14100"/>
          <ac:spMkLst>
            <pc:docMk/>
            <pc:sldMk cId="2690525450" sldId="274"/>
            <ac:spMk id="5" creationId="{3BB03650-2310-4258-816A-7EC13C8A13D8}"/>
          </ac:spMkLst>
        </pc:spChg>
      </pc:sldChg>
      <pc:sldChg chg="modSp mod">
        <pc:chgData name="Andrew Adams" userId="6edf42ce-d0ae-4e0e-bf76-1b28140a6f1e" providerId="ADAL" clId="{457E7FDB-9FE8-41A5-9BF7-11728BF159B3}" dt="2023-03-15T18:24:42.206" v="1343" actId="1076"/>
        <pc:sldMkLst>
          <pc:docMk/>
          <pc:sldMk cId="2434102783" sldId="275"/>
        </pc:sldMkLst>
        <pc:spChg chg="mod">
          <ac:chgData name="Andrew Adams" userId="6edf42ce-d0ae-4e0e-bf76-1b28140a6f1e" providerId="ADAL" clId="{457E7FDB-9FE8-41A5-9BF7-11728BF159B3}" dt="2023-03-15T18:24:42.206" v="1343" actId="1076"/>
          <ac:spMkLst>
            <pc:docMk/>
            <pc:sldMk cId="2434102783" sldId="275"/>
            <ac:spMk id="5" creationId="{3BB03650-2310-4258-816A-7EC13C8A13D8}"/>
          </ac:spMkLst>
        </pc:spChg>
      </pc:sldChg>
      <pc:sldChg chg="del">
        <pc:chgData name="Andrew Adams" userId="6edf42ce-d0ae-4e0e-bf76-1b28140a6f1e" providerId="ADAL" clId="{457E7FDB-9FE8-41A5-9BF7-11728BF159B3}" dt="2023-03-15T12:18:11.637" v="196" actId="2696"/>
        <pc:sldMkLst>
          <pc:docMk/>
          <pc:sldMk cId="680778825" sldId="276"/>
        </pc:sldMkLst>
      </pc:sldChg>
      <pc:sldChg chg="modSp mod">
        <pc:chgData name="Andrew Adams" userId="6edf42ce-d0ae-4e0e-bf76-1b28140a6f1e" providerId="ADAL" clId="{457E7FDB-9FE8-41A5-9BF7-11728BF159B3}" dt="2023-03-15T12:15:48.181" v="5" actId="14100"/>
        <pc:sldMkLst>
          <pc:docMk/>
          <pc:sldMk cId="2848073666" sldId="2145706177"/>
        </pc:sldMkLst>
        <pc:spChg chg="mod">
          <ac:chgData name="Andrew Adams" userId="6edf42ce-d0ae-4e0e-bf76-1b28140a6f1e" providerId="ADAL" clId="{457E7FDB-9FE8-41A5-9BF7-11728BF159B3}" dt="2023-03-15T12:15:48.181" v="5" actId="14100"/>
          <ac:spMkLst>
            <pc:docMk/>
            <pc:sldMk cId="2848073666" sldId="2145706177"/>
            <ac:spMk id="3" creationId="{2CF1A084-F0DE-DEFA-E9C8-AC99C971573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23464E-844C-46FD-A523-AE204A4FD629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A21AE9-E1E7-4C44-BABC-99AD618947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08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8D78-906B-4E6D-A333-0FB438D65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07" y="460211"/>
            <a:ext cx="11161986" cy="9061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45626-FAD1-4403-B34E-CFFEA40AB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1499969"/>
            <a:ext cx="11161986" cy="549548"/>
          </a:xfrm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10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93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765814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52CBC1-6486-B94C-A525-6F440901A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6888" y="1547813"/>
            <a:ext cx="3794125" cy="42703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1C1133-C140-0B4C-B556-EE9C6EEB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48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393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300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9D1FC-3C5B-7EE0-B830-BC74C35ABD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7B85D-6164-8992-732D-1908D82994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00D97-A95F-6A5C-AA58-C5F4C7FD3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B777F7-2268-55D4-FA8F-7692557FF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F9D2F-855F-AD61-C684-C73F52616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6545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DB867-41E9-6EB8-8108-729054BAA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46D4AF-8573-DBD9-64D3-1C59C160B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DAFDE-F3FC-7766-3020-BD8AD13F54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BE699-8825-1EDB-7D11-3620227C7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4D1C26-DA4A-ABE0-005C-741865206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76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23B65-D740-DE61-9C78-E30ED290C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A43703-6130-8DE0-CCA9-57ACC5BE09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5F3D9A-EFAB-9371-6272-B52F984D0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56C296-A941-2BF7-1AB2-AF978EA9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BA6EC-85AC-4FD3-D779-3482B6AE3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193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B437-C488-37D4-74BB-4CC1839C7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09626B-EA1E-09A3-1271-3B995FB52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740E9B-D9EC-774C-9C49-E5F9F429D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9CC0BC-374E-3D5B-1A92-7B33F85A5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47BF4-456E-3E5D-0C98-86DDE82D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B4C486-9C4E-AFDE-56FF-8677FF6E5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470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31ED3-50F4-D6BD-0E9D-DDEB63CA2F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5B88B-2862-2C3B-8079-88C5E09259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68EDEB-1AAF-6F51-BE35-231AFFB3FF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1BD1A8-0714-1C9A-8FE2-CDE08A6DE8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183A72-A4FB-7B5C-B26A-EA4C2C391A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8D9F2B-C170-EED6-96EE-040EF6027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DD7FFD-404A-DD00-F704-799B0863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DCB142-AEFD-A057-AC35-8258D8805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121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254DF-4C1E-1433-884D-F1F4C55A5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BF5696-E561-163A-47A5-F01735876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51B869-6B7C-33AC-6EAB-EA3C35E39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F805AF-8118-771A-0DE7-38BE86027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1434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4592E4-559E-1C68-DFFC-F82D5204B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A30F1A-BFD3-27D4-233A-9421B8757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802156-FC87-B5C2-85C8-A0D2AC1CB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75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5A4CB-E05D-3DE5-F07D-D6D20FB42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11A37-5B4E-6868-92FE-963EF5ABCD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E19582-B9C4-0F21-46A0-2A75ADA5A2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31A154-13EF-5107-FCA8-25D2FF06B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E8019-A9FA-DE03-6B40-AC363C044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EF07E5-EA97-3723-84F9-D8F440E0A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899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0326-5EAD-3AE4-4A76-1E176B800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40792E-DAE4-D259-4E75-1E51022FE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D4C9E-41A8-9B87-EE81-2BD006257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4666FB-7756-2332-F35E-4CABB500E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40D03-92E7-15FF-9918-2DA916E93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F42ADF-01DE-9EB8-9A65-F45EF5114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362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27094-7FBA-9188-9A29-7E92B609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4BE4C2-457E-1789-9C8D-6EE6B02220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1C959D-8B67-C9D7-B88F-18EB5FAB9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65BB7-54A8-A316-0698-039EB810A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8BB28-5D11-CB7D-22A5-34F35D785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92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337BCA-B9CC-B6CB-9641-428169C5BD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78398-4067-C2AD-6055-F99E3330BB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5EED9-AFC6-82EC-2B7F-782BFDC60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47080-3A5B-B6F8-74BF-ACBAC945B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718F09-9444-D858-E43B-DB8F69231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8936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95111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765814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52CBC1-6486-B94C-A525-6F440901A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6888" y="1547813"/>
            <a:ext cx="3794125" cy="42703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1C1133-C140-0B4C-B556-EE9C6EEB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25642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28A2-C672-41BB-90A7-FA43AA822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89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61" r:id="rId3"/>
    <p:sldLayoutId id="2147483655" r:id="rId4"/>
    <p:sldLayoutId id="214748365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6B380-CBED-CB32-8DBC-9A8B7FFA01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C73B0-825D-45E6-FC32-4F50E3C95F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EF183-2D4B-9C8B-9081-2A0DCEC739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E9A702-FD19-4663-B8F6-006557905A87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8E510-146C-471D-910E-4A18AAB76D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4EC265-8200-1715-3E1D-DFBBB01375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3324B-3A7B-46AE-B651-06C1A3E752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330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www.csteconference.org/" TargetMode="Externa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hyperlink" Target="mailto:aadams@cste.org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9297-0560-2745-813D-2363CDC54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07" y="460211"/>
            <a:ext cx="11161986" cy="1021748"/>
          </a:xfrm>
        </p:spPr>
        <p:txBody>
          <a:bodyPr>
            <a:normAutofit fontScale="90000"/>
          </a:bodyPr>
          <a:lstStyle/>
          <a:p>
            <a:r>
              <a:rPr lang="en-US" dirty="0"/>
              <a:t>CSTE Disaster Epidemiology Subcommittee Call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8EEC8-5FD1-3049-9C53-1BEBDA5F54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029" y="2206486"/>
            <a:ext cx="11170098" cy="518891"/>
          </a:xfrm>
        </p:spPr>
        <p:txBody>
          <a:bodyPr anchor="ctr"/>
          <a:lstStyle/>
          <a:p>
            <a:r>
              <a:rPr lang="en-US" sz="2800" dirty="0">
                <a:latin typeface="Arial"/>
                <a:cs typeface="Arial"/>
              </a:rPr>
              <a:t> Wednesday 15 March 2023</a:t>
            </a:r>
          </a:p>
          <a:p>
            <a:endParaRPr lang="en-US" sz="2800" dirty="0"/>
          </a:p>
          <a:p>
            <a:r>
              <a:rPr lang="en-US" sz="2000" dirty="0"/>
              <a:t>**Friendly reminder to please </a:t>
            </a:r>
            <a:r>
              <a:rPr lang="en-US" sz="2000" b="1" dirty="0">
                <a:solidFill>
                  <a:srgbClr val="FF0000"/>
                </a:solidFill>
              </a:rPr>
              <a:t>mute</a:t>
            </a:r>
            <a:r>
              <a:rPr lang="en-US" sz="2000" dirty="0"/>
              <a:t> your audio connection if you are not speaking to limit background noise – thank you! </a:t>
            </a:r>
            <a:r>
              <a:rPr lang="en-US" sz="2000" i="1" dirty="0">
                <a:solidFill>
                  <a:srgbClr val="FF0000"/>
                </a:solidFill>
              </a:rPr>
              <a:t>Call is being recorded for internal note-taking purposes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60FB-2343-4F81-9466-756B20D0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B03650-2310-4258-816A-7EC13C8A1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043" y="1257112"/>
            <a:ext cx="11627913" cy="5465905"/>
          </a:xfrm>
        </p:spPr>
        <p:txBody>
          <a:bodyPr>
            <a:normAutofit/>
          </a:bodyPr>
          <a:lstStyle/>
          <a:p>
            <a:r>
              <a:rPr lang="en-US" sz="2600" dirty="0">
                <a:latin typeface="+mn-lt"/>
              </a:rPr>
              <a:t>Welcome &amp; Roll Call - </a:t>
            </a:r>
            <a:r>
              <a:rPr lang="en-US" sz="2600" b="1" dirty="0">
                <a:latin typeface="+mn-lt"/>
              </a:rPr>
              <a:t>Svetlana Smorodinsky, CA; Tess Konen, MN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r>
              <a:rPr lang="en-US" sz="2600" dirty="0">
                <a:latin typeface="+mn-lt"/>
              </a:rPr>
              <a:t>Updates and Announcements </a:t>
            </a:r>
          </a:p>
          <a:p>
            <a:pPr lvl="1"/>
            <a:r>
              <a:rPr lang="en-US" sz="2200" dirty="0">
                <a:latin typeface="+mn-lt"/>
              </a:rPr>
              <a:t>2023 NACCHO Preparedness Summit: April 24-27 Atlanta, GA</a:t>
            </a:r>
          </a:p>
          <a:p>
            <a:pPr lvl="2"/>
            <a:r>
              <a:rPr lang="en-US" sz="1800" dirty="0">
                <a:latin typeface="+mn-lt"/>
              </a:rPr>
              <a:t>Disaster Epidemiology: How Preparedness and Response Tools Support Recovery and Mitigation </a:t>
            </a:r>
          </a:p>
          <a:p>
            <a:pPr lvl="3"/>
            <a:r>
              <a:rPr lang="en-US" sz="1600" dirty="0">
                <a:latin typeface="+mn-lt"/>
              </a:rPr>
              <a:t>Learning Session Tuesday April 25 8:30 – 10:00am Regency V</a:t>
            </a:r>
          </a:p>
          <a:p>
            <a:pPr lvl="2"/>
            <a:endParaRPr lang="en-US" sz="1800" dirty="0">
              <a:latin typeface="+mn-lt"/>
            </a:endParaRPr>
          </a:p>
          <a:p>
            <a:pPr lvl="1"/>
            <a:r>
              <a:rPr lang="en-US" sz="2200" dirty="0">
                <a:latin typeface="+mn-lt"/>
              </a:rPr>
              <a:t>2023 CSTE Disaster Epidemiology Workshop: May 16-18 via Zoom </a:t>
            </a:r>
          </a:p>
          <a:p>
            <a:pPr lvl="2"/>
            <a:r>
              <a:rPr lang="en-US" sz="1800" dirty="0">
                <a:latin typeface="+mn-lt"/>
              </a:rPr>
              <a:t>May 16: Disaster Epidemiology: The Basics 1:00 – 3:00pm ET</a:t>
            </a:r>
          </a:p>
          <a:p>
            <a:pPr lvl="2"/>
            <a:r>
              <a:rPr lang="en-US" sz="1800" dirty="0">
                <a:latin typeface="+mn-lt"/>
              </a:rPr>
              <a:t>May 17: Disaster Epidemiology in the Field: Activities and Partnerships 1:00 – 5:00pm ET</a:t>
            </a:r>
          </a:p>
          <a:p>
            <a:pPr lvl="2"/>
            <a:r>
              <a:rPr lang="en-US" sz="1800" dirty="0">
                <a:latin typeface="+mn-lt"/>
              </a:rPr>
              <a:t>May 18: Incorporating and Modernizing Data in Disaster Epidemiology 1:00 – 5:00pm ET</a:t>
            </a:r>
          </a:p>
          <a:p>
            <a:pPr lvl="1"/>
            <a:endParaRPr lang="en-US" sz="2200" dirty="0">
              <a:latin typeface="+mn-lt"/>
            </a:endParaRPr>
          </a:p>
          <a:p>
            <a:pPr marL="0" indent="0">
              <a:buNone/>
            </a:pPr>
            <a:endParaRPr lang="en-US" sz="2600" dirty="0">
              <a:latin typeface="+mn-lt"/>
            </a:endParaRPr>
          </a:p>
          <a:p>
            <a:pPr marL="457200" lvl="1" indent="0">
              <a:buNone/>
            </a:pPr>
            <a:endParaRPr lang="en-US" sz="2200" b="1" dirty="0">
              <a:solidFill>
                <a:srgbClr val="0D1646"/>
              </a:solidFill>
              <a:latin typeface="Merriweather" panose="00000500000000000000" pitchFamily="2" charset="0"/>
              <a:cs typeface="Calibri" panose="020F0502020204030204" pitchFamily="34" charset="0"/>
            </a:endParaRPr>
          </a:p>
          <a:p>
            <a:pPr lvl="1"/>
            <a:endParaRPr lang="en-US" sz="2200" dirty="0">
              <a:latin typeface="+mn-lt"/>
            </a:endParaRP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800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525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AE130-1FB4-67B0-8A19-F0E39C7DC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Arial"/>
              </a:rPr>
              <a:t>CSTE Announcements</a:t>
            </a:r>
            <a:endParaRPr lang="en-US">
              <a:latin typeface="Calibri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1A084-F0DE-DEFA-E9C8-AC99C9715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09"/>
            <a:ext cx="11627913" cy="44703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Arial"/>
                <a:cs typeface="Arial"/>
              </a:rPr>
              <a:t>Conference Registration, Now Open!</a:t>
            </a:r>
            <a:endParaRPr lang="en-US" sz="2600" dirty="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pPr lvl="1"/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https://www.csteconference.org/</a:t>
            </a:r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 </a:t>
            </a:r>
          </a:p>
          <a:p>
            <a:pPr lvl="1"/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Conference Theme - Epidemiology Elevated: Supporting People and Places</a:t>
            </a:r>
          </a:p>
          <a:p>
            <a:pPr lvl="1"/>
            <a:endParaRPr lang="en-US" sz="2200" dirty="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pPr lvl="1"/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Early bird discounted registration deadline – May 4, 2023</a:t>
            </a:r>
          </a:p>
          <a:p>
            <a:pPr lvl="1"/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Hotel reservations can be made after registration completed </a:t>
            </a:r>
          </a:p>
          <a:p>
            <a:pPr lvl="1"/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Invitations sent to presenting authors &amp; late-breaker abstract submission period opens – March 24, 2023 </a:t>
            </a:r>
          </a:p>
          <a:p>
            <a:pPr lvl="1"/>
            <a:endParaRPr lang="en-US" sz="2200" dirty="0">
              <a:solidFill>
                <a:schemeClr val="tx1"/>
              </a:solidFill>
              <a:latin typeface="Arial"/>
              <a:ea typeface="+mn-lt"/>
              <a:cs typeface="Arial"/>
            </a:endParaRPr>
          </a:p>
          <a:p>
            <a:pPr lvl="1"/>
            <a:r>
              <a:rPr lang="en-US" sz="2200" dirty="0">
                <a:solidFill>
                  <a:schemeClr val="tx1"/>
                </a:solidFill>
                <a:latin typeface="Arial"/>
                <a:ea typeface="+mn-lt"/>
                <a:cs typeface="Arial"/>
              </a:rPr>
              <a:t>Submit nominations for CSTE Conference Awards – March 1, 2023</a:t>
            </a:r>
          </a:p>
          <a:p>
            <a:endParaRPr lang="en-US" sz="2600" dirty="0">
              <a:ea typeface="+mn-lt"/>
              <a:cs typeface="+mn-lt"/>
            </a:endParaRPr>
          </a:p>
        </p:txBody>
      </p:sp>
      <p:pic>
        <p:nvPicPr>
          <p:cNvPr id="4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096F8A1-FB10-2B0B-BFC8-4F0FBE6622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84" y="25694"/>
            <a:ext cx="12016902" cy="151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073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60FB-2343-4F81-9466-756B20D05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B03650-2310-4258-816A-7EC13C8A13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307" y="856775"/>
            <a:ext cx="11627913" cy="5318621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endParaRPr lang="en-US" dirty="0">
              <a:latin typeface="+mn-lt"/>
            </a:endParaRPr>
          </a:p>
          <a:p>
            <a:r>
              <a:rPr lang="en-US" sz="2600" dirty="0">
                <a:latin typeface="+mn-lt"/>
              </a:rPr>
              <a:t>Emergency Responder Health Monitoring &amp; Surveillance (ERHMS) and Highly Pathogenic Avian Influenza (HPAI) – </a:t>
            </a:r>
            <a:r>
              <a:rPr lang="en-US" sz="2600" b="1" dirty="0">
                <a:latin typeface="+mn-lt"/>
              </a:rPr>
              <a:t>Kyle Moller and Sherry Burrer, CDC NIOSH</a:t>
            </a:r>
          </a:p>
          <a:p>
            <a:endParaRPr lang="en-US" sz="2600" b="1" dirty="0">
              <a:latin typeface="+mn-lt"/>
            </a:endParaRPr>
          </a:p>
          <a:p>
            <a:r>
              <a:rPr lang="en-US" sz="2600" dirty="0">
                <a:latin typeface="+mn-lt"/>
              </a:rPr>
              <a:t>HPAI Response in Kentucky – </a:t>
            </a:r>
            <a:r>
              <a:rPr lang="en-US" sz="2600" b="1" dirty="0">
                <a:latin typeface="+mn-lt"/>
              </a:rPr>
              <a:t>Kelly Giesbrecht, KY</a:t>
            </a:r>
            <a:endParaRPr lang="en-US" b="1" dirty="0">
              <a:latin typeface="+mn-lt"/>
            </a:endParaRPr>
          </a:p>
          <a:p>
            <a:pPr marL="457200" lvl="1" indent="0">
              <a:buNone/>
            </a:pPr>
            <a:endParaRPr lang="en-US" sz="2200" dirty="0">
              <a:latin typeface="+mn-lt"/>
            </a:endParaRPr>
          </a:p>
          <a:p>
            <a:r>
              <a:rPr lang="en-US" sz="2600" dirty="0">
                <a:latin typeface="+mn-lt"/>
              </a:rPr>
              <a:t>Open Discussion (time permitting) </a:t>
            </a:r>
          </a:p>
          <a:p>
            <a:pPr lvl="1"/>
            <a:endParaRPr lang="en-US" sz="2200" dirty="0">
              <a:latin typeface="+mn-lt"/>
            </a:endParaRPr>
          </a:p>
          <a:p>
            <a:r>
              <a:rPr lang="en-US" sz="2600" dirty="0">
                <a:latin typeface="+mn-lt"/>
              </a:rPr>
              <a:t>Next Emergency Management Collaboration Workgroup call: 10 April 3:00 – 4:00pm ET</a:t>
            </a:r>
          </a:p>
          <a:p>
            <a:endParaRPr lang="en-US" sz="2200" dirty="0">
              <a:latin typeface="+mn-lt"/>
            </a:endParaRPr>
          </a:p>
          <a:p>
            <a:r>
              <a:rPr lang="en-US" sz="2600" dirty="0">
                <a:latin typeface="+mn-lt"/>
              </a:rPr>
              <a:t>Next Subcommittee Call: </a:t>
            </a:r>
            <a:r>
              <a:rPr lang="en-US" sz="2600" b="1" dirty="0">
                <a:solidFill>
                  <a:srgbClr val="C00000"/>
                </a:solidFill>
                <a:latin typeface="+mn-lt"/>
              </a:rPr>
              <a:t>Wednesday 19 April 2:00 – 3:00pm ET</a:t>
            </a:r>
          </a:p>
          <a:p>
            <a:pPr lvl="1"/>
            <a:r>
              <a:rPr lang="en-US" sz="2200" dirty="0">
                <a:solidFill>
                  <a:schemeClr val="tx1"/>
                </a:solidFill>
                <a:latin typeface="+mn-lt"/>
              </a:rPr>
              <a:t>Disability Data Collection Assessment Review</a:t>
            </a:r>
          </a:p>
          <a:p>
            <a:endParaRPr lang="en-US" sz="2600" b="1" dirty="0">
              <a:solidFill>
                <a:srgbClr val="C00000"/>
              </a:solidFill>
              <a:latin typeface="+mn-lt"/>
            </a:endParaRPr>
          </a:p>
          <a:p>
            <a:pPr marL="0" indent="0">
              <a:buNone/>
            </a:pPr>
            <a:endParaRPr lang="en-US" sz="2800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4102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46688" y="4438472"/>
            <a:ext cx="556459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200" dirty="0">
                <a:solidFill>
                  <a:srgbClr val="1527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CSTE National Office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2635 Century Parkway NE, Suite 700</a:t>
            </a:r>
          </a:p>
          <a:p>
            <a:pPr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Atlanta, Georgia 30345</a:t>
            </a:r>
          </a:p>
          <a:p>
            <a:pPr algn="r"/>
            <a:endParaRPr lang="en-US" sz="1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-Lgt-FC"/>
            </a:endParaRPr>
          </a:p>
          <a:p>
            <a:pPr algn="r"/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770.458.3811</a:t>
            </a:r>
          </a:p>
          <a:p>
            <a:pPr algn="r"/>
            <a:r>
              <a:rPr lang="en-US" sz="1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770.458.8516</a:t>
            </a:r>
          </a:p>
          <a:p>
            <a:pPr algn="r"/>
            <a:r>
              <a:rPr lang="en-US" sz="1700" dirty="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aadams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@cste.org</a:t>
            </a:r>
            <a:r>
              <a:rPr lang="en-US" sz="17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09" y="5895974"/>
            <a:ext cx="212783" cy="245519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09" y="5643082"/>
            <a:ext cx="212783" cy="245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92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Widescreen.potx" id="{24C9C4CE-B8CD-3344-BA96-81EC22DB0D3B}" vid="{D63CE672-0003-7243-B511-3B38AA2F43CC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02EC3833F90344979DBD06A9640CF7" ma:contentTypeVersion="11" ma:contentTypeDescription="Create a new document." ma:contentTypeScope="" ma:versionID="66366c77da917722c33fa4238cfb5552">
  <xsd:schema xmlns:xsd="http://www.w3.org/2001/XMLSchema" xmlns:xs="http://www.w3.org/2001/XMLSchema" xmlns:p="http://schemas.microsoft.com/office/2006/metadata/properties" xmlns:ns2="a7eab1f9-45c2-453d-a007-d4d706ff88d0" xmlns:ns3="89633721-923e-460a-b868-94ae28239f36" targetNamespace="http://schemas.microsoft.com/office/2006/metadata/properties" ma:root="true" ma:fieldsID="7a9744998672a60185e71523ead49d37" ns2:_="" ns3:_="">
    <xsd:import namespace="a7eab1f9-45c2-453d-a007-d4d706ff88d0"/>
    <xsd:import namespace="89633721-923e-460a-b868-94ae28239f3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eab1f9-45c2-453d-a007-d4d706ff88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33721-923e-460a-b868-94ae28239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F789EAB-3AC2-4D78-8296-A65B123526A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3FBBCBF-AE1E-4D6B-900C-E87C74F695C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1DB7BA6-7412-4885-AE84-F02A9AC907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eab1f9-45c2-453d-a007-d4d706ff88d0"/>
    <ds:schemaRef ds:uri="89633721-923e-460a-b868-94ae28239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Widescreen</Template>
  <TotalTime>10580</TotalTime>
  <Words>306</Words>
  <Application>Microsoft Office PowerPoint</Application>
  <PresentationFormat>Widescreen</PresentationFormat>
  <Paragraphs>58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Merriweather</vt:lpstr>
      <vt:lpstr>Office Theme</vt:lpstr>
      <vt:lpstr>1_Office Theme</vt:lpstr>
      <vt:lpstr>CSTE Disaster Epidemiology Subcommittee Call</vt:lpstr>
      <vt:lpstr>Agenda </vt:lpstr>
      <vt:lpstr>CSTE Announcements</vt:lpstr>
      <vt:lpstr>Agenda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the CSTE COVID-19 Case Investigation and Contact Tracing Workgroup</dc:title>
  <dc:creator>Becky Lampkins</dc:creator>
  <cp:lastModifiedBy>Andrew Adams</cp:lastModifiedBy>
  <cp:revision>84</cp:revision>
  <dcterms:created xsi:type="dcterms:W3CDTF">2020-08-20T14:57:22Z</dcterms:created>
  <dcterms:modified xsi:type="dcterms:W3CDTF">2023-03-15T18:24:48Z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0x0101003602EC3833F90344979DBD06A9640CF7</vt:lpwstr>
  </property>
</Properties>
</file>