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263" r:id="rId3"/>
    <p:sldId id="257" r:id="rId4"/>
    <p:sldId id="258" r:id="rId5"/>
    <p:sldId id="259" r:id="rId6"/>
    <p:sldId id="261" r:id="rId7"/>
    <p:sldId id="262" r:id="rId8"/>
    <p:sldId id="260" r:id="rId9"/>
    <p:sldId id="264" r:id="rId10"/>
    <p:sldId id="279" r:id="rId11"/>
    <p:sldId id="280" r:id="rId12"/>
    <p:sldId id="292" r:id="rId13"/>
    <p:sldId id="283" r:id="rId14"/>
    <p:sldId id="289" r:id="rId15"/>
    <p:sldId id="290" r:id="rId16"/>
    <p:sldId id="284" r:id="rId17"/>
    <p:sldId id="285" r:id="rId18"/>
    <p:sldId id="291" r:id="rId19"/>
    <p:sldId id="296" r:id="rId20"/>
    <p:sldId id="295" r:id="rId21"/>
    <p:sldId id="297" r:id="rId22"/>
    <p:sldId id="266" r:id="rId23"/>
    <p:sldId id="265" r:id="rId24"/>
    <p:sldId id="270" r:id="rId25"/>
    <p:sldId id="271" r:id="rId26"/>
    <p:sldId id="272" r:id="rId27"/>
    <p:sldId id="293" r:id="rId28"/>
    <p:sldId id="294" r:id="rId29"/>
    <p:sldId id="273" r:id="rId30"/>
    <p:sldId id="274" r:id="rId31"/>
    <p:sldId id="275" r:id="rId32"/>
    <p:sldId id="276" r:id="rId33"/>
    <p:sldId id="277" r:id="rId34"/>
    <p:sldId id="278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63" autoAdjust="0"/>
    <p:restoredTop sz="94660"/>
  </p:normalViewPr>
  <p:slideViewPr>
    <p:cSldViewPr snapToGrid="0">
      <p:cViewPr varScale="1">
        <p:scale>
          <a:sx n="76" d="100"/>
          <a:sy n="76" d="100"/>
        </p:scale>
        <p:origin x="10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611E3-D08D-8142-9268-CC50DD1FEC36}" type="datetimeFigureOut">
              <a:rPr lang="en-US" smtClean="0"/>
              <a:t>6/18/18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F899B-92C1-6D48-B3FB-AB1E62CCE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531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11DF-05C9-4B33-8906-E374EBF1CE2E}" type="datetimeFigureOut">
              <a:rPr lang="en-US" smtClean="0"/>
              <a:t>6/18/18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9FCAA889-B5C7-4044-9AF9-8E7840F0F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760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11DF-05C9-4B33-8906-E374EBF1CE2E}" type="datetimeFigureOut">
              <a:rPr lang="en-US" smtClean="0"/>
              <a:t>6/18/18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AA889-B5C7-4044-9AF9-8E7840F0F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766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E7711DF-05C9-4B33-8906-E374EBF1CE2E}" type="datetimeFigureOut">
              <a:rPr lang="en-US" smtClean="0"/>
              <a:t>6/18/18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9FCAA889-B5C7-4044-9AF9-8E7840F0F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918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11DF-05C9-4B33-8906-E374EBF1CE2E}" type="datetimeFigureOut">
              <a:rPr lang="en-US" smtClean="0"/>
              <a:t>6/18/18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AA889-B5C7-4044-9AF9-8E7840F0F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137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11DF-05C9-4B33-8906-E374EBF1CE2E}" type="datetimeFigureOut">
              <a:rPr lang="en-US" smtClean="0"/>
              <a:t>6/18/18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AA889-B5C7-4044-9AF9-8E7840F0F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071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11DF-05C9-4B33-8906-E374EBF1CE2E}" type="datetimeFigureOut">
              <a:rPr lang="en-US" smtClean="0"/>
              <a:t>6/18/18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AA889-B5C7-4044-9AF9-8E7840F0F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03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11DF-05C9-4B33-8906-E374EBF1CE2E}" type="datetimeFigureOut">
              <a:rPr lang="en-US" smtClean="0"/>
              <a:t>6/18/18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AA889-B5C7-4044-9AF9-8E7840F0F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613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11DF-05C9-4B33-8906-E374EBF1CE2E}" type="datetimeFigureOut">
              <a:rPr lang="en-US" smtClean="0"/>
              <a:t>6/18/18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AA889-B5C7-4044-9AF9-8E7840F0F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08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11DF-05C9-4B33-8906-E374EBF1CE2E}" type="datetimeFigureOut">
              <a:rPr lang="en-US" smtClean="0"/>
              <a:t>6/18/18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AA889-B5C7-4044-9AF9-8E7840F0F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408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11DF-05C9-4B33-8906-E374EBF1CE2E}" type="datetimeFigureOut">
              <a:rPr lang="en-US" smtClean="0"/>
              <a:t>6/18/18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AA889-B5C7-4044-9AF9-8E7840F0F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98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11DF-05C9-4B33-8906-E374EBF1CE2E}" type="datetimeFigureOut">
              <a:rPr lang="en-US" smtClean="0"/>
              <a:t>6/18/18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AA889-B5C7-4044-9AF9-8E7840F0F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025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E7711DF-05C9-4B33-8906-E374EBF1CE2E}" type="datetimeFigureOut">
              <a:rPr lang="en-US" smtClean="0"/>
              <a:t>6/18/18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9FCAA889-B5C7-4044-9AF9-8E7840F0F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mailto:mdhhs_mdss@michigan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eCR</a:t>
            </a:r>
            <a:r>
              <a:rPr lang="en-US" dirty="0"/>
              <a:t> in Michigan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Developing Complementary Approaches</a:t>
            </a:r>
          </a:p>
        </p:txBody>
      </p:sp>
    </p:spTree>
    <p:extLst>
      <p:ext uri="{BB962C8B-B14F-4D97-AF65-F5344CB8AC3E}">
        <p14:creationId xmlns:p14="http://schemas.microsoft.com/office/powerpoint/2010/main" val="1839980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Approaches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Digital Bridge and Michigan’s Unified eCR Models</a:t>
            </a:r>
          </a:p>
        </p:txBody>
      </p:sp>
    </p:spTree>
    <p:extLst>
      <p:ext uri="{BB962C8B-B14F-4D97-AF65-F5344CB8AC3E}">
        <p14:creationId xmlns:p14="http://schemas.microsoft.com/office/powerpoint/2010/main" val="1367747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Bridge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A national partnership between CDC, APHL, EHR Vendors, PHAs, and Healthcare Providers</a:t>
            </a:r>
          </a:p>
          <a:p>
            <a:pPr lvl="0"/>
            <a:r>
              <a:rPr lang="en-US" dirty="0"/>
              <a:t>eICRs to be triggered at EHR level, routed through a national decision-support intermediary (RCKMS) at APHL, and referred to the appropriate PHA, as applicable. </a:t>
            </a:r>
          </a:p>
          <a:p>
            <a:pPr lvl="0"/>
            <a:r>
              <a:rPr lang="en-US" dirty="0"/>
              <a:t>Current project covers five conditions: Salmonellosis, Chlamydia, Gonorrhea, Pertussis, and </a:t>
            </a:r>
            <a:r>
              <a:rPr lang="en-US" dirty="0" err="1"/>
              <a:t>Zika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485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Bridge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Michigan’s DB Participation</a:t>
            </a:r>
          </a:p>
          <a:p>
            <a:pPr lvl="1"/>
            <a:r>
              <a:rPr lang="en-US" dirty="0"/>
              <a:t>Focuses on supporting local health department (LHD) clinics. </a:t>
            </a:r>
          </a:p>
          <a:p>
            <a:pPr lvl="1"/>
            <a:r>
              <a:rPr lang="en-US" dirty="0"/>
              <a:t>Aim is to reduce the need to enter reports of communicable disease in both LHD clinic EHRs and in PHA reporting systems. </a:t>
            </a:r>
          </a:p>
          <a:p>
            <a:pPr lvl="1"/>
            <a:r>
              <a:rPr lang="en-US" dirty="0"/>
              <a:t>EHR Vendor partner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dirty="0" err="1"/>
              <a:t>Netsmart</a:t>
            </a:r>
            <a:endParaRPr lang="en-US" dirty="0"/>
          </a:p>
          <a:p>
            <a:pPr lvl="2"/>
            <a:r>
              <a:rPr lang="en-US" dirty="0"/>
              <a:t>Will trigger </a:t>
            </a:r>
            <a:r>
              <a:rPr lang="en-US" dirty="0" err="1"/>
              <a:t>eICR</a:t>
            </a:r>
            <a:r>
              <a:rPr lang="en-US" dirty="0"/>
              <a:t> reports from LHD EHR (</a:t>
            </a:r>
            <a:r>
              <a:rPr lang="en-US" dirty="0" err="1"/>
              <a:t>myInsight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Send </a:t>
            </a:r>
            <a:r>
              <a:rPr lang="en-US" dirty="0" err="1"/>
              <a:t>eICRs</a:t>
            </a:r>
            <a:r>
              <a:rPr lang="en-US" dirty="0"/>
              <a:t> to HIE (</a:t>
            </a:r>
            <a:r>
              <a:rPr lang="en-US" dirty="0" err="1"/>
              <a:t>MiHIN</a:t>
            </a:r>
            <a:r>
              <a:rPr lang="en-US" dirty="0"/>
              <a:t>) through normal message transmission process</a:t>
            </a:r>
          </a:p>
          <a:p>
            <a:pPr lvl="1"/>
            <a:r>
              <a:rPr lang="en-US" dirty="0" err="1"/>
              <a:t>eICRS</a:t>
            </a:r>
            <a:r>
              <a:rPr lang="en-US" dirty="0"/>
              <a:t> routed to APHL for RCKMS adjudication</a:t>
            </a:r>
          </a:p>
          <a:p>
            <a:pPr lvl="1"/>
            <a:r>
              <a:rPr lang="en-US" dirty="0" err="1"/>
              <a:t>eICRs</a:t>
            </a:r>
            <a:r>
              <a:rPr lang="en-US" dirty="0"/>
              <a:t> and/or RRs returned to HIE</a:t>
            </a:r>
          </a:p>
          <a:p>
            <a:pPr lvl="1"/>
            <a:r>
              <a:rPr lang="en-US" dirty="0" err="1"/>
              <a:t>eICRs</a:t>
            </a:r>
            <a:r>
              <a:rPr lang="en-US" dirty="0"/>
              <a:t> routed to PHA when reportable condition identified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893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Unified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Initially conceived under the DB architecture</a:t>
            </a:r>
          </a:p>
          <a:p>
            <a:pPr lvl="0"/>
            <a:r>
              <a:rPr lang="en-US" dirty="0" err="1"/>
              <a:t>MiHIN</a:t>
            </a:r>
            <a:r>
              <a:rPr lang="en-US" dirty="0"/>
              <a:t> will monitor existing CCDs exchanged across its interfaces </a:t>
            </a:r>
          </a:p>
          <a:p>
            <a:pPr lvl="1"/>
            <a:r>
              <a:rPr lang="en-US" dirty="0"/>
              <a:t>These CCDs are exchanged as part of an existing use case with insurance coverage providers </a:t>
            </a:r>
            <a:r>
              <a:rPr lang="mr-IN" dirty="0"/>
              <a:t>–</a:t>
            </a:r>
            <a:r>
              <a:rPr lang="en-US" dirty="0"/>
              <a:t> hence ‘unified’ nature of models</a:t>
            </a:r>
          </a:p>
          <a:p>
            <a:r>
              <a:rPr lang="en-US" dirty="0"/>
              <a:t>When reportable condition contents are identified, </a:t>
            </a:r>
            <a:r>
              <a:rPr lang="en-US" dirty="0" err="1"/>
              <a:t>MiHIN</a:t>
            </a:r>
            <a:r>
              <a:rPr lang="en-US" dirty="0"/>
              <a:t> will generate </a:t>
            </a:r>
            <a:r>
              <a:rPr lang="en-US" dirty="0" err="1"/>
              <a:t>eICRs</a:t>
            </a:r>
            <a:endParaRPr lang="en-US" dirty="0"/>
          </a:p>
          <a:p>
            <a:pPr lvl="1"/>
            <a:r>
              <a:rPr lang="en-US" dirty="0"/>
              <a:t>eICRs are initiated based on sets of trigger codes using LOINC, SNOMED-CT, and ICD-10</a:t>
            </a:r>
          </a:p>
          <a:p>
            <a:r>
              <a:rPr lang="en-US" dirty="0"/>
              <a:t>eICRs will be directly routed to PHA as case referrals.</a:t>
            </a:r>
          </a:p>
        </p:txBody>
      </p:sp>
    </p:spTree>
    <p:extLst>
      <p:ext uri="{BB962C8B-B14F-4D97-AF65-F5344CB8AC3E}">
        <p14:creationId xmlns:p14="http://schemas.microsoft.com/office/powerpoint/2010/main" val="343764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concept of </a:t>
            </a:r>
            <a:r>
              <a:rPr lang="en-US" dirty="0" err="1"/>
              <a:t>eCR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44463"/>
            <a:ext cx="10058400" cy="4050792"/>
          </a:xfrm>
        </p:spPr>
        <p:txBody>
          <a:bodyPr/>
          <a:lstStyle/>
          <a:p>
            <a:r>
              <a:rPr lang="en-US" dirty="0"/>
              <a:t>Where eCR represents a “new” data stream, in addition to existing information exchange, that requires full end-to-end participation from healthcare providers through to PHAs.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71" y="3724217"/>
            <a:ext cx="1690915" cy="1402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800" y="3986792"/>
            <a:ext cx="2364037" cy="876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020" y="2870777"/>
            <a:ext cx="1524000" cy="8534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6" r="24707"/>
          <a:stretch/>
        </p:blipFill>
        <p:spPr>
          <a:xfrm>
            <a:off x="8879151" y="4863691"/>
            <a:ext cx="1151738" cy="1270355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2491273" y="4146804"/>
            <a:ext cx="169817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7077108" y="3577225"/>
            <a:ext cx="1545772" cy="56957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491273" y="4504478"/>
            <a:ext cx="1698172" cy="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077108" y="4504478"/>
            <a:ext cx="1545772" cy="431416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16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Unified concept of eCR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44463"/>
            <a:ext cx="10058400" cy="4050792"/>
          </a:xfrm>
        </p:spPr>
        <p:txBody>
          <a:bodyPr/>
          <a:lstStyle/>
          <a:p>
            <a:r>
              <a:rPr lang="en-US" dirty="0"/>
              <a:t>This existing information exchange can be leveraged so as not to duplicate development efforts and to reduce burden on system actors.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71" y="3724217"/>
            <a:ext cx="1690915" cy="1402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800" y="3986792"/>
            <a:ext cx="2364037" cy="876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020" y="2870777"/>
            <a:ext cx="1524000" cy="8534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6" r="24707"/>
          <a:stretch/>
        </p:blipFill>
        <p:spPr>
          <a:xfrm>
            <a:off x="8879151" y="4863691"/>
            <a:ext cx="1151738" cy="1270355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2491273" y="4146804"/>
            <a:ext cx="169817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7077108" y="3577225"/>
            <a:ext cx="1545772" cy="56957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491273" y="4504478"/>
            <a:ext cx="1698172" cy="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077108" y="4504478"/>
            <a:ext cx="1545772" cy="431416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491273" y="4330306"/>
            <a:ext cx="1698172" cy="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04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Unified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change in both assumptions and constraints</a:t>
            </a:r>
          </a:p>
          <a:p>
            <a:pPr lvl="2"/>
            <a:r>
              <a:rPr lang="en-US" dirty="0"/>
              <a:t>No longer accessing RCKMS</a:t>
            </a:r>
          </a:p>
          <a:p>
            <a:pPr lvl="3"/>
            <a:r>
              <a:rPr lang="en-US" dirty="0"/>
              <a:t>Model is predicated on </a:t>
            </a:r>
            <a:r>
              <a:rPr lang="en-US" dirty="0" err="1"/>
              <a:t>eICR</a:t>
            </a:r>
            <a:r>
              <a:rPr lang="en-US" dirty="0"/>
              <a:t> triggering without more granular DSI adjudication</a:t>
            </a:r>
          </a:p>
          <a:p>
            <a:pPr lvl="4"/>
            <a:r>
              <a:rPr lang="en-US" dirty="0"/>
              <a:t>However, this DSI adjudication could be implemented as an extension of this model.</a:t>
            </a:r>
          </a:p>
          <a:p>
            <a:pPr lvl="3"/>
            <a:r>
              <a:rPr lang="en-US" dirty="0"/>
              <a:t>Opportunity to open model up to all conditions, not just five test conditions in DB</a:t>
            </a:r>
          </a:p>
          <a:p>
            <a:pPr lvl="2"/>
            <a:r>
              <a:rPr lang="en-US" dirty="0"/>
              <a:t>eICRs no longer triggered at EHR-level. Triggering occurs at HIE level with existing data exchange.</a:t>
            </a:r>
          </a:p>
          <a:p>
            <a:pPr lvl="2"/>
            <a:r>
              <a:rPr lang="en-US" dirty="0"/>
              <a:t>Development does </a:t>
            </a:r>
            <a:r>
              <a:rPr lang="en-US" u="sng" dirty="0"/>
              <a:t>not</a:t>
            </a:r>
            <a:r>
              <a:rPr lang="en-US" dirty="0"/>
              <a:t> require active participation of healthcare provider community</a:t>
            </a:r>
          </a:p>
          <a:p>
            <a:pPr lvl="2"/>
            <a:r>
              <a:rPr lang="en-US" dirty="0"/>
              <a:t>Development does </a:t>
            </a:r>
            <a:r>
              <a:rPr lang="en-US" u="sng" dirty="0"/>
              <a:t>not</a:t>
            </a:r>
            <a:r>
              <a:rPr lang="en-US" dirty="0"/>
              <a:t> require active participation of EHR vendor community or additional development to existing EHR software. </a:t>
            </a:r>
          </a:p>
          <a:p>
            <a:pPr lvl="2"/>
            <a:r>
              <a:rPr lang="en-US" dirty="0"/>
              <a:t>Model </a:t>
            </a:r>
            <a:r>
              <a:rPr lang="en-US" u="sng" dirty="0"/>
              <a:t>does</a:t>
            </a:r>
            <a:r>
              <a:rPr lang="en-US" dirty="0"/>
              <a:t> require existing data exchange that can be leveraged for </a:t>
            </a:r>
            <a:r>
              <a:rPr lang="en-US" dirty="0" err="1"/>
              <a:t>eICR</a:t>
            </a:r>
            <a:r>
              <a:rPr lang="en-US" dirty="0"/>
              <a:t> generation (e.g., CCDs or other CDAs constrained to a C-CDA standard).</a:t>
            </a:r>
          </a:p>
          <a:p>
            <a:pPr lvl="2"/>
            <a:r>
              <a:rPr lang="en-US" dirty="0"/>
              <a:t>Model </a:t>
            </a:r>
            <a:r>
              <a:rPr lang="en-US" u="sng" dirty="0"/>
              <a:t>does</a:t>
            </a:r>
            <a:r>
              <a:rPr lang="en-US" dirty="0"/>
              <a:t> require intermediary agency (e.g., HIE) to act as central hub of both actors and data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405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MiHIN</a:t>
            </a:r>
            <a:r>
              <a:rPr lang="en-US" dirty="0"/>
              <a:t> routing and </a:t>
            </a:r>
            <a:r>
              <a:rPr lang="en-US" dirty="0" err="1"/>
              <a:t>eicr</a:t>
            </a:r>
            <a:r>
              <a:rPr lang="en-US" dirty="0"/>
              <a:t> generation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Routing in Digital Bridge Model and </a:t>
            </a:r>
            <a:r>
              <a:rPr lang="en-US" dirty="0" err="1"/>
              <a:t>eICR</a:t>
            </a:r>
            <a:r>
              <a:rPr lang="en-US" dirty="0"/>
              <a:t> Generation and Routing in Unified Model</a:t>
            </a:r>
          </a:p>
        </p:txBody>
      </p:sp>
    </p:spTree>
    <p:extLst>
      <p:ext uri="{BB962C8B-B14F-4D97-AF65-F5344CB8AC3E}">
        <p14:creationId xmlns:p14="http://schemas.microsoft.com/office/powerpoint/2010/main" val="2933780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425" y="1443183"/>
            <a:ext cx="10590345" cy="804333"/>
          </a:xfrm>
        </p:spPr>
        <p:txBody>
          <a:bodyPr>
            <a:normAutofit fontScale="90000"/>
          </a:bodyPr>
          <a:lstStyle/>
          <a:p>
            <a:r>
              <a:rPr lang="en-US" dirty="0"/>
              <a:t>Digital Bridge eCR Pilot: Michigan Site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6CFF602-342F-4395-B5DF-40EC5C14A892}"/>
              </a:ext>
            </a:extLst>
          </p:cNvPr>
          <p:cNvGrpSpPr/>
          <p:nvPr/>
        </p:nvGrpSpPr>
        <p:grpSpPr>
          <a:xfrm>
            <a:off x="5428025" y="3761399"/>
            <a:ext cx="1168439" cy="1175485"/>
            <a:chOff x="3478016" y="2775474"/>
            <a:chExt cx="790483" cy="937597"/>
          </a:xfrm>
        </p:grpSpPr>
        <p:sp>
          <p:nvSpPr>
            <p:cNvPr id="6" name="Flowchart: Manual Operation 5">
              <a:extLst>
                <a:ext uri="{FF2B5EF4-FFF2-40B4-BE49-F238E27FC236}">
                  <a16:creationId xmlns:a16="http://schemas.microsoft.com/office/drawing/2014/main" id="{8A27A27D-0474-481A-BB93-E7993EDE0AF9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3401858" y="2927506"/>
              <a:ext cx="937597" cy="633534"/>
            </a:xfrm>
            <a:prstGeom prst="flowChartManualOperation">
              <a:avLst/>
            </a:prstGeom>
            <a:solidFill>
              <a:srgbClr val="0070C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EA5F1F0-692B-4D8C-8F73-F28018930D45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478016" y="3112409"/>
              <a:ext cx="790483" cy="245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chemeClr val="bg1"/>
                  </a:solidFill>
                </a:rPr>
                <a:t>MiHIN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868437D-DA58-49E7-AB91-D69B5882F715}"/>
              </a:ext>
            </a:extLst>
          </p:cNvPr>
          <p:cNvGrpSpPr>
            <a:grpSpLocks noChangeAspect="1"/>
          </p:cNvGrpSpPr>
          <p:nvPr/>
        </p:nvGrpSpPr>
        <p:grpSpPr>
          <a:xfrm>
            <a:off x="3955623" y="4098671"/>
            <a:ext cx="1515591" cy="1342242"/>
            <a:chOff x="1183646" y="2961302"/>
            <a:chExt cx="2056472" cy="182126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3A5F458-278E-4552-A687-9590C8ABA8B6}"/>
                </a:ext>
              </a:extLst>
            </p:cNvPr>
            <p:cNvSpPr txBox="1"/>
            <p:nvPr/>
          </p:nvSpPr>
          <p:spPr>
            <a:xfrm>
              <a:off x="1183646" y="4030854"/>
              <a:ext cx="2056472" cy="751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4338">
                <a:defRPr/>
              </a:pPr>
              <a:r>
                <a:rPr lang="en-US" sz="1000" b="1" kern="0" dirty="0">
                  <a:solidFill>
                    <a:srgbClr val="288DC1"/>
                  </a:solidFill>
                  <a:uFill>
                    <a:solidFill>
                      <a:srgbClr val="6FBE44"/>
                    </a:solidFill>
                  </a:uFill>
                  <a:latin typeface="Arial"/>
                </a:rPr>
                <a:t>Electronic </a:t>
              </a:r>
            </a:p>
            <a:p>
              <a:pPr algn="ctr" defTabSz="514338">
                <a:defRPr/>
              </a:pPr>
              <a:r>
                <a:rPr lang="en-US" sz="1000" b="1" kern="0" dirty="0">
                  <a:solidFill>
                    <a:srgbClr val="288DC1"/>
                  </a:solidFill>
                  <a:uFill>
                    <a:solidFill>
                      <a:srgbClr val="6FBE44"/>
                    </a:solidFill>
                  </a:uFill>
                  <a:latin typeface="Arial"/>
                </a:rPr>
                <a:t>Case Report </a:t>
              </a:r>
            </a:p>
            <a:p>
              <a:pPr algn="ctr" defTabSz="514338">
                <a:defRPr/>
              </a:pPr>
              <a:r>
                <a:rPr lang="en-US" sz="1000" b="1" kern="0" dirty="0">
                  <a:solidFill>
                    <a:srgbClr val="288DC1"/>
                  </a:solidFill>
                  <a:uFill>
                    <a:solidFill>
                      <a:srgbClr val="6FBE44"/>
                    </a:solidFill>
                  </a:uFill>
                  <a:latin typeface="Arial"/>
                </a:rPr>
                <a:t>Catcher</a:t>
              </a:r>
              <a:endParaRPr lang="en-US" sz="1000" b="1" kern="0" dirty="0">
                <a:solidFill>
                  <a:sysClr val="windowText" lastClr="000000"/>
                </a:solidFill>
                <a:latin typeface="Arial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00B2773-2E98-4A4E-9568-633A92BBC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1483608" y="2961302"/>
              <a:ext cx="993221" cy="999205"/>
            </a:xfrm>
            <a:prstGeom prst="rect">
              <a:avLst/>
            </a:prstGeom>
            <a:effectLst/>
          </p:spPr>
        </p:pic>
      </p:grpSp>
      <p:sp>
        <p:nvSpPr>
          <p:cNvPr id="11" name="Right Arrow 200">
            <a:extLst>
              <a:ext uri="{FF2B5EF4-FFF2-40B4-BE49-F238E27FC236}">
                <a16:creationId xmlns:a16="http://schemas.microsoft.com/office/drawing/2014/main" id="{7758B9DC-F955-4830-A6D3-11EBC0E3238E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4957815" y="4262702"/>
            <a:ext cx="582461" cy="195263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F9B86D-32DC-4A46-A8CC-1490AC337DEB}"/>
              </a:ext>
            </a:extLst>
          </p:cNvPr>
          <p:cNvGrpSpPr/>
          <p:nvPr/>
        </p:nvGrpSpPr>
        <p:grpSpPr>
          <a:xfrm>
            <a:off x="5471212" y="2536785"/>
            <a:ext cx="1279915" cy="1366359"/>
            <a:chOff x="4317103" y="1892648"/>
            <a:chExt cx="959936" cy="1024769"/>
          </a:xfrm>
        </p:grpSpPr>
        <p:sp>
          <p:nvSpPr>
            <p:cNvPr id="4" name="Arrow: Up-Down 3">
              <a:extLst>
                <a:ext uri="{FF2B5EF4-FFF2-40B4-BE49-F238E27FC236}">
                  <a16:creationId xmlns:a16="http://schemas.microsoft.com/office/drawing/2014/main" id="{DFA6C8CD-6369-4F9D-A77C-EED6A09A6597}"/>
                </a:ext>
              </a:extLst>
            </p:cNvPr>
            <p:cNvSpPr/>
            <p:nvPr/>
          </p:nvSpPr>
          <p:spPr>
            <a:xfrm>
              <a:off x="4723002" y="2346491"/>
              <a:ext cx="165229" cy="570926"/>
            </a:xfrm>
            <a:prstGeom prst="up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0EAFFAE-C761-4127-A70D-97AEE75776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17103" y="1892648"/>
              <a:ext cx="959936" cy="453843"/>
            </a:xfrm>
            <a:prstGeom prst="roundRect">
              <a:avLst/>
            </a:prstGeom>
            <a:solidFill>
              <a:srgbClr val="529726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AIMS Platform</a:t>
              </a:r>
            </a:p>
            <a:p>
              <a:pPr algn="ctr"/>
              <a:r>
                <a:rPr lang="en-US" sz="1200" b="1" dirty="0"/>
                <a:t>(APHL)</a:t>
              </a:r>
            </a:p>
          </p:txBody>
        </p: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477216C-5A41-4A8F-8D92-D04233205E51}"/>
              </a:ext>
            </a:extLst>
          </p:cNvPr>
          <p:cNvSpPr>
            <a:spLocks noChangeAspect="1"/>
          </p:cNvSpPr>
          <p:nvPr/>
        </p:nvSpPr>
        <p:spPr>
          <a:xfrm>
            <a:off x="7439053" y="3903143"/>
            <a:ext cx="1436480" cy="931927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MDHHS</a:t>
            </a:r>
          </a:p>
          <a:p>
            <a:pPr algn="ctr"/>
            <a:r>
              <a:rPr lang="en-US" sz="1400" b="1" dirty="0"/>
              <a:t>(Public Health Agency)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93BE7F-74B0-46B8-80E7-F411906BA579}"/>
              </a:ext>
            </a:extLst>
          </p:cNvPr>
          <p:cNvSpPr txBox="1">
            <a:spLocks noChangeAspect="1"/>
          </p:cNvSpPr>
          <p:nvPr/>
        </p:nvSpPr>
        <p:spPr>
          <a:xfrm>
            <a:off x="6557592" y="4028234"/>
            <a:ext cx="784187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1" dirty="0"/>
              <a:t>Referral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1EBA4F8-AE26-42CB-89DE-0EC33ACA1624}"/>
              </a:ext>
            </a:extLst>
          </p:cNvPr>
          <p:cNvGrpSpPr/>
          <p:nvPr/>
        </p:nvGrpSpPr>
        <p:grpSpPr>
          <a:xfrm>
            <a:off x="2326455" y="3997991"/>
            <a:ext cx="1090893" cy="973899"/>
            <a:chOff x="214924" y="2961382"/>
            <a:chExt cx="1090893" cy="97389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1DC2868-A2C8-4308-BFC6-7DEF6B9ED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207" y="2961382"/>
              <a:ext cx="937605" cy="973899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4329E13-74A2-4044-8207-4BBAC5038F21}"/>
                </a:ext>
              </a:extLst>
            </p:cNvPr>
            <p:cNvSpPr/>
            <p:nvPr/>
          </p:nvSpPr>
          <p:spPr>
            <a:xfrm>
              <a:off x="371334" y="3061371"/>
              <a:ext cx="747085" cy="5056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51DB56-26F5-440B-B1B3-E6E648C713F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14924" y="3157197"/>
              <a:ext cx="10908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>
                  <a:solidFill>
                    <a:schemeClr val="accent6">
                      <a:lumMod val="50000"/>
                    </a:schemeClr>
                  </a:solidFill>
                </a:rPr>
                <a:t>NetSmart</a:t>
              </a:r>
              <a:endParaRPr lang="en-US" sz="12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19" name="Right Arrow 200">
            <a:extLst>
              <a:ext uri="{FF2B5EF4-FFF2-40B4-BE49-F238E27FC236}">
                <a16:creationId xmlns:a16="http://schemas.microsoft.com/office/drawing/2014/main" id="{72945378-F296-469F-9B9A-0B498462253A}"/>
              </a:ext>
            </a:extLst>
          </p:cNvPr>
          <p:cNvSpPr txBox="1">
            <a:spLocks noChangeAspect="1"/>
          </p:cNvSpPr>
          <p:nvPr/>
        </p:nvSpPr>
        <p:spPr>
          <a:xfrm>
            <a:off x="6573897" y="4251510"/>
            <a:ext cx="800887" cy="195263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–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»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20" name="Right Arrow 200">
            <a:extLst>
              <a:ext uri="{FF2B5EF4-FFF2-40B4-BE49-F238E27FC236}">
                <a16:creationId xmlns:a16="http://schemas.microsoft.com/office/drawing/2014/main" id="{B35FDE0E-6743-4DA1-8071-AB765324FB7C}"/>
              </a:ext>
            </a:extLst>
          </p:cNvPr>
          <p:cNvSpPr txBox="1">
            <a:spLocks noChangeAspect="1"/>
          </p:cNvSpPr>
          <p:nvPr/>
        </p:nvSpPr>
        <p:spPr>
          <a:xfrm>
            <a:off x="3530088" y="4262702"/>
            <a:ext cx="582461" cy="195263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–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»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 </a:t>
            </a:r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223B26-42DD-44C3-9A9C-4FE4F3A192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674" y="4055905"/>
            <a:ext cx="672305" cy="68530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7CBA24B3-7FA8-4603-8E25-1BF3B242B861}"/>
              </a:ext>
            </a:extLst>
          </p:cNvPr>
          <p:cNvGrpSpPr/>
          <p:nvPr/>
        </p:nvGrpSpPr>
        <p:grpSpPr>
          <a:xfrm>
            <a:off x="5874196" y="2473032"/>
            <a:ext cx="672305" cy="685305"/>
            <a:chOff x="6423856" y="2179403"/>
            <a:chExt cx="672305" cy="685305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748D687-2E73-469A-8430-59A257E5F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856" y="2179403"/>
              <a:ext cx="672305" cy="685305"/>
            </a:xfrm>
            <a:prstGeom prst="rect">
              <a:avLst/>
            </a:prstGeom>
          </p:spPr>
        </p:pic>
        <p:sp>
          <p:nvSpPr>
            <p:cNvPr id="24" name="Flowchart: Connector 23">
              <a:extLst>
                <a:ext uri="{FF2B5EF4-FFF2-40B4-BE49-F238E27FC236}">
                  <a16:creationId xmlns:a16="http://schemas.microsoft.com/office/drawing/2014/main" id="{EA2E7004-F79D-47A3-A5A9-44AAA1C5BAC6}"/>
                </a:ext>
              </a:extLst>
            </p:cNvPr>
            <p:cNvSpPr/>
            <p:nvPr/>
          </p:nvSpPr>
          <p:spPr>
            <a:xfrm>
              <a:off x="6748577" y="2433987"/>
              <a:ext cx="347584" cy="349731"/>
            </a:xfrm>
            <a:prstGeom prst="flowChartConnector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" descr="http://www.clker.com/cliparts/e/3/9/7/1245686792938124914raemi_Check_mark.svg.hi.png">
              <a:extLst>
                <a:ext uri="{FF2B5EF4-FFF2-40B4-BE49-F238E27FC236}">
                  <a16:creationId xmlns:a16="http://schemas.microsoft.com/office/drawing/2014/main" id="{D8DAC8F8-73CE-4775-B413-27339A6734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0631" y="2535802"/>
              <a:ext cx="242767" cy="2249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FD330AB8-8E0E-4026-A5F0-2E79040648FE}"/>
              </a:ext>
            </a:extLst>
          </p:cNvPr>
          <p:cNvSpPr/>
          <p:nvPr/>
        </p:nvSpPr>
        <p:spPr>
          <a:xfrm>
            <a:off x="8239219" y="6585576"/>
            <a:ext cx="4043093" cy="297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667" dirty="0"/>
              <a:t>This work made possible by funding from the Michigan Department of Health and Human Services</a:t>
            </a:r>
          </a:p>
          <a:p>
            <a:pPr algn="r"/>
            <a:r>
              <a:rPr lang="en-US" sz="667" dirty="0"/>
              <a:t>Copyright 2015-2018 Michigan Health Information Network Shared Services</a:t>
            </a:r>
          </a:p>
        </p:txBody>
      </p:sp>
    </p:spTree>
    <p:extLst>
      <p:ext uri="{BB962C8B-B14F-4D97-AF65-F5344CB8AC3E}">
        <p14:creationId xmlns:p14="http://schemas.microsoft.com/office/powerpoint/2010/main" val="83372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82716E-6 L 0.08542 -0.00185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42 -0.00185 L 0.22413 3.82716E-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413 3.82716E-6 L 0.22413 -0.23519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97531E-6 L -0.00382 0.2308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118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0.23087 L 0.16215 0.22809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99" y="-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animBg="1"/>
      <p:bldP spid="13" grpId="0" animBg="1"/>
      <p:bldP spid="14" grpId="0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425" y="1443183"/>
            <a:ext cx="11056953" cy="804333"/>
          </a:xfrm>
        </p:spPr>
        <p:txBody>
          <a:bodyPr>
            <a:normAutofit fontScale="90000"/>
          </a:bodyPr>
          <a:lstStyle/>
          <a:p>
            <a:r>
              <a:rPr lang="en-US" dirty="0"/>
              <a:t>Digital Bridge eCR Pilot: Non-Reportable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6CFF602-342F-4395-B5DF-40EC5C14A892}"/>
              </a:ext>
            </a:extLst>
          </p:cNvPr>
          <p:cNvGrpSpPr/>
          <p:nvPr/>
        </p:nvGrpSpPr>
        <p:grpSpPr>
          <a:xfrm>
            <a:off x="5712950" y="3748146"/>
            <a:ext cx="1168439" cy="1175485"/>
            <a:chOff x="3478016" y="2775474"/>
            <a:chExt cx="790483" cy="937597"/>
          </a:xfrm>
        </p:grpSpPr>
        <p:sp>
          <p:nvSpPr>
            <p:cNvPr id="6" name="Flowchart: Manual Operation 5">
              <a:extLst>
                <a:ext uri="{FF2B5EF4-FFF2-40B4-BE49-F238E27FC236}">
                  <a16:creationId xmlns:a16="http://schemas.microsoft.com/office/drawing/2014/main" id="{8A27A27D-0474-481A-BB93-E7993EDE0AF9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3401858" y="2927506"/>
              <a:ext cx="937597" cy="633534"/>
            </a:xfrm>
            <a:prstGeom prst="flowChartManualOperation">
              <a:avLst/>
            </a:prstGeom>
            <a:solidFill>
              <a:srgbClr val="0070C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EA5F1F0-692B-4D8C-8F73-F28018930D45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478016" y="3112409"/>
              <a:ext cx="790483" cy="245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chemeClr val="bg1"/>
                  </a:solidFill>
                </a:rPr>
                <a:t>MiHIN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868437D-DA58-49E7-AB91-D69B5882F715}"/>
              </a:ext>
            </a:extLst>
          </p:cNvPr>
          <p:cNvGrpSpPr>
            <a:grpSpLocks noChangeAspect="1"/>
          </p:cNvGrpSpPr>
          <p:nvPr/>
        </p:nvGrpSpPr>
        <p:grpSpPr>
          <a:xfrm>
            <a:off x="4240549" y="4085418"/>
            <a:ext cx="1515591" cy="1342242"/>
            <a:chOff x="1183646" y="2961302"/>
            <a:chExt cx="2056472" cy="182126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3A5F458-278E-4552-A687-9590C8ABA8B6}"/>
                </a:ext>
              </a:extLst>
            </p:cNvPr>
            <p:cNvSpPr txBox="1"/>
            <p:nvPr/>
          </p:nvSpPr>
          <p:spPr>
            <a:xfrm>
              <a:off x="1183646" y="4030854"/>
              <a:ext cx="2056472" cy="751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4338">
                <a:defRPr/>
              </a:pPr>
              <a:r>
                <a:rPr lang="en-US" sz="1000" b="1" kern="0" dirty="0">
                  <a:solidFill>
                    <a:srgbClr val="288DC1"/>
                  </a:solidFill>
                  <a:uFill>
                    <a:solidFill>
                      <a:srgbClr val="6FBE44"/>
                    </a:solidFill>
                  </a:uFill>
                  <a:latin typeface="Arial"/>
                </a:rPr>
                <a:t>Electronic </a:t>
              </a:r>
            </a:p>
            <a:p>
              <a:pPr algn="ctr" defTabSz="514338">
                <a:defRPr/>
              </a:pPr>
              <a:r>
                <a:rPr lang="en-US" sz="1000" b="1" kern="0" dirty="0">
                  <a:solidFill>
                    <a:srgbClr val="288DC1"/>
                  </a:solidFill>
                  <a:uFill>
                    <a:solidFill>
                      <a:srgbClr val="6FBE44"/>
                    </a:solidFill>
                  </a:uFill>
                  <a:latin typeface="Arial"/>
                </a:rPr>
                <a:t>Case Report </a:t>
              </a:r>
            </a:p>
            <a:p>
              <a:pPr algn="ctr" defTabSz="514338">
                <a:defRPr/>
              </a:pPr>
              <a:r>
                <a:rPr lang="en-US" sz="1000" b="1" kern="0" dirty="0">
                  <a:solidFill>
                    <a:srgbClr val="288DC1"/>
                  </a:solidFill>
                  <a:uFill>
                    <a:solidFill>
                      <a:srgbClr val="6FBE44"/>
                    </a:solidFill>
                  </a:uFill>
                  <a:latin typeface="Arial"/>
                </a:rPr>
                <a:t>Catcher</a:t>
              </a:r>
              <a:endParaRPr lang="en-US" sz="1000" b="1" kern="0" dirty="0">
                <a:solidFill>
                  <a:sysClr val="windowText" lastClr="000000"/>
                </a:solidFill>
                <a:latin typeface="Arial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00B2773-2E98-4A4E-9568-633A92BBC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1483608" y="2961302"/>
              <a:ext cx="993221" cy="999205"/>
            </a:xfrm>
            <a:prstGeom prst="rect">
              <a:avLst/>
            </a:prstGeom>
            <a:effectLst/>
          </p:spPr>
        </p:pic>
      </p:grpSp>
      <p:sp>
        <p:nvSpPr>
          <p:cNvPr id="11" name="Right Arrow 200">
            <a:extLst>
              <a:ext uri="{FF2B5EF4-FFF2-40B4-BE49-F238E27FC236}">
                <a16:creationId xmlns:a16="http://schemas.microsoft.com/office/drawing/2014/main" id="{7758B9DC-F955-4830-A6D3-11EBC0E3238E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5242740" y="4249449"/>
            <a:ext cx="582461" cy="195263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F9B86D-32DC-4A46-A8CC-1490AC337DEB}"/>
              </a:ext>
            </a:extLst>
          </p:cNvPr>
          <p:cNvGrpSpPr/>
          <p:nvPr/>
        </p:nvGrpSpPr>
        <p:grpSpPr>
          <a:xfrm>
            <a:off x="5756137" y="2523531"/>
            <a:ext cx="1279915" cy="1366359"/>
            <a:chOff x="4317103" y="1892648"/>
            <a:chExt cx="959936" cy="1024769"/>
          </a:xfrm>
        </p:grpSpPr>
        <p:sp>
          <p:nvSpPr>
            <p:cNvPr id="4" name="Arrow: Up-Down 3">
              <a:extLst>
                <a:ext uri="{FF2B5EF4-FFF2-40B4-BE49-F238E27FC236}">
                  <a16:creationId xmlns:a16="http://schemas.microsoft.com/office/drawing/2014/main" id="{DFA6C8CD-6369-4F9D-A77C-EED6A09A6597}"/>
                </a:ext>
              </a:extLst>
            </p:cNvPr>
            <p:cNvSpPr/>
            <p:nvPr/>
          </p:nvSpPr>
          <p:spPr>
            <a:xfrm>
              <a:off x="4723002" y="2346491"/>
              <a:ext cx="165229" cy="570926"/>
            </a:xfrm>
            <a:prstGeom prst="up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0EAFFAE-C761-4127-A70D-97AEE75776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17103" y="1892648"/>
              <a:ext cx="959936" cy="453843"/>
            </a:xfrm>
            <a:prstGeom prst="roundRect">
              <a:avLst/>
            </a:prstGeom>
            <a:solidFill>
              <a:srgbClr val="529726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AIMS Platform</a:t>
              </a:r>
            </a:p>
            <a:p>
              <a:pPr algn="ctr"/>
              <a:r>
                <a:rPr lang="en-US" sz="1200" b="1" dirty="0"/>
                <a:t>(APHL)</a:t>
              </a:r>
            </a:p>
          </p:txBody>
        </p: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477216C-5A41-4A8F-8D92-D04233205E51}"/>
              </a:ext>
            </a:extLst>
          </p:cNvPr>
          <p:cNvSpPr>
            <a:spLocks noChangeAspect="1"/>
          </p:cNvSpPr>
          <p:nvPr/>
        </p:nvSpPr>
        <p:spPr>
          <a:xfrm>
            <a:off x="7723979" y="3889890"/>
            <a:ext cx="1436480" cy="931927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MDHHS</a:t>
            </a:r>
          </a:p>
          <a:p>
            <a:pPr algn="ctr"/>
            <a:r>
              <a:rPr lang="en-US" sz="1400" b="1" dirty="0"/>
              <a:t>(Public Health Agency)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93BE7F-74B0-46B8-80E7-F411906BA579}"/>
              </a:ext>
            </a:extLst>
          </p:cNvPr>
          <p:cNvSpPr txBox="1">
            <a:spLocks noChangeAspect="1"/>
          </p:cNvSpPr>
          <p:nvPr/>
        </p:nvSpPr>
        <p:spPr>
          <a:xfrm>
            <a:off x="6842517" y="4014981"/>
            <a:ext cx="784187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1" dirty="0"/>
              <a:t>Referral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1EBA4F8-AE26-42CB-89DE-0EC33ACA1624}"/>
              </a:ext>
            </a:extLst>
          </p:cNvPr>
          <p:cNvGrpSpPr/>
          <p:nvPr/>
        </p:nvGrpSpPr>
        <p:grpSpPr>
          <a:xfrm>
            <a:off x="2611380" y="3984737"/>
            <a:ext cx="1090893" cy="973899"/>
            <a:chOff x="214924" y="2961382"/>
            <a:chExt cx="1090893" cy="97389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1DC2868-A2C8-4308-BFC6-7DEF6B9ED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207" y="2961382"/>
              <a:ext cx="937605" cy="973899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4329E13-74A2-4044-8207-4BBAC5038F21}"/>
                </a:ext>
              </a:extLst>
            </p:cNvPr>
            <p:cNvSpPr/>
            <p:nvPr/>
          </p:nvSpPr>
          <p:spPr>
            <a:xfrm>
              <a:off x="371334" y="3061371"/>
              <a:ext cx="747085" cy="5056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51DB56-26F5-440B-B1B3-E6E648C713F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14924" y="3157197"/>
              <a:ext cx="10908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>
                  <a:solidFill>
                    <a:schemeClr val="accent6">
                      <a:lumMod val="50000"/>
                    </a:schemeClr>
                  </a:solidFill>
                </a:rPr>
                <a:t>NetSmart</a:t>
              </a:r>
              <a:endParaRPr lang="en-US" sz="12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19" name="Right Arrow 200">
            <a:extLst>
              <a:ext uri="{FF2B5EF4-FFF2-40B4-BE49-F238E27FC236}">
                <a16:creationId xmlns:a16="http://schemas.microsoft.com/office/drawing/2014/main" id="{72945378-F296-469F-9B9A-0B498462253A}"/>
              </a:ext>
            </a:extLst>
          </p:cNvPr>
          <p:cNvSpPr txBox="1">
            <a:spLocks noChangeAspect="1"/>
          </p:cNvSpPr>
          <p:nvPr/>
        </p:nvSpPr>
        <p:spPr>
          <a:xfrm>
            <a:off x="6858822" y="4238257"/>
            <a:ext cx="800887" cy="195263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–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»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20" name="Right Arrow 200">
            <a:extLst>
              <a:ext uri="{FF2B5EF4-FFF2-40B4-BE49-F238E27FC236}">
                <a16:creationId xmlns:a16="http://schemas.microsoft.com/office/drawing/2014/main" id="{B35FDE0E-6743-4DA1-8071-AB765324FB7C}"/>
              </a:ext>
            </a:extLst>
          </p:cNvPr>
          <p:cNvSpPr txBox="1">
            <a:spLocks noChangeAspect="1"/>
          </p:cNvSpPr>
          <p:nvPr/>
        </p:nvSpPr>
        <p:spPr>
          <a:xfrm>
            <a:off x="3815014" y="4249449"/>
            <a:ext cx="582461" cy="195263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–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»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 </a:t>
            </a:r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223B26-42DD-44C3-9A9C-4FE4F3A192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600" y="4042652"/>
            <a:ext cx="672305" cy="68530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5BF51F86-04B3-46DD-8DC9-B664D6F69606}"/>
              </a:ext>
            </a:extLst>
          </p:cNvPr>
          <p:cNvGrpSpPr/>
          <p:nvPr/>
        </p:nvGrpSpPr>
        <p:grpSpPr>
          <a:xfrm>
            <a:off x="6108532" y="2452330"/>
            <a:ext cx="672305" cy="685305"/>
            <a:chOff x="4484214" y="5195623"/>
            <a:chExt cx="672305" cy="685305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E86313A-E508-4C81-B20A-70B63184850F}"/>
                </a:ext>
              </a:extLst>
            </p:cNvPr>
            <p:cNvGrpSpPr/>
            <p:nvPr/>
          </p:nvGrpSpPr>
          <p:grpSpPr>
            <a:xfrm>
              <a:off x="4484214" y="5195623"/>
              <a:ext cx="672305" cy="685305"/>
              <a:chOff x="6423856" y="2179403"/>
              <a:chExt cx="672305" cy="685305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70E93D39-EC15-4BD6-80A7-3A3B3DC149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23856" y="2179403"/>
                <a:ext cx="672305" cy="685305"/>
              </a:xfrm>
              <a:prstGeom prst="rect">
                <a:avLst/>
              </a:prstGeom>
            </p:spPr>
          </p:pic>
          <p:sp>
            <p:nvSpPr>
              <p:cNvPr id="31" name="Flowchart: Connector 30">
                <a:extLst>
                  <a:ext uri="{FF2B5EF4-FFF2-40B4-BE49-F238E27FC236}">
                    <a16:creationId xmlns:a16="http://schemas.microsoft.com/office/drawing/2014/main" id="{210DF051-281B-4A5B-A79E-332AA14C85A8}"/>
                  </a:ext>
                </a:extLst>
              </p:cNvPr>
              <p:cNvSpPr/>
              <p:nvPr/>
            </p:nvSpPr>
            <p:spPr>
              <a:xfrm>
                <a:off x="6748577" y="2433987"/>
                <a:ext cx="347584" cy="349731"/>
              </a:xfrm>
              <a:prstGeom prst="flowChartConnector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&quot;Not Allowed&quot; Symbol 28">
              <a:extLst>
                <a:ext uri="{FF2B5EF4-FFF2-40B4-BE49-F238E27FC236}">
                  <a16:creationId xmlns:a16="http://schemas.microsoft.com/office/drawing/2014/main" id="{99D1BE70-9B21-423E-9017-30971726BB5B}"/>
                </a:ext>
              </a:extLst>
            </p:cNvPr>
            <p:cNvSpPr/>
            <p:nvPr/>
          </p:nvSpPr>
          <p:spPr>
            <a:xfrm>
              <a:off x="4834250" y="5470037"/>
              <a:ext cx="318782" cy="310069"/>
            </a:xfrm>
            <a:prstGeom prst="noSmoking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&quot;Not Allowed&quot; Symbol 31">
            <a:extLst>
              <a:ext uri="{FF2B5EF4-FFF2-40B4-BE49-F238E27FC236}">
                <a16:creationId xmlns:a16="http://schemas.microsoft.com/office/drawing/2014/main" id="{E4BD29B5-5D9D-4D85-8EF3-9FB400A302E9}"/>
              </a:ext>
            </a:extLst>
          </p:cNvPr>
          <p:cNvSpPr/>
          <p:nvPr/>
        </p:nvSpPr>
        <p:spPr>
          <a:xfrm>
            <a:off x="7056549" y="4138288"/>
            <a:ext cx="318783" cy="310069"/>
          </a:xfrm>
          <a:prstGeom prst="noSmoking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C57333C-4055-43AF-931E-D69F7AF5B18F}"/>
              </a:ext>
            </a:extLst>
          </p:cNvPr>
          <p:cNvSpPr/>
          <p:nvPr/>
        </p:nvSpPr>
        <p:spPr>
          <a:xfrm>
            <a:off x="8239219" y="6585576"/>
            <a:ext cx="4043093" cy="297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667" dirty="0"/>
              <a:t>This work made possible by funding from the Michigan Department of Health and Human Services</a:t>
            </a:r>
          </a:p>
          <a:p>
            <a:pPr algn="r"/>
            <a:r>
              <a:rPr lang="en-US" sz="667" dirty="0"/>
              <a:t>Copyright 2015-2018 Michigan Health Information Network Shared Services</a:t>
            </a:r>
          </a:p>
        </p:txBody>
      </p:sp>
    </p:spTree>
    <p:extLst>
      <p:ext uri="{BB962C8B-B14F-4D97-AF65-F5344CB8AC3E}">
        <p14:creationId xmlns:p14="http://schemas.microsoft.com/office/powerpoint/2010/main" val="153510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82716E-6 L 0.08542 -0.00185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42 -0.00185 L 0.22413 3.82716E-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413 3.82716E-6 L 0.22413 -0.23519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59259E-6 L 0.00017 0.2321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23209 L -0.22396 0.2321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46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animBg="1"/>
      <p:bldP spid="13" grpId="0" animBg="1"/>
      <p:bldP spid="14" grpId="0"/>
      <p:bldP spid="19" grpId="0" animBg="1"/>
      <p:bldP spid="20" grpId="0" animBg="1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on Digital Bridge Pilot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4424" y="2247517"/>
            <a:ext cx="10909329" cy="3479031"/>
          </a:xfrm>
        </p:spPr>
        <p:txBody>
          <a:bodyPr>
            <a:normAutofit/>
          </a:bodyPr>
          <a:lstStyle/>
          <a:p>
            <a:r>
              <a:rPr lang="en-US" sz="2600" dirty="0"/>
              <a:t>Michigan determined:</a:t>
            </a:r>
          </a:p>
          <a:p>
            <a:pPr lvl="1"/>
            <a:r>
              <a:rPr lang="en-US" sz="2000" dirty="0"/>
              <a:t>EHR adoption of eCR standard may limit provider ability to participate quickly</a:t>
            </a:r>
          </a:p>
          <a:p>
            <a:pPr lvl="1"/>
            <a:r>
              <a:rPr lang="en-US" sz="2000" b="1" dirty="0"/>
              <a:t>Mechanism needed to support providers whose EHRs do not yet produce </a:t>
            </a:r>
            <a:r>
              <a:rPr lang="en-US" sz="2000" b="1" dirty="0" err="1"/>
              <a:t>eICRs</a:t>
            </a:r>
            <a:endParaRPr lang="en-US" sz="2000" b="1" dirty="0"/>
          </a:p>
          <a:p>
            <a:pPr lvl="1"/>
            <a:r>
              <a:rPr lang="en-US" sz="2000" dirty="0"/>
              <a:t>Electronic Initial Case Report (</a:t>
            </a:r>
            <a:r>
              <a:rPr lang="en-US" sz="2000" dirty="0" err="1"/>
              <a:t>eICR</a:t>
            </a:r>
            <a:r>
              <a:rPr lang="en-US" sz="2000" dirty="0"/>
              <a:t>) template is partial subset of Continuity of Care Document (CCD)</a:t>
            </a:r>
          </a:p>
          <a:p>
            <a:pPr lvl="1"/>
            <a:r>
              <a:rPr lang="en-US" sz="2000" dirty="0"/>
              <a:t>Majority of CCDs already flowing via HIN contain majority of </a:t>
            </a:r>
            <a:r>
              <a:rPr lang="en-US" sz="2000" dirty="0" err="1"/>
              <a:t>eICR</a:t>
            </a:r>
            <a:r>
              <a:rPr lang="en-US" sz="2000" dirty="0"/>
              <a:t> content</a:t>
            </a:r>
          </a:p>
          <a:p>
            <a:pPr lvl="1"/>
            <a:r>
              <a:rPr lang="en-US" sz="2000" dirty="0"/>
              <a:t>Using CCDs to create </a:t>
            </a:r>
            <a:r>
              <a:rPr lang="en-US" sz="2000" dirty="0" err="1"/>
              <a:t>eICRs</a:t>
            </a:r>
            <a:r>
              <a:rPr lang="en-US" sz="2000" dirty="0"/>
              <a:t> at HIN is viable addition to </a:t>
            </a:r>
            <a:r>
              <a:rPr lang="en-US" sz="2000" dirty="0" err="1"/>
              <a:t>eICR</a:t>
            </a:r>
            <a:r>
              <a:rPr lang="en-US" sz="2000" dirty="0"/>
              <a:t> creation at EHR level</a:t>
            </a:r>
          </a:p>
          <a:p>
            <a:pPr lvl="1"/>
            <a:r>
              <a:rPr lang="en-US" sz="2000" dirty="0"/>
              <a:t>Decided to use CCDs (from EHR) for eCR generation at HIN</a:t>
            </a:r>
          </a:p>
          <a:p>
            <a:pPr lvl="2"/>
            <a:r>
              <a:rPr lang="en-US" sz="1900" dirty="0"/>
              <a:t>In addition to eICRs created by EHR at later date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91ADA4-C79A-48F9-9097-ECBD0F6F4EA1}"/>
              </a:ext>
            </a:extLst>
          </p:cNvPr>
          <p:cNvSpPr/>
          <p:nvPr/>
        </p:nvSpPr>
        <p:spPr>
          <a:xfrm>
            <a:off x="8239219" y="6585576"/>
            <a:ext cx="4043093" cy="297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667" dirty="0"/>
              <a:t>This work made possible by funding from the Michigan Department of Health and Human Services</a:t>
            </a:r>
          </a:p>
          <a:p>
            <a:pPr algn="r"/>
            <a:r>
              <a:rPr lang="en-US" sz="667" dirty="0"/>
              <a:t>Copyright 2015-2018 Michigan Health Information Network Shared Services</a:t>
            </a:r>
          </a:p>
        </p:txBody>
      </p:sp>
    </p:spTree>
    <p:extLst>
      <p:ext uri="{BB962C8B-B14F-4D97-AF65-F5344CB8AC3E}">
        <p14:creationId xmlns:p14="http://schemas.microsoft.com/office/powerpoint/2010/main" val="2523678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Unified eCR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4424" y="2247517"/>
            <a:ext cx="10315360" cy="3479031"/>
          </a:xfrm>
        </p:spPr>
        <p:txBody>
          <a:bodyPr/>
          <a:lstStyle/>
          <a:p>
            <a:r>
              <a:rPr lang="en-US" b="1" dirty="0"/>
              <a:t>Unified approach </a:t>
            </a:r>
            <a:r>
              <a:rPr lang="en-US" dirty="0"/>
              <a:t>allows EHRs in process of adopting eCR standard to participate </a:t>
            </a:r>
            <a:r>
              <a:rPr lang="en-US" b="1" i="1" u="sng" dirty="0"/>
              <a:t>now</a:t>
            </a:r>
            <a:r>
              <a:rPr lang="en-US" dirty="0"/>
              <a:t> because they can already create/send CCDs</a:t>
            </a:r>
          </a:p>
          <a:p>
            <a:r>
              <a:rPr lang="en-US" dirty="0"/>
              <a:t>EHRs unprepared to create </a:t>
            </a:r>
            <a:r>
              <a:rPr lang="en-US" dirty="0" err="1"/>
              <a:t>eCRs</a:t>
            </a:r>
            <a:r>
              <a:rPr lang="en-US" dirty="0"/>
              <a:t> can immediately rely on CCDs as mechanism for participation – </a:t>
            </a:r>
            <a:r>
              <a:rPr lang="en-US" i="1" u="sng" dirty="0"/>
              <a:t>accelerating adoption</a:t>
            </a:r>
            <a:endParaRPr lang="en-US" dirty="0"/>
          </a:p>
          <a:p>
            <a:r>
              <a:rPr lang="en-US" dirty="0"/>
              <a:t>Mechanism for using CCDs:</a:t>
            </a:r>
          </a:p>
          <a:p>
            <a:pPr marL="642923" lvl="1" indent="-342891">
              <a:buFont typeface="Arial" panose="020B0604020202020204" pitchFamily="34" charset="0"/>
              <a:buChar char="•"/>
            </a:pPr>
            <a:r>
              <a:rPr lang="en-US" sz="2100" dirty="0"/>
              <a:t>CCDs sent after every patient interaction are matched against Trigger Codes built into HIN environment to determine if eICR is needed</a:t>
            </a:r>
          </a:p>
          <a:p>
            <a:pPr marL="642923" lvl="1" indent="-342891">
              <a:buFont typeface="Arial" panose="020B0604020202020204" pitchFamily="34" charset="0"/>
              <a:buChar char="•"/>
            </a:pPr>
            <a:r>
              <a:rPr lang="en-US" sz="2100" dirty="0"/>
              <a:t>If trigger codes indicate eICR needed, eICR is created by extracting data from CCD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BA897-2C1B-48C4-B9A5-091D54D2D7F7}"/>
              </a:ext>
            </a:extLst>
          </p:cNvPr>
          <p:cNvSpPr/>
          <p:nvPr/>
        </p:nvSpPr>
        <p:spPr>
          <a:xfrm>
            <a:off x="8239219" y="6585576"/>
            <a:ext cx="4043093" cy="297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667" dirty="0"/>
              <a:t>This work made possible by funding from the Michigan Department of Health and Human Services</a:t>
            </a:r>
          </a:p>
          <a:p>
            <a:pPr algn="r"/>
            <a:r>
              <a:rPr lang="en-US" sz="667" dirty="0"/>
              <a:t>Copyright 2015-2018 Michigan Health Information Network Shared Services</a:t>
            </a:r>
          </a:p>
        </p:txBody>
      </p:sp>
    </p:spTree>
    <p:extLst>
      <p:ext uri="{BB962C8B-B14F-4D97-AF65-F5344CB8AC3E}">
        <p14:creationId xmlns:p14="http://schemas.microsoft.com/office/powerpoint/2010/main" val="1005845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one: simple matching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4424" y="2247517"/>
            <a:ext cx="10315360" cy="3479031"/>
          </a:xfrm>
        </p:spPr>
        <p:txBody>
          <a:bodyPr>
            <a:normAutofit lnSpcReduction="10000"/>
          </a:bodyPr>
          <a:lstStyle/>
          <a:p>
            <a:pPr lvl="0">
              <a:buClr>
                <a:srgbClr val="D34817">
                  <a:lumMod val="75000"/>
                </a:srgbClr>
              </a:buClr>
            </a:pPr>
            <a:r>
              <a:rPr lang="en-US" sz="2400" dirty="0">
                <a:solidFill>
                  <a:prstClr val="black"/>
                </a:solidFill>
              </a:rPr>
              <a:t>Check CCD against list of trigger codes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sz="2400" dirty="0">
                <a:solidFill>
                  <a:prstClr val="black"/>
                </a:solidFill>
              </a:rPr>
              <a:t>Initial match tells us message has potential to be reportable condition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sz="2400" dirty="0">
                <a:solidFill>
                  <a:prstClr val="black"/>
                </a:solidFill>
              </a:rPr>
              <a:t>Parse out irrelevant information in CCD</a:t>
            </a:r>
          </a:p>
          <a:p>
            <a:pPr lvl="2">
              <a:buClr>
                <a:srgbClr val="D34817">
                  <a:lumMod val="75000"/>
                </a:srgbClr>
              </a:buClr>
            </a:pPr>
            <a:r>
              <a:rPr lang="en-US" sz="2400" dirty="0">
                <a:solidFill>
                  <a:prstClr val="black"/>
                </a:solidFill>
              </a:rPr>
              <a:t>e.g. vital signs, allergies, other information not needed for </a:t>
            </a:r>
            <a:r>
              <a:rPr lang="en-US" sz="2400" dirty="0" err="1">
                <a:solidFill>
                  <a:prstClr val="black"/>
                </a:solidFill>
              </a:rPr>
              <a:t>eICR</a:t>
            </a:r>
            <a:endParaRPr lang="en-US" sz="2400" dirty="0">
              <a:solidFill>
                <a:prstClr val="black"/>
              </a:solidFill>
            </a:endParaRP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sz="2400" dirty="0">
                <a:solidFill>
                  <a:prstClr val="black"/>
                </a:solidFill>
              </a:rPr>
              <a:t>Convert relevant CCD information to </a:t>
            </a:r>
            <a:r>
              <a:rPr lang="en-US" sz="2400" dirty="0" err="1">
                <a:solidFill>
                  <a:prstClr val="black"/>
                </a:solidFill>
              </a:rPr>
              <a:t>eICR</a:t>
            </a:r>
            <a:endParaRPr lang="en-US" sz="2400" dirty="0">
              <a:solidFill>
                <a:prstClr val="black"/>
              </a:solidFill>
            </a:endParaRP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sz="2400" dirty="0">
                <a:solidFill>
                  <a:prstClr val="black"/>
                </a:solidFill>
              </a:rPr>
              <a:t>Generate reportability response (RR) - potentially with third-party vendor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r>
              <a:rPr lang="en-US" sz="2400" dirty="0">
                <a:solidFill>
                  <a:prstClr val="black"/>
                </a:solidFill>
              </a:rPr>
              <a:t>Route </a:t>
            </a:r>
            <a:r>
              <a:rPr lang="en-US" sz="2400" dirty="0" err="1">
                <a:solidFill>
                  <a:prstClr val="black"/>
                </a:solidFill>
              </a:rPr>
              <a:t>eICR</a:t>
            </a:r>
            <a:r>
              <a:rPr lang="en-US" sz="2400" dirty="0">
                <a:solidFill>
                  <a:prstClr val="black"/>
                </a:solidFill>
              </a:rPr>
              <a:t> and RR to public health agency as appropriate </a:t>
            </a:r>
          </a:p>
          <a:p>
            <a:pPr lvl="1">
              <a:buClr>
                <a:srgbClr val="D34817">
                  <a:lumMod val="75000"/>
                </a:srgbClr>
              </a:buClr>
            </a:pP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BA897-2C1B-48C4-B9A5-091D54D2D7F7}"/>
              </a:ext>
            </a:extLst>
          </p:cNvPr>
          <p:cNvSpPr/>
          <p:nvPr/>
        </p:nvSpPr>
        <p:spPr>
          <a:xfrm>
            <a:off x="8239219" y="6585576"/>
            <a:ext cx="4043093" cy="297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667" dirty="0"/>
              <a:t>This work made possible by funding from the Michigan Department of Health and Human Services</a:t>
            </a:r>
          </a:p>
          <a:p>
            <a:pPr algn="r"/>
            <a:r>
              <a:rPr lang="en-US" sz="667" dirty="0"/>
              <a:t>Copyright 2015-2018 Michigan Health Information Network Shared Services</a:t>
            </a:r>
          </a:p>
        </p:txBody>
      </p:sp>
    </p:spTree>
    <p:extLst>
      <p:ext uri="{BB962C8B-B14F-4D97-AF65-F5344CB8AC3E}">
        <p14:creationId xmlns:p14="http://schemas.microsoft.com/office/powerpoint/2010/main" val="3775194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two: complex matching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4424" y="2247517"/>
            <a:ext cx="10315360" cy="3479031"/>
          </a:xfrm>
        </p:spPr>
        <p:txBody>
          <a:bodyPr>
            <a:normAutofit/>
          </a:bodyPr>
          <a:lstStyle/>
          <a:p>
            <a:r>
              <a:rPr lang="en-US" sz="2400" dirty="0"/>
              <a:t>Perform simple matching exercise from phase one</a:t>
            </a:r>
          </a:p>
          <a:p>
            <a:endParaRPr lang="en-US" sz="2400" dirty="0"/>
          </a:p>
          <a:p>
            <a:r>
              <a:rPr lang="en-US" sz="2400" dirty="0"/>
              <a:t>Any CCD generating a match will be sent to the </a:t>
            </a:r>
            <a:r>
              <a:rPr lang="en-US" sz="2400" b="1" dirty="0"/>
              <a:t>Micro Verification Service™ (MVS) </a:t>
            </a:r>
            <a:r>
              <a:rPr lang="en-US" sz="2400" dirty="0"/>
              <a:t>for decision support and better accuracy in determining reportable conditions</a:t>
            </a:r>
          </a:p>
          <a:p>
            <a:endParaRPr lang="en-US" sz="2400" dirty="0"/>
          </a:p>
          <a:p>
            <a:r>
              <a:rPr lang="en-US" sz="2400" dirty="0"/>
              <a:t>For positive matches, generate RR and route to public health agency as appropriate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BA897-2C1B-48C4-B9A5-091D54D2D7F7}"/>
              </a:ext>
            </a:extLst>
          </p:cNvPr>
          <p:cNvSpPr/>
          <p:nvPr/>
        </p:nvSpPr>
        <p:spPr>
          <a:xfrm>
            <a:off x="8239219" y="6585576"/>
            <a:ext cx="4043093" cy="297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667" dirty="0"/>
              <a:t>This work made possible by funding from the Michigan Department of Health and Human Services</a:t>
            </a:r>
          </a:p>
          <a:p>
            <a:pPr algn="r"/>
            <a:r>
              <a:rPr lang="en-US" sz="667" dirty="0"/>
              <a:t>Copyright 2015-2018 Michigan Health Information Network Shared Services</a:t>
            </a:r>
          </a:p>
        </p:txBody>
      </p:sp>
    </p:spTree>
    <p:extLst>
      <p:ext uri="{BB962C8B-B14F-4D97-AF65-F5344CB8AC3E}">
        <p14:creationId xmlns:p14="http://schemas.microsoft.com/office/powerpoint/2010/main" val="1257585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425" y="1443183"/>
            <a:ext cx="11719233" cy="804333"/>
          </a:xfrm>
        </p:spPr>
        <p:txBody>
          <a:bodyPr>
            <a:normAutofit fontScale="90000"/>
          </a:bodyPr>
          <a:lstStyle/>
          <a:p>
            <a:r>
              <a:rPr lang="en-US" dirty="0"/>
              <a:t>eICR Submission w/ Simple Match</a:t>
            </a:r>
          </a:p>
        </p:txBody>
      </p:sp>
      <p:sp>
        <p:nvSpPr>
          <p:cNvPr id="6" name="Right Arrow 200">
            <a:extLst>
              <a:ext uri="{FF2B5EF4-FFF2-40B4-BE49-F238E27FC236}">
                <a16:creationId xmlns:a16="http://schemas.microsoft.com/office/drawing/2014/main" id="{229EA48D-3C9E-4671-BB7F-AA192E2AA0A7}"/>
              </a:ext>
            </a:extLst>
          </p:cNvPr>
          <p:cNvSpPr txBox="1">
            <a:spLocks noChangeAspect="1"/>
          </p:cNvSpPr>
          <p:nvPr/>
        </p:nvSpPr>
        <p:spPr>
          <a:xfrm>
            <a:off x="4330116" y="3639299"/>
            <a:ext cx="582461" cy="195263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–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»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 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0C92B66-BC34-4F73-A282-BFDEC2010F39}"/>
              </a:ext>
            </a:extLst>
          </p:cNvPr>
          <p:cNvGrpSpPr>
            <a:grpSpLocks noChangeAspect="1"/>
          </p:cNvGrpSpPr>
          <p:nvPr/>
        </p:nvGrpSpPr>
        <p:grpSpPr>
          <a:xfrm>
            <a:off x="3329765" y="3263092"/>
            <a:ext cx="1515591" cy="1342242"/>
            <a:chOff x="1183646" y="2961302"/>
            <a:chExt cx="2056472" cy="182126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65283C0-A0F4-4D0A-B014-27B812D80DA9}"/>
                </a:ext>
              </a:extLst>
            </p:cNvPr>
            <p:cNvSpPr txBox="1"/>
            <p:nvPr/>
          </p:nvSpPr>
          <p:spPr>
            <a:xfrm>
              <a:off x="1183646" y="4030854"/>
              <a:ext cx="2056472" cy="751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4338">
                <a:defRPr/>
              </a:pPr>
              <a:r>
                <a:rPr lang="en-US" sz="1000" b="1" kern="0" dirty="0">
                  <a:solidFill>
                    <a:srgbClr val="288DC1"/>
                  </a:solidFill>
                  <a:uFill>
                    <a:solidFill>
                      <a:srgbClr val="6FBE44"/>
                    </a:solidFill>
                  </a:uFill>
                  <a:latin typeface="Arial"/>
                </a:rPr>
                <a:t>UNIFIED</a:t>
              </a:r>
            </a:p>
            <a:p>
              <a:pPr algn="ctr" defTabSz="514338">
                <a:defRPr/>
              </a:pPr>
              <a:r>
                <a:rPr lang="en-US" sz="1000" b="1" kern="0" dirty="0">
                  <a:solidFill>
                    <a:srgbClr val="288DC1"/>
                  </a:solidFill>
                  <a:uFill>
                    <a:solidFill>
                      <a:srgbClr val="6FBE44"/>
                    </a:solidFill>
                  </a:uFill>
                  <a:latin typeface="Arial"/>
                </a:rPr>
                <a:t>Case Report </a:t>
              </a:r>
            </a:p>
            <a:p>
              <a:pPr algn="ctr" defTabSz="514338">
                <a:defRPr/>
              </a:pPr>
              <a:r>
                <a:rPr lang="en-US" sz="1000" b="1" kern="0" dirty="0">
                  <a:solidFill>
                    <a:srgbClr val="288DC1"/>
                  </a:solidFill>
                  <a:uFill>
                    <a:solidFill>
                      <a:srgbClr val="6FBE44"/>
                    </a:solidFill>
                  </a:uFill>
                  <a:latin typeface="Arial"/>
                </a:rPr>
                <a:t>Catcher</a:t>
              </a:r>
              <a:endParaRPr lang="en-US" sz="1000" b="1" kern="0" dirty="0">
                <a:solidFill>
                  <a:sysClr val="windowText" lastClr="000000"/>
                </a:solidFill>
                <a:latin typeface="Arial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761F4B2-06FF-43E6-9361-DDDE534D6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1483608" y="2961302"/>
              <a:ext cx="993221" cy="999205"/>
            </a:xfrm>
            <a:prstGeom prst="rect">
              <a:avLst/>
            </a:prstGeom>
            <a:effectLst/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6B6A0F0-F79F-4411-91C8-E19567CA25DF}"/>
              </a:ext>
            </a:extLst>
          </p:cNvPr>
          <p:cNvGrpSpPr/>
          <p:nvPr/>
        </p:nvGrpSpPr>
        <p:grpSpPr>
          <a:xfrm>
            <a:off x="4836237" y="3121684"/>
            <a:ext cx="1168439" cy="1175485"/>
            <a:chOff x="3478016" y="2775474"/>
            <a:chExt cx="790483" cy="937597"/>
          </a:xfrm>
        </p:grpSpPr>
        <p:sp>
          <p:nvSpPr>
            <p:cNvPr id="11" name="Flowchart: Manual Operation 10">
              <a:extLst>
                <a:ext uri="{FF2B5EF4-FFF2-40B4-BE49-F238E27FC236}">
                  <a16:creationId xmlns:a16="http://schemas.microsoft.com/office/drawing/2014/main" id="{53965738-09EB-4B2E-9A25-8ED4EAAD5BFE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3401858" y="2927506"/>
              <a:ext cx="937597" cy="633534"/>
            </a:xfrm>
            <a:prstGeom prst="flowChartManualOperation">
              <a:avLst/>
            </a:prstGeom>
            <a:solidFill>
              <a:srgbClr val="0070C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0B0561-9711-4A28-B225-8E878E7B58B0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478016" y="2992350"/>
              <a:ext cx="790483" cy="441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</a:rPr>
                <a:t>Health </a:t>
              </a:r>
              <a:r>
                <a:rPr lang="en-US" sz="1000" b="1" dirty="0" err="1">
                  <a:solidFill>
                    <a:schemeClr val="bg1"/>
                  </a:solidFill>
                </a:rPr>
                <a:t>Informatiion</a:t>
              </a:r>
              <a:r>
                <a:rPr lang="en-US" sz="1000" b="1" dirty="0">
                  <a:solidFill>
                    <a:schemeClr val="bg1"/>
                  </a:solidFill>
                </a:rPr>
                <a:t> Network</a:t>
              </a:r>
            </a:p>
          </p:txBody>
        </p: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152DD05-83B0-4483-A2BD-7789287DC9E2}"/>
              </a:ext>
            </a:extLst>
          </p:cNvPr>
          <p:cNvSpPr>
            <a:spLocks noChangeAspect="1"/>
          </p:cNvSpPr>
          <p:nvPr/>
        </p:nvSpPr>
        <p:spPr>
          <a:xfrm>
            <a:off x="8858527" y="3263091"/>
            <a:ext cx="1436480" cy="931927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Public Health Agency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4F0ACBF-9554-45EE-AF9D-CA10667F7C86}"/>
              </a:ext>
            </a:extLst>
          </p:cNvPr>
          <p:cNvSpPr>
            <a:spLocks noChangeAspect="1"/>
          </p:cNvSpPr>
          <p:nvPr/>
        </p:nvSpPr>
        <p:spPr>
          <a:xfrm>
            <a:off x="6842086" y="4045273"/>
            <a:ext cx="1138063" cy="725657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Apply simple rules and add Reportability Response</a:t>
            </a:r>
          </a:p>
        </p:txBody>
      </p:sp>
      <p:sp>
        <p:nvSpPr>
          <p:cNvPr id="15" name="Right Arrow 200">
            <a:extLst>
              <a:ext uri="{FF2B5EF4-FFF2-40B4-BE49-F238E27FC236}">
                <a16:creationId xmlns:a16="http://schemas.microsoft.com/office/drawing/2014/main" id="{4F662C73-2A3C-46EA-AED3-887D63399C9D}"/>
              </a:ext>
            </a:extLst>
          </p:cNvPr>
          <p:cNvSpPr txBox="1">
            <a:spLocks noChangeAspect="1"/>
          </p:cNvSpPr>
          <p:nvPr/>
        </p:nvSpPr>
        <p:spPr>
          <a:xfrm>
            <a:off x="3094219" y="3639299"/>
            <a:ext cx="582461" cy="195263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–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»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CB2E64F5-4AED-42E7-BC9A-6B8F9AE366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473" y="3263091"/>
            <a:ext cx="868107" cy="90171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6DF2CD7-21A6-43A4-A83C-D924B8C0CE5F}"/>
              </a:ext>
            </a:extLst>
          </p:cNvPr>
          <p:cNvSpPr txBox="1">
            <a:spLocks noChangeAspect="1"/>
          </p:cNvSpPr>
          <p:nvPr/>
        </p:nvSpPr>
        <p:spPr>
          <a:xfrm>
            <a:off x="2048916" y="3631291"/>
            <a:ext cx="948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EHR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9BC9AA4-7482-42C3-87C8-1C14358372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480" y="3293306"/>
            <a:ext cx="672305" cy="68530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66A1F84-587C-4971-8E8A-058C0517F821}"/>
              </a:ext>
            </a:extLst>
          </p:cNvPr>
          <p:cNvSpPr txBox="1"/>
          <p:nvPr/>
        </p:nvSpPr>
        <p:spPr>
          <a:xfrm>
            <a:off x="6283691" y="3736931"/>
            <a:ext cx="719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Simple</a:t>
            </a:r>
          </a:p>
        </p:txBody>
      </p:sp>
      <p:sp>
        <p:nvSpPr>
          <p:cNvPr id="20" name="Right Arrow 200">
            <a:extLst>
              <a:ext uri="{FF2B5EF4-FFF2-40B4-BE49-F238E27FC236}">
                <a16:creationId xmlns:a16="http://schemas.microsoft.com/office/drawing/2014/main" id="{3BEBEF5F-7FF9-4466-8B9C-4D7B25E3CF33}"/>
              </a:ext>
            </a:extLst>
          </p:cNvPr>
          <p:cNvSpPr txBox="1">
            <a:spLocks noChangeAspect="1"/>
          </p:cNvSpPr>
          <p:nvPr/>
        </p:nvSpPr>
        <p:spPr>
          <a:xfrm rot="1331154">
            <a:off x="6096273" y="4000693"/>
            <a:ext cx="679513" cy="207011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–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»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21" name="Right Arrow 200">
            <a:extLst>
              <a:ext uri="{FF2B5EF4-FFF2-40B4-BE49-F238E27FC236}">
                <a16:creationId xmlns:a16="http://schemas.microsoft.com/office/drawing/2014/main" id="{D3849B23-181F-47D1-918E-AFC944DBF965}"/>
              </a:ext>
            </a:extLst>
          </p:cNvPr>
          <p:cNvSpPr txBox="1">
            <a:spLocks noChangeAspect="1"/>
          </p:cNvSpPr>
          <p:nvPr/>
        </p:nvSpPr>
        <p:spPr>
          <a:xfrm rot="19967813">
            <a:off x="8128106" y="4067174"/>
            <a:ext cx="582461" cy="195263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–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»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2EFF9A-4FED-45FD-9381-60C454BFE7D0}"/>
              </a:ext>
            </a:extLst>
          </p:cNvPr>
          <p:cNvSpPr txBox="1"/>
          <p:nvPr/>
        </p:nvSpPr>
        <p:spPr>
          <a:xfrm>
            <a:off x="7902608" y="3736931"/>
            <a:ext cx="7749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Referral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FDCDA74-F351-4481-B6D8-6364540D6621}"/>
              </a:ext>
            </a:extLst>
          </p:cNvPr>
          <p:cNvGrpSpPr/>
          <p:nvPr/>
        </p:nvGrpSpPr>
        <p:grpSpPr>
          <a:xfrm>
            <a:off x="5151444" y="3302502"/>
            <a:ext cx="672305" cy="685305"/>
            <a:chOff x="6423856" y="2179403"/>
            <a:chExt cx="672305" cy="685305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965103F-1A1E-47C1-BBCA-E925FA97F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856" y="2179403"/>
              <a:ext cx="672305" cy="685305"/>
            </a:xfrm>
            <a:prstGeom prst="rect">
              <a:avLst/>
            </a:prstGeom>
          </p:spPr>
        </p:pic>
        <p:sp>
          <p:nvSpPr>
            <p:cNvPr id="25" name="Flowchart: Connector 24">
              <a:extLst>
                <a:ext uri="{FF2B5EF4-FFF2-40B4-BE49-F238E27FC236}">
                  <a16:creationId xmlns:a16="http://schemas.microsoft.com/office/drawing/2014/main" id="{E5A87A2F-224D-4668-971C-55B755244F78}"/>
                </a:ext>
              </a:extLst>
            </p:cNvPr>
            <p:cNvSpPr/>
            <p:nvPr/>
          </p:nvSpPr>
          <p:spPr>
            <a:xfrm>
              <a:off x="6748577" y="2433987"/>
              <a:ext cx="347584" cy="349731"/>
            </a:xfrm>
            <a:prstGeom prst="flowChartConnector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" descr="http://www.clker.com/cliparts/e/3/9/7/1245686792938124914raemi_Check_mark.svg.hi.png">
              <a:extLst>
                <a:ext uri="{FF2B5EF4-FFF2-40B4-BE49-F238E27FC236}">
                  <a16:creationId xmlns:a16="http://schemas.microsoft.com/office/drawing/2014/main" id="{8DF26CE9-7C56-499E-B6CA-ABBEBBAB5F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0631" y="2535802"/>
              <a:ext cx="242767" cy="2249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AD663E8C-6B98-4AE8-9764-BE252AA07B17}"/>
              </a:ext>
            </a:extLst>
          </p:cNvPr>
          <p:cNvSpPr/>
          <p:nvPr/>
        </p:nvSpPr>
        <p:spPr>
          <a:xfrm>
            <a:off x="8239219" y="6585576"/>
            <a:ext cx="4043093" cy="297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667" dirty="0"/>
              <a:t>This work made possible by funding from the Michigan Department of Health and Human Services</a:t>
            </a:r>
          </a:p>
          <a:p>
            <a:pPr algn="r"/>
            <a:r>
              <a:rPr lang="en-US" sz="667" dirty="0"/>
              <a:t>Copyright 2015-2018 Michigan Health Information Network Shared Services</a:t>
            </a:r>
          </a:p>
        </p:txBody>
      </p:sp>
    </p:spTree>
    <p:extLst>
      <p:ext uri="{BB962C8B-B14F-4D97-AF65-F5344CB8AC3E}">
        <p14:creationId xmlns:p14="http://schemas.microsoft.com/office/powerpoint/2010/main" val="311228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08642E-6 L 0.09722 0.0003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22 0.00031 L 0.21979 0.0012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3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6476 0.1080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54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476 0.10803 L 0.34097 0.0132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02" y="-47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425" y="1443183"/>
            <a:ext cx="11719233" cy="804333"/>
          </a:xfrm>
        </p:spPr>
        <p:txBody>
          <a:bodyPr>
            <a:normAutofit fontScale="90000"/>
          </a:bodyPr>
          <a:lstStyle/>
          <a:p>
            <a:r>
              <a:rPr lang="en-US" dirty="0"/>
              <a:t>CCD Submission w/ Simple Match</a:t>
            </a:r>
          </a:p>
        </p:txBody>
      </p:sp>
      <p:sp>
        <p:nvSpPr>
          <p:cNvPr id="27" name="Right Arrow 200">
            <a:extLst>
              <a:ext uri="{FF2B5EF4-FFF2-40B4-BE49-F238E27FC236}">
                <a16:creationId xmlns:a16="http://schemas.microsoft.com/office/drawing/2014/main" id="{98CAABA3-74A7-411F-AB86-C27FB2994BCA}"/>
              </a:ext>
            </a:extLst>
          </p:cNvPr>
          <p:cNvSpPr txBox="1">
            <a:spLocks noChangeAspect="1"/>
          </p:cNvSpPr>
          <p:nvPr/>
        </p:nvSpPr>
        <p:spPr>
          <a:xfrm>
            <a:off x="3079167" y="3658526"/>
            <a:ext cx="582461" cy="195263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–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»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28" name="Content Placeholder 15">
            <a:extLst>
              <a:ext uri="{FF2B5EF4-FFF2-40B4-BE49-F238E27FC236}">
                <a16:creationId xmlns:a16="http://schemas.microsoft.com/office/drawing/2014/main" id="{9A742637-441B-43AB-869B-57FECAD547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421" y="3282319"/>
            <a:ext cx="868107" cy="90171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3FB8EE4-CF1D-4616-B512-C8BAAFBE1EE3}"/>
              </a:ext>
            </a:extLst>
          </p:cNvPr>
          <p:cNvSpPr txBox="1">
            <a:spLocks noChangeAspect="1"/>
          </p:cNvSpPr>
          <p:nvPr/>
        </p:nvSpPr>
        <p:spPr>
          <a:xfrm>
            <a:off x="2081840" y="3645411"/>
            <a:ext cx="948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EHR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EA5B067-6314-4DBD-99BF-6D12D86155DC}"/>
              </a:ext>
            </a:extLst>
          </p:cNvPr>
          <p:cNvGrpSpPr>
            <a:grpSpLocks noChangeAspect="1"/>
          </p:cNvGrpSpPr>
          <p:nvPr/>
        </p:nvGrpSpPr>
        <p:grpSpPr>
          <a:xfrm>
            <a:off x="3314713" y="3282319"/>
            <a:ext cx="1515591" cy="1342242"/>
            <a:chOff x="1183646" y="2961302"/>
            <a:chExt cx="2056472" cy="182126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50E21F7-437F-4640-BC43-1F622C39475E}"/>
                </a:ext>
              </a:extLst>
            </p:cNvPr>
            <p:cNvSpPr txBox="1"/>
            <p:nvPr/>
          </p:nvSpPr>
          <p:spPr>
            <a:xfrm>
              <a:off x="1183646" y="4030854"/>
              <a:ext cx="2056472" cy="751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4338">
                <a:defRPr/>
              </a:pPr>
              <a:r>
                <a:rPr lang="en-US" sz="1000" b="1" kern="0" dirty="0">
                  <a:solidFill>
                    <a:srgbClr val="288DC1"/>
                  </a:solidFill>
                  <a:uFill>
                    <a:solidFill>
                      <a:srgbClr val="6FBE44"/>
                    </a:solidFill>
                  </a:uFill>
                  <a:latin typeface="Arial"/>
                </a:rPr>
                <a:t>UNIFIED</a:t>
              </a:r>
            </a:p>
            <a:p>
              <a:pPr algn="ctr" defTabSz="514338">
                <a:defRPr/>
              </a:pPr>
              <a:r>
                <a:rPr lang="en-US" sz="1000" b="1" kern="0" dirty="0">
                  <a:solidFill>
                    <a:srgbClr val="288DC1"/>
                  </a:solidFill>
                  <a:uFill>
                    <a:solidFill>
                      <a:srgbClr val="6FBE44"/>
                    </a:solidFill>
                  </a:uFill>
                  <a:latin typeface="Arial"/>
                </a:rPr>
                <a:t>Case Report </a:t>
              </a:r>
            </a:p>
            <a:p>
              <a:pPr algn="ctr" defTabSz="514338">
                <a:defRPr/>
              </a:pPr>
              <a:r>
                <a:rPr lang="en-US" sz="1000" b="1" kern="0" dirty="0">
                  <a:solidFill>
                    <a:srgbClr val="288DC1"/>
                  </a:solidFill>
                  <a:uFill>
                    <a:solidFill>
                      <a:srgbClr val="6FBE44"/>
                    </a:solidFill>
                  </a:uFill>
                  <a:latin typeface="Arial"/>
                </a:rPr>
                <a:t>Catcher</a:t>
              </a:r>
              <a:endParaRPr lang="en-US" sz="1000" b="1" kern="0" dirty="0">
                <a:solidFill>
                  <a:sysClr val="windowText" lastClr="000000"/>
                </a:solidFill>
                <a:latin typeface="Arial"/>
              </a:endParaRP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CE5FD4A-F9FE-484F-8ADA-246AB3815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1483608" y="2961302"/>
              <a:ext cx="993221" cy="999205"/>
            </a:xfrm>
            <a:prstGeom prst="rect">
              <a:avLst/>
            </a:prstGeom>
            <a:effectLst/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B2534E-8ECD-4121-BE8B-8A211D841EE7}"/>
              </a:ext>
            </a:extLst>
          </p:cNvPr>
          <p:cNvGrpSpPr/>
          <p:nvPr/>
        </p:nvGrpSpPr>
        <p:grpSpPr>
          <a:xfrm>
            <a:off x="4821185" y="3140911"/>
            <a:ext cx="1168439" cy="1175485"/>
            <a:chOff x="3478016" y="2775474"/>
            <a:chExt cx="790483" cy="937597"/>
          </a:xfrm>
        </p:grpSpPr>
        <p:sp>
          <p:nvSpPr>
            <p:cNvPr id="34" name="Flowchart: Manual Operation 33">
              <a:extLst>
                <a:ext uri="{FF2B5EF4-FFF2-40B4-BE49-F238E27FC236}">
                  <a16:creationId xmlns:a16="http://schemas.microsoft.com/office/drawing/2014/main" id="{1602F623-C43F-4D5C-94CA-EC62BA1244A9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3401858" y="2927506"/>
              <a:ext cx="937597" cy="633534"/>
            </a:xfrm>
            <a:prstGeom prst="flowChartManualOperation">
              <a:avLst/>
            </a:prstGeom>
            <a:solidFill>
              <a:srgbClr val="0070C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A6D8ACC-658D-44D4-800D-27C263DABE8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478016" y="2992350"/>
              <a:ext cx="790483" cy="441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</a:rPr>
                <a:t>Health </a:t>
              </a:r>
              <a:r>
                <a:rPr lang="en-US" sz="1000" b="1" dirty="0" err="1">
                  <a:solidFill>
                    <a:schemeClr val="bg1"/>
                  </a:solidFill>
                </a:rPr>
                <a:t>Informatiion</a:t>
              </a:r>
              <a:r>
                <a:rPr lang="en-US" sz="1000" b="1" dirty="0">
                  <a:solidFill>
                    <a:schemeClr val="bg1"/>
                  </a:solidFill>
                </a:rPr>
                <a:t> Network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0C4DB030-E291-4C87-8C1D-16C0D7034FB6}"/>
              </a:ext>
            </a:extLst>
          </p:cNvPr>
          <p:cNvSpPr txBox="1"/>
          <p:nvPr/>
        </p:nvSpPr>
        <p:spPr>
          <a:xfrm>
            <a:off x="6268639" y="3756158"/>
            <a:ext cx="719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Simple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5D67D74-8140-44D8-9925-A46466406972}"/>
              </a:ext>
            </a:extLst>
          </p:cNvPr>
          <p:cNvSpPr>
            <a:spLocks noChangeAspect="1"/>
          </p:cNvSpPr>
          <p:nvPr/>
        </p:nvSpPr>
        <p:spPr>
          <a:xfrm>
            <a:off x="6827034" y="4064501"/>
            <a:ext cx="1138063" cy="725657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Apply simple rules and add Reportability Response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554136E-0433-40C2-BF01-CBA8EDF59859}"/>
              </a:ext>
            </a:extLst>
          </p:cNvPr>
          <p:cNvSpPr>
            <a:spLocks noChangeAspect="1"/>
          </p:cNvSpPr>
          <p:nvPr/>
        </p:nvSpPr>
        <p:spPr>
          <a:xfrm>
            <a:off x="8843475" y="3282318"/>
            <a:ext cx="1436480" cy="931927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Public Health Agency</a:t>
            </a:r>
          </a:p>
        </p:txBody>
      </p:sp>
      <p:sp>
        <p:nvSpPr>
          <p:cNvPr id="39" name="Right Arrow 200">
            <a:extLst>
              <a:ext uri="{FF2B5EF4-FFF2-40B4-BE49-F238E27FC236}">
                <a16:creationId xmlns:a16="http://schemas.microsoft.com/office/drawing/2014/main" id="{3D2BDAB0-CC69-4310-97FC-F4BE70D8C611}"/>
              </a:ext>
            </a:extLst>
          </p:cNvPr>
          <p:cNvSpPr txBox="1">
            <a:spLocks noChangeAspect="1"/>
          </p:cNvSpPr>
          <p:nvPr/>
        </p:nvSpPr>
        <p:spPr>
          <a:xfrm>
            <a:off x="4315064" y="3658526"/>
            <a:ext cx="582461" cy="195263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–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»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40" name="Right Arrow 200">
            <a:extLst>
              <a:ext uri="{FF2B5EF4-FFF2-40B4-BE49-F238E27FC236}">
                <a16:creationId xmlns:a16="http://schemas.microsoft.com/office/drawing/2014/main" id="{60A10B9A-B5D5-4915-9631-1C41FF2550DD}"/>
              </a:ext>
            </a:extLst>
          </p:cNvPr>
          <p:cNvSpPr txBox="1">
            <a:spLocks noChangeAspect="1"/>
          </p:cNvSpPr>
          <p:nvPr/>
        </p:nvSpPr>
        <p:spPr>
          <a:xfrm rot="1331154">
            <a:off x="6081221" y="4019920"/>
            <a:ext cx="679513" cy="207011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–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»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41" name="Right Arrow 200">
            <a:extLst>
              <a:ext uri="{FF2B5EF4-FFF2-40B4-BE49-F238E27FC236}">
                <a16:creationId xmlns:a16="http://schemas.microsoft.com/office/drawing/2014/main" id="{8CAC6A8F-2735-43B5-BEF8-D371B69CDBC9}"/>
              </a:ext>
            </a:extLst>
          </p:cNvPr>
          <p:cNvSpPr txBox="1">
            <a:spLocks noChangeAspect="1"/>
          </p:cNvSpPr>
          <p:nvPr/>
        </p:nvSpPr>
        <p:spPr>
          <a:xfrm rot="19967813">
            <a:off x="8113054" y="4086401"/>
            <a:ext cx="582461" cy="195263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–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»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3812CD6-DBCD-433D-A9A2-A6E42EEC0F38}"/>
              </a:ext>
            </a:extLst>
          </p:cNvPr>
          <p:cNvSpPr txBox="1"/>
          <p:nvPr/>
        </p:nvSpPr>
        <p:spPr>
          <a:xfrm>
            <a:off x="7887556" y="3794519"/>
            <a:ext cx="8633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Referral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037B33A-9178-4CB3-A5C7-4216C5786783}"/>
              </a:ext>
            </a:extLst>
          </p:cNvPr>
          <p:cNvGrpSpPr/>
          <p:nvPr/>
        </p:nvGrpSpPr>
        <p:grpSpPr>
          <a:xfrm>
            <a:off x="2607609" y="3322052"/>
            <a:ext cx="680801" cy="735517"/>
            <a:chOff x="-831711" y="514257"/>
            <a:chExt cx="1972060" cy="2130556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31C493F-6A20-4BC9-8332-C95A1DF45382}"/>
                </a:ext>
              </a:extLst>
            </p:cNvPr>
            <p:cNvSpPr/>
            <p:nvPr/>
          </p:nvSpPr>
          <p:spPr>
            <a:xfrm>
              <a:off x="-775196" y="575295"/>
              <a:ext cx="1662545" cy="2036618"/>
            </a:xfrm>
            <a:custGeom>
              <a:avLst/>
              <a:gdLst>
                <a:gd name="connsiteX0" fmla="*/ 0 w 1662545"/>
                <a:gd name="connsiteY0" fmla="*/ 318654 h 2036618"/>
                <a:gd name="connsiteX1" fmla="*/ 360218 w 1662545"/>
                <a:gd name="connsiteY1" fmla="*/ 0 h 2036618"/>
                <a:gd name="connsiteX2" fmla="*/ 1371600 w 1662545"/>
                <a:gd name="connsiteY2" fmla="*/ 0 h 2036618"/>
                <a:gd name="connsiteX3" fmla="*/ 1427018 w 1662545"/>
                <a:gd name="connsiteY3" fmla="*/ 110836 h 2036618"/>
                <a:gd name="connsiteX4" fmla="*/ 1565563 w 1662545"/>
                <a:gd name="connsiteY4" fmla="*/ 138545 h 2036618"/>
                <a:gd name="connsiteX5" fmla="*/ 1648690 w 1662545"/>
                <a:gd name="connsiteY5" fmla="*/ 193963 h 2036618"/>
                <a:gd name="connsiteX6" fmla="*/ 1648690 w 1662545"/>
                <a:gd name="connsiteY6" fmla="*/ 623454 h 2036618"/>
                <a:gd name="connsiteX7" fmla="*/ 1634836 w 1662545"/>
                <a:gd name="connsiteY7" fmla="*/ 1427018 h 2036618"/>
                <a:gd name="connsiteX8" fmla="*/ 1662545 w 1662545"/>
                <a:gd name="connsiteY8" fmla="*/ 1828800 h 2036618"/>
                <a:gd name="connsiteX9" fmla="*/ 1648690 w 1662545"/>
                <a:gd name="connsiteY9" fmla="*/ 1995054 h 2036618"/>
                <a:gd name="connsiteX10" fmla="*/ 1579418 w 1662545"/>
                <a:gd name="connsiteY10" fmla="*/ 2036618 h 2036618"/>
                <a:gd name="connsiteX11" fmla="*/ 290945 w 1662545"/>
                <a:gd name="connsiteY11" fmla="*/ 2036618 h 2036618"/>
                <a:gd name="connsiteX12" fmla="*/ 249381 w 1662545"/>
                <a:gd name="connsiteY12" fmla="*/ 2008909 h 2036618"/>
                <a:gd name="connsiteX13" fmla="*/ 221672 w 1662545"/>
                <a:gd name="connsiteY13" fmla="*/ 1953491 h 2036618"/>
                <a:gd name="connsiteX14" fmla="*/ 180109 w 1662545"/>
                <a:gd name="connsiteY14" fmla="*/ 1828800 h 2036618"/>
                <a:gd name="connsiteX15" fmla="*/ 96981 w 1662545"/>
                <a:gd name="connsiteY15" fmla="*/ 1828800 h 2036618"/>
                <a:gd name="connsiteX16" fmla="*/ 27709 w 1662545"/>
                <a:gd name="connsiteY16" fmla="*/ 1801091 h 2036618"/>
                <a:gd name="connsiteX17" fmla="*/ 27709 w 1662545"/>
                <a:gd name="connsiteY17" fmla="*/ 1801091 h 2036618"/>
                <a:gd name="connsiteX18" fmla="*/ 0 w 1662545"/>
                <a:gd name="connsiteY18" fmla="*/ 318654 h 2036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62545" h="2036618">
                  <a:moveTo>
                    <a:pt x="0" y="318654"/>
                  </a:moveTo>
                  <a:lnTo>
                    <a:pt x="360218" y="0"/>
                  </a:lnTo>
                  <a:lnTo>
                    <a:pt x="1371600" y="0"/>
                  </a:lnTo>
                  <a:lnTo>
                    <a:pt x="1427018" y="110836"/>
                  </a:lnTo>
                  <a:lnTo>
                    <a:pt x="1565563" y="138545"/>
                  </a:lnTo>
                  <a:lnTo>
                    <a:pt x="1648690" y="193963"/>
                  </a:lnTo>
                  <a:lnTo>
                    <a:pt x="1648690" y="623454"/>
                  </a:lnTo>
                  <a:lnTo>
                    <a:pt x="1634836" y="1427018"/>
                  </a:lnTo>
                  <a:lnTo>
                    <a:pt x="1662545" y="1828800"/>
                  </a:lnTo>
                  <a:lnTo>
                    <a:pt x="1648690" y="1995054"/>
                  </a:lnTo>
                  <a:lnTo>
                    <a:pt x="1579418" y="2036618"/>
                  </a:lnTo>
                  <a:lnTo>
                    <a:pt x="290945" y="2036618"/>
                  </a:lnTo>
                  <a:lnTo>
                    <a:pt x="249381" y="2008909"/>
                  </a:lnTo>
                  <a:lnTo>
                    <a:pt x="221672" y="1953491"/>
                  </a:lnTo>
                  <a:lnTo>
                    <a:pt x="180109" y="1828800"/>
                  </a:lnTo>
                  <a:lnTo>
                    <a:pt x="96981" y="1828800"/>
                  </a:lnTo>
                  <a:lnTo>
                    <a:pt x="27709" y="1801091"/>
                  </a:lnTo>
                  <a:lnTo>
                    <a:pt x="27709" y="1801091"/>
                  </a:lnTo>
                  <a:lnTo>
                    <a:pt x="0" y="318654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C610C31-2388-4733-8739-115565B15F93}"/>
                </a:ext>
              </a:extLst>
            </p:cNvPr>
            <p:cNvSpPr/>
            <p:nvPr/>
          </p:nvSpPr>
          <p:spPr>
            <a:xfrm>
              <a:off x="-401782" y="775854"/>
              <a:ext cx="817418" cy="374073"/>
            </a:xfrm>
            <a:custGeom>
              <a:avLst/>
              <a:gdLst>
                <a:gd name="connsiteX0" fmla="*/ 110836 w 817418"/>
                <a:gd name="connsiteY0" fmla="*/ 0 h 374073"/>
                <a:gd name="connsiteX1" fmla="*/ 0 w 817418"/>
                <a:gd name="connsiteY1" fmla="*/ 235527 h 374073"/>
                <a:gd name="connsiteX2" fmla="*/ 41563 w 817418"/>
                <a:gd name="connsiteY2" fmla="*/ 360218 h 374073"/>
                <a:gd name="connsiteX3" fmla="*/ 817418 w 817418"/>
                <a:gd name="connsiteY3" fmla="*/ 374073 h 374073"/>
                <a:gd name="connsiteX4" fmla="*/ 803563 w 817418"/>
                <a:gd name="connsiteY4" fmla="*/ 13855 h 374073"/>
                <a:gd name="connsiteX5" fmla="*/ 110836 w 817418"/>
                <a:gd name="connsiteY5" fmla="*/ 0 h 374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7418" h="374073">
                  <a:moveTo>
                    <a:pt x="110836" y="0"/>
                  </a:moveTo>
                  <a:lnTo>
                    <a:pt x="0" y="235527"/>
                  </a:lnTo>
                  <a:lnTo>
                    <a:pt x="41563" y="360218"/>
                  </a:lnTo>
                  <a:lnTo>
                    <a:pt x="817418" y="374073"/>
                  </a:lnTo>
                  <a:lnTo>
                    <a:pt x="803563" y="13855"/>
                  </a:lnTo>
                  <a:lnTo>
                    <a:pt x="11083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CD99736F-67A4-4FA4-98BA-3673E47A9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31711" y="514257"/>
              <a:ext cx="1972060" cy="2130556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712A76C-3236-4453-A1DA-C6B23AF90EAF}"/>
              </a:ext>
            </a:extLst>
          </p:cNvPr>
          <p:cNvGrpSpPr/>
          <p:nvPr/>
        </p:nvGrpSpPr>
        <p:grpSpPr>
          <a:xfrm>
            <a:off x="5104957" y="3438121"/>
            <a:ext cx="672305" cy="685305"/>
            <a:chOff x="6423856" y="2179403"/>
            <a:chExt cx="672305" cy="685305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E5E93800-946D-4C4B-8358-10AF06026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856" y="2179403"/>
              <a:ext cx="672305" cy="685305"/>
            </a:xfrm>
            <a:prstGeom prst="rect">
              <a:avLst/>
            </a:prstGeom>
          </p:spPr>
        </p:pic>
        <p:sp>
          <p:nvSpPr>
            <p:cNvPr id="49" name="Flowchart: Connector 48">
              <a:extLst>
                <a:ext uri="{FF2B5EF4-FFF2-40B4-BE49-F238E27FC236}">
                  <a16:creationId xmlns:a16="http://schemas.microsoft.com/office/drawing/2014/main" id="{7B4FE02C-74BE-4855-BDC7-DF6D8E83F897}"/>
                </a:ext>
              </a:extLst>
            </p:cNvPr>
            <p:cNvSpPr/>
            <p:nvPr/>
          </p:nvSpPr>
          <p:spPr>
            <a:xfrm>
              <a:off x="6748577" y="2433987"/>
              <a:ext cx="347584" cy="349731"/>
            </a:xfrm>
            <a:prstGeom prst="flowChartConnector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0" name="Picture 2" descr="http://www.clker.com/cliparts/e/3/9/7/1245686792938124914raemi_Check_mark.svg.hi.png">
              <a:extLst>
                <a:ext uri="{FF2B5EF4-FFF2-40B4-BE49-F238E27FC236}">
                  <a16:creationId xmlns:a16="http://schemas.microsoft.com/office/drawing/2014/main" id="{F3F837F3-3F3D-468C-8D7D-7573C4CB1F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0631" y="2535802"/>
              <a:ext cx="242767" cy="2249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5BCF604E-88E1-472E-893E-EA1B061013CB}"/>
              </a:ext>
            </a:extLst>
          </p:cNvPr>
          <p:cNvSpPr/>
          <p:nvPr/>
        </p:nvSpPr>
        <p:spPr>
          <a:xfrm>
            <a:off x="8239219" y="6585576"/>
            <a:ext cx="4043093" cy="297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667" dirty="0"/>
              <a:t>This work made possible by funding from the Michigan Department of Health and Human Services</a:t>
            </a:r>
          </a:p>
          <a:p>
            <a:pPr algn="r"/>
            <a:r>
              <a:rPr lang="en-US" sz="667" dirty="0"/>
              <a:t>Copyright 2015-2018 Michigan Health Information Network Shared Services</a:t>
            </a:r>
          </a:p>
        </p:txBody>
      </p:sp>
    </p:spTree>
    <p:extLst>
      <p:ext uri="{BB962C8B-B14F-4D97-AF65-F5344CB8AC3E}">
        <p14:creationId xmlns:p14="http://schemas.microsoft.com/office/powerpoint/2010/main" val="2228691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96296E-6 L 0.09792 -0.0043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6" y="-2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92 -0.00432 L 0.20434 0.0132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5679E-6 L 0.17014 0.0910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07" y="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014 0.09105 L 0.34358 -0.0033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63" y="-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425" y="1443183"/>
            <a:ext cx="11719233" cy="804333"/>
          </a:xfrm>
        </p:spPr>
        <p:txBody>
          <a:bodyPr>
            <a:normAutofit fontScale="90000"/>
          </a:bodyPr>
          <a:lstStyle/>
          <a:p>
            <a:r>
              <a:rPr lang="en-US" dirty="0"/>
              <a:t>CCD or eICR w/ Complex Match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06F28A8-A1F5-4FA6-8CBE-0C9237A8982B}"/>
              </a:ext>
            </a:extLst>
          </p:cNvPr>
          <p:cNvSpPr txBox="1"/>
          <p:nvPr/>
        </p:nvSpPr>
        <p:spPr>
          <a:xfrm>
            <a:off x="6142785" y="3447374"/>
            <a:ext cx="8446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Complex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795BD39-3341-4263-860E-9DF2C4A06205}"/>
              </a:ext>
            </a:extLst>
          </p:cNvPr>
          <p:cNvGrpSpPr>
            <a:grpSpLocks noChangeAspect="1"/>
          </p:cNvGrpSpPr>
          <p:nvPr/>
        </p:nvGrpSpPr>
        <p:grpSpPr>
          <a:xfrm>
            <a:off x="3475714" y="3688431"/>
            <a:ext cx="1515591" cy="1342242"/>
            <a:chOff x="1183646" y="2961302"/>
            <a:chExt cx="2056472" cy="1821260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55CE929-8800-497A-9845-EA815D28023B}"/>
                </a:ext>
              </a:extLst>
            </p:cNvPr>
            <p:cNvSpPr txBox="1"/>
            <p:nvPr/>
          </p:nvSpPr>
          <p:spPr>
            <a:xfrm>
              <a:off x="1183646" y="4030854"/>
              <a:ext cx="2056472" cy="751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4338">
                <a:defRPr/>
              </a:pPr>
              <a:r>
                <a:rPr lang="en-US" sz="1000" b="1" kern="0" dirty="0">
                  <a:solidFill>
                    <a:srgbClr val="288DC1"/>
                  </a:solidFill>
                  <a:uFill>
                    <a:solidFill>
                      <a:srgbClr val="6FBE44"/>
                    </a:solidFill>
                  </a:uFill>
                  <a:latin typeface="Arial"/>
                </a:rPr>
                <a:t>UNIFIED</a:t>
              </a:r>
            </a:p>
            <a:p>
              <a:pPr algn="ctr" defTabSz="514338">
                <a:defRPr/>
              </a:pPr>
              <a:r>
                <a:rPr lang="en-US" sz="1000" b="1" kern="0" dirty="0">
                  <a:solidFill>
                    <a:srgbClr val="288DC1"/>
                  </a:solidFill>
                  <a:uFill>
                    <a:solidFill>
                      <a:srgbClr val="6FBE44"/>
                    </a:solidFill>
                  </a:uFill>
                  <a:latin typeface="Arial"/>
                </a:rPr>
                <a:t>Case Report </a:t>
              </a:r>
            </a:p>
            <a:p>
              <a:pPr algn="ctr" defTabSz="514338">
                <a:defRPr/>
              </a:pPr>
              <a:r>
                <a:rPr lang="en-US" sz="1000" b="1" kern="0" dirty="0">
                  <a:solidFill>
                    <a:srgbClr val="288DC1"/>
                  </a:solidFill>
                  <a:uFill>
                    <a:solidFill>
                      <a:srgbClr val="6FBE44"/>
                    </a:solidFill>
                  </a:uFill>
                  <a:latin typeface="Arial"/>
                </a:rPr>
                <a:t>Catcher</a:t>
              </a:r>
              <a:endParaRPr lang="en-US" sz="1000" b="1" kern="0" dirty="0">
                <a:solidFill>
                  <a:sysClr val="windowText" lastClr="000000"/>
                </a:solidFill>
                <a:latin typeface="Arial"/>
              </a:endParaRPr>
            </a:p>
          </p:txBody>
        </p:sp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38224728-5345-4FFD-AE58-4C7BB9358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1483608" y="2961302"/>
              <a:ext cx="993221" cy="999205"/>
            </a:xfrm>
            <a:prstGeom prst="rect">
              <a:avLst/>
            </a:prstGeom>
            <a:effectLst/>
          </p:spPr>
        </p:pic>
      </p:grpSp>
      <p:sp>
        <p:nvSpPr>
          <p:cNvPr id="85" name="Right Arrow 200">
            <a:extLst>
              <a:ext uri="{FF2B5EF4-FFF2-40B4-BE49-F238E27FC236}">
                <a16:creationId xmlns:a16="http://schemas.microsoft.com/office/drawing/2014/main" id="{9C6E6C36-582F-4DF0-86CA-D462E2AACA31}"/>
              </a:ext>
            </a:extLst>
          </p:cNvPr>
          <p:cNvSpPr txBox="1">
            <a:spLocks noChangeAspect="1"/>
          </p:cNvSpPr>
          <p:nvPr/>
        </p:nvSpPr>
        <p:spPr>
          <a:xfrm>
            <a:off x="4461262" y="3909004"/>
            <a:ext cx="679513" cy="207011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–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»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86" name="Right Arrow 200">
            <a:extLst>
              <a:ext uri="{FF2B5EF4-FFF2-40B4-BE49-F238E27FC236}">
                <a16:creationId xmlns:a16="http://schemas.microsoft.com/office/drawing/2014/main" id="{F0D432B4-29C0-45F5-9465-3A1AD01A450C}"/>
              </a:ext>
            </a:extLst>
          </p:cNvPr>
          <p:cNvSpPr txBox="1">
            <a:spLocks noChangeAspect="1"/>
          </p:cNvSpPr>
          <p:nvPr/>
        </p:nvSpPr>
        <p:spPr>
          <a:xfrm rot="1612024">
            <a:off x="8201481" y="3829405"/>
            <a:ext cx="679513" cy="207011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–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»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87" name="Right Arrow 200">
            <a:extLst>
              <a:ext uri="{FF2B5EF4-FFF2-40B4-BE49-F238E27FC236}">
                <a16:creationId xmlns:a16="http://schemas.microsoft.com/office/drawing/2014/main" id="{DE9B24CA-D802-4EFE-9E88-5DCB1720DCB8}"/>
              </a:ext>
            </a:extLst>
          </p:cNvPr>
          <p:cNvSpPr txBox="1">
            <a:spLocks noChangeAspect="1"/>
          </p:cNvSpPr>
          <p:nvPr/>
        </p:nvSpPr>
        <p:spPr>
          <a:xfrm rot="20295803">
            <a:off x="6216037" y="3805499"/>
            <a:ext cx="679513" cy="207011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–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»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 </a:t>
            </a:r>
            <a:endParaRPr lang="en-US" dirty="0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A00925AB-2D83-4971-AAAF-1FE8417C39C3}"/>
              </a:ext>
            </a:extLst>
          </p:cNvPr>
          <p:cNvSpPr>
            <a:spLocks noChangeAspect="1"/>
          </p:cNvSpPr>
          <p:nvPr/>
        </p:nvSpPr>
        <p:spPr>
          <a:xfrm>
            <a:off x="8851356" y="3585295"/>
            <a:ext cx="1436480" cy="931927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Public Health Agency</a:t>
            </a: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CE195DA2-E594-45E7-8DC7-24A839F06313}"/>
              </a:ext>
            </a:extLst>
          </p:cNvPr>
          <p:cNvSpPr>
            <a:spLocks noChangeAspect="1"/>
          </p:cNvSpPr>
          <p:nvPr/>
        </p:nvSpPr>
        <p:spPr>
          <a:xfrm>
            <a:off x="6909725" y="2953094"/>
            <a:ext cx="1267747" cy="869143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Micro-Verification service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ADCFE039-CCCE-48B8-8785-49CBFDC4DF16}"/>
              </a:ext>
            </a:extLst>
          </p:cNvPr>
          <p:cNvGrpSpPr/>
          <p:nvPr/>
        </p:nvGrpSpPr>
        <p:grpSpPr>
          <a:xfrm>
            <a:off x="5094186" y="3447373"/>
            <a:ext cx="1168439" cy="1175485"/>
            <a:chOff x="3478016" y="2775474"/>
            <a:chExt cx="790483" cy="937597"/>
          </a:xfrm>
        </p:grpSpPr>
        <p:sp>
          <p:nvSpPr>
            <p:cNvPr id="91" name="Flowchart: Manual Operation 90">
              <a:extLst>
                <a:ext uri="{FF2B5EF4-FFF2-40B4-BE49-F238E27FC236}">
                  <a16:creationId xmlns:a16="http://schemas.microsoft.com/office/drawing/2014/main" id="{C2607CD6-4DA7-4013-A81F-8BD04AE3E6E2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3401858" y="2927506"/>
              <a:ext cx="937597" cy="633534"/>
            </a:xfrm>
            <a:prstGeom prst="flowChartManualOperation">
              <a:avLst/>
            </a:prstGeom>
            <a:solidFill>
              <a:srgbClr val="0070C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316CC11-EB6C-4DC6-A924-322CA75F0CAB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478016" y="2992350"/>
              <a:ext cx="790483" cy="441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</a:rPr>
                <a:t>Health </a:t>
              </a:r>
              <a:r>
                <a:rPr lang="en-US" sz="1000" b="1" dirty="0" err="1">
                  <a:solidFill>
                    <a:schemeClr val="bg1"/>
                  </a:solidFill>
                </a:rPr>
                <a:t>Informatiion</a:t>
              </a:r>
              <a:r>
                <a:rPr lang="en-US" sz="1000" b="1" dirty="0">
                  <a:solidFill>
                    <a:schemeClr val="bg1"/>
                  </a:solidFill>
                </a:rPr>
                <a:t> Network</a:t>
              </a:r>
            </a:p>
          </p:txBody>
        </p:sp>
      </p:grpSp>
      <p:sp>
        <p:nvSpPr>
          <p:cNvPr id="93" name="Right Arrow 200">
            <a:extLst>
              <a:ext uri="{FF2B5EF4-FFF2-40B4-BE49-F238E27FC236}">
                <a16:creationId xmlns:a16="http://schemas.microsoft.com/office/drawing/2014/main" id="{56C7BD69-C125-4B07-BFE8-32F66B437FB9}"/>
              </a:ext>
            </a:extLst>
          </p:cNvPr>
          <p:cNvSpPr txBox="1">
            <a:spLocks noChangeAspect="1"/>
          </p:cNvSpPr>
          <p:nvPr/>
        </p:nvSpPr>
        <p:spPr>
          <a:xfrm>
            <a:off x="3026217" y="3909004"/>
            <a:ext cx="679513" cy="207011"/>
          </a:xfrm>
          <a:prstGeom prst="rightArrow">
            <a:avLst>
              <a:gd name="adj1" fmla="val 66313"/>
              <a:gd name="adj2" fmla="val 5000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–"/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»"/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 </a:t>
            </a:r>
            <a:endParaRPr lang="en-US" dirty="0"/>
          </a:p>
        </p:txBody>
      </p:sp>
      <p:pic>
        <p:nvPicPr>
          <p:cNvPr id="94" name="Content Placeholder 15">
            <a:extLst>
              <a:ext uri="{FF2B5EF4-FFF2-40B4-BE49-F238E27FC236}">
                <a16:creationId xmlns:a16="http://schemas.microsoft.com/office/drawing/2014/main" id="{6F7E6B36-5BB9-4F2E-A27F-DE64002988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529" y="3667359"/>
            <a:ext cx="868107" cy="901712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6E180E91-DA41-4785-A438-B1B4F96046C5}"/>
              </a:ext>
            </a:extLst>
          </p:cNvPr>
          <p:cNvSpPr txBox="1">
            <a:spLocks noChangeAspect="1"/>
          </p:cNvSpPr>
          <p:nvPr/>
        </p:nvSpPr>
        <p:spPr>
          <a:xfrm>
            <a:off x="1825412" y="4040777"/>
            <a:ext cx="1090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EHR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124FF24D-180A-4DAA-95C7-CF9583D9269B}"/>
              </a:ext>
            </a:extLst>
          </p:cNvPr>
          <p:cNvGrpSpPr/>
          <p:nvPr/>
        </p:nvGrpSpPr>
        <p:grpSpPr>
          <a:xfrm>
            <a:off x="2413581" y="3667359"/>
            <a:ext cx="680801" cy="735517"/>
            <a:chOff x="-831711" y="514257"/>
            <a:chExt cx="1972060" cy="2130556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A62A0CE-72BA-4920-B9AA-73C75BD62AFC}"/>
                </a:ext>
              </a:extLst>
            </p:cNvPr>
            <p:cNvSpPr/>
            <p:nvPr/>
          </p:nvSpPr>
          <p:spPr>
            <a:xfrm>
              <a:off x="-775196" y="575295"/>
              <a:ext cx="1662545" cy="2036618"/>
            </a:xfrm>
            <a:custGeom>
              <a:avLst/>
              <a:gdLst>
                <a:gd name="connsiteX0" fmla="*/ 0 w 1662545"/>
                <a:gd name="connsiteY0" fmla="*/ 318654 h 2036618"/>
                <a:gd name="connsiteX1" fmla="*/ 360218 w 1662545"/>
                <a:gd name="connsiteY1" fmla="*/ 0 h 2036618"/>
                <a:gd name="connsiteX2" fmla="*/ 1371600 w 1662545"/>
                <a:gd name="connsiteY2" fmla="*/ 0 h 2036618"/>
                <a:gd name="connsiteX3" fmla="*/ 1427018 w 1662545"/>
                <a:gd name="connsiteY3" fmla="*/ 110836 h 2036618"/>
                <a:gd name="connsiteX4" fmla="*/ 1565563 w 1662545"/>
                <a:gd name="connsiteY4" fmla="*/ 138545 h 2036618"/>
                <a:gd name="connsiteX5" fmla="*/ 1648690 w 1662545"/>
                <a:gd name="connsiteY5" fmla="*/ 193963 h 2036618"/>
                <a:gd name="connsiteX6" fmla="*/ 1648690 w 1662545"/>
                <a:gd name="connsiteY6" fmla="*/ 623454 h 2036618"/>
                <a:gd name="connsiteX7" fmla="*/ 1634836 w 1662545"/>
                <a:gd name="connsiteY7" fmla="*/ 1427018 h 2036618"/>
                <a:gd name="connsiteX8" fmla="*/ 1662545 w 1662545"/>
                <a:gd name="connsiteY8" fmla="*/ 1828800 h 2036618"/>
                <a:gd name="connsiteX9" fmla="*/ 1648690 w 1662545"/>
                <a:gd name="connsiteY9" fmla="*/ 1995054 h 2036618"/>
                <a:gd name="connsiteX10" fmla="*/ 1579418 w 1662545"/>
                <a:gd name="connsiteY10" fmla="*/ 2036618 h 2036618"/>
                <a:gd name="connsiteX11" fmla="*/ 290945 w 1662545"/>
                <a:gd name="connsiteY11" fmla="*/ 2036618 h 2036618"/>
                <a:gd name="connsiteX12" fmla="*/ 249381 w 1662545"/>
                <a:gd name="connsiteY12" fmla="*/ 2008909 h 2036618"/>
                <a:gd name="connsiteX13" fmla="*/ 221672 w 1662545"/>
                <a:gd name="connsiteY13" fmla="*/ 1953491 h 2036618"/>
                <a:gd name="connsiteX14" fmla="*/ 180109 w 1662545"/>
                <a:gd name="connsiteY14" fmla="*/ 1828800 h 2036618"/>
                <a:gd name="connsiteX15" fmla="*/ 96981 w 1662545"/>
                <a:gd name="connsiteY15" fmla="*/ 1828800 h 2036618"/>
                <a:gd name="connsiteX16" fmla="*/ 27709 w 1662545"/>
                <a:gd name="connsiteY16" fmla="*/ 1801091 h 2036618"/>
                <a:gd name="connsiteX17" fmla="*/ 27709 w 1662545"/>
                <a:gd name="connsiteY17" fmla="*/ 1801091 h 2036618"/>
                <a:gd name="connsiteX18" fmla="*/ 0 w 1662545"/>
                <a:gd name="connsiteY18" fmla="*/ 318654 h 2036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62545" h="2036618">
                  <a:moveTo>
                    <a:pt x="0" y="318654"/>
                  </a:moveTo>
                  <a:lnTo>
                    <a:pt x="360218" y="0"/>
                  </a:lnTo>
                  <a:lnTo>
                    <a:pt x="1371600" y="0"/>
                  </a:lnTo>
                  <a:lnTo>
                    <a:pt x="1427018" y="110836"/>
                  </a:lnTo>
                  <a:lnTo>
                    <a:pt x="1565563" y="138545"/>
                  </a:lnTo>
                  <a:lnTo>
                    <a:pt x="1648690" y="193963"/>
                  </a:lnTo>
                  <a:lnTo>
                    <a:pt x="1648690" y="623454"/>
                  </a:lnTo>
                  <a:lnTo>
                    <a:pt x="1634836" y="1427018"/>
                  </a:lnTo>
                  <a:lnTo>
                    <a:pt x="1662545" y="1828800"/>
                  </a:lnTo>
                  <a:lnTo>
                    <a:pt x="1648690" y="1995054"/>
                  </a:lnTo>
                  <a:lnTo>
                    <a:pt x="1579418" y="2036618"/>
                  </a:lnTo>
                  <a:lnTo>
                    <a:pt x="290945" y="2036618"/>
                  </a:lnTo>
                  <a:lnTo>
                    <a:pt x="249381" y="2008909"/>
                  </a:lnTo>
                  <a:lnTo>
                    <a:pt x="221672" y="1953491"/>
                  </a:lnTo>
                  <a:lnTo>
                    <a:pt x="180109" y="1828800"/>
                  </a:lnTo>
                  <a:lnTo>
                    <a:pt x="96981" y="1828800"/>
                  </a:lnTo>
                  <a:lnTo>
                    <a:pt x="27709" y="1801091"/>
                  </a:lnTo>
                  <a:lnTo>
                    <a:pt x="27709" y="1801091"/>
                  </a:lnTo>
                  <a:lnTo>
                    <a:pt x="0" y="318654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86105FA-CC1C-4E54-A6CC-2EF38983E958}"/>
                </a:ext>
              </a:extLst>
            </p:cNvPr>
            <p:cNvSpPr/>
            <p:nvPr/>
          </p:nvSpPr>
          <p:spPr>
            <a:xfrm>
              <a:off x="-401782" y="775854"/>
              <a:ext cx="817418" cy="374073"/>
            </a:xfrm>
            <a:custGeom>
              <a:avLst/>
              <a:gdLst>
                <a:gd name="connsiteX0" fmla="*/ 110836 w 817418"/>
                <a:gd name="connsiteY0" fmla="*/ 0 h 374073"/>
                <a:gd name="connsiteX1" fmla="*/ 0 w 817418"/>
                <a:gd name="connsiteY1" fmla="*/ 235527 h 374073"/>
                <a:gd name="connsiteX2" fmla="*/ 41563 w 817418"/>
                <a:gd name="connsiteY2" fmla="*/ 360218 h 374073"/>
                <a:gd name="connsiteX3" fmla="*/ 817418 w 817418"/>
                <a:gd name="connsiteY3" fmla="*/ 374073 h 374073"/>
                <a:gd name="connsiteX4" fmla="*/ 803563 w 817418"/>
                <a:gd name="connsiteY4" fmla="*/ 13855 h 374073"/>
                <a:gd name="connsiteX5" fmla="*/ 110836 w 817418"/>
                <a:gd name="connsiteY5" fmla="*/ 0 h 374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7418" h="374073">
                  <a:moveTo>
                    <a:pt x="110836" y="0"/>
                  </a:moveTo>
                  <a:lnTo>
                    <a:pt x="0" y="235527"/>
                  </a:lnTo>
                  <a:lnTo>
                    <a:pt x="41563" y="360218"/>
                  </a:lnTo>
                  <a:lnTo>
                    <a:pt x="817418" y="374073"/>
                  </a:lnTo>
                  <a:lnTo>
                    <a:pt x="803563" y="13855"/>
                  </a:lnTo>
                  <a:lnTo>
                    <a:pt x="11083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FC599544-85BA-4493-87A2-672BA7F0D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31711" y="514257"/>
              <a:ext cx="1972060" cy="2130556"/>
            </a:xfrm>
            <a:prstGeom prst="rect">
              <a:avLst/>
            </a:prstGeom>
          </p:spPr>
        </p:pic>
      </p:grpSp>
      <p:pic>
        <p:nvPicPr>
          <p:cNvPr id="100" name="Picture 99">
            <a:extLst>
              <a:ext uri="{FF2B5EF4-FFF2-40B4-BE49-F238E27FC236}">
                <a16:creationId xmlns:a16="http://schemas.microsoft.com/office/drawing/2014/main" id="{9B7877B7-AA7C-41C4-9F70-508B8DA206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866" y="3667360"/>
            <a:ext cx="672305" cy="685305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7BBEC96F-07FD-40CA-84EF-C93DAE602454}"/>
              </a:ext>
            </a:extLst>
          </p:cNvPr>
          <p:cNvSpPr txBox="1"/>
          <p:nvPr/>
        </p:nvSpPr>
        <p:spPr>
          <a:xfrm>
            <a:off x="8177713" y="3425425"/>
            <a:ext cx="7934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Referral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E22B184-F498-43E9-A29C-AF9CE9A11AF9}"/>
              </a:ext>
            </a:extLst>
          </p:cNvPr>
          <p:cNvGrpSpPr/>
          <p:nvPr/>
        </p:nvGrpSpPr>
        <p:grpSpPr>
          <a:xfrm>
            <a:off x="7298354" y="2982054"/>
            <a:ext cx="672305" cy="685305"/>
            <a:chOff x="6423856" y="2179403"/>
            <a:chExt cx="672305" cy="685305"/>
          </a:xfrm>
        </p:grpSpPr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E6ECF26D-8A9E-4A9E-A566-05866AE76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856" y="2179403"/>
              <a:ext cx="672305" cy="685305"/>
            </a:xfrm>
            <a:prstGeom prst="rect">
              <a:avLst/>
            </a:prstGeom>
          </p:spPr>
        </p:pic>
        <p:sp>
          <p:nvSpPr>
            <p:cNvPr id="104" name="Flowchart: Connector 103">
              <a:extLst>
                <a:ext uri="{FF2B5EF4-FFF2-40B4-BE49-F238E27FC236}">
                  <a16:creationId xmlns:a16="http://schemas.microsoft.com/office/drawing/2014/main" id="{B2EAF9AA-BE91-4176-B1EA-06AD302A2957}"/>
                </a:ext>
              </a:extLst>
            </p:cNvPr>
            <p:cNvSpPr/>
            <p:nvPr/>
          </p:nvSpPr>
          <p:spPr>
            <a:xfrm>
              <a:off x="6748577" y="2433987"/>
              <a:ext cx="347584" cy="349731"/>
            </a:xfrm>
            <a:prstGeom prst="flowChartConnector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5" name="Picture 2" descr="http://www.clker.com/cliparts/e/3/9/7/1245686792938124914raemi_Check_mark.svg.hi.png">
              <a:extLst>
                <a:ext uri="{FF2B5EF4-FFF2-40B4-BE49-F238E27FC236}">
                  <a16:creationId xmlns:a16="http://schemas.microsoft.com/office/drawing/2014/main" id="{118653F5-6C40-4AC5-A6D1-9682D8C92B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0631" y="2535802"/>
              <a:ext cx="242767" cy="22496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73137716-CE8A-4E53-AE49-EFE813D51FF8}"/>
              </a:ext>
            </a:extLst>
          </p:cNvPr>
          <p:cNvGrpSpPr/>
          <p:nvPr/>
        </p:nvGrpSpPr>
        <p:grpSpPr>
          <a:xfrm>
            <a:off x="7293309" y="2979245"/>
            <a:ext cx="672305" cy="685305"/>
            <a:chOff x="6423856" y="2179403"/>
            <a:chExt cx="672305" cy="685305"/>
          </a:xfrm>
        </p:grpSpPr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0A638DFC-1FD5-491E-8EF6-A9BAC6534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856" y="2179403"/>
              <a:ext cx="672305" cy="685305"/>
            </a:xfrm>
            <a:prstGeom prst="rect">
              <a:avLst/>
            </a:prstGeom>
          </p:spPr>
        </p:pic>
        <p:sp>
          <p:nvSpPr>
            <p:cNvPr id="108" name="Flowchart: Connector 107">
              <a:extLst>
                <a:ext uri="{FF2B5EF4-FFF2-40B4-BE49-F238E27FC236}">
                  <a16:creationId xmlns:a16="http://schemas.microsoft.com/office/drawing/2014/main" id="{71D4E36A-B08E-4216-9A94-E7D405CEF0C9}"/>
                </a:ext>
              </a:extLst>
            </p:cNvPr>
            <p:cNvSpPr/>
            <p:nvPr/>
          </p:nvSpPr>
          <p:spPr>
            <a:xfrm>
              <a:off x="6748577" y="2433987"/>
              <a:ext cx="347584" cy="349731"/>
            </a:xfrm>
            <a:prstGeom prst="flowChartConnector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9" name="Picture 2" descr="http://www.clker.com/cliparts/e/3/9/7/1245686792938124914raemi_Check_mark.svg.hi.png">
              <a:extLst>
                <a:ext uri="{FF2B5EF4-FFF2-40B4-BE49-F238E27FC236}">
                  <a16:creationId xmlns:a16="http://schemas.microsoft.com/office/drawing/2014/main" id="{7EB50C13-8170-400B-8F80-647B6E175C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0631" y="2535802"/>
              <a:ext cx="242767" cy="22496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0" name="Content Placeholder 5">
            <a:extLst>
              <a:ext uri="{FF2B5EF4-FFF2-40B4-BE49-F238E27FC236}">
                <a16:creationId xmlns:a16="http://schemas.microsoft.com/office/drawing/2014/main" id="{531AABD9-16D2-4915-849A-0925AC1787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680" y="3682750"/>
            <a:ext cx="691365" cy="704733"/>
          </a:xfrm>
          <a:prstGeom prst="rect">
            <a:avLst/>
          </a:prstGeom>
        </p:spPr>
      </p:pic>
      <p:sp>
        <p:nvSpPr>
          <p:cNvPr id="112" name="Rectangle 111">
            <a:extLst>
              <a:ext uri="{FF2B5EF4-FFF2-40B4-BE49-F238E27FC236}">
                <a16:creationId xmlns:a16="http://schemas.microsoft.com/office/drawing/2014/main" id="{07032FDB-33A0-4696-A19F-27213E2585D3}"/>
              </a:ext>
            </a:extLst>
          </p:cNvPr>
          <p:cNvSpPr/>
          <p:nvPr/>
        </p:nvSpPr>
        <p:spPr>
          <a:xfrm>
            <a:off x="8239219" y="6585576"/>
            <a:ext cx="4043093" cy="297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667" dirty="0"/>
              <a:t>This work made possible by funding from the Michigan Department of Health and Human Services</a:t>
            </a:r>
          </a:p>
          <a:p>
            <a:pPr algn="r"/>
            <a:r>
              <a:rPr lang="en-US" sz="667" dirty="0"/>
              <a:t>Copyright 2015-2018 Michigan Health Information Network Shared Services</a:t>
            </a:r>
          </a:p>
        </p:txBody>
      </p:sp>
    </p:spTree>
    <p:extLst>
      <p:ext uri="{BB962C8B-B14F-4D97-AF65-F5344CB8AC3E}">
        <p14:creationId xmlns:p14="http://schemas.microsoft.com/office/powerpoint/2010/main" val="152527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60494E-6 L 0.11285 0.0009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2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285 0.00093 L 0.24566 -0.003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32" y="-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09877E-6 L 0.15469 -0.0996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26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45679E-6 L 0.16267 0.1092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60494E-6 L 0.10851 0.0018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51 0.00185 L 0.24497 -0.003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23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97 -0.0037 L 0.39966 -0.1033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26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7.40741E-7 L 0.1632 0.11111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0" y="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EF6C4-C058-474B-B195-B7F01CCE7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</a:t>
            </a:r>
            <a:r>
              <a:rPr lang="en-US" dirty="0" err="1"/>
              <a:t>ecr</a:t>
            </a:r>
            <a:r>
              <a:rPr lang="en-US" dirty="0"/>
              <a:t> on FHIR</a:t>
            </a:r>
            <a:r>
              <a:rPr lang="en-US" b="1" baseline="30000" dirty="0"/>
              <a:t>®</a:t>
            </a:r>
            <a:r>
              <a:rPr lang="en-US" b="1" dirty="0"/>
              <a:t> 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AE093-3ACE-40C9-ABF4-F2088EDB7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Fast Healthcare Interoperability Resources (FHIR):</a:t>
            </a:r>
          </a:p>
          <a:p>
            <a:pPr lvl="1"/>
            <a:r>
              <a:rPr lang="en-US" dirty="0"/>
              <a:t>Simpler to generate and to consume than CDA’s template representations</a:t>
            </a:r>
          </a:p>
          <a:p>
            <a:pPr lvl="1"/>
            <a:r>
              <a:rPr lang="en-US" dirty="0"/>
              <a:t>Emerging standard of choice for clinical quality measures (FHIR </a:t>
            </a:r>
            <a:r>
              <a:rPr lang="en-US" dirty="0" err="1"/>
              <a:t>ValueSet</a:t>
            </a:r>
            <a:r>
              <a:rPr lang="en-US" dirty="0"/>
              <a:t>, Library, Measure, </a:t>
            </a:r>
            <a:r>
              <a:rPr lang="en-US" dirty="0" err="1"/>
              <a:t>MeasureReport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Emerging standard of choice for clinical decision support (CDS Hooks)</a:t>
            </a:r>
          </a:p>
          <a:p>
            <a:pPr lvl="1"/>
            <a:r>
              <a:rPr lang="en-US" dirty="0"/>
              <a:t>Standard of choice for new health information exchange applications</a:t>
            </a:r>
          </a:p>
          <a:p>
            <a:pPr lvl="1"/>
            <a:r>
              <a:rPr lang="en-US" dirty="0"/>
              <a:t>Blues have committed to using FHIR resources going forward </a:t>
            </a:r>
          </a:p>
          <a:p>
            <a:r>
              <a:rPr lang="en-US" dirty="0"/>
              <a:t>Existing FHIR resources used for quality and decision support can also be used to specify eICR criteria &amp; to package results</a:t>
            </a:r>
          </a:p>
          <a:p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320134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3339B-AC99-4AFB-B549-241FA5440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FHIR</a:t>
            </a:r>
            <a:r>
              <a:rPr lang="en-US" baseline="30000" dirty="0"/>
              <a:t>® </a:t>
            </a:r>
            <a:r>
              <a:rPr lang="en-US" dirty="0" err="1"/>
              <a:t>valuesets</a:t>
            </a:r>
            <a:r>
              <a:rPr lang="en-US" dirty="0"/>
              <a:t> and </a:t>
            </a:r>
            <a:r>
              <a:rPr lang="en-US" dirty="0" err="1"/>
              <a:t>ecr</a:t>
            </a:r>
            <a:endParaRPr lang="en-US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E081A-88E6-473E-994C-8C14DE7F9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eICR criteria are defined by </a:t>
            </a:r>
            <a:r>
              <a:rPr lang="en-US" dirty="0" err="1"/>
              <a:t>ValueSets</a:t>
            </a:r>
            <a:r>
              <a:rPr lang="en-US" dirty="0"/>
              <a:t> of diagnosis codes (FHIR Conditions), lab order codes (FHIR Procedures), lab result codes (FHIR Observations) and observed organisms (FHIR </a:t>
            </a:r>
            <a:r>
              <a:rPr lang="en-US" dirty="0" err="1"/>
              <a:t>DiagnosticReports</a:t>
            </a:r>
            <a:r>
              <a:rPr lang="en-US" dirty="0"/>
              <a:t>) </a:t>
            </a:r>
          </a:p>
          <a:p>
            <a:r>
              <a:rPr lang="en-US" dirty="0"/>
              <a:t>The </a:t>
            </a:r>
            <a:r>
              <a:rPr lang="en-US" dirty="0" err="1"/>
              <a:t>ValueSets</a:t>
            </a:r>
            <a:r>
              <a:rPr lang="en-US" dirty="0"/>
              <a:t> tend to be large (over 2500 Salmonella organisms). A FHIR Pilot Interoperability Testbed populated with these </a:t>
            </a:r>
            <a:r>
              <a:rPr lang="en-US" dirty="0" err="1"/>
              <a:t>ValueSets</a:t>
            </a:r>
            <a:r>
              <a:rPr lang="en-US" dirty="0"/>
              <a:t> could be a Terminology Server for this information</a:t>
            </a:r>
          </a:p>
          <a:p>
            <a:pPr lvl="1"/>
            <a:r>
              <a:rPr lang="en-US" dirty="0"/>
              <a:t>Easily populated</a:t>
            </a:r>
          </a:p>
          <a:p>
            <a:pPr lvl="1"/>
            <a:r>
              <a:rPr lang="en-US" dirty="0"/>
              <a:t>Easily queried to see if a given code is in a given </a:t>
            </a:r>
            <a:r>
              <a:rPr lang="en-US" dirty="0" err="1"/>
              <a:t>ValueSet</a:t>
            </a:r>
            <a:endParaRPr lang="en-US" dirty="0"/>
          </a:p>
          <a:p>
            <a:pPr lvl="1"/>
            <a:r>
              <a:rPr lang="en-US" dirty="0"/>
              <a:t>Updatable via automated means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295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851B8-18CA-44E6-81CB-489BC5F0B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quality language and </a:t>
            </a:r>
            <a:r>
              <a:rPr lang="en-US" dirty="0" err="1"/>
              <a:t>ecr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379DD-1ECB-4419-87BF-1C836ACC7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eICR criteria can be expected to incorporate more complicated logic as they evolve, e.g. to take temporal and familial relations into account</a:t>
            </a:r>
          </a:p>
          <a:p>
            <a:r>
              <a:rPr lang="en-US" dirty="0"/>
              <a:t> This will require an expression language to describe these more robust criteria</a:t>
            </a:r>
          </a:p>
          <a:p>
            <a:r>
              <a:rPr lang="en-US" dirty="0"/>
              <a:t>CQL is an ideal language in which to represent and communicate these criteria</a:t>
            </a:r>
          </a:p>
          <a:p>
            <a:r>
              <a:rPr lang="en-US" dirty="0"/>
              <a:t>Our FHIR Pilot Interoperability Testbed for Quality can store Libraries of these criteria and apply them to given patient data provided in a single client query</a:t>
            </a:r>
          </a:p>
          <a:p>
            <a:r>
              <a:rPr lang="en-US" dirty="0"/>
              <a:t>For example: already a nascent Zika CDS Hooks effort that we could leverage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1486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 Processing and Provisioning to MDSS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Transport, Routing &amp; Validation, Vocabulary Mapping and Translation, Ingestion into MDSS</a:t>
            </a:r>
          </a:p>
        </p:txBody>
      </p:sp>
    </p:spTree>
    <p:extLst>
      <p:ext uri="{BB962C8B-B14F-4D97-AF65-F5344CB8AC3E}">
        <p14:creationId xmlns:p14="http://schemas.microsoft.com/office/powerpoint/2010/main" val="1604109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flow - current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06821" y="2446679"/>
            <a:ext cx="40386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dirty="0">
                <a:solidFill>
                  <a:schemeClr val="tx1"/>
                </a:solidFill>
              </a:rPr>
              <a:t>State Network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3120888" y="298008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MiHIN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929768" y="2980079"/>
            <a:ext cx="1399761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Integration Engine  + services</a:t>
            </a:r>
          </a:p>
        </p:txBody>
      </p:sp>
      <p:sp>
        <p:nvSpPr>
          <p:cNvPr id="8" name="Rectangle 7"/>
          <p:cNvSpPr/>
          <p:nvPr/>
        </p:nvSpPr>
        <p:spPr>
          <a:xfrm>
            <a:off x="9501810" y="2980079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MDSS</a:t>
            </a:r>
          </a:p>
        </p:txBody>
      </p:sp>
      <p:cxnSp>
        <p:nvCxnSpPr>
          <p:cNvPr id="9" name="Straight Arrow Connector 8"/>
          <p:cNvCxnSpPr>
            <a:stCxn id="12" idx="3"/>
          </p:cNvCxnSpPr>
          <p:nvPr/>
        </p:nvCxnSpPr>
        <p:spPr>
          <a:xfrm>
            <a:off x="2739888" y="3437280"/>
            <a:ext cx="381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825488" y="298008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EHR</a:t>
            </a:r>
          </a:p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120888" y="446598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APHL</a:t>
            </a:r>
          </a:p>
          <a:p>
            <a:pPr algn="ctr"/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578088" y="3151530"/>
            <a:ext cx="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295556" y="2408580"/>
            <a:ext cx="14923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MLLP</a:t>
            </a:r>
          </a:p>
          <a:p>
            <a:r>
              <a:rPr lang="en-US" dirty="0"/>
              <a:t>+ HL7v2</a:t>
            </a:r>
          </a:p>
          <a:p>
            <a:r>
              <a:rPr lang="en-US" dirty="0"/>
              <a:t>Encapsulation</a:t>
            </a:r>
          </a:p>
        </p:txBody>
      </p:sp>
      <p:cxnSp>
        <p:nvCxnSpPr>
          <p:cNvPr id="15" name="Straight Arrow Connector 14"/>
          <p:cNvCxnSpPr>
            <a:endCxn id="13" idx="0"/>
          </p:cNvCxnSpPr>
          <p:nvPr/>
        </p:nvCxnSpPr>
        <p:spPr>
          <a:xfrm>
            <a:off x="3578088" y="3894480"/>
            <a:ext cx="0" cy="5715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660873" y="2994921"/>
            <a:ext cx="108336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Datahub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035288" y="3435623"/>
            <a:ext cx="2445026" cy="165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56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Encapsulation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14460" y="2620984"/>
            <a:ext cx="62484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MSH|^~\&amp;|NextGenRosetta|Alpena|MCSR|MDCH|2016012708412||ORU^R01^ORU_R01|20160127||2.5.1|</a:t>
            </a:r>
          </a:p>
          <a:p>
            <a:r>
              <a:rPr lang="en-US" sz="900" dirty="0"/>
              <a:t>PID|1|||||||F</a:t>
            </a:r>
          </a:p>
          <a:p>
            <a:r>
              <a:rPr lang="en-US" sz="900" dirty="0"/>
              <a:t>OBR|1|12345^Encapsulation Placer ID|121212^Encapsulation Filler </a:t>
            </a:r>
            <a:r>
              <a:rPr lang="en-US" sz="900" dirty="0" err="1"/>
              <a:t>ID|ENDOC^EncapsulatedDocument^L</a:t>
            </a:r>
            <a:r>
              <a:rPr lang="en-US" sz="900" dirty="0"/>
              <a:t>|||20160127084129|||||||||||||||0000|||F|</a:t>
            </a:r>
          </a:p>
          <a:p>
            <a:r>
              <a:rPr lang="en-US" sz="900" dirty="0"/>
              <a:t>OBX|1|ST|MD5^MD5 Message </a:t>
            </a:r>
            <a:r>
              <a:rPr lang="en-US" sz="900" dirty="0" err="1"/>
              <a:t>Digest^L</a:t>
            </a:r>
            <a:r>
              <a:rPr lang="en-US" sz="900" dirty="0"/>
              <a:t>||9a6fa2bccd687690b8c201a9f64b1f53||||||F |||20160127084129||||||||||</a:t>
            </a:r>
          </a:p>
          <a:p>
            <a:r>
              <a:rPr lang="en-US" sz="900" dirty="0"/>
              <a:t>OBX|2|NM|LEN^Message </a:t>
            </a:r>
            <a:r>
              <a:rPr lang="en-US" sz="900" dirty="0" err="1"/>
              <a:t>Length^L</a:t>
            </a:r>
            <a:r>
              <a:rPr lang="en-US" sz="900" dirty="0"/>
              <a:t>||2236||||||F |||20160127084129||||||||||</a:t>
            </a:r>
          </a:p>
          <a:p>
            <a:r>
              <a:rPr lang="en-US" sz="900" b="1" dirty="0"/>
              <a:t>OBX|3|ED</a:t>
            </a:r>
            <a:r>
              <a:rPr lang="en-US" sz="900" dirty="0"/>
              <a:t>|Content^Message </a:t>
            </a:r>
            <a:r>
              <a:rPr lang="en-US" sz="900" dirty="0" err="1"/>
              <a:t>Content^L</a:t>
            </a:r>
            <a:r>
              <a:rPr lang="en-US" sz="900" dirty="0"/>
              <a:t>||CDA </a:t>
            </a:r>
            <a:r>
              <a:rPr lang="en-US" sz="900" dirty="0" err="1"/>
              <a:t>Content^application^text</a:t>
            </a:r>
            <a:r>
              <a:rPr lang="en-US" sz="900" dirty="0"/>
              <a:t>/xml^Base64^</a:t>
            </a:r>
            <a:r>
              <a:rPr lang="en-US" sz="900" b="1" u="sng" dirty="0"/>
              <a:t>PD94bWwg ..&lt;more data&gt;.. Rob3I+DQo=</a:t>
            </a:r>
            <a:r>
              <a:rPr lang="en-US" sz="900" dirty="0"/>
              <a:t>||||||F |||||||||||||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14060" y="2620984"/>
            <a:ext cx="3124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&lt;</a:t>
            </a:r>
            <a:r>
              <a:rPr lang="en-US" sz="600" dirty="0" err="1"/>
              <a:t>ClinicalDocument</a:t>
            </a:r>
            <a:r>
              <a:rPr lang="en-US" sz="600" dirty="0"/>
              <a:t> </a:t>
            </a:r>
            <a:r>
              <a:rPr lang="en-US" sz="600" dirty="0" err="1"/>
              <a:t>xmlns:xsi</a:t>
            </a:r>
            <a:r>
              <a:rPr lang="en-US" sz="600" dirty="0"/>
              <a:t>="http://www.w3.org/2001/XMLSchema-instance" </a:t>
            </a:r>
            <a:r>
              <a:rPr lang="en-US" sz="600" dirty="0" err="1"/>
              <a:t>xmlns</a:t>
            </a:r>
            <a:r>
              <a:rPr lang="en-US" sz="600" dirty="0"/>
              <a:t>="urn:hl7-org:v3" </a:t>
            </a:r>
            <a:r>
              <a:rPr lang="en-US" sz="600" dirty="0" err="1"/>
              <a:t>xmlns:sdtc</a:t>
            </a:r>
            <a:r>
              <a:rPr lang="en-US" sz="600" dirty="0"/>
              <a:t>="urn:hl7-org:s</a:t>
            </a:r>
          </a:p>
          <a:p>
            <a:r>
              <a:rPr lang="en-US" sz="600" dirty="0" err="1"/>
              <a:t>dtc</a:t>
            </a:r>
            <a:r>
              <a:rPr lang="en-US" sz="600" dirty="0"/>
              <a:t>" </a:t>
            </a:r>
            <a:r>
              <a:rPr lang="en-US" sz="600" dirty="0" err="1"/>
              <a:t>xsi:schemaLocation</a:t>
            </a:r>
            <a:r>
              <a:rPr lang="en-US" sz="600" dirty="0"/>
              <a:t>="urn:hl7-org:v3 CDA.xsd"&gt;</a:t>
            </a:r>
          </a:p>
          <a:p>
            <a:r>
              <a:rPr lang="en-US" sz="600" dirty="0"/>
              <a:t>        &lt;</a:t>
            </a:r>
            <a:r>
              <a:rPr lang="en-US" sz="600" dirty="0" err="1"/>
              <a:t>realmCode</a:t>
            </a:r>
            <a:r>
              <a:rPr lang="en-US" sz="600" dirty="0"/>
              <a:t> code="US"/&gt;</a:t>
            </a:r>
          </a:p>
          <a:p>
            <a:r>
              <a:rPr lang="nl-NL" sz="600" dirty="0"/>
              <a:t>        &lt;typeId root="2.16.840.1.113883.1.3" extension="POCD_HD000040"/&gt;</a:t>
            </a:r>
          </a:p>
          <a:p>
            <a:r>
              <a:rPr lang="nl-NL" sz="600" dirty="0"/>
              <a:t>        &lt;templateId root="2.16.840.1.113883.10.20.22.1.1" extension="2015-08-01"/&gt;</a:t>
            </a:r>
          </a:p>
          <a:p>
            <a:r>
              <a:rPr lang="en-US" sz="600" dirty="0"/>
              <a:t>        &lt;id root="1.2.3.4.5.6.7.8.9.0.155" extension="15"/&gt;</a:t>
            </a:r>
          </a:p>
          <a:p>
            <a:r>
              <a:rPr lang="en-US" sz="600" dirty="0"/>
              <a:t>        &lt;code code="34133-9" </a:t>
            </a:r>
            <a:r>
              <a:rPr lang="en-US" sz="600" dirty="0" err="1"/>
              <a:t>codeSystem</a:t>
            </a:r>
            <a:r>
              <a:rPr lang="en-US" sz="600" dirty="0"/>
              <a:t>="2.16.840.1.113883.6.1" </a:t>
            </a:r>
            <a:r>
              <a:rPr lang="en-US" sz="600" dirty="0" err="1"/>
              <a:t>codeSystemName</a:t>
            </a:r>
            <a:r>
              <a:rPr lang="en-US" sz="600" dirty="0"/>
              <a:t>="LOINC" </a:t>
            </a:r>
            <a:r>
              <a:rPr lang="en-US" sz="600" dirty="0" err="1"/>
              <a:t>displayName</a:t>
            </a:r>
            <a:r>
              <a:rPr lang="en-US" sz="600" dirty="0"/>
              <a:t>="Summary of Episode N</a:t>
            </a:r>
          </a:p>
          <a:p>
            <a:r>
              <a:rPr lang="en-US" sz="600" dirty="0" err="1"/>
              <a:t>ote</a:t>
            </a:r>
            <a:r>
              <a:rPr lang="en-US" sz="600" dirty="0"/>
              <a:t>"/&gt;</a:t>
            </a:r>
          </a:p>
          <a:p>
            <a:r>
              <a:rPr lang="en-US" sz="600" dirty="0"/>
              <a:t>        &lt;</a:t>
            </a:r>
            <a:r>
              <a:rPr lang="en-US" sz="600" dirty="0" err="1"/>
              <a:t>effectiveTime</a:t>
            </a:r>
            <a:r>
              <a:rPr lang="en-US" sz="600" dirty="0"/>
              <a:t> value="20171010132347"/&gt;</a:t>
            </a:r>
          </a:p>
          <a:p>
            <a:r>
              <a:rPr lang="fr-FR" sz="600" dirty="0"/>
              <a:t>        &lt;</a:t>
            </a:r>
            <a:r>
              <a:rPr lang="fr-FR" sz="600" dirty="0" err="1"/>
              <a:t>confidentialityCode</a:t>
            </a:r>
            <a:r>
              <a:rPr lang="fr-FR" sz="600" dirty="0"/>
              <a:t> code="N" </a:t>
            </a:r>
            <a:r>
              <a:rPr lang="fr-FR" sz="600" dirty="0" err="1"/>
              <a:t>codeSystem</a:t>
            </a:r>
            <a:r>
              <a:rPr lang="fr-FR" sz="600" dirty="0"/>
              <a:t>="2.16.840.1.113883.5.25"/&gt;</a:t>
            </a:r>
          </a:p>
          <a:p>
            <a:r>
              <a:rPr lang="en-US" sz="600" dirty="0"/>
              <a:t>        &lt;</a:t>
            </a:r>
            <a:r>
              <a:rPr lang="en-US" sz="600" dirty="0" err="1"/>
              <a:t>languageCode</a:t>
            </a:r>
            <a:r>
              <a:rPr lang="en-US" sz="600" dirty="0"/>
              <a:t> code="</a:t>
            </a:r>
            <a:r>
              <a:rPr lang="en-US" sz="600" dirty="0" err="1"/>
              <a:t>en</a:t>
            </a:r>
            <a:r>
              <a:rPr lang="en-US" sz="600" dirty="0"/>
              <a:t>-US"/&gt;</a:t>
            </a:r>
          </a:p>
          <a:p>
            <a:r>
              <a:rPr lang="en-US" sz="600" dirty="0"/>
              <a:t>        &lt;</a:t>
            </a:r>
            <a:r>
              <a:rPr lang="en-US" sz="600" dirty="0" err="1"/>
              <a:t>recordTarget</a:t>
            </a:r>
            <a:r>
              <a:rPr lang="en-US" sz="600" dirty="0"/>
              <a:t>&gt;</a:t>
            </a:r>
          </a:p>
          <a:p>
            <a:r>
              <a:rPr lang="en-US" sz="600" dirty="0"/>
              <a:t>                &lt;</a:t>
            </a:r>
            <a:r>
              <a:rPr lang="en-US" sz="600" dirty="0" err="1"/>
              <a:t>patientRole</a:t>
            </a:r>
            <a:r>
              <a:rPr lang="en-US" sz="600" dirty="0"/>
              <a:t>&gt;</a:t>
            </a:r>
          </a:p>
          <a:p>
            <a:r>
              <a:rPr lang="en-US" sz="600" dirty="0"/>
              <a:t>                        &lt;id root="1.2.3.4.5.6.7.8.9.0" extension="15"/&gt;</a:t>
            </a:r>
          </a:p>
          <a:p>
            <a:r>
              <a:rPr lang="en-US" sz="600" dirty="0"/>
              <a:t>                        &lt;</a:t>
            </a:r>
            <a:r>
              <a:rPr lang="en-US" sz="600" dirty="0" err="1"/>
              <a:t>addr</a:t>
            </a:r>
            <a:r>
              <a:rPr lang="en-US" sz="600" dirty="0"/>
              <a:t> use="H"&gt;</a:t>
            </a:r>
          </a:p>
          <a:p>
            <a:r>
              <a:rPr lang="en-US" sz="600" dirty="0"/>
              <a:t>                                &lt;state&gt;OR&lt;/state&gt;</a:t>
            </a:r>
          </a:p>
          <a:p>
            <a:r>
              <a:rPr lang="en-US" sz="600" dirty="0"/>
              <a:t>                                &lt;</a:t>
            </a:r>
            <a:r>
              <a:rPr lang="en-US" sz="600" dirty="0" err="1"/>
              <a:t>postalCode</a:t>
            </a:r>
            <a:r>
              <a:rPr lang="en-US" sz="600" dirty="0"/>
              <a:t>&gt;97006&lt;/</a:t>
            </a:r>
            <a:r>
              <a:rPr lang="en-US" sz="600" dirty="0" err="1"/>
              <a:t>postalCode</a:t>
            </a:r>
            <a:r>
              <a:rPr lang="en-US" sz="600" dirty="0"/>
              <a:t>&gt;</a:t>
            </a:r>
          </a:p>
          <a:p>
            <a:r>
              <a:rPr lang="en-US" sz="600" dirty="0"/>
              <a:t>                                &lt;city&gt;Beaverton&lt;/city&gt;</a:t>
            </a:r>
          </a:p>
          <a:p>
            <a:r>
              <a:rPr lang="en-US" sz="600" dirty="0"/>
              <a:t>                                &lt;</a:t>
            </a:r>
            <a:r>
              <a:rPr lang="en-US" sz="600" dirty="0" err="1"/>
              <a:t>streetAddressLine</a:t>
            </a:r>
            <a:r>
              <a:rPr lang="en-US" sz="600" dirty="0"/>
              <a:t>&gt;1357 Amber Drive&lt;/</a:t>
            </a:r>
            <a:r>
              <a:rPr lang="en-US" sz="600" dirty="0" err="1"/>
              <a:t>streetAddressLine</a:t>
            </a:r>
            <a:r>
              <a:rPr lang="en-US" sz="600" dirty="0"/>
              <a:t>&gt;</a:t>
            </a:r>
          </a:p>
          <a:p>
            <a:r>
              <a:rPr lang="en-US" sz="600" dirty="0"/>
              <a:t>                        &lt;/</a:t>
            </a:r>
            <a:r>
              <a:rPr lang="en-US" sz="600" dirty="0" err="1"/>
              <a:t>addr</a:t>
            </a:r>
            <a:r>
              <a:rPr lang="en-US" sz="600" dirty="0"/>
              <a:t>&gt;</a:t>
            </a:r>
          </a:p>
          <a:p>
            <a:r>
              <a:rPr lang="en-US" sz="600" dirty="0"/>
              <a:t>                        &lt;telecom value="555-723-1544" use="H"/&gt;</a:t>
            </a:r>
          </a:p>
          <a:p>
            <a:r>
              <a:rPr lang="en-US" sz="600" dirty="0"/>
              <a:t>                        &lt;telecom value="555-777-1234" use="MC"/&gt;</a:t>
            </a:r>
          </a:p>
          <a:p>
            <a:r>
              <a:rPr lang="en-US" sz="600" dirty="0"/>
              <a:t>                        &lt;patient&gt;</a:t>
            </a:r>
          </a:p>
          <a:p>
            <a:r>
              <a:rPr lang="en-US" sz="600" dirty="0"/>
              <a:t>                                &lt;name&gt;</a:t>
            </a:r>
          </a:p>
          <a:p>
            <a:r>
              <a:rPr lang="en-US" sz="600" dirty="0"/>
              <a:t>                                        &lt;given&gt;ALICE&lt;/given&gt;</a:t>
            </a:r>
          </a:p>
          <a:p>
            <a:r>
              <a:rPr lang="en-US" sz="600" dirty="0"/>
              <a:t>                                        &lt;given&gt;JONES&lt;/given&gt;</a:t>
            </a:r>
          </a:p>
          <a:p>
            <a:r>
              <a:rPr lang="en-US" sz="600" dirty="0"/>
              <a:t>                                        &lt;family&gt;NEWMAN&lt;/family&gt;</a:t>
            </a:r>
          </a:p>
          <a:p>
            <a:r>
              <a:rPr lang="en-US" sz="600" dirty="0"/>
              <a:t>                                &lt;/name&gt;</a:t>
            </a:r>
          </a:p>
          <a:p>
            <a:r>
              <a:rPr lang="en-US" sz="600" dirty="0"/>
              <a:t>                                &lt;name&gt;</a:t>
            </a:r>
          </a:p>
          <a:p>
            <a:endParaRPr lang="en-US" sz="600" dirty="0"/>
          </a:p>
        </p:txBody>
      </p:sp>
      <p:sp>
        <p:nvSpPr>
          <p:cNvPr id="6" name="TextBox 5"/>
          <p:cNvSpPr txBox="1"/>
          <p:nvPr/>
        </p:nvSpPr>
        <p:spPr>
          <a:xfrm>
            <a:off x="2504660" y="2093976"/>
            <a:ext cx="82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9460" y="2170176"/>
            <a:ext cx="265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HL7v2  (Routable)</a:t>
            </a:r>
          </a:p>
        </p:txBody>
      </p:sp>
      <p:sp>
        <p:nvSpPr>
          <p:cNvPr id="13" name="Bent Arrow 12"/>
          <p:cNvSpPr/>
          <p:nvPr/>
        </p:nvSpPr>
        <p:spPr>
          <a:xfrm rot="5400000" flipH="1">
            <a:off x="6836463" y="1490974"/>
            <a:ext cx="1099932" cy="5718315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55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304720" y="4356515"/>
            <a:ext cx="1533940" cy="927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Base64 Encoded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727396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flow - updated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06821" y="2446679"/>
            <a:ext cx="40386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dirty="0">
                <a:solidFill>
                  <a:schemeClr val="tx1"/>
                </a:solidFill>
              </a:rPr>
              <a:t>State Network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3120888" y="298008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MiHIN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929768" y="2980079"/>
            <a:ext cx="1399761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Integration Engine  + services</a:t>
            </a:r>
          </a:p>
        </p:txBody>
      </p:sp>
      <p:sp>
        <p:nvSpPr>
          <p:cNvPr id="8" name="Rectangle 7"/>
          <p:cNvSpPr/>
          <p:nvPr/>
        </p:nvSpPr>
        <p:spPr>
          <a:xfrm>
            <a:off x="9501810" y="2980079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MDSS</a:t>
            </a:r>
          </a:p>
        </p:txBody>
      </p:sp>
      <p:cxnSp>
        <p:nvCxnSpPr>
          <p:cNvPr id="9" name="Straight Arrow Connector 8"/>
          <p:cNvCxnSpPr>
            <a:stCxn id="12" idx="3"/>
          </p:cNvCxnSpPr>
          <p:nvPr/>
        </p:nvCxnSpPr>
        <p:spPr>
          <a:xfrm>
            <a:off x="2739888" y="3437280"/>
            <a:ext cx="381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825488" y="298008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EHR</a:t>
            </a:r>
          </a:p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120888" y="446598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APHL</a:t>
            </a:r>
          </a:p>
          <a:p>
            <a:pPr algn="ctr"/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578088" y="3151530"/>
            <a:ext cx="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295556" y="2408580"/>
            <a:ext cx="1502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XDR / Direct</a:t>
            </a:r>
          </a:p>
          <a:p>
            <a:r>
              <a:rPr lang="en-US" dirty="0"/>
              <a:t>Messaging</a:t>
            </a:r>
          </a:p>
        </p:txBody>
      </p:sp>
      <p:cxnSp>
        <p:nvCxnSpPr>
          <p:cNvPr id="15" name="Straight Arrow Connector 14"/>
          <p:cNvCxnSpPr>
            <a:stCxn id="11" idx="0"/>
            <a:endCxn id="5" idx="2"/>
          </p:cNvCxnSpPr>
          <p:nvPr/>
        </p:nvCxnSpPr>
        <p:spPr>
          <a:xfrm flipV="1">
            <a:off x="3578088" y="3894480"/>
            <a:ext cx="0" cy="5715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660873" y="2994921"/>
            <a:ext cx="108336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Datahub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035288" y="3435623"/>
            <a:ext cx="2445026" cy="165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8634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processing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2226364" y="2284211"/>
            <a:ext cx="7391400" cy="3886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dirty="0">
                <a:solidFill>
                  <a:schemeClr val="tx1"/>
                </a:solidFill>
              </a:rPr>
              <a:t>State Network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2378764" y="313745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</a:t>
            </a:r>
          </a:p>
          <a:p>
            <a:pPr algn="ctr"/>
            <a:r>
              <a:rPr lang="en-US" dirty="0"/>
              <a:t>Hub</a:t>
            </a:r>
          </a:p>
        </p:txBody>
      </p:sp>
      <p:sp>
        <p:nvSpPr>
          <p:cNvPr id="6" name="Rectangle 5"/>
          <p:cNvSpPr/>
          <p:nvPr/>
        </p:nvSpPr>
        <p:spPr>
          <a:xfrm>
            <a:off x="3750364" y="2756452"/>
            <a:ext cx="43434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dirty="0"/>
              <a:t>Integration Services – Rhapsody, Java</a:t>
            </a:r>
          </a:p>
        </p:txBody>
      </p:sp>
      <p:sp>
        <p:nvSpPr>
          <p:cNvPr id="7" name="Rectangle 6"/>
          <p:cNvSpPr/>
          <p:nvPr/>
        </p:nvSpPr>
        <p:spPr>
          <a:xfrm>
            <a:off x="8474764" y="313745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MDSS</a:t>
            </a:r>
          </a:p>
        </p:txBody>
      </p:sp>
      <p:sp>
        <p:nvSpPr>
          <p:cNvPr id="8" name="Rectangle 7"/>
          <p:cNvSpPr/>
          <p:nvPr/>
        </p:nvSpPr>
        <p:spPr>
          <a:xfrm>
            <a:off x="5579164" y="3289852"/>
            <a:ext cx="9906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Validation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6950764" y="3289852"/>
            <a:ext cx="9906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Mapping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And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Translation</a:t>
            </a:r>
          </a:p>
        </p:txBody>
      </p:sp>
      <p:cxnSp>
        <p:nvCxnSpPr>
          <p:cNvPr id="10" name="Straight Arrow Connector 9"/>
          <p:cNvCxnSpPr>
            <a:stCxn id="6" idx="3"/>
          </p:cNvCxnSpPr>
          <p:nvPr/>
        </p:nvCxnSpPr>
        <p:spPr>
          <a:xfrm>
            <a:off x="3293164" y="3594652"/>
            <a:ext cx="6858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10" idx="3"/>
            <a:endCxn id="8" idx="1"/>
          </p:cNvCxnSpPr>
          <p:nvPr/>
        </p:nvCxnSpPr>
        <p:spPr>
          <a:xfrm>
            <a:off x="7941364" y="3594652"/>
            <a:ext cx="5334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954187" y="3289852"/>
            <a:ext cx="1243977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Un-encapsulation</a:t>
            </a:r>
          </a:p>
        </p:txBody>
      </p:sp>
      <p:sp>
        <p:nvSpPr>
          <p:cNvPr id="13" name="Can 12"/>
          <p:cNvSpPr/>
          <p:nvPr/>
        </p:nvSpPr>
        <p:spPr>
          <a:xfrm>
            <a:off x="6798364" y="5042452"/>
            <a:ext cx="1143000" cy="9144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Message +</a:t>
            </a:r>
          </a:p>
          <a:p>
            <a:pPr algn="ctr"/>
            <a:r>
              <a:rPr lang="en-US" sz="1400" dirty="0"/>
              <a:t>Validation</a:t>
            </a:r>
          </a:p>
        </p:txBody>
      </p:sp>
      <p:cxnSp>
        <p:nvCxnSpPr>
          <p:cNvPr id="14" name="Straight Arrow Connector 13"/>
          <p:cNvCxnSpPr>
            <a:stCxn id="9" idx="2"/>
          </p:cNvCxnSpPr>
          <p:nvPr/>
        </p:nvCxnSpPr>
        <p:spPr>
          <a:xfrm>
            <a:off x="6074464" y="3899452"/>
            <a:ext cx="876300" cy="1143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8" idx="2"/>
          </p:cNvCxnSpPr>
          <p:nvPr/>
        </p:nvCxnSpPr>
        <p:spPr>
          <a:xfrm flipV="1">
            <a:off x="7788964" y="4051852"/>
            <a:ext cx="1143000" cy="1066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n 15"/>
          <p:cNvSpPr/>
          <p:nvPr/>
        </p:nvSpPr>
        <p:spPr>
          <a:xfrm>
            <a:off x="7051812" y="4261535"/>
            <a:ext cx="788504" cy="6858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VADS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7446064" y="3899452"/>
            <a:ext cx="0" cy="3727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37168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860" y="1852141"/>
            <a:ext cx="7572375" cy="4703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0039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50" y="1828227"/>
            <a:ext cx="7772400" cy="482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96191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Ingestion into </a:t>
            </a:r>
            <a:r>
              <a:rPr lang="en-US" dirty="0" err="1"/>
              <a:t>Mdss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8386"/>
          <a:stretch/>
        </p:blipFill>
        <p:spPr bwMode="auto">
          <a:xfrm>
            <a:off x="2090530" y="1772480"/>
            <a:ext cx="8420100" cy="42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2905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handling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b="28853"/>
          <a:stretch/>
        </p:blipFill>
        <p:spPr bwMode="auto">
          <a:xfrm>
            <a:off x="1118912" y="2121408"/>
            <a:ext cx="7467600" cy="2293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3" cstate="print"/>
          <a:srcRect t="-1" b="25510"/>
          <a:stretch/>
        </p:blipFill>
        <p:spPr bwMode="auto">
          <a:xfrm>
            <a:off x="1118912" y="4415041"/>
            <a:ext cx="7543800" cy="225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8524416" y="2945059"/>
            <a:ext cx="1683474" cy="646331"/>
          </a:xfrm>
          <a:prstGeom prst="rect">
            <a:avLst/>
          </a:prstGeom>
          <a:solidFill>
            <a:schemeClr val="bg1">
              <a:alpha val="36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Patient</a:t>
            </a:r>
          </a:p>
          <a:p>
            <a:r>
              <a:rPr lang="en-US" dirty="0"/>
              <a:t>Deduplication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24416" y="5218310"/>
            <a:ext cx="1683474" cy="646331"/>
          </a:xfrm>
          <a:prstGeom prst="rect">
            <a:avLst/>
          </a:prstGeom>
          <a:solidFill>
            <a:schemeClr val="bg1">
              <a:alpha val="36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Case</a:t>
            </a:r>
          </a:p>
          <a:p>
            <a:r>
              <a:rPr lang="en-US" dirty="0"/>
              <a:t>Deduplication</a:t>
            </a:r>
          </a:p>
        </p:txBody>
      </p:sp>
    </p:spTree>
    <p:extLst>
      <p:ext uri="{BB962C8B-B14F-4D97-AF65-F5344CB8AC3E}">
        <p14:creationId xmlns:p14="http://schemas.microsoft.com/office/powerpoint/2010/main" val="20570334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eCR Listings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1124" y="2120900"/>
            <a:ext cx="8696102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36634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Ecr</a:t>
            </a:r>
            <a:r>
              <a:rPr lang="en-US" dirty="0"/>
              <a:t> Rendering</a:t>
            </a:r>
            <a:br>
              <a:rPr lang="en-US" dirty="0"/>
            </a:br>
            <a:r>
              <a:rPr lang="en-US" dirty="0"/>
              <a:t>for users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69848" y="2976579"/>
            <a:ext cx="3886200" cy="21785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Store original eCR report</a:t>
            </a:r>
          </a:p>
          <a:p>
            <a:r>
              <a:rPr lang="en-US" dirty="0"/>
              <a:t>Linked to case</a:t>
            </a:r>
          </a:p>
          <a:p>
            <a:r>
              <a:rPr lang="en-US" dirty="0"/>
              <a:t>Available for user viewing</a:t>
            </a:r>
          </a:p>
          <a:p>
            <a:r>
              <a:rPr lang="en-US" dirty="0"/>
              <a:t>Available for later remapping to capture new data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9" t="9852" r="51243" b="8280"/>
          <a:stretch/>
        </p:blipFill>
        <p:spPr bwMode="auto">
          <a:xfrm>
            <a:off x="6099048" y="203563"/>
            <a:ext cx="4515413" cy="642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23769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0"/>
          <a:stretch/>
        </p:blipFill>
        <p:spPr bwMode="auto">
          <a:xfrm>
            <a:off x="2550090" y="141671"/>
            <a:ext cx="7554693" cy="6537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5486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Additional questions and comments can be sent to:</a:t>
            </a:r>
          </a:p>
          <a:p>
            <a:pPr lvl="1"/>
            <a:r>
              <a:rPr lang="en-US" dirty="0"/>
              <a:t>E-mail: </a:t>
            </a:r>
            <a:r>
              <a:rPr lang="en-US" dirty="0">
                <a:hlinkClick r:id="rId2"/>
              </a:rPr>
              <a:t>mdhhs_mdss@michigan.gov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Phone: 517-335-8165</a:t>
            </a:r>
          </a:p>
          <a:p>
            <a:pPr lvl="1"/>
            <a:endParaRPr lang="en-US" dirty="0"/>
          </a:p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4409805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1819</TotalTime>
  <Words>1885</Words>
  <Application>Microsoft Macintosh PowerPoint</Application>
  <PresentationFormat>Widescreen</PresentationFormat>
  <Paragraphs>276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Mangal</vt:lpstr>
      <vt:lpstr>Rockwell</vt:lpstr>
      <vt:lpstr>Rockwell Condensed</vt:lpstr>
      <vt:lpstr>Wingdings</vt:lpstr>
      <vt:lpstr>Wood Type</vt:lpstr>
      <vt:lpstr>eCR in Michigan </vt:lpstr>
      <vt:lpstr>Overview of Approaches</vt:lpstr>
      <vt:lpstr>Digital Bridge </vt:lpstr>
      <vt:lpstr>Digital Bridge</vt:lpstr>
      <vt:lpstr>Unified model</vt:lpstr>
      <vt:lpstr>Traditional concept of eCR </vt:lpstr>
      <vt:lpstr>Unified concept of eCR </vt:lpstr>
      <vt:lpstr>Unified model</vt:lpstr>
      <vt:lpstr>MiHIN routing and eicr generation</vt:lpstr>
      <vt:lpstr>Digital Bridge eCR Pilot: Michigan Site</vt:lpstr>
      <vt:lpstr>Digital Bridge eCR Pilot: Non-Reportable</vt:lpstr>
      <vt:lpstr>Expanding on Digital Bridge Pilot</vt:lpstr>
      <vt:lpstr>Unified eCR Approach</vt:lpstr>
      <vt:lpstr>PHASE one: simple matching</vt:lpstr>
      <vt:lpstr>PHASE two: complex matching</vt:lpstr>
      <vt:lpstr>eICR Submission w/ Simple Match</vt:lpstr>
      <vt:lpstr>CCD Submission w/ Simple Match</vt:lpstr>
      <vt:lpstr>CCD or eICR w/ Complex Match</vt:lpstr>
      <vt:lpstr>Setting ecr on FHIR®  </vt:lpstr>
      <vt:lpstr>FHIR® valuesets and ecr</vt:lpstr>
      <vt:lpstr>Clinical quality language and ecr</vt:lpstr>
      <vt:lpstr>PHA Processing and Provisioning to MDSS</vt:lpstr>
      <vt:lpstr>Data flow - current</vt:lpstr>
      <vt:lpstr>Encapsulation</vt:lpstr>
      <vt:lpstr>Data flow - updated</vt:lpstr>
      <vt:lpstr>Integration processing</vt:lpstr>
      <vt:lpstr>Validation</vt:lpstr>
      <vt:lpstr>Validation</vt:lpstr>
      <vt:lpstr>Ingestion into Mdss</vt:lpstr>
      <vt:lpstr>Case handling</vt:lpstr>
      <vt:lpstr>eCR Listings</vt:lpstr>
      <vt:lpstr>Ecr Rendering for users</vt:lpstr>
      <vt:lpstr>PowerPoint Presentation</vt:lpstr>
      <vt:lpstr>Questions? </vt:lpstr>
    </vt:vector>
  </TitlesOfParts>
  <Company>State of Michigan</Company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eCR in Michigan</dc:title>
  <dc:creator>Buck, Matthew (DHHS)</dc:creator>
  <cp:lastModifiedBy>Chester, Kelley G.</cp:lastModifiedBy>
  <cp:revision>41</cp:revision>
  <dcterms:created xsi:type="dcterms:W3CDTF">2018-02-08T18:39:20Z</dcterms:created>
  <dcterms:modified xsi:type="dcterms:W3CDTF">2018-06-19T01:50:11Z</dcterms:modified>
</cp:coreProperties>
</file>