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14"/>
  </p:notesMasterIdLst>
  <p:handoutMasterIdLst>
    <p:handoutMasterId r:id="rId15"/>
  </p:handoutMasterIdLst>
  <p:sldIdLst>
    <p:sldId id="333" r:id="rId4"/>
    <p:sldId id="303" r:id="rId5"/>
    <p:sldId id="310" r:id="rId6"/>
    <p:sldId id="304" r:id="rId7"/>
    <p:sldId id="340" r:id="rId8"/>
    <p:sldId id="336" r:id="rId9"/>
    <p:sldId id="339" r:id="rId10"/>
    <p:sldId id="337" r:id="rId11"/>
    <p:sldId id="338" r:id="rId12"/>
    <p:sldId id="341" r:id="rId13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rawford, Carol Gotway (CDC/OSELS/EAPO)" initials="" lastIdx="19" clrIdx="0"/>
  <p:cmAuthor id="1" name="Reeves, William C. (CDC/OSELS/PHSPO)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F0FD"/>
    <a:srgbClr val="D2E5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>
    <p:restoredLeft sz="15620"/>
    <p:restoredTop sz="87348" autoAdjust="0"/>
  </p:normalViewPr>
  <p:slideViewPr>
    <p:cSldViewPr>
      <p:cViewPr>
        <p:scale>
          <a:sx n="75" d="100"/>
          <a:sy n="75" d="100"/>
        </p:scale>
        <p:origin x="-2214" y="-7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5" d="100"/>
          <a:sy n="65" d="100"/>
        </p:scale>
        <p:origin x="-1594" y="-91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DDD847-1396-4786-88B5-F6E3B86C798E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CAA45BAB-7D88-459C-91F8-54BEE2D3D762}">
      <dgm:prSet phldrT="[Text]" custT="1"/>
      <dgm:spPr>
        <a:solidFill>
          <a:srgbClr val="E9F0FD">
            <a:alpha val="50000"/>
          </a:srgbClr>
        </a:solidFill>
        <a:ln>
          <a:solidFill>
            <a:schemeClr val="bg2"/>
          </a:solidFill>
        </a:ln>
      </dgm:spPr>
      <dgm:t>
        <a:bodyPr/>
        <a:lstStyle/>
        <a:p>
          <a:r>
            <a:rPr lang="en-US" sz="2600" b="1" baseline="0" smtClean="0">
              <a:latin typeface="Arial" panose="020B0604020202020204" pitchFamily="34" charset="0"/>
              <a:cs typeface="Arial" panose="020B0604020202020204" pitchFamily="34" charset="0"/>
            </a:rPr>
            <a:t>Domain</a:t>
          </a:r>
          <a:endParaRPr lang="en-US" sz="2600" b="1" baseline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95397AD-1F5F-4E45-98D6-C28854201C59}" type="parTrans" cxnId="{513D8B6A-AA0E-4484-9745-4B7B731CDA9A}">
      <dgm:prSet/>
      <dgm:spPr/>
      <dgm:t>
        <a:bodyPr/>
        <a:lstStyle/>
        <a:p>
          <a:endParaRPr lang="en-US"/>
        </a:p>
      </dgm:t>
    </dgm:pt>
    <dgm:pt modelId="{27A0FEAC-D495-40CB-9E63-6E606CA239D3}" type="sibTrans" cxnId="{513D8B6A-AA0E-4484-9745-4B7B731CDA9A}">
      <dgm:prSet/>
      <dgm:spPr/>
      <dgm:t>
        <a:bodyPr/>
        <a:lstStyle/>
        <a:p>
          <a:endParaRPr lang="en-US"/>
        </a:p>
      </dgm:t>
    </dgm:pt>
    <dgm:pt modelId="{A5B0D2DE-1FF8-4144-AD28-18AF439C4B90}">
      <dgm:prSet phldrT="[Text]" custT="1"/>
      <dgm:spPr>
        <a:solidFill>
          <a:srgbClr val="E9F0FD">
            <a:alpha val="50000"/>
          </a:srgbClr>
        </a:solidFill>
        <a:ln>
          <a:solidFill>
            <a:schemeClr val="bg2"/>
          </a:solidFill>
        </a:ln>
      </dgm:spPr>
      <dgm:t>
        <a:bodyPr/>
        <a:lstStyle/>
        <a:p>
          <a:r>
            <a:rPr lang="en-US" sz="2600" b="1" baseline="0" smtClean="0">
              <a:latin typeface="Arial" panose="020B0604020202020204" pitchFamily="34" charset="0"/>
              <a:cs typeface="Arial" panose="020B0604020202020204" pitchFamily="34" charset="0"/>
            </a:rPr>
            <a:t>Practice</a:t>
          </a:r>
          <a:endParaRPr lang="en-US" sz="2600" b="1" baseline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0EF406F-BFD5-4D8D-9B1F-40DF92F25465}" type="parTrans" cxnId="{3558EA30-10B2-4EBD-9747-C513BB5E1F22}">
      <dgm:prSet/>
      <dgm:spPr/>
      <dgm:t>
        <a:bodyPr/>
        <a:lstStyle/>
        <a:p>
          <a:endParaRPr lang="en-US"/>
        </a:p>
      </dgm:t>
    </dgm:pt>
    <dgm:pt modelId="{057D6523-06A4-43A5-9A65-B6E3611C489A}" type="sibTrans" cxnId="{3558EA30-10B2-4EBD-9747-C513BB5E1F22}">
      <dgm:prSet/>
      <dgm:spPr/>
      <dgm:t>
        <a:bodyPr/>
        <a:lstStyle/>
        <a:p>
          <a:endParaRPr lang="en-US"/>
        </a:p>
      </dgm:t>
    </dgm:pt>
    <dgm:pt modelId="{49266B45-353D-4394-8CDF-1237CF25A27E}">
      <dgm:prSet phldrT="[Text]" custT="1"/>
      <dgm:spPr>
        <a:solidFill>
          <a:srgbClr val="E9F0FD">
            <a:alpha val="49804"/>
          </a:srgbClr>
        </a:solidFill>
        <a:ln>
          <a:solidFill>
            <a:schemeClr val="bg2"/>
          </a:solidFill>
        </a:ln>
      </dgm:spPr>
      <dgm:t>
        <a:bodyPr/>
        <a:lstStyle/>
        <a:p>
          <a:r>
            <a:rPr lang="en-US" sz="2500" b="1" baseline="0" smtClean="0">
              <a:latin typeface="Arial" panose="020B0604020202020204" pitchFamily="34" charset="0"/>
              <a:cs typeface="Arial" panose="020B0604020202020204" pitchFamily="34" charset="0"/>
            </a:rPr>
            <a:t>Community</a:t>
          </a:r>
          <a:endParaRPr lang="en-US" sz="2500" b="1" baseline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101C173-F16F-4A69-AAEC-E88161CACDE1}" type="parTrans" cxnId="{88D5EE7B-A134-437D-948F-B6F02D542A0D}">
      <dgm:prSet/>
      <dgm:spPr/>
      <dgm:t>
        <a:bodyPr/>
        <a:lstStyle/>
        <a:p>
          <a:endParaRPr lang="en-US"/>
        </a:p>
      </dgm:t>
    </dgm:pt>
    <dgm:pt modelId="{555A0A5F-4DBD-4F2C-932E-16AB00CB56E5}" type="sibTrans" cxnId="{88D5EE7B-A134-437D-948F-B6F02D542A0D}">
      <dgm:prSet/>
      <dgm:spPr/>
      <dgm:t>
        <a:bodyPr/>
        <a:lstStyle/>
        <a:p>
          <a:endParaRPr lang="en-US"/>
        </a:p>
      </dgm:t>
    </dgm:pt>
    <dgm:pt modelId="{FA239530-CFCD-466E-B668-66B9633AF884}" type="pres">
      <dgm:prSet presAssocID="{28DDD847-1396-4786-88B5-F6E3B86C798E}" presName="compositeShape" presStyleCnt="0">
        <dgm:presLayoutVars>
          <dgm:chMax val="7"/>
          <dgm:dir/>
          <dgm:resizeHandles val="exact"/>
        </dgm:presLayoutVars>
      </dgm:prSet>
      <dgm:spPr/>
    </dgm:pt>
    <dgm:pt modelId="{9FEA4156-3545-4420-9D07-358BDD00A981}" type="pres">
      <dgm:prSet presAssocID="{CAA45BAB-7D88-459C-91F8-54BEE2D3D762}" presName="circ1" presStyleLbl="vennNode1" presStyleIdx="0" presStyleCnt="3" custLinFactNeighborX="-1854" custLinFactNeighborY="3922"/>
      <dgm:spPr/>
      <dgm:t>
        <a:bodyPr/>
        <a:lstStyle/>
        <a:p>
          <a:endParaRPr lang="en-US"/>
        </a:p>
      </dgm:t>
    </dgm:pt>
    <dgm:pt modelId="{B9A11BF5-2620-48A1-BEBB-4198A2C0BA3B}" type="pres">
      <dgm:prSet presAssocID="{CAA45BAB-7D88-459C-91F8-54BEE2D3D762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A71903-0CC9-4F69-B38A-E8BD03983483}" type="pres">
      <dgm:prSet presAssocID="{A5B0D2DE-1FF8-4144-AD28-18AF439C4B90}" presName="circ2" presStyleLbl="vennNode1" presStyleIdx="1" presStyleCnt="3" custLinFactNeighborX="4432" custLinFactNeighborY="-6655"/>
      <dgm:spPr/>
      <dgm:t>
        <a:bodyPr/>
        <a:lstStyle/>
        <a:p>
          <a:endParaRPr lang="en-US"/>
        </a:p>
      </dgm:t>
    </dgm:pt>
    <dgm:pt modelId="{2C9FDDCB-E140-47EE-B19C-34B5C42AC28C}" type="pres">
      <dgm:prSet presAssocID="{A5B0D2DE-1FF8-4144-AD28-18AF439C4B90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3AC3CC-FA3E-4E7A-A2BD-B7F856FA01F6}" type="pres">
      <dgm:prSet presAssocID="{49266B45-353D-4394-8CDF-1237CF25A27E}" presName="circ3" presStyleLbl="vennNode1" presStyleIdx="2" presStyleCnt="3" custScaleX="105147" custScaleY="98886" custLinFactNeighborX="-9365" custLinFactNeighborY="-6402"/>
      <dgm:spPr/>
      <dgm:t>
        <a:bodyPr/>
        <a:lstStyle/>
        <a:p>
          <a:endParaRPr lang="en-US"/>
        </a:p>
      </dgm:t>
    </dgm:pt>
    <dgm:pt modelId="{7B8ABC17-879A-4127-B0FB-2224A2DA7946}" type="pres">
      <dgm:prSet presAssocID="{49266B45-353D-4394-8CDF-1237CF25A27E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84BFF19-D808-4E99-962C-4F9C40AF3CE5}" type="presOf" srcId="{A5B0D2DE-1FF8-4144-AD28-18AF439C4B90}" destId="{F3A71903-0CC9-4F69-B38A-E8BD03983483}" srcOrd="0" destOrd="0" presId="urn:microsoft.com/office/officeart/2005/8/layout/venn1"/>
    <dgm:cxn modelId="{513D8B6A-AA0E-4484-9745-4B7B731CDA9A}" srcId="{28DDD847-1396-4786-88B5-F6E3B86C798E}" destId="{CAA45BAB-7D88-459C-91F8-54BEE2D3D762}" srcOrd="0" destOrd="0" parTransId="{C95397AD-1F5F-4E45-98D6-C28854201C59}" sibTransId="{27A0FEAC-D495-40CB-9E63-6E606CA239D3}"/>
    <dgm:cxn modelId="{3B1B422E-37CF-4E3E-8156-CAD3808A202A}" type="presOf" srcId="{49266B45-353D-4394-8CDF-1237CF25A27E}" destId="{353AC3CC-FA3E-4E7A-A2BD-B7F856FA01F6}" srcOrd="0" destOrd="0" presId="urn:microsoft.com/office/officeart/2005/8/layout/venn1"/>
    <dgm:cxn modelId="{E6430449-F9B4-4C87-88ED-CB820CE584C4}" type="presOf" srcId="{CAA45BAB-7D88-459C-91F8-54BEE2D3D762}" destId="{B9A11BF5-2620-48A1-BEBB-4198A2C0BA3B}" srcOrd="1" destOrd="0" presId="urn:microsoft.com/office/officeart/2005/8/layout/venn1"/>
    <dgm:cxn modelId="{EF444932-4909-47A3-96E3-EDCB22104700}" type="presOf" srcId="{A5B0D2DE-1FF8-4144-AD28-18AF439C4B90}" destId="{2C9FDDCB-E140-47EE-B19C-34B5C42AC28C}" srcOrd="1" destOrd="0" presId="urn:microsoft.com/office/officeart/2005/8/layout/venn1"/>
    <dgm:cxn modelId="{88D5EE7B-A134-437D-948F-B6F02D542A0D}" srcId="{28DDD847-1396-4786-88B5-F6E3B86C798E}" destId="{49266B45-353D-4394-8CDF-1237CF25A27E}" srcOrd="2" destOrd="0" parTransId="{F101C173-F16F-4A69-AAEC-E88161CACDE1}" sibTransId="{555A0A5F-4DBD-4F2C-932E-16AB00CB56E5}"/>
    <dgm:cxn modelId="{6F964174-5CE3-4457-A9D1-2F833B4A19F4}" type="presOf" srcId="{49266B45-353D-4394-8CDF-1237CF25A27E}" destId="{7B8ABC17-879A-4127-B0FB-2224A2DA7946}" srcOrd="1" destOrd="0" presId="urn:microsoft.com/office/officeart/2005/8/layout/venn1"/>
    <dgm:cxn modelId="{3558EA30-10B2-4EBD-9747-C513BB5E1F22}" srcId="{28DDD847-1396-4786-88B5-F6E3B86C798E}" destId="{A5B0D2DE-1FF8-4144-AD28-18AF439C4B90}" srcOrd="1" destOrd="0" parTransId="{E0EF406F-BFD5-4D8D-9B1F-40DF92F25465}" sibTransId="{057D6523-06A4-43A5-9A65-B6E3611C489A}"/>
    <dgm:cxn modelId="{DD070626-75E6-4999-81A4-DCCF45D373FE}" type="presOf" srcId="{CAA45BAB-7D88-459C-91F8-54BEE2D3D762}" destId="{9FEA4156-3545-4420-9D07-358BDD00A981}" srcOrd="0" destOrd="0" presId="urn:microsoft.com/office/officeart/2005/8/layout/venn1"/>
    <dgm:cxn modelId="{839039B1-8E77-47B6-AFD5-EE4A7856E9FD}" type="presOf" srcId="{28DDD847-1396-4786-88B5-F6E3B86C798E}" destId="{FA239530-CFCD-466E-B668-66B9633AF884}" srcOrd="0" destOrd="0" presId="urn:microsoft.com/office/officeart/2005/8/layout/venn1"/>
    <dgm:cxn modelId="{BCEB2CCA-BEBE-4E5B-9156-E598B037F7FC}" type="presParOf" srcId="{FA239530-CFCD-466E-B668-66B9633AF884}" destId="{9FEA4156-3545-4420-9D07-358BDD00A981}" srcOrd="0" destOrd="0" presId="urn:microsoft.com/office/officeart/2005/8/layout/venn1"/>
    <dgm:cxn modelId="{16DC9539-06E6-4295-BB45-FC67744912DF}" type="presParOf" srcId="{FA239530-CFCD-466E-B668-66B9633AF884}" destId="{B9A11BF5-2620-48A1-BEBB-4198A2C0BA3B}" srcOrd="1" destOrd="0" presId="urn:microsoft.com/office/officeart/2005/8/layout/venn1"/>
    <dgm:cxn modelId="{1C5CF446-B4A1-45DA-A67F-F66A13675F00}" type="presParOf" srcId="{FA239530-CFCD-466E-B668-66B9633AF884}" destId="{F3A71903-0CC9-4F69-B38A-E8BD03983483}" srcOrd="2" destOrd="0" presId="urn:microsoft.com/office/officeart/2005/8/layout/venn1"/>
    <dgm:cxn modelId="{758578BA-D641-4324-B54E-D3B631766B70}" type="presParOf" srcId="{FA239530-CFCD-466E-B668-66B9633AF884}" destId="{2C9FDDCB-E140-47EE-B19C-34B5C42AC28C}" srcOrd="3" destOrd="0" presId="urn:microsoft.com/office/officeart/2005/8/layout/venn1"/>
    <dgm:cxn modelId="{E7BEF3C7-34BE-4F3A-9F1F-0D9CCE9EE812}" type="presParOf" srcId="{FA239530-CFCD-466E-B668-66B9633AF884}" destId="{353AC3CC-FA3E-4E7A-A2BD-B7F856FA01F6}" srcOrd="4" destOrd="0" presId="urn:microsoft.com/office/officeart/2005/8/layout/venn1"/>
    <dgm:cxn modelId="{1C7EE8E3-B5DE-4921-81E1-7E4D726972D4}" type="presParOf" srcId="{FA239530-CFCD-466E-B668-66B9633AF884}" destId="{7B8ABC17-879A-4127-B0FB-2224A2DA7946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857F27-E4C7-4E85-85E8-1431047D3280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62533AB-4526-4738-8847-286F97322322}">
      <dgm:prSet phldrT="[Text]"/>
      <dgm:spPr>
        <a:xfrm>
          <a:off x="1851818" y="0"/>
          <a:ext cx="4525963" cy="4525963"/>
        </a:xfrm>
        <a:solidFill>
          <a:schemeClr val="accent6">
            <a:lumMod val="10000"/>
            <a:lumOff val="90000"/>
          </a:schemeClr>
        </a:solidFill>
        <a:ln w="25400" cap="flat" cmpd="sng" algn="ctr">
          <a:solidFill>
            <a:schemeClr val="bg2"/>
          </a:solidFill>
          <a:prstDash val="solid"/>
        </a:ln>
        <a:effectLst/>
      </dgm:spPr>
      <dgm:t>
        <a:bodyPr/>
        <a:lstStyle/>
        <a:p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C22FAEFA-3F7E-47D7-A93E-60B7B0868D04}" type="parTrans" cxnId="{38BC6606-3997-4F91-A7A5-D0AB29F4A719}">
      <dgm:prSet/>
      <dgm:spPr/>
      <dgm:t>
        <a:bodyPr/>
        <a:lstStyle/>
        <a:p>
          <a:endParaRPr lang="en-US"/>
        </a:p>
      </dgm:t>
    </dgm:pt>
    <dgm:pt modelId="{F5A96F42-ED56-431B-9C62-E1FC530B455B}" type="sibTrans" cxnId="{38BC6606-3997-4F91-A7A5-D0AB29F4A719}">
      <dgm:prSet/>
      <dgm:spPr/>
      <dgm:t>
        <a:bodyPr/>
        <a:lstStyle/>
        <a:p>
          <a:endParaRPr lang="en-US"/>
        </a:p>
      </dgm:t>
    </dgm:pt>
    <dgm:pt modelId="{6032C2DD-BAB0-40BC-942A-94AB09BD11AF}">
      <dgm:prSet phldrT="[Text]" custT="1"/>
      <dgm:spPr>
        <a:xfrm>
          <a:off x="2304414" y="905192"/>
          <a:ext cx="3620770" cy="3620770"/>
        </a:xfrm>
        <a:solidFill>
          <a:schemeClr val="accent6">
            <a:lumMod val="25000"/>
            <a:lumOff val="75000"/>
            <a:alpha val="35000"/>
          </a:schemeClr>
        </a:solidFill>
        <a:ln w="25400" cap="flat" cmpd="sng" algn="ctr">
          <a:solidFill>
            <a:schemeClr val="bg2"/>
          </a:solidFill>
          <a:prstDash val="solid"/>
        </a:ln>
        <a:effectLst/>
      </dgm:spPr>
      <dgm:t>
        <a:bodyPr/>
        <a:lstStyle/>
        <a:p>
          <a:endParaRPr lang="en-US" sz="1600" dirty="0">
            <a:solidFill>
              <a:sysClr val="window" lastClr="FFFFFF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6AC3A644-9697-468A-BB04-241F812A9986}" type="parTrans" cxnId="{D1F6B9B2-C5FA-4DAA-BB1D-9111B246F3B3}">
      <dgm:prSet/>
      <dgm:spPr/>
      <dgm:t>
        <a:bodyPr/>
        <a:lstStyle/>
        <a:p>
          <a:endParaRPr lang="en-US"/>
        </a:p>
      </dgm:t>
    </dgm:pt>
    <dgm:pt modelId="{EDA4C0AD-9287-45A7-9FAE-4F054722BD39}" type="sibTrans" cxnId="{D1F6B9B2-C5FA-4DAA-BB1D-9111B246F3B3}">
      <dgm:prSet/>
      <dgm:spPr/>
      <dgm:t>
        <a:bodyPr/>
        <a:lstStyle/>
        <a:p>
          <a:endParaRPr lang="en-US"/>
        </a:p>
      </dgm:t>
    </dgm:pt>
    <dgm:pt modelId="{7B24DCE8-EA48-467F-8301-69EB7EE57C70}">
      <dgm:prSet phldrT="[Text]" custT="1"/>
      <dgm:spPr>
        <a:xfrm>
          <a:off x="2757011" y="1810385"/>
          <a:ext cx="2715577" cy="2715577"/>
        </a:xfrm>
        <a:solidFill>
          <a:schemeClr val="accent6">
            <a:lumMod val="25000"/>
            <a:lumOff val="75000"/>
          </a:schemeClr>
        </a:solidFill>
        <a:ln w="25400" cap="flat" cmpd="sng" algn="ctr">
          <a:solidFill>
            <a:schemeClr val="bg2"/>
          </a:solidFill>
          <a:prstDash val="solid"/>
        </a:ln>
        <a:effectLst/>
      </dgm:spPr>
      <dgm:t>
        <a:bodyPr/>
        <a:lstStyle/>
        <a:p>
          <a:endParaRPr lang="en-US" sz="1600" dirty="0">
            <a:solidFill>
              <a:sysClr val="window" lastClr="FFFFFF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D83CE5FC-2317-4B9C-BB7F-18D3E374591F}" type="parTrans" cxnId="{8C8FEF1E-59CE-48DD-A6D8-4AD783B97A13}">
      <dgm:prSet/>
      <dgm:spPr/>
      <dgm:t>
        <a:bodyPr/>
        <a:lstStyle/>
        <a:p>
          <a:endParaRPr lang="en-US"/>
        </a:p>
      </dgm:t>
    </dgm:pt>
    <dgm:pt modelId="{2E32A44E-1BD8-41D8-B9DD-0950540282AC}" type="sibTrans" cxnId="{8C8FEF1E-59CE-48DD-A6D8-4AD783B97A13}">
      <dgm:prSet/>
      <dgm:spPr/>
      <dgm:t>
        <a:bodyPr/>
        <a:lstStyle/>
        <a:p>
          <a:endParaRPr lang="en-US"/>
        </a:p>
      </dgm:t>
    </dgm:pt>
    <dgm:pt modelId="{16C26F0D-DAE2-4471-8D25-B69C9FE1A797}">
      <dgm:prSet phldrT="[Text]" custT="1"/>
      <dgm:spPr>
        <a:xfrm>
          <a:off x="3209607" y="2715577"/>
          <a:ext cx="1810385" cy="1810385"/>
        </a:xfrm>
        <a:solidFill>
          <a:schemeClr val="accent6">
            <a:lumMod val="50000"/>
            <a:lumOff val="50000"/>
            <a:alpha val="84000"/>
          </a:schemeClr>
        </a:solidFill>
        <a:ln w="25400" cap="flat" cmpd="sng" algn="ctr">
          <a:solidFill>
            <a:schemeClr val="bg2"/>
          </a:solidFill>
          <a:prstDash val="solid"/>
        </a:ln>
        <a:effectLst/>
      </dgm:spPr>
      <dgm:t>
        <a:bodyPr/>
        <a:lstStyle/>
        <a:p>
          <a:endParaRPr lang="en-US" sz="1800" dirty="0">
            <a:solidFill>
              <a:sysClr val="window" lastClr="FFFFFF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13D4F6A6-E771-4851-89A7-FD29C30AFB52}" type="parTrans" cxnId="{CCE3A706-B8EA-4353-A342-B37A071EE537}">
      <dgm:prSet/>
      <dgm:spPr/>
      <dgm:t>
        <a:bodyPr/>
        <a:lstStyle/>
        <a:p>
          <a:endParaRPr lang="en-US"/>
        </a:p>
      </dgm:t>
    </dgm:pt>
    <dgm:pt modelId="{62F52AAF-492D-471A-832A-5428EE2B3CC6}" type="sibTrans" cxnId="{CCE3A706-B8EA-4353-A342-B37A071EE537}">
      <dgm:prSet/>
      <dgm:spPr/>
      <dgm:t>
        <a:bodyPr/>
        <a:lstStyle/>
        <a:p>
          <a:endParaRPr lang="en-US"/>
        </a:p>
      </dgm:t>
    </dgm:pt>
    <dgm:pt modelId="{5707C493-6E30-4BC7-8344-FEBDEF2E902A}" type="pres">
      <dgm:prSet presAssocID="{54857F27-E4C7-4E85-85E8-1431047D3280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E8F8B71-3740-48CB-A292-DFEFF80363ED}" type="pres">
      <dgm:prSet presAssocID="{54857F27-E4C7-4E85-85E8-1431047D3280}" presName="comp1" presStyleCnt="0"/>
      <dgm:spPr/>
    </dgm:pt>
    <dgm:pt modelId="{2FDFB0C2-CB5F-4CD0-99D1-960900C383C9}" type="pres">
      <dgm:prSet presAssocID="{54857F27-E4C7-4E85-85E8-1431047D3280}" presName="circle1" presStyleLbl="node1" presStyleIdx="0" presStyleCnt="4" custLinFactNeighborX="2859" custLinFactNeighborY="-333"/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292BAD24-1B54-4B81-BD18-B8BF9BF5ADA5}" type="pres">
      <dgm:prSet presAssocID="{54857F27-E4C7-4E85-85E8-1431047D3280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34390E-59DD-4B5B-8807-0981D9F21234}" type="pres">
      <dgm:prSet presAssocID="{54857F27-E4C7-4E85-85E8-1431047D3280}" presName="comp2" presStyleCnt="0"/>
      <dgm:spPr/>
    </dgm:pt>
    <dgm:pt modelId="{C6A0FA49-82BB-40DB-965F-427A0BADAC46}" type="pres">
      <dgm:prSet presAssocID="{54857F27-E4C7-4E85-85E8-1431047D3280}" presName="circle2" presStyleLbl="node1" presStyleIdx="1" presStyleCnt="4" custLinFactNeighborX="523" custLinFactNeighborY="59"/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A67FA22A-EF93-4EA4-8B45-0834A0BFEF5A}" type="pres">
      <dgm:prSet presAssocID="{54857F27-E4C7-4E85-85E8-1431047D3280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18E1D8-830B-4C48-A39E-6C021C2C00CA}" type="pres">
      <dgm:prSet presAssocID="{54857F27-E4C7-4E85-85E8-1431047D3280}" presName="comp3" presStyleCnt="0"/>
      <dgm:spPr/>
    </dgm:pt>
    <dgm:pt modelId="{B8858F7E-5318-4905-9C56-E51E621DDAC3}" type="pres">
      <dgm:prSet presAssocID="{54857F27-E4C7-4E85-85E8-1431047D3280}" presName="circle3" presStyleLbl="node1" presStyleIdx="2" presStyleCnt="4" custScaleX="101017" custLinFactNeighborX="0" custLinFactNeighborY="678"/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1B070F81-BF93-4C6B-9E80-829690AF45FC}" type="pres">
      <dgm:prSet presAssocID="{54857F27-E4C7-4E85-85E8-1431047D3280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544934-449E-4DD2-86AA-5706EB255EE0}" type="pres">
      <dgm:prSet presAssocID="{54857F27-E4C7-4E85-85E8-1431047D3280}" presName="comp4" presStyleCnt="0"/>
      <dgm:spPr/>
    </dgm:pt>
    <dgm:pt modelId="{E05BFBFE-978E-491F-8339-48E06DAE80C8}" type="pres">
      <dgm:prSet presAssocID="{54857F27-E4C7-4E85-85E8-1431047D3280}" presName="circle4" presStyleLbl="node1" presStyleIdx="3" presStyleCnt="4"/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811DCC42-9DC9-457D-9BAB-2E74C13F1854}" type="pres">
      <dgm:prSet presAssocID="{54857F27-E4C7-4E85-85E8-1431047D3280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04A80AC-2865-4730-9A03-0799E2288155}" type="presOf" srcId="{16C26F0D-DAE2-4471-8D25-B69C9FE1A797}" destId="{811DCC42-9DC9-457D-9BAB-2E74C13F1854}" srcOrd="1" destOrd="0" presId="urn:microsoft.com/office/officeart/2005/8/layout/venn2"/>
    <dgm:cxn modelId="{177B5A06-9D3F-439C-BEB1-FE9FED980D9E}" type="presOf" srcId="{16C26F0D-DAE2-4471-8D25-B69C9FE1A797}" destId="{E05BFBFE-978E-491F-8339-48E06DAE80C8}" srcOrd="0" destOrd="0" presId="urn:microsoft.com/office/officeart/2005/8/layout/venn2"/>
    <dgm:cxn modelId="{4EFF9A8C-24E9-47A1-AFAF-6BA307481C46}" type="presOf" srcId="{7B24DCE8-EA48-467F-8301-69EB7EE57C70}" destId="{B8858F7E-5318-4905-9C56-E51E621DDAC3}" srcOrd="0" destOrd="0" presId="urn:microsoft.com/office/officeart/2005/8/layout/venn2"/>
    <dgm:cxn modelId="{1D8551DD-41EB-4DFB-870B-94ADCE215778}" type="presOf" srcId="{6032C2DD-BAB0-40BC-942A-94AB09BD11AF}" destId="{C6A0FA49-82BB-40DB-965F-427A0BADAC46}" srcOrd="0" destOrd="0" presId="urn:microsoft.com/office/officeart/2005/8/layout/venn2"/>
    <dgm:cxn modelId="{D9713BAA-5A61-401E-A06F-287FFBD00F88}" type="presOf" srcId="{7B24DCE8-EA48-467F-8301-69EB7EE57C70}" destId="{1B070F81-BF93-4C6B-9E80-829690AF45FC}" srcOrd="1" destOrd="0" presId="urn:microsoft.com/office/officeart/2005/8/layout/venn2"/>
    <dgm:cxn modelId="{279CFD54-555B-4953-8B74-F4937CA0C7A4}" type="presOf" srcId="{562533AB-4526-4738-8847-286F97322322}" destId="{292BAD24-1B54-4B81-BD18-B8BF9BF5ADA5}" srcOrd="1" destOrd="0" presId="urn:microsoft.com/office/officeart/2005/8/layout/venn2"/>
    <dgm:cxn modelId="{38BC6606-3997-4F91-A7A5-D0AB29F4A719}" srcId="{54857F27-E4C7-4E85-85E8-1431047D3280}" destId="{562533AB-4526-4738-8847-286F97322322}" srcOrd="0" destOrd="0" parTransId="{C22FAEFA-3F7E-47D7-A93E-60B7B0868D04}" sibTransId="{F5A96F42-ED56-431B-9C62-E1FC530B455B}"/>
    <dgm:cxn modelId="{D1F6B9B2-C5FA-4DAA-BB1D-9111B246F3B3}" srcId="{54857F27-E4C7-4E85-85E8-1431047D3280}" destId="{6032C2DD-BAB0-40BC-942A-94AB09BD11AF}" srcOrd="1" destOrd="0" parTransId="{6AC3A644-9697-468A-BB04-241F812A9986}" sibTransId="{EDA4C0AD-9287-45A7-9FAE-4F054722BD39}"/>
    <dgm:cxn modelId="{CCE3A706-B8EA-4353-A342-B37A071EE537}" srcId="{54857F27-E4C7-4E85-85E8-1431047D3280}" destId="{16C26F0D-DAE2-4471-8D25-B69C9FE1A797}" srcOrd="3" destOrd="0" parTransId="{13D4F6A6-E771-4851-89A7-FD29C30AFB52}" sibTransId="{62F52AAF-492D-471A-832A-5428EE2B3CC6}"/>
    <dgm:cxn modelId="{3B9DB566-F005-47E2-85ED-23EF729BBB7D}" type="presOf" srcId="{54857F27-E4C7-4E85-85E8-1431047D3280}" destId="{5707C493-6E30-4BC7-8344-FEBDEF2E902A}" srcOrd="0" destOrd="0" presId="urn:microsoft.com/office/officeart/2005/8/layout/venn2"/>
    <dgm:cxn modelId="{C41AF407-A960-4512-9BFB-A23566EBD8C4}" type="presOf" srcId="{562533AB-4526-4738-8847-286F97322322}" destId="{2FDFB0C2-CB5F-4CD0-99D1-960900C383C9}" srcOrd="0" destOrd="0" presId="urn:microsoft.com/office/officeart/2005/8/layout/venn2"/>
    <dgm:cxn modelId="{8C8FEF1E-59CE-48DD-A6D8-4AD783B97A13}" srcId="{54857F27-E4C7-4E85-85E8-1431047D3280}" destId="{7B24DCE8-EA48-467F-8301-69EB7EE57C70}" srcOrd="2" destOrd="0" parTransId="{D83CE5FC-2317-4B9C-BB7F-18D3E374591F}" sibTransId="{2E32A44E-1BD8-41D8-B9DD-0950540282AC}"/>
    <dgm:cxn modelId="{60204F3D-CC3F-4940-B4AC-3FD1691F16A4}" type="presOf" srcId="{6032C2DD-BAB0-40BC-942A-94AB09BD11AF}" destId="{A67FA22A-EF93-4EA4-8B45-0834A0BFEF5A}" srcOrd="1" destOrd="0" presId="urn:microsoft.com/office/officeart/2005/8/layout/venn2"/>
    <dgm:cxn modelId="{621EC358-22F9-4AEC-9D96-799B1A6D47BB}" type="presParOf" srcId="{5707C493-6E30-4BC7-8344-FEBDEF2E902A}" destId="{3E8F8B71-3740-48CB-A292-DFEFF80363ED}" srcOrd="0" destOrd="0" presId="urn:microsoft.com/office/officeart/2005/8/layout/venn2"/>
    <dgm:cxn modelId="{4C40E5EA-58E3-4CE2-B172-A819943D36F6}" type="presParOf" srcId="{3E8F8B71-3740-48CB-A292-DFEFF80363ED}" destId="{2FDFB0C2-CB5F-4CD0-99D1-960900C383C9}" srcOrd="0" destOrd="0" presId="urn:microsoft.com/office/officeart/2005/8/layout/venn2"/>
    <dgm:cxn modelId="{1B7BEEF5-AD78-4504-A87F-68E986CB3E31}" type="presParOf" srcId="{3E8F8B71-3740-48CB-A292-DFEFF80363ED}" destId="{292BAD24-1B54-4B81-BD18-B8BF9BF5ADA5}" srcOrd="1" destOrd="0" presId="urn:microsoft.com/office/officeart/2005/8/layout/venn2"/>
    <dgm:cxn modelId="{6AB158D9-E8BC-41D0-B269-6D7C46A9947F}" type="presParOf" srcId="{5707C493-6E30-4BC7-8344-FEBDEF2E902A}" destId="{0134390E-59DD-4B5B-8807-0981D9F21234}" srcOrd="1" destOrd="0" presId="urn:microsoft.com/office/officeart/2005/8/layout/venn2"/>
    <dgm:cxn modelId="{46698AA3-E39F-4A7E-B76A-7F20238A4E7A}" type="presParOf" srcId="{0134390E-59DD-4B5B-8807-0981D9F21234}" destId="{C6A0FA49-82BB-40DB-965F-427A0BADAC46}" srcOrd="0" destOrd="0" presId="urn:microsoft.com/office/officeart/2005/8/layout/venn2"/>
    <dgm:cxn modelId="{63500C37-FFBB-46A5-AAC7-E2EE9FFF6C04}" type="presParOf" srcId="{0134390E-59DD-4B5B-8807-0981D9F21234}" destId="{A67FA22A-EF93-4EA4-8B45-0834A0BFEF5A}" srcOrd="1" destOrd="0" presId="urn:microsoft.com/office/officeart/2005/8/layout/venn2"/>
    <dgm:cxn modelId="{943674E2-8A10-4B19-ACF7-F2F9DA3845CF}" type="presParOf" srcId="{5707C493-6E30-4BC7-8344-FEBDEF2E902A}" destId="{8618E1D8-830B-4C48-A39E-6C021C2C00CA}" srcOrd="2" destOrd="0" presId="urn:microsoft.com/office/officeart/2005/8/layout/venn2"/>
    <dgm:cxn modelId="{327C1915-501B-493E-98AF-F389ADEC37DF}" type="presParOf" srcId="{8618E1D8-830B-4C48-A39E-6C021C2C00CA}" destId="{B8858F7E-5318-4905-9C56-E51E621DDAC3}" srcOrd="0" destOrd="0" presId="urn:microsoft.com/office/officeart/2005/8/layout/venn2"/>
    <dgm:cxn modelId="{F18C86F9-AEF2-4E68-984D-A58FC999DB48}" type="presParOf" srcId="{8618E1D8-830B-4C48-A39E-6C021C2C00CA}" destId="{1B070F81-BF93-4C6B-9E80-829690AF45FC}" srcOrd="1" destOrd="0" presId="urn:microsoft.com/office/officeart/2005/8/layout/venn2"/>
    <dgm:cxn modelId="{EC2A841E-CB6C-4B93-BCD8-87FAE2BCB78D}" type="presParOf" srcId="{5707C493-6E30-4BC7-8344-FEBDEF2E902A}" destId="{32544934-449E-4DD2-86AA-5706EB255EE0}" srcOrd="3" destOrd="0" presId="urn:microsoft.com/office/officeart/2005/8/layout/venn2"/>
    <dgm:cxn modelId="{9F87F9DF-FDCC-4B51-9A31-428742D164DA}" type="presParOf" srcId="{32544934-449E-4DD2-86AA-5706EB255EE0}" destId="{E05BFBFE-978E-491F-8339-48E06DAE80C8}" srcOrd="0" destOrd="0" presId="urn:microsoft.com/office/officeart/2005/8/layout/venn2"/>
    <dgm:cxn modelId="{13C2D05D-C42F-4E19-B747-522C7E39D088}" type="presParOf" srcId="{32544934-449E-4DD2-86AA-5706EB255EE0}" destId="{811DCC42-9DC9-457D-9BAB-2E74C13F1854}" srcOrd="1" destOrd="0" presId="urn:microsoft.com/office/officeart/2005/8/layout/venn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EA4156-3545-4420-9D07-358BDD00A981}">
      <dsp:nvSpPr>
        <dsp:cNvPr id="0" name=""/>
        <dsp:cNvSpPr/>
      </dsp:nvSpPr>
      <dsp:spPr>
        <a:xfrm>
          <a:off x="2656843" y="244128"/>
          <a:ext cx="2788344" cy="2788344"/>
        </a:xfrm>
        <a:prstGeom prst="ellipse">
          <a:avLst/>
        </a:prstGeom>
        <a:solidFill>
          <a:srgbClr val="E9F0FD">
            <a:alpha val="50000"/>
          </a:srgbClr>
        </a:solidFill>
        <a:ln w="25400" cap="flat" cmpd="sng" algn="ctr">
          <a:solidFill>
            <a:schemeClr val="bg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baseline="0" smtClean="0">
              <a:latin typeface="Arial" panose="020B0604020202020204" pitchFamily="34" charset="0"/>
              <a:cs typeface="Arial" panose="020B0604020202020204" pitchFamily="34" charset="0"/>
            </a:rPr>
            <a:t>Domain</a:t>
          </a:r>
          <a:endParaRPr lang="en-US" sz="2600" b="1" kern="1200" baseline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28622" y="732089"/>
        <a:ext cx="2044786" cy="1254755"/>
      </dsp:txXfrm>
    </dsp:sp>
    <dsp:sp modelId="{F3A71903-0CC9-4F69-B38A-E8BD03983483}">
      <dsp:nvSpPr>
        <dsp:cNvPr id="0" name=""/>
        <dsp:cNvSpPr/>
      </dsp:nvSpPr>
      <dsp:spPr>
        <a:xfrm>
          <a:off x="3838246" y="1691921"/>
          <a:ext cx="2788344" cy="2788344"/>
        </a:xfrm>
        <a:prstGeom prst="ellipse">
          <a:avLst/>
        </a:prstGeom>
        <a:solidFill>
          <a:srgbClr val="E9F0FD">
            <a:alpha val="50000"/>
          </a:srgbClr>
        </a:solidFill>
        <a:ln w="25400" cap="flat" cmpd="sng" algn="ctr">
          <a:solidFill>
            <a:schemeClr val="bg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baseline="0" smtClean="0">
              <a:latin typeface="Arial" panose="020B0604020202020204" pitchFamily="34" charset="0"/>
              <a:cs typeface="Arial" panose="020B0604020202020204" pitchFamily="34" charset="0"/>
            </a:rPr>
            <a:t>Practice</a:t>
          </a:r>
          <a:endParaRPr lang="en-US" sz="2600" b="1" kern="1200" baseline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691015" y="2412243"/>
        <a:ext cx="1673006" cy="1533589"/>
      </dsp:txXfrm>
    </dsp:sp>
    <dsp:sp modelId="{353AC3CC-FA3E-4E7A-A2BD-B7F856FA01F6}">
      <dsp:nvSpPr>
        <dsp:cNvPr id="0" name=""/>
        <dsp:cNvSpPr/>
      </dsp:nvSpPr>
      <dsp:spPr>
        <a:xfrm>
          <a:off x="1369525" y="1714506"/>
          <a:ext cx="2931860" cy="2757282"/>
        </a:xfrm>
        <a:prstGeom prst="ellipse">
          <a:avLst/>
        </a:prstGeom>
        <a:solidFill>
          <a:srgbClr val="E9F0FD">
            <a:alpha val="49804"/>
          </a:srgbClr>
        </a:solidFill>
        <a:ln w="25400" cap="flat" cmpd="sng" algn="ctr">
          <a:solidFill>
            <a:schemeClr val="bg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baseline="0" smtClean="0">
              <a:latin typeface="Arial" panose="020B0604020202020204" pitchFamily="34" charset="0"/>
              <a:cs typeface="Arial" panose="020B0604020202020204" pitchFamily="34" charset="0"/>
            </a:rPr>
            <a:t>Community</a:t>
          </a:r>
          <a:endParaRPr lang="en-US" sz="2500" b="1" kern="1200" baseline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45608" y="2426804"/>
        <a:ext cx="1759116" cy="15165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DFB0C2-CB5F-4CD0-99D1-960900C383C9}">
      <dsp:nvSpPr>
        <dsp:cNvPr id="0" name=""/>
        <dsp:cNvSpPr/>
      </dsp:nvSpPr>
      <dsp:spPr>
        <a:xfrm>
          <a:off x="1981215" y="0"/>
          <a:ext cx="4525963" cy="4525963"/>
        </a:xfrm>
        <a:prstGeom prst="ellipse">
          <a:avLst/>
        </a:prstGeom>
        <a:solidFill>
          <a:schemeClr val="accent6">
            <a:lumMod val="10000"/>
            <a:lumOff val="90000"/>
          </a:schemeClr>
        </a:solidFill>
        <a:ln w="25400" cap="flat" cmpd="sng" algn="ctr">
          <a:solidFill>
            <a:schemeClr val="bg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611467" y="226298"/>
        <a:ext cx="1265459" cy="678894"/>
      </dsp:txXfrm>
    </dsp:sp>
    <dsp:sp modelId="{C6A0FA49-82BB-40DB-965F-427A0BADAC46}">
      <dsp:nvSpPr>
        <dsp:cNvPr id="0" name=""/>
        <dsp:cNvSpPr/>
      </dsp:nvSpPr>
      <dsp:spPr>
        <a:xfrm>
          <a:off x="2323351" y="905192"/>
          <a:ext cx="3620770" cy="3620770"/>
        </a:xfrm>
        <a:prstGeom prst="ellipse">
          <a:avLst/>
        </a:prstGeom>
        <a:solidFill>
          <a:schemeClr val="accent6">
            <a:lumMod val="25000"/>
            <a:lumOff val="75000"/>
            <a:alpha val="35000"/>
          </a:schemeClr>
        </a:solidFill>
        <a:ln w="25400" cap="flat" cmpd="sng" algn="ctr">
          <a:solidFill>
            <a:schemeClr val="bg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>
            <a:solidFill>
              <a:sysClr val="window" lastClr="FFFFFF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3501007" y="1122438"/>
        <a:ext cx="1265459" cy="651738"/>
      </dsp:txXfrm>
    </dsp:sp>
    <dsp:sp modelId="{B8858F7E-5318-4905-9C56-E51E621DDAC3}">
      <dsp:nvSpPr>
        <dsp:cNvPr id="0" name=""/>
        <dsp:cNvSpPr/>
      </dsp:nvSpPr>
      <dsp:spPr>
        <a:xfrm>
          <a:off x="2743202" y="1810385"/>
          <a:ext cx="2743195" cy="2715577"/>
        </a:xfrm>
        <a:prstGeom prst="ellipse">
          <a:avLst/>
        </a:prstGeom>
        <a:solidFill>
          <a:schemeClr val="accent6">
            <a:lumMod val="25000"/>
            <a:lumOff val="75000"/>
          </a:schemeClr>
        </a:solidFill>
        <a:ln w="25400" cap="flat" cmpd="sng" algn="ctr">
          <a:solidFill>
            <a:schemeClr val="bg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>
            <a:solidFill>
              <a:sysClr val="window" lastClr="FFFFFF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3475635" y="2014053"/>
        <a:ext cx="1278328" cy="611005"/>
      </dsp:txXfrm>
    </dsp:sp>
    <dsp:sp modelId="{E05BFBFE-978E-491F-8339-48E06DAE80C8}">
      <dsp:nvSpPr>
        <dsp:cNvPr id="0" name=""/>
        <dsp:cNvSpPr/>
      </dsp:nvSpPr>
      <dsp:spPr>
        <a:xfrm>
          <a:off x="3209607" y="2715577"/>
          <a:ext cx="1810385" cy="1810385"/>
        </a:xfrm>
        <a:prstGeom prst="ellipse">
          <a:avLst/>
        </a:prstGeom>
        <a:solidFill>
          <a:schemeClr val="accent6">
            <a:lumMod val="50000"/>
            <a:lumOff val="50000"/>
            <a:alpha val="84000"/>
          </a:schemeClr>
        </a:solidFill>
        <a:ln w="25400" cap="flat" cmpd="sng" algn="ctr">
          <a:solidFill>
            <a:schemeClr val="bg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>
            <a:solidFill>
              <a:sysClr val="window" lastClr="FFFFFF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3474732" y="3168174"/>
        <a:ext cx="1280135" cy="9051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63" tIns="46581" rIns="93163" bIns="4658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163" tIns="46581" rIns="93163" bIns="46581" rtlCol="0"/>
          <a:lstStyle>
            <a:lvl1pPr algn="r">
              <a:defRPr sz="1200"/>
            </a:lvl1pPr>
          </a:lstStyle>
          <a:p>
            <a:fld id="{0CCD6E72-02DC-49B0-AF12-CF62F6DB66A4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63" tIns="46581" rIns="93163" bIns="4658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</p:spPr>
        <p:txBody>
          <a:bodyPr vert="horz" lIns="93163" tIns="46581" rIns="93163" bIns="46581" rtlCol="0" anchor="b"/>
          <a:lstStyle>
            <a:lvl1pPr algn="r">
              <a:defRPr sz="1200"/>
            </a:lvl1pPr>
          </a:lstStyle>
          <a:p>
            <a:fld id="{F75D14BD-30F3-4921-AEDF-60D3B0748D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1041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63" tIns="46581" rIns="93163" bIns="4658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163" tIns="46581" rIns="93163" bIns="4658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EFCA137-33D9-4F2F-8480-E2193FC840E5}" type="datetimeFigureOut">
              <a:rPr lang="en-US"/>
              <a:pPr>
                <a:defRPr/>
              </a:pPr>
              <a:t>6/18/2018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3" tIns="46581" rIns="93163" bIns="4658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63" tIns="46581" rIns="93163" bIns="46581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63" tIns="46581" rIns="93163" bIns="4658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</p:spPr>
        <p:txBody>
          <a:bodyPr vert="horz" lIns="93163" tIns="46581" rIns="93163" bIns="4658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865A000-0C5A-4B9F-8C55-1F7AFD45E1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2768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2054C-5FFB-4925-88B8-34BFE44764D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F3C89DD-3594-49F0-9CB3-E6183774424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100" dirty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F3C89DD-3594-49F0-9CB3-E6183774424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spcAft>
                <a:spcPts val="1204"/>
              </a:spcAft>
            </a:pPr>
            <a:r>
              <a:rPr lang="en-US" sz="1600" dirty="0"/>
              <a:t>Three distinct elements that comprise a </a:t>
            </a:r>
            <a:r>
              <a:rPr lang="en-US" sz="1600" dirty="0" err="1"/>
              <a:t>CoP</a:t>
            </a:r>
            <a:r>
              <a:rPr lang="en-US" sz="1600" dirty="0"/>
              <a:t>:</a:t>
            </a:r>
          </a:p>
          <a:p>
            <a:pPr marL="458617" indent="-458617" eaLnBrk="1" hangingPunct="1">
              <a:spcBef>
                <a:spcPct val="0"/>
              </a:spcBef>
              <a:spcAft>
                <a:spcPts val="1204"/>
              </a:spcAft>
              <a:buFont typeface="+mj-lt"/>
              <a:buAutoNum type="arabicPeriod"/>
            </a:pPr>
            <a:r>
              <a:rPr lang="en-US" sz="1600" dirty="0"/>
              <a:t>A </a:t>
            </a:r>
            <a:r>
              <a:rPr lang="en-US" sz="1600" i="1" dirty="0"/>
              <a:t>community</a:t>
            </a:r>
            <a:r>
              <a:rPr lang="en-US" sz="1600" dirty="0"/>
              <a:t> that enables interaction (such as discussions, collaborative activities, and relationship building) </a:t>
            </a:r>
          </a:p>
          <a:p>
            <a:pPr marL="458617" indent="-458617" eaLnBrk="1" hangingPunct="1">
              <a:spcBef>
                <a:spcPct val="0"/>
              </a:spcBef>
              <a:spcAft>
                <a:spcPts val="1204"/>
              </a:spcAft>
              <a:buFont typeface="+mj-lt"/>
              <a:buAutoNum type="arabicPeriod"/>
            </a:pPr>
            <a:r>
              <a:rPr lang="en-US" sz="1600" dirty="0"/>
              <a:t>A shared </a:t>
            </a:r>
            <a:r>
              <a:rPr lang="en-US" sz="1600" i="1" dirty="0"/>
              <a:t>domain</a:t>
            </a:r>
            <a:r>
              <a:rPr lang="en-US" sz="1600" dirty="0"/>
              <a:t> of interest (such as </a:t>
            </a:r>
            <a:r>
              <a:rPr lang="en-US" sz="1600" dirty="0" err="1"/>
              <a:t>syndromic</a:t>
            </a:r>
            <a:r>
              <a:rPr lang="en-US" sz="1600" dirty="0"/>
              <a:t> surveillance)</a:t>
            </a:r>
          </a:p>
          <a:p>
            <a:pPr marL="458617" indent="-458617" eaLnBrk="1" hangingPunct="1">
              <a:spcBef>
                <a:spcPct val="0"/>
              </a:spcBef>
              <a:spcAft>
                <a:spcPts val="1204"/>
              </a:spcAft>
              <a:buFont typeface="+mj-lt"/>
              <a:buAutoNum type="arabicPeriod"/>
            </a:pPr>
            <a:r>
              <a:rPr lang="en-US" sz="1600" dirty="0"/>
              <a:t>A shared </a:t>
            </a:r>
            <a:r>
              <a:rPr lang="en-US" sz="1600" i="1" dirty="0"/>
              <a:t>practice</a:t>
            </a:r>
            <a:r>
              <a:rPr lang="en-US" sz="1600" dirty="0"/>
              <a:t> of experiences, stories, tools, and ways of addressing recurring problems</a:t>
            </a:r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F3C89DD-3594-49F0-9CB3-E6183774424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F3C89DD-3594-49F0-9CB3-E6183774424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F3C89DD-3594-49F0-9CB3-E6183774424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z="1600" dirty="0"/>
              <a:t>Core group: key leaders/decide the learning agenda/meets regularly. Success of </a:t>
            </a:r>
            <a:r>
              <a:rPr lang="en-US" sz="1600" dirty="0" err="1"/>
              <a:t>CoP</a:t>
            </a:r>
            <a:r>
              <a:rPr lang="en-US" sz="1600" dirty="0"/>
              <a:t> depends on them.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Active participants: members who are recognized as practitioners and define the community. They may attend meetings regularly and participate in community forums, but without the regular intensity of the core group.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Occasional participants: members who only participate when the topic is of special interest or when they have something specific to contribute. 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Peripheral participants: people who have a sustained connection to the community but are on the peripheral and rarely participate.  They generally make up the largest portion of community members. </a:t>
            </a:r>
          </a:p>
          <a:p>
            <a:pPr eaLnBrk="1" hangingPunct="1">
              <a:spcBef>
                <a:spcPct val="0"/>
              </a:spcBef>
            </a:pPr>
            <a:r>
              <a:rPr lang="en-US" sz="1600" dirty="0"/>
              <a:t> </a:t>
            </a:r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F3C89DD-3594-49F0-9CB3-E6183774424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F3C89DD-3594-49F0-9CB3-E6183774424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F3C89DD-3594-49F0-9CB3-E6183774424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F3C89DD-3594-49F0-9CB3-E6183774424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54CA1-FBE4-490D-A72A-5E98FEDD873B}" type="datetimeFigureOut">
              <a:rPr lang="en-US"/>
              <a:pPr>
                <a:defRPr/>
              </a:pPr>
              <a:t>6/18/2018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455B11-D465-4AE7-A4A0-1D9E1A585D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3BF2C4-C091-42CD-8D29-ADBD6D1140AB}" type="datetimeFigureOut">
              <a:rPr lang="en-US"/>
              <a:pPr>
                <a:defRPr/>
              </a:pPr>
              <a:t>6/18/2018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FE18D-4F92-4F18-BCCA-4FD2DE159A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32518B-185A-49CA-9B8C-003FD65862DC}" type="datetimeFigureOut">
              <a:rPr lang="en-US"/>
              <a:pPr>
                <a:defRPr/>
              </a:pPr>
              <a:t>6/18/2018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5C1DC-0431-4D07-8824-26FD7FFACE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E849AE-8B1C-4C43-BAE4-5E119B68166A}" type="datetimeFigureOut">
              <a:rPr lang="en-US"/>
              <a:pPr>
                <a:defRPr/>
              </a:pPr>
              <a:t>6/18/2018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00AD1-8C66-4736-A752-2020B12DE5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91C4D9-D96D-4418-BCCC-35AF014F8684}" type="datetimeFigureOut">
              <a:rPr lang="en-US"/>
              <a:pPr>
                <a:defRPr/>
              </a:pPr>
              <a:t>6/18/2018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D31DC0-E9FB-44A2-A567-03D20813AC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902F50-12DF-4473-8ECD-DC3481618566}" type="datetimeFigureOut">
              <a:rPr lang="en-US"/>
              <a:pPr>
                <a:defRPr/>
              </a:pPr>
              <a:t>6/18/2018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20DDE-E679-4DEA-8108-DF06466D88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5BCF3D-D151-4789-879D-BFD21436A262}" type="datetimeFigureOut">
              <a:rPr lang="en-US"/>
              <a:pPr>
                <a:defRPr/>
              </a:pPr>
              <a:t>6/18/2018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F75199-7968-4270-8769-42001EFFBD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F2797-4116-4CD5-934D-D9FC56D0B841}" type="datetimeFigureOut">
              <a:rPr lang="en-US"/>
              <a:pPr>
                <a:defRPr/>
              </a:pPr>
              <a:t>6/18/2018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67FC8-3005-4C4E-82EF-9664FB7238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95564-D391-4DFE-AFAE-C50548E90D8F}" type="datetimeFigureOut">
              <a:rPr lang="en-US"/>
              <a:pPr>
                <a:defRPr/>
              </a:pPr>
              <a:t>6/18/2018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701844-AFBA-44C1-82B4-0CA6BD9D95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3EAFF-4726-4F7C-A589-436078731749}" type="datetimeFigureOut">
              <a:rPr lang="en-US"/>
              <a:pPr>
                <a:defRPr/>
              </a:pPr>
              <a:t>6/18/2018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78DBF-202C-4117-A85D-29EF5A8CAC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28EB1-5ACE-41D7-909C-F64E06789AE6}" type="datetimeFigureOut">
              <a:rPr lang="en-US"/>
              <a:pPr>
                <a:defRPr/>
              </a:pPr>
              <a:t>6/18/2018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4DEB66-8840-477E-8709-0893D118FE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1981200"/>
            <a:ext cx="8229600" cy="1676400"/>
          </a:xfrm>
          <a:prstGeom prst="rect">
            <a:avLst/>
          </a:prstGeom>
        </p:spPr>
        <p:txBody>
          <a:bodyPr/>
          <a:lstStyle>
            <a:lvl1pPr>
              <a:lnSpc>
                <a:spcPts val="3000"/>
              </a:lnSpc>
              <a:defRPr sz="2800" b="1" baseline="0">
                <a:solidFill>
                  <a:schemeClr val="bg1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1371600" y="4267200"/>
            <a:ext cx="6400800" cy="1295400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buNone/>
              <a:defRPr sz="1800" baseline="0">
                <a:solidFill>
                  <a:schemeClr val="tx2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0416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5791200"/>
            <a:ext cx="8229600" cy="6096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1100"/>
              </a:lnSpc>
              <a:buNone/>
              <a:defRPr sz="1100" baseline="0"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1371600" y="4267200"/>
            <a:ext cx="6400800" cy="1295400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buNone/>
              <a:defRPr sz="1800" baseline="0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1981200"/>
            <a:ext cx="8229600" cy="1676400"/>
          </a:xfrm>
          <a:prstGeom prst="rect">
            <a:avLst/>
          </a:prstGeom>
        </p:spPr>
        <p:txBody>
          <a:bodyPr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2286000" y="6281928"/>
            <a:ext cx="5105400" cy="18288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0" y="6473952"/>
            <a:ext cx="5105400" cy="22860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57200" y="5791200"/>
            <a:ext cx="8229600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(For content heavy tables and chart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57200" y="5791200"/>
            <a:ext cx="8229600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adg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1371600" y="4267200"/>
            <a:ext cx="6400800" cy="1295400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buNone/>
              <a:defRPr sz="1800" baseline="0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1981200"/>
            <a:ext cx="8229600" cy="1676400"/>
          </a:xfrm>
          <a:prstGeom prst="rect">
            <a:avLst/>
          </a:prstGeom>
        </p:spPr>
        <p:txBody>
          <a:bodyPr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Content Badg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1905000" y="5791200"/>
            <a:ext cx="6781800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3800"/>
              </a:lnSpc>
              <a:defRPr sz="3600" b="1" cap="all" baseline="0"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 baseline="0"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518150"/>
          </a:xfrm>
          <a:prstGeom prst="rect">
            <a:avLst/>
          </a:prstGeom>
        </p:spPr>
        <p:txBody>
          <a:bodyPr anchor="ctr" anchorCtr="0"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3560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57200" y="5791200"/>
            <a:ext cx="8229600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 baseline="0"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/>
          <p:nvPr userDrawn="1"/>
        </p:nvSpPr>
        <p:spPr>
          <a:xfrm>
            <a:off x="1371600" y="4343400"/>
            <a:ext cx="6400800" cy="2921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b="1" dirty="0">
                <a:solidFill>
                  <a:srgbClr val="0039A6"/>
                </a:solidFill>
                <a:latin typeface="+mn-lt"/>
              </a:rPr>
              <a:t>For more information please contact Centers for Disease Control and Prevention</a:t>
            </a:r>
          </a:p>
        </p:txBody>
      </p:sp>
      <p:sp>
        <p:nvSpPr>
          <p:cNvPr id="7" name="Rectangle 9"/>
          <p:cNvSpPr/>
          <p:nvPr userDrawn="1"/>
        </p:nvSpPr>
        <p:spPr>
          <a:xfrm>
            <a:off x="1371600" y="4705350"/>
            <a:ext cx="5943600" cy="6477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39A6"/>
                </a:solidFill>
                <a:latin typeface="+mn-lt"/>
              </a:rPr>
              <a:t>1600 Clifton Road NE, Atlanta, GA 30333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39A6"/>
                </a:solidFill>
                <a:latin typeface="+mn-lt"/>
              </a:rPr>
              <a:t>Telephone, 1-800-CDC-INFO (232-4636)/TTY: 1-888-232-6348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39A6"/>
                </a:solidFill>
                <a:latin typeface="+mn-lt"/>
              </a:rPr>
              <a:t>E-mail: cdcinfo@cdc.gov 	Web: www.cdc.gov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2057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2286000" y="6281928"/>
            <a:ext cx="5105400" cy="18288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0" y="6473952"/>
            <a:ext cx="5105400" cy="22860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39A6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39A6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39A6"/>
                </a:solidFill>
                <a:latin typeface="+mn-lt"/>
              </a:defRPr>
            </a:lvl1pPr>
          </a:lstStyle>
          <a:p>
            <a:pPr>
              <a:defRPr/>
            </a:pPr>
            <a:fld id="{A1DAD90D-B8F4-4896-AC3C-91C7E67728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8610CA2-9308-436C-9403-59E4CE53409B}" type="datetimeFigureOut">
              <a:rPr lang="en-US"/>
              <a:pPr>
                <a:defRPr/>
              </a:pPr>
              <a:t>6/18/2018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7371987-5DDC-4351-B16E-8CA0363477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70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8" r:id="rId2"/>
    <p:sldLayoutId id="2147483696" r:id="rId3"/>
    <p:sldLayoutId id="2147483697" r:id="rId4"/>
    <p:sldLayoutId id="2147483698" r:id="rId5"/>
    <p:sldLayoutId id="2147483689" r:id="rId6"/>
    <p:sldLayoutId id="2147483690" r:id="rId7"/>
    <p:sldLayoutId id="2147483691" r:id="rId8"/>
    <p:sldLayoutId id="2147483699" r:id="rId9"/>
    <p:sldLayoutId id="2147483700" r:id="rId10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1600200"/>
            <a:ext cx="8229600" cy="1676400"/>
          </a:xfrm>
        </p:spPr>
        <p:txBody>
          <a:bodyPr/>
          <a:lstStyle/>
          <a:p>
            <a:r>
              <a:rPr lang="en-US" sz="4000" dirty="0" smtClean="0">
                <a:solidFill>
                  <a:srgbClr val="FFC000"/>
                </a:solidFill>
              </a:rPr>
              <a:t>Communities of Practice 101 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4000" dirty="0">
              <a:solidFill>
                <a:srgbClr val="FFC000"/>
              </a:solidFill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600200" y="2895600"/>
            <a:ext cx="6400800" cy="1189167"/>
          </a:xfrm>
        </p:spPr>
        <p:txBody>
          <a:bodyPr/>
          <a:lstStyle/>
          <a:p>
            <a:r>
              <a:rPr lang="en-US" sz="1800" dirty="0" smtClean="0">
                <a:latin typeface="Arial" charset="0"/>
              </a:rPr>
              <a:t>Presented by Michael A. Coletta, MPH</a:t>
            </a:r>
          </a:p>
          <a:p>
            <a:r>
              <a:rPr lang="en-US" sz="1800" dirty="0" smtClean="0">
                <a:latin typeface="Arial" charset="0"/>
              </a:rPr>
              <a:t>Prepared by Deborah </a:t>
            </a:r>
            <a:r>
              <a:rPr lang="en-US" sz="1800" dirty="0">
                <a:latin typeface="Arial" charset="0"/>
              </a:rPr>
              <a:t>W. Gould, </a:t>
            </a:r>
            <a:r>
              <a:rPr lang="en-US" sz="1800" dirty="0" smtClean="0">
                <a:latin typeface="Arial" charset="0"/>
              </a:rPr>
              <a:t>PhD</a:t>
            </a:r>
          </a:p>
          <a:p>
            <a:r>
              <a:rPr lang="en-US" sz="1600" b="0" dirty="0" smtClean="0">
                <a:latin typeface="Arial" charset="0"/>
              </a:rPr>
              <a:t>Division of Health Informatics and Surveillance</a:t>
            </a:r>
          </a:p>
          <a:p>
            <a:r>
              <a:rPr lang="en-US" sz="1600" b="0" dirty="0" smtClean="0">
                <a:latin typeface="Arial" charset="0"/>
              </a:rPr>
              <a:t>Centers for Disease Control and Prevention </a:t>
            </a:r>
            <a:endParaRPr lang="en-US" sz="1600" b="0" dirty="0">
              <a:latin typeface="Arial" charset="0"/>
            </a:endParaRPr>
          </a:p>
          <a:p>
            <a:endParaRPr lang="en-US" dirty="0">
              <a:latin typeface="Calibri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04950" y="4114800"/>
            <a:ext cx="6400800" cy="101047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December 9, 2014</a:t>
            </a:r>
          </a:p>
        </p:txBody>
      </p:sp>
      <p:sp>
        <p:nvSpPr>
          <p:cNvPr id="10" name="Text Placeholder 5"/>
          <p:cNvSpPr txBox="1">
            <a:spLocks/>
          </p:cNvSpPr>
          <p:nvPr/>
        </p:nvSpPr>
        <p:spPr>
          <a:xfrm>
            <a:off x="2143125" y="6245007"/>
            <a:ext cx="5124450" cy="24490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000" kern="1200" baseline="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Center for Surveillance, Epidemiology, and Laboratory Services</a:t>
            </a:r>
            <a:endParaRPr lang="en-US" b="1" dirty="0"/>
          </a:p>
        </p:txBody>
      </p:sp>
      <p:sp>
        <p:nvSpPr>
          <p:cNvPr id="11" name="Text Placeholder 6"/>
          <p:cNvSpPr txBox="1">
            <a:spLocks/>
          </p:cNvSpPr>
          <p:nvPr/>
        </p:nvSpPr>
        <p:spPr>
          <a:xfrm>
            <a:off x="2143125" y="6432892"/>
            <a:ext cx="4012142" cy="228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000" kern="1200" baseline="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Division of Health Informatics and Surveillance</a:t>
            </a:r>
          </a:p>
        </p:txBody>
      </p:sp>
    </p:spTree>
    <p:extLst>
      <p:ext uri="{BB962C8B-B14F-4D97-AF65-F5344CB8AC3E}">
        <p14:creationId xmlns:p14="http://schemas.microsoft.com/office/powerpoint/2010/main" val="39287845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Content Placeholder 4"/>
          <p:cNvSpPr>
            <a:spLocks noGrp="1"/>
          </p:cNvSpPr>
          <p:nvPr>
            <p:ph idx="1"/>
          </p:nvPr>
        </p:nvSpPr>
        <p:spPr bwMode="auto">
          <a:xfrm>
            <a:off x="457200" y="1295400"/>
            <a:ext cx="8229600" cy="47244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1800" i="1" dirty="0"/>
              <a:t>A Community of Practice (</a:t>
            </a:r>
            <a:r>
              <a:rPr lang="en-US" sz="1800" i="1" dirty="0" err="1"/>
              <a:t>CoP</a:t>
            </a:r>
            <a:r>
              <a:rPr lang="en-US" sz="1800" i="1" dirty="0"/>
              <a:t>) is defined as “a group of people who share a concern, a set of problems, or a passion about a topic, and who deepen their knowledge and expertise by interacting on an ongoing basis.” </a:t>
            </a:r>
            <a:endParaRPr lang="en-US" sz="1800" i="1" dirty="0" smtClean="0"/>
          </a:p>
          <a:p>
            <a:pPr marL="0" indent="0">
              <a:buNone/>
            </a:pPr>
            <a:endParaRPr lang="en-US" sz="1800" dirty="0"/>
          </a:p>
          <a:p>
            <a:pPr marL="0" indent="0" algn="ctr">
              <a:buNone/>
            </a:pPr>
            <a:r>
              <a:rPr lang="en-US" sz="1400" dirty="0" smtClean="0"/>
              <a:t>Wenger </a:t>
            </a:r>
            <a:r>
              <a:rPr lang="en-US" sz="1400" dirty="0"/>
              <a:t>E, McDermott R, Snyder WM. </a:t>
            </a:r>
            <a:r>
              <a:rPr lang="en-US" sz="1400" i="1" dirty="0"/>
              <a:t>Cultivating Communities of Practice. </a:t>
            </a:r>
            <a:endParaRPr lang="en-US" sz="1400" i="1" dirty="0" smtClean="0"/>
          </a:p>
          <a:p>
            <a:pPr marL="0" indent="0" algn="ctr">
              <a:buNone/>
            </a:pPr>
            <a:r>
              <a:rPr lang="en-US" sz="1400" dirty="0" smtClean="0"/>
              <a:t>Harvard </a:t>
            </a:r>
            <a:r>
              <a:rPr lang="en-US" sz="1400" dirty="0"/>
              <a:t>Business School Press. Boston, MA. </a:t>
            </a:r>
            <a:r>
              <a:rPr lang="en-US" sz="1400" dirty="0" smtClean="0"/>
              <a:t>2002</a:t>
            </a:r>
          </a:p>
          <a:p>
            <a:endParaRPr lang="en-US" altLang="en-US" sz="1800" dirty="0"/>
          </a:p>
          <a:p>
            <a:r>
              <a:rPr lang="en-US" altLang="en-US" sz="1800" i="1" dirty="0" smtClean="0"/>
              <a:t>Communities </a:t>
            </a:r>
            <a:r>
              <a:rPr lang="en-US" altLang="en-US" sz="1800" i="1" dirty="0"/>
              <a:t>of practice are groups of people who come together to share and to learn from one another face-to-face and virtually. They are held together by a common interest in a body of knowledge and are driven by a desire and need to share problems, experiences, insights, templates, tools, and best practices</a:t>
            </a:r>
            <a:r>
              <a:rPr lang="en-US" altLang="en-US" sz="1800" i="1" dirty="0" smtClean="0"/>
              <a:t>.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1800" i="1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dirty="0" smtClean="0"/>
              <a:t> </a:t>
            </a:r>
            <a:r>
              <a:rPr lang="en-US" altLang="en-US" sz="1400" dirty="0"/>
              <a:t>APQC’s Best-Practice </a:t>
            </a:r>
            <a:r>
              <a:rPr lang="en-US" altLang="en-US" sz="1400" dirty="0" smtClean="0"/>
              <a:t>Report</a:t>
            </a:r>
            <a:r>
              <a:rPr lang="en-US" altLang="en-US" sz="1400" dirty="0"/>
              <a:t>.</a:t>
            </a:r>
            <a:r>
              <a:rPr lang="en-US" altLang="en-US" sz="1400" dirty="0" smtClean="0"/>
              <a:t> </a:t>
            </a:r>
            <a:r>
              <a:rPr lang="en-US" altLang="en-US" sz="1400" i="1" dirty="0" smtClean="0"/>
              <a:t> Successfully </a:t>
            </a:r>
            <a:r>
              <a:rPr lang="en-US" altLang="en-US" sz="1400" i="1" dirty="0"/>
              <a:t>Implementing Knowledge Management </a:t>
            </a:r>
            <a:endParaRPr lang="en-US" altLang="en-US" sz="1400" i="1" dirty="0" smtClean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dirty="0" smtClean="0"/>
              <a:t>American Productivity &amp; Quality Center, 2000</a:t>
            </a:r>
            <a:endParaRPr lang="en-US" altLang="en-US" sz="1400" dirty="0"/>
          </a:p>
          <a:p>
            <a:pPr eaLnBrk="1" hangingPunct="1">
              <a:spcBef>
                <a:spcPct val="0"/>
              </a:spcBef>
              <a:spcAft>
                <a:spcPts val="1200"/>
              </a:spcAft>
            </a:pPr>
            <a:endParaRPr lang="en-US" sz="2000" b="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spcAft>
                <a:spcPts val="1200"/>
              </a:spcAft>
            </a:pPr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32770" name="Title 2"/>
          <p:cNvSpPr>
            <a:spLocks noGrp="1"/>
          </p:cNvSpPr>
          <p:nvPr>
            <p:ph type="title"/>
          </p:nvPr>
        </p:nvSpPr>
        <p:spPr bwMode="auto">
          <a:xfrm>
            <a:off x="457200" y="304800"/>
            <a:ext cx="8229600" cy="73183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200" dirty="0" smtClean="0">
                <a:latin typeface="Arial" charset="0"/>
              </a:rPr>
              <a:t>What is a Community of Practice?</a:t>
            </a:r>
          </a:p>
        </p:txBody>
      </p:sp>
    </p:spTree>
    <p:extLst>
      <p:ext uri="{BB962C8B-B14F-4D97-AF65-F5344CB8AC3E}">
        <p14:creationId xmlns:p14="http://schemas.microsoft.com/office/powerpoint/2010/main" val="13250482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2"/>
          <p:cNvSpPr>
            <a:spLocks noGrp="1"/>
          </p:cNvSpPr>
          <p:nvPr>
            <p:ph type="title"/>
          </p:nvPr>
        </p:nvSpPr>
        <p:spPr bwMode="auto">
          <a:xfrm>
            <a:off x="457200" y="304800"/>
            <a:ext cx="8229600" cy="73183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200" dirty="0" err="1" smtClean="0">
                <a:latin typeface="Arial" charset="0"/>
              </a:rPr>
              <a:t>CoPs</a:t>
            </a:r>
            <a:r>
              <a:rPr lang="en-US" sz="3200" dirty="0" smtClean="0">
                <a:latin typeface="Arial" charset="0"/>
              </a:rPr>
              <a:t> Aren’t Teams or Workgroups</a:t>
            </a:r>
          </a:p>
        </p:txBody>
      </p:sp>
      <p:grpSp>
        <p:nvGrpSpPr>
          <p:cNvPr id="2" name="Group 5"/>
          <p:cNvGrpSpPr>
            <a:grpSpLocks noChangeAspect="1"/>
          </p:cNvGrpSpPr>
          <p:nvPr/>
        </p:nvGrpSpPr>
        <p:grpSpPr bwMode="auto">
          <a:xfrm>
            <a:off x="457200" y="1219200"/>
            <a:ext cx="8229600" cy="4587875"/>
            <a:chOff x="288" y="768"/>
            <a:chExt cx="5184" cy="2890"/>
          </a:xfrm>
        </p:grpSpPr>
        <p:sp>
          <p:nvSpPr>
            <p:cNvPr id="3" name="AutoShape 4"/>
            <p:cNvSpPr>
              <a:spLocks noChangeAspect="1" noChangeArrowheads="1" noTextEdit="1"/>
            </p:cNvSpPr>
            <p:nvPr/>
          </p:nvSpPr>
          <p:spPr bwMode="auto">
            <a:xfrm>
              <a:off x="288" y="768"/>
              <a:ext cx="5184" cy="2890"/>
            </a:xfrm>
            <a:prstGeom prst="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768"/>
              <a:ext cx="5188" cy="2894"/>
            </a:xfrm>
            <a:prstGeom prst="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</p:pic>
      </p:grpSp>
      <p:sp>
        <p:nvSpPr>
          <p:cNvPr id="4" name="TextBox 3"/>
          <p:cNvSpPr txBox="1"/>
          <p:nvPr/>
        </p:nvSpPr>
        <p:spPr>
          <a:xfrm>
            <a:off x="457200" y="6109007"/>
            <a:ext cx="82917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2"/>
                </a:solidFill>
              </a:rPr>
              <a:t>Wenger E, Snyder WM. </a:t>
            </a:r>
            <a:r>
              <a:rPr lang="en-US" sz="1200" i="1" dirty="0" smtClean="0">
                <a:solidFill>
                  <a:schemeClr val="bg2"/>
                </a:solidFill>
              </a:rPr>
              <a:t>Communities of practice: The organizational frontier. </a:t>
            </a:r>
            <a:r>
              <a:rPr lang="en-US" sz="1200" dirty="0" smtClean="0">
                <a:solidFill>
                  <a:schemeClr val="bg2"/>
                </a:solidFill>
              </a:rPr>
              <a:t>Harvard Business Review. Jan –Feb 2000</a:t>
            </a:r>
            <a:endParaRPr lang="en-US" sz="12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8480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Content Placeholder 4"/>
          <p:cNvSpPr>
            <a:spLocks noGrp="1"/>
          </p:cNvSpPr>
          <p:nvPr>
            <p:ph idx="1"/>
          </p:nvPr>
        </p:nvSpPr>
        <p:spPr bwMode="auto">
          <a:xfrm>
            <a:off x="381000" y="1219200"/>
            <a:ext cx="8229600" cy="4800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spcAft>
                <a:spcPts val="1200"/>
              </a:spcAft>
            </a:pPr>
            <a:endParaRPr lang="en-US" dirty="0" smtClean="0"/>
          </a:p>
          <a:p>
            <a:pPr eaLnBrk="1" hangingPunct="1">
              <a:spcBef>
                <a:spcPct val="0"/>
              </a:spcBef>
              <a:spcAft>
                <a:spcPts val="1200"/>
              </a:spcAft>
            </a:pPr>
            <a:endParaRPr lang="en-US" sz="2000" b="0" dirty="0">
              <a:latin typeface="Arial" pitchFamily="34" charset="0"/>
              <a:cs typeface="Arial" pitchFamily="34" charset="0"/>
            </a:endParaRPr>
          </a:p>
          <a:p>
            <a:pPr marL="0" indent="0" eaLnBrk="1" hangingPunct="1">
              <a:spcBef>
                <a:spcPct val="0"/>
              </a:spcBef>
              <a:spcAft>
                <a:spcPts val="1200"/>
              </a:spcAft>
              <a:buNone/>
            </a:pPr>
            <a:r>
              <a:rPr lang="en-US" dirty="0" smtClean="0">
                <a:latin typeface="Arial" charset="0"/>
                <a:cs typeface="Arial" charset="0"/>
              </a:rPr>
              <a:t> </a:t>
            </a:r>
          </a:p>
          <a:p>
            <a:pPr lvl="1" eaLnBrk="1" hangingPunct="1">
              <a:spcBef>
                <a:spcPct val="0"/>
              </a:spcBef>
              <a:spcAft>
                <a:spcPts val="1200"/>
              </a:spcAft>
              <a:buSzTx/>
            </a:pPr>
            <a:endParaRPr lang="en-US" sz="2000" b="0" dirty="0" smtClean="0">
              <a:latin typeface="Arial" pitchFamily="34" charset="0"/>
              <a:cs typeface="Arial" pitchFamily="34" charset="0"/>
            </a:endParaRPr>
          </a:p>
          <a:p>
            <a:pPr lvl="1" eaLnBrk="1" hangingPunct="1">
              <a:spcBef>
                <a:spcPct val="0"/>
              </a:spcBef>
              <a:spcAft>
                <a:spcPts val="1200"/>
              </a:spcAft>
              <a:buSzTx/>
            </a:pPr>
            <a:endParaRPr lang="en-US" sz="2000" b="0" dirty="0">
              <a:latin typeface="Arial" pitchFamily="34" charset="0"/>
              <a:cs typeface="Arial" pitchFamily="34" charset="0"/>
            </a:endParaRPr>
          </a:p>
          <a:p>
            <a:pPr lvl="1" eaLnBrk="1" hangingPunct="1">
              <a:spcBef>
                <a:spcPct val="0"/>
              </a:spcBef>
              <a:spcAft>
                <a:spcPts val="1200"/>
              </a:spcAft>
              <a:buSzTx/>
            </a:pPr>
            <a:endParaRPr lang="en-US" dirty="0" smtClean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spcAft>
                <a:spcPts val="1200"/>
              </a:spcAft>
            </a:pPr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32770" name="Title 2"/>
          <p:cNvSpPr>
            <a:spLocks noGrp="1"/>
          </p:cNvSpPr>
          <p:nvPr>
            <p:ph type="title"/>
          </p:nvPr>
        </p:nvSpPr>
        <p:spPr bwMode="auto">
          <a:xfrm>
            <a:off x="457200" y="457200"/>
            <a:ext cx="8229600" cy="73183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200" dirty="0" smtClean="0">
                <a:latin typeface="Arial" charset="0"/>
              </a:rPr>
              <a:t>Three Distinct Elements of a </a:t>
            </a:r>
            <a:r>
              <a:rPr lang="en-US" sz="3200" dirty="0" err="1" smtClean="0">
                <a:latin typeface="Arial" charset="0"/>
              </a:rPr>
              <a:t>CoP</a:t>
            </a:r>
            <a:r>
              <a:rPr lang="en-US" sz="3200" dirty="0" smtClean="0">
                <a:latin typeface="Arial" charset="0"/>
              </a:rPr>
              <a:t> 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620129655"/>
              </p:ext>
            </p:extLst>
          </p:nvPr>
        </p:nvGraphicFramePr>
        <p:xfrm>
          <a:off x="449401" y="1409701"/>
          <a:ext cx="8133665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311900" y="1772334"/>
            <a:ext cx="18133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Topic of shared 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interest/passion</a:t>
            </a:r>
            <a:endParaRPr lang="en-US" dirty="0">
              <a:solidFill>
                <a:schemeClr val="bg2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5257800" y="1985833"/>
            <a:ext cx="1054100" cy="681167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218591" y="4626700"/>
            <a:ext cx="136447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Body of 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knowledge,</a:t>
            </a:r>
          </a:p>
          <a:p>
            <a:r>
              <a:rPr lang="en-US" dirty="0">
                <a:solidFill>
                  <a:schemeClr val="bg2"/>
                </a:solidFill>
              </a:rPr>
              <a:t>t</a:t>
            </a:r>
            <a:r>
              <a:rPr lang="en-US" dirty="0" smtClean="0">
                <a:solidFill>
                  <a:schemeClr val="bg2"/>
                </a:solidFill>
              </a:rPr>
              <a:t>ools, 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methods,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stories, </a:t>
            </a:r>
            <a:r>
              <a:rPr lang="en-US" dirty="0" err="1" smtClean="0">
                <a:solidFill>
                  <a:schemeClr val="bg2"/>
                </a:solidFill>
              </a:rPr>
              <a:t>etc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endParaRPr lang="en-US" dirty="0">
              <a:solidFill>
                <a:schemeClr val="bg2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 flipV="1">
            <a:off x="6629400" y="4762500"/>
            <a:ext cx="599270" cy="26670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45440" y="2734270"/>
            <a:ext cx="23391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Relationships among</a:t>
            </a:r>
          </a:p>
          <a:p>
            <a:r>
              <a:rPr lang="en-US" dirty="0">
                <a:solidFill>
                  <a:schemeClr val="bg2"/>
                </a:solidFill>
              </a:rPr>
              <a:t>m</a:t>
            </a:r>
            <a:r>
              <a:rPr lang="en-US" dirty="0" smtClean="0">
                <a:solidFill>
                  <a:schemeClr val="bg2"/>
                </a:solidFill>
              </a:rPr>
              <a:t>embers &amp; sense 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of belonging 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H="1" flipV="1">
            <a:off x="1729566" y="3505200"/>
            <a:ext cx="919416" cy="609602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23114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Content Placeholder 4"/>
          <p:cNvSpPr>
            <a:spLocks noGrp="1"/>
          </p:cNvSpPr>
          <p:nvPr>
            <p:ph idx="1"/>
          </p:nvPr>
        </p:nvSpPr>
        <p:spPr bwMode="auto">
          <a:xfrm>
            <a:off x="457200" y="1447800"/>
            <a:ext cx="8229600" cy="47244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A focus on building and sharing knowledge among practitioners vs. delivering a produce or service to customers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altLang="en-US" dirty="0" smtClean="0"/>
              <a:t>A reliance on  interest, relationships, and shared experiences, as opposed to dependence on formal rules and job descriptions.  </a:t>
            </a:r>
            <a:endParaRPr lang="en-US" b="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spcAft>
                <a:spcPts val="1200"/>
              </a:spcAft>
            </a:pPr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32770" name="Title 2"/>
          <p:cNvSpPr>
            <a:spLocks noGrp="1"/>
          </p:cNvSpPr>
          <p:nvPr>
            <p:ph type="title"/>
          </p:nvPr>
        </p:nvSpPr>
        <p:spPr bwMode="auto">
          <a:xfrm>
            <a:off x="457200" y="304800"/>
            <a:ext cx="8229600" cy="73183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200" dirty="0" smtClean="0">
                <a:latin typeface="Arial" charset="0"/>
              </a:rPr>
              <a:t>Key Characteristics of a </a:t>
            </a:r>
            <a:r>
              <a:rPr lang="en-US" sz="3200" dirty="0" err="1" smtClean="0">
                <a:latin typeface="Arial" charset="0"/>
              </a:rPr>
              <a:t>CoP</a:t>
            </a:r>
            <a:endParaRPr lang="en-US" sz="32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3558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2"/>
          <p:cNvSpPr>
            <a:spLocks noGrp="1"/>
          </p:cNvSpPr>
          <p:nvPr>
            <p:ph type="title"/>
          </p:nvPr>
        </p:nvSpPr>
        <p:spPr bwMode="auto">
          <a:xfrm>
            <a:off x="457200" y="304800"/>
            <a:ext cx="8229600" cy="73183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600" dirty="0" smtClean="0">
                <a:latin typeface="Arial" charset="0"/>
              </a:rPr>
              <a:t>Value of a </a:t>
            </a:r>
            <a:r>
              <a:rPr lang="en-US" sz="3600" dirty="0" err="1" smtClean="0">
                <a:latin typeface="Arial" charset="0"/>
              </a:rPr>
              <a:t>CoP</a:t>
            </a:r>
            <a:endParaRPr lang="en-US" sz="3600" dirty="0" smtClean="0">
              <a:latin typeface="Arial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4315584"/>
              </p:ext>
            </p:extLst>
          </p:nvPr>
        </p:nvGraphicFramePr>
        <p:xfrm>
          <a:off x="457200" y="1219200"/>
          <a:ext cx="8229600" cy="5140960"/>
        </p:xfrm>
        <a:graphic>
          <a:graphicData uri="http://schemas.openxmlformats.org/drawingml/2006/table">
            <a:tbl>
              <a:tblPr firstRow="1" bandRow="1">
                <a:tableStyleId>{E8034E78-7F5D-4C2E-B375-FC64B27BC917}</a:tableStyleId>
              </a:tblPr>
              <a:tblGrid>
                <a:gridCol w="1371600"/>
                <a:gridCol w="3505200"/>
                <a:gridCol w="3352800"/>
              </a:tblGrid>
              <a:tr h="812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/>
                    </a:p>
                    <a:p>
                      <a:pPr algn="ctr"/>
                      <a:r>
                        <a:rPr lang="en-US" sz="1600" dirty="0" smtClean="0"/>
                        <a:t>Short-term Value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/>
                    </a:p>
                    <a:p>
                      <a:pPr algn="ctr"/>
                      <a:r>
                        <a:rPr lang="en-US" sz="1600" dirty="0" smtClean="0"/>
                        <a:t>Long-term Value</a:t>
                      </a:r>
                      <a:endParaRPr lang="en-US" sz="1600" dirty="0"/>
                    </a:p>
                  </a:txBody>
                  <a:tcPr/>
                </a:tc>
              </a:tr>
              <a:tr h="812800">
                <a:tc>
                  <a:txBody>
                    <a:bodyPr/>
                    <a:lstStyle/>
                    <a:p>
                      <a:endParaRPr lang="en-US" sz="1600" b="1" dirty="0" smtClean="0"/>
                    </a:p>
                    <a:p>
                      <a:r>
                        <a:rPr lang="en-US" sz="1600" b="1" dirty="0" smtClean="0"/>
                        <a:t>Members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Means to share experiences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Access to SMEs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Access to tools, resources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Peer-to-peer mentoring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Technical assistance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Sense of belonging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Enhanced network of colleagues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 smtClean="0"/>
                        <a:t>Published documents/tools from</a:t>
                      </a:r>
                      <a:r>
                        <a:rPr lang="en-US" sz="1600" baseline="0" dirty="0" smtClean="0"/>
                        <a:t> collaborative efforts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aseline="0" dirty="0" smtClean="0"/>
                        <a:t>Sense of professional identity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baseline="0" dirty="0" smtClean="0"/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600" baseline="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</a:txBody>
                  <a:tcPr/>
                </a:tc>
              </a:tr>
              <a:tr h="812800">
                <a:tc>
                  <a:txBody>
                    <a:bodyPr/>
                    <a:lstStyle/>
                    <a:p>
                      <a:endParaRPr lang="en-US" sz="1600" b="1" dirty="0" smtClean="0"/>
                    </a:p>
                    <a:p>
                      <a:endParaRPr lang="en-US" sz="1600" b="1" dirty="0" smtClean="0"/>
                    </a:p>
                    <a:p>
                      <a:r>
                        <a:rPr lang="en-US" sz="1500" b="1" baseline="0" dirty="0" smtClean="0"/>
                        <a:t>Organization</a:t>
                      </a:r>
                      <a:endParaRPr lang="en-US" sz="1500" b="1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Arena for problem solving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Knowledge</a:t>
                      </a:r>
                      <a:r>
                        <a:rPr lang="en-US" sz="1600" baseline="0" dirty="0" smtClean="0"/>
                        <a:t> sharing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dirty="0" smtClean="0"/>
                        <a:t>Improved communications with partners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dirty="0" smtClean="0"/>
                        <a:t>Enhanced coordination &amp; standardization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dirty="0" smtClean="0"/>
                        <a:t>Shared tools, resources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dirty="0" smtClean="0"/>
                        <a:t>Enhanced technical assistance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Strategic capabilities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Well trained workforce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Efficient use of resources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dirty="0" smtClean="0"/>
                        <a:t>Increased capacity to conduct </a:t>
                      </a:r>
                      <a:r>
                        <a:rPr lang="en-US" sz="1600" baseline="0" dirty="0" err="1" smtClean="0"/>
                        <a:t>syndromic</a:t>
                      </a:r>
                      <a:r>
                        <a:rPr lang="en-US" sz="1600" baseline="0" dirty="0" smtClean="0"/>
                        <a:t> surveillance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dirty="0" smtClean="0"/>
                        <a:t>Established system for providing technical assistance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05958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Content Placeholder 4"/>
          <p:cNvSpPr>
            <a:spLocks noGrp="1"/>
          </p:cNvSpPr>
          <p:nvPr>
            <p:ph idx="1"/>
          </p:nvPr>
        </p:nvSpPr>
        <p:spPr bwMode="auto">
          <a:xfrm>
            <a:off x="457200" y="1295400"/>
            <a:ext cx="8229600" cy="495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spcAft>
                <a:spcPts val="1200"/>
              </a:spcAft>
            </a:pPr>
            <a:endParaRPr lang="en-US" b="0" dirty="0" smtClean="0">
              <a:latin typeface="Arial" charset="0"/>
              <a:cs typeface="Arial" charset="0"/>
            </a:endParaRPr>
          </a:p>
          <a:p>
            <a:pPr marL="0" indent="0" eaLnBrk="1" hangingPunct="1">
              <a:spcBef>
                <a:spcPct val="0"/>
              </a:spcBef>
              <a:spcAft>
                <a:spcPts val="1200"/>
              </a:spcAft>
              <a:buNone/>
            </a:pPr>
            <a:endParaRPr lang="en-US" b="0" dirty="0" smtClean="0">
              <a:latin typeface="Arial" charset="0"/>
              <a:cs typeface="Arial" charset="0"/>
            </a:endParaRPr>
          </a:p>
        </p:txBody>
      </p:sp>
      <p:sp>
        <p:nvSpPr>
          <p:cNvPr id="32770" name="Title 2"/>
          <p:cNvSpPr>
            <a:spLocks noGrp="1"/>
          </p:cNvSpPr>
          <p:nvPr>
            <p:ph type="title"/>
          </p:nvPr>
        </p:nvSpPr>
        <p:spPr bwMode="auto">
          <a:xfrm>
            <a:off x="476137" y="228600"/>
            <a:ext cx="8229600" cy="73183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200" dirty="0" smtClean="0">
                <a:latin typeface="Arial" charset="0"/>
              </a:rPr>
              <a:t>Levels of Participation in a </a:t>
            </a:r>
            <a:r>
              <a:rPr lang="en-US" sz="3200" dirty="0" err="1" smtClean="0">
                <a:latin typeface="Arial" charset="0"/>
              </a:rPr>
              <a:t>CoP</a:t>
            </a:r>
            <a:endParaRPr lang="en-US" sz="3200" dirty="0" smtClean="0">
              <a:latin typeface="Arial" charset="0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9016635"/>
              </p:ext>
            </p:extLst>
          </p:nvPr>
        </p:nvGraphicFramePr>
        <p:xfrm>
          <a:off x="457200" y="11430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175054" y="3363760"/>
            <a:ext cx="778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Active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59868" y="2444818"/>
            <a:ext cx="1209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Occasional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9868" y="1486444"/>
            <a:ext cx="1166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Peripheral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3884" y="4348279"/>
            <a:ext cx="9541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2"/>
                </a:solidFill>
                <a:latin typeface="+mj-lt"/>
              </a:rPr>
              <a:t>Core</a:t>
            </a:r>
          </a:p>
          <a:p>
            <a:pPr algn="ctr"/>
            <a:r>
              <a:rPr lang="en-US" sz="2000" b="1" dirty="0" smtClean="0">
                <a:solidFill>
                  <a:schemeClr val="bg2"/>
                </a:solidFill>
                <a:latin typeface="+mj-lt"/>
              </a:rPr>
              <a:t>Group</a:t>
            </a:r>
            <a:endParaRPr lang="en-US" sz="2000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57200" y="1671110"/>
            <a:ext cx="1752600" cy="3810000"/>
          </a:xfrm>
          <a:prstGeom prst="roundRect">
            <a:avLst/>
          </a:prstGeom>
          <a:solidFill>
            <a:schemeClr val="accent6">
              <a:lumMod val="10000"/>
              <a:lumOff val="90000"/>
            </a:schemeClr>
          </a:solidFill>
          <a:ln w="25400" cap="flat" cmpd="sng" algn="ctr">
            <a:solidFill>
              <a:schemeClr val="bg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noProof="0" dirty="0" smtClean="0">
                <a:ln>
                  <a:noFill/>
                </a:ln>
                <a:solidFill>
                  <a:schemeClr val="accent6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Interactions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1" i="0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Formal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1" i="1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75000"/>
                  <a:lumOff val="25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Informal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1" i="1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75000"/>
                  <a:lumOff val="25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Virtual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Line Callout 1 11"/>
          <p:cNvSpPr/>
          <p:nvPr/>
        </p:nvSpPr>
        <p:spPr>
          <a:xfrm>
            <a:off x="7429500" y="1266782"/>
            <a:ext cx="1219200" cy="612648"/>
          </a:xfrm>
          <a:prstGeom prst="borderCallout1">
            <a:avLst>
              <a:gd name="adj1" fmla="val 56064"/>
              <a:gd name="adj2" fmla="val -6250"/>
              <a:gd name="adj3" fmla="val 57940"/>
              <a:gd name="adj4" fmla="val -176624"/>
            </a:avLst>
          </a:prstGeom>
          <a:solidFill>
            <a:schemeClr val="accent6">
              <a:lumMod val="10000"/>
              <a:lumOff val="90000"/>
            </a:schemeClr>
          </a:solidFill>
          <a:ln w="19050" cap="flat" cmpd="sng" algn="ctr">
            <a:solidFill>
              <a:schemeClr val="bg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Rarely participate</a:t>
            </a:r>
          </a:p>
        </p:txBody>
      </p:sp>
      <p:sp>
        <p:nvSpPr>
          <p:cNvPr id="13" name="Line Callout 1 12"/>
          <p:cNvSpPr/>
          <p:nvPr/>
        </p:nvSpPr>
        <p:spPr>
          <a:xfrm>
            <a:off x="7454900" y="2291873"/>
            <a:ext cx="1219200" cy="770128"/>
          </a:xfrm>
          <a:prstGeom prst="borderCallout1">
            <a:avLst>
              <a:gd name="adj1" fmla="val 61627"/>
              <a:gd name="adj2" fmla="val -8333"/>
              <a:gd name="adj3" fmla="val 62318"/>
              <a:gd name="adj4" fmla="val -150583"/>
            </a:avLst>
          </a:prstGeom>
          <a:solidFill>
            <a:schemeClr val="accent6">
              <a:lumMod val="10000"/>
              <a:lumOff val="90000"/>
            </a:schemeClr>
          </a:solidFill>
          <a:ln w="19050" cap="flat" cmpd="sng" algn="ctr">
            <a:solidFill>
              <a:schemeClr val="bg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Participate when interested</a:t>
            </a:r>
          </a:p>
        </p:txBody>
      </p:sp>
      <p:sp>
        <p:nvSpPr>
          <p:cNvPr id="14" name="Line Callout 1 13"/>
          <p:cNvSpPr/>
          <p:nvPr/>
        </p:nvSpPr>
        <p:spPr>
          <a:xfrm>
            <a:off x="7289800" y="3735632"/>
            <a:ext cx="1498600" cy="612648"/>
          </a:xfrm>
          <a:prstGeom prst="borderCallout1">
            <a:avLst>
              <a:gd name="adj1" fmla="val 49845"/>
              <a:gd name="adj2" fmla="val -10220"/>
              <a:gd name="adj3" fmla="val 18553"/>
              <a:gd name="adj4" fmla="val -124098"/>
            </a:avLst>
          </a:prstGeom>
          <a:solidFill>
            <a:schemeClr val="accent6">
              <a:lumMod val="10000"/>
              <a:lumOff val="90000"/>
            </a:schemeClr>
          </a:solidFill>
          <a:ln w="19050" cap="flat" cmpd="sng" algn="ctr">
            <a:solidFill>
              <a:schemeClr val="bg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Practitioners</a:t>
            </a:r>
          </a:p>
        </p:txBody>
      </p:sp>
      <p:sp>
        <p:nvSpPr>
          <p:cNvPr id="15" name="Line Callout 1 14"/>
          <p:cNvSpPr/>
          <p:nvPr/>
        </p:nvSpPr>
        <p:spPr>
          <a:xfrm>
            <a:off x="7289800" y="4876800"/>
            <a:ext cx="1358900" cy="612648"/>
          </a:xfrm>
          <a:prstGeom prst="borderCallout1">
            <a:avLst>
              <a:gd name="adj1" fmla="val 43626"/>
              <a:gd name="adj2" fmla="val -11458"/>
              <a:gd name="adj3" fmla="val -42391"/>
              <a:gd name="adj4" fmla="val -164285"/>
            </a:avLst>
          </a:prstGeom>
          <a:solidFill>
            <a:schemeClr val="accent6">
              <a:lumMod val="10000"/>
              <a:lumOff val="90000"/>
            </a:schemeClr>
          </a:solidFill>
          <a:ln w="19050" cap="flat" cmpd="sng" algn="ctr">
            <a:solidFill>
              <a:schemeClr val="bg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Lead &amp; coordinate</a:t>
            </a:r>
          </a:p>
        </p:txBody>
      </p:sp>
    </p:spTree>
    <p:extLst>
      <p:ext uri="{BB962C8B-B14F-4D97-AF65-F5344CB8AC3E}">
        <p14:creationId xmlns:p14="http://schemas.microsoft.com/office/powerpoint/2010/main" val="1225937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Content Placeholder 4"/>
          <p:cNvSpPr>
            <a:spLocks noGrp="1"/>
          </p:cNvSpPr>
          <p:nvPr>
            <p:ph idx="1"/>
          </p:nvPr>
        </p:nvSpPr>
        <p:spPr bwMode="auto">
          <a:xfrm>
            <a:off x="457200" y="1066800"/>
            <a:ext cx="8229600" cy="495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indent="-457200" eaLnBrk="1" hangingPunct="1"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b="0" dirty="0" smtClean="0">
                <a:latin typeface="Arial" pitchFamily="34" charset="0"/>
                <a:cs typeface="Arial" pitchFamily="34" charset="0"/>
              </a:rPr>
              <a:t>Stick to strategic objectives</a:t>
            </a:r>
          </a:p>
          <a:p>
            <a:pPr marL="457200" indent="-457200" eaLnBrk="1" hangingPunct="1"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b="0" dirty="0" smtClean="0">
                <a:latin typeface="Arial" pitchFamily="34" charset="0"/>
                <a:cs typeface="Arial" pitchFamily="34" charset="0"/>
              </a:rPr>
              <a:t>Divide objectives into sub-topics</a:t>
            </a:r>
          </a:p>
          <a:p>
            <a:pPr marL="457200" indent="-457200" eaLnBrk="1" hangingPunct="1"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b="0" dirty="0" smtClean="0">
                <a:latin typeface="Arial" pitchFamily="34" charset="0"/>
                <a:cs typeface="Arial" pitchFamily="34" charset="0"/>
              </a:rPr>
              <a:t>Form governance committees with sponsors and </a:t>
            </a:r>
            <a:r>
              <a:rPr lang="en-US" sz="2000" b="0" dirty="0" err="1" smtClean="0">
                <a:latin typeface="Arial" pitchFamily="34" charset="0"/>
                <a:cs typeface="Arial" pitchFamily="34" charset="0"/>
              </a:rPr>
              <a:t>CoP</a:t>
            </a:r>
            <a:r>
              <a:rPr lang="en-US" sz="2000" b="0" dirty="0" smtClean="0">
                <a:latin typeface="Arial" pitchFamily="34" charset="0"/>
                <a:cs typeface="Arial" pitchFamily="34" charset="0"/>
              </a:rPr>
              <a:t> leaders</a:t>
            </a:r>
          </a:p>
          <a:p>
            <a:pPr marL="457200" indent="-457200" eaLnBrk="1" hangingPunct="1"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b="0" dirty="0" smtClean="0">
                <a:latin typeface="Arial" pitchFamily="34" charset="0"/>
                <a:cs typeface="Arial" pitchFamily="34" charset="0"/>
              </a:rPr>
              <a:t>Have a sponsor and </a:t>
            </a:r>
            <a:r>
              <a:rPr lang="en-US" sz="2000" b="0" dirty="0" err="1" smtClean="0">
                <a:latin typeface="Arial" pitchFamily="34" charset="0"/>
                <a:cs typeface="Arial" pitchFamily="34" charset="0"/>
              </a:rPr>
              <a:t>CoP</a:t>
            </a:r>
            <a:r>
              <a:rPr lang="en-US" sz="2000" b="0" dirty="0" smtClean="0">
                <a:latin typeface="Arial" pitchFamily="34" charset="0"/>
                <a:cs typeface="Arial" pitchFamily="34" charset="0"/>
              </a:rPr>
              <a:t> leaders who are ‘best practice” control agents. </a:t>
            </a:r>
          </a:p>
          <a:p>
            <a:pPr marL="457200" indent="-457200" eaLnBrk="1" hangingPunct="1"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b="0" dirty="0" smtClean="0">
                <a:latin typeface="Arial" pitchFamily="34" charset="0"/>
                <a:cs typeface="Arial" pitchFamily="34" charset="0"/>
              </a:rPr>
              <a:t>Regularly feed the </a:t>
            </a:r>
            <a:r>
              <a:rPr lang="en-US" sz="2000" b="0" dirty="0" err="1" smtClean="0">
                <a:latin typeface="Arial" pitchFamily="34" charset="0"/>
                <a:cs typeface="Arial" pitchFamily="34" charset="0"/>
              </a:rPr>
              <a:t>CoP</a:t>
            </a:r>
            <a:r>
              <a:rPr lang="en-US" sz="2000" b="0" dirty="0" smtClean="0">
                <a:latin typeface="Arial" pitchFamily="34" charset="0"/>
                <a:cs typeface="Arial" pitchFamily="34" charset="0"/>
              </a:rPr>
              <a:t> with external expertise</a:t>
            </a:r>
          </a:p>
          <a:p>
            <a:pPr marL="457200" indent="-457200" eaLnBrk="1" hangingPunct="1"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b="0" dirty="0" smtClean="0">
                <a:latin typeface="Arial" pitchFamily="34" charset="0"/>
                <a:cs typeface="Arial" pitchFamily="34" charset="0"/>
              </a:rPr>
              <a:t>Promote access to other intra and </a:t>
            </a:r>
            <a:r>
              <a:rPr lang="en-US" sz="2000" b="0" dirty="0" err="1" smtClean="0">
                <a:latin typeface="Arial" pitchFamily="34" charset="0"/>
                <a:cs typeface="Arial" pitchFamily="34" charset="0"/>
              </a:rPr>
              <a:t>interorganizational</a:t>
            </a:r>
            <a:r>
              <a:rPr lang="en-US" sz="2000" b="0" dirty="0" smtClean="0">
                <a:latin typeface="Arial" pitchFamily="34" charset="0"/>
                <a:cs typeface="Arial" pitchFamily="34" charset="0"/>
              </a:rPr>
              <a:t> networks</a:t>
            </a:r>
          </a:p>
          <a:p>
            <a:pPr marL="457200" indent="-457200" eaLnBrk="1" hangingPunct="1"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b="0" dirty="0" err="1" smtClean="0">
                <a:latin typeface="Arial" pitchFamily="34" charset="0"/>
                <a:cs typeface="Arial" pitchFamily="34" charset="0"/>
              </a:rPr>
              <a:t>CoP</a:t>
            </a:r>
            <a:r>
              <a:rPr lang="en-US" sz="2000" b="0" dirty="0" smtClean="0">
                <a:latin typeface="Arial" pitchFamily="34" charset="0"/>
                <a:cs typeface="Arial" pitchFamily="34" charset="0"/>
              </a:rPr>
              <a:t> leaders must have a driver and promoter role</a:t>
            </a:r>
          </a:p>
          <a:p>
            <a:pPr marL="457200" indent="-457200" eaLnBrk="1" hangingPunct="1"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b="0" dirty="0" smtClean="0">
                <a:latin typeface="Arial" pitchFamily="34" charset="0"/>
                <a:cs typeface="Arial" pitchFamily="34" charset="0"/>
              </a:rPr>
              <a:t>Overcome hierarchy-related pressures</a:t>
            </a:r>
          </a:p>
          <a:p>
            <a:pPr marL="457200" indent="-457200" eaLnBrk="1" hangingPunct="1"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b="0" dirty="0" smtClean="0">
                <a:latin typeface="Arial" pitchFamily="34" charset="0"/>
                <a:cs typeface="Arial" pitchFamily="34" charset="0"/>
              </a:rPr>
              <a:t>Provide Champion/sponsor with measurable performance</a:t>
            </a:r>
          </a:p>
          <a:p>
            <a:pPr marL="457200" indent="-457200" eaLnBrk="1" hangingPunct="1"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b="0" dirty="0" smtClean="0">
                <a:latin typeface="Arial" pitchFamily="34" charset="0"/>
                <a:cs typeface="Arial" pitchFamily="34" charset="0"/>
              </a:rPr>
              <a:t>Illustrate results for </a:t>
            </a:r>
            <a:r>
              <a:rPr lang="en-US" sz="2000" b="0" dirty="0" err="1" smtClean="0">
                <a:latin typeface="Arial" pitchFamily="34" charset="0"/>
                <a:cs typeface="Arial" pitchFamily="34" charset="0"/>
              </a:rPr>
              <a:t>CoP</a:t>
            </a:r>
            <a:r>
              <a:rPr lang="en-US" sz="2000" b="0" dirty="0" smtClean="0">
                <a:latin typeface="Arial" pitchFamily="34" charset="0"/>
                <a:cs typeface="Arial" pitchFamily="34" charset="0"/>
              </a:rPr>
              <a:t> members</a:t>
            </a:r>
          </a:p>
          <a:p>
            <a:pPr marL="0" indent="0" eaLnBrk="1" hangingPunct="1">
              <a:spcBef>
                <a:spcPct val="0"/>
              </a:spcBef>
              <a:spcAft>
                <a:spcPts val="1200"/>
              </a:spcAft>
              <a:buNone/>
            </a:pPr>
            <a:r>
              <a:rPr lang="en-US" sz="1200" b="0" dirty="0" err="1" smtClean="0">
                <a:latin typeface="Arial" pitchFamily="34" charset="0"/>
                <a:cs typeface="Arial" pitchFamily="34" charset="0"/>
              </a:rPr>
              <a:t>Probst</a:t>
            </a:r>
            <a:r>
              <a:rPr lang="en-US" sz="1200" b="0" dirty="0" smtClean="0">
                <a:latin typeface="Arial" pitchFamily="34" charset="0"/>
                <a:cs typeface="Arial" pitchFamily="34" charset="0"/>
              </a:rPr>
              <a:t> G</a:t>
            </a:r>
            <a:r>
              <a:rPr lang="en-US" sz="2000" b="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US" sz="1200" b="0" dirty="0" err="1" smtClean="0">
                <a:latin typeface="Arial" pitchFamily="34" charset="0"/>
                <a:cs typeface="Arial" pitchFamily="34" charset="0"/>
              </a:rPr>
              <a:t>Borzillo</a:t>
            </a:r>
            <a:r>
              <a:rPr lang="en-US" sz="1200" b="0" dirty="0" smtClean="0">
                <a:latin typeface="Arial" pitchFamily="34" charset="0"/>
                <a:cs typeface="Arial" pitchFamily="34" charset="0"/>
              </a:rPr>
              <a:t> S. </a:t>
            </a:r>
            <a:r>
              <a:rPr lang="en-US" sz="1200" b="0" i="1" dirty="0" smtClean="0">
                <a:latin typeface="Arial" pitchFamily="34" charset="0"/>
                <a:cs typeface="Arial" pitchFamily="34" charset="0"/>
              </a:rPr>
              <a:t>Why communities of practice succeed and why they fail</a:t>
            </a:r>
            <a:r>
              <a:rPr lang="en-US" sz="1200" b="0" dirty="0" smtClean="0">
                <a:latin typeface="Arial" pitchFamily="34" charset="0"/>
                <a:cs typeface="Arial" pitchFamily="34" charset="0"/>
              </a:rPr>
              <a:t>. European </a:t>
            </a:r>
            <a:r>
              <a:rPr lang="en-US" sz="1200" b="0" dirty="0" err="1" smtClean="0">
                <a:latin typeface="Arial" pitchFamily="34" charset="0"/>
                <a:cs typeface="Arial" pitchFamily="34" charset="0"/>
              </a:rPr>
              <a:t>Mgmt</a:t>
            </a:r>
            <a:r>
              <a:rPr lang="en-US" sz="1200" b="0" dirty="0" smtClean="0">
                <a:latin typeface="Arial" pitchFamily="34" charset="0"/>
                <a:cs typeface="Arial" pitchFamily="34" charset="0"/>
              </a:rPr>
              <a:t> Journal (2008) 26, 335-347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</a:pPr>
            <a:endParaRPr lang="en-US" sz="2000" b="0" dirty="0" smtClean="0">
              <a:latin typeface="Arial" charset="0"/>
              <a:cs typeface="Arial" charset="0"/>
            </a:endParaRPr>
          </a:p>
        </p:txBody>
      </p:sp>
      <p:sp>
        <p:nvSpPr>
          <p:cNvPr id="32770" name="Title 2"/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73183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200" dirty="0" smtClean="0">
                <a:latin typeface="Arial" charset="0"/>
              </a:rPr>
              <a:t>Ten Commandments of </a:t>
            </a:r>
            <a:r>
              <a:rPr lang="en-US" sz="3200" dirty="0" err="1" smtClean="0">
                <a:latin typeface="Arial" charset="0"/>
              </a:rPr>
              <a:t>CoP</a:t>
            </a:r>
            <a:r>
              <a:rPr lang="en-US" sz="3200" dirty="0" smtClean="0">
                <a:latin typeface="Arial" charset="0"/>
              </a:rPr>
              <a:t> Governance</a:t>
            </a:r>
          </a:p>
        </p:txBody>
      </p:sp>
    </p:spTree>
    <p:extLst>
      <p:ext uri="{BB962C8B-B14F-4D97-AF65-F5344CB8AC3E}">
        <p14:creationId xmlns:p14="http://schemas.microsoft.com/office/powerpoint/2010/main" val="7767760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Content Placeholder 4"/>
          <p:cNvSpPr>
            <a:spLocks noGrp="1"/>
          </p:cNvSpPr>
          <p:nvPr>
            <p:ph idx="1"/>
          </p:nvPr>
        </p:nvSpPr>
        <p:spPr bwMode="auto">
          <a:xfrm>
            <a:off x="457200" y="1066800"/>
            <a:ext cx="8229600" cy="495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indent="-457200" eaLnBrk="1" hangingPunct="1"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b="0" dirty="0" smtClean="0">
                <a:latin typeface="Arial" pitchFamily="34" charset="0"/>
                <a:cs typeface="Arial" pitchFamily="34" charset="0"/>
              </a:rPr>
              <a:t>Lack of a core group</a:t>
            </a:r>
          </a:p>
          <a:p>
            <a:pPr marL="457200" indent="-457200" eaLnBrk="1" hangingPunct="1"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b="0" dirty="0" smtClean="0">
                <a:latin typeface="Arial" pitchFamily="34" charset="0"/>
                <a:cs typeface="Arial" pitchFamily="34" charset="0"/>
              </a:rPr>
              <a:t>Low level of one-to-one interaction between members</a:t>
            </a:r>
          </a:p>
          <a:p>
            <a:pPr marL="457200" indent="-457200" eaLnBrk="1" hangingPunct="1"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b="0" dirty="0" smtClean="0">
                <a:latin typeface="Arial" pitchFamily="34" charset="0"/>
                <a:cs typeface="Arial" pitchFamily="34" charset="0"/>
              </a:rPr>
              <a:t>Rigidity of competencies (e.g. reluctance to learn from others)</a:t>
            </a:r>
          </a:p>
          <a:p>
            <a:pPr marL="457200" indent="-457200" eaLnBrk="1" hangingPunct="1"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b="0" dirty="0" smtClean="0">
                <a:latin typeface="Arial" pitchFamily="34" charset="0"/>
                <a:cs typeface="Arial" pitchFamily="34" charset="0"/>
              </a:rPr>
              <a:t>Lack of identification with the </a:t>
            </a:r>
            <a:r>
              <a:rPr lang="en-US" sz="2000" b="0" dirty="0" err="1" smtClean="0">
                <a:latin typeface="Arial" pitchFamily="34" charset="0"/>
                <a:cs typeface="Arial" pitchFamily="34" charset="0"/>
              </a:rPr>
              <a:t>CoP</a:t>
            </a:r>
            <a:endParaRPr lang="en-US" sz="2000" b="0" dirty="0" smtClean="0">
              <a:latin typeface="Arial" pitchFamily="34" charset="0"/>
              <a:cs typeface="Arial" pitchFamily="34" charset="0"/>
            </a:endParaRPr>
          </a:p>
          <a:p>
            <a:pPr marL="457200" indent="-457200" eaLnBrk="1" hangingPunct="1"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b="0" dirty="0" smtClean="0">
                <a:latin typeface="Arial" pitchFamily="34" charset="0"/>
                <a:cs typeface="Arial" pitchFamily="34" charset="0"/>
              </a:rPr>
              <a:t>Practice intangibility (e.g. failure to illustrate the practice)</a:t>
            </a:r>
          </a:p>
          <a:p>
            <a:pPr marL="457200" indent="-457200" eaLnBrk="1" hangingPunct="1"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endParaRPr lang="en-US" sz="2000" b="0" dirty="0">
              <a:latin typeface="Arial" pitchFamily="34" charset="0"/>
              <a:cs typeface="Arial" pitchFamily="34" charset="0"/>
            </a:endParaRPr>
          </a:p>
          <a:p>
            <a:pPr marL="457200" indent="-457200" eaLnBrk="1" hangingPunct="1"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endParaRPr lang="en-US" sz="2000" b="0" dirty="0" smtClean="0">
              <a:latin typeface="Arial" pitchFamily="34" charset="0"/>
              <a:cs typeface="Arial" pitchFamily="34" charset="0"/>
            </a:endParaRPr>
          </a:p>
          <a:p>
            <a:pPr marL="457200" indent="-457200" eaLnBrk="1" hangingPunct="1"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endParaRPr lang="en-US" sz="2000" b="0" dirty="0">
              <a:latin typeface="Arial" pitchFamily="34" charset="0"/>
              <a:cs typeface="Arial" pitchFamily="34" charset="0"/>
            </a:endParaRPr>
          </a:p>
          <a:p>
            <a:pPr marL="457200" indent="-457200" eaLnBrk="1" hangingPunct="1"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endParaRPr lang="en-US" sz="2000" b="0" dirty="0" smtClean="0">
              <a:latin typeface="Arial" pitchFamily="34" charset="0"/>
              <a:cs typeface="Arial" pitchFamily="34" charset="0"/>
            </a:endParaRPr>
          </a:p>
          <a:p>
            <a:pPr marL="0" indent="0" eaLnBrk="1" hangingPunct="1">
              <a:spcBef>
                <a:spcPct val="0"/>
              </a:spcBef>
              <a:spcAft>
                <a:spcPts val="1200"/>
              </a:spcAft>
              <a:buNone/>
            </a:pPr>
            <a:endParaRPr lang="en-US" sz="2000" b="0" dirty="0" smtClean="0">
              <a:latin typeface="Arial" pitchFamily="34" charset="0"/>
              <a:cs typeface="Arial" pitchFamily="34" charset="0"/>
            </a:endParaRPr>
          </a:p>
          <a:p>
            <a:pPr marL="0" indent="0" eaLnBrk="1" hangingPunct="1">
              <a:spcBef>
                <a:spcPct val="0"/>
              </a:spcBef>
              <a:spcAft>
                <a:spcPts val="1200"/>
              </a:spcAft>
              <a:buNone/>
            </a:pPr>
            <a:r>
              <a:rPr lang="en-US" sz="1200" b="0" dirty="0" err="1" smtClean="0">
                <a:latin typeface="Arial" pitchFamily="34" charset="0"/>
                <a:cs typeface="Arial" pitchFamily="34" charset="0"/>
              </a:rPr>
              <a:t>Probst</a:t>
            </a:r>
            <a:r>
              <a:rPr lang="en-US" sz="1200" b="0" dirty="0" smtClean="0">
                <a:latin typeface="Arial" pitchFamily="34" charset="0"/>
                <a:cs typeface="Arial" pitchFamily="34" charset="0"/>
              </a:rPr>
              <a:t> G</a:t>
            </a:r>
            <a:r>
              <a:rPr lang="en-US" sz="2000" b="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US" sz="1200" b="0" dirty="0" err="1" smtClean="0">
                <a:latin typeface="Arial" pitchFamily="34" charset="0"/>
                <a:cs typeface="Arial" pitchFamily="34" charset="0"/>
              </a:rPr>
              <a:t>Borzillo</a:t>
            </a:r>
            <a:r>
              <a:rPr lang="en-US" sz="1200" b="0" dirty="0" smtClean="0">
                <a:latin typeface="Arial" pitchFamily="34" charset="0"/>
                <a:cs typeface="Arial" pitchFamily="34" charset="0"/>
              </a:rPr>
              <a:t> S. </a:t>
            </a:r>
            <a:r>
              <a:rPr lang="en-US" sz="1200" b="0" i="1" dirty="0" smtClean="0">
                <a:latin typeface="Arial" pitchFamily="34" charset="0"/>
                <a:cs typeface="Arial" pitchFamily="34" charset="0"/>
              </a:rPr>
              <a:t>Why communities of practice succeed and why they fail</a:t>
            </a:r>
            <a:r>
              <a:rPr lang="en-US" sz="1200" b="0" dirty="0" smtClean="0">
                <a:latin typeface="Arial" pitchFamily="34" charset="0"/>
                <a:cs typeface="Arial" pitchFamily="34" charset="0"/>
              </a:rPr>
              <a:t>. European </a:t>
            </a:r>
            <a:r>
              <a:rPr lang="en-US" sz="1200" b="0" dirty="0" err="1" smtClean="0">
                <a:latin typeface="Arial" pitchFamily="34" charset="0"/>
                <a:cs typeface="Arial" pitchFamily="34" charset="0"/>
              </a:rPr>
              <a:t>Mgmt</a:t>
            </a:r>
            <a:r>
              <a:rPr lang="en-US" sz="1200" b="0" dirty="0" smtClean="0">
                <a:latin typeface="Arial" pitchFamily="34" charset="0"/>
                <a:cs typeface="Arial" pitchFamily="34" charset="0"/>
              </a:rPr>
              <a:t> Journal (2008) 26, 335-347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</a:pPr>
            <a:endParaRPr lang="en-US" sz="2000" b="0" dirty="0" smtClean="0">
              <a:latin typeface="Arial" charset="0"/>
              <a:cs typeface="Arial" charset="0"/>
            </a:endParaRPr>
          </a:p>
        </p:txBody>
      </p:sp>
      <p:sp>
        <p:nvSpPr>
          <p:cNvPr id="32770" name="Title 2"/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73183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200" dirty="0" smtClean="0">
                <a:latin typeface="Arial" charset="0"/>
              </a:rPr>
              <a:t>5 Main Reasons </a:t>
            </a:r>
            <a:r>
              <a:rPr lang="en-US" sz="3200" dirty="0" err="1" smtClean="0">
                <a:latin typeface="Arial" charset="0"/>
              </a:rPr>
              <a:t>CoPs</a:t>
            </a:r>
            <a:r>
              <a:rPr lang="en-US" sz="3200" dirty="0" smtClean="0">
                <a:latin typeface="Arial" charset="0"/>
              </a:rPr>
              <a:t> Fail</a:t>
            </a:r>
          </a:p>
        </p:txBody>
      </p:sp>
    </p:spTree>
    <p:extLst>
      <p:ext uri="{BB962C8B-B14F-4D97-AF65-F5344CB8AC3E}">
        <p14:creationId xmlns:p14="http://schemas.microsoft.com/office/powerpoint/2010/main" val="34228203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Content Placeholder 4"/>
          <p:cNvSpPr>
            <a:spLocks noGrp="1"/>
          </p:cNvSpPr>
          <p:nvPr>
            <p:ph idx="1"/>
          </p:nvPr>
        </p:nvSpPr>
        <p:spPr bwMode="auto">
          <a:xfrm>
            <a:off x="457200" y="1676400"/>
            <a:ext cx="8229600" cy="495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indent="-457200" eaLnBrk="1" hangingPunct="1"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b="0" dirty="0" smtClean="0">
                <a:latin typeface="Arial" pitchFamily="34" charset="0"/>
                <a:cs typeface="Arial" pitchFamily="34" charset="0"/>
              </a:rPr>
              <a:t>Establish a Core Group to drive establishment of the CoP</a:t>
            </a:r>
          </a:p>
          <a:p>
            <a:pPr lvl="1" eaLnBrk="1" hangingPunct="1">
              <a:spcBef>
                <a:spcPct val="0"/>
              </a:spcBef>
              <a:spcAft>
                <a:spcPts val="1200"/>
              </a:spcAft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Explore evolving the role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of the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BGG to become the Core Group; re-assess membership and community representation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 lvl="1" eaLnBrk="1" hangingPunct="1">
              <a:spcBef>
                <a:spcPct val="0"/>
              </a:spcBef>
              <a:spcAft>
                <a:spcPts val="1200"/>
              </a:spcAft>
            </a:pPr>
            <a:r>
              <a:rPr lang="en-US" sz="1800" b="0" dirty="0" smtClean="0">
                <a:latin typeface="Arial" pitchFamily="34" charset="0"/>
                <a:cs typeface="Arial" pitchFamily="34" charset="0"/>
              </a:rPr>
              <a:t>Develop charter with </a:t>
            </a:r>
            <a:r>
              <a:rPr lang="en-US" sz="1800" b="0" dirty="0">
                <a:latin typeface="Arial" pitchFamily="34" charset="0"/>
                <a:cs typeface="Arial" pitchFamily="34" charset="0"/>
              </a:rPr>
              <a:t>mission, goals, </a:t>
            </a:r>
            <a:r>
              <a:rPr lang="en-US" sz="1800" b="0" dirty="0" smtClean="0">
                <a:latin typeface="Arial" pitchFamily="34" charset="0"/>
                <a:cs typeface="Arial" pitchFamily="34" charset="0"/>
              </a:rPr>
              <a:t>objectives, scope, </a:t>
            </a:r>
            <a:r>
              <a:rPr lang="en-US" sz="1800" b="0" dirty="0" err="1" smtClean="0">
                <a:latin typeface="Arial" pitchFamily="34" charset="0"/>
                <a:cs typeface="Arial" pitchFamily="34" charset="0"/>
              </a:rPr>
              <a:t>etc</a:t>
            </a:r>
            <a:endParaRPr lang="en-US" sz="1800" b="0" dirty="0" smtClean="0">
              <a:latin typeface="Arial" pitchFamily="34" charset="0"/>
              <a:cs typeface="Arial" pitchFamily="34" charset="0"/>
            </a:endParaRPr>
          </a:p>
          <a:p>
            <a:pPr lvl="1" eaLnBrk="1" hangingPunct="1">
              <a:spcBef>
                <a:spcPct val="0"/>
              </a:spcBef>
              <a:spcAft>
                <a:spcPts val="1200"/>
              </a:spcAft>
            </a:pPr>
            <a:r>
              <a:rPr lang="en-US" sz="1800" b="0" dirty="0" smtClean="0">
                <a:latin typeface="Arial" pitchFamily="34" charset="0"/>
                <a:cs typeface="Arial" pitchFamily="34" charset="0"/>
              </a:rPr>
              <a:t>Establish rules of engagement</a:t>
            </a:r>
          </a:p>
          <a:p>
            <a:pPr lvl="1" eaLnBrk="1" hangingPunct="1">
              <a:spcBef>
                <a:spcPct val="0"/>
              </a:spcBef>
              <a:spcAft>
                <a:spcPts val="1200"/>
              </a:spcAft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Create website, communication plan, and knowldege repository</a:t>
            </a:r>
            <a:endParaRPr lang="en-US" sz="1800" b="0" dirty="0" smtClean="0">
              <a:latin typeface="Arial" pitchFamily="34" charset="0"/>
              <a:cs typeface="Arial" pitchFamily="34" charset="0"/>
            </a:endParaRPr>
          </a:p>
          <a:p>
            <a:pPr marL="457200" indent="-457200" eaLnBrk="1" hangingPunct="1"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b="0" dirty="0" smtClean="0">
                <a:latin typeface="Arial" pitchFamily="34" charset="0"/>
                <a:cs typeface="Arial" pitchFamily="34" charset="0"/>
              </a:rPr>
              <a:t>Gather community requirements and opportunities for quick wins</a:t>
            </a:r>
          </a:p>
          <a:p>
            <a:pPr marL="457200" indent="-457200" eaLnBrk="1" hangingPunct="1"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b="0" dirty="0" smtClean="0">
                <a:latin typeface="Arial" pitchFamily="34" charset="0"/>
                <a:cs typeface="Arial" pitchFamily="34" charset="0"/>
              </a:rPr>
              <a:t>Developed timeline aligned with availability of resources</a:t>
            </a:r>
          </a:p>
          <a:p>
            <a:pPr marL="457200" indent="-457200" eaLnBrk="1" hangingPunct="1"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b="0" dirty="0" smtClean="0">
                <a:latin typeface="Arial" pitchFamily="34" charset="0"/>
                <a:cs typeface="Arial" pitchFamily="34" charset="0"/>
              </a:rPr>
              <a:t>Align public health partners activities to support the </a:t>
            </a:r>
            <a:r>
              <a:rPr lang="en-US" sz="2000" b="0" dirty="0" err="1" smtClean="0">
                <a:latin typeface="Arial" pitchFamily="34" charset="0"/>
                <a:cs typeface="Arial" pitchFamily="34" charset="0"/>
              </a:rPr>
              <a:t>CoP</a:t>
            </a:r>
            <a:r>
              <a:rPr lang="en-US" sz="2000" b="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457200" indent="-457200" eaLnBrk="1" hangingPunct="1"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b="0" dirty="0" smtClean="0">
                <a:latin typeface="Arial" pitchFamily="34" charset="0"/>
                <a:cs typeface="Arial" pitchFamily="34" charset="0"/>
              </a:rPr>
              <a:t>Evaluate/monitor progress</a:t>
            </a:r>
            <a:endParaRPr lang="en-US" sz="2000" b="0" dirty="0">
              <a:latin typeface="Arial" pitchFamily="34" charset="0"/>
              <a:cs typeface="Arial" pitchFamily="34" charset="0"/>
            </a:endParaRPr>
          </a:p>
          <a:p>
            <a:pPr marL="457200" indent="-457200" eaLnBrk="1" hangingPunct="1"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endParaRPr lang="en-US" sz="2000" b="0" dirty="0" smtClean="0">
              <a:latin typeface="Arial" pitchFamily="34" charset="0"/>
              <a:cs typeface="Arial" pitchFamily="34" charset="0"/>
            </a:endParaRPr>
          </a:p>
          <a:p>
            <a:pPr marL="457200" indent="-457200" eaLnBrk="1" hangingPunct="1"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endParaRPr lang="en-US" sz="2000" b="0" dirty="0">
              <a:latin typeface="Arial" pitchFamily="34" charset="0"/>
              <a:cs typeface="Arial" pitchFamily="34" charset="0"/>
            </a:endParaRPr>
          </a:p>
          <a:p>
            <a:pPr marL="457200" indent="-457200" eaLnBrk="1" hangingPunct="1"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endParaRPr lang="en-US" sz="2000" b="0" dirty="0" smtClean="0">
              <a:latin typeface="Arial" pitchFamily="34" charset="0"/>
              <a:cs typeface="Arial" pitchFamily="34" charset="0"/>
            </a:endParaRPr>
          </a:p>
          <a:p>
            <a:pPr marL="0" indent="0" eaLnBrk="1" hangingPunct="1">
              <a:spcBef>
                <a:spcPct val="0"/>
              </a:spcBef>
              <a:spcAft>
                <a:spcPts val="1200"/>
              </a:spcAft>
              <a:buNone/>
            </a:pPr>
            <a:endParaRPr lang="en-US" sz="2000" b="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spcAft>
                <a:spcPts val="1200"/>
              </a:spcAft>
            </a:pPr>
            <a:endParaRPr lang="en-US" sz="2000" b="0" dirty="0" smtClean="0">
              <a:latin typeface="Arial" charset="0"/>
              <a:cs typeface="Arial" charset="0"/>
            </a:endParaRPr>
          </a:p>
        </p:txBody>
      </p:sp>
      <p:sp>
        <p:nvSpPr>
          <p:cNvPr id="32770" name="Title 2"/>
          <p:cNvSpPr>
            <a:spLocks noGrp="1"/>
          </p:cNvSpPr>
          <p:nvPr>
            <p:ph type="title"/>
          </p:nvPr>
        </p:nvSpPr>
        <p:spPr bwMode="auto">
          <a:xfrm>
            <a:off x="685800" y="457200"/>
            <a:ext cx="8229600" cy="73183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200" dirty="0" smtClean="0">
                <a:latin typeface="Arial" charset="0"/>
              </a:rPr>
              <a:t>Suggested Next Steps to Formally Launch NSSCoP </a:t>
            </a:r>
          </a:p>
        </p:txBody>
      </p:sp>
    </p:spTree>
    <p:extLst>
      <p:ext uri="{BB962C8B-B14F-4D97-AF65-F5344CB8AC3E}">
        <p14:creationId xmlns:p14="http://schemas.microsoft.com/office/powerpoint/2010/main" val="10507637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CHHSTP_PPT_dark(">
  <a:themeElements>
    <a:clrScheme name="OSELS Dark PPT Colors">
      <a:dk1>
        <a:srgbClr val="FFC000"/>
      </a:dk1>
      <a:lt1>
        <a:srgbClr val="0F56DC"/>
      </a:lt1>
      <a:dk2>
        <a:srgbClr val="FFFFFF"/>
      </a:dk2>
      <a:lt2>
        <a:srgbClr val="FFFFFF"/>
      </a:lt2>
      <a:accent1>
        <a:srgbClr val="9E302D"/>
      </a:accent1>
      <a:accent2>
        <a:srgbClr val="5B8F22"/>
      </a:accent2>
      <a:accent3>
        <a:srgbClr val="532E60"/>
      </a:accent3>
      <a:accent4>
        <a:srgbClr val="FDC82F"/>
      </a:accent4>
      <a:accent5>
        <a:srgbClr val="0CC6DE"/>
      </a:accent5>
      <a:accent6>
        <a:srgbClr val="002060"/>
      </a:accent6>
      <a:hlink>
        <a:srgbClr val="FFC000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SELS_PPT_light(">
  <a:themeElements>
    <a:clrScheme name="OSELS Light PPT Colors">
      <a:dk1>
        <a:srgbClr val="0039A6"/>
      </a:dk1>
      <a:lt1>
        <a:srgbClr val="FFFFFF"/>
      </a:lt1>
      <a:dk2>
        <a:srgbClr val="3077FF"/>
      </a:dk2>
      <a:lt2>
        <a:srgbClr val="4B4B4B"/>
      </a:lt2>
      <a:accent1>
        <a:srgbClr val="0039A6"/>
      </a:accent1>
      <a:accent2>
        <a:srgbClr val="9E302D"/>
      </a:accent2>
      <a:accent3>
        <a:srgbClr val="5B8F22"/>
      </a:accent3>
      <a:accent4>
        <a:srgbClr val="532E60"/>
      </a:accent4>
      <a:accent5>
        <a:srgbClr val="FDC82F"/>
      </a:accent5>
      <a:accent6>
        <a:srgbClr val="0CC6DE"/>
      </a:accent6>
      <a:hlink>
        <a:srgbClr val="002060"/>
      </a:hlink>
      <a:folHlink>
        <a:srgbClr val="0053F2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10010</TotalTime>
  <Words>840</Words>
  <Application>Microsoft Office PowerPoint</Application>
  <PresentationFormat>On-screen Show (4:3)</PresentationFormat>
  <Paragraphs>150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Office Theme</vt:lpstr>
      <vt:lpstr>NCHHSTP_PPT_dark(</vt:lpstr>
      <vt:lpstr>OSELS_PPT_light(</vt:lpstr>
      <vt:lpstr>Communities of Practice 101   </vt:lpstr>
      <vt:lpstr>What is a Community of Practice?</vt:lpstr>
      <vt:lpstr>CoPs Aren’t Teams or Workgroups</vt:lpstr>
      <vt:lpstr>Three Distinct Elements of a CoP </vt:lpstr>
      <vt:lpstr>Key Characteristics of a CoP</vt:lpstr>
      <vt:lpstr>Value of a CoP</vt:lpstr>
      <vt:lpstr>Levels of Participation in a CoP</vt:lpstr>
      <vt:lpstr>Ten Commandments of CoP Governance</vt:lpstr>
      <vt:lpstr>5 Main Reasons CoPs Fail</vt:lpstr>
      <vt:lpstr>Suggested Next Steps to Formally Launch NSSCoP </vt:lpstr>
    </vt:vector>
  </TitlesOfParts>
  <Company>Centers for Disease Control and Prevention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Surveillance &amp; Informatics Strategic Goals</dc:title>
  <dc:creator>Crawford, Carol Gotway (CDC/OSELS/EAPO)</dc:creator>
  <cp:lastModifiedBy>STACEY HOFERKA</cp:lastModifiedBy>
  <cp:revision>391</cp:revision>
  <cp:lastPrinted>2014-07-16T17:58:50Z</cp:lastPrinted>
  <dcterms:created xsi:type="dcterms:W3CDTF">2012-03-06T12:23:43Z</dcterms:created>
  <dcterms:modified xsi:type="dcterms:W3CDTF">2018-06-18T18:56:57Z</dcterms:modified>
</cp:coreProperties>
</file>