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65" r:id="rId3"/>
    <p:sldId id="257" r:id="rId4"/>
    <p:sldId id="256" r:id="rId5"/>
    <p:sldId id="261" r:id="rId6"/>
    <p:sldId id="262" r:id="rId7"/>
    <p:sldId id="264" r:id="rId8"/>
    <p:sldId id="268" r:id="rId9"/>
    <p:sldId id="269" r:id="rId10"/>
    <p:sldId id="267" r:id="rId11"/>
    <p:sldId id="266" r:id="rId12"/>
    <p:sldId id="260" r:id="rId13"/>
    <p:sldId id="258" r:id="rId14"/>
    <p:sldId id="259"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31" autoAdjust="0"/>
    <p:restoredTop sz="94660"/>
  </p:normalViewPr>
  <p:slideViewPr>
    <p:cSldViewPr snapToGrid="0" showGuides="1">
      <p:cViewPr varScale="1">
        <p:scale>
          <a:sx n="116" d="100"/>
          <a:sy n="116" d="100"/>
        </p:scale>
        <p:origin x="102" y="22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C95E41B-E958-449A-98A8-2E4C9C5D525F}" type="datetimeFigureOut">
              <a:rPr lang="en-US" smtClean="0"/>
              <a:t>9/14/2017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099D65-4713-4D56-9E0D-08CF10A0F38B}" type="slidenum">
              <a:rPr lang="en-US" smtClean="0"/>
              <a:t>‹#›</a:t>
            </a:fld>
            <a:endParaRPr lang="en-US"/>
          </a:p>
        </p:txBody>
      </p:sp>
    </p:spTree>
    <p:extLst>
      <p:ext uri="{BB962C8B-B14F-4D97-AF65-F5344CB8AC3E}">
        <p14:creationId xmlns:p14="http://schemas.microsoft.com/office/powerpoint/2010/main" val="28867738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95E41B-E958-449A-98A8-2E4C9C5D525F}" type="datetimeFigureOut">
              <a:rPr lang="en-US" smtClean="0"/>
              <a:t>9/14/2017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099D65-4713-4D56-9E0D-08CF10A0F38B}" type="slidenum">
              <a:rPr lang="en-US" smtClean="0"/>
              <a:t>‹#›</a:t>
            </a:fld>
            <a:endParaRPr lang="en-US"/>
          </a:p>
        </p:txBody>
      </p:sp>
    </p:spTree>
    <p:extLst>
      <p:ext uri="{BB962C8B-B14F-4D97-AF65-F5344CB8AC3E}">
        <p14:creationId xmlns:p14="http://schemas.microsoft.com/office/powerpoint/2010/main" val="29847970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C95E41B-E958-449A-98A8-2E4C9C5D525F}" type="datetimeFigureOut">
              <a:rPr lang="en-US" smtClean="0"/>
              <a:t>9/14/2017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099D65-4713-4D56-9E0D-08CF10A0F38B}" type="slidenum">
              <a:rPr lang="en-US" smtClean="0"/>
              <a:t>‹#›</a:t>
            </a:fld>
            <a:endParaRPr lang="en-US"/>
          </a:p>
        </p:txBody>
      </p:sp>
    </p:spTree>
    <p:extLst>
      <p:ext uri="{BB962C8B-B14F-4D97-AF65-F5344CB8AC3E}">
        <p14:creationId xmlns:p14="http://schemas.microsoft.com/office/powerpoint/2010/main" val="288816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C95E41B-E958-449A-98A8-2E4C9C5D525F}" type="datetimeFigureOut">
              <a:rPr lang="en-US" smtClean="0"/>
              <a:t>9/14/2017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099D65-4713-4D56-9E0D-08CF10A0F38B}" type="slidenum">
              <a:rPr lang="en-US" smtClean="0"/>
              <a:t>‹#›</a:t>
            </a:fld>
            <a:endParaRPr lang="en-US"/>
          </a:p>
        </p:txBody>
      </p:sp>
    </p:spTree>
    <p:extLst>
      <p:ext uri="{BB962C8B-B14F-4D97-AF65-F5344CB8AC3E}">
        <p14:creationId xmlns:p14="http://schemas.microsoft.com/office/powerpoint/2010/main" val="4285470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C95E41B-E958-449A-98A8-2E4C9C5D525F}" type="datetimeFigureOut">
              <a:rPr lang="en-US" smtClean="0"/>
              <a:t>9/14/2017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099D65-4713-4D56-9E0D-08CF10A0F38B}" type="slidenum">
              <a:rPr lang="en-US" smtClean="0"/>
              <a:t>‹#›</a:t>
            </a:fld>
            <a:endParaRPr lang="en-US"/>
          </a:p>
        </p:txBody>
      </p:sp>
    </p:spTree>
    <p:extLst>
      <p:ext uri="{BB962C8B-B14F-4D97-AF65-F5344CB8AC3E}">
        <p14:creationId xmlns:p14="http://schemas.microsoft.com/office/powerpoint/2010/main" val="2404323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C95E41B-E958-449A-98A8-2E4C9C5D525F}" type="datetimeFigureOut">
              <a:rPr lang="en-US" smtClean="0"/>
              <a:t>9/14/2017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099D65-4713-4D56-9E0D-08CF10A0F38B}" type="slidenum">
              <a:rPr lang="en-US" smtClean="0"/>
              <a:t>‹#›</a:t>
            </a:fld>
            <a:endParaRPr lang="en-US"/>
          </a:p>
        </p:txBody>
      </p:sp>
    </p:spTree>
    <p:extLst>
      <p:ext uri="{BB962C8B-B14F-4D97-AF65-F5344CB8AC3E}">
        <p14:creationId xmlns:p14="http://schemas.microsoft.com/office/powerpoint/2010/main" val="3762991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95E41B-E958-449A-98A8-2E4C9C5D525F}" type="datetimeFigureOut">
              <a:rPr lang="en-US" smtClean="0"/>
              <a:t>9/14/2017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099D65-4713-4D56-9E0D-08CF10A0F38B}" type="slidenum">
              <a:rPr lang="en-US" smtClean="0"/>
              <a:t>‹#›</a:t>
            </a:fld>
            <a:endParaRPr lang="en-US"/>
          </a:p>
        </p:txBody>
      </p:sp>
    </p:spTree>
    <p:extLst>
      <p:ext uri="{BB962C8B-B14F-4D97-AF65-F5344CB8AC3E}">
        <p14:creationId xmlns:p14="http://schemas.microsoft.com/office/powerpoint/2010/main" val="1183911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95E41B-E958-449A-98A8-2E4C9C5D525F}" type="datetimeFigureOut">
              <a:rPr lang="en-US" smtClean="0"/>
              <a:t>9/14/2017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099D65-4713-4D56-9E0D-08CF10A0F38B}" type="slidenum">
              <a:rPr lang="en-US" smtClean="0"/>
              <a:t>‹#›</a:t>
            </a:fld>
            <a:endParaRPr lang="en-US"/>
          </a:p>
        </p:txBody>
      </p:sp>
    </p:spTree>
    <p:extLst>
      <p:ext uri="{BB962C8B-B14F-4D97-AF65-F5344CB8AC3E}">
        <p14:creationId xmlns:p14="http://schemas.microsoft.com/office/powerpoint/2010/main" val="2221293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95E41B-E958-449A-98A8-2E4C9C5D525F}" type="datetimeFigureOut">
              <a:rPr lang="en-US" smtClean="0"/>
              <a:t>9/14/2017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099D65-4713-4D56-9E0D-08CF10A0F38B}" type="slidenum">
              <a:rPr lang="en-US" smtClean="0"/>
              <a:t>‹#›</a:t>
            </a:fld>
            <a:endParaRPr lang="en-US"/>
          </a:p>
        </p:txBody>
      </p:sp>
    </p:spTree>
    <p:extLst>
      <p:ext uri="{BB962C8B-B14F-4D97-AF65-F5344CB8AC3E}">
        <p14:creationId xmlns:p14="http://schemas.microsoft.com/office/powerpoint/2010/main" val="8640417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95E41B-E958-449A-98A8-2E4C9C5D525F}" type="datetimeFigureOut">
              <a:rPr lang="en-US" smtClean="0"/>
              <a:t>9/14/2017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099D65-4713-4D56-9E0D-08CF10A0F38B}" type="slidenum">
              <a:rPr lang="en-US" smtClean="0"/>
              <a:t>‹#›</a:t>
            </a:fld>
            <a:endParaRPr lang="en-US"/>
          </a:p>
        </p:txBody>
      </p:sp>
    </p:spTree>
    <p:extLst>
      <p:ext uri="{BB962C8B-B14F-4D97-AF65-F5344CB8AC3E}">
        <p14:creationId xmlns:p14="http://schemas.microsoft.com/office/powerpoint/2010/main" val="20173234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95E41B-E958-449A-98A8-2E4C9C5D525F}" type="datetimeFigureOut">
              <a:rPr lang="en-US" smtClean="0"/>
              <a:t>9/14/2017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099D65-4713-4D56-9E0D-08CF10A0F38B}" type="slidenum">
              <a:rPr lang="en-US" smtClean="0"/>
              <a:t>‹#›</a:t>
            </a:fld>
            <a:endParaRPr lang="en-US"/>
          </a:p>
        </p:txBody>
      </p:sp>
    </p:spTree>
    <p:extLst>
      <p:ext uri="{BB962C8B-B14F-4D97-AF65-F5344CB8AC3E}">
        <p14:creationId xmlns:p14="http://schemas.microsoft.com/office/powerpoint/2010/main" val="11195953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95E41B-E958-449A-98A8-2E4C9C5D525F}" type="datetimeFigureOut">
              <a:rPr lang="en-US" smtClean="0"/>
              <a:t>9/14/2017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099D65-4713-4D56-9E0D-08CF10A0F38B}" type="slidenum">
              <a:rPr lang="en-US" smtClean="0"/>
              <a:t>‹#›</a:t>
            </a:fld>
            <a:endParaRPr lang="en-US"/>
          </a:p>
        </p:txBody>
      </p:sp>
    </p:spTree>
    <p:extLst>
      <p:ext uri="{BB962C8B-B14F-4D97-AF65-F5344CB8AC3E}">
        <p14:creationId xmlns:p14="http://schemas.microsoft.com/office/powerpoint/2010/main" val="29147162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a:t>School-related Triage Query Development and Validation</a:t>
            </a:r>
            <a:r>
              <a:rPr lang="en-US" dirty="0"/>
              <a:t/>
            </a:r>
            <a:br>
              <a:rPr lang="en-US" dirty="0"/>
            </a:br>
            <a:endParaRPr lang="en-US" dirty="0"/>
          </a:p>
        </p:txBody>
      </p:sp>
      <p:sp>
        <p:nvSpPr>
          <p:cNvPr id="3" name="Subtitle 2"/>
          <p:cNvSpPr>
            <a:spLocks noGrp="1"/>
          </p:cNvSpPr>
          <p:nvPr>
            <p:ph type="subTitle" idx="1"/>
          </p:nvPr>
        </p:nvSpPr>
        <p:spPr>
          <a:xfrm>
            <a:off x="1524000" y="3602038"/>
            <a:ext cx="9144000" cy="2584578"/>
          </a:xfrm>
        </p:spPr>
        <p:txBody>
          <a:bodyPr>
            <a:normAutofit fontScale="92500" lnSpcReduction="10000"/>
          </a:bodyPr>
          <a:lstStyle/>
          <a:p>
            <a:r>
              <a:rPr lang="en-US" dirty="0"/>
              <a:t>Meredith A. Jagger, MS, MPH</a:t>
            </a:r>
          </a:p>
          <a:p>
            <a:r>
              <a:rPr lang="en-US" dirty="0"/>
              <a:t>All Hazards Epidemiologist</a:t>
            </a:r>
          </a:p>
          <a:p>
            <a:r>
              <a:rPr lang="en-US" dirty="0"/>
              <a:t>OREGON HEALTH AUTHORITY </a:t>
            </a:r>
            <a:br>
              <a:rPr lang="en-US" dirty="0"/>
            </a:br>
            <a:r>
              <a:rPr lang="en-US" dirty="0"/>
              <a:t>Public Health Division </a:t>
            </a:r>
          </a:p>
          <a:p>
            <a:r>
              <a:rPr lang="en-US" dirty="0"/>
              <a:t/>
            </a:r>
            <a:br>
              <a:rPr lang="en-US" dirty="0"/>
            </a:br>
            <a:r>
              <a:rPr lang="en-US" dirty="0"/>
              <a:t>meredith.a.jagger@state.or.us</a:t>
            </a:r>
          </a:p>
          <a:p>
            <a:r>
              <a:rPr lang="en-US" dirty="0" smtClean="0"/>
              <a:t>971-673-3343</a:t>
            </a:r>
            <a:endParaRPr lang="en-US" dirty="0"/>
          </a:p>
          <a:p>
            <a:endParaRPr lang="en-US" dirty="0"/>
          </a:p>
        </p:txBody>
      </p:sp>
    </p:spTree>
    <p:extLst>
      <p:ext uri="{BB962C8B-B14F-4D97-AF65-F5344CB8AC3E}">
        <p14:creationId xmlns:p14="http://schemas.microsoft.com/office/powerpoint/2010/main" val="26829709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p:txBody>
          <a:bodyPr/>
          <a:lstStyle/>
          <a:p>
            <a:pPr marL="0" indent="0">
              <a:buNone/>
            </a:pPr>
            <a:r>
              <a:rPr lang="en-US" dirty="0" smtClean="0"/>
              <a:t>To </a:t>
            </a:r>
            <a:r>
              <a:rPr lang="en-US" dirty="0"/>
              <a:t>draft and validate an ESSENCE </a:t>
            </a:r>
            <a:r>
              <a:rPr lang="en-US" b="1" dirty="0"/>
              <a:t>triage note</a:t>
            </a:r>
            <a:r>
              <a:rPr lang="en-US" dirty="0"/>
              <a:t> query for “school-related” ED and urgent care visits that can be shared with the CSTE EH in Schools workgroup and used in Oregon to identify a variety of school-related health outcomes. </a:t>
            </a:r>
          </a:p>
          <a:p>
            <a:endParaRPr lang="en-US" dirty="0"/>
          </a:p>
        </p:txBody>
      </p:sp>
    </p:spTree>
    <p:extLst>
      <p:ext uri="{BB962C8B-B14F-4D97-AF65-F5344CB8AC3E}">
        <p14:creationId xmlns:p14="http://schemas.microsoft.com/office/powerpoint/2010/main" val="7985879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ESSENCE Syntax</a:t>
            </a:r>
            <a:endParaRPr lang="en-US" dirty="0"/>
          </a:p>
        </p:txBody>
      </p:sp>
      <p:sp>
        <p:nvSpPr>
          <p:cNvPr id="3" name="Content Placeholder 2"/>
          <p:cNvSpPr>
            <a:spLocks noGrp="1"/>
          </p:cNvSpPr>
          <p:nvPr>
            <p:ph idx="1"/>
          </p:nvPr>
        </p:nvSpPr>
        <p:spPr/>
        <p:txBody>
          <a:bodyPr/>
          <a:lstStyle/>
          <a:p>
            <a:pPr marL="0" indent="0">
              <a:buNone/>
            </a:pPr>
            <a:r>
              <a:rPr lang="en-US" b="1" dirty="0"/>
              <a:t>^[</a:t>
            </a:r>
            <a:r>
              <a:rPr lang="en-US" b="1" dirty="0" err="1"/>
              <a:t>ia</a:t>
            </a:r>
            <a:r>
              <a:rPr lang="en-US" b="1" dirty="0"/>
              <a:t>][</a:t>
            </a:r>
            <a:r>
              <a:rPr lang="en-US" b="1" dirty="0" err="1"/>
              <a:t>nt</a:t>
            </a:r>
            <a:r>
              <a:rPr lang="en-US" b="1" dirty="0"/>
              <a:t>] school^ ,or,  ^[</a:t>
            </a:r>
            <a:r>
              <a:rPr lang="en-US" b="1" dirty="0" err="1"/>
              <a:t>ia</a:t>
            </a:r>
            <a:r>
              <a:rPr lang="en-US" b="1" dirty="0"/>
              <a:t>][</a:t>
            </a:r>
            <a:r>
              <a:rPr lang="en-US" b="1" dirty="0" err="1"/>
              <a:t>nt</a:t>
            </a:r>
            <a:r>
              <a:rPr lang="en-US" b="1" dirty="0"/>
              <a:t>] recess^ ,or, (,(, ^[</a:t>
            </a:r>
            <a:r>
              <a:rPr lang="en-US" b="1" dirty="0" err="1"/>
              <a:t>ia</a:t>
            </a:r>
            <a:r>
              <a:rPr lang="en-US" b="1" dirty="0"/>
              <a:t>][</a:t>
            </a:r>
            <a:r>
              <a:rPr lang="en-US" b="1" dirty="0" err="1"/>
              <a:t>nt</a:t>
            </a:r>
            <a:r>
              <a:rPr lang="en-US" b="1" dirty="0"/>
              <a:t>] </a:t>
            </a:r>
            <a:r>
              <a:rPr lang="en-US" b="1" dirty="0" err="1"/>
              <a:t>dayc</a:t>
            </a:r>
            <a:r>
              <a:rPr lang="en-US" b="1" dirty="0"/>
              <a:t>^  ,or,  ^[</a:t>
            </a:r>
            <a:r>
              <a:rPr lang="en-US" b="1" dirty="0" err="1"/>
              <a:t>ia</a:t>
            </a:r>
            <a:r>
              <a:rPr lang="en-US" b="1" dirty="0"/>
              <a:t>][</a:t>
            </a:r>
            <a:r>
              <a:rPr lang="en-US" b="1" dirty="0" err="1"/>
              <a:t>nt</a:t>
            </a:r>
            <a:r>
              <a:rPr lang="en-US" b="1" dirty="0"/>
              <a:t>] day c^ ,) ,</a:t>
            </a:r>
            <a:r>
              <a:rPr lang="en-US" b="1" dirty="0" err="1"/>
              <a:t>andnot</a:t>
            </a:r>
            <a:r>
              <a:rPr lang="en-US" b="1" dirty="0"/>
              <a:t>, (, ^not [</a:t>
            </a:r>
            <a:r>
              <a:rPr lang="en-US" b="1" dirty="0" err="1"/>
              <a:t>ia</a:t>
            </a:r>
            <a:r>
              <a:rPr lang="en-US" b="1" dirty="0"/>
              <a:t>][</a:t>
            </a:r>
            <a:r>
              <a:rPr lang="en-US" b="1" dirty="0" err="1"/>
              <a:t>nt</a:t>
            </a:r>
            <a:r>
              <a:rPr lang="en-US" b="1" dirty="0"/>
              <a:t>] </a:t>
            </a:r>
            <a:r>
              <a:rPr lang="en-US" b="1" dirty="0" err="1"/>
              <a:t>dayc</a:t>
            </a:r>
            <a:r>
              <a:rPr lang="en-US" b="1" dirty="0"/>
              <a:t>^ ,or, ^not [</a:t>
            </a:r>
            <a:r>
              <a:rPr lang="en-US" b="1" dirty="0" err="1"/>
              <a:t>ia</a:t>
            </a:r>
            <a:r>
              <a:rPr lang="en-US" b="1" dirty="0"/>
              <a:t>][</a:t>
            </a:r>
            <a:r>
              <a:rPr lang="en-US" b="1" dirty="0" err="1"/>
              <a:t>nt</a:t>
            </a:r>
            <a:r>
              <a:rPr lang="en-US" b="1" dirty="0"/>
              <a:t>] day c^ ,),)</a:t>
            </a:r>
            <a:endParaRPr lang="en-US" dirty="0"/>
          </a:p>
          <a:p>
            <a:pPr marL="0" indent="0">
              <a:buNone/>
            </a:pPr>
            <a:endParaRPr lang="en-US" dirty="0" smtClean="0"/>
          </a:p>
          <a:p>
            <a:pPr marL="0" indent="0">
              <a:buNone/>
            </a:pPr>
            <a:r>
              <a:rPr lang="en-US" dirty="0" smtClean="0"/>
              <a:t>Translation:</a:t>
            </a:r>
          </a:p>
          <a:p>
            <a:pPr marL="0" indent="0">
              <a:buNone/>
            </a:pPr>
            <a:r>
              <a:rPr lang="en-US" dirty="0" smtClean="0"/>
              <a:t>“i</a:t>
            </a:r>
            <a:r>
              <a:rPr lang="en-US" dirty="0" smtClean="0"/>
              <a:t>n school” or “at school”</a:t>
            </a:r>
          </a:p>
          <a:p>
            <a:pPr marL="0" indent="0">
              <a:buNone/>
            </a:pPr>
            <a:r>
              <a:rPr lang="en-US" dirty="0" smtClean="0"/>
              <a:t>“in </a:t>
            </a:r>
            <a:r>
              <a:rPr lang="en-US" dirty="0" smtClean="0"/>
              <a:t>r</a:t>
            </a:r>
            <a:r>
              <a:rPr lang="en-US" dirty="0" smtClean="0"/>
              <a:t>ecess” or “at recess” </a:t>
            </a:r>
          </a:p>
          <a:p>
            <a:pPr marL="0" indent="0">
              <a:buNone/>
            </a:pPr>
            <a:r>
              <a:rPr lang="en-US" dirty="0" smtClean="0"/>
              <a:t>“</a:t>
            </a:r>
            <a:r>
              <a:rPr lang="en-US" dirty="0" smtClean="0"/>
              <a:t>in </a:t>
            </a:r>
            <a:r>
              <a:rPr lang="en-US" dirty="0" smtClean="0"/>
              <a:t>d</a:t>
            </a:r>
            <a:r>
              <a:rPr lang="en-US" dirty="0" smtClean="0"/>
              <a:t>ay care” or “at day care” with either daycare or day care as long as they don’t explicitly state they are “not in/at daycare”</a:t>
            </a:r>
            <a:endParaRPr lang="en-US" dirty="0" smtClean="0"/>
          </a:p>
        </p:txBody>
      </p:sp>
    </p:spTree>
    <p:extLst>
      <p:ext uri="{BB962C8B-B14F-4D97-AF65-F5344CB8AC3E}">
        <p14:creationId xmlns:p14="http://schemas.microsoft.com/office/powerpoint/2010/main" val="42596462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Working Definition</a:t>
            </a:r>
            <a:endParaRPr lang="en-US" dirty="0"/>
          </a:p>
        </p:txBody>
      </p:sp>
      <p:sp>
        <p:nvSpPr>
          <p:cNvPr id="5" name="Content Placeholder 4"/>
          <p:cNvSpPr>
            <a:spLocks noGrp="1"/>
          </p:cNvSpPr>
          <p:nvPr>
            <p:ph idx="1"/>
          </p:nvPr>
        </p:nvSpPr>
        <p:spPr/>
        <p:txBody>
          <a:bodyPr/>
          <a:lstStyle/>
          <a:p>
            <a:pPr marL="0" indent="0">
              <a:buNone/>
            </a:pPr>
            <a:r>
              <a:rPr lang="en-US" dirty="0" smtClean="0"/>
              <a:t>A </a:t>
            </a:r>
            <a:r>
              <a:rPr lang="en-US" dirty="0"/>
              <a:t>valid school-related result is defined as a triage note that indicates the immediate or proximal reason for the current ED or urgent care visit is related to the patient being physically present at an educational institution. Age can be limited in future with this query if the specific population of concern is children.</a:t>
            </a:r>
          </a:p>
        </p:txBody>
      </p:sp>
    </p:spTree>
    <p:extLst>
      <p:ext uri="{BB962C8B-B14F-4D97-AF65-F5344CB8AC3E}">
        <p14:creationId xmlns:p14="http://schemas.microsoft.com/office/powerpoint/2010/main" val="40147749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Daily Results (May 11 – August 10, 2017)</a:t>
            </a:r>
            <a:endParaRPr lang="en-US" dirty="0"/>
          </a:p>
        </p:txBody>
      </p:sp>
      <p:pic>
        <p:nvPicPr>
          <p:cNvPr id="4" name="Content Placeholder 3" descr="C:\Users\OR0224617\Desktop\Daily Data Counts_tsgraph (1).pn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09750" y="1977231"/>
            <a:ext cx="8572500" cy="4048125"/>
          </a:xfrm>
          <a:prstGeom prst="rect">
            <a:avLst/>
          </a:prstGeom>
          <a:noFill/>
          <a:ln>
            <a:noFill/>
          </a:ln>
        </p:spPr>
      </p:pic>
    </p:spTree>
    <p:extLst>
      <p:ext uri="{BB962C8B-B14F-4D97-AF65-F5344CB8AC3E}">
        <p14:creationId xmlns:p14="http://schemas.microsoft.com/office/powerpoint/2010/main" val="6635920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Daily Results (May 11 – August 10, 2017)</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06875802"/>
              </p:ext>
            </p:extLst>
          </p:nvPr>
        </p:nvGraphicFramePr>
        <p:xfrm>
          <a:off x="1799615" y="1979112"/>
          <a:ext cx="7820373" cy="3701818"/>
        </p:xfrm>
        <a:graphic>
          <a:graphicData uri="http://schemas.openxmlformats.org/drawingml/2006/table">
            <a:tbl>
              <a:tblPr firstRow="1" firstCol="1" bandRow="1">
                <a:tableStyleId>{5C22544A-7EE6-4342-B048-85BDC9FD1C3A}</a:tableStyleId>
              </a:tblPr>
              <a:tblGrid>
                <a:gridCol w="2606233"/>
                <a:gridCol w="2607070"/>
                <a:gridCol w="2607070"/>
              </a:tblGrid>
              <a:tr h="440301">
                <a:tc>
                  <a:txBody>
                    <a:bodyPr/>
                    <a:lstStyle/>
                    <a:p>
                      <a:pPr marL="0" marR="0">
                        <a:lnSpc>
                          <a:spcPct val="107000"/>
                        </a:lnSpc>
                        <a:spcBef>
                          <a:spcPts val="0"/>
                        </a:spcBef>
                        <a:spcAft>
                          <a:spcPts val="0"/>
                        </a:spcAft>
                      </a:pPr>
                      <a:r>
                        <a:rPr lang="en-US" sz="3200">
                          <a:effectLst/>
                        </a:rPr>
                        <a:t>Age Group</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3200">
                          <a:effectLst/>
                        </a:rPr>
                        <a:t>Count</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3200">
                          <a:effectLst/>
                        </a:rPr>
                        <a:t>Percent</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40301">
                <a:tc>
                  <a:txBody>
                    <a:bodyPr/>
                    <a:lstStyle/>
                    <a:p>
                      <a:pPr marL="0" marR="0">
                        <a:lnSpc>
                          <a:spcPct val="107000"/>
                        </a:lnSpc>
                        <a:spcBef>
                          <a:spcPts val="0"/>
                        </a:spcBef>
                        <a:spcAft>
                          <a:spcPts val="0"/>
                        </a:spcAft>
                      </a:pPr>
                      <a:r>
                        <a:rPr lang="en-US" sz="3200">
                          <a:effectLst/>
                        </a:rPr>
                        <a:t>0-4</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3200">
                          <a:effectLst/>
                        </a:rPr>
                        <a:t>180</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3200">
                          <a:effectLst/>
                        </a:rPr>
                        <a:t>15.48</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40301">
                <a:tc>
                  <a:txBody>
                    <a:bodyPr/>
                    <a:lstStyle/>
                    <a:p>
                      <a:pPr marL="0" marR="0">
                        <a:lnSpc>
                          <a:spcPct val="107000"/>
                        </a:lnSpc>
                        <a:spcBef>
                          <a:spcPts val="0"/>
                        </a:spcBef>
                        <a:spcAft>
                          <a:spcPts val="0"/>
                        </a:spcAft>
                      </a:pPr>
                      <a:r>
                        <a:rPr lang="en-US" sz="3200">
                          <a:effectLst/>
                        </a:rPr>
                        <a:t>5-17</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3200">
                          <a:effectLst/>
                        </a:rPr>
                        <a:t>846</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3200">
                          <a:effectLst/>
                        </a:rPr>
                        <a:t>72.74</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40301">
                <a:tc>
                  <a:txBody>
                    <a:bodyPr/>
                    <a:lstStyle/>
                    <a:p>
                      <a:pPr marL="0" marR="0">
                        <a:lnSpc>
                          <a:spcPct val="107000"/>
                        </a:lnSpc>
                        <a:spcBef>
                          <a:spcPts val="0"/>
                        </a:spcBef>
                        <a:spcAft>
                          <a:spcPts val="0"/>
                        </a:spcAft>
                      </a:pPr>
                      <a:r>
                        <a:rPr lang="en-US" sz="3200">
                          <a:effectLst/>
                        </a:rPr>
                        <a:t>18-44</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3200">
                          <a:effectLst/>
                        </a:rPr>
                        <a:t>107</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3200">
                          <a:effectLst/>
                        </a:rPr>
                        <a:t>9.2</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40301">
                <a:tc>
                  <a:txBody>
                    <a:bodyPr/>
                    <a:lstStyle/>
                    <a:p>
                      <a:pPr marL="0" marR="0">
                        <a:lnSpc>
                          <a:spcPct val="107000"/>
                        </a:lnSpc>
                        <a:spcBef>
                          <a:spcPts val="0"/>
                        </a:spcBef>
                        <a:spcAft>
                          <a:spcPts val="0"/>
                        </a:spcAft>
                      </a:pPr>
                      <a:r>
                        <a:rPr lang="en-US" sz="3200">
                          <a:effectLst/>
                        </a:rPr>
                        <a:t>45-64</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3200">
                          <a:effectLst/>
                        </a:rPr>
                        <a:t>23</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3200">
                          <a:effectLst/>
                        </a:rPr>
                        <a:t>1.98</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570760">
                <a:tc>
                  <a:txBody>
                    <a:bodyPr/>
                    <a:lstStyle/>
                    <a:p>
                      <a:pPr marL="0" marR="0">
                        <a:lnSpc>
                          <a:spcPct val="107000"/>
                        </a:lnSpc>
                        <a:spcBef>
                          <a:spcPts val="0"/>
                        </a:spcBef>
                        <a:spcAft>
                          <a:spcPts val="0"/>
                        </a:spcAft>
                      </a:pPr>
                      <a:r>
                        <a:rPr lang="en-US" sz="3200">
                          <a:effectLst/>
                        </a:rPr>
                        <a:t>65+</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3200">
                          <a:effectLst/>
                        </a:rPr>
                        <a:t>7</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3200">
                          <a:effectLst/>
                        </a:rPr>
                        <a:t>0.6</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40301">
                <a:tc>
                  <a:txBody>
                    <a:bodyPr/>
                    <a:lstStyle/>
                    <a:p>
                      <a:pPr marL="0" marR="0">
                        <a:lnSpc>
                          <a:spcPct val="107000"/>
                        </a:lnSpc>
                        <a:spcBef>
                          <a:spcPts val="0"/>
                        </a:spcBef>
                        <a:spcAft>
                          <a:spcPts val="0"/>
                        </a:spcAft>
                      </a:pPr>
                      <a:r>
                        <a:rPr lang="en-US" sz="3200">
                          <a:effectLst/>
                        </a:rPr>
                        <a:t>TOTAL</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3200">
                          <a:effectLst/>
                        </a:rPr>
                        <a:t>1162</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3200" dirty="0">
                          <a:effectLst/>
                        </a:rPr>
                        <a:t>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28151334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Daily Results (May 11 – August 10, 2017)</a:t>
            </a:r>
          </a:p>
        </p:txBody>
      </p:sp>
      <p:sp>
        <p:nvSpPr>
          <p:cNvPr id="3" name="Content Placeholder 2"/>
          <p:cNvSpPr>
            <a:spLocks noGrp="1"/>
          </p:cNvSpPr>
          <p:nvPr>
            <p:ph idx="1"/>
          </p:nvPr>
        </p:nvSpPr>
        <p:spPr/>
        <p:txBody>
          <a:bodyPr/>
          <a:lstStyle/>
          <a:p>
            <a:r>
              <a:rPr lang="en-US" dirty="0" smtClean="0"/>
              <a:t>N = 1162</a:t>
            </a:r>
          </a:p>
          <a:p>
            <a:r>
              <a:rPr lang="en-US" dirty="0" smtClean="0"/>
              <a:t>Top </a:t>
            </a:r>
            <a:r>
              <a:rPr lang="en-US" dirty="0" err="1"/>
              <a:t>Subsyndromes</a:t>
            </a:r>
            <a:r>
              <a:rPr lang="en-US" dirty="0"/>
              <a:t>: </a:t>
            </a:r>
            <a:endParaRPr lang="en-US" dirty="0" smtClean="0"/>
          </a:p>
          <a:p>
            <a:pPr lvl="1"/>
            <a:r>
              <a:rPr lang="en-US" dirty="0" smtClean="0"/>
              <a:t>Other</a:t>
            </a:r>
          </a:p>
          <a:p>
            <a:pPr lvl="1"/>
            <a:r>
              <a:rPr lang="en-US" dirty="0" smtClean="0"/>
              <a:t>Poisoning</a:t>
            </a:r>
          </a:p>
          <a:p>
            <a:pPr lvl="1"/>
            <a:r>
              <a:rPr lang="en-US" dirty="0" smtClean="0"/>
              <a:t>Fall</a:t>
            </a:r>
          </a:p>
          <a:p>
            <a:pPr lvl="1"/>
            <a:r>
              <a:rPr lang="en-US" dirty="0" smtClean="0"/>
              <a:t>NVD (nausea, vomiting, diarrhea) </a:t>
            </a:r>
          </a:p>
          <a:p>
            <a:pPr lvl="1"/>
            <a:r>
              <a:rPr lang="en-US" dirty="0" smtClean="0"/>
              <a:t>Fever</a:t>
            </a:r>
            <a:endParaRPr lang="en-US" dirty="0"/>
          </a:p>
        </p:txBody>
      </p:sp>
    </p:spTree>
    <p:extLst>
      <p:ext uri="{BB962C8B-B14F-4D97-AF65-F5344CB8AC3E}">
        <p14:creationId xmlns:p14="http://schemas.microsoft.com/office/powerpoint/2010/main" val="2794237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Useful Components</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b="1" dirty="0"/>
              <a:t>^[</a:t>
            </a:r>
            <a:r>
              <a:rPr lang="en-US" b="1" dirty="0" err="1"/>
              <a:t>ia</a:t>
            </a:r>
            <a:r>
              <a:rPr lang="en-US" b="1" dirty="0"/>
              <a:t>][</a:t>
            </a:r>
            <a:r>
              <a:rPr lang="en-US" b="1" dirty="0" err="1"/>
              <a:t>nt</a:t>
            </a:r>
            <a:r>
              <a:rPr lang="en-US" b="1" dirty="0"/>
              <a:t>] school</a:t>
            </a:r>
            <a:r>
              <a:rPr lang="en-US" b="1" dirty="0" smtClean="0"/>
              <a:t>^</a:t>
            </a:r>
          </a:p>
          <a:p>
            <a:r>
              <a:rPr lang="en-US" dirty="0" smtClean="0"/>
              <a:t>N = 958</a:t>
            </a:r>
            <a:endParaRPr lang="en-US" dirty="0"/>
          </a:p>
          <a:p>
            <a:r>
              <a:rPr lang="en-US" dirty="0" smtClean="0"/>
              <a:t>Age Group 5-17 = 82%</a:t>
            </a:r>
            <a:endParaRPr lang="en-US" dirty="0"/>
          </a:p>
          <a:p>
            <a:r>
              <a:rPr lang="en-US" dirty="0" smtClean="0"/>
              <a:t>Top </a:t>
            </a:r>
            <a:r>
              <a:rPr lang="en-US" dirty="0" err="1"/>
              <a:t>Subsyndromes</a:t>
            </a:r>
            <a:r>
              <a:rPr lang="en-US" dirty="0"/>
              <a:t>: Poisoning, Fall, </a:t>
            </a:r>
            <a:r>
              <a:rPr lang="en-US" dirty="0" err="1"/>
              <a:t>SuicideOrSelfInflicted</a:t>
            </a:r>
            <a:r>
              <a:rPr lang="en-US" dirty="0"/>
              <a:t>, NVD, </a:t>
            </a:r>
            <a:r>
              <a:rPr lang="en-US" dirty="0" err="1" smtClean="0"/>
              <a:t>AbdominalPain</a:t>
            </a:r>
            <a:endParaRPr lang="en-US" dirty="0" smtClean="0"/>
          </a:p>
          <a:p>
            <a:endParaRPr lang="en-US" dirty="0"/>
          </a:p>
          <a:p>
            <a:pPr marL="0" indent="0">
              <a:buNone/>
            </a:pPr>
            <a:r>
              <a:rPr lang="en-US" b="1" dirty="0"/>
              <a:t>(, ^[</a:t>
            </a:r>
            <a:r>
              <a:rPr lang="en-US" b="1" dirty="0" err="1"/>
              <a:t>ia</a:t>
            </a:r>
            <a:r>
              <a:rPr lang="en-US" b="1" dirty="0"/>
              <a:t>][</a:t>
            </a:r>
            <a:r>
              <a:rPr lang="en-US" b="1" dirty="0" err="1"/>
              <a:t>nt</a:t>
            </a:r>
            <a:r>
              <a:rPr lang="en-US" b="1" dirty="0"/>
              <a:t>] </a:t>
            </a:r>
            <a:r>
              <a:rPr lang="en-US" b="1" dirty="0" err="1"/>
              <a:t>dayc</a:t>
            </a:r>
            <a:r>
              <a:rPr lang="en-US" b="1" dirty="0"/>
              <a:t>^  ,or,  ^[</a:t>
            </a:r>
            <a:r>
              <a:rPr lang="en-US" b="1" dirty="0" err="1"/>
              <a:t>ia</a:t>
            </a:r>
            <a:r>
              <a:rPr lang="en-US" b="1" dirty="0"/>
              <a:t>][</a:t>
            </a:r>
            <a:r>
              <a:rPr lang="en-US" b="1" dirty="0" err="1"/>
              <a:t>nt</a:t>
            </a:r>
            <a:r>
              <a:rPr lang="en-US" b="1" dirty="0"/>
              <a:t>] day c^ ,) ,</a:t>
            </a:r>
            <a:r>
              <a:rPr lang="en-US" b="1" dirty="0" err="1"/>
              <a:t>andnot</a:t>
            </a:r>
            <a:r>
              <a:rPr lang="en-US" b="1" dirty="0"/>
              <a:t>, (, ^not [</a:t>
            </a:r>
            <a:r>
              <a:rPr lang="en-US" b="1" dirty="0" err="1"/>
              <a:t>ia</a:t>
            </a:r>
            <a:r>
              <a:rPr lang="en-US" b="1" dirty="0"/>
              <a:t>][</a:t>
            </a:r>
            <a:r>
              <a:rPr lang="en-US" b="1" dirty="0" err="1"/>
              <a:t>nt</a:t>
            </a:r>
            <a:r>
              <a:rPr lang="en-US" b="1" dirty="0"/>
              <a:t>] </a:t>
            </a:r>
            <a:r>
              <a:rPr lang="en-US" b="1" dirty="0" err="1"/>
              <a:t>dayc</a:t>
            </a:r>
            <a:r>
              <a:rPr lang="en-US" b="1" dirty="0"/>
              <a:t>^ ,or, ^not [</a:t>
            </a:r>
            <a:r>
              <a:rPr lang="en-US" b="1" dirty="0" err="1"/>
              <a:t>ia</a:t>
            </a:r>
            <a:r>
              <a:rPr lang="en-US" b="1" dirty="0"/>
              <a:t>][</a:t>
            </a:r>
            <a:r>
              <a:rPr lang="en-US" b="1" dirty="0" err="1"/>
              <a:t>nt</a:t>
            </a:r>
            <a:r>
              <a:rPr lang="en-US" b="1" dirty="0"/>
              <a:t>] day c^ </a:t>
            </a:r>
            <a:r>
              <a:rPr lang="en-US" b="1" dirty="0" smtClean="0"/>
              <a:t>,)</a:t>
            </a:r>
          </a:p>
          <a:p>
            <a:r>
              <a:rPr lang="en-US" dirty="0" smtClean="0"/>
              <a:t>N = 188</a:t>
            </a:r>
          </a:p>
          <a:p>
            <a:r>
              <a:rPr lang="en-US" dirty="0" smtClean="0"/>
              <a:t>Age Group 0-4 = 75%</a:t>
            </a:r>
            <a:endParaRPr lang="en-US" dirty="0"/>
          </a:p>
          <a:p>
            <a:r>
              <a:rPr lang="en-US" dirty="0"/>
              <a:t>Top </a:t>
            </a:r>
            <a:r>
              <a:rPr lang="en-US" dirty="0" err="1"/>
              <a:t>Subsyndromes</a:t>
            </a:r>
            <a:r>
              <a:rPr lang="en-US" dirty="0"/>
              <a:t>: </a:t>
            </a:r>
            <a:r>
              <a:rPr lang="en-US" dirty="0" err="1"/>
              <a:t>FeverOrChills</a:t>
            </a:r>
            <a:r>
              <a:rPr lang="en-US" dirty="0"/>
              <a:t>, </a:t>
            </a:r>
            <a:r>
              <a:rPr lang="en-US" dirty="0" err="1"/>
              <a:t>FeverPlus</a:t>
            </a:r>
            <a:r>
              <a:rPr lang="en-US" dirty="0"/>
              <a:t>, </a:t>
            </a:r>
            <a:r>
              <a:rPr lang="en-US" dirty="0" err="1"/>
              <a:t>FeverOnly</a:t>
            </a:r>
            <a:r>
              <a:rPr lang="en-US" dirty="0"/>
              <a:t>, NVD, </a:t>
            </a:r>
            <a:r>
              <a:rPr lang="en-US" dirty="0" err="1"/>
              <a:t>Vomitting</a:t>
            </a:r>
            <a:endParaRPr lang="en-US" dirty="0"/>
          </a:p>
          <a:p>
            <a:pPr marL="0" indent="0">
              <a:buNone/>
            </a:pPr>
            <a:endParaRPr lang="en-US" dirty="0"/>
          </a:p>
        </p:txBody>
      </p:sp>
      <p:sp>
        <p:nvSpPr>
          <p:cNvPr id="4" name="TextBox 3"/>
          <p:cNvSpPr txBox="1"/>
          <p:nvPr/>
        </p:nvSpPr>
        <p:spPr>
          <a:xfrm>
            <a:off x="733168" y="6311900"/>
            <a:ext cx="9753600" cy="369332"/>
          </a:xfrm>
          <a:prstGeom prst="rect">
            <a:avLst/>
          </a:prstGeom>
          <a:noFill/>
        </p:spPr>
        <p:txBody>
          <a:bodyPr wrap="square" rtlCol="0">
            <a:spAutoFit/>
          </a:bodyPr>
          <a:lstStyle/>
          <a:p>
            <a:r>
              <a:rPr lang="en-US" dirty="0" smtClean="0"/>
              <a:t>Note that in proposed query, some visits could match on multiple query components. </a:t>
            </a:r>
            <a:endParaRPr lang="en-US" dirty="0"/>
          </a:p>
        </p:txBody>
      </p:sp>
    </p:spTree>
    <p:extLst>
      <p:ext uri="{BB962C8B-B14F-4D97-AF65-F5344CB8AC3E}">
        <p14:creationId xmlns:p14="http://schemas.microsoft.com/office/powerpoint/2010/main" val="38850727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Useful Components</a:t>
            </a:r>
            <a:endParaRPr lang="en-US" dirty="0"/>
          </a:p>
        </p:txBody>
      </p:sp>
      <p:sp>
        <p:nvSpPr>
          <p:cNvPr id="3" name="Content Placeholder 2"/>
          <p:cNvSpPr>
            <a:spLocks noGrp="1"/>
          </p:cNvSpPr>
          <p:nvPr>
            <p:ph idx="1"/>
          </p:nvPr>
        </p:nvSpPr>
        <p:spPr/>
        <p:txBody>
          <a:bodyPr>
            <a:normAutofit/>
          </a:bodyPr>
          <a:lstStyle/>
          <a:p>
            <a:pPr marL="0" indent="0">
              <a:buNone/>
            </a:pPr>
            <a:r>
              <a:rPr lang="en-US" b="1" dirty="0"/>
              <a:t>^[</a:t>
            </a:r>
            <a:r>
              <a:rPr lang="en-US" b="1" dirty="0" err="1"/>
              <a:t>ia</a:t>
            </a:r>
            <a:r>
              <a:rPr lang="en-US" b="1" dirty="0"/>
              <a:t>][</a:t>
            </a:r>
            <a:r>
              <a:rPr lang="en-US" b="1" dirty="0" err="1"/>
              <a:t>nt</a:t>
            </a:r>
            <a:r>
              <a:rPr lang="en-US" b="1" dirty="0"/>
              <a:t>] recess^</a:t>
            </a:r>
            <a:endParaRPr lang="en-US" dirty="0"/>
          </a:p>
          <a:p>
            <a:r>
              <a:rPr lang="en-US" dirty="0" smtClean="0"/>
              <a:t>N = 23</a:t>
            </a:r>
          </a:p>
          <a:p>
            <a:r>
              <a:rPr lang="en-US" dirty="0" smtClean="0"/>
              <a:t>Age </a:t>
            </a:r>
            <a:r>
              <a:rPr lang="en-US" dirty="0"/>
              <a:t>Group 5-17 = </a:t>
            </a:r>
            <a:r>
              <a:rPr lang="en-US" dirty="0" smtClean="0"/>
              <a:t>100%</a:t>
            </a:r>
            <a:endParaRPr lang="en-US" dirty="0"/>
          </a:p>
          <a:p>
            <a:r>
              <a:rPr lang="en-US" dirty="0" smtClean="0"/>
              <a:t>Top </a:t>
            </a:r>
            <a:r>
              <a:rPr lang="en-US" dirty="0" err="1" smtClean="0"/>
              <a:t>Subsyndromes</a:t>
            </a:r>
            <a:r>
              <a:rPr lang="en-US" dirty="0" smtClean="0"/>
              <a:t>: Fall, NVD, Struck by</a:t>
            </a:r>
          </a:p>
          <a:p>
            <a:endParaRPr lang="en-US" dirty="0"/>
          </a:p>
        </p:txBody>
      </p:sp>
      <p:sp>
        <p:nvSpPr>
          <p:cNvPr id="4" name="TextBox 3"/>
          <p:cNvSpPr txBox="1"/>
          <p:nvPr/>
        </p:nvSpPr>
        <p:spPr>
          <a:xfrm>
            <a:off x="733168" y="6311900"/>
            <a:ext cx="9753600" cy="369332"/>
          </a:xfrm>
          <a:prstGeom prst="rect">
            <a:avLst/>
          </a:prstGeom>
          <a:noFill/>
        </p:spPr>
        <p:txBody>
          <a:bodyPr wrap="square" rtlCol="0">
            <a:spAutoFit/>
          </a:bodyPr>
          <a:lstStyle/>
          <a:p>
            <a:r>
              <a:rPr lang="en-US" dirty="0" smtClean="0"/>
              <a:t>Note that in proposed query, some visits could match on multiple query components. </a:t>
            </a:r>
            <a:endParaRPr lang="en-US" dirty="0"/>
          </a:p>
        </p:txBody>
      </p:sp>
    </p:spTree>
    <p:extLst>
      <p:ext uri="{BB962C8B-B14F-4D97-AF65-F5344CB8AC3E}">
        <p14:creationId xmlns:p14="http://schemas.microsoft.com/office/powerpoint/2010/main" val="11394510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Not Useful/Rejected Components</a:t>
            </a:r>
            <a:endParaRPr lang="en-US" dirty="0"/>
          </a:p>
        </p:txBody>
      </p:sp>
      <p:sp>
        <p:nvSpPr>
          <p:cNvPr id="3" name="Content Placeholder 2"/>
          <p:cNvSpPr>
            <a:spLocks noGrp="1"/>
          </p:cNvSpPr>
          <p:nvPr>
            <p:ph idx="1"/>
          </p:nvPr>
        </p:nvSpPr>
        <p:spPr/>
        <p:txBody>
          <a:bodyPr/>
          <a:lstStyle/>
          <a:p>
            <a:pPr marL="0" indent="0">
              <a:buNone/>
            </a:pPr>
            <a:r>
              <a:rPr lang="en-US" b="1" dirty="0" smtClean="0"/>
              <a:t>^[</a:t>
            </a:r>
            <a:r>
              <a:rPr lang="en-US" b="1" dirty="0" err="1" smtClean="0"/>
              <a:t>ia</a:t>
            </a:r>
            <a:r>
              <a:rPr lang="en-US" b="1" dirty="0" smtClean="0"/>
              <a:t>][</a:t>
            </a:r>
            <a:r>
              <a:rPr lang="en-US" b="1" dirty="0" err="1" smtClean="0"/>
              <a:t>nt</a:t>
            </a:r>
            <a:r>
              <a:rPr lang="en-US" b="1" dirty="0" smtClean="0"/>
              <a:t>] class^ </a:t>
            </a:r>
            <a:r>
              <a:rPr lang="en-US" dirty="0" smtClean="0"/>
              <a:t>(term mostly </a:t>
            </a:r>
            <a:r>
              <a:rPr lang="en-US" dirty="0"/>
              <a:t>in listing drug </a:t>
            </a:r>
            <a:r>
              <a:rPr lang="en-US" dirty="0" smtClean="0"/>
              <a:t>classes)</a:t>
            </a:r>
          </a:p>
          <a:p>
            <a:pPr marL="0" indent="0">
              <a:buNone/>
            </a:pPr>
            <a:endParaRPr lang="en-US" dirty="0" smtClean="0"/>
          </a:p>
          <a:p>
            <a:pPr marL="0" indent="0">
              <a:buNone/>
            </a:pPr>
            <a:r>
              <a:rPr lang="en-US" b="1" dirty="0"/>
              <a:t>^[</a:t>
            </a:r>
            <a:r>
              <a:rPr lang="en-US" b="1" dirty="0" err="1"/>
              <a:t>ia</a:t>
            </a:r>
            <a:r>
              <a:rPr lang="en-US" b="1" dirty="0"/>
              <a:t>][</a:t>
            </a:r>
            <a:r>
              <a:rPr lang="en-US" b="1" dirty="0" err="1"/>
              <a:t>nt</a:t>
            </a:r>
            <a:r>
              <a:rPr lang="en-US" b="1" dirty="0"/>
              <a:t>] preschool</a:t>
            </a:r>
            <a:r>
              <a:rPr lang="en-US" b="1" dirty="0" smtClean="0"/>
              <a:t>^ </a:t>
            </a:r>
            <a:r>
              <a:rPr lang="en-US" dirty="0" smtClean="0"/>
              <a:t>(less than 10 visits in 90 days and ½ were true positives)</a:t>
            </a:r>
          </a:p>
          <a:p>
            <a:pPr marL="0" indent="0">
              <a:buNone/>
            </a:pPr>
            <a:endParaRPr lang="en-US" b="1" dirty="0" smtClean="0"/>
          </a:p>
          <a:p>
            <a:pPr marL="0" indent="0">
              <a:buNone/>
            </a:pPr>
            <a:r>
              <a:rPr lang="en-US" b="1" dirty="0" smtClean="0"/>
              <a:t>^[</a:t>
            </a:r>
            <a:r>
              <a:rPr lang="en-US" b="1" dirty="0" err="1"/>
              <a:t>ia</a:t>
            </a:r>
            <a:r>
              <a:rPr lang="en-US" b="1" dirty="0"/>
              <a:t>][</a:t>
            </a:r>
            <a:r>
              <a:rPr lang="en-US" b="1" dirty="0" err="1"/>
              <a:t>nt</a:t>
            </a:r>
            <a:r>
              <a:rPr lang="en-US" b="1" dirty="0"/>
              <a:t>] kinder</a:t>
            </a:r>
            <a:r>
              <a:rPr lang="en-US" b="1" dirty="0" smtClean="0"/>
              <a:t>^</a:t>
            </a:r>
            <a:r>
              <a:rPr lang="en-US" dirty="0" smtClean="0"/>
              <a:t> (</a:t>
            </a:r>
            <a:r>
              <a:rPr lang="en-US" dirty="0"/>
              <a:t>less than 10 </a:t>
            </a:r>
            <a:r>
              <a:rPr lang="en-US" dirty="0" smtClean="0"/>
              <a:t>visits in 90 </a:t>
            </a:r>
            <a:r>
              <a:rPr lang="en-US" dirty="0"/>
              <a:t>days </a:t>
            </a:r>
            <a:r>
              <a:rPr lang="en-US" dirty="0" smtClean="0"/>
              <a:t>and 0 </a:t>
            </a:r>
            <a:r>
              <a:rPr lang="en-US" dirty="0"/>
              <a:t>were true </a:t>
            </a:r>
            <a:r>
              <a:rPr lang="en-US" dirty="0" smtClean="0"/>
              <a:t>positives)</a:t>
            </a:r>
            <a:endParaRPr lang="en-US" dirty="0"/>
          </a:p>
          <a:p>
            <a:pPr marL="0" indent="0">
              <a:buNone/>
            </a:pPr>
            <a:endParaRPr lang="en-US" dirty="0"/>
          </a:p>
          <a:p>
            <a:endParaRPr lang="en-US" dirty="0"/>
          </a:p>
        </p:txBody>
      </p:sp>
    </p:spTree>
    <p:extLst>
      <p:ext uri="{BB962C8B-B14F-4D97-AF65-F5344CB8AC3E}">
        <p14:creationId xmlns:p14="http://schemas.microsoft.com/office/powerpoint/2010/main" val="8968542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a:t>
            </a:r>
            <a:endParaRPr lang="en-US" dirty="0"/>
          </a:p>
        </p:txBody>
      </p:sp>
      <p:sp>
        <p:nvSpPr>
          <p:cNvPr id="3" name="Content Placeholder 2"/>
          <p:cNvSpPr>
            <a:spLocks noGrp="1"/>
          </p:cNvSpPr>
          <p:nvPr>
            <p:ph idx="1"/>
          </p:nvPr>
        </p:nvSpPr>
        <p:spPr/>
        <p:txBody>
          <a:bodyPr/>
          <a:lstStyle/>
          <a:p>
            <a:pPr marL="0" indent="0">
              <a:buNone/>
            </a:pPr>
            <a:r>
              <a:rPr lang="en-US" dirty="0"/>
              <a:t>To validate the query, </a:t>
            </a:r>
            <a:r>
              <a:rPr lang="en-US" dirty="0" smtClean="0"/>
              <a:t>two staff reviewed 10</a:t>
            </a:r>
            <a:r>
              <a:rPr lang="en-US" dirty="0"/>
              <a:t>% of the visits identified from the last 90 days (May 11-August 10, 2017) to determine if they are actually school-related. </a:t>
            </a:r>
            <a:endParaRPr lang="en-US" dirty="0"/>
          </a:p>
        </p:txBody>
      </p:sp>
    </p:spTree>
    <p:extLst>
      <p:ext uri="{BB962C8B-B14F-4D97-AF65-F5344CB8AC3E}">
        <p14:creationId xmlns:p14="http://schemas.microsoft.com/office/powerpoint/2010/main" val="1328328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Positive Predicative Value (PPV</a:t>
            </a:r>
            <a:r>
              <a:rPr lang="en-US" dirty="0" smtClean="0"/>
              <a:t>)</a:t>
            </a:r>
            <a:endParaRPr lang="en-US" dirty="0"/>
          </a:p>
        </p:txBody>
      </p:sp>
      <p:sp>
        <p:nvSpPr>
          <p:cNvPr id="3" name="Content Placeholder 2"/>
          <p:cNvSpPr>
            <a:spLocks noGrp="1"/>
          </p:cNvSpPr>
          <p:nvPr>
            <p:ph idx="1"/>
          </p:nvPr>
        </p:nvSpPr>
        <p:spPr/>
        <p:txBody>
          <a:bodyPr/>
          <a:lstStyle/>
          <a:p>
            <a:r>
              <a:rPr lang="en-US" b="1" dirty="0"/>
              <a:t>Overall PPV: 131/176= 74.4%</a:t>
            </a:r>
            <a:endParaRPr lang="en-US" dirty="0"/>
          </a:p>
          <a:p>
            <a:r>
              <a:rPr lang="en-US" dirty="0"/>
              <a:t>Excluding Poisoning &amp; Suicide </a:t>
            </a:r>
            <a:r>
              <a:rPr lang="en-US" dirty="0" err="1"/>
              <a:t>SubCategories</a:t>
            </a:r>
            <a:r>
              <a:rPr lang="en-US" dirty="0"/>
              <a:t> PPV: 126/160 = 78.8%</a:t>
            </a:r>
          </a:p>
          <a:p>
            <a:r>
              <a:rPr lang="en-US" dirty="0"/>
              <a:t>Note: Self-harm, mental, and behavioral health related visits contain the most extensive triage notes and are likely to include social history, which may or may not be immediately or proximally related to the visit. They are the most complicated type of “school-related” visit, and a separate definition may need to be developed for surveillance purposes. </a:t>
            </a:r>
          </a:p>
          <a:p>
            <a:pPr marL="0" indent="0">
              <a:buNone/>
            </a:pPr>
            <a:endParaRPr lang="en-US" dirty="0"/>
          </a:p>
        </p:txBody>
      </p:sp>
    </p:spTree>
    <p:extLst>
      <p:ext uri="{BB962C8B-B14F-4D97-AF65-F5344CB8AC3E}">
        <p14:creationId xmlns:p14="http://schemas.microsoft.com/office/powerpoint/2010/main" val="31871503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 of valid school-related </a:t>
            </a:r>
            <a:r>
              <a:rPr lang="en-US" dirty="0" smtClean="0"/>
              <a:t>visits</a:t>
            </a:r>
            <a:endParaRPr lang="en-US" dirty="0"/>
          </a:p>
        </p:txBody>
      </p:sp>
      <p:sp>
        <p:nvSpPr>
          <p:cNvPr id="3" name="Content Placeholder 2"/>
          <p:cNvSpPr>
            <a:spLocks noGrp="1"/>
          </p:cNvSpPr>
          <p:nvPr>
            <p:ph idx="1"/>
          </p:nvPr>
        </p:nvSpPr>
        <p:spPr/>
        <p:txBody>
          <a:bodyPr/>
          <a:lstStyle/>
          <a:p>
            <a:pPr lvl="0"/>
            <a:r>
              <a:rPr lang="en-US" dirty="0"/>
              <a:t>Injury, disease, or condition exacerbation directly connected to being at school/daycare</a:t>
            </a:r>
          </a:p>
          <a:p>
            <a:pPr lvl="1"/>
            <a:r>
              <a:rPr lang="en-US" dirty="0"/>
              <a:t>Includes psychologically-related visits that mention a recent “incident” or bullying at school/daycare</a:t>
            </a:r>
          </a:p>
          <a:p>
            <a:pPr lvl="0"/>
            <a:r>
              <a:rPr lang="en-US" dirty="0"/>
              <a:t>Indication of a communicable disease or common exposure</a:t>
            </a:r>
          </a:p>
          <a:p>
            <a:pPr lvl="1"/>
            <a:r>
              <a:rPr lang="en-US" dirty="0"/>
              <a:t>Patient was ill and was at school/daycare when potentially communicable</a:t>
            </a:r>
          </a:p>
          <a:p>
            <a:pPr lvl="1"/>
            <a:r>
              <a:rPr lang="en-US" dirty="0"/>
              <a:t>Patient got ill right after school </a:t>
            </a:r>
          </a:p>
          <a:p>
            <a:pPr lvl="1"/>
            <a:r>
              <a:rPr lang="en-US" dirty="0"/>
              <a:t>Mention of others begin sick at school/daycare with similar symptoms</a:t>
            </a:r>
          </a:p>
          <a:p>
            <a:pPr lvl="1"/>
            <a:r>
              <a:rPr lang="en-US" dirty="0"/>
              <a:t>Identified exposure occurred at school/daycare</a:t>
            </a:r>
          </a:p>
          <a:p>
            <a:pPr lvl="0"/>
            <a:r>
              <a:rPr lang="en-US" dirty="0"/>
              <a:t>Teacher or staff intervention</a:t>
            </a:r>
          </a:p>
          <a:p>
            <a:endParaRPr lang="en-US" dirty="0"/>
          </a:p>
        </p:txBody>
      </p:sp>
    </p:spTree>
    <p:extLst>
      <p:ext uri="{BB962C8B-B14F-4D97-AF65-F5344CB8AC3E}">
        <p14:creationId xmlns:p14="http://schemas.microsoft.com/office/powerpoint/2010/main" val="26549425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invalid school-related visits</a:t>
            </a:r>
            <a:endParaRPr lang="en-US" dirty="0"/>
          </a:p>
        </p:txBody>
      </p:sp>
      <p:sp>
        <p:nvSpPr>
          <p:cNvPr id="3" name="Content Placeholder 2"/>
          <p:cNvSpPr>
            <a:spLocks noGrp="1"/>
          </p:cNvSpPr>
          <p:nvPr>
            <p:ph idx="1"/>
          </p:nvPr>
        </p:nvSpPr>
        <p:spPr/>
        <p:txBody>
          <a:bodyPr/>
          <a:lstStyle/>
          <a:p>
            <a:pPr lvl="0"/>
            <a:r>
              <a:rPr lang="en-US" dirty="0"/>
              <a:t>Documentation of school attendance, i.e. “in daycare” or “in school” when visit is not related to </a:t>
            </a:r>
            <a:r>
              <a:rPr lang="en-US" dirty="0" smtClean="0"/>
              <a:t>attendance</a:t>
            </a:r>
            <a:endParaRPr lang="en-US" dirty="0"/>
          </a:p>
          <a:p>
            <a:pPr lvl="0"/>
            <a:r>
              <a:rPr lang="en-US" dirty="0"/>
              <a:t>Documentation of social history, i.e., bullying in </a:t>
            </a:r>
            <a:r>
              <a:rPr lang="en-US" dirty="0" smtClean="0"/>
              <a:t>childhood</a:t>
            </a:r>
            <a:endParaRPr lang="en-US" dirty="0"/>
          </a:p>
          <a:p>
            <a:endParaRPr lang="en-US" dirty="0"/>
          </a:p>
        </p:txBody>
      </p:sp>
    </p:spTree>
    <p:extLst>
      <p:ext uri="{BB962C8B-B14F-4D97-AF65-F5344CB8AC3E}">
        <p14:creationId xmlns:p14="http://schemas.microsoft.com/office/powerpoint/2010/main" val="23642069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Steps</a:t>
            </a:r>
            <a:endParaRPr lang="en-US" dirty="0"/>
          </a:p>
        </p:txBody>
      </p:sp>
      <p:sp>
        <p:nvSpPr>
          <p:cNvPr id="3" name="Content Placeholder 2"/>
          <p:cNvSpPr>
            <a:spLocks noGrp="1"/>
          </p:cNvSpPr>
          <p:nvPr>
            <p:ph idx="1"/>
          </p:nvPr>
        </p:nvSpPr>
        <p:spPr/>
        <p:txBody>
          <a:bodyPr/>
          <a:lstStyle/>
          <a:p>
            <a:r>
              <a:rPr lang="en-US" dirty="0" smtClean="0"/>
              <a:t>Refine and finalize definition. </a:t>
            </a:r>
          </a:p>
          <a:p>
            <a:r>
              <a:rPr lang="en-US" dirty="0"/>
              <a:t>Discuss self-harm, mental, and behavioral health </a:t>
            </a:r>
            <a:r>
              <a:rPr lang="en-US" dirty="0" smtClean="0"/>
              <a:t>limitations.</a:t>
            </a:r>
          </a:p>
          <a:p>
            <a:r>
              <a:rPr lang="en-US" dirty="0" smtClean="0"/>
              <a:t>Draft and validate revised query. </a:t>
            </a:r>
          </a:p>
          <a:p>
            <a:pPr lvl="1"/>
            <a:r>
              <a:rPr lang="en-US" dirty="0" smtClean="0"/>
              <a:t>Consider including other search terms (“student” and “teacher”). </a:t>
            </a:r>
          </a:p>
          <a:p>
            <a:pPr lvl="1"/>
            <a:r>
              <a:rPr lang="en-US" dirty="0" smtClean="0"/>
              <a:t>Consider exclusions (“not currently,” “not in school,” “denies bullying,” “underachievement in school,” “expelled,” and “does well in school”). </a:t>
            </a:r>
          </a:p>
          <a:p>
            <a:r>
              <a:rPr lang="en-US" dirty="0" smtClean="0"/>
              <a:t>Say hi to Meredith (meredith.a.jagger@state.or.us</a:t>
            </a:r>
            <a:r>
              <a:rPr lang="en-US" dirty="0"/>
              <a:t>)</a:t>
            </a:r>
          </a:p>
        </p:txBody>
      </p:sp>
    </p:spTree>
    <p:extLst>
      <p:ext uri="{BB962C8B-B14F-4D97-AF65-F5344CB8AC3E}">
        <p14:creationId xmlns:p14="http://schemas.microsoft.com/office/powerpoint/2010/main" val="1259786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TotalTime>
  <Words>837</Words>
  <Application>Microsoft Office PowerPoint</Application>
  <PresentationFormat>Widescreen</PresentationFormat>
  <Paragraphs>96</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Times New Roman</vt:lpstr>
      <vt:lpstr>Office Theme</vt:lpstr>
      <vt:lpstr>School-related Triage Query Development and Validation </vt:lpstr>
      <vt:lpstr>Objectives</vt:lpstr>
      <vt:lpstr>ESSENCE Syntax</vt:lpstr>
      <vt:lpstr>Working Definition</vt:lpstr>
      <vt:lpstr>Daily Results (May 11 – August 10, 2017)</vt:lpstr>
      <vt:lpstr>Daily Results (May 11 – August 10, 2017)</vt:lpstr>
      <vt:lpstr>Daily Results (May 11 – August 10, 2017)</vt:lpstr>
      <vt:lpstr>Useful Components</vt:lpstr>
      <vt:lpstr>Useful Components</vt:lpstr>
      <vt:lpstr>Not Useful/Rejected Components</vt:lpstr>
      <vt:lpstr>Methods</vt:lpstr>
      <vt:lpstr>Positive Predicative Value (PPV)</vt:lpstr>
      <vt:lpstr>Examples of valid school-related visits</vt:lpstr>
      <vt:lpstr>Examples of invalid school-related visits</vt:lpstr>
      <vt:lpstr>Next Steps</vt:lpstr>
    </vt:vector>
  </TitlesOfParts>
  <Company>Oregon DHS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ESSENCE Syntax</dc:title>
  <dc:creator>Jagger Meredith A</dc:creator>
  <cp:lastModifiedBy>Jagger Meredith A</cp:lastModifiedBy>
  <cp:revision>2</cp:revision>
  <dcterms:created xsi:type="dcterms:W3CDTF">2017-09-14T19:03:57Z</dcterms:created>
  <dcterms:modified xsi:type="dcterms:W3CDTF">2017-09-14T19:38:55Z</dcterms:modified>
</cp:coreProperties>
</file>