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1"/>
  </p:sldMasterIdLst>
  <p:notesMasterIdLst>
    <p:notesMasterId r:id="rId33"/>
  </p:notesMasterIdLst>
  <p:sldIdLst>
    <p:sldId id="277" r:id="rId2"/>
    <p:sldId id="278" r:id="rId3"/>
    <p:sldId id="279" r:id="rId4"/>
    <p:sldId id="305" r:id="rId5"/>
    <p:sldId id="280" r:id="rId6"/>
    <p:sldId id="281" r:id="rId7"/>
    <p:sldId id="306" r:id="rId8"/>
    <p:sldId id="282" r:id="rId9"/>
    <p:sldId id="283" r:id="rId10"/>
    <p:sldId id="284" r:id="rId11"/>
    <p:sldId id="307" r:id="rId12"/>
    <p:sldId id="308" r:id="rId13"/>
    <p:sldId id="285" r:id="rId14"/>
    <p:sldId id="286" r:id="rId15"/>
    <p:sldId id="287" r:id="rId16"/>
    <p:sldId id="288" r:id="rId17"/>
    <p:sldId id="289" r:id="rId18"/>
    <p:sldId id="290" r:id="rId19"/>
    <p:sldId id="292" r:id="rId20"/>
    <p:sldId id="293" r:id="rId21"/>
    <p:sldId id="294" r:id="rId22"/>
    <p:sldId id="295" r:id="rId23"/>
    <p:sldId id="296" r:id="rId24"/>
    <p:sldId id="297" r:id="rId25"/>
    <p:sldId id="298" r:id="rId26"/>
    <p:sldId id="300" r:id="rId27"/>
    <p:sldId id="302" r:id="rId28"/>
    <p:sldId id="303" r:id="rId29"/>
    <p:sldId id="309" r:id="rId30"/>
    <p:sldId id="304" r:id="rId31"/>
    <p:sldId id="260" r:id="rId32"/>
  </p:sldIdLst>
  <p:sldSz cx="9144000" cy="6858000" type="screen4x3"/>
  <p:notesSz cx="6858000" cy="9144000"/>
  <p:embeddedFontLst>
    <p:embeddedFont>
      <p:font typeface="Avenir" panose="02000503040000020003" pitchFamily="2" charset="0"/>
      <p:regular r:id="rId34"/>
      <p:bold r:id="rId35"/>
    </p:embeddedFont>
    <p:embeddedFont>
      <p:font typeface="Calibri" panose="020F0502020204030204" pitchFamily="34" charset="0"/>
      <p:regular r:id="rId36"/>
      <p:bold r:id="rId37"/>
      <p:italic r:id="rId38"/>
      <p:boldItalic r:id="rId39"/>
    </p:embeddedFont>
    <p:embeddedFont>
      <p:font typeface="Avenir LT 45 Book" panose="02000503020000020003" pitchFamily="2" charset="0"/>
      <p:regular r:id="rId40"/>
      <p:italic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2754"/>
    <a:srgbClr val="101957"/>
    <a:srgbClr val="585543"/>
    <a:srgbClr val="E5E5E6"/>
    <a:srgbClr val="7DAED3"/>
    <a:srgbClr val="858C93"/>
    <a:srgbClr val="1B3473"/>
    <a:srgbClr val="F5D2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352" autoAdjust="0"/>
  </p:normalViewPr>
  <p:slideViewPr>
    <p:cSldViewPr snapToGrid="0" snapToObjects="1">
      <p:cViewPr varScale="1">
        <p:scale>
          <a:sx n="55" d="100"/>
          <a:sy n="55" d="100"/>
        </p:scale>
        <p:origin x="1883" y="5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2157A0-9EC3-4F77-8609-5EBAB719C858}" type="datetimeFigureOut">
              <a:rPr lang="en-US" smtClean="0"/>
              <a:t>10/24/2017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8007AC-33B7-4B13-B1CB-847AC3524D71}" type="slidenum">
              <a:rPr lang="en-US" smtClean="0"/>
              <a:t>‹#›</a:t>
            </a:fld>
            <a:endParaRPr lang="en-US"/>
          </a:p>
        </p:txBody>
      </p:sp>
    </p:spTree>
    <p:extLst>
      <p:ext uri="{BB962C8B-B14F-4D97-AF65-F5344CB8AC3E}">
        <p14:creationId xmlns:p14="http://schemas.microsoft.com/office/powerpoint/2010/main" val="30638871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Kram (1985) first identified stages of mentoring relationships in</a:t>
            </a:r>
            <a:r>
              <a:rPr lang="en-US" baseline="0" dirty="0"/>
              <a:t> her qualitative study of 18 mentoring dyads in a large utility company.  She found that  mentoring partners moved through four stages in their mentoring relationship: initiation, cultivation, separation, and redefinition</a:t>
            </a:r>
          </a:p>
          <a:p>
            <a:endParaRPr lang="en-US" baseline="0" dirty="0"/>
          </a:p>
          <a:p>
            <a:r>
              <a:rPr lang="en-US" baseline="0" dirty="0"/>
              <a:t>The stages proceed in order but may overlap.  Mentoring relationships progress through stages.  They are marked by a beginning, middle, and end.  Mentors and mentees will benefit from understanding that different tasks are required in each stage.</a:t>
            </a:r>
            <a:endParaRPr lang="en-US" dirty="0"/>
          </a:p>
        </p:txBody>
      </p:sp>
      <p:sp>
        <p:nvSpPr>
          <p:cNvPr id="4" name="Slide Number Placeholder 3"/>
          <p:cNvSpPr>
            <a:spLocks noGrp="1"/>
          </p:cNvSpPr>
          <p:nvPr>
            <p:ph type="sldNum" sz="quarter" idx="10"/>
          </p:nvPr>
        </p:nvSpPr>
        <p:spPr/>
        <p:txBody>
          <a:bodyPr/>
          <a:lstStyle/>
          <a:p>
            <a:fld id="{C98007AC-33B7-4B13-B1CB-847AC3524D71}" type="slidenum">
              <a:rPr lang="en-US" smtClean="0"/>
              <a:t>7</a:t>
            </a:fld>
            <a:endParaRPr lang="en-US"/>
          </a:p>
        </p:txBody>
      </p:sp>
    </p:spTree>
    <p:extLst>
      <p:ext uri="{BB962C8B-B14F-4D97-AF65-F5344CB8AC3E}">
        <p14:creationId xmlns:p14="http://schemas.microsoft.com/office/powerpoint/2010/main" val="3670677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http://work.chron.com/facetoface-vs-virtual-mentoring-3464.html</a:t>
            </a:r>
          </a:p>
          <a:p>
            <a:r>
              <a:rPr lang="en-US" dirty="0"/>
              <a:t>Advantages</a:t>
            </a:r>
          </a:p>
          <a:p>
            <a:r>
              <a:rPr lang="en-US" dirty="0"/>
              <a:t>1.) mentor and mentee are able to form a stronger bond because</a:t>
            </a:r>
            <a:r>
              <a:rPr lang="en-US" baseline="0" dirty="0"/>
              <a:t> of the personal nature of the in-person meeting.</a:t>
            </a:r>
          </a:p>
          <a:p>
            <a:r>
              <a:rPr lang="en-US" dirty="0"/>
              <a:t>2.) They can use non-verbal communication to emphasize and explain main points, instead of having to interpret them through text alone. </a:t>
            </a:r>
          </a:p>
          <a:p>
            <a:r>
              <a:rPr lang="en-US" dirty="0"/>
              <a:t>3.) The co-worker is also able to get immediate responses to questions, instead of having to wait for the mentor to type a reply.</a:t>
            </a:r>
          </a:p>
          <a:p>
            <a:endParaRPr lang="en-US" dirty="0"/>
          </a:p>
          <a:p>
            <a:r>
              <a:rPr lang="en-US" dirty="0"/>
              <a:t>Disadvantages</a:t>
            </a:r>
          </a:p>
          <a:p>
            <a:r>
              <a:rPr lang="en-US" dirty="0"/>
              <a:t>1.)</a:t>
            </a:r>
            <a:r>
              <a:rPr lang="en-US" baseline="0" dirty="0"/>
              <a:t> </a:t>
            </a:r>
            <a:r>
              <a:rPr lang="en-US" dirty="0"/>
              <a:t>In face-to-face mentoring, a co-worker is only able to benefit from the guidance of one mentor, which can limit his growth potential. </a:t>
            </a:r>
          </a:p>
          <a:p>
            <a:r>
              <a:rPr lang="en-US" dirty="0"/>
              <a:t>2.) Mentors are limited to those in that location, regardless of whether or not their skill sets match her needs. </a:t>
            </a:r>
          </a:p>
          <a:p>
            <a:r>
              <a:rPr lang="en-US" dirty="0"/>
              <a:t>3.) It can also be challenging to coordinate the schedules of two different people, so it can be difficult to find times to meet regularly.</a:t>
            </a:r>
          </a:p>
        </p:txBody>
      </p:sp>
      <p:sp>
        <p:nvSpPr>
          <p:cNvPr id="4" name="Slide Number Placeholder 3"/>
          <p:cNvSpPr>
            <a:spLocks noGrp="1"/>
          </p:cNvSpPr>
          <p:nvPr>
            <p:ph type="sldNum" sz="quarter" idx="10"/>
          </p:nvPr>
        </p:nvSpPr>
        <p:spPr/>
        <p:txBody>
          <a:bodyPr/>
          <a:lstStyle/>
          <a:p>
            <a:fld id="{D9ADCF79-D6E7-49E4-970B-F72F27F8F39C}" type="slidenum">
              <a:rPr lang="en-US" smtClean="0"/>
              <a:t>14</a:t>
            </a:fld>
            <a:endParaRPr lang="en-US"/>
          </a:p>
        </p:txBody>
      </p:sp>
    </p:spTree>
    <p:extLst>
      <p:ext uri="{BB962C8B-B14F-4D97-AF65-F5344CB8AC3E}">
        <p14:creationId xmlns:p14="http://schemas.microsoft.com/office/powerpoint/2010/main" val="2089196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http://work.chron.com/facetoface-vs-virtual-mentoring-3464.html</a:t>
            </a:r>
          </a:p>
          <a:p>
            <a:r>
              <a:rPr lang="en-US" dirty="0"/>
              <a:t>Advantages</a:t>
            </a:r>
          </a:p>
          <a:p>
            <a:r>
              <a:rPr lang="en-US" dirty="0"/>
              <a:t>1.) In virtual mentoring, location is not involved. </a:t>
            </a:r>
          </a:p>
          <a:p>
            <a:r>
              <a:rPr lang="en-US" dirty="0"/>
              <a:t>2.) Mentors who can offer specific guidance that a particular employee is looking to find can connect with that person virtually. </a:t>
            </a:r>
          </a:p>
          <a:p>
            <a:r>
              <a:rPr lang="en-US" dirty="0"/>
              <a:t>3.)Virtual mentoring is very time efficient because there is no travel time involved in getting to meetings, and both people can respond to messages at their own convenience.</a:t>
            </a:r>
          </a:p>
          <a:p>
            <a:endParaRPr lang="en-US" dirty="0"/>
          </a:p>
          <a:p>
            <a:r>
              <a:rPr lang="en-US" dirty="0"/>
              <a:t>Disadvantages</a:t>
            </a:r>
          </a:p>
          <a:p>
            <a:r>
              <a:rPr lang="en-US" dirty="0"/>
              <a:t>1.) In virtual mentoring, the people involved do not have the opportunity to create a bond built by physically meeting to spend time together. It can be very difficult to build a meaningful relationship through email. </a:t>
            </a:r>
          </a:p>
          <a:p>
            <a:r>
              <a:rPr lang="en-US" dirty="0"/>
              <a:t>2.) It’s much easier for either party not to take the mentoring relationship seriously because there is little accountability in a virtual setting. </a:t>
            </a:r>
          </a:p>
          <a:p>
            <a:r>
              <a:rPr lang="en-US" dirty="0"/>
              <a:t>3.) Constraints caused by living different time zones can also make it difficult to get timely responses to questions.</a:t>
            </a:r>
          </a:p>
        </p:txBody>
      </p:sp>
      <p:sp>
        <p:nvSpPr>
          <p:cNvPr id="4" name="Slide Number Placeholder 3"/>
          <p:cNvSpPr>
            <a:spLocks noGrp="1"/>
          </p:cNvSpPr>
          <p:nvPr>
            <p:ph type="sldNum" sz="quarter" idx="10"/>
          </p:nvPr>
        </p:nvSpPr>
        <p:spPr/>
        <p:txBody>
          <a:bodyPr/>
          <a:lstStyle/>
          <a:p>
            <a:fld id="{D9ADCF79-D6E7-49E4-970B-F72F27F8F39C}" type="slidenum">
              <a:rPr lang="en-US" smtClean="0"/>
              <a:t>15</a:t>
            </a:fld>
            <a:endParaRPr lang="en-US"/>
          </a:p>
        </p:txBody>
      </p:sp>
    </p:spTree>
    <p:extLst>
      <p:ext uri="{BB962C8B-B14F-4D97-AF65-F5344CB8AC3E}">
        <p14:creationId xmlns:p14="http://schemas.microsoft.com/office/powerpoint/2010/main" val="19345659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https://www.micromentor.org/learn-more/mentoring-distance</a:t>
            </a:r>
          </a:p>
        </p:txBody>
      </p:sp>
      <p:sp>
        <p:nvSpPr>
          <p:cNvPr id="4" name="Slide Number Placeholder 3"/>
          <p:cNvSpPr>
            <a:spLocks noGrp="1"/>
          </p:cNvSpPr>
          <p:nvPr>
            <p:ph type="sldNum" sz="quarter" idx="10"/>
          </p:nvPr>
        </p:nvSpPr>
        <p:spPr/>
        <p:txBody>
          <a:bodyPr/>
          <a:lstStyle/>
          <a:p>
            <a:fld id="{D9ADCF79-D6E7-49E4-970B-F72F27F8F39C}" type="slidenum">
              <a:rPr lang="en-US" smtClean="0"/>
              <a:t>16</a:t>
            </a:fld>
            <a:endParaRPr lang="en-US"/>
          </a:p>
        </p:txBody>
      </p:sp>
    </p:spTree>
    <p:extLst>
      <p:ext uri="{BB962C8B-B14F-4D97-AF65-F5344CB8AC3E}">
        <p14:creationId xmlns:p14="http://schemas.microsoft.com/office/powerpoint/2010/main" val="19352190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http://www.asha.org/students/mentoring/coach/</a:t>
            </a:r>
          </a:p>
          <a:p>
            <a:r>
              <a:rPr lang="en-US" b="1" dirty="0"/>
              <a:t>1. Create an open and supportive climate for discussion</a:t>
            </a:r>
          </a:p>
          <a:p>
            <a:pPr marL="171450" indent="-171450">
              <a:buFont typeface="Arial" panose="020B0604020202020204" pitchFamily="34" charset="0"/>
              <a:buChar char="•"/>
            </a:pPr>
            <a:r>
              <a:rPr lang="en-US" dirty="0"/>
              <a:t>Seek to develop trust by encouraging open, two-way communications; this often means sharing personal experiences or difficult times you went through so that the mentee knows she or he can discuss tough issues.</a:t>
            </a:r>
          </a:p>
          <a:p>
            <a:pPr marL="171450" indent="-171450">
              <a:buFont typeface="Arial" panose="020B0604020202020204" pitchFamily="34" charset="0"/>
              <a:buChar char="•"/>
            </a:pPr>
            <a:r>
              <a:rPr lang="en-US" dirty="0"/>
              <a:t>Respect the mentee's individuality. Your mentee may or may not have a similar style.</a:t>
            </a:r>
          </a:p>
          <a:p>
            <a:pPr marL="171450" indent="-171450">
              <a:buFont typeface="Arial" panose="020B0604020202020204" pitchFamily="34" charset="0"/>
              <a:buChar char="•"/>
            </a:pPr>
            <a:r>
              <a:rPr lang="en-US" dirty="0"/>
              <a:t>Be patient if your mentee seems unfocused-help her or him focus by presenting and discussing options.</a:t>
            </a:r>
          </a:p>
          <a:p>
            <a:pPr marL="171450" indent="-171450">
              <a:buFont typeface="Arial" panose="020B0604020202020204" pitchFamily="34" charset="0"/>
              <a:buChar char="•"/>
            </a:pPr>
            <a:r>
              <a:rPr lang="en-US" dirty="0"/>
              <a:t>Make it clear that you hope to learn from this experience.</a:t>
            </a:r>
          </a:p>
          <a:p>
            <a:r>
              <a:rPr lang="en-US" b="1" dirty="0"/>
              <a:t>2. Demonstrate good listening/follow-up skills</a:t>
            </a:r>
          </a:p>
          <a:p>
            <a:pPr marL="171450" indent="-171450">
              <a:buFont typeface="Arial" panose="020B0604020202020204" pitchFamily="34" charset="0"/>
              <a:buChar char="•"/>
            </a:pPr>
            <a:r>
              <a:rPr lang="en-US" dirty="0"/>
              <a:t>Most of us need to improve our listening skills; we tend to talk more than we listen and to interrupt people more than we should.</a:t>
            </a:r>
          </a:p>
          <a:p>
            <a:pPr marL="171450" indent="-171450">
              <a:buFont typeface="Arial" panose="020B0604020202020204" pitchFamily="34" charset="0"/>
              <a:buChar char="•"/>
            </a:pPr>
            <a:r>
              <a:rPr lang="en-US" dirty="0"/>
              <a:t>Ask open-ended questions to get your mentee to open up as much as possible </a:t>
            </a:r>
            <a:r>
              <a:rPr lang="en-US" i="1" dirty="0"/>
              <a:t>(Examples: How did you decide to major in communication </a:t>
            </a:r>
            <a:r>
              <a:rPr lang="en-US" i="1" dirty="0" err="1"/>
              <a:t>sciencesand</a:t>
            </a:r>
            <a:r>
              <a:rPr lang="en-US" i="1" dirty="0"/>
              <a:t> disorders? What are your longer term goals?)</a:t>
            </a:r>
            <a:endParaRPr lang="en-US" dirty="0"/>
          </a:p>
          <a:p>
            <a:pPr marL="171450" indent="-171450">
              <a:buFont typeface="Arial" panose="020B0604020202020204" pitchFamily="34" charset="0"/>
              <a:buChar char="•"/>
            </a:pPr>
            <a:r>
              <a:rPr lang="en-US" dirty="0"/>
              <a:t>After you have listened fully to a response, ask good follow-up questions to demonstrate genuine interest. </a:t>
            </a:r>
            <a:r>
              <a:rPr lang="en-US" i="1" dirty="0"/>
              <a:t>(Example: After you've completed </a:t>
            </a:r>
            <a:r>
              <a:rPr lang="en-US" i="1" dirty="0" err="1"/>
              <a:t>yourinternship</a:t>
            </a:r>
            <a:r>
              <a:rPr lang="en-US" i="1" dirty="0"/>
              <a:t>, what do you hope to do next to move to the next step?)</a:t>
            </a:r>
            <a:endParaRPr lang="en-US" dirty="0"/>
          </a:p>
          <a:p>
            <a:pPr marL="171450" indent="-171450">
              <a:buFont typeface="Arial" panose="020B0604020202020204" pitchFamily="34" charset="0"/>
              <a:buChar char="•"/>
            </a:pPr>
            <a:r>
              <a:rPr lang="en-US" dirty="0"/>
              <a:t>If you do not understand something, try to paraphrase it to be sure you understand what the person is trying to say. </a:t>
            </a:r>
            <a:r>
              <a:rPr lang="en-US" i="1" dirty="0"/>
              <a:t>(Example: So what I </a:t>
            </a:r>
            <a:r>
              <a:rPr lang="en-US" i="1" dirty="0" err="1"/>
              <a:t>thinkyou're</a:t>
            </a:r>
            <a:r>
              <a:rPr lang="en-US" i="1" dirty="0"/>
              <a:t> saying is that you want to broaden your knowledge of opportunities)</a:t>
            </a:r>
            <a:endParaRPr lang="en-US" dirty="0"/>
          </a:p>
          <a:p>
            <a:pPr marL="171450" indent="-171450">
              <a:buFont typeface="Arial" panose="020B0604020202020204" pitchFamily="34" charset="0"/>
              <a:buChar char="•"/>
            </a:pPr>
            <a:r>
              <a:rPr lang="en-US" dirty="0"/>
              <a:t>After you've discussed an issue in one conversation, be sure to ask how the situation has progressed next time you write an e-mail or talk.</a:t>
            </a:r>
          </a:p>
          <a:p>
            <a:pPr marL="171450" indent="-171450">
              <a:buFont typeface="Arial" panose="020B0604020202020204" pitchFamily="34" charset="0"/>
              <a:buChar char="•"/>
            </a:pPr>
            <a:r>
              <a:rPr lang="en-US" dirty="0"/>
              <a:t>Don't assume that what worked for you will work for your mentee; rather, try saying something like, "My experience was (xxx). What do you think will work for you?"</a:t>
            </a:r>
          </a:p>
          <a:p>
            <a:r>
              <a:rPr lang="en-US" b="1" dirty="0"/>
              <a:t>3. Provide constructive feedback and advice.</a:t>
            </a:r>
          </a:p>
          <a:p>
            <a:pPr marL="171450" indent="-171450">
              <a:buFont typeface="Arial" panose="020B0604020202020204" pitchFamily="34" charset="0"/>
              <a:buChar char="•"/>
            </a:pPr>
            <a:r>
              <a:rPr lang="en-US" dirty="0"/>
              <a:t>It is important for you to match the degree of openness of your mentee. </a:t>
            </a:r>
            <a:r>
              <a:rPr lang="en-US" b="1" i="1" dirty="0"/>
              <a:t>Do not</a:t>
            </a:r>
            <a:r>
              <a:rPr lang="en-US" dirty="0"/>
              <a:t> give negative feedback until you have built a strong relationship and the mentee is ready to receive it.</a:t>
            </a:r>
          </a:p>
          <a:p>
            <a:pPr marL="171450" indent="-171450">
              <a:buFont typeface="Arial" panose="020B0604020202020204" pitchFamily="34" charset="0"/>
              <a:buChar char="•"/>
            </a:pPr>
            <a:r>
              <a:rPr lang="en-US" dirty="0"/>
              <a:t>Give a balance of both praise and constructive feedback on how to improve.</a:t>
            </a:r>
          </a:p>
          <a:p>
            <a:pPr marL="171450" indent="-171450">
              <a:buFont typeface="Arial" panose="020B0604020202020204" pitchFamily="34" charset="0"/>
              <a:buChar char="•"/>
            </a:pPr>
            <a:r>
              <a:rPr lang="en-US" dirty="0"/>
              <a:t>Always focus on behaviors that can be changed (not personality traits!) and behaviors that are appropriate within the organization/field/environment.</a:t>
            </a:r>
          </a:p>
          <a:p>
            <a:pPr marL="171450" indent="-171450">
              <a:buFont typeface="Arial" panose="020B0604020202020204" pitchFamily="34" charset="0"/>
              <a:buChar char="•"/>
            </a:pPr>
            <a:r>
              <a:rPr lang="en-US" dirty="0"/>
              <a:t>Let your mentee set the initial goals and then give feedback and suggestions.</a:t>
            </a:r>
          </a:p>
          <a:p>
            <a:pPr marL="171450" indent="-171450">
              <a:buFont typeface="Arial" panose="020B0604020202020204" pitchFamily="34" charset="0"/>
              <a:buChar char="•"/>
            </a:pPr>
            <a:r>
              <a:rPr lang="en-US" dirty="0"/>
              <a:t>Help your mentee make goals specific and realistic with target dates; monitor progress, help her him or her adapt plans when necessary, and provide ongoing encouragement.</a:t>
            </a:r>
          </a:p>
          <a:p>
            <a:pPr marL="171450" indent="-171450">
              <a:buFont typeface="Arial" panose="020B0604020202020204" pitchFamily="34" charset="0"/>
              <a:buChar char="•"/>
            </a:pPr>
            <a:r>
              <a:rPr lang="en-US" dirty="0"/>
              <a:t>Do problem solving with your mentee when issues/barriers arise. Do not feel that you have to have all the answers but rather help your mentee think through strategies and options.</a:t>
            </a:r>
          </a:p>
          <a:p>
            <a:pPr marL="171450" indent="-171450">
              <a:buFont typeface="Arial" panose="020B0604020202020204" pitchFamily="34" charset="0"/>
              <a:buChar char="•"/>
            </a:pPr>
            <a:r>
              <a:rPr lang="en-US" dirty="0"/>
              <a:t>Consider and discuss additional ways for your mentee to get advice and information he or she needs. Call on other mentors/colleagues when appropriate and try to help your mentee widen his or her network.</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17</a:t>
            </a:fld>
            <a:endParaRPr lang="en-US"/>
          </a:p>
        </p:txBody>
      </p:sp>
    </p:spTree>
    <p:extLst>
      <p:ext uri="{BB962C8B-B14F-4D97-AF65-F5344CB8AC3E}">
        <p14:creationId xmlns:p14="http://schemas.microsoft.com/office/powerpoint/2010/main" val="1912524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*Mentoring and communication</a:t>
            </a:r>
          </a:p>
          <a:p>
            <a:endParaRPr lang="en-US" dirty="0"/>
          </a:p>
          <a:p>
            <a:r>
              <a:rPr lang="en-US" dirty="0"/>
              <a:t>http://www.ohsu.edu/xd/education/schools/school-of-medicine/faculty/mentoring/mentoring-best-practices/communication/index.cfm</a:t>
            </a:r>
          </a:p>
          <a:p>
            <a:r>
              <a:rPr lang="en-US" dirty="0"/>
              <a:t>You are the instrument through which mentoring happens, both as mentor and mentee.  The more you are clear about your own agenda and able to separate out your own thoughts, feelings, and wants from those of your mentor/mentee, the greater the potential for intentional partnership and mutual benefit.</a:t>
            </a:r>
          </a:p>
          <a:p>
            <a:endParaRPr lang="en-US" dirty="0"/>
          </a:p>
          <a:p>
            <a:r>
              <a:rPr lang="en-US" i="1" dirty="0"/>
              <a:t>"In each moment you spend in another person's presence, you are communicating that person's importance to you.  Are you doing this consciously or unconsciously?"  Denise Holmes </a:t>
            </a:r>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19</a:t>
            </a:fld>
            <a:endParaRPr lang="en-US"/>
          </a:p>
        </p:txBody>
      </p:sp>
    </p:spTree>
    <p:extLst>
      <p:ext uri="{BB962C8B-B14F-4D97-AF65-F5344CB8AC3E}">
        <p14:creationId xmlns:p14="http://schemas.microsoft.com/office/powerpoint/2010/main" val="1557710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http://www.ohsu.edu/xd/education/schools/school-of-medicine/faculty/mentoring/mentoring-best-practices/communication/index.cfm</a:t>
            </a:r>
          </a:p>
          <a:p>
            <a:r>
              <a:rPr lang="en-US" dirty="0"/>
              <a:t>Listening in order to learn something new (rather than to confirm what you already know) is essential to good mentoring.  When you get curious about the other person’s story, you open up the possibility of greater connection and value for both parties.</a:t>
            </a:r>
          </a:p>
          <a:p>
            <a:endParaRPr lang="en-US" dirty="0"/>
          </a:p>
          <a:p>
            <a:r>
              <a:rPr lang="en-US" i="1" dirty="0"/>
              <a:t>"In order to understand what another person is saying, you must assume that it is true, and try to imagine what it could be true of." George Miller </a:t>
            </a:r>
          </a:p>
          <a:p>
            <a:endParaRPr lang="en-US" i="1" dirty="0"/>
          </a:p>
          <a:p>
            <a:r>
              <a:rPr lang="en-US" dirty="0"/>
              <a:t>http://www.dtelepathy.com/blog/wp-content/uploads/2012/10/featureimage.jpg </a:t>
            </a:r>
          </a:p>
        </p:txBody>
      </p:sp>
      <p:sp>
        <p:nvSpPr>
          <p:cNvPr id="4" name="Slide Number Placeholder 3"/>
          <p:cNvSpPr>
            <a:spLocks noGrp="1"/>
          </p:cNvSpPr>
          <p:nvPr>
            <p:ph type="sldNum" sz="quarter" idx="10"/>
          </p:nvPr>
        </p:nvSpPr>
        <p:spPr/>
        <p:txBody>
          <a:bodyPr/>
          <a:lstStyle/>
          <a:p>
            <a:fld id="{D9ADCF79-D6E7-49E4-970B-F72F27F8F39C}" type="slidenum">
              <a:rPr lang="en-US" smtClean="0"/>
              <a:t>20</a:t>
            </a:fld>
            <a:endParaRPr lang="en-US"/>
          </a:p>
        </p:txBody>
      </p:sp>
    </p:spTree>
    <p:extLst>
      <p:ext uri="{BB962C8B-B14F-4D97-AF65-F5344CB8AC3E}">
        <p14:creationId xmlns:p14="http://schemas.microsoft.com/office/powerpoint/2010/main" val="11229356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http://www.ohsu.edu/xd/education/schools/school-of-medicine/faculty/mentoring/mentoring-best-practices/communication/communication-barriers.cfm</a:t>
            </a:r>
          </a:p>
          <a:p>
            <a:endParaRPr lang="en-US" dirty="0"/>
          </a:p>
          <a:p>
            <a:r>
              <a:rPr lang="en-US" b="1" u="sng" dirty="0"/>
              <a:t>Defensiveness or premature assumptions</a:t>
            </a:r>
          </a:p>
          <a:p>
            <a:r>
              <a:rPr lang="en-US" b="1" dirty="0"/>
              <a:t>Problem:</a:t>
            </a:r>
            <a:r>
              <a:rPr lang="en-US" dirty="0"/>
              <a:t> A defensive listener will be less able to "hear" what the speaker is saying. In some cases, instead of listening, a person is thinking about why an interaction is occurring or perhaps preparing a response to a message that he or she hasn't heard. By making assumptions about the speaker and the reasons that a conversation is taking place, the listener keeps him/herself from paying attention to the real message. </a:t>
            </a:r>
          </a:p>
          <a:p>
            <a:r>
              <a:rPr lang="en-US" b="1" dirty="0"/>
              <a:t>Solution:</a:t>
            </a:r>
            <a:r>
              <a:rPr lang="en-US" dirty="0"/>
              <a:t> The listener should not presuppose that he or she knows the reason for or the basis of the communication, nor should the listener feel defensive without knowing what is being said. Being open and nonjudgmental will allow the listener to truly hear what is being said. </a:t>
            </a:r>
          </a:p>
          <a:p>
            <a:r>
              <a:rPr lang="en-US" dirty="0"/>
              <a:t> </a:t>
            </a:r>
          </a:p>
          <a:p>
            <a:r>
              <a:rPr lang="en-US" b="1" u="sng" dirty="0"/>
              <a:t>Judgments based on cultural differences or interpersonal relationships</a:t>
            </a:r>
          </a:p>
          <a:p>
            <a:r>
              <a:rPr lang="en-US" b="1" dirty="0"/>
              <a:t>Problem:</a:t>
            </a:r>
            <a:r>
              <a:rPr lang="en-US" dirty="0"/>
              <a:t> This problem goes hand in hand with that of making assumptions. In this case, the problem involves presupposing things about another person based on cultural differences and personal associations. This can result in not hearing a message or misinterpreting the message. </a:t>
            </a:r>
          </a:p>
          <a:p>
            <a:r>
              <a:rPr lang="en-US" b="1" dirty="0"/>
              <a:t>Solution:</a:t>
            </a:r>
            <a:r>
              <a:rPr lang="en-US" dirty="0"/>
              <a:t> It's important for the speaker and listener to be open with each other to dispel assumptions and biases. For this to happen, it may be useful to address biases straight on in an open dialogue. By revealing and discussing biases and assumptions, it is possible to minimize their negative impact and thereby communicate more fully and effectively. </a:t>
            </a:r>
          </a:p>
          <a:p>
            <a:r>
              <a:rPr lang="en-US" dirty="0"/>
              <a:t> </a:t>
            </a:r>
          </a:p>
          <a:p>
            <a:r>
              <a:rPr lang="en-US" b="1" u="sng" dirty="0"/>
              <a:t>Mixed messages</a:t>
            </a:r>
          </a:p>
          <a:p>
            <a:r>
              <a:rPr lang="en-US" b="1" dirty="0"/>
              <a:t>Problem:</a:t>
            </a:r>
            <a:r>
              <a:rPr lang="en-US" dirty="0"/>
              <a:t> A conversation that conveys contradictory messages or conflates the intended message with extraneous issues can cause confusion, concern, or resentment.</a:t>
            </a:r>
            <a:br>
              <a:rPr lang="en-US" dirty="0"/>
            </a:br>
            <a:endParaRPr lang="en-US" dirty="0"/>
          </a:p>
          <a:p>
            <a:r>
              <a:rPr lang="en-US" b="1" dirty="0"/>
              <a:t>Solution:</a:t>
            </a:r>
            <a:r>
              <a:rPr lang="en-US" dirty="0"/>
              <a:t> Before speaking, people should think carefully about the points to be made. Written talking points can be useful in this regard. If there are multiple messages to convey (perhaps some positive and some negative messages), it may be better to present them on separate occasions or in different environments. Conveying only one message at a time can help avoid confusion and misunderstanding.  [ds1]If at all possible, this kind of formatting works best in definition list style. We may want to talk about it.  [KWM2]Sure.  I'd like to see what it is.  I think this is hard to read as it is…</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21</a:t>
            </a:fld>
            <a:endParaRPr lang="en-US"/>
          </a:p>
        </p:txBody>
      </p:sp>
    </p:spTree>
    <p:extLst>
      <p:ext uri="{BB962C8B-B14F-4D97-AF65-F5344CB8AC3E}">
        <p14:creationId xmlns:p14="http://schemas.microsoft.com/office/powerpoint/2010/main" val="3541874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http://www.ohsu.edu/xd/education/schools/school-of-medicine/faculty/mentoring/mentoring-best-practices/communication/index.cfm</a:t>
            </a:r>
          </a:p>
          <a:p>
            <a:r>
              <a:rPr lang="en-US" dirty="0"/>
              <a:t>Great mentoring means understanding what makes the other person tick, what has brought them to this moment in their career, and where they would like to go next.</a:t>
            </a:r>
          </a:p>
          <a:p>
            <a:endParaRPr lang="en-US" dirty="0"/>
          </a:p>
          <a:p>
            <a:r>
              <a:rPr lang="en-US" i="1" dirty="0"/>
              <a:t>"Listening for potential means listening to people as if they have all the tools they need to be successful, and could simply benefit from exploring their thoughts and ideas out loud."  David Rock</a:t>
            </a:r>
          </a:p>
          <a:p>
            <a:endParaRPr lang="en-US" i="1" dirty="0"/>
          </a:p>
          <a:p>
            <a:r>
              <a:rPr lang="en-US" dirty="0"/>
              <a:t>https://media.licdn.com/mpr/mpr/shrinknp_400_400/p/8/000/234/004/386bf30.jpg </a:t>
            </a:r>
          </a:p>
        </p:txBody>
      </p:sp>
      <p:sp>
        <p:nvSpPr>
          <p:cNvPr id="4" name="Slide Number Placeholder 3"/>
          <p:cNvSpPr>
            <a:spLocks noGrp="1"/>
          </p:cNvSpPr>
          <p:nvPr>
            <p:ph type="sldNum" sz="quarter" idx="10"/>
          </p:nvPr>
        </p:nvSpPr>
        <p:spPr/>
        <p:txBody>
          <a:bodyPr/>
          <a:lstStyle/>
          <a:p>
            <a:fld id="{D9ADCF79-D6E7-49E4-970B-F72F27F8F39C}" type="slidenum">
              <a:rPr lang="en-US" smtClean="0"/>
              <a:t>22</a:t>
            </a:fld>
            <a:endParaRPr lang="en-US"/>
          </a:p>
        </p:txBody>
      </p:sp>
    </p:spTree>
    <p:extLst>
      <p:ext uri="{BB962C8B-B14F-4D97-AF65-F5344CB8AC3E}">
        <p14:creationId xmlns:p14="http://schemas.microsoft.com/office/powerpoint/2010/main" val="254213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http://www.ohsu.edu/xd/education/schools/school-of-medicine/faculty/mentoring/mentoring-best-practices/communication/active-listening.cfm</a:t>
            </a:r>
          </a:p>
          <a:p>
            <a:endParaRPr lang="en-US" dirty="0"/>
          </a:p>
          <a:p>
            <a:r>
              <a:rPr lang="en-US" dirty="0"/>
              <a:t>Active listening is an art that can be learned. Often, when you listen to another person speak, you are listening to some extent but you can also be distracted and engaged in other pursuits –thinking about something else, looking around, typing, listening to others, reading, etc. Sometimes, you assume that you know what the speaker is going to say and you start to formulate a response, rather than paying complete attention to what they are saying in the moment. Active listening involves forgoing all other activities for the time being and giving your full attention to the act of listening to ensure that you understand the speaker's intent as well as the feelings behind the speaker's words.</a:t>
            </a:r>
          </a:p>
        </p:txBody>
      </p:sp>
      <p:sp>
        <p:nvSpPr>
          <p:cNvPr id="4" name="Slide Number Placeholder 3"/>
          <p:cNvSpPr>
            <a:spLocks noGrp="1"/>
          </p:cNvSpPr>
          <p:nvPr>
            <p:ph type="sldNum" sz="quarter" idx="10"/>
          </p:nvPr>
        </p:nvSpPr>
        <p:spPr/>
        <p:txBody>
          <a:bodyPr/>
          <a:lstStyle/>
          <a:p>
            <a:fld id="{D9ADCF79-D6E7-49E4-970B-F72F27F8F39C}" type="slidenum">
              <a:rPr lang="en-US" smtClean="0"/>
              <a:t>23</a:t>
            </a:fld>
            <a:endParaRPr lang="en-US"/>
          </a:p>
        </p:txBody>
      </p:sp>
    </p:spTree>
    <p:extLst>
      <p:ext uri="{BB962C8B-B14F-4D97-AF65-F5344CB8AC3E}">
        <p14:creationId xmlns:p14="http://schemas.microsoft.com/office/powerpoint/2010/main" val="732390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http://www.ohsu.edu/xd/education/schools/school-of-medicine/faculty/mentoring/mentoring-best-practices/communication/index.cfm </a:t>
            </a:r>
          </a:p>
          <a:p>
            <a:r>
              <a:rPr lang="en-US" dirty="0"/>
              <a:t>One of the pleasures of mentoring is the chance to share one’s own hard-earned experience so that it might be helpful to others coming along a similar path.</a:t>
            </a:r>
          </a:p>
          <a:p>
            <a:endParaRPr lang="en-US" dirty="0"/>
          </a:p>
          <a:p>
            <a:r>
              <a:rPr lang="en-US" i="1" dirty="0"/>
              <a:t>"Ecologists tell us that a tree planted in a clearing of an old forest will grow more successfully than one planted in an open field.  The reason, it seems, is that the roots of the forest tree are able to follow the intricate pathways created by former trees and thus imbed themselves more deeply. This literally enables stronger trees to share resources with the weaker so that the whole forest becomes healthier.  Similarly, human beings thrive best when we grow in the presence of those who have gone before."  Parks </a:t>
            </a:r>
            <a:r>
              <a:rPr lang="en-US" i="1" dirty="0" err="1"/>
              <a:t>Daloz</a:t>
            </a:r>
            <a:endParaRPr lang="en-US" i="1" dirty="0"/>
          </a:p>
          <a:p>
            <a:endParaRPr lang="en-US" i="1" dirty="0"/>
          </a:p>
          <a:p>
            <a:r>
              <a:rPr lang="en-US" dirty="0"/>
              <a:t>http://www.jokesmania.com/wp-content/uploads/2015/12/share4.png </a:t>
            </a:r>
          </a:p>
        </p:txBody>
      </p:sp>
      <p:sp>
        <p:nvSpPr>
          <p:cNvPr id="4" name="Slide Number Placeholder 3"/>
          <p:cNvSpPr>
            <a:spLocks noGrp="1"/>
          </p:cNvSpPr>
          <p:nvPr>
            <p:ph type="sldNum" sz="quarter" idx="10"/>
          </p:nvPr>
        </p:nvSpPr>
        <p:spPr/>
        <p:txBody>
          <a:bodyPr/>
          <a:lstStyle/>
          <a:p>
            <a:fld id="{D9ADCF79-D6E7-49E4-970B-F72F27F8F39C}" type="slidenum">
              <a:rPr lang="en-US" smtClean="0"/>
              <a:t>24</a:t>
            </a:fld>
            <a:endParaRPr lang="en-US"/>
          </a:p>
        </p:txBody>
      </p:sp>
    </p:spTree>
    <p:extLst>
      <p:ext uri="{BB962C8B-B14F-4D97-AF65-F5344CB8AC3E}">
        <p14:creationId xmlns:p14="http://schemas.microsoft.com/office/powerpoint/2010/main" val="2178195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*Mentoring across differences</a:t>
            </a:r>
          </a:p>
          <a:p>
            <a:endParaRPr lang="en-US" dirty="0"/>
          </a:p>
          <a:p>
            <a:r>
              <a:rPr lang="en-US" dirty="0"/>
              <a:t>http://www.ohsu.edu/xd/education/schools/school-of-medicine/faculty/mentoring/mentoring-best-practices/mentoring-across-differences/index.cfm</a:t>
            </a:r>
          </a:p>
          <a:p>
            <a:r>
              <a:rPr lang="en-US" dirty="0"/>
              <a:t>In the same way that others may have different points of view because of differences in their life experiences, you likely have been shaped by your gender, race, social class, education, generation, geography, and a multitude of other cultural influences.  Increasing your awareness of the ways you are a product of your past can help you avoid assuming that others see the world in the same way.</a:t>
            </a:r>
          </a:p>
          <a:p>
            <a:endParaRPr lang="en-US" dirty="0"/>
          </a:p>
          <a:p>
            <a:r>
              <a:rPr lang="en-US" dirty="0"/>
              <a:t>https://media.licdn.com/mpr/mpr/AAEAAQAAAAAAAARRAAAAJDcyZDI3MDk0LWFkYTktNDg1ZS04NTY4LWQ0M2ZmMmYxMTc0Yw.png </a:t>
            </a:r>
          </a:p>
        </p:txBody>
      </p:sp>
      <p:sp>
        <p:nvSpPr>
          <p:cNvPr id="4" name="Slide Number Placeholder 3"/>
          <p:cNvSpPr>
            <a:spLocks noGrp="1"/>
          </p:cNvSpPr>
          <p:nvPr>
            <p:ph type="sldNum" sz="quarter" idx="10"/>
          </p:nvPr>
        </p:nvSpPr>
        <p:spPr/>
        <p:txBody>
          <a:bodyPr/>
          <a:lstStyle/>
          <a:p>
            <a:fld id="{D9ADCF79-D6E7-49E4-970B-F72F27F8F39C}" type="slidenum">
              <a:rPr lang="en-US" smtClean="0"/>
              <a:t>26</a:t>
            </a:fld>
            <a:endParaRPr lang="en-US"/>
          </a:p>
        </p:txBody>
      </p:sp>
    </p:spTree>
    <p:extLst>
      <p:ext uri="{BB962C8B-B14F-4D97-AF65-F5344CB8AC3E}">
        <p14:creationId xmlns:p14="http://schemas.microsoft.com/office/powerpoint/2010/main" val="542987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http://www.ohsu.edu/xd/education/schools/school-of-medicine/faculty/mentoring/mentoring-best-practices/mentoring-across-differences/index.cfm</a:t>
            </a:r>
          </a:p>
          <a:p>
            <a:r>
              <a:rPr lang="en-US" dirty="0"/>
              <a:t>Relationships in which it becomes comfortable to talk about and acknowledge differences have much greater potential value for both mentor and mentee.  While it may initially feel uncomfortable to talk about topics such as race, gender, and/or socioeconomic background, the potential for increased understanding and connection makes it worth the risk.</a:t>
            </a:r>
          </a:p>
          <a:p>
            <a:endParaRPr lang="en-US" dirty="0"/>
          </a:p>
          <a:p>
            <a:r>
              <a:rPr lang="en-US" dirty="0"/>
              <a:t>https://adobe99u.files.wordpress.com/2014/07/cringe.jpg?quality=100&amp;w=550&amp;h=273 </a:t>
            </a:r>
          </a:p>
          <a:p>
            <a:r>
              <a:rPr lang="en-US" dirty="0"/>
              <a:t>http://christianaudio.com/media/catalog/product/cache/1/image/1050x1050/170ec19af00183b5e0368529fc2daa2f/9/7/9780310342564.jpeg </a:t>
            </a:r>
          </a:p>
        </p:txBody>
      </p:sp>
      <p:sp>
        <p:nvSpPr>
          <p:cNvPr id="4" name="Slide Number Placeholder 3"/>
          <p:cNvSpPr>
            <a:spLocks noGrp="1"/>
          </p:cNvSpPr>
          <p:nvPr>
            <p:ph type="sldNum" sz="quarter" idx="10"/>
          </p:nvPr>
        </p:nvSpPr>
        <p:spPr/>
        <p:txBody>
          <a:bodyPr/>
          <a:lstStyle/>
          <a:p>
            <a:fld id="{D9ADCF79-D6E7-49E4-970B-F72F27F8F39C}" type="slidenum">
              <a:rPr lang="en-US" smtClean="0"/>
              <a:t>27</a:t>
            </a:fld>
            <a:endParaRPr lang="en-US"/>
          </a:p>
        </p:txBody>
      </p:sp>
    </p:spTree>
    <p:extLst>
      <p:ext uri="{BB962C8B-B14F-4D97-AF65-F5344CB8AC3E}">
        <p14:creationId xmlns:p14="http://schemas.microsoft.com/office/powerpoint/2010/main" val="1390673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there a Facebook/Linked in group? </a:t>
            </a:r>
          </a:p>
          <a:p>
            <a:endParaRPr lang="en-US" dirty="0"/>
          </a:p>
          <a:p>
            <a:r>
              <a:rPr lang="en-US" dirty="0"/>
              <a:t>Mentors might need technical support or specific expertise- can CSTE help with this? </a:t>
            </a:r>
          </a:p>
          <a:p>
            <a:endParaRPr lang="en-US" dirty="0"/>
          </a:p>
          <a:p>
            <a:r>
              <a:rPr lang="en-US" dirty="0"/>
              <a:t>Mentor calls/check-ins/a forum would be helpful</a:t>
            </a:r>
          </a:p>
        </p:txBody>
      </p:sp>
      <p:sp>
        <p:nvSpPr>
          <p:cNvPr id="4" name="Slide Number Placeholder 3"/>
          <p:cNvSpPr>
            <a:spLocks noGrp="1"/>
          </p:cNvSpPr>
          <p:nvPr>
            <p:ph type="sldNum" sz="quarter" idx="10"/>
          </p:nvPr>
        </p:nvSpPr>
        <p:spPr/>
        <p:txBody>
          <a:bodyPr/>
          <a:lstStyle/>
          <a:p>
            <a:fld id="{C98007AC-33B7-4B13-B1CB-847AC3524D71}" type="slidenum">
              <a:rPr lang="en-US" smtClean="0"/>
              <a:t>29</a:t>
            </a:fld>
            <a:endParaRPr lang="en-US"/>
          </a:p>
        </p:txBody>
      </p:sp>
    </p:spTree>
    <p:extLst>
      <p:ext uri="{BB962C8B-B14F-4D97-AF65-F5344CB8AC3E}">
        <p14:creationId xmlns:p14="http://schemas.microsoft.com/office/powerpoint/2010/main" val="5230559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Avenir LT 45 Book" panose="02000503020000020003" pitchFamily="2"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Avenir" panose="02000503040000020003" pitchFamily="2" charset="0"/>
                <a:cs typeface="Arial-Mdm-FC"/>
              </a:rPr>
              <a:t>Subtitle goes here. Note: please use </a:t>
            </a:r>
            <a:r>
              <a:rPr lang="en-US" sz="2800" dirty="0" err="1">
                <a:solidFill>
                  <a:schemeClr val="tx1">
                    <a:lumMod val="65000"/>
                    <a:lumOff val="35000"/>
                  </a:schemeClr>
                </a:solidFill>
                <a:latin typeface="Avenir" panose="02000503040000020003" pitchFamily="2" charset="0"/>
                <a:cs typeface="Arial-Mdm-FC"/>
              </a:rPr>
              <a:t>Avenir</a:t>
            </a:r>
            <a:r>
              <a:rPr lang="en-US" sz="2800" dirty="0">
                <a:solidFill>
                  <a:schemeClr val="tx1">
                    <a:lumMod val="65000"/>
                    <a:lumOff val="35000"/>
                  </a:schemeClr>
                </a:solidFill>
                <a:latin typeface="Avenir" panose="02000503040000020003" pitchFamily="2" charset="0"/>
                <a:cs typeface="Arial-Mdm-FC"/>
              </a:rPr>
              <a:t> book font</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a:lvl1pPr>
          </a:lstStyle>
          <a:p>
            <a:r>
              <a:rPr lang="en-US" sz="4000" dirty="0">
                <a:solidFill>
                  <a:srgbClr val="101957"/>
                </a:solidFill>
                <a:latin typeface="Avenir" panose="02000503040000020003" pitchFamily="2" charset="0"/>
                <a:cs typeface="Arial-Mdm-FC"/>
              </a:rPr>
              <a:t>Section Header</a:t>
            </a:r>
            <a:endParaRPr lang="en-US" dirty="0"/>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dirty="0"/>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3967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dirty="0">
                <a:solidFill>
                  <a:srgbClr val="101957"/>
                </a:solidFill>
                <a:latin typeface="Avenir" panose="02000503040000020003" pitchFamily="2" charset="0"/>
                <a:cs typeface="Arial-Mdm-FC"/>
              </a:rPr>
              <a:t>Header</a:t>
            </a:r>
            <a:endParaRPr lang="en-US" dirty="0"/>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dirty="0" err="1">
                <a:solidFill>
                  <a:srgbClr val="585543"/>
                </a:solidFill>
                <a:latin typeface="Avenir" panose="02000503040000020003" pitchFamily="2" charset="0"/>
                <a:cs typeface="Arial-Mdm-FC"/>
              </a:rPr>
              <a:t>Subheader</a:t>
            </a:r>
            <a:endParaRPr lang="en-US" dirty="0">
              <a:solidFill>
                <a:srgbClr val="585543"/>
              </a:solidFill>
              <a:latin typeface="Avenir" panose="02000503040000020003" pitchFamily="2" charset="0"/>
              <a:cs typeface="Arial-Lgt-FC"/>
            </a:endParaRPr>
          </a:p>
          <a:p>
            <a:pPr algn="l"/>
            <a:r>
              <a:rPr lang="en-US" sz="2000" dirty="0">
                <a:solidFill>
                  <a:schemeClr val="tx1">
                    <a:lumMod val="65000"/>
                    <a:lumOff val="35000"/>
                  </a:schemeClr>
                </a:solidFill>
                <a:latin typeface="Avenir" panose="02000503040000020003" pitchFamily="2" charset="0"/>
                <a:cs typeface="Arial-Lgt-FC"/>
              </a:rPr>
              <a:t>Lorem ipsum dolor sit </a:t>
            </a:r>
            <a:r>
              <a:rPr lang="en-US" sz="2000" dirty="0" err="1">
                <a:solidFill>
                  <a:schemeClr val="tx1">
                    <a:lumMod val="65000"/>
                    <a:lumOff val="35000"/>
                  </a:schemeClr>
                </a:solidFill>
                <a:latin typeface="Avenir" panose="02000503040000020003" pitchFamily="2" charset="0"/>
                <a:cs typeface="Arial-Lgt-FC"/>
              </a:rPr>
              <a:t>amet</a:t>
            </a:r>
            <a:r>
              <a:rPr lang="en-US" sz="2000" dirty="0">
                <a:solidFill>
                  <a:schemeClr val="tx1">
                    <a:lumMod val="65000"/>
                    <a:lumOff val="35000"/>
                  </a:schemeClr>
                </a:solidFill>
                <a:latin typeface="Avenir" panose="02000503040000020003" pitchFamily="2" charset="0"/>
                <a:cs typeface="Arial-Lgt-FC"/>
              </a:rPr>
              <a:t>, id </a:t>
            </a:r>
            <a:r>
              <a:rPr lang="en-US" sz="2000" dirty="0" err="1">
                <a:solidFill>
                  <a:schemeClr val="tx1">
                    <a:lumMod val="65000"/>
                    <a:lumOff val="35000"/>
                  </a:schemeClr>
                </a:solidFill>
                <a:latin typeface="Avenir" panose="02000503040000020003" pitchFamily="2" charset="0"/>
                <a:cs typeface="Arial-Lgt-FC"/>
              </a:rPr>
              <a:t>reque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appareat</a:t>
            </a:r>
            <a:r>
              <a:rPr lang="en-US" sz="2000" dirty="0">
                <a:solidFill>
                  <a:schemeClr val="tx1">
                    <a:lumMod val="65000"/>
                    <a:lumOff val="35000"/>
                  </a:schemeClr>
                </a:solidFill>
                <a:latin typeface="Avenir" panose="02000503040000020003" pitchFamily="2" charset="0"/>
                <a:cs typeface="Arial-Lgt-FC"/>
              </a:rPr>
              <a:t> per. </a:t>
            </a:r>
            <a:r>
              <a:rPr lang="en-US" sz="2000" dirty="0" err="1">
                <a:solidFill>
                  <a:schemeClr val="tx1">
                    <a:lumMod val="65000"/>
                    <a:lumOff val="35000"/>
                  </a:schemeClr>
                </a:solidFill>
                <a:latin typeface="Avenir" panose="02000503040000020003" pitchFamily="2" charset="0"/>
                <a:cs typeface="Arial-Lgt-FC"/>
              </a:rPr>
              <a:t>Te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neglegentur</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comprehens</a:t>
            </a:r>
            <a:r>
              <a:rPr lang="en-US" sz="2000" dirty="0">
                <a:solidFill>
                  <a:schemeClr val="tx1">
                    <a:lumMod val="65000"/>
                    <a:lumOff val="35000"/>
                  </a:schemeClr>
                </a:solidFill>
                <a:latin typeface="Avenir" panose="02000503040000020003" pitchFamily="2" charset="0"/>
                <a:cs typeface="Arial-Lgt-FC"/>
              </a:rPr>
              <a:t> qui. Ne qui </a:t>
            </a:r>
            <a:r>
              <a:rPr lang="en-US" sz="2000" dirty="0" err="1">
                <a:solidFill>
                  <a:schemeClr val="tx1">
                    <a:lumMod val="65000"/>
                    <a:lumOff val="35000"/>
                  </a:schemeClr>
                </a:solidFill>
                <a:latin typeface="Avenir" panose="02000503040000020003" pitchFamily="2" charset="0"/>
                <a:cs typeface="Arial-Lgt-FC"/>
              </a:rPr>
              <a:t>eirmod</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mediocrem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Mentitum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maluisset</a:t>
            </a:r>
            <a:r>
              <a:rPr lang="en-US" sz="2000" dirty="0">
                <a:solidFill>
                  <a:schemeClr val="tx1">
                    <a:lumMod val="65000"/>
                    <a:lumOff val="35000"/>
                  </a:schemeClr>
                </a:solidFill>
                <a:latin typeface="Avenir" panose="02000503040000020003" pitchFamily="2" charset="0"/>
                <a:cs typeface="Arial-Lgt-FC"/>
              </a:rPr>
              <a:t> et sea, </a:t>
            </a:r>
            <a:r>
              <a:rPr lang="en-US" sz="2000" dirty="0" err="1">
                <a:solidFill>
                  <a:schemeClr val="tx1">
                    <a:lumMod val="65000"/>
                    <a:lumOff val="35000"/>
                  </a:schemeClr>
                </a:solidFill>
                <a:latin typeface="Avenir" panose="02000503040000020003" pitchFamily="2" charset="0"/>
                <a:cs typeface="Arial-Lgt-FC"/>
              </a:rPr>
              <a:t>harum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solet</a:t>
            </a:r>
            <a:r>
              <a:rPr lang="en-US" sz="2000" dirty="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dirty="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sz="4000" dirty="0">
                <a:solidFill>
                  <a:srgbClr val="101957"/>
                </a:solidFill>
                <a:latin typeface="Avenir" panose="02000503040000020003" pitchFamily="2" charset="0"/>
                <a:cs typeface="Arial-Mdm-FC"/>
              </a:rPr>
              <a:t>Header</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Avenir LT 45 Book" panose="02000503020000020003" pitchFamily="2"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Avenir LT 45 Book" panose="02000503020000020003" pitchFamily="2" charset="0"/>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Avenir LT 45 Book" panose="02000503020000020003" pitchFamily="2"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Avenir LT 45 Book" panose="02000503020000020003" pitchFamily="2"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Avenir LT 45 Book" panose="02000503020000020003" pitchFamily="2"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mailto:Jarrazola@cste.org"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1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CSTE Mentorship Program Orientation</a:t>
            </a:r>
          </a:p>
        </p:txBody>
      </p:sp>
      <p:sp>
        <p:nvSpPr>
          <p:cNvPr id="3" name="Subtitle 2"/>
          <p:cNvSpPr>
            <a:spLocks noGrp="1"/>
          </p:cNvSpPr>
          <p:nvPr>
            <p:ph type="subTitle" idx="1"/>
          </p:nvPr>
        </p:nvSpPr>
        <p:spPr>
          <a:xfrm>
            <a:off x="457200" y="1558549"/>
            <a:ext cx="7829550" cy="1752600"/>
          </a:xfrm>
        </p:spPr>
        <p:txBody>
          <a:bodyPr>
            <a:normAutofit/>
          </a:bodyPr>
          <a:lstStyle/>
          <a:p>
            <a:r>
              <a:rPr lang="en-US" dirty="0"/>
              <a:t>Jessica Arrazola, </a:t>
            </a:r>
            <a:r>
              <a:rPr lang="en-US" dirty="0" err="1"/>
              <a:t>DrPH</a:t>
            </a:r>
            <a:r>
              <a:rPr lang="en-US" dirty="0"/>
              <a:t>, MPH, CHES</a:t>
            </a:r>
          </a:p>
          <a:p>
            <a:r>
              <a:rPr lang="en-US" dirty="0"/>
              <a:t>CSTE Senior Program Analyst</a:t>
            </a:r>
          </a:p>
        </p:txBody>
      </p:sp>
    </p:spTree>
    <p:extLst>
      <p:ext uri="{BB962C8B-B14F-4D97-AF65-F5344CB8AC3E}">
        <p14:creationId xmlns:p14="http://schemas.microsoft.com/office/powerpoint/2010/main" val="3164158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CSTE Team</a:t>
            </a:r>
          </a:p>
        </p:txBody>
      </p:sp>
      <p:sp>
        <p:nvSpPr>
          <p:cNvPr id="4" name="Text Placeholder 3"/>
          <p:cNvSpPr>
            <a:spLocks noGrp="1"/>
          </p:cNvSpPr>
          <p:nvPr>
            <p:ph type="body" idx="1"/>
          </p:nvPr>
        </p:nvSpPr>
        <p:spPr/>
        <p:txBody>
          <a:bodyPr/>
          <a:lstStyle/>
          <a:p>
            <a:pPr algn="ctr"/>
            <a:r>
              <a:rPr lang="en-US" dirty="0"/>
              <a:t>Jessica Arrazola</a:t>
            </a:r>
          </a:p>
        </p:txBody>
      </p:sp>
      <p:pic>
        <p:nvPicPr>
          <p:cNvPr id="10" name="Content Placeholder 9"/>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38604" y="2736056"/>
            <a:ext cx="2050814" cy="2763441"/>
          </a:xfrm>
        </p:spPr>
      </p:pic>
      <p:sp>
        <p:nvSpPr>
          <p:cNvPr id="6" name="Text Placeholder 5"/>
          <p:cNvSpPr>
            <a:spLocks noGrp="1"/>
          </p:cNvSpPr>
          <p:nvPr>
            <p:ph type="body" sz="quarter" idx="3"/>
          </p:nvPr>
        </p:nvSpPr>
        <p:spPr/>
        <p:txBody>
          <a:bodyPr/>
          <a:lstStyle/>
          <a:p>
            <a:pPr algn="ctr"/>
            <a:r>
              <a:rPr lang="en-US" dirty="0"/>
              <a:t>Mia Israel</a:t>
            </a:r>
          </a:p>
        </p:txBody>
      </p:sp>
      <p:pic>
        <p:nvPicPr>
          <p:cNvPr id="9" name="Content Placeholder 8"/>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52058" y="2683405"/>
            <a:ext cx="1994611" cy="2993086"/>
          </a:xfrm>
        </p:spPr>
      </p:pic>
    </p:spTree>
    <p:extLst>
      <p:ext uri="{BB962C8B-B14F-4D97-AF65-F5344CB8AC3E}">
        <p14:creationId xmlns:p14="http://schemas.microsoft.com/office/powerpoint/2010/main" val="3023046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type="body" sz="quarter" idx="10"/>
          </p:nvPr>
        </p:nvSpPr>
        <p:spPr/>
        <p:txBody>
          <a:bodyPr/>
          <a:lstStyle/>
          <a:p>
            <a:r>
              <a:rPr lang="en-US" dirty="0"/>
              <a:t>Outline the CSTE Mentorship Program Structure</a:t>
            </a:r>
          </a:p>
          <a:p>
            <a:r>
              <a:rPr lang="en-US" dirty="0"/>
              <a:t>Describe at least two strategies to facilitate e-mentoring</a:t>
            </a:r>
          </a:p>
          <a:p>
            <a:r>
              <a:rPr lang="en-US" dirty="0"/>
              <a:t>Describe at least two mentoring best practices</a:t>
            </a:r>
          </a:p>
          <a:p>
            <a:pPr marL="0" indent="0">
              <a:buNone/>
            </a:pPr>
            <a:endParaRPr lang="en-US" dirty="0"/>
          </a:p>
        </p:txBody>
      </p:sp>
    </p:spTree>
    <p:extLst>
      <p:ext uri="{BB962C8B-B14F-4D97-AF65-F5344CB8AC3E}">
        <p14:creationId xmlns:p14="http://schemas.microsoft.com/office/powerpoint/2010/main" val="3865441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a:t>Program Structure</a:t>
            </a:r>
          </a:p>
        </p:txBody>
      </p:sp>
    </p:spTree>
    <p:extLst>
      <p:ext uri="{BB962C8B-B14F-4D97-AF65-F5344CB8AC3E}">
        <p14:creationId xmlns:p14="http://schemas.microsoft.com/office/powerpoint/2010/main" val="1727725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Mentorship Program </a:t>
            </a:r>
            <a:br>
              <a:rPr lang="en-US" dirty="0"/>
            </a:br>
            <a:r>
              <a:rPr lang="en-US" dirty="0"/>
              <a:t>Background</a:t>
            </a:r>
          </a:p>
        </p:txBody>
      </p:sp>
      <p:sp>
        <p:nvSpPr>
          <p:cNvPr id="3" name="Content Placeholder 2"/>
          <p:cNvSpPr>
            <a:spLocks noGrp="1"/>
          </p:cNvSpPr>
          <p:nvPr>
            <p:ph type="body" sz="quarter" idx="10"/>
          </p:nvPr>
        </p:nvSpPr>
        <p:spPr/>
        <p:txBody>
          <a:bodyPr>
            <a:normAutofit/>
          </a:bodyPr>
          <a:lstStyle/>
          <a:p>
            <a:r>
              <a:rPr lang="en-US" dirty="0"/>
              <a:t>Purpose</a:t>
            </a:r>
          </a:p>
          <a:p>
            <a:pPr lvl="1"/>
            <a:r>
              <a:rPr lang="en-US" dirty="0"/>
              <a:t>Provide an opportunity to build relationships and foster shared learning among applied epidemiologists</a:t>
            </a:r>
          </a:p>
          <a:p>
            <a:r>
              <a:rPr lang="en-US" dirty="0"/>
              <a:t>Goal</a:t>
            </a:r>
          </a:p>
          <a:p>
            <a:pPr lvl="1"/>
            <a:r>
              <a:rPr lang="en-US" dirty="0"/>
              <a:t>Promote the exploration of STLT career opportunities</a:t>
            </a:r>
          </a:p>
          <a:p>
            <a:pPr lvl="1"/>
            <a:endParaRPr lang="en-US" dirty="0"/>
          </a:p>
          <a:p>
            <a:pPr lvl="1"/>
            <a:endParaRPr lang="en-US" dirty="0"/>
          </a:p>
          <a:p>
            <a:pPr lvl="2"/>
            <a:endParaRPr lang="en-US" dirty="0"/>
          </a:p>
          <a:p>
            <a:pPr lvl="1"/>
            <a:endParaRPr lang="en-US" dirty="0"/>
          </a:p>
        </p:txBody>
      </p:sp>
    </p:spTree>
    <p:extLst>
      <p:ext uri="{BB962C8B-B14F-4D97-AF65-F5344CB8AC3E}">
        <p14:creationId xmlns:p14="http://schemas.microsoft.com/office/powerpoint/2010/main" val="4253488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82" y="170482"/>
            <a:ext cx="8229600" cy="1030638"/>
          </a:xfrm>
        </p:spPr>
        <p:txBody>
          <a:bodyPr>
            <a:normAutofit/>
          </a:bodyPr>
          <a:lstStyle/>
          <a:p>
            <a:r>
              <a:rPr lang="en-US" sz="3200" dirty="0"/>
              <a:t>Mentorship Program Structure</a:t>
            </a:r>
          </a:p>
        </p:txBody>
      </p:sp>
      <p:sp>
        <p:nvSpPr>
          <p:cNvPr id="3" name="Content Placeholder 2"/>
          <p:cNvSpPr>
            <a:spLocks noGrp="1"/>
          </p:cNvSpPr>
          <p:nvPr>
            <p:ph type="body" sz="quarter" idx="10"/>
          </p:nvPr>
        </p:nvSpPr>
        <p:spPr/>
        <p:txBody>
          <a:bodyPr/>
          <a:lstStyle/>
          <a:p>
            <a:r>
              <a:rPr lang="en-US" dirty="0"/>
              <a:t>9 month program October 2017 through June 2018</a:t>
            </a:r>
          </a:p>
          <a:p>
            <a:pPr lvl="1"/>
            <a:r>
              <a:rPr lang="en-US" dirty="0"/>
              <a:t>Developed based on lessons learned from our fellowships, the published literature on mentorship, and the 2017 pilot program</a:t>
            </a:r>
          </a:p>
          <a:p>
            <a:r>
              <a:rPr lang="en-US" dirty="0"/>
              <a:t>54 mentors and 72 mentees matched across the country</a:t>
            </a:r>
          </a:p>
          <a:p>
            <a:endParaRPr lang="en-US" dirty="0"/>
          </a:p>
        </p:txBody>
      </p:sp>
    </p:spTree>
    <p:extLst>
      <p:ext uri="{BB962C8B-B14F-4D97-AF65-F5344CB8AC3E}">
        <p14:creationId xmlns:p14="http://schemas.microsoft.com/office/powerpoint/2010/main" val="14749171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622" y="170482"/>
            <a:ext cx="8229600" cy="1030638"/>
          </a:xfrm>
        </p:spPr>
        <p:txBody>
          <a:bodyPr>
            <a:normAutofit/>
          </a:bodyPr>
          <a:lstStyle/>
          <a:p>
            <a:r>
              <a:rPr lang="en-US" sz="3200" dirty="0"/>
              <a:t>Stages of Mentoring Relationships</a:t>
            </a:r>
          </a:p>
        </p:txBody>
      </p:sp>
      <p:graphicFrame>
        <p:nvGraphicFramePr>
          <p:cNvPr id="5" name="Table 4"/>
          <p:cNvGraphicFramePr>
            <a:graphicFrameLocks noGrp="1"/>
          </p:cNvGraphicFramePr>
          <p:nvPr>
            <p:extLst>
              <p:ext uri="{D42A27DB-BD31-4B8C-83A1-F6EECF244321}">
                <p14:modId xmlns:p14="http://schemas.microsoft.com/office/powerpoint/2010/main" val="2886357302"/>
              </p:ext>
            </p:extLst>
          </p:nvPr>
        </p:nvGraphicFramePr>
        <p:xfrm>
          <a:off x="241140" y="1205735"/>
          <a:ext cx="8804648" cy="5565881"/>
        </p:xfrm>
        <a:graphic>
          <a:graphicData uri="http://schemas.openxmlformats.org/drawingml/2006/table">
            <a:tbl>
              <a:tblPr firstRow="1" bandRow="1">
                <a:tableStyleId>{5C22544A-7EE6-4342-B048-85BDC9FD1C3A}</a:tableStyleId>
              </a:tblPr>
              <a:tblGrid>
                <a:gridCol w="1282972">
                  <a:extLst>
                    <a:ext uri="{9D8B030D-6E8A-4147-A177-3AD203B41FA5}">
                      <a16:colId xmlns:a16="http://schemas.microsoft.com/office/drawing/2014/main" val="3931116370"/>
                    </a:ext>
                  </a:extLst>
                </a:gridCol>
                <a:gridCol w="1887793">
                  <a:extLst>
                    <a:ext uri="{9D8B030D-6E8A-4147-A177-3AD203B41FA5}">
                      <a16:colId xmlns:a16="http://schemas.microsoft.com/office/drawing/2014/main" val="1860119906"/>
                    </a:ext>
                  </a:extLst>
                </a:gridCol>
                <a:gridCol w="1563329">
                  <a:extLst>
                    <a:ext uri="{9D8B030D-6E8A-4147-A177-3AD203B41FA5}">
                      <a16:colId xmlns:a16="http://schemas.microsoft.com/office/drawing/2014/main" val="3738391527"/>
                    </a:ext>
                  </a:extLst>
                </a:gridCol>
                <a:gridCol w="4070554">
                  <a:extLst>
                    <a:ext uri="{9D8B030D-6E8A-4147-A177-3AD203B41FA5}">
                      <a16:colId xmlns:a16="http://schemas.microsoft.com/office/drawing/2014/main" val="1978466088"/>
                    </a:ext>
                  </a:extLst>
                </a:gridCol>
              </a:tblGrid>
              <a:tr h="446551">
                <a:tc>
                  <a:txBody>
                    <a:bodyPr/>
                    <a:lstStyle/>
                    <a:p>
                      <a:r>
                        <a:rPr lang="en-US" dirty="0"/>
                        <a:t>Timing</a:t>
                      </a:r>
                    </a:p>
                  </a:txBody>
                  <a:tcPr/>
                </a:tc>
                <a:tc>
                  <a:txBody>
                    <a:bodyPr/>
                    <a:lstStyle/>
                    <a:p>
                      <a:r>
                        <a:rPr lang="en-US" dirty="0"/>
                        <a:t>Stages</a:t>
                      </a:r>
                    </a:p>
                  </a:txBody>
                  <a:tcPr/>
                </a:tc>
                <a:tc>
                  <a:txBody>
                    <a:bodyPr/>
                    <a:lstStyle/>
                    <a:p>
                      <a:r>
                        <a:rPr lang="en-US" dirty="0"/>
                        <a:t>Challenge</a:t>
                      </a:r>
                    </a:p>
                  </a:txBody>
                  <a:tcPr/>
                </a:tc>
                <a:tc>
                  <a:txBody>
                    <a:bodyPr/>
                    <a:lstStyle/>
                    <a:p>
                      <a:r>
                        <a:rPr lang="en-US" dirty="0"/>
                        <a:t>Activities</a:t>
                      </a:r>
                    </a:p>
                  </a:txBody>
                  <a:tcPr/>
                </a:tc>
                <a:extLst>
                  <a:ext uri="{0D108BD9-81ED-4DB2-BD59-A6C34878D82A}">
                    <a16:rowId xmlns:a16="http://schemas.microsoft.com/office/drawing/2014/main" val="4264988557"/>
                  </a:ext>
                </a:extLst>
              </a:tr>
              <a:tr h="959465">
                <a:tc>
                  <a:txBody>
                    <a:bodyPr/>
                    <a:lstStyle/>
                    <a:p>
                      <a:r>
                        <a:rPr lang="en-US" dirty="0"/>
                        <a:t>Beginning</a:t>
                      </a:r>
                    </a:p>
                  </a:txBody>
                  <a:tcPr/>
                </a:tc>
                <a:tc>
                  <a:txBody>
                    <a:bodyPr/>
                    <a:lstStyle/>
                    <a:p>
                      <a:r>
                        <a:rPr lang="en-US" dirty="0"/>
                        <a:t>Initiation and goal setting</a:t>
                      </a:r>
                    </a:p>
                  </a:txBody>
                  <a:tcPr/>
                </a:tc>
                <a:tc>
                  <a:txBody>
                    <a:bodyPr/>
                    <a:lstStyle/>
                    <a:p>
                      <a:r>
                        <a:rPr lang="en-US" dirty="0"/>
                        <a:t>Develop rapport</a:t>
                      </a:r>
                    </a:p>
                  </a:txBody>
                  <a:tcPr/>
                </a:tc>
                <a:tc>
                  <a:txBody>
                    <a:bodyPr/>
                    <a:lstStyle/>
                    <a:p>
                      <a:pPr marL="285750" indent="-285750">
                        <a:buFont typeface="Arial" panose="020B0604020202020204" pitchFamily="34" charset="0"/>
                        <a:buChar char="•"/>
                      </a:pPr>
                      <a:r>
                        <a:rPr lang="en-US" dirty="0"/>
                        <a:t>Share background experiences, values, and learning preferences.  Identify relationship purpose or goals.</a:t>
                      </a:r>
                    </a:p>
                  </a:txBody>
                  <a:tcPr/>
                </a:tc>
                <a:extLst>
                  <a:ext uri="{0D108BD9-81ED-4DB2-BD59-A6C34878D82A}">
                    <a16:rowId xmlns:a16="http://schemas.microsoft.com/office/drawing/2014/main" val="3618125113"/>
                  </a:ext>
                </a:extLst>
              </a:tr>
              <a:tr h="959465">
                <a:tc>
                  <a:txBody>
                    <a:bodyPr/>
                    <a:lstStyle/>
                    <a:p>
                      <a:r>
                        <a:rPr lang="en-US" dirty="0"/>
                        <a:t>Middle</a:t>
                      </a:r>
                    </a:p>
                  </a:txBody>
                  <a:tcPr/>
                </a:tc>
                <a:tc>
                  <a:txBody>
                    <a:bodyPr/>
                    <a:lstStyle/>
                    <a:p>
                      <a:r>
                        <a:rPr lang="en-US" dirty="0"/>
                        <a:t>Cultivation</a:t>
                      </a:r>
                    </a:p>
                  </a:txBody>
                  <a:tcPr/>
                </a:tc>
                <a:tc>
                  <a:txBody>
                    <a:bodyPr/>
                    <a:lstStyle/>
                    <a:p>
                      <a:r>
                        <a:rPr lang="en-US" dirty="0"/>
                        <a:t>Learn to collaborate</a:t>
                      </a:r>
                    </a:p>
                  </a:txBody>
                  <a:tcPr/>
                </a:tc>
                <a:tc>
                  <a:txBody>
                    <a:bodyPr/>
                    <a:lstStyle/>
                    <a:p>
                      <a:pPr marL="285750" indent="-285750">
                        <a:buFont typeface="Arial" panose="020B0604020202020204" pitchFamily="34" charset="0"/>
                        <a:buChar char="•"/>
                      </a:pPr>
                      <a:r>
                        <a:rPr lang="en-US" dirty="0"/>
                        <a:t>Select a topic or activity on which to collaborate</a:t>
                      </a:r>
                    </a:p>
                  </a:txBody>
                  <a:tcPr/>
                </a:tc>
                <a:extLst>
                  <a:ext uri="{0D108BD9-81ED-4DB2-BD59-A6C34878D82A}">
                    <a16:rowId xmlns:a16="http://schemas.microsoft.com/office/drawing/2014/main" val="430130954"/>
                  </a:ext>
                </a:extLst>
              </a:tr>
              <a:tr h="959465">
                <a:tc>
                  <a:txBody>
                    <a:bodyPr/>
                    <a:lstStyle/>
                    <a:p>
                      <a:r>
                        <a:rPr lang="en-US" dirty="0"/>
                        <a:t>End</a:t>
                      </a:r>
                    </a:p>
                  </a:txBody>
                  <a:tcPr/>
                </a:tc>
                <a:tc>
                  <a:txBody>
                    <a:bodyPr/>
                    <a:lstStyle/>
                    <a:p>
                      <a:r>
                        <a:rPr lang="en-US" dirty="0"/>
                        <a:t>Separation and redefinition</a:t>
                      </a:r>
                    </a:p>
                  </a:txBody>
                  <a:tcPr/>
                </a:tc>
                <a:tc>
                  <a:txBody>
                    <a:bodyPr/>
                    <a:lstStyle/>
                    <a:p>
                      <a:r>
                        <a:rPr lang="en-US" dirty="0"/>
                        <a:t>Reflect and grow</a:t>
                      </a:r>
                    </a:p>
                  </a:txBody>
                  <a:tcPr/>
                </a:tc>
                <a:tc>
                  <a:txBody>
                    <a:bodyPr/>
                    <a:lstStyle/>
                    <a:p>
                      <a:pPr marL="285750" indent="-285750">
                        <a:buFont typeface="Arial" panose="020B0604020202020204" pitchFamily="34" charset="0"/>
                        <a:buChar char="•"/>
                      </a:pPr>
                      <a:r>
                        <a:rPr lang="en-US" dirty="0"/>
                        <a:t>Reflect on lessons learned, identify future professional development needs</a:t>
                      </a:r>
                    </a:p>
                    <a:p>
                      <a:pPr marL="285750" indent="-285750">
                        <a:buFont typeface="Arial" panose="020B0604020202020204" pitchFamily="34" charset="0"/>
                        <a:buChar char="•"/>
                      </a:pPr>
                      <a:r>
                        <a:rPr lang="en-US" dirty="0"/>
                        <a:t>Transition to relationship that is collegial, friendship,</a:t>
                      </a:r>
                      <a:r>
                        <a:rPr lang="en-US" baseline="0" dirty="0"/>
                        <a:t> or ad hoc.  Check in occasionally to maintain the connection</a:t>
                      </a:r>
                      <a:endParaRPr lang="en-US" dirty="0"/>
                    </a:p>
                  </a:txBody>
                  <a:tcPr/>
                </a:tc>
                <a:extLst>
                  <a:ext uri="{0D108BD9-81ED-4DB2-BD59-A6C34878D82A}">
                    <a16:rowId xmlns:a16="http://schemas.microsoft.com/office/drawing/2014/main" val="4163479248"/>
                  </a:ext>
                </a:extLst>
              </a:tr>
              <a:tr h="959465">
                <a:tc gridSpan="4">
                  <a:txBody>
                    <a:bodyPr/>
                    <a:lstStyle/>
                    <a:p>
                      <a:r>
                        <a:rPr lang="en-US" dirty="0"/>
                        <a:t>Adopted from Lunsford,</a:t>
                      </a:r>
                      <a:r>
                        <a:rPr lang="en-US" baseline="0" dirty="0"/>
                        <a:t> L. (2016). A handbook for managing mentoring programs. (p. 100).</a:t>
                      </a:r>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404365133"/>
                  </a:ext>
                </a:extLst>
              </a:tr>
            </a:tbl>
          </a:graphicData>
        </a:graphic>
      </p:graphicFrame>
    </p:spTree>
    <p:extLst>
      <p:ext uri="{BB962C8B-B14F-4D97-AF65-F5344CB8AC3E}">
        <p14:creationId xmlns:p14="http://schemas.microsoft.com/office/powerpoint/2010/main" val="3737019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82" y="170482"/>
            <a:ext cx="8229600" cy="1030638"/>
          </a:xfrm>
        </p:spPr>
        <p:txBody>
          <a:bodyPr>
            <a:normAutofit/>
          </a:bodyPr>
          <a:lstStyle/>
          <a:p>
            <a:r>
              <a:rPr lang="en-US" sz="3200" dirty="0"/>
              <a:t>Mentorship Program Structure</a:t>
            </a:r>
          </a:p>
        </p:txBody>
      </p:sp>
      <p:sp>
        <p:nvSpPr>
          <p:cNvPr id="3" name="Content Placeholder 2"/>
          <p:cNvSpPr>
            <a:spLocks noGrp="1"/>
          </p:cNvSpPr>
          <p:nvPr>
            <p:ph type="body" sz="quarter" idx="10"/>
          </p:nvPr>
        </p:nvSpPr>
        <p:spPr/>
        <p:txBody>
          <a:bodyPr>
            <a:normAutofit fontScale="70000" lnSpcReduction="20000"/>
          </a:bodyPr>
          <a:lstStyle/>
          <a:p>
            <a:r>
              <a:rPr lang="en-US" dirty="0"/>
              <a:t>“Live Events”</a:t>
            </a:r>
          </a:p>
          <a:p>
            <a:pPr lvl="1"/>
            <a:r>
              <a:rPr lang="en-US" dirty="0"/>
              <a:t>October Orientation</a:t>
            </a:r>
          </a:p>
          <a:p>
            <a:pPr lvl="1"/>
            <a:r>
              <a:rPr lang="en-US" dirty="0"/>
              <a:t>November “Applying for Epidemiology Jobs” Webinar</a:t>
            </a:r>
          </a:p>
          <a:p>
            <a:pPr lvl="1"/>
            <a:r>
              <a:rPr lang="en-US" dirty="0"/>
              <a:t>Other Early Career Professionals-sponsored webinars TBD</a:t>
            </a:r>
          </a:p>
          <a:p>
            <a:r>
              <a:rPr lang="en-US" dirty="0"/>
              <a:t>Tasks (Complete November-June)</a:t>
            </a:r>
          </a:p>
          <a:p>
            <a:pPr lvl="1"/>
            <a:r>
              <a:rPr lang="en-US" dirty="0"/>
              <a:t>Self-assessment</a:t>
            </a:r>
          </a:p>
          <a:p>
            <a:pPr lvl="1"/>
            <a:r>
              <a:rPr lang="en-US" dirty="0"/>
              <a:t>Goal setting exercise</a:t>
            </a:r>
          </a:p>
          <a:p>
            <a:pPr lvl="1"/>
            <a:r>
              <a:rPr lang="en-US" dirty="0"/>
              <a:t>Leadership Teachable Point of View exercises</a:t>
            </a:r>
          </a:p>
          <a:p>
            <a:pPr lvl="1"/>
            <a:r>
              <a:rPr lang="en-US" dirty="0"/>
              <a:t>Implementation intention exercise</a:t>
            </a:r>
          </a:p>
          <a:p>
            <a:r>
              <a:rPr lang="en-US" dirty="0"/>
              <a:t>Activities</a:t>
            </a:r>
          </a:p>
          <a:p>
            <a:pPr lvl="1"/>
            <a:r>
              <a:rPr lang="en-US" dirty="0"/>
              <a:t>“Meet” between mentor and mentee at least three times during the program</a:t>
            </a:r>
          </a:p>
          <a:p>
            <a:pPr lvl="2"/>
            <a:r>
              <a:rPr lang="en-US" dirty="0"/>
              <a:t>Strongly suggest first meeting is by phone or skype</a:t>
            </a:r>
          </a:p>
          <a:p>
            <a:pPr lvl="2"/>
            <a:r>
              <a:rPr lang="en-US" dirty="0"/>
              <a:t>Can also communicate by email, instant messenger, or skype</a:t>
            </a:r>
          </a:p>
          <a:p>
            <a:pPr lvl="1"/>
            <a:r>
              <a:rPr lang="en-US" dirty="0"/>
              <a:t>Newsletters will be sent monthly with activities and suggested discussion topics</a:t>
            </a:r>
          </a:p>
          <a:p>
            <a:pPr lvl="1"/>
            <a:r>
              <a:rPr lang="en-US" dirty="0"/>
              <a:t>Half way point check in by email</a:t>
            </a:r>
          </a:p>
          <a:p>
            <a:pPr lvl="1"/>
            <a:r>
              <a:rPr lang="en-US" dirty="0"/>
              <a:t>Evaluation</a:t>
            </a:r>
          </a:p>
          <a:p>
            <a:pPr lvl="2"/>
            <a:r>
              <a:rPr lang="en-US" dirty="0"/>
              <a:t>Provide feedback for program improvement</a:t>
            </a:r>
          </a:p>
          <a:p>
            <a:r>
              <a:rPr lang="en-US" dirty="0"/>
              <a:t>Potential opportunity for sponsored travel to 2018 CSTE Annual Conference </a:t>
            </a:r>
          </a:p>
        </p:txBody>
      </p:sp>
    </p:spTree>
    <p:extLst>
      <p:ext uri="{BB962C8B-B14F-4D97-AF65-F5344CB8AC3E}">
        <p14:creationId xmlns:p14="http://schemas.microsoft.com/office/powerpoint/2010/main" val="4266039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Self-Assessment</a:t>
            </a:r>
          </a:p>
        </p:txBody>
      </p:sp>
      <p:sp>
        <p:nvSpPr>
          <p:cNvPr id="4" name="Text Placeholder 3"/>
          <p:cNvSpPr>
            <a:spLocks noGrp="1"/>
          </p:cNvSpPr>
          <p:nvPr>
            <p:ph type="body" sz="quarter" idx="10"/>
          </p:nvPr>
        </p:nvSpPr>
        <p:spPr/>
        <p:txBody>
          <a:bodyPr/>
          <a:lstStyle/>
          <a:p>
            <a:r>
              <a:rPr lang="en-US" dirty="0"/>
              <a:t>Purpose</a:t>
            </a:r>
          </a:p>
          <a:p>
            <a:pPr lvl="1"/>
            <a:r>
              <a:rPr lang="en-US" dirty="0"/>
              <a:t>Intended to help mentors and mentees reflect on how they work with others and what they bring to the relationship</a:t>
            </a:r>
          </a:p>
          <a:p>
            <a:r>
              <a:rPr lang="en-US" dirty="0"/>
              <a:t>Format</a:t>
            </a:r>
          </a:p>
          <a:p>
            <a:pPr lvl="1"/>
            <a:r>
              <a:rPr lang="en-US" dirty="0"/>
              <a:t>Two brief questionnaires </a:t>
            </a:r>
          </a:p>
          <a:p>
            <a:pPr lvl="2"/>
            <a:r>
              <a:rPr lang="en-US" dirty="0"/>
              <a:t>Working style</a:t>
            </a:r>
          </a:p>
          <a:p>
            <a:pPr lvl="2"/>
            <a:r>
              <a:rPr lang="en-US" dirty="0"/>
              <a:t>Communication style </a:t>
            </a:r>
          </a:p>
          <a:p>
            <a:pPr lvl="1"/>
            <a:r>
              <a:rPr lang="en-US" dirty="0"/>
              <a:t>Independent and self-scored </a:t>
            </a:r>
          </a:p>
          <a:p>
            <a:pPr lvl="1"/>
            <a:r>
              <a:rPr lang="en-US" dirty="0"/>
              <a:t>Question prompts will be provided to guide discussion once both parties complete</a:t>
            </a:r>
          </a:p>
        </p:txBody>
      </p:sp>
    </p:spTree>
    <p:extLst>
      <p:ext uri="{BB962C8B-B14F-4D97-AF65-F5344CB8AC3E}">
        <p14:creationId xmlns:p14="http://schemas.microsoft.com/office/powerpoint/2010/main" val="3564703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 Setting</a:t>
            </a:r>
          </a:p>
        </p:txBody>
      </p:sp>
      <p:sp>
        <p:nvSpPr>
          <p:cNvPr id="4" name="Text Placeholder 3"/>
          <p:cNvSpPr>
            <a:spLocks noGrp="1"/>
          </p:cNvSpPr>
          <p:nvPr>
            <p:ph type="body" sz="quarter" idx="10"/>
          </p:nvPr>
        </p:nvSpPr>
        <p:spPr/>
        <p:txBody>
          <a:bodyPr/>
          <a:lstStyle/>
          <a:p>
            <a:r>
              <a:rPr lang="en-US" dirty="0"/>
              <a:t>Purpose</a:t>
            </a:r>
          </a:p>
          <a:p>
            <a:pPr lvl="1"/>
            <a:r>
              <a:rPr lang="en-US" dirty="0"/>
              <a:t>Intended to guide mentors and mentees through the process of establishing the mentoring relationship</a:t>
            </a:r>
          </a:p>
          <a:p>
            <a:pPr lvl="1"/>
            <a:r>
              <a:rPr lang="en-US" dirty="0"/>
              <a:t>Think about what you want out of the relationship but also what strengths you can bring to it </a:t>
            </a:r>
          </a:p>
          <a:p>
            <a:r>
              <a:rPr lang="en-US" dirty="0"/>
              <a:t>Format</a:t>
            </a:r>
          </a:p>
          <a:p>
            <a:pPr lvl="1"/>
            <a:r>
              <a:rPr lang="en-US" dirty="0"/>
              <a:t>Independent worksheet</a:t>
            </a:r>
          </a:p>
          <a:p>
            <a:pPr lvl="1"/>
            <a:r>
              <a:rPr lang="en-US" dirty="0"/>
              <a:t>Some additional questions only for mentees to consider</a:t>
            </a:r>
          </a:p>
          <a:p>
            <a:r>
              <a:rPr lang="en-US" dirty="0"/>
              <a:t>Mentors and mentees should compare and discuss once complete in order to develop common rules and goals for the relationship</a:t>
            </a:r>
          </a:p>
        </p:txBody>
      </p:sp>
    </p:spTree>
    <p:extLst>
      <p:ext uri="{BB962C8B-B14F-4D97-AF65-F5344CB8AC3E}">
        <p14:creationId xmlns:p14="http://schemas.microsoft.com/office/powerpoint/2010/main" val="377375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Leadership Teachable </a:t>
            </a:r>
            <a:br>
              <a:rPr lang="en-US" dirty="0"/>
            </a:br>
            <a:r>
              <a:rPr lang="en-US" dirty="0"/>
              <a:t>Point of View (LTPOV)</a:t>
            </a:r>
          </a:p>
        </p:txBody>
      </p:sp>
      <p:sp>
        <p:nvSpPr>
          <p:cNvPr id="4" name="Text Placeholder 3"/>
          <p:cNvSpPr>
            <a:spLocks noGrp="1"/>
          </p:cNvSpPr>
          <p:nvPr>
            <p:ph type="body" sz="quarter" idx="10"/>
          </p:nvPr>
        </p:nvSpPr>
        <p:spPr/>
        <p:txBody>
          <a:bodyPr>
            <a:normAutofit lnSpcReduction="10000"/>
          </a:bodyPr>
          <a:lstStyle/>
          <a:p>
            <a:r>
              <a:rPr lang="en-US" dirty="0"/>
              <a:t>Purpose</a:t>
            </a:r>
          </a:p>
          <a:p>
            <a:pPr lvl="1"/>
            <a:r>
              <a:rPr lang="en-US" dirty="0"/>
              <a:t>Reflect on your personal leadership journey and values as an individual</a:t>
            </a:r>
          </a:p>
          <a:p>
            <a:pPr lvl="1"/>
            <a:r>
              <a:rPr lang="en-US" dirty="0"/>
              <a:t>Helps mentors/mentees get to know one another and connect on an interpersonal level </a:t>
            </a:r>
          </a:p>
          <a:p>
            <a:r>
              <a:rPr lang="en-US" dirty="0"/>
              <a:t>Format</a:t>
            </a:r>
          </a:p>
          <a:p>
            <a:pPr lvl="1"/>
            <a:r>
              <a:rPr lang="en-US" dirty="0"/>
              <a:t>Two exercises, spread out over 2 months</a:t>
            </a:r>
          </a:p>
          <a:p>
            <a:pPr lvl="2"/>
            <a:r>
              <a:rPr lang="en-US" dirty="0"/>
              <a:t>Leadership Journey Line- reflect on where you’ve been and where you want to go in your leadership journey</a:t>
            </a:r>
          </a:p>
          <a:p>
            <a:pPr lvl="2"/>
            <a:r>
              <a:rPr lang="en-US" dirty="0"/>
              <a:t>Values Exercise- identify your core values</a:t>
            </a:r>
          </a:p>
          <a:p>
            <a:r>
              <a:rPr lang="en-US" dirty="0"/>
              <a:t>Mentors and mentees should set a time to discuss each exercise once complete</a:t>
            </a:r>
          </a:p>
          <a:p>
            <a:pPr marL="0" indent="0">
              <a:buNone/>
            </a:pPr>
            <a:endParaRPr lang="en-US" dirty="0"/>
          </a:p>
        </p:txBody>
      </p:sp>
    </p:spTree>
    <p:extLst>
      <p:ext uri="{BB962C8B-B14F-4D97-AF65-F5344CB8AC3E}">
        <p14:creationId xmlns:p14="http://schemas.microsoft.com/office/powerpoint/2010/main" val="2701060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712" y="170482"/>
            <a:ext cx="8229600" cy="1030638"/>
          </a:xfrm>
        </p:spPr>
        <p:txBody>
          <a:bodyPr/>
          <a:lstStyle/>
          <a:p>
            <a:r>
              <a:rPr lang="en-US" dirty="0"/>
              <a:t>Implementation Intention</a:t>
            </a:r>
          </a:p>
        </p:txBody>
      </p:sp>
      <p:sp>
        <p:nvSpPr>
          <p:cNvPr id="4" name="Text Placeholder 3"/>
          <p:cNvSpPr>
            <a:spLocks noGrp="1"/>
          </p:cNvSpPr>
          <p:nvPr>
            <p:ph type="body" sz="quarter" idx="10"/>
          </p:nvPr>
        </p:nvSpPr>
        <p:spPr/>
        <p:txBody>
          <a:bodyPr/>
          <a:lstStyle/>
          <a:p>
            <a:r>
              <a:rPr lang="en-US" dirty="0"/>
              <a:t>Purpose</a:t>
            </a:r>
          </a:p>
          <a:p>
            <a:pPr lvl="1"/>
            <a:r>
              <a:rPr lang="en-US" dirty="0"/>
              <a:t>Develop a list of intentions outlining how you will implement the lessons learned in the program in the workplace/your future career</a:t>
            </a:r>
          </a:p>
          <a:p>
            <a:r>
              <a:rPr lang="en-US" dirty="0"/>
              <a:t>Format</a:t>
            </a:r>
          </a:p>
          <a:p>
            <a:pPr lvl="1"/>
            <a:r>
              <a:rPr lang="en-US" dirty="0"/>
              <a:t>Independent action planning form </a:t>
            </a:r>
          </a:p>
          <a:p>
            <a:pPr lvl="1"/>
            <a:r>
              <a:rPr lang="en-US" dirty="0"/>
              <a:t>Can be adapted to fit individual needs</a:t>
            </a:r>
          </a:p>
          <a:p>
            <a:r>
              <a:rPr lang="en-US" dirty="0"/>
              <a:t>Mentors and mentees should compare and discuss once complete </a:t>
            </a:r>
          </a:p>
        </p:txBody>
      </p:sp>
    </p:spTree>
    <p:extLst>
      <p:ext uri="{BB962C8B-B14F-4D97-AF65-F5344CB8AC3E}">
        <p14:creationId xmlns:p14="http://schemas.microsoft.com/office/powerpoint/2010/main" val="4247685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a:t>E-Mentoring</a:t>
            </a:r>
          </a:p>
        </p:txBody>
      </p:sp>
    </p:spTree>
    <p:extLst>
      <p:ext uri="{BB962C8B-B14F-4D97-AF65-F5344CB8AC3E}">
        <p14:creationId xmlns:p14="http://schemas.microsoft.com/office/powerpoint/2010/main" val="24282914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Face-to-Face Mentoring</a:t>
            </a:r>
          </a:p>
        </p:txBody>
      </p:sp>
      <p:sp>
        <p:nvSpPr>
          <p:cNvPr id="7" name="Text Placeholder 6"/>
          <p:cNvSpPr>
            <a:spLocks noGrp="1"/>
          </p:cNvSpPr>
          <p:nvPr>
            <p:ph type="body" idx="1"/>
          </p:nvPr>
        </p:nvSpPr>
        <p:spPr/>
        <p:txBody>
          <a:bodyPr/>
          <a:lstStyle/>
          <a:p>
            <a:r>
              <a:rPr lang="en-US" dirty="0"/>
              <a:t>Advantages </a:t>
            </a:r>
          </a:p>
        </p:txBody>
      </p:sp>
      <p:sp>
        <p:nvSpPr>
          <p:cNvPr id="8" name="Content Placeholder 7"/>
          <p:cNvSpPr>
            <a:spLocks noGrp="1"/>
          </p:cNvSpPr>
          <p:nvPr>
            <p:ph sz="half" idx="2"/>
          </p:nvPr>
        </p:nvSpPr>
        <p:spPr/>
        <p:txBody>
          <a:bodyPr/>
          <a:lstStyle/>
          <a:p>
            <a:r>
              <a:rPr lang="en-US" dirty="0"/>
              <a:t>Stronger bond</a:t>
            </a:r>
          </a:p>
          <a:p>
            <a:r>
              <a:rPr lang="en-US" dirty="0"/>
              <a:t>Non-verbal communication</a:t>
            </a:r>
          </a:p>
          <a:p>
            <a:r>
              <a:rPr lang="en-US" dirty="0"/>
              <a:t>Immediacy of response</a:t>
            </a:r>
          </a:p>
        </p:txBody>
      </p:sp>
      <p:sp>
        <p:nvSpPr>
          <p:cNvPr id="9" name="Text Placeholder 8"/>
          <p:cNvSpPr>
            <a:spLocks noGrp="1"/>
          </p:cNvSpPr>
          <p:nvPr>
            <p:ph type="body" sz="quarter" idx="3"/>
          </p:nvPr>
        </p:nvSpPr>
        <p:spPr/>
        <p:txBody>
          <a:bodyPr/>
          <a:lstStyle/>
          <a:p>
            <a:r>
              <a:rPr lang="en-US" dirty="0"/>
              <a:t>Disadvantages</a:t>
            </a:r>
          </a:p>
        </p:txBody>
      </p:sp>
      <p:sp>
        <p:nvSpPr>
          <p:cNvPr id="10" name="Content Placeholder 9"/>
          <p:cNvSpPr>
            <a:spLocks noGrp="1"/>
          </p:cNvSpPr>
          <p:nvPr>
            <p:ph sz="quarter" idx="4"/>
          </p:nvPr>
        </p:nvSpPr>
        <p:spPr/>
        <p:txBody>
          <a:bodyPr/>
          <a:lstStyle/>
          <a:p>
            <a:r>
              <a:rPr lang="en-US" dirty="0"/>
              <a:t>One mentor</a:t>
            </a:r>
          </a:p>
          <a:p>
            <a:r>
              <a:rPr lang="en-US" dirty="0"/>
              <a:t>Limited by location and not skill set or need</a:t>
            </a:r>
          </a:p>
          <a:p>
            <a:endParaRPr lang="en-US" dirty="0"/>
          </a:p>
        </p:txBody>
      </p:sp>
    </p:spTree>
    <p:extLst>
      <p:ext uri="{BB962C8B-B14F-4D97-AF65-F5344CB8AC3E}">
        <p14:creationId xmlns:p14="http://schemas.microsoft.com/office/powerpoint/2010/main" val="1346872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Virtual Mentoring</a:t>
            </a:r>
          </a:p>
        </p:txBody>
      </p:sp>
      <p:sp>
        <p:nvSpPr>
          <p:cNvPr id="3" name="Text Placeholder 2"/>
          <p:cNvSpPr>
            <a:spLocks noGrp="1"/>
          </p:cNvSpPr>
          <p:nvPr>
            <p:ph type="body" idx="1"/>
          </p:nvPr>
        </p:nvSpPr>
        <p:spPr/>
        <p:txBody>
          <a:bodyPr/>
          <a:lstStyle/>
          <a:p>
            <a:r>
              <a:rPr lang="en-US" dirty="0"/>
              <a:t>Advantages</a:t>
            </a:r>
          </a:p>
        </p:txBody>
      </p:sp>
      <p:sp>
        <p:nvSpPr>
          <p:cNvPr id="4" name="Content Placeholder 3"/>
          <p:cNvSpPr>
            <a:spLocks noGrp="1"/>
          </p:cNvSpPr>
          <p:nvPr>
            <p:ph sz="half" idx="2"/>
          </p:nvPr>
        </p:nvSpPr>
        <p:spPr/>
        <p:txBody>
          <a:bodyPr/>
          <a:lstStyle/>
          <a:p>
            <a:r>
              <a:rPr lang="en-US" dirty="0"/>
              <a:t>Location </a:t>
            </a:r>
            <a:r>
              <a:rPr lang="en-US" dirty="0">
                <a:latin typeface="Arial" panose="020B0604020202020204" pitchFamily="34" charset="0"/>
                <a:cs typeface="Arial" panose="020B0604020202020204" pitchFamily="34" charset="0"/>
              </a:rPr>
              <a:t>doesn’t</a:t>
            </a:r>
            <a:r>
              <a:rPr lang="en-US" dirty="0"/>
              <a:t> matter</a:t>
            </a:r>
          </a:p>
          <a:p>
            <a:r>
              <a:rPr lang="en-US" dirty="0"/>
              <a:t>Connect with SMEs</a:t>
            </a:r>
          </a:p>
          <a:p>
            <a:r>
              <a:rPr lang="en-US" dirty="0"/>
              <a:t>Time efficient</a:t>
            </a:r>
          </a:p>
          <a:p>
            <a:r>
              <a:rPr lang="en-US" dirty="0"/>
              <a:t>Messaging &amp; written communication</a:t>
            </a:r>
          </a:p>
        </p:txBody>
      </p:sp>
      <p:sp>
        <p:nvSpPr>
          <p:cNvPr id="5" name="Text Placeholder 4"/>
          <p:cNvSpPr>
            <a:spLocks noGrp="1"/>
          </p:cNvSpPr>
          <p:nvPr>
            <p:ph type="body" sz="quarter" idx="3"/>
          </p:nvPr>
        </p:nvSpPr>
        <p:spPr/>
        <p:txBody>
          <a:bodyPr/>
          <a:lstStyle/>
          <a:p>
            <a:r>
              <a:rPr lang="en-US" dirty="0"/>
              <a:t>Disadvantages</a:t>
            </a:r>
          </a:p>
        </p:txBody>
      </p:sp>
      <p:sp>
        <p:nvSpPr>
          <p:cNvPr id="6" name="Content Placeholder 5"/>
          <p:cNvSpPr>
            <a:spLocks noGrp="1"/>
          </p:cNvSpPr>
          <p:nvPr>
            <p:ph sz="quarter" idx="4"/>
          </p:nvPr>
        </p:nvSpPr>
        <p:spPr/>
        <p:txBody>
          <a:bodyPr/>
          <a:lstStyle/>
          <a:p>
            <a:r>
              <a:rPr lang="en-US" dirty="0"/>
              <a:t>Difficult to build relationship</a:t>
            </a:r>
          </a:p>
          <a:p>
            <a:r>
              <a:rPr lang="en-US" dirty="0"/>
              <a:t>Lack of accountability</a:t>
            </a:r>
          </a:p>
          <a:p>
            <a:r>
              <a:rPr lang="en-US" dirty="0"/>
              <a:t>Coordinate communication</a:t>
            </a:r>
          </a:p>
        </p:txBody>
      </p:sp>
    </p:spTree>
    <p:extLst>
      <p:ext uri="{BB962C8B-B14F-4D97-AF65-F5344CB8AC3E}">
        <p14:creationId xmlns:p14="http://schemas.microsoft.com/office/powerpoint/2010/main" val="1210683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80010" y="170482"/>
            <a:ext cx="8229600" cy="1030638"/>
          </a:xfrm>
        </p:spPr>
        <p:txBody>
          <a:bodyPr>
            <a:normAutofit/>
          </a:bodyPr>
          <a:lstStyle/>
          <a:p>
            <a:r>
              <a:rPr lang="en-US" sz="4000" dirty="0"/>
              <a:t>How to Mentor at a Distance</a:t>
            </a:r>
          </a:p>
        </p:txBody>
      </p:sp>
      <p:sp>
        <p:nvSpPr>
          <p:cNvPr id="8" name="Content Placeholder 7"/>
          <p:cNvSpPr>
            <a:spLocks noGrp="1"/>
          </p:cNvSpPr>
          <p:nvPr>
            <p:ph type="body" sz="quarter" idx="10"/>
          </p:nvPr>
        </p:nvSpPr>
        <p:spPr/>
        <p:txBody>
          <a:bodyPr>
            <a:normAutofit/>
          </a:bodyPr>
          <a:lstStyle/>
          <a:p>
            <a:r>
              <a:rPr lang="en-US" dirty="0"/>
              <a:t>Allow time to build the relationships</a:t>
            </a:r>
          </a:p>
          <a:p>
            <a:r>
              <a:rPr lang="en-US" dirty="0"/>
              <a:t>Plan ahead</a:t>
            </a:r>
          </a:p>
          <a:p>
            <a:r>
              <a:rPr lang="en-US" dirty="0"/>
              <a:t>Listen actively and avoid interruptions</a:t>
            </a:r>
          </a:p>
          <a:p>
            <a:r>
              <a:rPr lang="en-US" dirty="0"/>
              <a:t>Use technology for better communication </a:t>
            </a:r>
          </a:p>
          <a:p>
            <a:r>
              <a:rPr lang="en-US" dirty="0"/>
              <a:t>Take extra time to understand how business and culture are different where the other person lives</a:t>
            </a:r>
          </a:p>
          <a:p>
            <a:r>
              <a:rPr lang="en-US" dirty="0"/>
              <a:t>Anticipate needing to manage communication across time zones</a:t>
            </a:r>
          </a:p>
          <a:p>
            <a:r>
              <a:rPr lang="en-US" dirty="0"/>
              <a:t>Rely more on writing to clarify details not understood in conversation</a:t>
            </a:r>
          </a:p>
        </p:txBody>
      </p:sp>
    </p:spTree>
    <p:extLst>
      <p:ext uri="{BB962C8B-B14F-4D97-AF65-F5344CB8AC3E}">
        <p14:creationId xmlns:p14="http://schemas.microsoft.com/office/powerpoint/2010/main" val="2055300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82" y="170482"/>
            <a:ext cx="8229600" cy="1030638"/>
          </a:xfrm>
        </p:spPr>
        <p:txBody>
          <a:bodyPr>
            <a:normAutofit/>
          </a:bodyPr>
          <a:lstStyle/>
          <a:p>
            <a:r>
              <a:rPr lang="en-US" sz="4000" dirty="0"/>
              <a:t>Mentoring &amp; Coaching Skills</a:t>
            </a:r>
          </a:p>
        </p:txBody>
      </p:sp>
      <p:sp>
        <p:nvSpPr>
          <p:cNvPr id="3" name="Content Placeholder 2"/>
          <p:cNvSpPr>
            <a:spLocks noGrp="1"/>
          </p:cNvSpPr>
          <p:nvPr>
            <p:ph type="body" sz="quarter" idx="10"/>
          </p:nvPr>
        </p:nvSpPr>
        <p:spPr/>
        <p:txBody>
          <a:bodyPr/>
          <a:lstStyle/>
          <a:p>
            <a:r>
              <a:rPr lang="en-US" dirty="0"/>
              <a:t>Create an open and supportive climate for discussion</a:t>
            </a:r>
          </a:p>
          <a:p>
            <a:r>
              <a:rPr lang="en-US" dirty="0"/>
              <a:t>Demonstrate good listening/follow-up skills</a:t>
            </a:r>
          </a:p>
          <a:p>
            <a:r>
              <a:rPr lang="en-US" dirty="0"/>
              <a:t>Provide constructive feedback and advice</a:t>
            </a:r>
          </a:p>
        </p:txBody>
      </p:sp>
    </p:spTree>
    <p:extLst>
      <p:ext uri="{BB962C8B-B14F-4D97-AF65-F5344CB8AC3E}">
        <p14:creationId xmlns:p14="http://schemas.microsoft.com/office/powerpoint/2010/main" val="22760070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p:txBody>
          <a:bodyPr>
            <a:normAutofit/>
          </a:bodyPr>
          <a:lstStyle/>
          <a:p>
            <a:r>
              <a:rPr lang="en-US" dirty="0"/>
              <a:t>Mentoring Best Practices</a:t>
            </a:r>
          </a:p>
        </p:txBody>
      </p:sp>
    </p:spTree>
    <p:extLst>
      <p:ext uri="{BB962C8B-B14F-4D97-AF65-F5344CB8AC3E}">
        <p14:creationId xmlns:p14="http://schemas.microsoft.com/office/powerpoint/2010/main" val="2337016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 y="170482"/>
            <a:ext cx="6777990" cy="1030638"/>
          </a:xfrm>
        </p:spPr>
        <p:txBody>
          <a:bodyPr>
            <a:normAutofit fontScale="90000"/>
          </a:bodyPr>
          <a:lstStyle/>
          <a:p>
            <a:r>
              <a:rPr lang="en-US" dirty="0"/>
              <a:t>Increase your awareness of yourself and others</a:t>
            </a:r>
          </a:p>
        </p:txBody>
      </p:sp>
      <p:pic>
        <p:nvPicPr>
          <p:cNvPr id="2" name="Content Placeholder 1"/>
          <p:cNvPicPr>
            <a:picLocks noGrp="1" noChangeAspect="1"/>
          </p:cNvPicPr>
          <p:nvPr>
            <p:ph idx="1"/>
          </p:nvPr>
        </p:nvPicPr>
        <p:blipFill>
          <a:blip r:embed="rId3"/>
          <a:stretch>
            <a:fillRect/>
          </a:stretch>
        </p:blipFill>
        <p:spPr>
          <a:xfrm>
            <a:off x="2194559" y="1363288"/>
            <a:ext cx="4830150" cy="4830150"/>
          </a:xfrm>
          <a:prstGeom prst="rect">
            <a:avLst/>
          </a:prstGeom>
        </p:spPr>
      </p:pic>
    </p:spTree>
    <p:extLst>
      <p:ext uri="{BB962C8B-B14F-4D97-AF65-F5344CB8AC3E}">
        <p14:creationId xmlns:p14="http://schemas.microsoft.com/office/powerpoint/2010/main" val="2077876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 y="170482"/>
            <a:ext cx="8229600" cy="1030638"/>
          </a:xfrm>
        </p:spPr>
        <p:txBody>
          <a:bodyPr>
            <a:normAutofit fontScale="90000"/>
          </a:bodyPr>
          <a:lstStyle/>
          <a:p>
            <a:r>
              <a:rPr lang="en-US" dirty="0"/>
              <a:t>Get curious about the other person’s story</a:t>
            </a:r>
          </a:p>
        </p:txBody>
      </p:sp>
      <p:pic>
        <p:nvPicPr>
          <p:cNvPr id="4" name="Content Placeholder 3"/>
          <p:cNvPicPr>
            <a:picLocks noGrp="1" noChangeAspect="1"/>
          </p:cNvPicPr>
          <p:nvPr>
            <p:ph idx="1"/>
          </p:nvPr>
        </p:nvPicPr>
        <p:blipFill>
          <a:blip r:embed="rId3"/>
          <a:stretch>
            <a:fillRect/>
          </a:stretch>
        </p:blipFill>
        <p:spPr>
          <a:xfrm>
            <a:off x="160020" y="1523307"/>
            <a:ext cx="4683782" cy="2409230"/>
          </a:xfrm>
          <a:prstGeom prst="rect">
            <a:avLst/>
          </a:prstGeom>
        </p:spPr>
      </p:pic>
      <p:pic>
        <p:nvPicPr>
          <p:cNvPr id="5" name="Content Placeholder 3"/>
          <p:cNvPicPr>
            <a:picLocks noChangeAspect="1"/>
          </p:cNvPicPr>
          <p:nvPr/>
        </p:nvPicPr>
        <p:blipFill>
          <a:blip r:embed="rId4"/>
          <a:stretch>
            <a:fillRect/>
          </a:stretch>
        </p:blipFill>
        <p:spPr>
          <a:xfrm>
            <a:off x="5201689" y="1946035"/>
            <a:ext cx="3404949" cy="4079129"/>
          </a:xfrm>
          <a:prstGeom prst="rect">
            <a:avLst/>
          </a:prstGeom>
        </p:spPr>
      </p:pic>
    </p:spTree>
    <p:extLst>
      <p:ext uri="{BB962C8B-B14F-4D97-AF65-F5344CB8AC3E}">
        <p14:creationId xmlns:p14="http://schemas.microsoft.com/office/powerpoint/2010/main" val="4185115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 y="170482"/>
            <a:ext cx="8229600" cy="1030638"/>
          </a:xfrm>
        </p:spPr>
        <p:txBody>
          <a:bodyPr>
            <a:noAutofit/>
          </a:bodyPr>
          <a:lstStyle/>
          <a:p>
            <a:r>
              <a:rPr lang="en-US" sz="3200" dirty="0"/>
              <a:t>Barriers to Effective Communication</a:t>
            </a:r>
          </a:p>
        </p:txBody>
      </p:sp>
      <p:sp>
        <p:nvSpPr>
          <p:cNvPr id="3" name="Content Placeholder 2"/>
          <p:cNvSpPr>
            <a:spLocks noGrp="1"/>
          </p:cNvSpPr>
          <p:nvPr>
            <p:ph type="body" sz="quarter" idx="10"/>
          </p:nvPr>
        </p:nvSpPr>
        <p:spPr/>
        <p:txBody>
          <a:bodyPr/>
          <a:lstStyle/>
          <a:p>
            <a:r>
              <a:rPr lang="en-US" dirty="0"/>
              <a:t>Defensiveness or premature assumptions</a:t>
            </a:r>
          </a:p>
          <a:p>
            <a:r>
              <a:rPr lang="en-US" dirty="0"/>
              <a:t>Judgments based on cultural differences or interpersonal relationships</a:t>
            </a:r>
          </a:p>
          <a:p>
            <a:r>
              <a:rPr lang="en-US" dirty="0"/>
              <a:t>Mixed messages</a:t>
            </a:r>
          </a:p>
        </p:txBody>
      </p:sp>
    </p:spTree>
    <p:extLst>
      <p:ext uri="{BB962C8B-B14F-4D97-AF65-F5344CB8AC3E}">
        <p14:creationId xmlns:p14="http://schemas.microsoft.com/office/powerpoint/2010/main" val="3028345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 y="170482"/>
            <a:ext cx="8229600" cy="1030638"/>
          </a:xfrm>
        </p:spPr>
        <p:txBody>
          <a:bodyPr>
            <a:normAutofit/>
          </a:bodyPr>
          <a:lstStyle/>
          <a:p>
            <a:r>
              <a:rPr lang="en-US" sz="3600" dirty="0"/>
              <a:t>Listen for passion and potential</a:t>
            </a:r>
          </a:p>
        </p:txBody>
      </p:sp>
      <p:pic>
        <p:nvPicPr>
          <p:cNvPr id="3" name="Content Placeholder 2"/>
          <p:cNvPicPr>
            <a:picLocks noGrp="1" noChangeAspect="1"/>
          </p:cNvPicPr>
          <p:nvPr>
            <p:ph idx="1"/>
          </p:nvPr>
        </p:nvPicPr>
        <p:blipFill>
          <a:blip r:embed="rId3"/>
          <a:stretch>
            <a:fillRect/>
          </a:stretch>
        </p:blipFill>
        <p:spPr>
          <a:xfrm>
            <a:off x="2427316" y="1748314"/>
            <a:ext cx="3980271" cy="3756273"/>
          </a:xfrm>
          <a:prstGeom prst="rect">
            <a:avLst/>
          </a:prstGeom>
        </p:spPr>
      </p:pic>
    </p:spTree>
    <p:extLst>
      <p:ext uri="{BB962C8B-B14F-4D97-AF65-F5344CB8AC3E}">
        <p14:creationId xmlns:p14="http://schemas.microsoft.com/office/powerpoint/2010/main" val="3170519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Active Listening Strategies</a:t>
            </a:r>
          </a:p>
        </p:txBody>
      </p:sp>
      <p:sp>
        <p:nvSpPr>
          <p:cNvPr id="3" name="Content Placeholder 2"/>
          <p:cNvSpPr>
            <a:spLocks noGrp="1"/>
          </p:cNvSpPr>
          <p:nvPr>
            <p:ph type="body" sz="quarter" idx="10"/>
          </p:nvPr>
        </p:nvSpPr>
        <p:spPr/>
        <p:txBody>
          <a:bodyPr>
            <a:normAutofit fontScale="92500"/>
          </a:bodyPr>
          <a:lstStyle/>
          <a:p>
            <a:r>
              <a:rPr lang="en-US" dirty="0"/>
              <a:t>Maintain eye contact with the speaker while he or she is talking</a:t>
            </a:r>
          </a:p>
          <a:p>
            <a:r>
              <a:rPr lang="en-US" dirty="0"/>
              <a:t>Avoid distractions</a:t>
            </a:r>
          </a:p>
          <a:p>
            <a:r>
              <a:rPr lang="en-US" dirty="0"/>
              <a:t>Stop all other activities</a:t>
            </a:r>
          </a:p>
          <a:p>
            <a:r>
              <a:rPr lang="en-US" dirty="0"/>
              <a:t>Pay attention to what the speaker is saying</a:t>
            </a:r>
          </a:p>
          <a:p>
            <a:r>
              <a:rPr lang="en-US" dirty="0"/>
              <a:t>Ask for clarification</a:t>
            </a:r>
          </a:p>
          <a:p>
            <a:r>
              <a:rPr lang="en-US" dirty="0"/>
              <a:t>Summarize what the speaker has said</a:t>
            </a:r>
          </a:p>
          <a:p>
            <a:r>
              <a:rPr lang="en-US" dirty="0"/>
              <a:t>Pay attention not only to the words but also to the feelings behind the words.  </a:t>
            </a:r>
          </a:p>
          <a:p>
            <a:pPr lvl="1"/>
            <a:r>
              <a:rPr lang="en-US" dirty="0"/>
              <a:t>By referring to the speaker’s feelings “It seems that you are angry about…”, you can make it clear that you understand what the speaker is saying and also understand the speaker’s feelings about the topic.</a:t>
            </a:r>
          </a:p>
        </p:txBody>
      </p:sp>
    </p:spTree>
    <p:extLst>
      <p:ext uri="{BB962C8B-B14F-4D97-AF65-F5344CB8AC3E}">
        <p14:creationId xmlns:p14="http://schemas.microsoft.com/office/powerpoint/2010/main" val="12539886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 y="170482"/>
            <a:ext cx="8229600" cy="1030638"/>
          </a:xfrm>
        </p:spPr>
        <p:txBody>
          <a:bodyPr>
            <a:normAutofit fontScale="90000"/>
          </a:bodyPr>
          <a:lstStyle/>
          <a:p>
            <a:r>
              <a:rPr lang="en-US" dirty="0"/>
              <a:t>Share your own crystallized experience</a:t>
            </a:r>
          </a:p>
        </p:txBody>
      </p:sp>
      <p:pic>
        <p:nvPicPr>
          <p:cNvPr id="4" name="Content Placeholder 3"/>
          <p:cNvPicPr>
            <a:picLocks noGrp="1" noChangeAspect="1"/>
          </p:cNvPicPr>
          <p:nvPr>
            <p:ph idx="1"/>
          </p:nvPr>
        </p:nvPicPr>
        <p:blipFill>
          <a:blip r:embed="rId3"/>
          <a:stretch>
            <a:fillRect/>
          </a:stretch>
        </p:blipFill>
        <p:spPr>
          <a:xfrm>
            <a:off x="2980731" y="1920479"/>
            <a:ext cx="3182540" cy="2911686"/>
          </a:xfrm>
          <a:prstGeom prst="rect">
            <a:avLst/>
          </a:prstGeom>
        </p:spPr>
      </p:pic>
    </p:spTree>
    <p:extLst>
      <p:ext uri="{BB962C8B-B14F-4D97-AF65-F5344CB8AC3E}">
        <p14:creationId xmlns:p14="http://schemas.microsoft.com/office/powerpoint/2010/main" val="1190071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Topics</a:t>
            </a:r>
          </a:p>
        </p:txBody>
      </p:sp>
      <p:sp>
        <p:nvSpPr>
          <p:cNvPr id="3" name="Content Placeholder 2"/>
          <p:cNvSpPr>
            <a:spLocks noGrp="1"/>
          </p:cNvSpPr>
          <p:nvPr>
            <p:ph type="body" sz="quarter" idx="10"/>
          </p:nvPr>
        </p:nvSpPr>
        <p:spPr/>
        <p:txBody>
          <a:bodyPr>
            <a:normAutofit/>
          </a:bodyPr>
          <a:lstStyle/>
          <a:p>
            <a:r>
              <a:rPr lang="en-US" dirty="0"/>
              <a:t>Manage conflict within the office or unit</a:t>
            </a:r>
          </a:p>
          <a:p>
            <a:r>
              <a:rPr lang="en-US" dirty="0"/>
              <a:t>Career progression</a:t>
            </a:r>
          </a:p>
          <a:p>
            <a:r>
              <a:rPr lang="en-US" dirty="0"/>
              <a:t>Networking</a:t>
            </a:r>
          </a:p>
          <a:p>
            <a:r>
              <a:rPr lang="en-US" dirty="0"/>
              <a:t>Influencing others</a:t>
            </a:r>
          </a:p>
          <a:p>
            <a:r>
              <a:rPr lang="en-US" dirty="0"/>
              <a:t>Managing politics in the office and organization</a:t>
            </a:r>
          </a:p>
          <a:p>
            <a:r>
              <a:rPr lang="en-US" dirty="0"/>
              <a:t>Newest trends in technology</a:t>
            </a:r>
          </a:p>
          <a:p>
            <a:r>
              <a:rPr lang="en-US" dirty="0"/>
              <a:t>Time management</a:t>
            </a:r>
          </a:p>
          <a:p>
            <a:r>
              <a:rPr lang="en-US" dirty="0"/>
              <a:t>Work/life balance</a:t>
            </a:r>
          </a:p>
          <a:p>
            <a:r>
              <a:rPr lang="en-US" dirty="0"/>
              <a:t>Leadership development</a:t>
            </a:r>
          </a:p>
        </p:txBody>
      </p:sp>
    </p:spTree>
    <p:extLst>
      <p:ext uri="{BB962C8B-B14F-4D97-AF65-F5344CB8AC3E}">
        <p14:creationId xmlns:p14="http://schemas.microsoft.com/office/powerpoint/2010/main" val="3882915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0482"/>
            <a:ext cx="6206490" cy="1030638"/>
          </a:xfrm>
        </p:spPr>
        <p:txBody>
          <a:bodyPr>
            <a:normAutofit fontScale="90000"/>
          </a:bodyPr>
          <a:lstStyle/>
          <a:p>
            <a:r>
              <a:rPr lang="en-US" dirty="0"/>
              <a:t>Be aware of your own assumptions</a:t>
            </a:r>
          </a:p>
        </p:txBody>
      </p:sp>
      <p:pic>
        <p:nvPicPr>
          <p:cNvPr id="4" name="Content Placeholder 3"/>
          <p:cNvPicPr>
            <a:picLocks noGrp="1" noChangeAspect="1"/>
          </p:cNvPicPr>
          <p:nvPr>
            <p:ph idx="1"/>
          </p:nvPr>
        </p:nvPicPr>
        <p:blipFill>
          <a:blip r:embed="rId3"/>
          <a:stretch>
            <a:fillRect/>
          </a:stretch>
        </p:blipFill>
        <p:spPr>
          <a:xfrm>
            <a:off x="2263677" y="2286000"/>
            <a:ext cx="4616648" cy="2642526"/>
          </a:xfrm>
          <a:prstGeom prst="rect">
            <a:avLst/>
          </a:prstGeom>
        </p:spPr>
      </p:pic>
    </p:spTree>
    <p:extLst>
      <p:ext uri="{BB962C8B-B14F-4D97-AF65-F5344CB8AC3E}">
        <p14:creationId xmlns:p14="http://schemas.microsoft.com/office/powerpoint/2010/main" val="36669195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 y="170482"/>
            <a:ext cx="8229600" cy="1030638"/>
          </a:xfrm>
        </p:spPr>
        <p:txBody>
          <a:bodyPr>
            <a:normAutofit/>
          </a:bodyPr>
          <a:lstStyle/>
          <a:p>
            <a:r>
              <a:rPr lang="en-US" sz="4000" dirty="0"/>
              <a:t>Address differences openly</a:t>
            </a:r>
          </a:p>
        </p:txBody>
      </p:sp>
      <p:pic>
        <p:nvPicPr>
          <p:cNvPr id="6" name="Content Placeholder 5"/>
          <p:cNvPicPr>
            <a:picLocks noGrp="1" noChangeAspect="1"/>
          </p:cNvPicPr>
          <p:nvPr>
            <p:ph idx="1"/>
          </p:nvPr>
        </p:nvPicPr>
        <p:blipFill>
          <a:blip r:embed="rId3"/>
          <a:stretch>
            <a:fillRect/>
          </a:stretch>
        </p:blipFill>
        <p:spPr>
          <a:xfrm>
            <a:off x="1143000" y="2400301"/>
            <a:ext cx="3929063" cy="1950244"/>
          </a:xfrm>
          <a:prstGeom prst="rect">
            <a:avLst/>
          </a:prstGeom>
        </p:spPr>
      </p:pic>
      <p:pic>
        <p:nvPicPr>
          <p:cNvPr id="7" name="Picture 6"/>
          <p:cNvPicPr>
            <a:picLocks noChangeAspect="1"/>
          </p:cNvPicPr>
          <p:nvPr/>
        </p:nvPicPr>
        <p:blipFill>
          <a:blip r:embed="rId4"/>
          <a:stretch>
            <a:fillRect/>
          </a:stretch>
        </p:blipFill>
        <p:spPr>
          <a:xfrm>
            <a:off x="4171950" y="1828800"/>
            <a:ext cx="3614738" cy="3614738"/>
          </a:xfrm>
          <a:prstGeom prst="rect">
            <a:avLst/>
          </a:prstGeom>
        </p:spPr>
      </p:pic>
    </p:spTree>
    <p:extLst>
      <p:ext uri="{BB962C8B-B14F-4D97-AF65-F5344CB8AC3E}">
        <p14:creationId xmlns:p14="http://schemas.microsoft.com/office/powerpoint/2010/main" val="11623085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482" y="170482"/>
            <a:ext cx="8229600" cy="1030638"/>
          </a:xfrm>
        </p:spPr>
        <p:txBody>
          <a:bodyPr>
            <a:normAutofit fontScale="90000"/>
          </a:bodyPr>
          <a:lstStyle/>
          <a:p>
            <a:r>
              <a:rPr lang="en-US" dirty="0"/>
              <a:t>If things aren’t going as you expected, what do you do?</a:t>
            </a:r>
          </a:p>
        </p:txBody>
      </p:sp>
      <p:sp>
        <p:nvSpPr>
          <p:cNvPr id="3" name="Content Placeholder 2"/>
          <p:cNvSpPr>
            <a:spLocks noGrp="1"/>
          </p:cNvSpPr>
          <p:nvPr>
            <p:ph type="body" sz="quarter" idx="10"/>
          </p:nvPr>
        </p:nvSpPr>
        <p:spPr/>
        <p:txBody>
          <a:bodyPr/>
          <a:lstStyle/>
          <a:p>
            <a:r>
              <a:rPr lang="en-US" dirty="0"/>
              <a:t>What is the challenge?</a:t>
            </a:r>
          </a:p>
          <a:p>
            <a:pPr lvl="1"/>
            <a:r>
              <a:rPr lang="en-US" dirty="0"/>
              <a:t>Interpersonal or task-oriented</a:t>
            </a:r>
          </a:p>
          <a:p>
            <a:r>
              <a:rPr lang="en-US" dirty="0"/>
              <a:t>What can you do to improve the situation on your own?</a:t>
            </a:r>
          </a:p>
          <a:p>
            <a:pPr lvl="1"/>
            <a:r>
              <a:rPr lang="en-US" dirty="0"/>
              <a:t>Did it work?  If not, what other options are available?</a:t>
            </a:r>
          </a:p>
          <a:p>
            <a:r>
              <a:rPr lang="en-US" dirty="0"/>
              <a:t>Let CSTE know about your challenge</a:t>
            </a:r>
          </a:p>
          <a:p>
            <a:pPr lvl="1"/>
            <a:r>
              <a:rPr lang="en-US" dirty="0"/>
              <a:t>CSTE can only address challenges if we are aware of them</a:t>
            </a:r>
          </a:p>
        </p:txBody>
      </p:sp>
    </p:spTree>
    <p:extLst>
      <p:ext uri="{BB962C8B-B14F-4D97-AF65-F5344CB8AC3E}">
        <p14:creationId xmlns:p14="http://schemas.microsoft.com/office/powerpoint/2010/main" val="35119045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3EF3A-3A66-40C6-9E60-5BF775ADD000}"/>
              </a:ext>
            </a:extLst>
          </p:cNvPr>
          <p:cNvSpPr>
            <a:spLocks noGrp="1"/>
          </p:cNvSpPr>
          <p:nvPr>
            <p:ph type="title"/>
          </p:nvPr>
        </p:nvSpPr>
        <p:spPr/>
        <p:txBody>
          <a:bodyPr/>
          <a:lstStyle/>
          <a:p>
            <a:r>
              <a:rPr lang="en-US" dirty="0"/>
              <a:t>FAQs</a:t>
            </a:r>
          </a:p>
        </p:txBody>
      </p:sp>
      <p:sp>
        <p:nvSpPr>
          <p:cNvPr id="3" name="Text Placeholder 2">
            <a:extLst>
              <a:ext uri="{FF2B5EF4-FFF2-40B4-BE49-F238E27FC236}">
                <a16:creationId xmlns:a16="http://schemas.microsoft.com/office/drawing/2014/main" id="{EB33E24D-CCEF-4D98-8C4C-ED9B2EB86E27}"/>
              </a:ext>
            </a:extLst>
          </p:cNvPr>
          <p:cNvSpPr>
            <a:spLocks noGrp="1"/>
          </p:cNvSpPr>
          <p:nvPr>
            <p:ph type="body" sz="quarter" idx="10"/>
          </p:nvPr>
        </p:nvSpPr>
        <p:spPr/>
        <p:txBody>
          <a:bodyPr/>
          <a:lstStyle/>
          <a:p>
            <a:r>
              <a:rPr lang="en-US" dirty="0"/>
              <a:t>Is there an online platform for the CSTE Mentorship Program?</a:t>
            </a:r>
          </a:p>
          <a:p>
            <a:r>
              <a:rPr lang="en-US" dirty="0"/>
              <a:t>Will CSTE be available to provide additional support and resources to mentors and mentees if requested? </a:t>
            </a:r>
          </a:p>
          <a:p>
            <a:r>
              <a:rPr lang="en-US" dirty="0"/>
              <a:t>How can mentors connect to share ideas and resources amongst themselves? </a:t>
            </a:r>
          </a:p>
          <a:p>
            <a:endParaRPr lang="en-US" dirty="0"/>
          </a:p>
        </p:txBody>
      </p:sp>
    </p:spTree>
    <p:extLst>
      <p:ext uri="{BB962C8B-B14F-4D97-AF65-F5344CB8AC3E}">
        <p14:creationId xmlns:p14="http://schemas.microsoft.com/office/powerpoint/2010/main" val="11299352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 &amp; A</a:t>
            </a:r>
          </a:p>
        </p:txBody>
      </p:sp>
      <p:sp>
        <p:nvSpPr>
          <p:cNvPr id="3" name="Text Placeholder 2"/>
          <p:cNvSpPr>
            <a:spLocks noGrp="1"/>
          </p:cNvSpPr>
          <p:nvPr>
            <p:ph type="body" sz="quarter" idx="10"/>
          </p:nvPr>
        </p:nvSpPr>
        <p:spPr/>
        <p:txBody>
          <a:bodyPr/>
          <a:lstStyle/>
          <a:p>
            <a:r>
              <a:rPr lang="en-US" dirty="0"/>
              <a:t>What questions do you have?</a:t>
            </a:r>
          </a:p>
          <a:p>
            <a:r>
              <a:rPr lang="en-US" dirty="0"/>
              <a:t>What would you like to discuss with the other mentors and mentees on the phone today?</a:t>
            </a:r>
          </a:p>
          <a:p>
            <a:r>
              <a:rPr lang="en-US" dirty="0"/>
              <a:t>What else can CSTE provide to support your participation in the mentorship program?</a:t>
            </a:r>
          </a:p>
          <a:p>
            <a:endParaRPr lang="en-US" dirty="0"/>
          </a:p>
          <a:p>
            <a:r>
              <a:rPr lang="en-US" dirty="0"/>
              <a:t>Reminders:</a:t>
            </a:r>
          </a:p>
          <a:p>
            <a:pPr lvl="1"/>
            <a:r>
              <a:rPr lang="en-US" dirty="0"/>
              <a:t>Complete webinar </a:t>
            </a:r>
            <a:r>
              <a:rPr lang="en-US" dirty="0" err="1"/>
              <a:t>eval</a:t>
            </a:r>
            <a:r>
              <a:rPr lang="en-US" dirty="0"/>
              <a:t> as you exit</a:t>
            </a:r>
          </a:p>
          <a:p>
            <a:pPr lvl="1"/>
            <a:r>
              <a:rPr lang="en-US" dirty="0"/>
              <a:t>Send any questions, comments or concerns to Jessica Arrazola (</a:t>
            </a:r>
            <a:r>
              <a:rPr lang="en-US" dirty="0">
                <a:hlinkClick r:id="rId2"/>
              </a:rPr>
              <a:t>Jarrazola@cste.org</a:t>
            </a:r>
            <a:r>
              <a:rPr lang="en-US" dirty="0"/>
              <a:t>) </a:t>
            </a:r>
          </a:p>
        </p:txBody>
      </p:sp>
    </p:spTree>
    <p:extLst>
      <p:ext uri="{BB962C8B-B14F-4D97-AF65-F5344CB8AC3E}">
        <p14:creationId xmlns:p14="http://schemas.microsoft.com/office/powerpoint/2010/main" val="2654006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ludingSlid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a:solidFill>
                  <a:schemeClr val="tx1">
                    <a:lumMod val="65000"/>
                    <a:lumOff val="35000"/>
                  </a:schemeClr>
                </a:solidFill>
                <a:latin typeface="Avenir" panose="02000503040000020003" pitchFamily="2" charset="0"/>
                <a:cs typeface="Arial-Lgt-FC"/>
              </a:rPr>
              <a:t>Jarrazola@cste.org</a:t>
            </a:r>
          </a:p>
          <a:p>
            <a:pPr algn="r"/>
            <a:endParaRPr lang="en-US" sz="1600" dirty="0">
              <a:latin typeface="Avenir" panose="02000503040000020003" pitchFamily="2"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228" y="5898188"/>
            <a:ext cx="165100" cy="190500"/>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228" y="5707688"/>
            <a:ext cx="165100" cy="190500"/>
          </a:xfrm>
          <a:prstGeom prst="rect">
            <a:avLst/>
          </a:prstGeom>
        </p:spPr>
      </p:pic>
    </p:spTree>
    <p:extLst>
      <p:ext uri="{BB962C8B-B14F-4D97-AF65-F5344CB8AC3E}">
        <p14:creationId xmlns:p14="http://schemas.microsoft.com/office/powerpoint/2010/main" val="2424695383"/>
      </p:ext>
    </p:extLst>
  </p:cSld>
  <p:clrMapOvr>
    <a:masterClrMapping/>
  </p:clrMapOvr>
</p:sld>
</file>

<file path=ppt/theme/theme1.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TotalTime>
  <Words>2723</Words>
  <Application>Microsoft Office PowerPoint</Application>
  <PresentationFormat>On-screen Show (4:3)</PresentationFormat>
  <Paragraphs>295</Paragraphs>
  <Slides>31</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31</vt:i4>
      </vt:variant>
    </vt:vector>
  </HeadingPairs>
  <TitlesOfParts>
    <vt:vector size="40" baseType="lpstr">
      <vt:lpstr>Avenir</vt:lpstr>
      <vt:lpstr>Courier New</vt:lpstr>
      <vt:lpstr>Calibri</vt:lpstr>
      <vt:lpstr>Avenir LT 45 Book</vt:lpstr>
      <vt:lpstr>Arial-Lgt-FC</vt:lpstr>
      <vt:lpstr>Wingdings</vt:lpstr>
      <vt:lpstr>Arial</vt:lpstr>
      <vt:lpstr>Arial-Mdm-FC</vt:lpstr>
      <vt:lpstr>CSTE_Powerpoint_Template_final</vt:lpstr>
      <vt:lpstr>CSTE Mentorship Program Orientation</vt:lpstr>
      <vt:lpstr>CSTE Team</vt:lpstr>
      <vt:lpstr>Objectives</vt:lpstr>
      <vt:lpstr>PowerPoint Presentation</vt:lpstr>
      <vt:lpstr>Mentorship Program  Background</vt:lpstr>
      <vt:lpstr>Mentorship Program Structure</vt:lpstr>
      <vt:lpstr>Stages of Mentoring Relationships</vt:lpstr>
      <vt:lpstr>Mentorship Program Structure</vt:lpstr>
      <vt:lpstr>Self-Assessment</vt:lpstr>
      <vt:lpstr>Goal Setting</vt:lpstr>
      <vt:lpstr>Leadership Teachable  Point of View (LTPOV)</vt:lpstr>
      <vt:lpstr>Implementation Intention</vt:lpstr>
      <vt:lpstr>PowerPoint Presentation</vt:lpstr>
      <vt:lpstr>Face-to-Face Mentoring</vt:lpstr>
      <vt:lpstr>Virtual Mentoring</vt:lpstr>
      <vt:lpstr>How to Mentor at a Distance</vt:lpstr>
      <vt:lpstr>Mentoring &amp; Coaching Skills</vt:lpstr>
      <vt:lpstr>PowerPoint Presentation</vt:lpstr>
      <vt:lpstr>Increase your awareness of yourself and others</vt:lpstr>
      <vt:lpstr>Get curious about the other person’s story</vt:lpstr>
      <vt:lpstr>Barriers to Effective Communication</vt:lpstr>
      <vt:lpstr>Listen for passion and potential</vt:lpstr>
      <vt:lpstr>Active Listening Strategies</vt:lpstr>
      <vt:lpstr>Share your own crystallized experience</vt:lpstr>
      <vt:lpstr>Discussion Topics</vt:lpstr>
      <vt:lpstr>Be aware of your own assumptions</vt:lpstr>
      <vt:lpstr>Address differences openly</vt:lpstr>
      <vt:lpstr>If things aren’t going as you expected, what do you do?</vt:lpstr>
      <vt:lpstr>FAQs</vt:lpstr>
      <vt:lpstr>Q &amp; A</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Jessica Pittman</cp:lastModifiedBy>
  <cp:revision>31</cp:revision>
  <dcterms:created xsi:type="dcterms:W3CDTF">2015-07-30T19:14:16Z</dcterms:created>
  <dcterms:modified xsi:type="dcterms:W3CDTF">2017-10-24T14:32:12Z</dcterms:modified>
</cp:coreProperties>
</file>