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96" r:id="rId1"/>
  </p:sldMasterIdLst>
  <p:notesMasterIdLst>
    <p:notesMasterId r:id="rId15"/>
  </p:notesMasterIdLst>
  <p:sldIdLst>
    <p:sldId id="277" r:id="rId2"/>
    <p:sldId id="279" r:id="rId3"/>
    <p:sldId id="305" r:id="rId4"/>
    <p:sldId id="280" r:id="rId5"/>
    <p:sldId id="281" r:id="rId6"/>
    <p:sldId id="282" r:id="rId7"/>
    <p:sldId id="310" r:id="rId8"/>
    <p:sldId id="311" r:id="rId9"/>
    <p:sldId id="312" r:id="rId10"/>
    <p:sldId id="313" r:id="rId11"/>
    <p:sldId id="309" r:id="rId12"/>
    <p:sldId id="304" r:id="rId13"/>
    <p:sldId id="260" r:id="rId14"/>
  </p:sldIdLst>
  <p:sldSz cx="9144000" cy="6858000" type="screen4x3"/>
  <p:notesSz cx="6858000" cy="9144000"/>
  <p:embeddedFontLst>
    <p:embeddedFont>
      <p:font typeface="Avenir" panose="020B0604020202020204"/>
      <p:regular r:id="rId16"/>
      <p:bold r:id="rId17"/>
    </p:embeddedFont>
    <p:embeddedFont>
      <p:font typeface="Avenir LT 45 Book" panose="020B0604020202020204" charset="0"/>
      <p:regular r:id="rId18"/>
      <p: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2754"/>
    <a:srgbClr val="101957"/>
    <a:srgbClr val="585543"/>
    <a:srgbClr val="E5E5E6"/>
    <a:srgbClr val="7DAED3"/>
    <a:srgbClr val="858C93"/>
    <a:srgbClr val="1B3473"/>
    <a:srgbClr val="F5D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352" autoAdjust="0"/>
  </p:normalViewPr>
  <p:slideViewPr>
    <p:cSldViewPr snapToGrid="0" snapToObjects="1">
      <p:cViewPr varScale="1">
        <p:scale>
          <a:sx n="85" d="100"/>
          <a:sy n="85" d="100"/>
        </p:scale>
        <p:origin x="2364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2157A0-9EC3-4F77-8609-5EBAB719C858}" type="datetimeFigureOut">
              <a:rPr lang="en-US" smtClean="0"/>
              <a:t>2/7/2018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007AC-33B7-4B13-B1CB-847AC3524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887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 there a Facebook/Linked in group? </a:t>
            </a:r>
          </a:p>
          <a:p>
            <a:endParaRPr lang="en-US" dirty="0"/>
          </a:p>
          <a:p>
            <a:r>
              <a:rPr lang="en-US" dirty="0"/>
              <a:t>Mentors might need technical support or specific expertise- can CSTE help with this? </a:t>
            </a:r>
          </a:p>
          <a:p>
            <a:endParaRPr lang="en-US" dirty="0"/>
          </a:p>
          <a:p>
            <a:r>
              <a:rPr lang="en-US" dirty="0"/>
              <a:t>Mentor calls/check-ins/a forum would be helpful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8007AC-33B7-4B13-B1CB-847AC3524D7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55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slid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1558549"/>
            <a:ext cx="6400800" cy="1752600"/>
          </a:xfrm>
        </p:spPr>
        <p:txBody>
          <a:bodyPr/>
          <a:lstStyle>
            <a:lvl1pPr marL="0" indent="0" algn="l">
              <a:buNone/>
              <a:defRPr sz="3200">
                <a:solidFill>
                  <a:schemeClr val="tx1">
                    <a:tint val="75000"/>
                  </a:schemeClr>
                </a:solidFill>
                <a:latin typeface="Avenir LT 45 Book" panose="02000503020000020003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Subtitle goes here. Note: please use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Avenir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 book font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8033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70482"/>
            <a:ext cx="8229600" cy="1030638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Section Header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70482" y="1336977"/>
            <a:ext cx="8849694" cy="4746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2153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Slide1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851150" y="2592279"/>
            <a:ext cx="6115050" cy="9064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33105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4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20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8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8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4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20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8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8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1570266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0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18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6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6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0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18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6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6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2593538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1539672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ncludingSlid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5609166" y="4808341"/>
            <a:ext cx="32808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152754"/>
                </a:solidFill>
                <a:latin typeface="Avenir" panose="02000503040000020003" pitchFamily="2" charset="0"/>
                <a:cs typeface="Arial-Mdm-FC"/>
              </a:rPr>
              <a:t>CSTE National Office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2872 Woodcock Boulevard, Suite 250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Atlanta, Georgia 30341</a:t>
            </a:r>
          </a:p>
          <a:p>
            <a:pPr algn="r"/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770.458.3811</a:t>
            </a:r>
          </a:p>
          <a:p>
            <a:pPr algn="r"/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770.458.8516</a:t>
            </a:r>
          </a:p>
          <a:p>
            <a:pPr algn="r"/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cmccoull@cste.org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endParaRPr lang="en-US" sz="1600" dirty="0">
              <a:latin typeface="Avenir" panose="02000503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563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5928102" cy="742089"/>
          </a:xfrm>
        </p:spPr>
        <p:txBody>
          <a:bodyPr anchor="b">
            <a:normAutofit/>
          </a:bodyPr>
          <a:lstStyle>
            <a:lvl1pPr algn="l">
              <a:defRPr sz="2400" b="0">
                <a:latin typeface="Avenir LT 45 Book" panose="02000503020000020003" pitchFamily="2" charset="0"/>
              </a:defRPr>
            </a:lvl1pPr>
          </a:lstStyle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 algn="l">
              <a:defRPr sz="3200">
                <a:latin typeface="Avenir LT 45 Book" panose="02000503020000020003" pitchFamily="2" charset="0"/>
              </a:defRPr>
            </a:lvl1pPr>
            <a:lvl2pPr marL="800100" indent="-342900" algn="l">
              <a:lnSpc>
                <a:spcPct val="130000"/>
              </a:lnSpc>
              <a:buFont typeface="Arial"/>
              <a:buChar char="•"/>
              <a:defRPr sz="1600"/>
            </a:lvl2pPr>
            <a:lvl3pPr marL="800100" indent="0">
              <a:buNone/>
              <a:defRPr sz="1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algn="l"/>
            <a:r>
              <a:rPr lang="en-US" dirty="0" err="1">
                <a:solidFill>
                  <a:srgbClr val="585543"/>
                </a:solidFill>
                <a:latin typeface="Avenir" panose="02000503040000020003" pitchFamily="2" charset="0"/>
                <a:cs typeface="Arial-Mdm-FC"/>
              </a:rPr>
              <a:t>Subheader</a:t>
            </a:r>
            <a:endParaRPr lang="en-US" dirty="0">
              <a:solidFill>
                <a:srgbClr val="585543"/>
              </a:solidFill>
              <a:latin typeface="Avenir" panose="02000503040000020003" pitchFamily="2" charset="0"/>
              <a:cs typeface="Arial-Lgt-FC"/>
            </a:endParaRP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 dolor sit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amet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, id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reque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appareat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per.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Te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neglegentur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comprehens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qui. Ne qui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eirmod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mediocrem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Mentitum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maluisset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et sea,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harum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solet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id mea. 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7621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7917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2pPr>
            <a:lvl3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3pPr>
            <a:lvl4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4pPr>
            <a:lvl5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>
            <a:lvl1pPr>
              <a:defRPr>
                <a:latin typeface="Avenir LT 45 Book" panose="02000503020000020003" pitchFamily="2" charset="0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369117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2pPr>
            <a:lvl3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3pPr>
            <a:lvl4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4pPr>
            <a:lvl5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2179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ooter2-01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  <p:pic>
        <p:nvPicPr>
          <p:cNvPr id="7" name="Picture 6" descr="header-01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93977"/>
            <a:ext cx="8229600" cy="983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85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152754"/>
          </a:solidFill>
          <a:latin typeface="Avenir LT 45 Book" panose="02000503020000020003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2400" kern="1200" dirty="0" smtClean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1pPr>
      <a:lvl2pPr marL="800100" indent="-34290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lang="en-US" sz="2400" kern="1200" dirty="0" smtClean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en-US" sz="2400" kern="1200" dirty="0" smtClean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2400" kern="1200" dirty="0" smtClean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lang="en-US" sz="2400" kern="1200" dirty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828677"/>
            <a:ext cx="7568005" cy="2129676"/>
          </a:xfrm>
        </p:spPr>
        <p:txBody>
          <a:bodyPr>
            <a:noAutofit/>
          </a:bodyPr>
          <a:lstStyle/>
          <a:p>
            <a:pPr algn="ctr"/>
            <a:r>
              <a:rPr lang="en-US" sz="3500" dirty="0"/>
              <a:t>CSTE Healthcare-Associated Infection Peer-to-Peer Mentorship Program Orientation </a:t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64158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821071"/>
            <a:ext cx="8849694" cy="4746323"/>
          </a:xfrm>
        </p:spPr>
        <p:txBody>
          <a:bodyPr/>
          <a:lstStyle/>
          <a:p>
            <a:r>
              <a:rPr lang="en-US" dirty="0"/>
              <a:t>Describe expectations for the mentorship</a:t>
            </a:r>
          </a:p>
          <a:p>
            <a:r>
              <a:rPr lang="en-US" dirty="0"/>
              <a:t>Describe expected deliverables</a:t>
            </a:r>
          </a:p>
          <a:p>
            <a:r>
              <a:rPr lang="en-US" dirty="0"/>
              <a:t>Discuss and answer questions regarding peer-to-peer site visits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441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727725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Mentorship Program </a:t>
            </a:r>
            <a:br>
              <a:rPr lang="en-US" sz="3600" dirty="0"/>
            </a:br>
            <a:r>
              <a:rPr lang="en-US" sz="3600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627433"/>
            <a:ext cx="8849694" cy="4746323"/>
          </a:xfrm>
        </p:spPr>
        <p:txBody>
          <a:bodyPr>
            <a:normAutofit/>
          </a:bodyPr>
          <a:lstStyle/>
          <a:p>
            <a:r>
              <a:rPr lang="en-US" dirty="0"/>
              <a:t>Purpose</a:t>
            </a:r>
          </a:p>
          <a:p>
            <a:pPr lvl="1"/>
            <a:r>
              <a:rPr lang="en-US" dirty="0"/>
              <a:t>Provide an opportunity to build relationships between established and new HAI epidemiologists</a:t>
            </a:r>
          </a:p>
          <a:p>
            <a:r>
              <a:rPr lang="en-US" dirty="0"/>
              <a:t>Goal</a:t>
            </a:r>
          </a:p>
          <a:p>
            <a:pPr lvl="1"/>
            <a:r>
              <a:rPr lang="en-US" dirty="0"/>
              <a:t>Increased knowledge of HAI surveillance methods, and promotion of increased HAI epidemiologic and surveillance capacity</a:t>
            </a:r>
          </a:p>
          <a:p>
            <a:pPr lvl="1"/>
            <a:r>
              <a:rPr lang="en-US" dirty="0"/>
              <a:t>Support new HAI epidemiologists to help them improve their process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488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82" y="170482"/>
            <a:ext cx="8229600" cy="1030638"/>
          </a:xfrm>
        </p:spPr>
        <p:txBody>
          <a:bodyPr>
            <a:normAutofit/>
          </a:bodyPr>
          <a:lstStyle/>
          <a:p>
            <a:r>
              <a:rPr lang="en-US" sz="3600" dirty="0"/>
              <a:t>Mentorship Program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541373"/>
            <a:ext cx="8849694" cy="4746323"/>
          </a:xfrm>
        </p:spPr>
        <p:txBody>
          <a:bodyPr/>
          <a:lstStyle/>
          <a:p>
            <a:r>
              <a:rPr lang="en-US" dirty="0"/>
              <a:t>6 month program, April 2018 through September 2018</a:t>
            </a:r>
          </a:p>
          <a:p>
            <a:pPr lvl="1"/>
            <a:r>
              <a:rPr lang="en-US" dirty="0"/>
              <a:t>Developed based on lessons learned from other CSTE mentorship programs; </a:t>
            </a:r>
            <a:r>
              <a:rPr lang="en-US" i="1" dirty="0"/>
              <a:t>this is a pilot initiative </a:t>
            </a:r>
          </a:p>
          <a:p>
            <a:r>
              <a:rPr lang="en-US" dirty="0"/>
              <a:t>X mentors and X mentees matched across the country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917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82" y="170482"/>
            <a:ext cx="8229600" cy="1030638"/>
          </a:xfrm>
        </p:spPr>
        <p:txBody>
          <a:bodyPr>
            <a:normAutofit/>
          </a:bodyPr>
          <a:lstStyle/>
          <a:p>
            <a:r>
              <a:rPr lang="en-US" sz="3600" dirty="0"/>
              <a:t>Mentorship Program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340006"/>
            <a:ext cx="9144000" cy="4934731"/>
          </a:xfrm>
        </p:spPr>
        <p:txBody>
          <a:bodyPr>
            <a:normAutofit/>
          </a:bodyPr>
          <a:lstStyle/>
          <a:p>
            <a:r>
              <a:rPr lang="en-US" dirty="0"/>
              <a:t>“Live Events”</a:t>
            </a:r>
          </a:p>
          <a:p>
            <a:pPr lvl="1"/>
            <a:r>
              <a:rPr lang="en-US" dirty="0"/>
              <a:t>April Orientation</a:t>
            </a:r>
          </a:p>
          <a:p>
            <a:pPr lvl="1"/>
            <a:r>
              <a:rPr lang="en-US" dirty="0"/>
              <a:t>Mid-point check-in call with mentees </a:t>
            </a:r>
            <a:r>
              <a:rPr lang="en-US" dirty="0">
                <a:highlight>
                  <a:srgbClr val="FFFF00"/>
                </a:highlight>
              </a:rPr>
              <a:t>(and mentors?)</a:t>
            </a:r>
          </a:p>
          <a:p>
            <a:pPr lvl="1"/>
            <a:r>
              <a:rPr lang="en-US" dirty="0"/>
              <a:t>Final call in September</a:t>
            </a:r>
          </a:p>
          <a:p>
            <a:pPr lvl="2"/>
            <a:r>
              <a:rPr lang="en-US" dirty="0"/>
              <a:t>Mentees will present their findings</a:t>
            </a:r>
          </a:p>
          <a:p>
            <a:pPr lvl="1"/>
            <a:r>
              <a:rPr lang="en-US" dirty="0"/>
              <a:t>Potential meet-and-greet at CSTE Annual Conference in June </a:t>
            </a:r>
          </a:p>
          <a:p>
            <a:pPr lvl="1"/>
            <a:r>
              <a:rPr lang="en-US" dirty="0"/>
              <a:t>Selected peer-to-peer site visits</a:t>
            </a:r>
          </a:p>
        </p:txBody>
      </p:sp>
    </p:spTree>
    <p:extLst>
      <p:ext uri="{BB962C8B-B14F-4D97-AF65-F5344CB8AC3E}">
        <p14:creationId xmlns:p14="http://schemas.microsoft.com/office/powerpoint/2010/main" val="4266039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DDBD8-EFD8-4818-86C1-8AD28ADA0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482" y="170482"/>
            <a:ext cx="8229600" cy="1030638"/>
          </a:xfrm>
        </p:spPr>
        <p:txBody>
          <a:bodyPr>
            <a:normAutofit/>
          </a:bodyPr>
          <a:lstStyle/>
          <a:p>
            <a:r>
              <a:rPr lang="en-US" sz="3600" dirty="0"/>
              <a:t>Mentorship Program Structure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076D02-6B76-48AB-9458-3823F1AD2A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Tasks (Complete April-September)</a:t>
            </a:r>
          </a:p>
          <a:p>
            <a:pPr lvl="1"/>
            <a:r>
              <a:rPr lang="en-US" dirty="0"/>
              <a:t>Encourage development of or work on HAI-related projects</a:t>
            </a:r>
          </a:p>
          <a:p>
            <a:pPr lvl="1"/>
            <a:r>
              <a:rPr lang="en-US" dirty="0"/>
              <a:t>Creation of 5-minute presentation for final call in September</a:t>
            </a:r>
          </a:p>
          <a:p>
            <a:pPr lvl="2"/>
            <a:r>
              <a:rPr lang="en-US" dirty="0"/>
              <a:t>Mentees will prepare and present a PowerPoint regarding their experience</a:t>
            </a:r>
          </a:p>
          <a:p>
            <a:pPr lvl="2"/>
            <a:r>
              <a:rPr lang="en-US" dirty="0"/>
              <a:t>Mentees with site visits are expected to have more in-depth presentations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801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2F24A-88B5-44B2-B042-38013650D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482" y="170482"/>
            <a:ext cx="8229600" cy="1030638"/>
          </a:xfrm>
        </p:spPr>
        <p:txBody>
          <a:bodyPr>
            <a:normAutofit/>
          </a:bodyPr>
          <a:lstStyle/>
          <a:p>
            <a:r>
              <a:rPr lang="en-US" sz="3600" dirty="0"/>
              <a:t>Mentorship Program Structure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B2226B-7E04-42E8-BEF0-4EFC4DADC8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Activities</a:t>
            </a:r>
          </a:p>
          <a:p>
            <a:pPr lvl="1"/>
            <a:r>
              <a:rPr lang="en-US" dirty="0"/>
              <a:t>Strongly suggest that mentor and mentee ‘meet’ for a minimum of 2 hours per month</a:t>
            </a:r>
          </a:p>
          <a:p>
            <a:pPr lvl="1"/>
            <a:r>
              <a:rPr lang="en-US" dirty="0"/>
              <a:t>Communicate by Skype, email, instant messenger, or in-person if possible</a:t>
            </a:r>
          </a:p>
          <a:p>
            <a:pPr lvl="1"/>
            <a:r>
              <a:rPr lang="en-US" dirty="0"/>
              <a:t>Emails will be sent monthly with suggested discussion topics and announcements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Provide feedback for program improvement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787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00FF4-8F43-4AAE-9668-40A699391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Monthly Emails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06026-9486-4D37-AC1C-7FDC66046A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Initial email will be focused on relationship-building</a:t>
            </a:r>
          </a:p>
          <a:p>
            <a:r>
              <a:rPr lang="en-US" dirty="0"/>
              <a:t>Subsequent emails will contain more specific HAI-capacity building questions </a:t>
            </a:r>
          </a:p>
          <a:p>
            <a:pPr lvl="1"/>
            <a:r>
              <a:rPr lang="en-US" dirty="0"/>
              <a:t>May contain announcements</a:t>
            </a:r>
          </a:p>
          <a:p>
            <a:pPr lvl="2"/>
            <a:r>
              <a:rPr lang="en-US" dirty="0"/>
              <a:t>Upcoming events</a:t>
            </a:r>
          </a:p>
          <a:p>
            <a:pPr lvl="2"/>
            <a:r>
              <a:rPr lang="en-US" dirty="0">
                <a:highlight>
                  <a:srgbClr val="FFFF00"/>
                </a:highlight>
              </a:rPr>
              <a:t>Updates from other mentorship groups</a:t>
            </a:r>
          </a:p>
        </p:txBody>
      </p:sp>
    </p:spTree>
    <p:extLst>
      <p:ext uri="{BB962C8B-B14F-4D97-AF65-F5344CB8AC3E}">
        <p14:creationId xmlns:p14="http://schemas.microsoft.com/office/powerpoint/2010/main" val="1792057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B6F5F-932F-40CD-9270-DDCAB5BE8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Topics of Interest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3CD23D-6F24-4697-BA41-86964454FB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Topics brought up from mentor/mentee emails prior to orientation call? </a:t>
            </a:r>
          </a:p>
          <a:p>
            <a:r>
              <a:rPr lang="en-US" dirty="0"/>
              <a:t>What they hope to get out of the program</a:t>
            </a:r>
          </a:p>
          <a:p>
            <a:r>
              <a:rPr lang="en-US" dirty="0"/>
              <a:t>Suggestions?</a:t>
            </a:r>
          </a:p>
          <a:p>
            <a:r>
              <a:rPr lang="en-US" dirty="0"/>
              <a:t>Interest in meeting at the CSTE Annual Conference?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603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3EF3A-3A66-40C6-9E60-5BF775ADD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FAQs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33E24D-CCEF-4D98-8C4C-ED9B2EB86E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Is there an online platform for the HAI Mentorship Program?</a:t>
            </a:r>
          </a:p>
          <a:p>
            <a:r>
              <a:rPr lang="en-US" dirty="0"/>
              <a:t>Will CSTE be available to provide additional support and resources to mentors and mentees if requested? </a:t>
            </a:r>
          </a:p>
          <a:p>
            <a:r>
              <a:rPr lang="en-US" dirty="0"/>
              <a:t>How can mentors connect to share ideas and resources amongst themselves?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935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 &amp; 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What questions do you have?</a:t>
            </a:r>
          </a:p>
          <a:p>
            <a:r>
              <a:rPr lang="en-US" dirty="0"/>
              <a:t>What would you like to discuss with the other mentors and mentees on the phone today?</a:t>
            </a:r>
          </a:p>
          <a:p>
            <a:r>
              <a:rPr lang="en-US" dirty="0"/>
              <a:t>What else can CSTE provide to support your participation in the mentorship program?</a:t>
            </a:r>
          </a:p>
          <a:p>
            <a:endParaRPr lang="en-US" dirty="0"/>
          </a:p>
          <a:p>
            <a:r>
              <a:rPr lang="en-US" dirty="0"/>
              <a:t>Reminders:</a:t>
            </a:r>
          </a:p>
          <a:p>
            <a:pPr lvl="1"/>
            <a:r>
              <a:rPr lang="en-US" dirty="0"/>
              <a:t>Complete webinar </a:t>
            </a:r>
            <a:r>
              <a:rPr lang="en-US" dirty="0" err="1"/>
              <a:t>eval</a:t>
            </a:r>
            <a:r>
              <a:rPr lang="en-US" dirty="0"/>
              <a:t> as you exit</a:t>
            </a:r>
          </a:p>
          <a:p>
            <a:pPr lvl="1"/>
            <a:r>
              <a:rPr lang="en-US" dirty="0"/>
              <a:t>Send any questions, comments or concerns to</a:t>
            </a:r>
          </a:p>
        </p:txBody>
      </p:sp>
    </p:spTree>
    <p:extLst>
      <p:ext uri="{BB962C8B-B14F-4D97-AF65-F5344CB8AC3E}">
        <p14:creationId xmlns:p14="http://schemas.microsoft.com/office/powerpoint/2010/main" val="2654006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cludingSlid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09166" y="4808341"/>
            <a:ext cx="3280833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152754"/>
                </a:solidFill>
                <a:latin typeface="Avenir" panose="02000503040000020003" pitchFamily="2" charset="0"/>
                <a:cs typeface="Arial-Mdm-FC"/>
              </a:rPr>
              <a:t>CSTE National Office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2872 Woodcock Boulevard, Suite 250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Atlanta, Georgia 30341</a:t>
            </a:r>
          </a:p>
          <a:p>
            <a:pPr algn="r"/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770.458.3811</a:t>
            </a:r>
          </a:p>
          <a:p>
            <a:pPr algn="r"/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770.458.8516</a:t>
            </a:r>
          </a:p>
          <a:p>
            <a:pPr algn="r"/>
            <a:endParaRPr lang="en-US" sz="1600" dirty="0">
              <a:latin typeface="Avenir" panose="02000503040000020003" pitchFamily="2" charset="0"/>
            </a:endParaRPr>
          </a:p>
        </p:txBody>
      </p:sp>
      <p:pic>
        <p:nvPicPr>
          <p:cNvPr id="9" name="Picture 8" descr="F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228" y="5898188"/>
            <a:ext cx="165100" cy="190500"/>
          </a:xfrm>
          <a:prstGeom prst="rect">
            <a:avLst/>
          </a:prstGeom>
        </p:spPr>
      </p:pic>
      <p:pic>
        <p:nvPicPr>
          <p:cNvPr id="10" name="Picture 9" descr="T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228" y="5707688"/>
            <a:ext cx="16510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95383"/>
      </p:ext>
    </p:extLst>
  </p:cSld>
  <p:clrMapOvr>
    <a:masterClrMapping/>
  </p:clrMapOvr>
</p:sld>
</file>

<file path=ppt/theme/theme1.xml><?xml version="1.0" encoding="utf-8"?>
<a:theme xmlns:a="http://schemas.openxmlformats.org/drawingml/2006/main" name="CSTE_Powerpoint_Template_final">
  <a:themeElements>
    <a:clrScheme name="CSTE">
      <a:dk1>
        <a:srgbClr val="585543"/>
      </a:dk1>
      <a:lt1>
        <a:sysClr val="window" lastClr="FFFFFF"/>
      </a:lt1>
      <a:dk2>
        <a:srgbClr val="1B3473"/>
      </a:dk2>
      <a:lt2>
        <a:srgbClr val="EEECE1"/>
      </a:lt2>
      <a:accent1>
        <a:srgbClr val="7DAED3"/>
      </a:accent1>
      <a:accent2>
        <a:srgbClr val="F5D232"/>
      </a:accent2>
      <a:accent3>
        <a:srgbClr val="C4C7C8"/>
      </a:accent3>
      <a:accent4>
        <a:srgbClr val="9D986D"/>
      </a:accent4>
      <a:accent5>
        <a:srgbClr val="858C93"/>
      </a:accent5>
      <a:accent6>
        <a:srgbClr val="639EC8"/>
      </a:accent6>
      <a:hlink>
        <a:srgbClr val="0000FF"/>
      </a:hlink>
      <a:folHlink>
        <a:srgbClr val="800080"/>
      </a:folHlink>
    </a:clrScheme>
    <a:fontScheme name="CSTE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</TotalTime>
  <Words>453</Words>
  <Application>Microsoft Office PowerPoint</Application>
  <PresentationFormat>On-screen Show (4:3)</PresentationFormat>
  <Paragraphs>75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Arial-Lgt-FC</vt:lpstr>
      <vt:lpstr>Courier New</vt:lpstr>
      <vt:lpstr>Arial</vt:lpstr>
      <vt:lpstr>Arial-Mdm-FC</vt:lpstr>
      <vt:lpstr>Wingdings</vt:lpstr>
      <vt:lpstr>Avenir</vt:lpstr>
      <vt:lpstr>Avenir LT 45 Book</vt:lpstr>
      <vt:lpstr>Calibri</vt:lpstr>
      <vt:lpstr>CSTE_Powerpoint_Template_final</vt:lpstr>
      <vt:lpstr>CSTE Healthcare-Associated Infection Peer-to-Peer Mentorship Program Orientation  </vt:lpstr>
      <vt:lpstr>Objectives</vt:lpstr>
      <vt:lpstr>PowerPoint Presentation</vt:lpstr>
      <vt:lpstr>Mentorship Program  Background</vt:lpstr>
      <vt:lpstr>Mentorship Program Structure</vt:lpstr>
      <vt:lpstr>Mentorship Program Structure</vt:lpstr>
      <vt:lpstr>Mentorship Program Structure</vt:lpstr>
      <vt:lpstr>Mentorship Program Structure</vt:lpstr>
      <vt:lpstr>Monthly Emails</vt:lpstr>
      <vt:lpstr>Topics of Interest</vt:lpstr>
      <vt:lpstr>FAQs</vt:lpstr>
      <vt:lpstr>Q &amp; A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JPittman</dc:creator>
  <cp:lastModifiedBy>Caitlin Loretan</cp:lastModifiedBy>
  <cp:revision>52</cp:revision>
  <dcterms:created xsi:type="dcterms:W3CDTF">2015-07-30T19:14:16Z</dcterms:created>
  <dcterms:modified xsi:type="dcterms:W3CDTF">2018-02-07T19:33:34Z</dcterms:modified>
</cp:coreProperties>
</file>