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15"/>
  </p:notesMasterIdLst>
  <p:sldIdLst>
    <p:sldId id="277" r:id="rId2"/>
    <p:sldId id="279" r:id="rId3"/>
    <p:sldId id="305" r:id="rId4"/>
    <p:sldId id="280" r:id="rId5"/>
    <p:sldId id="281" r:id="rId6"/>
    <p:sldId id="282" r:id="rId7"/>
    <p:sldId id="310" r:id="rId8"/>
    <p:sldId id="311" r:id="rId9"/>
    <p:sldId id="312" r:id="rId10"/>
    <p:sldId id="313" r:id="rId11"/>
    <p:sldId id="309" r:id="rId12"/>
    <p:sldId id="304" r:id="rId13"/>
    <p:sldId id="260" r:id="rId14"/>
  </p:sldIdLst>
  <p:sldSz cx="9144000" cy="6858000" type="screen4x3"/>
  <p:notesSz cx="6858000" cy="9144000"/>
  <p:embeddedFontLst>
    <p:embeddedFont>
      <p:font typeface="Avenir LT 45 Book" panose="020B0604020202020204" charset="0"/>
      <p:regular r:id="rId16"/>
      <p:italic r:id="rId17"/>
    </p:embeddedFont>
    <p:embeddedFont>
      <p:font typeface="Avenir" panose="020B0604020202020204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en Uong" initials="SU" lastIdx="3" clrIdx="0">
    <p:extLst>
      <p:ext uri="{19B8F6BF-5375-455C-9EA6-DF929625EA0E}">
        <p15:presenceInfo xmlns:p15="http://schemas.microsoft.com/office/powerpoint/2012/main" userId="S-1-5-21-1960408961-1326574676-725345543-7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754"/>
    <a:srgbClr val="101957"/>
    <a:srgbClr val="585543"/>
    <a:srgbClr val="E5E5E6"/>
    <a:srgbClr val="7DAED3"/>
    <a:srgbClr val="858C93"/>
    <a:srgbClr val="1B347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352" autoAdjust="0"/>
  </p:normalViewPr>
  <p:slideViewPr>
    <p:cSldViewPr snapToGrid="0" snapToObjects="1">
      <p:cViewPr varScale="1">
        <p:scale>
          <a:sx n="101" d="100"/>
          <a:sy n="101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2-14T12:13:34.124" idx="1">
    <p:pos x="5226" y="1284"/>
    <p:text>Just wording: Provide an opportunity for established and new HAI epidemiologists to build relationships.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2-14T12:20:25.854" idx="2">
    <p:pos x="2676" y="2664"/>
    <p:text>evaluation</p:text>
    <p:extLst>
      <p:ext uri="{C676402C-5697-4E1C-873F-D02D1690AC5C}">
        <p15:threadingInfo xmlns:p15="http://schemas.microsoft.com/office/powerpoint/2012/main" timeZoneBias="300"/>
      </p:ext>
    </p:extLst>
  </p:cm>
  <p:cm authorId="1" dt="2018-02-14T12:20:32.624" idx="3">
    <p:pos x="4614" y="2940"/>
    <p:text>Michael Anderson at manderson@cste.org</p:text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157A0-9EC3-4F77-8609-5EBAB719C858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007AC-33B7-4B13-B1CB-847AC3524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8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there a Facebook/Linked in group? </a:t>
            </a:r>
          </a:p>
          <a:p>
            <a:endParaRPr lang="en-US" dirty="0"/>
          </a:p>
          <a:p>
            <a:r>
              <a:rPr lang="en-US" dirty="0"/>
              <a:t>Mentors might need technical support or specific expertise- can CSTE help with this? </a:t>
            </a:r>
          </a:p>
          <a:p>
            <a:endParaRPr lang="en-US" dirty="0"/>
          </a:p>
          <a:p>
            <a:r>
              <a:rPr lang="en-US" dirty="0"/>
              <a:t>Mentor calls/check-ins/a forum would be helpful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007AC-33B7-4B13-B1CB-847AC3524D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5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Avenir LT 45 Book" panose="0200050302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828677"/>
            <a:ext cx="7568005" cy="2129676"/>
          </a:xfrm>
        </p:spPr>
        <p:txBody>
          <a:bodyPr>
            <a:noAutofit/>
          </a:bodyPr>
          <a:lstStyle/>
          <a:p>
            <a:pPr algn="ctr"/>
            <a:r>
              <a:rPr lang="en-US" sz="3500" dirty="0"/>
              <a:t>CSTE Healthcare-Associated Infection Peer-to-Peer Mentorship Program Orientation 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4158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821071"/>
            <a:ext cx="8849694" cy="4746323"/>
          </a:xfrm>
        </p:spPr>
        <p:txBody>
          <a:bodyPr/>
          <a:lstStyle/>
          <a:p>
            <a:r>
              <a:rPr lang="en-US" dirty="0"/>
              <a:t>Describe expectations for the mentorship</a:t>
            </a:r>
          </a:p>
          <a:p>
            <a:r>
              <a:rPr lang="en-US" dirty="0"/>
              <a:t>Describe expected deliverables</a:t>
            </a:r>
          </a:p>
          <a:p>
            <a:r>
              <a:rPr lang="en-US" dirty="0"/>
              <a:t>Discuss and answer questions regarding peer-to-peer site visits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4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72772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Mentorship Program </a:t>
            </a:r>
            <a:br>
              <a:rPr lang="en-US" sz="3600" dirty="0"/>
            </a:br>
            <a:r>
              <a:rPr lang="en-US" sz="3600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627433"/>
            <a:ext cx="8849694" cy="4746323"/>
          </a:xfrm>
        </p:spPr>
        <p:txBody>
          <a:bodyPr>
            <a:normAutofit/>
          </a:bodyPr>
          <a:lstStyle/>
          <a:p>
            <a:r>
              <a:rPr lang="en-US" dirty="0"/>
              <a:t>Purpose</a:t>
            </a:r>
          </a:p>
          <a:p>
            <a:pPr lvl="1"/>
            <a:r>
              <a:rPr lang="en-US" dirty="0"/>
              <a:t>Provide an opportunity to build relationships between established and new HAI epidemiologists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Increased knowledge of HAI surveillance methods, and promotion of increased HAI epidemiologic and surveillance capacity</a:t>
            </a:r>
          </a:p>
          <a:p>
            <a:pPr lvl="1"/>
            <a:r>
              <a:rPr lang="en-US" dirty="0"/>
              <a:t>Support new HAI epidemiologists to help them improve their process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88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41373"/>
            <a:ext cx="8849694" cy="4746323"/>
          </a:xfrm>
        </p:spPr>
        <p:txBody>
          <a:bodyPr/>
          <a:lstStyle/>
          <a:p>
            <a:r>
              <a:rPr lang="en-US" dirty="0"/>
              <a:t>6 month program, April 2018 through September 2018</a:t>
            </a:r>
          </a:p>
          <a:p>
            <a:pPr lvl="1"/>
            <a:r>
              <a:rPr lang="en-US" dirty="0"/>
              <a:t>Developed based on lessons learned from other CSTE mentorship programs; </a:t>
            </a:r>
            <a:r>
              <a:rPr lang="en-US" i="1" dirty="0"/>
              <a:t>this is a pilot initiative </a:t>
            </a:r>
          </a:p>
          <a:p>
            <a:r>
              <a:rPr lang="en-US" dirty="0"/>
              <a:t>X mentors and X mentees matched across the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1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40006"/>
            <a:ext cx="9144000" cy="4934731"/>
          </a:xfrm>
        </p:spPr>
        <p:txBody>
          <a:bodyPr>
            <a:normAutofit/>
          </a:bodyPr>
          <a:lstStyle/>
          <a:p>
            <a:r>
              <a:rPr lang="en-US" dirty="0"/>
              <a:t>“Live Events”</a:t>
            </a:r>
          </a:p>
          <a:p>
            <a:pPr lvl="1"/>
            <a:r>
              <a:rPr lang="en-US" dirty="0"/>
              <a:t>April Orientation</a:t>
            </a:r>
          </a:p>
          <a:p>
            <a:pPr lvl="1"/>
            <a:r>
              <a:rPr lang="en-US" dirty="0"/>
              <a:t>Mid-point check-in call with mentees </a:t>
            </a:r>
            <a:r>
              <a:rPr lang="en-US" dirty="0">
                <a:highlight>
                  <a:srgbClr val="FFFF00"/>
                </a:highlight>
              </a:rPr>
              <a:t>(and mentors?)</a:t>
            </a:r>
          </a:p>
          <a:p>
            <a:pPr lvl="1"/>
            <a:r>
              <a:rPr lang="en-US" dirty="0"/>
              <a:t>Final call in September</a:t>
            </a:r>
          </a:p>
          <a:p>
            <a:pPr lvl="2"/>
            <a:r>
              <a:rPr lang="en-US" dirty="0"/>
              <a:t>Mentees will present their findings</a:t>
            </a:r>
          </a:p>
          <a:p>
            <a:pPr lvl="1"/>
            <a:r>
              <a:rPr lang="en-US" dirty="0"/>
              <a:t>Potential meet-and-greet at CSTE Annual Conference in June </a:t>
            </a:r>
          </a:p>
          <a:p>
            <a:pPr lvl="1"/>
            <a:r>
              <a:rPr lang="en-US" dirty="0"/>
              <a:t>Selected peer-to-peer site visits</a:t>
            </a:r>
          </a:p>
        </p:txBody>
      </p:sp>
    </p:spTree>
    <p:extLst>
      <p:ext uri="{BB962C8B-B14F-4D97-AF65-F5344CB8AC3E}">
        <p14:creationId xmlns:p14="http://schemas.microsoft.com/office/powerpoint/2010/main" val="426603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DDBD8-EFD8-4818-86C1-8AD28ADA0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76D02-6B76-48AB-9458-3823F1AD2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Tasks (Complete April-September)</a:t>
            </a:r>
          </a:p>
          <a:p>
            <a:pPr lvl="1"/>
            <a:r>
              <a:rPr lang="en-US" dirty="0"/>
              <a:t>Encourage development of or work on HAI-related projects</a:t>
            </a:r>
          </a:p>
          <a:p>
            <a:pPr lvl="1"/>
            <a:r>
              <a:rPr lang="en-US" dirty="0"/>
              <a:t>Creation of 5-minute presentation for final call in September</a:t>
            </a:r>
          </a:p>
          <a:p>
            <a:pPr lvl="2"/>
            <a:r>
              <a:rPr lang="en-US" dirty="0"/>
              <a:t>Mentees will prepare and present a PowerPoint regarding their experience</a:t>
            </a:r>
          </a:p>
          <a:p>
            <a:pPr lvl="2"/>
            <a:r>
              <a:rPr lang="en-US" dirty="0"/>
              <a:t>Mentees with site visits are expected to have more in-depth presentations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0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F24A-88B5-44B2-B042-38013650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2226B-7E04-42E8-BEF0-4EFC4DADC8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Activities</a:t>
            </a:r>
          </a:p>
          <a:p>
            <a:pPr lvl="1"/>
            <a:r>
              <a:rPr lang="en-US" dirty="0"/>
              <a:t>Strongly suggest that mentor and mentee ‘meet’ for a minimum of 2 hours per month</a:t>
            </a:r>
          </a:p>
          <a:p>
            <a:pPr lvl="1"/>
            <a:r>
              <a:rPr lang="en-US" dirty="0"/>
              <a:t>Communicate by Skype, email, instant messenger, or in-person if possible</a:t>
            </a:r>
          </a:p>
          <a:p>
            <a:pPr lvl="1"/>
            <a:r>
              <a:rPr lang="en-US" dirty="0"/>
              <a:t>Emails will be sent monthly with suggested discussion topics and announcements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Provide feedback for program improvement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8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0FF4-8F43-4AAE-9668-40A69939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Monthly Emails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06026-9486-4D37-AC1C-7FDC66046A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Initial email will be focused on relationship-building</a:t>
            </a:r>
          </a:p>
          <a:p>
            <a:r>
              <a:rPr lang="en-US" dirty="0"/>
              <a:t>Subsequent emails will contain more specific HAI-capacity building questions </a:t>
            </a:r>
          </a:p>
          <a:p>
            <a:pPr lvl="1"/>
            <a:r>
              <a:rPr lang="en-US" dirty="0"/>
              <a:t>May contain announcements</a:t>
            </a:r>
          </a:p>
          <a:p>
            <a:pPr lvl="2"/>
            <a:r>
              <a:rPr lang="en-US" dirty="0"/>
              <a:t>Upcoming events</a:t>
            </a:r>
          </a:p>
          <a:p>
            <a:pPr lvl="2"/>
            <a:r>
              <a:rPr lang="en-US" dirty="0">
                <a:highlight>
                  <a:srgbClr val="FFFF00"/>
                </a:highlight>
              </a:rPr>
              <a:t>Updates from other mentorship groups</a:t>
            </a:r>
          </a:p>
        </p:txBody>
      </p:sp>
    </p:spTree>
    <p:extLst>
      <p:ext uri="{BB962C8B-B14F-4D97-AF65-F5344CB8AC3E}">
        <p14:creationId xmlns:p14="http://schemas.microsoft.com/office/powerpoint/2010/main" val="179205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B6F5F-932F-40CD-9270-DDCAB5BE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CD23D-6F24-4697-BA41-86964454FB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Topics brought up from mentor/mentee emails prior to orientation call? </a:t>
            </a:r>
          </a:p>
          <a:p>
            <a:r>
              <a:rPr lang="en-US" dirty="0"/>
              <a:t>What they hope to get out of the program</a:t>
            </a:r>
          </a:p>
          <a:p>
            <a:r>
              <a:rPr lang="en-US" dirty="0"/>
              <a:t>Suggestions?</a:t>
            </a:r>
          </a:p>
          <a:p>
            <a:r>
              <a:rPr lang="en-US" dirty="0"/>
              <a:t>Interest in meeting at the CSTE Annual Conference?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0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EF3A-3A66-40C6-9E60-5BF775ADD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FAQs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3E24D-CCEF-4D98-8C4C-ED9B2EB86E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 there an online platform for the HAI Mentorship Program?</a:t>
            </a:r>
          </a:p>
          <a:p>
            <a:r>
              <a:rPr lang="en-US" dirty="0"/>
              <a:t>Will CSTE be available to provide additional support and resources to mentors and mentees if requested? </a:t>
            </a:r>
          </a:p>
          <a:p>
            <a:r>
              <a:rPr lang="en-US" dirty="0"/>
              <a:t>How can mentors connect to share ideas and resources amongst themselves?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questions do you have?</a:t>
            </a:r>
          </a:p>
          <a:p>
            <a:r>
              <a:rPr lang="en-US" dirty="0"/>
              <a:t>What would you like to discuss with the other mentors and mentees on the phone today?</a:t>
            </a:r>
          </a:p>
          <a:p>
            <a:r>
              <a:rPr lang="en-US" dirty="0"/>
              <a:t>What else can CSTE provide to support your participation in the mentorship program?</a:t>
            </a:r>
          </a:p>
          <a:p>
            <a:endParaRPr lang="en-US" dirty="0"/>
          </a:p>
          <a:p>
            <a:r>
              <a:rPr lang="en-US" dirty="0"/>
              <a:t>Reminders:</a:t>
            </a:r>
          </a:p>
          <a:p>
            <a:pPr lvl="1"/>
            <a:r>
              <a:rPr lang="en-US" dirty="0"/>
              <a:t>Complete webinar </a:t>
            </a:r>
            <a:r>
              <a:rPr lang="en-US" dirty="0" err="1"/>
              <a:t>eval</a:t>
            </a:r>
            <a:r>
              <a:rPr lang="en-US" dirty="0"/>
              <a:t> as you exit</a:t>
            </a:r>
          </a:p>
          <a:p>
            <a:pPr lvl="1"/>
            <a:r>
              <a:rPr lang="en-US" dirty="0"/>
              <a:t>Send any questions, comments or concerns to</a:t>
            </a:r>
          </a:p>
        </p:txBody>
      </p:sp>
    </p:spTree>
    <p:extLst>
      <p:ext uri="{BB962C8B-B14F-4D97-AF65-F5344CB8AC3E}">
        <p14:creationId xmlns:p14="http://schemas.microsoft.com/office/powerpoint/2010/main" val="265400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ding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9166" y="4808341"/>
            <a:ext cx="3280833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898188"/>
            <a:ext cx="165100" cy="190500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707688"/>
            <a:ext cx="1651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5383"/>
      </p:ext>
    </p:extLst>
  </p:cSld>
  <p:clrMapOvr>
    <a:masterClrMapping/>
  </p:clrMapOvr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453</Words>
  <Application>Microsoft Office PowerPoint</Application>
  <PresentationFormat>On-screen Show (4:3)</PresentationFormat>
  <Paragraphs>75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Arial-Mdm-FC</vt:lpstr>
      <vt:lpstr>Courier New</vt:lpstr>
      <vt:lpstr>Avenir LT 45 Book</vt:lpstr>
      <vt:lpstr>Arial</vt:lpstr>
      <vt:lpstr>Avenir</vt:lpstr>
      <vt:lpstr>Wingdings</vt:lpstr>
      <vt:lpstr>Arial-Lgt-FC</vt:lpstr>
      <vt:lpstr>Calibri</vt:lpstr>
      <vt:lpstr>CSTE_Powerpoint_Template_final</vt:lpstr>
      <vt:lpstr>CSTE Healthcare-Associated Infection Peer-to-Peer Mentorship Program Orientation  </vt:lpstr>
      <vt:lpstr>Objectives</vt:lpstr>
      <vt:lpstr>PowerPoint Presentation</vt:lpstr>
      <vt:lpstr>Mentorship Program  Background</vt:lpstr>
      <vt:lpstr>Mentorship Program Structure</vt:lpstr>
      <vt:lpstr>Mentorship Program Structure</vt:lpstr>
      <vt:lpstr>Mentorship Program Structure</vt:lpstr>
      <vt:lpstr>Mentorship Program Structure</vt:lpstr>
      <vt:lpstr>Monthly Emails</vt:lpstr>
      <vt:lpstr>Topics of Interest</vt:lpstr>
      <vt:lpstr>FAQs</vt:lpstr>
      <vt:lpstr>Q &amp; A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Stephen Uong</cp:lastModifiedBy>
  <cp:revision>53</cp:revision>
  <dcterms:created xsi:type="dcterms:W3CDTF">2015-07-30T19:14:16Z</dcterms:created>
  <dcterms:modified xsi:type="dcterms:W3CDTF">2018-02-14T17:21:46Z</dcterms:modified>
</cp:coreProperties>
</file>