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62" r:id="rId4"/>
    <p:sldId id="263" r:id="rId5"/>
    <p:sldId id="264" r:id="rId6"/>
    <p:sldId id="265" r:id="rId7"/>
    <p:sldId id="268" r:id="rId8"/>
    <p:sldId id="267" r:id="rId9"/>
    <p:sldId id="266" r:id="rId10"/>
    <p:sldId id="259" r:id="rId11"/>
    <p:sldId id="260"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8"/>
  </p:normalViewPr>
  <p:slideViewPr>
    <p:cSldViewPr snapToGrid="0" snapToObjects="1">
      <p:cViewPr varScale="1">
        <p:scale>
          <a:sx n="105" d="100"/>
          <a:sy n="105" d="100"/>
        </p:scale>
        <p:origin x="744" y="17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7E764-9BD3-3641-AD72-5B0F04258F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71376F-C5CA-5347-9490-89933781DA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3658D4-409A-DC4F-BB89-BB3224499A4C}"/>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5" name="Footer Placeholder 4">
            <a:extLst>
              <a:ext uri="{FF2B5EF4-FFF2-40B4-BE49-F238E27FC236}">
                <a16:creationId xmlns:a16="http://schemas.microsoft.com/office/drawing/2014/main" id="{989A39E0-7C5E-5840-94D8-D190755D59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0580F-2AAD-5F40-8B6D-19E69ADA9AEC}"/>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952225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DD8F9-3F8E-104B-A2CB-512738C03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E36FEB-342A-CF4C-86A6-5BB1CCFC1DB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6E6E39-9FCE-4B4B-8614-92C9CD6EDFB2}"/>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5" name="Footer Placeholder 4">
            <a:extLst>
              <a:ext uri="{FF2B5EF4-FFF2-40B4-BE49-F238E27FC236}">
                <a16:creationId xmlns:a16="http://schemas.microsoft.com/office/drawing/2014/main" id="{13A2F0D4-6DF7-AE4C-9A5F-88B31F9EA9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FAD4B-C74C-D543-9BE8-8E5A401D6F87}"/>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2244161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D4A7F-6B4F-D04A-A33C-418E5CE5EC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6A0204-1F35-4F4F-94DE-4D18DFFAD2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2147A7-B546-354C-B693-85D3D3F57F9E}"/>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5" name="Footer Placeholder 4">
            <a:extLst>
              <a:ext uri="{FF2B5EF4-FFF2-40B4-BE49-F238E27FC236}">
                <a16:creationId xmlns:a16="http://schemas.microsoft.com/office/drawing/2014/main" id="{BCD4FB4B-1158-4942-A6FA-F529FD854C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5EE1C-0EB7-D84F-A293-F260913C1AA7}"/>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1662835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A2424-3C6B-B743-84BD-2F44D8CE19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BDF773-8EFE-1745-8ED0-CC20F4E2548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17D5FC-6489-CF40-A527-56DC5D4F5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6F8E14-75C8-1D42-845F-2A62D8F48280}"/>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6" name="Footer Placeholder 5">
            <a:extLst>
              <a:ext uri="{FF2B5EF4-FFF2-40B4-BE49-F238E27FC236}">
                <a16:creationId xmlns:a16="http://schemas.microsoft.com/office/drawing/2014/main" id="{9358ED2C-9580-DF4D-9413-0C4A0F527D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B59D62-9D48-E947-BE3E-0F064ED07284}"/>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66446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3116C-17CA-0E46-B389-5857D8CB5F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6CCB92-2F53-8741-B70F-AA68E29292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B7340B0-4F6F-7045-8031-A49F6F61D0A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1C2884-DE56-3643-96B5-0394841D59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B93E2E9-521D-904F-949A-3A76EEB8525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99E92-DB0C-134B-9452-6C2D477A7CBA}"/>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8" name="Footer Placeholder 7">
            <a:extLst>
              <a:ext uri="{FF2B5EF4-FFF2-40B4-BE49-F238E27FC236}">
                <a16:creationId xmlns:a16="http://schemas.microsoft.com/office/drawing/2014/main" id="{84E1B62A-082E-CC40-A311-088AF4305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3AE9BD-F68A-FD4B-87D1-91A0AAB66928}"/>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3472778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B0484-C3B6-6048-BFB0-4285D3704A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1816D9-FA8E-194C-AACC-B2BFDA3033E5}"/>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4" name="Footer Placeholder 3">
            <a:extLst>
              <a:ext uri="{FF2B5EF4-FFF2-40B4-BE49-F238E27FC236}">
                <a16:creationId xmlns:a16="http://schemas.microsoft.com/office/drawing/2014/main" id="{5141FE87-BCA3-5245-B680-CA1EEC94C1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7ED2B3-FF80-1B4B-BB7A-3747E47F0583}"/>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437925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E332A0-301A-1A4E-9FC9-525CACB1B3A6}"/>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3" name="Footer Placeholder 2">
            <a:extLst>
              <a:ext uri="{FF2B5EF4-FFF2-40B4-BE49-F238E27FC236}">
                <a16:creationId xmlns:a16="http://schemas.microsoft.com/office/drawing/2014/main" id="{8C82DF6C-FF3C-8B42-A4A6-1F85F524C1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2AB20B-E672-E747-80E9-3C2161C9649E}"/>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4043313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CD31-BD39-9B42-8FA7-FB4272085C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25C125-53E2-1D44-83E6-9F0A6931F1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2F7C78-60A0-0B49-BAD7-E36F75EDAA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305B4F2-D726-2944-9D3C-40DFDD6321FE}"/>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6" name="Footer Placeholder 5">
            <a:extLst>
              <a:ext uri="{FF2B5EF4-FFF2-40B4-BE49-F238E27FC236}">
                <a16:creationId xmlns:a16="http://schemas.microsoft.com/office/drawing/2014/main" id="{12146CA0-474A-AD48-A217-AA44FFF09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F5DBC4-E8DA-F444-BB31-84167C8927E6}"/>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3959498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4E9B-365F-014D-9C48-D7FB57944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2712B7-6A20-AD45-85F0-0A7AC84346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DF1DF1-28D3-E741-8B59-47CFDFF1CA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510BA5-7BC8-B542-9AF4-49E98CC6E231}"/>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6" name="Footer Placeholder 5">
            <a:extLst>
              <a:ext uri="{FF2B5EF4-FFF2-40B4-BE49-F238E27FC236}">
                <a16:creationId xmlns:a16="http://schemas.microsoft.com/office/drawing/2014/main" id="{86862B4B-8DB5-EC40-AD79-4B704D2C07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96F73-4C0E-7F4B-9817-5BFADDDFEAD9}"/>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225618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B7BAB-B1D8-9342-B7F3-EE2D212FC6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312DAE-D3FF-BD4D-A28D-FE19A24664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E783A4-3166-5542-A51F-89506BCA9737}"/>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5" name="Footer Placeholder 4">
            <a:extLst>
              <a:ext uri="{FF2B5EF4-FFF2-40B4-BE49-F238E27FC236}">
                <a16:creationId xmlns:a16="http://schemas.microsoft.com/office/drawing/2014/main" id="{2CF4A012-97F0-E84D-9386-A68641895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80CBDD-DD31-AC45-8183-655ACE70DE93}"/>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176738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C525F5-9FA3-9140-9F58-8F07365D83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50B4F8-CFFC-1540-BDB5-19EA7F702C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067E07-E09B-0240-8D25-9BC132F58854}"/>
              </a:ext>
            </a:extLst>
          </p:cNvPr>
          <p:cNvSpPr>
            <a:spLocks noGrp="1"/>
          </p:cNvSpPr>
          <p:nvPr>
            <p:ph type="dt" sz="half" idx="10"/>
          </p:nvPr>
        </p:nvSpPr>
        <p:spPr/>
        <p:txBody>
          <a:bodyPr/>
          <a:lstStyle/>
          <a:p>
            <a:fld id="{1A1685E7-3001-EB4A-8A54-D1AA316FB7CE}" type="datetimeFigureOut">
              <a:rPr lang="en-US" smtClean="0"/>
              <a:t>5/18/20</a:t>
            </a:fld>
            <a:endParaRPr lang="en-US"/>
          </a:p>
        </p:txBody>
      </p:sp>
      <p:sp>
        <p:nvSpPr>
          <p:cNvPr id="5" name="Footer Placeholder 4">
            <a:extLst>
              <a:ext uri="{FF2B5EF4-FFF2-40B4-BE49-F238E27FC236}">
                <a16:creationId xmlns:a16="http://schemas.microsoft.com/office/drawing/2014/main" id="{0537C01D-E872-404A-BF82-AE1E6F1E2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53DBC3-4748-1744-97B7-8012266081C6}"/>
              </a:ext>
            </a:extLst>
          </p:cNvPr>
          <p:cNvSpPr>
            <a:spLocks noGrp="1"/>
          </p:cNvSpPr>
          <p:nvPr>
            <p:ph type="sldNum" sz="quarter" idx="12"/>
          </p:nvPr>
        </p:nvSpPr>
        <p:spPr/>
        <p:txBody>
          <a:bodyPr/>
          <a:lstStyle/>
          <a:p>
            <a:fld id="{B3222764-61CF-D748-BF90-360C78B2367C}" type="slidenum">
              <a:rPr lang="en-US" smtClean="0"/>
              <a:t>‹#›</a:t>
            </a:fld>
            <a:endParaRPr lang="en-US"/>
          </a:p>
        </p:txBody>
      </p:sp>
    </p:spTree>
    <p:extLst>
      <p:ext uri="{BB962C8B-B14F-4D97-AF65-F5344CB8AC3E}">
        <p14:creationId xmlns:p14="http://schemas.microsoft.com/office/powerpoint/2010/main" val="1080821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08E6D5-02CF-484E-82ED-10CF2B8392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E062FA-A86B-B84B-B255-4303D92647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C10904-C52A-F846-8D97-BC706D8EDC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1685E7-3001-EB4A-8A54-D1AA316FB7CE}" type="datetimeFigureOut">
              <a:rPr lang="en-US" smtClean="0"/>
              <a:t>5/18/20</a:t>
            </a:fld>
            <a:endParaRPr lang="en-US"/>
          </a:p>
        </p:txBody>
      </p:sp>
      <p:sp>
        <p:nvSpPr>
          <p:cNvPr id="5" name="Footer Placeholder 4">
            <a:extLst>
              <a:ext uri="{FF2B5EF4-FFF2-40B4-BE49-F238E27FC236}">
                <a16:creationId xmlns:a16="http://schemas.microsoft.com/office/drawing/2014/main" id="{74B762F7-7F73-0B42-AB7F-B6DAC05EA4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59C16E-2F00-1843-909D-2B30765323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22764-61CF-D748-BF90-360C78B2367C}" type="slidenum">
              <a:rPr lang="en-US" smtClean="0"/>
              <a:t>‹#›</a:t>
            </a:fld>
            <a:endParaRPr lang="en-US"/>
          </a:p>
        </p:txBody>
      </p:sp>
    </p:spTree>
    <p:extLst>
      <p:ext uri="{BB962C8B-B14F-4D97-AF65-F5344CB8AC3E}">
        <p14:creationId xmlns:p14="http://schemas.microsoft.com/office/powerpoint/2010/main" val="577382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apexethical.com/special-issue-of-irb-easyed" TargetMode="External"/><Relationship Id="rId2" Type="http://schemas.openxmlformats.org/officeDocument/2006/relationships/hyperlink" Target="https://611d13b4-f5c9-4bb5-88f4-f8b67a45c3f3.filesusr.com/ugd/7d2dfb_5af1acf01daf46ecaadcc0333df36da2.pdf?index=tr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www.hhs.gov/ohrp/regulations-and-policy/guidance/irb-meetings-convened-by-telephone-call/index.html"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ncbi.nlm.nih.gov/pmc/articles/PMC5915198/pdf/EHP2378.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primr.or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3" Type="http://schemas.openxmlformats.org/officeDocument/2006/relationships/hyperlink" Target="https://www.irbforum.org/profile.php?3,22385" TargetMode="External"/><Relationship Id="rId18" Type="http://schemas.openxmlformats.org/officeDocument/2006/relationships/hyperlink" Target="https://www.irbforum.org/read.php?3,65626,65638#msg-65638" TargetMode="External"/><Relationship Id="rId26" Type="http://schemas.openxmlformats.org/officeDocument/2006/relationships/hyperlink" Target="https://www.irbforum.org/read.php?3,65596" TargetMode="External"/><Relationship Id="rId39" Type="http://schemas.openxmlformats.org/officeDocument/2006/relationships/hyperlink" Target="https://www.irbforum.org/read.php?3,65492,65588#msg-65588" TargetMode="External"/><Relationship Id="rId21" Type="http://schemas.openxmlformats.org/officeDocument/2006/relationships/hyperlink" Target="https://www.irbforum.org/read.php?3,65614,65614#msg-65614" TargetMode="External"/><Relationship Id="rId34" Type="http://schemas.openxmlformats.org/officeDocument/2006/relationships/hyperlink" Target="https://www.irbforum.org/profile.php?3,15921" TargetMode="External"/><Relationship Id="rId42" Type="http://schemas.openxmlformats.org/officeDocument/2006/relationships/image" Target="../media/image4.png"/><Relationship Id="rId47" Type="http://schemas.openxmlformats.org/officeDocument/2006/relationships/hyperlink" Target="https://www.irbforum.org/read.php?3,65472,gotonewpost" TargetMode="External"/><Relationship Id="rId50" Type="http://schemas.openxmlformats.org/officeDocument/2006/relationships/hyperlink" Target="https://www.irbforum.org/read.php?3,65589,gotonewpost" TargetMode="External"/><Relationship Id="rId7" Type="http://schemas.openxmlformats.org/officeDocument/2006/relationships/hyperlink" Target="https://www.irbforum.org/profile.php?3,20458" TargetMode="External"/><Relationship Id="rId2" Type="http://schemas.openxmlformats.org/officeDocument/2006/relationships/hyperlink" Target="https://www.irbforum.org/profile.php?3,23775" TargetMode="External"/><Relationship Id="rId16" Type="http://schemas.openxmlformats.org/officeDocument/2006/relationships/hyperlink" Target="https://www.irbforum.org/profile.php?3,22198" TargetMode="External"/><Relationship Id="rId29" Type="http://schemas.openxmlformats.org/officeDocument/2006/relationships/hyperlink" Target="https://www.irbforum.org/read.php?3,65516" TargetMode="External"/><Relationship Id="rId11" Type="http://schemas.openxmlformats.org/officeDocument/2006/relationships/hyperlink" Target="https://www.irbforum.org/read.php?3,65607" TargetMode="External"/><Relationship Id="rId24" Type="http://schemas.openxmlformats.org/officeDocument/2006/relationships/hyperlink" Target="https://www.irbforum.org/read.php?3,65472,65605#msg-65605" TargetMode="External"/><Relationship Id="rId32" Type="http://schemas.openxmlformats.org/officeDocument/2006/relationships/hyperlink" Target="https://www.irbforum.org/read.php?3,65560" TargetMode="External"/><Relationship Id="rId37" Type="http://schemas.openxmlformats.org/officeDocument/2006/relationships/hyperlink" Target="https://www.irbforum.org/profile.php?3,6491" TargetMode="External"/><Relationship Id="rId40" Type="http://schemas.openxmlformats.org/officeDocument/2006/relationships/hyperlink" Target="https://www.irbforum.org/profile.php?3,2556" TargetMode="External"/><Relationship Id="rId45" Type="http://schemas.openxmlformats.org/officeDocument/2006/relationships/hyperlink" Target="https://www.irbforum.org/read.php?3,65671,gotonewpost" TargetMode="External"/><Relationship Id="rId5" Type="http://schemas.openxmlformats.org/officeDocument/2006/relationships/hyperlink" Target="https://www.irbforum.org/read.php?3,65616" TargetMode="External"/><Relationship Id="rId15" Type="http://schemas.openxmlformats.org/officeDocument/2006/relationships/hyperlink" Target="https://www.irbforum.org/read.php?3,65639,65639#msg-65639" TargetMode="External"/><Relationship Id="rId23" Type="http://schemas.openxmlformats.org/officeDocument/2006/relationships/hyperlink" Target="https://www.irbforum.org/read.php?3,65472" TargetMode="External"/><Relationship Id="rId28" Type="http://schemas.openxmlformats.org/officeDocument/2006/relationships/hyperlink" Target="https://www.irbforum.org/profile.php?3,1568" TargetMode="External"/><Relationship Id="rId36" Type="http://schemas.openxmlformats.org/officeDocument/2006/relationships/hyperlink" Target="https://www.irbforum.org/read.php?3,65589,65589#msg-65589" TargetMode="External"/><Relationship Id="rId49" Type="http://schemas.openxmlformats.org/officeDocument/2006/relationships/hyperlink" Target="https://www.irbforum.org/read.php?3,65560,gotonewpost" TargetMode="External"/><Relationship Id="rId10" Type="http://schemas.openxmlformats.org/officeDocument/2006/relationships/hyperlink" Target="https://www.irbforum.org/profile.php?3,19027" TargetMode="External"/><Relationship Id="rId19" Type="http://schemas.openxmlformats.org/officeDocument/2006/relationships/hyperlink" Target="https://www.irbforum.org/profile.php?3,24177" TargetMode="External"/><Relationship Id="rId31" Type="http://schemas.openxmlformats.org/officeDocument/2006/relationships/hyperlink" Target="https://www.irbforum.org/profile.php?3,14456" TargetMode="External"/><Relationship Id="rId44" Type="http://schemas.openxmlformats.org/officeDocument/2006/relationships/image" Target="../media/image5.png"/><Relationship Id="rId52" Type="http://schemas.openxmlformats.org/officeDocument/2006/relationships/image" Target="../media/image6.png"/><Relationship Id="rId4" Type="http://schemas.openxmlformats.org/officeDocument/2006/relationships/hyperlink" Target="https://www.irbforum.org/profile.php?3,23409" TargetMode="External"/><Relationship Id="rId9" Type="http://schemas.openxmlformats.org/officeDocument/2006/relationships/hyperlink" Target="https://www.irbforum.org/read.php?3,65671,65671#msg-65671" TargetMode="External"/><Relationship Id="rId14" Type="http://schemas.openxmlformats.org/officeDocument/2006/relationships/hyperlink" Target="https://www.irbforum.org/read.php?3,65639" TargetMode="External"/><Relationship Id="rId22" Type="http://schemas.openxmlformats.org/officeDocument/2006/relationships/hyperlink" Target="https://www.irbforum.org/profile.php?3,21025" TargetMode="External"/><Relationship Id="rId27" Type="http://schemas.openxmlformats.org/officeDocument/2006/relationships/hyperlink" Target="https://www.irbforum.org/read.php?3,65596,65602#msg-65602" TargetMode="External"/><Relationship Id="rId30" Type="http://schemas.openxmlformats.org/officeDocument/2006/relationships/hyperlink" Target="https://www.irbforum.org/read.php?3,65516,65592#msg-65592" TargetMode="External"/><Relationship Id="rId35" Type="http://schemas.openxmlformats.org/officeDocument/2006/relationships/hyperlink" Target="https://www.irbforum.org/read.php?3,65589" TargetMode="External"/><Relationship Id="rId43" Type="http://schemas.openxmlformats.org/officeDocument/2006/relationships/hyperlink" Target="https://www.irbforum.org/read.php?3,65616,gotonewpost" TargetMode="External"/><Relationship Id="rId48" Type="http://schemas.openxmlformats.org/officeDocument/2006/relationships/hyperlink" Target="https://www.irbforum.org/read.php?3,65596,gotonewpost" TargetMode="External"/><Relationship Id="rId8" Type="http://schemas.openxmlformats.org/officeDocument/2006/relationships/hyperlink" Target="https://www.irbforum.org/read.php?3,65671" TargetMode="External"/><Relationship Id="rId51" Type="http://schemas.openxmlformats.org/officeDocument/2006/relationships/hyperlink" Target="https://www.irbforum.org/read.php?3,65492,gotonewpost" TargetMode="External"/><Relationship Id="rId3" Type="http://schemas.openxmlformats.org/officeDocument/2006/relationships/hyperlink" Target="https://www.irbforum.org/read.php?3,65672,65677#msg-65677" TargetMode="External"/><Relationship Id="rId12" Type="http://schemas.openxmlformats.org/officeDocument/2006/relationships/hyperlink" Target="https://www.irbforum.org/read.php?3,65607,65652#msg-65652" TargetMode="External"/><Relationship Id="rId17" Type="http://schemas.openxmlformats.org/officeDocument/2006/relationships/hyperlink" Target="https://www.irbforum.org/read.php?3,65626" TargetMode="External"/><Relationship Id="rId25" Type="http://schemas.openxmlformats.org/officeDocument/2006/relationships/hyperlink" Target="https://www.irbforum.org/profile.php?3,18848" TargetMode="External"/><Relationship Id="rId33" Type="http://schemas.openxmlformats.org/officeDocument/2006/relationships/hyperlink" Target="https://www.irbforum.org/read.php?3,65560,65590#msg-65590" TargetMode="External"/><Relationship Id="rId38" Type="http://schemas.openxmlformats.org/officeDocument/2006/relationships/hyperlink" Target="https://www.irbforum.org/read.php?3,65492" TargetMode="External"/><Relationship Id="rId46" Type="http://schemas.openxmlformats.org/officeDocument/2006/relationships/hyperlink" Target="https://www.irbforum.org/read.php?3,65614,gotonewpost" TargetMode="External"/><Relationship Id="rId20" Type="http://schemas.openxmlformats.org/officeDocument/2006/relationships/hyperlink" Target="https://www.irbforum.org/read.php?3,65614" TargetMode="External"/><Relationship Id="rId41" Type="http://schemas.openxmlformats.org/officeDocument/2006/relationships/hyperlink" Target="https://www.irbforum.org/read.php?3,65672" TargetMode="External"/><Relationship Id="rId1" Type="http://schemas.openxmlformats.org/officeDocument/2006/relationships/slideLayout" Target="../slideLayouts/slideLayout2.xml"/><Relationship Id="rId6" Type="http://schemas.openxmlformats.org/officeDocument/2006/relationships/hyperlink" Target="https://www.irbforum.org/read.php?3,65616,65676#msg-65676"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578D9-05AA-9F4B-90FA-2B9DA8431922}"/>
              </a:ext>
            </a:extLst>
          </p:cNvPr>
          <p:cNvSpPr>
            <a:spLocks noGrp="1"/>
          </p:cNvSpPr>
          <p:nvPr>
            <p:ph type="title"/>
          </p:nvPr>
        </p:nvSpPr>
        <p:spPr>
          <a:xfrm>
            <a:off x="939800" y="2701925"/>
            <a:ext cx="10515600" cy="1325563"/>
          </a:xfrm>
        </p:spPr>
        <p:txBody>
          <a:bodyPr>
            <a:normAutofit fontScale="90000"/>
          </a:bodyPr>
          <a:lstStyle/>
          <a:p>
            <a:pPr algn="ctr"/>
            <a:r>
              <a:rPr lang="en-US" sz="5300" b="1" dirty="0"/>
              <a:t>COVID-19</a:t>
            </a:r>
            <a:br>
              <a:rPr lang="en-US" sz="5300" b="1" dirty="0"/>
            </a:br>
            <a:r>
              <a:rPr lang="en-US" sz="5300" b="1" dirty="0"/>
              <a:t>IRB Resources</a:t>
            </a:r>
            <a:br>
              <a:rPr lang="en-US" dirty="0"/>
            </a:br>
            <a:br>
              <a:rPr lang="en-US" dirty="0"/>
            </a:br>
            <a:r>
              <a:rPr lang="en-US" dirty="0"/>
              <a:t>CSTE IRB Workgroup Call</a:t>
            </a:r>
            <a:br>
              <a:rPr lang="en-US" dirty="0"/>
            </a:br>
            <a:r>
              <a:rPr lang="en-US" dirty="0"/>
              <a:t>18 May 2020</a:t>
            </a:r>
          </a:p>
        </p:txBody>
      </p:sp>
    </p:spTree>
    <p:extLst>
      <p:ext uri="{BB962C8B-B14F-4D97-AF65-F5344CB8AC3E}">
        <p14:creationId xmlns:p14="http://schemas.microsoft.com/office/powerpoint/2010/main" val="822698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7625B-B0F7-9B42-949A-DA52E9F6481A}"/>
              </a:ext>
            </a:extLst>
          </p:cNvPr>
          <p:cNvSpPr>
            <a:spLocks noGrp="1"/>
          </p:cNvSpPr>
          <p:nvPr>
            <p:ph type="title"/>
          </p:nvPr>
        </p:nvSpPr>
        <p:spPr/>
        <p:txBody>
          <a:bodyPr/>
          <a:lstStyle/>
          <a:p>
            <a:pPr algn="ctr"/>
            <a:r>
              <a:rPr lang="en-US" dirty="0"/>
              <a:t>OHRP COVID-19 guidance</a:t>
            </a:r>
            <a:br>
              <a:rPr lang="en-US" dirty="0"/>
            </a:br>
            <a:r>
              <a:rPr lang="en-US" sz="3600" dirty="0"/>
              <a:t>08 April 2020</a:t>
            </a:r>
          </a:p>
        </p:txBody>
      </p:sp>
      <p:sp>
        <p:nvSpPr>
          <p:cNvPr id="3" name="Content Placeholder 2">
            <a:extLst>
              <a:ext uri="{FF2B5EF4-FFF2-40B4-BE49-F238E27FC236}">
                <a16:creationId xmlns:a16="http://schemas.microsoft.com/office/drawing/2014/main" id="{B1205F4A-7A0E-5F4D-B0D9-A8064CEE4E7C}"/>
              </a:ext>
            </a:extLst>
          </p:cNvPr>
          <p:cNvSpPr>
            <a:spLocks noGrp="1"/>
          </p:cNvSpPr>
          <p:nvPr>
            <p:ph idx="1"/>
          </p:nvPr>
        </p:nvSpPr>
        <p:spPr/>
        <p:txBody>
          <a:bodyPr>
            <a:normAutofit fontScale="70000" lnSpcReduction="20000"/>
          </a:bodyPr>
          <a:lstStyle/>
          <a:p>
            <a:r>
              <a:rPr lang="en-US" b="1" dirty="0"/>
              <a:t>Public Health and Clinical Activities:</a:t>
            </a:r>
            <a:r>
              <a:rPr lang="en-US" dirty="0"/>
              <a:t> Actions taken for public health or clinical purposes, and not for research purposes, are not research procedures and therefore do not require institutional review board (IRB) approval before being implemented. </a:t>
            </a:r>
          </a:p>
          <a:p>
            <a:pPr lvl="1"/>
            <a:r>
              <a:rPr lang="en-US" dirty="0"/>
              <a:t>Surveillance</a:t>
            </a:r>
          </a:p>
          <a:p>
            <a:pPr lvl="1"/>
            <a:r>
              <a:rPr lang="en-US" dirty="0"/>
              <a:t>Legally required reporting</a:t>
            </a:r>
          </a:p>
          <a:p>
            <a:r>
              <a:rPr lang="en-US" b="1" dirty="0"/>
              <a:t>Research Changes to Eliminate Apparent Immediate Hazards: </a:t>
            </a:r>
          </a:p>
          <a:p>
            <a:pPr lvl="1"/>
            <a:r>
              <a:rPr lang="en-US" dirty="0"/>
              <a:t>It is expected that investigators are cancelling or postponing non-essential study visits or conducting phone visits instead of in-person visits to reduce COVID-19 transmission risks. </a:t>
            </a:r>
          </a:p>
          <a:p>
            <a:pPr lvl="1"/>
            <a:r>
              <a:rPr lang="en-US" dirty="0"/>
              <a:t>In these situations, investigators may make such changes to the research to reduce risks without prior IRB approval, but they should report those changes to the IRB.</a:t>
            </a:r>
          </a:p>
          <a:p>
            <a:r>
              <a:rPr lang="en-US" b="1" dirty="0"/>
              <a:t>Suspensions or terminations of approved research </a:t>
            </a:r>
          </a:p>
          <a:p>
            <a:pPr lvl="1"/>
            <a:r>
              <a:rPr lang="en-US" dirty="0"/>
              <a:t>Only IRB suspensions or terminations of approved research are required to be reported to OHRP. If an investigator or an institutional official suspends or terminates approved research, such actions are not required to be reported to OHRP under 45 CFR 46.113.</a:t>
            </a:r>
          </a:p>
          <a:p>
            <a:r>
              <a:rPr lang="en-US" b="1" dirty="0"/>
              <a:t>Proposing and Reviewing Study Changes: </a:t>
            </a:r>
            <a:endParaRPr lang="en-US" dirty="0"/>
          </a:p>
          <a:p>
            <a:pPr lvl="1"/>
            <a:r>
              <a:rPr lang="en-US" dirty="0"/>
              <a:t>Investigators may submit any proposed changes to previously approved research to the IRB at any time. </a:t>
            </a:r>
          </a:p>
          <a:p>
            <a:pPr marL="457200" lvl="1" indent="0">
              <a:buNone/>
            </a:pPr>
            <a:endParaRPr lang="en-US" dirty="0"/>
          </a:p>
          <a:p>
            <a:endParaRPr lang="en-US" dirty="0"/>
          </a:p>
          <a:p>
            <a:pPr lvl="1"/>
            <a:endParaRPr lang="en-US" dirty="0"/>
          </a:p>
        </p:txBody>
      </p:sp>
    </p:spTree>
    <p:extLst>
      <p:ext uri="{BB962C8B-B14F-4D97-AF65-F5344CB8AC3E}">
        <p14:creationId xmlns:p14="http://schemas.microsoft.com/office/powerpoint/2010/main" val="338950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2219E-D89A-724E-9AA3-CC221B046489}"/>
              </a:ext>
            </a:extLst>
          </p:cNvPr>
          <p:cNvSpPr>
            <a:spLocks noGrp="1"/>
          </p:cNvSpPr>
          <p:nvPr>
            <p:ph type="title"/>
          </p:nvPr>
        </p:nvSpPr>
        <p:spPr/>
        <p:txBody>
          <a:bodyPr>
            <a:normAutofit fontScale="90000"/>
          </a:bodyPr>
          <a:lstStyle/>
          <a:p>
            <a:r>
              <a:rPr lang="en-US" b="1" dirty="0"/>
              <a:t>Possible protocol changes in response to COVID-19 could include:</a:t>
            </a:r>
            <a:br>
              <a:rPr lang="en-US" dirty="0"/>
            </a:br>
            <a:endParaRPr lang="en-US" dirty="0"/>
          </a:p>
        </p:txBody>
      </p:sp>
      <p:sp>
        <p:nvSpPr>
          <p:cNvPr id="3" name="Content Placeholder 2">
            <a:extLst>
              <a:ext uri="{FF2B5EF4-FFF2-40B4-BE49-F238E27FC236}">
                <a16:creationId xmlns:a16="http://schemas.microsoft.com/office/drawing/2014/main" id="{C1732F02-1117-944F-A5E9-327134C862BC}"/>
              </a:ext>
            </a:extLst>
          </p:cNvPr>
          <p:cNvSpPr>
            <a:spLocks noGrp="1"/>
          </p:cNvSpPr>
          <p:nvPr>
            <p:ph idx="1"/>
          </p:nvPr>
        </p:nvSpPr>
        <p:spPr>
          <a:xfrm>
            <a:off x="838200" y="1564368"/>
            <a:ext cx="10515600" cy="4351338"/>
          </a:xfrm>
        </p:spPr>
        <p:txBody>
          <a:bodyPr>
            <a:normAutofit fontScale="85000" lnSpcReduction="10000"/>
          </a:bodyPr>
          <a:lstStyle/>
          <a:p>
            <a:pPr lvl="0"/>
            <a:r>
              <a:rPr lang="en-US" dirty="0"/>
              <a:t>Addition of pre-screening questionnaires to exclude persons who display symptoms of COVID-19 or are at high risk of having been exposed to COVID-19</a:t>
            </a:r>
          </a:p>
          <a:p>
            <a:pPr lvl="0"/>
            <a:r>
              <a:rPr lang="en-US" dirty="0"/>
              <a:t>Decreasing  or delaying study visits or study surveys</a:t>
            </a:r>
          </a:p>
          <a:p>
            <a:pPr lvl="0"/>
            <a:r>
              <a:rPr lang="en-US" dirty="0"/>
              <a:t>Allowing wider visit windows</a:t>
            </a:r>
          </a:p>
          <a:p>
            <a:pPr lvl="0"/>
            <a:r>
              <a:rPr lang="en-US" dirty="0"/>
              <a:t>Replacing protocol mandated in-person study visits with one or more of the following:</a:t>
            </a:r>
          </a:p>
          <a:p>
            <a:pPr lvl="1"/>
            <a:r>
              <a:rPr lang="en-US" dirty="0"/>
              <a:t>phone calls</a:t>
            </a:r>
          </a:p>
          <a:p>
            <a:pPr lvl="1"/>
            <a:r>
              <a:rPr lang="en-US" dirty="0"/>
              <a:t>home visits</a:t>
            </a:r>
          </a:p>
          <a:p>
            <a:pPr lvl="1"/>
            <a:r>
              <a:rPr lang="en-US" dirty="0"/>
              <a:t>telemedicine virtual visits</a:t>
            </a:r>
          </a:p>
          <a:p>
            <a:pPr lvl="1"/>
            <a:r>
              <a:rPr lang="en-US" dirty="0"/>
              <a:t>implement digital technology to record clinical information</a:t>
            </a:r>
          </a:p>
          <a:p>
            <a:pPr lvl="0"/>
            <a:r>
              <a:rPr lang="en-US" dirty="0"/>
              <a:t>Allowing blood draws at remote or commercial laboratories</a:t>
            </a:r>
          </a:p>
          <a:p>
            <a:pPr lvl="0"/>
            <a:r>
              <a:rPr lang="en-US" dirty="0"/>
              <a:t>Shipping investigational products directly to research participants</a:t>
            </a:r>
          </a:p>
          <a:p>
            <a:pPr lvl="0"/>
            <a:endParaRPr lang="en-US" dirty="0"/>
          </a:p>
          <a:p>
            <a:pPr marL="0" lvl="0" indent="0">
              <a:buNone/>
            </a:pPr>
            <a:endParaRPr lang="en-US" dirty="0"/>
          </a:p>
          <a:p>
            <a:endParaRPr lang="en-US" dirty="0"/>
          </a:p>
        </p:txBody>
      </p:sp>
    </p:spTree>
    <p:extLst>
      <p:ext uri="{BB962C8B-B14F-4D97-AF65-F5344CB8AC3E}">
        <p14:creationId xmlns:p14="http://schemas.microsoft.com/office/powerpoint/2010/main" val="4266696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B04B7-5B06-B04D-868F-3CACEB4CB48B}"/>
              </a:ext>
            </a:extLst>
          </p:cNvPr>
          <p:cNvSpPr>
            <a:spLocks noGrp="1"/>
          </p:cNvSpPr>
          <p:nvPr>
            <p:ph type="title"/>
          </p:nvPr>
        </p:nvSpPr>
        <p:spPr/>
        <p:txBody>
          <a:bodyPr/>
          <a:lstStyle/>
          <a:p>
            <a:r>
              <a:rPr lang="en-US" dirty="0">
                <a:hlinkClick r:id="rId2"/>
              </a:rPr>
              <a:t>Tips for IRB Function During Emergencies</a:t>
            </a:r>
            <a:r>
              <a:rPr lang="en-US" dirty="0"/>
              <a:t>*</a:t>
            </a:r>
            <a:br>
              <a:rPr lang="en-US" dirty="0"/>
            </a:br>
            <a:endParaRPr lang="en-US" dirty="0"/>
          </a:p>
        </p:txBody>
      </p:sp>
      <p:sp>
        <p:nvSpPr>
          <p:cNvPr id="3" name="Content Placeholder 2">
            <a:extLst>
              <a:ext uri="{FF2B5EF4-FFF2-40B4-BE49-F238E27FC236}">
                <a16:creationId xmlns:a16="http://schemas.microsoft.com/office/drawing/2014/main" id="{4E438BB5-7DC2-7C4D-AB12-A0DBEEAF23B6}"/>
              </a:ext>
            </a:extLst>
          </p:cNvPr>
          <p:cNvSpPr>
            <a:spLocks noGrp="1"/>
          </p:cNvSpPr>
          <p:nvPr>
            <p:ph idx="1"/>
          </p:nvPr>
        </p:nvSpPr>
        <p:spPr>
          <a:xfrm>
            <a:off x="838200" y="1191641"/>
            <a:ext cx="10515600" cy="4351338"/>
          </a:xfrm>
        </p:spPr>
        <p:txBody>
          <a:bodyPr>
            <a:noAutofit/>
          </a:bodyPr>
          <a:lstStyle/>
          <a:p>
            <a:r>
              <a:rPr lang="en-US" sz="2400" dirty="0"/>
              <a:t>Four basic areas of consideration for a disaster plan for IRBs include: </a:t>
            </a:r>
            <a:br>
              <a:rPr lang="en-US" dirty="0"/>
            </a:br>
            <a:endParaRPr lang="en-US" dirty="0"/>
          </a:p>
          <a:p>
            <a:pPr marL="514350" indent="-514350">
              <a:buFont typeface="+mj-lt"/>
              <a:buAutoNum type="arabicPeriod"/>
            </a:pPr>
            <a:r>
              <a:rPr lang="en-US" sz="2000" dirty="0"/>
              <a:t>IRB administration activities including IRB office functions, communications, and records. </a:t>
            </a:r>
          </a:p>
          <a:p>
            <a:pPr marL="514350" indent="-514350">
              <a:buFont typeface="+mj-lt"/>
              <a:buAutoNum type="arabicPeriod"/>
            </a:pPr>
            <a:r>
              <a:rPr lang="en-US" sz="2000" dirty="0"/>
              <a:t>IRB Committee function including review and approvals of research and convened IRB meetings. </a:t>
            </a:r>
          </a:p>
          <a:p>
            <a:pPr marL="514350" indent="-514350">
              <a:buFont typeface="+mj-lt"/>
              <a:buAutoNum type="arabicPeriod"/>
            </a:pPr>
            <a:r>
              <a:rPr lang="en-US" sz="2000" dirty="0"/>
              <a:t>Impact on the conduct of previously approved human subject research during emergencies. </a:t>
            </a:r>
          </a:p>
          <a:p>
            <a:pPr marL="514350" indent="-514350">
              <a:buFont typeface="+mj-lt"/>
              <a:buAutoNum type="arabicPeriod"/>
            </a:pPr>
            <a:r>
              <a:rPr lang="en-US" sz="2000" dirty="0"/>
              <a:t>Timely approval of research aimed at studying emergent disasters. The basic IRB disaster philosophy is that the protection of human subjects, and the enforcement of federal regulations and institutional policy will be maintained to the maximum extent possible for the duration of the emergency.</a:t>
            </a:r>
            <a:br>
              <a:rPr lang="en-US" sz="2000" dirty="0"/>
            </a:br>
            <a:br>
              <a:rPr lang="en-US" sz="2000" dirty="0"/>
            </a:br>
            <a:br>
              <a:rPr lang="en-US" sz="2000" dirty="0"/>
            </a:br>
            <a:br>
              <a:rPr lang="en-US" sz="2000" dirty="0"/>
            </a:br>
            <a:br>
              <a:rPr lang="en-US" dirty="0"/>
            </a:br>
            <a:r>
              <a:rPr lang="en-US" dirty="0"/>
              <a:t>*Slides 4-8: Apex Ethical Services LLC:</a:t>
            </a:r>
            <a:r>
              <a:rPr lang="en-US" dirty="0">
                <a:hlinkClick r:id="rId3"/>
              </a:rPr>
              <a:t> https://www.apexethical.com/special-issue-of-irb-easyed</a:t>
            </a:r>
            <a:br>
              <a:rPr lang="en-US" dirty="0"/>
            </a:br>
            <a:br>
              <a:rPr lang="en-US" dirty="0"/>
            </a:br>
            <a:br>
              <a:rPr lang="en-US" dirty="0"/>
            </a:br>
            <a:br>
              <a:rPr lang="en-US" dirty="0"/>
            </a:br>
            <a:r>
              <a:rPr lang="en-US" sz="1900" dirty="0">
                <a:hlinkClick r:id="rId2"/>
              </a:rPr>
              <a:t>https://611d13b4-f5c9-4bb5-88f4-f8b67a45c3f3.filesusr.com/ugd/7d2dfb_5af1acf01daf46ecaadcc0333df36da2.pdf?index=tru</a:t>
            </a:r>
            <a:endParaRPr lang="en-US" sz="1900" dirty="0"/>
          </a:p>
        </p:txBody>
      </p:sp>
    </p:spTree>
    <p:extLst>
      <p:ext uri="{BB962C8B-B14F-4D97-AF65-F5344CB8AC3E}">
        <p14:creationId xmlns:p14="http://schemas.microsoft.com/office/powerpoint/2010/main" val="4269461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A8A3E-9559-3341-AB76-DCCB68EB3566}"/>
              </a:ext>
            </a:extLst>
          </p:cNvPr>
          <p:cNvSpPr>
            <a:spLocks noGrp="1"/>
          </p:cNvSpPr>
          <p:nvPr>
            <p:ph type="title"/>
          </p:nvPr>
        </p:nvSpPr>
        <p:spPr>
          <a:xfrm>
            <a:off x="521208" y="-85979"/>
            <a:ext cx="10515600" cy="1325563"/>
          </a:xfrm>
        </p:spPr>
        <p:txBody>
          <a:bodyPr/>
          <a:lstStyle/>
          <a:p>
            <a:r>
              <a:rPr lang="en-US" dirty="0"/>
              <a:t>IRB Administration</a:t>
            </a:r>
          </a:p>
        </p:txBody>
      </p:sp>
      <p:sp>
        <p:nvSpPr>
          <p:cNvPr id="3" name="Content Placeholder 2">
            <a:extLst>
              <a:ext uri="{FF2B5EF4-FFF2-40B4-BE49-F238E27FC236}">
                <a16:creationId xmlns:a16="http://schemas.microsoft.com/office/drawing/2014/main" id="{647C6909-8709-FA4A-A89B-693686AC01F3}"/>
              </a:ext>
            </a:extLst>
          </p:cNvPr>
          <p:cNvSpPr>
            <a:spLocks noGrp="1"/>
          </p:cNvSpPr>
          <p:nvPr>
            <p:ph idx="1"/>
          </p:nvPr>
        </p:nvSpPr>
        <p:spPr>
          <a:xfrm>
            <a:off x="777240" y="911225"/>
            <a:ext cx="10515600" cy="4351338"/>
          </a:xfrm>
        </p:spPr>
        <p:txBody>
          <a:bodyPr>
            <a:noAutofit/>
          </a:bodyPr>
          <a:lstStyle/>
          <a:p>
            <a:r>
              <a:rPr lang="en-US" sz="2400" dirty="0"/>
              <a:t>During a disaster, key issues are whether physical access to IRB facilities is possible, if staff can get to work, and if records can be accessed. Most IRBs maintain electronic records with backup although some still have paper files. Disaster plans should include: </a:t>
            </a:r>
            <a:br>
              <a:rPr lang="en-US" sz="2400" dirty="0"/>
            </a:br>
            <a:endParaRPr lang="en-US" sz="2400" dirty="0"/>
          </a:p>
          <a:p>
            <a:pPr lvl="1"/>
            <a:r>
              <a:rPr lang="en-US" sz="2000" dirty="0"/>
              <a:t>The ability of staff to work at another location or from home when necessary. </a:t>
            </a:r>
          </a:p>
          <a:p>
            <a:pPr lvl="1"/>
            <a:r>
              <a:rPr lang="en-US" sz="2000" dirty="0"/>
              <a:t>The ability of staff to communicate remotely by phone or internet (email, web meeting) with the IRB Chair and Members, investigators, and administrators, including the Institutional Official. </a:t>
            </a:r>
          </a:p>
          <a:p>
            <a:pPr lvl="1"/>
            <a:r>
              <a:rPr lang="en-US" sz="2000" dirty="0"/>
              <a:t>The ability of staff to access records remotely. This includes assuring the staff has the appropriate equipment (e.g. laptop, headset), software (e.g. IRB software, web meeting platform), and electronic access to databases and files. </a:t>
            </a:r>
          </a:p>
          <a:p>
            <a:pPr lvl="1"/>
            <a:r>
              <a:rPr lang="en-US" sz="2000" dirty="0"/>
              <a:t>An information security plan must include how remote access to materials and communications are protected. </a:t>
            </a:r>
          </a:p>
          <a:p>
            <a:pPr lvl="1"/>
            <a:r>
              <a:rPr lang="en-US" sz="2000" dirty="0"/>
              <a:t>If staff must work from home consider instituting flexible work hours and rotating schedules</a:t>
            </a:r>
          </a:p>
          <a:p>
            <a:pPr lvl="1"/>
            <a:r>
              <a:rPr lang="en-US" sz="2000" dirty="0"/>
              <a:t> The IRB administration should maintain emergency contact information for regulatory and other official agencies including OHRP, FDA, institutional officials, police, state disaster agencies, and federal disaster agencies</a:t>
            </a:r>
          </a:p>
        </p:txBody>
      </p:sp>
    </p:spTree>
    <p:extLst>
      <p:ext uri="{BB962C8B-B14F-4D97-AF65-F5344CB8AC3E}">
        <p14:creationId xmlns:p14="http://schemas.microsoft.com/office/powerpoint/2010/main" val="2340658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7CFD-9A0F-9243-A259-971B66F6799C}"/>
              </a:ext>
            </a:extLst>
          </p:cNvPr>
          <p:cNvSpPr>
            <a:spLocks noGrp="1"/>
          </p:cNvSpPr>
          <p:nvPr>
            <p:ph type="title"/>
          </p:nvPr>
        </p:nvSpPr>
        <p:spPr>
          <a:xfrm>
            <a:off x="838200" y="121285"/>
            <a:ext cx="10515600" cy="1325563"/>
          </a:xfrm>
        </p:spPr>
        <p:txBody>
          <a:bodyPr/>
          <a:lstStyle/>
          <a:p>
            <a:r>
              <a:rPr lang="en-US" dirty="0"/>
              <a:t>IRB Committee Function</a:t>
            </a:r>
          </a:p>
        </p:txBody>
      </p:sp>
      <p:sp>
        <p:nvSpPr>
          <p:cNvPr id="3" name="Content Placeholder 2">
            <a:extLst>
              <a:ext uri="{FF2B5EF4-FFF2-40B4-BE49-F238E27FC236}">
                <a16:creationId xmlns:a16="http://schemas.microsoft.com/office/drawing/2014/main" id="{6CA5E469-2588-5643-91F2-94D999726CE5}"/>
              </a:ext>
            </a:extLst>
          </p:cNvPr>
          <p:cNvSpPr>
            <a:spLocks noGrp="1"/>
          </p:cNvSpPr>
          <p:nvPr>
            <p:ph idx="1"/>
          </p:nvPr>
        </p:nvSpPr>
        <p:spPr>
          <a:xfrm>
            <a:off x="838200" y="1094105"/>
            <a:ext cx="10515600" cy="4351338"/>
          </a:xfrm>
        </p:spPr>
        <p:txBody>
          <a:bodyPr>
            <a:noAutofit/>
          </a:bodyPr>
          <a:lstStyle/>
          <a:p>
            <a:r>
              <a:rPr lang="en-US" sz="2000" dirty="0"/>
              <a:t>During disasters and emergent situations the IRB must still have the ability to conduct exempt determinations, expedited reviews, full board reviews and continuing reviews as well as reviewing noncompliance, adverse events, protocol deviations, unanticipated problems involving risk to subjects or others, and suspensions and terminations of research. Disaster plans should include:</a:t>
            </a:r>
            <a:br>
              <a:rPr lang="en-US" sz="2000" dirty="0"/>
            </a:br>
            <a:endParaRPr lang="en-US" sz="2000" dirty="0"/>
          </a:p>
          <a:p>
            <a:pPr lvl="1"/>
            <a:r>
              <a:rPr lang="en-US" sz="2000" dirty="0"/>
              <a:t>The ability to assign reviewers and provide complete protocols to the reviewers in adequate time for review. </a:t>
            </a:r>
          </a:p>
          <a:p>
            <a:pPr lvl="1"/>
            <a:r>
              <a:rPr lang="en-US" sz="2000" dirty="0"/>
              <a:t>The ability of the IRB to convene at another location or conduct virtual meetings when necessary. This includes assuring the IRB Chair and Members have the appropriate portable equipment (e.g. laptop computer, headset), software (e.g. IRB software, web meeting platform), and electronic access to databases and files. </a:t>
            </a:r>
          </a:p>
          <a:p>
            <a:pPr lvl="1"/>
            <a:r>
              <a:rPr lang="en-US" sz="2000" dirty="0"/>
              <a:t>Have a policy for conducting virtual meetings including attendance, conflicts, voting, and materials for review. </a:t>
            </a:r>
          </a:p>
          <a:p>
            <a:pPr lvl="1"/>
            <a:r>
              <a:rPr lang="en-US" sz="2000" dirty="0"/>
              <a:t>Consider, if appropriate, a smaller and nimble Disaster IRB, which may be a subset of the full IRB. </a:t>
            </a:r>
          </a:p>
          <a:p>
            <a:pPr lvl="2"/>
            <a:r>
              <a:rPr lang="en-US" sz="1400" dirty="0"/>
              <a:t>This IRB must meet the regulatory criteria for an IRB in terms of number and composition and be registered. If your IRB cannot function for an extended period of time consider delegating work to another institution’s IRB. If the disaster is of an extreme nature and duration with no electricity, phones, or internet there may reach a point where the IRB cannot function. In this case it is likely that research functions may also be unable to continue.</a:t>
            </a:r>
          </a:p>
        </p:txBody>
      </p:sp>
    </p:spTree>
    <p:extLst>
      <p:ext uri="{BB962C8B-B14F-4D97-AF65-F5344CB8AC3E}">
        <p14:creationId xmlns:p14="http://schemas.microsoft.com/office/powerpoint/2010/main" val="3223649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E9CBA-55BB-A847-821D-69F2545D29CC}"/>
              </a:ext>
            </a:extLst>
          </p:cNvPr>
          <p:cNvSpPr>
            <a:spLocks noGrp="1"/>
          </p:cNvSpPr>
          <p:nvPr>
            <p:ph type="title"/>
          </p:nvPr>
        </p:nvSpPr>
        <p:spPr/>
        <p:txBody>
          <a:bodyPr/>
          <a:lstStyle/>
          <a:p>
            <a:r>
              <a:rPr lang="en-US" dirty="0"/>
              <a:t>OHRP Memo(2000)</a:t>
            </a:r>
          </a:p>
        </p:txBody>
      </p:sp>
      <p:sp>
        <p:nvSpPr>
          <p:cNvPr id="3" name="Content Placeholder 2">
            <a:extLst>
              <a:ext uri="{FF2B5EF4-FFF2-40B4-BE49-F238E27FC236}">
                <a16:creationId xmlns:a16="http://schemas.microsoft.com/office/drawing/2014/main" id="{6C4AE3E5-DC6B-F144-8852-E9226C37CC82}"/>
              </a:ext>
            </a:extLst>
          </p:cNvPr>
          <p:cNvSpPr>
            <a:spLocks noGrp="1"/>
          </p:cNvSpPr>
          <p:nvPr>
            <p:ph idx="1"/>
          </p:nvPr>
        </p:nvSpPr>
        <p:spPr/>
        <p:txBody>
          <a:bodyPr>
            <a:normAutofit fontScale="92500" lnSpcReduction="20000"/>
          </a:bodyPr>
          <a:lstStyle/>
          <a:p>
            <a:r>
              <a:rPr lang="en-US" dirty="0"/>
              <a:t>Effective immediately, OPRR will recognize as "convened" those IRB meetings conducted via telephone conference call, provided that each participating IRB member </a:t>
            </a:r>
            <a:br>
              <a:rPr lang="en-US" dirty="0"/>
            </a:br>
            <a:r>
              <a:rPr lang="en-US" dirty="0"/>
              <a:t>(</a:t>
            </a:r>
            <a:r>
              <a:rPr lang="en-US" dirty="0" err="1"/>
              <a:t>i</a:t>
            </a:r>
            <a:r>
              <a:rPr lang="en-US" dirty="0"/>
              <a:t>) has received all pertinent material prior to the meeting, and </a:t>
            </a:r>
            <a:br>
              <a:rPr lang="en-US" dirty="0"/>
            </a:br>
            <a:r>
              <a:rPr lang="en-US" dirty="0"/>
              <a:t>(ii) can actively and equally participate in the discussion of all protocols.  </a:t>
            </a:r>
            <a:br>
              <a:rPr lang="en-US" dirty="0"/>
            </a:br>
            <a:br>
              <a:rPr lang="en-US" dirty="0"/>
            </a:br>
            <a:r>
              <a:rPr lang="en-US" dirty="0"/>
              <a:t>Minutes of such meetings must clearly document that these two conditions have been satisfied in addition to the usual regulatory requirements (e.g., attendance, initial and continued presence of a majority of members, including at least one nonscientist member; actions taken by the IRB; the vote on such actions; discussion and resolution  of controverted  issues).</a:t>
            </a:r>
            <a:br>
              <a:rPr lang="en-US" dirty="0"/>
            </a:br>
            <a:br>
              <a:rPr lang="en-US" dirty="0"/>
            </a:br>
            <a:r>
              <a:rPr lang="en-US" dirty="0">
                <a:hlinkClick r:id="rId2"/>
              </a:rPr>
              <a:t>www.hhs.gov/ohrp/regulations-and-policy/guidance/irb-meetings-convened-by-telephone-call/index.html</a:t>
            </a:r>
            <a:endParaRPr lang="en-US" dirty="0"/>
          </a:p>
        </p:txBody>
      </p:sp>
      <p:pic>
        <p:nvPicPr>
          <p:cNvPr id="1025" name="Picture 1" descr="https://cste.webex.com/tc3300/trainingcenter/html/img/1x1.gif">
            <a:extLst>
              <a:ext uri="{FF2B5EF4-FFF2-40B4-BE49-F238E27FC236}">
                <a16:creationId xmlns:a16="http://schemas.microsoft.com/office/drawing/2014/main" id="{788ABF9B-F9CE-D242-9BC9-09FCF748A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190500" cy="101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cste.webex.com/tc3300/trainingcenter/html/img/titleblank.gif">
            <a:extLst>
              <a:ext uri="{FF2B5EF4-FFF2-40B4-BE49-F238E27FC236}">
                <a16:creationId xmlns:a16="http://schemas.microsoft.com/office/drawing/2014/main" id="{8683BA27-BED3-6941-9C01-B5A8E511A9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3175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ste.webex.com/tc3300/trainingcenter/html/img/titleblank.gif">
            <a:extLst>
              <a:ext uri="{FF2B5EF4-FFF2-40B4-BE49-F238E27FC236}">
                <a16:creationId xmlns:a16="http://schemas.microsoft.com/office/drawing/2014/main" id="{EFCA9F85-6C31-574A-89BC-28E30A668A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3175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ste.webex.com/cste/k2/tool/folder/downfile.php?filePath=QUhTSwAAAAQrWr-kLIGoCnEKLmaJI5BvMbo_9LnCrWD-9Rojipsspf9XYLymhTZ0YgRYRpBTViDKD1FkLJo2eavzVmZgYRVH-NHg-2IeYMxIyHGG-Z3v7Gcu6XSaZQxPar3SICRa5iUPHU-oMJaLFixEpjp6Z87Q0">
            <a:extLst>
              <a:ext uri="{FF2B5EF4-FFF2-40B4-BE49-F238E27FC236}">
                <a16:creationId xmlns:a16="http://schemas.microsoft.com/office/drawing/2014/main" id="{EA721D7E-2CDE-0B4C-B92D-7D14B10C04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s://cste.webex.com/tc3300/trainingcenter/html/img/1x1.gif">
            <a:extLst>
              <a:ext uri="{FF2B5EF4-FFF2-40B4-BE49-F238E27FC236}">
                <a16:creationId xmlns:a16="http://schemas.microsoft.com/office/drawing/2014/main" id="{59A28736-61CF-0E4E-B42F-2C5FAE117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3810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ste.webex.com/tc3300/trainingcenter/html/img/1x1.gif?rnd=1">
            <a:extLst>
              <a:ext uri="{FF2B5EF4-FFF2-40B4-BE49-F238E27FC236}">
                <a16:creationId xmlns:a16="http://schemas.microsoft.com/office/drawing/2014/main" id="{B91F9BA2-7B8D-D54C-A449-CC015B9485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635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s://cste.webex.com/tc3300/trainingcenter/html/img/1x1.gif?rnd=1">
            <a:extLst>
              <a:ext uri="{FF2B5EF4-FFF2-40B4-BE49-F238E27FC236}">
                <a16:creationId xmlns:a16="http://schemas.microsoft.com/office/drawing/2014/main" id="{39FC812F-A08D-3546-803D-B4F96000AB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635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ste.webex.com/tc3300/trainingcenter/html/img/1x1.gif?rnd=1">
            <a:extLst>
              <a:ext uri="{FF2B5EF4-FFF2-40B4-BE49-F238E27FC236}">
                <a16:creationId xmlns:a16="http://schemas.microsoft.com/office/drawing/2014/main" id="{C7917DFE-964E-784D-99BB-E1DCF37FA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635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s://cste.webex.com/tc3300/trainingcenter/html/img/1x1.gif?rnd=1">
            <a:extLst>
              <a:ext uri="{FF2B5EF4-FFF2-40B4-BE49-F238E27FC236}">
                <a16:creationId xmlns:a16="http://schemas.microsoft.com/office/drawing/2014/main" id="{5BCBBD73-8C82-A547-9C69-871EF5D863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635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ste.webex.com/tc3300/trainingcenter/html/img/1x1.gif">
            <a:extLst>
              <a:ext uri="{FF2B5EF4-FFF2-40B4-BE49-F238E27FC236}">
                <a16:creationId xmlns:a16="http://schemas.microsoft.com/office/drawing/2014/main" id="{10A9F8A6-204D-F248-BA64-368EB03278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https://cste.webex.com/tc3300/trainingcenter/html/img/1x1.gif">
            <a:extLst>
              <a:ext uri="{FF2B5EF4-FFF2-40B4-BE49-F238E27FC236}">
                <a16:creationId xmlns:a16="http://schemas.microsoft.com/office/drawing/2014/main" id="{9077F9BD-F87C-1D47-A28C-1976F1271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cste.webex.com/tc3300/trainingcenter/html/img/1x1.gif">
            <a:extLst>
              <a:ext uri="{FF2B5EF4-FFF2-40B4-BE49-F238E27FC236}">
                <a16:creationId xmlns:a16="http://schemas.microsoft.com/office/drawing/2014/main" id="{B8536206-40C1-BA42-9382-1668A9598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https://cste.webex.com/tc3300/trainingcenter/html/img/1x1.gif">
            <a:extLst>
              <a:ext uri="{FF2B5EF4-FFF2-40B4-BE49-F238E27FC236}">
                <a16:creationId xmlns:a16="http://schemas.microsoft.com/office/drawing/2014/main" id="{730FC836-1711-5746-9755-95DB73911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cste.webex.com/tc3300/trainingcenter/html/img/1x1.gif">
            <a:extLst>
              <a:ext uri="{FF2B5EF4-FFF2-40B4-BE49-F238E27FC236}">
                <a16:creationId xmlns:a16="http://schemas.microsoft.com/office/drawing/2014/main" id="{D5821EEE-07E9-DE4C-B99B-A40D3FB07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https://cste.webex.com/tc3300/trainingcenter/html/img/1x1.gif">
            <a:extLst>
              <a:ext uri="{FF2B5EF4-FFF2-40B4-BE49-F238E27FC236}">
                <a16:creationId xmlns:a16="http://schemas.microsoft.com/office/drawing/2014/main" id="{B28B9760-5A37-6846-94DB-C2F5000520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ste.webex.com/tc3300/trainingcenter/html/img/1x1.gif">
            <a:extLst>
              <a:ext uri="{FF2B5EF4-FFF2-40B4-BE49-F238E27FC236}">
                <a16:creationId xmlns:a16="http://schemas.microsoft.com/office/drawing/2014/main" id="{58EEE639-9197-194A-B4F4-BAB2C36CE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https://cste.webex.com/tc3300/trainingcenter/html/img/1x1.gif">
            <a:extLst>
              <a:ext uri="{FF2B5EF4-FFF2-40B4-BE49-F238E27FC236}">
                <a16:creationId xmlns:a16="http://schemas.microsoft.com/office/drawing/2014/main" id="{17CFB786-C2C4-5E49-B7E4-8429FE5CFC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ste.webex.com/tc3300/trainingcenter/html/img/1x1.gif">
            <a:extLst>
              <a:ext uri="{FF2B5EF4-FFF2-40B4-BE49-F238E27FC236}">
                <a16:creationId xmlns:a16="http://schemas.microsoft.com/office/drawing/2014/main" id="{8F613E3D-1B63-054C-83B3-8223E77DF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https://cste.webex.com/tc3300/trainingcenter/html/img/1x1.gif">
            <a:extLst>
              <a:ext uri="{FF2B5EF4-FFF2-40B4-BE49-F238E27FC236}">
                <a16:creationId xmlns:a16="http://schemas.microsoft.com/office/drawing/2014/main" id="{6A9566CF-678D-5142-99A1-743788EFC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ste.webex.com/tc3300/trainingcenter/html/img/1x1.gif">
            <a:extLst>
              <a:ext uri="{FF2B5EF4-FFF2-40B4-BE49-F238E27FC236}">
                <a16:creationId xmlns:a16="http://schemas.microsoft.com/office/drawing/2014/main" id="{5638ED2C-26EA-164A-BA79-9E2E77E677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cste.webex.com/tc3300/trainingcenter/html/img/1x1.gif">
            <a:extLst>
              <a:ext uri="{FF2B5EF4-FFF2-40B4-BE49-F238E27FC236}">
                <a16:creationId xmlns:a16="http://schemas.microsoft.com/office/drawing/2014/main" id="{DE897856-F26B-BE4A-AF2B-EB34B7000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https://cste.webex.com/tc3300/trainingcenter/html/img/1x1.gif">
            <a:extLst>
              <a:ext uri="{FF2B5EF4-FFF2-40B4-BE49-F238E27FC236}">
                <a16:creationId xmlns:a16="http://schemas.microsoft.com/office/drawing/2014/main" id="{EC506C8F-6E89-F446-B292-BD960CA5C5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ste.webex.com/tc3300/trainingcenter/html/img/1x1.gif">
            <a:extLst>
              <a:ext uri="{FF2B5EF4-FFF2-40B4-BE49-F238E27FC236}">
                <a16:creationId xmlns:a16="http://schemas.microsoft.com/office/drawing/2014/main" id="{A91F8665-A326-3C4D-9629-4193F2AF3B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762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82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2A2EA-185A-7141-BB0D-2801FBD2FC5A}"/>
              </a:ext>
            </a:extLst>
          </p:cNvPr>
          <p:cNvSpPr>
            <a:spLocks noGrp="1"/>
          </p:cNvSpPr>
          <p:nvPr>
            <p:ph type="title"/>
          </p:nvPr>
        </p:nvSpPr>
        <p:spPr>
          <a:xfrm>
            <a:off x="838200" y="365125"/>
            <a:ext cx="11122152" cy="1325563"/>
          </a:xfrm>
        </p:spPr>
        <p:txBody>
          <a:bodyPr>
            <a:noAutofit/>
          </a:bodyPr>
          <a:lstStyle/>
          <a:p>
            <a:pPr>
              <a:lnSpc>
                <a:spcPct val="100000"/>
              </a:lnSpc>
            </a:pPr>
            <a:r>
              <a:rPr lang="en-US" dirty="0"/>
              <a:t>Considerations for ongoing previously approved research during a disaster</a:t>
            </a:r>
          </a:p>
        </p:txBody>
      </p:sp>
      <p:sp>
        <p:nvSpPr>
          <p:cNvPr id="3" name="Content Placeholder 2">
            <a:extLst>
              <a:ext uri="{FF2B5EF4-FFF2-40B4-BE49-F238E27FC236}">
                <a16:creationId xmlns:a16="http://schemas.microsoft.com/office/drawing/2014/main" id="{CFF7C483-F9B6-244D-9EF2-E2B5C5FD2076}"/>
              </a:ext>
            </a:extLst>
          </p:cNvPr>
          <p:cNvSpPr>
            <a:spLocks noGrp="1"/>
          </p:cNvSpPr>
          <p:nvPr>
            <p:ph idx="1"/>
          </p:nvPr>
        </p:nvSpPr>
        <p:spPr/>
        <p:txBody>
          <a:bodyPr>
            <a:normAutofit/>
          </a:bodyPr>
          <a:lstStyle/>
          <a:p>
            <a:pPr marL="0" indent="0">
              <a:buNone/>
            </a:pPr>
            <a:endParaRPr lang="en-US" dirty="0"/>
          </a:p>
          <a:p>
            <a:r>
              <a:rPr lang="en-US" sz="2000" dirty="0"/>
              <a:t>In some emergency situations, such  as the COVID-19 pandemic , the institution, in concert with the IRB, may require investigators to stop face-to-face  visits. </a:t>
            </a:r>
            <a:br>
              <a:rPr lang="en-US" sz="2000" dirty="0"/>
            </a:br>
            <a:endParaRPr lang="en-US" sz="2000" dirty="0"/>
          </a:p>
          <a:p>
            <a:r>
              <a:rPr lang="en-US" sz="2000" dirty="0"/>
              <a:t>The IRB should make investigators aware of the IRB disaster plan and encourage PIs to develop their own disaster plans for their research programs. This should include plans for contact information for the IRB Chair and IRB Staff, clinics, pharmacies, etc., and how to access the subject and sponsor contact information if needed.</a:t>
            </a:r>
          </a:p>
        </p:txBody>
      </p:sp>
    </p:spTree>
    <p:extLst>
      <p:ext uri="{BB962C8B-B14F-4D97-AF65-F5344CB8AC3E}">
        <p14:creationId xmlns:p14="http://schemas.microsoft.com/office/powerpoint/2010/main" val="2852286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1A256-562A-7E41-9139-78F321D5F541}"/>
              </a:ext>
            </a:extLst>
          </p:cNvPr>
          <p:cNvSpPr>
            <a:spLocks noGrp="1"/>
          </p:cNvSpPr>
          <p:nvPr>
            <p:ph type="title"/>
          </p:nvPr>
        </p:nvSpPr>
        <p:spPr/>
        <p:txBody>
          <a:bodyPr/>
          <a:lstStyle/>
          <a:p>
            <a:r>
              <a:rPr lang="en-US" dirty="0"/>
              <a:t>IRB Approval of Emergent Research</a:t>
            </a:r>
          </a:p>
        </p:txBody>
      </p:sp>
      <p:sp>
        <p:nvSpPr>
          <p:cNvPr id="3" name="Content Placeholder 2">
            <a:extLst>
              <a:ext uri="{FF2B5EF4-FFF2-40B4-BE49-F238E27FC236}">
                <a16:creationId xmlns:a16="http://schemas.microsoft.com/office/drawing/2014/main" id="{3DF734C0-1E26-804D-BDBE-9E180F0CC348}"/>
              </a:ext>
            </a:extLst>
          </p:cNvPr>
          <p:cNvSpPr>
            <a:spLocks noGrp="1"/>
          </p:cNvSpPr>
          <p:nvPr>
            <p:ph idx="1"/>
          </p:nvPr>
        </p:nvSpPr>
        <p:spPr>
          <a:xfrm>
            <a:off x="475488" y="1825625"/>
            <a:ext cx="10878312" cy="4351338"/>
          </a:xfrm>
        </p:spPr>
        <p:txBody>
          <a:bodyPr>
            <a:normAutofit fontScale="92500" lnSpcReduction="20000"/>
          </a:bodyPr>
          <a:lstStyle/>
          <a:p>
            <a:r>
              <a:rPr lang="en-US" dirty="0"/>
              <a:t>Some investigators may want to study the effects of emergencies or disasters and spontaneously develop research protocols. </a:t>
            </a:r>
          </a:p>
          <a:p>
            <a:r>
              <a:rPr lang="en-US" dirty="0"/>
              <a:t>The IRB should have a plan for the timely review and approval of IRB applications for the study of such emergencies. </a:t>
            </a:r>
          </a:p>
          <a:p>
            <a:r>
              <a:rPr lang="en-US" dirty="0"/>
              <a:t>This may include a quick exempt determination or expedited review by the IRB Chair or another Member, or an ad-hoc meeting of the IRB (or the Disaster IRB) to review the protocol. </a:t>
            </a:r>
            <a:br>
              <a:rPr lang="en-US" dirty="0"/>
            </a:br>
            <a:br>
              <a:rPr lang="en-US" dirty="0"/>
            </a:br>
            <a:r>
              <a:rPr lang="en-US" dirty="0"/>
              <a:t>Reference: Conducting Science in Disasters: Recommendations from the NIEHS Working Group for Special IRB Considerations in the Review of Disaster Related Research Joan P. Packenham et al., Environmental Health Perspectives, 2017 Sep; 125(9): 094503.</a:t>
            </a:r>
            <a:br>
              <a:rPr lang="en-US" dirty="0"/>
            </a:br>
            <a:r>
              <a:rPr lang="en-US" dirty="0">
                <a:hlinkClick r:id="rId2"/>
              </a:rPr>
              <a:t>https://www.ncbi.nlm.nih.gov/pmc/articles/PMC5915198/pdf/EHP2378.pdf</a:t>
            </a:r>
            <a:endParaRPr lang="en-US" dirty="0"/>
          </a:p>
        </p:txBody>
      </p:sp>
    </p:spTree>
    <p:extLst>
      <p:ext uri="{BB962C8B-B14F-4D97-AF65-F5344CB8AC3E}">
        <p14:creationId xmlns:p14="http://schemas.microsoft.com/office/powerpoint/2010/main" val="2754174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35809-68A0-3E40-88CC-971E3E8F280C}"/>
              </a:ext>
            </a:extLst>
          </p:cNvPr>
          <p:cNvSpPr>
            <a:spLocks noGrp="1"/>
          </p:cNvSpPr>
          <p:nvPr>
            <p:ph type="title"/>
          </p:nvPr>
        </p:nvSpPr>
        <p:spPr/>
        <p:txBody>
          <a:bodyPr/>
          <a:lstStyle/>
          <a:p>
            <a:pPr algn="ctr"/>
            <a:r>
              <a:rPr lang="en-US" dirty="0"/>
              <a:t>COVID-19 Webinar for IRBs</a:t>
            </a:r>
          </a:p>
        </p:txBody>
      </p:sp>
      <p:pic>
        <p:nvPicPr>
          <p:cNvPr id="5" name="Content Placeholder 4">
            <a:extLst>
              <a:ext uri="{FF2B5EF4-FFF2-40B4-BE49-F238E27FC236}">
                <a16:creationId xmlns:a16="http://schemas.microsoft.com/office/drawing/2014/main" id="{B0D33419-D73D-0442-AECA-D504EA254B61}"/>
              </a:ext>
            </a:extLst>
          </p:cNvPr>
          <p:cNvPicPr>
            <a:picLocks noGrp="1" noChangeAspect="1"/>
          </p:cNvPicPr>
          <p:nvPr>
            <p:ph idx="1"/>
          </p:nvPr>
        </p:nvPicPr>
        <p:blipFill>
          <a:blip r:embed="rId2"/>
          <a:stretch>
            <a:fillRect/>
          </a:stretch>
        </p:blipFill>
        <p:spPr>
          <a:xfrm>
            <a:off x="667512" y="1814979"/>
            <a:ext cx="10515600" cy="3689878"/>
          </a:xfrm>
        </p:spPr>
      </p:pic>
      <p:sp>
        <p:nvSpPr>
          <p:cNvPr id="6" name="Rectangle 5">
            <a:extLst>
              <a:ext uri="{FF2B5EF4-FFF2-40B4-BE49-F238E27FC236}">
                <a16:creationId xmlns:a16="http://schemas.microsoft.com/office/drawing/2014/main" id="{A20D8E7D-BB6C-C343-B7E2-F4FAACED91B2}"/>
              </a:ext>
            </a:extLst>
          </p:cNvPr>
          <p:cNvSpPr/>
          <p:nvPr/>
        </p:nvSpPr>
        <p:spPr>
          <a:xfrm>
            <a:off x="4185233" y="5719310"/>
            <a:ext cx="1684435" cy="369332"/>
          </a:xfrm>
          <a:prstGeom prst="rect">
            <a:avLst/>
          </a:prstGeom>
        </p:spPr>
        <p:txBody>
          <a:bodyPr wrap="none">
            <a:spAutoFit/>
          </a:bodyPr>
          <a:lstStyle/>
          <a:p>
            <a:r>
              <a:rPr lang="en-US" dirty="0">
                <a:hlinkClick r:id="rId3"/>
              </a:rPr>
              <a:t>www.primr.org/</a:t>
            </a:r>
            <a:endParaRPr lang="en-US" dirty="0"/>
          </a:p>
        </p:txBody>
      </p:sp>
    </p:spTree>
    <p:extLst>
      <p:ext uri="{BB962C8B-B14F-4D97-AF65-F5344CB8AC3E}">
        <p14:creationId xmlns:p14="http://schemas.microsoft.com/office/powerpoint/2010/main" val="2561700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F2EA-3ED8-614C-9D35-8C723AFDA6AF}"/>
              </a:ext>
            </a:extLst>
          </p:cNvPr>
          <p:cNvSpPr>
            <a:spLocks noGrp="1"/>
          </p:cNvSpPr>
          <p:nvPr>
            <p:ph type="title"/>
          </p:nvPr>
        </p:nvSpPr>
        <p:spPr>
          <a:xfrm>
            <a:off x="838200" y="0"/>
            <a:ext cx="10515600" cy="1047655"/>
          </a:xfrm>
        </p:spPr>
        <p:txBody>
          <a:bodyPr/>
          <a:lstStyle/>
          <a:p>
            <a:pPr algn="ctr"/>
            <a:r>
              <a:rPr lang="en-US" dirty="0"/>
              <a:t>IRB Forum (</a:t>
            </a:r>
            <a:r>
              <a:rPr lang="en-US" dirty="0" err="1"/>
              <a:t>www.irbforum.org</a:t>
            </a:r>
            <a:r>
              <a:rPr lang="en-US" dirty="0"/>
              <a:t>)</a:t>
            </a:r>
          </a:p>
        </p:txBody>
      </p:sp>
      <p:graphicFrame>
        <p:nvGraphicFramePr>
          <p:cNvPr id="4" name="Table 3">
            <a:extLst>
              <a:ext uri="{FF2B5EF4-FFF2-40B4-BE49-F238E27FC236}">
                <a16:creationId xmlns:a16="http://schemas.microsoft.com/office/drawing/2014/main" id="{2E92FF37-C5A9-7A42-BC30-1B31F0FCB7A2}"/>
              </a:ext>
            </a:extLst>
          </p:cNvPr>
          <p:cNvGraphicFramePr>
            <a:graphicFrameLocks noGrp="1"/>
          </p:cNvGraphicFramePr>
          <p:nvPr>
            <p:extLst>
              <p:ext uri="{D42A27DB-BD31-4B8C-83A1-F6EECF244321}">
                <p14:modId xmlns:p14="http://schemas.microsoft.com/office/powerpoint/2010/main" val="186809844"/>
              </p:ext>
            </p:extLst>
          </p:nvPr>
        </p:nvGraphicFramePr>
        <p:xfrm>
          <a:off x="621792" y="2059877"/>
          <a:ext cx="10948416" cy="4706400"/>
        </p:xfrm>
        <a:graphic>
          <a:graphicData uri="http://schemas.openxmlformats.org/drawingml/2006/table">
            <a:tbl>
              <a:tblPr firstRow="1" firstCol="1" bandRow="1">
                <a:tableStyleId>{5C22544A-7EE6-4342-B048-85BDC9FD1C3A}</a:tableStyleId>
              </a:tblPr>
              <a:tblGrid>
                <a:gridCol w="718799">
                  <a:extLst>
                    <a:ext uri="{9D8B030D-6E8A-4147-A177-3AD203B41FA5}">
                      <a16:colId xmlns:a16="http://schemas.microsoft.com/office/drawing/2014/main" val="25674632"/>
                    </a:ext>
                  </a:extLst>
                </a:gridCol>
                <a:gridCol w="6431155">
                  <a:extLst>
                    <a:ext uri="{9D8B030D-6E8A-4147-A177-3AD203B41FA5}">
                      <a16:colId xmlns:a16="http://schemas.microsoft.com/office/drawing/2014/main" val="284013998"/>
                    </a:ext>
                  </a:extLst>
                </a:gridCol>
                <a:gridCol w="850355">
                  <a:extLst>
                    <a:ext uri="{9D8B030D-6E8A-4147-A177-3AD203B41FA5}">
                      <a16:colId xmlns:a16="http://schemas.microsoft.com/office/drawing/2014/main" val="3848831044"/>
                    </a:ext>
                  </a:extLst>
                </a:gridCol>
                <a:gridCol w="2948107">
                  <a:extLst>
                    <a:ext uri="{9D8B030D-6E8A-4147-A177-3AD203B41FA5}">
                      <a16:colId xmlns:a16="http://schemas.microsoft.com/office/drawing/2014/main" val="2285370288"/>
                    </a:ext>
                  </a:extLst>
                </a:gridCol>
              </a:tblGrid>
              <a:tr h="0">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endParaRPr lang="en-US" sz="900" dirty="0">
                        <a:effectLst/>
                      </a:endParaRPr>
                    </a:p>
                    <a:p>
                      <a:pPr marL="0" marR="0">
                        <a:spcBef>
                          <a:spcPts val="0"/>
                        </a:spcBef>
                        <a:spcAft>
                          <a:spcPts val="0"/>
                        </a:spcAft>
                      </a:pPr>
                      <a:r>
                        <a:rPr lang="en-US" sz="700" dirty="0">
                          <a:effectLst/>
                        </a:rPr>
                        <a:t>by </a:t>
                      </a:r>
                      <a:r>
                        <a:rPr lang="en-US" sz="700" dirty="0">
                          <a:effectLst/>
                          <a:hlinkClick r:id="rId2"/>
                        </a:rPr>
                        <a:t>Tamiko</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lgn="ctr">
                        <a:spcBef>
                          <a:spcPts val="0"/>
                        </a:spcBef>
                        <a:spcAft>
                          <a:spcPts val="0"/>
                        </a:spcAft>
                      </a:pPr>
                      <a:r>
                        <a:rPr lang="en-US" sz="700">
                          <a:effectLst/>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05/18/2020 06:49AM</a:t>
                      </a:r>
                      <a:br>
                        <a:rPr lang="en-US" sz="700">
                          <a:effectLst/>
                        </a:rPr>
                      </a:br>
                      <a:r>
                        <a:rPr lang="en-US" sz="700">
                          <a:effectLst/>
                          <a:hlinkClick r:id="rId3"/>
                        </a:rPr>
                        <a:t>Last Post</a:t>
                      </a:r>
                      <a:r>
                        <a:rPr lang="en-US" sz="700">
                          <a:effectLst/>
                        </a:rPr>
                        <a:t> by </a:t>
                      </a:r>
                      <a:r>
                        <a:rPr lang="en-US" sz="700">
                          <a:effectLst/>
                          <a:hlinkClick r:id="rId4"/>
                        </a:rPr>
                        <a:t>Aimee 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1490466845"/>
                  </a:ext>
                </a:extLst>
              </a:tr>
              <a:tr h="357624">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5" tooltip="New Message"/>
                        </a:rPr>
                        <a:t>EUA for remdesivir (no more expanded access protocol)</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05/16/2020 05:09AM</a:t>
                      </a:r>
                      <a:br>
                        <a:rPr lang="en-US" sz="700">
                          <a:effectLst/>
                        </a:rPr>
                      </a:br>
                      <a:r>
                        <a:rPr lang="en-US" sz="700">
                          <a:effectLst/>
                          <a:hlinkClick r:id="rId6"/>
                        </a:rPr>
                        <a:t>Last Post</a:t>
                      </a:r>
                      <a:r>
                        <a:rPr lang="en-US" sz="700">
                          <a:effectLst/>
                        </a:rPr>
                        <a:t> by </a:t>
                      </a:r>
                      <a:r>
                        <a:rPr lang="en-US" sz="700">
                          <a:effectLst/>
                          <a:hlinkClick r:id="rId7"/>
                        </a:rPr>
                        <a:t>Lynn Shields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258562772"/>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8" tooltip="New Message"/>
                        </a:rPr>
                        <a:t>Allowing PIs to continue with in-person research</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05/15/2020 10:27AM</a:t>
                      </a:r>
                      <a:br>
                        <a:rPr lang="en-US" sz="700">
                          <a:effectLst/>
                        </a:rPr>
                      </a:br>
                      <a:r>
                        <a:rPr lang="en-US" sz="700">
                          <a:effectLst/>
                          <a:hlinkClick r:id="rId9"/>
                        </a:rPr>
                        <a:t>Last Post</a:t>
                      </a:r>
                      <a:r>
                        <a:rPr lang="en-US" sz="700">
                          <a:effectLst/>
                        </a:rPr>
                        <a:t> by </a:t>
                      </a:r>
                      <a:r>
                        <a:rPr lang="en-US" sz="700">
                          <a:effectLst/>
                          <a:hlinkClick r:id="rId10"/>
                        </a:rPr>
                        <a:t>Karen Russo</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3757256932"/>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11"/>
                        </a:rPr>
                        <a:t>COVID-19 Testing More Than Minimal Risk</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05/13/2020 04:35AM</a:t>
                      </a:r>
                      <a:br>
                        <a:rPr lang="en-US" sz="700">
                          <a:effectLst/>
                        </a:rPr>
                      </a:br>
                      <a:r>
                        <a:rPr lang="en-US" sz="700">
                          <a:effectLst/>
                          <a:hlinkClick r:id="rId12"/>
                        </a:rPr>
                        <a:t>Last Post</a:t>
                      </a:r>
                      <a:r>
                        <a:rPr lang="en-US" sz="700">
                          <a:effectLst/>
                        </a:rPr>
                        <a:t> by </a:t>
                      </a:r>
                      <a:r>
                        <a:rPr lang="en-US" sz="700">
                          <a:effectLst/>
                          <a:hlinkClick r:id="rId13"/>
                        </a:rPr>
                        <a:t>Brian Stello</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2145491523"/>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14"/>
                        </a:rPr>
                        <a:t>COVID testing and FDA requirements</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05/11/2020 05:25AM</a:t>
                      </a:r>
                      <a:br>
                        <a:rPr lang="en-US" sz="700">
                          <a:effectLst/>
                        </a:rPr>
                      </a:br>
                      <a:r>
                        <a:rPr lang="en-US" sz="700">
                          <a:effectLst/>
                          <a:hlinkClick r:id="rId15"/>
                        </a:rPr>
                        <a:t>Last Post</a:t>
                      </a:r>
                      <a:r>
                        <a:rPr lang="en-US" sz="700">
                          <a:effectLst/>
                        </a:rPr>
                        <a:t> by </a:t>
                      </a:r>
                      <a:r>
                        <a:rPr lang="en-US" sz="700">
                          <a:effectLst/>
                          <a:hlinkClick r:id="rId16"/>
                        </a:rPr>
                        <a:t>clpepp01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428655633"/>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17"/>
                        </a:rPr>
                        <a:t>Covid related health screenings to return to work and ultimately "open" institution</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05/11/2020 05:20AM</a:t>
                      </a:r>
                      <a:br>
                        <a:rPr lang="en-US" sz="700">
                          <a:effectLst/>
                        </a:rPr>
                      </a:br>
                      <a:r>
                        <a:rPr lang="en-US" sz="700">
                          <a:effectLst/>
                          <a:hlinkClick r:id="rId18"/>
                        </a:rPr>
                        <a:t>Last Post</a:t>
                      </a:r>
                      <a:r>
                        <a:rPr lang="en-US" sz="700">
                          <a:effectLst/>
                        </a:rPr>
                        <a:t> by </a:t>
                      </a:r>
                      <a:r>
                        <a:rPr lang="en-US" sz="700">
                          <a:effectLst/>
                          <a:hlinkClick r:id="rId19"/>
                        </a:rPr>
                        <a:t>tghani</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810475444"/>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20" tooltip="New Message"/>
                        </a:rPr>
                        <a:t>COVID-19 and Experimental Research</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05/04/2020 08:20AM</a:t>
                      </a:r>
                      <a:br>
                        <a:rPr lang="en-US" sz="700">
                          <a:effectLst/>
                        </a:rPr>
                      </a:br>
                      <a:r>
                        <a:rPr lang="en-US" sz="700">
                          <a:effectLst/>
                          <a:hlinkClick r:id="rId21"/>
                        </a:rPr>
                        <a:t>Last Post</a:t>
                      </a:r>
                      <a:r>
                        <a:rPr lang="en-US" sz="700">
                          <a:effectLst/>
                        </a:rPr>
                        <a:t> by </a:t>
                      </a:r>
                      <a:r>
                        <a:rPr lang="en-US" sz="700">
                          <a:effectLst/>
                          <a:hlinkClick r:id="rId22"/>
                        </a:rPr>
                        <a:t>Teri Gabriel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6177935"/>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23" tooltip="New Message"/>
                        </a:rPr>
                        <a:t>Investigational use of convalescent plasma..</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04/30/2020 10:05AM</a:t>
                      </a:r>
                      <a:br>
                        <a:rPr lang="en-US" sz="700">
                          <a:effectLst/>
                        </a:rPr>
                      </a:br>
                      <a:r>
                        <a:rPr lang="en-US" sz="700">
                          <a:effectLst/>
                          <a:hlinkClick r:id="rId24"/>
                        </a:rPr>
                        <a:t>Last Post</a:t>
                      </a:r>
                      <a:r>
                        <a:rPr lang="en-US" sz="700">
                          <a:effectLst/>
                        </a:rPr>
                        <a:t> by </a:t>
                      </a:r>
                      <a:r>
                        <a:rPr lang="en-US" sz="700">
                          <a:effectLst/>
                          <a:hlinkClick r:id="rId25"/>
                        </a:rPr>
                        <a:t>amyl_h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2939160321"/>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26" tooltip="New Message"/>
                        </a:rPr>
                        <a:t>FDA Guidance on Documentation of Consent</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04/30/2020 04:13AM</a:t>
                      </a:r>
                      <a:br>
                        <a:rPr lang="en-US" sz="700">
                          <a:effectLst/>
                        </a:rPr>
                      </a:br>
                      <a:r>
                        <a:rPr lang="en-US" sz="700">
                          <a:effectLst/>
                          <a:hlinkClick r:id="rId27"/>
                        </a:rPr>
                        <a:t>Last Post</a:t>
                      </a:r>
                      <a:r>
                        <a:rPr lang="en-US" sz="700">
                          <a:effectLst/>
                        </a:rPr>
                        <a:t> by </a:t>
                      </a:r>
                      <a:r>
                        <a:rPr lang="en-US" sz="700">
                          <a:effectLst/>
                          <a:hlinkClick r:id="rId28"/>
                        </a:rPr>
                        <a:t>Raffaella Hart, CIP</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3633994282"/>
                  </a:ext>
                </a:extLst>
              </a:tr>
              <a:tr h="332809">
                <a:tc>
                  <a:txBody>
                    <a:bodyPr/>
                    <a:lstStyle/>
                    <a:p>
                      <a:pPr marL="0" marR="0">
                        <a:spcBef>
                          <a:spcPts val="0"/>
                        </a:spcBef>
                        <a:spcAft>
                          <a:spcPts val="0"/>
                        </a:spcAft>
                      </a:pPr>
                      <a:endParaRPr lang="en-US" sz="7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400" dirty="0">
                          <a:effectLst/>
                          <a:hlinkClick r:id="rId29"/>
                        </a:rPr>
                        <a:t>Nasopharyngeal swabs - greater than minimal risk?</a:t>
                      </a:r>
                      <a:endParaRPr lang="en-US" sz="1400" dirty="0">
                        <a:effectLst/>
                      </a:endParaRPr>
                    </a:p>
                  </a:txBody>
                  <a:tcPr marL="58388" marR="58388" marT="58388" marB="58388" anchor="ctr"/>
                </a:tc>
                <a:tc>
                  <a:txBody>
                    <a:bodyPr/>
                    <a:lstStyle/>
                    <a:p>
                      <a:pPr marL="0" marR="0" algn="ctr">
                        <a:spcBef>
                          <a:spcPts val="0"/>
                        </a:spcBef>
                        <a:spcAft>
                          <a:spcPts val="0"/>
                        </a:spcAft>
                      </a:pPr>
                      <a:r>
                        <a:rPr lang="en-US" sz="700">
                          <a:effectLst/>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04/28/2020 05:33AM</a:t>
                      </a:r>
                      <a:br>
                        <a:rPr lang="en-US" sz="700">
                          <a:effectLst/>
                        </a:rPr>
                      </a:br>
                      <a:r>
                        <a:rPr lang="en-US" sz="700">
                          <a:effectLst/>
                          <a:hlinkClick r:id="rId30"/>
                        </a:rPr>
                        <a:t>Last Post</a:t>
                      </a:r>
                      <a:r>
                        <a:rPr lang="en-US" sz="700">
                          <a:effectLst/>
                        </a:rPr>
                        <a:t> by </a:t>
                      </a:r>
                      <a:r>
                        <a:rPr lang="en-US" sz="700">
                          <a:effectLst/>
                          <a:hlinkClick r:id="rId31"/>
                        </a:rPr>
                        <a:t>G Pomiecko</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3250153213"/>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600" dirty="0">
                          <a:effectLst/>
                          <a:hlinkClick r:id="rId32" tooltip="New Message"/>
                        </a:rPr>
                        <a:t>Database/registry for COVID-19: non-HSR vs. exemption vs. IRB review</a:t>
                      </a:r>
                      <a:endParaRPr lang="en-US" sz="1600" dirty="0">
                        <a:effectLst/>
                      </a:endParaRPr>
                    </a:p>
                  </a:txBody>
                  <a:tcPr marL="58388" marR="58388" marT="58388" marB="58388" anchor="ctr"/>
                </a:tc>
                <a:tc>
                  <a:txBody>
                    <a:bodyPr/>
                    <a:lstStyle/>
                    <a:p>
                      <a:pPr marL="0" marR="0" algn="ctr">
                        <a:spcBef>
                          <a:spcPts val="0"/>
                        </a:spcBef>
                        <a:spcAft>
                          <a:spcPts val="0"/>
                        </a:spcAft>
                      </a:pPr>
                      <a:r>
                        <a:rPr lang="en-US" sz="700">
                          <a:effectLst/>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04/28/2020 03:31AM</a:t>
                      </a:r>
                      <a:br>
                        <a:rPr lang="en-US" sz="700">
                          <a:effectLst/>
                        </a:rPr>
                      </a:br>
                      <a:r>
                        <a:rPr lang="en-US" sz="700">
                          <a:effectLst/>
                          <a:hlinkClick r:id="rId33"/>
                        </a:rPr>
                        <a:t>Last Post</a:t>
                      </a:r>
                      <a:r>
                        <a:rPr lang="en-US" sz="700">
                          <a:effectLst/>
                        </a:rPr>
                        <a:t> by </a:t>
                      </a:r>
                      <a:r>
                        <a:rPr lang="en-US" sz="700">
                          <a:effectLst/>
                          <a:hlinkClick r:id="rId34"/>
                        </a:rPr>
                        <a:t>Harry McGee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2954891651"/>
                  </a:ext>
                </a:extLst>
              </a:tr>
              <a:tr h="332809">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600" dirty="0">
                          <a:effectLst/>
                          <a:hlinkClick r:id="rId35" tooltip="New Message"/>
                        </a:rPr>
                        <a:t>Survey of IRB Directors, Chairs or Delegates on COVID-19 Research</a:t>
                      </a:r>
                      <a:endParaRPr lang="en-US" sz="1600" dirty="0">
                        <a:effectLst/>
                      </a:endParaRPr>
                    </a:p>
                  </a:txBody>
                  <a:tcPr marL="58388" marR="58388" marT="58388" marB="58388" anchor="ctr"/>
                </a:tc>
                <a:tc>
                  <a:txBody>
                    <a:bodyPr/>
                    <a:lstStyle/>
                    <a:p>
                      <a:pPr marL="0" marR="0" algn="ctr">
                        <a:spcBef>
                          <a:spcPts val="0"/>
                        </a:spcBef>
                        <a:spcAft>
                          <a:spcPts val="0"/>
                        </a:spcAft>
                      </a:pPr>
                      <a:r>
                        <a:rPr lang="en-US" sz="7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a:effectLst/>
                        </a:rPr>
                        <a:t>04/27/2020 06:03PM</a:t>
                      </a:r>
                      <a:br>
                        <a:rPr lang="en-US" sz="700">
                          <a:effectLst/>
                        </a:rPr>
                      </a:br>
                      <a:r>
                        <a:rPr lang="en-US" sz="700">
                          <a:effectLst/>
                          <a:hlinkClick r:id="rId36"/>
                        </a:rPr>
                        <a:t>Last Post</a:t>
                      </a:r>
                      <a:r>
                        <a:rPr lang="en-US" sz="700">
                          <a:effectLst/>
                        </a:rPr>
                        <a:t> by </a:t>
                      </a:r>
                      <a:r>
                        <a:rPr lang="en-US" sz="700">
                          <a:effectLst/>
                          <a:hlinkClick r:id="rId37"/>
                        </a:rPr>
                        <a:t>James DuBois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3490505298"/>
                  </a:ext>
                </a:extLst>
              </a:tr>
              <a:tr h="0">
                <a:tc>
                  <a:txBody>
                    <a:bodyPr/>
                    <a:lstStyle/>
                    <a:p>
                      <a:pPr marL="0" marR="0">
                        <a:spcBef>
                          <a:spcPts val="0"/>
                        </a:spcBef>
                        <a:spcAft>
                          <a:spcPts val="0"/>
                        </a:spcAft>
                      </a:pPr>
                      <a:endParaRPr lang="en-US" sz="7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1600" dirty="0">
                          <a:effectLst/>
                          <a:hlinkClick r:id="rId38" tooltip="New Message"/>
                        </a:rPr>
                        <a:t>COVID 19 research and informed consent</a:t>
                      </a:r>
                      <a:endParaRPr lang="en-US" sz="1600" dirty="0">
                        <a:effectLst/>
                      </a:endParaRPr>
                    </a:p>
                    <a:p>
                      <a:pPr marL="0" marR="0">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lgn="ctr">
                        <a:spcBef>
                          <a:spcPts val="0"/>
                        </a:spcBef>
                        <a:spcAft>
                          <a:spcPts val="0"/>
                        </a:spcAft>
                      </a:pPr>
                      <a:r>
                        <a:rPr lang="en-US" sz="700">
                          <a:effectLst/>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tc>
                  <a:txBody>
                    <a:bodyPr/>
                    <a:lstStyle/>
                    <a:p>
                      <a:pPr marL="0" marR="0">
                        <a:spcBef>
                          <a:spcPts val="0"/>
                        </a:spcBef>
                        <a:spcAft>
                          <a:spcPts val="0"/>
                        </a:spcAft>
                      </a:pPr>
                      <a:r>
                        <a:rPr lang="en-US" sz="700" dirty="0">
                          <a:effectLst/>
                        </a:rPr>
                        <a:t>04/27/2020 02:38PM</a:t>
                      </a:r>
                      <a:br>
                        <a:rPr lang="en-US" sz="700" dirty="0">
                          <a:effectLst/>
                        </a:rPr>
                      </a:br>
                      <a:r>
                        <a:rPr lang="en-US" sz="700" dirty="0">
                          <a:effectLst/>
                          <a:hlinkClick r:id="rId39"/>
                        </a:rPr>
                        <a:t>Last Post</a:t>
                      </a:r>
                      <a:r>
                        <a:rPr lang="en-US" sz="700" dirty="0">
                          <a:effectLst/>
                        </a:rPr>
                        <a:t> by </a:t>
                      </a:r>
                      <a:r>
                        <a:rPr lang="en-US" sz="700" dirty="0">
                          <a:effectLst/>
                          <a:hlinkClick r:id="rId40"/>
                        </a:rPr>
                        <a:t>Alan Stockdale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388" marR="58388" marT="58388" marB="58388" anchor="ctr"/>
                </a:tc>
                <a:extLst>
                  <a:ext uri="{0D108BD9-81ED-4DB2-BD59-A6C34878D82A}">
                    <a16:rowId xmlns:a16="http://schemas.microsoft.com/office/drawing/2014/main" val="3207855590"/>
                  </a:ext>
                </a:extLst>
              </a:tr>
            </a:tbl>
          </a:graphicData>
        </a:graphic>
      </p:graphicFrame>
      <p:pic>
        <p:nvPicPr>
          <p:cNvPr id="1037" name="Picture 32" descr="https://www.irbforum.org/templates/irbforum/images/comment.png">
            <a:hlinkClick r:id="rId41" tooltip="&quot;&quot;"/>
            <a:extLst>
              <a:ext uri="{FF2B5EF4-FFF2-40B4-BE49-F238E27FC236}">
                <a16:creationId xmlns:a16="http://schemas.microsoft.com/office/drawing/2014/main" id="{2EC12CF9-430D-9E49-ACFB-6F66C870211A}"/>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31" descr="New Message">
            <a:hlinkClick r:id="rId43" tooltip="&quot;New Message&quot;"/>
            <a:extLst>
              <a:ext uri="{FF2B5EF4-FFF2-40B4-BE49-F238E27FC236}">
                <a16:creationId xmlns:a16="http://schemas.microsoft.com/office/drawing/2014/main" id="{2FDBA20A-29D3-FC4A-8845-8A30F0DA4B2E}"/>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28" descr="New Message">
            <a:hlinkClick r:id="rId45" tooltip="&quot;New Message&quot;"/>
            <a:extLst>
              <a:ext uri="{FF2B5EF4-FFF2-40B4-BE49-F238E27FC236}">
                <a16:creationId xmlns:a16="http://schemas.microsoft.com/office/drawing/2014/main" id="{FB2ECCA4-0D17-0E47-8624-D083E70F08D4}"/>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24" descr="https://www.irbforum.org/templates/irbforum/images/comment.png">
            <a:hlinkClick r:id="rId11" tooltip="&quot;&quot;"/>
            <a:extLst>
              <a:ext uri="{FF2B5EF4-FFF2-40B4-BE49-F238E27FC236}">
                <a16:creationId xmlns:a16="http://schemas.microsoft.com/office/drawing/2014/main" id="{69D36A46-AB52-BD4F-AA42-0800D71D27C9}"/>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18" descr="https://www.irbforum.org/templates/irbforum/images/comment.png">
            <a:hlinkClick r:id="rId14" tooltip="&quot;&quot;"/>
            <a:extLst>
              <a:ext uri="{FF2B5EF4-FFF2-40B4-BE49-F238E27FC236}">
                <a16:creationId xmlns:a16="http://schemas.microsoft.com/office/drawing/2014/main" id="{85C45CF7-D487-3E42-84F8-99752903B00F}"/>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17" descr="https://www.irbforum.org/templates/irbforum/images/comment.png">
            <a:hlinkClick r:id="rId17" tooltip="&quot;&quot;"/>
            <a:extLst>
              <a:ext uri="{FF2B5EF4-FFF2-40B4-BE49-F238E27FC236}">
                <a16:creationId xmlns:a16="http://schemas.microsoft.com/office/drawing/2014/main" id="{B330D835-9122-3D46-AA52-5D9816538CBF}"/>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11" descr="New Message">
            <a:hlinkClick r:id="rId46" tooltip="&quot;New Message&quot;"/>
            <a:extLst>
              <a:ext uri="{FF2B5EF4-FFF2-40B4-BE49-F238E27FC236}">
                <a16:creationId xmlns:a16="http://schemas.microsoft.com/office/drawing/2014/main" id="{9698815A-3464-684C-B9E3-7E91D011B982}"/>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8" descr="New Message">
            <a:hlinkClick r:id="rId47" tooltip="&quot;New Message&quot;"/>
            <a:extLst>
              <a:ext uri="{FF2B5EF4-FFF2-40B4-BE49-F238E27FC236}">
                <a16:creationId xmlns:a16="http://schemas.microsoft.com/office/drawing/2014/main" id="{0F09C943-960B-3547-B6F7-536C0FBD3CEB}"/>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7" descr="New Message">
            <a:hlinkClick r:id="rId48" tooltip="&quot;New Message&quot;"/>
            <a:extLst>
              <a:ext uri="{FF2B5EF4-FFF2-40B4-BE49-F238E27FC236}">
                <a16:creationId xmlns:a16="http://schemas.microsoft.com/office/drawing/2014/main" id="{AE299D10-B542-0442-89F8-36520FE6EB83}"/>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6" descr="https://www.irbforum.org/templates/irbforum/images/comment.png">
            <a:hlinkClick r:id="rId29" tooltip="&quot;&quot;"/>
            <a:extLst>
              <a:ext uri="{FF2B5EF4-FFF2-40B4-BE49-F238E27FC236}">
                <a16:creationId xmlns:a16="http://schemas.microsoft.com/office/drawing/2014/main" id="{3C34A549-FD42-0945-9DB3-5A262B701DC9}"/>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5" descr="New Message">
            <a:hlinkClick r:id="rId49" tooltip="&quot;New Message&quot;"/>
            <a:extLst>
              <a:ext uri="{FF2B5EF4-FFF2-40B4-BE49-F238E27FC236}">
                <a16:creationId xmlns:a16="http://schemas.microsoft.com/office/drawing/2014/main" id="{1D407916-BADC-DB46-B913-3F1188C9F1AC}"/>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4" descr="New Message">
            <a:hlinkClick r:id="rId50" tooltip="&quot;New Message&quot;"/>
            <a:extLst>
              <a:ext uri="{FF2B5EF4-FFF2-40B4-BE49-F238E27FC236}">
                <a16:creationId xmlns:a16="http://schemas.microsoft.com/office/drawing/2014/main" id="{30C51119-E7D8-2A4F-9ED0-59320217B9EE}"/>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3" descr="New Message">
            <a:hlinkClick r:id="rId51" tooltip="&quot;New Message&quot;"/>
            <a:extLst>
              <a:ext uri="{FF2B5EF4-FFF2-40B4-BE49-F238E27FC236}">
                <a16:creationId xmlns:a16="http://schemas.microsoft.com/office/drawing/2014/main" id="{32841195-1652-B246-9B6D-DACDDE58AE93}"/>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679090" y="1958277"/>
            <a:ext cx="247181" cy="203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C2E5C74-CA14-7549-84C0-A62A29BA6D86}"/>
              </a:ext>
            </a:extLst>
          </p:cNvPr>
          <p:cNvPicPr>
            <a:picLocks noChangeAspect="1"/>
          </p:cNvPicPr>
          <p:nvPr/>
        </p:nvPicPr>
        <p:blipFill>
          <a:blip r:embed="rId52"/>
          <a:stretch>
            <a:fillRect/>
          </a:stretch>
        </p:blipFill>
        <p:spPr>
          <a:xfrm>
            <a:off x="254000" y="962311"/>
            <a:ext cx="11938000" cy="1435100"/>
          </a:xfrm>
          <a:prstGeom prst="rect">
            <a:avLst/>
          </a:prstGeom>
        </p:spPr>
      </p:pic>
    </p:spTree>
    <p:extLst>
      <p:ext uri="{BB962C8B-B14F-4D97-AF65-F5344CB8AC3E}">
        <p14:creationId xmlns:p14="http://schemas.microsoft.com/office/powerpoint/2010/main" val="3721302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DF5C5-2438-8D43-964E-9E235F18E6FF}"/>
              </a:ext>
            </a:extLst>
          </p:cNvPr>
          <p:cNvSpPr>
            <a:spLocks noGrp="1"/>
          </p:cNvSpPr>
          <p:nvPr>
            <p:ph type="title"/>
          </p:nvPr>
        </p:nvSpPr>
        <p:spPr/>
        <p:txBody>
          <a:bodyPr/>
          <a:lstStyle/>
          <a:p>
            <a:r>
              <a:rPr lang="en-US" dirty="0"/>
              <a:t>CSTE Basecamp</a:t>
            </a:r>
          </a:p>
        </p:txBody>
      </p:sp>
      <p:pic>
        <p:nvPicPr>
          <p:cNvPr id="5" name="Picture 4">
            <a:extLst>
              <a:ext uri="{FF2B5EF4-FFF2-40B4-BE49-F238E27FC236}">
                <a16:creationId xmlns:a16="http://schemas.microsoft.com/office/drawing/2014/main" id="{918B4FDD-1A80-0E46-A9C4-985AFD7BE1CF}"/>
              </a:ext>
            </a:extLst>
          </p:cNvPr>
          <p:cNvPicPr>
            <a:picLocks noChangeAspect="1"/>
          </p:cNvPicPr>
          <p:nvPr/>
        </p:nvPicPr>
        <p:blipFill>
          <a:blip r:embed="rId2"/>
          <a:stretch>
            <a:fillRect/>
          </a:stretch>
        </p:blipFill>
        <p:spPr>
          <a:xfrm>
            <a:off x="317500" y="1360932"/>
            <a:ext cx="11557000" cy="5257800"/>
          </a:xfrm>
          <a:prstGeom prst="rect">
            <a:avLst/>
          </a:prstGeom>
        </p:spPr>
      </p:pic>
    </p:spTree>
    <p:extLst>
      <p:ext uri="{BB962C8B-B14F-4D97-AF65-F5344CB8AC3E}">
        <p14:creationId xmlns:p14="http://schemas.microsoft.com/office/powerpoint/2010/main" val="3655335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1589</Words>
  <Application>Microsoft Macintosh PowerPoint</Application>
  <PresentationFormat>Widescreen</PresentationFormat>
  <Paragraphs>100</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COVID-19 IRB Resources  CSTE IRB Workgroup Call 18 May 2020</vt:lpstr>
      <vt:lpstr>OHRP COVID-19 guidance 08 April 2020</vt:lpstr>
      <vt:lpstr>Possible protocol changes in response to COVID-19 could include: </vt:lpstr>
      <vt:lpstr>Tips for IRB Function During Emergencies* </vt:lpstr>
      <vt:lpstr>IRB Administration</vt:lpstr>
      <vt:lpstr>IRB Committee Function</vt:lpstr>
      <vt:lpstr>OHRP Memo(2000)</vt:lpstr>
      <vt:lpstr>Considerations for ongoing previously approved research during a disaster</vt:lpstr>
      <vt:lpstr>IRB Approval of Emergent Research</vt:lpstr>
      <vt:lpstr>COVID-19 Webinar for IRBs</vt:lpstr>
      <vt:lpstr>IRB Forum (www.irbforum.org)</vt:lpstr>
      <vt:lpstr>CSTE Basecamp</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MRAIA</dc:creator>
  <cp:lastModifiedBy>MRAIA</cp:lastModifiedBy>
  <cp:revision>8</cp:revision>
  <dcterms:created xsi:type="dcterms:W3CDTF">2020-05-18T15:46:03Z</dcterms:created>
  <dcterms:modified xsi:type="dcterms:W3CDTF">2020-05-18T18:55:19Z</dcterms:modified>
</cp:coreProperties>
</file>