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sldIdLst>
    <p:sldId id="300" r:id="rId5"/>
    <p:sldId id="292" r:id="rId6"/>
    <p:sldId id="301" r:id="rId7"/>
    <p:sldId id="303" r:id="rId8"/>
    <p:sldId id="304" r:id="rId9"/>
    <p:sldId id="305" r:id="rId10"/>
    <p:sldId id="294" r:id="rId11"/>
    <p:sldId id="297" r:id="rId12"/>
    <p:sldId id="306" r:id="rId13"/>
    <p:sldId id="308" r:id="rId14"/>
    <p:sldId id="296" r:id="rId15"/>
    <p:sldId id="295" r:id="rId16"/>
    <p:sldId id="309" r:id="rId17"/>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758" autoAdjust="0"/>
  </p:normalViewPr>
  <p:slideViewPr>
    <p:cSldViewPr>
      <p:cViewPr varScale="1">
        <p:scale>
          <a:sx n="126" d="100"/>
          <a:sy n="126" d="100"/>
        </p:scale>
        <p:origin x="936" y="68"/>
      </p:cViewPr>
      <p:guideLst>
        <p:guide orient="horz" pos="2160"/>
        <p:guide pos="2880"/>
      </p:guideLst>
    </p:cSldViewPr>
  </p:slideViewPr>
  <p:notesTextViewPr>
    <p:cViewPr>
      <p:scale>
        <a:sx n="1" d="1"/>
        <a:sy n="1" d="1"/>
      </p:scale>
      <p:origin x="0" y="0"/>
    </p:cViewPr>
  </p:notesTextViewPr>
  <p:sorterViewPr>
    <p:cViewPr varScale="1">
      <p:scale>
        <a:sx n="1" d="1"/>
        <a:sy n="1" d="1"/>
      </p:scale>
      <p:origin x="0" y="-14501"/>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Arrazola" userId="adfca66b-21e9-4407-8ccf-250b0669229f" providerId="ADAL" clId="{9E3EF351-D83D-4EBB-8020-416E17507B08}"/>
    <pc:docChg chg="undo custSel addSld delSld">
      <pc:chgData name="Jessica Arrazola" userId="adfca66b-21e9-4407-8ccf-250b0669229f" providerId="ADAL" clId="{9E3EF351-D83D-4EBB-8020-416E17507B08}" dt="2021-05-07T14:04:37.285" v="4" actId="47"/>
      <pc:docMkLst>
        <pc:docMk/>
      </pc:docMkLst>
      <pc:sldChg chg="del">
        <pc:chgData name="Jessica Arrazola" userId="adfca66b-21e9-4407-8ccf-250b0669229f" providerId="ADAL" clId="{9E3EF351-D83D-4EBB-8020-416E17507B08}" dt="2021-05-07T14:04:00.974" v="1" actId="47"/>
        <pc:sldMkLst>
          <pc:docMk/>
          <pc:sldMk cId="2088760743" sldId="293"/>
        </pc:sldMkLst>
      </pc:sldChg>
      <pc:sldChg chg="add del">
        <pc:chgData name="Jessica Arrazola" userId="adfca66b-21e9-4407-8ccf-250b0669229f" providerId="ADAL" clId="{9E3EF351-D83D-4EBB-8020-416E17507B08}" dt="2021-05-07T14:04:07.759" v="3" actId="47"/>
        <pc:sldMkLst>
          <pc:docMk/>
          <pc:sldMk cId="401285692" sldId="303"/>
        </pc:sldMkLst>
      </pc:sldChg>
      <pc:sldChg chg="del">
        <pc:chgData name="Jessica Arrazola" userId="adfca66b-21e9-4407-8ccf-250b0669229f" providerId="ADAL" clId="{9E3EF351-D83D-4EBB-8020-416E17507B08}" dt="2021-05-07T14:04:37.285" v="4" actId="47"/>
        <pc:sldMkLst>
          <pc:docMk/>
          <pc:sldMk cId="93451619" sldId="307"/>
        </pc:sldMkLst>
      </pc:sldChg>
      <pc:sldChg chg="del">
        <pc:chgData name="Jessica Arrazola" userId="adfca66b-21e9-4407-8ccf-250b0669229f" providerId="ADAL" clId="{9E3EF351-D83D-4EBB-8020-416E17507B08}" dt="2021-05-07T14:03:45.589" v="0" actId="47"/>
        <pc:sldMkLst>
          <pc:docMk/>
          <pc:sldMk cId="3681960770" sldId="31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F607C7-FF44-4AAD-A69F-F267A29E7742}" type="datetimeFigureOut">
              <a:rPr lang="en-US" smtClean="0"/>
              <a:t>5/7/2021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ADCF79-D6E7-49E4-970B-F72F27F8F39C}" type="slidenum">
              <a:rPr lang="en-US" smtClean="0"/>
              <a:t>‹#›</a:t>
            </a:fld>
            <a:endParaRPr lang="en-US"/>
          </a:p>
        </p:txBody>
      </p:sp>
    </p:spTree>
    <p:extLst>
      <p:ext uri="{BB962C8B-B14F-4D97-AF65-F5344CB8AC3E}">
        <p14:creationId xmlns:p14="http://schemas.microsoft.com/office/powerpoint/2010/main" val="2307615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Positional Power Sources</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Legitimate Power can also be referred to a 'title power', because it is the power that comes along with being appointed to a specific position.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Reward Power is typically financial when talking about a leader within a company, for example the ability to reward your team members with things like bonuses or pay raises.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Coercive Power is the opposite of reward power and is based on the ability to take things away. In the workplace this would normally mean being able to demote or fire someone.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Information</a:t>
            </a:r>
            <a:r>
              <a:rPr lang="en-US" baseline="0" dirty="0">
                <a:effectLst/>
              </a:rPr>
              <a:t> Power is control of information by agent as a source of power (Added by </a:t>
            </a:r>
            <a:r>
              <a:rPr lang="en-US" baseline="0" dirty="0" err="1">
                <a:effectLst/>
              </a:rPr>
              <a:t>Yukl</a:t>
            </a:r>
            <a:r>
              <a:rPr lang="en-US" baseline="0" dirty="0">
                <a:effectLst/>
              </a:rPr>
              <a:t>, 1994).</a:t>
            </a:r>
            <a:endParaRPr lang="en-US" dirty="0">
              <a:effectLst/>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Personal Power Sources</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Expert Power is achieved when someone finds themselves in a position of power based on their knowledge or experience.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Referent Power is power that is not achieved by any of the above, and may be based on something intangible like popularity, attitude, or charm.</a:t>
            </a:r>
          </a:p>
          <a:p>
            <a:endParaRPr lang="en-US" dirty="0"/>
          </a:p>
        </p:txBody>
      </p:sp>
      <p:sp>
        <p:nvSpPr>
          <p:cNvPr id="4" name="Slide Number Placeholder 3"/>
          <p:cNvSpPr>
            <a:spLocks noGrp="1"/>
          </p:cNvSpPr>
          <p:nvPr>
            <p:ph type="sldNum" sz="quarter" idx="10"/>
          </p:nvPr>
        </p:nvSpPr>
        <p:spPr/>
        <p:txBody>
          <a:bodyPr/>
          <a:lstStyle/>
          <a:p>
            <a:fld id="{D9ADCF79-D6E7-49E4-970B-F72F27F8F39C}" type="slidenum">
              <a:rPr lang="en-US" smtClean="0"/>
              <a:t>8</a:t>
            </a:fld>
            <a:endParaRPr lang="en-US"/>
          </a:p>
        </p:txBody>
      </p:sp>
    </p:spTree>
    <p:extLst>
      <p:ext uri="{BB962C8B-B14F-4D97-AF65-F5344CB8AC3E}">
        <p14:creationId xmlns:p14="http://schemas.microsoft.com/office/powerpoint/2010/main" val="2171435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Positional Power Sources</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Legitimate Power can also be referred to a 'title power', because it is the power that comes along with being appointed to a specific position.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Reward Power is typically financial when talking about a leader within a company, for example the ability to reward your team members with things like bonuses or pay raises.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Coercive Power is the opposite of reward power and is based on the ability to take things away. In the workplace this would normally mean being able to demote or fire someone.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Information</a:t>
            </a:r>
            <a:r>
              <a:rPr lang="en-US" baseline="0" dirty="0">
                <a:effectLst/>
              </a:rPr>
              <a:t> Power is control of information by agent as a source of power (Added by </a:t>
            </a:r>
            <a:r>
              <a:rPr lang="en-US" baseline="0" dirty="0" err="1">
                <a:effectLst/>
              </a:rPr>
              <a:t>Yukl</a:t>
            </a:r>
            <a:r>
              <a:rPr lang="en-US" baseline="0" dirty="0">
                <a:effectLst/>
              </a:rPr>
              <a:t>, 1994).</a:t>
            </a:r>
            <a:endParaRPr lang="en-US" dirty="0">
              <a:effectLst/>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Personal Power Sources</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Expert Power is achieved when someone finds themselves in a position of power based on their knowledge or experience.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Referent Power is power that is not achieved by any of the above, and may be based on something intangible like popularity, attitude, or charm.</a:t>
            </a:r>
          </a:p>
          <a:p>
            <a:endParaRPr lang="en-US" dirty="0"/>
          </a:p>
        </p:txBody>
      </p:sp>
      <p:sp>
        <p:nvSpPr>
          <p:cNvPr id="4" name="Slide Number Placeholder 3"/>
          <p:cNvSpPr>
            <a:spLocks noGrp="1"/>
          </p:cNvSpPr>
          <p:nvPr>
            <p:ph type="sldNum" sz="quarter" idx="10"/>
          </p:nvPr>
        </p:nvSpPr>
        <p:spPr/>
        <p:txBody>
          <a:bodyPr/>
          <a:lstStyle/>
          <a:p>
            <a:fld id="{D9ADCF79-D6E7-49E4-970B-F72F27F8F39C}" type="slidenum">
              <a:rPr lang="en-US" smtClean="0"/>
              <a:t>9</a:t>
            </a:fld>
            <a:endParaRPr lang="en-US"/>
          </a:p>
        </p:txBody>
      </p:sp>
    </p:spTree>
    <p:extLst>
      <p:ext uri="{BB962C8B-B14F-4D97-AF65-F5344CB8AC3E}">
        <p14:creationId xmlns:p14="http://schemas.microsoft.com/office/powerpoint/2010/main" val="3172205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Positional Power Sources</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Legitimate Power can also be referred to a 'title power', because it is the power that comes along with being appointed to a specific position.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Reward Power is typically financial when talking about a leader within a company, for example the ability to reward your team members with things like bonuses or pay raises.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Coercive Power is the opposite of reward power and is based on the ability to take things away. In the workplace this would normally mean being able to demote or fire someone.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Information</a:t>
            </a:r>
            <a:r>
              <a:rPr lang="en-US" baseline="0" dirty="0">
                <a:effectLst/>
              </a:rPr>
              <a:t> Power is control of information by agent as a source of power (Added by </a:t>
            </a:r>
            <a:r>
              <a:rPr lang="en-US" baseline="0" dirty="0" err="1">
                <a:effectLst/>
              </a:rPr>
              <a:t>Yukl</a:t>
            </a:r>
            <a:r>
              <a:rPr lang="en-US" baseline="0" dirty="0">
                <a:effectLst/>
              </a:rPr>
              <a:t>, 1994).</a:t>
            </a:r>
            <a:endParaRPr lang="en-US" dirty="0">
              <a:effectLst/>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Personal Power Sources</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Expert Power is achieved when someone finds themselves in a position of power based on their knowledge or experience.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Referent Power is power that is not achieved by any of the above, and may be based on something intangible like popularity, attitude, or charm.</a:t>
            </a:r>
          </a:p>
          <a:p>
            <a:endParaRPr lang="en-US" dirty="0"/>
          </a:p>
        </p:txBody>
      </p:sp>
      <p:sp>
        <p:nvSpPr>
          <p:cNvPr id="4" name="Slide Number Placeholder 3"/>
          <p:cNvSpPr>
            <a:spLocks noGrp="1"/>
          </p:cNvSpPr>
          <p:nvPr>
            <p:ph type="sldNum" sz="quarter" idx="10"/>
          </p:nvPr>
        </p:nvSpPr>
        <p:spPr/>
        <p:txBody>
          <a:bodyPr/>
          <a:lstStyle/>
          <a:p>
            <a:fld id="{D9ADCF79-D6E7-49E4-970B-F72F27F8F39C}" type="slidenum">
              <a:rPr lang="en-US" smtClean="0"/>
              <a:t>10</a:t>
            </a:fld>
            <a:endParaRPr lang="en-US"/>
          </a:p>
        </p:txBody>
      </p:sp>
    </p:spTree>
    <p:extLst>
      <p:ext uri="{BB962C8B-B14F-4D97-AF65-F5344CB8AC3E}">
        <p14:creationId xmlns:p14="http://schemas.microsoft.com/office/powerpoint/2010/main" val="30227060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797422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57"/>
            <a:ext cx="610965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1894052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53346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12661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3248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9381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F0DC62-131F-4925-8A2D-F27B5CACAEC3}" type="datetimeFigureOut">
              <a:rPr lang="en-US" smtClean="0"/>
              <a:t>5/7/2021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CE6D9-F61E-4482-9125-1F3FA0E0B8FE}" type="slidenum">
              <a:rPr lang="en-US" smtClean="0"/>
              <a:t>‹#›</a:t>
            </a:fld>
            <a:endParaRPr lang="en-US"/>
          </a:p>
        </p:txBody>
      </p:sp>
    </p:spTree>
    <p:extLst>
      <p:ext uri="{BB962C8B-B14F-4D97-AF65-F5344CB8AC3E}">
        <p14:creationId xmlns:p14="http://schemas.microsoft.com/office/powerpoint/2010/main" val="4280742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BF0DC62-131F-4925-8A2D-F27B5CACAEC3}" type="datetimeFigureOut">
              <a:rPr lang="en-US" smtClean="0"/>
              <a:t>5/7/2021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8CE6D9-F61E-4482-9125-1F3FA0E0B8FE}" type="slidenum">
              <a:rPr lang="en-US" smtClean="0"/>
              <a:t>‹#›</a:t>
            </a:fld>
            <a:endParaRPr lang="en-US"/>
          </a:p>
        </p:txBody>
      </p:sp>
    </p:spTree>
    <p:extLst>
      <p:ext uri="{BB962C8B-B14F-4D97-AF65-F5344CB8AC3E}">
        <p14:creationId xmlns:p14="http://schemas.microsoft.com/office/powerpoint/2010/main" val="712442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836797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Case Study</a:t>
            </a:r>
          </a:p>
        </p:txBody>
      </p:sp>
      <p:sp>
        <p:nvSpPr>
          <p:cNvPr id="5" name="Text Placeholder 4"/>
          <p:cNvSpPr>
            <a:spLocks noGrp="1"/>
          </p:cNvSpPr>
          <p:nvPr>
            <p:ph type="subTitle" idx="1"/>
          </p:nvPr>
        </p:nvSpPr>
        <p:spPr/>
        <p:txBody>
          <a:bodyPr/>
          <a:lstStyle/>
          <a:p>
            <a:r>
              <a:rPr lang="en-US" b="1" dirty="0">
                <a:solidFill>
                  <a:schemeClr val="tx2"/>
                </a:solidFill>
              </a:rPr>
              <a:t>Something’s Rotten at the Pink Panther</a:t>
            </a:r>
          </a:p>
        </p:txBody>
      </p:sp>
    </p:spTree>
    <p:extLst>
      <p:ext uri="{BB962C8B-B14F-4D97-AF65-F5344CB8AC3E}">
        <p14:creationId xmlns:p14="http://schemas.microsoft.com/office/powerpoint/2010/main" val="448659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a:t>
            </a:r>
          </a:p>
        </p:txBody>
      </p:sp>
      <p:sp>
        <p:nvSpPr>
          <p:cNvPr id="3" name="Content Placeholder 2"/>
          <p:cNvSpPr>
            <a:spLocks noGrp="1"/>
          </p:cNvSpPr>
          <p:nvPr>
            <p:ph idx="1"/>
          </p:nvPr>
        </p:nvSpPr>
        <p:spPr/>
        <p:txBody>
          <a:bodyPr/>
          <a:lstStyle/>
          <a:p>
            <a:r>
              <a:rPr lang="en-US" dirty="0"/>
              <a:t>Something’s Rotten at the Pink Panther</a:t>
            </a:r>
          </a:p>
          <a:p>
            <a:pPr lvl="1"/>
            <a:r>
              <a:rPr lang="en-US" dirty="0"/>
              <a:t>Who is Tom Lockman?</a:t>
            </a:r>
          </a:p>
          <a:p>
            <a:pPr lvl="1"/>
            <a:r>
              <a:rPr lang="en-US" dirty="0"/>
              <a:t>Who is Garth Higgs?</a:t>
            </a:r>
          </a:p>
          <a:p>
            <a:pPr lvl="1"/>
            <a:r>
              <a:rPr lang="en-US" dirty="0"/>
              <a:t>What is the public health relationship between Adams State and Wayne County?</a:t>
            </a:r>
          </a:p>
          <a:p>
            <a:pPr lvl="1"/>
            <a:r>
              <a:rPr lang="en-US" dirty="0"/>
              <a:t>What are some of the key leadership and management challenges in this scenario?</a:t>
            </a:r>
          </a:p>
        </p:txBody>
      </p:sp>
    </p:spTree>
    <p:extLst>
      <p:ext uri="{BB962C8B-B14F-4D97-AF65-F5344CB8AC3E}">
        <p14:creationId xmlns:p14="http://schemas.microsoft.com/office/powerpoint/2010/main" val="3445445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Discussion</a:t>
            </a:r>
          </a:p>
        </p:txBody>
      </p:sp>
      <p:sp>
        <p:nvSpPr>
          <p:cNvPr id="3" name="Content Placeholder 2"/>
          <p:cNvSpPr>
            <a:spLocks noGrp="1"/>
          </p:cNvSpPr>
          <p:nvPr>
            <p:ph idx="1"/>
          </p:nvPr>
        </p:nvSpPr>
        <p:spPr/>
        <p:txBody>
          <a:bodyPr/>
          <a:lstStyle/>
          <a:p>
            <a:r>
              <a:rPr lang="en-US" dirty="0"/>
              <a:t>Define leadership versus management</a:t>
            </a:r>
          </a:p>
          <a:p>
            <a:r>
              <a:rPr lang="en-US" dirty="0"/>
              <a:t>What are the factors that influence leadership versus management?</a:t>
            </a:r>
          </a:p>
          <a:p>
            <a:pPr lvl="1"/>
            <a:endParaRPr lang="en-US" dirty="0"/>
          </a:p>
          <a:p>
            <a:pPr marL="457200" lvl="1" indent="0">
              <a:buNone/>
            </a:pPr>
            <a:endParaRPr lang="en-US" dirty="0"/>
          </a:p>
        </p:txBody>
      </p:sp>
    </p:spTree>
    <p:extLst>
      <p:ext uri="{BB962C8B-B14F-4D97-AF65-F5344CB8AC3E}">
        <p14:creationId xmlns:p14="http://schemas.microsoft.com/office/powerpoint/2010/main" val="449411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Discussion</a:t>
            </a:r>
          </a:p>
        </p:txBody>
      </p:sp>
      <p:sp>
        <p:nvSpPr>
          <p:cNvPr id="3" name="Content Placeholder 2"/>
          <p:cNvSpPr>
            <a:spLocks noGrp="1"/>
          </p:cNvSpPr>
          <p:nvPr>
            <p:ph idx="1"/>
          </p:nvPr>
        </p:nvSpPr>
        <p:spPr/>
        <p:txBody>
          <a:bodyPr/>
          <a:lstStyle/>
          <a:p>
            <a:r>
              <a:rPr lang="en-US" dirty="0"/>
              <a:t>Do Tom and Garth demonstrate effective leadership and management skills? Why or why not?</a:t>
            </a:r>
          </a:p>
          <a:p>
            <a:pPr lvl="1"/>
            <a:endParaRPr lang="en-US" dirty="0"/>
          </a:p>
          <a:p>
            <a:pPr marL="457200" lvl="1" indent="0">
              <a:buNone/>
            </a:pPr>
            <a:endParaRPr lang="en-US" dirty="0"/>
          </a:p>
        </p:txBody>
      </p:sp>
      <p:pic>
        <p:nvPicPr>
          <p:cNvPr id="4" name="Picture 3">
            <a:extLst>
              <a:ext uri="{FF2B5EF4-FFF2-40B4-BE49-F238E27FC236}">
                <a16:creationId xmlns:a16="http://schemas.microsoft.com/office/drawing/2014/main" id="{ABC042F2-CBA4-4B3B-BD4C-E6200F0D418C}"/>
              </a:ext>
            </a:extLst>
          </p:cNvPr>
          <p:cNvPicPr/>
          <p:nvPr/>
        </p:nvPicPr>
        <p:blipFill>
          <a:blip r:embed="rId2"/>
          <a:stretch>
            <a:fillRect/>
          </a:stretch>
        </p:blipFill>
        <p:spPr>
          <a:xfrm>
            <a:off x="1143000" y="2438400"/>
            <a:ext cx="7010400" cy="3657600"/>
          </a:xfrm>
          <a:prstGeom prst="rect">
            <a:avLst/>
          </a:prstGeom>
        </p:spPr>
      </p:pic>
    </p:spTree>
    <p:extLst>
      <p:ext uri="{BB962C8B-B14F-4D97-AF65-F5344CB8AC3E}">
        <p14:creationId xmlns:p14="http://schemas.microsoft.com/office/powerpoint/2010/main" val="401285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BD1DB8-AFCC-4B46-BC84-72F438981376}"/>
              </a:ext>
            </a:extLst>
          </p:cNvPr>
          <p:cNvSpPr>
            <a:spLocks noGrp="1"/>
          </p:cNvSpPr>
          <p:nvPr>
            <p:ph idx="1"/>
          </p:nvPr>
        </p:nvSpPr>
        <p:spPr/>
        <p:txBody>
          <a:bodyPr/>
          <a:lstStyle/>
          <a:p>
            <a:r>
              <a:rPr lang="en-US" dirty="0"/>
              <a:t>Which of the following best define Tom’s leadership style?</a:t>
            </a:r>
          </a:p>
          <a:p>
            <a:pPr lvl="1"/>
            <a:r>
              <a:rPr lang="en-US" dirty="0"/>
              <a:t>Authoritarian</a:t>
            </a:r>
          </a:p>
          <a:p>
            <a:pPr lvl="1"/>
            <a:r>
              <a:rPr lang="en-US" dirty="0"/>
              <a:t>Participative</a:t>
            </a:r>
          </a:p>
          <a:p>
            <a:pPr lvl="1"/>
            <a:r>
              <a:rPr lang="en-US" dirty="0"/>
              <a:t>Laissez-faire</a:t>
            </a:r>
          </a:p>
          <a:p>
            <a:endParaRPr lang="en-US" dirty="0"/>
          </a:p>
        </p:txBody>
      </p:sp>
      <p:sp>
        <p:nvSpPr>
          <p:cNvPr id="4" name="Title 1">
            <a:extLst>
              <a:ext uri="{FF2B5EF4-FFF2-40B4-BE49-F238E27FC236}">
                <a16:creationId xmlns:a16="http://schemas.microsoft.com/office/drawing/2014/main" id="{8A1D236A-A5DB-489C-A2B8-2945B104CE9E}"/>
              </a:ext>
            </a:extLst>
          </p:cNvPr>
          <p:cNvSpPr>
            <a:spLocks noGrp="1"/>
          </p:cNvSpPr>
          <p:nvPr>
            <p:ph type="title"/>
          </p:nvPr>
        </p:nvSpPr>
        <p:spPr>
          <a:xfrm>
            <a:off x="243658" y="255082"/>
            <a:ext cx="6208513" cy="871355"/>
          </a:xfrm>
        </p:spPr>
        <p:txBody>
          <a:bodyPr/>
          <a:lstStyle/>
          <a:p>
            <a:r>
              <a:rPr lang="en-US" dirty="0"/>
              <a:t>Case Study Discussion</a:t>
            </a:r>
          </a:p>
        </p:txBody>
      </p:sp>
    </p:spTree>
    <p:extLst>
      <p:ext uri="{BB962C8B-B14F-4D97-AF65-F5344CB8AC3E}">
        <p14:creationId xmlns:p14="http://schemas.microsoft.com/office/powerpoint/2010/main" val="1418562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BD1DB8-AFCC-4B46-BC84-72F438981376}"/>
              </a:ext>
            </a:extLst>
          </p:cNvPr>
          <p:cNvSpPr>
            <a:spLocks noGrp="1"/>
          </p:cNvSpPr>
          <p:nvPr>
            <p:ph idx="1"/>
          </p:nvPr>
        </p:nvSpPr>
        <p:spPr/>
        <p:txBody>
          <a:bodyPr/>
          <a:lstStyle/>
          <a:p>
            <a:r>
              <a:rPr lang="en-US" dirty="0"/>
              <a:t>Which leadership approach between Tom and Garth would be best in this situation? </a:t>
            </a:r>
          </a:p>
          <a:p>
            <a:pPr marL="0" indent="0">
              <a:buNone/>
            </a:pPr>
            <a:endParaRPr lang="en-US" dirty="0"/>
          </a:p>
        </p:txBody>
      </p:sp>
      <p:sp>
        <p:nvSpPr>
          <p:cNvPr id="4" name="Title 1">
            <a:extLst>
              <a:ext uri="{FF2B5EF4-FFF2-40B4-BE49-F238E27FC236}">
                <a16:creationId xmlns:a16="http://schemas.microsoft.com/office/drawing/2014/main" id="{8A1D236A-A5DB-489C-A2B8-2945B104CE9E}"/>
              </a:ext>
            </a:extLst>
          </p:cNvPr>
          <p:cNvSpPr>
            <a:spLocks noGrp="1"/>
          </p:cNvSpPr>
          <p:nvPr>
            <p:ph type="title"/>
          </p:nvPr>
        </p:nvSpPr>
        <p:spPr>
          <a:xfrm>
            <a:off x="243658" y="255082"/>
            <a:ext cx="6208513" cy="871355"/>
          </a:xfrm>
        </p:spPr>
        <p:txBody>
          <a:bodyPr/>
          <a:lstStyle/>
          <a:p>
            <a:r>
              <a:rPr lang="en-US" dirty="0"/>
              <a:t>Case Study Discussion</a:t>
            </a:r>
          </a:p>
        </p:txBody>
      </p:sp>
      <p:sp>
        <p:nvSpPr>
          <p:cNvPr id="6" name="Rectangle 4">
            <a:extLst>
              <a:ext uri="{FF2B5EF4-FFF2-40B4-BE49-F238E27FC236}">
                <a16:creationId xmlns:a16="http://schemas.microsoft.com/office/drawing/2014/main" id="{E237F183-1208-4763-880D-367271AB604C}"/>
              </a:ext>
            </a:extLst>
          </p:cNvPr>
          <p:cNvSpPr>
            <a:spLocks noChangeArrowheads="1"/>
          </p:cNvSpPr>
          <p:nvPr/>
        </p:nvSpPr>
        <p:spPr bwMode="auto">
          <a:xfrm>
            <a:off x="914399" y="2148390"/>
            <a:ext cx="16369679" cy="435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7" name="Picture 5">
            <a:extLst>
              <a:ext uri="{FF2B5EF4-FFF2-40B4-BE49-F238E27FC236}">
                <a16:creationId xmlns:a16="http://schemas.microsoft.com/office/drawing/2014/main" id="{98621220-04B8-4E34-A825-ED0266688B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2366081"/>
            <a:ext cx="5257800" cy="3867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0634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Discussion</a:t>
            </a:r>
          </a:p>
        </p:txBody>
      </p:sp>
      <p:sp>
        <p:nvSpPr>
          <p:cNvPr id="3" name="Content Placeholder 2"/>
          <p:cNvSpPr>
            <a:spLocks noGrp="1"/>
          </p:cNvSpPr>
          <p:nvPr>
            <p:ph idx="1"/>
          </p:nvPr>
        </p:nvSpPr>
        <p:spPr/>
        <p:txBody>
          <a:bodyPr/>
          <a:lstStyle/>
          <a:p>
            <a:r>
              <a:rPr lang="en-US" dirty="0"/>
              <a:t>What ethical issues are relevant to the situation?</a:t>
            </a:r>
          </a:p>
          <a:p>
            <a:r>
              <a:rPr lang="en-US" dirty="0"/>
              <a:t>How can Tom exert leadership and foster a culture of high moral and ethical standards?</a:t>
            </a:r>
          </a:p>
        </p:txBody>
      </p:sp>
    </p:spTree>
    <p:extLst>
      <p:ext uri="{BB962C8B-B14F-4D97-AF65-F5344CB8AC3E}">
        <p14:creationId xmlns:p14="http://schemas.microsoft.com/office/powerpoint/2010/main" val="3772063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Discussion</a:t>
            </a:r>
          </a:p>
        </p:txBody>
      </p:sp>
      <p:sp>
        <p:nvSpPr>
          <p:cNvPr id="3" name="Content Placeholder 2"/>
          <p:cNvSpPr>
            <a:spLocks noGrp="1"/>
          </p:cNvSpPr>
          <p:nvPr>
            <p:ph idx="1"/>
          </p:nvPr>
        </p:nvSpPr>
        <p:spPr/>
        <p:txBody>
          <a:bodyPr>
            <a:normAutofit/>
          </a:bodyPr>
          <a:lstStyle/>
          <a:p>
            <a:r>
              <a:rPr lang="en-US" dirty="0"/>
              <a:t>Describe the role of power and privilege as it relates to the State Epidemiologist.</a:t>
            </a:r>
          </a:p>
          <a:p>
            <a:pPr lvl="1"/>
            <a:r>
              <a:rPr lang="en-US" dirty="0"/>
              <a:t>Positional Power</a:t>
            </a:r>
          </a:p>
          <a:p>
            <a:pPr lvl="2"/>
            <a:r>
              <a:rPr lang="en-US" dirty="0"/>
              <a:t>Legitimate power</a:t>
            </a:r>
          </a:p>
          <a:p>
            <a:pPr lvl="2"/>
            <a:r>
              <a:rPr lang="en-US" dirty="0"/>
              <a:t>Reward power</a:t>
            </a:r>
          </a:p>
          <a:p>
            <a:pPr lvl="2"/>
            <a:r>
              <a:rPr lang="en-US" dirty="0"/>
              <a:t>Coercive power</a:t>
            </a:r>
          </a:p>
          <a:p>
            <a:pPr lvl="2"/>
            <a:r>
              <a:rPr lang="en-US" dirty="0"/>
              <a:t>Information power</a:t>
            </a:r>
          </a:p>
          <a:p>
            <a:pPr lvl="1"/>
            <a:r>
              <a:rPr lang="en-US" dirty="0"/>
              <a:t>Personal Power</a:t>
            </a:r>
          </a:p>
          <a:p>
            <a:pPr lvl="2"/>
            <a:r>
              <a:rPr lang="en-US" dirty="0"/>
              <a:t>Expert power</a:t>
            </a:r>
          </a:p>
          <a:p>
            <a:pPr lvl="2"/>
            <a:r>
              <a:rPr lang="en-US" dirty="0"/>
              <a:t>Referent power</a:t>
            </a:r>
          </a:p>
          <a:p>
            <a:pPr lvl="2"/>
            <a:endParaRPr lang="en-US" dirty="0"/>
          </a:p>
        </p:txBody>
      </p:sp>
    </p:spTree>
    <p:extLst>
      <p:ext uri="{BB962C8B-B14F-4D97-AF65-F5344CB8AC3E}">
        <p14:creationId xmlns:p14="http://schemas.microsoft.com/office/powerpoint/2010/main" val="306856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Discussion</a:t>
            </a:r>
          </a:p>
        </p:txBody>
      </p:sp>
      <p:sp>
        <p:nvSpPr>
          <p:cNvPr id="3" name="Content Placeholder 2"/>
          <p:cNvSpPr>
            <a:spLocks noGrp="1"/>
          </p:cNvSpPr>
          <p:nvPr>
            <p:ph idx="1"/>
          </p:nvPr>
        </p:nvSpPr>
        <p:spPr/>
        <p:txBody>
          <a:bodyPr>
            <a:normAutofit/>
          </a:bodyPr>
          <a:lstStyle/>
          <a:p>
            <a:r>
              <a:rPr lang="en-US" dirty="0"/>
              <a:t>What some of the possible outcomes if the State Epidemiologist exercised positional power?</a:t>
            </a:r>
          </a:p>
          <a:p>
            <a:pPr marL="0" indent="0">
              <a:buNone/>
            </a:pPr>
            <a:endParaRPr lang="en-US" dirty="0"/>
          </a:p>
          <a:p>
            <a:pPr lvl="2"/>
            <a:endParaRPr lang="en-US" dirty="0"/>
          </a:p>
        </p:txBody>
      </p:sp>
      <p:pic>
        <p:nvPicPr>
          <p:cNvPr id="5" name="Picture 4">
            <a:extLst>
              <a:ext uri="{FF2B5EF4-FFF2-40B4-BE49-F238E27FC236}">
                <a16:creationId xmlns:a16="http://schemas.microsoft.com/office/drawing/2014/main" id="{DD1D88C4-C93B-43F8-BC48-3A2EEE737270}"/>
              </a:ext>
            </a:extLst>
          </p:cNvPr>
          <p:cNvPicPr>
            <a:picLocks noChangeAspect="1"/>
          </p:cNvPicPr>
          <p:nvPr/>
        </p:nvPicPr>
        <p:blipFill>
          <a:blip r:embed="rId3"/>
          <a:stretch>
            <a:fillRect/>
          </a:stretch>
        </p:blipFill>
        <p:spPr>
          <a:xfrm>
            <a:off x="88947" y="2634269"/>
            <a:ext cx="8966106" cy="2676421"/>
          </a:xfrm>
          <a:prstGeom prst="rect">
            <a:avLst/>
          </a:prstGeom>
        </p:spPr>
      </p:pic>
    </p:spTree>
    <p:extLst>
      <p:ext uri="{BB962C8B-B14F-4D97-AF65-F5344CB8AC3E}">
        <p14:creationId xmlns:p14="http://schemas.microsoft.com/office/powerpoint/2010/main" val="2324292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Discussion</a:t>
            </a:r>
          </a:p>
        </p:txBody>
      </p:sp>
      <p:sp>
        <p:nvSpPr>
          <p:cNvPr id="3" name="Content Placeholder 2"/>
          <p:cNvSpPr>
            <a:spLocks noGrp="1"/>
          </p:cNvSpPr>
          <p:nvPr>
            <p:ph idx="1"/>
          </p:nvPr>
        </p:nvSpPr>
        <p:spPr/>
        <p:txBody>
          <a:bodyPr>
            <a:normAutofit/>
          </a:bodyPr>
          <a:lstStyle/>
          <a:p>
            <a:r>
              <a:rPr lang="en-US" dirty="0"/>
              <a:t>Could the following empowerment strategies by Nichole have built commitment from Garth in the response?</a:t>
            </a:r>
          </a:p>
          <a:p>
            <a:pPr marL="0" indent="0">
              <a:buNone/>
            </a:pPr>
            <a:endParaRPr lang="en-US" dirty="0"/>
          </a:p>
          <a:p>
            <a:pPr lvl="2"/>
            <a:endParaRPr lang="en-US" dirty="0"/>
          </a:p>
        </p:txBody>
      </p:sp>
      <p:pic>
        <p:nvPicPr>
          <p:cNvPr id="6" name="Picture 5">
            <a:extLst>
              <a:ext uri="{FF2B5EF4-FFF2-40B4-BE49-F238E27FC236}">
                <a16:creationId xmlns:a16="http://schemas.microsoft.com/office/drawing/2014/main" id="{09858EBE-3A94-4970-822B-35A9FE9E48EE}"/>
              </a:ext>
            </a:extLst>
          </p:cNvPr>
          <p:cNvPicPr>
            <a:picLocks noChangeAspect="1"/>
          </p:cNvPicPr>
          <p:nvPr/>
        </p:nvPicPr>
        <p:blipFill>
          <a:blip r:embed="rId3"/>
          <a:stretch>
            <a:fillRect/>
          </a:stretch>
        </p:blipFill>
        <p:spPr>
          <a:xfrm>
            <a:off x="1295400" y="2514600"/>
            <a:ext cx="5944562" cy="3158808"/>
          </a:xfrm>
          <a:prstGeom prst="rect">
            <a:avLst/>
          </a:prstGeom>
        </p:spPr>
      </p:pic>
    </p:spTree>
    <p:extLst>
      <p:ext uri="{BB962C8B-B14F-4D97-AF65-F5344CB8AC3E}">
        <p14:creationId xmlns:p14="http://schemas.microsoft.com/office/powerpoint/2010/main" val="1839614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Discussion</a:t>
            </a:r>
          </a:p>
        </p:txBody>
      </p:sp>
      <p:sp>
        <p:nvSpPr>
          <p:cNvPr id="3" name="Content Placeholder 2"/>
          <p:cNvSpPr>
            <a:spLocks noGrp="1"/>
          </p:cNvSpPr>
          <p:nvPr>
            <p:ph idx="1"/>
          </p:nvPr>
        </p:nvSpPr>
        <p:spPr/>
        <p:txBody>
          <a:bodyPr/>
          <a:lstStyle/>
          <a:p>
            <a:r>
              <a:rPr lang="en-US" dirty="0"/>
              <a:t>Describe the role of transformational leadership as it relates to this case study.</a:t>
            </a:r>
          </a:p>
          <a:p>
            <a:endParaRPr lang="en-US" dirty="0"/>
          </a:p>
        </p:txBody>
      </p:sp>
      <p:pic>
        <p:nvPicPr>
          <p:cNvPr id="4" name="Picture 3">
            <a:extLst>
              <a:ext uri="{FF2B5EF4-FFF2-40B4-BE49-F238E27FC236}">
                <a16:creationId xmlns:a16="http://schemas.microsoft.com/office/drawing/2014/main" id="{C16A1A03-17D1-4D86-80E8-3A747C797F02}"/>
              </a:ext>
            </a:extLst>
          </p:cNvPr>
          <p:cNvPicPr>
            <a:picLocks noChangeAspect="1"/>
          </p:cNvPicPr>
          <p:nvPr/>
        </p:nvPicPr>
        <p:blipFill>
          <a:blip r:embed="rId2"/>
          <a:stretch>
            <a:fillRect/>
          </a:stretch>
        </p:blipFill>
        <p:spPr>
          <a:xfrm>
            <a:off x="1600200" y="2438400"/>
            <a:ext cx="6285238" cy="3581400"/>
          </a:xfrm>
          <a:prstGeom prst="rect">
            <a:avLst/>
          </a:prstGeom>
        </p:spPr>
      </p:pic>
    </p:spTree>
    <p:extLst>
      <p:ext uri="{BB962C8B-B14F-4D97-AF65-F5344CB8AC3E}">
        <p14:creationId xmlns:p14="http://schemas.microsoft.com/office/powerpoint/2010/main" val="2858475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Discussion</a:t>
            </a:r>
          </a:p>
        </p:txBody>
      </p:sp>
      <p:sp>
        <p:nvSpPr>
          <p:cNvPr id="3" name="Content Placeholder 2"/>
          <p:cNvSpPr>
            <a:spLocks noGrp="1"/>
          </p:cNvSpPr>
          <p:nvPr>
            <p:ph idx="1"/>
          </p:nvPr>
        </p:nvSpPr>
        <p:spPr/>
        <p:txBody>
          <a:bodyPr/>
          <a:lstStyle/>
          <a:p>
            <a:r>
              <a:rPr lang="en-US" dirty="0"/>
              <a:t>What recommendations do you have to lead change in the organizations to improve organizational performance?</a:t>
            </a:r>
          </a:p>
          <a:p>
            <a:r>
              <a:rPr lang="en-US" dirty="0"/>
              <a:t>What challenges may leadership encounter when instituting change? </a:t>
            </a:r>
          </a:p>
          <a:p>
            <a:endParaRPr lang="en-US" dirty="0"/>
          </a:p>
        </p:txBody>
      </p:sp>
    </p:spTree>
    <p:extLst>
      <p:ext uri="{BB962C8B-B14F-4D97-AF65-F5344CB8AC3E}">
        <p14:creationId xmlns:p14="http://schemas.microsoft.com/office/powerpoint/2010/main" val="1354649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AF381-3AD4-498D-B70D-51C4BFD7887A}"/>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035F3079-0EE7-46B8-9CAF-C8EA86AAD649}"/>
              </a:ext>
            </a:extLst>
          </p:cNvPr>
          <p:cNvSpPr>
            <a:spLocks noGrp="1"/>
          </p:cNvSpPr>
          <p:nvPr>
            <p:ph idx="1"/>
          </p:nvPr>
        </p:nvSpPr>
        <p:spPr/>
        <p:txBody>
          <a:bodyPr/>
          <a:lstStyle/>
          <a:p>
            <a:r>
              <a:rPr lang="en-US" dirty="0"/>
              <a:t>Join CSTE - Membership discount good through 5/31</a:t>
            </a:r>
          </a:p>
          <a:p>
            <a:r>
              <a:rPr lang="en-US" dirty="0"/>
              <a:t>Schedule calls with coaches</a:t>
            </a:r>
          </a:p>
          <a:p>
            <a:r>
              <a:rPr lang="en-US" dirty="0"/>
              <a:t>360 Assessment – coming soon</a:t>
            </a:r>
          </a:p>
          <a:p>
            <a:r>
              <a:rPr lang="en-US" dirty="0"/>
              <a:t>Complete evaluations in Learn</a:t>
            </a:r>
          </a:p>
          <a:p>
            <a:r>
              <a:rPr lang="en-US" dirty="0"/>
              <a:t>Virtual Meeting sign up – case study in July</a:t>
            </a:r>
          </a:p>
          <a:p>
            <a:r>
              <a:rPr lang="en-US" dirty="0"/>
              <a:t>Next meeting – Monday, June 7</a:t>
            </a:r>
            <a:r>
              <a:rPr lang="en-US" baseline="30000" dirty="0"/>
              <a:t>th</a:t>
            </a:r>
            <a:r>
              <a:rPr lang="en-US" dirty="0"/>
              <a:t> at 2pm ET</a:t>
            </a:r>
          </a:p>
          <a:p>
            <a:r>
              <a:rPr lang="en-US" dirty="0"/>
              <a:t>CSTE Conference – June 13-17</a:t>
            </a:r>
            <a:r>
              <a:rPr lang="en-US" baseline="30000" dirty="0"/>
              <a:t>th</a:t>
            </a:r>
            <a:r>
              <a:rPr lang="en-US" dirty="0"/>
              <a:t> </a:t>
            </a:r>
          </a:p>
        </p:txBody>
      </p:sp>
    </p:spTree>
    <p:extLst>
      <p:ext uri="{BB962C8B-B14F-4D97-AF65-F5344CB8AC3E}">
        <p14:creationId xmlns:p14="http://schemas.microsoft.com/office/powerpoint/2010/main" val="1238820913"/>
      </p:ext>
    </p:extLst>
  </p:cSld>
  <p:clrMapOvr>
    <a:masterClrMapping/>
  </p:clrMapOvr>
</p:sld>
</file>

<file path=ppt/theme/theme1.xml><?xml version="1.0" encoding="utf-8"?>
<a:theme xmlns:a="http://schemas.openxmlformats.org/drawingml/2006/main" name="CSTE Standard">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Standard.potx" id="{A2EAD8E9-3A6E-9B42-A460-2E546A7FC0B1}" vid="{AE91A922-1CCC-CD42-9EBD-5F738BC682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70AF5F30D7404F9CCA083EB2143B17" ma:contentTypeVersion="11" ma:contentTypeDescription="Create a new document." ma:contentTypeScope="" ma:versionID="f15eb5e8f6732b50e7cddac634bcbc05">
  <xsd:schema xmlns:xsd="http://www.w3.org/2001/XMLSchema" xmlns:xs="http://www.w3.org/2001/XMLSchema" xmlns:p="http://schemas.microsoft.com/office/2006/metadata/properties" xmlns:ns2="80a892e5-57af-4b8b-986c-c6d258abfeed" xmlns:ns3="e25dbc5b-beff-41d2-a104-7c4260a7e8f9" targetNamespace="http://schemas.microsoft.com/office/2006/metadata/properties" ma:root="true" ma:fieldsID="6717cf23c8c7d33ed17ccfd2831dd5bf" ns2:_="" ns3:_="">
    <xsd:import namespace="80a892e5-57af-4b8b-986c-c6d258abfeed"/>
    <xsd:import namespace="e25dbc5b-beff-41d2-a104-7c4260a7e8f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a892e5-57af-4b8b-986c-c6d258abfe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25dbc5b-beff-41d2-a104-7c4260a7e8f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3F24B0-CFFD-4CBF-A05E-A47354BB84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a892e5-57af-4b8b-986c-c6d258abfeed"/>
    <ds:schemaRef ds:uri="e25dbc5b-beff-41d2-a104-7c4260a7e8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76C2D0B-3B7A-4450-97E6-EE89F442F910}">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CD1F5E6-FAD5-4CD9-B2A1-9572EAF5116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CSTE Standard</Template>
  <TotalTime>1671</TotalTime>
  <Words>815</Words>
  <Application>Microsoft Office PowerPoint</Application>
  <PresentationFormat>On-screen Show (4:3)</PresentationFormat>
  <Paragraphs>77</Paragraphs>
  <Slides>13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CSTE Standard</vt:lpstr>
      <vt:lpstr>Case Study</vt:lpstr>
      <vt:lpstr>Case Study</vt:lpstr>
      <vt:lpstr>Case Study Discussion</vt:lpstr>
      <vt:lpstr>Case Study Discussion</vt:lpstr>
      <vt:lpstr>Case Study Discussion</vt:lpstr>
      <vt:lpstr>Case Study Discussion</vt:lpstr>
      <vt:lpstr>Case Study Discussion</vt:lpstr>
      <vt:lpstr>Case Study Discussion</vt:lpstr>
      <vt:lpstr>Case Study Discussion</vt:lpstr>
      <vt:lpstr>Case Study Discussion</vt:lpstr>
      <vt:lpstr>Case Study Discussion</vt:lpstr>
      <vt:lpstr>Case Study Discussion</vt:lpstr>
      <vt:lpstr>Announcements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JPittman</dc:creator>
  <cp:lastModifiedBy>Jessica Arrazola</cp:lastModifiedBy>
  <cp:revision>83</cp:revision>
  <dcterms:created xsi:type="dcterms:W3CDTF">2015-07-28T14:22:22Z</dcterms:created>
  <dcterms:modified xsi:type="dcterms:W3CDTF">2021-05-07T14:04:52Z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0x0101001170AF5F30D7404F9CCA083EB2143B17</vt:lpwstr>
  </property>
</Properties>
</file>