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6"/>
  </p:notesMasterIdLst>
  <p:sldIdLst>
    <p:sldId id="266" r:id="rId5"/>
    <p:sldId id="281" r:id="rId6"/>
    <p:sldId id="311" r:id="rId7"/>
    <p:sldId id="270" r:id="rId8"/>
    <p:sldId id="271" r:id="rId9"/>
    <p:sldId id="312" r:id="rId10"/>
    <p:sldId id="313" r:id="rId11"/>
    <p:sldId id="314" r:id="rId12"/>
    <p:sldId id="315" r:id="rId13"/>
    <p:sldId id="278" r:id="rId14"/>
    <p:sldId id="309" r:id="rId15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1" autoAdjust="0"/>
    <p:restoredTop sz="94660"/>
  </p:normalViewPr>
  <p:slideViewPr>
    <p:cSldViewPr snapToGrid="0">
      <p:cViewPr varScale="1">
        <p:scale>
          <a:sx n="69" d="100"/>
          <a:sy n="69" d="100"/>
        </p:scale>
        <p:origin x="10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Arrazola" userId="adfca66b-21e9-4407-8ccf-250b0669229f" providerId="ADAL" clId="{DC9356DC-8FAC-49E9-AC09-C4AAB841869A}"/>
    <pc:docChg chg="custSel modSld">
      <pc:chgData name="Jessica Arrazola" userId="adfca66b-21e9-4407-8ccf-250b0669229f" providerId="ADAL" clId="{DC9356DC-8FAC-49E9-AC09-C4AAB841869A}" dt="2021-07-02T17:24:33.554" v="455" actId="6549"/>
      <pc:docMkLst>
        <pc:docMk/>
      </pc:docMkLst>
      <pc:sldChg chg="modSp mod">
        <pc:chgData name="Jessica Arrazola" userId="adfca66b-21e9-4407-8ccf-250b0669229f" providerId="ADAL" clId="{DC9356DC-8FAC-49E9-AC09-C4AAB841869A}" dt="2021-07-02T17:19:06.451" v="43" actId="20577"/>
        <pc:sldMkLst>
          <pc:docMk/>
          <pc:sldMk cId="2090152276" sldId="266"/>
        </pc:sldMkLst>
        <pc:spChg chg="mod">
          <ac:chgData name="Jessica Arrazola" userId="adfca66b-21e9-4407-8ccf-250b0669229f" providerId="ADAL" clId="{DC9356DC-8FAC-49E9-AC09-C4AAB841869A}" dt="2021-07-02T17:19:06.451" v="43" actId="20577"/>
          <ac:spMkLst>
            <pc:docMk/>
            <pc:sldMk cId="2090152276" sldId="266"/>
            <ac:spMk id="5" creationId="{354C266B-3711-1F4A-8E0C-7AD33B7B9D62}"/>
          </ac:spMkLst>
        </pc:spChg>
      </pc:sldChg>
      <pc:sldChg chg="modSp mod">
        <pc:chgData name="Jessica Arrazola" userId="adfca66b-21e9-4407-8ccf-250b0669229f" providerId="ADAL" clId="{DC9356DC-8FAC-49E9-AC09-C4AAB841869A}" dt="2021-07-02T17:24:33.554" v="455" actId="6549"/>
        <pc:sldMkLst>
          <pc:docMk/>
          <pc:sldMk cId="1238820913" sldId="309"/>
        </pc:sldMkLst>
        <pc:spChg chg="mod">
          <ac:chgData name="Jessica Arrazola" userId="adfca66b-21e9-4407-8ccf-250b0669229f" providerId="ADAL" clId="{DC9356DC-8FAC-49E9-AC09-C4AAB841869A}" dt="2021-07-02T17:24:33.554" v="455" actId="6549"/>
          <ac:spMkLst>
            <pc:docMk/>
            <pc:sldMk cId="1238820913" sldId="309"/>
            <ac:spMk id="3" creationId="{035F3079-0EE7-46B8-9CAF-C8EA86AAD649}"/>
          </ac:spMkLst>
        </pc:spChg>
      </pc:sldChg>
      <pc:sldChg chg="modSp mod">
        <pc:chgData name="Jessica Arrazola" userId="adfca66b-21e9-4407-8ccf-250b0669229f" providerId="ADAL" clId="{DC9356DC-8FAC-49E9-AC09-C4AAB841869A}" dt="2021-07-02T17:19:15.147" v="44" actId="20577"/>
        <pc:sldMkLst>
          <pc:docMk/>
          <pc:sldMk cId="4098904633" sldId="311"/>
        </pc:sldMkLst>
        <pc:spChg chg="mod">
          <ac:chgData name="Jessica Arrazola" userId="adfca66b-21e9-4407-8ccf-250b0669229f" providerId="ADAL" clId="{DC9356DC-8FAC-49E9-AC09-C4AAB841869A}" dt="2021-07-02T17:19:15.147" v="44" actId="20577"/>
          <ac:spMkLst>
            <pc:docMk/>
            <pc:sldMk cId="4098904633" sldId="311"/>
            <ac:spMk id="3" creationId="{8F1B6C2B-FA88-45F4-967F-6FC0CD0CA4A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6E4D9-3619-4C33-99E2-B895C859E599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E0DCF-C790-4F8B-94AF-906E15003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get started we want to connect with where you are today using an activity called permission slips. This is an activity from </a:t>
            </a:r>
            <a:r>
              <a:rPr lang="en-US" dirty="0" err="1"/>
              <a:t>Brene</a:t>
            </a:r>
            <a:r>
              <a:rPr lang="en-US" dirty="0"/>
              <a:t>’ Brown’s work to understand where you are coming from today and so we can be open with each other as a group. We hope to start all future calls with permission slips.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1F41C-5F37-40F7-A772-5212A9113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5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CSTE LEAD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Case Study: </a:t>
            </a:r>
            <a:r>
              <a:rPr lang="en-US" dirty="0" err="1"/>
              <a:t>BioSense</a:t>
            </a:r>
            <a:r>
              <a:rPr lang="en-US" dirty="0"/>
              <a:t> Redesign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AF01-E77E-4768-81BB-8C2D7ECA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Permission Slips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1897-5982-4785-AE87-4D7DCFA6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409163"/>
            <a:ext cx="8643488" cy="4998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Write in the chat box and share something you intend to give yourself permission to do or feel in the meeting.</a:t>
            </a:r>
          </a:p>
          <a:p>
            <a:r>
              <a:rPr lang="en-US" dirty="0"/>
              <a:t>Reminder of your intention for the meeting.</a:t>
            </a:r>
          </a:p>
          <a:p>
            <a:r>
              <a:rPr lang="en-US" dirty="0"/>
              <a:t>These aren’t promissory notes. These are intentions only, so there are no repercussions if you fail to deliver.</a:t>
            </a:r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Check in with teammates</a:t>
            </a:r>
          </a:p>
          <a:p>
            <a:pPr lvl="1"/>
            <a:r>
              <a:rPr lang="en-US" dirty="0"/>
              <a:t>Practice vulnerability</a:t>
            </a:r>
          </a:p>
          <a:p>
            <a:pPr lvl="1"/>
            <a:r>
              <a:rPr lang="en-US" dirty="0"/>
              <a:t>Build trust</a:t>
            </a:r>
          </a:p>
          <a:p>
            <a:pPr lvl="1"/>
            <a:r>
              <a:rPr lang="en-US" dirty="0"/>
              <a:t>Establish safety</a:t>
            </a:r>
          </a:p>
          <a:p>
            <a:pPr lvl="1"/>
            <a:r>
              <a:rPr lang="en-US" dirty="0"/>
              <a:t>Practice mindfulness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Listen with generosity</a:t>
            </a:r>
          </a:p>
          <a:p>
            <a:pPr lvl="1"/>
            <a:r>
              <a:rPr lang="en-US" dirty="0"/>
              <a:t>Focus on paying attention rather than be distracted</a:t>
            </a:r>
          </a:p>
          <a:p>
            <a:pPr lvl="1"/>
            <a:r>
              <a:rPr lang="en-US" dirty="0"/>
              <a:t>Listen more than you speak</a:t>
            </a:r>
          </a:p>
          <a:p>
            <a:pPr lvl="1"/>
            <a:r>
              <a:rPr lang="en-US" dirty="0"/>
              <a:t>Ask questions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5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5808-415D-47F6-8216-AA2DFE01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Meeting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B6C2B-FA88-45F4-967F-6FC0CD0C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54869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Meeting Norms</a:t>
            </a:r>
            <a:r>
              <a:rPr lang="en-US" sz="1800" u="none" strike="noStrike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Listen and respond respectfully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Actively participate in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Come prepared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Be open to differing opinion and expertise.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Focus on the meeting topic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Rules of Engagement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Show up on time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Include your agency/organization affiliation next to your name (and pronouns, if you would like)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the chat box to comment in addition to the phone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Turn your camera on (as internet bandwidth allows)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Stay on mute unless you are speaking.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emoticons such as raising your hand to speak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0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707E-0BC5-4736-ABB3-69F76503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B509C-1921-4837-AC55-359A5554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Meeting Roles, Meeting Norms, &amp; Rules of Engagement</a:t>
            </a:r>
          </a:p>
          <a:p>
            <a:r>
              <a:rPr lang="en-US">
                <a:latin typeface="Arial"/>
                <a:cs typeface="Arial"/>
              </a:rPr>
              <a:t>Article Introduction and Summary</a:t>
            </a:r>
          </a:p>
          <a:p>
            <a:r>
              <a:rPr lang="en-US">
                <a:latin typeface="Arial"/>
                <a:cs typeface="Arial"/>
              </a:rPr>
              <a:t>Article Discussion </a:t>
            </a:r>
          </a:p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  <a:p>
            <a:r>
              <a:rPr lang="en-US">
                <a:latin typeface="Arial"/>
                <a:cs typeface="Arial"/>
              </a:rPr>
              <a:t>CSTE Announcements &amp; Reminders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01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Meeting Roles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latin typeface="Arial"/>
                <a:cs typeface="Arial"/>
              </a:rPr>
              <a:t>Leader</a:t>
            </a:r>
            <a:r>
              <a:rPr lang="en-US">
                <a:latin typeface="Arial"/>
                <a:cs typeface="Arial"/>
              </a:rPr>
              <a:t> – Selects articles and topics for discussion; works with the facilitator to develop the discussion prompts; identifies action items</a:t>
            </a:r>
          </a:p>
          <a:p>
            <a:r>
              <a:rPr lang="en-US" b="1">
                <a:latin typeface="Arial"/>
                <a:cs typeface="Arial"/>
              </a:rPr>
              <a:t>Co-Facilitator</a:t>
            </a:r>
            <a:r>
              <a:rPr lang="en-US">
                <a:latin typeface="Arial"/>
                <a:cs typeface="Arial"/>
              </a:rPr>
              <a:t> – Guides the group through the discussions; ensures equal speaking opportunity; communicates decisions and next steps; identifies action items </a:t>
            </a:r>
          </a:p>
          <a:p>
            <a:r>
              <a:rPr lang="en-US" b="1">
                <a:latin typeface="Arial"/>
                <a:cs typeface="Arial"/>
              </a:rPr>
              <a:t>Timekeeper</a:t>
            </a:r>
            <a:r>
              <a:rPr lang="en-US">
                <a:latin typeface="Arial"/>
                <a:cs typeface="Arial"/>
              </a:rPr>
              <a:t> – Manages time limits on discussion items  </a:t>
            </a:r>
          </a:p>
          <a:p>
            <a:r>
              <a:rPr lang="en-US" b="1">
                <a:latin typeface="Arial"/>
                <a:cs typeface="Arial"/>
              </a:rPr>
              <a:t>Note Taker </a:t>
            </a:r>
            <a:r>
              <a:rPr lang="en-US">
                <a:latin typeface="Arial"/>
                <a:cs typeface="Arial"/>
              </a:rPr>
              <a:t>– Records key decisions and action items from discussion; reports on discussion notes 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 smtClean="0"/>
              <a:t>BioSense</a:t>
            </a:r>
            <a:r>
              <a:rPr lang="en-US" b="1" dirty="0" smtClean="0"/>
              <a:t> Redesign Case Study:</a:t>
            </a:r>
          </a:p>
          <a:p>
            <a:pPr marL="0" indent="0" algn="ctr">
              <a:buNone/>
            </a:pPr>
            <a:endParaRPr lang="en-US" b="1" dirty="0"/>
          </a:p>
          <a:p>
            <a:r>
              <a:rPr lang="en-US" dirty="0" smtClean="0"/>
              <a:t>What is this case study about?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dirty="0" smtClean="0"/>
              <a:t>How does this case study relate to your own context and/or experience?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368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was stakeholder involvement critical for this project’s goals?</a:t>
            </a:r>
          </a:p>
          <a:p>
            <a:endParaRPr lang="en-US" dirty="0"/>
          </a:p>
          <a:p>
            <a:r>
              <a:rPr lang="en-US" dirty="0" smtClean="0"/>
              <a:t>How did the broad-based engagement and transparent stakeholder process influence the success of the project?</a:t>
            </a:r>
          </a:p>
          <a:p>
            <a:endParaRPr lang="en-US" dirty="0"/>
          </a:p>
          <a:p>
            <a:r>
              <a:rPr lang="en-US" dirty="0" smtClean="0"/>
              <a:t>What specific strategies were used to overcome initial resistance to stakeholder buy-in?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767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this project was occurring in the current COVID-19 climate, what would be important to consider to ensure successful stakeholder engagement?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8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think about the approach the folks in this case study took? </a:t>
            </a:r>
          </a:p>
          <a:p>
            <a:pPr lvl="1"/>
            <a:r>
              <a:rPr lang="en-US" dirty="0" smtClean="0"/>
              <a:t>What worked well? </a:t>
            </a:r>
          </a:p>
          <a:p>
            <a:pPr lvl="1"/>
            <a:r>
              <a:rPr lang="en-US" dirty="0" smtClean="0"/>
              <a:t>Was there anything that didn’t work so well? Or that you might have done differently?</a:t>
            </a:r>
          </a:p>
          <a:p>
            <a:pPr lvl="1"/>
            <a:r>
              <a:rPr lang="en-US" dirty="0" smtClean="0"/>
              <a:t>Any material/resources from this leadership course you think would be particularly useful for this situation (or useful for your own stakeholder engagement needs?)</a:t>
            </a:r>
          </a:p>
          <a:p>
            <a:endParaRPr lang="en-US" dirty="0"/>
          </a:p>
          <a:p>
            <a:r>
              <a:rPr lang="en-US" dirty="0" smtClean="0"/>
              <a:t>What were the most </a:t>
            </a:r>
            <a:r>
              <a:rPr lang="en-US" smtClean="0"/>
              <a:t>important and/or </a:t>
            </a:r>
            <a:r>
              <a:rPr lang="en-US" dirty="0" smtClean="0"/>
              <a:t>relevant lessons learned throughout the case study?</a:t>
            </a:r>
          </a:p>
          <a:p>
            <a:pPr lvl="1"/>
            <a:r>
              <a:rPr lang="en-US" dirty="0" smtClean="0"/>
              <a:t>Any lessons learned that you will apply to your own work?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580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846-C152-4C2B-A592-C269F6F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99A6-AD44-4DFE-B19B-129177D2D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How did you feel about today’s case study?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went well in this meeting?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"/>
                <a:cs typeface="Arial"/>
              </a:rPr>
              <a:t>What </a:t>
            </a:r>
            <a:r>
              <a:rPr lang="en-US" dirty="0">
                <a:latin typeface="Arial"/>
                <a:cs typeface="Arial"/>
              </a:rPr>
              <a:t>could be done differently for future meetings?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topics would you like to discuss in the future?</a:t>
            </a: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4254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F381-3AD4-498D-B70D-51C4BFD7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3079-0EE7-46B8-9CAF-C8EA86A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Newsletter highlights – Need CSTE </a:t>
            </a:r>
            <a:r>
              <a:rPr lang="en-US" dirty="0" err="1"/>
              <a:t>LEADers</a:t>
            </a:r>
            <a:r>
              <a:rPr lang="en-US" dirty="0"/>
              <a:t> in Action</a:t>
            </a:r>
          </a:p>
          <a:p>
            <a:r>
              <a:rPr lang="en-US" dirty="0"/>
              <a:t>360 Assessment</a:t>
            </a:r>
          </a:p>
          <a:p>
            <a:pPr lvl="1"/>
            <a:r>
              <a:rPr lang="en-US" dirty="0"/>
              <a:t>Follow up with outstanding reviewers</a:t>
            </a:r>
          </a:p>
          <a:p>
            <a:pPr lvl="1"/>
            <a:r>
              <a:rPr lang="en-US" dirty="0"/>
              <a:t>Jessica will follow up with you to discuss your report; separate portal log on is required to access the report and resource materials</a:t>
            </a:r>
          </a:p>
          <a:p>
            <a:r>
              <a:rPr lang="en-US" dirty="0"/>
              <a:t>Schedule calls with coaches</a:t>
            </a:r>
          </a:p>
          <a:p>
            <a:r>
              <a:rPr lang="en-US" dirty="0"/>
              <a:t>Complete evaluations in Learn</a:t>
            </a:r>
          </a:p>
          <a:p>
            <a:r>
              <a:rPr lang="en-US" dirty="0"/>
              <a:t>Next meeting – Monday, August 9</a:t>
            </a:r>
            <a:r>
              <a:rPr lang="en-US" baseline="30000" dirty="0"/>
              <a:t>th</a:t>
            </a:r>
            <a:r>
              <a:rPr lang="en-US" dirty="0"/>
              <a:t> at 2pm ET</a:t>
            </a:r>
          </a:p>
          <a:p>
            <a:pPr lvl="1"/>
            <a:r>
              <a:rPr lang="en-US" dirty="0"/>
              <a:t>Case Study on Financial Planning</a:t>
            </a:r>
          </a:p>
        </p:txBody>
      </p:sp>
    </p:spTree>
    <p:extLst>
      <p:ext uri="{BB962C8B-B14F-4D97-AF65-F5344CB8AC3E}">
        <p14:creationId xmlns:p14="http://schemas.microsoft.com/office/powerpoint/2010/main" val="123882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70AF5F30D7404F9CCA083EB2143B17" ma:contentTypeVersion="12" ma:contentTypeDescription="Create a new document." ma:contentTypeScope="" ma:versionID="72cff5ba76088e0fa4a1b6640eecbf8c">
  <xsd:schema xmlns:xsd="http://www.w3.org/2001/XMLSchema" xmlns:xs="http://www.w3.org/2001/XMLSchema" xmlns:p="http://schemas.microsoft.com/office/2006/metadata/properties" xmlns:ns2="80a892e5-57af-4b8b-986c-c6d258abfeed" xmlns:ns3="e25dbc5b-beff-41d2-a104-7c4260a7e8f9" targetNamespace="http://schemas.microsoft.com/office/2006/metadata/properties" ma:root="true" ma:fieldsID="e4cb9743d701d214b8a1dcb7f959f2e9" ns2:_="" ns3:_="">
    <xsd:import namespace="80a892e5-57af-4b8b-986c-c6d258abfeed"/>
    <xsd:import namespace="e25dbc5b-beff-41d2-a104-7c4260a7e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892e5-57af-4b8b-986c-c6d258abf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dbc5b-beff-41d2-a104-7c4260a7e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1218C7-52CF-449F-8E3D-9E291FC4D0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37E4C8F-34AB-4EED-96D2-C552B555CC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a892e5-57af-4b8b-986c-c6d258abfeed"/>
    <ds:schemaRef ds:uri="e25dbc5b-beff-41d2-a104-7c4260a7e8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1074</TotalTime>
  <Words>644</Words>
  <Application>Microsoft Office PowerPoint</Application>
  <PresentationFormat>On-screen Show (4:3)</PresentationFormat>
  <Paragraphs>81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Segoe UI</vt:lpstr>
      <vt:lpstr>Times New Roman</vt:lpstr>
      <vt:lpstr>Office Theme</vt:lpstr>
      <vt:lpstr>CSTE LEAD</vt:lpstr>
      <vt:lpstr>Permission Slips</vt:lpstr>
      <vt:lpstr>Virtual Meeting Expectations</vt:lpstr>
      <vt:lpstr>Agenda</vt:lpstr>
      <vt:lpstr>Meeting Roles</vt:lpstr>
      <vt:lpstr>Case Study Discussion</vt:lpstr>
      <vt:lpstr>Case Study Discussion</vt:lpstr>
      <vt:lpstr>Case Study Discussion</vt:lpstr>
      <vt:lpstr>Case Study Discussion</vt:lpstr>
      <vt:lpstr>Reflection</vt:lpstr>
      <vt:lpstr>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Jessica Arrazola</dc:creator>
  <cp:lastModifiedBy>Joli Weiss</cp:lastModifiedBy>
  <cp:revision>12</cp:revision>
  <dcterms:created xsi:type="dcterms:W3CDTF">2021-04-08T14:30:06Z</dcterms:created>
  <dcterms:modified xsi:type="dcterms:W3CDTF">2021-07-08T16:17:58Z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0x0101001170AF5F30D7404F9CCA083EB2143B17</vt:lpwstr>
  </property>
</Properties>
</file>