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5"/>
  </p:notesMasterIdLst>
  <p:sldIdLst>
    <p:sldId id="266" r:id="rId5"/>
    <p:sldId id="281" r:id="rId6"/>
    <p:sldId id="311" r:id="rId7"/>
    <p:sldId id="270" r:id="rId8"/>
    <p:sldId id="271" r:id="rId9"/>
    <p:sldId id="312" r:id="rId10"/>
    <p:sldId id="313" r:id="rId11"/>
    <p:sldId id="315" r:id="rId12"/>
    <p:sldId id="278" r:id="rId13"/>
    <p:sldId id="309" r:id="rId14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1" autoAdjust="0"/>
    <p:restoredTop sz="94660"/>
  </p:normalViewPr>
  <p:slideViewPr>
    <p:cSldViewPr snapToGrid="0">
      <p:cViewPr varScale="1">
        <p:scale>
          <a:sx n="84" d="100"/>
          <a:sy n="84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6E4D9-3619-4C33-99E2-B895C859E599}" type="datetimeFigureOut">
              <a:rPr lang="en-US" smtClean="0"/>
              <a:t>8/2/2021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E0DCF-C790-4F8B-94AF-906E15003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39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we get started we want to connect with where you are today using an activity called permission slips. This is an activity from </a:t>
            </a:r>
            <a:r>
              <a:rPr lang="en-US" dirty="0" err="1"/>
              <a:t>Brene</a:t>
            </a:r>
            <a:r>
              <a:rPr lang="en-US" dirty="0"/>
              <a:t>’ Brown’s work to understand where you are coming from today and so we can be open with each other as a group. We hope to start all future calls with permission slips.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1F41C-5F37-40F7-A772-5212A91138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51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77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DF8A72-4282-9247-B76B-2C9A27CAE3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CSTE LEAD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Case Study: New Hampshire ELC and PHEP Grant Collaboration</a:t>
            </a:r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AF01-E77E-4768-81BB-8C2D7ECA3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Permission Slips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A1897-5982-4785-AE87-4D7DCFA6B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1409163"/>
            <a:ext cx="8643488" cy="49982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 dirty="0"/>
              <a:t>Write in the chat box and share something you intend to give yourself permission to do or feel in the meeting.</a:t>
            </a:r>
          </a:p>
          <a:p>
            <a:r>
              <a:rPr lang="en-US" dirty="0"/>
              <a:t>Reminder of your intention for the meeting.</a:t>
            </a:r>
          </a:p>
          <a:p>
            <a:r>
              <a:rPr lang="en-US" dirty="0"/>
              <a:t>These aren’t promissory notes. These are intentions only, so there are no repercussions if you fail to deliver.</a:t>
            </a:r>
          </a:p>
          <a:p>
            <a:r>
              <a:rPr lang="en-US" dirty="0"/>
              <a:t>Benefits</a:t>
            </a:r>
          </a:p>
          <a:p>
            <a:pPr lvl="1"/>
            <a:r>
              <a:rPr lang="en-US" dirty="0"/>
              <a:t>Check in with teammates</a:t>
            </a:r>
          </a:p>
          <a:p>
            <a:pPr lvl="1"/>
            <a:r>
              <a:rPr lang="en-US" dirty="0"/>
              <a:t>Practice vulnerability</a:t>
            </a:r>
          </a:p>
          <a:p>
            <a:pPr lvl="1"/>
            <a:r>
              <a:rPr lang="en-US" dirty="0"/>
              <a:t>Build trust</a:t>
            </a:r>
          </a:p>
          <a:p>
            <a:pPr lvl="1"/>
            <a:r>
              <a:rPr lang="en-US" dirty="0"/>
              <a:t>Establish safety</a:t>
            </a:r>
          </a:p>
          <a:p>
            <a:pPr lvl="1"/>
            <a:r>
              <a:rPr lang="en-US" dirty="0"/>
              <a:t>Practice mindfulness</a:t>
            </a:r>
          </a:p>
          <a:p>
            <a:r>
              <a:rPr lang="en-US" dirty="0"/>
              <a:t>Examples</a:t>
            </a:r>
          </a:p>
          <a:p>
            <a:pPr lvl="1"/>
            <a:r>
              <a:rPr lang="en-US" dirty="0"/>
              <a:t>Listen with generosity</a:t>
            </a:r>
          </a:p>
          <a:p>
            <a:pPr lvl="1"/>
            <a:r>
              <a:rPr lang="en-US" dirty="0"/>
              <a:t>Focus on paying attention rather than be distracted</a:t>
            </a:r>
          </a:p>
          <a:p>
            <a:pPr lvl="1"/>
            <a:r>
              <a:rPr lang="en-US" dirty="0"/>
              <a:t>Listen more than you speak</a:t>
            </a:r>
          </a:p>
          <a:p>
            <a:pPr lvl="1"/>
            <a:r>
              <a:rPr lang="en-US" dirty="0"/>
              <a:t>Ask questions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853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F5808-415D-47F6-8216-AA2DFE012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Virtual Meeting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B6C2B-FA88-45F4-967F-6FC0CD0CA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548690"/>
          </a:xfrm>
        </p:spPr>
        <p:txBody>
          <a:bodyPr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Meeting Norms</a:t>
            </a:r>
            <a:r>
              <a:rPr lang="en-US" sz="1800" u="none" strike="noStrike" dirty="0">
                <a:solidFill>
                  <a:srgbClr val="201F1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Listen and respond respectfully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Actively participate in discussion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Come prepared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Be open to differing opinion and expertise.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Focus on the meeting topic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Rules of Engagement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Show up on time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Include your agency/organization affiliation next to your name (and pronouns, if you would like)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Use the chat box to comment in addition to the phone discussion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Turn your camera on (as internet bandwidth allows)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Stay on mute unless you are speaking.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tabLst>
                <a:tab pos="457200" algn="l"/>
              </a:tabLst>
            </a:pPr>
            <a:r>
              <a:rPr lang="en-US" sz="1800" dirty="0">
                <a:solidFill>
                  <a:srgbClr val="201F1E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Use emoticons such as raising your hand to speak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04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D707E-0BC5-4736-ABB3-69F76503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B509C-1921-4837-AC55-359A5554F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Meeting Roles, Meeting Norms, &amp; Rules of Engagement</a:t>
            </a:r>
          </a:p>
          <a:p>
            <a:r>
              <a:rPr lang="en-US" dirty="0">
                <a:latin typeface="Arial"/>
                <a:cs typeface="Arial"/>
              </a:rPr>
              <a:t>Case Study Introduction and Summary</a:t>
            </a:r>
          </a:p>
          <a:p>
            <a:r>
              <a:rPr lang="en-US" dirty="0">
                <a:latin typeface="Arial"/>
                <a:cs typeface="Arial"/>
              </a:rPr>
              <a:t>Case Study Discussion </a:t>
            </a:r>
          </a:p>
          <a:p>
            <a:r>
              <a:rPr lang="en-US" dirty="0">
                <a:latin typeface="Arial"/>
                <a:cs typeface="Arial"/>
              </a:rPr>
              <a:t>Open Discussion</a:t>
            </a:r>
          </a:p>
          <a:p>
            <a:r>
              <a:rPr lang="en-US" dirty="0">
                <a:latin typeface="Arial"/>
                <a:cs typeface="Arial"/>
              </a:rPr>
              <a:t>Reflection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CSTE Announcements &amp; Reminders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7501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Meeting Roles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8CC17-24CF-455E-AFD9-59754E94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337" y="1587156"/>
            <a:ext cx="8807389" cy="47365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latin typeface="Arial"/>
                <a:cs typeface="Arial"/>
              </a:rPr>
              <a:t>Leader</a:t>
            </a:r>
            <a:r>
              <a:rPr lang="en-US">
                <a:latin typeface="Arial"/>
                <a:cs typeface="Arial"/>
              </a:rPr>
              <a:t> – Selects articles and topics for discussion; works with the facilitator to develop the discussion prompts; identifies action items</a:t>
            </a:r>
          </a:p>
          <a:p>
            <a:r>
              <a:rPr lang="en-US" b="1">
                <a:latin typeface="Arial"/>
                <a:cs typeface="Arial"/>
              </a:rPr>
              <a:t>Co-Facilitator</a:t>
            </a:r>
            <a:r>
              <a:rPr lang="en-US">
                <a:latin typeface="Arial"/>
                <a:cs typeface="Arial"/>
              </a:rPr>
              <a:t> – Guides the group through the discussions; ensures equal speaking opportunity; communicates decisions and next steps; identifies action items </a:t>
            </a:r>
          </a:p>
          <a:p>
            <a:r>
              <a:rPr lang="en-US" b="1">
                <a:latin typeface="Arial"/>
                <a:cs typeface="Arial"/>
              </a:rPr>
              <a:t>Timekeeper</a:t>
            </a:r>
            <a:r>
              <a:rPr lang="en-US">
                <a:latin typeface="Arial"/>
                <a:cs typeface="Arial"/>
              </a:rPr>
              <a:t> – Manages time limits on discussion items  </a:t>
            </a:r>
          </a:p>
          <a:p>
            <a:r>
              <a:rPr lang="en-US" b="1">
                <a:latin typeface="Arial"/>
                <a:cs typeface="Arial"/>
              </a:rPr>
              <a:t>Note Taker </a:t>
            </a:r>
            <a:r>
              <a:rPr lang="en-US">
                <a:latin typeface="Arial"/>
                <a:cs typeface="Arial"/>
              </a:rPr>
              <a:t>– Records key decisions and action items from discussion; reports on discussion notes 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3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/>
              <a:t>New Hampshire Grant Funding for ELC and PHEP</a:t>
            </a:r>
          </a:p>
          <a:p>
            <a:pPr marL="0" indent="0" algn="ctr">
              <a:buNone/>
            </a:pPr>
            <a:r>
              <a:rPr lang="en-US" b="1" dirty="0"/>
              <a:t>Case Study</a:t>
            </a:r>
          </a:p>
          <a:p>
            <a:pPr marL="0" indent="0" algn="ctr">
              <a:buNone/>
            </a:pPr>
            <a:endParaRPr lang="en-US" b="1" dirty="0"/>
          </a:p>
          <a:p>
            <a:r>
              <a:rPr lang="en-US" dirty="0"/>
              <a:t>What is this case study about?</a:t>
            </a:r>
          </a:p>
          <a:p>
            <a:pPr marL="0" indent="0" algn="ctr">
              <a:buNone/>
            </a:pPr>
            <a:endParaRPr lang="en-US" dirty="0"/>
          </a:p>
          <a:p>
            <a:r>
              <a:rPr lang="en-US" dirty="0"/>
              <a:t>How does this case study relate to your own context and/or experience?</a:t>
            </a:r>
          </a:p>
        </p:txBody>
      </p:sp>
    </p:spTree>
    <p:extLst>
      <p:ext uri="{BB962C8B-B14F-4D97-AF65-F5344CB8AC3E}">
        <p14:creationId xmlns:p14="http://schemas.microsoft.com/office/powerpoint/2010/main" val="10933686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the drivers of this collaboration in New Hampshire relate to drivers present in your agency?</a:t>
            </a:r>
          </a:p>
          <a:p>
            <a:endParaRPr lang="en-US" dirty="0"/>
          </a:p>
          <a:p>
            <a:r>
              <a:rPr lang="en-US" dirty="0"/>
              <a:t>Which groups or programs within your agency do you think could collaborate on a future grant submission?</a:t>
            </a:r>
          </a:p>
          <a:p>
            <a:endParaRPr lang="en-US" dirty="0"/>
          </a:p>
          <a:p>
            <a:r>
              <a:rPr lang="en-US" dirty="0"/>
              <a:t>What does the phrase “to get something, you have to give something” mean in the context of this collaboration?</a:t>
            </a:r>
          </a:p>
        </p:txBody>
      </p:sp>
    </p:spTree>
    <p:extLst>
      <p:ext uri="{BB962C8B-B14F-4D97-AF65-F5344CB8AC3E}">
        <p14:creationId xmlns:p14="http://schemas.microsoft.com/office/powerpoint/2010/main" val="2496767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activities would you need to undertake to plan for a joint grant submission to share resources and services similar to what New Hampshire did? </a:t>
            </a:r>
          </a:p>
          <a:p>
            <a:endParaRPr lang="en-US" dirty="0"/>
          </a:p>
          <a:p>
            <a:r>
              <a:rPr lang="en-US" dirty="0"/>
              <a:t>What would you have done differently in your agency to make such collaborations work?</a:t>
            </a:r>
          </a:p>
        </p:txBody>
      </p:sp>
    </p:spTree>
    <p:extLst>
      <p:ext uri="{BB962C8B-B14F-4D97-AF65-F5344CB8AC3E}">
        <p14:creationId xmlns:p14="http://schemas.microsoft.com/office/powerpoint/2010/main" val="3621580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D846-C152-4C2B-A592-C269F6FCE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Reflection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E99A6-AD44-4DFE-B19B-129177D2D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How did you feel about today’s case study?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went well in this meeting?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What could be done differently for future meetings?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latin typeface="Arial"/>
                <a:cs typeface="Arial"/>
              </a:rPr>
              <a:t>How would you like to address open discussion in the future?</a:t>
            </a:r>
          </a:p>
          <a:p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4254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F381-3AD4-498D-B70D-51C4BFD78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F3079-0EE7-46B8-9CAF-C8EA86AA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Newsletter highlights – Need CSTE </a:t>
            </a:r>
            <a:r>
              <a:rPr lang="en-US" dirty="0" err="1"/>
              <a:t>LEADers</a:t>
            </a:r>
            <a:r>
              <a:rPr lang="en-US" dirty="0"/>
              <a:t> in Action</a:t>
            </a:r>
          </a:p>
          <a:p>
            <a:r>
              <a:rPr lang="en-US" dirty="0"/>
              <a:t>360 Assessment</a:t>
            </a:r>
          </a:p>
          <a:p>
            <a:pPr lvl="1"/>
            <a:r>
              <a:rPr lang="en-US" dirty="0"/>
              <a:t>Follow up with outstanding reviewers</a:t>
            </a:r>
          </a:p>
          <a:p>
            <a:pPr lvl="1"/>
            <a:r>
              <a:rPr lang="en-US" dirty="0"/>
              <a:t>Jessica will follow up with you to discuss your report; separate portal log on is required to access the report and resource materials</a:t>
            </a:r>
          </a:p>
          <a:p>
            <a:r>
              <a:rPr lang="en-US" dirty="0"/>
              <a:t>Schedule calls with coaches</a:t>
            </a:r>
          </a:p>
          <a:p>
            <a:r>
              <a:rPr lang="en-US" dirty="0"/>
              <a:t>Complete evaluations in Learn</a:t>
            </a:r>
          </a:p>
          <a:p>
            <a:r>
              <a:rPr lang="en-US" dirty="0"/>
              <a:t>Next meeting – Monday, September 13</a:t>
            </a:r>
            <a:r>
              <a:rPr lang="en-US" baseline="30000" dirty="0"/>
              <a:t>th</a:t>
            </a:r>
            <a:r>
              <a:rPr lang="en-US" dirty="0"/>
              <a:t> at 2pm ET</a:t>
            </a:r>
          </a:p>
          <a:p>
            <a:pPr lvl="1"/>
            <a:r>
              <a:rPr lang="en-US" dirty="0"/>
              <a:t>Group coaching session </a:t>
            </a:r>
            <a:r>
              <a:rPr lang="en-US"/>
              <a:t>on intuition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820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Standard.potx" id="{82C83375-A0F3-AD46-9BEA-C200098F2770}" vid="{04B36078-DB26-CF44-88C4-8C628526C0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70AF5F30D7404F9CCA083EB2143B17" ma:contentTypeVersion="12" ma:contentTypeDescription="Create a new document." ma:contentTypeScope="" ma:versionID="72cff5ba76088e0fa4a1b6640eecbf8c">
  <xsd:schema xmlns:xsd="http://www.w3.org/2001/XMLSchema" xmlns:xs="http://www.w3.org/2001/XMLSchema" xmlns:p="http://schemas.microsoft.com/office/2006/metadata/properties" xmlns:ns2="80a892e5-57af-4b8b-986c-c6d258abfeed" xmlns:ns3="e25dbc5b-beff-41d2-a104-7c4260a7e8f9" targetNamespace="http://schemas.microsoft.com/office/2006/metadata/properties" ma:root="true" ma:fieldsID="e4cb9743d701d214b8a1dcb7f959f2e9" ns2:_="" ns3:_="">
    <xsd:import namespace="80a892e5-57af-4b8b-986c-c6d258abfeed"/>
    <xsd:import namespace="e25dbc5b-beff-41d2-a104-7c4260a7e8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892e5-57af-4b8b-986c-c6d258abf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dbc5b-beff-41d2-a104-7c4260a7e8f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7E4C8F-34AB-4EED-96D2-C552B555CC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a892e5-57af-4b8b-986c-c6d258abfeed"/>
    <ds:schemaRef ds:uri="e25dbc5b-beff-41d2-a104-7c4260a7e8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C9AE85-3054-474D-B8E0-152466F6A7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1218C7-52CF-449F-8E3D-9E291FC4D02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TotalTime>4308</TotalTime>
  <Words>590</Words>
  <Application>Microsoft Office PowerPoint</Application>
  <PresentationFormat>On-screen Show (4:3)</PresentationFormat>
  <Paragraphs>77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CSTE LEAD</vt:lpstr>
      <vt:lpstr>Permission Slips</vt:lpstr>
      <vt:lpstr>Virtual Meeting Expectations</vt:lpstr>
      <vt:lpstr>Agenda</vt:lpstr>
      <vt:lpstr>Meeting Roles</vt:lpstr>
      <vt:lpstr>Case Study Discussion</vt:lpstr>
      <vt:lpstr>Case Study Discussion</vt:lpstr>
      <vt:lpstr>Case Study Discussion</vt:lpstr>
      <vt:lpstr>Reflection</vt:lpstr>
      <vt:lpstr>Announcements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Jessica Arrazola</dc:creator>
  <cp:lastModifiedBy>Ying Zhang</cp:lastModifiedBy>
  <cp:revision>14</cp:revision>
  <dcterms:created xsi:type="dcterms:W3CDTF">2021-04-08T14:30:06Z</dcterms:created>
  <dcterms:modified xsi:type="dcterms:W3CDTF">2021-08-05T07:50:26Z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0x0101001170AF5F30D7404F9CCA083EB2143B17</vt:lpwstr>
  </property>
</Properties>
</file>