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42"/>
  </p:notesMasterIdLst>
  <p:sldIdLst>
    <p:sldId id="266" r:id="rId5"/>
    <p:sldId id="281" r:id="rId6"/>
    <p:sldId id="311" r:id="rId7"/>
    <p:sldId id="270" r:id="rId8"/>
    <p:sldId id="271" r:id="rId9"/>
    <p:sldId id="312" r:id="rId10"/>
    <p:sldId id="326" r:id="rId11"/>
    <p:sldId id="314" r:id="rId12"/>
    <p:sldId id="317" r:id="rId13"/>
    <p:sldId id="318" r:id="rId14"/>
    <p:sldId id="341" r:id="rId15"/>
    <p:sldId id="322" r:id="rId16"/>
    <p:sldId id="330" r:id="rId17"/>
    <p:sldId id="342" r:id="rId18"/>
    <p:sldId id="331" r:id="rId19"/>
    <p:sldId id="324" r:id="rId20"/>
    <p:sldId id="332" r:id="rId21"/>
    <p:sldId id="316" r:id="rId22"/>
    <p:sldId id="321" r:id="rId23"/>
    <p:sldId id="323" r:id="rId24"/>
    <p:sldId id="319" r:id="rId25"/>
    <p:sldId id="333" r:id="rId26"/>
    <p:sldId id="334" r:id="rId27"/>
    <p:sldId id="335" r:id="rId28"/>
    <p:sldId id="336" r:id="rId29"/>
    <p:sldId id="327" r:id="rId30"/>
    <p:sldId id="315" r:id="rId31"/>
    <p:sldId id="328" r:id="rId32"/>
    <p:sldId id="320" r:id="rId33"/>
    <p:sldId id="337" r:id="rId34"/>
    <p:sldId id="338" r:id="rId35"/>
    <p:sldId id="339" r:id="rId36"/>
    <p:sldId id="340" r:id="rId37"/>
    <p:sldId id="329" r:id="rId38"/>
    <p:sldId id="313" r:id="rId39"/>
    <p:sldId id="278" r:id="rId40"/>
    <p:sldId id="309" r:id="rId41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1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5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6E4D9-3619-4C33-99E2-B895C859E599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E0DCF-C790-4F8B-94AF-906E15003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get started we want to connect with where you are today using an activity called permission slips. This is an activity from </a:t>
            </a:r>
            <a:r>
              <a:rPr lang="en-US" dirty="0" err="1"/>
              <a:t>Brene</a:t>
            </a:r>
            <a:r>
              <a:rPr lang="en-US" dirty="0"/>
              <a:t>’ Brown’s work to understand where you are coming from today and so we can be open with each other as a group. We hope to start all future calls with permission slips.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1F41C-5F37-40F7-A772-5212A9113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5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CSTE LEAD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Case Study: Change Management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AF01-E77E-4768-81BB-8C2D7ECA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Permission Slips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1897-5982-4785-AE87-4D7DCFA6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409163"/>
            <a:ext cx="8643488" cy="4998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Write in the chat box and share something you intend to give yourself permission to do or feel in the meeting.</a:t>
            </a:r>
          </a:p>
          <a:p>
            <a:r>
              <a:rPr lang="en-US" dirty="0"/>
              <a:t>Reminder of your intention for the meeting.</a:t>
            </a:r>
          </a:p>
          <a:p>
            <a:r>
              <a:rPr lang="en-US" dirty="0"/>
              <a:t>These aren’t promissory notes. These are intentions only, so there are no repercussions if you fail to deliver.</a:t>
            </a:r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Check in with teammates</a:t>
            </a:r>
          </a:p>
          <a:p>
            <a:pPr lvl="1"/>
            <a:r>
              <a:rPr lang="en-US" dirty="0"/>
              <a:t>Practice vulnerability</a:t>
            </a:r>
          </a:p>
          <a:p>
            <a:pPr lvl="1"/>
            <a:r>
              <a:rPr lang="en-US" dirty="0"/>
              <a:t>Build trust</a:t>
            </a:r>
          </a:p>
          <a:p>
            <a:pPr lvl="1"/>
            <a:r>
              <a:rPr lang="en-US" dirty="0"/>
              <a:t>Establish safety</a:t>
            </a:r>
          </a:p>
          <a:p>
            <a:pPr lvl="1"/>
            <a:r>
              <a:rPr lang="en-US" dirty="0"/>
              <a:t>Practice mindfulness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Listen with generosity</a:t>
            </a:r>
          </a:p>
          <a:p>
            <a:pPr lvl="1"/>
            <a:r>
              <a:rPr lang="en-US" dirty="0"/>
              <a:t>Focus on paying attention rather than be distracted</a:t>
            </a:r>
          </a:p>
          <a:p>
            <a:pPr lvl="1"/>
            <a:r>
              <a:rPr lang="en-US" dirty="0"/>
              <a:t>Listen more than you speak</a:t>
            </a:r>
          </a:p>
          <a:p>
            <a:pPr lvl="1"/>
            <a:r>
              <a:rPr lang="en-US" dirty="0"/>
              <a:t>Ask questions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5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5808-415D-47F6-8216-AA2DFE01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Meeting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B6C2B-FA88-45F4-967F-6FC0CD0C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54869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Meeting Norms</a:t>
            </a:r>
            <a:r>
              <a:rPr lang="en-US" sz="1800" u="none" strike="noStrike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Listen and respond respectfully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Actively participate in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Come prepared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Be open to differing opinion and expertise.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Focus on the meeting topic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Rules of Engagement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Show up on time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Include your agency/organization affiliation next to your name (and pronouns, if you would like)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the </a:t>
            </a:r>
            <a:r>
              <a:rPr lang="en-US" sz="1800" dirty="0" err="1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chatbox</a:t>
            </a: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comment in addition to the phone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Turn your camera on (as internet bandwidth allows)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Stay on mute unless you are speaking.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emoticons such as raising your hand to speak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0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707E-0BC5-4736-ABB3-69F76503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B509C-1921-4837-AC55-359A5554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Case Study Discussion</a:t>
            </a:r>
          </a:p>
          <a:p>
            <a:r>
              <a:rPr lang="en-US" dirty="0">
                <a:latin typeface="Arial"/>
                <a:cs typeface="Arial"/>
              </a:rPr>
              <a:t>Open Discussion &amp; Project Sharing</a:t>
            </a:r>
          </a:p>
          <a:p>
            <a:r>
              <a:rPr lang="en-US" dirty="0">
                <a:latin typeface="Arial"/>
                <a:cs typeface="Arial"/>
              </a:rPr>
              <a:t>Reflection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CSTE Announcements &amp; Reminders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01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Meeting Roles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latin typeface="Arial"/>
                <a:cs typeface="Arial"/>
              </a:rPr>
              <a:t>Leader</a:t>
            </a:r>
            <a:r>
              <a:rPr lang="en-US">
                <a:latin typeface="Arial"/>
                <a:cs typeface="Arial"/>
              </a:rPr>
              <a:t> – Selects articles and topics for discussion; works with the facilitator to develop the discussion prompts; identifies action items</a:t>
            </a:r>
          </a:p>
          <a:p>
            <a:r>
              <a:rPr lang="en-US" b="1">
                <a:latin typeface="Arial"/>
                <a:cs typeface="Arial"/>
              </a:rPr>
              <a:t>Co-Facilitator</a:t>
            </a:r>
            <a:r>
              <a:rPr lang="en-US">
                <a:latin typeface="Arial"/>
                <a:cs typeface="Arial"/>
              </a:rPr>
              <a:t> – Guides the group through the discussions; ensures equal speaking opportunity; communicates decisions and next steps; identifies action items </a:t>
            </a:r>
          </a:p>
          <a:p>
            <a:r>
              <a:rPr lang="en-US" b="1">
                <a:latin typeface="Arial"/>
                <a:cs typeface="Arial"/>
              </a:rPr>
              <a:t>Timekeeper</a:t>
            </a:r>
            <a:r>
              <a:rPr lang="en-US">
                <a:latin typeface="Arial"/>
                <a:cs typeface="Arial"/>
              </a:rPr>
              <a:t> – Manages time limits on discussion items  </a:t>
            </a:r>
          </a:p>
          <a:p>
            <a:r>
              <a:rPr lang="en-US" b="1">
                <a:latin typeface="Arial"/>
                <a:cs typeface="Arial"/>
              </a:rPr>
              <a:t>Note Taker </a:t>
            </a:r>
            <a:r>
              <a:rPr lang="en-US">
                <a:latin typeface="Arial"/>
                <a:cs typeface="Arial"/>
              </a:rPr>
              <a:t>– Records key decisions and action items from discussion; reports on discussion notes 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Case Study 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Would anyone like to briefly summarize the case study?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was one of the first things that jumped out at you as you read the case study?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784CA-7091-41B0-8F59-FC3EB4F6D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Case Study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85D4B-53AC-47D3-902C-8E0B662DE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some people change is an exciting time (heaven).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However, for some people change scares the bejesus out of them (hades).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Anyone want to share a time when change invoked emotions at either of these extremes?</a:t>
            </a:r>
          </a:p>
        </p:txBody>
      </p:sp>
    </p:spTree>
    <p:extLst>
      <p:ext uri="{BB962C8B-B14F-4D97-AF65-F5344CB8AC3E}">
        <p14:creationId xmlns:p14="http://schemas.microsoft.com/office/powerpoint/2010/main" val="379302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00EE-AAD9-41C5-86C7-9D656037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Case Study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EB96F-0F8D-4B1D-9CFE-01D53619F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would be some of the main challenges that the Epi staff person will face in the role of Change Manager?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Why do you think they were chosen to be the Change Manger?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91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9787E-E536-404D-A2AB-30C8B5CD2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Case Study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C2E34-A3B4-440C-AD93-D3E88D151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of the potential positive forces of this change?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are some of the potential negative forces of this change? </a:t>
            </a:r>
          </a:p>
        </p:txBody>
      </p:sp>
    </p:spTree>
    <p:extLst>
      <p:ext uri="{BB962C8B-B14F-4D97-AF65-F5344CB8AC3E}">
        <p14:creationId xmlns:p14="http://schemas.microsoft.com/office/powerpoint/2010/main" val="224046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629E-8626-44E4-B6B7-13427FB1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Forces Impacting Change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9F50F4C-FE99-4AC9-B04B-A6BFE0783F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275461"/>
              </p:ext>
            </p:extLst>
          </p:nvPr>
        </p:nvGraphicFramePr>
        <p:xfrm>
          <a:off x="242888" y="1547813"/>
          <a:ext cx="86439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4150749898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597952250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34259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for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Resisting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0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6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0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0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4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1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898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629E-8626-44E4-B6B7-13427FB1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Forces for Change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9F50F4C-FE99-4AC9-B04B-A6BFE0783F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164189"/>
              </p:ext>
            </p:extLst>
          </p:nvPr>
        </p:nvGraphicFramePr>
        <p:xfrm>
          <a:off x="242888" y="1547813"/>
          <a:ext cx="86439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4150749898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597952250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34259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for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Resisting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0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6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0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0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4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1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215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629E-8626-44E4-B6B7-13427FB1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Forces for Change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9F50F4C-FE99-4AC9-B04B-A6BFE0783F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3843603"/>
              </p:ext>
            </p:extLst>
          </p:nvPr>
        </p:nvGraphicFramePr>
        <p:xfrm>
          <a:off x="242888" y="1547813"/>
          <a:ext cx="86439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4150749898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597952250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34259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for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Resisting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0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Reporting standardization</a:t>
                      </a: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Efficiency of reporting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6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Improved decision-making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0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Leadership support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0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Increased funding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4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1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388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629E-8626-44E4-B6B7-13427FB1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Forces Resisting Change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9F50F4C-FE99-4AC9-B04B-A6BFE0783F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579111"/>
              </p:ext>
            </p:extLst>
          </p:nvPr>
        </p:nvGraphicFramePr>
        <p:xfrm>
          <a:off x="242888" y="1547813"/>
          <a:ext cx="86439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4150749898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597952250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34259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for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Resisting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0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6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0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0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4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1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471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629E-8626-44E4-B6B7-13427FB1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Forces Resisting Change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9F50F4C-FE99-4AC9-B04B-A6BFE0783F0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2888" y="1547813"/>
          <a:ext cx="86439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4150749898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597952250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34259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for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Resisting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0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Previous failures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6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Resistant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0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Additional resources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0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 of training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4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1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997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629E-8626-44E4-B6B7-13427FB1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Forces Impacting Change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9F50F4C-FE99-4AC9-B04B-A6BFE0783F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084571"/>
              </p:ext>
            </p:extLst>
          </p:nvPr>
        </p:nvGraphicFramePr>
        <p:xfrm>
          <a:off x="242888" y="1547813"/>
          <a:ext cx="86439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4150749898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597952250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34259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for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Forces Resisting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0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Reporting standardization</a:t>
                      </a: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Efficiency of reporting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 Change:</a:t>
                      </a:r>
                    </a:p>
                    <a:p>
                      <a:pPr algn="ctr"/>
                      <a:r>
                        <a:rPr lang="en-US" dirty="0"/>
                        <a:t>Implementation of Tableau for analysis, visualization and reporting.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Previous failures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6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Improved decision-making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Resistant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0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Leadership support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Additional resources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0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Increased funding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Lack of training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4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1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880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9A12-0113-419B-9A74-EE4689520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Understanding who are your stakeholders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A4C39-AAC3-47A5-9596-DBE7BCDCB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Identify the players.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do the influence the process and what is their level of interest?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Group them by their level of influence and their level of interest.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you know what that means?!?!?!!?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19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7D6D-EB2A-4816-82AD-B7CE38D1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Understanding who are your stakeholders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B2933-5BA6-4C10-BED7-78A00DB31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b="1" dirty="0"/>
              <a:t>IT’S 2x2 TABLE TIME!!!!!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3600" b="1" dirty="0"/>
              <a:t>WHOO HOOO!!!!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A4E96A-D9A3-4170-B130-B514AE8B6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89" y="3975652"/>
            <a:ext cx="2027822" cy="194516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415DCC-B497-4B1A-A31B-9A42304972E7}"/>
              </a:ext>
            </a:extLst>
          </p:cNvPr>
          <p:cNvSpPr/>
          <p:nvPr/>
        </p:nvSpPr>
        <p:spPr>
          <a:xfrm>
            <a:off x="5279923" y="4026310"/>
            <a:ext cx="176980" cy="1548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1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4DD0-813D-4967-BE5B-25BEADB1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Case Study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432F7-724D-4244-BCC8-26A0EB371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are the “main/key player(s)” in this situation?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would you define a “main/key” player?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Who are the “minimal effort” player(s) in this situation?</a:t>
            </a:r>
          </a:p>
          <a:p>
            <a:endParaRPr lang="en-US" dirty="0"/>
          </a:p>
          <a:p>
            <a:pPr lvl="1"/>
            <a:r>
              <a:rPr lang="en-US" dirty="0"/>
              <a:t>How would you define a “minimal effort” player?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28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D276-B018-49DC-9C96-9583BCA3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classification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A1685E-E44C-47C8-9E66-31A284D37D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0873734"/>
              </p:ext>
            </p:extLst>
          </p:nvPr>
        </p:nvGraphicFramePr>
        <p:xfrm>
          <a:off x="242888" y="1547811"/>
          <a:ext cx="8643936" cy="411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3732171963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1014582404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928238532"/>
                    </a:ext>
                  </a:extLst>
                </a:gridCol>
              </a:tblGrid>
              <a:tr h="10883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level of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of 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75794"/>
                  </a:ext>
                </a:extLst>
              </a:tr>
              <a:tr h="156403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Influence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95328"/>
                  </a:ext>
                </a:extLst>
              </a:tr>
              <a:tr h="136933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Influence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055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D276-B018-49DC-9C96-9583BCA3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classification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A1685E-E44C-47C8-9E66-31A284D37D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327717"/>
              </p:ext>
            </p:extLst>
          </p:nvPr>
        </p:nvGraphicFramePr>
        <p:xfrm>
          <a:off x="242888" y="1547811"/>
          <a:ext cx="8643936" cy="411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3732171963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1014582404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928238532"/>
                    </a:ext>
                  </a:extLst>
                </a:gridCol>
              </a:tblGrid>
              <a:tr h="1088341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level of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of 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75794"/>
                  </a:ext>
                </a:extLst>
              </a:tr>
              <a:tr h="1564036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Influence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Satisfied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Player(s)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95328"/>
                  </a:ext>
                </a:extLst>
              </a:tr>
              <a:tr h="136933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Influence</a:t>
                      </a: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Informed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72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D276-B018-49DC-9C96-9583BCA3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classification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A1685E-E44C-47C8-9E66-31A284D37D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09912"/>
              </p:ext>
            </p:extLst>
          </p:nvPr>
        </p:nvGraphicFramePr>
        <p:xfrm>
          <a:off x="242888" y="1547811"/>
          <a:ext cx="8643936" cy="411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3732171963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1014582404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928238532"/>
                    </a:ext>
                  </a:extLst>
                </a:gridCol>
              </a:tblGrid>
              <a:tr h="1088341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level of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of 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75794"/>
                  </a:ext>
                </a:extLst>
              </a:tr>
              <a:tr h="1564036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Influence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Satisfied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Director, State Legislators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Player(s)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95328"/>
                  </a:ext>
                </a:extLst>
              </a:tr>
              <a:tr h="136933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Influence</a:t>
                      </a: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Informed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43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D276-B018-49DC-9C96-9583BCA3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classification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A1685E-E44C-47C8-9E66-31A284D37D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87311"/>
              </p:ext>
            </p:extLst>
          </p:nvPr>
        </p:nvGraphicFramePr>
        <p:xfrm>
          <a:off x="242888" y="1547811"/>
          <a:ext cx="8643936" cy="411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3732171963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1014582404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928238532"/>
                    </a:ext>
                  </a:extLst>
                </a:gridCol>
              </a:tblGrid>
              <a:tr h="1088341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level of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of 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75794"/>
                  </a:ext>
                </a:extLst>
              </a:tr>
              <a:tr h="1564036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Influence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Satisfied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Director, State Legislators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Player(s)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Director,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 Program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95328"/>
                  </a:ext>
                </a:extLst>
              </a:tr>
              <a:tr h="136933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Influence</a:t>
                      </a: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Informed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82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D276-B018-49DC-9C96-9583BCA3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classification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A1685E-E44C-47C8-9E66-31A284D37D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2589706"/>
              </p:ext>
            </p:extLst>
          </p:nvPr>
        </p:nvGraphicFramePr>
        <p:xfrm>
          <a:off x="242888" y="1547811"/>
          <a:ext cx="8643936" cy="411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3732171963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1014582404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928238532"/>
                    </a:ext>
                  </a:extLst>
                </a:gridCol>
              </a:tblGrid>
              <a:tr h="1088341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level of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of 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75794"/>
                  </a:ext>
                </a:extLst>
              </a:tr>
              <a:tr h="1564036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Influence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Satisfied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Director, State Legislators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Player(s)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Director,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 Program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95328"/>
                  </a:ext>
                </a:extLst>
              </a:tr>
              <a:tr h="136933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Influence</a:t>
                      </a: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Informed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78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D276-B018-49DC-9C96-9583BCA3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classification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A1685E-E44C-47C8-9E66-31A284D37D6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2888" y="1547811"/>
          <a:ext cx="8643936" cy="411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3732171963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1014582404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928238532"/>
                    </a:ext>
                  </a:extLst>
                </a:gridCol>
              </a:tblGrid>
              <a:tr h="1088341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level of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of 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75794"/>
                  </a:ext>
                </a:extLst>
              </a:tr>
              <a:tr h="1564036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Influence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Satisfied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Director, State Legislators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Player(s)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Director,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 Program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95328"/>
                  </a:ext>
                </a:extLst>
              </a:tr>
              <a:tr h="136933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Influence</a:t>
                      </a: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Effort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Informed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06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D276-B018-49DC-9C96-9583BCA3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classification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A1685E-E44C-47C8-9E66-31A284D37D6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2888" y="1547811"/>
          <a:ext cx="8643936" cy="411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312">
                  <a:extLst>
                    <a:ext uri="{9D8B030D-6E8A-4147-A177-3AD203B41FA5}">
                      <a16:colId xmlns:a16="http://schemas.microsoft.com/office/drawing/2014/main" val="3732171963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1014582404"/>
                    </a:ext>
                  </a:extLst>
                </a:gridCol>
                <a:gridCol w="2881312">
                  <a:extLst>
                    <a:ext uri="{9D8B030D-6E8A-4147-A177-3AD203B41FA5}">
                      <a16:colId xmlns:a16="http://schemas.microsoft.com/office/drawing/2014/main" val="2928238532"/>
                    </a:ext>
                  </a:extLst>
                </a:gridCol>
              </a:tblGrid>
              <a:tr h="1088341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level of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of 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75794"/>
                  </a:ext>
                </a:extLst>
              </a:tr>
              <a:tr h="1564036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Influence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Satisfied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Director, State Legislators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Player(s)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Director,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 Program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95328"/>
                  </a:ext>
                </a:extLst>
              </a:tr>
              <a:tr h="136933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Influence</a:t>
                      </a: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Effort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 Informed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49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7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39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1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4123" y="3164497"/>
            <a:ext cx="4355594" cy="3030557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A488DBB6-EF33-422F-A3DC-0DA4DF7B7E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r="7453"/>
          <a:stretch/>
        </p:blipFill>
        <p:spPr>
          <a:xfrm>
            <a:off x="3028949" y="10"/>
            <a:ext cx="6120019" cy="6875809"/>
          </a:xfrm>
          <a:prstGeom prst="rect">
            <a:avLst/>
          </a:prstGeom>
        </p:spPr>
      </p:pic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A69C94-C3A6-4EDD-9E2C-4C276B41C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01" y="405439"/>
            <a:ext cx="2289220" cy="18061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500" dirty="0">
                <a:solidFill>
                  <a:srgbClr val="FFFFFF"/>
                </a:solidFill>
                <a:latin typeface="+mj-lt"/>
                <a:cs typeface="+mj-cs"/>
              </a:rPr>
              <a:t>Communicating with Stakeholders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299D3-EB51-4EC2-A9C9-94112EEB0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280" y="2746713"/>
            <a:ext cx="2755939" cy="2686523"/>
          </a:xfr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+mn-lt"/>
                <a:cs typeface="+mn-cs"/>
              </a:rPr>
              <a:t>What tools would you use keep these different stakeholders:</a:t>
            </a:r>
          </a:p>
          <a:p>
            <a:pPr marL="0" indent="0" algn="ctr">
              <a:buNone/>
            </a:pPr>
            <a:endParaRPr lang="en-US" sz="1700" dirty="0">
              <a:solidFill>
                <a:srgbClr val="FFFFFF"/>
              </a:solidFill>
              <a:latin typeface="+mn-lt"/>
              <a:cs typeface="+mn-cs"/>
            </a:endParaRPr>
          </a:p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+mn-lt"/>
                <a:cs typeface="+mn-cs"/>
              </a:rPr>
              <a:t>“satisfied”, </a:t>
            </a:r>
          </a:p>
          <a:p>
            <a:pPr marL="0" indent="0" algn="ctr">
              <a:buNone/>
            </a:pPr>
            <a:endParaRPr lang="en-US" sz="1700" dirty="0">
              <a:solidFill>
                <a:srgbClr val="FFFFFF"/>
              </a:solidFill>
              <a:latin typeface="+mn-lt"/>
              <a:cs typeface="+mn-cs"/>
            </a:endParaRPr>
          </a:p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+mn-lt"/>
                <a:cs typeface="+mn-cs"/>
              </a:rPr>
              <a:t>“aware” and/or</a:t>
            </a:r>
          </a:p>
          <a:p>
            <a:pPr marL="0" indent="0" algn="ctr">
              <a:buNone/>
            </a:pPr>
            <a:endParaRPr lang="en-US" sz="1700" dirty="0">
              <a:solidFill>
                <a:srgbClr val="FFFFFF"/>
              </a:solidFill>
              <a:latin typeface="+mn-lt"/>
              <a:cs typeface="+mn-cs"/>
            </a:endParaRPr>
          </a:p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+mn-lt"/>
                <a:cs typeface="+mn-cs"/>
              </a:rPr>
              <a:t>“informed”?</a:t>
            </a:r>
          </a:p>
        </p:txBody>
      </p:sp>
    </p:spTree>
    <p:extLst>
      <p:ext uri="{BB962C8B-B14F-4D97-AF65-F5344CB8AC3E}">
        <p14:creationId xmlns:p14="http://schemas.microsoft.com/office/powerpoint/2010/main" val="220413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0109-941A-4156-A60E-E7BCD5310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Case Study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81033-8166-46E9-9E75-211C668FD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 think there will be any resistance to this change or will it all go “according to plan”?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would you do to deal with resistance to change?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593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94F9-6B3A-4761-AC2F-473BC10C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Resistance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5181B26-1D1E-452A-9550-2FEEAD37A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717020"/>
              </p:ext>
            </p:extLst>
          </p:nvPr>
        </p:nvGraphicFramePr>
        <p:xfrm>
          <a:off x="242888" y="1547813"/>
          <a:ext cx="8643935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985">
                  <a:extLst>
                    <a:ext uri="{9D8B030D-6E8A-4147-A177-3AD203B41FA5}">
                      <a16:colId xmlns:a16="http://schemas.microsoft.com/office/drawing/2014/main" val="1075935896"/>
                    </a:ext>
                  </a:extLst>
                </a:gridCol>
                <a:gridCol w="1497589">
                  <a:extLst>
                    <a:ext uri="{9D8B030D-6E8A-4147-A177-3AD203B41FA5}">
                      <a16:colId xmlns:a16="http://schemas.microsoft.com/office/drawing/2014/main" val="112655012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944344887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784913488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86178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Stakeholder Group/Individual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What Does Resistance Look Like?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Motive(s)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Identification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Mitigation Strategies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7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5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9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3432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D9B4FC0-85E5-4028-8083-979121F4E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92" y="4011529"/>
            <a:ext cx="26765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4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94F9-6B3A-4761-AC2F-473BC10C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Resistance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5181B26-1D1E-452A-9550-2FEEAD37A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7556999"/>
              </p:ext>
            </p:extLst>
          </p:nvPr>
        </p:nvGraphicFramePr>
        <p:xfrm>
          <a:off x="242888" y="1547813"/>
          <a:ext cx="8643935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985">
                  <a:extLst>
                    <a:ext uri="{9D8B030D-6E8A-4147-A177-3AD203B41FA5}">
                      <a16:colId xmlns:a16="http://schemas.microsoft.com/office/drawing/2014/main" val="1075935896"/>
                    </a:ext>
                  </a:extLst>
                </a:gridCol>
                <a:gridCol w="1497589">
                  <a:extLst>
                    <a:ext uri="{9D8B030D-6E8A-4147-A177-3AD203B41FA5}">
                      <a16:colId xmlns:a16="http://schemas.microsoft.com/office/drawing/2014/main" val="112655012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944344887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784913488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86178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Stakeholder Group/Individual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What Does Resistance Look Like?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Motive(s)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Identification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Mitigation Strategies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7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Epi Program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5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9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34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437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94F9-6B3A-4761-AC2F-473BC10C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Resistance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5181B26-1D1E-452A-9550-2FEEAD37A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709784"/>
              </p:ext>
            </p:extLst>
          </p:nvPr>
        </p:nvGraphicFramePr>
        <p:xfrm>
          <a:off x="242888" y="1547813"/>
          <a:ext cx="8643935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985">
                  <a:extLst>
                    <a:ext uri="{9D8B030D-6E8A-4147-A177-3AD203B41FA5}">
                      <a16:colId xmlns:a16="http://schemas.microsoft.com/office/drawing/2014/main" val="1075935896"/>
                    </a:ext>
                  </a:extLst>
                </a:gridCol>
                <a:gridCol w="1497589">
                  <a:extLst>
                    <a:ext uri="{9D8B030D-6E8A-4147-A177-3AD203B41FA5}">
                      <a16:colId xmlns:a16="http://schemas.microsoft.com/office/drawing/2014/main" val="112655012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944344887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784913488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86178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Stakeholder Group/Individual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What Does Resistance Look Like?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Motive(s)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Identification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Mitigation Strategies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7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Epi Program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Potential failure to adopt the new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5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9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34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641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94F9-6B3A-4761-AC2F-473BC10C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Resistance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5181B26-1D1E-452A-9550-2FEEAD37A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243138"/>
              </p:ext>
            </p:extLst>
          </p:nvPr>
        </p:nvGraphicFramePr>
        <p:xfrm>
          <a:off x="242888" y="1547813"/>
          <a:ext cx="8643935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985">
                  <a:extLst>
                    <a:ext uri="{9D8B030D-6E8A-4147-A177-3AD203B41FA5}">
                      <a16:colId xmlns:a16="http://schemas.microsoft.com/office/drawing/2014/main" val="1075935896"/>
                    </a:ext>
                  </a:extLst>
                </a:gridCol>
                <a:gridCol w="1497589">
                  <a:extLst>
                    <a:ext uri="{9D8B030D-6E8A-4147-A177-3AD203B41FA5}">
                      <a16:colId xmlns:a16="http://schemas.microsoft.com/office/drawing/2014/main" val="112655012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944344887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784913488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86178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Stakeholder Group/Individual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What Does Resistance Look Like?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Motive(s)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Identification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Mitigation Strategies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7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Epi Program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Potential failure to adopt the new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Discomfort with the day-to-day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5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9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34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0950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94F9-6B3A-4761-AC2F-473BC10C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Resistance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5181B26-1D1E-452A-9550-2FEEAD37A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5402082"/>
              </p:ext>
            </p:extLst>
          </p:nvPr>
        </p:nvGraphicFramePr>
        <p:xfrm>
          <a:off x="242888" y="1547813"/>
          <a:ext cx="8643935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985">
                  <a:extLst>
                    <a:ext uri="{9D8B030D-6E8A-4147-A177-3AD203B41FA5}">
                      <a16:colId xmlns:a16="http://schemas.microsoft.com/office/drawing/2014/main" val="1075935896"/>
                    </a:ext>
                  </a:extLst>
                </a:gridCol>
                <a:gridCol w="1497589">
                  <a:extLst>
                    <a:ext uri="{9D8B030D-6E8A-4147-A177-3AD203B41FA5}">
                      <a16:colId xmlns:a16="http://schemas.microsoft.com/office/drawing/2014/main" val="112655012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944344887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784913488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86178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Stakeholder Group/Individual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What Does Resistance Look Like?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Motive(s)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Identification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Mitigation Strategies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7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Epi Program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Potential failure to adopt the new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Discomfort with the day-to-day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Employee feedback through anonymous 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5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9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34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195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94F9-6B3A-4761-AC2F-473BC10C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Resistance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5181B26-1D1E-452A-9550-2FEEAD37A14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2888" y="1547813"/>
          <a:ext cx="8643935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985">
                  <a:extLst>
                    <a:ext uri="{9D8B030D-6E8A-4147-A177-3AD203B41FA5}">
                      <a16:colId xmlns:a16="http://schemas.microsoft.com/office/drawing/2014/main" val="1075935896"/>
                    </a:ext>
                  </a:extLst>
                </a:gridCol>
                <a:gridCol w="1497589">
                  <a:extLst>
                    <a:ext uri="{9D8B030D-6E8A-4147-A177-3AD203B41FA5}">
                      <a16:colId xmlns:a16="http://schemas.microsoft.com/office/drawing/2014/main" val="112655012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944344887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784913488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186178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Stakeholder Group/Individual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What Does Resistance Look Like?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Motive(s)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Identification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Mitigation Strategies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7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Epi Program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Potential failure to adopt the new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Discomfort with the day-to-day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Employee feedback through anonymous 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Provide comprehensive training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5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9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3432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4F1F89E-5231-49A1-819F-5409F9B73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930" y="4271962"/>
            <a:ext cx="41338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8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1BAA-B103-486D-9365-685F5F2EF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D9ED3-8177-425F-9E5D-5293A355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anyone been through an experience like this?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9690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/>
              <a:t>Open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What topics would you like to discuss?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Any project experiences you would like to share about or ask for feedback on?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else is on your mind?</a:t>
            </a:r>
          </a:p>
        </p:txBody>
      </p:sp>
    </p:spTree>
    <p:extLst>
      <p:ext uri="{BB962C8B-B14F-4D97-AF65-F5344CB8AC3E}">
        <p14:creationId xmlns:p14="http://schemas.microsoft.com/office/powerpoint/2010/main" val="4181083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846-C152-4C2B-A592-C269F6F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Reflection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99A6-AD44-4DFE-B19B-129177D2D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How did you feel about today’s case study?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went well in this meeting?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Arial"/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could be done differently for future meetings?</a:t>
            </a: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42546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F381-3AD4-498D-B70D-51C4BFD7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3079-0EE7-46B8-9CAF-C8EA86A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Schedule calls with coaches</a:t>
            </a:r>
          </a:p>
          <a:p>
            <a:r>
              <a:rPr lang="en-US" dirty="0"/>
              <a:t>Complete evaluations in Learn</a:t>
            </a:r>
          </a:p>
          <a:p>
            <a:r>
              <a:rPr lang="en-US" dirty="0"/>
              <a:t>CSTE Conference Abstracts open November 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r>
              <a:rPr lang="en-US" dirty="0"/>
              <a:t>Upcoming Calls</a:t>
            </a:r>
          </a:p>
          <a:p>
            <a:pPr lvl="1"/>
            <a:r>
              <a:rPr lang="en-US" dirty="0"/>
              <a:t>Tuesday, November 16</a:t>
            </a:r>
            <a:r>
              <a:rPr lang="en-US" baseline="30000" dirty="0"/>
              <a:t>th</a:t>
            </a:r>
            <a:r>
              <a:rPr lang="en-US" dirty="0"/>
              <a:t> 1-2pm ET</a:t>
            </a:r>
          </a:p>
          <a:p>
            <a:pPr lvl="2"/>
            <a:r>
              <a:rPr lang="en-US" dirty="0"/>
              <a:t>Preparedness &amp; Response/ Group Coaching</a:t>
            </a:r>
          </a:p>
          <a:p>
            <a:pPr lvl="1"/>
            <a:r>
              <a:rPr lang="en-US" dirty="0"/>
              <a:t>Monday, December 13</a:t>
            </a:r>
            <a:r>
              <a:rPr lang="en-US" baseline="30000" dirty="0"/>
              <a:t>th</a:t>
            </a:r>
            <a:r>
              <a:rPr lang="en-US" dirty="0"/>
              <a:t> 1-2pm ET</a:t>
            </a:r>
          </a:p>
          <a:p>
            <a:pPr lvl="2"/>
            <a:r>
              <a:rPr lang="en-US" dirty="0"/>
              <a:t>Using Epi Data to Drive Policy/ Journal Club (</a:t>
            </a:r>
            <a:r>
              <a:rPr lang="en-US"/>
              <a:t>Amy Bettano)</a:t>
            </a:r>
            <a:endParaRPr lang="en-US" dirty="0"/>
          </a:p>
          <a:p>
            <a:pPr lvl="1"/>
            <a:r>
              <a:rPr lang="en-US" dirty="0"/>
              <a:t>Standing vs ad hoc calls for Jan-June 2022?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2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70AF5F30D7404F9CCA083EB2143B17" ma:contentTypeVersion="12" ma:contentTypeDescription="Create a new document." ma:contentTypeScope="" ma:versionID="72cff5ba76088e0fa4a1b6640eecbf8c">
  <xsd:schema xmlns:xsd="http://www.w3.org/2001/XMLSchema" xmlns:xs="http://www.w3.org/2001/XMLSchema" xmlns:p="http://schemas.microsoft.com/office/2006/metadata/properties" xmlns:ns2="80a892e5-57af-4b8b-986c-c6d258abfeed" xmlns:ns3="e25dbc5b-beff-41d2-a104-7c4260a7e8f9" targetNamespace="http://schemas.microsoft.com/office/2006/metadata/properties" ma:root="true" ma:fieldsID="e4cb9743d701d214b8a1dcb7f959f2e9" ns2:_="" ns3:_="">
    <xsd:import namespace="80a892e5-57af-4b8b-986c-c6d258abfeed"/>
    <xsd:import namespace="e25dbc5b-beff-41d2-a104-7c4260a7e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892e5-57af-4b8b-986c-c6d258abf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dbc5b-beff-41d2-a104-7c4260a7e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7E4C8F-34AB-4EED-96D2-C552B555CC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a892e5-57af-4b8b-986c-c6d258abfeed"/>
    <ds:schemaRef ds:uri="e25dbc5b-beff-41d2-a104-7c4260a7e8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1218C7-52CF-449F-8E3D-9E291FC4D02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167</TotalTime>
  <Words>1378</Words>
  <Application>Microsoft Office PowerPoint</Application>
  <PresentationFormat>On-screen Show (4:3)</PresentationFormat>
  <Paragraphs>429</Paragraphs>
  <Slides>37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Office Theme</vt:lpstr>
      <vt:lpstr>CSTE LEAD</vt:lpstr>
      <vt:lpstr>Permission Slips</vt:lpstr>
      <vt:lpstr>Virtual Meeting Expectations</vt:lpstr>
      <vt:lpstr>Agenda</vt:lpstr>
      <vt:lpstr>Meeting Roles</vt:lpstr>
      <vt:lpstr>Case Study Introduction</vt:lpstr>
      <vt:lpstr>Case Study Discussion</vt:lpstr>
      <vt:lpstr>Case Study Discussion</vt:lpstr>
      <vt:lpstr>Case Study Discussion</vt:lpstr>
      <vt:lpstr>Forces Impacting Change </vt:lpstr>
      <vt:lpstr>Forces for Change </vt:lpstr>
      <vt:lpstr>Forces for Change </vt:lpstr>
      <vt:lpstr>Forces Resisting Change </vt:lpstr>
      <vt:lpstr>Forces Resisting Change </vt:lpstr>
      <vt:lpstr>Forces Impacting Change </vt:lpstr>
      <vt:lpstr>Understanding who are your stakeholders</vt:lpstr>
      <vt:lpstr>Understanding who are your stakeholders</vt:lpstr>
      <vt:lpstr>Case Study Discussion</vt:lpstr>
      <vt:lpstr>Stakeholder classification</vt:lpstr>
      <vt:lpstr>Stakeholder classification</vt:lpstr>
      <vt:lpstr>Stakeholder classification</vt:lpstr>
      <vt:lpstr>Stakeholder classification</vt:lpstr>
      <vt:lpstr>Stakeholder classification</vt:lpstr>
      <vt:lpstr>Stakeholder classification</vt:lpstr>
      <vt:lpstr>Stakeholder classification</vt:lpstr>
      <vt:lpstr>Communicating with Stakeholders</vt:lpstr>
      <vt:lpstr>Case Study Discussion</vt:lpstr>
      <vt:lpstr>Planning for Resistance</vt:lpstr>
      <vt:lpstr>Planning for Resistance</vt:lpstr>
      <vt:lpstr>Planning for Resistance</vt:lpstr>
      <vt:lpstr>Planning for Resistance</vt:lpstr>
      <vt:lpstr>Planning for Resistance</vt:lpstr>
      <vt:lpstr>Planning for Resistance</vt:lpstr>
      <vt:lpstr>Case Study Discussion</vt:lpstr>
      <vt:lpstr>Open Discussion</vt:lpstr>
      <vt:lpstr>Reflection</vt:lpstr>
      <vt:lpstr>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Jessica Arrazola</dc:creator>
  <cp:lastModifiedBy>Jessica Arrazola</cp:lastModifiedBy>
  <cp:revision>17</cp:revision>
  <dcterms:created xsi:type="dcterms:W3CDTF">2021-04-08T14:30:06Z</dcterms:created>
  <dcterms:modified xsi:type="dcterms:W3CDTF">2021-10-21T15:35:59Z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0x0101001170AF5F30D7404F9CCA083EB2143B17</vt:lpwstr>
  </property>
</Properties>
</file>