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1"/>
  </p:notesMasterIdLst>
  <p:sldIdLst>
    <p:sldId id="266" r:id="rId5"/>
    <p:sldId id="344" r:id="rId6"/>
    <p:sldId id="336" r:id="rId7"/>
    <p:sldId id="337" r:id="rId8"/>
    <p:sldId id="261" r:id="rId9"/>
    <p:sldId id="259" r:id="rId10"/>
    <p:sldId id="262" r:id="rId11"/>
    <p:sldId id="339" r:id="rId12"/>
    <p:sldId id="340" r:id="rId13"/>
    <p:sldId id="272" r:id="rId14"/>
    <p:sldId id="327" r:id="rId15"/>
    <p:sldId id="341" r:id="rId16"/>
    <p:sldId id="342" r:id="rId17"/>
    <p:sldId id="329" r:id="rId18"/>
    <p:sldId id="306" r:id="rId19"/>
    <p:sldId id="270" r:id="rId20"/>
  </p:sldIdLst>
  <p:sldSz cx="12192000" cy="6858000"/>
  <p:notesSz cx="6858000" cy="9144000"/>
  <p:custDataLst>
    <p:tags r:id="rId2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hew, Lori" initials="RL" lastIdx="13" clrIdx="0">
    <p:extLst>
      <p:ext uri="{19B8F6BF-5375-455C-9EA6-DF929625EA0E}">
        <p15:presenceInfo xmlns:p15="http://schemas.microsoft.com/office/powerpoint/2012/main" userId="S::lorirhew@ad.unc.edu::a74faf97-9334-462d-9045-85ac733e1fc5" providerId="AD"/>
      </p:ext>
    </p:extLst>
  </p:cmAuthor>
  <p:cmAuthor id="2" name="Kimmel, Julia Marie" initials="KJM" lastIdx="18" clrIdx="1">
    <p:extLst>
      <p:ext uri="{19B8F6BF-5375-455C-9EA6-DF929625EA0E}">
        <p15:presenceInfo xmlns:p15="http://schemas.microsoft.com/office/powerpoint/2012/main" userId="S::jmkimmel@ad.unc.edu::06294236-08c4-4cf6-aa64-673176f2ce70" providerId="AD"/>
      </p:ext>
    </p:extLst>
  </p:cmAuthor>
  <p:cmAuthor id="3" name="Thomas, Amy Belflower" initials="TAB" lastIdx="12" clrIdx="2">
    <p:extLst>
      <p:ext uri="{19B8F6BF-5375-455C-9EA6-DF929625EA0E}">
        <p15:presenceInfo xmlns:p15="http://schemas.microsoft.com/office/powerpoint/2012/main" userId="S::amytb@ad.unc.edu::b0d0a33c-1d95-4668-8c08-db0cfd44184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E6D"/>
    <a:srgbClr val="002352"/>
    <a:srgbClr val="15345A"/>
    <a:srgbClr val="EDEDF5"/>
    <a:srgbClr val="FDFDFD"/>
    <a:srgbClr val="F3F3FB"/>
    <a:srgbClr val="FFC71C"/>
    <a:srgbClr val="FF1414"/>
    <a:srgbClr val="7030A0"/>
    <a:srgbClr val="00B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AC977B-3C42-46EF-AE2E-C80FCEACD03F}" v="2" dt="2021-05-19T19:53:54.38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7" d="100"/>
          <a:sy n="117" d="100"/>
        </p:scale>
        <p:origin x="76" y="2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commentAuthors" Target="commentAuthors.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gs" Target="tags/tag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hew, Lori" userId="a74faf97-9334-462d-9045-85ac733e1fc5" providerId="ADAL" clId="{A20516F9-5D7F-4B3D-A9BE-EEDAC841371C}"/>
    <pc:docChg chg="custSel">
      <pc:chgData name="Rhew, Lori" userId="a74faf97-9334-462d-9045-85ac733e1fc5" providerId="ADAL" clId="{A20516F9-5D7F-4B3D-A9BE-EEDAC841371C}" dt="2021-05-17T21:11:37.005" v="0" actId="1592"/>
      <pc:docMkLst>
        <pc:docMk/>
      </pc:docMkLst>
      <pc:sldChg chg="delCm">
        <pc:chgData name="Rhew, Lori" userId="a74faf97-9334-462d-9045-85ac733e1fc5" providerId="ADAL" clId="{A20516F9-5D7F-4B3D-A9BE-EEDAC841371C}" dt="2021-05-17T21:11:37.005" v="0" actId="1592"/>
        <pc:sldMkLst>
          <pc:docMk/>
          <pc:sldMk cId="2090152276" sldId="266"/>
        </pc:sldMkLst>
      </pc:sldChg>
    </pc:docChg>
  </pc:docChgLst>
  <pc:docChgLst>
    <pc:chgData name="Amy" userId="b0d0a33c-1d95-4668-8c08-db0cfd441840" providerId="ADAL" clId="{1883FC7B-FCCA-4444-8C7A-C0536A9232CA}"/>
    <pc:docChg chg="undo custSel delSld modSld">
      <pc:chgData name="Amy" userId="b0d0a33c-1d95-4668-8c08-db0cfd441840" providerId="ADAL" clId="{1883FC7B-FCCA-4444-8C7A-C0536A9232CA}" dt="2021-05-07T13:08:37.474" v="63" actId="20577"/>
      <pc:docMkLst>
        <pc:docMk/>
      </pc:docMkLst>
      <pc:sldChg chg="modNotesTx">
        <pc:chgData name="Amy" userId="b0d0a33c-1d95-4668-8c08-db0cfd441840" providerId="ADAL" clId="{1883FC7B-FCCA-4444-8C7A-C0536A9232CA}" dt="2021-05-07T13:05:05.835" v="26" actId="20577"/>
        <pc:sldMkLst>
          <pc:docMk/>
          <pc:sldMk cId="1632494183" sldId="259"/>
        </pc:sldMkLst>
      </pc:sldChg>
      <pc:sldChg chg="modNotesTx">
        <pc:chgData name="Amy" userId="b0d0a33c-1d95-4668-8c08-db0cfd441840" providerId="ADAL" clId="{1883FC7B-FCCA-4444-8C7A-C0536A9232CA}" dt="2021-05-07T13:04:57.018" v="25" actId="20577"/>
        <pc:sldMkLst>
          <pc:docMk/>
          <pc:sldMk cId="1422503508" sldId="261"/>
        </pc:sldMkLst>
      </pc:sldChg>
      <pc:sldChg chg="modNotesTx">
        <pc:chgData name="Amy" userId="b0d0a33c-1d95-4668-8c08-db0cfd441840" providerId="ADAL" clId="{1883FC7B-FCCA-4444-8C7A-C0536A9232CA}" dt="2021-05-07T13:05:59.012" v="40" actId="20577"/>
        <pc:sldMkLst>
          <pc:docMk/>
          <pc:sldMk cId="3370375609" sldId="262"/>
        </pc:sldMkLst>
      </pc:sldChg>
      <pc:sldChg chg="modNotesTx">
        <pc:chgData name="Amy" userId="b0d0a33c-1d95-4668-8c08-db0cfd441840" providerId="ADAL" clId="{1883FC7B-FCCA-4444-8C7A-C0536A9232CA}" dt="2021-05-07T13:01:21.840" v="3" actId="6549"/>
        <pc:sldMkLst>
          <pc:docMk/>
          <pc:sldMk cId="2090152276" sldId="266"/>
        </pc:sldMkLst>
      </pc:sldChg>
      <pc:sldChg chg="modNotesTx">
        <pc:chgData name="Amy" userId="b0d0a33c-1d95-4668-8c08-db0cfd441840" providerId="ADAL" clId="{1883FC7B-FCCA-4444-8C7A-C0536A9232CA}" dt="2021-05-07T13:06:57.816" v="48" actId="20577"/>
        <pc:sldMkLst>
          <pc:docMk/>
          <pc:sldMk cId="4116765914" sldId="327"/>
        </pc:sldMkLst>
      </pc:sldChg>
      <pc:sldChg chg="modNotesTx">
        <pc:chgData name="Amy" userId="b0d0a33c-1d95-4668-8c08-db0cfd441840" providerId="ADAL" clId="{1883FC7B-FCCA-4444-8C7A-C0536A9232CA}" dt="2021-05-07T13:07:49.476" v="59" actId="20577"/>
        <pc:sldMkLst>
          <pc:docMk/>
          <pc:sldMk cId="683049790" sldId="329"/>
        </pc:sldMkLst>
      </pc:sldChg>
      <pc:sldChg chg="modNotesTx">
        <pc:chgData name="Amy" userId="b0d0a33c-1d95-4668-8c08-db0cfd441840" providerId="ADAL" clId="{1883FC7B-FCCA-4444-8C7A-C0536A9232CA}" dt="2021-05-07T13:04:30.714" v="19" actId="20577"/>
        <pc:sldMkLst>
          <pc:docMk/>
          <pc:sldMk cId="1693368821" sldId="336"/>
        </pc:sldMkLst>
      </pc:sldChg>
      <pc:sldChg chg="modNotesTx">
        <pc:chgData name="Amy" userId="b0d0a33c-1d95-4668-8c08-db0cfd441840" providerId="ADAL" clId="{1883FC7B-FCCA-4444-8C7A-C0536A9232CA}" dt="2021-05-07T13:04:47.375" v="23" actId="20577"/>
        <pc:sldMkLst>
          <pc:docMk/>
          <pc:sldMk cId="3298328272" sldId="337"/>
        </pc:sldMkLst>
      </pc:sldChg>
      <pc:sldChg chg="modNotesTx">
        <pc:chgData name="Amy" userId="b0d0a33c-1d95-4668-8c08-db0cfd441840" providerId="ADAL" clId="{1883FC7B-FCCA-4444-8C7A-C0536A9232CA}" dt="2021-05-07T13:06:30.425" v="46" actId="20577"/>
        <pc:sldMkLst>
          <pc:docMk/>
          <pc:sldMk cId="2772581645" sldId="339"/>
        </pc:sldMkLst>
      </pc:sldChg>
      <pc:sldChg chg="modNotesTx">
        <pc:chgData name="Amy" userId="b0d0a33c-1d95-4668-8c08-db0cfd441840" providerId="ADAL" clId="{1883FC7B-FCCA-4444-8C7A-C0536A9232CA}" dt="2021-05-07T13:07:29.797" v="55" actId="20577"/>
        <pc:sldMkLst>
          <pc:docMk/>
          <pc:sldMk cId="1984065823" sldId="342"/>
        </pc:sldMkLst>
      </pc:sldChg>
      <pc:sldChg chg="del">
        <pc:chgData name="Amy" userId="b0d0a33c-1d95-4668-8c08-db0cfd441840" providerId="ADAL" clId="{1883FC7B-FCCA-4444-8C7A-C0536A9232CA}" dt="2021-05-07T13:07:12.760" v="49" actId="47"/>
        <pc:sldMkLst>
          <pc:docMk/>
          <pc:sldMk cId="1208561491" sldId="343"/>
        </pc:sldMkLst>
      </pc:sldChg>
      <pc:sldChg chg="modNotesTx">
        <pc:chgData name="Amy" userId="b0d0a33c-1d95-4668-8c08-db0cfd441840" providerId="ADAL" clId="{1883FC7B-FCCA-4444-8C7A-C0536A9232CA}" dt="2021-05-07T13:08:37.474" v="63" actId="20577"/>
        <pc:sldMkLst>
          <pc:docMk/>
          <pc:sldMk cId="2339293900" sldId="344"/>
        </pc:sldMkLst>
      </pc:sldChg>
    </pc:docChg>
  </pc:docChgLst>
  <pc:docChgLst>
    <pc:chgData name="Rhew, Lori" userId="a74faf97-9334-462d-9045-85ac733e1fc5" providerId="ADAL" clId="{1F752B68-2EFA-42F0-AF34-8827BDFF4827}"/>
    <pc:docChg chg="modSld">
      <pc:chgData name="Rhew, Lori" userId="a74faf97-9334-462d-9045-85ac733e1fc5" providerId="ADAL" clId="{1F752B68-2EFA-42F0-AF34-8827BDFF4827}" dt="2021-05-14T16:55:19.490" v="22" actId="20577"/>
      <pc:docMkLst>
        <pc:docMk/>
      </pc:docMkLst>
      <pc:sldChg chg="modNotesTx">
        <pc:chgData name="Rhew, Lori" userId="a74faf97-9334-462d-9045-85ac733e1fc5" providerId="ADAL" clId="{1F752B68-2EFA-42F0-AF34-8827BDFF4827}" dt="2021-05-13T17:37:28.779" v="5" actId="20577"/>
        <pc:sldMkLst>
          <pc:docMk/>
          <pc:sldMk cId="3370375609" sldId="262"/>
        </pc:sldMkLst>
      </pc:sldChg>
      <pc:sldChg chg="modNotesTx">
        <pc:chgData name="Rhew, Lori" userId="a74faf97-9334-462d-9045-85ac733e1fc5" providerId="ADAL" clId="{1F752B68-2EFA-42F0-AF34-8827BDFF4827}" dt="2021-05-14T16:55:19.490" v="22" actId="20577"/>
        <pc:sldMkLst>
          <pc:docMk/>
          <pc:sldMk cId="1896305305" sldId="270"/>
        </pc:sldMkLst>
      </pc:sldChg>
      <pc:sldChg chg="modNotesTx">
        <pc:chgData name="Rhew, Lori" userId="a74faf97-9334-462d-9045-85ac733e1fc5" providerId="ADAL" clId="{1F752B68-2EFA-42F0-AF34-8827BDFF4827}" dt="2021-05-13T17:38:21.524" v="6" actId="20577"/>
        <pc:sldMkLst>
          <pc:docMk/>
          <pc:sldMk cId="2140567904" sldId="340"/>
        </pc:sldMkLst>
      </pc:sldChg>
      <pc:sldChg chg="modNotesTx">
        <pc:chgData name="Rhew, Lori" userId="a74faf97-9334-462d-9045-85ac733e1fc5" providerId="ADAL" clId="{1F752B68-2EFA-42F0-AF34-8827BDFF4827}" dt="2021-05-13T17:26:05.837" v="4" actId="20577"/>
        <pc:sldMkLst>
          <pc:docMk/>
          <pc:sldMk cId="2339293900" sldId="34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BB8A23-7568-47EB-A11C-D3AAC9C602E4}" type="datetimeFigureOut">
              <a:rPr lang="en-US" smtClean="0"/>
              <a:t>5/19/2021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926E53-A889-4964-ABFA-239157E1777C}" type="slidenum">
              <a:rPr lang="en-US" smtClean="0"/>
              <a:t>‹#›</a:t>
            </a:fld>
            <a:endParaRPr lang="en-US"/>
          </a:p>
        </p:txBody>
      </p:sp>
    </p:spTree>
    <p:extLst>
      <p:ext uri="{BB962C8B-B14F-4D97-AF65-F5344CB8AC3E}">
        <p14:creationId xmlns:p14="http://schemas.microsoft.com/office/powerpoint/2010/main" val="27265501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Welcome to Crisis Communication Primer- CERC plus.  You should have already watched a short video on CDC’s Crisis and Emergency Response Communication or CERC. </a:t>
            </a:r>
          </a:p>
          <a:p>
            <a:endParaRPr lang="en-US"/>
          </a:p>
          <a:p>
            <a:endParaRPr lang="en-US">
              <a:cs typeface="Calibri"/>
            </a:endParaRPr>
          </a:p>
        </p:txBody>
      </p:sp>
      <p:sp>
        <p:nvSpPr>
          <p:cNvPr id="4" name="Slide Number Placeholder 3"/>
          <p:cNvSpPr>
            <a:spLocks noGrp="1"/>
          </p:cNvSpPr>
          <p:nvPr>
            <p:ph type="sldNum" sz="quarter" idx="5"/>
          </p:nvPr>
        </p:nvSpPr>
        <p:spPr/>
        <p:txBody>
          <a:bodyPr/>
          <a:lstStyle/>
          <a:p>
            <a:fld id="{65926E53-A889-4964-ABFA-239157E1777C}" type="slidenum">
              <a:rPr lang="en-US" smtClean="0"/>
              <a:t>1</a:t>
            </a:fld>
            <a:endParaRPr lang="en-US"/>
          </a:p>
        </p:txBody>
      </p:sp>
    </p:spTree>
    <p:extLst>
      <p:ext uri="{BB962C8B-B14F-4D97-AF65-F5344CB8AC3E}">
        <p14:creationId xmlns:p14="http://schemas.microsoft.com/office/powerpoint/2010/main" val="1319561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Sans-Serif"/>
              <a:buNone/>
              <a:tabLst/>
              <a:defRPr/>
            </a:pPr>
            <a:r>
              <a:rPr lang="en-US"/>
              <a:t>In this session, we will </a:t>
            </a:r>
          </a:p>
          <a:p>
            <a:pPr marL="0" marR="0" lvl="0" indent="0" algn="l" defTabSz="914400" rtl="0" eaLnBrk="1" fontAlgn="auto" latinLnBrk="0" hangingPunct="1">
              <a:lnSpc>
                <a:spcPct val="100000"/>
              </a:lnSpc>
              <a:spcBef>
                <a:spcPts val="0"/>
              </a:spcBef>
              <a:spcAft>
                <a:spcPts val="0"/>
              </a:spcAft>
              <a:buClrTx/>
              <a:buSzTx/>
              <a:buFont typeface="Arial,Sans-Serif"/>
              <a:buNone/>
              <a:tabLst/>
              <a:defRPr/>
            </a:pPr>
            <a:endParaRPr lang="en-US"/>
          </a:p>
          <a:p>
            <a:pPr marL="0" marR="0" lvl="0" indent="0" algn="l" defTabSz="914400" rtl="0" eaLnBrk="1" fontAlgn="auto" latinLnBrk="0" hangingPunct="1">
              <a:lnSpc>
                <a:spcPct val="100000"/>
              </a:lnSpc>
              <a:spcBef>
                <a:spcPts val="0"/>
              </a:spcBef>
              <a:spcAft>
                <a:spcPts val="0"/>
              </a:spcAft>
              <a:buClrTx/>
              <a:buSzTx/>
              <a:buFont typeface="Arial,Sans-Serif"/>
              <a:buNone/>
              <a:tabLst/>
              <a:defRPr/>
            </a:pPr>
            <a:r>
              <a:rPr lang="en-US"/>
              <a:t>review importance of the 7 Cs of communications in crisis communications, </a:t>
            </a:r>
          </a:p>
          <a:p>
            <a:pPr marL="0" marR="0" lvl="0" indent="0" algn="l" defTabSz="914400" rtl="0" eaLnBrk="1" fontAlgn="auto" latinLnBrk="0" hangingPunct="1">
              <a:lnSpc>
                <a:spcPct val="100000"/>
              </a:lnSpc>
              <a:spcBef>
                <a:spcPts val="0"/>
              </a:spcBef>
              <a:spcAft>
                <a:spcPts val="0"/>
              </a:spcAft>
              <a:buClrTx/>
              <a:buSzTx/>
              <a:buFont typeface="Arial,Sans-Serif"/>
              <a:buNone/>
              <a:tabLst/>
              <a:defRPr/>
            </a:pPr>
            <a:endParaRPr lang="en-US"/>
          </a:p>
          <a:p>
            <a:pPr marL="0" marR="0" lvl="0" indent="0" algn="l" defTabSz="914400" rtl="0" eaLnBrk="1" fontAlgn="auto" latinLnBrk="0" hangingPunct="1">
              <a:lnSpc>
                <a:spcPct val="100000"/>
              </a:lnSpc>
              <a:spcBef>
                <a:spcPts val="0"/>
              </a:spcBef>
              <a:spcAft>
                <a:spcPts val="0"/>
              </a:spcAft>
              <a:buClrTx/>
              <a:buSzTx/>
              <a:buFont typeface="Arial,Sans-Serif"/>
              <a:buNone/>
              <a:tabLst/>
              <a:defRPr/>
            </a:pPr>
            <a:r>
              <a:rPr lang="en-US"/>
              <a:t>review all the six principles of communication, with a focus on the first and last principles, being first and showing respect,</a:t>
            </a:r>
          </a:p>
          <a:p>
            <a:pPr marL="0" marR="0" lvl="0" indent="0" algn="l" defTabSz="914400" rtl="0" eaLnBrk="1" fontAlgn="auto" latinLnBrk="0" hangingPunct="1">
              <a:lnSpc>
                <a:spcPct val="100000"/>
              </a:lnSpc>
              <a:spcBef>
                <a:spcPts val="0"/>
              </a:spcBef>
              <a:spcAft>
                <a:spcPts val="0"/>
              </a:spcAft>
              <a:buClrTx/>
              <a:buSzTx/>
              <a:buFont typeface="Arial,Sans-Serif"/>
              <a:buNone/>
              <a:tabLst/>
              <a:defRPr/>
            </a:pPr>
            <a:endParaRPr lang="en-US"/>
          </a:p>
          <a:p>
            <a:pPr marL="0" marR="0" lvl="0" indent="0" algn="l" defTabSz="914400" rtl="0" eaLnBrk="1" fontAlgn="auto" latinLnBrk="0" hangingPunct="1">
              <a:lnSpc>
                <a:spcPct val="100000"/>
              </a:lnSpc>
              <a:spcBef>
                <a:spcPts val="0"/>
              </a:spcBef>
              <a:spcAft>
                <a:spcPts val="0"/>
              </a:spcAft>
              <a:buClrTx/>
              <a:buSzTx/>
              <a:buFont typeface="Arial,Sans-Serif"/>
              <a:buNone/>
              <a:tabLst/>
              <a:defRPr/>
            </a:pPr>
            <a:r>
              <a:rPr lang="en-US"/>
              <a:t>And finally, we discuss how to apply these principles to crisis communication. </a:t>
            </a:r>
          </a:p>
          <a:p>
            <a:pPr marL="0" indent="0">
              <a:buFont typeface="Arial,Sans-Serif"/>
              <a:buNone/>
            </a:pPr>
            <a:endParaRPr lang="en-US"/>
          </a:p>
          <a:p>
            <a:endParaRPr lang="en-US"/>
          </a:p>
        </p:txBody>
      </p:sp>
      <p:sp>
        <p:nvSpPr>
          <p:cNvPr id="4" name="Slide Number Placeholder 3"/>
          <p:cNvSpPr>
            <a:spLocks noGrp="1"/>
          </p:cNvSpPr>
          <p:nvPr>
            <p:ph type="sldNum" sz="quarter" idx="5"/>
          </p:nvPr>
        </p:nvSpPr>
        <p:spPr/>
        <p:txBody>
          <a:bodyPr/>
          <a:lstStyle/>
          <a:p>
            <a:fld id="{65926E53-A889-4964-ABFA-239157E1777C}" type="slidenum">
              <a:rPr lang="en-US" smtClean="0"/>
              <a:t>2</a:t>
            </a:fld>
            <a:endParaRPr lang="en-US"/>
          </a:p>
        </p:txBody>
      </p:sp>
    </p:spTree>
    <p:extLst>
      <p:ext uri="{BB962C8B-B14F-4D97-AF65-F5344CB8AC3E}">
        <p14:creationId xmlns:p14="http://schemas.microsoft.com/office/powerpoint/2010/main" val="42457551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Do you remember the seven “</a:t>
            </a:r>
            <a:r>
              <a:rPr lang="en-US" err="1"/>
              <a:t>c”’s</a:t>
            </a:r>
            <a:r>
              <a:rPr lang="en-US"/>
              <a:t> of communication from Month Six on Strategic Communications?  (click)</a:t>
            </a:r>
          </a:p>
          <a:p>
            <a:endParaRPr lang="en-US"/>
          </a:p>
          <a:p>
            <a:r>
              <a:rPr lang="en-US"/>
              <a:t>As mentioned there, the seven c’s don’t just apply to project communications, but to other aspects of your daily work- including crisis communication.  So, make sure you keep these in mind as you are crafting written or oral communications during a crisis or emergency.</a:t>
            </a:r>
          </a:p>
        </p:txBody>
      </p:sp>
      <p:sp>
        <p:nvSpPr>
          <p:cNvPr id="4" name="Slide Number Placeholder 3"/>
          <p:cNvSpPr>
            <a:spLocks noGrp="1"/>
          </p:cNvSpPr>
          <p:nvPr>
            <p:ph type="sldNum" sz="quarter" idx="5"/>
          </p:nvPr>
        </p:nvSpPr>
        <p:spPr/>
        <p:txBody>
          <a:bodyPr/>
          <a:lstStyle/>
          <a:p>
            <a:fld id="{7DA571E1-8C3C-4F6F-88B0-ECC6C1EF963A}" type="slidenum">
              <a:rPr lang="en-US" smtClean="0"/>
              <a:t>3</a:t>
            </a:fld>
            <a:endParaRPr lang="en-US"/>
          </a:p>
        </p:txBody>
      </p:sp>
    </p:spTree>
    <p:extLst>
      <p:ext uri="{BB962C8B-B14F-4D97-AF65-F5344CB8AC3E}">
        <p14:creationId xmlns:p14="http://schemas.microsoft.com/office/powerpoint/2010/main" val="4721388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But, as you learned in the CERC video, there are additional- yet related and consistent- principles that relate to crisis communications.  </a:t>
            </a:r>
          </a:p>
          <a:p>
            <a:endParaRPr lang="en-US"/>
          </a:p>
          <a:p>
            <a:r>
              <a:rPr lang="en-US"/>
              <a:t>Utilizing these principles helps ensure that limited resources are managed well and can do the most good at every phase of an emergency. </a:t>
            </a:r>
          </a:p>
          <a:p>
            <a:endParaRPr lang="en-US"/>
          </a:p>
          <a:p>
            <a:r>
              <a:rPr lang="en-US"/>
              <a:t> As a reminder, the six principles of crisis and emergency response communication are:  be first, be right, be credible, express empathy, promote action, and show respect.  If you need to review any of these further, you can consult CDC’s CERC Manual posted online on the CDC website.</a:t>
            </a:r>
          </a:p>
        </p:txBody>
      </p:sp>
      <p:sp>
        <p:nvSpPr>
          <p:cNvPr id="4" name="Slide Number Placeholder 3"/>
          <p:cNvSpPr>
            <a:spLocks noGrp="1"/>
          </p:cNvSpPr>
          <p:nvPr>
            <p:ph type="sldNum" sz="quarter" idx="5"/>
          </p:nvPr>
        </p:nvSpPr>
        <p:spPr/>
        <p:txBody>
          <a:bodyPr/>
          <a:lstStyle/>
          <a:p>
            <a:fld id="{7DA571E1-8C3C-4F6F-88B0-ECC6C1EF963A}" type="slidenum">
              <a:rPr lang="en-US" smtClean="0"/>
              <a:t>4</a:t>
            </a:fld>
            <a:endParaRPr lang="en-US"/>
          </a:p>
        </p:txBody>
      </p:sp>
    </p:spTree>
    <p:extLst>
      <p:ext uri="{BB962C8B-B14F-4D97-AF65-F5344CB8AC3E}">
        <p14:creationId xmlns:p14="http://schemas.microsoft.com/office/powerpoint/2010/main" val="9887703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t>All of the six principles of CERC are important and certainly merit attention. We are going to focus on the first and last in this module.  </a:t>
            </a:r>
          </a:p>
          <a:p>
            <a:pPr>
              <a:defRPr/>
            </a:pPr>
            <a:endParaRPr lang="en-US"/>
          </a:p>
          <a:p>
            <a:pPr>
              <a:defRPr/>
            </a:pPr>
            <a:r>
              <a:rPr lang="en-US"/>
              <a:t>However, being right, being credible, expressing empathy, and promoting action are very important during a crisis or emergency!</a:t>
            </a:r>
            <a:endParaRPr lang="en-US">
              <a:cs typeface="Calibri"/>
            </a:endParaRPr>
          </a:p>
        </p:txBody>
      </p:sp>
      <p:sp>
        <p:nvSpPr>
          <p:cNvPr id="4" name="Slide Number Placeholder 3"/>
          <p:cNvSpPr>
            <a:spLocks noGrp="1"/>
          </p:cNvSpPr>
          <p:nvPr>
            <p:ph type="sldNum" sz="quarter" idx="5"/>
          </p:nvPr>
        </p:nvSpPr>
        <p:spPr/>
        <p:txBody>
          <a:bodyPr/>
          <a:lstStyle/>
          <a:p>
            <a:fld id="{7DA571E1-8C3C-4F6F-88B0-ECC6C1EF963A}" type="slidenum">
              <a:rPr lang="en-US" smtClean="0"/>
              <a:t>5</a:t>
            </a:fld>
            <a:endParaRPr lang="en-US"/>
          </a:p>
        </p:txBody>
      </p:sp>
    </p:spTree>
    <p:extLst>
      <p:ext uri="{BB962C8B-B14F-4D97-AF65-F5344CB8AC3E}">
        <p14:creationId xmlns:p14="http://schemas.microsoft.com/office/powerpoint/2010/main" val="34266946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first principle, Be First, is often cited as the most challenging for public health.  However, it is extremely important during a crisis or emergency because crises are time-sensitive and communicating information quickly is crucial.  For the public, the first source of information often becomes the preferred source.  Understandably though, it is daunting, especially for epidemiologists who stake our reputations on providing accurate and full data, to respond quickly and without a full, or sometimes even basic, understanding of the data and situation.  However, if you aren’t first, someone else will be- perhaps with inaccurate information that causes more disease, injury, or even death.  </a:t>
            </a:r>
          </a:p>
          <a:p>
            <a:endParaRPr lang="en-US"/>
          </a:p>
          <a:p>
            <a:r>
              <a:rPr lang="en-US"/>
              <a:t>Therefore, when being first, focus on telling what you know, but also what you don’t know yet. It is ok to admit that you don’t have all the information yet and the public will often appreciate your honesty, candor, and transparency.  </a:t>
            </a:r>
          </a:p>
          <a:p>
            <a:endParaRPr lang="en-US"/>
          </a:p>
          <a:p>
            <a:r>
              <a:rPr lang="en-US"/>
              <a:t>Tell them not only what you don’t know, but how you plan to find more answers and when you will provide more updates.  Doing this will help establish trust with the public- providing data or information that could turn out to be ultimately incorrect or biased when not fully vetted has strong negative consequences at any time, but especially in an emergency when you need the public to take action.</a:t>
            </a:r>
          </a:p>
          <a:p>
            <a:endParaRPr lang="en-US"/>
          </a:p>
          <a:p>
            <a:endParaRPr lang="en-US"/>
          </a:p>
        </p:txBody>
      </p:sp>
      <p:sp>
        <p:nvSpPr>
          <p:cNvPr id="4" name="Slide Number Placeholder 3"/>
          <p:cNvSpPr>
            <a:spLocks noGrp="1"/>
          </p:cNvSpPr>
          <p:nvPr>
            <p:ph type="sldNum" sz="quarter" idx="5"/>
          </p:nvPr>
        </p:nvSpPr>
        <p:spPr/>
        <p:txBody>
          <a:bodyPr/>
          <a:lstStyle/>
          <a:p>
            <a:fld id="{7DA571E1-8C3C-4F6F-88B0-ECC6C1EF963A}" type="slidenum">
              <a:rPr lang="en-US" smtClean="0"/>
              <a:t>6</a:t>
            </a:fld>
            <a:endParaRPr lang="en-US"/>
          </a:p>
        </p:txBody>
      </p:sp>
    </p:spTree>
    <p:extLst>
      <p:ext uri="{BB962C8B-B14F-4D97-AF65-F5344CB8AC3E}">
        <p14:creationId xmlns:p14="http://schemas.microsoft.com/office/powerpoint/2010/main" val="24323166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sixth principle, Show Respect, is not difficult for public health- providing respectful communication is a basic tenet of what we do in public health and helps to promote cooperation and rapport in many of our programs and services. In an emergency, respectful communication is particularly important because people are feeling especially vulnerable.  However, a brief study of CERC does not go far enough regarding how important cultural competency and humility is in crisis communications.</a:t>
            </a:r>
          </a:p>
          <a:p>
            <a:endParaRPr lang="en-US"/>
          </a:p>
          <a:p>
            <a:r>
              <a:rPr lang="en-US"/>
              <a:t>A multitude of cultural factors must be taken into consideration such as </a:t>
            </a:r>
          </a:p>
          <a:p>
            <a:endParaRPr lang="en-US"/>
          </a:p>
          <a:p>
            <a:r>
              <a:rPr lang="en-US"/>
              <a:t>languages spoken by the audience, </a:t>
            </a:r>
          </a:p>
          <a:p>
            <a:endParaRPr lang="en-US"/>
          </a:p>
          <a:p>
            <a:r>
              <a:rPr lang="en-US"/>
              <a:t>risk perception among different groups, </a:t>
            </a:r>
          </a:p>
          <a:p>
            <a:endParaRPr lang="en-US"/>
          </a:p>
          <a:p>
            <a:r>
              <a:rPr lang="en-US"/>
              <a:t>who trusted sources of information are for certain groups, </a:t>
            </a:r>
          </a:p>
          <a:p>
            <a:endParaRPr lang="en-US"/>
          </a:p>
          <a:p>
            <a:r>
              <a:rPr lang="en-US"/>
              <a:t>traditional family roles and relationships among different cultures, </a:t>
            </a:r>
          </a:p>
          <a:p>
            <a:endParaRPr lang="en-US"/>
          </a:p>
          <a:p>
            <a:r>
              <a:rPr lang="en-US"/>
              <a:t>rituals for grieving and death among different cultures or religions, </a:t>
            </a:r>
          </a:p>
          <a:p>
            <a:endParaRPr lang="en-US"/>
          </a:p>
          <a:p>
            <a:r>
              <a:rPr lang="en-US"/>
              <a:t>and acceptable forms of communication for different groups.</a:t>
            </a:r>
          </a:p>
        </p:txBody>
      </p:sp>
      <p:sp>
        <p:nvSpPr>
          <p:cNvPr id="4" name="Slide Number Placeholder 3"/>
          <p:cNvSpPr>
            <a:spLocks noGrp="1"/>
          </p:cNvSpPr>
          <p:nvPr>
            <p:ph type="sldNum" sz="quarter" idx="5"/>
          </p:nvPr>
        </p:nvSpPr>
        <p:spPr/>
        <p:txBody>
          <a:bodyPr/>
          <a:lstStyle/>
          <a:p>
            <a:fld id="{7DA571E1-8C3C-4F6F-88B0-ECC6C1EF963A}" type="slidenum">
              <a:rPr lang="en-US" smtClean="0"/>
              <a:t>7</a:t>
            </a:fld>
            <a:endParaRPr lang="en-US"/>
          </a:p>
        </p:txBody>
      </p:sp>
    </p:spTree>
    <p:extLst>
      <p:ext uri="{BB962C8B-B14F-4D97-AF65-F5344CB8AC3E}">
        <p14:creationId xmlns:p14="http://schemas.microsoft.com/office/powerpoint/2010/main" val="33076283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Obviously, when trying to be first and provide communication as soon as possible during a crisis or emergency, taking into account a full range of cultural competency considerations is difficult and almost impossible to do.  </a:t>
            </a:r>
          </a:p>
          <a:p>
            <a:endParaRPr lang="en-US"/>
          </a:p>
          <a:p>
            <a:r>
              <a:rPr lang="en-US"/>
              <a:t>However, try to incorporate as much cultural competency and humility into your communications as is appropriate with your knowledge and understanding.  </a:t>
            </a:r>
          </a:p>
          <a:p>
            <a:endParaRPr lang="en-US"/>
          </a:p>
          <a:p>
            <a:r>
              <a:rPr lang="en-US"/>
              <a:t>If you have time, also leverage the knowledge and experiences of cultural agents to assist you or speak with you- they are usually more than happy to assist and serve as liaisons with their communities.  </a:t>
            </a:r>
          </a:p>
          <a:p>
            <a:endParaRPr lang="en-US"/>
          </a:p>
          <a:p>
            <a:r>
              <a:rPr lang="en-US"/>
              <a:t>However, the best way to prepare for showing respect in crisis and emergency communications is to gain as much knowledge and understanding about cultures in your community BEFORE crises and emergencies occur.  Additionally, establishing ties and trust to diverse ethnic and cultural communities BEFORE the crisis will help your audiences trust your message and take the actions necessary to protect their health.</a:t>
            </a:r>
          </a:p>
        </p:txBody>
      </p:sp>
      <p:sp>
        <p:nvSpPr>
          <p:cNvPr id="4" name="Slide Number Placeholder 3"/>
          <p:cNvSpPr>
            <a:spLocks noGrp="1"/>
          </p:cNvSpPr>
          <p:nvPr>
            <p:ph type="sldNum" sz="quarter" idx="5"/>
          </p:nvPr>
        </p:nvSpPr>
        <p:spPr/>
        <p:txBody>
          <a:bodyPr/>
          <a:lstStyle/>
          <a:p>
            <a:fld id="{7DA571E1-8C3C-4F6F-88B0-ECC6C1EF963A}" type="slidenum">
              <a:rPr lang="en-US" smtClean="0"/>
              <a:t>8</a:t>
            </a:fld>
            <a:endParaRPr lang="en-US"/>
          </a:p>
        </p:txBody>
      </p:sp>
    </p:spTree>
    <p:extLst>
      <p:ext uri="{BB962C8B-B14F-4D97-AF65-F5344CB8AC3E}">
        <p14:creationId xmlns:p14="http://schemas.microsoft.com/office/powerpoint/2010/main" val="496411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Something not specifically referenced in a CERT principle but noted as important is the need for use of plain language. For epidemiologists, this is especially important as we LOVE our scientific writing and talking.  Unfortunately, not everyone understands this type of communication on a normal day, but especially not in a crisis when they may be thinking differently and not as logically.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A571E1-8C3C-4F6F-88B0-ECC6C1EF96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84342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sz="1200" kern="1200">
                <a:solidFill>
                  <a:schemeClr val="tx1"/>
                </a:solidFill>
                <a:effectLst/>
                <a:latin typeface="+mn-lt"/>
                <a:ea typeface="+mn-ea"/>
                <a:cs typeface="+mn-cs"/>
              </a:rPr>
              <a:t>Crisis at any level can have a human impact and can bring many emotions.</a:t>
            </a:r>
            <a:r>
              <a:rPr lang="en-US"/>
              <a:t> </a:t>
            </a:r>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a:defRPr/>
            </a:pPr>
            <a:r>
              <a:rPr lang="en-US" sz="1200" kern="1200">
                <a:solidFill>
                  <a:schemeClr val="tx1"/>
                </a:solidFill>
                <a:effectLst/>
                <a:latin typeface="+mn-lt"/>
                <a:ea typeface="+mn-ea"/>
                <a:cs typeface="+mn-cs"/>
              </a:rPr>
              <a:t>Emotions generally include: horror, apprehension, grief, desire for revenge, loneliness, sadness, repulsion, vigilance, anguish, guilt. fear, anger, anxiety, sorrow, surprise, shock, disgust, and love. (Klann, 2003) p. 7-8).</a:t>
            </a:r>
            <a:r>
              <a:rPr lang="en-US"/>
              <a:t> </a:t>
            </a:r>
            <a:r>
              <a:rPr lang="en-US" sz="1200" kern="1200">
                <a:solidFill>
                  <a:schemeClr val="tx1"/>
                </a:solidFill>
                <a:effectLst/>
                <a:latin typeface="+mn-lt"/>
                <a:ea typeface="+mn-ea"/>
                <a:cs typeface="+mn-cs"/>
              </a:rPr>
              <a:t> These emotions mean people take in communications and messaging in different ways during a crisis.</a:t>
            </a:r>
            <a:endParaRPr lang="en-US" sz="1200" kern="1200">
              <a:solidFill>
                <a:schemeClr val="tx1"/>
              </a:solidFill>
              <a:effectLst/>
              <a:latin typeface="+mn-lt"/>
              <a:cs typeface="Calibri"/>
            </a:endParaRPr>
          </a:p>
        </p:txBody>
      </p:sp>
      <p:sp>
        <p:nvSpPr>
          <p:cNvPr id="4" name="Slide Number Placeholder 3"/>
          <p:cNvSpPr>
            <a:spLocks noGrp="1"/>
          </p:cNvSpPr>
          <p:nvPr>
            <p:ph type="sldNum" sz="quarter" idx="5"/>
          </p:nvPr>
        </p:nvSpPr>
        <p:spPr/>
        <p:txBody>
          <a:bodyPr/>
          <a:lstStyle/>
          <a:p>
            <a:fld id="{7A1BE323-92E1-4555-8D77-DA453DCD3065}" type="slidenum">
              <a:rPr lang="en-US" smtClean="0"/>
              <a:t>10</a:t>
            </a:fld>
            <a:endParaRPr lang="en-US"/>
          </a:p>
        </p:txBody>
      </p:sp>
    </p:spTree>
    <p:extLst>
      <p:ext uri="{BB962C8B-B14F-4D97-AF65-F5344CB8AC3E}">
        <p14:creationId xmlns:p14="http://schemas.microsoft.com/office/powerpoint/2010/main" val="19063009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And people’s emotions are directly tied to their behavior.  </a:t>
            </a:r>
          </a:p>
          <a:p>
            <a:endParaRPr lang="en-US"/>
          </a:p>
          <a:p>
            <a:r>
              <a:rPr lang="en-US"/>
              <a:t>So, messaging needs to be sensitive to people’s emotions during a crisis so that we can effectively persuade them to take the actions necessary to protect their health.</a:t>
            </a:r>
          </a:p>
        </p:txBody>
      </p:sp>
      <p:sp>
        <p:nvSpPr>
          <p:cNvPr id="4" name="Slide Number Placeholder 3"/>
          <p:cNvSpPr>
            <a:spLocks noGrp="1"/>
          </p:cNvSpPr>
          <p:nvPr>
            <p:ph type="sldNum" sz="quarter" idx="5"/>
          </p:nvPr>
        </p:nvSpPr>
        <p:spPr/>
        <p:txBody>
          <a:bodyPr/>
          <a:lstStyle/>
          <a:p>
            <a:fld id="{7A1BE323-92E1-4555-8D77-DA453DCD3065}" type="slidenum">
              <a:rPr lang="en-US" smtClean="0"/>
              <a:t>11</a:t>
            </a:fld>
            <a:endParaRPr lang="en-US"/>
          </a:p>
        </p:txBody>
      </p:sp>
    </p:spTree>
    <p:extLst>
      <p:ext uri="{BB962C8B-B14F-4D97-AF65-F5344CB8AC3E}">
        <p14:creationId xmlns:p14="http://schemas.microsoft.com/office/powerpoint/2010/main" val="23186169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That connection describes a sequence that starts with a crisis, results in an emotion in answer to a threatened need and is followed by a move to action and subsequent behavior (</a:t>
            </a:r>
            <a:r>
              <a:rPr lang="en-US" err="1"/>
              <a:t>Klann</a:t>
            </a:r>
            <a:r>
              <a:rPr lang="en-US"/>
              <a:t>, 2003) p. 42.</a:t>
            </a:r>
          </a:p>
          <a:p>
            <a:endParaRPr lang="en-US"/>
          </a:p>
          <a:p>
            <a:r>
              <a:rPr lang="en-US"/>
              <a:t>Leaders and communicators need to take emotions into consideration because the people in their community behave in ways consistent with their emotions. (</a:t>
            </a:r>
            <a:r>
              <a:rPr lang="en-US" err="1"/>
              <a:t>Klann</a:t>
            </a:r>
            <a:r>
              <a:rPr lang="en-US"/>
              <a:t>, 2003) p. 42</a:t>
            </a:r>
          </a:p>
          <a:p>
            <a:endParaRPr lang="en-US"/>
          </a:p>
          <a:p>
            <a:r>
              <a:rPr lang="en-US"/>
              <a:t>In a crisis emotions can become unbalanced and lead to behaviors that may be uncharacteristic. A key to crisis communication is anticipating this chain of events and communicating in a way that is extremely clear and understandable.  Hence, using plain language is essential.</a:t>
            </a:r>
            <a:endParaRPr lang="en-US" sz="1200" kern="1200">
              <a:solidFill>
                <a:schemeClr val="tx1"/>
              </a:solidFill>
              <a:effectLst/>
              <a:latin typeface="+mn-lt"/>
              <a:ea typeface="+mn-ea"/>
              <a:cs typeface="+mn-cs"/>
            </a:endParaRPr>
          </a:p>
          <a:p>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7A1BE323-92E1-4555-8D77-DA453DCD3065}" type="slidenum">
              <a:rPr lang="en-US" smtClean="0"/>
              <a:t>12</a:t>
            </a:fld>
            <a:endParaRPr lang="en-US"/>
          </a:p>
        </p:txBody>
      </p:sp>
    </p:spTree>
    <p:extLst>
      <p:ext uri="{BB962C8B-B14F-4D97-AF65-F5344CB8AC3E}">
        <p14:creationId xmlns:p14="http://schemas.microsoft.com/office/powerpoint/2010/main" val="35047052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When under stress or juggling too much information, people often miss important details, even when it relates to their safety and health.  </a:t>
            </a:r>
          </a:p>
          <a:p>
            <a:endParaRPr lang="en-US"/>
          </a:p>
          <a:p>
            <a:r>
              <a:rPr lang="en-US"/>
              <a:t>They may not fully hear information due to too many facts at once, </a:t>
            </a:r>
          </a:p>
          <a:p>
            <a:endParaRPr lang="en-US"/>
          </a:p>
          <a:p>
            <a:r>
              <a:rPr lang="en-US"/>
              <a:t>may not remember as much as normal, </a:t>
            </a:r>
          </a:p>
          <a:p>
            <a:endParaRPr lang="en-US"/>
          </a:p>
          <a:p>
            <a:r>
              <a:rPr lang="en-US"/>
              <a:t>and may interpret confusing action messages.</a:t>
            </a:r>
          </a:p>
        </p:txBody>
      </p:sp>
      <p:sp>
        <p:nvSpPr>
          <p:cNvPr id="4" name="Slide Number Placeholder 3"/>
          <p:cNvSpPr>
            <a:spLocks noGrp="1"/>
          </p:cNvSpPr>
          <p:nvPr>
            <p:ph type="sldNum" sz="quarter" idx="5"/>
          </p:nvPr>
        </p:nvSpPr>
        <p:spPr/>
        <p:txBody>
          <a:bodyPr/>
          <a:lstStyle/>
          <a:p>
            <a:fld id="{7DA571E1-8C3C-4F6F-88B0-ECC6C1EF963A}" type="slidenum">
              <a:rPr lang="en-US" smtClean="0"/>
              <a:t>13</a:t>
            </a:fld>
            <a:endParaRPr lang="en-US"/>
          </a:p>
        </p:txBody>
      </p:sp>
    </p:spTree>
    <p:extLst>
      <p:ext uri="{BB962C8B-B14F-4D97-AF65-F5344CB8AC3E}">
        <p14:creationId xmlns:p14="http://schemas.microsoft.com/office/powerpoint/2010/main" val="26411140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 what is the key to using plain language?  When being first, you may not have a lot of time to craft your message and, unfortunately, we revert to our comfortable behaviors- like using overly scientific terminology- when we are ourselves stressed.  </a:t>
            </a:r>
          </a:p>
          <a:p>
            <a:endParaRPr lang="en-US"/>
          </a:p>
          <a:p>
            <a:r>
              <a:rPr lang="en-US"/>
              <a:t>However, practice makes perfect here.  As much as possible, practice what you are going to say and even have someone else listen to point out instances of complex or scientific language you use.  Take some deep breaths before speaking and feel free to stop yourself if you catch yourself using a term by stopping and saying something such as “which is..” or “also called.” </a:t>
            </a:r>
          </a:p>
          <a:p>
            <a:endParaRPr lang="en-US"/>
          </a:p>
          <a:p>
            <a:r>
              <a:rPr lang="en-US"/>
              <a:t> Also, practice this when NOT in a crisis as you will always have times when you need to communicate to lay audiences.</a:t>
            </a:r>
          </a:p>
          <a:p>
            <a:r>
              <a:rPr lang="en-US"/>
              <a:t> </a:t>
            </a:r>
          </a:p>
          <a:p>
            <a:r>
              <a:rPr lang="en-US"/>
              <a:t> </a:t>
            </a:r>
          </a:p>
        </p:txBody>
      </p:sp>
      <p:sp>
        <p:nvSpPr>
          <p:cNvPr id="4" name="Slide Number Placeholder 3"/>
          <p:cNvSpPr>
            <a:spLocks noGrp="1"/>
          </p:cNvSpPr>
          <p:nvPr>
            <p:ph type="sldNum" sz="quarter" idx="5"/>
          </p:nvPr>
        </p:nvSpPr>
        <p:spPr/>
        <p:txBody>
          <a:bodyPr/>
          <a:lstStyle/>
          <a:p>
            <a:fld id="{7DA571E1-8C3C-4F6F-88B0-ECC6C1EF963A}" type="slidenum">
              <a:rPr lang="en-US" smtClean="0"/>
              <a:t>14</a:t>
            </a:fld>
            <a:endParaRPr lang="en-US"/>
          </a:p>
        </p:txBody>
      </p:sp>
    </p:spTree>
    <p:extLst>
      <p:ext uri="{BB962C8B-B14F-4D97-AF65-F5344CB8AC3E}">
        <p14:creationId xmlns:p14="http://schemas.microsoft.com/office/powerpoint/2010/main" val="5089956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F11D944-62AF-42A7-B584-D203A2EDFF83}" type="slidenum">
              <a:rPr lang="en-US" smtClean="0"/>
              <a:t>15</a:t>
            </a:fld>
            <a:endParaRPr lang="en-US"/>
          </a:p>
        </p:txBody>
      </p:sp>
    </p:spTree>
    <p:extLst>
      <p:ext uri="{BB962C8B-B14F-4D97-AF65-F5344CB8AC3E}">
        <p14:creationId xmlns:p14="http://schemas.microsoft.com/office/powerpoint/2010/main" val="27722798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Reference:</a:t>
            </a:r>
          </a:p>
          <a:p>
            <a:r>
              <a:rPr lang="en-US"/>
              <a:t> </a:t>
            </a:r>
            <a:r>
              <a:rPr lang="en-US" sz="1200" b="0" i="0" kern="1200" err="1">
                <a:solidFill>
                  <a:schemeClr val="tx1"/>
                </a:solidFill>
                <a:effectLst/>
                <a:latin typeface="+mn-lt"/>
                <a:ea typeface="+mn-ea"/>
                <a:cs typeface="+mn-cs"/>
              </a:rPr>
              <a:t>Klann</a:t>
            </a:r>
            <a:r>
              <a:rPr lang="en-US" sz="1200" b="0" i="0" kern="1200">
                <a:solidFill>
                  <a:schemeClr val="tx1"/>
                </a:solidFill>
                <a:effectLst/>
                <a:latin typeface="+mn-lt"/>
                <a:ea typeface="+mn-ea"/>
                <a:cs typeface="+mn-cs"/>
              </a:rPr>
              <a:t>, Gene. </a:t>
            </a:r>
            <a:r>
              <a:rPr lang="en-US" sz="1200" b="0" i="1" kern="1200">
                <a:solidFill>
                  <a:schemeClr val="tx1"/>
                </a:solidFill>
                <a:effectLst/>
                <a:latin typeface="+mn-lt"/>
                <a:ea typeface="+mn-ea"/>
                <a:cs typeface="+mn-cs"/>
              </a:rPr>
              <a:t>Crisis Leadership: Using Military Lessons, Organizational Experiences, and the Power of Influence to Lessen the Impact of Chaos on the People You Lead : How Military Lessons and Corporate Experiences Can Help Leaders Find Opportunity in Times of C...</a:t>
            </a:r>
            <a:r>
              <a:rPr lang="en-US" sz="1200" b="0" i="0" kern="1200">
                <a:solidFill>
                  <a:schemeClr val="tx1"/>
                </a:solidFill>
                <a:effectLst/>
                <a:latin typeface="+mn-lt"/>
                <a:ea typeface="+mn-ea"/>
                <a:cs typeface="+mn-cs"/>
              </a:rPr>
              <a:t>, Center for Creative Leadership, 2003.</a:t>
            </a:r>
            <a:r>
              <a:rPr lang="en-US" sz="1200" b="0" i="1" kern="1200">
                <a:solidFill>
                  <a:schemeClr val="tx1"/>
                </a:solidFill>
                <a:effectLst/>
                <a:latin typeface="+mn-lt"/>
                <a:ea typeface="+mn-ea"/>
                <a:cs typeface="+mn-cs"/>
              </a:rPr>
              <a:t> ProQuest </a:t>
            </a:r>
            <a:r>
              <a:rPr lang="en-US" sz="1200" b="0" i="1" kern="1200" err="1">
                <a:solidFill>
                  <a:schemeClr val="tx1"/>
                </a:solidFill>
                <a:effectLst/>
                <a:latin typeface="+mn-lt"/>
                <a:ea typeface="+mn-ea"/>
                <a:cs typeface="+mn-cs"/>
              </a:rPr>
              <a:t>Ebook</a:t>
            </a:r>
            <a:r>
              <a:rPr lang="en-US" sz="1200" b="0" i="1" kern="1200">
                <a:solidFill>
                  <a:schemeClr val="tx1"/>
                </a:solidFill>
                <a:effectLst/>
                <a:latin typeface="+mn-lt"/>
                <a:ea typeface="+mn-ea"/>
                <a:cs typeface="+mn-cs"/>
              </a:rPr>
              <a:t> Central</a:t>
            </a:r>
            <a:r>
              <a:rPr lang="en-US" sz="1200" b="0" i="0" kern="1200">
                <a:solidFill>
                  <a:schemeClr val="tx1"/>
                </a:solidFill>
                <a:effectLst/>
                <a:latin typeface="+mn-lt"/>
                <a:ea typeface="+mn-ea"/>
                <a:cs typeface="+mn-cs"/>
              </a:rPr>
              <a:t>, https://ebookcentral-proquest-com.libproxy.lib.unc.edu/lib/unc/detail.action?docID=3007579.</a:t>
            </a:r>
            <a:endParaRPr lang="en-US"/>
          </a:p>
        </p:txBody>
      </p:sp>
      <p:sp>
        <p:nvSpPr>
          <p:cNvPr id="4" name="Slide Number Placeholder 3"/>
          <p:cNvSpPr>
            <a:spLocks noGrp="1"/>
          </p:cNvSpPr>
          <p:nvPr>
            <p:ph type="sldNum" sz="quarter" idx="5"/>
          </p:nvPr>
        </p:nvSpPr>
        <p:spPr/>
        <p:txBody>
          <a:bodyPr/>
          <a:lstStyle/>
          <a:p>
            <a:fld id="{65926E53-A889-4964-ABFA-239157E1777C}" type="slidenum">
              <a:rPr lang="en-US" smtClean="0"/>
              <a:t>16</a:t>
            </a:fld>
            <a:endParaRPr lang="en-US"/>
          </a:p>
        </p:txBody>
      </p:sp>
    </p:spTree>
    <p:extLst>
      <p:ext uri="{BB962C8B-B14F-4D97-AF65-F5344CB8AC3E}">
        <p14:creationId xmlns:p14="http://schemas.microsoft.com/office/powerpoint/2010/main" val="198297087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A8D78-906B-4E6D-A333-0FB438D6545C}"/>
              </a:ext>
            </a:extLst>
          </p:cNvPr>
          <p:cNvSpPr>
            <a:spLocks noGrp="1"/>
          </p:cNvSpPr>
          <p:nvPr>
            <p:ph type="ctrTitle"/>
          </p:nvPr>
        </p:nvSpPr>
        <p:spPr>
          <a:xfrm>
            <a:off x="515007" y="460211"/>
            <a:ext cx="11161986" cy="906134"/>
          </a:xfrm>
          <a:prstGeom prst="rect">
            <a:avLst/>
          </a:prstGeom>
        </p:spPr>
        <p:txBody>
          <a:bodyPr anchor="ctr">
            <a:normAutofit/>
          </a:bodyPr>
          <a:lstStyle>
            <a:lvl1pPr algn="l">
              <a:defRPr sz="48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F1D45626-FAD1-4403-B34E-CFFEA40ABC56}"/>
              </a:ext>
            </a:extLst>
          </p:cNvPr>
          <p:cNvSpPr>
            <a:spLocks noGrp="1"/>
          </p:cNvSpPr>
          <p:nvPr>
            <p:ph type="subTitle" idx="1"/>
          </p:nvPr>
        </p:nvSpPr>
        <p:spPr>
          <a:xfrm>
            <a:off x="515007" y="1499969"/>
            <a:ext cx="11161986" cy="549548"/>
          </a:xfrm>
        </p:spPr>
        <p:txBody>
          <a:bodyPr anchor="ctr">
            <a:noAutofit/>
          </a:bodyPr>
          <a:lstStyle>
            <a:lvl1pPr marL="0" indent="0" algn="l">
              <a:buNone/>
              <a:defRPr sz="3200">
                <a:solidFill>
                  <a:schemeClr val="tx1">
                    <a:lumMod val="50000"/>
                    <a:lumOff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2269103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83780" y="343813"/>
            <a:ext cx="9175531" cy="782621"/>
          </a:xfrm>
          <a:prstGeom prst="rect">
            <a:avLst/>
          </a:prstGeom>
        </p:spPr>
        <p:txBody>
          <a:bodyPr anchor="ctr"/>
          <a:lstStyle>
            <a:lvl1pPr>
              <a:defRPr>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83779" y="1547310"/>
            <a:ext cx="11627913" cy="4270686"/>
          </a:xfrm>
          <a:prstGeom prst="rect">
            <a:avLst/>
          </a:prstGeom>
        </p:spPr>
        <p:txBody>
          <a:bodyPr vert="horz" lIns="91440" tIns="45720" rIns="91440" bIns="45720" rtlCol="0">
            <a:normAutofit/>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663930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CE05938-46F1-49D2-BCD4-970A58C5339F}"/>
              </a:ext>
            </a:extLst>
          </p:cNvPr>
          <p:cNvSpPr>
            <a:spLocks noGrp="1"/>
          </p:cNvSpPr>
          <p:nvPr>
            <p:ph type="title"/>
          </p:nvPr>
        </p:nvSpPr>
        <p:spPr>
          <a:xfrm>
            <a:off x="532263" y="555354"/>
            <a:ext cx="11109276" cy="782621"/>
          </a:xfrm>
          <a:prstGeom prst="rect">
            <a:avLst/>
          </a:prstGeom>
        </p:spPr>
        <p:txBody>
          <a:bodyPr anchor="ctr"/>
          <a:lstStyle>
            <a:lvl1pPr>
              <a:defRPr>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3327BDE5-7991-489F-B611-42B4053750A9}"/>
              </a:ext>
            </a:extLst>
          </p:cNvPr>
          <p:cNvSpPr>
            <a:spLocks noGrp="1"/>
          </p:cNvSpPr>
          <p:nvPr>
            <p:ph idx="1"/>
          </p:nvPr>
        </p:nvSpPr>
        <p:spPr>
          <a:xfrm>
            <a:off x="532263" y="1692322"/>
            <a:ext cx="11109277" cy="4694830"/>
          </a:xfrm>
          <a:prstGeom prst="rect">
            <a:avLst/>
          </a:prstGeom>
        </p:spPr>
        <p:txBody>
          <a:bodyPr vert="horz" lIns="91440" tIns="45720" rIns="91440" bIns="45720" rtlCol="0">
            <a:normAutofit/>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510767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ideba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83779" y="1547310"/>
            <a:ext cx="7658145" cy="4270686"/>
          </a:xfrm>
          <a:prstGeom prst="rect">
            <a:avLst/>
          </a:prstGeom>
        </p:spPr>
        <p:txBody>
          <a:bodyPr vert="horz" lIns="91440" tIns="45720" rIns="91440" bIns="45720" rtlCol="0">
            <a:normAutofit/>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4">
            <a:extLst>
              <a:ext uri="{FF2B5EF4-FFF2-40B4-BE49-F238E27FC236}">
                <a16:creationId xmlns:a16="http://schemas.microsoft.com/office/drawing/2014/main" id="{7B52CBC1-6486-B94C-A525-6F440901A977}"/>
              </a:ext>
            </a:extLst>
          </p:cNvPr>
          <p:cNvSpPr>
            <a:spLocks noGrp="1"/>
          </p:cNvSpPr>
          <p:nvPr>
            <p:ph type="pic" sz="quarter" idx="10"/>
          </p:nvPr>
        </p:nvSpPr>
        <p:spPr>
          <a:xfrm>
            <a:off x="8116888" y="1547813"/>
            <a:ext cx="3794125" cy="4270375"/>
          </a:xfrm>
          <a:solidFill>
            <a:schemeClr val="bg2"/>
          </a:solidFill>
        </p:spPr>
        <p:txBody>
          <a:bodyPr/>
          <a:lstStyle/>
          <a:p>
            <a:r>
              <a:rPr lang="en-US"/>
              <a:t>Click icon to add picture</a:t>
            </a:r>
          </a:p>
        </p:txBody>
      </p:sp>
      <p:sp>
        <p:nvSpPr>
          <p:cNvPr id="6" name="Title 1">
            <a:extLst>
              <a:ext uri="{FF2B5EF4-FFF2-40B4-BE49-F238E27FC236}">
                <a16:creationId xmlns:a16="http://schemas.microsoft.com/office/drawing/2014/main" id="{B91C1133-C140-0B4C-B556-EE9C6EEB8D30}"/>
              </a:ext>
            </a:extLst>
          </p:cNvPr>
          <p:cNvSpPr>
            <a:spLocks noGrp="1"/>
          </p:cNvSpPr>
          <p:nvPr>
            <p:ph type="title"/>
          </p:nvPr>
        </p:nvSpPr>
        <p:spPr>
          <a:xfrm>
            <a:off x="283780" y="343813"/>
            <a:ext cx="9175531" cy="782621"/>
          </a:xfrm>
          <a:prstGeom prst="rect">
            <a:avLst/>
          </a:prstGeom>
        </p:spPr>
        <p:txBody>
          <a:bodyPr anchor="ctr"/>
          <a:lstStyle>
            <a:lvl1pPr>
              <a:defRPr>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9167481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73939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nd Car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7A0C3F7-CD6C-2B46-BD75-2BDF30681AD7}"/>
              </a:ext>
            </a:extLst>
          </p:cNvPr>
          <p:cNvSpPr>
            <a:spLocks noGrp="1"/>
          </p:cNvSpPr>
          <p:nvPr>
            <p:ph type="body" sz="quarter" idx="10" hasCustomPrompt="1"/>
          </p:nvPr>
        </p:nvSpPr>
        <p:spPr>
          <a:xfrm>
            <a:off x="6390167" y="4385433"/>
            <a:ext cx="5421120" cy="2073732"/>
          </a:xfrm>
        </p:spPr>
        <p:txBody>
          <a:bodyPr anchor="b">
            <a:normAutofit/>
          </a:bodyPr>
          <a:lstStyle>
            <a:lvl1pPr marL="0" marR="0" indent="0" algn="r" defTabSz="914400" rtl="0" eaLnBrk="1" fontAlgn="auto" latinLnBrk="0" hangingPunct="1">
              <a:lnSpc>
                <a:spcPct val="100000"/>
              </a:lnSpc>
              <a:spcBef>
                <a:spcPts val="400"/>
              </a:spcBef>
              <a:spcAft>
                <a:spcPts val="0"/>
              </a:spcAft>
              <a:buClrTx/>
              <a:buSzTx/>
              <a:buFont typeface="Arial" panose="020B0604020202020204" pitchFamily="34" charset="0"/>
              <a:buNone/>
              <a:tabLst/>
              <a:defRPr sz="1800">
                <a:solidFill>
                  <a:schemeClr val="tx1">
                    <a:lumMod val="65000"/>
                    <a:lumOff val="35000"/>
                  </a:schemeClr>
                </a:solidFill>
              </a:defRPr>
            </a:lvl1pPr>
            <a:lvl2pPr marL="457200" indent="0" algn="r">
              <a:buNone/>
              <a:defRPr sz="2000"/>
            </a:lvl2pPr>
            <a:lvl3pPr marL="914400" indent="0" algn="r">
              <a:buNone/>
              <a:defRPr sz="2000"/>
            </a:lvl3pPr>
            <a:lvl4pPr marL="1371600" indent="0" algn="r">
              <a:buNone/>
              <a:defRPr sz="2000"/>
            </a:lvl4pPr>
            <a:lvl5pPr marL="1828800" indent="0" algn="r">
              <a:buNone/>
              <a:defRPr sz="2000"/>
            </a:lvl5pPr>
          </a:lstStyle>
          <a:p>
            <a:pPr lvl="0"/>
            <a:r>
              <a:rPr lang="en-US"/>
              <a:t>[Attribution/Contact Info]</a:t>
            </a:r>
          </a:p>
        </p:txBody>
      </p:sp>
    </p:spTree>
    <p:extLst>
      <p:ext uri="{BB962C8B-B14F-4D97-AF65-F5344CB8AC3E}">
        <p14:creationId xmlns:p14="http://schemas.microsoft.com/office/powerpoint/2010/main" val="40930066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ECE80-C73F-4645-AA53-EB33A5D309A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9DCA9C-1CD9-406B-9A64-BA4360D6693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4D14B8-EE50-47FE-9818-998ACEBDCAA5}"/>
              </a:ext>
            </a:extLst>
          </p:cNvPr>
          <p:cNvSpPr>
            <a:spLocks noGrp="1"/>
          </p:cNvSpPr>
          <p:nvPr>
            <p:ph type="dt" sz="half" idx="10"/>
          </p:nvPr>
        </p:nvSpPr>
        <p:spPr/>
        <p:txBody>
          <a:bodyPr/>
          <a:lstStyle/>
          <a:p>
            <a:fld id="{D60E46D0-68EE-457D-8CB5-585BC103EB8D}" type="datetimeFigureOut">
              <a:rPr lang="en-US" smtClean="0"/>
              <a:t>5/19/2021</a:t>
            </a:fld>
            <a:endParaRPr lang="en-US"/>
          </a:p>
        </p:txBody>
      </p:sp>
      <p:sp>
        <p:nvSpPr>
          <p:cNvPr id="5" name="Footer Placeholder 4">
            <a:extLst>
              <a:ext uri="{FF2B5EF4-FFF2-40B4-BE49-F238E27FC236}">
                <a16:creationId xmlns:a16="http://schemas.microsoft.com/office/drawing/2014/main" id="{85F512EF-2B9A-4CE8-984B-54188FE5D7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5DCEED-B96E-4D8C-99AB-4CEE7079C956}"/>
              </a:ext>
            </a:extLst>
          </p:cNvPr>
          <p:cNvSpPr>
            <a:spLocks noGrp="1"/>
          </p:cNvSpPr>
          <p:nvPr>
            <p:ph type="sldNum" sz="quarter" idx="12"/>
          </p:nvPr>
        </p:nvSpPr>
        <p:spPr/>
        <p:txBody>
          <a:bodyPr/>
          <a:lstStyle/>
          <a:p>
            <a:fld id="{BBE4A6D5-9306-469D-98A7-9EB8DD2A0FE8}" type="slidenum">
              <a:rPr lang="en-US" smtClean="0"/>
              <a:t>‹#›</a:t>
            </a:fld>
            <a:endParaRPr lang="en-US"/>
          </a:p>
        </p:txBody>
      </p:sp>
    </p:spTree>
    <p:extLst>
      <p:ext uri="{BB962C8B-B14F-4D97-AF65-F5344CB8AC3E}">
        <p14:creationId xmlns:p14="http://schemas.microsoft.com/office/powerpoint/2010/main" val="16993537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AED28A2-C672-41BB-90A7-FA43AA822CC6}"/>
              </a:ext>
            </a:extLst>
          </p:cNvPr>
          <p:cNvSpPr>
            <a:spLocks noGrp="1"/>
          </p:cNvSpPr>
          <p:nvPr>
            <p:ph type="body" idx="1"/>
          </p:nvPr>
        </p:nvSpPr>
        <p:spPr>
          <a:xfrm>
            <a:off x="283779" y="1547310"/>
            <a:ext cx="11627913" cy="427068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52892657"/>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63" r:id="rId3"/>
    <p:sldLayoutId id="2147483661" r:id="rId4"/>
    <p:sldLayoutId id="2147483655" r:id="rId5"/>
    <p:sldLayoutId id="2147483657" r:id="rId6"/>
    <p:sldLayoutId id="2147483664"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tags" Target="../tags/tag3.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5.xml"/><Relationship Id="rId1" Type="http://schemas.openxmlformats.org/officeDocument/2006/relationships/tags" Target="../tags/tag4.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notesSlide" Target="../notesSlides/notesSlide4.xml"/><Relationship Id="rId7" Type="http://schemas.openxmlformats.org/officeDocument/2006/relationships/image" Target="../media/image9.png"/><Relationship Id="rId2" Type="http://schemas.openxmlformats.org/officeDocument/2006/relationships/slideLayout" Target="../slideLayouts/slideLayout3.xml"/><Relationship Id="rId1" Type="http://schemas.openxmlformats.org/officeDocument/2006/relationships/tags" Target="../tags/tag5.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notesSlide" Target="../notesSlides/notesSlide5.xml"/><Relationship Id="rId7" Type="http://schemas.openxmlformats.org/officeDocument/2006/relationships/image" Target="../media/image10.png"/><Relationship Id="rId2" Type="http://schemas.openxmlformats.org/officeDocument/2006/relationships/slideLayout" Target="../slideLayouts/slideLayout3.xml"/><Relationship Id="rId1" Type="http://schemas.openxmlformats.org/officeDocument/2006/relationships/tags" Target="../tags/tag6.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12.png"/><Relationship Id="rId4" Type="http://schemas.openxmlformats.org/officeDocument/2006/relationships/image" Target="../media/image7.png"/><Relationship Id="rId9"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tags" Target="../tags/tag7.xml"/><Relationship Id="rId5" Type="http://schemas.openxmlformats.org/officeDocument/2006/relationships/image" Target="../media/image6.png"/><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tags" Target="../tags/tag8.xml"/><Relationship Id="rId5" Type="http://schemas.openxmlformats.org/officeDocument/2006/relationships/image" Target="../media/image12.png"/><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tags" Target="../tags/tag9.xml"/><Relationship Id="rId5" Type="http://schemas.openxmlformats.org/officeDocument/2006/relationships/image" Target="../media/image12.png"/><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tags" Target="../tags/tag10.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11.xml"/><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notesSlide" Target="../notesSlides/notesSlide11.xml"/><Relationship Id="rId7" Type="http://schemas.openxmlformats.org/officeDocument/2006/relationships/image" Target="../media/image21.svg"/><Relationship Id="rId2" Type="http://schemas.openxmlformats.org/officeDocument/2006/relationships/slideLayout" Target="../slideLayouts/slideLayout7.xml"/><Relationship Id="rId1" Type="http://schemas.openxmlformats.org/officeDocument/2006/relationships/tags" Target="../tags/tag12.xml"/><Relationship Id="rId6" Type="http://schemas.openxmlformats.org/officeDocument/2006/relationships/image" Target="../media/image20.png"/><Relationship Id="rId5" Type="http://schemas.openxmlformats.org/officeDocument/2006/relationships/image" Target="../media/image19.svg"/><Relationship Id="rId4" Type="http://schemas.openxmlformats.org/officeDocument/2006/relationships/image" Target="../media/image18.png"/><Relationship Id="rId9" Type="http://schemas.openxmlformats.org/officeDocument/2006/relationships/image" Target="../media/image23.svg"/></Relationships>
</file>

<file path=ppt/slides/_rels/slide12.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30.svg"/><Relationship Id="rId3" Type="http://schemas.openxmlformats.org/officeDocument/2006/relationships/notesSlide" Target="../notesSlides/notesSlide12.xml"/><Relationship Id="rId7" Type="http://schemas.openxmlformats.org/officeDocument/2006/relationships/image" Target="../media/image26.svg"/><Relationship Id="rId12" Type="http://schemas.openxmlformats.org/officeDocument/2006/relationships/image" Target="../media/image29.png"/><Relationship Id="rId2" Type="http://schemas.openxmlformats.org/officeDocument/2006/relationships/slideLayout" Target="../slideLayouts/slideLayout3.xml"/><Relationship Id="rId1" Type="http://schemas.openxmlformats.org/officeDocument/2006/relationships/tags" Target="../tags/tag13.xml"/><Relationship Id="rId6" Type="http://schemas.openxmlformats.org/officeDocument/2006/relationships/image" Target="../media/image25.png"/><Relationship Id="rId11" Type="http://schemas.openxmlformats.org/officeDocument/2006/relationships/image" Target="../media/image28.svg"/><Relationship Id="rId5" Type="http://schemas.openxmlformats.org/officeDocument/2006/relationships/image" Target="../media/image24.svg"/><Relationship Id="rId15" Type="http://schemas.openxmlformats.org/officeDocument/2006/relationships/image" Target="../media/image32.svg"/><Relationship Id="rId10" Type="http://schemas.openxmlformats.org/officeDocument/2006/relationships/image" Target="../media/image20.png"/><Relationship Id="rId4" Type="http://schemas.openxmlformats.org/officeDocument/2006/relationships/image" Target="../media/image22.png"/><Relationship Id="rId9" Type="http://schemas.openxmlformats.org/officeDocument/2006/relationships/image" Target="../media/image27.svg"/><Relationship Id="rId14"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xml"/><Relationship Id="rId1" Type="http://schemas.openxmlformats.org/officeDocument/2006/relationships/tags" Target="../tags/tag14.xml"/><Relationship Id="rId4" Type="http://schemas.openxmlformats.org/officeDocument/2006/relationships/image" Target="../media/image33.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xml"/><Relationship Id="rId1" Type="http://schemas.openxmlformats.org/officeDocument/2006/relationships/tags" Target="../tags/tag15.xml"/><Relationship Id="rId4" Type="http://schemas.openxmlformats.org/officeDocument/2006/relationships/image" Target="../media/image34.jpeg"/></Relationships>
</file>

<file path=ppt/slides/_rels/slide15.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notesSlide" Target="../notesSlides/notesSlide15.xml"/><Relationship Id="rId7" Type="http://schemas.openxmlformats.org/officeDocument/2006/relationships/image" Target="../media/image19.svg"/><Relationship Id="rId12" Type="http://schemas.openxmlformats.org/officeDocument/2006/relationships/image" Target="../media/image13.jpeg"/><Relationship Id="rId2" Type="http://schemas.openxmlformats.org/officeDocument/2006/relationships/slideLayout" Target="../slideLayouts/slideLayout3.xml"/><Relationship Id="rId1" Type="http://schemas.openxmlformats.org/officeDocument/2006/relationships/tags" Target="../tags/tag16.xml"/><Relationship Id="rId6" Type="http://schemas.openxmlformats.org/officeDocument/2006/relationships/image" Target="../media/image18.png"/><Relationship Id="rId11" Type="http://schemas.openxmlformats.org/officeDocument/2006/relationships/image" Target="../media/image23.svg"/><Relationship Id="rId5" Type="http://schemas.openxmlformats.org/officeDocument/2006/relationships/image" Target="../media/image34.jpeg"/><Relationship Id="rId10" Type="http://schemas.openxmlformats.org/officeDocument/2006/relationships/image" Target="../media/image22.png"/><Relationship Id="rId4" Type="http://schemas.openxmlformats.org/officeDocument/2006/relationships/image" Target="../media/image15.jpeg"/><Relationship Id="rId9" Type="http://schemas.openxmlformats.org/officeDocument/2006/relationships/image" Target="../media/image21.sv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6.xml"/><Relationship Id="rId1" Type="http://schemas.openxmlformats.org/officeDocument/2006/relationships/tags" Target="../tags/tag17.xml"/><Relationship Id="rId5" Type="http://schemas.openxmlformats.org/officeDocument/2006/relationships/image" Target="../media/image36.emf"/><Relationship Id="rId4" Type="http://schemas.openxmlformats.org/officeDocument/2006/relationships/image" Target="../media/image35.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microphone&#10;&#10;Description automatically generated">
            <a:extLst>
              <a:ext uri="{FF2B5EF4-FFF2-40B4-BE49-F238E27FC236}">
                <a16:creationId xmlns:a16="http://schemas.microsoft.com/office/drawing/2014/main" id="{423E3F2C-7D12-4783-BD0A-6C5FD4B0F881}"/>
              </a:ext>
            </a:extLst>
          </p:cNvPr>
          <p:cNvPicPr>
            <a:picLocks noChangeAspect="1"/>
          </p:cNvPicPr>
          <p:nvPr/>
        </p:nvPicPr>
        <p:blipFill rotWithShape="1">
          <a:blip r:embed="rId4">
            <a:extLst>
              <a:ext uri="{28A0092B-C50C-407E-A947-70E740481C1C}">
                <a14:useLocalDpi xmlns:a14="http://schemas.microsoft.com/office/drawing/2010/main" val="0"/>
              </a:ext>
            </a:extLst>
          </a:blip>
          <a:srcRect l="9243" r="50999"/>
          <a:stretch/>
        </p:blipFill>
        <p:spPr>
          <a:xfrm>
            <a:off x="162110" y="146957"/>
            <a:ext cx="4648200" cy="6577227"/>
          </a:xfrm>
          <a:prstGeom prst="rect">
            <a:avLst/>
          </a:prstGeom>
        </p:spPr>
      </p:pic>
      <p:sp>
        <p:nvSpPr>
          <p:cNvPr id="4" name="Rectangle 3">
            <a:extLst>
              <a:ext uri="{FF2B5EF4-FFF2-40B4-BE49-F238E27FC236}">
                <a16:creationId xmlns:a16="http://schemas.microsoft.com/office/drawing/2014/main" id="{B30E86C2-2D34-473D-9F49-0640D075F24C}"/>
              </a:ext>
            </a:extLst>
          </p:cNvPr>
          <p:cNvSpPr/>
          <p:nvPr/>
        </p:nvSpPr>
        <p:spPr>
          <a:xfrm>
            <a:off x="4813301" y="146958"/>
            <a:ext cx="7213598" cy="374904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5E79297-0560-2745-813D-2363CDC54F32}"/>
              </a:ext>
            </a:extLst>
          </p:cNvPr>
          <p:cNvSpPr>
            <a:spLocks noGrp="1"/>
          </p:cNvSpPr>
          <p:nvPr>
            <p:ph type="ctrTitle"/>
          </p:nvPr>
        </p:nvSpPr>
        <p:spPr>
          <a:xfrm>
            <a:off x="5715001" y="1234911"/>
            <a:ext cx="5987392" cy="906134"/>
          </a:xfrm>
        </p:spPr>
        <p:txBody>
          <a:bodyPr>
            <a:noAutofit/>
          </a:bodyPr>
          <a:lstStyle/>
          <a:p>
            <a:r>
              <a:rPr lang="en-US" sz="4200" b="1">
                <a:solidFill>
                  <a:schemeClr val="bg1"/>
                </a:solidFill>
              </a:rPr>
              <a:t>Crisis Communication Primer</a:t>
            </a:r>
          </a:p>
        </p:txBody>
      </p:sp>
      <p:sp>
        <p:nvSpPr>
          <p:cNvPr id="3" name="Subtitle 2">
            <a:extLst>
              <a:ext uri="{FF2B5EF4-FFF2-40B4-BE49-F238E27FC236}">
                <a16:creationId xmlns:a16="http://schemas.microsoft.com/office/drawing/2014/main" id="{2878EEC8-5FD1-3049-9C53-1BEBDA5F5403}"/>
              </a:ext>
            </a:extLst>
          </p:cNvPr>
          <p:cNvSpPr>
            <a:spLocks noGrp="1"/>
          </p:cNvSpPr>
          <p:nvPr>
            <p:ph type="subTitle" idx="1"/>
          </p:nvPr>
        </p:nvSpPr>
        <p:spPr>
          <a:xfrm>
            <a:off x="5715001" y="2635908"/>
            <a:ext cx="5987392" cy="549548"/>
          </a:xfrm>
        </p:spPr>
        <p:txBody>
          <a:bodyPr anchor="ctr"/>
          <a:lstStyle/>
          <a:p>
            <a:r>
              <a:rPr lang="en-US">
                <a:solidFill>
                  <a:schemeClr val="bg1">
                    <a:lumMod val="75000"/>
                  </a:schemeClr>
                </a:solidFill>
              </a:rPr>
              <a:t>CERC+</a:t>
            </a:r>
          </a:p>
        </p:txBody>
      </p:sp>
    </p:spTree>
    <p:custDataLst>
      <p:tags r:id="rId1"/>
    </p:custDataLst>
    <p:extLst>
      <p:ext uri="{BB962C8B-B14F-4D97-AF65-F5344CB8AC3E}">
        <p14:creationId xmlns:p14="http://schemas.microsoft.com/office/powerpoint/2010/main" val="2090152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D519A4D-1934-46EC-BF94-B7F95C758A31}"/>
              </a:ext>
            </a:extLst>
          </p:cNvPr>
          <p:cNvSpPr>
            <a:spLocks noGrp="1"/>
          </p:cNvSpPr>
          <p:nvPr>
            <p:ph type="title"/>
          </p:nvPr>
        </p:nvSpPr>
        <p:spPr>
          <a:xfrm>
            <a:off x="532263" y="909701"/>
            <a:ext cx="6813112" cy="782621"/>
          </a:xfrm>
        </p:spPr>
        <p:txBody>
          <a:bodyPr/>
          <a:lstStyle/>
          <a:p>
            <a:r>
              <a:rPr lang="en-US" b="1"/>
              <a:t>Crisis Communication Primer</a:t>
            </a:r>
          </a:p>
        </p:txBody>
      </p:sp>
      <p:sp>
        <p:nvSpPr>
          <p:cNvPr id="5" name="Content Placeholder 4">
            <a:extLst>
              <a:ext uri="{FF2B5EF4-FFF2-40B4-BE49-F238E27FC236}">
                <a16:creationId xmlns:a16="http://schemas.microsoft.com/office/drawing/2014/main" id="{1E531452-4EC2-4A97-86C6-0BEFF3A5A2BA}"/>
              </a:ext>
            </a:extLst>
          </p:cNvPr>
          <p:cNvSpPr>
            <a:spLocks noGrp="1"/>
          </p:cNvSpPr>
          <p:nvPr>
            <p:ph idx="1"/>
          </p:nvPr>
        </p:nvSpPr>
        <p:spPr>
          <a:xfrm>
            <a:off x="532264" y="2280062"/>
            <a:ext cx="6201046" cy="4107090"/>
          </a:xfrm>
        </p:spPr>
        <p:txBody>
          <a:bodyPr/>
          <a:lstStyle/>
          <a:p>
            <a:pPr marL="171450" indent="-171450">
              <a:lnSpc>
                <a:spcPct val="110000"/>
              </a:lnSpc>
              <a:buFont typeface="Arial,Sans-Serif"/>
              <a:buChar char="•"/>
            </a:pPr>
            <a:r>
              <a:rPr lang="en-US"/>
              <a:t>Review the 7 Cs of communications and their role in crisis communication</a:t>
            </a:r>
          </a:p>
          <a:p>
            <a:pPr marL="171450" indent="-171450">
              <a:lnSpc>
                <a:spcPct val="110000"/>
              </a:lnSpc>
              <a:buFont typeface="Arial,Sans-Serif"/>
              <a:buChar char="•"/>
            </a:pPr>
            <a:r>
              <a:rPr lang="en-US"/>
              <a:t>Discuss the communication principles of being first and showing respect</a:t>
            </a:r>
          </a:p>
          <a:p>
            <a:pPr marL="171450" indent="-171450">
              <a:lnSpc>
                <a:spcPct val="110000"/>
              </a:lnSpc>
              <a:buFont typeface="Arial,Sans-Serif"/>
              <a:buChar char="•"/>
            </a:pPr>
            <a:r>
              <a:rPr lang="en-US"/>
              <a:t>Apply communication strategies </a:t>
            </a:r>
          </a:p>
          <a:p>
            <a:pPr>
              <a:lnSpc>
                <a:spcPct val="110000"/>
              </a:lnSpc>
            </a:pPr>
            <a:endParaRPr lang="en-US"/>
          </a:p>
        </p:txBody>
      </p:sp>
      <p:pic>
        <p:nvPicPr>
          <p:cNvPr id="6" name="Picture 5" descr="A picture containing microphone&#10;&#10;Description automatically generated">
            <a:extLst>
              <a:ext uri="{FF2B5EF4-FFF2-40B4-BE49-F238E27FC236}">
                <a16:creationId xmlns:a16="http://schemas.microsoft.com/office/drawing/2014/main" id="{5FDB942A-30F3-4440-AD62-5D1DB5BE61C5}"/>
              </a:ext>
            </a:extLst>
          </p:cNvPr>
          <p:cNvPicPr>
            <a:picLocks noChangeAspect="1"/>
          </p:cNvPicPr>
          <p:nvPr/>
        </p:nvPicPr>
        <p:blipFill rotWithShape="1">
          <a:blip r:embed="rId4">
            <a:extLst>
              <a:ext uri="{28A0092B-C50C-407E-A947-70E740481C1C}">
                <a14:useLocalDpi xmlns:a14="http://schemas.microsoft.com/office/drawing/2010/main" val="0"/>
              </a:ext>
            </a:extLst>
          </a:blip>
          <a:srcRect l="9243" r="50999"/>
          <a:stretch/>
        </p:blipFill>
        <p:spPr>
          <a:xfrm>
            <a:off x="7345375" y="0"/>
            <a:ext cx="4846625" cy="6858000"/>
          </a:xfrm>
          <a:prstGeom prst="rect">
            <a:avLst/>
          </a:prstGeom>
        </p:spPr>
      </p:pic>
    </p:spTree>
    <p:custDataLst>
      <p:tags r:id="rId1"/>
    </p:custDataLst>
    <p:extLst>
      <p:ext uri="{BB962C8B-B14F-4D97-AF65-F5344CB8AC3E}">
        <p14:creationId xmlns:p14="http://schemas.microsoft.com/office/powerpoint/2010/main" val="2339293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1CA396D-1EB1-4513-AFD0-E0057ECA4668}"/>
              </a:ext>
            </a:extLst>
          </p:cNvPr>
          <p:cNvPicPr>
            <a:picLocks noChangeAspect="1"/>
          </p:cNvPicPr>
          <p:nvPr/>
        </p:nvPicPr>
        <p:blipFill rotWithShape="1">
          <a:blip r:embed="rId4">
            <a:alphaModFix amt="13000"/>
            <a:extLst>
              <a:ext uri="{28A0092B-C50C-407E-A947-70E740481C1C}">
                <a14:useLocalDpi xmlns:a14="http://schemas.microsoft.com/office/drawing/2010/main" val="0"/>
              </a:ext>
            </a:extLst>
          </a:blip>
          <a:srcRect t="6223" b="9243"/>
          <a:stretch/>
        </p:blipFill>
        <p:spPr>
          <a:xfrm>
            <a:off x="0" y="-1"/>
            <a:ext cx="12192000" cy="6858001"/>
          </a:xfrm>
          <a:prstGeom prst="rect">
            <a:avLst/>
          </a:prstGeom>
        </p:spPr>
      </p:pic>
      <p:sp>
        <p:nvSpPr>
          <p:cNvPr id="5" name="TextBox 4">
            <a:extLst>
              <a:ext uri="{FF2B5EF4-FFF2-40B4-BE49-F238E27FC236}">
                <a16:creationId xmlns:a16="http://schemas.microsoft.com/office/drawing/2014/main" id="{C57DF0AE-0011-4001-960F-21A05E5CC424}"/>
              </a:ext>
            </a:extLst>
          </p:cNvPr>
          <p:cNvSpPr txBox="1"/>
          <p:nvPr/>
        </p:nvSpPr>
        <p:spPr>
          <a:xfrm>
            <a:off x="5145313" y="2900116"/>
            <a:ext cx="5283199" cy="1302729"/>
          </a:xfrm>
          <a:prstGeom prst="rect">
            <a:avLst/>
          </a:prstGeom>
          <a:noFill/>
        </p:spPr>
        <p:txBody>
          <a:bodyPr wrap="square" rtlCol="0">
            <a:spAutoFit/>
          </a:bodyPr>
          <a:lstStyle/>
          <a:p>
            <a:pPr>
              <a:lnSpc>
                <a:spcPct val="114000"/>
              </a:lnSpc>
            </a:pPr>
            <a:r>
              <a:rPr lang="en-US" sz="3600" b="1">
                <a:solidFill>
                  <a:schemeClr val="accent1">
                    <a:lumMod val="75000"/>
                  </a:schemeClr>
                </a:solidFill>
                <a:latin typeface="Arial" panose="020B0604020202020204" pitchFamily="34" charset="0"/>
                <a:cs typeface="Arial" panose="020B0604020202020204" pitchFamily="34" charset="0"/>
              </a:rPr>
              <a:t>They also apply to Crisis Communication!</a:t>
            </a:r>
          </a:p>
        </p:txBody>
      </p:sp>
      <p:sp>
        <p:nvSpPr>
          <p:cNvPr id="7" name="TextBox 6">
            <a:extLst>
              <a:ext uri="{FF2B5EF4-FFF2-40B4-BE49-F238E27FC236}">
                <a16:creationId xmlns:a16="http://schemas.microsoft.com/office/drawing/2014/main" id="{4B11C136-6C59-47EF-896C-8FD78DC82279}"/>
              </a:ext>
            </a:extLst>
          </p:cNvPr>
          <p:cNvSpPr txBox="1"/>
          <p:nvPr/>
        </p:nvSpPr>
        <p:spPr>
          <a:xfrm>
            <a:off x="624113" y="528589"/>
            <a:ext cx="10958287" cy="769441"/>
          </a:xfrm>
          <a:prstGeom prst="rect">
            <a:avLst/>
          </a:prstGeom>
          <a:noFill/>
        </p:spPr>
        <p:txBody>
          <a:bodyPr wrap="square" rtlCol="0">
            <a:spAutoFit/>
          </a:bodyPr>
          <a:lstStyle/>
          <a:p>
            <a:r>
              <a:rPr lang="en-US" sz="4400" b="1">
                <a:solidFill>
                  <a:srgbClr val="183F59"/>
                </a:solidFill>
                <a:latin typeface="Arial" panose="020B0604020202020204" pitchFamily="34" charset="0"/>
                <a:cs typeface="Arial" panose="020B0604020202020204" pitchFamily="34" charset="0"/>
              </a:rPr>
              <a:t>Remember the 7 C’s of Communication?</a:t>
            </a:r>
          </a:p>
        </p:txBody>
      </p:sp>
      <p:sp>
        <p:nvSpPr>
          <p:cNvPr id="8" name="TextBox 7">
            <a:extLst>
              <a:ext uri="{FF2B5EF4-FFF2-40B4-BE49-F238E27FC236}">
                <a16:creationId xmlns:a16="http://schemas.microsoft.com/office/drawing/2014/main" id="{3A9C37A5-C676-4173-9EC2-88FD1C82A588}"/>
              </a:ext>
            </a:extLst>
          </p:cNvPr>
          <p:cNvSpPr txBox="1"/>
          <p:nvPr/>
        </p:nvSpPr>
        <p:spPr>
          <a:xfrm>
            <a:off x="624113" y="1652435"/>
            <a:ext cx="3280229" cy="4429674"/>
          </a:xfrm>
          <a:prstGeom prst="rect">
            <a:avLst/>
          </a:prstGeom>
          <a:noFill/>
        </p:spPr>
        <p:txBody>
          <a:bodyPr wrap="square" rtlCol="0">
            <a:spAutoFit/>
          </a:bodyPr>
          <a:lstStyle/>
          <a:p>
            <a:pPr marL="571500" indent="-571500">
              <a:lnSpc>
                <a:spcPct val="120000"/>
              </a:lnSpc>
              <a:buFont typeface="Arial" panose="020B0604020202020204" pitchFamily="34" charset="0"/>
              <a:buChar char="•"/>
              <a:tabLst>
                <a:tab pos="973138" algn="l"/>
                <a:tab pos="1262063" algn="l"/>
              </a:tabLst>
            </a:pPr>
            <a:r>
              <a:rPr lang="en-US" sz="3300" b="1">
                <a:solidFill>
                  <a:schemeClr val="tx1">
                    <a:lumMod val="75000"/>
                    <a:lumOff val="25000"/>
                  </a:schemeClr>
                </a:solidFill>
                <a:latin typeface="Arial" panose="020B0604020202020204" pitchFamily="34" charset="0"/>
                <a:cs typeface="Arial" panose="020B0604020202020204" pitchFamily="34" charset="0"/>
              </a:rPr>
              <a:t>C</a:t>
            </a:r>
            <a:r>
              <a:rPr lang="en-US" sz="3300">
                <a:solidFill>
                  <a:schemeClr val="tx1">
                    <a:lumMod val="75000"/>
                    <a:lumOff val="25000"/>
                  </a:schemeClr>
                </a:solidFill>
                <a:latin typeface="Arial" panose="020B0604020202020204" pitchFamily="34" charset="0"/>
                <a:cs typeface="Arial" panose="020B0604020202020204" pitchFamily="34" charset="0"/>
              </a:rPr>
              <a:t>lear</a:t>
            </a:r>
          </a:p>
          <a:p>
            <a:pPr marL="571500" indent="-571500">
              <a:lnSpc>
                <a:spcPct val="120000"/>
              </a:lnSpc>
              <a:buFont typeface="Arial" panose="020B0604020202020204" pitchFamily="34" charset="0"/>
              <a:buChar char="•"/>
              <a:tabLst>
                <a:tab pos="973138" algn="l"/>
                <a:tab pos="1262063" algn="l"/>
              </a:tabLst>
            </a:pPr>
            <a:r>
              <a:rPr lang="en-US" sz="3300" b="1">
                <a:solidFill>
                  <a:schemeClr val="tx1">
                    <a:lumMod val="75000"/>
                    <a:lumOff val="25000"/>
                  </a:schemeClr>
                </a:solidFill>
                <a:latin typeface="Arial" panose="020B0604020202020204" pitchFamily="34" charset="0"/>
                <a:cs typeface="Arial" panose="020B0604020202020204" pitchFamily="34" charset="0"/>
              </a:rPr>
              <a:t>C</a:t>
            </a:r>
            <a:r>
              <a:rPr lang="en-US" sz="3300">
                <a:solidFill>
                  <a:schemeClr val="tx1">
                    <a:lumMod val="75000"/>
                    <a:lumOff val="25000"/>
                  </a:schemeClr>
                </a:solidFill>
                <a:latin typeface="Arial" panose="020B0604020202020204" pitchFamily="34" charset="0"/>
                <a:cs typeface="Arial" panose="020B0604020202020204" pitchFamily="34" charset="0"/>
              </a:rPr>
              <a:t>oncise</a:t>
            </a:r>
          </a:p>
          <a:p>
            <a:pPr marL="571500" indent="-571500">
              <a:lnSpc>
                <a:spcPct val="120000"/>
              </a:lnSpc>
              <a:buFont typeface="Arial" panose="020B0604020202020204" pitchFamily="34" charset="0"/>
              <a:buChar char="•"/>
              <a:tabLst>
                <a:tab pos="973138" algn="l"/>
                <a:tab pos="1262063" algn="l"/>
              </a:tabLst>
            </a:pPr>
            <a:r>
              <a:rPr lang="en-US" sz="3300" b="1">
                <a:solidFill>
                  <a:schemeClr val="tx1">
                    <a:lumMod val="75000"/>
                    <a:lumOff val="25000"/>
                  </a:schemeClr>
                </a:solidFill>
                <a:latin typeface="Arial" panose="020B0604020202020204" pitchFamily="34" charset="0"/>
                <a:cs typeface="Arial" panose="020B0604020202020204" pitchFamily="34" charset="0"/>
              </a:rPr>
              <a:t>C</a:t>
            </a:r>
            <a:r>
              <a:rPr lang="en-US" sz="3300">
                <a:solidFill>
                  <a:schemeClr val="tx1">
                    <a:lumMod val="75000"/>
                    <a:lumOff val="25000"/>
                  </a:schemeClr>
                </a:solidFill>
                <a:latin typeface="Arial" panose="020B0604020202020204" pitchFamily="34" charset="0"/>
                <a:cs typeface="Arial" panose="020B0604020202020204" pitchFamily="34" charset="0"/>
              </a:rPr>
              <a:t>oncrete</a:t>
            </a:r>
          </a:p>
          <a:p>
            <a:pPr marL="571500" indent="-571500">
              <a:lnSpc>
                <a:spcPct val="120000"/>
              </a:lnSpc>
              <a:buFont typeface="Arial" panose="020B0604020202020204" pitchFamily="34" charset="0"/>
              <a:buChar char="•"/>
              <a:tabLst>
                <a:tab pos="973138" algn="l"/>
                <a:tab pos="1262063" algn="l"/>
              </a:tabLst>
            </a:pPr>
            <a:r>
              <a:rPr lang="en-US" sz="3300" b="1">
                <a:solidFill>
                  <a:schemeClr val="tx1">
                    <a:lumMod val="75000"/>
                    <a:lumOff val="25000"/>
                  </a:schemeClr>
                </a:solidFill>
                <a:latin typeface="Arial" panose="020B0604020202020204" pitchFamily="34" charset="0"/>
                <a:cs typeface="Arial" panose="020B0604020202020204" pitchFamily="34" charset="0"/>
              </a:rPr>
              <a:t>C</a:t>
            </a:r>
            <a:r>
              <a:rPr lang="en-US" sz="3300">
                <a:solidFill>
                  <a:schemeClr val="tx1">
                    <a:lumMod val="75000"/>
                    <a:lumOff val="25000"/>
                  </a:schemeClr>
                </a:solidFill>
                <a:latin typeface="Arial" panose="020B0604020202020204" pitchFamily="34" charset="0"/>
                <a:cs typeface="Arial" panose="020B0604020202020204" pitchFamily="34" charset="0"/>
              </a:rPr>
              <a:t>orrect</a:t>
            </a:r>
          </a:p>
          <a:p>
            <a:pPr marL="571500" indent="-571500">
              <a:lnSpc>
                <a:spcPct val="120000"/>
              </a:lnSpc>
              <a:buFont typeface="Arial" panose="020B0604020202020204" pitchFamily="34" charset="0"/>
              <a:buChar char="•"/>
              <a:tabLst>
                <a:tab pos="973138" algn="l"/>
                <a:tab pos="1262063" algn="l"/>
              </a:tabLst>
            </a:pPr>
            <a:r>
              <a:rPr lang="en-US" sz="3300" b="1">
                <a:solidFill>
                  <a:schemeClr val="tx1">
                    <a:lumMod val="75000"/>
                    <a:lumOff val="25000"/>
                  </a:schemeClr>
                </a:solidFill>
                <a:latin typeface="Arial" panose="020B0604020202020204" pitchFamily="34" charset="0"/>
                <a:cs typeface="Arial" panose="020B0604020202020204" pitchFamily="34" charset="0"/>
              </a:rPr>
              <a:t>C</a:t>
            </a:r>
            <a:r>
              <a:rPr lang="en-US" sz="3300">
                <a:solidFill>
                  <a:schemeClr val="tx1">
                    <a:lumMod val="75000"/>
                    <a:lumOff val="25000"/>
                  </a:schemeClr>
                </a:solidFill>
                <a:latin typeface="Arial" panose="020B0604020202020204" pitchFamily="34" charset="0"/>
                <a:cs typeface="Arial" panose="020B0604020202020204" pitchFamily="34" charset="0"/>
              </a:rPr>
              <a:t>oherent</a:t>
            </a:r>
          </a:p>
          <a:p>
            <a:pPr marL="571500" indent="-571500">
              <a:lnSpc>
                <a:spcPct val="120000"/>
              </a:lnSpc>
              <a:buFont typeface="Arial" panose="020B0604020202020204" pitchFamily="34" charset="0"/>
              <a:buChar char="•"/>
              <a:tabLst>
                <a:tab pos="973138" algn="l"/>
                <a:tab pos="1262063" algn="l"/>
              </a:tabLst>
            </a:pPr>
            <a:r>
              <a:rPr lang="en-US" sz="3300" b="1">
                <a:solidFill>
                  <a:schemeClr val="tx1">
                    <a:lumMod val="75000"/>
                    <a:lumOff val="25000"/>
                  </a:schemeClr>
                </a:solidFill>
                <a:latin typeface="Arial" panose="020B0604020202020204" pitchFamily="34" charset="0"/>
                <a:cs typeface="Arial" panose="020B0604020202020204" pitchFamily="34" charset="0"/>
              </a:rPr>
              <a:t>C</a:t>
            </a:r>
            <a:r>
              <a:rPr lang="en-US" sz="3300">
                <a:solidFill>
                  <a:schemeClr val="tx1">
                    <a:lumMod val="75000"/>
                    <a:lumOff val="25000"/>
                  </a:schemeClr>
                </a:solidFill>
                <a:latin typeface="Arial" panose="020B0604020202020204" pitchFamily="34" charset="0"/>
                <a:cs typeface="Arial" panose="020B0604020202020204" pitchFamily="34" charset="0"/>
              </a:rPr>
              <a:t>omplete</a:t>
            </a:r>
          </a:p>
          <a:p>
            <a:pPr marL="571500" indent="-571500">
              <a:lnSpc>
                <a:spcPct val="120000"/>
              </a:lnSpc>
              <a:buFont typeface="Arial" panose="020B0604020202020204" pitchFamily="34" charset="0"/>
              <a:buChar char="•"/>
              <a:tabLst>
                <a:tab pos="973138" algn="l"/>
                <a:tab pos="1262063" algn="l"/>
              </a:tabLst>
            </a:pPr>
            <a:r>
              <a:rPr lang="en-US" sz="3300" b="1">
                <a:solidFill>
                  <a:schemeClr val="tx1">
                    <a:lumMod val="75000"/>
                    <a:lumOff val="25000"/>
                  </a:schemeClr>
                </a:solidFill>
                <a:latin typeface="Arial" panose="020B0604020202020204" pitchFamily="34" charset="0"/>
                <a:cs typeface="Arial" panose="020B0604020202020204" pitchFamily="34" charset="0"/>
              </a:rPr>
              <a:t>C</a:t>
            </a:r>
            <a:r>
              <a:rPr lang="en-US" sz="3300">
                <a:solidFill>
                  <a:schemeClr val="tx1">
                    <a:lumMod val="75000"/>
                    <a:lumOff val="25000"/>
                  </a:schemeClr>
                </a:solidFill>
                <a:latin typeface="Arial" panose="020B0604020202020204" pitchFamily="34" charset="0"/>
                <a:cs typeface="Arial" panose="020B0604020202020204" pitchFamily="34" charset="0"/>
              </a:rPr>
              <a:t>ourteous</a:t>
            </a:r>
          </a:p>
        </p:txBody>
      </p:sp>
    </p:spTree>
    <p:custDataLst>
      <p:tags r:id="rId1"/>
    </p:custDataLst>
    <p:extLst>
      <p:ext uri="{BB962C8B-B14F-4D97-AF65-F5344CB8AC3E}">
        <p14:creationId xmlns:p14="http://schemas.microsoft.com/office/powerpoint/2010/main" val="1693368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50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fade">
                                      <p:cBhvr>
                                        <p:cTn id="17" dur="500"/>
                                        <p:tgtEl>
                                          <p:spTgt spid="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xEl>
                                              <p:pRg st="2" end="2"/>
                                            </p:txEl>
                                          </p:spTgt>
                                        </p:tgtEl>
                                        <p:attrNameLst>
                                          <p:attrName>style.visibility</p:attrName>
                                        </p:attrNameLst>
                                      </p:cBhvr>
                                      <p:to>
                                        <p:strVal val="visible"/>
                                      </p:to>
                                    </p:set>
                                    <p:animEffect transition="in" filter="fade">
                                      <p:cBhvr>
                                        <p:cTn id="22" dur="500"/>
                                        <p:tgtEl>
                                          <p:spTgt spid="8">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animEffect transition="in" filter="fade">
                                      <p:cBhvr>
                                        <p:cTn id="27" dur="500"/>
                                        <p:tgtEl>
                                          <p:spTgt spid="8">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
                                            <p:txEl>
                                              <p:pRg st="4" end="4"/>
                                            </p:txEl>
                                          </p:spTgt>
                                        </p:tgtEl>
                                        <p:attrNameLst>
                                          <p:attrName>style.visibility</p:attrName>
                                        </p:attrNameLst>
                                      </p:cBhvr>
                                      <p:to>
                                        <p:strVal val="visible"/>
                                      </p:to>
                                    </p:set>
                                    <p:animEffect transition="in" filter="fade">
                                      <p:cBhvr>
                                        <p:cTn id="32" dur="500"/>
                                        <p:tgtEl>
                                          <p:spTgt spid="8">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8">
                                            <p:txEl>
                                              <p:pRg st="5" end="5"/>
                                            </p:txEl>
                                          </p:spTgt>
                                        </p:tgtEl>
                                        <p:attrNameLst>
                                          <p:attrName>style.visibility</p:attrName>
                                        </p:attrNameLst>
                                      </p:cBhvr>
                                      <p:to>
                                        <p:strVal val="visible"/>
                                      </p:to>
                                    </p:set>
                                    <p:animEffect transition="in" filter="fade">
                                      <p:cBhvr>
                                        <p:cTn id="37" dur="500"/>
                                        <p:tgtEl>
                                          <p:spTgt spid="8">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8">
                                            <p:txEl>
                                              <p:pRg st="6" end="6"/>
                                            </p:txEl>
                                          </p:spTgt>
                                        </p:tgtEl>
                                        <p:attrNameLst>
                                          <p:attrName>style.visibility</p:attrName>
                                        </p:attrNameLst>
                                      </p:cBhvr>
                                      <p:to>
                                        <p:strVal val="visible"/>
                                      </p:to>
                                    </p:set>
                                    <p:animEffect transition="in" filter="fade">
                                      <p:cBhvr>
                                        <p:cTn id="42" dur="500"/>
                                        <p:tgtEl>
                                          <p:spTgt spid="8">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fade">
                                      <p:cBhvr>
                                        <p:cTn id="4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23FDAA59-3A08-4E4C-9C7E-1739E79FCEFC}"/>
              </a:ext>
            </a:extLst>
          </p:cNvPr>
          <p:cNvSpPr/>
          <p:nvPr/>
        </p:nvSpPr>
        <p:spPr>
          <a:xfrm>
            <a:off x="0" y="0"/>
            <a:ext cx="6096000" cy="6858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01A93E-5ECB-420F-969A-A35092614577}"/>
              </a:ext>
            </a:extLst>
          </p:cNvPr>
          <p:cNvSpPr>
            <a:spLocks noGrp="1"/>
          </p:cNvSpPr>
          <p:nvPr>
            <p:ph type="title"/>
          </p:nvPr>
        </p:nvSpPr>
        <p:spPr>
          <a:xfrm>
            <a:off x="532263" y="555354"/>
            <a:ext cx="5369773" cy="782621"/>
          </a:xfrm>
        </p:spPr>
        <p:txBody>
          <a:bodyPr/>
          <a:lstStyle/>
          <a:p>
            <a:r>
              <a:rPr lang="en-US" sz="4400" b="1">
                <a:solidFill>
                  <a:schemeClr val="bg1"/>
                </a:solidFill>
                <a:latin typeface="Arial" panose="020B0604020202020204" pitchFamily="34" charset="0"/>
                <a:cs typeface="Arial" panose="020B0604020202020204" pitchFamily="34" charset="0"/>
              </a:rPr>
              <a:t>Specific Principles</a:t>
            </a:r>
            <a:endParaRPr lang="en-US">
              <a:solidFill>
                <a:schemeClr val="bg1"/>
              </a:solidFill>
            </a:endParaRPr>
          </a:p>
        </p:txBody>
      </p:sp>
      <p:sp>
        <p:nvSpPr>
          <p:cNvPr id="3" name="Content Placeholder 2">
            <a:extLst>
              <a:ext uri="{FF2B5EF4-FFF2-40B4-BE49-F238E27FC236}">
                <a16:creationId xmlns:a16="http://schemas.microsoft.com/office/drawing/2014/main" id="{70D8D17A-0BFF-483A-BB59-66079987E9D6}"/>
              </a:ext>
            </a:extLst>
          </p:cNvPr>
          <p:cNvSpPr>
            <a:spLocks noGrp="1"/>
          </p:cNvSpPr>
          <p:nvPr>
            <p:ph idx="1"/>
          </p:nvPr>
        </p:nvSpPr>
        <p:spPr>
          <a:xfrm>
            <a:off x="532263" y="1692322"/>
            <a:ext cx="3588475" cy="4694830"/>
          </a:xfrm>
        </p:spPr>
        <p:txBody>
          <a:bodyPr/>
          <a:lstStyle/>
          <a:p>
            <a:pPr marL="0" indent="0">
              <a:lnSpc>
                <a:spcPct val="120000"/>
              </a:lnSpc>
              <a:buNone/>
              <a:tabLst>
                <a:tab pos="973138" algn="l"/>
                <a:tab pos="1262063" algn="l"/>
              </a:tabLst>
            </a:pPr>
            <a:r>
              <a:rPr lang="en-US" sz="2800">
                <a:solidFill>
                  <a:schemeClr val="bg1"/>
                </a:solidFill>
                <a:latin typeface="Arial" panose="020B0604020202020204" pitchFamily="34" charset="0"/>
                <a:cs typeface="Arial" panose="020B0604020202020204" pitchFamily="34" charset="0"/>
              </a:rPr>
              <a:t>Ensure limited resources:</a:t>
            </a:r>
          </a:p>
          <a:p>
            <a:pPr marL="457200" indent="-457200">
              <a:lnSpc>
                <a:spcPct val="120000"/>
              </a:lnSpc>
              <a:buFont typeface="Arial" panose="020B0604020202020204" pitchFamily="34" charset="0"/>
              <a:buChar char="•"/>
              <a:tabLst>
                <a:tab pos="973138" algn="l"/>
                <a:tab pos="1262063" algn="l"/>
              </a:tabLst>
            </a:pPr>
            <a:r>
              <a:rPr lang="en-US" sz="2800">
                <a:solidFill>
                  <a:schemeClr val="bg1"/>
                </a:solidFill>
                <a:latin typeface="Arial" panose="020B0604020202020204" pitchFamily="34" charset="0"/>
                <a:cs typeface="Arial" panose="020B0604020202020204" pitchFamily="34" charset="0"/>
              </a:rPr>
              <a:t>Are managed well</a:t>
            </a:r>
          </a:p>
          <a:p>
            <a:pPr marL="457200" indent="-457200">
              <a:lnSpc>
                <a:spcPct val="120000"/>
              </a:lnSpc>
              <a:buFont typeface="Arial" panose="020B0604020202020204" pitchFamily="34" charset="0"/>
              <a:buChar char="•"/>
              <a:tabLst>
                <a:tab pos="973138" algn="l"/>
                <a:tab pos="1262063" algn="l"/>
              </a:tabLst>
            </a:pPr>
            <a:r>
              <a:rPr lang="en-US" sz="2800">
                <a:solidFill>
                  <a:schemeClr val="bg1"/>
                </a:solidFill>
                <a:latin typeface="Arial" panose="020B0604020202020204" pitchFamily="34" charset="0"/>
                <a:cs typeface="Arial" panose="020B0604020202020204" pitchFamily="34" charset="0"/>
              </a:rPr>
              <a:t>Do the most good</a:t>
            </a:r>
          </a:p>
          <a:p>
            <a:endParaRPr lang="en-US">
              <a:solidFill>
                <a:schemeClr val="bg1"/>
              </a:solidFill>
            </a:endParaRPr>
          </a:p>
        </p:txBody>
      </p:sp>
      <p:grpSp>
        <p:nvGrpSpPr>
          <p:cNvPr id="52" name="Group 51">
            <a:extLst>
              <a:ext uri="{FF2B5EF4-FFF2-40B4-BE49-F238E27FC236}">
                <a16:creationId xmlns:a16="http://schemas.microsoft.com/office/drawing/2014/main" id="{3AB64F86-E132-48FD-8FD0-BD8804055484}"/>
              </a:ext>
            </a:extLst>
          </p:cNvPr>
          <p:cNvGrpSpPr/>
          <p:nvPr/>
        </p:nvGrpSpPr>
        <p:grpSpPr>
          <a:xfrm>
            <a:off x="6788045" y="362496"/>
            <a:ext cx="4331479" cy="1015663"/>
            <a:chOff x="6788045" y="362496"/>
            <a:chExt cx="4331479" cy="1015663"/>
          </a:xfrm>
        </p:grpSpPr>
        <p:grpSp>
          <p:nvGrpSpPr>
            <p:cNvPr id="33" name="Group 32">
              <a:extLst>
                <a:ext uri="{FF2B5EF4-FFF2-40B4-BE49-F238E27FC236}">
                  <a16:creationId xmlns:a16="http://schemas.microsoft.com/office/drawing/2014/main" id="{892E8E18-8977-400F-A6F8-5901AB706499}"/>
                </a:ext>
              </a:extLst>
            </p:cNvPr>
            <p:cNvGrpSpPr/>
            <p:nvPr/>
          </p:nvGrpSpPr>
          <p:grpSpPr>
            <a:xfrm>
              <a:off x="7642013" y="428467"/>
              <a:ext cx="884469" cy="888093"/>
              <a:chOff x="6965120" y="523591"/>
              <a:chExt cx="884469" cy="888093"/>
            </a:xfrm>
          </p:grpSpPr>
          <p:sp>
            <p:nvSpPr>
              <p:cNvPr id="9" name="Oval 8">
                <a:extLst>
                  <a:ext uri="{FF2B5EF4-FFF2-40B4-BE49-F238E27FC236}">
                    <a16:creationId xmlns:a16="http://schemas.microsoft.com/office/drawing/2014/main" id="{46AE6AAD-DA82-40E0-BA84-A82E922A0E4B}"/>
                  </a:ext>
                </a:extLst>
              </p:cNvPr>
              <p:cNvSpPr/>
              <p:nvPr/>
            </p:nvSpPr>
            <p:spPr>
              <a:xfrm>
                <a:off x="7000746" y="562841"/>
                <a:ext cx="848843" cy="848843"/>
              </a:xfrm>
              <a:prstGeom prst="ellipse">
                <a:avLst/>
              </a:prstGeom>
              <a:solidFill>
                <a:srgbClr val="F47E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Picture 31" descr="Icon&#10;&#10;Description automatically generated">
                <a:extLst>
                  <a:ext uri="{FF2B5EF4-FFF2-40B4-BE49-F238E27FC236}">
                    <a16:creationId xmlns:a16="http://schemas.microsoft.com/office/drawing/2014/main" id="{F0DA83F0-2AD6-4FE7-837E-AEEA5D144F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65120" y="523591"/>
                <a:ext cx="883722" cy="883722"/>
              </a:xfrm>
              <a:prstGeom prst="rect">
                <a:avLst/>
              </a:prstGeom>
            </p:spPr>
          </p:pic>
        </p:grpSp>
        <p:sp>
          <p:nvSpPr>
            <p:cNvPr id="44" name="TextBox 43">
              <a:extLst>
                <a:ext uri="{FF2B5EF4-FFF2-40B4-BE49-F238E27FC236}">
                  <a16:creationId xmlns:a16="http://schemas.microsoft.com/office/drawing/2014/main" id="{D8E8F6C3-5330-49CA-91A3-50728C2CE638}"/>
                </a:ext>
              </a:extLst>
            </p:cNvPr>
            <p:cNvSpPr txBox="1"/>
            <p:nvPr/>
          </p:nvSpPr>
          <p:spPr>
            <a:xfrm>
              <a:off x="6788045" y="362496"/>
              <a:ext cx="741071" cy="1015663"/>
            </a:xfrm>
            <a:prstGeom prst="rect">
              <a:avLst/>
            </a:prstGeom>
            <a:noFill/>
          </p:spPr>
          <p:txBody>
            <a:bodyPr wrap="square" rtlCol="0">
              <a:spAutoFit/>
            </a:bodyPr>
            <a:lstStyle/>
            <a:p>
              <a:pPr>
                <a:spcAft>
                  <a:spcPts val="600"/>
                </a:spcAft>
              </a:pPr>
              <a:r>
                <a:rPr lang="en-US" sz="6000" b="1">
                  <a:solidFill>
                    <a:schemeClr val="accent1">
                      <a:lumMod val="75000"/>
                    </a:schemeClr>
                  </a:solidFill>
                  <a:latin typeface="Arial Black" panose="020B0A04020102020204" pitchFamily="34" charset="0"/>
                </a:rPr>
                <a:t>1</a:t>
              </a:r>
            </a:p>
          </p:txBody>
        </p:sp>
        <p:sp>
          <p:nvSpPr>
            <p:cNvPr id="45" name="TextBox 44">
              <a:extLst>
                <a:ext uri="{FF2B5EF4-FFF2-40B4-BE49-F238E27FC236}">
                  <a16:creationId xmlns:a16="http://schemas.microsoft.com/office/drawing/2014/main" id="{16A03034-4FEB-495A-BB1B-F49DC68F5B1D}"/>
                </a:ext>
              </a:extLst>
            </p:cNvPr>
            <p:cNvSpPr txBox="1"/>
            <p:nvPr/>
          </p:nvSpPr>
          <p:spPr>
            <a:xfrm>
              <a:off x="8742627" y="672752"/>
              <a:ext cx="2376897" cy="400110"/>
            </a:xfrm>
            <a:prstGeom prst="rect">
              <a:avLst/>
            </a:prstGeom>
            <a:noFill/>
          </p:spPr>
          <p:txBody>
            <a:bodyPr wrap="square" rtlCol="0">
              <a:spAutoFit/>
            </a:bodyPr>
            <a:lstStyle/>
            <a:p>
              <a:r>
                <a:rPr lang="en-US" sz="2000" b="1">
                  <a:solidFill>
                    <a:schemeClr val="accent1">
                      <a:lumMod val="75000"/>
                    </a:schemeClr>
                  </a:solidFill>
                  <a:latin typeface="Arial Black" panose="020B0A04020102020204" pitchFamily="34" charset="0"/>
                </a:rPr>
                <a:t>Be First</a:t>
              </a:r>
            </a:p>
          </p:txBody>
        </p:sp>
      </p:grpSp>
      <p:grpSp>
        <p:nvGrpSpPr>
          <p:cNvPr id="53" name="Group 52">
            <a:extLst>
              <a:ext uri="{FF2B5EF4-FFF2-40B4-BE49-F238E27FC236}">
                <a16:creationId xmlns:a16="http://schemas.microsoft.com/office/drawing/2014/main" id="{C169E75E-BFC3-4A08-976F-4184669BC803}"/>
              </a:ext>
            </a:extLst>
          </p:cNvPr>
          <p:cNvGrpSpPr/>
          <p:nvPr/>
        </p:nvGrpSpPr>
        <p:grpSpPr>
          <a:xfrm>
            <a:off x="6788045" y="1389654"/>
            <a:ext cx="4331479" cy="1015663"/>
            <a:chOff x="6788045" y="1389654"/>
            <a:chExt cx="4331479" cy="1015663"/>
          </a:xfrm>
        </p:grpSpPr>
        <p:grpSp>
          <p:nvGrpSpPr>
            <p:cNvPr id="34" name="Group 33">
              <a:extLst>
                <a:ext uri="{FF2B5EF4-FFF2-40B4-BE49-F238E27FC236}">
                  <a16:creationId xmlns:a16="http://schemas.microsoft.com/office/drawing/2014/main" id="{9C6459EF-5629-4CF2-A544-E72DF35C421D}"/>
                </a:ext>
              </a:extLst>
            </p:cNvPr>
            <p:cNvGrpSpPr/>
            <p:nvPr/>
          </p:nvGrpSpPr>
          <p:grpSpPr>
            <a:xfrm>
              <a:off x="7677639" y="1438269"/>
              <a:ext cx="910721" cy="887232"/>
              <a:chOff x="7000746" y="1533393"/>
              <a:chExt cx="910721" cy="887232"/>
            </a:xfrm>
          </p:grpSpPr>
          <p:sp>
            <p:nvSpPr>
              <p:cNvPr id="10" name="Oval 9">
                <a:extLst>
                  <a:ext uri="{FF2B5EF4-FFF2-40B4-BE49-F238E27FC236}">
                    <a16:creationId xmlns:a16="http://schemas.microsoft.com/office/drawing/2014/main" id="{3CE23269-CE13-439A-8794-22A57D7A606D}"/>
                  </a:ext>
                </a:extLst>
              </p:cNvPr>
              <p:cNvSpPr/>
              <p:nvPr/>
            </p:nvSpPr>
            <p:spPr>
              <a:xfrm>
                <a:off x="7000746" y="1557935"/>
                <a:ext cx="848843" cy="848843"/>
              </a:xfrm>
              <a:prstGeom prst="ellipse">
                <a:avLst/>
              </a:prstGeom>
              <a:solidFill>
                <a:srgbClr val="6333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descr="Icon&#10;&#10;Description automatically generated">
                <a:extLst>
                  <a:ext uri="{FF2B5EF4-FFF2-40B4-BE49-F238E27FC236}">
                    <a16:creationId xmlns:a16="http://schemas.microsoft.com/office/drawing/2014/main" id="{9AC43588-5998-4B28-B0AE-5997F48BB75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24235" y="1533393"/>
                <a:ext cx="887232" cy="887232"/>
              </a:xfrm>
              <a:prstGeom prst="rect">
                <a:avLst/>
              </a:prstGeom>
            </p:spPr>
          </p:pic>
        </p:grpSp>
        <p:sp>
          <p:nvSpPr>
            <p:cNvPr id="43" name="TextBox 42">
              <a:extLst>
                <a:ext uri="{FF2B5EF4-FFF2-40B4-BE49-F238E27FC236}">
                  <a16:creationId xmlns:a16="http://schemas.microsoft.com/office/drawing/2014/main" id="{2A7CEE30-D4AD-45DD-83E2-5AD020DC06B8}"/>
                </a:ext>
              </a:extLst>
            </p:cNvPr>
            <p:cNvSpPr txBox="1"/>
            <p:nvPr/>
          </p:nvSpPr>
          <p:spPr>
            <a:xfrm>
              <a:off x="6788045" y="1389654"/>
              <a:ext cx="1072865" cy="1015663"/>
            </a:xfrm>
            <a:prstGeom prst="rect">
              <a:avLst/>
            </a:prstGeom>
            <a:noFill/>
          </p:spPr>
          <p:txBody>
            <a:bodyPr wrap="square" rtlCol="0">
              <a:spAutoFit/>
            </a:bodyPr>
            <a:lstStyle/>
            <a:p>
              <a:pPr>
                <a:spcAft>
                  <a:spcPts val="600"/>
                </a:spcAft>
              </a:pPr>
              <a:r>
                <a:rPr lang="en-US" sz="6000" b="1">
                  <a:solidFill>
                    <a:schemeClr val="accent1">
                      <a:lumMod val="75000"/>
                    </a:schemeClr>
                  </a:solidFill>
                  <a:latin typeface="Arial Black" panose="020B0A04020102020204" pitchFamily="34" charset="0"/>
                </a:rPr>
                <a:t>2</a:t>
              </a:r>
            </a:p>
          </p:txBody>
        </p:sp>
        <p:sp>
          <p:nvSpPr>
            <p:cNvPr id="47" name="TextBox 46">
              <a:extLst>
                <a:ext uri="{FF2B5EF4-FFF2-40B4-BE49-F238E27FC236}">
                  <a16:creationId xmlns:a16="http://schemas.microsoft.com/office/drawing/2014/main" id="{1D42816D-14EC-40A3-A2A5-40D062E13F85}"/>
                </a:ext>
              </a:extLst>
            </p:cNvPr>
            <p:cNvSpPr txBox="1"/>
            <p:nvPr/>
          </p:nvSpPr>
          <p:spPr>
            <a:xfrm>
              <a:off x="8742627" y="1681830"/>
              <a:ext cx="2376897" cy="400110"/>
            </a:xfrm>
            <a:prstGeom prst="rect">
              <a:avLst/>
            </a:prstGeom>
            <a:noFill/>
          </p:spPr>
          <p:txBody>
            <a:bodyPr wrap="square" rtlCol="0">
              <a:spAutoFit/>
            </a:bodyPr>
            <a:lstStyle/>
            <a:p>
              <a:r>
                <a:rPr lang="en-US" sz="2000" b="1">
                  <a:solidFill>
                    <a:schemeClr val="accent1">
                      <a:lumMod val="75000"/>
                    </a:schemeClr>
                  </a:solidFill>
                  <a:latin typeface="Arial Black" panose="020B0A04020102020204" pitchFamily="34" charset="0"/>
                </a:rPr>
                <a:t>Be Right</a:t>
              </a:r>
            </a:p>
          </p:txBody>
        </p:sp>
      </p:grpSp>
      <p:grpSp>
        <p:nvGrpSpPr>
          <p:cNvPr id="54" name="Group 53">
            <a:extLst>
              <a:ext uri="{FF2B5EF4-FFF2-40B4-BE49-F238E27FC236}">
                <a16:creationId xmlns:a16="http://schemas.microsoft.com/office/drawing/2014/main" id="{A48645C9-FD2A-43FD-BB98-9128DC3200D1}"/>
              </a:ext>
            </a:extLst>
          </p:cNvPr>
          <p:cNvGrpSpPr/>
          <p:nvPr/>
        </p:nvGrpSpPr>
        <p:grpSpPr>
          <a:xfrm>
            <a:off x="6788045" y="2384048"/>
            <a:ext cx="4331479" cy="1015663"/>
            <a:chOff x="6788045" y="2384048"/>
            <a:chExt cx="4331479" cy="1015663"/>
          </a:xfrm>
        </p:grpSpPr>
        <p:grpSp>
          <p:nvGrpSpPr>
            <p:cNvPr id="35" name="Group 34">
              <a:extLst>
                <a:ext uri="{FF2B5EF4-FFF2-40B4-BE49-F238E27FC236}">
                  <a16:creationId xmlns:a16="http://schemas.microsoft.com/office/drawing/2014/main" id="{3E4D2F01-3ABD-47BC-8CAE-2846941C0685}"/>
                </a:ext>
              </a:extLst>
            </p:cNvPr>
            <p:cNvGrpSpPr/>
            <p:nvPr/>
          </p:nvGrpSpPr>
          <p:grpSpPr>
            <a:xfrm>
              <a:off x="7677639" y="2393416"/>
              <a:ext cx="848843" cy="995095"/>
              <a:chOff x="7000746" y="2488540"/>
              <a:chExt cx="848843" cy="995095"/>
            </a:xfrm>
          </p:grpSpPr>
          <p:sp>
            <p:nvSpPr>
              <p:cNvPr id="13" name="Oval 12">
                <a:extLst>
                  <a:ext uri="{FF2B5EF4-FFF2-40B4-BE49-F238E27FC236}">
                    <a16:creationId xmlns:a16="http://schemas.microsoft.com/office/drawing/2014/main" id="{62D3B3DD-39CA-4A4B-9005-C5920FA622DB}"/>
                  </a:ext>
                </a:extLst>
              </p:cNvPr>
              <p:cNvSpPr/>
              <p:nvPr/>
            </p:nvSpPr>
            <p:spPr>
              <a:xfrm>
                <a:off x="7000746" y="2553029"/>
                <a:ext cx="848843" cy="84884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descr="Icon&#10;&#10;Description automatically generated">
                <a:extLst>
                  <a:ext uri="{FF2B5EF4-FFF2-40B4-BE49-F238E27FC236}">
                    <a16:creationId xmlns:a16="http://schemas.microsoft.com/office/drawing/2014/main" id="{DD8005AF-8F34-45FA-8878-4B2D0886807E}"/>
                  </a:ext>
                </a:extLst>
              </p:cNvPr>
              <p:cNvPicPr>
                <a:picLocks noChangeAspect="1"/>
              </p:cNvPicPr>
              <p:nvPr/>
            </p:nvPicPr>
            <p:blipFill rotWithShape="1">
              <a:blip r:embed="rId6">
                <a:extLst>
                  <a:ext uri="{28A0092B-C50C-407E-A947-70E740481C1C}">
                    <a14:useLocalDpi xmlns:a14="http://schemas.microsoft.com/office/drawing/2010/main" val="0"/>
                  </a:ext>
                </a:extLst>
              </a:blip>
              <a:srcRect l="19167" r="19003"/>
              <a:stretch/>
            </p:blipFill>
            <p:spPr>
              <a:xfrm>
                <a:off x="7119938" y="2488540"/>
                <a:ext cx="615262" cy="995095"/>
              </a:xfrm>
              <a:prstGeom prst="rect">
                <a:avLst/>
              </a:prstGeom>
            </p:spPr>
          </p:pic>
          <p:sp>
            <p:nvSpPr>
              <p:cNvPr id="22" name="Oval 21">
                <a:extLst>
                  <a:ext uri="{FF2B5EF4-FFF2-40B4-BE49-F238E27FC236}">
                    <a16:creationId xmlns:a16="http://schemas.microsoft.com/office/drawing/2014/main" id="{88777307-C51D-4BB6-B1DE-872ACE845233}"/>
                  </a:ext>
                </a:extLst>
              </p:cNvPr>
              <p:cNvSpPr/>
              <p:nvPr/>
            </p:nvSpPr>
            <p:spPr>
              <a:xfrm>
                <a:off x="7317582" y="2745457"/>
                <a:ext cx="240631" cy="24063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descr="Icon&#10;&#10;Description automatically generated with medium confidence">
                <a:extLst>
                  <a:ext uri="{FF2B5EF4-FFF2-40B4-BE49-F238E27FC236}">
                    <a16:creationId xmlns:a16="http://schemas.microsoft.com/office/drawing/2014/main" id="{CCFE0E08-F2A3-4ABB-8EC3-4DFD7C2BE9F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31379" y="2631156"/>
                <a:ext cx="429673" cy="429673"/>
              </a:xfrm>
              <a:prstGeom prst="rect">
                <a:avLst/>
              </a:prstGeom>
            </p:spPr>
          </p:pic>
        </p:grpSp>
        <p:sp>
          <p:nvSpPr>
            <p:cNvPr id="42" name="TextBox 41">
              <a:extLst>
                <a:ext uri="{FF2B5EF4-FFF2-40B4-BE49-F238E27FC236}">
                  <a16:creationId xmlns:a16="http://schemas.microsoft.com/office/drawing/2014/main" id="{0B12CF4A-C20F-4000-9013-E69F609C51AB}"/>
                </a:ext>
              </a:extLst>
            </p:cNvPr>
            <p:cNvSpPr txBox="1"/>
            <p:nvPr/>
          </p:nvSpPr>
          <p:spPr>
            <a:xfrm>
              <a:off x="6788045" y="2384048"/>
              <a:ext cx="1072865" cy="1015663"/>
            </a:xfrm>
            <a:prstGeom prst="rect">
              <a:avLst/>
            </a:prstGeom>
            <a:noFill/>
          </p:spPr>
          <p:txBody>
            <a:bodyPr wrap="square" rtlCol="0">
              <a:spAutoFit/>
            </a:bodyPr>
            <a:lstStyle/>
            <a:p>
              <a:pPr>
                <a:spcAft>
                  <a:spcPts val="600"/>
                </a:spcAft>
              </a:pPr>
              <a:r>
                <a:rPr lang="en-US" sz="6000" b="1">
                  <a:solidFill>
                    <a:schemeClr val="accent1">
                      <a:lumMod val="75000"/>
                    </a:schemeClr>
                  </a:solidFill>
                  <a:latin typeface="Arial Black" panose="020B0A04020102020204" pitchFamily="34" charset="0"/>
                </a:rPr>
                <a:t>3</a:t>
              </a:r>
            </a:p>
          </p:txBody>
        </p:sp>
        <p:sp>
          <p:nvSpPr>
            <p:cNvPr id="48" name="TextBox 47">
              <a:extLst>
                <a:ext uri="{FF2B5EF4-FFF2-40B4-BE49-F238E27FC236}">
                  <a16:creationId xmlns:a16="http://schemas.microsoft.com/office/drawing/2014/main" id="{380B1526-EAF1-4EB0-8F56-1192E8F3CED7}"/>
                </a:ext>
              </a:extLst>
            </p:cNvPr>
            <p:cNvSpPr txBox="1"/>
            <p:nvPr/>
          </p:nvSpPr>
          <p:spPr>
            <a:xfrm>
              <a:off x="8742627" y="2690908"/>
              <a:ext cx="2376897" cy="400110"/>
            </a:xfrm>
            <a:prstGeom prst="rect">
              <a:avLst/>
            </a:prstGeom>
            <a:noFill/>
          </p:spPr>
          <p:txBody>
            <a:bodyPr wrap="square" rtlCol="0">
              <a:spAutoFit/>
            </a:bodyPr>
            <a:lstStyle/>
            <a:p>
              <a:r>
                <a:rPr lang="en-US" sz="2000" b="1">
                  <a:solidFill>
                    <a:schemeClr val="accent1">
                      <a:lumMod val="75000"/>
                    </a:schemeClr>
                  </a:solidFill>
                  <a:latin typeface="Arial Black" panose="020B0A04020102020204" pitchFamily="34" charset="0"/>
                </a:rPr>
                <a:t>Be Credible</a:t>
              </a:r>
            </a:p>
          </p:txBody>
        </p:sp>
      </p:grpSp>
      <p:grpSp>
        <p:nvGrpSpPr>
          <p:cNvPr id="55" name="Group 54">
            <a:extLst>
              <a:ext uri="{FF2B5EF4-FFF2-40B4-BE49-F238E27FC236}">
                <a16:creationId xmlns:a16="http://schemas.microsoft.com/office/drawing/2014/main" id="{86837256-4A4B-40A0-89F8-CD96BF63B432}"/>
              </a:ext>
            </a:extLst>
          </p:cNvPr>
          <p:cNvGrpSpPr/>
          <p:nvPr/>
        </p:nvGrpSpPr>
        <p:grpSpPr>
          <a:xfrm>
            <a:off x="6788045" y="3374233"/>
            <a:ext cx="5075402" cy="1015663"/>
            <a:chOff x="6788045" y="3374233"/>
            <a:chExt cx="5075402" cy="1015663"/>
          </a:xfrm>
        </p:grpSpPr>
        <p:grpSp>
          <p:nvGrpSpPr>
            <p:cNvPr id="36" name="Group 35">
              <a:extLst>
                <a:ext uri="{FF2B5EF4-FFF2-40B4-BE49-F238E27FC236}">
                  <a16:creationId xmlns:a16="http://schemas.microsoft.com/office/drawing/2014/main" id="{3FA0C19B-E1E3-4F93-A81E-6E204A09B22D}"/>
                </a:ext>
              </a:extLst>
            </p:cNvPr>
            <p:cNvGrpSpPr/>
            <p:nvPr/>
          </p:nvGrpSpPr>
          <p:grpSpPr>
            <a:xfrm>
              <a:off x="7677639" y="3452999"/>
              <a:ext cx="848843" cy="848843"/>
              <a:chOff x="7000746" y="3548123"/>
              <a:chExt cx="848843" cy="848843"/>
            </a:xfrm>
          </p:grpSpPr>
          <p:sp>
            <p:nvSpPr>
              <p:cNvPr id="14" name="Oval 13">
                <a:extLst>
                  <a:ext uri="{FF2B5EF4-FFF2-40B4-BE49-F238E27FC236}">
                    <a16:creationId xmlns:a16="http://schemas.microsoft.com/office/drawing/2014/main" id="{12DCD7F8-3E57-47B9-B83D-4F6229BD091D}"/>
                  </a:ext>
                </a:extLst>
              </p:cNvPr>
              <p:cNvSpPr/>
              <p:nvPr/>
            </p:nvSpPr>
            <p:spPr>
              <a:xfrm>
                <a:off x="7000746" y="3548123"/>
                <a:ext cx="848843" cy="84884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descr="Icon&#10;&#10;Description automatically generated">
                <a:extLst>
                  <a:ext uri="{FF2B5EF4-FFF2-40B4-BE49-F238E27FC236}">
                    <a16:creationId xmlns:a16="http://schemas.microsoft.com/office/drawing/2014/main" id="{F7004FEF-1FF3-4E97-8007-F15452CEDAF1}"/>
                  </a:ext>
                </a:extLst>
              </p:cNvPr>
              <p:cNvPicPr>
                <a:picLocks noChangeAspect="1"/>
              </p:cNvPicPr>
              <p:nvPr/>
            </p:nvPicPr>
            <p:blipFill rotWithShape="1">
              <a:blip r:embed="rId8">
                <a:extLst>
                  <a:ext uri="{28A0092B-C50C-407E-A947-70E740481C1C}">
                    <a14:useLocalDpi xmlns:a14="http://schemas.microsoft.com/office/drawing/2010/main" val="0"/>
                  </a:ext>
                </a:extLst>
              </a:blip>
              <a:srcRect l="21422" t="4956" r="22464" b="38930"/>
              <a:stretch/>
            </p:blipFill>
            <p:spPr>
              <a:xfrm>
                <a:off x="7097460" y="3609150"/>
                <a:ext cx="655412" cy="655412"/>
              </a:xfrm>
              <a:prstGeom prst="ellipse">
                <a:avLst/>
              </a:prstGeom>
            </p:spPr>
          </p:pic>
        </p:grpSp>
        <p:sp>
          <p:nvSpPr>
            <p:cNvPr id="41" name="TextBox 40">
              <a:extLst>
                <a:ext uri="{FF2B5EF4-FFF2-40B4-BE49-F238E27FC236}">
                  <a16:creationId xmlns:a16="http://schemas.microsoft.com/office/drawing/2014/main" id="{C090D740-56CA-4639-8743-EF480A56187F}"/>
                </a:ext>
              </a:extLst>
            </p:cNvPr>
            <p:cNvSpPr txBox="1"/>
            <p:nvPr/>
          </p:nvSpPr>
          <p:spPr>
            <a:xfrm>
              <a:off x="6788045" y="3374233"/>
              <a:ext cx="1072865" cy="1015663"/>
            </a:xfrm>
            <a:prstGeom prst="rect">
              <a:avLst/>
            </a:prstGeom>
            <a:noFill/>
          </p:spPr>
          <p:txBody>
            <a:bodyPr wrap="square" rtlCol="0">
              <a:spAutoFit/>
            </a:bodyPr>
            <a:lstStyle/>
            <a:p>
              <a:pPr>
                <a:spcAft>
                  <a:spcPts val="600"/>
                </a:spcAft>
              </a:pPr>
              <a:r>
                <a:rPr lang="en-US" sz="6000" b="1">
                  <a:solidFill>
                    <a:schemeClr val="accent1">
                      <a:lumMod val="75000"/>
                    </a:schemeClr>
                  </a:solidFill>
                  <a:latin typeface="Arial Black" panose="020B0A04020102020204" pitchFamily="34" charset="0"/>
                </a:rPr>
                <a:t>4</a:t>
              </a:r>
            </a:p>
          </p:txBody>
        </p:sp>
        <p:sp>
          <p:nvSpPr>
            <p:cNvPr id="49" name="TextBox 48">
              <a:extLst>
                <a:ext uri="{FF2B5EF4-FFF2-40B4-BE49-F238E27FC236}">
                  <a16:creationId xmlns:a16="http://schemas.microsoft.com/office/drawing/2014/main" id="{58EAC9E9-2607-4A24-AC70-5B5BEC1BF069}"/>
                </a:ext>
              </a:extLst>
            </p:cNvPr>
            <p:cNvSpPr txBox="1"/>
            <p:nvPr/>
          </p:nvSpPr>
          <p:spPr>
            <a:xfrm>
              <a:off x="8742627" y="3682638"/>
              <a:ext cx="3120820" cy="400110"/>
            </a:xfrm>
            <a:prstGeom prst="rect">
              <a:avLst/>
            </a:prstGeom>
            <a:noFill/>
          </p:spPr>
          <p:txBody>
            <a:bodyPr wrap="square" rtlCol="0">
              <a:spAutoFit/>
            </a:bodyPr>
            <a:lstStyle/>
            <a:p>
              <a:r>
                <a:rPr lang="en-US" sz="2000" b="1">
                  <a:solidFill>
                    <a:schemeClr val="accent1">
                      <a:lumMod val="75000"/>
                    </a:schemeClr>
                  </a:solidFill>
                  <a:latin typeface="Arial Black" panose="020B0A04020102020204" pitchFamily="34" charset="0"/>
                </a:rPr>
                <a:t>Express Empathy</a:t>
              </a:r>
            </a:p>
          </p:txBody>
        </p:sp>
      </p:grpSp>
      <p:grpSp>
        <p:nvGrpSpPr>
          <p:cNvPr id="56" name="Group 55">
            <a:extLst>
              <a:ext uri="{FF2B5EF4-FFF2-40B4-BE49-F238E27FC236}">
                <a16:creationId xmlns:a16="http://schemas.microsoft.com/office/drawing/2014/main" id="{175A098F-A48A-4364-868F-84E295EC35C2}"/>
              </a:ext>
            </a:extLst>
          </p:cNvPr>
          <p:cNvGrpSpPr/>
          <p:nvPr/>
        </p:nvGrpSpPr>
        <p:grpSpPr>
          <a:xfrm>
            <a:off x="6788045" y="4364681"/>
            <a:ext cx="4331479" cy="1015663"/>
            <a:chOff x="6788045" y="4364681"/>
            <a:chExt cx="4331479" cy="1015663"/>
          </a:xfrm>
        </p:grpSpPr>
        <p:grpSp>
          <p:nvGrpSpPr>
            <p:cNvPr id="37" name="Group 36">
              <a:extLst>
                <a:ext uri="{FF2B5EF4-FFF2-40B4-BE49-F238E27FC236}">
                  <a16:creationId xmlns:a16="http://schemas.microsoft.com/office/drawing/2014/main" id="{62EF9705-14CE-43D3-BC1B-11F0384F67FD}"/>
                </a:ext>
              </a:extLst>
            </p:cNvPr>
            <p:cNvGrpSpPr/>
            <p:nvPr/>
          </p:nvGrpSpPr>
          <p:grpSpPr>
            <a:xfrm>
              <a:off x="7633564" y="4448092"/>
              <a:ext cx="892918" cy="848844"/>
              <a:chOff x="6956671" y="4543216"/>
              <a:chExt cx="892918" cy="848844"/>
            </a:xfrm>
          </p:grpSpPr>
          <p:sp>
            <p:nvSpPr>
              <p:cNvPr id="11" name="Oval 10">
                <a:extLst>
                  <a:ext uri="{FF2B5EF4-FFF2-40B4-BE49-F238E27FC236}">
                    <a16:creationId xmlns:a16="http://schemas.microsoft.com/office/drawing/2014/main" id="{61C7E8DD-EFBB-494B-A320-0D139C24F3CC}"/>
                  </a:ext>
                </a:extLst>
              </p:cNvPr>
              <p:cNvSpPr/>
              <p:nvPr/>
            </p:nvSpPr>
            <p:spPr>
              <a:xfrm>
                <a:off x="7000746" y="4543217"/>
                <a:ext cx="848843" cy="848843"/>
              </a:xfrm>
              <a:prstGeom prst="ellipse">
                <a:avLst/>
              </a:prstGeom>
              <a:solidFill>
                <a:srgbClr val="D02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descr="Icon&#10;&#10;Description automatically generated">
                <a:extLst>
                  <a:ext uri="{FF2B5EF4-FFF2-40B4-BE49-F238E27FC236}">
                    <a16:creationId xmlns:a16="http://schemas.microsoft.com/office/drawing/2014/main" id="{29145068-35BA-4C45-A4BE-F652E7E94A6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956671" y="4543216"/>
                <a:ext cx="848843" cy="848843"/>
              </a:xfrm>
              <a:prstGeom prst="rect">
                <a:avLst/>
              </a:prstGeom>
            </p:spPr>
          </p:pic>
        </p:grpSp>
        <p:sp>
          <p:nvSpPr>
            <p:cNvPr id="40" name="TextBox 39">
              <a:extLst>
                <a:ext uri="{FF2B5EF4-FFF2-40B4-BE49-F238E27FC236}">
                  <a16:creationId xmlns:a16="http://schemas.microsoft.com/office/drawing/2014/main" id="{E9422AF7-1FBC-4E7C-9EEA-8B9B5B941C65}"/>
                </a:ext>
              </a:extLst>
            </p:cNvPr>
            <p:cNvSpPr txBox="1"/>
            <p:nvPr/>
          </p:nvSpPr>
          <p:spPr>
            <a:xfrm>
              <a:off x="6788045" y="4364681"/>
              <a:ext cx="1072865" cy="1015663"/>
            </a:xfrm>
            <a:prstGeom prst="rect">
              <a:avLst/>
            </a:prstGeom>
            <a:noFill/>
          </p:spPr>
          <p:txBody>
            <a:bodyPr wrap="square" rtlCol="0">
              <a:spAutoFit/>
            </a:bodyPr>
            <a:lstStyle/>
            <a:p>
              <a:pPr>
                <a:spcAft>
                  <a:spcPts val="600"/>
                </a:spcAft>
              </a:pPr>
              <a:r>
                <a:rPr lang="en-US" sz="6000" b="1">
                  <a:solidFill>
                    <a:schemeClr val="accent1">
                      <a:lumMod val="75000"/>
                    </a:schemeClr>
                  </a:solidFill>
                  <a:latin typeface="Arial Black" panose="020B0A04020102020204" pitchFamily="34" charset="0"/>
                </a:rPr>
                <a:t>5</a:t>
              </a:r>
            </a:p>
          </p:txBody>
        </p:sp>
        <p:sp>
          <p:nvSpPr>
            <p:cNvPr id="50" name="TextBox 49">
              <a:extLst>
                <a:ext uri="{FF2B5EF4-FFF2-40B4-BE49-F238E27FC236}">
                  <a16:creationId xmlns:a16="http://schemas.microsoft.com/office/drawing/2014/main" id="{2326F15B-9F32-4AE7-875D-54180DA4FB53}"/>
                </a:ext>
              </a:extLst>
            </p:cNvPr>
            <p:cNvSpPr txBox="1"/>
            <p:nvPr/>
          </p:nvSpPr>
          <p:spPr>
            <a:xfrm>
              <a:off x="8742627" y="4672457"/>
              <a:ext cx="2376897" cy="400110"/>
            </a:xfrm>
            <a:prstGeom prst="rect">
              <a:avLst/>
            </a:prstGeom>
            <a:noFill/>
          </p:spPr>
          <p:txBody>
            <a:bodyPr wrap="square" rtlCol="0">
              <a:spAutoFit/>
            </a:bodyPr>
            <a:lstStyle/>
            <a:p>
              <a:r>
                <a:rPr lang="en-US" sz="2000" b="1">
                  <a:solidFill>
                    <a:schemeClr val="accent1">
                      <a:lumMod val="75000"/>
                    </a:schemeClr>
                  </a:solidFill>
                  <a:latin typeface="Arial Black" panose="020B0A04020102020204" pitchFamily="34" charset="0"/>
                </a:rPr>
                <a:t>Promote Action</a:t>
              </a:r>
            </a:p>
          </p:txBody>
        </p:sp>
      </p:grpSp>
      <p:grpSp>
        <p:nvGrpSpPr>
          <p:cNvPr id="57" name="Group 56">
            <a:extLst>
              <a:ext uri="{FF2B5EF4-FFF2-40B4-BE49-F238E27FC236}">
                <a16:creationId xmlns:a16="http://schemas.microsoft.com/office/drawing/2014/main" id="{435E42B7-E097-459E-9601-CE0BBEEA3CEC}"/>
              </a:ext>
            </a:extLst>
          </p:cNvPr>
          <p:cNvGrpSpPr/>
          <p:nvPr/>
        </p:nvGrpSpPr>
        <p:grpSpPr>
          <a:xfrm>
            <a:off x="6788045" y="5324310"/>
            <a:ext cx="4331479" cy="1086592"/>
            <a:chOff x="6788045" y="5324310"/>
            <a:chExt cx="4331479" cy="1086592"/>
          </a:xfrm>
        </p:grpSpPr>
        <p:grpSp>
          <p:nvGrpSpPr>
            <p:cNvPr id="38" name="Group 37">
              <a:extLst>
                <a:ext uri="{FF2B5EF4-FFF2-40B4-BE49-F238E27FC236}">
                  <a16:creationId xmlns:a16="http://schemas.microsoft.com/office/drawing/2014/main" id="{09EAD21F-A518-4772-A8A9-C10EB485735F}"/>
                </a:ext>
              </a:extLst>
            </p:cNvPr>
            <p:cNvGrpSpPr/>
            <p:nvPr/>
          </p:nvGrpSpPr>
          <p:grpSpPr>
            <a:xfrm>
              <a:off x="7558763" y="5324310"/>
              <a:ext cx="1086592" cy="1086592"/>
              <a:chOff x="6881870" y="5419434"/>
              <a:chExt cx="1086592" cy="1086592"/>
            </a:xfrm>
          </p:grpSpPr>
          <p:sp>
            <p:nvSpPr>
              <p:cNvPr id="12" name="Oval 11">
                <a:extLst>
                  <a:ext uri="{FF2B5EF4-FFF2-40B4-BE49-F238E27FC236}">
                    <a16:creationId xmlns:a16="http://schemas.microsoft.com/office/drawing/2014/main" id="{AFD28182-ACF0-4732-8BEA-8CD6A0ECE483}"/>
                  </a:ext>
                </a:extLst>
              </p:cNvPr>
              <p:cNvSpPr/>
              <p:nvPr/>
            </p:nvSpPr>
            <p:spPr>
              <a:xfrm>
                <a:off x="7000745" y="5538309"/>
                <a:ext cx="848843" cy="848843"/>
              </a:xfrm>
              <a:prstGeom prst="ellipse">
                <a:avLst/>
              </a:prstGeom>
              <a:solidFill>
                <a:srgbClr val="00A9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text&#10;&#10;Description automatically generated">
                <a:extLst>
                  <a:ext uri="{FF2B5EF4-FFF2-40B4-BE49-F238E27FC236}">
                    <a16:creationId xmlns:a16="http://schemas.microsoft.com/office/drawing/2014/main" id="{A5EDA447-6888-4C0E-BC2F-D6FCE2EE72B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881870" y="5419434"/>
                <a:ext cx="1086592" cy="1086592"/>
              </a:xfrm>
              <a:prstGeom prst="rect">
                <a:avLst/>
              </a:prstGeom>
            </p:spPr>
          </p:pic>
        </p:grpSp>
        <p:sp>
          <p:nvSpPr>
            <p:cNvPr id="39" name="TextBox 38">
              <a:extLst>
                <a:ext uri="{FF2B5EF4-FFF2-40B4-BE49-F238E27FC236}">
                  <a16:creationId xmlns:a16="http://schemas.microsoft.com/office/drawing/2014/main" id="{93F8450A-43B7-4FCE-89AF-B3EE32D007DE}"/>
                </a:ext>
              </a:extLst>
            </p:cNvPr>
            <p:cNvSpPr txBox="1"/>
            <p:nvPr/>
          </p:nvSpPr>
          <p:spPr>
            <a:xfrm>
              <a:off x="6788045" y="5354500"/>
              <a:ext cx="1072865" cy="1015663"/>
            </a:xfrm>
            <a:prstGeom prst="rect">
              <a:avLst/>
            </a:prstGeom>
            <a:noFill/>
          </p:spPr>
          <p:txBody>
            <a:bodyPr wrap="square" rtlCol="0">
              <a:spAutoFit/>
            </a:bodyPr>
            <a:lstStyle/>
            <a:p>
              <a:pPr>
                <a:spcAft>
                  <a:spcPts val="600"/>
                </a:spcAft>
              </a:pPr>
              <a:r>
                <a:rPr lang="en-US" sz="6000" b="1">
                  <a:solidFill>
                    <a:schemeClr val="accent1">
                      <a:lumMod val="75000"/>
                    </a:schemeClr>
                  </a:solidFill>
                  <a:latin typeface="Arial Black" panose="020B0A04020102020204" pitchFamily="34" charset="0"/>
                </a:rPr>
                <a:t>6</a:t>
              </a:r>
            </a:p>
          </p:txBody>
        </p:sp>
        <p:sp>
          <p:nvSpPr>
            <p:cNvPr id="51" name="TextBox 50">
              <a:extLst>
                <a:ext uri="{FF2B5EF4-FFF2-40B4-BE49-F238E27FC236}">
                  <a16:creationId xmlns:a16="http://schemas.microsoft.com/office/drawing/2014/main" id="{7621E3B9-044B-4185-A7EA-014B6FACEF83}"/>
                </a:ext>
              </a:extLst>
            </p:cNvPr>
            <p:cNvSpPr txBox="1"/>
            <p:nvPr/>
          </p:nvSpPr>
          <p:spPr>
            <a:xfrm>
              <a:off x="8742627" y="5662276"/>
              <a:ext cx="2376897" cy="400110"/>
            </a:xfrm>
            <a:prstGeom prst="rect">
              <a:avLst/>
            </a:prstGeom>
            <a:noFill/>
          </p:spPr>
          <p:txBody>
            <a:bodyPr wrap="square" rtlCol="0">
              <a:spAutoFit/>
            </a:bodyPr>
            <a:lstStyle/>
            <a:p>
              <a:r>
                <a:rPr lang="en-US" sz="2000" b="1">
                  <a:solidFill>
                    <a:schemeClr val="accent1">
                      <a:lumMod val="75000"/>
                    </a:schemeClr>
                  </a:solidFill>
                  <a:latin typeface="Arial Black" panose="020B0A04020102020204" pitchFamily="34" charset="0"/>
                </a:rPr>
                <a:t>Show Respect</a:t>
              </a:r>
            </a:p>
          </p:txBody>
        </p:sp>
      </p:grpSp>
    </p:spTree>
    <p:custDataLst>
      <p:tags r:id="rId1"/>
    </p:custDataLst>
    <p:extLst>
      <p:ext uri="{BB962C8B-B14F-4D97-AF65-F5344CB8AC3E}">
        <p14:creationId xmlns:p14="http://schemas.microsoft.com/office/powerpoint/2010/main" val="3298328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D7DAC-EB12-4A9D-B2C9-EFDEC52458AB}"/>
              </a:ext>
            </a:extLst>
          </p:cNvPr>
          <p:cNvSpPr>
            <a:spLocks noGrp="1"/>
          </p:cNvSpPr>
          <p:nvPr>
            <p:ph type="title"/>
          </p:nvPr>
        </p:nvSpPr>
        <p:spPr>
          <a:xfrm>
            <a:off x="532263" y="1146077"/>
            <a:ext cx="4973963" cy="782621"/>
          </a:xfrm>
        </p:spPr>
        <p:txBody>
          <a:bodyPr/>
          <a:lstStyle/>
          <a:p>
            <a:r>
              <a:rPr lang="en-US" b="1"/>
              <a:t>These are often the easiest for public health</a:t>
            </a:r>
          </a:p>
        </p:txBody>
      </p:sp>
      <p:grpSp>
        <p:nvGrpSpPr>
          <p:cNvPr id="5" name="Group 4">
            <a:extLst>
              <a:ext uri="{FF2B5EF4-FFF2-40B4-BE49-F238E27FC236}">
                <a16:creationId xmlns:a16="http://schemas.microsoft.com/office/drawing/2014/main" id="{6B795E8C-D127-42C6-9225-58CB9DFA2595}"/>
              </a:ext>
            </a:extLst>
          </p:cNvPr>
          <p:cNvGrpSpPr/>
          <p:nvPr/>
        </p:nvGrpSpPr>
        <p:grpSpPr>
          <a:xfrm>
            <a:off x="5838020" y="1537388"/>
            <a:ext cx="4331479" cy="1015663"/>
            <a:chOff x="6788045" y="1389654"/>
            <a:chExt cx="4331479" cy="1015663"/>
          </a:xfrm>
        </p:grpSpPr>
        <p:grpSp>
          <p:nvGrpSpPr>
            <p:cNvPr id="6" name="Group 5">
              <a:extLst>
                <a:ext uri="{FF2B5EF4-FFF2-40B4-BE49-F238E27FC236}">
                  <a16:creationId xmlns:a16="http://schemas.microsoft.com/office/drawing/2014/main" id="{E0F87A5E-083C-4CE9-A075-63710666E5A2}"/>
                </a:ext>
              </a:extLst>
            </p:cNvPr>
            <p:cNvGrpSpPr/>
            <p:nvPr/>
          </p:nvGrpSpPr>
          <p:grpSpPr>
            <a:xfrm>
              <a:off x="7677639" y="1438269"/>
              <a:ext cx="910721" cy="887232"/>
              <a:chOff x="7000746" y="1533393"/>
              <a:chExt cx="910721" cy="887232"/>
            </a:xfrm>
          </p:grpSpPr>
          <p:sp>
            <p:nvSpPr>
              <p:cNvPr id="9" name="Oval 8">
                <a:extLst>
                  <a:ext uri="{FF2B5EF4-FFF2-40B4-BE49-F238E27FC236}">
                    <a16:creationId xmlns:a16="http://schemas.microsoft.com/office/drawing/2014/main" id="{3547B21A-EDDA-4432-8D66-52223406D4F5}"/>
                  </a:ext>
                </a:extLst>
              </p:cNvPr>
              <p:cNvSpPr/>
              <p:nvPr/>
            </p:nvSpPr>
            <p:spPr>
              <a:xfrm>
                <a:off x="7000746" y="1557935"/>
                <a:ext cx="848843" cy="848843"/>
              </a:xfrm>
              <a:prstGeom prst="ellipse">
                <a:avLst/>
              </a:prstGeom>
              <a:solidFill>
                <a:srgbClr val="6333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Icon&#10;&#10;Description automatically generated">
                <a:extLst>
                  <a:ext uri="{FF2B5EF4-FFF2-40B4-BE49-F238E27FC236}">
                    <a16:creationId xmlns:a16="http://schemas.microsoft.com/office/drawing/2014/main" id="{F34CF78E-C85D-4699-977C-4C84FBE8AB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24235" y="1533393"/>
                <a:ext cx="887232" cy="887232"/>
              </a:xfrm>
              <a:prstGeom prst="rect">
                <a:avLst/>
              </a:prstGeom>
            </p:spPr>
          </p:pic>
        </p:grpSp>
        <p:sp>
          <p:nvSpPr>
            <p:cNvPr id="7" name="TextBox 6">
              <a:extLst>
                <a:ext uri="{FF2B5EF4-FFF2-40B4-BE49-F238E27FC236}">
                  <a16:creationId xmlns:a16="http://schemas.microsoft.com/office/drawing/2014/main" id="{B5025EB3-2F1C-47F4-8304-404FCB8590A5}"/>
                </a:ext>
              </a:extLst>
            </p:cNvPr>
            <p:cNvSpPr txBox="1"/>
            <p:nvPr/>
          </p:nvSpPr>
          <p:spPr>
            <a:xfrm>
              <a:off x="6788045" y="1389654"/>
              <a:ext cx="1072865" cy="1015663"/>
            </a:xfrm>
            <a:prstGeom prst="rect">
              <a:avLst/>
            </a:prstGeom>
            <a:noFill/>
          </p:spPr>
          <p:txBody>
            <a:bodyPr wrap="square" rtlCol="0">
              <a:spAutoFit/>
            </a:bodyPr>
            <a:lstStyle/>
            <a:p>
              <a:pPr>
                <a:spcAft>
                  <a:spcPts val="600"/>
                </a:spcAft>
              </a:pPr>
              <a:r>
                <a:rPr lang="en-US" sz="6000" b="1">
                  <a:solidFill>
                    <a:schemeClr val="accent1">
                      <a:lumMod val="75000"/>
                    </a:schemeClr>
                  </a:solidFill>
                  <a:latin typeface="Arial Black" panose="020B0A04020102020204" pitchFamily="34" charset="0"/>
                </a:rPr>
                <a:t>2</a:t>
              </a:r>
            </a:p>
          </p:txBody>
        </p:sp>
        <p:sp>
          <p:nvSpPr>
            <p:cNvPr id="8" name="TextBox 7">
              <a:extLst>
                <a:ext uri="{FF2B5EF4-FFF2-40B4-BE49-F238E27FC236}">
                  <a16:creationId xmlns:a16="http://schemas.microsoft.com/office/drawing/2014/main" id="{6314E7B3-E40C-471C-8F0A-2C945EE787F0}"/>
                </a:ext>
              </a:extLst>
            </p:cNvPr>
            <p:cNvSpPr txBox="1"/>
            <p:nvPr/>
          </p:nvSpPr>
          <p:spPr>
            <a:xfrm>
              <a:off x="8742627" y="1681830"/>
              <a:ext cx="2376897" cy="400110"/>
            </a:xfrm>
            <a:prstGeom prst="rect">
              <a:avLst/>
            </a:prstGeom>
            <a:noFill/>
          </p:spPr>
          <p:txBody>
            <a:bodyPr wrap="square" rtlCol="0">
              <a:spAutoFit/>
            </a:bodyPr>
            <a:lstStyle/>
            <a:p>
              <a:r>
                <a:rPr lang="en-US" sz="2000" b="1">
                  <a:solidFill>
                    <a:schemeClr val="accent1">
                      <a:lumMod val="75000"/>
                    </a:schemeClr>
                  </a:solidFill>
                  <a:latin typeface="Arial Black" panose="020B0A04020102020204" pitchFamily="34" charset="0"/>
                </a:rPr>
                <a:t>Be Right</a:t>
              </a:r>
            </a:p>
          </p:txBody>
        </p:sp>
      </p:grpSp>
      <p:grpSp>
        <p:nvGrpSpPr>
          <p:cNvPr id="11" name="Group 10">
            <a:extLst>
              <a:ext uri="{FF2B5EF4-FFF2-40B4-BE49-F238E27FC236}">
                <a16:creationId xmlns:a16="http://schemas.microsoft.com/office/drawing/2014/main" id="{947EC7F4-1FB8-48D9-8AB0-E9AF8437FCAE}"/>
              </a:ext>
            </a:extLst>
          </p:cNvPr>
          <p:cNvGrpSpPr/>
          <p:nvPr/>
        </p:nvGrpSpPr>
        <p:grpSpPr>
          <a:xfrm>
            <a:off x="5838020" y="2519422"/>
            <a:ext cx="4331479" cy="1015663"/>
            <a:chOff x="6788045" y="2384048"/>
            <a:chExt cx="4331479" cy="1015663"/>
          </a:xfrm>
        </p:grpSpPr>
        <p:grpSp>
          <p:nvGrpSpPr>
            <p:cNvPr id="12" name="Group 11">
              <a:extLst>
                <a:ext uri="{FF2B5EF4-FFF2-40B4-BE49-F238E27FC236}">
                  <a16:creationId xmlns:a16="http://schemas.microsoft.com/office/drawing/2014/main" id="{3ED68975-947B-4200-9043-35FD5005AD35}"/>
                </a:ext>
              </a:extLst>
            </p:cNvPr>
            <p:cNvGrpSpPr/>
            <p:nvPr/>
          </p:nvGrpSpPr>
          <p:grpSpPr>
            <a:xfrm>
              <a:off x="7677639" y="2393416"/>
              <a:ext cx="848843" cy="995095"/>
              <a:chOff x="7000746" y="2488540"/>
              <a:chExt cx="848843" cy="995095"/>
            </a:xfrm>
          </p:grpSpPr>
          <p:sp>
            <p:nvSpPr>
              <p:cNvPr id="15" name="Oval 14">
                <a:extLst>
                  <a:ext uri="{FF2B5EF4-FFF2-40B4-BE49-F238E27FC236}">
                    <a16:creationId xmlns:a16="http://schemas.microsoft.com/office/drawing/2014/main" id="{F6999F63-BD4C-4399-A86A-36A4C64121CC}"/>
                  </a:ext>
                </a:extLst>
              </p:cNvPr>
              <p:cNvSpPr/>
              <p:nvPr/>
            </p:nvSpPr>
            <p:spPr>
              <a:xfrm>
                <a:off x="7000746" y="2553029"/>
                <a:ext cx="848843" cy="84884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descr="Icon&#10;&#10;Description automatically generated">
                <a:extLst>
                  <a:ext uri="{FF2B5EF4-FFF2-40B4-BE49-F238E27FC236}">
                    <a16:creationId xmlns:a16="http://schemas.microsoft.com/office/drawing/2014/main" id="{8EB4B222-7843-4185-BE5C-7B71159B2016}"/>
                  </a:ext>
                </a:extLst>
              </p:cNvPr>
              <p:cNvPicPr>
                <a:picLocks noChangeAspect="1"/>
              </p:cNvPicPr>
              <p:nvPr/>
            </p:nvPicPr>
            <p:blipFill rotWithShape="1">
              <a:blip r:embed="rId5">
                <a:extLst>
                  <a:ext uri="{28A0092B-C50C-407E-A947-70E740481C1C}">
                    <a14:useLocalDpi xmlns:a14="http://schemas.microsoft.com/office/drawing/2010/main" val="0"/>
                  </a:ext>
                </a:extLst>
              </a:blip>
              <a:srcRect l="19167" r="19003"/>
              <a:stretch/>
            </p:blipFill>
            <p:spPr>
              <a:xfrm>
                <a:off x="7119938" y="2488540"/>
                <a:ext cx="615262" cy="995095"/>
              </a:xfrm>
              <a:prstGeom prst="rect">
                <a:avLst/>
              </a:prstGeom>
            </p:spPr>
          </p:pic>
          <p:sp>
            <p:nvSpPr>
              <p:cNvPr id="17" name="Oval 16">
                <a:extLst>
                  <a:ext uri="{FF2B5EF4-FFF2-40B4-BE49-F238E27FC236}">
                    <a16:creationId xmlns:a16="http://schemas.microsoft.com/office/drawing/2014/main" id="{8CDE9B27-F9D1-485E-97A2-ACFF4D534212}"/>
                  </a:ext>
                </a:extLst>
              </p:cNvPr>
              <p:cNvSpPr/>
              <p:nvPr/>
            </p:nvSpPr>
            <p:spPr>
              <a:xfrm>
                <a:off x="7317582" y="2745457"/>
                <a:ext cx="240631" cy="24063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Icon&#10;&#10;Description automatically generated with medium confidence">
                <a:extLst>
                  <a:ext uri="{FF2B5EF4-FFF2-40B4-BE49-F238E27FC236}">
                    <a16:creationId xmlns:a16="http://schemas.microsoft.com/office/drawing/2014/main" id="{25A22AD4-515F-4D54-9DF5-888F19D928B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31379" y="2631156"/>
                <a:ext cx="429673" cy="429673"/>
              </a:xfrm>
              <a:prstGeom prst="rect">
                <a:avLst/>
              </a:prstGeom>
            </p:spPr>
          </p:pic>
        </p:grpSp>
        <p:sp>
          <p:nvSpPr>
            <p:cNvPr id="13" name="TextBox 12">
              <a:extLst>
                <a:ext uri="{FF2B5EF4-FFF2-40B4-BE49-F238E27FC236}">
                  <a16:creationId xmlns:a16="http://schemas.microsoft.com/office/drawing/2014/main" id="{C3E0787A-0175-4343-A69E-8FC3D615EB7C}"/>
                </a:ext>
              </a:extLst>
            </p:cNvPr>
            <p:cNvSpPr txBox="1"/>
            <p:nvPr/>
          </p:nvSpPr>
          <p:spPr>
            <a:xfrm>
              <a:off x="6788045" y="2384048"/>
              <a:ext cx="1072865" cy="1015663"/>
            </a:xfrm>
            <a:prstGeom prst="rect">
              <a:avLst/>
            </a:prstGeom>
            <a:noFill/>
          </p:spPr>
          <p:txBody>
            <a:bodyPr wrap="square" rtlCol="0">
              <a:spAutoFit/>
            </a:bodyPr>
            <a:lstStyle/>
            <a:p>
              <a:pPr>
                <a:spcAft>
                  <a:spcPts val="600"/>
                </a:spcAft>
              </a:pPr>
              <a:r>
                <a:rPr lang="en-US" sz="6000" b="1">
                  <a:solidFill>
                    <a:schemeClr val="accent1">
                      <a:lumMod val="75000"/>
                    </a:schemeClr>
                  </a:solidFill>
                  <a:latin typeface="Arial Black" panose="020B0A04020102020204" pitchFamily="34" charset="0"/>
                </a:rPr>
                <a:t>3</a:t>
              </a:r>
            </a:p>
          </p:txBody>
        </p:sp>
        <p:sp>
          <p:nvSpPr>
            <p:cNvPr id="14" name="TextBox 13">
              <a:extLst>
                <a:ext uri="{FF2B5EF4-FFF2-40B4-BE49-F238E27FC236}">
                  <a16:creationId xmlns:a16="http://schemas.microsoft.com/office/drawing/2014/main" id="{CEB91B5D-6C74-49A4-8B50-48CD43E7D492}"/>
                </a:ext>
              </a:extLst>
            </p:cNvPr>
            <p:cNvSpPr txBox="1"/>
            <p:nvPr/>
          </p:nvSpPr>
          <p:spPr>
            <a:xfrm>
              <a:off x="8742627" y="2690908"/>
              <a:ext cx="2376897" cy="400110"/>
            </a:xfrm>
            <a:prstGeom prst="rect">
              <a:avLst/>
            </a:prstGeom>
            <a:noFill/>
          </p:spPr>
          <p:txBody>
            <a:bodyPr wrap="square" rtlCol="0">
              <a:spAutoFit/>
            </a:bodyPr>
            <a:lstStyle/>
            <a:p>
              <a:r>
                <a:rPr lang="en-US" sz="2000" b="1">
                  <a:solidFill>
                    <a:schemeClr val="accent1">
                      <a:lumMod val="75000"/>
                    </a:schemeClr>
                  </a:solidFill>
                  <a:latin typeface="Arial Black" panose="020B0A04020102020204" pitchFamily="34" charset="0"/>
                </a:rPr>
                <a:t>Be Credible</a:t>
              </a:r>
            </a:p>
          </p:txBody>
        </p:sp>
      </p:grpSp>
      <p:grpSp>
        <p:nvGrpSpPr>
          <p:cNvPr id="19" name="Group 18">
            <a:extLst>
              <a:ext uri="{FF2B5EF4-FFF2-40B4-BE49-F238E27FC236}">
                <a16:creationId xmlns:a16="http://schemas.microsoft.com/office/drawing/2014/main" id="{C82783ED-752E-425F-B755-7A35F7889F03}"/>
              </a:ext>
            </a:extLst>
          </p:cNvPr>
          <p:cNvGrpSpPr/>
          <p:nvPr/>
        </p:nvGrpSpPr>
        <p:grpSpPr>
          <a:xfrm>
            <a:off x="5838020" y="3501456"/>
            <a:ext cx="5075402" cy="1015663"/>
            <a:chOff x="6788045" y="3374233"/>
            <a:chExt cx="5075402" cy="1015663"/>
          </a:xfrm>
        </p:grpSpPr>
        <p:grpSp>
          <p:nvGrpSpPr>
            <p:cNvPr id="20" name="Group 19">
              <a:extLst>
                <a:ext uri="{FF2B5EF4-FFF2-40B4-BE49-F238E27FC236}">
                  <a16:creationId xmlns:a16="http://schemas.microsoft.com/office/drawing/2014/main" id="{8FA071B5-B8CE-4993-AD9E-72FB90D2EE52}"/>
                </a:ext>
              </a:extLst>
            </p:cNvPr>
            <p:cNvGrpSpPr/>
            <p:nvPr/>
          </p:nvGrpSpPr>
          <p:grpSpPr>
            <a:xfrm>
              <a:off x="7677639" y="3452999"/>
              <a:ext cx="848843" cy="848843"/>
              <a:chOff x="7000746" y="3548123"/>
              <a:chExt cx="848843" cy="848843"/>
            </a:xfrm>
          </p:grpSpPr>
          <p:sp>
            <p:nvSpPr>
              <p:cNvPr id="23" name="Oval 22">
                <a:extLst>
                  <a:ext uri="{FF2B5EF4-FFF2-40B4-BE49-F238E27FC236}">
                    <a16:creationId xmlns:a16="http://schemas.microsoft.com/office/drawing/2014/main" id="{E08F03D8-F098-476B-A038-C77FA2F8B357}"/>
                  </a:ext>
                </a:extLst>
              </p:cNvPr>
              <p:cNvSpPr/>
              <p:nvPr/>
            </p:nvSpPr>
            <p:spPr>
              <a:xfrm>
                <a:off x="7000746" y="3548123"/>
                <a:ext cx="848843" cy="84884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descr="Icon&#10;&#10;Description automatically generated">
                <a:extLst>
                  <a:ext uri="{FF2B5EF4-FFF2-40B4-BE49-F238E27FC236}">
                    <a16:creationId xmlns:a16="http://schemas.microsoft.com/office/drawing/2014/main" id="{D6F41098-9827-4BF7-8154-508BCFDADA59}"/>
                  </a:ext>
                </a:extLst>
              </p:cNvPr>
              <p:cNvPicPr>
                <a:picLocks noChangeAspect="1"/>
              </p:cNvPicPr>
              <p:nvPr/>
            </p:nvPicPr>
            <p:blipFill rotWithShape="1">
              <a:blip r:embed="rId7">
                <a:extLst>
                  <a:ext uri="{28A0092B-C50C-407E-A947-70E740481C1C}">
                    <a14:useLocalDpi xmlns:a14="http://schemas.microsoft.com/office/drawing/2010/main" val="0"/>
                  </a:ext>
                </a:extLst>
              </a:blip>
              <a:srcRect l="21422" t="4956" r="22464" b="38930"/>
              <a:stretch/>
            </p:blipFill>
            <p:spPr>
              <a:xfrm>
                <a:off x="7097460" y="3609150"/>
                <a:ext cx="655412" cy="655412"/>
              </a:xfrm>
              <a:prstGeom prst="ellipse">
                <a:avLst/>
              </a:prstGeom>
            </p:spPr>
          </p:pic>
        </p:grpSp>
        <p:sp>
          <p:nvSpPr>
            <p:cNvPr id="21" name="TextBox 20">
              <a:extLst>
                <a:ext uri="{FF2B5EF4-FFF2-40B4-BE49-F238E27FC236}">
                  <a16:creationId xmlns:a16="http://schemas.microsoft.com/office/drawing/2014/main" id="{B3312E58-013E-4D5C-AFA3-378FBAC0BAB0}"/>
                </a:ext>
              </a:extLst>
            </p:cNvPr>
            <p:cNvSpPr txBox="1"/>
            <p:nvPr/>
          </p:nvSpPr>
          <p:spPr>
            <a:xfrm>
              <a:off x="6788045" y="3374233"/>
              <a:ext cx="1072865" cy="1015663"/>
            </a:xfrm>
            <a:prstGeom prst="rect">
              <a:avLst/>
            </a:prstGeom>
            <a:noFill/>
          </p:spPr>
          <p:txBody>
            <a:bodyPr wrap="square" rtlCol="0">
              <a:spAutoFit/>
            </a:bodyPr>
            <a:lstStyle/>
            <a:p>
              <a:pPr>
                <a:spcAft>
                  <a:spcPts val="600"/>
                </a:spcAft>
              </a:pPr>
              <a:r>
                <a:rPr lang="en-US" sz="6000" b="1">
                  <a:solidFill>
                    <a:schemeClr val="accent1">
                      <a:lumMod val="75000"/>
                    </a:schemeClr>
                  </a:solidFill>
                  <a:latin typeface="Arial Black" panose="020B0A04020102020204" pitchFamily="34" charset="0"/>
                </a:rPr>
                <a:t>4</a:t>
              </a:r>
            </a:p>
          </p:txBody>
        </p:sp>
        <p:sp>
          <p:nvSpPr>
            <p:cNvPr id="22" name="TextBox 21">
              <a:extLst>
                <a:ext uri="{FF2B5EF4-FFF2-40B4-BE49-F238E27FC236}">
                  <a16:creationId xmlns:a16="http://schemas.microsoft.com/office/drawing/2014/main" id="{CFCA11C1-DFC4-4496-BCA5-4549CB65EF22}"/>
                </a:ext>
              </a:extLst>
            </p:cNvPr>
            <p:cNvSpPr txBox="1"/>
            <p:nvPr/>
          </p:nvSpPr>
          <p:spPr>
            <a:xfrm>
              <a:off x="8742627" y="3682638"/>
              <a:ext cx="3120820" cy="400110"/>
            </a:xfrm>
            <a:prstGeom prst="rect">
              <a:avLst/>
            </a:prstGeom>
            <a:noFill/>
          </p:spPr>
          <p:txBody>
            <a:bodyPr wrap="square" rtlCol="0">
              <a:spAutoFit/>
            </a:bodyPr>
            <a:lstStyle/>
            <a:p>
              <a:r>
                <a:rPr lang="en-US" sz="2000" b="1">
                  <a:solidFill>
                    <a:schemeClr val="accent1">
                      <a:lumMod val="75000"/>
                    </a:schemeClr>
                  </a:solidFill>
                  <a:latin typeface="Arial Black" panose="020B0A04020102020204" pitchFamily="34" charset="0"/>
                </a:rPr>
                <a:t>Express Empathy</a:t>
              </a:r>
            </a:p>
          </p:txBody>
        </p:sp>
      </p:grpSp>
      <p:grpSp>
        <p:nvGrpSpPr>
          <p:cNvPr id="25" name="Group 24">
            <a:extLst>
              <a:ext uri="{FF2B5EF4-FFF2-40B4-BE49-F238E27FC236}">
                <a16:creationId xmlns:a16="http://schemas.microsoft.com/office/drawing/2014/main" id="{8BA5C647-8A14-4B07-B24F-FAE539758834}"/>
              </a:ext>
            </a:extLst>
          </p:cNvPr>
          <p:cNvGrpSpPr/>
          <p:nvPr/>
        </p:nvGrpSpPr>
        <p:grpSpPr>
          <a:xfrm>
            <a:off x="5838020" y="4483490"/>
            <a:ext cx="4331479" cy="1015663"/>
            <a:chOff x="6788045" y="4364681"/>
            <a:chExt cx="4331479" cy="1015663"/>
          </a:xfrm>
        </p:grpSpPr>
        <p:grpSp>
          <p:nvGrpSpPr>
            <p:cNvPr id="26" name="Group 25">
              <a:extLst>
                <a:ext uri="{FF2B5EF4-FFF2-40B4-BE49-F238E27FC236}">
                  <a16:creationId xmlns:a16="http://schemas.microsoft.com/office/drawing/2014/main" id="{E4C789EF-DD2F-4A43-8ED1-10A22A618E18}"/>
                </a:ext>
              </a:extLst>
            </p:cNvPr>
            <p:cNvGrpSpPr/>
            <p:nvPr/>
          </p:nvGrpSpPr>
          <p:grpSpPr>
            <a:xfrm>
              <a:off x="7633564" y="4448092"/>
              <a:ext cx="892918" cy="848844"/>
              <a:chOff x="6956671" y="4543216"/>
              <a:chExt cx="892918" cy="848844"/>
            </a:xfrm>
          </p:grpSpPr>
          <p:sp>
            <p:nvSpPr>
              <p:cNvPr id="29" name="Oval 28">
                <a:extLst>
                  <a:ext uri="{FF2B5EF4-FFF2-40B4-BE49-F238E27FC236}">
                    <a16:creationId xmlns:a16="http://schemas.microsoft.com/office/drawing/2014/main" id="{604CD47B-09E9-4A70-B918-CC7864C2FB40}"/>
                  </a:ext>
                </a:extLst>
              </p:cNvPr>
              <p:cNvSpPr/>
              <p:nvPr/>
            </p:nvSpPr>
            <p:spPr>
              <a:xfrm>
                <a:off x="7000746" y="4543217"/>
                <a:ext cx="848843" cy="848843"/>
              </a:xfrm>
              <a:prstGeom prst="ellipse">
                <a:avLst/>
              </a:prstGeom>
              <a:solidFill>
                <a:srgbClr val="D02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descr="Icon&#10;&#10;Description automatically generated">
                <a:extLst>
                  <a:ext uri="{FF2B5EF4-FFF2-40B4-BE49-F238E27FC236}">
                    <a16:creationId xmlns:a16="http://schemas.microsoft.com/office/drawing/2014/main" id="{43C9F6AF-4387-4686-A92D-3545DF947C9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956671" y="4543216"/>
                <a:ext cx="848843" cy="848843"/>
              </a:xfrm>
              <a:prstGeom prst="rect">
                <a:avLst/>
              </a:prstGeom>
            </p:spPr>
          </p:pic>
        </p:grpSp>
        <p:sp>
          <p:nvSpPr>
            <p:cNvPr id="27" name="TextBox 26">
              <a:extLst>
                <a:ext uri="{FF2B5EF4-FFF2-40B4-BE49-F238E27FC236}">
                  <a16:creationId xmlns:a16="http://schemas.microsoft.com/office/drawing/2014/main" id="{18276801-35A4-4A80-BA29-D2B1F2227863}"/>
                </a:ext>
              </a:extLst>
            </p:cNvPr>
            <p:cNvSpPr txBox="1"/>
            <p:nvPr/>
          </p:nvSpPr>
          <p:spPr>
            <a:xfrm>
              <a:off x="6788045" y="4364681"/>
              <a:ext cx="1072865" cy="1015663"/>
            </a:xfrm>
            <a:prstGeom prst="rect">
              <a:avLst/>
            </a:prstGeom>
            <a:noFill/>
          </p:spPr>
          <p:txBody>
            <a:bodyPr wrap="square" rtlCol="0">
              <a:spAutoFit/>
            </a:bodyPr>
            <a:lstStyle/>
            <a:p>
              <a:pPr>
                <a:spcAft>
                  <a:spcPts val="600"/>
                </a:spcAft>
              </a:pPr>
              <a:r>
                <a:rPr lang="en-US" sz="6000" b="1">
                  <a:solidFill>
                    <a:schemeClr val="accent1">
                      <a:lumMod val="75000"/>
                    </a:schemeClr>
                  </a:solidFill>
                  <a:latin typeface="Arial Black" panose="020B0A04020102020204" pitchFamily="34" charset="0"/>
                </a:rPr>
                <a:t>5</a:t>
              </a:r>
            </a:p>
          </p:txBody>
        </p:sp>
        <p:sp>
          <p:nvSpPr>
            <p:cNvPr id="28" name="TextBox 27">
              <a:extLst>
                <a:ext uri="{FF2B5EF4-FFF2-40B4-BE49-F238E27FC236}">
                  <a16:creationId xmlns:a16="http://schemas.microsoft.com/office/drawing/2014/main" id="{0C90ABC7-4887-49F7-A672-F448201631EC}"/>
                </a:ext>
              </a:extLst>
            </p:cNvPr>
            <p:cNvSpPr txBox="1"/>
            <p:nvPr/>
          </p:nvSpPr>
          <p:spPr>
            <a:xfrm>
              <a:off x="8742627" y="4672457"/>
              <a:ext cx="2376897" cy="400110"/>
            </a:xfrm>
            <a:prstGeom prst="rect">
              <a:avLst/>
            </a:prstGeom>
            <a:noFill/>
          </p:spPr>
          <p:txBody>
            <a:bodyPr wrap="square" rtlCol="0">
              <a:spAutoFit/>
            </a:bodyPr>
            <a:lstStyle/>
            <a:p>
              <a:r>
                <a:rPr lang="en-US" sz="2000" b="1">
                  <a:solidFill>
                    <a:schemeClr val="accent1">
                      <a:lumMod val="75000"/>
                    </a:schemeClr>
                  </a:solidFill>
                  <a:latin typeface="Arial Black" panose="020B0A04020102020204" pitchFamily="34" charset="0"/>
                </a:rPr>
                <a:t>Promote Action</a:t>
              </a:r>
            </a:p>
          </p:txBody>
        </p:sp>
      </p:grpSp>
      <p:grpSp>
        <p:nvGrpSpPr>
          <p:cNvPr id="31" name="Group 30">
            <a:extLst>
              <a:ext uri="{FF2B5EF4-FFF2-40B4-BE49-F238E27FC236}">
                <a16:creationId xmlns:a16="http://schemas.microsoft.com/office/drawing/2014/main" id="{3A56E3D8-5B26-4D96-8203-B90793C0067E}"/>
              </a:ext>
            </a:extLst>
          </p:cNvPr>
          <p:cNvGrpSpPr/>
          <p:nvPr/>
        </p:nvGrpSpPr>
        <p:grpSpPr>
          <a:xfrm>
            <a:off x="5838020" y="519729"/>
            <a:ext cx="4331479" cy="1015663"/>
            <a:chOff x="6788045" y="362496"/>
            <a:chExt cx="4331479" cy="1015663"/>
          </a:xfrm>
        </p:grpSpPr>
        <p:grpSp>
          <p:nvGrpSpPr>
            <p:cNvPr id="32" name="Group 31">
              <a:extLst>
                <a:ext uri="{FF2B5EF4-FFF2-40B4-BE49-F238E27FC236}">
                  <a16:creationId xmlns:a16="http://schemas.microsoft.com/office/drawing/2014/main" id="{3E568F69-4E47-4AF9-B691-F06DB1C20372}"/>
                </a:ext>
              </a:extLst>
            </p:cNvPr>
            <p:cNvGrpSpPr/>
            <p:nvPr/>
          </p:nvGrpSpPr>
          <p:grpSpPr>
            <a:xfrm>
              <a:off x="7642013" y="428467"/>
              <a:ext cx="884469" cy="888093"/>
              <a:chOff x="6965120" y="523591"/>
              <a:chExt cx="884469" cy="888093"/>
            </a:xfrm>
          </p:grpSpPr>
          <p:sp>
            <p:nvSpPr>
              <p:cNvPr id="35" name="Oval 34">
                <a:extLst>
                  <a:ext uri="{FF2B5EF4-FFF2-40B4-BE49-F238E27FC236}">
                    <a16:creationId xmlns:a16="http://schemas.microsoft.com/office/drawing/2014/main" id="{E7BB1D8F-4D16-4A1B-B8E0-4F0FFB788E50}"/>
                  </a:ext>
                </a:extLst>
              </p:cNvPr>
              <p:cNvSpPr/>
              <p:nvPr/>
            </p:nvSpPr>
            <p:spPr>
              <a:xfrm>
                <a:off x="7000746" y="562841"/>
                <a:ext cx="848843" cy="848843"/>
              </a:xfrm>
              <a:prstGeom prst="ellipse">
                <a:avLst/>
              </a:prstGeom>
              <a:solidFill>
                <a:srgbClr val="F47E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 name="Picture 35" descr="Icon&#10;&#10;Description automatically generated">
                <a:extLst>
                  <a:ext uri="{FF2B5EF4-FFF2-40B4-BE49-F238E27FC236}">
                    <a16:creationId xmlns:a16="http://schemas.microsoft.com/office/drawing/2014/main" id="{ADD97989-483C-462A-BD17-D9037F901F7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965120" y="523591"/>
                <a:ext cx="883722" cy="883722"/>
              </a:xfrm>
              <a:prstGeom prst="rect">
                <a:avLst/>
              </a:prstGeom>
            </p:spPr>
          </p:pic>
        </p:grpSp>
        <p:sp>
          <p:nvSpPr>
            <p:cNvPr id="33" name="TextBox 32">
              <a:extLst>
                <a:ext uri="{FF2B5EF4-FFF2-40B4-BE49-F238E27FC236}">
                  <a16:creationId xmlns:a16="http://schemas.microsoft.com/office/drawing/2014/main" id="{E585B860-3102-4991-8FDF-15278336FC77}"/>
                </a:ext>
              </a:extLst>
            </p:cNvPr>
            <p:cNvSpPr txBox="1"/>
            <p:nvPr/>
          </p:nvSpPr>
          <p:spPr>
            <a:xfrm>
              <a:off x="6788045" y="362496"/>
              <a:ext cx="741071" cy="1015663"/>
            </a:xfrm>
            <a:prstGeom prst="rect">
              <a:avLst/>
            </a:prstGeom>
            <a:noFill/>
          </p:spPr>
          <p:txBody>
            <a:bodyPr wrap="square" rtlCol="0">
              <a:spAutoFit/>
            </a:bodyPr>
            <a:lstStyle/>
            <a:p>
              <a:pPr>
                <a:spcAft>
                  <a:spcPts val="600"/>
                </a:spcAft>
              </a:pPr>
              <a:r>
                <a:rPr lang="en-US" sz="6000" b="1">
                  <a:solidFill>
                    <a:schemeClr val="accent1">
                      <a:lumMod val="75000"/>
                    </a:schemeClr>
                  </a:solidFill>
                  <a:latin typeface="Arial Black" panose="020B0A04020102020204" pitchFamily="34" charset="0"/>
                </a:rPr>
                <a:t>1</a:t>
              </a:r>
            </a:p>
          </p:txBody>
        </p:sp>
        <p:sp>
          <p:nvSpPr>
            <p:cNvPr id="34" name="TextBox 33">
              <a:extLst>
                <a:ext uri="{FF2B5EF4-FFF2-40B4-BE49-F238E27FC236}">
                  <a16:creationId xmlns:a16="http://schemas.microsoft.com/office/drawing/2014/main" id="{9526D7FA-52BE-48D7-A08E-8489D1AD4440}"/>
                </a:ext>
              </a:extLst>
            </p:cNvPr>
            <p:cNvSpPr txBox="1"/>
            <p:nvPr/>
          </p:nvSpPr>
          <p:spPr>
            <a:xfrm>
              <a:off x="8742627" y="672752"/>
              <a:ext cx="2376897" cy="400110"/>
            </a:xfrm>
            <a:prstGeom prst="rect">
              <a:avLst/>
            </a:prstGeom>
            <a:noFill/>
          </p:spPr>
          <p:txBody>
            <a:bodyPr wrap="square" rtlCol="0">
              <a:spAutoFit/>
            </a:bodyPr>
            <a:lstStyle/>
            <a:p>
              <a:r>
                <a:rPr lang="en-US" sz="2000" b="1">
                  <a:solidFill>
                    <a:schemeClr val="accent1">
                      <a:lumMod val="75000"/>
                    </a:schemeClr>
                  </a:solidFill>
                  <a:latin typeface="Arial Black" panose="020B0A04020102020204" pitchFamily="34" charset="0"/>
                </a:rPr>
                <a:t>Be First</a:t>
              </a:r>
            </a:p>
          </p:txBody>
        </p:sp>
      </p:grpSp>
      <p:grpSp>
        <p:nvGrpSpPr>
          <p:cNvPr id="37" name="Group 36">
            <a:extLst>
              <a:ext uri="{FF2B5EF4-FFF2-40B4-BE49-F238E27FC236}">
                <a16:creationId xmlns:a16="http://schemas.microsoft.com/office/drawing/2014/main" id="{F9063EAD-15C8-44A2-9414-DC40E5DAC5CF}"/>
              </a:ext>
            </a:extLst>
          </p:cNvPr>
          <p:cNvGrpSpPr/>
          <p:nvPr/>
        </p:nvGrpSpPr>
        <p:grpSpPr>
          <a:xfrm>
            <a:off x="5838020" y="5465524"/>
            <a:ext cx="4331479" cy="1086592"/>
            <a:chOff x="6788045" y="5324310"/>
            <a:chExt cx="4331479" cy="1086592"/>
          </a:xfrm>
        </p:grpSpPr>
        <p:grpSp>
          <p:nvGrpSpPr>
            <p:cNvPr id="38" name="Group 37">
              <a:extLst>
                <a:ext uri="{FF2B5EF4-FFF2-40B4-BE49-F238E27FC236}">
                  <a16:creationId xmlns:a16="http://schemas.microsoft.com/office/drawing/2014/main" id="{EE43DB5A-7C62-46AB-8894-726855BA7C4F}"/>
                </a:ext>
              </a:extLst>
            </p:cNvPr>
            <p:cNvGrpSpPr/>
            <p:nvPr/>
          </p:nvGrpSpPr>
          <p:grpSpPr>
            <a:xfrm>
              <a:off x="7558763" y="5324310"/>
              <a:ext cx="1086592" cy="1086592"/>
              <a:chOff x="6881870" y="5419434"/>
              <a:chExt cx="1086592" cy="1086592"/>
            </a:xfrm>
          </p:grpSpPr>
          <p:sp>
            <p:nvSpPr>
              <p:cNvPr id="41" name="Oval 40">
                <a:extLst>
                  <a:ext uri="{FF2B5EF4-FFF2-40B4-BE49-F238E27FC236}">
                    <a16:creationId xmlns:a16="http://schemas.microsoft.com/office/drawing/2014/main" id="{BC834D75-2388-41F1-83AC-2EC38F6219C1}"/>
                  </a:ext>
                </a:extLst>
              </p:cNvPr>
              <p:cNvSpPr/>
              <p:nvPr/>
            </p:nvSpPr>
            <p:spPr>
              <a:xfrm>
                <a:off x="7000745" y="5538309"/>
                <a:ext cx="848843" cy="848843"/>
              </a:xfrm>
              <a:prstGeom prst="ellipse">
                <a:avLst/>
              </a:prstGeom>
              <a:solidFill>
                <a:srgbClr val="00A9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2" name="Picture 41" descr="A picture containing text&#10;&#10;Description automatically generated">
                <a:extLst>
                  <a:ext uri="{FF2B5EF4-FFF2-40B4-BE49-F238E27FC236}">
                    <a16:creationId xmlns:a16="http://schemas.microsoft.com/office/drawing/2014/main" id="{CD3FDC0C-FCA8-4338-86B5-20F23382CF1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881870" y="5419434"/>
                <a:ext cx="1086592" cy="1086592"/>
              </a:xfrm>
              <a:prstGeom prst="rect">
                <a:avLst/>
              </a:prstGeom>
            </p:spPr>
          </p:pic>
        </p:grpSp>
        <p:sp>
          <p:nvSpPr>
            <p:cNvPr id="39" name="TextBox 38">
              <a:extLst>
                <a:ext uri="{FF2B5EF4-FFF2-40B4-BE49-F238E27FC236}">
                  <a16:creationId xmlns:a16="http://schemas.microsoft.com/office/drawing/2014/main" id="{0D8EC243-C7BB-4FB7-81E8-5DC60AA6FFF3}"/>
                </a:ext>
              </a:extLst>
            </p:cNvPr>
            <p:cNvSpPr txBox="1"/>
            <p:nvPr/>
          </p:nvSpPr>
          <p:spPr>
            <a:xfrm>
              <a:off x="6788045" y="5354500"/>
              <a:ext cx="1072865" cy="1015663"/>
            </a:xfrm>
            <a:prstGeom prst="rect">
              <a:avLst/>
            </a:prstGeom>
            <a:noFill/>
          </p:spPr>
          <p:txBody>
            <a:bodyPr wrap="square" rtlCol="0">
              <a:spAutoFit/>
            </a:bodyPr>
            <a:lstStyle/>
            <a:p>
              <a:pPr>
                <a:spcAft>
                  <a:spcPts val="600"/>
                </a:spcAft>
              </a:pPr>
              <a:r>
                <a:rPr lang="en-US" sz="6000" b="1">
                  <a:solidFill>
                    <a:schemeClr val="accent1">
                      <a:lumMod val="75000"/>
                    </a:schemeClr>
                  </a:solidFill>
                  <a:latin typeface="Arial Black" panose="020B0A04020102020204" pitchFamily="34" charset="0"/>
                </a:rPr>
                <a:t>6</a:t>
              </a:r>
            </a:p>
          </p:txBody>
        </p:sp>
        <p:sp>
          <p:nvSpPr>
            <p:cNvPr id="40" name="TextBox 39">
              <a:extLst>
                <a:ext uri="{FF2B5EF4-FFF2-40B4-BE49-F238E27FC236}">
                  <a16:creationId xmlns:a16="http://schemas.microsoft.com/office/drawing/2014/main" id="{2DCCEB20-580F-44B1-A79D-DDEFB7ABB457}"/>
                </a:ext>
              </a:extLst>
            </p:cNvPr>
            <p:cNvSpPr txBox="1"/>
            <p:nvPr/>
          </p:nvSpPr>
          <p:spPr>
            <a:xfrm>
              <a:off x="8742627" y="5662276"/>
              <a:ext cx="2376897" cy="400110"/>
            </a:xfrm>
            <a:prstGeom prst="rect">
              <a:avLst/>
            </a:prstGeom>
            <a:noFill/>
          </p:spPr>
          <p:txBody>
            <a:bodyPr wrap="square" rtlCol="0">
              <a:spAutoFit/>
            </a:bodyPr>
            <a:lstStyle/>
            <a:p>
              <a:r>
                <a:rPr lang="en-US" sz="2000" b="1">
                  <a:solidFill>
                    <a:schemeClr val="accent1">
                      <a:lumMod val="75000"/>
                    </a:schemeClr>
                  </a:solidFill>
                  <a:latin typeface="Arial Black" panose="020B0A04020102020204" pitchFamily="34" charset="0"/>
                </a:rPr>
                <a:t>Show Respect</a:t>
              </a:r>
            </a:p>
          </p:txBody>
        </p:sp>
      </p:grpSp>
      <p:sp>
        <p:nvSpPr>
          <p:cNvPr id="3" name="Rectangle 2">
            <a:extLst>
              <a:ext uri="{FF2B5EF4-FFF2-40B4-BE49-F238E27FC236}">
                <a16:creationId xmlns:a16="http://schemas.microsoft.com/office/drawing/2014/main" id="{A72DFD10-085A-467D-B9D0-CA5A29126F00}"/>
              </a:ext>
            </a:extLst>
          </p:cNvPr>
          <p:cNvSpPr/>
          <p:nvPr/>
        </p:nvSpPr>
        <p:spPr>
          <a:xfrm>
            <a:off x="5332021" y="320634"/>
            <a:ext cx="4180114" cy="1224126"/>
          </a:xfrm>
          <a:prstGeom prst="rect">
            <a:avLst/>
          </a:prstGeom>
          <a:solidFill>
            <a:schemeClr val="bg1">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9D013980-F253-4D35-B0FF-15371C65C2F1}"/>
              </a:ext>
            </a:extLst>
          </p:cNvPr>
          <p:cNvSpPr/>
          <p:nvPr/>
        </p:nvSpPr>
        <p:spPr>
          <a:xfrm>
            <a:off x="5729119" y="5529343"/>
            <a:ext cx="4440379" cy="1111460"/>
          </a:xfrm>
          <a:prstGeom prst="rect">
            <a:avLst/>
          </a:prstGeom>
          <a:solidFill>
            <a:schemeClr val="bg1">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422503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fade">
                                      <p:cBhvr>
                                        <p:cTn id="10"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erson standing at a podium&#10;&#10;Description automatically generated with medium confidence">
            <a:extLst>
              <a:ext uri="{FF2B5EF4-FFF2-40B4-BE49-F238E27FC236}">
                <a16:creationId xmlns:a16="http://schemas.microsoft.com/office/drawing/2014/main" id="{BC60EBA2-3F0E-4E5C-9638-0AB9F30988B7}"/>
              </a:ext>
            </a:extLst>
          </p:cNvPr>
          <p:cNvPicPr>
            <a:picLocks noChangeAspect="1"/>
          </p:cNvPicPr>
          <p:nvPr/>
        </p:nvPicPr>
        <p:blipFill rotWithShape="1">
          <a:blip r:embed="rId4">
            <a:alphaModFix/>
            <a:extLst>
              <a:ext uri="{28A0092B-C50C-407E-A947-70E740481C1C}">
                <a14:useLocalDpi xmlns:a14="http://schemas.microsoft.com/office/drawing/2010/main" val="0"/>
              </a:ext>
            </a:extLst>
          </a:blip>
          <a:srcRect l="18659" r="22005"/>
          <a:stretch/>
        </p:blipFill>
        <p:spPr>
          <a:xfrm>
            <a:off x="6079118" y="0"/>
            <a:ext cx="6112882" cy="6874616"/>
          </a:xfrm>
          <a:prstGeom prst="rect">
            <a:avLst/>
          </a:prstGeom>
        </p:spPr>
      </p:pic>
      <p:sp>
        <p:nvSpPr>
          <p:cNvPr id="3" name="Content Placeholder 2">
            <a:extLst>
              <a:ext uri="{FF2B5EF4-FFF2-40B4-BE49-F238E27FC236}">
                <a16:creationId xmlns:a16="http://schemas.microsoft.com/office/drawing/2014/main" id="{0FFF3558-AB9E-4711-AAD3-2C4BB2A5DD2D}"/>
              </a:ext>
            </a:extLst>
          </p:cNvPr>
          <p:cNvSpPr>
            <a:spLocks noGrp="1"/>
          </p:cNvSpPr>
          <p:nvPr>
            <p:ph idx="1"/>
          </p:nvPr>
        </p:nvSpPr>
        <p:spPr>
          <a:xfrm>
            <a:off x="532263" y="1692322"/>
            <a:ext cx="4954137" cy="2369039"/>
          </a:xfrm>
        </p:spPr>
        <p:txBody>
          <a:bodyPr>
            <a:normAutofit/>
          </a:bodyPr>
          <a:lstStyle/>
          <a:p>
            <a:pPr>
              <a:lnSpc>
                <a:spcPct val="110000"/>
              </a:lnSpc>
            </a:pPr>
            <a:r>
              <a:rPr lang="en-US" sz="2400"/>
              <a:t>Tell what you know, but also what you don’t yet know.</a:t>
            </a:r>
          </a:p>
          <a:p>
            <a:pPr>
              <a:lnSpc>
                <a:spcPct val="110000"/>
              </a:lnSpc>
            </a:pPr>
            <a:r>
              <a:rPr lang="en-US" sz="2400"/>
              <a:t>Explain how you will find more answers and then provide updates.</a:t>
            </a:r>
          </a:p>
          <a:p>
            <a:pPr marL="0" indent="0">
              <a:lnSpc>
                <a:spcPct val="110000"/>
              </a:lnSpc>
              <a:buNone/>
            </a:pPr>
            <a:endParaRPr lang="en-US" sz="2400"/>
          </a:p>
        </p:txBody>
      </p:sp>
      <p:sp>
        <p:nvSpPr>
          <p:cNvPr id="5" name="TextBox 4">
            <a:extLst>
              <a:ext uri="{FF2B5EF4-FFF2-40B4-BE49-F238E27FC236}">
                <a16:creationId xmlns:a16="http://schemas.microsoft.com/office/drawing/2014/main" id="{9B5AF271-D7B5-4E76-8D0B-0717632783FF}"/>
              </a:ext>
            </a:extLst>
          </p:cNvPr>
          <p:cNvSpPr txBox="1"/>
          <p:nvPr/>
        </p:nvSpPr>
        <p:spPr>
          <a:xfrm>
            <a:off x="532261" y="4061361"/>
            <a:ext cx="4835385" cy="1846659"/>
          </a:xfrm>
          <a:prstGeom prst="rect">
            <a:avLst/>
          </a:prstGeom>
          <a:solidFill>
            <a:schemeClr val="accent2"/>
          </a:solidFill>
        </p:spPr>
        <p:txBody>
          <a:bodyPr wrap="square" lIns="365760" tIns="182880" rIns="274320" bIns="182880" rtlCol="0">
            <a:spAutoFit/>
          </a:bodyPr>
          <a:lstStyle/>
          <a:p>
            <a:r>
              <a:rPr lang="en-US" sz="2400" i="1">
                <a:solidFill>
                  <a:schemeClr val="bg1"/>
                </a:solidFill>
              </a:rPr>
              <a:t>If you aren’t first, someone else will be—and will likely not provide helpful, and perhaps dangerous, information.</a:t>
            </a:r>
          </a:p>
        </p:txBody>
      </p:sp>
      <p:sp>
        <p:nvSpPr>
          <p:cNvPr id="6" name="TextBox 5">
            <a:extLst>
              <a:ext uri="{FF2B5EF4-FFF2-40B4-BE49-F238E27FC236}">
                <a16:creationId xmlns:a16="http://schemas.microsoft.com/office/drawing/2014/main" id="{4F1A9492-D408-4135-A7CC-F195CD3B231C}"/>
              </a:ext>
            </a:extLst>
          </p:cNvPr>
          <p:cNvSpPr txBox="1"/>
          <p:nvPr/>
        </p:nvSpPr>
        <p:spPr>
          <a:xfrm>
            <a:off x="532261" y="6122364"/>
            <a:ext cx="4835385" cy="523220"/>
          </a:xfrm>
          <a:prstGeom prst="rect">
            <a:avLst/>
          </a:prstGeom>
          <a:noFill/>
        </p:spPr>
        <p:txBody>
          <a:bodyPr wrap="square" rtlCol="0">
            <a:spAutoFit/>
          </a:bodyPr>
          <a:lstStyle/>
          <a:p>
            <a:r>
              <a:rPr lang="en-US" sz="1400"/>
              <a:t>Reference: CDC (2017). CERC Corner: First Message in a Crisis. </a:t>
            </a:r>
          </a:p>
        </p:txBody>
      </p:sp>
      <p:grpSp>
        <p:nvGrpSpPr>
          <p:cNvPr id="15" name="Group 14">
            <a:extLst>
              <a:ext uri="{FF2B5EF4-FFF2-40B4-BE49-F238E27FC236}">
                <a16:creationId xmlns:a16="http://schemas.microsoft.com/office/drawing/2014/main" id="{C5C10435-B44B-4385-894E-7CA8D050B633}"/>
              </a:ext>
            </a:extLst>
          </p:cNvPr>
          <p:cNvGrpSpPr/>
          <p:nvPr/>
        </p:nvGrpSpPr>
        <p:grpSpPr>
          <a:xfrm>
            <a:off x="591636" y="459309"/>
            <a:ext cx="6204107" cy="1015663"/>
            <a:chOff x="591636" y="459309"/>
            <a:chExt cx="6204107" cy="1015663"/>
          </a:xfrm>
        </p:grpSpPr>
        <p:grpSp>
          <p:nvGrpSpPr>
            <p:cNvPr id="9" name="Group 8">
              <a:extLst>
                <a:ext uri="{FF2B5EF4-FFF2-40B4-BE49-F238E27FC236}">
                  <a16:creationId xmlns:a16="http://schemas.microsoft.com/office/drawing/2014/main" id="{80E036D2-8F06-4C8C-B9DF-A2B46D804F80}"/>
                </a:ext>
              </a:extLst>
            </p:cNvPr>
            <p:cNvGrpSpPr/>
            <p:nvPr/>
          </p:nvGrpSpPr>
          <p:grpSpPr>
            <a:xfrm>
              <a:off x="1148728" y="504803"/>
              <a:ext cx="884469" cy="888093"/>
              <a:chOff x="6965120" y="523591"/>
              <a:chExt cx="884469" cy="888093"/>
            </a:xfrm>
          </p:grpSpPr>
          <p:sp>
            <p:nvSpPr>
              <p:cNvPr id="12" name="Oval 11">
                <a:extLst>
                  <a:ext uri="{FF2B5EF4-FFF2-40B4-BE49-F238E27FC236}">
                    <a16:creationId xmlns:a16="http://schemas.microsoft.com/office/drawing/2014/main" id="{D3492287-2594-4916-B7F6-9A956CD3CAEF}"/>
                  </a:ext>
                </a:extLst>
              </p:cNvPr>
              <p:cNvSpPr/>
              <p:nvPr/>
            </p:nvSpPr>
            <p:spPr>
              <a:xfrm>
                <a:off x="7000746" y="562841"/>
                <a:ext cx="848843" cy="848843"/>
              </a:xfrm>
              <a:prstGeom prst="ellipse">
                <a:avLst/>
              </a:prstGeom>
              <a:solidFill>
                <a:srgbClr val="F47E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Icon&#10;&#10;Description automatically generated">
                <a:extLst>
                  <a:ext uri="{FF2B5EF4-FFF2-40B4-BE49-F238E27FC236}">
                    <a16:creationId xmlns:a16="http://schemas.microsoft.com/office/drawing/2014/main" id="{51F95C12-41C9-42CF-8CB8-EDDB25598A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65120" y="523591"/>
                <a:ext cx="883722" cy="883722"/>
              </a:xfrm>
              <a:prstGeom prst="rect">
                <a:avLst/>
              </a:prstGeom>
            </p:spPr>
          </p:pic>
        </p:grpSp>
        <p:sp>
          <p:nvSpPr>
            <p:cNvPr id="10" name="TextBox 9">
              <a:extLst>
                <a:ext uri="{FF2B5EF4-FFF2-40B4-BE49-F238E27FC236}">
                  <a16:creationId xmlns:a16="http://schemas.microsoft.com/office/drawing/2014/main" id="{05973BF0-4AEE-4756-8A66-F5D26413B728}"/>
                </a:ext>
              </a:extLst>
            </p:cNvPr>
            <p:cNvSpPr txBox="1"/>
            <p:nvPr/>
          </p:nvSpPr>
          <p:spPr>
            <a:xfrm>
              <a:off x="591636" y="459309"/>
              <a:ext cx="741071" cy="1015663"/>
            </a:xfrm>
            <a:prstGeom prst="rect">
              <a:avLst/>
            </a:prstGeom>
            <a:noFill/>
          </p:spPr>
          <p:txBody>
            <a:bodyPr wrap="square" rtlCol="0">
              <a:spAutoFit/>
            </a:bodyPr>
            <a:lstStyle/>
            <a:p>
              <a:pPr>
                <a:spcAft>
                  <a:spcPts val="600"/>
                </a:spcAft>
              </a:pPr>
              <a:r>
                <a:rPr lang="en-US" sz="6000" b="1">
                  <a:solidFill>
                    <a:schemeClr val="accent1">
                      <a:lumMod val="75000"/>
                    </a:schemeClr>
                  </a:solidFill>
                  <a:latin typeface="Arial Black" panose="020B0A04020102020204" pitchFamily="34" charset="0"/>
                </a:rPr>
                <a:t>1</a:t>
              </a:r>
            </a:p>
          </p:txBody>
        </p:sp>
        <p:sp>
          <p:nvSpPr>
            <p:cNvPr id="11" name="TextBox 10">
              <a:extLst>
                <a:ext uri="{FF2B5EF4-FFF2-40B4-BE49-F238E27FC236}">
                  <a16:creationId xmlns:a16="http://schemas.microsoft.com/office/drawing/2014/main" id="{E559F4D8-0E19-4C3E-955A-1B0A4C36B343}"/>
                </a:ext>
              </a:extLst>
            </p:cNvPr>
            <p:cNvSpPr txBox="1"/>
            <p:nvPr/>
          </p:nvSpPr>
          <p:spPr>
            <a:xfrm>
              <a:off x="2101500" y="582419"/>
              <a:ext cx="4694243" cy="769441"/>
            </a:xfrm>
            <a:prstGeom prst="rect">
              <a:avLst/>
            </a:prstGeom>
            <a:noFill/>
          </p:spPr>
          <p:txBody>
            <a:bodyPr wrap="square" rtlCol="0">
              <a:spAutoFit/>
            </a:bodyPr>
            <a:lstStyle/>
            <a:p>
              <a:r>
                <a:rPr lang="en-US" sz="4400" b="1">
                  <a:solidFill>
                    <a:schemeClr val="accent1">
                      <a:lumMod val="75000"/>
                    </a:schemeClr>
                  </a:solidFill>
                  <a:latin typeface="Arial Black" panose="020B0A04020102020204" pitchFamily="34" charset="0"/>
                </a:rPr>
                <a:t>Be First</a:t>
              </a:r>
            </a:p>
          </p:txBody>
        </p:sp>
      </p:grpSp>
    </p:spTree>
    <p:custDataLst>
      <p:tags r:id="rId1"/>
    </p:custDataLst>
    <p:extLst>
      <p:ext uri="{BB962C8B-B14F-4D97-AF65-F5344CB8AC3E}">
        <p14:creationId xmlns:p14="http://schemas.microsoft.com/office/powerpoint/2010/main" val="1632494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kites flying in the sky&#10;&#10;Description automatically generated with low confidence">
            <a:extLst>
              <a:ext uri="{FF2B5EF4-FFF2-40B4-BE49-F238E27FC236}">
                <a16:creationId xmlns:a16="http://schemas.microsoft.com/office/drawing/2014/main" id="{2A7B66EE-9A50-4FE1-9FF1-40DE25527335}"/>
              </a:ext>
            </a:extLst>
          </p:cNvPr>
          <p:cNvPicPr>
            <a:picLocks noChangeAspect="1"/>
          </p:cNvPicPr>
          <p:nvPr/>
        </p:nvPicPr>
        <p:blipFill rotWithShape="1">
          <a:blip r:embed="rId4">
            <a:alphaModFix/>
            <a:extLst>
              <a:ext uri="{28A0092B-C50C-407E-A947-70E740481C1C}">
                <a14:useLocalDpi xmlns:a14="http://schemas.microsoft.com/office/drawing/2010/main" val="0"/>
              </a:ext>
            </a:extLst>
          </a:blip>
          <a:srcRect t="-8" r="52904" b="8"/>
          <a:stretch/>
        </p:blipFill>
        <p:spPr>
          <a:xfrm>
            <a:off x="7088950" y="0"/>
            <a:ext cx="5103050" cy="6857484"/>
          </a:xfrm>
          <a:prstGeom prst="rect">
            <a:avLst/>
          </a:prstGeom>
        </p:spPr>
      </p:pic>
      <p:grpSp>
        <p:nvGrpSpPr>
          <p:cNvPr id="30" name="Group 29">
            <a:extLst>
              <a:ext uri="{FF2B5EF4-FFF2-40B4-BE49-F238E27FC236}">
                <a16:creationId xmlns:a16="http://schemas.microsoft.com/office/drawing/2014/main" id="{3F72075F-0EFB-438B-9A08-418FDA4A03E1}"/>
              </a:ext>
            </a:extLst>
          </p:cNvPr>
          <p:cNvGrpSpPr/>
          <p:nvPr/>
        </p:nvGrpSpPr>
        <p:grpSpPr>
          <a:xfrm>
            <a:off x="1065479" y="420182"/>
            <a:ext cx="1086592" cy="1086592"/>
            <a:chOff x="6881870" y="5419434"/>
            <a:chExt cx="1086592" cy="1086592"/>
          </a:xfrm>
        </p:grpSpPr>
        <p:sp>
          <p:nvSpPr>
            <p:cNvPr id="33" name="Oval 32">
              <a:extLst>
                <a:ext uri="{FF2B5EF4-FFF2-40B4-BE49-F238E27FC236}">
                  <a16:creationId xmlns:a16="http://schemas.microsoft.com/office/drawing/2014/main" id="{9F7887B9-3B1C-4477-B360-8A5BF8149EC0}"/>
                </a:ext>
              </a:extLst>
            </p:cNvPr>
            <p:cNvSpPr/>
            <p:nvPr/>
          </p:nvSpPr>
          <p:spPr>
            <a:xfrm>
              <a:off x="7000745" y="5538309"/>
              <a:ext cx="848843" cy="848843"/>
            </a:xfrm>
            <a:prstGeom prst="ellipse">
              <a:avLst/>
            </a:prstGeom>
            <a:solidFill>
              <a:srgbClr val="00A9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 name="Picture 33" descr="A picture containing text&#10;&#10;Description automatically generated">
              <a:extLst>
                <a:ext uri="{FF2B5EF4-FFF2-40B4-BE49-F238E27FC236}">
                  <a16:creationId xmlns:a16="http://schemas.microsoft.com/office/drawing/2014/main" id="{85D0C2FE-F6B4-44C9-8F7E-75ADD36A7A8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81870" y="5419434"/>
              <a:ext cx="1086592" cy="1086592"/>
            </a:xfrm>
            <a:prstGeom prst="rect">
              <a:avLst/>
            </a:prstGeom>
          </p:spPr>
        </p:pic>
      </p:grpSp>
      <p:sp>
        <p:nvSpPr>
          <p:cNvPr id="3" name="Content Placeholder 2">
            <a:extLst>
              <a:ext uri="{FF2B5EF4-FFF2-40B4-BE49-F238E27FC236}">
                <a16:creationId xmlns:a16="http://schemas.microsoft.com/office/drawing/2014/main" id="{608DEA4F-4D8A-4B42-BEC8-ADCFC6D29D21}"/>
              </a:ext>
            </a:extLst>
          </p:cNvPr>
          <p:cNvSpPr>
            <a:spLocks noGrp="1"/>
          </p:cNvSpPr>
          <p:nvPr>
            <p:ph idx="1"/>
          </p:nvPr>
        </p:nvSpPr>
        <p:spPr>
          <a:xfrm>
            <a:off x="532263" y="1692322"/>
            <a:ext cx="6106043" cy="4311167"/>
          </a:xfrm>
        </p:spPr>
        <p:txBody>
          <a:bodyPr>
            <a:normAutofit fontScale="92500"/>
          </a:bodyPr>
          <a:lstStyle/>
          <a:p>
            <a:pPr>
              <a:lnSpc>
                <a:spcPct val="110000"/>
              </a:lnSpc>
            </a:pPr>
            <a:r>
              <a:rPr lang="en-US"/>
              <a:t>Cultural factors that affect communication                                                             during a crisis:</a:t>
            </a:r>
          </a:p>
          <a:p>
            <a:pPr lvl="1">
              <a:lnSpc>
                <a:spcPct val="110000"/>
              </a:lnSpc>
            </a:pPr>
            <a:r>
              <a:rPr lang="en-US"/>
              <a:t>Languages spoken</a:t>
            </a:r>
          </a:p>
          <a:p>
            <a:pPr lvl="1">
              <a:lnSpc>
                <a:spcPct val="110000"/>
              </a:lnSpc>
            </a:pPr>
            <a:r>
              <a:rPr lang="en-US"/>
              <a:t>Risk perception</a:t>
            </a:r>
          </a:p>
          <a:p>
            <a:pPr lvl="1">
              <a:lnSpc>
                <a:spcPct val="110000"/>
              </a:lnSpc>
            </a:pPr>
            <a:r>
              <a:rPr lang="en-US"/>
              <a:t>Trusted sources of information</a:t>
            </a:r>
          </a:p>
          <a:p>
            <a:pPr lvl="1">
              <a:lnSpc>
                <a:spcPct val="110000"/>
              </a:lnSpc>
            </a:pPr>
            <a:r>
              <a:rPr lang="en-US"/>
              <a:t>Traditional family roles and relationships</a:t>
            </a:r>
          </a:p>
          <a:p>
            <a:pPr lvl="1">
              <a:lnSpc>
                <a:spcPct val="110000"/>
              </a:lnSpc>
            </a:pPr>
            <a:r>
              <a:rPr lang="en-US"/>
              <a:t>Rituals for grieving and death</a:t>
            </a:r>
          </a:p>
          <a:p>
            <a:pPr lvl="1">
              <a:lnSpc>
                <a:spcPct val="110000"/>
              </a:lnSpc>
            </a:pPr>
            <a:r>
              <a:rPr lang="en-US"/>
              <a:t>Acceptable forms of communication</a:t>
            </a:r>
          </a:p>
        </p:txBody>
      </p:sp>
      <p:sp>
        <p:nvSpPr>
          <p:cNvPr id="22" name="TextBox 21">
            <a:extLst>
              <a:ext uri="{FF2B5EF4-FFF2-40B4-BE49-F238E27FC236}">
                <a16:creationId xmlns:a16="http://schemas.microsoft.com/office/drawing/2014/main" id="{BBA6D4EB-ED19-42E2-B7D2-B466DA07AA01}"/>
              </a:ext>
            </a:extLst>
          </p:cNvPr>
          <p:cNvSpPr txBox="1"/>
          <p:nvPr/>
        </p:nvSpPr>
        <p:spPr>
          <a:xfrm>
            <a:off x="532261" y="6122364"/>
            <a:ext cx="4835385" cy="523220"/>
          </a:xfrm>
          <a:prstGeom prst="rect">
            <a:avLst/>
          </a:prstGeom>
          <a:noFill/>
        </p:spPr>
        <p:txBody>
          <a:bodyPr wrap="square" rtlCol="0">
            <a:spAutoFit/>
          </a:bodyPr>
          <a:lstStyle/>
          <a:p>
            <a:r>
              <a:rPr lang="en-US" sz="1400"/>
              <a:t>Reference: CDC (2017). CERC Corner: First Message in a Crisis. </a:t>
            </a:r>
          </a:p>
        </p:txBody>
      </p:sp>
      <p:sp>
        <p:nvSpPr>
          <p:cNvPr id="25" name="TextBox 24">
            <a:extLst>
              <a:ext uri="{FF2B5EF4-FFF2-40B4-BE49-F238E27FC236}">
                <a16:creationId xmlns:a16="http://schemas.microsoft.com/office/drawing/2014/main" id="{944F74C2-943C-493A-96B4-F0FC59B37BF9}"/>
              </a:ext>
            </a:extLst>
          </p:cNvPr>
          <p:cNvSpPr txBox="1"/>
          <p:nvPr/>
        </p:nvSpPr>
        <p:spPr>
          <a:xfrm>
            <a:off x="496636" y="436907"/>
            <a:ext cx="741071" cy="1015663"/>
          </a:xfrm>
          <a:prstGeom prst="rect">
            <a:avLst/>
          </a:prstGeom>
          <a:noFill/>
        </p:spPr>
        <p:txBody>
          <a:bodyPr wrap="square" rtlCol="0">
            <a:spAutoFit/>
          </a:bodyPr>
          <a:lstStyle/>
          <a:p>
            <a:pPr>
              <a:spcAft>
                <a:spcPts val="600"/>
              </a:spcAft>
            </a:pPr>
            <a:r>
              <a:rPr lang="en-US" sz="6000" b="1">
                <a:solidFill>
                  <a:schemeClr val="accent1">
                    <a:lumMod val="75000"/>
                  </a:schemeClr>
                </a:solidFill>
                <a:latin typeface="Arial Black" panose="020B0A04020102020204" pitchFamily="34" charset="0"/>
              </a:rPr>
              <a:t>6</a:t>
            </a:r>
          </a:p>
        </p:txBody>
      </p:sp>
      <p:sp>
        <p:nvSpPr>
          <p:cNvPr id="26" name="TextBox 25">
            <a:extLst>
              <a:ext uri="{FF2B5EF4-FFF2-40B4-BE49-F238E27FC236}">
                <a16:creationId xmlns:a16="http://schemas.microsoft.com/office/drawing/2014/main" id="{3AE0F62E-4525-4F0C-BB40-225E4A33D561}"/>
              </a:ext>
            </a:extLst>
          </p:cNvPr>
          <p:cNvSpPr txBox="1"/>
          <p:nvPr/>
        </p:nvSpPr>
        <p:spPr>
          <a:xfrm>
            <a:off x="2070700" y="560017"/>
            <a:ext cx="4694243" cy="769441"/>
          </a:xfrm>
          <a:prstGeom prst="rect">
            <a:avLst/>
          </a:prstGeom>
          <a:noFill/>
        </p:spPr>
        <p:txBody>
          <a:bodyPr wrap="square" rtlCol="0">
            <a:spAutoFit/>
          </a:bodyPr>
          <a:lstStyle/>
          <a:p>
            <a:r>
              <a:rPr lang="en-US" sz="4400" b="1">
                <a:solidFill>
                  <a:schemeClr val="accent1">
                    <a:lumMod val="75000"/>
                  </a:schemeClr>
                </a:solidFill>
                <a:latin typeface="Arial Black" panose="020B0A04020102020204" pitchFamily="34" charset="0"/>
              </a:rPr>
              <a:t>Show Respect</a:t>
            </a:r>
          </a:p>
        </p:txBody>
      </p:sp>
    </p:spTree>
    <p:custDataLst>
      <p:tags r:id="rId1"/>
    </p:custDataLst>
    <p:extLst>
      <p:ext uri="{BB962C8B-B14F-4D97-AF65-F5344CB8AC3E}">
        <p14:creationId xmlns:p14="http://schemas.microsoft.com/office/powerpoint/2010/main" val="3370375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people&#10;&#10;Description automatically generated with low confidence">
            <a:extLst>
              <a:ext uri="{FF2B5EF4-FFF2-40B4-BE49-F238E27FC236}">
                <a16:creationId xmlns:a16="http://schemas.microsoft.com/office/drawing/2014/main" id="{C6D6216F-450E-431C-AD4E-1F1A769B5B81}"/>
              </a:ext>
            </a:extLst>
          </p:cNvPr>
          <p:cNvPicPr>
            <a:picLocks noChangeAspect="1"/>
          </p:cNvPicPr>
          <p:nvPr/>
        </p:nvPicPr>
        <p:blipFill rotWithShape="1">
          <a:blip r:embed="rId4">
            <a:extLst>
              <a:ext uri="{28A0092B-C50C-407E-A947-70E740481C1C}">
                <a14:useLocalDpi xmlns:a14="http://schemas.microsoft.com/office/drawing/2010/main" val="0"/>
              </a:ext>
            </a:extLst>
          </a:blip>
          <a:srcRect l="60323" b="40757"/>
          <a:stretch/>
        </p:blipFill>
        <p:spPr>
          <a:xfrm>
            <a:off x="7207147" y="0"/>
            <a:ext cx="5102352" cy="6858000"/>
          </a:xfrm>
          <a:prstGeom prst="rect">
            <a:avLst/>
          </a:prstGeom>
        </p:spPr>
      </p:pic>
      <p:grpSp>
        <p:nvGrpSpPr>
          <p:cNvPr id="30" name="Group 29">
            <a:extLst>
              <a:ext uri="{FF2B5EF4-FFF2-40B4-BE49-F238E27FC236}">
                <a16:creationId xmlns:a16="http://schemas.microsoft.com/office/drawing/2014/main" id="{3F72075F-0EFB-438B-9A08-418FDA4A03E1}"/>
              </a:ext>
            </a:extLst>
          </p:cNvPr>
          <p:cNvGrpSpPr/>
          <p:nvPr/>
        </p:nvGrpSpPr>
        <p:grpSpPr>
          <a:xfrm>
            <a:off x="1065479" y="420182"/>
            <a:ext cx="1086592" cy="1086592"/>
            <a:chOff x="6881870" y="5419434"/>
            <a:chExt cx="1086592" cy="1086592"/>
          </a:xfrm>
        </p:grpSpPr>
        <p:sp>
          <p:nvSpPr>
            <p:cNvPr id="33" name="Oval 32">
              <a:extLst>
                <a:ext uri="{FF2B5EF4-FFF2-40B4-BE49-F238E27FC236}">
                  <a16:creationId xmlns:a16="http://schemas.microsoft.com/office/drawing/2014/main" id="{9F7887B9-3B1C-4477-B360-8A5BF8149EC0}"/>
                </a:ext>
              </a:extLst>
            </p:cNvPr>
            <p:cNvSpPr/>
            <p:nvPr/>
          </p:nvSpPr>
          <p:spPr>
            <a:xfrm>
              <a:off x="7000745" y="5538309"/>
              <a:ext cx="848843" cy="848843"/>
            </a:xfrm>
            <a:prstGeom prst="ellipse">
              <a:avLst/>
            </a:prstGeom>
            <a:solidFill>
              <a:srgbClr val="00A9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 name="Picture 33" descr="A picture containing text&#10;&#10;Description automatically generated">
              <a:extLst>
                <a:ext uri="{FF2B5EF4-FFF2-40B4-BE49-F238E27FC236}">
                  <a16:creationId xmlns:a16="http://schemas.microsoft.com/office/drawing/2014/main" id="{85D0C2FE-F6B4-44C9-8F7E-75ADD36A7A8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81870" y="5419434"/>
              <a:ext cx="1086592" cy="1086592"/>
            </a:xfrm>
            <a:prstGeom prst="rect">
              <a:avLst/>
            </a:prstGeom>
          </p:spPr>
        </p:pic>
      </p:grpSp>
      <p:sp>
        <p:nvSpPr>
          <p:cNvPr id="3" name="Content Placeholder 2">
            <a:extLst>
              <a:ext uri="{FF2B5EF4-FFF2-40B4-BE49-F238E27FC236}">
                <a16:creationId xmlns:a16="http://schemas.microsoft.com/office/drawing/2014/main" id="{608DEA4F-4D8A-4B42-BEC8-ADCFC6D29D21}"/>
              </a:ext>
            </a:extLst>
          </p:cNvPr>
          <p:cNvSpPr>
            <a:spLocks noGrp="1"/>
          </p:cNvSpPr>
          <p:nvPr>
            <p:ph idx="1"/>
          </p:nvPr>
        </p:nvSpPr>
        <p:spPr>
          <a:xfrm>
            <a:off x="532263" y="1692322"/>
            <a:ext cx="6106043" cy="1989029"/>
          </a:xfrm>
        </p:spPr>
        <p:txBody>
          <a:bodyPr>
            <a:normAutofit lnSpcReduction="10000"/>
          </a:bodyPr>
          <a:lstStyle/>
          <a:p>
            <a:pPr>
              <a:lnSpc>
                <a:spcPct val="110000"/>
              </a:lnSpc>
            </a:pPr>
            <a:r>
              <a:rPr lang="en-US"/>
              <a:t>Incorporate as much cultural competency as appropriate</a:t>
            </a:r>
          </a:p>
          <a:p>
            <a:pPr>
              <a:lnSpc>
                <a:spcPct val="110000"/>
              </a:lnSpc>
            </a:pPr>
            <a:r>
              <a:rPr lang="en-US"/>
              <a:t>Leverage the knowledge and experience of cultural agents</a:t>
            </a:r>
          </a:p>
        </p:txBody>
      </p:sp>
      <p:sp>
        <p:nvSpPr>
          <p:cNvPr id="22" name="TextBox 21">
            <a:extLst>
              <a:ext uri="{FF2B5EF4-FFF2-40B4-BE49-F238E27FC236}">
                <a16:creationId xmlns:a16="http://schemas.microsoft.com/office/drawing/2014/main" id="{BBA6D4EB-ED19-42E2-B7D2-B466DA07AA01}"/>
              </a:ext>
            </a:extLst>
          </p:cNvPr>
          <p:cNvSpPr txBox="1"/>
          <p:nvPr/>
        </p:nvSpPr>
        <p:spPr>
          <a:xfrm>
            <a:off x="532261" y="6122364"/>
            <a:ext cx="4835385" cy="523220"/>
          </a:xfrm>
          <a:prstGeom prst="rect">
            <a:avLst/>
          </a:prstGeom>
          <a:noFill/>
        </p:spPr>
        <p:txBody>
          <a:bodyPr wrap="square" rtlCol="0">
            <a:spAutoFit/>
          </a:bodyPr>
          <a:lstStyle/>
          <a:p>
            <a:r>
              <a:rPr lang="en-US" sz="1400"/>
              <a:t>Reference: CDC (2017). CERC Corner: First Message in a Crisis. </a:t>
            </a:r>
          </a:p>
        </p:txBody>
      </p:sp>
      <p:sp>
        <p:nvSpPr>
          <p:cNvPr id="25" name="TextBox 24">
            <a:extLst>
              <a:ext uri="{FF2B5EF4-FFF2-40B4-BE49-F238E27FC236}">
                <a16:creationId xmlns:a16="http://schemas.microsoft.com/office/drawing/2014/main" id="{944F74C2-943C-493A-96B4-F0FC59B37BF9}"/>
              </a:ext>
            </a:extLst>
          </p:cNvPr>
          <p:cNvSpPr txBox="1"/>
          <p:nvPr/>
        </p:nvSpPr>
        <p:spPr>
          <a:xfrm>
            <a:off x="496636" y="436907"/>
            <a:ext cx="741071" cy="1015663"/>
          </a:xfrm>
          <a:prstGeom prst="rect">
            <a:avLst/>
          </a:prstGeom>
          <a:noFill/>
        </p:spPr>
        <p:txBody>
          <a:bodyPr wrap="square" rtlCol="0">
            <a:spAutoFit/>
          </a:bodyPr>
          <a:lstStyle/>
          <a:p>
            <a:pPr>
              <a:spcAft>
                <a:spcPts val="600"/>
              </a:spcAft>
            </a:pPr>
            <a:r>
              <a:rPr lang="en-US" sz="6000" b="1">
                <a:solidFill>
                  <a:schemeClr val="accent1">
                    <a:lumMod val="75000"/>
                  </a:schemeClr>
                </a:solidFill>
                <a:latin typeface="Arial Black" panose="020B0A04020102020204" pitchFamily="34" charset="0"/>
              </a:rPr>
              <a:t>6</a:t>
            </a:r>
          </a:p>
        </p:txBody>
      </p:sp>
      <p:sp>
        <p:nvSpPr>
          <p:cNvPr id="26" name="TextBox 25">
            <a:extLst>
              <a:ext uri="{FF2B5EF4-FFF2-40B4-BE49-F238E27FC236}">
                <a16:creationId xmlns:a16="http://schemas.microsoft.com/office/drawing/2014/main" id="{3AE0F62E-4525-4F0C-BB40-225E4A33D561}"/>
              </a:ext>
            </a:extLst>
          </p:cNvPr>
          <p:cNvSpPr txBox="1"/>
          <p:nvPr/>
        </p:nvSpPr>
        <p:spPr>
          <a:xfrm>
            <a:off x="2070700" y="560017"/>
            <a:ext cx="4694243" cy="769441"/>
          </a:xfrm>
          <a:prstGeom prst="rect">
            <a:avLst/>
          </a:prstGeom>
          <a:noFill/>
        </p:spPr>
        <p:txBody>
          <a:bodyPr wrap="square" rtlCol="0">
            <a:spAutoFit/>
          </a:bodyPr>
          <a:lstStyle/>
          <a:p>
            <a:r>
              <a:rPr lang="en-US" sz="4400" b="1">
                <a:solidFill>
                  <a:schemeClr val="accent1">
                    <a:lumMod val="75000"/>
                  </a:schemeClr>
                </a:solidFill>
                <a:latin typeface="Arial Black" panose="020B0A04020102020204" pitchFamily="34" charset="0"/>
              </a:rPr>
              <a:t>Show Respect</a:t>
            </a:r>
          </a:p>
        </p:txBody>
      </p:sp>
      <p:sp>
        <p:nvSpPr>
          <p:cNvPr id="10" name="TextBox 9">
            <a:extLst>
              <a:ext uri="{FF2B5EF4-FFF2-40B4-BE49-F238E27FC236}">
                <a16:creationId xmlns:a16="http://schemas.microsoft.com/office/drawing/2014/main" id="{456949D1-BB46-4F6D-8B94-F334E789B5DF}"/>
              </a:ext>
            </a:extLst>
          </p:cNvPr>
          <p:cNvSpPr txBox="1"/>
          <p:nvPr/>
        </p:nvSpPr>
        <p:spPr>
          <a:xfrm>
            <a:off x="532261" y="2847141"/>
            <a:ext cx="4835385" cy="1846659"/>
          </a:xfrm>
          <a:prstGeom prst="rect">
            <a:avLst/>
          </a:prstGeom>
          <a:solidFill>
            <a:schemeClr val="accent2"/>
          </a:solidFill>
        </p:spPr>
        <p:txBody>
          <a:bodyPr wrap="square" lIns="365760" tIns="182880" rIns="274320" bIns="182880" rtlCol="0">
            <a:spAutoFit/>
          </a:bodyPr>
          <a:lstStyle/>
          <a:p>
            <a:r>
              <a:rPr lang="en-US" sz="2400" i="1">
                <a:solidFill>
                  <a:schemeClr val="bg1"/>
                </a:solidFill>
              </a:rPr>
              <a:t>Establishing ties and trust to diverse ethic and cultural communities really needs to occur BEFORE a crisis.</a:t>
            </a:r>
          </a:p>
        </p:txBody>
      </p:sp>
    </p:spTree>
    <p:custDataLst>
      <p:tags r:id="rId1"/>
    </p:custDataLst>
    <p:extLst>
      <p:ext uri="{BB962C8B-B14F-4D97-AF65-F5344CB8AC3E}">
        <p14:creationId xmlns:p14="http://schemas.microsoft.com/office/powerpoint/2010/main" val="2772581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1"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hidden"/>
                                      </p:to>
                                    </p:set>
                                  </p:childTnLst>
                                </p:cTn>
                              </p:par>
                              <p:par>
                                <p:cTn id="15" presetID="1" presetClass="exit" presetSubtype="0" fill="hold" grpId="1"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hidden"/>
                                      </p:to>
                                    </p:set>
                                  </p:childTnLst>
                                </p:cTn>
                              </p:par>
                              <p:par>
                                <p:cTn id="17" presetID="10"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3" grpId="1" uiExpand="1" build="p"/>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7F7FB-7B41-449E-B3E2-ED47F8AAA4AC}"/>
              </a:ext>
            </a:extLst>
          </p:cNvPr>
          <p:cNvSpPr>
            <a:spLocks noGrp="1"/>
          </p:cNvSpPr>
          <p:nvPr>
            <p:ph type="title"/>
          </p:nvPr>
        </p:nvSpPr>
        <p:spPr/>
        <p:txBody>
          <a:bodyPr/>
          <a:lstStyle/>
          <a:p>
            <a:r>
              <a:rPr lang="en-US" b="1"/>
              <a:t>Use Plain Language</a:t>
            </a:r>
          </a:p>
        </p:txBody>
      </p:sp>
      <p:sp>
        <p:nvSpPr>
          <p:cNvPr id="3" name="Content Placeholder 2">
            <a:extLst>
              <a:ext uri="{FF2B5EF4-FFF2-40B4-BE49-F238E27FC236}">
                <a16:creationId xmlns:a16="http://schemas.microsoft.com/office/drawing/2014/main" id="{608DEA4F-4D8A-4B42-BEC8-ADCFC6D29D21}"/>
              </a:ext>
            </a:extLst>
          </p:cNvPr>
          <p:cNvSpPr>
            <a:spLocks noGrp="1"/>
          </p:cNvSpPr>
          <p:nvPr>
            <p:ph idx="1"/>
          </p:nvPr>
        </p:nvSpPr>
        <p:spPr/>
        <p:txBody>
          <a:bodyPr>
            <a:normAutofit/>
          </a:bodyPr>
          <a:lstStyle/>
          <a:p>
            <a:pPr marL="0" indent="0">
              <a:buNone/>
            </a:pPr>
            <a:endParaRPr lang="en-US"/>
          </a:p>
          <a:p>
            <a:endParaRPr lang="en-US"/>
          </a:p>
          <a:p>
            <a:endParaRPr lang="en-US"/>
          </a:p>
          <a:p>
            <a:endParaRPr lang="en-US"/>
          </a:p>
          <a:p>
            <a:endParaRPr lang="en-US"/>
          </a:p>
          <a:p>
            <a:pPr marL="0" indent="0">
              <a:buNone/>
            </a:pPr>
            <a:endParaRPr lang="en-US"/>
          </a:p>
        </p:txBody>
      </p:sp>
      <p:pic>
        <p:nvPicPr>
          <p:cNvPr id="11" name="Picture 10">
            <a:extLst>
              <a:ext uri="{FF2B5EF4-FFF2-40B4-BE49-F238E27FC236}">
                <a16:creationId xmlns:a16="http://schemas.microsoft.com/office/drawing/2014/main" id="{B78A6F22-EF76-458E-A838-9C0662714DCB}"/>
              </a:ext>
            </a:extLst>
          </p:cNvPr>
          <p:cNvPicPr>
            <a:picLocks noChangeAspect="1"/>
          </p:cNvPicPr>
          <p:nvPr/>
        </p:nvPicPr>
        <p:blipFill rotWithShape="1">
          <a:blip r:embed="rId4"/>
          <a:srcRect b="1223"/>
          <a:stretch/>
        </p:blipFill>
        <p:spPr>
          <a:xfrm>
            <a:off x="2381676" y="1490258"/>
            <a:ext cx="7410450" cy="4694831"/>
          </a:xfrm>
          <a:prstGeom prst="rect">
            <a:avLst/>
          </a:prstGeom>
        </p:spPr>
      </p:pic>
    </p:spTree>
    <p:custDataLst>
      <p:tags r:id="rId1"/>
    </p:custDataLst>
    <p:extLst>
      <p:ext uri="{BB962C8B-B14F-4D97-AF65-F5344CB8AC3E}">
        <p14:creationId xmlns:p14="http://schemas.microsoft.com/office/powerpoint/2010/main" val="21405679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9ACCA32-4DAB-4F0D-A4F9-A33F54B081BF}"/>
              </a:ext>
            </a:extLst>
          </p:cNvPr>
          <p:cNvSpPr/>
          <p:nvPr/>
        </p:nvSpPr>
        <p:spPr>
          <a:xfrm>
            <a:off x="4269" y="-330076"/>
            <a:ext cx="7286171" cy="7361694"/>
          </a:xfrm>
          <a:prstGeom prst="rect">
            <a:avLst/>
          </a:prstGeom>
          <a:gradFill flip="none" rotWithShape="1">
            <a:gsLst>
              <a:gs pos="0">
                <a:srgbClr val="D7D8DA"/>
              </a:gs>
              <a:gs pos="100000">
                <a:srgbClr val="D4D4D9"/>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person, wearing, phone, glasses&#10;&#10;Description automatically generated">
            <a:extLst>
              <a:ext uri="{FF2B5EF4-FFF2-40B4-BE49-F238E27FC236}">
                <a16:creationId xmlns:a16="http://schemas.microsoft.com/office/drawing/2014/main" id="{2BF60B0C-2F94-4D8A-90B8-93BC2608D787}"/>
              </a:ext>
            </a:extLst>
          </p:cNvPr>
          <p:cNvPicPr>
            <a:picLocks noChangeAspect="1"/>
          </p:cNvPicPr>
          <p:nvPr/>
        </p:nvPicPr>
        <p:blipFill rotWithShape="1">
          <a:blip r:embed="rId4">
            <a:extLst>
              <a:ext uri="{28A0092B-C50C-407E-A947-70E740481C1C}">
                <a14:useLocalDpi xmlns:a14="http://schemas.microsoft.com/office/drawing/2010/main" val="0"/>
              </a:ext>
            </a:extLst>
          </a:blip>
          <a:srcRect t="13333"/>
          <a:stretch/>
        </p:blipFill>
        <p:spPr>
          <a:xfrm>
            <a:off x="6908800" y="0"/>
            <a:ext cx="5283200" cy="6868160"/>
          </a:xfrm>
          <a:prstGeom prst="rect">
            <a:avLst/>
          </a:prstGeom>
        </p:spPr>
      </p:pic>
      <p:sp>
        <p:nvSpPr>
          <p:cNvPr id="3" name="Content Placeholder 2">
            <a:extLst>
              <a:ext uri="{FF2B5EF4-FFF2-40B4-BE49-F238E27FC236}">
                <a16:creationId xmlns:a16="http://schemas.microsoft.com/office/drawing/2014/main" id="{7399A783-2652-40BF-97D5-66FF51EF8BC0}"/>
              </a:ext>
            </a:extLst>
          </p:cNvPr>
          <p:cNvSpPr>
            <a:spLocks noGrp="1"/>
          </p:cNvSpPr>
          <p:nvPr>
            <p:ph idx="1"/>
          </p:nvPr>
        </p:nvSpPr>
        <p:spPr>
          <a:xfrm>
            <a:off x="838200" y="2712036"/>
            <a:ext cx="6593114" cy="1262743"/>
          </a:xfrm>
        </p:spPr>
        <p:txBody>
          <a:bodyPr>
            <a:normAutofit/>
          </a:bodyPr>
          <a:lstStyle/>
          <a:p>
            <a:pPr marL="0" indent="0">
              <a:buNone/>
            </a:pPr>
            <a:r>
              <a:rPr lang="en-US">
                <a:solidFill>
                  <a:schemeClr val="tx1"/>
                </a:solidFill>
              </a:rPr>
              <a:t>Emotions are not positive or negative, but the behaviors they trigger can be. </a:t>
            </a:r>
          </a:p>
        </p:txBody>
      </p:sp>
      <p:sp>
        <p:nvSpPr>
          <p:cNvPr id="11" name="Content Placeholder 2">
            <a:extLst>
              <a:ext uri="{FF2B5EF4-FFF2-40B4-BE49-F238E27FC236}">
                <a16:creationId xmlns:a16="http://schemas.microsoft.com/office/drawing/2014/main" id="{6A4D4BBA-88C0-450A-8D46-68925406A446}"/>
              </a:ext>
            </a:extLst>
          </p:cNvPr>
          <p:cNvSpPr txBox="1">
            <a:spLocks/>
          </p:cNvSpPr>
          <p:nvPr/>
        </p:nvSpPr>
        <p:spPr>
          <a:xfrm>
            <a:off x="905435" y="3797280"/>
            <a:ext cx="6593114" cy="3065116"/>
          </a:xfrm>
          <a:prstGeom prst="rect">
            <a:avLst/>
          </a:prstGeom>
        </p:spPr>
        <p:txBody>
          <a:bodyPr vert="horz" lIns="91440" tIns="45720" rIns="91440" bIns="45720" rtlCol="0">
            <a:normAutofit/>
          </a:bodyPr>
          <a:lstStyle>
            <a:lvl1pPr marL="228600" indent="-228600" algn="l" defTabSz="914400" rtl="0" eaLnBrk="1" latinLnBrk="0" hangingPunct="1">
              <a:lnSpc>
                <a:spcPct val="114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114000"/>
              </a:lnSpc>
              <a:spcBef>
                <a:spcPts val="500"/>
              </a:spcBef>
              <a:buFont typeface="Arial" panose="020B0604020202020204" pitchFamily="34" charset="0"/>
              <a:buChar char="•"/>
              <a:defRPr sz="2400" b="0" i="0" u="none" kern="1200">
                <a:solidFill>
                  <a:schemeClr val="bg1"/>
                </a:solidFill>
                <a:latin typeface="+mn-lt"/>
                <a:ea typeface="+mn-ea"/>
                <a:cs typeface="+mn-cs"/>
              </a:defRPr>
            </a:lvl2pPr>
            <a:lvl3pPr marL="1143000" indent="-228600" algn="l" defTabSz="914400" rtl="0" eaLnBrk="1" latinLnBrk="0" hangingPunct="1">
              <a:lnSpc>
                <a:spcPct val="114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114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114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solidFill>
                  <a:schemeClr val="tx1"/>
                </a:solidFill>
              </a:rPr>
              <a:t>horror, apprehension, grief, desire for revenge, loneliness, sadness, repulsion, vigilance, anguish, guilt, fear, anger, anxiety, sorrow, surprise, shock, disgust, and love</a:t>
            </a:r>
          </a:p>
        </p:txBody>
      </p:sp>
      <p:sp>
        <p:nvSpPr>
          <p:cNvPr id="2" name="Title 1">
            <a:extLst>
              <a:ext uri="{FF2B5EF4-FFF2-40B4-BE49-F238E27FC236}">
                <a16:creationId xmlns:a16="http://schemas.microsoft.com/office/drawing/2014/main" id="{CF8B630B-AFA8-454D-A688-EB15F139184D}"/>
              </a:ext>
            </a:extLst>
          </p:cNvPr>
          <p:cNvSpPr>
            <a:spLocks noGrp="1"/>
          </p:cNvSpPr>
          <p:nvPr>
            <p:ph type="title"/>
          </p:nvPr>
        </p:nvSpPr>
        <p:spPr>
          <a:xfrm>
            <a:off x="838200" y="365125"/>
            <a:ext cx="10497457" cy="2160361"/>
          </a:xfrm>
        </p:spPr>
        <p:txBody>
          <a:bodyPr>
            <a:noAutofit/>
          </a:bodyPr>
          <a:lstStyle/>
          <a:p>
            <a:r>
              <a:rPr lang="en-US" b="1">
                <a:solidFill>
                  <a:srgbClr val="15345A"/>
                </a:solidFill>
              </a:rPr>
              <a:t>What emotions do people experience during a crisis?</a:t>
            </a:r>
          </a:p>
        </p:txBody>
      </p:sp>
    </p:spTree>
    <p:custDataLst>
      <p:tags r:id="rId1"/>
    </p:custDataLst>
    <p:extLst>
      <p:ext uri="{BB962C8B-B14F-4D97-AF65-F5344CB8AC3E}">
        <p14:creationId xmlns:p14="http://schemas.microsoft.com/office/powerpoint/2010/main" val="102725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11"/>
                                        </p:tgtEl>
                                      </p:cBhvr>
                                    </p:animEffect>
                                    <p:set>
                                      <p:cBhvr>
                                        <p:cTn id="12" dur="1" fill="hold">
                                          <p:stCondLst>
                                            <p:cond delay="499"/>
                                          </p:stCondLst>
                                        </p:cTn>
                                        <p:tgtEl>
                                          <p:spTgt spid="11"/>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1" grpId="0"/>
      <p:bldP spid="11" grpId="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60000"/>
                <a:lumOff val="40000"/>
              </a:schemeClr>
            </a:gs>
            <a:gs pos="35000">
              <a:schemeClr val="accent1">
                <a:lumMod val="60000"/>
                <a:lumOff val="40000"/>
              </a:schemeClr>
            </a:gs>
            <a:gs pos="100000">
              <a:schemeClr val="accent1"/>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DBF87-9ECD-41F9-BAED-350D6FF8F5F4}"/>
              </a:ext>
            </a:extLst>
          </p:cNvPr>
          <p:cNvSpPr>
            <a:spLocks noGrp="1"/>
          </p:cNvSpPr>
          <p:nvPr>
            <p:ph type="title"/>
          </p:nvPr>
        </p:nvSpPr>
        <p:spPr>
          <a:xfrm>
            <a:off x="1109603" y="1679534"/>
            <a:ext cx="3501570" cy="1325563"/>
          </a:xfrm>
        </p:spPr>
        <p:txBody>
          <a:bodyPr/>
          <a:lstStyle/>
          <a:p>
            <a:pPr algn="ctr"/>
            <a:r>
              <a:rPr lang="en-US" b="1">
                <a:solidFill>
                  <a:srgbClr val="15345A"/>
                </a:solidFill>
                <a:latin typeface="+mn-lt"/>
              </a:rPr>
              <a:t>Emotion</a:t>
            </a:r>
          </a:p>
        </p:txBody>
      </p:sp>
      <p:sp>
        <p:nvSpPr>
          <p:cNvPr id="7" name="Arrow: Right 6">
            <a:extLst>
              <a:ext uri="{FF2B5EF4-FFF2-40B4-BE49-F238E27FC236}">
                <a16:creationId xmlns:a16="http://schemas.microsoft.com/office/drawing/2014/main" id="{3E1EC67C-90F7-4430-AAFA-EF1680D18251}"/>
              </a:ext>
            </a:extLst>
          </p:cNvPr>
          <p:cNvSpPr/>
          <p:nvPr/>
        </p:nvSpPr>
        <p:spPr>
          <a:xfrm>
            <a:off x="5116286" y="3167740"/>
            <a:ext cx="1959429" cy="1436914"/>
          </a:xfrm>
          <a:prstGeom prst="rightArrow">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5C01F7C1-3381-4DA1-8686-00C8550787D3}"/>
              </a:ext>
            </a:extLst>
          </p:cNvPr>
          <p:cNvGrpSpPr/>
          <p:nvPr/>
        </p:nvGrpSpPr>
        <p:grpSpPr>
          <a:xfrm>
            <a:off x="1921373" y="2848501"/>
            <a:ext cx="1889228" cy="1889230"/>
            <a:chOff x="1921373" y="2848501"/>
            <a:chExt cx="1889228" cy="1889230"/>
          </a:xfrm>
        </p:grpSpPr>
        <p:sp>
          <p:nvSpPr>
            <p:cNvPr id="29" name="Oval 28">
              <a:extLst>
                <a:ext uri="{FF2B5EF4-FFF2-40B4-BE49-F238E27FC236}">
                  <a16:creationId xmlns:a16="http://schemas.microsoft.com/office/drawing/2014/main" id="{1030DB31-EA93-49DF-A63E-7CBACBA5480F}"/>
                </a:ext>
              </a:extLst>
            </p:cNvPr>
            <p:cNvSpPr/>
            <p:nvPr/>
          </p:nvSpPr>
          <p:spPr>
            <a:xfrm>
              <a:off x="1921375" y="2848504"/>
              <a:ext cx="1889226" cy="188922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29">
              <a:extLst>
                <a:ext uri="{FF2B5EF4-FFF2-40B4-BE49-F238E27FC236}">
                  <a16:creationId xmlns:a16="http://schemas.microsoft.com/office/drawing/2014/main" id="{E2031101-1D4B-49DD-8AEE-7AC462D92AB9}"/>
                </a:ext>
              </a:extLst>
            </p:cNvPr>
            <p:cNvSpPr/>
            <p:nvPr/>
          </p:nvSpPr>
          <p:spPr>
            <a:xfrm rot="10800000">
              <a:off x="1921373" y="2848501"/>
              <a:ext cx="936400" cy="1889228"/>
            </a:xfrm>
            <a:custGeom>
              <a:avLst/>
              <a:gdLst>
                <a:gd name="connsiteX0" fmla="*/ 0 w 827314"/>
                <a:gd name="connsiteY0" fmla="*/ 0 h 1669144"/>
                <a:gd name="connsiteX1" fmla="*/ 827314 w 827314"/>
                <a:gd name="connsiteY1" fmla="*/ 834572 h 1669144"/>
                <a:gd name="connsiteX2" fmla="*/ 0 w 827314"/>
                <a:gd name="connsiteY2" fmla="*/ 1669144 h 1669144"/>
              </a:gdLst>
              <a:ahLst/>
              <a:cxnLst>
                <a:cxn ang="0">
                  <a:pos x="connsiteX0" y="connsiteY0"/>
                </a:cxn>
                <a:cxn ang="0">
                  <a:pos x="connsiteX1" y="connsiteY1"/>
                </a:cxn>
                <a:cxn ang="0">
                  <a:pos x="connsiteX2" y="connsiteY2"/>
                </a:cxn>
              </a:cxnLst>
              <a:rect l="l" t="t" r="r" b="b"/>
              <a:pathLst>
                <a:path w="827314" h="1669144">
                  <a:moveTo>
                    <a:pt x="0" y="0"/>
                  </a:moveTo>
                  <a:cubicBezTo>
                    <a:pt x="456913" y="0"/>
                    <a:pt x="827314" y="373651"/>
                    <a:pt x="827314" y="834572"/>
                  </a:cubicBezTo>
                  <a:cubicBezTo>
                    <a:pt x="827314" y="1295493"/>
                    <a:pt x="456913" y="1669144"/>
                    <a:pt x="0" y="1669144"/>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3" name="Graphic 12" descr="Smiling face with solid fill">
              <a:extLst>
                <a:ext uri="{FF2B5EF4-FFF2-40B4-BE49-F238E27FC236}">
                  <a16:creationId xmlns:a16="http://schemas.microsoft.com/office/drawing/2014/main" id="{60A8CABB-983B-4EC4-9ADD-557ED248BCB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930516" y="3421838"/>
              <a:ext cx="730456" cy="730456"/>
            </a:xfrm>
            <a:prstGeom prst="rect">
              <a:avLst/>
            </a:prstGeom>
          </p:spPr>
        </p:pic>
        <p:pic>
          <p:nvPicPr>
            <p:cNvPr id="15" name="Graphic 14" descr="Surprised face with solid fill">
              <a:extLst>
                <a:ext uri="{FF2B5EF4-FFF2-40B4-BE49-F238E27FC236}">
                  <a16:creationId xmlns:a16="http://schemas.microsoft.com/office/drawing/2014/main" id="{49E0851E-C4D4-4C4B-B86E-08F8A377651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103200" y="3421838"/>
              <a:ext cx="730456" cy="730456"/>
            </a:xfrm>
            <a:prstGeom prst="rect">
              <a:avLst/>
            </a:prstGeom>
          </p:spPr>
        </p:pic>
      </p:grpSp>
      <p:grpSp>
        <p:nvGrpSpPr>
          <p:cNvPr id="4" name="Group 3">
            <a:extLst>
              <a:ext uri="{FF2B5EF4-FFF2-40B4-BE49-F238E27FC236}">
                <a16:creationId xmlns:a16="http://schemas.microsoft.com/office/drawing/2014/main" id="{D5D99296-16D1-4862-9E1D-2F9BE3DC889F}"/>
              </a:ext>
            </a:extLst>
          </p:cNvPr>
          <p:cNvGrpSpPr/>
          <p:nvPr/>
        </p:nvGrpSpPr>
        <p:grpSpPr>
          <a:xfrm>
            <a:off x="8381401" y="2842451"/>
            <a:ext cx="1889228" cy="1889230"/>
            <a:chOff x="8381401" y="2842451"/>
            <a:chExt cx="1889228" cy="1889230"/>
          </a:xfrm>
        </p:grpSpPr>
        <p:sp>
          <p:nvSpPr>
            <p:cNvPr id="33" name="Oval 32">
              <a:extLst>
                <a:ext uri="{FF2B5EF4-FFF2-40B4-BE49-F238E27FC236}">
                  <a16:creationId xmlns:a16="http://schemas.microsoft.com/office/drawing/2014/main" id="{108AE4F3-B260-48AC-81E9-A8B6B5041C1A}"/>
                </a:ext>
              </a:extLst>
            </p:cNvPr>
            <p:cNvSpPr/>
            <p:nvPr/>
          </p:nvSpPr>
          <p:spPr>
            <a:xfrm>
              <a:off x="8381403" y="2842454"/>
              <a:ext cx="1889226" cy="188922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33">
              <a:extLst>
                <a:ext uri="{FF2B5EF4-FFF2-40B4-BE49-F238E27FC236}">
                  <a16:creationId xmlns:a16="http://schemas.microsoft.com/office/drawing/2014/main" id="{1F58113A-8A12-4639-AC68-6603AE685053}"/>
                </a:ext>
              </a:extLst>
            </p:cNvPr>
            <p:cNvSpPr/>
            <p:nvPr/>
          </p:nvSpPr>
          <p:spPr>
            <a:xfrm rot="10800000">
              <a:off x="8381401" y="2842451"/>
              <a:ext cx="936400" cy="1889228"/>
            </a:xfrm>
            <a:custGeom>
              <a:avLst/>
              <a:gdLst>
                <a:gd name="connsiteX0" fmla="*/ 0 w 827314"/>
                <a:gd name="connsiteY0" fmla="*/ 0 h 1669144"/>
                <a:gd name="connsiteX1" fmla="*/ 827314 w 827314"/>
                <a:gd name="connsiteY1" fmla="*/ 834572 h 1669144"/>
                <a:gd name="connsiteX2" fmla="*/ 0 w 827314"/>
                <a:gd name="connsiteY2" fmla="*/ 1669144 h 1669144"/>
              </a:gdLst>
              <a:ahLst/>
              <a:cxnLst>
                <a:cxn ang="0">
                  <a:pos x="connsiteX0" y="connsiteY0"/>
                </a:cxn>
                <a:cxn ang="0">
                  <a:pos x="connsiteX1" y="connsiteY1"/>
                </a:cxn>
                <a:cxn ang="0">
                  <a:pos x="connsiteX2" y="connsiteY2"/>
                </a:cxn>
              </a:cxnLst>
              <a:rect l="l" t="t" r="r" b="b"/>
              <a:pathLst>
                <a:path w="827314" h="1669144">
                  <a:moveTo>
                    <a:pt x="0" y="0"/>
                  </a:moveTo>
                  <a:cubicBezTo>
                    <a:pt x="456913" y="0"/>
                    <a:pt x="827314" y="373651"/>
                    <a:pt x="827314" y="834572"/>
                  </a:cubicBezTo>
                  <a:cubicBezTo>
                    <a:pt x="827314" y="1295493"/>
                    <a:pt x="456913" y="1669144"/>
                    <a:pt x="0" y="1669144"/>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7" name="Graphic 16" descr="Walk">
              <a:extLst>
                <a:ext uri="{FF2B5EF4-FFF2-40B4-BE49-F238E27FC236}">
                  <a16:creationId xmlns:a16="http://schemas.microsoft.com/office/drawing/2014/main" id="{7AFD7B23-F473-4933-81E3-BCD07CB24A0B}"/>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762039" y="3167740"/>
              <a:ext cx="1111523" cy="1111523"/>
            </a:xfrm>
            <a:prstGeom prst="rect">
              <a:avLst/>
            </a:prstGeom>
          </p:spPr>
        </p:pic>
      </p:grpSp>
      <p:sp>
        <p:nvSpPr>
          <p:cNvPr id="16" name="Title 1">
            <a:extLst>
              <a:ext uri="{FF2B5EF4-FFF2-40B4-BE49-F238E27FC236}">
                <a16:creationId xmlns:a16="http://schemas.microsoft.com/office/drawing/2014/main" id="{D054AE3A-8499-4C13-9651-5E66CBA65CAA}"/>
              </a:ext>
            </a:extLst>
          </p:cNvPr>
          <p:cNvSpPr txBox="1">
            <a:spLocks/>
          </p:cNvSpPr>
          <p:nvPr/>
        </p:nvSpPr>
        <p:spPr>
          <a:xfrm>
            <a:off x="7575231" y="1679534"/>
            <a:ext cx="3501570" cy="1325563"/>
          </a:xfr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a:solidFill>
                  <a:srgbClr val="15345A"/>
                </a:solidFill>
                <a:latin typeface="+mn-lt"/>
              </a:rPr>
              <a:t>Behavior</a:t>
            </a:r>
          </a:p>
        </p:txBody>
      </p:sp>
    </p:spTree>
    <p:custDataLst>
      <p:tags r:id="rId1"/>
    </p:custDataLst>
    <p:extLst>
      <p:ext uri="{BB962C8B-B14F-4D97-AF65-F5344CB8AC3E}">
        <p14:creationId xmlns:p14="http://schemas.microsoft.com/office/powerpoint/2010/main" val="4116765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500"/>
                                        <p:tgtEl>
                                          <p:spTgt spid="16"/>
                                        </p:tgtEl>
                                      </p:cBhvr>
                                    </p:animEffect>
                                  </p:childTnLst>
                                </p:cTn>
                              </p:par>
                              <p:par>
                                <p:cTn id="21" presetID="10" presetClass="entr" presetSubtype="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60000"/>
                <a:lumOff val="40000"/>
              </a:schemeClr>
            </a:gs>
            <a:gs pos="35000">
              <a:schemeClr val="accent1">
                <a:lumMod val="60000"/>
                <a:lumOff val="40000"/>
              </a:schemeClr>
            </a:gs>
            <a:gs pos="100000">
              <a:schemeClr val="accent1"/>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DBF87-9ECD-41F9-BAED-350D6FF8F5F4}"/>
              </a:ext>
            </a:extLst>
          </p:cNvPr>
          <p:cNvSpPr>
            <a:spLocks noGrp="1"/>
          </p:cNvSpPr>
          <p:nvPr>
            <p:ph type="title"/>
          </p:nvPr>
        </p:nvSpPr>
        <p:spPr/>
        <p:txBody>
          <a:bodyPr/>
          <a:lstStyle/>
          <a:p>
            <a:r>
              <a:rPr lang="en-US" b="1">
                <a:solidFill>
                  <a:srgbClr val="15345A"/>
                </a:solidFill>
                <a:latin typeface="+mn-lt"/>
              </a:rPr>
              <a:t>Emotion         Behavior</a:t>
            </a:r>
          </a:p>
        </p:txBody>
      </p:sp>
      <p:sp>
        <p:nvSpPr>
          <p:cNvPr id="7" name="Arrow: Right 6">
            <a:extLst>
              <a:ext uri="{FF2B5EF4-FFF2-40B4-BE49-F238E27FC236}">
                <a16:creationId xmlns:a16="http://schemas.microsoft.com/office/drawing/2014/main" id="{3E1EC67C-90F7-4430-AAFA-EF1680D18251}"/>
              </a:ext>
            </a:extLst>
          </p:cNvPr>
          <p:cNvSpPr/>
          <p:nvPr/>
        </p:nvSpPr>
        <p:spPr>
          <a:xfrm>
            <a:off x="3054343" y="540878"/>
            <a:ext cx="1070758" cy="785222"/>
          </a:xfrm>
          <a:prstGeom prst="rightArrow">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5680D5C4-0977-42F2-80C2-33CCADE4DA56}"/>
              </a:ext>
            </a:extLst>
          </p:cNvPr>
          <p:cNvGrpSpPr/>
          <p:nvPr/>
        </p:nvGrpSpPr>
        <p:grpSpPr>
          <a:xfrm>
            <a:off x="8353698" y="3994696"/>
            <a:ext cx="3198911" cy="1567813"/>
            <a:chOff x="8353698" y="3994696"/>
            <a:chExt cx="3198911" cy="1567813"/>
          </a:xfrm>
        </p:grpSpPr>
        <p:sp>
          <p:nvSpPr>
            <p:cNvPr id="27" name="Arrow: Right 26">
              <a:extLst>
                <a:ext uri="{FF2B5EF4-FFF2-40B4-BE49-F238E27FC236}">
                  <a16:creationId xmlns:a16="http://schemas.microsoft.com/office/drawing/2014/main" id="{442B8B72-6F53-4BAD-9B3F-4A91DB42CD95}"/>
                </a:ext>
              </a:extLst>
            </p:cNvPr>
            <p:cNvSpPr/>
            <p:nvPr/>
          </p:nvSpPr>
          <p:spPr>
            <a:xfrm>
              <a:off x="8353698" y="4128633"/>
              <a:ext cx="1056323" cy="240355"/>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8" name="Group 27">
              <a:extLst>
                <a:ext uri="{FF2B5EF4-FFF2-40B4-BE49-F238E27FC236}">
                  <a16:creationId xmlns:a16="http://schemas.microsoft.com/office/drawing/2014/main" id="{F484225C-E572-4BA1-94D6-5DFA445F705A}"/>
                </a:ext>
              </a:extLst>
            </p:cNvPr>
            <p:cNvGrpSpPr/>
            <p:nvPr/>
          </p:nvGrpSpPr>
          <p:grpSpPr>
            <a:xfrm>
              <a:off x="9066126" y="3994696"/>
              <a:ext cx="2486483" cy="1567813"/>
              <a:chOff x="9066126" y="3994696"/>
              <a:chExt cx="2486483" cy="1567813"/>
            </a:xfrm>
          </p:grpSpPr>
          <p:sp>
            <p:nvSpPr>
              <p:cNvPr id="31" name="TextBox 30">
                <a:extLst>
                  <a:ext uri="{FF2B5EF4-FFF2-40B4-BE49-F238E27FC236}">
                    <a16:creationId xmlns:a16="http://schemas.microsoft.com/office/drawing/2014/main" id="{CB09E80B-6EBE-4903-BEBF-99929400D634}"/>
                  </a:ext>
                </a:extLst>
              </p:cNvPr>
              <p:cNvSpPr txBox="1"/>
              <p:nvPr/>
            </p:nvSpPr>
            <p:spPr>
              <a:xfrm>
                <a:off x="9066126" y="3994696"/>
                <a:ext cx="2486483" cy="461665"/>
              </a:xfrm>
              <a:prstGeom prst="rect">
                <a:avLst/>
              </a:prstGeom>
              <a:noFill/>
            </p:spPr>
            <p:txBody>
              <a:bodyPr wrap="square" rtlCol="0">
                <a:spAutoFit/>
              </a:bodyPr>
              <a:lstStyle/>
              <a:p>
                <a:pPr algn="ctr"/>
                <a:r>
                  <a:rPr lang="en-US" sz="2400" b="1">
                    <a:solidFill>
                      <a:srgbClr val="15345A"/>
                    </a:solidFill>
                  </a:rPr>
                  <a:t>Behavior</a:t>
                </a:r>
              </a:p>
            </p:txBody>
          </p:sp>
          <p:grpSp>
            <p:nvGrpSpPr>
              <p:cNvPr id="32" name="Group 31">
                <a:extLst>
                  <a:ext uri="{FF2B5EF4-FFF2-40B4-BE49-F238E27FC236}">
                    <a16:creationId xmlns:a16="http://schemas.microsoft.com/office/drawing/2014/main" id="{96BEAE3E-95D9-4DE4-9E4A-788A88FAA886}"/>
                  </a:ext>
                </a:extLst>
              </p:cNvPr>
              <p:cNvGrpSpPr/>
              <p:nvPr/>
            </p:nvGrpSpPr>
            <p:grpSpPr>
              <a:xfrm>
                <a:off x="9865736" y="4771318"/>
                <a:ext cx="791190" cy="791191"/>
                <a:chOff x="8381401" y="2842451"/>
                <a:chExt cx="1889228" cy="1889230"/>
              </a:xfrm>
            </p:grpSpPr>
            <p:grpSp>
              <p:nvGrpSpPr>
                <p:cNvPr id="35" name="Group 34">
                  <a:extLst>
                    <a:ext uri="{FF2B5EF4-FFF2-40B4-BE49-F238E27FC236}">
                      <a16:creationId xmlns:a16="http://schemas.microsoft.com/office/drawing/2014/main" id="{57DE56A7-3617-4059-B8C9-D2115D362AF9}"/>
                    </a:ext>
                  </a:extLst>
                </p:cNvPr>
                <p:cNvGrpSpPr/>
                <p:nvPr/>
              </p:nvGrpSpPr>
              <p:grpSpPr>
                <a:xfrm>
                  <a:off x="8381401" y="2842451"/>
                  <a:ext cx="1889228" cy="1889230"/>
                  <a:chOff x="838199" y="3935935"/>
                  <a:chExt cx="1081541" cy="1081542"/>
                </a:xfrm>
              </p:grpSpPr>
              <p:sp>
                <p:nvSpPr>
                  <p:cNvPr id="37" name="Oval 36">
                    <a:extLst>
                      <a:ext uri="{FF2B5EF4-FFF2-40B4-BE49-F238E27FC236}">
                        <a16:creationId xmlns:a16="http://schemas.microsoft.com/office/drawing/2014/main" id="{390B2CEB-C8F4-4369-B401-47AA7D38E908}"/>
                      </a:ext>
                    </a:extLst>
                  </p:cNvPr>
                  <p:cNvSpPr/>
                  <p:nvPr/>
                </p:nvSpPr>
                <p:spPr>
                  <a:xfrm>
                    <a:off x="838200" y="3935937"/>
                    <a:ext cx="1081540" cy="1081540"/>
                  </a:xfrm>
                  <a:prstGeom prst="ellipse">
                    <a:avLst/>
                  </a:prstGeom>
                  <a:solidFill>
                    <a:srgbClr val="0023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Shape 37">
                    <a:extLst>
                      <a:ext uri="{FF2B5EF4-FFF2-40B4-BE49-F238E27FC236}">
                        <a16:creationId xmlns:a16="http://schemas.microsoft.com/office/drawing/2014/main" id="{DD037978-B70C-4963-B374-03E6B58922D5}"/>
                      </a:ext>
                    </a:extLst>
                  </p:cNvPr>
                  <p:cNvSpPr/>
                  <p:nvPr/>
                </p:nvSpPr>
                <p:spPr>
                  <a:xfrm rot="10800000">
                    <a:off x="838199" y="3935935"/>
                    <a:ext cx="536068" cy="1081541"/>
                  </a:xfrm>
                  <a:custGeom>
                    <a:avLst/>
                    <a:gdLst>
                      <a:gd name="connsiteX0" fmla="*/ 0 w 827314"/>
                      <a:gd name="connsiteY0" fmla="*/ 0 h 1669144"/>
                      <a:gd name="connsiteX1" fmla="*/ 827314 w 827314"/>
                      <a:gd name="connsiteY1" fmla="*/ 834572 h 1669144"/>
                      <a:gd name="connsiteX2" fmla="*/ 0 w 827314"/>
                      <a:gd name="connsiteY2" fmla="*/ 1669144 h 1669144"/>
                    </a:gdLst>
                    <a:ahLst/>
                    <a:cxnLst>
                      <a:cxn ang="0">
                        <a:pos x="connsiteX0" y="connsiteY0"/>
                      </a:cxn>
                      <a:cxn ang="0">
                        <a:pos x="connsiteX1" y="connsiteY1"/>
                      </a:cxn>
                      <a:cxn ang="0">
                        <a:pos x="connsiteX2" y="connsiteY2"/>
                      </a:cxn>
                    </a:cxnLst>
                    <a:rect l="l" t="t" r="r" b="b"/>
                    <a:pathLst>
                      <a:path w="827314" h="1669144">
                        <a:moveTo>
                          <a:pt x="0" y="0"/>
                        </a:moveTo>
                        <a:cubicBezTo>
                          <a:pt x="456913" y="0"/>
                          <a:pt x="827314" y="373651"/>
                          <a:pt x="827314" y="834572"/>
                        </a:cubicBezTo>
                        <a:cubicBezTo>
                          <a:pt x="827314" y="1295493"/>
                          <a:pt x="456913" y="1669144"/>
                          <a:pt x="0" y="1669144"/>
                        </a:cubicBezTo>
                        <a:close/>
                      </a:path>
                    </a:pathLst>
                  </a:custGeom>
                  <a:solidFill>
                    <a:srgbClr val="002E6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36" name="Graphic 35" descr="Walk">
                  <a:extLst>
                    <a:ext uri="{FF2B5EF4-FFF2-40B4-BE49-F238E27FC236}">
                      <a16:creationId xmlns:a16="http://schemas.microsoft.com/office/drawing/2014/main" id="{08B843BD-8B0B-44C8-B0C1-2E34980E82C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762039" y="3167740"/>
                  <a:ext cx="1111523" cy="1111523"/>
                </a:xfrm>
                <a:prstGeom prst="rect">
                  <a:avLst/>
                </a:prstGeom>
              </p:spPr>
            </p:pic>
          </p:grpSp>
        </p:grpSp>
      </p:grpSp>
      <p:grpSp>
        <p:nvGrpSpPr>
          <p:cNvPr id="39" name="Group 38">
            <a:extLst>
              <a:ext uri="{FF2B5EF4-FFF2-40B4-BE49-F238E27FC236}">
                <a16:creationId xmlns:a16="http://schemas.microsoft.com/office/drawing/2014/main" id="{A35C10D8-0BAA-449B-935A-39E32167C99A}"/>
              </a:ext>
            </a:extLst>
          </p:cNvPr>
          <p:cNvGrpSpPr/>
          <p:nvPr/>
        </p:nvGrpSpPr>
        <p:grpSpPr>
          <a:xfrm>
            <a:off x="5336402" y="3771758"/>
            <a:ext cx="3388820" cy="1790753"/>
            <a:chOff x="5336402" y="3771758"/>
            <a:chExt cx="3388820" cy="1790753"/>
          </a:xfrm>
        </p:grpSpPr>
        <p:sp>
          <p:nvSpPr>
            <p:cNvPr id="40" name="Arrow: Right 39">
              <a:extLst>
                <a:ext uri="{FF2B5EF4-FFF2-40B4-BE49-F238E27FC236}">
                  <a16:creationId xmlns:a16="http://schemas.microsoft.com/office/drawing/2014/main" id="{FE233E50-52A7-4836-875F-7D4EAB476AD9}"/>
                </a:ext>
              </a:extLst>
            </p:cNvPr>
            <p:cNvSpPr/>
            <p:nvPr/>
          </p:nvSpPr>
          <p:spPr>
            <a:xfrm>
              <a:off x="5336402" y="4128635"/>
              <a:ext cx="1243241" cy="240355"/>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1" name="Group 40">
              <a:extLst>
                <a:ext uri="{FF2B5EF4-FFF2-40B4-BE49-F238E27FC236}">
                  <a16:creationId xmlns:a16="http://schemas.microsoft.com/office/drawing/2014/main" id="{40E43F42-F91B-49D1-96F2-857CFD91DA98}"/>
                </a:ext>
              </a:extLst>
            </p:cNvPr>
            <p:cNvGrpSpPr/>
            <p:nvPr/>
          </p:nvGrpSpPr>
          <p:grpSpPr>
            <a:xfrm>
              <a:off x="6238739" y="3771758"/>
              <a:ext cx="2486483" cy="1790753"/>
              <a:chOff x="6238739" y="3771758"/>
              <a:chExt cx="2486483" cy="1790753"/>
            </a:xfrm>
          </p:grpSpPr>
          <p:sp>
            <p:nvSpPr>
              <p:cNvPr id="42" name="TextBox 41">
                <a:extLst>
                  <a:ext uri="{FF2B5EF4-FFF2-40B4-BE49-F238E27FC236}">
                    <a16:creationId xmlns:a16="http://schemas.microsoft.com/office/drawing/2014/main" id="{A0CCC54B-01FE-4861-A372-3CFA24C22C73}"/>
                  </a:ext>
                </a:extLst>
              </p:cNvPr>
              <p:cNvSpPr txBox="1"/>
              <p:nvPr/>
            </p:nvSpPr>
            <p:spPr>
              <a:xfrm>
                <a:off x="6238739" y="3771758"/>
                <a:ext cx="2486483" cy="830997"/>
              </a:xfrm>
              <a:prstGeom prst="rect">
                <a:avLst/>
              </a:prstGeom>
              <a:noFill/>
            </p:spPr>
            <p:txBody>
              <a:bodyPr wrap="square" rtlCol="0">
                <a:spAutoFit/>
              </a:bodyPr>
              <a:lstStyle/>
              <a:p>
                <a:pPr algn="ctr"/>
                <a:r>
                  <a:rPr lang="en-US" sz="2400" b="1">
                    <a:solidFill>
                      <a:srgbClr val="15345A"/>
                    </a:solidFill>
                  </a:rPr>
                  <a:t>Move to</a:t>
                </a:r>
              </a:p>
              <a:p>
                <a:pPr algn="ctr"/>
                <a:r>
                  <a:rPr lang="en-US" sz="2400" b="1">
                    <a:solidFill>
                      <a:srgbClr val="15345A"/>
                    </a:solidFill>
                  </a:rPr>
                  <a:t>action</a:t>
                </a:r>
              </a:p>
            </p:txBody>
          </p:sp>
          <p:grpSp>
            <p:nvGrpSpPr>
              <p:cNvPr id="43" name="Group 42">
                <a:extLst>
                  <a:ext uri="{FF2B5EF4-FFF2-40B4-BE49-F238E27FC236}">
                    <a16:creationId xmlns:a16="http://schemas.microsoft.com/office/drawing/2014/main" id="{5BD0E395-4C7C-44A8-A5CC-AEA1154E6E08}"/>
                  </a:ext>
                </a:extLst>
              </p:cNvPr>
              <p:cNvGrpSpPr/>
              <p:nvPr/>
            </p:nvGrpSpPr>
            <p:grpSpPr>
              <a:xfrm>
                <a:off x="7086384" y="4771318"/>
                <a:ext cx="791191" cy="791193"/>
                <a:chOff x="7030071" y="4574008"/>
                <a:chExt cx="955072" cy="955074"/>
              </a:xfrm>
            </p:grpSpPr>
            <p:grpSp>
              <p:nvGrpSpPr>
                <p:cNvPr id="44" name="Group 43">
                  <a:extLst>
                    <a:ext uri="{FF2B5EF4-FFF2-40B4-BE49-F238E27FC236}">
                      <a16:creationId xmlns:a16="http://schemas.microsoft.com/office/drawing/2014/main" id="{1BBB5906-83C4-47A8-879C-0E0D0D0B4789}"/>
                    </a:ext>
                  </a:extLst>
                </p:cNvPr>
                <p:cNvGrpSpPr/>
                <p:nvPr/>
              </p:nvGrpSpPr>
              <p:grpSpPr>
                <a:xfrm>
                  <a:off x="7030071" y="4574008"/>
                  <a:ext cx="955072" cy="955074"/>
                  <a:chOff x="838199" y="3935935"/>
                  <a:chExt cx="1081541" cy="1081542"/>
                </a:xfrm>
              </p:grpSpPr>
              <p:sp>
                <p:nvSpPr>
                  <p:cNvPr id="46" name="Oval 45">
                    <a:extLst>
                      <a:ext uri="{FF2B5EF4-FFF2-40B4-BE49-F238E27FC236}">
                        <a16:creationId xmlns:a16="http://schemas.microsoft.com/office/drawing/2014/main" id="{45AF7565-155E-4145-BB06-F81CD7BC04C5}"/>
                      </a:ext>
                    </a:extLst>
                  </p:cNvPr>
                  <p:cNvSpPr/>
                  <p:nvPr/>
                </p:nvSpPr>
                <p:spPr>
                  <a:xfrm>
                    <a:off x="838200" y="3935937"/>
                    <a:ext cx="1081540" cy="1081540"/>
                  </a:xfrm>
                  <a:prstGeom prst="ellipse">
                    <a:avLst/>
                  </a:prstGeom>
                  <a:solidFill>
                    <a:srgbClr val="0023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reeform: Shape 46">
                    <a:extLst>
                      <a:ext uri="{FF2B5EF4-FFF2-40B4-BE49-F238E27FC236}">
                        <a16:creationId xmlns:a16="http://schemas.microsoft.com/office/drawing/2014/main" id="{4BBE1694-CD76-47D0-9B4A-54858BDD882D}"/>
                      </a:ext>
                    </a:extLst>
                  </p:cNvPr>
                  <p:cNvSpPr/>
                  <p:nvPr/>
                </p:nvSpPr>
                <p:spPr>
                  <a:xfrm rot="10800000">
                    <a:off x="838199" y="3935935"/>
                    <a:ext cx="536068" cy="1081541"/>
                  </a:xfrm>
                  <a:custGeom>
                    <a:avLst/>
                    <a:gdLst>
                      <a:gd name="connsiteX0" fmla="*/ 0 w 827314"/>
                      <a:gd name="connsiteY0" fmla="*/ 0 h 1669144"/>
                      <a:gd name="connsiteX1" fmla="*/ 827314 w 827314"/>
                      <a:gd name="connsiteY1" fmla="*/ 834572 h 1669144"/>
                      <a:gd name="connsiteX2" fmla="*/ 0 w 827314"/>
                      <a:gd name="connsiteY2" fmla="*/ 1669144 h 1669144"/>
                    </a:gdLst>
                    <a:ahLst/>
                    <a:cxnLst>
                      <a:cxn ang="0">
                        <a:pos x="connsiteX0" y="connsiteY0"/>
                      </a:cxn>
                      <a:cxn ang="0">
                        <a:pos x="connsiteX1" y="connsiteY1"/>
                      </a:cxn>
                      <a:cxn ang="0">
                        <a:pos x="connsiteX2" y="connsiteY2"/>
                      </a:cxn>
                    </a:cxnLst>
                    <a:rect l="l" t="t" r="r" b="b"/>
                    <a:pathLst>
                      <a:path w="827314" h="1669144">
                        <a:moveTo>
                          <a:pt x="0" y="0"/>
                        </a:moveTo>
                        <a:cubicBezTo>
                          <a:pt x="456913" y="0"/>
                          <a:pt x="827314" y="373651"/>
                          <a:pt x="827314" y="834572"/>
                        </a:cubicBezTo>
                        <a:cubicBezTo>
                          <a:pt x="827314" y="1295493"/>
                          <a:pt x="456913" y="1669144"/>
                          <a:pt x="0" y="1669144"/>
                        </a:cubicBezTo>
                        <a:close/>
                      </a:path>
                    </a:pathLst>
                  </a:custGeom>
                  <a:solidFill>
                    <a:srgbClr val="002E6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45" name="Graphic 44" descr="Boot">
                  <a:extLst>
                    <a:ext uri="{FF2B5EF4-FFF2-40B4-BE49-F238E27FC236}">
                      <a16:creationId xmlns:a16="http://schemas.microsoft.com/office/drawing/2014/main" id="{E509EF4E-9792-4ECE-8A8B-96DBBF3BE6C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19704875">
                  <a:off x="7237952" y="4719350"/>
                  <a:ext cx="594556" cy="594556"/>
                </a:xfrm>
                <a:prstGeom prst="rect">
                  <a:avLst/>
                </a:prstGeom>
              </p:spPr>
            </p:pic>
          </p:grpSp>
        </p:grpSp>
      </p:grpSp>
      <p:grpSp>
        <p:nvGrpSpPr>
          <p:cNvPr id="9" name="Group 8">
            <a:extLst>
              <a:ext uri="{FF2B5EF4-FFF2-40B4-BE49-F238E27FC236}">
                <a16:creationId xmlns:a16="http://schemas.microsoft.com/office/drawing/2014/main" id="{292FF21F-D9D7-4AF4-8924-68CE99583F1A}"/>
              </a:ext>
            </a:extLst>
          </p:cNvPr>
          <p:cNvGrpSpPr/>
          <p:nvPr/>
        </p:nvGrpSpPr>
        <p:grpSpPr>
          <a:xfrm>
            <a:off x="3107411" y="3634362"/>
            <a:ext cx="2486483" cy="1928149"/>
            <a:chOff x="3107411" y="3634362"/>
            <a:chExt cx="2486483" cy="1928149"/>
          </a:xfrm>
        </p:grpSpPr>
        <p:grpSp>
          <p:nvGrpSpPr>
            <p:cNvPr id="18" name="Group 17">
              <a:extLst>
                <a:ext uri="{FF2B5EF4-FFF2-40B4-BE49-F238E27FC236}">
                  <a16:creationId xmlns:a16="http://schemas.microsoft.com/office/drawing/2014/main" id="{6436BD3C-CEA0-4394-97F0-8C0525C99226}"/>
                </a:ext>
              </a:extLst>
            </p:cNvPr>
            <p:cNvGrpSpPr/>
            <p:nvPr/>
          </p:nvGrpSpPr>
          <p:grpSpPr>
            <a:xfrm>
              <a:off x="3107411" y="3953320"/>
              <a:ext cx="2486483" cy="1609191"/>
              <a:chOff x="3107411" y="3953320"/>
              <a:chExt cx="2486483" cy="1609191"/>
            </a:xfrm>
          </p:grpSpPr>
          <p:sp>
            <p:nvSpPr>
              <p:cNvPr id="19" name="TextBox 18">
                <a:extLst>
                  <a:ext uri="{FF2B5EF4-FFF2-40B4-BE49-F238E27FC236}">
                    <a16:creationId xmlns:a16="http://schemas.microsoft.com/office/drawing/2014/main" id="{F240FABF-6BA1-4F00-AE7D-6B036BDC8C93}"/>
                  </a:ext>
                </a:extLst>
              </p:cNvPr>
              <p:cNvSpPr txBox="1"/>
              <p:nvPr/>
            </p:nvSpPr>
            <p:spPr>
              <a:xfrm>
                <a:off x="3107411" y="3953320"/>
                <a:ext cx="2486483" cy="461665"/>
              </a:xfrm>
              <a:prstGeom prst="rect">
                <a:avLst/>
              </a:prstGeom>
              <a:noFill/>
            </p:spPr>
            <p:txBody>
              <a:bodyPr wrap="square" rtlCol="0">
                <a:spAutoFit/>
              </a:bodyPr>
              <a:lstStyle/>
              <a:p>
                <a:pPr algn="ctr"/>
                <a:r>
                  <a:rPr lang="en-US" sz="2400" b="1">
                    <a:solidFill>
                      <a:srgbClr val="15345A"/>
                    </a:solidFill>
                  </a:rPr>
                  <a:t>Emotion</a:t>
                </a:r>
              </a:p>
            </p:txBody>
          </p:sp>
          <p:grpSp>
            <p:nvGrpSpPr>
              <p:cNvPr id="20" name="Group 19">
                <a:extLst>
                  <a:ext uri="{FF2B5EF4-FFF2-40B4-BE49-F238E27FC236}">
                    <a16:creationId xmlns:a16="http://schemas.microsoft.com/office/drawing/2014/main" id="{C67AFF69-5BC9-416E-A199-9C96EFF43EF1}"/>
                  </a:ext>
                </a:extLst>
              </p:cNvPr>
              <p:cNvGrpSpPr/>
              <p:nvPr/>
            </p:nvGrpSpPr>
            <p:grpSpPr>
              <a:xfrm>
                <a:off x="3950903" y="4771318"/>
                <a:ext cx="791191" cy="791193"/>
                <a:chOff x="1921373" y="2848501"/>
                <a:chExt cx="1889228" cy="1889230"/>
              </a:xfrm>
            </p:grpSpPr>
            <p:grpSp>
              <p:nvGrpSpPr>
                <p:cNvPr id="21" name="Group 20">
                  <a:extLst>
                    <a:ext uri="{FF2B5EF4-FFF2-40B4-BE49-F238E27FC236}">
                      <a16:creationId xmlns:a16="http://schemas.microsoft.com/office/drawing/2014/main" id="{53502CCA-21E4-4991-A9F4-169081DDA74A}"/>
                    </a:ext>
                  </a:extLst>
                </p:cNvPr>
                <p:cNvGrpSpPr/>
                <p:nvPr/>
              </p:nvGrpSpPr>
              <p:grpSpPr>
                <a:xfrm>
                  <a:off x="1921373" y="2848501"/>
                  <a:ext cx="1889228" cy="1889230"/>
                  <a:chOff x="838199" y="3935935"/>
                  <a:chExt cx="1081541" cy="1081542"/>
                </a:xfrm>
              </p:grpSpPr>
              <p:sp>
                <p:nvSpPr>
                  <p:cNvPr id="24" name="Oval 23">
                    <a:extLst>
                      <a:ext uri="{FF2B5EF4-FFF2-40B4-BE49-F238E27FC236}">
                        <a16:creationId xmlns:a16="http://schemas.microsoft.com/office/drawing/2014/main" id="{3FA5EA85-4A5C-48E4-ACD7-E78841FA5BCE}"/>
                      </a:ext>
                    </a:extLst>
                  </p:cNvPr>
                  <p:cNvSpPr/>
                  <p:nvPr/>
                </p:nvSpPr>
                <p:spPr>
                  <a:xfrm>
                    <a:off x="838200" y="3935937"/>
                    <a:ext cx="1081540" cy="1081540"/>
                  </a:xfrm>
                  <a:prstGeom prst="ellipse">
                    <a:avLst/>
                  </a:prstGeom>
                  <a:solidFill>
                    <a:srgbClr val="0023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348EEC2C-3375-4F7A-A865-8A362402FA03}"/>
                      </a:ext>
                    </a:extLst>
                  </p:cNvPr>
                  <p:cNvSpPr/>
                  <p:nvPr/>
                </p:nvSpPr>
                <p:spPr>
                  <a:xfrm rot="10800000">
                    <a:off x="838199" y="3935935"/>
                    <a:ext cx="536068" cy="1081541"/>
                  </a:xfrm>
                  <a:custGeom>
                    <a:avLst/>
                    <a:gdLst>
                      <a:gd name="connsiteX0" fmla="*/ 0 w 827314"/>
                      <a:gd name="connsiteY0" fmla="*/ 0 h 1669144"/>
                      <a:gd name="connsiteX1" fmla="*/ 827314 w 827314"/>
                      <a:gd name="connsiteY1" fmla="*/ 834572 h 1669144"/>
                      <a:gd name="connsiteX2" fmla="*/ 0 w 827314"/>
                      <a:gd name="connsiteY2" fmla="*/ 1669144 h 1669144"/>
                    </a:gdLst>
                    <a:ahLst/>
                    <a:cxnLst>
                      <a:cxn ang="0">
                        <a:pos x="connsiteX0" y="connsiteY0"/>
                      </a:cxn>
                      <a:cxn ang="0">
                        <a:pos x="connsiteX1" y="connsiteY1"/>
                      </a:cxn>
                      <a:cxn ang="0">
                        <a:pos x="connsiteX2" y="connsiteY2"/>
                      </a:cxn>
                    </a:cxnLst>
                    <a:rect l="l" t="t" r="r" b="b"/>
                    <a:pathLst>
                      <a:path w="827314" h="1669144">
                        <a:moveTo>
                          <a:pt x="0" y="0"/>
                        </a:moveTo>
                        <a:cubicBezTo>
                          <a:pt x="456913" y="0"/>
                          <a:pt x="827314" y="373651"/>
                          <a:pt x="827314" y="834572"/>
                        </a:cubicBezTo>
                        <a:cubicBezTo>
                          <a:pt x="827314" y="1295493"/>
                          <a:pt x="456913" y="1669144"/>
                          <a:pt x="0" y="1669144"/>
                        </a:cubicBezTo>
                        <a:close/>
                      </a:path>
                    </a:pathLst>
                  </a:custGeom>
                  <a:solidFill>
                    <a:srgbClr val="002E6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22" name="Graphic 21" descr="Smiling face with solid fill">
                  <a:extLst>
                    <a:ext uri="{FF2B5EF4-FFF2-40B4-BE49-F238E27FC236}">
                      <a16:creationId xmlns:a16="http://schemas.microsoft.com/office/drawing/2014/main" id="{9265956C-F296-4A54-93FF-E757030922C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930516" y="3421838"/>
                  <a:ext cx="730456" cy="730456"/>
                </a:xfrm>
                <a:prstGeom prst="rect">
                  <a:avLst/>
                </a:prstGeom>
              </p:spPr>
            </p:pic>
            <p:pic>
              <p:nvPicPr>
                <p:cNvPr id="23" name="Graphic 22" descr="Surprised face with solid fill">
                  <a:extLst>
                    <a:ext uri="{FF2B5EF4-FFF2-40B4-BE49-F238E27FC236}">
                      <a16:creationId xmlns:a16="http://schemas.microsoft.com/office/drawing/2014/main" id="{D89AEBFE-4513-4A23-BF85-1D9510638910}"/>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103200" y="3421838"/>
                  <a:ext cx="730456" cy="730456"/>
                </a:xfrm>
                <a:prstGeom prst="rect">
                  <a:avLst/>
                </a:prstGeom>
              </p:spPr>
            </p:pic>
          </p:grpSp>
        </p:grpSp>
        <p:sp>
          <p:nvSpPr>
            <p:cNvPr id="49" name="Arrow: Right 48">
              <a:extLst>
                <a:ext uri="{FF2B5EF4-FFF2-40B4-BE49-F238E27FC236}">
                  <a16:creationId xmlns:a16="http://schemas.microsoft.com/office/drawing/2014/main" id="{E61DB2CF-49B9-498D-A150-BFEDF613A2DC}"/>
                </a:ext>
              </a:extLst>
            </p:cNvPr>
            <p:cNvSpPr/>
            <p:nvPr/>
          </p:nvSpPr>
          <p:spPr>
            <a:xfrm rot="5400000">
              <a:off x="4194532" y="3374504"/>
              <a:ext cx="249427" cy="769144"/>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 name="Group 7">
            <a:extLst>
              <a:ext uri="{FF2B5EF4-FFF2-40B4-BE49-F238E27FC236}">
                <a16:creationId xmlns:a16="http://schemas.microsoft.com/office/drawing/2014/main" id="{54678EF0-79C5-4403-A333-0DB3272EA5DF}"/>
              </a:ext>
            </a:extLst>
          </p:cNvPr>
          <p:cNvGrpSpPr/>
          <p:nvPr/>
        </p:nvGrpSpPr>
        <p:grpSpPr>
          <a:xfrm>
            <a:off x="2024739" y="1951094"/>
            <a:ext cx="3795490" cy="1440599"/>
            <a:chOff x="2024739" y="1951094"/>
            <a:chExt cx="3795490" cy="1440599"/>
          </a:xfrm>
        </p:grpSpPr>
        <p:sp>
          <p:nvSpPr>
            <p:cNvPr id="51" name="Arrow: Right 50">
              <a:extLst>
                <a:ext uri="{FF2B5EF4-FFF2-40B4-BE49-F238E27FC236}">
                  <a16:creationId xmlns:a16="http://schemas.microsoft.com/office/drawing/2014/main" id="{BABB90E0-1C43-4306-A17A-9713DAFA11B2}"/>
                </a:ext>
              </a:extLst>
            </p:cNvPr>
            <p:cNvSpPr/>
            <p:nvPr/>
          </p:nvSpPr>
          <p:spPr>
            <a:xfrm>
              <a:off x="2024739" y="2071836"/>
              <a:ext cx="838929" cy="240355"/>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xtBox 52">
              <a:extLst>
                <a:ext uri="{FF2B5EF4-FFF2-40B4-BE49-F238E27FC236}">
                  <a16:creationId xmlns:a16="http://schemas.microsoft.com/office/drawing/2014/main" id="{A87A361E-3A4C-4A29-A67A-2465A0F82397}"/>
                </a:ext>
              </a:extLst>
            </p:cNvPr>
            <p:cNvSpPr txBox="1"/>
            <p:nvPr/>
          </p:nvSpPr>
          <p:spPr>
            <a:xfrm>
              <a:off x="2863668" y="1951094"/>
              <a:ext cx="2956561" cy="461665"/>
            </a:xfrm>
            <a:prstGeom prst="rect">
              <a:avLst/>
            </a:prstGeom>
            <a:noFill/>
          </p:spPr>
          <p:txBody>
            <a:bodyPr wrap="square" rtlCol="0">
              <a:spAutoFit/>
            </a:bodyPr>
            <a:lstStyle/>
            <a:p>
              <a:pPr algn="ctr"/>
              <a:r>
                <a:rPr lang="en-US" sz="2400" b="1">
                  <a:solidFill>
                    <a:srgbClr val="15345A"/>
                  </a:solidFill>
                </a:rPr>
                <a:t>Threatened need</a:t>
              </a:r>
            </a:p>
          </p:txBody>
        </p:sp>
        <p:grpSp>
          <p:nvGrpSpPr>
            <p:cNvPr id="55" name="Group 54">
              <a:extLst>
                <a:ext uri="{FF2B5EF4-FFF2-40B4-BE49-F238E27FC236}">
                  <a16:creationId xmlns:a16="http://schemas.microsoft.com/office/drawing/2014/main" id="{5D5935A4-0D54-44B5-BA92-F92CB6AA70F6}"/>
                </a:ext>
              </a:extLst>
            </p:cNvPr>
            <p:cNvGrpSpPr/>
            <p:nvPr/>
          </p:nvGrpSpPr>
          <p:grpSpPr>
            <a:xfrm>
              <a:off x="3929578" y="2600500"/>
              <a:ext cx="791191" cy="791193"/>
              <a:chOff x="838199" y="3935935"/>
              <a:chExt cx="1081541" cy="1081542"/>
            </a:xfrm>
          </p:grpSpPr>
          <p:sp>
            <p:nvSpPr>
              <p:cNvPr id="57" name="Oval 56">
                <a:extLst>
                  <a:ext uri="{FF2B5EF4-FFF2-40B4-BE49-F238E27FC236}">
                    <a16:creationId xmlns:a16="http://schemas.microsoft.com/office/drawing/2014/main" id="{177734BF-57EE-4D9C-B9B6-A3F64E84CBC8}"/>
                  </a:ext>
                </a:extLst>
              </p:cNvPr>
              <p:cNvSpPr/>
              <p:nvPr/>
            </p:nvSpPr>
            <p:spPr>
              <a:xfrm>
                <a:off x="838200" y="3935937"/>
                <a:ext cx="1081540" cy="1081540"/>
              </a:xfrm>
              <a:prstGeom prst="ellipse">
                <a:avLst/>
              </a:prstGeom>
              <a:solidFill>
                <a:srgbClr val="0023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Shape 57">
                <a:extLst>
                  <a:ext uri="{FF2B5EF4-FFF2-40B4-BE49-F238E27FC236}">
                    <a16:creationId xmlns:a16="http://schemas.microsoft.com/office/drawing/2014/main" id="{15AEACB3-716E-40EE-A724-7B23B9CAE224}"/>
                  </a:ext>
                </a:extLst>
              </p:cNvPr>
              <p:cNvSpPr/>
              <p:nvPr/>
            </p:nvSpPr>
            <p:spPr>
              <a:xfrm rot="10800000">
                <a:off x="838199" y="3935935"/>
                <a:ext cx="536068" cy="1081541"/>
              </a:xfrm>
              <a:custGeom>
                <a:avLst/>
                <a:gdLst>
                  <a:gd name="connsiteX0" fmla="*/ 0 w 827314"/>
                  <a:gd name="connsiteY0" fmla="*/ 0 h 1669144"/>
                  <a:gd name="connsiteX1" fmla="*/ 827314 w 827314"/>
                  <a:gd name="connsiteY1" fmla="*/ 834572 h 1669144"/>
                  <a:gd name="connsiteX2" fmla="*/ 0 w 827314"/>
                  <a:gd name="connsiteY2" fmla="*/ 1669144 h 1669144"/>
                </a:gdLst>
                <a:ahLst/>
                <a:cxnLst>
                  <a:cxn ang="0">
                    <a:pos x="connsiteX0" y="connsiteY0"/>
                  </a:cxn>
                  <a:cxn ang="0">
                    <a:pos x="connsiteX1" y="connsiteY1"/>
                  </a:cxn>
                  <a:cxn ang="0">
                    <a:pos x="connsiteX2" y="connsiteY2"/>
                  </a:cxn>
                </a:cxnLst>
                <a:rect l="l" t="t" r="r" b="b"/>
                <a:pathLst>
                  <a:path w="827314" h="1669144">
                    <a:moveTo>
                      <a:pt x="0" y="0"/>
                    </a:moveTo>
                    <a:cubicBezTo>
                      <a:pt x="456913" y="0"/>
                      <a:pt x="827314" y="373651"/>
                      <a:pt x="827314" y="834572"/>
                    </a:cubicBezTo>
                    <a:cubicBezTo>
                      <a:pt x="827314" y="1295493"/>
                      <a:pt x="456913" y="1669144"/>
                      <a:pt x="0" y="1669144"/>
                    </a:cubicBezTo>
                    <a:close/>
                  </a:path>
                </a:pathLst>
              </a:custGeom>
              <a:solidFill>
                <a:srgbClr val="002E6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56" name="Graphic 55" descr="Open hand">
              <a:extLst>
                <a:ext uri="{FF2B5EF4-FFF2-40B4-BE49-F238E27FC236}">
                  <a16:creationId xmlns:a16="http://schemas.microsoft.com/office/drawing/2014/main" id="{56B6FC15-F214-4468-ABBB-E9C4BCFA37B4}"/>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4027050" y="2700925"/>
              <a:ext cx="594360" cy="594360"/>
            </a:xfrm>
            <a:prstGeom prst="rect">
              <a:avLst/>
            </a:prstGeom>
          </p:spPr>
        </p:pic>
      </p:grpSp>
      <p:grpSp>
        <p:nvGrpSpPr>
          <p:cNvPr id="6" name="Group 5">
            <a:extLst>
              <a:ext uri="{FF2B5EF4-FFF2-40B4-BE49-F238E27FC236}">
                <a16:creationId xmlns:a16="http://schemas.microsoft.com/office/drawing/2014/main" id="{03F3312A-6CA0-4821-BA80-367528AA8C98}"/>
              </a:ext>
            </a:extLst>
          </p:cNvPr>
          <p:cNvGrpSpPr/>
          <p:nvPr/>
        </p:nvGrpSpPr>
        <p:grpSpPr>
          <a:xfrm>
            <a:off x="825500" y="1963062"/>
            <a:ext cx="1199239" cy="1403231"/>
            <a:chOff x="825500" y="1988462"/>
            <a:chExt cx="1199239" cy="1403231"/>
          </a:xfrm>
        </p:grpSpPr>
        <p:sp>
          <p:nvSpPr>
            <p:cNvPr id="64" name="Oval 63">
              <a:extLst>
                <a:ext uri="{FF2B5EF4-FFF2-40B4-BE49-F238E27FC236}">
                  <a16:creationId xmlns:a16="http://schemas.microsoft.com/office/drawing/2014/main" id="{3A51D6EC-4895-4C28-BF33-6DD1D31671E7}"/>
                </a:ext>
              </a:extLst>
            </p:cNvPr>
            <p:cNvSpPr/>
            <p:nvPr/>
          </p:nvSpPr>
          <p:spPr>
            <a:xfrm>
              <a:off x="1029524" y="2600501"/>
              <a:ext cx="791190" cy="791192"/>
            </a:xfrm>
            <a:prstGeom prst="ellipse">
              <a:avLst/>
            </a:prstGeom>
            <a:solidFill>
              <a:srgbClr val="0023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Freeform: Shape 64">
              <a:extLst>
                <a:ext uri="{FF2B5EF4-FFF2-40B4-BE49-F238E27FC236}">
                  <a16:creationId xmlns:a16="http://schemas.microsoft.com/office/drawing/2014/main" id="{1E439136-B796-4377-8FE4-582ED4EE00E8}"/>
                </a:ext>
              </a:extLst>
            </p:cNvPr>
            <p:cNvSpPr/>
            <p:nvPr/>
          </p:nvSpPr>
          <p:spPr>
            <a:xfrm rot="10800000">
              <a:off x="1029523" y="2600500"/>
              <a:ext cx="392155" cy="791192"/>
            </a:xfrm>
            <a:custGeom>
              <a:avLst/>
              <a:gdLst>
                <a:gd name="connsiteX0" fmla="*/ 0 w 827314"/>
                <a:gd name="connsiteY0" fmla="*/ 0 h 1669144"/>
                <a:gd name="connsiteX1" fmla="*/ 827314 w 827314"/>
                <a:gd name="connsiteY1" fmla="*/ 834572 h 1669144"/>
                <a:gd name="connsiteX2" fmla="*/ 0 w 827314"/>
                <a:gd name="connsiteY2" fmla="*/ 1669144 h 1669144"/>
              </a:gdLst>
              <a:ahLst/>
              <a:cxnLst>
                <a:cxn ang="0">
                  <a:pos x="connsiteX0" y="connsiteY0"/>
                </a:cxn>
                <a:cxn ang="0">
                  <a:pos x="connsiteX1" y="connsiteY1"/>
                </a:cxn>
                <a:cxn ang="0">
                  <a:pos x="connsiteX2" y="connsiteY2"/>
                </a:cxn>
              </a:cxnLst>
              <a:rect l="l" t="t" r="r" b="b"/>
              <a:pathLst>
                <a:path w="827314" h="1669144">
                  <a:moveTo>
                    <a:pt x="0" y="0"/>
                  </a:moveTo>
                  <a:cubicBezTo>
                    <a:pt x="456913" y="0"/>
                    <a:pt x="827314" y="373651"/>
                    <a:pt x="827314" y="834572"/>
                  </a:cubicBezTo>
                  <a:cubicBezTo>
                    <a:pt x="827314" y="1295493"/>
                    <a:pt x="456913" y="1669144"/>
                    <a:pt x="0" y="1669144"/>
                  </a:cubicBezTo>
                  <a:close/>
                </a:path>
              </a:pathLst>
            </a:custGeom>
            <a:solidFill>
              <a:srgbClr val="002E6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0" name="TextBox 59">
              <a:extLst>
                <a:ext uri="{FF2B5EF4-FFF2-40B4-BE49-F238E27FC236}">
                  <a16:creationId xmlns:a16="http://schemas.microsoft.com/office/drawing/2014/main" id="{77D85623-7550-4E15-9904-A15411339304}"/>
                </a:ext>
              </a:extLst>
            </p:cNvPr>
            <p:cNvSpPr txBox="1"/>
            <p:nvPr/>
          </p:nvSpPr>
          <p:spPr>
            <a:xfrm>
              <a:off x="825500" y="1988462"/>
              <a:ext cx="1199239" cy="461665"/>
            </a:xfrm>
            <a:prstGeom prst="rect">
              <a:avLst/>
            </a:prstGeom>
            <a:noFill/>
          </p:spPr>
          <p:txBody>
            <a:bodyPr wrap="square" rtlCol="0">
              <a:spAutoFit/>
            </a:bodyPr>
            <a:lstStyle/>
            <a:p>
              <a:pPr algn="ctr"/>
              <a:r>
                <a:rPr lang="en-US" sz="2400" b="1">
                  <a:solidFill>
                    <a:srgbClr val="15345A"/>
                  </a:solidFill>
                </a:rPr>
                <a:t>Crisis</a:t>
              </a:r>
              <a:endParaRPr lang="en-US" sz="2800" b="1">
                <a:solidFill>
                  <a:srgbClr val="15345A"/>
                </a:solidFill>
              </a:endParaRPr>
            </a:p>
          </p:txBody>
        </p:sp>
        <p:pic>
          <p:nvPicPr>
            <p:cNvPr id="63" name="Graphic 62" descr="Fire">
              <a:extLst>
                <a:ext uri="{FF2B5EF4-FFF2-40B4-BE49-F238E27FC236}">
                  <a16:creationId xmlns:a16="http://schemas.microsoft.com/office/drawing/2014/main" id="{A8200665-A138-402A-9378-ABA9299A89DD}"/>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1121709" y="2695346"/>
              <a:ext cx="599939" cy="599939"/>
            </a:xfrm>
            <a:prstGeom prst="rect">
              <a:avLst/>
            </a:prstGeom>
          </p:spPr>
        </p:pic>
      </p:grpSp>
    </p:spTree>
    <p:custDataLst>
      <p:tags r:id="rId1"/>
    </p:custDataLst>
    <p:extLst>
      <p:ext uri="{BB962C8B-B14F-4D97-AF65-F5344CB8AC3E}">
        <p14:creationId xmlns:p14="http://schemas.microsoft.com/office/powerpoint/2010/main" val="2831886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fade">
                                      <p:cBhvr>
                                        <p:cTn id="22" dur="500"/>
                                        <p:tgtEl>
                                          <p:spTgt spid="3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 person, person&#10;&#10;Description automatically generated">
            <a:extLst>
              <a:ext uri="{FF2B5EF4-FFF2-40B4-BE49-F238E27FC236}">
                <a16:creationId xmlns:a16="http://schemas.microsoft.com/office/drawing/2014/main" id="{CE7BC09C-0976-4425-98CE-779E8B159F6E}"/>
              </a:ext>
            </a:extLst>
          </p:cNvPr>
          <p:cNvPicPr>
            <a:picLocks noChangeAspect="1"/>
          </p:cNvPicPr>
          <p:nvPr/>
        </p:nvPicPr>
        <p:blipFill rotWithShape="1">
          <a:blip r:embed="rId4">
            <a:alphaModFix amt="85000"/>
            <a:extLst>
              <a:ext uri="{28A0092B-C50C-407E-A947-70E740481C1C}">
                <a14:useLocalDpi xmlns:a14="http://schemas.microsoft.com/office/drawing/2010/main" val="0"/>
              </a:ext>
            </a:extLst>
          </a:blip>
          <a:srcRect l="5353" r="10767"/>
          <a:stretch/>
        </p:blipFill>
        <p:spPr>
          <a:xfrm>
            <a:off x="4506671" y="1692322"/>
            <a:ext cx="7235288" cy="4069848"/>
          </a:xfrm>
          <a:prstGeom prst="rect">
            <a:avLst/>
          </a:prstGeom>
        </p:spPr>
      </p:pic>
      <p:sp>
        <p:nvSpPr>
          <p:cNvPr id="2" name="Title 1">
            <a:extLst>
              <a:ext uri="{FF2B5EF4-FFF2-40B4-BE49-F238E27FC236}">
                <a16:creationId xmlns:a16="http://schemas.microsoft.com/office/drawing/2014/main" id="{C757F7FB-7B41-449E-B3E2-ED47F8AAA4AC}"/>
              </a:ext>
            </a:extLst>
          </p:cNvPr>
          <p:cNvSpPr>
            <a:spLocks noGrp="1"/>
          </p:cNvSpPr>
          <p:nvPr>
            <p:ph type="title"/>
          </p:nvPr>
        </p:nvSpPr>
        <p:spPr/>
        <p:txBody>
          <a:bodyPr/>
          <a:lstStyle/>
          <a:p>
            <a:r>
              <a:rPr lang="en-US" b="1"/>
              <a:t>Use Plain Language</a:t>
            </a:r>
          </a:p>
        </p:txBody>
      </p:sp>
      <p:sp>
        <p:nvSpPr>
          <p:cNvPr id="3" name="Content Placeholder 2">
            <a:extLst>
              <a:ext uri="{FF2B5EF4-FFF2-40B4-BE49-F238E27FC236}">
                <a16:creationId xmlns:a16="http://schemas.microsoft.com/office/drawing/2014/main" id="{608DEA4F-4D8A-4B42-BEC8-ADCFC6D29D21}"/>
              </a:ext>
            </a:extLst>
          </p:cNvPr>
          <p:cNvSpPr>
            <a:spLocks noGrp="1"/>
          </p:cNvSpPr>
          <p:nvPr>
            <p:ph idx="1"/>
          </p:nvPr>
        </p:nvSpPr>
        <p:spPr>
          <a:xfrm>
            <a:off x="532263" y="1692322"/>
            <a:ext cx="3517223" cy="4694830"/>
          </a:xfrm>
        </p:spPr>
        <p:txBody>
          <a:bodyPr>
            <a:normAutofit/>
          </a:bodyPr>
          <a:lstStyle/>
          <a:p>
            <a:pPr marL="0" indent="0">
              <a:lnSpc>
                <a:spcPct val="110000"/>
              </a:lnSpc>
              <a:buNone/>
            </a:pPr>
            <a:r>
              <a:rPr lang="en-US"/>
              <a:t>People under stress may:</a:t>
            </a:r>
          </a:p>
          <a:p>
            <a:pPr>
              <a:lnSpc>
                <a:spcPct val="110000"/>
              </a:lnSpc>
            </a:pPr>
            <a:r>
              <a:rPr lang="en-US"/>
              <a:t>Not fully hear information </a:t>
            </a:r>
          </a:p>
          <a:p>
            <a:pPr>
              <a:lnSpc>
                <a:spcPct val="110000"/>
              </a:lnSpc>
            </a:pPr>
            <a:r>
              <a:rPr lang="en-US"/>
              <a:t>Not remember as much as normal</a:t>
            </a:r>
          </a:p>
          <a:p>
            <a:pPr>
              <a:lnSpc>
                <a:spcPct val="110000"/>
              </a:lnSpc>
            </a:pPr>
            <a:r>
              <a:rPr lang="en-US"/>
              <a:t>Interpret confusing action messages </a:t>
            </a:r>
          </a:p>
          <a:p>
            <a:pPr marL="0" indent="0">
              <a:lnSpc>
                <a:spcPct val="110000"/>
              </a:lnSpc>
              <a:buNone/>
            </a:pPr>
            <a:endParaRPr lang="en-US"/>
          </a:p>
          <a:p>
            <a:pPr marL="457200" lvl="1" indent="0">
              <a:lnSpc>
                <a:spcPct val="110000"/>
              </a:lnSpc>
              <a:buNone/>
            </a:pPr>
            <a:endParaRPr lang="en-US"/>
          </a:p>
          <a:p>
            <a:pPr marL="0" indent="0">
              <a:lnSpc>
                <a:spcPct val="110000"/>
              </a:lnSpc>
              <a:buNone/>
            </a:pPr>
            <a:endParaRPr lang="en-US"/>
          </a:p>
        </p:txBody>
      </p:sp>
      <p:sp>
        <p:nvSpPr>
          <p:cNvPr id="9" name="TextBox 8">
            <a:extLst>
              <a:ext uri="{FF2B5EF4-FFF2-40B4-BE49-F238E27FC236}">
                <a16:creationId xmlns:a16="http://schemas.microsoft.com/office/drawing/2014/main" id="{AAAA473F-8BF0-4615-AEE2-2CAC98D7A39D}"/>
              </a:ext>
            </a:extLst>
          </p:cNvPr>
          <p:cNvSpPr txBox="1"/>
          <p:nvPr/>
        </p:nvSpPr>
        <p:spPr>
          <a:xfrm>
            <a:off x="387875" y="6387152"/>
            <a:ext cx="5417839" cy="307777"/>
          </a:xfrm>
          <a:prstGeom prst="rect">
            <a:avLst/>
          </a:prstGeom>
          <a:noFill/>
        </p:spPr>
        <p:txBody>
          <a:bodyPr wrap="square" rtlCol="0">
            <a:spAutoFit/>
          </a:bodyPr>
          <a:lstStyle/>
          <a:p>
            <a:r>
              <a:rPr lang="en-US" sz="1400">
                <a:solidFill>
                  <a:schemeClr val="tx1">
                    <a:lumMod val="75000"/>
                    <a:lumOff val="25000"/>
                  </a:schemeClr>
                </a:solidFill>
              </a:rPr>
              <a:t>Reference:  CDC (2017).  CERC Corner: Using Plain Language. </a:t>
            </a:r>
          </a:p>
        </p:txBody>
      </p:sp>
    </p:spTree>
    <p:custDataLst>
      <p:tags r:id="rId1"/>
    </p:custDataLst>
    <p:extLst>
      <p:ext uri="{BB962C8B-B14F-4D97-AF65-F5344CB8AC3E}">
        <p14:creationId xmlns:p14="http://schemas.microsoft.com/office/powerpoint/2010/main" val="1984065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person, indoor, sitting&#10;&#10;Description automatically generated">
            <a:extLst>
              <a:ext uri="{FF2B5EF4-FFF2-40B4-BE49-F238E27FC236}">
                <a16:creationId xmlns:a16="http://schemas.microsoft.com/office/drawing/2014/main" id="{8A9EF5A9-34AF-4138-B23B-B289F994E3A5}"/>
              </a:ext>
            </a:extLst>
          </p:cNvPr>
          <p:cNvPicPr>
            <a:picLocks noChangeAspect="1"/>
          </p:cNvPicPr>
          <p:nvPr/>
        </p:nvPicPr>
        <p:blipFill rotWithShape="1">
          <a:blip r:embed="rId4">
            <a:alphaModFix amt="35000"/>
            <a:extLst>
              <a:ext uri="{28A0092B-C50C-407E-A947-70E740481C1C}">
                <a14:useLocalDpi xmlns:a14="http://schemas.microsoft.com/office/drawing/2010/main" val="0"/>
              </a:ext>
            </a:extLst>
          </a:blip>
          <a:srcRect t="4220" b="11380"/>
          <a:stretch/>
        </p:blipFill>
        <p:spPr>
          <a:xfrm>
            <a:off x="3564" y="0"/>
            <a:ext cx="12188436" cy="6858000"/>
          </a:xfrm>
          <a:prstGeom prst="rect">
            <a:avLst/>
          </a:prstGeom>
        </p:spPr>
      </p:pic>
      <p:sp>
        <p:nvSpPr>
          <p:cNvPr id="7" name="Rectangle 6">
            <a:extLst>
              <a:ext uri="{FF2B5EF4-FFF2-40B4-BE49-F238E27FC236}">
                <a16:creationId xmlns:a16="http://schemas.microsoft.com/office/drawing/2014/main" id="{691DE956-9938-4CF1-951D-B0EE63F8BBDE}"/>
              </a:ext>
            </a:extLst>
          </p:cNvPr>
          <p:cNvSpPr/>
          <p:nvPr/>
        </p:nvSpPr>
        <p:spPr>
          <a:xfrm rot="16200000">
            <a:off x="-676274" y="676269"/>
            <a:ext cx="6858001" cy="5505452"/>
          </a:xfrm>
          <a:prstGeom prst="rect">
            <a:avLst/>
          </a:prstGeom>
          <a:gradFill flip="none" rotWithShape="1">
            <a:gsLst>
              <a:gs pos="62000">
                <a:srgbClr val="FFFFFF">
                  <a:alpha val="73000"/>
                </a:srgbClr>
              </a:gs>
              <a:gs pos="0">
                <a:schemeClr val="bg1">
                  <a:alpha val="73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757F7FB-7B41-449E-B3E2-ED47F8AAA4AC}"/>
              </a:ext>
            </a:extLst>
          </p:cNvPr>
          <p:cNvSpPr>
            <a:spLocks noGrp="1"/>
          </p:cNvSpPr>
          <p:nvPr>
            <p:ph type="title"/>
          </p:nvPr>
        </p:nvSpPr>
        <p:spPr>
          <a:xfrm>
            <a:off x="532264" y="1069704"/>
            <a:ext cx="4420737" cy="782621"/>
          </a:xfrm>
        </p:spPr>
        <p:txBody>
          <a:bodyPr/>
          <a:lstStyle/>
          <a:p>
            <a:pPr>
              <a:lnSpc>
                <a:spcPct val="110000"/>
              </a:lnSpc>
            </a:pPr>
            <a:r>
              <a:rPr lang="en-US" b="1"/>
              <a:t>Use Plain Language</a:t>
            </a:r>
          </a:p>
        </p:txBody>
      </p:sp>
      <p:sp>
        <p:nvSpPr>
          <p:cNvPr id="3" name="Content Placeholder 2">
            <a:extLst>
              <a:ext uri="{FF2B5EF4-FFF2-40B4-BE49-F238E27FC236}">
                <a16:creationId xmlns:a16="http://schemas.microsoft.com/office/drawing/2014/main" id="{608DEA4F-4D8A-4B42-BEC8-ADCFC6D29D21}"/>
              </a:ext>
            </a:extLst>
          </p:cNvPr>
          <p:cNvSpPr>
            <a:spLocks noGrp="1"/>
          </p:cNvSpPr>
          <p:nvPr>
            <p:ph idx="1"/>
          </p:nvPr>
        </p:nvSpPr>
        <p:spPr>
          <a:xfrm>
            <a:off x="532264" y="2590800"/>
            <a:ext cx="3589794" cy="3796352"/>
          </a:xfrm>
        </p:spPr>
        <p:txBody>
          <a:bodyPr>
            <a:normAutofit/>
          </a:bodyPr>
          <a:lstStyle/>
          <a:p>
            <a:pPr>
              <a:lnSpc>
                <a:spcPct val="110000"/>
              </a:lnSpc>
            </a:pPr>
            <a:r>
              <a:rPr lang="en-US"/>
              <a:t>Practice what you are going to say </a:t>
            </a:r>
          </a:p>
          <a:p>
            <a:pPr>
              <a:lnSpc>
                <a:spcPct val="110000"/>
              </a:lnSpc>
            </a:pPr>
            <a:r>
              <a:rPr lang="en-US"/>
              <a:t>Have someone else listen to point out instances of complex/scientific language</a:t>
            </a:r>
          </a:p>
          <a:p>
            <a:pPr marL="457200" lvl="1" indent="0">
              <a:lnSpc>
                <a:spcPct val="110000"/>
              </a:lnSpc>
              <a:buNone/>
            </a:pPr>
            <a:endParaRPr lang="en-US"/>
          </a:p>
          <a:p>
            <a:pPr marL="0" indent="0">
              <a:lnSpc>
                <a:spcPct val="110000"/>
              </a:lnSpc>
              <a:buNone/>
            </a:pPr>
            <a:endParaRPr lang="en-US"/>
          </a:p>
        </p:txBody>
      </p:sp>
    </p:spTree>
    <p:custDataLst>
      <p:tags r:id="rId1"/>
    </p:custDataLst>
    <p:extLst>
      <p:ext uri="{BB962C8B-B14F-4D97-AF65-F5344CB8AC3E}">
        <p14:creationId xmlns:p14="http://schemas.microsoft.com/office/powerpoint/2010/main" val="683049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5A9D6-661F-4CC6-B4FE-4D4EBBA7B147}"/>
              </a:ext>
            </a:extLst>
          </p:cNvPr>
          <p:cNvSpPr>
            <a:spLocks noGrp="1"/>
          </p:cNvSpPr>
          <p:nvPr>
            <p:ph type="title"/>
          </p:nvPr>
        </p:nvSpPr>
        <p:spPr/>
        <p:txBody>
          <a:bodyPr/>
          <a:lstStyle/>
          <a:p>
            <a:r>
              <a:rPr lang="en-US" b="1"/>
              <a:t>In Summary </a:t>
            </a:r>
          </a:p>
        </p:txBody>
      </p:sp>
      <p:grpSp>
        <p:nvGrpSpPr>
          <p:cNvPr id="5" name="Group 4">
            <a:extLst>
              <a:ext uri="{FF2B5EF4-FFF2-40B4-BE49-F238E27FC236}">
                <a16:creationId xmlns:a16="http://schemas.microsoft.com/office/drawing/2014/main" id="{FF2CC798-DA1A-4031-8A03-7503249C6FC1}"/>
              </a:ext>
            </a:extLst>
          </p:cNvPr>
          <p:cNvGrpSpPr/>
          <p:nvPr/>
        </p:nvGrpSpPr>
        <p:grpSpPr>
          <a:xfrm>
            <a:off x="3590599" y="1565780"/>
            <a:ext cx="2194560" cy="4652134"/>
            <a:chOff x="3590599" y="1565780"/>
            <a:chExt cx="2194560" cy="4652134"/>
          </a:xfrm>
        </p:grpSpPr>
        <p:pic>
          <p:nvPicPr>
            <p:cNvPr id="44" name="Picture 43" descr="A group of people&#10;&#10;Description automatically generated with low confidence">
              <a:extLst>
                <a:ext uri="{FF2B5EF4-FFF2-40B4-BE49-F238E27FC236}">
                  <a16:creationId xmlns:a16="http://schemas.microsoft.com/office/drawing/2014/main" id="{AC8092CF-17CC-4F2A-8F57-081911A9F500}"/>
                </a:ext>
              </a:extLst>
            </p:cNvPr>
            <p:cNvPicPr>
              <a:picLocks noChangeAspect="1"/>
            </p:cNvPicPr>
            <p:nvPr/>
          </p:nvPicPr>
          <p:blipFill rotWithShape="1">
            <a:blip r:embed="rId4">
              <a:extLst>
                <a:ext uri="{28A0092B-C50C-407E-A947-70E740481C1C}">
                  <a14:useLocalDpi xmlns:a14="http://schemas.microsoft.com/office/drawing/2010/main" val="0"/>
                </a:ext>
              </a:extLst>
            </a:blip>
            <a:srcRect l="74853" t="11262" b="56977"/>
            <a:stretch/>
          </p:blipFill>
          <p:spPr>
            <a:xfrm>
              <a:off x="3593356" y="1565780"/>
              <a:ext cx="2189045" cy="2488778"/>
            </a:xfrm>
            <a:prstGeom prst="rect">
              <a:avLst/>
            </a:prstGeom>
          </p:spPr>
        </p:pic>
        <p:sp>
          <p:nvSpPr>
            <p:cNvPr id="25" name="Rectangle 24">
              <a:extLst>
                <a:ext uri="{FF2B5EF4-FFF2-40B4-BE49-F238E27FC236}">
                  <a16:creationId xmlns:a16="http://schemas.microsoft.com/office/drawing/2014/main" id="{09ED59D7-8DCD-41DC-A429-0690A5E7EB3B}"/>
                </a:ext>
              </a:extLst>
            </p:cNvPr>
            <p:cNvSpPr/>
            <p:nvPr/>
          </p:nvSpPr>
          <p:spPr>
            <a:xfrm>
              <a:off x="3590599" y="4023354"/>
              <a:ext cx="2194560" cy="219456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1" name="Content Placeholder 2">
              <a:extLst>
                <a:ext uri="{FF2B5EF4-FFF2-40B4-BE49-F238E27FC236}">
                  <a16:creationId xmlns:a16="http://schemas.microsoft.com/office/drawing/2014/main" id="{5244B11E-B315-4574-A279-4DE8BBB744B5}"/>
                </a:ext>
              </a:extLst>
            </p:cNvPr>
            <p:cNvSpPr txBox="1">
              <a:spLocks/>
            </p:cNvSpPr>
            <p:nvPr/>
          </p:nvSpPr>
          <p:spPr>
            <a:xfrm>
              <a:off x="3676786" y="4292959"/>
              <a:ext cx="2033394" cy="120589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n-US" sz="1800">
                  <a:solidFill>
                    <a:schemeClr val="bg1"/>
                  </a:solidFill>
                  <a:latin typeface="+mj-lt"/>
                  <a:cs typeface="Arial"/>
                </a:rPr>
                <a:t>Build trust with diverse ethnic and cultural communities BEFORE a crisis</a:t>
              </a:r>
            </a:p>
          </p:txBody>
        </p:sp>
      </p:grpSp>
      <p:grpSp>
        <p:nvGrpSpPr>
          <p:cNvPr id="7" name="Group 6">
            <a:extLst>
              <a:ext uri="{FF2B5EF4-FFF2-40B4-BE49-F238E27FC236}">
                <a16:creationId xmlns:a16="http://schemas.microsoft.com/office/drawing/2014/main" id="{F7CAC5AF-9274-4CE2-87F4-49B520B6C576}"/>
              </a:ext>
            </a:extLst>
          </p:cNvPr>
          <p:cNvGrpSpPr/>
          <p:nvPr/>
        </p:nvGrpSpPr>
        <p:grpSpPr>
          <a:xfrm>
            <a:off x="9010333" y="1565779"/>
            <a:ext cx="2194561" cy="4667147"/>
            <a:chOff x="9010333" y="1565779"/>
            <a:chExt cx="2194561" cy="4667147"/>
          </a:xfrm>
        </p:grpSpPr>
        <p:pic>
          <p:nvPicPr>
            <p:cNvPr id="45" name="Picture 44" descr="A picture containing person, indoor, sitting&#10;&#10;Description automatically generated">
              <a:extLst>
                <a:ext uri="{FF2B5EF4-FFF2-40B4-BE49-F238E27FC236}">
                  <a16:creationId xmlns:a16="http://schemas.microsoft.com/office/drawing/2014/main" id="{CD5FA5A5-4C0A-4A4F-B6D2-BA61AB87C092}"/>
                </a:ext>
              </a:extLst>
            </p:cNvPr>
            <p:cNvPicPr>
              <a:picLocks noChangeAspect="1"/>
            </p:cNvPicPr>
            <p:nvPr/>
          </p:nvPicPr>
          <p:blipFill rotWithShape="1">
            <a:blip r:embed="rId5">
              <a:alphaModFix/>
              <a:extLst>
                <a:ext uri="{28A0092B-C50C-407E-A947-70E740481C1C}">
                  <a14:useLocalDpi xmlns:a14="http://schemas.microsoft.com/office/drawing/2010/main" val="0"/>
                </a:ext>
              </a:extLst>
            </a:blip>
            <a:srcRect l="29940" t="-2" r="14118" b="-389"/>
            <a:stretch/>
          </p:blipFill>
          <p:spPr>
            <a:xfrm>
              <a:off x="9010334" y="1565779"/>
              <a:ext cx="2194560" cy="2625413"/>
            </a:xfrm>
            <a:prstGeom prst="rect">
              <a:avLst/>
            </a:prstGeom>
          </p:spPr>
        </p:pic>
        <p:sp>
          <p:nvSpPr>
            <p:cNvPr id="27" name="Rectangle 26">
              <a:extLst>
                <a:ext uri="{FF2B5EF4-FFF2-40B4-BE49-F238E27FC236}">
                  <a16:creationId xmlns:a16="http://schemas.microsoft.com/office/drawing/2014/main" id="{3EB9ABA8-D506-4A2F-B88A-914E0CF166A1}"/>
                </a:ext>
              </a:extLst>
            </p:cNvPr>
            <p:cNvSpPr/>
            <p:nvPr/>
          </p:nvSpPr>
          <p:spPr>
            <a:xfrm>
              <a:off x="9010333" y="4038366"/>
              <a:ext cx="2194560" cy="219456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3" name="Content Placeholder 2">
              <a:extLst>
                <a:ext uri="{FF2B5EF4-FFF2-40B4-BE49-F238E27FC236}">
                  <a16:creationId xmlns:a16="http://schemas.microsoft.com/office/drawing/2014/main" id="{8A5BFB91-DC45-4DD3-BFDA-36399E547248}"/>
                </a:ext>
              </a:extLst>
            </p:cNvPr>
            <p:cNvSpPr txBox="1">
              <a:spLocks/>
            </p:cNvSpPr>
            <p:nvPr/>
          </p:nvSpPr>
          <p:spPr>
            <a:xfrm>
              <a:off x="9089695" y="4307971"/>
              <a:ext cx="2033394" cy="185819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n-US" sz="1800">
                  <a:solidFill>
                    <a:schemeClr val="bg1"/>
                  </a:solidFill>
                  <a:latin typeface="+mj-lt"/>
                </a:rPr>
                <a:t>Practice, practice, practice</a:t>
              </a:r>
            </a:p>
          </p:txBody>
        </p:sp>
      </p:grpSp>
      <p:grpSp>
        <p:nvGrpSpPr>
          <p:cNvPr id="6" name="Group 5">
            <a:extLst>
              <a:ext uri="{FF2B5EF4-FFF2-40B4-BE49-F238E27FC236}">
                <a16:creationId xmlns:a16="http://schemas.microsoft.com/office/drawing/2014/main" id="{BFD981EC-A3B2-45AA-9EC1-54F24E720DA9}"/>
              </a:ext>
            </a:extLst>
          </p:cNvPr>
          <p:cNvGrpSpPr/>
          <p:nvPr/>
        </p:nvGrpSpPr>
        <p:grpSpPr>
          <a:xfrm>
            <a:off x="6338566" y="1569488"/>
            <a:ext cx="2194560" cy="4790368"/>
            <a:chOff x="6338566" y="1569488"/>
            <a:chExt cx="2194560" cy="4790368"/>
          </a:xfrm>
        </p:grpSpPr>
        <p:sp>
          <p:nvSpPr>
            <p:cNvPr id="26" name="Rectangle 25">
              <a:extLst>
                <a:ext uri="{FF2B5EF4-FFF2-40B4-BE49-F238E27FC236}">
                  <a16:creationId xmlns:a16="http://schemas.microsoft.com/office/drawing/2014/main" id="{65E5A754-4EAF-46C6-8498-5E8FC8C33DBD}"/>
                </a:ext>
              </a:extLst>
            </p:cNvPr>
            <p:cNvSpPr/>
            <p:nvPr/>
          </p:nvSpPr>
          <p:spPr>
            <a:xfrm>
              <a:off x="6338566" y="4038366"/>
              <a:ext cx="2194560" cy="219456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4EE2587D-6BB2-4C01-BA2F-9F8214F5EE6A}"/>
                </a:ext>
              </a:extLst>
            </p:cNvPr>
            <p:cNvSpPr/>
            <p:nvPr/>
          </p:nvSpPr>
          <p:spPr>
            <a:xfrm>
              <a:off x="6338566" y="1569488"/>
              <a:ext cx="2194560" cy="247024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ent Placeholder 2">
              <a:extLst>
                <a:ext uri="{FF2B5EF4-FFF2-40B4-BE49-F238E27FC236}">
                  <a16:creationId xmlns:a16="http://schemas.microsoft.com/office/drawing/2014/main" id="{DEC2A65A-D92B-49F4-B3D5-DBECBD241AD7}"/>
                </a:ext>
              </a:extLst>
            </p:cNvPr>
            <p:cNvSpPr txBox="1">
              <a:spLocks/>
            </p:cNvSpPr>
            <p:nvPr/>
          </p:nvSpPr>
          <p:spPr>
            <a:xfrm>
              <a:off x="6422414" y="4307972"/>
              <a:ext cx="2033394" cy="205188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n-US" sz="1800">
                  <a:solidFill>
                    <a:schemeClr val="bg1"/>
                  </a:solidFill>
                  <a:latin typeface="+mj-lt"/>
                </a:rPr>
                <a:t>Acknowledge the connection between emotions and behaviors</a:t>
              </a:r>
            </a:p>
          </p:txBody>
        </p:sp>
        <p:sp>
          <p:nvSpPr>
            <p:cNvPr id="29" name="Title 1">
              <a:extLst>
                <a:ext uri="{FF2B5EF4-FFF2-40B4-BE49-F238E27FC236}">
                  <a16:creationId xmlns:a16="http://schemas.microsoft.com/office/drawing/2014/main" id="{CB6D0450-143A-4513-ACD7-592948B2BE05}"/>
                </a:ext>
              </a:extLst>
            </p:cNvPr>
            <p:cNvSpPr txBox="1">
              <a:spLocks/>
            </p:cNvSpPr>
            <p:nvPr/>
          </p:nvSpPr>
          <p:spPr>
            <a:xfrm>
              <a:off x="6817486" y="2274033"/>
              <a:ext cx="1236719" cy="449903"/>
            </a:xfrm>
            <a:prstGeom prst="rect">
              <a:avLst/>
            </a:prstGeom>
          </p:spPr>
          <p:txBody>
            <a:bodyPr anchor="ctr"/>
            <a:lstStyle>
              <a:lvl1pPr algn="l" defTabSz="914400" rtl="0" eaLnBrk="1" latinLnBrk="0" hangingPunct="1">
                <a:lnSpc>
                  <a:spcPct val="90000"/>
                </a:lnSpc>
                <a:spcBef>
                  <a:spcPct val="0"/>
                </a:spcBef>
                <a:buNone/>
                <a:defRPr sz="4400" kern="1200">
                  <a:solidFill>
                    <a:srgbClr val="15345A"/>
                  </a:solidFill>
                  <a:latin typeface="Arial" panose="020B0604020202020204" pitchFamily="34" charset="0"/>
                  <a:ea typeface="+mj-ea"/>
                  <a:cs typeface="Arial" panose="020B0604020202020204" pitchFamily="34" charset="0"/>
                </a:defRPr>
              </a:lvl1pPr>
            </a:lstStyle>
            <a:p>
              <a:pPr algn="ctr"/>
              <a:r>
                <a:rPr lang="en-US" sz="1800" b="1">
                  <a:latin typeface="+mn-lt"/>
                </a:rPr>
                <a:t>Emotion</a:t>
              </a:r>
            </a:p>
          </p:txBody>
        </p:sp>
        <p:sp>
          <p:nvSpPr>
            <p:cNvPr id="30" name="Arrow: Right 29">
              <a:extLst>
                <a:ext uri="{FF2B5EF4-FFF2-40B4-BE49-F238E27FC236}">
                  <a16:creationId xmlns:a16="http://schemas.microsoft.com/office/drawing/2014/main" id="{0B6B9955-5A4A-4559-8A77-90D519E6E65F}"/>
                </a:ext>
              </a:extLst>
            </p:cNvPr>
            <p:cNvSpPr/>
            <p:nvPr/>
          </p:nvSpPr>
          <p:spPr>
            <a:xfrm rot="5400000">
              <a:off x="7306140" y="2643121"/>
              <a:ext cx="267129" cy="309969"/>
            </a:xfrm>
            <a:prstGeom prst="rightArrow">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30">
              <a:extLst>
                <a:ext uri="{FF2B5EF4-FFF2-40B4-BE49-F238E27FC236}">
                  <a16:creationId xmlns:a16="http://schemas.microsoft.com/office/drawing/2014/main" id="{33DDEC4F-89F3-4FDC-BA2D-8129D79EC05A}"/>
                </a:ext>
              </a:extLst>
            </p:cNvPr>
            <p:cNvGrpSpPr/>
            <p:nvPr/>
          </p:nvGrpSpPr>
          <p:grpSpPr>
            <a:xfrm>
              <a:off x="7124565" y="1727406"/>
              <a:ext cx="622560" cy="622560"/>
              <a:chOff x="1921373" y="2848501"/>
              <a:chExt cx="1889228" cy="1889230"/>
            </a:xfrm>
          </p:grpSpPr>
          <p:sp>
            <p:nvSpPr>
              <p:cNvPr id="32" name="Oval 31">
                <a:extLst>
                  <a:ext uri="{FF2B5EF4-FFF2-40B4-BE49-F238E27FC236}">
                    <a16:creationId xmlns:a16="http://schemas.microsoft.com/office/drawing/2014/main" id="{73A3DA65-1216-4F9E-A706-7522787C0B11}"/>
                  </a:ext>
                </a:extLst>
              </p:cNvPr>
              <p:cNvSpPr/>
              <p:nvPr/>
            </p:nvSpPr>
            <p:spPr>
              <a:xfrm>
                <a:off x="1921375" y="2848504"/>
                <a:ext cx="1889226" cy="188922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Shape 32">
                <a:extLst>
                  <a:ext uri="{FF2B5EF4-FFF2-40B4-BE49-F238E27FC236}">
                    <a16:creationId xmlns:a16="http://schemas.microsoft.com/office/drawing/2014/main" id="{AA5B19B8-CBF8-4A24-863C-2C5DD9AC0E30}"/>
                  </a:ext>
                </a:extLst>
              </p:cNvPr>
              <p:cNvSpPr/>
              <p:nvPr/>
            </p:nvSpPr>
            <p:spPr>
              <a:xfrm rot="10800000">
                <a:off x="1921373" y="2848501"/>
                <a:ext cx="936400" cy="1889228"/>
              </a:xfrm>
              <a:custGeom>
                <a:avLst/>
                <a:gdLst>
                  <a:gd name="connsiteX0" fmla="*/ 0 w 827314"/>
                  <a:gd name="connsiteY0" fmla="*/ 0 h 1669144"/>
                  <a:gd name="connsiteX1" fmla="*/ 827314 w 827314"/>
                  <a:gd name="connsiteY1" fmla="*/ 834572 h 1669144"/>
                  <a:gd name="connsiteX2" fmla="*/ 0 w 827314"/>
                  <a:gd name="connsiteY2" fmla="*/ 1669144 h 1669144"/>
                </a:gdLst>
                <a:ahLst/>
                <a:cxnLst>
                  <a:cxn ang="0">
                    <a:pos x="connsiteX0" y="connsiteY0"/>
                  </a:cxn>
                  <a:cxn ang="0">
                    <a:pos x="connsiteX1" y="connsiteY1"/>
                  </a:cxn>
                  <a:cxn ang="0">
                    <a:pos x="connsiteX2" y="connsiteY2"/>
                  </a:cxn>
                </a:cxnLst>
                <a:rect l="l" t="t" r="r" b="b"/>
                <a:pathLst>
                  <a:path w="827314" h="1669144">
                    <a:moveTo>
                      <a:pt x="0" y="0"/>
                    </a:moveTo>
                    <a:cubicBezTo>
                      <a:pt x="456913" y="0"/>
                      <a:pt x="827314" y="373651"/>
                      <a:pt x="827314" y="834572"/>
                    </a:cubicBezTo>
                    <a:cubicBezTo>
                      <a:pt x="827314" y="1295493"/>
                      <a:pt x="456913" y="1669144"/>
                      <a:pt x="0" y="1669144"/>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4" name="Graphic 33" descr="Smiling face with solid fill">
                <a:extLst>
                  <a:ext uri="{FF2B5EF4-FFF2-40B4-BE49-F238E27FC236}">
                    <a16:creationId xmlns:a16="http://schemas.microsoft.com/office/drawing/2014/main" id="{244FCBDC-F5B8-4DB3-8C3A-58FC74A8E81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930516" y="3421838"/>
                <a:ext cx="730456" cy="730456"/>
              </a:xfrm>
              <a:prstGeom prst="rect">
                <a:avLst/>
              </a:prstGeom>
            </p:spPr>
          </p:pic>
          <p:pic>
            <p:nvPicPr>
              <p:cNvPr id="35" name="Graphic 34" descr="Surprised face with solid fill">
                <a:extLst>
                  <a:ext uri="{FF2B5EF4-FFF2-40B4-BE49-F238E27FC236}">
                    <a16:creationId xmlns:a16="http://schemas.microsoft.com/office/drawing/2014/main" id="{4FDCFCD3-6C3A-4359-A930-0F05BCC6557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103200" y="3421838"/>
                <a:ext cx="730456" cy="730456"/>
              </a:xfrm>
              <a:prstGeom prst="rect">
                <a:avLst/>
              </a:prstGeom>
            </p:spPr>
          </p:pic>
        </p:grpSp>
        <p:grpSp>
          <p:nvGrpSpPr>
            <p:cNvPr id="36" name="Group 35">
              <a:extLst>
                <a:ext uri="{FF2B5EF4-FFF2-40B4-BE49-F238E27FC236}">
                  <a16:creationId xmlns:a16="http://schemas.microsoft.com/office/drawing/2014/main" id="{50D514F3-877E-422B-ABBE-4BC9E1A2CE82}"/>
                </a:ext>
              </a:extLst>
            </p:cNvPr>
            <p:cNvGrpSpPr/>
            <p:nvPr/>
          </p:nvGrpSpPr>
          <p:grpSpPr>
            <a:xfrm>
              <a:off x="7118896" y="3011955"/>
              <a:ext cx="625375" cy="625375"/>
              <a:chOff x="8381401" y="2842451"/>
              <a:chExt cx="1889228" cy="1889230"/>
            </a:xfrm>
          </p:grpSpPr>
          <p:sp>
            <p:nvSpPr>
              <p:cNvPr id="37" name="Oval 36">
                <a:extLst>
                  <a:ext uri="{FF2B5EF4-FFF2-40B4-BE49-F238E27FC236}">
                    <a16:creationId xmlns:a16="http://schemas.microsoft.com/office/drawing/2014/main" id="{D42FC631-5B38-49CF-8D3B-A3E59061B428}"/>
                  </a:ext>
                </a:extLst>
              </p:cNvPr>
              <p:cNvSpPr/>
              <p:nvPr/>
            </p:nvSpPr>
            <p:spPr>
              <a:xfrm>
                <a:off x="8381403" y="2842454"/>
                <a:ext cx="1889226" cy="188922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Shape 37">
                <a:extLst>
                  <a:ext uri="{FF2B5EF4-FFF2-40B4-BE49-F238E27FC236}">
                    <a16:creationId xmlns:a16="http://schemas.microsoft.com/office/drawing/2014/main" id="{45D780CD-5254-4862-9744-7057D6FAC24A}"/>
                  </a:ext>
                </a:extLst>
              </p:cNvPr>
              <p:cNvSpPr/>
              <p:nvPr/>
            </p:nvSpPr>
            <p:spPr>
              <a:xfrm rot="10800000">
                <a:off x="8381401" y="2842451"/>
                <a:ext cx="936400" cy="1889228"/>
              </a:xfrm>
              <a:custGeom>
                <a:avLst/>
                <a:gdLst>
                  <a:gd name="connsiteX0" fmla="*/ 0 w 827314"/>
                  <a:gd name="connsiteY0" fmla="*/ 0 h 1669144"/>
                  <a:gd name="connsiteX1" fmla="*/ 827314 w 827314"/>
                  <a:gd name="connsiteY1" fmla="*/ 834572 h 1669144"/>
                  <a:gd name="connsiteX2" fmla="*/ 0 w 827314"/>
                  <a:gd name="connsiteY2" fmla="*/ 1669144 h 1669144"/>
                </a:gdLst>
                <a:ahLst/>
                <a:cxnLst>
                  <a:cxn ang="0">
                    <a:pos x="connsiteX0" y="connsiteY0"/>
                  </a:cxn>
                  <a:cxn ang="0">
                    <a:pos x="connsiteX1" y="connsiteY1"/>
                  </a:cxn>
                  <a:cxn ang="0">
                    <a:pos x="connsiteX2" y="connsiteY2"/>
                  </a:cxn>
                </a:cxnLst>
                <a:rect l="l" t="t" r="r" b="b"/>
                <a:pathLst>
                  <a:path w="827314" h="1669144">
                    <a:moveTo>
                      <a:pt x="0" y="0"/>
                    </a:moveTo>
                    <a:cubicBezTo>
                      <a:pt x="456913" y="0"/>
                      <a:pt x="827314" y="373651"/>
                      <a:pt x="827314" y="834572"/>
                    </a:cubicBezTo>
                    <a:cubicBezTo>
                      <a:pt x="827314" y="1295493"/>
                      <a:pt x="456913" y="1669144"/>
                      <a:pt x="0" y="1669144"/>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9" name="Graphic 38" descr="Walk">
                <a:extLst>
                  <a:ext uri="{FF2B5EF4-FFF2-40B4-BE49-F238E27FC236}">
                    <a16:creationId xmlns:a16="http://schemas.microsoft.com/office/drawing/2014/main" id="{EDA6D45A-E9BA-4272-945D-CB664E75E45C}"/>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8762039" y="3167740"/>
                <a:ext cx="1111523" cy="1111523"/>
              </a:xfrm>
              <a:prstGeom prst="rect">
                <a:avLst/>
              </a:prstGeom>
            </p:spPr>
          </p:pic>
        </p:grpSp>
        <p:sp>
          <p:nvSpPr>
            <p:cNvPr id="40" name="Title 1">
              <a:extLst>
                <a:ext uri="{FF2B5EF4-FFF2-40B4-BE49-F238E27FC236}">
                  <a16:creationId xmlns:a16="http://schemas.microsoft.com/office/drawing/2014/main" id="{B2D83BE4-19DB-4866-8796-4F21CEB15429}"/>
                </a:ext>
              </a:extLst>
            </p:cNvPr>
            <p:cNvSpPr txBox="1">
              <a:spLocks/>
            </p:cNvSpPr>
            <p:nvPr/>
          </p:nvSpPr>
          <p:spPr>
            <a:xfrm>
              <a:off x="6817486" y="3652155"/>
              <a:ext cx="1236719" cy="449903"/>
            </a:xfr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800" b="1">
                  <a:solidFill>
                    <a:srgbClr val="15345A"/>
                  </a:solidFill>
                  <a:latin typeface="+mn-lt"/>
                </a:rPr>
                <a:t>Behavior</a:t>
              </a:r>
            </a:p>
          </p:txBody>
        </p:sp>
      </p:grpSp>
      <p:grpSp>
        <p:nvGrpSpPr>
          <p:cNvPr id="4" name="Group 3">
            <a:extLst>
              <a:ext uri="{FF2B5EF4-FFF2-40B4-BE49-F238E27FC236}">
                <a16:creationId xmlns:a16="http://schemas.microsoft.com/office/drawing/2014/main" id="{A9D2F0CD-0AC5-486B-96FD-C83145D0D926}"/>
              </a:ext>
            </a:extLst>
          </p:cNvPr>
          <p:cNvGrpSpPr/>
          <p:nvPr/>
        </p:nvGrpSpPr>
        <p:grpSpPr>
          <a:xfrm>
            <a:off x="842632" y="1565780"/>
            <a:ext cx="2198387" cy="4667146"/>
            <a:chOff x="842632" y="1565780"/>
            <a:chExt cx="2198387" cy="4667146"/>
          </a:xfrm>
        </p:grpSpPr>
        <p:pic>
          <p:nvPicPr>
            <p:cNvPr id="43" name="Picture 42" descr="A person standing at a podium&#10;&#10;Description automatically generated with medium confidence">
              <a:extLst>
                <a:ext uri="{FF2B5EF4-FFF2-40B4-BE49-F238E27FC236}">
                  <a16:creationId xmlns:a16="http://schemas.microsoft.com/office/drawing/2014/main" id="{E8F8DF0A-2B14-426F-B0BF-05347D72081F}"/>
                </a:ext>
              </a:extLst>
            </p:cNvPr>
            <p:cNvPicPr>
              <a:picLocks noChangeAspect="1"/>
            </p:cNvPicPr>
            <p:nvPr/>
          </p:nvPicPr>
          <p:blipFill rotWithShape="1">
            <a:blip r:embed="rId12">
              <a:alphaModFix/>
              <a:extLst>
                <a:ext uri="{28A0092B-C50C-407E-A947-70E740481C1C}">
                  <a14:useLocalDpi xmlns:a14="http://schemas.microsoft.com/office/drawing/2010/main" val="0"/>
                </a:ext>
              </a:extLst>
            </a:blip>
            <a:srcRect l="21106" r="23087"/>
            <a:stretch/>
          </p:blipFill>
          <p:spPr>
            <a:xfrm>
              <a:off x="842632" y="1565780"/>
              <a:ext cx="2195630" cy="2625413"/>
            </a:xfrm>
            <a:prstGeom prst="rect">
              <a:avLst/>
            </a:prstGeom>
          </p:spPr>
        </p:pic>
        <p:sp>
          <p:nvSpPr>
            <p:cNvPr id="46" name="Rectangle 45">
              <a:extLst>
                <a:ext uri="{FF2B5EF4-FFF2-40B4-BE49-F238E27FC236}">
                  <a16:creationId xmlns:a16="http://schemas.microsoft.com/office/drawing/2014/main" id="{9DD0B03A-8139-4F83-9FA7-743DA9FCC94B}"/>
                </a:ext>
              </a:extLst>
            </p:cNvPr>
            <p:cNvSpPr/>
            <p:nvPr/>
          </p:nvSpPr>
          <p:spPr>
            <a:xfrm>
              <a:off x="846459" y="4038366"/>
              <a:ext cx="2194560" cy="219456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47" name="Content Placeholder 2">
              <a:extLst>
                <a:ext uri="{FF2B5EF4-FFF2-40B4-BE49-F238E27FC236}">
                  <a16:creationId xmlns:a16="http://schemas.microsoft.com/office/drawing/2014/main" id="{86770CDD-01D7-40E9-AD8F-8DAA06E51081}"/>
                </a:ext>
              </a:extLst>
            </p:cNvPr>
            <p:cNvSpPr txBox="1">
              <a:spLocks/>
            </p:cNvSpPr>
            <p:nvPr/>
          </p:nvSpPr>
          <p:spPr>
            <a:xfrm>
              <a:off x="932646" y="4307971"/>
              <a:ext cx="2033394" cy="120589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pPr>
              <a:r>
                <a:rPr lang="en-US" sz="1800">
                  <a:solidFill>
                    <a:schemeClr val="bg1"/>
                  </a:solidFill>
                  <a:latin typeface="+mj-lt"/>
                </a:rPr>
                <a:t>Being first is hard… but necessary</a:t>
              </a:r>
            </a:p>
          </p:txBody>
        </p:sp>
      </p:grpSp>
    </p:spTree>
    <p:custDataLst>
      <p:tags r:id="rId1"/>
    </p:custDataLst>
    <p:extLst>
      <p:ext uri="{BB962C8B-B14F-4D97-AF65-F5344CB8AC3E}">
        <p14:creationId xmlns:p14="http://schemas.microsoft.com/office/powerpoint/2010/main" val="161808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C19ACEF-BEC7-4C47-B4EB-DCD36D9C7C48}"/>
              </a:ext>
            </a:extLst>
          </p:cNvPr>
          <p:cNvSpPr>
            <a:spLocks noGrp="1"/>
          </p:cNvSpPr>
          <p:nvPr>
            <p:ph type="body" sz="quarter" idx="10"/>
          </p:nvPr>
        </p:nvSpPr>
        <p:spPr>
          <a:xfrm>
            <a:off x="6390167" y="3977640"/>
            <a:ext cx="5421120" cy="2481525"/>
          </a:xfrm>
        </p:spPr>
        <p:txBody>
          <a:bodyPr>
            <a:noAutofit/>
          </a:bodyPr>
          <a:lstStyle/>
          <a:p>
            <a:r>
              <a:rPr lang="en-US" sz="2400">
                <a:solidFill>
                  <a:schemeClr val="accent2"/>
                </a:solidFill>
              </a:rPr>
              <a:t>CSTE National Office</a:t>
            </a:r>
            <a:br>
              <a:rPr lang="en-US"/>
            </a:br>
            <a:r>
              <a:rPr lang="en-US" sz="1800">
                <a:solidFill>
                  <a:schemeClr val="tx1">
                    <a:lumMod val="75000"/>
                    <a:lumOff val="25000"/>
                  </a:schemeClr>
                </a:solidFill>
              </a:rPr>
              <a:t>2635 Century Parkway NE, Suite 700</a:t>
            </a:r>
            <a:br>
              <a:rPr lang="en-US" sz="1800">
                <a:solidFill>
                  <a:schemeClr val="tx1">
                    <a:lumMod val="75000"/>
                    <a:lumOff val="25000"/>
                  </a:schemeClr>
                </a:solidFill>
              </a:rPr>
            </a:br>
            <a:r>
              <a:rPr lang="en-US" sz="1800">
                <a:solidFill>
                  <a:schemeClr val="tx1">
                    <a:lumMod val="75000"/>
                    <a:lumOff val="25000"/>
                  </a:schemeClr>
                </a:solidFill>
              </a:rPr>
              <a:t>Atlanta, Georgia 30345</a:t>
            </a:r>
          </a:p>
          <a:p>
            <a:endParaRPr lang="en-US" sz="1800">
              <a:solidFill>
                <a:schemeClr val="tx1">
                  <a:lumMod val="75000"/>
                  <a:lumOff val="25000"/>
                </a:schemeClr>
              </a:solidFill>
            </a:endParaRPr>
          </a:p>
          <a:p>
            <a:r>
              <a:rPr lang="en-US" sz="1800">
                <a:solidFill>
                  <a:schemeClr val="tx1">
                    <a:lumMod val="75000"/>
                    <a:lumOff val="25000"/>
                  </a:schemeClr>
                </a:solidFill>
              </a:rPr>
              <a:t>770.458.3811</a:t>
            </a:r>
          </a:p>
          <a:p>
            <a:r>
              <a:rPr lang="en-US" sz="1800">
                <a:solidFill>
                  <a:schemeClr val="tx1">
                    <a:lumMod val="75000"/>
                    <a:lumOff val="25000"/>
                  </a:schemeClr>
                </a:solidFill>
              </a:rPr>
              <a:t>770.458.8516</a:t>
            </a:r>
          </a:p>
          <a:p>
            <a:r>
              <a:rPr lang="en-US" sz="1800">
                <a:solidFill>
                  <a:schemeClr val="tx1">
                    <a:lumMod val="75000"/>
                    <a:lumOff val="25000"/>
                  </a:schemeClr>
                </a:solidFill>
              </a:rPr>
              <a:t>learn@cste.org</a:t>
            </a:r>
          </a:p>
        </p:txBody>
      </p:sp>
      <p:pic>
        <p:nvPicPr>
          <p:cNvPr id="3" name="Picture 2" descr="F.eps">
            <a:extLst>
              <a:ext uri="{FF2B5EF4-FFF2-40B4-BE49-F238E27FC236}">
                <a16:creationId xmlns:a16="http://schemas.microsoft.com/office/drawing/2014/main" id="{77DFF183-24FD-DB40-9A7B-769547BFD5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36455" y="5820685"/>
            <a:ext cx="225145" cy="259783"/>
          </a:xfrm>
          <a:prstGeom prst="rect">
            <a:avLst/>
          </a:prstGeom>
        </p:spPr>
      </p:pic>
      <p:pic>
        <p:nvPicPr>
          <p:cNvPr id="4" name="Picture 3" descr="T.eps">
            <a:extLst>
              <a:ext uri="{FF2B5EF4-FFF2-40B4-BE49-F238E27FC236}">
                <a16:creationId xmlns:a16="http://schemas.microsoft.com/office/drawing/2014/main" id="{F9F20B2F-41C8-5E47-A86B-B6E0962F42D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36454" y="5505958"/>
            <a:ext cx="225145" cy="259783"/>
          </a:xfrm>
          <a:prstGeom prst="rect">
            <a:avLst/>
          </a:prstGeom>
        </p:spPr>
      </p:pic>
    </p:spTree>
    <p:custDataLst>
      <p:tags r:id="rId1"/>
    </p:custDataLst>
    <p:extLst>
      <p:ext uri="{BB962C8B-B14F-4D97-AF65-F5344CB8AC3E}">
        <p14:creationId xmlns:p14="http://schemas.microsoft.com/office/powerpoint/2010/main" val="189630530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16"/>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CSTE 1">
      <a:dk1>
        <a:srgbClr val="000000"/>
      </a:dk1>
      <a:lt1>
        <a:srgbClr val="FFFFFF"/>
      </a:lt1>
      <a:dk2>
        <a:srgbClr val="44546A"/>
      </a:dk2>
      <a:lt2>
        <a:srgbClr val="E7E6E6"/>
      </a:lt2>
      <a:accent1>
        <a:srgbClr val="7BADD3"/>
      </a:accent1>
      <a:accent2>
        <a:srgbClr val="002E6D"/>
      </a:accent2>
      <a:accent3>
        <a:srgbClr val="FCDC3E"/>
      </a:accent3>
      <a:accent4>
        <a:srgbClr val="C1C5C8"/>
      </a:accent4>
      <a:accent5>
        <a:srgbClr val="9E925E"/>
      </a:accent5>
      <a:accent6>
        <a:srgbClr val="EBE8E3"/>
      </a:accent6>
      <a:hlink>
        <a:srgbClr val="0563C1"/>
      </a:hlink>
      <a:folHlink>
        <a:srgbClr val="954F72"/>
      </a:folHlink>
    </a:clrScheme>
    <a:fontScheme name="Custom 3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STE Widescreen.potx" id="{07453716-4097-A34E-B89C-7BE845B6FC66}" vid="{C1DDEF94-4EED-D84D-83D5-9B3A4266924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170AF5F30D7404F9CCA083EB2143B17" ma:contentTypeVersion="12" ma:contentTypeDescription="Create a new document." ma:contentTypeScope="" ma:versionID="72cff5ba76088e0fa4a1b6640eecbf8c">
  <xsd:schema xmlns:xsd="http://www.w3.org/2001/XMLSchema" xmlns:xs="http://www.w3.org/2001/XMLSchema" xmlns:p="http://schemas.microsoft.com/office/2006/metadata/properties" xmlns:ns2="80a892e5-57af-4b8b-986c-c6d258abfeed" xmlns:ns3="e25dbc5b-beff-41d2-a104-7c4260a7e8f9" targetNamespace="http://schemas.microsoft.com/office/2006/metadata/properties" ma:root="true" ma:fieldsID="e4cb9743d701d214b8a1dcb7f959f2e9" ns2:_="" ns3:_="">
    <xsd:import namespace="80a892e5-57af-4b8b-986c-c6d258abfeed"/>
    <xsd:import namespace="e25dbc5b-beff-41d2-a104-7c4260a7e8f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0a892e5-57af-4b8b-986c-c6d258abfee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25dbc5b-beff-41d2-a104-7c4260a7e8f9"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A41C25F-B7D3-422B-A235-F350D52453BD}">
  <ds:schemaRefs>
    <ds:schemaRef ds:uri="http://schemas.microsoft.com/sharepoint/v3/contenttype/forms"/>
  </ds:schemaRefs>
</ds:datastoreItem>
</file>

<file path=customXml/itemProps2.xml><?xml version="1.0" encoding="utf-8"?>
<ds:datastoreItem xmlns:ds="http://schemas.openxmlformats.org/officeDocument/2006/customXml" ds:itemID="{B7E7BB9B-356C-481E-8B57-F2A87B9C560C}">
  <ds:schemaRefs>
    <ds:schemaRef ds:uri="55c754db-ff0c-4d6c-a80f-4aa00cad9d9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42FD0032-D683-4B5A-BAB4-3C873EE6527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0a892e5-57af-4b8b-986c-c6d258abfeed"/>
    <ds:schemaRef ds:uri="e25dbc5b-beff-41d2-a104-7c4260a7e8f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CSTE Widescreen (1)</Template>
  <TotalTime>0</TotalTime>
  <Words>1943</Words>
  <Application>Microsoft Office PowerPoint</Application>
  <PresentationFormat>Widescreen</PresentationFormat>
  <Paragraphs>195</Paragraphs>
  <Slides>16</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Arial Black</vt:lpstr>
      <vt:lpstr>Arial,Sans-Serif</vt:lpstr>
      <vt:lpstr>Calibri</vt:lpstr>
      <vt:lpstr>Office Theme</vt:lpstr>
      <vt:lpstr>Crisis Communication Primer</vt:lpstr>
      <vt:lpstr>Crisis Communication Primer</vt:lpstr>
      <vt:lpstr>PowerPoint Presentation</vt:lpstr>
      <vt:lpstr>Specific Principles</vt:lpstr>
      <vt:lpstr>These are often the easiest for public health</vt:lpstr>
      <vt:lpstr>PowerPoint Presentation</vt:lpstr>
      <vt:lpstr>PowerPoint Presentation</vt:lpstr>
      <vt:lpstr>PowerPoint Presentation</vt:lpstr>
      <vt:lpstr>Use Plain Language</vt:lpstr>
      <vt:lpstr>What emotions do people experience during a crisis?</vt:lpstr>
      <vt:lpstr>Emotion</vt:lpstr>
      <vt:lpstr>Emotion         Behavior</vt:lpstr>
      <vt:lpstr>Use Plain Language</vt:lpstr>
      <vt:lpstr>Use Plain Language</vt:lpstr>
      <vt:lpstr>In Summary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Kimmel, Julia Marie</dc:creator>
  <cp:lastModifiedBy>Jessica Arrazola</cp:lastModifiedBy>
  <cp:revision>1</cp:revision>
  <dcterms:created xsi:type="dcterms:W3CDTF">2021-04-22T11:47:20Z</dcterms:created>
  <dcterms:modified xsi:type="dcterms:W3CDTF">2021-05-19T19:54:10Z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0x0101001170AF5F30D7404F9CCA083EB2143B17</vt:lpwstr>
  </property>
  <property fmtid="{D5CDD505-2E9C-101B-9397-08002B2CF9AE}" pid="3" name="ArticulateGUID">
    <vt:lpwstr>0EAA43F7-7BED-4CF2-A7D6-79A8EF2C554A</vt:lpwstr>
  </property>
  <property fmtid="{D5CDD505-2E9C-101B-9397-08002B2CF9AE}" pid="4" name="ArticulatePath">
    <vt:lpwstr>https://adminliveunc.sharepoint.com/sites/DataBootcamp/Shared Documents/CSTE Lead/SME Review/SME Feedback/Crisis Communication Primer_for SME Review</vt:lpwstr>
  </property>
</Properties>
</file>