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8"/>
  </p:notesMasterIdLst>
  <p:sldIdLst>
    <p:sldId id="266" r:id="rId5"/>
    <p:sldId id="281" r:id="rId6"/>
    <p:sldId id="311" r:id="rId7"/>
    <p:sldId id="270" r:id="rId8"/>
    <p:sldId id="271" r:id="rId9"/>
    <p:sldId id="312" r:id="rId10"/>
    <p:sldId id="315" r:id="rId11"/>
    <p:sldId id="318" r:id="rId12"/>
    <p:sldId id="316" r:id="rId13"/>
    <p:sldId id="317" r:id="rId14"/>
    <p:sldId id="313" r:id="rId15"/>
    <p:sldId id="278" r:id="rId16"/>
    <p:sldId id="309" r:id="rId17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52B859-DC6C-4278-B1BB-F084ACDE3BC8}" v="2" dt="2021-11-18T16:04:13.321"/>
    <p1510:client id="{8D1AC238-AFC3-4F5A-B00D-63648AC396F0}" v="4" dt="2021-11-18T14:34:18.2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3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ttano, Amy (DPH)" userId="6687afda-9e36-4735-beae-b038f20c8e2e" providerId="ADAL" clId="{6852B859-DC6C-4278-B1BB-F084ACDE3BC8}"/>
    <pc:docChg chg="custSel addSld delSld modSld">
      <pc:chgData name="Bettano, Amy (DPH)" userId="6687afda-9e36-4735-beae-b038f20c8e2e" providerId="ADAL" clId="{6852B859-DC6C-4278-B1BB-F084ACDE3BC8}" dt="2021-11-18T18:37:57.966" v="346" actId="14100"/>
      <pc:docMkLst>
        <pc:docMk/>
      </pc:docMkLst>
      <pc:sldChg chg="modSp mod">
        <pc:chgData name="Bettano, Amy (DPH)" userId="6687afda-9e36-4735-beae-b038f20c8e2e" providerId="ADAL" clId="{6852B859-DC6C-4278-B1BB-F084ACDE3BC8}" dt="2021-11-18T18:37:57.966" v="346" actId="14100"/>
        <pc:sldMkLst>
          <pc:docMk/>
          <pc:sldMk cId="1277481590" sldId="312"/>
        </pc:sldMkLst>
        <pc:spChg chg="mod">
          <ac:chgData name="Bettano, Amy (DPH)" userId="6687afda-9e36-4735-beae-b038f20c8e2e" providerId="ADAL" clId="{6852B859-DC6C-4278-B1BB-F084ACDE3BC8}" dt="2021-11-18T18:37:57.966" v="346" actId="14100"/>
          <ac:spMkLst>
            <pc:docMk/>
            <pc:sldMk cId="1277481590" sldId="312"/>
            <ac:spMk id="6" creationId="{003F4BB5-D448-478A-BF40-54E465EF94E6}"/>
          </ac:spMkLst>
        </pc:spChg>
      </pc:sldChg>
      <pc:sldChg chg="del">
        <pc:chgData name="Bettano, Amy (DPH)" userId="6687afda-9e36-4735-beae-b038f20c8e2e" providerId="ADAL" clId="{6852B859-DC6C-4278-B1BB-F084ACDE3BC8}" dt="2021-11-18T18:33:53.018" v="232" actId="2696"/>
        <pc:sldMkLst>
          <pc:docMk/>
          <pc:sldMk cId="289335350" sldId="314"/>
        </pc:sldMkLst>
      </pc:sldChg>
      <pc:sldChg chg="modSp mod">
        <pc:chgData name="Bettano, Amy (DPH)" userId="6687afda-9e36-4735-beae-b038f20c8e2e" providerId="ADAL" clId="{6852B859-DC6C-4278-B1BB-F084ACDE3BC8}" dt="2021-11-18T16:06:37.077" v="223" actId="20577"/>
        <pc:sldMkLst>
          <pc:docMk/>
          <pc:sldMk cId="2858502501" sldId="315"/>
        </pc:sldMkLst>
        <pc:spChg chg="mod">
          <ac:chgData name="Bettano, Amy (DPH)" userId="6687afda-9e36-4735-beae-b038f20c8e2e" providerId="ADAL" clId="{6852B859-DC6C-4278-B1BB-F084ACDE3BC8}" dt="2021-11-18T16:06:37.077" v="223" actId="20577"/>
          <ac:spMkLst>
            <pc:docMk/>
            <pc:sldMk cId="2858502501" sldId="315"/>
            <ac:spMk id="4" creationId="{25B5BE14-AA5C-499C-BB49-5CE7520ECE3E}"/>
          </ac:spMkLst>
        </pc:spChg>
      </pc:sldChg>
      <pc:sldChg chg="modSp mod">
        <pc:chgData name="Bettano, Amy (DPH)" userId="6687afda-9e36-4735-beae-b038f20c8e2e" providerId="ADAL" clId="{6852B859-DC6C-4278-B1BB-F084ACDE3BC8}" dt="2021-11-18T18:37:17.526" v="338" actId="20577"/>
        <pc:sldMkLst>
          <pc:docMk/>
          <pc:sldMk cId="2113443332" sldId="316"/>
        </pc:sldMkLst>
        <pc:spChg chg="mod">
          <ac:chgData name="Bettano, Amy (DPH)" userId="6687afda-9e36-4735-beae-b038f20c8e2e" providerId="ADAL" clId="{6852B859-DC6C-4278-B1BB-F084ACDE3BC8}" dt="2021-11-18T18:37:17.526" v="338" actId="20577"/>
          <ac:spMkLst>
            <pc:docMk/>
            <pc:sldMk cId="2113443332" sldId="316"/>
            <ac:spMk id="3" creationId="{E098CC17-24CF-455E-AFD9-59754E94AA45}"/>
          </ac:spMkLst>
        </pc:spChg>
      </pc:sldChg>
      <pc:sldChg chg="modSp mod">
        <pc:chgData name="Bettano, Amy (DPH)" userId="6687afda-9e36-4735-beae-b038f20c8e2e" providerId="ADAL" clId="{6852B859-DC6C-4278-B1BB-F084ACDE3BC8}" dt="2021-11-18T18:37:47.366" v="344" actId="27636"/>
        <pc:sldMkLst>
          <pc:docMk/>
          <pc:sldMk cId="2759389307" sldId="317"/>
        </pc:sldMkLst>
        <pc:spChg chg="mod">
          <ac:chgData name="Bettano, Amy (DPH)" userId="6687afda-9e36-4735-beae-b038f20c8e2e" providerId="ADAL" clId="{6852B859-DC6C-4278-B1BB-F084ACDE3BC8}" dt="2021-11-18T18:37:47.366" v="344" actId="27636"/>
          <ac:spMkLst>
            <pc:docMk/>
            <pc:sldMk cId="2759389307" sldId="317"/>
            <ac:spMk id="3" creationId="{E098CC17-24CF-455E-AFD9-59754E94AA45}"/>
          </ac:spMkLst>
        </pc:spChg>
      </pc:sldChg>
      <pc:sldChg chg="modSp add mod">
        <pc:chgData name="Bettano, Amy (DPH)" userId="6687afda-9e36-4735-beae-b038f20c8e2e" providerId="ADAL" clId="{6852B859-DC6C-4278-B1BB-F084ACDE3BC8}" dt="2021-11-18T16:01:37.906" v="27" actId="6549"/>
        <pc:sldMkLst>
          <pc:docMk/>
          <pc:sldMk cId="3734853661" sldId="318"/>
        </pc:sldMkLst>
        <pc:spChg chg="mod">
          <ac:chgData name="Bettano, Amy (DPH)" userId="6687afda-9e36-4735-beae-b038f20c8e2e" providerId="ADAL" clId="{6852B859-DC6C-4278-B1BB-F084ACDE3BC8}" dt="2021-11-18T16:01:37.906" v="27" actId="6549"/>
          <ac:spMkLst>
            <pc:docMk/>
            <pc:sldMk cId="3734853661" sldId="318"/>
            <ac:spMk id="4" creationId="{25B5BE14-AA5C-499C-BB49-5CE7520ECE3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6E4D9-3619-4C33-99E2-B895C859E599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E0DCF-C790-4F8B-94AF-906E15003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39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we get started we want to connect with where you are today using an activity called permission slips. This is an activity from </a:t>
            </a:r>
            <a:r>
              <a:rPr lang="en-US" dirty="0" err="1"/>
              <a:t>Brene</a:t>
            </a:r>
            <a:r>
              <a:rPr lang="en-US" dirty="0"/>
              <a:t>’ Brown’s work to understand where you are coming from today and so we can be open with each other as a group. We hope to start all future calls with permission slips.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1F41C-5F37-40F7-A772-5212A91138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51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77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DF8A72-4282-9247-B76B-2C9A27CAE3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CSTE LEAD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/>
              <a:t>Journal Club: Using Epi Data To Drive Policy</a:t>
            </a:r>
          </a:p>
          <a:p>
            <a:r>
              <a:rPr lang="en-US" dirty="0"/>
              <a:t>Amy Bettano</a:t>
            </a:r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AF01-E77E-4768-81BB-8C2D7ECA3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Permission Slips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A1897-5982-4785-AE87-4D7DCFA6B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8" y="1409163"/>
            <a:ext cx="8643488" cy="49982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/>
              <a:t>Write in the chat box and share something you intend to give yourself permission to do or feel in the meeting.</a:t>
            </a:r>
          </a:p>
          <a:p>
            <a:r>
              <a:rPr lang="en-US" dirty="0"/>
              <a:t>Reminder of your intention for the meeting.</a:t>
            </a:r>
          </a:p>
          <a:p>
            <a:r>
              <a:rPr lang="en-US" dirty="0"/>
              <a:t>These aren’t promissory notes. These are intentions only, so there are no repercussions if you fail to deliver.</a:t>
            </a:r>
          </a:p>
          <a:p>
            <a:r>
              <a:rPr lang="en-US" dirty="0"/>
              <a:t>Benefits</a:t>
            </a:r>
          </a:p>
          <a:p>
            <a:pPr lvl="1"/>
            <a:r>
              <a:rPr lang="en-US" dirty="0"/>
              <a:t>Check in with teammates</a:t>
            </a:r>
          </a:p>
          <a:p>
            <a:pPr lvl="1"/>
            <a:r>
              <a:rPr lang="en-US" dirty="0"/>
              <a:t>Practice vulnerability</a:t>
            </a:r>
          </a:p>
          <a:p>
            <a:pPr lvl="1"/>
            <a:r>
              <a:rPr lang="en-US" dirty="0"/>
              <a:t>Build trust</a:t>
            </a:r>
          </a:p>
          <a:p>
            <a:pPr lvl="1"/>
            <a:r>
              <a:rPr lang="en-US" dirty="0"/>
              <a:t>Establish safety</a:t>
            </a:r>
          </a:p>
          <a:p>
            <a:pPr lvl="1"/>
            <a:r>
              <a:rPr lang="en-US" dirty="0"/>
              <a:t>Practice mindfulness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Listen with generosity</a:t>
            </a:r>
          </a:p>
          <a:p>
            <a:pPr lvl="1"/>
            <a:r>
              <a:rPr lang="en-US" dirty="0"/>
              <a:t>Focus on paying attention rather than be distracted</a:t>
            </a:r>
          </a:p>
          <a:p>
            <a:pPr lvl="1"/>
            <a:r>
              <a:rPr lang="en-US" dirty="0"/>
              <a:t>Listen more than you speak</a:t>
            </a:r>
          </a:p>
          <a:p>
            <a:pPr lvl="1"/>
            <a:r>
              <a:rPr lang="en-US" dirty="0"/>
              <a:t>Ask questions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853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F5808-415D-47F6-8216-AA2DFE012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Meeting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B6C2B-FA88-45F4-967F-6FC0CD0CA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548690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Meeting Norms</a:t>
            </a:r>
            <a:r>
              <a:rPr lang="en-US" sz="1800" u="none" strike="noStrike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Listen and respond respectfully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Actively participate in discussion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Come prepared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Be open to differing opinion and expertise.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Focus on the meeting topic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Rules of Engagement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Show up on time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Include your agency/organization affiliation next to your name (and pronouns, if you would like)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Use the </a:t>
            </a:r>
            <a:r>
              <a:rPr lang="en-US" sz="1800" dirty="0" err="1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chatbox</a:t>
            </a: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to comment in addition to the phone discussion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Turn your camera on (as internet bandwidth allows)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Stay on mute unless you are speaking.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Use emoticons such as raising your hand to speak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0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D707E-0BC5-4736-ABB3-69F76503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B509C-1921-4837-AC55-359A5554F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Journal Club Discussion</a:t>
            </a:r>
          </a:p>
          <a:p>
            <a:r>
              <a:rPr lang="en-US" dirty="0">
                <a:latin typeface="Arial"/>
                <a:cs typeface="Arial"/>
              </a:rPr>
              <a:t>Open Discussion &amp; Project Sharing</a:t>
            </a:r>
          </a:p>
          <a:p>
            <a:r>
              <a:rPr lang="en-US" dirty="0">
                <a:latin typeface="Arial"/>
                <a:cs typeface="Arial"/>
              </a:rPr>
              <a:t>Reflection</a:t>
            </a:r>
            <a:endParaRPr lang="en-US" dirty="0"/>
          </a:p>
          <a:p>
            <a:r>
              <a:rPr lang="en-US" dirty="0">
                <a:latin typeface="Arial"/>
                <a:cs typeface="Arial"/>
              </a:rPr>
              <a:t>CSTE Announcements &amp; Reminders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501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28EC-FB62-486A-BED7-3CBEB2D4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Meeting Roles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8CC17-24CF-455E-AFD9-59754E94A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337" y="1587156"/>
            <a:ext cx="8807389" cy="47365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latin typeface="Arial"/>
                <a:cs typeface="Arial"/>
              </a:rPr>
              <a:t>Leader</a:t>
            </a:r>
            <a:r>
              <a:rPr lang="en-US">
                <a:latin typeface="Arial"/>
                <a:cs typeface="Arial"/>
              </a:rPr>
              <a:t> – Selects articles and topics for discussion; works with the facilitator to develop the discussion prompts; identifies action items</a:t>
            </a:r>
          </a:p>
          <a:p>
            <a:r>
              <a:rPr lang="en-US" b="1">
                <a:latin typeface="Arial"/>
                <a:cs typeface="Arial"/>
              </a:rPr>
              <a:t>Co-Facilitator</a:t>
            </a:r>
            <a:r>
              <a:rPr lang="en-US">
                <a:latin typeface="Arial"/>
                <a:cs typeface="Arial"/>
              </a:rPr>
              <a:t> – Guides the group through the discussions; ensures equal speaking opportunity; communicates decisions and next steps; identifies action items </a:t>
            </a:r>
          </a:p>
          <a:p>
            <a:r>
              <a:rPr lang="en-US" b="1">
                <a:latin typeface="Arial"/>
                <a:cs typeface="Arial"/>
              </a:rPr>
              <a:t>Timekeeper</a:t>
            </a:r>
            <a:r>
              <a:rPr lang="en-US">
                <a:latin typeface="Arial"/>
                <a:cs typeface="Arial"/>
              </a:rPr>
              <a:t> – Manages time limits on discussion items  </a:t>
            </a:r>
          </a:p>
          <a:p>
            <a:r>
              <a:rPr lang="en-US" b="1">
                <a:latin typeface="Arial"/>
                <a:cs typeface="Arial"/>
              </a:rPr>
              <a:t>Note Taker </a:t>
            </a:r>
            <a:r>
              <a:rPr lang="en-US">
                <a:latin typeface="Arial"/>
                <a:cs typeface="Arial"/>
              </a:rPr>
              <a:t>– Records key decisions and action items from discussion; reports on discussion notes 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3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28EC-FB62-486A-BED7-3CBEB2D4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Journal Club - Introduction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282885-722D-4632-9AED-3706E575B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58" y="1686187"/>
            <a:ext cx="8701090" cy="235164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03F4BB5-D448-478A-BF40-54E465EF9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8" y="5008228"/>
            <a:ext cx="8807389" cy="8624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ffectLst/>
                <a:ea typeface="Calibri" panose="020F0502020204030204" pitchFamily="34" charset="0"/>
              </a:rPr>
              <a:t>Can someone summarize the article?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481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28EC-FB62-486A-BED7-3CBEB2D4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Journal Club - Introduction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B5BE14-AA5C-499C-BB49-5CE7520EC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05" y="1686187"/>
            <a:ext cx="8807389" cy="4177718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dirty="0">
                <a:effectLst/>
                <a:ea typeface="Calibri" panose="020F0502020204030204" pitchFamily="34" charset="0"/>
              </a:rPr>
              <a:t>Extreme risk protection orders – remove firearms from people deemed to pose an imminent risk of causing serious harm to themselves or others</a:t>
            </a:r>
          </a:p>
          <a:p>
            <a:pPr lvl="1"/>
            <a:r>
              <a:rPr lang="en-US" dirty="0">
                <a:ea typeface="Calibri" panose="020F0502020204030204" pitchFamily="34" charset="0"/>
              </a:rPr>
              <a:t>Can serve to prevent suicide, homicide and mass shootings, and intimate partner shootings</a:t>
            </a:r>
          </a:p>
          <a:p>
            <a:pPr lvl="1"/>
            <a:endParaRPr lang="en-US" dirty="0">
              <a:ea typeface="Calibri" panose="020F0502020204030204" pitchFamily="34" charset="0"/>
            </a:endParaRPr>
          </a:p>
          <a:p>
            <a:r>
              <a:rPr lang="en-US" dirty="0">
                <a:ea typeface="Calibri" panose="020F0502020204030204" pitchFamily="34" charset="0"/>
              </a:rPr>
              <a:t>Depending on the state’s ERPO law, family members, dating partners, household members, law enforcement, health professionals, co-workers, and school administrators may petition the court</a:t>
            </a:r>
          </a:p>
          <a:p>
            <a:endParaRPr lang="en-US" dirty="0">
              <a:ea typeface="Calibri" panose="020F0502020204030204" pitchFamily="34" charset="0"/>
            </a:endParaRPr>
          </a:p>
          <a:p>
            <a:r>
              <a:rPr lang="en-US" dirty="0"/>
              <a:t>Currently, 19 states and the District of Columbia have Extreme Risk Protection Order laws</a:t>
            </a:r>
          </a:p>
          <a:p>
            <a:pPr lvl="1"/>
            <a:r>
              <a:rPr lang="en-US" dirty="0"/>
              <a:t>California, Colorado, Connecticut, Delaware, Florida, Hawaii, Illinois, Indiana, Maryland, Massachusetts, Nevada, New Jersey, New Mexico, New York, Oregon, Rhode Island, Vermont, Virginia, and Washington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502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28EC-FB62-486A-BED7-3CBEB2D4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Journal Club - Introduction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B5BE14-AA5C-499C-BB49-5CE7520EC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05" y="1686187"/>
            <a:ext cx="8807389" cy="39260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Calibri" panose="020F0502020204030204" pitchFamily="34" charset="0"/>
              </a:rPr>
              <a:t>C</a:t>
            </a:r>
            <a:r>
              <a:rPr lang="en-US" dirty="0">
                <a:effectLst/>
                <a:ea typeface="Calibri" panose="020F0502020204030204" pitchFamily="34" charset="0"/>
              </a:rPr>
              <a:t>an EPROs be used fairly by the criminal justice system which struggles with institutional racism?</a:t>
            </a:r>
          </a:p>
          <a:p>
            <a:pPr lvl="1"/>
            <a:endParaRPr lang="en-US" dirty="0">
              <a:effectLst/>
              <a:ea typeface="Calibri" panose="020F0502020204030204" pitchFamily="34" charset="0"/>
            </a:endParaRPr>
          </a:p>
          <a:p>
            <a:r>
              <a:rPr lang="en-US" dirty="0"/>
              <a:t>How do we quantify risk?</a:t>
            </a:r>
          </a:p>
          <a:p>
            <a:pPr lvl="1"/>
            <a:r>
              <a:rPr lang="en-US" dirty="0"/>
              <a:t>Criminal history?</a:t>
            </a:r>
          </a:p>
          <a:p>
            <a:pPr lvl="1"/>
            <a:r>
              <a:rPr lang="en-US" dirty="0"/>
              <a:t>Families' willingness to utilize EPROs?</a:t>
            </a:r>
          </a:p>
          <a:p>
            <a:pPr lvl="1"/>
            <a:r>
              <a:rPr lang="en-US" dirty="0"/>
              <a:t>Suicide versus homicide rates?</a:t>
            </a:r>
          </a:p>
          <a:p>
            <a:pPr lvl="1"/>
            <a:endParaRPr lang="en-US" dirty="0"/>
          </a:p>
          <a:p>
            <a:r>
              <a:rPr lang="en-US" dirty="0"/>
              <a:t>Racial disparities need to be assessed even in well-intended measures – data never speak for themselves</a:t>
            </a:r>
          </a:p>
        </p:txBody>
      </p:sp>
    </p:spTree>
    <p:extLst>
      <p:ext uri="{BB962C8B-B14F-4D97-AF65-F5344CB8AC3E}">
        <p14:creationId xmlns:p14="http://schemas.microsoft.com/office/powerpoint/2010/main" val="3734853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28EC-FB62-486A-BED7-3CBEB2D4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Journal Club - Discussion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8CC17-24CF-455E-AFD9-59754E94A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05" y="1677797"/>
            <a:ext cx="8807389" cy="437905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What was the purpose of the article? </a:t>
            </a:r>
          </a:p>
          <a:p>
            <a:endParaRPr lang="en-US" dirty="0">
              <a:effectLst/>
              <a:ea typeface="Calibri" panose="020F0502020204030204" pitchFamily="34" charset="0"/>
            </a:endParaRPr>
          </a:p>
          <a:p>
            <a:endParaRPr lang="en-US" dirty="0">
              <a:effectLst/>
              <a:ea typeface="Calibri" panose="020F0502020204030204" pitchFamily="34" charset="0"/>
            </a:endParaRPr>
          </a:p>
          <a:p>
            <a:r>
              <a:rPr lang="en-US" dirty="0">
                <a:effectLst/>
                <a:ea typeface="Calibri" panose="020F0502020204030204" pitchFamily="34" charset="0"/>
              </a:rPr>
              <a:t>What are the traditional goals of public health work in gun control? What should they be? To what extent should public heath goals include gun control policies?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Who typically produces and controls public health data around injury? To what end? How do methods limit the utility of the data?</a:t>
            </a:r>
          </a:p>
        </p:txBody>
      </p:sp>
    </p:spTree>
    <p:extLst>
      <p:ext uri="{BB962C8B-B14F-4D97-AF65-F5344CB8AC3E}">
        <p14:creationId xmlns:p14="http://schemas.microsoft.com/office/powerpoint/2010/main" val="2113443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28EC-FB62-486A-BED7-3CBEB2D4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Journal Club - Discussion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8CC17-24CF-455E-AFD9-59754E94A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8" y="1702965"/>
            <a:ext cx="8807389" cy="30200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ffectLst/>
                <a:ea typeface="Calibri" panose="020F0502020204030204" pitchFamily="34" charset="0"/>
              </a:rPr>
              <a:t>How would you discuss this article with other public health practitioners?  With the community?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To what extent will you approach data to inform public health policies differently going forward? What will you consider when presenting your perspective?</a:t>
            </a:r>
          </a:p>
        </p:txBody>
      </p:sp>
    </p:spTree>
    <p:extLst>
      <p:ext uri="{BB962C8B-B14F-4D97-AF65-F5344CB8AC3E}">
        <p14:creationId xmlns:p14="http://schemas.microsoft.com/office/powerpoint/2010/main" val="2759389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28EC-FB62-486A-BED7-3CBEB2D4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/>
              <a:t>Open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8CC17-24CF-455E-AFD9-59754E94A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337" y="1587156"/>
            <a:ext cx="8807389" cy="47365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What topics would you like to discuss?</a:t>
            </a:r>
          </a:p>
          <a:p>
            <a:r>
              <a:rPr lang="en-US" dirty="0"/>
              <a:t>Any project experiences you would like to share about or ask for feedback on?</a:t>
            </a:r>
          </a:p>
          <a:p>
            <a:r>
              <a:rPr lang="en-US" dirty="0"/>
              <a:t>What else is on your mind?</a:t>
            </a:r>
          </a:p>
        </p:txBody>
      </p:sp>
    </p:spTree>
    <p:extLst>
      <p:ext uri="{BB962C8B-B14F-4D97-AF65-F5344CB8AC3E}">
        <p14:creationId xmlns:p14="http://schemas.microsoft.com/office/powerpoint/2010/main" val="4181083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D846-C152-4C2B-A592-C269F6FCE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Reflection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E99A6-AD44-4DFE-B19B-129177D2D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How did you feel about today’s journal club?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went well in this meeting?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could be done differently for future meetings?</a:t>
            </a: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4254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AF381-3AD4-498D-B70D-51C4BFD78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F3079-0EE7-46B8-9CAF-C8EA86AAD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Schedule calls with coaches</a:t>
            </a:r>
          </a:p>
          <a:p>
            <a:r>
              <a:rPr lang="en-US" dirty="0"/>
              <a:t>Complete evaluations in Learn</a:t>
            </a:r>
          </a:p>
          <a:p>
            <a:r>
              <a:rPr lang="en-US" dirty="0"/>
              <a:t>CSTE Conference Abstracts close January 6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r>
              <a:rPr lang="en-US" dirty="0"/>
              <a:t>Upcoming Calls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Standing vs ad hoc calls for Jan-June 2022?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820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Standard.potx" id="{82C83375-A0F3-AD46-9BEA-C200098F2770}" vid="{04B36078-DB26-CF44-88C4-8C628526C0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70AF5F30D7404F9CCA083EB2143B17" ma:contentTypeVersion="12" ma:contentTypeDescription="Create a new document." ma:contentTypeScope="" ma:versionID="72cff5ba76088e0fa4a1b6640eecbf8c">
  <xsd:schema xmlns:xsd="http://www.w3.org/2001/XMLSchema" xmlns:xs="http://www.w3.org/2001/XMLSchema" xmlns:p="http://schemas.microsoft.com/office/2006/metadata/properties" xmlns:ns2="80a892e5-57af-4b8b-986c-c6d258abfeed" xmlns:ns3="e25dbc5b-beff-41d2-a104-7c4260a7e8f9" targetNamespace="http://schemas.microsoft.com/office/2006/metadata/properties" ma:root="true" ma:fieldsID="e4cb9743d701d214b8a1dcb7f959f2e9" ns2:_="" ns3:_="">
    <xsd:import namespace="80a892e5-57af-4b8b-986c-c6d258abfeed"/>
    <xsd:import namespace="e25dbc5b-beff-41d2-a104-7c4260a7e8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892e5-57af-4b8b-986c-c6d258abfe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5dbc5b-beff-41d2-a104-7c4260a7e8f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C9AE85-3054-474D-B8E0-152466F6A7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1218C7-52CF-449F-8E3D-9E291FC4D022}">
  <ds:schemaRefs>
    <ds:schemaRef ds:uri="http://purl.org/dc/dcmitype/"/>
    <ds:schemaRef ds:uri="da570fb6-cdc5-4f4f-a4a2-582c99bee432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BA67F7B-48FF-47C7-B43F-0D203A2718D4}"/>
</file>

<file path=docProps/app.xml><?xml version="1.0" encoding="utf-8"?>
<Properties xmlns="http://schemas.openxmlformats.org/officeDocument/2006/extended-properties" xmlns:vt="http://schemas.openxmlformats.org/officeDocument/2006/docPropsVTypes">
  <Template>CSTE Standard</Template>
  <TotalTime>135</TotalTime>
  <Words>729</Words>
  <Application>Microsoft Office PowerPoint</Application>
  <PresentationFormat>On-screen Show (4:3)</PresentationFormat>
  <Paragraphs>91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Office Theme</vt:lpstr>
      <vt:lpstr>CSTE LEAD</vt:lpstr>
      <vt:lpstr>Permission Slips</vt:lpstr>
      <vt:lpstr>Virtual Meeting Expectations</vt:lpstr>
      <vt:lpstr>Agenda</vt:lpstr>
      <vt:lpstr>Meeting Roles</vt:lpstr>
      <vt:lpstr>Journal Club - Introduction</vt:lpstr>
      <vt:lpstr>Journal Club - Introduction</vt:lpstr>
      <vt:lpstr>Journal Club - Introduction</vt:lpstr>
      <vt:lpstr>Journal Club - Discussion</vt:lpstr>
      <vt:lpstr>Journal Club - Discussion</vt:lpstr>
      <vt:lpstr>Open Discussion</vt:lpstr>
      <vt:lpstr>Reflection</vt:lpstr>
      <vt:lpstr>Announcements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[Presentation Title]</dc:title>
  <dc:creator>Jessica Arrazola</dc:creator>
  <cp:lastModifiedBy>Bettano, Amy (DPH)</cp:lastModifiedBy>
  <cp:revision>7</cp:revision>
  <dcterms:created xsi:type="dcterms:W3CDTF">2021-04-08T14:30:06Z</dcterms:created>
  <dcterms:modified xsi:type="dcterms:W3CDTF">2021-11-18T18:38:13Z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0x0101001170AF5F30D7404F9CCA083EB2143B17</vt:lpwstr>
  </property>
</Properties>
</file>