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4"/>
  </p:sldMasterIdLst>
  <p:notesMasterIdLst>
    <p:notesMasterId r:id="rId26"/>
  </p:notesMasterIdLst>
  <p:sldIdLst>
    <p:sldId id="266" r:id="rId5"/>
    <p:sldId id="281" r:id="rId6"/>
    <p:sldId id="311" r:id="rId7"/>
    <p:sldId id="270" r:id="rId8"/>
    <p:sldId id="271" r:id="rId9"/>
    <p:sldId id="312" r:id="rId10"/>
    <p:sldId id="313" r:id="rId11"/>
    <p:sldId id="314" r:id="rId12"/>
    <p:sldId id="316" r:id="rId13"/>
    <p:sldId id="315" r:id="rId14"/>
    <p:sldId id="319" r:id="rId15"/>
    <p:sldId id="323" r:id="rId16"/>
    <p:sldId id="320" r:id="rId17"/>
    <p:sldId id="321" r:id="rId18"/>
    <p:sldId id="327" r:id="rId19"/>
    <p:sldId id="324" r:id="rId20"/>
    <p:sldId id="326" r:id="rId21"/>
    <p:sldId id="325" r:id="rId22"/>
    <p:sldId id="328" r:id="rId23"/>
    <p:sldId id="278" r:id="rId24"/>
    <p:sldId id="309" r:id="rId25"/>
  </p:sldIdLst>
  <p:sldSz cx="9144000" cy="6858000" type="screen4x3"/>
  <p:notesSz cx="6858000" cy="9144000"/>
  <p:defaultTextStyle>
    <a:defPPr>
      <a:defRPr lang="en-US"/>
    </a:defPPr>
    <a:lvl1pPr marL="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9ADD4"/>
    <a:srgbClr val="FF9999"/>
    <a:srgbClr val="1534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11" autoAdjust="0"/>
    <p:restoredTop sz="94660"/>
  </p:normalViewPr>
  <p:slideViewPr>
    <p:cSldViewPr snapToGrid="0">
      <p:cViewPr varScale="1">
        <p:scale>
          <a:sx n="134" d="100"/>
          <a:sy n="134" d="100"/>
        </p:scale>
        <p:origin x="532" y="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76E4D9-3619-4C33-99E2-B895C859E599}" type="datetimeFigureOut">
              <a:rPr lang="en-US" smtClean="0"/>
              <a:t>2/23/2022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3E0DCF-C790-4F8B-94AF-906E15003D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4399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 we get started we want to connect with where you are today using an activity called permission slips. This is an activity from </a:t>
            </a:r>
            <a:r>
              <a:rPr lang="en-US" dirty="0" err="1"/>
              <a:t>Brene</a:t>
            </a:r>
            <a:r>
              <a:rPr lang="en-US" dirty="0"/>
              <a:t>’ Brown’s work to understand where you are coming from today and so we can be open with each other as a group. We hope to start all future calls with permission slips.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B1F41C-5F37-40F7-A772-5212A911389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6515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6464" y="362075"/>
            <a:ext cx="8191072" cy="809179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4400">
                <a:solidFill>
                  <a:srgbClr val="1534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6464" y="1310901"/>
            <a:ext cx="8191072" cy="53844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3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59746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eneric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7FBF7-2FB9-4FB8-8F76-B165A6F97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658" y="255082"/>
            <a:ext cx="6208513" cy="871355"/>
          </a:xfrm>
          <a:prstGeom prst="rect">
            <a:avLst/>
          </a:prstGeom>
        </p:spPr>
        <p:txBody>
          <a:bodyPr anchor="ctr"/>
          <a:lstStyle>
            <a:lvl1pPr>
              <a:defRPr sz="3700">
                <a:solidFill>
                  <a:srgbClr val="1534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2C74989-0ACC-E34D-9C96-CCEE213DE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659" y="1547310"/>
            <a:ext cx="8643488" cy="42706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1658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bar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7FBF7-2FB9-4FB8-8F76-B165A6F97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658" y="255082"/>
            <a:ext cx="6208513" cy="871355"/>
          </a:xfrm>
          <a:prstGeom prst="rect">
            <a:avLst/>
          </a:prstGeom>
        </p:spPr>
        <p:txBody>
          <a:bodyPr anchor="ctr"/>
          <a:lstStyle>
            <a:lvl1pPr>
              <a:defRPr sz="3700">
                <a:solidFill>
                  <a:srgbClr val="1534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2C74989-0ACC-E34D-9C96-CCEE213DE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659" y="1547310"/>
            <a:ext cx="5283838" cy="42706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721BDB5-4C90-4F4C-86A3-DF0414374DF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794375" y="1547310"/>
            <a:ext cx="3124200" cy="426770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973722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tal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163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8042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74" r:id="rId2"/>
    <p:sldLayoutId id="2147483677" r:id="rId3"/>
    <p:sldLayoutId id="2147483676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7DF8A72-4282-9247-B76B-2C9A27CAE3B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CSTE LEAD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354C266B-3711-1F4A-8E0C-7AD33B7B9D6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Case Study: Leading During an Emergency</a:t>
            </a:r>
          </a:p>
        </p:txBody>
      </p:sp>
    </p:spTree>
    <p:extLst>
      <p:ext uri="{BB962C8B-B14F-4D97-AF65-F5344CB8AC3E}">
        <p14:creationId xmlns:p14="http://schemas.microsoft.com/office/powerpoint/2010/main" val="20901522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2AF01-E77E-4768-81BB-8C2D7ECA36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Permission Slips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CA1897-5982-4785-AE87-4D7DCFA6B8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658" y="1409163"/>
            <a:ext cx="8643488" cy="499821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i="1" dirty="0"/>
              <a:t>Write in the chat box and share something you intend to give yourself permission to do or feel in the meeting.</a:t>
            </a:r>
          </a:p>
          <a:p>
            <a:r>
              <a:rPr lang="en-US" dirty="0"/>
              <a:t>Reminder of your intention for the meeting.</a:t>
            </a:r>
          </a:p>
          <a:p>
            <a:r>
              <a:rPr lang="en-US" dirty="0"/>
              <a:t>These aren’t promissory notes. These are intentions only, so there are no repercussions if you fail to deliver.</a:t>
            </a:r>
          </a:p>
          <a:p>
            <a:r>
              <a:rPr lang="en-US" dirty="0"/>
              <a:t>Benefits</a:t>
            </a:r>
          </a:p>
          <a:p>
            <a:pPr lvl="1"/>
            <a:r>
              <a:rPr lang="en-US" dirty="0"/>
              <a:t>Check in with teammates</a:t>
            </a:r>
          </a:p>
          <a:p>
            <a:pPr lvl="1"/>
            <a:r>
              <a:rPr lang="en-US" dirty="0"/>
              <a:t>Practice vulnerability</a:t>
            </a:r>
          </a:p>
          <a:p>
            <a:pPr lvl="1"/>
            <a:r>
              <a:rPr lang="en-US" dirty="0"/>
              <a:t>Build trust</a:t>
            </a:r>
          </a:p>
          <a:p>
            <a:pPr lvl="1"/>
            <a:r>
              <a:rPr lang="en-US" dirty="0"/>
              <a:t>Establish safety</a:t>
            </a:r>
          </a:p>
          <a:p>
            <a:pPr lvl="1"/>
            <a:r>
              <a:rPr lang="en-US" dirty="0"/>
              <a:t>Practice mindfulness</a:t>
            </a:r>
          </a:p>
          <a:p>
            <a:r>
              <a:rPr lang="en-US" dirty="0"/>
              <a:t>Examples</a:t>
            </a:r>
          </a:p>
          <a:p>
            <a:pPr lvl="1"/>
            <a:r>
              <a:rPr lang="en-US" dirty="0"/>
              <a:t>Listen with generosity</a:t>
            </a:r>
          </a:p>
          <a:p>
            <a:pPr lvl="1"/>
            <a:r>
              <a:rPr lang="en-US" dirty="0"/>
              <a:t>Focus on paying attention rather than be distracted</a:t>
            </a:r>
          </a:p>
          <a:p>
            <a:pPr lvl="1"/>
            <a:r>
              <a:rPr lang="en-US" dirty="0"/>
              <a:t>Listen more than you speak</a:t>
            </a:r>
          </a:p>
          <a:p>
            <a:pPr lvl="1"/>
            <a:r>
              <a:rPr lang="en-US" dirty="0"/>
              <a:t>Ask questions</a:t>
            </a:r>
          </a:p>
          <a:p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88532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5F5808-415D-47F6-8216-AA2DFE0126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Virtual Meeting Expectations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1B6C2B-FA88-45F4-967F-6FC0CD0CA4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659" y="1547310"/>
            <a:ext cx="8643488" cy="4548690"/>
          </a:xfrm>
        </p:spPr>
        <p:txBody>
          <a:bodyPr>
            <a:normAutofit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 dirty="0">
                <a:solidFill>
                  <a:srgbClr val="201F1E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Meeting Norms</a:t>
            </a:r>
            <a:r>
              <a:rPr lang="en-US" sz="1800" u="none" strike="noStrike" dirty="0">
                <a:solidFill>
                  <a:srgbClr val="201F1E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1800" dirty="0">
                <a:solidFill>
                  <a:srgbClr val="201F1E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Listen and respond respectfully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1800" dirty="0">
                <a:solidFill>
                  <a:srgbClr val="201F1E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Actively participate in discussion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1800" dirty="0">
                <a:solidFill>
                  <a:srgbClr val="201F1E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Come prepared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1800" dirty="0">
                <a:solidFill>
                  <a:srgbClr val="201F1E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Be open to differing opinion and expertise.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1800" dirty="0">
                <a:solidFill>
                  <a:srgbClr val="201F1E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Focus on the meeting topic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 dirty="0">
                <a:solidFill>
                  <a:srgbClr val="201F1E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Rules of Engagement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1800" dirty="0">
                <a:solidFill>
                  <a:srgbClr val="201F1E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Show up on time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1800" dirty="0">
                <a:solidFill>
                  <a:srgbClr val="201F1E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Include your agency/organization affiliation next to your name (and pronouns, if you would like)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1800" dirty="0">
                <a:solidFill>
                  <a:srgbClr val="201F1E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Use the </a:t>
            </a:r>
            <a:r>
              <a:rPr lang="en-US" sz="1800" dirty="0" err="1">
                <a:solidFill>
                  <a:srgbClr val="201F1E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chatbox</a:t>
            </a:r>
            <a:r>
              <a:rPr lang="en-US" sz="1800" dirty="0">
                <a:solidFill>
                  <a:srgbClr val="201F1E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to comment in addition to the phone discussion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1800" dirty="0">
                <a:solidFill>
                  <a:srgbClr val="201F1E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Turn your camera on (as internet bandwidth allows)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1800" dirty="0">
                <a:solidFill>
                  <a:srgbClr val="201F1E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Stay on mute unless you are speaking.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1800" dirty="0">
                <a:solidFill>
                  <a:srgbClr val="201F1E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Use emoticons such as raising your hand to speak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89046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ED707E-0BC5-4736-ABB3-69F7650356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/>
          <a:lstStyle/>
          <a:p>
            <a:r>
              <a:rPr lang="en-US">
                <a:latin typeface="Arial"/>
                <a:cs typeface="Arial"/>
              </a:rPr>
              <a:t>Agenda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DB509C-1921-4837-AC55-359A5554FD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latin typeface="Arial"/>
                <a:cs typeface="Arial"/>
              </a:rPr>
              <a:t>Meeting Roles, Meeting Norms, &amp; Rules of Engagement</a:t>
            </a:r>
          </a:p>
          <a:p>
            <a:r>
              <a:rPr lang="en-US" dirty="0">
                <a:latin typeface="Arial"/>
                <a:cs typeface="Arial"/>
              </a:rPr>
              <a:t>Case Study Introduction and Summary</a:t>
            </a:r>
          </a:p>
          <a:p>
            <a:r>
              <a:rPr lang="en-US" dirty="0">
                <a:latin typeface="Arial"/>
                <a:cs typeface="Arial"/>
              </a:rPr>
              <a:t>Case Study Discussion </a:t>
            </a:r>
          </a:p>
          <a:p>
            <a:r>
              <a:rPr lang="en-US" dirty="0">
                <a:latin typeface="Arial"/>
                <a:cs typeface="Arial"/>
              </a:rPr>
              <a:t>Reflection</a:t>
            </a:r>
            <a:endParaRPr lang="en-US" dirty="0"/>
          </a:p>
          <a:p>
            <a:r>
              <a:rPr lang="en-US" dirty="0">
                <a:latin typeface="Arial"/>
                <a:cs typeface="Arial"/>
              </a:rPr>
              <a:t>CSTE Announcements &amp; Reminders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75019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728EC-FB62-486A-BED7-3CBEB2D47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/>
          <a:lstStyle/>
          <a:p>
            <a:r>
              <a:rPr lang="en-US">
                <a:latin typeface="Arial"/>
                <a:cs typeface="Arial"/>
              </a:rPr>
              <a:t>Meeting Roles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98CC17-24CF-455E-AFD9-59754E94AA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2337" y="1587156"/>
            <a:ext cx="8807389" cy="473651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b="1" dirty="0">
                <a:latin typeface="Arial"/>
                <a:cs typeface="Arial"/>
              </a:rPr>
              <a:t>Leader</a:t>
            </a:r>
            <a:r>
              <a:rPr lang="en-US" dirty="0">
                <a:latin typeface="Arial"/>
                <a:cs typeface="Arial"/>
              </a:rPr>
              <a:t> – Selects articles and topics for discussion; works with the facilitator to develop the discussion prompts; identifies action items</a:t>
            </a:r>
          </a:p>
          <a:p>
            <a:r>
              <a:rPr lang="en-US" b="1" dirty="0">
                <a:latin typeface="Arial"/>
                <a:cs typeface="Arial"/>
              </a:rPr>
              <a:t>Co-Facilitator</a:t>
            </a:r>
            <a:r>
              <a:rPr lang="en-US" dirty="0">
                <a:latin typeface="Arial"/>
                <a:cs typeface="Arial"/>
              </a:rPr>
              <a:t> – Guides the group through the discussions; ensures equal speaking opportunity; communicates decisions and next steps; identifies action items 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7132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F4D1E5A-E615-499D-9A49-328FBCA356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5678" y="1291967"/>
            <a:ext cx="3692644" cy="478137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39A9A3E-ABC7-4B5B-B274-6096D95D10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Study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3C1E91D-886E-4792-BD9A-71BCF68F46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3622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9A9A3E-ABC7-4B5B-B274-6096D95D10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Study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3C1E91D-886E-4792-BD9A-71BCF68F46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659" y="1547310"/>
            <a:ext cx="8643488" cy="4270687"/>
          </a:xfrm>
        </p:spPr>
        <p:txBody>
          <a:bodyPr anchor="ctr" anchorCtr="0">
            <a:normAutofit/>
          </a:bodyPr>
          <a:lstStyle/>
          <a:p>
            <a:pPr marL="0" indent="0" algn="ctr">
              <a:buNone/>
            </a:pPr>
            <a:r>
              <a:rPr lang="en-US" sz="3600" b="1" dirty="0"/>
              <a:t>Can anyone give a brief summary of the case study?</a:t>
            </a:r>
          </a:p>
        </p:txBody>
      </p:sp>
    </p:spTree>
    <p:extLst>
      <p:ext uri="{BB962C8B-B14F-4D97-AF65-F5344CB8AC3E}">
        <p14:creationId xmlns:p14="http://schemas.microsoft.com/office/powerpoint/2010/main" val="18497437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9A9A3E-ABC7-4B5B-B274-6096D95D10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Study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3C1E91D-886E-4792-BD9A-71BCF68F46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659" y="1547310"/>
            <a:ext cx="8643488" cy="4270687"/>
          </a:xfrm>
        </p:spPr>
        <p:txBody>
          <a:bodyPr anchor="t" anchorCtr="0">
            <a:normAutofit/>
          </a:bodyPr>
          <a:lstStyle/>
          <a:p>
            <a:pPr marL="0" indent="0" algn="ctr">
              <a:buNone/>
            </a:pPr>
            <a:r>
              <a:rPr lang="en-US" dirty="0"/>
              <a:t>The Governor has requested public-facing stand-up of COVID-19 data visualization, including breakdown by race by county. The tribal reservation leaders have asked that that data not be publicly released, but be released to only them.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3441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9A9A3E-ABC7-4B5B-B274-6096D95D10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Study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3C1E91D-886E-4792-BD9A-71BCF68F46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659" y="1547310"/>
            <a:ext cx="8643488" cy="4270687"/>
          </a:xfrm>
        </p:spPr>
        <p:txBody>
          <a:bodyPr anchor="t" anchorCtr="0">
            <a:normAutofit/>
          </a:bodyPr>
          <a:lstStyle/>
          <a:p>
            <a:pPr marL="0" indent="0" algn="ctr">
              <a:buNone/>
            </a:pPr>
            <a:r>
              <a:rPr lang="en-US" dirty="0"/>
              <a:t>The Governor has requested public-facing stand-up of COVID-19 data visualization, including breakdown by race by county. The tribal reservation leaders have asked that that data not be publicly released, but be released to only them.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>
                <a:solidFill>
                  <a:srgbClr val="FF0000"/>
                </a:solidFill>
              </a:rPr>
              <a:t>Would you have done the same thing as Tia/Histogram State Health Department? If yes, why? If not, why not?</a:t>
            </a:r>
          </a:p>
          <a:p>
            <a:pPr marL="0" indent="0" algn="ctr">
              <a:buNone/>
            </a:pP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82972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9A9A3E-ABC7-4B5B-B274-6096D95D10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Study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3C1E91D-886E-4792-BD9A-71BCF68F46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659" y="1547310"/>
            <a:ext cx="8643488" cy="4270687"/>
          </a:xfrm>
        </p:spPr>
        <p:txBody>
          <a:bodyPr anchor="t" anchorCtr="0">
            <a:normAutofit/>
          </a:bodyPr>
          <a:lstStyle/>
          <a:p>
            <a:pPr marL="0" indent="0" algn="ctr">
              <a:buNone/>
            </a:pPr>
            <a:r>
              <a:rPr lang="en-US" dirty="0"/>
              <a:t>The Governor has requested public-facing stand-up of COVID-19 data visualization, including breakdown by race by county. The tribal reservation leaders have asked that that data not be publicly released, but be released to only them.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>
                <a:solidFill>
                  <a:srgbClr val="FF9999"/>
                </a:solidFill>
              </a:rPr>
              <a:t>Would you have done the same thing as Tia/Histogram State Health Department? If yes, why? If not, why not?</a:t>
            </a:r>
          </a:p>
          <a:p>
            <a:pPr marL="0" indent="0" algn="ctr">
              <a:buNone/>
            </a:pPr>
            <a:endParaRPr lang="en-US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en-US" dirty="0">
                <a:solidFill>
                  <a:srgbClr val="FF0000"/>
                </a:solidFill>
              </a:rPr>
              <a:t>How would you explain your decision to both the Governor as well as the tribal leaders?</a:t>
            </a:r>
          </a:p>
        </p:txBody>
      </p:sp>
    </p:spTree>
    <p:extLst>
      <p:ext uri="{BB962C8B-B14F-4D97-AF65-F5344CB8AC3E}">
        <p14:creationId xmlns:p14="http://schemas.microsoft.com/office/powerpoint/2010/main" val="36122351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9A9A3E-ABC7-4B5B-B274-6096D95D10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Study</a:t>
            </a:r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EEF70D77-0C25-4F8D-933E-124BAA06FDE9}"/>
              </a:ext>
            </a:extLst>
          </p:cNvPr>
          <p:cNvSpPr txBox="1">
            <a:spLocks/>
          </p:cNvSpPr>
          <p:nvPr/>
        </p:nvSpPr>
        <p:spPr>
          <a:xfrm>
            <a:off x="250256" y="2153224"/>
            <a:ext cx="8643488" cy="3213219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dirty="0"/>
              <a:t>Tia is acting in an “Interim” role as Bureau leader.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rgbClr val="FF0000"/>
              </a:solidFill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22200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9A9A3E-ABC7-4B5B-B274-6096D95D10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Study</a:t>
            </a: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E60517B8-B1F5-4D40-932A-E9AAE864A391}"/>
              </a:ext>
            </a:extLst>
          </p:cNvPr>
          <p:cNvSpPr txBox="1">
            <a:spLocks/>
          </p:cNvSpPr>
          <p:nvPr/>
        </p:nvSpPr>
        <p:spPr>
          <a:xfrm>
            <a:off x="250256" y="2153224"/>
            <a:ext cx="8643488" cy="3213219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dirty="0"/>
              <a:t>Tia is acting in an “Interim” role as Bureau leader.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rgbClr val="FF0000"/>
              </a:solidFill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dirty="0">
                <a:solidFill>
                  <a:srgbClr val="FF0000"/>
                </a:solidFill>
              </a:rPr>
              <a:t>In what ways does this role complicate the situation?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8451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9A9A3E-ABC7-4B5B-B274-6096D95D10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Study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3C1E91D-886E-4792-BD9A-71BCF68F46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256" y="2153224"/>
            <a:ext cx="8643488" cy="3213219"/>
          </a:xfrm>
        </p:spPr>
        <p:txBody>
          <a:bodyPr anchor="t" anchorCtr="0">
            <a:normAutofit/>
          </a:bodyPr>
          <a:lstStyle/>
          <a:p>
            <a:pPr marL="0" indent="0" algn="ctr">
              <a:buNone/>
            </a:pPr>
            <a:r>
              <a:rPr lang="en-US" dirty="0"/>
              <a:t>Tia is acting in an “Interim” role as Bureau leader.</a:t>
            </a:r>
          </a:p>
          <a:p>
            <a:pPr marL="0" indent="0" algn="ctr">
              <a:buNone/>
            </a:pPr>
            <a:endParaRPr lang="en-US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en-US" dirty="0">
                <a:solidFill>
                  <a:srgbClr val="FF9999"/>
                </a:solidFill>
              </a:rPr>
              <a:t>In what ways does this role complicate the situation?</a:t>
            </a:r>
          </a:p>
          <a:p>
            <a:pPr marL="0" indent="0" algn="ctr">
              <a:buNone/>
            </a:pPr>
            <a:endParaRPr lang="en-US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en-US" dirty="0">
                <a:solidFill>
                  <a:srgbClr val="FF0000"/>
                </a:solidFill>
              </a:rPr>
              <a:t>What specific things should she do to assure that her team is on board with her decision? Why is that so important?</a:t>
            </a:r>
          </a:p>
          <a:p>
            <a:pPr marL="0" indent="0" algn="ctr">
              <a:buNone/>
            </a:pP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10150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9A9A3E-ABC7-4B5B-B274-6096D95D10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Study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3C1E91D-886E-4792-BD9A-71BCF68F46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659" y="1281869"/>
            <a:ext cx="8643488" cy="4896739"/>
          </a:xfrm>
        </p:spPr>
        <p:txBody>
          <a:bodyPr anchor="t" anchorCtr="0">
            <a:normAutofit/>
          </a:bodyPr>
          <a:lstStyle/>
          <a:p>
            <a:pPr marL="0" indent="0" algn="ctr">
              <a:buNone/>
            </a:pPr>
            <a:r>
              <a:rPr lang="en-US" dirty="0"/>
              <a:t>Given that working during a pandemic is stressful for public health staff in and of itself, dealing with complex political issues are all the more trying and challenging – yet part of the job.</a:t>
            </a:r>
            <a:endParaRPr lang="en-US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en-US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en-US" dirty="0">
              <a:solidFill>
                <a:srgbClr val="FF9999"/>
              </a:solidFill>
            </a:endParaRPr>
          </a:p>
          <a:p>
            <a:pPr marL="0" indent="0" algn="ctr">
              <a:buNone/>
            </a:pP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94271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9A9A3E-ABC7-4B5B-B274-6096D95D10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Study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3C1E91D-886E-4792-BD9A-71BCF68F46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659" y="1281869"/>
            <a:ext cx="8643488" cy="4896739"/>
          </a:xfrm>
        </p:spPr>
        <p:txBody>
          <a:bodyPr anchor="t" anchorCtr="0">
            <a:normAutofit/>
          </a:bodyPr>
          <a:lstStyle/>
          <a:p>
            <a:pPr marL="0" indent="0" algn="ctr">
              <a:buNone/>
            </a:pPr>
            <a:r>
              <a:rPr lang="en-US" dirty="0"/>
              <a:t>Given that working during a pandemic is stressful for public health staff in and of itself, dealing with complex political issues are all the more trying and challenging – yet part of the job.</a:t>
            </a:r>
            <a:endParaRPr lang="en-US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en-US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en-US" dirty="0">
                <a:solidFill>
                  <a:srgbClr val="FF0000"/>
                </a:solidFill>
              </a:rPr>
              <a:t>What things can Tia suggest for her staff to do to maintain their own health and wellness? In what ways can Tia model self-care?</a:t>
            </a:r>
          </a:p>
          <a:p>
            <a:pPr marL="0" indent="0" algn="ctr">
              <a:buNone/>
            </a:pPr>
            <a:endParaRPr lang="en-US" dirty="0">
              <a:solidFill>
                <a:srgbClr val="FF9999"/>
              </a:solidFill>
            </a:endParaRPr>
          </a:p>
          <a:p>
            <a:pPr marL="0" indent="0" algn="ctr">
              <a:buNone/>
            </a:pP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54943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9A9A3E-ABC7-4B5B-B274-6096D95D10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Study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3C1E91D-886E-4792-BD9A-71BCF68F46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659" y="1281869"/>
            <a:ext cx="8643488" cy="4896739"/>
          </a:xfrm>
        </p:spPr>
        <p:txBody>
          <a:bodyPr anchor="t" anchorCtr="0">
            <a:normAutofit/>
          </a:bodyPr>
          <a:lstStyle/>
          <a:p>
            <a:pPr marL="0" indent="0" algn="ctr">
              <a:buNone/>
            </a:pPr>
            <a:r>
              <a:rPr lang="en-US" dirty="0"/>
              <a:t>Recovery and mitigation are often overlooked and minimized as part of the emergency management process. However, recovery/mitigation work done post-police shootings in Histogram with the Bureau of Indian Affairs certainly impacted the COVID-19 response.</a:t>
            </a:r>
          </a:p>
          <a:p>
            <a:pPr marL="0" indent="0" algn="ctr">
              <a:buNone/>
            </a:pP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97794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9A9A3E-ABC7-4B5B-B274-6096D95D10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Study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3C1E91D-886E-4792-BD9A-71BCF68F46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659" y="1281869"/>
            <a:ext cx="8643488" cy="4896739"/>
          </a:xfrm>
        </p:spPr>
        <p:txBody>
          <a:bodyPr anchor="t" anchorCtr="0">
            <a:normAutofit/>
          </a:bodyPr>
          <a:lstStyle/>
          <a:p>
            <a:pPr marL="0" indent="0" algn="ctr">
              <a:buNone/>
            </a:pPr>
            <a:r>
              <a:rPr lang="en-US" dirty="0"/>
              <a:t>Recovery and mitigation are often overlooked and minimized as part of the emergency management process. However, recovery/mitigation work done post-police shootings in Histogram with the Bureau of Indian Affairs certainly impacted the COVID-19 response.</a:t>
            </a:r>
          </a:p>
          <a:p>
            <a:pPr marL="0" indent="0" algn="ctr">
              <a:buNone/>
            </a:pPr>
            <a:endParaRPr lang="en-US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en-US" dirty="0">
                <a:solidFill>
                  <a:srgbClr val="FF0000"/>
                </a:solidFill>
              </a:rPr>
              <a:t>Regardless of how the data visualization is ultimately handled, what suggestions would you have for recovery and mitigation actions to take post-COVID-19 to address health equity issues in Histogram?</a:t>
            </a:r>
          </a:p>
          <a:p>
            <a:pPr marL="0" indent="0" algn="ctr">
              <a:buNone/>
            </a:pP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94570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9A9A3E-ABC7-4B5B-B274-6096D95D10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Study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3C1E91D-886E-4792-BD9A-71BCF68F46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659" y="1281869"/>
            <a:ext cx="8643488" cy="4896739"/>
          </a:xfrm>
        </p:spPr>
        <p:txBody>
          <a:bodyPr anchor="t" anchorCtr="0">
            <a:normAutofit lnSpcReduction="10000"/>
          </a:bodyPr>
          <a:lstStyle/>
          <a:p>
            <a:pPr marL="0" indent="0" algn="ctr">
              <a:buNone/>
            </a:pPr>
            <a:r>
              <a:rPr lang="en-US" dirty="0"/>
              <a:t>Recovery and mitigation are often overlooked and minimized as part of the emergency management process. However, recovery/mitigation work done post-police shootings in Histogram with the Bureau of Indian Affairs certainly impacted the COVID-19 response.</a:t>
            </a:r>
          </a:p>
          <a:p>
            <a:pPr marL="0" indent="0" algn="ctr">
              <a:buNone/>
            </a:pPr>
            <a:endParaRPr lang="en-US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en-US" dirty="0">
                <a:solidFill>
                  <a:srgbClr val="FF9999"/>
                </a:solidFill>
              </a:rPr>
              <a:t>Regardless of how the data visualization is ultimately handled, what suggestions would you have for recovery and mitigation actions to take post-COVID-19 to address health equity issues in Histogram?</a:t>
            </a:r>
          </a:p>
          <a:p>
            <a:pPr marL="0" indent="0" algn="ctr">
              <a:buNone/>
            </a:pPr>
            <a:endParaRPr lang="en-US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en-US" dirty="0">
                <a:solidFill>
                  <a:srgbClr val="FF0000"/>
                </a:solidFill>
              </a:rPr>
              <a:t>What lessons regarding working with American Indian populations around data can be translated to working with other populations you serve around data?</a:t>
            </a:r>
          </a:p>
        </p:txBody>
      </p:sp>
    </p:spTree>
    <p:extLst>
      <p:ext uri="{BB962C8B-B14F-4D97-AF65-F5344CB8AC3E}">
        <p14:creationId xmlns:p14="http://schemas.microsoft.com/office/powerpoint/2010/main" val="26452827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9A9A3E-ABC7-4B5B-B274-6096D95D10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Study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3C1E91D-886E-4792-BD9A-71BCF68F46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659" y="1281869"/>
            <a:ext cx="8643488" cy="4896739"/>
          </a:xfrm>
        </p:spPr>
        <p:txBody>
          <a:bodyPr anchor="t" anchorCtr="0">
            <a:norm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rgbClr val="FF0000"/>
                </a:solidFill>
              </a:rPr>
              <a:t>How did Tia demonstrate key tenets of leading in an emergency?</a:t>
            </a:r>
          </a:p>
          <a:p>
            <a:pPr marL="0" indent="0" algn="ctr">
              <a:buNone/>
            </a:pPr>
            <a:endParaRPr lang="en-US" dirty="0">
              <a:solidFill>
                <a:srgbClr val="FF0000"/>
              </a:solidFill>
            </a:endParaRPr>
          </a:p>
          <a:p>
            <a:endParaRPr lang="en-US" dirty="0"/>
          </a:p>
          <a:p>
            <a:pPr marL="0" indent="0" algn="ctr">
              <a:buNone/>
            </a:pP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B90D362-1DF6-439A-B9C9-9D63042C8646}"/>
              </a:ext>
            </a:extLst>
          </p:cNvPr>
          <p:cNvSpPr/>
          <p:nvPr/>
        </p:nvSpPr>
        <p:spPr>
          <a:xfrm>
            <a:off x="931492" y="2102265"/>
            <a:ext cx="7631394" cy="4007977"/>
          </a:xfrm>
          <a:prstGeom prst="rect">
            <a:avLst/>
          </a:prstGeom>
          <a:solidFill>
            <a:srgbClr val="79ADD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en-US" sz="1600" i="1" dirty="0"/>
              <a:t>Crisis leadership requires making a transition from being a tactical responder to a crisis leader. 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en-US" sz="1600" i="1" dirty="0"/>
              <a:t>Utilizing skills in change management are critical throughout the response. 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en-US" sz="1600" i="1" dirty="0"/>
              <a:t>More so than ever, coordination and collaboration across the organization and multiple levels of organization (federal/state/local) may be necessary for effective response. 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en-US" sz="1600" i="1" dirty="0"/>
              <a:t>Crisis leaders must communicate effectively across multiple levels of stakeholders (internal, external, public). 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en-US" sz="1600" i="1" dirty="0"/>
              <a:t>While in the midst of responding and protecting the public’s health, crisis leaders must also take steps to ensure a healthy and supported workforce. 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en-US" sz="1600" i="1" dirty="0"/>
              <a:t>In moving data to action, not simply presenting data, but effectively influencing stakeholders is often critical. 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en-US" sz="1600" i="1" dirty="0"/>
              <a:t> Decision-making is a balancing act, but taking action is absolutely necessary. </a:t>
            </a:r>
          </a:p>
          <a:p>
            <a:pPr algn="ctr">
              <a:spcAft>
                <a:spcPts val="600"/>
              </a:spcAft>
            </a:pP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10932545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1CD846-C152-4C2B-A592-C269F6FCE0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/>
          <a:lstStyle/>
          <a:p>
            <a:r>
              <a:rPr lang="en-US">
                <a:latin typeface="Arial"/>
                <a:cs typeface="Arial"/>
              </a:rPr>
              <a:t>Reflection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AE99A6-AD44-4DFE-B19B-129177D2D0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>
                <a:latin typeface="Arial"/>
                <a:cs typeface="Arial"/>
              </a:rPr>
              <a:t>How did you feel about today’s case study?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latin typeface="Arial"/>
                <a:cs typeface="Arial"/>
              </a:rPr>
              <a:t>What went well in this meeting?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latin typeface="Arial"/>
                <a:cs typeface="Arial"/>
              </a:rPr>
              <a:t>What could be done differently?</a:t>
            </a:r>
          </a:p>
        </p:txBody>
      </p:sp>
    </p:spTree>
    <p:extLst>
      <p:ext uri="{BB962C8B-B14F-4D97-AF65-F5344CB8AC3E}">
        <p14:creationId xmlns:p14="http://schemas.microsoft.com/office/powerpoint/2010/main" val="25542546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AF381-3AD4-498D-B70D-51C4BFD788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Announcements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5F3079-0EE7-46B8-9CAF-C8EA86AAD6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Newsletter coming soon – changes to support team?</a:t>
            </a:r>
          </a:p>
          <a:p>
            <a:r>
              <a:rPr lang="en-US" dirty="0"/>
              <a:t>Schedule calls with coaches</a:t>
            </a:r>
          </a:p>
          <a:p>
            <a:r>
              <a:rPr lang="en-US" dirty="0"/>
              <a:t>Complete evaluations in Learn</a:t>
            </a:r>
          </a:p>
          <a:p>
            <a:r>
              <a:rPr lang="en-US" dirty="0"/>
              <a:t>Final Presentation sign up </a:t>
            </a:r>
          </a:p>
          <a:p>
            <a:r>
              <a:rPr lang="en-US" dirty="0"/>
              <a:t>Next meeting – Monday, March 14</a:t>
            </a:r>
            <a:r>
              <a:rPr lang="en-US" baseline="30000" dirty="0"/>
              <a:t>th</a:t>
            </a:r>
            <a:r>
              <a:rPr lang="en-US" dirty="0"/>
              <a:t> at 1pm ET</a:t>
            </a:r>
          </a:p>
          <a:p>
            <a:pPr lvl="1"/>
            <a:r>
              <a:rPr lang="en-US"/>
              <a:t>Group Coaching</a:t>
            </a:r>
            <a:endParaRPr lang="en-US" dirty="0"/>
          </a:p>
          <a:p>
            <a:r>
              <a:rPr lang="en-US" dirty="0"/>
              <a:t>CSTE Conference – June 13-17</a:t>
            </a:r>
            <a:r>
              <a:rPr lang="en-US" baseline="30000" dirty="0"/>
              <a:t>th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Registration/travel questions?</a:t>
            </a:r>
          </a:p>
        </p:txBody>
      </p:sp>
    </p:spTree>
    <p:extLst>
      <p:ext uri="{BB962C8B-B14F-4D97-AF65-F5344CB8AC3E}">
        <p14:creationId xmlns:p14="http://schemas.microsoft.com/office/powerpoint/2010/main" val="12388209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STE Standard.potx" id="{82C83375-A0F3-AD46-9BEA-C200098F2770}" vid="{04B36078-DB26-CF44-88C4-8C628526C0F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25dbc5b-beff-41d2-a104-7c4260a7e8f9" xsi:nil="true"/>
    <lcf76f155ced4ddcb4097134ff3c332f xmlns="80a892e5-57af-4b8b-986c-c6d258abfeed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170AF5F30D7404F9CCA083EB2143B17" ma:contentTypeVersion="15" ma:contentTypeDescription="Create a new document." ma:contentTypeScope="" ma:versionID="2df504225cf9c66ee5bc758e86265fe5">
  <xsd:schema xmlns:xsd="http://www.w3.org/2001/XMLSchema" xmlns:xs="http://www.w3.org/2001/XMLSchema" xmlns:p="http://schemas.microsoft.com/office/2006/metadata/properties" xmlns:ns2="80a892e5-57af-4b8b-986c-c6d258abfeed" xmlns:ns3="e25dbc5b-beff-41d2-a104-7c4260a7e8f9" targetNamespace="http://schemas.microsoft.com/office/2006/metadata/properties" ma:root="true" ma:fieldsID="b7e76bf212c6979d28ff69542f1a1d51" ns2:_="" ns3:_="">
    <xsd:import namespace="80a892e5-57af-4b8b-986c-c6d258abfeed"/>
    <xsd:import namespace="e25dbc5b-beff-41d2-a104-7c4260a7e8f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0a892e5-57af-4b8b-986c-c6d258abfee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eace28af-2bc3-4da0-8f41-6064386be02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5dbc5b-beff-41d2-a104-7c4260a7e8f9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80baa0a9-b197-4f6e-aae1-ee45a2678f5e}" ma:internalName="TaxCatchAll" ma:showField="CatchAllData" ma:web="e25dbc5b-beff-41d2-a104-7c4260a7e8f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1C9AE85-3054-474D-B8E0-152466F6A76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C1218C7-52CF-449F-8E3D-9E291FC4D022}">
  <ds:schemaRefs>
    <ds:schemaRef ds:uri="http://schemas.microsoft.com/office/2006/metadata/properties"/>
    <ds:schemaRef ds:uri="e25dbc5b-beff-41d2-a104-7c4260a7e8f9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schemas.microsoft.com/office/infopath/2007/PartnerControls"/>
    <ds:schemaRef ds:uri="80a892e5-57af-4b8b-986c-c6d258abfeed"/>
    <ds:schemaRef ds:uri="http://purl.org/dc/elements/1.1/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9434D7D2-7EE0-4DC8-9DF0-4141D875E3C4}"/>
</file>

<file path=docProps/app.xml><?xml version="1.0" encoding="utf-8"?>
<Properties xmlns="http://schemas.openxmlformats.org/officeDocument/2006/extended-properties" xmlns:vt="http://schemas.openxmlformats.org/officeDocument/2006/docPropsVTypes">
  <Template>CSTE Standard</Template>
  <TotalTime>142</TotalTime>
  <Words>1138</Words>
  <Application>Microsoft Office PowerPoint</Application>
  <PresentationFormat>On-screen Show (4:3)</PresentationFormat>
  <Paragraphs>112</Paragraphs>
  <Slides>21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Times New Roman</vt:lpstr>
      <vt:lpstr>Office Theme</vt:lpstr>
      <vt:lpstr>CSTE LEAD</vt:lpstr>
      <vt:lpstr>Permission Slips</vt:lpstr>
      <vt:lpstr>Virtual Meeting Expectations</vt:lpstr>
      <vt:lpstr>Agenda</vt:lpstr>
      <vt:lpstr>Meeting Roles</vt:lpstr>
      <vt:lpstr>Case Study</vt:lpstr>
      <vt:lpstr>Case Study</vt:lpstr>
      <vt:lpstr>Case Study</vt:lpstr>
      <vt:lpstr>Case Study</vt:lpstr>
      <vt:lpstr>Case Study</vt:lpstr>
      <vt:lpstr>Case Study</vt:lpstr>
      <vt:lpstr>Case Study</vt:lpstr>
      <vt:lpstr>Case Study</vt:lpstr>
      <vt:lpstr>Case Study</vt:lpstr>
      <vt:lpstr>Case Study</vt:lpstr>
      <vt:lpstr>Case Study</vt:lpstr>
      <vt:lpstr>Case Study</vt:lpstr>
      <vt:lpstr>Case Study</vt:lpstr>
      <vt:lpstr>Case Study</vt:lpstr>
      <vt:lpstr>Reflection</vt:lpstr>
      <vt:lpstr>Announcements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[Presentation Title]</dc:title>
  <dc:creator>Jessica Arrazola</dc:creator>
  <cp:lastModifiedBy>Jessica Arrazola</cp:lastModifiedBy>
  <cp:revision>8</cp:revision>
  <dcterms:created xsi:type="dcterms:W3CDTF">2021-04-08T14:30:06Z</dcterms:created>
  <dcterms:modified xsi:type="dcterms:W3CDTF">2022-02-23T14:19:15Z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0x0101001170AF5F30D7404F9CCA083EB2143B17</vt:lpwstr>
  </property>
</Properties>
</file>