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4"/>
  </p:sldMasterIdLst>
  <p:notesMasterIdLst>
    <p:notesMasterId r:id="rId18"/>
  </p:notesMasterIdLst>
  <p:sldIdLst>
    <p:sldId id="268" r:id="rId5"/>
    <p:sldId id="281" r:id="rId6"/>
    <p:sldId id="270" r:id="rId7"/>
    <p:sldId id="271" r:id="rId8"/>
    <p:sldId id="273" r:id="rId9"/>
    <p:sldId id="269" r:id="rId10"/>
    <p:sldId id="280" r:id="rId11"/>
    <p:sldId id="274" r:id="rId12"/>
    <p:sldId id="276" r:id="rId13"/>
    <p:sldId id="277" r:id="rId14"/>
    <p:sldId id="278" r:id="rId15"/>
    <p:sldId id="279" r:id="rId16"/>
    <p:sldId id="282" r:id="rId17"/>
  </p:sldIdLst>
  <p:sldSz cx="9144000" cy="6858000" type="screen4x3"/>
  <p:notesSz cx="6858000" cy="9144000"/>
  <p:defaultText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ymone Richardson" initials="SR" lastIdx="1" clrIdx="0">
    <p:extLst>
      <p:ext uri="{19B8F6BF-5375-455C-9EA6-DF929625EA0E}">
        <p15:presenceInfo xmlns:p15="http://schemas.microsoft.com/office/powerpoint/2012/main" userId="S::srichardson@cste.org::dda555fc-9121-4fb6-b948-406397d109d2" providerId="AD"/>
      </p:ext>
    </p:extLst>
  </p:cmAuthor>
  <p:cmAuthor id="2" name="Jessica Arrazola" initials="JA" lastIdx="2" clrIdx="1">
    <p:extLst>
      <p:ext uri="{19B8F6BF-5375-455C-9EA6-DF929625EA0E}">
        <p15:presenceInfo xmlns:p15="http://schemas.microsoft.com/office/powerpoint/2012/main" userId="S::jarrazola@cste.org::adfca66b-21e9-4407-8ccf-250b0669229f" providerId="AD"/>
      </p:ext>
    </p:extLst>
  </p:cmAuthor>
  <p:cmAuthor id="3" name="jamblack@isdh.in.gov" initials="ja" lastIdx="1" clrIdx="2">
    <p:extLst>
      <p:ext uri="{19B8F6BF-5375-455C-9EA6-DF929625EA0E}">
        <p15:presenceInfo xmlns:p15="http://schemas.microsoft.com/office/powerpoint/2012/main" userId="S::urn:spo:guest#jamblack@isdh.in.gov::" providerId="AD"/>
      </p:ext>
    </p:extLst>
  </p:cmAuthor>
  <p:cmAuthor id="4" name="Jessica Arrazola" initials="JA [2]" lastIdx="1" clrIdx="3">
    <p:extLst>
      <p:ext uri="{19B8F6BF-5375-455C-9EA6-DF929625EA0E}">
        <p15:presenceInfo xmlns:p15="http://schemas.microsoft.com/office/powerpoint/2012/main" userId="Jessica Arrazol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345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51A6A1-B55B-4DC0-B598-5BDB3BC4DA4C}" v="39" dt="2022-02-15T13:24:33.90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077" autoAdjust="0"/>
  </p:normalViewPr>
  <p:slideViewPr>
    <p:cSldViewPr snapToGrid="0">
      <p:cViewPr varScale="1">
        <p:scale>
          <a:sx n="89" d="100"/>
          <a:sy n="89" d="100"/>
        </p:scale>
        <p:origin x="176" y="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ssica Arrazola" userId="adfca66b-21e9-4407-8ccf-250b0669229f" providerId="ADAL" clId="{8B51A6A1-B55B-4DC0-B598-5BDB3BC4DA4C}"/>
    <pc:docChg chg="custSel modSld sldOrd">
      <pc:chgData name="Jessica Arrazola" userId="adfca66b-21e9-4407-8ccf-250b0669229f" providerId="ADAL" clId="{8B51A6A1-B55B-4DC0-B598-5BDB3BC4DA4C}" dt="2022-02-15T14:19:48.224" v="685" actId="20577"/>
      <pc:docMkLst>
        <pc:docMk/>
      </pc:docMkLst>
      <pc:sldChg chg="modSp mod">
        <pc:chgData name="Jessica Arrazola" userId="adfca66b-21e9-4407-8ccf-250b0669229f" providerId="ADAL" clId="{8B51A6A1-B55B-4DC0-B598-5BDB3BC4DA4C}" dt="2022-02-15T13:20:55.153" v="314" actId="27636"/>
        <pc:sldMkLst>
          <pc:docMk/>
          <pc:sldMk cId="2135940275" sldId="268"/>
        </pc:sldMkLst>
        <pc:spChg chg="mod">
          <ac:chgData name="Jessica Arrazola" userId="adfca66b-21e9-4407-8ccf-250b0669229f" providerId="ADAL" clId="{8B51A6A1-B55B-4DC0-B598-5BDB3BC4DA4C}" dt="2022-02-15T13:20:55.153" v="314" actId="27636"/>
          <ac:spMkLst>
            <pc:docMk/>
            <pc:sldMk cId="2135940275" sldId="268"/>
            <ac:spMk id="5" creationId="{E7B5F2D2-4AC5-478E-9E8B-2E2365537F10}"/>
          </ac:spMkLst>
        </pc:spChg>
      </pc:sldChg>
      <pc:sldChg chg="addSp delSp modSp mod">
        <pc:chgData name="Jessica Arrazola" userId="adfca66b-21e9-4407-8ccf-250b0669229f" providerId="ADAL" clId="{8B51A6A1-B55B-4DC0-B598-5BDB3BC4DA4C}" dt="2022-02-15T13:22:56.301" v="317" actId="1076"/>
        <pc:sldMkLst>
          <pc:docMk/>
          <pc:sldMk cId="3612480564" sldId="269"/>
        </pc:sldMkLst>
        <pc:spChg chg="del">
          <ac:chgData name="Jessica Arrazola" userId="adfca66b-21e9-4407-8ccf-250b0669229f" providerId="ADAL" clId="{8B51A6A1-B55B-4DC0-B598-5BDB3BC4DA4C}" dt="2022-02-15T13:22:50.865" v="315" actId="478"/>
          <ac:spMkLst>
            <pc:docMk/>
            <pc:sldMk cId="3612480564" sldId="269"/>
            <ac:spMk id="3" creationId="{EDD42558-6CEC-4A86-8689-B6BEE9155642}"/>
          </ac:spMkLst>
        </pc:spChg>
        <pc:spChg chg="add mod">
          <ac:chgData name="Jessica Arrazola" userId="adfca66b-21e9-4407-8ccf-250b0669229f" providerId="ADAL" clId="{8B51A6A1-B55B-4DC0-B598-5BDB3BC4DA4C}" dt="2022-02-15T13:22:50.865" v="315" actId="478"/>
          <ac:spMkLst>
            <pc:docMk/>
            <pc:sldMk cId="3612480564" sldId="269"/>
            <ac:spMk id="6" creationId="{3956E554-89A3-4EF0-9DF9-BD62FE90CC9C}"/>
          </ac:spMkLst>
        </pc:spChg>
        <pc:spChg chg="add mod">
          <ac:chgData name="Jessica Arrazola" userId="adfca66b-21e9-4407-8ccf-250b0669229f" providerId="ADAL" clId="{8B51A6A1-B55B-4DC0-B598-5BDB3BC4DA4C}" dt="2022-02-15T13:22:56.301" v="317" actId="1076"/>
          <ac:spMkLst>
            <pc:docMk/>
            <pc:sldMk cId="3612480564" sldId="269"/>
            <ac:spMk id="7" creationId="{3917BB59-659E-405A-842D-43F09CD50998}"/>
          </ac:spMkLst>
        </pc:spChg>
      </pc:sldChg>
      <pc:sldChg chg="modSp">
        <pc:chgData name="Jessica Arrazola" userId="adfca66b-21e9-4407-8ccf-250b0669229f" providerId="ADAL" clId="{8B51A6A1-B55B-4DC0-B598-5BDB3BC4DA4C}" dt="2022-02-15T13:24:33.905" v="362" actId="20577"/>
        <pc:sldMkLst>
          <pc:docMk/>
          <pc:sldMk cId="3071979753" sldId="276"/>
        </pc:sldMkLst>
        <pc:graphicFrameChg chg="mod">
          <ac:chgData name="Jessica Arrazola" userId="adfca66b-21e9-4407-8ccf-250b0669229f" providerId="ADAL" clId="{8B51A6A1-B55B-4DC0-B598-5BDB3BC4DA4C}" dt="2022-02-15T13:24:33.905" v="362" actId="20577"/>
          <ac:graphicFrameMkLst>
            <pc:docMk/>
            <pc:sldMk cId="3071979753" sldId="276"/>
            <ac:graphicFrameMk id="6" creationId="{B6E2AC58-D87D-4697-9E2A-814FC20FA926}"/>
          </ac:graphicFrameMkLst>
        </pc:graphicFrameChg>
      </pc:sldChg>
      <pc:sldChg chg="modSp mod">
        <pc:chgData name="Jessica Arrazola" userId="adfca66b-21e9-4407-8ccf-250b0669229f" providerId="ADAL" clId="{8B51A6A1-B55B-4DC0-B598-5BDB3BC4DA4C}" dt="2022-02-15T14:19:48.224" v="685" actId="20577"/>
        <pc:sldMkLst>
          <pc:docMk/>
          <pc:sldMk cId="2590020618" sldId="277"/>
        </pc:sldMkLst>
        <pc:spChg chg="mod">
          <ac:chgData name="Jessica Arrazola" userId="adfca66b-21e9-4407-8ccf-250b0669229f" providerId="ADAL" clId="{8B51A6A1-B55B-4DC0-B598-5BDB3BC4DA4C}" dt="2022-02-15T14:19:48.224" v="685" actId="20577"/>
          <ac:spMkLst>
            <pc:docMk/>
            <pc:sldMk cId="2590020618" sldId="277"/>
            <ac:spMk id="3" creationId="{9278EA51-2715-4DA5-AE9A-67FE1853F52C}"/>
          </ac:spMkLst>
        </pc:spChg>
      </pc:sldChg>
      <pc:sldChg chg="modSp mod">
        <pc:chgData name="Jessica Arrazola" userId="adfca66b-21e9-4407-8ccf-250b0669229f" providerId="ADAL" clId="{8B51A6A1-B55B-4DC0-B598-5BDB3BC4DA4C}" dt="2022-02-08T21:59:01.786" v="261" actId="20577"/>
        <pc:sldMkLst>
          <pc:docMk/>
          <pc:sldMk cId="2393938296" sldId="279"/>
        </pc:sldMkLst>
        <pc:spChg chg="mod">
          <ac:chgData name="Jessica Arrazola" userId="adfca66b-21e9-4407-8ccf-250b0669229f" providerId="ADAL" clId="{8B51A6A1-B55B-4DC0-B598-5BDB3BC4DA4C}" dt="2022-02-08T21:59:01.786" v="261" actId="20577"/>
          <ac:spMkLst>
            <pc:docMk/>
            <pc:sldMk cId="2393938296" sldId="279"/>
            <ac:spMk id="3" creationId="{A4235025-50CA-4CE1-9D9D-566A38089C74}"/>
          </ac:spMkLst>
        </pc:spChg>
      </pc:sldChg>
      <pc:sldChg chg="delSp mod">
        <pc:chgData name="Jessica Arrazola" userId="adfca66b-21e9-4407-8ccf-250b0669229f" providerId="ADAL" clId="{8B51A6A1-B55B-4DC0-B598-5BDB3BC4DA4C}" dt="2022-02-15T13:23:44.381" v="324" actId="478"/>
        <pc:sldMkLst>
          <pc:docMk/>
          <pc:sldMk cId="812330183" sldId="280"/>
        </pc:sldMkLst>
        <pc:spChg chg="del">
          <ac:chgData name="Jessica Arrazola" userId="adfca66b-21e9-4407-8ccf-250b0669229f" providerId="ADAL" clId="{8B51A6A1-B55B-4DC0-B598-5BDB3BC4DA4C}" dt="2022-02-15T13:23:26.164" v="318" actId="478"/>
          <ac:spMkLst>
            <pc:docMk/>
            <pc:sldMk cId="812330183" sldId="280"/>
            <ac:spMk id="24" creationId="{5FE796C3-0BD6-4860-8860-8D548E6AD151}"/>
          </ac:spMkLst>
        </pc:spChg>
        <pc:spChg chg="del">
          <ac:chgData name="Jessica Arrazola" userId="adfca66b-21e9-4407-8ccf-250b0669229f" providerId="ADAL" clId="{8B51A6A1-B55B-4DC0-B598-5BDB3BC4DA4C}" dt="2022-02-15T13:23:29.980" v="319" actId="478"/>
          <ac:spMkLst>
            <pc:docMk/>
            <pc:sldMk cId="812330183" sldId="280"/>
            <ac:spMk id="25" creationId="{26A40D7E-EC55-4719-A2F1-B14AFF634E1C}"/>
          </ac:spMkLst>
        </pc:spChg>
        <pc:spChg chg="del">
          <ac:chgData name="Jessica Arrazola" userId="adfca66b-21e9-4407-8ccf-250b0669229f" providerId="ADAL" clId="{8B51A6A1-B55B-4DC0-B598-5BDB3BC4DA4C}" dt="2022-02-15T13:23:37.542" v="321" actId="478"/>
          <ac:spMkLst>
            <pc:docMk/>
            <pc:sldMk cId="812330183" sldId="280"/>
            <ac:spMk id="26" creationId="{DCA746AF-76D2-4C77-B41E-279FF7495FB8}"/>
          </ac:spMkLst>
        </pc:spChg>
        <pc:spChg chg="del">
          <ac:chgData name="Jessica Arrazola" userId="adfca66b-21e9-4407-8ccf-250b0669229f" providerId="ADAL" clId="{8B51A6A1-B55B-4DC0-B598-5BDB3BC4DA4C}" dt="2022-02-15T13:23:44.381" v="324" actId="478"/>
          <ac:spMkLst>
            <pc:docMk/>
            <pc:sldMk cId="812330183" sldId="280"/>
            <ac:spMk id="27" creationId="{EDF2F7AF-3B5A-4B6C-AE3E-E433A4B5942A}"/>
          </ac:spMkLst>
        </pc:spChg>
        <pc:picChg chg="del">
          <ac:chgData name="Jessica Arrazola" userId="adfca66b-21e9-4407-8ccf-250b0669229f" providerId="ADAL" clId="{8B51A6A1-B55B-4DC0-B598-5BDB3BC4DA4C}" dt="2022-02-15T13:23:32.807" v="320" actId="478"/>
          <ac:picMkLst>
            <pc:docMk/>
            <pc:sldMk cId="812330183" sldId="280"/>
            <ac:picMk id="4" creationId="{27322387-91A4-43C3-B1C8-AAFA58E38FFE}"/>
          </ac:picMkLst>
        </pc:picChg>
        <pc:picChg chg="del">
          <ac:chgData name="Jessica Arrazola" userId="adfca66b-21e9-4407-8ccf-250b0669229f" providerId="ADAL" clId="{8B51A6A1-B55B-4DC0-B598-5BDB3BC4DA4C}" dt="2022-02-15T13:23:39.304" v="322" actId="478"/>
          <ac:picMkLst>
            <pc:docMk/>
            <pc:sldMk cId="812330183" sldId="280"/>
            <ac:picMk id="14" creationId="{184133FC-CAE7-46D8-BF8A-CD63A026469F}"/>
          </ac:picMkLst>
        </pc:picChg>
        <pc:picChg chg="del">
          <ac:chgData name="Jessica Arrazola" userId="adfca66b-21e9-4407-8ccf-250b0669229f" providerId="ADAL" clId="{8B51A6A1-B55B-4DC0-B598-5BDB3BC4DA4C}" dt="2022-02-15T13:23:41.296" v="323" actId="478"/>
          <ac:picMkLst>
            <pc:docMk/>
            <pc:sldMk cId="812330183" sldId="280"/>
            <ac:picMk id="15" creationId="{821FFF61-61AC-47EC-8656-259E1A338880}"/>
          </ac:picMkLst>
        </pc:picChg>
      </pc:sldChg>
      <pc:sldChg chg="ord">
        <pc:chgData name="Jessica Arrazola" userId="adfca66b-21e9-4407-8ccf-250b0669229f" providerId="ADAL" clId="{8B51A6A1-B55B-4DC0-B598-5BDB3BC4DA4C}" dt="2022-02-15T13:25:00.528" v="364"/>
        <pc:sldMkLst>
          <pc:docMk/>
          <pc:sldMk cId="1610108911" sldId="282"/>
        </pc:sldMkLst>
      </pc:sldChg>
    </pc:docChg>
  </pc:docChgLst>
</pc:chgInfo>
</file>

<file path=ppt/diagrams/_rels/data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_rels/drawing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svg"/><Relationship Id="rId1" Type="http://schemas.openxmlformats.org/officeDocument/2006/relationships/image" Target="../media/image17.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20.svg"/></Relationships>
</file>

<file path=ppt/diagrams/colors1.xml><?xml version="1.0" encoding="utf-8"?>
<dgm:colorsDef xmlns:dgm="http://schemas.openxmlformats.org/drawingml/2006/diagram" xmlns:a="http://schemas.openxmlformats.org/drawingml/2006/main" uniqueId="urn:microsoft.com/office/officeart/2018/5/colors/Iconchunking_neutralbg_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a:alpha val="0"/>
      </a:schemeClr>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089870C-1192-4B90-A8C3-4217A4B3F644}" type="doc">
      <dgm:prSet loTypeId="urn:microsoft.com/office/officeart/2018/5/layout/CenteredIconLabelDescriptionList" loCatId="icon" qsTypeId="urn:microsoft.com/office/officeart/2005/8/quickstyle/simple1" qsCatId="simple" csTypeId="urn:microsoft.com/office/officeart/2018/5/colors/Iconchunking_neutralbg_colorful5" csCatId="colorful" phldr="1"/>
      <dgm:spPr/>
      <dgm:t>
        <a:bodyPr/>
        <a:lstStyle/>
        <a:p>
          <a:endParaRPr lang="en-US"/>
        </a:p>
      </dgm:t>
    </dgm:pt>
    <dgm:pt modelId="{6594CCE5-31F1-48F2-AF53-7816A2B97A06}">
      <dgm:prSet phldrT="[Text]" phldr="0"/>
      <dgm:spPr/>
      <dgm:t>
        <a:bodyPr/>
        <a:lstStyle/>
        <a:p>
          <a:pPr>
            <a:lnSpc>
              <a:spcPct val="100000"/>
            </a:lnSpc>
            <a:defRPr b="1"/>
          </a:pPr>
          <a:r>
            <a:rPr lang="en-US">
              <a:latin typeface="Calibri Light" panose="020F0302020204030204"/>
            </a:rPr>
            <a:t>Customer Delivery</a:t>
          </a:r>
          <a:endParaRPr lang="en-US"/>
        </a:p>
      </dgm:t>
    </dgm:pt>
    <dgm:pt modelId="{39C2E46C-33DE-48B5-A6A9-793769247914}" type="parTrans" cxnId="{2A1AA2BD-0441-4408-B3A6-40E39344AE63}">
      <dgm:prSet/>
      <dgm:spPr/>
      <dgm:t>
        <a:bodyPr/>
        <a:lstStyle/>
        <a:p>
          <a:endParaRPr lang="en-US"/>
        </a:p>
      </dgm:t>
    </dgm:pt>
    <dgm:pt modelId="{58CC64AC-2E5B-40AC-8E96-566775EB82DF}" type="sibTrans" cxnId="{2A1AA2BD-0441-4408-B3A6-40E39344AE63}">
      <dgm:prSet/>
      <dgm:spPr/>
      <dgm:t>
        <a:bodyPr/>
        <a:lstStyle/>
        <a:p>
          <a:endParaRPr lang="en-US"/>
        </a:p>
      </dgm:t>
    </dgm:pt>
    <dgm:pt modelId="{01C2495C-C8C3-4438-B2E7-94C749B4ED2C}">
      <dgm:prSet phldrT="[Text]" phldr="0"/>
      <dgm:spPr/>
      <dgm:t>
        <a:bodyPr/>
        <a:lstStyle/>
        <a:p>
          <a:pPr rtl="0">
            <a:lnSpc>
              <a:spcPct val="100000"/>
            </a:lnSpc>
          </a:pPr>
          <a:r>
            <a:rPr lang="en-US" dirty="0">
              <a:latin typeface="Calibri Light" panose="020F0302020204030204"/>
            </a:rPr>
            <a:t>Immersion</a:t>
          </a:r>
          <a:endParaRPr lang="en-US" dirty="0"/>
        </a:p>
      </dgm:t>
    </dgm:pt>
    <dgm:pt modelId="{C1EF0787-2E70-4C60-90B8-FA550B3CB146}" type="parTrans" cxnId="{D9EC14A4-4053-4287-A543-D24CC73AFA70}">
      <dgm:prSet/>
      <dgm:spPr/>
      <dgm:t>
        <a:bodyPr/>
        <a:lstStyle/>
        <a:p>
          <a:endParaRPr lang="en-US"/>
        </a:p>
      </dgm:t>
    </dgm:pt>
    <dgm:pt modelId="{1ADCEA89-4527-493F-86B3-6341F381BAA1}" type="sibTrans" cxnId="{D9EC14A4-4053-4287-A543-D24CC73AFA70}">
      <dgm:prSet/>
      <dgm:spPr/>
      <dgm:t>
        <a:bodyPr/>
        <a:lstStyle/>
        <a:p>
          <a:endParaRPr lang="en-US"/>
        </a:p>
      </dgm:t>
    </dgm:pt>
    <dgm:pt modelId="{C5C7AF96-DD6D-4AB9-8601-A3C04761F6FC}">
      <dgm:prSet phldrT="[Text]" phldr="0"/>
      <dgm:spPr/>
      <dgm:t>
        <a:bodyPr/>
        <a:lstStyle/>
        <a:p>
          <a:pPr rtl="0">
            <a:lnSpc>
              <a:spcPct val="100000"/>
            </a:lnSpc>
          </a:pPr>
          <a:r>
            <a:rPr lang="en-US" dirty="0">
              <a:latin typeface="Calibri Light" panose="020F0302020204030204"/>
            </a:rPr>
            <a:t>Sense Making</a:t>
          </a:r>
          <a:endParaRPr lang="en-US" dirty="0"/>
        </a:p>
      </dgm:t>
    </dgm:pt>
    <dgm:pt modelId="{5538BA7C-A866-4F30-9222-6D566A64D2C5}" type="parTrans" cxnId="{78AED538-8AC0-4CD8-A855-1133427FE10D}">
      <dgm:prSet/>
      <dgm:spPr/>
      <dgm:t>
        <a:bodyPr/>
        <a:lstStyle/>
        <a:p>
          <a:endParaRPr lang="en-US"/>
        </a:p>
      </dgm:t>
    </dgm:pt>
    <dgm:pt modelId="{363DEE0C-AABE-4901-BA3E-8E1C9C9368CA}" type="sibTrans" cxnId="{78AED538-8AC0-4CD8-A855-1133427FE10D}">
      <dgm:prSet/>
      <dgm:spPr/>
      <dgm:t>
        <a:bodyPr/>
        <a:lstStyle/>
        <a:p>
          <a:endParaRPr lang="en-US"/>
        </a:p>
      </dgm:t>
    </dgm:pt>
    <dgm:pt modelId="{16E2B645-4DFF-4B46-948F-E565DDA45268}">
      <dgm:prSet phldrT="[Text]" phldr="0"/>
      <dgm:spPr/>
      <dgm:t>
        <a:bodyPr/>
        <a:lstStyle/>
        <a:p>
          <a:pPr>
            <a:lnSpc>
              <a:spcPct val="100000"/>
            </a:lnSpc>
            <a:defRPr b="1"/>
          </a:pPr>
          <a:r>
            <a:rPr lang="en-US">
              <a:latin typeface="Calibri Light" panose="020F0302020204030204"/>
            </a:rPr>
            <a:t>Idea Generation</a:t>
          </a:r>
          <a:endParaRPr lang="en-US"/>
        </a:p>
      </dgm:t>
    </dgm:pt>
    <dgm:pt modelId="{01B9D399-5E55-43B3-A9F1-2B4044861201}" type="parTrans" cxnId="{8F52B0FB-77C1-4B16-B449-8473552C0922}">
      <dgm:prSet/>
      <dgm:spPr/>
      <dgm:t>
        <a:bodyPr/>
        <a:lstStyle/>
        <a:p>
          <a:endParaRPr lang="en-US"/>
        </a:p>
      </dgm:t>
    </dgm:pt>
    <dgm:pt modelId="{FB98033A-53A6-457D-BB00-E9257FA7733D}" type="sibTrans" cxnId="{8F52B0FB-77C1-4B16-B449-8473552C0922}">
      <dgm:prSet/>
      <dgm:spPr/>
      <dgm:t>
        <a:bodyPr/>
        <a:lstStyle/>
        <a:p>
          <a:endParaRPr lang="en-US"/>
        </a:p>
      </dgm:t>
    </dgm:pt>
    <dgm:pt modelId="{4E9FC59F-214A-47A9-9EBF-8C4EEF998DBB}">
      <dgm:prSet phldrT="[Text]" phldr="0"/>
      <dgm:spPr/>
      <dgm:t>
        <a:bodyPr/>
        <a:lstStyle/>
        <a:p>
          <a:pPr>
            <a:lnSpc>
              <a:spcPct val="100000"/>
            </a:lnSpc>
            <a:defRPr b="1"/>
          </a:pPr>
          <a:r>
            <a:rPr lang="en-US">
              <a:latin typeface="Calibri Light" panose="020F0302020204030204"/>
            </a:rPr>
            <a:t>Testing Experience</a:t>
          </a:r>
          <a:endParaRPr lang="en-US"/>
        </a:p>
      </dgm:t>
    </dgm:pt>
    <dgm:pt modelId="{834828BA-8F8C-46DA-AEF1-5BDF5663F2A9}" type="parTrans" cxnId="{441A16B1-1E47-4C00-93FD-E6CB522E0203}">
      <dgm:prSet/>
      <dgm:spPr/>
      <dgm:t>
        <a:bodyPr/>
        <a:lstStyle/>
        <a:p>
          <a:endParaRPr lang="en-US"/>
        </a:p>
      </dgm:t>
    </dgm:pt>
    <dgm:pt modelId="{A2696BC5-C6B4-422D-B1DD-7EF613E6B14E}" type="sibTrans" cxnId="{441A16B1-1E47-4C00-93FD-E6CB522E0203}">
      <dgm:prSet/>
      <dgm:spPr/>
      <dgm:t>
        <a:bodyPr/>
        <a:lstStyle/>
        <a:p>
          <a:endParaRPr lang="en-US"/>
        </a:p>
      </dgm:t>
    </dgm:pt>
    <dgm:pt modelId="{12C1EACC-AFD9-441E-9B0B-D6D87B641357}">
      <dgm:prSet phldr="0"/>
      <dgm:spPr/>
      <dgm:t>
        <a:bodyPr/>
        <a:lstStyle/>
        <a:p>
          <a:pPr rtl="0">
            <a:lnSpc>
              <a:spcPct val="100000"/>
            </a:lnSpc>
          </a:pPr>
          <a:r>
            <a:rPr lang="en-US" dirty="0">
              <a:latin typeface="Calibri Light" panose="020F0302020204030204"/>
            </a:rPr>
            <a:t>Pre-experience</a:t>
          </a:r>
        </a:p>
      </dgm:t>
    </dgm:pt>
    <dgm:pt modelId="{C6EF1C9C-76F3-45BD-8E0F-86E7ECA24659}" type="parTrans" cxnId="{310F84FE-F885-4D69-9E43-19D8477F9D6A}">
      <dgm:prSet/>
      <dgm:spPr/>
      <dgm:t>
        <a:bodyPr/>
        <a:lstStyle/>
        <a:p>
          <a:endParaRPr lang="en-US"/>
        </a:p>
      </dgm:t>
    </dgm:pt>
    <dgm:pt modelId="{EB628A43-F7C3-4FF3-8D73-8573B622693C}" type="sibTrans" cxnId="{310F84FE-F885-4D69-9E43-19D8477F9D6A}">
      <dgm:prSet/>
      <dgm:spPr/>
      <dgm:t>
        <a:bodyPr/>
        <a:lstStyle/>
        <a:p>
          <a:endParaRPr lang="en-US"/>
        </a:p>
      </dgm:t>
    </dgm:pt>
    <dgm:pt modelId="{D4E7D911-EC8F-47BD-A262-A31A158EB960}">
      <dgm:prSet phldr="0"/>
      <dgm:spPr/>
      <dgm:t>
        <a:bodyPr/>
        <a:lstStyle/>
        <a:p>
          <a:pPr rtl="0">
            <a:lnSpc>
              <a:spcPct val="100000"/>
            </a:lnSpc>
          </a:pPr>
          <a:r>
            <a:rPr lang="en-US" dirty="0">
              <a:latin typeface="Calibri Light" panose="020F0302020204030204"/>
            </a:rPr>
            <a:t>Learning in Action</a:t>
          </a:r>
        </a:p>
      </dgm:t>
    </dgm:pt>
    <dgm:pt modelId="{1135615D-F378-4F15-8D8A-1C09B0440B46}" type="parTrans" cxnId="{45949C21-422A-48AE-9D88-A98E98334CBD}">
      <dgm:prSet/>
      <dgm:spPr/>
      <dgm:t>
        <a:bodyPr/>
        <a:lstStyle/>
        <a:p>
          <a:endParaRPr lang="en-US"/>
        </a:p>
      </dgm:t>
    </dgm:pt>
    <dgm:pt modelId="{B6E2302E-BE5E-4D59-AC4E-1E023BFDAB07}" type="sibTrans" cxnId="{45949C21-422A-48AE-9D88-A98E98334CBD}">
      <dgm:prSet/>
      <dgm:spPr/>
      <dgm:t>
        <a:bodyPr/>
        <a:lstStyle/>
        <a:p>
          <a:endParaRPr lang="en-US"/>
        </a:p>
      </dgm:t>
    </dgm:pt>
    <dgm:pt modelId="{3945704D-464E-4882-8D23-946BDCBB3CE8}">
      <dgm:prSet phldr="0"/>
      <dgm:spPr/>
      <dgm:t>
        <a:bodyPr/>
        <a:lstStyle/>
        <a:p>
          <a:pPr rtl="0">
            <a:lnSpc>
              <a:spcPct val="100000"/>
            </a:lnSpc>
          </a:pPr>
          <a:r>
            <a:rPr lang="en-US" dirty="0">
              <a:latin typeface="Calibri Light" panose="020F0302020204030204"/>
            </a:rPr>
            <a:t>Alignment</a:t>
          </a:r>
        </a:p>
      </dgm:t>
    </dgm:pt>
    <dgm:pt modelId="{CDB3C097-25AD-4BA9-9DF8-1EC9263BB432}" type="parTrans" cxnId="{67B512A3-B254-4E8F-BDBA-1A2587DCA54C}">
      <dgm:prSet/>
      <dgm:spPr/>
      <dgm:t>
        <a:bodyPr/>
        <a:lstStyle/>
        <a:p>
          <a:endParaRPr lang="en-US"/>
        </a:p>
      </dgm:t>
    </dgm:pt>
    <dgm:pt modelId="{D40388F2-F6B2-4B1D-8EE0-D79ADA7B5D12}" type="sibTrans" cxnId="{67B512A3-B254-4E8F-BDBA-1A2587DCA54C}">
      <dgm:prSet/>
      <dgm:spPr/>
      <dgm:t>
        <a:bodyPr/>
        <a:lstStyle/>
        <a:p>
          <a:endParaRPr lang="en-US"/>
        </a:p>
      </dgm:t>
    </dgm:pt>
    <dgm:pt modelId="{9C1B254A-37F6-4144-ADB2-517A16E7886C}">
      <dgm:prSet phldr="0"/>
      <dgm:spPr/>
      <dgm:t>
        <a:bodyPr/>
        <a:lstStyle/>
        <a:p>
          <a:pPr rtl="0">
            <a:lnSpc>
              <a:spcPct val="100000"/>
            </a:lnSpc>
          </a:pPr>
          <a:r>
            <a:rPr lang="en-US" dirty="0">
              <a:latin typeface="Calibri Light" panose="020F0302020204030204"/>
            </a:rPr>
            <a:t>Emergence</a:t>
          </a:r>
        </a:p>
      </dgm:t>
    </dgm:pt>
    <dgm:pt modelId="{81078ABA-2174-4D24-9EBE-3E8242B1F813}" type="parTrans" cxnId="{A1605F85-1B22-4560-9CB0-05933A530537}">
      <dgm:prSet/>
      <dgm:spPr/>
      <dgm:t>
        <a:bodyPr/>
        <a:lstStyle/>
        <a:p>
          <a:endParaRPr lang="en-US"/>
        </a:p>
      </dgm:t>
    </dgm:pt>
    <dgm:pt modelId="{5C7D898E-F4E5-4C60-9D85-91316CE6D92A}" type="sibTrans" cxnId="{A1605F85-1B22-4560-9CB0-05933A530537}">
      <dgm:prSet/>
      <dgm:spPr/>
      <dgm:t>
        <a:bodyPr/>
        <a:lstStyle/>
        <a:p>
          <a:endParaRPr lang="en-US"/>
        </a:p>
      </dgm:t>
    </dgm:pt>
    <dgm:pt modelId="{713F58C1-9F8F-45D2-8DB5-C1768D41D01F}">
      <dgm:prSet phldr="0"/>
      <dgm:spPr/>
      <dgm:t>
        <a:bodyPr/>
        <a:lstStyle/>
        <a:p>
          <a:pPr rtl="0">
            <a:lnSpc>
              <a:spcPct val="100000"/>
            </a:lnSpc>
          </a:pPr>
          <a:r>
            <a:rPr lang="en-US" dirty="0">
              <a:latin typeface="Calibri Light" panose="020F0302020204030204"/>
            </a:rPr>
            <a:t>Articulation</a:t>
          </a:r>
        </a:p>
      </dgm:t>
    </dgm:pt>
    <dgm:pt modelId="{83AE8978-9F89-46CF-B6DA-2ED1FE8301E5}" type="parTrans" cxnId="{1FCA6BA8-5273-4264-8208-A69FADCACB63}">
      <dgm:prSet/>
      <dgm:spPr/>
      <dgm:t>
        <a:bodyPr/>
        <a:lstStyle/>
        <a:p>
          <a:endParaRPr lang="en-US"/>
        </a:p>
      </dgm:t>
    </dgm:pt>
    <dgm:pt modelId="{2BA48DA5-9628-42A2-85BD-60764D612EEC}" type="sibTrans" cxnId="{1FCA6BA8-5273-4264-8208-A69FADCACB63}">
      <dgm:prSet/>
      <dgm:spPr/>
      <dgm:t>
        <a:bodyPr/>
        <a:lstStyle/>
        <a:p>
          <a:endParaRPr lang="en-US"/>
        </a:p>
      </dgm:t>
    </dgm:pt>
    <dgm:pt modelId="{0849E74A-4F9E-4059-A4E1-1D30D19837E1}" type="pres">
      <dgm:prSet presAssocID="{6089870C-1192-4B90-A8C3-4217A4B3F644}" presName="root" presStyleCnt="0">
        <dgm:presLayoutVars>
          <dgm:dir/>
          <dgm:resizeHandles val="exact"/>
        </dgm:presLayoutVars>
      </dgm:prSet>
      <dgm:spPr/>
    </dgm:pt>
    <dgm:pt modelId="{817BCBB1-B96A-4115-884A-BF3ED340513D}" type="pres">
      <dgm:prSet presAssocID="{6594CCE5-31F1-48F2-AF53-7816A2B97A06}" presName="compNode" presStyleCnt="0"/>
      <dgm:spPr/>
    </dgm:pt>
    <dgm:pt modelId="{FDE541AA-E961-4C00-82B5-527D1FC878D5}" type="pres">
      <dgm:prSet presAssocID="{6594CCE5-31F1-48F2-AF53-7816A2B97A06}"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Handshake"/>
        </a:ext>
      </dgm:extLst>
    </dgm:pt>
    <dgm:pt modelId="{8DF65BB1-873B-4AB2-A704-46EB18EF09CF}" type="pres">
      <dgm:prSet presAssocID="{6594CCE5-31F1-48F2-AF53-7816A2B97A06}" presName="iconSpace" presStyleCnt="0"/>
      <dgm:spPr/>
    </dgm:pt>
    <dgm:pt modelId="{F6CC7182-B80D-47E4-9218-FAA1AF56C57C}" type="pres">
      <dgm:prSet presAssocID="{6594CCE5-31F1-48F2-AF53-7816A2B97A06}" presName="parTx" presStyleLbl="revTx" presStyleIdx="0" presStyleCnt="6">
        <dgm:presLayoutVars>
          <dgm:chMax val="0"/>
          <dgm:chPref val="0"/>
        </dgm:presLayoutVars>
      </dgm:prSet>
      <dgm:spPr/>
    </dgm:pt>
    <dgm:pt modelId="{30652203-AF4C-4D44-A8DE-475DFE9E17D2}" type="pres">
      <dgm:prSet presAssocID="{6594CCE5-31F1-48F2-AF53-7816A2B97A06}" presName="txSpace" presStyleCnt="0"/>
      <dgm:spPr/>
    </dgm:pt>
    <dgm:pt modelId="{78C166B9-1357-4B51-8DEC-EBC890C490F6}" type="pres">
      <dgm:prSet presAssocID="{6594CCE5-31F1-48F2-AF53-7816A2B97A06}" presName="desTx" presStyleLbl="revTx" presStyleIdx="1" presStyleCnt="6">
        <dgm:presLayoutVars/>
      </dgm:prSet>
      <dgm:spPr/>
    </dgm:pt>
    <dgm:pt modelId="{EA47ADED-67B2-44A4-BD1A-7C532833ADAE}" type="pres">
      <dgm:prSet presAssocID="{58CC64AC-2E5B-40AC-8E96-566775EB82DF}" presName="sibTrans" presStyleCnt="0"/>
      <dgm:spPr/>
    </dgm:pt>
    <dgm:pt modelId="{C68B3470-E36D-4599-960B-E239CB5DF6C4}" type="pres">
      <dgm:prSet presAssocID="{16E2B645-4DFF-4B46-948F-E565DDA45268}" presName="compNode" presStyleCnt="0"/>
      <dgm:spPr/>
    </dgm:pt>
    <dgm:pt modelId="{C2063B93-A1B7-4945-8D2C-74CA57136E01}" type="pres">
      <dgm:prSet presAssocID="{16E2B645-4DFF-4B46-948F-E565DDA45268}"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Lightbulb"/>
        </a:ext>
      </dgm:extLst>
    </dgm:pt>
    <dgm:pt modelId="{F0197CE6-5F08-43A8-AC03-C6B40ED0B4B0}" type="pres">
      <dgm:prSet presAssocID="{16E2B645-4DFF-4B46-948F-E565DDA45268}" presName="iconSpace" presStyleCnt="0"/>
      <dgm:spPr/>
    </dgm:pt>
    <dgm:pt modelId="{853E62EA-95C7-4B88-B024-43130803BCB2}" type="pres">
      <dgm:prSet presAssocID="{16E2B645-4DFF-4B46-948F-E565DDA45268}" presName="parTx" presStyleLbl="revTx" presStyleIdx="2" presStyleCnt="6">
        <dgm:presLayoutVars>
          <dgm:chMax val="0"/>
          <dgm:chPref val="0"/>
        </dgm:presLayoutVars>
      </dgm:prSet>
      <dgm:spPr/>
    </dgm:pt>
    <dgm:pt modelId="{B89FE7C2-BEBA-471D-9E48-12FBC49C3055}" type="pres">
      <dgm:prSet presAssocID="{16E2B645-4DFF-4B46-948F-E565DDA45268}" presName="txSpace" presStyleCnt="0"/>
      <dgm:spPr/>
    </dgm:pt>
    <dgm:pt modelId="{E57A254D-0F55-45D5-BCE7-B79ECBCAB3AF}" type="pres">
      <dgm:prSet presAssocID="{16E2B645-4DFF-4B46-948F-E565DDA45268}" presName="desTx" presStyleLbl="revTx" presStyleIdx="3" presStyleCnt="6">
        <dgm:presLayoutVars/>
      </dgm:prSet>
      <dgm:spPr/>
    </dgm:pt>
    <dgm:pt modelId="{C7696616-5C16-419D-B3CC-5D42D2702CFE}" type="pres">
      <dgm:prSet presAssocID="{FB98033A-53A6-457D-BB00-E9257FA7733D}" presName="sibTrans" presStyleCnt="0"/>
      <dgm:spPr/>
    </dgm:pt>
    <dgm:pt modelId="{8C2B2067-51DC-420F-A700-2588813705AA}" type="pres">
      <dgm:prSet presAssocID="{4E9FC59F-214A-47A9-9EBF-8C4EEF998DBB}" presName="compNode" presStyleCnt="0"/>
      <dgm:spPr/>
    </dgm:pt>
    <dgm:pt modelId="{EC96C968-DEBE-4CE3-9098-3DA43D4918FF}" type="pres">
      <dgm:prSet presAssocID="{4E9FC59F-214A-47A9-9EBF-8C4EEF998DBB}" presName="iconRect" presStyleLbl="nod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List with solid fill"/>
        </a:ext>
      </dgm:extLst>
    </dgm:pt>
    <dgm:pt modelId="{2F6FB41D-8146-40E3-A7E7-61A398252538}" type="pres">
      <dgm:prSet presAssocID="{4E9FC59F-214A-47A9-9EBF-8C4EEF998DBB}" presName="iconSpace" presStyleCnt="0"/>
      <dgm:spPr/>
    </dgm:pt>
    <dgm:pt modelId="{1A11F51A-523C-417A-B861-E1D4F4BA0B21}" type="pres">
      <dgm:prSet presAssocID="{4E9FC59F-214A-47A9-9EBF-8C4EEF998DBB}" presName="parTx" presStyleLbl="revTx" presStyleIdx="4" presStyleCnt="6">
        <dgm:presLayoutVars>
          <dgm:chMax val="0"/>
          <dgm:chPref val="0"/>
        </dgm:presLayoutVars>
      </dgm:prSet>
      <dgm:spPr/>
    </dgm:pt>
    <dgm:pt modelId="{462107C0-09B1-4C4A-8DD4-182944CBD309}" type="pres">
      <dgm:prSet presAssocID="{4E9FC59F-214A-47A9-9EBF-8C4EEF998DBB}" presName="txSpace" presStyleCnt="0"/>
      <dgm:spPr/>
    </dgm:pt>
    <dgm:pt modelId="{C098A347-CDDD-4E0E-A016-CF8B9EC4755F}" type="pres">
      <dgm:prSet presAssocID="{4E9FC59F-214A-47A9-9EBF-8C4EEF998DBB}" presName="desTx" presStyleLbl="revTx" presStyleIdx="5" presStyleCnt="6">
        <dgm:presLayoutVars/>
      </dgm:prSet>
      <dgm:spPr/>
    </dgm:pt>
  </dgm:ptLst>
  <dgm:cxnLst>
    <dgm:cxn modelId="{11EB1813-553D-4495-9892-F6B46B43CE97}" type="presOf" srcId="{6594CCE5-31F1-48F2-AF53-7816A2B97A06}" destId="{F6CC7182-B80D-47E4-9218-FAA1AF56C57C}" srcOrd="0" destOrd="0" presId="urn:microsoft.com/office/officeart/2018/5/layout/CenteredIconLabelDescriptionList"/>
    <dgm:cxn modelId="{9092B420-BBDF-46B0-9733-1EE53646F11D}" type="presOf" srcId="{3945704D-464E-4882-8D23-946BDCBB3CE8}" destId="{78C166B9-1357-4B51-8DEC-EBC890C490F6}" srcOrd="0" destOrd="2" presId="urn:microsoft.com/office/officeart/2018/5/layout/CenteredIconLabelDescriptionList"/>
    <dgm:cxn modelId="{45949C21-422A-48AE-9D88-A98E98334CBD}" srcId="{4E9FC59F-214A-47A9-9EBF-8C4EEF998DBB}" destId="{D4E7D911-EC8F-47BD-A262-A31A158EB960}" srcOrd="1" destOrd="0" parTransId="{1135615D-F378-4F15-8D8A-1C09B0440B46}" sibTransId="{B6E2302E-BE5E-4D59-AC4E-1E023BFDAB07}"/>
    <dgm:cxn modelId="{0FB4A526-1D99-4007-9B20-93C7247CDDF9}" type="presOf" srcId="{9C1B254A-37F6-4144-ADB2-517A16E7886C}" destId="{E57A254D-0F55-45D5-BCE7-B79ECBCAB3AF}" srcOrd="0" destOrd="0" presId="urn:microsoft.com/office/officeart/2018/5/layout/CenteredIconLabelDescriptionList"/>
    <dgm:cxn modelId="{78AED538-8AC0-4CD8-A855-1133427FE10D}" srcId="{6594CCE5-31F1-48F2-AF53-7816A2B97A06}" destId="{C5C7AF96-DD6D-4AB9-8601-A3C04761F6FC}" srcOrd="1" destOrd="0" parTransId="{5538BA7C-A866-4F30-9222-6D566A64D2C5}" sibTransId="{363DEE0C-AABE-4901-BA3E-8E1C9C9368CA}"/>
    <dgm:cxn modelId="{F4E5CE44-291A-4CCB-AC94-CB587E9F8960}" type="presOf" srcId="{01C2495C-C8C3-4438-B2E7-94C749B4ED2C}" destId="{78C166B9-1357-4B51-8DEC-EBC890C490F6}" srcOrd="0" destOrd="0" presId="urn:microsoft.com/office/officeart/2018/5/layout/CenteredIconLabelDescriptionList"/>
    <dgm:cxn modelId="{34D10C7B-0385-4E84-831B-97E453A07CD0}" type="presOf" srcId="{D4E7D911-EC8F-47BD-A262-A31A158EB960}" destId="{C098A347-CDDD-4E0E-A016-CF8B9EC4755F}" srcOrd="0" destOrd="1" presId="urn:microsoft.com/office/officeart/2018/5/layout/CenteredIconLabelDescriptionList"/>
    <dgm:cxn modelId="{7A318C7E-B0B7-4F3D-9751-5097082AEDDD}" type="presOf" srcId="{713F58C1-9F8F-45D2-8DB5-C1768D41D01F}" destId="{E57A254D-0F55-45D5-BCE7-B79ECBCAB3AF}" srcOrd="0" destOrd="1" presId="urn:microsoft.com/office/officeart/2018/5/layout/CenteredIconLabelDescriptionList"/>
    <dgm:cxn modelId="{A1605F85-1B22-4560-9CB0-05933A530537}" srcId="{16E2B645-4DFF-4B46-948F-E565DDA45268}" destId="{9C1B254A-37F6-4144-ADB2-517A16E7886C}" srcOrd="0" destOrd="0" parTransId="{81078ABA-2174-4D24-9EBE-3E8242B1F813}" sibTransId="{5C7D898E-F4E5-4C60-9D85-91316CE6D92A}"/>
    <dgm:cxn modelId="{60EAFB9D-A85B-4A1F-A7A8-9BA45171ED8B}" type="presOf" srcId="{12C1EACC-AFD9-441E-9B0B-D6D87B641357}" destId="{C098A347-CDDD-4E0E-A016-CF8B9EC4755F}" srcOrd="0" destOrd="0" presId="urn:microsoft.com/office/officeart/2018/5/layout/CenteredIconLabelDescriptionList"/>
    <dgm:cxn modelId="{67B512A3-B254-4E8F-BDBA-1A2587DCA54C}" srcId="{6594CCE5-31F1-48F2-AF53-7816A2B97A06}" destId="{3945704D-464E-4882-8D23-946BDCBB3CE8}" srcOrd="2" destOrd="0" parTransId="{CDB3C097-25AD-4BA9-9DF8-1EC9263BB432}" sibTransId="{D40388F2-F6B2-4B1D-8EE0-D79ADA7B5D12}"/>
    <dgm:cxn modelId="{D9EC14A4-4053-4287-A543-D24CC73AFA70}" srcId="{6594CCE5-31F1-48F2-AF53-7816A2B97A06}" destId="{01C2495C-C8C3-4438-B2E7-94C749B4ED2C}" srcOrd="0" destOrd="0" parTransId="{C1EF0787-2E70-4C60-90B8-FA550B3CB146}" sibTransId="{1ADCEA89-4527-493F-86B3-6341F381BAA1}"/>
    <dgm:cxn modelId="{1FCA6BA8-5273-4264-8208-A69FADCACB63}" srcId="{16E2B645-4DFF-4B46-948F-E565DDA45268}" destId="{713F58C1-9F8F-45D2-8DB5-C1768D41D01F}" srcOrd="1" destOrd="0" parTransId="{83AE8978-9F89-46CF-B6DA-2ED1FE8301E5}" sibTransId="{2BA48DA5-9628-42A2-85BD-60764D612EEC}"/>
    <dgm:cxn modelId="{441A16B1-1E47-4C00-93FD-E6CB522E0203}" srcId="{6089870C-1192-4B90-A8C3-4217A4B3F644}" destId="{4E9FC59F-214A-47A9-9EBF-8C4EEF998DBB}" srcOrd="2" destOrd="0" parTransId="{834828BA-8F8C-46DA-AEF1-5BDF5663F2A9}" sibTransId="{A2696BC5-C6B4-422D-B1DD-7EF613E6B14E}"/>
    <dgm:cxn modelId="{105C72B4-942C-4CD1-9392-37FEAE6A85BC}" type="presOf" srcId="{C5C7AF96-DD6D-4AB9-8601-A3C04761F6FC}" destId="{78C166B9-1357-4B51-8DEC-EBC890C490F6}" srcOrd="0" destOrd="1" presId="urn:microsoft.com/office/officeart/2018/5/layout/CenteredIconLabelDescriptionList"/>
    <dgm:cxn modelId="{3C5995BB-D328-4FAB-9F27-F7BA82A9B4C9}" type="presOf" srcId="{16E2B645-4DFF-4B46-948F-E565DDA45268}" destId="{853E62EA-95C7-4B88-B024-43130803BCB2}" srcOrd="0" destOrd="0" presId="urn:microsoft.com/office/officeart/2018/5/layout/CenteredIconLabelDescriptionList"/>
    <dgm:cxn modelId="{2A1AA2BD-0441-4408-B3A6-40E39344AE63}" srcId="{6089870C-1192-4B90-A8C3-4217A4B3F644}" destId="{6594CCE5-31F1-48F2-AF53-7816A2B97A06}" srcOrd="0" destOrd="0" parTransId="{39C2E46C-33DE-48B5-A6A9-793769247914}" sibTransId="{58CC64AC-2E5B-40AC-8E96-566775EB82DF}"/>
    <dgm:cxn modelId="{E16FE7EA-7F62-41B6-ADB4-E26E4B32E84F}" type="presOf" srcId="{6089870C-1192-4B90-A8C3-4217A4B3F644}" destId="{0849E74A-4F9E-4059-A4E1-1D30D19837E1}" srcOrd="0" destOrd="0" presId="urn:microsoft.com/office/officeart/2018/5/layout/CenteredIconLabelDescriptionList"/>
    <dgm:cxn modelId="{8E008DF8-193E-4BC9-80E4-6BB790F70347}" type="presOf" srcId="{4E9FC59F-214A-47A9-9EBF-8C4EEF998DBB}" destId="{1A11F51A-523C-417A-B861-E1D4F4BA0B21}" srcOrd="0" destOrd="0" presId="urn:microsoft.com/office/officeart/2018/5/layout/CenteredIconLabelDescriptionList"/>
    <dgm:cxn modelId="{8F52B0FB-77C1-4B16-B449-8473552C0922}" srcId="{6089870C-1192-4B90-A8C3-4217A4B3F644}" destId="{16E2B645-4DFF-4B46-948F-E565DDA45268}" srcOrd="1" destOrd="0" parTransId="{01B9D399-5E55-43B3-A9F1-2B4044861201}" sibTransId="{FB98033A-53A6-457D-BB00-E9257FA7733D}"/>
    <dgm:cxn modelId="{310F84FE-F885-4D69-9E43-19D8477F9D6A}" srcId="{4E9FC59F-214A-47A9-9EBF-8C4EEF998DBB}" destId="{12C1EACC-AFD9-441E-9B0B-D6D87B641357}" srcOrd="0" destOrd="0" parTransId="{C6EF1C9C-76F3-45BD-8E0F-86E7ECA24659}" sibTransId="{EB628A43-F7C3-4FF3-8D73-8573B622693C}"/>
    <dgm:cxn modelId="{A7AAD2DA-7033-416B-A512-A1C534C3057A}" type="presParOf" srcId="{0849E74A-4F9E-4059-A4E1-1D30D19837E1}" destId="{817BCBB1-B96A-4115-884A-BF3ED340513D}" srcOrd="0" destOrd="0" presId="urn:microsoft.com/office/officeart/2018/5/layout/CenteredIconLabelDescriptionList"/>
    <dgm:cxn modelId="{792C0FC5-30DA-4E52-A805-19CA6FCCABD3}" type="presParOf" srcId="{817BCBB1-B96A-4115-884A-BF3ED340513D}" destId="{FDE541AA-E961-4C00-82B5-527D1FC878D5}" srcOrd="0" destOrd="0" presId="urn:microsoft.com/office/officeart/2018/5/layout/CenteredIconLabelDescriptionList"/>
    <dgm:cxn modelId="{418FB412-78C7-45A6-B52F-594118BC6BD0}" type="presParOf" srcId="{817BCBB1-B96A-4115-884A-BF3ED340513D}" destId="{8DF65BB1-873B-4AB2-A704-46EB18EF09CF}" srcOrd="1" destOrd="0" presId="urn:microsoft.com/office/officeart/2018/5/layout/CenteredIconLabelDescriptionList"/>
    <dgm:cxn modelId="{F32905FE-D709-444A-B156-715F7CCDCEEE}" type="presParOf" srcId="{817BCBB1-B96A-4115-884A-BF3ED340513D}" destId="{F6CC7182-B80D-47E4-9218-FAA1AF56C57C}" srcOrd="2" destOrd="0" presId="urn:microsoft.com/office/officeart/2018/5/layout/CenteredIconLabelDescriptionList"/>
    <dgm:cxn modelId="{30A90807-A6A4-44D9-96F7-48DB64FE7334}" type="presParOf" srcId="{817BCBB1-B96A-4115-884A-BF3ED340513D}" destId="{30652203-AF4C-4D44-A8DE-475DFE9E17D2}" srcOrd="3" destOrd="0" presId="urn:microsoft.com/office/officeart/2018/5/layout/CenteredIconLabelDescriptionList"/>
    <dgm:cxn modelId="{853A7AAC-BC2B-4524-8AD2-71236539D2F4}" type="presParOf" srcId="{817BCBB1-B96A-4115-884A-BF3ED340513D}" destId="{78C166B9-1357-4B51-8DEC-EBC890C490F6}" srcOrd="4" destOrd="0" presId="urn:microsoft.com/office/officeart/2018/5/layout/CenteredIconLabelDescriptionList"/>
    <dgm:cxn modelId="{58F3BD05-06BD-4DF2-9230-D257481CB5E1}" type="presParOf" srcId="{0849E74A-4F9E-4059-A4E1-1D30D19837E1}" destId="{EA47ADED-67B2-44A4-BD1A-7C532833ADAE}" srcOrd="1" destOrd="0" presId="urn:microsoft.com/office/officeart/2018/5/layout/CenteredIconLabelDescriptionList"/>
    <dgm:cxn modelId="{A09BA6EF-241A-49B8-886B-D2E7BAF428BC}" type="presParOf" srcId="{0849E74A-4F9E-4059-A4E1-1D30D19837E1}" destId="{C68B3470-E36D-4599-960B-E239CB5DF6C4}" srcOrd="2" destOrd="0" presId="urn:microsoft.com/office/officeart/2018/5/layout/CenteredIconLabelDescriptionList"/>
    <dgm:cxn modelId="{09E7F60D-05BB-4526-A1F6-8D0CC1DB3ACA}" type="presParOf" srcId="{C68B3470-E36D-4599-960B-E239CB5DF6C4}" destId="{C2063B93-A1B7-4945-8D2C-74CA57136E01}" srcOrd="0" destOrd="0" presId="urn:microsoft.com/office/officeart/2018/5/layout/CenteredIconLabelDescriptionList"/>
    <dgm:cxn modelId="{E25FF476-1B82-498A-98D4-4EF72CA40D7D}" type="presParOf" srcId="{C68B3470-E36D-4599-960B-E239CB5DF6C4}" destId="{F0197CE6-5F08-43A8-AC03-C6B40ED0B4B0}" srcOrd="1" destOrd="0" presId="urn:microsoft.com/office/officeart/2018/5/layout/CenteredIconLabelDescriptionList"/>
    <dgm:cxn modelId="{A42DDA7A-8F82-41D4-92F2-5AF6C903FAE3}" type="presParOf" srcId="{C68B3470-E36D-4599-960B-E239CB5DF6C4}" destId="{853E62EA-95C7-4B88-B024-43130803BCB2}" srcOrd="2" destOrd="0" presId="urn:microsoft.com/office/officeart/2018/5/layout/CenteredIconLabelDescriptionList"/>
    <dgm:cxn modelId="{69310CA6-5575-48BC-BF33-A183E6C37FAD}" type="presParOf" srcId="{C68B3470-E36D-4599-960B-E239CB5DF6C4}" destId="{B89FE7C2-BEBA-471D-9E48-12FBC49C3055}" srcOrd="3" destOrd="0" presId="urn:microsoft.com/office/officeart/2018/5/layout/CenteredIconLabelDescriptionList"/>
    <dgm:cxn modelId="{E9E2334D-FE97-4325-89B8-D34EE61C6D88}" type="presParOf" srcId="{C68B3470-E36D-4599-960B-E239CB5DF6C4}" destId="{E57A254D-0F55-45D5-BCE7-B79ECBCAB3AF}" srcOrd="4" destOrd="0" presId="urn:microsoft.com/office/officeart/2018/5/layout/CenteredIconLabelDescriptionList"/>
    <dgm:cxn modelId="{F22CC3F8-B59B-43B7-A2D5-32D454DEEEF3}" type="presParOf" srcId="{0849E74A-4F9E-4059-A4E1-1D30D19837E1}" destId="{C7696616-5C16-419D-B3CC-5D42D2702CFE}" srcOrd="3" destOrd="0" presId="urn:microsoft.com/office/officeart/2018/5/layout/CenteredIconLabelDescriptionList"/>
    <dgm:cxn modelId="{54B166B2-08D2-46C3-B626-001DCB091628}" type="presParOf" srcId="{0849E74A-4F9E-4059-A4E1-1D30D19837E1}" destId="{8C2B2067-51DC-420F-A700-2588813705AA}" srcOrd="4" destOrd="0" presId="urn:microsoft.com/office/officeart/2018/5/layout/CenteredIconLabelDescriptionList"/>
    <dgm:cxn modelId="{8099B946-F887-42BC-AA44-A626585B2523}" type="presParOf" srcId="{8C2B2067-51DC-420F-A700-2588813705AA}" destId="{EC96C968-DEBE-4CE3-9098-3DA43D4918FF}" srcOrd="0" destOrd="0" presId="urn:microsoft.com/office/officeart/2018/5/layout/CenteredIconLabelDescriptionList"/>
    <dgm:cxn modelId="{D15D4851-43F0-407B-83E2-39E46B5D5F4F}" type="presParOf" srcId="{8C2B2067-51DC-420F-A700-2588813705AA}" destId="{2F6FB41D-8146-40E3-A7E7-61A398252538}" srcOrd="1" destOrd="0" presId="urn:microsoft.com/office/officeart/2018/5/layout/CenteredIconLabelDescriptionList"/>
    <dgm:cxn modelId="{EFC2343C-D439-46F1-BFB1-A1F3D897BCAF}" type="presParOf" srcId="{8C2B2067-51DC-420F-A700-2588813705AA}" destId="{1A11F51A-523C-417A-B861-E1D4F4BA0B21}" srcOrd="2" destOrd="0" presId="urn:microsoft.com/office/officeart/2018/5/layout/CenteredIconLabelDescriptionList"/>
    <dgm:cxn modelId="{C30323F5-01D1-4E98-B4D3-8F8E33444EA2}" type="presParOf" srcId="{8C2B2067-51DC-420F-A700-2588813705AA}" destId="{462107C0-09B1-4C4A-8DD4-182944CBD309}" srcOrd="3" destOrd="0" presId="urn:microsoft.com/office/officeart/2018/5/layout/CenteredIconLabelDescriptionList"/>
    <dgm:cxn modelId="{B17FF693-1A31-473D-AEE3-3C04CDA24C7A}" type="presParOf" srcId="{8C2B2067-51DC-420F-A700-2588813705AA}" destId="{C098A347-CDDD-4E0E-A016-CF8B9EC4755F}" srcOrd="4" destOrd="0" presId="urn:microsoft.com/office/officeart/2018/5/layout/CenteredIconLabelDescription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E541AA-E961-4C00-82B5-527D1FC878D5}">
      <dsp:nvSpPr>
        <dsp:cNvPr id="0" name=""/>
        <dsp:cNvSpPr/>
      </dsp:nvSpPr>
      <dsp:spPr>
        <a:xfrm>
          <a:off x="851951" y="481051"/>
          <a:ext cx="912515" cy="91251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F6CC7182-B80D-47E4-9218-FAA1AF56C57C}">
      <dsp:nvSpPr>
        <dsp:cNvPr id="0" name=""/>
        <dsp:cNvSpPr/>
      </dsp:nvSpPr>
      <dsp:spPr>
        <a:xfrm>
          <a:off x="4615" y="1498479"/>
          <a:ext cx="2607187" cy="39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b="1"/>
          </a:pPr>
          <a:r>
            <a:rPr lang="en-US" sz="2500" kern="1200">
              <a:latin typeface="Calibri Light" panose="020F0302020204030204"/>
            </a:rPr>
            <a:t>Customer Delivery</a:t>
          </a:r>
          <a:endParaRPr lang="en-US" sz="2500" kern="1200"/>
        </a:p>
      </dsp:txBody>
      <dsp:txXfrm>
        <a:off x="4615" y="1498479"/>
        <a:ext cx="2607187" cy="391078"/>
      </dsp:txXfrm>
    </dsp:sp>
    <dsp:sp modelId="{78C166B9-1357-4B51-8DEC-EBC890C490F6}">
      <dsp:nvSpPr>
        <dsp:cNvPr id="0" name=""/>
        <dsp:cNvSpPr/>
      </dsp:nvSpPr>
      <dsp:spPr>
        <a:xfrm>
          <a:off x="4615" y="1938353"/>
          <a:ext cx="2607187" cy="98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100000"/>
            </a:lnSpc>
            <a:spcBef>
              <a:spcPct val="0"/>
            </a:spcBef>
            <a:spcAft>
              <a:spcPct val="35000"/>
            </a:spcAft>
            <a:buNone/>
          </a:pPr>
          <a:r>
            <a:rPr lang="en-US" sz="1700" kern="1200" dirty="0">
              <a:latin typeface="Calibri Light" panose="020F0302020204030204"/>
            </a:rPr>
            <a:t>Immersion</a:t>
          </a:r>
          <a:endParaRPr lang="en-US" sz="1700" kern="1200" dirty="0"/>
        </a:p>
        <a:p>
          <a:pPr marL="0" lvl="0" indent="0" algn="ctr" defTabSz="755650" rtl="0">
            <a:lnSpc>
              <a:spcPct val="100000"/>
            </a:lnSpc>
            <a:spcBef>
              <a:spcPct val="0"/>
            </a:spcBef>
            <a:spcAft>
              <a:spcPct val="35000"/>
            </a:spcAft>
            <a:buNone/>
          </a:pPr>
          <a:r>
            <a:rPr lang="en-US" sz="1700" kern="1200" dirty="0">
              <a:latin typeface="Calibri Light" panose="020F0302020204030204"/>
            </a:rPr>
            <a:t>Sense Making</a:t>
          </a:r>
          <a:endParaRPr lang="en-US" sz="1700" kern="1200" dirty="0"/>
        </a:p>
        <a:p>
          <a:pPr marL="0" lvl="0" indent="0" algn="ctr" defTabSz="755650" rtl="0">
            <a:lnSpc>
              <a:spcPct val="100000"/>
            </a:lnSpc>
            <a:spcBef>
              <a:spcPct val="0"/>
            </a:spcBef>
            <a:spcAft>
              <a:spcPct val="35000"/>
            </a:spcAft>
            <a:buNone/>
          </a:pPr>
          <a:r>
            <a:rPr lang="en-US" sz="1700" kern="1200" dirty="0">
              <a:latin typeface="Calibri Light" panose="020F0302020204030204"/>
            </a:rPr>
            <a:t>Alignment</a:t>
          </a:r>
        </a:p>
      </dsp:txBody>
      <dsp:txXfrm>
        <a:off x="4615" y="1938353"/>
        <a:ext cx="2607187" cy="982507"/>
      </dsp:txXfrm>
    </dsp:sp>
    <dsp:sp modelId="{C2063B93-A1B7-4945-8D2C-74CA57136E01}">
      <dsp:nvSpPr>
        <dsp:cNvPr id="0" name=""/>
        <dsp:cNvSpPr/>
      </dsp:nvSpPr>
      <dsp:spPr>
        <a:xfrm>
          <a:off x="3915397" y="481051"/>
          <a:ext cx="912515" cy="91251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53E62EA-95C7-4B88-B024-43130803BCB2}">
      <dsp:nvSpPr>
        <dsp:cNvPr id="0" name=""/>
        <dsp:cNvSpPr/>
      </dsp:nvSpPr>
      <dsp:spPr>
        <a:xfrm>
          <a:off x="3068061" y="1498479"/>
          <a:ext cx="2607187" cy="39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b="1"/>
          </a:pPr>
          <a:r>
            <a:rPr lang="en-US" sz="2500" kern="1200">
              <a:latin typeface="Calibri Light" panose="020F0302020204030204"/>
            </a:rPr>
            <a:t>Idea Generation</a:t>
          </a:r>
          <a:endParaRPr lang="en-US" sz="2500" kern="1200"/>
        </a:p>
      </dsp:txBody>
      <dsp:txXfrm>
        <a:off x="3068061" y="1498479"/>
        <a:ext cx="2607187" cy="391078"/>
      </dsp:txXfrm>
    </dsp:sp>
    <dsp:sp modelId="{E57A254D-0F55-45D5-BCE7-B79ECBCAB3AF}">
      <dsp:nvSpPr>
        <dsp:cNvPr id="0" name=""/>
        <dsp:cNvSpPr/>
      </dsp:nvSpPr>
      <dsp:spPr>
        <a:xfrm>
          <a:off x="3068061" y="1938353"/>
          <a:ext cx="2607187" cy="98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100000"/>
            </a:lnSpc>
            <a:spcBef>
              <a:spcPct val="0"/>
            </a:spcBef>
            <a:spcAft>
              <a:spcPct val="35000"/>
            </a:spcAft>
            <a:buNone/>
          </a:pPr>
          <a:r>
            <a:rPr lang="en-US" sz="1700" kern="1200" dirty="0">
              <a:latin typeface="Calibri Light" panose="020F0302020204030204"/>
            </a:rPr>
            <a:t>Emergence</a:t>
          </a:r>
        </a:p>
        <a:p>
          <a:pPr marL="0" lvl="0" indent="0" algn="ctr" defTabSz="755650" rtl="0">
            <a:lnSpc>
              <a:spcPct val="100000"/>
            </a:lnSpc>
            <a:spcBef>
              <a:spcPct val="0"/>
            </a:spcBef>
            <a:spcAft>
              <a:spcPct val="35000"/>
            </a:spcAft>
            <a:buNone/>
          </a:pPr>
          <a:r>
            <a:rPr lang="en-US" sz="1700" kern="1200" dirty="0">
              <a:latin typeface="Calibri Light" panose="020F0302020204030204"/>
            </a:rPr>
            <a:t>Articulation</a:t>
          </a:r>
        </a:p>
      </dsp:txBody>
      <dsp:txXfrm>
        <a:off x="3068061" y="1938353"/>
        <a:ext cx="2607187" cy="982507"/>
      </dsp:txXfrm>
    </dsp:sp>
    <dsp:sp modelId="{EC96C968-DEBE-4CE3-9098-3DA43D4918FF}">
      <dsp:nvSpPr>
        <dsp:cNvPr id="0" name=""/>
        <dsp:cNvSpPr/>
      </dsp:nvSpPr>
      <dsp:spPr>
        <a:xfrm>
          <a:off x="6978842" y="481051"/>
          <a:ext cx="912515" cy="912515"/>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1A11F51A-523C-417A-B861-E1D4F4BA0B21}">
      <dsp:nvSpPr>
        <dsp:cNvPr id="0" name=""/>
        <dsp:cNvSpPr/>
      </dsp:nvSpPr>
      <dsp:spPr>
        <a:xfrm>
          <a:off x="6131506" y="1498479"/>
          <a:ext cx="2607187" cy="39107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111250">
            <a:lnSpc>
              <a:spcPct val="100000"/>
            </a:lnSpc>
            <a:spcBef>
              <a:spcPct val="0"/>
            </a:spcBef>
            <a:spcAft>
              <a:spcPct val="35000"/>
            </a:spcAft>
            <a:buNone/>
            <a:defRPr b="1"/>
          </a:pPr>
          <a:r>
            <a:rPr lang="en-US" sz="2500" kern="1200">
              <a:latin typeface="Calibri Light" panose="020F0302020204030204"/>
            </a:rPr>
            <a:t>Testing Experience</a:t>
          </a:r>
          <a:endParaRPr lang="en-US" sz="2500" kern="1200"/>
        </a:p>
      </dsp:txBody>
      <dsp:txXfrm>
        <a:off x="6131506" y="1498479"/>
        <a:ext cx="2607187" cy="391078"/>
      </dsp:txXfrm>
    </dsp:sp>
    <dsp:sp modelId="{C098A347-CDDD-4E0E-A016-CF8B9EC4755F}">
      <dsp:nvSpPr>
        <dsp:cNvPr id="0" name=""/>
        <dsp:cNvSpPr/>
      </dsp:nvSpPr>
      <dsp:spPr>
        <a:xfrm>
          <a:off x="6131506" y="1938353"/>
          <a:ext cx="2607187" cy="98250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755650" rtl="0">
            <a:lnSpc>
              <a:spcPct val="100000"/>
            </a:lnSpc>
            <a:spcBef>
              <a:spcPct val="0"/>
            </a:spcBef>
            <a:spcAft>
              <a:spcPct val="35000"/>
            </a:spcAft>
            <a:buNone/>
          </a:pPr>
          <a:r>
            <a:rPr lang="en-US" sz="1700" kern="1200" dirty="0">
              <a:latin typeface="Calibri Light" panose="020F0302020204030204"/>
            </a:rPr>
            <a:t>Pre-experience</a:t>
          </a:r>
        </a:p>
        <a:p>
          <a:pPr marL="0" lvl="0" indent="0" algn="ctr" defTabSz="755650" rtl="0">
            <a:lnSpc>
              <a:spcPct val="100000"/>
            </a:lnSpc>
            <a:spcBef>
              <a:spcPct val="0"/>
            </a:spcBef>
            <a:spcAft>
              <a:spcPct val="35000"/>
            </a:spcAft>
            <a:buNone/>
          </a:pPr>
          <a:r>
            <a:rPr lang="en-US" sz="1700" kern="1200" dirty="0">
              <a:latin typeface="Calibri Light" panose="020F0302020204030204"/>
            </a:rPr>
            <a:t>Learning in Action</a:t>
          </a:r>
        </a:p>
      </dsp:txBody>
      <dsp:txXfrm>
        <a:off x="6131506" y="1938353"/>
        <a:ext cx="2607187" cy="982507"/>
      </dsp:txXfrm>
    </dsp:sp>
  </dsp:spTree>
</dsp:drawing>
</file>

<file path=ppt/diagrams/layout1.xml><?xml version="1.0" encoding="utf-8"?>
<dgm:layoutDef xmlns:dgm="http://schemas.openxmlformats.org/drawingml/2006/diagram" xmlns:a="http://schemas.openxmlformats.org/drawingml/2006/main" uniqueId="urn:microsoft.com/office/officeart/2018/5/layout/CenteredIconLabelDescriptionList">
  <dgm:title val="Centered Icon Label Description List"/>
  <dgm:desc val="Use to show non-sequential or grouped chunks of information. The placeholder holds an icon or small picture, and corresponding text boxes show Level 1 and Level 2 text respectively. Works well for minimal Level 1 text accompanied by lengthier Level two text."/>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if>
      <dgm:else name="Name2">
        <dgm:alg type="lin">
          <dgm:param type="linDir" val="fromR"/>
        </dgm:alg>
      </dgm:else>
    </dgm:choose>
    <dgm:shape xmlns:r="http://schemas.openxmlformats.org/officeDocument/2006/relationships" r:blip="">
      <dgm:adjLst/>
    </dgm:shape>
    <dgm:presOf/>
    <dgm:constrLst>
      <dgm:constr type="h" for="ch" forName="compNode" refType="h" fact="0.45"/>
      <dgm:constr type="w" for="ch" forName="compNode" val="120"/>
      <dgm:constr type="w" for="ch" forName="sibTrans" refType="w" refFor="ch" refForName="compNode" fact="0.175"/>
      <dgm:constr type="primFontSz" for="des" forName="parTx" val="36"/>
      <dgm:constr type="primFontSz" for="des" forName="desTx" refType="primFontSz" refFor="des" refForName="parTx" op="lte" fact="0.75"/>
      <dgm:constr type="h" for="des" forName="compNode" op="equ"/>
      <dgm:constr type="h" for="des" forName="iconRect" op="equ"/>
      <dgm:constr type="w" for="des" forName="iconRect" op="equ"/>
      <dgm:constr type="h" for="des" forName="iconSpace" op="equ"/>
      <dgm:constr type="h" for="des" forName="parTx" op="equ"/>
      <dgm:constr type="h" for="des" forName="txSpace" op="equ"/>
      <dgm:constr type="h" for="des" forName="desTx" op="equ"/>
    </dgm:constrLst>
    <dgm:ruleLst>
      <dgm:rule type="w" for="ch" forName="compNode" val="0" fact="NaN" max="NaN"/>
    </dgm:ruleLst>
    <dgm:forEach name="Name3" axis="ch" ptType="node">
      <dgm:layoutNode name="compNode">
        <dgm:alg type="composite"/>
        <dgm:shape xmlns:r="http://schemas.openxmlformats.org/officeDocument/2006/relationships" r:blip="">
          <dgm:adjLst/>
        </dgm:shape>
        <dgm:presOf axis="self"/>
        <dgm:constrLst>
          <dgm:constr type="w" for="ch" forName="iconRect" refType="w" fact="0.35"/>
          <dgm:constr type="h" for="ch" forName="iconRect" refType="w" refFor="ch" refForName="iconRect"/>
          <dgm:constr type="ctrX" for="ch" forName="iconRect" refType="w" fact="0.5"/>
          <dgm:constr type="t" for="ch" forName="iconRect"/>
          <dgm:constr type="w" for="ch" forName="iconSpace" refType="w"/>
          <dgm:constr type="h" for="ch" forName="iconSpace" refType="h" fact="0.043"/>
          <dgm:constr type="l" for="ch" forName="iconSpace"/>
          <dgm:constr type="t" for="ch" forName="iconSpace" refType="b" refFor="ch" refForName="iconRect"/>
          <dgm:constr type="w" for="ch" forName="parTx" refType="w"/>
          <dgm:constr type="h" for="ch" forName="parTx" refType="w" fact="0.15"/>
          <dgm:constr type="l" for="ch" forName="parTx"/>
          <dgm:constr type="t" for="ch" forName="parTx" refType="b" refFor="ch" refForName="iconSpace"/>
          <dgm:constr type="h" for="ch" forName="txSpace" refType="h" fact="0.02"/>
          <dgm:constr type="w" for="ch" forName="txSpace" refType="w"/>
          <dgm:constr type="l" for="ch" forName="txSpace"/>
          <dgm:constr type="t" for="ch" forName="txSpace" refType="b" refFor="ch" refForName="parTx"/>
          <dgm:constr type="w" for="ch" forName="desTx" refType="w"/>
          <dgm:constr type="l" for="ch" forName="desTx"/>
          <dgm:constr type="t" for="ch" forName="desTx" refType="b" refFor="ch" refForName="txSpace"/>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iconSpace">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4" fact="NaN" max="NaN"/>
            <dgm:rule type="h" val="INF" fact="NaN" max="NaN"/>
          </dgm:ruleLst>
        </dgm:layoutNode>
        <dgm:layoutNode name="txSpace">
          <dgm:alg type="sp"/>
          <dgm:shape xmlns:r="http://schemas.openxmlformats.org/officeDocument/2006/relationships" r:blip="">
            <dgm:adjLst/>
          </dgm:shape>
          <dgm:presOf/>
          <dgm:constrLst/>
          <dgm:ruleLst/>
        </dgm:layoutNode>
        <dgm:layoutNode name="desTx" styleLbl="revTx">
          <dgm:varLst/>
          <dgm:alg type="tx">
            <dgm:param type="stBulletLvl" val="0"/>
            <dgm:param type="txAnchorVert" val="t"/>
          </dgm:alg>
          <dgm:shape xmlns:r="http://schemas.openxmlformats.org/officeDocument/2006/relationships" type="rect" r:blip="">
            <dgm:adjLst/>
          </dgm:shape>
          <dgm:presOf axis="des" ptType="node"/>
          <dgm:constrLst>
            <dgm:constr type="secFontSz" refType="primFontSz"/>
            <dgm:constr type="lMarg"/>
            <dgm:constr type="rMarg"/>
            <dgm:constr type="tMarg"/>
            <dgm:constr type="bMarg"/>
          </dgm:constrLst>
          <dgm:ruleLst>
            <dgm:rule type="primFontSz" val="NaN" fact="NaN" max="17"/>
            <dgm:rule type="h" val="INF" fact="NaN" max="NaN"/>
          </dgm:ruleLst>
        </dgm:layoutNode>
      </dgm:layoutNode>
      <dgm:forEach name="Name4"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defRPr b="1"/>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D73C28-8D22-4AB6-BEB2-61F0A49875EE}" type="datetimeFigureOut">
              <a:rPr lang="en-US" smtClean="0"/>
              <a:t>2/15/2022</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B1F41C-5F37-40F7-A772-5212A9113899}" type="slidenum">
              <a:rPr lang="en-US" smtClean="0"/>
              <a:t>‹#›</a:t>
            </a:fld>
            <a:endParaRPr lang="en-US"/>
          </a:p>
        </p:txBody>
      </p:sp>
    </p:spTree>
    <p:extLst>
      <p:ext uri="{BB962C8B-B14F-4D97-AF65-F5344CB8AC3E}">
        <p14:creationId xmlns:p14="http://schemas.microsoft.com/office/powerpoint/2010/main" val="19085780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we get started we want to connect with where you are today using an activity called permission slips. This is an activity from </a:t>
            </a:r>
            <a:r>
              <a:rPr lang="en-US" dirty="0" err="1"/>
              <a:t>Brene</a:t>
            </a:r>
            <a:r>
              <a:rPr lang="en-US" dirty="0"/>
              <a:t>’ Brown’s work to understand where you are coming from today and so we can be open with each other as a group. We hope to start all future calls with permission slips.</a:t>
            </a:r>
          </a:p>
          <a:p>
            <a:endParaRPr lang="en-US" dirty="0"/>
          </a:p>
          <a:p>
            <a:endParaRPr lang="en-US" dirty="0"/>
          </a:p>
        </p:txBody>
      </p:sp>
      <p:sp>
        <p:nvSpPr>
          <p:cNvPr id="4" name="Slide Number Placeholder 3"/>
          <p:cNvSpPr>
            <a:spLocks noGrp="1"/>
          </p:cNvSpPr>
          <p:nvPr>
            <p:ph type="sldNum" sz="quarter" idx="5"/>
          </p:nvPr>
        </p:nvSpPr>
        <p:spPr/>
        <p:txBody>
          <a:bodyPr/>
          <a:lstStyle/>
          <a:p>
            <a:fld id="{4BB1F41C-5F37-40F7-A772-5212A9113899}" type="slidenum">
              <a:rPr lang="en-US" smtClean="0"/>
              <a:t>2</a:t>
            </a:fld>
            <a:endParaRPr lang="en-US"/>
          </a:p>
        </p:txBody>
      </p:sp>
    </p:spTree>
    <p:extLst>
      <p:ext uri="{BB962C8B-B14F-4D97-AF65-F5344CB8AC3E}">
        <p14:creationId xmlns:p14="http://schemas.microsoft.com/office/powerpoint/2010/main" val="22876515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purpose of this article was to break out of cycles of status quo and give a structured process for troubleshooting and brainstorming ideas.  This process allows groups to continue moving forward with new ideas. </a:t>
            </a:r>
          </a:p>
          <a:p>
            <a:endParaRPr lang="en-US" dirty="0">
              <a:cs typeface="Calibri"/>
            </a:endParaRPr>
          </a:p>
          <a:p>
            <a:r>
              <a:rPr lang="en-US" dirty="0">
                <a:cs typeface="Calibri"/>
              </a:rPr>
              <a:t>The intended audience is towards businesses or anyone who offers a product or service. There was a lot of correlation to public health departments. Public health departments also have problems that require innovative solutions. Overall, a general audience was targeted.</a:t>
            </a:r>
          </a:p>
        </p:txBody>
      </p:sp>
      <p:sp>
        <p:nvSpPr>
          <p:cNvPr id="4" name="Slide Number Placeholder 3"/>
          <p:cNvSpPr>
            <a:spLocks noGrp="1"/>
          </p:cNvSpPr>
          <p:nvPr>
            <p:ph type="sldNum" sz="quarter" idx="5"/>
          </p:nvPr>
        </p:nvSpPr>
        <p:spPr/>
        <p:txBody>
          <a:bodyPr/>
          <a:lstStyle/>
          <a:p>
            <a:fld id="{4BB1F41C-5F37-40F7-A772-5212A9113899}" type="slidenum">
              <a:rPr lang="en-US" smtClean="0"/>
              <a:t>6</a:t>
            </a:fld>
            <a:endParaRPr lang="en-US"/>
          </a:p>
        </p:txBody>
      </p:sp>
    </p:spTree>
    <p:extLst>
      <p:ext uri="{BB962C8B-B14F-4D97-AF65-F5344CB8AC3E}">
        <p14:creationId xmlns:p14="http://schemas.microsoft.com/office/powerpoint/2010/main" val="12424992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author starts off by stating there are three major factors that a business—or other types of agencies, such as in our case in the field of public health—that we need to consider in order for innovation to be successful: We need 1) superior solutions, 2) lower risks and costs associated with change, and 3) buy-in from our employees or team members.</a:t>
            </a:r>
          </a:p>
          <a:p>
            <a:r>
              <a:rPr lang="en-US" dirty="0"/>
              <a:t>Superior solutions are those that are user- or consumer-driven. These types of solutions not only take into consideration the feedback from your stakeholders, but they also include feedback from people with diverse lived experiences or backgrounds. The human-made barriers we create to truly having superior solutions include an overabundance of ideas that have no real direction to them. Lots of ideas on how to solve a problem are not always a good thing, and can lead to tangent discussions that lead down many “rabbit holes” and get further away from solving the problem. Also, if there are some creating ideas thrown into the pot, managers who are too quick to action will skip over those ideas as too risky and end up choosing solutions based on how easy they are to implement. Me personally, I’ve witnessed this first hand in my organization.</a:t>
            </a:r>
            <a:endParaRPr lang="en-US" dirty="0">
              <a:cs typeface="Calibri"/>
            </a:endParaRPr>
          </a:p>
          <a:p>
            <a:r>
              <a:rPr lang="en-US" dirty="0"/>
              <a:t>Lower risks and costs associated with change goes hand in hand with the first factor, in that to find a good balance between creative ideas and working towards a good solution, there needs to be less of a perceived risk in choosing the more creative ideas that are put forth. This can be hard if a manager or supervisor has a hard time labeling their idea as a “bad idea” and throwing it aside for other more “riskier” or forward-thinking ones. This occurs more often if your solution challenges processes that have been “the ways things have always been done”.</a:t>
            </a:r>
            <a:endParaRPr lang="en-US" dirty="0">
              <a:cs typeface="Calibri"/>
            </a:endParaRPr>
          </a:p>
          <a:p>
            <a:r>
              <a:rPr lang="en-US" dirty="0"/>
              <a:t>Lastly, Buy-in from employees or team members is crucial to moving innovation forward. Sometimes as a leader it is hard to know the balance of having enough team buy-in versus not asking for feedback on every decision that is made. Also, if too many different ideas are proposed by the team, including some ideas that are off-topic or less coherent, than meeting discourse can quickly become chaotic and off-track.</a:t>
            </a:r>
            <a:endParaRPr lang="en-US" dirty="0">
              <a:cs typeface="Calibri"/>
            </a:endParaRPr>
          </a:p>
          <a:p>
            <a:r>
              <a:rPr lang="en-US" dirty="0"/>
              <a:t>So in order to strive for these three factors, the author proposes having a base organization or structure to the discourse—aka Design Thinking. In providing some sort of standard for strategizing and problem solving, team members will not only be kept on track, but it also fosters a sense of confidence in brainstorming creative ideas and provides a safety net, or psychological safety, for the team to bounce ideas off each other without having to fear their suggestion will be considered “dumb” or not taken seriously.</a:t>
            </a:r>
            <a:endParaRPr lang="en-US" dirty="0">
              <a:cs typeface="Calibri"/>
            </a:endParaRPr>
          </a:p>
        </p:txBody>
      </p:sp>
      <p:sp>
        <p:nvSpPr>
          <p:cNvPr id="4" name="Slide Number Placeholder 3"/>
          <p:cNvSpPr>
            <a:spLocks noGrp="1"/>
          </p:cNvSpPr>
          <p:nvPr>
            <p:ph type="sldNum" sz="quarter" idx="5"/>
          </p:nvPr>
        </p:nvSpPr>
        <p:spPr/>
        <p:txBody>
          <a:bodyPr/>
          <a:lstStyle/>
          <a:p>
            <a:fld id="{4BB1F41C-5F37-40F7-A772-5212A9113899}" type="slidenum">
              <a:rPr lang="en-US" smtClean="0"/>
              <a:t>7</a:t>
            </a:fld>
            <a:endParaRPr lang="en-US"/>
          </a:p>
        </p:txBody>
      </p:sp>
    </p:spTree>
    <p:extLst>
      <p:ext uri="{BB962C8B-B14F-4D97-AF65-F5344CB8AC3E}">
        <p14:creationId xmlns:p14="http://schemas.microsoft.com/office/powerpoint/2010/main" val="12426117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Defining a clear process to innovate for change.  We value diverse perspectives but sometimes they bias our engagement. To mitigate risk aversion, design thinking offers a structure to build consensus and develop solutions that speak to the values of the participants and end user. As facilitators, we must be aware of the need of the participants but recognize their priorities and strategies for implementation vary.  The design thinking process provides a structure and open space to articulate the values, priorities and develop recommendations as a group.</a:t>
            </a:r>
          </a:p>
        </p:txBody>
      </p:sp>
      <p:sp>
        <p:nvSpPr>
          <p:cNvPr id="4" name="Slide Number Placeholder 3"/>
          <p:cNvSpPr>
            <a:spLocks noGrp="1"/>
          </p:cNvSpPr>
          <p:nvPr>
            <p:ph type="sldNum" sz="quarter" idx="5"/>
          </p:nvPr>
        </p:nvSpPr>
        <p:spPr/>
        <p:txBody>
          <a:bodyPr/>
          <a:lstStyle/>
          <a:p>
            <a:fld id="{4BB1F41C-5F37-40F7-A772-5212A9113899}" type="slidenum">
              <a:rPr lang="en-US" smtClean="0"/>
              <a:t>8</a:t>
            </a:fld>
            <a:endParaRPr lang="en-US"/>
          </a:p>
        </p:txBody>
      </p:sp>
    </p:spTree>
    <p:extLst>
      <p:ext uri="{BB962C8B-B14F-4D97-AF65-F5344CB8AC3E}">
        <p14:creationId xmlns:p14="http://schemas.microsoft.com/office/powerpoint/2010/main" val="27944504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Design thinking allows the team lead to facilitate discussion and engage stakeholders to achieve solution-focused designs. The engagement process itself gains a broad commitment to change among participants. These seven steps offer incremental deliverables and can be achieved with various facilitation techniques.  The selected techniques will depend on your goals, the participating stakeholders (e.g. do they know each other already and have established relationships or is this the first time they are meeting?), and the discussion format (e.g. virtual or in person). Ultimately, you want your stakeholders to feel that their perspective matters, they have been heard, that they have a role to play in the solution, and are committed to supporting the solution.</a:t>
            </a:r>
          </a:p>
        </p:txBody>
      </p:sp>
      <p:sp>
        <p:nvSpPr>
          <p:cNvPr id="4" name="Slide Number Placeholder 3"/>
          <p:cNvSpPr>
            <a:spLocks noGrp="1"/>
          </p:cNvSpPr>
          <p:nvPr>
            <p:ph type="sldNum" sz="quarter" idx="5"/>
          </p:nvPr>
        </p:nvSpPr>
        <p:spPr/>
        <p:txBody>
          <a:bodyPr/>
          <a:lstStyle/>
          <a:p>
            <a:fld id="{4BB1F41C-5F37-40F7-A772-5212A9113899}" type="slidenum">
              <a:rPr lang="en-US" smtClean="0"/>
              <a:t>9</a:t>
            </a:fld>
            <a:endParaRPr lang="en-US"/>
          </a:p>
        </p:txBody>
      </p:sp>
    </p:spTree>
    <p:extLst>
      <p:ext uri="{BB962C8B-B14F-4D97-AF65-F5344CB8AC3E}">
        <p14:creationId xmlns:p14="http://schemas.microsoft.com/office/powerpoint/2010/main" val="12479381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you facilitate discussions with stakeholders, you can plan your discussions based on these 7 design thinking phases to maintain focus, offer clear progress with distinct deliverables, and set expectations on where you are now and what you hope to achieve. Different techniques you may be able to use for each phase include:</a:t>
            </a:r>
          </a:p>
          <a:p>
            <a:pPr marL="171450" indent="-171450">
              <a:buFont typeface="Arial" panose="020B0604020202020204" pitchFamily="34" charset="0"/>
              <a:buChar char="•"/>
            </a:pPr>
            <a:r>
              <a:rPr lang="en-US" dirty="0"/>
              <a:t>Provides immersion – values or story telling exercises</a:t>
            </a:r>
          </a:p>
          <a:p>
            <a:pPr marL="171450" indent="-171450">
              <a:buFont typeface="Arial" panose="020B0604020202020204" pitchFamily="34" charset="0"/>
              <a:buChar char="•"/>
            </a:pPr>
            <a:r>
              <a:rPr lang="en-US" dirty="0"/>
              <a:t>Makes sense of data – post it note or dot activity to identify common themes and prioritize the data, virtual white boards such as </a:t>
            </a:r>
            <a:r>
              <a:rPr lang="en-US" dirty="0" err="1"/>
              <a:t>miro</a:t>
            </a:r>
            <a:endParaRPr lang="en-US" dirty="0"/>
          </a:p>
          <a:p>
            <a:pPr marL="171450" indent="-171450">
              <a:buFont typeface="Arial" panose="020B0604020202020204" pitchFamily="34" charset="0"/>
              <a:buChar char="•"/>
            </a:pPr>
            <a:r>
              <a:rPr lang="en-US" dirty="0"/>
              <a:t>Builds alignment – use the raise hand or thumbs up/thumbs down in a virtual setting. If using cameras, you can do thumbs up, neutral horizontal thumb and thumbs down. For an in person meeting you can define room space for options to strongly agree to strongly disagree which helps facilitate movement and gives a visual about where people stand on issues.</a:t>
            </a:r>
          </a:p>
          <a:p>
            <a:pPr marL="171450" indent="-171450">
              <a:buFont typeface="Arial" panose="020B0604020202020204" pitchFamily="34" charset="0"/>
              <a:buChar char="•"/>
            </a:pPr>
            <a:r>
              <a:rPr lang="en-US" dirty="0"/>
              <a:t>Encourages the emergence – brainstorming individually or in small groups.  Reporting out in a round robin one idea at a time or sharing ideas in the </a:t>
            </a:r>
            <a:r>
              <a:rPr lang="en-US" dirty="0" err="1"/>
              <a:t>chatbox</a:t>
            </a:r>
            <a:r>
              <a:rPr lang="en-US" dirty="0"/>
              <a:t>. </a:t>
            </a:r>
          </a:p>
          <a:p>
            <a:pPr marL="171450" indent="-171450">
              <a:buFont typeface="Arial" panose="020B0604020202020204" pitchFamily="34" charset="0"/>
              <a:buChar char="•"/>
            </a:pPr>
            <a:r>
              <a:rPr lang="en-US" dirty="0"/>
              <a:t>Fosters articulation – utilize a grid to map out the feasibility and importance/value or return on investment of the ideas. Alternatively, ask all participants to come up with pros and cons for all or some of the ideas then return to the next meeting ready to discuss and make recommendations. Conduct a thinking hat exercise, where participants are assigned a perspective to represent as solutions are discussed such as white hat to focus on the facts, green hat with creativity, red had with emotion, black hat is the pessimistic perspective finding the flaws, yellow hat for the positive perspective, and a blue hat to be worn as a facilitator with a neutral perspective.</a:t>
            </a:r>
          </a:p>
          <a:p>
            <a:pPr marL="171450" indent="-171450">
              <a:buFont typeface="Arial" panose="020B0604020202020204" pitchFamily="34" charset="0"/>
              <a:buChar char="•"/>
            </a:pPr>
            <a:r>
              <a:rPr lang="en-US" dirty="0"/>
              <a:t>Offers pre-experiences – use storytelling activities that describe the main workflows but leave enough gaps in detail to encourage questions and creative discussion. </a:t>
            </a:r>
          </a:p>
          <a:p>
            <a:pPr marL="171450" indent="-171450">
              <a:buFont typeface="Arial" panose="020B0604020202020204" pitchFamily="34" charset="0"/>
              <a:buChar char="•"/>
            </a:pPr>
            <a:r>
              <a:rPr lang="en-US" dirty="0"/>
              <a:t>Delivers learning in action – share written summaries with participants that outline clear actions from their engagement. Follow up with additional opportunities for comment and quality improvement.  When possible frame discussion and actions in the context of the shared values, goals, and decisions. Consider relevant evaluation activities for the stakeholder engagement process and for the end users.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4BB1F41C-5F37-40F7-A772-5212A9113899}" type="slidenum">
              <a:rPr lang="en-US" smtClean="0"/>
              <a:t>13</a:t>
            </a:fld>
            <a:endParaRPr lang="en-US"/>
          </a:p>
        </p:txBody>
      </p:sp>
    </p:spTree>
    <p:extLst>
      <p:ext uri="{BB962C8B-B14F-4D97-AF65-F5344CB8AC3E}">
        <p14:creationId xmlns:p14="http://schemas.microsoft.com/office/powerpoint/2010/main" val="417908144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76464" y="362075"/>
            <a:ext cx="8191072" cy="809179"/>
          </a:xfrm>
          <a:prstGeom prst="rect">
            <a:avLst/>
          </a:prstGeom>
        </p:spPr>
        <p:txBody>
          <a:bodyPr anchor="ctr">
            <a:normAutofit/>
          </a:bodyPr>
          <a:lstStyle>
            <a:lvl1pPr algn="l">
              <a:defRPr sz="44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3" name="Subtitle 2"/>
          <p:cNvSpPr>
            <a:spLocks noGrp="1"/>
          </p:cNvSpPr>
          <p:nvPr>
            <p:ph type="subTitle" idx="1"/>
          </p:nvPr>
        </p:nvSpPr>
        <p:spPr>
          <a:xfrm>
            <a:off x="476464" y="1310901"/>
            <a:ext cx="8191072" cy="538447"/>
          </a:xfrm>
          <a:prstGeom prst="rect">
            <a:avLst/>
          </a:prstGeom>
        </p:spPr>
        <p:txBody>
          <a:bodyPr anchor="ctr">
            <a:norm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559746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864348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16588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43658" y="255082"/>
            <a:ext cx="6208513" cy="871355"/>
          </a:xfrm>
          <a:prstGeom prst="rect">
            <a:avLst/>
          </a:prstGeom>
        </p:spPr>
        <p:txBody>
          <a:bodyPr anchor="ctr"/>
          <a:lstStyle>
            <a:lvl1pPr>
              <a:defRPr sz="3700">
                <a:solidFill>
                  <a:srgbClr val="15345A"/>
                </a:solidFill>
                <a:latin typeface="Arial" panose="020B0604020202020204" pitchFamily="34" charset="0"/>
                <a:cs typeface="Arial" panose="020B0604020202020204" pitchFamily="34" charset="0"/>
              </a:defRPr>
            </a:lvl1pPr>
          </a:lstStyle>
          <a:p>
            <a:r>
              <a:rPr lang="en-US"/>
              <a:t>Click to edit Master title style</a:t>
            </a:r>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43659" y="1547310"/>
            <a:ext cx="5283838" cy="4270687"/>
          </a:xfrm>
          <a:prstGeom prst="rect">
            <a:avLst/>
          </a:prstGeom>
        </p:spPr>
        <p:txBody>
          <a:bodyPr vert="horz" lIns="91440" tIns="45720" rIns="91440" bIns="45720" rtlCol="0">
            <a:normAutofit/>
          </a:bodyPr>
          <a:lstStyle>
            <a:lvl1pPr>
              <a:defRPr sz="2400">
                <a:solidFill>
                  <a:schemeClr val="tx1">
                    <a:lumMod val="75000"/>
                    <a:lumOff val="25000"/>
                  </a:schemeClr>
                </a:solidFill>
              </a:defRPr>
            </a:lvl1pPr>
            <a:lvl2pPr>
              <a:defRPr sz="2000" b="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400">
                <a:solidFill>
                  <a:schemeClr val="tx1">
                    <a:lumMod val="75000"/>
                    <a:lumOff val="2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Picture Placeholder 4">
            <a:extLst>
              <a:ext uri="{FF2B5EF4-FFF2-40B4-BE49-F238E27FC236}">
                <a16:creationId xmlns:a16="http://schemas.microsoft.com/office/drawing/2014/main" id="{8721BDB5-4C90-4F4C-86A3-DF0414374DF6}"/>
              </a:ext>
            </a:extLst>
          </p:cNvPr>
          <p:cNvSpPr>
            <a:spLocks noGrp="1"/>
          </p:cNvSpPr>
          <p:nvPr>
            <p:ph type="pic" sz="quarter" idx="10"/>
          </p:nvPr>
        </p:nvSpPr>
        <p:spPr>
          <a:xfrm>
            <a:off x="5794375" y="1547310"/>
            <a:ext cx="3124200" cy="4267703"/>
          </a:xfrm>
          <a:solidFill>
            <a:schemeClr val="bg2"/>
          </a:solidFill>
        </p:spPr>
        <p:txBody>
          <a:bodyPr/>
          <a:lstStyle/>
          <a:p>
            <a:r>
              <a:rPr lang="en-US"/>
              <a:t>Click icon to add picture</a:t>
            </a:r>
          </a:p>
        </p:txBody>
      </p:sp>
    </p:spTree>
    <p:extLst>
      <p:ext uri="{BB962C8B-B14F-4D97-AF65-F5344CB8AC3E}">
        <p14:creationId xmlns:p14="http://schemas.microsoft.com/office/powerpoint/2010/main" val="2973722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7163931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8042178"/>
      </p:ext>
    </p:extLst>
  </p:cSld>
  <p:clrMap bg1="lt1" tx1="dk1" bg2="lt2" tx2="dk2" accent1="accent1" accent2="accent2" accent3="accent3" accent4="accent4" accent5="accent5" accent6="accent6" hlink="hlink" folHlink="folHlink"/>
  <p:sldLayoutIdLst>
    <p:sldLayoutId id="2147483662" r:id="rId1"/>
    <p:sldLayoutId id="2147483674" r:id="rId2"/>
    <p:sldLayoutId id="2147483677" r:id="rId3"/>
    <p:sldLayoutId id="2147483676"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9.svg"/><Relationship Id="rId13" Type="http://schemas.openxmlformats.org/officeDocument/2006/relationships/image" Target="../media/image14.png"/><Relationship Id="rId3" Type="http://schemas.openxmlformats.org/officeDocument/2006/relationships/image" Target="../media/image4.png"/><Relationship Id="rId7" Type="http://schemas.openxmlformats.org/officeDocument/2006/relationships/image" Target="../media/image8.png"/><Relationship Id="rId12" Type="http://schemas.openxmlformats.org/officeDocument/2006/relationships/image" Target="../media/image13.sv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7.sv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svg"/><Relationship Id="rId4" Type="http://schemas.openxmlformats.org/officeDocument/2006/relationships/image" Target="../media/image5.svg"/><Relationship Id="rId9" Type="http://schemas.openxmlformats.org/officeDocument/2006/relationships/image" Target="../media/image10.png"/><Relationship Id="rId14" Type="http://schemas.openxmlformats.org/officeDocument/2006/relationships/image" Target="../media/image15.sv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D8B913B-3074-4C7D-8280-0E0F00ACC4FD}"/>
              </a:ext>
            </a:extLst>
          </p:cNvPr>
          <p:cNvSpPr>
            <a:spLocks noGrp="1"/>
          </p:cNvSpPr>
          <p:nvPr>
            <p:ph type="ctrTitle"/>
          </p:nvPr>
        </p:nvSpPr>
        <p:spPr/>
        <p:txBody>
          <a:bodyPr/>
          <a:lstStyle/>
          <a:p>
            <a:r>
              <a:rPr lang="en-US"/>
              <a:t>CSTE LEAD Journal Club</a:t>
            </a:r>
          </a:p>
        </p:txBody>
      </p:sp>
      <p:sp>
        <p:nvSpPr>
          <p:cNvPr id="5" name="Subtitle 4">
            <a:extLst>
              <a:ext uri="{FF2B5EF4-FFF2-40B4-BE49-F238E27FC236}">
                <a16:creationId xmlns:a16="http://schemas.microsoft.com/office/drawing/2014/main" id="{E7B5F2D2-4AC5-478E-9E8B-2E2365537F10}"/>
              </a:ext>
            </a:extLst>
          </p:cNvPr>
          <p:cNvSpPr>
            <a:spLocks noGrp="1"/>
          </p:cNvSpPr>
          <p:nvPr>
            <p:ph type="subTitle" idx="1"/>
          </p:nvPr>
        </p:nvSpPr>
        <p:spPr>
          <a:xfrm>
            <a:off x="476464" y="1310900"/>
            <a:ext cx="8191072" cy="2625305"/>
          </a:xfrm>
        </p:spPr>
        <p:txBody>
          <a:bodyPr>
            <a:normAutofit/>
          </a:bodyPr>
          <a:lstStyle/>
          <a:p>
            <a:r>
              <a:rPr lang="en-US" sz="2800" dirty="0"/>
              <a:t>Month 2 – Meet Facilitation &amp; Project Management</a:t>
            </a:r>
          </a:p>
          <a:p>
            <a:r>
              <a:rPr lang="en-US" sz="2800" dirty="0"/>
              <a:t>Why Design Thinking Works</a:t>
            </a:r>
          </a:p>
          <a:p>
            <a:endParaRPr lang="en-US" sz="2800" dirty="0"/>
          </a:p>
          <a:p>
            <a:r>
              <a:rPr lang="en-US" sz="2800" dirty="0"/>
              <a:t>February 15, 2022</a:t>
            </a:r>
          </a:p>
        </p:txBody>
      </p:sp>
    </p:spTree>
    <p:extLst>
      <p:ext uri="{BB962C8B-B14F-4D97-AF65-F5344CB8AC3E}">
        <p14:creationId xmlns:p14="http://schemas.microsoft.com/office/powerpoint/2010/main" val="21359402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2AF01-E77E-4768-81BB-8C2D7ECA36A0}"/>
              </a:ext>
            </a:extLst>
          </p:cNvPr>
          <p:cNvSpPr>
            <a:spLocks noGrp="1"/>
          </p:cNvSpPr>
          <p:nvPr>
            <p:ph type="title"/>
          </p:nvPr>
        </p:nvSpPr>
        <p:spPr/>
        <p:txBody>
          <a:bodyPr/>
          <a:lstStyle/>
          <a:p>
            <a:r>
              <a:rPr lang="en-US" dirty="0"/>
              <a:t>Permission Slips</a:t>
            </a:r>
          </a:p>
        </p:txBody>
      </p:sp>
      <p:sp>
        <p:nvSpPr>
          <p:cNvPr id="3" name="Content Placeholder 2">
            <a:extLst>
              <a:ext uri="{FF2B5EF4-FFF2-40B4-BE49-F238E27FC236}">
                <a16:creationId xmlns:a16="http://schemas.microsoft.com/office/drawing/2014/main" id="{6ACA1897-5982-4785-AE87-4D7DCFA6B88E}"/>
              </a:ext>
            </a:extLst>
          </p:cNvPr>
          <p:cNvSpPr>
            <a:spLocks noGrp="1"/>
          </p:cNvSpPr>
          <p:nvPr>
            <p:ph idx="1"/>
          </p:nvPr>
        </p:nvSpPr>
        <p:spPr>
          <a:xfrm>
            <a:off x="243658" y="1409163"/>
            <a:ext cx="8643488" cy="4998215"/>
          </a:xfrm>
        </p:spPr>
        <p:txBody>
          <a:bodyPr>
            <a:normAutofit fontScale="92500" lnSpcReduction="20000"/>
          </a:bodyPr>
          <a:lstStyle/>
          <a:p>
            <a:pPr marL="0" indent="0">
              <a:buNone/>
            </a:pPr>
            <a:r>
              <a:rPr lang="en-US" i="1" dirty="0"/>
              <a:t>Write in the chat box and share something you intend to give yourself permission to do or feel in the meeting.</a:t>
            </a:r>
          </a:p>
          <a:p>
            <a:r>
              <a:rPr lang="en-US" dirty="0"/>
              <a:t>Reminder of your intention for the meeting.</a:t>
            </a:r>
          </a:p>
          <a:p>
            <a:r>
              <a:rPr lang="en-US" dirty="0"/>
              <a:t>These aren’t promissory notes. These are intentions only, so there are no repercussions if you fail to deliver.</a:t>
            </a:r>
          </a:p>
          <a:p>
            <a:r>
              <a:rPr lang="en-US" dirty="0"/>
              <a:t>Benefits</a:t>
            </a:r>
          </a:p>
          <a:p>
            <a:pPr lvl="1"/>
            <a:r>
              <a:rPr lang="en-US" dirty="0"/>
              <a:t>Check in with teammates</a:t>
            </a:r>
          </a:p>
          <a:p>
            <a:pPr lvl="1"/>
            <a:r>
              <a:rPr lang="en-US" dirty="0"/>
              <a:t>Practice vulnerability</a:t>
            </a:r>
          </a:p>
          <a:p>
            <a:pPr lvl="1"/>
            <a:r>
              <a:rPr lang="en-US" dirty="0"/>
              <a:t>Build trust</a:t>
            </a:r>
          </a:p>
          <a:p>
            <a:pPr lvl="1"/>
            <a:r>
              <a:rPr lang="en-US" dirty="0"/>
              <a:t>Establish safety</a:t>
            </a:r>
          </a:p>
          <a:p>
            <a:pPr lvl="1"/>
            <a:r>
              <a:rPr lang="en-US" dirty="0"/>
              <a:t>Practice mindfulness</a:t>
            </a:r>
          </a:p>
          <a:p>
            <a:r>
              <a:rPr lang="en-US" dirty="0"/>
              <a:t>Examples</a:t>
            </a:r>
          </a:p>
          <a:p>
            <a:pPr lvl="1"/>
            <a:r>
              <a:rPr lang="en-US" dirty="0"/>
              <a:t>Listen with generosity</a:t>
            </a:r>
          </a:p>
          <a:p>
            <a:pPr lvl="1"/>
            <a:r>
              <a:rPr lang="en-US" dirty="0"/>
              <a:t>Focus on paying attention rather than be distracted</a:t>
            </a:r>
          </a:p>
          <a:p>
            <a:pPr lvl="1"/>
            <a:r>
              <a:rPr lang="en-US" dirty="0"/>
              <a:t>Listen more than you speak</a:t>
            </a:r>
          </a:p>
          <a:p>
            <a:pPr lvl="1"/>
            <a:r>
              <a:rPr lang="en-US" dirty="0"/>
              <a:t>Ask questions</a:t>
            </a:r>
          </a:p>
          <a:p>
            <a:endParaRPr lang="en-US" dirty="0"/>
          </a:p>
          <a:p>
            <a:pPr lvl="1"/>
            <a:endParaRPr lang="en-US" dirty="0"/>
          </a:p>
        </p:txBody>
      </p:sp>
    </p:spTree>
    <p:extLst>
      <p:ext uri="{BB962C8B-B14F-4D97-AF65-F5344CB8AC3E}">
        <p14:creationId xmlns:p14="http://schemas.microsoft.com/office/powerpoint/2010/main" val="5188532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ED707E-0BC5-4736-ABB3-69F7650356CE}"/>
              </a:ext>
            </a:extLst>
          </p:cNvPr>
          <p:cNvSpPr>
            <a:spLocks noGrp="1"/>
          </p:cNvSpPr>
          <p:nvPr>
            <p:ph type="title"/>
          </p:nvPr>
        </p:nvSpPr>
        <p:spPr/>
        <p:txBody>
          <a:bodyPr lIns="91440" tIns="45720" rIns="91440" bIns="45720" anchor="ctr"/>
          <a:lstStyle/>
          <a:p>
            <a:r>
              <a:rPr lang="en-US">
                <a:latin typeface="Arial"/>
                <a:cs typeface="Arial"/>
              </a:rPr>
              <a:t>Agenda</a:t>
            </a:r>
            <a:endParaRPr lang="en-US"/>
          </a:p>
        </p:txBody>
      </p:sp>
      <p:sp>
        <p:nvSpPr>
          <p:cNvPr id="3" name="Content Placeholder 2">
            <a:extLst>
              <a:ext uri="{FF2B5EF4-FFF2-40B4-BE49-F238E27FC236}">
                <a16:creationId xmlns:a16="http://schemas.microsoft.com/office/drawing/2014/main" id="{C0DB509C-1921-4837-AC55-359A5554FDB2}"/>
              </a:ext>
            </a:extLst>
          </p:cNvPr>
          <p:cNvSpPr>
            <a:spLocks noGrp="1"/>
          </p:cNvSpPr>
          <p:nvPr>
            <p:ph idx="1"/>
          </p:nvPr>
        </p:nvSpPr>
        <p:spPr/>
        <p:txBody>
          <a:bodyPr vert="horz" lIns="91440" tIns="45720" rIns="91440" bIns="45720" rtlCol="0" anchor="t">
            <a:normAutofit/>
          </a:bodyPr>
          <a:lstStyle/>
          <a:p>
            <a:r>
              <a:rPr lang="en-US">
                <a:latin typeface="Arial"/>
                <a:cs typeface="Arial"/>
              </a:rPr>
              <a:t>Meeting Roles, Meeting Norms, &amp; Rules of Engagement</a:t>
            </a:r>
          </a:p>
          <a:p>
            <a:r>
              <a:rPr lang="en-US">
                <a:latin typeface="Arial"/>
                <a:cs typeface="Arial"/>
              </a:rPr>
              <a:t>Article Introduction and Summary</a:t>
            </a:r>
          </a:p>
          <a:p>
            <a:r>
              <a:rPr lang="en-US">
                <a:latin typeface="Arial"/>
                <a:cs typeface="Arial"/>
              </a:rPr>
              <a:t>Article Discussion </a:t>
            </a:r>
          </a:p>
          <a:p>
            <a:r>
              <a:rPr lang="en-US">
                <a:latin typeface="Arial"/>
                <a:cs typeface="Arial"/>
              </a:rPr>
              <a:t>Reflection</a:t>
            </a:r>
            <a:endParaRPr lang="en-US"/>
          </a:p>
          <a:p>
            <a:r>
              <a:rPr lang="en-US">
                <a:latin typeface="Arial"/>
                <a:cs typeface="Arial"/>
              </a:rPr>
              <a:t>CSTE Announcements &amp; Reminders</a:t>
            </a:r>
            <a:endParaRPr lang="en-US"/>
          </a:p>
        </p:txBody>
      </p:sp>
    </p:spTree>
    <p:extLst>
      <p:ext uri="{BB962C8B-B14F-4D97-AF65-F5344CB8AC3E}">
        <p14:creationId xmlns:p14="http://schemas.microsoft.com/office/powerpoint/2010/main" val="29275019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728EC-FB62-486A-BED7-3CBEB2D473D0}"/>
              </a:ext>
            </a:extLst>
          </p:cNvPr>
          <p:cNvSpPr>
            <a:spLocks noGrp="1"/>
          </p:cNvSpPr>
          <p:nvPr>
            <p:ph type="title"/>
          </p:nvPr>
        </p:nvSpPr>
        <p:spPr/>
        <p:txBody>
          <a:bodyPr lIns="91440" tIns="45720" rIns="91440" bIns="45720" anchor="ctr"/>
          <a:lstStyle/>
          <a:p>
            <a:r>
              <a:rPr lang="en-US">
                <a:latin typeface="Arial"/>
                <a:cs typeface="Arial"/>
              </a:rPr>
              <a:t>Meeting Roles</a:t>
            </a:r>
            <a:endParaRPr lang="en-US"/>
          </a:p>
        </p:txBody>
      </p:sp>
      <p:sp>
        <p:nvSpPr>
          <p:cNvPr id="3" name="Content Placeholder 2">
            <a:extLst>
              <a:ext uri="{FF2B5EF4-FFF2-40B4-BE49-F238E27FC236}">
                <a16:creationId xmlns:a16="http://schemas.microsoft.com/office/drawing/2014/main" id="{E098CC17-24CF-455E-AFD9-59754E94AA45}"/>
              </a:ext>
            </a:extLst>
          </p:cNvPr>
          <p:cNvSpPr>
            <a:spLocks noGrp="1"/>
          </p:cNvSpPr>
          <p:nvPr>
            <p:ph idx="1"/>
          </p:nvPr>
        </p:nvSpPr>
        <p:spPr>
          <a:xfrm>
            <a:off x="172337" y="1587156"/>
            <a:ext cx="8807389" cy="4736513"/>
          </a:xfrm>
        </p:spPr>
        <p:txBody>
          <a:bodyPr vert="horz" lIns="91440" tIns="45720" rIns="91440" bIns="45720" rtlCol="0" anchor="t">
            <a:normAutofit/>
          </a:bodyPr>
          <a:lstStyle/>
          <a:p>
            <a:r>
              <a:rPr lang="en-US" b="1">
                <a:latin typeface="Arial"/>
                <a:cs typeface="Arial"/>
              </a:rPr>
              <a:t>Leader</a:t>
            </a:r>
            <a:r>
              <a:rPr lang="en-US">
                <a:latin typeface="Arial"/>
                <a:cs typeface="Arial"/>
              </a:rPr>
              <a:t> – Selects articles and topics for discussion; works with the facilitator to develop the discussion prompts; identifies action items</a:t>
            </a:r>
          </a:p>
          <a:p>
            <a:r>
              <a:rPr lang="en-US" b="1">
                <a:latin typeface="Arial"/>
                <a:cs typeface="Arial"/>
              </a:rPr>
              <a:t>Co-Facilitator</a:t>
            </a:r>
            <a:r>
              <a:rPr lang="en-US">
                <a:latin typeface="Arial"/>
                <a:cs typeface="Arial"/>
              </a:rPr>
              <a:t> – Guides the group through the discussions; ensures equal speaking opportunity; communicates decisions and next steps; identifies action items </a:t>
            </a:r>
          </a:p>
          <a:p>
            <a:r>
              <a:rPr lang="en-US" b="1">
                <a:latin typeface="Arial"/>
                <a:cs typeface="Arial"/>
              </a:rPr>
              <a:t>Timekeeper</a:t>
            </a:r>
            <a:r>
              <a:rPr lang="en-US">
                <a:latin typeface="Arial"/>
                <a:cs typeface="Arial"/>
              </a:rPr>
              <a:t> – Manages time limits on discussion items  </a:t>
            </a:r>
          </a:p>
          <a:p>
            <a:r>
              <a:rPr lang="en-US" b="1">
                <a:latin typeface="Arial"/>
                <a:cs typeface="Arial"/>
              </a:rPr>
              <a:t>Note Taker </a:t>
            </a:r>
            <a:r>
              <a:rPr lang="en-US">
                <a:latin typeface="Arial"/>
                <a:cs typeface="Arial"/>
              </a:rPr>
              <a:t>– Records key decisions and action items from discussion; reports on discussion notes </a:t>
            </a:r>
          </a:p>
          <a:p>
            <a:endParaRPr lang="en-US"/>
          </a:p>
        </p:txBody>
      </p:sp>
    </p:spTree>
    <p:extLst>
      <p:ext uri="{BB962C8B-B14F-4D97-AF65-F5344CB8AC3E}">
        <p14:creationId xmlns:p14="http://schemas.microsoft.com/office/powerpoint/2010/main" val="404713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4238B-5F2D-49FC-AD0B-51188E8CA3E8}"/>
              </a:ext>
            </a:extLst>
          </p:cNvPr>
          <p:cNvSpPr>
            <a:spLocks noGrp="1"/>
          </p:cNvSpPr>
          <p:nvPr>
            <p:ph type="title"/>
          </p:nvPr>
        </p:nvSpPr>
        <p:spPr/>
        <p:txBody>
          <a:bodyPr lIns="91440" tIns="45720" rIns="91440" bIns="45720" anchor="ctr"/>
          <a:lstStyle/>
          <a:p>
            <a:r>
              <a:rPr lang="en-US">
                <a:latin typeface="Arial"/>
                <a:cs typeface="Arial"/>
              </a:rPr>
              <a:t>Meeting Norms and Rules of Engagement</a:t>
            </a:r>
            <a:endParaRPr lang="en-US"/>
          </a:p>
        </p:txBody>
      </p:sp>
      <p:sp>
        <p:nvSpPr>
          <p:cNvPr id="3" name="Content Placeholder 2">
            <a:extLst>
              <a:ext uri="{FF2B5EF4-FFF2-40B4-BE49-F238E27FC236}">
                <a16:creationId xmlns:a16="http://schemas.microsoft.com/office/drawing/2014/main" id="{DB31CA85-C517-4604-9FD6-6C46A7981BE1}"/>
              </a:ext>
            </a:extLst>
          </p:cNvPr>
          <p:cNvSpPr>
            <a:spLocks noGrp="1"/>
          </p:cNvSpPr>
          <p:nvPr>
            <p:ph idx="1"/>
          </p:nvPr>
        </p:nvSpPr>
        <p:spPr>
          <a:xfrm>
            <a:off x="243659" y="1435167"/>
            <a:ext cx="8004945" cy="4270687"/>
          </a:xfrm>
        </p:spPr>
        <p:txBody>
          <a:bodyPr vert="horz" lIns="91440" tIns="45720" rIns="91440" bIns="45720" rtlCol="0" anchor="t">
            <a:normAutofit/>
          </a:bodyPr>
          <a:lstStyle/>
          <a:p>
            <a:pPr marL="0" indent="0">
              <a:buNone/>
            </a:pPr>
            <a:r>
              <a:rPr lang="en-US" b="1">
                <a:latin typeface="Arial"/>
                <a:cs typeface="Arial"/>
              </a:rPr>
              <a:t>Meeting Norms</a:t>
            </a:r>
          </a:p>
          <a:p>
            <a:pPr>
              <a:buFont typeface="Arial"/>
              <a:buChar char="•"/>
            </a:pPr>
            <a:r>
              <a:rPr lang="en-US">
                <a:latin typeface="Arial"/>
                <a:cs typeface="Arial"/>
              </a:rPr>
              <a:t>Listen and respond respectfully</a:t>
            </a:r>
          </a:p>
          <a:p>
            <a:pPr>
              <a:buFont typeface="Arial"/>
              <a:buChar char="•"/>
            </a:pPr>
            <a:r>
              <a:rPr lang="en-US">
                <a:latin typeface="Arial"/>
                <a:cs typeface="Arial"/>
              </a:rPr>
              <a:t>Actively participate in discussion</a:t>
            </a:r>
          </a:p>
          <a:p>
            <a:pPr>
              <a:buFont typeface="Arial"/>
              <a:buChar char="•"/>
            </a:pPr>
            <a:r>
              <a:rPr lang="en-US">
                <a:latin typeface="Arial"/>
                <a:cs typeface="Arial"/>
              </a:rPr>
              <a:t>Come prepared to engage</a:t>
            </a:r>
          </a:p>
          <a:p>
            <a:pPr marL="0" indent="0">
              <a:buNone/>
            </a:pPr>
            <a:endParaRPr lang="en-US" b="1"/>
          </a:p>
        </p:txBody>
      </p:sp>
      <p:sp>
        <p:nvSpPr>
          <p:cNvPr id="6" name="Content Placeholder 2">
            <a:extLst>
              <a:ext uri="{FF2B5EF4-FFF2-40B4-BE49-F238E27FC236}">
                <a16:creationId xmlns:a16="http://schemas.microsoft.com/office/drawing/2014/main" id="{A6AF77DD-3683-450D-856C-35D83CC9E6B7}"/>
              </a:ext>
            </a:extLst>
          </p:cNvPr>
          <p:cNvSpPr txBox="1">
            <a:spLocks/>
          </p:cNvSpPr>
          <p:nvPr/>
        </p:nvSpPr>
        <p:spPr>
          <a:xfrm>
            <a:off x="242853" y="3430216"/>
            <a:ext cx="8441701" cy="2718809"/>
          </a:xfrm>
          <a:prstGeom prst="rect">
            <a:avLst/>
          </a:prstGeom>
        </p:spPr>
        <p:txBody>
          <a:bodyPr vert="horz" lIns="91440" tIns="45720" rIns="91440" bIns="45720" rtlCol="0" anchor="t">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b="1">
                <a:latin typeface="Arial"/>
                <a:cs typeface="Arial"/>
              </a:rPr>
              <a:t>Rules of Engagement</a:t>
            </a:r>
          </a:p>
          <a:p>
            <a:pPr>
              <a:buFont typeface="Arial"/>
              <a:buChar char="•"/>
            </a:pPr>
            <a:r>
              <a:rPr lang="en-US"/>
              <a:t>Show up on time</a:t>
            </a:r>
          </a:p>
          <a:p>
            <a:pPr>
              <a:buFont typeface="Arial"/>
              <a:buChar char="•"/>
            </a:pPr>
            <a:r>
              <a:rPr lang="en-US"/>
              <a:t>Include your agency/organization affiliation next to your name (and pronouns, if you would like)</a:t>
            </a:r>
          </a:p>
          <a:p>
            <a:pPr>
              <a:buFont typeface="Arial"/>
              <a:buChar char="•"/>
            </a:pPr>
            <a:r>
              <a:rPr lang="en-US"/>
              <a:t>Use the chatbox to comment in addition to the phone discussion</a:t>
            </a:r>
          </a:p>
          <a:p>
            <a:pPr>
              <a:buFont typeface="Arial"/>
              <a:buChar char="•"/>
            </a:pPr>
            <a:r>
              <a:rPr lang="en-US"/>
              <a:t>Turn your camera on (as internet bandwidth allows)</a:t>
            </a:r>
          </a:p>
          <a:p>
            <a:pPr>
              <a:buFont typeface="Arial"/>
              <a:buChar char="•"/>
            </a:pPr>
            <a:r>
              <a:rPr lang="en-US"/>
              <a:t>Stay on mute unless you are speaking.</a:t>
            </a:r>
          </a:p>
          <a:p>
            <a:pPr marL="0" indent="0">
              <a:buNone/>
            </a:pPr>
            <a:endParaRPr lang="en-US" b="1"/>
          </a:p>
        </p:txBody>
      </p:sp>
    </p:spTree>
    <p:extLst>
      <p:ext uri="{BB962C8B-B14F-4D97-AF65-F5344CB8AC3E}">
        <p14:creationId xmlns:p14="http://schemas.microsoft.com/office/powerpoint/2010/main" val="17172288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892C13-497C-48FB-84B7-101A76ADA797}"/>
              </a:ext>
            </a:extLst>
          </p:cNvPr>
          <p:cNvSpPr>
            <a:spLocks noGrp="1"/>
          </p:cNvSpPr>
          <p:nvPr>
            <p:ph type="title"/>
          </p:nvPr>
        </p:nvSpPr>
        <p:spPr/>
        <p:txBody>
          <a:bodyPr lIns="91440" tIns="45720" rIns="91440" bIns="45720" anchor="ctr"/>
          <a:lstStyle/>
          <a:p>
            <a:r>
              <a:rPr lang="en-US">
                <a:latin typeface="Arial"/>
                <a:cs typeface="Arial"/>
              </a:rPr>
              <a:t>Article Introduction</a:t>
            </a:r>
            <a:endParaRPr lang="en-US"/>
          </a:p>
        </p:txBody>
      </p:sp>
      <p:pic>
        <p:nvPicPr>
          <p:cNvPr id="4" name="Picture 4" descr="A picture containing text&#10;&#10;Description automatically generated">
            <a:extLst>
              <a:ext uri="{FF2B5EF4-FFF2-40B4-BE49-F238E27FC236}">
                <a16:creationId xmlns:a16="http://schemas.microsoft.com/office/drawing/2014/main" id="{D564FB30-1E80-4FFB-9D97-A5A7F8D38F14}"/>
              </a:ext>
            </a:extLst>
          </p:cNvPr>
          <p:cNvPicPr>
            <a:picLocks noChangeAspect="1"/>
          </p:cNvPicPr>
          <p:nvPr/>
        </p:nvPicPr>
        <p:blipFill>
          <a:blip r:embed="rId3"/>
          <a:stretch>
            <a:fillRect/>
          </a:stretch>
        </p:blipFill>
        <p:spPr>
          <a:xfrm>
            <a:off x="517586" y="1322078"/>
            <a:ext cx="3735237" cy="4748682"/>
          </a:xfrm>
          <a:prstGeom prst="rect">
            <a:avLst/>
          </a:prstGeom>
        </p:spPr>
      </p:pic>
      <p:sp>
        <p:nvSpPr>
          <p:cNvPr id="6" name="Content Placeholder 5">
            <a:extLst>
              <a:ext uri="{FF2B5EF4-FFF2-40B4-BE49-F238E27FC236}">
                <a16:creationId xmlns:a16="http://schemas.microsoft.com/office/drawing/2014/main" id="{3956E554-89A3-4EF0-9DF9-BD62FE90CC9C}"/>
              </a:ext>
            </a:extLst>
          </p:cNvPr>
          <p:cNvSpPr>
            <a:spLocks noGrp="1"/>
          </p:cNvSpPr>
          <p:nvPr>
            <p:ph idx="1"/>
          </p:nvPr>
        </p:nvSpPr>
        <p:spPr/>
        <p:txBody>
          <a:bodyPr/>
          <a:lstStyle/>
          <a:p>
            <a:endParaRPr lang="en-US"/>
          </a:p>
        </p:txBody>
      </p:sp>
      <p:sp>
        <p:nvSpPr>
          <p:cNvPr id="7" name="Google Shape;81;p20">
            <a:extLst>
              <a:ext uri="{FF2B5EF4-FFF2-40B4-BE49-F238E27FC236}">
                <a16:creationId xmlns:a16="http://schemas.microsoft.com/office/drawing/2014/main" id="{3917BB59-659E-405A-842D-43F09CD50998}"/>
              </a:ext>
            </a:extLst>
          </p:cNvPr>
          <p:cNvSpPr txBox="1">
            <a:spLocks noGrp="1"/>
          </p:cNvSpPr>
          <p:nvPr/>
        </p:nvSpPr>
        <p:spPr>
          <a:xfrm>
            <a:off x="4458525" y="1456181"/>
            <a:ext cx="4856100" cy="2845500"/>
          </a:xfrm>
          <a:prstGeom prst="rect">
            <a:avLst/>
          </a:prstGeom>
          <a:noFill/>
          <a:ln>
            <a:noFill/>
          </a:ln>
        </p:spPr>
        <p:txBody>
          <a:bodyPr spcFirstLastPara="1" wrap="square" lIns="91425" tIns="45700" rIns="91425" bIns="45700" anchor="t" anchorCtr="0">
            <a:normAutofit/>
          </a:bodyPr>
          <a:lstStyle>
            <a:defPPr marR="0" lvl="0" algn="l" rtl="0">
              <a:lnSpc>
                <a:spcPct val="100000"/>
              </a:lnSpc>
              <a:spcBef>
                <a:spcPts val="0"/>
              </a:spcBef>
              <a:spcAft>
                <a:spcPts val="0"/>
              </a:spcAft>
            </a:defPPr>
            <a:lvl1pPr marL="457200" marR="0" lvl="0" indent="-381000" algn="l" rtl="0">
              <a:lnSpc>
                <a:spcPct val="90000"/>
              </a:lnSpc>
              <a:spcBef>
                <a:spcPts val="1000"/>
              </a:spcBef>
              <a:spcAft>
                <a:spcPts val="0"/>
              </a:spcAft>
              <a:buClr>
                <a:srgbClr val="3F3F3F"/>
              </a:buClr>
              <a:buSzPts val="2400"/>
              <a:buFont typeface="Arial"/>
              <a:buChar char="•"/>
              <a:defRPr sz="2400" b="0" i="0" u="none" strike="noStrike" cap="none">
                <a:solidFill>
                  <a:srgbClr val="3F3F3F"/>
                </a:solidFill>
                <a:latin typeface="Arial"/>
                <a:ea typeface="Arial"/>
                <a:cs typeface="Arial"/>
                <a:sym typeface="Arial"/>
              </a:defRPr>
            </a:lvl1pPr>
            <a:lvl2pPr marL="914400" marR="0" lvl="1" indent="-355600" algn="l" rtl="0">
              <a:lnSpc>
                <a:spcPct val="90000"/>
              </a:lnSpc>
              <a:spcBef>
                <a:spcPts val="500"/>
              </a:spcBef>
              <a:spcAft>
                <a:spcPts val="0"/>
              </a:spcAft>
              <a:buClr>
                <a:srgbClr val="3F3F3F"/>
              </a:buClr>
              <a:buSzPts val="2000"/>
              <a:buFont typeface="Arial"/>
              <a:buChar char="•"/>
              <a:defRPr sz="2000" b="0" i="0" u="none" strike="noStrike" cap="none">
                <a:solidFill>
                  <a:srgbClr val="3F3F3F"/>
                </a:solidFill>
                <a:latin typeface="Arial"/>
                <a:ea typeface="Arial"/>
                <a:cs typeface="Arial"/>
                <a:sym typeface="Arial"/>
              </a:defRPr>
            </a:lvl2pPr>
            <a:lvl3pPr marL="1371600" marR="0" lvl="2" indent="-342900" algn="l" rtl="0">
              <a:lnSpc>
                <a:spcPct val="90000"/>
              </a:lnSpc>
              <a:spcBef>
                <a:spcPts val="500"/>
              </a:spcBef>
              <a:spcAft>
                <a:spcPts val="0"/>
              </a:spcAft>
              <a:buClr>
                <a:srgbClr val="3F3F3F"/>
              </a:buClr>
              <a:buSzPts val="1800"/>
              <a:buFont typeface="Arial"/>
              <a:buChar char="•"/>
              <a:defRPr sz="1800" b="0" i="0" u="none" strike="noStrike" cap="none">
                <a:solidFill>
                  <a:srgbClr val="3F3F3F"/>
                </a:solidFill>
                <a:latin typeface="Arial"/>
                <a:ea typeface="Arial"/>
                <a:cs typeface="Arial"/>
                <a:sym typeface="Arial"/>
              </a:defRPr>
            </a:lvl3pPr>
            <a:lvl4pPr marL="1828800" marR="0" lvl="3" indent="-330200" algn="l" rtl="0">
              <a:lnSpc>
                <a:spcPct val="90000"/>
              </a:lnSpc>
              <a:spcBef>
                <a:spcPts val="500"/>
              </a:spcBef>
              <a:spcAft>
                <a:spcPts val="0"/>
              </a:spcAft>
              <a:buClr>
                <a:srgbClr val="3F3F3F"/>
              </a:buClr>
              <a:buSzPts val="1600"/>
              <a:buFont typeface="Arial"/>
              <a:buChar char="•"/>
              <a:defRPr sz="1600" b="0" i="0" u="none" strike="noStrike" cap="none">
                <a:solidFill>
                  <a:srgbClr val="3F3F3F"/>
                </a:solidFill>
                <a:latin typeface="Arial"/>
                <a:ea typeface="Arial"/>
                <a:cs typeface="Arial"/>
                <a:sym typeface="Arial"/>
              </a:defRPr>
            </a:lvl4pPr>
            <a:lvl5pPr marL="2286000" marR="0" lvl="4" indent="-317500" algn="l" rtl="0">
              <a:lnSpc>
                <a:spcPct val="90000"/>
              </a:lnSpc>
              <a:spcBef>
                <a:spcPts val="500"/>
              </a:spcBef>
              <a:spcAft>
                <a:spcPts val="0"/>
              </a:spcAft>
              <a:buClr>
                <a:srgbClr val="3F3F3F"/>
              </a:buClr>
              <a:buSzPts val="1400"/>
              <a:buFont typeface="Arial"/>
              <a:buChar char="•"/>
              <a:defRPr sz="1400" b="0" i="0" u="none" strike="noStrike" cap="none">
                <a:solidFill>
                  <a:srgbClr val="3F3F3F"/>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lvl="0" indent="0" algn="l" rtl="0">
              <a:lnSpc>
                <a:spcPct val="90000"/>
              </a:lnSpc>
              <a:spcBef>
                <a:spcPts val="0"/>
              </a:spcBef>
              <a:spcAft>
                <a:spcPts val="0"/>
              </a:spcAft>
              <a:buClr>
                <a:srgbClr val="3F3F3F"/>
              </a:buClr>
              <a:buSzPts val="2400"/>
              <a:buNone/>
            </a:pPr>
            <a:r>
              <a:rPr lang="en">
                <a:latin typeface="Arial"/>
                <a:ea typeface="Arial"/>
                <a:cs typeface="Arial"/>
                <a:sym typeface="Arial"/>
              </a:rPr>
              <a:t>What </a:t>
            </a:r>
            <a:r>
              <a:rPr lang="en"/>
              <a:t>were your initial responses?</a:t>
            </a:r>
            <a:endParaRPr/>
          </a:p>
          <a:p>
            <a:pPr marL="457200" lvl="0" indent="-381000" algn="l" rtl="0">
              <a:lnSpc>
                <a:spcPct val="90000"/>
              </a:lnSpc>
              <a:spcBef>
                <a:spcPts val="1000"/>
              </a:spcBef>
              <a:spcAft>
                <a:spcPts val="0"/>
              </a:spcAft>
              <a:buSzPts val="2400"/>
              <a:buChar char="❖"/>
            </a:pPr>
            <a:r>
              <a:rPr lang="en"/>
              <a:t>to the overall concept</a:t>
            </a:r>
            <a:endParaRPr/>
          </a:p>
          <a:p>
            <a:pPr marL="457200" lvl="0" indent="-381000" algn="l" rtl="0">
              <a:lnSpc>
                <a:spcPct val="90000"/>
              </a:lnSpc>
              <a:spcBef>
                <a:spcPts val="0"/>
              </a:spcBef>
              <a:spcAft>
                <a:spcPts val="0"/>
              </a:spcAft>
              <a:buSzPts val="2400"/>
              <a:buChar char="❖"/>
            </a:pPr>
            <a:r>
              <a:rPr lang="en"/>
              <a:t>to specific points</a:t>
            </a:r>
            <a:endParaRPr/>
          </a:p>
          <a:p>
            <a:pPr marL="0" lvl="0" indent="0" algn="l" rtl="0">
              <a:lnSpc>
                <a:spcPct val="90000"/>
              </a:lnSpc>
              <a:spcBef>
                <a:spcPts val="1000"/>
              </a:spcBef>
              <a:spcAft>
                <a:spcPts val="0"/>
              </a:spcAft>
              <a:buNone/>
            </a:pPr>
            <a:endParaRPr/>
          </a:p>
          <a:p>
            <a:pPr marL="0" lvl="0" indent="0" algn="l" rtl="0">
              <a:lnSpc>
                <a:spcPct val="90000"/>
              </a:lnSpc>
              <a:spcBef>
                <a:spcPts val="1000"/>
              </a:spcBef>
              <a:spcAft>
                <a:spcPts val="0"/>
              </a:spcAft>
              <a:buNone/>
            </a:pPr>
            <a:r>
              <a:rPr lang="en"/>
              <a:t>What were some points of pragmatic value?</a:t>
            </a:r>
            <a:endParaRPr/>
          </a:p>
        </p:txBody>
      </p:sp>
    </p:spTree>
    <p:extLst>
      <p:ext uri="{BB962C8B-B14F-4D97-AF65-F5344CB8AC3E}">
        <p14:creationId xmlns:p14="http://schemas.microsoft.com/office/powerpoint/2010/main" val="36124805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43D5E-DA14-4930-88D0-455994A401A2}"/>
              </a:ext>
            </a:extLst>
          </p:cNvPr>
          <p:cNvSpPr>
            <a:spLocks noGrp="1"/>
          </p:cNvSpPr>
          <p:nvPr>
            <p:ph type="title"/>
          </p:nvPr>
        </p:nvSpPr>
        <p:spPr/>
        <p:txBody>
          <a:bodyPr/>
          <a:lstStyle/>
          <a:p>
            <a:r>
              <a:rPr lang="en-US"/>
              <a:t>Article Summary</a:t>
            </a:r>
          </a:p>
        </p:txBody>
      </p:sp>
      <p:sp>
        <p:nvSpPr>
          <p:cNvPr id="3" name="Content Placeholder 2">
            <a:extLst>
              <a:ext uri="{FF2B5EF4-FFF2-40B4-BE49-F238E27FC236}">
                <a16:creationId xmlns:a16="http://schemas.microsoft.com/office/drawing/2014/main" id="{9196B1E5-24BC-4DB9-9571-BDB316DC6EF1}"/>
              </a:ext>
            </a:extLst>
          </p:cNvPr>
          <p:cNvSpPr>
            <a:spLocks noGrp="1"/>
          </p:cNvSpPr>
          <p:nvPr>
            <p:ph idx="1"/>
          </p:nvPr>
        </p:nvSpPr>
        <p:spPr>
          <a:xfrm>
            <a:off x="243659" y="1547310"/>
            <a:ext cx="5828216" cy="475702"/>
          </a:xfrm>
        </p:spPr>
        <p:txBody>
          <a:bodyPr vert="horz" lIns="91440" tIns="45720" rIns="91440" bIns="45720" rtlCol="0" anchor="t">
            <a:normAutofit/>
          </a:bodyPr>
          <a:lstStyle/>
          <a:p>
            <a:r>
              <a:rPr lang="en-US" sz="2000" b="1" dirty="0">
                <a:latin typeface="Arial"/>
                <a:cs typeface="Arial"/>
              </a:rPr>
              <a:t>Three things you need for innovation:</a:t>
            </a:r>
            <a:endParaRPr lang="en-US" sz="2000" b="1"/>
          </a:p>
        </p:txBody>
      </p:sp>
      <p:pic>
        <p:nvPicPr>
          <p:cNvPr id="5" name="Graphic 5" descr="Lightbulb and gear with solid fill">
            <a:extLst>
              <a:ext uri="{FF2B5EF4-FFF2-40B4-BE49-F238E27FC236}">
                <a16:creationId xmlns:a16="http://schemas.microsoft.com/office/drawing/2014/main" id="{46F68A83-9C5F-47A7-9532-6044DA4D3C04}"/>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18003" y="1969564"/>
            <a:ext cx="914400" cy="914400"/>
          </a:xfrm>
          <a:prstGeom prst="rect">
            <a:avLst/>
          </a:prstGeom>
        </p:spPr>
      </p:pic>
      <p:pic>
        <p:nvPicPr>
          <p:cNvPr id="6" name="Graphic 6" descr="Bar graph with downward trend with solid fill">
            <a:extLst>
              <a:ext uri="{FF2B5EF4-FFF2-40B4-BE49-F238E27FC236}">
                <a16:creationId xmlns:a16="http://schemas.microsoft.com/office/drawing/2014/main" id="{C5AC7CEF-D21D-43A0-A252-D2EC0C5D13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444296" y="1957658"/>
            <a:ext cx="914400" cy="914400"/>
          </a:xfrm>
          <a:prstGeom prst="rect">
            <a:avLst/>
          </a:prstGeom>
        </p:spPr>
      </p:pic>
      <p:pic>
        <p:nvPicPr>
          <p:cNvPr id="7" name="Graphic 7" descr="Thumbs up sign with solid fill">
            <a:extLst>
              <a:ext uri="{FF2B5EF4-FFF2-40B4-BE49-F238E27FC236}">
                <a16:creationId xmlns:a16="http://schemas.microsoft.com/office/drawing/2014/main" id="{02292E6B-C62E-412B-949D-E9F7A33D229B}"/>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939096" y="1958303"/>
            <a:ext cx="914400" cy="914400"/>
          </a:xfrm>
          <a:prstGeom prst="rect">
            <a:avLst/>
          </a:prstGeom>
        </p:spPr>
      </p:pic>
      <p:sp>
        <p:nvSpPr>
          <p:cNvPr id="8" name="TextBox 7">
            <a:extLst>
              <a:ext uri="{FF2B5EF4-FFF2-40B4-BE49-F238E27FC236}">
                <a16:creationId xmlns:a16="http://schemas.microsoft.com/office/drawing/2014/main" id="{D4E262F3-3BEA-4CD0-BBEF-69ECBD53122C}"/>
              </a:ext>
            </a:extLst>
          </p:cNvPr>
          <p:cNvSpPr txBox="1"/>
          <p:nvPr/>
        </p:nvSpPr>
        <p:spPr>
          <a:xfrm>
            <a:off x="1939159" y="2108074"/>
            <a:ext cx="1245476"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Superior solutions</a:t>
            </a:r>
          </a:p>
        </p:txBody>
      </p:sp>
      <p:sp>
        <p:nvSpPr>
          <p:cNvPr id="9" name="TextBox 8">
            <a:extLst>
              <a:ext uri="{FF2B5EF4-FFF2-40B4-BE49-F238E27FC236}">
                <a16:creationId xmlns:a16="http://schemas.microsoft.com/office/drawing/2014/main" id="{A2795953-0DB3-418D-8D0D-233FE13923C3}"/>
              </a:ext>
            </a:extLst>
          </p:cNvPr>
          <p:cNvSpPr txBox="1"/>
          <p:nvPr/>
        </p:nvSpPr>
        <p:spPr>
          <a:xfrm>
            <a:off x="4270203" y="2108074"/>
            <a:ext cx="1527003"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333333"/>
                </a:solidFill>
                <a:latin typeface="Arial"/>
                <a:cs typeface="Segoe UI"/>
              </a:rPr>
              <a:t>Lower risks and costs</a:t>
            </a:r>
            <a:endParaRPr lang="en-US" dirty="0">
              <a:latin typeface="Arial"/>
              <a:cs typeface="Arial"/>
            </a:endParaRPr>
          </a:p>
        </p:txBody>
      </p:sp>
      <p:sp>
        <p:nvSpPr>
          <p:cNvPr id="10" name="TextBox 9">
            <a:extLst>
              <a:ext uri="{FF2B5EF4-FFF2-40B4-BE49-F238E27FC236}">
                <a16:creationId xmlns:a16="http://schemas.microsoft.com/office/drawing/2014/main" id="{CD5AE059-BCF4-4A54-A914-26A09A99F9F0}"/>
              </a:ext>
            </a:extLst>
          </p:cNvPr>
          <p:cNvSpPr txBox="1"/>
          <p:nvPr/>
        </p:nvSpPr>
        <p:spPr>
          <a:xfrm>
            <a:off x="6860252" y="2243207"/>
            <a:ext cx="117791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solidFill>
                  <a:srgbClr val="333333"/>
                </a:solidFill>
                <a:latin typeface="Arial"/>
                <a:cs typeface="Segoe UI"/>
              </a:rPr>
              <a:t>Buy-in</a:t>
            </a:r>
            <a:endParaRPr lang="en-US" dirty="0">
              <a:latin typeface="Arial"/>
              <a:cs typeface="Arial"/>
            </a:endParaRPr>
          </a:p>
        </p:txBody>
      </p:sp>
      <p:sp>
        <p:nvSpPr>
          <p:cNvPr id="16" name="Content Placeholder 2">
            <a:extLst>
              <a:ext uri="{FF2B5EF4-FFF2-40B4-BE49-F238E27FC236}">
                <a16:creationId xmlns:a16="http://schemas.microsoft.com/office/drawing/2014/main" id="{3D064106-4883-4491-879A-95085B11202D}"/>
              </a:ext>
            </a:extLst>
          </p:cNvPr>
          <p:cNvSpPr txBox="1">
            <a:spLocks/>
          </p:cNvSpPr>
          <p:nvPr/>
        </p:nvSpPr>
        <p:spPr>
          <a:xfrm>
            <a:off x="238404" y="3136436"/>
            <a:ext cx="5997132" cy="385614"/>
          </a:xfrm>
          <a:prstGeom prst="rect">
            <a:avLst/>
          </a:prstGeom>
        </p:spPr>
        <p:txBody>
          <a:bodyPr vert="horz" lIns="91440" tIns="45720" rIns="91440" bIns="45720" rtlCol="0" anchor="t">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latin typeface="Arial"/>
                <a:cs typeface="Arial"/>
              </a:rPr>
              <a:t>Structure (aka Design Thinking) to the rescue!</a:t>
            </a:r>
            <a:endParaRPr lang="en-US" b="1"/>
          </a:p>
        </p:txBody>
      </p:sp>
      <p:pic>
        <p:nvPicPr>
          <p:cNvPr id="18" name="Graphic 18" descr="Checklist with solid fill">
            <a:extLst>
              <a:ext uri="{FF2B5EF4-FFF2-40B4-BE49-F238E27FC236}">
                <a16:creationId xmlns:a16="http://schemas.microsoft.com/office/drawing/2014/main" id="{C4884302-22BE-497A-A562-696C90C595B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1018002" y="3678491"/>
            <a:ext cx="914400" cy="914400"/>
          </a:xfrm>
          <a:prstGeom prst="rect">
            <a:avLst/>
          </a:prstGeom>
        </p:spPr>
      </p:pic>
      <p:sp>
        <p:nvSpPr>
          <p:cNvPr id="19" name="TextBox 18">
            <a:extLst>
              <a:ext uri="{FF2B5EF4-FFF2-40B4-BE49-F238E27FC236}">
                <a16:creationId xmlns:a16="http://schemas.microsoft.com/office/drawing/2014/main" id="{CFF1FEC2-1175-4E4F-92CC-13427426DFEF}"/>
              </a:ext>
            </a:extLst>
          </p:cNvPr>
          <p:cNvSpPr txBox="1"/>
          <p:nvPr/>
        </p:nvSpPr>
        <p:spPr>
          <a:xfrm>
            <a:off x="1804026" y="3726914"/>
            <a:ext cx="1346825"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Keeps you on track</a:t>
            </a:r>
          </a:p>
        </p:txBody>
      </p:sp>
      <p:pic>
        <p:nvPicPr>
          <p:cNvPr id="20" name="Graphic 20" descr="Sunglasses face outline with solid fill">
            <a:extLst>
              <a:ext uri="{FF2B5EF4-FFF2-40B4-BE49-F238E27FC236}">
                <a16:creationId xmlns:a16="http://schemas.microsoft.com/office/drawing/2014/main" id="{997389F5-E8A0-4148-9B92-594E1B93E476}"/>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444296" y="3590339"/>
            <a:ext cx="914400" cy="914400"/>
          </a:xfrm>
          <a:prstGeom prst="rect">
            <a:avLst/>
          </a:prstGeom>
        </p:spPr>
      </p:pic>
      <p:sp>
        <p:nvSpPr>
          <p:cNvPr id="21" name="TextBox 20">
            <a:extLst>
              <a:ext uri="{FF2B5EF4-FFF2-40B4-BE49-F238E27FC236}">
                <a16:creationId xmlns:a16="http://schemas.microsoft.com/office/drawing/2014/main" id="{10C9D364-77B7-4767-A882-0D3F8ACD2B4E}"/>
              </a:ext>
            </a:extLst>
          </p:cNvPr>
          <p:cNvSpPr txBox="1"/>
          <p:nvPr/>
        </p:nvSpPr>
        <p:spPr>
          <a:xfrm>
            <a:off x="4356127" y="3726914"/>
            <a:ext cx="1480022"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Instills confidence</a:t>
            </a:r>
          </a:p>
        </p:txBody>
      </p:sp>
      <p:pic>
        <p:nvPicPr>
          <p:cNvPr id="22" name="Graphic 22" descr="Cheers with solid fill">
            <a:extLst>
              <a:ext uri="{FF2B5EF4-FFF2-40B4-BE49-F238E27FC236}">
                <a16:creationId xmlns:a16="http://schemas.microsoft.com/office/drawing/2014/main" id="{8ECE0FE4-9BD9-491C-9339-F9B6C622DA22}"/>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5945548" y="3678492"/>
            <a:ext cx="914400" cy="914400"/>
          </a:xfrm>
          <a:prstGeom prst="rect">
            <a:avLst/>
          </a:prstGeom>
        </p:spPr>
      </p:pic>
      <p:sp>
        <p:nvSpPr>
          <p:cNvPr id="23" name="TextBox 22">
            <a:extLst>
              <a:ext uri="{FF2B5EF4-FFF2-40B4-BE49-F238E27FC236}">
                <a16:creationId xmlns:a16="http://schemas.microsoft.com/office/drawing/2014/main" id="{65045C4F-2751-4064-827A-E916C50966B6}"/>
              </a:ext>
            </a:extLst>
          </p:cNvPr>
          <p:cNvSpPr txBox="1"/>
          <p:nvPr/>
        </p:nvSpPr>
        <p:spPr>
          <a:xfrm>
            <a:off x="6866705" y="3726914"/>
            <a:ext cx="1515741"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Arial"/>
                <a:cs typeface="Arial"/>
              </a:rPr>
              <a:t>Creates safety net</a:t>
            </a:r>
          </a:p>
        </p:txBody>
      </p:sp>
    </p:spTree>
    <p:extLst>
      <p:ext uri="{BB962C8B-B14F-4D97-AF65-F5344CB8AC3E}">
        <p14:creationId xmlns:p14="http://schemas.microsoft.com/office/powerpoint/2010/main" val="8123301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E5BB-0FB3-4E13-8ED9-220DD3D3FFD3}"/>
              </a:ext>
            </a:extLst>
          </p:cNvPr>
          <p:cNvSpPr>
            <a:spLocks noGrp="1"/>
          </p:cNvSpPr>
          <p:nvPr>
            <p:ph type="title"/>
          </p:nvPr>
        </p:nvSpPr>
        <p:spPr/>
        <p:txBody>
          <a:bodyPr lIns="91440" tIns="45720" rIns="91440" bIns="45720" anchor="ctr"/>
          <a:lstStyle/>
          <a:p>
            <a:r>
              <a:rPr lang="en-US">
                <a:latin typeface="Arial"/>
                <a:cs typeface="Arial"/>
              </a:rPr>
              <a:t>Article Discussion</a:t>
            </a:r>
            <a:endParaRPr lang="en-US"/>
          </a:p>
        </p:txBody>
      </p:sp>
      <p:pic>
        <p:nvPicPr>
          <p:cNvPr id="5" name="Picture 5" descr="A picture containing table&#10;&#10;Description automatically generated">
            <a:extLst>
              <a:ext uri="{FF2B5EF4-FFF2-40B4-BE49-F238E27FC236}">
                <a16:creationId xmlns:a16="http://schemas.microsoft.com/office/drawing/2014/main" id="{44F47496-2299-4AF7-AEEE-794BE01933C5}"/>
              </a:ext>
            </a:extLst>
          </p:cNvPr>
          <p:cNvPicPr>
            <a:picLocks noGrp="1" noChangeAspect="1"/>
          </p:cNvPicPr>
          <p:nvPr>
            <p:ph type="pic" sz="quarter" idx="10"/>
          </p:nvPr>
        </p:nvPicPr>
        <p:blipFill rotWithShape="1">
          <a:blip r:embed="rId3"/>
          <a:srcRect l="12777" t="5197" r="7497" b="20734"/>
          <a:stretch/>
        </p:blipFill>
        <p:spPr>
          <a:xfrm>
            <a:off x="915798" y="1638740"/>
            <a:ext cx="7305260" cy="3903650"/>
          </a:xfrm>
        </p:spPr>
      </p:pic>
    </p:spTree>
    <p:extLst>
      <p:ext uri="{BB962C8B-B14F-4D97-AF65-F5344CB8AC3E}">
        <p14:creationId xmlns:p14="http://schemas.microsoft.com/office/powerpoint/2010/main" val="7876716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9A3BF-7285-4922-898A-E4052797F029}"/>
              </a:ext>
            </a:extLst>
          </p:cNvPr>
          <p:cNvSpPr>
            <a:spLocks noGrp="1"/>
          </p:cNvSpPr>
          <p:nvPr>
            <p:ph type="title"/>
          </p:nvPr>
        </p:nvSpPr>
        <p:spPr/>
        <p:txBody>
          <a:bodyPr lIns="91440" tIns="45720" rIns="91440" bIns="45720" anchor="ctr"/>
          <a:lstStyle/>
          <a:p>
            <a:r>
              <a:rPr lang="en-US">
                <a:latin typeface="Arial"/>
                <a:cs typeface="Arial"/>
              </a:rPr>
              <a:t>Article Discussion</a:t>
            </a:r>
            <a:endParaRPr lang="en-US"/>
          </a:p>
        </p:txBody>
      </p:sp>
      <p:graphicFrame>
        <p:nvGraphicFramePr>
          <p:cNvPr id="6" name="Diagram 4">
            <a:extLst>
              <a:ext uri="{FF2B5EF4-FFF2-40B4-BE49-F238E27FC236}">
                <a16:creationId xmlns:a16="http://schemas.microsoft.com/office/drawing/2014/main" id="{B6E2AC58-D87D-4697-9E2A-814FC20FA926}"/>
              </a:ext>
            </a:extLst>
          </p:cNvPr>
          <p:cNvGraphicFramePr>
            <a:graphicFrameLocks/>
          </p:cNvGraphicFramePr>
          <p:nvPr>
            <p:extLst>
              <p:ext uri="{D42A27DB-BD31-4B8C-83A1-F6EECF244321}">
                <p14:modId xmlns:p14="http://schemas.microsoft.com/office/powerpoint/2010/main" val="1786979932"/>
              </p:ext>
            </p:extLst>
          </p:nvPr>
        </p:nvGraphicFramePr>
        <p:xfrm>
          <a:off x="172329" y="2009815"/>
          <a:ext cx="8743310" cy="3401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719797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CA50C-71E3-46A7-85CA-42D414646C8C}"/>
              </a:ext>
            </a:extLst>
          </p:cNvPr>
          <p:cNvSpPr>
            <a:spLocks noGrp="1"/>
          </p:cNvSpPr>
          <p:nvPr>
            <p:ph type="title"/>
          </p:nvPr>
        </p:nvSpPr>
        <p:spPr/>
        <p:txBody>
          <a:bodyPr lIns="91440" tIns="45720" rIns="91440" bIns="45720" anchor="ctr"/>
          <a:lstStyle/>
          <a:p>
            <a:r>
              <a:rPr lang="en-US">
                <a:latin typeface="Arial"/>
                <a:cs typeface="Arial"/>
              </a:rPr>
              <a:t>Article Discussion </a:t>
            </a:r>
            <a:endParaRPr lang="en-US"/>
          </a:p>
        </p:txBody>
      </p:sp>
      <p:sp>
        <p:nvSpPr>
          <p:cNvPr id="3" name="Content Placeholder 2">
            <a:extLst>
              <a:ext uri="{FF2B5EF4-FFF2-40B4-BE49-F238E27FC236}">
                <a16:creationId xmlns:a16="http://schemas.microsoft.com/office/drawing/2014/main" id="{9278EA51-2715-4DA5-AE9A-67FE1853F52C}"/>
              </a:ext>
            </a:extLst>
          </p:cNvPr>
          <p:cNvSpPr>
            <a:spLocks noGrp="1"/>
          </p:cNvSpPr>
          <p:nvPr>
            <p:ph idx="1"/>
          </p:nvPr>
        </p:nvSpPr>
        <p:spPr>
          <a:xfrm>
            <a:off x="135869" y="1329132"/>
            <a:ext cx="8865738" cy="4715187"/>
          </a:xfrm>
        </p:spPr>
        <p:txBody>
          <a:bodyPr vert="horz" lIns="91440" tIns="45720" rIns="91440" bIns="45720" rtlCol="0" anchor="t">
            <a:normAutofit/>
          </a:bodyPr>
          <a:lstStyle/>
          <a:p>
            <a:pPr marL="457200" indent="-457200">
              <a:lnSpc>
                <a:spcPct val="100000"/>
              </a:lnSpc>
              <a:spcBef>
                <a:spcPts val="0"/>
              </a:spcBef>
              <a:buFont typeface="+mj-lt"/>
              <a:buAutoNum type="arabicPeriod"/>
            </a:pPr>
            <a:r>
              <a:rPr lang="en-US" dirty="0">
                <a:latin typeface="Arial"/>
                <a:cs typeface="Arial"/>
              </a:rPr>
              <a:t>How is design thinking used in your health department? </a:t>
            </a:r>
          </a:p>
          <a:p>
            <a:pPr marL="457200" lvl="1" indent="0">
              <a:lnSpc>
                <a:spcPct val="100000"/>
              </a:lnSpc>
              <a:spcBef>
                <a:spcPts val="0"/>
              </a:spcBef>
              <a:buNone/>
            </a:pPr>
            <a:r>
              <a:rPr lang="en-US" dirty="0">
                <a:latin typeface="Arial"/>
                <a:cs typeface="Arial"/>
              </a:rPr>
              <a:t>- To what extent are diverse perspectives included in design thinking discussions?</a:t>
            </a:r>
          </a:p>
          <a:p>
            <a:pPr marL="457200" indent="-457200">
              <a:buFont typeface="+mj-lt"/>
              <a:buAutoNum type="arabicPeriod"/>
            </a:pPr>
            <a:r>
              <a:rPr lang="en-US" dirty="0">
                <a:latin typeface="Arial"/>
                <a:cs typeface="Arial"/>
              </a:rPr>
              <a:t>What are some ways you might include elements of design thinking with your team? Or in your project?</a:t>
            </a:r>
          </a:p>
          <a:p>
            <a:pPr marL="457200" indent="-457200">
              <a:buFont typeface="+mj-lt"/>
              <a:buAutoNum type="arabicPeriod"/>
            </a:pPr>
            <a:r>
              <a:rPr lang="en-US" dirty="0">
                <a:latin typeface="Arial"/>
                <a:cs typeface="Arial"/>
              </a:rPr>
              <a:t>How can concepts of design thinking be connected with Kotter’s article from last month “What Leaders Really Do?” (e.g. leading </a:t>
            </a:r>
            <a:r>
              <a:rPr lang="en-US">
                <a:latin typeface="Arial"/>
                <a:cs typeface="Arial"/>
              </a:rPr>
              <a:t>vs managing)?</a:t>
            </a:r>
            <a:endParaRPr lang="en-US" dirty="0">
              <a:latin typeface="Arial"/>
              <a:cs typeface="Arial"/>
            </a:endParaRPr>
          </a:p>
        </p:txBody>
      </p:sp>
    </p:spTree>
    <p:extLst>
      <p:ext uri="{BB962C8B-B14F-4D97-AF65-F5344CB8AC3E}">
        <p14:creationId xmlns:p14="http://schemas.microsoft.com/office/powerpoint/2010/main" val="2590020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1CD846-C152-4C2B-A592-C269F6FCE06F}"/>
              </a:ext>
            </a:extLst>
          </p:cNvPr>
          <p:cNvSpPr>
            <a:spLocks noGrp="1"/>
          </p:cNvSpPr>
          <p:nvPr>
            <p:ph type="title"/>
          </p:nvPr>
        </p:nvSpPr>
        <p:spPr/>
        <p:txBody>
          <a:bodyPr lIns="91440" tIns="45720" rIns="91440" bIns="45720" anchor="ctr"/>
          <a:lstStyle/>
          <a:p>
            <a:r>
              <a:rPr lang="en-US">
                <a:latin typeface="Arial"/>
                <a:cs typeface="Arial"/>
              </a:rPr>
              <a:t>Reflection</a:t>
            </a:r>
            <a:endParaRPr lang="en-US"/>
          </a:p>
        </p:txBody>
      </p:sp>
      <p:sp>
        <p:nvSpPr>
          <p:cNvPr id="3" name="Content Placeholder 2">
            <a:extLst>
              <a:ext uri="{FF2B5EF4-FFF2-40B4-BE49-F238E27FC236}">
                <a16:creationId xmlns:a16="http://schemas.microsoft.com/office/drawing/2014/main" id="{B2AE99A6-AD44-4DFE-B19B-129177D2D0DE}"/>
              </a:ext>
            </a:extLst>
          </p:cNvPr>
          <p:cNvSpPr>
            <a:spLocks noGrp="1"/>
          </p:cNvSpPr>
          <p:nvPr>
            <p:ph idx="1"/>
          </p:nvPr>
        </p:nvSpPr>
        <p:spPr/>
        <p:txBody>
          <a:bodyPr vert="horz" lIns="91440" tIns="45720" rIns="91440" bIns="45720" rtlCol="0" anchor="t">
            <a:normAutofit/>
          </a:bodyPr>
          <a:lstStyle/>
          <a:p>
            <a:pPr marL="457200" indent="-457200">
              <a:buFont typeface="+mj-lt"/>
              <a:buAutoNum type="arabicPeriod"/>
            </a:pPr>
            <a:r>
              <a:rPr lang="en-US">
                <a:latin typeface="Arial"/>
                <a:cs typeface="Arial"/>
              </a:rPr>
              <a:t>What went well in this meeting?</a:t>
            </a:r>
          </a:p>
          <a:p>
            <a:pPr marL="457200" indent="-457200">
              <a:buFont typeface="+mj-lt"/>
              <a:buAutoNum type="arabicPeriod"/>
            </a:pPr>
            <a:r>
              <a:rPr lang="en-US">
                <a:latin typeface="Arial"/>
                <a:cs typeface="Arial"/>
              </a:rPr>
              <a:t>How can we integrate virtual meeting best practices into future meetings?</a:t>
            </a:r>
          </a:p>
          <a:p>
            <a:pPr marL="457200" indent="-457200">
              <a:buFont typeface="+mj-lt"/>
              <a:buAutoNum type="arabicPeriod"/>
            </a:pPr>
            <a:r>
              <a:rPr lang="en-US">
                <a:latin typeface="Arial"/>
                <a:cs typeface="Arial"/>
              </a:rPr>
              <a:t>What could be done differently for future meetings?</a:t>
            </a:r>
          </a:p>
          <a:p>
            <a:pPr marL="457200" indent="-457200">
              <a:buFont typeface="+mj-lt"/>
              <a:buAutoNum type="arabicPeriod"/>
            </a:pPr>
            <a:r>
              <a:rPr lang="en-US">
                <a:latin typeface="Arial"/>
                <a:cs typeface="Arial"/>
              </a:rPr>
              <a:t>What topics would you like to discuss in the future?</a:t>
            </a:r>
          </a:p>
          <a:p>
            <a:endParaRPr lang="en-US">
              <a:latin typeface="Arial"/>
              <a:cs typeface="Arial"/>
            </a:endParaRPr>
          </a:p>
        </p:txBody>
      </p:sp>
    </p:spTree>
    <p:extLst>
      <p:ext uri="{BB962C8B-B14F-4D97-AF65-F5344CB8AC3E}">
        <p14:creationId xmlns:p14="http://schemas.microsoft.com/office/powerpoint/2010/main" val="25542546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A9DE0-509D-42DC-8095-2202496C5C57}"/>
              </a:ext>
            </a:extLst>
          </p:cNvPr>
          <p:cNvSpPr>
            <a:spLocks noGrp="1"/>
          </p:cNvSpPr>
          <p:nvPr>
            <p:ph type="title"/>
          </p:nvPr>
        </p:nvSpPr>
        <p:spPr/>
        <p:txBody>
          <a:bodyPr lIns="91440" tIns="45720" rIns="91440" bIns="45720" anchor="ctr"/>
          <a:lstStyle/>
          <a:p>
            <a:r>
              <a:rPr lang="en-US">
                <a:latin typeface="Arial"/>
                <a:cs typeface="Arial"/>
              </a:rPr>
              <a:t>CSTE Announcements and Reminders</a:t>
            </a:r>
            <a:endParaRPr lang="en-US"/>
          </a:p>
        </p:txBody>
      </p:sp>
      <p:sp>
        <p:nvSpPr>
          <p:cNvPr id="3" name="Content Placeholder 2">
            <a:extLst>
              <a:ext uri="{FF2B5EF4-FFF2-40B4-BE49-F238E27FC236}">
                <a16:creationId xmlns:a16="http://schemas.microsoft.com/office/drawing/2014/main" id="{A4235025-50CA-4CE1-9D9D-566A38089C74}"/>
              </a:ext>
            </a:extLst>
          </p:cNvPr>
          <p:cNvSpPr>
            <a:spLocks noGrp="1"/>
          </p:cNvSpPr>
          <p:nvPr>
            <p:ph idx="1"/>
          </p:nvPr>
        </p:nvSpPr>
        <p:spPr>
          <a:xfrm>
            <a:off x="253184" y="1433010"/>
            <a:ext cx="8643488" cy="4575487"/>
          </a:xfrm>
        </p:spPr>
        <p:txBody>
          <a:bodyPr vert="horz" lIns="91440" tIns="45720" rIns="91440" bIns="45720" rtlCol="0" anchor="t">
            <a:normAutofit/>
          </a:bodyPr>
          <a:lstStyle/>
          <a:p>
            <a:r>
              <a:rPr lang="en-US" dirty="0">
                <a:latin typeface="Arial"/>
                <a:cs typeface="Arial"/>
              </a:rPr>
              <a:t>Coming Soon</a:t>
            </a:r>
          </a:p>
          <a:p>
            <a:pPr lvl="1"/>
            <a:r>
              <a:rPr lang="en-US" dirty="0">
                <a:latin typeface="Arial"/>
                <a:cs typeface="Arial"/>
              </a:rPr>
              <a:t>Orientation for Project Sponsors, Mentors and On-site Supervisors</a:t>
            </a:r>
          </a:p>
          <a:p>
            <a:pPr lvl="1"/>
            <a:r>
              <a:rPr lang="en-US" dirty="0">
                <a:latin typeface="Arial"/>
                <a:cs typeface="Arial"/>
              </a:rPr>
              <a:t>Newsletter</a:t>
            </a:r>
          </a:p>
          <a:p>
            <a:r>
              <a:rPr lang="en-US" dirty="0">
                <a:latin typeface="Arial"/>
                <a:cs typeface="Arial"/>
              </a:rPr>
              <a:t>Complete evaluation in CSTE Learn </a:t>
            </a:r>
          </a:p>
          <a:p>
            <a:r>
              <a:rPr lang="en-US" dirty="0">
                <a:latin typeface="Arial"/>
                <a:cs typeface="Arial"/>
              </a:rPr>
              <a:t>Sign up to facilitate/present on future virtual meetings</a:t>
            </a:r>
          </a:p>
          <a:p>
            <a:r>
              <a:rPr lang="en-US" dirty="0">
                <a:latin typeface="Arial"/>
                <a:cs typeface="Arial"/>
              </a:rPr>
              <a:t>Schedule your coaching call with Wolf and Heron</a:t>
            </a:r>
          </a:p>
          <a:p>
            <a:r>
              <a:rPr lang="en-US" dirty="0">
                <a:latin typeface="Arial"/>
                <a:cs typeface="Arial"/>
              </a:rPr>
              <a:t>Basecamp – avoid checking off the to do list, it marks it complete for everyone.</a:t>
            </a:r>
          </a:p>
          <a:p>
            <a:r>
              <a:rPr lang="en-US" dirty="0">
                <a:latin typeface="Arial"/>
                <a:cs typeface="Arial"/>
              </a:rPr>
              <a:t>Next Call</a:t>
            </a:r>
          </a:p>
          <a:p>
            <a:pPr lvl="1"/>
            <a:r>
              <a:rPr lang="en-US" dirty="0">
                <a:latin typeface="Arial"/>
                <a:cs typeface="Arial"/>
              </a:rPr>
              <a:t>Friday, March 4</a:t>
            </a:r>
            <a:r>
              <a:rPr lang="en-US" baseline="30000" dirty="0">
                <a:latin typeface="Arial"/>
                <a:cs typeface="Arial"/>
              </a:rPr>
              <a:t>th</a:t>
            </a:r>
            <a:r>
              <a:rPr lang="en-US" dirty="0">
                <a:latin typeface="Arial"/>
                <a:cs typeface="Arial"/>
              </a:rPr>
              <a:t> 12-1pm ET – Case Study</a:t>
            </a:r>
          </a:p>
          <a:p>
            <a:pPr lvl="1"/>
            <a:r>
              <a:rPr lang="en-US" dirty="0">
                <a:latin typeface="Arial"/>
                <a:cs typeface="Arial"/>
              </a:rPr>
              <a:t>Monday, March 21</a:t>
            </a:r>
            <a:r>
              <a:rPr lang="en-US" baseline="30000" dirty="0">
                <a:latin typeface="Arial"/>
                <a:cs typeface="Arial"/>
              </a:rPr>
              <a:t>st</a:t>
            </a:r>
            <a:r>
              <a:rPr lang="en-US" dirty="0">
                <a:latin typeface="Arial"/>
                <a:cs typeface="Arial"/>
              </a:rPr>
              <a:t> 1-2pm ET – Group Coaching</a:t>
            </a:r>
          </a:p>
          <a:p>
            <a:endParaRPr lang="en-US" dirty="0"/>
          </a:p>
          <a:p>
            <a:endParaRPr lang="en-US" dirty="0"/>
          </a:p>
        </p:txBody>
      </p:sp>
    </p:spTree>
    <p:extLst>
      <p:ext uri="{BB962C8B-B14F-4D97-AF65-F5344CB8AC3E}">
        <p14:creationId xmlns:p14="http://schemas.microsoft.com/office/powerpoint/2010/main" val="23939382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53D4C6-CF9F-4C55-89BF-51AD51094624}"/>
              </a:ext>
            </a:extLst>
          </p:cNvPr>
          <p:cNvSpPr>
            <a:spLocks noGrp="1"/>
          </p:cNvSpPr>
          <p:nvPr>
            <p:ph type="title"/>
          </p:nvPr>
        </p:nvSpPr>
        <p:spPr/>
        <p:txBody>
          <a:bodyPr/>
          <a:lstStyle/>
          <a:p>
            <a:r>
              <a:rPr lang="en-US" sz="3200"/>
              <a:t>Shaping the Innovator’s Journey</a:t>
            </a:r>
          </a:p>
        </p:txBody>
      </p:sp>
      <p:graphicFrame>
        <p:nvGraphicFramePr>
          <p:cNvPr id="5" name="Content Placeholder 4">
            <a:extLst>
              <a:ext uri="{FF2B5EF4-FFF2-40B4-BE49-F238E27FC236}">
                <a16:creationId xmlns:a16="http://schemas.microsoft.com/office/drawing/2014/main" id="{B08CF2F4-70F8-4156-8134-9CAB716E821F}"/>
              </a:ext>
            </a:extLst>
          </p:cNvPr>
          <p:cNvGraphicFramePr>
            <a:graphicFrameLocks noGrp="1"/>
          </p:cNvGraphicFramePr>
          <p:nvPr>
            <p:ph idx="1"/>
            <p:extLst>
              <p:ext uri="{D42A27DB-BD31-4B8C-83A1-F6EECF244321}">
                <p14:modId xmlns:p14="http://schemas.microsoft.com/office/powerpoint/2010/main" val="299753327"/>
              </p:ext>
            </p:extLst>
          </p:nvPr>
        </p:nvGraphicFramePr>
        <p:xfrm>
          <a:off x="169565" y="1256043"/>
          <a:ext cx="8832840" cy="4986493"/>
        </p:xfrm>
        <a:graphic>
          <a:graphicData uri="http://schemas.openxmlformats.org/drawingml/2006/table">
            <a:tbl>
              <a:tblPr firstRow="1" bandRow="1">
                <a:tableStyleId>{5C22544A-7EE6-4342-B048-85BDC9FD1C3A}</a:tableStyleId>
              </a:tblPr>
              <a:tblGrid>
                <a:gridCol w="2566986">
                  <a:extLst>
                    <a:ext uri="{9D8B030D-6E8A-4147-A177-3AD203B41FA5}">
                      <a16:colId xmlns:a16="http://schemas.microsoft.com/office/drawing/2014/main" val="2301329902"/>
                    </a:ext>
                  </a:extLst>
                </a:gridCol>
                <a:gridCol w="3321574">
                  <a:extLst>
                    <a:ext uri="{9D8B030D-6E8A-4147-A177-3AD203B41FA5}">
                      <a16:colId xmlns:a16="http://schemas.microsoft.com/office/drawing/2014/main" val="3475937627"/>
                    </a:ext>
                  </a:extLst>
                </a:gridCol>
                <a:gridCol w="2944280">
                  <a:extLst>
                    <a:ext uri="{9D8B030D-6E8A-4147-A177-3AD203B41FA5}">
                      <a16:colId xmlns:a16="http://schemas.microsoft.com/office/drawing/2014/main" val="2021168428"/>
                    </a:ext>
                  </a:extLst>
                </a:gridCol>
              </a:tblGrid>
              <a:tr h="526278">
                <a:tc>
                  <a:txBody>
                    <a:bodyPr/>
                    <a:lstStyle/>
                    <a:p>
                      <a:pPr marL="0" marR="0">
                        <a:spcBef>
                          <a:spcPts val="0"/>
                        </a:spcBef>
                        <a:spcAft>
                          <a:spcPts val="0"/>
                        </a:spcAft>
                      </a:pPr>
                      <a:r>
                        <a:rPr lang="en-US" sz="1200">
                          <a:effectLst/>
                        </a:rPr>
                        <a:t>PROBLEM</a:t>
                      </a:r>
                    </a:p>
                  </a:txBody>
                  <a:tcPr marL="68580" marR="68580" marT="0" marB="0" anchor="ctr"/>
                </a:tc>
                <a:tc>
                  <a:txBody>
                    <a:bodyPr/>
                    <a:lstStyle/>
                    <a:p>
                      <a:pPr marL="0" marR="0">
                        <a:spcBef>
                          <a:spcPts val="0"/>
                        </a:spcBef>
                        <a:spcAft>
                          <a:spcPts val="0"/>
                        </a:spcAft>
                      </a:pPr>
                      <a:r>
                        <a:rPr lang="en-US" sz="1200" dirty="0">
                          <a:effectLst/>
                        </a:rPr>
                        <a:t>DESIGN THINKING</a:t>
                      </a:r>
                    </a:p>
                  </a:txBody>
                  <a:tcPr marL="68580" marR="68580" marT="0" marB="0" anchor="ctr"/>
                </a:tc>
                <a:tc>
                  <a:txBody>
                    <a:bodyPr/>
                    <a:lstStyle/>
                    <a:p>
                      <a:pPr marL="0" marR="0">
                        <a:spcBef>
                          <a:spcPts val="0"/>
                        </a:spcBef>
                        <a:spcAft>
                          <a:spcPts val="0"/>
                        </a:spcAft>
                      </a:pPr>
                      <a:r>
                        <a:rPr lang="en-US" sz="1200">
                          <a:effectLst/>
                        </a:rPr>
                        <a:t>IMPROVED OUTCOME</a:t>
                      </a:r>
                    </a:p>
                  </a:txBody>
                  <a:tcPr marL="68580" marR="68580" marT="0" marB="0" anchor="ctr"/>
                </a:tc>
                <a:extLst>
                  <a:ext uri="{0D108BD9-81ED-4DB2-BD59-A6C34878D82A}">
                    <a16:rowId xmlns:a16="http://schemas.microsoft.com/office/drawing/2014/main" val="1878670406"/>
                  </a:ext>
                </a:extLst>
              </a:tr>
              <a:tr h="249982">
                <a:tc>
                  <a:txBody>
                    <a:bodyPr/>
                    <a:lstStyle/>
                    <a:p>
                      <a:pPr marL="0" marR="0">
                        <a:spcBef>
                          <a:spcPts val="0"/>
                        </a:spcBef>
                        <a:spcAft>
                          <a:spcPts val="0"/>
                        </a:spcAft>
                      </a:pPr>
                      <a:r>
                        <a:rPr lang="en-US" sz="1200" b="1">
                          <a:effectLst/>
                        </a:rPr>
                        <a:t>Innovators are:</a:t>
                      </a:r>
                    </a:p>
                  </a:txBody>
                  <a:tcPr marL="68580" marR="68580" marT="0" marB="0"/>
                </a:tc>
                <a:tc>
                  <a:txBody>
                    <a:bodyPr/>
                    <a:lstStyle/>
                    <a:p>
                      <a:pPr marL="0" marR="0">
                        <a:spcBef>
                          <a:spcPts val="0"/>
                        </a:spcBef>
                        <a:spcAft>
                          <a:spcPts val="0"/>
                        </a:spcAft>
                      </a:pPr>
                      <a:endParaRPr lang="en-US" sz="1200">
                        <a:effectLst/>
                      </a:endParaRPr>
                    </a:p>
                  </a:txBody>
                  <a:tcPr marL="68580" marR="68580" marT="0" marB="0"/>
                </a:tc>
                <a:tc>
                  <a:txBody>
                    <a:bodyPr/>
                    <a:lstStyle/>
                    <a:p>
                      <a:pPr marL="0" marR="0">
                        <a:spcBef>
                          <a:spcPts val="0"/>
                        </a:spcBef>
                        <a:spcAft>
                          <a:spcPts val="0"/>
                        </a:spcAft>
                      </a:pPr>
                      <a:endParaRPr lang="en-US" sz="1200">
                        <a:effectLst/>
                      </a:endParaRPr>
                    </a:p>
                  </a:txBody>
                  <a:tcPr marL="68580" marR="68580" marT="0" marB="0"/>
                </a:tc>
                <a:extLst>
                  <a:ext uri="{0D108BD9-81ED-4DB2-BD59-A6C34878D82A}">
                    <a16:rowId xmlns:a16="http://schemas.microsoft.com/office/drawing/2014/main" val="323266823"/>
                  </a:ext>
                </a:extLst>
              </a:tr>
              <a:tr h="631535">
                <a:tc>
                  <a:txBody>
                    <a:bodyPr/>
                    <a:lstStyle/>
                    <a:p>
                      <a:pPr marL="0" marR="0">
                        <a:spcBef>
                          <a:spcPts val="0"/>
                        </a:spcBef>
                        <a:spcAft>
                          <a:spcPts val="0"/>
                        </a:spcAft>
                      </a:pPr>
                      <a:r>
                        <a:rPr lang="en-US" sz="1200">
                          <a:effectLst/>
                        </a:rPr>
                        <a:t>Trapped in their own expertise and experience</a:t>
                      </a:r>
                    </a:p>
                  </a:txBody>
                  <a:tcPr marL="68580" marR="68580" marT="0" marB="0"/>
                </a:tc>
                <a:tc>
                  <a:txBody>
                    <a:bodyPr/>
                    <a:lstStyle/>
                    <a:p>
                      <a:pPr marL="0" marR="0">
                        <a:spcBef>
                          <a:spcPts val="0"/>
                        </a:spcBef>
                        <a:spcAft>
                          <a:spcPts val="0"/>
                        </a:spcAft>
                      </a:pPr>
                      <a:r>
                        <a:rPr lang="en-US" sz="1200" b="1" i="1">
                          <a:effectLst/>
                        </a:rPr>
                        <a:t>Provides immersion </a:t>
                      </a:r>
                      <a:r>
                        <a:rPr lang="en-US" sz="1200" i="1">
                          <a:effectLst/>
                        </a:rPr>
                        <a:t>in the user’s experience, shifting an innovator’s mindset toward…</a:t>
                      </a:r>
                    </a:p>
                  </a:txBody>
                  <a:tcPr marL="68580" marR="68580" marT="0" marB="0"/>
                </a:tc>
                <a:tc>
                  <a:txBody>
                    <a:bodyPr/>
                    <a:lstStyle/>
                    <a:p>
                      <a:pPr marL="0" marR="0">
                        <a:spcBef>
                          <a:spcPts val="0"/>
                        </a:spcBef>
                        <a:spcAft>
                          <a:spcPts val="0"/>
                        </a:spcAft>
                      </a:pPr>
                      <a:r>
                        <a:rPr lang="en-US" sz="1200" i="1">
                          <a:effectLst/>
                        </a:rPr>
                        <a:t>A better understanding of those being designed for</a:t>
                      </a:r>
                    </a:p>
                  </a:txBody>
                  <a:tcPr marL="68580" marR="68580" marT="0" marB="0"/>
                </a:tc>
                <a:extLst>
                  <a:ext uri="{0D108BD9-81ED-4DB2-BD59-A6C34878D82A}">
                    <a16:rowId xmlns:a16="http://schemas.microsoft.com/office/drawing/2014/main" val="4181527382"/>
                  </a:ext>
                </a:extLst>
              </a:tr>
              <a:tr h="631535">
                <a:tc>
                  <a:txBody>
                    <a:bodyPr/>
                    <a:lstStyle/>
                    <a:p>
                      <a:pPr marL="0" marR="0">
                        <a:spcBef>
                          <a:spcPts val="0"/>
                        </a:spcBef>
                        <a:spcAft>
                          <a:spcPts val="0"/>
                        </a:spcAft>
                      </a:pPr>
                      <a:r>
                        <a:rPr lang="en-US" sz="1200">
                          <a:effectLst/>
                        </a:rPr>
                        <a:t>Overwhelmed by the volume and messiness of qualitative data</a:t>
                      </a:r>
                    </a:p>
                  </a:txBody>
                  <a:tcPr marL="68580" marR="68580" marT="0" marB="0"/>
                </a:tc>
                <a:tc>
                  <a:txBody>
                    <a:bodyPr/>
                    <a:lstStyle/>
                    <a:p>
                      <a:pPr marL="0" marR="0">
                        <a:spcBef>
                          <a:spcPts val="0"/>
                        </a:spcBef>
                        <a:spcAft>
                          <a:spcPts val="0"/>
                        </a:spcAft>
                      </a:pPr>
                      <a:r>
                        <a:rPr lang="en-US" sz="1200" b="1" i="1">
                          <a:effectLst/>
                        </a:rPr>
                        <a:t>Makes sense </a:t>
                      </a:r>
                      <a:r>
                        <a:rPr lang="en-US" sz="1200" i="1">
                          <a:effectLst/>
                        </a:rPr>
                        <a:t>of data by organizing it into themes and patterns, pointing the innovator toward…</a:t>
                      </a:r>
                    </a:p>
                  </a:txBody>
                  <a:tcPr marL="68580" marR="68580" marT="0" marB="0"/>
                </a:tc>
                <a:tc>
                  <a:txBody>
                    <a:bodyPr/>
                    <a:lstStyle/>
                    <a:p>
                      <a:pPr marL="0" marR="0">
                        <a:spcBef>
                          <a:spcPts val="0"/>
                        </a:spcBef>
                        <a:spcAft>
                          <a:spcPts val="0"/>
                        </a:spcAft>
                      </a:pPr>
                      <a:r>
                        <a:rPr lang="en-US" sz="1200" i="1">
                          <a:effectLst/>
                        </a:rPr>
                        <a:t>New insights and possibilities</a:t>
                      </a:r>
                    </a:p>
                  </a:txBody>
                  <a:tcPr marL="68580" marR="68580" marT="0" marB="0"/>
                </a:tc>
                <a:extLst>
                  <a:ext uri="{0D108BD9-81ED-4DB2-BD59-A6C34878D82A}">
                    <a16:rowId xmlns:a16="http://schemas.microsoft.com/office/drawing/2014/main" val="1485922309"/>
                  </a:ext>
                </a:extLst>
              </a:tr>
              <a:tr h="631535">
                <a:tc>
                  <a:txBody>
                    <a:bodyPr/>
                    <a:lstStyle/>
                    <a:p>
                      <a:pPr marL="0" marR="0">
                        <a:spcBef>
                          <a:spcPts val="0"/>
                        </a:spcBef>
                        <a:spcAft>
                          <a:spcPts val="0"/>
                        </a:spcAft>
                      </a:pPr>
                      <a:r>
                        <a:rPr lang="en-US" sz="1200">
                          <a:effectLst/>
                        </a:rPr>
                        <a:t>Divided by differences in team members’ perspectives</a:t>
                      </a:r>
                    </a:p>
                  </a:txBody>
                  <a:tcPr marL="68580" marR="68580" marT="0" marB="0"/>
                </a:tc>
                <a:tc>
                  <a:txBody>
                    <a:bodyPr/>
                    <a:lstStyle/>
                    <a:p>
                      <a:pPr marL="0" marR="0">
                        <a:spcBef>
                          <a:spcPts val="0"/>
                        </a:spcBef>
                        <a:spcAft>
                          <a:spcPts val="0"/>
                        </a:spcAft>
                      </a:pPr>
                      <a:r>
                        <a:rPr lang="en-US" sz="1200" b="1" i="1">
                          <a:effectLst/>
                        </a:rPr>
                        <a:t>Builds alignment </a:t>
                      </a:r>
                      <a:r>
                        <a:rPr lang="en-US" sz="1200" i="1">
                          <a:effectLst/>
                        </a:rPr>
                        <a:t>as insights are translated into design criteria, moving an innovation team toward…</a:t>
                      </a:r>
                    </a:p>
                  </a:txBody>
                  <a:tcPr marL="68580" marR="68580" marT="0" marB="0"/>
                </a:tc>
                <a:tc>
                  <a:txBody>
                    <a:bodyPr/>
                    <a:lstStyle/>
                    <a:p>
                      <a:pPr marL="0" marR="0">
                        <a:spcBef>
                          <a:spcPts val="0"/>
                        </a:spcBef>
                        <a:spcAft>
                          <a:spcPts val="0"/>
                        </a:spcAft>
                      </a:pPr>
                      <a:r>
                        <a:rPr lang="en-US" sz="1200" i="1">
                          <a:effectLst/>
                        </a:rPr>
                        <a:t>Convergence around what really matters to users</a:t>
                      </a:r>
                    </a:p>
                  </a:txBody>
                  <a:tcPr marL="68580" marR="68580" marT="0" marB="0"/>
                </a:tc>
                <a:extLst>
                  <a:ext uri="{0D108BD9-81ED-4DB2-BD59-A6C34878D82A}">
                    <a16:rowId xmlns:a16="http://schemas.microsoft.com/office/drawing/2014/main" val="3160189347"/>
                  </a:ext>
                </a:extLst>
              </a:tr>
              <a:tr h="631535">
                <a:tc>
                  <a:txBody>
                    <a:bodyPr/>
                    <a:lstStyle/>
                    <a:p>
                      <a:pPr marL="0" marR="0">
                        <a:spcBef>
                          <a:spcPts val="0"/>
                        </a:spcBef>
                        <a:spcAft>
                          <a:spcPts val="0"/>
                        </a:spcAft>
                      </a:pPr>
                      <a:r>
                        <a:rPr lang="en-US" sz="1200">
                          <a:effectLst/>
                        </a:rPr>
                        <a:t>Confronted by too many disparate but familiar ideas</a:t>
                      </a:r>
                    </a:p>
                  </a:txBody>
                  <a:tcPr marL="68580" marR="68580" marT="0" marB="0"/>
                </a:tc>
                <a:tc>
                  <a:txBody>
                    <a:bodyPr/>
                    <a:lstStyle/>
                    <a:p>
                      <a:pPr marL="0" marR="0">
                        <a:spcBef>
                          <a:spcPts val="0"/>
                        </a:spcBef>
                        <a:spcAft>
                          <a:spcPts val="0"/>
                        </a:spcAft>
                      </a:pPr>
                      <a:r>
                        <a:rPr lang="en-US" sz="1200" b="1" i="1">
                          <a:effectLst/>
                        </a:rPr>
                        <a:t>Encourages the emergence</a:t>
                      </a:r>
                      <a:r>
                        <a:rPr lang="en-US" sz="1200" i="1">
                          <a:effectLst/>
                        </a:rPr>
                        <a:t> of fresh ideas through a focused inquiry, shifting team members toward…</a:t>
                      </a:r>
                    </a:p>
                  </a:txBody>
                  <a:tcPr marL="68580" marR="68580" marT="0" marB="0"/>
                </a:tc>
                <a:tc>
                  <a:txBody>
                    <a:bodyPr/>
                    <a:lstStyle/>
                    <a:p>
                      <a:pPr marL="0" marR="0">
                        <a:spcBef>
                          <a:spcPts val="0"/>
                        </a:spcBef>
                        <a:spcAft>
                          <a:spcPts val="0"/>
                        </a:spcAft>
                      </a:pPr>
                      <a:r>
                        <a:rPr lang="en-US" sz="1200" i="1">
                          <a:effectLst/>
                        </a:rPr>
                        <a:t>A limited but diverse set of potential new solutions</a:t>
                      </a:r>
                    </a:p>
                  </a:txBody>
                  <a:tcPr marL="68580" marR="68580" marT="0" marB="0"/>
                </a:tc>
                <a:extLst>
                  <a:ext uri="{0D108BD9-81ED-4DB2-BD59-A6C34878D82A}">
                    <a16:rowId xmlns:a16="http://schemas.microsoft.com/office/drawing/2014/main" val="1341284874"/>
                  </a:ext>
                </a:extLst>
              </a:tr>
              <a:tr h="631535">
                <a:tc>
                  <a:txBody>
                    <a:bodyPr/>
                    <a:lstStyle/>
                    <a:p>
                      <a:pPr marL="0" marR="0">
                        <a:spcBef>
                          <a:spcPts val="0"/>
                        </a:spcBef>
                        <a:spcAft>
                          <a:spcPts val="0"/>
                        </a:spcAft>
                      </a:pPr>
                      <a:r>
                        <a:rPr lang="en-US" sz="1200">
                          <a:effectLst/>
                        </a:rPr>
                        <a:t>Constrained by existing biases about what does or doesn’t work</a:t>
                      </a:r>
                    </a:p>
                  </a:txBody>
                  <a:tcPr marL="68580" marR="68580" marT="0" marB="0"/>
                </a:tc>
                <a:tc>
                  <a:txBody>
                    <a:bodyPr/>
                    <a:lstStyle/>
                    <a:p>
                      <a:pPr marL="0" marR="0">
                        <a:spcBef>
                          <a:spcPts val="0"/>
                        </a:spcBef>
                        <a:spcAft>
                          <a:spcPts val="0"/>
                        </a:spcAft>
                      </a:pPr>
                      <a:r>
                        <a:rPr lang="en-US" sz="1200" b="1" i="1">
                          <a:effectLst/>
                        </a:rPr>
                        <a:t>Fosters articulation</a:t>
                      </a:r>
                      <a:r>
                        <a:rPr lang="en-US" sz="1200" i="1">
                          <a:effectLst/>
                        </a:rPr>
                        <a:t> of the conditions necessary to each idea’s success and transitions a team toward…</a:t>
                      </a:r>
                    </a:p>
                  </a:txBody>
                  <a:tcPr marL="68580" marR="68580" marT="0" marB="0"/>
                </a:tc>
                <a:tc>
                  <a:txBody>
                    <a:bodyPr/>
                    <a:lstStyle/>
                    <a:p>
                      <a:pPr marL="0" marR="0">
                        <a:spcBef>
                          <a:spcPts val="0"/>
                        </a:spcBef>
                        <a:spcAft>
                          <a:spcPts val="0"/>
                        </a:spcAft>
                      </a:pPr>
                      <a:r>
                        <a:rPr lang="en-US" sz="1200" i="1">
                          <a:effectLst/>
                        </a:rPr>
                        <a:t>Clarity on make-or-break assumptions that enables the design of meaningful experiments</a:t>
                      </a:r>
                    </a:p>
                  </a:txBody>
                  <a:tcPr marL="68580" marR="68580" marT="0" marB="0"/>
                </a:tc>
                <a:extLst>
                  <a:ext uri="{0D108BD9-81ED-4DB2-BD59-A6C34878D82A}">
                    <a16:rowId xmlns:a16="http://schemas.microsoft.com/office/drawing/2014/main" val="1934081614"/>
                  </a:ext>
                </a:extLst>
              </a:tr>
              <a:tr h="631535">
                <a:tc>
                  <a:txBody>
                    <a:bodyPr/>
                    <a:lstStyle/>
                    <a:p>
                      <a:pPr marL="0" marR="0">
                        <a:spcBef>
                          <a:spcPts val="0"/>
                        </a:spcBef>
                        <a:spcAft>
                          <a:spcPts val="0"/>
                        </a:spcAft>
                      </a:pPr>
                      <a:r>
                        <a:rPr lang="en-US" sz="1200">
                          <a:effectLst/>
                        </a:rPr>
                        <a:t>Lacking a shared understanding of new ideas and often unable to get good feedback from users</a:t>
                      </a:r>
                    </a:p>
                  </a:txBody>
                  <a:tcPr marL="68580" marR="68580" marT="0" marB="0"/>
                </a:tc>
                <a:tc>
                  <a:txBody>
                    <a:bodyPr/>
                    <a:lstStyle/>
                    <a:p>
                      <a:pPr marL="0" marR="0">
                        <a:spcBef>
                          <a:spcPts val="0"/>
                        </a:spcBef>
                        <a:spcAft>
                          <a:spcPts val="0"/>
                        </a:spcAft>
                      </a:pPr>
                      <a:r>
                        <a:rPr lang="en-US" sz="1200" b="1" i="1">
                          <a:effectLst/>
                        </a:rPr>
                        <a:t>Offers pre-experiences </a:t>
                      </a:r>
                      <a:r>
                        <a:rPr lang="en-US" sz="1200" i="1">
                          <a:effectLst/>
                        </a:rPr>
                        <a:t>to users through very rough prototypes that help innovators get…</a:t>
                      </a:r>
                    </a:p>
                  </a:txBody>
                  <a:tcPr marL="68580" marR="68580" marT="0" marB="0"/>
                </a:tc>
                <a:tc>
                  <a:txBody>
                    <a:bodyPr/>
                    <a:lstStyle/>
                    <a:p>
                      <a:pPr marL="0" marR="0">
                        <a:spcBef>
                          <a:spcPts val="0"/>
                        </a:spcBef>
                        <a:spcAft>
                          <a:spcPts val="0"/>
                        </a:spcAft>
                      </a:pPr>
                      <a:r>
                        <a:rPr lang="en-US" sz="1200" i="1">
                          <a:effectLst/>
                        </a:rPr>
                        <a:t>Accurate feedback at low cost and an understanding of potential solutions’ true value</a:t>
                      </a:r>
                    </a:p>
                  </a:txBody>
                  <a:tcPr marL="68580" marR="68580" marT="0" marB="0"/>
                </a:tc>
                <a:extLst>
                  <a:ext uri="{0D108BD9-81ED-4DB2-BD59-A6C34878D82A}">
                    <a16:rowId xmlns:a16="http://schemas.microsoft.com/office/drawing/2014/main" val="1456162717"/>
                  </a:ext>
                </a:extLst>
              </a:tr>
              <a:tr h="421023">
                <a:tc>
                  <a:txBody>
                    <a:bodyPr/>
                    <a:lstStyle/>
                    <a:p>
                      <a:pPr marL="0" marR="0">
                        <a:spcBef>
                          <a:spcPts val="0"/>
                        </a:spcBef>
                        <a:spcAft>
                          <a:spcPts val="0"/>
                        </a:spcAft>
                      </a:pPr>
                      <a:r>
                        <a:rPr lang="en-US" sz="1200">
                          <a:effectLst/>
                        </a:rPr>
                        <a:t>Afraid of change and ambiguity surrounding the new future</a:t>
                      </a:r>
                    </a:p>
                  </a:txBody>
                  <a:tcPr marL="68580" marR="68580" marT="0" marB="0"/>
                </a:tc>
                <a:tc>
                  <a:txBody>
                    <a:bodyPr/>
                    <a:lstStyle/>
                    <a:p>
                      <a:pPr marL="0" marR="0">
                        <a:spcBef>
                          <a:spcPts val="0"/>
                        </a:spcBef>
                        <a:spcAft>
                          <a:spcPts val="0"/>
                        </a:spcAft>
                      </a:pPr>
                      <a:r>
                        <a:rPr lang="en-US" sz="1200" b="1" i="1">
                          <a:effectLst/>
                        </a:rPr>
                        <a:t>Delivers learning in action</a:t>
                      </a:r>
                      <a:r>
                        <a:rPr lang="en-US" sz="1200" i="1">
                          <a:effectLst/>
                        </a:rPr>
                        <a:t> as experiments engage staff and users, helping them build…</a:t>
                      </a:r>
                    </a:p>
                  </a:txBody>
                  <a:tcPr marL="68580" marR="68580" marT="0" marB="0"/>
                </a:tc>
                <a:tc>
                  <a:txBody>
                    <a:bodyPr/>
                    <a:lstStyle/>
                    <a:p>
                      <a:pPr marL="0" marR="0">
                        <a:spcBef>
                          <a:spcPts val="0"/>
                        </a:spcBef>
                        <a:spcAft>
                          <a:spcPts val="0"/>
                        </a:spcAft>
                      </a:pPr>
                      <a:r>
                        <a:rPr lang="en-US" sz="1200" i="1" dirty="0">
                          <a:effectLst/>
                        </a:rPr>
                        <a:t>A shared commitment and confidence in the new product or strategy</a:t>
                      </a:r>
                    </a:p>
                  </a:txBody>
                  <a:tcPr marL="68580" marR="68580" marT="0" marB="0"/>
                </a:tc>
                <a:extLst>
                  <a:ext uri="{0D108BD9-81ED-4DB2-BD59-A6C34878D82A}">
                    <a16:rowId xmlns:a16="http://schemas.microsoft.com/office/drawing/2014/main" val="4157721361"/>
                  </a:ext>
                </a:extLst>
              </a:tr>
            </a:tbl>
          </a:graphicData>
        </a:graphic>
      </p:graphicFrame>
    </p:spTree>
    <p:extLst>
      <p:ext uri="{BB962C8B-B14F-4D97-AF65-F5344CB8AC3E}">
        <p14:creationId xmlns:p14="http://schemas.microsoft.com/office/powerpoint/2010/main" val="1610108911"/>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STE Standard.potx" id="{A2EAD8E9-3A6E-9B42-A460-2E546A7FC0B1}" vid="{AE91A922-1CCC-CD42-9EBD-5F738BC6821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1170AF5F30D7404F9CCA083EB2143B17" ma:contentTypeVersion="12" ma:contentTypeDescription="Create a new document." ma:contentTypeScope="" ma:versionID="72cff5ba76088e0fa4a1b6640eecbf8c">
  <xsd:schema xmlns:xsd="http://www.w3.org/2001/XMLSchema" xmlns:xs="http://www.w3.org/2001/XMLSchema" xmlns:p="http://schemas.microsoft.com/office/2006/metadata/properties" xmlns:ns2="80a892e5-57af-4b8b-986c-c6d258abfeed" xmlns:ns3="e25dbc5b-beff-41d2-a104-7c4260a7e8f9" targetNamespace="http://schemas.microsoft.com/office/2006/metadata/properties" ma:root="true" ma:fieldsID="e4cb9743d701d214b8a1dcb7f959f2e9" ns2:_="" ns3:_="">
    <xsd:import namespace="80a892e5-57af-4b8b-986c-c6d258abfeed"/>
    <xsd:import namespace="e25dbc5b-beff-41d2-a104-7c4260a7e8f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0a892e5-57af-4b8b-986c-c6d258abfee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e25dbc5b-beff-41d2-a104-7c4260a7e8f9"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25dbc5b-beff-41d2-a104-7c4260a7e8f9">
      <UserInfo>
        <DisplayName>Jessica Arrazola</DisplayName>
        <AccountId>15</AccountId>
        <AccountType/>
      </UserInfo>
    </SharedWithUsers>
  </documentManagement>
</p:properties>
</file>

<file path=customXml/itemProps1.xml><?xml version="1.0" encoding="utf-8"?>
<ds:datastoreItem xmlns:ds="http://schemas.openxmlformats.org/officeDocument/2006/customXml" ds:itemID="{FE78D8C4-8060-446A-BEB8-F95E2AEB2A0A}">
  <ds:schemaRefs>
    <ds:schemaRef ds:uri="http://schemas.microsoft.com/sharepoint/v3/contenttype/forms"/>
  </ds:schemaRefs>
</ds:datastoreItem>
</file>

<file path=customXml/itemProps2.xml><?xml version="1.0" encoding="utf-8"?>
<ds:datastoreItem xmlns:ds="http://schemas.openxmlformats.org/officeDocument/2006/customXml" ds:itemID="{AEB56F2E-5725-41FB-8CB4-63B8282EBD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0a892e5-57af-4b8b-986c-c6d258abfeed"/>
    <ds:schemaRef ds:uri="e25dbc5b-beff-41d2-a104-7c4260a7e8f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3DD2928-7B32-43AD-8C4E-C2F6CD915DEC}">
  <ds:schemaRefs>
    <ds:schemaRef ds:uri="80a892e5-57af-4b8b-986c-c6d258abfeed"/>
    <ds:schemaRef ds:uri="e25dbc5b-beff-41d2-a104-7c4260a7e8f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CSTE Standard</Template>
  <TotalTime>290</TotalTime>
  <Words>2078</Words>
  <Application>Microsoft Office PowerPoint</Application>
  <PresentationFormat>On-screen Show (4:3)</PresentationFormat>
  <Paragraphs>141</Paragraphs>
  <Slides>13</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Calibri Light</vt:lpstr>
      <vt:lpstr>Office Theme</vt:lpstr>
      <vt:lpstr>CSTE LEAD Journal Club</vt:lpstr>
      <vt:lpstr>Permission Slips</vt:lpstr>
      <vt:lpstr>Agenda</vt:lpstr>
      <vt:lpstr>Meeting Roles</vt:lpstr>
      <vt:lpstr>Meeting Norms and Rules of Engagement</vt:lpstr>
      <vt:lpstr>Article Introduction</vt:lpstr>
      <vt:lpstr>Article Summary</vt:lpstr>
      <vt:lpstr>Article Discussion</vt:lpstr>
      <vt:lpstr>Article Discussion</vt:lpstr>
      <vt:lpstr>Article Discussion </vt:lpstr>
      <vt:lpstr>Reflection</vt:lpstr>
      <vt:lpstr>CSTE Announcements and Reminders</vt:lpstr>
      <vt:lpstr>Shaping the Innovator’s Journey</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Super Staff of the Year Award</dc:title>
  <dc:creator>Symone Richardson</dc:creator>
  <cp:lastModifiedBy>Jessica Arrazola</cp:lastModifiedBy>
  <cp:revision>47</cp:revision>
  <dcterms:created xsi:type="dcterms:W3CDTF">2021-03-23T16:26:51Z</dcterms:created>
  <dcterms:modified xsi:type="dcterms:W3CDTF">2022-02-15T14:19:48Z</dcterms:modified>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0x0101001170AF5F30D7404F9CCA083EB2143B17</vt:lpwstr>
  </property>
</Properties>
</file>