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4"/>
  </p:notesMasterIdLst>
  <p:sldIdLst>
    <p:sldId id="281" r:id="rId5"/>
    <p:sldId id="311" r:id="rId6"/>
    <p:sldId id="310" r:id="rId7"/>
    <p:sldId id="300" r:id="rId8"/>
    <p:sldId id="292" r:id="rId9"/>
    <p:sldId id="301" r:id="rId10"/>
    <p:sldId id="293" r:id="rId11"/>
    <p:sldId id="303" r:id="rId12"/>
    <p:sldId id="305" r:id="rId13"/>
    <p:sldId id="297" r:id="rId14"/>
    <p:sldId id="306" r:id="rId15"/>
    <p:sldId id="308" r:id="rId16"/>
    <p:sldId id="296" r:id="rId17"/>
    <p:sldId id="278" r:id="rId18"/>
    <p:sldId id="309" r:id="rId19"/>
    <p:sldId id="304" r:id="rId20"/>
    <p:sldId id="294" r:id="rId21"/>
    <p:sldId id="307" r:id="rId22"/>
    <p:sldId id="295" r:id="rId23"/>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5C3EF7-951D-4873-B453-3E0028EAFC4F}" v="1" dt="2022-02-22T19:25:48.8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4679" autoAdjust="0"/>
  </p:normalViewPr>
  <p:slideViewPr>
    <p:cSldViewPr>
      <p:cViewPr varScale="1">
        <p:scale>
          <a:sx n="60" d="100"/>
          <a:sy n="60" d="100"/>
        </p:scale>
        <p:origin x="1016" y="48"/>
      </p:cViewPr>
      <p:guideLst>
        <p:guide orient="horz" pos="2160"/>
        <p:guide pos="2880"/>
      </p:guideLst>
    </p:cSldViewPr>
  </p:slideViewPr>
  <p:notesTextViewPr>
    <p:cViewPr>
      <p:scale>
        <a:sx n="3" d="2"/>
        <a:sy n="3" d="2"/>
      </p:scale>
      <p:origin x="0" y="0"/>
    </p:cViewPr>
  </p:notesTextViewPr>
  <p:sorterViewPr>
    <p:cViewPr varScale="1">
      <p:scale>
        <a:sx n="1" d="1"/>
        <a:sy n="1" d="1"/>
      </p:scale>
      <p:origin x="0" y="-279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F607C7-FF44-4AAD-A69F-F267A29E7742}" type="datetimeFigureOut">
              <a:rPr lang="en-US" smtClean="0"/>
              <a:t>3/4/2022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ADCF79-D6E7-49E4-970B-F72F27F8F39C}" type="slidenum">
              <a:rPr lang="en-US" smtClean="0"/>
              <a:t>‹#›</a:t>
            </a:fld>
            <a:endParaRPr lang="en-US"/>
          </a:p>
        </p:txBody>
      </p:sp>
    </p:spTree>
    <p:extLst>
      <p:ext uri="{BB962C8B-B14F-4D97-AF65-F5344CB8AC3E}">
        <p14:creationId xmlns:p14="http://schemas.microsoft.com/office/powerpoint/2010/main" val="2307615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get started we want to connect with where you are today using an activity called permission slips. This is an activity from </a:t>
            </a:r>
            <a:r>
              <a:rPr lang="en-US" dirty="0" err="1"/>
              <a:t>Brene</a:t>
            </a:r>
            <a:r>
              <a:rPr lang="en-US" dirty="0"/>
              <a:t>’ Brown’s work to understand where you are coming from today and so we can be open with each other as a group. We hope to start all future calls with permission slips.</a:t>
            </a:r>
          </a:p>
          <a:p>
            <a:endParaRPr lang="en-US" dirty="0"/>
          </a:p>
          <a:p>
            <a:endParaRPr lang="en-US" dirty="0"/>
          </a:p>
        </p:txBody>
      </p:sp>
      <p:sp>
        <p:nvSpPr>
          <p:cNvPr id="4" name="Slide Number Placeholder 3"/>
          <p:cNvSpPr>
            <a:spLocks noGrp="1"/>
          </p:cNvSpPr>
          <p:nvPr>
            <p:ph type="sldNum" sz="quarter" idx="5"/>
          </p:nvPr>
        </p:nvSpPr>
        <p:spPr/>
        <p:txBody>
          <a:bodyPr/>
          <a:lstStyle/>
          <a:p>
            <a:fld id="{4BB1F41C-5F37-40F7-A772-5212A9113899}" type="slidenum">
              <a:rPr lang="en-US" smtClean="0"/>
              <a:t>1</a:t>
            </a:fld>
            <a:endParaRPr lang="en-US"/>
          </a:p>
        </p:txBody>
      </p:sp>
    </p:spTree>
    <p:extLst>
      <p:ext uri="{BB962C8B-B14F-4D97-AF65-F5344CB8AC3E}">
        <p14:creationId xmlns:p14="http://schemas.microsoft.com/office/powerpoint/2010/main" val="2287651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*addresses</a:t>
            </a:r>
            <a:r>
              <a:rPr lang="en-US" baseline="0" dirty="0"/>
              <a:t> Managerial Skills &amp; Leadership in Teams</a:t>
            </a:r>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8</a:t>
            </a:fld>
            <a:endParaRPr lang="en-US"/>
          </a:p>
        </p:txBody>
      </p:sp>
    </p:spTree>
    <p:extLst>
      <p:ext uri="{BB962C8B-B14F-4D97-AF65-F5344CB8AC3E}">
        <p14:creationId xmlns:p14="http://schemas.microsoft.com/office/powerpoint/2010/main" val="99626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Positional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Legitimate Power can also be referred to a 'title power', because it is the power that comes along with being appointed to a specific position.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Reward Power is typically financial when talking about a leader within a company, for example the ability to reward your team members with things like bonuses or pay raises.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Coercive Power is the opposite of reward power and is based on the ability to take things away. In the workplace this would normally mean being able to demote or fire someone.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Information</a:t>
            </a:r>
            <a:r>
              <a:rPr lang="en-US" baseline="0" dirty="0">
                <a:effectLst/>
              </a:rPr>
              <a:t> Power is control of information by agent as a source of power (Added by </a:t>
            </a:r>
            <a:r>
              <a:rPr lang="en-US" baseline="0" dirty="0" err="1">
                <a:effectLst/>
              </a:rPr>
              <a:t>Yukl</a:t>
            </a:r>
            <a:r>
              <a:rPr lang="en-US" baseline="0" dirty="0">
                <a:effectLst/>
              </a:rPr>
              <a:t>, 1994).</a:t>
            </a:r>
            <a:endParaRPr lang="en-US" dirty="0">
              <a:effectLst/>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Personal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Expert Power is achieved when someone finds themselves in a position of power based on their knowledge or experience.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Referent Power is power that is not achieved by any of the above, and may be based on something intangible like popularity, attitude, or charm.</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10</a:t>
            </a:fld>
            <a:endParaRPr lang="en-US"/>
          </a:p>
        </p:txBody>
      </p:sp>
    </p:spTree>
    <p:extLst>
      <p:ext uri="{BB962C8B-B14F-4D97-AF65-F5344CB8AC3E}">
        <p14:creationId xmlns:p14="http://schemas.microsoft.com/office/powerpoint/2010/main" val="2171435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Positional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Legitimate Power can also be referred to a 'title power', because it is the power that comes along with being appointed to a specific position.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Reward Power is typically financial when talking about a leader within a company, for example the ability to reward your team members with things like bonuses or pay raises.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Coercive Power is the opposite of reward power and is based on the ability to take things away. In the workplace this would normally mean being able to demote or fire someone.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Information</a:t>
            </a:r>
            <a:r>
              <a:rPr lang="en-US" baseline="0" dirty="0">
                <a:effectLst/>
              </a:rPr>
              <a:t> Power is control of information by agent as a source of power (Added by </a:t>
            </a:r>
            <a:r>
              <a:rPr lang="en-US" baseline="0" dirty="0" err="1">
                <a:effectLst/>
              </a:rPr>
              <a:t>Yukl</a:t>
            </a:r>
            <a:r>
              <a:rPr lang="en-US" baseline="0" dirty="0">
                <a:effectLst/>
              </a:rPr>
              <a:t>, 1994).</a:t>
            </a:r>
            <a:endParaRPr lang="en-US" dirty="0">
              <a:effectLst/>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Personal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Expert Power is achieved when someone finds themselves in a position of power based on their knowledge or experience.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Referent Power is power that is not achieved by any of the above, and may be based on something intangible like popularity, attitude, or charm.</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11</a:t>
            </a:fld>
            <a:endParaRPr lang="en-US"/>
          </a:p>
        </p:txBody>
      </p:sp>
    </p:spTree>
    <p:extLst>
      <p:ext uri="{BB962C8B-B14F-4D97-AF65-F5344CB8AC3E}">
        <p14:creationId xmlns:p14="http://schemas.microsoft.com/office/powerpoint/2010/main" val="3172205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Positional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Legitimate Power can also be referred to a 'title power', because it is the power that comes along with being appointed to a specific position.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Reward Power is typically financial when talking about a leader within a company, for example the ability to reward your team members with things like bonuses or pay raises.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Coercive Power is the opposite of reward power and is based on the ability to take things away. In the workplace this would normally mean being able to demote or fire someone.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Information</a:t>
            </a:r>
            <a:r>
              <a:rPr lang="en-US" baseline="0" dirty="0">
                <a:effectLst/>
              </a:rPr>
              <a:t> Power is control of information by agent as a source of power (Added by </a:t>
            </a:r>
            <a:r>
              <a:rPr lang="en-US" baseline="0" dirty="0" err="1">
                <a:effectLst/>
              </a:rPr>
              <a:t>Yukl</a:t>
            </a:r>
            <a:r>
              <a:rPr lang="en-US" baseline="0" dirty="0">
                <a:effectLst/>
              </a:rPr>
              <a:t>, 1994).</a:t>
            </a:r>
            <a:endParaRPr lang="en-US" dirty="0">
              <a:effectLst/>
            </a:endParaRPr>
          </a:p>
          <a:p>
            <a:pPr marL="228600" marR="0"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Personal Power Sources</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Expert Power is achieved when someone finds themselves in a position of power based on their knowledge or experience.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dirty="0">
                <a:effectLst/>
              </a:rPr>
              <a:t>Referent Power is power that is not achieved by any of the above, and may be based on something intangible like popularity, attitude, or charm.</a:t>
            </a:r>
          </a:p>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12</a:t>
            </a:fld>
            <a:endParaRPr lang="en-US"/>
          </a:p>
        </p:txBody>
      </p:sp>
    </p:spTree>
    <p:extLst>
      <p:ext uri="{BB962C8B-B14F-4D97-AF65-F5344CB8AC3E}">
        <p14:creationId xmlns:p14="http://schemas.microsoft.com/office/powerpoint/2010/main" val="3022706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ADCF79-D6E7-49E4-970B-F72F27F8F39C}" type="slidenum">
              <a:rPr lang="en-US" smtClean="0"/>
              <a:t>14</a:t>
            </a:fld>
            <a:endParaRPr lang="en-US"/>
          </a:p>
        </p:txBody>
      </p:sp>
    </p:spTree>
    <p:extLst>
      <p:ext uri="{BB962C8B-B14F-4D97-AF65-F5344CB8AC3E}">
        <p14:creationId xmlns:p14="http://schemas.microsoft.com/office/powerpoint/2010/main" val="14633974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a:t>
            </a:r>
          </a:p>
        </p:txBody>
      </p:sp>
      <p:sp>
        <p:nvSpPr>
          <p:cNvPr id="4" name="Slide Number Placeholder 3"/>
          <p:cNvSpPr>
            <a:spLocks noGrp="1"/>
          </p:cNvSpPr>
          <p:nvPr>
            <p:ph type="sldNum" sz="quarter" idx="10"/>
          </p:nvPr>
        </p:nvSpPr>
        <p:spPr/>
        <p:txBody>
          <a:bodyPr/>
          <a:lstStyle/>
          <a:p>
            <a:fld id="{D9ADCF79-D6E7-49E4-970B-F72F27F8F39C}" type="slidenum">
              <a:rPr lang="en-US" smtClean="0"/>
              <a:t>16</a:t>
            </a:fld>
            <a:endParaRPr lang="en-US"/>
          </a:p>
        </p:txBody>
      </p:sp>
    </p:spTree>
    <p:extLst>
      <p:ext uri="{BB962C8B-B14F-4D97-AF65-F5344CB8AC3E}">
        <p14:creationId xmlns:p14="http://schemas.microsoft.com/office/powerpoint/2010/main" val="25374878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a:t>
            </a:r>
          </a:p>
        </p:txBody>
      </p:sp>
      <p:sp>
        <p:nvSpPr>
          <p:cNvPr id="4" name="Slide Number Placeholder 3"/>
          <p:cNvSpPr>
            <a:spLocks noGrp="1"/>
          </p:cNvSpPr>
          <p:nvPr>
            <p:ph type="sldNum" sz="quarter" idx="10"/>
          </p:nvPr>
        </p:nvSpPr>
        <p:spPr/>
        <p:txBody>
          <a:bodyPr/>
          <a:lstStyle/>
          <a:p>
            <a:fld id="{D9ADCF79-D6E7-49E4-970B-F72F27F8F39C}" type="slidenum">
              <a:rPr lang="en-US" smtClean="0"/>
              <a:t>17</a:t>
            </a:fld>
            <a:endParaRPr lang="en-US"/>
          </a:p>
        </p:txBody>
      </p:sp>
    </p:spTree>
    <p:extLst>
      <p:ext uri="{BB962C8B-B14F-4D97-AF65-F5344CB8AC3E}">
        <p14:creationId xmlns:p14="http://schemas.microsoft.com/office/powerpoint/2010/main" val="42731232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a:t>
            </a:r>
          </a:p>
        </p:txBody>
      </p:sp>
      <p:sp>
        <p:nvSpPr>
          <p:cNvPr id="4" name="Slide Number Placeholder 3"/>
          <p:cNvSpPr>
            <a:spLocks noGrp="1"/>
          </p:cNvSpPr>
          <p:nvPr>
            <p:ph type="sldNum" sz="quarter" idx="10"/>
          </p:nvPr>
        </p:nvSpPr>
        <p:spPr/>
        <p:txBody>
          <a:bodyPr/>
          <a:lstStyle/>
          <a:p>
            <a:fld id="{D9ADCF79-D6E7-49E4-970B-F72F27F8F39C}" type="slidenum">
              <a:rPr lang="en-US" smtClean="0"/>
              <a:t>18</a:t>
            </a:fld>
            <a:endParaRPr lang="en-US"/>
          </a:p>
        </p:txBody>
      </p:sp>
    </p:spTree>
    <p:extLst>
      <p:ext uri="{BB962C8B-B14F-4D97-AF65-F5344CB8AC3E}">
        <p14:creationId xmlns:p14="http://schemas.microsoft.com/office/powerpoint/2010/main" val="2062613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Delete</a:t>
            </a:r>
          </a:p>
        </p:txBody>
      </p:sp>
      <p:sp>
        <p:nvSpPr>
          <p:cNvPr id="4" name="Slide Number Placeholder 3"/>
          <p:cNvSpPr>
            <a:spLocks noGrp="1"/>
          </p:cNvSpPr>
          <p:nvPr>
            <p:ph type="sldNum" sz="quarter" idx="10"/>
          </p:nvPr>
        </p:nvSpPr>
        <p:spPr/>
        <p:txBody>
          <a:bodyPr/>
          <a:lstStyle/>
          <a:p>
            <a:fld id="{D9ADCF79-D6E7-49E4-970B-F72F27F8F39C}" type="slidenum">
              <a:rPr lang="en-US" smtClean="0"/>
              <a:t>19</a:t>
            </a:fld>
            <a:endParaRPr lang="en-US"/>
          </a:p>
        </p:txBody>
      </p:sp>
    </p:spTree>
    <p:extLst>
      <p:ext uri="{BB962C8B-B14F-4D97-AF65-F5344CB8AC3E}">
        <p14:creationId xmlns:p14="http://schemas.microsoft.com/office/powerpoint/2010/main" val="3961705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7974220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57"/>
            <a:ext cx="6109650" cy="906463"/>
          </a:xfrm>
          <a:prstGeom prst="rect">
            <a:avLst/>
          </a:prstGeom>
        </p:spPr>
        <p:txBody>
          <a:bodyPr anchor="ctr">
            <a:normAutofit/>
          </a:bodyPr>
          <a:lstStyle>
            <a:lvl1pPr marL="0" indent="0" algn="ctr">
              <a:buNone/>
              <a:defRPr sz="3600" baseline="0">
                <a:solidFill>
                  <a:schemeClr val="bg1"/>
                </a:solidFill>
                <a:latin typeface="Arial" panose="020B0604020202020204" pitchFamily="34" charset="0"/>
                <a:cs typeface="Arial" panose="020B0604020202020204" pitchFamily="34" charset="0"/>
              </a:defRPr>
            </a:lvl1pPr>
          </a:lstStyle>
          <a:p>
            <a:pPr lvl="0"/>
            <a:r>
              <a:rPr lang="en-US" dirty="0"/>
              <a:t>Insert Title Here</a:t>
            </a:r>
          </a:p>
        </p:txBody>
      </p:sp>
    </p:spTree>
    <p:extLst>
      <p:ext uri="{BB962C8B-B14F-4D97-AF65-F5344CB8AC3E}">
        <p14:creationId xmlns:p14="http://schemas.microsoft.com/office/powerpoint/2010/main" val="1894052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3346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126618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248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9381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BF0DC62-131F-4925-8A2D-F27B5CACAEC3}" type="datetimeFigureOut">
              <a:rPr lang="en-US" smtClean="0"/>
              <a:t>3/4/2022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8CE6D9-F61E-4482-9125-1F3FA0E0B8FE}" type="slidenum">
              <a:rPr lang="en-US" smtClean="0"/>
              <a:t>‹#›</a:t>
            </a:fld>
            <a:endParaRPr lang="en-US"/>
          </a:p>
        </p:txBody>
      </p:sp>
    </p:spTree>
    <p:extLst>
      <p:ext uri="{BB962C8B-B14F-4D97-AF65-F5344CB8AC3E}">
        <p14:creationId xmlns:p14="http://schemas.microsoft.com/office/powerpoint/2010/main" val="4280742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BF0DC62-131F-4925-8A2D-F27B5CACAEC3}" type="datetimeFigureOut">
              <a:rPr lang="en-US" smtClean="0"/>
              <a:t>3/4/2022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8CE6D9-F61E-4482-9125-1F3FA0E0B8FE}" type="slidenum">
              <a:rPr lang="en-US" smtClean="0"/>
              <a:t>‹#›</a:t>
            </a:fld>
            <a:endParaRPr lang="en-US"/>
          </a:p>
        </p:txBody>
      </p:sp>
    </p:spTree>
    <p:extLst>
      <p:ext uri="{BB962C8B-B14F-4D97-AF65-F5344CB8AC3E}">
        <p14:creationId xmlns:p14="http://schemas.microsoft.com/office/powerpoint/2010/main" val="712442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836797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AF01-E77E-4768-81BB-8C2D7ECA36A0}"/>
              </a:ext>
            </a:extLst>
          </p:cNvPr>
          <p:cNvSpPr>
            <a:spLocks noGrp="1"/>
          </p:cNvSpPr>
          <p:nvPr>
            <p:ph type="title"/>
          </p:nvPr>
        </p:nvSpPr>
        <p:spPr/>
        <p:txBody>
          <a:bodyPr/>
          <a:lstStyle/>
          <a:p>
            <a:r>
              <a:rPr lang="en-US" dirty="0"/>
              <a:t>Permission Slips</a:t>
            </a:r>
          </a:p>
        </p:txBody>
      </p:sp>
      <p:sp>
        <p:nvSpPr>
          <p:cNvPr id="3" name="Content Placeholder 2">
            <a:extLst>
              <a:ext uri="{FF2B5EF4-FFF2-40B4-BE49-F238E27FC236}">
                <a16:creationId xmlns:a16="http://schemas.microsoft.com/office/drawing/2014/main" id="{6ACA1897-5982-4785-AE87-4D7DCFA6B88E}"/>
              </a:ext>
            </a:extLst>
          </p:cNvPr>
          <p:cNvSpPr>
            <a:spLocks noGrp="1"/>
          </p:cNvSpPr>
          <p:nvPr>
            <p:ph idx="1"/>
          </p:nvPr>
        </p:nvSpPr>
        <p:spPr>
          <a:xfrm>
            <a:off x="243658" y="1409163"/>
            <a:ext cx="8643488" cy="4998215"/>
          </a:xfrm>
        </p:spPr>
        <p:txBody>
          <a:bodyPr>
            <a:normAutofit fontScale="92500" lnSpcReduction="20000"/>
          </a:bodyPr>
          <a:lstStyle/>
          <a:p>
            <a:pPr marL="0" indent="0">
              <a:buNone/>
            </a:pPr>
            <a:r>
              <a:rPr lang="en-US" i="1" dirty="0"/>
              <a:t>Write in the chat box and share something you intend to give yourself permission to do or feel in the meeting.</a:t>
            </a:r>
          </a:p>
          <a:p>
            <a:r>
              <a:rPr lang="en-US" dirty="0"/>
              <a:t>Reminder of your intention for the meeting.</a:t>
            </a:r>
          </a:p>
          <a:p>
            <a:r>
              <a:rPr lang="en-US" dirty="0"/>
              <a:t>These aren’t promissory notes. These are intentions only, so there are no repercussions if you fail to deliver.</a:t>
            </a:r>
          </a:p>
          <a:p>
            <a:r>
              <a:rPr lang="en-US" dirty="0"/>
              <a:t>Benefits</a:t>
            </a:r>
          </a:p>
          <a:p>
            <a:pPr lvl="1"/>
            <a:r>
              <a:rPr lang="en-US" dirty="0"/>
              <a:t>Check in with teammates</a:t>
            </a:r>
          </a:p>
          <a:p>
            <a:pPr lvl="1"/>
            <a:r>
              <a:rPr lang="en-US" dirty="0"/>
              <a:t>Practice vulnerability</a:t>
            </a:r>
          </a:p>
          <a:p>
            <a:pPr lvl="1"/>
            <a:r>
              <a:rPr lang="en-US" dirty="0"/>
              <a:t>Build trust</a:t>
            </a:r>
          </a:p>
          <a:p>
            <a:pPr lvl="1"/>
            <a:r>
              <a:rPr lang="en-US" dirty="0"/>
              <a:t>Establish safety</a:t>
            </a:r>
          </a:p>
          <a:p>
            <a:pPr lvl="1"/>
            <a:r>
              <a:rPr lang="en-US" dirty="0"/>
              <a:t>Practice mindfulness</a:t>
            </a:r>
          </a:p>
          <a:p>
            <a:r>
              <a:rPr lang="en-US" dirty="0"/>
              <a:t>Examples</a:t>
            </a:r>
          </a:p>
          <a:p>
            <a:pPr lvl="1"/>
            <a:r>
              <a:rPr lang="en-US" dirty="0"/>
              <a:t>Listen with generosity</a:t>
            </a:r>
          </a:p>
          <a:p>
            <a:pPr lvl="1"/>
            <a:r>
              <a:rPr lang="en-US" dirty="0"/>
              <a:t>Focus on paying attention rather than be distracted</a:t>
            </a:r>
          </a:p>
          <a:p>
            <a:pPr lvl="1"/>
            <a:r>
              <a:rPr lang="en-US" dirty="0"/>
              <a:t>Listen more than you speak</a:t>
            </a:r>
          </a:p>
          <a:p>
            <a:pPr lvl="1"/>
            <a:r>
              <a:rPr lang="en-US" dirty="0"/>
              <a:t>Ask questions</a:t>
            </a:r>
          </a:p>
          <a:p>
            <a:endParaRPr lang="en-US" dirty="0"/>
          </a:p>
          <a:p>
            <a:pPr lvl="1"/>
            <a:endParaRPr lang="en-US" dirty="0"/>
          </a:p>
        </p:txBody>
      </p:sp>
    </p:spTree>
    <p:extLst>
      <p:ext uri="{BB962C8B-B14F-4D97-AF65-F5344CB8AC3E}">
        <p14:creationId xmlns:p14="http://schemas.microsoft.com/office/powerpoint/2010/main" val="518853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F5808-415D-47F6-8216-AA2DFE0126EC}"/>
              </a:ext>
            </a:extLst>
          </p:cNvPr>
          <p:cNvSpPr>
            <a:spLocks noGrp="1"/>
          </p:cNvSpPr>
          <p:nvPr>
            <p:ph type="title"/>
          </p:nvPr>
        </p:nvSpPr>
        <p:spPr/>
        <p:txBody>
          <a:bodyPr/>
          <a:lstStyle/>
          <a:p>
            <a:r>
              <a:rPr lang="en-US" dirty="0"/>
              <a:t>Virtual Meeting Expectations</a:t>
            </a:r>
          </a:p>
        </p:txBody>
      </p:sp>
      <p:sp>
        <p:nvSpPr>
          <p:cNvPr id="3" name="Content Placeholder 2">
            <a:extLst>
              <a:ext uri="{FF2B5EF4-FFF2-40B4-BE49-F238E27FC236}">
                <a16:creationId xmlns:a16="http://schemas.microsoft.com/office/drawing/2014/main" id="{8F1B6C2B-FA88-45F4-967F-6FC0CD0CA4A4}"/>
              </a:ext>
            </a:extLst>
          </p:cNvPr>
          <p:cNvSpPr>
            <a:spLocks noGrp="1"/>
          </p:cNvSpPr>
          <p:nvPr>
            <p:ph idx="1"/>
          </p:nvPr>
        </p:nvSpPr>
        <p:spPr>
          <a:xfrm>
            <a:off x="243659" y="1547310"/>
            <a:ext cx="8643488" cy="4548690"/>
          </a:xfrm>
        </p:spPr>
        <p:txBody>
          <a:bodyPr>
            <a:normAutofit/>
          </a:bodyPr>
          <a:lstStyle/>
          <a:p>
            <a:pPr marL="0" marR="0" indent="0">
              <a:spcBef>
                <a:spcPts val="0"/>
              </a:spcBef>
              <a:spcAft>
                <a:spcPts val="0"/>
              </a:spcAft>
              <a:buNone/>
            </a:pPr>
            <a:r>
              <a:rPr lang="en-US" sz="1800" u="sng" dirty="0">
                <a:solidFill>
                  <a:srgbClr val="201F1E"/>
                </a:solidFill>
                <a:effectLst/>
                <a:latin typeface="Calibri" panose="020F0502020204030204" pitchFamily="34" charset="0"/>
                <a:ea typeface="Times New Roman" panose="02020603050405020304" pitchFamily="18" charset="0"/>
                <a:cs typeface="Times New Roman" panose="02020603050405020304" pitchFamily="18" charset="0"/>
              </a:rPr>
              <a:t>Meeting Norms</a:t>
            </a:r>
            <a:r>
              <a:rPr lang="en-US" sz="1800" u="none" strike="noStrike" dirty="0">
                <a:solidFill>
                  <a:srgbClr val="201F1E"/>
                </a:solidFill>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Listen and respond respectfully</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Actively participate in discussion</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Come prepared</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Be open to differing opinion and expertise.</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Focus on the meeting topic</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r>
              <a:rPr lang="en-US" sz="1800" u="sng" dirty="0">
                <a:solidFill>
                  <a:srgbClr val="201F1E"/>
                </a:solidFill>
                <a:effectLst/>
                <a:latin typeface="Calibri" panose="020F0502020204030204" pitchFamily="34" charset="0"/>
                <a:ea typeface="Times New Roman" panose="02020603050405020304" pitchFamily="18" charset="0"/>
                <a:cs typeface="Times New Roman" panose="02020603050405020304" pitchFamily="18" charset="0"/>
              </a:rPr>
              <a:t>Rules of Engagement</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Show up on time</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Include your agency/organization affiliation next to your name (and pronouns, if you would like)</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Use the </a:t>
            </a:r>
            <a:r>
              <a:rPr lang="en-US" sz="1800" dirty="0" err="1">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chatbox</a:t>
            </a: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 to comment in addition to the phone discussion</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Turn your camera on (as internet bandwidth allows)</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Stay on mute unless you are speaking.</a:t>
            </a:r>
            <a:endParaRPr lang="en-US" sz="18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tabLst>
                <a:tab pos="457200" algn="l"/>
              </a:tabLst>
            </a:pPr>
            <a:r>
              <a:rPr lang="en-US" sz="1800" dirty="0">
                <a:solidFill>
                  <a:srgbClr val="201F1E"/>
                </a:solidFill>
                <a:effectLst/>
                <a:latin typeface="Calibri" panose="020F0502020204030204" pitchFamily="34" charset="0"/>
                <a:ea typeface="Times New Roman" panose="02020603050405020304" pitchFamily="18" charset="0"/>
                <a:cs typeface="Segoe UI" panose="020B0502040204020203" pitchFamily="34" charset="0"/>
              </a:rPr>
              <a:t>Use emoticons such as raising your hand to speak</a:t>
            </a:r>
            <a:endParaRPr lang="en-US" sz="1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098904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E05715-8F57-491B-9C0D-3A4239513FC3}"/>
              </a:ext>
            </a:extLst>
          </p:cNvPr>
          <p:cNvSpPr>
            <a:spLocks noGrp="1"/>
          </p:cNvSpPr>
          <p:nvPr>
            <p:ph type="title"/>
          </p:nvPr>
        </p:nvSpPr>
        <p:spPr/>
        <p:txBody>
          <a:bodyPr/>
          <a:lstStyle/>
          <a:p>
            <a:r>
              <a:rPr lang="en-US" dirty="0"/>
              <a:t>Roles</a:t>
            </a:r>
          </a:p>
        </p:txBody>
      </p:sp>
      <p:sp>
        <p:nvSpPr>
          <p:cNvPr id="4" name="Content Placeholder 3">
            <a:extLst>
              <a:ext uri="{FF2B5EF4-FFF2-40B4-BE49-F238E27FC236}">
                <a16:creationId xmlns:a16="http://schemas.microsoft.com/office/drawing/2014/main" id="{9F63E752-A123-4D8B-AC48-80DB708F25BD}"/>
              </a:ext>
            </a:extLst>
          </p:cNvPr>
          <p:cNvSpPr>
            <a:spLocks noGrp="1"/>
          </p:cNvSpPr>
          <p:nvPr>
            <p:ph idx="1"/>
          </p:nvPr>
        </p:nvSpPr>
        <p:spPr/>
        <p:txBody>
          <a:bodyPr/>
          <a:lstStyle/>
          <a:p>
            <a:r>
              <a:rPr lang="en-US" dirty="0"/>
              <a:t>Leader – Natalie Marzec</a:t>
            </a:r>
          </a:p>
          <a:p>
            <a:r>
              <a:rPr lang="en-US" dirty="0"/>
              <a:t>Co-Facilitator – Rachel Amiya</a:t>
            </a:r>
          </a:p>
        </p:txBody>
      </p:sp>
    </p:spTree>
    <p:extLst>
      <p:ext uri="{BB962C8B-B14F-4D97-AF65-F5344CB8AC3E}">
        <p14:creationId xmlns:p14="http://schemas.microsoft.com/office/powerpoint/2010/main" val="36819607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Case Study</a:t>
            </a:r>
          </a:p>
        </p:txBody>
      </p:sp>
      <p:sp>
        <p:nvSpPr>
          <p:cNvPr id="5" name="Text Placeholder 4"/>
          <p:cNvSpPr>
            <a:spLocks noGrp="1"/>
          </p:cNvSpPr>
          <p:nvPr>
            <p:ph type="subTitle" idx="1"/>
          </p:nvPr>
        </p:nvSpPr>
        <p:spPr/>
        <p:txBody>
          <a:bodyPr/>
          <a:lstStyle/>
          <a:p>
            <a:r>
              <a:rPr lang="en-US" b="1" dirty="0">
                <a:solidFill>
                  <a:schemeClr val="tx2"/>
                </a:solidFill>
              </a:rPr>
              <a:t>Something’s Rotten at the Pink Panther</a:t>
            </a:r>
          </a:p>
        </p:txBody>
      </p:sp>
    </p:spTree>
    <p:extLst>
      <p:ext uri="{BB962C8B-B14F-4D97-AF65-F5344CB8AC3E}">
        <p14:creationId xmlns:p14="http://schemas.microsoft.com/office/powerpoint/2010/main" val="44865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a:t>
            </a:r>
          </a:p>
        </p:txBody>
      </p:sp>
      <p:sp>
        <p:nvSpPr>
          <p:cNvPr id="3" name="Content Placeholder 2"/>
          <p:cNvSpPr>
            <a:spLocks noGrp="1"/>
          </p:cNvSpPr>
          <p:nvPr>
            <p:ph idx="1"/>
          </p:nvPr>
        </p:nvSpPr>
        <p:spPr/>
        <p:txBody>
          <a:bodyPr/>
          <a:lstStyle/>
          <a:p>
            <a:r>
              <a:rPr lang="en-US" dirty="0"/>
              <a:t>Something’s Rotten at the Pink Panther</a:t>
            </a:r>
          </a:p>
          <a:p>
            <a:pPr lvl="1"/>
            <a:r>
              <a:rPr lang="en-US" dirty="0"/>
              <a:t>Who is Tom Lockman?</a:t>
            </a:r>
          </a:p>
          <a:p>
            <a:pPr lvl="1"/>
            <a:r>
              <a:rPr lang="en-US" dirty="0"/>
              <a:t>Who is Garth Higgs?</a:t>
            </a:r>
          </a:p>
          <a:p>
            <a:pPr lvl="1"/>
            <a:r>
              <a:rPr lang="en-US" dirty="0"/>
              <a:t>What is the public health relationship between Adams State and Wayne County?</a:t>
            </a:r>
          </a:p>
          <a:p>
            <a:pPr lvl="1"/>
            <a:r>
              <a:rPr lang="en-US" dirty="0"/>
              <a:t>What are some of the key leadership and management challenges in this scenario?</a:t>
            </a:r>
          </a:p>
        </p:txBody>
      </p:sp>
    </p:spTree>
    <p:extLst>
      <p:ext uri="{BB962C8B-B14F-4D97-AF65-F5344CB8AC3E}">
        <p14:creationId xmlns:p14="http://schemas.microsoft.com/office/powerpoint/2010/main" val="3445445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Define leadership versus management</a:t>
            </a:r>
          </a:p>
          <a:p>
            <a:r>
              <a:rPr lang="en-US" dirty="0"/>
              <a:t>What are the factors that influence leadership versus management?</a:t>
            </a:r>
          </a:p>
          <a:p>
            <a:pPr lvl="1"/>
            <a:endParaRPr lang="en-US" dirty="0"/>
          </a:p>
          <a:p>
            <a:pPr marL="457200" lvl="1" indent="0">
              <a:buNone/>
            </a:pPr>
            <a:endParaRPr lang="en-US" dirty="0"/>
          </a:p>
        </p:txBody>
      </p:sp>
    </p:spTree>
    <p:extLst>
      <p:ext uri="{BB962C8B-B14F-4D97-AF65-F5344CB8AC3E}">
        <p14:creationId xmlns:p14="http://schemas.microsoft.com/office/powerpoint/2010/main" val="449411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Factors influencing leadership versus management</a:t>
            </a:r>
          </a:p>
          <a:p>
            <a:pPr lvl="1"/>
            <a:endParaRPr lang="en-US" dirty="0"/>
          </a:p>
          <a:p>
            <a:pPr marL="457200" lvl="1" indent="0">
              <a:buNone/>
            </a:pPr>
            <a:endParaRPr lang="en-US" dirty="0"/>
          </a:p>
        </p:txBody>
      </p:sp>
      <p:pic>
        <p:nvPicPr>
          <p:cNvPr id="4" name="Picture 3">
            <a:extLst>
              <a:ext uri="{FF2B5EF4-FFF2-40B4-BE49-F238E27FC236}">
                <a16:creationId xmlns:a16="http://schemas.microsoft.com/office/drawing/2014/main" id="{ABC042F2-CBA4-4B3B-BD4C-E6200F0D418C}"/>
              </a:ext>
            </a:extLst>
          </p:cNvPr>
          <p:cNvPicPr/>
          <p:nvPr/>
        </p:nvPicPr>
        <p:blipFill>
          <a:blip r:embed="rId2"/>
          <a:stretch>
            <a:fillRect/>
          </a:stretch>
        </p:blipFill>
        <p:spPr>
          <a:xfrm>
            <a:off x="1143000" y="2286000"/>
            <a:ext cx="7010400" cy="3657600"/>
          </a:xfrm>
          <a:prstGeom prst="rect">
            <a:avLst/>
          </a:prstGeom>
        </p:spPr>
      </p:pic>
    </p:spTree>
    <p:extLst>
      <p:ext uri="{BB962C8B-B14F-4D97-AF65-F5344CB8AC3E}">
        <p14:creationId xmlns:p14="http://schemas.microsoft.com/office/powerpoint/2010/main" val="2088760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Do Tom and Garth demonstrate effective leadership and management skills? Why or why not?</a:t>
            </a:r>
          </a:p>
          <a:p>
            <a:pPr lvl="1"/>
            <a:endParaRPr lang="en-US" dirty="0"/>
          </a:p>
          <a:p>
            <a:pPr marL="457200" lvl="1" indent="0">
              <a:buNone/>
            </a:pPr>
            <a:endParaRPr lang="en-US" dirty="0"/>
          </a:p>
        </p:txBody>
      </p:sp>
      <p:pic>
        <p:nvPicPr>
          <p:cNvPr id="4" name="Picture 3">
            <a:extLst>
              <a:ext uri="{FF2B5EF4-FFF2-40B4-BE49-F238E27FC236}">
                <a16:creationId xmlns:a16="http://schemas.microsoft.com/office/drawing/2014/main" id="{ABC042F2-CBA4-4B3B-BD4C-E6200F0D418C}"/>
              </a:ext>
            </a:extLst>
          </p:cNvPr>
          <p:cNvPicPr/>
          <p:nvPr/>
        </p:nvPicPr>
        <p:blipFill>
          <a:blip r:embed="rId3"/>
          <a:stretch>
            <a:fillRect/>
          </a:stretch>
        </p:blipFill>
        <p:spPr>
          <a:xfrm>
            <a:off x="1143000" y="2438400"/>
            <a:ext cx="7010400" cy="3657600"/>
          </a:xfrm>
          <a:prstGeom prst="rect">
            <a:avLst/>
          </a:prstGeom>
        </p:spPr>
      </p:pic>
    </p:spTree>
    <p:extLst>
      <p:ext uri="{BB962C8B-B14F-4D97-AF65-F5344CB8AC3E}">
        <p14:creationId xmlns:p14="http://schemas.microsoft.com/office/powerpoint/2010/main" val="401285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D1DB8-AFCC-4B46-BC84-72F438981376}"/>
              </a:ext>
            </a:extLst>
          </p:cNvPr>
          <p:cNvSpPr>
            <a:spLocks noGrp="1"/>
          </p:cNvSpPr>
          <p:nvPr>
            <p:ph idx="1"/>
          </p:nvPr>
        </p:nvSpPr>
        <p:spPr/>
        <p:txBody>
          <a:bodyPr/>
          <a:lstStyle/>
          <a:p>
            <a:r>
              <a:rPr lang="en-US" dirty="0"/>
              <a:t>Which leadership approach between Tom and Garth would be best in this situation? </a:t>
            </a:r>
          </a:p>
          <a:p>
            <a:pPr marL="0" indent="0">
              <a:buNone/>
            </a:pPr>
            <a:endParaRPr lang="en-US" dirty="0"/>
          </a:p>
        </p:txBody>
      </p:sp>
      <p:sp>
        <p:nvSpPr>
          <p:cNvPr id="4" name="Title 1">
            <a:extLst>
              <a:ext uri="{FF2B5EF4-FFF2-40B4-BE49-F238E27FC236}">
                <a16:creationId xmlns:a16="http://schemas.microsoft.com/office/drawing/2014/main" id="{8A1D236A-A5DB-489C-A2B8-2945B104CE9E}"/>
              </a:ext>
            </a:extLst>
          </p:cNvPr>
          <p:cNvSpPr>
            <a:spLocks noGrp="1"/>
          </p:cNvSpPr>
          <p:nvPr>
            <p:ph type="title"/>
          </p:nvPr>
        </p:nvSpPr>
        <p:spPr>
          <a:xfrm>
            <a:off x="243658" y="255082"/>
            <a:ext cx="6208513" cy="871355"/>
          </a:xfrm>
        </p:spPr>
        <p:txBody>
          <a:bodyPr/>
          <a:lstStyle/>
          <a:p>
            <a:r>
              <a:rPr lang="en-US" dirty="0"/>
              <a:t>Case Study Discussion</a:t>
            </a:r>
          </a:p>
        </p:txBody>
      </p:sp>
      <p:sp>
        <p:nvSpPr>
          <p:cNvPr id="6" name="Rectangle 4">
            <a:extLst>
              <a:ext uri="{FF2B5EF4-FFF2-40B4-BE49-F238E27FC236}">
                <a16:creationId xmlns:a16="http://schemas.microsoft.com/office/drawing/2014/main" id="{E237F183-1208-4763-880D-367271AB604C}"/>
              </a:ext>
            </a:extLst>
          </p:cNvPr>
          <p:cNvSpPr>
            <a:spLocks noChangeArrowheads="1"/>
          </p:cNvSpPr>
          <p:nvPr/>
        </p:nvSpPr>
        <p:spPr bwMode="auto">
          <a:xfrm>
            <a:off x="914399" y="2148390"/>
            <a:ext cx="16369679" cy="435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1027" name="Picture 5">
            <a:extLst>
              <a:ext uri="{FF2B5EF4-FFF2-40B4-BE49-F238E27FC236}">
                <a16:creationId xmlns:a16="http://schemas.microsoft.com/office/drawing/2014/main" id="{98621220-04B8-4E34-A825-ED0266688B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2366081"/>
            <a:ext cx="5257800" cy="38674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634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normAutofit/>
          </a:bodyPr>
          <a:lstStyle/>
          <a:p>
            <a:r>
              <a:rPr lang="en-US" dirty="0"/>
              <a:t>Describe the role of power and privilege as it relates to the State Epidemiologist.</a:t>
            </a:r>
          </a:p>
          <a:p>
            <a:pPr lvl="1"/>
            <a:r>
              <a:rPr lang="en-US" dirty="0"/>
              <a:t>Positional Power</a:t>
            </a:r>
          </a:p>
          <a:p>
            <a:pPr lvl="2"/>
            <a:r>
              <a:rPr lang="en-US" dirty="0"/>
              <a:t>Legitimate power</a:t>
            </a:r>
          </a:p>
          <a:p>
            <a:pPr lvl="2"/>
            <a:r>
              <a:rPr lang="en-US" dirty="0"/>
              <a:t>Reward power</a:t>
            </a:r>
          </a:p>
          <a:p>
            <a:pPr lvl="2"/>
            <a:r>
              <a:rPr lang="en-US" dirty="0"/>
              <a:t>Coercive power</a:t>
            </a:r>
          </a:p>
          <a:p>
            <a:pPr lvl="2"/>
            <a:r>
              <a:rPr lang="en-US" dirty="0"/>
              <a:t>Information power</a:t>
            </a:r>
          </a:p>
          <a:p>
            <a:pPr lvl="1"/>
            <a:r>
              <a:rPr lang="en-US" dirty="0"/>
              <a:t>Personal Power</a:t>
            </a:r>
          </a:p>
          <a:p>
            <a:pPr lvl="2"/>
            <a:r>
              <a:rPr lang="en-US" dirty="0"/>
              <a:t>Expert power</a:t>
            </a:r>
          </a:p>
          <a:p>
            <a:pPr lvl="2"/>
            <a:r>
              <a:rPr lang="en-US" dirty="0"/>
              <a:t>Referent power</a:t>
            </a:r>
          </a:p>
          <a:p>
            <a:pPr lvl="2"/>
            <a:endParaRPr lang="en-US" dirty="0"/>
          </a:p>
        </p:txBody>
      </p:sp>
    </p:spTree>
    <p:extLst>
      <p:ext uri="{BB962C8B-B14F-4D97-AF65-F5344CB8AC3E}">
        <p14:creationId xmlns:p14="http://schemas.microsoft.com/office/powerpoint/2010/main" val="306856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normAutofit/>
          </a:bodyPr>
          <a:lstStyle/>
          <a:p>
            <a:r>
              <a:rPr lang="en-US" dirty="0"/>
              <a:t>What are some of the possible outcomes if the State Epidemiologist exercised positional power?</a:t>
            </a:r>
          </a:p>
          <a:p>
            <a:pPr marL="0" indent="0">
              <a:buNone/>
            </a:pPr>
            <a:endParaRPr lang="en-US" dirty="0"/>
          </a:p>
          <a:p>
            <a:pPr lvl="2"/>
            <a:endParaRPr lang="en-US" dirty="0"/>
          </a:p>
        </p:txBody>
      </p:sp>
      <p:pic>
        <p:nvPicPr>
          <p:cNvPr id="5" name="Picture 4">
            <a:extLst>
              <a:ext uri="{FF2B5EF4-FFF2-40B4-BE49-F238E27FC236}">
                <a16:creationId xmlns:a16="http://schemas.microsoft.com/office/drawing/2014/main" id="{DD1D88C4-C93B-43F8-BC48-3A2EEE737270}"/>
              </a:ext>
            </a:extLst>
          </p:cNvPr>
          <p:cNvPicPr>
            <a:picLocks noChangeAspect="1"/>
          </p:cNvPicPr>
          <p:nvPr/>
        </p:nvPicPr>
        <p:blipFill>
          <a:blip r:embed="rId3"/>
          <a:stretch>
            <a:fillRect/>
          </a:stretch>
        </p:blipFill>
        <p:spPr>
          <a:xfrm>
            <a:off x="88947" y="2634269"/>
            <a:ext cx="8966106" cy="2676421"/>
          </a:xfrm>
          <a:prstGeom prst="rect">
            <a:avLst/>
          </a:prstGeom>
        </p:spPr>
      </p:pic>
    </p:spTree>
    <p:extLst>
      <p:ext uri="{BB962C8B-B14F-4D97-AF65-F5344CB8AC3E}">
        <p14:creationId xmlns:p14="http://schemas.microsoft.com/office/powerpoint/2010/main" val="2324292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normAutofit/>
          </a:bodyPr>
          <a:lstStyle/>
          <a:p>
            <a:r>
              <a:rPr lang="en-US" dirty="0"/>
              <a:t>Could the following empowerment strategies by Nichole have built commitment from Garth in the response?</a:t>
            </a:r>
          </a:p>
          <a:p>
            <a:pPr marL="0" indent="0">
              <a:buNone/>
            </a:pPr>
            <a:endParaRPr lang="en-US" dirty="0"/>
          </a:p>
          <a:p>
            <a:pPr lvl="2"/>
            <a:endParaRPr lang="en-US" dirty="0"/>
          </a:p>
        </p:txBody>
      </p:sp>
      <p:pic>
        <p:nvPicPr>
          <p:cNvPr id="6" name="Picture 5">
            <a:extLst>
              <a:ext uri="{FF2B5EF4-FFF2-40B4-BE49-F238E27FC236}">
                <a16:creationId xmlns:a16="http://schemas.microsoft.com/office/drawing/2014/main" id="{09858EBE-3A94-4970-822B-35A9FE9E48EE}"/>
              </a:ext>
            </a:extLst>
          </p:cNvPr>
          <p:cNvPicPr>
            <a:picLocks noChangeAspect="1"/>
          </p:cNvPicPr>
          <p:nvPr/>
        </p:nvPicPr>
        <p:blipFill>
          <a:blip r:embed="rId3"/>
          <a:stretch>
            <a:fillRect/>
          </a:stretch>
        </p:blipFill>
        <p:spPr>
          <a:xfrm>
            <a:off x="1295400" y="2514600"/>
            <a:ext cx="5944562" cy="3158808"/>
          </a:xfrm>
          <a:prstGeom prst="rect">
            <a:avLst/>
          </a:prstGeom>
        </p:spPr>
      </p:pic>
    </p:spTree>
    <p:extLst>
      <p:ext uri="{BB962C8B-B14F-4D97-AF65-F5344CB8AC3E}">
        <p14:creationId xmlns:p14="http://schemas.microsoft.com/office/powerpoint/2010/main" val="1839614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Describe the role of transformational leadership as it relates to this case study.</a:t>
            </a:r>
          </a:p>
          <a:p>
            <a:endParaRPr lang="en-US" dirty="0"/>
          </a:p>
        </p:txBody>
      </p:sp>
      <p:pic>
        <p:nvPicPr>
          <p:cNvPr id="4" name="Picture 3">
            <a:extLst>
              <a:ext uri="{FF2B5EF4-FFF2-40B4-BE49-F238E27FC236}">
                <a16:creationId xmlns:a16="http://schemas.microsoft.com/office/drawing/2014/main" id="{C16A1A03-17D1-4D86-80E8-3A747C797F02}"/>
              </a:ext>
            </a:extLst>
          </p:cNvPr>
          <p:cNvPicPr>
            <a:picLocks noChangeAspect="1"/>
          </p:cNvPicPr>
          <p:nvPr/>
        </p:nvPicPr>
        <p:blipFill>
          <a:blip r:embed="rId2"/>
          <a:stretch>
            <a:fillRect/>
          </a:stretch>
        </p:blipFill>
        <p:spPr>
          <a:xfrm>
            <a:off x="1600200" y="2438400"/>
            <a:ext cx="6285238" cy="3581400"/>
          </a:xfrm>
          <a:prstGeom prst="rect">
            <a:avLst/>
          </a:prstGeom>
        </p:spPr>
      </p:pic>
    </p:spTree>
    <p:extLst>
      <p:ext uri="{BB962C8B-B14F-4D97-AF65-F5344CB8AC3E}">
        <p14:creationId xmlns:p14="http://schemas.microsoft.com/office/powerpoint/2010/main" val="2858475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D846-C152-4C2B-A592-C269F6FCE06F}"/>
              </a:ext>
            </a:extLst>
          </p:cNvPr>
          <p:cNvSpPr>
            <a:spLocks noGrp="1"/>
          </p:cNvSpPr>
          <p:nvPr>
            <p:ph type="title"/>
          </p:nvPr>
        </p:nvSpPr>
        <p:spPr/>
        <p:txBody>
          <a:bodyPr lIns="91440" tIns="45720" rIns="91440" bIns="45720" anchor="ctr"/>
          <a:lstStyle/>
          <a:p>
            <a:r>
              <a:rPr lang="en-US">
                <a:latin typeface="Arial"/>
                <a:cs typeface="Arial"/>
              </a:rPr>
              <a:t>Reflection</a:t>
            </a:r>
            <a:endParaRPr lang="en-US"/>
          </a:p>
        </p:txBody>
      </p:sp>
      <p:sp>
        <p:nvSpPr>
          <p:cNvPr id="3" name="Content Placeholder 2">
            <a:extLst>
              <a:ext uri="{FF2B5EF4-FFF2-40B4-BE49-F238E27FC236}">
                <a16:creationId xmlns:a16="http://schemas.microsoft.com/office/drawing/2014/main" id="{B2AE99A6-AD44-4DFE-B19B-129177D2D0DE}"/>
              </a:ext>
            </a:extLst>
          </p:cNvPr>
          <p:cNvSpPr>
            <a:spLocks noGrp="1"/>
          </p:cNvSpPr>
          <p:nvPr>
            <p:ph idx="1"/>
          </p:nvPr>
        </p:nvSpPr>
        <p:spPr/>
        <p:txBody>
          <a:bodyPr vert="horz" lIns="91440" tIns="45720" rIns="91440" bIns="45720" rtlCol="0" anchor="t">
            <a:normAutofit/>
          </a:bodyPr>
          <a:lstStyle/>
          <a:p>
            <a:pPr marL="457200" indent="-457200">
              <a:buFont typeface="+mj-lt"/>
              <a:buAutoNum type="arabicPeriod"/>
            </a:pPr>
            <a:r>
              <a:rPr lang="en-US" dirty="0">
                <a:latin typeface="Arial"/>
                <a:cs typeface="Arial"/>
              </a:rPr>
              <a:t>How did you feel about today’s case study?</a:t>
            </a:r>
          </a:p>
          <a:p>
            <a:pPr marL="457200" indent="-457200">
              <a:buFont typeface="+mj-lt"/>
              <a:buAutoNum type="arabicPeriod"/>
            </a:pPr>
            <a:r>
              <a:rPr lang="en-US" dirty="0">
                <a:latin typeface="Arial"/>
                <a:cs typeface="Arial"/>
              </a:rPr>
              <a:t>What went well in this meeting?</a:t>
            </a:r>
          </a:p>
          <a:p>
            <a:pPr marL="457200" indent="-457200">
              <a:buFont typeface="+mj-lt"/>
              <a:buAutoNum type="arabicPeriod"/>
            </a:pPr>
            <a:r>
              <a:rPr lang="en-US">
                <a:latin typeface="Arial"/>
                <a:cs typeface="Arial"/>
              </a:rPr>
              <a:t>What </a:t>
            </a:r>
            <a:r>
              <a:rPr lang="en-US" dirty="0">
                <a:latin typeface="Arial"/>
                <a:cs typeface="Arial"/>
              </a:rPr>
              <a:t>could be done differently for future meetings?</a:t>
            </a:r>
          </a:p>
          <a:p>
            <a:pPr marL="457200" indent="-457200">
              <a:buFont typeface="+mj-lt"/>
              <a:buAutoNum type="arabicPeriod"/>
            </a:pPr>
            <a:r>
              <a:rPr lang="en-US" dirty="0">
                <a:latin typeface="Arial"/>
                <a:cs typeface="Arial"/>
              </a:rPr>
              <a:t>What topics would you like to discuss in the future?</a:t>
            </a:r>
          </a:p>
          <a:p>
            <a:endParaRPr lang="en-US" dirty="0">
              <a:latin typeface="Arial"/>
              <a:cs typeface="Arial"/>
            </a:endParaRPr>
          </a:p>
        </p:txBody>
      </p:sp>
    </p:spTree>
    <p:extLst>
      <p:ext uri="{BB962C8B-B14F-4D97-AF65-F5344CB8AC3E}">
        <p14:creationId xmlns:p14="http://schemas.microsoft.com/office/powerpoint/2010/main" val="25542546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AF381-3AD4-498D-B70D-51C4BFD7887A}"/>
              </a:ext>
            </a:extLst>
          </p:cNvPr>
          <p:cNvSpPr>
            <a:spLocks noGrp="1"/>
          </p:cNvSpPr>
          <p:nvPr>
            <p:ph type="title"/>
          </p:nvPr>
        </p:nvSpPr>
        <p:spPr/>
        <p:txBody>
          <a:bodyPr/>
          <a:lstStyle/>
          <a:p>
            <a:r>
              <a:rPr lang="en-US" dirty="0"/>
              <a:t>Announcements</a:t>
            </a:r>
          </a:p>
        </p:txBody>
      </p:sp>
      <p:sp>
        <p:nvSpPr>
          <p:cNvPr id="3" name="Content Placeholder 2">
            <a:extLst>
              <a:ext uri="{FF2B5EF4-FFF2-40B4-BE49-F238E27FC236}">
                <a16:creationId xmlns:a16="http://schemas.microsoft.com/office/drawing/2014/main" id="{035F3079-0EE7-46B8-9CAF-C8EA86AAD649}"/>
              </a:ext>
            </a:extLst>
          </p:cNvPr>
          <p:cNvSpPr>
            <a:spLocks noGrp="1"/>
          </p:cNvSpPr>
          <p:nvPr>
            <p:ph idx="1"/>
          </p:nvPr>
        </p:nvSpPr>
        <p:spPr/>
        <p:txBody>
          <a:bodyPr/>
          <a:lstStyle/>
          <a:p>
            <a:r>
              <a:rPr lang="en-US" dirty="0"/>
              <a:t>Support team engagement </a:t>
            </a:r>
          </a:p>
          <a:p>
            <a:pPr lvl="1"/>
            <a:r>
              <a:rPr lang="en-US" dirty="0"/>
              <a:t>Orientation</a:t>
            </a:r>
          </a:p>
          <a:p>
            <a:pPr lvl="1"/>
            <a:r>
              <a:rPr lang="en-US" dirty="0"/>
              <a:t>Support team networking</a:t>
            </a:r>
          </a:p>
          <a:p>
            <a:r>
              <a:rPr lang="en-US" dirty="0"/>
              <a:t>Schedule calls with coaches</a:t>
            </a:r>
          </a:p>
          <a:p>
            <a:r>
              <a:rPr lang="en-US" dirty="0"/>
              <a:t>Complete evaluations in Learn</a:t>
            </a:r>
          </a:p>
          <a:p>
            <a:r>
              <a:rPr lang="en-US" dirty="0"/>
              <a:t>Virtual Meeting sign up </a:t>
            </a:r>
            <a:r>
              <a:rPr lang="en-US"/>
              <a:t>– Project Sharing in April and May</a:t>
            </a:r>
            <a:endParaRPr lang="en-US" dirty="0"/>
          </a:p>
          <a:p>
            <a:r>
              <a:rPr lang="en-US" dirty="0"/>
              <a:t>Next meeting – Monday, March 24</a:t>
            </a:r>
            <a:r>
              <a:rPr lang="en-US" baseline="30000" dirty="0"/>
              <a:t>th</a:t>
            </a:r>
            <a:r>
              <a:rPr lang="en-US" dirty="0"/>
              <a:t> at 1pm ET</a:t>
            </a:r>
          </a:p>
        </p:txBody>
      </p:sp>
    </p:spTree>
    <p:extLst>
      <p:ext uri="{BB962C8B-B14F-4D97-AF65-F5344CB8AC3E}">
        <p14:creationId xmlns:p14="http://schemas.microsoft.com/office/powerpoint/2010/main" val="12388209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6BD1DB8-AFCC-4B46-BC84-72F438981376}"/>
              </a:ext>
            </a:extLst>
          </p:cNvPr>
          <p:cNvSpPr>
            <a:spLocks noGrp="1"/>
          </p:cNvSpPr>
          <p:nvPr>
            <p:ph idx="1"/>
          </p:nvPr>
        </p:nvSpPr>
        <p:spPr/>
        <p:txBody>
          <a:bodyPr/>
          <a:lstStyle/>
          <a:p>
            <a:r>
              <a:rPr lang="en-US" dirty="0"/>
              <a:t>Which of the following best define Tom’s leadership style?</a:t>
            </a:r>
          </a:p>
          <a:p>
            <a:pPr lvl="1"/>
            <a:r>
              <a:rPr lang="en-US" dirty="0"/>
              <a:t>Authoritarian</a:t>
            </a:r>
          </a:p>
          <a:p>
            <a:pPr lvl="1"/>
            <a:r>
              <a:rPr lang="en-US" dirty="0"/>
              <a:t>Participative</a:t>
            </a:r>
          </a:p>
          <a:p>
            <a:pPr lvl="1"/>
            <a:r>
              <a:rPr lang="en-US" dirty="0"/>
              <a:t>Laissez-faire</a:t>
            </a:r>
          </a:p>
          <a:p>
            <a:endParaRPr lang="en-US" dirty="0"/>
          </a:p>
        </p:txBody>
      </p:sp>
      <p:sp>
        <p:nvSpPr>
          <p:cNvPr id="4" name="Title 1">
            <a:extLst>
              <a:ext uri="{FF2B5EF4-FFF2-40B4-BE49-F238E27FC236}">
                <a16:creationId xmlns:a16="http://schemas.microsoft.com/office/drawing/2014/main" id="{8A1D236A-A5DB-489C-A2B8-2945B104CE9E}"/>
              </a:ext>
            </a:extLst>
          </p:cNvPr>
          <p:cNvSpPr>
            <a:spLocks noGrp="1"/>
          </p:cNvSpPr>
          <p:nvPr>
            <p:ph type="title"/>
          </p:nvPr>
        </p:nvSpPr>
        <p:spPr>
          <a:xfrm>
            <a:off x="243658" y="255082"/>
            <a:ext cx="6208513" cy="871355"/>
          </a:xfrm>
        </p:spPr>
        <p:txBody>
          <a:bodyPr/>
          <a:lstStyle/>
          <a:p>
            <a:r>
              <a:rPr lang="en-US" dirty="0"/>
              <a:t>Case Study Discussion</a:t>
            </a:r>
          </a:p>
        </p:txBody>
      </p:sp>
    </p:spTree>
    <p:extLst>
      <p:ext uri="{BB962C8B-B14F-4D97-AF65-F5344CB8AC3E}">
        <p14:creationId xmlns:p14="http://schemas.microsoft.com/office/powerpoint/2010/main" val="1418562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What ethical issues are relevant to the situation?</a:t>
            </a:r>
          </a:p>
          <a:p>
            <a:r>
              <a:rPr lang="en-US" dirty="0"/>
              <a:t>How can Tom exert leadership and foster a culture of high moral and ethical standards?</a:t>
            </a:r>
          </a:p>
        </p:txBody>
      </p:sp>
    </p:spTree>
    <p:extLst>
      <p:ext uri="{BB962C8B-B14F-4D97-AF65-F5344CB8AC3E}">
        <p14:creationId xmlns:p14="http://schemas.microsoft.com/office/powerpoint/2010/main" val="3772063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What ethical issues are relevant to the situation?</a:t>
            </a:r>
          </a:p>
          <a:p>
            <a:r>
              <a:rPr lang="en-US" dirty="0"/>
              <a:t>How can Tom exert leadership and foster a culture of high moral and ethical standards?</a:t>
            </a:r>
          </a:p>
        </p:txBody>
      </p:sp>
      <p:sp>
        <p:nvSpPr>
          <p:cNvPr id="4" name="Rectangle 2">
            <a:extLst>
              <a:ext uri="{FF2B5EF4-FFF2-40B4-BE49-F238E27FC236}">
                <a16:creationId xmlns:a16="http://schemas.microsoft.com/office/drawing/2014/main" id="{AAC53C63-7598-434A-9633-47A572BE29AB}"/>
              </a:ext>
            </a:extLst>
          </p:cNvPr>
          <p:cNvSpPr>
            <a:spLocks noChangeArrowheads="1"/>
          </p:cNvSpPr>
          <p:nvPr/>
        </p:nvSpPr>
        <p:spPr bwMode="auto">
          <a:xfrm>
            <a:off x="1285874" y="2285999"/>
            <a:ext cx="17413357" cy="9424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2049" name="Picture 2">
            <a:extLst>
              <a:ext uri="{FF2B5EF4-FFF2-40B4-BE49-F238E27FC236}">
                <a16:creationId xmlns:a16="http://schemas.microsoft.com/office/drawing/2014/main" id="{98A9E237-954C-4067-9AAA-214139909C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874" y="2931883"/>
            <a:ext cx="6773853"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4516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Study Discussion</a:t>
            </a:r>
          </a:p>
        </p:txBody>
      </p:sp>
      <p:sp>
        <p:nvSpPr>
          <p:cNvPr id="3" name="Content Placeholder 2"/>
          <p:cNvSpPr>
            <a:spLocks noGrp="1"/>
          </p:cNvSpPr>
          <p:nvPr>
            <p:ph idx="1"/>
          </p:nvPr>
        </p:nvSpPr>
        <p:spPr/>
        <p:txBody>
          <a:bodyPr/>
          <a:lstStyle/>
          <a:p>
            <a:r>
              <a:rPr lang="en-US" dirty="0"/>
              <a:t>What recommendations do you have to lead change in the organizations to improve organizational performance?</a:t>
            </a:r>
          </a:p>
          <a:p>
            <a:r>
              <a:rPr lang="en-US" dirty="0"/>
              <a:t>What challenges may leadership encounter when instituting change? </a:t>
            </a:r>
          </a:p>
          <a:p>
            <a:endParaRPr lang="en-US" dirty="0"/>
          </a:p>
        </p:txBody>
      </p:sp>
    </p:spTree>
    <p:extLst>
      <p:ext uri="{BB962C8B-B14F-4D97-AF65-F5344CB8AC3E}">
        <p14:creationId xmlns:p14="http://schemas.microsoft.com/office/powerpoint/2010/main" val="1354649505"/>
      </p:ext>
    </p:extLst>
  </p:cSld>
  <p:clrMapOvr>
    <a:masterClrMapping/>
  </p:clrMapOvr>
</p:sld>
</file>

<file path=ppt/theme/theme1.xml><?xml version="1.0" encoding="utf-8"?>
<a:theme xmlns:a="http://schemas.openxmlformats.org/drawingml/2006/main" name="CSTE Standar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25dbc5b-beff-41d2-a104-7c4260a7e8f9" xsi:nil="true"/>
    <lcf76f155ced4ddcb4097134ff3c332f xmlns="80a892e5-57af-4b8b-986c-c6d258abfee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5" ma:contentTypeDescription="Create a new document." ma:contentTypeScope="" ma:versionID="2df504225cf9c66ee5bc758e86265fe5">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b7e76bf212c6979d28ff69542f1a1d51"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ace28af-2bc3-4da0-8f41-6064386be023"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0baa0a9-b197-4f6e-aae1-ee45a2678f5e}" ma:internalName="TaxCatchAll" ma:showField="CatchAllData" ma:web="e25dbc5b-beff-41d2-a104-7c4260a7e8f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D1F5E6-FAD5-4CD9-B2A1-9572EAF51163}">
  <ds:schemaRefs>
    <ds:schemaRef ds:uri="http://schemas.microsoft.com/sharepoint/v3/contenttype/forms"/>
  </ds:schemaRefs>
</ds:datastoreItem>
</file>

<file path=customXml/itemProps2.xml><?xml version="1.0" encoding="utf-8"?>
<ds:datastoreItem xmlns:ds="http://schemas.openxmlformats.org/officeDocument/2006/customXml" ds:itemID="{E76C2D0B-3B7A-4450-97E6-EE89F442F910}">
  <ds:schemaRefs>
    <ds:schemaRef ds:uri="http://schemas.microsoft.com/office/2006/metadata/properties"/>
    <ds:schemaRef ds:uri="http://schemas.microsoft.com/office/infopath/2007/PartnerControls"/>
    <ds:schemaRef ds:uri="e25dbc5b-beff-41d2-a104-7c4260a7e8f9"/>
    <ds:schemaRef ds:uri="80a892e5-57af-4b8b-986c-c6d258abfeed"/>
  </ds:schemaRefs>
</ds:datastoreItem>
</file>

<file path=customXml/itemProps3.xml><?xml version="1.0" encoding="utf-8"?>
<ds:datastoreItem xmlns:ds="http://schemas.openxmlformats.org/officeDocument/2006/customXml" ds:itemID="{BAEF0812-4E73-4F8A-AC33-359C43A6F5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892e5-57af-4b8b-986c-c6d258abfeed"/>
    <ds:schemaRef ds:uri="e25dbc5b-beff-41d2-a104-7c4260a7e8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CSTE Standard</Template>
  <TotalTime>1928</TotalTime>
  <Words>1146</Words>
  <Application>Microsoft Office PowerPoint</Application>
  <PresentationFormat>On-screen Show (4:3)</PresentationFormat>
  <Paragraphs>133</Paragraphs>
  <Slides>19</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Calibri Light</vt:lpstr>
      <vt:lpstr>Times New Roman</vt:lpstr>
      <vt:lpstr>CSTE Standard</vt:lpstr>
      <vt:lpstr>Permission Slips</vt:lpstr>
      <vt:lpstr>Virtual Meeting Expectations</vt:lpstr>
      <vt:lpstr>Roles</vt:lpstr>
      <vt:lpstr>Case Study</vt:lpstr>
      <vt:lpstr>Case Study</vt:lpstr>
      <vt:lpstr>Case Study Discussion</vt:lpstr>
      <vt:lpstr>Case Study Discussion</vt:lpstr>
      <vt:lpstr>Case Study Discussion</vt:lpstr>
      <vt:lpstr>Case Study Discussion</vt:lpstr>
      <vt:lpstr>Case Study Discussion</vt:lpstr>
      <vt:lpstr>Case Study Discussion</vt:lpstr>
      <vt:lpstr>Case Study Discussion</vt:lpstr>
      <vt:lpstr>Case Study Discussion</vt:lpstr>
      <vt:lpstr>Reflection</vt:lpstr>
      <vt:lpstr>Announcements</vt:lpstr>
      <vt:lpstr>Case Study Discussion</vt:lpstr>
      <vt:lpstr>Case Study Discussion</vt:lpstr>
      <vt:lpstr>Case Study Discussion</vt:lpstr>
      <vt:lpstr>Case Study Discussion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Jessica Arrazola</cp:lastModifiedBy>
  <cp:revision>88</cp:revision>
  <dcterms:created xsi:type="dcterms:W3CDTF">2015-07-28T14:22:22Z</dcterms:created>
  <dcterms:modified xsi:type="dcterms:W3CDTF">2022-03-04T12:32:06Z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y fmtid="{D5CDD505-2E9C-101B-9397-08002B2CF9AE}" pid="3" name="MediaServiceImageTags">
    <vt:lpwstr/>
  </property>
</Properties>
</file>