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15"/>
  </p:notesMasterIdLst>
  <p:sldIdLst>
    <p:sldId id="266" r:id="rId5"/>
    <p:sldId id="281" r:id="rId6"/>
    <p:sldId id="270" r:id="rId7"/>
    <p:sldId id="271" r:id="rId8"/>
    <p:sldId id="312" r:id="rId9"/>
    <p:sldId id="313" r:id="rId10"/>
    <p:sldId id="314" r:id="rId11"/>
    <p:sldId id="315" r:id="rId12"/>
    <p:sldId id="278" r:id="rId13"/>
    <p:sldId id="309" r:id="rId14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F9A7ED-FE5B-4BC7-BA57-1A722F9122F6}" v="276" dt="2022-05-04T17:45:09.8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ca Arrazola" userId="adfca66b-21e9-4407-8ccf-250b0669229f" providerId="ADAL" clId="{A3F9A7ED-FE5B-4BC7-BA57-1A722F9122F6}"/>
    <pc:docChg chg="custSel delSld modSld">
      <pc:chgData name="Jessica Arrazola" userId="adfca66b-21e9-4407-8ccf-250b0669229f" providerId="ADAL" clId="{A3F9A7ED-FE5B-4BC7-BA57-1A722F9122F6}" dt="2022-05-04T17:45:09.844" v="315" actId="20577"/>
      <pc:docMkLst>
        <pc:docMk/>
      </pc:docMkLst>
      <pc:sldChg chg="modSp mod">
        <pc:chgData name="Jessica Arrazola" userId="adfca66b-21e9-4407-8ccf-250b0669229f" providerId="ADAL" clId="{A3F9A7ED-FE5B-4BC7-BA57-1A722F9122F6}" dt="2022-03-29T18:34:32.704" v="38" actId="5793"/>
        <pc:sldMkLst>
          <pc:docMk/>
          <pc:sldMk cId="2554254629" sldId="278"/>
        </pc:sldMkLst>
        <pc:spChg chg="mod">
          <ac:chgData name="Jessica Arrazola" userId="adfca66b-21e9-4407-8ccf-250b0669229f" providerId="ADAL" clId="{A3F9A7ED-FE5B-4BC7-BA57-1A722F9122F6}" dt="2022-03-29T18:34:32.704" v="38" actId="5793"/>
          <ac:spMkLst>
            <pc:docMk/>
            <pc:sldMk cId="2554254629" sldId="278"/>
            <ac:spMk id="3" creationId="{B2AE99A6-AD44-4DFE-B19B-129177D2D0DE}"/>
          </ac:spMkLst>
        </pc:spChg>
      </pc:sldChg>
      <pc:sldChg chg="modSp mod">
        <pc:chgData name="Jessica Arrazola" userId="adfca66b-21e9-4407-8ccf-250b0669229f" providerId="ADAL" clId="{A3F9A7ED-FE5B-4BC7-BA57-1A722F9122F6}" dt="2022-05-04T17:45:09.844" v="315" actId="20577"/>
        <pc:sldMkLst>
          <pc:docMk/>
          <pc:sldMk cId="1238820913" sldId="309"/>
        </pc:sldMkLst>
        <pc:spChg chg="mod">
          <ac:chgData name="Jessica Arrazola" userId="adfca66b-21e9-4407-8ccf-250b0669229f" providerId="ADAL" clId="{A3F9A7ED-FE5B-4BC7-BA57-1A722F9122F6}" dt="2022-05-04T17:45:09.844" v="315" actId="20577"/>
          <ac:spMkLst>
            <pc:docMk/>
            <pc:sldMk cId="1238820913" sldId="309"/>
            <ac:spMk id="3" creationId="{035F3079-0EE7-46B8-9CAF-C8EA86AAD649}"/>
          </ac:spMkLst>
        </pc:spChg>
      </pc:sldChg>
      <pc:sldChg chg="del">
        <pc:chgData name="Jessica Arrazola" userId="adfca66b-21e9-4407-8ccf-250b0669229f" providerId="ADAL" clId="{A3F9A7ED-FE5B-4BC7-BA57-1A722F9122F6}" dt="2022-03-29T18:34:02.350" v="0" actId="47"/>
        <pc:sldMkLst>
          <pc:docMk/>
          <pc:sldMk cId="4098904633" sldId="311"/>
        </pc:sldMkLst>
      </pc:sldChg>
    </pc:docChg>
  </pc:docChgLst>
  <pc:docChgLst>
    <pc:chgData name="Jessica Arrazola" userId="adfca66b-21e9-4407-8ccf-250b0669229f" providerId="ADAL" clId="{DC9356DC-8FAC-49E9-AC09-C4AAB841869A}"/>
    <pc:docChg chg="custSel modSld">
      <pc:chgData name="Jessica Arrazola" userId="adfca66b-21e9-4407-8ccf-250b0669229f" providerId="ADAL" clId="{DC9356DC-8FAC-49E9-AC09-C4AAB841869A}" dt="2021-07-02T17:24:33.554" v="455" actId="6549"/>
      <pc:docMkLst>
        <pc:docMk/>
      </pc:docMkLst>
      <pc:sldChg chg="modSp mod">
        <pc:chgData name="Jessica Arrazola" userId="adfca66b-21e9-4407-8ccf-250b0669229f" providerId="ADAL" clId="{DC9356DC-8FAC-49E9-AC09-C4AAB841869A}" dt="2021-07-02T17:19:06.451" v="43" actId="20577"/>
        <pc:sldMkLst>
          <pc:docMk/>
          <pc:sldMk cId="2090152276" sldId="266"/>
        </pc:sldMkLst>
        <pc:spChg chg="mod">
          <ac:chgData name="Jessica Arrazola" userId="adfca66b-21e9-4407-8ccf-250b0669229f" providerId="ADAL" clId="{DC9356DC-8FAC-49E9-AC09-C4AAB841869A}" dt="2021-07-02T17:19:06.451" v="43" actId="20577"/>
          <ac:spMkLst>
            <pc:docMk/>
            <pc:sldMk cId="2090152276" sldId="266"/>
            <ac:spMk id="5" creationId="{354C266B-3711-1F4A-8E0C-7AD33B7B9D62}"/>
          </ac:spMkLst>
        </pc:spChg>
      </pc:sldChg>
      <pc:sldChg chg="modSp mod">
        <pc:chgData name="Jessica Arrazola" userId="adfca66b-21e9-4407-8ccf-250b0669229f" providerId="ADAL" clId="{DC9356DC-8FAC-49E9-AC09-C4AAB841869A}" dt="2021-07-02T17:24:33.554" v="455" actId="6549"/>
        <pc:sldMkLst>
          <pc:docMk/>
          <pc:sldMk cId="1238820913" sldId="309"/>
        </pc:sldMkLst>
        <pc:spChg chg="mod">
          <ac:chgData name="Jessica Arrazola" userId="adfca66b-21e9-4407-8ccf-250b0669229f" providerId="ADAL" clId="{DC9356DC-8FAC-49E9-AC09-C4AAB841869A}" dt="2021-07-02T17:24:33.554" v="455" actId="6549"/>
          <ac:spMkLst>
            <pc:docMk/>
            <pc:sldMk cId="1238820913" sldId="309"/>
            <ac:spMk id="3" creationId="{035F3079-0EE7-46B8-9CAF-C8EA86AAD649}"/>
          </ac:spMkLst>
        </pc:spChg>
      </pc:sldChg>
      <pc:sldChg chg="modSp mod">
        <pc:chgData name="Jessica Arrazola" userId="adfca66b-21e9-4407-8ccf-250b0669229f" providerId="ADAL" clId="{DC9356DC-8FAC-49E9-AC09-C4AAB841869A}" dt="2021-07-02T17:19:15.147" v="44" actId="20577"/>
        <pc:sldMkLst>
          <pc:docMk/>
          <pc:sldMk cId="4098904633" sldId="311"/>
        </pc:sldMkLst>
        <pc:spChg chg="mod">
          <ac:chgData name="Jessica Arrazola" userId="adfca66b-21e9-4407-8ccf-250b0669229f" providerId="ADAL" clId="{DC9356DC-8FAC-49E9-AC09-C4AAB841869A}" dt="2021-07-02T17:19:15.147" v="44" actId="20577"/>
          <ac:spMkLst>
            <pc:docMk/>
            <pc:sldMk cId="4098904633" sldId="311"/>
            <ac:spMk id="3" creationId="{8F1B6C2B-FA88-45F4-967F-6FC0CD0CA4A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6E4D9-3619-4C33-99E2-B895C859E599}" type="datetimeFigureOut">
              <a:rPr lang="en-US" smtClean="0"/>
              <a:t>5/4/2022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E0DCF-C790-4F8B-94AF-906E15003D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439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As we get started we want to connect with where you are today using an activity called permission slips. This is an activity from </a:t>
            </a:r>
            <a:r>
              <a:rPr lang="en-US" err="1"/>
              <a:t>Brene</a:t>
            </a:r>
            <a:r>
              <a:rPr lang="en-US"/>
              <a:t>’ Brown’s work to understand where you are coming from today and so we can be open with each other as a group. We hope to start all future calls with permission slips.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B1F41C-5F37-40F7-A772-5212A91138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651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4" r:id="rId2"/>
    <p:sldLayoutId id="2147483677" r:id="rId3"/>
    <p:sldLayoutId id="214748367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7DF8A72-4282-9247-B76B-2C9A27CAE3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CSTE LEAD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Case Study: </a:t>
            </a:r>
            <a:r>
              <a:rPr lang="en-US" err="1"/>
              <a:t>BioSense</a:t>
            </a:r>
            <a:r>
              <a:rPr lang="en-US"/>
              <a:t> Redesign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2AF01-E77E-4768-81BB-8C2D7ECA3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Permission Slips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A1897-5982-4785-AE87-4D7DCFA6B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8" y="1409163"/>
            <a:ext cx="8643488" cy="49982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i="1"/>
              <a:t>Write in the chat box and share something you intend to give yourself permission to do or feel in the meeting.</a:t>
            </a:r>
          </a:p>
          <a:p>
            <a:r>
              <a:rPr lang="en-US"/>
              <a:t>Reminder of your intention for the meeting.</a:t>
            </a:r>
          </a:p>
          <a:p>
            <a:r>
              <a:rPr lang="en-US"/>
              <a:t>These aren’t promissory notes. These are intentions only, so there are no repercussions if you fail to deliver.</a:t>
            </a:r>
          </a:p>
          <a:p>
            <a:r>
              <a:rPr lang="en-US"/>
              <a:t>Benefits</a:t>
            </a:r>
          </a:p>
          <a:p>
            <a:pPr lvl="1"/>
            <a:r>
              <a:rPr lang="en-US"/>
              <a:t>Check in with teammates</a:t>
            </a:r>
          </a:p>
          <a:p>
            <a:pPr lvl="1"/>
            <a:r>
              <a:rPr lang="en-US"/>
              <a:t>Practice vulnerability</a:t>
            </a:r>
          </a:p>
          <a:p>
            <a:pPr lvl="1"/>
            <a:r>
              <a:rPr lang="en-US"/>
              <a:t>Build trust</a:t>
            </a:r>
          </a:p>
          <a:p>
            <a:pPr lvl="1"/>
            <a:r>
              <a:rPr lang="en-US"/>
              <a:t>Establish safety</a:t>
            </a:r>
          </a:p>
          <a:p>
            <a:pPr lvl="1"/>
            <a:r>
              <a:rPr lang="en-US"/>
              <a:t>Practice mindfulness</a:t>
            </a:r>
          </a:p>
          <a:p>
            <a:r>
              <a:rPr lang="en-US"/>
              <a:t>Examples</a:t>
            </a:r>
          </a:p>
          <a:p>
            <a:pPr lvl="1"/>
            <a:r>
              <a:rPr lang="en-US"/>
              <a:t>Listen with generosity</a:t>
            </a:r>
          </a:p>
          <a:p>
            <a:pPr lvl="1"/>
            <a:r>
              <a:rPr lang="en-US"/>
              <a:t>Focus on paying attention rather than be distracted</a:t>
            </a:r>
          </a:p>
          <a:p>
            <a:pPr lvl="1"/>
            <a:r>
              <a:rPr lang="en-US"/>
              <a:t>Listen more than you speak</a:t>
            </a:r>
          </a:p>
          <a:p>
            <a:pPr lvl="1"/>
            <a:r>
              <a:rPr lang="en-US"/>
              <a:t>Ask questions</a:t>
            </a:r>
          </a:p>
          <a:p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53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D707E-0BC5-4736-ABB3-69F765035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DB509C-1921-4837-AC55-359A5554FD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>
                <a:latin typeface="Arial"/>
                <a:cs typeface="Arial"/>
              </a:rPr>
              <a:t>Meeting Roles, Meeting Norms, &amp; Rules of Engagement</a:t>
            </a:r>
          </a:p>
          <a:p>
            <a:r>
              <a:rPr lang="en-US">
                <a:latin typeface="Arial"/>
                <a:cs typeface="Arial"/>
              </a:rPr>
              <a:t>Article Introduction and Summary</a:t>
            </a:r>
          </a:p>
          <a:p>
            <a:r>
              <a:rPr lang="en-US">
                <a:latin typeface="Arial"/>
                <a:cs typeface="Arial"/>
              </a:rPr>
              <a:t>Article Discussion </a:t>
            </a:r>
          </a:p>
          <a:p>
            <a:r>
              <a:rPr lang="en-US">
                <a:latin typeface="Arial"/>
                <a:cs typeface="Arial"/>
              </a:rPr>
              <a:t>Reflection</a:t>
            </a:r>
            <a:endParaRPr lang="en-US"/>
          </a:p>
          <a:p>
            <a:r>
              <a:rPr lang="en-US">
                <a:latin typeface="Arial"/>
                <a:cs typeface="Arial"/>
              </a:rPr>
              <a:t>CSTE Announcements &amp; Reminders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01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728EC-FB62-486A-BED7-3CBEB2D47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Meeting Roles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8CC17-24CF-455E-AFD9-59754E94A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337" y="1587156"/>
            <a:ext cx="8807389" cy="47365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>
                <a:latin typeface="Arial"/>
                <a:cs typeface="Arial"/>
              </a:rPr>
              <a:t>Leader</a:t>
            </a:r>
            <a:r>
              <a:rPr lang="en-US">
                <a:latin typeface="Arial"/>
                <a:cs typeface="Arial"/>
              </a:rPr>
              <a:t> – Selects articles and topics for discussion; works with the facilitator to develop the discussion prompts; identifies action items</a:t>
            </a:r>
          </a:p>
          <a:p>
            <a:r>
              <a:rPr lang="en-US" b="1">
                <a:latin typeface="Arial"/>
                <a:cs typeface="Arial"/>
              </a:rPr>
              <a:t>Co-Facilitator</a:t>
            </a:r>
            <a:r>
              <a:rPr lang="en-US">
                <a:latin typeface="Arial"/>
                <a:cs typeface="Arial"/>
              </a:rPr>
              <a:t> – Guides the group through the discussions; ensures equal speaking opportunity; communicates decisions and next steps; identifies action items </a:t>
            </a:r>
          </a:p>
          <a:p>
            <a:r>
              <a:rPr lang="en-US" b="1">
                <a:latin typeface="Arial"/>
                <a:cs typeface="Arial"/>
              </a:rPr>
              <a:t>Timekeeper</a:t>
            </a:r>
            <a:r>
              <a:rPr lang="en-US">
                <a:latin typeface="Arial"/>
                <a:cs typeface="Arial"/>
              </a:rPr>
              <a:t> – Manages time limits on discussion items  </a:t>
            </a:r>
          </a:p>
          <a:p>
            <a:r>
              <a:rPr lang="en-US" b="1">
                <a:latin typeface="Arial"/>
                <a:cs typeface="Arial"/>
              </a:rPr>
              <a:t>Note Taker </a:t>
            </a:r>
            <a:r>
              <a:rPr lang="en-US">
                <a:latin typeface="Arial"/>
                <a:cs typeface="Arial"/>
              </a:rPr>
              <a:t>– Records key decisions and action items from discussion; reports on discussion notes 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13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err="1"/>
              <a:t>BioSense</a:t>
            </a:r>
            <a:r>
              <a:rPr lang="en-US" b="1"/>
              <a:t> Redesign Case Study:</a:t>
            </a:r>
          </a:p>
          <a:p>
            <a:pPr marL="0" indent="0" algn="ctr">
              <a:buNone/>
            </a:pPr>
            <a:endParaRPr lang="en-US" b="1"/>
          </a:p>
          <a:p>
            <a:r>
              <a:rPr lang="en-US"/>
              <a:t>What is this case study about?</a:t>
            </a:r>
          </a:p>
          <a:p>
            <a:pPr marL="0" indent="0" algn="ctr">
              <a:buNone/>
            </a:pPr>
            <a:endParaRPr lang="en-US"/>
          </a:p>
          <a:p>
            <a:r>
              <a:rPr lang="en-US"/>
              <a:t>How does this case study relate to your own context and/or experience?</a:t>
            </a:r>
          </a:p>
        </p:txBody>
      </p:sp>
    </p:spTree>
    <p:extLst>
      <p:ext uri="{BB962C8B-B14F-4D97-AF65-F5344CB8AC3E}">
        <p14:creationId xmlns:p14="http://schemas.microsoft.com/office/powerpoint/2010/main" val="1093368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Why was stakeholder involvement critical for this project’s goals?</a:t>
            </a:r>
          </a:p>
          <a:p>
            <a:endParaRPr lang="en-US"/>
          </a:p>
          <a:p>
            <a:r>
              <a:rPr lang="en-US"/>
              <a:t>How did the broad-based engagement and transparent stakeholder process influence the success of the project?</a:t>
            </a:r>
          </a:p>
          <a:p>
            <a:endParaRPr lang="en-US"/>
          </a:p>
          <a:p>
            <a:r>
              <a:rPr lang="en-US"/>
              <a:t>What specific strategies were used to overcome initial resistance to stakeholder buy-in?</a:t>
            </a:r>
          </a:p>
        </p:txBody>
      </p:sp>
    </p:spTree>
    <p:extLst>
      <p:ext uri="{BB962C8B-B14F-4D97-AF65-F5344CB8AC3E}">
        <p14:creationId xmlns:p14="http://schemas.microsoft.com/office/powerpoint/2010/main" val="2496767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If this project was occurring in the current COVID-19 climate, what would be important to consider to ensure successful stakeholder engagement?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280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Case Study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do you think about the approach the folks in this case study took? </a:t>
            </a:r>
          </a:p>
          <a:p>
            <a:pPr lvl="1"/>
            <a:r>
              <a:rPr lang="en-US"/>
              <a:t>What worked well? </a:t>
            </a:r>
          </a:p>
          <a:p>
            <a:pPr lvl="1"/>
            <a:r>
              <a:rPr lang="en-US"/>
              <a:t>Was there anything that didn’t work so well? Or that you might have done differently?</a:t>
            </a:r>
          </a:p>
          <a:p>
            <a:pPr lvl="1"/>
            <a:r>
              <a:rPr lang="en-US"/>
              <a:t>Any material/resources from this leadership course you think would be particularly useful for this situation (or useful for your own stakeholder engagement needs?)</a:t>
            </a:r>
          </a:p>
          <a:p>
            <a:endParaRPr lang="en-US"/>
          </a:p>
          <a:p>
            <a:r>
              <a:rPr lang="en-US"/>
              <a:t>What were the most important and/or relevant lessons learned throughout the case study?</a:t>
            </a:r>
          </a:p>
          <a:p>
            <a:pPr lvl="1"/>
            <a:r>
              <a:rPr lang="en-US"/>
              <a:t>Any lessons learned that you will apply to your own work?</a:t>
            </a:r>
          </a:p>
        </p:txBody>
      </p:sp>
    </p:spTree>
    <p:extLst>
      <p:ext uri="{BB962C8B-B14F-4D97-AF65-F5344CB8AC3E}">
        <p14:creationId xmlns:p14="http://schemas.microsoft.com/office/powerpoint/2010/main" val="3621580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D846-C152-4C2B-A592-C269F6FCE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ctr"/>
          <a:lstStyle/>
          <a:p>
            <a:r>
              <a:rPr lang="en-US">
                <a:latin typeface="Arial"/>
                <a:cs typeface="Arial"/>
              </a:rPr>
              <a:t>Reflection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E99A6-AD44-4DFE-B19B-129177D2D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>
                <a:latin typeface="Arial"/>
                <a:cs typeface="Arial"/>
              </a:rPr>
              <a:t>How did you feel about today’s case study?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"/>
                <a:cs typeface="Arial"/>
              </a:rPr>
              <a:t>What went well during today’s call?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Arial"/>
                <a:cs typeface="Arial"/>
              </a:rPr>
              <a:t>What could be done differently for future calls?</a:t>
            </a:r>
          </a:p>
          <a:p>
            <a:pPr marL="0" indent="0">
              <a:buNone/>
            </a:pPr>
            <a:endParaRPr lang="en-US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42546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F381-3AD4-498D-B70D-51C4BFD78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F3079-0EE7-46B8-9CAF-C8EA86AAD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Finalize CSTE Conference Attendance</a:t>
            </a:r>
          </a:p>
          <a:p>
            <a:r>
              <a:rPr lang="en-US"/>
              <a:t>360 Assessment</a:t>
            </a:r>
          </a:p>
          <a:p>
            <a:pPr lvl="1"/>
            <a:r>
              <a:rPr lang="en-US"/>
              <a:t>Follow up with outstanding raters</a:t>
            </a:r>
          </a:p>
          <a:p>
            <a:pPr lvl="1"/>
            <a:r>
              <a:rPr lang="en-US"/>
              <a:t>Recommend discussing results with coaches </a:t>
            </a:r>
          </a:p>
          <a:p>
            <a:r>
              <a:rPr lang="en-US"/>
              <a:t>Schedule calls with coaches</a:t>
            </a:r>
          </a:p>
          <a:p>
            <a:r>
              <a:rPr lang="en-US"/>
              <a:t>Complete evaluations in Learn</a:t>
            </a:r>
          </a:p>
          <a:p>
            <a:r>
              <a:rPr lang="en-US"/>
              <a:t>Next meeting – Monday, May 16</a:t>
            </a:r>
            <a:r>
              <a:rPr lang="en-US" baseline="30000"/>
              <a:t>th</a:t>
            </a:r>
            <a:r>
              <a:rPr lang="en-US"/>
              <a:t> at 1pm EDT</a:t>
            </a:r>
          </a:p>
          <a:p>
            <a:pPr lvl="1"/>
            <a:r>
              <a:rPr lang="en-US"/>
              <a:t>Project Sharing</a:t>
            </a:r>
          </a:p>
          <a:p>
            <a:r>
              <a:rPr lang="en-US"/>
              <a:t>Cohort 1 Presentations – Registration Required; all welcome to attend</a:t>
            </a:r>
          </a:p>
          <a:p>
            <a:pPr lvl="1"/>
            <a:r>
              <a:rPr lang="en-US"/>
              <a:t>Monday, May 23</a:t>
            </a:r>
            <a:r>
              <a:rPr lang="en-US" baseline="30000"/>
              <a:t>rd</a:t>
            </a:r>
            <a:r>
              <a:rPr lang="en-US"/>
              <a:t> 1-2pm EDT</a:t>
            </a:r>
          </a:p>
          <a:p>
            <a:pPr lvl="1"/>
            <a:r>
              <a:rPr lang="en-US"/>
              <a:t>Monday, June 27</a:t>
            </a:r>
            <a:r>
              <a:rPr lang="en-US" baseline="30000"/>
              <a:t>th</a:t>
            </a:r>
            <a:r>
              <a:rPr lang="en-US"/>
              <a:t> 1-2pm EDT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20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Standard.potx" id="{82C83375-A0F3-AD46-9BEA-C200098F2770}" vid="{04B36078-DB26-CF44-88C4-8C628526C0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5dbc5b-beff-41d2-a104-7c4260a7e8f9" xsi:nil="true"/>
    <lcf76f155ced4ddcb4097134ff3c332f xmlns="80a892e5-57af-4b8b-986c-c6d258abfeed">
      <Terms xmlns="http://schemas.microsoft.com/office/infopath/2007/PartnerControls"/>
    </lcf76f155ced4ddcb4097134ff3c332f>
    <SharedWithUsers xmlns="e25dbc5b-beff-41d2-a104-7c4260a7e8f9">
      <UserInfo>
        <DisplayName>Jessica Arrazola</DisplayName>
        <AccountId>15</AccountId>
        <AccountType/>
      </UserInfo>
      <UserInfo>
        <DisplayName>Bernice.Carr</DisplayName>
        <AccountId>348</AccountId>
        <AccountType/>
      </UserInfo>
      <UserInfo>
        <DisplayName>Miranda.D.Smith</DisplayName>
        <AccountId>349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170AF5F30D7404F9CCA083EB2143B17" ma:contentTypeVersion="15" ma:contentTypeDescription="Create a new document." ma:contentTypeScope="" ma:versionID="2df504225cf9c66ee5bc758e86265fe5">
  <xsd:schema xmlns:xsd="http://www.w3.org/2001/XMLSchema" xmlns:xs="http://www.w3.org/2001/XMLSchema" xmlns:p="http://schemas.microsoft.com/office/2006/metadata/properties" xmlns:ns2="80a892e5-57af-4b8b-986c-c6d258abfeed" xmlns:ns3="e25dbc5b-beff-41d2-a104-7c4260a7e8f9" targetNamespace="http://schemas.microsoft.com/office/2006/metadata/properties" ma:root="true" ma:fieldsID="b7e76bf212c6979d28ff69542f1a1d51" ns2:_="" ns3:_="">
    <xsd:import namespace="80a892e5-57af-4b8b-986c-c6d258abfeed"/>
    <xsd:import namespace="e25dbc5b-beff-41d2-a104-7c4260a7e8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a892e5-57af-4b8b-986c-c6d258abf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eace28af-2bc3-4da0-8f41-6064386be0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5dbc5b-beff-41d2-a104-7c4260a7e8f9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0baa0a9-b197-4f6e-aae1-ee45a2678f5e}" ma:internalName="TaxCatchAll" ma:showField="CatchAllData" ma:web="e25dbc5b-beff-41d2-a104-7c4260a7e8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1C9AE85-3054-474D-B8E0-152466F6A7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C1218C7-52CF-449F-8E3D-9E291FC4D022}">
  <ds:schemaRefs>
    <ds:schemaRef ds:uri="80a892e5-57af-4b8b-986c-c6d258abfeed"/>
    <ds:schemaRef ds:uri="e25dbc5b-beff-41d2-a104-7c4260a7e8f9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DF246986-D71D-455D-AC6F-DAEE4ABCD8A4}">
  <ds:schemaRefs>
    <ds:schemaRef ds:uri="80a892e5-57af-4b8b-986c-c6d258abfeed"/>
    <ds:schemaRef ds:uri="e25dbc5b-beff-41d2-a104-7c4260a7e8f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Application>Microsoft Office PowerPoint</Application>
  <PresentationFormat>On-screen Show (4:3)</PresentationFormat>
  <Slides>10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CSTE LEAD</vt:lpstr>
      <vt:lpstr>Permission Slips</vt:lpstr>
      <vt:lpstr>Agenda</vt:lpstr>
      <vt:lpstr>Meeting Roles</vt:lpstr>
      <vt:lpstr>Case Study Discussion</vt:lpstr>
      <vt:lpstr>Case Study Discussion</vt:lpstr>
      <vt:lpstr>Case Study Discussion</vt:lpstr>
      <vt:lpstr>Case Study Discussion</vt:lpstr>
      <vt:lpstr>Reflection</vt:lpstr>
      <vt:lpstr>Announcements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Jessica Arrazola</dc:creator>
  <cp:revision>1</cp:revision>
  <dcterms:created xsi:type="dcterms:W3CDTF">2021-04-08T14:30:06Z</dcterms:created>
  <dcterms:modified xsi:type="dcterms:W3CDTF">2022-05-04T17:45:53Z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0x0101001170AF5F30D7404F9CCA083EB2143B17</vt:lpwstr>
  </property>
  <property fmtid="{D5CDD505-2E9C-101B-9397-08002B2CF9AE}" pid="3" name="MediaServiceImageTags">
    <vt:lpwstr/>
  </property>
</Properties>
</file>