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29"/>
  </p:notesMasterIdLst>
  <p:sldIdLst>
    <p:sldId id="256" r:id="rId3"/>
    <p:sldId id="258" r:id="rId4"/>
    <p:sldId id="259" r:id="rId5"/>
    <p:sldId id="296" r:id="rId6"/>
    <p:sldId id="262" r:id="rId7"/>
    <p:sldId id="439" r:id="rId8"/>
    <p:sldId id="281" r:id="rId9"/>
    <p:sldId id="260" r:id="rId10"/>
    <p:sldId id="279" r:id="rId11"/>
    <p:sldId id="282" r:id="rId12"/>
    <p:sldId id="295" r:id="rId13"/>
    <p:sldId id="284" r:id="rId14"/>
    <p:sldId id="261" r:id="rId15"/>
    <p:sldId id="264" r:id="rId16"/>
    <p:sldId id="265" r:id="rId17"/>
    <p:sldId id="266" r:id="rId18"/>
    <p:sldId id="297" r:id="rId19"/>
    <p:sldId id="298" r:id="rId20"/>
    <p:sldId id="270" r:id="rId21"/>
    <p:sldId id="280" r:id="rId22"/>
    <p:sldId id="285" r:id="rId23"/>
    <p:sldId id="286" r:id="rId24"/>
    <p:sldId id="287" r:id="rId25"/>
    <p:sldId id="288" r:id="rId26"/>
    <p:sldId id="276" r:id="rId27"/>
    <p:sldId id="278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39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A8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51" autoAdjust="0"/>
    <p:restoredTop sz="94127" autoAdjust="0"/>
  </p:normalViewPr>
  <p:slideViewPr>
    <p:cSldViewPr snapToGrid="0">
      <p:cViewPr varScale="1">
        <p:scale>
          <a:sx n="107" d="100"/>
          <a:sy n="107" d="100"/>
        </p:scale>
        <p:origin x="126" y="78"/>
      </p:cViewPr>
      <p:guideLst>
        <p:guide pos="3840"/>
        <p:guide pos="39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ca Arrazola" userId="adfca66b-21e9-4407-8ccf-250b0669229f" providerId="ADAL" clId="{6E4F591F-F184-47A6-85F3-C900B7C56F81}"/>
    <pc:docChg chg="delSld">
      <pc:chgData name="Jessica Arrazola" userId="adfca66b-21e9-4407-8ccf-250b0669229f" providerId="ADAL" clId="{6E4F591F-F184-47A6-85F3-C900B7C56F81}" dt="2022-04-12T17:38:04.353" v="2" actId="47"/>
      <pc:docMkLst>
        <pc:docMk/>
      </pc:docMkLst>
      <pc:sldChg chg="del">
        <pc:chgData name="Jessica Arrazola" userId="adfca66b-21e9-4407-8ccf-250b0669229f" providerId="ADAL" clId="{6E4F591F-F184-47A6-85F3-C900B7C56F81}" dt="2022-04-12T17:37:58.992" v="0" actId="47"/>
        <pc:sldMkLst>
          <pc:docMk/>
          <pc:sldMk cId="2274260708" sldId="283"/>
        </pc:sldMkLst>
      </pc:sldChg>
      <pc:sldChg chg="del">
        <pc:chgData name="Jessica Arrazola" userId="adfca66b-21e9-4407-8ccf-250b0669229f" providerId="ADAL" clId="{6E4F591F-F184-47A6-85F3-C900B7C56F81}" dt="2022-04-12T17:38:02.832" v="1" actId="47"/>
        <pc:sldMkLst>
          <pc:docMk/>
          <pc:sldMk cId="1191493610" sldId="289"/>
        </pc:sldMkLst>
      </pc:sldChg>
      <pc:sldChg chg="del">
        <pc:chgData name="Jessica Arrazola" userId="adfca66b-21e9-4407-8ccf-250b0669229f" providerId="ADAL" clId="{6E4F591F-F184-47A6-85F3-C900B7C56F81}" dt="2022-04-12T17:38:04.353" v="2" actId="47"/>
        <pc:sldMkLst>
          <pc:docMk/>
          <pc:sldMk cId="2338542476" sldId="290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70C3A2-429B-4866-AE74-1AE9AB918406}" type="doc">
      <dgm:prSet loTypeId="urn:microsoft.com/office/officeart/2005/8/layout/matrix3" loCatId="matrix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725B13-7D08-4DBC-BB38-C94DAA709455}">
      <dgm:prSet phldrT="[Text]" custT="1"/>
      <dgm:spPr/>
      <dgm:t>
        <a:bodyPr/>
        <a:lstStyle/>
        <a:p>
          <a:r>
            <a:rPr lang="en-US" sz="2000" b="1" dirty="0">
              <a:latin typeface="Arial Narrow" pitchFamily="34" charset="0"/>
            </a:rPr>
            <a:t>Personal Qualities</a:t>
          </a:r>
        </a:p>
      </dgm:t>
    </dgm:pt>
    <dgm:pt modelId="{5C61E512-77EA-433E-96B2-E055DDF53130}" type="parTrans" cxnId="{6E22386B-8906-4663-9CA3-14D24E8CB243}">
      <dgm:prSet/>
      <dgm:spPr/>
      <dgm:t>
        <a:bodyPr/>
        <a:lstStyle/>
        <a:p>
          <a:endParaRPr lang="en-US"/>
        </a:p>
      </dgm:t>
    </dgm:pt>
    <dgm:pt modelId="{B0C234A7-A547-4D4B-8C5A-344A1F8D34A5}" type="sibTrans" cxnId="{6E22386B-8906-4663-9CA3-14D24E8CB243}">
      <dgm:prSet/>
      <dgm:spPr/>
      <dgm:t>
        <a:bodyPr/>
        <a:lstStyle/>
        <a:p>
          <a:endParaRPr lang="en-US"/>
        </a:p>
      </dgm:t>
    </dgm:pt>
    <dgm:pt modelId="{FFA3CD79-1B3B-4A4B-9FCD-826D29E66729}">
      <dgm:prSet phldrT="[Text]" custT="1"/>
      <dgm:spPr/>
      <dgm:t>
        <a:bodyPr/>
        <a:lstStyle/>
        <a:p>
          <a:r>
            <a:rPr lang="en-US" sz="2000" b="1" dirty="0">
              <a:latin typeface="Arial Narrow" pitchFamily="34" charset="0"/>
            </a:rPr>
            <a:t>Interpersonal</a:t>
          </a:r>
          <a:br>
            <a:rPr lang="en-US" sz="2000" b="1" dirty="0">
              <a:latin typeface="Arial Narrow" pitchFamily="34" charset="0"/>
            </a:rPr>
          </a:br>
          <a:r>
            <a:rPr lang="en-US" sz="2000" b="1" dirty="0">
              <a:latin typeface="Arial Narrow" pitchFamily="34" charset="0"/>
            </a:rPr>
            <a:t>Skills</a:t>
          </a:r>
        </a:p>
      </dgm:t>
    </dgm:pt>
    <dgm:pt modelId="{5A4D77DE-3A39-41E7-8D4C-33CB944D678F}" type="parTrans" cxnId="{87D0C4B8-C6C7-4946-9BB3-58805C927F0C}">
      <dgm:prSet/>
      <dgm:spPr/>
      <dgm:t>
        <a:bodyPr/>
        <a:lstStyle/>
        <a:p>
          <a:endParaRPr lang="en-US"/>
        </a:p>
      </dgm:t>
    </dgm:pt>
    <dgm:pt modelId="{A106FD2A-FE9D-4E74-B5DA-7B4B837D1B00}" type="sibTrans" cxnId="{87D0C4B8-C6C7-4946-9BB3-58805C927F0C}">
      <dgm:prSet/>
      <dgm:spPr/>
      <dgm:t>
        <a:bodyPr/>
        <a:lstStyle/>
        <a:p>
          <a:endParaRPr lang="en-US"/>
        </a:p>
      </dgm:t>
    </dgm:pt>
    <dgm:pt modelId="{39F83E80-EEB5-4532-AD40-655C706B4C23}">
      <dgm:prSet phldrT="[Text]" custT="1"/>
      <dgm:spPr/>
      <dgm:t>
        <a:bodyPr/>
        <a:lstStyle/>
        <a:p>
          <a:r>
            <a:rPr lang="en-US" sz="2000" b="1" dirty="0">
              <a:latin typeface="Arial Narrow" pitchFamily="34" charset="0"/>
            </a:rPr>
            <a:t>Problem Solving</a:t>
          </a:r>
          <a:br>
            <a:rPr lang="en-US" sz="2000" b="1" dirty="0">
              <a:latin typeface="Arial Narrow" pitchFamily="34" charset="0"/>
            </a:rPr>
          </a:br>
          <a:r>
            <a:rPr lang="en-US" sz="2000" b="1" dirty="0">
              <a:latin typeface="Arial Narrow" pitchFamily="34" charset="0"/>
            </a:rPr>
            <a:t>Skills</a:t>
          </a:r>
        </a:p>
      </dgm:t>
    </dgm:pt>
    <dgm:pt modelId="{1CB0258C-E89D-40D1-B13B-AC548DD2924C}" type="parTrans" cxnId="{A0B898F8-70FB-4181-829A-546FCF15A94B}">
      <dgm:prSet/>
      <dgm:spPr/>
      <dgm:t>
        <a:bodyPr/>
        <a:lstStyle/>
        <a:p>
          <a:endParaRPr lang="en-US"/>
        </a:p>
      </dgm:t>
    </dgm:pt>
    <dgm:pt modelId="{3B34C773-B7A1-4163-9200-5671432D80FE}" type="sibTrans" cxnId="{A0B898F8-70FB-4181-829A-546FCF15A94B}">
      <dgm:prSet/>
      <dgm:spPr/>
      <dgm:t>
        <a:bodyPr/>
        <a:lstStyle/>
        <a:p>
          <a:endParaRPr lang="en-US"/>
        </a:p>
      </dgm:t>
    </dgm:pt>
    <dgm:pt modelId="{63578CDB-FEDC-4ED3-9CCF-310781CBC912}">
      <dgm:prSet custT="1"/>
      <dgm:spPr/>
      <dgm:t>
        <a:bodyPr/>
        <a:lstStyle/>
        <a:p>
          <a:r>
            <a:rPr lang="en-US" sz="2000" b="1" dirty="0">
              <a:latin typeface="Arial Narrow" pitchFamily="34" charset="0"/>
            </a:rPr>
            <a:t>Leadership</a:t>
          </a:r>
          <a:br>
            <a:rPr lang="en-US" sz="2000" b="1" dirty="0">
              <a:latin typeface="Arial Narrow" pitchFamily="34" charset="0"/>
            </a:rPr>
          </a:br>
          <a:r>
            <a:rPr lang="en-US" sz="2000" b="1" dirty="0">
              <a:latin typeface="Arial Narrow" pitchFamily="34" charset="0"/>
            </a:rPr>
            <a:t>Skills</a:t>
          </a:r>
          <a:endParaRPr lang="en-US" sz="2000" dirty="0">
            <a:latin typeface="Arial Narrow" pitchFamily="34" charset="0"/>
          </a:endParaRPr>
        </a:p>
      </dgm:t>
    </dgm:pt>
    <dgm:pt modelId="{CFAE6A9A-92BE-4E03-9432-25F577A7C9B2}" type="parTrans" cxnId="{60C3F2B8-E484-4605-B139-17DDBCD2D7F6}">
      <dgm:prSet/>
      <dgm:spPr/>
      <dgm:t>
        <a:bodyPr/>
        <a:lstStyle/>
        <a:p>
          <a:endParaRPr lang="en-US"/>
        </a:p>
      </dgm:t>
    </dgm:pt>
    <dgm:pt modelId="{8DBCB28E-1E5F-4EC8-8705-D2D04372DEA3}" type="sibTrans" cxnId="{60C3F2B8-E484-4605-B139-17DDBCD2D7F6}">
      <dgm:prSet/>
      <dgm:spPr/>
      <dgm:t>
        <a:bodyPr/>
        <a:lstStyle/>
        <a:p>
          <a:endParaRPr lang="en-US"/>
        </a:p>
      </dgm:t>
    </dgm:pt>
    <dgm:pt modelId="{5C77DFE8-BE54-4F1E-9CE7-ADB891D35817}" type="pres">
      <dgm:prSet presAssocID="{8C70C3A2-429B-4866-AE74-1AE9AB918406}" presName="matrix" presStyleCnt="0">
        <dgm:presLayoutVars>
          <dgm:chMax val="1"/>
          <dgm:dir/>
          <dgm:resizeHandles val="exact"/>
        </dgm:presLayoutVars>
      </dgm:prSet>
      <dgm:spPr/>
    </dgm:pt>
    <dgm:pt modelId="{1A0FF6AF-0104-4789-819D-B5251DDAE120}" type="pres">
      <dgm:prSet presAssocID="{8C70C3A2-429B-4866-AE74-1AE9AB918406}" presName="diamond" presStyleLbl="bgShp" presStyleIdx="0" presStyleCnt="1"/>
      <dgm:spPr/>
    </dgm:pt>
    <dgm:pt modelId="{34B50263-AFE1-47BC-B700-3D32B6873114}" type="pres">
      <dgm:prSet presAssocID="{8C70C3A2-429B-4866-AE74-1AE9AB918406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0E82C2C2-B477-46FA-9F50-A9E68A9A5F9F}" type="pres">
      <dgm:prSet presAssocID="{8C70C3A2-429B-4866-AE74-1AE9AB918406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674E8E1D-1860-409C-986E-BF1F5C181AF3}" type="pres">
      <dgm:prSet presAssocID="{8C70C3A2-429B-4866-AE74-1AE9AB918406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CA443B94-D337-4FDA-B45E-F06ABD6473F1}" type="pres">
      <dgm:prSet presAssocID="{8C70C3A2-429B-4866-AE74-1AE9AB918406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6E22386B-8906-4663-9CA3-14D24E8CB243}" srcId="{8C70C3A2-429B-4866-AE74-1AE9AB918406}" destId="{48725B13-7D08-4DBC-BB38-C94DAA709455}" srcOrd="0" destOrd="0" parTransId="{5C61E512-77EA-433E-96B2-E055DDF53130}" sibTransId="{B0C234A7-A547-4D4B-8C5A-344A1F8D34A5}"/>
    <dgm:cxn modelId="{49574F81-CE14-45E8-84F7-559A366BBEA8}" type="presOf" srcId="{39F83E80-EEB5-4532-AD40-655C706B4C23}" destId="{674E8E1D-1860-409C-986E-BF1F5C181AF3}" srcOrd="0" destOrd="0" presId="urn:microsoft.com/office/officeart/2005/8/layout/matrix3"/>
    <dgm:cxn modelId="{261F1586-B175-4202-9DAD-08528FBD8ABF}" type="presOf" srcId="{63578CDB-FEDC-4ED3-9CCF-310781CBC912}" destId="{CA443B94-D337-4FDA-B45E-F06ABD6473F1}" srcOrd="0" destOrd="0" presId="urn:microsoft.com/office/officeart/2005/8/layout/matrix3"/>
    <dgm:cxn modelId="{87D0C4B8-C6C7-4946-9BB3-58805C927F0C}" srcId="{8C70C3A2-429B-4866-AE74-1AE9AB918406}" destId="{FFA3CD79-1B3B-4A4B-9FCD-826D29E66729}" srcOrd="1" destOrd="0" parTransId="{5A4D77DE-3A39-41E7-8D4C-33CB944D678F}" sibTransId="{A106FD2A-FE9D-4E74-B5DA-7B4B837D1B00}"/>
    <dgm:cxn modelId="{60C3F2B8-E484-4605-B139-17DDBCD2D7F6}" srcId="{8C70C3A2-429B-4866-AE74-1AE9AB918406}" destId="{63578CDB-FEDC-4ED3-9CCF-310781CBC912}" srcOrd="3" destOrd="0" parTransId="{CFAE6A9A-92BE-4E03-9432-25F577A7C9B2}" sibTransId="{8DBCB28E-1E5F-4EC8-8705-D2D04372DEA3}"/>
    <dgm:cxn modelId="{DB945BBC-FD89-4EB2-8BFC-4718D80920E7}" type="presOf" srcId="{FFA3CD79-1B3B-4A4B-9FCD-826D29E66729}" destId="{0E82C2C2-B477-46FA-9F50-A9E68A9A5F9F}" srcOrd="0" destOrd="0" presId="urn:microsoft.com/office/officeart/2005/8/layout/matrix3"/>
    <dgm:cxn modelId="{61F2ADDC-1E09-4F7D-BC4E-10D158998AD5}" type="presOf" srcId="{8C70C3A2-429B-4866-AE74-1AE9AB918406}" destId="{5C77DFE8-BE54-4F1E-9CE7-ADB891D35817}" srcOrd="0" destOrd="0" presId="urn:microsoft.com/office/officeart/2005/8/layout/matrix3"/>
    <dgm:cxn modelId="{2FF228E4-5131-425F-A02A-8818B1BB40A9}" type="presOf" srcId="{48725B13-7D08-4DBC-BB38-C94DAA709455}" destId="{34B50263-AFE1-47BC-B700-3D32B6873114}" srcOrd="0" destOrd="0" presId="urn:microsoft.com/office/officeart/2005/8/layout/matrix3"/>
    <dgm:cxn modelId="{A0B898F8-70FB-4181-829A-546FCF15A94B}" srcId="{8C70C3A2-429B-4866-AE74-1AE9AB918406}" destId="{39F83E80-EEB5-4532-AD40-655C706B4C23}" srcOrd="2" destOrd="0" parTransId="{1CB0258C-E89D-40D1-B13B-AC548DD2924C}" sibTransId="{3B34C773-B7A1-4163-9200-5671432D80FE}"/>
    <dgm:cxn modelId="{3B009A90-5638-4B82-A160-940446464B60}" type="presParOf" srcId="{5C77DFE8-BE54-4F1E-9CE7-ADB891D35817}" destId="{1A0FF6AF-0104-4789-819D-B5251DDAE120}" srcOrd="0" destOrd="0" presId="urn:microsoft.com/office/officeart/2005/8/layout/matrix3"/>
    <dgm:cxn modelId="{9D8218A2-0E0A-4799-BC7E-83C8881BE33D}" type="presParOf" srcId="{5C77DFE8-BE54-4F1E-9CE7-ADB891D35817}" destId="{34B50263-AFE1-47BC-B700-3D32B6873114}" srcOrd="1" destOrd="0" presId="urn:microsoft.com/office/officeart/2005/8/layout/matrix3"/>
    <dgm:cxn modelId="{23DACF8A-9D81-4593-9484-1A390E657BA5}" type="presParOf" srcId="{5C77DFE8-BE54-4F1E-9CE7-ADB891D35817}" destId="{0E82C2C2-B477-46FA-9F50-A9E68A9A5F9F}" srcOrd="2" destOrd="0" presId="urn:microsoft.com/office/officeart/2005/8/layout/matrix3"/>
    <dgm:cxn modelId="{D08D668B-3F46-4984-A91F-0A7E027CCB1F}" type="presParOf" srcId="{5C77DFE8-BE54-4F1E-9CE7-ADB891D35817}" destId="{674E8E1D-1860-409C-986E-BF1F5C181AF3}" srcOrd="3" destOrd="0" presId="urn:microsoft.com/office/officeart/2005/8/layout/matrix3"/>
    <dgm:cxn modelId="{16AE2063-D1B5-41A9-B70A-C114128AD874}" type="presParOf" srcId="{5C77DFE8-BE54-4F1E-9CE7-ADB891D35817}" destId="{CA443B94-D337-4FDA-B45E-F06ABD6473F1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0FF6AF-0104-4789-819D-B5251DDAE120}">
      <dsp:nvSpPr>
        <dsp:cNvPr id="0" name=""/>
        <dsp:cNvSpPr/>
      </dsp:nvSpPr>
      <dsp:spPr>
        <a:xfrm>
          <a:off x="1224148" y="0"/>
          <a:ext cx="4268688" cy="4268688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4B50263-AFE1-47BC-B700-3D32B6873114}">
      <dsp:nvSpPr>
        <dsp:cNvPr id="0" name=""/>
        <dsp:cNvSpPr/>
      </dsp:nvSpPr>
      <dsp:spPr>
        <a:xfrm>
          <a:off x="1629673" y="405525"/>
          <a:ext cx="1664788" cy="166478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Arial Narrow" pitchFamily="34" charset="0"/>
            </a:rPr>
            <a:t>Personal Qualities</a:t>
          </a:r>
        </a:p>
      </dsp:txBody>
      <dsp:txXfrm>
        <a:off x="1710941" y="486793"/>
        <a:ext cx="1502252" cy="1502252"/>
      </dsp:txXfrm>
    </dsp:sp>
    <dsp:sp modelId="{0E82C2C2-B477-46FA-9F50-A9E68A9A5F9F}">
      <dsp:nvSpPr>
        <dsp:cNvPr id="0" name=""/>
        <dsp:cNvSpPr/>
      </dsp:nvSpPr>
      <dsp:spPr>
        <a:xfrm>
          <a:off x="3422522" y="405525"/>
          <a:ext cx="1664788" cy="166478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Arial Narrow" pitchFamily="34" charset="0"/>
            </a:rPr>
            <a:t>Interpersonal</a:t>
          </a:r>
          <a:br>
            <a:rPr lang="en-US" sz="2000" b="1" kern="1200" dirty="0">
              <a:latin typeface="Arial Narrow" pitchFamily="34" charset="0"/>
            </a:rPr>
          </a:br>
          <a:r>
            <a:rPr lang="en-US" sz="2000" b="1" kern="1200" dirty="0">
              <a:latin typeface="Arial Narrow" pitchFamily="34" charset="0"/>
            </a:rPr>
            <a:t>Skills</a:t>
          </a:r>
        </a:p>
      </dsp:txBody>
      <dsp:txXfrm>
        <a:off x="3503790" y="486793"/>
        <a:ext cx="1502252" cy="1502252"/>
      </dsp:txXfrm>
    </dsp:sp>
    <dsp:sp modelId="{674E8E1D-1860-409C-986E-BF1F5C181AF3}">
      <dsp:nvSpPr>
        <dsp:cNvPr id="0" name=""/>
        <dsp:cNvSpPr/>
      </dsp:nvSpPr>
      <dsp:spPr>
        <a:xfrm>
          <a:off x="1629673" y="2198374"/>
          <a:ext cx="1664788" cy="166478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Arial Narrow" pitchFamily="34" charset="0"/>
            </a:rPr>
            <a:t>Problem Solving</a:t>
          </a:r>
          <a:br>
            <a:rPr lang="en-US" sz="2000" b="1" kern="1200" dirty="0">
              <a:latin typeface="Arial Narrow" pitchFamily="34" charset="0"/>
            </a:rPr>
          </a:br>
          <a:r>
            <a:rPr lang="en-US" sz="2000" b="1" kern="1200" dirty="0">
              <a:latin typeface="Arial Narrow" pitchFamily="34" charset="0"/>
            </a:rPr>
            <a:t>Skills</a:t>
          </a:r>
        </a:p>
      </dsp:txBody>
      <dsp:txXfrm>
        <a:off x="1710941" y="2279642"/>
        <a:ext cx="1502252" cy="1502252"/>
      </dsp:txXfrm>
    </dsp:sp>
    <dsp:sp modelId="{CA443B94-D337-4FDA-B45E-F06ABD6473F1}">
      <dsp:nvSpPr>
        <dsp:cNvPr id="0" name=""/>
        <dsp:cNvSpPr/>
      </dsp:nvSpPr>
      <dsp:spPr>
        <a:xfrm>
          <a:off x="3422522" y="2198374"/>
          <a:ext cx="1664788" cy="166478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Arial Narrow" pitchFamily="34" charset="0"/>
            </a:rPr>
            <a:t>Leadership</a:t>
          </a:r>
          <a:br>
            <a:rPr lang="en-US" sz="2000" b="1" kern="1200" dirty="0">
              <a:latin typeface="Arial Narrow" pitchFamily="34" charset="0"/>
            </a:rPr>
          </a:br>
          <a:r>
            <a:rPr lang="en-US" sz="2000" b="1" kern="1200" dirty="0">
              <a:latin typeface="Arial Narrow" pitchFamily="34" charset="0"/>
            </a:rPr>
            <a:t>Skills</a:t>
          </a:r>
          <a:endParaRPr lang="en-US" sz="2000" kern="1200" dirty="0">
            <a:latin typeface="Arial Narrow" pitchFamily="34" charset="0"/>
          </a:endParaRPr>
        </a:p>
      </dsp:txBody>
      <dsp:txXfrm>
        <a:off x="3503790" y="2279642"/>
        <a:ext cx="1502252" cy="15022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29278E-E860-43B8-BB49-03996B295F61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65AD3D-D5D9-4D92-8D58-7ECC7E2E7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837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*</a:t>
            </a:r>
            <a:r>
              <a:rPr lang="en-US" sz="1200">
                <a:solidFill>
                  <a:schemeClr val="bg1"/>
                </a:solidFill>
              </a:rPr>
              <a:t>Contact support@g360surveys.com</a:t>
            </a:r>
            <a:r>
              <a:rPr lang="en-US" sz="1200" baseline="0">
                <a:solidFill>
                  <a:schemeClr val="bg1"/>
                </a:solidFill>
              </a:rPr>
              <a:t> </a:t>
            </a:r>
            <a:r>
              <a:rPr lang="en-US" sz="1200" dirty="0">
                <a:solidFill>
                  <a:schemeClr val="bg1"/>
                </a:solidFill>
              </a:rPr>
              <a:t>or brian.griffith@g360surveys.com</a:t>
            </a:r>
            <a:r>
              <a:rPr lang="en-US" sz="1200" baseline="0" dirty="0">
                <a:solidFill>
                  <a:schemeClr val="bg1"/>
                </a:solidFill>
              </a:rPr>
              <a:t> </a:t>
            </a:r>
            <a:r>
              <a:rPr lang="en-US" sz="1200" dirty="0">
                <a:solidFill>
                  <a:schemeClr val="bg1"/>
                </a:solidFill>
              </a:rPr>
              <a:t>with </a:t>
            </a:r>
            <a:r>
              <a:rPr lang="en-US" sz="1200">
                <a:solidFill>
                  <a:schemeClr val="bg1"/>
                </a:solidFill>
              </a:rPr>
              <a:t>any questions.</a:t>
            </a:r>
            <a:endParaRPr lang="en-US" sz="12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5AD3D-D5D9-4D92-8D58-7ECC7E2E715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093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This is also known as trial and error or experiential learning.</a:t>
            </a:r>
            <a:endParaRPr lang="en-US" dirty="0"/>
          </a:p>
          <a:p>
            <a:r>
              <a:rPr lang="en-US" dirty="0"/>
              <a:t>In some things, we get immediate feedback,</a:t>
            </a:r>
            <a:r>
              <a:rPr lang="en-US" baseline="0" dirty="0"/>
              <a:t> i.e., playing the guitar.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How do we know if we’ve hit a good golf shot? We can see if the</a:t>
            </a:r>
            <a:r>
              <a:rPr lang="en-US" baseline="0" dirty="0"/>
              <a:t> ball goes where we wanted it to go.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5AD3D-D5D9-4D92-8D58-7ECC7E2E715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147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Research on self-assessment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</a:t>
            </a:r>
            <a:r>
              <a:rPr lang="en-US" baseline="0" dirty="0"/>
              <a:t> worse we are at something the more inaccurate our assessment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Example: a person who is singing along to a song their listening to with their headphones on (see next slide).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5AD3D-D5D9-4D92-8D58-7ECC7E2E715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4220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we don’t get feedback (because the ear buds prevent us from hearing ourselves), it might be pretty bad. We</a:t>
            </a:r>
            <a:r>
              <a:rPr lang="en-US" baseline="0" dirty="0"/>
              <a:t> tend to sing loud and off key.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5AD3D-D5D9-4D92-8D58-7ECC7E2E715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970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5AD3D-D5D9-4D92-8D58-7ECC7E2E715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762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Atul Gawande is the author of “The Checklist Manifesto” which has dramatically improved patient safety and </a:t>
            </a:r>
            <a:r>
              <a:rPr lang="en-US"/>
              <a:t>healthcare quality.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3508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5AD3D-D5D9-4D92-8D58-7ECC7E2E715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3606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Passing back Team Analysis Papers in HOD 1100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5AD3D-D5D9-4D92-8D58-7ECC7E2E715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533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6C6ED-BA72-40A4-9FEE-55357738759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8893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Hand out the checklist and have people identify the things they typically do when getting critical</a:t>
            </a:r>
            <a:r>
              <a:rPr lang="en-US" baseline="0" dirty="0"/>
              <a:t> feedback. </a:t>
            </a:r>
            <a:r>
              <a:rPr lang="en-US" dirty="0"/>
              <a:t>Ask a few people to volunteer to say</a:t>
            </a:r>
            <a:r>
              <a:rPr lang="en-US" baseline="0" dirty="0"/>
              <a:t> which items they checked.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5AD3D-D5D9-4D92-8D58-7ECC7E2E715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6339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are we so defensive!?</a:t>
            </a:r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When we feel threatened, the </a:t>
            </a:r>
            <a:r>
              <a:rPr lang="en-US" dirty="0"/>
              <a:t>Sympathetic Nervous System is activated.</a:t>
            </a:r>
          </a:p>
          <a:p>
            <a:r>
              <a:rPr lang="en-US" dirty="0"/>
              <a:t>-  Adrenalin is released. </a:t>
            </a:r>
          </a:p>
          <a:p>
            <a:pPr marL="171391" indent="-171391">
              <a:buFontTx/>
              <a:buChar char="-"/>
            </a:pPr>
            <a:r>
              <a:rPr lang="en-US" dirty="0"/>
              <a:t>Pupils dilate (visual</a:t>
            </a:r>
            <a:r>
              <a:rPr lang="en-US" baseline="0" dirty="0"/>
              <a:t> perception is focused)</a:t>
            </a:r>
            <a:r>
              <a:rPr lang="en-US" dirty="0"/>
              <a:t>,</a:t>
            </a:r>
            <a:r>
              <a:rPr lang="en-US" baseline="0" dirty="0"/>
              <a:t> heart rate increases, blood flow increases to the large muscle groups to either fight (arms) or run (legs). Ironically, blood flows away from the brain.</a:t>
            </a:r>
            <a:endParaRPr lang="en-US" dirty="0"/>
          </a:p>
          <a:p>
            <a:pPr marL="171391" indent="-171391">
              <a:buFontTx/>
              <a:buChar char="-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EAA1F06-AF69-4118-8969-8314BE414732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0662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Instead</a:t>
            </a:r>
            <a:r>
              <a:rPr lang="en-US" baseline="0" dirty="0"/>
              <a:t> of the typically fight, flight or freeze response, we need to have a growth mindset to learn from the feedback.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5AD3D-D5D9-4D92-8D58-7ECC7E2E715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634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standard</a:t>
            </a:r>
            <a:r>
              <a:rPr lang="en-US" baseline="0" dirty="0"/>
              <a:t> areas that G360 surveys measure. Specific surveys follow. Just show the survey that your debriefing.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5AD3D-D5D9-4D92-8D58-7ECC7E2E715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8980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6C6ED-BA72-40A4-9FEE-55357738759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687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C2EF88-E75A-4963-877A-49989CD690A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8453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Emphasize the importance of having people complete a personal development</a:t>
            </a:r>
            <a:r>
              <a:rPr lang="en-US" baseline="0" dirty="0"/>
              <a:t> plan. That’s where the feedback and new insights get turned into action.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5AD3D-D5D9-4D92-8D58-7ECC7E2E715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818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806011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C2EF88-E75A-4963-877A-49989CD690AA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8988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5AD3D-D5D9-4D92-8D58-7ECC7E2E715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621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1AA54-566D-479D-B933-55B402F22B4C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F73E5-A04B-4A49-B743-B160EF5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45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1AA54-566D-479D-B933-55B402F22B4C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F73E5-A04B-4A49-B743-B160EF5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61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1AA54-566D-479D-B933-55B402F22B4C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F73E5-A04B-4A49-B743-B160EF5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144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1AA54-566D-479D-B933-55B402F22B4C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F73E5-A04B-4A49-B743-B160EF5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669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1AA54-566D-479D-B933-55B402F22B4C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F73E5-A04B-4A49-B743-B160EF5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128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1AA54-566D-479D-B933-55B402F22B4C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F73E5-A04B-4A49-B743-B160EF5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2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1AA54-566D-479D-B933-55B402F22B4C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F73E5-A04B-4A49-B743-B160EF5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167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1AA54-566D-479D-B933-55B402F22B4C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F73E5-A04B-4A49-B743-B160EF5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476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1AA54-566D-479D-B933-55B402F22B4C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F73E5-A04B-4A49-B743-B160EF5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402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1AA54-566D-479D-B933-55B402F22B4C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F73E5-A04B-4A49-B743-B160EF5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54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1AA54-566D-479D-B933-55B402F22B4C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F73E5-A04B-4A49-B743-B160EF5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631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9BA8FD-EC90-4035-BA0E-45CFB7727D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900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F4042-DF12-4BAB-A07B-5F986B30F732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1806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3C3912-244D-4239-8083-CAB9816D53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5884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95090" y="457200"/>
            <a:ext cx="11029893" cy="1116106"/>
          </a:xfrm>
          <a:prstGeom prst="rect">
            <a:avLst/>
          </a:prstGeom>
          <a:solidFill>
            <a:srgbClr val="62A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1AA54-566D-479D-B933-55B402F22B4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2D05D5-CB6B-458C-BB0E-34563C013F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0071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1AA54-566D-479D-B933-55B402F22B4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5AAF9C-478A-4491-82BD-CA1A03AEEB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1418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1AA54-566D-479D-B933-55B402F22B4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172035-D7E5-457C-BF82-FA3404F8C2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3703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1AA54-566D-479D-B933-55B402F22B4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6B848-2789-47A4-9749-8AC73226D7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1094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1AA54-566D-479D-B933-55B402F22B4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737207-33F4-41C4-AEE3-E2C617EFB8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3167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1AA54-566D-479D-B933-55B402F22B4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489C93-C6A2-4029-A883-027EC1FC512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3079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1AA54-566D-479D-B933-55B402F22B4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ADF30F-BEED-44C3-9C70-B21FD1E2ED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280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1AA54-566D-479D-B933-55B402F22B4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AFC7E5-06BD-4B21-9D77-F1CBF693357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8627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1AA54-566D-479D-B933-55B402F22B4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C651C4-EA80-4C26-8047-9123313ADCE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1948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1AA54-566D-479D-B933-55B402F22B4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1047A5-FA47-46CB-800B-87D0B17637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6357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F8233-BCE7-48DB-B23A-B0628137E00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153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A3619-4963-481A-A73F-1548A4115E5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545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1AA54-566D-479D-B933-55B402F22B4C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F73E5-A04B-4A49-B743-B160EF5CF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113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1D51AA54-566D-479D-B933-55B402F22B4C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Times New Roman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4/12/2022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6DDA468-0288-4C61-8F69-B5EDA21F26A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Times New Roman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573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1350"/>
        </a:spcBef>
        <a:buFont typeface="Arial" panose="020B0604020202020204" pitchFamily="34" charset="0"/>
        <a:buChar char="•"/>
        <a:defRPr sz="21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135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1350"/>
        </a:spcBef>
        <a:buFont typeface="Arial" panose="020B0604020202020204" pitchFamily="34" charset="0"/>
        <a:buChar char="•"/>
        <a:defRPr sz="15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1350"/>
        </a:spcBef>
        <a:buFont typeface="Arial" panose="020B0604020202020204" pitchFamily="34" charset="0"/>
        <a:buChar char="•"/>
        <a:defRPr sz="135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1350"/>
        </a:spcBef>
        <a:buFont typeface="Arial" panose="020B0604020202020204" pitchFamily="34" charset="0"/>
        <a:buChar char="•"/>
        <a:defRPr sz="135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d.com/talks/atul_gawande_want_to_get_great_at_something_get_a_coach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g360surveys.com/manager-resources/communication-mc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5917" y="2928769"/>
            <a:ext cx="8763000" cy="838347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G360 Feedback Debrief Session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743" y="4101352"/>
            <a:ext cx="11190514" cy="2310333"/>
          </a:xfrm>
          <a:prstGeom prst="rect">
            <a:avLst/>
          </a:prstGeom>
          <a:solidFill>
            <a:srgbClr val="62A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062A62-AD98-40D6-9D5F-47CFB75E06D1}"/>
              </a:ext>
            </a:extLst>
          </p:cNvPr>
          <p:cNvSpPr txBox="1"/>
          <p:nvPr/>
        </p:nvSpPr>
        <p:spPr>
          <a:xfrm>
            <a:off x="947224" y="5148775"/>
            <a:ext cx="39952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Brian Griffith, Ph.D.</a:t>
            </a:r>
          </a:p>
          <a:p>
            <a:r>
              <a:rPr lang="en-US" dirty="0">
                <a:solidFill>
                  <a:schemeClr val="bg1"/>
                </a:solidFill>
              </a:rPr>
              <a:t>G360 Surveys</a:t>
            </a:r>
          </a:p>
          <a:p>
            <a:r>
              <a:rPr lang="en-US" dirty="0">
                <a:solidFill>
                  <a:schemeClr val="bg1"/>
                </a:solidFill>
              </a:rPr>
              <a:t>brian.griffith@g360surveys.com</a:t>
            </a:r>
          </a:p>
        </p:txBody>
      </p:sp>
    </p:spTree>
    <p:extLst>
      <p:ext uri="{BB962C8B-B14F-4D97-AF65-F5344CB8AC3E}">
        <p14:creationId xmlns:p14="http://schemas.microsoft.com/office/powerpoint/2010/main" val="1824430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3"/>
          <a:stretch/>
        </p:blipFill>
        <p:spPr>
          <a:xfrm>
            <a:off x="0" y="13447"/>
            <a:ext cx="12203723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28165" y="648788"/>
            <a:ext cx="3790848" cy="3539430"/>
          </a:xfrm>
          <a:prstGeom prst="rect">
            <a:avLst/>
          </a:prstGeom>
          <a:solidFill>
            <a:schemeClr val="bg1">
              <a:lumMod val="50000"/>
              <a:alpha val="43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get better at 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things by trying something and then evaluating the results. </a:t>
            </a:r>
          </a:p>
          <a:p>
            <a:pPr algn="ctr"/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840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1093" y="1895094"/>
            <a:ext cx="5913329" cy="3324561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000" dirty="0"/>
              <a:t>But we’re not always very good </a:t>
            </a:r>
            <a:r>
              <a:rPr lang="en-US" sz="4000" dirty="0">
                <a:solidFill>
                  <a:srgbClr val="62A8EA"/>
                </a:solidFill>
              </a:rPr>
              <a:t>judges</a:t>
            </a:r>
            <a:r>
              <a:rPr lang="en-US" sz="4000" dirty="0"/>
              <a:t> of our own performance. </a:t>
            </a: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We don’t always </a:t>
            </a:r>
            <a:r>
              <a:rPr lang="en-US" sz="4000" dirty="0">
                <a:solidFill>
                  <a:schemeClr val="accent2"/>
                </a:solidFill>
              </a:rPr>
              <a:t>know</a:t>
            </a:r>
            <a:r>
              <a:rPr lang="en-US" sz="4000" dirty="0"/>
              <a:t> ourselves very well.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4086" r="22252" b="12149"/>
          <a:stretch/>
        </p:blipFill>
        <p:spPr>
          <a:xfrm>
            <a:off x="743990" y="1491924"/>
            <a:ext cx="4103602" cy="4469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048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singing with earbud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687"/>
          <a:stretch/>
        </p:blipFill>
        <p:spPr bwMode="auto">
          <a:xfrm>
            <a:off x="-13060" y="0"/>
            <a:ext cx="12192000" cy="6844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8590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76404" y="2070845"/>
            <a:ext cx="27682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Sometimes we need an </a:t>
            </a:r>
            <a:r>
              <a:rPr lang="en-US" sz="3600" b="1" dirty="0">
                <a:solidFill>
                  <a:srgbClr val="62A8E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outside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perspective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8225" y="595098"/>
            <a:ext cx="7546604" cy="56588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25435" y="1503123"/>
            <a:ext cx="13402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How am I doing?</a:t>
            </a:r>
          </a:p>
        </p:txBody>
      </p:sp>
    </p:spTree>
    <p:extLst>
      <p:ext uri="{BB962C8B-B14F-4D97-AF65-F5344CB8AC3E}">
        <p14:creationId xmlns:p14="http://schemas.microsoft.com/office/powerpoint/2010/main" val="3290200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D5762F9-5603-4120-9871-BB9E870E80C9}"/>
              </a:ext>
            </a:extLst>
          </p:cNvPr>
          <p:cNvSpPr/>
          <p:nvPr/>
        </p:nvSpPr>
        <p:spPr>
          <a:xfrm>
            <a:off x="0" y="0"/>
            <a:ext cx="4268884" cy="6858000"/>
          </a:xfrm>
          <a:prstGeom prst="rect">
            <a:avLst/>
          </a:prstGeom>
          <a:solidFill>
            <a:srgbClr val="62A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934B8-63A0-42CC-AA59-8B720C519B1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37414" y="1713670"/>
            <a:ext cx="4056198" cy="3178175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3600" dirty="0">
                <a:solidFill>
                  <a:schemeClr val="bg1"/>
                </a:solidFill>
              </a:rPr>
              <a:t>Feedback Improves Performance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56903D-5C33-4869-8EB1-AA69110D8FCF}"/>
              </a:ext>
            </a:extLst>
          </p:cNvPr>
          <p:cNvSpPr/>
          <p:nvPr/>
        </p:nvSpPr>
        <p:spPr>
          <a:xfrm>
            <a:off x="1185863" y="6191935"/>
            <a:ext cx="101441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https://www.ted.com/talks/atul_gawande_want_to_get_great_at_something_get_a_coach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1798C7-3280-4E51-AB90-5CA9031319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6723" y="1541532"/>
            <a:ext cx="4231124" cy="42059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1EE0B42-3B22-4555-8FCE-BC191D185489}"/>
              </a:ext>
            </a:extLst>
          </p:cNvPr>
          <p:cNvSpPr txBox="1"/>
          <p:nvPr/>
        </p:nvSpPr>
        <p:spPr>
          <a:xfrm>
            <a:off x="7298162" y="897362"/>
            <a:ext cx="3793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Atul Gawande</a:t>
            </a:r>
          </a:p>
        </p:txBody>
      </p:sp>
    </p:spTree>
    <p:extLst>
      <p:ext uri="{BB962C8B-B14F-4D97-AF65-F5344CB8AC3E}">
        <p14:creationId xmlns:p14="http://schemas.microsoft.com/office/powerpoint/2010/main" val="823907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13476" y="4490419"/>
            <a:ext cx="10325084" cy="19759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274320" tIns="274320" rIns="182880" bIns="27432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360 degree feedback comes from multiple sources such as supervisors, peers, direct reports and/or customers. Because of this, it tends to be more comprehensive and richer.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Image resul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364" y="507878"/>
            <a:ext cx="3495675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3395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55648" y="5317633"/>
            <a:ext cx="9399539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But giving and receiving feedback is 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so easy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406" y="1252304"/>
            <a:ext cx="5240055" cy="3495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794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33350" y="4003337"/>
            <a:ext cx="8475260" cy="2044892"/>
          </a:xfrm>
          <a:prstGeom prst="rect">
            <a:avLst/>
          </a:prstGeom>
          <a:solidFill>
            <a:srgbClr val="62A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For example, research has shown that 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1831075" y="1721887"/>
            <a:ext cx="8475260" cy="2044892"/>
          </a:xfrm>
          <a:prstGeom prst="rect">
            <a:avLst/>
          </a:prstGeom>
          <a:solidFill>
            <a:srgbClr val="62A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3693" y="1926608"/>
            <a:ext cx="8041341" cy="4010168"/>
          </a:xfrm>
        </p:spPr>
        <p:txBody>
          <a:bodyPr>
            <a:noAutofit/>
          </a:bodyPr>
          <a:lstStyle/>
          <a:p>
            <a:pPr marL="0" indent="0">
              <a:lnSpc>
                <a:spcPct val="130000"/>
              </a:lnSpc>
              <a:spcBef>
                <a:spcPts val="3000"/>
              </a:spcBef>
              <a:buNone/>
            </a:pPr>
            <a:r>
              <a:rPr lang="en-US" sz="2400" dirty="0">
                <a:solidFill>
                  <a:schemeClr val="bg1"/>
                </a:solidFill>
              </a:rPr>
              <a:t>Peer feedback leads to higher team performance, more positive attitudes about team experiences, and greater levels of personal development (Hansen, 2006)</a:t>
            </a:r>
          </a:p>
          <a:p>
            <a:pPr marL="0" indent="0">
              <a:lnSpc>
                <a:spcPct val="130000"/>
              </a:lnSpc>
              <a:spcBef>
                <a:spcPts val="3000"/>
              </a:spcBef>
              <a:buNone/>
            </a:pP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Peer feedback also leads to increased self-awareness and an internalized set of leadership standards and ideals (Topping, 1998)</a:t>
            </a:r>
          </a:p>
        </p:txBody>
      </p:sp>
    </p:spTree>
    <p:extLst>
      <p:ext uri="{BB962C8B-B14F-4D97-AF65-F5344CB8AC3E}">
        <p14:creationId xmlns:p14="http://schemas.microsoft.com/office/powerpoint/2010/main" val="4123354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9360" y="456565"/>
            <a:ext cx="67818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Possible Reactions to Feedback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089307" y="2736833"/>
            <a:ext cx="5074562" cy="315773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000" dirty="0"/>
              <a:t>Read </a:t>
            </a:r>
            <a:r>
              <a:rPr lang="en-US" sz="3000" dirty="0">
                <a:solidFill>
                  <a:schemeClr val="accent2"/>
                </a:solidFill>
              </a:rPr>
              <a:t>“The Ways People Respond to Feedback”</a:t>
            </a:r>
          </a:p>
          <a:p>
            <a:pPr>
              <a:lnSpc>
                <a:spcPct val="100000"/>
              </a:lnSpc>
            </a:pPr>
            <a:r>
              <a:rPr lang="en-US" sz="3000" dirty="0"/>
              <a:t>Check the items that might pertain to you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209" y="2606040"/>
            <a:ext cx="3423119" cy="256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6379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2133600" y="491926"/>
            <a:ext cx="7772400" cy="1062045"/>
          </a:xfrm>
        </p:spPr>
        <p:txBody>
          <a:bodyPr>
            <a:normAutofit/>
          </a:bodyPr>
          <a:lstStyle/>
          <a:p>
            <a:r>
              <a:rPr lang="en-US" sz="4000" dirty="0">
                <a:ea typeface="ＭＳ Ｐゴシック" pitchFamily="34" charset="-128"/>
              </a:rPr>
              <a:t>Common Reactions to Feedback</a:t>
            </a:r>
          </a:p>
        </p:txBody>
      </p:sp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9" t="16823" r="25920" b="11472"/>
          <a:stretch>
            <a:fillRect/>
          </a:stretch>
        </p:blipFill>
        <p:spPr bwMode="auto">
          <a:xfrm>
            <a:off x="5295900" y="3205026"/>
            <a:ext cx="1219200" cy="190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3707856" y="3834900"/>
            <a:ext cx="1011238" cy="614363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65100" dist="114300" dir="3660000" sx="102000" sy="102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 rot="19800000">
            <a:off x="7213737" y="3164702"/>
            <a:ext cx="1009650" cy="615950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65100" dist="114300" dir="3660000" sx="102000" sy="102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 rot="1800000">
            <a:off x="7089821" y="4550090"/>
            <a:ext cx="1009650" cy="615950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65100" dist="114300" dir="3660000" sx="102000" sy="102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Explosion 1 6"/>
          <p:cNvSpPr/>
          <p:nvPr/>
        </p:nvSpPr>
        <p:spPr>
          <a:xfrm>
            <a:off x="8772889" y="1959564"/>
            <a:ext cx="1984375" cy="1966913"/>
          </a:xfrm>
          <a:prstGeom prst="irregularSeal1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0000"/>
                </a:solidFill>
              </a:rPr>
              <a:t>Fight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8877392" y="4582476"/>
            <a:ext cx="1890713" cy="1598613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prstClr val="black"/>
                </a:solidFill>
              </a:rPr>
              <a:t>Flight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85230" y="2220687"/>
            <a:ext cx="2851194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Perceived Threat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Psychological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</a:t>
            </a:r>
          </a:p>
        </p:txBody>
      </p:sp>
      <p:sp>
        <p:nvSpPr>
          <p:cNvPr id="7179" name="TextBox 12"/>
          <p:cNvSpPr txBox="1">
            <a:spLocks noChangeArrowheads="1"/>
          </p:cNvSpPr>
          <p:nvPr/>
        </p:nvSpPr>
        <p:spPr bwMode="auto">
          <a:xfrm>
            <a:off x="4826587" y="5246551"/>
            <a:ext cx="215782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</a:rPr>
              <a:t>Amygdala is Activated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837" y="3775166"/>
            <a:ext cx="1815797" cy="2358562"/>
          </a:xfrm>
          <a:prstGeom prst="rect">
            <a:avLst/>
          </a:prstGeom>
          <a:effectLst>
            <a:glow rad="127000">
              <a:schemeClr val="bg1">
                <a:lumMod val="75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0456185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9872" y="682243"/>
            <a:ext cx="5531688" cy="1143000"/>
          </a:xfrm>
        </p:spPr>
        <p:txBody>
          <a:bodyPr/>
          <a:lstStyle/>
          <a:p>
            <a:r>
              <a:rPr lang="en-US" sz="3600" dirty="0">
                <a:solidFill>
                  <a:schemeClr val="accent2"/>
                </a:solidFill>
              </a:rPr>
              <a:t>Having a Growth Mindset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51984" y="2507970"/>
            <a:ext cx="4533136" cy="2678922"/>
          </a:xfrm>
        </p:spPr>
        <p:txBody>
          <a:bodyPr>
            <a:normAutofit/>
          </a:bodyPr>
          <a:lstStyle/>
          <a:p>
            <a:r>
              <a:rPr lang="en-US" sz="2400" dirty="0"/>
              <a:t>Performance is not a measure of personal worth</a:t>
            </a:r>
          </a:p>
          <a:p>
            <a:r>
              <a:rPr lang="en-US" sz="2400" dirty="0"/>
              <a:t>Pursue challenges and learn from critical feedback</a:t>
            </a:r>
          </a:p>
          <a:p>
            <a:r>
              <a:rPr lang="en-US" sz="2400" dirty="0"/>
              <a:t>Skills are developed through hard work and practice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24613" y="6131855"/>
            <a:ext cx="6314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SOURCE Mindset: The New Psychology of Success by Carol </a:t>
            </a:r>
            <a:r>
              <a:rPr lang="en-US" i="1" dirty="0" err="1"/>
              <a:t>Dweck</a:t>
            </a:r>
            <a:endParaRPr lang="en-US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981" y="2388358"/>
            <a:ext cx="4102011" cy="273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4416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8866" y="1000834"/>
            <a:ext cx="10777333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30000"/>
              </a:lnSpc>
            </a:pPr>
            <a:r>
              <a:rPr lang="en-US" sz="3600" dirty="0"/>
              <a:t>G360 Surveys are part of an </a:t>
            </a:r>
            <a:r>
              <a:rPr lang="en-US" sz="3600" dirty="0">
                <a:solidFill>
                  <a:schemeClr val="accent2"/>
                </a:solidFill>
              </a:rPr>
              <a:t>automated system </a:t>
            </a:r>
            <a:r>
              <a:rPr lang="en-US" sz="3600" dirty="0"/>
              <a:t>that allows users to give and receive feedback in the following areas.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9976" y="3160040"/>
            <a:ext cx="1219048" cy="12190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106" y="3160040"/>
            <a:ext cx="1219048" cy="121904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041" y="3160040"/>
            <a:ext cx="1219048" cy="12190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696" y="3160040"/>
            <a:ext cx="1219048" cy="121904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434115" y="4542815"/>
            <a:ext cx="13242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Personal </a:t>
            </a:r>
          </a:p>
          <a:p>
            <a:pPr algn="ctr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Qualities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69897" y="4542816"/>
            <a:ext cx="15483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Leadership</a:t>
            </a:r>
          </a:p>
          <a:p>
            <a:pPr algn="ctr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Skills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9611" y="4542816"/>
            <a:ext cx="21979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Problem Solving</a:t>
            </a:r>
          </a:p>
          <a:p>
            <a:pPr algn="ctr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Skills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17054" y="4542815"/>
            <a:ext cx="18611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Interpersonal</a:t>
            </a:r>
          </a:p>
          <a:p>
            <a:pPr algn="ctr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Skills</a:t>
            </a:r>
          </a:p>
        </p:txBody>
      </p:sp>
    </p:spTree>
    <p:extLst>
      <p:ext uri="{BB962C8B-B14F-4D97-AF65-F5344CB8AC3E}">
        <p14:creationId xmlns:p14="http://schemas.microsoft.com/office/powerpoint/2010/main" val="3299568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7873" y="493689"/>
            <a:ext cx="7567613" cy="97790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chemeClr val="accent2"/>
                </a:solidFill>
              </a:rPr>
              <a:t>G360 Emerging Leader Competencies</a:t>
            </a: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18652597"/>
              </p:ext>
            </p:extLst>
          </p:nvPr>
        </p:nvGraphicFramePr>
        <p:xfrm>
          <a:off x="2643188" y="1847380"/>
          <a:ext cx="6716984" cy="4268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115446" y="2456980"/>
            <a:ext cx="174547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 Integrity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 Dependability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 Work Ethic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 Self-Awareness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78047" y="2466077"/>
            <a:ext cx="203934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 Respect for Others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 Social Awareness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 Communication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 Collaboration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43439" y="4285780"/>
            <a:ext cx="216104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 Problem Analysis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 Creativity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 Decision Making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 Learning Orientation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97822" y="4401771"/>
            <a:ext cx="1809024" cy="1106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 Optimism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 Initiative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 Coordination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 Encouragement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67136" y="6211669"/>
            <a:ext cx="35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* These are the same competencies used in the team member report </a:t>
            </a:r>
          </a:p>
        </p:txBody>
      </p:sp>
    </p:spTree>
    <p:extLst>
      <p:ext uri="{BB962C8B-B14F-4D97-AF65-F5344CB8AC3E}">
        <p14:creationId xmlns:p14="http://schemas.microsoft.com/office/powerpoint/2010/main" val="3400345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473" y="434541"/>
            <a:ext cx="8108761" cy="1143000"/>
          </a:xfrm>
          <a:noFill/>
        </p:spPr>
        <p:txBody>
          <a:bodyPr/>
          <a:lstStyle/>
          <a:p>
            <a:pPr algn="ctr"/>
            <a:r>
              <a:rPr lang="en-US" sz="3600" dirty="0">
                <a:solidFill>
                  <a:schemeClr val="accent2"/>
                </a:solidFill>
              </a:rPr>
              <a:t>G360 Feedback Reports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28896" y="2316479"/>
            <a:ext cx="4999400" cy="3519545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dirty="0"/>
              <a:t>Easy to understand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Embedded with development and training resources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Includes a personal development planning worksheet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082" y="1985514"/>
            <a:ext cx="3183548" cy="4135151"/>
          </a:xfrm>
          <a:prstGeom prst="rect">
            <a:avLst/>
          </a:prstGeom>
          <a:effectLst>
            <a:glow rad="127000">
              <a:schemeClr val="bg1">
                <a:lumMod val="75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4721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3"/>
          <p:cNvSpPr txBox="1">
            <a:spLocks/>
          </p:cNvSpPr>
          <p:nvPr/>
        </p:nvSpPr>
        <p:spPr bwMode="auto">
          <a:xfrm>
            <a:off x="8804212" y="4087816"/>
            <a:ext cx="2978096" cy="1071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1800"/>
              </a:spcBef>
              <a:buNone/>
            </a:pPr>
            <a:r>
              <a:rPr lang="en-US" sz="2400" kern="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Interpretation of Scores</a:t>
            </a:r>
            <a:br>
              <a:rPr lang="en-US" sz="2400" kern="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</a:br>
            <a:endParaRPr lang="en-US" sz="2400" kern="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Content Placeholder 3"/>
          <p:cNvSpPr txBox="1">
            <a:spLocks/>
          </p:cNvSpPr>
          <p:nvPr/>
        </p:nvSpPr>
        <p:spPr bwMode="auto">
          <a:xfrm>
            <a:off x="8828926" y="5517232"/>
            <a:ext cx="2978096" cy="1068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1800"/>
              </a:spcBef>
              <a:buNone/>
            </a:pPr>
            <a:r>
              <a:rPr lang="en-US" sz="2400" kern="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Open-ended Feedback</a:t>
            </a:r>
          </a:p>
        </p:txBody>
      </p:sp>
      <p:sp>
        <p:nvSpPr>
          <p:cNvPr id="6" name="Content Placeholder 3"/>
          <p:cNvSpPr txBox="1">
            <a:spLocks/>
          </p:cNvSpPr>
          <p:nvPr/>
        </p:nvSpPr>
        <p:spPr bwMode="auto">
          <a:xfrm>
            <a:off x="8767141" y="1753818"/>
            <a:ext cx="2749355" cy="13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1800"/>
              </a:spcBef>
              <a:buNone/>
            </a:pPr>
            <a:r>
              <a:rPr lang="en-US" sz="2400" kern="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Percentage of Favorable Responses</a:t>
            </a:r>
          </a:p>
        </p:txBody>
      </p:sp>
      <p:sp>
        <p:nvSpPr>
          <p:cNvPr id="5" name="Right Brace 4"/>
          <p:cNvSpPr/>
          <p:nvPr/>
        </p:nvSpPr>
        <p:spPr>
          <a:xfrm>
            <a:off x="7834184" y="951978"/>
            <a:ext cx="420467" cy="2755049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e 8"/>
          <p:cNvSpPr/>
          <p:nvPr/>
        </p:nvSpPr>
        <p:spPr>
          <a:xfrm>
            <a:off x="7838006" y="5393713"/>
            <a:ext cx="393176" cy="1123435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/>
          <p:cNvSpPr/>
          <p:nvPr/>
        </p:nvSpPr>
        <p:spPr>
          <a:xfrm>
            <a:off x="7838005" y="3907265"/>
            <a:ext cx="379575" cy="1271131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8860" y="313778"/>
            <a:ext cx="4622580" cy="6187284"/>
          </a:xfrm>
          <a:prstGeom prst="rect">
            <a:avLst/>
          </a:prstGeom>
          <a:effectLst>
            <a:glow rad="76200">
              <a:schemeClr val="bg1">
                <a:lumMod val="65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960585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522" y="410817"/>
            <a:ext cx="10363200" cy="1143000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Understanding the Bar Graphs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191" y="1801954"/>
            <a:ext cx="9196357" cy="4499454"/>
          </a:xfrm>
        </p:spPr>
      </p:pic>
    </p:spTree>
    <p:extLst>
      <p:ext uri="{BB962C8B-B14F-4D97-AF65-F5344CB8AC3E}">
        <p14:creationId xmlns:p14="http://schemas.microsoft.com/office/powerpoint/2010/main" val="2405467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Interpretation Box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053547" y="2281134"/>
            <a:ext cx="10460060" cy="306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92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5037" y="1030085"/>
            <a:ext cx="3916093" cy="4745104"/>
          </a:xfrm>
          <a:prstGeom prst="rect">
            <a:avLst/>
          </a:prstGeom>
          <a:effectLst>
            <a:glow rad="139700">
              <a:schemeClr val="tx1">
                <a:alpha val="40000"/>
              </a:schemeClr>
            </a:glo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2894" y="1030085"/>
            <a:ext cx="3600400" cy="4760361"/>
          </a:xfrm>
          <a:prstGeom prst="rect">
            <a:avLst/>
          </a:prstGeom>
          <a:effectLst>
            <a:glow rad="139700">
              <a:schemeClr val="tx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25564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object 398"/>
          <p:cNvSpPr txBox="1"/>
          <p:nvPr/>
        </p:nvSpPr>
        <p:spPr>
          <a:xfrm>
            <a:off x="6743304" y="2278644"/>
            <a:ext cx="4646354" cy="302852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wrap="square" lIns="182880" tIns="182880" rIns="182880" bIns="182880" rtlCol="0">
            <a:spAutoFit/>
          </a:bodyPr>
          <a:lstStyle/>
          <a:p>
            <a:pPr marL="11430" marR="4572">
              <a:lnSpc>
                <a:spcPct val="120000"/>
              </a:lnSpc>
            </a:pPr>
            <a:r>
              <a:rPr lang="en-US" sz="2400" spc="32" dirty="0">
                <a:solidFill>
                  <a:srgbClr val="6D6E71"/>
                </a:solidFill>
                <a:latin typeface="Arial"/>
                <a:cs typeface="Arial"/>
              </a:rPr>
              <a:t>Users can click on the names of any of the 16 competencies in the reports for detailed definitions, action plans and recommended books, articles, and videos to watch. </a:t>
            </a:r>
            <a:r>
              <a:rPr lang="en-US" sz="2400" spc="32" dirty="0">
                <a:solidFill>
                  <a:srgbClr val="6D6E71"/>
                </a:solidFill>
                <a:latin typeface="Arial"/>
                <a:cs typeface="Arial"/>
                <a:hlinkClick r:id="rId3"/>
              </a:rPr>
              <a:t>&gt;&gt;&gt;</a:t>
            </a:r>
            <a:endParaRPr lang="en-US" sz="2400" spc="32" dirty="0">
              <a:solidFill>
                <a:srgbClr val="6D6E71"/>
              </a:solidFill>
              <a:latin typeface="Arial"/>
              <a:cs typeface="Arial"/>
            </a:endParaRPr>
          </a:p>
        </p:txBody>
      </p:sp>
      <p:sp>
        <p:nvSpPr>
          <p:cNvPr id="399" name="object 399"/>
          <p:cNvSpPr txBox="1">
            <a:spLocks noGrp="1"/>
          </p:cNvSpPr>
          <p:nvPr>
            <p:ph type="title"/>
          </p:nvPr>
        </p:nvSpPr>
        <p:spPr>
          <a:xfrm>
            <a:off x="1371601" y="624953"/>
            <a:ext cx="8985269" cy="67710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981266">
              <a:lnSpc>
                <a:spcPct val="100000"/>
              </a:lnSpc>
            </a:pPr>
            <a:r>
              <a:rPr lang="en-US" spc="-18" dirty="0"/>
              <a:t>Embedded Training Resources</a:t>
            </a:r>
            <a:endParaRPr spc="-18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634" y="1982184"/>
            <a:ext cx="4850484" cy="323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0133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2584" y="695145"/>
            <a:ext cx="7567613" cy="9779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4000" dirty="0"/>
              <a:t>Team Survey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74500" y="2566731"/>
            <a:ext cx="5354284" cy="29718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defRPr/>
            </a:pPr>
            <a:r>
              <a:rPr lang="en-US" sz="3200" dirty="0"/>
              <a:t>Shared Vision</a:t>
            </a:r>
          </a:p>
          <a:p>
            <a:pPr>
              <a:spcBef>
                <a:spcPts val="1200"/>
              </a:spcBef>
              <a:defRPr/>
            </a:pPr>
            <a:r>
              <a:rPr lang="en-US" sz="3200" dirty="0"/>
              <a:t>Task Management</a:t>
            </a:r>
          </a:p>
          <a:p>
            <a:pPr>
              <a:spcBef>
                <a:spcPts val="1200"/>
              </a:spcBef>
              <a:defRPr/>
            </a:pPr>
            <a:r>
              <a:rPr lang="en-US" sz="3200" dirty="0"/>
              <a:t>Communication</a:t>
            </a:r>
          </a:p>
          <a:p>
            <a:pPr>
              <a:spcBef>
                <a:spcPts val="1200"/>
              </a:spcBef>
              <a:defRPr/>
            </a:pPr>
            <a:r>
              <a:rPr lang="en-US" sz="3200" dirty="0"/>
              <a:t>Psychological Safety</a:t>
            </a:r>
          </a:p>
          <a:p>
            <a:pPr>
              <a:spcBef>
                <a:spcPts val="600"/>
              </a:spcBef>
              <a:buNone/>
              <a:defRPr/>
            </a:pPr>
            <a:endParaRPr lang="en-US" sz="3600" b="1" dirty="0"/>
          </a:p>
        </p:txBody>
      </p:sp>
      <p:pic>
        <p:nvPicPr>
          <p:cNvPr id="9" name="Picture 14" descr="MCBD19743_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2372" y="2466325"/>
            <a:ext cx="2853666" cy="3076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9660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657821" y="1002026"/>
            <a:ext cx="2702984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Excellent (4.0-5.0)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Satisfactory (3.0-3.99)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Poor (2.0-2.99)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Crisis (1.0-1.99)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7676482" y="3429001"/>
            <a:ext cx="2978096" cy="2247055"/>
          </a:xfrm>
        </p:spPr>
        <p:txBody>
          <a:bodyPr/>
          <a:lstStyle/>
          <a:p>
            <a:r>
              <a:rPr lang="en-US" sz="2000" b="1" dirty="0">
                <a:solidFill>
                  <a:srgbClr val="C00000"/>
                </a:solidFill>
              </a:rPr>
              <a:t>High scores </a:t>
            </a:r>
            <a:r>
              <a:rPr lang="en-US" sz="2000" dirty="0"/>
              <a:t>are above 4.0</a:t>
            </a:r>
          </a:p>
          <a:p>
            <a:r>
              <a:rPr lang="en-US" sz="2000" b="1" dirty="0">
                <a:solidFill>
                  <a:srgbClr val="C00000"/>
                </a:solidFill>
              </a:rPr>
              <a:t>Low scores </a:t>
            </a:r>
            <a:r>
              <a:rPr lang="en-US" sz="2000" dirty="0"/>
              <a:t>are below 3.0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7532" y="188641"/>
            <a:ext cx="4618120" cy="6507127"/>
          </a:xfrm>
          <a:prstGeom prst="rect">
            <a:avLst/>
          </a:prstGeom>
          <a:effectLst>
            <a:glow rad="127000">
              <a:schemeClr val="bg1">
                <a:lumMod val="85000"/>
              </a:schemeClr>
            </a:glo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5990" y="4605192"/>
            <a:ext cx="4631694" cy="216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874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 txBox="1">
            <a:spLocks/>
          </p:cNvSpPr>
          <p:nvPr/>
        </p:nvSpPr>
        <p:spPr bwMode="auto">
          <a:xfrm>
            <a:off x="7518990" y="2409802"/>
            <a:ext cx="3827034" cy="1621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lnSpc>
                <a:spcPct val="120000"/>
              </a:lnSpc>
              <a:spcBef>
                <a:spcPct val="25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1800"/>
              </a:spcBef>
              <a:buNone/>
            </a:pPr>
            <a:r>
              <a:rPr lang="en-US" sz="2400" b="1" kern="0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Team averages show the collective </a:t>
            </a:r>
            <a:r>
              <a:rPr lang="en-US" sz="2400" b="1" kern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strengths</a:t>
            </a:r>
            <a:r>
              <a:rPr lang="en-US" sz="2400" b="1" kern="0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and </a:t>
            </a:r>
            <a:r>
              <a:rPr lang="en-US" sz="2400" b="1" kern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weaknesses</a:t>
            </a:r>
            <a:r>
              <a:rPr lang="en-US" sz="2400" b="1" kern="0" dirty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of the team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10212"/>
          <a:stretch/>
        </p:blipFill>
        <p:spPr>
          <a:xfrm>
            <a:off x="1634390" y="485192"/>
            <a:ext cx="5236532" cy="5871364"/>
          </a:xfrm>
          <a:prstGeom prst="rect">
            <a:avLst/>
          </a:prstGeom>
          <a:effectLst>
            <a:glow rad="127000">
              <a:schemeClr val="bg1">
                <a:lumMod val="85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511688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6807" y="541176"/>
            <a:ext cx="4931441" cy="5706503"/>
          </a:xfrm>
          <a:prstGeom prst="rect">
            <a:avLst/>
          </a:prstGeom>
          <a:effectLst>
            <a:glow rad="127000">
              <a:schemeClr val="bg1">
                <a:lumMod val="85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652884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65125"/>
            <a:ext cx="9067800" cy="1325563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Coaching Sessions (Optional)</a:t>
            </a:r>
          </a:p>
        </p:txBody>
      </p:sp>
      <p:pic>
        <p:nvPicPr>
          <p:cNvPr id="4098" name="Picture 2" descr="https://media.licdn.com/mpr/mpr/shrinknp_200_200/p/4/005/08a/071/22d949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738" y="2479040"/>
            <a:ext cx="3446606" cy="2412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206836" y="2604653"/>
            <a:ext cx="5243743" cy="2277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Unpack the feedback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 any feelings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two areas to improve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 a specific action plan</a:t>
            </a:r>
          </a:p>
        </p:txBody>
      </p:sp>
    </p:spTree>
    <p:extLst>
      <p:ext uri="{BB962C8B-B14F-4D97-AF65-F5344CB8AC3E}">
        <p14:creationId xmlns:p14="http://schemas.microsoft.com/office/powerpoint/2010/main" val="8328807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80789" y="566384"/>
            <a:ext cx="11029893" cy="1116106"/>
          </a:xfrm>
          <a:prstGeom prst="rect">
            <a:avLst/>
          </a:prstGeom>
          <a:solidFill>
            <a:srgbClr val="62A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489815"/>
            <a:ext cx="8956964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 Development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37239" y="2827534"/>
            <a:ext cx="5578880" cy="2671936"/>
          </a:xfrm>
        </p:spPr>
        <p:txBody>
          <a:bodyPr>
            <a:normAutofit/>
          </a:bodyPr>
          <a:lstStyle/>
          <a:p>
            <a:r>
              <a:rPr lang="en-US" dirty="0"/>
              <a:t>Set reasonable goals</a:t>
            </a:r>
          </a:p>
          <a:p>
            <a:r>
              <a:rPr lang="en-US" dirty="0"/>
              <a:t>Create a detailed plan</a:t>
            </a:r>
          </a:p>
          <a:p>
            <a:r>
              <a:rPr lang="en-US" dirty="0"/>
              <a:t>Work the plan diligently</a:t>
            </a:r>
          </a:p>
          <a:p>
            <a:r>
              <a:rPr lang="en-US" dirty="0"/>
              <a:t>Follow-up / Get more feedback*</a:t>
            </a:r>
          </a:p>
        </p:txBody>
      </p:sp>
      <p:pic>
        <p:nvPicPr>
          <p:cNvPr id="5" name="Picture 5" descr="C:\Users\BG\AppData\Local\Microsoft\Windows\Temporary Internet Files\Content.IE5\E162D1HQ\MP900439274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606" y="2301240"/>
            <a:ext cx="4039765" cy="275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CB139F-8F76-4275-8E42-14458CB00AA1}"/>
              </a:ext>
            </a:extLst>
          </p:cNvPr>
          <p:cNvSpPr txBox="1"/>
          <p:nvPr/>
        </p:nvSpPr>
        <p:spPr>
          <a:xfrm>
            <a:off x="2125734" y="6103313"/>
            <a:ext cx="8500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* Leadership is a Contact Sport by Marshall Goldsmith and Howard Morgan</a:t>
            </a:r>
          </a:p>
        </p:txBody>
      </p:sp>
    </p:spTree>
    <p:extLst>
      <p:ext uri="{BB962C8B-B14F-4D97-AF65-F5344CB8AC3E}">
        <p14:creationId xmlns:p14="http://schemas.microsoft.com/office/powerpoint/2010/main" val="18542163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HDC 6110 Initial Assessme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sign Template" id="{8F187363-8833-4E34-B2E2-1A79BC9C7BAF}" vid="{F7B2B241-A9BD-4FCE-B02E-EFCC92F46DA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894</Words>
  <Application>Microsoft Office PowerPoint</Application>
  <PresentationFormat>Widescreen</PresentationFormat>
  <Paragraphs>135</Paragraphs>
  <Slides>26</Slides>
  <Notes>19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Arial Narrow</vt:lpstr>
      <vt:lpstr>Calibri</vt:lpstr>
      <vt:lpstr>Times New Roman</vt:lpstr>
      <vt:lpstr>Office Theme</vt:lpstr>
      <vt:lpstr>HDC 6110 Initial Assessment</vt:lpstr>
      <vt:lpstr>G360 Feedback Debrief Session</vt:lpstr>
      <vt:lpstr>PowerPoint Presentation</vt:lpstr>
      <vt:lpstr>But we’re not always very good judges of our own performance.   We don’t always know ourselves very well.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For example, research has shown that …</vt:lpstr>
      <vt:lpstr>Possible Reactions to Feedback</vt:lpstr>
      <vt:lpstr>Common Reactions to Feedback</vt:lpstr>
      <vt:lpstr>Having a Growth Mindset</vt:lpstr>
      <vt:lpstr>G360 Surveys are part of an automated system that allows users to give and receive feedback in the following areas.</vt:lpstr>
      <vt:lpstr>G360 Emerging Leader Competencies</vt:lpstr>
      <vt:lpstr>G360 Feedback Reports</vt:lpstr>
      <vt:lpstr>PowerPoint Presentation</vt:lpstr>
      <vt:lpstr>Understanding the Bar Graphs</vt:lpstr>
      <vt:lpstr>Interpretation Box</vt:lpstr>
      <vt:lpstr>PowerPoint Presentation</vt:lpstr>
      <vt:lpstr>Embedded Training Resources</vt:lpstr>
      <vt:lpstr>Team Survey</vt:lpstr>
      <vt:lpstr>PowerPoint Presentation</vt:lpstr>
      <vt:lpstr>PowerPoint Presentation</vt:lpstr>
      <vt:lpstr>PowerPoint Presentation</vt:lpstr>
      <vt:lpstr>Coaching Sessions (Optional)</vt:lpstr>
      <vt:lpstr>The Development Process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G360 Feedback Debrief Session</dc:title>
  <dc:creator>Brian Griffith</dc:creator>
  <cp:lastModifiedBy>Jessica Arrazola</cp:lastModifiedBy>
  <cp:revision>11</cp:revision>
  <dcterms:created xsi:type="dcterms:W3CDTF">2020-02-13T00:11:19Z</dcterms:created>
  <dcterms:modified xsi:type="dcterms:W3CDTF">2022-04-12T17:38:08Z</dcterms:modified>
</cp:coreProperties>
</file>