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9"/>
  </p:notesMasterIdLst>
  <p:sldIdLst>
    <p:sldId id="328" r:id="rId5"/>
    <p:sldId id="271" r:id="rId6"/>
    <p:sldId id="272" r:id="rId7"/>
    <p:sldId id="309" r:id="rId8"/>
    <p:sldId id="318" r:id="rId9"/>
    <p:sldId id="312" r:id="rId10"/>
    <p:sldId id="316" r:id="rId11"/>
    <p:sldId id="278" r:id="rId12"/>
    <p:sldId id="321" r:id="rId13"/>
    <p:sldId id="329" r:id="rId14"/>
    <p:sldId id="304" r:id="rId15"/>
    <p:sldId id="289" r:id="rId16"/>
    <p:sldId id="322" r:id="rId17"/>
    <p:sldId id="324" r:id="rId18"/>
    <p:sldId id="325" r:id="rId19"/>
    <p:sldId id="326" r:id="rId20"/>
    <p:sldId id="327" r:id="rId21"/>
    <p:sldId id="299" r:id="rId22"/>
    <p:sldId id="300" r:id="rId23"/>
    <p:sldId id="301" r:id="rId24"/>
    <p:sldId id="302" r:id="rId25"/>
    <p:sldId id="306" r:id="rId26"/>
    <p:sldId id="307" r:id="rId27"/>
    <p:sldId id="270" r:id="rId28"/>
  </p:sldIdLst>
  <p:sldSz cx="12192000" cy="6858000"/>
  <p:notesSz cx="6858000" cy="9144000"/>
  <p:embeddedFontLst>
    <p:embeddedFont>
      <p:font typeface="Arial Nova Light" panose="020B0604020202020204" charset="0"/>
      <p:regular r:id="rId30"/>
      <p:italic r:id="rId31"/>
    </p:embeddedFont>
    <p:embeddedFont>
      <p:font typeface="Bahnschrift Condensed" panose="020B0604020202020204" charset="0"/>
      <p:regular r:id="rId32"/>
      <p:bold r:id="rId33"/>
    </p:embeddedFont>
    <p:embeddedFont>
      <p:font typeface="Calibri" panose="020F0502020204030204" pitchFamily="34" charset="0"/>
      <p:regular r:id="rId34"/>
      <p:bold r:id="rId35"/>
      <p:italic r:id="rId36"/>
      <p:boldItalic r:id="rId37"/>
    </p:embeddedFont>
    <p:embeddedFont>
      <p:font typeface="Segoe UI" panose="020B0502040204020203" pitchFamily="34" charset="0"/>
      <p:regular r:id="rId38"/>
      <p:bold r:id="rId39"/>
      <p:italic r:id="rId40"/>
      <p:boldItalic r:id="rId41"/>
    </p:embeddedFont>
    <p:embeddedFont>
      <p:font typeface="Tahoma" panose="020B0604030504040204" pitchFamily="34" charset="0"/>
      <p:regular r:id="rId42"/>
      <p:bold r:id="rId43"/>
    </p:embeddedFont>
  </p:embeddedFontLst>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hew, Lori" initials="RL" lastIdx="15" clrIdx="0">
    <p:extLst>
      <p:ext uri="{19B8F6BF-5375-455C-9EA6-DF929625EA0E}">
        <p15:presenceInfo xmlns:p15="http://schemas.microsoft.com/office/powerpoint/2012/main" userId="S::lorirhew@ad.unc.edu::a74faf97-9334-462d-9045-85ac733e1fc5" providerId="AD"/>
      </p:ext>
    </p:extLst>
  </p:cmAuthor>
  <p:cmAuthor id="2" name="Kimmel, Julia Marie" initials="KJM" lastIdx="15" clrIdx="1">
    <p:extLst>
      <p:ext uri="{19B8F6BF-5375-455C-9EA6-DF929625EA0E}">
        <p15:presenceInfo xmlns:p15="http://schemas.microsoft.com/office/powerpoint/2012/main" userId="S::jmkimmel@ad.unc.edu::06294236-08c4-4cf6-aa64-673176f2ce70" providerId="AD"/>
      </p:ext>
    </p:extLst>
  </p:cmAuthor>
  <p:cmAuthor id="3" name="Thomas, Amy Belflower" initials="TAB" lastIdx="1" clrIdx="2">
    <p:extLst>
      <p:ext uri="{19B8F6BF-5375-455C-9EA6-DF929625EA0E}">
        <p15:presenceInfo xmlns:p15="http://schemas.microsoft.com/office/powerpoint/2012/main" userId="S::amytb@ad.unc.edu::b0d0a33c-1d95-4668-8c08-db0cfd44184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15345A"/>
    <a:srgbClr val="EDEDF5"/>
    <a:srgbClr val="FDFDFD"/>
    <a:srgbClr val="F3F3FB"/>
    <a:srgbClr val="FFC71C"/>
    <a:srgbClr val="FF1414"/>
    <a:srgbClr val="7030A0"/>
    <a:srgbClr val="00B050"/>
    <a:srgbClr val="7BAD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A70F44-71E6-41BB-AC41-B198806BA9D8}" v="17" dt="2021-05-17T21:18:10.6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hew, Lori" userId="a74faf97-9334-462d-9045-85ac733e1fc5" providerId="ADAL" clId="{D5A70F44-71E6-41BB-AC41-B198806BA9D8}"/>
    <pc:docChg chg="custSel">
      <pc:chgData name="Rhew, Lori" userId="a74faf97-9334-462d-9045-85ac733e1fc5" providerId="ADAL" clId="{D5A70F44-71E6-41BB-AC41-B198806BA9D8}" dt="2021-05-17T21:17:43.206" v="1" actId="1592"/>
      <pc:docMkLst>
        <pc:docMk/>
      </pc:docMkLst>
      <pc:sldChg chg="delCm">
        <pc:chgData name="Rhew, Lori" userId="a74faf97-9334-462d-9045-85ac733e1fc5" providerId="ADAL" clId="{D5A70F44-71E6-41BB-AC41-B198806BA9D8}" dt="2021-05-17T21:09:36.285" v="0" actId="1592"/>
        <pc:sldMkLst>
          <pc:docMk/>
          <pc:sldMk cId="3869016736" sldId="272"/>
        </pc:sldMkLst>
      </pc:sldChg>
      <pc:sldChg chg="delCm">
        <pc:chgData name="Rhew, Lori" userId="a74faf97-9334-462d-9045-85ac733e1fc5" providerId="ADAL" clId="{D5A70F44-71E6-41BB-AC41-B198806BA9D8}" dt="2021-05-17T21:17:43.206" v="1" actId="1592"/>
        <pc:sldMkLst>
          <pc:docMk/>
          <pc:sldMk cId="37017483" sldId="328"/>
        </pc:sldMkLst>
      </pc:sldChg>
    </pc:docChg>
  </pc:docChgLst>
  <pc:docChgLst>
    <pc:chgData name="Amy" userId="b0d0a33c-1d95-4668-8c08-db0cfd441840" providerId="ADAL" clId="{C90A0828-1F83-4D88-96DE-F3FF80BB679E}"/>
    <pc:docChg chg="custSel delSld modSld">
      <pc:chgData name="Amy" userId="b0d0a33c-1d95-4668-8c08-db0cfd441840" providerId="ADAL" clId="{C90A0828-1F83-4D88-96DE-F3FF80BB679E}" dt="2021-05-07T14:18:42.271" v="275" actId="20577"/>
      <pc:docMkLst>
        <pc:docMk/>
      </pc:docMkLst>
      <pc:sldChg chg="modNotesTx">
        <pc:chgData name="Amy" userId="b0d0a33c-1d95-4668-8c08-db0cfd441840" providerId="ADAL" clId="{C90A0828-1F83-4D88-96DE-F3FF80BB679E}" dt="2021-05-07T14:10:41.530" v="119" actId="20577"/>
        <pc:sldMkLst>
          <pc:docMk/>
          <pc:sldMk cId="2742512896" sldId="271"/>
        </pc:sldMkLst>
      </pc:sldChg>
      <pc:sldChg chg="modNotesTx">
        <pc:chgData name="Amy" userId="b0d0a33c-1d95-4668-8c08-db0cfd441840" providerId="ADAL" clId="{C90A0828-1F83-4D88-96DE-F3FF80BB679E}" dt="2021-05-07T14:11:21.834" v="140" actId="20577"/>
        <pc:sldMkLst>
          <pc:docMk/>
          <pc:sldMk cId="3869016736" sldId="272"/>
        </pc:sldMkLst>
      </pc:sldChg>
      <pc:sldChg chg="modNotesTx">
        <pc:chgData name="Amy" userId="b0d0a33c-1d95-4668-8c08-db0cfd441840" providerId="ADAL" clId="{C90A0828-1F83-4D88-96DE-F3FF80BB679E}" dt="2021-05-07T14:13:20.230" v="159" actId="20577"/>
        <pc:sldMkLst>
          <pc:docMk/>
          <pc:sldMk cId="3097410246" sldId="278"/>
        </pc:sldMkLst>
      </pc:sldChg>
      <pc:sldChg chg="modNotesTx">
        <pc:chgData name="Amy" userId="b0d0a33c-1d95-4668-8c08-db0cfd441840" providerId="ADAL" clId="{C90A0828-1F83-4D88-96DE-F3FF80BB679E}" dt="2021-05-07T14:15:31.946" v="231" actId="20577"/>
        <pc:sldMkLst>
          <pc:docMk/>
          <pc:sldMk cId="3529416189" sldId="299"/>
        </pc:sldMkLst>
      </pc:sldChg>
      <pc:sldChg chg="modNotesTx">
        <pc:chgData name="Amy" userId="b0d0a33c-1d95-4668-8c08-db0cfd441840" providerId="ADAL" clId="{C90A0828-1F83-4D88-96DE-F3FF80BB679E}" dt="2021-05-07T14:15:58.197" v="247" actId="20577"/>
        <pc:sldMkLst>
          <pc:docMk/>
          <pc:sldMk cId="712405059" sldId="300"/>
        </pc:sldMkLst>
      </pc:sldChg>
      <pc:sldChg chg="modNotesTx">
        <pc:chgData name="Amy" userId="b0d0a33c-1d95-4668-8c08-db0cfd441840" providerId="ADAL" clId="{C90A0828-1F83-4D88-96DE-F3FF80BB679E}" dt="2021-05-07T14:18:42.271" v="275" actId="20577"/>
        <pc:sldMkLst>
          <pc:docMk/>
          <pc:sldMk cId="4282538642" sldId="301"/>
        </pc:sldMkLst>
      </pc:sldChg>
      <pc:sldChg chg="modNotesTx">
        <pc:chgData name="Amy" userId="b0d0a33c-1d95-4668-8c08-db0cfd441840" providerId="ADAL" clId="{C90A0828-1F83-4D88-96DE-F3FF80BB679E}" dt="2021-05-07T14:16:29.596" v="269" actId="20577"/>
        <pc:sldMkLst>
          <pc:docMk/>
          <pc:sldMk cId="4164714535" sldId="302"/>
        </pc:sldMkLst>
      </pc:sldChg>
      <pc:sldChg chg="modNotesTx">
        <pc:chgData name="Amy" userId="b0d0a33c-1d95-4668-8c08-db0cfd441840" providerId="ADAL" clId="{C90A0828-1F83-4D88-96DE-F3FF80BB679E}" dt="2021-05-07T14:17:20.529" v="271" actId="20577"/>
        <pc:sldMkLst>
          <pc:docMk/>
          <pc:sldMk cId="2661036317" sldId="312"/>
        </pc:sldMkLst>
      </pc:sldChg>
      <pc:sldChg chg="modNotesTx">
        <pc:chgData name="Amy" userId="b0d0a33c-1d95-4668-8c08-db0cfd441840" providerId="ADAL" clId="{C90A0828-1F83-4D88-96DE-F3FF80BB679E}" dt="2021-05-07T14:12:51.632" v="153" actId="20577"/>
        <pc:sldMkLst>
          <pc:docMk/>
          <pc:sldMk cId="3437756193" sldId="316"/>
        </pc:sldMkLst>
      </pc:sldChg>
      <pc:sldChg chg="modNotesTx">
        <pc:chgData name="Amy" userId="b0d0a33c-1d95-4668-8c08-db0cfd441840" providerId="ADAL" clId="{C90A0828-1F83-4D88-96DE-F3FF80BB679E}" dt="2021-05-07T14:11:52" v="148" actId="20577"/>
        <pc:sldMkLst>
          <pc:docMk/>
          <pc:sldMk cId="2210715665" sldId="318"/>
        </pc:sldMkLst>
      </pc:sldChg>
      <pc:sldChg chg="del modNotesTx">
        <pc:chgData name="Amy" userId="b0d0a33c-1d95-4668-8c08-db0cfd441840" providerId="ADAL" clId="{C90A0828-1F83-4D88-96DE-F3FF80BB679E}" dt="2021-05-07T14:10:09.302" v="111" actId="47"/>
        <pc:sldMkLst>
          <pc:docMk/>
          <pc:sldMk cId="587360936" sldId="320"/>
        </pc:sldMkLst>
      </pc:sldChg>
      <pc:sldChg chg="modNotesTx">
        <pc:chgData name="Amy" userId="b0d0a33c-1d95-4668-8c08-db0cfd441840" providerId="ADAL" clId="{C90A0828-1F83-4D88-96DE-F3FF80BB679E}" dt="2021-05-07T14:13:55.213" v="166" actId="20577"/>
        <pc:sldMkLst>
          <pc:docMk/>
          <pc:sldMk cId="642765653" sldId="321"/>
        </pc:sldMkLst>
      </pc:sldChg>
      <pc:sldChg chg="modNotesTx">
        <pc:chgData name="Amy" userId="b0d0a33c-1d95-4668-8c08-db0cfd441840" providerId="ADAL" clId="{C90A0828-1F83-4D88-96DE-F3FF80BB679E}" dt="2021-05-07T14:15:00.514" v="224" actId="5793"/>
        <pc:sldMkLst>
          <pc:docMk/>
          <pc:sldMk cId="747436771" sldId="327"/>
        </pc:sldMkLst>
      </pc:sldChg>
      <pc:sldChg chg="modNotesTx">
        <pc:chgData name="Amy" userId="b0d0a33c-1d95-4668-8c08-db0cfd441840" providerId="ADAL" clId="{C90A0828-1F83-4D88-96DE-F3FF80BB679E}" dt="2021-05-07T14:14:29.012" v="171" actId="20577"/>
        <pc:sldMkLst>
          <pc:docMk/>
          <pc:sldMk cId="3341120994" sldId="329"/>
        </pc:sldMkLst>
      </pc:sldChg>
    </pc:docChg>
  </pc:docChgLst>
  <pc:docChgLst>
    <pc:chgData name="Rhew, Lori" userId="a74faf97-9334-462d-9045-85ac733e1fc5" providerId="ADAL" clId="{CE803381-8502-409E-875F-B148DCDA2C80}"/>
    <pc:docChg chg="custSel modSld">
      <pc:chgData name="Rhew, Lori" userId="a74faf97-9334-462d-9045-85ac733e1fc5" providerId="ADAL" clId="{CE803381-8502-409E-875F-B148DCDA2C80}" dt="2021-05-13T18:19:40.082" v="444" actId="20577"/>
      <pc:docMkLst>
        <pc:docMk/>
      </pc:docMkLst>
      <pc:sldChg chg="modNotesTx">
        <pc:chgData name="Rhew, Lori" userId="a74faf97-9334-462d-9045-85ac733e1fc5" providerId="ADAL" clId="{CE803381-8502-409E-875F-B148DCDA2C80}" dt="2021-05-13T18:14:44.251" v="2" actId="20577"/>
        <pc:sldMkLst>
          <pc:docMk/>
          <pc:sldMk cId="2742512896" sldId="271"/>
        </pc:sldMkLst>
      </pc:sldChg>
      <pc:sldChg chg="modNotesTx">
        <pc:chgData name="Rhew, Lori" userId="a74faf97-9334-462d-9045-85ac733e1fc5" providerId="ADAL" clId="{CE803381-8502-409E-875F-B148DCDA2C80}" dt="2021-05-13T18:15:42.706" v="3" actId="20577"/>
        <pc:sldMkLst>
          <pc:docMk/>
          <pc:sldMk cId="3097410246" sldId="278"/>
        </pc:sldMkLst>
      </pc:sldChg>
      <pc:sldChg chg="modNotesTx">
        <pc:chgData name="Rhew, Lori" userId="a74faf97-9334-462d-9045-85ac733e1fc5" providerId="ADAL" clId="{CE803381-8502-409E-875F-B148DCDA2C80}" dt="2021-05-13T18:17:28.810" v="9" actId="20577"/>
        <pc:sldMkLst>
          <pc:docMk/>
          <pc:sldMk cId="3529416189" sldId="299"/>
        </pc:sldMkLst>
      </pc:sldChg>
      <pc:sldChg chg="modNotesTx">
        <pc:chgData name="Rhew, Lori" userId="a74faf97-9334-462d-9045-85ac733e1fc5" providerId="ADAL" clId="{CE803381-8502-409E-875F-B148DCDA2C80}" dt="2021-05-13T18:19:40.082" v="444" actId="20577"/>
        <pc:sldMkLst>
          <pc:docMk/>
          <pc:sldMk cId="161808074" sldId="306"/>
        </pc:sldMkLst>
      </pc:sldChg>
      <pc:sldChg chg="modNotesTx">
        <pc:chgData name="Rhew, Lori" userId="a74faf97-9334-462d-9045-85ac733e1fc5" providerId="ADAL" clId="{CE803381-8502-409E-875F-B148DCDA2C80}" dt="2021-05-13T18:16:03.610" v="4" actId="20577"/>
        <pc:sldMkLst>
          <pc:docMk/>
          <pc:sldMk cId="642765653" sldId="321"/>
        </pc:sldMkLst>
      </pc:sldChg>
      <pc:sldChg chg="modNotesTx">
        <pc:chgData name="Rhew, Lori" userId="a74faf97-9334-462d-9045-85ac733e1fc5" providerId="ADAL" clId="{CE803381-8502-409E-875F-B148DCDA2C80}" dt="2021-05-13T18:17:16.538" v="8" actId="20577"/>
        <pc:sldMkLst>
          <pc:docMk/>
          <pc:sldMk cId="3748093146" sldId="326"/>
        </pc:sldMkLst>
      </pc:sldChg>
      <pc:sldChg chg="modNotesTx">
        <pc:chgData name="Rhew, Lori" userId="a74faf97-9334-462d-9045-85ac733e1fc5" providerId="ADAL" clId="{CE803381-8502-409E-875F-B148DCDA2C80}" dt="2021-05-13T18:16:16.735" v="6" actId="20577"/>
        <pc:sldMkLst>
          <pc:docMk/>
          <pc:sldMk cId="3341120994" sldId="32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BB8A23-7568-47EB-A11C-D3AAC9C602E4}" type="datetimeFigureOut">
              <a:rPr lang="en-US" smtClean="0"/>
              <a:t>5/17/2021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926E53-A889-4964-ABFA-239157E1777C}" type="slidenum">
              <a:rPr lang="en-US" smtClean="0"/>
              <a:t>‹#›</a:t>
            </a:fld>
            <a:endParaRPr lang="en-US"/>
          </a:p>
        </p:txBody>
      </p:sp>
    </p:spTree>
    <p:extLst>
      <p:ext uri="{BB962C8B-B14F-4D97-AF65-F5344CB8AC3E}">
        <p14:creationId xmlns:p14="http://schemas.microsoft.com/office/powerpoint/2010/main" val="2726550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Welcome to Framing Public Health Messages:  Keys to Providing Expert Testimony</a:t>
            </a:r>
          </a:p>
          <a:p>
            <a:endParaRPr lang="en-US"/>
          </a:p>
        </p:txBody>
      </p:sp>
      <p:sp>
        <p:nvSpPr>
          <p:cNvPr id="4" name="Slide Number Placeholder 3"/>
          <p:cNvSpPr>
            <a:spLocks noGrp="1"/>
          </p:cNvSpPr>
          <p:nvPr>
            <p:ph type="sldNum" sz="quarter" idx="5"/>
          </p:nvPr>
        </p:nvSpPr>
        <p:spPr/>
        <p:txBody>
          <a:bodyPr/>
          <a:lstStyle/>
          <a:p>
            <a:fld id="{65926E53-A889-4964-ABFA-239157E1777C}" type="slidenum">
              <a:rPr lang="en-US" smtClean="0"/>
              <a:t>1</a:t>
            </a:fld>
            <a:endParaRPr lang="en-US"/>
          </a:p>
        </p:txBody>
      </p:sp>
    </p:spTree>
    <p:extLst>
      <p:ext uri="{BB962C8B-B14F-4D97-AF65-F5344CB8AC3E}">
        <p14:creationId xmlns:p14="http://schemas.microsoft.com/office/powerpoint/2010/main" val="2475885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trike="noStrike" baseline="0"/>
              <a:t>As public health </a:t>
            </a:r>
            <a:r>
              <a:rPr lang="en-US"/>
              <a:t>epidemiologists</a:t>
            </a:r>
            <a:r>
              <a:rPr lang="en-US" strike="noStrike" baseline="0"/>
              <a:t>, </a:t>
            </a:r>
            <a:r>
              <a:rPr lang="en-US"/>
              <a:t>we know the data and we can talk about the data- sometimes to other’s dismay!  However, simply talking about numbers and risk is not the best way to communicate our message.  It is important to frame our messages carefully so that others can best receive them This is especially important when trying to convey important public health messages to decision-makers. In this session we are going to discuss </a:t>
            </a:r>
          </a:p>
          <a:p>
            <a:endParaRPr lang="en-US"/>
          </a:p>
          <a:p>
            <a:r>
              <a:rPr lang="en-US"/>
              <a:t>the framework theory and strategies for applying the theory,</a:t>
            </a:r>
          </a:p>
          <a:p>
            <a:endParaRPr lang="en-US"/>
          </a:p>
          <a:p>
            <a:r>
              <a:rPr lang="en-US"/>
              <a:t>review tips and effective strategies for using social math, </a:t>
            </a:r>
          </a:p>
          <a:p>
            <a:endParaRPr lang="en-US"/>
          </a:p>
          <a:p>
            <a:r>
              <a:rPr lang="en-US"/>
              <a:t>discuss strategies for being and official spokesperson. </a:t>
            </a:r>
            <a:endParaRPr lang="en-US" sz="1200" b="0" i="0" kern="1200">
              <a:solidFill>
                <a:schemeClr val="tx1"/>
              </a:solidFill>
              <a:effectLst/>
              <a:latin typeface="+mn-lt"/>
              <a:ea typeface="+mn-ea"/>
              <a:cs typeface="+mn-cs"/>
            </a:endParaRPr>
          </a:p>
          <a:p>
            <a:r>
              <a:rPr lang="en-US"/>
              <a:t> </a:t>
            </a:r>
            <a:endParaRPr lang="en-US" sz="1200" b="0" i="0" kern="1200">
              <a:solidFill>
                <a:schemeClr val="tx1"/>
              </a:solidFill>
              <a:effectLst/>
              <a:latin typeface="+mn-lt"/>
              <a:cs typeface="Calibri"/>
            </a:endParaRPr>
          </a:p>
          <a:p>
            <a:endParaRPr lang="en-US"/>
          </a:p>
        </p:txBody>
      </p:sp>
      <p:sp>
        <p:nvSpPr>
          <p:cNvPr id="4" name="Slide Number Placeholder 3"/>
          <p:cNvSpPr>
            <a:spLocks noGrp="1"/>
          </p:cNvSpPr>
          <p:nvPr>
            <p:ph type="sldNum" sz="quarter" idx="5"/>
          </p:nvPr>
        </p:nvSpPr>
        <p:spPr/>
        <p:txBody>
          <a:bodyPr/>
          <a:lstStyle/>
          <a:p>
            <a:fld id="{6F11D944-62AF-42A7-B584-D203A2EDFF83}" type="slidenum">
              <a:rPr lang="en-US" smtClean="0"/>
              <a:t>2</a:t>
            </a:fld>
            <a:endParaRPr lang="en-US"/>
          </a:p>
        </p:txBody>
      </p:sp>
    </p:spTree>
    <p:extLst>
      <p:ext uri="{BB962C8B-B14F-4D97-AF65-F5344CB8AC3E}">
        <p14:creationId xmlns:p14="http://schemas.microsoft.com/office/powerpoint/2010/main" val="1389879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According to Don Hazen,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1">
              <a:latin typeface="Arial Nova Light" panose="020B03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a:latin typeface="Arial Nova Light" panose="020B0304020202020204" pitchFamily="34" charset="0"/>
              </a:rPr>
              <a:t>[Public health] has been under the illusion that if only people understood the facts, we’d be fine.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1">
              <a:latin typeface="Arial Nova Light" panose="020B03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a:latin typeface="Arial Nova Light" panose="020B0304020202020204" pitchFamily="34" charset="0"/>
              </a:rPr>
              <a:t>Wrong.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1">
              <a:latin typeface="Arial Nova Light" panose="020B03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a:latin typeface="Arial Nova Light" panose="020B0304020202020204" pitchFamily="34" charset="0"/>
              </a:rPr>
              <a:t>The facts alone will not set us free.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1">
              <a:latin typeface="Arial Nova Light" panose="020B03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a:latin typeface="Arial Nova Light" panose="020B0304020202020204" pitchFamily="34" charset="0"/>
              </a:rPr>
              <a:t>People make decisions about politics and candidates based on their value system, and the language and frames that invoke those values.”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1">
              <a:latin typeface="Arial Nova Light" panose="020B0304020202020204" pitchFamily="34" charset="0"/>
            </a:endParaRP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F573041-418B-43C6-88BD-2A1EEAE4DCE1}" type="slidenum">
              <a:rPr lang="en-US" altLang="en-US" smtClean="0"/>
              <a:pPr/>
              <a:t>3</a:t>
            </a:fld>
            <a:endParaRPr lang="en-US" altLang="en-US"/>
          </a:p>
        </p:txBody>
      </p:sp>
    </p:spTree>
    <p:extLst>
      <p:ext uri="{BB962C8B-B14F-4D97-AF65-F5344CB8AC3E}">
        <p14:creationId xmlns:p14="http://schemas.microsoft.com/office/powerpoint/2010/main" val="4111521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a:latin typeface="Arial Nova Light" panose="020B0304020202020204" pitchFamily="34" charset="0"/>
              </a:rPr>
              <a:t> </a:t>
            </a:r>
            <a:r>
              <a:rPr lang="en-US" altLang="en-US" i="0">
                <a:latin typeface="Arial Nova Light" panose="020B0304020202020204" pitchFamily="34" charset="0"/>
              </a:rPr>
              <a:t>So, people don’t necessarily make decisions based on data, but on values and internal frames.</a:t>
            </a:r>
            <a:endParaRPr lang="en-US" altLang="en-US" i="1">
              <a:latin typeface="Arial Nova Light" panose="020B0304020202020204" pitchFamily="34" charset="0"/>
            </a:endParaRP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F573041-418B-43C6-88BD-2A1EEAE4DCE1}" type="slidenum">
              <a:rPr lang="en-US" altLang="en-US" smtClean="0"/>
              <a:pPr/>
              <a:t>4</a:t>
            </a:fld>
            <a:endParaRPr lang="en-US" altLang="en-US"/>
          </a:p>
        </p:txBody>
      </p:sp>
    </p:spTree>
    <p:extLst>
      <p:ext uri="{BB962C8B-B14F-4D97-AF65-F5344CB8AC3E}">
        <p14:creationId xmlns:p14="http://schemas.microsoft.com/office/powerpoint/2010/main" val="1084327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One model to illustrate this concept is Framework Theory. </a:t>
            </a:r>
          </a:p>
          <a:p>
            <a:endParaRPr lang="en-US" altLang="en-US"/>
          </a:p>
          <a:p>
            <a:r>
              <a:rPr lang="en-US" altLang="en-US"/>
              <a:t>Framework theory suggests a few key things. </a:t>
            </a:r>
          </a:p>
          <a:p>
            <a:endParaRPr lang="en-US" altLang="en-US"/>
          </a:p>
          <a:p>
            <a:r>
              <a:rPr lang="en-US" altLang="en-US"/>
              <a:t>First, people use mental shortcuts to help understand the new information they receive.  </a:t>
            </a:r>
          </a:p>
          <a:p>
            <a:endParaRPr lang="en-US" altLang="en-US"/>
          </a:p>
          <a:p>
            <a:r>
              <a:rPr lang="en-US" altLang="en-US"/>
              <a:t>They then use these shortcuts to help “file” the information mentally as a means to help them organize the information.  </a:t>
            </a:r>
          </a:p>
          <a:p>
            <a:endParaRPr lang="en-US" altLang="en-US"/>
          </a:p>
          <a:p>
            <a:r>
              <a:rPr lang="en-US" altLang="en-US"/>
              <a:t>And then over time, they develop habits of thought and expectation and configure incoming information to conform to this frame.</a:t>
            </a:r>
          </a:p>
          <a:p>
            <a:endParaRPr lang="en-US" altLang="en-US"/>
          </a:p>
          <a:p>
            <a:endParaRPr lang="en-US" altLang="en-US"/>
          </a:p>
          <a:p>
            <a:r>
              <a:rPr lang="en-US" altLang="en-US"/>
              <a:t>http://www.frameworksinstitute.org/ezine8.html</a:t>
            </a: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A3D0309-E910-48A2-9433-7A9CECAD5872}" type="slidenum">
              <a:rPr lang="en-US" altLang="en-US" smtClean="0"/>
              <a:pPr/>
              <a:t>5</a:t>
            </a:fld>
            <a:endParaRPr lang="en-US" altLang="en-US"/>
          </a:p>
        </p:txBody>
      </p:sp>
    </p:spTree>
    <p:extLst>
      <p:ext uri="{BB962C8B-B14F-4D97-AF65-F5344CB8AC3E}">
        <p14:creationId xmlns:p14="http://schemas.microsoft.com/office/powerpoint/2010/main" val="2951879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The Robert Wood Johnson Foundation uses Framework Theory also as the use of “deep metaphors” as tools for discussing social determinants of health effectively. </a:t>
            </a:r>
          </a:p>
          <a:p>
            <a:endParaRPr lang="en-US"/>
          </a:p>
          <a:p>
            <a:r>
              <a:rPr lang="en-US"/>
              <a:t>They argue that people use deep metaphors as basic filters- these deep metaphors are frames that shape everything we hear, think, say, and do.  </a:t>
            </a:r>
          </a:p>
          <a:p>
            <a:endParaRPr lang="en-US"/>
          </a:p>
          <a:p>
            <a:r>
              <a:rPr lang="en-US"/>
              <a:t>The frames operate largely below awareness and for this reason are especially powerful as they normally escape conscious attention.  </a:t>
            </a:r>
          </a:p>
          <a:p>
            <a:endParaRPr lang="en-US"/>
          </a:p>
          <a:p>
            <a:r>
              <a:rPr lang="en-US"/>
              <a:t>However, you can counter deep metaphors by </a:t>
            </a:r>
          </a:p>
          <a:p>
            <a:endParaRPr lang="en-US"/>
          </a:p>
          <a:p>
            <a:r>
              <a:rPr lang="en-US"/>
              <a:t>effectively choosing frames and examining/leveraging counter frames.</a:t>
            </a:r>
          </a:p>
          <a:p>
            <a:endParaRPr 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A3D0309-E910-48A2-9433-7A9CECAD5872}" type="slidenum">
              <a:rPr lang="en-US" altLang="en-US" smtClean="0"/>
              <a:pPr/>
              <a:t>6</a:t>
            </a:fld>
            <a:endParaRPr lang="en-US" altLang="en-US"/>
          </a:p>
        </p:txBody>
      </p:sp>
    </p:spTree>
    <p:extLst>
      <p:ext uri="{BB962C8B-B14F-4D97-AF65-F5344CB8AC3E}">
        <p14:creationId xmlns:p14="http://schemas.microsoft.com/office/powerpoint/2010/main" val="717150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All of this is important because the same issue can be perceived differently, depending on the frame.  As Deborah Stone states,</a:t>
            </a:r>
          </a:p>
          <a:p>
            <a:endParaRPr lang="en-US" altLang="en-US"/>
          </a:p>
          <a:p>
            <a:r>
              <a:rPr lang="en-US" altLang="en-US"/>
              <a:t>behind every policy issue lurks a contest over conflicting, </a:t>
            </a:r>
          </a:p>
          <a:p>
            <a:endParaRPr lang="en-US" altLang="en-US">
              <a:cs typeface="Calibri"/>
            </a:endParaRPr>
          </a:p>
          <a:p>
            <a:r>
              <a:rPr lang="en-US" altLang="en-US"/>
              <a:t>though equally plausible, </a:t>
            </a:r>
          </a:p>
          <a:p>
            <a:endParaRPr lang="en-US" altLang="en-US">
              <a:cs typeface="Calibri"/>
            </a:endParaRPr>
          </a:p>
          <a:p>
            <a:r>
              <a:rPr lang="en-US" altLang="en-US"/>
              <a:t>concepts of the same abstract goal or value.</a:t>
            </a:r>
            <a:endParaRPr lang="en-US" altLang="en-US">
              <a:cs typeface="Calibri"/>
            </a:endParaRPr>
          </a:p>
          <a:p>
            <a:endParaRPr lang="en-US" altLang="en-US"/>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87DA9DD4-DE45-484A-9749-3DEEC969C3E4}" type="slidenum">
              <a:rPr lang="en-US" altLang="en-US" smtClean="0"/>
              <a:pPr/>
              <a:t>7</a:t>
            </a:fld>
            <a:endParaRPr lang="en-US" altLang="en-US"/>
          </a:p>
        </p:txBody>
      </p:sp>
    </p:spTree>
    <p:extLst>
      <p:ext uri="{BB962C8B-B14F-4D97-AF65-F5344CB8AC3E}">
        <p14:creationId xmlns:p14="http://schemas.microsoft.com/office/powerpoint/2010/main" val="1967974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Framing can help move people to collective action. </a:t>
            </a:r>
          </a:p>
          <a:p>
            <a:endParaRPr lang="en-US" altLang="en-US"/>
          </a:p>
          <a:p>
            <a:r>
              <a:rPr lang="en-US" altLang="en-US"/>
              <a:t>Fortunately or unfortunately, people are not always consistent on how they think of different issues because their value systems are often flexible.</a:t>
            </a:r>
          </a:p>
          <a:p>
            <a:endParaRPr lang="en-US" altLang="en-US"/>
          </a:p>
          <a:p>
            <a:r>
              <a:rPr lang="en-US" altLang="en-US"/>
              <a:t>Therefore, intentional framing of messages can help move people from automatic ways of thinking to thinking that supports collective action around social problems.  </a:t>
            </a:r>
          </a:p>
          <a:p>
            <a:endParaRPr lang="en-US" altLang="en-US"/>
          </a:p>
          <a:p>
            <a:r>
              <a:rPr lang="en-US" altLang="en-US"/>
              <a:t>Put simply:  identifying the “right” frames can help change the way people think about problems.</a:t>
            </a:r>
          </a:p>
          <a:p>
            <a:endParaRPr lang="en-US" altLang="en-US"/>
          </a:p>
          <a:p>
            <a:r>
              <a:rPr lang="en-US" altLang="en-US"/>
              <a:t>http://frameworksinstitute.org/ezine41.html</a:t>
            </a:r>
            <a:endParaRPr lang="en-US" altLang="en-US">
              <a:cs typeface="Calibri"/>
            </a:endParaRP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4957C7E-46EF-4B82-866C-A57EFBC5F22E}" type="slidenum">
              <a:rPr lang="en-US" altLang="en-US" smtClean="0"/>
              <a:pPr/>
              <a:t>8</a:t>
            </a:fld>
            <a:endParaRPr lang="en-US" altLang="en-US"/>
          </a:p>
        </p:txBody>
      </p:sp>
    </p:spTree>
    <p:extLst>
      <p:ext uri="{BB962C8B-B14F-4D97-AF65-F5344CB8AC3E}">
        <p14:creationId xmlns:p14="http://schemas.microsoft.com/office/powerpoint/2010/main" val="1846566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Begin developing your frame by </a:t>
            </a:r>
          </a:p>
          <a:p>
            <a:endParaRPr lang="en-US" altLang="en-US"/>
          </a:p>
          <a:p>
            <a:r>
              <a:rPr lang="en-US" altLang="en-US"/>
              <a:t>identifying the problem in a way that a lay person can understand it (remember the 7 C’s of Communication). </a:t>
            </a:r>
          </a:p>
          <a:p>
            <a:endParaRPr lang="en-US"/>
          </a:p>
          <a:p>
            <a:r>
              <a:rPr lang="en-US" altLang="en-US"/>
              <a:t>Signal early in the message that there are solutions to the problem</a:t>
            </a:r>
          </a:p>
          <a:p>
            <a:endParaRPr lang="en-US" altLang="en-US"/>
          </a:p>
          <a:p>
            <a:r>
              <a:rPr lang="en-US" altLang="en-US"/>
              <a:t>and then put the problem into context so that the audience can understand that it is not episodic in nature, but one of larger societal trends. </a:t>
            </a:r>
          </a:p>
          <a:p>
            <a:endParaRPr lang="en-US" altLang="en-US">
              <a:cs typeface="Calibri"/>
            </a:endParaRPr>
          </a:p>
          <a:p>
            <a:r>
              <a:rPr lang="en-US" altLang="en-US"/>
              <a:t>Introduce a key underlying value like responsibility, choice, or fairness. </a:t>
            </a:r>
          </a:p>
          <a:p>
            <a:endParaRPr lang="en-US" altLang="en-US">
              <a:cs typeface="Calibri"/>
            </a:endParaRPr>
          </a:p>
          <a:p>
            <a:r>
              <a:rPr lang="en-US" altLang="en-US"/>
              <a:t>Finally, identify any metaphors that support your frame.</a:t>
            </a: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E36141C-592D-48E5-BA02-8ED58626D994}" type="slidenum">
              <a:rPr lang="en-US" altLang="en-US" smtClean="0"/>
              <a:pPr/>
              <a:t>9</a:t>
            </a:fld>
            <a:endParaRPr lang="en-US" altLang="en-US"/>
          </a:p>
        </p:txBody>
      </p:sp>
    </p:spTree>
    <p:extLst>
      <p:ext uri="{BB962C8B-B14F-4D97-AF65-F5344CB8AC3E}">
        <p14:creationId xmlns:p14="http://schemas.microsoft.com/office/powerpoint/2010/main" val="4198697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learned in the content on Crisis Communications, using plain language and not leading with numbers is important. With testimony, this is especially important and using a concept called Social Math can also help frame your message. According to the Berkeley Media Studies Group, </a:t>
            </a:r>
          </a:p>
          <a:p>
            <a:endParaRPr lang="en-US"/>
          </a:p>
          <a:p>
            <a:r>
              <a:rPr lang="en-US"/>
              <a:t>social math is the practice of making large numbers comprehensible and compelling by placing them in a social context that provides meaning. </a:t>
            </a:r>
          </a:p>
          <a:p>
            <a:endParaRPr lang="en-US"/>
          </a:p>
          <a:p>
            <a:r>
              <a:rPr lang="en-US"/>
              <a:t> It helps put large numbers into context, making it easier to understand and provoking an emotional response to make your argument more compelling.  </a:t>
            </a:r>
          </a:p>
          <a:p>
            <a:endParaRPr lang="en-US"/>
          </a:p>
          <a:p>
            <a:endParaRPr lang="en-US"/>
          </a:p>
          <a:p>
            <a:r>
              <a:rPr lang="en-US"/>
              <a:t>http://www.bmsg.org/blog/using-social-math-to-support-your-policy-issue/</a:t>
            </a:r>
            <a:endParaRPr lang="en-US">
              <a:cs typeface="Calibri"/>
            </a:endParaRPr>
          </a:p>
        </p:txBody>
      </p:sp>
      <p:sp>
        <p:nvSpPr>
          <p:cNvPr id="4" name="Slide Number Placeholder 3"/>
          <p:cNvSpPr>
            <a:spLocks noGrp="1"/>
          </p:cNvSpPr>
          <p:nvPr>
            <p:ph type="sldNum" sz="quarter" idx="10"/>
          </p:nvPr>
        </p:nvSpPr>
        <p:spPr/>
        <p:txBody>
          <a:bodyPr/>
          <a:lstStyle/>
          <a:p>
            <a:fld id="{84CB6C83-B894-2740-9986-97D8BB6F6D98}" type="slidenum">
              <a:rPr lang="en-US" smtClean="0"/>
              <a:t>10</a:t>
            </a:fld>
            <a:endParaRPr lang="en-US"/>
          </a:p>
        </p:txBody>
      </p:sp>
    </p:spTree>
    <p:extLst>
      <p:ext uri="{BB962C8B-B14F-4D97-AF65-F5344CB8AC3E}">
        <p14:creationId xmlns:p14="http://schemas.microsoft.com/office/powerpoint/2010/main" val="3272077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Nova Light"/>
              </a:rPr>
              <a:t>Berkeley Media Studies, a program of the Public Health Institute in Berkeley, identifies five tips to create effective social math examples:  </a:t>
            </a:r>
            <a:endParaRPr lang="en-US">
              <a:latin typeface="Arial Nova Light" panose="020B0304020202020204" pitchFamily="34" charset="0"/>
            </a:endParaRPr>
          </a:p>
          <a:p>
            <a:endParaRPr lang="en-US">
              <a:latin typeface="Arial Nova Light" panose="020B0304020202020204" pitchFamily="34" charset="0"/>
            </a:endParaRPr>
          </a:p>
          <a:p>
            <a:r>
              <a:rPr lang="en-US">
                <a:latin typeface="Arial Nova Light"/>
              </a:rPr>
              <a:t>	</a:t>
            </a:r>
            <a:r>
              <a:rPr lang="en-US"/>
              <a:t>1. Break down the numbers by smaller time increments.</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Nova Light"/>
              </a:rPr>
              <a:t>	2. Compare your example to a geographical reference that the audience would understand.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Nova Light"/>
              </a:rPr>
              <a:t>	3. Localize numbers—break down national or statewide numbers into the impact on the local community.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Nova Light"/>
              </a:rPr>
              <a:t>	4. Offer a comparison to another item that makes sense to the audience.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Nova Light"/>
              </a:rPr>
              <a:t>	5. Provide a comparison with something unexpected, or show more appropriate use of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Nova Light" panose="020B03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latin typeface="Arial Nova Light"/>
              </a:rPr>
              <a:t>These social math examples can make the numbers memorable and we </a:t>
            </a:r>
            <a:r>
              <a:rPr lang="en-US">
                <a:latin typeface="Arial Nova Light"/>
              </a:rPr>
              <a:t>will briefly discuss each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Nova Light" panose="020B0304020202020204" pitchFamily="34" charset="0"/>
            </a:endParaRPr>
          </a:p>
          <a:p>
            <a:endParaRPr lang="en-US">
              <a:latin typeface="Arial Nova Light" panose="020B0304020202020204" pitchFamily="34" charset="0"/>
            </a:endParaRPr>
          </a:p>
        </p:txBody>
      </p:sp>
      <p:sp>
        <p:nvSpPr>
          <p:cNvPr id="4" name="Slide Number Placeholder 3"/>
          <p:cNvSpPr>
            <a:spLocks noGrp="1"/>
          </p:cNvSpPr>
          <p:nvPr>
            <p:ph type="sldNum" sz="quarter" idx="5"/>
          </p:nvPr>
        </p:nvSpPr>
        <p:spPr/>
        <p:txBody>
          <a:bodyPr/>
          <a:lstStyle/>
          <a:p>
            <a:fld id="{6F11D944-62AF-42A7-B584-D203A2EDFF83}" type="slidenum">
              <a:rPr lang="en-US" smtClean="0"/>
              <a:t>11</a:t>
            </a:fld>
            <a:endParaRPr lang="en-US"/>
          </a:p>
        </p:txBody>
      </p:sp>
    </p:spTree>
    <p:extLst>
      <p:ext uri="{BB962C8B-B14F-4D97-AF65-F5344CB8AC3E}">
        <p14:creationId xmlns:p14="http://schemas.microsoft.com/office/powerpoint/2010/main" val="1513098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tip is to break down the numbers by smaller time increments.  For instance, if you have an example of the number of people affected over a year, how many will be affected per day?  Per hour? Per minutes?  Look at the example here.  Do you see how the $5 million per day jumps out at you?</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6F11D944-62AF-42A7-B584-D203A2EDFF83}" type="slidenum">
              <a:rPr lang="en-US" smtClean="0"/>
              <a:t>12</a:t>
            </a:fld>
            <a:endParaRPr lang="en-US"/>
          </a:p>
        </p:txBody>
      </p:sp>
    </p:spTree>
    <p:extLst>
      <p:ext uri="{BB962C8B-B14F-4D97-AF65-F5344CB8AC3E}">
        <p14:creationId xmlns:p14="http://schemas.microsoft.com/office/powerpoint/2010/main" val="2768679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second tip is to compare your example to a geographical reference that the audience would understand.  Consider this example, at first it is hard to imagine the magnitude of 12.7 million people, but when compared to the USA’s largest cities, the impact is more understandable.</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6F11D944-62AF-42A7-B584-D203A2EDFF83}" type="slidenum">
              <a:rPr lang="en-US" smtClean="0"/>
              <a:t>13</a:t>
            </a:fld>
            <a:endParaRPr lang="en-US"/>
          </a:p>
        </p:txBody>
      </p:sp>
    </p:spTree>
    <p:extLst>
      <p:ext uri="{BB962C8B-B14F-4D97-AF65-F5344CB8AC3E}">
        <p14:creationId xmlns:p14="http://schemas.microsoft.com/office/powerpoint/2010/main" val="2139835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next tip is to localize numbers by breaking down the national of statewide numbers into the impact on the local community.  So, for national campaigns, talk about how many people will be affected in your state.  Or for state campaigns, talk about how many people will be affected in each legislative district.  Doing so “brings the data home” for the people you are speaking to.</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6F11D944-62AF-42A7-B584-D203A2EDFF83}" type="slidenum">
              <a:rPr lang="en-US" smtClean="0"/>
              <a:t>14</a:t>
            </a:fld>
            <a:endParaRPr lang="en-US"/>
          </a:p>
        </p:txBody>
      </p:sp>
    </p:spTree>
    <p:extLst>
      <p:ext uri="{BB962C8B-B14F-4D97-AF65-F5344CB8AC3E}">
        <p14:creationId xmlns:p14="http://schemas.microsoft.com/office/powerpoint/2010/main" val="3211558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Tip four is to offer a comparison to another item that makes sense to the audience.  For example, if you want to make a point about the sugar content in an allegedly “healthy” food item, you can compare it with items that the audience knows in unhealthy- so yogurt vs. a Twinkie.</a:t>
            </a:r>
          </a:p>
          <a:p>
            <a:endParaRPr lang="en-US"/>
          </a:p>
          <a:p>
            <a:endParaRPr lang="en-US"/>
          </a:p>
        </p:txBody>
      </p:sp>
      <p:sp>
        <p:nvSpPr>
          <p:cNvPr id="4" name="Slide Number Placeholder 3"/>
          <p:cNvSpPr>
            <a:spLocks noGrp="1"/>
          </p:cNvSpPr>
          <p:nvPr>
            <p:ph type="sldNum" sz="quarter" idx="5"/>
          </p:nvPr>
        </p:nvSpPr>
        <p:spPr/>
        <p:txBody>
          <a:bodyPr/>
          <a:lstStyle/>
          <a:p>
            <a:fld id="{6F11D944-62AF-42A7-B584-D203A2EDFF83}" type="slidenum">
              <a:rPr lang="en-US" smtClean="0"/>
              <a:t>15</a:t>
            </a:fld>
            <a:endParaRPr lang="en-US"/>
          </a:p>
        </p:txBody>
      </p:sp>
    </p:spTree>
    <p:extLst>
      <p:ext uri="{BB962C8B-B14F-4D97-AF65-F5344CB8AC3E}">
        <p14:creationId xmlns:p14="http://schemas.microsoft.com/office/powerpoint/2010/main" val="3217816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last tip is to provide a comparison with something unexpected, or show more appropriate use of resources. An example is from the Progressive Change Campaign Committee that works on gun control. They put together an unexpected comparison between Elvis is Alive believers and those who oppose universal background checks for gun buyers.</a:t>
            </a:r>
          </a:p>
          <a:p>
            <a:endParaRPr lang="en-US"/>
          </a:p>
          <a:p>
            <a:endParaRPr lang="en-US"/>
          </a:p>
        </p:txBody>
      </p:sp>
      <p:sp>
        <p:nvSpPr>
          <p:cNvPr id="4" name="Slide Number Placeholder 3"/>
          <p:cNvSpPr>
            <a:spLocks noGrp="1"/>
          </p:cNvSpPr>
          <p:nvPr>
            <p:ph type="sldNum" sz="quarter" idx="5"/>
          </p:nvPr>
        </p:nvSpPr>
        <p:spPr/>
        <p:txBody>
          <a:bodyPr/>
          <a:lstStyle/>
          <a:p>
            <a:fld id="{6F11D944-62AF-42A7-B584-D203A2EDFF83}" type="slidenum">
              <a:rPr lang="en-US" smtClean="0"/>
              <a:t>16</a:t>
            </a:fld>
            <a:endParaRPr lang="en-US"/>
          </a:p>
        </p:txBody>
      </p:sp>
    </p:spTree>
    <p:extLst>
      <p:ext uri="{BB962C8B-B14F-4D97-AF65-F5344CB8AC3E}">
        <p14:creationId xmlns:p14="http://schemas.microsoft.com/office/powerpoint/2010/main" val="2276537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we will talk about effective oral communication.</a:t>
            </a:r>
          </a:p>
        </p:txBody>
      </p:sp>
      <p:sp>
        <p:nvSpPr>
          <p:cNvPr id="4" name="Slide Number Placeholder 3"/>
          <p:cNvSpPr>
            <a:spLocks noGrp="1"/>
          </p:cNvSpPr>
          <p:nvPr>
            <p:ph type="sldNum" sz="quarter" idx="5"/>
          </p:nvPr>
        </p:nvSpPr>
        <p:spPr/>
        <p:txBody>
          <a:bodyPr/>
          <a:lstStyle/>
          <a:p>
            <a:fld id="{65926E53-A889-4964-ABFA-239157E1777C}" type="slidenum">
              <a:rPr lang="en-US" smtClean="0"/>
              <a:t>17</a:t>
            </a:fld>
            <a:endParaRPr lang="en-US"/>
          </a:p>
        </p:txBody>
      </p:sp>
    </p:spTree>
    <p:extLst>
      <p:ext uri="{BB962C8B-B14F-4D97-AF65-F5344CB8AC3E}">
        <p14:creationId xmlns:p14="http://schemas.microsoft.com/office/powerpoint/2010/main" val="1513687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a number of key strategies for effective oral communications.  </a:t>
            </a:r>
          </a:p>
          <a:p>
            <a:endParaRPr lang="en-US"/>
          </a:p>
          <a:p>
            <a:r>
              <a:rPr lang="en-US"/>
              <a:t>To be an effective spokesperson, you need to be knowledgeable about the issue and the audience. That means being knowledgeable about the problem, who it impacts, why it matters, and how the solution will address the problem.  </a:t>
            </a:r>
          </a:p>
          <a:p>
            <a:endParaRPr lang="en-US"/>
          </a:p>
          <a:p>
            <a:r>
              <a:rPr lang="en-US"/>
              <a:t>It also means knowing your target audience. </a:t>
            </a:r>
          </a:p>
          <a:p>
            <a:endParaRPr lang="en-US"/>
          </a:p>
          <a:p>
            <a:r>
              <a:rPr lang="en-US"/>
              <a:t> You also need to be able to explain the message simply and clearly.  That means being able to convey the message in an easy-to-understand fashion and being conversational and engaging.</a:t>
            </a:r>
          </a:p>
          <a:p>
            <a:endParaRPr lang="en-US"/>
          </a:p>
          <a:p>
            <a:r>
              <a:rPr lang="en-US"/>
              <a:t>https://www.thinkhubbell.com/six-traits-tactics-effective-spokesperson/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0" indent="0">
              <a:buFont typeface="Arial" panose="020B0604020202020204" pitchFamily="34" charset="0"/>
              <a:buNone/>
            </a:pPr>
            <a:endParaRPr lang="en-US"/>
          </a:p>
        </p:txBody>
      </p:sp>
      <p:sp>
        <p:nvSpPr>
          <p:cNvPr id="4" name="Slide Number Placeholder 3"/>
          <p:cNvSpPr>
            <a:spLocks noGrp="1"/>
          </p:cNvSpPr>
          <p:nvPr>
            <p:ph type="sldNum" sz="quarter" idx="10"/>
          </p:nvPr>
        </p:nvSpPr>
        <p:spPr/>
        <p:txBody>
          <a:bodyPr/>
          <a:lstStyle/>
          <a:p>
            <a:fld id="{84CB6C83-B894-2740-9986-97D8BB6F6D98}" type="slidenum">
              <a:rPr lang="en-US" smtClean="0"/>
              <a:t>18</a:t>
            </a:fld>
            <a:endParaRPr lang="en-US"/>
          </a:p>
        </p:txBody>
      </p:sp>
    </p:spTree>
    <p:extLst>
      <p:ext uri="{BB962C8B-B14F-4D97-AF65-F5344CB8AC3E}">
        <p14:creationId xmlns:p14="http://schemas.microsoft.com/office/powerpoint/2010/main" val="29667781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(click) Effective spokespeople also have to be prepared to answer hard questions.  You may need to think in advance about potential questions you may be asked and have responses ready.  </a:t>
            </a:r>
          </a:p>
          <a:p>
            <a:endParaRPr lang="en-US"/>
          </a:p>
          <a:p>
            <a:r>
              <a:rPr lang="en-US"/>
              <a:t>You also have to be nimble and able to bridge conversations back to the key points you want to raise. </a:t>
            </a:r>
          </a:p>
          <a:p>
            <a:endParaRPr lang="en-US"/>
          </a:p>
          <a:p>
            <a:r>
              <a:rPr lang="en-US"/>
              <a:t> And you must be able to listen and adjust your message based on audience reaction.</a:t>
            </a:r>
          </a:p>
          <a:p>
            <a:endParaRPr lang="en-US"/>
          </a:p>
          <a:p>
            <a:endParaRPr lang="en-US"/>
          </a:p>
          <a:p>
            <a:r>
              <a:rPr lang="en-US"/>
              <a:t>https://www.thinkhubbell.com/six-traits-tactics-effective-spokesperson/</a:t>
            </a:r>
          </a:p>
        </p:txBody>
      </p:sp>
      <p:sp>
        <p:nvSpPr>
          <p:cNvPr id="4" name="Slide Number Placeholder 3"/>
          <p:cNvSpPr>
            <a:spLocks noGrp="1"/>
          </p:cNvSpPr>
          <p:nvPr>
            <p:ph type="sldNum" sz="quarter" idx="10"/>
          </p:nvPr>
        </p:nvSpPr>
        <p:spPr/>
        <p:txBody>
          <a:bodyPr/>
          <a:lstStyle/>
          <a:p>
            <a:fld id="{84CB6C83-B894-2740-9986-97D8BB6F6D98}" type="slidenum">
              <a:rPr lang="en-US" smtClean="0"/>
              <a:t>19</a:t>
            </a:fld>
            <a:endParaRPr lang="en-US"/>
          </a:p>
        </p:txBody>
      </p:sp>
    </p:spTree>
    <p:extLst>
      <p:ext uri="{BB962C8B-B14F-4D97-AF65-F5344CB8AC3E}">
        <p14:creationId xmlns:p14="http://schemas.microsoft.com/office/powerpoint/2010/main" val="888901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(click) You must also be genuine, authentic, and trustworthy.  </a:t>
            </a:r>
          </a:p>
          <a:p>
            <a:endParaRPr lang="en-US"/>
          </a:p>
          <a:p>
            <a:r>
              <a:rPr lang="en-US"/>
              <a:t>You must come off as someone who is likeable and trustworthy because people will respond more positively to people they trust and believe and you need to be able to relate to different audiences. </a:t>
            </a:r>
          </a:p>
          <a:p>
            <a:endParaRPr lang="en-US"/>
          </a:p>
          <a:p>
            <a:r>
              <a:rPr lang="en-US"/>
              <a:t> You also should be “quotable.”  </a:t>
            </a:r>
          </a:p>
          <a:p>
            <a:endParaRPr lang="en-US"/>
          </a:p>
          <a:p>
            <a:r>
              <a:rPr lang="en-US"/>
              <a:t>That is, you need to make sure your key messages have “sound bites” </a:t>
            </a:r>
          </a:p>
          <a:p>
            <a:endParaRPr lang="en-US"/>
          </a:p>
          <a:p>
            <a:r>
              <a:rPr lang="en-US"/>
              <a:t>and you should think of helpful analogies that may be more understandable to the audience.</a:t>
            </a:r>
          </a:p>
          <a:p>
            <a:endParaRPr lang="en-US"/>
          </a:p>
        </p:txBody>
      </p:sp>
      <p:sp>
        <p:nvSpPr>
          <p:cNvPr id="4" name="Slide Number Placeholder 3"/>
          <p:cNvSpPr>
            <a:spLocks noGrp="1"/>
          </p:cNvSpPr>
          <p:nvPr>
            <p:ph type="sldNum" sz="quarter" idx="10"/>
          </p:nvPr>
        </p:nvSpPr>
        <p:spPr/>
        <p:txBody>
          <a:bodyPr/>
          <a:lstStyle/>
          <a:p>
            <a:fld id="{84CB6C83-B894-2740-9986-97D8BB6F6D98}" type="slidenum">
              <a:rPr lang="en-US" smtClean="0"/>
              <a:t>20</a:t>
            </a:fld>
            <a:endParaRPr lang="en-US"/>
          </a:p>
        </p:txBody>
      </p:sp>
    </p:spTree>
    <p:extLst>
      <p:ext uri="{BB962C8B-B14F-4D97-AF65-F5344CB8AC3E}">
        <p14:creationId xmlns:p14="http://schemas.microsoft.com/office/powerpoint/2010/main" val="2707566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(click) Lastly, being a good spokesperson takes training and experience.  </a:t>
            </a:r>
          </a:p>
          <a:p>
            <a:endParaRPr lang="en-US"/>
          </a:p>
          <a:p>
            <a:r>
              <a:rPr lang="en-US"/>
              <a:t>You should practice, practice, practice and be open to constructive feedback from others as well as be willing to learn new techniques.</a:t>
            </a:r>
          </a:p>
        </p:txBody>
      </p:sp>
      <p:sp>
        <p:nvSpPr>
          <p:cNvPr id="4" name="Slide Number Placeholder 3"/>
          <p:cNvSpPr>
            <a:spLocks noGrp="1"/>
          </p:cNvSpPr>
          <p:nvPr>
            <p:ph type="sldNum" sz="quarter" idx="10"/>
          </p:nvPr>
        </p:nvSpPr>
        <p:spPr/>
        <p:txBody>
          <a:bodyPr/>
          <a:lstStyle/>
          <a:p>
            <a:fld id="{84CB6C83-B894-2740-9986-97D8BB6F6D98}" type="slidenum">
              <a:rPr lang="en-US" smtClean="0"/>
              <a:t>21</a:t>
            </a:fld>
            <a:endParaRPr lang="en-US"/>
          </a:p>
        </p:txBody>
      </p:sp>
    </p:spTree>
    <p:extLst>
      <p:ext uri="{BB962C8B-B14F-4D97-AF65-F5344CB8AC3E}">
        <p14:creationId xmlns:p14="http://schemas.microsoft.com/office/powerpoint/2010/main" val="38926588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summary</a:t>
            </a:r>
          </a:p>
          <a:p>
            <a:endParaRPr lang="en-US"/>
          </a:p>
          <a:p>
            <a:r>
              <a:rPr lang="en-US"/>
              <a:t>People make decisions based on internal frames.</a:t>
            </a:r>
          </a:p>
          <a:p>
            <a:endParaRPr lang="en-US"/>
          </a:p>
          <a:p>
            <a:r>
              <a:rPr lang="en-US"/>
              <a:t>Consider your frame when developing messaging.</a:t>
            </a:r>
          </a:p>
          <a:p>
            <a:endParaRPr lang="en-US"/>
          </a:p>
          <a:p>
            <a:r>
              <a:rPr lang="en-US"/>
              <a:t>Using effective social math strategies can evoke emotional responses and make your argument more compelling.</a:t>
            </a:r>
          </a:p>
          <a:p>
            <a:endParaRPr lang="en-US"/>
          </a:p>
          <a:p>
            <a:r>
              <a:rPr lang="en-US"/>
              <a:t>Being an effective spokesperson requires preparation, practice and feedback. </a:t>
            </a:r>
          </a:p>
        </p:txBody>
      </p:sp>
      <p:sp>
        <p:nvSpPr>
          <p:cNvPr id="4" name="Slide Number Placeholder 3"/>
          <p:cNvSpPr>
            <a:spLocks noGrp="1"/>
          </p:cNvSpPr>
          <p:nvPr>
            <p:ph type="sldNum" sz="quarter" idx="5"/>
          </p:nvPr>
        </p:nvSpPr>
        <p:spPr/>
        <p:txBody>
          <a:bodyPr/>
          <a:lstStyle/>
          <a:p>
            <a:fld id="{6F11D944-62AF-42A7-B584-D203A2EDFF83}" type="slidenum">
              <a:rPr lang="en-US" smtClean="0"/>
              <a:t>22</a:t>
            </a:fld>
            <a:endParaRPr lang="en-US"/>
          </a:p>
        </p:txBody>
      </p:sp>
    </p:spTree>
    <p:extLst>
      <p:ext uri="{BB962C8B-B14F-4D97-AF65-F5344CB8AC3E}">
        <p14:creationId xmlns:p14="http://schemas.microsoft.com/office/powerpoint/2010/main" val="27722798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39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CE05938-46F1-49D2-BCD4-970A58C5339F}"/>
              </a:ext>
            </a:extLst>
          </p:cNvPr>
          <p:cNvSpPr>
            <a:spLocks noGrp="1"/>
          </p:cNvSpPr>
          <p:nvPr>
            <p:ph type="title"/>
          </p:nvPr>
        </p:nvSpPr>
        <p:spPr>
          <a:xfrm>
            <a:off x="532263" y="555354"/>
            <a:ext cx="11109276"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3327BDE5-7991-489F-B611-42B4053750A9}"/>
              </a:ext>
            </a:extLst>
          </p:cNvPr>
          <p:cNvSpPr>
            <a:spLocks noGrp="1"/>
          </p:cNvSpPr>
          <p:nvPr>
            <p:ph idx="1"/>
          </p:nvPr>
        </p:nvSpPr>
        <p:spPr>
          <a:xfrm>
            <a:off x="532263" y="1692322"/>
            <a:ext cx="11109277" cy="4694830"/>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1076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16748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tx1">
                    <a:lumMod val="65000"/>
                    <a:lumOff val="35000"/>
                  </a:schemeClr>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a:t>[Attribution/Contact Info]</a:t>
            </a:r>
          </a:p>
        </p:txBody>
      </p:sp>
    </p:spTree>
    <p:extLst>
      <p:ext uri="{BB962C8B-B14F-4D97-AF65-F5344CB8AC3E}">
        <p14:creationId xmlns:p14="http://schemas.microsoft.com/office/powerpoint/2010/main" val="4093006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C5C82-5B32-4347-AD00-E818B24078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A763CB-2EE6-4918-9CD3-3ABA2A1C40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D16504-A321-497A-9792-C7E6E79ABDD5}"/>
              </a:ext>
            </a:extLst>
          </p:cNvPr>
          <p:cNvSpPr>
            <a:spLocks noGrp="1"/>
          </p:cNvSpPr>
          <p:nvPr>
            <p:ph type="dt" sz="half" idx="10"/>
          </p:nvPr>
        </p:nvSpPr>
        <p:spPr/>
        <p:txBody>
          <a:bodyPr/>
          <a:lstStyle/>
          <a:p>
            <a:fld id="{57D52491-FF6F-45CB-B812-00C21A1A7AA4}" type="datetimeFigureOut">
              <a:rPr lang="en-US" smtClean="0"/>
              <a:t>5/17/2021</a:t>
            </a:fld>
            <a:endParaRPr lang="en-US"/>
          </a:p>
        </p:txBody>
      </p:sp>
      <p:sp>
        <p:nvSpPr>
          <p:cNvPr id="5" name="Footer Placeholder 4">
            <a:extLst>
              <a:ext uri="{FF2B5EF4-FFF2-40B4-BE49-F238E27FC236}">
                <a16:creationId xmlns:a16="http://schemas.microsoft.com/office/drawing/2014/main" id="{13B0D0C5-A967-4822-8392-9952B27BF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F57325-56A2-4146-99F6-710AE414AFAB}"/>
              </a:ext>
            </a:extLst>
          </p:cNvPr>
          <p:cNvSpPr>
            <a:spLocks noGrp="1"/>
          </p:cNvSpPr>
          <p:nvPr>
            <p:ph type="sldNum" sz="quarter" idx="12"/>
          </p:nvPr>
        </p:nvSpPr>
        <p:spPr/>
        <p:txBody>
          <a:bodyPr/>
          <a:lstStyle/>
          <a:p>
            <a:fld id="{1EB96DCD-7048-4A4F-A3D1-2C2B21699BF0}" type="slidenum">
              <a:rPr lang="en-US" smtClean="0"/>
              <a:t>‹#›</a:t>
            </a:fld>
            <a:endParaRPr lang="en-US"/>
          </a:p>
        </p:txBody>
      </p:sp>
    </p:spTree>
    <p:extLst>
      <p:ext uri="{BB962C8B-B14F-4D97-AF65-F5344CB8AC3E}">
        <p14:creationId xmlns:p14="http://schemas.microsoft.com/office/powerpoint/2010/main" val="4240801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3" r:id="rId3"/>
    <p:sldLayoutId id="2147483661" r:id="rId4"/>
    <p:sldLayoutId id="2147483655" r:id="rId5"/>
    <p:sldLayoutId id="2147483657" r:id="rId6"/>
    <p:sldLayoutId id="214748366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4.xml"/><Relationship Id="rId5" Type="http://schemas.microsoft.com/office/2007/relationships/hdphoto" Target="../media/hdphoto2.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 Id="rId5" Type="http://schemas.microsoft.com/office/2007/relationships/hdphoto" Target="../media/hdphoto2.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1.xml"/><Relationship Id="rId5" Type="http://schemas.microsoft.com/office/2007/relationships/hdphoto" Target="../media/hdphoto3.wdp"/><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notesSlide" Target="../notesSlides/notesSlide11.xml"/><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slideLayout" Target="../slideLayouts/slideLayout3.xml"/><Relationship Id="rId1" Type="http://schemas.openxmlformats.org/officeDocument/2006/relationships/tags" Target="../tags/tag12.xml"/><Relationship Id="rId6" Type="http://schemas.openxmlformats.org/officeDocument/2006/relationships/image" Target="../media/image14.png"/><Relationship Id="rId11" Type="http://schemas.openxmlformats.org/officeDocument/2006/relationships/image" Target="../media/image19.svg"/><Relationship Id="rId5" Type="http://schemas.microsoft.com/office/2007/relationships/hdphoto" Target="../media/hdphoto3.wdp"/><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4.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5.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0.png"/><Relationship Id="rId2" Type="http://schemas.openxmlformats.org/officeDocument/2006/relationships/slideLayout" Target="../slideLayouts/slideLayout3.xml"/><Relationship Id="rId1" Type="http://schemas.openxmlformats.org/officeDocument/2006/relationships/tags" Target="../tags/tag16.xml"/><Relationship Id="rId6" Type="http://schemas.microsoft.com/office/2007/relationships/hdphoto" Target="../media/hdphoto4.wdp"/><Relationship Id="rId5" Type="http://schemas.openxmlformats.org/officeDocument/2006/relationships/image" Target="../media/image26.pn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27.jpe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8.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9.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20.xml"/><Relationship Id="rId5" Type="http://schemas.microsoft.com/office/2007/relationships/hdphoto" Target="../media/hdphoto5.wdp"/><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21.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2.xml"/><Relationship Id="rId7" Type="http://schemas.openxmlformats.org/officeDocument/2006/relationships/image" Target="../media/image6.jpeg"/><Relationship Id="rId2" Type="http://schemas.openxmlformats.org/officeDocument/2006/relationships/slideLayout" Target="../slideLayouts/slideLayout3.xml"/><Relationship Id="rId1" Type="http://schemas.openxmlformats.org/officeDocument/2006/relationships/tags" Target="../tags/tag23.xml"/><Relationship Id="rId6" Type="http://schemas.openxmlformats.org/officeDocument/2006/relationships/image" Target="../media/image22.jpeg"/><Relationship Id="rId5" Type="http://schemas.microsoft.com/office/2007/relationships/hdphoto" Target="../media/hdphoto6.wdp"/><Relationship Id="rId4" Type="http://schemas.openxmlformats.org/officeDocument/2006/relationships/image" Target="../media/image33.png"/><Relationship Id="rId9" Type="http://schemas.microsoft.com/office/2007/relationships/hdphoto" Target="../media/hdphoto2.wdp"/></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slideLayout" Target="../slideLayouts/slideLayout6.xml"/><Relationship Id="rId1" Type="http://schemas.openxmlformats.org/officeDocument/2006/relationships/tags" Target="../tags/tag25.xml"/><Relationship Id="rId4" Type="http://schemas.openxmlformats.org/officeDocument/2006/relationships/image" Target="../media/image3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0E86C2-2D34-473D-9F49-0640D075F24C}"/>
              </a:ext>
            </a:extLst>
          </p:cNvPr>
          <p:cNvSpPr/>
          <p:nvPr/>
        </p:nvSpPr>
        <p:spPr>
          <a:xfrm>
            <a:off x="4813300" y="146958"/>
            <a:ext cx="7213598" cy="374904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a:xfrm>
            <a:off x="5506065" y="1500380"/>
            <a:ext cx="6196328" cy="906134"/>
          </a:xfrm>
        </p:spPr>
        <p:txBody>
          <a:bodyPr>
            <a:noAutofit/>
          </a:bodyPr>
          <a:lstStyle/>
          <a:p>
            <a:pPr>
              <a:lnSpc>
                <a:spcPct val="110000"/>
              </a:lnSpc>
              <a:spcAft>
                <a:spcPts val="2400"/>
              </a:spcAft>
            </a:pPr>
            <a:r>
              <a:rPr lang="en-US" sz="4000" b="1">
                <a:solidFill>
                  <a:schemeClr val="bg1"/>
                </a:solidFill>
              </a:rPr>
              <a:t>Framing Public Health Messages</a:t>
            </a:r>
            <a:br>
              <a:rPr lang="en-US" sz="4000" b="1">
                <a:solidFill>
                  <a:schemeClr val="bg1"/>
                </a:solidFill>
              </a:rPr>
            </a:br>
            <a:r>
              <a:rPr lang="en-US" sz="1600" b="1">
                <a:solidFill>
                  <a:schemeClr val="bg1"/>
                </a:solidFill>
              </a:rPr>
              <a:t> </a:t>
            </a:r>
            <a:br>
              <a:rPr lang="en-US" sz="4000" b="1">
                <a:solidFill>
                  <a:schemeClr val="bg1"/>
                </a:solidFill>
              </a:rPr>
            </a:br>
            <a:r>
              <a:rPr lang="en-US" sz="2800">
                <a:solidFill>
                  <a:schemeClr val="bg1">
                    <a:lumMod val="75000"/>
                  </a:schemeClr>
                </a:solidFill>
              </a:rPr>
              <a:t>Keys to Providing Expert Testimony</a:t>
            </a:r>
            <a:endParaRPr lang="en-US" sz="3400">
              <a:solidFill>
                <a:schemeClr val="bg1">
                  <a:lumMod val="75000"/>
                </a:schemeClr>
              </a:solidFill>
            </a:endParaRPr>
          </a:p>
        </p:txBody>
      </p:sp>
      <p:pic>
        <p:nvPicPr>
          <p:cNvPr id="5" name="Picture 4" descr="A picture containing sky, outdoor, building, government building&#10;&#10;Description automatically generated">
            <a:extLst>
              <a:ext uri="{FF2B5EF4-FFF2-40B4-BE49-F238E27FC236}">
                <a16:creationId xmlns:a16="http://schemas.microsoft.com/office/drawing/2014/main" id="{3754ED80-EB34-403C-AA79-A6406BED7E78}"/>
              </a:ext>
            </a:extLst>
          </p:cNvPr>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5900"/>
                    </a14:imgEffect>
                    <a14:imgEffect>
                      <a14:brightnessContrast bright="3000" contrast="-10000"/>
                    </a14:imgEffect>
                  </a14:imgLayer>
                </a14:imgProps>
              </a:ext>
              <a:ext uri="{28A0092B-C50C-407E-A947-70E740481C1C}">
                <a14:useLocalDpi xmlns:a14="http://schemas.microsoft.com/office/drawing/2010/main" val="0"/>
              </a:ext>
            </a:extLst>
          </a:blip>
          <a:srcRect l="19286" t="77" r="33392" b="-77"/>
          <a:stretch/>
        </p:blipFill>
        <p:spPr>
          <a:xfrm flipH="1">
            <a:off x="165103" y="156577"/>
            <a:ext cx="4648198" cy="6554465"/>
          </a:xfrm>
          <a:prstGeom prst="rect">
            <a:avLst/>
          </a:prstGeom>
        </p:spPr>
      </p:pic>
    </p:spTree>
    <p:custDataLst>
      <p:tags r:id="rId1"/>
    </p:custDataLst>
    <p:extLst>
      <p:ext uri="{BB962C8B-B14F-4D97-AF65-F5344CB8AC3E}">
        <p14:creationId xmlns:p14="http://schemas.microsoft.com/office/powerpoint/2010/main" val="37017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sky, outdoor, building, government building&#10;&#10;Description automatically generated">
            <a:extLst>
              <a:ext uri="{FF2B5EF4-FFF2-40B4-BE49-F238E27FC236}">
                <a16:creationId xmlns:a16="http://schemas.microsoft.com/office/drawing/2014/main" id="{A6EFA79A-1DBB-435B-B612-605050D35BBD}"/>
              </a:ext>
            </a:extLst>
          </p:cNvPr>
          <p:cNvPicPr>
            <a:picLocks noChangeAspect="1"/>
          </p:cNvPicPr>
          <p:nvPr/>
        </p:nvPicPr>
        <p:blipFill rotWithShape="1">
          <a:blip r:embed="rId4">
            <a:alphaModFix amt="15000"/>
            <a:extLst>
              <a:ext uri="{BEBA8EAE-BF5A-486C-A8C5-ECC9F3942E4B}">
                <a14:imgProps xmlns:a14="http://schemas.microsoft.com/office/drawing/2010/main">
                  <a14:imgLayer r:embed="rId5">
                    <a14:imgEffect>
                      <a14:colorTemperature colorTemp="5900"/>
                    </a14:imgEffect>
                    <a14:imgEffect>
                      <a14:brightnessContrast bright="3000" contrast="-10000"/>
                    </a14:imgEffect>
                  </a14:imgLayer>
                </a14:imgProps>
              </a:ext>
              <a:ext uri="{28A0092B-C50C-407E-A947-70E740481C1C}">
                <a14:useLocalDpi xmlns:a14="http://schemas.microsoft.com/office/drawing/2010/main" val="0"/>
              </a:ext>
            </a:extLst>
          </a:blip>
          <a:srcRect t="7853" b="6336"/>
          <a:stretch/>
        </p:blipFill>
        <p:spPr>
          <a:xfrm flipH="1">
            <a:off x="-2" y="0"/>
            <a:ext cx="12191997" cy="6981371"/>
          </a:xfrm>
          <a:prstGeom prst="rect">
            <a:avLst/>
          </a:prstGeom>
        </p:spPr>
      </p:pic>
      <p:sp>
        <p:nvSpPr>
          <p:cNvPr id="4" name="Title 3"/>
          <p:cNvSpPr>
            <a:spLocks noGrp="1"/>
          </p:cNvSpPr>
          <p:nvPr>
            <p:ph type="title"/>
          </p:nvPr>
        </p:nvSpPr>
        <p:spPr/>
        <p:txBody>
          <a:bodyPr>
            <a:normAutofit/>
          </a:bodyPr>
          <a:lstStyle/>
          <a:p>
            <a:pPr algn="l"/>
            <a:r>
              <a:rPr lang="en-US" sz="5000" b="1"/>
              <a:t>Framing Public Health Messages</a:t>
            </a:r>
          </a:p>
        </p:txBody>
      </p:sp>
      <p:sp>
        <p:nvSpPr>
          <p:cNvPr id="5" name="Content Placeholder 4">
            <a:extLst>
              <a:ext uri="{FF2B5EF4-FFF2-40B4-BE49-F238E27FC236}">
                <a16:creationId xmlns:a16="http://schemas.microsoft.com/office/drawing/2014/main" id="{C714635E-5A92-4E43-916F-FF670C3C6E83}"/>
              </a:ext>
            </a:extLst>
          </p:cNvPr>
          <p:cNvSpPr>
            <a:spLocks noGrp="1"/>
          </p:cNvSpPr>
          <p:nvPr>
            <p:ph idx="1"/>
          </p:nvPr>
        </p:nvSpPr>
        <p:spPr/>
        <p:txBody>
          <a:bodyPr/>
          <a:lstStyle/>
          <a:p>
            <a:pPr>
              <a:lnSpc>
                <a:spcPct val="110000"/>
              </a:lnSpc>
            </a:pPr>
            <a:r>
              <a:rPr lang="en-US"/>
              <a:t>Applying framework theory</a:t>
            </a:r>
          </a:p>
          <a:p>
            <a:pPr>
              <a:lnSpc>
                <a:spcPct val="110000"/>
              </a:lnSpc>
            </a:pPr>
            <a:r>
              <a:rPr lang="en-US"/>
              <a:t>Effective strategies for social math</a:t>
            </a:r>
          </a:p>
          <a:p>
            <a:pPr>
              <a:lnSpc>
                <a:spcPct val="110000"/>
              </a:lnSpc>
            </a:pPr>
            <a:r>
              <a:rPr lang="en-US"/>
              <a:t>Strategies for being an official spokesperson</a:t>
            </a:r>
          </a:p>
          <a:p>
            <a:pPr>
              <a:lnSpc>
                <a:spcPct val="110000"/>
              </a:lnSpc>
            </a:pPr>
            <a:endParaRPr lang="en-US"/>
          </a:p>
        </p:txBody>
      </p:sp>
    </p:spTree>
    <p:custDataLst>
      <p:tags r:id="rId1"/>
    </p:custDataLst>
    <p:extLst>
      <p:ext uri="{BB962C8B-B14F-4D97-AF65-F5344CB8AC3E}">
        <p14:creationId xmlns:p14="http://schemas.microsoft.com/office/powerpoint/2010/main" val="274251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rowd of people walking&#10;&#10;Description automatically generated with low confidence">
            <a:extLst>
              <a:ext uri="{FF2B5EF4-FFF2-40B4-BE49-F238E27FC236}">
                <a16:creationId xmlns:a16="http://schemas.microsoft.com/office/drawing/2014/main" id="{2E2E8266-3F7D-4736-8222-C597A28FA689}"/>
              </a:ext>
            </a:extLst>
          </p:cNvPr>
          <p:cNvPicPr>
            <a:picLocks noChangeAspect="1"/>
          </p:cNvPicPr>
          <p:nvPr/>
        </p:nvPicPr>
        <p:blipFill rotWithShape="1">
          <a:blip r:embed="rId4">
            <a:alphaModFix amt="68000"/>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516" t="-109" r="12871" b="1250"/>
          <a:stretch/>
        </p:blipFill>
        <p:spPr>
          <a:xfrm>
            <a:off x="0" y="-11544"/>
            <a:ext cx="12192000" cy="6871747"/>
          </a:xfrm>
          <a:prstGeom prst="rect">
            <a:avLst/>
          </a:prstGeom>
        </p:spPr>
      </p:pic>
      <p:sp>
        <p:nvSpPr>
          <p:cNvPr id="24" name="Rectangle 23">
            <a:extLst>
              <a:ext uri="{FF2B5EF4-FFF2-40B4-BE49-F238E27FC236}">
                <a16:creationId xmlns:a16="http://schemas.microsoft.com/office/drawing/2014/main" id="{A08837A3-AA42-4E56-90BE-6690D250D8B8}"/>
              </a:ext>
            </a:extLst>
          </p:cNvPr>
          <p:cNvSpPr/>
          <p:nvPr/>
        </p:nvSpPr>
        <p:spPr>
          <a:xfrm>
            <a:off x="0" y="-13748"/>
            <a:ext cx="4932005" cy="6871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5A854416-499F-4D8E-852B-701C0CA29398}"/>
              </a:ext>
            </a:extLst>
          </p:cNvPr>
          <p:cNvGrpSpPr/>
          <p:nvPr/>
        </p:nvGrpSpPr>
        <p:grpSpPr>
          <a:xfrm>
            <a:off x="5050711" y="1795564"/>
            <a:ext cx="5826555" cy="1977909"/>
            <a:chOff x="4212609" y="1802438"/>
            <a:chExt cx="5826555" cy="1977909"/>
          </a:xfrm>
        </p:grpSpPr>
        <p:sp>
          <p:nvSpPr>
            <p:cNvPr id="2" name="TextBox 1">
              <a:extLst>
                <a:ext uri="{FF2B5EF4-FFF2-40B4-BE49-F238E27FC236}">
                  <a16:creationId xmlns:a16="http://schemas.microsoft.com/office/drawing/2014/main" id="{49B0BC9A-77B5-4ECF-921D-4469A9D4A644}"/>
                </a:ext>
              </a:extLst>
            </p:cNvPr>
            <p:cNvSpPr txBox="1"/>
            <p:nvPr/>
          </p:nvSpPr>
          <p:spPr>
            <a:xfrm>
              <a:off x="4790365" y="2554434"/>
              <a:ext cx="2292824" cy="523220"/>
            </a:xfrm>
            <a:prstGeom prst="rect">
              <a:avLst/>
            </a:prstGeom>
            <a:noFill/>
          </p:spPr>
          <p:txBody>
            <a:bodyPr wrap="square" rtlCol="0">
              <a:spAutoFit/>
            </a:bodyPr>
            <a:lstStyle/>
            <a:p>
              <a:r>
                <a:rPr lang="en-US" sz="2800" b="1">
                  <a:solidFill>
                    <a:schemeClr val="bg1"/>
                  </a:solidFill>
                  <a:latin typeface="Bahnschrift Condensed" panose="020B0502040204020203" pitchFamily="34" charset="0"/>
                  <a:cs typeface="Aharoni" panose="02010803020104030203" pitchFamily="2" charset="-79"/>
                </a:rPr>
                <a:t>Empathy</a:t>
              </a:r>
            </a:p>
          </p:txBody>
        </p:sp>
        <p:sp>
          <p:nvSpPr>
            <p:cNvPr id="8" name="TextBox 7">
              <a:extLst>
                <a:ext uri="{FF2B5EF4-FFF2-40B4-BE49-F238E27FC236}">
                  <a16:creationId xmlns:a16="http://schemas.microsoft.com/office/drawing/2014/main" id="{AF0AF21F-970B-41C5-81C7-4CA262CBDC18}"/>
                </a:ext>
              </a:extLst>
            </p:cNvPr>
            <p:cNvSpPr txBox="1"/>
            <p:nvPr/>
          </p:nvSpPr>
          <p:spPr>
            <a:xfrm>
              <a:off x="6733321" y="2120559"/>
              <a:ext cx="2292824" cy="523220"/>
            </a:xfrm>
            <a:prstGeom prst="rect">
              <a:avLst/>
            </a:prstGeom>
            <a:noFill/>
          </p:spPr>
          <p:txBody>
            <a:bodyPr wrap="square" rtlCol="0">
              <a:spAutoFit/>
            </a:bodyPr>
            <a:lstStyle/>
            <a:p>
              <a:r>
                <a:rPr lang="en-US" sz="2800" b="1">
                  <a:solidFill>
                    <a:schemeClr val="bg1"/>
                  </a:solidFill>
                  <a:latin typeface="Bahnschrift Condensed" panose="020B0502040204020203" pitchFamily="34" charset="0"/>
                  <a:cs typeface="Aharoni" panose="02010803020104030203" pitchFamily="2" charset="-79"/>
                </a:rPr>
                <a:t>Self-reliance</a:t>
              </a:r>
            </a:p>
          </p:txBody>
        </p:sp>
        <p:sp>
          <p:nvSpPr>
            <p:cNvPr id="10" name="TextBox 9">
              <a:extLst>
                <a:ext uri="{FF2B5EF4-FFF2-40B4-BE49-F238E27FC236}">
                  <a16:creationId xmlns:a16="http://schemas.microsoft.com/office/drawing/2014/main" id="{20A30186-161A-4899-BC95-99951B1072CE}"/>
                </a:ext>
              </a:extLst>
            </p:cNvPr>
            <p:cNvSpPr txBox="1"/>
            <p:nvPr/>
          </p:nvSpPr>
          <p:spPr>
            <a:xfrm>
              <a:off x="4212609" y="1802438"/>
              <a:ext cx="2292824" cy="523220"/>
            </a:xfrm>
            <a:prstGeom prst="rect">
              <a:avLst/>
            </a:prstGeom>
            <a:noFill/>
          </p:spPr>
          <p:txBody>
            <a:bodyPr wrap="square" rtlCol="0">
              <a:spAutoFit/>
            </a:bodyPr>
            <a:lstStyle/>
            <a:p>
              <a:r>
                <a:rPr lang="en-US" sz="2800" b="1">
                  <a:solidFill>
                    <a:schemeClr val="bg1"/>
                  </a:solidFill>
                  <a:latin typeface="Bahnschrift Condensed" panose="020B0502040204020203" pitchFamily="34" charset="0"/>
                  <a:ea typeface="Cooper Hewitt Bold" pitchFamily="2" charset="0"/>
                  <a:cs typeface="Aharoni" panose="02010803020104030203" pitchFamily="2" charset="-79"/>
                </a:rPr>
                <a:t>Fairness</a:t>
              </a:r>
            </a:p>
          </p:txBody>
        </p:sp>
        <p:cxnSp>
          <p:nvCxnSpPr>
            <p:cNvPr id="6" name="Straight Connector 5">
              <a:extLst>
                <a:ext uri="{FF2B5EF4-FFF2-40B4-BE49-F238E27FC236}">
                  <a16:creationId xmlns:a16="http://schemas.microsoft.com/office/drawing/2014/main" id="{040CF7FD-B7C5-4464-89C0-62F15E0BD277}"/>
                </a:ext>
              </a:extLst>
            </p:cNvPr>
            <p:cNvCxnSpPr>
              <a:cxnSpLocks/>
            </p:cNvCxnSpPr>
            <p:nvPr/>
          </p:nvCxnSpPr>
          <p:spPr>
            <a:xfrm flipH="1" flipV="1">
              <a:off x="7631374" y="2643779"/>
              <a:ext cx="96009" cy="785221"/>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19EA2E3-47F5-406C-8DCC-3F959BE1EF58}"/>
                </a:ext>
              </a:extLst>
            </p:cNvPr>
            <p:cNvCxnSpPr>
              <a:cxnSpLocks/>
            </p:cNvCxnSpPr>
            <p:nvPr/>
          </p:nvCxnSpPr>
          <p:spPr>
            <a:xfrm flipV="1">
              <a:off x="4240559" y="2210683"/>
              <a:ext cx="321918" cy="687501"/>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B9FC9F5-2809-4D77-A8CF-519388144AB5}"/>
                </a:ext>
              </a:extLst>
            </p:cNvPr>
            <p:cNvCxnSpPr>
              <a:cxnSpLocks/>
            </p:cNvCxnSpPr>
            <p:nvPr/>
          </p:nvCxnSpPr>
          <p:spPr>
            <a:xfrm flipH="1" flipV="1">
              <a:off x="5773003" y="3077654"/>
              <a:ext cx="614149" cy="702693"/>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F2B7FD9-AC38-440E-8174-CA95EE0B59D6}"/>
                </a:ext>
              </a:extLst>
            </p:cNvPr>
            <p:cNvCxnSpPr>
              <a:cxnSpLocks/>
            </p:cNvCxnSpPr>
            <p:nvPr/>
          </p:nvCxnSpPr>
          <p:spPr>
            <a:xfrm flipV="1">
              <a:off x="10039164" y="2210683"/>
              <a:ext cx="0" cy="712196"/>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23554" name="Content Placeholder 2"/>
          <p:cNvSpPr>
            <a:spLocks noGrp="1"/>
          </p:cNvSpPr>
          <p:nvPr>
            <p:ph idx="4294967295"/>
          </p:nvPr>
        </p:nvSpPr>
        <p:spPr>
          <a:xfrm>
            <a:off x="525323" y="779711"/>
            <a:ext cx="3831534" cy="1503226"/>
          </a:xfrm>
        </p:spPr>
        <p:txBody>
          <a:bodyPr>
            <a:normAutofit/>
          </a:bodyPr>
          <a:lstStyle/>
          <a:p>
            <a:pPr marL="0" indent="0">
              <a:lnSpc>
                <a:spcPct val="110000"/>
              </a:lnSpc>
              <a:buNone/>
            </a:pPr>
            <a:r>
              <a:rPr lang="en-US" altLang="en-US" sz="1900">
                <a:solidFill>
                  <a:schemeClr val="bg1"/>
                </a:solidFill>
                <a:latin typeface="+mj-lt"/>
              </a:rPr>
              <a:t>“[Public health] has been under the illusion that if only people understood the facts, we’d be fine. </a:t>
            </a:r>
          </a:p>
        </p:txBody>
      </p:sp>
      <p:sp>
        <p:nvSpPr>
          <p:cNvPr id="34" name="Content Placeholder 2">
            <a:extLst>
              <a:ext uri="{FF2B5EF4-FFF2-40B4-BE49-F238E27FC236}">
                <a16:creationId xmlns:a16="http://schemas.microsoft.com/office/drawing/2014/main" id="{3778B9AA-1D52-4507-AEFC-0DE1C022523C}"/>
              </a:ext>
            </a:extLst>
          </p:cNvPr>
          <p:cNvSpPr txBox="1">
            <a:spLocks/>
          </p:cNvSpPr>
          <p:nvPr/>
        </p:nvSpPr>
        <p:spPr>
          <a:xfrm>
            <a:off x="525322" y="2305337"/>
            <a:ext cx="3652066" cy="5160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altLang="en-US" sz="1900">
                <a:solidFill>
                  <a:schemeClr val="bg1"/>
                </a:solidFill>
                <a:latin typeface="+mj-lt"/>
              </a:rPr>
              <a:t>Wrong. </a:t>
            </a:r>
          </a:p>
        </p:txBody>
      </p:sp>
      <p:sp>
        <p:nvSpPr>
          <p:cNvPr id="35" name="Content Placeholder 2">
            <a:extLst>
              <a:ext uri="{FF2B5EF4-FFF2-40B4-BE49-F238E27FC236}">
                <a16:creationId xmlns:a16="http://schemas.microsoft.com/office/drawing/2014/main" id="{62ADBDB0-B116-4E4D-A7A5-F05155FB8E26}"/>
              </a:ext>
            </a:extLst>
          </p:cNvPr>
          <p:cNvSpPr txBox="1">
            <a:spLocks/>
          </p:cNvSpPr>
          <p:nvPr/>
        </p:nvSpPr>
        <p:spPr>
          <a:xfrm>
            <a:off x="525324" y="2874370"/>
            <a:ext cx="3831533" cy="9315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altLang="en-US" sz="1900">
                <a:solidFill>
                  <a:schemeClr val="bg1"/>
                </a:solidFill>
                <a:latin typeface="+mj-lt"/>
              </a:rPr>
              <a:t>The facts alone will not set us free. </a:t>
            </a:r>
          </a:p>
        </p:txBody>
      </p:sp>
      <p:sp>
        <p:nvSpPr>
          <p:cNvPr id="36" name="Content Placeholder 2">
            <a:extLst>
              <a:ext uri="{FF2B5EF4-FFF2-40B4-BE49-F238E27FC236}">
                <a16:creationId xmlns:a16="http://schemas.microsoft.com/office/drawing/2014/main" id="{CE804790-1855-4540-8B22-5C88BF1199B4}"/>
              </a:ext>
            </a:extLst>
          </p:cNvPr>
          <p:cNvSpPr txBox="1">
            <a:spLocks/>
          </p:cNvSpPr>
          <p:nvPr/>
        </p:nvSpPr>
        <p:spPr>
          <a:xfrm>
            <a:off x="492890" y="3810193"/>
            <a:ext cx="3831532" cy="19619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altLang="en-US" sz="1900">
                <a:solidFill>
                  <a:schemeClr val="bg1"/>
                </a:solidFill>
                <a:latin typeface="+mj-lt"/>
              </a:rPr>
              <a:t>People make decisions about politics and candidates based on their value system, and the language and frames that invoke those values.”</a:t>
            </a:r>
          </a:p>
        </p:txBody>
      </p:sp>
      <p:sp>
        <p:nvSpPr>
          <p:cNvPr id="13" name="Rectangle 12"/>
          <p:cNvSpPr/>
          <p:nvPr/>
        </p:nvSpPr>
        <p:spPr>
          <a:xfrm>
            <a:off x="297436" y="6132590"/>
            <a:ext cx="4026986" cy="366183"/>
          </a:xfrm>
          <a:prstGeom prst="rect">
            <a:avLst/>
          </a:prstGeom>
        </p:spPr>
        <p:txBody>
          <a:bodyPr wrap="square" anchor="b">
            <a:noAutofit/>
          </a:bodyPr>
          <a:lstStyle/>
          <a:p>
            <a:pPr algn="r"/>
            <a:r>
              <a:rPr lang="en-US" sz="1400">
                <a:solidFill>
                  <a:schemeClr val="bg1"/>
                </a:solidFill>
                <a:latin typeface="+mj-lt"/>
              </a:rPr>
              <a:t>Don Hazen, AlterNet.org in the introduction to George Lakoff’s </a:t>
            </a:r>
            <a:r>
              <a:rPr lang="en-US" sz="1400" i="1">
                <a:solidFill>
                  <a:schemeClr val="bg1"/>
                </a:solidFill>
                <a:latin typeface="+mj-lt"/>
              </a:rPr>
              <a:t>Don’t Think of an Elephant</a:t>
            </a:r>
            <a:r>
              <a:rPr lang="en-US" sz="1400">
                <a:solidFill>
                  <a:schemeClr val="bg1"/>
                </a:solidFill>
                <a:latin typeface="+mj-lt"/>
              </a:rPr>
              <a:t>.</a:t>
            </a:r>
          </a:p>
        </p:txBody>
      </p:sp>
      <p:sp>
        <p:nvSpPr>
          <p:cNvPr id="22" name="TextBox 21">
            <a:extLst>
              <a:ext uri="{FF2B5EF4-FFF2-40B4-BE49-F238E27FC236}">
                <a16:creationId xmlns:a16="http://schemas.microsoft.com/office/drawing/2014/main" id="{676FC262-DCC2-47A5-B728-562774FF569D}"/>
              </a:ext>
            </a:extLst>
          </p:cNvPr>
          <p:cNvSpPr txBox="1"/>
          <p:nvPr/>
        </p:nvSpPr>
        <p:spPr>
          <a:xfrm>
            <a:off x="10092135" y="1635554"/>
            <a:ext cx="2292824" cy="523220"/>
          </a:xfrm>
          <a:prstGeom prst="rect">
            <a:avLst/>
          </a:prstGeom>
          <a:noFill/>
        </p:spPr>
        <p:txBody>
          <a:bodyPr wrap="square" rtlCol="0">
            <a:spAutoFit/>
          </a:bodyPr>
          <a:lstStyle/>
          <a:p>
            <a:r>
              <a:rPr lang="en-US" sz="2800" b="1">
                <a:solidFill>
                  <a:schemeClr val="bg1"/>
                </a:solidFill>
                <a:latin typeface="Bahnschrift Condensed" panose="020B0502040204020203" pitchFamily="34" charset="0"/>
                <a:cs typeface="Aharoni" panose="02010803020104030203" pitchFamily="2" charset="-79"/>
              </a:rPr>
              <a:t>Strength</a:t>
            </a:r>
          </a:p>
        </p:txBody>
      </p:sp>
    </p:spTree>
    <p:custDataLst>
      <p:tags r:id="rId1"/>
    </p:custDataLst>
    <p:extLst>
      <p:ext uri="{BB962C8B-B14F-4D97-AF65-F5344CB8AC3E}">
        <p14:creationId xmlns:p14="http://schemas.microsoft.com/office/powerpoint/2010/main" val="3869016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P spid="34" grpId="0"/>
      <p:bldP spid="35" grpId="0"/>
      <p:bldP spid="36"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descr="A crowd of people walking&#10;&#10;Description automatically generated with low confidence">
            <a:extLst>
              <a:ext uri="{FF2B5EF4-FFF2-40B4-BE49-F238E27FC236}">
                <a16:creationId xmlns:a16="http://schemas.microsoft.com/office/drawing/2014/main" id="{4AAD70CD-CCA7-4B8A-80FF-DACB853BF557}"/>
              </a:ext>
            </a:extLst>
          </p:cNvPr>
          <p:cNvPicPr>
            <a:picLocks noChangeAspect="1"/>
          </p:cNvPicPr>
          <p:nvPr/>
        </p:nvPicPr>
        <p:blipFill rotWithShape="1">
          <a:blip r:embed="rId4">
            <a:alphaModFix amt="68000"/>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516" t="-109" r="12871" b="1250"/>
          <a:stretch/>
        </p:blipFill>
        <p:spPr>
          <a:xfrm>
            <a:off x="0" y="-11544"/>
            <a:ext cx="12192000" cy="6871747"/>
          </a:xfrm>
          <a:prstGeom prst="rect">
            <a:avLst/>
          </a:prstGeom>
        </p:spPr>
      </p:pic>
      <p:sp>
        <p:nvSpPr>
          <p:cNvPr id="30" name="Rectangle 29">
            <a:extLst>
              <a:ext uri="{FF2B5EF4-FFF2-40B4-BE49-F238E27FC236}">
                <a16:creationId xmlns:a16="http://schemas.microsoft.com/office/drawing/2014/main" id="{AB3FDDF4-F54B-455B-8BE8-53D27F4C94E0}"/>
              </a:ext>
            </a:extLst>
          </p:cNvPr>
          <p:cNvSpPr/>
          <p:nvPr/>
        </p:nvSpPr>
        <p:spPr>
          <a:xfrm>
            <a:off x="0" y="-13748"/>
            <a:ext cx="4932005" cy="6871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Content Placeholder 2"/>
          <p:cNvSpPr>
            <a:spLocks noGrp="1"/>
          </p:cNvSpPr>
          <p:nvPr>
            <p:ph idx="4294967295"/>
          </p:nvPr>
        </p:nvSpPr>
        <p:spPr>
          <a:xfrm>
            <a:off x="551090" y="2140170"/>
            <a:ext cx="3831534" cy="2577660"/>
          </a:xfrm>
        </p:spPr>
        <p:txBody>
          <a:bodyPr>
            <a:normAutofit/>
          </a:bodyPr>
          <a:lstStyle/>
          <a:p>
            <a:pPr marL="0" indent="0">
              <a:lnSpc>
                <a:spcPct val="110000"/>
              </a:lnSpc>
              <a:buNone/>
            </a:pPr>
            <a:r>
              <a:rPr lang="en-US" altLang="en-US" sz="3600" b="1">
                <a:solidFill>
                  <a:schemeClr val="bg1"/>
                </a:solidFill>
                <a:latin typeface="+mj-lt"/>
              </a:rPr>
              <a:t>People make decisions based</a:t>
            </a:r>
            <a:br>
              <a:rPr lang="en-US" altLang="en-US" sz="3600" b="1">
                <a:solidFill>
                  <a:schemeClr val="bg1"/>
                </a:solidFill>
                <a:latin typeface="+mj-lt"/>
              </a:rPr>
            </a:br>
            <a:r>
              <a:rPr lang="en-US" altLang="en-US" sz="3600" b="1">
                <a:solidFill>
                  <a:schemeClr val="bg1"/>
                </a:solidFill>
                <a:latin typeface="+mj-lt"/>
              </a:rPr>
              <a:t>on values and internal frames.</a:t>
            </a:r>
          </a:p>
        </p:txBody>
      </p:sp>
      <p:grpSp>
        <p:nvGrpSpPr>
          <p:cNvPr id="39" name="Group 38">
            <a:extLst>
              <a:ext uri="{FF2B5EF4-FFF2-40B4-BE49-F238E27FC236}">
                <a16:creationId xmlns:a16="http://schemas.microsoft.com/office/drawing/2014/main" id="{71167E47-0781-4243-955C-DC69B0E1D3C4}"/>
              </a:ext>
            </a:extLst>
          </p:cNvPr>
          <p:cNvGrpSpPr/>
          <p:nvPr/>
        </p:nvGrpSpPr>
        <p:grpSpPr>
          <a:xfrm>
            <a:off x="5050711" y="1635554"/>
            <a:ext cx="7334248" cy="2137919"/>
            <a:chOff x="4212609" y="1642428"/>
            <a:chExt cx="7334248" cy="2137919"/>
          </a:xfrm>
        </p:grpSpPr>
        <p:sp>
          <p:nvSpPr>
            <p:cNvPr id="40" name="TextBox 39">
              <a:extLst>
                <a:ext uri="{FF2B5EF4-FFF2-40B4-BE49-F238E27FC236}">
                  <a16:creationId xmlns:a16="http://schemas.microsoft.com/office/drawing/2014/main" id="{A6A92FA8-93E3-43E1-AE56-5E71CD8D7BB3}"/>
                </a:ext>
              </a:extLst>
            </p:cNvPr>
            <p:cNvSpPr txBox="1"/>
            <p:nvPr/>
          </p:nvSpPr>
          <p:spPr>
            <a:xfrm>
              <a:off x="4790365" y="2554434"/>
              <a:ext cx="2292824" cy="523220"/>
            </a:xfrm>
            <a:prstGeom prst="rect">
              <a:avLst/>
            </a:prstGeom>
            <a:noFill/>
          </p:spPr>
          <p:txBody>
            <a:bodyPr wrap="square" rtlCol="0">
              <a:spAutoFit/>
            </a:bodyPr>
            <a:lstStyle/>
            <a:p>
              <a:r>
                <a:rPr lang="en-US" sz="2800" b="1">
                  <a:solidFill>
                    <a:schemeClr val="bg1"/>
                  </a:solidFill>
                  <a:latin typeface="Bahnschrift Condensed" panose="020B0502040204020203" pitchFamily="34" charset="0"/>
                  <a:cs typeface="Aharoni" panose="02010803020104030203" pitchFamily="2" charset="-79"/>
                </a:rPr>
                <a:t>Empathy</a:t>
              </a:r>
            </a:p>
          </p:txBody>
        </p:sp>
        <p:sp>
          <p:nvSpPr>
            <p:cNvPr id="41" name="TextBox 40">
              <a:extLst>
                <a:ext uri="{FF2B5EF4-FFF2-40B4-BE49-F238E27FC236}">
                  <a16:creationId xmlns:a16="http://schemas.microsoft.com/office/drawing/2014/main" id="{921C5873-E9E9-4D6D-A652-82E33DD576B3}"/>
                </a:ext>
              </a:extLst>
            </p:cNvPr>
            <p:cNvSpPr txBox="1"/>
            <p:nvPr/>
          </p:nvSpPr>
          <p:spPr>
            <a:xfrm>
              <a:off x="6733321" y="2120559"/>
              <a:ext cx="2292824" cy="523220"/>
            </a:xfrm>
            <a:prstGeom prst="rect">
              <a:avLst/>
            </a:prstGeom>
            <a:noFill/>
          </p:spPr>
          <p:txBody>
            <a:bodyPr wrap="square" rtlCol="0">
              <a:spAutoFit/>
            </a:bodyPr>
            <a:lstStyle/>
            <a:p>
              <a:r>
                <a:rPr lang="en-US" sz="2800" b="1">
                  <a:solidFill>
                    <a:schemeClr val="bg1"/>
                  </a:solidFill>
                  <a:latin typeface="Bahnschrift Condensed" panose="020B0502040204020203" pitchFamily="34" charset="0"/>
                  <a:cs typeface="Aharoni" panose="02010803020104030203" pitchFamily="2" charset="-79"/>
                </a:rPr>
                <a:t>Self-reliance</a:t>
              </a:r>
            </a:p>
          </p:txBody>
        </p:sp>
        <p:sp>
          <p:nvSpPr>
            <p:cNvPr id="42" name="TextBox 41">
              <a:extLst>
                <a:ext uri="{FF2B5EF4-FFF2-40B4-BE49-F238E27FC236}">
                  <a16:creationId xmlns:a16="http://schemas.microsoft.com/office/drawing/2014/main" id="{BFEC72DA-C318-47C6-A020-705C8D22BDB4}"/>
                </a:ext>
              </a:extLst>
            </p:cNvPr>
            <p:cNvSpPr txBox="1"/>
            <p:nvPr/>
          </p:nvSpPr>
          <p:spPr>
            <a:xfrm>
              <a:off x="9254033" y="1642428"/>
              <a:ext cx="2292824" cy="523220"/>
            </a:xfrm>
            <a:prstGeom prst="rect">
              <a:avLst/>
            </a:prstGeom>
            <a:noFill/>
          </p:spPr>
          <p:txBody>
            <a:bodyPr wrap="square" rtlCol="0">
              <a:spAutoFit/>
            </a:bodyPr>
            <a:lstStyle/>
            <a:p>
              <a:r>
                <a:rPr lang="en-US" sz="2800" b="1">
                  <a:solidFill>
                    <a:schemeClr val="bg1"/>
                  </a:solidFill>
                  <a:latin typeface="Bahnschrift Condensed" panose="020B0502040204020203" pitchFamily="34" charset="0"/>
                  <a:cs typeface="Aharoni" panose="02010803020104030203" pitchFamily="2" charset="-79"/>
                </a:rPr>
                <a:t>Strength</a:t>
              </a:r>
            </a:p>
          </p:txBody>
        </p:sp>
        <p:sp>
          <p:nvSpPr>
            <p:cNvPr id="43" name="TextBox 42">
              <a:extLst>
                <a:ext uri="{FF2B5EF4-FFF2-40B4-BE49-F238E27FC236}">
                  <a16:creationId xmlns:a16="http://schemas.microsoft.com/office/drawing/2014/main" id="{3736DF04-C63C-4E41-9D7C-617541C67CEE}"/>
                </a:ext>
              </a:extLst>
            </p:cNvPr>
            <p:cNvSpPr txBox="1"/>
            <p:nvPr/>
          </p:nvSpPr>
          <p:spPr>
            <a:xfrm>
              <a:off x="4212609" y="1802438"/>
              <a:ext cx="2292824" cy="523220"/>
            </a:xfrm>
            <a:prstGeom prst="rect">
              <a:avLst/>
            </a:prstGeom>
            <a:noFill/>
          </p:spPr>
          <p:txBody>
            <a:bodyPr wrap="square" rtlCol="0">
              <a:spAutoFit/>
            </a:bodyPr>
            <a:lstStyle/>
            <a:p>
              <a:r>
                <a:rPr lang="en-US" sz="2800" b="1">
                  <a:solidFill>
                    <a:schemeClr val="bg1"/>
                  </a:solidFill>
                  <a:latin typeface="Bahnschrift Condensed" panose="020B0502040204020203" pitchFamily="34" charset="0"/>
                  <a:ea typeface="Cooper Hewitt Bold" pitchFamily="2" charset="0"/>
                  <a:cs typeface="Aharoni" panose="02010803020104030203" pitchFamily="2" charset="-79"/>
                </a:rPr>
                <a:t>Fairness</a:t>
              </a:r>
            </a:p>
          </p:txBody>
        </p:sp>
        <p:cxnSp>
          <p:nvCxnSpPr>
            <p:cNvPr id="44" name="Straight Connector 43">
              <a:extLst>
                <a:ext uri="{FF2B5EF4-FFF2-40B4-BE49-F238E27FC236}">
                  <a16:creationId xmlns:a16="http://schemas.microsoft.com/office/drawing/2014/main" id="{FF9B6595-F783-4FD6-A0D7-563B8375B3FA}"/>
                </a:ext>
              </a:extLst>
            </p:cNvPr>
            <p:cNvCxnSpPr>
              <a:cxnSpLocks/>
            </p:cNvCxnSpPr>
            <p:nvPr/>
          </p:nvCxnSpPr>
          <p:spPr>
            <a:xfrm flipH="1" flipV="1">
              <a:off x="7631374" y="2643779"/>
              <a:ext cx="96009" cy="785221"/>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11E1EBC-28D2-41A5-B7B6-7E4F0376870A}"/>
                </a:ext>
              </a:extLst>
            </p:cNvPr>
            <p:cNvCxnSpPr>
              <a:cxnSpLocks/>
            </p:cNvCxnSpPr>
            <p:nvPr/>
          </p:nvCxnSpPr>
          <p:spPr>
            <a:xfrm flipV="1">
              <a:off x="4240559" y="2210683"/>
              <a:ext cx="321918" cy="687501"/>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435D9D3-CCEC-4392-AD1E-DB5251822E82}"/>
                </a:ext>
              </a:extLst>
            </p:cNvPr>
            <p:cNvCxnSpPr>
              <a:cxnSpLocks/>
            </p:cNvCxnSpPr>
            <p:nvPr/>
          </p:nvCxnSpPr>
          <p:spPr>
            <a:xfrm flipH="1" flipV="1">
              <a:off x="5773003" y="3077654"/>
              <a:ext cx="614149" cy="702693"/>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cxnSp>
        <p:nvCxnSpPr>
          <p:cNvPr id="48" name="Straight Connector 47">
            <a:extLst>
              <a:ext uri="{FF2B5EF4-FFF2-40B4-BE49-F238E27FC236}">
                <a16:creationId xmlns:a16="http://schemas.microsoft.com/office/drawing/2014/main" id="{AD74CC37-B3BB-4437-90BB-D94B80D3C53D}"/>
              </a:ext>
            </a:extLst>
          </p:cNvPr>
          <p:cNvCxnSpPr>
            <a:cxnSpLocks/>
          </p:cNvCxnSpPr>
          <p:nvPr/>
        </p:nvCxnSpPr>
        <p:spPr>
          <a:xfrm flipV="1">
            <a:off x="10877266" y="2203809"/>
            <a:ext cx="0" cy="712196"/>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7793275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10;&#10;Description automatically generated">
            <a:extLst>
              <a:ext uri="{FF2B5EF4-FFF2-40B4-BE49-F238E27FC236}">
                <a16:creationId xmlns:a16="http://schemas.microsoft.com/office/drawing/2014/main" id="{FFA6663F-DB46-4C63-A9C3-5BA4959A9483}"/>
              </a:ext>
            </a:extLst>
          </p:cNvPr>
          <p:cNvPicPr>
            <a:picLocks noChangeAspect="1"/>
          </p:cNvPicPr>
          <p:nvPr/>
        </p:nvPicPr>
        <p:blipFill rotWithShape="1">
          <a:blip r:embed="rId4">
            <a:extLst>
              <a:ext uri="{28A0092B-C50C-407E-A947-70E740481C1C}">
                <a14:useLocalDpi xmlns:a14="http://schemas.microsoft.com/office/drawing/2010/main" val="0"/>
              </a:ext>
            </a:extLst>
          </a:blip>
          <a:srcRect l="34358" r="13328"/>
          <a:stretch/>
        </p:blipFill>
        <p:spPr>
          <a:xfrm>
            <a:off x="6842760" y="0"/>
            <a:ext cx="5372709" cy="6858000"/>
          </a:xfrm>
          <a:prstGeom prst="rect">
            <a:avLst/>
          </a:prstGeom>
        </p:spPr>
      </p:pic>
      <p:sp>
        <p:nvSpPr>
          <p:cNvPr id="3" name="Rectangle 2">
            <a:extLst>
              <a:ext uri="{FF2B5EF4-FFF2-40B4-BE49-F238E27FC236}">
                <a16:creationId xmlns:a16="http://schemas.microsoft.com/office/drawing/2014/main" id="{AC2F4CE8-17E7-483B-AF94-E6167A284233}"/>
              </a:ext>
            </a:extLst>
          </p:cNvPr>
          <p:cNvSpPr/>
          <p:nvPr/>
        </p:nvSpPr>
        <p:spPr>
          <a:xfrm>
            <a:off x="1" y="0"/>
            <a:ext cx="6196084"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59" name="Title 1"/>
          <p:cNvSpPr>
            <a:spLocks noGrp="1"/>
          </p:cNvSpPr>
          <p:nvPr>
            <p:ph type="title"/>
          </p:nvPr>
        </p:nvSpPr>
        <p:spPr>
          <a:prstGeom prst="rect">
            <a:avLst/>
          </a:prstGeom>
        </p:spPr>
        <p:txBody>
          <a:bodyPr/>
          <a:lstStyle/>
          <a:p>
            <a:r>
              <a:rPr lang="en-US" altLang="en-US" b="1">
                <a:latin typeface="+mj-lt"/>
              </a:rPr>
              <a:t>Framework Theory</a:t>
            </a:r>
          </a:p>
        </p:txBody>
      </p:sp>
      <p:sp>
        <p:nvSpPr>
          <p:cNvPr id="19458" name="Content Placeholder 2"/>
          <p:cNvSpPr>
            <a:spLocks noGrp="1"/>
          </p:cNvSpPr>
          <p:nvPr>
            <p:ph idx="1"/>
          </p:nvPr>
        </p:nvSpPr>
        <p:spPr>
          <a:xfrm>
            <a:off x="532264" y="1692322"/>
            <a:ext cx="5563736" cy="3997086"/>
          </a:xfrm>
        </p:spPr>
        <p:txBody>
          <a:bodyPr>
            <a:normAutofit/>
          </a:bodyPr>
          <a:lstStyle/>
          <a:p>
            <a:pPr marL="0" indent="0">
              <a:lnSpc>
                <a:spcPct val="120000"/>
              </a:lnSpc>
              <a:buNone/>
            </a:pPr>
            <a:r>
              <a:rPr lang="en-US" altLang="en-US" sz="2700">
                <a:latin typeface="+mj-lt"/>
              </a:rPr>
              <a:t>Framework theory suggests that:</a:t>
            </a:r>
          </a:p>
          <a:p>
            <a:pPr>
              <a:lnSpc>
                <a:spcPct val="120000"/>
              </a:lnSpc>
            </a:pPr>
            <a:r>
              <a:rPr lang="en-US" altLang="en-US" sz="2700">
                <a:latin typeface="+mj-lt"/>
              </a:rPr>
              <a:t>People use mental shortcuts</a:t>
            </a:r>
          </a:p>
          <a:p>
            <a:pPr>
              <a:lnSpc>
                <a:spcPct val="120000"/>
              </a:lnSpc>
            </a:pPr>
            <a:r>
              <a:rPr lang="en-US" altLang="en-US" sz="2700">
                <a:latin typeface="+mj-lt"/>
              </a:rPr>
              <a:t>Mental shortcuts help them organize information </a:t>
            </a:r>
          </a:p>
          <a:p>
            <a:pPr>
              <a:lnSpc>
                <a:spcPct val="120000"/>
              </a:lnSpc>
            </a:pPr>
            <a:r>
              <a:rPr lang="en-US" altLang="en-US" sz="2700">
                <a:latin typeface="+mj-lt"/>
              </a:rPr>
              <a:t>Habits of thought and expectation configure incoming information to conform to this frame</a:t>
            </a:r>
          </a:p>
          <a:p>
            <a:pPr marL="0" indent="0">
              <a:buNone/>
            </a:pPr>
            <a:endParaRPr lang="en-US" altLang="en-US">
              <a:latin typeface="Arial Nova Light" panose="020B0304020202020204" pitchFamily="34" charset="0"/>
            </a:endParaRPr>
          </a:p>
        </p:txBody>
      </p:sp>
      <p:sp>
        <p:nvSpPr>
          <p:cNvPr id="15" name="Rectangle 14"/>
          <p:cNvSpPr/>
          <p:nvPr/>
        </p:nvSpPr>
        <p:spPr>
          <a:xfrm>
            <a:off x="532263" y="6130839"/>
            <a:ext cx="5268037" cy="456030"/>
          </a:xfrm>
          <a:prstGeom prst="rect">
            <a:avLst/>
          </a:prstGeom>
        </p:spPr>
        <p:txBody>
          <a:bodyPr wrap="square" anchor="b">
            <a:noAutofit/>
          </a:bodyPr>
          <a:lstStyle/>
          <a:p>
            <a:r>
              <a:rPr lang="en-US" sz="1400">
                <a:solidFill>
                  <a:schemeClr val="tx1">
                    <a:lumMod val="75000"/>
                    <a:lumOff val="25000"/>
                  </a:schemeClr>
                </a:solidFill>
              </a:rPr>
              <a:t>Frameworks Institute. Framing a Message: How to Think about Communications. RWJF. A New Way to Talk about Social Determinants of Health.</a:t>
            </a:r>
          </a:p>
        </p:txBody>
      </p:sp>
    </p:spTree>
    <p:custDataLst>
      <p:tags r:id="rId1"/>
    </p:custDataLst>
    <p:extLst>
      <p:ext uri="{BB962C8B-B14F-4D97-AF65-F5344CB8AC3E}">
        <p14:creationId xmlns:p14="http://schemas.microsoft.com/office/powerpoint/2010/main" val="221071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camera&#10;&#10;Description automatically generated with medium confidence">
            <a:extLst>
              <a:ext uri="{FF2B5EF4-FFF2-40B4-BE49-F238E27FC236}">
                <a16:creationId xmlns:a16="http://schemas.microsoft.com/office/drawing/2014/main" id="{89C8AA27-E867-4725-A791-3230886F8F6C}"/>
              </a:ext>
            </a:extLst>
          </p:cNvPr>
          <p:cNvPicPr>
            <a:picLocks noChangeAspect="1"/>
          </p:cNvPicPr>
          <p:nvPr/>
        </p:nvPicPr>
        <p:blipFill rotWithShape="1">
          <a:blip r:embed="rId4">
            <a:extLst>
              <a:ext uri="{28A0092B-C50C-407E-A947-70E740481C1C}">
                <a14:useLocalDpi xmlns:a14="http://schemas.microsoft.com/office/drawing/2010/main" val="0"/>
              </a:ext>
            </a:extLst>
          </a:blip>
          <a:srcRect l="16142" r="31322"/>
          <a:stretch/>
        </p:blipFill>
        <p:spPr>
          <a:xfrm>
            <a:off x="7096008" y="1"/>
            <a:ext cx="5404386" cy="6857999"/>
          </a:xfrm>
          <a:prstGeom prst="rect">
            <a:avLst/>
          </a:prstGeom>
        </p:spPr>
      </p:pic>
      <p:sp>
        <p:nvSpPr>
          <p:cNvPr id="19459" name="Title 1"/>
          <p:cNvSpPr>
            <a:spLocks noGrp="1"/>
          </p:cNvSpPr>
          <p:nvPr>
            <p:ph type="title"/>
          </p:nvPr>
        </p:nvSpPr>
        <p:spPr>
          <a:xfrm>
            <a:off x="532262" y="777281"/>
            <a:ext cx="6678249" cy="782621"/>
          </a:xfrm>
          <a:prstGeom prst="rect">
            <a:avLst/>
          </a:prstGeom>
        </p:spPr>
        <p:txBody>
          <a:bodyPr/>
          <a:lstStyle/>
          <a:p>
            <a:r>
              <a:rPr lang="en-US" altLang="en-US" b="1">
                <a:latin typeface="+mj-lt"/>
              </a:rPr>
              <a:t>RWJF Framing Using Deep Metaphors</a:t>
            </a:r>
          </a:p>
        </p:txBody>
      </p:sp>
      <p:sp>
        <p:nvSpPr>
          <p:cNvPr id="19458" name="Content Placeholder 2"/>
          <p:cNvSpPr>
            <a:spLocks noGrp="1"/>
          </p:cNvSpPr>
          <p:nvPr>
            <p:ph idx="1"/>
          </p:nvPr>
        </p:nvSpPr>
        <p:spPr>
          <a:xfrm>
            <a:off x="532263" y="2074460"/>
            <a:ext cx="5663821" cy="3614948"/>
          </a:xfrm>
        </p:spPr>
        <p:txBody>
          <a:bodyPr>
            <a:normAutofit/>
          </a:bodyPr>
          <a:lstStyle/>
          <a:p>
            <a:pPr marL="0" indent="0">
              <a:lnSpc>
                <a:spcPct val="120000"/>
              </a:lnSpc>
              <a:buNone/>
            </a:pPr>
            <a:r>
              <a:rPr lang="en-US" altLang="en-US" sz="2000">
                <a:latin typeface="+mj-lt"/>
              </a:rPr>
              <a:t>Frames shape everything we hear, think, say and do.</a:t>
            </a:r>
          </a:p>
          <a:p>
            <a:pPr marL="0" indent="0">
              <a:lnSpc>
                <a:spcPct val="120000"/>
              </a:lnSpc>
              <a:buNone/>
            </a:pPr>
            <a:r>
              <a:rPr lang="en-US" altLang="en-US" sz="2000">
                <a:latin typeface="+mj-lt"/>
              </a:rPr>
              <a:t>Frames operate below awareness. </a:t>
            </a:r>
          </a:p>
          <a:p>
            <a:pPr marL="0" indent="0">
              <a:lnSpc>
                <a:spcPct val="120000"/>
              </a:lnSpc>
              <a:buNone/>
            </a:pPr>
            <a:endParaRPr lang="en-US" altLang="en-US" sz="2000">
              <a:latin typeface="+mj-lt"/>
            </a:endParaRPr>
          </a:p>
          <a:p>
            <a:pPr marL="0" indent="0">
              <a:lnSpc>
                <a:spcPct val="120000"/>
              </a:lnSpc>
              <a:buNone/>
            </a:pPr>
            <a:r>
              <a:rPr lang="en-US" altLang="en-US" sz="2000">
                <a:latin typeface="+mj-lt"/>
              </a:rPr>
              <a:t>To counter your opponents' frames:</a:t>
            </a:r>
          </a:p>
          <a:p>
            <a:pPr>
              <a:lnSpc>
                <a:spcPct val="120000"/>
              </a:lnSpc>
            </a:pPr>
            <a:r>
              <a:rPr lang="en-US" altLang="en-US" sz="2000">
                <a:latin typeface="+mj-lt"/>
              </a:rPr>
              <a:t>Choose effective frames</a:t>
            </a:r>
          </a:p>
          <a:p>
            <a:pPr>
              <a:lnSpc>
                <a:spcPct val="120000"/>
              </a:lnSpc>
            </a:pPr>
            <a:r>
              <a:rPr lang="en-US" altLang="en-US" sz="2000">
                <a:latin typeface="+mj-lt"/>
              </a:rPr>
              <a:t>Counter frames  </a:t>
            </a:r>
          </a:p>
          <a:p>
            <a:pPr marL="0" indent="0">
              <a:lnSpc>
                <a:spcPct val="120000"/>
              </a:lnSpc>
              <a:buNone/>
            </a:pPr>
            <a:endParaRPr lang="en-US" altLang="en-US" sz="2700">
              <a:latin typeface="+mj-lt"/>
            </a:endParaRPr>
          </a:p>
          <a:p>
            <a:pPr marL="0" indent="0">
              <a:buNone/>
            </a:pPr>
            <a:endParaRPr lang="en-US" altLang="en-US">
              <a:latin typeface="Arial Nova Light" panose="020B0304020202020204" pitchFamily="34" charset="0"/>
            </a:endParaRPr>
          </a:p>
        </p:txBody>
      </p:sp>
      <p:sp>
        <p:nvSpPr>
          <p:cNvPr id="15" name="Rectangle 14"/>
          <p:cNvSpPr/>
          <p:nvPr/>
        </p:nvSpPr>
        <p:spPr>
          <a:xfrm>
            <a:off x="532262" y="6169422"/>
            <a:ext cx="4312278" cy="456030"/>
          </a:xfrm>
          <a:prstGeom prst="rect">
            <a:avLst/>
          </a:prstGeom>
        </p:spPr>
        <p:txBody>
          <a:bodyPr wrap="square" anchor="b">
            <a:noAutofit/>
          </a:bodyPr>
          <a:lstStyle/>
          <a:p>
            <a:r>
              <a:rPr lang="en-US" sz="1400">
                <a:solidFill>
                  <a:schemeClr val="tx1">
                    <a:lumMod val="75000"/>
                    <a:lumOff val="25000"/>
                  </a:schemeClr>
                </a:solidFill>
              </a:rPr>
              <a:t>RWJF. A New Way to Talk about the Social Determinants of Health. Appendix A. </a:t>
            </a:r>
            <a:r>
              <a:rPr lang="en-US" sz="1400" err="1">
                <a:solidFill>
                  <a:schemeClr val="tx1">
                    <a:lumMod val="75000"/>
                    <a:lumOff val="25000"/>
                  </a:schemeClr>
                </a:solidFill>
              </a:rPr>
              <a:t>FrameWorks</a:t>
            </a:r>
            <a:r>
              <a:rPr lang="en-US" sz="1400">
                <a:solidFill>
                  <a:schemeClr val="tx1">
                    <a:lumMod val="75000"/>
                    <a:lumOff val="25000"/>
                  </a:schemeClr>
                </a:solidFill>
              </a:rPr>
              <a:t> Institute, Framing Public Issues Toolkit (2002), Washington, DC: </a:t>
            </a:r>
            <a:r>
              <a:rPr lang="en-US" sz="1400" err="1">
                <a:solidFill>
                  <a:schemeClr val="tx1">
                    <a:lumMod val="75000"/>
                    <a:lumOff val="25000"/>
                  </a:schemeClr>
                </a:solidFill>
              </a:rPr>
              <a:t>FrameWorks</a:t>
            </a:r>
            <a:r>
              <a:rPr lang="en-US" sz="1400">
                <a:solidFill>
                  <a:schemeClr val="tx1">
                    <a:lumMod val="75000"/>
                    <a:lumOff val="25000"/>
                  </a:schemeClr>
                </a:solidFill>
              </a:rPr>
              <a:t> Institute Report</a:t>
            </a:r>
          </a:p>
        </p:txBody>
      </p:sp>
      <p:pic>
        <p:nvPicPr>
          <p:cNvPr id="9" name="Picture 8">
            <a:extLst>
              <a:ext uri="{FF2B5EF4-FFF2-40B4-BE49-F238E27FC236}">
                <a16:creationId xmlns:a16="http://schemas.microsoft.com/office/drawing/2014/main" id="{2B83A62E-DA53-400A-8461-7E5A4BC560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4542" y="5839060"/>
            <a:ext cx="1801504" cy="660725"/>
          </a:xfrm>
          <a:prstGeom prst="rect">
            <a:avLst/>
          </a:prstGeom>
        </p:spPr>
      </p:pic>
    </p:spTree>
    <p:custDataLst>
      <p:tags r:id="rId1"/>
    </p:custDataLst>
    <p:extLst>
      <p:ext uri="{BB962C8B-B14F-4D97-AF65-F5344CB8AC3E}">
        <p14:creationId xmlns:p14="http://schemas.microsoft.com/office/powerpoint/2010/main" val="266103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8">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4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wall, striped, blue&#10;&#10;Description automatically generated">
            <a:extLst>
              <a:ext uri="{FF2B5EF4-FFF2-40B4-BE49-F238E27FC236}">
                <a16:creationId xmlns:a16="http://schemas.microsoft.com/office/drawing/2014/main" id="{699DD8D3-0C8F-4AB7-8234-F53F7D6D5C11}"/>
              </a:ext>
            </a:extLst>
          </p:cNvPr>
          <p:cNvPicPr>
            <a:picLocks noChangeAspect="1"/>
          </p:cNvPicPr>
          <p:nvPr/>
        </p:nvPicPr>
        <p:blipFill rotWithShape="1">
          <a:blip r:embed="rId4">
            <a:alphaModFix amt="35000"/>
            <a:extLst>
              <a:ext uri="{28A0092B-C50C-407E-A947-70E740481C1C}">
                <a14:useLocalDpi xmlns:a14="http://schemas.microsoft.com/office/drawing/2010/main" val="0"/>
              </a:ext>
            </a:extLst>
          </a:blip>
          <a:srcRect t="2412" b="30564"/>
          <a:stretch/>
        </p:blipFill>
        <p:spPr>
          <a:xfrm>
            <a:off x="-16012" y="0"/>
            <a:ext cx="12224024" cy="6858000"/>
          </a:xfrm>
          <a:prstGeom prst="rect">
            <a:avLst/>
          </a:prstGeom>
        </p:spPr>
      </p:pic>
      <p:sp>
        <p:nvSpPr>
          <p:cNvPr id="17" name="Content Placeholder 16"/>
          <p:cNvSpPr>
            <a:spLocks noGrp="1"/>
          </p:cNvSpPr>
          <p:nvPr>
            <p:ph idx="1"/>
          </p:nvPr>
        </p:nvSpPr>
        <p:spPr>
          <a:xfrm>
            <a:off x="834787" y="685800"/>
            <a:ext cx="10738513" cy="1663700"/>
          </a:xfrm>
        </p:spPr>
        <p:txBody>
          <a:bodyPr>
            <a:noAutofit/>
          </a:bodyPr>
          <a:lstStyle/>
          <a:p>
            <a:pPr marL="0" indent="0">
              <a:buNone/>
            </a:pPr>
            <a:r>
              <a:rPr lang="en-US" altLang="en-US" sz="3200"/>
              <a:t>“Behind every policy issue lurks a contest over conflicting, </a:t>
            </a:r>
            <a:endParaRPr lang="en-US" altLang="en-US" sz="3200" i="1"/>
          </a:p>
        </p:txBody>
      </p:sp>
      <p:sp>
        <p:nvSpPr>
          <p:cNvPr id="7" name="Content Placeholder 16">
            <a:extLst>
              <a:ext uri="{FF2B5EF4-FFF2-40B4-BE49-F238E27FC236}">
                <a16:creationId xmlns:a16="http://schemas.microsoft.com/office/drawing/2014/main" id="{87B3A321-2DA6-45BC-B3B2-76C4BF174023}"/>
              </a:ext>
            </a:extLst>
          </p:cNvPr>
          <p:cNvSpPr txBox="1">
            <a:spLocks/>
          </p:cNvSpPr>
          <p:nvPr/>
        </p:nvSpPr>
        <p:spPr>
          <a:xfrm>
            <a:off x="834787" y="1190968"/>
            <a:ext cx="10738513" cy="16637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altLang="en-US" sz="3150"/>
              <a:t>                                         </a:t>
            </a:r>
            <a:r>
              <a:rPr lang="en-US" altLang="en-US" sz="3200"/>
              <a:t>concepts of the same abstract goal or value.”</a:t>
            </a:r>
          </a:p>
        </p:txBody>
      </p:sp>
      <p:sp>
        <p:nvSpPr>
          <p:cNvPr id="6" name="Content Placeholder 16">
            <a:extLst>
              <a:ext uri="{FF2B5EF4-FFF2-40B4-BE49-F238E27FC236}">
                <a16:creationId xmlns:a16="http://schemas.microsoft.com/office/drawing/2014/main" id="{D5C6B499-0BFB-4BE3-A1A1-C8A44E876FD4}"/>
              </a:ext>
            </a:extLst>
          </p:cNvPr>
          <p:cNvSpPr txBox="1">
            <a:spLocks/>
          </p:cNvSpPr>
          <p:nvPr/>
        </p:nvSpPr>
        <p:spPr>
          <a:xfrm>
            <a:off x="834787" y="1248118"/>
            <a:ext cx="10738513" cy="762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en-US" sz="3200"/>
              <a:t>though equally plausible, </a:t>
            </a:r>
            <a:endParaRPr lang="en-US" altLang="en-US" sz="3200" i="1"/>
          </a:p>
        </p:txBody>
      </p:sp>
      <p:sp>
        <p:nvSpPr>
          <p:cNvPr id="4" name="TextBox 3">
            <a:extLst>
              <a:ext uri="{FF2B5EF4-FFF2-40B4-BE49-F238E27FC236}">
                <a16:creationId xmlns:a16="http://schemas.microsoft.com/office/drawing/2014/main" id="{B1786E1B-7437-43AF-8901-954E9BD43C13}"/>
              </a:ext>
            </a:extLst>
          </p:cNvPr>
          <p:cNvSpPr txBox="1"/>
          <p:nvPr/>
        </p:nvSpPr>
        <p:spPr>
          <a:xfrm>
            <a:off x="6848756" y="2054449"/>
            <a:ext cx="5041900" cy="800219"/>
          </a:xfrm>
          <a:prstGeom prst="rect">
            <a:avLst/>
          </a:prstGeom>
          <a:noFill/>
        </p:spPr>
        <p:txBody>
          <a:bodyPr wrap="square" rtlCol="0">
            <a:spAutoFit/>
          </a:bodyPr>
          <a:lstStyle/>
          <a:p>
            <a:r>
              <a:rPr lang="en-US" sz="2300">
                <a:solidFill>
                  <a:schemeClr val="tx1">
                    <a:lumMod val="75000"/>
                    <a:lumOff val="25000"/>
                  </a:schemeClr>
                </a:solidFill>
              </a:rPr>
              <a:t>—</a:t>
            </a:r>
            <a:r>
              <a:rPr lang="en-US" altLang="en-US" sz="2300">
                <a:solidFill>
                  <a:schemeClr val="tx1">
                    <a:lumMod val="75000"/>
                    <a:lumOff val="25000"/>
                  </a:schemeClr>
                </a:solidFill>
              </a:rPr>
              <a:t>Deborah Stone, </a:t>
            </a:r>
            <a:r>
              <a:rPr lang="en-US" altLang="en-US" sz="2300" i="1">
                <a:solidFill>
                  <a:schemeClr val="tx1">
                    <a:lumMod val="75000"/>
                    <a:lumOff val="25000"/>
                  </a:schemeClr>
                </a:solidFill>
              </a:rPr>
              <a:t>Policy Paradox</a:t>
            </a:r>
          </a:p>
          <a:p>
            <a:endParaRPr lang="en-US" sz="2300">
              <a:solidFill>
                <a:schemeClr val="tx1">
                  <a:lumMod val="75000"/>
                  <a:lumOff val="25000"/>
                </a:schemeClr>
              </a:solidFill>
            </a:endParaRPr>
          </a:p>
        </p:txBody>
      </p:sp>
    </p:spTree>
    <p:custDataLst>
      <p:tags r:id="rId1"/>
    </p:custDataLst>
    <p:extLst>
      <p:ext uri="{BB962C8B-B14F-4D97-AF65-F5344CB8AC3E}">
        <p14:creationId xmlns:p14="http://schemas.microsoft.com/office/powerpoint/2010/main" val="343775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7" grpId="0"/>
      <p:bldP spid="6"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ea, Water, Frame, The Ocean, Summer, Holiday, Nature">
            <a:extLst>
              <a:ext uri="{FF2B5EF4-FFF2-40B4-BE49-F238E27FC236}">
                <a16:creationId xmlns:a16="http://schemas.microsoft.com/office/drawing/2014/main" id="{5145B17B-A8EC-41C0-8001-54F3ED2D7737}"/>
              </a:ext>
            </a:extLst>
          </p:cNvPr>
          <p:cNvPicPr>
            <a:picLocks noChangeAspect="1" noChangeArrowheads="1"/>
          </p:cNvPicPr>
          <p:nvPr/>
        </p:nvPicPr>
        <p:blipFill rotWithShape="1">
          <a:blip r:embed="rId4">
            <a:alphaModFix amt="35000"/>
            <a:extLst>
              <a:ext uri="{28A0092B-C50C-407E-A947-70E740481C1C}">
                <a14:useLocalDpi xmlns:a14="http://schemas.microsoft.com/office/drawing/2010/main" val="0"/>
              </a:ext>
            </a:extLst>
          </a:blip>
          <a:srcRect t="6518" b="173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p:txBody>
          <a:bodyPr/>
          <a:lstStyle/>
          <a:p>
            <a:r>
              <a:rPr lang="en-US" b="1">
                <a:latin typeface="+mj-lt"/>
              </a:rPr>
              <a:t>Move People to Collective Action</a:t>
            </a:r>
          </a:p>
        </p:txBody>
      </p:sp>
      <p:sp>
        <p:nvSpPr>
          <p:cNvPr id="4" name="Content Placeholder 3">
            <a:extLst>
              <a:ext uri="{FF2B5EF4-FFF2-40B4-BE49-F238E27FC236}">
                <a16:creationId xmlns:a16="http://schemas.microsoft.com/office/drawing/2014/main" id="{A03AFA00-185A-4677-B1C2-B1734FF9D058}"/>
              </a:ext>
            </a:extLst>
          </p:cNvPr>
          <p:cNvSpPr>
            <a:spLocks noGrp="1"/>
          </p:cNvSpPr>
          <p:nvPr>
            <p:ph idx="1"/>
          </p:nvPr>
        </p:nvSpPr>
        <p:spPr/>
        <p:txBody>
          <a:bodyPr/>
          <a:lstStyle/>
          <a:p>
            <a:pPr marL="171450" indent="-171450"/>
            <a:r>
              <a:rPr lang="en-US" altLang="en-US"/>
              <a:t>Value systems are flexible</a:t>
            </a:r>
          </a:p>
          <a:p>
            <a:pPr marL="171450" indent="-171450"/>
            <a:r>
              <a:rPr lang="en-US" altLang="en-US"/>
              <a:t>Intentional framing helps move people from automatic thinking to supporting collective action around social problems</a:t>
            </a:r>
          </a:p>
          <a:p>
            <a:pPr marL="171450" indent="-171450"/>
            <a:r>
              <a:rPr lang="en-US" altLang="en-US"/>
              <a:t>Identifying the “right” frames can help change the way people think about problems </a:t>
            </a:r>
          </a:p>
          <a:p>
            <a:pPr marL="0" indent="0">
              <a:buNone/>
            </a:pPr>
            <a:endParaRPr lang="en-US"/>
          </a:p>
        </p:txBody>
      </p:sp>
      <p:sp>
        <p:nvSpPr>
          <p:cNvPr id="15" name="Rectangle 14"/>
          <p:cNvSpPr/>
          <p:nvPr/>
        </p:nvSpPr>
        <p:spPr>
          <a:xfrm>
            <a:off x="532263" y="6302646"/>
            <a:ext cx="9007522" cy="275575"/>
          </a:xfrm>
          <a:prstGeom prst="rect">
            <a:avLst/>
          </a:prstGeom>
        </p:spPr>
        <p:txBody>
          <a:bodyPr wrap="square" anchor="b">
            <a:noAutofit/>
          </a:bodyPr>
          <a:lstStyle/>
          <a:p>
            <a:r>
              <a:rPr lang="en-US" sz="1400" err="1">
                <a:solidFill>
                  <a:schemeClr val="tx1">
                    <a:lumMod val="75000"/>
                    <a:lumOff val="25000"/>
                  </a:schemeClr>
                </a:solidFill>
              </a:rPr>
              <a:t>FrameWorks</a:t>
            </a:r>
            <a:r>
              <a:rPr lang="en-US" sz="1400">
                <a:solidFill>
                  <a:schemeClr val="tx1">
                    <a:lumMod val="75000"/>
                    <a:lumOff val="25000"/>
                  </a:schemeClr>
                </a:solidFill>
              </a:rPr>
              <a:t> Institute, Frequently Asked Questions about Framing. Issue No. 41 (revised November 2008).</a:t>
            </a:r>
          </a:p>
        </p:txBody>
      </p:sp>
    </p:spTree>
    <p:custDataLst>
      <p:tags r:id="rId1"/>
    </p:custDataLst>
    <p:extLst>
      <p:ext uri="{BB962C8B-B14F-4D97-AF65-F5344CB8AC3E}">
        <p14:creationId xmlns:p14="http://schemas.microsoft.com/office/powerpoint/2010/main" val="309741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Text, whiteboard&#10;&#10;Description automatically generated">
            <a:extLst>
              <a:ext uri="{FF2B5EF4-FFF2-40B4-BE49-F238E27FC236}">
                <a16:creationId xmlns:a16="http://schemas.microsoft.com/office/drawing/2014/main" id="{E88CA9F8-E0C4-4FFE-834B-12AB822A60E4}"/>
              </a:ext>
            </a:extLst>
          </p:cNvPr>
          <p:cNvPicPr>
            <a:picLocks noChangeAspect="1"/>
          </p:cNvPicPr>
          <p:nvPr/>
        </p:nvPicPr>
        <p:blipFill rotWithShape="1">
          <a:blip r:embed="rId4">
            <a:alphaModFix amt="35000"/>
            <a:extLst>
              <a:ext uri="{28A0092B-C50C-407E-A947-70E740481C1C}">
                <a14:useLocalDpi xmlns:a14="http://schemas.microsoft.com/office/drawing/2010/main" val="0"/>
              </a:ext>
            </a:extLst>
          </a:blip>
          <a:srcRect l="18670" t="11594" r="14677" b="54171"/>
          <a:stretch/>
        </p:blipFill>
        <p:spPr>
          <a:xfrm>
            <a:off x="5442857" y="1337975"/>
            <a:ext cx="6749143" cy="2311058"/>
          </a:xfrm>
          <a:prstGeom prst="rect">
            <a:avLst/>
          </a:prstGeom>
        </p:spPr>
      </p:pic>
      <p:sp>
        <p:nvSpPr>
          <p:cNvPr id="15" name="Rectangle 14"/>
          <p:cNvSpPr/>
          <p:nvPr/>
        </p:nvSpPr>
        <p:spPr>
          <a:xfrm>
            <a:off x="559707" y="6235337"/>
            <a:ext cx="4495800" cy="303630"/>
          </a:xfrm>
          <a:prstGeom prst="rect">
            <a:avLst/>
          </a:prstGeom>
        </p:spPr>
        <p:txBody>
          <a:bodyPr wrap="square" anchor="b">
            <a:noAutofit/>
          </a:bodyPr>
          <a:lstStyle/>
          <a:p>
            <a:pPr>
              <a:spcAft>
                <a:spcPts val="600"/>
              </a:spcAft>
            </a:pPr>
            <a:r>
              <a:rPr lang="en-US" sz="1200" err="1">
                <a:solidFill>
                  <a:schemeClr val="bg1">
                    <a:lumMod val="50000"/>
                  </a:schemeClr>
                </a:solidFill>
              </a:rPr>
              <a:t>FrameWorks</a:t>
            </a:r>
            <a:r>
              <a:rPr lang="en-US" sz="1200">
                <a:solidFill>
                  <a:schemeClr val="bg1">
                    <a:lumMod val="50000"/>
                  </a:schemeClr>
                </a:solidFill>
              </a:rPr>
              <a:t> Institute. Framing Public Issues (2002).</a:t>
            </a:r>
          </a:p>
        </p:txBody>
      </p:sp>
      <p:sp>
        <p:nvSpPr>
          <p:cNvPr id="8" name="Title 7">
            <a:extLst>
              <a:ext uri="{FF2B5EF4-FFF2-40B4-BE49-F238E27FC236}">
                <a16:creationId xmlns:a16="http://schemas.microsoft.com/office/drawing/2014/main" id="{44A26F59-3C4E-4950-8F24-CCB28CFA4293}"/>
              </a:ext>
            </a:extLst>
          </p:cNvPr>
          <p:cNvSpPr>
            <a:spLocks noGrp="1"/>
          </p:cNvSpPr>
          <p:nvPr>
            <p:ph type="title"/>
          </p:nvPr>
        </p:nvSpPr>
        <p:spPr/>
        <p:txBody>
          <a:bodyPr/>
          <a:lstStyle/>
          <a:p>
            <a:r>
              <a:rPr lang="en-US" b="1"/>
              <a:t>Framing Public Health Messages</a:t>
            </a:r>
          </a:p>
        </p:txBody>
      </p:sp>
      <p:sp>
        <p:nvSpPr>
          <p:cNvPr id="9" name="Content Placeholder 8">
            <a:extLst>
              <a:ext uri="{FF2B5EF4-FFF2-40B4-BE49-F238E27FC236}">
                <a16:creationId xmlns:a16="http://schemas.microsoft.com/office/drawing/2014/main" id="{4D32F694-3DF5-4328-9068-1903E6C6225C}"/>
              </a:ext>
            </a:extLst>
          </p:cNvPr>
          <p:cNvSpPr>
            <a:spLocks noGrp="1"/>
          </p:cNvSpPr>
          <p:nvPr>
            <p:ph idx="1"/>
          </p:nvPr>
        </p:nvSpPr>
        <p:spPr>
          <a:xfrm>
            <a:off x="532264" y="1692322"/>
            <a:ext cx="5169090" cy="4694830"/>
          </a:xfrm>
        </p:spPr>
        <p:txBody>
          <a:bodyPr/>
          <a:lstStyle/>
          <a:p>
            <a:pPr marL="0" indent="0">
              <a:buNone/>
            </a:pPr>
            <a:r>
              <a:rPr lang="en-US" altLang="en-US" sz="2400"/>
              <a:t>In developing the frame:</a:t>
            </a:r>
          </a:p>
          <a:p>
            <a:pPr marL="0" indent="0">
              <a:buNone/>
            </a:pPr>
            <a:endParaRPr lang="en-US" altLang="en-US" sz="2400"/>
          </a:p>
          <a:p>
            <a:pPr marL="365760" indent="-365760"/>
            <a:r>
              <a:rPr lang="en-US" altLang="en-US" sz="2400"/>
              <a:t>Identify in a way the lay person can understand </a:t>
            </a:r>
          </a:p>
          <a:p>
            <a:pPr marL="365760" indent="-365760"/>
            <a:r>
              <a:rPr lang="en-US" altLang="en-US" sz="2400"/>
              <a:t>Signal early that there are solutions </a:t>
            </a:r>
          </a:p>
          <a:p>
            <a:pPr marL="365760" indent="-365760"/>
            <a:r>
              <a:rPr lang="en-US" altLang="en-US" sz="2400"/>
              <a:t>Put the problem into context</a:t>
            </a:r>
          </a:p>
          <a:p>
            <a:pPr marL="365760" indent="-365760"/>
            <a:r>
              <a:rPr lang="en-US" altLang="en-US" sz="2400"/>
              <a:t>Introduce underlying values </a:t>
            </a:r>
          </a:p>
          <a:p>
            <a:pPr marL="365760" indent="-365760"/>
            <a:r>
              <a:rPr lang="en-US" altLang="en-US" sz="2400"/>
              <a:t>Identify supportive metaphors </a:t>
            </a:r>
          </a:p>
          <a:p>
            <a:endParaRPr lang="en-US"/>
          </a:p>
        </p:txBody>
      </p:sp>
      <p:pic>
        <p:nvPicPr>
          <p:cNvPr id="5" name="Picture 4" descr="A picture containing trouser&#10;&#10;Description automatically generated">
            <a:extLst>
              <a:ext uri="{FF2B5EF4-FFF2-40B4-BE49-F238E27FC236}">
                <a16:creationId xmlns:a16="http://schemas.microsoft.com/office/drawing/2014/main" id="{F62A5BFA-F0CC-48F9-B62C-40AC43CE4685}"/>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a:off x="6440632" y="3214912"/>
            <a:ext cx="5051180" cy="3664417"/>
          </a:xfrm>
          <a:prstGeom prst="rect">
            <a:avLst/>
          </a:prstGeom>
        </p:spPr>
      </p:pic>
    </p:spTree>
    <p:custDataLst>
      <p:tags r:id="rId1"/>
    </p:custDataLst>
    <p:extLst>
      <p:ext uri="{BB962C8B-B14F-4D97-AF65-F5344CB8AC3E}">
        <p14:creationId xmlns:p14="http://schemas.microsoft.com/office/powerpoint/2010/main" val="64276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rowd of people in a room&#10;&#10;Description automatically generated with medium confidence">
            <a:extLst>
              <a:ext uri="{FF2B5EF4-FFF2-40B4-BE49-F238E27FC236}">
                <a16:creationId xmlns:a16="http://schemas.microsoft.com/office/drawing/2014/main" id="{5352CDEA-4DF4-4C9E-92C6-8A7CDE660E5C}"/>
              </a:ext>
            </a:extLst>
          </p:cNvPr>
          <p:cNvPicPr>
            <a:picLocks noChangeAspect="1"/>
          </p:cNvPicPr>
          <p:nvPr/>
        </p:nvPicPr>
        <p:blipFill rotWithShape="1">
          <a:blip r:embed="rId4">
            <a:alphaModFix amt="12000"/>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2" name="Title 1"/>
          <p:cNvSpPr>
            <a:spLocks noGrp="1"/>
          </p:cNvSpPr>
          <p:nvPr>
            <p:ph type="title"/>
          </p:nvPr>
        </p:nvSpPr>
        <p:spPr/>
        <p:txBody>
          <a:bodyPr/>
          <a:lstStyle/>
          <a:p>
            <a:r>
              <a:rPr lang="en-US" b="1">
                <a:latin typeface="+mj-lt"/>
              </a:rPr>
              <a:t>Social Math</a:t>
            </a:r>
          </a:p>
        </p:txBody>
      </p:sp>
      <p:sp>
        <p:nvSpPr>
          <p:cNvPr id="3" name="Content Placeholder 2"/>
          <p:cNvSpPr>
            <a:spLocks noGrp="1"/>
          </p:cNvSpPr>
          <p:nvPr>
            <p:ph idx="1"/>
          </p:nvPr>
        </p:nvSpPr>
        <p:spPr/>
        <p:txBody>
          <a:bodyPr/>
          <a:lstStyle/>
          <a:p>
            <a:pPr>
              <a:lnSpc>
                <a:spcPct val="110000"/>
              </a:lnSpc>
            </a:pPr>
            <a:r>
              <a:rPr lang="en-US">
                <a:latin typeface="+mj-lt"/>
              </a:rPr>
              <a:t>Social math helps put large numbers into context, making it easier to understand.</a:t>
            </a:r>
          </a:p>
          <a:p>
            <a:pPr>
              <a:lnSpc>
                <a:spcPct val="110000"/>
              </a:lnSpc>
            </a:pPr>
            <a:r>
              <a:rPr lang="en-US">
                <a:latin typeface="+mj-lt"/>
              </a:rPr>
              <a:t>Social math can </a:t>
            </a:r>
            <a:r>
              <a:rPr lang="en-US" u="sng">
                <a:latin typeface="+mj-lt"/>
              </a:rPr>
              <a:t>evoke emotional responses</a:t>
            </a:r>
            <a:r>
              <a:rPr lang="en-US">
                <a:latin typeface="+mj-lt"/>
              </a:rPr>
              <a:t> and make your </a:t>
            </a:r>
            <a:r>
              <a:rPr lang="en-US" u="sng">
                <a:latin typeface="+mj-lt"/>
              </a:rPr>
              <a:t>argument more compelling</a:t>
            </a:r>
            <a:r>
              <a:rPr lang="en-US">
                <a:latin typeface="+mj-lt"/>
              </a:rPr>
              <a:t>.</a:t>
            </a:r>
          </a:p>
        </p:txBody>
      </p:sp>
      <p:sp>
        <p:nvSpPr>
          <p:cNvPr id="14" name="Rectangle 13"/>
          <p:cNvSpPr/>
          <p:nvPr/>
        </p:nvSpPr>
        <p:spPr>
          <a:xfrm>
            <a:off x="532263" y="6235337"/>
            <a:ext cx="7315200" cy="303630"/>
          </a:xfrm>
          <a:prstGeom prst="rect">
            <a:avLst/>
          </a:prstGeom>
        </p:spPr>
        <p:txBody>
          <a:bodyPr wrap="square" anchor="b">
            <a:noAutofit/>
          </a:bodyPr>
          <a:lstStyle/>
          <a:p>
            <a:r>
              <a:rPr lang="en-US" sz="1200">
                <a:solidFill>
                  <a:schemeClr val="tx1">
                    <a:lumMod val="75000"/>
                    <a:lumOff val="25000"/>
                  </a:schemeClr>
                </a:solidFill>
              </a:rPr>
              <a:t>Berkeley Media Studies Group. Blog: Using Social Math to Support Your Policy Issue (March 30, 2015).</a:t>
            </a:r>
          </a:p>
        </p:txBody>
      </p:sp>
    </p:spTree>
    <p:custDataLst>
      <p:tags r:id="rId1"/>
    </p:custDataLst>
    <p:extLst>
      <p:ext uri="{BB962C8B-B14F-4D97-AF65-F5344CB8AC3E}">
        <p14:creationId xmlns:p14="http://schemas.microsoft.com/office/powerpoint/2010/main" val="334112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crowd of people in a room&#10;&#10;Description automatically generated with medium confidence">
            <a:extLst>
              <a:ext uri="{FF2B5EF4-FFF2-40B4-BE49-F238E27FC236}">
                <a16:creationId xmlns:a16="http://schemas.microsoft.com/office/drawing/2014/main" id="{ABEED72C-37C8-473B-B0E2-B7B77B3981BF}"/>
              </a:ext>
            </a:extLst>
          </p:cNvPr>
          <p:cNvPicPr>
            <a:picLocks noChangeAspect="1"/>
          </p:cNvPicPr>
          <p:nvPr/>
        </p:nvPicPr>
        <p:blipFill rotWithShape="1">
          <a:blip r:embed="rId4">
            <a:alphaModFix amt="8000"/>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2" name="Title 1">
            <a:extLst>
              <a:ext uri="{FF2B5EF4-FFF2-40B4-BE49-F238E27FC236}">
                <a16:creationId xmlns:a16="http://schemas.microsoft.com/office/drawing/2014/main" id="{E533753C-DF16-4D95-B9C5-7754663DF3EA}"/>
              </a:ext>
            </a:extLst>
          </p:cNvPr>
          <p:cNvSpPr>
            <a:spLocks noGrp="1"/>
          </p:cNvSpPr>
          <p:nvPr>
            <p:ph type="title"/>
          </p:nvPr>
        </p:nvSpPr>
        <p:spPr/>
        <p:txBody>
          <a:bodyPr/>
          <a:lstStyle/>
          <a:p>
            <a:r>
              <a:rPr lang="en-US" b="1"/>
              <a:t>Tips for Effective Social Math</a:t>
            </a:r>
          </a:p>
        </p:txBody>
      </p:sp>
      <p:sp>
        <p:nvSpPr>
          <p:cNvPr id="4" name="Content Placeholder 3">
            <a:extLst>
              <a:ext uri="{FF2B5EF4-FFF2-40B4-BE49-F238E27FC236}">
                <a16:creationId xmlns:a16="http://schemas.microsoft.com/office/drawing/2014/main" id="{074B3A7B-C722-4824-8A16-BA1306DC3056}"/>
              </a:ext>
            </a:extLst>
          </p:cNvPr>
          <p:cNvSpPr>
            <a:spLocks noGrp="1"/>
          </p:cNvSpPr>
          <p:nvPr>
            <p:ph idx="1"/>
          </p:nvPr>
        </p:nvSpPr>
        <p:spPr>
          <a:xfrm>
            <a:off x="2524836" y="1692321"/>
            <a:ext cx="9116704" cy="5165679"/>
          </a:xfrm>
        </p:spPr>
        <p:txBody>
          <a:bodyPr>
            <a:normAutofit fontScale="62500" lnSpcReduction="20000"/>
          </a:bodyPr>
          <a:lstStyle/>
          <a:p>
            <a:pPr marL="0" indent="0">
              <a:lnSpc>
                <a:spcPct val="110000"/>
              </a:lnSpc>
              <a:spcAft>
                <a:spcPts val="3400"/>
              </a:spcAft>
              <a:buNone/>
            </a:pPr>
            <a:r>
              <a:rPr lang="en-US" sz="3400"/>
              <a:t>Break down the numbers by smaller time increments.</a:t>
            </a:r>
          </a:p>
          <a:p>
            <a:pPr marL="0" indent="0">
              <a:lnSpc>
                <a:spcPct val="110000"/>
              </a:lnSpc>
              <a:spcAft>
                <a:spcPts val="3400"/>
              </a:spcAft>
              <a:buNone/>
            </a:pPr>
            <a:r>
              <a:rPr lang="en-US" sz="3400"/>
              <a:t>Compare your example to a geographical reference that the audience would understand.</a:t>
            </a:r>
          </a:p>
          <a:p>
            <a:pPr marL="0" indent="0">
              <a:lnSpc>
                <a:spcPct val="110000"/>
              </a:lnSpc>
              <a:spcAft>
                <a:spcPts val="3400"/>
              </a:spcAft>
              <a:buNone/>
            </a:pPr>
            <a:r>
              <a:rPr lang="en-US" sz="3400"/>
              <a:t>Localize numbers—break down national or statewide numbers into the impact on the local community.</a:t>
            </a:r>
          </a:p>
          <a:p>
            <a:pPr marL="0" indent="0">
              <a:lnSpc>
                <a:spcPct val="110000"/>
              </a:lnSpc>
              <a:spcAft>
                <a:spcPts val="3400"/>
              </a:spcAft>
              <a:buNone/>
            </a:pPr>
            <a:r>
              <a:rPr lang="en-US" sz="3400"/>
              <a:t>Offer a comparison to another item that makes sense to the audience.</a:t>
            </a:r>
          </a:p>
          <a:p>
            <a:pPr marL="0" indent="0">
              <a:lnSpc>
                <a:spcPct val="110000"/>
              </a:lnSpc>
              <a:spcAft>
                <a:spcPts val="3400"/>
              </a:spcAft>
              <a:buNone/>
            </a:pPr>
            <a:r>
              <a:rPr lang="en-US" sz="3400"/>
              <a:t>Provide a comparison with something unexpected or show more appropriate use of resources.</a:t>
            </a:r>
          </a:p>
          <a:p>
            <a:endParaRPr lang="en-US"/>
          </a:p>
        </p:txBody>
      </p:sp>
      <p:grpSp>
        <p:nvGrpSpPr>
          <p:cNvPr id="28" name="Group 27">
            <a:extLst>
              <a:ext uri="{FF2B5EF4-FFF2-40B4-BE49-F238E27FC236}">
                <a16:creationId xmlns:a16="http://schemas.microsoft.com/office/drawing/2014/main" id="{CFCDD516-CD8D-4DF2-96AC-A65B33DC06D6}"/>
              </a:ext>
            </a:extLst>
          </p:cNvPr>
          <p:cNvGrpSpPr/>
          <p:nvPr/>
        </p:nvGrpSpPr>
        <p:grpSpPr>
          <a:xfrm>
            <a:off x="1388152" y="1392564"/>
            <a:ext cx="868680" cy="868680"/>
            <a:chOff x="1388152" y="1392564"/>
            <a:chExt cx="868680" cy="868680"/>
          </a:xfrm>
        </p:grpSpPr>
        <p:sp>
          <p:nvSpPr>
            <p:cNvPr id="5" name="Oval 4">
              <a:extLst>
                <a:ext uri="{FF2B5EF4-FFF2-40B4-BE49-F238E27FC236}">
                  <a16:creationId xmlns:a16="http://schemas.microsoft.com/office/drawing/2014/main" id="{D4EFC0D7-8E17-47BA-AA9A-8E4511754FB9}"/>
                </a:ext>
              </a:extLst>
            </p:cNvPr>
            <p:cNvSpPr/>
            <p:nvPr/>
          </p:nvSpPr>
          <p:spPr>
            <a:xfrm>
              <a:off x="1388152" y="1392564"/>
              <a:ext cx="868680" cy="86868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1" name="Graphic 10" descr="Clock with solid fill">
              <a:extLst>
                <a:ext uri="{FF2B5EF4-FFF2-40B4-BE49-F238E27FC236}">
                  <a16:creationId xmlns:a16="http://schemas.microsoft.com/office/drawing/2014/main" id="{D2D4F5B0-F31E-45F9-9498-8A419B48CC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31182" y="1435594"/>
              <a:ext cx="782621" cy="782621"/>
            </a:xfrm>
            <a:prstGeom prst="rect">
              <a:avLst/>
            </a:prstGeom>
          </p:spPr>
        </p:pic>
      </p:grpSp>
      <p:grpSp>
        <p:nvGrpSpPr>
          <p:cNvPr id="29" name="Group 28">
            <a:extLst>
              <a:ext uri="{FF2B5EF4-FFF2-40B4-BE49-F238E27FC236}">
                <a16:creationId xmlns:a16="http://schemas.microsoft.com/office/drawing/2014/main" id="{ECB2B7A7-98AA-4E04-9C49-9A899535A6B2}"/>
              </a:ext>
            </a:extLst>
          </p:cNvPr>
          <p:cNvGrpSpPr/>
          <p:nvPr/>
        </p:nvGrpSpPr>
        <p:grpSpPr>
          <a:xfrm>
            <a:off x="1388152" y="2437544"/>
            <a:ext cx="868680" cy="868680"/>
            <a:chOff x="1388152" y="2437544"/>
            <a:chExt cx="868680" cy="868680"/>
          </a:xfrm>
        </p:grpSpPr>
        <p:sp>
          <p:nvSpPr>
            <p:cNvPr id="6" name="Oval 5">
              <a:extLst>
                <a:ext uri="{FF2B5EF4-FFF2-40B4-BE49-F238E27FC236}">
                  <a16:creationId xmlns:a16="http://schemas.microsoft.com/office/drawing/2014/main" id="{A4FE939D-2D21-4238-B3D0-A50E2B9D7430}"/>
                </a:ext>
              </a:extLst>
            </p:cNvPr>
            <p:cNvSpPr/>
            <p:nvPr/>
          </p:nvSpPr>
          <p:spPr>
            <a:xfrm>
              <a:off x="1388152" y="2437544"/>
              <a:ext cx="868680" cy="86868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3" name="Graphic 12" descr="Earth globe: Americas with solid fill">
              <a:extLst>
                <a:ext uri="{FF2B5EF4-FFF2-40B4-BE49-F238E27FC236}">
                  <a16:creationId xmlns:a16="http://schemas.microsoft.com/office/drawing/2014/main" id="{950CD153-143D-4E12-A69A-D7B81570CF5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39218" y="2488610"/>
              <a:ext cx="766549" cy="766549"/>
            </a:xfrm>
            <a:prstGeom prst="rect">
              <a:avLst/>
            </a:prstGeom>
          </p:spPr>
        </p:pic>
      </p:grpSp>
      <p:grpSp>
        <p:nvGrpSpPr>
          <p:cNvPr id="30" name="Group 29">
            <a:extLst>
              <a:ext uri="{FF2B5EF4-FFF2-40B4-BE49-F238E27FC236}">
                <a16:creationId xmlns:a16="http://schemas.microsoft.com/office/drawing/2014/main" id="{482BB561-F62E-4453-A768-D5AB605A6106}"/>
              </a:ext>
            </a:extLst>
          </p:cNvPr>
          <p:cNvGrpSpPr/>
          <p:nvPr/>
        </p:nvGrpSpPr>
        <p:grpSpPr>
          <a:xfrm>
            <a:off x="1388152" y="3482524"/>
            <a:ext cx="868680" cy="868680"/>
            <a:chOff x="1388152" y="3482524"/>
            <a:chExt cx="868680" cy="868680"/>
          </a:xfrm>
        </p:grpSpPr>
        <p:sp>
          <p:nvSpPr>
            <p:cNvPr id="7" name="Oval 6">
              <a:extLst>
                <a:ext uri="{FF2B5EF4-FFF2-40B4-BE49-F238E27FC236}">
                  <a16:creationId xmlns:a16="http://schemas.microsoft.com/office/drawing/2014/main" id="{2AD3FC61-0220-44D6-BB7B-0E984CA749F4}"/>
                </a:ext>
              </a:extLst>
            </p:cNvPr>
            <p:cNvSpPr/>
            <p:nvPr/>
          </p:nvSpPr>
          <p:spPr>
            <a:xfrm>
              <a:off x="1388152" y="3482524"/>
              <a:ext cx="868680" cy="86868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7" name="Graphic 16" descr="Home with solid fill">
              <a:extLst>
                <a:ext uri="{FF2B5EF4-FFF2-40B4-BE49-F238E27FC236}">
                  <a16:creationId xmlns:a16="http://schemas.microsoft.com/office/drawing/2014/main" id="{C1871B32-E078-4C6E-B280-AC96CE0712D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482378" y="3549454"/>
              <a:ext cx="680229" cy="680229"/>
            </a:xfrm>
            <a:prstGeom prst="rect">
              <a:avLst/>
            </a:prstGeom>
          </p:spPr>
        </p:pic>
      </p:grpSp>
      <p:grpSp>
        <p:nvGrpSpPr>
          <p:cNvPr id="31" name="Group 30">
            <a:extLst>
              <a:ext uri="{FF2B5EF4-FFF2-40B4-BE49-F238E27FC236}">
                <a16:creationId xmlns:a16="http://schemas.microsoft.com/office/drawing/2014/main" id="{807502C2-129C-43C8-9507-47F90A420B78}"/>
              </a:ext>
            </a:extLst>
          </p:cNvPr>
          <p:cNvGrpSpPr/>
          <p:nvPr/>
        </p:nvGrpSpPr>
        <p:grpSpPr>
          <a:xfrm>
            <a:off x="1353526" y="4458252"/>
            <a:ext cx="937932" cy="937932"/>
            <a:chOff x="1353526" y="4458252"/>
            <a:chExt cx="937932" cy="937932"/>
          </a:xfrm>
        </p:grpSpPr>
        <p:sp>
          <p:nvSpPr>
            <p:cNvPr id="8" name="Oval 7">
              <a:extLst>
                <a:ext uri="{FF2B5EF4-FFF2-40B4-BE49-F238E27FC236}">
                  <a16:creationId xmlns:a16="http://schemas.microsoft.com/office/drawing/2014/main" id="{B83900E6-5598-4214-88EC-C837C7B575CE}"/>
                </a:ext>
              </a:extLst>
            </p:cNvPr>
            <p:cNvSpPr/>
            <p:nvPr/>
          </p:nvSpPr>
          <p:spPr>
            <a:xfrm>
              <a:off x="1388152" y="4492878"/>
              <a:ext cx="868680" cy="86868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21" name="Picture 20" descr="Icon&#10;&#10;Description automatically generated">
              <a:extLst>
                <a:ext uri="{FF2B5EF4-FFF2-40B4-BE49-F238E27FC236}">
                  <a16:creationId xmlns:a16="http://schemas.microsoft.com/office/drawing/2014/main" id="{31558BE9-5C77-413F-945C-38590005A99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53526" y="4458252"/>
              <a:ext cx="937932" cy="937932"/>
            </a:xfrm>
            <a:prstGeom prst="rect">
              <a:avLst/>
            </a:prstGeom>
          </p:spPr>
        </p:pic>
      </p:grpSp>
      <p:grpSp>
        <p:nvGrpSpPr>
          <p:cNvPr id="27" name="Group 26">
            <a:extLst>
              <a:ext uri="{FF2B5EF4-FFF2-40B4-BE49-F238E27FC236}">
                <a16:creationId xmlns:a16="http://schemas.microsoft.com/office/drawing/2014/main" id="{6F6FA7B2-DDAF-423E-ABC1-8352FA5EDCEE}"/>
              </a:ext>
            </a:extLst>
          </p:cNvPr>
          <p:cNvGrpSpPr/>
          <p:nvPr/>
        </p:nvGrpSpPr>
        <p:grpSpPr>
          <a:xfrm>
            <a:off x="1367174" y="5551508"/>
            <a:ext cx="910636" cy="910636"/>
            <a:chOff x="1367174" y="5551508"/>
            <a:chExt cx="910636" cy="910636"/>
          </a:xfrm>
        </p:grpSpPr>
        <p:sp>
          <p:nvSpPr>
            <p:cNvPr id="9" name="Oval 8">
              <a:extLst>
                <a:ext uri="{FF2B5EF4-FFF2-40B4-BE49-F238E27FC236}">
                  <a16:creationId xmlns:a16="http://schemas.microsoft.com/office/drawing/2014/main" id="{62F43AE4-EFB1-406F-BB40-8EAECBF78C44}"/>
                </a:ext>
              </a:extLst>
            </p:cNvPr>
            <p:cNvSpPr/>
            <p:nvPr/>
          </p:nvSpPr>
          <p:spPr>
            <a:xfrm>
              <a:off x="1388152" y="5572486"/>
              <a:ext cx="868680" cy="86868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24" name="Picture 23" descr="Icon&#10;&#10;Description automatically generated">
              <a:extLst>
                <a:ext uri="{FF2B5EF4-FFF2-40B4-BE49-F238E27FC236}">
                  <a16:creationId xmlns:a16="http://schemas.microsoft.com/office/drawing/2014/main" id="{223E3ADC-A308-4AF5-9D00-8DB9A805744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1367174" y="5551508"/>
              <a:ext cx="910636" cy="910636"/>
            </a:xfrm>
            <a:prstGeom prst="rect">
              <a:avLst/>
            </a:prstGeom>
          </p:spPr>
        </p:pic>
      </p:grpSp>
    </p:spTree>
    <p:custDataLst>
      <p:tags r:id="rId1"/>
    </p:custDataLst>
    <p:extLst>
      <p:ext uri="{BB962C8B-B14F-4D97-AF65-F5344CB8AC3E}">
        <p14:creationId xmlns:p14="http://schemas.microsoft.com/office/powerpoint/2010/main" val="2857067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indoor, food, sweet, different&#10;&#10;Description automatically generated">
            <a:extLst>
              <a:ext uri="{FF2B5EF4-FFF2-40B4-BE49-F238E27FC236}">
                <a16:creationId xmlns:a16="http://schemas.microsoft.com/office/drawing/2014/main" id="{059DDF58-B1E9-4030-AFEE-6E77585F72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964" y="3900687"/>
            <a:ext cx="2999257" cy="2000886"/>
          </a:xfrm>
          <a:prstGeom prst="rect">
            <a:avLst/>
          </a:prstGeom>
        </p:spPr>
      </p:pic>
      <p:sp>
        <p:nvSpPr>
          <p:cNvPr id="2" name="Title 1"/>
          <p:cNvSpPr>
            <a:spLocks noGrp="1"/>
          </p:cNvSpPr>
          <p:nvPr>
            <p:ph type="title"/>
          </p:nvPr>
        </p:nvSpPr>
        <p:spPr>
          <a:xfrm>
            <a:off x="2374710" y="819852"/>
            <a:ext cx="9266828" cy="782621"/>
          </a:xfrm>
        </p:spPr>
        <p:txBody>
          <a:bodyPr/>
          <a:lstStyle/>
          <a:p>
            <a:r>
              <a:rPr lang="en-US" sz="3600" b="1"/>
              <a:t>Break down the numbers by smaller time increments</a:t>
            </a:r>
          </a:p>
        </p:txBody>
      </p:sp>
      <p:sp>
        <p:nvSpPr>
          <p:cNvPr id="3" name="Content Placeholder 2"/>
          <p:cNvSpPr>
            <a:spLocks noGrp="1"/>
          </p:cNvSpPr>
          <p:nvPr>
            <p:ph idx="1"/>
          </p:nvPr>
        </p:nvSpPr>
        <p:spPr>
          <a:xfrm>
            <a:off x="532263" y="2374710"/>
            <a:ext cx="11109277" cy="4012442"/>
          </a:xfrm>
        </p:spPr>
        <p:txBody>
          <a:bodyPr>
            <a:normAutofit/>
          </a:bodyPr>
          <a:lstStyle/>
          <a:p>
            <a:pPr marL="0" indent="0">
              <a:lnSpc>
                <a:spcPct val="110000"/>
              </a:lnSpc>
              <a:spcAft>
                <a:spcPts val="400"/>
              </a:spcAft>
              <a:buNone/>
            </a:pPr>
            <a:r>
              <a:rPr lang="en-US" sz="2600">
                <a:latin typeface="+mn-lt"/>
              </a:rPr>
              <a:t>Example: “The food and beverage industry spends $2 billion a year just targeting kids—that’s more than $5 million every day just to reach children and youth.”</a:t>
            </a:r>
          </a:p>
        </p:txBody>
      </p:sp>
      <p:sp>
        <p:nvSpPr>
          <p:cNvPr id="11" name="Rectangle 10"/>
          <p:cNvSpPr/>
          <p:nvPr/>
        </p:nvSpPr>
        <p:spPr>
          <a:xfrm>
            <a:off x="620964" y="6287980"/>
            <a:ext cx="7315200" cy="303630"/>
          </a:xfrm>
          <a:prstGeom prst="rect">
            <a:avLst/>
          </a:prstGeom>
        </p:spPr>
        <p:txBody>
          <a:bodyPr wrap="square" anchor="b">
            <a:noAutofit/>
          </a:bodyPr>
          <a:lstStyle/>
          <a:p>
            <a:r>
              <a:rPr lang="en-US" sz="1200">
                <a:solidFill>
                  <a:schemeClr val="bg1">
                    <a:lumMod val="50000"/>
                  </a:schemeClr>
                </a:solidFill>
              </a:rPr>
              <a:t>Berkeley Media Studies Group. Blog: Using Social Math to Support Your Policy Issue (March 30, 2015).</a:t>
            </a:r>
          </a:p>
        </p:txBody>
      </p:sp>
      <p:grpSp>
        <p:nvGrpSpPr>
          <p:cNvPr id="5" name="Group 4">
            <a:extLst>
              <a:ext uri="{FF2B5EF4-FFF2-40B4-BE49-F238E27FC236}">
                <a16:creationId xmlns:a16="http://schemas.microsoft.com/office/drawing/2014/main" id="{DE9F25F6-F857-4585-8AC5-FC62586C9382}"/>
              </a:ext>
            </a:extLst>
          </p:cNvPr>
          <p:cNvGrpSpPr/>
          <p:nvPr/>
        </p:nvGrpSpPr>
        <p:grpSpPr>
          <a:xfrm>
            <a:off x="550462" y="499518"/>
            <a:ext cx="1423287" cy="1423287"/>
            <a:chOff x="1388152" y="1392564"/>
            <a:chExt cx="868680" cy="868680"/>
          </a:xfrm>
        </p:grpSpPr>
        <p:sp>
          <p:nvSpPr>
            <p:cNvPr id="6" name="Oval 5">
              <a:extLst>
                <a:ext uri="{FF2B5EF4-FFF2-40B4-BE49-F238E27FC236}">
                  <a16:creationId xmlns:a16="http://schemas.microsoft.com/office/drawing/2014/main" id="{2599608F-C968-4526-B7CE-992B35C1B86C}"/>
                </a:ext>
              </a:extLst>
            </p:cNvPr>
            <p:cNvSpPr/>
            <p:nvPr/>
          </p:nvSpPr>
          <p:spPr>
            <a:xfrm>
              <a:off x="1388152" y="1392564"/>
              <a:ext cx="868680" cy="86868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 name="Graphic 6" descr="Clock with solid fill">
              <a:extLst>
                <a:ext uri="{FF2B5EF4-FFF2-40B4-BE49-F238E27FC236}">
                  <a16:creationId xmlns:a16="http://schemas.microsoft.com/office/drawing/2014/main" id="{D5EE237A-7F01-455C-8957-09F0CC9582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31182" y="1435594"/>
              <a:ext cx="782621" cy="782621"/>
            </a:xfrm>
            <a:prstGeom prst="rect">
              <a:avLst/>
            </a:prstGeom>
          </p:spPr>
        </p:pic>
      </p:grpSp>
      <p:grpSp>
        <p:nvGrpSpPr>
          <p:cNvPr id="9" name="Group 8">
            <a:extLst>
              <a:ext uri="{FF2B5EF4-FFF2-40B4-BE49-F238E27FC236}">
                <a16:creationId xmlns:a16="http://schemas.microsoft.com/office/drawing/2014/main" id="{C8511796-9973-4D4F-8C81-5EEEC11DB219}"/>
              </a:ext>
            </a:extLst>
          </p:cNvPr>
          <p:cNvGrpSpPr/>
          <p:nvPr/>
        </p:nvGrpSpPr>
        <p:grpSpPr>
          <a:xfrm>
            <a:off x="3620221" y="3900687"/>
            <a:ext cx="3957860" cy="1998888"/>
            <a:chOff x="6455382" y="3787763"/>
            <a:chExt cx="3957860" cy="1998888"/>
          </a:xfrm>
        </p:grpSpPr>
        <p:sp>
          <p:nvSpPr>
            <p:cNvPr id="4" name="Rectangle 3">
              <a:extLst>
                <a:ext uri="{FF2B5EF4-FFF2-40B4-BE49-F238E27FC236}">
                  <a16:creationId xmlns:a16="http://schemas.microsoft.com/office/drawing/2014/main" id="{A25410B3-DD6B-4212-8F07-2C688B4D64C8}"/>
                </a:ext>
              </a:extLst>
            </p:cNvPr>
            <p:cNvSpPr/>
            <p:nvPr/>
          </p:nvSpPr>
          <p:spPr>
            <a:xfrm>
              <a:off x="6455382" y="3787763"/>
              <a:ext cx="3957860" cy="199888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42155E8-B367-4FF9-AFDD-EFA67E8CC5FE}"/>
                </a:ext>
              </a:extLst>
            </p:cNvPr>
            <p:cNvSpPr txBox="1"/>
            <p:nvPr/>
          </p:nvSpPr>
          <p:spPr>
            <a:xfrm>
              <a:off x="6699140" y="3995798"/>
              <a:ext cx="3207214" cy="1585049"/>
            </a:xfrm>
            <a:prstGeom prst="rect">
              <a:avLst/>
            </a:prstGeom>
            <a:noFill/>
          </p:spPr>
          <p:txBody>
            <a:bodyPr wrap="square" rtlCol="0">
              <a:spAutoFit/>
            </a:bodyPr>
            <a:lstStyle/>
            <a:p>
              <a:pPr>
                <a:spcAft>
                  <a:spcPts val="600"/>
                </a:spcAft>
              </a:pPr>
              <a:r>
                <a:rPr lang="en-US" b="1">
                  <a:solidFill>
                    <a:schemeClr val="bg1"/>
                  </a:solidFill>
                  <a:latin typeface="Bahnschrift Condensed" panose="020B0502040204020203" pitchFamily="34" charset="0"/>
                </a:rPr>
                <a:t>The food and beverage industry spends</a:t>
              </a:r>
            </a:p>
            <a:p>
              <a:pPr>
                <a:spcAft>
                  <a:spcPts val="600"/>
                </a:spcAft>
              </a:pPr>
              <a:r>
                <a:rPr lang="en-US" sz="4400" b="1">
                  <a:solidFill>
                    <a:schemeClr val="bg1"/>
                  </a:solidFill>
                  <a:latin typeface="Bahnschrift Condensed" panose="020B0502040204020203" pitchFamily="34" charset="0"/>
                </a:rPr>
                <a:t>$5 million </a:t>
              </a:r>
              <a:r>
                <a:rPr lang="en-US" b="1">
                  <a:solidFill>
                    <a:schemeClr val="bg1"/>
                  </a:solidFill>
                  <a:latin typeface="Bahnschrift Condensed" panose="020B0502040204020203" pitchFamily="34" charset="0"/>
                </a:rPr>
                <a:t> every day</a:t>
              </a:r>
              <a:endParaRPr lang="en-US" sz="2800" b="1">
                <a:solidFill>
                  <a:schemeClr val="bg1"/>
                </a:solidFill>
                <a:latin typeface="Bahnschrift Condensed" panose="020B0502040204020203" pitchFamily="34" charset="0"/>
              </a:endParaRPr>
            </a:p>
            <a:p>
              <a:pPr>
                <a:spcAft>
                  <a:spcPts val="600"/>
                </a:spcAft>
              </a:pPr>
              <a:r>
                <a:rPr lang="en-US" sz="2500" b="1">
                  <a:solidFill>
                    <a:schemeClr val="bg1"/>
                  </a:solidFill>
                  <a:latin typeface="Bahnschrift Condensed" panose="020B0502040204020203" pitchFamily="34" charset="0"/>
                </a:rPr>
                <a:t>to reach children and youth</a:t>
              </a:r>
            </a:p>
          </p:txBody>
        </p:sp>
      </p:grpSp>
    </p:spTree>
    <p:custDataLst>
      <p:tags r:id="rId1"/>
    </p:custDataLst>
    <p:extLst>
      <p:ext uri="{BB962C8B-B14F-4D97-AF65-F5344CB8AC3E}">
        <p14:creationId xmlns:p14="http://schemas.microsoft.com/office/powerpoint/2010/main" val="2238110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itting on the floor&#10;&#10;Description automatically generated with medium confidence">
            <a:extLst>
              <a:ext uri="{FF2B5EF4-FFF2-40B4-BE49-F238E27FC236}">
                <a16:creationId xmlns:a16="http://schemas.microsoft.com/office/drawing/2014/main" id="{E702D25D-1396-4D90-B6DA-A1DB81507C4C}"/>
              </a:ext>
            </a:extLst>
          </p:cNvPr>
          <p:cNvPicPr>
            <a:picLocks noChangeAspect="1"/>
          </p:cNvPicPr>
          <p:nvPr/>
        </p:nvPicPr>
        <p:blipFill rotWithShape="1">
          <a:blip r:embed="rId4">
            <a:extLst>
              <a:ext uri="{28A0092B-C50C-407E-A947-70E740481C1C}">
                <a14:useLocalDpi xmlns:a14="http://schemas.microsoft.com/office/drawing/2010/main" val="0"/>
              </a:ext>
            </a:extLst>
          </a:blip>
          <a:srcRect l="3906" r="56276"/>
          <a:stretch/>
        </p:blipFill>
        <p:spPr>
          <a:xfrm>
            <a:off x="6095998" y="2368923"/>
            <a:ext cx="2019869" cy="3384176"/>
          </a:xfrm>
          <a:prstGeom prst="rect">
            <a:avLst/>
          </a:prstGeom>
        </p:spPr>
      </p:pic>
      <p:grpSp>
        <p:nvGrpSpPr>
          <p:cNvPr id="12" name="Group 11">
            <a:extLst>
              <a:ext uri="{FF2B5EF4-FFF2-40B4-BE49-F238E27FC236}">
                <a16:creationId xmlns:a16="http://schemas.microsoft.com/office/drawing/2014/main" id="{ED2636A4-BC65-4EF0-83C6-2FD944FFF21D}"/>
              </a:ext>
            </a:extLst>
          </p:cNvPr>
          <p:cNvGrpSpPr/>
          <p:nvPr/>
        </p:nvGrpSpPr>
        <p:grpSpPr>
          <a:xfrm>
            <a:off x="550462" y="496341"/>
            <a:ext cx="1426464" cy="1426464"/>
            <a:chOff x="1388152" y="2437544"/>
            <a:chExt cx="868680" cy="868680"/>
          </a:xfrm>
        </p:grpSpPr>
        <p:sp>
          <p:nvSpPr>
            <p:cNvPr id="13" name="Oval 12">
              <a:extLst>
                <a:ext uri="{FF2B5EF4-FFF2-40B4-BE49-F238E27FC236}">
                  <a16:creationId xmlns:a16="http://schemas.microsoft.com/office/drawing/2014/main" id="{AA0EE73F-552C-42C1-A3AE-DB4B3E97C9DF}"/>
                </a:ext>
              </a:extLst>
            </p:cNvPr>
            <p:cNvSpPr/>
            <p:nvPr/>
          </p:nvSpPr>
          <p:spPr>
            <a:xfrm>
              <a:off x="1388152" y="2437544"/>
              <a:ext cx="868680" cy="86868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4" name="Graphic 13" descr="Earth globe: Americas with solid fill">
              <a:extLst>
                <a:ext uri="{FF2B5EF4-FFF2-40B4-BE49-F238E27FC236}">
                  <a16:creationId xmlns:a16="http://schemas.microsoft.com/office/drawing/2014/main" id="{A3122A70-38B4-475D-BDB6-68D3CD9EE6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39218" y="2488610"/>
              <a:ext cx="766549" cy="766549"/>
            </a:xfrm>
            <a:prstGeom prst="rect">
              <a:avLst/>
            </a:prstGeom>
          </p:spPr>
        </p:pic>
      </p:grpSp>
      <p:sp>
        <p:nvSpPr>
          <p:cNvPr id="2" name="Title 1"/>
          <p:cNvSpPr>
            <a:spLocks noGrp="1"/>
          </p:cNvSpPr>
          <p:nvPr>
            <p:ph type="title"/>
          </p:nvPr>
        </p:nvSpPr>
        <p:spPr>
          <a:xfrm>
            <a:off x="2374710" y="819852"/>
            <a:ext cx="9266828" cy="782621"/>
          </a:xfrm>
        </p:spPr>
        <p:txBody>
          <a:bodyPr/>
          <a:lstStyle/>
          <a:p>
            <a:r>
              <a:rPr lang="en-US" sz="3600" b="1"/>
              <a:t>Compare your example to a geographical reference that the audience would understand</a:t>
            </a:r>
            <a:endParaRPr lang="en-US" sz="4000" b="1"/>
          </a:p>
        </p:txBody>
      </p:sp>
      <p:sp>
        <p:nvSpPr>
          <p:cNvPr id="3" name="Content Placeholder 2"/>
          <p:cNvSpPr>
            <a:spLocks noGrp="1"/>
          </p:cNvSpPr>
          <p:nvPr>
            <p:ph idx="1"/>
          </p:nvPr>
        </p:nvSpPr>
        <p:spPr>
          <a:xfrm>
            <a:off x="532264" y="2374710"/>
            <a:ext cx="4653886" cy="4012442"/>
          </a:xfrm>
        </p:spPr>
        <p:txBody>
          <a:bodyPr>
            <a:normAutofit/>
          </a:bodyPr>
          <a:lstStyle/>
          <a:p>
            <a:pPr marL="0" indent="0">
              <a:lnSpc>
                <a:spcPct val="110000"/>
              </a:lnSpc>
              <a:spcAft>
                <a:spcPts val="400"/>
              </a:spcAft>
              <a:buNone/>
            </a:pPr>
            <a:r>
              <a:rPr lang="en-US" sz="2600">
                <a:latin typeface="+mn-lt"/>
              </a:rPr>
              <a:t>Example: “12.7 million people are physically abused, raped, or stalked by their partners in one year. That’s approximately the population of New York City and Los Angeles combined.”</a:t>
            </a:r>
          </a:p>
        </p:txBody>
      </p:sp>
      <p:sp>
        <p:nvSpPr>
          <p:cNvPr id="11" name="Rectangle 10"/>
          <p:cNvSpPr/>
          <p:nvPr/>
        </p:nvSpPr>
        <p:spPr>
          <a:xfrm>
            <a:off x="620964" y="6287980"/>
            <a:ext cx="7315200" cy="303630"/>
          </a:xfrm>
          <a:prstGeom prst="rect">
            <a:avLst/>
          </a:prstGeom>
        </p:spPr>
        <p:txBody>
          <a:bodyPr wrap="square" anchor="b">
            <a:noAutofit/>
          </a:bodyPr>
          <a:lstStyle/>
          <a:p>
            <a:r>
              <a:rPr lang="en-US" sz="1200">
                <a:solidFill>
                  <a:schemeClr val="bg1">
                    <a:lumMod val="50000"/>
                  </a:schemeClr>
                </a:solidFill>
              </a:rPr>
              <a:t>Berkeley Media Studies Group. Blog: Using Social Math to Support Your Policy Issue (March 30, 2015).</a:t>
            </a:r>
          </a:p>
        </p:txBody>
      </p:sp>
      <p:sp>
        <p:nvSpPr>
          <p:cNvPr id="4" name="Rectangle 3">
            <a:extLst>
              <a:ext uri="{FF2B5EF4-FFF2-40B4-BE49-F238E27FC236}">
                <a16:creationId xmlns:a16="http://schemas.microsoft.com/office/drawing/2014/main" id="{A25410B3-DD6B-4212-8F07-2C688B4D64C8}"/>
              </a:ext>
            </a:extLst>
          </p:cNvPr>
          <p:cNvSpPr/>
          <p:nvPr/>
        </p:nvSpPr>
        <p:spPr>
          <a:xfrm>
            <a:off x="8115870" y="2368924"/>
            <a:ext cx="3072830" cy="338417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42155E8-B367-4FF9-AFDD-EFA67E8CC5FE}"/>
              </a:ext>
            </a:extLst>
          </p:cNvPr>
          <p:cNvSpPr txBox="1"/>
          <p:nvPr/>
        </p:nvSpPr>
        <p:spPr>
          <a:xfrm>
            <a:off x="8348832" y="2499532"/>
            <a:ext cx="2700356" cy="3016210"/>
          </a:xfrm>
          <a:prstGeom prst="rect">
            <a:avLst/>
          </a:prstGeom>
          <a:noFill/>
        </p:spPr>
        <p:txBody>
          <a:bodyPr wrap="square" rtlCol="0">
            <a:spAutoFit/>
          </a:bodyPr>
          <a:lstStyle/>
          <a:p>
            <a:pPr>
              <a:spcAft>
                <a:spcPts val="600"/>
              </a:spcAft>
            </a:pPr>
            <a:r>
              <a:rPr lang="en-US" sz="2800" b="1">
                <a:solidFill>
                  <a:schemeClr val="bg1"/>
                </a:solidFill>
                <a:latin typeface="Bahnschrift Condensed" panose="020B0502040204020203" pitchFamily="34" charset="0"/>
              </a:rPr>
              <a:t>12.7 million people</a:t>
            </a:r>
          </a:p>
          <a:p>
            <a:pPr>
              <a:spcAft>
                <a:spcPts val="600"/>
              </a:spcAft>
            </a:pPr>
            <a:r>
              <a:rPr lang="en-US" b="1">
                <a:solidFill>
                  <a:schemeClr val="bg1"/>
                </a:solidFill>
                <a:latin typeface="Bahnschrift Condensed" panose="020B0502040204020203" pitchFamily="34" charset="0"/>
              </a:rPr>
              <a:t>are physically abused, raped, or stalked by their partners in one year—approximately the combined populations of</a:t>
            </a:r>
          </a:p>
          <a:p>
            <a:pPr>
              <a:spcAft>
                <a:spcPts val="600"/>
              </a:spcAft>
            </a:pPr>
            <a:r>
              <a:rPr lang="en-US" sz="4000" b="1">
                <a:solidFill>
                  <a:schemeClr val="bg1"/>
                </a:solidFill>
                <a:latin typeface="Bahnschrift Condensed" panose="020B0502040204020203" pitchFamily="34" charset="0"/>
              </a:rPr>
              <a:t>New York </a:t>
            </a:r>
            <a:r>
              <a:rPr lang="en-US" sz="2400" b="1">
                <a:solidFill>
                  <a:schemeClr val="bg1"/>
                </a:solidFill>
                <a:latin typeface="Bahnschrift Condensed" panose="020B0502040204020203" pitchFamily="34" charset="0"/>
              </a:rPr>
              <a:t>and</a:t>
            </a:r>
            <a:r>
              <a:rPr lang="en-US" sz="4000" b="1">
                <a:solidFill>
                  <a:schemeClr val="bg1"/>
                </a:solidFill>
                <a:latin typeface="Bahnschrift Condensed" panose="020B0502040204020203" pitchFamily="34" charset="0"/>
              </a:rPr>
              <a:t> Los Angeles</a:t>
            </a:r>
          </a:p>
        </p:txBody>
      </p:sp>
    </p:spTree>
    <p:custDataLst>
      <p:tags r:id="rId1"/>
    </p:custDataLst>
    <p:extLst>
      <p:ext uri="{BB962C8B-B14F-4D97-AF65-F5344CB8AC3E}">
        <p14:creationId xmlns:p14="http://schemas.microsoft.com/office/powerpoint/2010/main" val="1872786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with low confidence">
            <a:extLst>
              <a:ext uri="{FF2B5EF4-FFF2-40B4-BE49-F238E27FC236}">
                <a16:creationId xmlns:a16="http://schemas.microsoft.com/office/drawing/2014/main" id="{505455EC-608F-4DE6-893B-943E17891A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6088" y="2360196"/>
            <a:ext cx="5169667" cy="3280286"/>
          </a:xfrm>
          <a:prstGeom prst="rect">
            <a:avLst/>
          </a:prstGeom>
        </p:spPr>
      </p:pic>
      <p:sp>
        <p:nvSpPr>
          <p:cNvPr id="16" name="Oval 15">
            <a:extLst>
              <a:ext uri="{FF2B5EF4-FFF2-40B4-BE49-F238E27FC236}">
                <a16:creationId xmlns:a16="http://schemas.microsoft.com/office/drawing/2014/main" id="{C72059A7-55D5-4CD1-BDBC-D834519C52EC}"/>
              </a:ext>
            </a:extLst>
          </p:cNvPr>
          <p:cNvSpPr/>
          <p:nvPr/>
        </p:nvSpPr>
        <p:spPr>
          <a:xfrm>
            <a:off x="550462" y="496341"/>
            <a:ext cx="1426464" cy="1426464"/>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7" name="Graphic 16" descr="Home with solid fill">
            <a:extLst>
              <a:ext uri="{FF2B5EF4-FFF2-40B4-BE49-F238E27FC236}">
                <a16:creationId xmlns:a16="http://schemas.microsoft.com/office/drawing/2014/main" id="{E82F2B7C-0204-4DA5-80FA-1D4D3DAC8E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5190" y="607527"/>
            <a:ext cx="1117008" cy="1117008"/>
          </a:xfrm>
          <a:prstGeom prst="rect">
            <a:avLst/>
          </a:prstGeom>
        </p:spPr>
      </p:pic>
      <p:sp>
        <p:nvSpPr>
          <p:cNvPr id="2" name="Title 1"/>
          <p:cNvSpPr>
            <a:spLocks noGrp="1"/>
          </p:cNvSpPr>
          <p:nvPr>
            <p:ph type="title"/>
          </p:nvPr>
        </p:nvSpPr>
        <p:spPr>
          <a:xfrm>
            <a:off x="2374710" y="819852"/>
            <a:ext cx="9266828" cy="782621"/>
          </a:xfrm>
        </p:spPr>
        <p:txBody>
          <a:bodyPr/>
          <a:lstStyle/>
          <a:p>
            <a:r>
              <a:rPr lang="en-US" sz="3600" b="1"/>
              <a:t>Localize numbers—break down national or statewide numbers into the impact on the local community</a:t>
            </a:r>
            <a:endParaRPr lang="en-US" sz="4000" b="1"/>
          </a:p>
        </p:txBody>
      </p:sp>
      <p:sp>
        <p:nvSpPr>
          <p:cNvPr id="3" name="Content Placeholder 2"/>
          <p:cNvSpPr>
            <a:spLocks noGrp="1"/>
          </p:cNvSpPr>
          <p:nvPr>
            <p:ph idx="1"/>
          </p:nvPr>
        </p:nvSpPr>
        <p:spPr>
          <a:xfrm>
            <a:off x="532264" y="2374710"/>
            <a:ext cx="4653886" cy="4012442"/>
          </a:xfrm>
        </p:spPr>
        <p:txBody>
          <a:bodyPr>
            <a:normAutofit/>
          </a:bodyPr>
          <a:lstStyle/>
          <a:p>
            <a:pPr>
              <a:lnSpc>
                <a:spcPct val="110000"/>
              </a:lnSpc>
              <a:spcAft>
                <a:spcPts val="400"/>
              </a:spcAft>
            </a:pPr>
            <a:r>
              <a:rPr lang="en-US" sz="2600">
                <a:latin typeface="+mn-lt"/>
              </a:rPr>
              <a:t>For national campaigns, talk about how many people will be affected in your state.</a:t>
            </a:r>
          </a:p>
          <a:p>
            <a:pPr>
              <a:lnSpc>
                <a:spcPct val="110000"/>
              </a:lnSpc>
              <a:spcAft>
                <a:spcPts val="400"/>
              </a:spcAft>
            </a:pPr>
            <a:r>
              <a:rPr lang="en-US" sz="2600">
                <a:latin typeface="+mn-lt"/>
              </a:rPr>
              <a:t>For state campaigns, talk about how many people will be affected in each legislative district.</a:t>
            </a:r>
          </a:p>
        </p:txBody>
      </p:sp>
      <p:sp>
        <p:nvSpPr>
          <p:cNvPr id="11" name="Rectangle 10"/>
          <p:cNvSpPr/>
          <p:nvPr/>
        </p:nvSpPr>
        <p:spPr>
          <a:xfrm>
            <a:off x="620964" y="6287980"/>
            <a:ext cx="7315200" cy="303630"/>
          </a:xfrm>
          <a:prstGeom prst="rect">
            <a:avLst/>
          </a:prstGeom>
        </p:spPr>
        <p:txBody>
          <a:bodyPr wrap="square" anchor="b">
            <a:noAutofit/>
          </a:bodyPr>
          <a:lstStyle/>
          <a:p>
            <a:r>
              <a:rPr lang="en-US" sz="1200">
                <a:solidFill>
                  <a:schemeClr val="bg1">
                    <a:lumMod val="50000"/>
                  </a:schemeClr>
                </a:solidFill>
              </a:rPr>
              <a:t>Berkeley Media Studies Group. Blog: Using Social Math to Support Your Policy Issue (March 30, 2015).</a:t>
            </a:r>
          </a:p>
        </p:txBody>
      </p:sp>
    </p:spTree>
    <p:custDataLst>
      <p:tags r:id="rId1"/>
    </p:custDataLst>
    <p:extLst>
      <p:ext uri="{BB962C8B-B14F-4D97-AF65-F5344CB8AC3E}">
        <p14:creationId xmlns:p14="http://schemas.microsoft.com/office/powerpoint/2010/main" val="2258321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poon in a bowl of ice cream&#10;&#10;Description automatically generated with medium confidence">
            <a:extLst>
              <a:ext uri="{FF2B5EF4-FFF2-40B4-BE49-F238E27FC236}">
                <a16:creationId xmlns:a16="http://schemas.microsoft.com/office/drawing/2014/main" id="{A4E680B8-352A-478E-8269-C1BCC455E4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3415" y="2495414"/>
            <a:ext cx="2661807" cy="1774538"/>
          </a:xfrm>
          <a:prstGeom prst="rect">
            <a:avLst/>
          </a:prstGeom>
        </p:spPr>
      </p:pic>
      <p:sp>
        <p:nvSpPr>
          <p:cNvPr id="2" name="Title 1"/>
          <p:cNvSpPr>
            <a:spLocks noGrp="1"/>
          </p:cNvSpPr>
          <p:nvPr>
            <p:ph type="title"/>
          </p:nvPr>
        </p:nvSpPr>
        <p:spPr>
          <a:xfrm>
            <a:off x="2374710" y="819852"/>
            <a:ext cx="9266828" cy="782621"/>
          </a:xfrm>
        </p:spPr>
        <p:txBody>
          <a:bodyPr/>
          <a:lstStyle/>
          <a:p>
            <a:r>
              <a:rPr lang="en-US" sz="3600" b="1"/>
              <a:t>Offer a comparison to another item that makes sense to the audience</a:t>
            </a:r>
          </a:p>
        </p:txBody>
      </p:sp>
      <p:sp>
        <p:nvSpPr>
          <p:cNvPr id="3" name="Content Placeholder 2"/>
          <p:cNvSpPr>
            <a:spLocks noGrp="1"/>
          </p:cNvSpPr>
          <p:nvPr>
            <p:ph idx="1"/>
          </p:nvPr>
        </p:nvSpPr>
        <p:spPr>
          <a:xfrm>
            <a:off x="532264" y="2374710"/>
            <a:ext cx="5213443" cy="4012442"/>
          </a:xfrm>
        </p:spPr>
        <p:txBody>
          <a:bodyPr>
            <a:normAutofit lnSpcReduction="10000"/>
          </a:bodyPr>
          <a:lstStyle/>
          <a:p>
            <a:pPr marL="0" indent="0">
              <a:lnSpc>
                <a:spcPct val="110000"/>
              </a:lnSpc>
              <a:spcAft>
                <a:spcPts val="400"/>
              </a:spcAft>
              <a:buNone/>
            </a:pPr>
            <a:r>
              <a:rPr lang="en-US" sz="2600">
                <a:latin typeface="+mn-lt"/>
              </a:rPr>
              <a:t>Example: If you want to make a point about the sugar content in an allegedly “healthy” food item, you can compare it with items that the audience knows is unhealthy.</a:t>
            </a:r>
          </a:p>
          <a:p>
            <a:pPr marL="0" indent="0">
              <a:lnSpc>
                <a:spcPct val="110000"/>
              </a:lnSpc>
              <a:spcAft>
                <a:spcPts val="400"/>
              </a:spcAft>
              <a:buNone/>
            </a:pPr>
            <a:r>
              <a:rPr lang="en-US" sz="2600">
                <a:latin typeface="+mn-lt"/>
              </a:rPr>
              <a:t>Activia Greek nonfat yoghurt vanilla has 20 grams of sugar per 5.3-ounce container.  That’s more than a Twinkie. </a:t>
            </a:r>
          </a:p>
        </p:txBody>
      </p:sp>
      <p:sp>
        <p:nvSpPr>
          <p:cNvPr id="11" name="Rectangle 10"/>
          <p:cNvSpPr/>
          <p:nvPr/>
        </p:nvSpPr>
        <p:spPr>
          <a:xfrm>
            <a:off x="620964" y="6287980"/>
            <a:ext cx="7315200" cy="303630"/>
          </a:xfrm>
          <a:prstGeom prst="rect">
            <a:avLst/>
          </a:prstGeom>
        </p:spPr>
        <p:txBody>
          <a:bodyPr wrap="square" anchor="b">
            <a:noAutofit/>
          </a:bodyPr>
          <a:lstStyle/>
          <a:p>
            <a:r>
              <a:rPr lang="en-US" sz="1200">
                <a:solidFill>
                  <a:schemeClr val="bg1">
                    <a:lumMod val="50000"/>
                  </a:schemeClr>
                </a:solidFill>
              </a:rPr>
              <a:t>Berkeley Media Studies Group. Blog: Using Social Math to Support Your Policy Issue (March 30, 2015).</a:t>
            </a:r>
          </a:p>
        </p:txBody>
      </p:sp>
      <p:grpSp>
        <p:nvGrpSpPr>
          <p:cNvPr id="10" name="Group 9">
            <a:extLst>
              <a:ext uri="{FF2B5EF4-FFF2-40B4-BE49-F238E27FC236}">
                <a16:creationId xmlns:a16="http://schemas.microsoft.com/office/drawing/2014/main" id="{545D42F9-5958-42F0-900F-EC5B79EDA507}"/>
              </a:ext>
            </a:extLst>
          </p:cNvPr>
          <p:cNvGrpSpPr/>
          <p:nvPr/>
        </p:nvGrpSpPr>
        <p:grpSpPr>
          <a:xfrm>
            <a:off x="6096000" y="2500815"/>
            <a:ext cx="5547763" cy="3209872"/>
            <a:chOff x="6096001" y="2773771"/>
            <a:chExt cx="5547763" cy="3209872"/>
          </a:xfrm>
        </p:grpSpPr>
        <p:pic>
          <p:nvPicPr>
            <p:cNvPr id="19462" name="Picture 6" descr="Food, Eat, Diet, Hostess, Twinkies">
              <a:extLst>
                <a:ext uri="{FF2B5EF4-FFF2-40B4-BE49-F238E27FC236}">
                  <a16:creationId xmlns:a16="http://schemas.microsoft.com/office/drawing/2014/main" id="{4167892F-4AE0-4F49-BE3B-709288338D4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8000"/>
                      </a14:imgEffect>
                    </a14:imgLayer>
                  </a14:imgProps>
                </a:ext>
                <a:ext uri="{28A0092B-C50C-407E-A947-70E740481C1C}">
                  <a14:useLocalDpi xmlns:a14="http://schemas.microsoft.com/office/drawing/2010/main" val="0"/>
                </a:ext>
              </a:extLst>
            </a:blip>
            <a:srcRect/>
            <a:stretch>
              <a:fillRect/>
            </a:stretch>
          </p:blipFill>
          <p:spPr bwMode="auto">
            <a:xfrm>
              <a:off x="8997930" y="4517409"/>
              <a:ext cx="2645834" cy="146623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585F6456-4A6A-4E3C-8026-6A787F33CF18}"/>
                </a:ext>
              </a:extLst>
            </p:cNvPr>
            <p:cNvSpPr/>
            <p:nvPr/>
          </p:nvSpPr>
          <p:spPr>
            <a:xfrm>
              <a:off x="6096001" y="2773771"/>
              <a:ext cx="2927048" cy="32098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5C0443F-592B-4486-B15D-152A348834FF}"/>
                </a:ext>
              </a:extLst>
            </p:cNvPr>
            <p:cNvSpPr txBox="1"/>
            <p:nvPr/>
          </p:nvSpPr>
          <p:spPr>
            <a:xfrm>
              <a:off x="6319527" y="3071548"/>
              <a:ext cx="2503256" cy="2677656"/>
            </a:xfrm>
            <a:prstGeom prst="rect">
              <a:avLst/>
            </a:prstGeom>
            <a:noFill/>
          </p:spPr>
          <p:txBody>
            <a:bodyPr wrap="square" rtlCol="0">
              <a:spAutoFit/>
            </a:bodyPr>
            <a:lstStyle/>
            <a:p>
              <a:pPr>
                <a:spcAft>
                  <a:spcPts val="1200"/>
                </a:spcAft>
              </a:pPr>
              <a:r>
                <a:rPr lang="en-US" sz="1600" b="1">
                  <a:solidFill>
                    <a:schemeClr val="bg1"/>
                  </a:solidFill>
                  <a:latin typeface="Bahnschrift Condensed" panose="020B0502040204020203" pitchFamily="34" charset="0"/>
                </a:rPr>
                <a:t>Activia Greek nonfat yogurt has</a:t>
              </a:r>
            </a:p>
            <a:p>
              <a:pPr>
                <a:spcAft>
                  <a:spcPts val="1200"/>
                </a:spcAft>
              </a:pPr>
              <a:r>
                <a:rPr lang="en-US" sz="2800" b="1">
                  <a:solidFill>
                    <a:schemeClr val="bg1"/>
                  </a:solidFill>
                  <a:latin typeface="Bahnschrift Condensed" panose="020B0502040204020203" pitchFamily="34" charset="0"/>
                </a:rPr>
                <a:t>20 grams of sugar</a:t>
              </a:r>
            </a:p>
            <a:p>
              <a:pPr>
                <a:spcAft>
                  <a:spcPts val="1200"/>
                </a:spcAft>
              </a:pPr>
              <a:r>
                <a:rPr lang="en-US" sz="1600" b="1">
                  <a:solidFill>
                    <a:schemeClr val="bg1"/>
                  </a:solidFill>
                  <a:latin typeface="Bahnschrift Condensed" panose="020B0502040204020203" pitchFamily="34" charset="0"/>
                </a:rPr>
                <a:t>per 5.3-ounce container. That’s </a:t>
              </a:r>
              <a:r>
                <a:rPr lang="en-US" sz="4400" b="1">
                  <a:solidFill>
                    <a:schemeClr val="bg1"/>
                  </a:solidFill>
                  <a:latin typeface="Bahnschrift Condensed" panose="020B0502040204020203" pitchFamily="34" charset="0"/>
                </a:rPr>
                <a:t>more than a twinkie.</a:t>
              </a:r>
              <a:endParaRPr lang="en-US" sz="4000" b="1">
                <a:solidFill>
                  <a:schemeClr val="bg1"/>
                </a:solidFill>
                <a:latin typeface="Bahnschrift Condensed" panose="020B0502040204020203" pitchFamily="34" charset="0"/>
              </a:endParaRPr>
            </a:p>
          </p:txBody>
        </p:sp>
      </p:grpSp>
      <p:sp>
        <p:nvSpPr>
          <p:cNvPr id="13" name="Oval 12">
            <a:extLst>
              <a:ext uri="{FF2B5EF4-FFF2-40B4-BE49-F238E27FC236}">
                <a16:creationId xmlns:a16="http://schemas.microsoft.com/office/drawing/2014/main" id="{937FE9AA-D88F-4C06-8D08-5E8ABE2A12B8}"/>
              </a:ext>
            </a:extLst>
          </p:cNvPr>
          <p:cNvSpPr/>
          <p:nvPr/>
        </p:nvSpPr>
        <p:spPr>
          <a:xfrm>
            <a:off x="550462" y="496341"/>
            <a:ext cx="1426464" cy="1426464"/>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8" name="Picture 17" descr="Icon&#10;&#10;Description automatically generated">
            <a:extLst>
              <a:ext uri="{FF2B5EF4-FFF2-40B4-BE49-F238E27FC236}">
                <a16:creationId xmlns:a16="http://schemas.microsoft.com/office/drawing/2014/main" id="{AE4D5C8F-E71F-44FD-87D6-8E01257F82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462" y="470848"/>
            <a:ext cx="1426464" cy="1426464"/>
          </a:xfrm>
          <a:prstGeom prst="rect">
            <a:avLst/>
          </a:prstGeom>
        </p:spPr>
      </p:pic>
    </p:spTree>
    <p:custDataLst>
      <p:tags r:id="rId1"/>
    </p:custDataLst>
    <p:extLst>
      <p:ext uri="{BB962C8B-B14F-4D97-AF65-F5344CB8AC3E}">
        <p14:creationId xmlns:p14="http://schemas.microsoft.com/office/powerpoint/2010/main" val="1715164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4710" y="819852"/>
            <a:ext cx="9266828" cy="782621"/>
          </a:xfrm>
        </p:spPr>
        <p:txBody>
          <a:bodyPr/>
          <a:lstStyle/>
          <a:p>
            <a:r>
              <a:rPr lang="en-US" sz="3600" b="1"/>
              <a:t>Provide a comparison with something unexpected, or show more appropriate use of resources</a:t>
            </a:r>
          </a:p>
        </p:txBody>
      </p:sp>
      <p:sp>
        <p:nvSpPr>
          <p:cNvPr id="3" name="Content Placeholder 2"/>
          <p:cNvSpPr>
            <a:spLocks noGrp="1"/>
          </p:cNvSpPr>
          <p:nvPr>
            <p:ph idx="1"/>
          </p:nvPr>
        </p:nvSpPr>
        <p:spPr>
          <a:xfrm>
            <a:off x="532263" y="2374710"/>
            <a:ext cx="5368459" cy="4012442"/>
          </a:xfrm>
        </p:spPr>
        <p:txBody>
          <a:bodyPr>
            <a:normAutofit lnSpcReduction="10000"/>
          </a:bodyPr>
          <a:lstStyle/>
          <a:p>
            <a:pPr marL="0" indent="0">
              <a:lnSpc>
                <a:spcPct val="110000"/>
              </a:lnSpc>
              <a:spcAft>
                <a:spcPts val="400"/>
              </a:spcAft>
              <a:buNone/>
            </a:pPr>
            <a:r>
              <a:rPr lang="en-US" sz="2600">
                <a:latin typeface="+mn-lt"/>
              </a:rPr>
              <a:t>An example from the Progressive Change Campaign Committee working on gun control put together the following unexpected comparison:</a:t>
            </a:r>
          </a:p>
          <a:p>
            <a:pPr marL="0" indent="0">
              <a:lnSpc>
                <a:spcPct val="110000"/>
              </a:lnSpc>
              <a:spcAft>
                <a:spcPts val="400"/>
              </a:spcAft>
              <a:buNone/>
            </a:pPr>
            <a:r>
              <a:rPr lang="en-US" sz="2600">
                <a:latin typeface="+mn-lt"/>
              </a:rPr>
              <a:t>“More Americans believe Elvis is alive than oppose universal background checks for gun buyers.”</a:t>
            </a:r>
          </a:p>
        </p:txBody>
      </p:sp>
      <p:sp>
        <p:nvSpPr>
          <p:cNvPr id="11" name="Rectangle 10"/>
          <p:cNvSpPr/>
          <p:nvPr/>
        </p:nvSpPr>
        <p:spPr>
          <a:xfrm>
            <a:off x="620964" y="6287980"/>
            <a:ext cx="7315200" cy="303630"/>
          </a:xfrm>
          <a:prstGeom prst="rect">
            <a:avLst/>
          </a:prstGeom>
        </p:spPr>
        <p:txBody>
          <a:bodyPr wrap="square" anchor="b">
            <a:noAutofit/>
          </a:bodyPr>
          <a:lstStyle/>
          <a:p>
            <a:r>
              <a:rPr lang="en-US" sz="1200">
                <a:solidFill>
                  <a:schemeClr val="bg1">
                    <a:lumMod val="50000"/>
                  </a:schemeClr>
                </a:solidFill>
              </a:rPr>
              <a:t>Berkeley Media Studies Group. Blog: Using Social Math to Support Your Policy Issue (March 30, 2015).</a:t>
            </a:r>
          </a:p>
        </p:txBody>
      </p:sp>
      <p:grpSp>
        <p:nvGrpSpPr>
          <p:cNvPr id="10" name="Group 9">
            <a:extLst>
              <a:ext uri="{FF2B5EF4-FFF2-40B4-BE49-F238E27FC236}">
                <a16:creationId xmlns:a16="http://schemas.microsoft.com/office/drawing/2014/main" id="{AE2C0407-61FE-4CF8-B400-EDBCE98A879E}"/>
              </a:ext>
            </a:extLst>
          </p:cNvPr>
          <p:cNvGrpSpPr/>
          <p:nvPr/>
        </p:nvGrpSpPr>
        <p:grpSpPr>
          <a:xfrm>
            <a:off x="8800380" y="2961892"/>
            <a:ext cx="2510223" cy="2776144"/>
            <a:chOff x="3325939" y="3794405"/>
            <a:chExt cx="2510223" cy="2776144"/>
          </a:xfrm>
        </p:grpSpPr>
        <p:sp>
          <p:nvSpPr>
            <p:cNvPr id="4" name="Rectangle 3">
              <a:extLst>
                <a:ext uri="{FF2B5EF4-FFF2-40B4-BE49-F238E27FC236}">
                  <a16:creationId xmlns:a16="http://schemas.microsoft.com/office/drawing/2014/main" id="{A25410B3-DD6B-4212-8F07-2C688B4D64C8}"/>
                </a:ext>
              </a:extLst>
            </p:cNvPr>
            <p:cNvSpPr/>
            <p:nvPr/>
          </p:nvSpPr>
          <p:spPr>
            <a:xfrm>
              <a:off x="3325939" y="3794405"/>
              <a:ext cx="2371146" cy="277614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42155E8-B367-4FF9-AFDD-EFA67E8CC5FE}"/>
                </a:ext>
              </a:extLst>
            </p:cNvPr>
            <p:cNvSpPr txBox="1"/>
            <p:nvPr/>
          </p:nvSpPr>
          <p:spPr>
            <a:xfrm>
              <a:off x="3564760" y="4104757"/>
              <a:ext cx="2271402" cy="2139047"/>
            </a:xfrm>
            <a:prstGeom prst="rect">
              <a:avLst/>
            </a:prstGeom>
            <a:noFill/>
          </p:spPr>
          <p:txBody>
            <a:bodyPr wrap="square" rtlCol="0">
              <a:spAutoFit/>
            </a:bodyPr>
            <a:lstStyle/>
            <a:p>
              <a:pPr>
                <a:spcAft>
                  <a:spcPts val="600"/>
                </a:spcAft>
              </a:pPr>
              <a:r>
                <a:rPr lang="en-US" sz="1600" b="1">
                  <a:solidFill>
                    <a:schemeClr val="bg1"/>
                  </a:solidFill>
                  <a:latin typeface="Bahnschrift Condensed" panose="020B0502040204020203" pitchFamily="34" charset="0"/>
                </a:rPr>
                <a:t>More Americans believe</a:t>
              </a:r>
            </a:p>
            <a:p>
              <a:pPr>
                <a:spcAft>
                  <a:spcPts val="600"/>
                </a:spcAft>
              </a:pPr>
              <a:r>
                <a:rPr lang="en-US" sz="3200" b="1">
                  <a:solidFill>
                    <a:schemeClr val="bg1"/>
                  </a:solidFill>
                  <a:latin typeface="Bahnschrift Condensed" panose="020B0502040204020203" pitchFamily="34" charset="0"/>
                </a:rPr>
                <a:t>Elvis is alive</a:t>
              </a:r>
            </a:p>
            <a:p>
              <a:pPr>
                <a:spcAft>
                  <a:spcPts val="600"/>
                </a:spcAft>
              </a:pPr>
              <a:r>
                <a:rPr lang="en-US" b="1">
                  <a:solidFill>
                    <a:schemeClr val="bg1"/>
                  </a:solidFill>
                  <a:latin typeface="Bahnschrift Condensed" panose="020B0502040204020203" pitchFamily="34" charset="0"/>
                </a:rPr>
                <a:t>than oppose universal</a:t>
              </a:r>
            </a:p>
            <a:p>
              <a:pPr>
                <a:spcAft>
                  <a:spcPts val="600"/>
                </a:spcAft>
              </a:pPr>
              <a:r>
                <a:rPr lang="en-US" sz="1600" b="1">
                  <a:solidFill>
                    <a:schemeClr val="bg1"/>
                  </a:solidFill>
                  <a:latin typeface="Bahnschrift Condensed" panose="020B0502040204020203" pitchFamily="34" charset="0"/>
                </a:rPr>
                <a:t>background checks for </a:t>
              </a:r>
              <a:r>
                <a:rPr lang="en-US" sz="3600" b="1">
                  <a:solidFill>
                    <a:schemeClr val="bg1"/>
                  </a:solidFill>
                  <a:latin typeface="Bahnschrift Condensed" panose="020B0502040204020203" pitchFamily="34" charset="0"/>
                </a:rPr>
                <a:t>gun buyers</a:t>
              </a:r>
              <a:endParaRPr lang="en-US" sz="4000" b="1">
                <a:solidFill>
                  <a:schemeClr val="bg1"/>
                </a:solidFill>
                <a:latin typeface="Bahnschrift Condensed" panose="020B0502040204020203" pitchFamily="34" charset="0"/>
              </a:endParaRPr>
            </a:p>
          </p:txBody>
        </p:sp>
      </p:grpSp>
      <p:sp>
        <p:nvSpPr>
          <p:cNvPr id="12" name="Oval 11">
            <a:extLst>
              <a:ext uri="{FF2B5EF4-FFF2-40B4-BE49-F238E27FC236}">
                <a16:creationId xmlns:a16="http://schemas.microsoft.com/office/drawing/2014/main" id="{560CB2A8-1C78-428F-996A-1244F373F893}"/>
              </a:ext>
            </a:extLst>
          </p:cNvPr>
          <p:cNvSpPr/>
          <p:nvPr/>
        </p:nvSpPr>
        <p:spPr>
          <a:xfrm>
            <a:off x="550462" y="496341"/>
            <a:ext cx="1426464" cy="1426464"/>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8" name="Picture 17" descr="Icon&#10;&#10;Description automatically generated">
            <a:extLst>
              <a:ext uri="{FF2B5EF4-FFF2-40B4-BE49-F238E27FC236}">
                <a16:creationId xmlns:a16="http://schemas.microsoft.com/office/drawing/2014/main" id="{74CEB352-789B-4DF8-8425-40EB091FBA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32263" y="470848"/>
            <a:ext cx="1426464" cy="1426464"/>
          </a:xfrm>
          <a:prstGeom prst="rect">
            <a:avLst/>
          </a:prstGeom>
        </p:spPr>
      </p:pic>
      <p:pic>
        <p:nvPicPr>
          <p:cNvPr id="1026" name="Picture 2">
            <a:extLst>
              <a:ext uri="{FF2B5EF4-FFF2-40B4-BE49-F238E27FC236}">
                <a16:creationId xmlns:a16="http://schemas.microsoft.com/office/drawing/2014/main" id="{6FBB2D8F-84A8-4969-A706-DF4CFBC91B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5887" y="2961892"/>
            <a:ext cx="1804494" cy="277614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48093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peaking into a microphone&#10;&#10;Description automatically generated with medium confidence">
            <a:extLst>
              <a:ext uri="{FF2B5EF4-FFF2-40B4-BE49-F238E27FC236}">
                <a16:creationId xmlns:a16="http://schemas.microsoft.com/office/drawing/2014/main" id="{C7C4B033-CCC0-41DE-B84F-DA37325E4455}"/>
              </a:ext>
            </a:extLst>
          </p:cNvPr>
          <p:cNvPicPr>
            <a:picLocks noChangeAspect="1"/>
          </p:cNvPicPr>
          <p:nvPr/>
        </p:nvPicPr>
        <p:blipFill rotWithShape="1">
          <a:blip r:embed="rId4">
            <a:alphaModFix amt="50000"/>
            <a:extLst>
              <a:ext uri="{28A0092B-C50C-407E-A947-70E740481C1C}">
                <a14:useLocalDpi xmlns:a14="http://schemas.microsoft.com/office/drawing/2010/main" val="0"/>
              </a:ext>
            </a:extLst>
          </a:blip>
          <a:srcRect t="10628" b="4617"/>
          <a:stretch/>
        </p:blipFill>
        <p:spPr>
          <a:xfrm>
            <a:off x="1" y="-6654"/>
            <a:ext cx="12192000" cy="6864654"/>
          </a:xfrm>
          <a:prstGeom prst="rect">
            <a:avLst/>
          </a:prstGeom>
        </p:spPr>
      </p:pic>
      <p:sp>
        <p:nvSpPr>
          <p:cNvPr id="6" name="Rectangle 5">
            <a:extLst>
              <a:ext uri="{FF2B5EF4-FFF2-40B4-BE49-F238E27FC236}">
                <a16:creationId xmlns:a16="http://schemas.microsoft.com/office/drawing/2014/main" id="{B7A0E569-C320-4440-8196-BD9AEC5B0141}"/>
              </a:ext>
            </a:extLst>
          </p:cNvPr>
          <p:cNvSpPr/>
          <p:nvPr/>
        </p:nvSpPr>
        <p:spPr>
          <a:xfrm>
            <a:off x="0" y="0"/>
            <a:ext cx="12186585" cy="6858000"/>
          </a:xfrm>
          <a:prstGeom prst="rect">
            <a:avLst/>
          </a:prstGeom>
          <a:gradFill flip="none" rotWithShape="1">
            <a:gsLst>
              <a:gs pos="23000">
                <a:srgbClr val="FFFFFF">
                  <a:alpha val="26000"/>
                </a:srgbClr>
              </a:gs>
              <a:gs pos="0">
                <a:schemeClr val="bg1">
                  <a:alpha val="5100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80F7C4B3-0EDC-47F3-86FE-2DC3051163BF}"/>
              </a:ext>
            </a:extLst>
          </p:cNvPr>
          <p:cNvSpPr>
            <a:spLocks noGrp="1"/>
          </p:cNvSpPr>
          <p:nvPr>
            <p:ph type="title"/>
          </p:nvPr>
        </p:nvSpPr>
        <p:spPr>
          <a:xfrm>
            <a:off x="532263" y="555354"/>
            <a:ext cx="8090627" cy="1293111"/>
          </a:xfrm>
        </p:spPr>
        <p:txBody>
          <a:bodyPr/>
          <a:lstStyle/>
          <a:p>
            <a:pPr>
              <a:lnSpc>
                <a:spcPct val="110000"/>
              </a:lnSpc>
            </a:pPr>
            <a:r>
              <a:rPr lang="en-US" b="1"/>
              <a:t>Effective Oral Communication</a:t>
            </a:r>
          </a:p>
        </p:txBody>
      </p:sp>
    </p:spTree>
    <p:custDataLst>
      <p:tags r:id="rId1"/>
    </p:custDataLst>
    <p:extLst>
      <p:ext uri="{BB962C8B-B14F-4D97-AF65-F5344CB8AC3E}">
        <p14:creationId xmlns:p14="http://schemas.microsoft.com/office/powerpoint/2010/main" val="747436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person, window, suit&#10;&#10;Description automatically generated">
            <a:extLst>
              <a:ext uri="{FF2B5EF4-FFF2-40B4-BE49-F238E27FC236}">
                <a16:creationId xmlns:a16="http://schemas.microsoft.com/office/drawing/2014/main" id="{E4A942FC-40BB-4AF2-8568-593C276D0675}"/>
              </a:ext>
            </a:extLst>
          </p:cNvPr>
          <p:cNvPicPr>
            <a:picLocks noChangeAspect="1"/>
          </p:cNvPicPr>
          <p:nvPr/>
        </p:nvPicPr>
        <p:blipFill rotWithShape="1">
          <a:blip r:embed="rId4">
            <a:alphaModFix amt="22000"/>
            <a:extLst>
              <a:ext uri="{28A0092B-C50C-407E-A947-70E740481C1C}">
                <a14:useLocalDpi xmlns:a14="http://schemas.microsoft.com/office/drawing/2010/main" val="0"/>
              </a:ext>
            </a:extLst>
          </a:blip>
          <a:srcRect b="15704"/>
          <a:stretch/>
        </p:blipFill>
        <p:spPr>
          <a:xfrm flipH="1">
            <a:off x="5415" y="0"/>
            <a:ext cx="12192000" cy="6858000"/>
          </a:xfrm>
          <a:prstGeom prst="rect">
            <a:avLst/>
          </a:prstGeom>
        </p:spPr>
      </p:pic>
      <p:sp>
        <p:nvSpPr>
          <p:cNvPr id="6" name="Rectangle 5">
            <a:extLst>
              <a:ext uri="{FF2B5EF4-FFF2-40B4-BE49-F238E27FC236}">
                <a16:creationId xmlns:a16="http://schemas.microsoft.com/office/drawing/2014/main" id="{26B291E4-B850-4CC3-A34B-69E27CA03187}"/>
              </a:ext>
            </a:extLst>
          </p:cNvPr>
          <p:cNvSpPr/>
          <p:nvPr/>
        </p:nvSpPr>
        <p:spPr>
          <a:xfrm>
            <a:off x="0" y="0"/>
            <a:ext cx="12186585" cy="6858000"/>
          </a:xfrm>
          <a:prstGeom prst="rect">
            <a:avLst/>
          </a:prstGeom>
          <a:gradFill flip="none" rotWithShape="1">
            <a:gsLst>
              <a:gs pos="35000">
                <a:srgbClr val="FFFFFF">
                  <a:alpha val="65000"/>
                </a:srgbClr>
              </a:gs>
              <a:gs pos="0">
                <a:schemeClr val="bg1">
                  <a:alpha val="9000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latin typeface="+mj-lt"/>
              </a:rPr>
              <a:t>Effective spokesperson</a:t>
            </a:r>
          </a:p>
        </p:txBody>
      </p:sp>
      <p:sp>
        <p:nvSpPr>
          <p:cNvPr id="3" name="Content Placeholder 2">
            <a:extLst>
              <a:ext uri="{FF2B5EF4-FFF2-40B4-BE49-F238E27FC236}">
                <a16:creationId xmlns:a16="http://schemas.microsoft.com/office/drawing/2014/main" id="{0F689D52-90A2-42F0-A83A-D2765A9D88BD}"/>
              </a:ext>
            </a:extLst>
          </p:cNvPr>
          <p:cNvSpPr>
            <a:spLocks noGrp="1"/>
          </p:cNvSpPr>
          <p:nvPr>
            <p:ph idx="1"/>
          </p:nvPr>
        </p:nvSpPr>
        <p:spPr/>
        <p:txBody>
          <a:bodyPr/>
          <a:lstStyle/>
          <a:p>
            <a:pPr>
              <a:lnSpc>
                <a:spcPct val="110000"/>
              </a:lnSpc>
            </a:pPr>
            <a:r>
              <a:rPr lang="en-US"/>
              <a:t>Knowledgeable about the issue</a:t>
            </a:r>
          </a:p>
          <a:p>
            <a:pPr lvl="1">
              <a:lnSpc>
                <a:spcPct val="110000"/>
              </a:lnSpc>
            </a:pPr>
            <a:r>
              <a:rPr lang="en-US"/>
              <a:t>Who it impacts</a:t>
            </a:r>
          </a:p>
          <a:p>
            <a:pPr lvl="1">
              <a:lnSpc>
                <a:spcPct val="110000"/>
              </a:lnSpc>
            </a:pPr>
            <a:r>
              <a:rPr lang="en-US"/>
              <a:t>Why it matters</a:t>
            </a:r>
          </a:p>
          <a:p>
            <a:pPr lvl="1">
              <a:lnSpc>
                <a:spcPct val="110000"/>
              </a:lnSpc>
            </a:pPr>
            <a:r>
              <a:rPr lang="en-US"/>
              <a:t>How the solution will address the problem</a:t>
            </a:r>
          </a:p>
          <a:p>
            <a:pPr>
              <a:lnSpc>
                <a:spcPct val="110000"/>
              </a:lnSpc>
            </a:pPr>
            <a:r>
              <a:rPr lang="en-US"/>
              <a:t>Knowledgeable about your target audience</a:t>
            </a:r>
          </a:p>
          <a:p>
            <a:pPr>
              <a:lnSpc>
                <a:spcPct val="110000"/>
              </a:lnSpc>
            </a:pPr>
            <a:r>
              <a:rPr lang="en-US"/>
              <a:t>Able to explain the message simply and clearly </a:t>
            </a:r>
          </a:p>
          <a:p>
            <a:pPr lvl="1">
              <a:lnSpc>
                <a:spcPct val="110000"/>
              </a:lnSpc>
            </a:pPr>
            <a:r>
              <a:rPr lang="en-US"/>
              <a:t>Easy to understand </a:t>
            </a:r>
          </a:p>
          <a:p>
            <a:pPr lvl="1">
              <a:lnSpc>
                <a:spcPct val="110000"/>
              </a:lnSpc>
            </a:pPr>
            <a:r>
              <a:rPr lang="en-US"/>
              <a:t>Conversational and engaging </a:t>
            </a:r>
          </a:p>
          <a:p>
            <a:pPr>
              <a:lnSpc>
                <a:spcPct val="110000"/>
              </a:lnSpc>
            </a:pPr>
            <a:endParaRPr lang="en-US"/>
          </a:p>
        </p:txBody>
      </p:sp>
      <p:sp>
        <p:nvSpPr>
          <p:cNvPr id="11" name="Rectangle 10"/>
          <p:cNvSpPr/>
          <p:nvPr/>
        </p:nvSpPr>
        <p:spPr>
          <a:xfrm>
            <a:off x="550460" y="6263425"/>
            <a:ext cx="6781800" cy="303630"/>
          </a:xfrm>
          <a:prstGeom prst="rect">
            <a:avLst/>
          </a:prstGeom>
        </p:spPr>
        <p:txBody>
          <a:bodyPr wrap="square" anchor="b">
            <a:noAutofit/>
          </a:bodyPr>
          <a:lstStyle/>
          <a:p>
            <a:r>
              <a:rPr lang="en-US" sz="1200">
                <a:solidFill>
                  <a:schemeClr val="tx1">
                    <a:lumMod val="75000"/>
                    <a:lumOff val="25000"/>
                  </a:schemeClr>
                </a:solidFill>
              </a:rPr>
              <a:t>Hubbell Communications. 6 Traits and Tactics of an Effective Spokesperson (May 26, 2016).</a:t>
            </a:r>
          </a:p>
        </p:txBody>
      </p:sp>
    </p:spTree>
    <p:custDataLst>
      <p:tags r:id="rId1"/>
    </p:custDataLst>
    <p:extLst>
      <p:ext uri="{BB962C8B-B14F-4D97-AF65-F5344CB8AC3E}">
        <p14:creationId xmlns:p14="http://schemas.microsoft.com/office/powerpoint/2010/main" val="352941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tanding on a stage&#10;&#10;Description automatically generated with medium confidence">
            <a:extLst>
              <a:ext uri="{FF2B5EF4-FFF2-40B4-BE49-F238E27FC236}">
                <a16:creationId xmlns:a16="http://schemas.microsoft.com/office/drawing/2014/main" id="{EA4E64F9-D5DF-4B99-A857-B6CE7202FB46}"/>
              </a:ext>
            </a:extLst>
          </p:cNvPr>
          <p:cNvPicPr>
            <a:picLocks noChangeAspect="1"/>
          </p:cNvPicPr>
          <p:nvPr/>
        </p:nvPicPr>
        <p:blipFill rotWithShape="1">
          <a:blip r:embed="rId4">
            <a:alphaModFix amt="35000"/>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r="18840" b="18840"/>
          <a:stretch/>
        </p:blipFill>
        <p:spPr>
          <a:xfrm>
            <a:off x="0" y="0"/>
            <a:ext cx="12192000" cy="6858990"/>
          </a:xfrm>
          <a:prstGeom prst="rect">
            <a:avLst/>
          </a:prstGeom>
        </p:spPr>
      </p:pic>
      <p:sp>
        <p:nvSpPr>
          <p:cNvPr id="9" name="Rectangle 8">
            <a:extLst>
              <a:ext uri="{FF2B5EF4-FFF2-40B4-BE49-F238E27FC236}">
                <a16:creationId xmlns:a16="http://schemas.microsoft.com/office/drawing/2014/main" id="{E886E6DC-6108-455F-A9F4-2CA24BB39F1D}"/>
              </a:ext>
            </a:extLst>
          </p:cNvPr>
          <p:cNvSpPr/>
          <p:nvPr/>
        </p:nvSpPr>
        <p:spPr>
          <a:xfrm>
            <a:off x="-6392" y="0"/>
            <a:ext cx="12186585" cy="6858000"/>
          </a:xfrm>
          <a:prstGeom prst="rect">
            <a:avLst/>
          </a:prstGeom>
          <a:gradFill flip="none" rotWithShape="1">
            <a:gsLst>
              <a:gs pos="54000">
                <a:srgbClr val="FFFFFF">
                  <a:alpha val="76000"/>
                </a:srgbClr>
              </a:gs>
              <a:gs pos="0">
                <a:schemeClr val="bg1">
                  <a:alpha val="8700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latin typeface="+mj-lt"/>
              </a:rPr>
              <a:t>Effective Spokesperson</a:t>
            </a:r>
          </a:p>
        </p:txBody>
      </p:sp>
      <p:sp>
        <p:nvSpPr>
          <p:cNvPr id="6" name="Content Placeholder 5">
            <a:extLst>
              <a:ext uri="{FF2B5EF4-FFF2-40B4-BE49-F238E27FC236}">
                <a16:creationId xmlns:a16="http://schemas.microsoft.com/office/drawing/2014/main" id="{30D30101-C278-4F77-900B-DDC305D87A4A}"/>
              </a:ext>
            </a:extLst>
          </p:cNvPr>
          <p:cNvSpPr>
            <a:spLocks noGrp="1"/>
          </p:cNvSpPr>
          <p:nvPr>
            <p:ph idx="1"/>
          </p:nvPr>
        </p:nvSpPr>
        <p:spPr/>
        <p:txBody>
          <a:bodyPr/>
          <a:lstStyle/>
          <a:p>
            <a:pPr marL="171450" indent="-171450">
              <a:lnSpc>
                <a:spcPct val="110000"/>
              </a:lnSpc>
            </a:pPr>
            <a:r>
              <a:rPr lang="en-US"/>
              <a:t>Prepared to answer hard questions </a:t>
            </a:r>
          </a:p>
          <a:p>
            <a:pPr marL="171450" indent="-171450">
              <a:lnSpc>
                <a:spcPct val="110000"/>
              </a:lnSpc>
            </a:pPr>
            <a:r>
              <a:rPr lang="en-US"/>
              <a:t>Nimble</a:t>
            </a:r>
          </a:p>
          <a:p>
            <a:pPr marL="171450" indent="-171450">
              <a:lnSpc>
                <a:spcPct val="110000"/>
              </a:lnSpc>
            </a:pPr>
            <a:r>
              <a:rPr lang="en-US"/>
              <a:t>Able to listen and adjust </a:t>
            </a:r>
          </a:p>
          <a:p>
            <a:pPr>
              <a:lnSpc>
                <a:spcPct val="110000"/>
              </a:lnSpc>
            </a:pPr>
            <a:endParaRPr lang="en-US"/>
          </a:p>
        </p:txBody>
      </p:sp>
      <p:sp>
        <p:nvSpPr>
          <p:cNvPr id="8" name="Rectangle 7">
            <a:extLst>
              <a:ext uri="{FF2B5EF4-FFF2-40B4-BE49-F238E27FC236}">
                <a16:creationId xmlns:a16="http://schemas.microsoft.com/office/drawing/2014/main" id="{A1C1DF59-5828-41D4-90C3-3F27AD401B45}"/>
              </a:ext>
            </a:extLst>
          </p:cNvPr>
          <p:cNvSpPr/>
          <p:nvPr/>
        </p:nvSpPr>
        <p:spPr>
          <a:xfrm>
            <a:off x="550460" y="6263425"/>
            <a:ext cx="6781800" cy="303630"/>
          </a:xfrm>
          <a:prstGeom prst="rect">
            <a:avLst/>
          </a:prstGeom>
        </p:spPr>
        <p:txBody>
          <a:bodyPr wrap="square" anchor="b">
            <a:noAutofit/>
          </a:bodyPr>
          <a:lstStyle/>
          <a:p>
            <a:r>
              <a:rPr lang="en-US" sz="1200">
                <a:solidFill>
                  <a:schemeClr val="tx1">
                    <a:lumMod val="75000"/>
                    <a:lumOff val="25000"/>
                  </a:schemeClr>
                </a:solidFill>
              </a:rPr>
              <a:t>Hubbell Communications. 6 Traits and Tactics of an Effective Spokesperson (May 26, 2016).</a:t>
            </a:r>
          </a:p>
        </p:txBody>
      </p:sp>
    </p:spTree>
    <p:custDataLst>
      <p:tags r:id="rId1"/>
    </p:custDataLst>
    <p:extLst>
      <p:ext uri="{BB962C8B-B14F-4D97-AF65-F5344CB8AC3E}">
        <p14:creationId xmlns:p14="http://schemas.microsoft.com/office/powerpoint/2010/main" val="71240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indoor, person&#10;&#10;Description automatically generated">
            <a:extLst>
              <a:ext uri="{FF2B5EF4-FFF2-40B4-BE49-F238E27FC236}">
                <a16:creationId xmlns:a16="http://schemas.microsoft.com/office/drawing/2014/main" id="{B7D74710-890C-4746-97A8-6BDD37EDF2AC}"/>
              </a:ext>
            </a:extLst>
          </p:cNvPr>
          <p:cNvPicPr>
            <a:picLocks noChangeAspect="1"/>
          </p:cNvPicPr>
          <p:nvPr/>
        </p:nvPicPr>
        <p:blipFill rotWithShape="1">
          <a:blip r:embed="rId4">
            <a:alphaModFix amt="35000"/>
            <a:extLst>
              <a:ext uri="{28A0092B-C50C-407E-A947-70E740481C1C}">
                <a14:useLocalDpi xmlns:a14="http://schemas.microsoft.com/office/drawing/2010/main" val="0"/>
              </a:ext>
            </a:extLst>
          </a:blip>
          <a:srcRect r="15493" b="28697"/>
          <a:stretch/>
        </p:blipFill>
        <p:spPr>
          <a:xfrm>
            <a:off x="0" y="0"/>
            <a:ext cx="12192000" cy="6858000"/>
          </a:xfrm>
          <a:prstGeom prst="rect">
            <a:avLst/>
          </a:prstGeom>
        </p:spPr>
      </p:pic>
      <p:sp>
        <p:nvSpPr>
          <p:cNvPr id="3" name="Rectangle 2">
            <a:extLst>
              <a:ext uri="{FF2B5EF4-FFF2-40B4-BE49-F238E27FC236}">
                <a16:creationId xmlns:a16="http://schemas.microsoft.com/office/drawing/2014/main" id="{417E074C-358C-420F-B013-D718BE5E7272}"/>
              </a:ext>
            </a:extLst>
          </p:cNvPr>
          <p:cNvSpPr/>
          <p:nvPr/>
        </p:nvSpPr>
        <p:spPr>
          <a:xfrm rot="10800000">
            <a:off x="-1" y="0"/>
            <a:ext cx="7387772" cy="6858000"/>
          </a:xfrm>
          <a:prstGeom prst="rect">
            <a:avLst/>
          </a:prstGeom>
          <a:gradFill flip="none" rotWithShape="1">
            <a:gsLst>
              <a:gs pos="0">
                <a:srgbClr val="FDFDFD">
                  <a:alpha val="74000"/>
                </a:srgbClr>
              </a:gs>
              <a:gs pos="79000">
                <a:srgbClr val="FEFEFE">
                  <a:alpha val="74000"/>
                </a:srgbClr>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latin typeface="+mj-lt"/>
              </a:rPr>
              <a:t>Effective Spokesperson </a:t>
            </a:r>
          </a:p>
        </p:txBody>
      </p:sp>
      <p:sp>
        <p:nvSpPr>
          <p:cNvPr id="6" name="Content Placeholder 5">
            <a:extLst>
              <a:ext uri="{FF2B5EF4-FFF2-40B4-BE49-F238E27FC236}">
                <a16:creationId xmlns:a16="http://schemas.microsoft.com/office/drawing/2014/main" id="{4A0285F1-CA47-4BB9-AB82-85E0632F3E82}"/>
              </a:ext>
            </a:extLst>
          </p:cNvPr>
          <p:cNvSpPr>
            <a:spLocks noGrp="1"/>
          </p:cNvSpPr>
          <p:nvPr>
            <p:ph idx="1"/>
          </p:nvPr>
        </p:nvSpPr>
        <p:spPr>
          <a:xfrm>
            <a:off x="532264" y="1692322"/>
            <a:ext cx="5145206" cy="4694830"/>
          </a:xfrm>
        </p:spPr>
        <p:txBody>
          <a:bodyPr/>
          <a:lstStyle/>
          <a:p>
            <a:pPr>
              <a:lnSpc>
                <a:spcPct val="110000"/>
              </a:lnSpc>
            </a:pPr>
            <a:r>
              <a:rPr lang="en-US"/>
              <a:t>Genuine, authentic, and trustworthy</a:t>
            </a:r>
          </a:p>
          <a:p>
            <a:pPr>
              <a:lnSpc>
                <a:spcPct val="110000"/>
              </a:lnSpc>
            </a:pPr>
            <a:r>
              <a:rPr lang="en-US"/>
              <a:t>Able to relate to different audiences </a:t>
            </a:r>
          </a:p>
          <a:p>
            <a:pPr>
              <a:lnSpc>
                <a:spcPct val="110000"/>
              </a:lnSpc>
            </a:pPr>
            <a:r>
              <a:rPr lang="en-US"/>
              <a:t>Quotable</a:t>
            </a:r>
          </a:p>
          <a:p>
            <a:pPr marL="628650" lvl="1" indent="-171450">
              <a:lnSpc>
                <a:spcPct val="110000"/>
              </a:lnSpc>
            </a:pPr>
            <a:r>
              <a:rPr lang="en-US"/>
              <a:t>Soundbites</a:t>
            </a:r>
          </a:p>
          <a:p>
            <a:pPr marL="628650" lvl="1" indent="-171450">
              <a:lnSpc>
                <a:spcPct val="110000"/>
              </a:lnSpc>
            </a:pPr>
            <a:r>
              <a:rPr lang="en-US"/>
              <a:t>Analogies</a:t>
            </a:r>
          </a:p>
          <a:p>
            <a:pPr>
              <a:lnSpc>
                <a:spcPct val="110000"/>
              </a:lnSpc>
            </a:pPr>
            <a:endParaRPr lang="en-US"/>
          </a:p>
        </p:txBody>
      </p:sp>
    </p:spTree>
    <p:custDataLst>
      <p:tags r:id="rId1"/>
    </p:custDataLst>
    <p:extLst>
      <p:ext uri="{BB962C8B-B14F-4D97-AF65-F5344CB8AC3E}">
        <p14:creationId xmlns:p14="http://schemas.microsoft.com/office/powerpoint/2010/main" val="428253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microphone&#10;&#10;Description automatically generated">
            <a:extLst>
              <a:ext uri="{FF2B5EF4-FFF2-40B4-BE49-F238E27FC236}">
                <a16:creationId xmlns:a16="http://schemas.microsoft.com/office/drawing/2014/main" id="{8111B734-6077-4A4E-85EE-4989EF57CBE7}"/>
              </a:ext>
            </a:extLst>
          </p:cNvPr>
          <p:cNvPicPr>
            <a:picLocks noChangeAspect="1"/>
          </p:cNvPicPr>
          <p:nvPr/>
        </p:nvPicPr>
        <p:blipFill rotWithShape="1">
          <a:blip r:embed="rId4">
            <a:extLst>
              <a:ext uri="{28A0092B-C50C-407E-A947-70E740481C1C}">
                <a14:useLocalDpi xmlns:a14="http://schemas.microsoft.com/office/drawing/2010/main" val="0"/>
              </a:ext>
            </a:extLst>
          </a:blip>
          <a:srcRect b="2409"/>
          <a:stretch/>
        </p:blipFill>
        <p:spPr>
          <a:xfrm>
            <a:off x="6096000" y="1078822"/>
            <a:ext cx="5921830" cy="5779178"/>
          </a:xfrm>
          <a:prstGeom prst="rect">
            <a:avLst/>
          </a:prstGeom>
        </p:spPr>
      </p:pic>
      <p:sp>
        <p:nvSpPr>
          <p:cNvPr id="2" name="Title 1"/>
          <p:cNvSpPr>
            <a:spLocks noGrp="1"/>
          </p:cNvSpPr>
          <p:nvPr>
            <p:ph type="title"/>
          </p:nvPr>
        </p:nvSpPr>
        <p:spPr/>
        <p:txBody>
          <a:bodyPr>
            <a:normAutofit/>
          </a:bodyPr>
          <a:lstStyle/>
          <a:p>
            <a:r>
              <a:rPr lang="en-US" b="1">
                <a:latin typeface="+mj-lt"/>
              </a:rPr>
              <a:t>Effective Spokesperson</a:t>
            </a:r>
          </a:p>
        </p:txBody>
      </p:sp>
      <p:sp>
        <p:nvSpPr>
          <p:cNvPr id="6" name="Content Placeholder 5">
            <a:extLst>
              <a:ext uri="{FF2B5EF4-FFF2-40B4-BE49-F238E27FC236}">
                <a16:creationId xmlns:a16="http://schemas.microsoft.com/office/drawing/2014/main" id="{1B1A0E79-B018-4329-B291-4A7D98EECB49}"/>
              </a:ext>
            </a:extLst>
          </p:cNvPr>
          <p:cNvSpPr>
            <a:spLocks noGrp="1"/>
          </p:cNvSpPr>
          <p:nvPr>
            <p:ph idx="1"/>
          </p:nvPr>
        </p:nvSpPr>
        <p:spPr/>
        <p:txBody>
          <a:bodyPr/>
          <a:lstStyle/>
          <a:p>
            <a:pPr>
              <a:lnSpc>
                <a:spcPct val="110000"/>
              </a:lnSpc>
            </a:pPr>
            <a:r>
              <a:rPr lang="en-US"/>
              <a:t>Training and experience</a:t>
            </a:r>
          </a:p>
          <a:p>
            <a:pPr>
              <a:lnSpc>
                <a:spcPct val="110000"/>
              </a:lnSpc>
            </a:pPr>
            <a:r>
              <a:rPr lang="en-US"/>
              <a:t>Open to feedback</a:t>
            </a:r>
          </a:p>
          <a:p>
            <a:pPr>
              <a:lnSpc>
                <a:spcPct val="110000"/>
              </a:lnSpc>
            </a:pPr>
            <a:r>
              <a:rPr lang="en-US"/>
              <a:t>Willing to learn new techniques</a:t>
            </a:r>
          </a:p>
          <a:p>
            <a:pPr marL="0" indent="0">
              <a:lnSpc>
                <a:spcPct val="110000"/>
              </a:lnSpc>
              <a:buNone/>
            </a:pPr>
            <a:endParaRPr lang="en-US"/>
          </a:p>
        </p:txBody>
      </p:sp>
    </p:spTree>
    <p:custDataLst>
      <p:tags r:id="rId1"/>
    </p:custDataLst>
    <p:extLst>
      <p:ext uri="{BB962C8B-B14F-4D97-AF65-F5344CB8AC3E}">
        <p14:creationId xmlns:p14="http://schemas.microsoft.com/office/powerpoint/2010/main" val="4164714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5A9D6-661F-4CC6-B4FE-4D4EBBA7B147}"/>
              </a:ext>
            </a:extLst>
          </p:cNvPr>
          <p:cNvSpPr>
            <a:spLocks noGrp="1"/>
          </p:cNvSpPr>
          <p:nvPr>
            <p:ph type="title"/>
          </p:nvPr>
        </p:nvSpPr>
        <p:spPr/>
        <p:txBody>
          <a:bodyPr/>
          <a:lstStyle/>
          <a:p>
            <a:r>
              <a:rPr lang="en-US" b="1"/>
              <a:t>In Summary </a:t>
            </a:r>
          </a:p>
        </p:txBody>
      </p:sp>
      <p:grpSp>
        <p:nvGrpSpPr>
          <p:cNvPr id="11" name="Group 10">
            <a:extLst>
              <a:ext uri="{FF2B5EF4-FFF2-40B4-BE49-F238E27FC236}">
                <a16:creationId xmlns:a16="http://schemas.microsoft.com/office/drawing/2014/main" id="{F874BEF0-B1F0-4ED1-84A5-BA0B7AC71C76}"/>
              </a:ext>
            </a:extLst>
          </p:cNvPr>
          <p:cNvGrpSpPr/>
          <p:nvPr/>
        </p:nvGrpSpPr>
        <p:grpSpPr>
          <a:xfrm>
            <a:off x="9008419" y="1568120"/>
            <a:ext cx="2196475" cy="4664806"/>
            <a:chOff x="9008419" y="1568120"/>
            <a:chExt cx="2196475" cy="4664806"/>
          </a:xfrm>
        </p:grpSpPr>
        <p:pic>
          <p:nvPicPr>
            <p:cNvPr id="29" name="Picture 28" descr="A picture containing text, microphone&#10;&#10;Description automatically generated">
              <a:extLst>
                <a:ext uri="{FF2B5EF4-FFF2-40B4-BE49-F238E27FC236}">
                  <a16:creationId xmlns:a16="http://schemas.microsoft.com/office/drawing/2014/main" id="{1C3199B1-901E-41AD-93FD-E61DEB78EEC2}"/>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6000"/>
                      </a14:imgEffect>
                    </a14:imgLayer>
                  </a14:imgProps>
                </a:ext>
                <a:ext uri="{28A0092B-C50C-407E-A947-70E740481C1C}">
                  <a14:useLocalDpi xmlns:a14="http://schemas.microsoft.com/office/drawing/2010/main" val="0"/>
                </a:ext>
              </a:extLst>
            </a:blip>
            <a:srcRect l="175" r="-3" b="1037"/>
            <a:stretch/>
          </p:blipFill>
          <p:spPr>
            <a:xfrm>
              <a:off x="9012248" y="1940918"/>
              <a:ext cx="2192646" cy="2173647"/>
            </a:xfrm>
            <a:prstGeom prst="rect">
              <a:avLst/>
            </a:prstGeom>
          </p:spPr>
        </p:pic>
        <p:sp>
          <p:nvSpPr>
            <p:cNvPr id="27" name="Rectangle 26">
              <a:extLst>
                <a:ext uri="{FF2B5EF4-FFF2-40B4-BE49-F238E27FC236}">
                  <a16:creationId xmlns:a16="http://schemas.microsoft.com/office/drawing/2014/main" id="{3EB9ABA8-D506-4A2F-B88A-914E0CF166A1}"/>
                </a:ext>
              </a:extLst>
            </p:cNvPr>
            <p:cNvSpPr/>
            <p:nvPr/>
          </p:nvSpPr>
          <p:spPr>
            <a:xfrm>
              <a:off x="9010333" y="4038366"/>
              <a:ext cx="2194560" cy="219456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 name="Content Placeholder 2">
              <a:extLst>
                <a:ext uri="{FF2B5EF4-FFF2-40B4-BE49-F238E27FC236}">
                  <a16:creationId xmlns:a16="http://schemas.microsoft.com/office/drawing/2014/main" id="{8A5BFB91-DC45-4DD3-BFDA-36399E547248}"/>
                </a:ext>
              </a:extLst>
            </p:cNvPr>
            <p:cNvSpPr txBox="1">
              <a:spLocks/>
            </p:cNvSpPr>
            <p:nvPr/>
          </p:nvSpPr>
          <p:spPr>
            <a:xfrm>
              <a:off x="9089695" y="4307971"/>
              <a:ext cx="2033394" cy="18581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550">
                  <a:solidFill>
                    <a:schemeClr val="bg1"/>
                  </a:solidFill>
                  <a:latin typeface="+mj-lt"/>
                </a:rPr>
                <a:t>Being an effective spokesperson requires preparation, practice and feedback </a:t>
              </a:r>
            </a:p>
          </p:txBody>
        </p:sp>
        <p:sp>
          <p:nvSpPr>
            <p:cNvPr id="4" name="Rectangle 3">
              <a:extLst>
                <a:ext uri="{FF2B5EF4-FFF2-40B4-BE49-F238E27FC236}">
                  <a16:creationId xmlns:a16="http://schemas.microsoft.com/office/drawing/2014/main" id="{2EDC4889-D16C-4C18-B3FF-2380A1D527A9}"/>
                </a:ext>
              </a:extLst>
            </p:cNvPr>
            <p:cNvSpPr/>
            <p:nvPr/>
          </p:nvSpPr>
          <p:spPr>
            <a:xfrm>
              <a:off x="9008419" y="1568120"/>
              <a:ext cx="2194560" cy="372798"/>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277EB51B-DA4E-453E-8FAA-76ACB3FA3DB5}"/>
              </a:ext>
            </a:extLst>
          </p:cNvPr>
          <p:cNvGrpSpPr/>
          <p:nvPr/>
        </p:nvGrpSpPr>
        <p:grpSpPr>
          <a:xfrm>
            <a:off x="6336651" y="1563691"/>
            <a:ext cx="2196475" cy="4796165"/>
            <a:chOff x="6336651" y="1563691"/>
            <a:chExt cx="2196475" cy="4796165"/>
          </a:xfrm>
        </p:grpSpPr>
        <p:sp>
          <p:nvSpPr>
            <p:cNvPr id="26" name="Rectangle 25">
              <a:extLst>
                <a:ext uri="{FF2B5EF4-FFF2-40B4-BE49-F238E27FC236}">
                  <a16:creationId xmlns:a16="http://schemas.microsoft.com/office/drawing/2014/main" id="{65E5A754-4EAF-46C6-8498-5E8FC8C33DBD}"/>
                </a:ext>
              </a:extLst>
            </p:cNvPr>
            <p:cNvSpPr/>
            <p:nvPr/>
          </p:nvSpPr>
          <p:spPr>
            <a:xfrm>
              <a:off x="6338566" y="4038366"/>
              <a:ext cx="2194560" cy="219456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EE2587D-6BB2-4C01-BA2F-9F8214F5EE6A}"/>
                </a:ext>
              </a:extLst>
            </p:cNvPr>
            <p:cNvSpPr/>
            <p:nvPr/>
          </p:nvSpPr>
          <p:spPr>
            <a:xfrm>
              <a:off x="6338566" y="1569488"/>
              <a:ext cx="2194560" cy="247024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DEC2A65A-D92B-49F4-B3D5-DBECBD241AD7}"/>
                </a:ext>
              </a:extLst>
            </p:cNvPr>
            <p:cNvSpPr txBox="1">
              <a:spLocks/>
            </p:cNvSpPr>
            <p:nvPr/>
          </p:nvSpPr>
          <p:spPr>
            <a:xfrm>
              <a:off x="6422414" y="4307972"/>
              <a:ext cx="2033394" cy="20518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550">
                  <a:solidFill>
                    <a:schemeClr val="bg1"/>
                  </a:solidFill>
                  <a:latin typeface="+mj-lt"/>
                </a:rPr>
                <a:t>Using effective social math strategies can evoke emotional responses and make your argument more compelling </a:t>
              </a:r>
            </a:p>
          </p:txBody>
        </p:sp>
        <p:sp>
          <p:nvSpPr>
            <p:cNvPr id="28" name="TextBox 27">
              <a:extLst>
                <a:ext uri="{FF2B5EF4-FFF2-40B4-BE49-F238E27FC236}">
                  <a16:creationId xmlns:a16="http://schemas.microsoft.com/office/drawing/2014/main" id="{48A168D4-1F0F-42E4-A3BA-51A82374346F}"/>
                </a:ext>
              </a:extLst>
            </p:cNvPr>
            <p:cNvSpPr txBox="1"/>
            <p:nvPr/>
          </p:nvSpPr>
          <p:spPr>
            <a:xfrm>
              <a:off x="6601866" y="2253237"/>
              <a:ext cx="1767317" cy="1708160"/>
            </a:xfrm>
            <a:prstGeom prst="rect">
              <a:avLst/>
            </a:prstGeom>
            <a:noFill/>
          </p:spPr>
          <p:txBody>
            <a:bodyPr wrap="square" rtlCol="0">
              <a:spAutoFit/>
            </a:bodyPr>
            <a:lstStyle/>
            <a:p>
              <a:r>
                <a:rPr lang="en-US" sz="1600" b="1">
                  <a:solidFill>
                    <a:schemeClr val="bg1"/>
                  </a:solidFill>
                  <a:latin typeface="Bahnschrift Condensed" panose="020B0502040204020203" pitchFamily="34" charset="0"/>
                </a:rPr>
                <a:t>The food and beverage industry spends</a:t>
              </a:r>
            </a:p>
            <a:p>
              <a:pPr>
                <a:spcBef>
                  <a:spcPts val="600"/>
                </a:spcBef>
              </a:pPr>
              <a:r>
                <a:rPr lang="en-US" sz="3600" b="1">
                  <a:solidFill>
                    <a:schemeClr val="bg1"/>
                  </a:solidFill>
                  <a:latin typeface="Bahnschrift Condensed" panose="020B0502040204020203" pitchFamily="34" charset="0"/>
                </a:rPr>
                <a:t>$5 million </a:t>
              </a:r>
              <a:r>
                <a:rPr lang="en-US" sz="1200" b="1">
                  <a:solidFill>
                    <a:schemeClr val="bg1"/>
                  </a:solidFill>
                  <a:latin typeface="Bahnschrift Condensed" panose="020B0502040204020203" pitchFamily="34" charset="0"/>
                </a:rPr>
                <a:t> </a:t>
              </a:r>
              <a:r>
                <a:rPr lang="en-US" sz="1600" b="1">
                  <a:solidFill>
                    <a:schemeClr val="bg1"/>
                  </a:solidFill>
                  <a:latin typeface="Bahnschrift Condensed" panose="020B0502040204020203" pitchFamily="34" charset="0"/>
                </a:rPr>
                <a:t>every day to reach children and youth</a:t>
              </a:r>
            </a:p>
          </p:txBody>
        </p:sp>
        <p:pic>
          <p:nvPicPr>
            <p:cNvPr id="30" name="Picture 29" descr="A picture containing indoor, food, sweet, different&#10;&#10;Description automatically generated">
              <a:extLst>
                <a:ext uri="{FF2B5EF4-FFF2-40B4-BE49-F238E27FC236}">
                  <a16:creationId xmlns:a16="http://schemas.microsoft.com/office/drawing/2014/main" id="{AD5273A2-E77C-4075-B355-621391768282}"/>
                </a:ext>
              </a:extLst>
            </p:cNvPr>
            <p:cNvPicPr>
              <a:picLocks noChangeAspect="1"/>
            </p:cNvPicPr>
            <p:nvPr/>
          </p:nvPicPr>
          <p:blipFill rotWithShape="1">
            <a:blip r:embed="rId6">
              <a:extLst>
                <a:ext uri="{28A0092B-C50C-407E-A947-70E740481C1C}">
                  <a14:useLocalDpi xmlns:a14="http://schemas.microsoft.com/office/drawing/2010/main" val="0"/>
                </a:ext>
              </a:extLst>
            </a:blip>
            <a:srcRect b="56805"/>
            <a:stretch/>
          </p:blipFill>
          <p:spPr>
            <a:xfrm>
              <a:off x="6336651" y="1563691"/>
              <a:ext cx="2194560" cy="632396"/>
            </a:xfrm>
            <a:prstGeom prst="rect">
              <a:avLst/>
            </a:prstGeom>
          </p:spPr>
        </p:pic>
      </p:grpSp>
      <p:grpSp>
        <p:nvGrpSpPr>
          <p:cNvPr id="6" name="Group 5">
            <a:extLst>
              <a:ext uri="{FF2B5EF4-FFF2-40B4-BE49-F238E27FC236}">
                <a16:creationId xmlns:a16="http://schemas.microsoft.com/office/drawing/2014/main" id="{5886F6C2-656B-4052-92B0-DA7FEA3DFDB5}"/>
              </a:ext>
            </a:extLst>
          </p:cNvPr>
          <p:cNvGrpSpPr/>
          <p:nvPr/>
        </p:nvGrpSpPr>
        <p:grpSpPr>
          <a:xfrm>
            <a:off x="3590599" y="1563691"/>
            <a:ext cx="2204387" cy="4654223"/>
            <a:chOff x="3590599" y="1563691"/>
            <a:chExt cx="2204387" cy="4654223"/>
          </a:xfrm>
        </p:grpSpPr>
        <p:sp>
          <p:nvSpPr>
            <p:cNvPr id="25" name="Rectangle 24">
              <a:extLst>
                <a:ext uri="{FF2B5EF4-FFF2-40B4-BE49-F238E27FC236}">
                  <a16:creationId xmlns:a16="http://schemas.microsoft.com/office/drawing/2014/main" id="{09ED59D7-8DCD-41DC-A429-0690A5E7EB3B}"/>
                </a:ext>
              </a:extLst>
            </p:cNvPr>
            <p:cNvSpPr/>
            <p:nvPr/>
          </p:nvSpPr>
          <p:spPr>
            <a:xfrm>
              <a:off x="3590599" y="4023354"/>
              <a:ext cx="2194560" cy="219456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5244B11E-B315-4574-A279-4DE8BBB744B5}"/>
                </a:ext>
              </a:extLst>
            </p:cNvPr>
            <p:cNvSpPr txBox="1">
              <a:spLocks/>
            </p:cNvSpPr>
            <p:nvPr/>
          </p:nvSpPr>
          <p:spPr>
            <a:xfrm>
              <a:off x="3676786" y="4292959"/>
              <a:ext cx="2033394" cy="12058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550">
                  <a:solidFill>
                    <a:schemeClr val="bg1"/>
                  </a:solidFill>
                  <a:latin typeface="+mj-lt"/>
                </a:rPr>
                <a:t>Consider your frame when developing messaging </a:t>
              </a:r>
            </a:p>
          </p:txBody>
        </p:sp>
        <p:pic>
          <p:nvPicPr>
            <p:cNvPr id="32" name="Picture 31" descr="A picture containing person&#10;&#10;Description automatically generated">
              <a:extLst>
                <a:ext uri="{FF2B5EF4-FFF2-40B4-BE49-F238E27FC236}">
                  <a16:creationId xmlns:a16="http://schemas.microsoft.com/office/drawing/2014/main" id="{BC8F7FB6-46A4-4515-8877-24F3B1BCC85C}"/>
                </a:ext>
              </a:extLst>
            </p:cNvPr>
            <p:cNvPicPr>
              <a:picLocks noChangeAspect="1"/>
            </p:cNvPicPr>
            <p:nvPr/>
          </p:nvPicPr>
          <p:blipFill rotWithShape="1">
            <a:blip r:embed="rId7">
              <a:extLst>
                <a:ext uri="{28A0092B-C50C-407E-A947-70E740481C1C}">
                  <a14:useLocalDpi xmlns:a14="http://schemas.microsoft.com/office/drawing/2010/main" val="0"/>
                </a:ext>
              </a:extLst>
            </a:blip>
            <a:srcRect l="34270" r="13416" b="11817"/>
            <a:stretch/>
          </p:blipFill>
          <p:spPr>
            <a:xfrm>
              <a:off x="3600426" y="1563691"/>
              <a:ext cx="2194560" cy="2470245"/>
            </a:xfrm>
            <a:prstGeom prst="rect">
              <a:avLst/>
            </a:prstGeom>
          </p:spPr>
        </p:pic>
      </p:grpSp>
      <p:grpSp>
        <p:nvGrpSpPr>
          <p:cNvPr id="16" name="Group 15">
            <a:extLst>
              <a:ext uri="{FF2B5EF4-FFF2-40B4-BE49-F238E27FC236}">
                <a16:creationId xmlns:a16="http://schemas.microsoft.com/office/drawing/2014/main" id="{2DBE718C-086A-4107-9A06-D349153A59F6}"/>
              </a:ext>
            </a:extLst>
          </p:cNvPr>
          <p:cNvGrpSpPr/>
          <p:nvPr/>
        </p:nvGrpSpPr>
        <p:grpSpPr>
          <a:xfrm>
            <a:off x="841936" y="1564211"/>
            <a:ext cx="2194560" cy="4668715"/>
            <a:chOff x="841936" y="1564211"/>
            <a:chExt cx="2194560" cy="4668715"/>
          </a:xfrm>
        </p:grpSpPr>
        <p:grpSp>
          <p:nvGrpSpPr>
            <p:cNvPr id="12" name="Group 11">
              <a:extLst>
                <a:ext uri="{FF2B5EF4-FFF2-40B4-BE49-F238E27FC236}">
                  <a16:creationId xmlns:a16="http://schemas.microsoft.com/office/drawing/2014/main" id="{369D89A0-EE99-4765-A196-855CEEC2451F}"/>
                </a:ext>
              </a:extLst>
            </p:cNvPr>
            <p:cNvGrpSpPr/>
            <p:nvPr/>
          </p:nvGrpSpPr>
          <p:grpSpPr>
            <a:xfrm>
              <a:off x="841937" y="1564211"/>
              <a:ext cx="2193339" cy="2557803"/>
              <a:chOff x="841937" y="1564211"/>
              <a:chExt cx="2193339" cy="2557803"/>
            </a:xfrm>
          </p:grpSpPr>
          <p:pic>
            <p:nvPicPr>
              <p:cNvPr id="31" name="Picture 30" descr="A crowd of people walking&#10;&#10;Description automatically generated with low confidence">
                <a:extLst>
                  <a:ext uri="{FF2B5EF4-FFF2-40B4-BE49-F238E27FC236}">
                    <a16:creationId xmlns:a16="http://schemas.microsoft.com/office/drawing/2014/main" id="{B22E4708-0E60-4200-93C9-038B6072B3E5}"/>
                  </a:ext>
                </a:extLst>
              </p:cNvPr>
              <p:cNvPicPr>
                <a:picLocks noChangeAspect="1"/>
              </p:cNvPicPr>
              <p:nvPr/>
            </p:nvPicPr>
            <p:blipFill rotWithShape="1">
              <a:blip r:embed="rId8">
                <a:alphaModFix/>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val="0"/>
                  </a:ext>
                </a:extLst>
              </a:blip>
              <a:srcRect l="55887" t="-100" r="10635" b="20116"/>
              <a:stretch/>
            </p:blipFill>
            <p:spPr>
              <a:xfrm>
                <a:off x="841937" y="1564211"/>
                <a:ext cx="2193339" cy="2557803"/>
              </a:xfrm>
              <a:prstGeom prst="rect">
                <a:avLst/>
              </a:prstGeom>
            </p:spPr>
          </p:pic>
          <p:sp>
            <p:nvSpPr>
              <p:cNvPr id="7" name="TextBox 6">
                <a:extLst>
                  <a:ext uri="{FF2B5EF4-FFF2-40B4-BE49-F238E27FC236}">
                    <a16:creationId xmlns:a16="http://schemas.microsoft.com/office/drawing/2014/main" id="{D00CC38F-A605-4E53-984C-DA9F86548B71}"/>
                  </a:ext>
                </a:extLst>
              </p:cNvPr>
              <p:cNvSpPr txBox="1"/>
              <p:nvPr/>
            </p:nvSpPr>
            <p:spPr>
              <a:xfrm>
                <a:off x="1010301" y="2532779"/>
                <a:ext cx="1414060" cy="338554"/>
              </a:xfrm>
              <a:prstGeom prst="rect">
                <a:avLst/>
              </a:prstGeom>
              <a:noFill/>
            </p:spPr>
            <p:txBody>
              <a:bodyPr wrap="square" rtlCol="0">
                <a:spAutoFit/>
              </a:bodyPr>
              <a:lstStyle/>
              <a:p>
                <a:r>
                  <a:rPr lang="en-US" sz="1600" b="1">
                    <a:solidFill>
                      <a:schemeClr val="bg1">
                        <a:lumMod val="95000"/>
                      </a:schemeClr>
                    </a:solidFill>
                    <a:latin typeface="Bahnschrift Condensed" panose="020B0502040204020203" pitchFamily="34" charset="0"/>
                    <a:cs typeface="Aharoni" panose="02010803020104030203" pitchFamily="2" charset="-79"/>
                  </a:rPr>
                  <a:t>Self-reliance</a:t>
                </a:r>
              </a:p>
            </p:txBody>
          </p:sp>
          <p:sp>
            <p:nvSpPr>
              <p:cNvPr id="8" name="TextBox 7">
                <a:extLst>
                  <a:ext uri="{FF2B5EF4-FFF2-40B4-BE49-F238E27FC236}">
                    <a16:creationId xmlns:a16="http://schemas.microsoft.com/office/drawing/2014/main" id="{14A15375-11B3-4175-A27B-675B672FE961}"/>
                  </a:ext>
                </a:extLst>
              </p:cNvPr>
              <p:cNvSpPr txBox="1"/>
              <p:nvPr/>
            </p:nvSpPr>
            <p:spPr>
              <a:xfrm>
                <a:off x="1862643" y="2232448"/>
                <a:ext cx="1041546" cy="338554"/>
              </a:xfrm>
              <a:prstGeom prst="rect">
                <a:avLst/>
              </a:prstGeom>
              <a:noFill/>
            </p:spPr>
            <p:txBody>
              <a:bodyPr wrap="square" rtlCol="0">
                <a:spAutoFit/>
              </a:bodyPr>
              <a:lstStyle/>
              <a:p>
                <a:r>
                  <a:rPr lang="en-US" sz="1600" b="1">
                    <a:solidFill>
                      <a:schemeClr val="bg1">
                        <a:lumMod val="95000"/>
                      </a:schemeClr>
                    </a:solidFill>
                    <a:latin typeface="Bahnschrift Condensed" panose="020B0502040204020203" pitchFamily="34" charset="0"/>
                    <a:cs typeface="Aharoni" panose="02010803020104030203" pitchFamily="2" charset="-79"/>
                  </a:rPr>
                  <a:t>Strength</a:t>
                </a:r>
              </a:p>
            </p:txBody>
          </p:sp>
          <p:cxnSp>
            <p:nvCxnSpPr>
              <p:cNvPr id="10" name="Straight Connector 9">
                <a:extLst>
                  <a:ext uri="{FF2B5EF4-FFF2-40B4-BE49-F238E27FC236}">
                    <a16:creationId xmlns:a16="http://schemas.microsoft.com/office/drawing/2014/main" id="{42229E67-DF29-4195-AADF-DD9EF34B222B}"/>
                  </a:ext>
                </a:extLst>
              </p:cNvPr>
              <p:cNvCxnSpPr>
                <a:cxnSpLocks/>
              </p:cNvCxnSpPr>
              <p:nvPr/>
            </p:nvCxnSpPr>
            <p:spPr>
              <a:xfrm flipH="1" flipV="1">
                <a:off x="1186240" y="2770460"/>
                <a:ext cx="43613" cy="356698"/>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79DB785-1234-4A21-A6F7-DA5472C1D8D0}"/>
                  </a:ext>
                </a:extLst>
              </p:cNvPr>
              <p:cNvCxnSpPr>
                <a:cxnSpLocks/>
              </p:cNvCxnSpPr>
              <p:nvPr/>
            </p:nvCxnSpPr>
            <p:spPr>
              <a:xfrm flipV="1">
                <a:off x="2280013" y="2487040"/>
                <a:ext cx="0" cy="410204"/>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0EFB081D-CF6B-49A2-B21F-6DB92508880F}"/>
                </a:ext>
              </a:extLst>
            </p:cNvPr>
            <p:cNvGrpSpPr/>
            <p:nvPr/>
          </p:nvGrpSpPr>
          <p:grpSpPr>
            <a:xfrm>
              <a:off x="841936" y="4038366"/>
              <a:ext cx="2194560" cy="2194560"/>
              <a:chOff x="-1754532" y="3961397"/>
              <a:chExt cx="2194560" cy="2194560"/>
            </a:xfrm>
          </p:grpSpPr>
          <p:sp>
            <p:nvSpPr>
              <p:cNvPr id="34" name="Rectangle 33">
                <a:extLst>
                  <a:ext uri="{FF2B5EF4-FFF2-40B4-BE49-F238E27FC236}">
                    <a16:creationId xmlns:a16="http://schemas.microsoft.com/office/drawing/2014/main" id="{A459A131-8201-40F0-8383-CC7CCF54538C}"/>
                  </a:ext>
                </a:extLst>
              </p:cNvPr>
              <p:cNvSpPr/>
              <p:nvPr/>
            </p:nvSpPr>
            <p:spPr>
              <a:xfrm>
                <a:off x="-1754532" y="3961397"/>
                <a:ext cx="2194560" cy="219456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 name="Content Placeholder 2">
                <a:extLst>
                  <a:ext uri="{FF2B5EF4-FFF2-40B4-BE49-F238E27FC236}">
                    <a16:creationId xmlns:a16="http://schemas.microsoft.com/office/drawing/2014/main" id="{4D4A8749-FA65-4CDA-BF72-4D76EABEF6AB}"/>
                  </a:ext>
                </a:extLst>
              </p:cNvPr>
              <p:cNvSpPr txBox="1">
                <a:spLocks/>
              </p:cNvSpPr>
              <p:nvPr/>
            </p:nvSpPr>
            <p:spPr>
              <a:xfrm>
                <a:off x="-1668345" y="4231002"/>
                <a:ext cx="2033394" cy="12058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550">
                    <a:solidFill>
                      <a:schemeClr val="bg1"/>
                    </a:solidFill>
                    <a:latin typeface="+mj-lt"/>
                  </a:rPr>
                  <a:t>People make decisions based on internal frames</a:t>
                </a:r>
              </a:p>
            </p:txBody>
          </p:sp>
        </p:grpSp>
      </p:grpSp>
    </p:spTree>
    <p:custDataLst>
      <p:tags r:id="rId1"/>
    </p:custDataLst>
    <p:extLst>
      <p:ext uri="{BB962C8B-B14F-4D97-AF65-F5344CB8AC3E}">
        <p14:creationId xmlns:p14="http://schemas.microsoft.com/office/powerpoint/2010/main" val="16180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192DE-470F-461D-9066-728DF6DC3297}"/>
              </a:ext>
            </a:extLst>
          </p:cNvPr>
          <p:cNvSpPr>
            <a:spLocks noGrp="1"/>
          </p:cNvSpPr>
          <p:nvPr>
            <p:ph type="title"/>
          </p:nvPr>
        </p:nvSpPr>
        <p:spPr/>
        <p:txBody>
          <a:bodyPr/>
          <a:lstStyle/>
          <a:p>
            <a:r>
              <a:rPr lang="en-US" b="1">
                <a:cs typeface="Calibri Light"/>
              </a:rPr>
              <a:t>Acknowledgements</a:t>
            </a:r>
            <a:endParaRPr lang="en-US" b="1"/>
          </a:p>
        </p:txBody>
      </p:sp>
      <p:sp>
        <p:nvSpPr>
          <p:cNvPr id="3" name="Content Placeholder 2">
            <a:extLst>
              <a:ext uri="{FF2B5EF4-FFF2-40B4-BE49-F238E27FC236}">
                <a16:creationId xmlns:a16="http://schemas.microsoft.com/office/drawing/2014/main" id="{B43B6FAE-8EEF-4A4A-B6E8-CAE504F66610}"/>
              </a:ext>
            </a:extLst>
          </p:cNvPr>
          <p:cNvSpPr>
            <a:spLocks noGrp="1"/>
          </p:cNvSpPr>
          <p:nvPr>
            <p:ph idx="1"/>
          </p:nvPr>
        </p:nvSpPr>
        <p:spPr/>
        <p:txBody>
          <a:bodyPr vert="horz" lIns="91440" tIns="45720" rIns="91440" bIns="45720" rtlCol="0" anchor="t">
            <a:normAutofit/>
          </a:bodyPr>
          <a:lstStyle/>
          <a:p>
            <a:pPr marL="0" indent="0">
              <a:buNone/>
            </a:pPr>
            <a:r>
              <a:rPr lang="en-US">
                <a:ea typeface="+mn-lt"/>
                <a:cs typeface="+mn-lt"/>
              </a:rPr>
              <a:t>Curriculum outline and portions of content taken from PUBH 750 at the UNC Gillings School of Global Public Health. Dr. Pam Silberman is thanked for her contribution and permission to share.</a:t>
            </a:r>
          </a:p>
          <a:p>
            <a:endParaRPr lang="en-US">
              <a:ea typeface="+mn-lt"/>
              <a:cs typeface="+mn-lt"/>
            </a:endParaRPr>
          </a:p>
          <a:p>
            <a:pPr marL="0" indent="0">
              <a:buNone/>
            </a:pPr>
            <a:endParaRPr lang="en-US">
              <a:latin typeface="Segoe UI"/>
              <a:cs typeface="Segoe UI"/>
            </a:endParaRPr>
          </a:p>
        </p:txBody>
      </p:sp>
    </p:spTree>
    <p:custDataLst>
      <p:tags r:id="rId1"/>
    </p:custDataLst>
    <p:extLst>
      <p:ext uri="{BB962C8B-B14F-4D97-AF65-F5344CB8AC3E}">
        <p14:creationId xmlns:p14="http://schemas.microsoft.com/office/powerpoint/2010/main" val="1619578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19ACEF-BEC7-4C47-B4EB-DCD36D9C7C48}"/>
              </a:ext>
            </a:extLst>
          </p:cNvPr>
          <p:cNvSpPr>
            <a:spLocks noGrp="1"/>
          </p:cNvSpPr>
          <p:nvPr>
            <p:ph type="body" sz="quarter" idx="10"/>
          </p:nvPr>
        </p:nvSpPr>
        <p:spPr>
          <a:xfrm>
            <a:off x="6390167" y="3977640"/>
            <a:ext cx="5421120" cy="2481525"/>
          </a:xfrm>
        </p:spPr>
        <p:txBody>
          <a:bodyPr>
            <a:noAutofit/>
          </a:bodyPr>
          <a:lstStyle/>
          <a:p>
            <a:r>
              <a:rPr lang="en-US" sz="2400">
                <a:solidFill>
                  <a:schemeClr val="accent2"/>
                </a:solidFill>
              </a:rPr>
              <a:t>CSTE National Office</a:t>
            </a:r>
            <a:br>
              <a:rPr lang="en-US"/>
            </a:br>
            <a:r>
              <a:rPr lang="en-US" sz="1800">
                <a:solidFill>
                  <a:schemeClr val="tx1">
                    <a:lumMod val="75000"/>
                    <a:lumOff val="25000"/>
                  </a:schemeClr>
                </a:solidFill>
              </a:rPr>
              <a:t>2635 Century Parkway NE, Suite 700</a:t>
            </a:r>
            <a:br>
              <a:rPr lang="en-US" sz="1800">
                <a:solidFill>
                  <a:schemeClr val="tx1">
                    <a:lumMod val="75000"/>
                    <a:lumOff val="25000"/>
                  </a:schemeClr>
                </a:solidFill>
              </a:rPr>
            </a:br>
            <a:r>
              <a:rPr lang="en-US" sz="1800">
                <a:solidFill>
                  <a:schemeClr val="tx1">
                    <a:lumMod val="75000"/>
                    <a:lumOff val="25000"/>
                  </a:schemeClr>
                </a:solidFill>
              </a:rPr>
              <a:t>Atlanta, Georgia 30345</a:t>
            </a:r>
          </a:p>
          <a:p>
            <a:endParaRPr lang="en-US" sz="1800">
              <a:solidFill>
                <a:schemeClr val="tx1">
                  <a:lumMod val="75000"/>
                  <a:lumOff val="25000"/>
                </a:schemeClr>
              </a:solidFill>
            </a:endParaRPr>
          </a:p>
          <a:p>
            <a:r>
              <a:rPr lang="en-US" sz="1800">
                <a:solidFill>
                  <a:schemeClr val="tx1">
                    <a:lumMod val="75000"/>
                    <a:lumOff val="25000"/>
                  </a:schemeClr>
                </a:solidFill>
              </a:rPr>
              <a:t>770.458.3811</a:t>
            </a:r>
          </a:p>
          <a:p>
            <a:r>
              <a:rPr lang="en-US" sz="1800">
                <a:solidFill>
                  <a:schemeClr val="tx1">
                    <a:lumMod val="75000"/>
                    <a:lumOff val="25000"/>
                  </a:schemeClr>
                </a:solidFill>
              </a:rPr>
              <a:t>770.458.8516</a:t>
            </a:r>
          </a:p>
          <a:p>
            <a:r>
              <a:rPr lang="en-US" sz="1800">
                <a:solidFill>
                  <a:schemeClr val="tx1">
                    <a:lumMod val="75000"/>
                    <a:lumOff val="25000"/>
                  </a:schemeClr>
                </a:solidFill>
              </a:rPr>
              <a:t>learn@cste.org</a:t>
            </a:r>
          </a:p>
        </p:txBody>
      </p:sp>
      <p:pic>
        <p:nvPicPr>
          <p:cNvPr id="3" name="Picture 2" descr="F.eps">
            <a:extLst>
              <a:ext uri="{FF2B5EF4-FFF2-40B4-BE49-F238E27FC236}">
                <a16:creationId xmlns:a16="http://schemas.microsoft.com/office/drawing/2014/main" id="{77DFF183-24FD-DB40-9A7B-769547BFD5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6455" y="5820685"/>
            <a:ext cx="225145" cy="259783"/>
          </a:xfrm>
          <a:prstGeom prst="rect">
            <a:avLst/>
          </a:prstGeom>
        </p:spPr>
      </p:pic>
      <p:pic>
        <p:nvPicPr>
          <p:cNvPr id="4" name="Picture 3" descr="T.eps">
            <a:extLst>
              <a:ext uri="{FF2B5EF4-FFF2-40B4-BE49-F238E27FC236}">
                <a16:creationId xmlns:a16="http://schemas.microsoft.com/office/drawing/2014/main" id="{F9F20B2F-41C8-5E47-A86B-B6E0962F4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6454" y="5505958"/>
            <a:ext cx="225145" cy="259783"/>
          </a:xfrm>
          <a:prstGeom prst="rect">
            <a:avLst/>
          </a:prstGeom>
        </p:spPr>
      </p:pic>
    </p:spTree>
    <p:custDataLst>
      <p:tags r:id="rId1"/>
    </p:custDataLst>
    <p:extLst>
      <p:ext uri="{BB962C8B-B14F-4D97-AF65-F5344CB8AC3E}">
        <p14:creationId xmlns:p14="http://schemas.microsoft.com/office/powerpoint/2010/main" val="18963053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Custom 3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07453716-4097-A34E-B89C-7BE845B6FC66}" vid="{C1DDEF94-4EED-D84D-83D5-9B3A426692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25dbc5b-beff-41d2-a104-7c4260a7e8f9" xsi:nil="true"/>
    <lcf76f155ced4ddcb4097134ff3c332f xmlns="80a892e5-57af-4b8b-986c-c6d258abfee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5" ma:contentTypeDescription="Create a new document." ma:contentTypeScope="" ma:versionID="2df504225cf9c66ee5bc758e86265fe5">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b7e76bf212c6979d28ff69542f1a1d51"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80baa0a9-b197-4f6e-aae1-ee45a2678f5e}" ma:internalName="TaxCatchAll" ma:showField="CatchAllData" ma:web="e25dbc5b-beff-41d2-a104-7c4260a7e8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1C25F-B7D3-422B-A235-F350D52453BD}">
  <ds:schemaRefs>
    <ds:schemaRef ds:uri="http://schemas.microsoft.com/sharepoint/v3/contenttype/forms"/>
  </ds:schemaRefs>
</ds:datastoreItem>
</file>

<file path=customXml/itemProps2.xml><?xml version="1.0" encoding="utf-8"?>
<ds:datastoreItem xmlns:ds="http://schemas.openxmlformats.org/officeDocument/2006/customXml" ds:itemID="{B7E7BB9B-356C-481E-8B57-F2A87B9C560C}">
  <ds:schemaRefs>
    <ds:schemaRef ds:uri="68188db7-aa56-408d-aa1d-9100279ec3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1F39A14-95D6-402D-B890-A61C53F99AE3}"/>
</file>

<file path=docProps/app.xml><?xml version="1.0" encoding="utf-8"?>
<Properties xmlns="http://schemas.openxmlformats.org/officeDocument/2006/extended-properties" xmlns:vt="http://schemas.openxmlformats.org/officeDocument/2006/docPropsVTypes">
  <Template>CSTE Widescreen (1)</Template>
  <Application>Microsoft Office PowerPoint</Application>
  <PresentationFormat>Widescreen</PresentationFormat>
  <Slides>24</Slides>
  <Notes>22</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Framing Public Health Messages   Keys to Providing Expert Testimony</vt:lpstr>
      <vt:lpstr>Framing Public Health Messages</vt:lpstr>
      <vt:lpstr>PowerPoint Presentation</vt:lpstr>
      <vt:lpstr>PowerPoint Presentation</vt:lpstr>
      <vt:lpstr>Framework Theory</vt:lpstr>
      <vt:lpstr>RWJF Framing Using Deep Metaphors</vt:lpstr>
      <vt:lpstr>PowerPoint Presentation</vt:lpstr>
      <vt:lpstr>Move People to Collective Action</vt:lpstr>
      <vt:lpstr>Framing Public Health Messages</vt:lpstr>
      <vt:lpstr>Social Math</vt:lpstr>
      <vt:lpstr>Tips for Effective Social Math</vt:lpstr>
      <vt:lpstr>Break down the numbers by smaller time increments</vt:lpstr>
      <vt:lpstr>Compare your example to a geographical reference that the audience would understand</vt:lpstr>
      <vt:lpstr>Localize numbers—break down national or statewide numbers into the impact on the local community</vt:lpstr>
      <vt:lpstr>Offer a comparison to another item that makes sense to the audience</vt:lpstr>
      <vt:lpstr>Provide a comparison with something unexpected, or show more appropriate use of resources</vt:lpstr>
      <vt:lpstr>Effective Oral Communication</vt:lpstr>
      <vt:lpstr>Effective spokesperson</vt:lpstr>
      <vt:lpstr>Effective Spokesperson</vt:lpstr>
      <vt:lpstr>Effective Spokesperson </vt:lpstr>
      <vt:lpstr>Effective Spokesperson</vt:lpstr>
      <vt:lpstr>In Summary </vt:lpstr>
      <vt:lpstr>Acknowledgements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Kimmel, Julia Marie</dc:creator>
  <cp:revision>1</cp:revision>
  <dcterms:created xsi:type="dcterms:W3CDTF">2021-04-22T11:47:20Z</dcterms:created>
  <dcterms:modified xsi:type="dcterms:W3CDTF">2021-05-17T21:19:01Z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y fmtid="{D5CDD505-2E9C-101B-9397-08002B2CF9AE}" pid="3" name="ArticulateGUID">
    <vt:lpwstr>8F770040-E070-47BF-874D-08C9630D1265</vt:lpwstr>
  </property>
  <property fmtid="{D5CDD505-2E9C-101B-9397-08002B2CF9AE}" pid="4" name="ArticulatePath">
    <vt:lpwstr>https://adminliveunc.sharepoint.com/sites/DataBootcamp/Shared Documents/CSTE Lead/SME Review/Expert Testimony_for SME review</vt:lpwstr>
  </property>
  <property fmtid="{D5CDD505-2E9C-101B-9397-08002B2CF9AE}" pid="5" name="MediaServiceImageTags">
    <vt:lpwstr/>
  </property>
</Properties>
</file>