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7.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9.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0.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1.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13.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14.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5.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52" r:id="rId1"/>
    <p:sldMasterId id="2147483689" r:id="rId2"/>
    <p:sldMasterId id="2147483707" r:id="rId3"/>
    <p:sldMasterId id="2147483725" r:id="rId4"/>
    <p:sldMasterId id="2147483736" r:id="rId5"/>
    <p:sldMasterId id="2147483742" r:id="rId6"/>
    <p:sldMasterId id="2147483760" r:id="rId7"/>
    <p:sldMasterId id="2147483783" r:id="rId8"/>
    <p:sldMasterId id="2147483794" r:id="rId9"/>
    <p:sldMasterId id="2147483884" r:id="rId10"/>
    <p:sldMasterId id="2147483895" r:id="rId11"/>
    <p:sldMasterId id="2147483906" r:id="rId12"/>
    <p:sldMasterId id="2147483914" r:id="rId13"/>
    <p:sldMasterId id="2147483931" r:id="rId14"/>
    <p:sldMasterId id="2147483937" r:id="rId15"/>
    <p:sldMasterId id="2147483974" r:id="rId16"/>
  </p:sldMasterIdLst>
  <p:notesMasterIdLst>
    <p:notesMasterId r:id="rId57"/>
  </p:notesMasterIdLst>
  <p:sldIdLst>
    <p:sldId id="606" r:id="rId17"/>
    <p:sldId id="325" r:id="rId18"/>
    <p:sldId id="271" r:id="rId19"/>
    <p:sldId id="449" r:id="rId20"/>
    <p:sldId id="305" r:id="rId21"/>
    <p:sldId id="712" r:id="rId22"/>
    <p:sldId id="306" r:id="rId23"/>
    <p:sldId id="311" r:id="rId24"/>
    <p:sldId id="295" r:id="rId25"/>
    <p:sldId id="708" r:id="rId26"/>
    <p:sldId id="709" r:id="rId27"/>
    <p:sldId id="292" r:id="rId28"/>
    <p:sldId id="706" r:id="rId29"/>
    <p:sldId id="707" r:id="rId30"/>
    <p:sldId id="713" r:id="rId31"/>
    <p:sldId id="710" r:id="rId32"/>
    <p:sldId id="711" r:id="rId33"/>
    <p:sldId id="600" r:id="rId34"/>
    <p:sldId id="486" r:id="rId35"/>
    <p:sldId id="673" r:id="rId36"/>
    <p:sldId id="705" r:id="rId37"/>
    <p:sldId id="678" r:id="rId38"/>
    <p:sldId id="679" r:id="rId39"/>
    <p:sldId id="714" r:id="rId40"/>
    <p:sldId id="703" r:id="rId41"/>
    <p:sldId id="273" r:id="rId42"/>
    <p:sldId id="704" r:id="rId43"/>
    <p:sldId id="275" r:id="rId44"/>
    <p:sldId id="686" r:id="rId45"/>
    <p:sldId id="701" r:id="rId46"/>
    <p:sldId id="277" r:id="rId47"/>
    <p:sldId id="700" r:id="rId48"/>
    <p:sldId id="279" r:id="rId49"/>
    <p:sldId id="280" r:id="rId50"/>
    <p:sldId id="699" r:id="rId51"/>
    <p:sldId id="282" r:id="rId52"/>
    <p:sldId id="283" r:id="rId53"/>
    <p:sldId id="284" r:id="rId54"/>
    <p:sldId id="301" r:id="rId55"/>
    <p:sldId id="263" r:id="rId56"/>
  </p:sldIdLst>
  <p:sldSz cx="9144000" cy="6858000" type="screen4x3"/>
  <p:notesSz cx="7315200" cy="9601200"/>
  <p:embeddedFontLst>
    <p:embeddedFont>
      <p:font typeface="ＭＳ Ｐゴシック" panose="020B0600070205080204" pitchFamily="34" charset="-128"/>
      <p:regular r:id="rId58"/>
    </p:embeddedFont>
    <p:embeddedFont>
      <p:font typeface="Arial Unicode MS" panose="020B0604020202020204" pitchFamily="34" charset="-128"/>
      <p:regular r:id="rId59"/>
    </p:embeddedFont>
    <p:embeddedFont>
      <p:font typeface="Calibri" panose="020F0502020204030204" pitchFamily="34" charset="0"/>
      <p:regular r:id="rId60"/>
      <p:bold r:id="rId61"/>
      <p:italic r:id="rId62"/>
      <p:boldItalic r:id="rId63"/>
    </p:embeddedFont>
    <p:embeddedFont>
      <p:font typeface="Myriad Web Pro" panose="020B0503030403090204" charset="0"/>
      <p:regular r:id="rId64"/>
      <p:bold r:id="rId65"/>
      <p:italic r:id="rId66"/>
    </p:embeddedFont>
    <p:embeddedFont>
      <p:font typeface="Open Sans" panose="020B0604020202020204" charset="0"/>
      <p:regular r:id="rId67"/>
      <p:bold r:id="rId68"/>
      <p:italic r:id="rId69"/>
      <p:boldItalic r:id="rId70"/>
    </p:embeddedFont>
    <p:embeddedFont>
      <p:font typeface="Tw Cen MT" panose="020B0602020104020603" pitchFamily="34" charset="0"/>
      <p:regular r:id="rId71"/>
      <p:bold r:id="rId72"/>
      <p:italic r:id="rId73"/>
      <p:boldItalic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bert, Alison P. (CDC/OID/NCIRD)" initials="AAP(" lastIdx="40" clrIdx="0">
    <p:extLst>
      <p:ext uri="{19B8F6BF-5375-455C-9EA6-DF929625EA0E}">
        <p15:presenceInfo xmlns:p15="http://schemas.microsoft.com/office/powerpoint/2012/main" userId="S-1-5-21-1207783550-2075000910-922709458-192696" providerId="AD"/>
      </p:ext>
    </p:extLst>
  </p:cmAuthor>
  <p:cmAuthor id="2" name="Fender, Diane (CDC/OID/NCIRD) (CTR)" initials="FD((" lastIdx="17" clrIdx="1">
    <p:extLst>
      <p:ext uri="{19B8F6BF-5375-455C-9EA6-DF929625EA0E}">
        <p15:presenceInfo xmlns:p15="http://schemas.microsoft.com/office/powerpoint/2012/main" userId="S-1-5-21-1207783550-2075000910-922709458-579469" providerId="AD"/>
      </p:ext>
    </p:extLst>
  </p:cmAuthor>
  <p:cmAuthor id="3" name="Hunter, Candis (ATSDR/DTHHS/EEB)" initials="HC(" lastIdx="1" clrIdx="2">
    <p:extLst>
      <p:ext uri="{19B8F6BF-5375-455C-9EA6-DF929625EA0E}">
        <p15:presenceInfo xmlns:p15="http://schemas.microsoft.com/office/powerpoint/2012/main" userId="S-1-5-21-1207783550-2075000910-922709458-2586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003399"/>
    <a:srgbClr val="8B9B92"/>
    <a:srgbClr val="CCFF33"/>
    <a:srgbClr val="CC00FF"/>
    <a:srgbClr val="00FF00"/>
    <a:srgbClr val="0066CC"/>
    <a:srgbClr val="6D7770"/>
    <a:srgbClr val="8000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83760" autoAdjust="0"/>
  </p:normalViewPr>
  <p:slideViewPr>
    <p:cSldViewPr>
      <p:cViewPr varScale="1">
        <p:scale>
          <a:sx n="57" d="100"/>
          <a:sy n="57" d="100"/>
        </p:scale>
        <p:origin x="1440" y="40"/>
      </p:cViewPr>
      <p:guideLst>
        <p:guide orient="horz" pos="2160"/>
        <p:guide pos="2880"/>
      </p:guideLst>
    </p:cSldViewPr>
  </p:slideViewPr>
  <p:notesTextViewPr>
    <p:cViewPr>
      <p:scale>
        <a:sx n="3" d="2"/>
        <a:sy n="3" d="2"/>
      </p:scale>
      <p:origin x="0" y="0"/>
    </p:cViewPr>
  </p:notesTextViewPr>
  <p:sorterViewPr>
    <p:cViewPr>
      <p:scale>
        <a:sx n="66" d="100"/>
        <a:sy n="66" d="100"/>
      </p:scale>
      <p:origin x="0" y="-12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font" Target="fonts/font6.fntdata"/><Relationship Id="rId68" Type="http://schemas.openxmlformats.org/officeDocument/2006/relationships/font" Target="fonts/font11.fntdata"/><Relationship Id="rId76"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font" Target="fonts/font17.fntdata"/><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font" Target="fonts/font4.fntdata"/><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font" Target="fonts/font16.fntdata"/><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font" Target="fonts/font7.fntdata"/><Relationship Id="rId69" Type="http://schemas.openxmlformats.org/officeDocument/2006/relationships/font" Target="fonts/font12.fntdata"/><Relationship Id="rId77"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font" Target="fonts/font15.fntdata"/><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E2792BEF-F567-43D2-8204-901D79556A48}" type="datetimeFigureOut">
              <a:rPr lang="en-US" smtClean="0"/>
              <a:pPr/>
              <a:t>10/18/2018</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286E97BB-7EB5-4C25-8A26-77F007354ABC}" type="slidenum">
              <a:rPr lang="en-US" smtClean="0"/>
              <a:pPr/>
              <a:t>‹#›</a:t>
            </a:fld>
            <a:endParaRPr lang="en-US"/>
          </a:p>
        </p:txBody>
      </p:sp>
    </p:spTree>
    <p:extLst>
      <p:ext uri="{BB962C8B-B14F-4D97-AF65-F5344CB8AC3E}">
        <p14:creationId xmlns:p14="http://schemas.microsoft.com/office/powerpoint/2010/main" val="2283168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solidFill>
                  <a:prstClr val="black"/>
                </a:solidFill>
                <a:latin typeface="Calibri" panose="020F0502020204030204" pitchFamily="34" charset="0"/>
              </a:rPr>
              <a:pPr fontAlgn="base">
                <a:spcBef>
                  <a:spcPct val="0"/>
                </a:spcBef>
                <a:spcAft>
                  <a:spcPct val="0"/>
                </a:spcAft>
              </a:pPr>
              <a:t>1</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19023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46305D-9215-4D4B-9DD9-9351A8E0B6C8}" type="slidenum">
              <a:rPr lang="en-US" altLang="en-US" smtClean="0"/>
              <a:pPr>
                <a:spcBef>
                  <a:spcPct val="0"/>
                </a:spcBef>
              </a:pPr>
              <a:t>4</a:t>
            </a:fld>
            <a:endParaRPr lang="en-US" alt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103429" name="Footer Placeholder 1"/>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val="2811635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86E97BB-7EB5-4C25-8A26-77F007354ABC}" type="slidenum">
              <a:rPr lang="en-US" smtClean="0"/>
              <a:pPr/>
              <a:t>18</a:t>
            </a:fld>
            <a:endParaRPr lang="en-US"/>
          </a:p>
        </p:txBody>
      </p:sp>
    </p:spTree>
    <p:extLst>
      <p:ext uri="{BB962C8B-B14F-4D97-AF65-F5344CB8AC3E}">
        <p14:creationId xmlns:p14="http://schemas.microsoft.com/office/powerpoint/2010/main" val="7548862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1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Master" Target="../slideMasters/slideMaster1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Master" Target="../slideMasters/slideMaster1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eg"/><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eg"/><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6.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Master" Target="../slideMasters/slideMaster1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accent2">
                    <a:lumMod val="50000"/>
                  </a:schemeClr>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accent2">
                    <a:lumMod val="50000"/>
                  </a:schemeClr>
                </a:solidFill>
              </a:defRPr>
            </a:lvl1pPr>
          </a:lstStyle>
          <a:p>
            <a:r>
              <a:rPr lang="en-US" dirty="0"/>
              <a:t>Place Descriptor Here</a:t>
            </a: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7" name="Rectangle 6"/>
          <p:cNvSpPr/>
          <p:nvPr userDrawn="1"/>
        </p:nvSpPr>
        <p:spPr>
          <a:xfrm>
            <a:off x="1371600" y="4343400"/>
            <a:ext cx="6400800" cy="292388"/>
          </a:xfrm>
          <a:prstGeom prst="rect">
            <a:avLst/>
          </a:prstGeom>
        </p:spPr>
        <p:txBody>
          <a:bodyPr wrap="square">
            <a:spAutoFit/>
          </a:bodyPr>
          <a:lstStyle/>
          <a:p>
            <a:pPr lvl="0"/>
            <a:r>
              <a:rPr lang="en-US" sz="1300" b="1" dirty="0">
                <a:solidFill>
                  <a:schemeClr val="tx1"/>
                </a:solidFill>
              </a:rPr>
              <a:t>For more information please contact Centers for Disease Control and Prevention</a:t>
            </a:r>
          </a:p>
        </p:txBody>
      </p:sp>
      <p:sp>
        <p:nvSpPr>
          <p:cNvPr id="10" name="Rectangle 9"/>
          <p:cNvSpPr/>
          <p:nvPr userDrawn="1"/>
        </p:nvSpPr>
        <p:spPr>
          <a:xfrm>
            <a:off x="1371600" y="4706034"/>
            <a:ext cx="5943600" cy="646331"/>
          </a:xfrm>
          <a:prstGeom prst="rect">
            <a:avLst/>
          </a:prstGeom>
        </p:spPr>
        <p:txBody>
          <a:bodyPr wrap="square">
            <a:spAutoFit/>
          </a:bodyPr>
          <a:lstStyle/>
          <a:p>
            <a:pPr lvl="0"/>
            <a:r>
              <a:rPr lang="en-US" sz="1200" dirty="0">
                <a:solidFill>
                  <a:schemeClr val="tx1"/>
                </a:solidFill>
              </a:rPr>
              <a:t>1600 Clifton Road NE, Atlanta, GA 30333</a:t>
            </a:r>
          </a:p>
          <a:p>
            <a:pPr lvl="0"/>
            <a:r>
              <a:rPr lang="en-US" sz="1200" dirty="0">
                <a:solidFill>
                  <a:schemeClr val="tx1"/>
                </a:solidFill>
              </a:rPr>
              <a:t>Telephone, 1-800-CDC-INFO (232-4636)/TTY: 1-888-232-6348</a:t>
            </a:r>
          </a:p>
          <a:p>
            <a:pPr lvl="0"/>
            <a:r>
              <a:rPr lang="en-US" sz="1200" dirty="0">
                <a:solidFill>
                  <a:schemeClr val="tx1"/>
                </a:solidFill>
              </a:rPr>
              <a:t>E-mail: cdcinfo@cdc.gov 	Web: www.cdc.gov</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accent2">
                    <a:lumMod val="50000"/>
                  </a:schemeClr>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accent2">
                    <a:lumMod val="50000"/>
                  </a:schemeClr>
                </a:solidFill>
              </a:defRPr>
            </a:lvl1pPr>
          </a:lstStyle>
          <a:p>
            <a:r>
              <a:rPr lang="en-US" dirty="0"/>
              <a:t>Place Descriptor Here</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_NCIRD">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7698" b="15190"/>
          <a:stretch/>
        </p:blipFill>
        <p:spPr>
          <a:xfrm>
            <a:off x="1" y="1781"/>
            <a:ext cx="9148055" cy="982663"/>
          </a:xfrm>
          <a:prstGeom prst="rect">
            <a:avLst/>
          </a:prstGeom>
        </p:spPr>
      </p:pic>
      <p:sp>
        <p:nvSpPr>
          <p:cNvPr id="7" name="Title 1"/>
          <p:cNvSpPr>
            <a:spLocks noGrp="1"/>
          </p:cNvSpPr>
          <p:nvPr>
            <p:ph type="title"/>
          </p:nvPr>
        </p:nvSpPr>
        <p:spPr>
          <a:xfrm>
            <a:off x="457200" y="1386071"/>
            <a:ext cx="8229600" cy="1155779"/>
          </a:xfrm>
          <a:prstGeom prst="rect">
            <a:avLst/>
          </a:prstGeom>
        </p:spPr>
        <p:txBody>
          <a:bodyPr/>
          <a:lstStyle>
            <a:lvl1pPr algn="l">
              <a:lnSpc>
                <a:spcPts val="3000"/>
              </a:lnSpc>
              <a:defRPr sz="2800" b="1" baseline="0">
                <a:solidFill>
                  <a:srgbClr val="8B9B92"/>
                </a:solidFill>
                <a:effectLst/>
                <a:latin typeface="Calibri" pitchFamily="34" charset="0"/>
              </a:defRPr>
            </a:lvl1pPr>
          </a:lstStyle>
          <a:p>
            <a:endParaRPr lang="en-US" dirty="0"/>
          </a:p>
        </p:txBody>
      </p:sp>
      <p:sp>
        <p:nvSpPr>
          <p:cNvPr id="8" name="Subtitle 2"/>
          <p:cNvSpPr>
            <a:spLocks noGrp="1"/>
          </p:cNvSpPr>
          <p:nvPr>
            <p:ph type="subTitle" idx="1"/>
          </p:nvPr>
        </p:nvSpPr>
        <p:spPr>
          <a:xfrm>
            <a:off x="457200" y="2859349"/>
            <a:ext cx="6400800" cy="457200"/>
          </a:xfrm>
          <a:prstGeom prst="rect">
            <a:avLst/>
          </a:prstGeom>
        </p:spPr>
        <p:txBody>
          <a:bodyPr/>
          <a:lstStyle>
            <a:lvl1pPr marL="0" indent="0" algn="l">
              <a:buNone/>
              <a:defRPr sz="2000" b="1" baseline="0">
                <a:solidFill>
                  <a:srgbClr val="8B9B92"/>
                </a:solidFill>
                <a:effectLst/>
                <a:latin typeface="Calibri" pitchFamily="34"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457200" y="3946019"/>
            <a:ext cx="6400800" cy="1295400"/>
          </a:xfrm>
          <a:prstGeom prst="rect">
            <a:avLst/>
          </a:prstGeom>
        </p:spPr>
        <p:txBody>
          <a:bodyPr/>
          <a:lstStyle>
            <a:lvl1pPr marL="0" indent="0" algn="l">
              <a:lnSpc>
                <a:spcPts val="2000"/>
              </a:lnSpc>
              <a:buNone/>
              <a:defRPr sz="1800" baseline="0">
                <a:solidFill>
                  <a:srgbClr val="8B9B9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457201" y="120203"/>
            <a:ext cx="6903076" cy="830997"/>
          </a:xfrm>
          <a:prstGeom prst="rect">
            <a:avLst/>
          </a:prstGeom>
          <a:noFill/>
        </p:spPr>
        <p:txBody>
          <a:bodyPr wrap="square" rtlCol="0">
            <a:spAutoFit/>
          </a:bodyPr>
          <a:lstStyle/>
          <a:p>
            <a:pPr eaLnBrk="0" fontAlgn="base" hangingPunct="0">
              <a:spcBef>
                <a:spcPct val="0"/>
              </a:spcBef>
              <a:spcAft>
                <a:spcPct val="0"/>
              </a:spcAft>
            </a:pPr>
            <a:r>
              <a:rPr lang="en-US" sz="2400" b="1" dirty="0">
                <a:solidFill>
                  <a:srgbClr val="FFFFFF">
                    <a:lumMod val="95000"/>
                  </a:srgbClr>
                </a:solidFill>
                <a:latin typeface="Calibri" panose="020F0502020204030204" pitchFamily="34" charset="0"/>
              </a:rPr>
              <a:t>National Center for Immunization &amp;</a:t>
            </a:r>
            <a:br>
              <a:rPr lang="en-US" sz="2400" b="1" dirty="0">
                <a:solidFill>
                  <a:srgbClr val="FFFFFF">
                    <a:lumMod val="95000"/>
                  </a:srgbClr>
                </a:solidFill>
                <a:latin typeface="Calibri" panose="020F0502020204030204" pitchFamily="34" charset="0"/>
              </a:rPr>
            </a:br>
            <a:r>
              <a:rPr lang="en-US" sz="2400" b="1" dirty="0">
                <a:solidFill>
                  <a:srgbClr val="FFFFFF">
                    <a:lumMod val="95000"/>
                  </a:srgbClr>
                </a:solidFill>
                <a:latin typeface="Calibri" panose="020F0502020204030204" pitchFamily="34" charset="0"/>
              </a:rPr>
              <a:t>Respiratory Diseases</a:t>
            </a:r>
          </a:p>
        </p:txBody>
      </p:sp>
    </p:spTree>
    <p:extLst>
      <p:ext uri="{BB962C8B-B14F-4D97-AF65-F5344CB8AC3E}">
        <p14:creationId xmlns:p14="http://schemas.microsoft.com/office/powerpoint/2010/main" val="161169725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r>
              <a:rPr lang="en-US" dirty="0"/>
              <a:t>Bottom band: NCIRD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24"/>
          <a:stretch/>
        </p:blipFill>
        <p:spPr>
          <a:xfrm>
            <a:off x="0" y="6683027"/>
            <a:ext cx="9144000" cy="174973"/>
          </a:xfrm>
          <a:prstGeom prst="rect">
            <a:avLst/>
          </a:prstGeom>
        </p:spPr>
      </p:pic>
      <p:sp>
        <p:nvSpPr>
          <p:cNvPr id="8" name="Text Placeholder 7"/>
          <p:cNvSpPr>
            <a:spLocks noGrp="1"/>
          </p:cNvSpPr>
          <p:nvPr>
            <p:ph type="body" sz="quarter" idx="10"/>
          </p:nvPr>
        </p:nvSpPr>
        <p:spPr>
          <a:xfrm>
            <a:off x="457200" y="1545167"/>
            <a:ext cx="8229600" cy="4455584"/>
          </a:xfrm>
        </p:spPr>
        <p:txBody>
          <a:bodyPr/>
          <a:lstStyle>
            <a:lvl1pPr marL="342891" indent="-342891">
              <a:buClr>
                <a:srgbClr val="8B9B92"/>
              </a:buClr>
              <a:buFont typeface="Wingdings" panose="05000000000000000000" pitchFamily="2" charset="2"/>
              <a:buChar char="§"/>
              <a:defRPr sz="2000">
                <a:solidFill>
                  <a:schemeClr val="accent4">
                    <a:lumMod val="75000"/>
                  </a:schemeClr>
                </a:solidFill>
              </a:defRPr>
            </a:lvl1pPr>
            <a:lvl2pPr>
              <a:buClr>
                <a:srgbClr val="B2A97E"/>
              </a:buClr>
              <a:defRPr sz="2000">
                <a:solidFill>
                  <a:schemeClr val="accent4">
                    <a:lumMod val="75000"/>
                  </a:schemeClr>
                </a:solidFill>
              </a:defRPr>
            </a:lvl2pPr>
            <a:lvl3pPr>
              <a:buClr>
                <a:srgbClr val="594F4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78038369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endParaRPr lang="en-US" dirty="0"/>
          </a:p>
        </p:txBody>
      </p:sp>
      <p:sp>
        <p:nvSpPr>
          <p:cNvPr id="3" name="Content Placeholder 2"/>
          <p:cNvSpPr>
            <a:spLocks noGrp="1"/>
          </p:cNvSpPr>
          <p:nvPr>
            <p:ph idx="1"/>
          </p:nvPr>
        </p:nvSpPr>
        <p:spPr>
          <a:xfrm>
            <a:off x="457200" y="1600201"/>
            <a:ext cx="3879669" cy="4191000"/>
          </a:xfrm>
          <a:prstGeom prst="rect">
            <a:avLst/>
          </a:prstGeom>
        </p:spPr>
        <p:txBody>
          <a:bodyPr/>
          <a:lstStyle>
            <a:lvl1pPr marL="342891" indent="-342891">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2" indent="-285744">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4807132" y="1600201"/>
            <a:ext cx="3879669" cy="4191000"/>
          </a:xfrm>
          <a:prstGeom prst="rect">
            <a:avLst/>
          </a:prstGeom>
        </p:spPr>
        <p:txBody>
          <a:bodyPr/>
          <a:lstStyle>
            <a:lvl1pPr marL="342891" indent="-342891">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2" indent="-285744">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7114"/>
          <a:stretch/>
        </p:blipFill>
        <p:spPr>
          <a:xfrm>
            <a:off x="0" y="6684937"/>
            <a:ext cx="9144000" cy="183396"/>
          </a:xfrm>
          <a:prstGeom prst="rect">
            <a:avLst/>
          </a:prstGeom>
        </p:spPr>
      </p:pic>
    </p:spTree>
    <p:extLst>
      <p:ext uri="{BB962C8B-B14F-4D97-AF65-F5344CB8AC3E}">
        <p14:creationId xmlns:p14="http://schemas.microsoft.com/office/powerpoint/2010/main" val="395765294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594F4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4467097"/>
            <a:ext cx="8294913"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457201" y="5900928"/>
            <a:ext cx="77724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80370300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7594" b="18140"/>
          <a:stretch/>
        </p:blipFill>
        <p:spPr>
          <a:xfrm>
            <a:off x="-7130" y="5900752"/>
            <a:ext cx="9158259" cy="957249"/>
          </a:xfrm>
          <a:prstGeom prst="rect">
            <a:avLst/>
          </a:prstGeom>
        </p:spPr>
      </p:pic>
      <p:sp>
        <p:nvSpPr>
          <p:cNvPr id="3" name="TextBox 2"/>
          <p:cNvSpPr txBox="1"/>
          <p:nvPr userDrawn="1"/>
        </p:nvSpPr>
        <p:spPr>
          <a:xfrm>
            <a:off x="234159" y="3662434"/>
            <a:ext cx="8186157" cy="1815882"/>
          </a:xfrm>
          <a:prstGeom prst="rect">
            <a:avLst/>
          </a:prstGeom>
          <a:noFill/>
        </p:spPr>
        <p:txBody>
          <a:bodyPr wrap="square" rtlCol="0">
            <a:spAutoFit/>
          </a:bodyPr>
          <a:lstStyle/>
          <a:p>
            <a:pPr eaLnBrk="0" fontAlgn="base" hangingPunct="0">
              <a:spcBef>
                <a:spcPct val="0"/>
              </a:spcBef>
              <a:spcAft>
                <a:spcPct val="0"/>
              </a:spcAft>
            </a:pPr>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12009607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_NCIRD">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b="15190"/>
          <a:stretch/>
        </p:blipFill>
        <p:spPr>
          <a:xfrm>
            <a:off x="0" y="1780"/>
            <a:ext cx="9144000" cy="1208837"/>
          </a:xfrm>
          <a:prstGeom prst="rect">
            <a:avLst/>
          </a:prstGeom>
        </p:spPr>
      </p:pic>
      <p:sp>
        <p:nvSpPr>
          <p:cNvPr id="7" name="Title 1"/>
          <p:cNvSpPr>
            <a:spLocks noGrp="1"/>
          </p:cNvSpPr>
          <p:nvPr>
            <p:ph type="title"/>
          </p:nvPr>
        </p:nvSpPr>
        <p:spPr>
          <a:xfrm>
            <a:off x="457200" y="1386071"/>
            <a:ext cx="8229600" cy="1155779"/>
          </a:xfrm>
          <a:prstGeom prst="rect">
            <a:avLst/>
          </a:prstGeom>
        </p:spPr>
        <p:txBody>
          <a:bodyPr/>
          <a:lstStyle>
            <a:lvl1pPr algn="l">
              <a:lnSpc>
                <a:spcPts val="3000"/>
              </a:lnSpc>
              <a:defRPr sz="2800" b="1" baseline="0">
                <a:solidFill>
                  <a:srgbClr val="8B9B92"/>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457200" y="2859349"/>
            <a:ext cx="6400800" cy="457200"/>
          </a:xfrm>
          <a:prstGeom prst="rect">
            <a:avLst/>
          </a:prstGeom>
        </p:spPr>
        <p:txBody>
          <a:bodyPr/>
          <a:lstStyle>
            <a:lvl1pPr marL="0" indent="0" algn="l">
              <a:buNone/>
              <a:defRPr sz="2000" b="1" baseline="0">
                <a:solidFill>
                  <a:srgbClr val="8B9B92"/>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457200" y="3946019"/>
            <a:ext cx="6400800" cy="1295400"/>
          </a:xfrm>
          <a:prstGeom prst="rect">
            <a:avLst/>
          </a:prstGeom>
        </p:spPr>
        <p:txBody>
          <a:bodyPr/>
          <a:lstStyle>
            <a:lvl1pPr marL="0" indent="0" algn="l">
              <a:lnSpc>
                <a:spcPts val="2000"/>
              </a:lnSpc>
              <a:buNone/>
              <a:defRPr sz="1800" baseline="0">
                <a:solidFill>
                  <a:srgbClr val="8B9B9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457200" y="120203"/>
            <a:ext cx="6903076" cy="369332"/>
          </a:xfrm>
          <a:prstGeom prst="rect">
            <a:avLst/>
          </a:prstGeom>
          <a:noFill/>
        </p:spPr>
        <p:txBody>
          <a:bodyPr wrap="square" rtlCol="0">
            <a:spAutoFit/>
          </a:bodyPr>
          <a:lstStyle/>
          <a:p>
            <a:r>
              <a:rPr lang="en-US" sz="1800" b="1" dirty="0">
                <a:solidFill>
                  <a:srgbClr val="FFFFFF">
                    <a:lumMod val="95000"/>
                  </a:srgbClr>
                </a:solidFill>
                <a:latin typeface="Calibri" panose="020F0502020204030204" pitchFamily="34" charset="0"/>
              </a:rPr>
              <a:t>National Center for Immunization &amp; Respiratory Diseases</a:t>
            </a:r>
          </a:p>
        </p:txBody>
      </p:sp>
    </p:spTree>
    <p:extLst>
      <p:ext uri="{BB962C8B-B14F-4D97-AF65-F5344CB8AC3E}">
        <p14:creationId xmlns:p14="http://schemas.microsoft.com/office/powerpoint/2010/main" val="226870721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2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r>
              <a:rPr lang="en-US" dirty="0"/>
              <a:t>Bottom band: NCIRD</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7724"/>
          <a:stretch/>
        </p:blipFill>
        <p:spPr>
          <a:xfrm>
            <a:off x="0" y="6683028"/>
            <a:ext cx="9144000" cy="174973"/>
          </a:xfrm>
          <a:prstGeom prst="rect">
            <a:avLst/>
          </a:prstGeom>
        </p:spPr>
      </p:pic>
      <p:sp>
        <p:nvSpPr>
          <p:cNvPr id="8" name="Text Placeholder 7"/>
          <p:cNvSpPr>
            <a:spLocks noGrp="1"/>
          </p:cNvSpPr>
          <p:nvPr>
            <p:ph type="body" sz="quarter" idx="10"/>
          </p:nvPr>
        </p:nvSpPr>
        <p:spPr>
          <a:xfrm>
            <a:off x="457200" y="1545167"/>
            <a:ext cx="8229600" cy="4455584"/>
          </a:xfrm>
        </p:spPr>
        <p:txBody>
          <a:bodyPr/>
          <a:lstStyle>
            <a:lvl1pPr marL="342892" indent="-342892">
              <a:buClr>
                <a:srgbClr val="8B9B92"/>
              </a:buClr>
              <a:buFont typeface="Wingdings" panose="05000000000000000000" pitchFamily="2" charset="2"/>
              <a:buChar char="§"/>
              <a:defRPr sz="2000">
                <a:solidFill>
                  <a:schemeClr val="accent4">
                    <a:lumMod val="75000"/>
                  </a:schemeClr>
                </a:solidFill>
              </a:defRPr>
            </a:lvl1pPr>
            <a:lvl2pPr>
              <a:buClr>
                <a:srgbClr val="B2A97E"/>
              </a:buClr>
              <a:defRPr sz="2000">
                <a:solidFill>
                  <a:schemeClr val="accent4">
                    <a:lumMod val="75000"/>
                  </a:schemeClr>
                </a:solidFill>
              </a:defRPr>
            </a:lvl2pPr>
            <a:lvl3pPr>
              <a:buClr>
                <a:srgbClr val="594F4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525247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457201" y="1600201"/>
            <a:ext cx="3879669" cy="419100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0"/>
          </p:nvPr>
        </p:nvSpPr>
        <p:spPr>
          <a:xfrm>
            <a:off x="4807132" y="1600201"/>
            <a:ext cx="3879669" cy="419100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t="87114"/>
          <a:stretch/>
        </p:blipFill>
        <p:spPr>
          <a:xfrm>
            <a:off x="0" y="6684935"/>
            <a:ext cx="9144000" cy="183396"/>
          </a:xfrm>
          <a:prstGeom prst="rect">
            <a:avLst/>
          </a:prstGeom>
        </p:spPr>
      </p:pic>
    </p:spTree>
    <p:extLst>
      <p:ext uri="{BB962C8B-B14F-4D97-AF65-F5344CB8AC3E}">
        <p14:creationId xmlns:p14="http://schemas.microsoft.com/office/powerpoint/2010/main" val="110755422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594F4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4467098"/>
            <a:ext cx="8294913"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457201" y="5900929"/>
            <a:ext cx="77724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8656180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18140"/>
          <a:stretch/>
        </p:blipFill>
        <p:spPr>
          <a:xfrm>
            <a:off x="1" y="5679809"/>
            <a:ext cx="9148928" cy="1178193"/>
          </a:xfrm>
          <a:prstGeom prst="rect">
            <a:avLst/>
          </a:prstGeom>
        </p:spPr>
      </p:pic>
      <p:sp>
        <p:nvSpPr>
          <p:cNvPr id="3" name="TextBox 2"/>
          <p:cNvSpPr txBox="1"/>
          <p:nvPr/>
        </p:nvSpPr>
        <p:spPr>
          <a:xfrm>
            <a:off x="127219" y="366243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32146405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_NCIRD">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b="15190"/>
          <a:stretch/>
        </p:blipFill>
        <p:spPr>
          <a:xfrm>
            <a:off x="0" y="1779"/>
            <a:ext cx="9144000" cy="1208837"/>
          </a:xfrm>
          <a:prstGeom prst="rect">
            <a:avLst/>
          </a:prstGeom>
        </p:spPr>
      </p:pic>
      <p:sp>
        <p:nvSpPr>
          <p:cNvPr id="7" name="Title 1"/>
          <p:cNvSpPr>
            <a:spLocks noGrp="1"/>
          </p:cNvSpPr>
          <p:nvPr>
            <p:ph type="title"/>
          </p:nvPr>
        </p:nvSpPr>
        <p:spPr>
          <a:xfrm>
            <a:off x="457200" y="1386071"/>
            <a:ext cx="8229600" cy="1155779"/>
          </a:xfrm>
          <a:prstGeom prst="rect">
            <a:avLst/>
          </a:prstGeom>
        </p:spPr>
        <p:txBody>
          <a:bodyPr/>
          <a:lstStyle>
            <a:lvl1pPr algn="l">
              <a:lnSpc>
                <a:spcPts val="3000"/>
              </a:lnSpc>
              <a:defRPr sz="2800" b="1" baseline="0">
                <a:solidFill>
                  <a:srgbClr val="8B9B92"/>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457200" y="2859349"/>
            <a:ext cx="6400800" cy="457200"/>
          </a:xfrm>
          <a:prstGeom prst="rect">
            <a:avLst/>
          </a:prstGeom>
        </p:spPr>
        <p:txBody>
          <a:bodyPr/>
          <a:lstStyle>
            <a:lvl1pPr marL="0" indent="0" algn="l">
              <a:buNone/>
              <a:defRPr sz="2000" b="1" baseline="0">
                <a:solidFill>
                  <a:srgbClr val="8B9B9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457200" y="3946019"/>
            <a:ext cx="6400800" cy="1295400"/>
          </a:xfrm>
          <a:prstGeom prst="rect">
            <a:avLst/>
          </a:prstGeom>
        </p:spPr>
        <p:txBody>
          <a:bodyPr/>
          <a:lstStyle>
            <a:lvl1pPr marL="0" indent="0" algn="l">
              <a:lnSpc>
                <a:spcPts val="2000"/>
              </a:lnSpc>
              <a:buNone/>
              <a:defRPr sz="1800" baseline="0">
                <a:solidFill>
                  <a:srgbClr val="8B9B9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457200" y="120203"/>
            <a:ext cx="6903076" cy="369332"/>
          </a:xfrm>
          <a:prstGeom prst="rect">
            <a:avLst/>
          </a:prstGeom>
          <a:noFill/>
        </p:spPr>
        <p:txBody>
          <a:bodyPr wrap="square" rtlCol="0">
            <a:spAutoFit/>
          </a:bodyPr>
          <a:lstStyle/>
          <a:p>
            <a:r>
              <a:rPr lang="en-US" sz="1800" b="1" dirty="0">
                <a:solidFill>
                  <a:schemeClr val="tx2">
                    <a:lumMod val="95000"/>
                  </a:schemeClr>
                </a:solidFill>
                <a:latin typeface="Calibri" panose="020F0502020204030204" pitchFamily="34" charset="0"/>
              </a:rPr>
              <a:t>National Center for Immunization &amp; Respiratory Diseases</a:t>
            </a:r>
          </a:p>
        </p:txBody>
      </p:sp>
    </p:spTree>
    <p:extLst>
      <p:ext uri="{BB962C8B-B14F-4D97-AF65-F5344CB8AC3E}">
        <p14:creationId xmlns:p14="http://schemas.microsoft.com/office/powerpoint/2010/main" val="391934518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2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r>
              <a:rPr lang="en-US" dirty="0"/>
              <a:t>Bottom band: NCIRD</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7724"/>
          <a:stretch/>
        </p:blipFill>
        <p:spPr>
          <a:xfrm>
            <a:off x="0" y="6683027"/>
            <a:ext cx="9144000" cy="174973"/>
          </a:xfrm>
          <a:prstGeom prst="rect">
            <a:avLst/>
          </a:prstGeom>
        </p:spPr>
      </p:pic>
      <p:sp>
        <p:nvSpPr>
          <p:cNvPr id="8" name="Text Placeholder 7"/>
          <p:cNvSpPr>
            <a:spLocks noGrp="1"/>
          </p:cNvSpPr>
          <p:nvPr>
            <p:ph type="body" sz="quarter" idx="10"/>
          </p:nvPr>
        </p:nvSpPr>
        <p:spPr>
          <a:xfrm>
            <a:off x="457200" y="1545167"/>
            <a:ext cx="8229600" cy="4455584"/>
          </a:xfrm>
        </p:spPr>
        <p:txBody>
          <a:bodyPr/>
          <a:lstStyle>
            <a:lvl1pPr marL="342900" indent="-342900">
              <a:buClr>
                <a:srgbClr val="8B9B92"/>
              </a:buClr>
              <a:buFont typeface="Wingdings" panose="05000000000000000000" pitchFamily="2" charset="2"/>
              <a:buChar char="§"/>
              <a:defRPr sz="2000">
                <a:solidFill>
                  <a:schemeClr val="accent4">
                    <a:lumMod val="75000"/>
                  </a:schemeClr>
                </a:solidFill>
              </a:defRPr>
            </a:lvl1pPr>
            <a:lvl2pPr>
              <a:buClr>
                <a:srgbClr val="B2A97E"/>
              </a:buClr>
              <a:defRPr sz="2000">
                <a:solidFill>
                  <a:schemeClr val="accent4">
                    <a:lumMod val="75000"/>
                  </a:schemeClr>
                </a:solidFill>
              </a:defRPr>
            </a:lvl2pPr>
            <a:lvl3pPr>
              <a:buClr>
                <a:srgbClr val="594F4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2068022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457201" y="1600201"/>
            <a:ext cx="3879669" cy="419100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0"/>
          </p:nvPr>
        </p:nvSpPr>
        <p:spPr>
          <a:xfrm>
            <a:off x="4807132" y="1600201"/>
            <a:ext cx="3879669" cy="419100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t="87114"/>
          <a:stretch/>
        </p:blipFill>
        <p:spPr>
          <a:xfrm>
            <a:off x="0" y="6684935"/>
            <a:ext cx="9144000" cy="183396"/>
          </a:xfrm>
          <a:prstGeom prst="rect">
            <a:avLst/>
          </a:prstGeom>
        </p:spPr>
      </p:pic>
    </p:spTree>
    <p:extLst>
      <p:ext uri="{BB962C8B-B14F-4D97-AF65-F5344CB8AC3E}">
        <p14:creationId xmlns:p14="http://schemas.microsoft.com/office/powerpoint/2010/main" val="189060858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594F4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4467097"/>
            <a:ext cx="8294913"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457201" y="5900928"/>
            <a:ext cx="77724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8933513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gn="l">
              <a:lnSpc>
                <a:spcPts val="3000"/>
              </a:lnSpc>
              <a:defRPr sz="2800" b="1" baseline="0">
                <a:solidFill>
                  <a:srgbClr val="8B9B92"/>
                </a:solidFill>
                <a:effectLst/>
                <a:latin typeface="Calibri" panose="020F0502020204030204" pitchFamily="34" charset="0"/>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marL="342900" indent="-342900">
              <a:buClr>
                <a:srgbClr val="8B9B92"/>
              </a:buClr>
              <a:buSzPct val="100000"/>
              <a:buFont typeface="Wingdings" panose="05000000000000000000" pitchFamily="2" charset="2"/>
              <a:buChar char="§"/>
              <a:defRPr sz="2400" b="0" baseline="0">
                <a:solidFill>
                  <a:srgbClr val="5F5F5F"/>
                </a:solidFill>
              </a:defRPr>
            </a:lvl1pPr>
            <a:lvl2pPr marL="742950" indent="-285750">
              <a:buClr>
                <a:srgbClr val="B2A97E"/>
              </a:buClr>
              <a:buSzPct val="100000"/>
              <a:buFont typeface="Arial" panose="020B0604020202020204" pitchFamily="34" charset="0"/>
              <a:buChar char="•"/>
              <a:defRPr sz="2000">
                <a:solidFill>
                  <a:srgbClr val="5F5F5F"/>
                </a:solidFill>
              </a:defRPr>
            </a:lvl2pPr>
            <a:lvl3pPr>
              <a:buClr>
                <a:srgbClr val="B2A97E"/>
              </a:buClr>
              <a:buSzPct val="100000"/>
              <a:buFont typeface="Arial" pitchFamily="34" charset="0"/>
              <a:buChar char="•"/>
              <a:defRPr sz="1800">
                <a:solidFill>
                  <a:srgbClr val="5F5F5F"/>
                </a:solidFill>
              </a:defRPr>
            </a:lvl3pPr>
            <a:lvl4pPr>
              <a:buClr>
                <a:schemeClr val="tx1"/>
              </a:buClr>
              <a:buSzPct val="70000"/>
              <a:buFont typeface="Courier New" pitchFamily="49" charset="0"/>
              <a:buChar char="o"/>
              <a:defRPr sz="1800" baseline="0">
                <a:solidFill>
                  <a:srgbClr val="5F5F5F"/>
                </a:solidFill>
              </a:defRPr>
            </a:lvl4pPr>
            <a:lvl5pPr>
              <a:buClr>
                <a:schemeClr val="tx1"/>
              </a:buClr>
              <a:buSzPct val="70000"/>
              <a:buFont typeface="Arial" pitchFamily="34" charset="0"/>
              <a:buChar char="•"/>
              <a:defRPr sz="1800">
                <a:solidFill>
                  <a:srgbClr val="5F5F5F"/>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2090545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a:xfrm>
            <a:off x="8589024" y="6042554"/>
            <a:ext cx="2133600" cy="365125"/>
          </a:xfrm>
          <a:prstGeom prst="rect">
            <a:avLst/>
          </a:prstGeom>
        </p:spPr>
        <p:txBody>
          <a:bodyPr/>
          <a:lstStyle>
            <a:lvl1pPr>
              <a:defRPr smtClean="0">
                <a:solidFill>
                  <a:schemeClr val="bg1">
                    <a:lumMod val="50000"/>
                  </a:schemeClr>
                </a:solidFill>
              </a:defRPr>
            </a:lvl1pPr>
          </a:lstStyle>
          <a:p>
            <a:pPr>
              <a:defRPr/>
            </a:pPr>
            <a:fld id="{374F5015-DDE3-4AF9-AD3C-F5DAC04E2F7F}" type="slidenum">
              <a:rPr lang="en-US"/>
              <a:pPr>
                <a:defRPr/>
              </a:pPr>
              <a:t>‹#›</a:t>
            </a:fld>
            <a:endParaRPr lang="en-US" dirty="0"/>
          </a:p>
        </p:txBody>
      </p:sp>
      <p:sp>
        <p:nvSpPr>
          <p:cNvPr id="5" name="Title Placeholder 1"/>
          <p:cNvSpPr>
            <a:spLocks noGrp="1"/>
          </p:cNvSpPr>
          <p:nvPr>
            <p:ph type="title"/>
          </p:nvPr>
        </p:nvSpPr>
        <p:spPr bwMode="auto">
          <a:xfrm>
            <a:off x="457200" y="768350"/>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 name="Text Placeholder 2"/>
          <p:cNvSpPr>
            <a:spLocks noGrp="1"/>
          </p:cNvSpPr>
          <p:nvPr>
            <p:ph idx="1"/>
          </p:nvPr>
        </p:nvSpPr>
        <p:spPr bwMode="auto">
          <a:xfrm>
            <a:off x="457200" y="1600200"/>
            <a:ext cx="82296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89869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_NCIRD">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b="15190"/>
          <a:stretch/>
        </p:blipFill>
        <p:spPr>
          <a:xfrm>
            <a:off x="0" y="1779"/>
            <a:ext cx="9144000" cy="1208837"/>
          </a:xfrm>
          <a:prstGeom prst="rect">
            <a:avLst/>
          </a:prstGeom>
        </p:spPr>
      </p:pic>
      <p:sp>
        <p:nvSpPr>
          <p:cNvPr id="7" name="Title 1"/>
          <p:cNvSpPr>
            <a:spLocks noGrp="1"/>
          </p:cNvSpPr>
          <p:nvPr>
            <p:ph type="title"/>
          </p:nvPr>
        </p:nvSpPr>
        <p:spPr>
          <a:xfrm>
            <a:off x="457200" y="1386071"/>
            <a:ext cx="8229600" cy="1155779"/>
          </a:xfrm>
          <a:prstGeom prst="rect">
            <a:avLst/>
          </a:prstGeom>
        </p:spPr>
        <p:txBody>
          <a:bodyPr/>
          <a:lstStyle>
            <a:lvl1pPr algn="l">
              <a:lnSpc>
                <a:spcPts val="3000"/>
              </a:lnSpc>
              <a:defRPr sz="2800" b="1" baseline="0">
                <a:solidFill>
                  <a:srgbClr val="8B9B92"/>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457200" y="2859349"/>
            <a:ext cx="6400800" cy="457200"/>
          </a:xfrm>
          <a:prstGeom prst="rect">
            <a:avLst/>
          </a:prstGeom>
        </p:spPr>
        <p:txBody>
          <a:bodyPr/>
          <a:lstStyle>
            <a:lvl1pPr marL="0" indent="0" algn="l">
              <a:buNone/>
              <a:defRPr sz="2000" b="1" baseline="0">
                <a:solidFill>
                  <a:srgbClr val="8B9B9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457200" y="3946019"/>
            <a:ext cx="6400800" cy="1295400"/>
          </a:xfrm>
          <a:prstGeom prst="rect">
            <a:avLst/>
          </a:prstGeom>
        </p:spPr>
        <p:txBody>
          <a:bodyPr/>
          <a:lstStyle>
            <a:lvl1pPr marL="0" indent="0" algn="l">
              <a:lnSpc>
                <a:spcPts val="2000"/>
              </a:lnSpc>
              <a:buNone/>
              <a:defRPr sz="1800" baseline="0">
                <a:solidFill>
                  <a:srgbClr val="8B9B9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457200" y="120203"/>
            <a:ext cx="6903076" cy="369332"/>
          </a:xfrm>
          <a:prstGeom prst="rect">
            <a:avLst/>
          </a:prstGeom>
          <a:noFill/>
        </p:spPr>
        <p:txBody>
          <a:bodyPr wrap="square" rtlCol="0">
            <a:spAutoFit/>
          </a:bodyPr>
          <a:lstStyle/>
          <a:p>
            <a:r>
              <a:rPr lang="en-US" sz="1800" b="1" dirty="0">
                <a:solidFill>
                  <a:schemeClr val="tx2">
                    <a:lumMod val="95000"/>
                  </a:schemeClr>
                </a:solidFill>
                <a:latin typeface="Calibri" panose="020F0502020204030204" pitchFamily="34" charset="0"/>
              </a:rPr>
              <a:t>National Center for Immunization &amp; Respiratory Diseases</a:t>
            </a:r>
          </a:p>
        </p:txBody>
      </p:sp>
    </p:spTree>
    <p:extLst>
      <p:ext uri="{BB962C8B-B14F-4D97-AF65-F5344CB8AC3E}">
        <p14:creationId xmlns:p14="http://schemas.microsoft.com/office/powerpoint/2010/main" val="161335899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2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r>
              <a:rPr lang="en-US" dirty="0"/>
              <a:t>Bottom band: NCIRD</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7724"/>
          <a:stretch/>
        </p:blipFill>
        <p:spPr>
          <a:xfrm>
            <a:off x="0" y="6683027"/>
            <a:ext cx="9144000" cy="174973"/>
          </a:xfrm>
          <a:prstGeom prst="rect">
            <a:avLst/>
          </a:prstGeom>
        </p:spPr>
      </p:pic>
      <p:sp>
        <p:nvSpPr>
          <p:cNvPr id="8" name="Text Placeholder 7"/>
          <p:cNvSpPr>
            <a:spLocks noGrp="1"/>
          </p:cNvSpPr>
          <p:nvPr>
            <p:ph type="body" sz="quarter" idx="10"/>
          </p:nvPr>
        </p:nvSpPr>
        <p:spPr>
          <a:xfrm>
            <a:off x="457200" y="1545167"/>
            <a:ext cx="8229600" cy="4455584"/>
          </a:xfrm>
        </p:spPr>
        <p:txBody>
          <a:bodyPr/>
          <a:lstStyle>
            <a:lvl1pPr marL="342900" indent="-342900">
              <a:buClr>
                <a:srgbClr val="8B9B92"/>
              </a:buClr>
              <a:buFont typeface="Wingdings" panose="05000000000000000000" pitchFamily="2" charset="2"/>
              <a:buChar char="§"/>
              <a:defRPr sz="2000">
                <a:solidFill>
                  <a:schemeClr val="accent4">
                    <a:lumMod val="75000"/>
                  </a:schemeClr>
                </a:solidFill>
              </a:defRPr>
            </a:lvl1pPr>
            <a:lvl2pPr>
              <a:buClr>
                <a:srgbClr val="B2A97E"/>
              </a:buClr>
              <a:defRPr sz="2000">
                <a:solidFill>
                  <a:schemeClr val="accent4">
                    <a:lumMod val="75000"/>
                  </a:schemeClr>
                </a:solidFill>
              </a:defRPr>
            </a:lvl2pPr>
            <a:lvl3pPr>
              <a:buClr>
                <a:srgbClr val="594F4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36080135"/>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457201" y="1600201"/>
            <a:ext cx="3879669" cy="419100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0"/>
          </p:nvPr>
        </p:nvSpPr>
        <p:spPr>
          <a:xfrm>
            <a:off x="4807132" y="1600201"/>
            <a:ext cx="3879669" cy="419100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t="87114"/>
          <a:stretch/>
        </p:blipFill>
        <p:spPr>
          <a:xfrm>
            <a:off x="0" y="6684935"/>
            <a:ext cx="9144000" cy="183396"/>
          </a:xfrm>
          <a:prstGeom prst="rect">
            <a:avLst/>
          </a:prstGeom>
        </p:spPr>
      </p:pic>
    </p:spTree>
    <p:extLst>
      <p:ext uri="{BB962C8B-B14F-4D97-AF65-F5344CB8AC3E}">
        <p14:creationId xmlns:p14="http://schemas.microsoft.com/office/powerpoint/2010/main" val="202320251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594F4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4467097"/>
            <a:ext cx="8294913"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457201" y="5900928"/>
            <a:ext cx="77724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0232249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18140"/>
          <a:stretch/>
        </p:blipFill>
        <p:spPr>
          <a:xfrm>
            <a:off x="0" y="5679808"/>
            <a:ext cx="9148928" cy="1178193"/>
          </a:xfrm>
          <a:prstGeom prst="rect">
            <a:avLst/>
          </a:prstGeom>
        </p:spPr>
      </p:pic>
      <p:sp>
        <p:nvSpPr>
          <p:cNvPr id="3" name="TextBox 2"/>
          <p:cNvSpPr txBox="1"/>
          <p:nvPr/>
        </p:nvSpPr>
        <p:spPr>
          <a:xfrm>
            <a:off x="127219" y="3662433"/>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61167397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_NCIRD">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7698" b="15190"/>
          <a:stretch/>
        </p:blipFill>
        <p:spPr>
          <a:xfrm>
            <a:off x="1" y="1781"/>
            <a:ext cx="9148055" cy="982663"/>
          </a:xfrm>
          <a:prstGeom prst="rect">
            <a:avLst/>
          </a:prstGeom>
        </p:spPr>
      </p:pic>
      <p:sp>
        <p:nvSpPr>
          <p:cNvPr id="7" name="Title 1"/>
          <p:cNvSpPr>
            <a:spLocks noGrp="1"/>
          </p:cNvSpPr>
          <p:nvPr>
            <p:ph type="title"/>
          </p:nvPr>
        </p:nvSpPr>
        <p:spPr>
          <a:xfrm>
            <a:off x="457200" y="1386071"/>
            <a:ext cx="8229600" cy="1155779"/>
          </a:xfrm>
          <a:prstGeom prst="rect">
            <a:avLst/>
          </a:prstGeom>
        </p:spPr>
        <p:txBody>
          <a:bodyPr/>
          <a:lstStyle>
            <a:lvl1pPr algn="l">
              <a:lnSpc>
                <a:spcPts val="3000"/>
              </a:lnSpc>
              <a:defRPr sz="2800" b="1" baseline="0">
                <a:solidFill>
                  <a:srgbClr val="8B9B92"/>
                </a:solidFill>
                <a:effectLst/>
                <a:latin typeface="Calibri" pitchFamily="34" charset="0"/>
              </a:defRPr>
            </a:lvl1pPr>
          </a:lstStyle>
          <a:p>
            <a:endParaRPr lang="en-US" dirty="0"/>
          </a:p>
        </p:txBody>
      </p:sp>
      <p:sp>
        <p:nvSpPr>
          <p:cNvPr id="8" name="Subtitle 2"/>
          <p:cNvSpPr>
            <a:spLocks noGrp="1"/>
          </p:cNvSpPr>
          <p:nvPr>
            <p:ph type="subTitle" idx="1"/>
          </p:nvPr>
        </p:nvSpPr>
        <p:spPr>
          <a:xfrm>
            <a:off x="457200" y="2859349"/>
            <a:ext cx="6400800" cy="457200"/>
          </a:xfrm>
          <a:prstGeom prst="rect">
            <a:avLst/>
          </a:prstGeom>
        </p:spPr>
        <p:txBody>
          <a:bodyPr/>
          <a:lstStyle>
            <a:lvl1pPr marL="0" indent="0" algn="l">
              <a:buNone/>
              <a:defRPr sz="2000" b="1" baseline="0">
                <a:solidFill>
                  <a:srgbClr val="8B9B92"/>
                </a:solidFill>
                <a:effectLst/>
                <a:latin typeface="Calibri" pitchFamily="34"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457200" y="3946019"/>
            <a:ext cx="6400800" cy="1295400"/>
          </a:xfrm>
          <a:prstGeom prst="rect">
            <a:avLst/>
          </a:prstGeom>
        </p:spPr>
        <p:txBody>
          <a:bodyPr/>
          <a:lstStyle>
            <a:lvl1pPr marL="0" indent="0" algn="l">
              <a:lnSpc>
                <a:spcPts val="2000"/>
              </a:lnSpc>
              <a:buNone/>
              <a:defRPr sz="1800" baseline="0">
                <a:solidFill>
                  <a:srgbClr val="8B9B9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457201" y="120203"/>
            <a:ext cx="6903076" cy="830997"/>
          </a:xfrm>
          <a:prstGeom prst="rect">
            <a:avLst/>
          </a:prstGeom>
          <a:noFill/>
        </p:spPr>
        <p:txBody>
          <a:bodyPr wrap="square" rtlCol="0">
            <a:spAutoFit/>
          </a:bodyPr>
          <a:lstStyle/>
          <a:p>
            <a:pPr eaLnBrk="0" fontAlgn="base" hangingPunct="0">
              <a:spcBef>
                <a:spcPct val="0"/>
              </a:spcBef>
              <a:spcAft>
                <a:spcPct val="0"/>
              </a:spcAft>
            </a:pPr>
            <a:r>
              <a:rPr lang="en-US" sz="2400" b="1" dirty="0">
                <a:solidFill>
                  <a:srgbClr val="FFFFFF">
                    <a:lumMod val="95000"/>
                  </a:srgbClr>
                </a:solidFill>
                <a:latin typeface="Calibri" panose="020F0502020204030204" pitchFamily="34" charset="0"/>
              </a:rPr>
              <a:t>National Center for Immunization &amp;</a:t>
            </a:r>
            <a:br>
              <a:rPr lang="en-US" sz="2400" b="1" dirty="0">
                <a:solidFill>
                  <a:srgbClr val="FFFFFF">
                    <a:lumMod val="95000"/>
                  </a:srgbClr>
                </a:solidFill>
                <a:latin typeface="Calibri" panose="020F0502020204030204" pitchFamily="34" charset="0"/>
              </a:rPr>
            </a:br>
            <a:r>
              <a:rPr lang="en-US" sz="2400" b="1" dirty="0">
                <a:solidFill>
                  <a:srgbClr val="FFFFFF">
                    <a:lumMod val="95000"/>
                  </a:srgbClr>
                </a:solidFill>
                <a:latin typeface="Calibri" panose="020F0502020204030204" pitchFamily="34" charset="0"/>
              </a:rPr>
              <a:t>Respiratory Diseases</a:t>
            </a:r>
          </a:p>
        </p:txBody>
      </p:sp>
    </p:spTree>
    <p:extLst>
      <p:ext uri="{BB962C8B-B14F-4D97-AF65-F5344CB8AC3E}">
        <p14:creationId xmlns:p14="http://schemas.microsoft.com/office/powerpoint/2010/main" val="269615385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r>
              <a:rPr lang="en-US" dirty="0"/>
              <a:t>Bottom band: NCIRD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24"/>
          <a:stretch/>
        </p:blipFill>
        <p:spPr>
          <a:xfrm>
            <a:off x="0" y="6683027"/>
            <a:ext cx="9144000" cy="174973"/>
          </a:xfrm>
          <a:prstGeom prst="rect">
            <a:avLst/>
          </a:prstGeom>
        </p:spPr>
      </p:pic>
      <p:sp>
        <p:nvSpPr>
          <p:cNvPr id="8" name="Text Placeholder 7"/>
          <p:cNvSpPr>
            <a:spLocks noGrp="1"/>
          </p:cNvSpPr>
          <p:nvPr>
            <p:ph type="body" sz="quarter" idx="10"/>
          </p:nvPr>
        </p:nvSpPr>
        <p:spPr>
          <a:xfrm>
            <a:off x="457200" y="1545167"/>
            <a:ext cx="8229600" cy="4455584"/>
          </a:xfrm>
        </p:spPr>
        <p:txBody>
          <a:bodyPr/>
          <a:lstStyle>
            <a:lvl1pPr marL="342891" indent="-342891">
              <a:buClr>
                <a:srgbClr val="8B9B92"/>
              </a:buClr>
              <a:buFont typeface="Wingdings" panose="05000000000000000000" pitchFamily="2" charset="2"/>
              <a:buChar char="§"/>
              <a:defRPr sz="2000">
                <a:solidFill>
                  <a:schemeClr val="accent4">
                    <a:lumMod val="75000"/>
                  </a:schemeClr>
                </a:solidFill>
              </a:defRPr>
            </a:lvl1pPr>
            <a:lvl2pPr>
              <a:buClr>
                <a:srgbClr val="B2A97E"/>
              </a:buClr>
              <a:defRPr sz="2000">
                <a:solidFill>
                  <a:schemeClr val="accent4">
                    <a:lumMod val="75000"/>
                  </a:schemeClr>
                </a:solidFill>
              </a:defRPr>
            </a:lvl2pPr>
            <a:lvl3pPr>
              <a:buClr>
                <a:srgbClr val="594F4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61457153"/>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endParaRPr lang="en-US" dirty="0"/>
          </a:p>
        </p:txBody>
      </p:sp>
      <p:sp>
        <p:nvSpPr>
          <p:cNvPr id="3" name="Content Placeholder 2"/>
          <p:cNvSpPr>
            <a:spLocks noGrp="1"/>
          </p:cNvSpPr>
          <p:nvPr>
            <p:ph idx="1"/>
          </p:nvPr>
        </p:nvSpPr>
        <p:spPr>
          <a:xfrm>
            <a:off x="457200" y="1600201"/>
            <a:ext cx="3879669" cy="4191000"/>
          </a:xfrm>
          <a:prstGeom prst="rect">
            <a:avLst/>
          </a:prstGeom>
        </p:spPr>
        <p:txBody>
          <a:bodyPr/>
          <a:lstStyle>
            <a:lvl1pPr marL="342891" indent="-342891">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2" indent="-285744">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4807132" y="1600201"/>
            <a:ext cx="3879669" cy="4191000"/>
          </a:xfrm>
          <a:prstGeom prst="rect">
            <a:avLst/>
          </a:prstGeom>
        </p:spPr>
        <p:txBody>
          <a:bodyPr/>
          <a:lstStyle>
            <a:lvl1pPr marL="342891" indent="-342891">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2" indent="-285744">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7114"/>
          <a:stretch/>
        </p:blipFill>
        <p:spPr>
          <a:xfrm>
            <a:off x="0" y="6684937"/>
            <a:ext cx="9144000" cy="183396"/>
          </a:xfrm>
          <a:prstGeom prst="rect">
            <a:avLst/>
          </a:prstGeom>
        </p:spPr>
      </p:pic>
    </p:spTree>
    <p:extLst>
      <p:ext uri="{BB962C8B-B14F-4D97-AF65-F5344CB8AC3E}">
        <p14:creationId xmlns:p14="http://schemas.microsoft.com/office/powerpoint/2010/main" val="355840074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594F4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4467097"/>
            <a:ext cx="8294913"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457201" y="5900928"/>
            <a:ext cx="77724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43371784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7594" b="18140"/>
          <a:stretch/>
        </p:blipFill>
        <p:spPr>
          <a:xfrm>
            <a:off x="-7130" y="5900752"/>
            <a:ext cx="9158259" cy="957249"/>
          </a:xfrm>
          <a:prstGeom prst="rect">
            <a:avLst/>
          </a:prstGeom>
        </p:spPr>
      </p:pic>
      <p:sp>
        <p:nvSpPr>
          <p:cNvPr id="3" name="TextBox 2"/>
          <p:cNvSpPr txBox="1"/>
          <p:nvPr userDrawn="1"/>
        </p:nvSpPr>
        <p:spPr>
          <a:xfrm>
            <a:off x="234159" y="3662434"/>
            <a:ext cx="8186157" cy="1815882"/>
          </a:xfrm>
          <a:prstGeom prst="rect">
            <a:avLst/>
          </a:prstGeom>
          <a:noFill/>
        </p:spPr>
        <p:txBody>
          <a:bodyPr wrap="square" rtlCol="0">
            <a:spAutoFit/>
          </a:bodyPr>
          <a:lstStyle/>
          <a:p>
            <a:pPr eaLnBrk="0" fontAlgn="base" hangingPunct="0">
              <a:spcBef>
                <a:spcPct val="0"/>
              </a:spcBef>
              <a:spcAft>
                <a:spcPct val="0"/>
              </a:spcAft>
            </a:pPr>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339501189"/>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effectLst/>
                <a:latin typeface="Calibri" pitchFamily="34" charset="0"/>
              </a:defRPr>
            </a:lvl1pPr>
          </a:lstStyle>
          <a:p>
            <a:endParaRPr lang="en-US" dirty="0"/>
          </a:p>
        </p:txBody>
      </p:sp>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Tree>
    <p:extLst>
      <p:ext uri="{BB962C8B-B14F-4D97-AF65-F5344CB8AC3E}">
        <p14:creationId xmlns:p14="http://schemas.microsoft.com/office/powerpoint/2010/main" val="2521884143"/>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327977447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a:solidFill>
                  <a:schemeClr val="bg2"/>
                </a:solidFill>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031535916"/>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922939242"/>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3446399783"/>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0" i="0" baseline="0">
                <a:solidFill>
                  <a:schemeClr val="bg2"/>
                </a:solidFill>
              </a:defRPr>
            </a:lvl1pPr>
            <a:lvl2pPr>
              <a:buClr>
                <a:schemeClr val="tx1"/>
              </a:buClr>
              <a:buSzPct val="100000"/>
              <a:buFont typeface="Wingdings" pitchFamily="2" charset="2"/>
              <a:buChar char="§"/>
              <a:defRPr sz="2000" b="0" i="0">
                <a:solidFill>
                  <a:schemeClr val="bg2"/>
                </a:solidFill>
              </a:defRPr>
            </a:lvl2pPr>
            <a:lvl3pPr>
              <a:buClr>
                <a:schemeClr val="tx1"/>
              </a:buClr>
              <a:buSzPct val="100000"/>
              <a:buFont typeface="Arial" pitchFamily="34" charset="0"/>
              <a:buChar char="•"/>
              <a:defRPr sz="1800" b="0" i="0">
                <a:solidFill>
                  <a:schemeClr val="bg2"/>
                </a:solidFill>
              </a:defRPr>
            </a:lvl3pPr>
            <a:lvl4pPr>
              <a:buClr>
                <a:schemeClr val="tx1"/>
              </a:buClr>
              <a:buSzPct val="70000"/>
              <a:buFont typeface="Courier New" pitchFamily="49" charset="0"/>
              <a:buChar char="o"/>
              <a:defRPr sz="1800" b="0" i="0" baseline="0">
                <a:solidFill>
                  <a:schemeClr val="bg2"/>
                </a:solidFill>
              </a:defRPr>
            </a:lvl4pPr>
            <a:lvl5pPr>
              <a:buClr>
                <a:schemeClr val="tx1"/>
              </a:buClr>
              <a:buSzPct val="70000"/>
              <a:buFont typeface="Arial" pitchFamily="34" charset="0"/>
              <a:buChar char="•"/>
              <a:defRPr sz="1800" b="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2868817605"/>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3507433109"/>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2256290387"/>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424012147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3630411247"/>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5240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39A6"/>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39A6"/>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fld id="{5F0FDADB-BEE3-4C8B-8D50-8CC770C397DF}" type="slidenum">
              <a:rPr lang="en-US" altLang="en-US">
                <a:solidFill>
                  <a:srgbClr val="0039A6"/>
                </a:solidFill>
              </a:rPr>
              <a:pPr/>
              <a:t>‹#›</a:t>
            </a:fld>
            <a:endParaRPr lang="en-US" altLang="en-US">
              <a:solidFill>
                <a:srgbClr val="0039A6"/>
              </a:solidFill>
            </a:endParaRPr>
          </a:p>
        </p:txBody>
      </p:sp>
    </p:spTree>
    <p:extLst>
      <p:ext uri="{BB962C8B-B14F-4D97-AF65-F5344CB8AC3E}">
        <p14:creationId xmlns:p14="http://schemas.microsoft.com/office/powerpoint/2010/main" val="21575575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accent1">
                    <a:lumMod val="50000"/>
                  </a:schemeClr>
                </a:solidFill>
              </a:defRPr>
            </a:lvl1pPr>
          </a:lstStyle>
          <a:p>
            <a:r>
              <a:rPr lang="en-US" dirty="0"/>
              <a:t>Place Descriptor Here</a:t>
            </a:r>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accent1">
                    <a:lumMod val="50000"/>
                  </a:schemeClr>
                </a:solidFill>
              </a:defRPr>
            </a:lvl1pPr>
          </a:lstStyle>
          <a:p>
            <a:r>
              <a:rPr lang="en-US" dirty="0"/>
              <a:t>Place Descriptor Here</a:t>
            </a:r>
          </a:p>
        </p:txBody>
      </p:sp>
    </p:spTree>
    <p:extLst>
      <p:ext uri="{BB962C8B-B14F-4D97-AF65-F5344CB8AC3E}">
        <p14:creationId xmlns:p14="http://schemas.microsoft.com/office/powerpoint/2010/main" val="2093306785"/>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362284484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3326708070"/>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1589368376"/>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2248202440"/>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78173223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420441349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2386353172"/>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9" name="Rectangle 8"/>
          <p:cNvSpPr/>
          <p:nvPr userDrawn="1"/>
        </p:nvSpPr>
        <p:spPr>
          <a:xfrm>
            <a:off x="1371600" y="4343400"/>
            <a:ext cx="6400800" cy="292388"/>
          </a:xfrm>
          <a:prstGeom prst="rect">
            <a:avLst/>
          </a:prstGeom>
        </p:spPr>
        <p:txBody>
          <a:bodyPr wrap="square">
            <a:spAutoFit/>
          </a:bodyPr>
          <a:lstStyle/>
          <a:p>
            <a:r>
              <a:rPr lang="en-US" sz="1300" b="1" dirty="0">
                <a:solidFill>
                  <a:srgbClr val="FFFFFF"/>
                </a:solidFill>
              </a:rPr>
              <a:t>For more information please contact Centers for Disease Control and Prevention</a:t>
            </a:r>
          </a:p>
        </p:txBody>
      </p:sp>
      <p:sp>
        <p:nvSpPr>
          <p:cNvPr id="11" name="Rectangle 10"/>
          <p:cNvSpPr/>
          <p:nvPr userDrawn="1"/>
        </p:nvSpPr>
        <p:spPr>
          <a:xfrm>
            <a:off x="1371600" y="4706034"/>
            <a:ext cx="5943600" cy="646331"/>
          </a:xfrm>
          <a:prstGeom prst="rect">
            <a:avLst/>
          </a:prstGeom>
        </p:spPr>
        <p:txBody>
          <a:bodyPr wrap="square">
            <a:spAutoFit/>
          </a:bodyPr>
          <a:lstStyle/>
          <a:p>
            <a:r>
              <a:rPr lang="en-US" sz="1200" dirty="0">
                <a:solidFill>
                  <a:srgbClr val="FFFFFF"/>
                </a:solidFill>
              </a:rPr>
              <a:t>1600 Clifton Road NE, Atlanta, GA 30333</a:t>
            </a:r>
          </a:p>
          <a:p>
            <a:r>
              <a:rPr lang="en-US" sz="1200" dirty="0">
                <a:solidFill>
                  <a:srgbClr val="FFFFFF"/>
                </a:solidFill>
              </a:rPr>
              <a:t>Telephone, 1-800-CDC-INFO (232-4636)/TTY: 1-888-232-6348</a:t>
            </a:r>
          </a:p>
          <a:p>
            <a:r>
              <a:rPr lang="en-US" sz="1200" dirty="0">
                <a:solidFill>
                  <a:srgbClr val="FFFFFF"/>
                </a:solidFill>
              </a:rPr>
              <a:t>E-mail: cdcinfo@cdc.gov 	Web: www.cdc.gov</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accent1">
                    <a:lumMod val="50000"/>
                  </a:schemeClr>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accent1">
                    <a:lumMod val="50000"/>
                  </a:schemeClr>
                </a:solidFill>
              </a:defRPr>
            </a:lvl1pPr>
          </a:lstStyle>
          <a:p>
            <a:r>
              <a:rPr lang="en-US" dirty="0"/>
              <a:t>Place Descriptor Here</a:t>
            </a:r>
          </a:p>
        </p:txBody>
      </p:sp>
      <p:sp>
        <p:nvSpPr>
          <p:cNvPr id="7" name="Rectangle 6"/>
          <p:cNvSpPr/>
          <p:nvPr userDrawn="1"/>
        </p:nvSpPr>
        <p:spPr>
          <a:xfrm>
            <a:off x="1371600" y="5421868"/>
            <a:ext cx="5943600" cy="369332"/>
          </a:xfrm>
          <a:prstGeom prst="rect">
            <a:avLst/>
          </a:prstGeom>
        </p:spPr>
        <p:txBody>
          <a:bodyPr wrap="square">
            <a:spAutoFit/>
          </a:bodyPr>
          <a:lstStyle/>
          <a:p>
            <a:r>
              <a:rPr lang="en-US" sz="900" dirty="0">
                <a:solidFill>
                  <a:srgbClr val="FFFFFF"/>
                </a:solidFill>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25050263"/>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en-US">
              <a:solidFill>
                <a:srgbClr val="FFC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en-US">
              <a:solidFill>
                <a:srgbClr val="FFC000"/>
              </a:solidFill>
            </a:endParaRPr>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40958199-9126-469F-A6AB-2EC6490CF08F}" type="slidenum">
              <a:rPr lang="en-US" altLang="en-US">
                <a:solidFill>
                  <a:srgbClr val="FFC000"/>
                </a:solidFill>
              </a:rPr>
              <a:pPr>
                <a:defRPr/>
              </a:pPr>
              <a:t>‹#›</a:t>
            </a:fld>
            <a:endParaRPr lang="en-US" altLang="en-US">
              <a:solidFill>
                <a:srgbClr val="FFC000"/>
              </a:solidFill>
            </a:endParaRPr>
          </a:p>
        </p:txBody>
      </p:sp>
    </p:spTree>
    <p:extLst>
      <p:ext uri="{BB962C8B-B14F-4D97-AF65-F5344CB8AC3E}">
        <p14:creationId xmlns:p14="http://schemas.microsoft.com/office/powerpoint/2010/main" val="28505846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_CSELS">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l="7594" b="14462"/>
          <a:stretch/>
        </p:blipFill>
        <p:spPr>
          <a:xfrm>
            <a:off x="-14259" y="1"/>
            <a:ext cx="9158260" cy="991097"/>
          </a:xfrm>
          <a:prstGeom prst="rect">
            <a:avLst/>
          </a:prstGeom>
        </p:spPr>
      </p:pic>
      <p:sp>
        <p:nvSpPr>
          <p:cNvPr id="7" name="Title 1"/>
          <p:cNvSpPr>
            <a:spLocks noGrp="1"/>
          </p:cNvSpPr>
          <p:nvPr>
            <p:ph type="title"/>
          </p:nvPr>
        </p:nvSpPr>
        <p:spPr>
          <a:xfrm>
            <a:off x="457200" y="1386071"/>
            <a:ext cx="8229600" cy="1155779"/>
          </a:xfrm>
          <a:prstGeom prst="rect">
            <a:avLst/>
          </a:prstGeom>
        </p:spPr>
        <p:txBody>
          <a:bodyPr/>
          <a:lstStyle>
            <a:lvl1pPr algn="l">
              <a:lnSpc>
                <a:spcPts val="3000"/>
              </a:lnSpc>
              <a:defRPr sz="2800" b="1" baseline="0">
                <a:solidFill>
                  <a:srgbClr val="0096D6"/>
                </a:solidFill>
                <a:effectLst/>
                <a:latin typeface="Calibri" pitchFamily="34" charset="0"/>
              </a:defRPr>
            </a:lvl1pPr>
          </a:lstStyle>
          <a:p>
            <a:endParaRPr lang="en-US" dirty="0"/>
          </a:p>
        </p:txBody>
      </p:sp>
      <p:sp>
        <p:nvSpPr>
          <p:cNvPr id="8" name="Subtitle 2"/>
          <p:cNvSpPr>
            <a:spLocks noGrp="1"/>
          </p:cNvSpPr>
          <p:nvPr>
            <p:ph type="subTitle" idx="1"/>
          </p:nvPr>
        </p:nvSpPr>
        <p:spPr>
          <a:xfrm>
            <a:off x="457200" y="2859349"/>
            <a:ext cx="6400800" cy="457200"/>
          </a:xfrm>
          <a:prstGeom prst="rect">
            <a:avLst/>
          </a:prstGeom>
        </p:spPr>
        <p:txBody>
          <a:bodyPr/>
          <a:lstStyle>
            <a:lvl1pPr marL="0" indent="0" algn="l">
              <a:buNone/>
              <a:defRPr sz="2000" b="1" baseline="0">
                <a:solidFill>
                  <a:srgbClr val="0096D6"/>
                </a:solidFill>
                <a:effectLst/>
                <a:latin typeface="Calibri" pitchFamily="34"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457200" y="3946019"/>
            <a:ext cx="6400800" cy="1295400"/>
          </a:xfrm>
          <a:prstGeom prst="rect">
            <a:avLst/>
          </a:prstGeom>
        </p:spPr>
        <p:txBody>
          <a:bodyPr/>
          <a:lstStyle>
            <a:lvl1pPr marL="0" indent="0" algn="l">
              <a:lnSpc>
                <a:spcPts val="2000"/>
              </a:lnSpc>
              <a:buNone/>
              <a:defRPr sz="1800" baseline="0">
                <a:solidFill>
                  <a:srgbClr val="0096D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457201" y="120203"/>
            <a:ext cx="6903076" cy="830997"/>
          </a:xfrm>
          <a:prstGeom prst="rect">
            <a:avLst/>
          </a:prstGeom>
          <a:noFill/>
        </p:spPr>
        <p:txBody>
          <a:bodyPr wrap="square" rtlCol="0">
            <a:spAutoFit/>
          </a:bodyPr>
          <a:lstStyle/>
          <a:p>
            <a:pPr eaLnBrk="0" fontAlgn="base" hangingPunct="0">
              <a:spcBef>
                <a:spcPct val="0"/>
              </a:spcBef>
              <a:spcAft>
                <a:spcPct val="0"/>
              </a:spcAft>
            </a:pPr>
            <a:r>
              <a:rPr lang="en-US" sz="2400" b="1" dirty="0">
                <a:solidFill>
                  <a:srgbClr val="FFFFFF">
                    <a:lumMod val="95000"/>
                  </a:srgbClr>
                </a:solidFill>
                <a:latin typeface="Calibri" panose="020F0502020204030204" pitchFamily="34" charset="0"/>
              </a:rPr>
              <a:t>Center for Surveillance, Epidemiology,</a:t>
            </a:r>
            <a:br>
              <a:rPr lang="en-US" sz="2400" b="1" dirty="0">
                <a:solidFill>
                  <a:srgbClr val="FFFFFF">
                    <a:lumMod val="95000"/>
                  </a:srgbClr>
                </a:solidFill>
                <a:latin typeface="Calibri" panose="020F0502020204030204" pitchFamily="34" charset="0"/>
              </a:rPr>
            </a:br>
            <a:r>
              <a:rPr lang="en-US" sz="2400" b="1" dirty="0">
                <a:solidFill>
                  <a:srgbClr val="FFFFFF">
                    <a:lumMod val="95000"/>
                  </a:srgbClr>
                </a:solidFill>
                <a:latin typeface="Calibri" panose="020F0502020204030204" pitchFamily="34" charset="0"/>
              </a:rPr>
              <a:t>and Laboratory Services</a:t>
            </a:r>
          </a:p>
        </p:txBody>
      </p:sp>
    </p:spTree>
    <p:extLst>
      <p:ext uri="{BB962C8B-B14F-4D97-AF65-F5344CB8AC3E}">
        <p14:creationId xmlns:p14="http://schemas.microsoft.com/office/powerpoint/2010/main" val="3124866928"/>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3000"/>
              </a:lnSpc>
              <a:defRPr sz="2800" b="1" baseline="0">
                <a:solidFill>
                  <a:srgbClr val="2F97DA"/>
                </a:solidFill>
                <a:effectLst/>
                <a:latin typeface="Calibri" pitchFamily="34" charset="0"/>
              </a:defRPr>
            </a:lvl1pPr>
          </a:lstStyle>
          <a:p>
            <a:r>
              <a:rPr lang="en-US" dirty="0"/>
              <a:t>Bottom band: CSELS</a:t>
            </a:r>
          </a:p>
        </p:txBody>
      </p:sp>
      <p:pic>
        <p:nvPicPr>
          <p:cNvPr id="4" name="Picture 3"/>
          <p:cNvPicPr>
            <a:picLocks noChangeAspect="1"/>
          </p:cNvPicPr>
          <p:nvPr userDrawn="1"/>
        </p:nvPicPr>
        <p:blipFill rotWithShape="1">
          <a:blip r:embed="rId2"/>
          <a:srcRect/>
          <a:stretch/>
        </p:blipFill>
        <p:spPr>
          <a:xfrm>
            <a:off x="0" y="6691614"/>
            <a:ext cx="9144000" cy="166388"/>
          </a:xfrm>
          <a:prstGeom prst="rect">
            <a:avLst/>
          </a:prstGeom>
        </p:spPr>
      </p:pic>
      <p:sp>
        <p:nvSpPr>
          <p:cNvPr id="6" name="Text Placeholder 7"/>
          <p:cNvSpPr>
            <a:spLocks noGrp="1"/>
          </p:cNvSpPr>
          <p:nvPr>
            <p:ph type="body" sz="quarter" idx="10"/>
          </p:nvPr>
        </p:nvSpPr>
        <p:spPr>
          <a:xfrm>
            <a:off x="457200" y="1545167"/>
            <a:ext cx="8229600" cy="4455584"/>
          </a:xfrm>
        </p:spPr>
        <p:txBody>
          <a:bodyPr/>
          <a:lstStyle>
            <a:lvl1pPr marL="342891" indent="-342891">
              <a:buClr>
                <a:srgbClr val="0088B7"/>
              </a:buClr>
              <a:buFont typeface="Wingdings" panose="05000000000000000000" pitchFamily="2" charset="2"/>
              <a:buChar char="§"/>
              <a:defRPr sz="2000">
                <a:solidFill>
                  <a:schemeClr val="accent4">
                    <a:lumMod val="75000"/>
                  </a:schemeClr>
                </a:solidFill>
              </a:defRPr>
            </a:lvl1pPr>
            <a:lvl2pPr>
              <a:buClr>
                <a:srgbClr val="3D6C2A"/>
              </a:buClr>
              <a:defRPr sz="2000">
                <a:solidFill>
                  <a:schemeClr val="accent4">
                    <a:lumMod val="75000"/>
                  </a:schemeClr>
                </a:solidFill>
              </a:defRPr>
            </a:lvl2pPr>
            <a:lvl3pPr>
              <a:buClr>
                <a:srgbClr val="7A003C"/>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70815634"/>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gn="l">
              <a:lnSpc>
                <a:spcPts val="3000"/>
              </a:lnSpc>
              <a:defRPr sz="2800" b="1" baseline="0">
                <a:solidFill>
                  <a:srgbClr val="0088B7"/>
                </a:solidFill>
                <a:effectLst/>
                <a:latin typeface="Calibri" pitchFamily="34" charset="0"/>
              </a:defRPr>
            </a:lvl1pPr>
          </a:lstStyle>
          <a:p>
            <a:endParaRPr lang="en-US" dirty="0"/>
          </a:p>
        </p:txBody>
      </p:sp>
      <p:sp>
        <p:nvSpPr>
          <p:cNvPr id="3" name="Content Placeholder 2"/>
          <p:cNvSpPr>
            <a:spLocks noGrp="1"/>
          </p:cNvSpPr>
          <p:nvPr>
            <p:ph idx="1"/>
          </p:nvPr>
        </p:nvSpPr>
        <p:spPr>
          <a:xfrm>
            <a:off x="457200" y="1600201"/>
            <a:ext cx="3879669" cy="4191000"/>
          </a:xfrm>
          <a:prstGeom prst="rect">
            <a:avLst/>
          </a:prstGeom>
        </p:spPr>
        <p:txBody>
          <a:bodyPr/>
          <a:lstStyle>
            <a:lvl1pPr marL="342891" indent="-342891">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2" indent="-285744">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4807132" y="1600201"/>
            <a:ext cx="3879669" cy="4191000"/>
          </a:xfrm>
          <a:prstGeom prst="rect">
            <a:avLst/>
          </a:prstGeom>
        </p:spPr>
        <p:txBody>
          <a:bodyPr/>
          <a:lstStyle>
            <a:lvl1pPr marL="342891" indent="-342891">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2" indent="-285744">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t="87114"/>
          <a:stretch/>
        </p:blipFill>
        <p:spPr>
          <a:xfrm>
            <a:off x="5093" y="6684936"/>
            <a:ext cx="9130696" cy="183397"/>
          </a:xfrm>
          <a:prstGeom prst="rect">
            <a:avLst/>
          </a:prstGeom>
        </p:spPr>
      </p:pic>
    </p:spTree>
    <p:extLst>
      <p:ext uri="{BB962C8B-B14F-4D97-AF65-F5344CB8AC3E}">
        <p14:creationId xmlns:p14="http://schemas.microsoft.com/office/powerpoint/2010/main" val="199726824"/>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88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4467097"/>
            <a:ext cx="8294913"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457201" y="5900928"/>
            <a:ext cx="77724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86965235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l="7739" b="18140"/>
          <a:stretch/>
        </p:blipFill>
        <p:spPr>
          <a:xfrm>
            <a:off x="0" y="5893696"/>
            <a:ext cx="9144000" cy="957249"/>
          </a:xfrm>
          <a:prstGeom prst="rect">
            <a:avLst/>
          </a:prstGeom>
        </p:spPr>
      </p:pic>
      <p:sp>
        <p:nvSpPr>
          <p:cNvPr id="3" name="TextBox 2"/>
          <p:cNvSpPr txBox="1"/>
          <p:nvPr userDrawn="1"/>
        </p:nvSpPr>
        <p:spPr>
          <a:xfrm>
            <a:off x="203200" y="3662434"/>
            <a:ext cx="8345459" cy="1815882"/>
          </a:xfrm>
          <a:prstGeom prst="rect">
            <a:avLst/>
          </a:prstGeom>
          <a:noFill/>
        </p:spPr>
        <p:txBody>
          <a:bodyPr wrap="square" rtlCol="0">
            <a:spAutoFit/>
          </a:bodyPr>
          <a:lstStyle/>
          <a:p>
            <a:pPr eaLnBrk="0" fontAlgn="base" hangingPunct="0">
              <a:spcBef>
                <a:spcPct val="0"/>
              </a:spcBef>
              <a:spcAft>
                <a:spcPct val="0"/>
              </a:spcAft>
            </a:pPr>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65357774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pPr eaLnBrk="0" fontAlgn="base" hangingPunct="0">
              <a:spcBef>
                <a:spcPct val="0"/>
              </a:spcBef>
              <a:spcAft>
                <a:spcPct val="0"/>
              </a:spcAft>
            </a:pPr>
            <a:fld id="{A3B639FA-D5A1-C745-A258-56D5C6273ADC}" type="datetimeFigureOut">
              <a:rPr lang="en-US" smtClean="0">
                <a:solidFill>
                  <a:prstClr val="black">
                    <a:tint val="75000"/>
                  </a:prstClr>
                </a:solidFill>
                <a:latin typeface="Calibri"/>
              </a:rPr>
              <a:pPr eaLnBrk="0" fontAlgn="base" hangingPunct="0">
                <a:spcBef>
                  <a:spcPct val="0"/>
                </a:spcBef>
                <a:spcAft>
                  <a:spcPct val="0"/>
                </a:spcAft>
              </a:pPr>
              <a:t>10/18/2018</a:t>
            </a:fld>
            <a:endParaRPr lang="en-US">
              <a:solidFill>
                <a:prstClr val="black">
                  <a:tint val="75000"/>
                </a:prstClr>
              </a:solidFill>
              <a:latin typeface="Calibri"/>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pPr eaLnBrk="0" fontAlgn="base" hangingPunct="0">
              <a:spcBef>
                <a:spcPct val="0"/>
              </a:spcBef>
              <a:spcAft>
                <a:spcPct val="0"/>
              </a:spcAft>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p>
            <a:pPr eaLnBrk="0" fontAlgn="base" hangingPunct="0">
              <a:spcBef>
                <a:spcPct val="0"/>
              </a:spcBef>
              <a:spcAft>
                <a:spcPct val="0"/>
              </a:spcAft>
            </a:pPr>
            <a:fld id="{FC1D2FD9-0842-8245-BE5D-90307860F4FA}" type="slidenum">
              <a:rPr lang="en-US" smtClean="0">
                <a:solidFill>
                  <a:prstClr val="black">
                    <a:tint val="75000"/>
                  </a:prstClr>
                </a:solidFill>
                <a:latin typeface="Calibri"/>
              </a:rPr>
              <a:pPr eaLnBrk="0" fontAlgn="base" hangingPunct="0">
                <a:spcBef>
                  <a:spcPct val="0"/>
                </a:spcBef>
                <a:spcAft>
                  <a:spcPct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829108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nSpc>
                <a:spcPts val="3000"/>
              </a:lnSpc>
              <a:defRPr sz="2800" b="1" baseline="0">
                <a:effectLst/>
                <a:latin typeface="Calibri" pitchFamily="34" charset="0"/>
              </a:defRPr>
            </a:lvl1pPr>
          </a:lstStyle>
          <a:p>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marL="342891" indent="-342891">
              <a:buClr>
                <a:schemeClr val="accent1"/>
              </a:buClr>
              <a:buSzPct val="70000"/>
              <a:buFont typeface="Wingdings" pitchFamily="2" charset="2"/>
              <a:buChar char="§"/>
              <a:defRPr sz="2400" b="1" baseline="0">
                <a:solidFill>
                  <a:schemeClr val="bg2"/>
                </a:solidFill>
                <a:latin typeface="Calibri" pitchFamily="34" charset="0"/>
              </a:defRPr>
            </a:lvl1pPr>
            <a:lvl2pPr marL="742932" indent="-285744">
              <a:buClr>
                <a:schemeClr val="tx1"/>
              </a:buClr>
              <a:buSzPct val="100000"/>
              <a:buFont typeface="Arial" pitchFamily="34" charset="0"/>
              <a:buChar char="•"/>
              <a:defRPr sz="2000">
                <a:solidFill>
                  <a:schemeClr val="bg2"/>
                </a:solidFill>
              </a:defRPr>
            </a:lvl2pPr>
            <a:lvl3pPr marL="1142971" indent="-228594">
              <a:buClr>
                <a:schemeClr val="tx1"/>
              </a:buClr>
              <a:buSzPct val="100000"/>
              <a:buFont typeface="Courier New" pitchFamily="49" charset="0"/>
              <a:buChar char="o"/>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endParaRPr lang="en-US" dirty="0"/>
          </a:p>
          <a:p>
            <a:pPr lvl="1"/>
            <a:endParaRPr lang="en-US" dirty="0"/>
          </a:p>
          <a:p>
            <a:pPr lvl="2"/>
            <a:endParaRPr lang="en-US" dirty="0"/>
          </a:p>
        </p:txBody>
      </p:sp>
      <p:sp>
        <p:nvSpPr>
          <p:cNvPr id="6" name="Text Placeholder 5"/>
          <p:cNvSpPr>
            <a:spLocks noGrp="1"/>
          </p:cNvSpPr>
          <p:nvPr userDrawn="1">
            <p:ph type="body" sz="quarter" idx="11" hasCustomPrompt="1"/>
          </p:nvPr>
        </p:nvSpPr>
        <p:spPr>
          <a:xfrm>
            <a:off x="457200" y="6019800"/>
            <a:ext cx="8229600" cy="381000"/>
          </a:xfrm>
          <a:prstGeom prst="rect">
            <a:avLst/>
          </a:prstGeom>
        </p:spPr>
        <p:txBody>
          <a:bodyPr anchor="b"/>
          <a:lstStyle>
            <a:lvl1pPr>
              <a:buNone/>
              <a:defRPr sz="1100">
                <a:solidFill>
                  <a:schemeClr val="tx1"/>
                </a:solidFill>
                <a:latin typeface="Calibri" pitchFamily="34" charset="0"/>
              </a:defRPr>
            </a:lvl1pPr>
          </a:lstStyle>
          <a:p>
            <a:r>
              <a:rPr lang="en-US" dirty="0"/>
              <a:t>* Citations, references, and credits</a:t>
            </a:r>
          </a:p>
        </p:txBody>
      </p:sp>
    </p:spTree>
    <p:extLst>
      <p:ext uri="{BB962C8B-B14F-4D97-AF65-F5344CB8AC3E}">
        <p14:creationId xmlns:p14="http://schemas.microsoft.com/office/powerpoint/2010/main" val="12737572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7"/>
            <a:ext cx="6858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628651" y="6356352"/>
            <a:ext cx="2057400" cy="365125"/>
          </a:xfrm>
          <a:prstGeom prst="rect">
            <a:avLst/>
          </a:prstGeom>
        </p:spPr>
        <p:txBody>
          <a:bodyPr/>
          <a:lstStyle/>
          <a:p>
            <a:pPr eaLnBrk="0" fontAlgn="base" hangingPunct="0">
              <a:spcBef>
                <a:spcPct val="0"/>
              </a:spcBef>
              <a:spcAft>
                <a:spcPct val="0"/>
              </a:spcAft>
            </a:pPr>
            <a:fld id="{3A4E8BD5-7681-4111-9FD4-2B57BF908642}" type="datetimeFigureOut">
              <a:rPr lang="en-US" smtClean="0">
                <a:solidFill>
                  <a:srgbClr val="0F56DC"/>
                </a:solidFill>
              </a:rPr>
              <a:pPr eaLnBrk="0" fontAlgn="base" hangingPunct="0">
                <a:spcBef>
                  <a:spcPct val="0"/>
                </a:spcBef>
                <a:spcAft>
                  <a:spcPct val="0"/>
                </a:spcAft>
              </a:pPr>
              <a:t>10/18/2018</a:t>
            </a:fld>
            <a:endParaRPr lang="en-US">
              <a:solidFill>
                <a:srgbClr val="0F56DC"/>
              </a:solidFill>
            </a:endParaRPr>
          </a:p>
        </p:txBody>
      </p:sp>
      <p:sp>
        <p:nvSpPr>
          <p:cNvPr id="5" name="Footer Placeholder 4"/>
          <p:cNvSpPr>
            <a:spLocks noGrp="1"/>
          </p:cNvSpPr>
          <p:nvPr>
            <p:ph type="ftr" sz="quarter" idx="11"/>
          </p:nvPr>
        </p:nvSpPr>
        <p:spPr>
          <a:xfrm>
            <a:off x="609600" y="6248400"/>
            <a:ext cx="3429000" cy="365125"/>
          </a:xfrm>
          <a:prstGeom prst="rect">
            <a:avLst/>
          </a:prstGeom>
        </p:spPr>
        <p:txBody>
          <a:bodyPr/>
          <a:lstStyle/>
          <a:p>
            <a:pPr eaLnBrk="0" fontAlgn="base" hangingPunct="0">
              <a:spcBef>
                <a:spcPct val="0"/>
              </a:spcBef>
              <a:spcAft>
                <a:spcPct val="0"/>
              </a:spcAft>
            </a:pPr>
            <a:endParaRPr lang="en-US">
              <a:solidFill>
                <a:srgbClr val="0F56DC"/>
              </a:solidFill>
            </a:endParaRPr>
          </a:p>
        </p:txBody>
      </p:sp>
      <p:sp>
        <p:nvSpPr>
          <p:cNvPr id="6" name="Slide Number Placeholder 5"/>
          <p:cNvSpPr>
            <a:spLocks noGrp="1"/>
          </p:cNvSpPr>
          <p:nvPr>
            <p:ph type="sldNum" sz="quarter" idx="12"/>
          </p:nvPr>
        </p:nvSpPr>
        <p:spPr>
          <a:xfrm>
            <a:off x="4343400" y="6324601"/>
            <a:ext cx="533400" cy="244475"/>
          </a:xfrm>
          <a:prstGeom prst="rect">
            <a:avLst/>
          </a:prstGeom>
        </p:spPr>
        <p:txBody>
          <a:bodyPr/>
          <a:lstStyle/>
          <a:p>
            <a:pPr eaLnBrk="0" fontAlgn="base" hangingPunct="0">
              <a:spcBef>
                <a:spcPct val="0"/>
              </a:spcBef>
              <a:spcAft>
                <a:spcPct val="0"/>
              </a:spcAft>
            </a:pPr>
            <a:fld id="{7D59E7E0-E530-4C44-8841-2DE2298DBFFA}" type="slidenum">
              <a:rPr lang="en-US" smtClean="0">
                <a:solidFill>
                  <a:srgbClr val="0F56DC"/>
                </a:solidFill>
              </a:rPr>
              <a:pPr eaLnBrk="0" fontAlgn="base" hangingPunct="0">
                <a:spcBef>
                  <a:spcPct val="0"/>
                </a:spcBef>
                <a:spcAft>
                  <a:spcPct val="0"/>
                </a:spcAft>
              </a:pPr>
              <a:t>‹#›</a:t>
            </a:fld>
            <a:endParaRPr lang="en-US">
              <a:solidFill>
                <a:srgbClr val="0F56DC"/>
              </a:solidFill>
            </a:endParaRPr>
          </a:p>
        </p:txBody>
      </p:sp>
    </p:spTree>
    <p:extLst>
      <p:ext uri="{BB962C8B-B14F-4D97-AF65-F5344CB8AC3E}">
        <p14:creationId xmlns:p14="http://schemas.microsoft.com/office/powerpoint/2010/main" val="199156610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4120899929"/>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a:solidFill>
                  <a:schemeClr val="bg2"/>
                </a:solidFill>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909841835"/>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3710445855"/>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3709894627"/>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0" i="0" baseline="0">
                <a:solidFill>
                  <a:schemeClr val="bg2"/>
                </a:solidFill>
              </a:defRPr>
            </a:lvl1pPr>
            <a:lvl2pPr>
              <a:buClr>
                <a:schemeClr val="tx1"/>
              </a:buClr>
              <a:buSzPct val="100000"/>
              <a:buFont typeface="Wingdings" pitchFamily="2" charset="2"/>
              <a:buChar char="§"/>
              <a:defRPr sz="2000" b="0" i="0">
                <a:solidFill>
                  <a:schemeClr val="bg2"/>
                </a:solidFill>
              </a:defRPr>
            </a:lvl2pPr>
            <a:lvl3pPr>
              <a:buClr>
                <a:schemeClr val="tx1"/>
              </a:buClr>
              <a:buSzPct val="100000"/>
              <a:buFont typeface="Arial" pitchFamily="34" charset="0"/>
              <a:buChar char="•"/>
              <a:defRPr sz="1800" b="0" i="0">
                <a:solidFill>
                  <a:schemeClr val="bg2"/>
                </a:solidFill>
              </a:defRPr>
            </a:lvl3pPr>
            <a:lvl4pPr>
              <a:buClr>
                <a:schemeClr val="tx1"/>
              </a:buClr>
              <a:buSzPct val="70000"/>
              <a:buFont typeface="Courier New" pitchFamily="49" charset="0"/>
              <a:buChar char="o"/>
              <a:defRPr sz="1800" b="0" i="0" baseline="0">
                <a:solidFill>
                  <a:schemeClr val="bg2"/>
                </a:solidFill>
              </a:defRPr>
            </a:lvl4pPr>
            <a:lvl5pPr>
              <a:buClr>
                <a:schemeClr val="tx1"/>
              </a:buClr>
              <a:buSzPct val="70000"/>
              <a:buFont typeface="Arial" pitchFamily="34" charset="0"/>
              <a:buChar char="•"/>
              <a:defRPr sz="1800" b="0" i="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3262460890"/>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3880912806"/>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4280134857"/>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3323995125"/>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bg1"/>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bg1"/>
                </a:solidFill>
              </a:defRPr>
            </a:lvl1pPr>
          </a:lstStyle>
          <a:p>
            <a:r>
              <a:rPr lang="en-US" dirty="0"/>
              <a:t>Place Descriptor Here</a:t>
            </a:r>
          </a:p>
        </p:txBody>
      </p:sp>
    </p:spTree>
    <p:extLst>
      <p:ext uri="{BB962C8B-B14F-4D97-AF65-F5344CB8AC3E}">
        <p14:creationId xmlns:p14="http://schemas.microsoft.com/office/powerpoint/2010/main" val="1704678376"/>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accent2">
                    <a:lumMod val="50000"/>
                  </a:schemeClr>
                </a:solidFill>
              </a:defRPr>
            </a:lvl1pPr>
          </a:lstStyle>
          <a:p>
            <a:r>
              <a:rPr lang="en-US" dirty="0"/>
              <a:t>Place Descriptor Here</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accent2">
                    <a:lumMod val="50000"/>
                  </a:schemeClr>
                </a:solidFill>
              </a:defRPr>
            </a:lvl1pPr>
          </a:lstStyle>
          <a:p>
            <a:r>
              <a:rPr lang="en-US" dirty="0"/>
              <a:t>Place Descriptor Here</a:t>
            </a:r>
          </a:p>
        </p:txBody>
      </p:sp>
    </p:spTree>
    <p:extLst>
      <p:ext uri="{BB962C8B-B14F-4D97-AF65-F5344CB8AC3E}">
        <p14:creationId xmlns:p14="http://schemas.microsoft.com/office/powerpoint/2010/main" val="376011541"/>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767698952"/>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48341344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2644430950"/>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1905000" y="5791200"/>
            <a:ext cx="6781800" cy="609600"/>
          </a:xfrm>
          <a:prstGeom prst="rect">
            <a:avLst/>
          </a:prstGeom>
        </p:spPr>
        <p:txBody>
          <a:bodyPr anchor="b"/>
          <a:lstStyle>
            <a:lvl1pPr>
              <a:buNone/>
              <a:defRPr sz="1100">
                <a:solidFill>
                  <a:schemeClr val="tx1"/>
                </a:solidFill>
              </a:defRPr>
            </a:lvl1pPr>
          </a:lstStyle>
          <a:p>
            <a:r>
              <a:rPr lang="en-US" dirty="0"/>
              <a:t>* Citations, references, and credits – Myriad Pro, 11pt </a:t>
            </a:r>
          </a:p>
        </p:txBody>
      </p:sp>
    </p:spTree>
    <p:extLst>
      <p:ext uri="{BB962C8B-B14F-4D97-AF65-F5344CB8AC3E}">
        <p14:creationId xmlns:p14="http://schemas.microsoft.com/office/powerpoint/2010/main" val="2453503003"/>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1688544624"/>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40039876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3015447693"/>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7" name="Rectangle 6"/>
          <p:cNvSpPr/>
          <p:nvPr userDrawn="1"/>
        </p:nvSpPr>
        <p:spPr>
          <a:xfrm>
            <a:off x="1371600" y="4343400"/>
            <a:ext cx="6400800" cy="292388"/>
          </a:xfrm>
          <a:prstGeom prst="rect">
            <a:avLst/>
          </a:prstGeom>
        </p:spPr>
        <p:txBody>
          <a:bodyPr wrap="square">
            <a:spAutoFit/>
          </a:bodyPr>
          <a:lstStyle/>
          <a:p>
            <a:r>
              <a:rPr lang="en-US" sz="1300" b="1" dirty="0">
                <a:solidFill>
                  <a:srgbClr val="0039A6"/>
                </a:solidFill>
              </a:rPr>
              <a:t>For more information please contact Centers for Disease Control and Prevention</a:t>
            </a:r>
          </a:p>
        </p:txBody>
      </p:sp>
      <p:sp>
        <p:nvSpPr>
          <p:cNvPr id="10" name="Rectangle 9"/>
          <p:cNvSpPr/>
          <p:nvPr userDrawn="1"/>
        </p:nvSpPr>
        <p:spPr>
          <a:xfrm>
            <a:off x="1371600" y="4706034"/>
            <a:ext cx="5943600" cy="646331"/>
          </a:xfrm>
          <a:prstGeom prst="rect">
            <a:avLst/>
          </a:prstGeom>
        </p:spPr>
        <p:txBody>
          <a:bodyPr wrap="square">
            <a:spAutoFit/>
          </a:bodyPr>
          <a:lstStyle/>
          <a:p>
            <a:r>
              <a:rPr lang="en-US" sz="1200" dirty="0">
                <a:solidFill>
                  <a:srgbClr val="0039A6"/>
                </a:solidFill>
              </a:rPr>
              <a:t>1600 Clifton Road NE, Atlanta, GA 30333</a:t>
            </a:r>
          </a:p>
          <a:p>
            <a:r>
              <a:rPr lang="en-US" sz="1200" dirty="0">
                <a:solidFill>
                  <a:srgbClr val="0039A6"/>
                </a:solidFill>
              </a:rPr>
              <a:t>Telephone, 1-800-CDC-INFO (232-4636)/TTY: 1-888-232-6348</a:t>
            </a:r>
          </a:p>
          <a:p>
            <a:r>
              <a:rPr lang="en-US" sz="1200" dirty="0">
                <a:solidFill>
                  <a:srgbClr val="0039A6"/>
                </a:solidFill>
              </a:rPr>
              <a:t>E-mail: cdcinfo@cdc.gov 	Web: www.cdc.gov</a:t>
            </a:r>
          </a:p>
        </p:txBody>
      </p:sp>
      <p:sp>
        <p:nvSpPr>
          <p:cNvPr id="11"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accent2">
                    <a:lumMod val="50000"/>
                  </a:schemeClr>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accent2">
                    <a:lumMod val="50000"/>
                  </a:schemeClr>
                </a:solidFill>
              </a:defRPr>
            </a:lvl1pPr>
          </a:lstStyle>
          <a:p>
            <a:r>
              <a:rPr lang="en-US" dirty="0"/>
              <a:t>Place Descriptor Here</a:t>
            </a:r>
          </a:p>
        </p:txBody>
      </p:sp>
    </p:spTree>
    <p:extLst>
      <p:ext uri="{BB962C8B-B14F-4D97-AF65-F5344CB8AC3E}">
        <p14:creationId xmlns:p14="http://schemas.microsoft.com/office/powerpoint/2010/main" val="426487890"/>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0" baseline="0">
                <a:solidFill>
                  <a:schemeClr val="bg2">
                    <a:lumMod val="50000"/>
                  </a:schemeClr>
                </a:solidFill>
                <a:effectLst/>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600" baseline="0">
                <a:solidFill>
                  <a:schemeClr val="bg2">
                    <a:lumMod val="50000"/>
                  </a:schemeClr>
                </a:solidFill>
                <a:latin typeface="Arial" pitchFamily="34" charset="0"/>
                <a:cs typeface="Arial"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0" baseline="0">
                <a:solidFill>
                  <a:schemeClr val="bg2">
                    <a:lumMod val="50000"/>
                  </a:schemeClr>
                </a:solidFill>
                <a:effectLst/>
                <a:latin typeface="Arial" pitchFamily="34" charset="0"/>
                <a:cs typeface="Arial" pitchFamily="34" charset="0"/>
              </a:defRPr>
            </a:lvl1pPr>
          </a:lstStyle>
          <a:p>
            <a:r>
              <a:rPr lang="en-US" dirty="0"/>
              <a:t>Title of Presentation</a:t>
            </a:r>
          </a:p>
        </p:txBody>
      </p:sp>
      <p:sp>
        <p:nvSpPr>
          <p:cNvPr id="8" name="Text Placeholder 5"/>
          <p:cNvSpPr>
            <a:spLocks noGrp="1"/>
          </p:cNvSpPr>
          <p:nvPr>
            <p:ph type="body" sz="quarter" idx="11" hasCustomPrompt="1"/>
          </p:nvPr>
        </p:nvSpPr>
        <p:spPr>
          <a:xfrm>
            <a:off x="2286000" y="6281928"/>
            <a:ext cx="5105400" cy="182880"/>
          </a:xfrm>
          <a:prstGeom prst="rect">
            <a:avLst/>
          </a:prstGeom>
        </p:spPr>
        <p:txBody>
          <a:bodyPr/>
          <a:lstStyle>
            <a:lvl1pPr>
              <a:buNone/>
              <a:defRPr sz="1000" baseline="0">
                <a:solidFill>
                  <a:schemeClr val="accent2">
                    <a:lumMod val="50000"/>
                  </a:schemeClr>
                </a:solidFill>
                <a:latin typeface="Arial" pitchFamily="34" charset="0"/>
                <a:cs typeface="Arial" pitchFamily="34" charset="0"/>
              </a:defRPr>
            </a:lvl1pPr>
          </a:lstStyle>
          <a:p>
            <a:r>
              <a:rPr lang="en-US" dirty="0"/>
              <a:t>National Center for Immunization &amp; Respiratory Diseases</a:t>
            </a:r>
          </a:p>
        </p:txBody>
      </p:sp>
      <p:sp>
        <p:nvSpPr>
          <p:cNvPr id="10" name="Text Placeholder 6"/>
          <p:cNvSpPr>
            <a:spLocks noGrp="1"/>
          </p:cNvSpPr>
          <p:nvPr>
            <p:ph type="body" sz="quarter" idx="12" hasCustomPrompt="1"/>
          </p:nvPr>
        </p:nvSpPr>
        <p:spPr>
          <a:xfrm>
            <a:off x="2286000" y="6473952"/>
            <a:ext cx="5105400" cy="228600"/>
          </a:xfrm>
          <a:prstGeom prst="rect">
            <a:avLst/>
          </a:prstGeom>
        </p:spPr>
        <p:txBody>
          <a:bodyPr/>
          <a:lstStyle>
            <a:lvl1pPr>
              <a:buNone/>
              <a:defRPr sz="1000" baseline="0">
                <a:solidFill>
                  <a:schemeClr val="accent2">
                    <a:lumMod val="50000"/>
                  </a:schemeClr>
                </a:solidFill>
                <a:latin typeface="Arial" pitchFamily="34" charset="0"/>
                <a:cs typeface="Arial" pitchFamily="34" charset="0"/>
              </a:defRPr>
            </a:lvl1pPr>
          </a:lstStyle>
          <a:p>
            <a:r>
              <a:rPr lang="en-US" dirty="0"/>
              <a:t>Respiratory Diseases Branch</a:t>
            </a:r>
          </a:p>
        </p:txBody>
      </p:sp>
    </p:spTree>
    <p:extLst>
      <p:ext uri="{BB962C8B-B14F-4D97-AF65-F5344CB8AC3E}">
        <p14:creationId xmlns:p14="http://schemas.microsoft.com/office/powerpoint/2010/main" val="3842856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_NCIRD">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b="15190"/>
          <a:stretch/>
        </p:blipFill>
        <p:spPr>
          <a:xfrm>
            <a:off x="0" y="1781"/>
            <a:ext cx="9144000" cy="1208837"/>
          </a:xfrm>
          <a:prstGeom prst="rect">
            <a:avLst/>
          </a:prstGeom>
        </p:spPr>
      </p:pic>
      <p:sp>
        <p:nvSpPr>
          <p:cNvPr id="7" name="Title 1"/>
          <p:cNvSpPr>
            <a:spLocks noGrp="1"/>
          </p:cNvSpPr>
          <p:nvPr>
            <p:ph type="title"/>
          </p:nvPr>
        </p:nvSpPr>
        <p:spPr>
          <a:xfrm>
            <a:off x="457200" y="1386071"/>
            <a:ext cx="8229600" cy="1155779"/>
          </a:xfrm>
          <a:prstGeom prst="rect">
            <a:avLst/>
          </a:prstGeom>
        </p:spPr>
        <p:txBody>
          <a:bodyPr/>
          <a:lstStyle>
            <a:lvl1pPr algn="l">
              <a:lnSpc>
                <a:spcPts val="2250"/>
              </a:lnSpc>
              <a:defRPr sz="2100" b="1" baseline="0">
                <a:solidFill>
                  <a:srgbClr val="8B9B92"/>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457200" y="2859349"/>
            <a:ext cx="6400800" cy="457200"/>
          </a:xfrm>
          <a:prstGeom prst="rect">
            <a:avLst/>
          </a:prstGeom>
        </p:spPr>
        <p:txBody>
          <a:bodyPr/>
          <a:lstStyle>
            <a:lvl1pPr marL="0" indent="0" algn="l">
              <a:buNone/>
              <a:defRPr sz="1500" b="1" baseline="0">
                <a:solidFill>
                  <a:srgbClr val="8B9B92"/>
                </a:solidFill>
                <a:effectLst/>
                <a:latin typeface="Calibri"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457200" y="3946019"/>
            <a:ext cx="6400800" cy="1295400"/>
          </a:xfrm>
          <a:prstGeom prst="rect">
            <a:avLst/>
          </a:prstGeom>
        </p:spPr>
        <p:txBody>
          <a:bodyPr/>
          <a:lstStyle>
            <a:lvl1pPr marL="0" indent="0" algn="l">
              <a:lnSpc>
                <a:spcPts val="1500"/>
              </a:lnSpc>
              <a:buNone/>
              <a:defRPr sz="1350" baseline="0">
                <a:solidFill>
                  <a:srgbClr val="8B9B9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457200" y="120203"/>
            <a:ext cx="6903076" cy="300082"/>
          </a:xfrm>
          <a:prstGeom prst="rect">
            <a:avLst/>
          </a:prstGeom>
          <a:noFill/>
        </p:spPr>
        <p:txBody>
          <a:bodyPr wrap="square" rtlCol="0">
            <a:spAutoFit/>
          </a:bodyPr>
          <a:lstStyle/>
          <a:p>
            <a:r>
              <a:rPr lang="en-US" sz="1350" b="1" dirty="0">
                <a:solidFill>
                  <a:srgbClr val="FFFFFF">
                    <a:lumMod val="95000"/>
                  </a:srgbClr>
                </a:solidFill>
                <a:latin typeface="Calibri" panose="020F0502020204030204" pitchFamily="34" charset="0"/>
              </a:rPr>
              <a:t>National Center for Immunization &amp; Respiratory Diseases</a:t>
            </a:r>
          </a:p>
        </p:txBody>
      </p:sp>
    </p:spTree>
    <p:extLst>
      <p:ext uri="{BB962C8B-B14F-4D97-AF65-F5344CB8AC3E}">
        <p14:creationId xmlns:p14="http://schemas.microsoft.com/office/powerpoint/2010/main" val="3790883559"/>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2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2250"/>
              </a:lnSpc>
              <a:defRPr sz="2100" b="1" baseline="0">
                <a:solidFill>
                  <a:srgbClr val="8B9B92"/>
                </a:solidFill>
                <a:effectLst/>
                <a:latin typeface="Calibri" pitchFamily="34" charset="0"/>
              </a:defRPr>
            </a:lvl1pPr>
          </a:lstStyle>
          <a:p>
            <a:r>
              <a:rPr lang="en-US" dirty="0"/>
              <a:t>Bottom band: NCIRD</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7724"/>
          <a:stretch/>
        </p:blipFill>
        <p:spPr>
          <a:xfrm>
            <a:off x="0" y="6683029"/>
            <a:ext cx="9144000" cy="174973"/>
          </a:xfrm>
          <a:prstGeom prst="rect">
            <a:avLst/>
          </a:prstGeom>
        </p:spPr>
      </p:pic>
      <p:sp>
        <p:nvSpPr>
          <p:cNvPr id="8" name="Text Placeholder 7"/>
          <p:cNvSpPr>
            <a:spLocks noGrp="1"/>
          </p:cNvSpPr>
          <p:nvPr>
            <p:ph type="body" sz="quarter" idx="10"/>
          </p:nvPr>
        </p:nvSpPr>
        <p:spPr>
          <a:xfrm>
            <a:off x="457200" y="1545167"/>
            <a:ext cx="8229600" cy="4455584"/>
          </a:xfrm>
        </p:spPr>
        <p:txBody>
          <a:bodyPr/>
          <a:lstStyle>
            <a:lvl1pPr marL="257175" indent="-257175">
              <a:buClr>
                <a:srgbClr val="8B9B92"/>
              </a:buClr>
              <a:buFont typeface="Wingdings" panose="05000000000000000000" pitchFamily="2" charset="2"/>
              <a:buChar char="§"/>
              <a:defRPr sz="1500">
                <a:solidFill>
                  <a:schemeClr val="accent4">
                    <a:lumMod val="75000"/>
                  </a:schemeClr>
                </a:solidFill>
              </a:defRPr>
            </a:lvl1pPr>
            <a:lvl2pPr>
              <a:buClr>
                <a:srgbClr val="B2A97E"/>
              </a:buClr>
              <a:defRPr sz="1500">
                <a:solidFill>
                  <a:schemeClr val="accent4">
                    <a:lumMod val="75000"/>
                  </a:schemeClr>
                </a:solidFill>
              </a:defRPr>
            </a:lvl2pPr>
            <a:lvl3pPr>
              <a:buClr>
                <a:srgbClr val="594F40"/>
              </a:buClr>
              <a:defRPr sz="1500">
                <a:solidFill>
                  <a:schemeClr val="accent4">
                    <a:lumMod val="75000"/>
                  </a:schemeClr>
                </a:solidFill>
              </a:defRPr>
            </a:lvl3pPr>
            <a:lvl4pPr>
              <a:defRPr sz="1500">
                <a:solidFill>
                  <a:schemeClr val="accent4">
                    <a:lumMod val="75000"/>
                  </a:schemeClr>
                </a:solidFill>
              </a:defRPr>
            </a:lvl4pPr>
            <a:lvl5pPr>
              <a:defRPr sz="15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96753981"/>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gn="l">
              <a:lnSpc>
                <a:spcPts val="2250"/>
              </a:lnSpc>
              <a:defRPr sz="2100" b="1" baseline="0">
                <a:solidFill>
                  <a:srgbClr val="8B9B92"/>
                </a:solidFill>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457202" y="1600201"/>
            <a:ext cx="3879669" cy="4191000"/>
          </a:xfrm>
          <a:prstGeom prst="rect">
            <a:avLst/>
          </a:prstGeom>
        </p:spPr>
        <p:txBody>
          <a:bodyPr/>
          <a:lstStyle>
            <a:lvl1pPr marL="257175" indent="-257175">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213" indent="-214313">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0"/>
          </p:nvPr>
        </p:nvSpPr>
        <p:spPr>
          <a:xfrm>
            <a:off x="4807133" y="1600201"/>
            <a:ext cx="3879669" cy="4191000"/>
          </a:xfrm>
          <a:prstGeom prst="rect">
            <a:avLst/>
          </a:prstGeom>
        </p:spPr>
        <p:txBody>
          <a:bodyPr/>
          <a:lstStyle>
            <a:lvl1pPr marL="257175" indent="-257175">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213" indent="-214313">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t="87114"/>
          <a:stretch/>
        </p:blipFill>
        <p:spPr>
          <a:xfrm>
            <a:off x="0" y="6684935"/>
            <a:ext cx="9144000" cy="183396"/>
          </a:xfrm>
          <a:prstGeom prst="rect">
            <a:avLst/>
          </a:prstGeom>
        </p:spPr>
      </p:pic>
    </p:spTree>
    <p:extLst>
      <p:ext uri="{BB962C8B-B14F-4D97-AF65-F5344CB8AC3E}">
        <p14:creationId xmlns:p14="http://schemas.microsoft.com/office/powerpoint/2010/main" val="2952272015"/>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594F4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4467099"/>
            <a:ext cx="8294913" cy="1162051"/>
          </a:xfrm>
          <a:prstGeom prst="rect">
            <a:avLst/>
          </a:prstGeom>
        </p:spPr>
        <p:txBody>
          <a:bodyPr anchor="b"/>
          <a:lstStyle>
            <a:lvl1pPr algn="l">
              <a:defRPr sz="27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457201" y="5900930"/>
            <a:ext cx="7772400" cy="568325"/>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54311046"/>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18140"/>
          <a:stretch/>
        </p:blipFill>
        <p:spPr>
          <a:xfrm>
            <a:off x="1" y="5679810"/>
            <a:ext cx="9148928" cy="1178193"/>
          </a:xfrm>
          <a:prstGeom prst="rect">
            <a:avLst/>
          </a:prstGeom>
        </p:spPr>
      </p:pic>
      <p:sp>
        <p:nvSpPr>
          <p:cNvPr id="3" name="TextBox 2"/>
          <p:cNvSpPr txBox="1"/>
          <p:nvPr/>
        </p:nvSpPr>
        <p:spPr>
          <a:xfrm>
            <a:off x="127220" y="3662434"/>
            <a:ext cx="6639341" cy="1061829"/>
          </a:xfrm>
          <a:prstGeom prst="rect">
            <a:avLst/>
          </a:prstGeom>
          <a:noFill/>
        </p:spPr>
        <p:txBody>
          <a:bodyPr wrap="square" rtlCol="0">
            <a:spAutoFit/>
          </a:bodyPr>
          <a:lstStyle/>
          <a:p>
            <a:r>
              <a:rPr lang="en-US" sz="900" dirty="0">
                <a:solidFill>
                  <a:srgbClr val="695E4A"/>
                </a:solidFill>
                <a:latin typeface="Calibri" panose="020F0502020204030204" pitchFamily="34" charset="0"/>
              </a:rPr>
              <a:t>For more information, contact CDC</a:t>
            </a: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1-800-CDC-INFO (232-4636)</a:t>
            </a: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TTY:  1-888-232-6348    www.cdc.gov</a:t>
            </a:r>
            <a:br>
              <a:rPr lang="en-US" sz="900" dirty="0">
                <a:solidFill>
                  <a:srgbClr val="695E4A"/>
                </a:solidFill>
                <a:latin typeface="Calibri" panose="020F0502020204030204" pitchFamily="34" charset="0"/>
              </a:rPr>
            </a:br>
            <a:br>
              <a:rPr lang="en-US" sz="900" dirty="0">
                <a:solidFill>
                  <a:srgbClr val="695E4A"/>
                </a:solidFill>
                <a:latin typeface="Calibri" panose="020F0502020204030204" pitchFamily="34" charset="0"/>
              </a:rPr>
            </a:b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334940058"/>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cSld name="Section Header">
    <p:bg>
      <p:bgPr>
        <a:solidFill>
          <a:srgbClr val="6D777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2"/>
            <a:ext cx="7772400" cy="1362075"/>
          </a:xfrm>
          <a:prstGeom prst="rect">
            <a:avLst/>
          </a:prstGeom>
        </p:spPr>
        <p:txBody>
          <a:bodyPr anchor="t"/>
          <a:lstStyle>
            <a:lvl1pPr algn="l">
              <a:lnSpc>
                <a:spcPts val="2850"/>
              </a:lnSpc>
              <a:defRPr sz="2700" b="1" cap="all" baseline="0">
                <a:solidFill>
                  <a:schemeClr val="bg2"/>
                </a:solidFill>
                <a:effectLst/>
                <a:latin typeface="Calibri" panose="020F0502020204030204" pitchFamily="34" charset="0"/>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1650"/>
              </a:lnSpc>
              <a:buNone/>
              <a:defRPr sz="1500" baseline="0">
                <a:solidFill>
                  <a:schemeClr val="bg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824575084"/>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_NCIRD">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190"/>
          <a:stretch/>
        </p:blipFill>
        <p:spPr>
          <a:xfrm>
            <a:off x="0" y="1779"/>
            <a:ext cx="9144000" cy="1208837"/>
          </a:xfrm>
          <a:prstGeom prst="rect">
            <a:avLst/>
          </a:prstGeom>
        </p:spPr>
      </p:pic>
      <p:sp>
        <p:nvSpPr>
          <p:cNvPr id="7" name="Title 1"/>
          <p:cNvSpPr>
            <a:spLocks noGrp="1"/>
          </p:cNvSpPr>
          <p:nvPr>
            <p:ph type="title"/>
          </p:nvPr>
        </p:nvSpPr>
        <p:spPr>
          <a:xfrm>
            <a:off x="457200" y="1386071"/>
            <a:ext cx="8229600" cy="1155779"/>
          </a:xfrm>
          <a:prstGeom prst="rect">
            <a:avLst/>
          </a:prstGeom>
        </p:spPr>
        <p:txBody>
          <a:bodyPr/>
          <a:lstStyle>
            <a:lvl1pPr algn="l">
              <a:lnSpc>
                <a:spcPts val="3000"/>
              </a:lnSpc>
              <a:defRPr sz="2800" b="1" baseline="0">
                <a:solidFill>
                  <a:srgbClr val="8B9B92"/>
                </a:solidFill>
                <a:effectLst/>
                <a:latin typeface="Calibri" pitchFamily="34" charset="0"/>
              </a:defRPr>
            </a:lvl1pPr>
          </a:lstStyle>
          <a:p>
            <a:endParaRPr lang="en-US" dirty="0"/>
          </a:p>
        </p:txBody>
      </p:sp>
      <p:sp>
        <p:nvSpPr>
          <p:cNvPr id="8" name="Subtitle 2"/>
          <p:cNvSpPr>
            <a:spLocks noGrp="1"/>
          </p:cNvSpPr>
          <p:nvPr>
            <p:ph type="subTitle" idx="1"/>
          </p:nvPr>
        </p:nvSpPr>
        <p:spPr>
          <a:xfrm>
            <a:off x="457200" y="2859349"/>
            <a:ext cx="6400800" cy="457200"/>
          </a:xfrm>
          <a:prstGeom prst="rect">
            <a:avLst/>
          </a:prstGeom>
        </p:spPr>
        <p:txBody>
          <a:bodyPr/>
          <a:lstStyle>
            <a:lvl1pPr marL="0" indent="0" algn="l">
              <a:buNone/>
              <a:defRPr sz="2000" b="1" baseline="0">
                <a:solidFill>
                  <a:srgbClr val="8B9B9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457200" y="3946019"/>
            <a:ext cx="6400800" cy="1295400"/>
          </a:xfrm>
          <a:prstGeom prst="rect">
            <a:avLst/>
          </a:prstGeom>
        </p:spPr>
        <p:txBody>
          <a:bodyPr/>
          <a:lstStyle>
            <a:lvl1pPr marL="0" indent="0" algn="l">
              <a:lnSpc>
                <a:spcPts val="2000"/>
              </a:lnSpc>
              <a:buNone/>
              <a:defRPr sz="1800" baseline="0">
                <a:solidFill>
                  <a:srgbClr val="8B9B9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457200" y="120203"/>
            <a:ext cx="6903076" cy="369332"/>
          </a:xfrm>
          <a:prstGeom prst="rect">
            <a:avLst/>
          </a:prstGeom>
          <a:noFill/>
        </p:spPr>
        <p:txBody>
          <a:bodyPr wrap="square" rtlCol="0">
            <a:spAutoFit/>
          </a:bodyPr>
          <a:lstStyle/>
          <a:p>
            <a:pPr eaLnBrk="0" fontAlgn="base" hangingPunct="0">
              <a:spcBef>
                <a:spcPct val="0"/>
              </a:spcBef>
              <a:spcAft>
                <a:spcPct val="0"/>
              </a:spcAft>
            </a:pPr>
            <a:r>
              <a:rPr lang="en-US" sz="1800" b="1" dirty="0">
                <a:solidFill>
                  <a:srgbClr val="FFFFFF">
                    <a:lumMod val="95000"/>
                  </a:srgbClr>
                </a:solidFill>
                <a:latin typeface="Calibri" panose="020F0502020204030204" pitchFamily="34" charset="0"/>
              </a:rPr>
              <a:t>National Center for Immunization &amp; Respiratory Diseases</a:t>
            </a:r>
          </a:p>
        </p:txBody>
      </p:sp>
    </p:spTree>
    <p:extLst>
      <p:ext uri="{BB962C8B-B14F-4D97-AF65-F5344CB8AC3E}">
        <p14:creationId xmlns:p14="http://schemas.microsoft.com/office/powerpoint/2010/main" val="4214456759"/>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2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r>
              <a:rPr lang="en-US" dirty="0"/>
              <a:t>Bottom band: NCIRD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24"/>
          <a:stretch/>
        </p:blipFill>
        <p:spPr>
          <a:xfrm>
            <a:off x="0" y="6683027"/>
            <a:ext cx="9144000" cy="174973"/>
          </a:xfrm>
          <a:prstGeom prst="rect">
            <a:avLst/>
          </a:prstGeom>
        </p:spPr>
      </p:pic>
      <p:sp>
        <p:nvSpPr>
          <p:cNvPr id="8" name="Text Placeholder 7"/>
          <p:cNvSpPr>
            <a:spLocks noGrp="1"/>
          </p:cNvSpPr>
          <p:nvPr>
            <p:ph type="body" sz="quarter" idx="10"/>
          </p:nvPr>
        </p:nvSpPr>
        <p:spPr>
          <a:xfrm>
            <a:off x="457200" y="1545167"/>
            <a:ext cx="8229600" cy="4455584"/>
          </a:xfrm>
        </p:spPr>
        <p:txBody>
          <a:bodyPr/>
          <a:lstStyle>
            <a:lvl1pPr marL="342900" indent="-342900">
              <a:buClr>
                <a:srgbClr val="8B9B92"/>
              </a:buClr>
              <a:buFont typeface="Wingdings" panose="05000000000000000000" pitchFamily="2" charset="2"/>
              <a:buChar char="§"/>
              <a:defRPr sz="2000">
                <a:solidFill>
                  <a:schemeClr val="accent4">
                    <a:lumMod val="75000"/>
                  </a:schemeClr>
                </a:solidFill>
              </a:defRPr>
            </a:lvl1pPr>
            <a:lvl2pPr>
              <a:buClr>
                <a:srgbClr val="B2A97E"/>
              </a:buClr>
              <a:defRPr sz="2000">
                <a:solidFill>
                  <a:schemeClr val="accent4">
                    <a:lumMod val="75000"/>
                  </a:schemeClr>
                </a:solidFill>
              </a:defRPr>
            </a:lvl2pPr>
            <a:lvl3pPr>
              <a:buClr>
                <a:srgbClr val="594F4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242804841"/>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gn="l">
              <a:lnSpc>
                <a:spcPts val="3000"/>
              </a:lnSpc>
              <a:defRPr sz="2800" b="1" baseline="0">
                <a:solidFill>
                  <a:srgbClr val="8B9B92"/>
                </a:solidFill>
                <a:effectLst/>
                <a:latin typeface="Calibri" pitchFamily="34" charset="0"/>
              </a:defRPr>
            </a:lvl1pPr>
          </a:lstStyle>
          <a:p>
            <a:endParaRPr lang="en-US" dirty="0"/>
          </a:p>
        </p:txBody>
      </p:sp>
      <p:sp>
        <p:nvSpPr>
          <p:cNvPr id="3" name="Content Placeholder 2"/>
          <p:cNvSpPr>
            <a:spLocks noGrp="1"/>
          </p:cNvSpPr>
          <p:nvPr>
            <p:ph idx="1"/>
          </p:nvPr>
        </p:nvSpPr>
        <p:spPr>
          <a:xfrm>
            <a:off x="457201" y="1600201"/>
            <a:ext cx="3879669" cy="419100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4807132" y="1600201"/>
            <a:ext cx="3879669" cy="419100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7114"/>
          <a:stretch/>
        </p:blipFill>
        <p:spPr>
          <a:xfrm>
            <a:off x="0" y="6684935"/>
            <a:ext cx="9144000" cy="183396"/>
          </a:xfrm>
          <a:prstGeom prst="rect">
            <a:avLst/>
          </a:prstGeom>
        </p:spPr>
      </p:pic>
    </p:spTree>
    <p:extLst>
      <p:ext uri="{BB962C8B-B14F-4D97-AF65-F5344CB8AC3E}">
        <p14:creationId xmlns:p14="http://schemas.microsoft.com/office/powerpoint/2010/main" val="3894011363"/>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594F4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4467097"/>
            <a:ext cx="8294913"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457201" y="5900928"/>
            <a:ext cx="77724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154314186"/>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0" y="5679808"/>
            <a:ext cx="9148928" cy="1178193"/>
          </a:xfrm>
          <a:prstGeom prst="rect">
            <a:avLst/>
          </a:prstGeom>
        </p:spPr>
      </p:pic>
      <p:sp>
        <p:nvSpPr>
          <p:cNvPr id="3" name="TextBox 2"/>
          <p:cNvSpPr txBox="1"/>
          <p:nvPr userDrawn="1"/>
        </p:nvSpPr>
        <p:spPr>
          <a:xfrm>
            <a:off x="127219" y="3662433"/>
            <a:ext cx="6639341" cy="1384995"/>
          </a:xfrm>
          <a:prstGeom prst="rect">
            <a:avLst/>
          </a:prstGeom>
          <a:noFill/>
        </p:spPr>
        <p:txBody>
          <a:bodyPr wrap="square" rtlCol="0">
            <a:spAutoFit/>
          </a:bodyPr>
          <a:lstStyle/>
          <a:p>
            <a:pPr eaLnBrk="0" fontAlgn="base" hangingPunct="0">
              <a:spcBef>
                <a:spcPct val="0"/>
              </a:spcBef>
              <a:spcAft>
                <a:spcPct val="0"/>
              </a:spcAft>
            </a:pPr>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902344888"/>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2250"/>
              </a:lnSpc>
              <a:defRPr sz="2100" b="1" baseline="0">
                <a:solidFill>
                  <a:srgbClr val="8B9B92"/>
                </a:solidFill>
                <a:effectLst/>
                <a:latin typeface="Calibri" panose="020F0502020204030204" pitchFamily="34" charset="0"/>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marL="257175" indent="-257175">
              <a:buClr>
                <a:srgbClr val="8B9B92"/>
              </a:buClr>
              <a:buSzPct val="100000"/>
              <a:buFont typeface="Wingdings" panose="05000000000000000000" pitchFamily="2" charset="2"/>
              <a:buChar char="§"/>
              <a:defRPr sz="1800" b="0" baseline="0">
                <a:solidFill>
                  <a:srgbClr val="5F5F5F"/>
                </a:solidFill>
              </a:defRPr>
            </a:lvl1pPr>
            <a:lvl2pPr marL="557213" indent="-214313">
              <a:buClr>
                <a:srgbClr val="B2A97E"/>
              </a:buClr>
              <a:buSzPct val="100000"/>
              <a:buFont typeface="Arial" panose="020B0604020202020204" pitchFamily="34" charset="0"/>
              <a:buChar char="•"/>
              <a:defRPr sz="1500">
                <a:solidFill>
                  <a:srgbClr val="5F5F5F"/>
                </a:solidFill>
              </a:defRPr>
            </a:lvl2pPr>
            <a:lvl3pPr>
              <a:buClr>
                <a:srgbClr val="B2A97E"/>
              </a:buClr>
              <a:buSzPct val="100000"/>
              <a:buFont typeface="Arial" pitchFamily="34" charset="0"/>
              <a:buChar char="•"/>
              <a:defRPr sz="1350">
                <a:solidFill>
                  <a:srgbClr val="5F5F5F"/>
                </a:solidFill>
              </a:defRPr>
            </a:lvl3pPr>
            <a:lvl4pPr>
              <a:buClr>
                <a:schemeClr val="tx1"/>
              </a:buClr>
              <a:buSzPct val="70000"/>
              <a:buFont typeface="Courier New" pitchFamily="49" charset="0"/>
              <a:buChar char="o"/>
              <a:defRPr sz="1350" baseline="0">
                <a:solidFill>
                  <a:srgbClr val="5F5F5F"/>
                </a:solidFill>
              </a:defRPr>
            </a:lvl4pPr>
            <a:lvl5pPr>
              <a:buClr>
                <a:schemeClr val="tx1"/>
              </a:buClr>
              <a:buSzPct val="70000"/>
              <a:buFont typeface="Arial" pitchFamily="34" charset="0"/>
              <a:buChar char="•"/>
              <a:defRPr sz="1350">
                <a:solidFill>
                  <a:srgbClr val="5F5F5F"/>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825">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938163312"/>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_NCEH">
    <p:bg>
      <p:bgPr>
        <a:solidFill>
          <a:schemeClr val="bg2"/>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1386071"/>
            <a:ext cx="8229600" cy="1155779"/>
          </a:xfrm>
          <a:prstGeom prst="rect">
            <a:avLst/>
          </a:prstGeom>
        </p:spPr>
        <p:txBody>
          <a:bodyPr/>
          <a:lstStyle>
            <a:lvl1pPr algn="l">
              <a:lnSpc>
                <a:spcPts val="3000"/>
              </a:lnSpc>
              <a:defRPr sz="2800" b="1" baseline="0">
                <a:solidFill>
                  <a:srgbClr val="008265"/>
                </a:solidFill>
                <a:effectLst/>
                <a:latin typeface="Calibri" pitchFamily="34" charset="0"/>
              </a:defRPr>
            </a:lvl1pPr>
          </a:lstStyle>
          <a:p>
            <a:endParaRPr lang="en-US" dirty="0"/>
          </a:p>
        </p:txBody>
      </p:sp>
      <p:sp>
        <p:nvSpPr>
          <p:cNvPr id="8" name="Subtitle 2"/>
          <p:cNvSpPr>
            <a:spLocks noGrp="1"/>
          </p:cNvSpPr>
          <p:nvPr>
            <p:ph type="subTitle" idx="1"/>
          </p:nvPr>
        </p:nvSpPr>
        <p:spPr>
          <a:xfrm>
            <a:off x="457200" y="2859349"/>
            <a:ext cx="6400800" cy="457200"/>
          </a:xfrm>
          <a:prstGeom prst="rect">
            <a:avLst/>
          </a:prstGeom>
        </p:spPr>
        <p:txBody>
          <a:bodyPr/>
          <a:lstStyle>
            <a:lvl1pPr marL="0" indent="0" algn="l">
              <a:buNone/>
              <a:defRPr sz="2000" b="1" baseline="0">
                <a:solidFill>
                  <a:srgbClr val="008265"/>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457200" y="3946019"/>
            <a:ext cx="6400800" cy="1295400"/>
          </a:xfrm>
          <a:prstGeom prst="rect">
            <a:avLst/>
          </a:prstGeom>
        </p:spPr>
        <p:txBody>
          <a:bodyPr/>
          <a:lstStyle>
            <a:lvl1pPr marL="0" indent="0" algn="l">
              <a:lnSpc>
                <a:spcPts val="2000"/>
              </a:lnSpc>
              <a:buNone/>
              <a:defRPr sz="1800" baseline="0">
                <a:solidFill>
                  <a:srgbClr val="008265"/>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457200" y="120203"/>
            <a:ext cx="6903076" cy="369332"/>
          </a:xfrm>
          <a:prstGeom prst="rect">
            <a:avLst/>
          </a:prstGeom>
          <a:noFill/>
        </p:spPr>
        <p:txBody>
          <a:bodyPr wrap="square" rtlCol="0">
            <a:spAutoFit/>
          </a:bodyPr>
          <a:lstStyle/>
          <a:p>
            <a:pPr eaLnBrk="0" fontAlgn="base" hangingPunct="0">
              <a:spcBef>
                <a:spcPct val="0"/>
              </a:spcBef>
              <a:spcAft>
                <a:spcPct val="0"/>
              </a:spcAft>
            </a:pPr>
            <a:r>
              <a:rPr lang="en-US" sz="1800" b="1" dirty="0">
                <a:solidFill>
                  <a:srgbClr val="FFFFFF">
                    <a:lumMod val="95000"/>
                  </a:srgbClr>
                </a:solidFill>
                <a:latin typeface="Calibri" panose="020F0502020204030204" pitchFamily="34" charset="0"/>
              </a:rPr>
              <a:t>National Center for Environmental Health</a:t>
            </a:r>
          </a:p>
        </p:txBody>
      </p:sp>
      <p:grpSp>
        <p:nvGrpSpPr>
          <p:cNvPr id="2" name="Group 4">
            <a:extLst>
              <a:ext uri="{FF2B5EF4-FFF2-40B4-BE49-F238E27FC236}">
                <a16:creationId xmlns:a16="http://schemas.microsoft.com/office/drawing/2014/main" id="{233A29B9-EE12-4BB4-9D6C-74460C11D406}"/>
              </a:ext>
            </a:extLst>
          </p:cNvPr>
          <p:cNvGrpSpPr>
            <a:grpSpLocks noChangeAspect="1"/>
          </p:cNvGrpSpPr>
          <p:nvPr userDrawn="1"/>
        </p:nvGrpSpPr>
        <p:grpSpPr bwMode="auto">
          <a:xfrm>
            <a:off x="0" y="0"/>
            <a:ext cx="9144000" cy="1438276"/>
            <a:chOff x="0" y="0"/>
            <a:chExt cx="5760" cy="906"/>
          </a:xfrm>
        </p:grpSpPr>
        <p:sp>
          <p:nvSpPr>
            <p:cNvPr id="4" name="AutoShape 3">
              <a:extLst>
                <a:ext uri="{FF2B5EF4-FFF2-40B4-BE49-F238E27FC236}">
                  <a16:creationId xmlns:a16="http://schemas.microsoft.com/office/drawing/2014/main" id="{A9F75463-7039-408E-93FC-721EF4F2893D}"/>
                </a:ext>
              </a:extLst>
            </p:cNvPr>
            <p:cNvSpPr>
              <a:spLocks noChangeAspect="1" noChangeArrowheads="1" noTextEdit="1"/>
            </p:cNvSpPr>
            <p:nvPr userDrawn="1"/>
          </p:nvSpPr>
          <p:spPr bwMode="auto">
            <a:xfrm>
              <a:off x="0" y="0"/>
              <a:ext cx="5760" cy="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5">
              <a:extLst>
                <a:ext uri="{FF2B5EF4-FFF2-40B4-BE49-F238E27FC236}">
                  <a16:creationId xmlns:a16="http://schemas.microsoft.com/office/drawing/2014/main" id="{7FE0756E-DB32-4EF2-8494-D2F62479AA9C}"/>
                </a:ext>
              </a:extLst>
            </p:cNvPr>
            <p:cNvSpPr>
              <a:spLocks/>
            </p:cNvSpPr>
            <p:nvPr userDrawn="1"/>
          </p:nvSpPr>
          <p:spPr bwMode="auto">
            <a:xfrm>
              <a:off x="0" y="0"/>
              <a:ext cx="321" cy="746"/>
            </a:xfrm>
            <a:custGeom>
              <a:avLst/>
              <a:gdLst>
                <a:gd name="T0" fmla="*/ 642 w 642"/>
                <a:gd name="T1" fmla="*/ 0 h 1492"/>
                <a:gd name="T2" fmla="*/ 0 w 642"/>
                <a:gd name="T3" fmla="*/ 0 h 1492"/>
                <a:gd name="T4" fmla="*/ 0 w 642"/>
                <a:gd name="T5" fmla="*/ 1492 h 1492"/>
                <a:gd name="T6" fmla="*/ 457 w 642"/>
                <a:gd name="T7" fmla="*/ 1492 h 1492"/>
                <a:gd name="T8" fmla="*/ 642 w 642"/>
                <a:gd name="T9" fmla="*/ 0 h 1492"/>
              </a:gdLst>
              <a:ahLst/>
              <a:cxnLst>
                <a:cxn ang="0">
                  <a:pos x="T0" y="T1"/>
                </a:cxn>
                <a:cxn ang="0">
                  <a:pos x="T2" y="T3"/>
                </a:cxn>
                <a:cxn ang="0">
                  <a:pos x="T4" y="T5"/>
                </a:cxn>
                <a:cxn ang="0">
                  <a:pos x="T6" y="T7"/>
                </a:cxn>
                <a:cxn ang="0">
                  <a:pos x="T8" y="T9"/>
                </a:cxn>
              </a:cxnLst>
              <a:rect l="0" t="0" r="r" b="b"/>
              <a:pathLst>
                <a:path w="642" h="1492">
                  <a:moveTo>
                    <a:pt x="642" y="0"/>
                  </a:moveTo>
                  <a:lnTo>
                    <a:pt x="0" y="0"/>
                  </a:lnTo>
                  <a:lnTo>
                    <a:pt x="0" y="1492"/>
                  </a:lnTo>
                  <a:lnTo>
                    <a:pt x="457" y="1492"/>
                  </a:lnTo>
                  <a:lnTo>
                    <a:pt x="642" y="0"/>
                  </a:lnTo>
                  <a:close/>
                </a:path>
              </a:pathLst>
            </a:custGeom>
            <a:solidFill>
              <a:srgbClr val="286C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295E14F8-81F2-41D9-B421-7E5B7A5A485E}"/>
                </a:ext>
              </a:extLst>
            </p:cNvPr>
            <p:cNvSpPr>
              <a:spLocks/>
            </p:cNvSpPr>
            <p:nvPr userDrawn="1"/>
          </p:nvSpPr>
          <p:spPr bwMode="auto">
            <a:xfrm>
              <a:off x="225" y="0"/>
              <a:ext cx="560" cy="746"/>
            </a:xfrm>
            <a:custGeom>
              <a:avLst/>
              <a:gdLst>
                <a:gd name="T0" fmla="*/ 669 w 1121"/>
                <a:gd name="T1" fmla="*/ 1492 h 1492"/>
                <a:gd name="T2" fmla="*/ 1121 w 1121"/>
                <a:gd name="T3" fmla="*/ 0 h 1492"/>
                <a:gd name="T4" fmla="*/ 183 w 1121"/>
                <a:gd name="T5" fmla="*/ 0 h 1492"/>
                <a:gd name="T6" fmla="*/ 0 w 1121"/>
                <a:gd name="T7" fmla="*/ 1492 h 1492"/>
                <a:gd name="T8" fmla="*/ 669 w 1121"/>
                <a:gd name="T9" fmla="*/ 1492 h 1492"/>
              </a:gdLst>
              <a:ahLst/>
              <a:cxnLst>
                <a:cxn ang="0">
                  <a:pos x="T0" y="T1"/>
                </a:cxn>
                <a:cxn ang="0">
                  <a:pos x="T2" y="T3"/>
                </a:cxn>
                <a:cxn ang="0">
                  <a:pos x="T4" y="T5"/>
                </a:cxn>
                <a:cxn ang="0">
                  <a:pos x="T6" y="T7"/>
                </a:cxn>
                <a:cxn ang="0">
                  <a:pos x="T8" y="T9"/>
                </a:cxn>
              </a:cxnLst>
              <a:rect l="0" t="0" r="r" b="b"/>
              <a:pathLst>
                <a:path w="1121" h="1492">
                  <a:moveTo>
                    <a:pt x="669" y="1492"/>
                  </a:moveTo>
                  <a:lnTo>
                    <a:pt x="1121" y="0"/>
                  </a:lnTo>
                  <a:lnTo>
                    <a:pt x="183" y="0"/>
                  </a:lnTo>
                  <a:lnTo>
                    <a:pt x="0" y="1492"/>
                  </a:lnTo>
                  <a:lnTo>
                    <a:pt x="669" y="1492"/>
                  </a:lnTo>
                  <a:close/>
                </a:path>
              </a:pathLst>
            </a:custGeom>
            <a:solidFill>
              <a:srgbClr val="005D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7">
              <a:extLst>
                <a:ext uri="{FF2B5EF4-FFF2-40B4-BE49-F238E27FC236}">
                  <a16:creationId xmlns:a16="http://schemas.microsoft.com/office/drawing/2014/main" id="{91C95A85-F85B-4713-AC43-CF244CEA560A}"/>
                </a:ext>
              </a:extLst>
            </p:cNvPr>
            <p:cNvSpPr>
              <a:spLocks/>
            </p:cNvSpPr>
            <p:nvPr userDrawn="1"/>
          </p:nvSpPr>
          <p:spPr bwMode="auto">
            <a:xfrm>
              <a:off x="545" y="0"/>
              <a:ext cx="926" cy="746"/>
            </a:xfrm>
            <a:custGeom>
              <a:avLst/>
              <a:gdLst>
                <a:gd name="T0" fmla="*/ 1005 w 1851"/>
                <a:gd name="T1" fmla="*/ 1492 h 1492"/>
                <a:gd name="T2" fmla="*/ 1851 w 1851"/>
                <a:gd name="T3" fmla="*/ 0 h 1492"/>
                <a:gd name="T4" fmla="*/ 466 w 1851"/>
                <a:gd name="T5" fmla="*/ 0 h 1492"/>
                <a:gd name="T6" fmla="*/ 0 w 1851"/>
                <a:gd name="T7" fmla="*/ 1492 h 1492"/>
                <a:gd name="T8" fmla="*/ 1005 w 1851"/>
                <a:gd name="T9" fmla="*/ 1492 h 1492"/>
              </a:gdLst>
              <a:ahLst/>
              <a:cxnLst>
                <a:cxn ang="0">
                  <a:pos x="T0" y="T1"/>
                </a:cxn>
                <a:cxn ang="0">
                  <a:pos x="T2" y="T3"/>
                </a:cxn>
                <a:cxn ang="0">
                  <a:pos x="T4" y="T5"/>
                </a:cxn>
                <a:cxn ang="0">
                  <a:pos x="T6" y="T7"/>
                </a:cxn>
                <a:cxn ang="0">
                  <a:pos x="T8" y="T9"/>
                </a:cxn>
              </a:cxnLst>
              <a:rect l="0" t="0" r="r" b="b"/>
              <a:pathLst>
                <a:path w="1851" h="1492">
                  <a:moveTo>
                    <a:pt x="1005" y="1492"/>
                  </a:moveTo>
                  <a:lnTo>
                    <a:pt x="1851" y="0"/>
                  </a:lnTo>
                  <a:lnTo>
                    <a:pt x="466" y="0"/>
                  </a:lnTo>
                  <a:lnTo>
                    <a:pt x="0" y="1492"/>
                  </a:lnTo>
                  <a:lnTo>
                    <a:pt x="1005" y="1492"/>
                  </a:lnTo>
                  <a:close/>
                </a:path>
              </a:pathLst>
            </a:custGeom>
            <a:solidFill>
              <a:srgbClr val="3A71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8">
              <a:extLst>
                <a:ext uri="{FF2B5EF4-FFF2-40B4-BE49-F238E27FC236}">
                  <a16:creationId xmlns:a16="http://schemas.microsoft.com/office/drawing/2014/main" id="{494F8FE1-81DC-478B-AD90-EDFEF9904C4C}"/>
                </a:ext>
              </a:extLst>
            </p:cNvPr>
            <p:cNvSpPr>
              <a:spLocks/>
            </p:cNvSpPr>
            <p:nvPr userDrawn="1"/>
          </p:nvSpPr>
          <p:spPr bwMode="auto">
            <a:xfrm>
              <a:off x="1043" y="0"/>
              <a:ext cx="1011" cy="746"/>
            </a:xfrm>
            <a:custGeom>
              <a:avLst/>
              <a:gdLst>
                <a:gd name="T0" fmla="*/ 857 w 2020"/>
                <a:gd name="T1" fmla="*/ 1492 h 1492"/>
                <a:gd name="T2" fmla="*/ 2020 w 2020"/>
                <a:gd name="T3" fmla="*/ 0 h 1492"/>
                <a:gd name="T4" fmla="*/ 840 w 2020"/>
                <a:gd name="T5" fmla="*/ 0 h 1492"/>
                <a:gd name="T6" fmla="*/ 0 w 2020"/>
                <a:gd name="T7" fmla="*/ 1492 h 1492"/>
                <a:gd name="T8" fmla="*/ 857 w 2020"/>
                <a:gd name="T9" fmla="*/ 1492 h 1492"/>
              </a:gdLst>
              <a:ahLst/>
              <a:cxnLst>
                <a:cxn ang="0">
                  <a:pos x="T0" y="T1"/>
                </a:cxn>
                <a:cxn ang="0">
                  <a:pos x="T2" y="T3"/>
                </a:cxn>
                <a:cxn ang="0">
                  <a:pos x="T4" y="T5"/>
                </a:cxn>
                <a:cxn ang="0">
                  <a:pos x="T6" y="T7"/>
                </a:cxn>
                <a:cxn ang="0">
                  <a:pos x="T8" y="T9"/>
                </a:cxn>
              </a:cxnLst>
              <a:rect l="0" t="0" r="r" b="b"/>
              <a:pathLst>
                <a:path w="2020" h="1492">
                  <a:moveTo>
                    <a:pt x="857" y="1492"/>
                  </a:moveTo>
                  <a:lnTo>
                    <a:pt x="2020" y="0"/>
                  </a:lnTo>
                  <a:lnTo>
                    <a:pt x="840" y="0"/>
                  </a:lnTo>
                  <a:lnTo>
                    <a:pt x="0" y="1492"/>
                  </a:lnTo>
                  <a:lnTo>
                    <a:pt x="857" y="1492"/>
                  </a:lnTo>
                  <a:close/>
                </a:path>
              </a:pathLst>
            </a:custGeom>
            <a:solidFill>
              <a:srgbClr val="005D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9">
              <a:extLst>
                <a:ext uri="{FF2B5EF4-FFF2-40B4-BE49-F238E27FC236}">
                  <a16:creationId xmlns:a16="http://schemas.microsoft.com/office/drawing/2014/main" id="{B85AACAB-4B83-4698-A934-A4D9ADE12F7B}"/>
                </a:ext>
              </a:extLst>
            </p:cNvPr>
            <p:cNvSpPr>
              <a:spLocks/>
            </p:cNvSpPr>
            <p:nvPr userDrawn="1"/>
          </p:nvSpPr>
          <p:spPr bwMode="auto">
            <a:xfrm>
              <a:off x="1467" y="0"/>
              <a:ext cx="804" cy="746"/>
            </a:xfrm>
            <a:custGeom>
              <a:avLst/>
              <a:gdLst>
                <a:gd name="T0" fmla="*/ 303 w 1609"/>
                <a:gd name="T1" fmla="*/ 1492 h 1492"/>
                <a:gd name="T2" fmla="*/ 1609 w 1609"/>
                <a:gd name="T3" fmla="*/ 0 h 1492"/>
                <a:gd name="T4" fmla="*/ 1185 w 1609"/>
                <a:gd name="T5" fmla="*/ 0 h 1492"/>
                <a:gd name="T6" fmla="*/ 0 w 1609"/>
                <a:gd name="T7" fmla="*/ 1492 h 1492"/>
                <a:gd name="T8" fmla="*/ 303 w 1609"/>
                <a:gd name="T9" fmla="*/ 1492 h 1492"/>
              </a:gdLst>
              <a:ahLst/>
              <a:cxnLst>
                <a:cxn ang="0">
                  <a:pos x="T0" y="T1"/>
                </a:cxn>
                <a:cxn ang="0">
                  <a:pos x="T2" y="T3"/>
                </a:cxn>
                <a:cxn ang="0">
                  <a:pos x="T4" y="T5"/>
                </a:cxn>
                <a:cxn ang="0">
                  <a:pos x="T6" y="T7"/>
                </a:cxn>
                <a:cxn ang="0">
                  <a:pos x="T8" y="T9"/>
                </a:cxn>
              </a:cxnLst>
              <a:rect l="0" t="0" r="r" b="b"/>
              <a:pathLst>
                <a:path w="1609" h="1492">
                  <a:moveTo>
                    <a:pt x="303" y="1492"/>
                  </a:moveTo>
                  <a:lnTo>
                    <a:pt x="1609" y="0"/>
                  </a:lnTo>
                  <a:lnTo>
                    <a:pt x="1185" y="0"/>
                  </a:lnTo>
                  <a:lnTo>
                    <a:pt x="0" y="1492"/>
                  </a:lnTo>
                  <a:lnTo>
                    <a:pt x="303" y="1492"/>
                  </a:lnTo>
                  <a:close/>
                </a:path>
              </a:pathLst>
            </a:custGeom>
            <a:solidFill>
              <a:srgbClr val="3A71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0">
              <a:extLst>
                <a:ext uri="{FF2B5EF4-FFF2-40B4-BE49-F238E27FC236}">
                  <a16:creationId xmlns:a16="http://schemas.microsoft.com/office/drawing/2014/main" id="{FD68868C-1EF6-455B-A41C-A09BBD0A6748}"/>
                </a:ext>
              </a:extLst>
            </p:cNvPr>
            <p:cNvSpPr>
              <a:spLocks/>
            </p:cNvSpPr>
            <p:nvPr userDrawn="1"/>
          </p:nvSpPr>
          <p:spPr bwMode="auto">
            <a:xfrm>
              <a:off x="1463" y="0"/>
              <a:ext cx="596" cy="746"/>
            </a:xfrm>
            <a:custGeom>
              <a:avLst/>
              <a:gdLst>
                <a:gd name="T0" fmla="*/ 7 w 1192"/>
                <a:gd name="T1" fmla="*/ 1492 h 1492"/>
                <a:gd name="T2" fmla="*/ 1192 w 1192"/>
                <a:gd name="T3" fmla="*/ 0 h 1492"/>
                <a:gd name="T4" fmla="*/ 1181 w 1192"/>
                <a:gd name="T5" fmla="*/ 0 h 1492"/>
                <a:gd name="T6" fmla="*/ 0 w 1192"/>
                <a:gd name="T7" fmla="*/ 1492 h 1492"/>
                <a:gd name="T8" fmla="*/ 7 w 1192"/>
                <a:gd name="T9" fmla="*/ 1492 h 1492"/>
              </a:gdLst>
              <a:ahLst/>
              <a:cxnLst>
                <a:cxn ang="0">
                  <a:pos x="T0" y="T1"/>
                </a:cxn>
                <a:cxn ang="0">
                  <a:pos x="T2" y="T3"/>
                </a:cxn>
                <a:cxn ang="0">
                  <a:pos x="T4" y="T5"/>
                </a:cxn>
                <a:cxn ang="0">
                  <a:pos x="T6" y="T7"/>
                </a:cxn>
                <a:cxn ang="0">
                  <a:pos x="T8" y="T9"/>
                </a:cxn>
              </a:cxnLst>
              <a:rect l="0" t="0" r="r" b="b"/>
              <a:pathLst>
                <a:path w="1192" h="1492">
                  <a:moveTo>
                    <a:pt x="7" y="1492"/>
                  </a:moveTo>
                  <a:lnTo>
                    <a:pt x="1192" y="0"/>
                  </a:lnTo>
                  <a:lnTo>
                    <a:pt x="1181" y="0"/>
                  </a:lnTo>
                  <a:lnTo>
                    <a:pt x="0" y="1492"/>
                  </a:lnTo>
                  <a:lnTo>
                    <a:pt x="7" y="1492"/>
                  </a:lnTo>
                  <a:close/>
                </a:path>
              </a:pathLst>
            </a:custGeom>
            <a:solidFill>
              <a:srgbClr val="3A71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1">
              <a:extLst>
                <a:ext uri="{FF2B5EF4-FFF2-40B4-BE49-F238E27FC236}">
                  <a16:creationId xmlns:a16="http://schemas.microsoft.com/office/drawing/2014/main" id="{EDFF448B-ED3A-4CE5-BF75-EF4409F1810B}"/>
                </a:ext>
              </a:extLst>
            </p:cNvPr>
            <p:cNvSpPr>
              <a:spLocks/>
            </p:cNvSpPr>
            <p:nvPr userDrawn="1"/>
          </p:nvSpPr>
          <p:spPr bwMode="auto">
            <a:xfrm>
              <a:off x="1616" y="0"/>
              <a:ext cx="1788" cy="746"/>
            </a:xfrm>
            <a:custGeom>
              <a:avLst/>
              <a:gdLst>
                <a:gd name="T0" fmla="*/ 1617 w 3576"/>
                <a:gd name="T1" fmla="*/ 1492 h 1492"/>
                <a:gd name="T2" fmla="*/ 3576 w 3576"/>
                <a:gd name="T3" fmla="*/ 0 h 1492"/>
                <a:gd name="T4" fmla="*/ 1307 w 3576"/>
                <a:gd name="T5" fmla="*/ 0 h 1492"/>
                <a:gd name="T6" fmla="*/ 0 w 3576"/>
                <a:gd name="T7" fmla="*/ 1492 h 1492"/>
                <a:gd name="T8" fmla="*/ 1617 w 3576"/>
                <a:gd name="T9" fmla="*/ 1492 h 1492"/>
              </a:gdLst>
              <a:ahLst/>
              <a:cxnLst>
                <a:cxn ang="0">
                  <a:pos x="T0" y="T1"/>
                </a:cxn>
                <a:cxn ang="0">
                  <a:pos x="T2" y="T3"/>
                </a:cxn>
                <a:cxn ang="0">
                  <a:pos x="T4" y="T5"/>
                </a:cxn>
                <a:cxn ang="0">
                  <a:pos x="T6" y="T7"/>
                </a:cxn>
                <a:cxn ang="0">
                  <a:pos x="T8" y="T9"/>
                </a:cxn>
              </a:cxnLst>
              <a:rect l="0" t="0" r="r" b="b"/>
              <a:pathLst>
                <a:path w="3576" h="1492">
                  <a:moveTo>
                    <a:pt x="1617" y="1492"/>
                  </a:moveTo>
                  <a:lnTo>
                    <a:pt x="3576" y="0"/>
                  </a:lnTo>
                  <a:lnTo>
                    <a:pt x="1307" y="0"/>
                  </a:lnTo>
                  <a:lnTo>
                    <a:pt x="0" y="1492"/>
                  </a:lnTo>
                  <a:lnTo>
                    <a:pt x="1617" y="1492"/>
                  </a:lnTo>
                  <a:close/>
                </a:path>
              </a:pathLst>
            </a:custGeom>
            <a:solidFill>
              <a:srgbClr val="0E66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2">
              <a:extLst>
                <a:ext uri="{FF2B5EF4-FFF2-40B4-BE49-F238E27FC236}">
                  <a16:creationId xmlns:a16="http://schemas.microsoft.com/office/drawing/2014/main" id="{52454360-4E58-444D-9944-8A2FE0C8CCE4}"/>
                </a:ext>
              </a:extLst>
            </p:cNvPr>
            <p:cNvSpPr>
              <a:spLocks/>
            </p:cNvSpPr>
            <p:nvPr userDrawn="1"/>
          </p:nvSpPr>
          <p:spPr bwMode="auto">
            <a:xfrm>
              <a:off x="2406" y="0"/>
              <a:ext cx="1608" cy="746"/>
            </a:xfrm>
            <a:custGeom>
              <a:avLst/>
              <a:gdLst>
                <a:gd name="T0" fmla="*/ 897 w 3217"/>
                <a:gd name="T1" fmla="*/ 1492 h 1492"/>
                <a:gd name="T2" fmla="*/ 3217 w 3217"/>
                <a:gd name="T3" fmla="*/ 0 h 1492"/>
                <a:gd name="T4" fmla="*/ 1973 w 3217"/>
                <a:gd name="T5" fmla="*/ 0 h 1492"/>
                <a:gd name="T6" fmla="*/ 0 w 3217"/>
                <a:gd name="T7" fmla="*/ 1492 h 1492"/>
                <a:gd name="T8" fmla="*/ 897 w 3217"/>
                <a:gd name="T9" fmla="*/ 1492 h 1492"/>
              </a:gdLst>
              <a:ahLst/>
              <a:cxnLst>
                <a:cxn ang="0">
                  <a:pos x="T0" y="T1"/>
                </a:cxn>
                <a:cxn ang="0">
                  <a:pos x="T2" y="T3"/>
                </a:cxn>
                <a:cxn ang="0">
                  <a:pos x="T4" y="T5"/>
                </a:cxn>
                <a:cxn ang="0">
                  <a:pos x="T6" y="T7"/>
                </a:cxn>
                <a:cxn ang="0">
                  <a:pos x="T8" y="T9"/>
                </a:cxn>
              </a:cxnLst>
              <a:rect l="0" t="0" r="r" b="b"/>
              <a:pathLst>
                <a:path w="3217" h="1492">
                  <a:moveTo>
                    <a:pt x="897" y="1492"/>
                  </a:moveTo>
                  <a:lnTo>
                    <a:pt x="3217" y="0"/>
                  </a:lnTo>
                  <a:lnTo>
                    <a:pt x="1973" y="0"/>
                  </a:lnTo>
                  <a:lnTo>
                    <a:pt x="0" y="1492"/>
                  </a:lnTo>
                  <a:lnTo>
                    <a:pt x="897" y="1492"/>
                  </a:lnTo>
                  <a:close/>
                </a:path>
              </a:pathLst>
            </a:custGeom>
            <a:solidFill>
              <a:srgbClr val="005B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4">
              <a:extLst>
                <a:ext uri="{FF2B5EF4-FFF2-40B4-BE49-F238E27FC236}">
                  <a16:creationId xmlns:a16="http://schemas.microsoft.com/office/drawing/2014/main" id="{1BE1845C-3480-40BA-91FC-7DD33253FE81}"/>
                </a:ext>
              </a:extLst>
            </p:cNvPr>
            <p:cNvSpPr>
              <a:spLocks noChangeArrowheads="1"/>
            </p:cNvSpPr>
            <p:nvPr userDrawn="1"/>
          </p:nvSpPr>
          <p:spPr bwMode="auto">
            <a:xfrm>
              <a:off x="0" y="830"/>
              <a:ext cx="3556" cy="76"/>
            </a:xfrm>
            <a:prstGeom prst="rect">
              <a:avLst/>
            </a:prstGeom>
            <a:solidFill>
              <a:srgbClr val="005D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5">
              <a:extLst>
                <a:ext uri="{FF2B5EF4-FFF2-40B4-BE49-F238E27FC236}">
                  <a16:creationId xmlns:a16="http://schemas.microsoft.com/office/drawing/2014/main" id="{5BD97EB1-21D7-45A3-B49A-AA8A32D2F760}"/>
                </a:ext>
              </a:extLst>
            </p:cNvPr>
            <p:cNvSpPr>
              <a:spLocks noChangeArrowheads="1"/>
            </p:cNvSpPr>
            <p:nvPr userDrawn="1"/>
          </p:nvSpPr>
          <p:spPr bwMode="auto">
            <a:xfrm>
              <a:off x="3556" y="830"/>
              <a:ext cx="442" cy="76"/>
            </a:xfrm>
            <a:prstGeom prst="rect">
              <a:avLst/>
            </a:prstGeom>
            <a:solidFill>
              <a:srgbClr val="4971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6">
              <a:extLst>
                <a:ext uri="{FF2B5EF4-FFF2-40B4-BE49-F238E27FC236}">
                  <a16:creationId xmlns:a16="http://schemas.microsoft.com/office/drawing/2014/main" id="{A2924021-1109-4692-B9A7-9D99931F1872}"/>
                </a:ext>
              </a:extLst>
            </p:cNvPr>
            <p:cNvSpPr>
              <a:spLocks noChangeArrowheads="1"/>
            </p:cNvSpPr>
            <p:nvPr userDrawn="1"/>
          </p:nvSpPr>
          <p:spPr bwMode="auto">
            <a:xfrm>
              <a:off x="3997" y="830"/>
              <a:ext cx="442" cy="76"/>
            </a:xfrm>
            <a:prstGeom prst="rect">
              <a:avLst/>
            </a:prstGeom>
            <a:solidFill>
              <a:srgbClr val="007D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17">
              <a:extLst>
                <a:ext uri="{FF2B5EF4-FFF2-40B4-BE49-F238E27FC236}">
                  <a16:creationId xmlns:a16="http://schemas.microsoft.com/office/drawing/2014/main" id="{F19F282E-10B7-47D1-BC55-CC8D268BED5D}"/>
                </a:ext>
              </a:extLst>
            </p:cNvPr>
            <p:cNvSpPr>
              <a:spLocks noChangeArrowheads="1"/>
            </p:cNvSpPr>
            <p:nvPr userDrawn="1"/>
          </p:nvSpPr>
          <p:spPr bwMode="auto">
            <a:xfrm>
              <a:off x="4434" y="830"/>
              <a:ext cx="442" cy="76"/>
            </a:xfrm>
            <a:prstGeom prst="rect">
              <a:avLst/>
            </a:prstGeom>
            <a:solidFill>
              <a:srgbClr val="9A3B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18">
              <a:extLst>
                <a:ext uri="{FF2B5EF4-FFF2-40B4-BE49-F238E27FC236}">
                  <a16:creationId xmlns:a16="http://schemas.microsoft.com/office/drawing/2014/main" id="{75026CA8-D323-4D21-85B1-BFF1E157CAFB}"/>
                </a:ext>
              </a:extLst>
            </p:cNvPr>
            <p:cNvSpPr>
              <a:spLocks noChangeArrowheads="1"/>
            </p:cNvSpPr>
            <p:nvPr userDrawn="1"/>
          </p:nvSpPr>
          <p:spPr bwMode="auto">
            <a:xfrm>
              <a:off x="4876" y="830"/>
              <a:ext cx="442" cy="76"/>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19">
              <a:extLst>
                <a:ext uri="{FF2B5EF4-FFF2-40B4-BE49-F238E27FC236}">
                  <a16:creationId xmlns:a16="http://schemas.microsoft.com/office/drawing/2014/main" id="{C19B6266-5E3F-4EB0-B49C-8822C7488AAB}"/>
                </a:ext>
              </a:extLst>
            </p:cNvPr>
            <p:cNvSpPr>
              <a:spLocks noChangeArrowheads="1"/>
            </p:cNvSpPr>
            <p:nvPr userDrawn="1"/>
          </p:nvSpPr>
          <p:spPr bwMode="auto">
            <a:xfrm>
              <a:off x="5318" y="830"/>
              <a:ext cx="442" cy="76"/>
            </a:xfrm>
            <a:prstGeom prst="rect">
              <a:avLst/>
            </a:prstGeom>
            <a:solidFill>
              <a:srgbClr val="005DA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1">
              <a:extLst>
                <a:ext uri="{FF2B5EF4-FFF2-40B4-BE49-F238E27FC236}">
                  <a16:creationId xmlns:a16="http://schemas.microsoft.com/office/drawing/2014/main" id="{BC028A2F-2456-4CC8-8E93-DD67D7B0B531}"/>
                </a:ext>
              </a:extLst>
            </p:cNvPr>
            <p:cNvSpPr>
              <a:spLocks noEditPoints="1"/>
            </p:cNvSpPr>
            <p:nvPr userDrawn="1"/>
          </p:nvSpPr>
          <p:spPr bwMode="auto">
            <a:xfrm>
              <a:off x="4908" y="69"/>
              <a:ext cx="798" cy="609"/>
            </a:xfrm>
            <a:custGeom>
              <a:avLst/>
              <a:gdLst>
                <a:gd name="T0" fmla="*/ 192 w 1595"/>
                <a:gd name="T1" fmla="*/ 1219 h 1219"/>
                <a:gd name="T2" fmla="*/ 136 w 1595"/>
                <a:gd name="T3" fmla="*/ 1207 h 1219"/>
                <a:gd name="T4" fmla="*/ 85 w 1595"/>
                <a:gd name="T5" fmla="*/ 1176 h 1219"/>
                <a:gd name="T6" fmla="*/ 44 w 1595"/>
                <a:gd name="T7" fmla="*/ 1127 h 1219"/>
                <a:gd name="T8" fmla="*/ 16 w 1595"/>
                <a:gd name="T9" fmla="*/ 1064 h 1219"/>
                <a:gd name="T10" fmla="*/ 1 w 1595"/>
                <a:gd name="T11" fmla="*/ 992 h 1219"/>
                <a:gd name="T12" fmla="*/ 0 w 1595"/>
                <a:gd name="T13" fmla="*/ 252 h 1219"/>
                <a:gd name="T14" fmla="*/ 9 w 1595"/>
                <a:gd name="T15" fmla="*/ 177 h 1219"/>
                <a:gd name="T16" fmla="*/ 33 w 1595"/>
                <a:gd name="T17" fmla="*/ 110 h 1219"/>
                <a:gd name="T18" fmla="*/ 70 w 1595"/>
                <a:gd name="T19" fmla="*/ 58 h 1219"/>
                <a:gd name="T20" fmla="*/ 117 w 1595"/>
                <a:gd name="T21" fmla="*/ 20 h 1219"/>
                <a:gd name="T22" fmla="*/ 173 w 1595"/>
                <a:gd name="T23" fmla="*/ 2 h 1219"/>
                <a:gd name="T24" fmla="*/ 1403 w 1595"/>
                <a:gd name="T25" fmla="*/ 0 h 1219"/>
                <a:gd name="T26" fmla="*/ 1461 w 1595"/>
                <a:gd name="T27" fmla="*/ 11 h 1219"/>
                <a:gd name="T28" fmla="*/ 1511 w 1595"/>
                <a:gd name="T29" fmla="*/ 43 h 1219"/>
                <a:gd name="T30" fmla="*/ 1551 w 1595"/>
                <a:gd name="T31" fmla="*/ 92 h 1219"/>
                <a:gd name="T32" fmla="*/ 1581 w 1595"/>
                <a:gd name="T33" fmla="*/ 154 h 1219"/>
                <a:gd name="T34" fmla="*/ 1594 w 1595"/>
                <a:gd name="T35" fmla="*/ 227 h 1219"/>
                <a:gd name="T36" fmla="*/ 1595 w 1595"/>
                <a:gd name="T37" fmla="*/ 966 h 1219"/>
                <a:gd name="T38" fmla="*/ 1589 w 1595"/>
                <a:gd name="T39" fmla="*/ 1031 h 1219"/>
                <a:gd name="T40" fmla="*/ 1579 w 1595"/>
                <a:gd name="T41" fmla="*/ 1070 h 1219"/>
                <a:gd name="T42" fmla="*/ 1555 w 1595"/>
                <a:gd name="T43" fmla="*/ 1120 h 1219"/>
                <a:gd name="T44" fmla="*/ 1525 w 1595"/>
                <a:gd name="T45" fmla="*/ 1162 h 1219"/>
                <a:gd name="T46" fmla="*/ 1489 w 1595"/>
                <a:gd name="T47" fmla="*/ 1192 h 1219"/>
                <a:gd name="T48" fmla="*/ 1447 w 1595"/>
                <a:gd name="T49" fmla="*/ 1212 h 1219"/>
                <a:gd name="T50" fmla="*/ 1403 w 1595"/>
                <a:gd name="T51" fmla="*/ 1219 h 1219"/>
                <a:gd name="T52" fmla="*/ 192 w 1595"/>
                <a:gd name="T53" fmla="*/ 17 h 1219"/>
                <a:gd name="T54" fmla="*/ 139 w 1595"/>
                <a:gd name="T55" fmla="*/ 27 h 1219"/>
                <a:gd name="T56" fmla="*/ 91 w 1595"/>
                <a:gd name="T57" fmla="*/ 58 h 1219"/>
                <a:gd name="T58" fmla="*/ 54 w 1595"/>
                <a:gd name="T59" fmla="*/ 103 h 1219"/>
                <a:gd name="T60" fmla="*/ 27 w 1595"/>
                <a:gd name="T61" fmla="*/ 160 h 1219"/>
                <a:gd name="T62" fmla="*/ 13 w 1595"/>
                <a:gd name="T63" fmla="*/ 228 h 1219"/>
                <a:gd name="T64" fmla="*/ 13 w 1595"/>
                <a:gd name="T65" fmla="*/ 966 h 1219"/>
                <a:gd name="T66" fmla="*/ 21 w 1595"/>
                <a:gd name="T67" fmla="*/ 1037 h 1219"/>
                <a:gd name="T68" fmla="*/ 44 w 1595"/>
                <a:gd name="T69" fmla="*/ 1097 h 1219"/>
                <a:gd name="T70" fmla="*/ 78 w 1595"/>
                <a:gd name="T71" fmla="*/ 1148 h 1219"/>
                <a:gd name="T72" fmla="*/ 122 w 1595"/>
                <a:gd name="T73" fmla="*/ 1183 h 1219"/>
                <a:gd name="T74" fmla="*/ 174 w 1595"/>
                <a:gd name="T75" fmla="*/ 1201 h 1219"/>
                <a:gd name="T76" fmla="*/ 1403 w 1595"/>
                <a:gd name="T77" fmla="*/ 1201 h 1219"/>
                <a:gd name="T78" fmla="*/ 1445 w 1595"/>
                <a:gd name="T79" fmla="*/ 1195 h 1219"/>
                <a:gd name="T80" fmla="*/ 1483 w 1595"/>
                <a:gd name="T81" fmla="*/ 1177 h 1219"/>
                <a:gd name="T82" fmla="*/ 1517 w 1595"/>
                <a:gd name="T83" fmla="*/ 1148 h 1219"/>
                <a:gd name="T84" fmla="*/ 1546 w 1595"/>
                <a:gd name="T85" fmla="*/ 1111 h 1219"/>
                <a:gd name="T86" fmla="*/ 1566 w 1595"/>
                <a:gd name="T87" fmla="*/ 1064 h 1219"/>
                <a:gd name="T88" fmla="*/ 1576 w 1595"/>
                <a:gd name="T89" fmla="*/ 1026 h 1219"/>
                <a:gd name="T90" fmla="*/ 1583 w 1595"/>
                <a:gd name="T91" fmla="*/ 966 h 1219"/>
                <a:gd name="T92" fmla="*/ 1582 w 1595"/>
                <a:gd name="T93" fmla="*/ 228 h 1219"/>
                <a:gd name="T94" fmla="*/ 1568 w 1595"/>
                <a:gd name="T95" fmla="*/ 160 h 1219"/>
                <a:gd name="T96" fmla="*/ 1542 w 1595"/>
                <a:gd name="T97" fmla="*/ 103 h 1219"/>
                <a:gd name="T98" fmla="*/ 1504 w 1595"/>
                <a:gd name="T99" fmla="*/ 58 h 1219"/>
                <a:gd name="T100" fmla="*/ 1456 w 1595"/>
                <a:gd name="T101" fmla="*/ 27 h 1219"/>
                <a:gd name="T102" fmla="*/ 1403 w 1595"/>
                <a:gd name="T103" fmla="*/ 17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95" h="1219">
                  <a:moveTo>
                    <a:pt x="1403" y="1219"/>
                  </a:moveTo>
                  <a:lnTo>
                    <a:pt x="192" y="1219"/>
                  </a:lnTo>
                  <a:lnTo>
                    <a:pt x="192" y="1219"/>
                  </a:lnTo>
                  <a:lnTo>
                    <a:pt x="173" y="1218"/>
                  </a:lnTo>
                  <a:lnTo>
                    <a:pt x="154" y="1213"/>
                  </a:lnTo>
                  <a:lnTo>
                    <a:pt x="136" y="1207"/>
                  </a:lnTo>
                  <a:lnTo>
                    <a:pt x="117" y="1198"/>
                  </a:lnTo>
                  <a:lnTo>
                    <a:pt x="100" y="1188"/>
                  </a:lnTo>
                  <a:lnTo>
                    <a:pt x="85" y="1176"/>
                  </a:lnTo>
                  <a:lnTo>
                    <a:pt x="70" y="1161"/>
                  </a:lnTo>
                  <a:lnTo>
                    <a:pt x="56" y="1145"/>
                  </a:lnTo>
                  <a:lnTo>
                    <a:pt x="44" y="1127"/>
                  </a:lnTo>
                  <a:lnTo>
                    <a:pt x="33" y="1108"/>
                  </a:lnTo>
                  <a:lnTo>
                    <a:pt x="23" y="1087"/>
                  </a:lnTo>
                  <a:lnTo>
                    <a:pt x="16" y="1064"/>
                  </a:lnTo>
                  <a:lnTo>
                    <a:pt x="9" y="1041"/>
                  </a:lnTo>
                  <a:lnTo>
                    <a:pt x="4" y="1017"/>
                  </a:lnTo>
                  <a:lnTo>
                    <a:pt x="1" y="992"/>
                  </a:lnTo>
                  <a:lnTo>
                    <a:pt x="0" y="966"/>
                  </a:lnTo>
                  <a:lnTo>
                    <a:pt x="0" y="252"/>
                  </a:lnTo>
                  <a:lnTo>
                    <a:pt x="0" y="252"/>
                  </a:lnTo>
                  <a:lnTo>
                    <a:pt x="1" y="227"/>
                  </a:lnTo>
                  <a:lnTo>
                    <a:pt x="4" y="201"/>
                  </a:lnTo>
                  <a:lnTo>
                    <a:pt x="9" y="177"/>
                  </a:lnTo>
                  <a:lnTo>
                    <a:pt x="16" y="154"/>
                  </a:lnTo>
                  <a:lnTo>
                    <a:pt x="23" y="132"/>
                  </a:lnTo>
                  <a:lnTo>
                    <a:pt x="33" y="110"/>
                  </a:lnTo>
                  <a:lnTo>
                    <a:pt x="44" y="92"/>
                  </a:lnTo>
                  <a:lnTo>
                    <a:pt x="56" y="74"/>
                  </a:lnTo>
                  <a:lnTo>
                    <a:pt x="70" y="58"/>
                  </a:lnTo>
                  <a:lnTo>
                    <a:pt x="85" y="43"/>
                  </a:lnTo>
                  <a:lnTo>
                    <a:pt x="100" y="30"/>
                  </a:lnTo>
                  <a:lnTo>
                    <a:pt x="117" y="20"/>
                  </a:lnTo>
                  <a:lnTo>
                    <a:pt x="136" y="11"/>
                  </a:lnTo>
                  <a:lnTo>
                    <a:pt x="154" y="5"/>
                  </a:lnTo>
                  <a:lnTo>
                    <a:pt x="173" y="2"/>
                  </a:lnTo>
                  <a:lnTo>
                    <a:pt x="192" y="0"/>
                  </a:lnTo>
                  <a:lnTo>
                    <a:pt x="1403" y="0"/>
                  </a:lnTo>
                  <a:lnTo>
                    <a:pt x="1403" y="0"/>
                  </a:lnTo>
                  <a:lnTo>
                    <a:pt x="1423" y="2"/>
                  </a:lnTo>
                  <a:lnTo>
                    <a:pt x="1443" y="5"/>
                  </a:lnTo>
                  <a:lnTo>
                    <a:pt x="1461" y="11"/>
                  </a:lnTo>
                  <a:lnTo>
                    <a:pt x="1478" y="20"/>
                  </a:lnTo>
                  <a:lnTo>
                    <a:pt x="1495" y="30"/>
                  </a:lnTo>
                  <a:lnTo>
                    <a:pt x="1511" y="43"/>
                  </a:lnTo>
                  <a:lnTo>
                    <a:pt x="1525" y="58"/>
                  </a:lnTo>
                  <a:lnTo>
                    <a:pt x="1539" y="74"/>
                  </a:lnTo>
                  <a:lnTo>
                    <a:pt x="1551" y="92"/>
                  </a:lnTo>
                  <a:lnTo>
                    <a:pt x="1563" y="110"/>
                  </a:lnTo>
                  <a:lnTo>
                    <a:pt x="1572" y="132"/>
                  </a:lnTo>
                  <a:lnTo>
                    <a:pt x="1581" y="154"/>
                  </a:lnTo>
                  <a:lnTo>
                    <a:pt x="1586" y="177"/>
                  </a:lnTo>
                  <a:lnTo>
                    <a:pt x="1591" y="201"/>
                  </a:lnTo>
                  <a:lnTo>
                    <a:pt x="1594" y="227"/>
                  </a:lnTo>
                  <a:lnTo>
                    <a:pt x="1595" y="252"/>
                  </a:lnTo>
                  <a:lnTo>
                    <a:pt x="1595" y="966"/>
                  </a:lnTo>
                  <a:lnTo>
                    <a:pt x="1595" y="966"/>
                  </a:lnTo>
                  <a:lnTo>
                    <a:pt x="1594" y="989"/>
                  </a:lnTo>
                  <a:lnTo>
                    <a:pt x="1592" y="1010"/>
                  </a:lnTo>
                  <a:lnTo>
                    <a:pt x="1589" y="1031"/>
                  </a:lnTo>
                  <a:lnTo>
                    <a:pt x="1584" y="1052"/>
                  </a:lnTo>
                  <a:lnTo>
                    <a:pt x="1584" y="1052"/>
                  </a:lnTo>
                  <a:lnTo>
                    <a:pt x="1579" y="1070"/>
                  </a:lnTo>
                  <a:lnTo>
                    <a:pt x="1572" y="1088"/>
                  </a:lnTo>
                  <a:lnTo>
                    <a:pt x="1564" y="1105"/>
                  </a:lnTo>
                  <a:lnTo>
                    <a:pt x="1555" y="1120"/>
                  </a:lnTo>
                  <a:lnTo>
                    <a:pt x="1546" y="1135"/>
                  </a:lnTo>
                  <a:lnTo>
                    <a:pt x="1536" y="1148"/>
                  </a:lnTo>
                  <a:lnTo>
                    <a:pt x="1525" y="1162"/>
                  </a:lnTo>
                  <a:lnTo>
                    <a:pt x="1513" y="1173"/>
                  </a:lnTo>
                  <a:lnTo>
                    <a:pt x="1502" y="1183"/>
                  </a:lnTo>
                  <a:lnTo>
                    <a:pt x="1489" y="1192"/>
                  </a:lnTo>
                  <a:lnTo>
                    <a:pt x="1476" y="1200"/>
                  </a:lnTo>
                  <a:lnTo>
                    <a:pt x="1462" y="1207"/>
                  </a:lnTo>
                  <a:lnTo>
                    <a:pt x="1447" y="1212"/>
                  </a:lnTo>
                  <a:lnTo>
                    <a:pt x="1434" y="1216"/>
                  </a:lnTo>
                  <a:lnTo>
                    <a:pt x="1419" y="1218"/>
                  </a:lnTo>
                  <a:lnTo>
                    <a:pt x="1403" y="1219"/>
                  </a:lnTo>
                  <a:lnTo>
                    <a:pt x="1403" y="1219"/>
                  </a:lnTo>
                  <a:close/>
                  <a:moveTo>
                    <a:pt x="192" y="17"/>
                  </a:moveTo>
                  <a:lnTo>
                    <a:pt x="192" y="17"/>
                  </a:lnTo>
                  <a:lnTo>
                    <a:pt x="174" y="18"/>
                  </a:lnTo>
                  <a:lnTo>
                    <a:pt x="156" y="21"/>
                  </a:lnTo>
                  <a:lnTo>
                    <a:pt x="139" y="27"/>
                  </a:lnTo>
                  <a:lnTo>
                    <a:pt x="122" y="35"/>
                  </a:lnTo>
                  <a:lnTo>
                    <a:pt x="106" y="46"/>
                  </a:lnTo>
                  <a:lnTo>
                    <a:pt x="91" y="58"/>
                  </a:lnTo>
                  <a:lnTo>
                    <a:pt x="78" y="71"/>
                  </a:lnTo>
                  <a:lnTo>
                    <a:pt x="65" y="86"/>
                  </a:lnTo>
                  <a:lnTo>
                    <a:pt x="54" y="103"/>
                  </a:lnTo>
                  <a:lnTo>
                    <a:pt x="44" y="121"/>
                  </a:lnTo>
                  <a:lnTo>
                    <a:pt x="35" y="141"/>
                  </a:lnTo>
                  <a:lnTo>
                    <a:pt x="27" y="160"/>
                  </a:lnTo>
                  <a:lnTo>
                    <a:pt x="21" y="183"/>
                  </a:lnTo>
                  <a:lnTo>
                    <a:pt x="17" y="205"/>
                  </a:lnTo>
                  <a:lnTo>
                    <a:pt x="13" y="228"/>
                  </a:lnTo>
                  <a:lnTo>
                    <a:pt x="13" y="252"/>
                  </a:lnTo>
                  <a:lnTo>
                    <a:pt x="13" y="966"/>
                  </a:lnTo>
                  <a:lnTo>
                    <a:pt x="13" y="966"/>
                  </a:lnTo>
                  <a:lnTo>
                    <a:pt x="13" y="990"/>
                  </a:lnTo>
                  <a:lnTo>
                    <a:pt x="17" y="1014"/>
                  </a:lnTo>
                  <a:lnTo>
                    <a:pt x="21" y="1037"/>
                  </a:lnTo>
                  <a:lnTo>
                    <a:pt x="27" y="1058"/>
                  </a:lnTo>
                  <a:lnTo>
                    <a:pt x="35" y="1079"/>
                  </a:lnTo>
                  <a:lnTo>
                    <a:pt x="44" y="1097"/>
                  </a:lnTo>
                  <a:lnTo>
                    <a:pt x="54" y="1115"/>
                  </a:lnTo>
                  <a:lnTo>
                    <a:pt x="65" y="1133"/>
                  </a:lnTo>
                  <a:lnTo>
                    <a:pt x="78" y="1148"/>
                  </a:lnTo>
                  <a:lnTo>
                    <a:pt x="91" y="1162"/>
                  </a:lnTo>
                  <a:lnTo>
                    <a:pt x="106" y="1173"/>
                  </a:lnTo>
                  <a:lnTo>
                    <a:pt x="122" y="1183"/>
                  </a:lnTo>
                  <a:lnTo>
                    <a:pt x="139" y="1191"/>
                  </a:lnTo>
                  <a:lnTo>
                    <a:pt x="156" y="1197"/>
                  </a:lnTo>
                  <a:lnTo>
                    <a:pt x="174" y="1201"/>
                  </a:lnTo>
                  <a:lnTo>
                    <a:pt x="192" y="1201"/>
                  </a:lnTo>
                  <a:lnTo>
                    <a:pt x="1403" y="1201"/>
                  </a:lnTo>
                  <a:lnTo>
                    <a:pt x="1403" y="1201"/>
                  </a:lnTo>
                  <a:lnTo>
                    <a:pt x="1418" y="1201"/>
                  </a:lnTo>
                  <a:lnTo>
                    <a:pt x="1431" y="1198"/>
                  </a:lnTo>
                  <a:lnTo>
                    <a:pt x="1445" y="1195"/>
                  </a:lnTo>
                  <a:lnTo>
                    <a:pt x="1457" y="1191"/>
                  </a:lnTo>
                  <a:lnTo>
                    <a:pt x="1471" y="1185"/>
                  </a:lnTo>
                  <a:lnTo>
                    <a:pt x="1483" y="1177"/>
                  </a:lnTo>
                  <a:lnTo>
                    <a:pt x="1495" y="1168"/>
                  </a:lnTo>
                  <a:lnTo>
                    <a:pt x="1506" y="1159"/>
                  </a:lnTo>
                  <a:lnTo>
                    <a:pt x="1517" y="1148"/>
                  </a:lnTo>
                  <a:lnTo>
                    <a:pt x="1528" y="1136"/>
                  </a:lnTo>
                  <a:lnTo>
                    <a:pt x="1537" y="1124"/>
                  </a:lnTo>
                  <a:lnTo>
                    <a:pt x="1546" y="1111"/>
                  </a:lnTo>
                  <a:lnTo>
                    <a:pt x="1554" y="1096"/>
                  </a:lnTo>
                  <a:lnTo>
                    <a:pt x="1560" y="1081"/>
                  </a:lnTo>
                  <a:lnTo>
                    <a:pt x="1566" y="1064"/>
                  </a:lnTo>
                  <a:lnTo>
                    <a:pt x="1572" y="1047"/>
                  </a:lnTo>
                  <a:lnTo>
                    <a:pt x="1572" y="1047"/>
                  </a:lnTo>
                  <a:lnTo>
                    <a:pt x="1576" y="1026"/>
                  </a:lnTo>
                  <a:lnTo>
                    <a:pt x="1580" y="1007"/>
                  </a:lnTo>
                  <a:lnTo>
                    <a:pt x="1582" y="987"/>
                  </a:lnTo>
                  <a:lnTo>
                    <a:pt x="1583" y="966"/>
                  </a:lnTo>
                  <a:lnTo>
                    <a:pt x="1583" y="252"/>
                  </a:lnTo>
                  <a:lnTo>
                    <a:pt x="1583" y="252"/>
                  </a:lnTo>
                  <a:lnTo>
                    <a:pt x="1582" y="228"/>
                  </a:lnTo>
                  <a:lnTo>
                    <a:pt x="1579" y="205"/>
                  </a:lnTo>
                  <a:lnTo>
                    <a:pt x="1575" y="183"/>
                  </a:lnTo>
                  <a:lnTo>
                    <a:pt x="1568" y="160"/>
                  </a:lnTo>
                  <a:lnTo>
                    <a:pt x="1562" y="141"/>
                  </a:lnTo>
                  <a:lnTo>
                    <a:pt x="1552" y="121"/>
                  </a:lnTo>
                  <a:lnTo>
                    <a:pt x="1542" y="103"/>
                  </a:lnTo>
                  <a:lnTo>
                    <a:pt x="1530" y="86"/>
                  </a:lnTo>
                  <a:lnTo>
                    <a:pt x="1517" y="71"/>
                  </a:lnTo>
                  <a:lnTo>
                    <a:pt x="1504" y="58"/>
                  </a:lnTo>
                  <a:lnTo>
                    <a:pt x="1489" y="46"/>
                  </a:lnTo>
                  <a:lnTo>
                    <a:pt x="1473" y="35"/>
                  </a:lnTo>
                  <a:lnTo>
                    <a:pt x="1456" y="27"/>
                  </a:lnTo>
                  <a:lnTo>
                    <a:pt x="1439" y="21"/>
                  </a:lnTo>
                  <a:lnTo>
                    <a:pt x="1422" y="18"/>
                  </a:lnTo>
                  <a:lnTo>
                    <a:pt x="1403" y="17"/>
                  </a:lnTo>
                  <a:lnTo>
                    <a:pt x="192"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2">
              <a:extLst>
                <a:ext uri="{FF2B5EF4-FFF2-40B4-BE49-F238E27FC236}">
                  <a16:creationId xmlns:a16="http://schemas.microsoft.com/office/drawing/2014/main" id="{CA3119AD-F9C5-474E-8532-A57EFDBC520A}"/>
                </a:ext>
              </a:extLst>
            </p:cNvPr>
            <p:cNvSpPr>
              <a:spLocks/>
            </p:cNvSpPr>
            <p:nvPr userDrawn="1"/>
          </p:nvSpPr>
          <p:spPr bwMode="auto">
            <a:xfrm>
              <a:off x="5078" y="206"/>
              <a:ext cx="191" cy="250"/>
            </a:xfrm>
            <a:custGeom>
              <a:avLst/>
              <a:gdLst>
                <a:gd name="T0" fmla="*/ 383 w 383"/>
                <a:gd name="T1" fmla="*/ 32 h 501"/>
                <a:gd name="T2" fmla="*/ 379 w 383"/>
                <a:gd name="T3" fmla="*/ 53 h 501"/>
                <a:gd name="T4" fmla="*/ 373 w 383"/>
                <a:gd name="T5" fmla="*/ 71 h 501"/>
                <a:gd name="T6" fmla="*/ 350 w 383"/>
                <a:gd name="T7" fmla="*/ 101 h 501"/>
                <a:gd name="T8" fmla="*/ 205 w 383"/>
                <a:gd name="T9" fmla="*/ 265 h 501"/>
                <a:gd name="T10" fmla="*/ 182 w 383"/>
                <a:gd name="T11" fmla="*/ 290 h 501"/>
                <a:gd name="T12" fmla="*/ 172 w 383"/>
                <a:gd name="T13" fmla="*/ 303 h 501"/>
                <a:gd name="T14" fmla="*/ 165 w 383"/>
                <a:gd name="T15" fmla="*/ 320 h 501"/>
                <a:gd name="T16" fmla="*/ 159 w 383"/>
                <a:gd name="T17" fmla="*/ 344 h 501"/>
                <a:gd name="T18" fmla="*/ 147 w 383"/>
                <a:gd name="T19" fmla="*/ 422 h 501"/>
                <a:gd name="T20" fmla="*/ 146 w 383"/>
                <a:gd name="T21" fmla="*/ 433 h 501"/>
                <a:gd name="T22" fmla="*/ 139 w 383"/>
                <a:gd name="T23" fmla="*/ 449 h 501"/>
                <a:gd name="T24" fmla="*/ 129 w 383"/>
                <a:gd name="T25" fmla="*/ 465 h 501"/>
                <a:gd name="T26" fmla="*/ 117 w 383"/>
                <a:gd name="T27" fmla="*/ 477 h 501"/>
                <a:gd name="T28" fmla="*/ 111 w 383"/>
                <a:gd name="T29" fmla="*/ 480 h 501"/>
                <a:gd name="T30" fmla="*/ 90 w 383"/>
                <a:gd name="T31" fmla="*/ 484 h 501"/>
                <a:gd name="T32" fmla="*/ 17 w 383"/>
                <a:gd name="T33" fmla="*/ 486 h 501"/>
                <a:gd name="T34" fmla="*/ 12 w 383"/>
                <a:gd name="T35" fmla="*/ 489 h 501"/>
                <a:gd name="T36" fmla="*/ 5 w 383"/>
                <a:gd name="T37" fmla="*/ 501 h 501"/>
                <a:gd name="T38" fmla="*/ 3 w 383"/>
                <a:gd name="T39" fmla="*/ 501 h 501"/>
                <a:gd name="T40" fmla="*/ 0 w 383"/>
                <a:gd name="T41" fmla="*/ 492 h 501"/>
                <a:gd name="T42" fmla="*/ 1 w 383"/>
                <a:gd name="T43" fmla="*/ 480 h 501"/>
                <a:gd name="T44" fmla="*/ 6 w 383"/>
                <a:gd name="T45" fmla="*/ 460 h 501"/>
                <a:gd name="T46" fmla="*/ 12 w 383"/>
                <a:gd name="T47" fmla="*/ 453 h 501"/>
                <a:gd name="T48" fmla="*/ 19 w 383"/>
                <a:gd name="T49" fmla="*/ 446 h 501"/>
                <a:gd name="T50" fmla="*/ 102 w 383"/>
                <a:gd name="T51" fmla="*/ 442 h 501"/>
                <a:gd name="T52" fmla="*/ 106 w 383"/>
                <a:gd name="T53" fmla="*/ 440 h 501"/>
                <a:gd name="T54" fmla="*/ 112 w 383"/>
                <a:gd name="T55" fmla="*/ 436 h 501"/>
                <a:gd name="T56" fmla="*/ 116 w 383"/>
                <a:gd name="T57" fmla="*/ 428 h 501"/>
                <a:gd name="T58" fmla="*/ 125 w 383"/>
                <a:gd name="T59" fmla="*/ 354 h 501"/>
                <a:gd name="T60" fmla="*/ 132 w 383"/>
                <a:gd name="T61" fmla="*/ 318 h 501"/>
                <a:gd name="T62" fmla="*/ 143 w 383"/>
                <a:gd name="T63" fmla="*/ 285 h 501"/>
                <a:gd name="T64" fmla="*/ 156 w 383"/>
                <a:gd name="T65" fmla="*/ 267 h 501"/>
                <a:gd name="T66" fmla="*/ 186 w 383"/>
                <a:gd name="T67" fmla="*/ 234 h 501"/>
                <a:gd name="T68" fmla="*/ 201 w 383"/>
                <a:gd name="T69" fmla="*/ 217 h 501"/>
                <a:gd name="T70" fmla="*/ 334 w 383"/>
                <a:gd name="T71" fmla="*/ 66 h 501"/>
                <a:gd name="T72" fmla="*/ 343 w 383"/>
                <a:gd name="T73" fmla="*/ 54 h 501"/>
                <a:gd name="T74" fmla="*/ 358 w 383"/>
                <a:gd name="T75" fmla="*/ 24 h 501"/>
                <a:gd name="T76" fmla="*/ 362 w 383"/>
                <a:gd name="T77" fmla="*/ 6 h 501"/>
                <a:gd name="T78" fmla="*/ 364 w 383"/>
                <a:gd name="T79" fmla="*/ 0 h 501"/>
                <a:gd name="T80" fmla="*/ 376 w 383"/>
                <a:gd name="T81" fmla="*/ 12 h 501"/>
                <a:gd name="T82" fmla="*/ 382 w 383"/>
                <a:gd name="T83" fmla="*/ 2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3" h="501">
                  <a:moveTo>
                    <a:pt x="383" y="32"/>
                  </a:moveTo>
                  <a:lnTo>
                    <a:pt x="383" y="32"/>
                  </a:lnTo>
                  <a:lnTo>
                    <a:pt x="382" y="44"/>
                  </a:lnTo>
                  <a:lnTo>
                    <a:pt x="379" y="53"/>
                  </a:lnTo>
                  <a:lnTo>
                    <a:pt x="376" y="63"/>
                  </a:lnTo>
                  <a:lnTo>
                    <a:pt x="373" y="71"/>
                  </a:lnTo>
                  <a:lnTo>
                    <a:pt x="361" y="87"/>
                  </a:lnTo>
                  <a:lnTo>
                    <a:pt x="350" y="101"/>
                  </a:lnTo>
                  <a:lnTo>
                    <a:pt x="205" y="265"/>
                  </a:lnTo>
                  <a:lnTo>
                    <a:pt x="205" y="265"/>
                  </a:lnTo>
                  <a:lnTo>
                    <a:pt x="194" y="277"/>
                  </a:lnTo>
                  <a:lnTo>
                    <a:pt x="182" y="290"/>
                  </a:lnTo>
                  <a:lnTo>
                    <a:pt x="178" y="296"/>
                  </a:lnTo>
                  <a:lnTo>
                    <a:pt x="172" y="303"/>
                  </a:lnTo>
                  <a:lnTo>
                    <a:pt x="169" y="311"/>
                  </a:lnTo>
                  <a:lnTo>
                    <a:pt x="165" y="320"/>
                  </a:lnTo>
                  <a:lnTo>
                    <a:pt x="165" y="320"/>
                  </a:lnTo>
                  <a:lnTo>
                    <a:pt x="159" y="344"/>
                  </a:lnTo>
                  <a:lnTo>
                    <a:pt x="154" y="370"/>
                  </a:lnTo>
                  <a:lnTo>
                    <a:pt x="147" y="422"/>
                  </a:lnTo>
                  <a:lnTo>
                    <a:pt x="147" y="422"/>
                  </a:lnTo>
                  <a:lnTo>
                    <a:pt x="146" y="433"/>
                  </a:lnTo>
                  <a:lnTo>
                    <a:pt x="143" y="442"/>
                  </a:lnTo>
                  <a:lnTo>
                    <a:pt x="139" y="449"/>
                  </a:lnTo>
                  <a:lnTo>
                    <a:pt x="135" y="457"/>
                  </a:lnTo>
                  <a:lnTo>
                    <a:pt x="129" y="465"/>
                  </a:lnTo>
                  <a:lnTo>
                    <a:pt x="124" y="471"/>
                  </a:lnTo>
                  <a:lnTo>
                    <a:pt x="117" y="477"/>
                  </a:lnTo>
                  <a:lnTo>
                    <a:pt x="111" y="480"/>
                  </a:lnTo>
                  <a:lnTo>
                    <a:pt x="111" y="480"/>
                  </a:lnTo>
                  <a:lnTo>
                    <a:pt x="101" y="483"/>
                  </a:lnTo>
                  <a:lnTo>
                    <a:pt x="90" y="484"/>
                  </a:lnTo>
                  <a:lnTo>
                    <a:pt x="68" y="484"/>
                  </a:lnTo>
                  <a:lnTo>
                    <a:pt x="17" y="486"/>
                  </a:lnTo>
                  <a:lnTo>
                    <a:pt x="17" y="486"/>
                  </a:lnTo>
                  <a:lnTo>
                    <a:pt x="12" y="489"/>
                  </a:lnTo>
                  <a:lnTo>
                    <a:pt x="7" y="495"/>
                  </a:lnTo>
                  <a:lnTo>
                    <a:pt x="5" y="501"/>
                  </a:lnTo>
                  <a:lnTo>
                    <a:pt x="5" y="501"/>
                  </a:lnTo>
                  <a:lnTo>
                    <a:pt x="3" y="501"/>
                  </a:lnTo>
                  <a:lnTo>
                    <a:pt x="1" y="498"/>
                  </a:lnTo>
                  <a:lnTo>
                    <a:pt x="0" y="492"/>
                  </a:lnTo>
                  <a:lnTo>
                    <a:pt x="0" y="492"/>
                  </a:lnTo>
                  <a:lnTo>
                    <a:pt x="1" y="480"/>
                  </a:lnTo>
                  <a:lnTo>
                    <a:pt x="3" y="469"/>
                  </a:lnTo>
                  <a:lnTo>
                    <a:pt x="6" y="460"/>
                  </a:lnTo>
                  <a:lnTo>
                    <a:pt x="12" y="453"/>
                  </a:lnTo>
                  <a:lnTo>
                    <a:pt x="12" y="453"/>
                  </a:lnTo>
                  <a:lnTo>
                    <a:pt x="15" y="448"/>
                  </a:lnTo>
                  <a:lnTo>
                    <a:pt x="19" y="446"/>
                  </a:lnTo>
                  <a:lnTo>
                    <a:pt x="29" y="443"/>
                  </a:lnTo>
                  <a:lnTo>
                    <a:pt x="102" y="442"/>
                  </a:lnTo>
                  <a:lnTo>
                    <a:pt x="102" y="442"/>
                  </a:lnTo>
                  <a:lnTo>
                    <a:pt x="106" y="440"/>
                  </a:lnTo>
                  <a:lnTo>
                    <a:pt x="108" y="439"/>
                  </a:lnTo>
                  <a:lnTo>
                    <a:pt x="112" y="436"/>
                  </a:lnTo>
                  <a:lnTo>
                    <a:pt x="116" y="428"/>
                  </a:lnTo>
                  <a:lnTo>
                    <a:pt x="116" y="428"/>
                  </a:lnTo>
                  <a:lnTo>
                    <a:pt x="120" y="391"/>
                  </a:lnTo>
                  <a:lnTo>
                    <a:pt x="125" y="354"/>
                  </a:lnTo>
                  <a:lnTo>
                    <a:pt x="128" y="336"/>
                  </a:lnTo>
                  <a:lnTo>
                    <a:pt x="132" y="318"/>
                  </a:lnTo>
                  <a:lnTo>
                    <a:pt x="137" y="302"/>
                  </a:lnTo>
                  <a:lnTo>
                    <a:pt x="143" y="285"/>
                  </a:lnTo>
                  <a:lnTo>
                    <a:pt x="143" y="285"/>
                  </a:lnTo>
                  <a:lnTo>
                    <a:pt x="156" y="267"/>
                  </a:lnTo>
                  <a:lnTo>
                    <a:pt x="171" y="250"/>
                  </a:lnTo>
                  <a:lnTo>
                    <a:pt x="186" y="234"/>
                  </a:lnTo>
                  <a:lnTo>
                    <a:pt x="201" y="217"/>
                  </a:lnTo>
                  <a:lnTo>
                    <a:pt x="201" y="217"/>
                  </a:lnTo>
                  <a:lnTo>
                    <a:pt x="267" y="142"/>
                  </a:lnTo>
                  <a:lnTo>
                    <a:pt x="334" y="66"/>
                  </a:lnTo>
                  <a:lnTo>
                    <a:pt x="334" y="66"/>
                  </a:lnTo>
                  <a:lnTo>
                    <a:pt x="343" y="54"/>
                  </a:lnTo>
                  <a:lnTo>
                    <a:pt x="351" y="39"/>
                  </a:lnTo>
                  <a:lnTo>
                    <a:pt x="358" y="24"/>
                  </a:lnTo>
                  <a:lnTo>
                    <a:pt x="360" y="15"/>
                  </a:lnTo>
                  <a:lnTo>
                    <a:pt x="362" y="6"/>
                  </a:lnTo>
                  <a:lnTo>
                    <a:pt x="364" y="0"/>
                  </a:lnTo>
                  <a:lnTo>
                    <a:pt x="364" y="0"/>
                  </a:lnTo>
                  <a:lnTo>
                    <a:pt x="370" y="4"/>
                  </a:lnTo>
                  <a:lnTo>
                    <a:pt x="376" y="12"/>
                  </a:lnTo>
                  <a:lnTo>
                    <a:pt x="381" y="21"/>
                  </a:lnTo>
                  <a:lnTo>
                    <a:pt x="382" y="27"/>
                  </a:lnTo>
                  <a:lnTo>
                    <a:pt x="383"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3">
              <a:extLst>
                <a:ext uri="{FF2B5EF4-FFF2-40B4-BE49-F238E27FC236}">
                  <a16:creationId xmlns:a16="http://schemas.microsoft.com/office/drawing/2014/main" id="{A625EE72-4632-4225-8D1C-BE5FED6EED0F}"/>
                </a:ext>
              </a:extLst>
            </p:cNvPr>
            <p:cNvSpPr>
              <a:spLocks/>
            </p:cNvSpPr>
            <p:nvPr userDrawn="1"/>
          </p:nvSpPr>
          <p:spPr bwMode="auto">
            <a:xfrm>
              <a:off x="5078" y="206"/>
              <a:ext cx="191" cy="250"/>
            </a:xfrm>
            <a:custGeom>
              <a:avLst/>
              <a:gdLst>
                <a:gd name="T0" fmla="*/ 383 w 383"/>
                <a:gd name="T1" fmla="*/ 32 h 501"/>
                <a:gd name="T2" fmla="*/ 379 w 383"/>
                <a:gd name="T3" fmla="*/ 53 h 501"/>
                <a:gd name="T4" fmla="*/ 373 w 383"/>
                <a:gd name="T5" fmla="*/ 71 h 501"/>
                <a:gd name="T6" fmla="*/ 350 w 383"/>
                <a:gd name="T7" fmla="*/ 101 h 501"/>
                <a:gd name="T8" fmla="*/ 205 w 383"/>
                <a:gd name="T9" fmla="*/ 265 h 501"/>
                <a:gd name="T10" fmla="*/ 182 w 383"/>
                <a:gd name="T11" fmla="*/ 290 h 501"/>
                <a:gd name="T12" fmla="*/ 172 w 383"/>
                <a:gd name="T13" fmla="*/ 303 h 501"/>
                <a:gd name="T14" fmla="*/ 165 w 383"/>
                <a:gd name="T15" fmla="*/ 320 h 501"/>
                <a:gd name="T16" fmla="*/ 159 w 383"/>
                <a:gd name="T17" fmla="*/ 344 h 501"/>
                <a:gd name="T18" fmla="*/ 147 w 383"/>
                <a:gd name="T19" fmla="*/ 422 h 501"/>
                <a:gd name="T20" fmla="*/ 146 w 383"/>
                <a:gd name="T21" fmla="*/ 433 h 501"/>
                <a:gd name="T22" fmla="*/ 139 w 383"/>
                <a:gd name="T23" fmla="*/ 449 h 501"/>
                <a:gd name="T24" fmla="*/ 129 w 383"/>
                <a:gd name="T25" fmla="*/ 465 h 501"/>
                <a:gd name="T26" fmla="*/ 117 w 383"/>
                <a:gd name="T27" fmla="*/ 477 h 501"/>
                <a:gd name="T28" fmla="*/ 111 w 383"/>
                <a:gd name="T29" fmla="*/ 480 h 501"/>
                <a:gd name="T30" fmla="*/ 90 w 383"/>
                <a:gd name="T31" fmla="*/ 484 h 501"/>
                <a:gd name="T32" fmla="*/ 17 w 383"/>
                <a:gd name="T33" fmla="*/ 486 h 501"/>
                <a:gd name="T34" fmla="*/ 12 w 383"/>
                <a:gd name="T35" fmla="*/ 489 h 501"/>
                <a:gd name="T36" fmla="*/ 5 w 383"/>
                <a:gd name="T37" fmla="*/ 501 h 501"/>
                <a:gd name="T38" fmla="*/ 3 w 383"/>
                <a:gd name="T39" fmla="*/ 501 h 501"/>
                <a:gd name="T40" fmla="*/ 0 w 383"/>
                <a:gd name="T41" fmla="*/ 492 h 501"/>
                <a:gd name="T42" fmla="*/ 1 w 383"/>
                <a:gd name="T43" fmla="*/ 480 h 501"/>
                <a:gd name="T44" fmla="*/ 6 w 383"/>
                <a:gd name="T45" fmla="*/ 460 h 501"/>
                <a:gd name="T46" fmla="*/ 12 w 383"/>
                <a:gd name="T47" fmla="*/ 453 h 501"/>
                <a:gd name="T48" fmla="*/ 19 w 383"/>
                <a:gd name="T49" fmla="*/ 446 h 501"/>
                <a:gd name="T50" fmla="*/ 102 w 383"/>
                <a:gd name="T51" fmla="*/ 442 h 501"/>
                <a:gd name="T52" fmla="*/ 106 w 383"/>
                <a:gd name="T53" fmla="*/ 440 h 501"/>
                <a:gd name="T54" fmla="*/ 112 w 383"/>
                <a:gd name="T55" fmla="*/ 436 h 501"/>
                <a:gd name="T56" fmla="*/ 116 w 383"/>
                <a:gd name="T57" fmla="*/ 428 h 501"/>
                <a:gd name="T58" fmla="*/ 125 w 383"/>
                <a:gd name="T59" fmla="*/ 354 h 501"/>
                <a:gd name="T60" fmla="*/ 132 w 383"/>
                <a:gd name="T61" fmla="*/ 318 h 501"/>
                <a:gd name="T62" fmla="*/ 143 w 383"/>
                <a:gd name="T63" fmla="*/ 285 h 501"/>
                <a:gd name="T64" fmla="*/ 156 w 383"/>
                <a:gd name="T65" fmla="*/ 267 h 501"/>
                <a:gd name="T66" fmla="*/ 186 w 383"/>
                <a:gd name="T67" fmla="*/ 234 h 501"/>
                <a:gd name="T68" fmla="*/ 201 w 383"/>
                <a:gd name="T69" fmla="*/ 217 h 501"/>
                <a:gd name="T70" fmla="*/ 334 w 383"/>
                <a:gd name="T71" fmla="*/ 66 h 501"/>
                <a:gd name="T72" fmla="*/ 343 w 383"/>
                <a:gd name="T73" fmla="*/ 54 h 501"/>
                <a:gd name="T74" fmla="*/ 358 w 383"/>
                <a:gd name="T75" fmla="*/ 24 h 501"/>
                <a:gd name="T76" fmla="*/ 362 w 383"/>
                <a:gd name="T77" fmla="*/ 6 h 501"/>
                <a:gd name="T78" fmla="*/ 364 w 383"/>
                <a:gd name="T79" fmla="*/ 0 h 501"/>
                <a:gd name="T80" fmla="*/ 376 w 383"/>
                <a:gd name="T81" fmla="*/ 12 h 501"/>
                <a:gd name="T82" fmla="*/ 382 w 383"/>
                <a:gd name="T83" fmla="*/ 2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3" h="501">
                  <a:moveTo>
                    <a:pt x="383" y="32"/>
                  </a:moveTo>
                  <a:lnTo>
                    <a:pt x="383" y="32"/>
                  </a:lnTo>
                  <a:lnTo>
                    <a:pt x="382" y="44"/>
                  </a:lnTo>
                  <a:lnTo>
                    <a:pt x="379" y="53"/>
                  </a:lnTo>
                  <a:lnTo>
                    <a:pt x="376" y="63"/>
                  </a:lnTo>
                  <a:lnTo>
                    <a:pt x="373" y="71"/>
                  </a:lnTo>
                  <a:lnTo>
                    <a:pt x="361" y="87"/>
                  </a:lnTo>
                  <a:lnTo>
                    <a:pt x="350" y="101"/>
                  </a:lnTo>
                  <a:lnTo>
                    <a:pt x="205" y="265"/>
                  </a:lnTo>
                  <a:lnTo>
                    <a:pt x="205" y="265"/>
                  </a:lnTo>
                  <a:lnTo>
                    <a:pt x="194" y="277"/>
                  </a:lnTo>
                  <a:lnTo>
                    <a:pt x="182" y="290"/>
                  </a:lnTo>
                  <a:lnTo>
                    <a:pt x="178" y="296"/>
                  </a:lnTo>
                  <a:lnTo>
                    <a:pt x="172" y="303"/>
                  </a:lnTo>
                  <a:lnTo>
                    <a:pt x="169" y="311"/>
                  </a:lnTo>
                  <a:lnTo>
                    <a:pt x="165" y="320"/>
                  </a:lnTo>
                  <a:lnTo>
                    <a:pt x="165" y="320"/>
                  </a:lnTo>
                  <a:lnTo>
                    <a:pt x="159" y="344"/>
                  </a:lnTo>
                  <a:lnTo>
                    <a:pt x="154" y="370"/>
                  </a:lnTo>
                  <a:lnTo>
                    <a:pt x="147" y="422"/>
                  </a:lnTo>
                  <a:lnTo>
                    <a:pt x="147" y="422"/>
                  </a:lnTo>
                  <a:lnTo>
                    <a:pt x="146" y="433"/>
                  </a:lnTo>
                  <a:lnTo>
                    <a:pt x="143" y="442"/>
                  </a:lnTo>
                  <a:lnTo>
                    <a:pt x="139" y="449"/>
                  </a:lnTo>
                  <a:lnTo>
                    <a:pt x="135" y="457"/>
                  </a:lnTo>
                  <a:lnTo>
                    <a:pt x="129" y="465"/>
                  </a:lnTo>
                  <a:lnTo>
                    <a:pt x="124" y="471"/>
                  </a:lnTo>
                  <a:lnTo>
                    <a:pt x="117" y="477"/>
                  </a:lnTo>
                  <a:lnTo>
                    <a:pt x="111" y="480"/>
                  </a:lnTo>
                  <a:lnTo>
                    <a:pt x="111" y="480"/>
                  </a:lnTo>
                  <a:lnTo>
                    <a:pt x="101" y="483"/>
                  </a:lnTo>
                  <a:lnTo>
                    <a:pt x="90" y="484"/>
                  </a:lnTo>
                  <a:lnTo>
                    <a:pt x="68" y="484"/>
                  </a:lnTo>
                  <a:lnTo>
                    <a:pt x="17" y="486"/>
                  </a:lnTo>
                  <a:lnTo>
                    <a:pt x="17" y="486"/>
                  </a:lnTo>
                  <a:lnTo>
                    <a:pt x="12" y="489"/>
                  </a:lnTo>
                  <a:lnTo>
                    <a:pt x="7" y="495"/>
                  </a:lnTo>
                  <a:lnTo>
                    <a:pt x="5" y="501"/>
                  </a:lnTo>
                  <a:lnTo>
                    <a:pt x="5" y="501"/>
                  </a:lnTo>
                  <a:lnTo>
                    <a:pt x="3" y="501"/>
                  </a:lnTo>
                  <a:lnTo>
                    <a:pt x="1" y="498"/>
                  </a:lnTo>
                  <a:lnTo>
                    <a:pt x="0" y="492"/>
                  </a:lnTo>
                  <a:lnTo>
                    <a:pt x="0" y="492"/>
                  </a:lnTo>
                  <a:lnTo>
                    <a:pt x="1" y="480"/>
                  </a:lnTo>
                  <a:lnTo>
                    <a:pt x="3" y="469"/>
                  </a:lnTo>
                  <a:lnTo>
                    <a:pt x="6" y="460"/>
                  </a:lnTo>
                  <a:lnTo>
                    <a:pt x="12" y="453"/>
                  </a:lnTo>
                  <a:lnTo>
                    <a:pt x="12" y="453"/>
                  </a:lnTo>
                  <a:lnTo>
                    <a:pt x="15" y="448"/>
                  </a:lnTo>
                  <a:lnTo>
                    <a:pt x="19" y="446"/>
                  </a:lnTo>
                  <a:lnTo>
                    <a:pt x="29" y="443"/>
                  </a:lnTo>
                  <a:lnTo>
                    <a:pt x="102" y="442"/>
                  </a:lnTo>
                  <a:lnTo>
                    <a:pt x="102" y="442"/>
                  </a:lnTo>
                  <a:lnTo>
                    <a:pt x="106" y="440"/>
                  </a:lnTo>
                  <a:lnTo>
                    <a:pt x="108" y="439"/>
                  </a:lnTo>
                  <a:lnTo>
                    <a:pt x="112" y="436"/>
                  </a:lnTo>
                  <a:lnTo>
                    <a:pt x="116" y="428"/>
                  </a:lnTo>
                  <a:lnTo>
                    <a:pt x="116" y="428"/>
                  </a:lnTo>
                  <a:lnTo>
                    <a:pt x="120" y="391"/>
                  </a:lnTo>
                  <a:lnTo>
                    <a:pt x="125" y="354"/>
                  </a:lnTo>
                  <a:lnTo>
                    <a:pt x="128" y="336"/>
                  </a:lnTo>
                  <a:lnTo>
                    <a:pt x="132" y="318"/>
                  </a:lnTo>
                  <a:lnTo>
                    <a:pt x="137" y="302"/>
                  </a:lnTo>
                  <a:lnTo>
                    <a:pt x="143" y="285"/>
                  </a:lnTo>
                  <a:lnTo>
                    <a:pt x="143" y="285"/>
                  </a:lnTo>
                  <a:lnTo>
                    <a:pt x="156" y="267"/>
                  </a:lnTo>
                  <a:lnTo>
                    <a:pt x="171" y="250"/>
                  </a:lnTo>
                  <a:lnTo>
                    <a:pt x="186" y="234"/>
                  </a:lnTo>
                  <a:lnTo>
                    <a:pt x="201" y="217"/>
                  </a:lnTo>
                  <a:lnTo>
                    <a:pt x="201" y="217"/>
                  </a:lnTo>
                  <a:lnTo>
                    <a:pt x="267" y="142"/>
                  </a:lnTo>
                  <a:lnTo>
                    <a:pt x="334" y="66"/>
                  </a:lnTo>
                  <a:lnTo>
                    <a:pt x="334" y="66"/>
                  </a:lnTo>
                  <a:lnTo>
                    <a:pt x="343" y="54"/>
                  </a:lnTo>
                  <a:lnTo>
                    <a:pt x="351" y="39"/>
                  </a:lnTo>
                  <a:lnTo>
                    <a:pt x="358" y="24"/>
                  </a:lnTo>
                  <a:lnTo>
                    <a:pt x="360" y="15"/>
                  </a:lnTo>
                  <a:lnTo>
                    <a:pt x="362" y="6"/>
                  </a:lnTo>
                  <a:lnTo>
                    <a:pt x="364" y="0"/>
                  </a:lnTo>
                  <a:lnTo>
                    <a:pt x="364" y="0"/>
                  </a:lnTo>
                  <a:lnTo>
                    <a:pt x="370" y="4"/>
                  </a:lnTo>
                  <a:lnTo>
                    <a:pt x="376" y="12"/>
                  </a:lnTo>
                  <a:lnTo>
                    <a:pt x="381" y="21"/>
                  </a:lnTo>
                  <a:lnTo>
                    <a:pt x="382" y="27"/>
                  </a:lnTo>
                  <a:lnTo>
                    <a:pt x="383" y="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4">
              <a:extLst>
                <a:ext uri="{FF2B5EF4-FFF2-40B4-BE49-F238E27FC236}">
                  <a16:creationId xmlns:a16="http://schemas.microsoft.com/office/drawing/2014/main" id="{84D22268-73FA-4F17-860F-9441E25EB6F6}"/>
                </a:ext>
              </a:extLst>
            </p:cNvPr>
            <p:cNvSpPr>
              <a:spLocks/>
            </p:cNvSpPr>
            <p:nvPr userDrawn="1"/>
          </p:nvSpPr>
          <p:spPr bwMode="auto">
            <a:xfrm>
              <a:off x="5161" y="235"/>
              <a:ext cx="129" cy="341"/>
            </a:xfrm>
            <a:custGeom>
              <a:avLst/>
              <a:gdLst>
                <a:gd name="T0" fmla="*/ 257 w 258"/>
                <a:gd name="T1" fmla="*/ 48 h 680"/>
                <a:gd name="T2" fmla="*/ 228 w 258"/>
                <a:gd name="T3" fmla="*/ 93 h 680"/>
                <a:gd name="T4" fmla="*/ 57 w 258"/>
                <a:gd name="T5" fmla="*/ 289 h 680"/>
                <a:gd name="T6" fmla="*/ 46 w 258"/>
                <a:gd name="T7" fmla="*/ 342 h 680"/>
                <a:gd name="T8" fmla="*/ 47 w 258"/>
                <a:gd name="T9" fmla="*/ 375 h 680"/>
                <a:gd name="T10" fmla="*/ 35 w 258"/>
                <a:gd name="T11" fmla="*/ 422 h 680"/>
                <a:gd name="T12" fmla="*/ 39 w 258"/>
                <a:gd name="T13" fmla="*/ 431 h 680"/>
                <a:gd name="T14" fmla="*/ 53 w 258"/>
                <a:gd name="T15" fmla="*/ 437 h 680"/>
                <a:gd name="T16" fmla="*/ 53 w 258"/>
                <a:gd name="T17" fmla="*/ 452 h 680"/>
                <a:gd name="T18" fmla="*/ 58 w 258"/>
                <a:gd name="T19" fmla="*/ 454 h 680"/>
                <a:gd name="T20" fmla="*/ 58 w 258"/>
                <a:gd name="T21" fmla="*/ 461 h 680"/>
                <a:gd name="T22" fmla="*/ 63 w 258"/>
                <a:gd name="T23" fmla="*/ 470 h 680"/>
                <a:gd name="T24" fmla="*/ 63 w 258"/>
                <a:gd name="T25" fmla="*/ 483 h 680"/>
                <a:gd name="T26" fmla="*/ 69 w 258"/>
                <a:gd name="T27" fmla="*/ 496 h 680"/>
                <a:gd name="T28" fmla="*/ 90 w 258"/>
                <a:gd name="T29" fmla="*/ 504 h 680"/>
                <a:gd name="T30" fmla="*/ 123 w 258"/>
                <a:gd name="T31" fmla="*/ 502 h 680"/>
                <a:gd name="T32" fmla="*/ 134 w 258"/>
                <a:gd name="T33" fmla="*/ 511 h 680"/>
                <a:gd name="T34" fmla="*/ 138 w 258"/>
                <a:gd name="T35" fmla="*/ 535 h 680"/>
                <a:gd name="T36" fmla="*/ 128 w 258"/>
                <a:gd name="T37" fmla="*/ 553 h 680"/>
                <a:gd name="T38" fmla="*/ 91 w 258"/>
                <a:gd name="T39" fmla="*/ 588 h 680"/>
                <a:gd name="T40" fmla="*/ 83 w 258"/>
                <a:gd name="T41" fmla="*/ 615 h 680"/>
                <a:gd name="T42" fmla="*/ 91 w 258"/>
                <a:gd name="T43" fmla="*/ 641 h 680"/>
                <a:gd name="T44" fmla="*/ 107 w 258"/>
                <a:gd name="T45" fmla="*/ 650 h 680"/>
                <a:gd name="T46" fmla="*/ 125 w 258"/>
                <a:gd name="T47" fmla="*/ 645 h 680"/>
                <a:gd name="T48" fmla="*/ 128 w 258"/>
                <a:gd name="T49" fmla="*/ 652 h 680"/>
                <a:gd name="T50" fmla="*/ 90 w 258"/>
                <a:gd name="T51" fmla="*/ 679 h 680"/>
                <a:gd name="T52" fmla="*/ 64 w 258"/>
                <a:gd name="T53" fmla="*/ 674 h 680"/>
                <a:gd name="T54" fmla="*/ 52 w 258"/>
                <a:gd name="T55" fmla="*/ 653 h 680"/>
                <a:gd name="T56" fmla="*/ 49 w 258"/>
                <a:gd name="T57" fmla="*/ 624 h 680"/>
                <a:gd name="T58" fmla="*/ 64 w 258"/>
                <a:gd name="T59" fmla="*/ 597 h 680"/>
                <a:gd name="T60" fmla="*/ 97 w 258"/>
                <a:gd name="T61" fmla="*/ 559 h 680"/>
                <a:gd name="T62" fmla="*/ 99 w 258"/>
                <a:gd name="T63" fmla="*/ 540 h 680"/>
                <a:gd name="T64" fmla="*/ 92 w 258"/>
                <a:gd name="T65" fmla="*/ 528 h 680"/>
                <a:gd name="T66" fmla="*/ 73 w 258"/>
                <a:gd name="T67" fmla="*/ 519 h 680"/>
                <a:gd name="T68" fmla="*/ 38 w 258"/>
                <a:gd name="T69" fmla="*/ 519 h 680"/>
                <a:gd name="T70" fmla="*/ 30 w 258"/>
                <a:gd name="T71" fmla="*/ 501 h 680"/>
                <a:gd name="T72" fmla="*/ 28 w 258"/>
                <a:gd name="T73" fmla="*/ 483 h 680"/>
                <a:gd name="T74" fmla="*/ 21 w 258"/>
                <a:gd name="T75" fmla="*/ 476 h 680"/>
                <a:gd name="T76" fmla="*/ 25 w 258"/>
                <a:gd name="T77" fmla="*/ 469 h 680"/>
                <a:gd name="T78" fmla="*/ 19 w 258"/>
                <a:gd name="T79" fmla="*/ 466 h 680"/>
                <a:gd name="T80" fmla="*/ 17 w 258"/>
                <a:gd name="T81" fmla="*/ 458 h 680"/>
                <a:gd name="T82" fmla="*/ 20 w 258"/>
                <a:gd name="T83" fmla="*/ 443 h 680"/>
                <a:gd name="T84" fmla="*/ 8 w 258"/>
                <a:gd name="T85" fmla="*/ 442 h 680"/>
                <a:gd name="T86" fmla="*/ 0 w 258"/>
                <a:gd name="T87" fmla="*/ 437 h 680"/>
                <a:gd name="T88" fmla="*/ 5 w 258"/>
                <a:gd name="T89" fmla="*/ 418 h 680"/>
                <a:gd name="T90" fmla="*/ 17 w 258"/>
                <a:gd name="T91" fmla="*/ 389 h 680"/>
                <a:gd name="T92" fmla="*/ 13 w 258"/>
                <a:gd name="T93" fmla="*/ 351 h 680"/>
                <a:gd name="T94" fmla="*/ 22 w 258"/>
                <a:gd name="T95" fmla="*/ 289 h 680"/>
                <a:gd name="T96" fmla="*/ 41 w 258"/>
                <a:gd name="T97" fmla="*/ 252 h 680"/>
                <a:gd name="T98" fmla="*/ 219 w 258"/>
                <a:gd name="T99" fmla="*/ 48 h 680"/>
                <a:gd name="T100" fmla="*/ 235 w 258"/>
                <a:gd name="T101" fmla="*/ 19 h 680"/>
                <a:gd name="T102" fmla="*/ 238 w 258"/>
                <a:gd name="T103" fmla="*/ 0 h 680"/>
                <a:gd name="T104" fmla="*/ 247 w 258"/>
                <a:gd name="T105" fmla="*/ 4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680">
                  <a:moveTo>
                    <a:pt x="258" y="28"/>
                  </a:moveTo>
                  <a:lnTo>
                    <a:pt x="258" y="28"/>
                  </a:lnTo>
                  <a:lnTo>
                    <a:pt x="258" y="39"/>
                  </a:lnTo>
                  <a:lnTo>
                    <a:pt x="257" y="48"/>
                  </a:lnTo>
                  <a:lnTo>
                    <a:pt x="253" y="57"/>
                  </a:lnTo>
                  <a:lnTo>
                    <a:pt x="250" y="65"/>
                  </a:lnTo>
                  <a:lnTo>
                    <a:pt x="240" y="78"/>
                  </a:lnTo>
                  <a:lnTo>
                    <a:pt x="228" y="93"/>
                  </a:lnTo>
                  <a:lnTo>
                    <a:pt x="168" y="161"/>
                  </a:lnTo>
                  <a:lnTo>
                    <a:pt x="63" y="280"/>
                  </a:lnTo>
                  <a:lnTo>
                    <a:pt x="63" y="280"/>
                  </a:lnTo>
                  <a:lnTo>
                    <a:pt x="57" y="289"/>
                  </a:lnTo>
                  <a:lnTo>
                    <a:pt x="54" y="298"/>
                  </a:lnTo>
                  <a:lnTo>
                    <a:pt x="51" y="309"/>
                  </a:lnTo>
                  <a:lnTo>
                    <a:pt x="48" y="320"/>
                  </a:lnTo>
                  <a:lnTo>
                    <a:pt x="46" y="342"/>
                  </a:lnTo>
                  <a:lnTo>
                    <a:pt x="43" y="363"/>
                  </a:lnTo>
                  <a:lnTo>
                    <a:pt x="43" y="363"/>
                  </a:lnTo>
                  <a:lnTo>
                    <a:pt x="45" y="369"/>
                  </a:lnTo>
                  <a:lnTo>
                    <a:pt x="47" y="375"/>
                  </a:lnTo>
                  <a:lnTo>
                    <a:pt x="49" y="380"/>
                  </a:lnTo>
                  <a:lnTo>
                    <a:pt x="49" y="383"/>
                  </a:lnTo>
                  <a:lnTo>
                    <a:pt x="49" y="387"/>
                  </a:lnTo>
                  <a:lnTo>
                    <a:pt x="35" y="422"/>
                  </a:lnTo>
                  <a:lnTo>
                    <a:pt x="35" y="422"/>
                  </a:lnTo>
                  <a:lnTo>
                    <a:pt x="36" y="427"/>
                  </a:lnTo>
                  <a:lnTo>
                    <a:pt x="37" y="430"/>
                  </a:lnTo>
                  <a:lnTo>
                    <a:pt x="39" y="431"/>
                  </a:lnTo>
                  <a:lnTo>
                    <a:pt x="43" y="431"/>
                  </a:lnTo>
                  <a:lnTo>
                    <a:pt x="48" y="433"/>
                  </a:lnTo>
                  <a:lnTo>
                    <a:pt x="51" y="434"/>
                  </a:lnTo>
                  <a:lnTo>
                    <a:pt x="53" y="437"/>
                  </a:lnTo>
                  <a:lnTo>
                    <a:pt x="53" y="437"/>
                  </a:lnTo>
                  <a:lnTo>
                    <a:pt x="52" y="445"/>
                  </a:lnTo>
                  <a:lnTo>
                    <a:pt x="52" y="449"/>
                  </a:lnTo>
                  <a:lnTo>
                    <a:pt x="53" y="452"/>
                  </a:lnTo>
                  <a:lnTo>
                    <a:pt x="53" y="452"/>
                  </a:lnTo>
                  <a:lnTo>
                    <a:pt x="54" y="454"/>
                  </a:lnTo>
                  <a:lnTo>
                    <a:pt x="55" y="454"/>
                  </a:lnTo>
                  <a:lnTo>
                    <a:pt x="58" y="454"/>
                  </a:lnTo>
                  <a:lnTo>
                    <a:pt x="61" y="455"/>
                  </a:lnTo>
                  <a:lnTo>
                    <a:pt x="60" y="458"/>
                  </a:lnTo>
                  <a:lnTo>
                    <a:pt x="60" y="458"/>
                  </a:lnTo>
                  <a:lnTo>
                    <a:pt x="58" y="461"/>
                  </a:lnTo>
                  <a:lnTo>
                    <a:pt x="58" y="464"/>
                  </a:lnTo>
                  <a:lnTo>
                    <a:pt x="58" y="464"/>
                  </a:lnTo>
                  <a:lnTo>
                    <a:pt x="62" y="467"/>
                  </a:lnTo>
                  <a:lnTo>
                    <a:pt x="63" y="470"/>
                  </a:lnTo>
                  <a:lnTo>
                    <a:pt x="64" y="472"/>
                  </a:lnTo>
                  <a:lnTo>
                    <a:pt x="64" y="472"/>
                  </a:lnTo>
                  <a:lnTo>
                    <a:pt x="63" y="478"/>
                  </a:lnTo>
                  <a:lnTo>
                    <a:pt x="63" y="483"/>
                  </a:lnTo>
                  <a:lnTo>
                    <a:pt x="64" y="487"/>
                  </a:lnTo>
                  <a:lnTo>
                    <a:pt x="65" y="492"/>
                  </a:lnTo>
                  <a:lnTo>
                    <a:pt x="65" y="492"/>
                  </a:lnTo>
                  <a:lnTo>
                    <a:pt x="69" y="496"/>
                  </a:lnTo>
                  <a:lnTo>
                    <a:pt x="73" y="499"/>
                  </a:lnTo>
                  <a:lnTo>
                    <a:pt x="77" y="502"/>
                  </a:lnTo>
                  <a:lnTo>
                    <a:pt x="81" y="502"/>
                  </a:lnTo>
                  <a:lnTo>
                    <a:pt x="90" y="504"/>
                  </a:lnTo>
                  <a:lnTo>
                    <a:pt x="99" y="502"/>
                  </a:lnTo>
                  <a:lnTo>
                    <a:pt x="109" y="501"/>
                  </a:lnTo>
                  <a:lnTo>
                    <a:pt x="118" y="501"/>
                  </a:lnTo>
                  <a:lnTo>
                    <a:pt x="123" y="502"/>
                  </a:lnTo>
                  <a:lnTo>
                    <a:pt x="126" y="504"/>
                  </a:lnTo>
                  <a:lnTo>
                    <a:pt x="131" y="507"/>
                  </a:lnTo>
                  <a:lnTo>
                    <a:pt x="134" y="511"/>
                  </a:lnTo>
                  <a:lnTo>
                    <a:pt x="134" y="511"/>
                  </a:lnTo>
                  <a:lnTo>
                    <a:pt x="137" y="516"/>
                  </a:lnTo>
                  <a:lnTo>
                    <a:pt x="139" y="522"/>
                  </a:lnTo>
                  <a:lnTo>
                    <a:pt x="139" y="528"/>
                  </a:lnTo>
                  <a:lnTo>
                    <a:pt x="138" y="535"/>
                  </a:lnTo>
                  <a:lnTo>
                    <a:pt x="138" y="535"/>
                  </a:lnTo>
                  <a:lnTo>
                    <a:pt x="135" y="541"/>
                  </a:lnTo>
                  <a:lnTo>
                    <a:pt x="132" y="549"/>
                  </a:lnTo>
                  <a:lnTo>
                    <a:pt x="128" y="553"/>
                  </a:lnTo>
                  <a:lnTo>
                    <a:pt x="123" y="559"/>
                  </a:lnTo>
                  <a:lnTo>
                    <a:pt x="112" y="569"/>
                  </a:lnTo>
                  <a:lnTo>
                    <a:pt x="101" y="578"/>
                  </a:lnTo>
                  <a:lnTo>
                    <a:pt x="91" y="588"/>
                  </a:lnTo>
                  <a:lnTo>
                    <a:pt x="88" y="594"/>
                  </a:lnTo>
                  <a:lnTo>
                    <a:pt x="86" y="600"/>
                  </a:lnTo>
                  <a:lnTo>
                    <a:pt x="83" y="608"/>
                  </a:lnTo>
                  <a:lnTo>
                    <a:pt x="83" y="615"/>
                  </a:lnTo>
                  <a:lnTo>
                    <a:pt x="84" y="624"/>
                  </a:lnTo>
                  <a:lnTo>
                    <a:pt x="88" y="635"/>
                  </a:lnTo>
                  <a:lnTo>
                    <a:pt x="88" y="635"/>
                  </a:lnTo>
                  <a:lnTo>
                    <a:pt x="91" y="641"/>
                  </a:lnTo>
                  <a:lnTo>
                    <a:pt x="96" y="645"/>
                  </a:lnTo>
                  <a:lnTo>
                    <a:pt x="101" y="648"/>
                  </a:lnTo>
                  <a:lnTo>
                    <a:pt x="107" y="650"/>
                  </a:lnTo>
                  <a:lnTo>
                    <a:pt x="107" y="650"/>
                  </a:lnTo>
                  <a:lnTo>
                    <a:pt x="113" y="652"/>
                  </a:lnTo>
                  <a:lnTo>
                    <a:pt x="116" y="650"/>
                  </a:lnTo>
                  <a:lnTo>
                    <a:pt x="125" y="645"/>
                  </a:lnTo>
                  <a:lnTo>
                    <a:pt x="125" y="645"/>
                  </a:lnTo>
                  <a:lnTo>
                    <a:pt x="126" y="647"/>
                  </a:lnTo>
                  <a:lnTo>
                    <a:pt x="128" y="650"/>
                  </a:lnTo>
                  <a:lnTo>
                    <a:pt x="128" y="652"/>
                  </a:lnTo>
                  <a:lnTo>
                    <a:pt x="128" y="652"/>
                  </a:lnTo>
                  <a:lnTo>
                    <a:pt x="114" y="664"/>
                  </a:lnTo>
                  <a:lnTo>
                    <a:pt x="106" y="670"/>
                  </a:lnTo>
                  <a:lnTo>
                    <a:pt x="98" y="676"/>
                  </a:lnTo>
                  <a:lnTo>
                    <a:pt x="90" y="679"/>
                  </a:lnTo>
                  <a:lnTo>
                    <a:pt x="82" y="680"/>
                  </a:lnTo>
                  <a:lnTo>
                    <a:pt x="73" y="679"/>
                  </a:lnTo>
                  <a:lnTo>
                    <a:pt x="64" y="674"/>
                  </a:lnTo>
                  <a:lnTo>
                    <a:pt x="64" y="674"/>
                  </a:lnTo>
                  <a:lnTo>
                    <a:pt x="61" y="670"/>
                  </a:lnTo>
                  <a:lnTo>
                    <a:pt x="57" y="665"/>
                  </a:lnTo>
                  <a:lnTo>
                    <a:pt x="54" y="659"/>
                  </a:lnTo>
                  <a:lnTo>
                    <a:pt x="52" y="653"/>
                  </a:lnTo>
                  <a:lnTo>
                    <a:pt x="51" y="647"/>
                  </a:lnTo>
                  <a:lnTo>
                    <a:pt x="49" y="639"/>
                  </a:lnTo>
                  <a:lnTo>
                    <a:pt x="49" y="632"/>
                  </a:lnTo>
                  <a:lnTo>
                    <a:pt x="49" y="624"/>
                  </a:lnTo>
                  <a:lnTo>
                    <a:pt x="49" y="624"/>
                  </a:lnTo>
                  <a:lnTo>
                    <a:pt x="53" y="614"/>
                  </a:lnTo>
                  <a:lnTo>
                    <a:pt x="58" y="605"/>
                  </a:lnTo>
                  <a:lnTo>
                    <a:pt x="64" y="597"/>
                  </a:lnTo>
                  <a:lnTo>
                    <a:pt x="71" y="590"/>
                  </a:lnTo>
                  <a:lnTo>
                    <a:pt x="86" y="576"/>
                  </a:lnTo>
                  <a:lnTo>
                    <a:pt x="92" y="569"/>
                  </a:lnTo>
                  <a:lnTo>
                    <a:pt x="97" y="559"/>
                  </a:lnTo>
                  <a:lnTo>
                    <a:pt x="97" y="559"/>
                  </a:lnTo>
                  <a:lnTo>
                    <a:pt x="99" y="553"/>
                  </a:lnTo>
                  <a:lnTo>
                    <a:pt x="99" y="546"/>
                  </a:lnTo>
                  <a:lnTo>
                    <a:pt x="99" y="540"/>
                  </a:lnTo>
                  <a:lnTo>
                    <a:pt x="97" y="534"/>
                  </a:lnTo>
                  <a:lnTo>
                    <a:pt x="97" y="534"/>
                  </a:lnTo>
                  <a:lnTo>
                    <a:pt x="95" y="531"/>
                  </a:lnTo>
                  <a:lnTo>
                    <a:pt x="92" y="528"/>
                  </a:lnTo>
                  <a:lnTo>
                    <a:pt x="87" y="523"/>
                  </a:lnTo>
                  <a:lnTo>
                    <a:pt x="80" y="520"/>
                  </a:lnTo>
                  <a:lnTo>
                    <a:pt x="73" y="519"/>
                  </a:lnTo>
                  <a:lnTo>
                    <a:pt x="73" y="519"/>
                  </a:lnTo>
                  <a:lnTo>
                    <a:pt x="62" y="520"/>
                  </a:lnTo>
                  <a:lnTo>
                    <a:pt x="49" y="522"/>
                  </a:lnTo>
                  <a:lnTo>
                    <a:pt x="43" y="520"/>
                  </a:lnTo>
                  <a:lnTo>
                    <a:pt x="38" y="519"/>
                  </a:lnTo>
                  <a:lnTo>
                    <a:pt x="34" y="514"/>
                  </a:lnTo>
                  <a:lnTo>
                    <a:pt x="30" y="508"/>
                  </a:lnTo>
                  <a:lnTo>
                    <a:pt x="30" y="508"/>
                  </a:lnTo>
                  <a:lnTo>
                    <a:pt x="30" y="501"/>
                  </a:lnTo>
                  <a:lnTo>
                    <a:pt x="31" y="492"/>
                  </a:lnTo>
                  <a:lnTo>
                    <a:pt x="30" y="489"/>
                  </a:lnTo>
                  <a:lnTo>
                    <a:pt x="30" y="486"/>
                  </a:lnTo>
                  <a:lnTo>
                    <a:pt x="28" y="483"/>
                  </a:lnTo>
                  <a:lnTo>
                    <a:pt x="25" y="481"/>
                  </a:lnTo>
                  <a:lnTo>
                    <a:pt x="25" y="481"/>
                  </a:lnTo>
                  <a:lnTo>
                    <a:pt x="22" y="478"/>
                  </a:lnTo>
                  <a:lnTo>
                    <a:pt x="21" y="476"/>
                  </a:lnTo>
                  <a:lnTo>
                    <a:pt x="22" y="473"/>
                  </a:lnTo>
                  <a:lnTo>
                    <a:pt x="22" y="473"/>
                  </a:lnTo>
                  <a:lnTo>
                    <a:pt x="23" y="470"/>
                  </a:lnTo>
                  <a:lnTo>
                    <a:pt x="25" y="469"/>
                  </a:lnTo>
                  <a:lnTo>
                    <a:pt x="23" y="467"/>
                  </a:lnTo>
                  <a:lnTo>
                    <a:pt x="23" y="467"/>
                  </a:lnTo>
                  <a:lnTo>
                    <a:pt x="20" y="467"/>
                  </a:lnTo>
                  <a:lnTo>
                    <a:pt x="19" y="466"/>
                  </a:lnTo>
                  <a:lnTo>
                    <a:pt x="18" y="464"/>
                  </a:lnTo>
                  <a:lnTo>
                    <a:pt x="18" y="464"/>
                  </a:lnTo>
                  <a:lnTo>
                    <a:pt x="15" y="461"/>
                  </a:lnTo>
                  <a:lnTo>
                    <a:pt x="17" y="458"/>
                  </a:lnTo>
                  <a:lnTo>
                    <a:pt x="19" y="452"/>
                  </a:lnTo>
                  <a:lnTo>
                    <a:pt x="20" y="449"/>
                  </a:lnTo>
                  <a:lnTo>
                    <a:pt x="20" y="446"/>
                  </a:lnTo>
                  <a:lnTo>
                    <a:pt x="20" y="443"/>
                  </a:lnTo>
                  <a:lnTo>
                    <a:pt x="17" y="442"/>
                  </a:lnTo>
                  <a:lnTo>
                    <a:pt x="17" y="442"/>
                  </a:lnTo>
                  <a:lnTo>
                    <a:pt x="12" y="442"/>
                  </a:lnTo>
                  <a:lnTo>
                    <a:pt x="8" y="442"/>
                  </a:lnTo>
                  <a:lnTo>
                    <a:pt x="3" y="442"/>
                  </a:lnTo>
                  <a:lnTo>
                    <a:pt x="2" y="440"/>
                  </a:lnTo>
                  <a:lnTo>
                    <a:pt x="0" y="437"/>
                  </a:lnTo>
                  <a:lnTo>
                    <a:pt x="0" y="437"/>
                  </a:lnTo>
                  <a:lnTo>
                    <a:pt x="0" y="431"/>
                  </a:lnTo>
                  <a:lnTo>
                    <a:pt x="1" y="427"/>
                  </a:lnTo>
                  <a:lnTo>
                    <a:pt x="5" y="418"/>
                  </a:lnTo>
                  <a:lnTo>
                    <a:pt x="5" y="418"/>
                  </a:lnTo>
                  <a:lnTo>
                    <a:pt x="9" y="410"/>
                  </a:lnTo>
                  <a:lnTo>
                    <a:pt x="13" y="403"/>
                  </a:lnTo>
                  <a:lnTo>
                    <a:pt x="17" y="394"/>
                  </a:lnTo>
                  <a:lnTo>
                    <a:pt x="17" y="389"/>
                  </a:lnTo>
                  <a:lnTo>
                    <a:pt x="17" y="384"/>
                  </a:lnTo>
                  <a:lnTo>
                    <a:pt x="11" y="372"/>
                  </a:lnTo>
                  <a:lnTo>
                    <a:pt x="11" y="372"/>
                  </a:lnTo>
                  <a:lnTo>
                    <a:pt x="13" y="351"/>
                  </a:lnTo>
                  <a:lnTo>
                    <a:pt x="15" y="330"/>
                  </a:lnTo>
                  <a:lnTo>
                    <a:pt x="18" y="309"/>
                  </a:lnTo>
                  <a:lnTo>
                    <a:pt x="22" y="289"/>
                  </a:lnTo>
                  <a:lnTo>
                    <a:pt x="22" y="289"/>
                  </a:lnTo>
                  <a:lnTo>
                    <a:pt x="26" y="279"/>
                  </a:lnTo>
                  <a:lnTo>
                    <a:pt x="29" y="268"/>
                  </a:lnTo>
                  <a:lnTo>
                    <a:pt x="35" y="259"/>
                  </a:lnTo>
                  <a:lnTo>
                    <a:pt x="41" y="252"/>
                  </a:lnTo>
                  <a:lnTo>
                    <a:pt x="54" y="237"/>
                  </a:lnTo>
                  <a:lnTo>
                    <a:pt x="68" y="222"/>
                  </a:lnTo>
                  <a:lnTo>
                    <a:pt x="156" y="122"/>
                  </a:lnTo>
                  <a:lnTo>
                    <a:pt x="219" y="48"/>
                  </a:lnTo>
                  <a:lnTo>
                    <a:pt x="219" y="48"/>
                  </a:lnTo>
                  <a:lnTo>
                    <a:pt x="226" y="37"/>
                  </a:lnTo>
                  <a:lnTo>
                    <a:pt x="233" y="27"/>
                  </a:lnTo>
                  <a:lnTo>
                    <a:pt x="235" y="19"/>
                  </a:lnTo>
                  <a:lnTo>
                    <a:pt x="237" y="13"/>
                  </a:lnTo>
                  <a:lnTo>
                    <a:pt x="238" y="6"/>
                  </a:lnTo>
                  <a:lnTo>
                    <a:pt x="238" y="0"/>
                  </a:lnTo>
                  <a:lnTo>
                    <a:pt x="238" y="0"/>
                  </a:lnTo>
                  <a:lnTo>
                    <a:pt x="241" y="0"/>
                  </a:lnTo>
                  <a:lnTo>
                    <a:pt x="243" y="1"/>
                  </a:lnTo>
                  <a:lnTo>
                    <a:pt x="247" y="4"/>
                  </a:lnTo>
                  <a:lnTo>
                    <a:pt x="247" y="4"/>
                  </a:lnTo>
                  <a:lnTo>
                    <a:pt x="254" y="16"/>
                  </a:lnTo>
                  <a:lnTo>
                    <a:pt x="257" y="21"/>
                  </a:lnTo>
                  <a:lnTo>
                    <a:pt x="258"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5">
              <a:extLst>
                <a:ext uri="{FF2B5EF4-FFF2-40B4-BE49-F238E27FC236}">
                  <a16:creationId xmlns:a16="http://schemas.microsoft.com/office/drawing/2014/main" id="{8D8274DB-8D2E-4CB8-A881-E02725C9D8F3}"/>
                </a:ext>
              </a:extLst>
            </p:cNvPr>
            <p:cNvSpPr>
              <a:spLocks/>
            </p:cNvSpPr>
            <p:nvPr userDrawn="1"/>
          </p:nvSpPr>
          <p:spPr bwMode="auto">
            <a:xfrm>
              <a:off x="5161" y="235"/>
              <a:ext cx="129" cy="341"/>
            </a:xfrm>
            <a:custGeom>
              <a:avLst/>
              <a:gdLst>
                <a:gd name="T0" fmla="*/ 257 w 258"/>
                <a:gd name="T1" fmla="*/ 48 h 680"/>
                <a:gd name="T2" fmla="*/ 228 w 258"/>
                <a:gd name="T3" fmla="*/ 93 h 680"/>
                <a:gd name="T4" fmla="*/ 57 w 258"/>
                <a:gd name="T5" fmla="*/ 289 h 680"/>
                <a:gd name="T6" fmla="*/ 46 w 258"/>
                <a:gd name="T7" fmla="*/ 342 h 680"/>
                <a:gd name="T8" fmla="*/ 47 w 258"/>
                <a:gd name="T9" fmla="*/ 375 h 680"/>
                <a:gd name="T10" fmla="*/ 35 w 258"/>
                <a:gd name="T11" fmla="*/ 422 h 680"/>
                <a:gd name="T12" fmla="*/ 39 w 258"/>
                <a:gd name="T13" fmla="*/ 431 h 680"/>
                <a:gd name="T14" fmla="*/ 53 w 258"/>
                <a:gd name="T15" fmla="*/ 437 h 680"/>
                <a:gd name="T16" fmla="*/ 53 w 258"/>
                <a:gd name="T17" fmla="*/ 452 h 680"/>
                <a:gd name="T18" fmla="*/ 58 w 258"/>
                <a:gd name="T19" fmla="*/ 454 h 680"/>
                <a:gd name="T20" fmla="*/ 58 w 258"/>
                <a:gd name="T21" fmla="*/ 461 h 680"/>
                <a:gd name="T22" fmla="*/ 63 w 258"/>
                <a:gd name="T23" fmla="*/ 470 h 680"/>
                <a:gd name="T24" fmla="*/ 63 w 258"/>
                <a:gd name="T25" fmla="*/ 483 h 680"/>
                <a:gd name="T26" fmla="*/ 69 w 258"/>
                <a:gd name="T27" fmla="*/ 496 h 680"/>
                <a:gd name="T28" fmla="*/ 90 w 258"/>
                <a:gd name="T29" fmla="*/ 504 h 680"/>
                <a:gd name="T30" fmla="*/ 123 w 258"/>
                <a:gd name="T31" fmla="*/ 502 h 680"/>
                <a:gd name="T32" fmla="*/ 134 w 258"/>
                <a:gd name="T33" fmla="*/ 511 h 680"/>
                <a:gd name="T34" fmla="*/ 138 w 258"/>
                <a:gd name="T35" fmla="*/ 535 h 680"/>
                <a:gd name="T36" fmla="*/ 128 w 258"/>
                <a:gd name="T37" fmla="*/ 553 h 680"/>
                <a:gd name="T38" fmla="*/ 91 w 258"/>
                <a:gd name="T39" fmla="*/ 588 h 680"/>
                <a:gd name="T40" fmla="*/ 83 w 258"/>
                <a:gd name="T41" fmla="*/ 615 h 680"/>
                <a:gd name="T42" fmla="*/ 91 w 258"/>
                <a:gd name="T43" fmla="*/ 641 h 680"/>
                <a:gd name="T44" fmla="*/ 107 w 258"/>
                <a:gd name="T45" fmla="*/ 650 h 680"/>
                <a:gd name="T46" fmla="*/ 125 w 258"/>
                <a:gd name="T47" fmla="*/ 645 h 680"/>
                <a:gd name="T48" fmla="*/ 128 w 258"/>
                <a:gd name="T49" fmla="*/ 652 h 680"/>
                <a:gd name="T50" fmla="*/ 90 w 258"/>
                <a:gd name="T51" fmla="*/ 679 h 680"/>
                <a:gd name="T52" fmla="*/ 64 w 258"/>
                <a:gd name="T53" fmla="*/ 674 h 680"/>
                <a:gd name="T54" fmla="*/ 52 w 258"/>
                <a:gd name="T55" fmla="*/ 653 h 680"/>
                <a:gd name="T56" fmla="*/ 49 w 258"/>
                <a:gd name="T57" fmla="*/ 624 h 680"/>
                <a:gd name="T58" fmla="*/ 64 w 258"/>
                <a:gd name="T59" fmla="*/ 597 h 680"/>
                <a:gd name="T60" fmla="*/ 97 w 258"/>
                <a:gd name="T61" fmla="*/ 559 h 680"/>
                <a:gd name="T62" fmla="*/ 99 w 258"/>
                <a:gd name="T63" fmla="*/ 540 h 680"/>
                <a:gd name="T64" fmla="*/ 92 w 258"/>
                <a:gd name="T65" fmla="*/ 528 h 680"/>
                <a:gd name="T66" fmla="*/ 73 w 258"/>
                <a:gd name="T67" fmla="*/ 519 h 680"/>
                <a:gd name="T68" fmla="*/ 38 w 258"/>
                <a:gd name="T69" fmla="*/ 519 h 680"/>
                <a:gd name="T70" fmla="*/ 30 w 258"/>
                <a:gd name="T71" fmla="*/ 501 h 680"/>
                <a:gd name="T72" fmla="*/ 28 w 258"/>
                <a:gd name="T73" fmla="*/ 483 h 680"/>
                <a:gd name="T74" fmla="*/ 21 w 258"/>
                <a:gd name="T75" fmla="*/ 476 h 680"/>
                <a:gd name="T76" fmla="*/ 25 w 258"/>
                <a:gd name="T77" fmla="*/ 469 h 680"/>
                <a:gd name="T78" fmla="*/ 19 w 258"/>
                <a:gd name="T79" fmla="*/ 466 h 680"/>
                <a:gd name="T80" fmla="*/ 17 w 258"/>
                <a:gd name="T81" fmla="*/ 458 h 680"/>
                <a:gd name="T82" fmla="*/ 20 w 258"/>
                <a:gd name="T83" fmla="*/ 443 h 680"/>
                <a:gd name="T84" fmla="*/ 8 w 258"/>
                <a:gd name="T85" fmla="*/ 442 h 680"/>
                <a:gd name="T86" fmla="*/ 0 w 258"/>
                <a:gd name="T87" fmla="*/ 437 h 680"/>
                <a:gd name="T88" fmla="*/ 5 w 258"/>
                <a:gd name="T89" fmla="*/ 418 h 680"/>
                <a:gd name="T90" fmla="*/ 17 w 258"/>
                <a:gd name="T91" fmla="*/ 389 h 680"/>
                <a:gd name="T92" fmla="*/ 13 w 258"/>
                <a:gd name="T93" fmla="*/ 351 h 680"/>
                <a:gd name="T94" fmla="*/ 22 w 258"/>
                <a:gd name="T95" fmla="*/ 289 h 680"/>
                <a:gd name="T96" fmla="*/ 41 w 258"/>
                <a:gd name="T97" fmla="*/ 252 h 680"/>
                <a:gd name="T98" fmla="*/ 219 w 258"/>
                <a:gd name="T99" fmla="*/ 48 h 680"/>
                <a:gd name="T100" fmla="*/ 235 w 258"/>
                <a:gd name="T101" fmla="*/ 19 h 680"/>
                <a:gd name="T102" fmla="*/ 238 w 258"/>
                <a:gd name="T103" fmla="*/ 0 h 680"/>
                <a:gd name="T104" fmla="*/ 247 w 258"/>
                <a:gd name="T105" fmla="*/ 4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680">
                  <a:moveTo>
                    <a:pt x="258" y="28"/>
                  </a:moveTo>
                  <a:lnTo>
                    <a:pt x="258" y="28"/>
                  </a:lnTo>
                  <a:lnTo>
                    <a:pt x="258" y="39"/>
                  </a:lnTo>
                  <a:lnTo>
                    <a:pt x="257" y="48"/>
                  </a:lnTo>
                  <a:lnTo>
                    <a:pt x="253" y="57"/>
                  </a:lnTo>
                  <a:lnTo>
                    <a:pt x="250" y="65"/>
                  </a:lnTo>
                  <a:lnTo>
                    <a:pt x="240" y="78"/>
                  </a:lnTo>
                  <a:lnTo>
                    <a:pt x="228" y="93"/>
                  </a:lnTo>
                  <a:lnTo>
                    <a:pt x="168" y="161"/>
                  </a:lnTo>
                  <a:lnTo>
                    <a:pt x="63" y="280"/>
                  </a:lnTo>
                  <a:lnTo>
                    <a:pt x="63" y="280"/>
                  </a:lnTo>
                  <a:lnTo>
                    <a:pt x="57" y="289"/>
                  </a:lnTo>
                  <a:lnTo>
                    <a:pt x="54" y="298"/>
                  </a:lnTo>
                  <a:lnTo>
                    <a:pt x="51" y="309"/>
                  </a:lnTo>
                  <a:lnTo>
                    <a:pt x="48" y="320"/>
                  </a:lnTo>
                  <a:lnTo>
                    <a:pt x="46" y="342"/>
                  </a:lnTo>
                  <a:lnTo>
                    <a:pt x="43" y="363"/>
                  </a:lnTo>
                  <a:lnTo>
                    <a:pt x="43" y="363"/>
                  </a:lnTo>
                  <a:lnTo>
                    <a:pt x="45" y="369"/>
                  </a:lnTo>
                  <a:lnTo>
                    <a:pt x="47" y="375"/>
                  </a:lnTo>
                  <a:lnTo>
                    <a:pt x="49" y="380"/>
                  </a:lnTo>
                  <a:lnTo>
                    <a:pt x="49" y="383"/>
                  </a:lnTo>
                  <a:lnTo>
                    <a:pt x="49" y="387"/>
                  </a:lnTo>
                  <a:lnTo>
                    <a:pt x="35" y="422"/>
                  </a:lnTo>
                  <a:lnTo>
                    <a:pt x="35" y="422"/>
                  </a:lnTo>
                  <a:lnTo>
                    <a:pt x="36" y="427"/>
                  </a:lnTo>
                  <a:lnTo>
                    <a:pt x="37" y="430"/>
                  </a:lnTo>
                  <a:lnTo>
                    <a:pt x="39" y="431"/>
                  </a:lnTo>
                  <a:lnTo>
                    <a:pt x="43" y="431"/>
                  </a:lnTo>
                  <a:lnTo>
                    <a:pt x="48" y="433"/>
                  </a:lnTo>
                  <a:lnTo>
                    <a:pt x="51" y="434"/>
                  </a:lnTo>
                  <a:lnTo>
                    <a:pt x="53" y="437"/>
                  </a:lnTo>
                  <a:lnTo>
                    <a:pt x="53" y="437"/>
                  </a:lnTo>
                  <a:lnTo>
                    <a:pt x="52" y="445"/>
                  </a:lnTo>
                  <a:lnTo>
                    <a:pt x="52" y="449"/>
                  </a:lnTo>
                  <a:lnTo>
                    <a:pt x="53" y="452"/>
                  </a:lnTo>
                  <a:lnTo>
                    <a:pt x="53" y="452"/>
                  </a:lnTo>
                  <a:lnTo>
                    <a:pt x="54" y="454"/>
                  </a:lnTo>
                  <a:lnTo>
                    <a:pt x="55" y="454"/>
                  </a:lnTo>
                  <a:lnTo>
                    <a:pt x="58" y="454"/>
                  </a:lnTo>
                  <a:lnTo>
                    <a:pt x="61" y="455"/>
                  </a:lnTo>
                  <a:lnTo>
                    <a:pt x="60" y="458"/>
                  </a:lnTo>
                  <a:lnTo>
                    <a:pt x="60" y="458"/>
                  </a:lnTo>
                  <a:lnTo>
                    <a:pt x="58" y="461"/>
                  </a:lnTo>
                  <a:lnTo>
                    <a:pt x="58" y="464"/>
                  </a:lnTo>
                  <a:lnTo>
                    <a:pt x="58" y="464"/>
                  </a:lnTo>
                  <a:lnTo>
                    <a:pt x="62" y="467"/>
                  </a:lnTo>
                  <a:lnTo>
                    <a:pt x="63" y="470"/>
                  </a:lnTo>
                  <a:lnTo>
                    <a:pt x="64" y="472"/>
                  </a:lnTo>
                  <a:lnTo>
                    <a:pt x="64" y="472"/>
                  </a:lnTo>
                  <a:lnTo>
                    <a:pt x="63" y="478"/>
                  </a:lnTo>
                  <a:lnTo>
                    <a:pt x="63" y="483"/>
                  </a:lnTo>
                  <a:lnTo>
                    <a:pt x="64" y="487"/>
                  </a:lnTo>
                  <a:lnTo>
                    <a:pt x="65" y="492"/>
                  </a:lnTo>
                  <a:lnTo>
                    <a:pt x="65" y="492"/>
                  </a:lnTo>
                  <a:lnTo>
                    <a:pt x="69" y="496"/>
                  </a:lnTo>
                  <a:lnTo>
                    <a:pt x="73" y="499"/>
                  </a:lnTo>
                  <a:lnTo>
                    <a:pt x="77" y="502"/>
                  </a:lnTo>
                  <a:lnTo>
                    <a:pt x="81" y="502"/>
                  </a:lnTo>
                  <a:lnTo>
                    <a:pt x="90" y="504"/>
                  </a:lnTo>
                  <a:lnTo>
                    <a:pt x="99" y="502"/>
                  </a:lnTo>
                  <a:lnTo>
                    <a:pt x="109" y="501"/>
                  </a:lnTo>
                  <a:lnTo>
                    <a:pt x="118" y="501"/>
                  </a:lnTo>
                  <a:lnTo>
                    <a:pt x="123" y="502"/>
                  </a:lnTo>
                  <a:lnTo>
                    <a:pt x="126" y="504"/>
                  </a:lnTo>
                  <a:lnTo>
                    <a:pt x="131" y="507"/>
                  </a:lnTo>
                  <a:lnTo>
                    <a:pt x="134" y="511"/>
                  </a:lnTo>
                  <a:lnTo>
                    <a:pt x="134" y="511"/>
                  </a:lnTo>
                  <a:lnTo>
                    <a:pt x="137" y="516"/>
                  </a:lnTo>
                  <a:lnTo>
                    <a:pt x="139" y="522"/>
                  </a:lnTo>
                  <a:lnTo>
                    <a:pt x="139" y="528"/>
                  </a:lnTo>
                  <a:lnTo>
                    <a:pt x="138" y="535"/>
                  </a:lnTo>
                  <a:lnTo>
                    <a:pt x="138" y="535"/>
                  </a:lnTo>
                  <a:lnTo>
                    <a:pt x="135" y="541"/>
                  </a:lnTo>
                  <a:lnTo>
                    <a:pt x="132" y="549"/>
                  </a:lnTo>
                  <a:lnTo>
                    <a:pt x="128" y="553"/>
                  </a:lnTo>
                  <a:lnTo>
                    <a:pt x="123" y="559"/>
                  </a:lnTo>
                  <a:lnTo>
                    <a:pt x="112" y="569"/>
                  </a:lnTo>
                  <a:lnTo>
                    <a:pt x="101" y="578"/>
                  </a:lnTo>
                  <a:lnTo>
                    <a:pt x="91" y="588"/>
                  </a:lnTo>
                  <a:lnTo>
                    <a:pt x="88" y="594"/>
                  </a:lnTo>
                  <a:lnTo>
                    <a:pt x="86" y="600"/>
                  </a:lnTo>
                  <a:lnTo>
                    <a:pt x="83" y="608"/>
                  </a:lnTo>
                  <a:lnTo>
                    <a:pt x="83" y="615"/>
                  </a:lnTo>
                  <a:lnTo>
                    <a:pt x="84" y="624"/>
                  </a:lnTo>
                  <a:lnTo>
                    <a:pt x="88" y="635"/>
                  </a:lnTo>
                  <a:lnTo>
                    <a:pt x="88" y="635"/>
                  </a:lnTo>
                  <a:lnTo>
                    <a:pt x="91" y="641"/>
                  </a:lnTo>
                  <a:lnTo>
                    <a:pt x="96" y="645"/>
                  </a:lnTo>
                  <a:lnTo>
                    <a:pt x="101" y="648"/>
                  </a:lnTo>
                  <a:lnTo>
                    <a:pt x="107" y="650"/>
                  </a:lnTo>
                  <a:lnTo>
                    <a:pt x="107" y="650"/>
                  </a:lnTo>
                  <a:lnTo>
                    <a:pt x="113" y="652"/>
                  </a:lnTo>
                  <a:lnTo>
                    <a:pt x="116" y="650"/>
                  </a:lnTo>
                  <a:lnTo>
                    <a:pt x="125" y="645"/>
                  </a:lnTo>
                  <a:lnTo>
                    <a:pt x="125" y="645"/>
                  </a:lnTo>
                  <a:lnTo>
                    <a:pt x="126" y="647"/>
                  </a:lnTo>
                  <a:lnTo>
                    <a:pt x="128" y="650"/>
                  </a:lnTo>
                  <a:lnTo>
                    <a:pt x="128" y="652"/>
                  </a:lnTo>
                  <a:lnTo>
                    <a:pt x="128" y="652"/>
                  </a:lnTo>
                  <a:lnTo>
                    <a:pt x="114" y="664"/>
                  </a:lnTo>
                  <a:lnTo>
                    <a:pt x="106" y="670"/>
                  </a:lnTo>
                  <a:lnTo>
                    <a:pt x="98" y="676"/>
                  </a:lnTo>
                  <a:lnTo>
                    <a:pt x="90" y="679"/>
                  </a:lnTo>
                  <a:lnTo>
                    <a:pt x="82" y="680"/>
                  </a:lnTo>
                  <a:lnTo>
                    <a:pt x="73" y="679"/>
                  </a:lnTo>
                  <a:lnTo>
                    <a:pt x="64" y="674"/>
                  </a:lnTo>
                  <a:lnTo>
                    <a:pt x="64" y="674"/>
                  </a:lnTo>
                  <a:lnTo>
                    <a:pt x="61" y="670"/>
                  </a:lnTo>
                  <a:lnTo>
                    <a:pt x="57" y="665"/>
                  </a:lnTo>
                  <a:lnTo>
                    <a:pt x="54" y="659"/>
                  </a:lnTo>
                  <a:lnTo>
                    <a:pt x="52" y="653"/>
                  </a:lnTo>
                  <a:lnTo>
                    <a:pt x="51" y="647"/>
                  </a:lnTo>
                  <a:lnTo>
                    <a:pt x="49" y="639"/>
                  </a:lnTo>
                  <a:lnTo>
                    <a:pt x="49" y="632"/>
                  </a:lnTo>
                  <a:lnTo>
                    <a:pt x="49" y="624"/>
                  </a:lnTo>
                  <a:lnTo>
                    <a:pt x="49" y="624"/>
                  </a:lnTo>
                  <a:lnTo>
                    <a:pt x="53" y="614"/>
                  </a:lnTo>
                  <a:lnTo>
                    <a:pt x="58" y="605"/>
                  </a:lnTo>
                  <a:lnTo>
                    <a:pt x="64" y="597"/>
                  </a:lnTo>
                  <a:lnTo>
                    <a:pt x="71" y="590"/>
                  </a:lnTo>
                  <a:lnTo>
                    <a:pt x="86" y="576"/>
                  </a:lnTo>
                  <a:lnTo>
                    <a:pt x="92" y="569"/>
                  </a:lnTo>
                  <a:lnTo>
                    <a:pt x="97" y="559"/>
                  </a:lnTo>
                  <a:lnTo>
                    <a:pt x="97" y="559"/>
                  </a:lnTo>
                  <a:lnTo>
                    <a:pt x="99" y="553"/>
                  </a:lnTo>
                  <a:lnTo>
                    <a:pt x="99" y="546"/>
                  </a:lnTo>
                  <a:lnTo>
                    <a:pt x="99" y="540"/>
                  </a:lnTo>
                  <a:lnTo>
                    <a:pt x="97" y="534"/>
                  </a:lnTo>
                  <a:lnTo>
                    <a:pt x="97" y="534"/>
                  </a:lnTo>
                  <a:lnTo>
                    <a:pt x="95" y="531"/>
                  </a:lnTo>
                  <a:lnTo>
                    <a:pt x="92" y="528"/>
                  </a:lnTo>
                  <a:lnTo>
                    <a:pt x="87" y="523"/>
                  </a:lnTo>
                  <a:lnTo>
                    <a:pt x="80" y="520"/>
                  </a:lnTo>
                  <a:lnTo>
                    <a:pt x="73" y="519"/>
                  </a:lnTo>
                  <a:lnTo>
                    <a:pt x="73" y="519"/>
                  </a:lnTo>
                  <a:lnTo>
                    <a:pt x="62" y="520"/>
                  </a:lnTo>
                  <a:lnTo>
                    <a:pt x="49" y="522"/>
                  </a:lnTo>
                  <a:lnTo>
                    <a:pt x="43" y="520"/>
                  </a:lnTo>
                  <a:lnTo>
                    <a:pt x="38" y="519"/>
                  </a:lnTo>
                  <a:lnTo>
                    <a:pt x="34" y="514"/>
                  </a:lnTo>
                  <a:lnTo>
                    <a:pt x="30" y="508"/>
                  </a:lnTo>
                  <a:lnTo>
                    <a:pt x="30" y="508"/>
                  </a:lnTo>
                  <a:lnTo>
                    <a:pt x="30" y="501"/>
                  </a:lnTo>
                  <a:lnTo>
                    <a:pt x="31" y="492"/>
                  </a:lnTo>
                  <a:lnTo>
                    <a:pt x="30" y="489"/>
                  </a:lnTo>
                  <a:lnTo>
                    <a:pt x="30" y="486"/>
                  </a:lnTo>
                  <a:lnTo>
                    <a:pt x="28" y="483"/>
                  </a:lnTo>
                  <a:lnTo>
                    <a:pt x="25" y="481"/>
                  </a:lnTo>
                  <a:lnTo>
                    <a:pt x="25" y="481"/>
                  </a:lnTo>
                  <a:lnTo>
                    <a:pt x="22" y="478"/>
                  </a:lnTo>
                  <a:lnTo>
                    <a:pt x="21" y="476"/>
                  </a:lnTo>
                  <a:lnTo>
                    <a:pt x="22" y="473"/>
                  </a:lnTo>
                  <a:lnTo>
                    <a:pt x="22" y="473"/>
                  </a:lnTo>
                  <a:lnTo>
                    <a:pt x="23" y="470"/>
                  </a:lnTo>
                  <a:lnTo>
                    <a:pt x="25" y="469"/>
                  </a:lnTo>
                  <a:lnTo>
                    <a:pt x="23" y="467"/>
                  </a:lnTo>
                  <a:lnTo>
                    <a:pt x="23" y="467"/>
                  </a:lnTo>
                  <a:lnTo>
                    <a:pt x="20" y="467"/>
                  </a:lnTo>
                  <a:lnTo>
                    <a:pt x="19" y="466"/>
                  </a:lnTo>
                  <a:lnTo>
                    <a:pt x="18" y="464"/>
                  </a:lnTo>
                  <a:lnTo>
                    <a:pt x="18" y="464"/>
                  </a:lnTo>
                  <a:lnTo>
                    <a:pt x="15" y="461"/>
                  </a:lnTo>
                  <a:lnTo>
                    <a:pt x="17" y="458"/>
                  </a:lnTo>
                  <a:lnTo>
                    <a:pt x="19" y="452"/>
                  </a:lnTo>
                  <a:lnTo>
                    <a:pt x="20" y="449"/>
                  </a:lnTo>
                  <a:lnTo>
                    <a:pt x="20" y="446"/>
                  </a:lnTo>
                  <a:lnTo>
                    <a:pt x="20" y="443"/>
                  </a:lnTo>
                  <a:lnTo>
                    <a:pt x="17" y="442"/>
                  </a:lnTo>
                  <a:lnTo>
                    <a:pt x="17" y="442"/>
                  </a:lnTo>
                  <a:lnTo>
                    <a:pt x="12" y="442"/>
                  </a:lnTo>
                  <a:lnTo>
                    <a:pt x="8" y="442"/>
                  </a:lnTo>
                  <a:lnTo>
                    <a:pt x="3" y="442"/>
                  </a:lnTo>
                  <a:lnTo>
                    <a:pt x="2" y="440"/>
                  </a:lnTo>
                  <a:lnTo>
                    <a:pt x="0" y="437"/>
                  </a:lnTo>
                  <a:lnTo>
                    <a:pt x="0" y="437"/>
                  </a:lnTo>
                  <a:lnTo>
                    <a:pt x="0" y="431"/>
                  </a:lnTo>
                  <a:lnTo>
                    <a:pt x="1" y="427"/>
                  </a:lnTo>
                  <a:lnTo>
                    <a:pt x="5" y="418"/>
                  </a:lnTo>
                  <a:lnTo>
                    <a:pt x="5" y="418"/>
                  </a:lnTo>
                  <a:lnTo>
                    <a:pt x="9" y="410"/>
                  </a:lnTo>
                  <a:lnTo>
                    <a:pt x="13" y="403"/>
                  </a:lnTo>
                  <a:lnTo>
                    <a:pt x="17" y="394"/>
                  </a:lnTo>
                  <a:lnTo>
                    <a:pt x="17" y="389"/>
                  </a:lnTo>
                  <a:lnTo>
                    <a:pt x="17" y="384"/>
                  </a:lnTo>
                  <a:lnTo>
                    <a:pt x="11" y="372"/>
                  </a:lnTo>
                  <a:lnTo>
                    <a:pt x="11" y="372"/>
                  </a:lnTo>
                  <a:lnTo>
                    <a:pt x="13" y="351"/>
                  </a:lnTo>
                  <a:lnTo>
                    <a:pt x="15" y="330"/>
                  </a:lnTo>
                  <a:lnTo>
                    <a:pt x="18" y="309"/>
                  </a:lnTo>
                  <a:lnTo>
                    <a:pt x="22" y="289"/>
                  </a:lnTo>
                  <a:lnTo>
                    <a:pt x="22" y="289"/>
                  </a:lnTo>
                  <a:lnTo>
                    <a:pt x="26" y="279"/>
                  </a:lnTo>
                  <a:lnTo>
                    <a:pt x="29" y="268"/>
                  </a:lnTo>
                  <a:lnTo>
                    <a:pt x="35" y="259"/>
                  </a:lnTo>
                  <a:lnTo>
                    <a:pt x="41" y="252"/>
                  </a:lnTo>
                  <a:lnTo>
                    <a:pt x="54" y="237"/>
                  </a:lnTo>
                  <a:lnTo>
                    <a:pt x="68" y="222"/>
                  </a:lnTo>
                  <a:lnTo>
                    <a:pt x="156" y="122"/>
                  </a:lnTo>
                  <a:lnTo>
                    <a:pt x="219" y="48"/>
                  </a:lnTo>
                  <a:lnTo>
                    <a:pt x="219" y="48"/>
                  </a:lnTo>
                  <a:lnTo>
                    <a:pt x="226" y="37"/>
                  </a:lnTo>
                  <a:lnTo>
                    <a:pt x="233" y="27"/>
                  </a:lnTo>
                  <a:lnTo>
                    <a:pt x="235" y="19"/>
                  </a:lnTo>
                  <a:lnTo>
                    <a:pt x="237" y="13"/>
                  </a:lnTo>
                  <a:lnTo>
                    <a:pt x="238" y="6"/>
                  </a:lnTo>
                  <a:lnTo>
                    <a:pt x="238" y="0"/>
                  </a:lnTo>
                  <a:lnTo>
                    <a:pt x="238" y="0"/>
                  </a:lnTo>
                  <a:lnTo>
                    <a:pt x="241" y="0"/>
                  </a:lnTo>
                  <a:lnTo>
                    <a:pt x="243" y="1"/>
                  </a:lnTo>
                  <a:lnTo>
                    <a:pt x="247" y="4"/>
                  </a:lnTo>
                  <a:lnTo>
                    <a:pt x="247" y="4"/>
                  </a:lnTo>
                  <a:lnTo>
                    <a:pt x="254" y="16"/>
                  </a:lnTo>
                  <a:lnTo>
                    <a:pt x="257" y="21"/>
                  </a:lnTo>
                  <a:lnTo>
                    <a:pt x="258"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6">
              <a:extLst>
                <a:ext uri="{FF2B5EF4-FFF2-40B4-BE49-F238E27FC236}">
                  <a16:creationId xmlns:a16="http://schemas.microsoft.com/office/drawing/2014/main" id="{B04FAAFC-758C-45AF-AB36-B9C50F285E8C}"/>
                </a:ext>
              </a:extLst>
            </p:cNvPr>
            <p:cNvSpPr>
              <a:spLocks/>
            </p:cNvSpPr>
            <p:nvPr userDrawn="1"/>
          </p:nvSpPr>
          <p:spPr bwMode="auto">
            <a:xfrm>
              <a:off x="5195" y="301"/>
              <a:ext cx="111" cy="185"/>
            </a:xfrm>
            <a:custGeom>
              <a:avLst/>
              <a:gdLst>
                <a:gd name="T0" fmla="*/ 163 w 222"/>
                <a:gd name="T1" fmla="*/ 56 h 370"/>
                <a:gd name="T2" fmla="*/ 119 w 222"/>
                <a:gd name="T3" fmla="*/ 110 h 370"/>
                <a:gd name="T4" fmla="*/ 47 w 222"/>
                <a:gd name="T5" fmla="*/ 192 h 370"/>
                <a:gd name="T6" fmla="*/ 40 w 222"/>
                <a:gd name="T7" fmla="*/ 214 h 370"/>
                <a:gd name="T8" fmla="*/ 40 w 222"/>
                <a:gd name="T9" fmla="*/ 240 h 370"/>
                <a:gd name="T10" fmla="*/ 41 w 222"/>
                <a:gd name="T11" fmla="*/ 255 h 370"/>
                <a:gd name="T12" fmla="*/ 34 w 222"/>
                <a:gd name="T13" fmla="*/ 273 h 370"/>
                <a:gd name="T14" fmla="*/ 35 w 222"/>
                <a:gd name="T15" fmla="*/ 279 h 370"/>
                <a:gd name="T16" fmla="*/ 41 w 222"/>
                <a:gd name="T17" fmla="*/ 281 h 370"/>
                <a:gd name="T18" fmla="*/ 46 w 222"/>
                <a:gd name="T19" fmla="*/ 285 h 370"/>
                <a:gd name="T20" fmla="*/ 49 w 222"/>
                <a:gd name="T21" fmla="*/ 297 h 370"/>
                <a:gd name="T22" fmla="*/ 51 w 222"/>
                <a:gd name="T23" fmla="*/ 297 h 370"/>
                <a:gd name="T24" fmla="*/ 54 w 222"/>
                <a:gd name="T25" fmla="*/ 299 h 370"/>
                <a:gd name="T26" fmla="*/ 51 w 222"/>
                <a:gd name="T27" fmla="*/ 306 h 370"/>
                <a:gd name="T28" fmla="*/ 59 w 222"/>
                <a:gd name="T29" fmla="*/ 311 h 370"/>
                <a:gd name="T30" fmla="*/ 62 w 222"/>
                <a:gd name="T31" fmla="*/ 323 h 370"/>
                <a:gd name="T32" fmla="*/ 67 w 222"/>
                <a:gd name="T33" fmla="*/ 330 h 370"/>
                <a:gd name="T34" fmla="*/ 85 w 222"/>
                <a:gd name="T35" fmla="*/ 327 h 370"/>
                <a:gd name="T36" fmla="*/ 114 w 222"/>
                <a:gd name="T37" fmla="*/ 314 h 370"/>
                <a:gd name="T38" fmla="*/ 133 w 222"/>
                <a:gd name="T39" fmla="*/ 309 h 370"/>
                <a:gd name="T40" fmla="*/ 169 w 222"/>
                <a:gd name="T41" fmla="*/ 318 h 370"/>
                <a:gd name="T42" fmla="*/ 195 w 222"/>
                <a:gd name="T43" fmla="*/ 326 h 370"/>
                <a:gd name="T44" fmla="*/ 222 w 222"/>
                <a:gd name="T45" fmla="*/ 326 h 370"/>
                <a:gd name="T46" fmla="*/ 204 w 222"/>
                <a:gd name="T47" fmla="*/ 352 h 370"/>
                <a:gd name="T48" fmla="*/ 181 w 222"/>
                <a:gd name="T49" fmla="*/ 367 h 370"/>
                <a:gd name="T50" fmla="*/ 164 w 222"/>
                <a:gd name="T51" fmla="*/ 370 h 370"/>
                <a:gd name="T52" fmla="*/ 129 w 222"/>
                <a:gd name="T53" fmla="*/ 353 h 370"/>
                <a:gd name="T54" fmla="*/ 103 w 222"/>
                <a:gd name="T55" fmla="*/ 341 h 370"/>
                <a:gd name="T56" fmla="*/ 78 w 222"/>
                <a:gd name="T57" fmla="*/ 347 h 370"/>
                <a:gd name="T58" fmla="*/ 49 w 222"/>
                <a:gd name="T59" fmla="*/ 356 h 370"/>
                <a:gd name="T60" fmla="*/ 34 w 222"/>
                <a:gd name="T61" fmla="*/ 352 h 370"/>
                <a:gd name="T62" fmla="*/ 28 w 222"/>
                <a:gd name="T63" fmla="*/ 333 h 370"/>
                <a:gd name="T64" fmla="*/ 28 w 222"/>
                <a:gd name="T65" fmla="*/ 324 h 370"/>
                <a:gd name="T66" fmla="*/ 22 w 222"/>
                <a:gd name="T67" fmla="*/ 318 h 370"/>
                <a:gd name="T68" fmla="*/ 24 w 222"/>
                <a:gd name="T69" fmla="*/ 311 h 370"/>
                <a:gd name="T70" fmla="*/ 18 w 222"/>
                <a:gd name="T71" fmla="*/ 309 h 370"/>
                <a:gd name="T72" fmla="*/ 16 w 222"/>
                <a:gd name="T73" fmla="*/ 303 h 370"/>
                <a:gd name="T74" fmla="*/ 16 w 222"/>
                <a:gd name="T75" fmla="*/ 293 h 370"/>
                <a:gd name="T76" fmla="*/ 8 w 222"/>
                <a:gd name="T77" fmla="*/ 291 h 370"/>
                <a:gd name="T78" fmla="*/ 2 w 222"/>
                <a:gd name="T79" fmla="*/ 290 h 370"/>
                <a:gd name="T80" fmla="*/ 2 w 222"/>
                <a:gd name="T81" fmla="*/ 279 h 370"/>
                <a:gd name="T82" fmla="*/ 8 w 222"/>
                <a:gd name="T83" fmla="*/ 266 h 370"/>
                <a:gd name="T84" fmla="*/ 11 w 222"/>
                <a:gd name="T85" fmla="*/ 250 h 370"/>
                <a:gd name="T86" fmla="*/ 7 w 222"/>
                <a:gd name="T87" fmla="*/ 237 h 370"/>
                <a:gd name="T88" fmla="*/ 9 w 222"/>
                <a:gd name="T89" fmla="*/ 205 h 370"/>
                <a:gd name="T90" fmla="*/ 18 w 222"/>
                <a:gd name="T91" fmla="*/ 173 h 370"/>
                <a:gd name="T92" fmla="*/ 111 w 222"/>
                <a:gd name="T93" fmla="*/ 66 h 370"/>
                <a:gd name="T94" fmla="*/ 140 w 222"/>
                <a:gd name="T95" fmla="*/ 36 h 370"/>
                <a:gd name="T96" fmla="*/ 159 w 222"/>
                <a:gd name="T97" fmla="*/ 11 h 370"/>
                <a:gd name="T98" fmla="*/ 168 w 222"/>
                <a:gd name="T99" fmla="*/ 11 h 370"/>
                <a:gd name="T100" fmla="*/ 170 w 222"/>
                <a:gd name="T101" fmla="*/ 4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2" h="370">
                  <a:moveTo>
                    <a:pt x="168" y="47"/>
                  </a:moveTo>
                  <a:lnTo>
                    <a:pt x="168" y="47"/>
                  </a:lnTo>
                  <a:lnTo>
                    <a:pt x="163" y="56"/>
                  </a:lnTo>
                  <a:lnTo>
                    <a:pt x="158" y="63"/>
                  </a:lnTo>
                  <a:lnTo>
                    <a:pt x="146" y="80"/>
                  </a:lnTo>
                  <a:lnTo>
                    <a:pt x="119" y="110"/>
                  </a:lnTo>
                  <a:lnTo>
                    <a:pt x="51" y="186"/>
                  </a:lnTo>
                  <a:lnTo>
                    <a:pt x="51" y="186"/>
                  </a:lnTo>
                  <a:lnTo>
                    <a:pt x="47" y="192"/>
                  </a:lnTo>
                  <a:lnTo>
                    <a:pt x="43" y="199"/>
                  </a:lnTo>
                  <a:lnTo>
                    <a:pt x="41" y="207"/>
                  </a:lnTo>
                  <a:lnTo>
                    <a:pt x="40" y="214"/>
                  </a:lnTo>
                  <a:lnTo>
                    <a:pt x="39" y="223"/>
                  </a:lnTo>
                  <a:lnTo>
                    <a:pt x="39" y="231"/>
                  </a:lnTo>
                  <a:lnTo>
                    <a:pt x="40" y="240"/>
                  </a:lnTo>
                  <a:lnTo>
                    <a:pt x="41" y="247"/>
                  </a:lnTo>
                  <a:lnTo>
                    <a:pt x="41" y="247"/>
                  </a:lnTo>
                  <a:lnTo>
                    <a:pt x="41" y="255"/>
                  </a:lnTo>
                  <a:lnTo>
                    <a:pt x="39" y="261"/>
                  </a:lnTo>
                  <a:lnTo>
                    <a:pt x="37" y="267"/>
                  </a:lnTo>
                  <a:lnTo>
                    <a:pt x="34" y="273"/>
                  </a:lnTo>
                  <a:lnTo>
                    <a:pt x="34" y="273"/>
                  </a:lnTo>
                  <a:lnTo>
                    <a:pt x="34" y="278"/>
                  </a:lnTo>
                  <a:lnTo>
                    <a:pt x="35" y="279"/>
                  </a:lnTo>
                  <a:lnTo>
                    <a:pt x="37" y="281"/>
                  </a:lnTo>
                  <a:lnTo>
                    <a:pt x="37" y="281"/>
                  </a:lnTo>
                  <a:lnTo>
                    <a:pt x="41" y="281"/>
                  </a:lnTo>
                  <a:lnTo>
                    <a:pt x="43" y="282"/>
                  </a:lnTo>
                  <a:lnTo>
                    <a:pt x="46" y="285"/>
                  </a:lnTo>
                  <a:lnTo>
                    <a:pt x="46" y="285"/>
                  </a:lnTo>
                  <a:lnTo>
                    <a:pt x="46" y="293"/>
                  </a:lnTo>
                  <a:lnTo>
                    <a:pt x="47" y="296"/>
                  </a:lnTo>
                  <a:lnTo>
                    <a:pt x="49" y="297"/>
                  </a:lnTo>
                  <a:lnTo>
                    <a:pt x="49" y="297"/>
                  </a:lnTo>
                  <a:lnTo>
                    <a:pt x="50" y="297"/>
                  </a:lnTo>
                  <a:lnTo>
                    <a:pt x="51" y="297"/>
                  </a:lnTo>
                  <a:lnTo>
                    <a:pt x="52" y="297"/>
                  </a:lnTo>
                  <a:lnTo>
                    <a:pt x="54" y="299"/>
                  </a:lnTo>
                  <a:lnTo>
                    <a:pt x="54" y="299"/>
                  </a:lnTo>
                  <a:lnTo>
                    <a:pt x="51" y="303"/>
                  </a:lnTo>
                  <a:lnTo>
                    <a:pt x="51" y="306"/>
                  </a:lnTo>
                  <a:lnTo>
                    <a:pt x="51" y="306"/>
                  </a:lnTo>
                  <a:lnTo>
                    <a:pt x="54" y="309"/>
                  </a:lnTo>
                  <a:lnTo>
                    <a:pt x="56" y="311"/>
                  </a:lnTo>
                  <a:lnTo>
                    <a:pt x="59" y="311"/>
                  </a:lnTo>
                  <a:lnTo>
                    <a:pt x="60" y="314"/>
                  </a:lnTo>
                  <a:lnTo>
                    <a:pt x="60" y="314"/>
                  </a:lnTo>
                  <a:lnTo>
                    <a:pt x="62" y="323"/>
                  </a:lnTo>
                  <a:lnTo>
                    <a:pt x="64" y="327"/>
                  </a:lnTo>
                  <a:lnTo>
                    <a:pt x="67" y="330"/>
                  </a:lnTo>
                  <a:lnTo>
                    <a:pt x="67" y="330"/>
                  </a:lnTo>
                  <a:lnTo>
                    <a:pt x="73" y="330"/>
                  </a:lnTo>
                  <a:lnTo>
                    <a:pt x="80" y="330"/>
                  </a:lnTo>
                  <a:lnTo>
                    <a:pt x="85" y="327"/>
                  </a:lnTo>
                  <a:lnTo>
                    <a:pt x="91" y="324"/>
                  </a:lnTo>
                  <a:lnTo>
                    <a:pt x="102" y="318"/>
                  </a:lnTo>
                  <a:lnTo>
                    <a:pt x="114" y="314"/>
                  </a:lnTo>
                  <a:lnTo>
                    <a:pt x="114" y="314"/>
                  </a:lnTo>
                  <a:lnTo>
                    <a:pt x="123" y="311"/>
                  </a:lnTo>
                  <a:lnTo>
                    <a:pt x="133" y="309"/>
                  </a:lnTo>
                  <a:lnTo>
                    <a:pt x="142" y="311"/>
                  </a:lnTo>
                  <a:lnTo>
                    <a:pt x="151" y="312"/>
                  </a:lnTo>
                  <a:lnTo>
                    <a:pt x="169" y="318"/>
                  </a:lnTo>
                  <a:lnTo>
                    <a:pt x="186" y="326"/>
                  </a:lnTo>
                  <a:lnTo>
                    <a:pt x="186" y="326"/>
                  </a:lnTo>
                  <a:lnTo>
                    <a:pt x="195" y="326"/>
                  </a:lnTo>
                  <a:lnTo>
                    <a:pt x="203" y="327"/>
                  </a:lnTo>
                  <a:lnTo>
                    <a:pt x="221" y="326"/>
                  </a:lnTo>
                  <a:lnTo>
                    <a:pt x="222" y="326"/>
                  </a:lnTo>
                  <a:lnTo>
                    <a:pt x="222" y="326"/>
                  </a:lnTo>
                  <a:lnTo>
                    <a:pt x="210" y="342"/>
                  </a:lnTo>
                  <a:lnTo>
                    <a:pt x="204" y="352"/>
                  </a:lnTo>
                  <a:lnTo>
                    <a:pt x="197" y="358"/>
                  </a:lnTo>
                  <a:lnTo>
                    <a:pt x="189" y="364"/>
                  </a:lnTo>
                  <a:lnTo>
                    <a:pt x="181" y="367"/>
                  </a:lnTo>
                  <a:lnTo>
                    <a:pt x="174" y="370"/>
                  </a:lnTo>
                  <a:lnTo>
                    <a:pt x="164" y="370"/>
                  </a:lnTo>
                  <a:lnTo>
                    <a:pt x="164" y="370"/>
                  </a:lnTo>
                  <a:lnTo>
                    <a:pt x="155" y="368"/>
                  </a:lnTo>
                  <a:lnTo>
                    <a:pt x="146" y="364"/>
                  </a:lnTo>
                  <a:lnTo>
                    <a:pt x="129" y="353"/>
                  </a:lnTo>
                  <a:lnTo>
                    <a:pt x="121" y="349"/>
                  </a:lnTo>
                  <a:lnTo>
                    <a:pt x="112" y="344"/>
                  </a:lnTo>
                  <a:lnTo>
                    <a:pt x="103" y="341"/>
                  </a:lnTo>
                  <a:lnTo>
                    <a:pt x="93" y="342"/>
                  </a:lnTo>
                  <a:lnTo>
                    <a:pt x="93" y="342"/>
                  </a:lnTo>
                  <a:lnTo>
                    <a:pt x="78" y="347"/>
                  </a:lnTo>
                  <a:lnTo>
                    <a:pt x="64" y="353"/>
                  </a:lnTo>
                  <a:lnTo>
                    <a:pt x="57" y="355"/>
                  </a:lnTo>
                  <a:lnTo>
                    <a:pt x="49" y="356"/>
                  </a:lnTo>
                  <a:lnTo>
                    <a:pt x="42" y="355"/>
                  </a:lnTo>
                  <a:lnTo>
                    <a:pt x="34" y="352"/>
                  </a:lnTo>
                  <a:lnTo>
                    <a:pt x="34" y="352"/>
                  </a:lnTo>
                  <a:lnTo>
                    <a:pt x="31" y="347"/>
                  </a:lnTo>
                  <a:lnTo>
                    <a:pt x="29" y="341"/>
                  </a:lnTo>
                  <a:lnTo>
                    <a:pt x="28" y="333"/>
                  </a:lnTo>
                  <a:lnTo>
                    <a:pt x="29" y="326"/>
                  </a:lnTo>
                  <a:lnTo>
                    <a:pt x="29" y="326"/>
                  </a:lnTo>
                  <a:lnTo>
                    <a:pt x="28" y="324"/>
                  </a:lnTo>
                  <a:lnTo>
                    <a:pt x="26" y="323"/>
                  </a:lnTo>
                  <a:lnTo>
                    <a:pt x="23" y="320"/>
                  </a:lnTo>
                  <a:lnTo>
                    <a:pt x="22" y="318"/>
                  </a:lnTo>
                  <a:lnTo>
                    <a:pt x="22" y="315"/>
                  </a:lnTo>
                  <a:lnTo>
                    <a:pt x="22" y="314"/>
                  </a:lnTo>
                  <a:lnTo>
                    <a:pt x="24" y="311"/>
                  </a:lnTo>
                  <a:lnTo>
                    <a:pt x="24" y="311"/>
                  </a:lnTo>
                  <a:lnTo>
                    <a:pt x="20" y="309"/>
                  </a:lnTo>
                  <a:lnTo>
                    <a:pt x="18" y="309"/>
                  </a:lnTo>
                  <a:lnTo>
                    <a:pt x="17" y="306"/>
                  </a:lnTo>
                  <a:lnTo>
                    <a:pt x="17" y="306"/>
                  </a:lnTo>
                  <a:lnTo>
                    <a:pt x="16" y="303"/>
                  </a:lnTo>
                  <a:lnTo>
                    <a:pt x="17" y="299"/>
                  </a:lnTo>
                  <a:lnTo>
                    <a:pt x="17" y="294"/>
                  </a:lnTo>
                  <a:lnTo>
                    <a:pt x="16" y="293"/>
                  </a:lnTo>
                  <a:lnTo>
                    <a:pt x="15" y="291"/>
                  </a:lnTo>
                  <a:lnTo>
                    <a:pt x="15" y="291"/>
                  </a:lnTo>
                  <a:lnTo>
                    <a:pt x="8" y="291"/>
                  </a:lnTo>
                  <a:lnTo>
                    <a:pt x="5" y="291"/>
                  </a:lnTo>
                  <a:lnTo>
                    <a:pt x="2" y="290"/>
                  </a:lnTo>
                  <a:lnTo>
                    <a:pt x="2" y="290"/>
                  </a:lnTo>
                  <a:lnTo>
                    <a:pt x="2" y="287"/>
                  </a:lnTo>
                  <a:lnTo>
                    <a:pt x="0" y="284"/>
                  </a:lnTo>
                  <a:lnTo>
                    <a:pt x="2" y="279"/>
                  </a:lnTo>
                  <a:lnTo>
                    <a:pt x="2" y="279"/>
                  </a:lnTo>
                  <a:lnTo>
                    <a:pt x="4" y="272"/>
                  </a:lnTo>
                  <a:lnTo>
                    <a:pt x="8" y="266"/>
                  </a:lnTo>
                  <a:lnTo>
                    <a:pt x="11" y="258"/>
                  </a:lnTo>
                  <a:lnTo>
                    <a:pt x="11" y="253"/>
                  </a:lnTo>
                  <a:lnTo>
                    <a:pt x="11" y="250"/>
                  </a:lnTo>
                  <a:lnTo>
                    <a:pt x="11" y="250"/>
                  </a:lnTo>
                  <a:lnTo>
                    <a:pt x="8" y="244"/>
                  </a:lnTo>
                  <a:lnTo>
                    <a:pt x="7" y="237"/>
                  </a:lnTo>
                  <a:lnTo>
                    <a:pt x="7" y="222"/>
                  </a:lnTo>
                  <a:lnTo>
                    <a:pt x="7" y="222"/>
                  </a:lnTo>
                  <a:lnTo>
                    <a:pt x="9" y="205"/>
                  </a:lnTo>
                  <a:lnTo>
                    <a:pt x="13" y="189"/>
                  </a:lnTo>
                  <a:lnTo>
                    <a:pt x="15" y="181"/>
                  </a:lnTo>
                  <a:lnTo>
                    <a:pt x="18" y="173"/>
                  </a:lnTo>
                  <a:lnTo>
                    <a:pt x="23" y="167"/>
                  </a:lnTo>
                  <a:lnTo>
                    <a:pt x="28" y="161"/>
                  </a:lnTo>
                  <a:lnTo>
                    <a:pt x="111" y="66"/>
                  </a:lnTo>
                  <a:lnTo>
                    <a:pt x="111" y="66"/>
                  </a:lnTo>
                  <a:lnTo>
                    <a:pt x="125" y="51"/>
                  </a:lnTo>
                  <a:lnTo>
                    <a:pt x="140" y="36"/>
                  </a:lnTo>
                  <a:lnTo>
                    <a:pt x="146" y="29"/>
                  </a:lnTo>
                  <a:lnTo>
                    <a:pt x="153" y="20"/>
                  </a:lnTo>
                  <a:lnTo>
                    <a:pt x="159" y="11"/>
                  </a:lnTo>
                  <a:lnTo>
                    <a:pt x="163" y="0"/>
                  </a:lnTo>
                  <a:lnTo>
                    <a:pt x="163" y="0"/>
                  </a:lnTo>
                  <a:lnTo>
                    <a:pt x="168" y="11"/>
                  </a:lnTo>
                  <a:lnTo>
                    <a:pt x="170" y="23"/>
                  </a:lnTo>
                  <a:lnTo>
                    <a:pt x="171" y="35"/>
                  </a:lnTo>
                  <a:lnTo>
                    <a:pt x="170" y="41"/>
                  </a:lnTo>
                  <a:lnTo>
                    <a:pt x="168"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7">
              <a:extLst>
                <a:ext uri="{FF2B5EF4-FFF2-40B4-BE49-F238E27FC236}">
                  <a16:creationId xmlns:a16="http://schemas.microsoft.com/office/drawing/2014/main" id="{B9E5B24A-C695-4689-96BE-713F0410D1C9}"/>
                </a:ext>
              </a:extLst>
            </p:cNvPr>
            <p:cNvSpPr>
              <a:spLocks/>
            </p:cNvSpPr>
            <p:nvPr userDrawn="1"/>
          </p:nvSpPr>
          <p:spPr bwMode="auto">
            <a:xfrm>
              <a:off x="5195" y="301"/>
              <a:ext cx="111" cy="185"/>
            </a:xfrm>
            <a:custGeom>
              <a:avLst/>
              <a:gdLst>
                <a:gd name="T0" fmla="*/ 163 w 222"/>
                <a:gd name="T1" fmla="*/ 56 h 370"/>
                <a:gd name="T2" fmla="*/ 119 w 222"/>
                <a:gd name="T3" fmla="*/ 110 h 370"/>
                <a:gd name="T4" fmla="*/ 47 w 222"/>
                <a:gd name="T5" fmla="*/ 192 h 370"/>
                <a:gd name="T6" fmla="*/ 40 w 222"/>
                <a:gd name="T7" fmla="*/ 214 h 370"/>
                <a:gd name="T8" fmla="*/ 40 w 222"/>
                <a:gd name="T9" fmla="*/ 240 h 370"/>
                <a:gd name="T10" fmla="*/ 41 w 222"/>
                <a:gd name="T11" fmla="*/ 255 h 370"/>
                <a:gd name="T12" fmla="*/ 34 w 222"/>
                <a:gd name="T13" fmla="*/ 273 h 370"/>
                <a:gd name="T14" fmla="*/ 35 w 222"/>
                <a:gd name="T15" fmla="*/ 279 h 370"/>
                <a:gd name="T16" fmla="*/ 41 w 222"/>
                <a:gd name="T17" fmla="*/ 281 h 370"/>
                <a:gd name="T18" fmla="*/ 46 w 222"/>
                <a:gd name="T19" fmla="*/ 285 h 370"/>
                <a:gd name="T20" fmla="*/ 49 w 222"/>
                <a:gd name="T21" fmla="*/ 297 h 370"/>
                <a:gd name="T22" fmla="*/ 51 w 222"/>
                <a:gd name="T23" fmla="*/ 297 h 370"/>
                <a:gd name="T24" fmla="*/ 54 w 222"/>
                <a:gd name="T25" fmla="*/ 299 h 370"/>
                <a:gd name="T26" fmla="*/ 51 w 222"/>
                <a:gd name="T27" fmla="*/ 306 h 370"/>
                <a:gd name="T28" fmla="*/ 59 w 222"/>
                <a:gd name="T29" fmla="*/ 311 h 370"/>
                <a:gd name="T30" fmla="*/ 62 w 222"/>
                <a:gd name="T31" fmla="*/ 323 h 370"/>
                <a:gd name="T32" fmla="*/ 67 w 222"/>
                <a:gd name="T33" fmla="*/ 330 h 370"/>
                <a:gd name="T34" fmla="*/ 85 w 222"/>
                <a:gd name="T35" fmla="*/ 327 h 370"/>
                <a:gd name="T36" fmla="*/ 114 w 222"/>
                <a:gd name="T37" fmla="*/ 314 h 370"/>
                <a:gd name="T38" fmla="*/ 133 w 222"/>
                <a:gd name="T39" fmla="*/ 309 h 370"/>
                <a:gd name="T40" fmla="*/ 169 w 222"/>
                <a:gd name="T41" fmla="*/ 318 h 370"/>
                <a:gd name="T42" fmla="*/ 195 w 222"/>
                <a:gd name="T43" fmla="*/ 326 h 370"/>
                <a:gd name="T44" fmla="*/ 222 w 222"/>
                <a:gd name="T45" fmla="*/ 326 h 370"/>
                <a:gd name="T46" fmla="*/ 204 w 222"/>
                <a:gd name="T47" fmla="*/ 352 h 370"/>
                <a:gd name="T48" fmla="*/ 181 w 222"/>
                <a:gd name="T49" fmla="*/ 367 h 370"/>
                <a:gd name="T50" fmla="*/ 164 w 222"/>
                <a:gd name="T51" fmla="*/ 370 h 370"/>
                <a:gd name="T52" fmla="*/ 129 w 222"/>
                <a:gd name="T53" fmla="*/ 353 h 370"/>
                <a:gd name="T54" fmla="*/ 103 w 222"/>
                <a:gd name="T55" fmla="*/ 341 h 370"/>
                <a:gd name="T56" fmla="*/ 78 w 222"/>
                <a:gd name="T57" fmla="*/ 347 h 370"/>
                <a:gd name="T58" fmla="*/ 49 w 222"/>
                <a:gd name="T59" fmla="*/ 356 h 370"/>
                <a:gd name="T60" fmla="*/ 34 w 222"/>
                <a:gd name="T61" fmla="*/ 352 h 370"/>
                <a:gd name="T62" fmla="*/ 28 w 222"/>
                <a:gd name="T63" fmla="*/ 333 h 370"/>
                <a:gd name="T64" fmla="*/ 28 w 222"/>
                <a:gd name="T65" fmla="*/ 324 h 370"/>
                <a:gd name="T66" fmla="*/ 22 w 222"/>
                <a:gd name="T67" fmla="*/ 318 h 370"/>
                <a:gd name="T68" fmla="*/ 24 w 222"/>
                <a:gd name="T69" fmla="*/ 311 h 370"/>
                <a:gd name="T70" fmla="*/ 18 w 222"/>
                <a:gd name="T71" fmla="*/ 309 h 370"/>
                <a:gd name="T72" fmla="*/ 16 w 222"/>
                <a:gd name="T73" fmla="*/ 303 h 370"/>
                <a:gd name="T74" fmla="*/ 16 w 222"/>
                <a:gd name="T75" fmla="*/ 293 h 370"/>
                <a:gd name="T76" fmla="*/ 8 w 222"/>
                <a:gd name="T77" fmla="*/ 291 h 370"/>
                <a:gd name="T78" fmla="*/ 2 w 222"/>
                <a:gd name="T79" fmla="*/ 290 h 370"/>
                <a:gd name="T80" fmla="*/ 2 w 222"/>
                <a:gd name="T81" fmla="*/ 279 h 370"/>
                <a:gd name="T82" fmla="*/ 8 w 222"/>
                <a:gd name="T83" fmla="*/ 266 h 370"/>
                <a:gd name="T84" fmla="*/ 11 w 222"/>
                <a:gd name="T85" fmla="*/ 250 h 370"/>
                <a:gd name="T86" fmla="*/ 7 w 222"/>
                <a:gd name="T87" fmla="*/ 237 h 370"/>
                <a:gd name="T88" fmla="*/ 9 w 222"/>
                <a:gd name="T89" fmla="*/ 205 h 370"/>
                <a:gd name="T90" fmla="*/ 18 w 222"/>
                <a:gd name="T91" fmla="*/ 173 h 370"/>
                <a:gd name="T92" fmla="*/ 111 w 222"/>
                <a:gd name="T93" fmla="*/ 66 h 370"/>
                <a:gd name="T94" fmla="*/ 140 w 222"/>
                <a:gd name="T95" fmla="*/ 36 h 370"/>
                <a:gd name="T96" fmla="*/ 159 w 222"/>
                <a:gd name="T97" fmla="*/ 11 h 370"/>
                <a:gd name="T98" fmla="*/ 168 w 222"/>
                <a:gd name="T99" fmla="*/ 11 h 370"/>
                <a:gd name="T100" fmla="*/ 170 w 222"/>
                <a:gd name="T101" fmla="*/ 4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2" h="370">
                  <a:moveTo>
                    <a:pt x="168" y="47"/>
                  </a:moveTo>
                  <a:lnTo>
                    <a:pt x="168" y="47"/>
                  </a:lnTo>
                  <a:lnTo>
                    <a:pt x="163" y="56"/>
                  </a:lnTo>
                  <a:lnTo>
                    <a:pt x="158" y="63"/>
                  </a:lnTo>
                  <a:lnTo>
                    <a:pt x="146" y="80"/>
                  </a:lnTo>
                  <a:lnTo>
                    <a:pt x="119" y="110"/>
                  </a:lnTo>
                  <a:lnTo>
                    <a:pt x="51" y="186"/>
                  </a:lnTo>
                  <a:lnTo>
                    <a:pt x="51" y="186"/>
                  </a:lnTo>
                  <a:lnTo>
                    <a:pt x="47" y="192"/>
                  </a:lnTo>
                  <a:lnTo>
                    <a:pt x="43" y="199"/>
                  </a:lnTo>
                  <a:lnTo>
                    <a:pt x="41" y="207"/>
                  </a:lnTo>
                  <a:lnTo>
                    <a:pt x="40" y="214"/>
                  </a:lnTo>
                  <a:lnTo>
                    <a:pt x="39" y="223"/>
                  </a:lnTo>
                  <a:lnTo>
                    <a:pt x="39" y="231"/>
                  </a:lnTo>
                  <a:lnTo>
                    <a:pt x="40" y="240"/>
                  </a:lnTo>
                  <a:lnTo>
                    <a:pt x="41" y="247"/>
                  </a:lnTo>
                  <a:lnTo>
                    <a:pt x="41" y="247"/>
                  </a:lnTo>
                  <a:lnTo>
                    <a:pt x="41" y="255"/>
                  </a:lnTo>
                  <a:lnTo>
                    <a:pt x="39" y="261"/>
                  </a:lnTo>
                  <a:lnTo>
                    <a:pt x="37" y="267"/>
                  </a:lnTo>
                  <a:lnTo>
                    <a:pt x="34" y="273"/>
                  </a:lnTo>
                  <a:lnTo>
                    <a:pt x="34" y="273"/>
                  </a:lnTo>
                  <a:lnTo>
                    <a:pt x="34" y="278"/>
                  </a:lnTo>
                  <a:lnTo>
                    <a:pt x="35" y="279"/>
                  </a:lnTo>
                  <a:lnTo>
                    <a:pt x="37" y="281"/>
                  </a:lnTo>
                  <a:lnTo>
                    <a:pt x="37" y="281"/>
                  </a:lnTo>
                  <a:lnTo>
                    <a:pt x="41" y="281"/>
                  </a:lnTo>
                  <a:lnTo>
                    <a:pt x="43" y="282"/>
                  </a:lnTo>
                  <a:lnTo>
                    <a:pt x="46" y="285"/>
                  </a:lnTo>
                  <a:lnTo>
                    <a:pt x="46" y="285"/>
                  </a:lnTo>
                  <a:lnTo>
                    <a:pt x="46" y="293"/>
                  </a:lnTo>
                  <a:lnTo>
                    <a:pt x="47" y="296"/>
                  </a:lnTo>
                  <a:lnTo>
                    <a:pt x="49" y="297"/>
                  </a:lnTo>
                  <a:lnTo>
                    <a:pt x="49" y="297"/>
                  </a:lnTo>
                  <a:lnTo>
                    <a:pt x="50" y="297"/>
                  </a:lnTo>
                  <a:lnTo>
                    <a:pt x="51" y="297"/>
                  </a:lnTo>
                  <a:lnTo>
                    <a:pt x="52" y="297"/>
                  </a:lnTo>
                  <a:lnTo>
                    <a:pt x="54" y="299"/>
                  </a:lnTo>
                  <a:lnTo>
                    <a:pt x="54" y="299"/>
                  </a:lnTo>
                  <a:lnTo>
                    <a:pt x="51" y="303"/>
                  </a:lnTo>
                  <a:lnTo>
                    <a:pt x="51" y="306"/>
                  </a:lnTo>
                  <a:lnTo>
                    <a:pt x="51" y="306"/>
                  </a:lnTo>
                  <a:lnTo>
                    <a:pt x="54" y="309"/>
                  </a:lnTo>
                  <a:lnTo>
                    <a:pt x="56" y="311"/>
                  </a:lnTo>
                  <a:lnTo>
                    <a:pt x="59" y="311"/>
                  </a:lnTo>
                  <a:lnTo>
                    <a:pt x="60" y="314"/>
                  </a:lnTo>
                  <a:lnTo>
                    <a:pt x="60" y="314"/>
                  </a:lnTo>
                  <a:lnTo>
                    <a:pt x="62" y="323"/>
                  </a:lnTo>
                  <a:lnTo>
                    <a:pt x="64" y="327"/>
                  </a:lnTo>
                  <a:lnTo>
                    <a:pt x="67" y="330"/>
                  </a:lnTo>
                  <a:lnTo>
                    <a:pt x="67" y="330"/>
                  </a:lnTo>
                  <a:lnTo>
                    <a:pt x="73" y="330"/>
                  </a:lnTo>
                  <a:lnTo>
                    <a:pt x="80" y="330"/>
                  </a:lnTo>
                  <a:lnTo>
                    <a:pt x="85" y="327"/>
                  </a:lnTo>
                  <a:lnTo>
                    <a:pt x="91" y="324"/>
                  </a:lnTo>
                  <a:lnTo>
                    <a:pt x="102" y="318"/>
                  </a:lnTo>
                  <a:lnTo>
                    <a:pt x="114" y="314"/>
                  </a:lnTo>
                  <a:lnTo>
                    <a:pt x="114" y="314"/>
                  </a:lnTo>
                  <a:lnTo>
                    <a:pt x="123" y="311"/>
                  </a:lnTo>
                  <a:lnTo>
                    <a:pt x="133" y="309"/>
                  </a:lnTo>
                  <a:lnTo>
                    <a:pt x="142" y="311"/>
                  </a:lnTo>
                  <a:lnTo>
                    <a:pt x="151" y="312"/>
                  </a:lnTo>
                  <a:lnTo>
                    <a:pt x="169" y="318"/>
                  </a:lnTo>
                  <a:lnTo>
                    <a:pt x="186" y="326"/>
                  </a:lnTo>
                  <a:lnTo>
                    <a:pt x="186" y="326"/>
                  </a:lnTo>
                  <a:lnTo>
                    <a:pt x="195" y="326"/>
                  </a:lnTo>
                  <a:lnTo>
                    <a:pt x="203" y="327"/>
                  </a:lnTo>
                  <a:lnTo>
                    <a:pt x="221" y="326"/>
                  </a:lnTo>
                  <a:lnTo>
                    <a:pt x="222" y="326"/>
                  </a:lnTo>
                  <a:lnTo>
                    <a:pt x="222" y="326"/>
                  </a:lnTo>
                  <a:lnTo>
                    <a:pt x="210" y="342"/>
                  </a:lnTo>
                  <a:lnTo>
                    <a:pt x="204" y="352"/>
                  </a:lnTo>
                  <a:lnTo>
                    <a:pt x="197" y="358"/>
                  </a:lnTo>
                  <a:lnTo>
                    <a:pt x="189" y="364"/>
                  </a:lnTo>
                  <a:lnTo>
                    <a:pt x="181" y="367"/>
                  </a:lnTo>
                  <a:lnTo>
                    <a:pt x="174" y="370"/>
                  </a:lnTo>
                  <a:lnTo>
                    <a:pt x="164" y="370"/>
                  </a:lnTo>
                  <a:lnTo>
                    <a:pt x="164" y="370"/>
                  </a:lnTo>
                  <a:lnTo>
                    <a:pt x="155" y="368"/>
                  </a:lnTo>
                  <a:lnTo>
                    <a:pt x="146" y="364"/>
                  </a:lnTo>
                  <a:lnTo>
                    <a:pt x="129" y="353"/>
                  </a:lnTo>
                  <a:lnTo>
                    <a:pt x="121" y="349"/>
                  </a:lnTo>
                  <a:lnTo>
                    <a:pt x="112" y="344"/>
                  </a:lnTo>
                  <a:lnTo>
                    <a:pt x="103" y="341"/>
                  </a:lnTo>
                  <a:lnTo>
                    <a:pt x="93" y="342"/>
                  </a:lnTo>
                  <a:lnTo>
                    <a:pt x="93" y="342"/>
                  </a:lnTo>
                  <a:lnTo>
                    <a:pt x="78" y="347"/>
                  </a:lnTo>
                  <a:lnTo>
                    <a:pt x="64" y="353"/>
                  </a:lnTo>
                  <a:lnTo>
                    <a:pt x="57" y="355"/>
                  </a:lnTo>
                  <a:lnTo>
                    <a:pt x="49" y="356"/>
                  </a:lnTo>
                  <a:lnTo>
                    <a:pt x="42" y="355"/>
                  </a:lnTo>
                  <a:lnTo>
                    <a:pt x="34" y="352"/>
                  </a:lnTo>
                  <a:lnTo>
                    <a:pt x="34" y="352"/>
                  </a:lnTo>
                  <a:lnTo>
                    <a:pt x="31" y="347"/>
                  </a:lnTo>
                  <a:lnTo>
                    <a:pt x="29" y="341"/>
                  </a:lnTo>
                  <a:lnTo>
                    <a:pt x="28" y="333"/>
                  </a:lnTo>
                  <a:lnTo>
                    <a:pt x="29" y="326"/>
                  </a:lnTo>
                  <a:lnTo>
                    <a:pt x="29" y="326"/>
                  </a:lnTo>
                  <a:lnTo>
                    <a:pt x="28" y="324"/>
                  </a:lnTo>
                  <a:lnTo>
                    <a:pt x="26" y="323"/>
                  </a:lnTo>
                  <a:lnTo>
                    <a:pt x="23" y="320"/>
                  </a:lnTo>
                  <a:lnTo>
                    <a:pt x="22" y="318"/>
                  </a:lnTo>
                  <a:lnTo>
                    <a:pt x="22" y="315"/>
                  </a:lnTo>
                  <a:lnTo>
                    <a:pt x="22" y="314"/>
                  </a:lnTo>
                  <a:lnTo>
                    <a:pt x="24" y="311"/>
                  </a:lnTo>
                  <a:lnTo>
                    <a:pt x="24" y="311"/>
                  </a:lnTo>
                  <a:lnTo>
                    <a:pt x="20" y="309"/>
                  </a:lnTo>
                  <a:lnTo>
                    <a:pt x="18" y="309"/>
                  </a:lnTo>
                  <a:lnTo>
                    <a:pt x="17" y="306"/>
                  </a:lnTo>
                  <a:lnTo>
                    <a:pt x="17" y="306"/>
                  </a:lnTo>
                  <a:lnTo>
                    <a:pt x="16" y="303"/>
                  </a:lnTo>
                  <a:lnTo>
                    <a:pt x="17" y="299"/>
                  </a:lnTo>
                  <a:lnTo>
                    <a:pt x="17" y="294"/>
                  </a:lnTo>
                  <a:lnTo>
                    <a:pt x="16" y="293"/>
                  </a:lnTo>
                  <a:lnTo>
                    <a:pt x="15" y="291"/>
                  </a:lnTo>
                  <a:lnTo>
                    <a:pt x="15" y="291"/>
                  </a:lnTo>
                  <a:lnTo>
                    <a:pt x="8" y="291"/>
                  </a:lnTo>
                  <a:lnTo>
                    <a:pt x="5" y="291"/>
                  </a:lnTo>
                  <a:lnTo>
                    <a:pt x="2" y="290"/>
                  </a:lnTo>
                  <a:lnTo>
                    <a:pt x="2" y="290"/>
                  </a:lnTo>
                  <a:lnTo>
                    <a:pt x="2" y="287"/>
                  </a:lnTo>
                  <a:lnTo>
                    <a:pt x="0" y="284"/>
                  </a:lnTo>
                  <a:lnTo>
                    <a:pt x="2" y="279"/>
                  </a:lnTo>
                  <a:lnTo>
                    <a:pt x="2" y="279"/>
                  </a:lnTo>
                  <a:lnTo>
                    <a:pt x="4" y="272"/>
                  </a:lnTo>
                  <a:lnTo>
                    <a:pt x="8" y="266"/>
                  </a:lnTo>
                  <a:lnTo>
                    <a:pt x="11" y="258"/>
                  </a:lnTo>
                  <a:lnTo>
                    <a:pt x="11" y="253"/>
                  </a:lnTo>
                  <a:lnTo>
                    <a:pt x="11" y="250"/>
                  </a:lnTo>
                  <a:lnTo>
                    <a:pt x="11" y="250"/>
                  </a:lnTo>
                  <a:lnTo>
                    <a:pt x="8" y="244"/>
                  </a:lnTo>
                  <a:lnTo>
                    <a:pt x="7" y="237"/>
                  </a:lnTo>
                  <a:lnTo>
                    <a:pt x="7" y="222"/>
                  </a:lnTo>
                  <a:lnTo>
                    <a:pt x="7" y="222"/>
                  </a:lnTo>
                  <a:lnTo>
                    <a:pt x="9" y="205"/>
                  </a:lnTo>
                  <a:lnTo>
                    <a:pt x="13" y="189"/>
                  </a:lnTo>
                  <a:lnTo>
                    <a:pt x="15" y="181"/>
                  </a:lnTo>
                  <a:lnTo>
                    <a:pt x="18" y="173"/>
                  </a:lnTo>
                  <a:lnTo>
                    <a:pt x="23" y="167"/>
                  </a:lnTo>
                  <a:lnTo>
                    <a:pt x="28" y="161"/>
                  </a:lnTo>
                  <a:lnTo>
                    <a:pt x="111" y="66"/>
                  </a:lnTo>
                  <a:lnTo>
                    <a:pt x="111" y="66"/>
                  </a:lnTo>
                  <a:lnTo>
                    <a:pt x="125" y="51"/>
                  </a:lnTo>
                  <a:lnTo>
                    <a:pt x="140" y="36"/>
                  </a:lnTo>
                  <a:lnTo>
                    <a:pt x="146" y="29"/>
                  </a:lnTo>
                  <a:lnTo>
                    <a:pt x="153" y="20"/>
                  </a:lnTo>
                  <a:lnTo>
                    <a:pt x="159" y="11"/>
                  </a:lnTo>
                  <a:lnTo>
                    <a:pt x="163" y="0"/>
                  </a:lnTo>
                  <a:lnTo>
                    <a:pt x="163" y="0"/>
                  </a:lnTo>
                  <a:lnTo>
                    <a:pt x="168" y="11"/>
                  </a:lnTo>
                  <a:lnTo>
                    <a:pt x="170" y="23"/>
                  </a:lnTo>
                  <a:lnTo>
                    <a:pt x="171" y="35"/>
                  </a:lnTo>
                  <a:lnTo>
                    <a:pt x="170" y="41"/>
                  </a:lnTo>
                  <a:lnTo>
                    <a:pt x="168" y="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8">
              <a:extLst>
                <a:ext uri="{FF2B5EF4-FFF2-40B4-BE49-F238E27FC236}">
                  <a16:creationId xmlns:a16="http://schemas.microsoft.com/office/drawing/2014/main" id="{DC0644E8-3575-408F-B006-B276F2E6F65C}"/>
                </a:ext>
              </a:extLst>
            </p:cNvPr>
            <p:cNvSpPr>
              <a:spLocks/>
            </p:cNvSpPr>
            <p:nvPr userDrawn="1"/>
          </p:nvSpPr>
          <p:spPr bwMode="auto">
            <a:xfrm>
              <a:off x="5057" y="459"/>
              <a:ext cx="134" cy="146"/>
            </a:xfrm>
            <a:custGeom>
              <a:avLst/>
              <a:gdLst>
                <a:gd name="T0" fmla="*/ 188 w 270"/>
                <a:gd name="T1" fmla="*/ 62 h 293"/>
                <a:gd name="T2" fmla="*/ 241 w 270"/>
                <a:gd name="T3" fmla="*/ 94 h 293"/>
                <a:gd name="T4" fmla="*/ 258 w 270"/>
                <a:gd name="T5" fmla="*/ 107 h 293"/>
                <a:gd name="T6" fmla="*/ 265 w 270"/>
                <a:gd name="T7" fmla="*/ 118 h 293"/>
                <a:gd name="T8" fmla="*/ 267 w 270"/>
                <a:gd name="T9" fmla="*/ 132 h 293"/>
                <a:gd name="T10" fmla="*/ 265 w 270"/>
                <a:gd name="T11" fmla="*/ 139 h 293"/>
                <a:gd name="T12" fmla="*/ 256 w 270"/>
                <a:gd name="T13" fmla="*/ 157 h 293"/>
                <a:gd name="T14" fmla="*/ 240 w 270"/>
                <a:gd name="T15" fmla="*/ 175 h 293"/>
                <a:gd name="T16" fmla="*/ 227 w 270"/>
                <a:gd name="T17" fmla="*/ 195 h 293"/>
                <a:gd name="T18" fmla="*/ 223 w 270"/>
                <a:gd name="T19" fmla="*/ 209 h 293"/>
                <a:gd name="T20" fmla="*/ 224 w 270"/>
                <a:gd name="T21" fmla="*/ 224 h 293"/>
                <a:gd name="T22" fmla="*/ 227 w 270"/>
                <a:gd name="T23" fmla="*/ 237 h 293"/>
                <a:gd name="T24" fmla="*/ 235 w 270"/>
                <a:gd name="T25" fmla="*/ 252 h 293"/>
                <a:gd name="T26" fmla="*/ 242 w 270"/>
                <a:gd name="T27" fmla="*/ 260 h 293"/>
                <a:gd name="T28" fmla="*/ 247 w 270"/>
                <a:gd name="T29" fmla="*/ 261 h 293"/>
                <a:gd name="T30" fmla="*/ 257 w 270"/>
                <a:gd name="T31" fmla="*/ 264 h 293"/>
                <a:gd name="T32" fmla="*/ 267 w 270"/>
                <a:gd name="T33" fmla="*/ 261 h 293"/>
                <a:gd name="T34" fmla="*/ 270 w 270"/>
                <a:gd name="T35" fmla="*/ 266 h 293"/>
                <a:gd name="T36" fmla="*/ 267 w 270"/>
                <a:gd name="T37" fmla="*/ 270 h 293"/>
                <a:gd name="T38" fmla="*/ 254 w 270"/>
                <a:gd name="T39" fmla="*/ 281 h 293"/>
                <a:gd name="T40" fmla="*/ 239 w 270"/>
                <a:gd name="T41" fmla="*/ 290 h 293"/>
                <a:gd name="T42" fmla="*/ 223 w 270"/>
                <a:gd name="T43" fmla="*/ 293 h 293"/>
                <a:gd name="T44" fmla="*/ 207 w 270"/>
                <a:gd name="T45" fmla="*/ 287 h 293"/>
                <a:gd name="T46" fmla="*/ 201 w 270"/>
                <a:gd name="T47" fmla="*/ 281 h 293"/>
                <a:gd name="T48" fmla="*/ 190 w 270"/>
                <a:gd name="T49" fmla="*/ 263 h 293"/>
                <a:gd name="T50" fmla="*/ 188 w 270"/>
                <a:gd name="T51" fmla="*/ 252 h 293"/>
                <a:gd name="T52" fmla="*/ 188 w 270"/>
                <a:gd name="T53" fmla="*/ 237 h 293"/>
                <a:gd name="T54" fmla="*/ 190 w 270"/>
                <a:gd name="T55" fmla="*/ 225 h 293"/>
                <a:gd name="T56" fmla="*/ 202 w 270"/>
                <a:gd name="T57" fmla="*/ 204 h 293"/>
                <a:gd name="T58" fmla="*/ 223 w 270"/>
                <a:gd name="T59" fmla="*/ 177 h 293"/>
                <a:gd name="T60" fmla="*/ 229 w 270"/>
                <a:gd name="T61" fmla="*/ 166 h 293"/>
                <a:gd name="T62" fmla="*/ 232 w 270"/>
                <a:gd name="T63" fmla="*/ 153 h 293"/>
                <a:gd name="T64" fmla="*/ 231 w 270"/>
                <a:gd name="T65" fmla="*/ 148 h 293"/>
                <a:gd name="T66" fmla="*/ 225 w 270"/>
                <a:gd name="T67" fmla="*/ 138 h 293"/>
                <a:gd name="T68" fmla="*/ 219 w 270"/>
                <a:gd name="T69" fmla="*/ 130 h 293"/>
                <a:gd name="T70" fmla="*/ 176 w 270"/>
                <a:gd name="T71" fmla="*/ 100 h 293"/>
                <a:gd name="T72" fmla="*/ 130 w 270"/>
                <a:gd name="T73" fmla="*/ 76 h 293"/>
                <a:gd name="T74" fmla="*/ 84 w 270"/>
                <a:gd name="T75" fmla="*/ 55 h 293"/>
                <a:gd name="T76" fmla="*/ 38 w 270"/>
                <a:gd name="T77" fmla="*/ 37 h 293"/>
                <a:gd name="T78" fmla="*/ 19 w 270"/>
                <a:gd name="T79" fmla="*/ 34 h 293"/>
                <a:gd name="T80" fmla="*/ 10 w 270"/>
                <a:gd name="T81" fmla="*/ 37 h 293"/>
                <a:gd name="T82" fmla="*/ 4 w 270"/>
                <a:gd name="T83" fmla="*/ 44 h 293"/>
                <a:gd name="T84" fmla="*/ 4 w 270"/>
                <a:gd name="T85" fmla="*/ 44 h 293"/>
                <a:gd name="T86" fmla="*/ 1 w 270"/>
                <a:gd name="T87" fmla="*/ 44 h 293"/>
                <a:gd name="T88" fmla="*/ 0 w 270"/>
                <a:gd name="T89" fmla="*/ 34 h 293"/>
                <a:gd name="T90" fmla="*/ 3 w 270"/>
                <a:gd name="T91" fmla="*/ 23 h 293"/>
                <a:gd name="T92" fmla="*/ 12 w 270"/>
                <a:gd name="T93" fmla="*/ 8 h 293"/>
                <a:gd name="T94" fmla="*/ 17 w 270"/>
                <a:gd name="T95" fmla="*/ 3 h 293"/>
                <a:gd name="T96" fmla="*/ 30 w 270"/>
                <a:gd name="T97" fmla="*/ 0 h 293"/>
                <a:gd name="T98" fmla="*/ 67 w 270"/>
                <a:gd name="T99" fmla="*/ 8 h 293"/>
                <a:gd name="T100" fmla="*/ 98 w 270"/>
                <a:gd name="T101" fmla="*/ 20 h 293"/>
                <a:gd name="T102" fmla="*/ 159 w 270"/>
                <a:gd name="T103" fmla="*/ 4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0" h="293">
                  <a:moveTo>
                    <a:pt x="188" y="62"/>
                  </a:moveTo>
                  <a:lnTo>
                    <a:pt x="188" y="62"/>
                  </a:lnTo>
                  <a:lnTo>
                    <a:pt x="224" y="83"/>
                  </a:lnTo>
                  <a:lnTo>
                    <a:pt x="241" y="94"/>
                  </a:lnTo>
                  <a:lnTo>
                    <a:pt x="258" y="107"/>
                  </a:lnTo>
                  <a:lnTo>
                    <a:pt x="258" y="107"/>
                  </a:lnTo>
                  <a:lnTo>
                    <a:pt x="262" y="112"/>
                  </a:lnTo>
                  <a:lnTo>
                    <a:pt x="265" y="118"/>
                  </a:lnTo>
                  <a:lnTo>
                    <a:pt x="266" y="126"/>
                  </a:lnTo>
                  <a:lnTo>
                    <a:pt x="267" y="132"/>
                  </a:lnTo>
                  <a:lnTo>
                    <a:pt x="267" y="132"/>
                  </a:lnTo>
                  <a:lnTo>
                    <a:pt x="265" y="139"/>
                  </a:lnTo>
                  <a:lnTo>
                    <a:pt x="263" y="145"/>
                  </a:lnTo>
                  <a:lnTo>
                    <a:pt x="256" y="157"/>
                  </a:lnTo>
                  <a:lnTo>
                    <a:pt x="248" y="166"/>
                  </a:lnTo>
                  <a:lnTo>
                    <a:pt x="240" y="175"/>
                  </a:lnTo>
                  <a:lnTo>
                    <a:pt x="233" y="184"/>
                  </a:lnTo>
                  <a:lnTo>
                    <a:pt x="227" y="195"/>
                  </a:lnTo>
                  <a:lnTo>
                    <a:pt x="225" y="201"/>
                  </a:lnTo>
                  <a:lnTo>
                    <a:pt x="223" y="209"/>
                  </a:lnTo>
                  <a:lnTo>
                    <a:pt x="223" y="216"/>
                  </a:lnTo>
                  <a:lnTo>
                    <a:pt x="224" y="224"/>
                  </a:lnTo>
                  <a:lnTo>
                    <a:pt x="224" y="224"/>
                  </a:lnTo>
                  <a:lnTo>
                    <a:pt x="227" y="237"/>
                  </a:lnTo>
                  <a:lnTo>
                    <a:pt x="231" y="248"/>
                  </a:lnTo>
                  <a:lnTo>
                    <a:pt x="235" y="252"/>
                  </a:lnTo>
                  <a:lnTo>
                    <a:pt x="239" y="257"/>
                  </a:lnTo>
                  <a:lnTo>
                    <a:pt x="242" y="260"/>
                  </a:lnTo>
                  <a:lnTo>
                    <a:pt x="247" y="261"/>
                  </a:lnTo>
                  <a:lnTo>
                    <a:pt x="247" y="261"/>
                  </a:lnTo>
                  <a:lnTo>
                    <a:pt x="253" y="263"/>
                  </a:lnTo>
                  <a:lnTo>
                    <a:pt x="257" y="264"/>
                  </a:lnTo>
                  <a:lnTo>
                    <a:pt x="262" y="263"/>
                  </a:lnTo>
                  <a:lnTo>
                    <a:pt x="267" y="261"/>
                  </a:lnTo>
                  <a:lnTo>
                    <a:pt x="267" y="261"/>
                  </a:lnTo>
                  <a:lnTo>
                    <a:pt x="270" y="266"/>
                  </a:lnTo>
                  <a:lnTo>
                    <a:pt x="270" y="269"/>
                  </a:lnTo>
                  <a:lnTo>
                    <a:pt x="267" y="270"/>
                  </a:lnTo>
                  <a:lnTo>
                    <a:pt x="267" y="270"/>
                  </a:lnTo>
                  <a:lnTo>
                    <a:pt x="254" y="281"/>
                  </a:lnTo>
                  <a:lnTo>
                    <a:pt x="246" y="285"/>
                  </a:lnTo>
                  <a:lnTo>
                    <a:pt x="239" y="290"/>
                  </a:lnTo>
                  <a:lnTo>
                    <a:pt x="231" y="292"/>
                  </a:lnTo>
                  <a:lnTo>
                    <a:pt x="223" y="293"/>
                  </a:lnTo>
                  <a:lnTo>
                    <a:pt x="215" y="292"/>
                  </a:lnTo>
                  <a:lnTo>
                    <a:pt x="207" y="287"/>
                  </a:lnTo>
                  <a:lnTo>
                    <a:pt x="207" y="287"/>
                  </a:lnTo>
                  <a:lnTo>
                    <a:pt x="201" y="281"/>
                  </a:lnTo>
                  <a:lnTo>
                    <a:pt x="195" y="272"/>
                  </a:lnTo>
                  <a:lnTo>
                    <a:pt x="190" y="263"/>
                  </a:lnTo>
                  <a:lnTo>
                    <a:pt x="188" y="252"/>
                  </a:lnTo>
                  <a:lnTo>
                    <a:pt x="188" y="252"/>
                  </a:lnTo>
                  <a:lnTo>
                    <a:pt x="188" y="245"/>
                  </a:lnTo>
                  <a:lnTo>
                    <a:pt x="188" y="237"/>
                  </a:lnTo>
                  <a:lnTo>
                    <a:pt x="189" y="231"/>
                  </a:lnTo>
                  <a:lnTo>
                    <a:pt x="190" y="225"/>
                  </a:lnTo>
                  <a:lnTo>
                    <a:pt x="195" y="213"/>
                  </a:lnTo>
                  <a:lnTo>
                    <a:pt x="202" y="204"/>
                  </a:lnTo>
                  <a:lnTo>
                    <a:pt x="215" y="186"/>
                  </a:lnTo>
                  <a:lnTo>
                    <a:pt x="223" y="177"/>
                  </a:lnTo>
                  <a:lnTo>
                    <a:pt x="229" y="166"/>
                  </a:lnTo>
                  <a:lnTo>
                    <a:pt x="229" y="166"/>
                  </a:lnTo>
                  <a:lnTo>
                    <a:pt x="231" y="157"/>
                  </a:lnTo>
                  <a:lnTo>
                    <a:pt x="232" y="153"/>
                  </a:lnTo>
                  <a:lnTo>
                    <a:pt x="231" y="148"/>
                  </a:lnTo>
                  <a:lnTo>
                    <a:pt x="231" y="148"/>
                  </a:lnTo>
                  <a:lnTo>
                    <a:pt x="229" y="142"/>
                  </a:lnTo>
                  <a:lnTo>
                    <a:pt x="225" y="138"/>
                  </a:lnTo>
                  <a:lnTo>
                    <a:pt x="219" y="130"/>
                  </a:lnTo>
                  <a:lnTo>
                    <a:pt x="219" y="130"/>
                  </a:lnTo>
                  <a:lnTo>
                    <a:pt x="197" y="115"/>
                  </a:lnTo>
                  <a:lnTo>
                    <a:pt x="176" y="100"/>
                  </a:lnTo>
                  <a:lnTo>
                    <a:pt x="153" y="88"/>
                  </a:lnTo>
                  <a:lnTo>
                    <a:pt x="130" y="76"/>
                  </a:lnTo>
                  <a:lnTo>
                    <a:pt x="108" y="65"/>
                  </a:lnTo>
                  <a:lnTo>
                    <a:pt x="84" y="55"/>
                  </a:lnTo>
                  <a:lnTo>
                    <a:pt x="38" y="37"/>
                  </a:lnTo>
                  <a:lnTo>
                    <a:pt x="38" y="37"/>
                  </a:lnTo>
                  <a:lnTo>
                    <a:pt x="29" y="35"/>
                  </a:lnTo>
                  <a:lnTo>
                    <a:pt x="19" y="34"/>
                  </a:lnTo>
                  <a:lnTo>
                    <a:pt x="15" y="35"/>
                  </a:lnTo>
                  <a:lnTo>
                    <a:pt x="10" y="37"/>
                  </a:lnTo>
                  <a:lnTo>
                    <a:pt x="7" y="40"/>
                  </a:lnTo>
                  <a:lnTo>
                    <a:pt x="4" y="44"/>
                  </a:lnTo>
                  <a:lnTo>
                    <a:pt x="4" y="44"/>
                  </a:lnTo>
                  <a:lnTo>
                    <a:pt x="4" y="44"/>
                  </a:lnTo>
                  <a:lnTo>
                    <a:pt x="3" y="46"/>
                  </a:lnTo>
                  <a:lnTo>
                    <a:pt x="1" y="44"/>
                  </a:lnTo>
                  <a:lnTo>
                    <a:pt x="0" y="41"/>
                  </a:lnTo>
                  <a:lnTo>
                    <a:pt x="0" y="34"/>
                  </a:lnTo>
                  <a:lnTo>
                    <a:pt x="0" y="34"/>
                  </a:lnTo>
                  <a:lnTo>
                    <a:pt x="3" y="23"/>
                  </a:lnTo>
                  <a:lnTo>
                    <a:pt x="6" y="15"/>
                  </a:lnTo>
                  <a:lnTo>
                    <a:pt x="12" y="8"/>
                  </a:lnTo>
                  <a:lnTo>
                    <a:pt x="17" y="3"/>
                  </a:lnTo>
                  <a:lnTo>
                    <a:pt x="17" y="3"/>
                  </a:lnTo>
                  <a:lnTo>
                    <a:pt x="24" y="2"/>
                  </a:lnTo>
                  <a:lnTo>
                    <a:pt x="30" y="0"/>
                  </a:lnTo>
                  <a:lnTo>
                    <a:pt x="43" y="2"/>
                  </a:lnTo>
                  <a:lnTo>
                    <a:pt x="67" y="8"/>
                  </a:lnTo>
                  <a:lnTo>
                    <a:pt x="67" y="8"/>
                  </a:lnTo>
                  <a:lnTo>
                    <a:pt x="98" y="20"/>
                  </a:lnTo>
                  <a:lnTo>
                    <a:pt x="128" y="32"/>
                  </a:lnTo>
                  <a:lnTo>
                    <a:pt x="159" y="47"/>
                  </a:lnTo>
                  <a:lnTo>
                    <a:pt x="188"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9">
              <a:extLst>
                <a:ext uri="{FF2B5EF4-FFF2-40B4-BE49-F238E27FC236}">
                  <a16:creationId xmlns:a16="http://schemas.microsoft.com/office/drawing/2014/main" id="{73277B3C-7767-4090-8D67-3D8EE145FDBA}"/>
                </a:ext>
              </a:extLst>
            </p:cNvPr>
            <p:cNvSpPr>
              <a:spLocks/>
            </p:cNvSpPr>
            <p:nvPr userDrawn="1"/>
          </p:nvSpPr>
          <p:spPr bwMode="auto">
            <a:xfrm>
              <a:off x="5057" y="459"/>
              <a:ext cx="134" cy="146"/>
            </a:xfrm>
            <a:custGeom>
              <a:avLst/>
              <a:gdLst>
                <a:gd name="T0" fmla="*/ 188 w 270"/>
                <a:gd name="T1" fmla="*/ 62 h 293"/>
                <a:gd name="T2" fmla="*/ 241 w 270"/>
                <a:gd name="T3" fmla="*/ 94 h 293"/>
                <a:gd name="T4" fmla="*/ 258 w 270"/>
                <a:gd name="T5" fmla="*/ 107 h 293"/>
                <a:gd name="T6" fmla="*/ 265 w 270"/>
                <a:gd name="T7" fmla="*/ 118 h 293"/>
                <a:gd name="T8" fmla="*/ 267 w 270"/>
                <a:gd name="T9" fmla="*/ 132 h 293"/>
                <a:gd name="T10" fmla="*/ 265 w 270"/>
                <a:gd name="T11" fmla="*/ 139 h 293"/>
                <a:gd name="T12" fmla="*/ 256 w 270"/>
                <a:gd name="T13" fmla="*/ 157 h 293"/>
                <a:gd name="T14" fmla="*/ 240 w 270"/>
                <a:gd name="T15" fmla="*/ 175 h 293"/>
                <a:gd name="T16" fmla="*/ 227 w 270"/>
                <a:gd name="T17" fmla="*/ 195 h 293"/>
                <a:gd name="T18" fmla="*/ 223 w 270"/>
                <a:gd name="T19" fmla="*/ 209 h 293"/>
                <a:gd name="T20" fmla="*/ 224 w 270"/>
                <a:gd name="T21" fmla="*/ 224 h 293"/>
                <a:gd name="T22" fmla="*/ 227 w 270"/>
                <a:gd name="T23" fmla="*/ 237 h 293"/>
                <a:gd name="T24" fmla="*/ 235 w 270"/>
                <a:gd name="T25" fmla="*/ 252 h 293"/>
                <a:gd name="T26" fmla="*/ 242 w 270"/>
                <a:gd name="T27" fmla="*/ 260 h 293"/>
                <a:gd name="T28" fmla="*/ 247 w 270"/>
                <a:gd name="T29" fmla="*/ 261 h 293"/>
                <a:gd name="T30" fmla="*/ 257 w 270"/>
                <a:gd name="T31" fmla="*/ 264 h 293"/>
                <a:gd name="T32" fmla="*/ 267 w 270"/>
                <a:gd name="T33" fmla="*/ 261 h 293"/>
                <a:gd name="T34" fmla="*/ 270 w 270"/>
                <a:gd name="T35" fmla="*/ 266 h 293"/>
                <a:gd name="T36" fmla="*/ 267 w 270"/>
                <a:gd name="T37" fmla="*/ 270 h 293"/>
                <a:gd name="T38" fmla="*/ 254 w 270"/>
                <a:gd name="T39" fmla="*/ 281 h 293"/>
                <a:gd name="T40" fmla="*/ 239 w 270"/>
                <a:gd name="T41" fmla="*/ 290 h 293"/>
                <a:gd name="T42" fmla="*/ 223 w 270"/>
                <a:gd name="T43" fmla="*/ 293 h 293"/>
                <a:gd name="T44" fmla="*/ 207 w 270"/>
                <a:gd name="T45" fmla="*/ 287 h 293"/>
                <a:gd name="T46" fmla="*/ 201 w 270"/>
                <a:gd name="T47" fmla="*/ 281 h 293"/>
                <a:gd name="T48" fmla="*/ 190 w 270"/>
                <a:gd name="T49" fmla="*/ 263 h 293"/>
                <a:gd name="T50" fmla="*/ 188 w 270"/>
                <a:gd name="T51" fmla="*/ 252 h 293"/>
                <a:gd name="T52" fmla="*/ 188 w 270"/>
                <a:gd name="T53" fmla="*/ 237 h 293"/>
                <a:gd name="T54" fmla="*/ 190 w 270"/>
                <a:gd name="T55" fmla="*/ 225 h 293"/>
                <a:gd name="T56" fmla="*/ 202 w 270"/>
                <a:gd name="T57" fmla="*/ 204 h 293"/>
                <a:gd name="T58" fmla="*/ 223 w 270"/>
                <a:gd name="T59" fmla="*/ 177 h 293"/>
                <a:gd name="T60" fmla="*/ 229 w 270"/>
                <a:gd name="T61" fmla="*/ 166 h 293"/>
                <a:gd name="T62" fmla="*/ 232 w 270"/>
                <a:gd name="T63" fmla="*/ 153 h 293"/>
                <a:gd name="T64" fmla="*/ 231 w 270"/>
                <a:gd name="T65" fmla="*/ 148 h 293"/>
                <a:gd name="T66" fmla="*/ 225 w 270"/>
                <a:gd name="T67" fmla="*/ 138 h 293"/>
                <a:gd name="T68" fmla="*/ 219 w 270"/>
                <a:gd name="T69" fmla="*/ 130 h 293"/>
                <a:gd name="T70" fmla="*/ 176 w 270"/>
                <a:gd name="T71" fmla="*/ 100 h 293"/>
                <a:gd name="T72" fmla="*/ 130 w 270"/>
                <a:gd name="T73" fmla="*/ 76 h 293"/>
                <a:gd name="T74" fmla="*/ 84 w 270"/>
                <a:gd name="T75" fmla="*/ 55 h 293"/>
                <a:gd name="T76" fmla="*/ 38 w 270"/>
                <a:gd name="T77" fmla="*/ 37 h 293"/>
                <a:gd name="T78" fmla="*/ 19 w 270"/>
                <a:gd name="T79" fmla="*/ 34 h 293"/>
                <a:gd name="T80" fmla="*/ 10 w 270"/>
                <a:gd name="T81" fmla="*/ 37 h 293"/>
                <a:gd name="T82" fmla="*/ 4 w 270"/>
                <a:gd name="T83" fmla="*/ 44 h 293"/>
                <a:gd name="T84" fmla="*/ 4 w 270"/>
                <a:gd name="T85" fmla="*/ 44 h 293"/>
                <a:gd name="T86" fmla="*/ 1 w 270"/>
                <a:gd name="T87" fmla="*/ 44 h 293"/>
                <a:gd name="T88" fmla="*/ 0 w 270"/>
                <a:gd name="T89" fmla="*/ 34 h 293"/>
                <a:gd name="T90" fmla="*/ 3 w 270"/>
                <a:gd name="T91" fmla="*/ 23 h 293"/>
                <a:gd name="T92" fmla="*/ 12 w 270"/>
                <a:gd name="T93" fmla="*/ 8 h 293"/>
                <a:gd name="T94" fmla="*/ 17 w 270"/>
                <a:gd name="T95" fmla="*/ 3 h 293"/>
                <a:gd name="T96" fmla="*/ 30 w 270"/>
                <a:gd name="T97" fmla="*/ 0 h 293"/>
                <a:gd name="T98" fmla="*/ 67 w 270"/>
                <a:gd name="T99" fmla="*/ 8 h 293"/>
                <a:gd name="T100" fmla="*/ 98 w 270"/>
                <a:gd name="T101" fmla="*/ 20 h 293"/>
                <a:gd name="T102" fmla="*/ 159 w 270"/>
                <a:gd name="T103" fmla="*/ 4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0" h="293">
                  <a:moveTo>
                    <a:pt x="188" y="62"/>
                  </a:moveTo>
                  <a:lnTo>
                    <a:pt x="188" y="62"/>
                  </a:lnTo>
                  <a:lnTo>
                    <a:pt x="224" y="83"/>
                  </a:lnTo>
                  <a:lnTo>
                    <a:pt x="241" y="94"/>
                  </a:lnTo>
                  <a:lnTo>
                    <a:pt x="258" y="107"/>
                  </a:lnTo>
                  <a:lnTo>
                    <a:pt x="258" y="107"/>
                  </a:lnTo>
                  <a:lnTo>
                    <a:pt x="262" y="112"/>
                  </a:lnTo>
                  <a:lnTo>
                    <a:pt x="265" y="118"/>
                  </a:lnTo>
                  <a:lnTo>
                    <a:pt x="266" y="126"/>
                  </a:lnTo>
                  <a:lnTo>
                    <a:pt x="267" y="132"/>
                  </a:lnTo>
                  <a:lnTo>
                    <a:pt x="267" y="132"/>
                  </a:lnTo>
                  <a:lnTo>
                    <a:pt x="265" y="139"/>
                  </a:lnTo>
                  <a:lnTo>
                    <a:pt x="263" y="145"/>
                  </a:lnTo>
                  <a:lnTo>
                    <a:pt x="256" y="157"/>
                  </a:lnTo>
                  <a:lnTo>
                    <a:pt x="248" y="166"/>
                  </a:lnTo>
                  <a:lnTo>
                    <a:pt x="240" y="175"/>
                  </a:lnTo>
                  <a:lnTo>
                    <a:pt x="233" y="184"/>
                  </a:lnTo>
                  <a:lnTo>
                    <a:pt x="227" y="195"/>
                  </a:lnTo>
                  <a:lnTo>
                    <a:pt x="225" y="201"/>
                  </a:lnTo>
                  <a:lnTo>
                    <a:pt x="223" y="209"/>
                  </a:lnTo>
                  <a:lnTo>
                    <a:pt x="223" y="216"/>
                  </a:lnTo>
                  <a:lnTo>
                    <a:pt x="224" y="224"/>
                  </a:lnTo>
                  <a:lnTo>
                    <a:pt x="224" y="224"/>
                  </a:lnTo>
                  <a:lnTo>
                    <a:pt x="227" y="237"/>
                  </a:lnTo>
                  <a:lnTo>
                    <a:pt x="231" y="248"/>
                  </a:lnTo>
                  <a:lnTo>
                    <a:pt x="235" y="252"/>
                  </a:lnTo>
                  <a:lnTo>
                    <a:pt x="239" y="257"/>
                  </a:lnTo>
                  <a:lnTo>
                    <a:pt x="242" y="260"/>
                  </a:lnTo>
                  <a:lnTo>
                    <a:pt x="247" y="261"/>
                  </a:lnTo>
                  <a:lnTo>
                    <a:pt x="247" y="261"/>
                  </a:lnTo>
                  <a:lnTo>
                    <a:pt x="253" y="263"/>
                  </a:lnTo>
                  <a:lnTo>
                    <a:pt x="257" y="264"/>
                  </a:lnTo>
                  <a:lnTo>
                    <a:pt x="262" y="263"/>
                  </a:lnTo>
                  <a:lnTo>
                    <a:pt x="267" y="261"/>
                  </a:lnTo>
                  <a:lnTo>
                    <a:pt x="267" y="261"/>
                  </a:lnTo>
                  <a:lnTo>
                    <a:pt x="270" y="266"/>
                  </a:lnTo>
                  <a:lnTo>
                    <a:pt x="270" y="269"/>
                  </a:lnTo>
                  <a:lnTo>
                    <a:pt x="267" y="270"/>
                  </a:lnTo>
                  <a:lnTo>
                    <a:pt x="267" y="270"/>
                  </a:lnTo>
                  <a:lnTo>
                    <a:pt x="254" y="281"/>
                  </a:lnTo>
                  <a:lnTo>
                    <a:pt x="246" y="285"/>
                  </a:lnTo>
                  <a:lnTo>
                    <a:pt x="239" y="290"/>
                  </a:lnTo>
                  <a:lnTo>
                    <a:pt x="231" y="292"/>
                  </a:lnTo>
                  <a:lnTo>
                    <a:pt x="223" y="293"/>
                  </a:lnTo>
                  <a:lnTo>
                    <a:pt x="215" y="292"/>
                  </a:lnTo>
                  <a:lnTo>
                    <a:pt x="207" y="287"/>
                  </a:lnTo>
                  <a:lnTo>
                    <a:pt x="207" y="287"/>
                  </a:lnTo>
                  <a:lnTo>
                    <a:pt x="201" y="281"/>
                  </a:lnTo>
                  <a:lnTo>
                    <a:pt x="195" y="272"/>
                  </a:lnTo>
                  <a:lnTo>
                    <a:pt x="190" y="263"/>
                  </a:lnTo>
                  <a:lnTo>
                    <a:pt x="188" y="252"/>
                  </a:lnTo>
                  <a:lnTo>
                    <a:pt x="188" y="252"/>
                  </a:lnTo>
                  <a:lnTo>
                    <a:pt x="188" y="245"/>
                  </a:lnTo>
                  <a:lnTo>
                    <a:pt x="188" y="237"/>
                  </a:lnTo>
                  <a:lnTo>
                    <a:pt x="189" y="231"/>
                  </a:lnTo>
                  <a:lnTo>
                    <a:pt x="190" y="225"/>
                  </a:lnTo>
                  <a:lnTo>
                    <a:pt x="195" y="213"/>
                  </a:lnTo>
                  <a:lnTo>
                    <a:pt x="202" y="204"/>
                  </a:lnTo>
                  <a:lnTo>
                    <a:pt x="215" y="186"/>
                  </a:lnTo>
                  <a:lnTo>
                    <a:pt x="223" y="177"/>
                  </a:lnTo>
                  <a:lnTo>
                    <a:pt x="229" y="166"/>
                  </a:lnTo>
                  <a:lnTo>
                    <a:pt x="229" y="166"/>
                  </a:lnTo>
                  <a:lnTo>
                    <a:pt x="231" y="157"/>
                  </a:lnTo>
                  <a:lnTo>
                    <a:pt x="232" y="153"/>
                  </a:lnTo>
                  <a:lnTo>
                    <a:pt x="231" y="148"/>
                  </a:lnTo>
                  <a:lnTo>
                    <a:pt x="231" y="148"/>
                  </a:lnTo>
                  <a:lnTo>
                    <a:pt x="229" y="142"/>
                  </a:lnTo>
                  <a:lnTo>
                    <a:pt x="225" y="138"/>
                  </a:lnTo>
                  <a:lnTo>
                    <a:pt x="219" y="130"/>
                  </a:lnTo>
                  <a:lnTo>
                    <a:pt x="219" y="130"/>
                  </a:lnTo>
                  <a:lnTo>
                    <a:pt x="197" y="115"/>
                  </a:lnTo>
                  <a:lnTo>
                    <a:pt x="176" y="100"/>
                  </a:lnTo>
                  <a:lnTo>
                    <a:pt x="153" y="88"/>
                  </a:lnTo>
                  <a:lnTo>
                    <a:pt x="130" y="76"/>
                  </a:lnTo>
                  <a:lnTo>
                    <a:pt x="108" y="65"/>
                  </a:lnTo>
                  <a:lnTo>
                    <a:pt x="84" y="55"/>
                  </a:lnTo>
                  <a:lnTo>
                    <a:pt x="38" y="37"/>
                  </a:lnTo>
                  <a:lnTo>
                    <a:pt x="38" y="37"/>
                  </a:lnTo>
                  <a:lnTo>
                    <a:pt x="29" y="35"/>
                  </a:lnTo>
                  <a:lnTo>
                    <a:pt x="19" y="34"/>
                  </a:lnTo>
                  <a:lnTo>
                    <a:pt x="15" y="35"/>
                  </a:lnTo>
                  <a:lnTo>
                    <a:pt x="10" y="37"/>
                  </a:lnTo>
                  <a:lnTo>
                    <a:pt x="7" y="40"/>
                  </a:lnTo>
                  <a:lnTo>
                    <a:pt x="4" y="44"/>
                  </a:lnTo>
                  <a:lnTo>
                    <a:pt x="4" y="44"/>
                  </a:lnTo>
                  <a:lnTo>
                    <a:pt x="4" y="44"/>
                  </a:lnTo>
                  <a:lnTo>
                    <a:pt x="3" y="46"/>
                  </a:lnTo>
                  <a:lnTo>
                    <a:pt x="1" y="44"/>
                  </a:lnTo>
                  <a:lnTo>
                    <a:pt x="0" y="41"/>
                  </a:lnTo>
                  <a:lnTo>
                    <a:pt x="0" y="34"/>
                  </a:lnTo>
                  <a:lnTo>
                    <a:pt x="0" y="34"/>
                  </a:lnTo>
                  <a:lnTo>
                    <a:pt x="3" y="23"/>
                  </a:lnTo>
                  <a:lnTo>
                    <a:pt x="6" y="15"/>
                  </a:lnTo>
                  <a:lnTo>
                    <a:pt x="12" y="8"/>
                  </a:lnTo>
                  <a:lnTo>
                    <a:pt x="17" y="3"/>
                  </a:lnTo>
                  <a:lnTo>
                    <a:pt x="17" y="3"/>
                  </a:lnTo>
                  <a:lnTo>
                    <a:pt x="24" y="2"/>
                  </a:lnTo>
                  <a:lnTo>
                    <a:pt x="30" y="0"/>
                  </a:lnTo>
                  <a:lnTo>
                    <a:pt x="43" y="2"/>
                  </a:lnTo>
                  <a:lnTo>
                    <a:pt x="67" y="8"/>
                  </a:lnTo>
                  <a:lnTo>
                    <a:pt x="67" y="8"/>
                  </a:lnTo>
                  <a:lnTo>
                    <a:pt x="98" y="20"/>
                  </a:lnTo>
                  <a:lnTo>
                    <a:pt x="128" y="32"/>
                  </a:lnTo>
                  <a:lnTo>
                    <a:pt x="159" y="47"/>
                  </a:lnTo>
                  <a:lnTo>
                    <a:pt x="188" y="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0">
              <a:extLst>
                <a:ext uri="{FF2B5EF4-FFF2-40B4-BE49-F238E27FC236}">
                  <a16:creationId xmlns:a16="http://schemas.microsoft.com/office/drawing/2014/main" id="{D1C69B12-639C-40D3-8B4E-19E9FA04DCA3}"/>
                </a:ext>
              </a:extLst>
            </p:cNvPr>
            <p:cNvSpPr>
              <a:spLocks noEditPoints="1"/>
            </p:cNvSpPr>
            <p:nvPr userDrawn="1"/>
          </p:nvSpPr>
          <p:spPr bwMode="auto">
            <a:xfrm>
              <a:off x="5127" y="576"/>
              <a:ext cx="17" cy="22"/>
            </a:xfrm>
            <a:custGeom>
              <a:avLst/>
              <a:gdLst>
                <a:gd name="T0" fmla="*/ 21 w 33"/>
                <a:gd name="T1" fmla="*/ 6 h 43"/>
                <a:gd name="T2" fmla="*/ 21 w 33"/>
                <a:gd name="T3" fmla="*/ 6 h 43"/>
                <a:gd name="T4" fmla="*/ 21 w 33"/>
                <a:gd name="T5" fmla="*/ 3 h 43"/>
                <a:gd name="T6" fmla="*/ 18 w 33"/>
                <a:gd name="T7" fmla="*/ 3 h 43"/>
                <a:gd name="T8" fmla="*/ 18 w 33"/>
                <a:gd name="T9" fmla="*/ 3 h 43"/>
                <a:gd name="T10" fmla="*/ 12 w 33"/>
                <a:gd name="T11" fmla="*/ 4 h 43"/>
                <a:gd name="T12" fmla="*/ 9 w 33"/>
                <a:gd name="T13" fmla="*/ 7 h 43"/>
                <a:gd name="T14" fmla="*/ 7 w 33"/>
                <a:gd name="T15" fmla="*/ 13 h 43"/>
                <a:gd name="T16" fmla="*/ 5 w 33"/>
                <a:gd name="T17" fmla="*/ 22 h 43"/>
                <a:gd name="T18" fmla="*/ 5 w 33"/>
                <a:gd name="T19" fmla="*/ 22 h 43"/>
                <a:gd name="T20" fmla="*/ 7 w 33"/>
                <a:gd name="T21" fmla="*/ 30 h 43"/>
                <a:gd name="T22" fmla="*/ 9 w 33"/>
                <a:gd name="T23" fmla="*/ 36 h 43"/>
                <a:gd name="T24" fmla="*/ 12 w 33"/>
                <a:gd name="T25" fmla="*/ 39 h 43"/>
                <a:gd name="T26" fmla="*/ 19 w 33"/>
                <a:gd name="T27" fmla="*/ 40 h 43"/>
                <a:gd name="T28" fmla="*/ 19 w 33"/>
                <a:gd name="T29" fmla="*/ 40 h 43"/>
                <a:gd name="T30" fmla="*/ 21 w 33"/>
                <a:gd name="T31" fmla="*/ 40 h 43"/>
                <a:gd name="T32" fmla="*/ 22 w 33"/>
                <a:gd name="T33" fmla="*/ 39 h 43"/>
                <a:gd name="T34" fmla="*/ 21 w 33"/>
                <a:gd name="T35" fmla="*/ 6 h 43"/>
                <a:gd name="T36" fmla="*/ 33 w 33"/>
                <a:gd name="T37" fmla="*/ 1 h 43"/>
                <a:gd name="T38" fmla="*/ 33 w 33"/>
                <a:gd name="T39" fmla="*/ 1 h 43"/>
                <a:gd name="T40" fmla="*/ 28 w 33"/>
                <a:gd name="T41" fmla="*/ 3 h 43"/>
                <a:gd name="T42" fmla="*/ 27 w 33"/>
                <a:gd name="T43" fmla="*/ 4 h 43"/>
                <a:gd name="T44" fmla="*/ 27 w 33"/>
                <a:gd name="T45" fmla="*/ 4 h 43"/>
                <a:gd name="T46" fmla="*/ 27 w 33"/>
                <a:gd name="T47" fmla="*/ 21 h 43"/>
                <a:gd name="T48" fmla="*/ 27 w 33"/>
                <a:gd name="T49" fmla="*/ 21 h 43"/>
                <a:gd name="T50" fmla="*/ 27 w 33"/>
                <a:gd name="T51" fmla="*/ 37 h 43"/>
                <a:gd name="T52" fmla="*/ 27 w 33"/>
                <a:gd name="T53" fmla="*/ 37 h 43"/>
                <a:gd name="T54" fmla="*/ 28 w 33"/>
                <a:gd name="T55" fmla="*/ 39 h 43"/>
                <a:gd name="T56" fmla="*/ 33 w 33"/>
                <a:gd name="T57" fmla="*/ 40 h 43"/>
                <a:gd name="T58" fmla="*/ 33 w 33"/>
                <a:gd name="T59" fmla="*/ 42 h 43"/>
                <a:gd name="T60" fmla="*/ 17 w 33"/>
                <a:gd name="T61" fmla="*/ 43 h 43"/>
                <a:gd name="T62" fmla="*/ 17 w 33"/>
                <a:gd name="T63" fmla="*/ 43 h 43"/>
                <a:gd name="T64" fmla="*/ 12 w 33"/>
                <a:gd name="T65" fmla="*/ 43 h 43"/>
                <a:gd name="T66" fmla="*/ 9 w 33"/>
                <a:gd name="T67" fmla="*/ 42 h 43"/>
                <a:gd name="T68" fmla="*/ 7 w 33"/>
                <a:gd name="T69" fmla="*/ 40 h 43"/>
                <a:gd name="T70" fmla="*/ 4 w 33"/>
                <a:gd name="T71" fmla="*/ 37 h 43"/>
                <a:gd name="T72" fmla="*/ 4 w 33"/>
                <a:gd name="T73" fmla="*/ 37 h 43"/>
                <a:gd name="T74" fmla="*/ 1 w 33"/>
                <a:gd name="T75" fmla="*/ 31 h 43"/>
                <a:gd name="T76" fmla="*/ 0 w 33"/>
                <a:gd name="T77" fmla="*/ 27 h 43"/>
                <a:gd name="T78" fmla="*/ 0 w 33"/>
                <a:gd name="T79" fmla="*/ 22 h 43"/>
                <a:gd name="T80" fmla="*/ 0 w 33"/>
                <a:gd name="T81" fmla="*/ 22 h 43"/>
                <a:gd name="T82" fmla="*/ 1 w 33"/>
                <a:gd name="T83" fmla="*/ 13 h 43"/>
                <a:gd name="T84" fmla="*/ 3 w 33"/>
                <a:gd name="T85" fmla="*/ 7 h 43"/>
                <a:gd name="T86" fmla="*/ 5 w 33"/>
                <a:gd name="T87" fmla="*/ 4 h 43"/>
                <a:gd name="T88" fmla="*/ 9 w 33"/>
                <a:gd name="T89" fmla="*/ 1 h 43"/>
                <a:gd name="T90" fmla="*/ 12 w 33"/>
                <a:gd name="T91" fmla="*/ 0 h 43"/>
                <a:gd name="T92" fmla="*/ 17 w 33"/>
                <a:gd name="T93" fmla="*/ 0 h 43"/>
                <a:gd name="T94" fmla="*/ 33 w 33"/>
                <a:gd name="T95" fmla="*/ 0 h 43"/>
                <a:gd name="T96" fmla="*/ 33 w 33"/>
                <a:gd name="T97"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 h="43">
                  <a:moveTo>
                    <a:pt x="21" y="6"/>
                  </a:moveTo>
                  <a:lnTo>
                    <a:pt x="21" y="6"/>
                  </a:lnTo>
                  <a:lnTo>
                    <a:pt x="21" y="3"/>
                  </a:lnTo>
                  <a:lnTo>
                    <a:pt x="18" y="3"/>
                  </a:lnTo>
                  <a:lnTo>
                    <a:pt x="18" y="3"/>
                  </a:lnTo>
                  <a:lnTo>
                    <a:pt x="12" y="4"/>
                  </a:lnTo>
                  <a:lnTo>
                    <a:pt x="9" y="7"/>
                  </a:lnTo>
                  <a:lnTo>
                    <a:pt x="7" y="13"/>
                  </a:lnTo>
                  <a:lnTo>
                    <a:pt x="5" y="22"/>
                  </a:lnTo>
                  <a:lnTo>
                    <a:pt x="5" y="22"/>
                  </a:lnTo>
                  <a:lnTo>
                    <a:pt x="7" y="30"/>
                  </a:lnTo>
                  <a:lnTo>
                    <a:pt x="9" y="36"/>
                  </a:lnTo>
                  <a:lnTo>
                    <a:pt x="12" y="39"/>
                  </a:lnTo>
                  <a:lnTo>
                    <a:pt x="19" y="40"/>
                  </a:lnTo>
                  <a:lnTo>
                    <a:pt x="19" y="40"/>
                  </a:lnTo>
                  <a:lnTo>
                    <a:pt x="21" y="40"/>
                  </a:lnTo>
                  <a:lnTo>
                    <a:pt x="22" y="39"/>
                  </a:lnTo>
                  <a:lnTo>
                    <a:pt x="21" y="6"/>
                  </a:lnTo>
                  <a:close/>
                  <a:moveTo>
                    <a:pt x="33" y="1"/>
                  </a:moveTo>
                  <a:lnTo>
                    <a:pt x="33" y="1"/>
                  </a:lnTo>
                  <a:lnTo>
                    <a:pt x="28" y="3"/>
                  </a:lnTo>
                  <a:lnTo>
                    <a:pt x="27" y="4"/>
                  </a:lnTo>
                  <a:lnTo>
                    <a:pt x="27" y="4"/>
                  </a:lnTo>
                  <a:lnTo>
                    <a:pt x="27" y="21"/>
                  </a:lnTo>
                  <a:lnTo>
                    <a:pt x="27" y="21"/>
                  </a:lnTo>
                  <a:lnTo>
                    <a:pt x="27" y="37"/>
                  </a:lnTo>
                  <a:lnTo>
                    <a:pt x="27" y="37"/>
                  </a:lnTo>
                  <a:lnTo>
                    <a:pt x="28" y="39"/>
                  </a:lnTo>
                  <a:lnTo>
                    <a:pt x="33" y="40"/>
                  </a:lnTo>
                  <a:lnTo>
                    <a:pt x="33" y="42"/>
                  </a:lnTo>
                  <a:lnTo>
                    <a:pt x="17" y="43"/>
                  </a:lnTo>
                  <a:lnTo>
                    <a:pt x="17" y="43"/>
                  </a:lnTo>
                  <a:lnTo>
                    <a:pt x="12" y="43"/>
                  </a:lnTo>
                  <a:lnTo>
                    <a:pt x="9" y="42"/>
                  </a:lnTo>
                  <a:lnTo>
                    <a:pt x="7" y="40"/>
                  </a:lnTo>
                  <a:lnTo>
                    <a:pt x="4" y="37"/>
                  </a:lnTo>
                  <a:lnTo>
                    <a:pt x="4" y="37"/>
                  </a:lnTo>
                  <a:lnTo>
                    <a:pt x="1" y="31"/>
                  </a:lnTo>
                  <a:lnTo>
                    <a:pt x="0" y="27"/>
                  </a:lnTo>
                  <a:lnTo>
                    <a:pt x="0" y="22"/>
                  </a:lnTo>
                  <a:lnTo>
                    <a:pt x="0" y="22"/>
                  </a:lnTo>
                  <a:lnTo>
                    <a:pt x="1" y="13"/>
                  </a:lnTo>
                  <a:lnTo>
                    <a:pt x="3" y="7"/>
                  </a:lnTo>
                  <a:lnTo>
                    <a:pt x="5" y="4"/>
                  </a:lnTo>
                  <a:lnTo>
                    <a:pt x="9" y="1"/>
                  </a:lnTo>
                  <a:lnTo>
                    <a:pt x="12" y="0"/>
                  </a:lnTo>
                  <a:lnTo>
                    <a:pt x="17" y="0"/>
                  </a:lnTo>
                  <a:lnTo>
                    <a:pt x="33" y="0"/>
                  </a:lnTo>
                  <a:lnTo>
                    <a:pt x="3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1">
              <a:extLst>
                <a:ext uri="{FF2B5EF4-FFF2-40B4-BE49-F238E27FC236}">
                  <a16:creationId xmlns:a16="http://schemas.microsoft.com/office/drawing/2014/main" id="{421D3619-EA67-4F0C-932E-9F2E7B97D77B}"/>
                </a:ext>
              </a:extLst>
            </p:cNvPr>
            <p:cNvSpPr>
              <a:spLocks/>
            </p:cNvSpPr>
            <p:nvPr userDrawn="1"/>
          </p:nvSpPr>
          <p:spPr bwMode="auto">
            <a:xfrm>
              <a:off x="5112" y="575"/>
              <a:ext cx="14" cy="23"/>
            </a:xfrm>
            <a:custGeom>
              <a:avLst/>
              <a:gdLst>
                <a:gd name="T0" fmla="*/ 28 w 28"/>
                <a:gd name="T1" fmla="*/ 6 h 46"/>
                <a:gd name="T2" fmla="*/ 28 w 28"/>
                <a:gd name="T3" fmla="*/ 6 h 46"/>
                <a:gd name="T4" fmla="*/ 25 w 28"/>
                <a:gd name="T5" fmla="*/ 6 h 46"/>
                <a:gd name="T6" fmla="*/ 24 w 28"/>
                <a:gd name="T7" fmla="*/ 7 h 46"/>
                <a:gd name="T8" fmla="*/ 24 w 28"/>
                <a:gd name="T9" fmla="*/ 7 h 46"/>
                <a:gd name="T10" fmla="*/ 23 w 28"/>
                <a:gd name="T11" fmla="*/ 24 h 46"/>
                <a:gd name="T12" fmla="*/ 23 w 28"/>
                <a:gd name="T13" fmla="*/ 24 h 46"/>
                <a:gd name="T14" fmla="*/ 22 w 28"/>
                <a:gd name="T15" fmla="*/ 40 h 46"/>
                <a:gd name="T16" fmla="*/ 22 w 28"/>
                <a:gd name="T17" fmla="*/ 40 h 46"/>
                <a:gd name="T18" fmla="*/ 23 w 28"/>
                <a:gd name="T19" fmla="*/ 42 h 46"/>
                <a:gd name="T20" fmla="*/ 26 w 28"/>
                <a:gd name="T21" fmla="*/ 43 h 46"/>
                <a:gd name="T22" fmla="*/ 26 w 28"/>
                <a:gd name="T23" fmla="*/ 46 h 46"/>
                <a:gd name="T24" fmla="*/ 8 w 28"/>
                <a:gd name="T25" fmla="*/ 45 h 46"/>
                <a:gd name="T26" fmla="*/ 8 w 28"/>
                <a:gd name="T27" fmla="*/ 45 h 46"/>
                <a:gd name="T28" fmla="*/ 1 w 28"/>
                <a:gd name="T29" fmla="*/ 43 h 46"/>
                <a:gd name="T30" fmla="*/ 1 w 28"/>
                <a:gd name="T31" fmla="*/ 43 h 46"/>
                <a:gd name="T32" fmla="*/ 1 w 28"/>
                <a:gd name="T33" fmla="*/ 33 h 46"/>
                <a:gd name="T34" fmla="*/ 3 w 28"/>
                <a:gd name="T35" fmla="*/ 31 h 46"/>
                <a:gd name="T36" fmla="*/ 3 w 28"/>
                <a:gd name="T37" fmla="*/ 31 h 46"/>
                <a:gd name="T38" fmla="*/ 3 w 28"/>
                <a:gd name="T39" fmla="*/ 37 h 46"/>
                <a:gd name="T40" fmla="*/ 5 w 28"/>
                <a:gd name="T41" fmla="*/ 40 h 46"/>
                <a:gd name="T42" fmla="*/ 7 w 28"/>
                <a:gd name="T43" fmla="*/ 42 h 46"/>
                <a:gd name="T44" fmla="*/ 11 w 28"/>
                <a:gd name="T45" fmla="*/ 42 h 46"/>
                <a:gd name="T46" fmla="*/ 16 w 28"/>
                <a:gd name="T47" fmla="*/ 42 h 46"/>
                <a:gd name="T48" fmla="*/ 16 w 28"/>
                <a:gd name="T49" fmla="*/ 42 h 46"/>
                <a:gd name="T50" fmla="*/ 16 w 28"/>
                <a:gd name="T51" fmla="*/ 42 h 46"/>
                <a:gd name="T52" fmla="*/ 17 w 28"/>
                <a:gd name="T53" fmla="*/ 27 h 46"/>
                <a:gd name="T54" fmla="*/ 17 w 28"/>
                <a:gd name="T55" fmla="*/ 27 h 46"/>
                <a:gd name="T56" fmla="*/ 17 w 28"/>
                <a:gd name="T57" fmla="*/ 27 h 46"/>
                <a:gd name="T58" fmla="*/ 16 w 28"/>
                <a:gd name="T59" fmla="*/ 25 h 46"/>
                <a:gd name="T60" fmla="*/ 15 w 28"/>
                <a:gd name="T61" fmla="*/ 25 h 46"/>
                <a:gd name="T62" fmla="*/ 15 w 28"/>
                <a:gd name="T63" fmla="*/ 25 h 46"/>
                <a:gd name="T64" fmla="*/ 11 w 28"/>
                <a:gd name="T65" fmla="*/ 25 h 46"/>
                <a:gd name="T66" fmla="*/ 10 w 28"/>
                <a:gd name="T67" fmla="*/ 27 h 46"/>
                <a:gd name="T68" fmla="*/ 9 w 28"/>
                <a:gd name="T69" fmla="*/ 28 h 46"/>
                <a:gd name="T70" fmla="*/ 8 w 28"/>
                <a:gd name="T71" fmla="*/ 30 h 46"/>
                <a:gd name="T72" fmla="*/ 7 w 28"/>
                <a:gd name="T73" fmla="*/ 30 h 46"/>
                <a:gd name="T74" fmla="*/ 7 w 28"/>
                <a:gd name="T75" fmla="*/ 30 h 46"/>
                <a:gd name="T76" fmla="*/ 7 w 28"/>
                <a:gd name="T77" fmla="*/ 24 h 46"/>
                <a:gd name="T78" fmla="*/ 7 w 28"/>
                <a:gd name="T79" fmla="*/ 24 h 46"/>
                <a:gd name="T80" fmla="*/ 7 w 28"/>
                <a:gd name="T81" fmla="*/ 16 h 46"/>
                <a:gd name="T82" fmla="*/ 9 w 28"/>
                <a:gd name="T83" fmla="*/ 16 h 46"/>
                <a:gd name="T84" fmla="*/ 9 w 28"/>
                <a:gd name="T85" fmla="*/ 16 h 46"/>
                <a:gd name="T86" fmla="*/ 10 w 28"/>
                <a:gd name="T87" fmla="*/ 21 h 46"/>
                <a:gd name="T88" fmla="*/ 11 w 28"/>
                <a:gd name="T89" fmla="*/ 22 h 46"/>
                <a:gd name="T90" fmla="*/ 14 w 28"/>
                <a:gd name="T91" fmla="*/ 22 h 46"/>
                <a:gd name="T92" fmla="*/ 17 w 28"/>
                <a:gd name="T93" fmla="*/ 22 h 46"/>
                <a:gd name="T94" fmla="*/ 17 w 28"/>
                <a:gd name="T95" fmla="*/ 22 h 46"/>
                <a:gd name="T96" fmla="*/ 18 w 28"/>
                <a:gd name="T97" fmla="*/ 22 h 46"/>
                <a:gd name="T98" fmla="*/ 18 w 28"/>
                <a:gd name="T99" fmla="*/ 6 h 46"/>
                <a:gd name="T100" fmla="*/ 18 w 28"/>
                <a:gd name="T101" fmla="*/ 6 h 46"/>
                <a:gd name="T102" fmla="*/ 18 w 28"/>
                <a:gd name="T103" fmla="*/ 6 h 46"/>
                <a:gd name="T104" fmla="*/ 18 w 28"/>
                <a:gd name="T105" fmla="*/ 4 h 46"/>
                <a:gd name="T106" fmla="*/ 10 w 28"/>
                <a:gd name="T107" fmla="*/ 4 h 46"/>
                <a:gd name="T108" fmla="*/ 10 w 28"/>
                <a:gd name="T109" fmla="*/ 4 h 46"/>
                <a:gd name="T110" fmla="*/ 6 w 28"/>
                <a:gd name="T111" fmla="*/ 4 h 46"/>
                <a:gd name="T112" fmla="*/ 3 w 28"/>
                <a:gd name="T113" fmla="*/ 9 h 46"/>
                <a:gd name="T114" fmla="*/ 2 w 28"/>
                <a:gd name="T115" fmla="*/ 13 h 46"/>
                <a:gd name="T116" fmla="*/ 0 w 28"/>
                <a:gd name="T117" fmla="*/ 12 h 46"/>
                <a:gd name="T118" fmla="*/ 0 w 28"/>
                <a:gd name="T119" fmla="*/ 12 h 46"/>
                <a:gd name="T120" fmla="*/ 2 w 28"/>
                <a:gd name="T121" fmla="*/ 0 h 46"/>
                <a:gd name="T122" fmla="*/ 28 w 28"/>
                <a:gd name="T123" fmla="*/ 3 h 46"/>
                <a:gd name="T124" fmla="*/ 28 w 28"/>
                <a:gd name="T125"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 h="46">
                  <a:moveTo>
                    <a:pt x="28" y="6"/>
                  </a:moveTo>
                  <a:lnTo>
                    <a:pt x="28" y="6"/>
                  </a:lnTo>
                  <a:lnTo>
                    <a:pt x="25" y="6"/>
                  </a:lnTo>
                  <a:lnTo>
                    <a:pt x="24" y="7"/>
                  </a:lnTo>
                  <a:lnTo>
                    <a:pt x="24" y="7"/>
                  </a:lnTo>
                  <a:lnTo>
                    <a:pt x="23" y="24"/>
                  </a:lnTo>
                  <a:lnTo>
                    <a:pt x="23" y="24"/>
                  </a:lnTo>
                  <a:lnTo>
                    <a:pt x="22" y="40"/>
                  </a:lnTo>
                  <a:lnTo>
                    <a:pt x="22" y="40"/>
                  </a:lnTo>
                  <a:lnTo>
                    <a:pt x="23" y="42"/>
                  </a:lnTo>
                  <a:lnTo>
                    <a:pt x="26" y="43"/>
                  </a:lnTo>
                  <a:lnTo>
                    <a:pt x="26" y="46"/>
                  </a:lnTo>
                  <a:lnTo>
                    <a:pt x="8" y="45"/>
                  </a:lnTo>
                  <a:lnTo>
                    <a:pt x="8" y="45"/>
                  </a:lnTo>
                  <a:lnTo>
                    <a:pt x="1" y="43"/>
                  </a:lnTo>
                  <a:lnTo>
                    <a:pt x="1" y="43"/>
                  </a:lnTo>
                  <a:lnTo>
                    <a:pt x="1" y="33"/>
                  </a:lnTo>
                  <a:lnTo>
                    <a:pt x="3" y="31"/>
                  </a:lnTo>
                  <a:lnTo>
                    <a:pt x="3" y="31"/>
                  </a:lnTo>
                  <a:lnTo>
                    <a:pt x="3" y="37"/>
                  </a:lnTo>
                  <a:lnTo>
                    <a:pt x="5" y="40"/>
                  </a:lnTo>
                  <a:lnTo>
                    <a:pt x="7" y="42"/>
                  </a:lnTo>
                  <a:lnTo>
                    <a:pt x="11" y="42"/>
                  </a:lnTo>
                  <a:lnTo>
                    <a:pt x="16" y="42"/>
                  </a:lnTo>
                  <a:lnTo>
                    <a:pt x="16" y="42"/>
                  </a:lnTo>
                  <a:lnTo>
                    <a:pt x="16" y="42"/>
                  </a:lnTo>
                  <a:lnTo>
                    <a:pt x="17" y="27"/>
                  </a:lnTo>
                  <a:lnTo>
                    <a:pt x="17" y="27"/>
                  </a:lnTo>
                  <a:lnTo>
                    <a:pt x="17" y="27"/>
                  </a:lnTo>
                  <a:lnTo>
                    <a:pt x="16" y="25"/>
                  </a:lnTo>
                  <a:lnTo>
                    <a:pt x="15" y="25"/>
                  </a:lnTo>
                  <a:lnTo>
                    <a:pt x="15" y="25"/>
                  </a:lnTo>
                  <a:lnTo>
                    <a:pt x="11" y="25"/>
                  </a:lnTo>
                  <a:lnTo>
                    <a:pt x="10" y="27"/>
                  </a:lnTo>
                  <a:lnTo>
                    <a:pt x="9" y="28"/>
                  </a:lnTo>
                  <a:lnTo>
                    <a:pt x="8" y="30"/>
                  </a:lnTo>
                  <a:lnTo>
                    <a:pt x="7" y="30"/>
                  </a:lnTo>
                  <a:lnTo>
                    <a:pt x="7" y="30"/>
                  </a:lnTo>
                  <a:lnTo>
                    <a:pt x="7" y="24"/>
                  </a:lnTo>
                  <a:lnTo>
                    <a:pt x="7" y="24"/>
                  </a:lnTo>
                  <a:lnTo>
                    <a:pt x="7" y="16"/>
                  </a:lnTo>
                  <a:lnTo>
                    <a:pt x="9" y="16"/>
                  </a:lnTo>
                  <a:lnTo>
                    <a:pt x="9" y="16"/>
                  </a:lnTo>
                  <a:lnTo>
                    <a:pt x="10" y="21"/>
                  </a:lnTo>
                  <a:lnTo>
                    <a:pt x="11" y="22"/>
                  </a:lnTo>
                  <a:lnTo>
                    <a:pt x="14" y="22"/>
                  </a:lnTo>
                  <a:lnTo>
                    <a:pt x="17" y="22"/>
                  </a:lnTo>
                  <a:lnTo>
                    <a:pt x="17" y="22"/>
                  </a:lnTo>
                  <a:lnTo>
                    <a:pt x="18" y="22"/>
                  </a:lnTo>
                  <a:lnTo>
                    <a:pt x="18" y="6"/>
                  </a:lnTo>
                  <a:lnTo>
                    <a:pt x="18" y="6"/>
                  </a:lnTo>
                  <a:lnTo>
                    <a:pt x="18" y="6"/>
                  </a:lnTo>
                  <a:lnTo>
                    <a:pt x="18" y="4"/>
                  </a:lnTo>
                  <a:lnTo>
                    <a:pt x="10" y="4"/>
                  </a:lnTo>
                  <a:lnTo>
                    <a:pt x="10" y="4"/>
                  </a:lnTo>
                  <a:lnTo>
                    <a:pt x="6" y="4"/>
                  </a:lnTo>
                  <a:lnTo>
                    <a:pt x="3" y="9"/>
                  </a:lnTo>
                  <a:lnTo>
                    <a:pt x="2" y="13"/>
                  </a:lnTo>
                  <a:lnTo>
                    <a:pt x="0" y="12"/>
                  </a:lnTo>
                  <a:lnTo>
                    <a:pt x="0" y="12"/>
                  </a:lnTo>
                  <a:lnTo>
                    <a:pt x="2" y="0"/>
                  </a:lnTo>
                  <a:lnTo>
                    <a:pt x="28" y="3"/>
                  </a:lnTo>
                  <a:lnTo>
                    <a:pt x="2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2">
              <a:extLst>
                <a:ext uri="{FF2B5EF4-FFF2-40B4-BE49-F238E27FC236}">
                  <a16:creationId xmlns:a16="http://schemas.microsoft.com/office/drawing/2014/main" id="{A57BEA05-71A4-467D-9E20-AC756D481235}"/>
                </a:ext>
              </a:extLst>
            </p:cNvPr>
            <p:cNvSpPr>
              <a:spLocks noEditPoints="1"/>
            </p:cNvSpPr>
            <p:nvPr userDrawn="1"/>
          </p:nvSpPr>
          <p:spPr bwMode="auto">
            <a:xfrm>
              <a:off x="5095" y="573"/>
              <a:ext cx="16" cy="23"/>
            </a:xfrm>
            <a:custGeom>
              <a:avLst/>
              <a:gdLst>
                <a:gd name="T0" fmla="*/ 18 w 32"/>
                <a:gd name="T1" fmla="*/ 24 h 47"/>
                <a:gd name="T2" fmla="*/ 18 w 32"/>
                <a:gd name="T3" fmla="*/ 24 h 47"/>
                <a:gd name="T4" fmla="*/ 16 w 32"/>
                <a:gd name="T5" fmla="*/ 24 h 47"/>
                <a:gd name="T6" fmla="*/ 16 w 32"/>
                <a:gd name="T7" fmla="*/ 24 h 47"/>
                <a:gd name="T8" fmla="*/ 13 w 32"/>
                <a:gd name="T9" fmla="*/ 23 h 47"/>
                <a:gd name="T10" fmla="*/ 9 w 32"/>
                <a:gd name="T11" fmla="*/ 24 h 47"/>
                <a:gd name="T12" fmla="*/ 7 w 32"/>
                <a:gd name="T13" fmla="*/ 26 h 47"/>
                <a:gd name="T14" fmla="*/ 6 w 32"/>
                <a:gd name="T15" fmla="*/ 30 h 47"/>
                <a:gd name="T16" fmla="*/ 6 w 32"/>
                <a:gd name="T17" fmla="*/ 30 h 47"/>
                <a:gd name="T18" fmla="*/ 6 w 32"/>
                <a:gd name="T19" fmla="*/ 35 h 47"/>
                <a:gd name="T20" fmla="*/ 7 w 32"/>
                <a:gd name="T21" fmla="*/ 39 h 47"/>
                <a:gd name="T22" fmla="*/ 10 w 32"/>
                <a:gd name="T23" fmla="*/ 41 h 47"/>
                <a:gd name="T24" fmla="*/ 14 w 32"/>
                <a:gd name="T25" fmla="*/ 42 h 47"/>
                <a:gd name="T26" fmla="*/ 14 w 32"/>
                <a:gd name="T27" fmla="*/ 42 h 47"/>
                <a:gd name="T28" fmla="*/ 15 w 32"/>
                <a:gd name="T29" fmla="*/ 42 h 47"/>
                <a:gd name="T30" fmla="*/ 16 w 32"/>
                <a:gd name="T31" fmla="*/ 41 h 47"/>
                <a:gd name="T32" fmla="*/ 18 w 32"/>
                <a:gd name="T33" fmla="*/ 24 h 47"/>
                <a:gd name="T34" fmla="*/ 32 w 32"/>
                <a:gd name="T35" fmla="*/ 8 h 47"/>
                <a:gd name="T36" fmla="*/ 32 w 32"/>
                <a:gd name="T37" fmla="*/ 8 h 47"/>
                <a:gd name="T38" fmla="*/ 27 w 32"/>
                <a:gd name="T39" fmla="*/ 6 h 47"/>
                <a:gd name="T40" fmla="*/ 26 w 32"/>
                <a:gd name="T41" fmla="*/ 8 h 47"/>
                <a:gd name="T42" fmla="*/ 26 w 32"/>
                <a:gd name="T43" fmla="*/ 8 h 47"/>
                <a:gd name="T44" fmla="*/ 24 w 32"/>
                <a:gd name="T45" fmla="*/ 24 h 47"/>
                <a:gd name="T46" fmla="*/ 24 w 32"/>
                <a:gd name="T47" fmla="*/ 24 h 47"/>
                <a:gd name="T48" fmla="*/ 22 w 32"/>
                <a:gd name="T49" fmla="*/ 41 h 47"/>
                <a:gd name="T50" fmla="*/ 22 w 32"/>
                <a:gd name="T51" fmla="*/ 41 h 47"/>
                <a:gd name="T52" fmla="*/ 22 w 32"/>
                <a:gd name="T53" fmla="*/ 42 h 47"/>
                <a:gd name="T54" fmla="*/ 26 w 32"/>
                <a:gd name="T55" fmla="*/ 44 h 47"/>
                <a:gd name="T56" fmla="*/ 26 w 32"/>
                <a:gd name="T57" fmla="*/ 47 h 47"/>
                <a:gd name="T58" fmla="*/ 9 w 32"/>
                <a:gd name="T59" fmla="*/ 42 h 47"/>
                <a:gd name="T60" fmla="*/ 9 w 32"/>
                <a:gd name="T61" fmla="*/ 42 h 47"/>
                <a:gd name="T62" fmla="*/ 5 w 32"/>
                <a:gd name="T63" fmla="*/ 41 h 47"/>
                <a:gd name="T64" fmla="*/ 1 w 32"/>
                <a:gd name="T65" fmla="*/ 38 h 47"/>
                <a:gd name="T66" fmla="*/ 1 w 32"/>
                <a:gd name="T67" fmla="*/ 38 h 47"/>
                <a:gd name="T68" fmla="*/ 0 w 32"/>
                <a:gd name="T69" fmla="*/ 33 h 47"/>
                <a:gd name="T70" fmla="*/ 0 w 32"/>
                <a:gd name="T71" fmla="*/ 29 h 47"/>
                <a:gd name="T72" fmla="*/ 0 w 32"/>
                <a:gd name="T73" fmla="*/ 29 h 47"/>
                <a:gd name="T74" fmla="*/ 1 w 32"/>
                <a:gd name="T75" fmla="*/ 24 h 47"/>
                <a:gd name="T76" fmla="*/ 5 w 32"/>
                <a:gd name="T77" fmla="*/ 21 h 47"/>
                <a:gd name="T78" fmla="*/ 9 w 32"/>
                <a:gd name="T79" fmla="*/ 20 h 47"/>
                <a:gd name="T80" fmla="*/ 15 w 32"/>
                <a:gd name="T81" fmla="*/ 20 h 47"/>
                <a:gd name="T82" fmla="*/ 15 w 32"/>
                <a:gd name="T83" fmla="*/ 20 h 47"/>
                <a:gd name="T84" fmla="*/ 18 w 32"/>
                <a:gd name="T85" fmla="*/ 21 h 47"/>
                <a:gd name="T86" fmla="*/ 21 w 32"/>
                <a:gd name="T87" fmla="*/ 6 h 47"/>
                <a:gd name="T88" fmla="*/ 21 w 32"/>
                <a:gd name="T89" fmla="*/ 6 h 47"/>
                <a:gd name="T90" fmla="*/ 21 w 32"/>
                <a:gd name="T91" fmla="*/ 6 h 47"/>
                <a:gd name="T92" fmla="*/ 19 w 32"/>
                <a:gd name="T93" fmla="*/ 5 h 47"/>
                <a:gd name="T94" fmla="*/ 15 w 32"/>
                <a:gd name="T95" fmla="*/ 3 h 47"/>
                <a:gd name="T96" fmla="*/ 15 w 32"/>
                <a:gd name="T97" fmla="*/ 0 h 47"/>
                <a:gd name="T98" fmla="*/ 32 w 32"/>
                <a:gd name="T99" fmla="*/ 5 h 47"/>
                <a:gd name="T100" fmla="*/ 32 w 32"/>
                <a:gd name="T101" fmla="*/ 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 h="47">
                  <a:moveTo>
                    <a:pt x="18" y="24"/>
                  </a:moveTo>
                  <a:lnTo>
                    <a:pt x="18" y="24"/>
                  </a:lnTo>
                  <a:lnTo>
                    <a:pt x="16" y="24"/>
                  </a:lnTo>
                  <a:lnTo>
                    <a:pt x="16" y="24"/>
                  </a:lnTo>
                  <a:lnTo>
                    <a:pt x="13" y="23"/>
                  </a:lnTo>
                  <a:lnTo>
                    <a:pt x="9" y="24"/>
                  </a:lnTo>
                  <a:lnTo>
                    <a:pt x="7" y="26"/>
                  </a:lnTo>
                  <a:lnTo>
                    <a:pt x="6" y="30"/>
                  </a:lnTo>
                  <a:lnTo>
                    <a:pt x="6" y="30"/>
                  </a:lnTo>
                  <a:lnTo>
                    <a:pt x="6" y="35"/>
                  </a:lnTo>
                  <a:lnTo>
                    <a:pt x="7" y="39"/>
                  </a:lnTo>
                  <a:lnTo>
                    <a:pt x="10" y="41"/>
                  </a:lnTo>
                  <a:lnTo>
                    <a:pt x="14" y="42"/>
                  </a:lnTo>
                  <a:lnTo>
                    <a:pt x="14" y="42"/>
                  </a:lnTo>
                  <a:lnTo>
                    <a:pt x="15" y="42"/>
                  </a:lnTo>
                  <a:lnTo>
                    <a:pt x="16" y="41"/>
                  </a:lnTo>
                  <a:lnTo>
                    <a:pt x="18" y="24"/>
                  </a:lnTo>
                  <a:close/>
                  <a:moveTo>
                    <a:pt x="32" y="8"/>
                  </a:moveTo>
                  <a:lnTo>
                    <a:pt x="32" y="8"/>
                  </a:lnTo>
                  <a:lnTo>
                    <a:pt x="27" y="6"/>
                  </a:lnTo>
                  <a:lnTo>
                    <a:pt x="26" y="8"/>
                  </a:lnTo>
                  <a:lnTo>
                    <a:pt x="26" y="8"/>
                  </a:lnTo>
                  <a:lnTo>
                    <a:pt x="24" y="24"/>
                  </a:lnTo>
                  <a:lnTo>
                    <a:pt x="24" y="24"/>
                  </a:lnTo>
                  <a:lnTo>
                    <a:pt x="22" y="41"/>
                  </a:lnTo>
                  <a:lnTo>
                    <a:pt x="22" y="41"/>
                  </a:lnTo>
                  <a:lnTo>
                    <a:pt x="22" y="42"/>
                  </a:lnTo>
                  <a:lnTo>
                    <a:pt x="26" y="44"/>
                  </a:lnTo>
                  <a:lnTo>
                    <a:pt x="26" y="47"/>
                  </a:lnTo>
                  <a:lnTo>
                    <a:pt x="9" y="42"/>
                  </a:lnTo>
                  <a:lnTo>
                    <a:pt x="9" y="42"/>
                  </a:lnTo>
                  <a:lnTo>
                    <a:pt x="5" y="41"/>
                  </a:lnTo>
                  <a:lnTo>
                    <a:pt x="1" y="38"/>
                  </a:lnTo>
                  <a:lnTo>
                    <a:pt x="1" y="38"/>
                  </a:lnTo>
                  <a:lnTo>
                    <a:pt x="0" y="33"/>
                  </a:lnTo>
                  <a:lnTo>
                    <a:pt x="0" y="29"/>
                  </a:lnTo>
                  <a:lnTo>
                    <a:pt x="0" y="29"/>
                  </a:lnTo>
                  <a:lnTo>
                    <a:pt x="1" y="24"/>
                  </a:lnTo>
                  <a:lnTo>
                    <a:pt x="5" y="21"/>
                  </a:lnTo>
                  <a:lnTo>
                    <a:pt x="9" y="20"/>
                  </a:lnTo>
                  <a:lnTo>
                    <a:pt x="15" y="20"/>
                  </a:lnTo>
                  <a:lnTo>
                    <a:pt x="15" y="20"/>
                  </a:lnTo>
                  <a:lnTo>
                    <a:pt x="18" y="21"/>
                  </a:lnTo>
                  <a:lnTo>
                    <a:pt x="21" y="6"/>
                  </a:lnTo>
                  <a:lnTo>
                    <a:pt x="21" y="6"/>
                  </a:lnTo>
                  <a:lnTo>
                    <a:pt x="21" y="6"/>
                  </a:lnTo>
                  <a:lnTo>
                    <a:pt x="19" y="5"/>
                  </a:lnTo>
                  <a:lnTo>
                    <a:pt x="15" y="3"/>
                  </a:lnTo>
                  <a:lnTo>
                    <a:pt x="15" y="0"/>
                  </a:lnTo>
                  <a:lnTo>
                    <a:pt x="32" y="5"/>
                  </a:lnTo>
                  <a:lnTo>
                    <a:pt x="3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3">
              <a:extLst>
                <a:ext uri="{FF2B5EF4-FFF2-40B4-BE49-F238E27FC236}">
                  <a16:creationId xmlns:a16="http://schemas.microsoft.com/office/drawing/2014/main" id="{1805C2EB-F449-435D-9AB7-F1C70D8A6A4D}"/>
                </a:ext>
              </a:extLst>
            </p:cNvPr>
            <p:cNvSpPr>
              <a:spLocks noEditPoints="1"/>
            </p:cNvSpPr>
            <p:nvPr userDrawn="1"/>
          </p:nvSpPr>
          <p:spPr bwMode="auto">
            <a:xfrm>
              <a:off x="5082" y="566"/>
              <a:ext cx="16" cy="25"/>
            </a:xfrm>
            <a:custGeom>
              <a:avLst/>
              <a:gdLst>
                <a:gd name="T0" fmla="*/ 11 w 34"/>
                <a:gd name="T1" fmla="*/ 22 h 49"/>
                <a:gd name="T2" fmla="*/ 11 w 34"/>
                <a:gd name="T3" fmla="*/ 22 h 49"/>
                <a:gd name="T4" fmla="*/ 10 w 34"/>
                <a:gd name="T5" fmla="*/ 22 h 49"/>
                <a:gd name="T6" fmla="*/ 10 w 34"/>
                <a:gd name="T7" fmla="*/ 22 h 49"/>
                <a:gd name="T8" fmla="*/ 10 w 34"/>
                <a:gd name="T9" fmla="*/ 24 h 49"/>
                <a:gd name="T10" fmla="*/ 11 w 34"/>
                <a:gd name="T11" fmla="*/ 40 h 49"/>
                <a:gd name="T12" fmla="*/ 19 w 34"/>
                <a:gd name="T13" fmla="*/ 27 h 49"/>
                <a:gd name="T14" fmla="*/ 19 w 34"/>
                <a:gd name="T15" fmla="*/ 27 h 49"/>
                <a:gd name="T16" fmla="*/ 19 w 34"/>
                <a:gd name="T17" fmla="*/ 25 h 49"/>
                <a:gd name="T18" fmla="*/ 19 w 34"/>
                <a:gd name="T19" fmla="*/ 25 h 49"/>
                <a:gd name="T20" fmla="*/ 19 w 34"/>
                <a:gd name="T21" fmla="*/ 25 h 49"/>
                <a:gd name="T22" fmla="*/ 11 w 34"/>
                <a:gd name="T23" fmla="*/ 22 h 49"/>
                <a:gd name="T24" fmla="*/ 34 w 34"/>
                <a:gd name="T25" fmla="*/ 15 h 49"/>
                <a:gd name="T26" fmla="*/ 34 w 34"/>
                <a:gd name="T27" fmla="*/ 15 h 49"/>
                <a:gd name="T28" fmla="*/ 32 w 34"/>
                <a:gd name="T29" fmla="*/ 15 h 49"/>
                <a:gd name="T30" fmla="*/ 29 w 34"/>
                <a:gd name="T31" fmla="*/ 15 h 49"/>
                <a:gd name="T32" fmla="*/ 26 w 34"/>
                <a:gd name="T33" fmla="*/ 19 h 49"/>
                <a:gd name="T34" fmla="*/ 14 w 34"/>
                <a:gd name="T35" fmla="*/ 42 h 49"/>
                <a:gd name="T36" fmla="*/ 14 w 34"/>
                <a:gd name="T37" fmla="*/ 42 h 49"/>
                <a:gd name="T38" fmla="*/ 9 w 34"/>
                <a:gd name="T39" fmla="*/ 49 h 49"/>
                <a:gd name="T40" fmla="*/ 7 w 34"/>
                <a:gd name="T41" fmla="*/ 48 h 49"/>
                <a:gd name="T42" fmla="*/ 7 w 34"/>
                <a:gd name="T43" fmla="*/ 48 h 49"/>
                <a:gd name="T44" fmla="*/ 7 w 34"/>
                <a:gd name="T45" fmla="*/ 40 h 49"/>
                <a:gd name="T46" fmla="*/ 5 w 34"/>
                <a:gd name="T47" fmla="*/ 9 h 49"/>
                <a:gd name="T48" fmla="*/ 5 w 34"/>
                <a:gd name="T49" fmla="*/ 9 h 49"/>
                <a:gd name="T50" fmla="*/ 3 w 34"/>
                <a:gd name="T51" fmla="*/ 4 h 49"/>
                <a:gd name="T52" fmla="*/ 0 w 34"/>
                <a:gd name="T53" fmla="*/ 1 h 49"/>
                <a:gd name="T54" fmla="*/ 0 w 34"/>
                <a:gd name="T55" fmla="*/ 0 h 49"/>
                <a:gd name="T56" fmla="*/ 16 w 34"/>
                <a:gd name="T57" fmla="*/ 6 h 49"/>
                <a:gd name="T58" fmla="*/ 15 w 34"/>
                <a:gd name="T59" fmla="*/ 7 h 49"/>
                <a:gd name="T60" fmla="*/ 15 w 34"/>
                <a:gd name="T61" fmla="*/ 7 h 49"/>
                <a:gd name="T62" fmla="*/ 11 w 34"/>
                <a:gd name="T63" fmla="*/ 7 h 49"/>
                <a:gd name="T64" fmla="*/ 10 w 34"/>
                <a:gd name="T65" fmla="*/ 9 h 49"/>
                <a:gd name="T66" fmla="*/ 10 w 34"/>
                <a:gd name="T67" fmla="*/ 9 h 49"/>
                <a:gd name="T68" fmla="*/ 10 w 34"/>
                <a:gd name="T69" fmla="*/ 18 h 49"/>
                <a:gd name="T70" fmla="*/ 10 w 34"/>
                <a:gd name="T71" fmla="*/ 18 h 49"/>
                <a:gd name="T72" fmla="*/ 10 w 34"/>
                <a:gd name="T73" fmla="*/ 18 h 49"/>
                <a:gd name="T74" fmla="*/ 10 w 34"/>
                <a:gd name="T75" fmla="*/ 18 h 49"/>
                <a:gd name="T76" fmla="*/ 18 w 34"/>
                <a:gd name="T77" fmla="*/ 21 h 49"/>
                <a:gd name="T78" fmla="*/ 18 w 34"/>
                <a:gd name="T79" fmla="*/ 21 h 49"/>
                <a:gd name="T80" fmla="*/ 22 w 34"/>
                <a:gd name="T81" fmla="*/ 22 h 49"/>
                <a:gd name="T82" fmla="*/ 23 w 34"/>
                <a:gd name="T83" fmla="*/ 21 h 49"/>
                <a:gd name="T84" fmla="*/ 23 w 34"/>
                <a:gd name="T85" fmla="*/ 21 h 49"/>
                <a:gd name="T86" fmla="*/ 26 w 34"/>
                <a:gd name="T87" fmla="*/ 15 h 49"/>
                <a:gd name="T88" fmla="*/ 26 w 34"/>
                <a:gd name="T89" fmla="*/ 15 h 49"/>
                <a:gd name="T90" fmla="*/ 26 w 34"/>
                <a:gd name="T91" fmla="*/ 13 h 49"/>
                <a:gd name="T92" fmla="*/ 25 w 34"/>
                <a:gd name="T93" fmla="*/ 12 h 49"/>
                <a:gd name="T94" fmla="*/ 22 w 34"/>
                <a:gd name="T95" fmla="*/ 10 h 49"/>
                <a:gd name="T96" fmla="*/ 22 w 34"/>
                <a:gd name="T97" fmla="*/ 7 h 49"/>
                <a:gd name="T98" fmla="*/ 34 w 34"/>
                <a:gd name="T99" fmla="*/ 12 h 49"/>
                <a:gd name="T100" fmla="*/ 34 w 34"/>
                <a:gd name="T101"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 h="49">
                  <a:moveTo>
                    <a:pt x="11" y="22"/>
                  </a:moveTo>
                  <a:lnTo>
                    <a:pt x="11" y="22"/>
                  </a:lnTo>
                  <a:lnTo>
                    <a:pt x="10" y="22"/>
                  </a:lnTo>
                  <a:lnTo>
                    <a:pt x="10" y="22"/>
                  </a:lnTo>
                  <a:lnTo>
                    <a:pt x="10" y="24"/>
                  </a:lnTo>
                  <a:lnTo>
                    <a:pt x="11" y="40"/>
                  </a:lnTo>
                  <a:lnTo>
                    <a:pt x="19" y="27"/>
                  </a:lnTo>
                  <a:lnTo>
                    <a:pt x="19" y="27"/>
                  </a:lnTo>
                  <a:lnTo>
                    <a:pt x="19" y="25"/>
                  </a:lnTo>
                  <a:lnTo>
                    <a:pt x="19" y="25"/>
                  </a:lnTo>
                  <a:lnTo>
                    <a:pt x="19" y="25"/>
                  </a:lnTo>
                  <a:lnTo>
                    <a:pt x="11" y="22"/>
                  </a:lnTo>
                  <a:close/>
                  <a:moveTo>
                    <a:pt x="34" y="15"/>
                  </a:moveTo>
                  <a:lnTo>
                    <a:pt x="34" y="15"/>
                  </a:lnTo>
                  <a:lnTo>
                    <a:pt x="32" y="15"/>
                  </a:lnTo>
                  <a:lnTo>
                    <a:pt x="29" y="15"/>
                  </a:lnTo>
                  <a:lnTo>
                    <a:pt x="26" y="19"/>
                  </a:lnTo>
                  <a:lnTo>
                    <a:pt x="14" y="42"/>
                  </a:lnTo>
                  <a:lnTo>
                    <a:pt x="14" y="42"/>
                  </a:lnTo>
                  <a:lnTo>
                    <a:pt x="9" y="49"/>
                  </a:lnTo>
                  <a:lnTo>
                    <a:pt x="7" y="48"/>
                  </a:lnTo>
                  <a:lnTo>
                    <a:pt x="7" y="48"/>
                  </a:lnTo>
                  <a:lnTo>
                    <a:pt x="7" y="40"/>
                  </a:lnTo>
                  <a:lnTo>
                    <a:pt x="5" y="9"/>
                  </a:lnTo>
                  <a:lnTo>
                    <a:pt x="5" y="9"/>
                  </a:lnTo>
                  <a:lnTo>
                    <a:pt x="3" y="4"/>
                  </a:lnTo>
                  <a:lnTo>
                    <a:pt x="0" y="1"/>
                  </a:lnTo>
                  <a:lnTo>
                    <a:pt x="0" y="0"/>
                  </a:lnTo>
                  <a:lnTo>
                    <a:pt x="16" y="6"/>
                  </a:lnTo>
                  <a:lnTo>
                    <a:pt x="15" y="7"/>
                  </a:lnTo>
                  <a:lnTo>
                    <a:pt x="15" y="7"/>
                  </a:lnTo>
                  <a:lnTo>
                    <a:pt x="11" y="7"/>
                  </a:lnTo>
                  <a:lnTo>
                    <a:pt x="10" y="9"/>
                  </a:lnTo>
                  <a:lnTo>
                    <a:pt x="10" y="9"/>
                  </a:lnTo>
                  <a:lnTo>
                    <a:pt x="10" y="18"/>
                  </a:lnTo>
                  <a:lnTo>
                    <a:pt x="10" y="18"/>
                  </a:lnTo>
                  <a:lnTo>
                    <a:pt x="10" y="18"/>
                  </a:lnTo>
                  <a:lnTo>
                    <a:pt x="10" y="18"/>
                  </a:lnTo>
                  <a:lnTo>
                    <a:pt x="18" y="21"/>
                  </a:lnTo>
                  <a:lnTo>
                    <a:pt x="18" y="21"/>
                  </a:lnTo>
                  <a:lnTo>
                    <a:pt x="22" y="22"/>
                  </a:lnTo>
                  <a:lnTo>
                    <a:pt x="23" y="21"/>
                  </a:lnTo>
                  <a:lnTo>
                    <a:pt x="23" y="21"/>
                  </a:lnTo>
                  <a:lnTo>
                    <a:pt x="26" y="15"/>
                  </a:lnTo>
                  <a:lnTo>
                    <a:pt x="26" y="15"/>
                  </a:lnTo>
                  <a:lnTo>
                    <a:pt x="26" y="13"/>
                  </a:lnTo>
                  <a:lnTo>
                    <a:pt x="25" y="12"/>
                  </a:lnTo>
                  <a:lnTo>
                    <a:pt x="22" y="10"/>
                  </a:lnTo>
                  <a:lnTo>
                    <a:pt x="22" y="7"/>
                  </a:lnTo>
                  <a:lnTo>
                    <a:pt x="34" y="12"/>
                  </a:lnTo>
                  <a:lnTo>
                    <a:pt x="34"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4">
              <a:extLst>
                <a:ext uri="{FF2B5EF4-FFF2-40B4-BE49-F238E27FC236}">
                  <a16:creationId xmlns:a16="http://schemas.microsoft.com/office/drawing/2014/main" id="{AA55FB22-A958-41FD-91A7-203D94A02656}"/>
                </a:ext>
              </a:extLst>
            </p:cNvPr>
            <p:cNvSpPr>
              <a:spLocks noEditPoints="1"/>
            </p:cNvSpPr>
            <p:nvPr userDrawn="1"/>
          </p:nvSpPr>
          <p:spPr bwMode="auto">
            <a:xfrm>
              <a:off x="5063" y="557"/>
              <a:ext cx="19" cy="28"/>
            </a:xfrm>
            <a:custGeom>
              <a:avLst/>
              <a:gdLst>
                <a:gd name="T0" fmla="*/ 19 w 36"/>
                <a:gd name="T1" fmla="*/ 35 h 58"/>
                <a:gd name="T2" fmla="*/ 17 w 36"/>
                <a:gd name="T3" fmla="*/ 32 h 58"/>
                <a:gd name="T4" fmla="*/ 12 w 36"/>
                <a:gd name="T5" fmla="*/ 31 h 58"/>
                <a:gd name="T6" fmla="*/ 8 w 36"/>
                <a:gd name="T7" fmla="*/ 34 h 58"/>
                <a:gd name="T8" fmla="*/ 7 w 36"/>
                <a:gd name="T9" fmla="*/ 37 h 58"/>
                <a:gd name="T10" fmla="*/ 7 w 36"/>
                <a:gd name="T11" fmla="*/ 43 h 58"/>
                <a:gd name="T12" fmla="*/ 11 w 36"/>
                <a:gd name="T13" fmla="*/ 49 h 58"/>
                <a:gd name="T14" fmla="*/ 13 w 36"/>
                <a:gd name="T15" fmla="*/ 50 h 58"/>
                <a:gd name="T16" fmla="*/ 19 w 36"/>
                <a:gd name="T17" fmla="*/ 35 h 58"/>
                <a:gd name="T18" fmla="*/ 35 w 36"/>
                <a:gd name="T19" fmla="*/ 20 h 58"/>
                <a:gd name="T20" fmla="*/ 29 w 36"/>
                <a:gd name="T21" fmla="*/ 20 h 58"/>
                <a:gd name="T22" fmla="*/ 25 w 36"/>
                <a:gd name="T23" fmla="*/ 35 h 58"/>
                <a:gd name="T24" fmla="*/ 20 w 36"/>
                <a:gd name="T25" fmla="*/ 50 h 58"/>
                <a:gd name="T26" fmla="*/ 20 w 36"/>
                <a:gd name="T27" fmla="*/ 53 h 58"/>
                <a:gd name="T28" fmla="*/ 24 w 36"/>
                <a:gd name="T29" fmla="*/ 58 h 58"/>
                <a:gd name="T30" fmla="*/ 7 w 36"/>
                <a:gd name="T31" fmla="*/ 49 h 58"/>
                <a:gd name="T32" fmla="*/ 1 w 36"/>
                <a:gd name="T33" fmla="*/ 43 h 58"/>
                <a:gd name="T34" fmla="*/ 0 w 36"/>
                <a:gd name="T35" fmla="*/ 40 h 58"/>
                <a:gd name="T36" fmla="*/ 1 w 36"/>
                <a:gd name="T37" fmla="*/ 34 h 58"/>
                <a:gd name="T38" fmla="*/ 3 w 36"/>
                <a:gd name="T39" fmla="*/ 29 h 58"/>
                <a:gd name="T40" fmla="*/ 11 w 36"/>
                <a:gd name="T41" fmla="*/ 28 h 58"/>
                <a:gd name="T42" fmla="*/ 11 w 36"/>
                <a:gd name="T43" fmla="*/ 26 h 58"/>
                <a:gd name="T44" fmla="*/ 8 w 36"/>
                <a:gd name="T45" fmla="*/ 10 h 58"/>
                <a:gd name="T46" fmla="*/ 4 w 36"/>
                <a:gd name="T47" fmla="*/ 3 h 58"/>
                <a:gd name="T48" fmla="*/ 12 w 36"/>
                <a:gd name="T49" fmla="*/ 5 h 58"/>
                <a:gd name="T50" fmla="*/ 16 w 36"/>
                <a:gd name="T51" fmla="*/ 28 h 58"/>
                <a:gd name="T52" fmla="*/ 18 w 36"/>
                <a:gd name="T53" fmla="*/ 31 h 58"/>
                <a:gd name="T54" fmla="*/ 20 w 36"/>
                <a:gd name="T55" fmla="*/ 31 h 58"/>
                <a:gd name="T56" fmla="*/ 25 w 36"/>
                <a:gd name="T57" fmla="*/ 17 h 58"/>
                <a:gd name="T58" fmla="*/ 24 w 36"/>
                <a:gd name="T59" fmla="*/ 16 h 58"/>
                <a:gd name="T60" fmla="*/ 21 w 36"/>
                <a:gd name="T61" fmla="*/ 10 h 58"/>
                <a:gd name="T62" fmla="*/ 35 w 36"/>
                <a:gd name="T63" fmla="*/ 2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58">
                  <a:moveTo>
                    <a:pt x="19" y="35"/>
                  </a:moveTo>
                  <a:lnTo>
                    <a:pt x="19" y="35"/>
                  </a:lnTo>
                  <a:lnTo>
                    <a:pt x="19" y="34"/>
                  </a:lnTo>
                  <a:lnTo>
                    <a:pt x="17" y="32"/>
                  </a:lnTo>
                  <a:lnTo>
                    <a:pt x="17" y="32"/>
                  </a:lnTo>
                  <a:lnTo>
                    <a:pt x="12" y="31"/>
                  </a:lnTo>
                  <a:lnTo>
                    <a:pt x="9" y="32"/>
                  </a:lnTo>
                  <a:lnTo>
                    <a:pt x="8" y="34"/>
                  </a:lnTo>
                  <a:lnTo>
                    <a:pt x="7" y="37"/>
                  </a:lnTo>
                  <a:lnTo>
                    <a:pt x="7" y="37"/>
                  </a:lnTo>
                  <a:lnTo>
                    <a:pt x="5" y="40"/>
                  </a:lnTo>
                  <a:lnTo>
                    <a:pt x="7" y="43"/>
                  </a:lnTo>
                  <a:lnTo>
                    <a:pt x="8" y="46"/>
                  </a:lnTo>
                  <a:lnTo>
                    <a:pt x="11" y="49"/>
                  </a:lnTo>
                  <a:lnTo>
                    <a:pt x="11" y="49"/>
                  </a:lnTo>
                  <a:lnTo>
                    <a:pt x="13" y="50"/>
                  </a:lnTo>
                  <a:lnTo>
                    <a:pt x="15" y="49"/>
                  </a:lnTo>
                  <a:lnTo>
                    <a:pt x="19" y="35"/>
                  </a:lnTo>
                  <a:close/>
                  <a:moveTo>
                    <a:pt x="35" y="20"/>
                  </a:moveTo>
                  <a:lnTo>
                    <a:pt x="35" y="20"/>
                  </a:lnTo>
                  <a:lnTo>
                    <a:pt x="30" y="19"/>
                  </a:lnTo>
                  <a:lnTo>
                    <a:pt x="29" y="20"/>
                  </a:lnTo>
                  <a:lnTo>
                    <a:pt x="29" y="20"/>
                  </a:lnTo>
                  <a:lnTo>
                    <a:pt x="25" y="35"/>
                  </a:lnTo>
                  <a:lnTo>
                    <a:pt x="25" y="35"/>
                  </a:lnTo>
                  <a:lnTo>
                    <a:pt x="20" y="50"/>
                  </a:lnTo>
                  <a:lnTo>
                    <a:pt x="20" y="50"/>
                  </a:lnTo>
                  <a:lnTo>
                    <a:pt x="20" y="53"/>
                  </a:lnTo>
                  <a:lnTo>
                    <a:pt x="24" y="55"/>
                  </a:lnTo>
                  <a:lnTo>
                    <a:pt x="24" y="58"/>
                  </a:lnTo>
                  <a:lnTo>
                    <a:pt x="7" y="49"/>
                  </a:lnTo>
                  <a:lnTo>
                    <a:pt x="7" y="49"/>
                  </a:lnTo>
                  <a:lnTo>
                    <a:pt x="3" y="46"/>
                  </a:lnTo>
                  <a:lnTo>
                    <a:pt x="1" y="43"/>
                  </a:lnTo>
                  <a:lnTo>
                    <a:pt x="1" y="43"/>
                  </a:lnTo>
                  <a:lnTo>
                    <a:pt x="0" y="40"/>
                  </a:lnTo>
                  <a:lnTo>
                    <a:pt x="1" y="34"/>
                  </a:lnTo>
                  <a:lnTo>
                    <a:pt x="1" y="34"/>
                  </a:lnTo>
                  <a:lnTo>
                    <a:pt x="2" y="32"/>
                  </a:lnTo>
                  <a:lnTo>
                    <a:pt x="3" y="29"/>
                  </a:lnTo>
                  <a:lnTo>
                    <a:pt x="7" y="28"/>
                  </a:lnTo>
                  <a:lnTo>
                    <a:pt x="11" y="28"/>
                  </a:lnTo>
                  <a:lnTo>
                    <a:pt x="11" y="28"/>
                  </a:lnTo>
                  <a:lnTo>
                    <a:pt x="11" y="26"/>
                  </a:lnTo>
                  <a:lnTo>
                    <a:pt x="8" y="10"/>
                  </a:lnTo>
                  <a:lnTo>
                    <a:pt x="8" y="10"/>
                  </a:lnTo>
                  <a:lnTo>
                    <a:pt x="7" y="5"/>
                  </a:lnTo>
                  <a:lnTo>
                    <a:pt x="4" y="3"/>
                  </a:lnTo>
                  <a:lnTo>
                    <a:pt x="5" y="0"/>
                  </a:lnTo>
                  <a:lnTo>
                    <a:pt x="12" y="5"/>
                  </a:lnTo>
                  <a:lnTo>
                    <a:pt x="16" y="28"/>
                  </a:lnTo>
                  <a:lnTo>
                    <a:pt x="16" y="28"/>
                  </a:lnTo>
                  <a:lnTo>
                    <a:pt x="18" y="31"/>
                  </a:lnTo>
                  <a:lnTo>
                    <a:pt x="18" y="31"/>
                  </a:lnTo>
                  <a:lnTo>
                    <a:pt x="20" y="31"/>
                  </a:lnTo>
                  <a:lnTo>
                    <a:pt x="20" y="31"/>
                  </a:lnTo>
                  <a:lnTo>
                    <a:pt x="20" y="31"/>
                  </a:lnTo>
                  <a:lnTo>
                    <a:pt x="25" y="17"/>
                  </a:lnTo>
                  <a:lnTo>
                    <a:pt x="25" y="17"/>
                  </a:lnTo>
                  <a:lnTo>
                    <a:pt x="24" y="16"/>
                  </a:lnTo>
                  <a:lnTo>
                    <a:pt x="20" y="13"/>
                  </a:lnTo>
                  <a:lnTo>
                    <a:pt x="21" y="10"/>
                  </a:lnTo>
                  <a:lnTo>
                    <a:pt x="36" y="17"/>
                  </a:lnTo>
                  <a:lnTo>
                    <a:pt x="35"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5">
              <a:extLst>
                <a:ext uri="{FF2B5EF4-FFF2-40B4-BE49-F238E27FC236}">
                  <a16:creationId xmlns:a16="http://schemas.microsoft.com/office/drawing/2014/main" id="{2151FD6F-594C-4825-8B01-B07632238CE3}"/>
                </a:ext>
              </a:extLst>
            </p:cNvPr>
            <p:cNvSpPr>
              <a:spLocks/>
            </p:cNvSpPr>
            <p:nvPr userDrawn="1"/>
          </p:nvSpPr>
          <p:spPr bwMode="auto">
            <a:xfrm>
              <a:off x="5048" y="551"/>
              <a:ext cx="17" cy="26"/>
            </a:xfrm>
            <a:custGeom>
              <a:avLst/>
              <a:gdLst>
                <a:gd name="T0" fmla="*/ 34 w 35"/>
                <a:gd name="T1" fmla="*/ 14 h 53"/>
                <a:gd name="T2" fmla="*/ 34 w 35"/>
                <a:gd name="T3" fmla="*/ 14 h 53"/>
                <a:gd name="T4" fmla="*/ 30 w 35"/>
                <a:gd name="T5" fmla="*/ 11 h 53"/>
                <a:gd name="T6" fmla="*/ 28 w 35"/>
                <a:gd name="T7" fmla="*/ 12 h 53"/>
                <a:gd name="T8" fmla="*/ 28 w 35"/>
                <a:gd name="T9" fmla="*/ 12 h 53"/>
                <a:gd name="T10" fmla="*/ 25 w 35"/>
                <a:gd name="T11" fmla="*/ 18 h 53"/>
                <a:gd name="T12" fmla="*/ 16 w 35"/>
                <a:gd name="T13" fmla="*/ 44 h 53"/>
                <a:gd name="T14" fmla="*/ 21 w 35"/>
                <a:gd name="T15" fmla="*/ 47 h 53"/>
                <a:gd name="T16" fmla="*/ 21 w 35"/>
                <a:gd name="T17" fmla="*/ 47 h 53"/>
                <a:gd name="T18" fmla="*/ 22 w 35"/>
                <a:gd name="T19" fmla="*/ 47 h 53"/>
                <a:gd name="T20" fmla="*/ 23 w 35"/>
                <a:gd name="T21" fmla="*/ 47 h 53"/>
                <a:gd name="T22" fmla="*/ 27 w 35"/>
                <a:gd name="T23" fmla="*/ 41 h 53"/>
                <a:gd name="T24" fmla="*/ 28 w 35"/>
                <a:gd name="T25" fmla="*/ 44 h 53"/>
                <a:gd name="T26" fmla="*/ 28 w 35"/>
                <a:gd name="T27" fmla="*/ 44 h 53"/>
                <a:gd name="T28" fmla="*/ 24 w 35"/>
                <a:gd name="T29" fmla="*/ 53 h 53"/>
                <a:gd name="T30" fmla="*/ 24 w 35"/>
                <a:gd name="T31" fmla="*/ 53 h 53"/>
                <a:gd name="T32" fmla="*/ 22 w 35"/>
                <a:gd name="T33" fmla="*/ 52 h 53"/>
                <a:gd name="T34" fmla="*/ 22 w 35"/>
                <a:gd name="T35" fmla="*/ 52 h 53"/>
                <a:gd name="T36" fmla="*/ 19 w 35"/>
                <a:gd name="T37" fmla="*/ 49 h 53"/>
                <a:gd name="T38" fmla="*/ 5 w 35"/>
                <a:gd name="T39" fmla="*/ 40 h 53"/>
                <a:gd name="T40" fmla="*/ 5 w 35"/>
                <a:gd name="T41" fmla="*/ 40 h 53"/>
                <a:gd name="T42" fmla="*/ 0 w 35"/>
                <a:gd name="T43" fmla="*/ 37 h 53"/>
                <a:gd name="T44" fmla="*/ 0 w 35"/>
                <a:gd name="T45" fmla="*/ 37 h 53"/>
                <a:gd name="T46" fmla="*/ 4 w 35"/>
                <a:gd name="T47" fmla="*/ 26 h 53"/>
                <a:gd name="T48" fmla="*/ 6 w 35"/>
                <a:gd name="T49" fmla="*/ 26 h 53"/>
                <a:gd name="T50" fmla="*/ 6 w 35"/>
                <a:gd name="T51" fmla="*/ 26 h 53"/>
                <a:gd name="T52" fmla="*/ 5 w 35"/>
                <a:gd name="T53" fmla="*/ 34 h 53"/>
                <a:gd name="T54" fmla="*/ 5 w 35"/>
                <a:gd name="T55" fmla="*/ 37 h 53"/>
                <a:gd name="T56" fmla="*/ 6 w 35"/>
                <a:gd name="T57" fmla="*/ 37 h 53"/>
                <a:gd name="T58" fmla="*/ 10 w 35"/>
                <a:gd name="T59" fmla="*/ 40 h 53"/>
                <a:gd name="T60" fmla="*/ 21 w 35"/>
                <a:gd name="T61" fmla="*/ 15 h 53"/>
                <a:gd name="T62" fmla="*/ 21 w 35"/>
                <a:gd name="T63" fmla="*/ 15 h 53"/>
                <a:gd name="T64" fmla="*/ 23 w 35"/>
                <a:gd name="T65" fmla="*/ 8 h 53"/>
                <a:gd name="T66" fmla="*/ 23 w 35"/>
                <a:gd name="T67" fmla="*/ 8 h 53"/>
                <a:gd name="T68" fmla="*/ 23 w 35"/>
                <a:gd name="T69" fmla="*/ 6 h 53"/>
                <a:gd name="T70" fmla="*/ 19 w 35"/>
                <a:gd name="T71" fmla="*/ 3 h 53"/>
                <a:gd name="T72" fmla="*/ 19 w 35"/>
                <a:gd name="T73" fmla="*/ 0 h 53"/>
                <a:gd name="T74" fmla="*/ 35 w 35"/>
                <a:gd name="T75" fmla="*/ 11 h 53"/>
                <a:gd name="T76" fmla="*/ 34 w 35"/>
                <a:gd name="T77" fmla="*/ 1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 h="53">
                  <a:moveTo>
                    <a:pt x="34" y="14"/>
                  </a:moveTo>
                  <a:lnTo>
                    <a:pt x="34" y="14"/>
                  </a:lnTo>
                  <a:lnTo>
                    <a:pt x="30" y="11"/>
                  </a:lnTo>
                  <a:lnTo>
                    <a:pt x="28" y="12"/>
                  </a:lnTo>
                  <a:lnTo>
                    <a:pt x="28" y="12"/>
                  </a:lnTo>
                  <a:lnTo>
                    <a:pt x="25" y="18"/>
                  </a:lnTo>
                  <a:lnTo>
                    <a:pt x="16" y="44"/>
                  </a:lnTo>
                  <a:lnTo>
                    <a:pt x="21" y="47"/>
                  </a:lnTo>
                  <a:lnTo>
                    <a:pt x="21" y="47"/>
                  </a:lnTo>
                  <a:lnTo>
                    <a:pt x="22" y="47"/>
                  </a:lnTo>
                  <a:lnTo>
                    <a:pt x="23" y="47"/>
                  </a:lnTo>
                  <a:lnTo>
                    <a:pt x="27" y="41"/>
                  </a:lnTo>
                  <a:lnTo>
                    <a:pt x="28" y="44"/>
                  </a:lnTo>
                  <a:lnTo>
                    <a:pt x="28" y="44"/>
                  </a:lnTo>
                  <a:lnTo>
                    <a:pt x="24" y="53"/>
                  </a:lnTo>
                  <a:lnTo>
                    <a:pt x="24" y="53"/>
                  </a:lnTo>
                  <a:lnTo>
                    <a:pt x="22" y="52"/>
                  </a:lnTo>
                  <a:lnTo>
                    <a:pt x="22" y="52"/>
                  </a:lnTo>
                  <a:lnTo>
                    <a:pt x="19" y="49"/>
                  </a:lnTo>
                  <a:lnTo>
                    <a:pt x="5" y="40"/>
                  </a:lnTo>
                  <a:lnTo>
                    <a:pt x="5" y="40"/>
                  </a:lnTo>
                  <a:lnTo>
                    <a:pt x="0" y="37"/>
                  </a:lnTo>
                  <a:lnTo>
                    <a:pt x="0" y="37"/>
                  </a:lnTo>
                  <a:lnTo>
                    <a:pt x="4" y="26"/>
                  </a:lnTo>
                  <a:lnTo>
                    <a:pt x="6" y="26"/>
                  </a:lnTo>
                  <a:lnTo>
                    <a:pt x="6" y="26"/>
                  </a:lnTo>
                  <a:lnTo>
                    <a:pt x="5" y="34"/>
                  </a:lnTo>
                  <a:lnTo>
                    <a:pt x="5" y="37"/>
                  </a:lnTo>
                  <a:lnTo>
                    <a:pt x="6" y="37"/>
                  </a:lnTo>
                  <a:lnTo>
                    <a:pt x="10" y="40"/>
                  </a:lnTo>
                  <a:lnTo>
                    <a:pt x="21" y="15"/>
                  </a:lnTo>
                  <a:lnTo>
                    <a:pt x="21" y="15"/>
                  </a:lnTo>
                  <a:lnTo>
                    <a:pt x="23" y="8"/>
                  </a:lnTo>
                  <a:lnTo>
                    <a:pt x="23" y="8"/>
                  </a:lnTo>
                  <a:lnTo>
                    <a:pt x="23" y="6"/>
                  </a:lnTo>
                  <a:lnTo>
                    <a:pt x="19" y="3"/>
                  </a:lnTo>
                  <a:lnTo>
                    <a:pt x="19" y="0"/>
                  </a:lnTo>
                  <a:lnTo>
                    <a:pt x="35" y="11"/>
                  </a:ln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6">
              <a:extLst>
                <a:ext uri="{FF2B5EF4-FFF2-40B4-BE49-F238E27FC236}">
                  <a16:creationId xmlns:a16="http://schemas.microsoft.com/office/drawing/2014/main" id="{7F132D42-C695-4685-92FB-57E458BE278C}"/>
                </a:ext>
              </a:extLst>
            </p:cNvPr>
            <p:cNvSpPr>
              <a:spLocks/>
            </p:cNvSpPr>
            <p:nvPr userDrawn="1"/>
          </p:nvSpPr>
          <p:spPr bwMode="auto">
            <a:xfrm>
              <a:off x="5027" y="533"/>
              <a:ext cx="27" cy="34"/>
            </a:xfrm>
            <a:custGeom>
              <a:avLst/>
              <a:gdLst>
                <a:gd name="T0" fmla="*/ 54 w 55"/>
                <a:gd name="T1" fmla="*/ 35 h 68"/>
                <a:gd name="T2" fmla="*/ 54 w 55"/>
                <a:gd name="T3" fmla="*/ 35 h 68"/>
                <a:gd name="T4" fmla="*/ 49 w 55"/>
                <a:gd name="T5" fmla="*/ 32 h 68"/>
                <a:gd name="T6" fmla="*/ 48 w 55"/>
                <a:gd name="T7" fmla="*/ 33 h 68"/>
                <a:gd name="T8" fmla="*/ 48 w 55"/>
                <a:gd name="T9" fmla="*/ 33 h 68"/>
                <a:gd name="T10" fmla="*/ 41 w 55"/>
                <a:gd name="T11" fmla="*/ 47 h 68"/>
                <a:gd name="T12" fmla="*/ 41 w 55"/>
                <a:gd name="T13" fmla="*/ 47 h 68"/>
                <a:gd name="T14" fmla="*/ 33 w 55"/>
                <a:gd name="T15" fmla="*/ 61 h 68"/>
                <a:gd name="T16" fmla="*/ 33 w 55"/>
                <a:gd name="T17" fmla="*/ 61 h 68"/>
                <a:gd name="T18" fmla="*/ 34 w 55"/>
                <a:gd name="T19" fmla="*/ 62 h 68"/>
                <a:gd name="T20" fmla="*/ 38 w 55"/>
                <a:gd name="T21" fmla="*/ 67 h 68"/>
                <a:gd name="T22" fmla="*/ 37 w 55"/>
                <a:gd name="T23" fmla="*/ 68 h 68"/>
                <a:gd name="T24" fmla="*/ 25 w 55"/>
                <a:gd name="T25" fmla="*/ 59 h 68"/>
                <a:gd name="T26" fmla="*/ 25 w 55"/>
                <a:gd name="T27" fmla="*/ 59 h 68"/>
                <a:gd name="T28" fmla="*/ 26 w 55"/>
                <a:gd name="T29" fmla="*/ 58 h 68"/>
                <a:gd name="T30" fmla="*/ 33 w 55"/>
                <a:gd name="T31" fmla="*/ 24 h 68"/>
                <a:gd name="T32" fmla="*/ 33 w 55"/>
                <a:gd name="T33" fmla="*/ 24 h 68"/>
                <a:gd name="T34" fmla="*/ 11 w 55"/>
                <a:gd name="T35" fmla="*/ 45 h 68"/>
                <a:gd name="T36" fmla="*/ 0 w 55"/>
                <a:gd name="T37" fmla="*/ 36 h 68"/>
                <a:gd name="T38" fmla="*/ 2 w 55"/>
                <a:gd name="T39" fmla="*/ 33 h 68"/>
                <a:gd name="T40" fmla="*/ 2 w 55"/>
                <a:gd name="T41" fmla="*/ 33 h 68"/>
                <a:gd name="T42" fmla="*/ 6 w 55"/>
                <a:gd name="T43" fmla="*/ 36 h 68"/>
                <a:gd name="T44" fmla="*/ 7 w 55"/>
                <a:gd name="T45" fmla="*/ 36 h 68"/>
                <a:gd name="T46" fmla="*/ 7 w 55"/>
                <a:gd name="T47" fmla="*/ 36 h 68"/>
                <a:gd name="T48" fmla="*/ 14 w 55"/>
                <a:gd name="T49" fmla="*/ 23 h 68"/>
                <a:gd name="T50" fmla="*/ 14 w 55"/>
                <a:gd name="T51" fmla="*/ 23 h 68"/>
                <a:gd name="T52" fmla="*/ 22 w 55"/>
                <a:gd name="T53" fmla="*/ 9 h 68"/>
                <a:gd name="T54" fmla="*/ 22 w 55"/>
                <a:gd name="T55" fmla="*/ 9 h 68"/>
                <a:gd name="T56" fmla="*/ 22 w 55"/>
                <a:gd name="T57" fmla="*/ 8 h 68"/>
                <a:gd name="T58" fmla="*/ 22 w 55"/>
                <a:gd name="T59" fmla="*/ 6 h 68"/>
                <a:gd name="T60" fmla="*/ 17 w 55"/>
                <a:gd name="T61" fmla="*/ 3 h 68"/>
                <a:gd name="T62" fmla="*/ 19 w 55"/>
                <a:gd name="T63" fmla="*/ 0 h 68"/>
                <a:gd name="T64" fmla="*/ 32 w 55"/>
                <a:gd name="T65" fmla="*/ 12 h 68"/>
                <a:gd name="T66" fmla="*/ 31 w 55"/>
                <a:gd name="T67" fmla="*/ 15 h 68"/>
                <a:gd name="T68" fmla="*/ 31 w 55"/>
                <a:gd name="T69" fmla="*/ 15 h 68"/>
                <a:gd name="T70" fmla="*/ 28 w 55"/>
                <a:gd name="T71" fmla="*/ 12 h 68"/>
                <a:gd name="T72" fmla="*/ 26 w 55"/>
                <a:gd name="T73" fmla="*/ 12 h 68"/>
                <a:gd name="T74" fmla="*/ 12 w 55"/>
                <a:gd name="T75" fmla="*/ 41 h 68"/>
                <a:gd name="T76" fmla="*/ 12 w 55"/>
                <a:gd name="T77" fmla="*/ 41 h 68"/>
                <a:gd name="T78" fmla="*/ 34 w 55"/>
                <a:gd name="T79" fmla="*/ 20 h 68"/>
                <a:gd name="T80" fmla="*/ 34 w 55"/>
                <a:gd name="T81" fmla="*/ 20 h 68"/>
                <a:gd name="T82" fmla="*/ 37 w 55"/>
                <a:gd name="T83" fmla="*/ 17 h 68"/>
                <a:gd name="T84" fmla="*/ 39 w 55"/>
                <a:gd name="T85" fmla="*/ 20 h 68"/>
                <a:gd name="T86" fmla="*/ 39 w 55"/>
                <a:gd name="T87" fmla="*/ 20 h 68"/>
                <a:gd name="T88" fmla="*/ 39 w 55"/>
                <a:gd name="T89" fmla="*/ 23 h 68"/>
                <a:gd name="T90" fmla="*/ 31 w 55"/>
                <a:gd name="T91" fmla="*/ 59 h 68"/>
                <a:gd name="T92" fmla="*/ 31 w 55"/>
                <a:gd name="T93" fmla="*/ 59 h 68"/>
                <a:gd name="T94" fmla="*/ 43 w 55"/>
                <a:gd name="T95" fmla="*/ 35 h 68"/>
                <a:gd name="T96" fmla="*/ 43 w 55"/>
                <a:gd name="T97" fmla="*/ 35 h 68"/>
                <a:gd name="T98" fmla="*/ 46 w 55"/>
                <a:gd name="T99" fmla="*/ 30 h 68"/>
                <a:gd name="T100" fmla="*/ 46 w 55"/>
                <a:gd name="T101" fmla="*/ 30 h 68"/>
                <a:gd name="T102" fmla="*/ 46 w 55"/>
                <a:gd name="T103" fmla="*/ 29 h 68"/>
                <a:gd name="T104" fmla="*/ 42 w 55"/>
                <a:gd name="T105" fmla="*/ 24 h 68"/>
                <a:gd name="T106" fmla="*/ 43 w 55"/>
                <a:gd name="T107" fmla="*/ 23 h 68"/>
                <a:gd name="T108" fmla="*/ 55 w 55"/>
                <a:gd name="T109" fmla="*/ 33 h 68"/>
                <a:gd name="T110" fmla="*/ 54 w 55"/>
                <a:gd name="T111" fmla="*/ 3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5" h="68">
                  <a:moveTo>
                    <a:pt x="54" y="35"/>
                  </a:moveTo>
                  <a:lnTo>
                    <a:pt x="54" y="35"/>
                  </a:lnTo>
                  <a:lnTo>
                    <a:pt x="49" y="32"/>
                  </a:lnTo>
                  <a:lnTo>
                    <a:pt x="48" y="33"/>
                  </a:lnTo>
                  <a:lnTo>
                    <a:pt x="48" y="33"/>
                  </a:lnTo>
                  <a:lnTo>
                    <a:pt x="41" y="47"/>
                  </a:lnTo>
                  <a:lnTo>
                    <a:pt x="41" y="47"/>
                  </a:lnTo>
                  <a:lnTo>
                    <a:pt x="33" y="61"/>
                  </a:lnTo>
                  <a:lnTo>
                    <a:pt x="33" y="61"/>
                  </a:lnTo>
                  <a:lnTo>
                    <a:pt x="34" y="62"/>
                  </a:lnTo>
                  <a:lnTo>
                    <a:pt x="38" y="67"/>
                  </a:lnTo>
                  <a:lnTo>
                    <a:pt x="37" y="68"/>
                  </a:lnTo>
                  <a:lnTo>
                    <a:pt x="25" y="59"/>
                  </a:lnTo>
                  <a:lnTo>
                    <a:pt x="25" y="59"/>
                  </a:lnTo>
                  <a:lnTo>
                    <a:pt x="26" y="58"/>
                  </a:lnTo>
                  <a:lnTo>
                    <a:pt x="33" y="24"/>
                  </a:lnTo>
                  <a:lnTo>
                    <a:pt x="33" y="24"/>
                  </a:lnTo>
                  <a:lnTo>
                    <a:pt x="11" y="45"/>
                  </a:lnTo>
                  <a:lnTo>
                    <a:pt x="0" y="36"/>
                  </a:lnTo>
                  <a:lnTo>
                    <a:pt x="2" y="33"/>
                  </a:lnTo>
                  <a:lnTo>
                    <a:pt x="2" y="33"/>
                  </a:lnTo>
                  <a:lnTo>
                    <a:pt x="6" y="36"/>
                  </a:lnTo>
                  <a:lnTo>
                    <a:pt x="7" y="36"/>
                  </a:lnTo>
                  <a:lnTo>
                    <a:pt x="7" y="36"/>
                  </a:lnTo>
                  <a:lnTo>
                    <a:pt x="14" y="23"/>
                  </a:lnTo>
                  <a:lnTo>
                    <a:pt x="14" y="23"/>
                  </a:lnTo>
                  <a:lnTo>
                    <a:pt x="22" y="9"/>
                  </a:lnTo>
                  <a:lnTo>
                    <a:pt x="22" y="9"/>
                  </a:lnTo>
                  <a:lnTo>
                    <a:pt x="22" y="8"/>
                  </a:lnTo>
                  <a:lnTo>
                    <a:pt x="22" y="6"/>
                  </a:lnTo>
                  <a:lnTo>
                    <a:pt x="17" y="3"/>
                  </a:lnTo>
                  <a:lnTo>
                    <a:pt x="19" y="0"/>
                  </a:lnTo>
                  <a:lnTo>
                    <a:pt x="32" y="12"/>
                  </a:lnTo>
                  <a:lnTo>
                    <a:pt x="31" y="15"/>
                  </a:lnTo>
                  <a:lnTo>
                    <a:pt x="31" y="15"/>
                  </a:lnTo>
                  <a:lnTo>
                    <a:pt x="28" y="12"/>
                  </a:lnTo>
                  <a:lnTo>
                    <a:pt x="26" y="12"/>
                  </a:lnTo>
                  <a:lnTo>
                    <a:pt x="12" y="41"/>
                  </a:lnTo>
                  <a:lnTo>
                    <a:pt x="12" y="41"/>
                  </a:lnTo>
                  <a:lnTo>
                    <a:pt x="34" y="20"/>
                  </a:lnTo>
                  <a:lnTo>
                    <a:pt x="34" y="20"/>
                  </a:lnTo>
                  <a:lnTo>
                    <a:pt x="37" y="17"/>
                  </a:lnTo>
                  <a:lnTo>
                    <a:pt x="39" y="20"/>
                  </a:lnTo>
                  <a:lnTo>
                    <a:pt x="39" y="20"/>
                  </a:lnTo>
                  <a:lnTo>
                    <a:pt x="39" y="23"/>
                  </a:lnTo>
                  <a:lnTo>
                    <a:pt x="31" y="59"/>
                  </a:lnTo>
                  <a:lnTo>
                    <a:pt x="31" y="59"/>
                  </a:lnTo>
                  <a:lnTo>
                    <a:pt x="43" y="35"/>
                  </a:lnTo>
                  <a:lnTo>
                    <a:pt x="43" y="35"/>
                  </a:lnTo>
                  <a:lnTo>
                    <a:pt x="46" y="30"/>
                  </a:lnTo>
                  <a:lnTo>
                    <a:pt x="46" y="30"/>
                  </a:lnTo>
                  <a:lnTo>
                    <a:pt x="46" y="29"/>
                  </a:lnTo>
                  <a:lnTo>
                    <a:pt x="42" y="24"/>
                  </a:lnTo>
                  <a:lnTo>
                    <a:pt x="43" y="23"/>
                  </a:lnTo>
                  <a:lnTo>
                    <a:pt x="55" y="33"/>
                  </a:lnTo>
                  <a:lnTo>
                    <a:pt x="54"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7">
              <a:extLst>
                <a:ext uri="{FF2B5EF4-FFF2-40B4-BE49-F238E27FC236}">
                  <a16:creationId xmlns:a16="http://schemas.microsoft.com/office/drawing/2014/main" id="{D2AAB82E-9D7E-43D2-A4AF-AF120CF5DDEF}"/>
                </a:ext>
              </a:extLst>
            </p:cNvPr>
            <p:cNvSpPr>
              <a:spLocks/>
            </p:cNvSpPr>
            <p:nvPr userDrawn="1"/>
          </p:nvSpPr>
          <p:spPr bwMode="auto">
            <a:xfrm>
              <a:off x="5016" y="521"/>
              <a:ext cx="20" cy="27"/>
            </a:xfrm>
            <a:custGeom>
              <a:avLst/>
              <a:gdLst>
                <a:gd name="T0" fmla="*/ 39 w 41"/>
                <a:gd name="T1" fmla="*/ 26 h 56"/>
                <a:gd name="T2" fmla="*/ 35 w 41"/>
                <a:gd name="T3" fmla="*/ 23 h 56"/>
                <a:gd name="T4" fmla="*/ 26 w 41"/>
                <a:gd name="T5" fmla="*/ 35 h 56"/>
                <a:gd name="T6" fmla="*/ 18 w 41"/>
                <a:gd name="T7" fmla="*/ 48 h 56"/>
                <a:gd name="T8" fmla="*/ 18 w 41"/>
                <a:gd name="T9" fmla="*/ 50 h 56"/>
                <a:gd name="T10" fmla="*/ 19 w 41"/>
                <a:gd name="T11" fmla="*/ 56 h 56"/>
                <a:gd name="T12" fmla="*/ 7 w 41"/>
                <a:gd name="T13" fmla="*/ 41 h 56"/>
                <a:gd name="T14" fmla="*/ 0 w 41"/>
                <a:gd name="T15" fmla="*/ 35 h 56"/>
                <a:gd name="T16" fmla="*/ 7 w 41"/>
                <a:gd name="T17" fmla="*/ 27 h 56"/>
                <a:gd name="T18" fmla="*/ 5 w 41"/>
                <a:gd name="T19" fmla="*/ 32 h 56"/>
                <a:gd name="T20" fmla="*/ 7 w 41"/>
                <a:gd name="T21" fmla="*/ 38 h 56"/>
                <a:gd name="T22" fmla="*/ 12 w 41"/>
                <a:gd name="T23" fmla="*/ 45 h 56"/>
                <a:gd name="T24" fmla="*/ 13 w 41"/>
                <a:gd name="T25" fmla="*/ 45 h 56"/>
                <a:gd name="T26" fmla="*/ 21 w 41"/>
                <a:gd name="T27" fmla="*/ 33 h 56"/>
                <a:gd name="T28" fmla="*/ 20 w 41"/>
                <a:gd name="T29" fmla="*/ 32 h 56"/>
                <a:gd name="T30" fmla="*/ 19 w 41"/>
                <a:gd name="T31" fmla="*/ 30 h 56"/>
                <a:gd name="T32" fmla="*/ 16 w 41"/>
                <a:gd name="T33" fmla="*/ 27 h 56"/>
                <a:gd name="T34" fmla="*/ 12 w 41"/>
                <a:gd name="T35" fmla="*/ 30 h 56"/>
                <a:gd name="T36" fmla="*/ 11 w 41"/>
                <a:gd name="T37" fmla="*/ 27 h 56"/>
                <a:gd name="T38" fmla="*/ 14 w 41"/>
                <a:gd name="T39" fmla="*/ 23 h 56"/>
                <a:gd name="T40" fmla="*/ 19 w 41"/>
                <a:gd name="T41" fmla="*/ 20 h 56"/>
                <a:gd name="T42" fmla="*/ 18 w 41"/>
                <a:gd name="T43" fmla="*/ 23 h 56"/>
                <a:gd name="T44" fmla="*/ 20 w 41"/>
                <a:gd name="T45" fmla="*/ 27 h 56"/>
                <a:gd name="T46" fmla="*/ 22 w 41"/>
                <a:gd name="T47" fmla="*/ 30 h 56"/>
                <a:gd name="T48" fmla="*/ 24 w 41"/>
                <a:gd name="T49" fmla="*/ 30 h 56"/>
                <a:gd name="T50" fmla="*/ 31 w 41"/>
                <a:gd name="T51" fmla="*/ 18 h 56"/>
                <a:gd name="T52" fmla="*/ 31 w 41"/>
                <a:gd name="T53" fmla="*/ 17 h 56"/>
                <a:gd name="T54" fmla="*/ 25 w 41"/>
                <a:gd name="T55" fmla="*/ 9 h 56"/>
                <a:gd name="T56" fmla="*/ 18 w 41"/>
                <a:gd name="T57" fmla="*/ 9 h 56"/>
                <a:gd name="T58" fmla="*/ 14 w 41"/>
                <a:gd name="T59" fmla="*/ 8 h 56"/>
                <a:gd name="T60" fmla="*/ 21 w 41"/>
                <a:gd name="T61" fmla="*/ 0 h 56"/>
                <a:gd name="T62" fmla="*/ 39 w 41"/>
                <a:gd name="T63" fmla="*/ 2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56">
                  <a:moveTo>
                    <a:pt x="39" y="26"/>
                  </a:moveTo>
                  <a:lnTo>
                    <a:pt x="39" y="26"/>
                  </a:lnTo>
                  <a:lnTo>
                    <a:pt x="36" y="23"/>
                  </a:lnTo>
                  <a:lnTo>
                    <a:pt x="35" y="23"/>
                  </a:lnTo>
                  <a:lnTo>
                    <a:pt x="35" y="23"/>
                  </a:lnTo>
                  <a:lnTo>
                    <a:pt x="26" y="35"/>
                  </a:lnTo>
                  <a:lnTo>
                    <a:pt x="26" y="35"/>
                  </a:lnTo>
                  <a:lnTo>
                    <a:pt x="18" y="48"/>
                  </a:lnTo>
                  <a:lnTo>
                    <a:pt x="18" y="48"/>
                  </a:lnTo>
                  <a:lnTo>
                    <a:pt x="18" y="50"/>
                  </a:lnTo>
                  <a:lnTo>
                    <a:pt x="20" y="54"/>
                  </a:lnTo>
                  <a:lnTo>
                    <a:pt x="19" y="56"/>
                  </a:lnTo>
                  <a:lnTo>
                    <a:pt x="7" y="41"/>
                  </a:lnTo>
                  <a:lnTo>
                    <a:pt x="7" y="41"/>
                  </a:lnTo>
                  <a:lnTo>
                    <a:pt x="0" y="35"/>
                  </a:lnTo>
                  <a:lnTo>
                    <a:pt x="0" y="35"/>
                  </a:lnTo>
                  <a:lnTo>
                    <a:pt x="5" y="26"/>
                  </a:lnTo>
                  <a:lnTo>
                    <a:pt x="7" y="27"/>
                  </a:lnTo>
                  <a:lnTo>
                    <a:pt x="7" y="27"/>
                  </a:lnTo>
                  <a:lnTo>
                    <a:pt x="5" y="32"/>
                  </a:lnTo>
                  <a:lnTo>
                    <a:pt x="5" y="35"/>
                  </a:lnTo>
                  <a:lnTo>
                    <a:pt x="7" y="38"/>
                  </a:lnTo>
                  <a:lnTo>
                    <a:pt x="9" y="41"/>
                  </a:lnTo>
                  <a:lnTo>
                    <a:pt x="12" y="45"/>
                  </a:lnTo>
                  <a:lnTo>
                    <a:pt x="12" y="45"/>
                  </a:lnTo>
                  <a:lnTo>
                    <a:pt x="13" y="45"/>
                  </a:lnTo>
                  <a:lnTo>
                    <a:pt x="21" y="33"/>
                  </a:lnTo>
                  <a:lnTo>
                    <a:pt x="21" y="33"/>
                  </a:lnTo>
                  <a:lnTo>
                    <a:pt x="21" y="33"/>
                  </a:lnTo>
                  <a:lnTo>
                    <a:pt x="20" y="32"/>
                  </a:lnTo>
                  <a:lnTo>
                    <a:pt x="19" y="30"/>
                  </a:lnTo>
                  <a:lnTo>
                    <a:pt x="19" y="30"/>
                  </a:lnTo>
                  <a:lnTo>
                    <a:pt x="17" y="29"/>
                  </a:lnTo>
                  <a:lnTo>
                    <a:pt x="16" y="27"/>
                  </a:lnTo>
                  <a:lnTo>
                    <a:pt x="13" y="27"/>
                  </a:lnTo>
                  <a:lnTo>
                    <a:pt x="12" y="30"/>
                  </a:lnTo>
                  <a:lnTo>
                    <a:pt x="11" y="27"/>
                  </a:lnTo>
                  <a:lnTo>
                    <a:pt x="11" y="27"/>
                  </a:lnTo>
                  <a:lnTo>
                    <a:pt x="14" y="23"/>
                  </a:lnTo>
                  <a:lnTo>
                    <a:pt x="14" y="23"/>
                  </a:lnTo>
                  <a:lnTo>
                    <a:pt x="18" y="17"/>
                  </a:lnTo>
                  <a:lnTo>
                    <a:pt x="19" y="20"/>
                  </a:lnTo>
                  <a:lnTo>
                    <a:pt x="19" y="20"/>
                  </a:lnTo>
                  <a:lnTo>
                    <a:pt x="18" y="23"/>
                  </a:lnTo>
                  <a:lnTo>
                    <a:pt x="18" y="26"/>
                  </a:lnTo>
                  <a:lnTo>
                    <a:pt x="20" y="27"/>
                  </a:lnTo>
                  <a:lnTo>
                    <a:pt x="22" y="30"/>
                  </a:lnTo>
                  <a:lnTo>
                    <a:pt x="22" y="30"/>
                  </a:lnTo>
                  <a:lnTo>
                    <a:pt x="22" y="30"/>
                  </a:lnTo>
                  <a:lnTo>
                    <a:pt x="24" y="30"/>
                  </a:lnTo>
                  <a:lnTo>
                    <a:pt x="31" y="18"/>
                  </a:lnTo>
                  <a:lnTo>
                    <a:pt x="31" y="18"/>
                  </a:lnTo>
                  <a:lnTo>
                    <a:pt x="31" y="17"/>
                  </a:lnTo>
                  <a:lnTo>
                    <a:pt x="31" y="17"/>
                  </a:lnTo>
                  <a:lnTo>
                    <a:pt x="25" y="9"/>
                  </a:lnTo>
                  <a:lnTo>
                    <a:pt x="25" y="9"/>
                  </a:lnTo>
                  <a:lnTo>
                    <a:pt x="21" y="6"/>
                  </a:lnTo>
                  <a:lnTo>
                    <a:pt x="18" y="9"/>
                  </a:lnTo>
                  <a:lnTo>
                    <a:pt x="16" y="11"/>
                  </a:lnTo>
                  <a:lnTo>
                    <a:pt x="14" y="8"/>
                  </a:lnTo>
                  <a:lnTo>
                    <a:pt x="14" y="8"/>
                  </a:lnTo>
                  <a:lnTo>
                    <a:pt x="21" y="0"/>
                  </a:lnTo>
                  <a:lnTo>
                    <a:pt x="41" y="23"/>
                  </a:lnTo>
                  <a:lnTo>
                    <a:pt x="39"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8">
              <a:extLst>
                <a:ext uri="{FF2B5EF4-FFF2-40B4-BE49-F238E27FC236}">
                  <a16:creationId xmlns:a16="http://schemas.microsoft.com/office/drawing/2014/main" id="{7208C402-A42B-4D08-84C2-00DDB1B06D15}"/>
                </a:ext>
              </a:extLst>
            </p:cNvPr>
            <p:cNvSpPr>
              <a:spLocks/>
            </p:cNvSpPr>
            <p:nvPr userDrawn="1"/>
          </p:nvSpPr>
          <p:spPr bwMode="auto">
            <a:xfrm>
              <a:off x="5002" y="505"/>
              <a:ext cx="23" cy="29"/>
            </a:xfrm>
            <a:custGeom>
              <a:avLst/>
              <a:gdLst>
                <a:gd name="T0" fmla="*/ 46 w 48"/>
                <a:gd name="T1" fmla="*/ 30 h 57"/>
                <a:gd name="T2" fmla="*/ 46 w 48"/>
                <a:gd name="T3" fmla="*/ 30 h 57"/>
                <a:gd name="T4" fmla="*/ 42 w 48"/>
                <a:gd name="T5" fmla="*/ 26 h 57"/>
                <a:gd name="T6" fmla="*/ 41 w 48"/>
                <a:gd name="T7" fmla="*/ 26 h 57"/>
                <a:gd name="T8" fmla="*/ 41 w 48"/>
                <a:gd name="T9" fmla="*/ 26 h 57"/>
                <a:gd name="T10" fmla="*/ 32 w 48"/>
                <a:gd name="T11" fmla="*/ 38 h 57"/>
                <a:gd name="T12" fmla="*/ 32 w 48"/>
                <a:gd name="T13" fmla="*/ 38 h 57"/>
                <a:gd name="T14" fmla="*/ 23 w 48"/>
                <a:gd name="T15" fmla="*/ 50 h 57"/>
                <a:gd name="T16" fmla="*/ 23 w 48"/>
                <a:gd name="T17" fmla="*/ 50 h 57"/>
                <a:gd name="T18" fmla="*/ 23 w 48"/>
                <a:gd name="T19" fmla="*/ 51 h 57"/>
                <a:gd name="T20" fmla="*/ 25 w 48"/>
                <a:gd name="T21" fmla="*/ 56 h 57"/>
                <a:gd name="T22" fmla="*/ 23 w 48"/>
                <a:gd name="T23" fmla="*/ 57 h 57"/>
                <a:gd name="T24" fmla="*/ 17 w 48"/>
                <a:gd name="T25" fmla="*/ 48 h 57"/>
                <a:gd name="T26" fmla="*/ 17 w 48"/>
                <a:gd name="T27" fmla="*/ 48 h 57"/>
                <a:gd name="T28" fmla="*/ 17 w 48"/>
                <a:gd name="T29" fmla="*/ 45 h 57"/>
                <a:gd name="T30" fmla="*/ 23 w 48"/>
                <a:gd name="T31" fmla="*/ 10 h 57"/>
                <a:gd name="T32" fmla="*/ 23 w 48"/>
                <a:gd name="T33" fmla="*/ 10 h 57"/>
                <a:gd name="T34" fmla="*/ 17 w 48"/>
                <a:gd name="T35" fmla="*/ 18 h 57"/>
                <a:gd name="T36" fmla="*/ 17 w 48"/>
                <a:gd name="T37" fmla="*/ 18 h 57"/>
                <a:gd name="T38" fmla="*/ 8 w 48"/>
                <a:gd name="T39" fmla="*/ 29 h 57"/>
                <a:gd name="T40" fmla="*/ 8 w 48"/>
                <a:gd name="T41" fmla="*/ 29 h 57"/>
                <a:gd name="T42" fmla="*/ 8 w 48"/>
                <a:gd name="T43" fmla="*/ 32 h 57"/>
                <a:gd name="T44" fmla="*/ 12 w 48"/>
                <a:gd name="T45" fmla="*/ 36 h 57"/>
                <a:gd name="T46" fmla="*/ 10 w 48"/>
                <a:gd name="T47" fmla="*/ 38 h 57"/>
                <a:gd name="T48" fmla="*/ 0 w 48"/>
                <a:gd name="T49" fmla="*/ 24 h 57"/>
                <a:gd name="T50" fmla="*/ 3 w 48"/>
                <a:gd name="T51" fmla="*/ 22 h 57"/>
                <a:gd name="T52" fmla="*/ 3 w 48"/>
                <a:gd name="T53" fmla="*/ 22 h 57"/>
                <a:gd name="T54" fmla="*/ 5 w 48"/>
                <a:gd name="T55" fmla="*/ 27 h 57"/>
                <a:gd name="T56" fmla="*/ 6 w 48"/>
                <a:gd name="T57" fmla="*/ 27 h 57"/>
                <a:gd name="T58" fmla="*/ 7 w 48"/>
                <a:gd name="T59" fmla="*/ 26 h 57"/>
                <a:gd name="T60" fmla="*/ 7 w 48"/>
                <a:gd name="T61" fmla="*/ 26 h 57"/>
                <a:gd name="T62" fmla="*/ 14 w 48"/>
                <a:gd name="T63" fmla="*/ 18 h 57"/>
                <a:gd name="T64" fmla="*/ 14 w 48"/>
                <a:gd name="T65" fmla="*/ 18 h 57"/>
                <a:gd name="T66" fmla="*/ 29 w 48"/>
                <a:gd name="T67" fmla="*/ 0 h 57"/>
                <a:gd name="T68" fmla="*/ 31 w 48"/>
                <a:gd name="T69" fmla="*/ 3 h 57"/>
                <a:gd name="T70" fmla="*/ 31 w 48"/>
                <a:gd name="T71" fmla="*/ 3 h 57"/>
                <a:gd name="T72" fmla="*/ 28 w 48"/>
                <a:gd name="T73" fmla="*/ 18 h 57"/>
                <a:gd name="T74" fmla="*/ 23 w 48"/>
                <a:gd name="T75" fmla="*/ 44 h 57"/>
                <a:gd name="T76" fmla="*/ 23 w 48"/>
                <a:gd name="T77" fmla="*/ 44 h 57"/>
                <a:gd name="T78" fmla="*/ 30 w 48"/>
                <a:gd name="T79" fmla="*/ 35 h 57"/>
                <a:gd name="T80" fmla="*/ 30 w 48"/>
                <a:gd name="T81" fmla="*/ 35 h 57"/>
                <a:gd name="T82" fmla="*/ 39 w 48"/>
                <a:gd name="T83" fmla="*/ 24 h 57"/>
                <a:gd name="T84" fmla="*/ 39 w 48"/>
                <a:gd name="T85" fmla="*/ 24 h 57"/>
                <a:gd name="T86" fmla="*/ 40 w 48"/>
                <a:gd name="T87" fmla="*/ 22 h 57"/>
                <a:gd name="T88" fmla="*/ 40 w 48"/>
                <a:gd name="T89" fmla="*/ 21 h 57"/>
                <a:gd name="T90" fmla="*/ 37 w 48"/>
                <a:gd name="T91" fmla="*/ 16 h 57"/>
                <a:gd name="T92" fmla="*/ 38 w 48"/>
                <a:gd name="T93" fmla="*/ 13 h 57"/>
                <a:gd name="T94" fmla="*/ 48 w 48"/>
                <a:gd name="T95" fmla="*/ 27 h 57"/>
                <a:gd name="T96" fmla="*/ 46 w 48"/>
                <a:gd name="T97"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 h="57">
                  <a:moveTo>
                    <a:pt x="46" y="30"/>
                  </a:moveTo>
                  <a:lnTo>
                    <a:pt x="46" y="30"/>
                  </a:lnTo>
                  <a:lnTo>
                    <a:pt x="42" y="26"/>
                  </a:lnTo>
                  <a:lnTo>
                    <a:pt x="41" y="26"/>
                  </a:lnTo>
                  <a:lnTo>
                    <a:pt x="41" y="26"/>
                  </a:lnTo>
                  <a:lnTo>
                    <a:pt x="32" y="38"/>
                  </a:lnTo>
                  <a:lnTo>
                    <a:pt x="32" y="38"/>
                  </a:lnTo>
                  <a:lnTo>
                    <a:pt x="23" y="50"/>
                  </a:lnTo>
                  <a:lnTo>
                    <a:pt x="23" y="50"/>
                  </a:lnTo>
                  <a:lnTo>
                    <a:pt x="23" y="51"/>
                  </a:lnTo>
                  <a:lnTo>
                    <a:pt x="25" y="56"/>
                  </a:lnTo>
                  <a:lnTo>
                    <a:pt x="23" y="57"/>
                  </a:lnTo>
                  <a:lnTo>
                    <a:pt x="17" y="48"/>
                  </a:lnTo>
                  <a:lnTo>
                    <a:pt x="17" y="48"/>
                  </a:lnTo>
                  <a:lnTo>
                    <a:pt x="17" y="45"/>
                  </a:lnTo>
                  <a:lnTo>
                    <a:pt x="23" y="10"/>
                  </a:lnTo>
                  <a:lnTo>
                    <a:pt x="23" y="10"/>
                  </a:lnTo>
                  <a:lnTo>
                    <a:pt x="17" y="18"/>
                  </a:lnTo>
                  <a:lnTo>
                    <a:pt x="17" y="18"/>
                  </a:lnTo>
                  <a:lnTo>
                    <a:pt x="8" y="29"/>
                  </a:lnTo>
                  <a:lnTo>
                    <a:pt x="8" y="29"/>
                  </a:lnTo>
                  <a:lnTo>
                    <a:pt x="8" y="32"/>
                  </a:lnTo>
                  <a:lnTo>
                    <a:pt x="12" y="36"/>
                  </a:lnTo>
                  <a:lnTo>
                    <a:pt x="10" y="38"/>
                  </a:lnTo>
                  <a:lnTo>
                    <a:pt x="0" y="24"/>
                  </a:lnTo>
                  <a:lnTo>
                    <a:pt x="3" y="22"/>
                  </a:lnTo>
                  <a:lnTo>
                    <a:pt x="3" y="22"/>
                  </a:lnTo>
                  <a:lnTo>
                    <a:pt x="5" y="27"/>
                  </a:lnTo>
                  <a:lnTo>
                    <a:pt x="6" y="27"/>
                  </a:lnTo>
                  <a:lnTo>
                    <a:pt x="7" y="26"/>
                  </a:lnTo>
                  <a:lnTo>
                    <a:pt x="7" y="26"/>
                  </a:lnTo>
                  <a:lnTo>
                    <a:pt x="14" y="18"/>
                  </a:lnTo>
                  <a:lnTo>
                    <a:pt x="14" y="18"/>
                  </a:lnTo>
                  <a:lnTo>
                    <a:pt x="29" y="0"/>
                  </a:lnTo>
                  <a:lnTo>
                    <a:pt x="31" y="3"/>
                  </a:lnTo>
                  <a:lnTo>
                    <a:pt x="31" y="3"/>
                  </a:lnTo>
                  <a:lnTo>
                    <a:pt x="28" y="18"/>
                  </a:lnTo>
                  <a:lnTo>
                    <a:pt x="23" y="44"/>
                  </a:lnTo>
                  <a:lnTo>
                    <a:pt x="23" y="44"/>
                  </a:lnTo>
                  <a:lnTo>
                    <a:pt x="30" y="35"/>
                  </a:lnTo>
                  <a:lnTo>
                    <a:pt x="30" y="35"/>
                  </a:lnTo>
                  <a:lnTo>
                    <a:pt x="39" y="24"/>
                  </a:lnTo>
                  <a:lnTo>
                    <a:pt x="39" y="24"/>
                  </a:lnTo>
                  <a:lnTo>
                    <a:pt x="40" y="22"/>
                  </a:lnTo>
                  <a:lnTo>
                    <a:pt x="40" y="21"/>
                  </a:lnTo>
                  <a:lnTo>
                    <a:pt x="37" y="16"/>
                  </a:lnTo>
                  <a:lnTo>
                    <a:pt x="38" y="13"/>
                  </a:lnTo>
                  <a:lnTo>
                    <a:pt x="48" y="27"/>
                  </a:lnTo>
                  <a:lnTo>
                    <a:pt x="46"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9">
              <a:extLst>
                <a:ext uri="{FF2B5EF4-FFF2-40B4-BE49-F238E27FC236}">
                  <a16:creationId xmlns:a16="http://schemas.microsoft.com/office/drawing/2014/main" id="{947C991D-2A6F-40AB-9AE9-19CBD20F629F}"/>
                </a:ext>
              </a:extLst>
            </p:cNvPr>
            <p:cNvSpPr>
              <a:spLocks/>
            </p:cNvSpPr>
            <p:nvPr userDrawn="1"/>
          </p:nvSpPr>
          <p:spPr bwMode="auto">
            <a:xfrm>
              <a:off x="4992" y="490"/>
              <a:ext cx="19" cy="24"/>
            </a:xfrm>
            <a:custGeom>
              <a:avLst/>
              <a:gdLst>
                <a:gd name="T0" fmla="*/ 39 w 40"/>
                <a:gd name="T1" fmla="*/ 20 h 50"/>
                <a:gd name="T2" fmla="*/ 39 w 40"/>
                <a:gd name="T3" fmla="*/ 20 h 50"/>
                <a:gd name="T4" fmla="*/ 35 w 40"/>
                <a:gd name="T5" fmla="*/ 15 h 50"/>
                <a:gd name="T6" fmla="*/ 34 w 40"/>
                <a:gd name="T7" fmla="*/ 15 h 50"/>
                <a:gd name="T8" fmla="*/ 34 w 40"/>
                <a:gd name="T9" fmla="*/ 15 h 50"/>
                <a:gd name="T10" fmla="*/ 30 w 40"/>
                <a:gd name="T11" fmla="*/ 20 h 50"/>
                <a:gd name="T12" fmla="*/ 13 w 40"/>
                <a:gd name="T13" fmla="*/ 36 h 50"/>
                <a:gd name="T14" fmla="*/ 16 w 40"/>
                <a:gd name="T15" fmla="*/ 42 h 50"/>
                <a:gd name="T16" fmla="*/ 16 w 40"/>
                <a:gd name="T17" fmla="*/ 42 h 50"/>
                <a:gd name="T18" fmla="*/ 16 w 40"/>
                <a:gd name="T19" fmla="*/ 44 h 50"/>
                <a:gd name="T20" fmla="*/ 17 w 40"/>
                <a:gd name="T21" fmla="*/ 44 h 50"/>
                <a:gd name="T22" fmla="*/ 24 w 40"/>
                <a:gd name="T23" fmla="*/ 42 h 50"/>
                <a:gd name="T24" fmla="*/ 24 w 40"/>
                <a:gd name="T25" fmla="*/ 44 h 50"/>
                <a:gd name="T26" fmla="*/ 24 w 40"/>
                <a:gd name="T27" fmla="*/ 44 h 50"/>
                <a:gd name="T28" fmla="*/ 17 w 40"/>
                <a:gd name="T29" fmla="*/ 50 h 50"/>
                <a:gd name="T30" fmla="*/ 17 w 40"/>
                <a:gd name="T31" fmla="*/ 50 h 50"/>
                <a:gd name="T32" fmla="*/ 15 w 40"/>
                <a:gd name="T33" fmla="*/ 47 h 50"/>
                <a:gd name="T34" fmla="*/ 15 w 40"/>
                <a:gd name="T35" fmla="*/ 47 h 50"/>
                <a:gd name="T36" fmla="*/ 14 w 40"/>
                <a:gd name="T37" fmla="*/ 44 h 50"/>
                <a:gd name="T38" fmla="*/ 5 w 40"/>
                <a:gd name="T39" fmla="*/ 27 h 50"/>
                <a:gd name="T40" fmla="*/ 5 w 40"/>
                <a:gd name="T41" fmla="*/ 27 h 50"/>
                <a:gd name="T42" fmla="*/ 0 w 40"/>
                <a:gd name="T43" fmla="*/ 21 h 50"/>
                <a:gd name="T44" fmla="*/ 0 w 40"/>
                <a:gd name="T45" fmla="*/ 21 h 50"/>
                <a:gd name="T46" fmla="*/ 7 w 40"/>
                <a:gd name="T47" fmla="*/ 14 h 50"/>
                <a:gd name="T48" fmla="*/ 9 w 40"/>
                <a:gd name="T49" fmla="*/ 15 h 50"/>
                <a:gd name="T50" fmla="*/ 9 w 40"/>
                <a:gd name="T51" fmla="*/ 15 h 50"/>
                <a:gd name="T52" fmla="*/ 6 w 40"/>
                <a:gd name="T53" fmla="*/ 23 h 50"/>
                <a:gd name="T54" fmla="*/ 6 w 40"/>
                <a:gd name="T55" fmla="*/ 24 h 50"/>
                <a:gd name="T56" fmla="*/ 6 w 40"/>
                <a:gd name="T57" fmla="*/ 26 h 50"/>
                <a:gd name="T58" fmla="*/ 9 w 40"/>
                <a:gd name="T59" fmla="*/ 32 h 50"/>
                <a:gd name="T60" fmla="*/ 26 w 40"/>
                <a:gd name="T61" fmla="*/ 14 h 50"/>
                <a:gd name="T62" fmla="*/ 26 w 40"/>
                <a:gd name="T63" fmla="*/ 14 h 50"/>
                <a:gd name="T64" fmla="*/ 31 w 40"/>
                <a:gd name="T65" fmla="*/ 9 h 50"/>
                <a:gd name="T66" fmla="*/ 31 w 40"/>
                <a:gd name="T67" fmla="*/ 9 h 50"/>
                <a:gd name="T68" fmla="*/ 31 w 40"/>
                <a:gd name="T69" fmla="*/ 8 h 50"/>
                <a:gd name="T70" fmla="*/ 28 w 40"/>
                <a:gd name="T71" fmla="*/ 2 h 50"/>
                <a:gd name="T72" fmla="*/ 30 w 40"/>
                <a:gd name="T73" fmla="*/ 0 h 50"/>
                <a:gd name="T74" fmla="*/ 40 w 40"/>
                <a:gd name="T75" fmla="*/ 18 h 50"/>
                <a:gd name="T76" fmla="*/ 39 w 40"/>
                <a:gd name="T77"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 h="50">
                  <a:moveTo>
                    <a:pt x="39" y="20"/>
                  </a:moveTo>
                  <a:lnTo>
                    <a:pt x="39" y="20"/>
                  </a:lnTo>
                  <a:lnTo>
                    <a:pt x="35" y="15"/>
                  </a:lnTo>
                  <a:lnTo>
                    <a:pt x="34" y="15"/>
                  </a:lnTo>
                  <a:lnTo>
                    <a:pt x="34" y="15"/>
                  </a:lnTo>
                  <a:lnTo>
                    <a:pt x="30" y="20"/>
                  </a:lnTo>
                  <a:lnTo>
                    <a:pt x="13" y="36"/>
                  </a:lnTo>
                  <a:lnTo>
                    <a:pt x="16" y="42"/>
                  </a:lnTo>
                  <a:lnTo>
                    <a:pt x="16" y="42"/>
                  </a:lnTo>
                  <a:lnTo>
                    <a:pt x="16" y="44"/>
                  </a:lnTo>
                  <a:lnTo>
                    <a:pt x="17" y="44"/>
                  </a:lnTo>
                  <a:lnTo>
                    <a:pt x="24" y="42"/>
                  </a:lnTo>
                  <a:lnTo>
                    <a:pt x="24" y="44"/>
                  </a:lnTo>
                  <a:lnTo>
                    <a:pt x="24" y="44"/>
                  </a:lnTo>
                  <a:lnTo>
                    <a:pt x="17" y="50"/>
                  </a:lnTo>
                  <a:lnTo>
                    <a:pt x="17" y="50"/>
                  </a:lnTo>
                  <a:lnTo>
                    <a:pt x="15" y="47"/>
                  </a:lnTo>
                  <a:lnTo>
                    <a:pt x="15" y="47"/>
                  </a:lnTo>
                  <a:lnTo>
                    <a:pt x="14" y="44"/>
                  </a:lnTo>
                  <a:lnTo>
                    <a:pt x="5" y="27"/>
                  </a:lnTo>
                  <a:lnTo>
                    <a:pt x="5" y="27"/>
                  </a:lnTo>
                  <a:lnTo>
                    <a:pt x="0" y="21"/>
                  </a:lnTo>
                  <a:lnTo>
                    <a:pt x="0" y="21"/>
                  </a:lnTo>
                  <a:lnTo>
                    <a:pt x="7" y="14"/>
                  </a:lnTo>
                  <a:lnTo>
                    <a:pt x="9" y="15"/>
                  </a:lnTo>
                  <a:lnTo>
                    <a:pt x="9" y="15"/>
                  </a:lnTo>
                  <a:lnTo>
                    <a:pt x="6" y="23"/>
                  </a:lnTo>
                  <a:lnTo>
                    <a:pt x="6" y="24"/>
                  </a:lnTo>
                  <a:lnTo>
                    <a:pt x="6" y="26"/>
                  </a:lnTo>
                  <a:lnTo>
                    <a:pt x="9" y="32"/>
                  </a:lnTo>
                  <a:lnTo>
                    <a:pt x="26" y="14"/>
                  </a:lnTo>
                  <a:lnTo>
                    <a:pt x="26" y="14"/>
                  </a:lnTo>
                  <a:lnTo>
                    <a:pt x="31" y="9"/>
                  </a:lnTo>
                  <a:lnTo>
                    <a:pt x="31" y="9"/>
                  </a:lnTo>
                  <a:lnTo>
                    <a:pt x="31" y="8"/>
                  </a:lnTo>
                  <a:lnTo>
                    <a:pt x="28" y="2"/>
                  </a:lnTo>
                  <a:lnTo>
                    <a:pt x="30" y="0"/>
                  </a:lnTo>
                  <a:lnTo>
                    <a:pt x="40" y="18"/>
                  </a:lnTo>
                  <a:lnTo>
                    <a:pt x="39"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0">
              <a:extLst>
                <a:ext uri="{FF2B5EF4-FFF2-40B4-BE49-F238E27FC236}">
                  <a16:creationId xmlns:a16="http://schemas.microsoft.com/office/drawing/2014/main" id="{E01788A8-BC3A-4B76-A3BA-28F2206B0495}"/>
                </a:ext>
              </a:extLst>
            </p:cNvPr>
            <p:cNvSpPr>
              <a:spLocks noEditPoints="1"/>
            </p:cNvSpPr>
            <p:nvPr userDrawn="1"/>
          </p:nvSpPr>
          <p:spPr bwMode="auto">
            <a:xfrm>
              <a:off x="4981" y="462"/>
              <a:ext cx="16" cy="21"/>
            </a:xfrm>
            <a:custGeom>
              <a:avLst/>
              <a:gdLst>
                <a:gd name="T0" fmla="*/ 29 w 32"/>
                <a:gd name="T1" fmla="*/ 10 h 41"/>
                <a:gd name="T2" fmla="*/ 29 w 32"/>
                <a:gd name="T3" fmla="*/ 10 h 41"/>
                <a:gd name="T4" fmla="*/ 27 w 32"/>
                <a:gd name="T5" fmla="*/ 7 h 41"/>
                <a:gd name="T6" fmla="*/ 23 w 32"/>
                <a:gd name="T7" fmla="*/ 6 h 41"/>
                <a:gd name="T8" fmla="*/ 18 w 32"/>
                <a:gd name="T9" fmla="*/ 6 h 41"/>
                <a:gd name="T10" fmla="*/ 12 w 32"/>
                <a:gd name="T11" fmla="*/ 9 h 41"/>
                <a:gd name="T12" fmla="*/ 12 w 32"/>
                <a:gd name="T13" fmla="*/ 9 h 41"/>
                <a:gd name="T14" fmla="*/ 6 w 32"/>
                <a:gd name="T15" fmla="*/ 13 h 41"/>
                <a:gd name="T16" fmla="*/ 3 w 32"/>
                <a:gd name="T17" fmla="*/ 19 h 41"/>
                <a:gd name="T18" fmla="*/ 2 w 32"/>
                <a:gd name="T19" fmla="*/ 24 h 41"/>
                <a:gd name="T20" fmla="*/ 3 w 32"/>
                <a:gd name="T21" fmla="*/ 30 h 41"/>
                <a:gd name="T22" fmla="*/ 3 w 32"/>
                <a:gd name="T23" fmla="*/ 30 h 41"/>
                <a:gd name="T24" fmla="*/ 5 w 32"/>
                <a:gd name="T25" fmla="*/ 33 h 41"/>
                <a:gd name="T26" fmla="*/ 10 w 32"/>
                <a:gd name="T27" fmla="*/ 35 h 41"/>
                <a:gd name="T28" fmla="*/ 14 w 32"/>
                <a:gd name="T29" fmla="*/ 35 h 41"/>
                <a:gd name="T30" fmla="*/ 20 w 32"/>
                <a:gd name="T31" fmla="*/ 32 h 41"/>
                <a:gd name="T32" fmla="*/ 20 w 32"/>
                <a:gd name="T33" fmla="*/ 32 h 41"/>
                <a:gd name="T34" fmla="*/ 26 w 32"/>
                <a:gd name="T35" fmla="*/ 26 h 41"/>
                <a:gd name="T36" fmla="*/ 29 w 32"/>
                <a:gd name="T37" fmla="*/ 21 h 41"/>
                <a:gd name="T38" fmla="*/ 30 w 32"/>
                <a:gd name="T39" fmla="*/ 15 h 41"/>
                <a:gd name="T40" fmla="*/ 29 w 32"/>
                <a:gd name="T41" fmla="*/ 10 h 41"/>
                <a:gd name="T42" fmla="*/ 1 w 32"/>
                <a:gd name="T43" fmla="*/ 30 h 41"/>
                <a:gd name="T44" fmla="*/ 1 w 32"/>
                <a:gd name="T45" fmla="*/ 30 h 41"/>
                <a:gd name="T46" fmla="*/ 0 w 32"/>
                <a:gd name="T47" fmla="*/ 22 h 41"/>
                <a:gd name="T48" fmla="*/ 0 w 32"/>
                <a:gd name="T49" fmla="*/ 15 h 41"/>
                <a:gd name="T50" fmla="*/ 3 w 32"/>
                <a:gd name="T51" fmla="*/ 7 h 41"/>
                <a:gd name="T52" fmla="*/ 9 w 32"/>
                <a:gd name="T53" fmla="*/ 3 h 41"/>
                <a:gd name="T54" fmla="*/ 9 w 32"/>
                <a:gd name="T55" fmla="*/ 3 h 41"/>
                <a:gd name="T56" fmla="*/ 15 w 32"/>
                <a:gd name="T57" fmla="*/ 0 h 41"/>
                <a:gd name="T58" fmla="*/ 22 w 32"/>
                <a:gd name="T59" fmla="*/ 0 h 41"/>
                <a:gd name="T60" fmla="*/ 27 w 32"/>
                <a:gd name="T61" fmla="*/ 3 h 41"/>
                <a:gd name="T62" fmla="*/ 31 w 32"/>
                <a:gd name="T63" fmla="*/ 9 h 41"/>
                <a:gd name="T64" fmla="*/ 31 w 32"/>
                <a:gd name="T65" fmla="*/ 9 h 41"/>
                <a:gd name="T66" fmla="*/ 32 w 32"/>
                <a:gd name="T67" fmla="*/ 18 h 41"/>
                <a:gd name="T68" fmla="*/ 32 w 32"/>
                <a:gd name="T69" fmla="*/ 26 h 41"/>
                <a:gd name="T70" fmla="*/ 29 w 32"/>
                <a:gd name="T71" fmla="*/ 33 h 41"/>
                <a:gd name="T72" fmla="*/ 23 w 32"/>
                <a:gd name="T73" fmla="*/ 38 h 41"/>
                <a:gd name="T74" fmla="*/ 23 w 32"/>
                <a:gd name="T75" fmla="*/ 38 h 41"/>
                <a:gd name="T76" fmla="*/ 17 w 32"/>
                <a:gd name="T77" fmla="*/ 41 h 41"/>
                <a:gd name="T78" fmla="*/ 10 w 32"/>
                <a:gd name="T79" fmla="*/ 41 h 41"/>
                <a:gd name="T80" fmla="*/ 5 w 32"/>
                <a:gd name="T81" fmla="*/ 38 h 41"/>
                <a:gd name="T82" fmla="*/ 1 w 32"/>
                <a:gd name="T83" fmla="*/ 3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 h="41">
                  <a:moveTo>
                    <a:pt x="29" y="10"/>
                  </a:moveTo>
                  <a:lnTo>
                    <a:pt x="29" y="10"/>
                  </a:lnTo>
                  <a:lnTo>
                    <a:pt x="27" y="7"/>
                  </a:lnTo>
                  <a:lnTo>
                    <a:pt x="23" y="6"/>
                  </a:lnTo>
                  <a:lnTo>
                    <a:pt x="18" y="6"/>
                  </a:lnTo>
                  <a:lnTo>
                    <a:pt x="12" y="9"/>
                  </a:lnTo>
                  <a:lnTo>
                    <a:pt x="12" y="9"/>
                  </a:lnTo>
                  <a:lnTo>
                    <a:pt x="6" y="13"/>
                  </a:lnTo>
                  <a:lnTo>
                    <a:pt x="3" y="19"/>
                  </a:lnTo>
                  <a:lnTo>
                    <a:pt x="2" y="24"/>
                  </a:lnTo>
                  <a:lnTo>
                    <a:pt x="3" y="30"/>
                  </a:lnTo>
                  <a:lnTo>
                    <a:pt x="3" y="30"/>
                  </a:lnTo>
                  <a:lnTo>
                    <a:pt x="5" y="33"/>
                  </a:lnTo>
                  <a:lnTo>
                    <a:pt x="10" y="35"/>
                  </a:lnTo>
                  <a:lnTo>
                    <a:pt x="14" y="35"/>
                  </a:lnTo>
                  <a:lnTo>
                    <a:pt x="20" y="32"/>
                  </a:lnTo>
                  <a:lnTo>
                    <a:pt x="20" y="32"/>
                  </a:lnTo>
                  <a:lnTo>
                    <a:pt x="26" y="26"/>
                  </a:lnTo>
                  <a:lnTo>
                    <a:pt x="29" y="21"/>
                  </a:lnTo>
                  <a:lnTo>
                    <a:pt x="30" y="15"/>
                  </a:lnTo>
                  <a:lnTo>
                    <a:pt x="29" y="10"/>
                  </a:lnTo>
                  <a:close/>
                  <a:moveTo>
                    <a:pt x="1" y="30"/>
                  </a:moveTo>
                  <a:lnTo>
                    <a:pt x="1" y="30"/>
                  </a:lnTo>
                  <a:lnTo>
                    <a:pt x="0" y="22"/>
                  </a:lnTo>
                  <a:lnTo>
                    <a:pt x="0" y="15"/>
                  </a:lnTo>
                  <a:lnTo>
                    <a:pt x="3" y="7"/>
                  </a:lnTo>
                  <a:lnTo>
                    <a:pt x="9" y="3"/>
                  </a:lnTo>
                  <a:lnTo>
                    <a:pt x="9" y="3"/>
                  </a:lnTo>
                  <a:lnTo>
                    <a:pt x="15" y="0"/>
                  </a:lnTo>
                  <a:lnTo>
                    <a:pt x="22" y="0"/>
                  </a:lnTo>
                  <a:lnTo>
                    <a:pt x="27" y="3"/>
                  </a:lnTo>
                  <a:lnTo>
                    <a:pt x="31" y="9"/>
                  </a:lnTo>
                  <a:lnTo>
                    <a:pt x="31" y="9"/>
                  </a:lnTo>
                  <a:lnTo>
                    <a:pt x="32" y="18"/>
                  </a:lnTo>
                  <a:lnTo>
                    <a:pt x="32" y="26"/>
                  </a:lnTo>
                  <a:lnTo>
                    <a:pt x="29" y="33"/>
                  </a:lnTo>
                  <a:lnTo>
                    <a:pt x="23" y="38"/>
                  </a:lnTo>
                  <a:lnTo>
                    <a:pt x="23" y="38"/>
                  </a:lnTo>
                  <a:lnTo>
                    <a:pt x="17" y="41"/>
                  </a:lnTo>
                  <a:lnTo>
                    <a:pt x="10" y="41"/>
                  </a:lnTo>
                  <a:lnTo>
                    <a:pt x="5" y="38"/>
                  </a:lnTo>
                  <a:lnTo>
                    <a:pt x="1"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1">
              <a:extLst>
                <a:ext uri="{FF2B5EF4-FFF2-40B4-BE49-F238E27FC236}">
                  <a16:creationId xmlns:a16="http://schemas.microsoft.com/office/drawing/2014/main" id="{D4709B52-4188-4047-BAEE-972108ACFA2C}"/>
                </a:ext>
              </a:extLst>
            </p:cNvPr>
            <p:cNvSpPr>
              <a:spLocks/>
            </p:cNvSpPr>
            <p:nvPr userDrawn="1"/>
          </p:nvSpPr>
          <p:spPr bwMode="auto">
            <a:xfrm>
              <a:off x="4982" y="465"/>
              <a:ext cx="14" cy="15"/>
            </a:xfrm>
            <a:custGeom>
              <a:avLst/>
              <a:gdLst>
                <a:gd name="T0" fmla="*/ 27 w 28"/>
                <a:gd name="T1" fmla="*/ 4 h 29"/>
                <a:gd name="T2" fmla="*/ 27 w 28"/>
                <a:gd name="T3" fmla="*/ 4 h 29"/>
                <a:gd name="T4" fmla="*/ 25 w 28"/>
                <a:gd name="T5" fmla="*/ 1 h 29"/>
                <a:gd name="T6" fmla="*/ 21 w 28"/>
                <a:gd name="T7" fmla="*/ 0 h 29"/>
                <a:gd name="T8" fmla="*/ 16 w 28"/>
                <a:gd name="T9" fmla="*/ 0 h 29"/>
                <a:gd name="T10" fmla="*/ 10 w 28"/>
                <a:gd name="T11" fmla="*/ 3 h 29"/>
                <a:gd name="T12" fmla="*/ 10 w 28"/>
                <a:gd name="T13" fmla="*/ 3 h 29"/>
                <a:gd name="T14" fmla="*/ 4 w 28"/>
                <a:gd name="T15" fmla="*/ 7 h 29"/>
                <a:gd name="T16" fmla="*/ 1 w 28"/>
                <a:gd name="T17" fmla="*/ 13 h 29"/>
                <a:gd name="T18" fmla="*/ 0 w 28"/>
                <a:gd name="T19" fmla="*/ 18 h 29"/>
                <a:gd name="T20" fmla="*/ 1 w 28"/>
                <a:gd name="T21" fmla="*/ 24 h 29"/>
                <a:gd name="T22" fmla="*/ 1 w 28"/>
                <a:gd name="T23" fmla="*/ 24 h 29"/>
                <a:gd name="T24" fmla="*/ 3 w 28"/>
                <a:gd name="T25" fmla="*/ 27 h 29"/>
                <a:gd name="T26" fmla="*/ 8 w 28"/>
                <a:gd name="T27" fmla="*/ 29 h 29"/>
                <a:gd name="T28" fmla="*/ 12 w 28"/>
                <a:gd name="T29" fmla="*/ 29 h 29"/>
                <a:gd name="T30" fmla="*/ 18 w 28"/>
                <a:gd name="T31" fmla="*/ 26 h 29"/>
                <a:gd name="T32" fmla="*/ 18 w 28"/>
                <a:gd name="T33" fmla="*/ 26 h 29"/>
                <a:gd name="T34" fmla="*/ 24 w 28"/>
                <a:gd name="T35" fmla="*/ 20 h 29"/>
                <a:gd name="T36" fmla="*/ 27 w 28"/>
                <a:gd name="T37" fmla="*/ 15 h 29"/>
                <a:gd name="T38" fmla="*/ 28 w 28"/>
                <a:gd name="T39" fmla="*/ 9 h 29"/>
                <a:gd name="T40" fmla="*/ 27 w 28"/>
                <a:gd name="T41"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29">
                  <a:moveTo>
                    <a:pt x="27" y="4"/>
                  </a:moveTo>
                  <a:lnTo>
                    <a:pt x="27" y="4"/>
                  </a:lnTo>
                  <a:lnTo>
                    <a:pt x="25" y="1"/>
                  </a:lnTo>
                  <a:lnTo>
                    <a:pt x="21" y="0"/>
                  </a:lnTo>
                  <a:lnTo>
                    <a:pt x="16" y="0"/>
                  </a:lnTo>
                  <a:lnTo>
                    <a:pt x="10" y="3"/>
                  </a:lnTo>
                  <a:lnTo>
                    <a:pt x="10" y="3"/>
                  </a:lnTo>
                  <a:lnTo>
                    <a:pt x="4" y="7"/>
                  </a:lnTo>
                  <a:lnTo>
                    <a:pt x="1" y="13"/>
                  </a:lnTo>
                  <a:lnTo>
                    <a:pt x="0" y="18"/>
                  </a:lnTo>
                  <a:lnTo>
                    <a:pt x="1" y="24"/>
                  </a:lnTo>
                  <a:lnTo>
                    <a:pt x="1" y="24"/>
                  </a:lnTo>
                  <a:lnTo>
                    <a:pt x="3" y="27"/>
                  </a:lnTo>
                  <a:lnTo>
                    <a:pt x="8" y="29"/>
                  </a:lnTo>
                  <a:lnTo>
                    <a:pt x="12" y="29"/>
                  </a:lnTo>
                  <a:lnTo>
                    <a:pt x="18" y="26"/>
                  </a:lnTo>
                  <a:lnTo>
                    <a:pt x="18" y="26"/>
                  </a:lnTo>
                  <a:lnTo>
                    <a:pt x="24" y="20"/>
                  </a:lnTo>
                  <a:lnTo>
                    <a:pt x="27" y="15"/>
                  </a:lnTo>
                  <a:lnTo>
                    <a:pt x="28" y="9"/>
                  </a:lnTo>
                  <a:lnTo>
                    <a:pt x="27"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2">
              <a:extLst>
                <a:ext uri="{FF2B5EF4-FFF2-40B4-BE49-F238E27FC236}">
                  <a16:creationId xmlns:a16="http://schemas.microsoft.com/office/drawing/2014/main" id="{E332DADC-29A1-44C0-AED6-71F9DBB97293}"/>
                </a:ext>
              </a:extLst>
            </p:cNvPr>
            <p:cNvSpPr>
              <a:spLocks/>
            </p:cNvSpPr>
            <p:nvPr userDrawn="1"/>
          </p:nvSpPr>
          <p:spPr bwMode="auto">
            <a:xfrm>
              <a:off x="4981" y="462"/>
              <a:ext cx="16" cy="21"/>
            </a:xfrm>
            <a:custGeom>
              <a:avLst/>
              <a:gdLst>
                <a:gd name="T0" fmla="*/ 1 w 32"/>
                <a:gd name="T1" fmla="*/ 30 h 41"/>
                <a:gd name="T2" fmla="*/ 1 w 32"/>
                <a:gd name="T3" fmla="*/ 30 h 41"/>
                <a:gd name="T4" fmla="*/ 0 w 32"/>
                <a:gd name="T5" fmla="*/ 22 h 41"/>
                <a:gd name="T6" fmla="*/ 0 w 32"/>
                <a:gd name="T7" fmla="*/ 15 h 41"/>
                <a:gd name="T8" fmla="*/ 3 w 32"/>
                <a:gd name="T9" fmla="*/ 7 h 41"/>
                <a:gd name="T10" fmla="*/ 9 w 32"/>
                <a:gd name="T11" fmla="*/ 3 h 41"/>
                <a:gd name="T12" fmla="*/ 9 w 32"/>
                <a:gd name="T13" fmla="*/ 3 h 41"/>
                <a:gd name="T14" fmla="*/ 15 w 32"/>
                <a:gd name="T15" fmla="*/ 0 h 41"/>
                <a:gd name="T16" fmla="*/ 22 w 32"/>
                <a:gd name="T17" fmla="*/ 0 h 41"/>
                <a:gd name="T18" fmla="*/ 27 w 32"/>
                <a:gd name="T19" fmla="*/ 3 h 41"/>
                <a:gd name="T20" fmla="*/ 31 w 32"/>
                <a:gd name="T21" fmla="*/ 9 h 41"/>
                <a:gd name="T22" fmla="*/ 31 w 32"/>
                <a:gd name="T23" fmla="*/ 9 h 41"/>
                <a:gd name="T24" fmla="*/ 32 w 32"/>
                <a:gd name="T25" fmla="*/ 18 h 41"/>
                <a:gd name="T26" fmla="*/ 32 w 32"/>
                <a:gd name="T27" fmla="*/ 26 h 41"/>
                <a:gd name="T28" fmla="*/ 29 w 32"/>
                <a:gd name="T29" fmla="*/ 33 h 41"/>
                <a:gd name="T30" fmla="*/ 23 w 32"/>
                <a:gd name="T31" fmla="*/ 38 h 41"/>
                <a:gd name="T32" fmla="*/ 23 w 32"/>
                <a:gd name="T33" fmla="*/ 38 h 41"/>
                <a:gd name="T34" fmla="*/ 17 w 32"/>
                <a:gd name="T35" fmla="*/ 41 h 41"/>
                <a:gd name="T36" fmla="*/ 10 w 32"/>
                <a:gd name="T37" fmla="*/ 41 h 41"/>
                <a:gd name="T38" fmla="*/ 5 w 32"/>
                <a:gd name="T39" fmla="*/ 38 h 41"/>
                <a:gd name="T40" fmla="*/ 1 w 32"/>
                <a:gd name="T41" fmla="*/ 3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41">
                  <a:moveTo>
                    <a:pt x="1" y="30"/>
                  </a:moveTo>
                  <a:lnTo>
                    <a:pt x="1" y="30"/>
                  </a:lnTo>
                  <a:lnTo>
                    <a:pt x="0" y="22"/>
                  </a:lnTo>
                  <a:lnTo>
                    <a:pt x="0" y="15"/>
                  </a:lnTo>
                  <a:lnTo>
                    <a:pt x="3" y="7"/>
                  </a:lnTo>
                  <a:lnTo>
                    <a:pt x="9" y="3"/>
                  </a:lnTo>
                  <a:lnTo>
                    <a:pt x="9" y="3"/>
                  </a:lnTo>
                  <a:lnTo>
                    <a:pt x="15" y="0"/>
                  </a:lnTo>
                  <a:lnTo>
                    <a:pt x="22" y="0"/>
                  </a:lnTo>
                  <a:lnTo>
                    <a:pt x="27" y="3"/>
                  </a:lnTo>
                  <a:lnTo>
                    <a:pt x="31" y="9"/>
                  </a:lnTo>
                  <a:lnTo>
                    <a:pt x="31" y="9"/>
                  </a:lnTo>
                  <a:lnTo>
                    <a:pt x="32" y="18"/>
                  </a:lnTo>
                  <a:lnTo>
                    <a:pt x="32" y="26"/>
                  </a:lnTo>
                  <a:lnTo>
                    <a:pt x="29" y="33"/>
                  </a:lnTo>
                  <a:lnTo>
                    <a:pt x="23" y="38"/>
                  </a:lnTo>
                  <a:lnTo>
                    <a:pt x="23" y="38"/>
                  </a:lnTo>
                  <a:lnTo>
                    <a:pt x="17" y="41"/>
                  </a:lnTo>
                  <a:lnTo>
                    <a:pt x="10" y="41"/>
                  </a:lnTo>
                  <a:lnTo>
                    <a:pt x="5" y="38"/>
                  </a:lnTo>
                  <a:lnTo>
                    <a:pt x="1"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43">
              <a:extLst>
                <a:ext uri="{FF2B5EF4-FFF2-40B4-BE49-F238E27FC236}">
                  <a16:creationId xmlns:a16="http://schemas.microsoft.com/office/drawing/2014/main" id="{E4C3058C-CCC7-47ED-B9CE-EFA9E84B8300}"/>
                </a:ext>
              </a:extLst>
            </p:cNvPr>
            <p:cNvSpPr>
              <a:spLocks/>
            </p:cNvSpPr>
            <p:nvPr userDrawn="1"/>
          </p:nvSpPr>
          <p:spPr bwMode="auto">
            <a:xfrm>
              <a:off x="4972" y="447"/>
              <a:ext cx="20" cy="18"/>
            </a:xfrm>
            <a:custGeom>
              <a:avLst/>
              <a:gdLst>
                <a:gd name="T0" fmla="*/ 37 w 39"/>
                <a:gd name="T1" fmla="*/ 21 h 36"/>
                <a:gd name="T2" fmla="*/ 37 w 39"/>
                <a:gd name="T3" fmla="*/ 21 h 36"/>
                <a:gd name="T4" fmla="*/ 36 w 39"/>
                <a:gd name="T5" fmla="*/ 17 h 36"/>
                <a:gd name="T6" fmla="*/ 34 w 39"/>
                <a:gd name="T7" fmla="*/ 17 h 36"/>
                <a:gd name="T8" fmla="*/ 34 w 39"/>
                <a:gd name="T9" fmla="*/ 17 h 36"/>
                <a:gd name="T10" fmla="*/ 22 w 39"/>
                <a:gd name="T11" fmla="*/ 23 h 36"/>
                <a:gd name="T12" fmla="*/ 22 w 39"/>
                <a:gd name="T13" fmla="*/ 23 h 36"/>
                <a:gd name="T14" fmla="*/ 11 w 39"/>
                <a:gd name="T15" fmla="*/ 29 h 36"/>
                <a:gd name="T16" fmla="*/ 11 w 39"/>
                <a:gd name="T17" fmla="*/ 29 h 36"/>
                <a:gd name="T18" fmla="*/ 10 w 39"/>
                <a:gd name="T19" fmla="*/ 30 h 36"/>
                <a:gd name="T20" fmla="*/ 11 w 39"/>
                <a:gd name="T21" fmla="*/ 35 h 36"/>
                <a:gd name="T22" fmla="*/ 9 w 39"/>
                <a:gd name="T23" fmla="*/ 36 h 36"/>
                <a:gd name="T24" fmla="*/ 2 w 39"/>
                <a:gd name="T25" fmla="*/ 15 h 36"/>
                <a:gd name="T26" fmla="*/ 2 w 39"/>
                <a:gd name="T27" fmla="*/ 15 h 36"/>
                <a:gd name="T28" fmla="*/ 0 w 39"/>
                <a:gd name="T29" fmla="*/ 6 h 36"/>
                <a:gd name="T30" fmla="*/ 0 w 39"/>
                <a:gd name="T31" fmla="*/ 6 h 36"/>
                <a:gd name="T32" fmla="*/ 8 w 39"/>
                <a:gd name="T33" fmla="*/ 0 h 36"/>
                <a:gd name="T34" fmla="*/ 9 w 39"/>
                <a:gd name="T35" fmla="*/ 3 h 36"/>
                <a:gd name="T36" fmla="*/ 9 w 39"/>
                <a:gd name="T37" fmla="*/ 3 h 36"/>
                <a:gd name="T38" fmla="*/ 5 w 39"/>
                <a:gd name="T39" fmla="*/ 6 h 36"/>
                <a:gd name="T40" fmla="*/ 4 w 39"/>
                <a:gd name="T41" fmla="*/ 9 h 36"/>
                <a:gd name="T42" fmla="*/ 4 w 39"/>
                <a:gd name="T43" fmla="*/ 12 h 36"/>
                <a:gd name="T44" fmla="*/ 5 w 39"/>
                <a:gd name="T45" fmla="*/ 17 h 36"/>
                <a:gd name="T46" fmla="*/ 6 w 39"/>
                <a:gd name="T47" fmla="*/ 23 h 36"/>
                <a:gd name="T48" fmla="*/ 6 w 39"/>
                <a:gd name="T49" fmla="*/ 23 h 36"/>
                <a:gd name="T50" fmla="*/ 8 w 39"/>
                <a:gd name="T51" fmla="*/ 23 h 36"/>
                <a:gd name="T52" fmla="*/ 18 w 39"/>
                <a:gd name="T53" fmla="*/ 18 h 36"/>
                <a:gd name="T54" fmla="*/ 18 w 39"/>
                <a:gd name="T55" fmla="*/ 18 h 36"/>
                <a:gd name="T56" fmla="*/ 19 w 39"/>
                <a:gd name="T57" fmla="*/ 17 h 36"/>
                <a:gd name="T58" fmla="*/ 18 w 39"/>
                <a:gd name="T59" fmla="*/ 15 h 36"/>
                <a:gd name="T60" fmla="*/ 18 w 39"/>
                <a:gd name="T61" fmla="*/ 14 h 36"/>
                <a:gd name="T62" fmla="*/ 18 w 39"/>
                <a:gd name="T63" fmla="*/ 14 h 36"/>
                <a:gd name="T64" fmla="*/ 17 w 39"/>
                <a:gd name="T65" fmla="*/ 11 h 36"/>
                <a:gd name="T66" fmla="*/ 15 w 39"/>
                <a:gd name="T67" fmla="*/ 8 h 36"/>
                <a:gd name="T68" fmla="*/ 13 w 39"/>
                <a:gd name="T69" fmla="*/ 8 h 36"/>
                <a:gd name="T70" fmla="*/ 12 w 39"/>
                <a:gd name="T71" fmla="*/ 8 h 36"/>
                <a:gd name="T72" fmla="*/ 11 w 39"/>
                <a:gd name="T73" fmla="*/ 6 h 36"/>
                <a:gd name="T74" fmla="*/ 11 w 39"/>
                <a:gd name="T75" fmla="*/ 6 h 36"/>
                <a:gd name="T76" fmla="*/ 15 w 39"/>
                <a:gd name="T77" fmla="*/ 3 h 36"/>
                <a:gd name="T78" fmla="*/ 15 w 39"/>
                <a:gd name="T79" fmla="*/ 3 h 36"/>
                <a:gd name="T80" fmla="*/ 21 w 39"/>
                <a:gd name="T81" fmla="*/ 0 h 36"/>
                <a:gd name="T82" fmla="*/ 21 w 39"/>
                <a:gd name="T83" fmla="*/ 3 h 36"/>
                <a:gd name="T84" fmla="*/ 21 w 39"/>
                <a:gd name="T85" fmla="*/ 3 h 36"/>
                <a:gd name="T86" fmla="*/ 19 w 39"/>
                <a:gd name="T87" fmla="*/ 6 h 36"/>
                <a:gd name="T88" fmla="*/ 19 w 39"/>
                <a:gd name="T89" fmla="*/ 11 h 36"/>
                <a:gd name="T90" fmla="*/ 20 w 39"/>
                <a:gd name="T91" fmla="*/ 15 h 36"/>
                <a:gd name="T92" fmla="*/ 20 w 39"/>
                <a:gd name="T93" fmla="*/ 15 h 36"/>
                <a:gd name="T94" fmla="*/ 21 w 39"/>
                <a:gd name="T95" fmla="*/ 15 h 36"/>
                <a:gd name="T96" fmla="*/ 21 w 39"/>
                <a:gd name="T97" fmla="*/ 15 h 36"/>
                <a:gd name="T98" fmla="*/ 32 w 39"/>
                <a:gd name="T99" fmla="*/ 9 h 36"/>
                <a:gd name="T100" fmla="*/ 32 w 39"/>
                <a:gd name="T101" fmla="*/ 9 h 36"/>
                <a:gd name="T102" fmla="*/ 32 w 39"/>
                <a:gd name="T103" fmla="*/ 9 h 36"/>
                <a:gd name="T104" fmla="*/ 32 w 39"/>
                <a:gd name="T105" fmla="*/ 8 h 36"/>
                <a:gd name="T106" fmla="*/ 31 w 39"/>
                <a:gd name="T107" fmla="*/ 2 h 36"/>
                <a:gd name="T108" fmla="*/ 34 w 39"/>
                <a:gd name="T109" fmla="*/ 2 h 36"/>
                <a:gd name="T110" fmla="*/ 39 w 39"/>
                <a:gd name="T111" fmla="*/ 20 h 36"/>
                <a:gd name="T112" fmla="*/ 37 w 39"/>
                <a:gd name="T113"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 h="36">
                  <a:moveTo>
                    <a:pt x="37" y="21"/>
                  </a:moveTo>
                  <a:lnTo>
                    <a:pt x="37" y="21"/>
                  </a:lnTo>
                  <a:lnTo>
                    <a:pt x="36" y="17"/>
                  </a:lnTo>
                  <a:lnTo>
                    <a:pt x="34" y="17"/>
                  </a:lnTo>
                  <a:lnTo>
                    <a:pt x="34" y="17"/>
                  </a:lnTo>
                  <a:lnTo>
                    <a:pt x="22" y="23"/>
                  </a:lnTo>
                  <a:lnTo>
                    <a:pt x="22" y="23"/>
                  </a:lnTo>
                  <a:lnTo>
                    <a:pt x="11" y="29"/>
                  </a:lnTo>
                  <a:lnTo>
                    <a:pt x="11" y="29"/>
                  </a:lnTo>
                  <a:lnTo>
                    <a:pt x="10" y="30"/>
                  </a:lnTo>
                  <a:lnTo>
                    <a:pt x="11" y="35"/>
                  </a:lnTo>
                  <a:lnTo>
                    <a:pt x="9" y="36"/>
                  </a:lnTo>
                  <a:lnTo>
                    <a:pt x="2" y="15"/>
                  </a:lnTo>
                  <a:lnTo>
                    <a:pt x="2" y="15"/>
                  </a:lnTo>
                  <a:lnTo>
                    <a:pt x="0" y="6"/>
                  </a:lnTo>
                  <a:lnTo>
                    <a:pt x="0" y="6"/>
                  </a:lnTo>
                  <a:lnTo>
                    <a:pt x="8" y="0"/>
                  </a:lnTo>
                  <a:lnTo>
                    <a:pt x="9" y="3"/>
                  </a:lnTo>
                  <a:lnTo>
                    <a:pt x="9" y="3"/>
                  </a:lnTo>
                  <a:lnTo>
                    <a:pt x="5" y="6"/>
                  </a:lnTo>
                  <a:lnTo>
                    <a:pt x="4" y="9"/>
                  </a:lnTo>
                  <a:lnTo>
                    <a:pt x="4" y="12"/>
                  </a:lnTo>
                  <a:lnTo>
                    <a:pt x="5" y="17"/>
                  </a:lnTo>
                  <a:lnTo>
                    <a:pt x="6" y="23"/>
                  </a:lnTo>
                  <a:lnTo>
                    <a:pt x="6" y="23"/>
                  </a:lnTo>
                  <a:lnTo>
                    <a:pt x="8" y="23"/>
                  </a:lnTo>
                  <a:lnTo>
                    <a:pt x="18" y="18"/>
                  </a:lnTo>
                  <a:lnTo>
                    <a:pt x="18" y="18"/>
                  </a:lnTo>
                  <a:lnTo>
                    <a:pt x="19" y="17"/>
                  </a:lnTo>
                  <a:lnTo>
                    <a:pt x="18" y="15"/>
                  </a:lnTo>
                  <a:lnTo>
                    <a:pt x="18" y="14"/>
                  </a:lnTo>
                  <a:lnTo>
                    <a:pt x="18" y="14"/>
                  </a:lnTo>
                  <a:lnTo>
                    <a:pt x="17" y="11"/>
                  </a:lnTo>
                  <a:lnTo>
                    <a:pt x="15" y="8"/>
                  </a:lnTo>
                  <a:lnTo>
                    <a:pt x="13" y="8"/>
                  </a:lnTo>
                  <a:lnTo>
                    <a:pt x="12" y="8"/>
                  </a:lnTo>
                  <a:lnTo>
                    <a:pt x="11" y="6"/>
                  </a:lnTo>
                  <a:lnTo>
                    <a:pt x="11" y="6"/>
                  </a:lnTo>
                  <a:lnTo>
                    <a:pt x="15" y="3"/>
                  </a:lnTo>
                  <a:lnTo>
                    <a:pt x="15" y="3"/>
                  </a:lnTo>
                  <a:lnTo>
                    <a:pt x="21" y="0"/>
                  </a:lnTo>
                  <a:lnTo>
                    <a:pt x="21" y="3"/>
                  </a:lnTo>
                  <a:lnTo>
                    <a:pt x="21" y="3"/>
                  </a:lnTo>
                  <a:lnTo>
                    <a:pt x="19" y="6"/>
                  </a:lnTo>
                  <a:lnTo>
                    <a:pt x="19" y="11"/>
                  </a:lnTo>
                  <a:lnTo>
                    <a:pt x="20" y="15"/>
                  </a:lnTo>
                  <a:lnTo>
                    <a:pt x="20" y="15"/>
                  </a:lnTo>
                  <a:lnTo>
                    <a:pt x="21" y="15"/>
                  </a:lnTo>
                  <a:lnTo>
                    <a:pt x="21" y="15"/>
                  </a:lnTo>
                  <a:lnTo>
                    <a:pt x="32" y="9"/>
                  </a:lnTo>
                  <a:lnTo>
                    <a:pt x="32" y="9"/>
                  </a:lnTo>
                  <a:lnTo>
                    <a:pt x="32" y="9"/>
                  </a:lnTo>
                  <a:lnTo>
                    <a:pt x="32" y="8"/>
                  </a:lnTo>
                  <a:lnTo>
                    <a:pt x="31" y="2"/>
                  </a:lnTo>
                  <a:lnTo>
                    <a:pt x="34" y="2"/>
                  </a:lnTo>
                  <a:lnTo>
                    <a:pt x="39" y="20"/>
                  </a:lnTo>
                  <a:lnTo>
                    <a:pt x="3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44">
              <a:extLst>
                <a:ext uri="{FF2B5EF4-FFF2-40B4-BE49-F238E27FC236}">
                  <a16:creationId xmlns:a16="http://schemas.microsoft.com/office/drawing/2014/main" id="{29DC1BF8-5E1C-425E-B375-F561D7ABFF09}"/>
                </a:ext>
              </a:extLst>
            </p:cNvPr>
            <p:cNvSpPr>
              <a:spLocks/>
            </p:cNvSpPr>
            <p:nvPr userDrawn="1"/>
          </p:nvSpPr>
          <p:spPr bwMode="auto">
            <a:xfrm>
              <a:off x="4964" y="407"/>
              <a:ext cx="21" cy="28"/>
            </a:xfrm>
            <a:custGeom>
              <a:avLst/>
              <a:gdLst>
                <a:gd name="T0" fmla="*/ 38 w 41"/>
                <a:gd name="T1" fmla="*/ 48 h 58"/>
                <a:gd name="T2" fmla="*/ 36 w 41"/>
                <a:gd name="T3" fmla="*/ 42 h 58"/>
                <a:gd name="T4" fmla="*/ 24 w 41"/>
                <a:gd name="T5" fmla="*/ 47 h 58"/>
                <a:gd name="T6" fmla="*/ 11 w 41"/>
                <a:gd name="T7" fmla="*/ 50 h 58"/>
                <a:gd name="T8" fmla="*/ 10 w 41"/>
                <a:gd name="T9" fmla="*/ 52 h 58"/>
                <a:gd name="T10" fmla="*/ 9 w 41"/>
                <a:gd name="T11" fmla="*/ 58 h 58"/>
                <a:gd name="T12" fmla="*/ 7 w 41"/>
                <a:gd name="T13" fmla="*/ 36 h 58"/>
                <a:gd name="T14" fmla="*/ 9 w 41"/>
                <a:gd name="T15" fmla="*/ 42 h 58"/>
                <a:gd name="T16" fmla="*/ 10 w 41"/>
                <a:gd name="T17" fmla="*/ 42 h 58"/>
                <a:gd name="T18" fmla="*/ 19 w 41"/>
                <a:gd name="T19" fmla="*/ 41 h 58"/>
                <a:gd name="T20" fmla="*/ 20 w 41"/>
                <a:gd name="T21" fmla="*/ 39 h 58"/>
                <a:gd name="T22" fmla="*/ 17 w 41"/>
                <a:gd name="T23" fmla="*/ 23 h 58"/>
                <a:gd name="T24" fmla="*/ 17 w 41"/>
                <a:gd name="T25" fmla="*/ 21 h 58"/>
                <a:gd name="T26" fmla="*/ 12 w 41"/>
                <a:gd name="T27" fmla="*/ 21 h 58"/>
                <a:gd name="T28" fmla="*/ 7 w 41"/>
                <a:gd name="T29" fmla="*/ 24 h 58"/>
                <a:gd name="T30" fmla="*/ 5 w 41"/>
                <a:gd name="T31" fmla="*/ 26 h 58"/>
                <a:gd name="T32" fmla="*/ 4 w 41"/>
                <a:gd name="T33" fmla="*/ 32 h 58"/>
                <a:gd name="T34" fmla="*/ 2 w 41"/>
                <a:gd name="T35" fmla="*/ 11 h 58"/>
                <a:gd name="T36" fmla="*/ 3 w 41"/>
                <a:gd name="T37" fmla="*/ 15 h 58"/>
                <a:gd name="T38" fmla="*/ 5 w 41"/>
                <a:gd name="T39" fmla="*/ 17 h 58"/>
                <a:gd name="T40" fmla="*/ 18 w 41"/>
                <a:gd name="T41" fmla="*/ 12 h 58"/>
                <a:gd name="T42" fmla="*/ 29 w 41"/>
                <a:gd name="T43" fmla="*/ 9 h 58"/>
                <a:gd name="T44" fmla="*/ 30 w 41"/>
                <a:gd name="T45" fmla="*/ 2 h 58"/>
                <a:gd name="T46" fmla="*/ 36 w 41"/>
                <a:gd name="T47" fmla="*/ 21 h 58"/>
                <a:gd name="T48" fmla="*/ 34 w 41"/>
                <a:gd name="T49" fmla="*/ 23 h 58"/>
                <a:gd name="T50" fmla="*/ 31 w 41"/>
                <a:gd name="T51" fmla="*/ 17 h 58"/>
                <a:gd name="T52" fmla="*/ 20 w 41"/>
                <a:gd name="T53" fmla="*/ 20 h 58"/>
                <a:gd name="T54" fmla="*/ 19 w 41"/>
                <a:gd name="T55" fmla="*/ 20 h 58"/>
                <a:gd name="T56" fmla="*/ 22 w 41"/>
                <a:gd name="T57" fmla="*/ 38 h 58"/>
                <a:gd name="T58" fmla="*/ 22 w 41"/>
                <a:gd name="T59" fmla="*/ 39 h 58"/>
                <a:gd name="T60" fmla="*/ 24 w 41"/>
                <a:gd name="T61" fmla="*/ 39 h 58"/>
                <a:gd name="T62" fmla="*/ 34 w 41"/>
                <a:gd name="T63" fmla="*/ 35 h 58"/>
                <a:gd name="T64" fmla="*/ 35 w 41"/>
                <a:gd name="T65" fmla="*/ 27 h 58"/>
                <a:gd name="T66" fmla="*/ 41 w 41"/>
                <a:gd name="T67" fmla="*/ 4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58">
                  <a:moveTo>
                    <a:pt x="38" y="48"/>
                  </a:moveTo>
                  <a:lnTo>
                    <a:pt x="38" y="48"/>
                  </a:lnTo>
                  <a:lnTo>
                    <a:pt x="37" y="44"/>
                  </a:lnTo>
                  <a:lnTo>
                    <a:pt x="36" y="42"/>
                  </a:lnTo>
                  <a:lnTo>
                    <a:pt x="36" y="42"/>
                  </a:lnTo>
                  <a:lnTo>
                    <a:pt x="24" y="47"/>
                  </a:lnTo>
                  <a:lnTo>
                    <a:pt x="24" y="47"/>
                  </a:lnTo>
                  <a:lnTo>
                    <a:pt x="11" y="50"/>
                  </a:lnTo>
                  <a:lnTo>
                    <a:pt x="11" y="50"/>
                  </a:lnTo>
                  <a:lnTo>
                    <a:pt x="10" y="52"/>
                  </a:lnTo>
                  <a:lnTo>
                    <a:pt x="11" y="58"/>
                  </a:lnTo>
                  <a:lnTo>
                    <a:pt x="9" y="58"/>
                  </a:lnTo>
                  <a:lnTo>
                    <a:pt x="5" y="38"/>
                  </a:lnTo>
                  <a:lnTo>
                    <a:pt x="7" y="36"/>
                  </a:lnTo>
                  <a:lnTo>
                    <a:pt x="7" y="36"/>
                  </a:lnTo>
                  <a:lnTo>
                    <a:pt x="9" y="42"/>
                  </a:lnTo>
                  <a:lnTo>
                    <a:pt x="10" y="42"/>
                  </a:lnTo>
                  <a:lnTo>
                    <a:pt x="10" y="42"/>
                  </a:lnTo>
                  <a:lnTo>
                    <a:pt x="16" y="41"/>
                  </a:lnTo>
                  <a:lnTo>
                    <a:pt x="19" y="41"/>
                  </a:lnTo>
                  <a:lnTo>
                    <a:pt x="19" y="41"/>
                  </a:lnTo>
                  <a:lnTo>
                    <a:pt x="20" y="39"/>
                  </a:lnTo>
                  <a:lnTo>
                    <a:pt x="20" y="38"/>
                  </a:lnTo>
                  <a:lnTo>
                    <a:pt x="17" y="23"/>
                  </a:lnTo>
                  <a:lnTo>
                    <a:pt x="17" y="23"/>
                  </a:lnTo>
                  <a:lnTo>
                    <a:pt x="17" y="21"/>
                  </a:lnTo>
                  <a:lnTo>
                    <a:pt x="16" y="21"/>
                  </a:lnTo>
                  <a:lnTo>
                    <a:pt x="12" y="21"/>
                  </a:lnTo>
                  <a:lnTo>
                    <a:pt x="12" y="21"/>
                  </a:lnTo>
                  <a:lnTo>
                    <a:pt x="7" y="24"/>
                  </a:lnTo>
                  <a:lnTo>
                    <a:pt x="7" y="24"/>
                  </a:lnTo>
                  <a:lnTo>
                    <a:pt x="5" y="26"/>
                  </a:lnTo>
                  <a:lnTo>
                    <a:pt x="5" y="32"/>
                  </a:lnTo>
                  <a:lnTo>
                    <a:pt x="4" y="32"/>
                  </a:lnTo>
                  <a:lnTo>
                    <a:pt x="0" y="11"/>
                  </a:lnTo>
                  <a:lnTo>
                    <a:pt x="2" y="11"/>
                  </a:lnTo>
                  <a:lnTo>
                    <a:pt x="2" y="11"/>
                  </a:lnTo>
                  <a:lnTo>
                    <a:pt x="3" y="15"/>
                  </a:lnTo>
                  <a:lnTo>
                    <a:pt x="5" y="17"/>
                  </a:lnTo>
                  <a:lnTo>
                    <a:pt x="5" y="17"/>
                  </a:lnTo>
                  <a:lnTo>
                    <a:pt x="18" y="12"/>
                  </a:lnTo>
                  <a:lnTo>
                    <a:pt x="18" y="12"/>
                  </a:lnTo>
                  <a:lnTo>
                    <a:pt x="29" y="9"/>
                  </a:lnTo>
                  <a:lnTo>
                    <a:pt x="29" y="9"/>
                  </a:lnTo>
                  <a:lnTo>
                    <a:pt x="30" y="8"/>
                  </a:lnTo>
                  <a:lnTo>
                    <a:pt x="30" y="2"/>
                  </a:lnTo>
                  <a:lnTo>
                    <a:pt x="31" y="0"/>
                  </a:lnTo>
                  <a:lnTo>
                    <a:pt x="36" y="21"/>
                  </a:lnTo>
                  <a:lnTo>
                    <a:pt x="34" y="23"/>
                  </a:lnTo>
                  <a:lnTo>
                    <a:pt x="34" y="23"/>
                  </a:lnTo>
                  <a:lnTo>
                    <a:pt x="33" y="17"/>
                  </a:lnTo>
                  <a:lnTo>
                    <a:pt x="31" y="17"/>
                  </a:lnTo>
                  <a:lnTo>
                    <a:pt x="31" y="17"/>
                  </a:lnTo>
                  <a:lnTo>
                    <a:pt x="20" y="20"/>
                  </a:lnTo>
                  <a:lnTo>
                    <a:pt x="20" y="20"/>
                  </a:lnTo>
                  <a:lnTo>
                    <a:pt x="19" y="20"/>
                  </a:lnTo>
                  <a:lnTo>
                    <a:pt x="19" y="21"/>
                  </a:lnTo>
                  <a:lnTo>
                    <a:pt x="22" y="38"/>
                  </a:lnTo>
                  <a:lnTo>
                    <a:pt x="22" y="38"/>
                  </a:lnTo>
                  <a:lnTo>
                    <a:pt x="22" y="39"/>
                  </a:lnTo>
                  <a:lnTo>
                    <a:pt x="24" y="39"/>
                  </a:lnTo>
                  <a:lnTo>
                    <a:pt x="24" y="39"/>
                  </a:lnTo>
                  <a:lnTo>
                    <a:pt x="34" y="35"/>
                  </a:lnTo>
                  <a:lnTo>
                    <a:pt x="34" y="35"/>
                  </a:lnTo>
                  <a:lnTo>
                    <a:pt x="35" y="33"/>
                  </a:lnTo>
                  <a:lnTo>
                    <a:pt x="35" y="27"/>
                  </a:lnTo>
                  <a:lnTo>
                    <a:pt x="37" y="27"/>
                  </a:lnTo>
                  <a:lnTo>
                    <a:pt x="41" y="48"/>
                  </a:lnTo>
                  <a:lnTo>
                    <a:pt x="38"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45">
              <a:extLst>
                <a:ext uri="{FF2B5EF4-FFF2-40B4-BE49-F238E27FC236}">
                  <a16:creationId xmlns:a16="http://schemas.microsoft.com/office/drawing/2014/main" id="{86BB4EE3-FE6C-4D7D-81E0-4FE6F9054D6F}"/>
                </a:ext>
              </a:extLst>
            </p:cNvPr>
            <p:cNvSpPr>
              <a:spLocks/>
            </p:cNvSpPr>
            <p:nvPr userDrawn="1"/>
          </p:nvSpPr>
          <p:spPr bwMode="auto">
            <a:xfrm>
              <a:off x="4963" y="389"/>
              <a:ext cx="17" cy="20"/>
            </a:xfrm>
            <a:custGeom>
              <a:avLst/>
              <a:gdLst>
                <a:gd name="T0" fmla="*/ 34 w 35"/>
                <a:gd name="T1" fmla="*/ 35 h 41"/>
                <a:gd name="T2" fmla="*/ 34 w 35"/>
                <a:gd name="T3" fmla="*/ 35 h 41"/>
                <a:gd name="T4" fmla="*/ 33 w 35"/>
                <a:gd name="T5" fmla="*/ 30 h 41"/>
                <a:gd name="T6" fmla="*/ 32 w 35"/>
                <a:gd name="T7" fmla="*/ 30 h 41"/>
                <a:gd name="T8" fmla="*/ 32 w 35"/>
                <a:gd name="T9" fmla="*/ 30 h 41"/>
                <a:gd name="T10" fmla="*/ 20 w 35"/>
                <a:gd name="T11" fmla="*/ 32 h 41"/>
                <a:gd name="T12" fmla="*/ 20 w 35"/>
                <a:gd name="T13" fmla="*/ 32 h 41"/>
                <a:gd name="T14" fmla="*/ 7 w 35"/>
                <a:gd name="T15" fmla="*/ 33 h 41"/>
                <a:gd name="T16" fmla="*/ 7 w 35"/>
                <a:gd name="T17" fmla="*/ 33 h 41"/>
                <a:gd name="T18" fmla="*/ 6 w 35"/>
                <a:gd name="T19" fmla="*/ 35 h 41"/>
                <a:gd name="T20" fmla="*/ 6 w 35"/>
                <a:gd name="T21" fmla="*/ 39 h 41"/>
                <a:gd name="T22" fmla="*/ 4 w 35"/>
                <a:gd name="T23" fmla="*/ 41 h 41"/>
                <a:gd name="T24" fmla="*/ 2 w 35"/>
                <a:gd name="T25" fmla="*/ 17 h 41"/>
                <a:gd name="T26" fmla="*/ 2 w 35"/>
                <a:gd name="T27" fmla="*/ 17 h 41"/>
                <a:gd name="T28" fmla="*/ 0 w 35"/>
                <a:gd name="T29" fmla="*/ 8 h 41"/>
                <a:gd name="T30" fmla="*/ 0 w 35"/>
                <a:gd name="T31" fmla="*/ 8 h 41"/>
                <a:gd name="T32" fmla="*/ 8 w 35"/>
                <a:gd name="T33" fmla="*/ 5 h 41"/>
                <a:gd name="T34" fmla="*/ 9 w 35"/>
                <a:gd name="T35" fmla="*/ 8 h 41"/>
                <a:gd name="T36" fmla="*/ 9 w 35"/>
                <a:gd name="T37" fmla="*/ 8 h 41"/>
                <a:gd name="T38" fmla="*/ 6 w 35"/>
                <a:gd name="T39" fmla="*/ 9 h 41"/>
                <a:gd name="T40" fmla="*/ 4 w 35"/>
                <a:gd name="T41" fmla="*/ 12 h 41"/>
                <a:gd name="T42" fmla="*/ 4 w 35"/>
                <a:gd name="T43" fmla="*/ 15 h 41"/>
                <a:gd name="T44" fmla="*/ 4 w 35"/>
                <a:gd name="T45" fmla="*/ 20 h 41"/>
                <a:gd name="T46" fmla="*/ 4 w 35"/>
                <a:gd name="T47" fmla="*/ 26 h 41"/>
                <a:gd name="T48" fmla="*/ 4 w 35"/>
                <a:gd name="T49" fmla="*/ 26 h 41"/>
                <a:gd name="T50" fmla="*/ 5 w 35"/>
                <a:gd name="T51" fmla="*/ 27 h 41"/>
                <a:gd name="T52" fmla="*/ 16 w 35"/>
                <a:gd name="T53" fmla="*/ 26 h 41"/>
                <a:gd name="T54" fmla="*/ 16 w 35"/>
                <a:gd name="T55" fmla="*/ 26 h 41"/>
                <a:gd name="T56" fmla="*/ 16 w 35"/>
                <a:gd name="T57" fmla="*/ 24 h 41"/>
                <a:gd name="T58" fmla="*/ 16 w 35"/>
                <a:gd name="T59" fmla="*/ 23 h 41"/>
                <a:gd name="T60" fmla="*/ 16 w 35"/>
                <a:gd name="T61" fmla="*/ 21 h 41"/>
                <a:gd name="T62" fmla="*/ 16 w 35"/>
                <a:gd name="T63" fmla="*/ 21 h 41"/>
                <a:gd name="T64" fmla="*/ 16 w 35"/>
                <a:gd name="T65" fmla="*/ 18 h 41"/>
                <a:gd name="T66" fmla="*/ 15 w 35"/>
                <a:gd name="T67" fmla="*/ 15 h 41"/>
                <a:gd name="T68" fmla="*/ 14 w 35"/>
                <a:gd name="T69" fmla="*/ 15 h 41"/>
                <a:gd name="T70" fmla="*/ 12 w 35"/>
                <a:gd name="T71" fmla="*/ 14 h 41"/>
                <a:gd name="T72" fmla="*/ 12 w 35"/>
                <a:gd name="T73" fmla="*/ 12 h 41"/>
                <a:gd name="T74" fmla="*/ 12 w 35"/>
                <a:gd name="T75" fmla="*/ 12 h 41"/>
                <a:gd name="T76" fmla="*/ 16 w 35"/>
                <a:gd name="T77" fmla="*/ 11 h 41"/>
                <a:gd name="T78" fmla="*/ 16 w 35"/>
                <a:gd name="T79" fmla="*/ 11 h 41"/>
                <a:gd name="T80" fmla="*/ 22 w 35"/>
                <a:gd name="T81" fmla="*/ 9 h 41"/>
                <a:gd name="T82" fmla="*/ 22 w 35"/>
                <a:gd name="T83" fmla="*/ 12 h 41"/>
                <a:gd name="T84" fmla="*/ 22 w 35"/>
                <a:gd name="T85" fmla="*/ 12 h 41"/>
                <a:gd name="T86" fmla="*/ 18 w 35"/>
                <a:gd name="T87" fmla="*/ 15 h 41"/>
                <a:gd name="T88" fmla="*/ 18 w 35"/>
                <a:gd name="T89" fmla="*/ 17 h 41"/>
                <a:gd name="T90" fmla="*/ 18 w 35"/>
                <a:gd name="T91" fmla="*/ 20 h 41"/>
                <a:gd name="T92" fmla="*/ 18 w 35"/>
                <a:gd name="T93" fmla="*/ 24 h 41"/>
                <a:gd name="T94" fmla="*/ 18 w 35"/>
                <a:gd name="T95" fmla="*/ 24 h 41"/>
                <a:gd name="T96" fmla="*/ 20 w 35"/>
                <a:gd name="T97" fmla="*/ 24 h 41"/>
                <a:gd name="T98" fmla="*/ 32 w 35"/>
                <a:gd name="T99" fmla="*/ 23 h 41"/>
                <a:gd name="T100" fmla="*/ 32 w 35"/>
                <a:gd name="T101" fmla="*/ 23 h 41"/>
                <a:gd name="T102" fmla="*/ 32 w 35"/>
                <a:gd name="T103" fmla="*/ 21 h 41"/>
                <a:gd name="T104" fmla="*/ 32 w 35"/>
                <a:gd name="T105" fmla="*/ 11 h 41"/>
                <a:gd name="T106" fmla="*/ 32 w 35"/>
                <a:gd name="T107" fmla="*/ 11 h 41"/>
                <a:gd name="T108" fmla="*/ 30 w 35"/>
                <a:gd name="T109" fmla="*/ 6 h 41"/>
                <a:gd name="T110" fmla="*/ 26 w 35"/>
                <a:gd name="T111" fmla="*/ 5 h 41"/>
                <a:gd name="T112" fmla="*/ 23 w 35"/>
                <a:gd name="T113" fmla="*/ 3 h 41"/>
                <a:gd name="T114" fmla="*/ 24 w 35"/>
                <a:gd name="T115" fmla="*/ 0 h 41"/>
                <a:gd name="T116" fmla="*/ 24 w 35"/>
                <a:gd name="T117" fmla="*/ 0 h 41"/>
                <a:gd name="T118" fmla="*/ 33 w 35"/>
                <a:gd name="T119" fmla="*/ 0 h 41"/>
                <a:gd name="T120" fmla="*/ 35 w 35"/>
                <a:gd name="T121" fmla="*/ 35 h 41"/>
                <a:gd name="T122" fmla="*/ 34 w 35"/>
                <a:gd name="T123" fmla="*/ 3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 h="41">
                  <a:moveTo>
                    <a:pt x="34" y="35"/>
                  </a:moveTo>
                  <a:lnTo>
                    <a:pt x="34" y="35"/>
                  </a:lnTo>
                  <a:lnTo>
                    <a:pt x="33" y="30"/>
                  </a:lnTo>
                  <a:lnTo>
                    <a:pt x="32" y="30"/>
                  </a:lnTo>
                  <a:lnTo>
                    <a:pt x="32" y="30"/>
                  </a:lnTo>
                  <a:lnTo>
                    <a:pt x="20" y="32"/>
                  </a:lnTo>
                  <a:lnTo>
                    <a:pt x="20" y="32"/>
                  </a:lnTo>
                  <a:lnTo>
                    <a:pt x="7" y="33"/>
                  </a:lnTo>
                  <a:lnTo>
                    <a:pt x="7" y="33"/>
                  </a:lnTo>
                  <a:lnTo>
                    <a:pt x="6" y="35"/>
                  </a:lnTo>
                  <a:lnTo>
                    <a:pt x="6" y="39"/>
                  </a:lnTo>
                  <a:lnTo>
                    <a:pt x="4" y="41"/>
                  </a:lnTo>
                  <a:lnTo>
                    <a:pt x="2" y="17"/>
                  </a:lnTo>
                  <a:lnTo>
                    <a:pt x="2" y="17"/>
                  </a:lnTo>
                  <a:lnTo>
                    <a:pt x="0" y="8"/>
                  </a:lnTo>
                  <a:lnTo>
                    <a:pt x="0" y="8"/>
                  </a:lnTo>
                  <a:lnTo>
                    <a:pt x="8" y="5"/>
                  </a:lnTo>
                  <a:lnTo>
                    <a:pt x="9" y="8"/>
                  </a:lnTo>
                  <a:lnTo>
                    <a:pt x="9" y="8"/>
                  </a:lnTo>
                  <a:lnTo>
                    <a:pt x="6" y="9"/>
                  </a:lnTo>
                  <a:lnTo>
                    <a:pt x="4" y="12"/>
                  </a:lnTo>
                  <a:lnTo>
                    <a:pt x="4" y="15"/>
                  </a:lnTo>
                  <a:lnTo>
                    <a:pt x="4" y="20"/>
                  </a:lnTo>
                  <a:lnTo>
                    <a:pt x="4" y="26"/>
                  </a:lnTo>
                  <a:lnTo>
                    <a:pt x="4" y="26"/>
                  </a:lnTo>
                  <a:lnTo>
                    <a:pt x="5" y="27"/>
                  </a:lnTo>
                  <a:lnTo>
                    <a:pt x="16" y="26"/>
                  </a:lnTo>
                  <a:lnTo>
                    <a:pt x="16" y="26"/>
                  </a:lnTo>
                  <a:lnTo>
                    <a:pt x="16" y="24"/>
                  </a:lnTo>
                  <a:lnTo>
                    <a:pt x="16" y="23"/>
                  </a:lnTo>
                  <a:lnTo>
                    <a:pt x="16" y="21"/>
                  </a:lnTo>
                  <a:lnTo>
                    <a:pt x="16" y="21"/>
                  </a:lnTo>
                  <a:lnTo>
                    <a:pt x="16" y="18"/>
                  </a:lnTo>
                  <a:lnTo>
                    <a:pt x="15" y="15"/>
                  </a:lnTo>
                  <a:lnTo>
                    <a:pt x="14" y="15"/>
                  </a:lnTo>
                  <a:lnTo>
                    <a:pt x="12" y="14"/>
                  </a:lnTo>
                  <a:lnTo>
                    <a:pt x="12" y="12"/>
                  </a:lnTo>
                  <a:lnTo>
                    <a:pt x="12" y="12"/>
                  </a:lnTo>
                  <a:lnTo>
                    <a:pt x="16" y="11"/>
                  </a:lnTo>
                  <a:lnTo>
                    <a:pt x="16" y="11"/>
                  </a:lnTo>
                  <a:lnTo>
                    <a:pt x="22" y="9"/>
                  </a:lnTo>
                  <a:lnTo>
                    <a:pt x="22" y="12"/>
                  </a:lnTo>
                  <a:lnTo>
                    <a:pt x="22" y="12"/>
                  </a:lnTo>
                  <a:lnTo>
                    <a:pt x="18" y="15"/>
                  </a:lnTo>
                  <a:lnTo>
                    <a:pt x="18" y="17"/>
                  </a:lnTo>
                  <a:lnTo>
                    <a:pt x="18" y="20"/>
                  </a:lnTo>
                  <a:lnTo>
                    <a:pt x="18" y="24"/>
                  </a:lnTo>
                  <a:lnTo>
                    <a:pt x="18" y="24"/>
                  </a:lnTo>
                  <a:lnTo>
                    <a:pt x="20" y="24"/>
                  </a:lnTo>
                  <a:lnTo>
                    <a:pt x="32" y="23"/>
                  </a:lnTo>
                  <a:lnTo>
                    <a:pt x="32" y="23"/>
                  </a:lnTo>
                  <a:lnTo>
                    <a:pt x="32" y="21"/>
                  </a:lnTo>
                  <a:lnTo>
                    <a:pt x="32" y="11"/>
                  </a:lnTo>
                  <a:lnTo>
                    <a:pt x="32" y="11"/>
                  </a:lnTo>
                  <a:lnTo>
                    <a:pt x="30" y="6"/>
                  </a:lnTo>
                  <a:lnTo>
                    <a:pt x="26" y="5"/>
                  </a:lnTo>
                  <a:lnTo>
                    <a:pt x="23" y="3"/>
                  </a:lnTo>
                  <a:lnTo>
                    <a:pt x="24" y="0"/>
                  </a:lnTo>
                  <a:lnTo>
                    <a:pt x="24" y="0"/>
                  </a:lnTo>
                  <a:lnTo>
                    <a:pt x="33" y="0"/>
                  </a:lnTo>
                  <a:lnTo>
                    <a:pt x="35" y="35"/>
                  </a:lnTo>
                  <a:lnTo>
                    <a:pt x="34"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46">
              <a:extLst>
                <a:ext uri="{FF2B5EF4-FFF2-40B4-BE49-F238E27FC236}">
                  <a16:creationId xmlns:a16="http://schemas.microsoft.com/office/drawing/2014/main" id="{18C610D0-D74D-42F7-95BC-5BBF12727BEB}"/>
                </a:ext>
              </a:extLst>
            </p:cNvPr>
            <p:cNvSpPr>
              <a:spLocks noEditPoints="1"/>
            </p:cNvSpPr>
            <p:nvPr userDrawn="1"/>
          </p:nvSpPr>
          <p:spPr bwMode="auto">
            <a:xfrm>
              <a:off x="4962" y="364"/>
              <a:ext cx="17" cy="23"/>
            </a:xfrm>
            <a:custGeom>
              <a:avLst/>
              <a:gdLst>
                <a:gd name="T0" fmla="*/ 20 w 34"/>
                <a:gd name="T1" fmla="*/ 21 h 47"/>
                <a:gd name="T2" fmla="*/ 20 w 34"/>
                <a:gd name="T3" fmla="*/ 21 h 47"/>
                <a:gd name="T4" fmla="*/ 20 w 34"/>
                <a:gd name="T5" fmla="*/ 20 h 47"/>
                <a:gd name="T6" fmla="*/ 20 w 34"/>
                <a:gd name="T7" fmla="*/ 20 h 47"/>
                <a:gd name="T8" fmla="*/ 19 w 34"/>
                <a:gd name="T9" fmla="*/ 20 h 47"/>
                <a:gd name="T10" fmla="*/ 8 w 34"/>
                <a:gd name="T11" fmla="*/ 27 h 47"/>
                <a:gd name="T12" fmla="*/ 19 w 34"/>
                <a:gd name="T13" fmla="*/ 32 h 47"/>
                <a:gd name="T14" fmla="*/ 19 w 34"/>
                <a:gd name="T15" fmla="*/ 32 h 47"/>
                <a:gd name="T16" fmla="*/ 20 w 34"/>
                <a:gd name="T17" fmla="*/ 33 h 47"/>
                <a:gd name="T18" fmla="*/ 20 w 34"/>
                <a:gd name="T19" fmla="*/ 33 h 47"/>
                <a:gd name="T20" fmla="*/ 20 w 34"/>
                <a:gd name="T21" fmla="*/ 32 h 47"/>
                <a:gd name="T22" fmla="*/ 20 w 34"/>
                <a:gd name="T23" fmla="*/ 21 h 47"/>
                <a:gd name="T24" fmla="*/ 33 w 34"/>
                <a:gd name="T25" fmla="*/ 47 h 47"/>
                <a:gd name="T26" fmla="*/ 33 w 34"/>
                <a:gd name="T27" fmla="*/ 47 h 47"/>
                <a:gd name="T28" fmla="*/ 32 w 34"/>
                <a:gd name="T29" fmla="*/ 44 h 47"/>
                <a:gd name="T30" fmla="*/ 31 w 34"/>
                <a:gd name="T31" fmla="*/ 42 h 47"/>
                <a:gd name="T32" fmla="*/ 27 w 34"/>
                <a:gd name="T33" fmla="*/ 39 h 47"/>
                <a:gd name="T34" fmla="*/ 7 w 34"/>
                <a:gd name="T35" fmla="*/ 29 h 47"/>
                <a:gd name="T36" fmla="*/ 7 w 34"/>
                <a:gd name="T37" fmla="*/ 29 h 47"/>
                <a:gd name="T38" fmla="*/ 0 w 34"/>
                <a:gd name="T39" fmla="*/ 26 h 47"/>
                <a:gd name="T40" fmla="*/ 0 w 34"/>
                <a:gd name="T41" fmla="*/ 23 h 47"/>
                <a:gd name="T42" fmla="*/ 0 w 34"/>
                <a:gd name="T43" fmla="*/ 23 h 47"/>
                <a:gd name="T44" fmla="*/ 6 w 34"/>
                <a:gd name="T45" fmla="*/ 21 h 47"/>
                <a:gd name="T46" fmla="*/ 28 w 34"/>
                <a:gd name="T47" fmla="*/ 8 h 47"/>
                <a:gd name="T48" fmla="*/ 28 w 34"/>
                <a:gd name="T49" fmla="*/ 8 h 47"/>
                <a:gd name="T50" fmla="*/ 32 w 34"/>
                <a:gd name="T51" fmla="*/ 6 h 47"/>
                <a:gd name="T52" fmla="*/ 32 w 34"/>
                <a:gd name="T53" fmla="*/ 0 h 47"/>
                <a:gd name="T54" fmla="*/ 34 w 34"/>
                <a:gd name="T55" fmla="*/ 0 h 47"/>
                <a:gd name="T56" fmla="*/ 34 w 34"/>
                <a:gd name="T57" fmla="*/ 21 h 47"/>
                <a:gd name="T58" fmla="*/ 32 w 34"/>
                <a:gd name="T59" fmla="*/ 21 h 47"/>
                <a:gd name="T60" fmla="*/ 32 w 34"/>
                <a:gd name="T61" fmla="*/ 21 h 47"/>
                <a:gd name="T62" fmla="*/ 32 w 34"/>
                <a:gd name="T63" fmla="*/ 17 h 47"/>
                <a:gd name="T64" fmla="*/ 31 w 34"/>
                <a:gd name="T65" fmla="*/ 15 h 47"/>
                <a:gd name="T66" fmla="*/ 31 w 34"/>
                <a:gd name="T67" fmla="*/ 15 h 47"/>
                <a:gd name="T68" fmla="*/ 24 w 34"/>
                <a:gd name="T69" fmla="*/ 18 h 47"/>
                <a:gd name="T70" fmla="*/ 24 w 34"/>
                <a:gd name="T71" fmla="*/ 18 h 47"/>
                <a:gd name="T72" fmla="*/ 23 w 34"/>
                <a:gd name="T73" fmla="*/ 20 h 47"/>
                <a:gd name="T74" fmla="*/ 23 w 34"/>
                <a:gd name="T75" fmla="*/ 20 h 47"/>
                <a:gd name="T76" fmla="*/ 23 w 34"/>
                <a:gd name="T77" fmla="*/ 30 h 47"/>
                <a:gd name="T78" fmla="*/ 23 w 34"/>
                <a:gd name="T79" fmla="*/ 30 h 47"/>
                <a:gd name="T80" fmla="*/ 24 w 34"/>
                <a:gd name="T81" fmla="*/ 33 h 47"/>
                <a:gd name="T82" fmla="*/ 24 w 34"/>
                <a:gd name="T83" fmla="*/ 35 h 47"/>
                <a:gd name="T84" fmla="*/ 24 w 34"/>
                <a:gd name="T85" fmla="*/ 35 h 47"/>
                <a:gd name="T86" fmla="*/ 31 w 34"/>
                <a:gd name="T87" fmla="*/ 38 h 47"/>
                <a:gd name="T88" fmla="*/ 31 w 34"/>
                <a:gd name="T89" fmla="*/ 38 h 47"/>
                <a:gd name="T90" fmla="*/ 32 w 34"/>
                <a:gd name="T91" fmla="*/ 36 h 47"/>
                <a:gd name="T92" fmla="*/ 32 w 34"/>
                <a:gd name="T93" fmla="*/ 30 h 47"/>
                <a:gd name="T94" fmla="*/ 34 w 34"/>
                <a:gd name="T95" fmla="*/ 30 h 47"/>
                <a:gd name="T96" fmla="*/ 34 w 34"/>
                <a:gd name="T97" fmla="*/ 47 h 47"/>
                <a:gd name="T98" fmla="*/ 33 w 34"/>
                <a:gd name="T9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4" h="47">
                  <a:moveTo>
                    <a:pt x="20" y="21"/>
                  </a:moveTo>
                  <a:lnTo>
                    <a:pt x="20" y="21"/>
                  </a:lnTo>
                  <a:lnTo>
                    <a:pt x="20" y="20"/>
                  </a:lnTo>
                  <a:lnTo>
                    <a:pt x="20" y="20"/>
                  </a:lnTo>
                  <a:lnTo>
                    <a:pt x="19" y="20"/>
                  </a:lnTo>
                  <a:lnTo>
                    <a:pt x="8" y="27"/>
                  </a:lnTo>
                  <a:lnTo>
                    <a:pt x="19" y="32"/>
                  </a:lnTo>
                  <a:lnTo>
                    <a:pt x="19" y="32"/>
                  </a:lnTo>
                  <a:lnTo>
                    <a:pt x="20" y="33"/>
                  </a:lnTo>
                  <a:lnTo>
                    <a:pt x="20" y="33"/>
                  </a:lnTo>
                  <a:lnTo>
                    <a:pt x="20" y="32"/>
                  </a:lnTo>
                  <a:lnTo>
                    <a:pt x="20" y="21"/>
                  </a:lnTo>
                  <a:close/>
                  <a:moveTo>
                    <a:pt x="33" y="47"/>
                  </a:moveTo>
                  <a:lnTo>
                    <a:pt x="33" y="47"/>
                  </a:lnTo>
                  <a:lnTo>
                    <a:pt x="32" y="44"/>
                  </a:lnTo>
                  <a:lnTo>
                    <a:pt x="31" y="42"/>
                  </a:lnTo>
                  <a:lnTo>
                    <a:pt x="27" y="39"/>
                  </a:lnTo>
                  <a:lnTo>
                    <a:pt x="7" y="29"/>
                  </a:lnTo>
                  <a:lnTo>
                    <a:pt x="7" y="29"/>
                  </a:lnTo>
                  <a:lnTo>
                    <a:pt x="0" y="26"/>
                  </a:lnTo>
                  <a:lnTo>
                    <a:pt x="0" y="23"/>
                  </a:lnTo>
                  <a:lnTo>
                    <a:pt x="0" y="23"/>
                  </a:lnTo>
                  <a:lnTo>
                    <a:pt x="6" y="21"/>
                  </a:lnTo>
                  <a:lnTo>
                    <a:pt x="28" y="8"/>
                  </a:lnTo>
                  <a:lnTo>
                    <a:pt x="28" y="8"/>
                  </a:lnTo>
                  <a:lnTo>
                    <a:pt x="32" y="6"/>
                  </a:lnTo>
                  <a:lnTo>
                    <a:pt x="32" y="0"/>
                  </a:lnTo>
                  <a:lnTo>
                    <a:pt x="34" y="0"/>
                  </a:lnTo>
                  <a:lnTo>
                    <a:pt x="34" y="21"/>
                  </a:lnTo>
                  <a:lnTo>
                    <a:pt x="32" y="21"/>
                  </a:lnTo>
                  <a:lnTo>
                    <a:pt x="32" y="21"/>
                  </a:lnTo>
                  <a:lnTo>
                    <a:pt x="32" y="17"/>
                  </a:lnTo>
                  <a:lnTo>
                    <a:pt x="31" y="15"/>
                  </a:lnTo>
                  <a:lnTo>
                    <a:pt x="31" y="15"/>
                  </a:lnTo>
                  <a:lnTo>
                    <a:pt x="24" y="18"/>
                  </a:lnTo>
                  <a:lnTo>
                    <a:pt x="24" y="18"/>
                  </a:lnTo>
                  <a:lnTo>
                    <a:pt x="23" y="20"/>
                  </a:lnTo>
                  <a:lnTo>
                    <a:pt x="23" y="20"/>
                  </a:lnTo>
                  <a:lnTo>
                    <a:pt x="23" y="30"/>
                  </a:lnTo>
                  <a:lnTo>
                    <a:pt x="23" y="30"/>
                  </a:lnTo>
                  <a:lnTo>
                    <a:pt x="24" y="33"/>
                  </a:lnTo>
                  <a:lnTo>
                    <a:pt x="24" y="35"/>
                  </a:lnTo>
                  <a:lnTo>
                    <a:pt x="24" y="35"/>
                  </a:lnTo>
                  <a:lnTo>
                    <a:pt x="31" y="38"/>
                  </a:lnTo>
                  <a:lnTo>
                    <a:pt x="31" y="38"/>
                  </a:lnTo>
                  <a:lnTo>
                    <a:pt x="32" y="36"/>
                  </a:lnTo>
                  <a:lnTo>
                    <a:pt x="32" y="30"/>
                  </a:lnTo>
                  <a:lnTo>
                    <a:pt x="34" y="30"/>
                  </a:lnTo>
                  <a:lnTo>
                    <a:pt x="34" y="47"/>
                  </a:lnTo>
                  <a:lnTo>
                    <a:pt x="33"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47">
              <a:extLst>
                <a:ext uri="{FF2B5EF4-FFF2-40B4-BE49-F238E27FC236}">
                  <a16:creationId xmlns:a16="http://schemas.microsoft.com/office/drawing/2014/main" id="{5CB2C273-3B2B-4FBB-B992-6B88F2D7FF88}"/>
                </a:ext>
              </a:extLst>
            </p:cNvPr>
            <p:cNvSpPr>
              <a:spLocks/>
            </p:cNvSpPr>
            <p:nvPr userDrawn="1"/>
          </p:nvSpPr>
          <p:spPr bwMode="auto">
            <a:xfrm>
              <a:off x="4962" y="345"/>
              <a:ext cx="18" cy="18"/>
            </a:xfrm>
            <a:custGeom>
              <a:avLst/>
              <a:gdLst>
                <a:gd name="T0" fmla="*/ 31 w 35"/>
                <a:gd name="T1" fmla="*/ 37 h 37"/>
                <a:gd name="T2" fmla="*/ 31 w 35"/>
                <a:gd name="T3" fmla="*/ 37 h 37"/>
                <a:gd name="T4" fmla="*/ 31 w 35"/>
                <a:gd name="T5" fmla="*/ 32 h 37"/>
                <a:gd name="T6" fmla="*/ 30 w 35"/>
                <a:gd name="T7" fmla="*/ 31 h 37"/>
                <a:gd name="T8" fmla="*/ 30 w 35"/>
                <a:gd name="T9" fmla="*/ 31 h 37"/>
                <a:gd name="T10" fmla="*/ 17 w 35"/>
                <a:gd name="T11" fmla="*/ 29 h 37"/>
                <a:gd name="T12" fmla="*/ 17 w 35"/>
                <a:gd name="T13" fmla="*/ 29 h 37"/>
                <a:gd name="T14" fmla="*/ 5 w 35"/>
                <a:gd name="T15" fmla="*/ 28 h 37"/>
                <a:gd name="T16" fmla="*/ 5 w 35"/>
                <a:gd name="T17" fmla="*/ 28 h 37"/>
                <a:gd name="T18" fmla="*/ 4 w 35"/>
                <a:gd name="T19" fmla="*/ 29 h 37"/>
                <a:gd name="T20" fmla="*/ 3 w 35"/>
                <a:gd name="T21" fmla="*/ 34 h 37"/>
                <a:gd name="T22" fmla="*/ 0 w 35"/>
                <a:gd name="T23" fmla="*/ 34 h 37"/>
                <a:gd name="T24" fmla="*/ 1 w 35"/>
                <a:gd name="T25" fmla="*/ 14 h 37"/>
                <a:gd name="T26" fmla="*/ 4 w 35"/>
                <a:gd name="T27" fmla="*/ 14 h 37"/>
                <a:gd name="T28" fmla="*/ 4 w 35"/>
                <a:gd name="T29" fmla="*/ 14 h 37"/>
                <a:gd name="T30" fmla="*/ 4 w 35"/>
                <a:gd name="T31" fmla="*/ 19 h 37"/>
                <a:gd name="T32" fmla="*/ 5 w 35"/>
                <a:gd name="T33" fmla="*/ 20 h 37"/>
                <a:gd name="T34" fmla="*/ 5 w 35"/>
                <a:gd name="T35" fmla="*/ 20 h 37"/>
                <a:gd name="T36" fmla="*/ 12 w 35"/>
                <a:gd name="T37" fmla="*/ 22 h 37"/>
                <a:gd name="T38" fmla="*/ 30 w 35"/>
                <a:gd name="T39" fmla="*/ 23 h 37"/>
                <a:gd name="T40" fmla="*/ 30 w 35"/>
                <a:gd name="T41" fmla="*/ 23 h 37"/>
                <a:gd name="T42" fmla="*/ 31 w 35"/>
                <a:gd name="T43" fmla="*/ 23 h 37"/>
                <a:gd name="T44" fmla="*/ 32 w 35"/>
                <a:gd name="T45" fmla="*/ 22 h 37"/>
                <a:gd name="T46" fmla="*/ 32 w 35"/>
                <a:gd name="T47" fmla="*/ 14 h 37"/>
                <a:gd name="T48" fmla="*/ 32 w 35"/>
                <a:gd name="T49" fmla="*/ 14 h 37"/>
                <a:gd name="T50" fmla="*/ 32 w 35"/>
                <a:gd name="T51" fmla="*/ 11 h 37"/>
                <a:gd name="T52" fmla="*/ 31 w 35"/>
                <a:gd name="T53" fmla="*/ 8 h 37"/>
                <a:gd name="T54" fmla="*/ 25 w 35"/>
                <a:gd name="T55" fmla="*/ 4 h 37"/>
                <a:gd name="T56" fmla="*/ 26 w 35"/>
                <a:gd name="T57" fmla="*/ 0 h 37"/>
                <a:gd name="T58" fmla="*/ 26 w 35"/>
                <a:gd name="T59" fmla="*/ 0 h 37"/>
                <a:gd name="T60" fmla="*/ 35 w 35"/>
                <a:gd name="T61" fmla="*/ 4 h 37"/>
                <a:gd name="T62" fmla="*/ 33 w 35"/>
                <a:gd name="T63" fmla="*/ 37 h 37"/>
                <a:gd name="T64" fmla="*/ 31 w 35"/>
                <a:gd name="T6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37">
                  <a:moveTo>
                    <a:pt x="31" y="37"/>
                  </a:moveTo>
                  <a:lnTo>
                    <a:pt x="31" y="37"/>
                  </a:lnTo>
                  <a:lnTo>
                    <a:pt x="31" y="32"/>
                  </a:lnTo>
                  <a:lnTo>
                    <a:pt x="30" y="31"/>
                  </a:lnTo>
                  <a:lnTo>
                    <a:pt x="30" y="31"/>
                  </a:lnTo>
                  <a:lnTo>
                    <a:pt x="17" y="29"/>
                  </a:lnTo>
                  <a:lnTo>
                    <a:pt x="17" y="29"/>
                  </a:lnTo>
                  <a:lnTo>
                    <a:pt x="5" y="28"/>
                  </a:lnTo>
                  <a:lnTo>
                    <a:pt x="5" y="28"/>
                  </a:lnTo>
                  <a:lnTo>
                    <a:pt x="4" y="29"/>
                  </a:lnTo>
                  <a:lnTo>
                    <a:pt x="3" y="34"/>
                  </a:lnTo>
                  <a:lnTo>
                    <a:pt x="0" y="34"/>
                  </a:lnTo>
                  <a:lnTo>
                    <a:pt x="1" y="14"/>
                  </a:lnTo>
                  <a:lnTo>
                    <a:pt x="4" y="14"/>
                  </a:lnTo>
                  <a:lnTo>
                    <a:pt x="4" y="14"/>
                  </a:lnTo>
                  <a:lnTo>
                    <a:pt x="4" y="19"/>
                  </a:lnTo>
                  <a:lnTo>
                    <a:pt x="5" y="20"/>
                  </a:lnTo>
                  <a:lnTo>
                    <a:pt x="5" y="20"/>
                  </a:lnTo>
                  <a:lnTo>
                    <a:pt x="12" y="22"/>
                  </a:lnTo>
                  <a:lnTo>
                    <a:pt x="30" y="23"/>
                  </a:lnTo>
                  <a:lnTo>
                    <a:pt x="30" y="23"/>
                  </a:lnTo>
                  <a:lnTo>
                    <a:pt x="31" y="23"/>
                  </a:lnTo>
                  <a:lnTo>
                    <a:pt x="32" y="22"/>
                  </a:lnTo>
                  <a:lnTo>
                    <a:pt x="32" y="14"/>
                  </a:lnTo>
                  <a:lnTo>
                    <a:pt x="32" y="14"/>
                  </a:lnTo>
                  <a:lnTo>
                    <a:pt x="32" y="11"/>
                  </a:lnTo>
                  <a:lnTo>
                    <a:pt x="31" y="8"/>
                  </a:lnTo>
                  <a:lnTo>
                    <a:pt x="25" y="4"/>
                  </a:lnTo>
                  <a:lnTo>
                    <a:pt x="26" y="0"/>
                  </a:lnTo>
                  <a:lnTo>
                    <a:pt x="26" y="0"/>
                  </a:lnTo>
                  <a:lnTo>
                    <a:pt x="35" y="4"/>
                  </a:lnTo>
                  <a:lnTo>
                    <a:pt x="33" y="37"/>
                  </a:lnTo>
                  <a:lnTo>
                    <a:pt x="31"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48">
              <a:extLst>
                <a:ext uri="{FF2B5EF4-FFF2-40B4-BE49-F238E27FC236}">
                  <a16:creationId xmlns:a16="http://schemas.microsoft.com/office/drawing/2014/main" id="{D805EE89-A2FC-47AD-B13A-93FF5023062C}"/>
                </a:ext>
              </a:extLst>
            </p:cNvPr>
            <p:cNvSpPr>
              <a:spLocks/>
            </p:cNvSpPr>
            <p:nvPr userDrawn="1"/>
          </p:nvSpPr>
          <p:spPr bwMode="auto">
            <a:xfrm>
              <a:off x="4963" y="324"/>
              <a:ext cx="18" cy="20"/>
            </a:xfrm>
            <a:custGeom>
              <a:avLst/>
              <a:gdLst>
                <a:gd name="T0" fmla="*/ 31 w 36"/>
                <a:gd name="T1" fmla="*/ 36 h 39"/>
                <a:gd name="T2" fmla="*/ 31 w 36"/>
                <a:gd name="T3" fmla="*/ 36 h 39"/>
                <a:gd name="T4" fmla="*/ 31 w 36"/>
                <a:gd name="T5" fmla="*/ 30 h 39"/>
                <a:gd name="T6" fmla="*/ 30 w 36"/>
                <a:gd name="T7" fmla="*/ 28 h 39"/>
                <a:gd name="T8" fmla="*/ 30 w 36"/>
                <a:gd name="T9" fmla="*/ 28 h 39"/>
                <a:gd name="T10" fmla="*/ 26 w 36"/>
                <a:gd name="T11" fmla="*/ 27 h 39"/>
                <a:gd name="T12" fmla="*/ 4 w 36"/>
                <a:gd name="T13" fmla="*/ 22 h 39"/>
                <a:gd name="T14" fmla="*/ 3 w 36"/>
                <a:gd name="T15" fmla="*/ 30 h 39"/>
                <a:gd name="T16" fmla="*/ 3 w 36"/>
                <a:gd name="T17" fmla="*/ 30 h 39"/>
                <a:gd name="T18" fmla="*/ 3 w 36"/>
                <a:gd name="T19" fmla="*/ 31 h 39"/>
                <a:gd name="T20" fmla="*/ 4 w 36"/>
                <a:gd name="T21" fmla="*/ 31 h 39"/>
                <a:gd name="T22" fmla="*/ 9 w 36"/>
                <a:gd name="T23" fmla="*/ 36 h 39"/>
                <a:gd name="T24" fmla="*/ 9 w 36"/>
                <a:gd name="T25" fmla="*/ 39 h 39"/>
                <a:gd name="T26" fmla="*/ 9 w 36"/>
                <a:gd name="T27" fmla="*/ 39 h 39"/>
                <a:gd name="T28" fmla="*/ 0 w 36"/>
                <a:gd name="T29" fmla="*/ 36 h 39"/>
                <a:gd name="T30" fmla="*/ 0 w 36"/>
                <a:gd name="T31" fmla="*/ 36 h 39"/>
                <a:gd name="T32" fmla="*/ 1 w 36"/>
                <a:gd name="T33" fmla="*/ 33 h 39"/>
                <a:gd name="T34" fmla="*/ 1 w 36"/>
                <a:gd name="T35" fmla="*/ 33 h 39"/>
                <a:gd name="T36" fmla="*/ 1 w 36"/>
                <a:gd name="T37" fmla="*/ 28 h 39"/>
                <a:gd name="T38" fmla="*/ 4 w 36"/>
                <a:gd name="T39" fmla="*/ 7 h 39"/>
                <a:gd name="T40" fmla="*/ 4 w 36"/>
                <a:gd name="T41" fmla="*/ 7 h 39"/>
                <a:gd name="T42" fmla="*/ 4 w 36"/>
                <a:gd name="T43" fmla="*/ 0 h 39"/>
                <a:gd name="T44" fmla="*/ 4 w 36"/>
                <a:gd name="T45" fmla="*/ 0 h 39"/>
                <a:gd name="T46" fmla="*/ 13 w 36"/>
                <a:gd name="T47" fmla="*/ 1 h 39"/>
                <a:gd name="T48" fmla="*/ 13 w 36"/>
                <a:gd name="T49" fmla="*/ 4 h 39"/>
                <a:gd name="T50" fmla="*/ 13 w 36"/>
                <a:gd name="T51" fmla="*/ 4 h 39"/>
                <a:gd name="T52" fmla="*/ 7 w 36"/>
                <a:gd name="T53" fmla="*/ 6 h 39"/>
                <a:gd name="T54" fmla="*/ 6 w 36"/>
                <a:gd name="T55" fmla="*/ 7 h 39"/>
                <a:gd name="T56" fmla="*/ 5 w 36"/>
                <a:gd name="T57" fmla="*/ 7 h 39"/>
                <a:gd name="T58" fmla="*/ 5 w 36"/>
                <a:gd name="T59" fmla="*/ 15 h 39"/>
                <a:gd name="T60" fmla="*/ 26 w 36"/>
                <a:gd name="T61" fmla="*/ 19 h 39"/>
                <a:gd name="T62" fmla="*/ 26 w 36"/>
                <a:gd name="T63" fmla="*/ 19 h 39"/>
                <a:gd name="T64" fmla="*/ 31 w 36"/>
                <a:gd name="T65" fmla="*/ 21 h 39"/>
                <a:gd name="T66" fmla="*/ 31 w 36"/>
                <a:gd name="T67" fmla="*/ 21 h 39"/>
                <a:gd name="T68" fmla="*/ 32 w 36"/>
                <a:gd name="T69" fmla="*/ 19 h 39"/>
                <a:gd name="T70" fmla="*/ 33 w 36"/>
                <a:gd name="T71" fmla="*/ 15 h 39"/>
                <a:gd name="T72" fmla="*/ 36 w 36"/>
                <a:gd name="T73" fmla="*/ 15 h 39"/>
                <a:gd name="T74" fmla="*/ 33 w 36"/>
                <a:gd name="T75" fmla="*/ 36 h 39"/>
                <a:gd name="T76" fmla="*/ 31 w 36"/>
                <a:gd name="T77" fmla="*/ 3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 h="39">
                  <a:moveTo>
                    <a:pt x="31" y="36"/>
                  </a:moveTo>
                  <a:lnTo>
                    <a:pt x="31" y="36"/>
                  </a:lnTo>
                  <a:lnTo>
                    <a:pt x="31" y="30"/>
                  </a:lnTo>
                  <a:lnTo>
                    <a:pt x="30" y="28"/>
                  </a:lnTo>
                  <a:lnTo>
                    <a:pt x="30" y="28"/>
                  </a:lnTo>
                  <a:lnTo>
                    <a:pt x="26" y="27"/>
                  </a:lnTo>
                  <a:lnTo>
                    <a:pt x="4" y="22"/>
                  </a:lnTo>
                  <a:lnTo>
                    <a:pt x="3" y="30"/>
                  </a:lnTo>
                  <a:lnTo>
                    <a:pt x="3" y="30"/>
                  </a:lnTo>
                  <a:lnTo>
                    <a:pt x="3" y="31"/>
                  </a:lnTo>
                  <a:lnTo>
                    <a:pt x="4" y="31"/>
                  </a:lnTo>
                  <a:lnTo>
                    <a:pt x="9" y="36"/>
                  </a:lnTo>
                  <a:lnTo>
                    <a:pt x="9" y="39"/>
                  </a:lnTo>
                  <a:lnTo>
                    <a:pt x="9" y="39"/>
                  </a:lnTo>
                  <a:lnTo>
                    <a:pt x="0" y="36"/>
                  </a:lnTo>
                  <a:lnTo>
                    <a:pt x="0" y="36"/>
                  </a:lnTo>
                  <a:lnTo>
                    <a:pt x="1" y="33"/>
                  </a:lnTo>
                  <a:lnTo>
                    <a:pt x="1" y="33"/>
                  </a:lnTo>
                  <a:lnTo>
                    <a:pt x="1" y="28"/>
                  </a:lnTo>
                  <a:lnTo>
                    <a:pt x="4" y="7"/>
                  </a:lnTo>
                  <a:lnTo>
                    <a:pt x="4" y="7"/>
                  </a:lnTo>
                  <a:lnTo>
                    <a:pt x="4" y="0"/>
                  </a:lnTo>
                  <a:lnTo>
                    <a:pt x="4" y="0"/>
                  </a:lnTo>
                  <a:lnTo>
                    <a:pt x="13" y="1"/>
                  </a:lnTo>
                  <a:lnTo>
                    <a:pt x="13" y="4"/>
                  </a:lnTo>
                  <a:lnTo>
                    <a:pt x="13" y="4"/>
                  </a:lnTo>
                  <a:lnTo>
                    <a:pt x="7" y="6"/>
                  </a:lnTo>
                  <a:lnTo>
                    <a:pt x="6" y="7"/>
                  </a:lnTo>
                  <a:lnTo>
                    <a:pt x="5" y="7"/>
                  </a:lnTo>
                  <a:lnTo>
                    <a:pt x="5" y="15"/>
                  </a:lnTo>
                  <a:lnTo>
                    <a:pt x="26" y="19"/>
                  </a:lnTo>
                  <a:lnTo>
                    <a:pt x="26" y="19"/>
                  </a:lnTo>
                  <a:lnTo>
                    <a:pt x="31" y="21"/>
                  </a:lnTo>
                  <a:lnTo>
                    <a:pt x="31" y="21"/>
                  </a:lnTo>
                  <a:lnTo>
                    <a:pt x="32" y="19"/>
                  </a:lnTo>
                  <a:lnTo>
                    <a:pt x="33" y="15"/>
                  </a:lnTo>
                  <a:lnTo>
                    <a:pt x="36" y="15"/>
                  </a:lnTo>
                  <a:lnTo>
                    <a:pt x="33" y="36"/>
                  </a:lnTo>
                  <a:lnTo>
                    <a:pt x="3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49">
              <a:extLst>
                <a:ext uri="{FF2B5EF4-FFF2-40B4-BE49-F238E27FC236}">
                  <a16:creationId xmlns:a16="http://schemas.microsoft.com/office/drawing/2014/main" id="{FB8411F5-28D7-4D02-A3E3-4FD8602505A3}"/>
                </a:ext>
              </a:extLst>
            </p:cNvPr>
            <p:cNvSpPr>
              <a:spLocks/>
            </p:cNvSpPr>
            <p:nvPr userDrawn="1"/>
          </p:nvSpPr>
          <p:spPr bwMode="auto">
            <a:xfrm>
              <a:off x="4966" y="299"/>
              <a:ext cx="21" cy="29"/>
            </a:xfrm>
            <a:custGeom>
              <a:avLst/>
              <a:gdLst>
                <a:gd name="T0" fmla="*/ 30 w 42"/>
                <a:gd name="T1" fmla="*/ 58 h 59"/>
                <a:gd name="T2" fmla="*/ 30 w 42"/>
                <a:gd name="T3" fmla="*/ 52 h 59"/>
                <a:gd name="T4" fmla="*/ 17 w 42"/>
                <a:gd name="T5" fmla="*/ 46 h 59"/>
                <a:gd name="T6" fmla="*/ 6 w 42"/>
                <a:gd name="T7" fmla="*/ 41 h 59"/>
                <a:gd name="T8" fmla="*/ 4 w 42"/>
                <a:gd name="T9" fmla="*/ 43 h 59"/>
                <a:gd name="T10" fmla="*/ 0 w 42"/>
                <a:gd name="T11" fmla="*/ 47 h 59"/>
                <a:gd name="T12" fmla="*/ 7 w 42"/>
                <a:gd name="T13" fmla="*/ 28 h 59"/>
                <a:gd name="T14" fmla="*/ 6 w 42"/>
                <a:gd name="T15" fmla="*/ 34 h 59"/>
                <a:gd name="T16" fmla="*/ 7 w 42"/>
                <a:gd name="T17" fmla="*/ 35 h 59"/>
                <a:gd name="T18" fmla="*/ 16 w 42"/>
                <a:gd name="T19" fmla="*/ 38 h 59"/>
                <a:gd name="T20" fmla="*/ 17 w 42"/>
                <a:gd name="T21" fmla="*/ 38 h 59"/>
                <a:gd name="T22" fmla="*/ 21 w 42"/>
                <a:gd name="T23" fmla="*/ 22 h 59"/>
                <a:gd name="T24" fmla="*/ 21 w 42"/>
                <a:gd name="T25" fmla="*/ 20 h 59"/>
                <a:gd name="T26" fmla="*/ 17 w 42"/>
                <a:gd name="T27" fmla="*/ 17 h 59"/>
                <a:gd name="T28" fmla="*/ 10 w 42"/>
                <a:gd name="T29" fmla="*/ 16 h 59"/>
                <a:gd name="T30" fmla="*/ 9 w 42"/>
                <a:gd name="T31" fmla="*/ 17 h 59"/>
                <a:gd name="T32" fmla="*/ 6 w 42"/>
                <a:gd name="T33" fmla="*/ 22 h 59"/>
                <a:gd name="T34" fmla="*/ 13 w 42"/>
                <a:gd name="T35" fmla="*/ 0 h 59"/>
                <a:gd name="T36" fmla="*/ 11 w 42"/>
                <a:gd name="T37" fmla="*/ 6 h 59"/>
                <a:gd name="T38" fmla="*/ 13 w 42"/>
                <a:gd name="T39" fmla="*/ 8 h 59"/>
                <a:gd name="T40" fmla="*/ 25 w 42"/>
                <a:gd name="T41" fmla="*/ 13 h 59"/>
                <a:gd name="T42" fmla="*/ 36 w 42"/>
                <a:gd name="T43" fmla="*/ 17 h 59"/>
                <a:gd name="T44" fmla="*/ 40 w 42"/>
                <a:gd name="T45" fmla="*/ 11 h 59"/>
                <a:gd name="T46" fmla="*/ 38 w 42"/>
                <a:gd name="T47" fmla="*/ 32 h 59"/>
                <a:gd name="T48" fmla="*/ 35 w 42"/>
                <a:gd name="T49" fmla="*/ 32 h 59"/>
                <a:gd name="T50" fmla="*/ 35 w 42"/>
                <a:gd name="T51" fmla="*/ 25 h 59"/>
                <a:gd name="T52" fmla="*/ 25 w 42"/>
                <a:gd name="T53" fmla="*/ 20 h 59"/>
                <a:gd name="T54" fmla="*/ 24 w 42"/>
                <a:gd name="T55" fmla="*/ 20 h 59"/>
                <a:gd name="T56" fmla="*/ 19 w 42"/>
                <a:gd name="T57" fmla="*/ 38 h 59"/>
                <a:gd name="T58" fmla="*/ 19 w 42"/>
                <a:gd name="T59" fmla="*/ 40 h 59"/>
                <a:gd name="T60" fmla="*/ 21 w 42"/>
                <a:gd name="T61" fmla="*/ 40 h 59"/>
                <a:gd name="T62" fmla="*/ 31 w 42"/>
                <a:gd name="T63" fmla="*/ 44 h 59"/>
                <a:gd name="T64" fmla="*/ 34 w 42"/>
                <a:gd name="T65" fmla="*/ 38 h 59"/>
                <a:gd name="T66" fmla="*/ 32 w 42"/>
                <a:gd name="T6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 h="59">
                  <a:moveTo>
                    <a:pt x="30" y="58"/>
                  </a:moveTo>
                  <a:lnTo>
                    <a:pt x="30" y="58"/>
                  </a:lnTo>
                  <a:lnTo>
                    <a:pt x="31" y="53"/>
                  </a:lnTo>
                  <a:lnTo>
                    <a:pt x="30" y="52"/>
                  </a:lnTo>
                  <a:lnTo>
                    <a:pt x="30" y="52"/>
                  </a:lnTo>
                  <a:lnTo>
                    <a:pt x="17" y="46"/>
                  </a:lnTo>
                  <a:lnTo>
                    <a:pt x="17" y="46"/>
                  </a:lnTo>
                  <a:lnTo>
                    <a:pt x="6" y="41"/>
                  </a:lnTo>
                  <a:lnTo>
                    <a:pt x="6" y="41"/>
                  </a:lnTo>
                  <a:lnTo>
                    <a:pt x="4" y="43"/>
                  </a:lnTo>
                  <a:lnTo>
                    <a:pt x="2" y="47"/>
                  </a:lnTo>
                  <a:lnTo>
                    <a:pt x="0" y="47"/>
                  </a:lnTo>
                  <a:lnTo>
                    <a:pt x="5" y="26"/>
                  </a:lnTo>
                  <a:lnTo>
                    <a:pt x="7" y="28"/>
                  </a:lnTo>
                  <a:lnTo>
                    <a:pt x="7" y="28"/>
                  </a:lnTo>
                  <a:lnTo>
                    <a:pt x="6" y="34"/>
                  </a:lnTo>
                  <a:lnTo>
                    <a:pt x="7" y="35"/>
                  </a:lnTo>
                  <a:lnTo>
                    <a:pt x="7" y="35"/>
                  </a:lnTo>
                  <a:lnTo>
                    <a:pt x="13" y="37"/>
                  </a:lnTo>
                  <a:lnTo>
                    <a:pt x="16" y="38"/>
                  </a:lnTo>
                  <a:lnTo>
                    <a:pt x="16" y="38"/>
                  </a:lnTo>
                  <a:lnTo>
                    <a:pt x="17" y="38"/>
                  </a:lnTo>
                  <a:lnTo>
                    <a:pt x="17" y="37"/>
                  </a:lnTo>
                  <a:lnTo>
                    <a:pt x="21" y="22"/>
                  </a:lnTo>
                  <a:lnTo>
                    <a:pt x="21" y="22"/>
                  </a:lnTo>
                  <a:lnTo>
                    <a:pt x="21" y="20"/>
                  </a:lnTo>
                  <a:lnTo>
                    <a:pt x="19" y="19"/>
                  </a:lnTo>
                  <a:lnTo>
                    <a:pt x="17" y="17"/>
                  </a:lnTo>
                  <a:lnTo>
                    <a:pt x="17" y="17"/>
                  </a:lnTo>
                  <a:lnTo>
                    <a:pt x="10" y="16"/>
                  </a:lnTo>
                  <a:lnTo>
                    <a:pt x="10" y="16"/>
                  </a:lnTo>
                  <a:lnTo>
                    <a:pt x="9" y="17"/>
                  </a:lnTo>
                  <a:lnTo>
                    <a:pt x="8" y="22"/>
                  </a:lnTo>
                  <a:lnTo>
                    <a:pt x="6" y="22"/>
                  </a:lnTo>
                  <a:lnTo>
                    <a:pt x="10" y="0"/>
                  </a:lnTo>
                  <a:lnTo>
                    <a:pt x="13" y="0"/>
                  </a:lnTo>
                  <a:lnTo>
                    <a:pt x="13" y="0"/>
                  </a:lnTo>
                  <a:lnTo>
                    <a:pt x="11" y="6"/>
                  </a:lnTo>
                  <a:lnTo>
                    <a:pt x="13" y="8"/>
                  </a:lnTo>
                  <a:lnTo>
                    <a:pt x="13" y="8"/>
                  </a:lnTo>
                  <a:lnTo>
                    <a:pt x="25" y="13"/>
                  </a:lnTo>
                  <a:lnTo>
                    <a:pt x="25" y="13"/>
                  </a:lnTo>
                  <a:lnTo>
                    <a:pt x="36" y="17"/>
                  </a:lnTo>
                  <a:lnTo>
                    <a:pt x="36" y="17"/>
                  </a:lnTo>
                  <a:lnTo>
                    <a:pt x="38" y="17"/>
                  </a:lnTo>
                  <a:lnTo>
                    <a:pt x="40" y="11"/>
                  </a:lnTo>
                  <a:lnTo>
                    <a:pt x="42" y="13"/>
                  </a:lnTo>
                  <a:lnTo>
                    <a:pt x="38" y="32"/>
                  </a:lnTo>
                  <a:lnTo>
                    <a:pt x="35" y="32"/>
                  </a:lnTo>
                  <a:lnTo>
                    <a:pt x="35" y="32"/>
                  </a:lnTo>
                  <a:lnTo>
                    <a:pt x="36" y="26"/>
                  </a:lnTo>
                  <a:lnTo>
                    <a:pt x="35" y="25"/>
                  </a:lnTo>
                  <a:lnTo>
                    <a:pt x="35" y="25"/>
                  </a:lnTo>
                  <a:lnTo>
                    <a:pt x="25" y="20"/>
                  </a:lnTo>
                  <a:lnTo>
                    <a:pt x="25" y="20"/>
                  </a:lnTo>
                  <a:lnTo>
                    <a:pt x="24" y="20"/>
                  </a:lnTo>
                  <a:lnTo>
                    <a:pt x="23" y="22"/>
                  </a:lnTo>
                  <a:lnTo>
                    <a:pt x="19" y="38"/>
                  </a:lnTo>
                  <a:lnTo>
                    <a:pt x="19" y="38"/>
                  </a:lnTo>
                  <a:lnTo>
                    <a:pt x="19" y="40"/>
                  </a:lnTo>
                  <a:lnTo>
                    <a:pt x="21" y="40"/>
                  </a:lnTo>
                  <a:lnTo>
                    <a:pt x="21" y="40"/>
                  </a:lnTo>
                  <a:lnTo>
                    <a:pt x="31" y="44"/>
                  </a:lnTo>
                  <a:lnTo>
                    <a:pt x="31" y="44"/>
                  </a:lnTo>
                  <a:lnTo>
                    <a:pt x="33" y="43"/>
                  </a:lnTo>
                  <a:lnTo>
                    <a:pt x="34" y="38"/>
                  </a:lnTo>
                  <a:lnTo>
                    <a:pt x="36" y="38"/>
                  </a:lnTo>
                  <a:lnTo>
                    <a:pt x="32" y="59"/>
                  </a:lnTo>
                  <a:lnTo>
                    <a:pt x="30"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0">
              <a:extLst>
                <a:ext uri="{FF2B5EF4-FFF2-40B4-BE49-F238E27FC236}">
                  <a16:creationId xmlns:a16="http://schemas.microsoft.com/office/drawing/2014/main" id="{E2B69E14-7EAA-4761-8117-1458659A5B32}"/>
                </a:ext>
              </a:extLst>
            </p:cNvPr>
            <p:cNvSpPr>
              <a:spLocks noEditPoints="1"/>
            </p:cNvSpPr>
            <p:nvPr userDrawn="1"/>
          </p:nvSpPr>
          <p:spPr bwMode="auto">
            <a:xfrm>
              <a:off x="4977" y="269"/>
              <a:ext cx="19" cy="23"/>
            </a:xfrm>
            <a:custGeom>
              <a:avLst/>
              <a:gdLst>
                <a:gd name="T0" fmla="*/ 29 w 38"/>
                <a:gd name="T1" fmla="*/ 35 h 47"/>
                <a:gd name="T2" fmla="*/ 29 w 38"/>
                <a:gd name="T3" fmla="*/ 27 h 47"/>
                <a:gd name="T4" fmla="*/ 21 w 38"/>
                <a:gd name="T5" fmla="*/ 29 h 47"/>
                <a:gd name="T6" fmla="*/ 13 w 38"/>
                <a:gd name="T7" fmla="*/ 29 h 47"/>
                <a:gd name="T8" fmla="*/ 16 w 38"/>
                <a:gd name="T9" fmla="*/ 36 h 47"/>
                <a:gd name="T10" fmla="*/ 18 w 38"/>
                <a:gd name="T11" fmla="*/ 39 h 47"/>
                <a:gd name="T12" fmla="*/ 23 w 38"/>
                <a:gd name="T13" fmla="*/ 39 h 47"/>
                <a:gd name="T14" fmla="*/ 29 w 38"/>
                <a:gd name="T15" fmla="*/ 35 h 47"/>
                <a:gd name="T16" fmla="*/ 12 w 38"/>
                <a:gd name="T17" fmla="*/ 23 h 47"/>
                <a:gd name="T18" fmla="*/ 11 w 38"/>
                <a:gd name="T19" fmla="*/ 18 h 47"/>
                <a:gd name="T20" fmla="*/ 9 w 38"/>
                <a:gd name="T21" fmla="*/ 17 h 47"/>
                <a:gd name="T22" fmla="*/ 4 w 38"/>
                <a:gd name="T23" fmla="*/ 17 h 47"/>
                <a:gd name="T24" fmla="*/ 3 w 38"/>
                <a:gd name="T25" fmla="*/ 18 h 47"/>
                <a:gd name="T26" fmla="*/ 5 w 38"/>
                <a:gd name="T27" fmla="*/ 23 h 47"/>
                <a:gd name="T28" fmla="*/ 8 w 38"/>
                <a:gd name="T29" fmla="*/ 24 h 47"/>
                <a:gd name="T30" fmla="*/ 38 w 38"/>
                <a:gd name="T31" fmla="*/ 11 h 47"/>
                <a:gd name="T32" fmla="*/ 38 w 38"/>
                <a:gd name="T33" fmla="*/ 15 h 47"/>
                <a:gd name="T34" fmla="*/ 38 w 38"/>
                <a:gd name="T35" fmla="*/ 20 h 47"/>
                <a:gd name="T36" fmla="*/ 31 w 38"/>
                <a:gd name="T37" fmla="*/ 26 h 47"/>
                <a:gd name="T38" fmla="*/ 32 w 38"/>
                <a:gd name="T39" fmla="*/ 33 h 47"/>
                <a:gd name="T40" fmla="*/ 30 w 38"/>
                <a:gd name="T41" fmla="*/ 39 h 47"/>
                <a:gd name="T42" fmla="*/ 25 w 38"/>
                <a:gd name="T43" fmla="*/ 47 h 47"/>
                <a:gd name="T44" fmla="*/ 18 w 38"/>
                <a:gd name="T45" fmla="*/ 45 h 47"/>
                <a:gd name="T46" fmla="*/ 16 w 38"/>
                <a:gd name="T47" fmla="*/ 44 h 47"/>
                <a:gd name="T48" fmla="*/ 12 w 38"/>
                <a:gd name="T49" fmla="*/ 36 h 47"/>
                <a:gd name="T50" fmla="*/ 12 w 38"/>
                <a:gd name="T51" fmla="*/ 30 h 47"/>
                <a:gd name="T52" fmla="*/ 3 w 38"/>
                <a:gd name="T53" fmla="*/ 29 h 47"/>
                <a:gd name="T54" fmla="*/ 2 w 38"/>
                <a:gd name="T55" fmla="*/ 27 h 47"/>
                <a:gd name="T56" fmla="*/ 0 w 38"/>
                <a:gd name="T57" fmla="*/ 21 h 47"/>
                <a:gd name="T58" fmla="*/ 1 w 38"/>
                <a:gd name="T59" fmla="*/ 17 h 47"/>
                <a:gd name="T60" fmla="*/ 4 w 38"/>
                <a:gd name="T61" fmla="*/ 11 h 47"/>
                <a:gd name="T62" fmla="*/ 10 w 38"/>
                <a:gd name="T63" fmla="*/ 11 h 47"/>
                <a:gd name="T64" fmla="*/ 12 w 38"/>
                <a:gd name="T65" fmla="*/ 14 h 47"/>
                <a:gd name="T66" fmla="*/ 13 w 38"/>
                <a:gd name="T67" fmla="*/ 23 h 47"/>
                <a:gd name="T68" fmla="*/ 28 w 38"/>
                <a:gd name="T69" fmla="*/ 21 h 47"/>
                <a:gd name="T70" fmla="*/ 26 w 38"/>
                <a:gd name="T71" fmla="*/ 15 h 47"/>
                <a:gd name="T72" fmla="*/ 23 w 38"/>
                <a:gd name="T73" fmla="*/ 12 h 47"/>
                <a:gd name="T74" fmla="*/ 20 w 38"/>
                <a:gd name="T75" fmla="*/ 15 h 47"/>
                <a:gd name="T76" fmla="*/ 23 w 38"/>
                <a:gd name="T77" fmla="*/ 0 h 47"/>
                <a:gd name="T78" fmla="*/ 25 w 38"/>
                <a:gd name="T79" fmla="*/ 2 h 47"/>
                <a:gd name="T80" fmla="*/ 26 w 38"/>
                <a:gd name="T81" fmla="*/ 11 h 47"/>
                <a:gd name="T82" fmla="*/ 30 w 38"/>
                <a:gd name="T83" fmla="*/ 20 h 47"/>
                <a:gd name="T84" fmla="*/ 34 w 38"/>
                <a:gd name="T85" fmla="*/ 18 h 47"/>
                <a:gd name="T86" fmla="*/ 36 w 38"/>
                <a:gd name="T87" fmla="*/ 17 h 47"/>
                <a:gd name="T88" fmla="*/ 36 w 38"/>
                <a:gd name="T89"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 h="47">
                  <a:moveTo>
                    <a:pt x="29" y="35"/>
                  </a:moveTo>
                  <a:lnTo>
                    <a:pt x="29" y="35"/>
                  </a:lnTo>
                  <a:lnTo>
                    <a:pt x="29" y="32"/>
                  </a:lnTo>
                  <a:lnTo>
                    <a:pt x="29" y="27"/>
                  </a:lnTo>
                  <a:lnTo>
                    <a:pt x="29" y="27"/>
                  </a:lnTo>
                  <a:lnTo>
                    <a:pt x="21" y="29"/>
                  </a:lnTo>
                  <a:lnTo>
                    <a:pt x="13" y="29"/>
                  </a:lnTo>
                  <a:lnTo>
                    <a:pt x="13" y="29"/>
                  </a:lnTo>
                  <a:lnTo>
                    <a:pt x="14" y="35"/>
                  </a:lnTo>
                  <a:lnTo>
                    <a:pt x="16" y="36"/>
                  </a:lnTo>
                  <a:lnTo>
                    <a:pt x="18" y="39"/>
                  </a:lnTo>
                  <a:lnTo>
                    <a:pt x="18" y="39"/>
                  </a:lnTo>
                  <a:lnTo>
                    <a:pt x="20" y="39"/>
                  </a:lnTo>
                  <a:lnTo>
                    <a:pt x="23" y="39"/>
                  </a:lnTo>
                  <a:lnTo>
                    <a:pt x="27" y="38"/>
                  </a:lnTo>
                  <a:lnTo>
                    <a:pt x="29" y="35"/>
                  </a:lnTo>
                  <a:close/>
                  <a:moveTo>
                    <a:pt x="12" y="23"/>
                  </a:moveTo>
                  <a:lnTo>
                    <a:pt x="12" y="23"/>
                  </a:lnTo>
                  <a:lnTo>
                    <a:pt x="11" y="21"/>
                  </a:lnTo>
                  <a:lnTo>
                    <a:pt x="11" y="18"/>
                  </a:lnTo>
                  <a:lnTo>
                    <a:pt x="9" y="17"/>
                  </a:lnTo>
                  <a:lnTo>
                    <a:pt x="9" y="17"/>
                  </a:lnTo>
                  <a:lnTo>
                    <a:pt x="5" y="15"/>
                  </a:lnTo>
                  <a:lnTo>
                    <a:pt x="4" y="17"/>
                  </a:lnTo>
                  <a:lnTo>
                    <a:pt x="3" y="18"/>
                  </a:lnTo>
                  <a:lnTo>
                    <a:pt x="3" y="18"/>
                  </a:lnTo>
                  <a:lnTo>
                    <a:pt x="3" y="21"/>
                  </a:lnTo>
                  <a:lnTo>
                    <a:pt x="5" y="23"/>
                  </a:lnTo>
                  <a:lnTo>
                    <a:pt x="5" y="23"/>
                  </a:lnTo>
                  <a:lnTo>
                    <a:pt x="8" y="24"/>
                  </a:lnTo>
                  <a:lnTo>
                    <a:pt x="12" y="23"/>
                  </a:lnTo>
                  <a:close/>
                  <a:moveTo>
                    <a:pt x="38" y="11"/>
                  </a:moveTo>
                  <a:lnTo>
                    <a:pt x="38" y="11"/>
                  </a:lnTo>
                  <a:lnTo>
                    <a:pt x="38" y="15"/>
                  </a:lnTo>
                  <a:lnTo>
                    <a:pt x="38" y="20"/>
                  </a:lnTo>
                  <a:lnTo>
                    <a:pt x="38" y="20"/>
                  </a:lnTo>
                  <a:lnTo>
                    <a:pt x="36" y="24"/>
                  </a:lnTo>
                  <a:lnTo>
                    <a:pt x="31" y="26"/>
                  </a:lnTo>
                  <a:lnTo>
                    <a:pt x="31" y="26"/>
                  </a:lnTo>
                  <a:lnTo>
                    <a:pt x="32" y="33"/>
                  </a:lnTo>
                  <a:lnTo>
                    <a:pt x="30" y="39"/>
                  </a:lnTo>
                  <a:lnTo>
                    <a:pt x="30" y="39"/>
                  </a:lnTo>
                  <a:lnTo>
                    <a:pt x="28" y="44"/>
                  </a:lnTo>
                  <a:lnTo>
                    <a:pt x="25" y="47"/>
                  </a:lnTo>
                  <a:lnTo>
                    <a:pt x="21" y="47"/>
                  </a:lnTo>
                  <a:lnTo>
                    <a:pt x="18" y="45"/>
                  </a:lnTo>
                  <a:lnTo>
                    <a:pt x="18" y="45"/>
                  </a:lnTo>
                  <a:lnTo>
                    <a:pt x="16" y="44"/>
                  </a:lnTo>
                  <a:lnTo>
                    <a:pt x="13" y="41"/>
                  </a:lnTo>
                  <a:lnTo>
                    <a:pt x="12" y="36"/>
                  </a:lnTo>
                  <a:lnTo>
                    <a:pt x="12" y="30"/>
                  </a:lnTo>
                  <a:lnTo>
                    <a:pt x="12" y="30"/>
                  </a:lnTo>
                  <a:lnTo>
                    <a:pt x="6" y="30"/>
                  </a:lnTo>
                  <a:lnTo>
                    <a:pt x="3" y="29"/>
                  </a:lnTo>
                  <a:lnTo>
                    <a:pt x="3" y="29"/>
                  </a:lnTo>
                  <a:lnTo>
                    <a:pt x="2" y="27"/>
                  </a:lnTo>
                  <a:lnTo>
                    <a:pt x="1" y="24"/>
                  </a:lnTo>
                  <a:lnTo>
                    <a:pt x="0" y="21"/>
                  </a:lnTo>
                  <a:lnTo>
                    <a:pt x="1" y="17"/>
                  </a:lnTo>
                  <a:lnTo>
                    <a:pt x="1" y="17"/>
                  </a:lnTo>
                  <a:lnTo>
                    <a:pt x="3" y="14"/>
                  </a:lnTo>
                  <a:lnTo>
                    <a:pt x="4" y="11"/>
                  </a:lnTo>
                  <a:lnTo>
                    <a:pt x="6" y="11"/>
                  </a:lnTo>
                  <a:lnTo>
                    <a:pt x="10" y="11"/>
                  </a:lnTo>
                  <a:lnTo>
                    <a:pt x="10" y="11"/>
                  </a:lnTo>
                  <a:lnTo>
                    <a:pt x="12" y="14"/>
                  </a:lnTo>
                  <a:lnTo>
                    <a:pt x="13" y="17"/>
                  </a:lnTo>
                  <a:lnTo>
                    <a:pt x="13" y="23"/>
                  </a:lnTo>
                  <a:lnTo>
                    <a:pt x="13" y="23"/>
                  </a:lnTo>
                  <a:lnTo>
                    <a:pt x="28" y="21"/>
                  </a:lnTo>
                  <a:lnTo>
                    <a:pt x="28" y="21"/>
                  </a:lnTo>
                  <a:lnTo>
                    <a:pt x="26" y="15"/>
                  </a:lnTo>
                  <a:lnTo>
                    <a:pt x="23" y="12"/>
                  </a:lnTo>
                  <a:lnTo>
                    <a:pt x="23" y="12"/>
                  </a:lnTo>
                  <a:lnTo>
                    <a:pt x="22" y="12"/>
                  </a:lnTo>
                  <a:lnTo>
                    <a:pt x="20" y="15"/>
                  </a:lnTo>
                  <a:lnTo>
                    <a:pt x="19" y="14"/>
                  </a:lnTo>
                  <a:lnTo>
                    <a:pt x="23" y="0"/>
                  </a:lnTo>
                  <a:lnTo>
                    <a:pt x="25" y="2"/>
                  </a:lnTo>
                  <a:lnTo>
                    <a:pt x="25" y="2"/>
                  </a:lnTo>
                  <a:lnTo>
                    <a:pt x="25" y="6"/>
                  </a:lnTo>
                  <a:lnTo>
                    <a:pt x="26" y="11"/>
                  </a:lnTo>
                  <a:lnTo>
                    <a:pt x="26" y="11"/>
                  </a:lnTo>
                  <a:lnTo>
                    <a:pt x="30" y="20"/>
                  </a:lnTo>
                  <a:lnTo>
                    <a:pt x="30" y="20"/>
                  </a:lnTo>
                  <a:lnTo>
                    <a:pt x="34" y="18"/>
                  </a:lnTo>
                  <a:lnTo>
                    <a:pt x="36" y="17"/>
                  </a:lnTo>
                  <a:lnTo>
                    <a:pt x="36" y="17"/>
                  </a:lnTo>
                  <a:lnTo>
                    <a:pt x="37" y="12"/>
                  </a:lnTo>
                  <a:lnTo>
                    <a:pt x="36" y="9"/>
                  </a:lnTo>
                  <a:lnTo>
                    <a:pt x="38"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1">
              <a:extLst>
                <a:ext uri="{FF2B5EF4-FFF2-40B4-BE49-F238E27FC236}">
                  <a16:creationId xmlns:a16="http://schemas.microsoft.com/office/drawing/2014/main" id="{94A3A9F7-0483-4C80-A070-ECB9893EB451}"/>
                </a:ext>
              </a:extLst>
            </p:cNvPr>
            <p:cNvSpPr>
              <a:spLocks/>
            </p:cNvSpPr>
            <p:nvPr userDrawn="1"/>
          </p:nvSpPr>
          <p:spPr bwMode="auto">
            <a:xfrm>
              <a:off x="4984" y="282"/>
              <a:ext cx="8" cy="6"/>
            </a:xfrm>
            <a:custGeom>
              <a:avLst/>
              <a:gdLst>
                <a:gd name="T0" fmla="*/ 16 w 16"/>
                <a:gd name="T1" fmla="*/ 8 h 12"/>
                <a:gd name="T2" fmla="*/ 16 w 16"/>
                <a:gd name="T3" fmla="*/ 8 h 12"/>
                <a:gd name="T4" fmla="*/ 16 w 16"/>
                <a:gd name="T5" fmla="*/ 5 h 12"/>
                <a:gd name="T6" fmla="*/ 16 w 16"/>
                <a:gd name="T7" fmla="*/ 0 h 12"/>
                <a:gd name="T8" fmla="*/ 16 w 16"/>
                <a:gd name="T9" fmla="*/ 0 h 12"/>
                <a:gd name="T10" fmla="*/ 8 w 16"/>
                <a:gd name="T11" fmla="*/ 2 h 12"/>
                <a:gd name="T12" fmla="*/ 0 w 16"/>
                <a:gd name="T13" fmla="*/ 2 h 12"/>
                <a:gd name="T14" fmla="*/ 0 w 16"/>
                <a:gd name="T15" fmla="*/ 2 h 12"/>
                <a:gd name="T16" fmla="*/ 1 w 16"/>
                <a:gd name="T17" fmla="*/ 8 h 12"/>
                <a:gd name="T18" fmla="*/ 3 w 16"/>
                <a:gd name="T19" fmla="*/ 9 h 12"/>
                <a:gd name="T20" fmla="*/ 5 w 16"/>
                <a:gd name="T21" fmla="*/ 12 h 12"/>
                <a:gd name="T22" fmla="*/ 5 w 16"/>
                <a:gd name="T23" fmla="*/ 12 h 12"/>
                <a:gd name="T24" fmla="*/ 7 w 16"/>
                <a:gd name="T25" fmla="*/ 12 h 12"/>
                <a:gd name="T26" fmla="*/ 10 w 16"/>
                <a:gd name="T27" fmla="*/ 12 h 12"/>
                <a:gd name="T28" fmla="*/ 14 w 16"/>
                <a:gd name="T29" fmla="*/ 11 h 12"/>
                <a:gd name="T30" fmla="*/ 16 w 16"/>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2">
                  <a:moveTo>
                    <a:pt x="16" y="8"/>
                  </a:moveTo>
                  <a:lnTo>
                    <a:pt x="16" y="8"/>
                  </a:lnTo>
                  <a:lnTo>
                    <a:pt x="16" y="5"/>
                  </a:lnTo>
                  <a:lnTo>
                    <a:pt x="16" y="0"/>
                  </a:lnTo>
                  <a:lnTo>
                    <a:pt x="16" y="0"/>
                  </a:lnTo>
                  <a:lnTo>
                    <a:pt x="8" y="2"/>
                  </a:lnTo>
                  <a:lnTo>
                    <a:pt x="0" y="2"/>
                  </a:lnTo>
                  <a:lnTo>
                    <a:pt x="0" y="2"/>
                  </a:lnTo>
                  <a:lnTo>
                    <a:pt x="1" y="8"/>
                  </a:lnTo>
                  <a:lnTo>
                    <a:pt x="3" y="9"/>
                  </a:lnTo>
                  <a:lnTo>
                    <a:pt x="5" y="12"/>
                  </a:lnTo>
                  <a:lnTo>
                    <a:pt x="5" y="12"/>
                  </a:lnTo>
                  <a:lnTo>
                    <a:pt x="7" y="12"/>
                  </a:lnTo>
                  <a:lnTo>
                    <a:pt x="10" y="12"/>
                  </a:lnTo>
                  <a:lnTo>
                    <a:pt x="14" y="11"/>
                  </a:lnTo>
                  <a:lnTo>
                    <a:pt x="16"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52">
              <a:extLst>
                <a:ext uri="{FF2B5EF4-FFF2-40B4-BE49-F238E27FC236}">
                  <a16:creationId xmlns:a16="http://schemas.microsoft.com/office/drawing/2014/main" id="{9869D4CB-5926-40E1-BBF9-DCBAD943DEA4}"/>
                </a:ext>
              </a:extLst>
            </p:cNvPr>
            <p:cNvSpPr>
              <a:spLocks/>
            </p:cNvSpPr>
            <p:nvPr userDrawn="1"/>
          </p:nvSpPr>
          <p:spPr bwMode="auto">
            <a:xfrm>
              <a:off x="4979" y="276"/>
              <a:ext cx="4" cy="5"/>
            </a:xfrm>
            <a:custGeom>
              <a:avLst/>
              <a:gdLst>
                <a:gd name="T0" fmla="*/ 9 w 9"/>
                <a:gd name="T1" fmla="*/ 8 h 9"/>
                <a:gd name="T2" fmla="*/ 9 w 9"/>
                <a:gd name="T3" fmla="*/ 8 h 9"/>
                <a:gd name="T4" fmla="*/ 8 w 9"/>
                <a:gd name="T5" fmla="*/ 6 h 9"/>
                <a:gd name="T6" fmla="*/ 8 w 9"/>
                <a:gd name="T7" fmla="*/ 3 h 9"/>
                <a:gd name="T8" fmla="*/ 6 w 9"/>
                <a:gd name="T9" fmla="*/ 2 h 9"/>
                <a:gd name="T10" fmla="*/ 6 w 9"/>
                <a:gd name="T11" fmla="*/ 2 h 9"/>
                <a:gd name="T12" fmla="*/ 2 w 9"/>
                <a:gd name="T13" fmla="*/ 0 h 9"/>
                <a:gd name="T14" fmla="*/ 1 w 9"/>
                <a:gd name="T15" fmla="*/ 2 h 9"/>
                <a:gd name="T16" fmla="*/ 0 w 9"/>
                <a:gd name="T17" fmla="*/ 3 h 9"/>
                <a:gd name="T18" fmla="*/ 0 w 9"/>
                <a:gd name="T19" fmla="*/ 3 h 9"/>
                <a:gd name="T20" fmla="*/ 0 w 9"/>
                <a:gd name="T21" fmla="*/ 6 h 9"/>
                <a:gd name="T22" fmla="*/ 2 w 9"/>
                <a:gd name="T23" fmla="*/ 8 h 9"/>
                <a:gd name="T24" fmla="*/ 2 w 9"/>
                <a:gd name="T25" fmla="*/ 8 h 9"/>
                <a:gd name="T26" fmla="*/ 5 w 9"/>
                <a:gd name="T27" fmla="*/ 9 h 9"/>
                <a:gd name="T28" fmla="*/ 9 w 9"/>
                <a:gd name="T2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9">
                  <a:moveTo>
                    <a:pt x="9" y="8"/>
                  </a:moveTo>
                  <a:lnTo>
                    <a:pt x="9" y="8"/>
                  </a:lnTo>
                  <a:lnTo>
                    <a:pt x="8" y="6"/>
                  </a:lnTo>
                  <a:lnTo>
                    <a:pt x="8" y="3"/>
                  </a:lnTo>
                  <a:lnTo>
                    <a:pt x="6" y="2"/>
                  </a:lnTo>
                  <a:lnTo>
                    <a:pt x="6" y="2"/>
                  </a:lnTo>
                  <a:lnTo>
                    <a:pt x="2" y="0"/>
                  </a:lnTo>
                  <a:lnTo>
                    <a:pt x="1" y="2"/>
                  </a:lnTo>
                  <a:lnTo>
                    <a:pt x="0" y="3"/>
                  </a:lnTo>
                  <a:lnTo>
                    <a:pt x="0" y="3"/>
                  </a:lnTo>
                  <a:lnTo>
                    <a:pt x="0" y="6"/>
                  </a:lnTo>
                  <a:lnTo>
                    <a:pt x="2" y="8"/>
                  </a:lnTo>
                  <a:lnTo>
                    <a:pt x="2" y="8"/>
                  </a:lnTo>
                  <a:lnTo>
                    <a:pt x="5" y="9"/>
                  </a:lnTo>
                  <a:lnTo>
                    <a:pt x="9"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3">
              <a:extLst>
                <a:ext uri="{FF2B5EF4-FFF2-40B4-BE49-F238E27FC236}">
                  <a16:creationId xmlns:a16="http://schemas.microsoft.com/office/drawing/2014/main" id="{F2C62AAC-E1A7-466B-BD30-62C70874F140}"/>
                </a:ext>
              </a:extLst>
            </p:cNvPr>
            <p:cNvSpPr>
              <a:spLocks/>
            </p:cNvSpPr>
            <p:nvPr userDrawn="1"/>
          </p:nvSpPr>
          <p:spPr bwMode="auto">
            <a:xfrm>
              <a:off x="4977" y="269"/>
              <a:ext cx="19" cy="23"/>
            </a:xfrm>
            <a:custGeom>
              <a:avLst/>
              <a:gdLst>
                <a:gd name="T0" fmla="*/ 38 w 38"/>
                <a:gd name="T1" fmla="*/ 11 h 47"/>
                <a:gd name="T2" fmla="*/ 38 w 38"/>
                <a:gd name="T3" fmla="*/ 11 h 47"/>
                <a:gd name="T4" fmla="*/ 38 w 38"/>
                <a:gd name="T5" fmla="*/ 15 h 47"/>
                <a:gd name="T6" fmla="*/ 38 w 38"/>
                <a:gd name="T7" fmla="*/ 20 h 47"/>
                <a:gd name="T8" fmla="*/ 38 w 38"/>
                <a:gd name="T9" fmla="*/ 20 h 47"/>
                <a:gd name="T10" fmla="*/ 36 w 38"/>
                <a:gd name="T11" fmla="*/ 24 h 47"/>
                <a:gd name="T12" fmla="*/ 31 w 38"/>
                <a:gd name="T13" fmla="*/ 26 h 47"/>
                <a:gd name="T14" fmla="*/ 31 w 38"/>
                <a:gd name="T15" fmla="*/ 26 h 47"/>
                <a:gd name="T16" fmla="*/ 32 w 38"/>
                <a:gd name="T17" fmla="*/ 33 h 47"/>
                <a:gd name="T18" fmla="*/ 30 w 38"/>
                <a:gd name="T19" fmla="*/ 39 h 47"/>
                <a:gd name="T20" fmla="*/ 30 w 38"/>
                <a:gd name="T21" fmla="*/ 39 h 47"/>
                <a:gd name="T22" fmla="*/ 28 w 38"/>
                <a:gd name="T23" fmla="*/ 44 h 47"/>
                <a:gd name="T24" fmla="*/ 25 w 38"/>
                <a:gd name="T25" fmla="*/ 47 h 47"/>
                <a:gd name="T26" fmla="*/ 21 w 38"/>
                <a:gd name="T27" fmla="*/ 47 h 47"/>
                <a:gd name="T28" fmla="*/ 18 w 38"/>
                <a:gd name="T29" fmla="*/ 45 h 47"/>
                <a:gd name="T30" fmla="*/ 18 w 38"/>
                <a:gd name="T31" fmla="*/ 45 h 47"/>
                <a:gd name="T32" fmla="*/ 16 w 38"/>
                <a:gd name="T33" fmla="*/ 44 h 47"/>
                <a:gd name="T34" fmla="*/ 13 w 38"/>
                <a:gd name="T35" fmla="*/ 41 h 47"/>
                <a:gd name="T36" fmla="*/ 12 w 38"/>
                <a:gd name="T37" fmla="*/ 36 h 47"/>
                <a:gd name="T38" fmla="*/ 12 w 38"/>
                <a:gd name="T39" fmla="*/ 30 h 47"/>
                <a:gd name="T40" fmla="*/ 12 w 38"/>
                <a:gd name="T41" fmla="*/ 30 h 47"/>
                <a:gd name="T42" fmla="*/ 6 w 38"/>
                <a:gd name="T43" fmla="*/ 30 h 47"/>
                <a:gd name="T44" fmla="*/ 3 w 38"/>
                <a:gd name="T45" fmla="*/ 29 h 47"/>
                <a:gd name="T46" fmla="*/ 3 w 38"/>
                <a:gd name="T47" fmla="*/ 29 h 47"/>
                <a:gd name="T48" fmla="*/ 2 w 38"/>
                <a:gd name="T49" fmla="*/ 27 h 47"/>
                <a:gd name="T50" fmla="*/ 1 w 38"/>
                <a:gd name="T51" fmla="*/ 24 h 47"/>
                <a:gd name="T52" fmla="*/ 0 w 38"/>
                <a:gd name="T53" fmla="*/ 21 h 47"/>
                <a:gd name="T54" fmla="*/ 1 w 38"/>
                <a:gd name="T55" fmla="*/ 17 h 47"/>
                <a:gd name="T56" fmla="*/ 1 w 38"/>
                <a:gd name="T57" fmla="*/ 17 h 47"/>
                <a:gd name="T58" fmla="*/ 3 w 38"/>
                <a:gd name="T59" fmla="*/ 14 h 47"/>
                <a:gd name="T60" fmla="*/ 4 w 38"/>
                <a:gd name="T61" fmla="*/ 11 h 47"/>
                <a:gd name="T62" fmla="*/ 6 w 38"/>
                <a:gd name="T63" fmla="*/ 11 h 47"/>
                <a:gd name="T64" fmla="*/ 10 w 38"/>
                <a:gd name="T65" fmla="*/ 11 h 47"/>
                <a:gd name="T66" fmla="*/ 10 w 38"/>
                <a:gd name="T67" fmla="*/ 11 h 47"/>
                <a:gd name="T68" fmla="*/ 12 w 38"/>
                <a:gd name="T69" fmla="*/ 14 h 47"/>
                <a:gd name="T70" fmla="*/ 13 w 38"/>
                <a:gd name="T71" fmla="*/ 17 h 47"/>
                <a:gd name="T72" fmla="*/ 13 w 38"/>
                <a:gd name="T73" fmla="*/ 23 h 47"/>
                <a:gd name="T74" fmla="*/ 13 w 38"/>
                <a:gd name="T75" fmla="*/ 23 h 47"/>
                <a:gd name="T76" fmla="*/ 28 w 38"/>
                <a:gd name="T77" fmla="*/ 21 h 47"/>
                <a:gd name="T78" fmla="*/ 28 w 38"/>
                <a:gd name="T79" fmla="*/ 21 h 47"/>
                <a:gd name="T80" fmla="*/ 26 w 38"/>
                <a:gd name="T81" fmla="*/ 15 h 47"/>
                <a:gd name="T82" fmla="*/ 23 w 38"/>
                <a:gd name="T83" fmla="*/ 12 h 47"/>
                <a:gd name="T84" fmla="*/ 23 w 38"/>
                <a:gd name="T85" fmla="*/ 12 h 47"/>
                <a:gd name="T86" fmla="*/ 22 w 38"/>
                <a:gd name="T87" fmla="*/ 12 h 47"/>
                <a:gd name="T88" fmla="*/ 20 w 38"/>
                <a:gd name="T89" fmla="*/ 15 h 47"/>
                <a:gd name="T90" fmla="*/ 19 w 38"/>
                <a:gd name="T91" fmla="*/ 14 h 47"/>
                <a:gd name="T92" fmla="*/ 23 w 38"/>
                <a:gd name="T93" fmla="*/ 0 h 47"/>
                <a:gd name="T94" fmla="*/ 25 w 38"/>
                <a:gd name="T95" fmla="*/ 2 h 47"/>
                <a:gd name="T96" fmla="*/ 25 w 38"/>
                <a:gd name="T97" fmla="*/ 2 h 47"/>
                <a:gd name="T98" fmla="*/ 25 w 38"/>
                <a:gd name="T99" fmla="*/ 6 h 47"/>
                <a:gd name="T100" fmla="*/ 26 w 38"/>
                <a:gd name="T101" fmla="*/ 11 h 47"/>
                <a:gd name="T102" fmla="*/ 26 w 38"/>
                <a:gd name="T103" fmla="*/ 11 h 47"/>
                <a:gd name="T104" fmla="*/ 30 w 38"/>
                <a:gd name="T105" fmla="*/ 20 h 47"/>
                <a:gd name="T106" fmla="*/ 30 w 38"/>
                <a:gd name="T107" fmla="*/ 20 h 47"/>
                <a:gd name="T108" fmla="*/ 34 w 38"/>
                <a:gd name="T109" fmla="*/ 18 h 47"/>
                <a:gd name="T110" fmla="*/ 36 w 38"/>
                <a:gd name="T111" fmla="*/ 17 h 47"/>
                <a:gd name="T112" fmla="*/ 36 w 38"/>
                <a:gd name="T113" fmla="*/ 17 h 47"/>
                <a:gd name="T114" fmla="*/ 37 w 38"/>
                <a:gd name="T115" fmla="*/ 12 h 47"/>
                <a:gd name="T116" fmla="*/ 36 w 38"/>
                <a:gd name="T117" fmla="*/ 9 h 47"/>
                <a:gd name="T118" fmla="*/ 38 w 38"/>
                <a:gd name="T119" fmla="*/ 1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 h="47">
                  <a:moveTo>
                    <a:pt x="38" y="11"/>
                  </a:moveTo>
                  <a:lnTo>
                    <a:pt x="38" y="11"/>
                  </a:lnTo>
                  <a:lnTo>
                    <a:pt x="38" y="15"/>
                  </a:lnTo>
                  <a:lnTo>
                    <a:pt x="38" y="20"/>
                  </a:lnTo>
                  <a:lnTo>
                    <a:pt x="38" y="20"/>
                  </a:lnTo>
                  <a:lnTo>
                    <a:pt x="36" y="24"/>
                  </a:lnTo>
                  <a:lnTo>
                    <a:pt x="31" y="26"/>
                  </a:lnTo>
                  <a:lnTo>
                    <a:pt x="31" y="26"/>
                  </a:lnTo>
                  <a:lnTo>
                    <a:pt x="32" y="33"/>
                  </a:lnTo>
                  <a:lnTo>
                    <a:pt x="30" y="39"/>
                  </a:lnTo>
                  <a:lnTo>
                    <a:pt x="30" y="39"/>
                  </a:lnTo>
                  <a:lnTo>
                    <a:pt x="28" y="44"/>
                  </a:lnTo>
                  <a:lnTo>
                    <a:pt x="25" y="47"/>
                  </a:lnTo>
                  <a:lnTo>
                    <a:pt x="21" y="47"/>
                  </a:lnTo>
                  <a:lnTo>
                    <a:pt x="18" y="45"/>
                  </a:lnTo>
                  <a:lnTo>
                    <a:pt x="18" y="45"/>
                  </a:lnTo>
                  <a:lnTo>
                    <a:pt x="16" y="44"/>
                  </a:lnTo>
                  <a:lnTo>
                    <a:pt x="13" y="41"/>
                  </a:lnTo>
                  <a:lnTo>
                    <a:pt x="12" y="36"/>
                  </a:lnTo>
                  <a:lnTo>
                    <a:pt x="12" y="30"/>
                  </a:lnTo>
                  <a:lnTo>
                    <a:pt x="12" y="30"/>
                  </a:lnTo>
                  <a:lnTo>
                    <a:pt x="6" y="30"/>
                  </a:lnTo>
                  <a:lnTo>
                    <a:pt x="3" y="29"/>
                  </a:lnTo>
                  <a:lnTo>
                    <a:pt x="3" y="29"/>
                  </a:lnTo>
                  <a:lnTo>
                    <a:pt x="2" y="27"/>
                  </a:lnTo>
                  <a:lnTo>
                    <a:pt x="1" y="24"/>
                  </a:lnTo>
                  <a:lnTo>
                    <a:pt x="0" y="21"/>
                  </a:lnTo>
                  <a:lnTo>
                    <a:pt x="1" y="17"/>
                  </a:lnTo>
                  <a:lnTo>
                    <a:pt x="1" y="17"/>
                  </a:lnTo>
                  <a:lnTo>
                    <a:pt x="3" y="14"/>
                  </a:lnTo>
                  <a:lnTo>
                    <a:pt x="4" y="11"/>
                  </a:lnTo>
                  <a:lnTo>
                    <a:pt x="6" y="11"/>
                  </a:lnTo>
                  <a:lnTo>
                    <a:pt x="10" y="11"/>
                  </a:lnTo>
                  <a:lnTo>
                    <a:pt x="10" y="11"/>
                  </a:lnTo>
                  <a:lnTo>
                    <a:pt x="12" y="14"/>
                  </a:lnTo>
                  <a:lnTo>
                    <a:pt x="13" y="17"/>
                  </a:lnTo>
                  <a:lnTo>
                    <a:pt x="13" y="23"/>
                  </a:lnTo>
                  <a:lnTo>
                    <a:pt x="13" y="23"/>
                  </a:lnTo>
                  <a:lnTo>
                    <a:pt x="28" y="21"/>
                  </a:lnTo>
                  <a:lnTo>
                    <a:pt x="28" y="21"/>
                  </a:lnTo>
                  <a:lnTo>
                    <a:pt x="26" y="15"/>
                  </a:lnTo>
                  <a:lnTo>
                    <a:pt x="23" y="12"/>
                  </a:lnTo>
                  <a:lnTo>
                    <a:pt x="23" y="12"/>
                  </a:lnTo>
                  <a:lnTo>
                    <a:pt x="22" y="12"/>
                  </a:lnTo>
                  <a:lnTo>
                    <a:pt x="20" y="15"/>
                  </a:lnTo>
                  <a:lnTo>
                    <a:pt x="19" y="14"/>
                  </a:lnTo>
                  <a:lnTo>
                    <a:pt x="23" y="0"/>
                  </a:lnTo>
                  <a:lnTo>
                    <a:pt x="25" y="2"/>
                  </a:lnTo>
                  <a:lnTo>
                    <a:pt x="25" y="2"/>
                  </a:lnTo>
                  <a:lnTo>
                    <a:pt x="25" y="6"/>
                  </a:lnTo>
                  <a:lnTo>
                    <a:pt x="26" y="11"/>
                  </a:lnTo>
                  <a:lnTo>
                    <a:pt x="26" y="11"/>
                  </a:lnTo>
                  <a:lnTo>
                    <a:pt x="30" y="20"/>
                  </a:lnTo>
                  <a:lnTo>
                    <a:pt x="30" y="20"/>
                  </a:lnTo>
                  <a:lnTo>
                    <a:pt x="34" y="18"/>
                  </a:lnTo>
                  <a:lnTo>
                    <a:pt x="36" y="17"/>
                  </a:lnTo>
                  <a:lnTo>
                    <a:pt x="36" y="17"/>
                  </a:lnTo>
                  <a:lnTo>
                    <a:pt x="37" y="12"/>
                  </a:lnTo>
                  <a:lnTo>
                    <a:pt x="36" y="9"/>
                  </a:lnTo>
                  <a:lnTo>
                    <a:pt x="38"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54">
              <a:extLst>
                <a:ext uri="{FF2B5EF4-FFF2-40B4-BE49-F238E27FC236}">
                  <a16:creationId xmlns:a16="http://schemas.microsoft.com/office/drawing/2014/main" id="{AC2D62E5-1C2B-4389-BBB1-6E9B684C8D9C}"/>
                </a:ext>
              </a:extLst>
            </p:cNvPr>
            <p:cNvSpPr>
              <a:spLocks/>
            </p:cNvSpPr>
            <p:nvPr userDrawn="1"/>
          </p:nvSpPr>
          <p:spPr bwMode="auto">
            <a:xfrm>
              <a:off x="4988" y="232"/>
              <a:ext cx="23" cy="33"/>
            </a:xfrm>
            <a:custGeom>
              <a:avLst/>
              <a:gdLst>
                <a:gd name="T0" fmla="*/ 25 w 48"/>
                <a:gd name="T1" fmla="*/ 63 h 65"/>
                <a:gd name="T2" fmla="*/ 27 w 48"/>
                <a:gd name="T3" fmla="*/ 57 h 65"/>
                <a:gd name="T4" fmla="*/ 17 w 48"/>
                <a:gd name="T5" fmla="*/ 46 h 65"/>
                <a:gd name="T6" fmla="*/ 6 w 48"/>
                <a:gd name="T7" fmla="*/ 37 h 65"/>
                <a:gd name="T8" fmla="*/ 5 w 48"/>
                <a:gd name="T9" fmla="*/ 37 h 65"/>
                <a:gd name="T10" fmla="*/ 0 w 48"/>
                <a:gd name="T11" fmla="*/ 40 h 65"/>
                <a:gd name="T12" fmla="*/ 11 w 48"/>
                <a:gd name="T13" fmla="*/ 24 h 65"/>
                <a:gd name="T14" fmla="*/ 9 w 48"/>
                <a:gd name="T15" fmla="*/ 28 h 65"/>
                <a:gd name="T16" fmla="*/ 9 w 48"/>
                <a:gd name="T17" fmla="*/ 31 h 65"/>
                <a:gd name="T18" fmla="*/ 17 w 48"/>
                <a:gd name="T19" fmla="*/ 37 h 65"/>
                <a:gd name="T20" fmla="*/ 18 w 48"/>
                <a:gd name="T21" fmla="*/ 39 h 65"/>
                <a:gd name="T22" fmla="*/ 26 w 48"/>
                <a:gd name="T23" fmla="*/ 24 h 65"/>
                <a:gd name="T24" fmla="*/ 26 w 48"/>
                <a:gd name="T25" fmla="*/ 22 h 65"/>
                <a:gd name="T26" fmla="*/ 23 w 48"/>
                <a:gd name="T27" fmla="*/ 19 h 65"/>
                <a:gd name="T28" fmla="*/ 18 w 48"/>
                <a:gd name="T29" fmla="*/ 15 h 65"/>
                <a:gd name="T30" fmla="*/ 16 w 48"/>
                <a:gd name="T31" fmla="*/ 15 h 65"/>
                <a:gd name="T32" fmla="*/ 11 w 48"/>
                <a:gd name="T33" fmla="*/ 18 h 65"/>
                <a:gd name="T34" fmla="*/ 23 w 48"/>
                <a:gd name="T35" fmla="*/ 1 h 65"/>
                <a:gd name="T36" fmla="*/ 21 w 48"/>
                <a:gd name="T37" fmla="*/ 7 h 65"/>
                <a:gd name="T38" fmla="*/ 22 w 48"/>
                <a:gd name="T39" fmla="*/ 9 h 65"/>
                <a:gd name="T40" fmla="*/ 32 w 48"/>
                <a:gd name="T41" fmla="*/ 18 h 65"/>
                <a:gd name="T42" fmla="*/ 42 w 48"/>
                <a:gd name="T43" fmla="*/ 28 h 65"/>
                <a:gd name="T44" fmla="*/ 47 w 48"/>
                <a:gd name="T45" fmla="*/ 24 h 65"/>
                <a:gd name="T46" fmla="*/ 39 w 48"/>
                <a:gd name="T47" fmla="*/ 42 h 65"/>
                <a:gd name="T48" fmla="*/ 36 w 48"/>
                <a:gd name="T49" fmla="*/ 40 h 65"/>
                <a:gd name="T50" fmla="*/ 39 w 48"/>
                <a:gd name="T51" fmla="*/ 34 h 65"/>
                <a:gd name="T52" fmla="*/ 30 w 48"/>
                <a:gd name="T53" fmla="*/ 25 h 65"/>
                <a:gd name="T54" fmla="*/ 28 w 48"/>
                <a:gd name="T55" fmla="*/ 25 h 65"/>
                <a:gd name="T56" fmla="*/ 21 w 48"/>
                <a:gd name="T57" fmla="*/ 39 h 65"/>
                <a:gd name="T58" fmla="*/ 21 w 48"/>
                <a:gd name="T59" fmla="*/ 40 h 65"/>
                <a:gd name="T60" fmla="*/ 22 w 48"/>
                <a:gd name="T61" fmla="*/ 42 h 65"/>
                <a:gd name="T62" fmla="*/ 30 w 48"/>
                <a:gd name="T63" fmla="*/ 49 h 65"/>
                <a:gd name="T64" fmla="*/ 34 w 48"/>
                <a:gd name="T65" fmla="*/ 46 h 65"/>
                <a:gd name="T66" fmla="*/ 27 w 48"/>
                <a:gd name="T6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65">
                  <a:moveTo>
                    <a:pt x="25" y="63"/>
                  </a:moveTo>
                  <a:lnTo>
                    <a:pt x="25" y="63"/>
                  </a:lnTo>
                  <a:lnTo>
                    <a:pt x="27" y="59"/>
                  </a:lnTo>
                  <a:lnTo>
                    <a:pt x="27" y="57"/>
                  </a:lnTo>
                  <a:lnTo>
                    <a:pt x="27" y="57"/>
                  </a:lnTo>
                  <a:lnTo>
                    <a:pt x="17" y="46"/>
                  </a:lnTo>
                  <a:lnTo>
                    <a:pt x="17" y="46"/>
                  </a:lnTo>
                  <a:lnTo>
                    <a:pt x="6" y="37"/>
                  </a:lnTo>
                  <a:lnTo>
                    <a:pt x="6" y="37"/>
                  </a:lnTo>
                  <a:lnTo>
                    <a:pt x="5" y="37"/>
                  </a:lnTo>
                  <a:lnTo>
                    <a:pt x="1" y="42"/>
                  </a:lnTo>
                  <a:lnTo>
                    <a:pt x="0" y="40"/>
                  </a:lnTo>
                  <a:lnTo>
                    <a:pt x="9" y="22"/>
                  </a:lnTo>
                  <a:lnTo>
                    <a:pt x="11" y="24"/>
                  </a:lnTo>
                  <a:lnTo>
                    <a:pt x="11" y="24"/>
                  </a:lnTo>
                  <a:lnTo>
                    <a:pt x="9" y="28"/>
                  </a:lnTo>
                  <a:lnTo>
                    <a:pt x="9" y="31"/>
                  </a:lnTo>
                  <a:lnTo>
                    <a:pt x="9" y="31"/>
                  </a:lnTo>
                  <a:lnTo>
                    <a:pt x="15" y="36"/>
                  </a:lnTo>
                  <a:lnTo>
                    <a:pt x="17" y="37"/>
                  </a:lnTo>
                  <a:lnTo>
                    <a:pt x="17" y="37"/>
                  </a:lnTo>
                  <a:lnTo>
                    <a:pt x="18" y="39"/>
                  </a:lnTo>
                  <a:lnTo>
                    <a:pt x="19" y="37"/>
                  </a:lnTo>
                  <a:lnTo>
                    <a:pt x="26" y="24"/>
                  </a:lnTo>
                  <a:lnTo>
                    <a:pt x="26" y="24"/>
                  </a:lnTo>
                  <a:lnTo>
                    <a:pt x="26" y="22"/>
                  </a:lnTo>
                  <a:lnTo>
                    <a:pt x="25" y="22"/>
                  </a:lnTo>
                  <a:lnTo>
                    <a:pt x="23" y="19"/>
                  </a:lnTo>
                  <a:lnTo>
                    <a:pt x="23" y="19"/>
                  </a:lnTo>
                  <a:lnTo>
                    <a:pt x="18" y="15"/>
                  </a:lnTo>
                  <a:lnTo>
                    <a:pt x="18" y="15"/>
                  </a:lnTo>
                  <a:lnTo>
                    <a:pt x="16" y="15"/>
                  </a:lnTo>
                  <a:lnTo>
                    <a:pt x="14" y="19"/>
                  </a:lnTo>
                  <a:lnTo>
                    <a:pt x="11" y="18"/>
                  </a:lnTo>
                  <a:lnTo>
                    <a:pt x="22" y="0"/>
                  </a:lnTo>
                  <a:lnTo>
                    <a:pt x="23" y="1"/>
                  </a:lnTo>
                  <a:lnTo>
                    <a:pt x="23" y="1"/>
                  </a:lnTo>
                  <a:lnTo>
                    <a:pt x="21" y="7"/>
                  </a:lnTo>
                  <a:lnTo>
                    <a:pt x="22" y="9"/>
                  </a:lnTo>
                  <a:lnTo>
                    <a:pt x="22" y="9"/>
                  </a:lnTo>
                  <a:lnTo>
                    <a:pt x="32" y="18"/>
                  </a:lnTo>
                  <a:lnTo>
                    <a:pt x="32" y="18"/>
                  </a:lnTo>
                  <a:lnTo>
                    <a:pt x="42" y="28"/>
                  </a:lnTo>
                  <a:lnTo>
                    <a:pt x="42" y="28"/>
                  </a:lnTo>
                  <a:lnTo>
                    <a:pt x="43" y="28"/>
                  </a:lnTo>
                  <a:lnTo>
                    <a:pt x="47" y="24"/>
                  </a:lnTo>
                  <a:lnTo>
                    <a:pt x="48" y="25"/>
                  </a:lnTo>
                  <a:lnTo>
                    <a:pt x="39" y="42"/>
                  </a:lnTo>
                  <a:lnTo>
                    <a:pt x="36" y="40"/>
                  </a:lnTo>
                  <a:lnTo>
                    <a:pt x="36" y="40"/>
                  </a:lnTo>
                  <a:lnTo>
                    <a:pt x="39" y="36"/>
                  </a:lnTo>
                  <a:lnTo>
                    <a:pt x="39" y="34"/>
                  </a:lnTo>
                  <a:lnTo>
                    <a:pt x="39" y="34"/>
                  </a:lnTo>
                  <a:lnTo>
                    <a:pt x="30" y="25"/>
                  </a:lnTo>
                  <a:lnTo>
                    <a:pt x="30" y="25"/>
                  </a:lnTo>
                  <a:lnTo>
                    <a:pt x="28" y="25"/>
                  </a:lnTo>
                  <a:lnTo>
                    <a:pt x="27" y="25"/>
                  </a:lnTo>
                  <a:lnTo>
                    <a:pt x="21" y="39"/>
                  </a:lnTo>
                  <a:lnTo>
                    <a:pt x="21" y="39"/>
                  </a:lnTo>
                  <a:lnTo>
                    <a:pt x="21" y="40"/>
                  </a:lnTo>
                  <a:lnTo>
                    <a:pt x="22" y="42"/>
                  </a:lnTo>
                  <a:lnTo>
                    <a:pt x="22" y="42"/>
                  </a:lnTo>
                  <a:lnTo>
                    <a:pt x="30" y="49"/>
                  </a:lnTo>
                  <a:lnTo>
                    <a:pt x="30" y="49"/>
                  </a:lnTo>
                  <a:lnTo>
                    <a:pt x="32" y="49"/>
                  </a:lnTo>
                  <a:lnTo>
                    <a:pt x="34" y="46"/>
                  </a:lnTo>
                  <a:lnTo>
                    <a:pt x="36" y="48"/>
                  </a:lnTo>
                  <a:lnTo>
                    <a:pt x="27" y="65"/>
                  </a:lnTo>
                  <a:lnTo>
                    <a:pt x="25"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55">
              <a:extLst>
                <a:ext uri="{FF2B5EF4-FFF2-40B4-BE49-F238E27FC236}">
                  <a16:creationId xmlns:a16="http://schemas.microsoft.com/office/drawing/2014/main" id="{04278CFB-CA4C-49B8-A4CB-B16F230B4D36}"/>
                </a:ext>
              </a:extLst>
            </p:cNvPr>
            <p:cNvSpPr>
              <a:spLocks/>
            </p:cNvSpPr>
            <p:nvPr userDrawn="1"/>
          </p:nvSpPr>
          <p:spPr bwMode="auto">
            <a:xfrm>
              <a:off x="5000" y="212"/>
              <a:ext cx="20" cy="26"/>
            </a:xfrm>
            <a:custGeom>
              <a:avLst/>
              <a:gdLst>
                <a:gd name="T0" fmla="*/ 0 w 41"/>
                <a:gd name="T1" fmla="*/ 35 h 53"/>
                <a:gd name="T2" fmla="*/ 10 w 41"/>
                <a:gd name="T3" fmla="*/ 20 h 53"/>
                <a:gd name="T4" fmla="*/ 13 w 41"/>
                <a:gd name="T5" fmla="*/ 21 h 53"/>
                <a:gd name="T6" fmla="*/ 13 w 41"/>
                <a:gd name="T7" fmla="*/ 21 h 53"/>
                <a:gd name="T8" fmla="*/ 9 w 41"/>
                <a:gd name="T9" fmla="*/ 26 h 53"/>
                <a:gd name="T10" fmla="*/ 10 w 41"/>
                <a:gd name="T11" fmla="*/ 27 h 53"/>
                <a:gd name="T12" fmla="*/ 10 w 41"/>
                <a:gd name="T13" fmla="*/ 27 h 53"/>
                <a:gd name="T14" fmla="*/ 23 w 41"/>
                <a:gd name="T15" fmla="*/ 44 h 53"/>
                <a:gd name="T16" fmla="*/ 23 w 41"/>
                <a:gd name="T17" fmla="*/ 44 h 53"/>
                <a:gd name="T18" fmla="*/ 25 w 41"/>
                <a:gd name="T19" fmla="*/ 45 h 53"/>
                <a:gd name="T20" fmla="*/ 28 w 41"/>
                <a:gd name="T21" fmla="*/ 47 h 53"/>
                <a:gd name="T22" fmla="*/ 32 w 41"/>
                <a:gd name="T23" fmla="*/ 47 h 53"/>
                <a:gd name="T24" fmla="*/ 35 w 41"/>
                <a:gd name="T25" fmla="*/ 44 h 53"/>
                <a:gd name="T26" fmla="*/ 35 w 41"/>
                <a:gd name="T27" fmla="*/ 44 h 53"/>
                <a:gd name="T28" fmla="*/ 37 w 41"/>
                <a:gd name="T29" fmla="*/ 38 h 53"/>
                <a:gd name="T30" fmla="*/ 37 w 41"/>
                <a:gd name="T31" fmla="*/ 33 h 53"/>
                <a:gd name="T32" fmla="*/ 35 w 41"/>
                <a:gd name="T33" fmla="*/ 29 h 53"/>
                <a:gd name="T34" fmla="*/ 31 w 41"/>
                <a:gd name="T35" fmla="*/ 23 h 53"/>
                <a:gd name="T36" fmla="*/ 31 w 41"/>
                <a:gd name="T37" fmla="*/ 23 h 53"/>
                <a:gd name="T38" fmla="*/ 22 w 41"/>
                <a:gd name="T39" fmla="*/ 11 h 53"/>
                <a:gd name="T40" fmla="*/ 22 w 41"/>
                <a:gd name="T41" fmla="*/ 11 h 53"/>
                <a:gd name="T42" fmla="*/ 20 w 41"/>
                <a:gd name="T43" fmla="*/ 11 h 53"/>
                <a:gd name="T44" fmla="*/ 16 w 41"/>
                <a:gd name="T45" fmla="*/ 15 h 53"/>
                <a:gd name="T46" fmla="*/ 15 w 41"/>
                <a:gd name="T47" fmla="*/ 12 h 53"/>
                <a:gd name="T48" fmla="*/ 24 w 41"/>
                <a:gd name="T49" fmla="*/ 0 h 53"/>
                <a:gd name="T50" fmla="*/ 25 w 41"/>
                <a:gd name="T51" fmla="*/ 1 h 53"/>
                <a:gd name="T52" fmla="*/ 25 w 41"/>
                <a:gd name="T53" fmla="*/ 1 h 53"/>
                <a:gd name="T54" fmla="*/ 23 w 41"/>
                <a:gd name="T55" fmla="*/ 6 h 53"/>
                <a:gd name="T56" fmla="*/ 23 w 41"/>
                <a:gd name="T57" fmla="*/ 8 h 53"/>
                <a:gd name="T58" fmla="*/ 23 w 41"/>
                <a:gd name="T59" fmla="*/ 8 h 53"/>
                <a:gd name="T60" fmla="*/ 35 w 41"/>
                <a:gd name="T61" fmla="*/ 23 h 53"/>
                <a:gd name="T62" fmla="*/ 35 w 41"/>
                <a:gd name="T63" fmla="*/ 23 h 53"/>
                <a:gd name="T64" fmla="*/ 39 w 41"/>
                <a:gd name="T65" fmla="*/ 27 h 53"/>
                <a:gd name="T66" fmla="*/ 41 w 41"/>
                <a:gd name="T67" fmla="*/ 33 h 53"/>
                <a:gd name="T68" fmla="*/ 41 w 41"/>
                <a:gd name="T69" fmla="*/ 36 h 53"/>
                <a:gd name="T70" fmla="*/ 41 w 41"/>
                <a:gd name="T71" fmla="*/ 39 h 53"/>
                <a:gd name="T72" fmla="*/ 39 w 41"/>
                <a:gd name="T73" fmla="*/ 44 h 53"/>
                <a:gd name="T74" fmla="*/ 36 w 41"/>
                <a:gd name="T75" fmla="*/ 47 h 53"/>
                <a:gd name="T76" fmla="*/ 36 w 41"/>
                <a:gd name="T77" fmla="*/ 47 h 53"/>
                <a:gd name="T78" fmla="*/ 33 w 41"/>
                <a:gd name="T79" fmla="*/ 51 h 53"/>
                <a:gd name="T80" fmla="*/ 28 w 41"/>
                <a:gd name="T81" fmla="*/ 53 h 53"/>
                <a:gd name="T82" fmla="*/ 24 w 41"/>
                <a:gd name="T83" fmla="*/ 53 h 53"/>
                <a:gd name="T84" fmla="*/ 18 w 41"/>
                <a:gd name="T85" fmla="*/ 48 h 53"/>
                <a:gd name="T86" fmla="*/ 18 w 41"/>
                <a:gd name="T87" fmla="*/ 48 h 53"/>
                <a:gd name="T88" fmla="*/ 6 w 41"/>
                <a:gd name="T89" fmla="*/ 33 h 53"/>
                <a:gd name="T90" fmla="*/ 6 w 41"/>
                <a:gd name="T91" fmla="*/ 33 h 53"/>
                <a:gd name="T92" fmla="*/ 5 w 41"/>
                <a:gd name="T93" fmla="*/ 33 h 53"/>
                <a:gd name="T94" fmla="*/ 1 w 41"/>
                <a:gd name="T95" fmla="*/ 38 h 53"/>
                <a:gd name="T96" fmla="*/ 0 w 41"/>
                <a:gd name="T9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53">
                  <a:moveTo>
                    <a:pt x="0" y="35"/>
                  </a:moveTo>
                  <a:lnTo>
                    <a:pt x="10" y="20"/>
                  </a:lnTo>
                  <a:lnTo>
                    <a:pt x="13" y="21"/>
                  </a:lnTo>
                  <a:lnTo>
                    <a:pt x="13" y="21"/>
                  </a:lnTo>
                  <a:lnTo>
                    <a:pt x="9" y="26"/>
                  </a:lnTo>
                  <a:lnTo>
                    <a:pt x="10" y="27"/>
                  </a:lnTo>
                  <a:lnTo>
                    <a:pt x="10" y="27"/>
                  </a:lnTo>
                  <a:lnTo>
                    <a:pt x="23" y="44"/>
                  </a:lnTo>
                  <a:lnTo>
                    <a:pt x="23" y="44"/>
                  </a:lnTo>
                  <a:lnTo>
                    <a:pt x="25" y="45"/>
                  </a:lnTo>
                  <a:lnTo>
                    <a:pt x="28" y="47"/>
                  </a:lnTo>
                  <a:lnTo>
                    <a:pt x="32" y="47"/>
                  </a:lnTo>
                  <a:lnTo>
                    <a:pt x="35" y="44"/>
                  </a:lnTo>
                  <a:lnTo>
                    <a:pt x="35" y="44"/>
                  </a:lnTo>
                  <a:lnTo>
                    <a:pt x="37" y="38"/>
                  </a:lnTo>
                  <a:lnTo>
                    <a:pt x="37" y="33"/>
                  </a:lnTo>
                  <a:lnTo>
                    <a:pt x="35" y="29"/>
                  </a:lnTo>
                  <a:lnTo>
                    <a:pt x="31" y="23"/>
                  </a:lnTo>
                  <a:lnTo>
                    <a:pt x="31" y="23"/>
                  </a:lnTo>
                  <a:lnTo>
                    <a:pt x="22" y="11"/>
                  </a:lnTo>
                  <a:lnTo>
                    <a:pt x="22" y="11"/>
                  </a:lnTo>
                  <a:lnTo>
                    <a:pt x="20" y="11"/>
                  </a:lnTo>
                  <a:lnTo>
                    <a:pt x="16" y="15"/>
                  </a:lnTo>
                  <a:lnTo>
                    <a:pt x="15" y="12"/>
                  </a:lnTo>
                  <a:lnTo>
                    <a:pt x="24" y="0"/>
                  </a:lnTo>
                  <a:lnTo>
                    <a:pt x="25" y="1"/>
                  </a:lnTo>
                  <a:lnTo>
                    <a:pt x="25" y="1"/>
                  </a:lnTo>
                  <a:lnTo>
                    <a:pt x="23" y="6"/>
                  </a:lnTo>
                  <a:lnTo>
                    <a:pt x="23" y="8"/>
                  </a:lnTo>
                  <a:lnTo>
                    <a:pt x="23" y="8"/>
                  </a:lnTo>
                  <a:lnTo>
                    <a:pt x="35" y="23"/>
                  </a:lnTo>
                  <a:lnTo>
                    <a:pt x="35" y="23"/>
                  </a:lnTo>
                  <a:lnTo>
                    <a:pt x="39" y="27"/>
                  </a:lnTo>
                  <a:lnTo>
                    <a:pt x="41" y="33"/>
                  </a:lnTo>
                  <a:lnTo>
                    <a:pt x="41" y="36"/>
                  </a:lnTo>
                  <a:lnTo>
                    <a:pt x="41" y="39"/>
                  </a:lnTo>
                  <a:lnTo>
                    <a:pt x="39" y="44"/>
                  </a:lnTo>
                  <a:lnTo>
                    <a:pt x="36" y="47"/>
                  </a:lnTo>
                  <a:lnTo>
                    <a:pt x="36" y="47"/>
                  </a:lnTo>
                  <a:lnTo>
                    <a:pt x="33" y="51"/>
                  </a:lnTo>
                  <a:lnTo>
                    <a:pt x="28" y="53"/>
                  </a:lnTo>
                  <a:lnTo>
                    <a:pt x="24" y="53"/>
                  </a:lnTo>
                  <a:lnTo>
                    <a:pt x="18" y="48"/>
                  </a:lnTo>
                  <a:lnTo>
                    <a:pt x="18" y="48"/>
                  </a:lnTo>
                  <a:lnTo>
                    <a:pt x="6" y="33"/>
                  </a:lnTo>
                  <a:lnTo>
                    <a:pt x="6" y="33"/>
                  </a:lnTo>
                  <a:lnTo>
                    <a:pt x="5" y="33"/>
                  </a:lnTo>
                  <a:lnTo>
                    <a:pt x="1" y="38"/>
                  </a:lnTo>
                  <a:lnTo>
                    <a:pt x="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6">
              <a:extLst>
                <a:ext uri="{FF2B5EF4-FFF2-40B4-BE49-F238E27FC236}">
                  <a16:creationId xmlns:a16="http://schemas.microsoft.com/office/drawing/2014/main" id="{1F6302DC-85DF-4E5D-9CF5-F0055D32094E}"/>
                </a:ext>
              </a:extLst>
            </p:cNvPr>
            <p:cNvSpPr>
              <a:spLocks/>
            </p:cNvSpPr>
            <p:nvPr userDrawn="1"/>
          </p:nvSpPr>
          <p:spPr bwMode="auto">
            <a:xfrm>
              <a:off x="5013" y="192"/>
              <a:ext cx="27" cy="34"/>
            </a:xfrm>
            <a:custGeom>
              <a:avLst/>
              <a:gdLst>
                <a:gd name="T0" fmla="*/ 20 w 54"/>
                <a:gd name="T1" fmla="*/ 68 h 70"/>
                <a:gd name="T2" fmla="*/ 20 w 54"/>
                <a:gd name="T3" fmla="*/ 68 h 70"/>
                <a:gd name="T4" fmla="*/ 23 w 54"/>
                <a:gd name="T5" fmla="*/ 64 h 70"/>
                <a:gd name="T6" fmla="*/ 23 w 54"/>
                <a:gd name="T7" fmla="*/ 62 h 70"/>
                <a:gd name="T8" fmla="*/ 23 w 54"/>
                <a:gd name="T9" fmla="*/ 62 h 70"/>
                <a:gd name="T10" fmla="*/ 15 w 54"/>
                <a:gd name="T11" fmla="*/ 49 h 70"/>
                <a:gd name="T12" fmla="*/ 15 w 54"/>
                <a:gd name="T13" fmla="*/ 49 h 70"/>
                <a:gd name="T14" fmla="*/ 7 w 54"/>
                <a:gd name="T15" fmla="*/ 36 h 70"/>
                <a:gd name="T16" fmla="*/ 7 w 54"/>
                <a:gd name="T17" fmla="*/ 36 h 70"/>
                <a:gd name="T18" fmla="*/ 6 w 54"/>
                <a:gd name="T19" fmla="*/ 35 h 70"/>
                <a:gd name="T20" fmla="*/ 1 w 54"/>
                <a:gd name="T21" fmla="*/ 39 h 70"/>
                <a:gd name="T22" fmla="*/ 0 w 54"/>
                <a:gd name="T23" fmla="*/ 36 h 70"/>
                <a:gd name="T24" fmla="*/ 9 w 54"/>
                <a:gd name="T25" fmla="*/ 26 h 70"/>
                <a:gd name="T26" fmla="*/ 9 w 54"/>
                <a:gd name="T27" fmla="*/ 26 h 70"/>
                <a:gd name="T28" fmla="*/ 10 w 54"/>
                <a:gd name="T29" fmla="*/ 27 h 70"/>
                <a:gd name="T30" fmla="*/ 33 w 54"/>
                <a:gd name="T31" fmla="*/ 44 h 70"/>
                <a:gd name="T32" fmla="*/ 33 w 54"/>
                <a:gd name="T33" fmla="*/ 44 h 70"/>
                <a:gd name="T34" fmla="*/ 24 w 54"/>
                <a:gd name="T35" fmla="*/ 11 h 70"/>
                <a:gd name="T36" fmla="*/ 33 w 54"/>
                <a:gd name="T37" fmla="*/ 0 h 70"/>
                <a:gd name="T38" fmla="*/ 34 w 54"/>
                <a:gd name="T39" fmla="*/ 2 h 70"/>
                <a:gd name="T40" fmla="*/ 34 w 54"/>
                <a:gd name="T41" fmla="*/ 2 h 70"/>
                <a:gd name="T42" fmla="*/ 31 w 54"/>
                <a:gd name="T43" fmla="*/ 6 h 70"/>
                <a:gd name="T44" fmla="*/ 31 w 54"/>
                <a:gd name="T45" fmla="*/ 8 h 70"/>
                <a:gd name="T46" fmla="*/ 31 w 54"/>
                <a:gd name="T47" fmla="*/ 8 h 70"/>
                <a:gd name="T48" fmla="*/ 31 w 54"/>
                <a:gd name="T49" fmla="*/ 8 h 70"/>
                <a:gd name="T50" fmla="*/ 40 w 54"/>
                <a:gd name="T51" fmla="*/ 21 h 70"/>
                <a:gd name="T52" fmla="*/ 40 w 54"/>
                <a:gd name="T53" fmla="*/ 21 h 70"/>
                <a:gd name="T54" fmla="*/ 48 w 54"/>
                <a:gd name="T55" fmla="*/ 33 h 70"/>
                <a:gd name="T56" fmla="*/ 48 w 54"/>
                <a:gd name="T57" fmla="*/ 33 h 70"/>
                <a:gd name="T58" fmla="*/ 49 w 54"/>
                <a:gd name="T59" fmla="*/ 33 h 70"/>
                <a:gd name="T60" fmla="*/ 53 w 54"/>
                <a:gd name="T61" fmla="*/ 30 h 70"/>
                <a:gd name="T62" fmla="*/ 54 w 54"/>
                <a:gd name="T63" fmla="*/ 32 h 70"/>
                <a:gd name="T64" fmla="*/ 42 w 54"/>
                <a:gd name="T65" fmla="*/ 47 h 70"/>
                <a:gd name="T66" fmla="*/ 41 w 54"/>
                <a:gd name="T67" fmla="*/ 44 h 70"/>
                <a:gd name="T68" fmla="*/ 41 w 54"/>
                <a:gd name="T69" fmla="*/ 44 h 70"/>
                <a:gd name="T70" fmla="*/ 43 w 54"/>
                <a:gd name="T71" fmla="*/ 41 h 70"/>
                <a:gd name="T72" fmla="*/ 43 w 54"/>
                <a:gd name="T73" fmla="*/ 38 h 70"/>
                <a:gd name="T74" fmla="*/ 26 w 54"/>
                <a:gd name="T75" fmla="*/ 12 h 70"/>
                <a:gd name="T76" fmla="*/ 26 w 54"/>
                <a:gd name="T77" fmla="*/ 12 h 70"/>
                <a:gd name="T78" fmla="*/ 36 w 54"/>
                <a:gd name="T79" fmla="*/ 47 h 70"/>
                <a:gd name="T80" fmla="*/ 36 w 54"/>
                <a:gd name="T81" fmla="*/ 47 h 70"/>
                <a:gd name="T82" fmla="*/ 37 w 54"/>
                <a:gd name="T83" fmla="*/ 50 h 70"/>
                <a:gd name="T84" fmla="*/ 35 w 54"/>
                <a:gd name="T85" fmla="*/ 53 h 70"/>
                <a:gd name="T86" fmla="*/ 35 w 54"/>
                <a:gd name="T87" fmla="*/ 53 h 70"/>
                <a:gd name="T88" fmla="*/ 33 w 54"/>
                <a:gd name="T89" fmla="*/ 52 h 70"/>
                <a:gd name="T90" fmla="*/ 8 w 54"/>
                <a:gd name="T91" fmla="*/ 33 h 70"/>
                <a:gd name="T92" fmla="*/ 8 w 54"/>
                <a:gd name="T93" fmla="*/ 33 h 70"/>
                <a:gd name="T94" fmla="*/ 23 w 54"/>
                <a:gd name="T95" fmla="*/ 55 h 70"/>
                <a:gd name="T96" fmla="*/ 23 w 54"/>
                <a:gd name="T97" fmla="*/ 55 h 70"/>
                <a:gd name="T98" fmla="*/ 25 w 54"/>
                <a:gd name="T99" fmla="*/ 59 h 70"/>
                <a:gd name="T100" fmla="*/ 25 w 54"/>
                <a:gd name="T101" fmla="*/ 59 h 70"/>
                <a:gd name="T102" fmla="*/ 27 w 54"/>
                <a:gd name="T103" fmla="*/ 59 h 70"/>
                <a:gd name="T104" fmla="*/ 31 w 54"/>
                <a:gd name="T105" fmla="*/ 56 h 70"/>
                <a:gd name="T106" fmla="*/ 32 w 54"/>
                <a:gd name="T107" fmla="*/ 59 h 70"/>
                <a:gd name="T108" fmla="*/ 22 w 54"/>
                <a:gd name="T109" fmla="*/ 70 h 70"/>
                <a:gd name="T110" fmla="*/ 20 w 54"/>
                <a:gd name="T111" fmla="*/ 6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4" h="70">
                  <a:moveTo>
                    <a:pt x="20" y="68"/>
                  </a:moveTo>
                  <a:lnTo>
                    <a:pt x="20" y="68"/>
                  </a:lnTo>
                  <a:lnTo>
                    <a:pt x="23" y="64"/>
                  </a:lnTo>
                  <a:lnTo>
                    <a:pt x="23" y="62"/>
                  </a:lnTo>
                  <a:lnTo>
                    <a:pt x="23" y="62"/>
                  </a:lnTo>
                  <a:lnTo>
                    <a:pt x="15" y="49"/>
                  </a:lnTo>
                  <a:lnTo>
                    <a:pt x="15" y="49"/>
                  </a:lnTo>
                  <a:lnTo>
                    <a:pt x="7" y="36"/>
                  </a:lnTo>
                  <a:lnTo>
                    <a:pt x="7" y="36"/>
                  </a:lnTo>
                  <a:lnTo>
                    <a:pt x="6" y="35"/>
                  </a:lnTo>
                  <a:lnTo>
                    <a:pt x="1" y="39"/>
                  </a:lnTo>
                  <a:lnTo>
                    <a:pt x="0" y="36"/>
                  </a:lnTo>
                  <a:lnTo>
                    <a:pt x="9" y="26"/>
                  </a:lnTo>
                  <a:lnTo>
                    <a:pt x="9" y="26"/>
                  </a:lnTo>
                  <a:lnTo>
                    <a:pt x="10" y="27"/>
                  </a:lnTo>
                  <a:lnTo>
                    <a:pt x="33" y="44"/>
                  </a:lnTo>
                  <a:lnTo>
                    <a:pt x="33" y="44"/>
                  </a:lnTo>
                  <a:lnTo>
                    <a:pt x="24" y="11"/>
                  </a:lnTo>
                  <a:lnTo>
                    <a:pt x="33" y="0"/>
                  </a:lnTo>
                  <a:lnTo>
                    <a:pt x="34" y="2"/>
                  </a:lnTo>
                  <a:lnTo>
                    <a:pt x="34" y="2"/>
                  </a:lnTo>
                  <a:lnTo>
                    <a:pt x="31" y="6"/>
                  </a:lnTo>
                  <a:lnTo>
                    <a:pt x="31" y="8"/>
                  </a:lnTo>
                  <a:lnTo>
                    <a:pt x="31" y="8"/>
                  </a:lnTo>
                  <a:lnTo>
                    <a:pt x="31" y="8"/>
                  </a:lnTo>
                  <a:lnTo>
                    <a:pt x="40" y="21"/>
                  </a:lnTo>
                  <a:lnTo>
                    <a:pt x="40" y="21"/>
                  </a:lnTo>
                  <a:lnTo>
                    <a:pt x="48" y="33"/>
                  </a:lnTo>
                  <a:lnTo>
                    <a:pt x="48" y="33"/>
                  </a:lnTo>
                  <a:lnTo>
                    <a:pt x="49" y="33"/>
                  </a:lnTo>
                  <a:lnTo>
                    <a:pt x="53" y="30"/>
                  </a:lnTo>
                  <a:lnTo>
                    <a:pt x="54" y="32"/>
                  </a:lnTo>
                  <a:lnTo>
                    <a:pt x="42" y="47"/>
                  </a:lnTo>
                  <a:lnTo>
                    <a:pt x="41" y="44"/>
                  </a:lnTo>
                  <a:lnTo>
                    <a:pt x="41" y="44"/>
                  </a:lnTo>
                  <a:lnTo>
                    <a:pt x="43" y="41"/>
                  </a:lnTo>
                  <a:lnTo>
                    <a:pt x="43" y="38"/>
                  </a:lnTo>
                  <a:lnTo>
                    <a:pt x="26" y="12"/>
                  </a:lnTo>
                  <a:lnTo>
                    <a:pt x="26" y="12"/>
                  </a:lnTo>
                  <a:lnTo>
                    <a:pt x="36" y="47"/>
                  </a:lnTo>
                  <a:lnTo>
                    <a:pt x="36" y="47"/>
                  </a:lnTo>
                  <a:lnTo>
                    <a:pt x="37" y="50"/>
                  </a:lnTo>
                  <a:lnTo>
                    <a:pt x="35" y="53"/>
                  </a:lnTo>
                  <a:lnTo>
                    <a:pt x="35" y="53"/>
                  </a:lnTo>
                  <a:lnTo>
                    <a:pt x="33" y="52"/>
                  </a:lnTo>
                  <a:lnTo>
                    <a:pt x="8" y="33"/>
                  </a:lnTo>
                  <a:lnTo>
                    <a:pt x="8" y="33"/>
                  </a:lnTo>
                  <a:lnTo>
                    <a:pt x="23" y="55"/>
                  </a:lnTo>
                  <a:lnTo>
                    <a:pt x="23" y="55"/>
                  </a:lnTo>
                  <a:lnTo>
                    <a:pt x="25" y="59"/>
                  </a:lnTo>
                  <a:lnTo>
                    <a:pt x="25" y="59"/>
                  </a:lnTo>
                  <a:lnTo>
                    <a:pt x="27" y="59"/>
                  </a:lnTo>
                  <a:lnTo>
                    <a:pt x="31" y="56"/>
                  </a:lnTo>
                  <a:lnTo>
                    <a:pt x="32" y="59"/>
                  </a:lnTo>
                  <a:lnTo>
                    <a:pt x="22" y="70"/>
                  </a:lnTo>
                  <a:lnTo>
                    <a:pt x="20" y="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57">
              <a:extLst>
                <a:ext uri="{FF2B5EF4-FFF2-40B4-BE49-F238E27FC236}">
                  <a16:creationId xmlns:a16="http://schemas.microsoft.com/office/drawing/2014/main" id="{4A4786F0-7FD4-4FF8-B509-8FDE0E8021E1}"/>
                </a:ext>
              </a:extLst>
            </p:cNvPr>
            <p:cNvSpPr>
              <a:spLocks noEditPoints="1"/>
            </p:cNvSpPr>
            <p:nvPr userDrawn="1"/>
          </p:nvSpPr>
          <p:spPr bwMode="auto">
            <a:xfrm>
              <a:off x="5039" y="182"/>
              <a:ext cx="16" cy="25"/>
            </a:xfrm>
            <a:custGeom>
              <a:avLst/>
              <a:gdLst>
                <a:gd name="T0" fmla="*/ 15 w 34"/>
                <a:gd name="T1" fmla="*/ 21 h 49"/>
                <a:gd name="T2" fmla="*/ 15 w 34"/>
                <a:gd name="T3" fmla="*/ 21 h 49"/>
                <a:gd name="T4" fmla="*/ 15 w 34"/>
                <a:gd name="T5" fmla="*/ 19 h 49"/>
                <a:gd name="T6" fmla="*/ 15 w 34"/>
                <a:gd name="T7" fmla="*/ 19 h 49"/>
                <a:gd name="T8" fmla="*/ 14 w 34"/>
                <a:gd name="T9" fmla="*/ 19 h 49"/>
                <a:gd name="T10" fmla="*/ 3 w 34"/>
                <a:gd name="T11" fmla="*/ 9 h 49"/>
                <a:gd name="T12" fmla="*/ 7 w 34"/>
                <a:gd name="T13" fmla="*/ 25 h 49"/>
                <a:gd name="T14" fmla="*/ 7 w 34"/>
                <a:gd name="T15" fmla="*/ 25 h 49"/>
                <a:gd name="T16" fmla="*/ 7 w 34"/>
                <a:gd name="T17" fmla="*/ 27 h 49"/>
                <a:gd name="T18" fmla="*/ 7 w 34"/>
                <a:gd name="T19" fmla="*/ 27 h 49"/>
                <a:gd name="T20" fmla="*/ 7 w 34"/>
                <a:gd name="T21" fmla="*/ 27 h 49"/>
                <a:gd name="T22" fmla="*/ 15 w 34"/>
                <a:gd name="T23" fmla="*/ 21 h 49"/>
                <a:gd name="T24" fmla="*/ 3 w 34"/>
                <a:gd name="T25" fmla="*/ 48 h 49"/>
                <a:gd name="T26" fmla="*/ 3 w 34"/>
                <a:gd name="T27" fmla="*/ 48 h 49"/>
                <a:gd name="T28" fmla="*/ 6 w 34"/>
                <a:gd name="T29" fmla="*/ 46 h 49"/>
                <a:gd name="T30" fmla="*/ 7 w 34"/>
                <a:gd name="T31" fmla="*/ 43 h 49"/>
                <a:gd name="T32" fmla="*/ 6 w 34"/>
                <a:gd name="T33" fmla="*/ 37 h 49"/>
                <a:gd name="T34" fmla="*/ 1 w 34"/>
                <a:gd name="T35" fmla="*/ 9 h 49"/>
                <a:gd name="T36" fmla="*/ 1 w 34"/>
                <a:gd name="T37" fmla="*/ 9 h 49"/>
                <a:gd name="T38" fmla="*/ 0 w 34"/>
                <a:gd name="T39" fmla="*/ 1 h 49"/>
                <a:gd name="T40" fmla="*/ 2 w 34"/>
                <a:gd name="T41" fmla="*/ 0 h 49"/>
                <a:gd name="T42" fmla="*/ 2 w 34"/>
                <a:gd name="T43" fmla="*/ 0 h 49"/>
                <a:gd name="T44" fmla="*/ 7 w 34"/>
                <a:gd name="T45" fmla="*/ 4 h 49"/>
                <a:gd name="T46" fmla="*/ 27 w 34"/>
                <a:gd name="T47" fmla="*/ 22 h 49"/>
                <a:gd name="T48" fmla="*/ 27 w 34"/>
                <a:gd name="T49" fmla="*/ 22 h 49"/>
                <a:gd name="T50" fmla="*/ 29 w 34"/>
                <a:gd name="T51" fmla="*/ 24 h 49"/>
                <a:gd name="T52" fmla="*/ 33 w 34"/>
                <a:gd name="T53" fmla="*/ 22 h 49"/>
                <a:gd name="T54" fmla="*/ 34 w 34"/>
                <a:gd name="T55" fmla="*/ 25 h 49"/>
                <a:gd name="T56" fmla="*/ 20 w 34"/>
                <a:gd name="T57" fmla="*/ 36 h 49"/>
                <a:gd name="T58" fmla="*/ 20 w 34"/>
                <a:gd name="T59" fmla="*/ 34 h 49"/>
                <a:gd name="T60" fmla="*/ 20 w 34"/>
                <a:gd name="T61" fmla="*/ 34 h 49"/>
                <a:gd name="T62" fmla="*/ 23 w 34"/>
                <a:gd name="T63" fmla="*/ 30 h 49"/>
                <a:gd name="T64" fmla="*/ 24 w 34"/>
                <a:gd name="T65" fmla="*/ 30 h 49"/>
                <a:gd name="T66" fmla="*/ 23 w 34"/>
                <a:gd name="T67" fmla="*/ 28 h 49"/>
                <a:gd name="T68" fmla="*/ 23 w 34"/>
                <a:gd name="T69" fmla="*/ 28 h 49"/>
                <a:gd name="T70" fmla="*/ 17 w 34"/>
                <a:gd name="T71" fmla="*/ 22 h 49"/>
                <a:gd name="T72" fmla="*/ 17 w 34"/>
                <a:gd name="T73" fmla="*/ 22 h 49"/>
                <a:gd name="T74" fmla="*/ 17 w 34"/>
                <a:gd name="T75" fmla="*/ 22 h 49"/>
                <a:gd name="T76" fmla="*/ 17 w 34"/>
                <a:gd name="T77" fmla="*/ 22 h 49"/>
                <a:gd name="T78" fmla="*/ 10 w 34"/>
                <a:gd name="T79" fmla="*/ 28 h 49"/>
                <a:gd name="T80" fmla="*/ 10 w 34"/>
                <a:gd name="T81" fmla="*/ 28 h 49"/>
                <a:gd name="T82" fmla="*/ 8 w 34"/>
                <a:gd name="T83" fmla="*/ 30 h 49"/>
                <a:gd name="T84" fmla="*/ 8 w 34"/>
                <a:gd name="T85" fmla="*/ 33 h 49"/>
                <a:gd name="T86" fmla="*/ 8 w 34"/>
                <a:gd name="T87" fmla="*/ 33 h 49"/>
                <a:gd name="T88" fmla="*/ 9 w 34"/>
                <a:gd name="T89" fmla="*/ 40 h 49"/>
                <a:gd name="T90" fmla="*/ 9 w 34"/>
                <a:gd name="T91" fmla="*/ 40 h 49"/>
                <a:gd name="T92" fmla="*/ 10 w 34"/>
                <a:gd name="T93" fmla="*/ 40 h 49"/>
                <a:gd name="T94" fmla="*/ 15 w 34"/>
                <a:gd name="T95" fmla="*/ 39 h 49"/>
                <a:gd name="T96" fmla="*/ 16 w 34"/>
                <a:gd name="T97" fmla="*/ 40 h 49"/>
                <a:gd name="T98" fmla="*/ 5 w 34"/>
                <a:gd name="T99" fmla="*/ 49 h 49"/>
                <a:gd name="T100" fmla="*/ 3 w 34"/>
                <a:gd name="T101"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 h="49">
                  <a:moveTo>
                    <a:pt x="15" y="21"/>
                  </a:moveTo>
                  <a:lnTo>
                    <a:pt x="15" y="21"/>
                  </a:lnTo>
                  <a:lnTo>
                    <a:pt x="15" y="19"/>
                  </a:lnTo>
                  <a:lnTo>
                    <a:pt x="15" y="19"/>
                  </a:lnTo>
                  <a:lnTo>
                    <a:pt x="14" y="19"/>
                  </a:lnTo>
                  <a:lnTo>
                    <a:pt x="3" y="9"/>
                  </a:lnTo>
                  <a:lnTo>
                    <a:pt x="7" y="25"/>
                  </a:lnTo>
                  <a:lnTo>
                    <a:pt x="7" y="25"/>
                  </a:lnTo>
                  <a:lnTo>
                    <a:pt x="7" y="27"/>
                  </a:lnTo>
                  <a:lnTo>
                    <a:pt x="7" y="27"/>
                  </a:lnTo>
                  <a:lnTo>
                    <a:pt x="7" y="27"/>
                  </a:lnTo>
                  <a:lnTo>
                    <a:pt x="15" y="21"/>
                  </a:lnTo>
                  <a:close/>
                  <a:moveTo>
                    <a:pt x="3" y="48"/>
                  </a:moveTo>
                  <a:lnTo>
                    <a:pt x="3" y="48"/>
                  </a:lnTo>
                  <a:lnTo>
                    <a:pt x="6" y="46"/>
                  </a:lnTo>
                  <a:lnTo>
                    <a:pt x="7" y="43"/>
                  </a:lnTo>
                  <a:lnTo>
                    <a:pt x="6" y="37"/>
                  </a:lnTo>
                  <a:lnTo>
                    <a:pt x="1" y="9"/>
                  </a:lnTo>
                  <a:lnTo>
                    <a:pt x="1" y="9"/>
                  </a:lnTo>
                  <a:lnTo>
                    <a:pt x="0" y="1"/>
                  </a:lnTo>
                  <a:lnTo>
                    <a:pt x="2" y="0"/>
                  </a:lnTo>
                  <a:lnTo>
                    <a:pt x="2" y="0"/>
                  </a:lnTo>
                  <a:lnTo>
                    <a:pt x="7" y="4"/>
                  </a:lnTo>
                  <a:lnTo>
                    <a:pt x="27" y="22"/>
                  </a:lnTo>
                  <a:lnTo>
                    <a:pt x="27" y="22"/>
                  </a:lnTo>
                  <a:lnTo>
                    <a:pt x="29" y="24"/>
                  </a:lnTo>
                  <a:lnTo>
                    <a:pt x="33" y="22"/>
                  </a:lnTo>
                  <a:lnTo>
                    <a:pt x="34" y="25"/>
                  </a:lnTo>
                  <a:lnTo>
                    <a:pt x="20" y="36"/>
                  </a:lnTo>
                  <a:lnTo>
                    <a:pt x="20" y="34"/>
                  </a:lnTo>
                  <a:lnTo>
                    <a:pt x="20" y="34"/>
                  </a:lnTo>
                  <a:lnTo>
                    <a:pt x="23" y="30"/>
                  </a:lnTo>
                  <a:lnTo>
                    <a:pt x="24" y="30"/>
                  </a:lnTo>
                  <a:lnTo>
                    <a:pt x="23" y="28"/>
                  </a:lnTo>
                  <a:lnTo>
                    <a:pt x="23" y="28"/>
                  </a:lnTo>
                  <a:lnTo>
                    <a:pt x="17" y="22"/>
                  </a:lnTo>
                  <a:lnTo>
                    <a:pt x="17" y="22"/>
                  </a:lnTo>
                  <a:lnTo>
                    <a:pt x="17" y="22"/>
                  </a:lnTo>
                  <a:lnTo>
                    <a:pt x="17" y="22"/>
                  </a:lnTo>
                  <a:lnTo>
                    <a:pt x="10" y="28"/>
                  </a:lnTo>
                  <a:lnTo>
                    <a:pt x="10" y="28"/>
                  </a:lnTo>
                  <a:lnTo>
                    <a:pt x="8" y="30"/>
                  </a:lnTo>
                  <a:lnTo>
                    <a:pt x="8" y="33"/>
                  </a:lnTo>
                  <a:lnTo>
                    <a:pt x="8" y="33"/>
                  </a:lnTo>
                  <a:lnTo>
                    <a:pt x="9" y="40"/>
                  </a:lnTo>
                  <a:lnTo>
                    <a:pt x="9" y="40"/>
                  </a:lnTo>
                  <a:lnTo>
                    <a:pt x="10" y="40"/>
                  </a:lnTo>
                  <a:lnTo>
                    <a:pt x="15" y="39"/>
                  </a:lnTo>
                  <a:lnTo>
                    <a:pt x="16" y="40"/>
                  </a:lnTo>
                  <a:lnTo>
                    <a:pt x="5" y="49"/>
                  </a:lnTo>
                  <a:lnTo>
                    <a:pt x="3"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58">
              <a:extLst>
                <a:ext uri="{FF2B5EF4-FFF2-40B4-BE49-F238E27FC236}">
                  <a16:creationId xmlns:a16="http://schemas.microsoft.com/office/drawing/2014/main" id="{61875A29-0C37-46D9-9158-75DF9EB7C25E}"/>
                </a:ext>
              </a:extLst>
            </p:cNvPr>
            <p:cNvSpPr>
              <a:spLocks/>
            </p:cNvSpPr>
            <p:nvPr userDrawn="1"/>
          </p:nvSpPr>
          <p:spPr bwMode="auto">
            <a:xfrm>
              <a:off x="5049" y="164"/>
              <a:ext cx="20" cy="30"/>
            </a:xfrm>
            <a:custGeom>
              <a:avLst/>
              <a:gdLst>
                <a:gd name="T0" fmla="*/ 13 w 39"/>
                <a:gd name="T1" fmla="*/ 56 h 59"/>
                <a:gd name="T2" fmla="*/ 13 w 39"/>
                <a:gd name="T3" fmla="*/ 56 h 59"/>
                <a:gd name="T4" fmla="*/ 17 w 39"/>
                <a:gd name="T5" fmla="*/ 53 h 59"/>
                <a:gd name="T6" fmla="*/ 17 w 39"/>
                <a:gd name="T7" fmla="*/ 51 h 59"/>
                <a:gd name="T8" fmla="*/ 17 w 39"/>
                <a:gd name="T9" fmla="*/ 51 h 59"/>
                <a:gd name="T10" fmla="*/ 11 w 39"/>
                <a:gd name="T11" fmla="*/ 36 h 59"/>
                <a:gd name="T12" fmla="*/ 11 w 39"/>
                <a:gd name="T13" fmla="*/ 36 h 59"/>
                <a:gd name="T14" fmla="*/ 5 w 39"/>
                <a:gd name="T15" fmla="*/ 21 h 59"/>
                <a:gd name="T16" fmla="*/ 5 w 39"/>
                <a:gd name="T17" fmla="*/ 21 h 59"/>
                <a:gd name="T18" fmla="*/ 4 w 39"/>
                <a:gd name="T19" fmla="*/ 21 h 59"/>
                <a:gd name="T20" fmla="*/ 0 w 39"/>
                <a:gd name="T21" fmla="*/ 23 h 59"/>
                <a:gd name="T22" fmla="*/ 0 w 39"/>
                <a:gd name="T23" fmla="*/ 20 h 59"/>
                <a:gd name="T24" fmla="*/ 7 w 39"/>
                <a:gd name="T25" fmla="*/ 13 h 59"/>
                <a:gd name="T26" fmla="*/ 7 w 39"/>
                <a:gd name="T27" fmla="*/ 13 h 59"/>
                <a:gd name="T28" fmla="*/ 10 w 39"/>
                <a:gd name="T29" fmla="*/ 17 h 59"/>
                <a:gd name="T30" fmla="*/ 32 w 39"/>
                <a:gd name="T31" fmla="*/ 33 h 59"/>
                <a:gd name="T32" fmla="*/ 32 w 39"/>
                <a:gd name="T33" fmla="*/ 33 h 59"/>
                <a:gd name="T34" fmla="*/ 29 w 39"/>
                <a:gd name="T35" fmla="*/ 24 h 59"/>
                <a:gd name="T36" fmla="*/ 29 w 39"/>
                <a:gd name="T37" fmla="*/ 24 h 59"/>
                <a:gd name="T38" fmla="*/ 23 w 39"/>
                <a:gd name="T39" fmla="*/ 9 h 59"/>
                <a:gd name="T40" fmla="*/ 23 w 39"/>
                <a:gd name="T41" fmla="*/ 9 h 59"/>
                <a:gd name="T42" fmla="*/ 23 w 39"/>
                <a:gd name="T43" fmla="*/ 9 h 59"/>
                <a:gd name="T44" fmla="*/ 22 w 39"/>
                <a:gd name="T45" fmla="*/ 9 h 59"/>
                <a:gd name="T46" fmla="*/ 18 w 39"/>
                <a:gd name="T47" fmla="*/ 10 h 59"/>
                <a:gd name="T48" fmla="*/ 17 w 39"/>
                <a:gd name="T49" fmla="*/ 7 h 59"/>
                <a:gd name="T50" fmla="*/ 29 w 39"/>
                <a:gd name="T51" fmla="*/ 0 h 59"/>
                <a:gd name="T52" fmla="*/ 30 w 39"/>
                <a:gd name="T53" fmla="*/ 3 h 59"/>
                <a:gd name="T54" fmla="*/ 30 w 39"/>
                <a:gd name="T55" fmla="*/ 3 h 59"/>
                <a:gd name="T56" fmla="*/ 27 w 39"/>
                <a:gd name="T57" fmla="*/ 6 h 59"/>
                <a:gd name="T58" fmla="*/ 26 w 39"/>
                <a:gd name="T59" fmla="*/ 7 h 59"/>
                <a:gd name="T60" fmla="*/ 27 w 39"/>
                <a:gd name="T61" fmla="*/ 9 h 59"/>
                <a:gd name="T62" fmla="*/ 27 w 39"/>
                <a:gd name="T63" fmla="*/ 9 h 59"/>
                <a:gd name="T64" fmla="*/ 30 w 39"/>
                <a:gd name="T65" fmla="*/ 18 h 59"/>
                <a:gd name="T66" fmla="*/ 30 w 39"/>
                <a:gd name="T67" fmla="*/ 18 h 59"/>
                <a:gd name="T68" fmla="*/ 39 w 39"/>
                <a:gd name="T69" fmla="*/ 42 h 59"/>
                <a:gd name="T70" fmla="*/ 36 w 39"/>
                <a:gd name="T71" fmla="*/ 45 h 59"/>
                <a:gd name="T72" fmla="*/ 36 w 39"/>
                <a:gd name="T73" fmla="*/ 45 h 59"/>
                <a:gd name="T74" fmla="*/ 27 w 39"/>
                <a:gd name="T75" fmla="*/ 36 h 59"/>
                <a:gd name="T76" fmla="*/ 9 w 39"/>
                <a:gd name="T77" fmla="*/ 24 h 59"/>
                <a:gd name="T78" fmla="*/ 9 w 39"/>
                <a:gd name="T79" fmla="*/ 24 h 59"/>
                <a:gd name="T80" fmla="*/ 13 w 39"/>
                <a:gd name="T81" fmla="*/ 35 h 59"/>
                <a:gd name="T82" fmla="*/ 13 w 39"/>
                <a:gd name="T83" fmla="*/ 35 h 59"/>
                <a:gd name="T84" fmla="*/ 19 w 39"/>
                <a:gd name="T85" fmla="*/ 50 h 59"/>
                <a:gd name="T86" fmla="*/ 19 w 39"/>
                <a:gd name="T87" fmla="*/ 50 h 59"/>
                <a:gd name="T88" fmla="*/ 19 w 39"/>
                <a:gd name="T89" fmla="*/ 51 h 59"/>
                <a:gd name="T90" fmla="*/ 20 w 39"/>
                <a:gd name="T91" fmla="*/ 51 h 59"/>
                <a:gd name="T92" fmla="*/ 26 w 39"/>
                <a:gd name="T93" fmla="*/ 48 h 59"/>
                <a:gd name="T94" fmla="*/ 26 w 39"/>
                <a:gd name="T95" fmla="*/ 51 h 59"/>
                <a:gd name="T96" fmla="*/ 13 w 39"/>
                <a:gd name="T97" fmla="*/ 59 h 59"/>
                <a:gd name="T98" fmla="*/ 13 w 39"/>
                <a:gd name="T99"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 h="59">
                  <a:moveTo>
                    <a:pt x="13" y="56"/>
                  </a:moveTo>
                  <a:lnTo>
                    <a:pt x="13" y="56"/>
                  </a:lnTo>
                  <a:lnTo>
                    <a:pt x="17" y="53"/>
                  </a:lnTo>
                  <a:lnTo>
                    <a:pt x="17" y="51"/>
                  </a:lnTo>
                  <a:lnTo>
                    <a:pt x="17" y="51"/>
                  </a:lnTo>
                  <a:lnTo>
                    <a:pt x="11" y="36"/>
                  </a:lnTo>
                  <a:lnTo>
                    <a:pt x="11" y="36"/>
                  </a:lnTo>
                  <a:lnTo>
                    <a:pt x="5" y="21"/>
                  </a:lnTo>
                  <a:lnTo>
                    <a:pt x="5" y="21"/>
                  </a:lnTo>
                  <a:lnTo>
                    <a:pt x="4" y="21"/>
                  </a:lnTo>
                  <a:lnTo>
                    <a:pt x="0" y="23"/>
                  </a:lnTo>
                  <a:lnTo>
                    <a:pt x="0" y="20"/>
                  </a:lnTo>
                  <a:lnTo>
                    <a:pt x="7" y="13"/>
                  </a:lnTo>
                  <a:lnTo>
                    <a:pt x="7" y="13"/>
                  </a:lnTo>
                  <a:lnTo>
                    <a:pt x="10" y="17"/>
                  </a:lnTo>
                  <a:lnTo>
                    <a:pt x="32" y="33"/>
                  </a:lnTo>
                  <a:lnTo>
                    <a:pt x="32" y="33"/>
                  </a:lnTo>
                  <a:lnTo>
                    <a:pt x="29" y="24"/>
                  </a:lnTo>
                  <a:lnTo>
                    <a:pt x="29" y="24"/>
                  </a:lnTo>
                  <a:lnTo>
                    <a:pt x="23" y="9"/>
                  </a:lnTo>
                  <a:lnTo>
                    <a:pt x="23" y="9"/>
                  </a:lnTo>
                  <a:lnTo>
                    <a:pt x="23" y="9"/>
                  </a:lnTo>
                  <a:lnTo>
                    <a:pt x="22" y="9"/>
                  </a:lnTo>
                  <a:lnTo>
                    <a:pt x="18" y="10"/>
                  </a:lnTo>
                  <a:lnTo>
                    <a:pt x="17" y="7"/>
                  </a:lnTo>
                  <a:lnTo>
                    <a:pt x="29" y="0"/>
                  </a:lnTo>
                  <a:lnTo>
                    <a:pt x="30" y="3"/>
                  </a:lnTo>
                  <a:lnTo>
                    <a:pt x="30" y="3"/>
                  </a:lnTo>
                  <a:lnTo>
                    <a:pt x="27" y="6"/>
                  </a:lnTo>
                  <a:lnTo>
                    <a:pt x="26" y="7"/>
                  </a:lnTo>
                  <a:lnTo>
                    <a:pt x="27" y="9"/>
                  </a:lnTo>
                  <a:lnTo>
                    <a:pt x="27" y="9"/>
                  </a:lnTo>
                  <a:lnTo>
                    <a:pt x="30" y="18"/>
                  </a:lnTo>
                  <a:lnTo>
                    <a:pt x="30" y="18"/>
                  </a:lnTo>
                  <a:lnTo>
                    <a:pt x="39" y="42"/>
                  </a:lnTo>
                  <a:lnTo>
                    <a:pt x="36" y="45"/>
                  </a:lnTo>
                  <a:lnTo>
                    <a:pt x="36" y="45"/>
                  </a:lnTo>
                  <a:lnTo>
                    <a:pt x="27" y="36"/>
                  </a:lnTo>
                  <a:lnTo>
                    <a:pt x="9" y="24"/>
                  </a:lnTo>
                  <a:lnTo>
                    <a:pt x="9" y="24"/>
                  </a:lnTo>
                  <a:lnTo>
                    <a:pt x="13" y="35"/>
                  </a:lnTo>
                  <a:lnTo>
                    <a:pt x="13" y="35"/>
                  </a:lnTo>
                  <a:lnTo>
                    <a:pt x="19" y="50"/>
                  </a:lnTo>
                  <a:lnTo>
                    <a:pt x="19" y="50"/>
                  </a:lnTo>
                  <a:lnTo>
                    <a:pt x="19" y="51"/>
                  </a:lnTo>
                  <a:lnTo>
                    <a:pt x="20" y="51"/>
                  </a:lnTo>
                  <a:lnTo>
                    <a:pt x="26" y="48"/>
                  </a:lnTo>
                  <a:lnTo>
                    <a:pt x="26" y="51"/>
                  </a:lnTo>
                  <a:lnTo>
                    <a:pt x="13" y="59"/>
                  </a:lnTo>
                  <a:lnTo>
                    <a:pt x="13"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59">
              <a:extLst>
                <a:ext uri="{FF2B5EF4-FFF2-40B4-BE49-F238E27FC236}">
                  <a16:creationId xmlns:a16="http://schemas.microsoft.com/office/drawing/2014/main" id="{66958528-8D5B-4EDD-9D5B-E6C907B799E5}"/>
                </a:ext>
              </a:extLst>
            </p:cNvPr>
            <p:cNvSpPr>
              <a:spLocks/>
            </p:cNvSpPr>
            <p:nvPr userDrawn="1"/>
          </p:nvSpPr>
          <p:spPr bwMode="auto">
            <a:xfrm>
              <a:off x="5078" y="155"/>
              <a:ext cx="13" cy="24"/>
            </a:xfrm>
            <a:custGeom>
              <a:avLst/>
              <a:gdLst>
                <a:gd name="T0" fmla="*/ 6 w 27"/>
                <a:gd name="T1" fmla="*/ 35 h 49"/>
                <a:gd name="T2" fmla="*/ 10 w 27"/>
                <a:gd name="T3" fmla="*/ 43 h 49"/>
                <a:gd name="T4" fmla="*/ 17 w 27"/>
                <a:gd name="T5" fmla="*/ 43 h 49"/>
                <a:gd name="T6" fmla="*/ 20 w 27"/>
                <a:gd name="T7" fmla="*/ 41 h 49"/>
                <a:gd name="T8" fmla="*/ 23 w 27"/>
                <a:gd name="T9" fmla="*/ 35 h 49"/>
                <a:gd name="T10" fmla="*/ 23 w 27"/>
                <a:gd name="T11" fmla="*/ 32 h 49"/>
                <a:gd name="T12" fmla="*/ 20 w 27"/>
                <a:gd name="T13" fmla="*/ 29 h 49"/>
                <a:gd name="T14" fmla="*/ 11 w 27"/>
                <a:gd name="T15" fmla="*/ 27 h 49"/>
                <a:gd name="T16" fmla="*/ 7 w 27"/>
                <a:gd name="T17" fmla="*/ 27 h 49"/>
                <a:gd name="T18" fmla="*/ 1 w 27"/>
                <a:gd name="T19" fmla="*/ 23 h 49"/>
                <a:gd name="T20" fmla="*/ 0 w 27"/>
                <a:gd name="T21" fmla="*/ 20 h 49"/>
                <a:gd name="T22" fmla="*/ 1 w 27"/>
                <a:gd name="T23" fmla="*/ 9 h 49"/>
                <a:gd name="T24" fmla="*/ 9 w 27"/>
                <a:gd name="T25" fmla="*/ 2 h 49"/>
                <a:gd name="T26" fmla="*/ 14 w 27"/>
                <a:gd name="T27" fmla="*/ 0 h 49"/>
                <a:gd name="T28" fmla="*/ 18 w 27"/>
                <a:gd name="T29" fmla="*/ 0 h 49"/>
                <a:gd name="T30" fmla="*/ 18 w 27"/>
                <a:gd name="T31" fmla="*/ 2 h 49"/>
                <a:gd name="T32" fmla="*/ 18 w 27"/>
                <a:gd name="T33" fmla="*/ 12 h 49"/>
                <a:gd name="T34" fmla="*/ 17 w 27"/>
                <a:gd name="T35" fmla="*/ 8 h 49"/>
                <a:gd name="T36" fmla="*/ 11 w 27"/>
                <a:gd name="T37" fmla="*/ 5 h 49"/>
                <a:gd name="T38" fmla="*/ 9 w 27"/>
                <a:gd name="T39" fmla="*/ 5 h 49"/>
                <a:gd name="T40" fmla="*/ 5 w 27"/>
                <a:gd name="T41" fmla="*/ 9 h 49"/>
                <a:gd name="T42" fmla="*/ 4 w 27"/>
                <a:gd name="T43" fmla="*/ 15 h 49"/>
                <a:gd name="T44" fmla="*/ 6 w 27"/>
                <a:gd name="T45" fmla="*/ 18 h 49"/>
                <a:gd name="T46" fmla="*/ 17 w 27"/>
                <a:gd name="T47" fmla="*/ 20 h 49"/>
                <a:gd name="T48" fmla="*/ 20 w 27"/>
                <a:gd name="T49" fmla="*/ 20 h 49"/>
                <a:gd name="T50" fmla="*/ 25 w 27"/>
                <a:gd name="T51" fmla="*/ 24 h 49"/>
                <a:gd name="T52" fmla="*/ 26 w 27"/>
                <a:gd name="T53" fmla="*/ 27 h 49"/>
                <a:gd name="T54" fmla="*/ 25 w 27"/>
                <a:gd name="T55" fmla="*/ 40 h 49"/>
                <a:gd name="T56" fmla="*/ 17 w 27"/>
                <a:gd name="T57" fmla="*/ 46 h 49"/>
                <a:gd name="T58" fmla="*/ 13 w 27"/>
                <a:gd name="T59" fmla="*/ 47 h 49"/>
                <a:gd name="T60" fmla="*/ 7 w 27"/>
                <a:gd name="T61" fmla="*/ 49 h 49"/>
                <a:gd name="T62" fmla="*/ 6 w 27"/>
                <a:gd name="T63"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 h="49">
                  <a:moveTo>
                    <a:pt x="6" y="35"/>
                  </a:moveTo>
                  <a:lnTo>
                    <a:pt x="6" y="35"/>
                  </a:lnTo>
                  <a:lnTo>
                    <a:pt x="8" y="40"/>
                  </a:lnTo>
                  <a:lnTo>
                    <a:pt x="10" y="43"/>
                  </a:lnTo>
                  <a:lnTo>
                    <a:pt x="14" y="44"/>
                  </a:lnTo>
                  <a:lnTo>
                    <a:pt x="17" y="43"/>
                  </a:lnTo>
                  <a:lnTo>
                    <a:pt x="17" y="43"/>
                  </a:lnTo>
                  <a:lnTo>
                    <a:pt x="20" y="41"/>
                  </a:lnTo>
                  <a:lnTo>
                    <a:pt x="22" y="38"/>
                  </a:lnTo>
                  <a:lnTo>
                    <a:pt x="23" y="35"/>
                  </a:lnTo>
                  <a:lnTo>
                    <a:pt x="23" y="32"/>
                  </a:lnTo>
                  <a:lnTo>
                    <a:pt x="23" y="32"/>
                  </a:lnTo>
                  <a:lnTo>
                    <a:pt x="22" y="30"/>
                  </a:lnTo>
                  <a:lnTo>
                    <a:pt x="20" y="29"/>
                  </a:lnTo>
                  <a:lnTo>
                    <a:pt x="16" y="27"/>
                  </a:lnTo>
                  <a:lnTo>
                    <a:pt x="11" y="27"/>
                  </a:lnTo>
                  <a:lnTo>
                    <a:pt x="11" y="27"/>
                  </a:lnTo>
                  <a:lnTo>
                    <a:pt x="7" y="27"/>
                  </a:lnTo>
                  <a:lnTo>
                    <a:pt x="4" y="26"/>
                  </a:lnTo>
                  <a:lnTo>
                    <a:pt x="1" y="23"/>
                  </a:lnTo>
                  <a:lnTo>
                    <a:pt x="0" y="20"/>
                  </a:lnTo>
                  <a:lnTo>
                    <a:pt x="0" y="20"/>
                  </a:lnTo>
                  <a:lnTo>
                    <a:pt x="0" y="14"/>
                  </a:lnTo>
                  <a:lnTo>
                    <a:pt x="1" y="9"/>
                  </a:lnTo>
                  <a:lnTo>
                    <a:pt x="5" y="5"/>
                  </a:lnTo>
                  <a:lnTo>
                    <a:pt x="9" y="2"/>
                  </a:lnTo>
                  <a:lnTo>
                    <a:pt x="9" y="2"/>
                  </a:lnTo>
                  <a:lnTo>
                    <a:pt x="14" y="0"/>
                  </a:lnTo>
                  <a:lnTo>
                    <a:pt x="18" y="0"/>
                  </a:lnTo>
                  <a:lnTo>
                    <a:pt x="18" y="0"/>
                  </a:lnTo>
                  <a:lnTo>
                    <a:pt x="18" y="2"/>
                  </a:lnTo>
                  <a:lnTo>
                    <a:pt x="18" y="2"/>
                  </a:lnTo>
                  <a:lnTo>
                    <a:pt x="20" y="11"/>
                  </a:lnTo>
                  <a:lnTo>
                    <a:pt x="18" y="12"/>
                  </a:lnTo>
                  <a:lnTo>
                    <a:pt x="18" y="12"/>
                  </a:lnTo>
                  <a:lnTo>
                    <a:pt x="17" y="8"/>
                  </a:lnTo>
                  <a:lnTo>
                    <a:pt x="15" y="5"/>
                  </a:lnTo>
                  <a:lnTo>
                    <a:pt x="11" y="5"/>
                  </a:lnTo>
                  <a:lnTo>
                    <a:pt x="9" y="5"/>
                  </a:lnTo>
                  <a:lnTo>
                    <a:pt x="9" y="5"/>
                  </a:lnTo>
                  <a:lnTo>
                    <a:pt x="6" y="6"/>
                  </a:lnTo>
                  <a:lnTo>
                    <a:pt x="5" y="9"/>
                  </a:lnTo>
                  <a:lnTo>
                    <a:pt x="4" y="12"/>
                  </a:lnTo>
                  <a:lnTo>
                    <a:pt x="4" y="15"/>
                  </a:lnTo>
                  <a:lnTo>
                    <a:pt x="4" y="15"/>
                  </a:lnTo>
                  <a:lnTo>
                    <a:pt x="6" y="18"/>
                  </a:lnTo>
                  <a:lnTo>
                    <a:pt x="9" y="20"/>
                  </a:lnTo>
                  <a:lnTo>
                    <a:pt x="17" y="20"/>
                  </a:lnTo>
                  <a:lnTo>
                    <a:pt x="17" y="20"/>
                  </a:lnTo>
                  <a:lnTo>
                    <a:pt x="20" y="20"/>
                  </a:lnTo>
                  <a:lnTo>
                    <a:pt x="24" y="21"/>
                  </a:lnTo>
                  <a:lnTo>
                    <a:pt x="25" y="24"/>
                  </a:lnTo>
                  <a:lnTo>
                    <a:pt x="26" y="27"/>
                  </a:lnTo>
                  <a:lnTo>
                    <a:pt x="26" y="27"/>
                  </a:lnTo>
                  <a:lnTo>
                    <a:pt x="27" y="33"/>
                  </a:lnTo>
                  <a:lnTo>
                    <a:pt x="25" y="40"/>
                  </a:lnTo>
                  <a:lnTo>
                    <a:pt x="23" y="43"/>
                  </a:lnTo>
                  <a:lnTo>
                    <a:pt x="17" y="46"/>
                  </a:lnTo>
                  <a:lnTo>
                    <a:pt x="17" y="46"/>
                  </a:lnTo>
                  <a:lnTo>
                    <a:pt x="13" y="47"/>
                  </a:lnTo>
                  <a:lnTo>
                    <a:pt x="7" y="49"/>
                  </a:lnTo>
                  <a:lnTo>
                    <a:pt x="7" y="49"/>
                  </a:lnTo>
                  <a:lnTo>
                    <a:pt x="4" y="37"/>
                  </a:lnTo>
                  <a:lnTo>
                    <a:pt x="6"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60">
              <a:extLst>
                <a:ext uri="{FF2B5EF4-FFF2-40B4-BE49-F238E27FC236}">
                  <a16:creationId xmlns:a16="http://schemas.microsoft.com/office/drawing/2014/main" id="{B3B1BB15-BDEF-41E4-B69A-6DA395DE6DCC}"/>
                </a:ext>
              </a:extLst>
            </p:cNvPr>
            <p:cNvSpPr>
              <a:spLocks/>
            </p:cNvSpPr>
            <p:nvPr userDrawn="1"/>
          </p:nvSpPr>
          <p:spPr bwMode="auto">
            <a:xfrm>
              <a:off x="5090" y="149"/>
              <a:ext cx="16" cy="25"/>
            </a:xfrm>
            <a:custGeom>
              <a:avLst/>
              <a:gdLst>
                <a:gd name="T0" fmla="*/ 7 w 33"/>
                <a:gd name="T1" fmla="*/ 49 h 52"/>
                <a:gd name="T2" fmla="*/ 7 w 33"/>
                <a:gd name="T3" fmla="*/ 49 h 52"/>
                <a:gd name="T4" fmla="*/ 10 w 33"/>
                <a:gd name="T5" fmla="*/ 47 h 52"/>
                <a:gd name="T6" fmla="*/ 10 w 33"/>
                <a:gd name="T7" fmla="*/ 45 h 52"/>
                <a:gd name="T8" fmla="*/ 10 w 33"/>
                <a:gd name="T9" fmla="*/ 45 h 52"/>
                <a:gd name="T10" fmla="*/ 8 w 33"/>
                <a:gd name="T11" fmla="*/ 29 h 52"/>
                <a:gd name="T12" fmla="*/ 8 w 33"/>
                <a:gd name="T13" fmla="*/ 29 h 52"/>
                <a:gd name="T14" fmla="*/ 6 w 33"/>
                <a:gd name="T15" fmla="*/ 12 h 52"/>
                <a:gd name="T16" fmla="*/ 6 w 33"/>
                <a:gd name="T17" fmla="*/ 12 h 52"/>
                <a:gd name="T18" fmla="*/ 5 w 33"/>
                <a:gd name="T19" fmla="*/ 11 h 52"/>
                <a:gd name="T20" fmla="*/ 1 w 33"/>
                <a:gd name="T21" fmla="*/ 11 h 52"/>
                <a:gd name="T22" fmla="*/ 0 w 33"/>
                <a:gd name="T23" fmla="*/ 8 h 52"/>
                <a:gd name="T24" fmla="*/ 17 w 33"/>
                <a:gd name="T25" fmla="*/ 3 h 52"/>
                <a:gd name="T26" fmla="*/ 17 w 33"/>
                <a:gd name="T27" fmla="*/ 3 h 52"/>
                <a:gd name="T28" fmla="*/ 25 w 33"/>
                <a:gd name="T29" fmla="*/ 0 h 52"/>
                <a:gd name="T30" fmla="*/ 25 w 33"/>
                <a:gd name="T31" fmla="*/ 0 h 52"/>
                <a:gd name="T32" fmla="*/ 27 w 33"/>
                <a:gd name="T33" fmla="*/ 12 h 52"/>
                <a:gd name="T34" fmla="*/ 25 w 33"/>
                <a:gd name="T35" fmla="*/ 14 h 52"/>
                <a:gd name="T36" fmla="*/ 25 w 33"/>
                <a:gd name="T37" fmla="*/ 14 h 52"/>
                <a:gd name="T38" fmla="*/ 24 w 33"/>
                <a:gd name="T39" fmla="*/ 9 h 52"/>
                <a:gd name="T40" fmla="*/ 22 w 33"/>
                <a:gd name="T41" fmla="*/ 6 h 52"/>
                <a:gd name="T42" fmla="*/ 19 w 33"/>
                <a:gd name="T43" fmla="*/ 6 h 52"/>
                <a:gd name="T44" fmla="*/ 15 w 33"/>
                <a:gd name="T45" fmla="*/ 6 h 52"/>
                <a:gd name="T46" fmla="*/ 11 w 33"/>
                <a:gd name="T47" fmla="*/ 8 h 52"/>
                <a:gd name="T48" fmla="*/ 11 w 33"/>
                <a:gd name="T49" fmla="*/ 8 h 52"/>
                <a:gd name="T50" fmla="*/ 10 w 33"/>
                <a:gd name="T51" fmla="*/ 9 h 52"/>
                <a:gd name="T52" fmla="*/ 10 w 33"/>
                <a:gd name="T53" fmla="*/ 9 h 52"/>
                <a:gd name="T54" fmla="*/ 12 w 33"/>
                <a:gd name="T55" fmla="*/ 23 h 52"/>
                <a:gd name="T56" fmla="*/ 12 w 33"/>
                <a:gd name="T57" fmla="*/ 23 h 52"/>
                <a:gd name="T58" fmla="*/ 12 w 33"/>
                <a:gd name="T59" fmla="*/ 24 h 52"/>
                <a:gd name="T60" fmla="*/ 15 w 33"/>
                <a:gd name="T61" fmla="*/ 24 h 52"/>
                <a:gd name="T62" fmla="*/ 16 w 33"/>
                <a:gd name="T63" fmla="*/ 24 h 52"/>
                <a:gd name="T64" fmla="*/ 16 w 33"/>
                <a:gd name="T65" fmla="*/ 24 h 52"/>
                <a:gd name="T66" fmla="*/ 18 w 33"/>
                <a:gd name="T67" fmla="*/ 23 h 52"/>
                <a:gd name="T68" fmla="*/ 20 w 33"/>
                <a:gd name="T69" fmla="*/ 21 h 52"/>
                <a:gd name="T70" fmla="*/ 20 w 33"/>
                <a:gd name="T71" fmla="*/ 20 h 52"/>
                <a:gd name="T72" fmla="*/ 20 w 33"/>
                <a:gd name="T73" fmla="*/ 17 h 52"/>
                <a:gd name="T74" fmla="*/ 23 w 33"/>
                <a:gd name="T75" fmla="*/ 17 h 52"/>
                <a:gd name="T76" fmla="*/ 23 w 33"/>
                <a:gd name="T77" fmla="*/ 17 h 52"/>
                <a:gd name="T78" fmla="*/ 24 w 33"/>
                <a:gd name="T79" fmla="*/ 23 h 52"/>
                <a:gd name="T80" fmla="*/ 24 w 33"/>
                <a:gd name="T81" fmla="*/ 23 h 52"/>
                <a:gd name="T82" fmla="*/ 25 w 33"/>
                <a:gd name="T83" fmla="*/ 30 h 52"/>
                <a:gd name="T84" fmla="*/ 23 w 33"/>
                <a:gd name="T85" fmla="*/ 30 h 52"/>
                <a:gd name="T86" fmla="*/ 23 w 33"/>
                <a:gd name="T87" fmla="*/ 30 h 52"/>
                <a:gd name="T88" fmla="*/ 20 w 33"/>
                <a:gd name="T89" fmla="*/ 26 h 52"/>
                <a:gd name="T90" fmla="*/ 19 w 33"/>
                <a:gd name="T91" fmla="*/ 26 h 52"/>
                <a:gd name="T92" fmla="*/ 17 w 33"/>
                <a:gd name="T93" fmla="*/ 26 h 52"/>
                <a:gd name="T94" fmla="*/ 14 w 33"/>
                <a:gd name="T95" fmla="*/ 27 h 52"/>
                <a:gd name="T96" fmla="*/ 14 w 33"/>
                <a:gd name="T97" fmla="*/ 27 h 52"/>
                <a:gd name="T98" fmla="*/ 14 w 33"/>
                <a:gd name="T99" fmla="*/ 29 h 52"/>
                <a:gd name="T100" fmla="*/ 16 w 33"/>
                <a:gd name="T101" fmla="*/ 44 h 52"/>
                <a:gd name="T102" fmla="*/ 16 w 33"/>
                <a:gd name="T103" fmla="*/ 44 h 52"/>
                <a:gd name="T104" fmla="*/ 17 w 33"/>
                <a:gd name="T105" fmla="*/ 45 h 52"/>
                <a:gd name="T106" fmla="*/ 25 w 33"/>
                <a:gd name="T107" fmla="*/ 42 h 52"/>
                <a:gd name="T108" fmla="*/ 25 w 33"/>
                <a:gd name="T109" fmla="*/ 42 h 52"/>
                <a:gd name="T110" fmla="*/ 28 w 33"/>
                <a:gd name="T111" fmla="*/ 41 h 52"/>
                <a:gd name="T112" fmla="*/ 29 w 33"/>
                <a:gd name="T113" fmla="*/ 36 h 52"/>
                <a:gd name="T114" fmla="*/ 29 w 33"/>
                <a:gd name="T115" fmla="*/ 32 h 52"/>
                <a:gd name="T116" fmla="*/ 32 w 33"/>
                <a:gd name="T117" fmla="*/ 32 h 52"/>
                <a:gd name="T118" fmla="*/ 32 w 33"/>
                <a:gd name="T119" fmla="*/ 32 h 52"/>
                <a:gd name="T120" fmla="*/ 33 w 33"/>
                <a:gd name="T121" fmla="*/ 44 h 52"/>
                <a:gd name="T122" fmla="*/ 7 w 33"/>
                <a:gd name="T123" fmla="*/ 52 h 52"/>
                <a:gd name="T124" fmla="*/ 7 w 33"/>
                <a:gd name="T125" fmla="*/ 4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 h="52">
                  <a:moveTo>
                    <a:pt x="7" y="49"/>
                  </a:moveTo>
                  <a:lnTo>
                    <a:pt x="7" y="49"/>
                  </a:lnTo>
                  <a:lnTo>
                    <a:pt x="10" y="47"/>
                  </a:lnTo>
                  <a:lnTo>
                    <a:pt x="10" y="45"/>
                  </a:lnTo>
                  <a:lnTo>
                    <a:pt x="10" y="45"/>
                  </a:lnTo>
                  <a:lnTo>
                    <a:pt x="8" y="29"/>
                  </a:lnTo>
                  <a:lnTo>
                    <a:pt x="8" y="29"/>
                  </a:lnTo>
                  <a:lnTo>
                    <a:pt x="6" y="12"/>
                  </a:lnTo>
                  <a:lnTo>
                    <a:pt x="6" y="12"/>
                  </a:lnTo>
                  <a:lnTo>
                    <a:pt x="5" y="11"/>
                  </a:lnTo>
                  <a:lnTo>
                    <a:pt x="1" y="11"/>
                  </a:lnTo>
                  <a:lnTo>
                    <a:pt x="0" y="8"/>
                  </a:lnTo>
                  <a:lnTo>
                    <a:pt x="17" y="3"/>
                  </a:lnTo>
                  <a:lnTo>
                    <a:pt x="17" y="3"/>
                  </a:lnTo>
                  <a:lnTo>
                    <a:pt x="25" y="0"/>
                  </a:lnTo>
                  <a:lnTo>
                    <a:pt x="25" y="0"/>
                  </a:lnTo>
                  <a:lnTo>
                    <a:pt x="27" y="12"/>
                  </a:lnTo>
                  <a:lnTo>
                    <a:pt x="25" y="14"/>
                  </a:lnTo>
                  <a:lnTo>
                    <a:pt x="25" y="14"/>
                  </a:lnTo>
                  <a:lnTo>
                    <a:pt x="24" y="9"/>
                  </a:lnTo>
                  <a:lnTo>
                    <a:pt x="22" y="6"/>
                  </a:lnTo>
                  <a:lnTo>
                    <a:pt x="19" y="6"/>
                  </a:lnTo>
                  <a:lnTo>
                    <a:pt x="15" y="6"/>
                  </a:lnTo>
                  <a:lnTo>
                    <a:pt x="11" y="8"/>
                  </a:lnTo>
                  <a:lnTo>
                    <a:pt x="11" y="8"/>
                  </a:lnTo>
                  <a:lnTo>
                    <a:pt x="10" y="9"/>
                  </a:lnTo>
                  <a:lnTo>
                    <a:pt x="10" y="9"/>
                  </a:lnTo>
                  <a:lnTo>
                    <a:pt x="12" y="23"/>
                  </a:lnTo>
                  <a:lnTo>
                    <a:pt x="12" y="23"/>
                  </a:lnTo>
                  <a:lnTo>
                    <a:pt x="12" y="24"/>
                  </a:lnTo>
                  <a:lnTo>
                    <a:pt x="15" y="24"/>
                  </a:lnTo>
                  <a:lnTo>
                    <a:pt x="16" y="24"/>
                  </a:lnTo>
                  <a:lnTo>
                    <a:pt x="16" y="24"/>
                  </a:lnTo>
                  <a:lnTo>
                    <a:pt x="18" y="23"/>
                  </a:lnTo>
                  <a:lnTo>
                    <a:pt x="20" y="21"/>
                  </a:lnTo>
                  <a:lnTo>
                    <a:pt x="20" y="20"/>
                  </a:lnTo>
                  <a:lnTo>
                    <a:pt x="20" y="17"/>
                  </a:lnTo>
                  <a:lnTo>
                    <a:pt x="23" y="17"/>
                  </a:lnTo>
                  <a:lnTo>
                    <a:pt x="23" y="17"/>
                  </a:lnTo>
                  <a:lnTo>
                    <a:pt x="24" y="23"/>
                  </a:lnTo>
                  <a:lnTo>
                    <a:pt x="24" y="23"/>
                  </a:lnTo>
                  <a:lnTo>
                    <a:pt x="25" y="30"/>
                  </a:lnTo>
                  <a:lnTo>
                    <a:pt x="23" y="30"/>
                  </a:lnTo>
                  <a:lnTo>
                    <a:pt x="23" y="30"/>
                  </a:lnTo>
                  <a:lnTo>
                    <a:pt x="20" y="26"/>
                  </a:lnTo>
                  <a:lnTo>
                    <a:pt x="19" y="26"/>
                  </a:lnTo>
                  <a:lnTo>
                    <a:pt x="17" y="26"/>
                  </a:lnTo>
                  <a:lnTo>
                    <a:pt x="14" y="27"/>
                  </a:lnTo>
                  <a:lnTo>
                    <a:pt x="14" y="27"/>
                  </a:lnTo>
                  <a:lnTo>
                    <a:pt x="14" y="29"/>
                  </a:lnTo>
                  <a:lnTo>
                    <a:pt x="16" y="44"/>
                  </a:lnTo>
                  <a:lnTo>
                    <a:pt x="16" y="44"/>
                  </a:lnTo>
                  <a:lnTo>
                    <a:pt x="17" y="45"/>
                  </a:lnTo>
                  <a:lnTo>
                    <a:pt x="25" y="42"/>
                  </a:lnTo>
                  <a:lnTo>
                    <a:pt x="25" y="42"/>
                  </a:lnTo>
                  <a:lnTo>
                    <a:pt x="28" y="41"/>
                  </a:lnTo>
                  <a:lnTo>
                    <a:pt x="29" y="36"/>
                  </a:lnTo>
                  <a:lnTo>
                    <a:pt x="29" y="32"/>
                  </a:lnTo>
                  <a:lnTo>
                    <a:pt x="32" y="32"/>
                  </a:lnTo>
                  <a:lnTo>
                    <a:pt x="32" y="32"/>
                  </a:lnTo>
                  <a:lnTo>
                    <a:pt x="33" y="44"/>
                  </a:lnTo>
                  <a:lnTo>
                    <a:pt x="7" y="52"/>
                  </a:lnTo>
                  <a:lnTo>
                    <a:pt x="7"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1">
              <a:extLst>
                <a:ext uri="{FF2B5EF4-FFF2-40B4-BE49-F238E27FC236}">
                  <a16:creationId xmlns:a16="http://schemas.microsoft.com/office/drawing/2014/main" id="{7D5E0FD9-B7D6-4D8B-980E-21D46A5553AC}"/>
                </a:ext>
              </a:extLst>
            </p:cNvPr>
            <p:cNvSpPr>
              <a:spLocks noEditPoints="1"/>
            </p:cNvSpPr>
            <p:nvPr userDrawn="1"/>
          </p:nvSpPr>
          <p:spPr bwMode="auto">
            <a:xfrm>
              <a:off x="5106" y="147"/>
              <a:ext cx="19" cy="23"/>
            </a:xfrm>
            <a:custGeom>
              <a:avLst/>
              <a:gdLst>
                <a:gd name="T0" fmla="*/ 12 w 37"/>
                <a:gd name="T1" fmla="*/ 20 h 45"/>
                <a:gd name="T2" fmla="*/ 16 w 37"/>
                <a:gd name="T3" fmla="*/ 21 h 45"/>
                <a:gd name="T4" fmla="*/ 20 w 37"/>
                <a:gd name="T5" fmla="*/ 20 h 45"/>
                <a:gd name="T6" fmla="*/ 24 w 37"/>
                <a:gd name="T7" fmla="*/ 14 h 45"/>
                <a:gd name="T8" fmla="*/ 24 w 37"/>
                <a:gd name="T9" fmla="*/ 11 h 45"/>
                <a:gd name="T10" fmla="*/ 20 w 37"/>
                <a:gd name="T11" fmla="*/ 5 h 45"/>
                <a:gd name="T12" fmla="*/ 15 w 37"/>
                <a:gd name="T13" fmla="*/ 3 h 45"/>
                <a:gd name="T14" fmla="*/ 11 w 37"/>
                <a:gd name="T15" fmla="*/ 3 h 45"/>
                <a:gd name="T16" fmla="*/ 12 w 37"/>
                <a:gd name="T17" fmla="*/ 20 h 45"/>
                <a:gd name="T18" fmla="*/ 3 w 37"/>
                <a:gd name="T19" fmla="*/ 42 h 45"/>
                <a:gd name="T20" fmla="*/ 8 w 37"/>
                <a:gd name="T21" fmla="*/ 39 h 45"/>
                <a:gd name="T22" fmla="*/ 7 w 37"/>
                <a:gd name="T23" fmla="*/ 23 h 45"/>
                <a:gd name="T24" fmla="*/ 5 w 37"/>
                <a:gd name="T25" fmla="*/ 6 h 45"/>
                <a:gd name="T26" fmla="*/ 4 w 37"/>
                <a:gd name="T27" fmla="*/ 5 h 45"/>
                <a:gd name="T28" fmla="*/ 0 w 37"/>
                <a:gd name="T29" fmla="*/ 3 h 45"/>
                <a:gd name="T30" fmla="*/ 18 w 37"/>
                <a:gd name="T31" fmla="*/ 0 h 45"/>
                <a:gd name="T32" fmla="*/ 26 w 37"/>
                <a:gd name="T33" fmla="*/ 2 h 45"/>
                <a:gd name="T34" fmla="*/ 28 w 37"/>
                <a:gd name="T35" fmla="*/ 5 h 45"/>
                <a:gd name="T36" fmla="*/ 29 w 37"/>
                <a:gd name="T37" fmla="*/ 9 h 45"/>
                <a:gd name="T38" fmla="*/ 28 w 37"/>
                <a:gd name="T39" fmla="*/ 15 h 45"/>
                <a:gd name="T40" fmla="*/ 22 w 37"/>
                <a:gd name="T41" fmla="*/ 21 h 45"/>
                <a:gd name="T42" fmla="*/ 24 w 37"/>
                <a:gd name="T43" fmla="*/ 23 h 45"/>
                <a:gd name="T44" fmla="*/ 32 w 37"/>
                <a:gd name="T45" fmla="*/ 35 h 45"/>
                <a:gd name="T46" fmla="*/ 37 w 37"/>
                <a:gd name="T47" fmla="*/ 38 h 45"/>
                <a:gd name="T48" fmla="*/ 29 w 37"/>
                <a:gd name="T49" fmla="*/ 42 h 45"/>
                <a:gd name="T50" fmla="*/ 17 w 37"/>
                <a:gd name="T51" fmla="*/ 24 h 45"/>
                <a:gd name="T52" fmla="*/ 15 w 37"/>
                <a:gd name="T53" fmla="*/ 24 h 45"/>
                <a:gd name="T54" fmla="*/ 12 w 37"/>
                <a:gd name="T55" fmla="*/ 24 h 45"/>
                <a:gd name="T56" fmla="*/ 13 w 37"/>
                <a:gd name="T57" fmla="*/ 39 h 45"/>
                <a:gd name="T58" fmla="*/ 15 w 37"/>
                <a:gd name="T59" fmla="*/ 41 h 45"/>
                <a:gd name="T60" fmla="*/ 19 w 37"/>
                <a:gd name="T61" fmla="*/ 44 h 45"/>
                <a:gd name="T62" fmla="*/ 3 w 37"/>
                <a:gd name="T63" fmla="*/ 4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 h="45">
                  <a:moveTo>
                    <a:pt x="12" y="20"/>
                  </a:moveTo>
                  <a:lnTo>
                    <a:pt x="12" y="20"/>
                  </a:lnTo>
                  <a:lnTo>
                    <a:pt x="12" y="21"/>
                  </a:lnTo>
                  <a:lnTo>
                    <a:pt x="16" y="21"/>
                  </a:lnTo>
                  <a:lnTo>
                    <a:pt x="16" y="21"/>
                  </a:lnTo>
                  <a:lnTo>
                    <a:pt x="20" y="20"/>
                  </a:lnTo>
                  <a:lnTo>
                    <a:pt x="22" y="17"/>
                  </a:lnTo>
                  <a:lnTo>
                    <a:pt x="24" y="14"/>
                  </a:lnTo>
                  <a:lnTo>
                    <a:pt x="24" y="11"/>
                  </a:lnTo>
                  <a:lnTo>
                    <a:pt x="24" y="11"/>
                  </a:lnTo>
                  <a:lnTo>
                    <a:pt x="22" y="8"/>
                  </a:lnTo>
                  <a:lnTo>
                    <a:pt x="20" y="5"/>
                  </a:lnTo>
                  <a:lnTo>
                    <a:pt x="18" y="3"/>
                  </a:lnTo>
                  <a:lnTo>
                    <a:pt x="15" y="3"/>
                  </a:lnTo>
                  <a:lnTo>
                    <a:pt x="15" y="3"/>
                  </a:lnTo>
                  <a:lnTo>
                    <a:pt x="11" y="3"/>
                  </a:lnTo>
                  <a:lnTo>
                    <a:pt x="11" y="5"/>
                  </a:lnTo>
                  <a:lnTo>
                    <a:pt x="12" y="20"/>
                  </a:lnTo>
                  <a:close/>
                  <a:moveTo>
                    <a:pt x="3" y="42"/>
                  </a:moveTo>
                  <a:lnTo>
                    <a:pt x="3" y="42"/>
                  </a:lnTo>
                  <a:lnTo>
                    <a:pt x="8" y="42"/>
                  </a:lnTo>
                  <a:lnTo>
                    <a:pt x="8" y="39"/>
                  </a:lnTo>
                  <a:lnTo>
                    <a:pt x="8" y="39"/>
                  </a:lnTo>
                  <a:lnTo>
                    <a:pt x="7" y="23"/>
                  </a:lnTo>
                  <a:lnTo>
                    <a:pt x="7" y="23"/>
                  </a:lnTo>
                  <a:lnTo>
                    <a:pt x="5" y="6"/>
                  </a:lnTo>
                  <a:lnTo>
                    <a:pt x="5" y="6"/>
                  </a:lnTo>
                  <a:lnTo>
                    <a:pt x="4" y="5"/>
                  </a:lnTo>
                  <a:lnTo>
                    <a:pt x="0" y="5"/>
                  </a:lnTo>
                  <a:lnTo>
                    <a:pt x="0" y="3"/>
                  </a:lnTo>
                  <a:lnTo>
                    <a:pt x="18" y="0"/>
                  </a:lnTo>
                  <a:lnTo>
                    <a:pt x="18" y="0"/>
                  </a:lnTo>
                  <a:lnTo>
                    <a:pt x="22" y="0"/>
                  </a:lnTo>
                  <a:lnTo>
                    <a:pt x="26" y="2"/>
                  </a:lnTo>
                  <a:lnTo>
                    <a:pt x="26" y="2"/>
                  </a:lnTo>
                  <a:lnTo>
                    <a:pt x="28" y="5"/>
                  </a:lnTo>
                  <a:lnTo>
                    <a:pt x="29" y="9"/>
                  </a:lnTo>
                  <a:lnTo>
                    <a:pt x="29" y="9"/>
                  </a:lnTo>
                  <a:lnTo>
                    <a:pt x="29" y="12"/>
                  </a:lnTo>
                  <a:lnTo>
                    <a:pt x="28" y="15"/>
                  </a:lnTo>
                  <a:lnTo>
                    <a:pt x="26" y="18"/>
                  </a:lnTo>
                  <a:lnTo>
                    <a:pt x="22" y="21"/>
                  </a:lnTo>
                  <a:lnTo>
                    <a:pt x="22" y="21"/>
                  </a:lnTo>
                  <a:lnTo>
                    <a:pt x="24" y="23"/>
                  </a:lnTo>
                  <a:lnTo>
                    <a:pt x="32" y="35"/>
                  </a:lnTo>
                  <a:lnTo>
                    <a:pt x="32" y="35"/>
                  </a:lnTo>
                  <a:lnTo>
                    <a:pt x="34" y="38"/>
                  </a:lnTo>
                  <a:lnTo>
                    <a:pt x="37" y="38"/>
                  </a:lnTo>
                  <a:lnTo>
                    <a:pt x="37" y="41"/>
                  </a:lnTo>
                  <a:lnTo>
                    <a:pt x="29" y="42"/>
                  </a:lnTo>
                  <a:lnTo>
                    <a:pt x="17" y="24"/>
                  </a:lnTo>
                  <a:lnTo>
                    <a:pt x="17" y="24"/>
                  </a:lnTo>
                  <a:lnTo>
                    <a:pt x="15" y="24"/>
                  </a:lnTo>
                  <a:lnTo>
                    <a:pt x="15" y="24"/>
                  </a:lnTo>
                  <a:lnTo>
                    <a:pt x="12" y="24"/>
                  </a:lnTo>
                  <a:lnTo>
                    <a:pt x="12" y="24"/>
                  </a:lnTo>
                  <a:lnTo>
                    <a:pt x="12" y="24"/>
                  </a:lnTo>
                  <a:lnTo>
                    <a:pt x="13" y="39"/>
                  </a:lnTo>
                  <a:lnTo>
                    <a:pt x="13" y="39"/>
                  </a:lnTo>
                  <a:lnTo>
                    <a:pt x="15" y="41"/>
                  </a:lnTo>
                  <a:lnTo>
                    <a:pt x="19" y="41"/>
                  </a:lnTo>
                  <a:lnTo>
                    <a:pt x="19" y="44"/>
                  </a:lnTo>
                  <a:lnTo>
                    <a:pt x="3" y="45"/>
                  </a:lnTo>
                  <a:lnTo>
                    <a:pt x="3"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62">
              <a:extLst>
                <a:ext uri="{FF2B5EF4-FFF2-40B4-BE49-F238E27FC236}">
                  <a16:creationId xmlns:a16="http://schemas.microsoft.com/office/drawing/2014/main" id="{E2BF254F-1A5E-4288-8B8E-E0D06084A09F}"/>
                </a:ext>
              </a:extLst>
            </p:cNvPr>
            <p:cNvSpPr>
              <a:spLocks/>
            </p:cNvSpPr>
            <p:nvPr userDrawn="1"/>
          </p:nvSpPr>
          <p:spPr bwMode="auto">
            <a:xfrm>
              <a:off x="5122" y="146"/>
              <a:ext cx="18" cy="22"/>
            </a:xfrm>
            <a:custGeom>
              <a:avLst/>
              <a:gdLst>
                <a:gd name="T0" fmla="*/ 0 w 37"/>
                <a:gd name="T1" fmla="*/ 2 h 45"/>
                <a:gd name="T2" fmla="*/ 17 w 37"/>
                <a:gd name="T3" fmla="*/ 2 h 45"/>
                <a:gd name="T4" fmla="*/ 17 w 37"/>
                <a:gd name="T5" fmla="*/ 3 h 45"/>
                <a:gd name="T6" fmla="*/ 15 w 37"/>
                <a:gd name="T7" fmla="*/ 3 h 45"/>
                <a:gd name="T8" fmla="*/ 15 w 37"/>
                <a:gd name="T9" fmla="*/ 3 h 45"/>
                <a:gd name="T10" fmla="*/ 13 w 37"/>
                <a:gd name="T11" fmla="*/ 5 h 45"/>
                <a:gd name="T12" fmla="*/ 12 w 37"/>
                <a:gd name="T13" fmla="*/ 6 h 45"/>
                <a:gd name="T14" fmla="*/ 12 w 37"/>
                <a:gd name="T15" fmla="*/ 6 h 45"/>
                <a:gd name="T16" fmla="*/ 17 w 37"/>
                <a:gd name="T17" fmla="*/ 23 h 45"/>
                <a:gd name="T18" fmla="*/ 21 w 37"/>
                <a:gd name="T19" fmla="*/ 35 h 45"/>
                <a:gd name="T20" fmla="*/ 24 w 37"/>
                <a:gd name="T21" fmla="*/ 23 h 45"/>
                <a:gd name="T22" fmla="*/ 24 w 37"/>
                <a:gd name="T23" fmla="*/ 23 h 45"/>
                <a:gd name="T24" fmla="*/ 29 w 37"/>
                <a:gd name="T25" fmla="*/ 5 h 45"/>
                <a:gd name="T26" fmla="*/ 29 w 37"/>
                <a:gd name="T27" fmla="*/ 5 h 45"/>
                <a:gd name="T28" fmla="*/ 28 w 37"/>
                <a:gd name="T29" fmla="*/ 3 h 45"/>
                <a:gd name="T30" fmla="*/ 23 w 37"/>
                <a:gd name="T31" fmla="*/ 3 h 45"/>
                <a:gd name="T32" fmla="*/ 23 w 37"/>
                <a:gd name="T33" fmla="*/ 0 h 45"/>
                <a:gd name="T34" fmla="*/ 37 w 37"/>
                <a:gd name="T35" fmla="*/ 0 h 45"/>
                <a:gd name="T36" fmla="*/ 37 w 37"/>
                <a:gd name="T37" fmla="*/ 3 h 45"/>
                <a:gd name="T38" fmla="*/ 34 w 37"/>
                <a:gd name="T39" fmla="*/ 3 h 45"/>
                <a:gd name="T40" fmla="*/ 34 w 37"/>
                <a:gd name="T41" fmla="*/ 3 h 45"/>
                <a:gd name="T42" fmla="*/ 33 w 37"/>
                <a:gd name="T43" fmla="*/ 3 h 45"/>
                <a:gd name="T44" fmla="*/ 32 w 37"/>
                <a:gd name="T45" fmla="*/ 5 h 45"/>
                <a:gd name="T46" fmla="*/ 30 w 37"/>
                <a:gd name="T47" fmla="*/ 12 h 45"/>
                <a:gd name="T48" fmla="*/ 30 w 37"/>
                <a:gd name="T49" fmla="*/ 12 h 45"/>
                <a:gd name="T50" fmla="*/ 23 w 37"/>
                <a:gd name="T51" fmla="*/ 36 h 45"/>
                <a:gd name="T52" fmla="*/ 21 w 37"/>
                <a:gd name="T53" fmla="*/ 45 h 45"/>
                <a:gd name="T54" fmla="*/ 17 w 37"/>
                <a:gd name="T55" fmla="*/ 45 h 45"/>
                <a:gd name="T56" fmla="*/ 17 w 37"/>
                <a:gd name="T57" fmla="*/ 45 h 45"/>
                <a:gd name="T58" fmla="*/ 13 w 37"/>
                <a:gd name="T59" fmla="*/ 29 h 45"/>
                <a:gd name="T60" fmla="*/ 7 w 37"/>
                <a:gd name="T61" fmla="*/ 9 h 45"/>
                <a:gd name="T62" fmla="*/ 7 w 37"/>
                <a:gd name="T63" fmla="*/ 9 h 45"/>
                <a:gd name="T64" fmla="*/ 5 w 37"/>
                <a:gd name="T65" fmla="*/ 5 h 45"/>
                <a:gd name="T66" fmla="*/ 0 w 37"/>
                <a:gd name="T67" fmla="*/ 5 h 45"/>
                <a:gd name="T68" fmla="*/ 0 w 37"/>
                <a:gd name="T69" fmla="*/ 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45">
                  <a:moveTo>
                    <a:pt x="0" y="2"/>
                  </a:moveTo>
                  <a:lnTo>
                    <a:pt x="17" y="2"/>
                  </a:lnTo>
                  <a:lnTo>
                    <a:pt x="17" y="3"/>
                  </a:lnTo>
                  <a:lnTo>
                    <a:pt x="15" y="3"/>
                  </a:lnTo>
                  <a:lnTo>
                    <a:pt x="15" y="3"/>
                  </a:lnTo>
                  <a:lnTo>
                    <a:pt x="13" y="5"/>
                  </a:lnTo>
                  <a:lnTo>
                    <a:pt x="12" y="6"/>
                  </a:lnTo>
                  <a:lnTo>
                    <a:pt x="12" y="6"/>
                  </a:lnTo>
                  <a:lnTo>
                    <a:pt x="17" y="23"/>
                  </a:lnTo>
                  <a:lnTo>
                    <a:pt x="21" y="35"/>
                  </a:lnTo>
                  <a:lnTo>
                    <a:pt x="24" y="23"/>
                  </a:lnTo>
                  <a:lnTo>
                    <a:pt x="24" y="23"/>
                  </a:lnTo>
                  <a:lnTo>
                    <a:pt x="29" y="5"/>
                  </a:lnTo>
                  <a:lnTo>
                    <a:pt x="29" y="5"/>
                  </a:lnTo>
                  <a:lnTo>
                    <a:pt x="28" y="3"/>
                  </a:lnTo>
                  <a:lnTo>
                    <a:pt x="23" y="3"/>
                  </a:lnTo>
                  <a:lnTo>
                    <a:pt x="23" y="0"/>
                  </a:lnTo>
                  <a:lnTo>
                    <a:pt x="37" y="0"/>
                  </a:lnTo>
                  <a:lnTo>
                    <a:pt x="37" y="3"/>
                  </a:lnTo>
                  <a:lnTo>
                    <a:pt x="34" y="3"/>
                  </a:lnTo>
                  <a:lnTo>
                    <a:pt x="34" y="3"/>
                  </a:lnTo>
                  <a:lnTo>
                    <a:pt x="33" y="3"/>
                  </a:lnTo>
                  <a:lnTo>
                    <a:pt x="32" y="5"/>
                  </a:lnTo>
                  <a:lnTo>
                    <a:pt x="30" y="12"/>
                  </a:lnTo>
                  <a:lnTo>
                    <a:pt x="30" y="12"/>
                  </a:lnTo>
                  <a:lnTo>
                    <a:pt x="23" y="36"/>
                  </a:lnTo>
                  <a:lnTo>
                    <a:pt x="21" y="45"/>
                  </a:lnTo>
                  <a:lnTo>
                    <a:pt x="17" y="45"/>
                  </a:lnTo>
                  <a:lnTo>
                    <a:pt x="17" y="45"/>
                  </a:lnTo>
                  <a:lnTo>
                    <a:pt x="13" y="29"/>
                  </a:lnTo>
                  <a:lnTo>
                    <a:pt x="7" y="9"/>
                  </a:lnTo>
                  <a:lnTo>
                    <a:pt x="7" y="9"/>
                  </a:lnTo>
                  <a:lnTo>
                    <a:pt x="5" y="5"/>
                  </a:lnTo>
                  <a:lnTo>
                    <a:pt x="0" y="5"/>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63">
              <a:extLst>
                <a:ext uri="{FF2B5EF4-FFF2-40B4-BE49-F238E27FC236}">
                  <a16:creationId xmlns:a16="http://schemas.microsoft.com/office/drawing/2014/main" id="{9087BAC0-9CDA-490E-8780-AA092F181190}"/>
                </a:ext>
              </a:extLst>
            </p:cNvPr>
            <p:cNvSpPr>
              <a:spLocks/>
            </p:cNvSpPr>
            <p:nvPr userDrawn="1"/>
          </p:nvSpPr>
          <p:spPr bwMode="auto">
            <a:xfrm>
              <a:off x="5140" y="146"/>
              <a:ext cx="9" cy="23"/>
            </a:xfrm>
            <a:custGeom>
              <a:avLst/>
              <a:gdLst>
                <a:gd name="T0" fmla="*/ 0 w 19"/>
                <a:gd name="T1" fmla="*/ 40 h 45"/>
                <a:gd name="T2" fmla="*/ 0 w 19"/>
                <a:gd name="T3" fmla="*/ 40 h 45"/>
                <a:gd name="T4" fmla="*/ 5 w 19"/>
                <a:gd name="T5" fmla="*/ 40 h 45"/>
                <a:gd name="T6" fmla="*/ 5 w 19"/>
                <a:gd name="T7" fmla="*/ 39 h 45"/>
                <a:gd name="T8" fmla="*/ 5 w 19"/>
                <a:gd name="T9" fmla="*/ 39 h 45"/>
                <a:gd name="T10" fmla="*/ 6 w 19"/>
                <a:gd name="T11" fmla="*/ 22 h 45"/>
                <a:gd name="T12" fmla="*/ 6 w 19"/>
                <a:gd name="T13" fmla="*/ 22 h 45"/>
                <a:gd name="T14" fmla="*/ 8 w 19"/>
                <a:gd name="T15" fmla="*/ 6 h 45"/>
                <a:gd name="T16" fmla="*/ 8 w 19"/>
                <a:gd name="T17" fmla="*/ 6 h 45"/>
                <a:gd name="T18" fmla="*/ 6 w 19"/>
                <a:gd name="T19" fmla="*/ 3 h 45"/>
                <a:gd name="T20" fmla="*/ 2 w 19"/>
                <a:gd name="T21" fmla="*/ 3 h 45"/>
                <a:gd name="T22" fmla="*/ 3 w 19"/>
                <a:gd name="T23" fmla="*/ 0 h 45"/>
                <a:gd name="T24" fmla="*/ 19 w 19"/>
                <a:gd name="T25" fmla="*/ 1 h 45"/>
                <a:gd name="T26" fmla="*/ 19 w 19"/>
                <a:gd name="T27" fmla="*/ 4 h 45"/>
                <a:gd name="T28" fmla="*/ 19 w 19"/>
                <a:gd name="T29" fmla="*/ 4 h 45"/>
                <a:gd name="T30" fmla="*/ 14 w 19"/>
                <a:gd name="T31" fmla="*/ 4 h 45"/>
                <a:gd name="T32" fmla="*/ 13 w 19"/>
                <a:gd name="T33" fmla="*/ 6 h 45"/>
                <a:gd name="T34" fmla="*/ 13 w 19"/>
                <a:gd name="T35" fmla="*/ 6 h 45"/>
                <a:gd name="T36" fmla="*/ 12 w 19"/>
                <a:gd name="T37" fmla="*/ 22 h 45"/>
                <a:gd name="T38" fmla="*/ 12 w 19"/>
                <a:gd name="T39" fmla="*/ 22 h 45"/>
                <a:gd name="T40" fmla="*/ 12 w 19"/>
                <a:gd name="T41" fmla="*/ 39 h 45"/>
                <a:gd name="T42" fmla="*/ 12 w 19"/>
                <a:gd name="T43" fmla="*/ 39 h 45"/>
                <a:gd name="T44" fmla="*/ 12 w 19"/>
                <a:gd name="T45" fmla="*/ 40 h 45"/>
                <a:gd name="T46" fmla="*/ 12 w 19"/>
                <a:gd name="T47" fmla="*/ 40 h 45"/>
                <a:gd name="T48" fmla="*/ 17 w 19"/>
                <a:gd name="T49" fmla="*/ 42 h 45"/>
                <a:gd name="T50" fmla="*/ 17 w 19"/>
                <a:gd name="T51" fmla="*/ 45 h 45"/>
                <a:gd name="T52" fmla="*/ 0 w 19"/>
                <a:gd name="T53" fmla="*/ 43 h 45"/>
                <a:gd name="T54" fmla="*/ 0 w 19"/>
                <a:gd name="T5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 h="45">
                  <a:moveTo>
                    <a:pt x="0" y="40"/>
                  </a:moveTo>
                  <a:lnTo>
                    <a:pt x="0" y="40"/>
                  </a:lnTo>
                  <a:lnTo>
                    <a:pt x="5" y="40"/>
                  </a:lnTo>
                  <a:lnTo>
                    <a:pt x="5" y="39"/>
                  </a:lnTo>
                  <a:lnTo>
                    <a:pt x="5" y="39"/>
                  </a:lnTo>
                  <a:lnTo>
                    <a:pt x="6" y="22"/>
                  </a:lnTo>
                  <a:lnTo>
                    <a:pt x="6" y="22"/>
                  </a:lnTo>
                  <a:lnTo>
                    <a:pt x="8" y="6"/>
                  </a:lnTo>
                  <a:lnTo>
                    <a:pt x="8" y="6"/>
                  </a:lnTo>
                  <a:lnTo>
                    <a:pt x="6" y="3"/>
                  </a:lnTo>
                  <a:lnTo>
                    <a:pt x="2" y="3"/>
                  </a:lnTo>
                  <a:lnTo>
                    <a:pt x="3" y="0"/>
                  </a:lnTo>
                  <a:lnTo>
                    <a:pt x="19" y="1"/>
                  </a:lnTo>
                  <a:lnTo>
                    <a:pt x="19" y="4"/>
                  </a:lnTo>
                  <a:lnTo>
                    <a:pt x="19" y="4"/>
                  </a:lnTo>
                  <a:lnTo>
                    <a:pt x="14" y="4"/>
                  </a:lnTo>
                  <a:lnTo>
                    <a:pt x="13" y="6"/>
                  </a:lnTo>
                  <a:lnTo>
                    <a:pt x="13" y="6"/>
                  </a:lnTo>
                  <a:lnTo>
                    <a:pt x="12" y="22"/>
                  </a:lnTo>
                  <a:lnTo>
                    <a:pt x="12" y="22"/>
                  </a:lnTo>
                  <a:lnTo>
                    <a:pt x="12" y="39"/>
                  </a:lnTo>
                  <a:lnTo>
                    <a:pt x="12" y="39"/>
                  </a:lnTo>
                  <a:lnTo>
                    <a:pt x="12" y="40"/>
                  </a:lnTo>
                  <a:lnTo>
                    <a:pt x="12" y="40"/>
                  </a:lnTo>
                  <a:lnTo>
                    <a:pt x="17" y="42"/>
                  </a:lnTo>
                  <a:lnTo>
                    <a:pt x="17" y="45"/>
                  </a:lnTo>
                  <a:lnTo>
                    <a:pt x="0" y="43"/>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64">
              <a:extLst>
                <a:ext uri="{FF2B5EF4-FFF2-40B4-BE49-F238E27FC236}">
                  <a16:creationId xmlns:a16="http://schemas.microsoft.com/office/drawing/2014/main" id="{78FBE6DB-1A5F-401B-B7D4-72C78E972A78}"/>
                </a:ext>
              </a:extLst>
            </p:cNvPr>
            <p:cNvSpPr>
              <a:spLocks/>
            </p:cNvSpPr>
            <p:nvPr userDrawn="1"/>
          </p:nvSpPr>
          <p:spPr bwMode="auto">
            <a:xfrm>
              <a:off x="5151" y="149"/>
              <a:ext cx="14" cy="22"/>
            </a:xfrm>
            <a:custGeom>
              <a:avLst/>
              <a:gdLst>
                <a:gd name="T0" fmla="*/ 30 w 30"/>
                <a:gd name="T1" fmla="*/ 38 h 45"/>
                <a:gd name="T2" fmla="*/ 30 w 30"/>
                <a:gd name="T3" fmla="*/ 38 h 45"/>
                <a:gd name="T4" fmla="*/ 25 w 30"/>
                <a:gd name="T5" fmla="*/ 41 h 45"/>
                <a:gd name="T6" fmla="*/ 22 w 30"/>
                <a:gd name="T7" fmla="*/ 44 h 45"/>
                <a:gd name="T8" fmla="*/ 18 w 30"/>
                <a:gd name="T9" fmla="*/ 45 h 45"/>
                <a:gd name="T10" fmla="*/ 14 w 30"/>
                <a:gd name="T11" fmla="*/ 45 h 45"/>
                <a:gd name="T12" fmla="*/ 14 w 30"/>
                <a:gd name="T13" fmla="*/ 45 h 45"/>
                <a:gd name="T14" fmla="*/ 8 w 30"/>
                <a:gd name="T15" fmla="*/ 42 h 45"/>
                <a:gd name="T16" fmla="*/ 4 w 30"/>
                <a:gd name="T17" fmla="*/ 38 h 45"/>
                <a:gd name="T18" fmla="*/ 2 w 30"/>
                <a:gd name="T19" fmla="*/ 33 h 45"/>
                <a:gd name="T20" fmla="*/ 1 w 30"/>
                <a:gd name="T21" fmla="*/ 30 h 45"/>
                <a:gd name="T22" fmla="*/ 0 w 30"/>
                <a:gd name="T23" fmla="*/ 24 h 45"/>
                <a:gd name="T24" fmla="*/ 1 w 30"/>
                <a:gd name="T25" fmla="*/ 20 h 45"/>
                <a:gd name="T26" fmla="*/ 1 w 30"/>
                <a:gd name="T27" fmla="*/ 20 h 45"/>
                <a:gd name="T28" fmla="*/ 2 w 30"/>
                <a:gd name="T29" fmla="*/ 11 h 45"/>
                <a:gd name="T30" fmla="*/ 7 w 30"/>
                <a:gd name="T31" fmla="*/ 5 h 45"/>
                <a:gd name="T32" fmla="*/ 9 w 30"/>
                <a:gd name="T33" fmla="*/ 2 h 45"/>
                <a:gd name="T34" fmla="*/ 13 w 30"/>
                <a:gd name="T35" fmla="*/ 0 h 45"/>
                <a:gd name="T36" fmla="*/ 16 w 30"/>
                <a:gd name="T37" fmla="*/ 0 h 45"/>
                <a:gd name="T38" fmla="*/ 20 w 30"/>
                <a:gd name="T39" fmla="*/ 0 h 45"/>
                <a:gd name="T40" fmla="*/ 20 w 30"/>
                <a:gd name="T41" fmla="*/ 0 h 45"/>
                <a:gd name="T42" fmla="*/ 30 w 30"/>
                <a:gd name="T43" fmla="*/ 5 h 45"/>
                <a:gd name="T44" fmla="*/ 30 w 30"/>
                <a:gd name="T45" fmla="*/ 5 h 45"/>
                <a:gd name="T46" fmla="*/ 30 w 30"/>
                <a:gd name="T47" fmla="*/ 17 h 45"/>
                <a:gd name="T48" fmla="*/ 27 w 30"/>
                <a:gd name="T49" fmla="*/ 17 h 45"/>
                <a:gd name="T50" fmla="*/ 27 w 30"/>
                <a:gd name="T51" fmla="*/ 17 h 45"/>
                <a:gd name="T52" fmla="*/ 26 w 30"/>
                <a:gd name="T53" fmla="*/ 12 h 45"/>
                <a:gd name="T54" fmla="*/ 25 w 30"/>
                <a:gd name="T55" fmla="*/ 8 h 45"/>
                <a:gd name="T56" fmla="*/ 23 w 30"/>
                <a:gd name="T57" fmla="*/ 5 h 45"/>
                <a:gd name="T58" fmla="*/ 19 w 30"/>
                <a:gd name="T59" fmla="*/ 3 h 45"/>
                <a:gd name="T60" fmla="*/ 19 w 30"/>
                <a:gd name="T61" fmla="*/ 3 h 45"/>
                <a:gd name="T62" fmla="*/ 15 w 30"/>
                <a:gd name="T63" fmla="*/ 3 h 45"/>
                <a:gd name="T64" fmla="*/ 11 w 30"/>
                <a:gd name="T65" fmla="*/ 6 h 45"/>
                <a:gd name="T66" fmla="*/ 9 w 30"/>
                <a:gd name="T67" fmla="*/ 12 h 45"/>
                <a:gd name="T68" fmla="*/ 7 w 30"/>
                <a:gd name="T69" fmla="*/ 20 h 45"/>
                <a:gd name="T70" fmla="*/ 7 w 30"/>
                <a:gd name="T71" fmla="*/ 20 h 45"/>
                <a:gd name="T72" fmla="*/ 7 w 30"/>
                <a:gd name="T73" fmla="*/ 29 h 45"/>
                <a:gd name="T74" fmla="*/ 8 w 30"/>
                <a:gd name="T75" fmla="*/ 35 h 45"/>
                <a:gd name="T76" fmla="*/ 11 w 30"/>
                <a:gd name="T77" fmla="*/ 39 h 45"/>
                <a:gd name="T78" fmla="*/ 15 w 30"/>
                <a:gd name="T79" fmla="*/ 41 h 45"/>
                <a:gd name="T80" fmla="*/ 15 w 30"/>
                <a:gd name="T81" fmla="*/ 41 h 45"/>
                <a:gd name="T82" fmla="*/ 18 w 30"/>
                <a:gd name="T83" fmla="*/ 41 h 45"/>
                <a:gd name="T84" fmla="*/ 22 w 30"/>
                <a:gd name="T85" fmla="*/ 41 h 45"/>
                <a:gd name="T86" fmla="*/ 25 w 30"/>
                <a:gd name="T87" fmla="*/ 38 h 45"/>
                <a:gd name="T88" fmla="*/ 27 w 30"/>
                <a:gd name="T89" fmla="*/ 35 h 45"/>
                <a:gd name="T90" fmla="*/ 30 w 30"/>
                <a:gd name="T9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 h="45">
                  <a:moveTo>
                    <a:pt x="30" y="38"/>
                  </a:moveTo>
                  <a:lnTo>
                    <a:pt x="30" y="38"/>
                  </a:lnTo>
                  <a:lnTo>
                    <a:pt x="25" y="41"/>
                  </a:lnTo>
                  <a:lnTo>
                    <a:pt x="22" y="44"/>
                  </a:lnTo>
                  <a:lnTo>
                    <a:pt x="18" y="45"/>
                  </a:lnTo>
                  <a:lnTo>
                    <a:pt x="14" y="45"/>
                  </a:lnTo>
                  <a:lnTo>
                    <a:pt x="14" y="45"/>
                  </a:lnTo>
                  <a:lnTo>
                    <a:pt x="8" y="42"/>
                  </a:lnTo>
                  <a:lnTo>
                    <a:pt x="4" y="38"/>
                  </a:lnTo>
                  <a:lnTo>
                    <a:pt x="2" y="33"/>
                  </a:lnTo>
                  <a:lnTo>
                    <a:pt x="1" y="30"/>
                  </a:lnTo>
                  <a:lnTo>
                    <a:pt x="0" y="24"/>
                  </a:lnTo>
                  <a:lnTo>
                    <a:pt x="1" y="20"/>
                  </a:lnTo>
                  <a:lnTo>
                    <a:pt x="1" y="20"/>
                  </a:lnTo>
                  <a:lnTo>
                    <a:pt x="2" y="11"/>
                  </a:lnTo>
                  <a:lnTo>
                    <a:pt x="7" y="5"/>
                  </a:lnTo>
                  <a:lnTo>
                    <a:pt x="9" y="2"/>
                  </a:lnTo>
                  <a:lnTo>
                    <a:pt x="13" y="0"/>
                  </a:lnTo>
                  <a:lnTo>
                    <a:pt x="16" y="0"/>
                  </a:lnTo>
                  <a:lnTo>
                    <a:pt x="20" y="0"/>
                  </a:lnTo>
                  <a:lnTo>
                    <a:pt x="20" y="0"/>
                  </a:lnTo>
                  <a:lnTo>
                    <a:pt x="30" y="5"/>
                  </a:lnTo>
                  <a:lnTo>
                    <a:pt x="30" y="5"/>
                  </a:lnTo>
                  <a:lnTo>
                    <a:pt x="30" y="17"/>
                  </a:lnTo>
                  <a:lnTo>
                    <a:pt x="27" y="17"/>
                  </a:lnTo>
                  <a:lnTo>
                    <a:pt x="27" y="17"/>
                  </a:lnTo>
                  <a:lnTo>
                    <a:pt x="26" y="12"/>
                  </a:lnTo>
                  <a:lnTo>
                    <a:pt x="25" y="8"/>
                  </a:lnTo>
                  <a:lnTo>
                    <a:pt x="23" y="5"/>
                  </a:lnTo>
                  <a:lnTo>
                    <a:pt x="19" y="3"/>
                  </a:lnTo>
                  <a:lnTo>
                    <a:pt x="19" y="3"/>
                  </a:lnTo>
                  <a:lnTo>
                    <a:pt x="15" y="3"/>
                  </a:lnTo>
                  <a:lnTo>
                    <a:pt x="11" y="6"/>
                  </a:lnTo>
                  <a:lnTo>
                    <a:pt x="9" y="12"/>
                  </a:lnTo>
                  <a:lnTo>
                    <a:pt x="7" y="20"/>
                  </a:lnTo>
                  <a:lnTo>
                    <a:pt x="7" y="20"/>
                  </a:lnTo>
                  <a:lnTo>
                    <a:pt x="7" y="29"/>
                  </a:lnTo>
                  <a:lnTo>
                    <a:pt x="8" y="35"/>
                  </a:lnTo>
                  <a:lnTo>
                    <a:pt x="11" y="39"/>
                  </a:lnTo>
                  <a:lnTo>
                    <a:pt x="15" y="41"/>
                  </a:lnTo>
                  <a:lnTo>
                    <a:pt x="15" y="41"/>
                  </a:lnTo>
                  <a:lnTo>
                    <a:pt x="18" y="41"/>
                  </a:lnTo>
                  <a:lnTo>
                    <a:pt x="22" y="41"/>
                  </a:lnTo>
                  <a:lnTo>
                    <a:pt x="25" y="38"/>
                  </a:lnTo>
                  <a:lnTo>
                    <a:pt x="27" y="35"/>
                  </a:lnTo>
                  <a:lnTo>
                    <a:pt x="3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65">
              <a:extLst>
                <a:ext uri="{FF2B5EF4-FFF2-40B4-BE49-F238E27FC236}">
                  <a16:creationId xmlns:a16="http://schemas.microsoft.com/office/drawing/2014/main" id="{3F27F5A2-42E1-48A8-BCAA-7B50B09C86A0}"/>
                </a:ext>
              </a:extLst>
            </p:cNvPr>
            <p:cNvSpPr>
              <a:spLocks/>
            </p:cNvSpPr>
            <p:nvPr userDrawn="1"/>
          </p:nvSpPr>
          <p:spPr bwMode="auto">
            <a:xfrm>
              <a:off x="5165" y="152"/>
              <a:ext cx="16" cy="25"/>
            </a:xfrm>
            <a:custGeom>
              <a:avLst/>
              <a:gdLst>
                <a:gd name="T0" fmla="*/ 2 w 33"/>
                <a:gd name="T1" fmla="*/ 39 h 50"/>
                <a:gd name="T2" fmla="*/ 2 w 33"/>
                <a:gd name="T3" fmla="*/ 39 h 50"/>
                <a:gd name="T4" fmla="*/ 5 w 33"/>
                <a:gd name="T5" fmla="*/ 39 h 50"/>
                <a:gd name="T6" fmla="*/ 6 w 33"/>
                <a:gd name="T7" fmla="*/ 38 h 50"/>
                <a:gd name="T8" fmla="*/ 6 w 33"/>
                <a:gd name="T9" fmla="*/ 38 h 50"/>
                <a:gd name="T10" fmla="*/ 9 w 33"/>
                <a:gd name="T11" fmla="*/ 23 h 50"/>
                <a:gd name="T12" fmla="*/ 9 w 33"/>
                <a:gd name="T13" fmla="*/ 23 h 50"/>
                <a:gd name="T14" fmla="*/ 13 w 33"/>
                <a:gd name="T15" fmla="*/ 6 h 50"/>
                <a:gd name="T16" fmla="*/ 13 w 33"/>
                <a:gd name="T17" fmla="*/ 6 h 50"/>
                <a:gd name="T18" fmla="*/ 13 w 33"/>
                <a:gd name="T19" fmla="*/ 5 h 50"/>
                <a:gd name="T20" fmla="*/ 8 w 33"/>
                <a:gd name="T21" fmla="*/ 2 h 50"/>
                <a:gd name="T22" fmla="*/ 9 w 33"/>
                <a:gd name="T23" fmla="*/ 0 h 50"/>
                <a:gd name="T24" fmla="*/ 26 w 33"/>
                <a:gd name="T25" fmla="*/ 6 h 50"/>
                <a:gd name="T26" fmla="*/ 26 w 33"/>
                <a:gd name="T27" fmla="*/ 6 h 50"/>
                <a:gd name="T28" fmla="*/ 33 w 33"/>
                <a:gd name="T29" fmla="*/ 8 h 50"/>
                <a:gd name="T30" fmla="*/ 33 w 33"/>
                <a:gd name="T31" fmla="*/ 8 h 50"/>
                <a:gd name="T32" fmla="*/ 32 w 33"/>
                <a:gd name="T33" fmla="*/ 20 h 50"/>
                <a:gd name="T34" fmla="*/ 30 w 33"/>
                <a:gd name="T35" fmla="*/ 18 h 50"/>
                <a:gd name="T36" fmla="*/ 30 w 33"/>
                <a:gd name="T37" fmla="*/ 18 h 50"/>
                <a:gd name="T38" fmla="*/ 30 w 33"/>
                <a:gd name="T39" fmla="*/ 14 h 50"/>
                <a:gd name="T40" fmla="*/ 29 w 33"/>
                <a:gd name="T41" fmla="*/ 11 h 50"/>
                <a:gd name="T42" fmla="*/ 28 w 33"/>
                <a:gd name="T43" fmla="*/ 9 h 50"/>
                <a:gd name="T44" fmla="*/ 23 w 33"/>
                <a:gd name="T45" fmla="*/ 8 h 50"/>
                <a:gd name="T46" fmla="*/ 20 w 33"/>
                <a:gd name="T47" fmla="*/ 6 h 50"/>
                <a:gd name="T48" fmla="*/ 20 w 33"/>
                <a:gd name="T49" fmla="*/ 6 h 50"/>
                <a:gd name="T50" fmla="*/ 19 w 33"/>
                <a:gd name="T51" fmla="*/ 6 h 50"/>
                <a:gd name="T52" fmla="*/ 15 w 33"/>
                <a:gd name="T53" fmla="*/ 20 h 50"/>
                <a:gd name="T54" fmla="*/ 15 w 33"/>
                <a:gd name="T55" fmla="*/ 20 h 50"/>
                <a:gd name="T56" fmla="*/ 15 w 33"/>
                <a:gd name="T57" fmla="*/ 21 h 50"/>
                <a:gd name="T58" fmla="*/ 16 w 33"/>
                <a:gd name="T59" fmla="*/ 23 h 50"/>
                <a:gd name="T60" fmla="*/ 17 w 33"/>
                <a:gd name="T61" fmla="*/ 23 h 50"/>
                <a:gd name="T62" fmla="*/ 17 w 33"/>
                <a:gd name="T63" fmla="*/ 23 h 50"/>
                <a:gd name="T64" fmla="*/ 21 w 33"/>
                <a:gd name="T65" fmla="*/ 23 h 50"/>
                <a:gd name="T66" fmla="*/ 23 w 33"/>
                <a:gd name="T67" fmla="*/ 23 h 50"/>
                <a:gd name="T68" fmla="*/ 24 w 33"/>
                <a:gd name="T69" fmla="*/ 21 h 50"/>
                <a:gd name="T70" fmla="*/ 24 w 33"/>
                <a:gd name="T71" fmla="*/ 20 h 50"/>
                <a:gd name="T72" fmla="*/ 26 w 33"/>
                <a:gd name="T73" fmla="*/ 20 h 50"/>
                <a:gd name="T74" fmla="*/ 26 w 33"/>
                <a:gd name="T75" fmla="*/ 20 h 50"/>
                <a:gd name="T76" fmla="*/ 25 w 33"/>
                <a:gd name="T77" fmla="*/ 27 h 50"/>
                <a:gd name="T78" fmla="*/ 25 w 33"/>
                <a:gd name="T79" fmla="*/ 27 h 50"/>
                <a:gd name="T80" fmla="*/ 24 w 33"/>
                <a:gd name="T81" fmla="*/ 33 h 50"/>
                <a:gd name="T82" fmla="*/ 22 w 33"/>
                <a:gd name="T83" fmla="*/ 33 h 50"/>
                <a:gd name="T84" fmla="*/ 22 w 33"/>
                <a:gd name="T85" fmla="*/ 33 h 50"/>
                <a:gd name="T86" fmla="*/ 22 w 33"/>
                <a:gd name="T87" fmla="*/ 29 h 50"/>
                <a:gd name="T88" fmla="*/ 21 w 33"/>
                <a:gd name="T89" fmla="*/ 27 h 50"/>
                <a:gd name="T90" fmla="*/ 19 w 33"/>
                <a:gd name="T91" fmla="*/ 26 h 50"/>
                <a:gd name="T92" fmla="*/ 15 w 33"/>
                <a:gd name="T93" fmla="*/ 24 h 50"/>
                <a:gd name="T94" fmla="*/ 15 w 33"/>
                <a:gd name="T95" fmla="*/ 24 h 50"/>
                <a:gd name="T96" fmla="*/ 15 w 33"/>
                <a:gd name="T97" fmla="*/ 24 h 50"/>
                <a:gd name="T98" fmla="*/ 14 w 33"/>
                <a:gd name="T99" fmla="*/ 26 h 50"/>
                <a:gd name="T100" fmla="*/ 12 w 33"/>
                <a:gd name="T101" fmla="*/ 41 h 50"/>
                <a:gd name="T102" fmla="*/ 12 w 33"/>
                <a:gd name="T103" fmla="*/ 41 h 50"/>
                <a:gd name="T104" fmla="*/ 12 w 33"/>
                <a:gd name="T105" fmla="*/ 43 h 50"/>
                <a:gd name="T106" fmla="*/ 20 w 33"/>
                <a:gd name="T107" fmla="*/ 46 h 50"/>
                <a:gd name="T108" fmla="*/ 20 w 33"/>
                <a:gd name="T109" fmla="*/ 46 h 50"/>
                <a:gd name="T110" fmla="*/ 23 w 33"/>
                <a:gd name="T111" fmla="*/ 46 h 50"/>
                <a:gd name="T112" fmla="*/ 26 w 33"/>
                <a:gd name="T113" fmla="*/ 43 h 50"/>
                <a:gd name="T114" fmla="*/ 28 w 33"/>
                <a:gd name="T115" fmla="*/ 38 h 50"/>
                <a:gd name="T116" fmla="*/ 30 w 33"/>
                <a:gd name="T117" fmla="*/ 39 h 50"/>
                <a:gd name="T118" fmla="*/ 30 w 33"/>
                <a:gd name="T119" fmla="*/ 39 h 50"/>
                <a:gd name="T120" fmla="*/ 26 w 33"/>
                <a:gd name="T121" fmla="*/ 50 h 50"/>
                <a:gd name="T122" fmla="*/ 0 w 33"/>
                <a:gd name="T123" fmla="*/ 41 h 50"/>
                <a:gd name="T124" fmla="*/ 2 w 33"/>
                <a:gd name="T125" fmla="*/ 3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 h="50">
                  <a:moveTo>
                    <a:pt x="2" y="39"/>
                  </a:moveTo>
                  <a:lnTo>
                    <a:pt x="2" y="39"/>
                  </a:lnTo>
                  <a:lnTo>
                    <a:pt x="5" y="39"/>
                  </a:lnTo>
                  <a:lnTo>
                    <a:pt x="6" y="38"/>
                  </a:lnTo>
                  <a:lnTo>
                    <a:pt x="6" y="38"/>
                  </a:lnTo>
                  <a:lnTo>
                    <a:pt x="9" y="23"/>
                  </a:lnTo>
                  <a:lnTo>
                    <a:pt x="9" y="23"/>
                  </a:lnTo>
                  <a:lnTo>
                    <a:pt x="13" y="6"/>
                  </a:lnTo>
                  <a:lnTo>
                    <a:pt x="13" y="6"/>
                  </a:lnTo>
                  <a:lnTo>
                    <a:pt x="13" y="5"/>
                  </a:lnTo>
                  <a:lnTo>
                    <a:pt x="8" y="2"/>
                  </a:lnTo>
                  <a:lnTo>
                    <a:pt x="9" y="0"/>
                  </a:lnTo>
                  <a:lnTo>
                    <a:pt x="26" y="6"/>
                  </a:lnTo>
                  <a:lnTo>
                    <a:pt x="26" y="6"/>
                  </a:lnTo>
                  <a:lnTo>
                    <a:pt x="33" y="8"/>
                  </a:lnTo>
                  <a:lnTo>
                    <a:pt x="33" y="8"/>
                  </a:lnTo>
                  <a:lnTo>
                    <a:pt x="32" y="20"/>
                  </a:lnTo>
                  <a:lnTo>
                    <a:pt x="30" y="18"/>
                  </a:lnTo>
                  <a:lnTo>
                    <a:pt x="30" y="18"/>
                  </a:lnTo>
                  <a:lnTo>
                    <a:pt x="30" y="14"/>
                  </a:lnTo>
                  <a:lnTo>
                    <a:pt x="29" y="11"/>
                  </a:lnTo>
                  <a:lnTo>
                    <a:pt x="28" y="9"/>
                  </a:lnTo>
                  <a:lnTo>
                    <a:pt x="23" y="8"/>
                  </a:lnTo>
                  <a:lnTo>
                    <a:pt x="20" y="6"/>
                  </a:lnTo>
                  <a:lnTo>
                    <a:pt x="20" y="6"/>
                  </a:lnTo>
                  <a:lnTo>
                    <a:pt x="19" y="6"/>
                  </a:lnTo>
                  <a:lnTo>
                    <a:pt x="15" y="20"/>
                  </a:lnTo>
                  <a:lnTo>
                    <a:pt x="15" y="20"/>
                  </a:lnTo>
                  <a:lnTo>
                    <a:pt x="15" y="21"/>
                  </a:lnTo>
                  <a:lnTo>
                    <a:pt x="16" y="23"/>
                  </a:lnTo>
                  <a:lnTo>
                    <a:pt x="17" y="23"/>
                  </a:lnTo>
                  <a:lnTo>
                    <a:pt x="17" y="23"/>
                  </a:lnTo>
                  <a:lnTo>
                    <a:pt x="21" y="23"/>
                  </a:lnTo>
                  <a:lnTo>
                    <a:pt x="23" y="23"/>
                  </a:lnTo>
                  <a:lnTo>
                    <a:pt x="24" y="21"/>
                  </a:lnTo>
                  <a:lnTo>
                    <a:pt x="24" y="20"/>
                  </a:lnTo>
                  <a:lnTo>
                    <a:pt x="26" y="20"/>
                  </a:lnTo>
                  <a:lnTo>
                    <a:pt x="26" y="20"/>
                  </a:lnTo>
                  <a:lnTo>
                    <a:pt x="25" y="27"/>
                  </a:lnTo>
                  <a:lnTo>
                    <a:pt x="25" y="27"/>
                  </a:lnTo>
                  <a:lnTo>
                    <a:pt x="24" y="33"/>
                  </a:lnTo>
                  <a:lnTo>
                    <a:pt x="22" y="33"/>
                  </a:lnTo>
                  <a:lnTo>
                    <a:pt x="22" y="33"/>
                  </a:lnTo>
                  <a:lnTo>
                    <a:pt x="22" y="29"/>
                  </a:lnTo>
                  <a:lnTo>
                    <a:pt x="21" y="27"/>
                  </a:lnTo>
                  <a:lnTo>
                    <a:pt x="19" y="26"/>
                  </a:lnTo>
                  <a:lnTo>
                    <a:pt x="15" y="24"/>
                  </a:lnTo>
                  <a:lnTo>
                    <a:pt x="15" y="24"/>
                  </a:lnTo>
                  <a:lnTo>
                    <a:pt x="15" y="24"/>
                  </a:lnTo>
                  <a:lnTo>
                    <a:pt x="14" y="26"/>
                  </a:lnTo>
                  <a:lnTo>
                    <a:pt x="12" y="41"/>
                  </a:lnTo>
                  <a:lnTo>
                    <a:pt x="12" y="41"/>
                  </a:lnTo>
                  <a:lnTo>
                    <a:pt x="12" y="43"/>
                  </a:lnTo>
                  <a:lnTo>
                    <a:pt x="20" y="46"/>
                  </a:lnTo>
                  <a:lnTo>
                    <a:pt x="20" y="46"/>
                  </a:lnTo>
                  <a:lnTo>
                    <a:pt x="23" y="46"/>
                  </a:lnTo>
                  <a:lnTo>
                    <a:pt x="26" y="43"/>
                  </a:lnTo>
                  <a:lnTo>
                    <a:pt x="28" y="38"/>
                  </a:lnTo>
                  <a:lnTo>
                    <a:pt x="30" y="39"/>
                  </a:lnTo>
                  <a:lnTo>
                    <a:pt x="30" y="39"/>
                  </a:lnTo>
                  <a:lnTo>
                    <a:pt x="26" y="50"/>
                  </a:lnTo>
                  <a:lnTo>
                    <a:pt x="0" y="41"/>
                  </a:lnTo>
                  <a:lnTo>
                    <a:pt x="2"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66">
              <a:extLst>
                <a:ext uri="{FF2B5EF4-FFF2-40B4-BE49-F238E27FC236}">
                  <a16:creationId xmlns:a16="http://schemas.microsoft.com/office/drawing/2014/main" id="{447A2F54-4E11-4EBF-9FB8-E87DE52D907C}"/>
                </a:ext>
              </a:extLst>
            </p:cNvPr>
            <p:cNvSpPr>
              <a:spLocks/>
            </p:cNvSpPr>
            <p:nvPr userDrawn="1"/>
          </p:nvSpPr>
          <p:spPr bwMode="auto">
            <a:xfrm>
              <a:off x="5181" y="159"/>
              <a:ext cx="15" cy="23"/>
            </a:xfrm>
            <a:custGeom>
              <a:avLst/>
              <a:gdLst>
                <a:gd name="T0" fmla="*/ 5 w 31"/>
                <a:gd name="T1" fmla="*/ 24 h 46"/>
                <a:gd name="T2" fmla="*/ 6 w 31"/>
                <a:gd name="T3" fmla="*/ 35 h 46"/>
                <a:gd name="T4" fmla="*/ 10 w 31"/>
                <a:gd name="T5" fmla="*/ 41 h 46"/>
                <a:gd name="T6" fmla="*/ 14 w 31"/>
                <a:gd name="T7" fmla="*/ 43 h 46"/>
                <a:gd name="T8" fmla="*/ 18 w 31"/>
                <a:gd name="T9" fmla="*/ 40 h 46"/>
                <a:gd name="T10" fmla="*/ 19 w 31"/>
                <a:gd name="T11" fmla="*/ 38 h 46"/>
                <a:gd name="T12" fmla="*/ 19 w 31"/>
                <a:gd name="T13" fmla="*/ 32 h 46"/>
                <a:gd name="T14" fmla="*/ 13 w 31"/>
                <a:gd name="T15" fmla="*/ 24 h 46"/>
                <a:gd name="T16" fmla="*/ 9 w 31"/>
                <a:gd name="T17" fmla="*/ 20 h 46"/>
                <a:gd name="T18" fmla="*/ 7 w 31"/>
                <a:gd name="T19" fmla="*/ 12 h 46"/>
                <a:gd name="T20" fmla="*/ 8 w 31"/>
                <a:gd name="T21" fmla="*/ 9 h 46"/>
                <a:gd name="T22" fmla="*/ 14 w 31"/>
                <a:gd name="T23" fmla="*/ 2 h 46"/>
                <a:gd name="T24" fmla="*/ 23 w 31"/>
                <a:gd name="T25" fmla="*/ 2 h 46"/>
                <a:gd name="T26" fmla="*/ 27 w 31"/>
                <a:gd name="T27" fmla="*/ 5 h 46"/>
                <a:gd name="T28" fmla="*/ 31 w 31"/>
                <a:gd name="T29" fmla="*/ 8 h 46"/>
                <a:gd name="T30" fmla="*/ 30 w 31"/>
                <a:gd name="T31" fmla="*/ 11 h 46"/>
                <a:gd name="T32" fmla="*/ 26 w 31"/>
                <a:gd name="T33" fmla="*/ 18 h 46"/>
                <a:gd name="T34" fmla="*/ 26 w 31"/>
                <a:gd name="T35" fmla="*/ 12 h 46"/>
                <a:gd name="T36" fmla="*/ 24 w 31"/>
                <a:gd name="T37" fmla="*/ 6 h 46"/>
                <a:gd name="T38" fmla="*/ 20 w 31"/>
                <a:gd name="T39" fmla="*/ 5 h 46"/>
                <a:gd name="T40" fmla="*/ 16 w 31"/>
                <a:gd name="T41" fmla="*/ 3 h 46"/>
                <a:gd name="T42" fmla="*/ 13 w 31"/>
                <a:gd name="T43" fmla="*/ 8 h 46"/>
                <a:gd name="T44" fmla="*/ 13 w 31"/>
                <a:gd name="T45" fmla="*/ 12 h 46"/>
                <a:gd name="T46" fmla="*/ 22 w 31"/>
                <a:gd name="T47" fmla="*/ 23 h 46"/>
                <a:gd name="T48" fmla="*/ 24 w 31"/>
                <a:gd name="T49" fmla="*/ 26 h 46"/>
                <a:gd name="T50" fmla="*/ 25 w 31"/>
                <a:gd name="T51" fmla="*/ 34 h 46"/>
                <a:gd name="T52" fmla="*/ 25 w 31"/>
                <a:gd name="T53" fmla="*/ 37 h 46"/>
                <a:gd name="T54" fmla="*/ 18 w 31"/>
                <a:gd name="T55" fmla="*/ 46 h 46"/>
                <a:gd name="T56" fmla="*/ 9 w 31"/>
                <a:gd name="T57" fmla="*/ 44 h 46"/>
                <a:gd name="T58" fmla="*/ 5 w 31"/>
                <a:gd name="T59" fmla="*/ 41 h 46"/>
                <a:gd name="T60" fmla="*/ 0 w 31"/>
                <a:gd name="T61" fmla="*/ 38 h 46"/>
                <a:gd name="T62" fmla="*/ 5 w 31"/>
                <a:gd name="T63" fmla="*/ 2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 h="46">
                  <a:moveTo>
                    <a:pt x="5" y="24"/>
                  </a:moveTo>
                  <a:lnTo>
                    <a:pt x="5" y="24"/>
                  </a:lnTo>
                  <a:lnTo>
                    <a:pt x="5" y="31"/>
                  </a:lnTo>
                  <a:lnTo>
                    <a:pt x="6" y="35"/>
                  </a:lnTo>
                  <a:lnTo>
                    <a:pt x="7" y="38"/>
                  </a:lnTo>
                  <a:lnTo>
                    <a:pt x="10" y="41"/>
                  </a:lnTo>
                  <a:lnTo>
                    <a:pt x="10" y="41"/>
                  </a:lnTo>
                  <a:lnTo>
                    <a:pt x="14" y="43"/>
                  </a:lnTo>
                  <a:lnTo>
                    <a:pt x="16" y="41"/>
                  </a:lnTo>
                  <a:lnTo>
                    <a:pt x="18" y="40"/>
                  </a:lnTo>
                  <a:lnTo>
                    <a:pt x="19" y="38"/>
                  </a:lnTo>
                  <a:lnTo>
                    <a:pt x="19" y="38"/>
                  </a:lnTo>
                  <a:lnTo>
                    <a:pt x="19" y="35"/>
                  </a:lnTo>
                  <a:lnTo>
                    <a:pt x="19" y="32"/>
                  </a:lnTo>
                  <a:lnTo>
                    <a:pt x="16" y="28"/>
                  </a:lnTo>
                  <a:lnTo>
                    <a:pt x="13" y="24"/>
                  </a:lnTo>
                  <a:lnTo>
                    <a:pt x="13" y="24"/>
                  </a:lnTo>
                  <a:lnTo>
                    <a:pt x="9" y="20"/>
                  </a:lnTo>
                  <a:lnTo>
                    <a:pt x="7" y="15"/>
                  </a:lnTo>
                  <a:lnTo>
                    <a:pt x="7" y="12"/>
                  </a:lnTo>
                  <a:lnTo>
                    <a:pt x="8" y="9"/>
                  </a:lnTo>
                  <a:lnTo>
                    <a:pt x="8" y="9"/>
                  </a:lnTo>
                  <a:lnTo>
                    <a:pt x="10" y="5"/>
                  </a:lnTo>
                  <a:lnTo>
                    <a:pt x="14" y="2"/>
                  </a:lnTo>
                  <a:lnTo>
                    <a:pt x="17" y="0"/>
                  </a:lnTo>
                  <a:lnTo>
                    <a:pt x="23" y="2"/>
                  </a:lnTo>
                  <a:lnTo>
                    <a:pt x="23" y="2"/>
                  </a:lnTo>
                  <a:lnTo>
                    <a:pt x="27" y="5"/>
                  </a:lnTo>
                  <a:lnTo>
                    <a:pt x="31" y="8"/>
                  </a:lnTo>
                  <a:lnTo>
                    <a:pt x="31" y="8"/>
                  </a:lnTo>
                  <a:lnTo>
                    <a:pt x="30" y="11"/>
                  </a:lnTo>
                  <a:lnTo>
                    <a:pt x="30" y="11"/>
                  </a:lnTo>
                  <a:lnTo>
                    <a:pt x="27" y="18"/>
                  </a:lnTo>
                  <a:lnTo>
                    <a:pt x="26" y="18"/>
                  </a:lnTo>
                  <a:lnTo>
                    <a:pt x="26" y="18"/>
                  </a:lnTo>
                  <a:lnTo>
                    <a:pt x="26" y="12"/>
                  </a:lnTo>
                  <a:lnTo>
                    <a:pt x="25" y="9"/>
                  </a:lnTo>
                  <a:lnTo>
                    <a:pt x="24" y="6"/>
                  </a:lnTo>
                  <a:lnTo>
                    <a:pt x="20" y="5"/>
                  </a:lnTo>
                  <a:lnTo>
                    <a:pt x="20" y="5"/>
                  </a:lnTo>
                  <a:lnTo>
                    <a:pt x="18" y="3"/>
                  </a:lnTo>
                  <a:lnTo>
                    <a:pt x="16" y="3"/>
                  </a:lnTo>
                  <a:lnTo>
                    <a:pt x="14" y="5"/>
                  </a:lnTo>
                  <a:lnTo>
                    <a:pt x="13" y="8"/>
                  </a:lnTo>
                  <a:lnTo>
                    <a:pt x="13" y="8"/>
                  </a:lnTo>
                  <a:lnTo>
                    <a:pt x="13" y="12"/>
                  </a:lnTo>
                  <a:lnTo>
                    <a:pt x="15" y="15"/>
                  </a:lnTo>
                  <a:lnTo>
                    <a:pt x="22" y="23"/>
                  </a:lnTo>
                  <a:lnTo>
                    <a:pt x="22" y="23"/>
                  </a:lnTo>
                  <a:lnTo>
                    <a:pt x="24" y="26"/>
                  </a:lnTo>
                  <a:lnTo>
                    <a:pt x="25" y="29"/>
                  </a:lnTo>
                  <a:lnTo>
                    <a:pt x="25" y="34"/>
                  </a:lnTo>
                  <a:lnTo>
                    <a:pt x="25" y="37"/>
                  </a:lnTo>
                  <a:lnTo>
                    <a:pt x="25" y="37"/>
                  </a:lnTo>
                  <a:lnTo>
                    <a:pt x="23" y="43"/>
                  </a:lnTo>
                  <a:lnTo>
                    <a:pt x="18" y="46"/>
                  </a:lnTo>
                  <a:lnTo>
                    <a:pt x="14" y="46"/>
                  </a:lnTo>
                  <a:lnTo>
                    <a:pt x="9" y="44"/>
                  </a:lnTo>
                  <a:lnTo>
                    <a:pt x="9" y="44"/>
                  </a:lnTo>
                  <a:lnTo>
                    <a:pt x="5" y="41"/>
                  </a:lnTo>
                  <a:lnTo>
                    <a:pt x="0" y="38"/>
                  </a:lnTo>
                  <a:lnTo>
                    <a:pt x="0" y="38"/>
                  </a:lnTo>
                  <a:lnTo>
                    <a:pt x="2" y="24"/>
                  </a:lnTo>
                  <a:lnTo>
                    <a:pt x="5"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67">
              <a:extLst>
                <a:ext uri="{FF2B5EF4-FFF2-40B4-BE49-F238E27FC236}">
                  <a16:creationId xmlns:a16="http://schemas.microsoft.com/office/drawing/2014/main" id="{38D5B1A5-3055-44EA-96AC-467485F07993}"/>
                </a:ext>
              </a:extLst>
            </p:cNvPr>
            <p:cNvSpPr>
              <a:spLocks/>
            </p:cNvSpPr>
            <p:nvPr userDrawn="1"/>
          </p:nvSpPr>
          <p:spPr bwMode="auto">
            <a:xfrm>
              <a:off x="5200" y="176"/>
              <a:ext cx="3" cy="4"/>
            </a:xfrm>
            <a:custGeom>
              <a:avLst/>
              <a:gdLst>
                <a:gd name="T0" fmla="*/ 4 w 5"/>
                <a:gd name="T1" fmla="*/ 0 h 9"/>
                <a:gd name="T2" fmla="*/ 4 w 5"/>
                <a:gd name="T3" fmla="*/ 0 h 9"/>
                <a:gd name="T4" fmla="*/ 5 w 5"/>
                <a:gd name="T5" fmla="*/ 3 h 9"/>
                <a:gd name="T6" fmla="*/ 5 w 5"/>
                <a:gd name="T7" fmla="*/ 6 h 9"/>
                <a:gd name="T8" fmla="*/ 5 w 5"/>
                <a:gd name="T9" fmla="*/ 6 h 9"/>
                <a:gd name="T10" fmla="*/ 3 w 5"/>
                <a:gd name="T11" fmla="*/ 9 h 9"/>
                <a:gd name="T12" fmla="*/ 1 w 5"/>
                <a:gd name="T13" fmla="*/ 7 h 9"/>
                <a:gd name="T14" fmla="*/ 1 w 5"/>
                <a:gd name="T15" fmla="*/ 7 h 9"/>
                <a:gd name="T16" fmla="*/ 0 w 5"/>
                <a:gd name="T17" fmla="*/ 6 h 9"/>
                <a:gd name="T18" fmla="*/ 0 w 5"/>
                <a:gd name="T19" fmla="*/ 3 h 9"/>
                <a:gd name="T20" fmla="*/ 0 w 5"/>
                <a:gd name="T21" fmla="*/ 3 h 9"/>
                <a:gd name="T22" fmla="*/ 1 w 5"/>
                <a:gd name="T23" fmla="*/ 0 h 9"/>
                <a:gd name="T24" fmla="*/ 4 w 5"/>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9">
                  <a:moveTo>
                    <a:pt x="4" y="0"/>
                  </a:moveTo>
                  <a:lnTo>
                    <a:pt x="4" y="0"/>
                  </a:lnTo>
                  <a:lnTo>
                    <a:pt x="5" y="3"/>
                  </a:lnTo>
                  <a:lnTo>
                    <a:pt x="5" y="6"/>
                  </a:lnTo>
                  <a:lnTo>
                    <a:pt x="5" y="6"/>
                  </a:lnTo>
                  <a:lnTo>
                    <a:pt x="3" y="9"/>
                  </a:lnTo>
                  <a:lnTo>
                    <a:pt x="1" y="7"/>
                  </a:lnTo>
                  <a:lnTo>
                    <a:pt x="1" y="7"/>
                  </a:lnTo>
                  <a:lnTo>
                    <a:pt x="0" y="6"/>
                  </a:lnTo>
                  <a:lnTo>
                    <a:pt x="0" y="3"/>
                  </a:lnTo>
                  <a:lnTo>
                    <a:pt x="0" y="3"/>
                  </a:lnTo>
                  <a:lnTo>
                    <a:pt x="1" y="0"/>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68">
              <a:extLst>
                <a:ext uri="{FF2B5EF4-FFF2-40B4-BE49-F238E27FC236}">
                  <a16:creationId xmlns:a16="http://schemas.microsoft.com/office/drawing/2014/main" id="{448F5A36-6286-4FB5-9CCC-44CEEF773B2D}"/>
                </a:ext>
              </a:extLst>
            </p:cNvPr>
            <p:cNvSpPr>
              <a:spLocks/>
            </p:cNvSpPr>
            <p:nvPr userDrawn="1"/>
          </p:nvSpPr>
          <p:spPr bwMode="auto">
            <a:xfrm>
              <a:off x="5200" y="176"/>
              <a:ext cx="3" cy="4"/>
            </a:xfrm>
            <a:custGeom>
              <a:avLst/>
              <a:gdLst>
                <a:gd name="T0" fmla="*/ 4 w 5"/>
                <a:gd name="T1" fmla="*/ 0 h 9"/>
                <a:gd name="T2" fmla="*/ 4 w 5"/>
                <a:gd name="T3" fmla="*/ 0 h 9"/>
                <a:gd name="T4" fmla="*/ 5 w 5"/>
                <a:gd name="T5" fmla="*/ 3 h 9"/>
                <a:gd name="T6" fmla="*/ 5 w 5"/>
                <a:gd name="T7" fmla="*/ 6 h 9"/>
                <a:gd name="T8" fmla="*/ 5 w 5"/>
                <a:gd name="T9" fmla="*/ 6 h 9"/>
                <a:gd name="T10" fmla="*/ 3 w 5"/>
                <a:gd name="T11" fmla="*/ 9 h 9"/>
                <a:gd name="T12" fmla="*/ 1 w 5"/>
                <a:gd name="T13" fmla="*/ 7 h 9"/>
                <a:gd name="T14" fmla="*/ 1 w 5"/>
                <a:gd name="T15" fmla="*/ 7 h 9"/>
                <a:gd name="T16" fmla="*/ 0 w 5"/>
                <a:gd name="T17" fmla="*/ 6 h 9"/>
                <a:gd name="T18" fmla="*/ 0 w 5"/>
                <a:gd name="T19" fmla="*/ 3 h 9"/>
                <a:gd name="T20" fmla="*/ 0 w 5"/>
                <a:gd name="T21" fmla="*/ 3 h 9"/>
                <a:gd name="T22" fmla="*/ 1 w 5"/>
                <a:gd name="T23" fmla="*/ 0 h 9"/>
                <a:gd name="T24" fmla="*/ 4 w 5"/>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9">
                  <a:moveTo>
                    <a:pt x="4" y="0"/>
                  </a:moveTo>
                  <a:lnTo>
                    <a:pt x="4" y="0"/>
                  </a:lnTo>
                  <a:lnTo>
                    <a:pt x="5" y="3"/>
                  </a:lnTo>
                  <a:lnTo>
                    <a:pt x="5" y="6"/>
                  </a:lnTo>
                  <a:lnTo>
                    <a:pt x="5" y="6"/>
                  </a:lnTo>
                  <a:lnTo>
                    <a:pt x="3" y="9"/>
                  </a:lnTo>
                  <a:lnTo>
                    <a:pt x="1" y="7"/>
                  </a:lnTo>
                  <a:lnTo>
                    <a:pt x="1" y="7"/>
                  </a:lnTo>
                  <a:lnTo>
                    <a:pt x="0" y="6"/>
                  </a:lnTo>
                  <a:lnTo>
                    <a:pt x="0" y="3"/>
                  </a:lnTo>
                  <a:lnTo>
                    <a:pt x="0" y="3"/>
                  </a:lnTo>
                  <a:lnTo>
                    <a:pt x="1" y="0"/>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69">
              <a:extLst>
                <a:ext uri="{FF2B5EF4-FFF2-40B4-BE49-F238E27FC236}">
                  <a16:creationId xmlns:a16="http://schemas.microsoft.com/office/drawing/2014/main" id="{53FFFA8C-98B3-44AA-8479-2AA9F7D9C7EE}"/>
                </a:ext>
              </a:extLst>
            </p:cNvPr>
            <p:cNvSpPr>
              <a:spLocks/>
            </p:cNvSpPr>
            <p:nvPr userDrawn="1"/>
          </p:nvSpPr>
          <p:spPr bwMode="auto">
            <a:xfrm>
              <a:off x="5205" y="170"/>
              <a:ext cx="20" cy="28"/>
            </a:xfrm>
            <a:custGeom>
              <a:avLst/>
              <a:gdLst>
                <a:gd name="T0" fmla="*/ 8 w 40"/>
                <a:gd name="T1" fmla="*/ 0 h 54"/>
                <a:gd name="T2" fmla="*/ 21 w 40"/>
                <a:gd name="T3" fmla="*/ 11 h 54"/>
                <a:gd name="T4" fmla="*/ 20 w 40"/>
                <a:gd name="T5" fmla="*/ 14 h 54"/>
                <a:gd name="T6" fmla="*/ 20 w 40"/>
                <a:gd name="T7" fmla="*/ 14 h 54"/>
                <a:gd name="T8" fmla="*/ 17 w 40"/>
                <a:gd name="T9" fmla="*/ 11 h 54"/>
                <a:gd name="T10" fmla="*/ 16 w 40"/>
                <a:gd name="T11" fmla="*/ 12 h 54"/>
                <a:gd name="T12" fmla="*/ 16 w 40"/>
                <a:gd name="T13" fmla="*/ 12 h 54"/>
                <a:gd name="T14" fmla="*/ 7 w 40"/>
                <a:gd name="T15" fmla="*/ 32 h 54"/>
                <a:gd name="T16" fmla="*/ 7 w 40"/>
                <a:gd name="T17" fmla="*/ 32 h 54"/>
                <a:gd name="T18" fmla="*/ 6 w 40"/>
                <a:gd name="T19" fmla="*/ 35 h 54"/>
                <a:gd name="T20" fmla="*/ 4 w 40"/>
                <a:gd name="T21" fmla="*/ 39 h 54"/>
                <a:gd name="T22" fmla="*/ 6 w 40"/>
                <a:gd name="T23" fmla="*/ 44 h 54"/>
                <a:gd name="T24" fmla="*/ 9 w 40"/>
                <a:gd name="T25" fmla="*/ 48 h 54"/>
                <a:gd name="T26" fmla="*/ 9 w 40"/>
                <a:gd name="T27" fmla="*/ 48 h 54"/>
                <a:gd name="T28" fmla="*/ 13 w 40"/>
                <a:gd name="T29" fmla="*/ 51 h 54"/>
                <a:gd name="T30" fmla="*/ 17 w 40"/>
                <a:gd name="T31" fmla="*/ 50 h 54"/>
                <a:gd name="T32" fmla="*/ 20 w 40"/>
                <a:gd name="T33" fmla="*/ 45 h 54"/>
                <a:gd name="T34" fmla="*/ 24 w 40"/>
                <a:gd name="T35" fmla="*/ 39 h 54"/>
                <a:gd name="T36" fmla="*/ 24 w 40"/>
                <a:gd name="T37" fmla="*/ 39 h 54"/>
                <a:gd name="T38" fmla="*/ 30 w 40"/>
                <a:gd name="T39" fmla="*/ 24 h 54"/>
                <a:gd name="T40" fmla="*/ 30 w 40"/>
                <a:gd name="T41" fmla="*/ 24 h 54"/>
                <a:gd name="T42" fmla="*/ 30 w 40"/>
                <a:gd name="T43" fmla="*/ 21 h 54"/>
                <a:gd name="T44" fmla="*/ 26 w 40"/>
                <a:gd name="T45" fmla="*/ 18 h 54"/>
                <a:gd name="T46" fmla="*/ 27 w 40"/>
                <a:gd name="T47" fmla="*/ 15 h 54"/>
                <a:gd name="T48" fmla="*/ 40 w 40"/>
                <a:gd name="T49" fmla="*/ 24 h 54"/>
                <a:gd name="T50" fmla="*/ 38 w 40"/>
                <a:gd name="T51" fmla="*/ 27 h 54"/>
                <a:gd name="T52" fmla="*/ 38 w 40"/>
                <a:gd name="T53" fmla="*/ 27 h 54"/>
                <a:gd name="T54" fmla="*/ 34 w 40"/>
                <a:gd name="T55" fmla="*/ 24 h 54"/>
                <a:gd name="T56" fmla="*/ 33 w 40"/>
                <a:gd name="T57" fmla="*/ 26 h 54"/>
                <a:gd name="T58" fmla="*/ 33 w 40"/>
                <a:gd name="T59" fmla="*/ 26 h 54"/>
                <a:gd name="T60" fmla="*/ 25 w 40"/>
                <a:gd name="T61" fmla="*/ 44 h 54"/>
                <a:gd name="T62" fmla="*/ 25 w 40"/>
                <a:gd name="T63" fmla="*/ 44 h 54"/>
                <a:gd name="T64" fmla="*/ 21 w 40"/>
                <a:gd name="T65" fmla="*/ 48 h 54"/>
                <a:gd name="T66" fmla="*/ 18 w 40"/>
                <a:gd name="T67" fmla="*/ 53 h 54"/>
                <a:gd name="T68" fmla="*/ 16 w 40"/>
                <a:gd name="T69" fmla="*/ 54 h 54"/>
                <a:gd name="T70" fmla="*/ 13 w 40"/>
                <a:gd name="T71" fmla="*/ 54 h 54"/>
                <a:gd name="T72" fmla="*/ 10 w 40"/>
                <a:gd name="T73" fmla="*/ 53 h 54"/>
                <a:gd name="T74" fmla="*/ 7 w 40"/>
                <a:gd name="T75" fmla="*/ 51 h 54"/>
                <a:gd name="T76" fmla="*/ 7 w 40"/>
                <a:gd name="T77" fmla="*/ 51 h 54"/>
                <a:gd name="T78" fmla="*/ 2 w 40"/>
                <a:gd name="T79" fmla="*/ 47 h 54"/>
                <a:gd name="T80" fmla="*/ 0 w 40"/>
                <a:gd name="T81" fmla="*/ 41 h 54"/>
                <a:gd name="T82" fmla="*/ 0 w 40"/>
                <a:gd name="T83" fmla="*/ 35 h 54"/>
                <a:gd name="T84" fmla="*/ 2 w 40"/>
                <a:gd name="T85" fmla="*/ 27 h 54"/>
                <a:gd name="T86" fmla="*/ 2 w 40"/>
                <a:gd name="T87" fmla="*/ 27 h 54"/>
                <a:gd name="T88" fmla="*/ 10 w 40"/>
                <a:gd name="T89" fmla="*/ 8 h 54"/>
                <a:gd name="T90" fmla="*/ 10 w 40"/>
                <a:gd name="T91" fmla="*/ 8 h 54"/>
                <a:gd name="T92" fmla="*/ 10 w 40"/>
                <a:gd name="T93" fmla="*/ 6 h 54"/>
                <a:gd name="T94" fmla="*/ 7 w 40"/>
                <a:gd name="T95" fmla="*/ 3 h 54"/>
                <a:gd name="T96" fmla="*/ 8 w 40"/>
                <a:gd name="T9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54">
                  <a:moveTo>
                    <a:pt x="8" y="0"/>
                  </a:moveTo>
                  <a:lnTo>
                    <a:pt x="21" y="11"/>
                  </a:lnTo>
                  <a:lnTo>
                    <a:pt x="20" y="14"/>
                  </a:lnTo>
                  <a:lnTo>
                    <a:pt x="20" y="14"/>
                  </a:lnTo>
                  <a:lnTo>
                    <a:pt x="17" y="11"/>
                  </a:lnTo>
                  <a:lnTo>
                    <a:pt x="16" y="12"/>
                  </a:lnTo>
                  <a:lnTo>
                    <a:pt x="16" y="12"/>
                  </a:lnTo>
                  <a:lnTo>
                    <a:pt x="7" y="32"/>
                  </a:lnTo>
                  <a:lnTo>
                    <a:pt x="7" y="32"/>
                  </a:lnTo>
                  <a:lnTo>
                    <a:pt x="6" y="35"/>
                  </a:lnTo>
                  <a:lnTo>
                    <a:pt x="4" y="39"/>
                  </a:lnTo>
                  <a:lnTo>
                    <a:pt x="6" y="44"/>
                  </a:lnTo>
                  <a:lnTo>
                    <a:pt x="9" y="48"/>
                  </a:lnTo>
                  <a:lnTo>
                    <a:pt x="9" y="48"/>
                  </a:lnTo>
                  <a:lnTo>
                    <a:pt x="13" y="51"/>
                  </a:lnTo>
                  <a:lnTo>
                    <a:pt x="17" y="50"/>
                  </a:lnTo>
                  <a:lnTo>
                    <a:pt x="20" y="45"/>
                  </a:lnTo>
                  <a:lnTo>
                    <a:pt x="24" y="39"/>
                  </a:lnTo>
                  <a:lnTo>
                    <a:pt x="24" y="39"/>
                  </a:lnTo>
                  <a:lnTo>
                    <a:pt x="30" y="24"/>
                  </a:lnTo>
                  <a:lnTo>
                    <a:pt x="30" y="24"/>
                  </a:lnTo>
                  <a:lnTo>
                    <a:pt x="30" y="21"/>
                  </a:lnTo>
                  <a:lnTo>
                    <a:pt x="26" y="18"/>
                  </a:lnTo>
                  <a:lnTo>
                    <a:pt x="27" y="15"/>
                  </a:lnTo>
                  <a:lnTo>
                    <a:pt x="40" y="24"/>
                  </a:lnTo>
                  <a:lnTo>
                    <a:pt x="38" y="27"/>
                  </a:lnTo>
                  <a:lnTo>
                    <a:pt x="38" y="27"/>
                  </a:lnTo>
                  <a:lnTo>
                    <a:pt x="34" y="24"/>
                  </a:lnTo>
                  <a:lnTo>
                    <a:pt x="33" y="26"/>
                  </a:lnTo>
                  <a:lnTo>
                    <a:pt x="33" y="26"/>
                  </a:lnTo>
                  <a:lnTo>
                    <a:pt x="25" y="44"/>
                  </a:lnTo>
                  <a:lnTo>
                    <a:pt x="25" y="44"/>
                  </a:lnTo>
                  <a:lnTo>
                    <a:pt x="21" y="48"/>
                  </a:lnTo>
                  <a:lnTo>
                    <a:pt x="18" y="53"/>
                  </a:lnTo>
                  <a:lnTo>
                    <a:pt x="16" y="54"/>
                  </a:lnTo>
                  <a:lnTo>
                    <a:pt x="13" y="54"/>
                  </a:lnTo>
                  <a:lnTo>
                    <a:pt x="10" y="53"/>
                  </a:lnTo>
                  <a:lnTo>
                    <a:pt x="7" y="51"/>
                  </a:lnTo>
                  <a:lnTo>
                    <a:pt x="7" y="51"/>
                  </a:lnTo>
                  <a:lnTo>
                    <a:pt x="2" y="47"/>
                  </a:lnTo>
                  <a:lnTo>
                    <a:pt x="0" y="41"/>
                  </a:lnTo>
                  <a:lnTo>
                    <a:pt x="0" y="35"/>
                  </a:lnTo>
                  <a:lnTo>
                    <a:pt x="2" y="27"/>
                  </a:lnTo>
                  <a:lnTo>
                    <a:pt x="2" y="27"/>
                  </a:lnTo>
                  <a:lnTo>
                    <a:pt x="10" y="8"/>
                  </a:lnTo>
                  <a:lnTo>
                    <a:pt x="10" y="8"/>
                  </a:lnTo>
                  <a:lnTo>
                    <a:pt x="10" y="6"/>
                  </a:lnTo>
                  <a:lnTo>
                    <a:pt x="7" y="3"/>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0">
              <a:extLst>
                <a:ext uri="{FF2B5EF4-FFF2-40B4-BE49-F238E27FC236}">
                  <a16:creationId xmlns:a16="http://schemas.microsoft.com/office/drawing/2014/main" id="{B7C4BA68-B894-4FCE-8C80-D7AD1C90D5A5}"/>
                </a:ext>
              </a:extLst>
            </p:cNvPr>
            <p:cNvSpPr>
              <a:spLocks/>
            </p:cNvSpPr>
            <p:nvPr userDrawn="1"/>
          </p:nvSpPr>
          <p:spPr bwMode="auto">
            <a:xfrm>
              <a:off x="5218" y="188"/>
              <a:ext cx="18" cy="22"/>
            </a:xfrm>
            <a:custGeom>
              <a:avLst/>
              <a:gdLst>
                <a:gd name="T0" fmla="*/ 7 w 35"/>
                <a:gd name="T1" fmla="*/ 19 h 43"/>
                <a:gd name="T2" fmla="*/ 7 w 35"/>
                <a:gd name="T3" fmla="*/ 19 h 43"/>
                <a:gd name="T4" fmla="*/ 6 w 35"/>
                <a:gd name="T5" fmla="*/ 25 h 43"/>
                <a:gd name="T6" fmla="*/ 6 w 35"/>
                <a:gd name="T7" fmla="*/ 30 h 43"/>
                <a:gd name="T8" fmla="*/ 7 w 35"/>
                <a:gd name="T9" fmla="*/ 33 h 43"/>
                <a:gd name="T10" fmla="*/ 9 w 35"/>
                <a:gd name="T11" fmla="*/ 37 h 43"/>
                <a:gd name="T12" fmla="*/ 9 w 35"/>
                <a:gd name="T13" fmla="*/ 37 h 43"/>
                <a:gd name="T14" fmla="*/ 11 w 35"/>
                <a:gd name="T15" fmla="*/ 39 h 43"/>
                <a:gd name="T16" fmla="*/ 15 w 35"/>
                <a:gd name="T17" fmla="*/ 39 h 43"/>
                <a:gd name="T18" fmla="*/ 17 w 35"/>
                <a:gd name="T19" fmla="*/ 39 h 43"/>
                <a:gd name="T20" fmla="*/ 18 w 35"/>
                <a:gd name="T21" fmla="*/ 37 h 43"/>
                <a:gd name="T22" fmla="*/ 18 w 35"/>
                <a:gd name="T23" fmla="*/ 37 h 43"/>
                <a:gd name="T24" fmla="*/ 19 w 35"/>
                <a:gd name="T25" fmla="*/ 34 h 43"/>
                <a:gd name="T26" fmla="*/ 19 w 35"/>
                <a:gd name="T27" fmla="*/ 31 h 43"/>
                <a:gd name="T28" fmla="*/ 17 w 35"/>
                <a:gd name="T29" fmla="*/ 27 h 43"/>
                <a:gd name="T30" fmla="*/ 15 w 35"/>
                <a:gd name="T31" fmla="*/ 22 h 43"/>
                <a:gd name="T32" fmla="*/ 15 w 35"/>
                <a:gd name="T33" fmla="*/ 22 h 43"/>
                <a:gd name="T34" fmla="*/ 12 w 35"/>
                <a:gd name="T35" fmla="*/ 16 h 43"/>
                <a:gd name="T36" fmla="*/ 11 w 35"/>
                <a:gd name="T37" fmla="*/ 12 h 43"/>
                <a:gd name="T38" fmla="*/ 11 w 35"/>
                <a:gd name="T39" fmla="*/ 9 h 43"/>
                <a:gd name="T40" fmla="*/ 12 w 35"/>
                <a:gd name="T41" fmla="*/ 6 h 43"/>
                <a:gd name="T42" fmla="*/ 12 w 35"/>
                <a:gd name="T43" fmla="*/ 6 h 43"/>
                <a:gd name="T44" fmla="*/ 16 w 35"/>
                <a:gd name="T45" fmla="*/ 1 h 43"/>
                <a:gd name="T46" fmla="*/ 20 w 35"/>
                <a:gd name="T47" fmla="*/ 0 h 43"/>
                <a:gd name="T48" fmla="*/ 25 w 35"/>
                <a:gd name="T49" fmla="*/ 1 h 43"/>
                <a:gd name="T50" fmla="*/ 28 w 35"/>
                <a:gd name="T51" fmla="*/ 4 h 43"/>
                <a:gd name="T52" fmla="*/ 28 w 35"/>
                <a:gd name="T53" fmla="*/ 4 h 43"/>
                <a:gd name="T54" fmla="*/ 35 w 35"/>
                <a:gd name="T55" fmla="*/ 12 h 43"/>
                <a:gd name="T56" fmla="*/ 35 w 35"/>
                <a:gd name="T57" fmla="*/ 12 h 43"/>
                <a:gd name="T58" fmla="*/ 34 w 35"/>
                <a:gd name="T59" fmla="*/ 15 h 43"/>
                <a:gd name="T60" fmla="*/ 34 w 35"/>
                <a:gd name="T61" fmla="*/ 15 h 43"/>
                <a:gd name="T62" fmla="*/ 30 w 35"/>
                <a:gd name="T63" fmla="*/ 22 h 43"/>
                <a:gd name="T64" fmla="*/ 28 w 35"/>
                <a:gd name="T65" fmla="*/ 21 h 43"/>
                <a:gd name="T66" fmla="*/ 28 w 35"/>
                <a:gd name="T67" fmla="*/ 21 h 43"/>
                <a:gd name="T68" fmla="*/ 30 w 35"/>
                <a:gd name="T69" fmla="*/ 16 h 43"/>
                <a:gd name="T70" fmla="*/ 30 w 35"/>
                <a:gd name="T71" fmla="*/ 12 h 43"/>
                <a:gd name="T72" fmla="*/ 29 w 35"/>
                <a:gd name="T73" fmla="*/ 9 h 43"/>
                <a:gd name="T74" fmla="*/ 27 w 35"/>
                <a:gd name="T75" fmla="*/ 6 h 43"/>
                <a:gd name="T76" fmla="*/ 27 w 35"/>
                <a:gd name="T77" fmla="*/ 6 h 43"/>
                <a:gd name="T78" fmla="*/ 24 w 35"/>
                <a:gd name="T79" fmla="*/ 4 h 43"/>
                <a:gd name="T80" fmla="*/ 21 w 35"/>
                <a:gd name="T81" fmla="*/ 3 h 43"/>
                <a:gd name="T82" fmla="*/ 19 w 35"/>
                <a:gd name="T83" fmla="*/ 4 h 43"/>
                <a:gd name="T84" fmla="*/ 18 w 35"/>
                <a:gd name="T85" fmla="*/ 6 h 43"/>
                <a:gd name="T86" fmla="*/ 18 w 35"/>
                <a:gd name="T87" fmla="*/ 6 h 43"/>
                <a:gd name="T88" fmla="*/ 17 w 35"/>
                <a:gd name="T89" fmla="*/ 9 h 43"/>
                <a:gd name="T90" fmla="*/ 18 w 35"/>
                <a:gd name="T91" fmla="*/ 15 h 43"/>
                <a:gd name="T92" fmla="*/ 23 w 35"/>
                <a:gd name="T93" fmla="*/ 24 h 43"/>
                <a:gd name="T94" fmla="*/ 23 w 35"/>
                <a:gd name="T95" fmla="*/ 24 h 43"/>
                <a:gd name="T96" fmla="*/ 25 w 35"/>
                <a:gd name="T97" fmla="*/ 28 h 43"/>
                <a:gd name="T98" fmla="*/ 26 w 35"/>
                <a:gd name="T99" fmla="*/ 31 h 43"/>
                <a:gd name="T100" fmla="*/ 25 w 35"/>
                <a:gd name="T101" fmla="*/ 34 h 43"/>
                <a:gd name="T102" fmla="*/ 24 w 35"/>
                <a:gd name="T103" fmla="*/ 39 h 43"/>
                <a:gd name="T104" fmla="*/ 24 w 35"/>
                <a:gd name="T105" fmla="*/ 39 h 43"/>
                <a:gd name="T106" fmla="*/ 20 w 35"/>
                <a:gd name="T107" fmla="*/ 42 h 43"/>
                <a:gd name="T108" fmla="*/ 16 w 35"/>
                <a:gd name="T109" fmla="*/ 43 h 43"/>
                <a:gd name="T110" fmla="*/ 12 w 35"/>
                <a:gd name="T111" fmla="*/ 42 h 43"/>
                <a:gd name="T112" fmla="*/ 7 w 35"/>
                <a:gd name="T113" fmla="*/ 39 h 43"/>
                <a:gd name="T114" fmla="*/ 7 w 35"/>
                <a:gd name="T115" fmla="*/ 39 h 43"/>
                <a:gd name="T116" fmla="*/ 3 w 35"/>
                <a:gd name="T117" fmla="*/ 34 h 43"/>
                <a:gd name="T118" fmla="*/ 0 w 35"/>
                <a:gd name="T119" fmla="*/ 30 h 43"/>
                <a:gd name="T120" fmla="*/ 0 w 35"/>
                <a:gd name="T121" fmla="*/ 30 h 43"/>
                <a:gd name="T122" fmla="*/ 4 w 35"/>
                <a:gd name="T123" fmla="*/ 18 h 43"/>
                <a:gd name="T124" fmla="*/ 7 w 35"/>
                <a:gd name="T125"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 h="43">
                  <a:moveTo>
                    <a:pt x="7" y="19"/>
                  </a:moveTo>
                  <a:lnTo>
                    <a:pt x="7" y="19"/>
                  </a:lnTo>
                  <a:lnTo>
                    <a:pt x="6" y="25"/>
                  </a:lnTo>
                  <a:lnTo>
                    <a:pt x="6" y="30"/>
                  </a:lnTo>
                  <a:lnTo>
                    <a:pt x="7" y="33"/>
                  </a:lnTo>
                  <a:lnTo>
                    <a:pt x="9" y="37"/>
                  </a:lnTo>
                  <a:lnTo>
                    <a:pt x="9" y="37"/>
                  </a:lnTo>
                  <a:lnTo>
                    <a:pt x="11" y="39"/>
                  </a:lnTo>
                  <a:lnTo>
                    <a:pt x="15" y="39"/>
                  </a:lnTo>
                  <a:lnTo>
                    <a:pt x="17" y="39"/>
                  </a:lnTo>
                  <a:lnTo>
                    <a:pt x="18" y="37"/>
                  </a:lnTo>
                  <a:lnTo>
                    <a:pt x="18" y="37"/>
                  </a:lnTo>
                  <a:lnTo>
                    <a:pt x="19" y="34"/>
                  </a:lnTo>
                  <a:lnTo>
                    <a:pt x="19" y="31"/>
                  </a:lnTo>
                  <a:lnTo>
                    <a:pt x="17" y="27"/>
                  </a:lnTo>
                  <a:lnTo>
                    <a:pt x="15" y="22"/>
                  </a:lnTo>
                  <a:lnTo>
                    <a:pt x="15" y="22"/>
                  </a:lnTo>
                  <a:lnTo>
                    <a:pt x="12" y="16"/>
                  </a:lnTo>
                  <a:lnTo>
                    <a:pt x="11" y="12"/>
                  </a:lnTo>
                  <a:lnTo>
                    <a:pt x="11" y="9"/>
                  </a:lnTo>
                  <a:lnTo>
                    <a:pt x="12" y="6"/>
                  </a:lnTo>
                  <a:lnTo>
                    <a:pt x="12" y="6"/>
                  </a:lnTo>
                  <a:lnTo>
                    <a:pt x="16" y="1"/>
                  </a:lnTo>
                  <a:lnTo>
                    <a:pt x="20" y="0"/>
                  </a:lnTo>
                  <a:lnTo>
                    <a:pt x="25" y="1"/>
                  </a:lnTo>
                  <a:lnTo>
                    <a:pt x="28" y="4"/>
                  </a:lnTo>
                  <a:lnTo>
                    <a:pt x="28" y="4"/>
                  </a:lnTo>
                  <a:lnTo>
                    <a:pt x="35" y="12"/>
                  </a:lnTo>
                  <a:lnTo>
                    <a:pt x="35" y="12"/>
                  </a:lnTo>
                  <a:lnTo>
                    <a:pt x="34" y="15"/>
                  </a:lnTo>
                  <a:lnTo>
                    <a:pt x="34" y="15"/>
                  </a:lnTo>
                  <a:lnTo>
                    <a:pt x="30" y="22"/>
                  </a:lnTo>
                  <a:lnTo>
                    <a:pt x="28" y="21"/>
                  </a:lnTo>
                  <a:lnTo>
                    <a:pt x="28" y="21"/>
                  </a:lnTo>
                  <a:lnTo>
                    <a:pt x="30" y="16"/>
                  </a:lnTo>
                  <a:lnTo>
                    <a:pt x="30" y="12"/>
                  </a:lnTo>
                  <a:lnTo>
                    <a:pt x="29" y="9"/>
                  </a:lnTo>
                  <a:lnTo>
                    <a:pt x="27" y="6"/>
                  </a:lnTo>
                  <a:lnTo>
                    <a:pt x="27" y="6"/>
                  </a:lnTo>
                  <a:lnTo>
                    <a:pt x="24" y="4"/>
                  </a:lnTo>
                  <a:lnTo>
                    <a:pt x="21" y="3"/>
                  </a:lnTo>
                  <a:lnTo>
                    <a:pt x="19" y="4"/>
                  </a:lnTo>
                  <a:lnTo>
                    <a:pt x="18" y="6"/>
                  </a:lnTo>
                  <a:lnTo>
                    <a:pt x="18" y="6"/>
                  </a:lnTo>
                  <a:lnTo>
                    <a:pt x="17" y="9"/>
                  </a:lnTo>
                  <a:lnTo>
                    <a:pt x="18" y="15"/>
                  </a:lnTo>
                  <a:lnTo>
                    <a:pt x="23" y="24"/>
                  </a:lnTo>
                  <a:lnTo>
                    <a:pt x="23" y="24"/>
                  </a:lnTo>
                  <a:lnTo>
                    <a:pt x="25" y="28"/>
                  </a:lnTo>
                  <a:lnTo>
                    <a:pt x="26" y="31"/>
                  </a:lnTo>
                  <a:lnTo>
                    <a:pt x="25" y="34"/>
                  </a:lnTo>
                  <a:lnTo>
                    <a:pt x="24" y="39"/>
                  </a:lnTo>
                  <a:lnTo>
                    <a:pt x="24" y="39"/>
                  </a:lnTo>
                  <a:lnTo>
                    <a:pt x="20" y="42"/>
                  </a:lnTo>
                  <a:lnTo>
                    <a:pt x="16" y="43"/>
                  </a:lnTo>
                  <a:lnTo>
                    <a:pt x="12" y="42"/>
                  </a:lnTo>
                  <a:lnTo>
                    <a:pt x="7" y="39"/>
                  </a:lnTo>
                  <a:lnTo>
                    <a:pt x="7" y="39"/>
                  </a:lnTo>
                  <a:lnTo>
                    <a:pt x="3" y="34"/>
                  </a:lnTo>
                  <a:lnTo>
                    <a:pt x="0" y="30"/>
                  </a:lnTo>
                  <a:lnTo>
                    <a:pt x="0" y="30"/>
                  </a:lnTo>
                  <a:lnTo>
                    <a:pt x="4" y="18"/>
                  </a:lnTo>
                  <a:lnTo>
                    <a:pt x="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1">
              <a:extLst>
                <a:ext uri="{FF2B5EF4-FFF2-40B4-BE49-F238E27FC236}">
                  <a16:creationId xmlns:a16="http://schemas.microsoft.com/office/drawing/2014/main" id="{23C8C8C3-6163-4FFD-9002-E1493FC7857E}"/>
                </a:ext>
              </a:extLst>
            </p:cNvPr>
            <p:cNvSpPr>
              <a:spLocks noEditPoints="1"/>
            </p:cNvSpPr>
            <p:nvPr userDrawn="1"/>
          </p:nvSpPr>
          <p:spPr bwMode="auto">
            <a:xfrm>
              <a:off x="5229" y="204"/>
              <a:ext cx="18" cy="25"/>
            </a:xfrm>
            <a:custGeom>
              <a:avLst/>
              <a:gdLst>
                <a:gd name="T0" fmla="*/ 24 w 37"/>
                <a:gd name="T1" fmla="*/ 25 h 50"/>
                <a:gd name="T2" fmla="*/ 24 w 37"/>
                <a:gd name="T3" fmla="*/ 25 h 50"/>
                <a:gd name="T4" fmla="*/ 24 w 37"/>
                <a:gd name="T5" fmla="*/ 25 h 50"/>
                <a:gd name="T6" fmla="*/ 24 w 37"/>
                <a:gd name="T7" fmla="*/ 25 h 50"/>
                <a:gd name="T8" fmla="*/ 25 w 37"/>
                <a:gd name="T9" fmla="*/ 23 h 50"/>
                <a:gd name="T10" fmla="*/ 30 w 37"/>
                <a:gd name="T11" fmla="*/ 8 h 50"/>
                <a:gd name="T12" fmla="*/ 17 w 37"/>
                <a:gd name="T13" fmla="*/ 15 h 50"/>
                <a:gd name="T14" fmla="*/ 17 w 37"/>
                <a:gd name="T15" fmla="*/ 15 h 50"/>
                <a:gd name="T16" fmla="*/ 17 w 37"/>
                <a:gd name="T17" fmla="*/ 15 h 50"/>
                <a:gd name="T18" fmla="*/ 17 w 37"/>
                <a:gd name="T19" fmla="*/ 15 h 50"/>
                <a:gd name="T20" fmla="*/ 17 w 37"/>
                <a:gd name="T21" fmla="*/ 15 h 50"/>
                <a:gd name="T22" fmla="*/ 24 w 37"/>
                <a:gd name="T23" fmla="*/ 25 h 50"/>
                <a:gd name="T24" fmla="*/ 1 w 37"/>
                <a:gd name="T25" fmla="*/ 17 h 50"/>
                <a:gd name="T26" fmla="*/ 1 w 37"/>
                <a:gd name="T27" fmla="*/ 17 h 50"/>
                <a:gd name="T28" fmla="*/ 3 w 37"/>
                <a:gd name="T29" fmla="*/ 18 h 50"/>
                <a:gd name="T30" fmla="*/ 5 w 37"/>
                <a:gd name="T31" fmla="*/ 18 h 50"/>
                <a:gd name="T32" fmla="*/ 9 w 37"/>
                <a:gd name="T33" fmla="*/ 17 h 50"/>
                <a:gd name="T34" fmla="*/ 29 w 37"/>
                <a:gd name="T35" fmla="*/ 5 h 50"/>
                <a:gd name="T36" fmla="*/ 29 w 37"/>
                <a:gd name="T37" fmla="*/ 5 h 50"/>
                <a:gd name="T38" fmla="*/ 34 w 37"/>
                <a:gd name="T39" fmla="*/ 0 h 50"/>
                <a:gd name="T40" fmla="*/ 37 w 37"/>
                <a:gd name="T41" fmla="*/ 2 h 50"/>
                <a:gd name="T42" fmla="*/ 37 w 37"/>
                <a:gd name="T43" fmla="*/ 2 h 50"/>
                <a:gd name="T44" fmla="*/ 34 w 37"/>
                <a:gd name="T45" fmla="*/ 9 h 50"/>
                <a:gd name="T46" fmla="*/ 25 w 37"/>
                <a:gd name="T47" fmla="*/ 40 h 50"/>
                <a:gd name="T48" fmla="*/ 25 w 37"/>
                <a:gd name="T49" fmla="*/ 40 h 50"/>
                <a:gd name="T50" fmla="*/ 25 w 37"/>
                <a:gd name="T51" fmla="*/ 44 h 50"/>
                <a:gd name="T52" fmla="*/ 27 w 37"/>
                <a:gd name="T53" fmla="*/ 49 h 50"/>
                <a:gd name="T54" fmla="*/ 25 w 37"/>
                <a:gd name="T55" fmla="*/ 50 h 50"/>
                <a:gd name="T56" fmla="*/ 14 w 37"/>
                <a:gd name="T57" fmla="*/ 37 h 50"/>
                <a:gd name="T58" fmla="*/ 15 w 37"/>
                <a:gd name="T59" fmla="*/ 34 h 50"/>
                <a:gd name="T60" fmla="*/ 15 w 37"/>
                <a:gd name="T61" fmla="*/ 34 h 50"/>
                <a:gd name="T62" fmla="*/ 18 w 37"/>
                <a:gd name="T63" fmla="*/ 38 h 50"/>
                <a:gd name="T64" fmla="*/ 21 w 37"/>
                <a:gd name="T65" fmla="*/ 37 h 50"/>
                <a:gd name="T66" fmla="*/ 21 w 37"/>
                <a:gd name="T67" fmla="*/ 37 h 50"/>
                <a:gd name="T68" fmla="*/ 23 w 37"/>
                <a:gd name="T69" fmla="*/ 28 h 50"/>
                <a:gd name="T70" fmla="*/ 23 w 37"/>
                <a:gd name="T71" fmla="*/ 28 h 50"/>
                <a:gd name="T72" fmla="*/ 23 w 37"/>
                <a:gd name="T73" fmla="*/ 28 h 50"/>
                <a:gd name="T74" fmla="*/ 23 w 37"/>
                <a:gd name="T75" fmla="*/ 28 h 50"/>
                <a:gd name="T76" fmla="*/ 17 w 37"/>
                <a:gd name="T77" fmla="*/ 20 h 50"/>
                <a:gd name="T78" fmla="*/ 17 w 37"/>
                <a:gd name="T79" fmla="*/ 20 h 50"/>
                <a:gd name="T80" fmla="*/ 15 w 37"/>
                <a:gd name="T81" fmla="*/ 17 h 50"/>
                <a:gd name="T82" fmla="*/ 14 w 37"/>
                <a:gd name="T83" fmla="*/ 18 h 50"/>
                <a:gd name="T84" fmla="*/ 14 w 37"/>
                <a:gd name="T85" fmla="*/ 18 h 50"/>
                <a:gd name="T86" fmla="*/ 8 w 37"/>
                <a:gd name="T87" fmla="*/ 21 h 50"/>
                <a:gd name="T88" fmla="*/ 8 w 37"/>
                <a:gd name="T89" fmla="*/ 21 h 50"/>
                <a:gd name="T90" fmla="*/ 8 w 37"/>
                <a:gd name="T91" fmla="*/ 25 h 50"/>
                <a:gd name="T92" fmla="*/ 10 w 37"/>
                <a:gd name="T93" fmla="*/ 29 h 50"/>
                <a:gd name="T94" fmla="*/ 9 w 37"/>
                <a:gd name="T95" fmla="*/ 31 h 50"/>
                <a:gd name="T96" fmla="*/ 0 w 37"/>
                <a:gd name="T97" fmla="*/ 18 h 50"/>
                <a:gd name="T98" fmla="*/ 1 w 37"/>
                <a:gd name="T99" fmla="*/ 1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50">
                  <a:moveTo>
                    <a:pt x="24" y="25"/>
                  </a:moveTo>
                  <a:lnTo>
                    <a:pt x="24" y="25"/>
                  </a:lnTo>
                  <a:lnTo>
                    <a:pt x="24" y="25"/>
                  </a:lnTo>
                  <a:lnTo>
                    <a:pt x="24" y="25"/>
                  </a:lnTo>
                  <a:lnTo>
                    <a:pt x="25" y="23"/>
                  </a:lnTo>
                  <a:lnTo>
                    <a:pt x="30" y="8"/>
                  </a:lnTo>
                  <a:lnTo>
                    <a:pt x="17" y="15"/>
                  </a:lnTo>
                  <a:lnTo>
                    <a:pt x="17" y="15"/>
                  </a:lnTo>
                  <a:lnTo>
                    <a:pt x="17" y="15"/>
                  </a:lnTo>
                  <a:lnTo>
                    <a:pt x="17" y="15"/>
                  </a:lnTo>
                  <a:lnTo>
                    <a:pt x="17" y="15"/>
                  </a:lnTo>
                  <a:lnTo>
                    <a:pt x="24" y="25"/>
                  </a:lnTo>
                  <a:close/>
                  <a:moveTo>
                    <a:pt x="1" y="17"/>
                  </a:moveTo>
                  <a:lnTo>
                    <a:pt x="1" y="17"/>
                  </a:lnTo>
                  <a:lnTo>
                    <a:pt x="3" y="18"/>
                  </a:lnTo>
                  <a:lnTo>
                    <a:pt x="5" y="18"/>
                  </a:lnTo>
                  <a:lnTo>
                    <a:pt x="9" y="17"/>
                  </a:lnTo>
                  <a:lnTo>
                    <a:pt x="29" y="5"/>
                  </a:lnTo>
                  <a:lnTo>
                    <a:pt x="29" y="5"/>
                  </a:lnTo>
                  <a:lnTo>
                    <a:pt x="34" y="0"/>
                  </a:lnTo>
                  <a:lnTo>
                    <a:pt x="37" y="2"/>
                  </a:lnTo>
                  <a:lnTo>
                    <a:pt x="37" y="2"/>
                  </a:lnTo>
                  <a:lnTo>
                    <a:pt x="34" y="9"/>
                  </a:lnTo>
                  <a:lnTo>
                    <a:pt x="25" y="40"/>
                  </a:lnTo>
                  <a:lnTo>
                    <a:pt x="25" y="40"/>
                  </a:lnTo>
                  <a:lnTo>
                    <a:pt x="25" y="44"/>
                  </a:lnTo>
                  <a:lnTo>
                    <a:pt x="27" y="49"/>
                  </a:lnTo>
                  <a:lnTo>
                    <a:pt x="25" y="50"/>
                  </a:lnTo>
                  <a:lnTo>
                    <a:pt x="14" y="37"/>
                  </a:lnTo>
                  <a:lnTo>
                    <a:pt x="15" y="34"/>
                  </a:lnTo>
                  <a:lnTo>
                    <a:pt x="15" y="34"/>
                  </a:lnTo>
                  <a:lnTo>
                    <a:pt x="18" y="38"/>
                  </a:lnTo>
                  <a:lnTo>
                    <a:pt x="21" y="37"/>
                  </a:lnTo>
                  <a:lnTo>
                    <a:pt x="21" y="37"/>
                  </a:lnTo>
                  <a:lnTo>
                    <a:pt x="23" y="28"/>
                  </a:lnTo>
                  <a:lnTo>
                    <a:pt x="23" y="28"/>
                  </a:lnTo>
                  <a:lnTo>
                    <a:pt x="23" y="28"/>
                  </a:lnTo>
                  <a:lnTo>
                    <a:pt x="23" y="28"/>
                  </a:lnTo>
                  <a:lnTo>
                    <a:pt x="17" y="20"/>
                  </a:lnTo>
                  <a:lnTo>
                    <a:pt x="17" y="20"/>
                  </a:lnTo>
                  <a:lnTo>
                    <a:pt x="15" y="17"/>
                  </a:lnTo>
                  <a:lnTo>
                    <a:pt x="14" y="18"/>
                  </a:lnTo>
                  <a:lnTo>
                    <a:pt x="14" y="18"/>
                  </a:lnTo>
                  <a:lnTo>
                    <a:pt x="8" y="21"/>
                  </a:lnTo>
                  <a:lnTo>
                    <a:pt x="8" y="21"/>
                  </a:lnTo>
                  <a:lnTo>
                    <a:pt x="8" y="25"/>
                  </a:lnTo>
                  <a:lnTo>
                    <a:pt x="10" y="29"/>
                  </a:lnTo>
                  <a:lnTo>
                    <a:pt x="9" y="31"/>
                  </a:lnTo>
                  <a:lnTo>
                    <a:pt x="0" y="18"/>
                  </a:lnTo>
                  <a:lnTo>
                    <a:pt x="1"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Rectangle 72">
              <a:extLst>
                <a:ext uri="{FF2B5EF4-FFF2-40B4-BE49-F238E27FC236}">
                  <a16:creationId xmlns:a16="http://schemas.microsoft.com/office/drawing/2014/main" id="{5E17DB1D-AECA-436B-AC02-8034AFA54FD4}"/>
                </a:ext>
              </a:extLst>
            </p:cNvPr>
            <p:cNvSpPr>
              <a:spLocks noChangeArrowheads="1"/>
            </p:cNvSpPr>
            <p:nvPr userDrawn="1"/>
          </p:nvSpPr>
          <p:spPr bwMode="auto">
            <a:xfrm>
              <a:off x="5356" y="252"/>
              <a:ext cx="292" cy="2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73">
              <a:extLst>
                <a:ext uri="{FF2B5EF4-FFF2-40B4-BE49-F238E27FC236}">
                  <a16:creationId xmlns:a16="http://schemas.microsoft.com/office/drawing/2014/main" id="{9A8D2342-22EC-4A03-A892-6E0220D46F9C}"/>
                </a:ext>
              </a:extLst>
            </p:cNvPr>
            <p:cNvSpPr>
              <a:spLocks noEditPoints="1"/>
            </p:cNvSpPr>
            <p:nvPr userDrawn="1"/>
          </p:nvSpPr>
          <p:spPr bwMode="auto">
            <a:xfrm>
              <a:off x="5355" y="251"/>
              <a:ext cx="294" cy="240"/>
            </a:xfrm>
            <a:custGeom>
              <a:avLst/>
              <a:gdLst>
                <a:gd name="T0" fmla="*/ 587 w 587"/>
                <a:gd name="T1" fmla="*/ 480 h 480"/>
                <a:gd name="T2" fmla="*/ 0 w 587"/>
                <a:gd name="T3" fmla="*/ 480 h 480"/>
                <a:gd name="T4" fmla="*/ 0 w 587"/>
                <a:gd name="T5" fmla="*/ 0 h 480"/>
                <a:gd name="T6" fmla="*/ 587 w 587"/>
                <a:gd name="T7" fmla="*/ 0 h 480"/>
                <a:gd name="T8" fmla="*/ 587 w 587"/>
                <a:gd name="T9" fmla="*/ 480 h 480"/>
                <a:gd name="T10" fmla="*/ 4 w 587"/>
                <a:gd name="T11" fmla="*/ 474 h 480"/>
                <a:gd name="T12" fmla="*/ 584 w 587"/>
                <a:gd name="T13" fmla="*/ 474 h 480"/>
                <a:gd name="T14" fmla="*/ 584 w 587"/>
                <a:gd name="T15" fmla="*/ 5 h 480"/>
                <a:gd name="T16" fmla="*/ 4 w 587"/>
                <a:gd name="T17" fmla="*/ 5 h 480"/>
                <a:gd name="T18" fmla="*/ 4 w 587"/>
                <a:gd name="T19" fmla="*/ 47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7" h="480">
                  <a:moveTo>
                    <a:pt x="587" y="480"/>
                  </a:moveTo>
                  <a:lnTo>
                    <a:pt x="0" y="480"/>
                  </a:lnTo>
                  <a:lnTo>
                    <a:pt x="0" y="0"/>
                  </a:lnTo>
                  <a:lnTo>
                    <a:pt x="587" y="0"/>
                  </a:lnTo>
                  <a:lnTo>
                    <a:pt x="587" y="480"/>
                  </a:lnTo>
                  <a:close/>
                  <a:moveTo>
                    <a:pt x="4" y="474"/>
                  </a:moveTo>
                  <a:lnTo>
                    <a:pt x="584" y="474"/>
                  </a:lnTo>
                  <a:lnTo>
                    <a:pt x="584" y="5"/>
                  </a:lnTo>
                  <a:lnTo>
                    <a:pt x="4" y="5"/>
                  </a:lnTo>
                  <a:lnTo>
                    <a:pt x="4" y="4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Rectangle 74">
              <a:extLst>
                <a:ext uri="{FF2B5EF4-FFF2-40B4-BE49-F238E27FC236}">
                  <a16:creationId xmlns:a16="http://schemas.microsoft.com/office/drawing/2014/main" id="{29442D13-EC93-45D8-B0B0-74FAB566183B}"/>
                </a:ext>
              </a:extLst>
            </p:cNvPr>
            <p:cNvSpPr>
              <a:spLocks noChangeArrowheads="1"/>
            </p:cNvSpPr>
            <p:nvPr userDrawn="1"/>
          </p:nvSpPr>
          <p:spPr bwMode="auto">
            <a:xfrm>
              <a:off x="5357" y="253"/>
              <a:ext cx="290" cy="2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Rectangle 75">
              <a:extLst>
                <a:ext uri="{FF2B5EF4-FFF2-40B4-BE49-F238E27FC236}">
                  <a16:creationId xmlns:a16="http://schemas.microsoft.com/office/drawing/2014/main" id="{32E8535C-DA7A-49AB-A4BF-33EFA3251B76}"/>
                </a:ext>
              </a:extLst>
            </p:cNvPr>
            <p:cNvSpPr>
              <a:spLocks noChangeArrowheads="1"/>
            </p:cNvSpPr>
            <p:nvPr userDrawn="1"/>
          </p:nvSpPr>
          <p:spPr bwMode="auto">
            <a:xfrm>
              <a:off x="5360" y="257"/>
              <a:ext cx="285" cy="229"/>
            </a:xfrm>
            <a:prstGeom prst="rect">
              <a:avLst/>
            </a:prstGeom>
            <a:solidFill>
              <a:srgbClr val="005D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76">
              <a:extLst>
                <a:ext uri="{FF2B5EF4-FFF2-40B4-BE49-F238E27FC236}">
                  <a16:creationId xmlns:a16="http://schemas.microsoft.com/office/drawing/2014/main" id="{51DA6992-D716-4CD7-99B0-674A6C0DE9B8}"/>
                </a:ext>
              </a:extLst>
            </p:cNvPr>
            <p:cNvSpPr>
              <a:spLocks/>
            </p:cNvSpPr>
            <p:nvPr userDrawn="1"/>
          </p:nvSpPr>
          <p:spPr bwMode="auto">
            <a:xfrm>
              <a:off x="5474" y="257"/>
              <a:ext cx="171" cy="229"/>
            </a:xfrm>
            <a:custGeom>
              <a:avLst/>
              <a:gdLst>
                <a:gd name="T0" fmla="*/ 5 w 341"/>
                <a:gd name="T1" fmla="*/ 458 h 458"/>
                <a:gd name="T2" fmla="*/ 341 w 341"/>
                <a:gd name="T3" fmla="*/ 5 h 458"/>
                <a:gd name="T4" fmla="*/ 341 w 341"/>
                <a:gd name="T5" fmla="*/ 0 h 458"/>
                <a:gd name="T6" fmla="*/ 339 w 341"/>
                <a:gd name="T7" fmla="*/ 0 h 458"/>
                <a:gd name="T8" fmla="*/ 0 w 341"/>
                <a:gd name="T9" fmla="*/ 458 h 458"/>
                <a:gd name="T10" fmla="*/ 5 w 341"/>
                <a:gd name="T11" fmla="*/ 458 h 458"/>
              </a:gdLst>
              <a:ahLst/>
              <a:cxnLst>
                <a:cxn ang="0">
                  <a:pos x="T0" y="T1"/>
                </a:cxn>
                <a:cxn ang="0">
                  <a:pos x="T2" y="T3"/>
                </a:cxn>
                <a:cxn ang="0">
                  <a:pos x="T4" y="T5"/>
                </a:cxn>
                <a:cxn ang="0">
                  <a:pos x="T6" y="T7"/>
                </a:cxn>
                <a:cxn ang="0">
                  <a:pos x="T8" y="T9"/>
                </a:cxn>
                <a:cxn ang="0">
                  <a:pos x="T10" y="T11"/>
                </a:cxn>
              </a:cxnLst>
              <a:rect l="0" t="0" r="r" b="b"/>
              <a:pathLst>
                <a:path w="341" h="458">
                  <a:moveTo>
                    <a:pt x="5" y="458"/>
                  </a:moveTo>
                  <a:lnTo>
                    <a:pt x="341" y="5"/>
                  </a:lnTo>
                  <a:lnTo>
                    <a:pt x="341" y="0"/>
                  </a:lnTo>
                  <a:lnTo>
                    <a:pt x="339" y="0"/>
                  </a:lnTo>
                  <a:lnTo>
                    <a:pt x="0" y="458"/>
                  </a:lnTo>
                  <a:lnTo>
                    <a:pt x="5"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77">
              <a:extLst>
                <a:ext uri="{FF2B5EF4-FFF2-40B4-BE49-F238E27FC236}">
                  <a16:creationId xmlns:a16="http://schemas.microsoft.com/office/drawing/2014/main" id="{5D2985CC-0150-4535-8FF6-8F1A3328B4E6}"/>
                </a:ext>
              </a:extLst>
            </p:cNvPr>
            <p:cNvSpPr>
              <a:spLocks/>
            </p:cNvSpPr>
            <p:nvPr userDrawn="1"/>
          </p:nvSpPr>
          <p:spPr bwMode="auto">
            <a:xfrm>
              <a:off x="5369" y="257"/>
              <a:ext cx="14" cy="229"/>
            </a:xfrm>
            <a:custGeom>
              <a:avLst/>
              <a:gdLst>
                <a:gd name="T0" fmla="*/ 3 w 27"/>
                <a:gd name="T1" fmla="*/ 458 h 458"/>
                <a:gd name="T2" fmla="*/ 27 w 27"/>
                <a:gd name="T3" fmla="*/ 0 h 458"/>
                <a:gd name="T4" fmla="*/ 23 w 27"/>
                <a:gd name="T5" fmla="*/ 0 h 458"/>
                <a:gd name="T6" fmla="*/ 0 w 27"/>
                <a:gd name="T7" fmla="*/ 458 h 458"/>
                <a:gd name="T8" fmla="*/ 3 w 27"/>
                <a:gd name="T9" fmla="*/ 458 h 458"/>
              </a:gdLst>
              <a:ahLst/>
              <a:cxnLst>
                <a:cxn ang="0">
                  <a:pos x="T0" y="T1"/>
                </a:cxn>
                <a:cxn ang="0">
                  <a:pos x="T2" y="T3"/>
                </a:cxn>
                <a:cxn ang="0">
                  <a:pos x="T4" y="T5"/>
                </a:cxn>
                <a:cxn ang="0">
                  <a:pos x="T6" y="T7"/>
                </a:cxn>
                <a:cxn ang="0">
                  <a:pos x="T8" y="T9"/>
                </a:cxn>
              </a:cxnLst>
              <a:rect l="0" t="0" r="r" b="b"/>
              <a:pathLst>
                <a:path w="27" h="458">
                  <a:moveTo>
                    <a:pt x="3" y="458"/>
                  </a:moveTo>
                  <a:lnTo>
                    <a:pt x="27" y="0"/>
                  </a:lnTo>
                  <a:lnTo>
                    <a:pt x="23" y="0"/>
                  </a:lnTo>
                  <a:lnTo>
                    <a:pt x="0" y="458"/>
                  </a:lnTo>
                  <a:lnTo>
                    <a:pt x="3"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78">
              <a:extLst>
                <a:ext uri="{FF2B5EF4-FFF2-40B4-BE49-F238E27FC236}">
                  <a16:creationId xmlns:a16="http://schemas.microsoft.com/office/drawing/2014/main" id="{F1B9CE37-B9E6-464E-BFC5-F548F3E1BE85}"/>
                </a:ext>
              </a:extLst>
            </p:cNvPr>
            <p:cNvSpPr>
              <a:spLocks/>
            </p:cNvSpPr>
            <p:nvPr userDrawn="1"/>
          </p:nvSpPr>
          <p:spPr bwMode="auto">
            <a:xfrm>
              <a:off x="5378" y="257"/>
              <a:ext cx="27" cy="229"/>
            </a:xfrm>
            <a:custGeom>
              <a:avLst/>
              <a:gdLst>
                <a:gd name="T0" fmla="*/ 5 w 53"/>
                <a:gd name="T1" fmla="*/ 458 h 458"/>
                <a:gd name="T2" fmla="*/ 53 w 53"/>
                <a:gd name="T3" fmla="*/ 0 h 458"/>
                <a:gd name="T4" fmla="*/ 50 w 53"/>
                <a:gd name="T5" fmla="*/ 0 h 458"/>
                <a:gd name="T6" fmla="*/ 0 w 53"/>
                <a:gd name="T7" fmla="*/ 458 h 458"/>
                <a:gd name="T8" fmla="*/ 5 w 53"/>
                <a:gd name="T9" fmla="*/ 458 h 458"/>
              </a:gdLst>
              <a:ahLst/>
              <a:cxnLst>
                <a:cxn ang="0">
                  <a:pos x="T0" y="T1"/>
                </a:cxn>
                <a:cxn ang="0">
                  <a:pos x="T2" y="T3"/>
                </a:cxn>
                <a:cxn ang="0">
                  <a:pos x="T4" y="T5"/>
                </a:cxn>
                <a:cxn ang="0">
                  <a:pos x="T6" y="T7"/>
                </a:cxn>
                <a:cxn ang="0">
                  <a:pos x="T8" y="T9"/>
                </a:cxn>
              </a:cxnLst>
              <a:rect l="0" t="0" r="r" b="b"/>
              <a:pathLst>
                <a:path w="53" h="458">
                  <a:moveTo>
                    <a:pt x="5" y="458"/>
                  </a:moveTo>
                  <a:lnTo>
                    <a:pt x="53" y="0"/>
                  </a:lnTo>
                  <a:lnTo>
                    <a:pt x="50" y="0"/>
                  </a:lnTo>
                  <a:lnTo>
                    <a:pt x="0" y="458"/>
                  </a:lnTo>
                  <a:lnTo>
                    <a:pt x="5"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79">
              <a:extLst>
                <a:ext uri="{FF2B5EF4-FFF2-40B4-BE49-F238E27FC236}">
                  <a16:creationId xmlns:a16="http://schemas.microsoft.com/office/drawing/2014/main" id="{279DBCEF-7D37-42BE-A995-54DD3656268D}"/>
                </a:ext>
              </a:extLst>
            </p:cNvPr>
            <p:cNvSpPr>
              <a:spLocks/>
            </p:cNvSpPr>
            <p:nvPr userDrawn="1"/>
          </p:nvSpPr>
          <p:spPr bwMode="auto">
            <a:xfrm>
              <a:off x="5388" y="257"/>
              <a:ext cx="40" cy="229"/>
            </a:xfrm>
            <a:custGeom>
              <a:avLst/>
              <a:gdLst>
                <a:gd name="T0" fmla="*/ 5 w 81"/>
                <a:gd name="T1" fmla="*/ 458 h 458"/>
                <a:gd name="T2" fmla="*/ 81 w 81"/>
                <a:gd name="T3" fmla="*/ 0 h 458"/>
                <a:gd name="T4" fmla="*/ 77 w 81"/>
                <a:gd name="T5" fmla="*/ 0 h 458"/>
                <a:gd name="T6" fmla="*/ 0 w 81"/>
                <a:gd name="T7" fmla="*/ 458 h 458"/>
                <a:gd name="T8" fmla="*/ 5 w 81"/>
                <a:gd name="T9" fmla="*/ 458 h 458"/>
              </a:gdLst>
              <a:ahLst/>
              <a:cxnLst>
                <a:cxn ang="0">
                  <a:pos x="T0" y="T1"/>
                </a:cxn>
                <a:cxn ang="0">
                  <a:pos x="T2" y="T3"/>
                </a:cxn>
                <a:cxn ang="0">
                  <a:pos x="T4" y="T5"/>
                </a:cxn>
                <a:cxn ang="0">
                  <a:pos x="T6" y="T7"/>
                </a:cxn>
                <a:cxn ang="0">
                  <a:pos x="T8" y="T9"/>
                </a:cxn>
              </a:cxnLst>
              <a:rect l="0" t="0" r="r" b="b"/>
              <a:pathLst>
                <a:path w="81" h="458">
                  <a:moveTo>
                    <a:pt x="5" y="458"/>
                  </a:moveTo>
                  <a:lnTo>
                    <a:pt x="81" y="0"/>
                  </a:lnTo>
                  <a:lnTo>
                    <a:pt x="77" y="0"/>
                  </a:lnTo>
                  <a:lnTo>
                    <a:pt x="0" y="458"/>
                  </a:lnTo>
                  <a:lnTo>
                    <a:pt x="5"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80">
              <a:extLst>
                <a:ext uri="{FF2B5EF4-FFF2-40B4-BE49-F238E27FC236}">
                  <a16:creationId xmlns:a16="http://schemas.microsoft.com/office/drawing/2014/main" id="{15A03F24-95B6-4883-AA6B-86ABBDA49184}"/>
                </a:ext>
              </a:extLst>
            </p:cNvPr>
            <p:cNvSpPr>
              <a:spLocks/>
            </p:cNvSpPr>
            <p:nvPr userDrawn="1"/>
          </p:nvSpPr>
          <p:spPr bwMode="auto">
            <a:xfrm>
              <a:off x="5398" y="257"/>
              <a:ext cx="57" cy="229"/>
            </a:xfrm>
            <a:custGeom>
              <a:avLst/>
              <a:gdLst>
                <a:gd name="T0" fmla="*/ 4 w 113"/>
                <a:gd name="T1" fmla="*/ 458 h 458"/>
                <a:gd name="T2" fmla="*/ 113 w 113"/>
                <a:gd name="T3" fmla="*/ 0 h 458"/>
                <a:gd name="T4" fmla="*/ 110 w 113"/>
                <a:gd name="T5" fmla="*/ 0 h 458"/>
                <a:gd name="T6" fmla="*/ 0 w 113"/>
                <a:gd name="T7" fmla="*/ 458 h 458"/>
                <a:gd name="T8" fmla="*/ 4 w 113"/>
                <a:gd name="T9" fmla="*/ 458 h 458"/>
              </a:gdLst>
              <a:ahLst/>
              <a:cxnLst>
                <a:cxn ang="0">
                  <a:pos x="T0" y="T1"/>
                </a:cxn>
                <a:cxn ang="0">
                  <a:pos x="T2" y="T3"/>
                </a:cxn>
                <a:cxn ang="0">
                  <a:pos x="T4" y="T5"/>
                </a:cxn>
                <a:cxn ang="0">
                  <a:pos x="T6" y="T7"/>
                </a:cxn>
                <a:cxn ang="0">
                  <a:pos x="T8" y="T9"/>
                </a:cxn>
              </a:cxnLst>
              <a:rect l="0" t="0" r="r" b="b"/>
              <a:pathLst>
                <a:path w="113" h="458">
                  <a:moveTo>
                    <a:pt x="4" y="458"/>
                  </a:moveTo>
                  <a:lnTo>
                    <a:pt x="113" y="0"/>
                  </a:lnTo>
                  <a:lnTo>
                    <a:pt x="110" y="0"/>
                  </a:lnTo>
                  <a:lnTo>
                    <a:pt x="0" y="458"/>
                  </a:lnTo>
                  <a:lnTo>
                    <a:pt x="4"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81">
              <a:extLst>
                <a:ext uri="{FF2B5EF4-FFF2-40B4-BE49-F238E27FC236}">
                  <a16:creationId xmlns:a16="http://schemas.microsoft.com/office/drawing/2014/main" id="{7A0C442E-00CC-4D73-80B6-0A9858A37A12}"/>
                </a:ext>
              </a:extLst>
            </p:cNvPr>
            <p:cNvSpPr>
              <a:spLocks/>
            </p:cNvSpPr>
            <p:nvPr userDrawn="1"/>
          </p:nvSpPr>
          <p:spPr bwMode="auto">
            <a:xfrm>
              <a:off x="5409" y="257"/>
              <a:ext cx="71" cy="229"/>
            </a:xfrm>
            <a:custGeom>
              <a:avLst/>
              <a:gdLst>
                <a:gd name="T0" fmla="*/ 4 w 144"/>
                <a:gd name="T1" fmla="*/ 458 h 458"/>
                <a:gd name="T2" fmla="*/ 144 w 144"/>
                <a:gd name="T3" fmla="*/ 0 h 458"/>
                <a:gd name="T4" fmla="*/ 141 w 144"/>
                <a:gd name="T5" fmla="*/ 0 h 458"/>
                <a:gd name="T6" fmla="*/ 0 w 144"/>
                <a:gd name="T7" fmla="*/ 458 h 458"/>
                <a:gd name="T8" fmla="*/ 4 w 144"/>
                <a:gd name="T9" fmla="*/ 458 h 458"/>
              </a:gdLst>
              <a:ahLst/>
              <a:cxnLst>
                <a:cxn ang="0">
                  <a:pos x="T0" y="T1"/>
                </a:cxn>
                <a:cxn ang="0">
                  <a:pos x="T2" y="T3"/>
                </a:cxn>
                <a:cxn ang="0">
                  <a:pos x="T4" y="T5"/>
                </a:cxn>
                <a:cxn ang="0">
                  <a:pos x="T6" y="T7"/>
                </a:cxn>
                <a:cxn ang="0">
                  <a:pos x="T8" y="T9"/>
                </a:cxn>
              </a:cxnLst>
              <a:rect l="0" t="0" r="r" b="b"/>
              <a:pathLst>
                <a:path w="144" h="458">
                  <a:moveTo>
                    <a:pt x="4" y="458"/>
                  </a:moveTo>
                  <a:lnTo>
                    <a:pt x="144" y="0"/>
                  </a:lnTo>
                  <a:lnTo>
                    <a:pt x="141" y="0"/>
                  </a:lnTo>
                  <a:lnTo>
                    <a:pt x="0" y="458"/>
                  </a:lnTo>
                  <a:lnTo>
                    <a:pt x="4"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82">
              <a:extLst>
                <a:ext uri="{FF2B5EF4-FFF2-40B4-BE49-F238E27FC236}">
                  <a16:creationId xmlns:a16="http://schemas.microsoft.com/office/drawing/2014/main" id="{1DC25FF3-C752-4611-91A8-0B2DCE523F2F}"/>
                </a:ext>
              </a:extLst>
            </p:cNvPr>
            <p:cNvSpPr>
              <a:spLocks/>
            </p:cNvSpPr>
            <p:nvPr userDrawn="1"/>
          </p:nvSpPr>
          <p:spPr bwMode="auto">
            <a:xfrm>
              <a:off x="5420" y="257"/>
              <a:ext cx="90" cy="229"/>
            </a:xfrm>
            <a:custGeom>
              <a:avLst/>
              <a:gdLst>
                <a:gd name="T0" fmla="*/ 4 w 180"/>
                <a:gd name="T1" fmla="*/ 458 h 458"/>
                <a:gd name="T2" fmla="*/ 180 w 180"/>
                <a:gd name="T3" fmla="*/ 0 h 458"/>
                <a:gd name="T4" fmla="*/ 176 w 180"/>
                <a:gd name="T5" fmla="*/ 0 h 458"/>
                <a:gd name="T6" fmla="*/ 0 w 180"/>
                <a:gd name="T7" fmla="*/ 458 h 458"/>
                <a:gd name="T8" fmla="*/ 4 w 180"/>
                <a:gd name="T9" fmla="*/ 458 h 458"/>
              </a:gdLst>
              <a:ahLst/>
              <a:cxnLst>
                <a:cxn ang="0">
                  <a:pos x="T0" y="T1"/>
                </a:cxn>
                <a:cxn ang="0">
                  <a:pos x="T2" y="T3"/>
                </a:cxn>
                <a:cxn ang="0">
                  <a:pos x="T4" y="T5"/>
                </a:cxn>
                <a:cxn ang="0">
                  <a:pos x="T6" y="T7"/>
                </a:cxn>
                <a:cxn ang="0">
                  <a:pos x="T8" y="T9"/>
                </a:cxn>
              </a:cxnLst>
              <a:rect l="0" t="0" r="r" b="b"/>
              <a:pathLst>
                <a:path w="180" h="458">
                  <a:moveTo>
                    <a:pt x="4" y="458"/>
                  </a:moveTo>
                  <a:lnTo>
                    <a:pt x="180" y="0"/>
                  </a:lnTo>
                  <a:lnTo>
                    <a:pt x="176" y="0"/>
                  </a:lnTo>
                  <a:lnTo>
                    <a:pt x="0" y="458"/>
                  </a:lnTo>
                  <a:lnTo>
                    <a:pt x="4"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83">
              <a:extLst>
                <a:ext uri="{FF2B5EF4-FFF2-40B4-BE49-F238E27FC236}">
                  <a16:creationId xmlns:a16="http://schemas.microsoft.com/office/drawing/2014/main" id="{CD34D632-D52F-4594-A03C-37415FE2D2BE}"/>
                </a:ext>
              </a:extLst>
            </p:cNvPr>
            <p:cNvSpPr>
              <a:spLocks/>
            </p:cNvSpPr>
            <p:nvPr userDrawn="1"/>
          </p:nvSpPr>
          <p:spPr bwMode="auto">
            <a:xfrm>
              <a:off x="5438" y="257"/>
              <a:ext cx="116" cy="229"/>
            </a:xfrm>
            <a:custGeom>
              <a:avLst/>
              <a:gdLst>
                <a:gd name="T0" fmla="*/ 232 w 232"/>
                <a:gd name="T1" fmla="*/ 0 h 458"/>
                <a:gd name="T2" fmla="*/ 228 w 232"/>
                <a:gd name="T3" fmla="*/ 0 h 458"/>
                <a:gd name="T4" fmla="*/ 0 w 232"/>
                <a:gd name="T5" fmla="*/ 458 h 458"/>
                <a:gd name="T6" fmla="*/ 5 w 232"/>
                <a:gd name="T7" fmla="*/ 458 h 458"/>
                <a:gd name="T8" fmla="*/ 232 w 232"/>
                <a:gd name="T9" fmla="*/ 0 h 458"/>
              </a:gdLst>
              <a:ahLst/>
              <a:cxnLst>
                <a:cxn ang="0">
                  <a:pos x="T0" y="T1"/>
                </a:cxn>
                <a:cxn ang="0">
                  <a:pos x="T2" y="T3"/>
                </a:cxn>
                <a:cxn ang="0">
                  <a:pos x="T4" y="T5"/>
                </a:cxn>
                <a:cxn ang="0">
                  <a:pos x="T6" y="T7"/>
                </a:cxn>
                <a:cxn ang="0">
                  <a:pos x="T8" y="T9"/>
                </a:cxn>
              </a:cxnLst>
              <a:rect l="0" t="0" r="r" b="b"/>
              <a:pathLst>
                <a:path w="232" h="458">
                  <a:moveTo>
                    <a:pt x="232" y="0"/>
                  </a:moveTo>
                  <a:lnTo>
                    <a:pt x="228" y="0"/>
                  </a:lnTo>
                  <a:lnTo>
                    <a:pt x="0" y="458"/>
                  </a:lnTo>
                  <a:lnTo>
                    <a:pt x="5" y="458"/>
                  </a:lnTo>
                  <a:lnTo>
                    <a:pt x="2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84">
              <a:extLst>
                <a:ext uri="{FF2B5EF4-FFF2-40B4-BE49-F238E27FC236}">
                  <a16:creationId xmlns:a16="http://schemas.microsoft.com/office/drawing/2014/main" id="{4F40F767-C582-497D-AB4F-760123E76F08}"/>
                </a:ext>
              </a:extLst>
            </p:cNvPr>
            <p:cNvSpPr>
              <a:spLocks/>
            </p:cNvSpPr>
            <p:nvPr userDrawn="1"/>
          </p:nvSpPr>
          <p:spPr bwMode="auto">
            <a:xfrm>
              <a:off x="5454" y="257"/>
              <a:ext cx="140" cy="229"/>
            </a:xfrm>
            <a:custGeom>
              <a:avLst/>
              <a:gdLst>
                <a:gd name="T0" fmla="*/ 280 w 280"/>
                <a:gd name="T1" fmla="*/ 0 h 458"/>
                <a:gd name="T2" fmla="*/ 276 w 280"/>
                <a:gd name="T3" fmla="*/ 0 h 458"/>
                <a:gd name="T4" fmla="*/ 0 w 280"/>
                <a:gd name="T5" fmla="*/ 458 h 458"/>
                <a:gd name="T6" fmla="*/ 4 w 280"/>
                <a:gd name="T7" fmla="*/ 458 h 458"/>
                <a:gd name="T8" fmla="*/ 280 w 280"/>
                <a:gd name="T9" fmla="*/ 0 h 458"/>
              </a:gdLst>
              <a:ahLst/>
              <a:cxnLst>
                <a:cxn ang="0">
                  <a:pos x="T0" y="T1"/>
                </a:cxn>
                <a:cxn ang="0">
                  <a:pos x="T2" y="T3"/>
                </a:cxn>
                <a:cxn ang="0">
                  <a:pos x="T4" y="T5"/>
                </a:cxn>
                <a:cxn ang="0">
                  <a:pos x="T6" y="T7"/>
                </a:cxn>
                <a:cxn ang="0">
                  <a:pos x="T8" y="T9"/>
                </a:cxn>
              </a:cxnLst>
              <a:rect l="0" t="0" r="r" b="b"/>
              <a:pathLst>
                <a:path w="280" h="458">
                  <a:moveTo>
                    <a:pt x="280" y="0"/>
                  </a:moveTo>
                  <a:lnTo>
                    <a:pt x="276" y="0"/>
                  </a:lnTo>
                  <a:lnTo>
                    <a:pt x="0" y="458"/>
                  </a:lnTo>
                  <a:lnTo>
                    <a:pt x="4" y="458"/>
                  </a:lnTo>
                  <a:lnTo>
                    <a:pt x="28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5">
              <a:extLst>
                <a:ext uri="{FF2B5EF4-FFF2-40B4-BE49-F238E27FC236}">
                  <a16:creationId xmlns:a16="http://schemas.microsoft.com/office/drawing/2014/main" id="{8322DCAB-D550-4FF2-B78A-0D57D95649F2}"/>
                </a:ext>
              </a:extLst>
            </p:cNvPr>
            <p:cNvSpPr>
              <a:spLocks/>
            </p:cNvSpPr>
            <p:nvPr userDrawn="1"/>
          </p:nvSpPr>
          <p:spPr bwMode="auto">
            <a:xfrm>
              <a:off x="5508" y="341"/>
              <a:ext cx="137" cy="145"/>
            </a:xfrm>
            <a:custGeom>
              <a:avLst/>
              <a:gdLst>
                <a:gd name="T0" fmla="*/ 274 w 274"/>
                <a:gd name="T1" fmla="*/ 6 h 290"/>
                <a:gd name="T2" fmla="*/ 274 w 274"/>
                <a:gd name="T3" fmla="*/ 0 h 290"/>
                <a:gd name="T4" fmla="*/ 0 w 274"/>
                <a:gd name="T5" fmla="*/ 290 h 290"/>
                <a:gd name="T6" fmla="*/ 6 w 274"/>
                <a:gd name="T7" fmla="*/ 290 h 290"/>
                <a:gd name="T8" fmla="*/ 274 w 274"/>
                <a:gd name="T9" fmla="*/ 6 h 290"/>
              </a:gdLst>
              <a:ahLst/>
              <a:cxnLst>
                <a:cxn ang="0">
                  <a:pos x="T0" y="T1"/>
                </a:cxn>
                <a:cxn ang="0">
                  <a:pos x="T2" y="T3"/>
                </a:cxn>
                <a:cxn ang="0">
                  <a:pos x="T4" y="T5"/>
                </a:cxn>
                <a:cxn ang="0">
                  <a:pos x="T6" y="T7"/>
                </a:cxn>
                <a:cxn ang="0">
                  <a:pos x="T8" y="T9"/>
                </a:cxn>
              </a:cxnLst>
              <a:rect l="0" t="0" r="r" b="b"/>
              <a:pathLst>
                <a:path w="274" h="290">
                  <a:moveTo>
                    <a:pt x="274" y="6"/>
                  </a:moveTo>
                  <a:lnTo>
                    <a:pt x="274" y="0"/>
                  </a:lnTo>
                  <a:lnTo>
                    <a:pt x="0" y="290"/>
                  </a:lnTo>
                  <a:lnTo>
                    <a:pt x="6" y="290"/>
                  </a:lnTo>
                  <a:lnTo>
                    <a:pt x="274"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86">
              <a:extLst>
                <a:ext uri="{FF2B5EF4-FFF2-40B4-BE49-F238E27FC236}">
                  <a16:creationId xmlns:a16="http://schemas.microsoft.com/office/drawing/2014/main" id="{68825049-AD9E-4452-8BF3-04FA65662590}"/>
                </a:ext>
              </a:extLst>
            </p:cNvPr>
            <p:cNvSpPr>
              <a:spLocks/>
            </p:cNvSpPr>
            <p:nvPr userDrawn="1"/>
          </p:nvSpPr>
          <p:spPr bwMode="auto">
            <a:xfrm>
              <a:off x="5546" y="404"/>
              <a:ext cx="99" cy="82"/>
            </a:xfrm>
            <a:custGeom>
              <a:avLst/>
              <a:gdLst>
                <a:gd name="T0" fmla="*/ 197 w 197"/>
                <a:gd name="T1" fmla="*/ 6 h 165"/>
                <a:gd name="T2" fmla="*/ 197 w 197"/>
                <a:gd name="T3" fmla="*/ 0 h 165"/>
                <a:gd name="T4" fmla="*/ 0 w 197"/>
                <a:gd name="T5" fmla="*/ 165 h 165"/>
                <a:gd name="T6" fmla="*/ 7 w 197"/>
                <a:gd name="T7" fmla="*/ 165 h 165"/>
                <a:gd name="T8" fmla="*/ 197 w 197"/>
                <a:gd name="T9" fmla="*/ 6 h 165"/>
              </a:gdLst>
              <a:ahLst/>
              <a:cxnLst>
                <a:cxn ang="0">
                  <a:pos x="T0" y="T1"/>
                </a:cxn>
                <a:cxn ang="0">
                  <a:pos x="T2" y="T3"/>
                </a:cxn>
                <a:cxn ang="0">
                  <a:pos x="T4" y="T5"/>
                </a:cxn>
                <a:cxn ang="0">
                  <a:pos x="T6" y="T7"/>
                </a:cxn>
                <a:cxn ang="0">
                  <a:pos x="T8" y="T9"/>
                </a:cxn>
              </a:cxnLst>
              <a:rect l="0" t="0" r="r" b="b"/>
              <a:pathLst>
                <a:path w="197" h="165">
                  <a:moveTo>
                    <a:pt x="197" y="6"/>
                  </a:moveTo>
                  <a:lnTo>
                    <a:pt x="197" y="0"/>
                  </a:lnTo>
                  <a:lnTo>
                    <a:pt x="0" y="165"/>
                  </a:lnTo>
                  <a:lnTo>
                    <a:pt x="7" y="165"/>
                  </a:lnTo>
                  <a:lnTo>
                    <a:pt x="197"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87">
              <a:extLst>
                <a:ext uri="{FF2B5EF4-FFF2-40B4-BE49-F238E27FC236}">
                  <a16:creationId xmlns:a16="http://schemas.microsoft.com/office/drawing/2014/main" id="{D8F09949-7B04-4F6E-89D4-604FDF4B6076}"/>
                </a:ext>
              </a:extLst>
            </p:cNvPr>
            <p:cNvSpPr>
              <a:spLocks/>
            </p:cNvSpPr>
            <p:nvPr userDrawn="1"/>
          </p:nvSpPr>
          <p:spPr bwMode="auto">
            <a:xfrm>
              <a:off x="5608" y="463"/>
              <a:ext cx="37" cy="23"/>
            </a:xfrm>
            <a:custGeom>
              <a:avLst/>
              <a:gdLst>
                <a:gd name="T0" fmla="*/ 72 w 72"/>
                <a:gd name="T1" fmla="*/ 6 h 46"/>
                <a:gd name="T2" fmla="*/ 72 w 72"/>
                <a:gd name="T3" fmla="*/ 0 h 46"/>
                <a:gd name="T4" fmla="*/ 0 w 72"/>
                <a:gd name="T5" fmla="*/ 46 h 46"/>
                <a:gd name="T6" fmla="*/ 8 w 72"/>
                <a:gd name="T7" fmla="*/ 46 h 46"/>
                <a:gd name="T8" fmla="*/ 72 w 72"/>
                <a:gd name="T9" fmla="*/ 6 h 46"/>
              </a:gdLst>
              <a:ahLst/>
              <a:cxnLst>
                <a:cxn ang="0">
                  <a:pos x="T0" y="T1"/>
                </a:cxn>
                <a:cxn ang="0">
                  <a:pos x="T2" y="T3"/>
                </a:cxn>
                <a:cxn ang="0">
                  <a:pos x="T4" y="T5"/>
                </a:cxn>
                <a:cxn ang="0">
                  <a:pos x="T6" y="T7"/>
                </a:cxn>
                <a:cxn ang="0">
                  <a:pos x="T8" y="T9"/>
                </a:cxn>
              </a:cxnLst>
              <a:rect l="0" t="0" r="r" b="b"/>
              <a:pathLst>
                <a:path w="72" h="46">
                  <a:moveTo>
                    <a:pt x="72" y="6"/>
                  </a:moveTo>
                  <a:lnTo>
                    <a:pt x="72" y="0"/>
                  </a:lnTo>
                  <a:lnTo>
                    <a:pt x="0" y="46"/>
                  </a:lnTo>
                  <a:lnTo>
                    <a:pt x="8" y="46"/>
                  </a:lnTo>
                  <a:lnTo>
                    <a:pt x="72"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112" name="Picture 88">
              <a:extLst>
                <a:ext uri="{FF2B5EF4-FFF2-40B4-BE49-F238E27FC236}">
                  <a16:creationId xmlns:a16="http://schemas.microsoft.com/office/drawing/2014/main" id="{815E2106-6334-488F-9455-BB3970A8AA6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354" y="252"/>
              <a:ext cx="306"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 name="Freeform 90">
              <a:extLst>
                <a:ext uri="{FF2B5EF4-FFF2-40B4-BE49-F238E27FC236}">
                  <a16:creationId xmlns:a16="http://schemas.microsoft.com/office/drawing/2014/main" id="{F82F6754-E6A3-4D06-B1C1-4D428D703BDD}"/>
                </a:ext>
              </a:extLst>
            </p:cNvPr>
            <p:cNvSpPr>
              <a:spLocks noEditPoints="1"/>
            </p:cNvSpPr>
            <p:nvPr userDrawn="1"/>
          </p:nvSpPr>
          <p:spPr bwMode="auto">
            <a:xfrm>
              <a:off x="4908" y="69"/>
              <a:ext cx="798" cy="609"/>
            </a:xfrm>
            <a:custGeom>
              <a:avLst/>
              <a:gdLst>
                <a:gd name="T0" fmla="*/ 192 w 1595"/>
                <a:gd name="T1" fmla="*/ 1219 h 1219"/>
                <a:gd name="T2" fmla="*/ 136 w 1595"/>
                <a:gd name="T3" fmla="*/ 1207 h 1219"/>
                <a:gd name="T4" fmla="*/ 85 w 1595"/>
                <a:gd name="T5" fmla="*/ 1176 h 1219"/>
                <a:gd name="T6" fmla="*/ 44 w 1595"/>
                <a:gd name="T7" fmla="*/ 1127 h 1219"/>
                <a:gd name="T8" fmla="*/ 16 w 1595"/>
                <a:gd name="T9" fmla="*/ 1064 h 1219"/>
                <a:gd name="T10" fmla="*/ 1 w 1595"/>
                <a:gd name="T11" fmla="*/ 992 h 1219"/>
                <a:gd name="T12" fmla="*/ 0 w 1595"/>
                <a:gd name="T13" fmla="*/ 252 h 1219"/>
                <a:gd name="T14" fmla="*/ 9 w 1595"/>
                <a:gd name="T15" fmla="*/ 177 h 1219"/>
                <a:gd name="T16" fmla="*/ 33 w 1595"/>
                <a:gd name="T17" fmla="*/ 110 h 1219"/>
                <a:gd name="T18" fmla="*/ 70 w 1595"/>
                <a:gd name="T19" fmla="*/ 58 h 1219"/>
                <a:gd name="T20" fmla="*/ 117 w 1595"/>
                <a:gd name="T21" fmla="*/ 20 h 1219"/>
                <a:gd name="T22" fmla="*/ 173 w 1595"/>
                <a:gd name="T23" fmla="*/ 2 h 1219"/>
                <a:gd name="T24" fmla="*/ 1403 w 1595"/>
                <a:gd name="T25" fmla="*/ 0 h 1219"/>
                <a:gd name="T26" fmla="*/ 1461 w 1595"/>
                <a:gd name="T27" fmla="*/ 11 h 1219"/>
                <a:gd name="T28" fmla="*/ 1511 w 1595"/>
                <a:gd name="T29" fmla="*/ 43 h 1219"/>
                <a:gd name="T30" fmla="*/ 1551 w 1595"/>
                <a:gd name="T31" fmla="*/ 92 h 1219"/>
                <a:gd name="T32" fmla="*/ 1581 w 1595"/>
                <a:gd name="T33" fmla="*/ 154 h 1219"/>
                <a:gd name="T34" fmla="*/ 1594 w 1595"/>
                <a:gd name="T35" fmla="*/ 227 h 1219"/>
                <a:gd name="T36" fmla="*/ 1595 w 1595"/>
                <a:gd name="T37" fmla="*/ 966 h 1219"/>
                <a:gd name="T38" fmla="*/ 1589 w 1595"/>
                <a:gd name="T39" fmla="*/ 1031 h 1219"/>
                <a:gd name="T40" fmla="*/ 1579 w 1595"/>
                <a:gd name="T41" fmla="*/ 1070 h 1219"/>
                <a:gd name="T42" fmla="*/ 1555 w 1595"/>
                <a:gd name="T43" fmla="*/ 1120 h 1219"/>
                <a:gd name="T44" fmla="*/ 1525 w 1595"/>
                <a:gd name="T45" fmla="*/ 1162 h 1219"/>
                <a:gd name="T46" fmla="*/ 1489 w 1595"/>
                <a:gd name="T47" fmla="*/ 1192 h 1219"/>
                <a:gd name="T48" fmla="*/ 1447 w 1595"/>
                <a:gd name="T49" fmla="*/ 1212 h 1219"/>
                <a:gd name="T50" fmla="*/ 1403 w 1595"/>
                <a:gd name="T51" fmla="*/ 1219 h 1219"/>
                <a:gd name="T52" fmla="*/ 192 w 1595"/>
                <a:gd name="T53" fmla="*/ 17 h 1219"/>
                <a:gd name="T54" fmla="*/ 139 w 1595"/>
                <a:gd name="T55" fmla="*/ 27 h 1219"/>
                <a:gd name="T56" fmla="*/ 91 w 1595"/>
                <a:gd name="T57" fmla="*/ 58 h 1219"/>
                <a:gd name="T58" fmla="*/ 54 w 1595"/>
                <a:gd name="T59" fmla="*/ 103 h 1219"/>
                <a:gd name="T60" fmla="*/ 27 w 1595"/>
                <a:gd name="T61" fmla="*/ 160 h 1219"/>
                <a:gd name="T62" fmla="*/ 13 w 1595"/>
                <a:gd name="T63" fmla="*/ 228 h 1219"/>
                <a:gd name="T64" fmla="*/ 13 w 1595"/>
                <a:gd name="T65" fmla="*/ 966 h 1219"/>
                <a:gd name="T66" fmla="*/ 21 w 1595"/>
                <a:gd name="T67" fmla="*/ 1037 h 1219"/>
                <a:gd name="T68" fmla="*/ 44 w 1595"/>
                <a:gd name="T69" fmla="*/ 1097 h 1219"/>
                <a:gd name="T70" fmla="*/ 78 w 1595"/>
                <a:gd name="T71" fmla="*/ 1148 h 1219"/>
                <a:gd name="T72" fmla="*/ 122 w 1595"/>
                <a:gd name="T73" fmla="*/ 1183 h 1219"/>
                <a:gd name="T74" fmla="*/ 174 w 1595"/>
                <a:gd name="T75" fmla="*/ 1201 h 1219"/>
                <a:gd name="T76" fmla="*/ 1403 w 1595"/>
                <a:gd name="T77" fmla="*/ 1201 h 1219"/>
                <a:gd name="T78" fmla="*/ 1445 w 1595"/>
                <a:gd name="T79" fmla="*/ 1195 h 1219"/>
                <a:gd name="T80" fmla="*/ 1483 w 1595"/>
                <a:gd name="T81" fmla="*/ 1177 h 1219"/>
                <a:gd name="T82" fmla="*/ 1517 w 1595"/>
                <a:gd name="T83" fmla="*/ 1148 h 1219"/>
                <a:gd name="T84" fmla="*/ 1546 w 1595"/>
                <a:gd name="T85" fmla="*/ 1111 h 1219"/>
                <a:gd name="T86" fmla="*/ 1566 w 1595"/>
                <a:gd name="T87" fmla="*/ 1064 h 1219"/>
                <a:gd name="T88" fmla="*/ 1576 w 1595"/>
                <a:gd name="T89" fmla="*/ 1026 h 1219"/>
                <a:gd name="T90" fmla="*/ 1583 w 1595"/>
                <a:gd name="T91" fmla="*/ 966 h 1219"/>
                <a:gd name="T92" fmla="*/ 1582 w 1595"/>
                <a:gd name="T93" fmla="*/ 228 h 1219"/>
                <a:gd name="T94" fmla="*/ 1568 w 1595"/>
                <a:gd name="T95" fmla="*/ 160 h 1219"/>
                <a:gd name="T96" fmla="*/ 1542 w 1595"/>
                <a:gd name="T97" fmla="*/ 103 h 1219"/>
                <a:gd name="T98" fmla="*/ 1504 w 1595"/>
                <a:gd name="T99" fmla="*/ 58 h 1219"/>
                <a:gd name="T100" fmla="*/ 1456 w 1595"/>
                <a:gd name="T101" fmla="*/ 27 h 1219"/>
                <a:gd name="T102" fmla="*/ 1403 w 1595"/>
                <a:gd name="T103" fmla="*/ 17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95" h="1219">
                  <a:moveTo>
                    <a:pt x="1403" y="1219"/>
                  </a:moveTo>
                  <a:lnTo>
                    <a:pt x="192" y="1219"/>
                  </a:lnTo>
                  <a:lnTo>
                    <a:pt x="192" y="1219"/>
                  </a:lnTo>
                  <a:lnTo>
                    <a:pt x="173" y="1218"/>
                  </a:lnTo>
                  <a:lnTo>
                    <a:pt x="154" y="1213"/>
                  </a:lnTo>
                  <a:lnTo>
                    <a:pt x="136" y="1207"/>
                  </a:lnTo>
                  <a:lnTo>
                    <a:pt x="117" y="1198"/>
                  </a:lnTo>
                  <a:lnTo>
                    <a:pt x="100" y="1188"/>
                  </a:lnTo>
                  <a:lnTo>
                    <a:pt x="85" y="1176"/>
                  </a:lnTo>
                  <a:lnTo>
                    <a:pt x="70" y="1161"/>
                  </a:lnTo>
                  <a:lnTo>
                    <a:pt x="56" y="1145"/>
                  </a:lnTo>
                  <a:lnTo>
                    <a:pt x="44" y="1127"/>
                  </a:lnTo>
                  <a:lnTo>
                    <a:pt x="33" y="1108"/>
                  </a:lnTo>
                  <a:lnTo>
                    <a:pt x="23" y="1087"/>
                  </a:lnTo>
                  <a:lnTo>
                    <a:pt x="16" y="1064"/>
                  </a:lnTo>
                  <a:lnTo>
                    <a:pt x="9" y="1041"/>
                  </a:lnTo>
                  <a:lnTo>
                    <a:pt x="4" y="1017"/>
                  </a:lnTo>
                  <a:lnTo>
                    <a:pt x="1" y="992"/>
                  </a:lnTo>
                  <a:lnTo>
                    <a:pt x="0" y="966"/>
                  </a:lnTo>
                  <a:lnTo>
                    <a:pt x="0" y="252"/>
                  </a:lnTo>
                  <a:lnTo>
                    <a:pt x="0" y="252"/>
                  </a:lnTo>
                  <a:lnTo>
                    <a:pt x="1" y="227"/>
                  </a:lnTo>
                  <a:lnTo>
                    <a:pt x="4" y="201"/>
                  </a:lnTo>
                  <a:lnTo>
                    <a:pt x="9" y="177"/>
                  </a:lnTo>
                  <a:lnTo>
                    <a:pt x="16" y="154"/>
                  </a:lnTo>
                  <a:lnTo>
                    <a:pt x="23" y="132"/>
                  </a:lnTo>
                  <a:lnTo>
                    <a:pt x="33" y="110"/>
                  </a:lnTo>
                  <a:lnTo>
                    <a:pt x="44" y="92"/>
                  </a:lnTo>
                  <a:lnTo>
                    <a:pt x="56" y="74"/>
                  </a:lnTo>
                  <a:lnTo>
                    <a:pt x="70" y="58"/>
                  </a:lnTo>
                  <a:lnTo>
                    <a:pt x="85" y="43"/>
                  </a:lnTo>
                  <a:lnTo>
                    <a:pt x="100" y="30"/>
                  </a:lnTo>
                  <a:lnTo>
                    <a:pt x="117" y="20"/>
                  </a:lnTo>
                  <a:lnTo>
                    <a:pt x="136" y="11"/>
                  </a:lnTo>
                  <a:lnTo>
                    <a:pt x="154" y="5"/>
                  </a:lnTo>
                  <a:lnTo>
                    <a:pt x="173" y="2"/>
                  </a:lnTo>
                  <a:lnTo>
                    <a:pt x="192" y="0"/>
                  </a:lnTo>
                  <a:lnTo>
                    <a:pt x="1403" y="0"/>
                  </a:lnTo>
                  <a:lnTo>
                    <a:pt x="1403" y="0"/>
                  </a:lnTo>
                  <a:lnTo>
                    <a:pt x="1423" y="2"/>
                  </a:lnTo>
                  <a:lnTo>
                    <a:pt x="1443" y="5"/>
                  </a:lnTo>
                  <a:lnTo>
                    <a:pt x="1461" y="11"/>
                  </a:lnTo>
                  <a:lnTo>
                    <a:pt x="1478" y="20"/>
                  </a:lnTo>
                  <a:lnTo>
                    <a:pt x="1495" y="30"/>
                  </a:lnTo>
                  <a:lnTo>
                    <a:pt x="1511" y="43"/>
                  </a:lnTo>
                  <a:lnTo>
                    <a:pt x="1525" y="58"/>
                  </a:lnTo>
                  <a:lnTo>
                    <a:pt x="1539" y="74"/>
                  </a:lnTo>
                  <a:lnTo>
                    <a:pt x="1551" y="92"/>
                  </a:lnTo>
                  <a:lnTo>
                    <a:pt x="1563" y="110"/>
                  </a:lnTo>
                  <a:lnTo>
                    <a:pt x="1572" y="132"/>
                  </a:lnTo>
                  <a:lnTo>
                    <a:pt x="1581" y="154"/>
                  </a:lnTo>
                  <a:lnTo>
                    <a:pt x="1586" y="177"/>
                  </a:lnTo>
                  <a:lnTo>
                    <a:pt x="1591" y="201"/>
                  </a:lnTo>
                  <a:lnTo>
                    <a:pt x="1594" y="227"/>
                  </a:lnTo>
                  <a:lnTo>
                    <a:pt x="1595" y="252"/>
                  </a:lnTo>
                  <a:lnTo>
                    <a:pt x="1595" y="966"/>
                  </a:lnTo>
                  <a:lnTo>
                    <a:pt x="1595" y="966"/>
                  </a:lnTo>
                  <a:lnTo>
                    <a:pt x="1594" y="989"/>
                  </a:lnTo>
                  <a:lnTo>
                    <a:pt x="1592" y="1010"/>
                  </a:lnTo>
                  <a:lnTo>
                    <a:pt x="1589" y="1031"/>
                  </a:lnTo>
                  <a:lnTo>
                    <a:pt x="1584" y="1052"/>
                  </a:lnTo>
                  <a:lnTo>
                    <a:pt x="1584" y="1052"/>
                  </a:lnTo>
                  <a:lnTo>
                    <a:pt x="1579" y="1070"/>
                  </a:lnTo>
                  <a:lnTo>
                    <a:pt x="1572" y="1088"/>
                  </a:lnTo>
                  <a:lnTo>
                    <a:pt x="1564" y="1105"/>
                  </a:lnTo>
                  <a:lnTo>
                    <a:pt x="1555" y="1120"/>
                  </a:lnTo>
                  <a:lnTo>
                    <a:pt x="1546" y="1135"/>
                  </a:lnTo>
                  <a:lnTo>
                    <a:pt x="1536" y="1148"/>
                  </a:lnTo>
                  <a:lnTo>
                    <a:pt x="1525" y="1162"/>
                  </a:lnTo>
                  <a:lnTo>
                    <a:pt x="1513" y="1173"/>
                  </a:lnTo>
                  <a:lnTo>
                    <a:pt x="1502" y="1183"/>
                  </a:lnTo>
                  <a:lnTo>
                    <a:pt x="1489" y="1192"/>
                  </a:lnTo>
                  <a:lnTo>
                    <a:pt x="1476" y="1200"/>
                  </a:lnTo>
                  <a:lnTo>
                    <a:pt x="1462" y="1207"/>
                  </a:lnTo>
                  <a:lnTo>
                    <a:pt x="1447" y="1212"/>
                  </a:lnTo>
                  <a:lnTo>
                    <a:pt x="1434" y="1216"/>
                  </a:lnTo>
                  <a:lnTo>
                    <a:pt x="1419" y="1218"/>
                  </a:lnTo>
                  <a:lnTo>
                    <a:pt x="1403" y="1219"/>
                  </a:lnTo>
                  <a:lnTo>
                    <a:pt x="1403" y="1219"/>
                  </a:lnTo>
                  <a:close/>
                  <a:moveTo>
                    <a:pt x="192" y="17"/>
                  </a:moveTo>
                  <a:lnTo>
                    <a:pt x="192" y="17"/>
                  </a:lnTo>
                  <a:lnTo>
                    <a:pt x="174" y="18"/>
                  </a:lnTo>
                  <a:lnTo>
                    <a:pt x="156" y="21"/>
                  </a:lnTo>
                  <a:lnTo>
                    <a:pt x="139" y="27"/>
                  </a:lnTo>
                  <a:lnTo>
                    <a:pt x="122" y="35"/>
                  </a:lnTo>
                  <a:lnTo>
                    <a:pt x="106" y="46"/>
                  </a:lnTo>
                  <a:lnTo>
                    <a:pt x="91" y="58"/>
                  </a:lnTo>
                  <a:lnTo>
                    <a:pt x="78" y="71"/>
                  </a:lnTo>
                  <a:lnTo>
                    <a:pt x="65" y="86"/>
                  </a:lnTo>
                  <a:lnTo>
                    <a:pt x="54" y="103"/>
                  </a:lnTo>
                  <a:lnTo>
                    <a:pt x="44" y="121"/>
                  </a:lnTo>
                  <a:lnTo>
                    <a:pt x="35" y="141"/>
                  </a:lnTo>
                  <a:lnTo>
                    <a:pt x="27" y="160"/>
                  </a:lnTo>
                  <a:lnTo>
                    <a:pt x="21" y="183"/>
                  </a:lnTo>
                  <a:lnTo>
                    <a:pt x="17" y="205"/>
                  </a:lnTo>
                  <a:lnTo>
                    <a:pt x="13" y="228"/>
                  </a:lnTo>
                  <a:lnTo>
                    <a:pt x="13" y="252"/>
                  </a:lnTo>
                  <a:lnTo>
                    <a:pt x="13" y="966"/>
                  </a:lnTo>
                  <a:lnTo>
                    <a:pt x="13" y="966"/>
                  </a:lnTo>
                  <a:lnTo>
                    <a:pt x="13" y="990"/>
                  </a:lnTo>
                  <a:lnTo>
                    <a:pt x="17" y="1014"/>
                  </a:lnTo>
                  <a:lnTo>
                    <a:pt x="21" y="1037"/>
                  </a:lnTo>
                  <a:lnTo>
                    <a:pt x="27" y="1058"/>
                  </a:lnTo>
                  <a:lnTo>
                    <a:pt x="35" y="1079"/>
                  </a:lnTo>
                  <a:lnTo>
                    <a:pt x="44" y="1097"/>
                  </a:lnTo>
                  <a:lnTo>
                    <a:pt x="54" y="1115"/>
                  </a:lnTo>
                  <a:lnTo>
                    <a:pt x="65" y="1133"/>
                  </a:lnTo>
                  <a:lnTo>
                    <a:pt x="78" y="1148"/>
                  </a:lnTo>
                  <a:lnTo>
                    <a:pt x="91" y="1162"/>
                  </a:lnTo>
                  <a:lnTo>
                    <a:pt x="106" y="1173"/>
                  </a:lnTo>
                  <a:lnTo>
                    <a:pt x="122" y="1183"/>
                  </a:lnTo>
                  <a:lnTo>
                    <a:pt x="139" y="1191"/>
                  </a:lnTo>
                  <a:lnTo>
                    <a:pt x="156" y="1197"/>
                  </a:lnTo>
                  <a:lnTo>
                    <a:pt x="174" y="1201"/>
                  </a:lnTo>
                  <a:lnTo>
                    <a:pt x="192" y="1201"/>
                  </a:lnTo>
                  <a:lnTo>
                    <a:pt x="1403" y="1201"/>
                  </a:lnTo>
                  <a:lnTo>
                    <a:pt x="1403" y="1201"/>
                  </a:lnTo>
                  <a:lnTo>
                    <a:pt x="1418" y="1201"/>
                  </a:lnTo>
                  <a:lnTo>
                    <a:pt x="1431" y="1198"/>
                  </a:lnTo>
                  <a:lnTo>
                    <a:pt x="1445" y="1195"/>
                  </a:lnTo>
                  <a:lnTo>
                    <a:pt x="1457" y="1191"/>
                  </a:lnTo>
                  <a:lnTo>
                    <a:pt x="1471" y="1185"/>
                  </a:lnTo>
                  <a:lnTo>
                    <a:pt x="1483" y="1177"/>
                  </a:lnTo>
                  <a:lnTo>
                    <a:pt x="1495" y="1168"/>
                  </a:lnTo>
                  <a:lnTo>
                    <a:pt x="1506" y="1159"/>
                  </a:lnTo>
                  <a:lnTo>
                    <a:pt x="1517" y="1148"/>
                  </a:lnTo>
                  <a:lnTo>
                    <a:pt x="1528" y="1136"/>
                  </a:lnTo>
                  <a:lnTo>
                    <a:pt x="1537" y="1124"/>
                  </a:lnTo>
                  <a:lnTo>
                    <a:pt x="1546" y="1111"/>
                  </a:lnTo>
                  <a:lnTo>
                    <a:pt x="1554" y="1096"/>
                  </a:lnTo>
                  <a:lnTo>
                    <a:pt x="1560" y="1081"/>
                  </a:lnTo>
                  <a:lnTo>
                    <a:pt x="1566" y="1064"/>
                  </a:lnTo>
                  <a:lnTo>
                    <a:pt x="1572" y="1047"/>
                  </a:lnTo>
                  <a:lnTo>
                    <a:pt x="1572" y="1047"/>
                  </a:lnTo>
                  <a:lnTo>
                    <a:pt x="1576" y="1026"/>
                  </a:lnTo>
                  <a:lnTo>
                    <a:pt x="1580" y="1007"/>
                  </a:lnTo>
                  <a:lnTo>
                    <a:pt x="1582" y="987"/>
                  </a:lnTo>
                  <a:lnTo>
                    <a:pt x="1583" y="966"/>
                  </a:lnTo>
                  <a:lnTo>
                    <a:pt x="1583" y="252"/>
                  </a:lnTo>
                  <a:lnTo>
                    <a:pt x="1583" y="252"/>
                  </a:lnTo>
                  <a:lnTo>
                    <a:pt x="1582" y="228"/>
                  </a:lnTo>
                  <a:lnTo>
                    <a:pt x="1579" y="205"/>
                  </a:lnTo>
                  <a:lnTo>
                    <a:pt x="1575" y="183"/>
                  </a:lnTo>
                  <a:lnTo>
                    <a:pt x="1568" y="160"/>
                  </a:lnTo>
                  <a:lnTo>
                    <a:pt x="1562" y="141"/>
                  </a:lnTo>
                  <a:lnTo>
                    <a:pt x="1552" y="121"/>
                  </a:lnTo>
                  <a:lnTo>
                    <a:pt x="1542" y="103"/>
                  </a:lnTo>
                  <a:lnTo>
                    <a:pt x="1530" y="86"/>
                  </a:lnTo>
                  <a:lnTo>
                    <a:pt x="1517" y="71"/>
                  </a:lnTo>
                  <a:lnTo>
                    <a:pt x="1504" y="58"/>
                  </a:lnTo>
                  <a:lnTo>
                    <a:pt x="1489" y="46"/>
                  </a:lnTo>
                  <a:lnTo>
                    <a:pt x="1473" y="35"/>
                  </a:lnTo>
                  <a:lnTo>
                    <a:pt x="1456" y="27"/>
                  </a:lnTo>
                  <a:lnTo>
                    <a:pt x="1439" y="21"/>
                  </a:lnTo>
                  <a:lnTo>
                    <a:pt x="1422" y="18"/>
                  </a:lnTo>
                  <a:lnTo>
                    <a:pt x="1403" y="17"/>
                  </a:lnTo>
                  <a:lnTo>
                    <a:pt x="192"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91">
              <a:extLst>
                <a:ext uri="{FF2B5EF4-FFF2-40B4-BE49-F238E27FC236}">
                  <a16:creationId xmlns:a16="http://schemas.microsoft.com/office/drawing/2014/main" id="{D24547A8-D0FB-4DCA-90D0-378C1F9E542B}"/>
                </a:ext>
              </a:extLst>
            </p:cNvPr>
            <p:cNvSpPr>
              <a:spLocks/>
            </p:cNvSpPr>
            <p:nvPr userDrawn="1"/>
          </p:nvSpPr>
          <p:spPr bwMode="auto">
            <a:xfrm>
              <a:off x="5078" y="206"/>
              <a:ext cx="191" cy="250"/>
            </a:xfrm>
            <a:custGeom>
              <a:avLst/>
              <a:gdLst>
                <a:gd name="T0" fmla="*/ 383 w 383"/>
                <a:gd name="T1" fmla="*/ 32 h 501"/>
                <a:gd name="T2" fmla="*/ 379 w 383"/>
                <a:gd name="T3" fmla="*/ 53 h 501"/>
                <a:gd name="T4" fmla="*/ 373 w 383"/>
                <a:gd name="T5" fmla="*/ 71 h 501"/>
                <a:gd name="T6" fmla="*/ 350 w 383"/>
                <a:gd name="T7" fmla="*/ 101 h 501"/>
                <a:gd name="T8" fmla="*/ 205 w 383"/>
                <a:gd name="T9" fmla="*/ 265 h 501"/>
                <a:gd name="T10" fmla="*/ 182 w 383"/>
                <a:gd name="T11" fmla="*/ 290 h 501"/>
                <a:gd name="T12" fmla="*/ 172 w 383"/>
                <a:gd name="T13" fmla="*/ 303 h 501"/>
                <a:gd name="T14" fmla="*/ 165 w 383"/>
                <a:gd name="T15" fmla="*/ 320 h 501"/>
                <a:gd name="T16" fmla="*/ 159 w 383"/>
                <a:gd name="T17" fmla="*/ 344 h 501"/>
                <a:gd name="T18" fmla="*/ 147 w 383"/>
                <a:gd name="T19" fmla="*/ 422 h 501"/>
                <a:gd name="T20" fmla="*/ 146 w 383"/>
                <a:gd name="T21" fmla="*/ 433 h 501"/>
                <a:gd name="T22" fmla="*/ 139 w 383"/>
                <a:gd name="T23" fmla="*/ 449 h 501"/>
                <a:gd name="T24" fmla="*/ 129 w 383"/>
                <a:gd name="T25" fmla="*/ 465 h 501"/>
                <a:gd name="T26" fmla="*/ 117 w 383"/>
                <a:gd name="T27" fmla="*/ 477 h 501"/>
                <a:gd name="T28" fmla="*/ 111 w 383"/>
                <a:gd name="T29" fmla="*/ 480 h 501"/>
                <a:gd name="T30" fmla="*/ 90 w 383"/>
                <a:gd name="T31" fmla="*/ 484 h 501"/>
                <a:gd name="T32" fmla="*/ 17 w 383"/>
                <a:gd name="T33" fmla="*/ 486 h 501"/>
                <a:gd name="T34" fmla="*/ 12 w 383"/>
                <a:gd name="T35" fmla="*/ 489 h 501"/>
                <a:gd name="T36" fmla="*/ 5 w 383"/>
                <a:gd name="T37" fmla="*/ 501 h 501"/>
                <a:gd name="T38" fmla="*/ 3 w 383"/>
                <a:gd name="T39" fmla="*/ 501 h 501"/>
                <a:gd name="T40" fmla="*/ 0 w 383"/>
                <a:gd name="T41" fmla="*/ 492 h 501"/>
                <a:gd name="T42" fmla="*/ 1 w 383"/>
                <a:gd name="T43" fmla="*/ 480 h 501"/>
                <a:gd name="T44" fmla="*/ 6 w 383"/>
                <a:gd name="T45" fmla="*/ 460 h 501"/>
                <a:gd name="T46" fmla="*/ 12 w 383"/>
                <a:gd name="T47" fmla="*/ 453 h 501"/>
                <a:gd name="T48" fmla="*/ 19 w 383"/>
                <a:gd name="T49" fmla="*/ 446 h 501"/>
                <a:gd name="T50" fmla="*/ 102 w 383"/>
                <a:gd name="T51" fmla="*/ 442 h 501"/>
                <a:gd name="T52" fmla="*/ 106 w 383"/>
                <a:gd name="T53" fmla="*/ 440 h 501"/>
                <a:gd name="T54" fmla="*/ 112 w 383"/>
                <a:gd name="T55" fmla="*/ 436 h 501"/>
                <a:gd name="T56" fmla="*/ 116 w 383"/>
                <a:gd name="T57" fmla="*/ 428 h 501"/>
                <a:gd name="T58" fmla="*/ 125 w 383"/>
                <a:gd name="T59" fmla="*/ 354 h 501"/>
                <a:gd name="T60" fmla="*/ 132 w 383"/>
                <a:gd name="T61" fmla="*/ 318 h 501"/>
                <a:gd name="T62" fmla="*/ 143 w 383"/>
                <a:gd name="T63" fmla="*/ 285 h 501"/>
                <a:gd name="T64" fmla="*/ 156 w 383"/>
                <a:gd name="T65" fmla="*/ 267 h 501"/>
                <a:gd name="T66" fmla="*/ 186 w 383"/>
                <a:gd name="T67" fmla="*/ 234 h 501"/>
                <a:gd name="T68" fmla="*/ 201 w 383"/>
                <a:gd name="T69" fmla="*/ 217 h 501"/>
                <a:gd name="T70" fmla="*/ 334 w 383"/>
                <a:gd name="T71" fmla="*/ 66 h 501"/>
                <a:gd name="T72" fmla="*/ 343 w 383"/>
                <a:gd name="T73" fmla="*/ 54 h 501"/>
                <a:gd name="T74" fmla="*/ 358 w 383"/>
                <a:gd name="T75" fmla="*/ 24 h 501"/>
                <a:gd name="T76" fmla="*/ 362 w 383"/>
                <a:gd name="T77" fmla="*/ 6 h 501"/>
                <a:gd name="T78" fmla="*/ 364 w 383"/>
                <a:gd name="T79" fmla="*/ 0 h 501"/>
                <a:gd name="T80" fmla="*/ 376 w 383"/>
                <a:gd name="T81" fmla="*/ 12 h 501"/>
                <a:gd name="T82" fmla="*/ 382 w 383"/>
                <a:gd name="T83" fmla="*/ 2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3" h="501">
                  <a:moveTo>
                    <a:pt x="383" y="32"/>
                  </a:moveTo>
                  <a:lnTo>
                    <a:pt x="383" y="32"/>
                  </a:lnTo>
                  <a:lnTo>
                    <a:pt x="382" y="44"/>
                  </a:lnTo>
                  <a:lnTo>
                    <a:pt x="379" y="53"/>
                  </a:lnTo>
                  <a:lnTo>
                    <a:pt x="376" y="63"/>
                  </a:lnTo>
                  <a:lnTo>
                    <a:pt x="373" y="71"/>
                  </a:lnTo>
                  <a:lnTo>
                    <a:pt x="361" y="87"/>
                  </a:lnTo>
                  <a:lnTo>
                    <a:pt x="350" y="101"/>
                  </a:lnTo>
                  <a:lnTo>
                    <a:pt x="205" y="265"/>
                  </a:lnTo>
                  <a:lnTo>
                    <a:pt x="205" y="265"/>
                  </a:lnTo>
                  <a:lnTo>
                    <a:pt x="194" y="277"/>
                  </a:lnTo>
                  <a:lnTo>
                    <a:pt x="182" y="290"/>
                  </a:lnTo>
                  <a:lnTo>
                    <a:pt x="178" y="296"/>
                  </a:lnTo>
                  <a:lnTo>
                    <a:pt x="172" y="303"/>
                  </a:lnTo>
                  <a:lnTo>
                    <a:pt x="169" y="311"/>
                  </a:lnTo>
                  <a:lnTo>
                    <a:pt x="165" y="320"/>
                  </a:lnTo>
                  <a:lnTo>
                    <a:pt x="165" y="320"/>
                  </a:lnTo>
                  <a:lnTo>
                    <a:pt x="159" y="344"/>
                  </a:lnTo>
                  <a:lnTo>
                    <a:pt x="154" y="370"/>
                  </a:lnTo>
                  <a:lnTo>
                    <a:pt x="147" y="422"/>
                  </a:lnTo>
                  <a:lnTo>
                    <a:pt x="147" y="422"/>
                  </a:lnTo>
                  <a:lnTo>
                    <a:pt x="146" y="433"/>
                  </a:lnTo>
                  <a:lnTo>
                    <a:pt x="143" y="442"/>
                  </a:lnTo>
                  <a:lnTo>
                    <a:pt x="139" y="449"/>
                  </a:lnTo>
                  <a:lnTo>
                    <a:pt x="135" y="457"/>
                  </a:lnTo>
                  <a:lnTo>
                    <a:pt x="129" y="465"/>
                  </a:lnTo>
                  <a:lnTo>
                    <a:pt x="124" y="471"/>
                  </a:lnTo>
                  <a:lnTo>
                    <a:pt x="117" y="477"/>
                  </a:lnTo>
                  <a:lnTo>
                    <a:pt x="111" y="480"/>
                  </a:lnTo>
                  <a:lnTo>
                    <a:pt x="111" y="480"/>
                  </a:lnTo>
                  <a:lnTo>
                    <a:pt x="101" y="483"/>
                  </a:lnTo>
                  <a:lnTo>
                    <a:pt x="90" y="484"/>
                  </a:lnTo>
                  <a:lnTo>
                    <a:pt x="68" y="484"/>
                  </a:lnTo>
                  <a:lnTo>
                    <a:pt x="17" y="486"/>
                  </a:lnTo>
                  <a:lnTo>
                    <a:pt x="17" y="486"/>
                  </a:lnTo>
                  <a:lnTo>
                    <a:pt x="12" y="489"/>
                  </a:lnTo>
                  <a:lnTo>
                    <a:pt x="7" y="495"/>
                  </a:lnTo>
                  <a:lnTo>
                    <a:pt x="5" y="501"/>
                  </a:lnTo>
                  <a:lnTo>
                    <a:pt x="5" y="501"/>
                  </a:lnTo>
                  <a:lnTo>
                    <a:pt x="3" y="501"/>
                  </a:lnTo>
                  <a:lnTo>
                    <a:pt x="1" y="498"/>
                  </a:lnTo>
                  <a:lnTo>
                    <a:pt x="0" y="492"/>
                  </a:lnTo>
                  <a:lnTo>
                    <a:pt x="0" y="492"/>
                  </a:lnTo>
                  <a:lnTo>
                    <a:pt x="1" y="480"/>
                  </a:lnTo>
                  <a:lnTo>
                    <a:pt x="3" y="469"/>
                  </a:lnTo>
                  <a:lnTo>
                    <a:pt x="6" y="460"/>
                  </a:lnTo>
                  <a:lnTo>
                    <a:pt x="12" y="453"/>
                  </a:lnTo>
                  <a:lnTo>
                    <a:pt x="12" y="453"/>
                  </a:lnTo>
                  <a:lnTo>
                    <a:pt x="15" y="448"/>
                  </a:lnTo>
                  <a:lnTo>
                    <a:pt x="19" y="446"/>
                  </a:lnTo>
                  <a:lnTo>
                    <a:pt x="29" y="443"/>
                  </a:lnTo>
                  <a:lnTo>
                    <a:pt x="102" y="442"/>
                  </a:lnTo>
                  <a:lnTo>
                    <a:pt x="102" y="442"/>
                  </a:lnTo>
                  <a:lnTo>
                    <a:pt x="106" y="440"/>
                  </a:lnTo>
                  <a:lnTo>
                    <a:pt x="108" y="439"/>
                  </a:lnTo>
                  <a:lnTo>
                    <a:pt x="112" y="436"/>
                  </a:lnTo>
                  <a:lnTo>
                    <a:pt x="116" y="428"/>
                  </a:lnTo>
                  <a:lnTo>
                    <a:pt x="116" y="428"/>
                  </a:lnTo>
                  <a:lnTo>
                    <a:pt x="120" y="391"/>
                  </a:lnTo>
                  <a:lnTo>
                    <a:pt x="125" y="354"/>
                  </a:lnTo>
                  <a:lnTo>
                    <a:pt x="128" y="336"/>
                  </a:lnTo>
                  <a:lnTo>
                    <a:pt x="132" y="318"/>
                  </a:lnTo>
                  <a:lnTo>
                    <a:pt x="137" y="302"/>
                  </a:lnTo>
                  <a:lnTo>
                    <a:pt x="143" y="285"/>
                  </a:lnTo>
                  <a:lnTo>
                    <a:pt x="143" y="285"/>
                  </a:lnTo>
                  <a:lnTo>
                    <a:pt x="156" y="267"/>
                  </a:lnTo>
                  <a:lnTo>
                    <a:pt x="171" y="250"/>
                  </a:lnTo>
                  <a:lnTo>
                    <a:pt x="186" y="234"/>
                  </a:lnTo>
                  <a:lnTo>
                    <a:pt x="201" y="217"/>
                  </a:lnTo>
                  <a:lnTo>
                    <a:pt x="201" y="217"/>
                  </a:lnTo>
                  <a:lnTo>
                    <a:pt x="267" y="142"/>
                  </a:lnTo>
                  <a:lnTo>
                    <a:pt x="334" y="66"/>
                  </a:lnTo>
                  <a:lnTo>
                    <a:pt x="334" y="66"/>
                  </a:lnTo>
                  <a:lnTo>
                    <a:pt x="343" y="54"/>
                  </a:lnTo>
                  <a:lnTo>
                    <a:pt x="351" y="39"/>
                  </a:lnTo>
                  <a:lnTo>
                    <a:pt x="358" y="24"/>
                  </a:lnTo>
                  <a:lnTo>
                    <a:pt x="360" y="15"/>
                  </a:lnTo>
                  <a:lnTo>
                    <a:pt x="362" y="6"/>
                  </a:lnTo>
                  <a:lnTo>
                    <a:pt x="364" y="0"/>
                  </a:lnTo>
                  <a:lnTo>
                    <a:pt x="364" y="0"/>
                  </a:lnTo>
                  <a:lnTo>
                    <a:pt x="370" y="4"/>
                  </a:lnTo>
                  <a:lnTo>
                    <a:pt x="376" y="12"/>
                  </a:lnTo>
                  <a:lnTo>
                    <a:pt x="381" y="21"/>
                  </a:lnTo>
                  <a:lnTo>
                    <a:pt x="382" y="27"/>
                  </a:lnTo>
                  <a:lnTo>
                    <a:pt x="383"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2">
              <a:extLst>
                <a:ext uri="{FF2B5EF4-FFF2-40B4-BE49-F238E27FC236}">
                  <a16:creationId xmlns:a16="http://schemas.microsoft.com/office/drawing/2014/main" id="{A068C44A-76F2-4B53-A3FD-101857E53885}"/>
                </a:ext>
              </a:extLst>
            </p:cNvPr>
            <p:cNvSpPr>
              <a:spLocks/>
            </p:cNvSpPr>
            <p:nvPr userDrawn="1"/>
          </p:nvSpPr>
          <p:spPr bwMode="auto">
            <a:xfrm>
              <a:off x="5078" y="206"/>
              <a:ext cx="191" cy="250"/>
            </a:xfrm>
            <a:custGeom>
              <a:avLst/>
              <a:gdLst>
                <a:gd name="T0" fmla="*/ 383 w 383"/>
                <a:gd name="T1" fmla="*/ 32 h 501"/>
                <a:gd name="T2" fmla="*/ 379 w 383"/>
                <a:gd name="T3" fmla="*/ 53 h 501"/>
                <a:gd name="T4" fmla="*/ 373 w 383"/>
                <a:gd name="T5" fmla="*/ 71 h 501"/>
                <a:gd name="T6" fmla="*/ 350 w 383"/>
                <a:gd name="T7" fmla="*/ 101 h 501"/>
                <a:gd name="T8" fmla="*/ 205 w 383"/>
                <a:gd name="T9" fmla="*/ 265 h 501"/>
                <a:gd name="T10" fmla="*/ 182 w 383"/>
                <a:gd name="T11" fmla="*/ 290 h 501"/>
                <a:gd name="T12" fmla="*/ 172 w 383"/>
                <a:gd name="T13" fmla="*/ 303 h 501"/>
                <a:gd name="T14" fmla="*/ 165 w 383"/>
                <a:gd name="T15" fmla="*/ 320 h 501"/>
                <a:gd name="T16" fmla="*/ 159 w 383"/>
                <a:gd name="T17" fmla="*/ 344 h 501"/>
                <a:gd name="T18" fmla="*/ 147 w 383"/>
                <a:gd name="T19" fmla="*/ 422 h 501"/>
                <a:gd name="T20" fmla="*/ 146 w 383"/>
                <a:gd name="T21" fmla="*/ 433 h 501"/>
                <a:gd name="T22" fmla="*/ 139 w 383"/>
                <a:gd name="T23" fmla="*/ 449 h 501"/>
                <a:gd name="T24" fmla="*/ 129 w 383"/>
                <a:gd name="T25" fmla="*/ 465 h 501"/>
                <a:gd name="T26" fmla="*/ 117 w 383"/>
                <a:gd name="T27" fmla="*/ 477 h 501"/>
                <a:gd name="T28" fmla="*/ 111 w 383"/>
                <a:gd name="T29" fmla="*/ 480 h 501"/>
                <a:gd name="T30" fmla="*/ 90 w 383"/>
                <a:gd name="T31" fmla="*/ 484 h 501"/>
                <a:gd name="T32" fmla="*/ 17 w 383"/>
                <a:gd name="T33" fmla="*/ 486 h 501"/>
                <a:gd name="T34" fmla="*/ 12 w 383"/>
                <a:gd name="T35" fmla="*/ 489 h 501"/>
                <a:gd name="T36" fmla="*/ 5 w 383"/>
                <a:gd name="T37" fmla="*/ 501 h 501"/>
                <a:gd name="T38" fmla="*/ 3 w 383"/>
                <a:gd name="T39" fmla="*/ 501 h 501"/>
                <a:gd name="T40" fmla="*/ 0 w 383"/>
                <a:gd name="T41" fmla="*/ 492 h 501"/>
                <a:gd name="T42" fmla="*/ 1 w 383"/>
                <a:gd name="T43" fmla="*/ 480 h 501"/>
                <a:gd name="T44" fmla="*/ 6 w 383"/>
                <a:gd name="T45" fmla="*/ 460 h 501"/>
                <a:gd name="T46" fmla="*/ 12 w 383"/>
                <a:gd name="T47" fmla="*/ 453 h 501"/>
                <a:gd name="T48" fmla="*/ 19 w 383"/>
                <a:gd name="T49" fmla="*/ 446 h 501"/>
                <a:gd name="T50" fmla="*/ 102 w 383"/>
                <a:gd name="T51" fmla="*/ 442 h 501"/>
                <a:gd name="T52" fmla="*/ 106 w 383"/>
                <a:gd name="T53" fmla="*/ 440 h 501"/>
                <a:gd name="T54" fmla="*/ 112 w 383"/>
                <a:gd name="T55" fmla="*/ 436 h 501"/>
                <a:gd name="T56" fmla="*/ 116 w 383"/>
                <a:gd name="T57" fmla="*/ 428 h 501"/>
                <a:gd name="T58" fmla="*/ 125 w 383"/>
                <a:gd name="T59" fmla="*/ 354 h 501"/>
                <a:gd name="T60" fmla="*/ 132 w 383"/>
                <a:gd name="T61" fmla="*/ 318 h 501"/>
                <a:gd name="T62" fmla="*/ 143 w 383"/>
                <a:gd name="T63" fmla="*/ 285 h 501"/>
                <a:gd name="T64" fmla="*/ 156 w 383"/>
                <a:gd name="T65" fmla="*/ 267 h 501"/>
                <a:gd name="T66" fmla="*/ 186 w 383"/>
                <a:gd name="T67" fmla="*/ 234 h 501"/>
                <a:gd name="T68" fmla="*/ 201 w 383"/>
                <a:gd name="T69" fmla="*/ 217 h 501"/>
                <a:gd name="T70" fmla="*/ 334 w 383"/>
                <a:gd name="T71" fmla="*/ 66 h 501"/>
                <a:gd name="T72" fmla="*/ 343 w 383"/>
                <a:gd name="T73" fmla="*/ 54 h 501"/>
                <a:gd name="T74" fmla="*/ 358 w 383"/>
                <a:gd name="T75" fmla="*/ 24 h 501"/>
                <a:gd name="T76" fmla="*/ 362 w 383"/>
                <a:gd name="T77" fmla="*/ 6 h 501"/>
                <a:gd name="T78" fmla="*/ 364 w 383"/>
                <a:gd name="T79" fmla="*/ 0 h 501"/>
                <a:gd name="T80" fmla="*/ 376 w 383"/>
                <a:gd name="T81" fmla="*/ 12 h 501"/>
                <a:gd name="T82" fmla="*/ 382 w 383"/>
                <a:gd name="T83" fmla="*/ 2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3" h="501">
                  <a:moveTo>
                    <a:pt x="383" y="32"/>
                  </a:moveTo>
                  <a:lnTo>
                    <a:pt x="383" y="32"/>
                  </a:lnTo>
                  <a:lnTo>
                    <a:pt x="382" y="44"/>
                  </a:lnTo>
                  <a:lnTo>
                    <a:pt x="379" y="53"/>
                  </a:lnTo>
                  <a:lnTo>
                    <a:pt x="376" y="63"/>
                  </a:lnTo>
                  <a:lnTo>
                    <a:pt x="373" y="71"/>
                  </a:lnTo>
                  <a:lnTo>
                    <a:pt x="361" y="87"/>
                  </a:lnTo>
                  <a:lnTo>
                    <a:pt x="350" y="101"/>
                  </a:lnTo>
                  <a:lnTo>
                    <a:pt x="205" y="265"/>
                  </a:lnTo>
                  <a:lnTo>
                    <a:pt x="205" y="265"/>
                  </a:lnTo>
                  <a:lnTo>
                    <a:pt x="194" y="277"/>
                  </a:lnTo>
                  <a:lnTo>
                    <a:pt x="182" y="290"/>
                  </a:lnTo>
                  <a:lnTo>
                    <a:pt x="178" y="296"/>
                  </a:lnTo>
                  <a:lnTo>
                    <a:pt x="172" y="303"/>
                  </a:lnTo>
                  <a:lnTo>
                    <a:pt x="169" y="311"/>
                  </a:lnTo>
                  <a:lnTo>
                    <a:pt x="165" y="320"/>
                  </a:lnTo>
                  <a:lnTo>
                    <a:pt x="165" y="320"/>
                  </a:lnTo>
                  <a:lnTo>
                    <a:pt x="159" y="344"/>
                  </a:lnTo>
                  <a:lnTo>
                    <a:pt x="154" y="370"/>
                  </a:lnTo>
                  <a:lnTo>
                    <a:pt x="147" y="422"/>
                  </a:lnTo>
                  <a:lnTo>
                    <a:pt x="147" y="422"/>
                  </a:lnTo>
                  <a:lnTo>
                    <a:pt x="146" y="433"/>
                  </a:lnTo>
                  <a:lnTo>
                    <a:pt x="143" y="442"/>
                  </a:lnTo>
                  <a:lnTo>
                    <a:pt x="139" y="449"/>
                  </a:lnTo>
                  <a:lnTo>
                    <a:pt x="135" y="457"/>
                  </a:lnTo>
                  <a:lnTo>
                    <a:pt x="129" y="465"/>
                  </a:lnTo>
                  <a:lnTo>
                    <a:pt x="124" y="471"/>
                  </a:lnTo>
                  <a:lnTo>
                    <a:pt x="117" y="477"/>
                  </a:lnTo>
                  <a:lnTo>
                    <a:pt x="111" y="480"/>
                  </a:lnTo>
                  <a:lnTo>
                    <a:pt x="111" y="480"/>
                  </a:lnTo>
                  <a:lnTo>
                    <a:pt x="101" y="483"/>
                  </a:lnTo>
                  <a:lnTo>
                    <a:pt x="90" y="484"/>
                  </a:lnTo>
                  <a:lnTo>
                    <a:pt x="68" y="484"/>
                  </a:lnTo>
                  <a:lnTo>
                    <a:pt x="17" y="486"/>
                  </a:lnTo>
                  <a:lnTo>
                    <a:pt x="17" y="486"/>
                  </a:lnTo>
                  <a:lnTo>
                    <a:pt x="12" y="489"/>
                  </a:lnTo>
                  <a:lnTo>
                    <a:pt x="7" y="495"/>
                  </a:lnTo>
                  <a:lnTo>
                    <a:pt x="5" y="501"/>
                  </a:lnTo>
                  <a:lnTo>
                    <a:pt x="5" y="501"/>
                  </a:lnTo>
                  <a:lnTo>
                    <a:pt x="3" y="501"/>
                  </a:lnTo>
                  <a:lnTo>
                    <a:pt x="1" y="498"/>
                  </a:lnTo>
                  <a:lnTo>
                    <a:pt x="0" y="492"/>
                  </a:lnTo>
                  <a:lnTo>
                    <a:pt x="0" y="492"/>
                  </a:lnTo>
                  <a:lnTo>
                    <a:pt x="1" y="480"/>
                  </a:lnTo>
                  <a:lnTo>
                    <a:pt x="3" y="469"/>
                  </a:lnTo>
                  <a:lnTo>
                    <a:pt x="6" y="460"/>
                  </a:lnTo>
                  <a:lnTo>
                    <a:pt x="12" y="453"/>
                  </a:lnTo>
                  <a:lnTo>
                    <a:pt x="12" y="453"/>
                  </a:lnTo>
                  <a:lnTo>
                    <a:pt x="15" y="448"/>
                  </a:lnTo>
                  <a:lnTo>
                    <a:pt x="19" y="446"/>
                  </a:lnTo>
                  <a:lnTo>
                    <a:pt x="29" y="443"/>
                  </a:lnTo>
                  <a:lnTo>
                    <a:pt x="102" y="442"/>
                  </a:lnTo>
                  <a:lnTo>
                    <a:pt x="102" y="442"/>
                  </a:lnTo>
                  <a:lnTo>
                    <a:pt x="106" y="440"/>
                  </a:lnTo>
                  <a:lnTo>
                    <a:pt x="108" y="439"/>
                  </a:lnTo>
                  <a:lnTo>
                    <a:pt x="112" y="436"/>
                  </a:lnTo>
                  <a:lnTo>
                    <a:pt x="116" y="428"/>
                  </a:lnTo>
                  <a:lnTo>
                    <a:pt x="116" y="428"/>
                  </a:lnTo>
                  <a:lnTo>
                    <a:pt x="120" y="391"/>
                  </a:lnTo>
                  <a:lnTo>
                    <a:pt x="125" y="354"/>
                  </a:lnTo>
                  <a:lnTo>
                    <a:pt x="128" y="336"/>
                  </a:lnTo>
                  <a:lnTo>
                    <a:pt x="132" y="318"/>
                  </a:lnTo>
                  <a:lnTo>
                    <a:pt x="137" y="302"/>
                  </a:lnTo>
                  <a:lnTo>
                    <a:pt x="143" y="285"/>
                  </a:lnTo>
                  <a:lnTo>
                    <a:pt x="143" y="285"/>
                  </a:lnTo>
                  <a:lnTo>
                    <a:pt x="156" y="267"/>
                  </a:lnTo>
                  <a:lnTo>
                    <a:pt x="171" y="250"/>
                  </a:lnTo>
                  <a:lnTo>
                    <a:pt x="186" y="234"/>
                  </a:lnTo>
                  <a:lnTo>
                    <a:pt x="201" y="217"/>
                  </a:lnTo>
                  <a:lnTo>
                    <a:pt x="201" y="217"/>
                  </a:lnTo>
                  <a:lnTo>
                    <a:pt x="267" y="142"/>
                  </a:lnTo>
                  <a:lnTo>
                    <a:pt x="334" y="66"/>
                  </a:lnTo>
                  <a:lnTo>
                    <a:pt x="334" y="66"/>
                  </a:lnTo>
                  <a:lnTo>
                    <a:pt x="343" y="54"/>
                  </a:lnTo>
                  <a:lnTo>
                    <a:pt x="351" y="39"/>
                  </a:lnTo>
                  <a:lnTo>
                    <a:pt x="358" y="24"/>
                  </a:lnTo>
                  <a:lnTo>
                    <a:pt x="360" y="15"/>
                  </a:lnTo>
                  <a:lnTo>
                    <a:pt x="362" y="6"/>
                  </a:lnTo>
                  <a:lnTo>
                    <a:pt x="364" y="0"/>
                  </a:lnTo>
                  <a:lnTo>
                    <a:pt x="364" y="0"/>
                  </a:lnTo>
                  <a:lnTo>
                    <a:pt x="370" y="4"/>
                  </a:lnTo>
                  <a:lnTo>
                    <a:pt x="376" y="12"/>
                  </a:lnTo>
                  <a:lnTo>
                    <a:pt x="381" y="21"/>
                  </a:lnTo>
                  <a:lnTo>
                    <a:pt x="382" y="27"/>
                  </a:lnTo>
                  <a:lnTo>
                    <a:pt x="383" y="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8" name="Freeform 93">
              <a:extLst>
                <a:ext uri="{FF2B5EF4-FFF2-40B4-BE49-F238E27FC236}">
                  <a16:creationId xmlns:a16="http://schemas.microsoft.com/office/drawing/2014/main" id="{6EFE0BBF-E43D-4F07-AF6F-3D9B009F6073}"/>
                </a:ext>
              </a:extLst>
            </p:cNvPr>
            <p:cNvSpPr>
              <a:spLocks/>
            </p:cNvSpPr>
            <p:nvPr userDrawn="1"/>
          </p:nvSpPr>
          <p:spPr bwMode="auto">
            <a:xfrm>
              <a:off x="5161" y="235"/>
              <a:ext cx="129" cy="341"/>
            </a:xfrm>
            <a:custGeom>
              <a:avLst/>
              <a:gdLst>
                <a:gd name="T0" fmla="*/ 257 w 258"/>
                <a:gd name="T1" fmla="*/ 48 h 680"/>
                <a:gd name="T2" fmla="*/ 228 w 258"/>
                <a:gd name="T3" fmla="*/ 93 h 680"/>
                <a:gd name="T4" fmla="*/ 57 w 258"/>
                <a:gd name="T5" fmla="*/ 289 h 680"/>
                <a:gd name="T6" fmla="*/ 46 w 258"/>
                <a:gd name="T7" fmla="*/ 342 h 680"/>
                <a:gd name="T8" fmla="*/ 47 w 258"/>
                <a:gd name="T9" fmla="*/ 375 h 680"/>
                <a:gd name="T10" fmla="*/ 35 w 258"/>
                <a:gd name="T11" fmla="*/ 422 h 680"/>
                <a:gd name="T12" fmla="*/ 39 w 258"/>
                <a:gd name="T13" fmla="*/ 431 h 680"/>
                <a:gd name="T14" fmla="*/ 53 w 258"/>
                <a:gd name="T15" fmla="*/ 437 h 680"/>
                <a:gd name="T16" fmla="*/ 53 w 258"/>
                <a:gd name="T17" fmla="*/ 452 h 680"/>
                <a:gd name="T18" fmla="*/ 58 w 258"/>
                <a:gd name="T19" fmla="*/ 454 h 680"/>
                <a:gd name="T20" fmla="*/ 58 w 258"/>
                <a:gd name="T21" fmla="*/ 461 h 680"/>
                <a:gd name="T22" fmla="*/ 63 w 258"/>
                <a:gd name="T23" fmla="*/ 470 h 680"/>
                <a:gd name="T24" fmla="*/ 63 w 258"/>
                <a:gd name="T25" fmla="*/ 483 h 680"/>
                <a:gd name="T26" fmla="*/ 69 w 258"/>
                <a:gd name="T27" fmla="*/ 496 h 680"/>
                <a:gd name="T28" fmla="*/ 90 w 258"/>
                <a:gd name="T29" fmla="*/ 504 h 680"/>
                <a:gd name="T30" fmla="*/ 123 w 258"/>
                <a:gd name="T31" fmla="*/ 502 h 680"/>
                <a:gd name="T32" fmla="*/ 134 w 258"/>
                <a:gd name="T33" fmla="*/ 511 h 680"/>
                <a:gd name="T34" fmla="*/ 138 w 258"/>
                <a:gd name="T35" fmla="*/ 535 h 680"/>
                <a:gd name="T36" fmla="*/ 128 w 258"/>
                <a:gd name="T37" fmla="*/ 553 h 680"/>
                <a:gd name="T38" fmla="*/ 91 w 258"/>
                <a:gd name="T39" fmla="*/ 588 h 680"/>
                <a:gd name="T40" fmla="*/ 83 w 258"/>
                <a:gd name="T41" fmla="*/ 615 h 680"/>
                <a:gd name="T42" fmla="*/ 91 w 258"/>
                <a:gd name="T43" fmla="*/ 641 h 680"/>
                <a:gd name="T44" fmla="*/ 107 w 258"/>
                <a:gd name="T45" fmla="*/ 650 h 680"/>
                <a:gd name="T46" fmla="*/ 125 w 258"/>
                <a:gd name="T47" fmla="*/ 645 h 680"/>
                <a:gd name="T48" fmla="*/ 128 w 258"/>
                <a:gd name="T49" fmla="*/ 652 h 680"/>
                <a:gd name="T50" fmla="*/ 90 w 258"/>
                <a:gd name="T51" fmla="*/ 679 h 680"/>
                <a:gd name="T52" fmla="*/ 64 w 258"/>
                <a:gd name="T53" fmla="*/ 674 h 680"/>
                <a:gd name="T54" fmla="*/ 52 w 258"/>
                <a:gd name="T55" fmla="*/ 653 h 680"/>
                <a:gd name="T56" fmla="*/ 49 w 258"/>
                <a:gd name="T57" fmla="*/ 624 h 680"/>
                <a:gd name="T58" fmla="*/ 64 w 258"/>
                <a:gd name="T59" fmla="*/ 597 h 680"/>
                <a:gd name="T60" fmla="*/ 97 w 258"/>
                <a:gd name="T61" fmla="*/ 559 h 680"/>
                <a:gd name="T62" fmla="*/ 99 w 258"/>
                <a:gd name="T63" fmla="*/ 540 h 680"/>
                <a:gd name="T64" fmla="*/ 92 w 258"/>
                <a:gd name="T65" fmla="*/ 528 h 680"/>
                <a:gd name="T66" fmla="*/ 73 w 258"/>
                <a:gd name="T67" fmla="*/ 519 h 680"/>
                <a:gd name="T68" fmla="*/ 38 w 258"/>
                <a:gd name="T69" fmla="*/ 519 h 680"/>
                <a:gd name="T70" fmla="*/ 30 w 258"/>
                <a:gd name="T71" fmla="*/ 501 h 680"/>
                <a:gd name="T72" fmla="*/ 28 w 258"/>
                <a:gd name="T73" fmla="*/ 483 h 680"/>
                <a:gd name="T74" fmla="*/ 21 w 258"/>
                <a:gd name="T75" fmla="*/ 476 h 680"/>
                <a:gd name="T76" fmla="*/ 25 w 258"/>
                <a:gd name="T77" fmla="*/ 469 h 680"/>
                <a:gd name="T78" fmla="*/ 19 w 258"/>
                <a:gd name="T79" fmla="*/ 466 h 680"/>
                <a:gd name="T80" fmla="*/ 17 w 258"/>
                <a:gd name="T81" fmla="*/ 458 h 680"/>
                <a:gd name="T82" fmla="*/ 20 w 258"/>
                <a:gd name="T83" fmla="*/ 443 h 680"/>
                <a:gd name="T84" fmla="*/ 8 w 258"/>
                <a:gd name="T85" fmla="*/ 442 h 680"/>
                <a:gd name="T86" fmla="*/ 0 w 258"/>
                <a:gd name="T87" fmla="*/ 437 h 680"/>
                <a:gd name="T88" fmla="*/ 5 w 258"/>
                <a:gd name="T89" fmla="*/ 418 h 680"/>
                <a:gd name="T90" fmla="*/ 17 w 258"/>
                <a:gd name="T91" fmla="*/ 389 h 680"/>
                <a:gd name="T92" fmla="*/ 13 w 258"/>
                <a:gd name="T93" fmla="*/ 351 h 680"/>
                <a:gd name="T94" fmla="*/ 22 w 258"/>
                <a:gd name="T95" fmla="*/ 289 h 680"/>
                <a:gd name="T96" fmla="*/ 41 w 258"/>
                <a:gd name="T97" fmla="*/ 252 h 680"/>
                <a:gd name="T98" fmla="*/ 219 w 258"/>
                <a:gd name="T99" fmla="*/ 48 h 680"/>
                <a:gd name="T100" fmla="*/ 235 w 258"/>
                <a:gd name="T101" fmla="*/ 19 h 680"/>
                <a:gd name="T102" fmla="*/ 238 w 258"/>
                <a:gd name="T103" fmla="*/ 0 h 680"/>
                <a:gd name="T104" fmla="*/ 247 w 258"/>
                <a:gd name="T105" fmla="*/ 4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680">
                  <a:moveTo>
                    <a:pt x="258" y="28"/>
                  </a:moveTo>
                  <a:lnTo>
                    <a:pt x="258" y="28"/>
                  </a:lnTo>
                  <a:lnTo>
                    <a:pt x="258" y="39"/>
                  </a:lnTo>
                  <a:lnTo>
                    <a:pt x="257" y="48"/>
                  </a:lnTo>
                  <a:lnTo>
                    <a:pt x="253" y="57"/>
                  </a:lnTo>
                  <a:lnTo>
                    <a:pt x="250" y="65"/>
                  </a:lnTo>
                  <a:lnTo>
                    <a:pt x="240" y="78"/>
                  </a:lnTo>
                  <a:lnTo>
                    <a:pt x="228" y="93"/>
                  </a:lnTo>
                  <a:lnTo>
                    <a:pt x="168" y="161"/>
                  </a:lnTo>
                  <a:lnTo>
                    <a:pt x="63" y="280"/>
                  </a:lnTo>
                  <a:lnTo>
                    <a:pt x="63" y="280"/>
                  </a:lnTo>
                  <a:lnTo>
                    <a:pt x="57" y="289"/>
                  </a:lnTo>
                  <a:lnTo>
                    <a:pt x="54" y="298"/>
                  </a:lnTo>
                  <a:lnTo>
                    <a:pt x="51" y="309"/>
                  </a:lnTo>
                  <a:lnTo>
                    <a:pt x="48" y="320"/>
                  </a:lnTo>
                  <a:lnTo>
                    <a:pt x="46" y="342"/>
                  </a:lnTo>
                  <a:lnTo>
                    <a:pt x="43" y="363"/>
                  </a:lnTo>
                  <a:lnTo>
                    <a:pt x="43" y="363"/>
                  </a:lnTo>
                  <a:lnTo>
                    <a:pt x="45" y="369"/>
                  </a:lnTo>
                  <a:lnTo>
                    <a:pt x="47" y="375"/>
                  </a:lnTo>
                  <a:lnTo>
                    <a:pt x="49" y="380"/>
                  </a:lnTo>
                  <a:lnTo>
                    <a:pt x="49" y="383"/>
                  </a:lnTo>
                  <a:lnTo>
                    <a:pt x="49" y="387"/>
                  </a:lnTo>
                  <a:lnTo>
                    <a:pt x="35" y="422"/>
                  </a:lnTo>
                  <a:lnTo>
                    <a:pt x="35" y="422"/>
                  </a:lnTo>
                  <a:lnTo>
                    <a:pt x="36" y="427"/>
                  </a:lnTo>
                  <a:lnTo>
                    <a:pt x="37" y="430"/>
                  </a:lnTo>
                  <a:lnTo>
                    <a:pt x="39" y="431"/>
                  </a:lnTo>
                  <a:lnTo>
                    <a:pt x="43" y="431"/>
                  </a:lnTo>
                  <a:lnTo>
                    <a:pt x="48" y="433"/>
                  </a:lnTo>
                  <a:lnTo>
                    <a:pt x="51" y="434"/>
                  </a:lnTo>
                  <a:lnTo>
                    <a:pt x="53" y="437"/>
                  </a:lnTo>
                  <a:lnTo>
                    <a:pt x="53" y="437"/>
                  </a:lnTo>
                  <a:lnTo>
                    <a:pt x="52" y="445"/>
                  </a:lnTo>
                  <a:lnTo>
                    <a:pt x="52" y="449"/>
                  </a:lnTo>
                  <a:lnTo>
                    <a:pt x="53" y="452"/>
                  </a:lnTo>
                  <a:lnTo>
                    <a:pt x="53" y="452"/>
                  </a:lnTo>
                  <a:lnTo>
                    <a:pt x="54" y="454"/>
                  </a:lnTo>
                  <a:lnTo>
                    <a:pt x="55" y="454"/>
                  </a:lnTo>
                  <a:lnTo>
                    <a:pt x="58" y="454"/>
                  </a:lnTo>
                  <a:lnTo>
                    <a:pt x="61" y="455"/>
                  </a:lnTo>
                  <a:lnTo>
                    <a:pt x="60" y="458"/>
                  </a:lnTo>
                  <a:lnTo>
                    <a:pt x="60" y="458"/>
                  </a:lnTo>
                  <a:lnTo>
                    <a:pt x="58" y="461"/>
                  </a:lnTo>
                  <a:lnTo>
                    <a:pt x="58" y="464"/>
                  </a:lnTo>
                  <a:lnTo>
                    <a:pt x="58" y="464"/>
                  </a:lnTo>
                  <a:lnTo>
                    <a:pt x="62" y="467"/>
                  </a:lnTo>
                  <a:lnTo>
                    <a:pt x="63" y="470"/>
                  </a:lnTo>
                  <a:lnTo>
                    <a:pt x="64" y="472"/>
                  </a:lnTo>
                  <a:lnTo>
                    <a:pt x="64" y="472"/>
                  </a:lnTo>
                  <a:lnTo>
                    <a:pt x="63" y="478"/>
                  </a:lnTo>
                  <a:lnTo>
                    <a:pt x="63" y="483"/>
                  </a:lnTo>
                  <a:lnTo>
                    <a:pt x="64" y="487"/>
                  </a:lnTo>
                  <a:lnTo>
                    <a:pt x="65" y="492"/>
                  </a:lnTo>
                  <a:lnTo>
                    <a:pt x="65" y="492"/>
                  </a:lnTo>
                  <a:lnTo>
                    <a:pt x="69" y="496"/>
                  </a:lnTo>
                  <a:lnTo>
                    <a:pt x="73" y="499"/>
                  </a:lnTo>
                  <a:lnTo>
                    <a:pt x="77" y="502"/>
                  </a:lnTo>
                  <a:lnTo>
                    <a:pt x="81" y="502"/>
                  </a:lnTo>
                  <a:lnTo>
                    <a:pt x="90" y="504"/>
                  </a:lnTo>
                  <a:lnTo>
                    <a:pt x="99" y="502"/>
                  </a:lnTo>
                  <a:lnTo>
                    <a:pt x="109" y="501"/>
                  </a:lnTo>
                  <a:lnTo>
                    <a:pt x="118" y="501"/>
                  </a:lnTo>
                  <a:lnTo>
                    <a:pt x="123" y="502"/>
                  </a:lnTo>
                  <a:lnTo>
                    <a:pt x="126" y="504"/>
                  </a:lnTo>
                  <a:lnTo>
                    <a:pt x="131" y="507"/>
                  </a:lnTo>
                  <a:lnTo>
                    <a:pt x="134" y="511"/>
                  </a:lnTo>
                  <a:lnTo>
                    <a:pt x="134" y="511"/>
                  </a:lnTo>
                  <a:lnTo>
                    <a:pt x="137" y="516"/>
                  </a:lnTo>
                  <a:lnTo>
                    <a:pt x="139" y="522"/>
                  </a:lnTo>
                  <a:lnTo>
                    <a:pt x="139" y="528"/>
                  </a:lnTo>
                  <a:lnTo>
                    <a:pt x="138" y="535"/>
                  </a:lnTo>
                  <a:lnTo>
                    <a:pt x="138" y="535"/>
                  </a:lnTo>
                  <a:lnTo>
                    <a:pt x="135" y="541"/>
                  </a:lnTo>
                  <a:lnTo>
                    <a:pt x="132" y="549"/>
                  </a:lnTo>
                  <a:lnTo>
                    <a:pt x="128" y="553"/>
                  </a:lnTo>
                  <a:lnTo>
                    <a:pt x="123" y="559"/>
                  </a:lnTo>
                  <a:lnTo>
                    <a:pt x="112" y="569"/>
                  </a:lnTo>
                  <a:lnTo>
                    <a:pt x="101" y="578"/>
                  </a:lnTo>
                  <a:lnTo>
                    <a:pt x="91" y="588"/>
                  </a:lnTo>
                  <a:lnTo>
                    <a:pt x="88" y="594"/>
                  </a:lnTo>
                  <a:lnTo>
                    <a:pt x="86" y="600"/>
                  </a:lnTo>
                  <a:lnTo>
                    <a:pt x="83" y="608"/>
                  </a:lnTo>
                  <a:lnTo>
                    <a:pt x="83" y="615"/>
                  </a:lnTo>
                  <a:lnTo>
                    <a:pt x="84" y="624"/>
                  </a:lnTo>
                  <a:lnTo>
                    <a:pt x="88" y="635"/>
                  </a:lnTo>
                  <a:lnTo>
                    <a:pt x="88" y="635"/>
                  </a:lnTo>
                  <a:lnTo>
                    <a:pt x="91" y="641"/>
                  </a:lnTo>
                  <a:lnTo>
                    <a:pt x="96" y="645"/>
                  </a:lnTo>
                  <a:lnTo>
                    <a:pt x="101" y="648"/>
                  </a:lnTo>
                  <a:lnTo>
                    <a:pt x="107" y="650"/>
                  </a:lnTo>
                  <a:lnTo>
                    <a:pt x="107" y="650"/>
                  </a:lnTo>
                  <a:lnTo>
                    <a:pt x="113" y="652"/>
                  </a:lnTo>
                  <a:lnTo>
                    <a:pt x="116" y="650"/>
                  </a:lnTo>
                  <a:lnTo>
                    <a:pt x="125" y="645"/>
                  </a:lnTo>
                  <a:lnTo>
                    <a:pt x="125" y="645"/>
                  </a:lnTo>
                  <a:lnTo>
                    <a:pt x="126" y="647"/>
                  </a:lnTo>
                  <a:lnTo>
                    <a:pt x="128" y="650"/>
                  </a:lnTo>
                  <a:lnTo>
                    <a:pt x="128" y="652"/>
                  </a:lnTo>
                  <a:lnTo>
                    <a:pt x="128" y="652"/>
                  </a:lnTo>
                  <a:lnTo>
                    <a:pt x="114" y="664"/>
                  </a:lnTo>
                  <a:lnTo>
                    <a:pt x="106" y="670"/>
                  </a:lnTo>
                  <a:lnTo>
                    <a:pt x="98" y="676"/>
                  </a:lnTo>
                  <a:lnTo>
                    <a:pt x="90" y="679"/>
                  </a:lnTo>
                  <a:lnTo>
                    <a:pt x="82" y="680"/>
                  </a:lnTo>
                  <a:lnTo>
                    <a:pt x="73" y="679"/>
                  </a:lnTo>
                  <a:lnTo>
                    <a:pt x="64" y="674"/>
                  </a:lnTo>
                  <a:lnTo>
                    <a:pt x="64" y="674"/>
                  </a:lnTo>
                  <a:lnTo>
                    <a:pt x="61" y="670"/>
                  </a:lnTo>
                  <a:lnTo>
                    <a:pt x="57" y="665"/>
                  </a:lnTo>
                  <a:lnTo>
                    <a:pt x="54" y="659"/>
                  </a:lnTo>
                  <a:lnTo>
                    <a:pt x="52" y="653"/>
                  </a:lnTo>
                  <a:lnTo>
                    <a:pt x="51" y="647"/>
                  </a:lnTo>
                  <a:lnTo>
                    <a:pt x="49" y="639"/>
                  </a:lnTo>
                  <a:lnTo>
                    <a:pt x="49" y="632"/>
                  </a:lnTo>
                  <a:lnTo>
                    <a:pt x="49" y="624"/>
                  </a:lnTo>
                  <a:lnTo>
                    <a:pt x="49" y="624"/>
                  </a:lnTo>
                  <a:lnTo>
                    <a:pt x="53" y="614"/>
                  </a:lnTo>
                  <a:lnTo>
                    <a:pt x="58" y="605"/>
                  </a:lnTo>
                  <a:lnTo>
                    <a:pt x="64" y="597"/>
                  </a:lnTo>
                  <a:lnTo>
                    <a:pt x="71" y="590"/>
                  </a:lnTo>
                  <a:lnTo>
                    <a:pt x="86" y="576"/>
                  </a:lnTo>
                  <a:lnTo>
                    <a:pt x="92" y="569"/>
                  </a:lnTo>
                  <a:lnTo>
                    <a:pt x="97" y="559"/>
                  </a:lnTo>
                  <a:lnTo>
                    <a:pt x="97" y="559"/>
                  </a:lnTo>
                  <a:lnTo>
                    <a:pt x="99" y="553"/>
                  </a:lnTo>
                  <a:lnTo>
                    <a:pt x="99" y="546"/>
                  </a:lnTo>
                  <a:lnTo>
                    <a:pt x="99" y="540"/>
                  </a:lnTo>
                  <a:lnTo>
                    <a:pt x="97" y="534"/>
                  </a:lnTo>
                  <a:lnTo>
                    <a:pt x="97" y="534"/>
                  </a:lnTo>
                  <a:lnTo>
                    <a:pt x="95" y="531"/>
                  </a:lnTo>
                  <a:lnTo>
                    <a:pt x="92" y="528"/>
                  </a:lnTo>
                  <a:lnTo>
                    <a:pt x="87" y="523"/>
                  </a:lnTo>
                  <a:lnTo>
                    <a:pt x="80" y="520"/>
                  </a:lnTo>
                  <a:lnTo>
                    <a:pt x="73" y="519"/>
                  </a:lnTo>
                  <a:lnTo>
                    <a:pt x="73" y="519"/>
                  </a:lnTo>
                  <a:lnTo>
                    <a:pt x="62" y="520"/>
                  </a:lnTo>
                  <a:lnTo>
                    <a:pt x="49" y="522"/>
                  </a:lnTo>
                  <a:lnTo>
                    <a:pt x="43" y="520"/>
                  </a:lnTo>
                  <a:lnTo>
                    <a:pt x="38" y="519"/>
                  </a:lnTo>
                  <a:lnTo>
                    <a:pt x="34" y="514"/>
                  </a:lnTo>
                  <a:lnTo>
                    <a:pt x="30" y="508"/>
                  </a:lnTo>
                  <a:lnTo>
                    <a:pt x="30" y="508"/>
                  </a:lnTo>
                  <a:lnTo>
                    <a:pt x="30" y="501"/>
                  </a:lnTo>
                  <a:lnTo>
                    <a:pt x="31" y="492"/>
                  </a:lnTo>
                  <a:lnTo>
                    <a:pt x="30" y="489"/>
                  </a:lnTo>
                  <a:lnTo>
                    <a:pt x="30" y="486"/>
                  </a:lnTo>
                  <a:lnTo>
                    <a:pt x="28" y="483"/>
                  </a:lnTo>
                  <a:lnTo>
                    <a:pt x="25" y="481"/>
                  </a:lnTo>
                  <a:lnTo>
                    <a:pt x="25" y="481"/>
                  </a:lnTo>
                  <a:lnTo>
                    <a:pt x="22" y="478"/>
                  </a:lnTo>
                  <a:lnTo>
                    <a:pt x="21" y="476"/>
                  </a:lnTo>
                  <a:lnTo>
                    <a:pt x="22" y="473"/>
                  </a:lnTo>
                  <a:lnTo>
                    <a:pt x="22" y="473"/>
                  </a:lnTo>
                  <a:lnTo>
                    <a:pt x="23" y="470"/>
                  </a:lnTo>
                  <a:lnTo>
                    <a:pt x="25" y="469"/>
                  </a:lnTo>
                  <a:lnTo>
                    <a:pt x="23" y="467"/>
                  </a:lnTo>
                  <a:lnTo>
                    <a:pt x="23" y="467"/>
                  </a:lnTo>
                  <a:lnTo>
                    <a:pt x="20" y="467"/>
                  </a:lnTo>
                  <a:lnTo>
                    <a:pt x="19" y="466"/>
                  </a:lnTo>
                  <a:lnTo>
                    <a:pt x="18" y="464"/>
                  </a:lnTo>
                  <a:lnTo>
                    <a:pt x="18" y="464"/>
                  </a:lnTo>
                  <a:lnTo>
                    <a:pt x="15" y="461"/>
                  </a:lnTo>
                  <a:lnTo>
                    <a:pt x="17" y="458"/>
                  </a:lnTo>
                  <a:lnTo>
                    <a:pt x="19" y="452"/>
                  </a:lnTo>
                  <a:lnTo>
                    <a:pt x="20" y="449"/>
                  </a:lnTo>
                  <a:lnTo>
                    <a:pt x="20" y="446"/>
                  </a:lnTo>
                  <a:lnTo>
                    <a:pt x="20" y="443"/>
                  </a:lnTo>
                  <a:lnTo>
                    <a:pt x="17" y="442"/>
                  </a:lnTo>
                  <a:lnTo>
                    <a:pt x="17" y="442"/>
                  </a:lnTo>
                  <a:lnTo>
                    <a:pt x="12" y="442"/>
                  </a:lnTo>
                  <a:lnTo>
                    <a:pt x="8" y="442"/>
                  </a:lnTo>
                  <a:lnTo>
                    <a:pt x="3" y="442"/>
                  </a:lnTo>
                  <a:lnTo>
                    <a:pt x="2" y="440"/>
                  </a:lnTo>
                  <a:lnTo>
                    <a:pt x="0" y="437"/>
                  </a:lnTo>
                  <a:lnTo>
                    <a:pt x="0" y="437"/>
                  </a:lnTo>
                  <a:lnTo>
                    <a:pt x="0" y="431"/>
                  </a:lnTo>
                  <a:lnTo>
                    <a:pt x="1" y="427"/>
                  </a:lnTo>
                  <a:lnTo>
                    <a:pt x="5" y="418"/>
                  </a:lnTo>
                  <a:lnTo>
                    <a:pt x="5" y="418"/>
                  </a:lnTo>
                  <a:lnTo>
                    <a:pt x="9" y="410"/>
                  </a:lnTo>
                  <a:lnTo>
                    <a:pt x="13" y="403"/>
                  </a:lnTo>
                  <a:lnTo>
                    <a:pt x="17" y="394"/>
                  </a:lnTo>
                  <a:lnTo>
                    <a:pt x="17" y="389"/>
                  </a:lnTo>
                  <a:lnTo>
                    <a:pt x="17" y="384"/>
                  </a:lnTo>
                  <a:lnTo>
                    <a:pt x="11" y="372"/>
                  </a:lnTo>
                  <a:lnTo>
                    <a:pt x="11" y="372"/>
                  </a:lnTo>
                  <a:lnTo>
                    <a:pt x="13" y="351"/>
                  </a:lnTo>
                  <a:lnTo>
                    <a:pt x="15" y="330"/>
                  </a:lnTo>
                  <a:lnTo>
                    <a:pt x="18" y="309"/>
                  </a:lnTo>
                  <a:lnTo>
                    <a:pt x="22" y="289"/>
                  </a:lnTo>
                  <a:lnTo>
                    <a:pt x="22" y="289"/>
                  </a:lnTo>
                  <a:lnTo>
                    <a:pt x="26" y="279"/>
                  </a:lnTo>
                  <a:lnTo>
                    <a:pt x="29" y="268"/>
                  </a:lnTo>
                  <a:lnTo>
                    <a:pt x="35" y="259"/>
                  </a:lnTo>
                  <a:lnTo>
                    <a:pt x="41" y="252"/>
                  </a:lnTo>
                  <a:lnTo>
                    <a:pt x="54" y="237"/>
                  </a:lnTo>
                  <a:lnTo>
                    <a:pt x="68" y="222"/>
                  </a:lnTo>
                  <a:lnTo>
                    <a:pt x="156" y="122"/>
                  </a:lnTo>
                  <a:lnTo>
                    <a:pt x="219" y="48"/>
                  </a:lnTo>
                  <a:lnTo>
                    <a:pt x="219" y="48"/>
                  </a:lnTo>
                  <a:lnTo>
                    <a:pt x="226" y="37"/>
                  </a:lnTo>
                  <a:lnTo>
                    <a:pt x="233" y="27"/>
                  </a:lnTo>
                  <a:lnTo>
                    <a:pt x="235" y="19"/>
                  </a:lnTo>
                  <a:lnTo>
                    <a:pt x="237" y="13"/>
                  </a:lnTo>
                  <a:lnTo>
                    <a:pt x="238" y="6"/>
                  </a:lnTo>
                  <a:lnTo>
                    <a:pt x="238" y="0"/>
                  </a:lnTo>
                  <a:lnTo>
                    <a:pt x="238" y="0"/>
                  </a:lnTo>
                  <a:lnTo>
                    <a:pt x="241" y="0"/>
                  </a:lnTo>
                  <a:lnTo>
                    <a:pt x="243" y="1"/>
                  </a:lnTo>
                  <a:lnTo>
                    <a:pt x="247" y="4"/>
                  </a:lnTo>
                  <a:lnTo>
                    <a:pt x="247" y="4"/>
                  </a:lnTo>
                  <a:lnTo>
                    <a:pt x="254" y="16"/>
                  </a:lnTo>
                  <a:lnTo>
                    <a:pt x="257" y="21"/>
                  </a:lnTo>
                  <a:lnTo>
                    <a:pt x="258"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9" name="Freeform 94">
              <a:extLst>
                <a:ext uri="{FF2B5EF4-FFF2-40B4-BE49-F238E27FC236}">
                  <a16:creationId xmlns:a16="http://schemas.microsoft.com/office/drawing/2014/main" id="{F5CC3E2B-36E4-4A5A-AFB1-FC6CD4E4A125}"/>
                </a:ext>
              </a:extLst>
            </p:cNvPr>
            <p:cNvSpPr>
              <a:spLocks/>
            </p:cNvSpPr>
            <p:nvPr userDrawn="1"/>
          </p:nvSpPr>
          <p:spPr bwMode="auto">
            <a:xfrm>
              <a:off x="5161" y="235"/>
              <a:ext cx="129" cy="341"/>
            </a:xfrm>
            <a:custGeom>
              <a:avLst/>
              <a:gdLst>
                <a:gd name="T0" fmla="*/ 257 w 258"/>
                <a:gd name="T1" fmla="*/ 48 h 680"/>
                <a:gd name="T2" fmla="*/ 228 w 258"/>
                <a:gd name="T3" fmla="*/ 93 h 680"/>
                <a:gd name="T4" fmla="*/ 57 w 258"/>
                <a:gd name="T5" fmla="*/ 289 h 680"/>
                <a:gd name="T6" fmla="*/ 46 w 258"/>
                <a:gd name="T7" fmla="*/ 342 h 680"/>
                <a:gd name="T8" fmla="*/ 47 w 258"/>
                <a:gd name="T9" fmla="*/ 375 h 680"/>
                <a:gd name="T10" fmla="*/ 35 w 258"/>
                <a:gd name="T11" fmla="*/ 422 h 680"/>
                <a:gd name="T12" fmla="*/ 39 w 258"/>
                <a:gd name="T13" fmla="*/ 431 h 680"/>
                <a:gd name="T14" fmla="*/ 53 w 258"/>
                <a:gd name="T15" fmla="*/ 437 h 680"/>
                <a:gd name="T16" fmla="*/ 53 w 258"/>
                <a:gd name="T17" fmla="*/ 452 h 680"/>
                <a:gd name="T18" fmla="*/ 58 w 258"/>
                <a:gd name="T19" fmla="*/ 454 h 680"/>
                <a:gd name="T20" fmla="*/ 58 w 258"/>
                <a:gd name="T21" fmla="*/ 461 h 680"/>
                <a:gd name="T22" fmla="*/ 63 w 258"/>
                <a:gd name="T23" fmla="*/ 470 h 680"/>
                <a:gd name="T24" fmla="*/ 63 w 258"/>
                <a:gd name="T25" fmla="*/ 483 h 680"/>
                <a:gd name="T26" fmla="*/ 69 w 258"/>
                <a:gd name="T27" fmla="*/ 496 h 680"/>
                <a:gd name="T28" fmla="*/ 90 w 258"/>
                <a:gd name="T29" fmla="*/ 504 h 680"/>
                <a:gd name="T30" fmla="*/ 123 w 258"/>
                <a:gd name="T31" fmla="*/ 502 h 680"/>
                <a:gd name="T32" fmla="*/ 134 w 258"/>
                <a:gd name="T33" fmla="*/ 511 h 680"/>
                <a:gd name="T34" fmla="*/ 138 w 258"/>
                <a:gd name="T35" fmla="*/ 535 h 680"/>
                <a:gd name="T36" fmla="*/ 128 w 258"/>
                <a:gd name="T37" fmla="*/ 553 h 680"/>
                <a:gd name="T38" fmla="*/ 91 w 258"/>
                <a:gd name="T39" fmla="*/ 588 h 680"/>
                <a:gd name="T40" fmla="*/ 83 w 258"/>
                <a:gd name="T41" fmla="*/ 615 h 680"/>
                <a:gd name="T42" fmla="*/ 91 w 258"/>
                <a:gd name="T43" fmla="*/ 641 h 680"/>
                <a:gd name="T44" fmla="*/ 107 w 258"/>
                <a:gd name="T45" fmla="*/ 650 h 680"/>
                <a:gd name="T46" fmla="*/ 125 w 258"/>
                <a:gd name="T47" fmla="*/ 645 h 680"/>
                <a:gd name="T48" fmla="*/ 128 w 258"/>
                <a:gd name="T49" fmla="*/ 652 h 680"/>
                <a:gd name="T50" fmla="*/ 90 w 258"/>
                <a:gd name="T51" fmla="*/ 679 h 680"/>
                <a:gd name="T52" fmla="*/ 64 w 258"/>
                <a:gd name="T53" fmla="*/ 674 h 680"/>
                <a:gd name="T54" fmla="*/ 52 w 258"/>
                <a:gd name="T55" fmla="*/ 653 h 680"/>
                <a:gd name="T56" fmla="*/ 49 w 258"/>
                <a:gd name="T57" fmla="*/ 624 h 680"/>
                <a:gd name="T58" fmla="*/ 64 w 258"/>
                <a:gd name="T59" fmla="*/ 597 h 680"/>
                <a:gd name="T60" fmla="*/ 97 w 258"/>
                <a:gd name="T61" fmla="*/ 559 h 680"/>
                <a:gd name="T62" fmla="*/ 99 w 258"/>
                <a:gd name="T63" fmla="*/ 540 h 680"/>
                <a:gd name="T64" fmla="*/ 92 w 258"/>
                <a:gd name="T65" fmla="*/ 528 h 680"/>
                <a:gd name="T66" fmla="*/ 73 w 258"/>
                <a:gd name="T67" fmla="*/ 519 h 680"/>
                <a:gd name="T68" fmla="*/ 38 w 258"/>
                <a:gd name="T69" fmla="*/ 519 h 680"/>
                <a:gd name="T70" fmla="*/ 30 w 258"/>
                <a:gd name="T71" fmla="*/ 501 h 680"/>
                <a:gd name="T72" fmla="*/ 28 w 258"/>
                <a:gd name="T73" fmla="*/ 483 h 680"/>
                <a:gd name="T74" fmla="*/ 21 w 258"/>
                <a:gd name="T75" fmla="*/ 476 h 680"/>
                <a:gd name="T76" fmla="*/ 25 w 258"/>
                <a:gd name="T77" fmla="*/ 469 h 680"/>
                <a:gd name="T78" fmla="*/ 19 w 258"/>
                <a:gd name="T79" fmla="*/ 466 h 680"/>
                <a:gd name="T80" fmla="*/ 17 w 258"/>
                <a:gd name="T81" fmla="*/ 458 h 680"/>
                <a:gd name="T82" fmla="*/ 20 w 258"/>
                <a:gd name="T83" fmla="*/ 443 h 680"/>
                <a:gd name="T84" fmla="*/ 8 w 258"/>
                <a:gd name="T85" fmla="*/ 442 h 680"/>
                <a:gd name="T86" fmla="*/ 0 w 258"/>
                <a:gd name="T87" fmla="*/ 437 h 680"/>
                <a:gd name="T88" fmla="*/ 5 w 258"/>
                <a:gd name="T89" fmla="*/ 418 h 680"/>
                <a:gd name="T90" fmla="*/ 17 w 258"/>
                <a:gd name="T91" fmla="*/ 389 h 680"/>
                <a:gd name="T92" fmla="*/ 13 w 258"/>
                <a:gd name="T93" fmla="*/ 351 h 680"/>
                <a:gd name="T94" fmla="*/ 22 w 258"/>
                <a:gd name="T95" fmla="*/ 289 h 680"/>
                <a:gd name="T96" fmla="*/ 41 w 258"/>
                <a:gd name="T97" fmla="*/ 252 h 680"/>
                <a:gd name="T98" fmla="*/ 219 w 258"/>
                <a:gd name="T99" fmla="*/ 48 h 680"/>
                <a:gd name="T100" fmla="*/ 235 w 258"/>
                <a:gd name="T101" fmla="*/ 19 h 680"/>
                <a:gd name="T102" fmla="*/ 238 w 258"/>
                <a:gd name="T103" fmla="*/ 0 h 680"/>
                <a:gd name="T104" fmla="*/ 247 w 258"/>
                <a:gd name="T105" fmla="*/ 4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680">
                  <a:moveTo>
                    <a:pt x="258" y="28"/>
                  </a:moveTo>
                  <a:lnTo>
                    <a:pt x="258" y="28"/>
                  </a:lnTo>
                  <a:lnTo>
                    <a:pt x="258" y="39"/>
                  </a:lnTo>
                  <a:lnTo>
                    <a:pt x="257" y="48"/>
                  </a:lnTo>
                  <a:lnTo>
                    <a:pt x="253" y="57"/>
                  </a:lnTo>
                  <a:lnTo>
                    <a:pt x="250" y="65"/>
                  </a:lnTo>
                  <a:lnTo>
                    <a:pt x="240" y="78"/>
                  </a:lnTo>
                  <a:lnTo>
                    <a:pt x="228" y="93"/>
                  </a:lnTo>
                  <a:lnTo>
                    <a:pt x="168" y="161"/>
                  </a:lnTo>
                  <a:lnTo>
                    <a:pt x="63" y="280"/>
                  </a:lnTo>
                  <a:lnTo>
                    <a:pt x="63" y="280"/>
                  </a:lnTo>
                  <a:lnTo>
                    <a:pt x="57" y="289"/>
                  </a:lnTo>
                  <a:lnTo>
                    <a:pt x="54" y="298"/>
                  </a:lnTo>
                  <a:lnTo>
                    <a:pt x="51" y="309"/>
                  </a:lnTo>
                  <a:lnTo>
                    <a:pt x="48" y="320"/>
                  </a:lnTo>
                  <a:lnTo>
                    <a:pt x="46" y="342"/>
                  </a:lnTo>
                  <a:lnTo>
                    <a:pt x="43" y="363"/>
                  </a:lnTo>
                  <a:lnTo>
                    <a:pt x="43" y="363"/>
                  </a:lnTo>
                  <a:lnTo>
                    <a:pt x="45" y="369"/>
                  </a:lnTo>
                  <a:lnTo>
                    <a:pt x="47" y="375"/>
                  </a:lnTo>
                  <a:lnTo>
                    <a:pt x="49" y="380"/>
                  </a:lnTo>
                  <a:lnTo>
                    <a:pt x="49" y="383"/>
                  </a:lnTo>
                  <a:lnTo>
                    <a:pt x="49" y="387"/>
                  </a:lnTo>
                  <a:lnTo>
                    <a:pt x="35" y="422"/>
                  </a:lnTo>
                  <a:lnTo>
                    <a:pt x="35" y="422"/>
                  </a:lnTo>
                  <a:lnTo>
                    <a:pt x="36" y="427"/>
                  </a:lnTo>
                  <a:lnTo>
                    <a:pt x="37" y="430"/>
                  </a:lnTo>
                  <a:lnTo>
                    <a:pt x="39" y="431"/>
                  </a:lnTo>
                  <a:lnTo>
                    <a:pt x="43" y="431"/>
                  </a:lnTo>
                  <a:lnTo>
                    <a:pt x="48" y="433"/>
                  </a:lnTo>
                  <a:lnTo>
                    <a:pt x="51" y="434"/>
                  </a:lnTo>
                  <a:lnTo>
                    <a:pt x="53" y="437"/>
                  </a:lnTo>
                  <a:lnTo>
                    <a:pt x="53" y="437"/>
                  </a:lnTo>
                  <a:lnTo>
                    <a:pt x="52" y="445"/>
                  </a:lnTo>
                  <a:lnTo>
                    <a:pt x="52" y="449"/>
                  </a:lnTo>
                  <a:lnTo>
                    <a:pt x="53" y="452"/>
                  </a:lnTo>
                  <a:lnTo>
                    <a:pt x="53" y="452"/>
                  </a:lnTo>
                  <a:lnTo>
                    <a:pt x="54" y="454"/>
                  </a:lnTo>
                  <a:lnTo>
                    <a:pt x="55" y="454"/>
                  </a:lnTo>
                  <a:lnTo>
                    <a:pt x="58" y="454"/>
                  </a:lnTo>
                  <a:lnTo>
                    <a:pt x="61" y="455"/>
                  </a:lnTo>
                  <a:lnTo>
                    <a:pt x="60" y="458"/>
                  </a:lnTo>
                  <a:lnTo>
                    <a:pt x="60" y="458"/>
                  </a:lnTo>
                  <a:lnTo>
                    <a:pt x="58" y="461"/>
                  </a:lnTo>
                  <a:lnTo>
                    <a:pt x="58" y="464"/>
                  </a:lnTo>
                  <a:lnTo>
                    <a:pt x="58" y="464"/>
                  </a:lnTo>
                  <a:lnTo>
                    <a:pt x="62" y="467"/>
                  </a:lnTo>
                  <a:lnTo>
                    <a:pt x="63" y="470"/>
                  </a:lnTo>
                  <a:lnTo>
                    <a:pt x="64" y="472"/>
                  </a:lnTo>
                  <a:lnTo>
                    <a:pt x="64" y="472"/>
                  </a:lnTo>
                  <a:lnTo>
                    <a:pt x="63" y="478"/>
                  </a:lnTo>
                  <a:lnTo>
                    <a:pt x="63" y="483"/>
                  </a:lnTo>
                  <a:lnTo>
                    <a:pt x="64" y="487"/>
                  </a:lnTo>
                  <a:lnTo>
                    <a:pt x="65" y="492"/>
                  </a:lnTo>
                  <a:lnTo>
                    <a:pt x="65" y="492"/>
                  </a:lnTo>
                  <a:lnTo>
                    <a:pt x="69" y="496"/>
                  </a:lnTo>
                  <a:lnTo>
                    <a:pt x="73" y="499"/>
                  </a:lnTo>
                  <a:lnTo>
                    <a:pt x="77" y="502"/>
                  </a:lnTo>
                  <a:lnTo>
                    <a:pt x="81" y="502"/>
                  </a:lnTo>
                  <a:lnTo>
                    <a:pt x="90" y="504"/>
                  </a:lnTo>
                  <a:lnTo>
                    <a:pt x="99" y="502"/>
                  </a:lnTo>
                  <a:lnTo>
                    <a:pt x="109" y="501"/>
                  </a:lnTo>
                  <a:lnTo>
                    <a:pt x="118" y="501"/>
                  </a:lnTo>
                  <a:lnTo>
                    <a:pt x="123" y="502"/>
                  </a:lnTo>
                  <a:lnTo>
                    <a:pt x="126" y="504"/>
                  </a:lnTo>
                  <a:lnTo>
                    <a:pt x="131" y="507"/>
                  </a:lnTo>
                  <a:lnTo>
                    <a:pt x="134" y="511"/>
                  </a:lnTo>
                  <a:lnTo>
                    <a:pt x="134" y="511"/>
                  </a:lnTo>
                  <a:lnTo>
                    <a:pt x="137" y="516"/>
                  </a:lnTo>
                  <a:lnTo>
                    <a:pt x="139" y="522"/>
                  </a:lnTo>
                  <a:lnTo>
                    <a:pt x="139" y="528"/>
                  </a:lnTo>
                  <a:lnTo>
                    <a:pt x="138" y="535"/>
                  </a:lnTo>
                  <a:lnTo>
                    <a:pt x="138" y="535"/>
                  </a:lnTo>
                  <a:lnTo>
                    <a:pt x="135" y="541"/>
                  </a:lnTo>
                  <a:lnTo>
                    <a:pt x="132" y="549"/>
                  </a:lnTo>
                  <a:lnTo>
                    <a:pt x="128" y="553"/>
                  </a:lnTo>
                  <a:lnTo>
                    <a:pt x="123" y="559"/>
                  </a:lnTo>
                  <a:lnTo>
                    <a:pt x="112" y="569"/>
                  </a:lnTo>
                  <a:lnTo>
                    <a:pt x="101" y="578"/>
                  </a:lnTo>
                  <a:lnTo>
                    <a:pt x="91" y="588"/>
                  </a:lnTo>
                  <a:lnTo>
                    <a:pt x="88" y="594"/>
                  </a:lnTo>
                  <a:lnTo>
                    <a:pt x="86" y="600"/>
                  </a:lnTo>
                  <a:lnTo>
                    <a:pt x="83" y="608"/>
                  </a:lnTo>
                  <a:lnTo>
                    <a:pt x="83" y="615"/>
                  </a:lnTo>
                  <a:lnTo>
                    <a:pt x="84" y="624"/>
                  </a:lnTo>
                  <a:lnTo>
                    <a:pt x="88" y="635"/>
                  </a:lnTo>
                  <a:lnTo>
                    <a:pt x="88" y="635"/>
                  </a:lnTo>
                  <a:lnTo>
                    <a:pt x="91" y="641"/>
                  </a:lnTo>
                  <a:lnTo>
                    <a:pt x="96" y="645"/>
                  </a:lnTo>
                  <a:lnTo>
                    <a:pt x="101" y="648"/>
                  </a:lnTo>
                  <a:lnTo>
                    <a:pt x="107" y="650"/>
                  </a:lnTo>
                  <a:lnTo>
                    <a:pt x="107" y="650"/>
                  </a:lnTo>
                  <a:lnTo>
                    <a:pt x="113" y="652"/>
                  </a:lnTo>
                  <a:lnTo>
                    <a:pt x="116" y="650"/>
                  </a:lnTo>
                  <a:lnTo>
                    <a:pt x="125" y="645"/>
                  </a:lnTo>
                  <a:lnTo>
                    <a:pt x="125" y="645"/>
                  </a:lnTo>
                  <a:lnTo>
                    <a:pt x="126" y="647"/>
                  </a:lnTo>
                  <a:lnTo>
                    <a:pt x="128" y="650"/>
                  </a:lnTo>
                  <a:lnTo>
                    <a:pt x="128" y="652"/>
                  </a:lnTo>
                  <a:lnTo>
                    <a:pt x="128" y="652"/>
                  </a:lnTo>
                  <a:lnTo>
                    <a:pt x="114" y="664"/>
                  </a:lnTo>
                  <a:lnTo>
                    <a:pt x="106" y="670"/>
                  </a:lnTo>
                  <a:lnTo>
                    <a:pt x="98" y="676"/>
                  </a:lnTo>
                  <a:lnTo>
                    <a:pt x="90" y="679"/>
                  </a:lnTo>
                  <a:lnTo>
                    <a:pt x="82" y="680"/>
                  </a:lnTo>
                  <a:lnTo>
                    <a:pt x="73" y="679"/>
                  </a:lnTo>
                  <a:lnTo>
                    <a:pt x="64" y="674"/>
                  </a:lnTo>
                  <a:lnTo>
                    <a:pt x="64" y="674"/>
                  </a:lnTo>
                  <a:lnTo>
                    <a:pt x="61" y="670"/>
                  </a:lnTo>
                  <a:lnTo>
                    <a:pt x="57" y="665"/>
                  </a:lnTo>
                  <a:lnTo>
                    <a:pt x="54" y="659"/>
                  </a:lnTo>
                  <a:lnTo>
                    <a:pt x="52" y="653"/>
                  </a:lnTo>
                  <a:lnTo>
                    <a:pt x="51" y="647"/>
                  </a:lnTo>
                  <a:lnTo>
                    <a:pt x="49" y="639"/>
                  </a:lnTo>
                  <a:lnTo>
                    <a:pt x="49" y="632"/>
                  </a:lnTo>
                  <a:lnTo>
                    <a:pt x="49" y="624"/>
                  </a:lnTo>
                  <a:lnTo>
                    <a:pt x="49" y="624"/>
                  </a:lnTo>
                  <a:lnTo>
                    <a:pt x="53" y="614"/>
                  </a:lnTo>
                  <a:lnTo>
                    <a:pt x="58" y="605"/>
                  </a:lnTo>
                  <a:lnTo>
                    <a:pt x="64" y="597"/>
                  </a:lnTo>
                  <a:lnTo>
                    <a:pt x="71" y="590"/>
                  </a:lnTo>
                  <a:lnTo>
                    <a:pt x="86" y="576"/>
                  </a:lnTo>
                  <a:lnTo>
                    <a:pt x="92" y="569"/>
                  </a:lnTo>
                  <a:lnTo>
                    <a:pt x="97" y="559"/>
                  </a:lnTo>
                  <a:lnTo>
                    <a:pt x="97" y="559"/>
                  </a:lnTo>
                  <a:lnTo>
                    <a:pt x="99" y="553"/>
                  </a:lnTo>
                  <a:lnTo>
                    <a:pt x="99" y="546"/>
                  </a:lnTo>
                  <a:lnTo>
                    <a:pt x="99" y="540"/>
                  </a:lnTo>
                  <a:lnTo>
                    <a:pt x="97" y="534"/>
                  </a:lnTo>
                  <a:lnTo>
                    <a:pt x="97" y="534"/>
                  </a:lnTo>
                  <a:lnTo>
                    <a:pt x="95" y="531"/>
                  </a:lnTo>
                  <a:lnTo>
                    <a:pt x="92" y="528"/>
                  </a:lnTo>
                  <a:lnTo>
                    <a:pt x="87" y="523"/>
                  </a:lnTo>
                  <a:lnTo>
                    <a:pt x="80" y="520"/>
                  </a:lnTo>
                  <a:lnTo>
                    <a:pt x="73" y="519"/>
                  </a:lnTo>
                  <a:lnTo>
                    <a:pt x="73" y="519"/>
                  </a:lnTo>
                  <a:lnTo>
                    <a:pt x="62" y="520"/>
                  </a:lnTo>
                  <a:lnTo>
                    <a:pt x="49" y="522"/>
                  </a:lnTo>
                  <a:lnTo>
                    <a:pt x="43" y="520"/>
                  </a:lnTo>
                  <a:lnTo>
                    <a:pt x="38" y="519"/>
                  </a:lnTo>
                  <a:lnTo>
                    <a:pt x="34" y="514"/>
                  </a:lnTo>
                  <a:lnTo>
                    <a:pt x="30" y="508"/>
                  </a:lnTo>
                  <a:lnTo>
                    <a:pt x="30" y="508"/>
                  </a:lnTo>
                  <a:lnTo>
                    <a:pt x="30" y="501"/>
                  </a:lnTo>
                  <a:lnTo>
                    <a:pt x="31" y="492"/>
                  </a:lnTo>
                  <a:lnTo>
                    <a:pt x="30" y="489"/>
                  </a:lnTo>
                  <a:lnTo>
                    <a:pt x="30" y="486"/>
                  </a:lnTo>
                  <a:lnTo>
                    <a:pt x="28" y="483"/>
                  </a:lnTo>
                  <a:lnTo>
                    <a:pt x="25" y="481"/>
                  </a:lnTo>
                  <a:lnTo>
                    <a:pt x="25" y="481"/>
                  </a:lnTo>
                  <a:lnTo>
                    <a:pt x="22" y="478"/>
                  </a:lnTo>
                  <a:lnTo>
                    <a:pt x="21" y="476"/>
                  </a:lnTo>
                  <a:lnTo>
                    <a:pt x="22" y="473"/>
                  </a:lnTo>
                  <a:lnTo>
                    <a:pt x="22" y="473"/>
                  </a:lnTo>
                  <a:lnTo>
                    <a:pt x="23" y="470"/>
                  </a:lnTo>
                  <a:lnTo>
                    <a:pt x="25" y="469"/>
                  </a:lnTo>
                  <a:lnTo>
                    <a:pt x="23" y="467"/>
                  </a:lnTo>
                  <a:lnTo>
                    <a:pt x="23" y="467"/>
                  </a:lnTo>
                  <a:lnTo>
                    <a:pt x="20" y="467"/>
                  </a:lnTo>
                  <a:lnTo>
                    <a:pt x="19" y="466"/>
                  </a:lnTo>
                  <a:lnTo>
                    <a:pt x="18" y="464"/>
                  </a:lnTo>
                  <a:lnTo>
                    <a:pt x="18" y="464"/>
                  </a:lnTo>
                  <a:lnTo>
                    <a:pt x="15" y="461"/>
                  </a:lnTo>
                  <a:lnTo>
                    <a:pt x="17" y="458"/>
                  </a:lnTo>
                  <a:lnTo>
                    <a:pt x="19" y="452"/>
                  </a:lnTo>
                  <a:lnTo>
                    <a:pt x="20" y="449"/>
                  </a:lnTo>
                  <a:lnTo>
                    <a:pt x="20" y="446"/>
                  </a:lnTo>
                  <a:lnTo>
                    <a:pt x="20" y="443"/>
                  </a:lnTo>
                  <a:lnTo>
                    <a:pt x="17" y="442"/>
                  </a:lnTo>
                  <a:lnTo>
                    <a:pt x="17" y="442"/>
                  </a:lnTo>
                  <a:lnTo>
                    <a:pt x="12" y="442"/>
                  </a:lnTo>
                  <a:lnTo>
                    <a:pt x="8" y="442"/>
                  </a:lnTo>
                  <a:lnTo>
                    <a:pt x="3" y="442"/>
                  </a:lnTo>
                  <a:lnTo>
                    <a:pt x="2" y="440"/>
                  </a:lnTo>
                  <a:lnTo>
                    <a:pt x="0" y="437"/>
                  </a:lnTo>
                  <a:lnTo>
                    <a:pt x="0" y="437"/>
                  </a:lnTo>
                  <a:lnTo>
                    <a:pt x="0" y="431"/>
                  </a:lnTo>
                  <a:lnTo>
                    <a:pt x="1" y="427"/>
                  </a:lnTo>
                  <a:lnTo>
                    <a:pt x="5" y="418"/>
                  </a:lnTo>
                  <a:lnTo>
                    <a:pt x="5" y="418"/>
                  </a:lnTo>
                  <a:lnTo>
                    <a:pt x="9" y="410"/>
                  </a:lnTo>
                  <a:lnTo>
                    <a:pt x="13" y="403"/>
                  </a:lnTo>
                  <a:lnTo>
                    <a:pt x="17" y="394"/>
                  </a:lnTo>
                  <a:lnTo>
                    <a:pt x="17" y="389"/>
                  </a:lnTo>
                  <a:lnTo>
                    <a:pt x="17" y="384"/>
                  </a:lnTo>
                  <a:lnTo>
                    <a:pt x="11" y="372"/>
                  </a:lnTo>
                  <a:lnTo>
                    <a:pt x="11" y="372"/>
                  </a:lnTo>
                  <a:lnTo>
                    <a:pt x="13" y="351"/>
                  </a:lnTo>
                  <a:lnTo>
                    <a:pt x="15" y="330"/>
                  </a:lnTo>
                  <a:lnTo>
                    <a:pt x="18" y="309"/>
                  </a:lnTo>
                  <a:lnTo>
                    <a:pt x="22" y="289"/>
                  </a:lnTo>
                  <a:lnTo>
                    <a:pt x="22" y="289"/>
                  </a:lnTo>
                  <a:lnTo>
                    <a:pt x="26" y="279"/>
                  </a:lnTo>
                  <a:lnTo>
                    <a:pt x="29" y="268"/>
                  </a:lnTo>
                  <a:lnTo>
                    <a:pt x="35" y="259"/>
                  </a:lnTo>
                  <a:lnTo>
                    <a:pt x="41" y="252"/>
                  </a:lnTo>
                  <a:lnTo>
                    <a:pt x="54" y="237"/>
                  </a:lnTo>
                  <a:lnTo>
                    <a:pt x="68" y="222"/>
                  </a:lnTo>
                  <a:lnTo>
                    <a:pt x="156" y="122"/>
                  </a:lnTo>
                  <a:lnTo>
                    <a:pt x="219" y="48"/>
                  </a:lnTo>
                  <a:lnTo>
                    <a:pt x="219" y="48"/>
                  </a:lnTo>
                  <a:lnTo>
                    <a:pt x="226" y="37"/>
                  </a:lnTo>
                  <a:lnTo>
                    <a:pt x="233" y="27"/>
                  </a:lnTo>
                  <a:lnTo>
                    <a:pt x="235" y="19"/>
                  </a:lnTo>
                  <a:lnTo>
                    <a:pt x="237" y="13"/>
                  </a:lnTo>
                  <a:lnTo>
                    <a:pt x="238" y="6"/>
                  </a:lnTo>
                  <a:lnTo>
                    <a:pt x="238" y="0"/>
                  </a:lnTo>
                  <a:lnTo>
                    <a:pt x="238" y="0"/>
                  </a:lnTo>
                  <a:lnTo>
                    <a:pt x="241" y="0"/>
                  </a:lnTo>
                  <a:lnTo>
                    <a:pt x="243" y="1"/>
                  </a:lnTo>
                  <a:lnTo>
                    <a:pt x="247" y="4"/>
                  </a:lnTo>
                  <a:lnTo>
                    <a:pt x="247" y="4"/>
                  </a:lnTo>
                  <a:lnTo>
                    <a:pt x="254" y="16"/>
                  </a:lnTo>
                  <a:lnTo>
                    <a:pt x="257" y="21"/>
                  </a:lnTo>
                  <a:lnTo>
                    <a:pt x="258"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0" name="Freeform 95">
              <a:extLst>
                <a:ext uri="{FF2B5EF4-FFF2-40B4-BE49-F238E27FC236}">
                  <a16:creationId xmlns:a16="http://schemas.microsoft.com/office/drawing/2014/main" id="{6B64FC3B-F929-4924-88A6-4A638AB7D25F}"/>
                </a:ext>
              </a:extLst>
            </p:cNvPr>
            <p:cNvSpPr>
              <a:spLocks/>
            </p:cNvSpPr>
            <p:nvPr userDrawn="1"/>
          </p:nvSpPr>
          <p:spPr bwMode="auto">
            <a:xfrm>
              <a:off x="5195" y="301"/>
              <a:ext cx="111" cy="185"/>
            </a:xfrm>
            <a:custGeom>
              <a:avLst/>
              <a:gdLst>
                <a:gd name="T0" fmla="*/ 163 w 222"/>
                <a:gd name="T1" fmla="*/ 56 h 370"/>
                <a:gd name="T2" fmla="*/ 119 w 222"/>
                <a:gd name="T3" fmla="*/ 110 h 370"/>
                <a:gd name="T4" fmla="*/ 47 w 222"/>
                <a:gd name="T5" fmla="*/ 192 h 370"/>
                <a:gd name="T6" fmla="*/ 40 w 222"/>
                <a:gd name="T7" fmla="*/ 214 h 370"/>
                <a:gd name="T8" fmla="*/ 40 w 222"/>
                <a:gd name="T9" fmla="*/ 240 h 370"/>
                <a:gd name="T10" fmla="*/ 41 w 222"/>
                <a:gd name="T11" fmla="*/ 255 h 370"/>
                <a:gd name="T12" fmla="*/ 34 w 222"/>
                <a:gd name="T13" fmla="*/ 273 h 370"/>
                <a:gd name="T14" fmla="*/ 35 w 222"/>
                <a:gd name="T15" fmla="*/ 279 h 370"/>
                <a:gd name="T16" fmla="*/ 41 w 222"/>
                <a:gd name="T17" fmla="*/ 281 h 370"/>
                <a:gd name="T18" fmla="*/ 46 w 222"/>
                <a:gd name="T19" fmla="*/ 285 h 370"/>
                <a:gd name="T20" fmla="*/ 49 w 222"/>
                <a:gd name="T21" fmla="*/ 297 h 370"/>
                <a:gd name="T22" fmla="*/ 51 w 222"/>
                <a:gd name="T23" fmla="*/ 297 h 370"/>
                <a:gd name="T24" fmla="*/ 54 w 222"/>
                <a:gd name="T25" fmla="*/ 299 h 370"/>
                <a:gd name="T26" fmla="*/ 51 w 222"/>
                <a:gd name="T27" fmla="*/ 306 h 370"/>
                <a:gd name="T28" fmla="*/ 59 w 222"/>
                <a:gd name="T29" fmla="*/ 311 h 370"/>
                <a:gd name="T30" fmla="*/ 62 w 222"/>
                <a:gd name="T31" fmla="*/ 323 h 370"/>
                <a:gd name="T32" fmla="*/ 67 w 222"/>
                <a:gd name="T33" fmla="*/ 330 h 370"/>
                <a:gd name="T34" fmla="*/ 85 w 222"/>
                <a:gd name="T35" fmla="*/ 327 h 370"/>
                <a:gd name="T36" fmla="*/ 114 w 222"/>
                <a:gd name="T37" fmla="*/ 314 h 370"/>
                <a:gd name="T38" fmla="*/ 133 w 222"/>
                <a:gd name="T39" fmla="*/ 309 h 370"/>
                <a:gd name="T40" fmla="*/ 169 w 222"/>
                <a:gd name="T41" fmla="*/ 318 h 370"/>
                <a:gd name="T42" fmla="*/ 195 w 222"/>
                <a:gd name="T43" fmla="*/ 326 h 370"/>
                <a:gd name="T44" fmla="*/ 222 w 222"/>
                <a:gd name="T45" fmla="*/ 326 h 370"/>
                <a:gd name="T46" fmla="*/ 204 w 222"/>
                <a:gd name="T47" fmla="*/ 352 h 370"/>
                <a:gd name="T48" fmla="*/ 181 w 222"/>
                <a:gd name="T49" fmla="*/ 367 h 370"/>
                <a:gd name="T50" fmla="*/ 164 w 222"/>
                <a:gd name="T51" fmla="*/ 370 h 370"/>
                <a:gd name="T52" fmla="*/ 129 w 222"/>
                <a:gd name="T53" fmla="*/ 353 h 370"/>
                <a:gd name="T54" fmla="*/ 103 w 222"/>
                <a:gd name="T55" fmla="*/ 341 h 370"/>
                <a:gd name="T56" fmla="*/ 78 w 222"/>
                <a:gd name="T57" fmla="*/ 347 h 370"/>
                <a:gd name="T58" fmla="*/ 49 w 222"/>
                <a:gd name="T59" fmla="*/ 356 h 370"/>
                <a:gd name="T60" fmla="*/ 34 w 222"/>
                <a:gd name="T61" fmla="*/ 352 h 370"/>
                <a:gd name="T62" fmla="*/ 28 w 222"/>
                <a:gd name="T63" fmla="*/ 333 h 370"/>
                <a:gd name="T64" fmla="*/ 28 w 222"/>
                <a:gd name="T65" fmla="*/ 324 h 370"/>
                <a:gd name="T66" fmla="*/ 22 w 222"/>
                <a:gd name="T67" fmla="*/ 318 h 370"/>
                <a:gd name="T68" fmla="*/ 24 w 222"/>
                <a:gd name="T69" fmla="*/ 311 h 370"/>
                <a:gd name="T70" fmla="*/ 18 w 222"/>
                <a:gd name="T71" fmla="*/ 309 h 370"/>
                <a:gd name="T72" fmla="*/ 16 w 222"/>
                <a:gd name="T73" fmla="*/ 303 h 370"/>
                <a:gd name="T74" fmla="*/ 16 w 222"/>
                <a:gd name="T75" fmla="*/ 293 h 370"/>
                <a:gd name="T76" fmla="*/ 8 w 222"/>
                <a:gd name="T77" fmla="*/ 291 h 370"/>
                <a:gd name="T78" fmla="*/ 2 w 222"/>
                <a:gd name="T79" fmla="*/ 290 h 370"/>
                <a:gd name="T80" fmla="*/ 2 w 222"/>
                <a:gd name="T81" fmla="*/ 279 h 370"/>
                <a:gd name="T82" fmla="*/ 8 w 222"/>
                <a:gd name="T83" fmla="*/ 266 h 370"/>
                <a:gd name="T84" fmla="*/ 11 w 222"/>
                <a:gd name="T85" fmla="*/ 250 h 370"/>
                <a:gd name="T86" fmla="*/ 7 w 222"/>
                <a:gd name="T87" fmla="*/ 237 h 370"/>
                <a:gd name="T88" fmla="*/ 9 w 222"/>
                <a:gd name="T89" fmla="*/ 205 h 370"/>
                <a:gd name="T90" fmla="*/ 18 w 222"/>
                <a:gd name="T91" fmla="*/ 173 h 370"/>
                <a:gd name="T92" fmla="*/ 111 w 222"/>
                <a:gd name="T93" fmla="*/ 66 h 370"/>
                <a:gd name="T94" fmla="*/ 140 w 222"/>
                <a:gd name="T95" fmla="*/ 36 h 370"/>
                <a:gd name="T96" fmla="*/ 159 w 222"/>
                <a:gd name="T97" fmla="*/ 11 h 370"/>
                <a:gd name="T98" fmla="*/ 168 w 222"/>
                <a:gd name="T99" fmla="*/ 11 h 370"/>
                <a:gd name="T100" fmla="*/ 170 w 222"/>
                <a:gd name="T101" fmla="*/ 4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2" h="370">
                  <a:moveTo>
                    <a:pt x="168" y="47"/>
                  </a:moveTo>
                  <a:lnTo>
                    <a:pt x="168" y="47"/>
                  </a:lnTo>
                  <a:lnTo>
                    <a:pt x="163" y="56"/>
                  </a:lnTo>
                  <a:lnTo>
                    <a:pt x="158" y="63"/>
                  </a:lnTo>
                  <a:lnTo>
                    <a:pt x="146" y="80"/>
                  </a:lnTo>
                  <a:lnTo>
                    <a:pt x="119" y="110"/>
                  </a:lnTo>
                  <a:lnTo>
                    <a:pt x="51" y="186"/>
                  </a:lnTo>
                  <a:lnTo>
                    <a:pt x="51" y="186"/>
                  </a:lnTo>
                  <a:lnTo>
                    <a:pt x="47" y="192"/>
                  </a:lnTo>
                  <a:lnTo>
                    <a:pt x="43" y="199"/>
                  </a:lnTo>
                  <a:lnTo>
                    <a:pt x="41" y="207"/>
                  </a:lnTo>
                  <a:lnTo>
                    <a:pt x="40" y="214"/>
                  </a:lnTo>
                  <a:lnTo>
                    <a:pt x="39" y="223"/>
                  </a:lnTo>
                  <a:lnTo>
                    <a:pt x="39" y="231"/>
                  </a:lnTo>
                  <a:lnTo>
                    <a:pt x="40" y="240"/>
                  </a:lnTo>
                  <a:lnTo>
                    <a:pt x="41" y="247"/>
                  </a:lnTo>
                  <a:lnTo>
                    <a:pt x="41" y="247"/>
                  </a:lnTo>
                  <a:lnTo>
                    <a:pt x="41" y="255"/>
                  </a:lnTo>
                  <a:lnTo>
                    <a:pt x="39" y="261"/>
                  </a:lnTo>
                  <a:lnTo>
                    <a:pt x="37" y="267"/>
                  </a:lnTo>
                  <a:lnTo>
                    <a:pt x="34" y="273"/>
                  </a:lnTo>
                  <a:lnTo>
                    <a:pt x="34" y="273"/>
                  </a:lnTo>
                  <a:lnTo>
                    <a:pt x="34" y="278"/>
                  </a:lnTo>
                  <a:lnTo>
                    <a:pt x="35" y="279"/>
                  </a:lnTo>
                  <a:lnTo>
                    <a:pt x="37" y="281"/>
                  </a:lnTo>
                  <a:lnTo>
                    <a:pt x="37" y="281"/>
                  </a:lnTo>
                  <a:lnTo>
                    <a:pt x="41" y="281"/>
                  </a:lnTo>
                  <a:lnTo>
                    <a:pt x="43" y="282"/>
                  </a:lnTo>
                  <a:lnTo>
                    <a:pt x="46" y="285"/>
                  </a:lnTo>
                  <a:lnTo>
                    <a:pt x="46" y="285"/>
                  </a:lnTo>
                  <a:lnTo>
                    <a:pt x="46" y="293"/>
                  </a:lnTo>
                  <a:lnTo>
                    <a:pt x="47" y="296"/>
                  </a:lnTo>
                  <a:lnTo>
                    <a:pt x="49" y="297"/>
                  </a:lnTo>
                  <a:lnTo>
                    <a:pt x="49" y="297"/>
                  </a:lnTo>
                  <a:lnTo>
                    <a:pt x="50" y="297"/>
                  </a:lnTo>
                  <a:lnTo>
                    <a:pt x="51" y="297"/>
                  </a:lnTo>
                  <a:lnTo>
                    <a:pt x="52" y="297"/>
                  </a:lnTo>
                  <a:lnTo>
                    <a:pt x="54" y="299"/>
                  </a:lnTo>
                  <a:lnTo>
                    <a:pt x="54" y="299"/>
                  </a:lnTo>
                  <a:lnTo>
                    <a:pt x="51" y="303"/>
                  </a:lnTo>
                  <a:lnTo>
                    <a:pt x="51" y="306"/>
                  </a:lnTo>
                  <a:lnTo>
                    <a:pt x="51" y="306"/>
                  </a:lnTo>
                  <a:lnTo>
                    <a:pt x="54" y="309"/>
                  </a:lnTo>
                  <a:lnTo>
                    <a:pt x="56" y="311"/>
                  </a:lnTo>
                  <a:lnTo>
                    <a:pt x="59" y="311"/>
                  </a:lnTo>
                  <a:lnTo>
                    <a:pt x="60" y="314"/>
                  </a:lnTo>
                  <a:lnTo>
                    <a:pt x="60" y="314"/>
                  </a:lnTo>
                  <a:lnTo>
                    <a:pt x="62" y="323"/>
                  </a:lnTo>
                  <a:lnTo>
                    <a:pt x="64" y="327"/>
                  </a:lnTo>
                  <a:lnTo>
                    <a:pt x="67" y="330"/>
                  </a:lnTo>
                  <a:lnTo>
                    <a:pt x="67" y="330"/>
                  </a:lnTo>
                  <a:lnTo>
                    <a:pt x="73" y="330"/>
                  </a:lnTo>
                  <a:lnTo>
                    <a:pt x="80" y="330"/>
                  </a:lnTo>
                  <a:lnTo>
                    <a:pt x="85" y="327"/>
                  </a:lnTo>
                  <a:lnTo>
                    <a:pt x="91" y="324"/>
                  </a:lnTo>
                  <a:lnTo>
                    <a:pt x="102" y="318"/>
                  </a:lnTo>
                  <a:lnTo>
                    <a:pt x="114" y="314"/>
                  </a:lnTo>
                  <a:lnTo>
                    <a:pt x="114" y="314"/>
                  </a:lnTo>
                  <a:lnTo>
                    <a:pt x="123" y="311"/>
                  </a:lnTo>
                  <a:lnTo>
                    <a:pt x="133" y="309"/>
                  </a:lnTo>
                  <a:lnTo>
                    <a:pt x="142" y="311"/>
                  </a:lnTo>
                  <a:lnTo>
                    <a:pt x="151" y="312"/>
                  </a:lnTo>
                  <a:lnTo>
                    <a:pt x="169" y="318"/>
                  </a:lnTo>
                  <a:lnTo>
                    <a:pt x="186" y="326"/>
                  </a:lnTo>
                  <a:lnTo>
                    <a:pt x="186" y="326"/>
                  </a:lnTo>
                  <a:lnTo>
                    <a:pt x="195" y="326"/>
                  </a:lnTo>
                  <a:lnTo>
                    <a:pt x="203" y="327"/>
                  </a:lnTo>
                  <a:lnTo>
                    <a:pt x="221" y="326"/>
                  </a:lnTo>
                  <a:lnTo>
                    <a:pt x="222" y="326"/>
                  </a:lnTo>
                  <a:lnTo>
                    <a:pt x="222" y="326"/>
                  </a:lnTo>
                  <a:lnTo>
                    <a:pt x="210" y="342"/>
                  </a:lnTo>
                  <a:lnTo>
                    <a:pt x="204" y="352"/>
                  </a:lnTo>
                  <a:lnTo>
                    <a:pt x="197" y="358"/>
                  </a:lnTo>
                  <a:lnTo>
                    <a:pt x="189" y="364"/>
                  </a:lnTo>
                  <a:lnTo>
                    <a:pt x="181" y="367"/>
                  </a:lnTo>
                  <a:lnTo>
                    <a:pt x="174" y="370"/>
                  </a:lnTo>
                  <a:lnTo>
                    <a:pt x="164" y="370"/>
                  </a:lnTo>
                  <a:lnTo>
                    <a:pt x="164" y="370"/>
                  </a:lnTo>
                  <a:lnTo>
                    <a:pt x="155" y="368"/>
                  </a:lnTo>
                  <a:lnTo>
                    <a:pt x="146" y="364"/>
                  </a:lnTo>
                  <a:lnTo>
                    <a:pt x="129" y="353"/>
                  </a:lnTo>
                  <a:lnTo>
                    <a:pt x="121" y="349"/>
                  </a:lnTo>
                  <a:lnTo>
                    <a:pt x="112" y="344"/>
                  </a:lnTo>
                  <a:lnTo>
                    <a:pt x="103" y="341"/>
                  </a:lnTo>
                  <a:lnTo>
                    <a:pt x="93" y="342"/>
                  </a:lnTo>
                  <a:lnTo>
                    <a:pt x="93" y="342"/>
                  </a:lnTo>
                  <a:lnTo>
                    <a:pt x="78" y="347"/>
                  </a:lnTo>
                  <a:lnTo>
                    <a:pt x="64" y="353"/>
                  </a:lnTo>
                  <a:lnTo>
                    <a:pt x="57" y="355"/>
                  </a:lnTo>
                  <a:lnTo>
                    <a:pt x="49" y="356"/>
                  </a:lnTo>
                  <a:lnTo>
                    <a:pt x="42" y="355"/>
                  </a:lnTo>
                  <a:lnTo>
                    <a:pt x="34" y="352"/>
                  </a:lnTo>
                  <a:lnTo>
                    <a:pt x="34" y="352"/>
                  </a:lnTo>
                  <a:lnTo>
                    <a:pt x="31" y="347"/>
                  </a:lnTo>
                  <a:lnTo>
                    <a:pt x="29" y="341"/>
                  </a:lnTo>
                  <a:lnTo>
                    <a:pt x="28" y="333"/>
                  </a:lnTo>
                  <a:lnTo>
                    <a:pt x="29" y="326"/>
                  </a:lnTo>
                  <a:lnTo>
                    <a:pt x="29" y="326"/>
                  </a:lnTo>
                  <a:lnTo>
                    <a:pt x="28" y="324"/>
                  </a:lnTo>
                  <a:lnTo>
                    <a:pt x="26" y="323"/>
                  </a:lnTo>
                  <a:lnTo>
                    <a:pt x="23" y="320"/>
                  </a:lnTo>
                  <a:lnTo>
                    <a:pt x="22" y="318"/>
                  </a:lnTo>
                  <a:lnTo>
                    <a:pt x="22" y="315"/>
                  </a:lnTo>
                  <a:lnTo>
                    <a:pt x="22" y="314"/>
                  </a:lnTo>
                  <a:lnTo>
                    <a:pt x="24" y="311"/>
                  </a:lnTo>
                  <a:lnTo>
                    <a:pt x="24" y="311"/>
                  </a:lnTo>
                  <a:lnTo>
                    <a:pt x="20" y="309"/>
                  </a:lnTo>
                  <a:lnTo>
                    <a:pt x="18" y="309"/>
                  </a:lnTo>
                  <a:lnTo>
                    <a:pt x="17" y="306"/>
                  </a:lnTo>
                  <a:lnTo>
                    <a:pt x="17" y="306"/>
                  </a:lnTo>
                  <a:lnTo>
                    <a:pt x="16" y="303"/>
                  </a:lnTo>
                  <a:lnTo>
                    <a:pt x="17" y="299"/>
                  </a:lnTo>
                  <a:lnTo>
                    <a:pt x="17" y="294"/>
                  </a:lnTo>
                  <a:lnTo>
                    <a:pt x="16" y="293"/>
                  </a:lnTo>
                  <a:lnTo>
                    <a:pt x="15" y="291"/>
                  </a:lnTo>
                  <a:lnTo>
                    <a:pt x="15" y="291"/>
                  </a:lnTo>
                  <a:lnTo>
                    <a:pt x="8" y="291"/>
                  </a:lnTo>
                  <a:lnTo>
                    <a:pt x="5" y="291"/>
                  </a:lnTo>
                  <a:lnTo>
                    <a:pt x="2" y="290"/>
                  </a:lnTo>
                  <a:lnTo>
                    <a:pt x="2" y="290"/>
                  </a:lnTo>
                  <a:lnTo>
                    <a:pt x="2" y="287"/>
                  </a:lnTo>
                  <a:lnTo>
                    <a:pt x="0" y="284"/>
                  </a:lnTo>
                  <a:lnTo>
                    <a:pt x="2" y="279"/>
                  </a:lnTo>
                  <a:lnTo>
                    <a:pt x="2" y="279"/>
                  </a:lnTo>
                  <a:lnTo>
                    <a:pt x="4" y="272"/>
                  </a:lnTo>
                  <a:lnTo>
                    <a:pt x="8" y="266"/>
                  </a:lnTo>
                  <a:lnTo>
                    <a:pt x="11" y="258"/>
                  </a:lnTo>
                  <a:lnTo>
                    <a:pt x="11" y="253"/>
                  </a:lnTo>
                  <a:lnTo>
                    <a:pt x="11" y="250"/>
                  </a:lnTo>
                  <a:lnTo>
                    <a:pt x="11" y="250"/>
                  </a:lnTo>
                  <a:lnTo>
                    <a:pt x="8" y="244"/>
                  </a:lnTo>
                  <a:lnTo>
                    <a:pt x="7" y="237"/>
                  </a:lnTo>
                  <a:lnTo>
                    <a:pt x="7" y="222"/>
                  </a:lnTo>
                  <a:lnTo>
                    <a:pt x="7" y="222"/>
                  </a:lnTo>
                  <a:lnTo>
                    <a:pt x="9" y="205"/>
                  </a:lnTo>
                  <a:lnTo>
                    <a:pt x="13" y="189"/>
                  </a:lnTo>
                  <a:lnTo>
                    <a:pt x="15" y="181"/>
                  </a:lnTo>
                  <a:lnTo>
                    <a:pt x="18" y="173"/>
                  </a:lnTo>
                  <a:lnTo>
                    <a:pt x="23" y="167"/>
                  </a:lnTo>
                  <a:lnTo>
                    <a:pt x="28" y="161"/>
                  </a:lnTo>
                  <a:lnTo>
                    <a:pt x="111" y="66"/>
                  </a:lnTo>
                  <a:lnTo>
                    <a:pt x="111" y="66"/>
                  </a:lnTo>
                  <a:lnTo>
                    <a:pt x="125" y="51"/>
                  </a:lnTo>
                  <a:lnTo>
                    <a:pt x="140" y="36"/>
                  </a:lnTo>
                  <a:lnTo>
                    <a:pt x="146" y="29"/>
                  </a:lnTo>
                  <a:lnTo>
                    <a:pt x="153" y="20"/>
                  </a:lnTo>
                  <a:lnTo>
                    <a:pt x="159" y="11"/>
                  </a:lnTo>
                  <a:lnTo>
                    <a:pt x="163" y="0"/>
                  </a:lnTo>
                  <a:lnTo>
                    <a:pt x="163" y="0"/>
                  </a:lnTo>
                  <a:lnTo>
                    <a:pt x="168" y="11"/>
                  </a:lnTo>
                  <a:lnTo>
                    <a:pt x="170" y="23"/>
                  </a:lnTo>
                  <a:lnTo>
                    <a:pt x="171" y="35"/>
                  </a:lnTo>
                  <a:lnTo>
                    <a:pt x="170" y="41"/>
                  </a:lnTo>
                  <a:lnTo>
                    <a:pt x="168"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1" name="Freeform 96">
              <a:extLst>
                <a:ext uri="{FF2B5EF4-FFF2-40B4-BE49-F238E27FC236}">
                  <a16:creationId xmlns:a16="http://schemas.microsoft.com/office/drawing/2014/main" id="{A72BBC05-95F2-4C7A-94D3-B2002352F7E9}"/>
                </a:ext>
              </a:extLst>
            </p:cNvPr>
            <p:cNvSpPr>
              <a:spLocks/>
            </p:cNvSpPr>
            <p:nvPr userDrawn="1"/>
          </p:nvSpPr>
          <p:spPr bwMode="auto">
            <a:xfrm>
              <a:off x="5195" y="301"/>
              <a:ext cx="111" cy="185"/>
            </a:xfrm>
            <a:custGeom>
              <a:avLst/>
              <a:gdLst>
                <a:gd name="T0" fmla="*/ 163 w 222"/>
                <a:gd name="T1" fmla="*/ 56 h 370"/>
                <a:gd name="T2" fmla="*/ 119 w 222"/>
                <a:gd name="T3" fmla="*/ 110 h 370"/>
                <a:gd name="T4" fmla="*/ 47 w 222"/>
                <a:gd name="T5" fmla="*/ 192 h 370"/>
                <a:gd name="T6" fmla="*/ 40 w 222"/>
                <a:gd name="T7" fmla="*/ 214 h 370"/>
                <a:gd name="T8" fmla="*/ 40 w 222"/>
                <a:gd name="T9" fmla="*/ 240 h 370"/>
                <a:gd name="T10" fmla="*/ 41 w 222"/>
                <a:gd name="T11" fmla="*/ 255 h 370"/>
                <a:gd name="T12" fmla="*/ 34 w 222"/>
                <a:gd name="T13" fmla="*/ 273 h 370"/>
                <a:gd name="T14" fmla="*/ 35 w 222"/>
                <a:gd name="T15" fmla="*/ 279 h 370"/>
                <a:gd name="T16" fmla="*/ 41 w 222"/>
                <a:gd name="T17" fmla="*/ 281 h 370"/>
                <a:gd name="T18" fmla="*/ 46 w 222"/>
                <a:gd name="T19" fmla="*/ 285 h 370"/>
                <a:gd name="T20" fmla="*/ 49 w 222"/>
                <a:gd name="T21" fmla="*/ 297 h 370"/>
                <a:gd name="T22" fmla="*/ 51 w 222"/>
                <a:gd name="T23" fmla="*/ 297 h 370"/>
                <a:gd name="T24" fmla="*/ 54 w 222"/>
                <a:gd name="T25" fmla="*/ 299 h 370"/>
                <a:gd name="T26" fmla="*/ 51 w 222"/>
                <a:gd name="T27" fmla="*/ 306 h 370"/>
                <a:gd name="T28" fmla="*/ 59 w 222"/>
                <a:gd name="T29" fmla="*/ 311 h 370"/>
                <a:gd name="T30" fmla="*/ 62 w 222"/>
                <a:gd name="T31" fmla="*/ 323 h 370"/>
                <a:gd name="T32" fmla="*/ 67 w 222"/>
                <a:gd name="T33" fmla="*/ 330 h 370"/>
                <a:gd name="T34" fmla="*/ 85 w 222"/>
                <a:gd name="T35" fmla="*/ 327 h 370"/>
                <a:gd name="T36" fmla="*/ 114 w 222"/>
                <a:gd name="T37" fmla="*/ 314 h 370"/>
                <a:gd name="T38" fmla="*/ 133 w 222"/>
                <a:gd name="T39" fmla="*/ 309 h 370"/>
                <a:gd name="T40" fmla="*/ 169 w 222"/>
                <a:gd name="T41" fmla="*/ 318 h 370"/>
                <a:gd name="T42" fmla="*/ 195 w 222"/>
                <a:gd name="T43" fmla="*/ 326 h 370"/>
                <a:gd name="T44" fmla="*/ 222 w 222"/>
                <a:gd name="T45" fmla="*/ 326 h 370"/>
                <a:gd name="T46" fmla="*/ 204 w 222"/>
                <a:gd name="T47" fmla="*/ 352 h 370"/>
                <a:gd name="T48" fmla="*/ 181 w 222"/>
                <a:gd name="T49" fmla="*/ 367 h 370"/>
                <a:gd name="T50" fmla="*/ 164 w 222"/>
                <a:gd name="T51" fmla="*/ 370 h 370"/>
                <a:gd name="T52" fmla="*/ 129 w 222"/>
                <a:gd name="T53" fmla="*/ 353 h 370"/>
                <a:gd name="T54" fmla="*/ 103 w 222"/>
                <a:gd name="T55" fmla="*/ 341 h 370"/>
                <a:gd name="T56" fmla="*/ 78 w 222"/>
                <a:gd name="T57" fmla="*/ 347 h 370"/>
                <a:gd name="T58" fmla="*/ 49 w 222"/>
                <a:gd name="T59" fmla="*/ 356 h 370"/>
                <a:gd name="T60" fmla="*/ 34 w 222"/>
                <a:gd name="T61" fmla="*/ 352 h 370"/>
                <a:gd name="T62" fmla="*/ 28 w 222"/>
                <a:gd name="T63" fmla="*/ 333 h 370"/>
                <a:gd name="T64" fmla="*/ 28 w 222"/>
                <a:gd name="T65" fmla="*/ 324 h 370"/>
                <a:gd name="T66" fmla="*/ 22 w 222"/>
                <a:gd name="T67" fmla="*/ 318 h 370"/>
                <a:gd name="T68" fmla="*/ 24 w 222"/>
                <a:gd name="T69" fmla="*/ 311 h 370"/>
                <a:gd name="T70" fmla="*/ 18 w 222"/>
                <a:gd name="T71" fmla="*/ 309 h 370"/>
                <a:gd name="T72" fmla="*/ 16 w 222"/>
                <a:gd name="T73" fmla="*/ 303 h 370"/>
                <a:gd name="T74" fmla="*/ 16 w 222"/>
                <a:gd name="T75" fmla="*/ 293 h 370"/>
                <a:gd name="T76" fmla="*/ 8 w 222"/>
                <a:gd name="T77" fmla="*/ 291 h 370"/>
                <a:gd name="T78" fmla="*/ 2 w 222"/>
                <a:gd name="T79" fmla="*/ 290 h 370"/>
                <a:gd name="T80" fmla="*/ 2 w 222"/>
                <a:gd name="T81" fmla="*/ 279 h 370"/>
                <a:gd name="T82" fmla="*/ 8 w 222"/>
                <a:gd name="T83" fmla="*/ 266 h 370"/>
                <a:gd name="T84" fmla="*/ 11 w 222"/>
                <a:gd name="T85" fmla="*/ 250 h 370"/>
                <a:gd name="T86" fmla="*/ 7 w 222"/>
                <a:gd name="T87" fmla="*/ 237 h 370"/>
                <a:gd name="T88" fmla="*/ 9 w 222"/>
                <a:gd name="T89" fmla="*/ 205 h 370"/>
                <a:gd name="T90" fmla="*/ 18 w 222"/>
                <a:gd name="T91" fmla="*/ 173 h 370"/>
                <a:gd name="T92" fmla="*/ 111 w 222"/>
                <a:gd name="T93" fmla="*/ 66 h 370"/>
                <a:gd name="T94" fmla="*/ 140 w 222"/>
                <a:gd name="T95" fmla="*/ 36 h 370"/>
                <a:gd name="T96" fmla="*/ 159 w 222"/>
                <a:gd name="T97" fmla="*/ 11 h 370"/>
                <a:gd name="T98" fmla="*/ 168 w 222"/>
                <a:gd name="T99" fmla="*/ 11 h 370"/>
                <a:gd name="T100" fmla="*/ 170 w 222"/>
                <a:gd name="T101" fmla="*/ 4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2" h="370">
                  <a:moveTo>
                    <a:pt x="168" y="47"/>
                  </a:moveTo>
                  <a:lnTo>
                    <a:pt x="168" y="47"/>
                  </a:lnTo>
                  <a:lnTo>
                    <a:pt x="163" y="56"/>
                  </a:lnTo>
                  <a:lnTo>
                    <a:pt x="158" y="63"/>
                  </a:lnTo>
                  <a:lnTo>
                    <a:pt x="146" y="80"/>
                  </a:lnTo>
                  <a:lnTo>
                    <a:pt x="119" y="110"/>
                  </a:lnTo>
                  <a:lnTo>
                    <a:pt x="51" y="186"/>
                  </a:lnTo>
                  <a:lnTo>
                    <a:pt x="51" y="186"/>
                  </a:lnTo>
                  <a:lnTo>
                    <a:pt x="47" y="192"/>
                  </a:lnTo>
                  <a:lnTo>
                    <a:pt x="43" y="199"/>
                  </a:lnTo>
                  <a:lnTo>
                    <a:pt x="41" y="207"/>
                  </a:lnTo>
                  <a:lnTo>
                    <a:pt x="40" y="214"/>
                  </a:lnTo>
                  <a:lnTo>
                    <a:pt x="39" y="223"/>
                  </a:lnTo>
                  <a:lnTo>
                    <a:pt x="39" y="231"/>
                  </a:lnTo>
                  <a:lnTo>
                    <a:pt x="40" y="240"/>
                  </a:lnTo>
                  <a:lnTo>
                    <a:pt x="41" y="247"/>
                  </a:lnTo>
                  <a:lnTo>
                    <a:pt x="41" y="247"/>
                  </a:lnTo>
                  <a:lnTo>
                    <a:pt x="41" y="255"/>
                  </a:lnTo>
                  <a:lnTo>
                    <a:pt x="39" y="261"/>
                  </a:lnTo>
                  <a:lnTo>
                    <a:pt x="37" y="267"/>
                  </a:lnTo>
                  <a:lnTo>
                    <a:pt x="34" y="273"/>
                  </a:lnTo>
                  <a:lnTo>
                    <a:pt x="34" y="273"/>
                  </a:lnTo>
                  <a:lnTo>
                    <a:pt x="34" y="278"/>
                  </a:lnTo>
                  <a:lnTo>
                    <a:pt x="35" y="279"/>
                  </a:lnTo>
                  <a:lnTo>
                    <a:pt x="37" y="281"/>
                  </a:lnTo>
                  <a:lnTo>
                    <a:pt x="37" y="281"/>
                  </a:lnTo>
                  <a:lnTo>
                    <a:pt x="41" y="281"/>
                  </a:lnTo>
                  <a:lnTo>
                    <a:pt x="43" y="282"/>
                  </a:lnTo>
                  <a:lnTo>
                    <a:pt x="46" y="285"/>
                  </a:lnTo>
                  <a:lnTo>
                    <a:pt x="46" y="285"/>
                  </a:lnTo>
                  <a:lnTo>
                    <a:pt x="46" y="293"/>
                  </a:lnTo>
                  <a:lnTo>
                    <a:pt x="47" y="296"/>
                  </a:lnTo>
                  <a:lnTo>
                    <a:pt x="49" y="297"/>
                  </a:lnTo>
                  <a:lnTo>
                    <a:pt x="49" y="297"/>
                  </a:lnTo>
                  <a:lnTo>
                    <a:pt x="50" y="297"/>
                  </a:lnTo>
                  <a:lnTo>
                    <a:pt x="51" y="297"/>
                  </a:lnTo>
                  <a:lnTo>
                    <a:pt x="52" y="297"/>
                  </a:lnTo>
                  <a:lnTo>
                    <a:pt x="54" y="299"/>
                  </a:lnTo>
                  <a:lnTo>
                    <a:pt x="54" y="299"/>
                  </a:lnTo>
                  <a:lnTo>
                    <a:pt x="51" y="303"/>
                  </a:lnTo>
                  <a:lnTo>
                    <a:pt x="51" y="306"/>
                  </a:lnTo>
                  <a:lnTo>
                    <a:pt x="51" y="306"/>
                  </a:lnTo>
                  <a:lnTo>
                    <a:pt x="54" y="309"/>
                  </a:lnTo>
                  <a:lnTo>
                    <a:pt x="56" y="311"/>
                  </a:lnTo>
                  <a:lnTo>
                    <a:pt x="59" y="311"/>
                  </a:lnTo>
                  <a:lnTo>
                    <a:pt x="60" y="314"/>
                  </a:lnTo>
                  <a:lnTo>
                    <a:pt x="60" y="314"/>
                  </a:lnTo>
                  <a:lnTo>
                    <a:pt x="62" y="323"/>
                  </a:lnTo>
                  <a:lnTo>
                    <a:pt x="64" y="327"/>
                  </a:lnTo>
                  <a:lnTo>
                    <a:pt x="67" y="330"/>
                  </a:lnTo>
                  <a:lnTo>
                    <a:pt x="67" y="330"/>
                  </a:lnTo>
                  <a:lnTo>
                    <a:pt x="73" y="330"/>
                  </a:lnTo>
                  <a:lnTo>
                    <a:pt x="80" y="330"/>
                  </a:lnTo>
                  <a:lnTo>
                    <a:pt x="85" y="327"/>
                  </a:lnTo>
                  <a:lnTo>
                    <a:pt x="91" y="324"/>
                  </a:lnTo>
                  <a:lnTo>
                    <a:pt x="102" y="318"/>
                  </a:lnTo>
                  <a:lnTo>
                    <a:pt x="114" y="314"/>
                  </a:lnTo>
                  <a:lnTo>
                    <a:pt x="114" y="314"/>
                  </a:lnTo>
                  <a:lnTo>
                    <a:pt x="123" y="311"/>
                  </a:lnTo>
                  <a:lnTo>
                    <a:pt x="133" y="309"/>
                  </a:lnTo>
                  <a:lnTo>
                    <a:pt x="142" y="311"/>
                  </a:lnTo>
                  <a:lnTo>
                    <a:pt x="151" y="312"/>
                  </a:lnTo>
                  <a:lnTo>
                    <a:pt x="169" y="318"/>
                  </a:lnTo>
                  <a:lnTo>
                    <a:pt x="186" y="326"/>
                  </a:lnTo>
                  <a:lnTo>
                    <a:pt x="186" y="326"/>
                  </a:lnTo>
                  <a:lnTo>
                    <a:pt x="195" y="326"/>
                  </a:lnTo>
                  <a:lnTo>
                    <a:pt x="203" y="327"/>
                  </a:lnTo>
                  <a:lnTo>
                    <a:pt x="221" y="326"/>
                  </a:lnTo>
                  <a:lnTo>
                    <a:pt x="222" y="326"/>
                  </a:lnTo>
                  <a:lnTo>
                    <a:pt x="222" y="326"/>
                  </a:lnTo>
                  <a:lnTo>
                    <a:pt x="210" y="342"/>
                  </a:lnTo>
                  <a:lnTo>
                    <a:pt x="204" y="352"/>
                  </a:lnTo>
                  <a:lnTo>
                    <a:pt x="197" y="358"/>
                  </a:lnTo>
                  <a:lnTo>
                    <a:pt x="189" y="364"/>
                  </a:lnTo>
                  <a:lnTo>
                    <a:pt x="181" y="367"/>
                  </a:lnTo>
                  <a:lnTo>
                    <a:pt x="174" y="370"/>
                  </a:lnTo>
                  <a:lnTo>
                    <a:pt x="164" y="370"/>
                  </a:lnTo>
                  <a:lnTo>
                    <a:pt x="164" y="370"/>
                  </a:lnTo>
                  <a:lnTo>
                    <a:pt x="155" y="368"/>
                  </a:lnTo>
                  <a:lnTo>
                    <a:pt x="146" y="364"/>
                  </a:lnTo>
                  <a:lnTo>
                    <a:pt x="129" y="353"/>
                  </a:lnTo>
                  <a:lnTo>
                    <a:pt x="121" y="349"/>
                  </a:lnTo>
                  <a:lnTo>
                    <a:pt x="112" y="344"/>
                  </a:lnTo>
                  <a:lnTo>
                    <a:pt x="103" y="341"/>
                  </a:lnTo>
                  <a:lnTo>
                    <a:pt x="93" y="342"/>
                  </a:lnTo>
                  <a:lnTo>
                    <a:pt x="93" y="342"/>
                  </a:lnTo>
                  <a:lnTo>
                    <a:pt x="78" y="347"/>
                  </a:lnTo>
                  <a:lnTo>
                    <a:pt x="64" y="353"/>
                  </a:lnTo>
                  <a:lnTo>
                    <a:pt x="57" y="355"/>
                  </a:lnTo>
                  <a:lnTo>
                    <a:pt x="49" y="356"/>
                  </a:lnTo>
                  <a:lnTo>
                    <a:pt x="42" y="355"/>
                  </a:lnTo>
                  <a:lnTo>
                    <a:pt x="34" y="352"/>
                  </a:lnTo>
                  <a:lnTo>
                    <a:pt x="34" y="352"/>
                  </a:lnTo>
                  <a:lnTo>
                    <a:pt x="31" y="347"/>
                  </a:lnTo>
                  <a:lnTo>
                    <a:pt x="29" y="341"/>
                  </a:lnTo>
                  <a:lnTo>
                    <a:pt x="28" y="333"/>
                  </a:lnTo>
                  <a:lnTo>
                    <a:pt x="29" y="326"/>
                  </a:lnTo>
                  <a:lnTo>
                    <a:pt x="29" y="326"/>
                  </a:lnTo>
                  <a:lnTo>
                    <a:pt x="28" y="324"/>
                  </a:lnTo>
                  <a:lnTo>
                    <a:pt x="26" y="323"/>
                  </a:lnTo>
                  <a:lnTo>
                    <a:pt x="23" y="320"/>
                  </a:lnTo>
                  <a:lnTo>
                    <a:pt x="22" y="318"/>
                  </a:lnTo>
                  <a:lnTo>
                    <a:pt x="22" y="315"/>
                  </a:lnTo>
                  <a:lnTo>
                    <a:pt x="22" y="314"/>
                  </a:lnTo>
                  <a:lnTo>
                    <a:pt x="24" y="311"/>
                  </a:lnTo>
                  <a:lnTo>
                    <a:pt x="24" y="311"/>
                  </a:lnTo>
                  <a:lnTo>
                    <a:pt x="20" y="309"/>
                  </a:lnTo>
                  <a:lnTo>
                    <a:pt x="18" y="309"/>
                  </a:lnTo>
                  <a:lnTo>
                    <a:pt x="17" y="306"/>
                  </a:lnTo>
                  <a:lnTo>
                    <a:pt x="17" y="306"/>
                  </a:lnTo>
                  <a:lnTo>
                    <a:pt x="16" y="303"/>
                  </a:lnTo>
                  <a:lnTo>
                    <a:pt x="17" y="299"/>
                  </a:lnTo>
                  <a:lnTo>
                    <a:pt x="17" y="294"/>
                  </a:lnTo>
                  <a:lnTo>
                    <a:pt x="16" y="293"/>
                  </a:lnTo>
                  <a:lnTo>
                    <a:pt x="15" y="291"/>
                  </a:lnTo>
                  <a:lnTo>
                    <a:pt x="15" y="291"/>
                  </a:lnTo>
                  <a:lnTo>
                    <a:pt x="8" y="291"/>
                  </a:lnTo>
                  <a:lnTo>
                    <a:pt x="5" y="291"/>
                  </a:lnTo>
                  <a:lnTo>
                    <a:pt x="2" y="290"/>
                  </a:lnTo>
                  <a:lnTo>
                    <a:pt x="2" y="290"/>
                  </a:lnTo>
                  <a:lnTo>
                    <a:pt x="2" y="287"/>
                  </a:lnTo>
                  <a:lnTo>
                    <a:pt x="0" y="284"/>
                  </a:lnTo>
                  <a:lnTo>
                    <a:pt x="2" y="279"/>
                  </a:lnTo>
                  <a:lnTo>
                    <a:pt x="2" y="279"/>
                  </a:lnTo>
                  <a:lnTo>
                    <a:pt x="4" y="272"/>
                  </a:lnTo>
                  <a:lnTo>
                    <a:pt x="8" y="266"/>
                  </a:lnTo>
                  <a:lnTo>
                    <a:pt x="11" y="258"/>
                  </a:lnTo>
                  <a:lnTo>
                    <a:pt x="11" y="253"/>
                  </a:lnTo>
                  <a:lnTo>
                    <a:pt x="11" y="250"/>
                  </a:lnTo>
                  <a:lnTo>
                    <a:pt x="11" y="250"/>
                  </a:lnTo>
                  <a:lnTo>
                    <a:pt x="8" y="244"/>
                  </a:lnTo>
                  <a:lnTo>
                    <a:pt x="7" y="237"/>
                  </a:lnTo>
                  <a:lnTo>
                    <a:pt x="7" y="222"/>
                  </a:lnTo>
                  <a:lnTo>
                    <a:pt x="7" y="222"/>
                  </a:lnTo>
                  <a:lnTo>
                    <a:pt x="9" y="205"/>
                  </a:lnTo>
                  <a:lnTo>
                    <a:pt x="13" y="189"/>
                  </a:lnTo>
                  <a:lnTo>
                    <a:pt x="15" y="181"/>
                  </a:lnTo>
                  <a:lnTo>
                    <a:pt x="18" y="173"/>
                  </a:lnTo>
                  <a:lnTo>
                    <a:pt x="23" y="167"/>
                  </a:lnTo>
                  <a:lnTo>
                    <a:pt x="28" y="161"/>
                  </a:lnTo>
                  <a:lnTo>
                    <a:pt x="111" y="66"/>
                  </a:lnTo>
                  <a:lnTo>
                    <a:pt x="111" y="66"/>
                  </a:lnTo>
                  <a:lnTo>
                    <a:pt x="125" y="51"/>
                  </a:lnTo>
                  <a:lnTo>
                    <a:pt x="140" y="36"/>
                  </a:lnTo>
                  <a:lnTo>
                    <a:pt x="146" y="29"/>
                  </a:lnTo>
                  <a:lnTo>
                    <a:pt x="153" y="20"/>
                  </a:lnTo>
                  <a:lnTo>
                    <a:pt x="159" y="11"/>
                  </a:lnTo>
                  <a:lnTo>
                    <a:pt x="163" y="0"/>
                  </a:lnTo>
                  <a:lnTo>
                    <a:pt x="163" y="0"/>
                  </a:lnTo>
                  <a:lnTo>
                    <a:pt x="168" y="11"/>
                  </a:lnTo>
                  <a:lnTo>
                    <a:pt x="170" y="23"/>
                  </a:lnTo>
                  <a:lnTo>
                    <a:pt x="171" y="35"/>
                  </a:lnTo>
                  <a:lnTo>
                    <a:pt x="170" y="41"/>
                  </a:lnTo>
                  <a:lnTo>
                    <a:pt x="168" y="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2" name="Freeform 97">
              <a:extLst>
                <a:ext uri="{FF2B5EF4-FFF2-40B4-BE49-F238E27FC236}">
                  <a16:creationId xmlns:a16="http://schemas.microsoft.com/office/drawing/2014/main" id="{1B415636-05AD-4446-BE0F-3C7114530176}"/>
                </a:ext>
              </a:extLst>
            </p:cNvPr>
            <p:cNvSpPr>
              <a:spLocks/>
            </p:cNvSpPr>
            <p:nvPr userDrawn="1"/>
          </p:nvSpPr>
          <p:spPr bwMode="auto">
            <a:xfrm>
              <a:off x="5057" y="459"/>
              <a:ext cx="134" cy="146"/>
            </a:xfrm>
            <a:custGeom>
              <a:avLst/>
              <a:gdLst>
                <a:gd name="T0" fmla="*/ 188 w 270"/>
                <a:gd name="T1" fmla="*/ 62 h 293"/>
                <a:gd name="T2" fmla="*/ 241 w 270"/>
                <a:gd name="T3" fmla="*/ 94 h 293"/>
                <a:gd name="T4" fmla="*/ 258 w 270"/>
                <a:gd name="T5" fmla="*/ 107 h 293"/>
                <a:gd name="T6" fmla="*/ 265 w 270"/>
                <a:gd name="T7" fmla="*/ 118 h 293"/>
                <a:gd name="T8" fmla="*/ 267 w 270"/>
                <a:gd name="T9" fmla="*/ 132 h 293"/>
                <a:gd name="T10" fmla="*/ 265 w 270"/>
                <a:gd name="T11" fmla="*/ 139 h 293"/>
                <a:gd name="T12" fmla="*/ 256 w 270"/>
                <a:gd name="T13" fmla="*/ 157 h 293"/>
                <a:gd name="T14" fmla="*/ 240 w 270"/>
                <a:gd name="T15" fmla="*/ 175 h 293"/>
                <a:gd name="T16" fmla="*/ 227 w 270"/>
                <a:gd name="T17" fmla="*/ 195 h 293"/>
                <a:gd name="T18" fmla="*/ 223 w 270"/>
                <a:gd name="T19" fmla="*/ 209 h 293"/>
                <a:gd name="T20" fmla="*/ 224 w 270"/>
                <a:gd name="T21" fmla="*/ 224 h 293"/>
                <a:gd name="T22" fmla="*/ 227 w 270"/>
                <a:gd name="T23" fmla="*/ 237 h 293"/>
                <a:gd name="T24" fmla="*/ 235 w 270"/>
                <a:gd name="T25" fmla="*/ 252 h 293"/>
                <a:gd name="T26" fmla="*/ 242 w 270"/>
                <a:gd name="T27" fmla="*/ 260 h 293"/>
                <a:gd name="T28" fmla="*/ 247 w 270"/>
                <a:gd name="T29" fmla="*/ 261 h 293"/>
                <a:gd name="T30" fmla="*/ 257 w 270"/>
                <a:gd name="T31" fmla="*/ 264 h 293"/>
                <a:gd name="T32" fmla="*/ 267 w 270"/>
                <a:gd name="T33" fmla="*/ 261 h 293"/>
                <a:gd name="T34" fmla="*/ 270 w 270"/>
                <a:gd name="T35" fmla="*/ 266 h 293"/>
                <a:gd name="T36" fmla="*/ 267 w 270"/>
                <a:gd name="T37" fmla="*/ 270 h 293"/>
                <a:gd name="T38" fmla="*/ 254 w 270"/>
                <a:gd name="T39" fmla="*/ 281 h 293"/>
                <a:gd name="T40" fmla="*/ 239 w 270"/>
                <a:gd name="T41" fmla="*/ 290 h 293"/>
                <a:gd name="T42" fmla="*/ 223 w 270"/>
                <a:gd name="T43" fmla="*/ 293 h 293"/>
                <a:gd name="T44" fmla="*/ 207 w 270"/>
                <a:gd name="T45" fmla="*/ 287 h 293"/>
                <a:gd name="T46" fmla="*/ 201 w 270"/>
                <a:gd name="T47" fmla="*/ 281 h 293"/>
                <a:gd name="T48" fmla="*/ 190 w 270"/>
                <a:gd name="T49" fmla="*/ 263 h 293"/>
                <a:gd name="T50" fmla="*/ 188 w 270"/>
                <a:gd name="T51" fmla="*/ 252 h 293"/>
                <a:gd name="T52" fmla="*/ 188 w 270"/>
                <a:gd name="T53" fmla="*/ 237 h 293"/>
                <a:gd name="T54" fmla="*/ 190 w 270"/>
                <a:gd name="T55" fmla="*/ 225 h 293"/>
                <a:gd name="T56" fmla="*/ 202 w 270"/>
                <a:gd name="T57" fmla="*/ 204 h 293"/>
                <a:gd name="T58" fmla="*/ 223 w 270"/>
                <a:gd name="T59" fmla="*/ 177 h 293"/>
                <a:gd name="T60" fmla="*/ 229 w 270"/>
                <a:gd name="T61" fmla="*/ 166 h 293"/>
                <a:gd name="T62" fmla="*/ 232 w 270"/>
                <a:gd name="T63" fmla="*/ 153 h 293"/>
                <a:gd name="T64" fmla="*/ 231 w 270"/>
                <a:gd name="T65" fmla="*/ 148 h 293"/>
                <a:gd name="T66" fmla="*/ 225 w 270"/>
                <a:gd name="T67" fmla="*/ 138 h 293"/>
                <a:gd name="T68" fmla="*/ 219 w 270"/>
                <a:gd name="T69" fmla="*/ 130 h 293"/>
                <a:gd name="T70" fmla="*/ 176 w 270"/>
                <a:gd name="T71" fmla="*/ 100 h 293"/>
                <a:gd name="T72" fmla="*/ 130 w 270"/>
                <a:gd name="T73" fmla="*/ 76 h 293"/>
                <a:gd name="T74" fmla="*/ 84 w 270"/>
                <a:gd name="T75" fmla="*/ 55 h 293"/>
                <a:gd name="T76" fmla="*/ 38 w 270"/>
                <a:gd name="T77" fmla="*/ 37 h 293"/>
                <a:gd name="T78" fmla="*/ 19 w 270"/>
                <a:gd name="T79" fmla="*/ 34 h 293"/>
                <a:gd name="T80" fmla="*/ 10 w 270"/>
                <a:gd name="T81" fmla="*/ 37 h 293"/>
                <a:gd name="T82" fmla="*/ 4 w 270"/>
                <a:gd name="T83" fmla="*/ 44 h 293"/>
                <a:gd name="T84" fmla="*/ 4 w 270"/>
                <a:gd name="T85" fmla="*/ 44 h 293"/>
                <a:gd name="T86" fmla="*/ 1 w 270"/>
                <a:gd name="T87" fmla="*/ 44 h 293"/>
                <a:gd name="T88" fmla="*/ 0 w 270"/>
                <a:gd name="T89" fmla="*/ 34 h 293"/>
                <a:gd name="T90" fmla="*/ 3 w 270"/>
                <a:gd name="T91" fmla="*/ 23 h 293"/>
                <a:gd name="T92" fmla="*/ 12 w 270"/>
                <a:gd name="T93" fmla="*/ 8 h 293"/>
                <a:gd name="T94" fmla="*/ 17 w 270"/>
                <a:gd name="T95" fmla="*/ 3 h 293"/>
                <a:gd name="T96" fmla="*/ 30 w 270"/>
                <a:gd name="T97" fmla="*/ 0 h 293"/>
                <a:gd name="T98" fmla="*/ 67 w 270"/>
                <a:gd name="T99" fmla="*/ 8 h 293"/>
                <a:gd name="T100" fmla="*/ 98 w 270"/>
                <a:gd name="T101" fmla="*/ 20 h 293"/>
                <a:gd name="T102" fmla="*/ 159 w 270"/>
                <a:gd name="T103" fmla="*/ 4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0" h="293">
                  <a:moveTo>
                    <a:pt x="188" y="62"/>
                  </a:moveTo>
                  <a:lnTo>
                    <a:pt x="188" y="62"/>
                  </a:lnTo>
                  <a:lnTo>
                    <a:pt x="224" y="83"/>
                  </a:lnTo>
                  <a:lnTo>
                    <a:pt x="241" y="94"/>
                  </a:lnTo>
                  <a:lnTo>
                    <a:pt x="258" y="107"/>
                  </a:lnTo>
                  <a:lnTo>
                    <a:pt x="258" y="107"/>
                  </a:lnTo>
                  <a:lnTo>
                    <a:pt x="262" y="112"/>
                  </a:lnTo>
                  <a:lnTo>
                    <a:pt x="265" y="118"/>
                  </a:lnTo>
                  <a:lnTo>
                    <a:pt x="266" y="126"/>
                  </a:lnTo>
                  <a:lnTo>
                    <a:pt x="267" y="132"/>
                  </a:lnTo>
                  <a:lnTo>
                    <a:pt x="267" y="132"/>
                  </a:lnTo>
                  <a:lnTo>
                    <a:pt x="265" y="139"/>
                  </a:lnTo>
                  <a:lnTo>
                    <a:pt x="263" y="145"/>
                  </a:lnTo>
                  <a:lnTo>
                    <a:pt x="256" y="157"/>
                  </a:lnTo>
                  <a:lnTo>
                    <a:pt x="248" y="166"/>
                  </a:lnTo>
                  <a:lnTo>
                    <a:pt x="240" y="175"/>
                  </a:lnTo>
                  <a:lnTo>
                    <a:pt x="233" y="184"/>
                  </a:lnTo>
                  <a:lnTo>
                    <a:pt x="227" y="195"/>
                  </a:lnTo>
                  <a:lnTo>
                    <a:pt x="225" y="201"/>
                  </a:lnTo>
                  <a:lnTo>
                    <a:pt x="223" y="209"/>
                  </a:lnTo>
                  <a:lnTo>
                    <a:pt x="223" y="216"/>
                  </a:lnTo>
                  <a:lnTo>
                    <a:pt x="224" y="224"/>
                  </a:lnTo>
                  <a:lnTo>
                    <a:pt x="224" y="224"/>
                  </a:lnTo>
                  <a:lnTo>
                    <a:pt x="227" y="237"/>
                  </a:lnTo>
                  <a:lnTo>
                    <a:pt x="231" y="248"/>
                  </a:lnTo>
                  <a:lnTo>
                    <a:pt x="235" y="252"/>
                  </a:lnTo>
                  <a:lnTo>
                    <a:pt x="239" y="257"/>
                  </a:lnTo>
                  <a:lnTo>
                    <a:pt x="242" y="260"/>
                  </a:lnTo>
                  <a:lnTo>
                    <a:pt x="247" y="261"/>
                  </a:lnTo>
                  <a:lnTo>
                    <a:pt x="247" y="261"/>
                  </a:lnTo>
                  <a:lnTo>
                    <a:pt x="253" y="263"/>
                  </a:lnTo>
                  <a:lnTo>
                    <a:pt x="257" y="264"/>
                  </a:lnTo>
                  <a:lnTo>
                    <a:pt x="262" y="263"/>
                  </a:lnTo>
                  <a:lnTo>
                    <a:pt x="267" y="261"/>
                  </a:lnTo>
                  <a:lnTo>
                    <a:pt x="267" y="261"/>
                  </a:lnTo>
                  <a:lnTo>
                    <a:pt x="270" y="266"/>
                  </a:lnTo>
                  <a:lnTo>
                    <a:pt x="270" y="269"/>
                  </a:lnTo>
                  <a:lnTo>
                    <a:pt x="267" y="270"/>
                  </a:lnTo>
                  <a:lnTo>
                    <a:pt x="267" y="270"/>
                  </a:lnTo>
                  <a:lnTo>
                    <a:pt x="254" y="281"/>
                  </a:lnTo>
                  <a:lnTo>
                    <a:pt x="246" y="285"/>
                  </a:lnTo>
                  <a:lnTo>
                    <a:pt x="239" y="290"/>
                  </a:lnTo>
                  <a:lnTo>
                    <a:pt x="231" y="292"/>
                  </a:lnTo>
                  <a:lnTo>
                    <a:pt x="223" y="293"/>
                  </a:lnTo>
                  <a:lnTo>
                    <a:pt x="215" y="292"/>
                  </a:lnTo>
                  <a:lnTo>
                    <a:pt x="207" y="287"/>
                  </a:lnTo>
                  <a:lnTo>
                    <a:pt x="207" y="287"/>
                  </a:lnTo>
                  <a:lnTo>
                    <a:pt x="201" y="281"/>
                  </a:lnTo>
                  <a:lnTo>
                    <a:pt x="195" y="272"/>
                  </a:lnTo>
                  <a:lnTo>
                    <a:pt x="190" y="263"/>
                  </a:lnTo>
                  <a:lnTo>
                    <a:pt x="188" y="252"/>
                  </a:lnTo>
                  <a:lnTo>
                    <a:pt x="188" y="252"/>
                  </a:lnTo>
                  <a:lnTo>
                    <a:pt x="188" y="245"/>
                  </a:lnTo>
                  <a:lnTo>
                    <a:pt x="188" y="237"/>
                  </a:lnTo>
                  <a:lnTo>
                    <a:pt x="189" y="231"/>
                  </a:lnTo>
                  <a:lnTo>
                    <a:pt x="190" y="225"/>
                  </a:lnTo>
                  <a:lnTo>
                    <a:pt x="195" y="213"/>
                  </a:lnTo>
                  <a:lnTo>
                    <a:pt x="202" y="204"/>
                  </a:lnTo>
                  <a:lnTo>
                    <a:pt x="215" y="186"/>
                  </a:lnTo>
                  <a:lnTo>
                    <a:pt x="223" y="177"/>
                  </a:lnTo>
                  <a:lnTo>
                    <a:pt x="229" y="166"/>
                  </a:lnTo>
                  <a:lnTo>
                    <a:pt x="229" y="166"/>
                  </a:lnTo>
                  <a:lnTo>
                    <a:pt x="231" y="157"/>
                  </a:lnTo>
                  <a:lnTo>
                    <a:pt x="232" y="153"/>
                  </a:lnTo>
                  <a:lnTo>
                    <a:pt x="231" y="148"/>
                  </a:lnTo>
                  <a:lnTo>
                    <a:pt x="231" y="148"/>
                  </a:lnTo>
                  <a:lnTo>
                    <a:pt x="229" y="142"/>
                  </a:lnTo>
                  <a:lnTo>
                    <a:pt x="225" y="138"/>
                  </a:lnTo>
                  <a:lnTo>
                    <a:pt x="219" y="130"/>
                  </a:lnTo>
                  <a:lnTo>
                    <a:pt x="219" y="130"/>
                  </a:lnTo>
                  <a:lnTo>
                    <a:pt x="197" y="115"/>
                  </a:lnTo>
                  <a:lnTo>
                    <a:pt x="176" y="100"/>
                  </a:lnTo>
                  <a:lnTo>
                    <a:pt x="153" y="88"/>
                  </a:lnTo>
                  <a:lnTo>
                    <a:pt x="130" y="76"/>
                  </a:lnTo>
                  <a:lnTo>
                    <a:pt x="108" y="65"/>
                  </a:lnTo>
                  <a:lnTo>
                    <a:pt x="84" y="55"/>
                  </a:lnTo>
                  <a:lnTo>
                    <a:pt x="38" y="37"/>
                  </a:lnTo>
                  <a:lnTo>
                    <a:pt x="38" y="37"/>
                  </a:lnTo>
                  <a:lnTo>
                    <a:pt x="29" y="35"/>
                  </a:lnTo>
                  <a:lnTo>
                    <a:pt x="19" y="34"/>
                  </a:lnTo>
                  <a:lnTo>
                    <a:pt x="15" y="35"/>
                  </a:lnTo>
                  <a:lnTo>
                    <a:pt x="10" y="37"/>
                  </a:lnTo>
                  <a:lnTo>
                    <a:pt x="7" y="40"/>
                  </a:lnTo>
                  <a:lnTo>
                    <a:pt x="4" y="44"/>
                  </a:lnTo>
                  <a:lnTo>
                    <a:pt x="4" y="44"/>
                  </a:lnTo>
                  <a:lnTo>
                    <a:pt x="4" y="44"/>
                  </a:lnTo>
                  <a:lnTo>
                    <a:pt x="3" y="46"/>
                  </a:lnTo>
                  <a:lnTo>
                    <a:pt x="1" y="44"/>
                  </a:lnTo>
                  <a:lnTo>
                    <a:pt x="0" y="41"/>
                  </a:lnTo>
                  <a:lnTo>
                    <a:pt x="0" y="34"/>
                  </a:lnTo>
                  <a:lnTo>
                    <a:pt x="0" y="34"/>
                  </a:lnTo>
                  <a:lnTo>
                    <a:pt x="3" y="23"/>
                  </a:lnTo>
                  <a:lnTo>
                    <a:pt x="6" y="15"/>
                  </a:lnTo>
                  <a:lnTo>
                    <a:pt x="12" y="8"/>
                  </a:lnTo>
                  <a:lnTo>
                    <a:pt x="17" y="3"/>
                  </a:lnTo>
                  <a:lnTo>
                    <a:pt x="17" y="3"/>
                  </a:lnTo>
                  <a:lnTo>
                    <a:pt x="24" y="2"/>
                  </a:lnTo>
                  <a:lnTo>
                    <a:pt x="30" y="0"/>
                  </a:lnTo>
                  <a:lnTo>
                    <a:pt x="43" y="2"/>
                  </a:lnTo>
                  <a:lnTo>
                    <a:pt x="67" y="8"/>
                  </a:lnTo>
                  <a:lnTo>
                    <a:pt x="67" y="8"/>
                  </a:lnTo>
                  <a:lnTo>
                    <a:pt x="98" y="20"/>
                  </a:lnTo>
                  <a:lnTo>
                    <a:pt x="128" y="32"/>
                  </a:lnTo>
                  <a:lnTo>
                    <a:pt x="159" y="47"/>
                  </a:lnTo>
                  <a:lnTo>
                    <a:pt x="188"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3" name="Freeform 98">
              <a:extLst>
                <a:ext uri="{FF2B5EF4-FFF2-40B4-BE49-F238E27FC236}">
                  <a16:creationId xmlns:a16="http://schemas.microsoft.com/office/drawing/2014/main" id="{3431D58B-20F8-4249-84C7-E6CDE9B409A1}"/>
                </a:ext>
              </a:extLst>
            </p:cNvPr>
            <p:cNvSpPr>
              <a:spLocks/>
            </p:cNvSpPr>
            <p:nvPr userDrawn="1"/>
          </p:nvSpPr>
          <p:spPr bwMode="auto">
            <a:xfrm>
              <a:off x="5057" y="459"/>
              <a:ext cx="134" cy="146"/>
            </a:xfrm>
            <a:custGeom>
              <a:avLst/>
              <a:gdLst>
                <a:gd name="T0" fmla="*/ 188 w 270"/>
                <a:gd name="T1" fmla="*/ 62 h 293"/>
                <a:gd name="T2" fmla="*/ 241 w 270"/>
                <a:gd name="T3" fmla="*/ 94 h 293"/>
                <a:gd name="T4" fmla="*/ 258 w 270"/>
                <a:gd name="T5" fmla="*/ 107 h 293"/>
                <a:gd name="T6" fmla="*/ 265 w 270"/>
                <a:gd name="T7" fmla="*/ 118 h 293"/>
                <a:gd name="T8" fmla="*/ 267 w 270"/>
                <a:gd name="T9" fmla="*/ 132 h 293"/>
                <a:gd name="T10" fmla="*/ 265 w 270"/>
                <a:gd name="T11" fmla="*/ 139 h 293"/>
                <a:gd name="T12" fmla="*/ 256 w 270"/>
                <a:gd name="T13" fmla="*/ 157 h 293"/>
                <a:gd name="T14" fmla="*/ 240 w 270"/>
                <a:gd name="T15" fmla="*/ 175 h 293"/>
                <a:gd name="T16" fmla="*/ 227 w 270"/>
                <a:gd name="T17" fmla="*/ 195 h 293"/>
                <a:gd name="T18" fmla="*/ 223 w 270"/>
                <a:gd name="T19" fmla="*/ 209 h 293"/>
                <a:gd name="T20" fmla="*/ 224 w 270"/>
                <a:gd name="T21" fmla="*/ 224 h 293"/>
                <a:gd name="T22" fmla="*/ 227 w 270"/>
                <a:gd name="T23" fmla="*/ 237 h 293"/>
                <a:gd name="T24" fmla="*/ 235 w 270"/>
                <a:gd name="T25" fmla="*/ 252 h 293"/>
                <a:gd name="T26" fmla="*/ 242 w 270"/>
                <a:gd name="T27" fmla="*/ 260 h 293"/>
                <a:gd name="T28" fmla="*/ 247 w 270"/>
                <a:gd name="T29" fmla="*/ 261 h 293"/>
                <a:gd name="T30" fmla="*/ 257 w 270"/>
                <a:gd name="T31" fmla="*/ 264 h 293"/>
                <a:gd name="T32" fmla="*/ 267 w 270"/>
                <a:gd name="T33" fmla="*/ 261 h 293"/>
                <a:gd name="T34" fmla="*/ 270 w 270"/>
                <a:gd name="T35" fmla="*/ 266 h 293"/>
                <a:gd name="T36" fmla="*/ 267 w 270"/>
                <a:gd name="T37" fmla="*/ 270 h 293"/>
                <a:gd name="T38" fmla="*/ 254 w 270"/>
                <a:gd name="T39" fmla="*/ 281 h 293"/>
                <a:gd name="T40" fmla="*/ 239 w 270"/>
                <a:gd name="T41" fmla="*/ 290 h 293"/>
                <a:gd name="T42" fmla="*/ 223 w 270"/>
                <a:gd name="T43" fmla="*/ 293 h 293"/>
                <a:gd name="T44" fmla="*/ 207 w 270"/>
                <a:gd name="T45" fmla="*/ 287 h 293"/>
                <a:gd name="T46" fmla="*/ 201 w 270"/>
                <a:gd name="T47" fmla="*/ 281 h 293"/>
                <a:gd name="T48" fmla="*/ 190 w 270"/>
                <a:gd name="T49" fmla="*/ 263 h 293"/>
                <a:gd name="T50" fmla="*/ 188 w 270"/>
                <a:gd name="T51" fmla="*/ 252 h 293"/>
                <a:gd name="T52" fmla="*/ 188 w 270"/>
                <a:gd name="T53" fmla="*/ 237 h 293"/>
                <a:gd name="T54" fmla="*/ 190 w 270"/>
                <a:gd name="T55" fmla="*/ 225 h 293"/>
                <a:gd name="T56" fmla="*/ 202 w 270"/>
                <a:gd name="T57" fmla="*/ 204 h 293"/>
                <a:gd name="T58" fmla="*/ 223 w 270"/>
                <a:gd name="T59" fmla="*/ 177 h 293"/>
                <a:gd name="T60" fmla="*/ 229 w 270"/>
                <a:gd name="T61" fmla="*/ 166 h 293"/>
                <a:gd name="T62" fmla="*/ 232 w 270"/>
                <a:gd name="T63" fmla="*/ 153 h 293"/>
                <a:gd name="T64" fmla="*/ 231 w 270"/>
                <a:gd name="T65" fmla="*/ 148 h 293"/>
                <a:gd name="T66" fmla="*/ 225 w 270"/>
                <a:gd name="T67" fmla="*/ 138 h 293"/>
                <a:gd name="T68" fmla="*/ 219 w 270"/>
                <a:gd name="T69" fmla="*/ 130 h 293"/>
                <a:gd name="T70" fmla="*/ 176 w 270"/>
                <a:gd name="T71" fmla="*/ 100 h 293"/>
                <a:gd name="T72" fmla="*/ 130 w 270"/>
                <a:gd name="T73" fmla="*/ 76 h 293"/>
                <a:gd name="T74" fmla="*/ 84 w 270"/>
                <a:gd name="T75" fmla="*/ 55 h 293"/>
                <a:gd name="T76" fmla="*/ 38 w 270"/>
                <a:gd name="T77" fmla="*/ 37 h 293"/>
                <a:gd name="T78" fmla="*/ 19 w 270"/>
                <a:gd name="T79" fmla="*/ 34 h 293"/>
                <a:gd name="T80" fmla="*/ 10 w 270"/>
                <a:gd name="T81" fmla="*/ 37 h 293"/>
                <a:gd name="T82" fmla="*/ 4 w 270"/>
                <a:gd name="T83" fmla="*/ 44 h 293"/>
                <a:gd name="T84" fmla="*/ 4 w 270"/>
                <a:gd name="T85" fmla="*/ 44 h 293"/>
                <a:gd name="T86" fmla="*/ 1 w 270"/>
                <a:gd name="T87" fmla="*/ 44 h 293"/>
                <a:gd name="T88" fmla="*/ 0 w 270"/>
                <a:gd name="T89" fmla="*/ 34 h 293"/>
                <a:gd name="T90" fmla="*/ 3 w 270"/>
                <a:gd name="T91" fmla="*/ 23 h 293"/>
                <a:gd name="T92" fmla="*/ 12 w 270"/>
                <a:gd name="T93" fmla="*/ 8 h 293"/>
                <a:gd name="T94" fmla="*/ 17 w 270"/>
                <a:gd name="T95" fmla="*/ 3 h 293"/>
                <a:gd name="T96" fmla="*/ 30 w 270"/>
                <a:gd name="T97" fmla="*/ 0 h 293"/>
                <a:gd name="T98" fmla="*/ 67 w 270"/>
                <a:gd name="T99" fmla="*/ 8 h 293"/>
                <a:gd name="T100" fmla="*/ 98 w 270"/>
                <a:gd name="T101" fmla="*/ 20 h 293"/>
                <a:gd name="T102" fmla="*/ 159 w 270"/>
                <a:gd name="T103" fmla="*/ 4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0" h="293">
                  <a:moveTo>
                    <a:pt x="188" y="62"/>
                  </a:moveTo>
                  <a:lnTo>
                    <a:pt x="188" y="62"/>
                  </a:lnTo>
                  <a:lnTo>
                    <a:pt x="224" y="83"/>
                  </a:lnTo>
                  <a:lnTo>
                    <a:pt x="241" y="94"/>
                  </a:lnTo>
                  <a:lnTo>
                    <a:pt x="258" y="107"/>
                  </a:lnTo>
                  <a:lnTo>
                    <a:pt x="258" y="107"/>
                  </a:lnTo>
                  <a:lnTo>
                    <a:pt x="262" y="112"/>
                  </a:lnTo>
                  <a:lnTo>
                    <a:pt x="265" y="118"/>
                  </a:lnTo>
                  <a:lnTo>
                    <a:pt x="266" y="126"/>
                  </a:lnTo>
                  <a:lnTo>
                    <a:pt x="267" y="132"/>
                  </a:lnTo>
                  <a:lnTo>
                    <a:pt x="267" y="132"/>
                  </a:lnTo>
                  <a:lnTo>
                    <a:pt x="265" y="139"/>
                  </a:lnTo>
                  <a:lnTo>
                    <a:pt x="263" y="145"/>
                  </a:lnTo>
                  <a:lnTo>
                    <a:pt x="256" y="157"/>
                  </a:lnTo>
                  <a:lnTo>
                    <a:pt x="248" y="166"/>
                  </a:lnTo>
                  <a:lnTo>
                    <a:pt x="240" y="175"/>
                  </a:lnTo>
                  <a:lnTo>
                    <a:pt x="233" y="184"/>
                  </a:lnTo>
                  <a:lnTo>
                    <a:pt x="227" y="195"/>
                  </a:lnTo>
                  <a:lnTo>
                    <a:pt x="225" y="201"/>
                  </a:lnTo>
                  <a:lnTo>
                    <a:pt x="223" y="209"/>
                  </a:lnTo>
                  <a:lnTo>
                    <a:pt x="223" y="216"/>
                  </a:lnTo>
                  <a:lnTo>
                    <a:pt x="224" y="224"/>
                  </a:lnTo>
                  <a:lnTo>
                    <a:pt x="224" y="224"/>
                  </a:lnTo>
                  <a:lnTo>
                    <a:pt x="227" y="237"/>
                  </a:lnTo>
                  <a:lnTo>
                    <a:pt x="231" y="248"/>
                  </a:lnTo>
                  <a:lnTo>
                    <a:pt x="235" y="252"/>
                  </a:lnTo>
                  <a:lnTo>
                    <a:pt x="239" y="257"/>
                  </a:lnTo>
                  <a:lnTo>
                    <a:pt x="242" y="260"/>
                  </a:lnTo>
                  <a:lnTo>
                    <a:pt x="247" y="261"/>
                  </a:lnTo>
                  <a:lnTo>
                    <a:pt x="247" y="261"/>
                  </a:lnTo>
                  <a:lnTo>
                    <a:pt x="253" y="263"/>
                  </a:lnTo>
                  <a:lnTo>
                    <a:pt x="257" y="264"/>
                  </a:lnTo>
                  <a:lnTo>
                    <a:pt x="262" y="263"/>
                  </a:lnTo>
                  <a:lnTo>
                    <a:pt x="267" y="261"/>
                  </a:lnTo>
                  <a:lnTo>
                    <a:pt x="267" y="261"/>
                  </a:lnTo>
                  <a:lnTo>
                    <a:pt x="270" y="266"/>
                  </a:lnTo>
                  <a:lnTo>
                    <a:pt x="270" y="269"/>
                  </a:lnTo>
                  <a:lnTo>
                    <a:pt x="267" y="270"/>
                  </a:lnTo>
                  <a:lnTo>
                    <a:pt x="267" y="270"/>
                  </a:lnTo>
                  <a:lnTo>
                    <a:pt x="254" y="281"/>
                  </a:lnTo>
                  <a:lnTo>
                    <a:pt x="246" y="285"/>
                  </a:lnTo>
                  <a:lnTo>
                    <a:pt x="239" y="290"/>
                  </a:lnTo>
                  <a:lnTo>
                    <a:pt x="231" y="292"/>
                  </a:lnTo>
                  <a:lnTo>
                    <a:pt x="223" y="293"/>
                  </a:lnTo>
                  <a:lnTo>
                    <a:pt x="215" y="292"/>
                  </a:lnTo>
                  <a:lnTo>
                    <a:pt x="207" y="287"/>
                  </a:lnTo>
                  <a:lnTo>
                    <a:pt x="207" y="287"/>
                  </a:lnTo>
                  <a:lnTo>
                    <a:pt x="201" y="281"/>
                  </a:lnTo>
                  <a:lnTo>
                    <a:pt x="195" y="272"/>
                  </a:lnTo>
                  <a:lnTo>
                    <a:pt x="190" y="263"/>
                  </a:lnTo>
                  <a:lnTo>
                    <a:pt x="188" y="252"/>
                  </a:lnTo>
                  <a:lnTo>
                    <a:pt x="188" y="252"/>
                  </a:lnTo>
                  <a:lnTo>
                    <a:pt x="188" y="245"/>
                  </a:lnTo>
                  <a:lnTo>
                    <a:pt x="188" y="237"/>
                  </a:lnTo>
                  <a:lnTo>
                    <a:pt x="189" y="231"/>
                  </a:lnTo>
                  <a:lnTo>
                    <a:pt x="190" y="225"/>
                  </a:lnTo>
                  <a:lnTo>
                    <a:pt x="195" y="213"/>
                  </a:lnTo>
                  <a:lnTo>
                    <a:pt x="202" y="204"/>
                  </a:lnTo>
                  <a:lnTo>
                    <a:pt x="215" y="186"/>
                  </a:lnTo>
                  <a:lnTo>
                    <a:pt x="223" y="177"/>
                  </a:lnTo>
                  <a:lnTo>
                    <a:pt x="229" y="166"/>
                  </a:lnTo>
                  <a:lnTo>
                    <a:pt x="229" y="166"/>
                  </a:lnTo>
                  <a:lnTo>
                    <a:pt x="231" y="157"/>
                  </a:lnTo>
                  <a:lnTo>
                    <a:pt x="232" y="153"/>
                  </a:lnTo>
                  <a:lnTo>
                    <a:pt x="231" y="148"/>
                  </a:lnTo>
                  <a:lnTo>
                    <a:pt x="231" y="148"/>
                  </a:lnTo>
                  <a:lnTo>
                    <a:pt x="229" y="142"/>
                  </a:lnTo>
                  <a:lnTo>
                    <a:pt x="225" y="138"/>
                  </a:lnTo>
                  <a:lnTo>
                    <a:pt x="219" y="130"/>
                  </a:lnTo>
                  <a:lnTo>
                    <a:pt x="219" y="130"/>
                  </a:lnTo>
                  <a:lnTo>
                    <a:pt x="197" y="115"/>
                  </a:lnTo>
                  <a:lnTo>
                    <a:pt x="176" y="100"/>
                  </a:lnTo>
                  <a:lnTo>
                    <a:pt x="153" y="88"/>
                  </a:lnTo>
                  <a:lnTo>
                    <a:pt x="130" y="76"/>
                  </a:lnTo>
                  <a:lnTo>
                    <a:pt x="108" y="65"/>
                  </a:lnTo>
                  <a:lnTo>
                    <a:pt x="84" y="55"/>
                  </a:lnTo>
                  <a:lnTo>
                    <a:pt x="38" y="37"/>
                  </a:lnTo>
                  <a:lnTo>
                    <a:pt x="38" y="37"/>
                  </a:lnTo>
                  <a:lnTo>
                    <a:pt x="29" y="35"/>
                  </a:lnTo>
                  <a:lnTo>
                    <a:pt x="19" y="34"/>
                  </a:lnTo>
                  <a:lnTo>
                    <a:pt x="15" y="35"/>
                  </a:lnTo>
                  <a:lnTo>
                    <a:pt x="10" y="37"/>
                  </a:lnTo>
                  <a:lnTo>
                    <a:pt x="7" y="40"/>
                  </a:lnTo>
                  <a:lnTo>
                    <a:pt x="4" y="44"/>
                  </a:lnTo>
                  <a:lnTo>
                    <a:pt x="4" y="44"/>
                  </a:lnTo>
                  <a:lnTo>
                    <a:pt x="4" y="44"/>
                  </a:lnTo>
                  <a:lnTo>
                    <a:pt x="3" y="46"/>
                  </a:lnTo>
                  <a:lnTo>
                    <a:pt x="1" y="44"/>
                  </a:lnTo>
                  <a:lnTo>
                    <a:pt x="0" y="41"/>
                  </a:lnTo>
                  <a:lnTo>
                    <a:pt x="0" y="34"/>
                  </a:lnTo>
                  <a:lnTo>
                    <a:pt x="0" y="34"/>
                  </a:lnTo>
                  <a:lnTo>
                    <a:pt x="3" y="23"/>
                  </a:lnTo>
                  <a:lnTo>
                    <a:pt x="6" y="15"/>
                  </a:lnTo>
                  <a:lnTo>
                    <a:pt x="12" y="8"/>
                  </a:lnTo>
                  <a:lnTo>
                    <a:pt x="17" y="3"/>
                  </a:lnTo>
                  <a:lnTo>
                    <a:pt x="17" y="3"/>
                  </a:lnTo>
                  <a:lnTo>
                    <a:pt x="24" y="2"/>
                  </a:lnTo>
                  <a:lnTo>
                    <a:pt x="30" y="0"/>
                  </a:lnTo>
                  <a:lnTo>
                    <a:pt x="43" y="2"/>
                  </a:lnTo>
                  <a:lnTo>
                    <a:pt x="67" y="8"/>
                  </a:lnTo>
                  <a:lnTo>
                    <a:pt x="67" y="8"/>
                  </a:lnTo>
                  <a:lnTo>
                    <a:pt x="98" y="20"/>
                  </a:lnTo>
                  <a:lnTo>
                    <a:pt x="128" y="32"/>
                  </a:lnTo>
                  <a:lnTo>
                    <a:pt x="159" y="47"/>
                  </a:lnTo>
                  <a:lnTo>
                    <a:pt x="188" y="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4" name="Freeform 99">
              <a:extLst>
                <a:ext uri="{FF2B5EF4-FFF2-40B4-BE49-F238E27FC236}">
                  <a16:creationId xmlns:a16="http://schemas.microsoft.com/office/drawing/2014/main" id="{A174CCED-0D32-4A61-8F85-1EFA43CD3655}"/>
                </a:ext>
              </a:extLst>
            </p:cNvPr>
            <p:cNvSpPr>
              <a:spLocks noEditPoints="1"/>
            </p:cNvSpPr>
            <p:nvPr userDrawn="1"/>
          </p:nvSpPr>
          <p:spPr bwMode="auto">
            <a:xfrm>
              <a:off x="5127" y="576"/>
              <a:ext cx="17" cy="22"/>
            </a:xfrm>
            <a:custGeom>
              <a:avLst/>
              <a:gdLst>
                <a:gd name="T0" fmla="*/ 21 w 33"/>
                <a:gd name="T1" fmla="*/ 6 h 43"/>
                <a:gd name="T2" fmla="*/ 21 w 33"/>
                <a:gd name="T3" fmla="*/ 6 h 43"/>
                <a:gd name="T4" fmla="*/ 21 w 33"/>
                <a:gd name="T5" fmla="*/ 3 h 43"/>
                <a:gd name="T6" fmla="*/ 18 w 33"/>
                <a:gd name="T7" fmla="*/ 3 h 43"/>
                <a:gd name="T8" fmla="*/ 18 w 33"/>
                <a:gd name="T9" fmla="*/ 3 h 43"/>
                <a:gd name="T10" fmla="*/ 12 w 33"/>
                <a:gd name="T11" fmla="*/ 4 h 43"/>
                <a:gd name="T12" fmla="*/ 9 w 33"/>
                <a:gd name="T13" fmla="*/ 7 h 43"/>
                <a:gd name="T14" fmla="*/ 7 w 33"/>
                <a:gd name="T15" fmla="*/ 13 h 43"/>
                <a:gd name="T16" fmla="*/ 5 w 33"/>
                <a:gd name="T17" fmla="*/ 22 h 43"/>
                <a:gd name="T18" fmla="*/ 5 w 33"/>
                <a:gd name="T19" fmla="*/ 22 h 43"/>
                <a:gd name="T20" fmla="*/ 7 w 33"/>
                <a:gd name="T21" fmla="*/ 30 h 43"/>
                <a:gd name="T22" fmla="*/ 9 w 33"/>
                <a:gd name="T23" fmla="*/ 36 h 43"/>
                <a:gd name="T24" fmla="*/ 12 w 33"/>
                <a:gd name="T25" fmla="*/ 39 h 43"/>
                <a:gd name="T26" fmla="*/ 19 w 33"/>
                <a:gd name="T27" fmla="*/ 40 h 43"/>
                <a:gd name="T28" fmla="*/ 19 w 33"/>
                <a:gd name="T29" fmla="*/ 40 h 43"/>
                <a:gd name="T30" fmla="*/ 21 w 33"/>
                <a:gd name="T31" fmla="*/ 40 h 43"/>
                <a:gd name="T32" fmla="*/ 22 w 33"/>
                <a:gd name="T33" fmla="*/ 39 h 43"/>
                <a:gd name="T34" fmla="*/ 21 w 33"/>
                <a:gd name="T35" fmla="*/ 6 h 43"/>
                <a:gd name="T36" fmla="*/ 33 w 33"/>
                <a:gd name="T37" fmla="*/ 1 h 43"/>
                <a:gd name="T38" fmla="*/ 33 w 33"/>
                <a:gd name="T39" fmla="*/ 1 h 43"/>
                <a:gd name="T40" fmla="*/ 28 w 33"/>
                <a:gd name="T41" fmla="*/ 3 h 43"/>
                <a:gd name="T42" fmla="*/ 27 w 33"/>
                <a:gd name="T43" fmla="*/ 4 h 43"/>
                <a:gd name="T44" fmla="*/ 27 w 33"/>
                <a:gd name="T45" fmla="*/ 4 h 43"/>
                <a:gd name="T46" fmla="*/ 27 w 33"/>
                <a:gd name="T47" fmla="*/ 21 h 43"/>
                <a:gd name="T48" fmla="*/ 27 w 33"/>
                <a:gd name="T49" fmla="*/ 21 h 43"/>
                <a:gd name="T50" fmla="*/ 27 w 33"/>
                <a:gd name="T51" fmla="*/ 37 h 43"/>
                <a:gd name="T52" fmla="*/ 27 w 33"/>
                <a:gd name="T53" fmla="*/ 37 h 43"/>
                <a:gd name="T54" fmla="*/ 28 w 33"/>
                <a:gd name="T55" fmla="*/ 39 h 43"/>
                <a:gd name="T56" fmla="*/ 33 w 33"/>
                <a:gd name="T57" fmla="*/ 40 h 43"/>
                <a:gd name="T58" fmla="*/ 33 w 33"/>
                <a:gd name="T59" fmla="*/ 42 h 43"/>
                <a:gd name="T60" fmla="*/ 17 w 33"/>
                <a:gd name="T61" fmla="*/ 43 h 43"/>
                <a:gd name="T62" fmla="*/ 17 w 33"/>
                <a:gd name="T63" fmla="*/ 43 h 43"/>
                <a:gd name="T64" fmla="*/ 12 w 33"/>
                <a:gd name="T65" fmla="*/ 43 h 43"/>
                <a:gd name="T66" fmla="*/ 9 w 33"/>
                <a:gd name="T67" fmla="*/ 42 h 43"/>
                <a:gd name="T68" fmla="*/ 7 w 33"/>
                <a:gd name="T69" fmla="*/ 40 h 43"/>
                <a:gd name="T70" fmla="*/ 4 w 33"/>
                <a:gd name="T71" fmla="*/ 37 h 43"/>
                <a:gd name="T72" fmla="*/ 4 w 33"/>
                <a:gd name="T73" fmla="*/ 37 h 43"/>
                <a:gd name="T74" fmla="*/ 1 w 33"/>
                <a:gd name="T75" fmla="*/ 31 h 43"/>
                <a:gd name="T76" fmla="*/ 0 w 33"/>
                <a:gd name="T77" fmla="*/ 27 h 43"/>
                <a:gd name="T78" fmla="*/ 0 w 33"/>
                <a:gd name="T79" fmla="*/ 22 h 43"/>
                <a:gd name="T80" fmla="*/ 0 w 33"/>
                <a:gd name="T81" fmla="*/ 22 h 43"/>
                <a:gd name="T82" fmla="*/ 1 w 33"/>
                <a:gd name="T83" fmla="*/ 13 h 43"/>
                <a:gd name="T84" fmla="*/ 3 w 33"/>
                <a:gd name="T85" fmla="*/ 7 h 43"/>
                <a:gd name="T86" fmla="*/ 5 w 33"/>
                <a:gd name="T87" fmla="*/ 4 h 43"/>
                <a:gd name="T88" fmla="*/ 9 w 33"/>
                <a:gd name="T89" fmla="*/ 1 h 43"/>
                <a:gd name="T90" fmla="*/ 12 w 33"/>
                <a:gd name="T91" fmla="*/ 0 h 43"/>
                <a:gd name="T92" fmla="*/ 17 w 33"/>
                <a:gd name="T93" fmla="*/ 0 h 43"/>
                <a:gd name="T94" fmla="*/ 33 w 33"/>
                <a:gd name="T95" fmla="*/ 0 h 43"/>
                <a:gd name="T96" fmla="*/ 33 w 33"/>
                <a:gd name="T97"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 h="43">
                  <a:moveTo>
                    <a:pt x="21" y="6"/>
                  </a:moveTo>
                  <a:lnTo>
                    <a:pt x="21" y="6"/>
                  </a:lnTo>
                  <a:lnTo>
                    <a:pt x="21" y="3"/>
                  </a:lnTo>
                  <a:lnTo>
                    <a:pt x="18" y="3"/>
                  </a:lnTo>
                  <a:lnTo>
                    <a:pt x="18" y="3"/>
                  </a:lnTo>
                  <a:lnTo>
                    <a:pt x="12" y="4"/>
                  </a:lnTo>
                  <a:lnTo>
                    <a:pt x="9" y="7"/>
                  </a:lnTo>
                  <a:lnTo>
                    <a:pt x="7" y="13"/>
                  </a:lnTo>
                  <a:lnTo>
                    <a:pt x="5" y="22"/>
                  </a:lnTo>
                  <a:lnTo>
                    <a:pt x="5" y="22"/>
                  </a:lnTo>
                  <a:lnTo>
                    <a:pt x="7" y="30"/>
                  </a:lnTo>
                  <a:lnTo>
                    <a:pt x="9" y="36"/>
                  </a:lnTo>
                  <a:lnTo>
                    <a:pt x="12" y="39"/>
                  </a:lnTo>
                  <a:lnTo>
                    <a:pt x="19" y="40"/>
                  </a:lnTo>
                  <a:lnTo>
                    <a:pt x="19" y="40"/>
                  </a:lnTo>
                  <a:lnTo>
                    <a:pt x="21" y="40"/>
                  </a:lnTo>
                  <a:lnTo>
                    <a:pt x="22" y="39"/>
                  </a:lnTo>
                  <a:lnTo>
                    <a:pt x="21" y="6"/>
                  </a:lnTo>
                  <a:close/>
                  <a:moveTo>
                    <a:pt x="33" y="1"/>
                  </a:moveTo>
                  <a:lnTo>
                    <a:pt x="33" y="1"/>
                  </a:lnTo>
                  <a:lnTo>
                    <a:pt x="28" y="3"/>
                  </a:lnTo>
                  <a:lnTo>
                    <a:pt x="27" y="4"/>
                  </a:lnTo>
                  <a:lnTo>
                    <a:pt x="27" y="4"/>
                  </a:lnTo>
                  <a:lnTo>
                    <a:pt x="27" y="21"/>
                  </a:lnTo>
                  <a:lnTo>
                    <a:pt x="27" y="21"/>
                  </a:lnTo>
                  <a:lnTo>
                    <a:pt x="27" y="37"/>
                  </a:lnTo>
                  <a:lnTo>
                    <a:pt x="27" y="37"/>
                  </a:lnTo>
                  <a:lnTo>
                    <a:pt x="28" y="39"/>
                  </a:lnTo>
                  <a:lnTo>
                    <a:pt x="33" y="40"/>
                  </a:lnTo>
                  <a:lnTo>
                    <a:pt x="33" y="42"/>
                  </a:lnTo>
                  <a:lnTo>
                    <a:pt x="17" y="43"/>
                  </a:lnTo>
                  <a:lnTo>
                    <a:pt x="17" y="43"/>
                  </a:lnTo>
                  <a:lnTo>
                    <a:pt x="12" y="43"/>
                  </a:lnTo>
                  <a:lnTo>
                    <a:pt x="9" y="42"/>
                  </a:lnTo>
                  <a:lnTo>
                    <a:pt x="7" y="40"/>
                  </a:lnTo>
                  <a:lnTo>
                    <a:pt x="4" y="37"/>
                  </a:lnTo>
                  <a:lnTo>
                    <a:pt x="4" y="37"/>
                  </a:lnTo>
                  <a:lnTo>
                    <a:pt x="1" y="31"/>
                  </a:lnTo>
                  <a:lnTo>
                    <a:pt x="0" y="27"/>
                  </a:lnTo>
                  <a:lnTo>
                    <a:pt x="0" y="22"/>
                  </a:lnTo>
                  <a:lnTo>
                    <a:pt x="0" y="22"/>
                  </a:lnTo>
                  <a:lnTo>
                    <a:pt x="1" y="13"/>
                  </a:lnTo>
                  <a:lnTo>
                    <a:pt x="3" y="7"/>
                  </a:lnTo>
                  <a:lnTo>
                    <a:pt x="5" y="4"/>
                  </a:lnTo>
                  <a:lnTo>
                    <a:pt x="9" y="1"/>
                  </a:lnTo>
                  <a:lnTo>
                    <a:pt x="12" y="0"/>
                  </a:lnTo>
                  <a:lnTo>
                    <a:pt x="17" y="0"/>
                  </a:lnTo>
                  <a:lnTo>
                    <a:pt x="33" y="0"/>
                  </a:lnTo>
                  <a:lnTo>
                    <a:pt x="3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5" name="Freeform 100">
              <a:extLst>
                <a:ext uri="{FF2B5EF4-FFF2-40B4-BE49-F238E27FC236}">
                  <a16:creationId xmlns:a16="http://schemas.microsoft.com/office/drawing/2014/main" id="{8E58E5A4-9065-4F5C-B2EA-355EA46C48FE}"/>
                </a:ext>
              </a:extLst>
            </p:cNvPr>
            <p:cNvSpPr>
              <a:spLocks/>
            </p:cNvSpPr>
            <p:nvPr userDrawn="1"/>
          </p:nvSpPr>
          <p:spPr bwMode="auto">
            <a:xfrm>
              <a:off x="5112" y="575"/>
              <a:ext cx="14" cy="23"/>
            </a:xfrm>
            <a:custGeom>
              <a:avLst/>
              <a:gdLst>
                <a:gd name="T0" fmla="*/ 28 w 28"/>
                <a:gd name="T1" fmla="*/ 6 h 46"/>
                <a:gd name="T2" fmla="*/ 28 w 28"/>
                <a:gd name="T3" fmla="*/ 6 h 46"/>
                <a:gd name="T4" fmla="*/ 25 w 28"/>
                <a:gd name="T5" fmla="*/ 6 h 46"/>
                <a:gd name="T6" fmla="*/ 24 w 28"/>
                <a:gd name="T7" fmla="*/ 7 h 46"/>
                <a:gd name="T8" fmla="*/ 24 w 28"/>
                <a:gd name="T9" fmla="*/ 7 h 46"/>
                <a:gd name="T10" fmla="*/ 23 w 28"/>
                <a:gd name="T11" fmla="*/ 24 h 46"/>
                <a:gd name="T12" fmla="*/ 23 w 28"/>
                <a:gd name="T13" fmla="*/ 24 h 46"/>
                <a:gd name="T14" fmla="*/ 22 w 28"/>
                <a:gd name="T15" fmla="*/ 40 h 46"/>
                <a:gd name="T16" fmla="*/ 22 w 28"/>
                <a:gd name="T17" fmla="*/ 40 h 46"/>
                <a:gd name="T18" fmla="*/ 23 w 28"/>
                <a:gd name="T19" fmla="*/ 42 h 46"/>
                <a:gd name="T20" fmla="*/ 26 w 28"/>
                <a:gd name="T21" fmla="*/ 43 h 46"/>
                <a:gd name="T22" fmla="*/ 26 w 28"/>
                <a:gd name="T23" fmla="*/ 46 h 46"/>
                <a:gd name="T24" fmla="*/ 8 w 28"/>
                <a:gd name="T25" fmla="*/ 45 h 46"/>
                <a:gd name="T26" fmla="*/ 8 w 28"/>
                <a:gd name="T27" fmla="*/ 45 h 46"/>
                <a:gd name="T28" fmla="*/ 1 w 28"/>
                <a:gd name="T29" fmla="*/ 43 h 46"/>
                <a:gd name="T30" fmla="*/ 1 w 28"/>
                <a:gd name="T31" fmla="*/ 43 h 46"/>
                <a:gd name="T32" fmla="*/ 1 w 28"/>
                <a:gd name="T33" fmla="*/ 33 h 46"/>
                <a:gd name="T34" fmla="*/ 3 w 28"/>
                <a:gd name="T35" fmla="*/ 31 h 46"/>
                <a:gd name="T36" fmla="*/ 3 w 28"/>
                <a:gd name="T37" fmla="*/ 31 h 46"/>
                <a:gd name="T38" fmla="*/ 3 w 28"/>
                <a:gd name="T39" fmla="*/ 37 h 46"/>
                <a:gd name="T40" fmla="*/ 5 w 28"/>
                <a:gd name="T41" fmla="*/ 40 h 46"/>
                <a:gd name="T42" fmla="*/ 7 w 28"/>
                <a:gd name="T43" fmla="*/ 42 h 46"/>
                <a:gd name="T44" fmla="*/ 11 w 28"/>
                <a:gd name="T45" fmla="*/ 42 h 46"/>
                <a:gd name="T46" fmla="*/ 16 w 28"/>
                <a:gd name="T47" fmla="*/ 42 h 46"/>
                <a:gd name="T48" fmla="*/ 16 w 28"/>
                <a:gd name="T49" fmla="*/ 42 h 46"/>
                <a:gd name="T50" fmla="*/ 16 w 28"/>
                <a:gd name="T51" fmla="*/ 42 h 46"/>
                <a:gd name="T52" fmla="*/ 17 w 28"/>
                <a:gd name="T53" fmla="*/ 27 h 46"/>
                <a:gd name="T54" fmla="*/ 17 w 28"/>
                <a:gd name="T55" fmla="*/ 27 h 46"/>
                <a:gd name="T56" fmla="*/ 17 w 28"/>
                <a:gd name="T57" fmla="*/ 27 h 46"/>
                <a:gd name="T58" fmla="*/ 16 w 28"/>
                <a:gd name="T59" fmla="*/ 25 h 46"/>
                <a:gd name="T60" fmla="*/ 15 w 28"/>
                <a:gd name="T61" fmla="*/ 25 h 46"/>
                <a:gd name="T62" fmla="*/ 15 w 28"/>
                <a:gd name="T63" fmla="*/ 25 h 46"/>
                <a:gd name="T64" fmla="*/ 11 w 28"/>
                <a:gd name="T65" fmla="*/ 25 h 46"/>
                <a:gd name="T66" fmla="*/ 10 w 28"/>
                <a:gd name="T67" fmla="*/ 27 h 46"/>
                <a:gd name="T68" fmla="*/ 9 w 28"/>
                <a:gd name="T69" fmla="*/ 28 h 46"/>
                <a:gd name="T70" fmla="*/ 8 w 28"/>
                <a:gd name="T71" fmla="*/ 30 h 46"/>
                <a:gd name="T72" fmla="*/ 7 w 28"/>
                <a:gd name="T73" fmla="*/ 30 h 46"/>
                <a:gd name="T74" fmla="*/ 7 w 28"/>
                <a:gd name="T75" fmla="*/ 30 h 46"/>
                <a:gd name="T76" fmla="*/ 7 w 28"/>
                <a:gd name="T77" fmla="*/ 24 h 46"/>
                <a:gd name="T78" fmla="*/ 7 w 28"/>
                <a:gd name="T79" fmla="*/ 24 h 46"/>
                <a:gd name="T80" fmla="*/ 7 w 28"/>
                <a:gd name="T81" fmla="*/ 16 h 46"/>
                <a:gd name="T82" fmla="*/ 9 w 28"/>
                <a:gd name="T83" fmla="*/ 16 h 46"/>
                <a:gd name="T84" fmla="*/ 9 w 28"/>
                <a:gd name="T85" fmla="*/ 16 h 46"/>
                <a:gd name="T86" fmla="*/ 10 w 28"/>
                <a:gd name="T87" fmla="*/ 21 h 46"/>
                <a:gd name="T88" fmla="*/ 11 w 28"/>
                <a:gd name="T89" fmla="*/ 22 h 46"/>
                <a:gd name="T90" fmla="*/ 14 w 28"/>
                <a:gd name="T91" fmla="*/ 22 h 46"/>
                <a:gd name="T92" fmla="*/ 17 w 28"/>
                <a:gd name="T93" fmla="*/ 22 h 46"/>
                <a:gd name="T94" fmla="*/ 17 w 28"/>
                <a:gd name="T95" fmla="*/ 22 h 46"/>
                <a:gd name="T96" fmla="*/ 18 w 28"/>
                <a:gd name="T97" fmla="*/ 22 h 46"/>
                <a:gd name="T98" fmla="*/ 18 w 28"/>
                <a:gd name="T99" fmla="*/ 6 h 46"/>
                <a:gd name="T100" fmla="*/ 18 w 28"/>
                <a:gd name="T101" fmla="*/ 6 h 46"/>
                <a:gd name="T102" fmla="*/ 18 w 28"/>
                <a:gd name="T103" fmla="*/ 6 h 46"/>
                <a:gd name="T104" fmla="*/ 18 w 28"/>
                <a:gd name="T105" fmla="*/ 4 h 46"/>
                <a:gd name="T106" fmla="*/ 10 w 28"/>
                <a:gd name="T107" fmla="*/ 4 h 46"/>
                <a:gd name="T108" fmla="*/ 10 w 28"/>
                <a:gd name="T109" fmla="*/ 4 h 46"/>
                <a:gd name="T110" fmla="*/ 6 w 28"/>
                <a:gd name="T111" fmla="*/ 4 h 46"/>
                <a:gd name="T112" fmla="*/ 3 w 28"/>
                <a:gd name="T113" fmla="*/ 9 h 46"/>
                <a:gd name="T114" fmla="*/ 2 w 28"/>
                <a:gd name="T115" fmla="*/ 13 h 46"/>
                <a:gd name="T116" fmla="*/ 0 w 28"/>
                <a:gd name="T117" fmla="*/ 12 h 46"/>
                <a:gd name="T118" fmla="*/ 0 w 28"/>
                <a:gd name="T119" fmla="*/ 12 h 46"/>
                <a:gd name="T120" fmla="*/ 2 w 28"/>
                <a:gd name="T121" fmla="*/ 0 h 46"/>
                <a:gd name="T122" fmla="*/ 28 w 28"/>
                <a:gd name="T123" fmla="*/ 3 h 46"/>
                <a:gd name="T124" fmla="*/ 28 w 28"/>
                <a:gd name="T125"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 h="46">
                  <a:moveTo>
                    <a:pt x="28" y="6"/>
                  </a:moveTo>
                  <a:lnTo>
                    <a:pt x="28" y="6"/>
                  </a:lnTo>
                  <a:lnTo>
                    <a:pt x="25" y="6"/>
                  </a:lnTo>
                  <a:lnTo>
                    <a:pt x="24" y="7"/>
                  </a:lnTo>
                  <a:lnTo>
                    <a:pt x="24" y="7"/>
                  </a:lnTo>
                  <a:lnTo>
                    <a:pt x="23" y="24"/>
                  </a:lnTo>
                  <a:lnTo>
                    <a:pt x="23" y="24"/>
                  </a:lnTo>
                  <a:lnTo>
                    <a:pt x="22" y="40"/>
                  </a:lnTo>
                  <a:lnTo>
                    <a:pt x="22" y="40"/>
                  </a:lnTo>
                  <a:lnTo>
                    <a:pt x="23" y="42"/>
                  </a:lnTo>
                  <a:lnTo>
                    <a:pt x="26" y="43"/>
                  </a:lnTo>
                  <a:lnTo>
                    <a:pt x="26" y="46"/>
                  </a:lnTo>
                  <a:lnTo>
                    <a:pt x="8" y="45"/>
                  </a:lnTo>
                  <a:lnTo>
                    <a:pt x="8" y="45"/>
                  </a:lnTo>
                  <a:lnTo>
                    <a:pt x="1" y="43"/>
                  </a:lnTo>
                  <a:lnTo>
                    <a:pt x="1" y="43"/>
                  </a:lnTo>
                  <a:lnTo>
                    <a:pt x="1" y="33"/>
                  </a:lnTo>
                  <a:lnTo>
                    <a:pt x="3" y="31"/>
                  </a:lnTo>
                  <a:lnTo>
                    <a:pt x="3" y="31"/>
                  </a:lnTo>
                  <a:lnTo>
                    <a:pt x="3" y="37"/>
                  </a:lnTo>
                  <a:lnTo>
                    <a:pt x="5" y="40"/>
                  </a:lnTo>
                  <a:lnTo>
                    <a:pt x="7" y="42"/>
                  </a:lnTo>
                  <a:lnTo>
                    <a:pt x="11" y="42"/>
                  </a:lnTo>
                  <a:lnTo>
                    <a:pt x="16" y="42"/>
                  </a:lnTo>
                  <a:lnTo>
                    <a:pt x="16" y="42"/>
                  </a:lnTo>
                  <a:lnTo>
                    <a:pt x="16" y="42"/>
                  </a:lnTo>
                  <a:lnTo>
                    <a:pt x="17" y="27"/>
                  </a:lnTo>
                  <a:lnTo>
                    <a:pt x="17" y="27"/>
                  </a:lnTo>
                  <a:lnTo>
                    <a:pt x="17" y="27"/>
                  </a:lnTo>
                  <a:lnTo>
                    <a:pt x="16" y="25"/>
                  </a:lnTo>
                  <a:lnTo>
                    <a:pt x="15" y="25"/>
                  </a:lnTo>
                  <a:lnTo>
                    <a:pt x="15" y="25"/>
                  </a:lnTo>
                  <a:lnTo>
                    <a:pt x="11" y="25"/>
                  </a:lnTo>
                  <a:lnTo>
                    <a:pt x="10" y="27"/>
                  </a:lnTo>
                  <a:lnTo>
                    <a:pt x="9" y="28"/>
                  </a:lnTo>
                  <a:lnTo>
                    <a:pt x="8" y="30"/>
                  </a:lnTo>
                  <a:lnTo>
                    <a:pt x="7" y="30"/>
                  </a:lnTo>
                  <a:lnTo>
                    <a:pt x="7" y="30"/>
                  </a:lnTo>
                  <a:lnTo>
                    <a:pt x="7" y="24"/>
                  </a:lnTo>
                  <a:lnTo>
                    <a:pt x="7" y="24"/>
                  </a:lnTo>
                  <a:lnTo>
                    <a:pt x="7" y="16"/>
                  </a:lnTo>
                  <a:lnTo>
                    <a:pt x="9" y="16"/>
                  </a:lnTo>
                  <a:lnTo>
                    <a:pt x="9" y="16"/>
                  </a:lnTo>
                  <a:lnTo>
                    <a:pt x="10" y="21"/>
                  </a:lnTo>
                  <a:lnTo>
                    <a:pt x="11" y="22"/>
                  </a:lnTo>
                  <a:lnTo>
                    <a:pt x="14" y="22"/>
                  </a:lnTo>
                  <a:lnTo>
                    <a:pt x="17" y="22"/>
                  </a:lnTo>
                  <a:lnTo>
                    <a:pt x="17" y="22"/>
                  </a:lnTo>
                  <a:lnTo>
                    <a:pt x="18" y="22"/>
                  </a:lnTo>
                  <a:lnTo>
                    <a:pt x="18" y="6"/>
                  </a:lnTo>
                  <a:lnTo>
                    <a:pt x="18" y="6"/>
                  </a:lnTo>
                  <a:lnTo>
                    <a:pt x="18" y="6"/>
                  </a:lnTo>
                  <a:lnTo>
                    <a:pt x="18" y="4"/>
                  </a:lnTo>
                  <a:lnTo>
                    <a:pt x="10" y="4"/>
                  </a:lnTo>
                  <a:lnTo>
                    <a:pt x="10" y="4"/>
                  </a:lnTo>
                  <a:lnTo>
                    <a:pt x="6" y="4"/>
                  </a:lnTo>
                  <a:lnTo>
                    <a:pt x="3" y="9"/>
                  </a:lnTo>
                  <a:lnTo>
                    <a:pt x="2" y="13"/>
                  </a:lnTo>
                  <a:lnTo>
                    <a:pt x="0" y="12"/>
                  </a:lnTo>
                  <a:lnTo>
                    <a:pt x="0" y="12"/>
                  </a:lnTo>
                  <a:lnTo>
                    <a:pt x="2" y="0"/>
                  </a:lnTo>
                  <a:lnTo>
                    <a:pt x="28" y="3"/>
                  </a:lnTo>
                  <a:lnTo>
                    <a:pt x="2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6" name="Freeform 101">
              <a:extLst>
                <a:ext uri="{FF2B5EF4-FFF2-40B4-BE49-F238E27FC236}">
                  <a16:creationId xmlns:a16="http://schemas.microsoft.com/office/drawing/2014/main" id="{829106EB-ADC5-4C97-BF10-6A932B01B409}"/>
                </a:ext>
              </a:extLst>
            </p:cNvPr>
            <p:cNvSpPr>
              <a:spLocks noEditPoints="1"/>
            </p:cNvSpPr>
            <p:nvPr userDrawn="1"/>
          </p:nvSpPr>
          <p:spPr bwMode="auto">
            <a:xfrm>
              <a:off x="5095" y="573"/>
              <a:ext cx="16" cy="23"/>
            </a:xfrm>
            <a:custGeom>
              <a:avLst/>
              <a:gdLst>
                <a:gd name="T0" fmla="*/ 18 w 32"/>
                <a:gd name="T1" fmla="*/ 24 h 47"/>
                <a:gd name="T2" fmla="*/ 18 w 32"/>
                <a:gd name="T3" fmla="*/ 24 h 47"/>
                <a:gd name="T4" fmla="*/ 16 w 32"/>
                <a:gd name="T5" fmla="*/ 24 h 47"/>
                <a:gd name="T6" fmla="*/ 16 w 32"/>
                <a:gd name="T7" fmla="*/ 24 h 47"/>
                <a:gd name="T8" fmla="*/ 13 w 32"/>
                <a:gd name="T9" fmla="*/ 23 h 47"/>
                <a:gd name="T10" fmla="*/ 9 w 32"/>
                <a:gd name="T11" fmla="*/ 24 h 47"/>
                <a:gd name="T12" fmla="*/ 7 w 32"/>
                <a:gd name="T13" fmla="*/ 26 h 47"/>
                <a:gd name="T14" fmla="*/ 6 w 32"/>
                <a:gd name="T15" fmla="*/ 30 h 47"/>
                <a:gd name="T16" fmla="*/ 6 w 32"/>
                <a:gd name="T17" fmla="*/ 30 h 47"/>
                <a:gd name="T18" fmla="*/ 6 w 32"/>
                <a:gd name="T19" fmla="*/ 35 h 47"/>
                <a:gd name="T20" fmla="*/ 7 w 32"/>
                <a:gd name="T21" fmla="*/ 39 h 47"/>
                <a:gd name="T22" fmla="*/ 10 w 32"/>
                <a:gd name="T23" fmla="*/ 41 h 47"/>
                <a:gd name="T24" fmla="*/ 14 w 32"/>
                <a:gd name="T25" fmla="*/ 42 h 47"/>
                <a:gd name="T26" fmla="*/ 14 w 32"/>
                <a:gd name="T27" fmla="*/ 42 h 47"/>
                <a:gd name="T28" fmla="*/ 15 w 32"/>
                <a:gd name="T29" fmla="*/ 42 h 47"/>
                <a:gd name="T30" fmla="*/ 16 w 32"/>
                <a:gd name="T31" fmla="*/ 41 h 47"/>
                <a:gd name="T32" fmla="*/ 18 w 32"/>
                <a:gd name="T33" fmla="*/ 24 h 47"/>
                <a:gd name="T34" fmla="*/ 32 w 32"/>
                <a:gd name="T35" fmla="*/ 8 h 47"/>
                <a:gd name="T36" fmla="*/ 32 w 32"/>
                <a:gd name="T37" fmla="*/ 8 h 47"/>
                <a:gd name="T38" fmla="*/ 27 w 32"/>
                <a:gd name="T39" fmla="*/ 6 h 47"/>
                <a:gd name="T40" fmla="*/ 26 w 32"/>
                <a:gd name="T41" fmla="*/ 8 h 47"/>
                <a:gd name="T42" fmla="*/ 26 w 32"/>
                <a:gd name="T43" fmla="*/ 8 h 47"/>
                <a:gd name="T44" fmla="*/ 24 w 32"/>
                <a:gd name="T45" fmla="*/ 24 h 47"/>
                <a:gd name="T46" fmla="*/ 24 w 32"/>
                <a:gd name="T47" fmla="*/ 24 h 47"/>
                <a:gd name="T48" fmla="*/ 22 w 32"/>
                <a:gd name="T49" fmla="*/ 41 h 47"/>
                <a:gd name="T50" fmla="*/ 22 w 32"/>
                <a:gd name="T51" fmla="*/ 41 h 47"/>
                <a:gd name="T52" fmla="*/ 22 w 32"/>
                <a:gd name="T53" fmla="*/ 42 h 47"/>
                <a:gd name="T54" fmla="*/ 26 w 32"/>
                <a:gd name="T55" fmla="*/ 44 h 47"/>
                <a:gd name="T56" fmla="*/ 26 w 32"/>
                <a:gd name="T57" fmla="*/ 47 h 47"/>
                <a:gd name="T58" fmla="*/ 9 w 32"/>
                <a:gd name="T59" fmla="*/ 42 h 47"/>
                <a:gd name="T60" fmla="*/ 9 w 32"/>
                <a:gd name="T61" fmla="*/ 42 h 47"/>
                <a:gd name="T62" fmla="*/ 5 w 32"/>
                <a:gd name="T63" fmla="*/ 41 h 47"/>
                <a:gd name="T64" fmla="*/ 1 w 32"/>
                <a:gd name="T65" fmla="*/ 38 h 47"/>
                <a:gd name="T66" fmla="*/ 1 w 32"/>
                <a:gd name="T67" fmla="*/ 38 h 47"/>
                <a:gd name="T68" fmla="*/ 0 w 32"/>
                <a:gd name="T69" fmla="*/ 33 h 47"/>
                <a:gd name="T70" fmla="*/ 0 w 32"/>
                <a:gd name="T71" fmla="*/ 29 h 47"/>
                <a:gd name="T72" fmla="*/ 0 w 32"/>
                <a:gd name="T73" fmla="*/ 29 h 47"/>
                <a:gd name="T74" fmla="*/ 1 w 32"/>
                <a:gd name="T75" fmla="*/ 24 h 47"/>
                <a:gd name="T76" fmla="*/ 5 w 32"/>
                <a:gd name="T77" fmla="*/ 21 h 47"/>
                <a:gd name="T78" fmla="*/ 9 w 32"/>
                <a:gd name="T79" fmla="*/ 20 h 47"/>
                <a:gd name="T80" fmla="*/ 15 w 32"/>
                <a:gd name="T81" fmla="*/ 20 h 47"/>
                <a:gd name="T82" fmla="*/ 15 w 32"/>
                <a:gd name="T83" fmla="*/ 20 h 47"/>
                <a:gd name="T84" fmla="*/ 18 w 32"/>
                <a:gd name="T85" fmla="*/ 21 h 47"/>
                <a:gd name="T86" fmla="*/ 21 w 32"/>
                <a:gd name="T87" fmla="*/ 6 h 47"/>
                <a:gd name="T88" fmla="*/ 21 w 32"/>
                <a:gd name="T89" fmla="*/ 6 h 47"/>
                <a:gd name="T90" fmla="*/ 21 w 32"/>
                <a:gd name="T91" fmla="*/ 6 h 47"/>
                <a:gd name="T92" fmla="*/ 19 w 32"/>
                <a:gd name="T93" fmla="*/ 5 h 47"/>
                <a:gd name="T94" fmla="*/ 15 w 32"/>
                <a:gd name="T95" fmla="*/ 3 h 47"/>
                <a:gd name="T96" fmla="*/ 15 w 32"/>
                <a:gd name="T97" fmla="*/ 0 h 47"/>
                <a:gd name="T98" fmla="*/ 32 w 32"/>
                <a:gd name="T99" fmla="*/ 5 h 47"/>
                <a:gd name="T100" fmla="*/ 32 w 32"/>
                <a:gd name="T101" fmla="*/ 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 h="47">
                  <a:moveTo>
                    <a:pt x="18" y="24"/>
                  </a:moveTo>
                  <a:lnTo>
                    <a:pt x="18" y="24"/>
                  </a:lnTo>
                  <a:lnTo>
                    <a:pt x="16" y="24"/>
                  </a:lnTo>
                  <a:lnTo>
                    <a:pt x="16" y="24"/>
                  </a:lnTo>
                  <a:lnTo>
                    <a:pt x="13" y="23"/>
                  </a:lnTo>
                  <a:lnTo>
                    <a:pt x="9" y="24"/>
                  </a:lnTo>
                  <a:lnTo>
                    <a:pt x="7" y="26"/>
                  </a:lnTo>
                  <a:lnTo>
                    <a:pt x="6" y="30"/>
                  </a:lnTo>
                  <a:lnTo>
                    <a:pt x="6" y="30"/>
                  </a:lnTo>
                  <a:lnTo>
                    <a:pt x="6" y="35"/>
                  </a:lnTo>
                  <a:lnTo>
                    <a:pt x="7" y="39"/>
                  </a:lnTo>
                  <a:lnTo>
                    <a:pt x="10" y="41"/>
                  </a:lnTo>
                  <a:lnTo>
                    <a:pt x="14" y="42"/>
                  </a:lnTo>
                  <a:lnTo>
                    <a:pt x="14" y="42"/>
                  </a:lnTo>
                  <a:lnTo>
                    <a:pt x="15" y="42"/>
                  </a:lnTo>
                  <a:lnTo>
                    <a:pt x="16" y="41"/>
                  </a:lnTo>
                  <a:lnTo>
                    <a:pt x="18" y="24"/>
                  </a:lnTo>
                  <a:close/>
                  <a:moveTo>
                    <a:pt x="32" y="8"/>
                  </a:moveTo>
                  <a:lnTo>
                    <a:pt x="32" y="8"/>
                  </a:lnTo>
                  <a:lnTo>
                    <a:pt x="27" y="6"/>
                  </a:lnTo>
                  <a:lnTo>
                    <a:pt x="26" y="8"/>
                  </a:lnTo>
                  <a:lnTo>
                    <a:pt x="26" y="8"/>
                  </a:lnTo>
                  <a:lnTo>
                    <a:pt x="24" y="24"/>
                  </a:lnTo>
                  <a:lnTo>
                    <a:pt x="24" y="24"/>
                  </a:lnTo>
                  <a:lnTo>
                    <a:pt x="22" y="41"/>
                  </a:lnTo>
                  <a:lnTo>
                    <a:pt x="22" y="41"/>
                  </a:lnTo>
                  <a:lnTo>
                    <a:pt x="22" y="42"/>
                  </a:lnTo>
                  <a:lnTo>
                    <a:pt x="26" y="44"/>
                  </a:lnTo>
                  <a:lnTo>
                    <a:pt x="26" y="47"/>
                  </a:lnTo>
                  <a:lnTo>
                    <a:pt x="9" y="42"/>
                  </a:lnTo>
                  <a:lnTo>
                    <a:pt x="9" y="42"/>
                  </a:lnTo>
                  <a:lnTo>
                    <a:pt x="5" y="41"/>
                  </a:lnTo>
                  <a:lnTo>
                    <a:pt x="1" y="38"/>
                  </a:lnTo>
                  <a:lnTo>
                    <a:pt x="1" y="38"/>
                  </a:lnTo>
                  <a:lnTo>
                    <a:pt x="0" y="33"/>
                  </a:lnTo>
                  <a:lnTo>
                    <a:pt x="0" y="29"/>
                  </a:lnTo>
                  <a:lnTo>
                    <a:pt x="0" y="29"/>
                  </a:lnTo>
                  <a:lnTo>
                    <a:pt x="1" y="24"/>
                  </a:lnTo>
                  <a:lnTo>
                    <a:pt x="5" y="21"/>
                  </a:lnTo>
                  <a:lnTo>
                    <a:pt x="9" y="20"/>
                  </a:lnTo>
                  <a:lnTo>
                    <a:pt x="15" y="20"/>
                  </a:lnTo>
                  <a:lnTo>
                    <a:pt x="15" y="20"/>
                  </a:lnTo>
                  <a:lnTo>
                    <a:pt x="18" y="21"/>
                  </a:lnTo>
                  <a:lnTo>
                    <a:pt x="21" y="6"/>
                  </a:lnTo>
                  <a:lnTo>
                    <a:pt x="21" y="6"/>
                  </a:lnTo>
                  <a:lnTo>
                    <a:pt x="21" y="6"/>
                  </a:lnTo>
                  <a:lnTo>
                    <a:pt x="19" y="5"/>
                  </a:lnTo>
                  <a:lnTo>
                    <a:pt x="15" y="3"/>
                  </a:lnTo>
                  <a:lnTo>
                    <a:pt x="15" y="0"/>
                  </a:lnTo>
                  <a:lnTo>
                    <a:pt x="32" y="5"/>
                  </a:lnTo>
                  <a:lnTo>
                    <a:pt x="32"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7" name="Freeform 102">
              <a:extLst>
                <a:ext uri="{FF2B5EF4-FFF2-40B4-BE49-F238E27FC236}">
                  <a16:creationId xmlns:a16="http://schemas.microsoft.com/office/drawing/2014/main" id="{94CD5613-7F5F-47DA-9745-1E8D75DD71F1}"/>
                </a:ext>
              </a:extLst>
            </p:cNvPr>
            <p:cNvSpPr>
              <a:spLocks noEditPoints="1"/>
            </p:cNvSpPr>
            <p:nvPr userDrawn="1"/>
          </p:nvSpPr>
          <p:spPr bwMode="auto">
            <a:xfrm>
              <a:off x="5082" y="566"/>
              <a:ext cx="16" cy="25"/>
            </a:xfrm>
            <a:custGeom>
              <a:avLst/>
              <a:gdLst>
                <a:gd name="T0" fmla="*/ 11 w 34"/>
                <a:gd name="T1" fmla="*/ 22 h 49"/>
                <a:gd name="T2" fmla="*/ 11 w 34"/>
                <a:gd name="T3" fmla="*/ 22 h 49"/>
                <a:gd name="T4" fmla="*/ 10 w 34"/>
                <a:gd name="T5" fmla="*/ 22 h 49"/>
                <a:gd name="T6" fmla="*/ 10 w 34"/>
                <a:gd name="T7" fmla="*/ 22 h 49"/>
                <a:gd name="T8" fmla="*/ 10 w 34"/>
                <a:gd name="T9" fmla="*/ 24 h 49"/>
                <a:gd name="T10" fmla="*/ 11 w 34"/>
                <a:gd name="T11" fmla="*/ 40 h 49"/>
                <a:gd name="T12" fmla="*/ 19 w 34"/>
                <a:gd name="T13" fmla="*/ 27 h 49"/>
                <a:gd name="T14" fmla="*/ 19 w 34"/>
                <a:gd name="T15" fmla="*/ 27 h 49"/>
                <a:gd name="T16" fmla="*/ 19 w 34"/>
                <a:gd name="T17" fmla="*/ 25 h 49"/>
                <a:gd name="T18" fmla="*/ 19 w 34"/>
                <a:gd name="T19" fmla="*/ 25 h 49"/>
                <a:gd name="T20" fmla="*/ 19 w 34"/>
                <a:gd name="T21" fmla="*/ 25 h 49"/>
                <a:gd name="T22" fmla="*/ 11 w 34"/>
                <a:gd name="T23" fmla="*/ 22 h 49"/>
                <a:gd name="T24" fmla="*/ 34 w 34"/>
                <a:gd name="T25" fmla="*/ 15 h 49"/>
                <a:gd name="T26" fmla="*/ 34 w 34"/>
                <a:gd name="T27" fmla="*/ 15 h 49"/>
                <a:gd name="T28" fmla="*/ 32 w 34"/>
                <a:gd name="T29" fmla="*/ 15 h 49"/>
                <a:gd name="T30" fmla="*/ 29 w 34"/>
                <a:gd name="T31" fmla="*/ 15 h 49"/>
                <a:gd name="T32" fmla="*/ 26 w 34"/>
                <a:gd name="T33" fmla="*/ 19 h 49"/>
                <a:gd name="T34" fmla="*/ 14 w 34"/>
                <a:gd name="T35" fmla="*/ 42 h 49"/>
                <a:gd name="T36" fmla="*/ 14 w 34"/>
                <a:gd name="T37" fmla="*/ 42 h 49"/>
                <a:gd name="T38" fmla="*/ 9 w 34"/>
                <a:gd name="T39" fmla="*/ 49 h 49"/>
                <a:gd name="T40" fmla="*/ 7 w 34"/>
                <a:gd name="T41" fmla="*/ 48 h 49"/>
                <a:gd name="T42" fmla="*/ 7 w 34"/>
                <a:gd name="T43" fmla="*/ 48 h 49"/>
                <a:gd name="T44" fmla="*/ 7 w 34"/>
                <a:gd name="T45" fmla="*/ 40 h 49"/>
                <a:gd name="T46" fmla="*/ 5 w 34"/>
                <a:gd name="T47" fmla="*/ 9 h 49"/>
                <a:gd name="T48" fmla="*/ 5 w 34"/>
                <a:gd name="T49" fmla="*/ 9 h 49"/>
                <a:gd name="T50" fmla="*/ 3 w 34"/>
                <a:gd name="T51" fmla="*/ 4 h 49"/>
                <a:gd name="T52" fmla="*/ 0 w 34"/>
                <a:gd name="T53" fmla="*/ 1 h 49"/>
                <a:gd name="T54" fmla="*/ 0 w 34"/>
                <a:gd name="T55" fmla="*/ 0 h 49"/>
                <a:gd name="T56" fmla="*/ 16 w 34"/>
                <a:gd name="T57" fmla="*/ 6 h 49"/>
                <a:gd name="T58" fmla="*/ 15 w 34"/>
                <a:gd name="T59" fmla="*/ 7 h 49"/>
                <a:gd name="T60" fmla="*/ 15 w 34"/>
                <a:gd name="T61" fmla="*/ 7 h 49"/>
                <a:gd name="T62" fmla="*/ 11 w 34"/>
                <a:gd name="T63" fmla="*/ 7 h 49"/>
                <a:gd name="T64" fmla="*/ 10 w 34"/>
                <a:gd name="T65" fmla="*/ 9 h 49"/>
                <a:gd name="T66" fmla="*/ 10 w 34"/>
                <a:gd name="T67" fmla="*/ 9 h 49"/>
                <a:gd name="T68" fmla="*/ 10 w 34"/>
                <a:gd name="T69" fmla="*/ 18 h 49"/>
                <a:gd name="T70" fmla="*/ 10 w 34"/>
                <a:gd name="T71" fmla="*/ 18 h 49"/>
                <a:gd name="T72" fmla="*/ 10 w 34"/>
                <a:gd name="T73" fmla="*/ 18 h 49"/>
                <a:gd name="T74" fmla="*/ 10 w 34"/>
                <a:gd name="T75" fmla="*/ 18 h 49"/>
                <a:gd name="T76" fmla="*/ 18 w 34"/>
                <a:gd name="T77" fmla="*/ 21 h 49"/>
                <a:gd name="T78" fmla="*/ 18 w 34"/>
                <a:gd name="T79" fmla="*/ 21 h 49"/>
                <a:gd name="T80" fmla="*/ 22 w 34"/>
                <a:gd name="T81" fmla="*/ 22 h 49"/>
                <a:gd name="T82" fmla="*/ 23 w 34"/>
                <a:gd name="T83" fmla="*/ 21 h 49"/>
                <a:gd name="T84" fmla="*/ 23 w 34"/>
                <a:gd name="T85" fmla="*/ 21 h 49"/>
                <a:gd name="T86" fmla="*/ 26 w 34"/>
                <a:gd name="T87" fmla="*/ 15 h 49"/>
                <a:gd name="T88" fmla="*/ 26 w 34"/>
                <a:gd name="T89" fmla="*/ 15 h 49"/>
                <a:gd name="T90" fmla="*/ 26 w 34"/>
                <a:gd name="T91" fmla="*/ 13 h 49"/>
                <a:gd name="T92" fmla="*/ 25 w 34"/>
                <a:gd name="T93" fmla="*/ 12 h 49"/>
                <a:gd name="T94" fmla="*/ 22 w 34"/>
                <a:gd name="T95" fmla="*/ 10 h 49"/>
                <a:gd name="T96" fmla="*/ 22 w 34"/>
                <a:gd name="T97" fmla="*/ 7 h 49"/>
                <a:gd name="T98" fmla="*/ 34 w 34"/>
                <a:gd name="T99" fmla="*/ 12 h 49"/>
                <a:gd name="T100" fmla="*/ 34 w 34"/>
                <a:gd name="T101"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 h="49">
                  <a:moveTo>
                    <a:pt x="11" y="22"/>
                  </a:moveTo>
                  <a:lnTo>
                    <a:pt x="11" y="22"/>
                  </a:lnTo>
                  <a:lnTo>
                    <a:pt x="10" y="22"/>
                  </a:lnTo>
                  <a:lnTo>
                    <a:pt x="10" y="22"/>
                  </a:lnTo>
                  <a:lnTo>
                    <a:pt x="10" y="24"/>
                  </a:lnTo>
                  <a:lnTo>
                    <a:pt x="11" y="40"/>
                  </a:lnTo>
                  <a:lnTo>
                    <a:pt x="19" y="27"/>
                  </a:lnTo>
                  <a:lnTo>
                    <a:pt x="19" y="27"/>
                  </a:lnTo>
                  <a:lnTo>
                    <a:pt x="19" y="25"/>
                  </a:lnTo>
                  <a:lnTo>
                    <a:pt x="19" y="25"/>
                  </a:lnTo>
                  <a:lnTo>
                    <a:pt x="19" y="25"/>
                  </a:lnTo>
                  <a:lnTo>
                    <a:pt x="11" y="22"/>
                  </a:lnTo>
                  <a:close/>
                  <a:moveTo>
                    <a:pt x="34" y="15"/>
                  </a:moveTo>
                  <a:lnTo>
                    <a:pt x="34" y="15"/>
                  </a:lnTo>
                  <a:lnTo>
                    <a:pt x="32" y="15"/>
                  </a:lnTo>
                  <a:lnTo>
                    <a:pt x="29" y="15"/>
                  </a:lnTo>
                  <a:lnTo>
                    <a:pt x="26" y="19"/>
                  </a:lnTo>
                  <a:lnTo>
                    <a:pt x="14" y="42"/>
                  </a:lnTo>
                  <a:lnTo>
                    <a:pt x="14" y="42"/>
                  </a:lnTo>
                  <a:lnTo>
                    <a:pt x="9" y="49"/>
                  </a:lnTo>
                  <a:lnTo>
                    <a:pt x="7" y="48"/>
                  </a:lnTo>
                  <a:lnTo>
                    <a:pt x="7" y="48"/>
                  </a:lnTo>
                  <a:lnTo>
                    <a:pt x="7" y="40"/>
                  </a:lnTo>
                  <a:lnTo>
                    <a:pt x="5" y="9"/>
                  </a:lnTo>
                  <a:lnTo>
                    <a:pt x="5" y="9"/>
                  </a:lnTo>
                  <a:lnTo>
                    <a:pt x="3" y="4"/>
                  </a:lnTo>
                  <a:lnTo>
                    <a:pt x="0" y="1"/>
                  </a:lnTo>
                  <a:lnTo>
                    <a:pt x="0" y="0"/>
                  </a:lnTo>
                  <a:lnTo>
                    <a:pt x="16" y="6"/>
                  </a:lnTo>
                  <a:lnTo>
                    <a:pt x="15" y="7"/>
                  </a:lnTo>
                  <a:lnTo>
                    <a:pt x="15" y="7"/>
                  </a:lnTo>
                  <a:lnTo>
                    <a:pt x="11" y="7"/>
                  </a:lnTo>
                  <a:lnTo>
                    <a:pt x="10" y="9"/>
                  </a:lnTo>
                  <a:lnTo>
                    <a:pt x="10" y="9"/>
                  </a:lnTo>
                  <a:lnTo>
                    <a:pt x="10" y="18"/>
                  </a:lnTo>
                  <a:lnTo>
                    <a:pt x="10" y="18"/>
                  </a:lnTo>
                  <a:lnTo>
                    <a:pt x="10" y="18"/>
                  </a:lnTo>
                  <a:lnTo>
                    <a:pt x="10" y="18"/>
                  </a:lnTo>
                  <a:lnTo>
                    <a:pt x="18" y="21"/>
                  </a:lnTo>
                  <a:lnTo>
                    <a:pt x="18" y="21"/>
                  </a:lnTo>
                  <a:lnTo>
                    <a:pt x="22" y="22"/>
                  </a:lnTo>
                  <a:lnTo>
                    <a:pt x="23" y="21"/>
                  </a:lnTo>
                  <a:lnTo>
                    <a:pt x="23" y="21"/>
                  </a:lnTo>
                  <a:lnTo>
                    <a:pt x="26" y="15"/>
                  </a:lnTo>
                  <a:lnTo>
                    <a:pt x="26" y="15"/>
                  </a:lnTo>
                  <a:lnTo>
                    <a:pt x="26" y="13"/>
                  </a:lnTo>
                  <a:lnTo>
                    <a:pt x="25" y="12"/>
                  </a:lnTo>
                  <a:lnTo>
                    <a:pt x="22" y="10"/>
                  </a:lnTo>
                  <a:lnTo>
                    <a:pt x="22" y="7"/>
                  </a:lnTo>
                  <a:lnTo>
                    <a:pt x="34" y="12"/>
                  </a:lnTo>
                  <a:lnTo>
                    <a:pt x="34"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8" name="Freeform 103">
              <a:extLst>
                <a:ext uri="{FF2B5EF4-FFF2-40B4-BE49-F238E27FC236}">
                  <a16:creationId xmlns:a16="http://schemas.microsoft.com/office/drawing/2014/main" id="{14BD23A0-09A6-4BCC-AF23-5A4A54D87798}"/>
                </a:ext>
              </a:extLst>
            </p:cNvPr>
            <p:cNvSpPr>
              <a:spLocks noEditPoints="1"/>
            </p:cNvSpPr>
            <p:nvPr userDrawn="1"/>
          </p:nvSpPr>
          <p:spPr bwMode="auto">
            <a:xfrm>
              <a:off x="5063" y="557"/>
              <a:ext cx="19" cy="28"/>
            </a:xfrm>
            <a:custGeom>
              <a:avLst/>
              <a:gdLst>
                <a:gd name="T0" fmla="*/ 19 w 36"/>
                <a:gd name="T1" fmla="*/ 35 h 58"/>
                <a:gd name="T2" fmla="*/ 17 w 36"/>
                <a:gd name="T3" fmla="*/ 32 h 58"/>
                <a:gd name="T4" fmla="*/ 12 w 36"/>
                <a:gd name="T5" fmla="*/ 31 h 58"/>
                <a:gd name="T6" fmla="*/ 8 w 36"/>
                <a:gd name="T7" fmla="*/ 34 h 58"/>
                <a:gd name="T8" fmla="*/ 7 w 36"/>
                <a:gd name="T9" fmla="*/ 37 h 58"/>
                <a:gd name="T10" fmla="*/ 7 w 36"/>
                <a:gd name="T11" fmla="*/ 43 h 58"/>
                <a:gd name="T12" fmla="*/ 11 w 36"/>
                <a:gd name="T13" fmla="*/ 49 h 58"/>
                <a:gd name="T14" fmla="*/ 13 w 36"/>
                <a:gd name="T15" fmla="*/ 50 h 58"/>
                <a:gd name="T16" fmla="*/ 19 w 36"/>
                <a:gd name="T17" fmla="*/ 35 h 58"/>
                <a:gd name="T18" fmla="*/ 35 w 36"/>
                <a:gd name="T19" fmla="*/ 20 h 58"/>
                <a:gd name="T20" fmla="*/ 29 w 36"/>
                <a:gd name="T21" fmla="*/ 20 h 58"/>
                <a:gd name="T22" fmla="*/ 25 w 36"/>
                <a:gd name="T23" fmla="*/ 35 h 58"/>
                <a:gd name="T24" fmla="*/ 20 w 36"/>
                <a:gd name="T25" fmla="*/ 50 h 58"/>
                <a:gd name="T26" fmla="*/ 20 w 36"/>
                <a:gd name="T27" fmla="*/ 53 h 58"/>
                <a:gd name="T28" fmla="*/ 24 w 36"/>
                <a:gd name="T29" fmla="*/ 58 h 58"/>
                <a:gd name="T30" fmla="*/ 7 w 36"/>
                <a:gd name="T31" fmla="*/ 49 h 58"/>
                <a:gd name="T32" fmla="*/ 1 w 36"/>
                <a:gd name="T33" fmla="*/ 43 h 58"/>
                <a:gd name="T34" fmla="*/ 0 w 36"/>
                <a:gd name="T35" fmla="*/ 40 h 58"/>
                <a:gd name="T36" fmla="*/ 1 w 36"/>
                <a:gd name="T37" fmla="*/ 34 h 58"/>
                <a:gd name="T38" fmla="*/ 3 w 36"/>
                <a:gd name="T39" fmla="*/ 29 h 58"/>
                <a:gd name="T40" fmla="*/ 11 w 36"/>
                <a:gd name="T41" fmla="*/ 28 h 58"/>
                <a:gd name="T42" fmla="*/ 11 w 36"/>
                <a:gd name="T43" fmla="*/ 26 h 58"/>
                <a:gd name="T44" fmla="*/ 8 w 36"/>
                <a:gd name="T45" fmla="*/ 10 h 58"/>
                <a:gd name="T46" fmla="*/ 4 w 36"/>
                <a:gd name="T47" fmla="*/ 3 h 58"/>
                <a:gd name="T48" fmla="*/ 12 w 36"/>
                <a:gd name="T49" fmla="*/ 5 h 58"/>
                <a:gd name="T50" fmla="*/ 16 w 36"/>
                <a:gd name="T51" fmla="*/ 28 h 58"/>
                <a:gd name="T52" fmla="*/ 18 w 36"/>
                <a:gd name="T53" fmla="*/ 31 h 58"/>
                <a:gd name="T54" fmla="*/ 20 w 36"/>
                <a:gd name="T55" fmla="*/ 31 h 58"/>
                <a:gd name="T56" fmla="*/ 25 w 36"/>
                <a:gd name="T57" fmla="*/ 17 h 58"/>
                <a:gd name="T58" fmla="*/ 24 w 36"/>
                <a:gd name="T59" fmla="*/ 16 h 58"/>
                <a:gd name="T60" fmla="*/ 21 w 36"/>
                <a:gd name="T61" fmla="*/ 10 h 58"/>
                <a:gd name="T62" fmla="*/ 35 w 36"/>
                <a:gd name="T63" fmla="*/ 2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58">
                  <a:moveTo>
                    <a:pt x="19" y="35"/>
                  </a:moveTo>
                  <a:lnTo>
                    <a:pt x="19" y="35"/>
                  </a:lnTo>
                  <a:lnTo>
                    <a:pt x="19" y="34"/>
                  </a:lnTo>
                  <a:lnTo>
                    <a:pt x="17" y="32"/>
                  </a:lnTo>
                  <a:lnTo>
                    <a:pt x="17" y="32"/>
                  </a:lnTo>
                  <a:lnTo>
                    <a:pt x="12" y="31"/>
                  </a:lnTo>
                  <a:lnTo>
                    <a:pt x="9" y="32"/>
                  </a:lnTo>
                  <a:lnTo>
                    <a:pt x="8" y="34"/>
                  </a:lnTo>
                  <a:lnTo>
                    <a:pt x="7" y="37"/>
                  </a:lnTo>
                  <a:lnTo>
                    <a:pt x="7" y="37"/>
                  </a:lnTo>
                  <a:lnTo>
                    <a:pt x="5" y="40"/>
                  </a:lnTo>
                  <a:lnTo>
                    <a:pt x="7" y="43"/>
                  </a:lnTo>
                  <a:lnTo>
                    <a:pt x="8" y="46"/>
                  </a:lnTo>
                  <a:lnTo>
                    <a:pt x="11" y="49"/>
                  </a:lnTo>
                  <a:lnTo>
                    <a:pt x="11" y="49"/>
                  </a:lnTo>
                  <a:lnTo>
                    <a:pt x="13" y="50"/>
                  </a:lnTo>
                  <a:lnTo>
                    <a:pt x="15" y="49"/>
                  </a:lnTo>
                  <a:lnTo>
                    <a:pt x="19" y="35"/>
                  </a:lnTo>
                  <a:close/>
                  <a:moveTo>
                    <a:pt x="35" y="20"/>
                  </a:moveTo>
                  <a:lnTo>
                    <a:pt x="35" y="20"/>
                  </a:lnTo>
                  <a:lnTo>
                    <a:pt x="30" y="19"/>
                  </a:lnTo>
                  <a:lnTo>
                    <a:pt x="29" y="20"/>
                  </a:lnTo>
                  <a:lnTo>
                    <a:pt x="29" y="20"/>
                  </a:lnTo>
                  <a:lnTo>
                    <a:pt x="25" y="35"/>
                  </a:lnTo>
                  <a:lnTo>
                    <a:pt x="25" y="35"/>
                  </a:lnTo>
                  <a:lnTo>
                    <a:pt x="20" y="50"/>
                  </a:lnTo>
                  <a:lnTo>
                    <a:pt x="20" y="50"/>
                  </a:lnTo>
                  <a:lnTo>
                    <a:pt x="20" y="53"/>
                  </a:lnTo>
                  <a:lnTo>
                    <a:pt x="24" y="55"/>
                  </a:lnTo>
                  <a:lnTo>
                    <a:pt x="24" y="58"/>
                  </a:lnTo>
                  <a:lnTo>
                    <a:pt x="7" y="49"/>
                  </a:lnTo>
                  <a:lnTo>
                    <a:pt x="7" y="49"/>
                  </a:lnTo>
                  <a:lnTo>
                    <a:pt x="3" y="46"/>
                  </a:lnTo>
                  <a:lnTo>
                    <a:pt x="1" y="43"/>
                  </a:lnTo>
                  <a:lnTo>
                    <a:pt x="1" y="43"/>
                  </a:lnTo>
                  <a:lnTo>
                    <a:pt x="0" y="40"/>
                  </a:lnTo>
                  <a:lnTo>
                    <a:pt x="1" y="34"/>
                  </a:lnTo>
                  <a:lnTo>
                    <a:pt x="1" y="34"/>
                  </a:lnTo>
                  <a:lnTo>
                    <a:pt x="2" y="32"/>
                  </a:lnTo>
                  <a:lnTo>
                    <a:pt x="3" y="29"/>
                  </a:lnTo>
                  <a:lnTo>
                    <a:pt x="7" y="28"/>
                  </a:lnTo>
                  <a:lnTo>
                    <a:pt x="11" y="28"/>
                  </a:lnTo>
                  <a:lnTo>
                    <a:pt x="11" y="28"/>
                  </a:lnTo>
                  <a:lnTo>
                    <a:pt x="11" y="26"/>
                  </a:lnTo>
                  <a:lnTo>
                    <a:pt x="8" y="10"/>
                  </a:lnTo>
                  <a:lnTo>
                    <a:pt x="8" y="10"/>
                  </a:lnTo>
                  <a:lnTo>
                    <a:pt x="7" y="5"/>
                  </a:lnTo>
                  <a:lnTo>
                    <a:pt x="4" y="3"/>
                  </a:lnTo>
                  <a:lnTo>
                    <a:pt x="5" y="0"/>
                  </a:lnTo>
                  <a:lnTo>
                    <a:pt x="12" y="5"/>
                  </a:lnTo>
                  <a:lnTo>
                    <a:pt x="16" y="28"/>
                  </a:lnTo>
                  <a:lnTo>
                    <a:pt x="16" y="28"/>
                  </a:lnTo>
                  <a:lnTo>
                    <a:pt x="18" y="31"/>
                  </a:lnTo>
                  <a:lnTo>
                    <a:pt x="18" y="31"/>
                  </a:lnTo>
                  <a:lnTo>
                    <a:pt x="20" y="31"/>
                  </a:lnTo>
                  <a:lnTo>
                    <a:pt x="20" y="31"/>
                  </a:lnTo>
                  <a:lnTo>
                    <a:pt x="20" y="31"/>
                  </a:lnTo>
                  <a:lnTo>
                    <a:pt x="25" y="17"/>
                  </a:lnTo>
                  <a:lnTo>
                    <a:pt x="25" y="17"/>
                  </a:lnTo>
                  <a:lnTo>
                    <a:pt x="24" y="16"/>
                  </a:lnTo>
                  <a:lnTo>
                    <a:pt x="20" y="13"/>
                  </a:lnTo>
                  <a:lnTo>
                    <a:pt x="21" y="10"/>
                  </a:lnTo>
                  <a:lnTo>
                    <a:pt x="36" y="17"/>
                  </a:lnTo>
                  <a:lnTo>
                    <a:pt x="35"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9" name="Freeform 104">
              <a:extLst>
                <a:ext uri="{FF2B5EF4-FFF2-40B4-BE49-F238E27FC236}">
                  <a16:creationId xmlns:a16="http://schemas.microsoft.com/office/drawing/2014/main" id="{29654618-9AA0-4750-83FD-86DB1EE2920E}"/>
                </a:ext>
              </a:extLst>
            </p:cNvPr>
            <p:cNvSpPr>
              <a:spLocks/>
            </p:cNvSpPr>
            <p:nvPr userDrawn="1"/>
          </p:nvSpPr>
          <p:spPr bwMode="auto">
            <a:xfrm>
              <a:off x="5048" y="551"/>
              <a:ext cx="17" cy="26"/>
            </a:xfrm>
            <a:custGeom>
              <a:avLst/>
              <a:gdLst>
                <a:gd name="T0" fmla="*/ 34 w 35"/>
                <a:gd name="T1" fmla="*/ 14 h 53"/>
                <a:gd name="T2" fmla="*/ 34 w 35"/>
                <a:gd name="T3" fmla="*/ 14 h 53"/>
                <a:gd name="T4" fmla="*/ 30 w 35"/>
                <a:gd name="T5" fmla="*/ 11 h 53"/>
                <a:gd name="T6" fmla="*/ 28 w 35"/>
                <a:gd name="T7" fmla="*/ 12 h 53"/>
                <a:gd name="T8" fmla="*/ 28 w 35"/>
                <a:gd name="T9" fmla="*/ 12 h 53"/>
                <a:gd name="T10" fmla="*/ 25 w 35"/>
                <a:gd name="T11" fmla="*/ 18 h 53"/>
                <a:gd name="T12" fmla="*/ 16 w 35"/>
                <a:gd name="T13" fmla="*/ 44 h 53"/>
                <a:gd name="T14" fmla="*/ 21 w 35"/>
                <a:gd name="T15" fmla="*/ 47 h 53"/>
                <a:gd name="T16" fmla="*/ 21 w 35"/>
                <a:gd name="T17" fmla="*/ 47 h 53"/>
                <a:gd name="T18" fmla="*/ 22 w 35"/>
                <a:gd name="T19" fmla="*/ 47 h 53"/>
                <a:gd name="T20" fmla="*/ 23 w 35"/>
                <a:gd name="T21" fmla="*/ 47 h 53"/>
                <a:gd name="T22" fmla="*/ 27 w 35"/>
                <a:gd name="T23" fmla="*/ 41 h 53"/>
                <a:gd name="T24" fmla="*/ 28 w 35"/>
                <a:gd name="T25" fmla="*/ 44 h 53"/>
                <a:gd name="T26" fmla="*/ 28 w 35"/>
                <a:gd name="T27" fmla="*/ 44 h 53"/>
                <a:gd name="T28" fmla="*/ 24 w 35"/>
                <a:gd name="T29" fmla="*/ 53 h 53"/>
                <a:gd name="T30" fmla="*/ 24 w 35"/>
                <a:gd name="T31" fmla="*/ 53 h 53"/>
                <a:gd name="T32" fmla="*/ 22 w 35"/>
                <a:gd name="T33" fmla="*/ 52 h 53"/>
                <a:gd name="T34" fmla="*/ 22 w 35"/>
                <a:gd name="T35" fmla="*/ 52 h 53"/>
                <a:gd name="T36" fmla="*/ 19 w 35"/>
                <a:gd name="T37" fmla="*/ 49 h 53"/>
                <a:gd name="T38" fmla="*/ 5 w 35"/>
                <a:gd name="T39" fmla="*/ 40 h 53"/>
                <a:gd name="T40" fmla="*/ 5 w 35"/>
                <a:gd name="T41" fmla="*/ 40 h 53"/>
                <a:gd name="T42" fmla="*/ 0 w 35"/>
                <a:gd name="T43" fmla="*/ 37 h 53"/>
                <a:gd name="T44" fmla="*/ 0 w 35"/>
                <a:gd name="T45" fmla="*/ 37 h 53"/>
                <a:gd name="T46" fmla="*/ 4 w 35"/>
                <a:gd name="T47" fmla="*/ 26 h 53"/>
                <a:gd name="T48" fmla="*/ 6 w 35"/>
                <a:gd name="T49" fmla="*/ 26 h 53"/>
                <a:gd name="T50" fmla="*/ 6 w 35"/>
                <a:gd name="T51" fmla="*/ 26 h 53"/>
                <a:gd name="T52" fmla="*/ 5 w 35"/>
                <a:gd name="T53" fmla="*/ 34 h 53"/>
                <a:gd name="T54" fmla="*/ 5 w 35"/>
                <a:gd name="T55" fmla="*/ 37 h 53"/>
                <a:gd name="T56" fmla="*/ 6 w 35"/>
                <a:gd name="T57" fmla="*/ 37 h 53"/>
                <a:gd name="T58" fmla="*/ 10 w 35"/>
                <a:gd name="T59" fmla="*/ 40 h 53"/>
                <a:gd name="T60" fmla="*/ 21 w 35"/>
                <a:gd name="T61" fmla="*/ 15 h 53"/>
                <a:gd name="T62" fmla="*/ 21 w 35"/>
                <a:gd name="T63" fmla="*/ 15 h 53"/>
                <a:gd name="T64" fmla="*/ 23 w 35"/>
                <a:gd name="T65" fmla="*/ 8 h 53"/>
                <a:gd name="T66" fmla="*/ 23 w 35"/>
                <a:gd name="T67" fmla="*/ 8 h 53"/>
                <a:gd name="T68" fmla="*/ 23 w 35"/>
                <a:gd name="T69" fmla="*/ 6 h 53"/>
                <a:gd name="T70" fmla="*/ 19 w 35"/>
                <a:gd name="T71" fmla="*/ 3 h 53"/>
                <a:gd name="T72" fmla="*/ 19 w 35"/>
                <a:gd name="T73" fmla="*/ 0 h 53"/>
                <a:gd name="T74" fmla="*/ 35 w 35"/>
                <a:gd name="T75" fmla="*/ 11 h 53"/>
                <a:gd name="T76" fmla="*/ 34 w 35"/>
                <a:gd name="T77" fmla="*/ 1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 h="53">
                  <a:moveTo>
                    <a:pt x="34" y="14"/>
                  </a:moveTo>
                  <a:lnTo>
                    <a:pt x="34" y="14"/>
                  </a:lnTo>
                  <a:lnTo>
                    <a:pt x="30" y="11"/>
                  </a:lnTo>
                  <a:lnTo>
                    <a:pt x="28" y="12"/>
                  </a:lnTo>
                  <a:lnTo>
                    <a:pt x="28" y="12"/>
                  </a:lnTo>
                  <a:lnTo>
                    <a:pt x="25" y="18"/>
                  </a:lnTo>
                  <a:lnTo>
                    <a:pt x="16" y="44"/>
                  </a:lnTo>
                  <a:lnTo>
                    <a:pt x="21" y="47"/>
                  </a:lnTo>
                  <a:lnTo>
                    <a:pt x="21" y="47"/>
                  </a:lnTo>
                  <a:lnTo>
                    <a:pt x="22" y="47"/>
                  </a:lnTo>
                  <a:lnTo>
                    <a:pt x="23" y="47"/>
                  </a:lnTo>
                  <a:lnTo>
                    <a:pt x="27" y="41"/>
                  </a:lnTo>
                  <a:lnTo>
                    <a:pt x="28" y="44"/>
                  </a:lnTo>
                  <a:lnTo>
                    <a:pt x="28" y="44"/>
                  </a:lnTo>
                  <a:lnTo>
                    <a:pt x="24" y="53"/>
                  </a:lnTo>
                  <a:lnTo>
                    <a:pt x="24" y="53"/>
                  </a:lnTo>
                  <a:lnTo>
                    <a:pt x="22" y="52"/>
                  </a:lnTo>
                  <a:lnTo>
                    <a:pt x="22" y="52"/>
                  </a:lnTo>
                  <a:lnTo>
                    <a:pt x="19" y="49"/>
                  </a:lnTo>
                  <a:lnTo>
                    <a:pt x="5" y="40"/>
                  </a:lnTo>
                  <a:lnTo>
                    <a:pt x="5" y="40"/>
                  </a:lnTo>
                  <a:lnTo>
                    <a:pt x="0" y="37"/>
                  </a:lnTo>
                  <a:lnTo>
                    <a:pt x="0" y="37"/>
                  </a:lnTo>
                  <a:lnTo>
                    <a:pt x="4" y="26"/>
                  </a:lnTo>
                  <a:lnTo>
                    <a:pt x="6" y="26"/>
                  </a:lnTo>
                  <a:lnTo>
                    <a:pt x="6" y="26"/>
                  </a:lnTo>
                  <a:lnTo>
                    <a:pt x="5" y="34"/>
                  </a:lnTo>
                  <a:lnTo>
                    <a:pt x="5" y="37"/>
                  </a:lnTo>
                  <a:lnTo>
                    <a:pt x="6" y="37"/>
                  </a:lnTo>
                  <a:lnTo>
                    <a:pt x="10" y="40"/>
                  </a:lnTo>
                  <a:lnTo>
                    <a:pt x="21" y="15"/>
                  </a:lnTo>
                  <a:lnTo>
                    <a:pt x="21" y="15"/>
                  </a:lnTo>
                  <a:lnTo>
                    <a:pt x="23" y="8"/>
                  </a:lnTo>
                  <a:lnTo>
                    <a:pt x="23" y="8"/>
                  </a:lnTo>
                  <a:lnTo>
                    <a:pt x="23" y="6"/>
                  </a:lnTo>
                  <a:lnTo>
                    <a:pt x="19" y="3"/>
                  </a:lnTo>
                  <a:lnTo>
                    <a:pt x="19" y="0"/>
                  </a:lnTo>
                  <a:lnTo>
                    <a:pt x="35" y="11"/>
                  </a:ln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0" name="Freeform 105">
              <a:extLst>
                <a:ext uri="{FF2B5EF4-FFF2-40B4-BE49-F238E27FC236}">
                  <a16:creationId xmlns:a16="http://schemas.microsoft.com/office/drawing/2014/main" id="{C5E8C9DB-4E75-480D-BCF7-14606FA55821}"/>
                </a:ext>
              </a:extLst>
            </p:cNvPr>
            <p:cNvSpPr>
              <a:spLocks/>
            </p:cNvSpPr>
            <p:nvPr userDrawn="1"/>
          </p:nvSpPr>
          <p:spPr bwMode="auto">
            <a:xfrm>
              <a:off x="5027" y="533"/>
              <a:ext cx="27" cy="34"/>
            </a:xfrm>
            <a:custGeom>
              <a:avLst/>
              <a:gdLst>
                <a:gd name="T0" fmla="*/ 54 w 55"/>
                <a:gd name="T1" fmla="*/ 35 h 68"/>
                <a:gd name="T2" fmla="*/ 54 w 55"/>
                <a:gd name="T3" fmla="*/ 35 h 68"/>
                <a:gd name="T4" fmla="*/ 49 w 55"/>
                <a:gd name="T5" fmla="*/ 32 h 68"/>
                <a:gd name="T6" fmla="*/ 48 w 55"/>
                <a:gd name="T7" fmla="*/ 33 h 68"/>
                <a:gd name="T8" fmla="*/ 48 w 55"/>
                <a:gd name="T9" fmla="*/ 33 h 68"/>
                <a:gd name="T10" fmla="*/ 41 w 55"/>
                <a:gd name="T11" fmla="*/ 47 h 68"/>
                <a:gd name="T12" fmla="*/ 41 w 55"/>
                <a:gd name="T13" fmla="*/ 47 h 68"/>
                <a:gd name="T14" fmla="*/ 33 w 55"/>
                <a:gd name="T15" fmla="*/ 61 h 68"/>
                <a:gd name="T16" fmla="*/ 33 w 55"/>
                <a:gd name="T17" fmla="*/ 61 h 68"/>
                <a:gd name="T18" fmla="*/ 34 w 55"/>
                <a:gd name="T19" fmla="*/ 62 h 68"/>
                <a:gd name="T20" fmla="*/ 38 w 55"/>
                <a:gd name="T21" fmla="*/ 67 h 68"/>
                <a:gd name="T22" fmla="*/ 37 w 55"/>
                <a:gd name="T23" fmla="*/ 68 h 68"/>
                <a:gd name="T24" fmla="*/ 25 w 55"/>
                <a:gd name="T25" fmla="*/ 59 h 68"/>
                <a:gd name="T26" fmla="*/ 25 w 55"/>
                <a:gd name="T27" fmla="*/ 59 h 68"/>
                <a:gd name="T28" fmla="*/ 26 w 55"/>
                <a:gd name="T29" fmla="*/ 58 h 68"/>
                <a:gd name="T30" fmla="*/ 33 w 55"/>
                <a:gd name="T31" fmla="*/ 24 h 68"/>
                <a:gd name="T32" fmla="*/ 33 w 55"/>
                <a:gd name="T33" fmla="*/ 24 h 68"/>
                <a:gd name="T34" fmla="*/ 11 w 55"/>
                <a:gd name="T35" fmla="*/ 45 h 68"/>
                <a:gd name="T36" fmla="*/ 0 w 55"/>
                <a:gd name="T37" fmla="*/ 36 h 68"/>
                <a:gd name="T38" fmla="*/ 2 w 55"/>
                <a:gd name="T39" fmla="*/ 33 h 68"/>
                <a:gd name="T40" fmla="*/ 2 w 55"/>
                <a:gd name="T41" fmla="*/ 33 h 68"/>
                <a:gd name="T42" fmla="*/ 6 w 55"/>
                <a:gd name="T43" fmla="*/ 36 h 68"/>
                <a:gd name="T44" fmla="*/ 7 w 55"/>
                <a:gd name="T45" fmla="*/ 36 h 68"/>
                <a:gd name="T46" fmla="*/ 7 w 55"/>
                <a:gd name="T47" fmla="*/ 36 h 68"/>
                <a:gd name="T48" fmla="*/ 14 w 55"/>
                <a:gd name="T49" fmla="*/ 23 h 68"/>
                <a:gd name="T50" fmla="*/ 14 w 55"/>
                <a:gd name="T51" fmla="*/ 23 h 68"/>
                <a:gd name="T52" fmla="*/ 22 w 55"/>
                <a:gd name="T53" fmla="*/ 9 h 68"/>
                <a:gd name="T54" fmla="*/ 22 w 55"/>
                <a:gd name="T55" fmla="*/ 9 h 68"/>
                <a:gd name="T56" fmla="*/ 22 w 55"/>
                <a:gd name="T57" fmla="*/ 8 h 68"/>
                <a:gd name="T58" fmla="*/ 22 w 55"/>
                <a:gd name="T59" fmla="*/ 6 h 68"/>
                <a:gd name="T60" fmla="*/ 17 w 55"/>
                <a:gd name="T61" fmla="*/ 3 h 68"/>
                <a:gd name="T62" fmla="*/ 19 w 55"/>
                <a:gd name="T63" fmla="*/ 0 h 68"/>
                <a:gd name="T64" fmla="*/ 32 w 55"/>
                <a:gd name="T65" fmla="*/ 12 h 68"/>
                <a:gd name="T66" fmla="*/ 31 w 55"/>
                <a:gd name="T67" fmla="*/ 15 h 68"/>
                <a:gd name="T68" fmla="*/ 31 w 55"/>
                <a:gd name="T69" fmla="*/ 15 h 68"/>
                <a:gd name="T70" fmla="*/ 28 w 55"/>
                <a:gd name="T71" fmla="*/ 12 h 68"/>
                <a:gd name="T72" fmla="*/ 26 w 55"/>
                <a:gd name="T73" fmla="*/ 12 h 68"/>
                <a:gd name="T74" fmla="*/ 12 w 55"/>
                <a:gd name="T75" fmla="*/ 41 h 68"/>
                <a:gd name="T76" fmla="*/ 12 w 55"/>
                <a:gd name="T77" fmla="*/ 41 h 68"/>
                <a:gd name="T78" fmla="*/ 34 w 55"/>
                <a:gd name="T79" fmla="*/ 20 h 68"/>
                <a:gd name="T80" fmla="*/ 34 w 55"/>
                <a:gd name="T81" fmla="*/ 20 h 68"/>
                <a:gd name="T82" fmla="*/ 37 w 55"/>
                <a:gd name="T83" fmla="*/ 17 h 68"/>
                <a:gd name="T84" fmla="*/ 39 w 55"/>
                <a:gd name="T85" fmla="*/ 20 h 68"/>
                <a:gd name="T86" fmla="*/ 39 w 55"/>
                <a:gd name="T87" fmla="*/ 20 h 68"/>
                <a:gd name="T88" fmla="*/ 39 w 55"/>
                <a:gd name="T89" fmla="*/ 23 h 68"/>
                <a:gd name="T90" fmla="*/ 31 w 55"/>
                <a:gd name="T91" fmla="*/ 59 h 68"/>
                <a:gd name="T92" fmla="*/ 31 w 55"/>
                <a:gd name="T93" fmla="*/ 59 h 68"/>
                <a:gd name="T94" fmla="*/ 43 w 55"/>
                <a:gd name="T95" fmla="*/ 35 h 68"/>
                <a:gd name="T96" fmla="*/ 43 w 55"/>
                <a:gd name="T97" fmla="*/ 35 h 68"/>
                <a:gd name="T98" fmla="*/ 46 w 55"/>
                <a:gd name="T99" fmla="*/ 30 h 68"/>
                <a:gd name="T100" fmla="*/ 46 w 55"/>
                <a:gd name="T101" fmla="*/ 30 h 68"/>
                <a:gd name="T102" fmla="*/ 46 w 55"/>
                <a:gd name="T103" fmla="*/ 29 h 68"/>
                <a:gd name="T104" fmla="*/ 42 w 55"/>
                <a:gd name="T105" fmla="*/ 24 h 68"/>
                <a:gd name="T106" fmla="*/ 43 w 55"/>
                <a:gd name="T107" fmla="*/ 23 h 68"/>
                <a:gd name="T108" fmla="*/ 55 w 55"/>
                <a:gd name="T109" fmla="*/ 33 h 68"/>
                <a:gd name="T110" fmla="*/ 54 w 55"/>
                <a:gd name="T111" fmla="*/ 3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5" h="68">
                  <a:moveTo>
                    <a:pt x="54" y="35"/>
                  </a:moveTo>
                  <a:lnTo>
                    <a:pt x="54" y="35"/>
                  </a:lnTo>
                  <a:lnTo>
                    <a:pt x="49" y="32"/>
                  </a:lnTo>
                  <a:lnTo>
                    <a:pt x="48" y="33"/>
                  </a:lnTo>
                  <a:lnTo>
                    <a:pt x="48" y="33"/>
                  </a:lnTo>
                  <a:lnTo>
                    <a:pt x="41" y="47"/>
                  </a:lnTo>
                  <a:lnTo>
                    <a:pt x="41" y="47"/>
                  </a:lnTo>
                  <a:lnTo>
                    <a:pt x="33" y="61"/>
                  </a:lnTo>
                  <a:lnTo>
                    <a:pt x="33" y="61"/>
                  </a:lnTo>
                  <a:lnTo>
                    <a:pt x="34" y="62"/>
                  </a:lnTo>
                  <a:lnTo>
                    <a:pt x="38" y="67"/>
                  </a:lnTo>
                  <a:lnTo>
                    <a:pt x="37" y="68"/>
                  </a:lnTo>
                  <a:lnTo>
                    <a:pt x="25" y="59"/>
                  </a:lnTo>
                  <a:lnTo>
                    <a:pt x="25" y="59"/>
                  </a:lnTo>
                  <a:lnTo>
                    <a:pt x="26" y="58"/>
                  </a:lnTo>
                  <a:lnTo>
                    <a:pt x="33" y="24"/>
                  </a:lnTo>
                  <a:lnTo>
                    <a:pt x="33" y="24"/>
                  </a:lnTo>
                  <a:lnTo>
                    <a:pt x="11" y="45"/>
                  </a:lnTo>
                  <a:lnTo>
                    <a:pt x="0" y="36"/>
                  </a:lnTo>
                  <a:lnTo>
                    <a:pt x="2" y="33"/>
                  </a:lnTo>
                  <a:lnTo>
                    <a:pt x="2" y="33"/>
                  </a:lnTo>
                  <a:lnTo>
                    <a:pt x="6" y="36"/>
                  </a:lnTo>
                  <a:lnTo>
                    <a:pt x="7" y="36"/>
                  </a:lnTo>
                  <a:lnTo>
                    <a:pt x="7" y="36"/>
                  </a:lnTo>
                  <a:lnTo>
                    <a:pt x="14" y="23"/>
                  </a:lnTo>
                  <a:lnTo>
                    <a:pt x="14" y="23"/>
                  </a:lnTo>
                  <a:lnTo>
                    <a:pt x="22" y="9"/>
                  </a:lnTo>
                  <a:lnTo>
                    <a:pt x="22" y="9"/>
                  </a:lnTo>
                  <a:lnTo>
                    <a:pt x="22" y="8"/>
                  </a:lnTo>
                  <a:lnTo>
                    <a:pt x="22" y="6"/>
                  </a:lnTo>
                  <a:lnTo>
                    <a:pt x="17" y="3"/>
                  </a:lnTo>
                  <a:lnTo>
                    <a:pt x="19" y="0"/>
                  </a:lnTo>
                  <a:lnTo>
                    <a:pt x="32" y="12"/>
                  </a:lnTo>
                  <a:lnTo>
                    <a:pt x="31" y="15"/>
                  </a:lnTo>
                  <a:lnTo>
                    <a:pt x="31" y="15"/>
                  </a:lnTo>
                  <a:lnTo>
                    <a:pt x="28" y="12"/>
                  </a:lnTo>
                  <a:lnTo>
                    <a:pt x="26" y="12"/>
                  </a:lnTo>
                  <a:lnTo>
                    <a:pt x="12" y="41"/>
                  </a:lnTo>
                  <a:lnTo>
                    <a:pt x="12" y="41"/>
                  </a:lnTo>
                  <a:lnTo>
                    <a:pt x="34" y="20"/>
                  </a:lnTo>
                  <a:lnTo>
                    <a:pt x="34" y="20"/>
                  </a:lnTo>
                  <a:lnTo>
                    <a:pt x="37" y="17"/>
                  </a:lnTo>
                  <a:lnTo>
                    <a:pt x="39" y="20"/>
                  </a:lnTo>
                  <a:lnTo>
                    <a:pt x="39" y="20"/>
                  </a:lnTo>
                  <a:lnTo>
                    <a:pt x="39" y="23"/>
                  </a:lnTo>
                  <a:lnTo>
                    <a:pt x="31" y="59"/>
                  </a:lnTo>
                  <a:lnTo>
                    <a:pt x="31" y="59"/>
                  </a:lnTo>
                  <a:lnTo>
                    <a:pt x="43" y="35"/>
                  </a:lnTo>
                  <a:lnTo>
                    <a:pt x="43" y="35"/>
                  </a:lnTo>
                  <a:lnTo>
                    <a:pt x="46" y="30"/>
                  </a:lnTo>
                  <a:lnTo>
                    <a:pt x="46" y="30"/>
                  </a:lnTo>
                  <a:lnTo>
                    <a:pt x="46" y="29"/>
                  </a:lnTo>
                  <a:lnTo>
                    <a:pt x="42" y="24"/>
                  </a:lnTo>
                  <a:lnTo>
                    <a:pt x="43" y="23"/>
                  </a:lnTo>
                  <a:lnTo>
                    <a:pt x="55" y="33"/>
                  </a:lnTo>
                  <a:lnTo>
                    <a:pt x="54"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1" name="Freeform 106">
              <a:extLst>
                <a:ext uri="{FF2B5EF4-FFF2-40B4-BE49-F238E27FC236}">
                  <a16:creationId xmlns:a16="http://schemas.microsoft.com/office/drawing/2014/main" id="{5AAFC3C4-835C-43B0-91E3-C807C92968BA}"/>
                </a:ext>
              </a:extLst>
            </p:cNvPr>
            <p:cNvSpPr>
              <a:spLocks/>
            </p:cNvSpPr>
            <p:nvPr userDrawn="1"/>
          </p:nvSpPr>
          <p:spPr bwMode="auto">
            <a:xfrm>
              <a:off x="5016" y="521"/>
              <a:ext cx="20" cy="27"/>
            </a:xfrm>
            <a:custGeom>
              <a:avLst/>
              <a:gdLst>
                <a:gd name="T0" fmla="*/ 39 w 41"/>
                <a:gd name="T1" fmla="*/ 26 h 56"/>
                <a:gd name="T2" fmla="*/ 35 w 41"/>
                <a:gd name="T3" fmla="*/ 23 h 56"/>
                <a:gd name="T4" fmla="*/ 26 w 41"/>
                <a:gd name="T5" fmla="*/ 35 h 56"/>
                <a:gd name="T6" fmla="*/ 18 w 41"/>
                <a:gd name="T7" fmla="*/ 48 h 56"/>
                <a:gd name="T8" fmla="*/ 18 w 41"/>
                <a:gd name="T9" fmla="*/ 50 h 56"/>
                <a:gd name="T10" fmla="*/ 19 w 41"/>
                <a:gd name="T11" fmla="*/ 56 h 56"/>
                <a:gd name="T12" fmla="*/ 7 w 41"/>
                <a:gd name="T13" fmla="*/ 41 h 56"/>
                <a:gd name="T14" fmla="*/ 0 w 41"/>
                <a:gd name="T15" fmla="*/ 35 h 56"/>
                <a:gd name="T16" fmla="*/ 7 w 41"/>
                <a:gd name="T17" fmla="*/ 27 h 56"/>
                <a:gd name="T18" fmla="*/ 5 w 41"/>
                <a:gd name="T19" fmla="*/ 32 h 56"/>
                <a:gd name="T20" fmla="*/ 7 w 41"/>
                <a:gd name="T21" fmla="*/ 38 h 56"/>
                <a:gd name="T22" fmla="*/ 12 w 41"/>
                <a:gd name="T23" fmla="*/ 45 h 56"/>
                <a:gd name="T24" fmla="*/ 13 w 41"/>
                <a:gd name="T25" fmla="*/ 45 h 56"/>
                <a:gd name="T26" fmla="*/ 21 w 41"/>
                <a:gd name="T27" fmla="*/ 33 h 56"/>
                <a:gd name="T28" fmla="*/ 20 w 41"/>
                <a:gd name="T29" fmla="*/ 32 h 56"/>
                <a:gd name="T30" fmla="*/ 19 w 41"/>
                <a:gd name="T31" fmla="*/ 30 h 56"/>
                <a:gd name="T32" fmla="*/ 16 w 41"/>
                <a:gd name="T33" fmla="*/ 27 h 56"/>
                <a:gd name="T34" fmla="*/ 12 w 41"/>
                <a:gd name="T35" fmla="*/ 30 h 56"/>
                <a:gd name="T36" fmla="*/ 11 w 41"/>
                <a:gd name="T37" fmla="*/ 27 h 56"/>
                <a:gd name="T38" fmla="*/ 14 w 41"/>
                <a:gd name="T39" fmla="*/ 23 h 56"/>
                <a:gd name="T40" fmla="*/ 19 w 41"/>
                <a:gd name="T41" fmla="*/ 20 h 56"/>
                <a:gd name="T42" fmla="*/ 18 w 41"/>
                <a:gd name="T43" fmla="*/ 23 h 56"/>
                <a:gd name="T44" fmla="*/ 20 w 41"/>
                <a:gd name="T45" fmla="*/ 27 h 56"/>
                <a:gd name="T46" fmla="*/ 22 w 41"/>
                <a:gd name="T47" fmla="*/ 30 h 56"/>
                <a:gd name="T48" fmla="*/ 24 w 41"/>
                <a:gd name="T49" fmla="*/ 30 h 56"/>
                <a:gd name="T50" fmla="*/ 31 w 41"/>
                <a:gd name="T51" fmla="*/ 18 h 56"/>
                <a:gd name="T52" fmla="*/ 31 w 41"/>
                <a:gd name="T53" fmla="*/ 17 h 56"/>
                <a:gd name="T54" fmla="*/ 25 w 41"/>
                <a:gd name="T55" fmla="*/ 9 h 56"/>
                <a:gd name="T56" fmla="*/ 18 w 41"/>
                <a:gd name="T57" fmla="*/ 9 h 56"/>
                <a:gd name="T58" fmla="*/ 14 w 41"/>
                <a:gd name="T59" fmla="*/ 8 h 56"/>
                <a:gd name="T60" fmla="*/ 21 w 41"/>
                <a:gd name="T61" fmla="*/ 0 h 56"/>
                <a:gd name="T62" fmla="*/ 39 w 41"/>
                <a:gd name="T63" fmla="*/ 2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56">
                  <a:moveTo>
                    <a:pt x="39" y="26"/>
                  </a:moveTo>
                  <a:lnTo>
                    <a:pt x="39" y="26"/>
                  </a:lnTo>
                  <a:lnTo>
                    <a:pt x="36" y="23"/>
                  </a:lnTo>
                  <a:lnTo>
                    <a:pt x="35" y="23"/>
                  </a:lnTo>
                  <a:lnTo>
                    <a:pt x="35" y="23"/>
                  </a:lnTo>
                  <a:lnTo>
                    <a:pt x="26" y="35"/>
                  </a:lnTo>
                  <a:lnTo>
                    <a:pt x="26" y="35"/>
                  </a:lnTo>
                  <a:lnTo>
                    <a:pt x="18" y="48"/>
                  </a:lnTo>
                  <a:lnTo>
                    <a:pt x="18" y="48"/>
                  </a:lnTo>
                  <a:lnTo>
                    <a:pt x="18" y="50"/>
                  </a:lnTo>
                  <a:lnTo>
                    <a:pt x="20" y="54"/>
                  </a:lnTo>
                  <a:lnTo>
                    <a:pt x="19" y="56"/>
                  </a:lnTo>
                  <a:lnTo>
                    <a:pt x="7" y="41"/>
                  </a:lnTo>
                  <a:lnTo>
                    <a:pt x="7" y="41"/>
                  </a:lnTo>
                  <a:lnTo>
                    <a:pt x="0" y="35"/>
                  </a:lnTo>
                  <a:lnTo>
                    <a:pt x="0" y="35"/>
                  </a:lnTo>
                  <a:lnTo>
                    <a:pt x="5" y="26"/>
                  </a:lnTo>
                  <a:lnTo>
                    <a:pt x="7" y="27"/>
                  </a:lnTo>
                  <a:lnTo>
                    <a:pt x="7" y="27"/>
                  </a:lnTo>
                  <a:lnTo>
                    <a:pt x="5" y="32"/>
                  </a:lnTo>
                  <a:lnTo>
                    <a:pt x="5" y="35"/>
                  </a:lnTo>
                  <a:lnTo>
                    <a:pt x="7" y="38"/>
                  </a:lnTo>
                  <a:lnTo>
                    <a:pt x="9" y="41"/>
                  </a:lnTo>
                  <a:lnTo>
                    <a:pt x="12" y="45"/>
                  </a:lnTo>
                  <a:lnTo>
                    <a:pt x="12" y="45"/>
                  </a:lnTo>
                  <a:lnTo>
                    <a:pt x="13" y="45"/>
                  </a:lnTo>
                  <a:lnTo>
                    <a:pt x="21" y="33"/>
                  </a:lnTo>
                  <a:lnTo>
                    <a:pt x="21" y="33"/>
                  </a:lnTo>
                  <a:lnTo>
                    <a:pt x="21" y="33"/>
                  </a:lnTo>
                  <a:lnTo>
                    <a:pt x="20" y="32"/>
                  </a:lnTo>
                  <a:lnTo>
                    <a:pt x="19" y="30"/>
                  </a:lnTo>
                  <a:lnTo>
                    <a:pt x="19" y="30"/>
                  </a:lnTo>
                  <a:lnTo>
                    <a:pt x="17" y="29"/>
                  </a:lnTo>
                  <a:lnTo>
                    <a:pt x="16" y="27"/>
                  </a:lnTo>
                  <a:lnTo>
                    <a:pt x="13" y="27"/>
                  </a:lnTo>
                  <a:lnTo>
                    <a:pt x="12" y="30"/>
                  </a:lnTo>
                  <a:lnTo>
                    <a:pt x="11" y="27"/>
                  </a:lnTo>
                  <a:lnTo>
                    <a:pt x="11" y="27"/>
                  </a:lnTo>
                  <a:lnTo>
                    <a:pt x="14" y="23"/>
                  </a:lnTo>
                  <a:lnTo>
                    <a:pt x="14" y="23"/>
                  </a:lnTo>
                  <a:lnTo>
                    <a:pt x="18" y="17"/>
                  </a:lnTo>
                  <a:lnTo>
                    <a:pt x="19" y="20"/>
                  </a:lnTo>
                  <a:lnTo>
                    <a:pt x="19" y="20"/>
                  </a:lnTo>
                  <a:lnTo>
                    <a:pt x="18" y="23"/>
                  </a:lnTo>
                  <a:lnTo>
                    <a:pt x="18" y="26"/>
                  </a:lnTo>
                  <a:lnTo>
                    <a:pt x="20" y="27"/>
                  </a:lnTo>
                  <a:lnTo>
                    <a:pt x="22" y="30"/>
                  </a:lnTo>
                  <a:lnTo>
                    <a:pt x="22" y="30"/>
                  </a:lnTo>
                  <a:lnTo>
                    <a:pt x="22" y="30"/>
                  </a:lnTo>
                  <a:lnTo>
                    <a:pt x="24" y="30"/>
                  </a:lnTo>
                  <a:lnTo>
                    <a:pt x="31" y="18"/>
                  </a:lnTo>
                  <a:lnTo>
                    <a:pt x="31" y="18"/>
                  </a:lnTo>
                  <a:lnTo>
                    <a:pt x="31" y="17"/>
                  </a:lnTo>
                  <a:lnTo>
                    <a:pt x="31" y="17"/>
                  </a:lnTo>
                  <a:lnTo>
                    <a:pt x="25" y="9"/>
                  </a:lnTo>
                  <a:lnTo>
                    <a:pt x="25" y="9"/>
                  </a:lnTo>
                  <a:lnTo>
                    <a:pt x="21" y="6"/>
                  </a:lnTo>
                  <a:lnTo>
                    <a:pt x="18" y="9"/>
                  </a:lnTo>
                  <a:lnTo>
                    <a:pt x="16" y="11"/>
                  </a:lnTo>
                  <a:lnTo>
                    <a:pt x="14" y="8"/>
                  </a:lnTo>
                  <a:lnTo>
                    <a:pt x="14" y="8"/>
                  </a:lnTo>
                  <a:lnTo>
                    <a:pt x="21" y="0"/>
                  </a:lnTo>
                  <a:lnTo>
                    <a:pt x="41" y="23"/>
                  </a:lnTo>
                  <a:lnTo>
                    <a:pt x="39"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2" name="Freeform 107">
              <a:extLst>
                <a:ext uri="{FF2B5EF4-FFF2-40B4-BE49-F238E27FC236}">
                  <a16:creationId xmlns:a16="http://schemas.microsoft.com/office/drawing/2014/main" id="{8452741D-C6CA-4243-921A-01CF7F3592BD}"/>
                </a:ext>
              </a:extLst>
            </p:cNvPr>
            <p:cNvSpPr>
              <a:spLocks/>
            </p:cNvSpPr>
            <p:nvPr userDrawn="1"/>
          </p:nvSpPr>
          <p:spPr bwMode="auto">
            <a:xfrm>
              <a:off x="5002" y="505"/>
              <a:ext cx="23" cy="29"/>
            </a:xfrm>
            <a:custGeom>
              <a:avLst/>
              <a:gdLst>
                <a:gd name="T0" fmla="*/ 46 w 48"/>
                <a:gd name="T1" fmla="*/ 30 h 57"/>
                <a:gd name="T2" fmla="*/ 46 w 48"/>
                <a:gd name="T3" fmla="*/ 30 h 57"/>
                <a:gd name="T4" fmla="*/ 42 w 48"/>
                <a:gd name="T5" fmla="*/ 26 h 57"/>
                <a:gd name="T6" fmla="*/ 41 w 48"/>
                <a:gd name="T7" fmla="*/ 26 h 57"/>
                <a:gd name="T8" fmla="*/ 41 w 48"/>
                <a:gd name="T9" fmla="*/ 26 h 57"/>
                <a:gd name="T10" fmla="*/ 32 w 48"/>
                <a:gd name="T11" fmla="*/ 38 h 57"/>
                <a:gd name="T12" fmla="*/ 32 w 48"/>
                <a:gd name="T13" fmla="*/ 38 h 57"/>
                <a:gd name="T14" fmla="*/ 23 w 48"/>
                <a:gd name="T15" fmla="*/ 50 h 57"/>
                <a:gd name="T16" fmla="*/ 23 w 48"/>
                <a:gd name="T17" fmla="*/ 50 h 57"/>
                <a:gd name="T18" fmla="*/ 23 w 48"/>
                <a:gd name="T19" fmla="*/ 51 h 57"/>
                <a:gd name="T20" fmla="*/ 25 w 48"/>
                <a:gd name="T21" fmla="*/ 56 h 57"/>
                <a:gd name="T22" fmla="*/ 23 w 48"/>
                <a:gd name="T23" fmla="*/ 57 h 57"/>
                <a:gd name="T24" fmla="*/ 17 w 48"/>
                <a:gd name="T25" fmla="*/ 48 h 57"/>
                <a:gd name="T26" fmla="*/ 17 w 48"/>
                <a:gd name="T27" fmla="*/ 48 h 57"/>
                <a:gd name="T28" fmla="*/ 17 w 48"/>
                <a:gd name="T29" fmla="*/ 45 h 57"/>
                <a:gd name="T30" fmla="*/ 23 w 48"/>
                <a:gd name="T31" fmla="*/ 10 h 57"/>
                <a:gd name="T32" fmla="*/ 23 w 48"/>
                <a:gd name="T33" fmla="*/ 10 h 57"/>
                <a:gd name="T34" fmla="*/ 17 w 48"/>
                <a:gd name="T35" fmla="*/ 18 h 57"/>
                <a:gd name="T36" fmla="*/ 17 w 48"/>
                <a:gd name="T37" fmla="*/ 18 h 57"/>
                <a:gd name="T38" fmla="*/ 8 w 48"/>
                <a:gd name="T39" fmla="*/ 29 h 57"/>
                <a:gd name="T40" fmla="*/ 8 w 48"/>
                <a:gd name="T41" fmla="*/ 29 h 57"/>
                <a:gd name="T42" fmla="*/ 8 w 48"/>
                <a:gd name="T43" fmla="*/ 32 h 57"/>
                <a:gd name="T44" fmla="*/ 12 w 48"/>
                <a:gd name="T45" fmla="*/ 36 h 57"/>
                <a:gd name="T46" fmla="*/ 10 w 48"/>
                <a:gd name="T47" fmla="*/ 38 h 57"/>
                <a:gd name="T48" fmla="*/ 0 w 48"/>
                <a:gd name="T49" fmla="*/ 24 h 57"/>
                <a:gd name="T50" fmla="*/ 3 w 48"/>
                <a:gd name="T51" fmla="*/ 22 h 57"/>
                <a:gd name="T52" fmla="*/ 3 w 48"/>
                <a:gd name="T53" fmla="*/ 22 h 57"/>
                <a:gd name="T54" fmla="*/ 5 w 48"/>
                <a:gd name="T55" fmla="*/ 27 h 57"/>
                <a:gd name="T56" fmla="*/ 6 w 48"/>
                <a:gd name="T57" fmla="*/ 27 h 57"/>
                <a:gd name="T58" fmla="*/ 7 w 48"/>
                <a:gd name="T59" fmla="*/ 26 h 57"/>
                <a:gd name="T60" fmla="*/ 7 w 48"/>
                <a:gd name="T61" fmla="*/ 26 h 57"/>
                <a:gd name="T62" fmla="*/ 14 w 48"/>
                <a:gd name="T63" fmla="*/ 18 h 57"/>
                <a:gd name="T64" fmla="*/ 14 w 48"/>
                <a:gd name="T65" fmla="*/ 18 h 57"/>
                <a:gd name="T66" fmla="*/ 29 w 48"/>
                <a:gd name="T67" fmla="*/ 0 h 57"/>
                <a:gd name="T68" fmla="*/ 31 w 48"/>
                <a:gd name="T69" fmla="*/ 3 h 57"/>
                <a:gd name="T70" fmla="*/ 31 w 48"/>
                <a:gd name="T71" fmla="*/ 3 h 57"/>
                <a:gd name="T72" fmla="*/ 28 w 48"/>
                <a:gd name="T73" fmla="*/ 18 h 57"/>
                <a:gd name="T74" fmla="*/ 23 w 48"/>
                <a:gd name="T75" fmla="*/ 44 h 57"/>
                <a:gd name="T76" fmla="*/ 23 w 48"/>
                <a:gd name="T77" fmla="*/ 44 h 57"/>
                <a:gd name="T78" fmla="*/ 30 w 48"/>
                <a:gd name="T79" fmla="*/ 35 h 57"/>
                <a:gd name="T80" fmla="*/ 30 w 48"/>
                <a:gd name="T81" fmla="*/ 35 h 57"/>
                <a:gd name="T82" fmla="*/ 39 w 48"/>
                <a:gd name="T83" fmla="*/ 24 h 57"/>
                <a:gd name="T84" fmla="*/ 39 w 48"/>
                <a:gd name="T85" fmla="*/ 24 h 57"/>
                <a:gd name="T86" fmla="*/ 40 w 48"/>
                <a:gd name="T87" fmla="*/ 22 h 57"/>
                <a:gd name="T88" fmla="*/ 40 w 48"/>
                <a:gd name="T89" fmla="*/ 21 h 57"/>
                <a:gd name="T90" fmla="*/ 37 w 48"/>
                <a:gd name="T91" fmla="*/ 16 h 57"/>
                <a:gd name="T92" fmla="*/ 38 w 48"/>
                <a:gd name="T93" fmla="*/ 13 h 57"/>
                <a:gd name="T94" fmla="*/ 48 w 48"/>
                <a:gd name="T95" fmla="*/ 27 h 57"/>
                <a:gd name="T96" fmla="*/ 46 w 48"/>
                <a:gd name="T97"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 h="57">
                  <a:moveTo>
                    <a:pt x="46" y="30"/>
                  </a:moveTo>
                  <a:lnTo>
                    <a:pt x="46" y="30"/>
                  </a:lnTo>
                  <a:lnTo>
                    <a:pt x="42" y="26"/>
                  </a:lnTo>
                  <a:lnTo>
                    <a:pt x="41" y="26"/>
                  </a:lnTo>
                  <a:lnTo>
                    <a:pt x="41" y="26"/>
                  </a:lnTo>
                  <a:lnTo>
                    <a:pt x="32" y="38"/>
                  </a:lnTo>
                  <a:lnTo>
                    <a:pt x="32" y="38"/>
                  </a:lnTo>
                  <a:lnTo>
                    <a:pt x="23" y="50"/>
                  </a:lnTo>
                  <a:lnTo>
                    <a:pt x="23" y="50"/>
                  </a:lnTo>
                  <a:lnTo>
                    <a:pt x="23" y="51"/>
                  </a:lnTo>
                  <a:lnTo>
                    <a:pt x="25" y="56"/>
                  </a:lnTo>
                  <a:lnTo>
                    <a:pt x="23" y="57"/>
                  </a:lnTo>
                  <a:lnTo>
                    <a:pt x="17" y="48"/>
                  </a:lnTo>
                  <a:lnTo>
                    <a:pt x="17" y="48"/>
                  </a:lnTo>
                  <a:lnTo>
                    <a:pt x="17" y="45"/>
                  </a:lnTo>
                  <a:lnTo>
                    <a:pt x="23" y="10"/>
                  </a:lnTo>
                  <a:lnTo>
                    <a:pt x="23" y="10"/>
                  </a:lnTo>
                  <a:lnTo>
                    <a:pt x="17" y="18"/>
                  </a:lnTo>
                  <a:lnTo>
                    <a:pt x="17" y="18"/>
                  </a:lnTo>
                  <a:lnTo>
                    <a:pt x="8" y="29"/>
                  </a:lnTo>
                  <a:lnTo>
                    <a:pt x="8" y="29"/>
                  </a:lnTo>
                  <a:lnTo>
                    <a:pt x="8" y="32"/>
                  </a:lnTo>
                  <a:lnTo>
                    <a:pt x="12" y="36"/>
                  </a:lnTo>
                  <a:lnTo>
                    <a:pt x="10" y="38"/>
                  </a:lnTo>
                  <a:lnTo>
                    <a:pt x="0" y="24"/>
                  </a:lnTo>
                  <a:lnTo>
                    <a:pt x="3" y="22"/>
                  </a:lnTo>
                  <a:lnTo>
                    <a:pt x="3" y="22"/>
                  </a:lnTo>
                  <a:lnTo>
                    <a:pt x="5" y="27"/>
                  </a:lnTo>
                  <a:lnTo>
                    <a:pt x="6" y="27"/>
                  </a:lnTo>
                  <a:lnTo>
                    <a:pt x="7" y="26"/>
                  </a:lnTo>
                  <a:lnTo>
                    <a:pt x="7" y="26"/>
                  </a:lnTo>
                  <a:lnTo>
                    <a:pt x="14" y="18"/>
                  </a:lnTo>
                  <a:lnTo>
                    <a:pt x="14" y="18"/>
                  </a:lnTo>
                  <a:lnTo>
                    <a:pt x="29" y="0"/>
                  </a:lnTo>
                  <a:lnTo>
                    <a:pt x="31" y="3"/>
                  </a:lnTo>
                  <a:lnTo>
                    <a:pt x="31" y="3"/>
                  </a:lnTo>
                  <a:lnTo>
                    <a:pt x="28" y="18"/>
                  </a:lnTo>
                  <a:lnTo>
                    <a:pt x="23" y="44"/>
                  </a:lnTo>
                  <a:lnTo>
                    <a:pt x="23" y="44"/>
                  </a:lnTo>
                  <a:lnTo>
                    <a:pt x="30" y="35"/>
                  </a:lnTo>
                  <a:lnTo>
                    <a:pt x="30" y="35"/>
                  </a:lnTo>
                  <a:lnTo>
                    <a:pt x="39" y="24"/>
                  </a:lnTo>
                  <a:lnTo>
                    <a:pt x="39" y="24"/>
                  </a:lnTo>
                  <a:lnTo>
                    <a:pt x="40" y="22"/>
                  </a:lnTo>
                  <a:lnTo>
                    <a:pt x="40" y="21"/>
                  </a:lnTo>
                  <a:lnTo>
                    <a:pt x="37" y="16"/>
                  </a:lnTo>
                  <a:lnTo>
                    <a:pt x="38" y="13"/>
                  </a:lnTo>
                  <a:lnTo>
                    <a:pt x="48" y="27"/>
                  </a:lnTo>
                  <a:lnTo>
                    <a:pt x="46"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3" name="Freeform 108">
              <a:extLst>
                <a:ext uri="{FF2B5EF4-FFF2-40B4-BE49-F238E27FC236}">
                  <a16:creationId xmlns:a16="http://schemas.microsoft.com/office/drawing/2014/main" id="{DF2C3EA6-A7D6-4AFA-8D0B-BAAF4709FC24}"/>
                </a:ext>
              </a:extLst>
            </p:cNvPr>
            <p:cNvSpPr>
              <a:spLocks/>
            </p:cNvSpPr>
            <p:nvPr userDrawn="1"/>
          </p:nvSpPr>
          <p:spPr bwMode="auto">
            <a:xfrm>
              <a:off x="4992" y="490"/>
              <a:ext cx="19" cy="24"/>
            </a:xfrm>
            <a:custGeom>
              <a:avLst/>
              <a:gdLst>
                <a:gd name="T0" fmla="*/ 39 w 40"/>
                <a:gd name="T1" fmla="*/ 20 h 50"/>
                <a:gd name="T2" fmla="*/ 39 w 40"/>
                <a:gd name="T3" fmla="*/ 20 h 50"/>
                <a:gd name="T4" fmla="*/ 35 w 40"/>
                <a:gd name="T5" fmla="*/ 15 h 50"/>
                <a:gd name="T6" fmla="*/ 34 w 40"/>
                <a:gd name="T7" fmla="*/ 15 h 50"/>
                <a:gd name="T8" fmla="*/ 34 w 40"/>
                <a:gd name="T9" fmla="*/ 15 h 50"/>
                <a:gd name="T10" fmla="*/ 30 w 40"/>
                <a:gd name="T11" fmla="*/ 20 h 50"/>
                <a:gd name="T12" fmla="*/ 13 w 40"/>
                <a:gd name="T13" fmla="*/ 36 h 50"/>
                <a:gd name="T14" fmla="*/ 16 w 40"/>
                <a:gd name="T15" fmla="*/ 42 h 50"/>
                <a:gd name="T16" fmla="*/ 16 w 40"/>
                <a:gd name="T17" fmla="*/ 42 h 50"/>
                <a:gd name="T18" fmla="*/ 16 w 40"/>
                <a:gd name="T19" fmla="*/ 44 h 50"/>
                <a:gd name="T20" fmla="*/ 17 w 40"/>
                <a:gd name="T21" fmla="*/ 44 h 50"/>
                <a:gd name="T22" fmla="*/ 24 w 40"/>
                <a:gd name="T23" fmla="*/ 42 h 50"/>
                <a:gd name="T24" fmla="*/ 24 w 40"/>
                <a:gd name="T25" fmla="*/ 44 h 50"/>
                <a:gd name="T26" fmla="*/ 24 w 40"/>
                <a:gd name="T27" fmla="*/ 44 h 50"/>
                <a:gd name="T28" fmla="*/ 17 w 40"/>
                <a:gd name="T29" fmla="*/ 50 h 50"/>
                <a:gd name="T30" fmla="*/ 17 w 40"/>
                <a:gd name="T31" fmla="*/ 50 h 50"/>
                <a:gd name="T32" fmla="*/ 15 w 40"/>
                <a:gd name="T33" fmla="*/ 47 h 50"/>
                <a:gd name="T34" fmla="*/ 15 w 40"/>
                <a:gd name="T35" fmla="*/ 47 h 50"/>
                <a:gd name="T36" fmla="*/ 14 w 40"/>
                <a:gd name="T37" fmla="*/ 44 h 50"/>
                <a:gd name="T38" fmla="*/ 5 w 40"/>
                <a:gd name="T39" fmla="*/ 27 h 50"/>
                <a:gd name="T40" fmla="*/ 5 w 40"/>
                <a:gd name="T41" fmla="*/ 27 h 50"/>
                <a:gd name="T42" fmla="*/ 0 w 40"/>
                <a:gd name="T43" fmla="*/ 21 h 50"/>
                <a:gd name="T44" fmla="*/ 0 w 40"/>
                <a:gd name="T45" fmla="*/ 21 h 50"/>
                <a:gd name="T46" fmla="*/ 7 w 40"/>
                <a:gd name="T47" fmla="*/ 14 h 50"/>
                <a:gd name="T48" fmla="*/ 9 w 40"/>
                <a:gd name="T49" fmla="*/ 15 h 50"/>
                <a:gd name="T50" fmla="*/ 9 w 40"/>
                <a:gd name="T51" fmla="*/ 15 h 50"/>
                <a:gd name="T52" fmla="*/ 6 w 40"/>
                <a:gd name="T53" fmla="*/ 23 h 50"/>
                <a:gd name="T54" fmla="*/ 6 w 40"/>
                <a:gd name="T55" fmla="*/ 24 h 50"/>
                <a:gd name="T56" fmla="*/ 6 w 40"/>
                <a:gd name="T57" fmla="*/ 26 h 50"/>
                <a:gd name="T58" fmla="*/ 9 w 40"/>
                <a:gd name="T59" fmla="*/ 32 h 50"/>
                <a:gd name="T60" fmla="*/ 26 w 40"/>
                <a:gd name="T61" fmla="*/ 14 h 50"/>
                <a:gd name="T62" fmla="*/ 26 w 40"/>
                <a:gd name="T63" fmla="*/ 14 h 50"/>
                <a:gd name="T64" fmla="*/ 31 w 40"/>
                <a:gd name="T65" fmla="*/ 9 h 50"/>
                <a:gd name="T66" fmla="*/ 31 w 40"/>
                <a:gd name="T67" fmla="*/ 9 h 50"/>
                <a:gd name="T68" fmla="*/ 31 w 40"/>
                <a:gd name="T69" fmla="*/ 8 h 50"/>
                <a:gd name="T70" fmla="*/ 28 w 40"/>
                <a:gd name="T71" fmla="*/ 2 h 50"/>
                <a:gd name="T72" fmla="*/ 30 w 40"/>
                <a:gd name="T73" fmla="*/ 0 h 50"/>
                <a:gd name="T74" fmla="*/ 40 w 40"/>
                <a:gd name="T75" fmla="*/ 18 h 50"/>
                <a:gd name="T76" fmla="*/ 39 w 40"/>
                <a:gd name="T77"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 h="50">
                  <a:moveTo>
                    <a:pt x="39" y="20"/>
                  </a:moveTo>
                  <a:lnTo>
                    <a:pt x="39" y="20"/>
                  </a:lnTo>
                  <a:lnTo>
                    <a:pt x="35" y="15"/>
                  </a:lnTo>
                  <a:lnTo>
                    <a:pt x="34" y="15"/>
                  </a:lnTo>
                  <a:lnTo>
                    <a:pt x="34" y="15"/>
                  </a:lnTo>
                  <a:lnTo>
                    <a:pt x="30" y="20"/>
                  </a:lnTo>
                  <a:lnTo>
                    <a:pt x="13" y="36"/>
                  </a:lnTo>
                  <a:lnTo>
                    <a:pt x="16" y="42"/>
                  </a:lnTo>
                  <a:lnTo>
                    <a:pt x="16" y="42"/>
                  </a:lnTo>
                  <a:lnTo>
                    <a:pt x="16" y="44"/>
                  </a:lnTo>
                  <a:lnTo>
                    <a:pt x="17" y="44"/>
                  </a:lnTo>
                  <a:lnTo>
                    <a:pt x="24" y="42"/>
                  </a:lnTo>
                  <a:lnTo>
                    <a:pt x="24" y="44"/>
                  </a:lnTo>
                  <a:lnTo>
                    <a:pt x="24" y="44"/>
                  </a:lnTo>
                  <a:lnTo>
                    <a:pt x="17" y="50"/>
                  </a:lnTo>
                  <a:lnTo>
                    <a:pt x="17" y="50"/>
                  </a:lnTo>
                  <a:lnTo>
                    <a:pt x="15" y="47"/>
                  </a:lnTo>
                  <a:lnTo>
                    <a:pt x="15" y="47"/>
                  </a:lnTo>
                  <a:lnTo>
                    <a:pt x="14" y="44"/>
                  </a:lnTo>
                  <a:lnTo>
                    <a:pt x="5" y="27"/>
                  </a:lnTo>
                  <a:lnTo>
                    <a:pt x="5" y="27"/>
                  </a:lnTo>
                  <a:lnTo>
                    <a:pt x="0" y="21"/>
                  </a:lnTo>
                  <a:lnTo>
                    <a:pt x="0" y="21"/>
                  </a:lnTo>
                  <a:lnTo>
                    <a:pt x="7" y="14"/>
                  </a:lnTo>
                  <a:lnTo>
                    <a:pt x="9" y="15"/>
                  </a:lnTo>
                  <a:lnTo>
                    <a:pt x="9" y="15"/>
                  </a:lnTo>
                  <a:lnTo>
                    <a:pt x="6" y="23"/>
                  </a:lnTo>
                  <a:lnTo>
                    <a:pt x="6" y="24"/>
                  </a:lnTo>
                  <a:lnTo>
                    <a:pt x="6" y="26"/>
                  </a:lnTo>
                  <a:lnTo>
                    <a:pt x="9" y="32"/>
                  </a:lnTo>
                  <a:lnTo>
                    <a:pt x="26" y="14"/>
                  </a:lnTo>
                  <a:lnTo>
                    <a:pt x="26" y="14"/>
                  </a:lnTo>
                  <a:lnTo>
                    <a:pt x="31" y="9"/>
                  </a:lnTo>
                  <a:lnTo>
                    <a:pt x="31" y="9"/>
                  </a:lnTo>
                  <a:lnTo>
                    <a:pt x="31" y="8"/>
                  </a:lnTo>
                  <a:lnTo>
                    <a:pt x="28" y="2"/>
                  </a:lnTo>
                  <a:lnTo>
                    <a:pt x="30" y="0"/>
                  </a:lnTo>
                  <a:lnTo>
                    <a:pt x="40" y="18"/>
                  </a:lnTo>
                  <a:lnTo>
                    <a:pt x="39"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4" name="Freeform 109">
              <a:extLst>
                <a:ext uri="{FF2B5EF4-FFF2-40B4-BE49-F238E27FC236}">
                  <a16:creationId xmlns:a16="http://schemas.microsoft.com/office/drawing/2014/main" id="{F09E0460-941B-4043-BCAA-897E1D5AB126}"/>
                </a:ext>
              </a:extLst>
            </p:cNvPr>
            <p:cNvSpPr>
              <a:spLocks noEditPoints="1"/>
            </p:cNvSpPr>
            <p:nvPr userDrawn="1"/>
          </p:nvSpPr>
          <p:spPr bwMode="auto">
            <a:xfrm>
              <a:off x="4981" y="462"/>
              <a:ext cx="16" cy="21"/>
            </a:xfrm>
            <a:custGeom>
              <a:avLst/>
              <a:gdLst>
                <a:gd name="T0" fmla="*/ 29 w 32"/>
                <a:gd name="T1" fmla="*/ 10 h 41"/>
                <a:gd name="T2" fmla="*/ 29 w 32"/>
                <a:gd name="T3" fmla="*/ 10 h 41"/>
                <a:gd name="T4" fmla="*/ 27 w 32"/>
                <a:gd name="T5" fmla="*/ 7 h 41"/>
                <a:gd name="T6" fmla="*/ 23 w 32"/>
                <a:gd name="T7" fmla="*/ 6 h 41"/>
                <a:gd name="T8" fmla="*/ 18 w 32"/>
                <a:gd name="T9" fmla="*/ 6 h 41"/>
                <a:gd name="T10" fmla="*/ 12 w 32"/>
                <a:gd name="T11" fmla="*/ 9 h 41"/>
                <a:gd name="T12" fmla="*/ 12 w 32"/>
                <a:gd name="T13" fmla="*/ 9 h 41"/>
                <a:gd name="T14" fmla="*/ 6 w 32"/>
                <a:gd name="T15" fmla="*/ 13 h 41"/>
                <a:gd name="T16" fmla="*/ 3 w 32"/>
                <a:gd name="T17" fmla="*/ 19 h 41"/>
                <a:gd name="T18" fmla="*/ 2 w 32"/>
                <a:gd name="T19" fmla="*/ 24 h 41"/>
                <a:gd name="T20" fmla="*/ 3 w 32"/>
                <a:gd name="T21" fmla="*/ 30 h 41"/>
                <a:gd name="T22" fmla="*/ 3 w 32"/>
                <a:gd name="T23" fmla="*/ 30 h 41"/>
                <a:gd name="T24" fmla="*/ 5 w 32"/>
                <a:gd name="T25" fmla="*/ 33 h 41"/>
                <a:gd name="T26" fmla="*/ 10 w 32"/>
                <a:gd name="T27" fmla="*/ 35 h 41"/>
                <a:gd name="T28" fmla="*/ 14 w 32"/>
                <a:gd name="T29" fmla="*/ 35 h 41"/>
                <a:gd name="T30" fmla="*/ 20 w 32"/>
                <a:gd name="T31" fmla="*/ 32 h 41"/>
                <a:gd name="T32" fmla="*/ 20 w 32"/>
                <a:gd name="T33" fmla="*/ 32 h 41"/>
                <a:gd name="T34" fmla="*/ 26 w 32"/>
                <a:gd name="T35" fmla="*/ 26 h 41"/>
                <a:gd name="T36" fmla="*/ 29 w 32"/>
                <a:gd name="T37" fmla="*/ 21 h 41"/>
                <a:gd name="T38" fmla="*/ 30 w 32"/>
                <a:gd name="T39" fmla="*/ 15 h 41"/>
                <a:gd name="T40" fmla="*/ 29 w 32"/>
                <a:gd name="T41" fmla="*/ 10 h 41"/>
                <a:gd name="T42" fmla="*/ 1 w 32"/>
                <a:gd name="T43" fmla="*/ 30 h 41"/>
                <a:gd name="T44" fmla="*/ 1 w 32"/>
                <a:gd name="T45" fmla="*/ 30 h 41"/>
                <a:gd name="T46" fmla="*/ 0 w 32"/>
                <a:gd name="T47" fmla="*/ 22 h 41"/>
                <a:gd name="T48" fmla="*/ 0 w 32"/>
                <a:gd name="T49" fmla="*/ 15 h 41"/>
                <a:gd name="T50" fmla="*/ 3 w 32"/>
                <a:gd name="T51" fmla="*/ 7 h 41"/>
                <a:gd name="T52" fmla="*/ 9 w 32"/>
                <a:gd name="T53" fmla="*/ 3 h 41"/>
                <a:gd name="T54" fmla="*/ 9 w 32"/>
                <a:gd name="T55" fmla="*/ 3 h 41"/>
                <a:gd name="T56" fmla="*/ 15 w 32"/>
                <a:gd name="T57" fmla="*/ 0 h 41"/>
                <a:gd name="T58" fmla="*/ 22 w 32"/>
                <a:gd name="T59" fmla="*/ 0 h 41"/>
                <a:gd name="T60" fmla="*/ 27 w 32"/>
                <a:gd name="T61" fmla="*/ 3 h 41"/>
                <a:gd name="T62" fmla="*/ 31 w 32"/>
                <a:gd name="T63" fmla="*/ 9 h 41"/>
                <a:gd name="T64" fmla="*/ 31 w 32"/>
                <a:gd name="T65" fmla="*/ 9 h 41"/>
                <a:gd name="T66" fmla="*/ 32 w 32"/>
                <a:gd name="T67" fmla="*/ 18 h 41"/>
                <a:gd name="T68" fmla="*/ 32 w 32"/>
                <a:gd name="T69" fmla="*/ 26 h 41"/>
                <a:gd name="T70" fmla="*/ 29 w 32"/>
                <a:gd name="T71" fmla="*/ 33 h 41"/>
                <a:gd name="T72" fmla="*/ 23 w 32"/>
                <a:gd name="T73" fmla="*/ 38 h 41"/>
                <a:gd name="T74" fmla="*/ 23 w 32"/>
                <a:gd name="T75" fmla="*/ 38 h 41"/>
                <a:gd name="T76" fmla="*/ 17 w 32"/>
                <a:gd name="T77" fmla="*/ 41 h 41"/>
                <a:gd name="T78" fmla="*/ 10 w 32"/>
                <a:gd name="T79" fmla="*/ 41 h 41"/>
                <a:gd name="T80" fmla="*/ 5 w 32"/>
                <a:gd name="T81" fmla="*/ 38 h 41"/>
                <a:gd name="T82" fmla="*/ 1 w 32"/>
                <a:gd name="T83" fmla="*/ 3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 h="41">
                  <a:moveTo>
                    <a:pt x="29" y="10"/>
                  </a:moveTo>
                  <a:lnTo>
                    <a:pt x="29" y="10"/>
                  </a:lnTo>
                  <a:lnTo>
                    <a:pt x="27" y="7"/>
                  </a:lnTo>
                  <a:lnTo>
                    <a:pt x="23" y="6"/>
                  </a:lnTo>
                  <a:lnTo>
                    <a:pt x="18" y="6"/>
                  </a:lnTo>
                  <a:lnTo>
                    <a:pt x="12" y="9"/>
                  </a:lnTo>
                  <a:lnTo>
                    <a:pt x="12" y="9"/>
                  </a:lnTo>
                  <a:lnTo>
                    <a:pt x="6" y="13"/>
                  </a:lnTo>
                  <a:lnTo>
                    <a:pt x="3" y="19"/>
                  </a:lnTo>
                  <a:lnTo>
                    <a:pt x="2" y="24"/>
                  </a:lnTo>
                  <a:lnTo>
                    <a:pt x="3" y="30"/>
                  </a:lnTo>
                  <a:lnTo>
                    <a:pt x="3" y="30"/>
                  </a:lnTo>
                  <a:lnTo>
                    <a:pt x="5" y="33"/>
                  </a:lnTo>
                  <a:lnTo>
                    <a:pt x="10" y="35"/>
                  </a:lnTo>
                  <a:lnTo>
                    <a:pt x="14" y="35"/>
                  </a:lnTo>
                  <a:lnTo>
                    <a:pt x="20" y="32"/>
                  </a:lnTo>
                  <a:lnTo>
                    <a:pt x="20" y="32"/>
                  </a:lnTo>
                  <a:lnTo>
                    <a:pt x="26" y="26"/>
                  </a:lnTo>
                  <a:lnTo>
                    <a:pt x="29" y="21"/>
                  </a:lnTo>
                  <a:lnTo>
                    <a:pt x="30" y="15"/>
                  </a:lnTo>
                  <a:lnTo>
                    <a:pt x="29" y="10"/>
                  </a:lnTo>
                  <a:close/>
                  <a:moveTo>
                    <a:pt x="1" y="30"/>
                  </a:moveTo>
                  <a:lnTo>
                    <a:pt x="1" y="30"/>
                  </a:lnTo>
                  <a:lnTo>
                    <a:pt x="0" y="22"/>
                  </a:lnTo>
                  <a:lnTo>
                    <a:pt x="0" y="15"/>
                  </a:lnTo>
                  <a:lnTo>
                    <a:pt x="3" y="7"/>
                  </a:lnTo>
                  <a:lnTo>
                    <a:pt x="9" y="3"/>
                  </a:lnTo>
                  <a:lnTo>
                    <a:pt x="9" y="3"/>
                  </a:lnTo>
                  <a:lnTo>
                    <a:pt x="15" y="0"/>
                  </a:lnTo>
                  <a:lnTo>
                    <a:pt x="22" y="0"/>
                  </a:lnTo>
                  <a:lnTo>
                    <a:pt x="27" y="3"/>
                  </a:lnTo>
                  <a:lnTo>
                    <a:pt x="31" y="9"/>
                  </a:lnTo>
                  <a:lnTo>
                    <a:pt x="31" y="9"/>
                  </a:lnTo>
                  <a:lnTo>
                    <a:pt x="32" y="18"/>
                  </a:lnTo>
                  <a:lnTo>
                    <a:pt x="32" y="26"/>
                  </a:lnTo>
                  <a:lnTo>
                    <a:pt x="29" y="33"/>
                  </a:lnTo>
                  <a:lnTo>
                    <a:pt x="23" y="38"/>
                  </a:lnTo>
                  <a:lnTo>
                    <a:pt x="23" y="38"/>
                  </a:lnTo>
                  <a:lnTo>
                    <a:pt x="17" y="41"/>
                  </a:lnTo>
                  <a:lnTo>
                    <a:pt x="10" y="41"/>
                  </a:lnTo>
                  <a:lnTo>
                    <a:pt x="5" y="38"/>
                  </a:lnTo>
                  <a:lnTo>
                    <a:pt x="1"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5" name="Freeform 110">
              <a:extLst>
                <a:ext uri="{FF2B5EF4-FFF2-40B4-BE49-F238E27FC236}">
                  <a16:creationId xmlns:a16="http://schemas.microsoft.com/office/drawing/2014/main" id="{429483A5-2467-4B8B-B38D-0CF308BE2CB5}"/>
                </a:ext>
              </a:extLst>
            </p:cNvPr>
            <p:cNvSpPr>
              <a:spLocks/>
            </p:cNvSpPr>
            <p:nvPr userDrawn="1"/>
          </p:nvSpPr>
          <p:spPr bwMode="auto">
            <a:xfrm>
              <a:off x="4982" y="465"/>
              <a:ext cx="14" cy="15"/>
            </a:xfrm>
            <a:custGeom>
              <a:avLst/>
              <a:gdLst>
                <a:gd name="T0" fmla="*/ 27 w 28"/>
                <a:gd name="T1" fmla="*/ 4 h 29"/>
                <a:gd name="T2" fmla="*/ 27 w 28"/>
                <a:gd name="T3" fmla="*/ 4 h 29"/>
                <a:gd name="T4" fmla="*/ 25 w 28"/>
                <a:gd name="T5" fmla="*/ 1 h 29"/>
                <a:gd name="T6" fmla="*/ 21 w 28"/>
                <a:gd name="T7" fmla="*/ 0 h 29"/>
                <a:gd name="T8" fmla="*/ 16 w 28"/>
                <a:gd name="T9" fmla="*/ 0 h 29"/>
                <a:gd name="T10" fmla="*/ 10 w 28"/>
                <a:gd name="T11" fmla="*/ 3 h 29"/>
                <a:gd name="T12" fmla="*/ 10 w 28"/>
                <a:gd name="T13" fmla="*/ 3 h 29"/>
                <a:gd name="T14" fmla="*/ 4 w 28"/>
                <a:gd name="T15" fmla="*/ 7 h 29"/>
                <a:gd name="T16" fmla="*/ 1 w 28"/>
                <a:gd name="T17" fmla="*/ 13 h 29"/>
                <a:gd name="T18" fmla="*/ 0 w 28"/>
                <a:gd name="T19" fmla="*/ 18 h 29"/>
                <a:gd name="T20" fmla="*/ 1 w 28"/>
                <a:gd name="T21" fmla="*/ 24 h 29"/>
                <a:gd name="T22" fmla="*/ 1 w 28"/>
                <a:gd name="T23" fmla="*/ 24 h 29"/>
                <a:gd name="T24" fmla="*/ 3 w 28"/>
                <a:gd name="T25" fmla="*/ 27 h 29"/>
                <a:gd name="T26" fmla="*/ 8 w 28"/>
                <a:gd name="T27" fmla="*/ 29 h 29"/>
                <a:gd name="T28" fmla="*/ 12 w 28"/>
                <a:gd name="T29" fmla="*/ 29 h 29"/>
                <a:gd name="T30" fmla="*/ 18 w 28"/>
                <a:gd name="T31" fmla="*/ 26 h 29"/>
                <a:gd name="T32" fmla="*/ 18 w 28"/>
                <a:gd name="T33" fmla="*/ 26 h 29"/>
                <a:gd name="T34" fmla="*/ 24 w 28"/>
                <a:gd name="T35" fmla="*/ 20 h 29"/>
                <a:gd name="T36" fmla="*/ 27 w 28"/>
                <a:gd name="T37" fmla="*/ 15 h 29"/>
                <a:gd name="T38" fmla="*/ 28 w 28"/>
                <a:gd name="T39" fmla="*/ 9 h 29"/>
                <a:gd name="T40" fmla="*/ 27 w 28"/>
                <a:gd name="T41"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29">
                  <a:moveTo>
                    <a:pt x="27" y="4"/>
                  </a:moveTo>
                  <a:lnTo>
                    <a:pt x="27" y="4"/>
                  </a:lnTo>
                  <a:lnTo>
                    <a:pt x="25" y="1"/>
                  </a:lnTo>
                  <a:lnTo>
                    <a:pt x="21" y="0"/>
                  </a:lnTo>
                  <a:lnTo>
                    <a:pt x="16" y="0"/>
                  </a:lnTo>
                  <a:lnTo>
                    <a:pt x="10" y="3"/>
                  </a:lnTo>
                  <a:lnTo>
                    <a:pt x="10" y="3"/>
                  </a:lnTo>
                  <a:lnTo>
                    <a:pt x="4" y="7"/>
                  </a:lnTo>
                  <a:lnTo>
                    <a:pt x="1" y="13"/>
                  </a:lnTo>
                  <a:lnTo>
                    <a:pt x="0" y="18"/>
                  </a:lnTo>
                  <a:lnTo>
                    <a:pt x="1" y="24"/>
                  </a:lnTo>
                  <a:lnTo>
                    <a:pt x="1" y="24"/>
                  </a:lnTo>
                  <a:lnTo>
                    <a:pt x="3" y="27"/>
                  </a:lnTo>
                  <a:lnTo>
                    <a:pt x="8" y="29"/>
                  </a:lnTo>
                  <a:lnTo>
                    <a:pt x="12" y="29"/>
                  </a:lnTo>
                  <a:lnTo>
                    <a:pt x="18" y="26"/>
                  </a:lnTo>
                  <a:lnTo>
                    <a:pt x="18" y="26"/>
                  </a:lnTo>
                  <a:lnTo>
                    <a:pt x="24" y="20"/>
                  </a:lnTo>
                  <a:lnTo>
                    <a:pt x="27" y="15"/>
                  </a:lnTo>
                  <a:lnTo>
                    <a:pt x="28" y="9"/>
                  </a:lnTo>
                  <a:lnTo>
                    <a:pt x="27"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6" name="Freeform 111">
              <a:extLst>
                <a:ext uri="{FF2B5EF4-FFF2-40B4-BE49-F238E27FC236}">
                  <a16:creationId xmlns:a16="http://schemas.microsoft.com/office/drawing/2014/main" id="{FAB84A38-BB6A-4D9B-A461-DD8D539BEAE0}"/>
                </a:ext>
              </a:extLst>
            </p:cNvPr>
            <p:cNvSpPr>
              <a:spLocks/>
            </p:cNvSpPr>
            <p:nvPr userDrawn="1"/>
          </p:nvSpPr>
          <p:spPr bwMode="auto">
            <a:xfrm>
              <a:off x="4981" y="462"/>
              <a:ext cx="16" cy="21"/>
            </a:xfrm>
            <a:custGeom>
              <a:avLst/>
              <a:gdLst>
                <a:gd name="T0" fmla="*/ 1 w 32"/>
                <a:gd name="T1" fmla="*/ 30 h 41"/>
                <a:gd name="T2" fmla="*/ 1 w 32"/>
                <a:gd name="T3" fmla="*/ 30 h 41"/>
                <a:gd name="T4" fmla="*/ 0 w 32"/>
                <a:gd name="T5" fmla="*/ 22 h 41"/>
                <a:gd name="T6" fmla="*/ 0 w 32"/>
                <a:gd name="T7" fmla="*/ 15 h 41"/>
                <a:gd name="T8" fmla="*/ 3 w 32"/>
                <a:gd name="T9" fmla="*/ 7 h 41"/>
                <a:gd name="T10" fmla="*/ 9 w 32"/>
                <a:gd name="T11" fmla="*/ 3 h 41"/>
                <a:gd name="T12" fmla="*/ 9 w 32"/>
                <a:gd name="T13" fmla="*/ 3 h 41"/>
                <a:gd name="T14" fmla="*/ 15 w 32"/>
                <a:gd name="T15" fmla="*/ 0 h 41"/>
                <a:gd name="T16" fmla="*/ 22 w 32"/>
                <a:gd name="T17" fmla="*/ 0 h 41"/>
                <a:gd name="T18" fmla="*/ 27 w 32"/>
                <a:gd name="T19" fmla="*/ 3 h 41"/>
                <a:gd name="T20" fmla="*/ 31 w 32"/>
                <a:gd name="T21" fmla="*/ 9 h 41"/>
                <a:gd name="T22" fmla="*/ 31 w 32"/>
                <a:gd name="T23" fmla="*/ 9 h 41"/>
                <a:gd name="T24" fmla="*/ 32 w 32"/>
                <a:gd name="T25" fmla="*/ 18 h 41"/>
                <a:gd name="T26" fmla="*/ 32 w 32"/>
                <a:gd name="T27" fmla="*/ 26 h 41"/>
                <a:gd name="T28" fmla="*/ 29 w 32"/>
                <a:gd name="T29" fmla="*/ 33 h 41"/>
                <a:gd name="T30" fmla="*/ 23 w 32"/>
                <a:gd name="T31" fmla="*/ 38 h 41"/>
                <a:gd name="T32" fmla="*/ 23 w 32"/>
                <a:gd name="T33" fmla="*/ 38 h 41"/>
                <a:gd name="T34" fmla="*/ 17 w 32"/>
                <a:gd name="T35" fmla="*/ 41 h 41"/>
                <a:gd name="T36" fmla="*/ 10 w 32"/>
                <a:gd name="T37" fmla="*/ 41 h 41"/>
                <a:gd name="T38" fmla="*/ 5 w 32"/>
                <a:gd name="T39" fmla="*/ 38 h 41"/>
                <a:gd name="T40" fmla="*/ 1 w 32"/>
                <a:gd name="T41" fmla="*/ 3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41">
                  <a:moveTo>
                    <a:pt x="1" y="30"/>
                  </a:moveTo>
                  <a:lnTo>
                    <a:pt x="1" y="30"/>
                  </a:lnTo>
                  <a:lnTo>
                    <a:pt x="0" y="22"/>
                  </a:lnTo>
                  <a:lnTo>
                    <a:pt x="0" y="15"/>
                  </a:lnTo>
                  <a:lnTo>
                    <a:pt x="3" y="7"/>
                  </a:lnTo>
                  <a:lnTo>
                    <a:pt x="9" y="3"/>
                  </a:lnTo>
                  <a:lnTo>
                    <a:pt x="9" y="3"/>
                  </a:lnTo>
                  <a:lnTo>
                    <a:pt x="15" y="0"/>
                  </a:lnTo>
                  <a:lnTo>
                    <a:pt x="22" y="0"/>
                  </a:lnTo>
                  <a:lnTo>
                    <a:pt x="27" y="3"/>
                  </a:lnTo>
                  <a:lnTo>
                    <a:pt x="31" y="9"/>
                  </a:lnTo>
                  <a:lnTo>
                    <a:pt x="31" y="9"/>
                  </a:lnTo>
                  <a:lnTo>
                    <a:pt x="32" y="18"/>
                  </a:lnTo>
                  <a:lnTo>
                    <a:pt x="32" y="26"/>
                  </a:lnTo>
                  <a:lnTo>
                    <a:pt x="29" y="33"/>
                  </a:lnTo>
                  <a:lnTo>
                    <a:pt x="23" y="38"/>
                  </a:lnTo>
                  <a:lnTo>
                    <a:pt x="23" y="38"/>
                  </a:lnTo>
                  <a:lnTo>
                    <a:pt x="17" y="41"/>
                  </a:lnTo>
                  <a:lnTo>
                    <a:pt x="10" y="41"/>
                  </a:lnTo>
                  <a:lnTo>
                    <a:pt x="5" y="38"/>
                  </a:lnTo>
                  <a:lnTo>
                    <a:pt x="1"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7" name="Freeform 112">
              <a:extLst>
                <a:ext uri="{FF2B5EF4-FFF2-40B4-BE49-F238E27FC236}">
                  <a16:creationId xmlns:a16="http://schemas.microsoft.com/office/drawing/2014/main" id="{BBCE616B-5C69-49A3-B517-AF20FA77D07B}"/>
                </a:ext>
              </a:extLst>
            </p:cNvPr>
            <p:cNvSpPr>
              <a:spLocks/>
            </p:cNvSpPr>
            <p:nvPr userDrawn="1"/>
          </p:nvSpPr>
          <p:spPr bwMode="auto">
            <a:xfrm>
              <a:off x="4972" y="447"/>
              <a:ext cx="20" cy="18"/>
            </a:xfrm>
            <a:custGeom>
              <a:avLst/>
              <a:gdLst>
                <a:gd name="T0" fmla="*/ 37 w 39"/>
                <a:gd name="T1" fmla="*/ 21 h 36"/>
                <a:gd name="T2" fmla="*/ 37 w 39"/>
                <a:gd name="T3" fmla="*/ 21 h 36"/>
                <a:gd name="T4" fmla="*/ 36 w 39"/>
                <a:gd name="T5" fmla="*/ 17 h 36"/>
                <a:gd name="T6" fmla="*/ 34 w 39"/>
                <a:gd name="T7" fmla="*/ 17 h 36"/>
                <a:gd name="T8" fmla="*/ 34 w 39"/>
                <a:gd name="T9" fmla="*/ 17 h 36"/>
                <a:gd name="T10" fmla="*/ 22 w 39"/>
                <a:gd name="T11" fmla="*/ 23 h 36"/>
                <a:gd name="T12" fmla="*/ 22 w 39"/>
                <a:gd name="T13" fmla="*/ 23 h 36"/>
                <a:gd name="T14" fmla="*/ 11 w 39"/>
                <a:gd name="T15" fmla="*/ 29 h 36"/>
                <a:gd name="T16" fmla="*/ 11 w 39"/>
                <a:gd name="T17" fmla="*/ 29 h 36"/>
                <a:gd name="T18" fmla="*/ 10 w 39"/>
                <a:gd name="T19" fmla="*/ 30 h 36"/>
                <a:gd name="T20" fmla="*/ 11 w 39"/>
                <a:gd name="T21" fmla="*/ 35 h 36"/>
                <a:gd name="T22" fmla="*/ 9 w 39"/>
                <a:gd name="T23" fmla="*/ 36 h 36"/>
                <a:gd name="T24" fmla="*/ 2 w 39"/>
                <a:gd name="T25" fmla="*/ 15 h 36"/>
                <a:gd name="T26" fmla="*/ 2 w 39"/>
                <a:gd name="T27" fmla="*/ 15 h 36"/>
                <a:gd name="T28" fmla="*/ 0 w 39"/>
                <a:gd name="T29" fmla="*/ 6 h 36"/>
                <a:gd name="T30" fmla="*/ 0 w 39"/>
                <a:gd name="T31" fmla="*/ 6 h 36"/>
                <a:gd name="T32" fmla="*/ 8 w 39"/>
                <a:gd name="T33" fmla="*/ 0 h 36"/>
                <a:gd name="T34" fmla="*/ 9 w 39"/>
                <a:gd name="T35" fmla="*/ 3 h 36"/>
                <a:gd name="T36" fmla="*/ 9 w 39"/>
                <a:gd name="T37" fmla="*/ 3 h 36"/>
                <a:gd name="T38" fmla="*/ 5 w 39"/>
                <a:gd name="T39" fmla="*/ 6 h 36"/>
                <a:gd name="T40" fmla="*/ 4 w 39"/>
                <a:gd name="T41" fmla="*/ 9 h 36"/>
                <a:gd name="T42" fmla="*/ 4 w 39"/>
                <a:gd name="T43" fmla="*/ 12 h 36"/>
                <a:gd name="T44" fmla="*/ 5 w 39"/>
                <a:gd name="T45" fmla="*/ 17 h 36"/>
                <a:gd name="T46" fmla="*/ 6 w 39"/>
                <a:gd name="T47" fmla="*/ 23 h 36"/>
                <a:gd name="T48" fmla="*/ 6 w 39"/>
                <a:gd name="T49" fmla="*/ 23 h 36"/>
                <a:gd name="T50" fmla="*/ 8 w 39"/>
                <a:gd name="T51" fmla="*/ 23 h 36"/>
                <a:gd name="T52" fmla="*/ 18 w 39"/>
                <a:gd name="T53" fmla="*/ 18 h 36"/>
                <a:gd name="T54" fmla="*/ 18 w 39"/>
                <a:gd name="T55" fmla="*/ 18 h 36"/>
                <a:gd name="T56" fmla="*/ 19 w 39"/>
                <a:gd name="T57" fmla="*/ 17 h 36"/>
                <a:gd name="T58" fmla="*/ 18 w 39"/>
                <a:gd name="T59" fmla="*/ 15 h 36"/>
                <a:gd name="T60" fmla="*/ 18 w 39"/>
                <a:gd name="T61" fmla="*/ 14 h 36"/>
                <a:gd name="T62" fmla="*/ 18 w 39"/>
                <a:gd name="T63" fmla="*/ 14 h 36"/>
                <a:gd name="T64" fmla="*/ 17 w 39"/>
                <a:gd name="T65" fmla="*/ 11 h 36"/>
                <a:gd name="T66" fmla="*/ 15 w 39"/>
                <a:gd name="T67" fmla="*/ 8 h 36"/>
                <a:gd name="T68" fmla="*/ 13 w 39"/>
                <a:gd name="T69" fmla="*/ 8 h 36"/>
                <a:gd name="T70" fmla="*/ 12 w 39"/>
                <a:gd name="T71" fmla="*/ 8 h 36"/>
                <a:gd name="T72" fmla="*/ 11 w 39"/>
                <a:gd name="T73" fmla="*/ 6 h 36"/>
                <a:gd name="T74" fmla="*/ 11 w 39"/>
                <a:gd name="T75" fmla="*/ 6 h 36"/>
                <a:gd name="T76" fmla="*/ 15 w 39"/>
                <a:gd name="T77" fmla="*/ 3 h 36"/>
                <a:gd name="T78" fmla="*/ 15 w 39"/>
                <a:gd name="T79" fmla="*/ 3 h 36"/>
                <a:gd name="T80" fmla="*/ 21 w 39"/>
                <a:gd name="T81" fmla="*/ 0 h 36"/>
                <a:gd name="T82" fmla="*/ 21 w 39"/>
                <a:gd name="T83" fmla="*/ 3 h 36"/>
                <a:gd name="T84" fmla="*/ 21 w 39"/>
                <a:gd name="T85" fmla="*/ 3 h 36"/>
                <a:gd name="T86" fmla="*/ 19 w 39"/>
                <a:gd name="T87" fmla="*/ 6 h 36"/>
                <a:gd name="T88" fmla="*/ 19 w 39"/>
                <a:gd name="T89" fmla="*/ 11 h 36"/>
                <a:gd name="T90" fmla="*/ 20 w 39"/>
                <a:gd name="T91" fmla="*/ 15 h 36"/>
                <a:gd name="T92" fmla="*/ 20 w 39"/>
                <a:gd name="T93" fmla="*/ 15 h 36"/>
                <a:gd name="T94" fmla="*/ 21 w 39"/>
                <a:gd name="T95" fmla="*/ 15 h 36"/>
                <a:gd name="T96" fmla="*/ 21 w 39"/>
                <a:gd name="T97" fmla="*/ 15 h 36"/>
                <a:gd name="T98" fmla="*/ 32 w 39"/>
                <a:gd name="T99" fmla="*/ 9 h 36"/>
                <a:gd name="T100" fmla="*/ 32 w 39"/>
                <a:gd name="T101" fmla="*/ 9 h 36"/>
                <a:gd name="T102" fmla="*/ 32 w 39"/>
                <a:gd name="T103" fmla="*/ 9 h 36"/>
                <a:gd name="T104" fmla="*/ 32 w 39"/>
                <a:gd name="T105" fmla="*/ 8 h 36"/>
                <a:gd name="T106" fmla="*/ 31 w 39"/>
                <a:gd name="T107" fmla="*/ 2 h 36"/>
                <a:gd name="T108" fmla="*/ 34 w 39"/>
                <a:gd name="T109" fmla="*/ 2 h 36"/>
                <a:gd name="T110" fmla="*/ 39 w 39"/>
                <a:gd name="T111" fmla="*/ 20 h 36"/>
                <a:gd name="T112" fmla="*/ 37 w 39"/>
                <a:gd name="T113"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 h="36">
                  <a:moveTo>
                    <a:pt x="37" y="21"/>
                  </a:moveTo>
                  <a:lnTo>
                    <a:pt x="37" y="21"/>
                  </a:lnTo>
                  <a:lnTo>
                    <a:pt x="36" y="17"/>
                  </a:lnTo>
                  <a:lnTo>
                    <a:pt x="34" y="17"/>
                  </a:lnTo>
                  <a:lnTo>
                    <a:pt x="34" y="17"/>
                  </a:lnTo>
                  <a:lnTo>
                    <a:pt x="22" y="23"/>
                  </a:lnTo>
                  <a:lnTo>
                    <a:pt x="22" y="23"/>
                  </a:lnTo>
                  <a:lnTo>
                    <a:pt x="11" y="29"/>
                  </a:lnTo>
                  <a:lnTo>
                    <a:pt x="11" y="29"/>
                  </a:lnTo>
                  <a:lnTo>
                    <a:pt x="10" y="30"/>
                  </a:lnTo>
                  <a:lnTo>
                    <a:pt x="11" y="35"/>
                  </a:lnTo>
                  <a:lnTo>
                    <a:pt x="9" y="36"/>
                  </a:lnTo>
                  <a:lnTo>
                    <a:pt x="2" y="15"/>
                  </a:lnTo>
                  <a:lnTo>
                    <a:pt x="2" y="15"/>
                  </a:lnTo>
                  <a:lnTo>
                    <a:pt x="0" y="6"/>
                  </a:lnTo>
                  <a:lnTo>
                    <a:pt x="0" y="6"/>
                  </a:lnTo>
                  <a:lnTo>
                    <a:pt x="8" y="0"/>
                  </a:lnTo>
                  <a:lnTo>
                    <a:pt x="9" y="3"/>
                  </a:lnTo>
                  <a:lnTo>
                    <a:pt x="9" y="3"/>
                  </a:lnTo>
                  <a:lnTo>
                    <a:pt x="5" y="6"/>
                  </a:lnTo>
                  <a:lnTo>
                    <a:pt x="4" y="9"/>
                  </a:lnTo>
                  <a:lnTo>
                    <a:pt x="4" y="12"/>
                  </a:lnTo>
                  <a:lnTo>
                    <a:pt x="5" y="17"/>
                  </a:lnTo>
                  <a:lnTo>
                    <a:pt x="6" y="23"/>
                  </a:lnTo>
                  <a:lnTo>
                    <a:pt x="6" y="23"/>
                  </a:lnTo>
                  <a:lnTo>
                    <a:pt x="8" y="23"/>
                  </a:lnTo>
                  <a:lnTo>
                    <a:pt x="18" y="18"/>
                  </a:lnTo>
                  <a:lnTo>
                    <a:pt x="18" y="18"/>
                  </a:lnTo>
                  <a:lnTo>
                    <a:pt x="19" y="17"/>
                  </a:lnTo>
                  <a:lnTo>
                    <a:pt x="18" y="15"/>
                  </a:lnTo>
                  <a:lnTo>
                    <a:pt x="18" y="14"/>
                  </a:lnTo>
                  <a:lnTo>
                    <a:pt x="18" y="14"/>
                  </a:lnTo>
                  <a:lnTo>
                    <a:pt x="17" y="11"/>
                  </a:lnTo>
                  <a:lnTo>
                    <a:pt x="15" y="8"/>
                  </a:lnTo>
                  <a:lnTo>
                    <a:pt x="13" y="8"/>
                  </a:lnTo>
                  <a:lnTo>
                    <a:pt x="12" y="8"/>
                  </a:lnTo>
                  <a:lnTo>
                    <a:pt x="11" y="6"/>
                  </a:lnTo>
                  <a:lnTo>
                    <a:pt x="11" y="6"/>
                  </a:lnTo>
                  <a:lnTo>
                    <a:pt x="15" y="3"/>
                  </a:lnTo>
                  <a:lnTo>
                    <a:pt x="15" y="3"/>
                  </a:lnTo>
                  <a:lnTo>
                    <a:pt x="21" y="0"/>
                  </a:lnTo>
                  <a:lnTo>
                    <a:pt x="21" y="3"/>
                  </a:lnTo>
                  <a:lnTo>
                    <a:pt x="21" y="3"/>
                  </a:lnTo>
                  <a:lnTo>
                    <a:pt x="19" y="6"/>
                  </a:lnTo>
                  <a:lnTo>
                    <a:pt x="19" y="11"/>
                  </a:lnTo>
                  <a:lnTo>
                    <a:pt x="20" y="15"/>
                  </a:lnTo>
                  <a:lnTo>
                    <a:pt x="20" y="15"/>
                  </a:lnTo>
                  <a:lnTo>
                    <a:pt x="21" y="15"/>
                  </a:lnTo>
                  <a:lnTo>
                    <a:pt x="21" y="15"/>
                  </a:lnTo>
                  <a:lnTo>
                    <a:pt x="32" y="9"/>
                  </a:lnTo>
                  <a:lnTo>
                    <a:pt x="32" y="9"/>
                  </a:lnTo>
                  <a:lnTo>
                    <a:pt x="32" y="9"/>
                  </a:lnTo>
                  <a:lnTo>
                    <a:pt x="32" y="8"/>
                  </a:lnTo>
                  <a:lnTo>
                    <a:pt x="31" y="2"/>
                  </a:lnTo>
                  <a:lnTo>
                    <a:pt x="34" y="2"/>
                  </a:lnTo>
                  <a:lnTo>
                    <a:pt x="39" y="20"/>
                  </a:lnTo>
                  <a:lnTo>
                    <a:pt x="3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8" name="Freeform 113">
              <a:extLst>
                <a:ext uri="{FF2B5EF4-FFF2-40B4-BE49-F238E27FC236}">
                  <a16:creationId xmlns:a16="http://schemas.microsoft.com/office/drawing/2014/main" id="{2A0D7749-27A7-4ED9-BD55-2AEEB3861A5E}"/>
                </a:ext>
              </a:extLst>
            </p:cNvPr>
            <p:cNvSpPr>
              <a:spLocks/>
            </p:cNvSpPr>
            <p:nvPr userDrawn="1"/>
          </p:nvSpPr>
          <p:spPr bwMode="auto">
            <a:xfrm>
              <a:off x="4964" y="407"/>
              <a:ext cx="21" cy="28"/>
            </a:xfrm>
            <a:custGeom>
              <a:avLst/>
              <a:gdLst>
                <a:gd name="T0" fmla="*/ 38 w 41"/>
                <a:gd name="T1" fmla="*/ 48 h 58"/>
                <a:gd name="T2" fmla="*/ 36 w 41"/>
                <a:gd name="T3" fmla="*/ 42 h 58"/>
                <a:gd name="T4" fmla="*/ 24 w 41"/>
                <a:gd name="T5" fmla="*/ 47 h 58"/>
                <a:gd name="T6" fmla="*/ 11 w 41"/>
                <a:gd name="T7" fmla="*/ 50 h 58"/>
                <a:gd name="T8" fmla="*/ 10 w 41"/>
                <a:gd name="T9" fmla="*/ 52 h 58"/>
                <a:gd name="T10" fmla="*/ 9 w 41"/>
                <a:gd name="T11" fmla="*/ 58 h 58"/>
                <a:gd name="T12" fmla="*/ 7 w 41"/>
                <a:gd name="T13" fmla="*/ 36 h 58"/>
                <a:gd name="T14" fmla="*/ 9 w 41"/>
                <a:gd name="T15" fmla="*/ 42 h 58"/>
                <a:gd name="T16" fmla="*/ 10 w 41"/>
                <a:gd name="T17" fmla="*/ 42 h 58"/>
                <a:gd name="T18" fmla="*/ 19 w 41"/>
                <a:gd name="T19" fmla="*/ 41 h 58"/>
                <a:gd name="T20" fmla="*/ 20 w 41"/>
                <a:gd name="T21" fmla="*/ 39 h 58"/>
                <a:gd name="T22" fmla="*/ 17 w 41"/>
                <a:gd name="T23" fmla="*/ 23 h 58"/>
                <a:gd name="T24" fmla="*/ 17 w 41"/>
                <a:gd name="T25" fmla="*/ 21 h 58"/>
                <a:gd name="T26" fmla="*/ 12 w 41"/>
                <a:gd name="T27" fmla="*/ 21 h 58"/>
                <a:gd name="T28" fmla="*/ 7 w 41"/>
                <a:gd name="T29" fmla="*/ 24 h 58"/>
                <a:gd name="T30" fmla="*/ 5 w 41"/>
                <a:gd name="T31" fmla="*/ 26 h 58"/>
                <a:gd name="T32" fmla="*/ 4 w 41"/>
                <a:gd name="T33" fmla="*/ 32 h 58"/>
                <a:gd name="T34" fmla="*/ 2 w 41"/>
                <a:gd name="T35" fmla="*/ 11 h 58"/>
                <a:gd name="T36" fmla="*/ 3 w 41"/>
                <a:gd name="T37" fmla="*/ 15 h 58"/>
                <a:gd name="T38" fmla="*/ 5 w 41"/>
                <a:gd name="T39" fmla="*/ 17 h 58"/>
                <a:gd name="T40" fmla="*/ 18 w 41"/>
                <a:gd name="T41" fmla="*/ 12 h 58"/>
                <a:gd name="T42" fmla="*/ 29 w 41"/>
                <a:gd name="T43" fmla="*/ 9 h 58"/>
                <a:gd name="T44" fmla="*/ 30 w 41"/>
                <a:gd name="T45" fmla="*/ 2 h 58"/>
                <a:gd name="T46" fmla="*/ 36 w 41"/>
                <a:gd name="T47" fmla="*/ 21 h 58"/>
                <a:gd name="T48" fmla="*/ 34 w 41"/>
                <a:gd name="T49" fmla="*/ 23 h 58"/>
                <a:gd name="T50" fmla="*/ 31 w 41"/>
                <a:gd name="T51" fmla="*/ 17 h 58"/>
                <a:gd name="T52" fmla="*/ 20 w 41"/>
                <a:gd name="T53" fmla="*/ 20 h 58"/>
                <a:gd name="T54" fmla="*/ 19 w 41"/>
                <a:gd name="T55" fmla="*/ 20 h 58"/>
                <a:gd name="T56" fmla="*/ 22 w 41"/>
                <a:gd name="T57" fmla="*/ 38 h 58"/>
                <a:gd name="T58" fmla="*/ 22 w 41"/>
                <a:gd name="T59" fmla="*/ 39 h 58"/>
                <a:gd name="T60" fmla="*/ 24 w 41"/>
                <a:gd name="T61" fmla="*/ 39 h 58"/>
                <a:gd name="T62" fmla="*/ 34 w 41"/>
                <a:gd name="T63" fmla="*/ 35 h 58"/>
                <a:gd name="T64" fmla="*/ 35 w 41"/>
                <a:gd name="T65" fmla="*/ 27 h 58"/>
                <a:gd name="T66" fmla="*/ 41 w 41"/>
                <a:gd name="T67" fmla="*/ 4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58">
                  <a:moveTo>
                    <a:pt x="38" y="48"/>
                  </a:moveTo>
                  <a:lnTo>
                    <a:pt x="38" y="48"/>
                  </a:lnTo>
                  <a:lnTo>
                    <a:pt x="37" y="44"/>
                  </a:lnTo>
                  <a:lnTo>
                    <a:pt x="36" y="42"/>
                  </a:lnTo>
                  <a:lnTo>
                    <a:pt x="36" y="42"/>
                  </a:lnTo>
                  <a:lnTo>
                    <a:pt x="24" y="47"/>
                  </a:lnTo>
                  <a:lnTo>
                    <a:pt x="24" y="47"/>
                  </a:lnTo>
                  <a:lnTo>
                    <a:pt x="11" y="50"/>
                  </a:lnTo>
                  <a:lnTo>
                    <a:pt x="11" y="50"/>
                  </a:lnTo>
                  <a:lnTo>
                    <a:pt x="10" y="52"/>
                  </a:lnTo>
                  <a:lnTo>
                    <a:pt x="11" y="58"/>
                  </a:lnTo>
                  <a:lnTo>
                    <a:pt x="9" y="58"/>
                  </a:lnTo>
                  <a:lnTo>
                    <a:pt x="5" y="38"/>
                  </a:lnTo>
                  <a:lnTo>
                    <a:pt x="7" y="36"/>
                  </a:lnTo>
                  <a:lnTo>
                    <a:pt x="7" y="36"/>
                  </a:lnTo>
                  <a:lnTo>
                    <a:pt x="9" y="42"/>
                  </a:lnTo>
                  <a:lnTo>
                    <a:pt x="10" y="42"/>
                  </a:lnTo>
                  <a:lnTo>
                    <a:pt x="10" y="42"/>
                  </a:lnTo>
                  <a:lnTo>
                    <a:pt x="16" y="41"/>
                  </a:lnTo>
                  <a:lnTo>
                    <a:pt x="19" y="41"/>
                  </a:lnTo>
                  <a:lnTo>
                    <a:pt x="19" y="41"/>
                  </a:lnTo>
                  <a:lnTo>
                    <a:pt x="20" y="39"/>
                  </a:lnTo>
                  <a:lnTo>
                    <a:pt x="20" y="38"/>
                  </a:lnTo>
                  <a:lnTo>
                    <a:pt x="17" y="23"/>
                  </a:lnTo>
                  <a:lnTo>
                    <a:pt x="17" y="23"/>
                  </a:lnTo>
                  <a:lnTo>
                    <a:pt x="17" y="21"/>
                  </a:lnTo>
                  <a:lnTo>
                    <a:pt x="16" y="21"/>
                  </a:lnTo>
                  <a:lnTo>
                    <a:pt x="12" y="21"/>
                  </a:lnTo>
                  <a:lnTo>
                    <a:pt x="12" y="21"/>
                  </a:lnTo>
                  <a:lnTo>
                    <a:pt x="7" y="24"/>
                  </a:lnTo>
                  <a:lnTo>
                    <a:pt x="7" y="24"/>
                  </a:lnTo>
                  <a:lnTo>
                    <a:pt x="5" y="26"/>
                  </a:lnTo>
                  <a:lnTo>
                    <a:pt x="5" y="32"/>
                  </a:lnTo>
                  <a:lnTo>
                    <a:pt x="4" y="32"/>
                  </a:lnTo>
                  <a:lnTo>
                    <a:pt x="0" y="11"/>
                  </a:lnTo>
                  <a:lnTo>
                    <a:pt x="2" y="11"/>
                  </a:lnTo>
                  <a:lnTo>
                    <a:pt x="2" y="11"/>
                  </a:lnTo>
                  <a:lnTo>
                    <a:pt x="3" y="15"/>
                  </a:lnTo>
                  <a:lnTo>
                    <a:pt x="5" y="17"/>
                  </a:lnTo>
                  <a:lnTo>
                    <a:pt x="5" y="17"/>
                  </a:lnTo>
                  <a:lnTo>
                    <a:pt x="18" y="12"/>
                  </a:lnTo>
                  <a:lnTo>
                    <a:pt x="18" y="12"/>
                  </a:lnTo>
                  <a:lnTo>
                    <a:pt x="29" y="9"/>
                  </a:lnTo>
                  <a:lnTo>
                    <a:pt x="29" y="9"/>
                  </a:lnTo>
                  <a:lnTo>
                    <a:pt x="30" y="8"/>
                  </a:lnTo>
                  <a:lnTo>
                    <a:pt x="30" y="2"/>
                  </a:lnTo>
                  <a:lnTo>
                    <a:pt x="31" y="0"/>
                  </a:lnTo>
                  <a:lnTo>
                    <a:pt x="36" y="21"/>
                  </a:lnTo>
                  <a:lnTo>
                    <a:pt x="34" y="23"/>
                  </a:lnTo>
                  <a:lnTo>
                    <a:pt x="34" y="23"/>
                  </a:lnTo>
                  <a:lnTo>
                    <a:pt x="33" y="17"/>
                  </a:lnTo>
                  <a:lnTo>
                    <a:pt x="31" y="17"/>
                  </a:lnTo>
                  <a:lnTo>
                    <a:pt x="31" y="17"/>
                  </a:lnTo>
                  <a:lnTo>
                    <a:pt x="20" y="20"/>
                  </a:lnTo>
                  <a:lnTo>
                    <a:pt x="20" y="20"/>
                  </a:lnTo>
                  <a:lnTo>
                    <a:pt x="19" y="20"/>
                  </a:lnTo>
                  <a:lnTo>
                    <a:pt x="19" y="21"/>
                  </a:lnTo>
                  <a:lnTo>
                    <a:pt x="22" y="38"/>
                  </a:lnTo>
                  <a:lnTo>
                    <a:pt x="22" y="38"/>
                  </a:lnTo>
                  <a:lnTo>
                    <a:pt x="22" y="39"/>
                  </a:lnTo>
                  <a:lnTo>
                    <a:pt x="24" y="39"/>
                  </a:lnTo>
                  <a:lnTo>
                    <a:pt x="24" y="39"/>
                  </a:lnTo>
                  <a:lnTo>
                    <a:pt x="34" y="35"/>
                  </a:lnTo>
                  <a:lnTo>
                    <a:pt x="34" y="35"/>
                  </a:lnTo>
                  <a:lnTo>
                    <a:pt x="35" y="33"/>
                  </a:lnTo>
                  <a:lnTo>
                    <a:pt x="35" y="27"/>
                  </a:lnTo>
                  <a:lnTo>
                    <a:pt x="37" y="27"/>
                  </a:lnTo>
                  <a:lnTo>
                    <a:pt x="41" y="48"/>
                  </a:lnTo>
                  <a:lnTo>
                    <a:pt x="38"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9" name="Freeform 114">
              <a:extLst>
                <a:ext uri="{FF2B5EF4-FFF2-40B4-BE49-F238E27FC236}">
                  <a16:creationId xmlns:a16="http://schemas.microsoft.com/office/drawing/2014/main" id="{F73FF192-3D9E-4FC9-AB4D-7DEA610E6DF2}"/>
                </a:ext>
              </a:extLst>
            </p:cNvPr>
            <p:cNvSpPr>
              <a:spLocks/>
            </p:cNvSpPr>
            <p:nvPr userDrawn="1"/>
          </p:nvSpPr>
          <p:spPr bwMode="auto">
            <a:xfrm>
              <a:off x="4963" y="389"/>
              <a:ext cx="17" cy="20"/>
            </a:xfrm>
            <a:custGeom>
              <a:avLst/>
              <a:gdLst>
                <a:gd name="T0" fmla="*/ 34 w 35"/>
                <a:gd name="T1" fmla="*/ 35 h 41"/>
                <a:gd name="T2" fmla="*/ 34 w 35"/>
                <a:gd name="T3" fmla="*/ 35 h 41"/>
                <a:gd name="T4" fmla="*/ 33 w 35"/>
                <a:gd name="T5" fmla="*/ 30 h 41"/>
                <a:gd name="T6" fmla="*/ 32 w 35"/>
                <a:gd name="T7" fmla="*/ 30 h 41"/>
                <a:gd name="T8" fmla="*/ 32 w 35"/>
                <a:gd name="T9" fmla="*/ 30 h 41"/>
                <a:gd name="T10" fmla="*/ 20 w 35"/>
                <a:gd name="T11" fmla="*/ 32 h 41"/>
                <a:gd name="T12" fmla="*/ 20 w 35"/>
                <a:gd name="T13" fmla="*/ 32 h 41"/>
                <a:gd name="T14" fmla="*/ 7 w 35"/>
                <a:gd name="T15" fmla="*/ 33 h 41"/>
                <a:gd name="T16" fmla="*/ 7 w 35"/>
                <a:gd name="T17" fmla="*/ 33 h 41"/>
                <a:gd name="T18" fmla="*/ 6 w 35"/>
                <a:gd name="T19" fmla="*/ 35 h 41"/>
                <a:gd name="T20" fmla="*/ 6 w 35"/>
                <a:gd name="T21" fmla="*/ 39 h 41"/>
                <a:gd name="T22" fmla="*/ 4 w 35"/>
                <a:gd name="T23" fmla="*/ 41 h 41"/>
                <a:gd name="T24" fmla="*/ 2 w 35"/>
                <a:gd name="T25" fmla="*/ 17 h 41"/>
                <a:gd name="T26" fmla="*/ 2 w 35"/>
                <a:gd name="T27" fmla="*/ 17 h 41"/>
                <a:gd name="T28" fmla="*/ 0 w 35"/>
                <a:gd name="T29" fmla="*/ 8 h 41"/>
                <a:gd name="T30" fmla="*/ 0 w 35"/>
                <a:gd name="T31" fmla="*/ 8 h 41"/>
                <a:gd name="T32" fmla="*/ 8 w 35"/>
                <a:gd name="T33" fmla="*/ 5 h 41"/>
                <a:gd name="T34" fmla="*/ 9 w 35"/>
                <a:gd name="T35" fmla="*/ 8 h 41"/>
                <a:gd name="T36" fmla="*/ 9 w 35"/>
                <a:gd name="T37" fmla="*/ 8 h 41"/>
                <a:gd name="T38" fmla="*/ 6 w 35"/>
                <a:gd name="T39" fmla="*/ 9 h 41"/>
                <a:gd name="T40" fmla="*/ 4 w 35"/>
                <a:gd name="T41" fmla="*/ 12 h 41"/>
                <a:gd name="T42" fmla="*/ 4 w 35"/>
                <a:gd name="T43" fmla="*/ 15 h 41"/>
                <a:gd name="T44" fmla="*/ 4 w 35"/>
                <a:gd name="T45" fmla="*/ 20 h 41"/>
                <a:gd name="T46" fmla="*/ 4 w 35"/>
                <a:gd name="T47" fmla="*/ 26 h 41"/>
                <a:gd name="T48" fmla="*/ 4 w 35"/>
                <a:gd name="T49" fmla="*/ 26 h 41"/>
                <a:gd name="T50" fmla="*/ 5 w 35"/>
                <a:gd name="T51" fmla="*/ 27 h 41"/>
                <a:gd name="T52" fmla="*/ 16 w 35"/>
                <a:gd name="T53" fmla="*/ 26 h 41"/>
                <a:gd name="T54" fmla="*/ 16 w 35"/>
                <a:gd name="T55" fmla="*/ 26 h 41"/>
                <a:gd name="T56" fmla="*/ 16 w 35"/>
                <a:gd name="T57" fmla="*/ 24 h 41"/>
                <a:gd name="T58" fmla="*/ 16 w 35"/>
                <a:gd name="T59" fmla="*/ 23 h 41"/>
                <a:gd name="T60" fmla="*/ 16 w 35"/>
                <a:gd name="T61" fmla="*/ 21 h 41"/>
                <a:gd name="T62" fmla="*/ 16 w 35"/>
                <a:gd name="T63" fmla="*/ 21 h 41"/>
                <a:gd name="T64" fmla="*/ 16 w 35"/>
                <a:gd name="T65" fmla="*/ 18 h 41"/>
                <a:gd name="T66" fmla="*/ 15 w 35"/>
                <a:gd name="T67" fmla="*/ 15 h 41"/>
                <a:gd name="T68" fmla="*/ 14 w 35"/>
                <a:gd name="T69" fmla="*/ 15 h 41"/>
                <a:gd name="T70" fmla="*/ 12 w 35"/>
                <a:gd name="T71" fmla="*/ 14 h 41"/>
                <a:gd name="T72" fmla="*/ 12 w 35"/>
                <a:gd name="T73" fmla="*/ 12 h 41"/>
                <a:gd name="T74" fmla="*/ 12 w 35"/>
                <a:gd name="T75" fmla="*/ 12 h 41"/>
                <a:gd name="T76" fmla="*/ 16 w 35"/>
                <a:gd name="T77" fmla="*/ 11 h 41"/>
                <a:gd name="T78" fmla="*/ 16 w 35"/>
                <a:gd name="T79" fmla="*/ 11 h 41"/>
                <a:gd name="T80" fmla="*/ 22 w 35"/>
                <a:gd name="T81" fmla="*/ 9 h 41"/>
                <a:gd name="T82" fmla="*/ 22 w 35"/>
                <a:gd name="T83" fmla="*/ 12 h 41"/>
                <a:gd name="T84" fmla="*/ 22 w 35"/>
                <a:gd name="T85" fmla="*/ 12 h 41"/>
                <a:gd name="T86" fmla="*/ 18 w 35"/>
                <a:gd name="T87" fmla="*/ 15 h 41"/>
                <a:gd name="T88" fmla="*/ 18 w 35"/>
                <a:gd name="T89" fmla="*/ 17 h 41"/>
                <a:gd name="T90" fmla="*/ 18 w 35"/>
                <a:gd name="T91" fmla="*/ 20 h 41"/>
                <a:gd name="T92" fmla="*/ 18 w 35"/>
                <a:gd name="T93" fmla="*/ 24 h 41"/>
                <a:gd name="T94" fmla="*/ 18 w 35"/>
                <a:gd name="T95" fmla="*/ 24 h 41"/>
                <a:gd name="T96" fmla="*/ 20 w 35"/>
                <a:gd name="T97" fmla="*/ 24 h 41"/>
                <a:gd name="T98" fmla="*/ 32 w 35"/>
                <a:gd name="T99" fmla="*/ 23 h 41"/>
                <a:gd name="T100" fmla="*/ 32 w 35"/>
                <a:gd name="T101" fmla="*/ 23 h 41"/>
                <a:gd name="T102" fmla="*/ 32 w 35"/>
                <a:gd name="T103" fmla="*/ 21 h 41"/>
                <a:gd name="T104" fmla="*/ 32 w 35"/>
                <a:gd name="T105" fmla="*/ 11 h 41"/>
                <a:gd name="T106" fmla="*/ 32 w 35"/>
                <a:gd name="T107" fmla="*/ 11 h 41"/>
                <a:gd name="T108" fmla="*/ 30 w 35"/>
                <a:gd name="T109" fmla="*/ 6 h 41"/>
                <a:gd name="T110" fmla="*/ 26 w 35"/>
                <a:gd name="T111" fmla="*/ 5 h 41"/>
                <a:gd name="T112" fmla="*/ 23 w 35"/>
                <a:gd name="T113" fmla="*/ 3 h 41"/>
                <a:gd name="T114" fmla="*/ 24 w 35"/>
                <a:gd name="T115" fmla="*/ 0 h 41"/>
                <a:gd name="T116" fmla="*/ 24 w 35"/>
                <a:gd name="T117" fmla="*/ 0 h 41"/>
                <a:gd name="T118" fmla="*/ 33 w 35"/>
                <a:gd name="T119" fmla="*/ 0 h 41"/>
                <a:gd name="T120" fmla="*/ 35 w 35"/>
                <a:gd name="T121" fmla="*/ 35 h 41"/>
                <a:gd name="T122" fmla="*/ 34 w 35"/>
                <a:gd name="T123" fmla="*/ 3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 h="41">
                  <a:moveTo>
                    <a:pt x="34" y="35"/>
                  </a:moveTo>
                  <a:lnTo>
                    <a:pt x="34" y="35"/>
                  </a:lnTo>
                  <a:lnTo>
                    <a:pt x="33" y="30"/>
                  </a:lnTo>
                  <a:lnTo>
                    <a:pt x="32" y="30"/>
                  </a:lnTo>
                  <a:lnTo>
                    <a:pt x="32" y="30"/>
                  </a:lnTo>
                  <a:lnTo>
                    <a:pt x="20" y="32"/>
                  </a:lnTo>
                  <a:lnTo>
                    <a:pt x="20" y="32"/>
                  </a:lnTo>
                  <a:lnTo>
                    <a:pt x="7" y="33"/>
                  </a:lnTo>
                  <a:lnTo>
                    <a:pt x="7" y="33"/>
                  </a:lnTo>
                  <a:lnTo>
                    <a:pt x="6" y="35"/>
                  </a:lnTo>
                  <a:lnTo>
                    <a:pt x="6" y="39"/>
                  </a:lnTo>
                  <a:lnTo>
                    <a:pt x="4" y="41"/>
                  </a:lnTo>
                  <a:lnTo>
                    <a:pt x="2" y="17"/>
                  </a:lnTo>
                  <a:lnTo>
                    <a:pt x="2" y="17"/>
                  </a:lnTo>
                  <a:lnTo>
                    <a:pt x="0" y="8"/>
                  </a:lnTo>
                  <a:lnTo>
                    <a:pt x="0" y="8"/>
                  </a:lnTo>
                  <a:lnTo>
                    <a:pt x="8" y="5"/>
                  </a:lnTo>
                  <a:lnTo>
                    <a:pt x="9" y="8"/>
                  </a:lnTo>
                  <a:lnTo>
                    <a:pt x="9" y="8"/>
                  </a:lnTo>
                  <a:lnTo>
                    <a:pt x="6" y="9"/>
                  </a:lnTo>
                  <a:lnTo>
                    <a:pt x="4" y="12"/>
                  </a:lnTo>
                  <a:lnTo>
                    <a:pt x="4" y="15"/>
                  </a:lnTo>
                  <a:lnTo>
                    <a:pt x="4" y="20"/>
                  </a:lnTo>
                  <a:lnTo>
                    <a:pt x="4" y="26"/>
                  </a:lnTo>
                  <a:lnTo>
                    <a:pt x="4" y="26"/>
                  </a:lnTo>
                  <a:lnTo>
                    <a:pt x="5" y="27"/>
                  </a:lnTo>
                  <a:lnTo>
                    <a:pt x="16" y="26"/>
                  </a:lnTo>
                  <a:lnTo>
                    <a:pt x="16" y="26"/>
                  </a:lnTo>
                  <a:lnTo>
                    <a:pt x="16" y="24"/>
                  </a:lnTo>
                  <a:lnTo>
                    <a:pt x="16" y="23"/>
                  </a:lnTo>
                  <a:lnTo>
                    <a:pt x="16" y="21"/>
                  </a:lnTo>
                  <a:lnTo>
                    <a:pt x="16" y="21"/>
                  </a:lnTo>
                  <a:lnTo>
                    <a:pt x="16" y="18"/>
                  </a:lnTo>
                  <a:lnTo>
                    <a:pt x="15" y="15"/>
                  </a:lnTo>
                  <a:lnTo>
                    <a:pt x="14" y="15"/>
                  </a:lnTo>
                  <a:lnTo>
                    <a:pt x="12" y="14"/>
                  </a:lnTo>
                  <a:lnTo>
                    <a:pt x="12" y="12"/>
                  </a:lnTo>
                  <a:lnTo>
                    <a:pt x="12" y="12"/>
                  </a:lnTo>
                  <a:lnTo>
                    <a:pt x="16" y="11"/>
                  </a:lnTo>
                  <a:lnTo>
                    <a:pt x="16" y="11"/>
                  </a:lnTo>
                  <a:lnTo>
                    <a:pt x="22" y="9"/>
                  </a:lnTo>
                  <a:lnTo>
                    <a:pt x="22" y="12"/>
                  </a:lnTo>
                  <a:lnTo>
                    <a:pt x="22" y="12"/>
                  </a:lnTo>
                  <a:lnTo>
                    <a:pt x="18" y="15"/>
                  </a:lnTo>
                  <a:lnTo>
                    <a:pt x="18" y="17"/>
                  </a:lnTo>
                  <a:lnTo>
                    <a:pt x="18" y="20"/>
                  </a:lnTo>
                  <a:lnTo>
                    <a:pt x="18" y="24"/>
                  </a:lnTo>
                  <a:lnTo>
                    <a:pt x="18" y="24"/>
                  </a:lnTo>
                  <a:lnTo>
                    <a:pt x="20" y="24"/>
                  </a:lnTo>
                  <a:lnTo>
                    <a:pt x="32" y="23"/>
                  </a:lnTo>
                  <a:lnTo>
                    <a:pt x="32" y="23"/>
                  </a:lnTo>
                  <a:lnTo>
                    <a:pt x="32" y="21"/>
                  </a:lnTo>
                  <a:lnTo>
                    <a:pt x="32" y="11"/>
                  </a:lnTo>
                  <a:lnTo>
                    <a:pt x="32" y="11"/>
                  </a:lnTo>
                  <a:lnTo>
                    <a:pt x="30" y="6"/>
                  </a:lnTo>
                  <a:lnTo>
                    <a:pt x="26" y="5"/>
                  </a:lnTo>
                  <a:lnTo>
                    <a:pt x="23" y="3"/>
                  </a:lnTo>
                  <a:lnTo>
                    <a:pt x="24" y="0"/>
                  </a:lnTo>
                  <a:lnTo>
                    <a:pt x="24" y="0"/>
                  </a:lnTo>
                  <a:lnTo>
                    <a:pt x="33" y="0"/>
                  </a:lnTo>
                  <a:lnTo>
                    <a:pt x="35" y="35"/>
                  </a:lnTo>
                  <a:lnTo>
                    <a:pt x="34"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0" name="Freeform 115">
              <a:extLst>
                <a:ext uri="{FF2B5EF4-FFF2-40B4-BE49-F238E27FC236}">
                  <a16:creationId xmlns:a16="http://schemas.microsoft.com/office/drawing/2014/main" id="{ED5CFE26-8C90-4A0A-AA85-B632478B7437}"/>
                </a:ext>
              </a:extLst>
            </p:cNvPr>
            <p:cNvSpPr>
              <a:spLocks noEditPoints="1"/>
            </p:cNvSpPr>
            <p:nvPr userDrawn="1"/>
          </p:nvSpPr>
          <p:spPr bwMode="auto">
            <a:xfrm>
              <a:off x="4962" y="364"/>
              <a:ext cx="17" cy="23"/>
            </a:xfrm>
            <a:custGeom>
              <a:avLst/>
              <a:gdLst>
                <a:gd name="T0" fmla="*/ 20 w 34"/>
                <a:gd name="T1" fmla="*/ 21 h 47"/>
                <a:gd name="T2" fmla="*/ 20 w 34"/>
                <a:gd name="T3" fmla="*/ 21 h 47"/>
                <a:gd name="T4" fmla="*/ 20 w 34"/>
                <a:gd name="T5" fmla="*/ 20 h 47"/>
                <a:gd name="T6" fmla="*/ 20 w 34"/>
                <a:gd name="T7" fmla="*/ 20 h 47"/>
                <a:gd name="T8" fmla="*/ 19 w 34"/>
                <a:gd name="T9" fmla="*/ 20 h 47"/>
                <a:gd name="T10" fmla="*/ 8 w 34"/>
                <a:gd name="T11" fmla="*/ 27 h 47"/>
                <a:gd name="T12" fmla="*/ 19 w 34"/>
                <a:gd name="T13" fmla="*/ 32 h 47"/>
                <a:gd name="T14" fmla="*/ 19 w 34"/>
                <a:gd name="T15" fmla="*/ 32 h 47"/>
                <a:gd name="T16" fmla="*/ 20 w 34"/>
                <a:gd name="T17" fmla="*/ 33 h 47"/>
                <a:gd name="T18" fmla="*/ 20 w 34"/>
                <a:gd name="T19" fmla="*/ 33 h 47"/>
                <a:gd name="T20" fmla="*/ 20 w 34"/>
                <a:gd name="T21" fmla="*/ 32 h 47"/>
                <a:gd name="T22" fmla="*/ 20 w 34"/>
                <a:gd name="T23" fmla="*/ 21 h 47"/>
                <a:gd name="T24" fmla="*/ 33 w 34"/>
                <a:gd name="T25" fmla="*/ 47 h 47"/>
                <a:gd name="T26" fmla="*/ 33 w 34"/>
                <a:gd name="T27" fmla="*/ 47 h 47"/>
                <a:gd name="T28" fmla="*/ 32 w 34"/>
                <a:gd name="T29" fmla="*/ 44 h 47"/>
                <a:gd name="T30" fmla="*/ 31 w 34"/>
                <a:gd name="T31" fmla="*/ 42 h 47"/>
                <a:gd name="T32" fmla="*/ 27 w 34"/>
                <a:gd name="T33" fmla="*/ 39 h 47"/>
                <a:gd name="T34" fmla="*/ 7 w 34"/>
                <a:gd name="T35" fmla="*/ 29 h 47"/>
                <a:gd name="T36" fmla="*/ 7 w 34"/>
                <a:gd name="T37" fmla="*/ 29 h 47"/>
                <a:gd name="T38" fmla="*/ 0 w 34"/>
                <a:gd name="T39" fmla="*/ 26 h 47"/>
                <a:gd name="T40" fmla="*/ 0 w 34"/>
                <a:gd name="T41" fmla="*/ 23 h 47"/>
                <a:gd name="T42" fmla="*/ 0 w 34"/>
                <a:gd name="T43" fmla="*/ 23 h 47"/>
                <a:gd name="T44" fmla="*/ 6 w 34"/>
                <a:gd name="T45" fmla="*/ 21 h 47"/>
                <a:gd name="T46" fmla="*/ 28 w 34"/>
                <a:gd name="T47" fmla="*/ 8 h 47"/>
                <a:gd name="T48" fmla="*/ 28 w 34"/>
                <a:gd name="T49" fmla="*/ 8 h 47"/>
                <a:gd name="T50" fmla="*/ 32 w 34"/>
                <a:gd name="T51" fmla="*/ 6 h 47"/>
                <a:gd name="T52" fmla="*/ 32 w 34"/>
                <a:gd name="T53" fmla="*/ 0 h 47"/>
                <a:gd name="T54" fmla="*/ 34 w 34"/>
                <a:gd name="T55" fmla="*/ 0 h 47"/>
                <a:gd name="T56" fmla="*/ 34 w 34"/>
                <a:gd name="T57" fmla="*/ 21 h 47"/>
                <a:gd name="T58" fmla="*/ 32 w 34"/>
                <a:gd name="T59" fmla="*/ 21 h 47"/>
                <a:gd name="T60" fmla="*/ 32 w 34"/>
                <a:gd name="T61" fmla="*/ 21 h 47"/>
                <a:gd name="T62" fmla="*/ 32 w 34"/>
                <a:gd name="T63" fmla="*/ 17 h 47"/>
                <a:gd name="T64" fmla="*/ 31 w 34"/>
                <a:gd name="T65" fmla="*/ 15 h 47"/>
                <a:gd name="T66" fmla="*/ 31 w 34"/>
                <a:gd name="T67" fmla="*/ 15 h 47"/>
                <a:gd name="T68" fmla="*/ 24 w 34"/>
                <a:gd name="T69" fmla="*/ 18 h 47"/>
                <a:gd name="T70" fmla="*/ 24 w 34"/>
                <a:gd name="T71" fmla="*/ 18 h 47"/>
                <a:gd name="T72" fmla="*/ 23 w 34"/>
                <a:gd name="T73" fmla="*/ 20 h 47"/>
                <a:gd name="T74" fmla="*/ 23 w 34"/>
                <a:gd name="T75" fmla="*/ 20 h 47"/>
                <a:gd name="T76" fmla="*/ 23 w 34"/>
                <a:gd name="T77" fmla="*/ 30 h 47"/>
                <a:gd name="T78" fmla="*/ 23 w 34"/>
                <a:gd name="T79" fmla="*/ 30 h 47"/>
                <a:gd name="T80" fmla="*/ 24 w 34"/>
                <a:gd name="T81" fmla="*/ 33 h 47"/>
                <a:gd name="T82" fmla="*/ 24 w 34"/>
                <a:gd name="T83" fmla="*/ 35 h 47"/>
                <a:gd name="T84" fmla="*/ 24 w 34"/>
                <a:gd name="T85" fmla="*/ 35 h 47"/>
                <a:gd name="T86" fmla="*/ 31 w 34"/>
                <a:gd name="T87" fmla="*/ 38 h 47"/>
                <a:gd name="T88" fmla="*/ 31 w 34"/>
                <a:gd name="T89" fmla="*/ 38 h 47"/>
                <a:gd name="T90" fmla="*/ 32 w 34"/>
                <a:gd name="T91" fmla="*/ 36 h 47"/>
                <a:gd name="T92" fmla="*/ 32 w 34"/>
                <a:gd name="T93" fmla="*/ 30 h 47"/>
                <a:gd name="T94" fmla="*/ 34 w 34"/>
                <a:gd name="T95" fmla="*/ 30 h 47"/>
                <a:gd name="T96" fmla="*/ 34 w 34"/>
                <a:gd name="T97" fmla="*/ 47 h 47"/>
                <a:gd name="T98" fmla="*/ 33 w 34"/>
                <a:gd name="T9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4" h="47">
                  <a:moveTo>
                    <a:pt x="20" y="21"/>
                  </a:moveTo>
                  <a:lnTo>
                    <a:pt x="20" y="21"/>
                  </a:lnTo>
                  <a:lnTo>
                    <a:pt x="20" y="20"/>
                  </a:lnTo>
                  <a:lnTo>
                    <a:pt x="20" y="20"/>
                  </a:lnTo>
                  <a:lnTo>
                    <a:pt x="19" y="20"/>
                  </a:lnTo>
                  <a:lnTo>
                    <a:pt x="8" y="27"/>
                  </a:lnTo>
                  <a:lnTo>
                    <a:pt x="19" y="32"/>
                  </a:lnTo>
                  <a:lnTo>
                    <a:pt x="19" y="32"/>
                  </a:lnTo>
                  <a:lnTo>
                    <a:pt x="20" y="33"/>
                  </a:lnTo>
                  <a:lnTo>
                    <a:pt x="20" y="33"/>
                  </a:lnTo>
                  <a:lnTo>
                    <a:pt x="20" y="32"/>
                  </a:lnTo>
                  <a:lnTo>
                    <a:pt x="20" y="21"/>
                  </a:lnTo>
                  <a:close/>
                  <a:moveTo>
                    <a:pt x="33" y="47"/>
                  </a:moveTo>
                  <a:lnTo>
                    <a:pt x="33" y="47"/>
                  </a:lnTo>
                  <a:lnTo>
                    <a:pt x="32" y="44"/>
                  </a:lnTo>
                  <a:lnTo>
                    <a:pt x="31" y="42"/>
                  </a:lnTo>
                  <a:lnTo>
                    <a:pt x="27" y="39"/>
                  </a:lnTo>
                  <a:lnTo>
                    <a:pt x="7" y="29"/>
                  </a:lnTo>
                  <a:lnTo>
                    <a:pt x="7" y="29"/>
                  </a:lnTo>
                  <a:lnTo>
                    <a:pt x="0" y="26"/>
                  </a:lnTo>
                  <a:lnTo>
                    <a:pt x="0" y="23"/>
                  </a:lnTo>
                  <a:lnTo>
                    <a:pt x="0" y="23"/>
                  </a:lnTo>
                  <a:lnTo>
                    <a:pt x="6" y="21"/>
                  </a:lnTo>
                  <a:lnTo>
                    <a:pt x="28" y="8"/>
                  </a:lnTo>
                  <a:lnTo>
                    <a:pt x="28" y="8"/>
                  </a:lnTo>
                  <a:lnTo>
                    <a:pt x="32" y="6"/>
                  </a:lnTo>
                  <a:lnTo>
                    <a:pt x="32" y="0"/>
                  </a:lnTo>
                  <a:lnTo>
                    <a:pt x="34" y="0"/>
                  </a:lnTo>
                  <a:lnTo>
                    <a:pt x="34" y="21"/>
                  </a:lnTo>
                  <a:lnTo>
                    <a:pt x="32" y="21"/>
                  </a:lnTo>
                  <a:lnTo>
                    <a:pt x="32" y="21"/>
                  </a:lnTo>
                  <a:lnTo>
                    <a:pt x="32" y="17"/>
                  </a:lnTo>
                  <a:lnTo>
                    <a:pt x="31" y="15"/>
                  </a:lnTo>
                  <a:lnTo>
                    <a:pt x="31" y="15"/>
                  </a:lnTo>
                  <a:lnTo>
                    <a:pt x="24" y="18"/>
                  </a:lnTo>
                  <a:lnTo>
                    <a:pt x="24" y="18"/>
                  </a:lnTo>
                  <a:lnTo>
                    <a:pt x="23" y="20"/>
                  </a:lnTo>
                  <a:lnTo>
                    <a:pt x="23" y="20"/>
                  </a:lnTo>
                  <a:lnTo>
                    <a:pt x="23" y="30"/>
                  </a:lnTo>
                  <a:lnTo>
                    <a:pt x="23" y="30"/>
                  </a:lnTo>
                  <a:lnTo>
                    <a:pt x="24" y="33"/>
                  </a:lnTo>
                  <a:lnTo>
                    <a:pt x="24" y="35"/>
                  </a:lnTo>
                  <a:lnTo>
                    <a:pt x="24" y="35"/>
                  </a:lnTo>
                  <a:lnTo>
                    <a:pt x="31" y="38"/>
                  </a:lnTo>
                  <a:lnTo>
                    <a:pt x="31" y="38"/>
                  </a:lnTo>
                  <a:lnTo>
                    <a:pt x="32" y="36"/>
                  </a:lnTo>
                  <a:lnTo>
                    <a:pt x="32" y="30"/>
                  </a:lnTo>
                  <a:lnTo>
                    <a:pt x="34" y="30"/>
                  </a:lnTo>
                  <a:lnTo>
                    <a:pt x="34" y="47"/>
                  </a:lnTo>
                  <a:lnTo>
                    <a:pt x="33"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1" name="Freeform 116">
              <a:extLst>
                <a:ext uri="{FF2B5EF4-FFF2-40B4-BE49-F238E27FC236}">
                  <a16:creationId xmlns:a16="http://schemas.microsoft.com/office/drawing/2014/main" id="{E3081394-BD37-4F27-94A2-3100F237D78E}"/>
                </a:ext>
              </a:extLst>
            </p:cNvPr>
            <p:cNvSpPr>
              <a:spLocks/>
            </p:cNvSpPr>
            <p:nvPr userDrawn="1"/>
          </p:nvSpPr>
          <p:spPr bwMode="auto">
            <a:xfrm>
              <a:off x="4962" y="345"/>
              <a:ext cx="18" cy="18"/>
            </a:xfrm>
            <a:custGeom>
              <a:avLst/>
              <a:gdLst>
                <a:gd name="T0" fmla="*/ 31 w 35"/>
                <a:gd name="T1" fmla="*/ 37 h 37"/>
                <a:gd name="T2" fmla="*/ 31 w 35"/>
                <a:gd name="T3" fmla="*/ 37 h 37"/>
                <a:gd name="T4" fmla="*/ 31 w 35"/>
                <a:gd name="T5" fmla="*/ 32 h 37"/>
                <a:gd name="T6" fmla="*/ 30 w 35"/>
                <a:gd name="T7" fmla="*/ 31 h 37"/>
                <a:gd name="T8" fmla="*/ 30 w 35"/>
                <a:gd name="T9" fmla="*/ 31 h 37"/>
                <a:gd name="T10" fmla="*/ 17 w 35"/>
                <a:gd name="T11" fmla="*/ 29 h 37"/>
                <a:gd name="T12" fmla="*/ 17 w 35"/>
                <a:gd name="T13" fmla="*/ 29 h 37"/>
                <a:gd name="T14" fmla="*/ 5 w 35"/>
                <a:gd name="T15" fmla="*/ 28 h 37"/>
                <a:gd name="T16" fmla="*/ 5 w 35"/>
                <a:gd name="T17" fmla="*/ 28 h 37"/>
                <a:gd name="T18" fmla="*/ 4 w 35"/>
                <a:gd name="T19" fmla="*/ 29 h 37"/>
                <a:gd name="T20" fmla="*/ 3 w 35"/>
                <a:gd name="T21" fmla="*/ 34 h 37"/>
                <a:gd name="T22" fmla="*/ 0 w 35"/>
                <a:gd name="T23" fmla="*/ 34 h 37"/>
                <a:gd name="T24" fmla="*/ 1 w 35"/>
                <a:gd name="T25" fmla="*/ 14 h 37"/>
                <a:gd name="T26" fmla="*/ 4 w 35"/>
                <a:gd name="T27" fmla="*/ 14 h 37"/>
                <a:gd name="T28" fmla="*/ 4 w 35"/>
                <a:gd name="T29" fmla="*/ 14 h 37"/>
                <a:gd name="T30" fmla="*/ 4 w 35"/>
                <a:gd name="T31" fmla="*/ 19 h 37"/>
                <a:gd name="T32" fmla="*/ 5 w 35"/>
                <a:gd name="T33" fmla="*/ 20 h 37"/>
                <a:gd name="T34" fmla="*/ 5 w 35"/>
                <a:gd name="T35" fmla="*/ 20 h 37"/>
                <a:gd name="T36" fmla="*/ 12 w 35"/>
                <a:gd name="T37" fmla="*/ 22 h 37"/>
                <a:gd name="T38" fmla="*/ 30 w 35"/>
                <a:gd name="T39" fmla="*/ 23 h 37"/>
                <a:gd name="T40" fmla="*/ 30 w 35"/>
                <a:gd name="T41" fmla="*/ 23 h 37"/>
                <a:gd name="T42" fmla="*/ 31 w 35"/>
                <a:gd name="T43" fmla="*/ 23 h 37"/>
                <a:gd name="T44" fmla="*/ 32 w 35"/>
                <a:gd name="T45" fmla="*/ 22 h 37"/>
                <a:gd name="T46" fmla="*/ 32 w 35"/>
                <a:gd name="T47" fmla="*/ 14 h 37"/>
                <a:gd name="T48" fmla="*/ 32 w 35"/>
                <a:gd name="T49" fmla="*/ 14 h 37"/>
                <a:gd name="T50" fmla="*/ 32 w 35"/>
                <a:gd name="T51" fmla="*/ 11 h 37"/>
                <a:gd name="T52" fmla="*/ 31 w 35"/>
                <a:gd name="T53" fmla="*/ 8 h 37"/>
                <a:gd name="T54" fmla="*/ 25 w 35"/>
                <a:gd name="T55" fmla="*/ 4 h 37"/>
                <a:gd name="T56" fmla="*/ 26 w 35"/>
                <a:gd name="T57" fmla="*/ 0 h 37"/>
                <a:gd name="T58" fmla="*/ 26 w 35"/>
                <a:gd name="T59" fmla="*/ 0 h 37"/>
                <a:gd name="T60" fmla="*/ 35 w 35"/>
                <a:gd name="T61" fmla="*/ 4 h 37"/>
                <a:gd name="T62" fmla="*/ 33 w 35"/>
                <a:gd name="T63" fmla="*/ 37 h 37"/>
                <a:gd name="T64" fmla="*/ 31 w 35"/>
                <a:gd name="T6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37">
                  <a:moveTo>
                    <a:pt x="31" y="37"/>
                  </a:moveTo>
                  <a:lnTo>
                    <a:pt x="31" y="37"/>
                  </a:lnTo>
                  <a:lnTo>
                    <a:pt x="31" y="32"/>
                  </a:lnTo>
                  <a:lnTo>
                    <a:pt x="30" y="31"/>
                  </a:lnTo>
                  <a:lnTo>
                    <a:pt x="30" y="31"/>
                  </a:lnTo>
                  <a:lnTo>
                    <a:pt x="17" y="29"/>
                  </a:lnTo>
                  <a:lnTo>
                    <a:pt x="17" y="29"/>
                  </a:lnTo>
                  <a:lnTo>
                    <a:pt x="5" y="28"/>
                  </a:lnTo>
                  <a:lnTo>
                    <a:pt x="5" y="28"/>
                  </a:lnTo>
                  <a:lnTo>
                    <a:pt x="4" y="29"/>
                  </a:lnTo>
                  <a:lnTo>
                    <a:pt x="3" y="34"/>
                  </a:lnTo>
                  <a:lnTo>
                    <a:pt x="0" y="34"/>
                  </a:lnTo>
                  <a:lnTo>
                    <a:pt x="1" y="14"/>
                  </a:lnTo>
                  <a:lnTo>
                    <a:pt x="4" y="14"/>
                  </a:lnTo>
                  <a:lnTo>
                    <a:pt x="4" y="14"/>
                  </a:lnTo>
                  <a:lnTo>
                    <a:pt x="4" y="19"/>
                  </a:lnTo>
                  <a:lnTo>
                    <a:pt x="5" y="20"/>
                  </a:lnTo>
                  <a:lnTo>
                    <a:pt x="5" y="20"/>
                  </a:lnTo>
                  <a:lnTo>
                    <a:pt x="12" y="22"/>
                  </a:lnTo>
                  <a:lnTo>
                    <a:pt x="30" y="23"/>
                  </a:lnTo>
                  <a:lnTo>
                    <a:pt x="30" y="23"/>
                  </a:lnTo>
                  <a:lnTo>
                    <a:pt x="31" y="23"/>
                  </a:lnTo>
                  <a:lnTo>
                    <a:pt x="32" y="22"/>
                  </a:lnTo>
                  <a:lnTo>
                    <a:pt x="32" y="14"/>
                  </a:lnTo>
                  <a:lnTo>
                    <a:pt x="32" y="14"/>
                  </a:lnTo>
                  <a:lnTo>
                    <a:pt x="32" y="11"/>
                  </a:lnTo>
                  <a:lnTo>
                    <a:pt x="31" y="8"/>
                  </a:lnTo>
                  <a:lnTo>
                    <a:pt x="25" y="4"/>
                  </a:lnTo>
                  <a:lnTo>
                    <a:pt x="26" y="0"/>
                  </a:lnTo>
                  <a:lnTo>
                    <a:pt x="26" y="0"/>
                  </a:lnTo>
                  <a:lnTo>
                    <a:pt x="35" y="4"/>
                  </a:lnTo>
                  <a:lnTo>
                    <a:pt x="33" y="37"/>
                  </a:lnTo>
                  <a:lnTo>
                    <a:pt x="31"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3" name="Freeform 117">
              <a:extLst>
                <a:ext uri="{FF2B5EF4-FFF2-40B4-BE49-F238E27FC236}">
                  <a16:creationId xmlns:a16="http://schemas.microsoft.com/office/drawing/2014/main" id="{8DE23AB2-70F3-4842-B4DA-C6CD4BE3143C}"/>
                </a:ext>
              </a:extLst>
            </p:cNvPr>
            <p:cNvSpPr>
              <a:spLocks/>
            </p:cNvSpPr>
            <p:nvPr userDrawn="1"/>
          </p:nvSpPr>
          <p:spPr bwMode="auto">
            <a:xfrm>
              <a:off x="4963" y="324"/>
              <a:ext cx="18" cy="20"/>
            </a:xfrm>
            <a:custGeom>
              <a:avLst/>
              <a:gdLst>
                <a:gd name="T0" fmla="*/ 31 w 36"/>
                <a:gd name="T1" fmla="*/ 36 h 39"/>
                <a:gd name="T2" fmla="*/ 31 w 36"/>
                <a:gd name="T3" fmla="*/ 36 h 39"/>
                <a:gd name="T4" fmla="*/ 31 w 36"/>
                <a:gd name="T5" fmla="*/ 30 h 39"/>
                <a:gd name="T6" fmla="*/ 30 w 36"/>
                <a:gd name="T7" fmla="*/ 28 h 39"/>
                <a:gd name="T8" fmla="*/ 30 w 36"/>
                <a:gd name="T9" fmla="*/ 28 h 39"/>
                <a:gd name="T10" fmla="*/ 26 w 36"/>
                <a:gd name="T11" fmla="*/ 27 h 39"/>
                <a:gd name="T12" fmla="*/ 4 w 36"/>
                <a:gd name="T13" fmla="*/ 22 h 39"/>
                <a:gd name="T14" fmla="*/ 3 w 36"/>
                <a:gd name="T15" fmla="*/ 30 h 39"/>
                <a:gd name="T16" fmla="*/ 3 w 36"/>
                <a:gd name="T17" fmla="*/ 30 h 39"/>
                <a:gd name="T18" fmla="*/ 3 w 36"/>
                <a:gd name="T19" fmla="*/ 31 h 39"/>
                <a:gd name="T20" fmla="*/ 4 w 36"/>
                <a:gd name="T21" fmla="*/ 31 h 39"/>
                <a:gd name="T22" fmla="*/ 9 w 36"/>
                <a:gd name="T23" fmla="*/ 36 h 39"/>
                <a:gd name="T24" fmla="*/ 9 w 36"/>
                <a:gd name="T25" fmla="*/ 39 h 39"/>
                <a:gd name="T26" fmla="*/ 9 w 36"/>
                <a:gd name="T27" fmla="*/ 39 h 39"/>
                <a:gd name="T28" fmla="*/ 0 w 36"/>
                <a:gd name="T29" fmla="*/ 36 h 39"/>
                <a:gd name="T30" fmla="*/ 0 w 36"/>
                <a:gd name="T31" fmla="*/ 36 h 39"/>
                <a:gd name="T32" fmla="*/ 1 w 36"/>
                <a:gd name="T33" fmla="*/ 33 h 39"/>
                <a:gd name="T34" fmla="*/ 1 w 36"/>
                <a:gd name="T35" fmla="*/ 33 h 39"/>
                <a:gd name="T36" fmla="*/ 1 w 36"/>
                <a:gd name="T37" fmla="*/ 28 h 39"/>
                <a:gd name="T38" fmla="*/ 4 w 36"/>
                <a:gd name="T39" fmla="*/ 7 h 39"/>
                <a:gd name="T40" fmla="*/ 4 w 36"/>
                <a:gd name="T41" fmla="*/ 7 h 39"/>
                <a:gd name="T42" fmla="*/ 4 w 36"/>
                <a:gd name="T43" fmla="*/ 0 h 39"/>
                <a:gd name="T44" fmla="*/ 4 w 36"/>
                <a:gd name="T45" fmla="*/ 0 h 39"/>
                <a:gd name="T46" fmla="*/ 13 w 36"/>
                <a:gd name="T47" fmla="*/ 1 h 39"/>
                <a:gd name="T48" fmla="*/ 13 w 36"/>
                <a:gd name="T49" fmla="*/ 4 h 39"/>
                <a:gd name="T50" fmla="*/ 13 w 36"/>
                <a:gd name="T51" fmla="*/ 4 h 39"/>
                <a:gd name="T52" fmla="*/ 7 w 36"/>
                <a:gd name="T53" fmla="*/ 6 h 39"/>
                <a:gd name="T54" fmla="*/ 6 w 36"/>
                <a:gd name="T55" fmla="*/ 7 h 39"/>
                <a:gd name="T56" fmla="*/ 5 w 36"/>
                <a:gd name="T57" fmla="*/ 7 h 39"/>
                <a:gd name="T58" fmla="*/ 5 w 36"/>
                <a:gd name="T59" fmla="*/ 15 h 39"/>
                <a:gd name="T60" fmla="*/ 26 w 36"/>
                <a:gd name="T61" fmla="*/ 19 h 39"/>
                <a:gd name="T62" fmla="*/ 26 w 36"/>
                <a:gd name="T63" fmla="*/ 19 h 39"/>
                <a:gd name="T64" fmla="*/ 31 w 36"/>
                <a:gd name="T65" fmla="*/ 21 h 39"/>
                <a:gd name="T66" fmla="*/ 31 w 36"/>
                <a:gd name="T67" fmla="*/ 21 h 39"/>
                <a:gd name="T68" fmla="*/ 32 w 36"/>
                <a:gd name="T69" fmla="*/ 19 h 39"/>
                <a:gd name="T70" fmla="*/ 33 w 36"/>
                <a:gd name="T71" fmla="*/ 15 h 39"/>
                <a:gd name="T72" fmla="*/ 36 w 36"/>
                <a:gd name="T73" fmla="*/ 15 h 39"/>
                <a:gd name="T74" fmla="*/ 33 w 36"/>
                <a:gd name="T75" fmla="*/ 36 h 39"/>
                <a:gd name="T76" fmla="*/ 31 w 36"/>
                <a:gd name="T77" fmla="*/ 3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6" h="39">
                  <a:moveTo>
                    <a:pt x="31" y="36"/>
                  </a:moveTo>
                  <a:lnTo>
                    <a:pt x="31" y="36"/>
                  </a:lnTo>
                  <a:lnTo>
                    <a:pt x="31" y="30"/>
                  </a:lnTo>
                  <a:lnTo>
                    <a:pt x="30" y="28"/>
                  </a:lnTo>
                  <a:lnTo>
                    <a:pt x="30" y="28"/>
                  </a:lnTo>
                  <a:lnTo>
                    <a:pt x="26" y="27"/>
                  </a:lnTo>
                  <a:lnTo>
                    <a:pt x="4" y="22"/>
                  </a:lnTo>
                  <a:lnTo>
                    <a:pt x="3" y="30"/>
                  </a:lnTo>
                  <a:lnTo>
                    <a:pt x="3" y="30"/>
                  </a:lnTo>
                  <a:lnTo>
                    <a:pt x="3" y="31"/>
                  </a:lnTo>
                  <a:lnTo>
                    <a:pt x="4" y="31"/>
                  </a:lnTo>
                  <a:lnTo>
                    <a:pt x="9" y="36"/>
                  </a:lnTo>
                  <a:lnTo>
                    <a:pt x="9" y="39"/>
                  </a:lnTo>
                  <a:lnTo>
                    <a:pt x="9" y="39"/>
                  </a:lnTo>
                  <a:lnTo>
                    <a:pt x="0" y="36"/>
                  </a:lnTo>
                  <a:lnTo>
                    <a:pt x="0" y="36"/>
                  </a:lnTo>
                  <a:lnTo>
                    <a:pt x="1" y="33"/>
                  </a:lnTo>
                  <a:lnTo>
                    <a:pt x="1" y="33"/>
                  </a:lnTo>
                  <a:lnTo>
                    <a:pt x="1" y="28"/>
                  </a:lnTo>
                  <a:lnTo>
                    <a:pt x="4" y="7"/>
                  </a:lnTo>
                  <a:lnTo>
                    <a:pt x="4" y="7"/>
                  </a:lnTo>
                  <a:lnTo>
                    <a:pt x="4" y="0"/>
                  </a:lnTo>
                  <a:lnTo>
                    <a:pt x="4" y="0"/>
                  </a:lnTo>
                  <a:lnTo>
                    <a:pt x="13" y="1"/>
                  </a:lnTo>
                  <a:lnTo>
                    <a:pt x="13" y="4"/>
                  </a:lnTo>
                  <a:lnTo>
                    <a:pt x="13" y="4"/>
                  </a:lnTo>
                  <a:lnTo>
                    <a:pt x="7" y="6"/>
                  </a:lnTo>
                  <a:lnTo>
                    <a:pt x="6" y="7"/>
                  </a:lnTo>
                  <a:lnTo>
                    <a:pt x="5" y="7"/>
                  </a:lnTo>
                  <a:lnTo>
                    <a:pt x="5" y="15"/>
                  </a:lnTo>
                  <a:lnTo>
                    <a:pt x="26" y="19"/>
                  </a:lnTo>
                  <a:lnTo>
                    <a:pt x="26" y="19"/>
                  </a:lnTo>
                  <a:lnTo>
                    <a:pt x="31" y="21"/>
                  </a:lnTo>
                  <a:lnTo>
                    <a:pt x="31" y="21"/>
                  </a:lnTo>
                  <a:lnTo>
                    <a:pt x="32" y="19"/>
                  </a:lnTo>
                  <a:lnTo>
                    <a:pt x="33" y="15"/>
                  </a:lnTo>
                  <a:lnTo>
                    <a:pt x="36" y="15"/>
                  </a:lnTo>
                  <a:lnTo>
                    <a:pt x="33" y="36"/>
                  </a:lnTo>
                  <a:lnTo>
                    <a:pt x="31"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4" name="Freeform 118">
              <a:extLst>
                <a:ext uri="{FF2B5EF4-FFF2-40B4-BE49-F238E27FC236}">
                  <a16:creationId xmlns:a16="http://schemas.microsoft.com/office/drawing/2014/main" id="{910F5BE8-3A84-4295-A7E2-65342531AABE}"/>
                </a:ext>
              </a:extLst>
            </p:cNvPr>
            <p:cNvSpPr>
              <a:spLocks/>
            </p:cNvSpPr>
            <p:nvPr userDrawn="1"/>
          </p:nvSpPr>
          <p:spPr bwMode="auto">
            <a:xfrm>
              <a:off x="4966" y="299"/>
              <a:ext cx="21" cy="29"/>
            </a:xfrm>
            <a:custGeom>
              <a:avLst/>
              <a:gdLst>
                <a:gd name="T0" fmla="*/ 30 w 42"/>
                <a:gd name="T1" fmla="*/ 58 h 59"/>
                <a:gd name="T2" fmla="*/ 30 w 42"/>
                <a:gd name="T3" fmla="*/ 52 h 59"/>
                <a:gd name="T4" fmla="*/ 17 w 42"/>
                <a:gd name="T5" fmla="*/ 46 h 59"/>
                <a:gd name="T6" fmla="*/ 6 w 42"/>
                <a:gd name="T7" fmla="*/ 41 h 59"/>
                <a:gd name="T8" fmla="*/ 4 w 42"/>
                <a:gd name="T9" fmla="*/ 43 h 59"/>
                <a:gd name="T10" fmla="*/ 0 w 42"/>
                <a:gd name="T11" fmla="*/ 47 h 59"/>
                <a:gd name="T12" fmla="*/ 7 w 42"/>
                <a:gd name="T13" fmla="*/ 28 h 59"/>
                <a:gd name="T14" fmla="*/ 6 w 42"/>
                <a:gd name="T15" fmla="*/ 34 h 59"/>
                <a:gd name="T16" fmla="*/ 7 w 42"/>
                <a:gd name="T17" fmla="*/ 35 h 59"/>
                <a:gd name="T18" fmla="*/ 16 w 42"/>
                <a:gd name="T19" fmla="*/ 38 h 59"/>
                <a:gd name="T20" fmla="*/ 17 w 42"/>
                <a:gd name="T21" fmla="*/ 38 h 59"/>
                <a:gd name="T22" fmla="*/ 21 w 42"/>
                <a:gd name="T23" fmla="*/ 22 h 59"/>
                <a:gd name="T24" fmla="*/ 21 w 42"/>
                <a:gd name="T25" fmla="*/ 20 h 59"/>
                <a:gd name="T26" fmla="*/ 17 w 42"/>
                <a:gd name="T27" fmla="*/ 17 h 59"/>
                <a:gd name="T28" fmla="*/ 10 w 42"/>
                <a:gd name="T29" fmla="*/ 16 h 59"/>
                <a:gd name="T30" fmla="*/ 9 w 42"/>
                <a:gd name="T31" fmla="*/ 17 h 59"/>
                <a:gd name="T32" fmla="*/ 6 w 42"/>
                <a:gd name="T33" fmla="*/ 22 h 59"/>
                <a:gd name="T34" fmla="*/ 13 w 42"/>
                <a:gd name="T35" fmla="*/ 0 h 59"/>
                <a:gd name="T36" fmla="*/ 11 w 42"/>
                <a:gd name="T37" fmla="*/ 6 h 59"/>
                <a:gd name="T38" fmla="*/ 13 w 42"/>
                <a:gd name="T39" fmla="*/ 8 h 59"/>
                <a:gd name="T40" fmla="*/ 25 w 42"/>
                <a:gd name="T41" fmla="*/ 13 h 59"/>
                <a:gd name="T42" fmla="*/ 36 w 42"/>
                <a:gd name="T43" fmla="*/ 17 h 59"/>
                <a:gd name="T44" fmla="*/ 40 w 42"/>
                <a:gd name="T45" fmla="*/ 11 h 59"/>
                <a:gd name="T46" fmla="*/ 38 w 42"/>
                <a:gd name="T47" fmla="*/ 32 h 59"/>
                <a:gd name="T48" fmla="*/ 35 w 42"/>
                <a:gd name="T49" fmla="*/ 32 h 59"/>
                <a:gd name="T50" fmla="*/ 35 w 42"/>
                <a:gd name="T51" fmla="*/ 25 h 59"/>
                <a:gd name="T52" fmla="*/ 25 w 42"/>
                <a:gd name="T53" fmla="*/ 20 h 59"/>
                <a:gd name="T54" fmla="*/ 24 w 42"/>
                <a:gd name="T55" fmla="*/ 20 h 59"/>
                <a:gd name="T56" fmla="*/ 19 w 42"/>
                <a:gd name="T57" fmla="*/ 38 h 59"/>
                <a:gd name="T58" fmla="*/ 19 w 42"/>
                <a:gd name="T59" fmla="*/ 40 h 59"/>
                <a:gd name="T60" fmla="*/ 21 w 42"/>
                <a:gd name="T61" fmla="*/ 40 h 59"/>
                <a:gd name="T62" fmla="*/ 31 w 42"/>
                <a:gd name="T63" fmla="*/ 44 h 59"/>
                <a:gd name="T64" fmla="*/ 34 w 42"/>
                <a:gd name="T65" fmla="*/ 38 h 59"/>
                <a:gd name="T66" fmla="*/ 32 w 42"/>
                <a:gd name="T6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 h="59">
                  <a:moveTo>
                    <a:pt x="30" y="58"/>
                  </a:moveTo>
                  <a:lnTo>
                    <a:pt x="30" y="58"/>
                  </a:lnTo>
                  <a:lnTo>
                    <a:pt x="31" y="53"/>
                  </a:lnTo>
                  <a:lnTo>
                    <a:pt x="30" y="52"/>
                  </a:lnTo>
                  <a:lnTo>
                    <a:pt x="30" y="52"/>
                  </a:lnTo>
                  <a:lnTo>
                    <a:pt x="17" y="46"/>
                  </a:lnTo>
                  <a:lnTo>
                    <a:pt x="17" y="46"/>
                  </a:lnTo>
                  <a:lnTo>
                    <a:pt x="6" y="41"/>
                  </a:lnTo>
                  <a:lnTo>
                    <a:pt x="6" y="41"/>
                  </a:lnTo>
                  <a:lnTo>
                    <a:pt x="4" y="43"/>
                  </a:lnTo>
                  <a:lnTo>
                    <a:pt x="2" y="47"/>
                  </a:lnTo>
                  <a:lnTo>
                    <a:pt x="0" y="47"/>
                  </a:lnTo>
                  <a:lnTo>
                    <a:pt x="5" y="26"/>
                  </a:lnTo>
                  <a:lnTo>
                    <a:pt x="7" y="28"/>
                  </a:lnTo>
                  <a:lnTo>
                    <a:pt x="7" y="28"/>
                  </a:lnTo>
                  <a:lnTo>
                    <a:pt x="6" y="34"/>
                  </a:lnTo>
                  <a:lnTo>
                    <a:pt x="7" y="35"/>
                  </a:lnTo>
                  <a:lnTo>
                    <a:pt x="7" y="35"/>
                  </a:lnTo>
                  <a:lnTo>
                    <a:pt x="13" y="37"/>
                  </a:lnTo>
                  <a:lnTo>
                    <a:pt x="16" y="38"/>
                  </a:lnTo>
                  <a:lnTo>
                    <a:pt x="16" y="38"/>
                  </a:lnTo>
                  <a:lnTo>
                    <a:pt x="17" y="38"/>
                  </a:lnTo>
                  <a:lnTo>
                    <a:pt x="17" y="37"/>
                  </a:lnTo>
                  <a:lnTo>
                    <a:pt x="21" y="22"/>
                  </a:lnTo>
                  <a:lnTo>
                    <a:pt x="21" y="22"/>
                  </a:lnTo>
                  <a:lnTo>
                    <a:pt x="21" y="20"/>
                  </a:lnTo>
                  <a:lnTo>
                    <a:pt x="19" y="19"/>
                  </a:lnTo>
                  <a:lnTo>
                    <a:pt x="17" y="17"/>
                  </a:lnTo>
                  <a:lnTo>
                    <a:pt x="17" y="17"/>
                  </a:lnTo>
                  <a:lnTo>
                    <a:pt x="10" y="16"/>
                  </a:lnTo>
                  <a:lnTo>
                    <a:pt x="10" y="16"/>
                  </a:lnTo>
                  <a:lnTo>
                    <a:pt x="9" y="17"/>
                  </a:lnTo>
                  <a:lnTo>
                    <a:pt x="8" y="22"/>
                  </a:lnTo>
                  <a:lnTo>
                    <a:pt x="6" y="22"/>
                  </a:lnTo>
                  <a:lnTo>
                    <a:pt x="10" y="0"/>
                  </a:lnTo>
                  <a:lnTo>
                    <a:pt x="13" y="0"/>
                  </a:lnTo>
                  <a:lnTo>
                    <a:pt x="13" y="0"/>
                  </a:lnTo>
                  <a:lnTo>
                    <a:pt x="11" y="6"/>
                  </a:lnTo>
                  <a:lnTo>
                    <a:pt x="13" y="8"/>
                  </a:lnTo>
                  <a:lnTo>
                    <a:pt x="13" y="8"/>
                  </a:lnTo>
                  <a:lnTo>
                    <a:pt x="25" y="13"/>
                  </a:lnTo>
                  <a:lnTo>
                    <a:pt x="25" y="13"/>
                  </a:lnTo>
                  <a:lnTo>
                    <a:pt x="36" y="17"/>
                  </a:lnTo>
                  <a:lnTo>
                    <a:pt x="36" y="17"/>
                  </a:lnTo>
                  <a:lnTo>
                    <a:pt x="38" y="17"/>
                  </a:lnTo>
                  <a:lnTo>
                    <a:pt x="40" y="11"/>
                  </a:lnTo>
                  <a:lnTo>
                    <a:pt x="42" y="13"/>
                  </a:lnTo>
                  <a:lnTo>
                    <a:pt x="38" y="32"/>
                  </a:lnTo>
                  <a:lnTo>
                    <a:pt x="35" y="32"/>
                  </a:lnTo>
                  <a:lnTo>
                    <a:pt x="35" y="32"/>
                  </a:lnTo>
                  <a:lnTo>
                    <a:pt x="36" y="26"/>
                  </a:lnTo>
                  <a:lnTo>
                    <a:pt x="35" y="25"/>
                  </a:lnTo>
                  <a:lnTo>
                    <a:pt x="35" y="25"/>
                  </a:lnTo>
                  <a:lnTo>
                    <a:pt x="25" y="20"/>
                  </a:lnTo>
                  <a:lnTo>
                    <a:pt x="25" y="20"/>
                  </a:lnTo>
                  <a:lnTo>
                    <a:pt x="24" y="20"/>
                  </a:lnTo>
                  <a:lnTo>
                    <a:pt x="23" y="22"/>
                  </a:lnTo>
                  <a:lnTo>
                    <a:pt x="19" y="38"/>
                  </a:lnTo>
                  <a:lnTo>
                    <a:pt x="19" y="38"/>
                  </a:lnTo>
                  <a:lnTo>
                    <a:pt x="19" y="40"/>
                  </a:lnTo>
                  <a:lnTo>
                    <a:pt x="21" y="40"/>
                  </a:lnTo>
                  <a:lnTo>
                    <a:pt x="21" y="40"/>
                  </a:lnTo>
                  <a:lnTo>
                    <a:pt x="31" y="44"/>
                  </a:lnTo>
                  <a:lnTo>
                    <a:pt x="31" y="44"/>
                  </a:lnTo>
                  <a:lnTo>
                    <a:pt x="33" y="43"/>
                  </a:lnTo>
                  <a:lnTo>
                    <a:pt x="34" y="38"/>
                  </a:lnTo>
                  <a:lnTo>
                    <a:pt x="36" y="38"/>
                  </a:lnTo>
                  <a:lnTo>
                    <a:pt x="32" y="59"/>
                  </a:lnTo>
                  <a:lnTo>
                    <a:pt x="30" y="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5" name="Freeform 119">
              <a:extLst>
                <a:ext uri="{FF2B5EF4-FFF2-40B4-BE49-F238E27FC236}">
                  <a16:creationId xmlns:a16="http://schemas.microsoft.com/office/drawing/2014/main" id="{5DB0610A-6C51-454B-9A1F-D2505214C5B6}"/>
                </a:ext>
              </a:extLst>
            </p:cNvPr>
            <p:cNvSpPr>
              <a:spLocks noEditPoints="1"/>
            </p:cNvSpPr>
            <p:nvPr userDrawn="1"/>
          </p:nvSpPr>
          <p:spPr bwMode="auto">
            <a:xfrm>
              <a:off x="4977" y="269"/>
              <a:ext cx="19" cy="23"/>
            </a:xfrm>
            <a:custGeom>
              <a:avLst/>
              <a:gdLst>
                <a:gd name="T0" fmla="*/ 29 w 38"/>
                <a:gd name="T1" fmla="*/ 35 h 47"/>
                <a:gd name="T2" fmla="*/ 29 w 38"/>
                <a:gd name="T3" fmla="*/ 27 h 47"/>
                <a:gd name="T4" fmla="*/ 21 w 38"/>
                <a:gd name="T5" fmla="*/ 29 h 47"/>
                <a:gd name="T6" fmla="*/ 13 w 38"/>
                <a:gd name="T7" fmla="*/ 29 h 47"/>
                <a:gd name="T8" fmla="*/ 16 w 38"/>
                <a:gd name="T9" fmla="*/ 36 h 47"/>
                <a:gd name="T10" fmla="*/ 18 w 38"/>
                <a:gd name="T11" fmla="*/ 39 h 47"/>
                <a:gd name="T12" fmla="*/ 23 w 38"/>
                <a:gd name="T13" fmla="*/ 39 h 47"/>
                <a:gd name="T14" fmla="*/ 29 w 38"/>
                <a:gd name="T15" fmla="*/ 35 h 47"/>
                <a:gd name="T16" fmla="*/ 12 w 38"/>
                <a:gd name="T17" fmla="*/ 23 h 47"/>
                <a:gd name="T18" fmla="*/ 11 w 38"/>
                <a:gd name="T19" fmla="*/ 18 h 47"/>
                <a:gd name="T20" fmla="*/ 9 w 38"/>
                <a:gd name="T21" fmla="*/ 17 h 47"/>
                <a:gd name="T22" fmla="*/ 4 w 38"/>
                <a:gd name="T23" fmla="*/ 17 h 47"/>
                <a:gd name="T24" fmla="*/ 3 w 38"/>
                <a:gd name="T25" fmla="*/ 18 h 47"/>
                <a:gd name="T26" fmla="*/ 5 w 38"/>
                <a:gd name="T27" fmla="*/ 23 h 47"/>
                <a:gd name="T28" fmla="*/ 8 w 38"/>
                <a:gd name="T29" fmla="*/ 24 h 47"/>
                <a:gd name="T30" fmla="*/ 38 w 38"/>
                <a:gd name="T31" fmla="*/ 11 h 47"/>
                <a:gd name="T32" fmla="*/ 38 w 38"/>
                <a:gd name="T33" fmla="*/ 15 h 47"/>
                <a:gd name="T34" fmla="*/ 38 w 38"/>
                <a:gd name="T35" fmla="*/ 20 h 47"/>
                <a:gd name="T36" fmla="*/ 31 w 38"/>
                <a:gd name="T37" fmla="*/ 26 h 47"/>
                <a:gd name="T38" fmla="*/ 32 w 38"/>
                <a:gd name="T39" fmla="*/ 33 h 47"/>
                <a:gd name="T40" fmla="*/ 30 w 38"/>
                <a:gd name="T41" fmla="*/ 39 h 47"/>
                <a:gd name="T42" fmla="*/ 25 w 38"/>
                <a:gd name="T43" fmla="*/ 47 h 47"/>
                <a:gd name="T44" fmla="*/ 18 w 38"/>
                <a:gd name="T45" fmla="*/ 45 h 47"/>
                <a:gd name="T46" fmla="*/ 16 w 38"/>
                <a:gd name="T47" fmla="*/ 44 h 47"/>
                <a:gd name="T48" fmla="*/ 12 w 38"/>
                <a:gd name="T49" fmla="*/ 36 h 47"/>
                <a:gd name="T50" fmla="*/ 12 w 38"/>
                <a:gd name="T51" fmla="*/ 30 h 47"/>
                <a:gd name="T52" fmla="*/ 3 w 38"/>
                <a:gd name="T53" fmla="*/ 29 h 47"/>
                <a:gd name="T54" fmla="*/ 2 w 38"/>
                <a:gd name="T55" fmla="*/ 27 h 47"/>
                <a:gd name="T56" fmla="*/ 0 w 38"/>
                <a:gd name="T57" fmla="*/ 21 h 47"/>
                <a:gd name="T58" fmla="*/ 1 w 38"/>
                <a:gd name="T59" fmla="*/ 17 h 47"/>
                <a:gd name="T60" fmla="*/ 4 w 38"/>
                <a:gd name="T61" fmla="*/ 11 h 47"/>
                <a:gd name="T62" fmla="*/ 10 w 38"/>
                <a:gd name="T63" fmla="*/ 11 h 47"/>
                <a:gd name="T64" fmla="*/ 12 w 38"/>
                <a:gd name="T65" fmla="*/ 14 h 47"/>
                <a:gd name="T66" fmla="*/ 13 w 38"/>
                <a:gd name="T67" fmla="*/ 23 h 47"/>
                <a:gd name="T68" fmla="*/ 28 w 38"/>
                <a:gd name="T69" fmla="*/ 21 h 47"/>
                <a:gd name="T70" fmla="*/ 26 w 38"/>
                <a:gd name="T71" fmla="*/ 15 h 47"/>
                <a:gd name="T72" fmla="*/ 23 w 38"/>
                <a:gd name="T73" fmla="*/ 12 h 47"/>
                <a:gd name="T74" fmla="*/ 20 w 38"/>
                <a:gd name="T75" fmla="*/ 15 h 47"/>
                <a:gd name="T76" fmla="*/ 23 w 38"/>
                <a:gd name="T77" fmla="*/ 0 h 47"/>
                <a:gd name="T78" fmla="*/ 25 w 38"/>
                <a:gd name="T79" fmla="*/ 2 h 47"/>
                <a:gd name="T80" fmla="*/ 26 w 38"/>
                <a:gd name="T81" fmla="*/ 11 h 47"/>
                <a:gd name="T82" fmla="*/ 30 w 38"/>
                <a:gd name="T83" fmla="*/ 20 h 47"/>
                <a:gd name="T84" fmla="*/ 34 w 38"/>
                <a:gd name="T85" fmla="*/ 18 h 47"/>
                <a:gd name="T86" fmla="*/ 36 w 38"/>
                <a:gd name="T87" fmla="*/ 17 h 47"/>
                <a:gd name="T88" fmla="*/ 36 w 38"/>
                <a:gd name="T89" fmla="*/ 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 h="47">
                  <a:moveTo>
                    <a:pt x="29" y="35"/>
                  </a:moveTo>
                  <a:lnTo>
                    <a:pt x="29" y="35"/>
                  </a:lnTo>
                  <a:lnTo>
                    <a:pt x="29" y="32"/>
                  </a:lnTo>
                  <a:lnTo>
                    <a:pt x="29" y="27"/>
                  </a:lnTo>
                  <a:lnTo>
                    <a:pt x="29" y="27"/>
                  </a:lnTo>
                  <a:lnTo>
                    <a:pt x="21" y="29"/>
                  </a:lnTo>
                  <a:lnTo>
                    <a:pt x="13" y="29"/>
                  </a:lnTo>
                  <a:lnTo>
                    <a:pt x="13" y="29"/>
                  </a:lnTo>
                  <a:lnTo>
                    <a:pt x="14" y="35"/>
                  </a:lnTo>
                  <a:lnTo>
                    <a:pt x="16" y="36"/>
                  </a:lnTo>
                  <a:lnTo>
                    <a:pt x="18" y="39"/>
                  </a:lnTo>
                  <a:lnTo>
                    <a:pt x="18" y="39"/>
                  </a:lnTo>
                  <a:lnTo>
                    <a:pt x="20" y="39"/>
                  </a:lnTo>
                  <a:lnTo>
                    <a:pt x="23" y="39"/>
                  </a:lnTo>
                  <a:lnTo>
                    <a:pt x="27" y="38"/>
                  </a:lnTo>
                  <a:lnTo>
                    <a:pt x="29" y="35"/>
                  </a:lnTo>
                  <a:close/>
                  <a:moveTo>
                    <a:pt x="12" y="23"/>
                  </a:moveTo>
                  <a:lnTo>
                    <a:pt x="12" y="23"/>
                  </a:lnTo>
                  <a:lnTo>
                    <a:pt x="11" y="21"/>
                  </a:lnTo>
                  <a:lnTo>
                    <a:pt x="11" y="18"/>
                  </a:lnTo>
                  <a:lnTo>
                    <a:pt x="9" y="17"/>
                  </a:lnTo>
                  <a:lnTo>
                    <a:pt x="9" y="17"/>
                  </a:lnTo>
                  <a:lnTo>
                    <a:pt x="5" y="15"/>
                  </a:lnTo>
                  <a:lnTo>
                    <a:pt x="4" y="17"/>
                  </a:lnTo>
                  <a:lnTo>
                    <a:pt x="3" y="18"/>
                  </a:lnTo>
                  <a:lnTo>
                    <a:pt x="3" y="18"/>
                  </a:lnTo>
                  <a:lnTo>
                    <a:pt x="3" y="21"/>
                  </a:lnTo>
                  <a:lnTo>
                    <a:pt x="5" y="23"/>
                  </a:lnTo>
                  <a:lnTo>
                    <a:pt x="5" y="23"/>
                  </a:lnTo>
                  <a:lnTo>
                    <a:pt x="8" y="24"/>
                  </a:lnTo>
                  <a:lnTo>
                    <a:pt x="12" y="23"/>
                  </a:lnTo>
                  <a:close/>
                  <a:moveTo>
                    <a:pt x="38" y="11"/>
                  </a:moveTo>
                  <a:lnTo>
                    <a:pt x="38" y="11"/>
                  </a:lnTo>
                  <a:lnTo>
                    <a:pt x="38" y="15"/>
                  </a:lnTo>
                  <a:lnTo>
                    <a:pt x="38" y="20"/>
                  </a:lnTo>
                  <a:lnTo>
                    <a:pt x="38" y="20"/>
                  </a:lnTo>
                  <a:lnTo>
                    <a:pt x="36" y="24"/>
                  </a:lnTo>
                  <a:lnTo>
                    <a:pt x="31" y="26"/>
                  </a:lnTo>
                  <a:lnTo>
                    <a:pt x="31" y="26"/>
                  </a:lnTo>
                  <a:lnTo>
                    <a:pt x="32" y="33"/>
                  </a:lnTo>
                  <a:lnTo>
                    <a:pt x="30" y="39"/>
                  </a:lnTo>
                  <a:lnTo>
                    <a:pt x="30" y="39"/>
                  </a:lnTo>
                  <a:lnTo>
                    <a:pt x="28" y="44"/>
                  </a:lnTo>
                  <a:lnTo>
                    <a:pt x="25" y="47"/>
                  </a:lnTo>
                  <a:lnTo>
                    <a:pt x="21" y="47"/>
                  </a:lnTo>
                  <a:lnTo>
                    <a:pt x="18" y="45"/>
                  </a:lnTo>
                  <a:lnTo>
                    <a:pt x="18" y="45"/>
                  </a:lnTo>
                  <a:lnTo>
                    <a:pt x="16" y="44"/>
                  </a:lnTo>
                  <a:lnTo>
                    <a:pt x="13" y="41"/>
                  </a:lnTo>
                  <a:lnTo>
                    <a:pt x="12" y="36"/>
                  </a:lnTo>
                  <a:lnTo>
                    <a:pt x="12" y="30"/>
                  </a:lnTo>
                  <a:lnTo>
                    <a:pt x="12" y="30"/>
                  </a:lnTo>
                  <a:lnTo>
                    <a:pt x="6" y="30"/>
                  </a:lnTo>
                  <a:lnTo>
                    <a:pt x="3" y="29"/>
                  </a:lnTo>
                  <a:lnTo>
                    <a:pt x="3" y="29"/>
                  </a:lnTo>
                  <a:lnTo>
                    <a:pt x="2" y="27"/>
                  </a:lnTo>
                  <a:lnTo>
                    <a:pt x="1" y="24"/>
                  </a:lnTo>
                  <a:lnTo>
                    <a:pt x="0" y="21"/>
                  </a:lnTo>
                  <a:lnTo>
                    <a:pt x="1" y="17"/>
                  </a:lnTo>
                  <a:lnTo>
                    <a:pt x="1" y="17"/>
                  </a:lnTo>
                  <a:lnTo>
                    <a:pt x="3" y="14"/>
                  </a:lnTo>
                  <a:lnTo>
                    <a:pt x="4" y="11"/>
                  </a:lnTo>
                  <a:lnTo>
                    <a:pt x="6" y="11"/>
                  </a:lnTo>
                  <a:lnTo>
                    <a:pt x="10" y="11"/>
                  </a:lnTo>
                  <a:lnTo>
                    <a:pt x="10" y="11"/>
                  </a:lnTo>
                  <a:lnTo>
                    <a:pt x="12" y="14"/>
                  </a:lnTo>
                  <a:lnTo>
                    <a:pt x="13" y="17"/>
                  </a:lnTo>
                  <a:lnTo>
                    <a:pt x="13" y="23"/>
                  </a:lnTo>
                  <a:lnTo>
                    <a:pt x="13" y="23"/>
                  </a:lnTo>
                  <a:lnTo>
                    <a:pt x="28" y="21"/>
                  </a:lnTo>
                  <a:lnTo>
                    <a:pt x="28" y="21"/>
                  </a:lnTo>
                  <a:lnTo>
                    <a:pt x="26" y="15"/>
                  </a:lnTo>
                  <a:lnTo>
                    <a:pt x="23" y="12"/>
                  </a:lnTo>
                  <a:lnTo>
                    <a:pt x="23" y="12"/>
                  </a:lnTo>
                  <a:lnTo>
                    <a:pt x="22" y="12"/>
                  </a:lnTo>
                  <a:lnTo>
                    <a:pt x="20" y="15"/>
                  </a:lnTo>
                  <a:lnTo>
                    <a:pt x="19" y="14"/>
                  </a:lnTo>
                  <a:lnTo>
                    <a:pt x="23" y="0"/>
                  </a:lnTo>
                  <a:lnTo>
                    <a:pt x="25" y="2"/>
                  </a:lnTo>
                  <a:lnTo>
                    <a:pt x="25" y="2"/>
                  </a:lnTo>
                  <a:lnTo>
                    <a:pt x="25" y="6"/>
                  </a:lnTo>
                  <a:lnTo>
                    <a:pt x="26" y="11"/>
                  </a:lnTo>
                  <a:lnTo>
                    <a:pt x="26" y="11"/>
                  </a:lnTo>
                  <a:lnTo>
                    <a:pt x="30" y="20"/>
                  </a:lnTo>
                  <a:lnTo>
                    <a:pt x="30" y="20"/>
                  </a:lnTo>
                  <a:lnTo>
                    <a:pt x="34" y="18"/>
                  </a:lnTo>
                  <a:lnTo>
                    <a:pt x="36" y="17"/>
                  </a:lnTo>
                  <a:lnTo>
                    <a:pt x="36" y="17"/>
                  </a:lnTo>
                  <a:lnTo>
                    <a:pt x="37" y="12"/>
                  </a:lnTo>
                  <a:lnTo>
                    <a:pt x="36" y="9"/>
                  </a:lnTo>
                  <a:lnTo>
                    <a:pt x="38"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6" name="Freeform 120">
              <a:extLst>
                <a:ext uri="{FF2B5EF4-FFF2-40B4-BE49-F238E27FC236}">
                  <a16:creationId xmlns:a16="http://schemas.microsoft.com/office/drawing/2014/main" id="{8B002D55-0EE9-4D59-9A2A-09B40840C604}"/>
                </a:ext>
              </a:extLst>
            </p:cNvPr>
            <p:cNvSpPr>
              <a:spLocks/>
            </p:cNvSpPr>
            <p:nvPr userDrawn="1"/>
          </p:nvSpPr>
          <p:spPr bwMode="auto">
            <a:xfrm>
              <a:off x="4984" y="282"/>
              <a:ext cx="8" cy="6"/>
            </a:xfrm>
            <a:custGeom>
              <a:avLst/>
              <a:gdLst>
                <a:gd name="T0" fmla="*/ 16 w 16"/>
                <a:gd name="T1" fmla="*/ 8 h 12"/>
                <a:gd name="T2" fmla="*/ 16 w 16"/>
                <a:gd name="T3" fmla="*/ 8 h 12"/>
                <a:gd name="T4" fmla="*/ 16 w 16"/>
                <a:gd name="T5" fmla="*/ 5 h 12"/>
                <a:gd name="T6" fmla="*/ 16 w 16"/>
                <a:gd name="T7" fmla="*/ 0 h 12"/>
                <a:gd name="T8" fmla="*/ 16 w 16"/>
                <a:gd name="T9" fmla="*/ 0 h 12"/>
                <a:gd name="T10" fmla="*/ 8 w 16"/>
                <a:gd name="T11" fmla="*/ 2 h 12"/>
                <a:gd name="T12" fmla="*/ 0 w 16"/>
                <a:gd name="T13" fmla="*/ 2 h 12"/>
                <a:gd name="T14" fmla="*/ 0 w 16"/>
                <a:gd name="T15" fmla="*/ 2 h 12"/>
                <a:gd name="T16" fmla="*/ 1 w 16"/>
                <a:gd name="T17" fmla="*/ 8 h 12"/>
                <a:gd name="T18" fmla="*/ 3 w 16"/>
                <a:gd name="T19" fmla="*/ 9 h 12"/>
                <a:gd name="T20" fmla="*/ 5 w 16"/>
                <a:gd name="T21" fmla="*/ 12 h 12"/>
                <a:gd name="T22" fmla="*/ 5 w 16"/>
                <a:gd name="T23" fmla="*/ 12 h 12"/>
                <a:gd name="T24" fmla="*/ 7 w 16"/>
                <a:gd name="T25" fmla="*/ 12 h 12"/>
                <a:gd name="T26" fmla="*/ 10 w 16"/>
                <a:gd name="T27" fmla="*/ 12 h 12"/>
                <a:gd name="T28" fmla="*/ 14 w 16"/>
                <a:gd name="T29" fmla="*/ 11 h 12"/>
                <a:gd name="T30" fmla="*/ 16 w 16"/>
                <a:gd name="T3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2">
                  <a:moveTo>
                    <a:pt x="16" y="8"/>
                  </a:moveTo>
                  <a:lnTo>
                    <a:pt x="16" y="8"/>
                  </a:lnTo>
                  <a:lnTo>
                    <a:pt x="16" y="5"/>
                  </a:lnTo>
                  <a:lnTo>
                    <a:pt x="16" y="0"/>
                  </a:lnTo>
                  <a:lnTo>
                    <a:pt x="16" y="0"/>
                  </a:lnTo>
                  <a:lnTo>
                    <a:pt x="8" y="2"/>
                  </a:lnTo>
                  <a:lnTo>
                    <a:pt x="0" y="2"/>
                  </a:lnTo>
                  <a:lnTo>
                    <a:pt x="0" y="2"/>
                  </a:lnTo>
                  <a:lnTo>
                    <a:pt x="1" y="8"/>
                  </a:lnTo>
                  <a:lnTo>
                    <a:pt x="3" y="9"/>
                  </a:lnTo>
                  <a:lnTo>
                    <a:pt x="5" y="12"/>
                  </a:lnTo>
                  <a:lnTo>
                    <a:pt x="5" y="12"/>
                  </a:lnTo>
                  <a:lnTo>
                    <a:pt x="7" y="12"/>
                  </a:lnTo>
                  <a:lnTo>
                    <a:pt x="10" y="12"/>
                  </a:lnTo>
                  <a:lnTo>
                    <a:pt x="14" y="11"/>
                  </a:lnTo>
                  <a:lnTo>
                    <a:pt x="16"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7" name="Freeform 121">
              <a:extLst>
                <a:ext uri="{FF2B5EF4-FFF2-40B4-BE49-F238E27FC236}">
                  <a16:creationId xmlns:a16="http://schemas.microsoft.com/office/drawing/2014/main" id="{636EF035-5014-4D0C-BB7C-4D443E2A8123}"/>
                </a:ext>
              </a:extLst>
            </p:cNvPr>
            <p:cNvSpPr>
              <a:spLocks/>
            </p:cNvSpPr>
            <p:nvPr userDrawn="1"/>
          </p:nvSpPr>
          <p:spPr bwMode="auto">
            <a:xfrm>
              <a:off x="4979" y="276"/>
              <a:ext cx="4" cy="5"/>
            </a:xfrm>
            <a:custGeom>
              <a:avLst/>
              <a:gdLst>
                <a:gd name="T0" fmla="*/ 9 w 9"/>
                <a:gd name="T1" fmla="*/ 8 h 9"/>
                <a:gd name="T2" fmla="*/ 9 w 9"/>
                <a:gd name="T3" fmla="*/ 8 h 9"/>
                <a:gd name="T4" fmla="*/ 8 w 9"/>
                <a:gd name="T5" fmla="*/ 6 h 9"/>
                <a:gd name="T6" fmla="*/ 8 w 9"/>
                <a:gd name="T7" fmla="*/ 3 h 9"/>
                <a:gd name="T8" fmla="*/ 6 w 9"/>
                <a:gd name="T9" fmla="*/ 2 h 9"/>
                <a:gd name="T10" fmla="*/ 6 w 9"/>
                <a:gd name="T11" fmla="*/ 2 h 9"/>
                <a:gd name="T12" fmla="*/ 2 w 9"/>
                <a:gd name="T13" fmla="*/ 0 h 9"/>
                <a:gd name="T14" fmla="*/ 1 w 9"/>
                <a:gd name="T15" fmla="*/ 2 h 9"/>
                <a:gd name="T16" fmla="*/ 0 w 9"/>
                <a:gd name="T17" fmla="*/ 3 h 9"/>
                <a:gd name="T18" fmla="*/ 0 w 9"/>
                <a:gd name="T19" fmla="*/ 3 h 9"/>
                <a:gd name="T20" fmla="*/ 0 w 9"/>
                <a:gd name="T21" fmla="*/ 6 h 9"/>
                <a:gd name="T22" fmla="*/ 2 w 9"/>
                <a:gd name="T23" fmla="*/ 8 h 9"/>
                <a:gd name="T24" fmla="*/ 2 w 9"/>
                <a:gd name="T25" fmla="*/ 8 h 9"/>
                <a:gd name="T26" fmla="*/ 5 w 9"/>
                <a:gd name="T27" fmla="*/ 9 h 9"/>
                <a:gd name="T28" fmla="*/ 9 w 9"/>
                <a:gd name="T2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9">
                  <a:moveTo>
                    <a:pt x="9" y="8"/>
                  </a:moveTo>
                  <a:lnTo>
                    <a:pt x="9" y="8"/>
                  </a:lnTo>
                  <a:lnTo>
                    <a:pt x="8" y="6"/>
                  </a:lnTo>
                  <a:lnTo>
                    <a:pt x="8" y="3"/>
                  </a:lnTo>
                  <a:lnTo>
                    <a:pt x="6" y="2"/>
                  </a:lnTo>
                  <a:lnTo>
                    <a:pt x="6" y="2"/>
                  </a:lnTo>
                  <a:lnTo>
                    <a:pt x="2" y="0"/>
                  </a:lnTo>
                  <a:lnTo>
                    <a:pt x="1" y="2"/>
                  </a:lnTo>
                  <a:lnTo>
                    <a:pt x="0" y="3"/>
                  </a:lnTo>
                  <a:lnTo>
                    <a:pt x="0" y="3"/>
                  </a:lnTo>
                  <a:lnTo>
                    <a:pt x="0" y="6"/>
                  </a:lnTo>
                  <a:lnTo>
                    <a:pt x="2" y="8"/>
                  </a:lnTo>
                  <a:lnTo>
                    <a:pt x="2" y="8"/>
                  </a:lnTo>
                  <a:lnTo>
                    <a:pt x="5" y="9"/>
                  </a:lnTo>
                  <a:lnTo>
                    <a:pt x="9"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8" name="Freeform 122">
              <a:extLst>
                <a:ext uri="{FF2B5EF4-FFF2-40B4-BE49-F238E27FC236}">
                  <a16:creationId xmlns:a16="http://schemas.microsoft.com/office/drawing/2014/main" id="{41810E57-5756-4E26-AEDB-63ADF653AB4A}"/>
                </a:ext>
              </a:extLst>
            </p:cNvPr>
            <p:cNvSpPr>
              <a:spLocks/>
            </p:cNvSpPr>
            <p:nvPr userDrawn="1"/>
          </p:nvSpPr>
          <p:spPr bwMode="auto">
            <a:xfrm>
              <a:off x="4977" y="269"/>
              <a:ext cx="19" cy="23"/>
            </a:xfrm>
            <a:custGeom>
              <a:avLst/>
              <a:gdLst>
                <a:gd name="T0" fmla="*/ 38 w 38"/>
                <a:gd name="T1" fmla="*/ 11 h 47"/>
                <a:gd name="T2" fmla="*/ 38 w 38"/>
                <a:gd name="T3" fmla="*/ 11 h 47"/>
                <a:gd name="T4" fmla="*/ 38 w 38"/>
                <a:gd name="T5" fmla="*/ 15 h 47"/>
                <a:gd name="T6" fmla="*/ 38 w 38"/>
                <a:gd name="T7" fmla="*/ 20 h 47"/>
                <a:gd name="T8" fmla="*/ 38 w 38"/>
                <a:gd name="T9" fmla="*/ 20 h 47"/>
                <a:gd name="T10" fmla="*/ 36 w 38"/>
                <a:gd name="T11" fmla="*/ 24 h 47"/>
                <a:gd name="T12" fmla="*/ 31 w 38"/>
                <a:gd name="T13" fmla="*/ 26 h 47"/>
                <a:gd name="T14" fmla="*/ 31 w 38"/>
                <a:gd name="T15" fmla="*/ 26 h 47"/>
                <a:gd name="T16" fmla="*/ 32 w 38"/>
                <a:gd name="T17" fmla="*/ 33 h 47"/>
                <a:gd name="T18" fmla="*/ 30 w 38"/>
                <a:gd name="T19" fmla="*/ 39 h 47"/>
                <a:gd name="T20" fmla="*/ 30 w 38"/>
                <a:gd name="T21" fmla="*/ 39 h 47"/>
                <a:gd name="T22" fmla="*/ 28 w 38"/>
                <a:gd name="T23" fmla="*/ 44 h 47"/>
                <a:gd name="T24" fmla="*/ 25 w 38"/>
                <a:gd name="T25" fmla="*/ 47 h 47"/>
                <a:gd name="T26" fmla="*/ 21 w 38"/>
                <a:gd name="T27" fmla="*/ 47 h 47"/>
                <a:gd name="T28" fmla="*/ 18 w 38"/>
                <a:gd name="T29" fmla="*/ 45 h 47"/>
                <a:gd name="T30" fmla="*/ 18 w 38"/>
                <a:gd name="T31" fmla="*/ 45 h 47"/>
                <a:gd name="T32" fmla="*/ 16 w 38"/>
                <a:gd name="T33" fmla="*/ 44 h 47"/>
                <a:gd name="T34" fmla="*/ 13 w 38"/>
                <a:gd name="T35" fmla="*/ 41 h 47"/>
                <a:gd name="T36" fmla="*/ 12 w 38"/>
                <a:gd name="T37" fmla="*/ 36 h 47"/>
                <a:gd name="T38" fmla="*/ 12 w 38"/>
                <a:gd name="T39" fmla="*/ 30 h 47"/>
                <a:gd name="T40" fmla="*/ 12 w 38"/>
                <a:gd name="T41" fmla="*/ 30 h 47"/>
                <a:gd name="T42" fmla="*/ 6 w 38"/>
                <a:gd name="T43" fmla="*/ 30 h 47"/>
                <a:gd name="T44" fmla="*/ 3 w 38"/>
                <a:gd name="T45" fmla="*/ 29 h 47"/>
                <a:gd name="T46" fmla="*/ 3 w 38"/>
                <a:gd name="T47" fmla="*/ 29 h 47"/>
                <a:gd name="T48" fmla="*/ 2 w 38"/>
                <a:gd name="T49" fmla="*/ 27 h 47"/>
                <a:gd name="T50" fmla="*/ 1 w 38"/>
                <a:gd name="T51" fmla="*/ 24 h 47"/>
                <a:gd name="T52" fmla="*/ 0 w 38"/>
                <a:gd name="T53" fmla="*/ 21 h 47"/>
                <a:gd name="T54" fmla="*/ 1 w 38"/>
                <a:gd name="T55" fmla="*/ 17 h 47"/>
                <a:gd name="T56" fmla="*/ 1 w 38"/>
                <a:gd name="T57" fmla="*/ 17 h 47"/>
                <a:gd name="T58" fmla="*/ 3 w 38"/>
                <a:gd name="T59" fmla="*/ 14 h 47"/>
                <a:gd name="T60" fmla="*/ 4 w 38"/>
                <a:gd name="T61" fmla="*/ 11 h 47"/>
                <a:gd name="T62" fmla="*/ 6 w 38"/>
                <a:gd name="T63" fmla="*/ 11 h 47"/>
                <a:gd name="T64" fmla="*/ 10 w 38"/>
                <a:gd name="T65" fmla="*/ 11 h 47"/>
                <a:gd name="T66" fmla="*/ 10 w 38"/>
                <a:gd name="T67" fmla="*/ 11 h 47"/>
                <a:gd name="T68" fmla="*/ 12 w 38"/>
                <a:gd name="T69" fmla="*/ 14 h 47"/>
                <a:gd name="T70" fmla="*/ 13 w 38"/>
                <a:gd name="T71" fmla="*/ 17 h 47"/>
                <a:gd name="T72" fmla="*/ 13 w 38"/>
                <a:gd name="T73" fmla="*/ 23 h 47"/>
                <a:gd name="T74" fmla="*/ 13 w 38"/>
                <a:gd name="T75" fmla="*/ 23 h 47"/>
                <a:gd name="T76" fmla="*/ 28 w 38"/>
                <a:gd name="T77" fmla="*/ 21 h 47"/>
                <a:gd name="T78" fmla="*/ 28 w 38"/>
                <a:gd name="T79" fmla="*/ 21 h 47"/>
                <a:gd name="T80" fmla="*/ 26 w 38"/>
                <a:gd name="T81" fmla="*/ 15 h 47"/>
                <a:gd name="T82" fmla="*/ 23 w 38"/>
                <a:gd name="T83" fmla="*/ 12 h 47"/>
                <a:gd name="T84" fmla="*/ 23 w 38"/>
                <a:gd name="T85" fmla="*/ 12 h 47"/>
                <a:gd name="T86" fmla="*/ 22 w 38"/>
                <a:gd name="T87" fmla="*/ 12 h 47"/>
                <a:gd name="T88" fmla="*/ 20 w 38"/>
                <a:gd name="T89" fmla="*/ 15 h 47"/>
                <a:gd name="T90" fmla="*/ 19 w 38"/>
                <a:gd name="T91" fmla="*/ 14 h 47"/>
                <a:gd name="T92" fmla="*/ 23 w 38"/>
                <a:gd name="T93" fmla="*/ 0 h 47"/>
                <a:gd name="T94" fmla="*/ 25 w 38"/>
                <a:gd name="T95" fmla="*/ 2 h 47"/>
                <a:gd name="T96" fmla="*/ 25 w 38"/>
                <a:gd name="T97" fmla="*/ 2 h 47"/>
                <a:gd name="T98" fmla="*/ 25 w 38"/>
                <a:gd name="T99" fmla="*/ 6 h 47"/>
                <a:gd name="T100" fmla="*/ 26 w 38"/>
                <a:gd name="T101" fmla="*/ 11 h 47"/>
                <a:gd name="T102" fmla="*/ 26 w 38"/>
                <a:gd name="T103" fmla="*/ 11 h 47"/>
                <a:gd name="T104" fmla="*/ 30 w 38"/>
                <a:gd name="T105" fmla="*/ 20 h 47"/>
                <a:gd name="T106" fmla="*/ 30 w 38"/>
                <a:gd name="T107" fmla="*/ 20 h 47"/>
                <a:gd name="T108" fmla="*/ 34 w 38"/>
                <a:gd name="T109" fmla="*/ 18 h 47"/>
                <a:gd name="T110" fmla="*/ 36 w 38"/>
                <a:gd name="T111" fmla="*/ 17 h 47"/>
                <a:gd name="T112" fmla="*/ 36 w 38"/>
                <a:gd name="T113" fmla="*/ 17 h 47"/>
                <a:gd name="T114" fmla="*/ 37 w 38"/>
                <a:gd name="T115" fmla="*/ 12 h 47"/>
                <a:gd name="T116" fmla="*/ 36 w 38"/>
                <a:gd name="T117" fmla="*/ 9 h 47"/>
                <a:gd name="T118" fmla="*/ 38 w 38"/>
                <a:gd name="T119" fmla="*/ 1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 h="47">
                  <a:moveTo>
                    <a:pt x="38" y="11"/>
                  </a:moveTo>
                  <a:lnTo>
                    <a:pt x="38" y="11"/>
                  </a:lnTo>
                  <a:lnTo>
                    <a:pt x="38" y="15"/>
                  </a:lnTo>
                  <a:lnTo>
                    <a:pt x="38" y="20"/>
                  </a:lnTo>
                  <a:lnTo>
                    <a:pt x="38" y="20"/>
                  </a:lnTo>
                  <a:lnTo>
                    <a:pt x="36" y="24"/>
                  </a:lnTo>
                  <a:lnTo>
                    <a:pt x="31" y="26"/>
                  </a:lnTo>
                  <a:lnTo>
                    <a:pt x="31" y="26"/>
                  </a:lnTo>
                  <a:lnTo>
                    <a:pt x="32" y="33"/>
                  </a:lnTo>
                  <a:lnTo>
                    <a:pt x="30" y="39"/>
                  </a:lnTo>
                  <a:lnTo>
                    <a:pt x="30" y="39"/>
                  </a:lnTo>
                  <a:lnTo>
                    <a:pt x="28" y="44"/>
                  </a:lnTo>
                  <a:lnTo>
                    <a:pt x="25" y="47"/>
                  </a:lnTo>
                  <a:lnTo>
                    <a:pt x="21" y="47"/>
                  </a:lnTo>
                  <a:lnTo>
                    <a:pt x="18" y="45"/>
                  </a:lnTo>
                  <a:lnTo>
                    <a:pt x="18" y="45"/>
                  </a:lnTo>
                  <a:lnTo>
                    <a:pt x="16" y="44"/>
                  </a:lnTo>
                  <a:lnTo>
                    <a:pt x="13" y="41"/>
                  </a:lnTo>
                  <a:lnTo>
                    <a:pt x="12" y="36"/>
                  </a:lnTo>
                  <a:lnTo>
                    <a:pt x="12" y="30"/>
                  </a:lnTo>
                  <a:lnTo>
                    <a:pt x="12" y="30"/>
                  </a:lnTo>
                  <a:lnTo>
                    <a:pt x="6" y="30"/>
                  </a:lnTo>
                  <a:lnTo>
                    <a:pt x="3" y="29"/>
                  </a:lnTo>
                  <a:lnTo>
                    <a:pt x="3" y="29"/>
                  </a:lnTo>
                  <a:lnTo>
                    <a:pt x="2" y="27"/>
                  </a:lnTo>
                  <a:lnTo>
                    <a:pt x="1" y="24"/>
                  </a:lnTo>
                  <a:lnTo>
                    <a:pt x="0" y="21"/>
                  </a:lnTo>
                  <a:lnTo>
                    <a:pt x="1" y="17"/>
                  </a:lnTo>
                  <a:lnTo>
                    <a:pt x="1" y="17"/>
                  </a:lnTo>
                  <a:lnTo>
                    <a:pt x="3" y="14"/>
                  </a:lnTo>
                  <a:lnTo>
                    <a:pt x="4" y="11"/>
                  </a:lnTo>
                  <a:lnTo>
                    <a:pt x="6" y="11"/>
                  </a:lnTo>
                  <a:lnTo>
                    <a:pt x="10" y="11"/>
                  </a:lnTo>
                  <a:lnTo>
                    <a:pt x="10" y="11"/>
                  </a:lnTo>
                  <a:lnTo>
                    <a:pt x="12" y="14"/>
                  </a:lnTo>
                  <a:lnTo>
                    <a:pt x="13" y="17"/>
                  </a:lnTo>
                  <a:lnTo>
                    <a:pt x="13" y="23"/>
                  </a:lnTo>
                  <a:lnTo>
                    <a:pt x="13" y="23"/>
                  </a:lnTo>
                  <a:lnTo>
                    <a:pt x="28" y="21"/>
                  </a:lnTo>
                  <a:lnTo>
                    <a:pt x="28" y="21"/>
                  </a:lnTo>
                  <a:lnTo>
                    <a:pt x="26" y="15"/>
                  </a:lnTo>
                  <a:lnTo>
                    <a:pt x="23" y="12"/>
                  </a:lnTo>
                  <a:lnTo>
                    <a:pt x="23" y="12"/>
                  </a:lnTo>
                  <a:lnTo>
                    <a:pt x="22" y="12"/>
                  </a:lnTo>
                  <a:lnTo>
                    <a:pt x="20" y="15"/>
                  </a:lnTo>
                  <a:lnTo>
                    <a:pt x="19" y="14"/>
                  </a:lnTo>
                  <a:lnTo>
                    <a:pt x="23" y="0"/>
                  </a:lnTo>
                  <a:lnTo>
                    <a:pt x="25" y="2"/>
                  </a:lnTo>
                  <a:lnTo>
                    <a:pt x="25" y="2"/>
                  </a:lnTo>
                  <a:lnTo>
                    <a:pt x="25" y="6"/>
                  </a:lnTo>
                  <a:lnTo>
                    <a:pt x="26" y="11"/>
                  </a:lnTo>
                  <a:lnTo>
                    <a:pt x="26" y="11"/>
                  </a:lnTo>
                  <a:lnTo>
                    <a:pt x="30" y="20"/>
                  </a:lnTo>
                  <a:lnTo>
                    <a:pt x="30" y="20"/>
                  </a:lnTo>
                  <a:lnTo>
                    <a:pt x="34" y="18"/>
                  </a:lnTo>
                  <a:lnTo>
                    <a:pt x="36" y="17"/>
                  </a:lnTo>
                  <a:lnTo>
                    <a:pt x="36" y="17"/>
                  </a:lnTo>
                  <a:lnTo>
                    <a:pt x="37" y="12"/>
                  </a:lnTo>
                  <a:lnTo>
                    <a:pt x="36" y="9"/>
                  </a:lnTo>
                  <a:lnTo>
                    <a:pt x="38"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9" name="Freeform 123">
              <a:extLst>
                <a:ext uri="{FF2B5EF4-FFF2-40B4-BE49-F238E27FC236}">
                  <a16:creationId xmlns:a16="http://schemas.microsoft.com/office/drawing/2014/main" id="{CA6777D4-21E1-4CCD-99A0-00D2D25F7581}"/>
                </a:ext>
              </a:extLst>
            </p:cNvPr>
            <p:cNvSpPr>
              <a:spLocks/>
            </p:cNvSpPr>
            <p:nvPr userDrawn="1"/>
          </p:nvSpPr>
          <p:spPr bwMode="auto">
            <a:xfrm>
              <a:off x="4988" y="232"/>
              <a:ext cx="23" cy="33"/>
            </a:xfrm>
            <a:custGeom>
              <a:avLst/>
              <a:gdLst>
                <a:gd name="T0" fmla="*/ 25 w 48"/>
                <a:gd name="T1" fmla="*/ 63 h 65"/>
                <a:gd name="T2" fmla="*/ 27 w 48"/>
                <a:gd name="T3" fmla="*/ 57 h 65"/>
                <a:gd name="T4" fmla="*/ 17 w 48"/>
                <a:gd name="T5" fmla="*/ 46 h 65"/>
                <a:gd name="T6" fmla="*/ 6 w 48"/>
                <a:gd name="T7" fmla="*/ 37 h 65"/>
                <a:gd name="T8" fmla="*/ 5 w 48"/>
                <a:gd name="T9" fmla="*/ 37 h 65"/>
                <a:gd name="T10" fmla="*/ 0 w 48"/>
                <a:gd name="T11" fmla="*/ 40 h 65"/>
                <a:gd name="T12" fmla="*/ 11 w 48"/>
                <a:gd name="T13" fmla="*/ 24 h 65"/>
                <a:gd name="T14" fmla="*/ 9 w 48"/>
                <a:gd name="T15" fmla="*/ 28 h 65"/>
                <a:gd name="T16" fmla="*/ 9 w 48"/>
                <a:gd name="T17" fmla="*/ 31 h 65"/>
                <a:gd name="T18" fmla="*/ 17 w 48"/>
                <a:gd name="T19" fmla="*/ 37 h 65"/>
                <a:gd name="T20" fmla="*/ 18 w 48"/>
                <a:gd name="T21" fmla="*/ 39 h 65"/>
                <a:gd name="T22" fmla="*/ 26 w 48"/>
                <a:gd name="T23" fmla="*/ 24 h 65"/>
                <a:gd name="T24" fmla="*/ 26 w 48"/>
                <a:gd name="T25" fmla="*/ 22 h 65"/>
                <a:gd name="T26" fmla="*/ 23 w 48"/>
                <a:gd name="T27" fmla="*/ 19 h 65"/>
                <a:gd name="T28" fmla="*/ 18 w 48"/>
                <a:gd name="T29" fmla="*/ 15 h 65"/>
                <a:gd name="T30" fmla="*/ 16 w 48"/>
                <a:gd name="T31" fmla="*/ 15 h 65"/>
                <a:gd name="T32" fmla="*/ 11 w 48"/>
                <a:gd name="T33" fmla="*/ 18 h 65"/>
                <a:gd name="T34" fmla="*/ 23 w 48"/>
                <a:gd name="T35" fmla="*/ 1 h 65"/>
                <a:gd name="T36" fmla="*/ 21 w 48"/>
                <a:gd name="T37" fmla="*/ 7 h 65"/>
                <a:gd name="T38" fmla="*/ 22 w 48"/>
                <a:gd name="T39" fmla="*/ 9 h 65"/>
                <a:gd name="T40" fmla="*/ 32 w 48"/>
                <a:gd name="T41" fmla="*/ 18 h 65"/>
                <a:gd name="T42" fmla="*/ 42 w 48"/>
                <a:gd name="T43" fmla="*/ 28 h 65"/>
                <a:gd name="T44" fmla="*/ 47 w 48"/>
                <a:gd name="T45" fmla="*/ 24 h 65"/>
                <a:gd name="T46" fmla="*/ 39 w 48"/>
                <a:gd name="T47" fmla="*/ 42 h 65"/>
                <a:gd name="T48" fmla="*/ 36 w 48"/>
                <a:gd name="T49" fmla="*/ 40 h 65"/>
                <a:gd name="T50" fmla="*/ 39 w 48"/>
                <a:gd name="T51" fmla="*/ 34 h 65"/>
                <a:gd name="T52" fmla="*/ 30 w 48"/>
                <a:gd name="T53" fmla="*/ 25 h 65"/>
                <a:gd name="T54" fmla="*/ 28 w 48"/>
                <a:gd name="T55" fmla="*/ 25 h 65"/>
                <a:gd name="T56" fmla="*/ 21 w 48"/>
                <a:gd name="T57" fmla="*/ 39 h 65"/>
                <a:gd name="T58" fmla="*/ 21 w 48"/>
                <a:gd name="T59" fmla="*/ 40 h 65"/>
                <a:gd name="T60" fmla="*/ 22 w 48"/>
                <a:gd name="T61" fmla="*/ 42 h 65"/>
                <a:gd name="T62" fmla="*/ 30 w 48"/>
                <a:gd name="T63" fmla="*/ 49 h 65"/>
                <a:gd name="T64" fmla="*/ 34 w 48"/>
                <a:gd name="T65" fmla="*/ 46 h 65"/>
                <a:gd name="T66" fmla="*/ 27 w 48"/>
                <a:gd name="T6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65">
                  <a:moveTo>
                    <a:pt x="25" y="63"/>
                  </a:moveTo>
                  <a:lnTo>
                    <a:pt x="25" y="63"/>
                  </a:lnTo>
                  <a:lnTo>
                    <a:pt x="27" y="59"/>
                  </a:lnTo>
                  <a:lnTo>
                    <a:pt x="27" y="57"/>
                  </a:lnTo>
                  <a:lnTo>
                    <a:pt x="27" y="57"/>
                  </a:lnTo>
                  <a:lnTo>
                    <a:pt x="17" y="46"/>
                  </a:lnTo>
                  <a:lnTo>
                    <a:pt x="17" y="46"/>
                  </a:lnTo>
                  <a:lnTo>
                    <a:pt x="6" y="37"/>
                  </a:lnTo>
                  <a:lnTo>
                    <a:pt x="6" y="37"/>
                  </a:lnTo>
                  <a:lnTo>
                    <a:pt x="5" y="37"/>
                  </a:lnTo>
                  <a:lnTo>
                    <a:pt x="1" y="42"/>
                  </a:lnTo>
                  <a:lnTo>
                    <a:pt x="0" y="40"/>
                  </a:lnTo>
                  <a:lnTo>
                    <a:pt x="9" y="22"/>
                  </a:lnTo>
                  <a:lnTo>
                    <a:pt x="11" y="24"/>
                  </a:lnTo>
                  <a:lnTo>
                    <a:pt x="11" y="24"/>
                  </a:lnTo>
                  <a:lnTo>
                    <a:pt x="9" y="28"/>
                  </a:lnTo>
                  <a:lnTo>
                    <a:pt x="9" y="31"/>
                  </a:lnTo>
                  <a:lnTo>
                    <a:pt x="9" y="31"/>
                  </a:lnTo>
                  <a:lnTo>
                    <a:pt x="15" y="36"/>
                  </a:lnTo>
                  <a:lnTo>
                    <a:pt x="17" y="37"/>
                  </a:lnTo>
                  <a:lnTo>
                    <a:pt x="17" y="37"/>
                  </a:lnTo>
                  <a:lnTo>
                    <a:pt x="18" y="39"/>
                  </a:lnTo>
                  <a:lnTo>
                    <a:pt x="19" y="37"/>
                  </a:lnTo>
                  <a:lnTo>
                    <a:pt x="26" y="24"/>
                  </a:lnTo>
                  <a:lnTo>
                    <a:pt x="26" y="24"/>
                  </a:lnTo>
                  <a:lnTo>
                    <a:pt x="26" y="22"/>
                  </a:lnTo>
                  <a:lnTo>
                    <a:pt x="25" y="22"/>
                  </a:lnTo>
                  <a:lnTo>
                    <a:pt x="23" y="19"/>
                  </a:lnTo>
                  <a:lnTo>
                    <a:pt x="23" y="19"/>
                  </a:lnTo>
                  <a:lnTo>
                    <a:pt x="18" y="15"/>
                  </a:lnTo>
                  <a:lnTo>
                    <a:pt x="18" y="15"/>
                  </a:lnTo>
                  <a:lnTo>
                    <a:pt x="16" y="15"/>
                  </a:lnTo>
                  <a:lnTo>
                    <a:pt x="14" y="19"/>
                  </a:lnTo>
                  <a:lnTo>
                    <a:pt x="11" y="18"/>
                  </a:lnTo>
                  <a:lnTo>
                    <a:pt x="22" y="0"/>
                  </a:lnTo>
                  <a:lnTo>
                    <a:pt x="23" y="1"/>
                  </a:lnTo>
                  <a:lnTo>
                    <a:pt x="23" y="1"/>
                  </a:lnTo>
                  <a:lnTo>
                    <a:pt x="21" y="7"/>
                  </a:lnTo>
                  <a:lnTo>
                    <a:pt x="22" y="9"/>
                  </a:lnTo>
                  <a:lnTo>
                    <a:pt x="22" y="9"/>
                  </a:lnTo>
                  <a:lnTo>
                    <a:pt x="32" y="18"/>
                  </a:lnTo>
                  <a:lnTo>
                    <a:pt x="32" y="18"/>
                  </a:lnTo>
                  <a:lnTo>
                    <a:pt x="42" y="28"/>
                  </a:lnTo>
                  <a:lnTo>
                    <a:pt x="42" y="28"/>
                  </a:lnTo>
                  <a:lnTo>
                    <a:pt x="43" y="28"/>
                  </a:lnTo>
                  <a:lnTo>
                    <a:pt x="47" y="24"/>
                  </a:lnTo>
                  <a:lnTo>
                    <a:pt x="48" y="25"/>
                  </a:lnTo>
                  <a:lnTo>
                    <a:pt x="39" y="42"/>
                  </a:lnTo>
                  <a:lnTo>
                    <a:pt x="36" y="40"/>
                  </a:lnTo>
                  <a:lnTo>
                    <a:pt x="36" y="40"/>
                  </a:lnTo>
                  <a:lnTo>
                    <a:pt x="39" y="36"/>
                  </a:lnTo>
                  <a:lnTo>
                    <a:pt x="39" y="34"/>
                  </a:lnTo>
                  <a:lnTo>
                    <a:pt x="39" y="34"/>
                  </a:lnTo>
                  <a:lnTo>
                    <a:pt x="30" y="25"/>
                  </a:lnTo>
                  <a:lnTo>
                    <a:pt x="30" y="25"/>
                  </a:lnTo>
                  <a:lnTo>
                    <a:pt x="28" y="25"/>
                  </a:lnTo>
                  <a:lnTo>
                    <a:pt x="27" y="25"/>
                  </a:lnTo>
                  <a:lnTo>
                    <a:pt x="21" y="39"/>
                  </a:lnTo>
                  <a:lnTo>
                    <a:pt x="21" y="39"/>
                  </a:lnTo>
                  <a:lnTo>
                    <a:pt x="21" y="40"/>
                  </a:lnTo>
                  <a:lnTo>
                    <a:pt x="22" y="42"/>
                  </a:lnTo>
                  <a:lnTo>
                    <a:pt x="22" y="42"/>
                  </a:lnTo>
                  <a:lnTo>
                    <a:pt x="30" y="49"/>
                  </a:lnTo>
                  <a:lnTo>
                    <a:pt x="30" y="49"/>
                  </a:lnTo>
                  <a:lnTo>
                    <a:pt x="32" y="49"/>
                  </a:lnTo>
                  <a:lnTo>
                    <a:pt x="34" y="46"/>
                  </a:lnTo>
                  <a:lnTo>
                    <a:pt x="36" y="48"/>
                  </a:lnTo>
                  <a:lnTo>
                    <a:pt x="27" y="65"/>
                  </a:lnTo>
                  <a:lnTo>
                    <a:pt x="25"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0" name="Freeform 124">
              <a:extLst>
                <a:ext uri="{FF2B5EF4-FFF2-40B4-BE49-F238E27FC236}">
                  <a16:creationId xmlns:a16="http://schemas.microsoft.com/office/drawing/2014/main" id="{E7075BFD-043E-42DA-A978-36CC22628194}"/>
                </a:ext>
              </a:extLst>
            </p:cNvPr>
            <p:cNvSpPr>
              <a:spLocks/>
            </p:cNvSpPr>
            <p:nvPr userDrawn="1"/>
          </p:nvSpPr>
          <p:spPr bwMode="auto">
            <a:xfrm>
              <a:off x="5000" y="212"/>
              <a:ext cx="20" cy="26"/>
            </a:xfrm>
            <a:custGeom>
              <a:avLst/>
              <a:gdLst>
                <a:gd name="T0" fmla="*/ 0 w 41"/>
                <a:gd name="T1" fmla="*/ 35 h 53"/>
                <a:gd name="T2" fmla="*/ 10 w 41"/>
                <a:gd name="T3" fmla="*/ 20 h 53"/>
                <a:gd name="T4" fmla="*/ 13 w 41"/>
                <a:gd name="T5" fmla="*/ 21 h 53"/>
                <a:gd name="T6" fmla="*/ 13 w 41"/>
                <a:gd name="T7" fmla="*/ 21 h 53"/>
                <a:gd name="T8" fmla="*/ 9 w 41"/>
                <a:gd name="T9" fmla="*/ 26 h 53"/>
                <a:gd name="T10" fmla="*/ 10 w 41"/>
                <a:gd name="T11" fmla="*/ 27 h 53"/>
                <a:gd name="T12" fmla="*/ 10 w 41"/>
                <a:gd name="T13" fmla="*/ 27 h 53"/>
                <a:gd name="T14" fmla="*/ 23 w 41"/>
                <a:gd name="T15" fmla="*/ 44 h 53"/>
                <a:gd name="T16" fmla="*/ 23 w 41"/>
                <a:gd name="T17" fmla="*/ 44 h 53"/>
                <a:gd name="T18" fmla="*/ 25 w 41"/>
                <a:gd name="T19" fmla="*/ 45 h 53"/>
                <a:gd name="T20" fmla="*/ 28 w 41"/>
                <a:gd name="T21" fmla="*/ 47 h 53"/>
                <a:gd name="T22" fmla="*/ 32 w 41"/>
                <a:gd name="T23" fmla="*/ 47 h 53"/>
                <a:gd name="T24" fmla="*/ 35 w 41"/>
                <a:gd name="T25" fmla="*/ 44 h 53"/>
                <a:gd name="T26" fmla="*/ 35 w 41"/>
                <a:gd name="T27" fmla="*/ 44 h 53"/>
                <a:gd name="T28" fmla="*/ 37 w 41"/>
                <a:gd name="T29" fmla="*/ 38 h 53"/>
                <a:gd name="T30" fmla="*/ 37 w 41"/>
                <a:gd name="T31" fmla="*/ 33 h 53"/>
                <a:gd name="T32" fmla="*/ 35 w 41"/>
                <a:gd name="T33" fmla="*/ 29 h 53"/>
                <a:gd name="T34" fmla="*/ 31 w 41"/>
                <a:gd name="T35" fmla="*/ 23 h 53"/>
                <a:gd name="T36" fmla="*/ 31 w 41"/>
                <a:gd name="T37" fmla="*/ 23 h 53"/>
                <a:gd name="T38" fmla="*/ 22 w 41"/>
                <a:gd name="T39" fmla="*/ 11 h 53"/>
                <a:gd name="T40" fmla="*/ 22 w 41"/>
                <a:gd name="T41" fmla="*/ 11 h 53"/>
                <a:gd name="T42" fmla="*/ 20 w 41"/>
                <a:gd name="T43" fmla="*/ 11 h 53"/>
                <a:gd name="T44" fmla="*/ 16 w 41"/>
                <a:gd name="T45" fmla="*/ 15 h 53"/>
                <a:gd name="T46" fmla="*/ 15 w 41"/>
                <a:gd name="T47" fmla="*/ 12 h 53"/>
                <a:gd name="T48" fmla="*/ 24 w 41"/>
                <a:gd name="T49" fmla="*/ 0 h 53"/>
                <a:gd name="T50" fmla="*/ 25 w 41"/>
                <a:gd name="T51" fmla="*/ 1 h 53"/>
                <a:gd name="T52" fmla="*/ 25 w 41"/>
                <a:gd name="T53" fmla="*/ 1 h 53"/>
                <a:gd name="T54" fmla="*/ 23 w 41"/>
                <a:gd name="T55" fmla="*/ 6 h 53"/>
                <a:gd name="T56" fmla="*/ 23 w 41"/>
                <a:gd name="T57" fmla="*/ 8 h 53"/>
                <a:gd name="T58" fmla="*/ 23 w 41"/>
                <a:gd name="T59" fmla="*/ 8 h 53"/>
                <a:gd name="T60" fmla="*/ 35 w 41"/>
                <a:gd name="T61" fmla="*/ 23 h 53"/>
                <a:gd name="T62" fmla="*/ 35 w 41"/>
                <a:gd name="T63" fmla="*/ 23 h 53"/>
                <a:gd name="T64" fmla="*/ 39 w 41"/>
                <a:gd name="T65" fmla="*/ 27 h 53"/>
                <a:gd name="T66" fmla="*/ 41 w 41"/>
                <a:gd name="T67" fmla="*/ 33 h 53"/>
                <a:gd name="T68" fmla="*/ 41 w 41"/>
                <a:gd name="T69" fmla="*/ 36 h 53"/>
                <a:gd name="T70" fmla="*/ 41 w 41"/>
                <a:gd name="T71" fmla="*/ 39 h 53"/>
                <a:gd name="T72" fmla="*/ 39 w 41"/>
                <a:gd name="T73" fmla="*/ 44 h 53"/>
                <a:gd name="T74" fmla="*/ 36 w 41"/>
                <a:gd name="T75" fmla="*/ 47 h 53"/>
                <a:gd name="T76" fmla="*/ 36 w 41"/>
                <a:gd name="T77" fmla="*/ 47 h 53"/>
                <a:gd name="T78" fmla="*/ 33 w 41"/>
                <a:gd name="T79" fmla="*/ 51 h 53"/>
                <a:gd name="T80" fmla="*/ 28 w 41"/>
                <a:gd name="T81" fmla="*/ 53 h 53"/>
                <a:gd name="T82" fmla="*/ 24 w 41"/>
                <a:gd name="T83" fmla="*/ 53 h 53"/>
                <a:gd name="T84" fmla="*/ 18 w 41"/>
                <a:gd name="T85" fmla="*/ 48 h 53"/>
                <a:gd name="T86" fmla="*/ 18 w 41"/>
                <a:gd name="T87" fmla="*/ 48 h 53"/>
                <a:gd name="T88" fmla="*/ 6 w 41"/>
                <a:gd name="T89" fmla="*/ 33 h 53"/>
                <a:gd name="T90" fmla="*/ 6 w 41"/>
                <a:gd name="T91" fmla="*/ 33 h 53"/>
                <a:gd name="T92" fmla="*/ 5 w 41"/>
                <a:gd name="T93" fmla="*/ 33 h 53"/>
                <a:gd name="T94" fmla="*/ 1 w 41"/>
                <a:gd name="T95" fmla="*/ 38 h 53"/>
                <a:gd name="T96" fmla="*/ 0 w 41"/>
                <a:gd name="T9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53">
                  <a:moveTo>
                    <a:pt x="0" y="35"/>
                  </a:moveTo>
                  <a:lnTo>
                    <a:pt x="10" y="20"/>
                  </a:lnTo>
                  <a:lnTo>
                    <a:pt x="13" y="21"/>
                  </a:lnTo>
                  <a:lnTo>
                    <a:pt x="13" y="21"/>
                  </a:lnTo>
                  <a:lnTo>
                    <a:pt x="9" y="26"/>
                  </a:lnTo>
                  <a:lnTo>
                    <a:pt x="10" y="27"/>
                  </a:lnTo>
                  <a:lnTo>
                    <a:pt x="10" y="27"/>
                  </a:lnTo>
                  <a:lnTo>
                    <a:pt x="23" y="44"/>
                  </a:lnTo>
                  <a:lnTo>
                    <a:pt x="23" y="44"/>
                  </a:lnTo>
                  <a:lnTo>
                    <a:pt x="25" y="45"/>
                  </a:lnTo>
                  <a:lnTo>
                    <a:pt x="28" y="47"/>
                  </a:lnTo>
                  <a:lnTo>
                    <a:pt x="32" y="47"/>
                  </a:lnTo>
                  <a:lnTo>
                    <a:pt x="35" y="44"/>
                  </a:lnTo>
                  <a:lnTo>
                    <a:pt x="35" y="44"/>
                  </a:lnTo>
                  <a:lnTo>
                    <a:pt x="37" y="38"/>
                  </a:lnTo>
                  <a:lnTo>
                    <a:pt x="37" y="33"/>
                  </a:lnTo>
                  <a:lnTo>
                    <a:pt x="35" y="29"/>
                  </a:lnTo>
                  <a:lnTo>
                    <a:pt x="31" y="23"/>
                  </a:lnTo>
                  <a:lnTo>
                    <a:pt x="31" y="23"/>
                  </a:lnTo>
                  <a:lnTo>
                    <a:pt x="22" y="11"/>
                  </a:lnTo>
                  <a:lnTo>
                    <a:pt x="22" y="11"/>
                  </a:lnTo>
                  <a:lnTo>
                    <a:pt x="20" y="11"/>
                  </a:lnTo>
                  <a:lnTo>
                    <a:pt x="16" y="15"/>
                  </a:lnTo>
                  <a:lnTo>
                    <a:pt x="15" y="12"/>
                  </a:lnTo>
                  <a:lnTo>
                    <a:pt x="24" y="0"/>
                  </a:lnTo>
                  <a:lnTo>
                    <a:pt x="25" y="1"/>
                  </a:lnTo>
                  <a:lnTo>
                    <a:pt x="25" y="1"/>
                  </a:lnTo>
                  <a:lnTo>
                    <a:pt x="23" y="6"/>
                  </a:lnTo>
                  <a:lnTo>
                    <a:pt x="23" y="8"/>
                  </a:lnTo>
                  <a:lnTo>
                    <a:pt x="23" y="8"/>
                  </a:lnTo>
                  <a:lnTo>
                    <a:pt x="35" y="23"/>
                  </a:lnTo>
                  <a:lnTo>
                    <a:pt x="35" y="23"/>
                  </a:lnTo>
                  <a:lnTo>
                    <a:pt x="39" y="27"/>
                  </a:lnTo>
                  <a:lnTo>
                    <a:pt x="41" y="33"/>
                  </a:lnTo>
                  <a:lnTo>
                    <a:pt x="41" y="36"/>
                  </a:lnTo>
                  <a:lnTo>
                    <a:pt x="41" y="39"/>
                  </a:lnTo>
                  <a:lnTo>
                    <a:pt x="39" y="44"/>
                  </a:lnTo>
                  <a:lnTo>
                    <a:pt x="36" y="47"/>
                  </a:lnTo>
                  <a:lnTo>
                    <a:pt x="36" y="47"/>
                  </a:lnTo>
                  <a:lnTo>
                    <a:pt x="33" y="51"/>
                  </a:lnTo>
                  <a:lnTo>
                    <a:pt x="28" y="53"/>
                  </a:lnTo>
                  <a:lnTo>
                    <a:pt x="24" y="53"/>
                  </a:lnTo>
                  <a:lnTo>
                    <a:pt x="18" y="48"/>
                  </a:lnTo>
                  <a:lnTo>
                    <a:pt x="18" y="48"/>
                  </a:lnTo>
                  <a:lnTo>
                    <a:pt x="6" y="33"/>
                  </a:lnTo>
                  <a:lnTo>
                    <a:pt x="6" y="33"/>
                  </a:lnTo>
                  <a:lnTo>
                    <a:pt x="5" y="33"/>
                  </a:lnTo>
                  <a:lnTo>
                    <a:pt x="1" y="38"/>
                  </a:lnTo>
                  <a:lnTo>
                    <a:pt x="0"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1" name="Freeform 125">
              <a:extLst>
                <a:ext uri="{FF2B5EF4-FFF2-40B4-BE49-F238E27FC236}">
                  <a16:creationId xmlns:a16="http://schemas.microsoft.com/office/drawing/2014/main" id="{6542DDFF-0E49-4268-BE6C-E646042C1575}"/>
                </a:ext>
              </a:extLst>
            </p:cNvPr>
            <p:cNvSpPr>
              <a:spLocks/>
            </p:cNvSpPr>
            <p:nvPr userDrawn="1"/>
          </p:nvSpPr>
          <p:spPr bwMode="auto">
            <a:xfrm>
              <a:off x="5013" y="192"/>
              <a:ext cx="27" cy="34"/>
            </a:xfrm>
            <a:custGeom>
              <a:avLst/>
              <a:gdLst>
                <a:gd name="T0" fmla="*/ 20 w 54"/>
                <a:gd name="T1" fmla="*/ 68 h 70"/>
                <a:gd name="T2" fmla="*/ 20 w 54"/>
                <a:gd name="T3" fmla="*/ 68 h 70"/>
                <a:gd name="T4" fmla="*/ 23 w 54"/>
                <a:gd name="T5" fmla="*/ 64 h 70"/>
                <a:gd name="T6" fmla="*/ 23 w 54"/>
                <a:gd name="T7" fmla="*/ 62 h 70"/>
                <a:gd name="T8" fmla="*/ 23 w 54"/>
                <a:gd name="T9" fmla="*/ 62 h 70"/>
                <a:gd name="T10" fmla="*/ 15 w 54"/>
                <a:gd name="T11" fmla="*/ 49 h 70"/>
                <a:gd name="T12" fmla="*/ 15 w 54"/>
                <a:gd name="T13" fmla="*/ 49 h 70"/>
                <a:gd name="T14" fmla="*/ 7 w 54"/>
                <a:gd name="T15" fmla="*/ 36 h 70"/>
                <a:gd name="T16" fmla="*/ 7 w 54"/>
                <a:gd name="T17" fmla="*/ 36 h 70"/>
                <a:gd name="T18" fmla="*/ 6 w 54"/>
                <a:gd name="T19" fmla="*/ 35 h 70"/>
                <a:gd name="T20" fmla="*/ 1 w 54"/>
                <a:gd name="T21" fmla="*/ 39 h 70"/>
                <a:gd name="T22" fmla="*/ 0 w 54"/>
                <a:gd name="T23" fmla="*/ 36 h 70"/>
                <a:gd name="T24" fmla="*/ 9 w 54"/>
                <a:gd name="T25" fmla="*/ 26 h 70"/>
                <a:gd name="T26" fmla="*/ 9 w 54"/>
                <a:gd name="T27" fmla="*/ 26 h 70"/>
                <a:gd name="T28" fmla="*/ 10 w 54"/>
                <a:gd name="T29" fmla="*/ 27 h 70"/>
                <a:gd name="T30" fmla="*/ 33 w 54"/>
                <a:gd name="T31" fmla="*/ 44 h 70"/>
                <a:gd name="T32" fmla="*/ 33 w 54"/>
                <a:gd name="T33" fmla="*/ 44 h 70"/>
                <a:gd name="T34" fmla="*/ 24 w 54"/>
                <a:gd name="T35" fmla="*/ 11 h 70"/>
                <a:gd name="T36" fmla="*/ 33 w 54"/>
                <a:gd name="T37" fmla="*/ 0 h 70"/>
                <a:gd name="T38" fmla="*/ 34 w 54"/>
                <a:gd name="T39" fmla="*/ 2 h 70"/>
                <a:gd name="T40" fmla="*/ 34 w 54"/>
                <a:gd name="T41" fmla="*/ 2 h 70"/>
                <a:gd name="T42" fmla="*/ 31 w 54"/>
                <a:gd name="T43" fmla="*/ 6 h 70"/>
                <a:gd name="T44" fmla="*/ 31 w 54"/>
                <a:gd name="T45" fmla="*/ 8 h 70"/>
                <a:gd name="T46" fmla="*/ 31 w 54"/>
                <a:gd name="T47" fmla="*/ 8 h 70"/>
                <a:gd name="T48" fmla="*/ 31 w 54"/>
                <a:gd name="T49" fmla="*/ 8 h 70"/>
                <a:gd name="T50" fmla="*/ 40 w 54"/>
                <a:gd name="T51" fmla="*/ 21 h 70"/>
                <a:gd name="T52" fmla="*/ 40 w 54"/>
                <a:gd name="T53" fmla="*/ 21 h 70"/>
                <a:gd name="T54" fmla="*/ 48 w 54"/>
                <a:gd name="T55" fmla="*/ 33 h 70"/>
                <a:gd name="T56" fmla="*/ 48 w 54"/>
                <a:gd name="T57" fmla="*/ 33 h 70"/>
                <a:gd name="T58" fmla="*/ 49 w 54"/>
                <a:gd name="T59" fmla="*/ 33 h 70"/>
                <a:gd name="T60" fmla="*/ 53 w 54"/>
                <a:gd name="T61" fmla="*/ 30 h 70"/>
                <a:gd name="T62" fmla="*/ 54 w 54"/>
                <a:gd name="T63" fmla="*/ 32 h 70"/>
                <a:gd name="T64" fmla="*/ 42 w 54"/>
                <a:gd name="T65" fmla="*/ 47 h 70"/>
                <a:gd name="T66" fmla="*/ 41 w 54"/>
                <a:gd name="T67" fmla="*/ 44 h 70"/>
                <a:gd name="T68" fmla="*/ 41 w 54"/>
                <a:gd name="T69" fmla="*/ 44 h 70"/>
                <a:gd name="T70" fmla="*/ 43 w 54"/>
                <a:gd name="T71" fmla="*/ 41 h 70"/>
                <a:gd name="T72" fmla="*/ 43 w 54"/>
                <a:gd name="T73" fmla="*/ 38 h 70"/>
                <a:gd name="T74" fmla="*/ 26 w 54"/>
                <a:gd name="T75" fmla="*/ 12 h 70"/>
                <a:gd name="T76" fmla="*/ 26 w 54"/>
                <a:gd name="T77" fmla="*/ 12 h 70"/>
                <a:gd name="T78" fmla="*/ 36 w 54"/>
                <a:gd name="T79" fmla="*/ 47 h 70"/>
                <a:gd name="T80" fmla="*/ 36 w 54"/>
                <a:gd name="T81" fmla="*/ 47 h 70"/>
                <a:gd name="T82" fmla="*/ 37 w 54"/>
                <a:gd name="T83" fmla="*/ 50 h 70"/>
                <a:gd name="T84" fmla="*/ 35 w 54"/>
                <a:gd name="T85" fmla="*/ 53 h 70"/>
                <a:gd name="T86" fmla="*/ 35 w 54"/>
                <a:gd name="T87" fmla="*/ 53 h 70"/>
                <a:gd name="T88" fmla="*/ 33 w 54"/>
                <a:gd name="T89" fmla="*/ 52 h 70"/>
                <a:gd name="T90" fmla="*/ 8 w 54"/>
                <a:gd name="T91" fmla="*/ 33 h 70"/>
                <a:gd name="T92" fmla="*/ 8 w 54"/>
                <a:gd name="T93" fmla="*/ 33 h 70"/>
                <a:gd name="T94" fmla="*/ 23 w 54"/>
                <a:gd name="T95" fmla="*/ 55 h 70"/>
                <a:gd name="T96" fmla="*/ 23 w 54"/>
                <a:gd name="T97" fmla="*/ 55 h 70"/>
                <a:gd name="T98" fmla="*/ 25 w 54"/>
                <a:gd name="T99" fmla="*/ 59 h 70"/>
                <a:gd name="T100" fmla="*/ 25 w 54"/>
                <a:gd name="T101" fmla="*/ 59 h 70"/>
                <a:gd name="T102" fmla="*/ 27 w 54"/>
                <a:gd name="T103" fmla="*/ 59 h 70"/>
                <a:gd name="T104" fmla="*/ 31 w 54"/>
                <a:gd name="T105" fmla="*/ 56 h 70"/>
                <a:gd name="T106" fmla="*/ 32 w 54"/>
                <a:gd name="T107" fmla="*/ 59 h 70"/>
                <a:gd name="T108" fmla="*/ 22 w 54"/>
                <a:gd name="T109" fmla="*/ 70 h 70"/>
                <a:gd name="T110" fmla="*/ 20 w 54"/>
                <a:gd name="T111" fmla="*/ 6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4" h="70">
                  <a:moveTo>
                    <a:pt x="20" y="68"/>
                  </a:moveTo>
                  <a:lnTo>
                    <a:pt x="20" y="68"/>
                  </a:lnTo>
                  <a:lnTo>
                    <a:pt x="23" y="64"/>
                  </a:lnTo>
                  <a:lnTo>
                    <a:pt x="23" y="62"/>
                  </a:lnTo>
                  <a:lnTo>
                    <a:pt x="23" y="62"/>
                  </a:lnTo>
                  <a:lnTo>
                    <a:pt x="15" y="49"/>
                  </a:lnTo>
                  <a:lnTo>
                    <a:pt x="15" y="49"/>
                  </a:lnTo>
                  <a:lnTo>
                    <a:pt x="7" y="36"/>
                  </a:lnTo>
                  <a:lnTo>
                    <a:pt x="7" y="36"/>
                  </a:lnTo>
                  <a:lnTo>
                    <a:pt x="6" y="35"/>
                  </a:lnTo>
                  <a:lnTo>
                    <a:pt x="1" y="39"/>
                  </a:lnTo>
                  <a:lnTo>
                    <a:pt x="0" y="36"/>
                  </a:lnTo>
                  <a:lnTo>
                    <a:pt x="9" y="26"/>
                  </a:lnTo>
                  <a:lnTo>
                    <a:pt x="9" y="26"/>
                  </a:lnTo>
                  <a:lnTo>
                    <a:pt x="10" y="27"/>
                  </a:lnTo>
                  <a:lnTo>
                    <a:pt x="33" y="44"/>
                  </a:lnTo>
                  <a:lnTo>
                    <a:pt x="33" y="44"/>
                  </a:lnTo>
                  <a:lnTo>
                    <a:pt x="24" y="11"/>
                  </a:lnTo>
                  <a:lnTo>
                    <a:pt x="33" y="0"/>
                  </a:lnTo>
                  <a:lnTo>
                    <a:pt x="34" y="2"/>
                  </a:lnTo>
                  <a:lnTo>
                    <a:pt x="34" y="2"/>
                  </a:lnTo>
                  <a:lnTo>
                    <a:pt x="31" y="6"/>
                  </a:lnTo>
                  <a:lnTo>
                    <a:pt x="31" y="8"/>
                  </a:lnTo>
                  <a:lnTo>
                    <a:pt x="31" y="8"/>
                  </a:lnTo>
                  <a:lnTo>
                    <a:pt x="31" y="8"/>
                  </a:lnTo>
                  <a:lnTo>
                    <a:pt x="40" y="21"/>
                  </a:lnTo>
                  <a:lnTo>
                    <a:pt x="40" y="21"/>
                  </a:lnTo>
                  <a:lnTo>
                    <a:pt x="48" y="33"/>
                  </a:lnTo>
                  <a:lnTo>
                    <a:pt x="48" y="33"/>
                  </a:lnTo>
                  <a:lnTo>
                    <a:pt x="49" y="33"/>
                  </a:lnTo>
                  <a:lnTo>
                    <a:pt x="53" y="30"/>
                  </a:lnTo>
                  <a:lnTo>
                    <a:pt x="54" y="32"/>
                  </a:lnTo>
                  <a:lnTo>
                    <a:pt x="42" y="47"/>
                  </a:lnTo>
                  <a:lnTo>
                    <a:pt x="41" y="44"/>
                  </a:lnTo>
                  <a:lnTo>
                    <a:pt x="41" y="44"/>
                  </a:lnTo>
                  <a:lnTo>
                    <a:pt x="43" y="41"/>
                  </a:lnTo>
                  <a:lnTo>
                    <a:pt x="43" y="38"/>
                  </a:lnTo>
                  <a:lnTo>
                    <a:pt x="26" y="12"/>
                  </a:lnTo>
                  <a:lnTo>
                    <a:pt x="26" y="12"/>
                  </a:lnTo>
                  <a:lnTo>
                    <a:pt x="36" y="47"/>
                  </a:lnTo>
                  <a:lnTo>
                    <a:pt x="36" y="47"/>
                  </a:lnTo>
                  <a:lnTo>
                    <a:pt x="37" y="50"/>
                  </a:lnTo>
                  <a:lnTo>
                    <a:pt x="35" y="53"/>
                  </a:lnTo>
                  <a:lnTo>
                    <a:pt x="35" y="53"/>
                  </a:lnTo>
                  <a:lnTo>
                    <a:pt x="33" y="52"/>
                  </a:lnTo>
                  <a:lnTo>
                    <a:pt x="8" y="33"/>
                  </a:lnTo>
                  <a:lnTo>
                    <a:pt x="8" y="33"/>
                  </a:lnTo>
                  <a:lnTo>
                    <a:pt x="23" y="55"/>
                  </a:lnTo>
                  <a:lnTo>
                    <a:pt x="23" y="55"/>
                  </a:lnTo>
                  <a:lnTo>
                    <a:pt x="25" y="59"/>
                  </a:lnTo>
                  <a:lnTo>
                    <a:pt x="25" y="59"/>
                  </a:lnTo>
                  <a:lnTo>
                    <a:pt x="27" y="59"/>
                  </a:lnTo>
                  <a:lnTo>
                    <a:pt x="31" y="56"/>
                  </a:lnTo>
                  <a:lnTo>
                    <a:pt x="32" y="59"/>
                  </a:lnTo>
                  <a:lnTo>
                    <a:pt x="22" y="70"/>
                  </a:lnTo>
                  <a:lnTo>
                    <a:pt x="20" y="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2" name="Freeform 126">
              <a:extLst>
                <a:ext uri="{FF2B5EF4-FFF2-40B4-BE49-F238E27FC236}">
                  <a16:creationId xmlns:a16="http://schemas.microsoft.com/office/drawing/2014/main" id="{3527D908-C966-4A64-96FF-7EBAA68F9283}"/>
                </a:ext>
              </a:extLst>
            </p:cNvPr>
            <p:cNvSpPr>
              <a:spLocks noEditPoints="1"/>
            </p:cNvSpPr>
            <p:nvPr userDrawn="1"/>
          </p:nvSpPr>
          <p:spPr bwMode="auto">
            <a:xfrm>
              <a:off x="5039" y="182"/>
              <a:ext cx="16" cy="25"/>
            </a:xfrm>
            <a:custGeom>
              <a:avLst/>
              <a:gdLst>
                <a:gd name="T0" fmla="*/ 15 w 34"/>
                <a:gd name="T1" fmla="*/ 21 h 49"/>
                <a:gd name="T2" fmla="*/ 15 w 34"/>
                <a:gd name="T3" fmla="*/ 21 h 49"/>
                <a:gd name="T4" fmla="*/ 15 w 34"/>
                <a:gd name="T5" fmla="*/ 19 h 49"/>
                <a:gd name="T6" fmla="*/ 15 w 34"/>
                <a:gd name="T7" fmla="*/ 19 h 49"/>
                <a:gd name="T8" fmla="*/ 14 w 34"/>
                <a:gd name="T9" fmla="*/ 19 h 49"/>
                <a:gd name="T10" fmla="*/ 3 w 34"/>
                <a:gd name="T11" fmla="*/ 9 h 49"/>
                <a:gd name="T12" fmla="*/ 7 w 34"/>
                <a:gd name="T13" fmla="*/ 25 h 49"/>
                <a:gd name="T14" fmla="*/ 7 w 34"/>
                <a:gd name="T15" fmla="*/ 25 h 49"/>
                <a:gd name="T16" fmla="*/ 7 w 34"/>
                <a:gd name="T17" fmla="*/ 27 h 49"/>
                <a:gd name="T18" fmla="*/ 7 w 34"/>
                <a:gd name="T19" fmla="*/ 27 h 49"/>
                <a:gd name="T20" fmla="*/ 7 w 34"/>
                <a:gd name="T21" fmla="*/ 27 h 49"/>
                <a:gd name="T22" fmla="*/ 15 w 34"/>
                <a:gd name="T23" fmla="*/ 21 h 49"/>
                <a:gd name="T24" fmla="*/ 3 w 34"/>
                <a:gd name="T25" fmla="*/ 48 h 49"/>
                <a:gd name="T26" fmla="*/ 3 w 34"/>
                <a:gd name="T27" fmla="*/ 48 h 49"/>
                <a:gd name="T28" fmla="*/ 6 w 34"/>
                <a:gd name="T29" fmla="*/ 46 h 49"/>
                <a:gd name="T30" fmla="*/ 7 w 34"/>
                <a:gd name="T31" fmla="*/ 43 h 49"/>
                <a:gd name="T32" fmla="*/ 6 w 34"/>
                <a:gd name="T33" fmla="*/ 37 h 49"/>
                <a:gd name="T34" fmla="*/ 1 w 34"/>
                <a:gd name="T35" fmla="*/ 9 h 49"/>
                <a:gd name="T36" fmla="*/ 1 w 34"/>
                <a:gd name="T37" fmla="*/ 9 h 49"/>
                <a:gd name="T38" fmla="*/ 0 w 34"/>
                <a:gd name="T39" fmla="*/ 1 h 49"/>
                <a:gd name="T40" fmla="*/ 2 w 34"/>
                <a:gd name="T41" fmla="*/ 0 h 49"/>
                <a:gd name="T42" fmla="*/ 2 w 34"/>
                <a:gd name="T43" fmla="*/ 0 h 49"/>
                <a:gd name="T44" fmla="*/ 7 w 34"/>
                <a:gd name="T45" fmla="*/ 4 h 49"/>
                <a:gd name="T46" fmla="*/ 27 w 34"/>
                <a:gd name="T47" fmla="*/ 22 h 49"/>
                <a:gd name="T48" fmla="*/ 27 w 34"/>
                <a:gd name="T49" fmla="*/ 22 h 49"/>
                <a:gd name="T50" fmla="*/ 29 w 34"/>
                <a:gd name="T51" fmla="*/ 24 h 49"/>
                <a:gd name="T52" fmla="*/ 33 w 34"/>
                <a:gd name="T53" fmla="*/ 22 h 49"/>
                <a:gd name="T54" fmla="*/ 34 w 34"/>
                <a:gd name="T55" fmla="*/ 25 h 49"/>
                <a:gd name="T56" fmla="*/ 20 w 34"/>
                <a:gd name="T57" fmla="*/ 36 h 49"/>
                <a:gd name="T58" fmla="*/ 20 w 34"/>
                <a:gd name="T59" fmla="*/ 34 h 49"/>
                <a:gd name="T60" fmla="*/ 20 w 34"/>
                <a:gd name="T61" fmla="*/ 34 h 49"/>
                <a:gd name="T62" fmla="*/ 23 w 34"/>
                <a:gd name="T63" fmla="*/ 30 h 49"/>
                <a:gd name="T64" fmla="*/ 24 w 34"/>
                <a:gd name="T65" fmla="*/ 30 h 49"/>
                <a:gd name="T66" fmla="*/ 23 w 34"/>
                <a:gd name="T67" fmla="*/ 28 h 49"/>
                <a:gd name="T68" fmla="*/ 23 w 34"/>
                <a:gd name="T69" fmla="*/ 28 h 49"/>
                <a:gd name="T70" fmla="*/ 17 w 34"/>
                <a:gd name="T71" fmla="*/ 22 h 49"/>
                <a:gd name="T72" fmla="*/ 17 w 34"/>
                <a:gd name="T73" fmla="*/ 22 h 49"/>
                <a:gd name="T74" fmla="*/ 17 w 34"/>
                <a:gd name="T75" fmla="*/ 22 h 49"/>
                <a:gd name="T76" fmla="*/ 17 w 34"/>
                <a:gd name="T77" fmla="*/ 22 h 49"/>
                <a:gd name="T78" fmla="*/ 10 w 34"/>
                <a:gd name="T79" fmla="*/ 28 h 49"/>
                <a:gd name="T80" fmla="*/ 10 w 34"/>
                <a:gd name="T81" fmla="*/ 28 h 49"/>
                <a:gd name="T82" fmla="*/ 8 w 34"/>
                <a:gd name="T83" fmla="*/ 30 h 49"/>
                <a:gd name="T84" fmla="*/ 8 w 34"/>
                <a:gd name="T85" fmla="*/ 33 h 49"/>
                <a:gd name="T86" fmla="*/ 8 w 34"/>
                <a:gd name="T87" fmla="*/ 33 h 49"/>
                <a:gd name="T88" fmla="*/ 9 w 34"/>
                <a:gd name="T89" fmla="*/ 40 h 49"/>
                <a:gd name="T90" fmla="*/ 9 w 34"/>
                <a:gd name="T91" fmla="*/ 40 h 49"/>
                <a:gd name="T92" fmla="*/ 10 w 34"/>
                <a:gd name="T93" fmla="*/ 40 h 49"/>
                <a:gd name="T94" fmla="*/ 15 w 34"/>
                <a:gd name="T95" fmla="*/ 39 h 49"/>
                <a:gd name="T96" fmla="*/ 16 w 34"/>
                <a:gd name="T97" fmla="*/ 40 h 49"/>
                <a:gd name="T98" fmla="*/ 5 w 34"/>
                <a:gd name="T99" fmla="*/ 49 h 49"/>
                <a:gd name="T100" fmla="*/ 3 w 34"/>
                <a:gd name="T101"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 h="49">
                  <a:moveTo>
                    <a:pt x="15" y="21"/>
                  </a:moveTo>
                  <a:lnTo>
                    <a:pt x="15" y="21"/>
                  </a:lnTo>
                  <a:lnTo>
                    <a:pt x="15" y="19"/>
                  </a:lnTo>
                  <a:lnTo>
                    <a:pt x="15" y="19"/>
                  </a:lnTo>
                  <a:lnTo>
                    <a:pt x="14" y="19"/>
                  </a:lnTo>
                  <a:lnTo>
                    <a:pt x="3" y="9"/>
                  </a:lnTo>
                  <a:lnTo>
                    <a:pt x="7" y="25"/>
                  </a:lnTo>
                  <a:lnTo>
                    <a:pt x="7" y="25"/>
                  </a:lnTo>
                  <a:lnTo>
                    <a:pt x="7" y="27"/>
                  </a:lnTo>
                  <a:lnTo>
                    <a:pt x="7" y="27"/>
                  </a:lnTo>
                  <a:lnTo>
                    <a:pt x="7" y="27"/>
                  </a:lnTo>
                  <a:lnTo>
                    <a:pt x="15" y="21"/>
                  </a:lnTo>
                  <a:close/>
                  <a:moveTo>
                    <a:pt x="3" y="48"/>
                  </a:moveTo>
                  <a:lnTo>
                    <a:pt x="3" y="48"/>
                  </a:lnTo>
                  <a:lnTo>
                    <a:pt x="6" y="46"/>
                  </a:lnTo>
                  <a:lnTo>
                    <a:pt x="7" y="43"/>
                  </a:lnTo>
                  <a:lnTo>
                    <a:pt x="6" y="37"/>
                  </a:lnTo>
                  <a:lnTo>
                    <a:pt x="1" y="9"/>
                  </a:lnTo>
                  <a:lnTo>
                    <a:pt x="1" y="9"/>
                  </a:lnTo>
                  <a:lnTo>
                    <a:pt x="0" y="1"/>
                  </a:lnTo>
                  <a:lnTo>
                    <a:pt x="2" y="0"/>
                  </a:lnTo>
                  <a:lnTo>
                    <a:pt x="2" y="0"/>
                  </a:lnTo>
                  <a:lnTo>
                    <a:pt x="7" y="4"/>
                  </a:lnTo>
                  <a:lnTo>
                    <a:pt x="27" y="22"/>
                  </a:lnTo>
                  <a:lnTo>
                    <a:pt x="27" y="22"/>
                  </a:lnTo>
                  <a:lnTo>
                    <a:pt x="29" y="24"/>
                  </a:lnTo>
                  <a:lnTo>
                    <a:pt x="33" y="22"/>
                  </a:lnTo>
                  <a:lnTo>
                    <a:pt x="34" y="25"/>
                  </a:lnTo>
                  <a:lnTo>
                    <a:pt x="20" y="36"/>
                  </a:lnTo>
                  <a:lnTo>
                    <a:pt x="20" y="34"/>
                  </a:lnTo>
                  <a:lnTo>
                    <a:pt x="20" y="34"/>
                  </a:lnTo>
                  <a:lnTo>
                    <a:pt x="23" y="30"/>
                  </a:lnTo>
                  <a:lnTo>
                    <a:pt x="24" y="30"/>
                  </a:lnTo>
                  <a:lnTo>
                    <a:pt x="23" y="28"/>
                  </a:lnTo>
                  <a:lnTo>
                    <a:pt x="23" y="28"/>
                  </a:lnTo>
                  <a:lnTo>
                    <a:pt x="17" y="22"/>
                  </a:lnTo>
                  <a:lnTo>
                    <a:pt x="17" y="22"/>
                  </a:lnTo>
                  <a:lnTo>
                    <a:pt x="17" y="22"/>
                  </a:lnTo>
                  <a:lnTo>
                    <a:pt x="17" y="22"/>
                  </a:lnTo>
                  <a:lnTo>
                    <a:pt x="10" y="28"/>
                  </a:lnTo>
                  <a:lnTo>
                    <a:pt x="10" y="28"/>
                  </a:lnTo>
                  <a:lnTo>
                    <a:pt x="8" y="30"/>
                  </a:lnTo>
                  <a:lnTo>
                    <a:pt x="8" y="33"/>
                  </a:lnTo>
                  <a:lnTo>
                    <a:pt x="8" y="33"/>
                  </a:lnTo>
                  <a:lnTo>
                    <a:pt x="9" y="40"/>
                  </a:lnTo>
                  <a:lnTo>
                    <a:pt x="9" y="40"/>
                  </a:lnTo>
                  <a:lnTo>
                    <a:pt x="10" y="40"/>
                  </a:lnTo>
                  <a:lnTo>
                    <a:pt x="15" y="39"/>
                  </a:lnTo>
                  <a:lnTo>
                    <a:pt x="16" y="40"/>
                  </a:lnTo>
                  <a:lnTo>
                    <a:pt x="5" y="49"/>
                  </a:lnTo>
                  <a:lnTo>
                    <a:pt x="3"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3" name="Freeform 127">
              <a:extLst>
                <a:ext uri="{FF2B5EF4-FFF2-40B4-BE49-F238E27FC236}">
                  <a16:creationId xmlns:a16="http://schemas.microsoft.com/office/drawing/2014/main" id="{FC1A02D0-3E23-4B53-98F8-07DB881047CD}"/>
                </a:ext>
              </a:extLst>
            </p:cNvPr>
            <p:cNvSpPr>
              <a:spLocks/>
            </p:cNvSpPr>
            <p:nvPr userDrawn="1"/>
          </p:nvSpPr>
          <p:spPr bwMode="auto">
            <a:xfrm>
              <a:off x="5049" y="164"/>
              <a:ext cx="20" cy="30"/>
            </a:xfrm>
            <a:custGeom>
              <a:avLst/>
              <a:gdLst>
                <a:gd name="T0" fmla="*/ 13 w 39"/>
                <a:gd name="T1" fmla="*/ 56 h 59"/>
                <a:gd name="T2" fmla="*/ 13 w 39"/>
                <a:gd name="T3" fmla="*/ 56 h 59"/>
                <a:gd name="T4" fmla="*/ 17 w 39"/>
                <a:gd name="T5" fmla="*/ 53 h 59"/>
                <a:gd name="T6" fmla="*/ 17 w 39"/>
                <a:gd name="T7" fmla="*/ 51 h 59"/>
                <a:gd name="T8" fmla="*/ 17 w 39"/>
                <a:gd name="T9" fmla="*/ 51 h 59"/>
                <a:gd name="T10" fmla="*/ 11 w 39"/>
                <a:gd name="T11" fmla="*/ 36 h 59"/>
                <a:gd name="T12" fmla="*/ 11 w 39"/>
                <a:gd name="T13" fmla="*/ 36 h 59"/>
                <a:gd name="T14" fmla="*/ 5 w 39"/>
                <a:gd name="T15" fmla="*/ 21 h 59"/>
                <a:gd name="T16" fmla="*/ 5 w 39"/>
                <a:gd name="T17" fmla="*/ 21 h 59"/>
                <a:gd name="T18" fmla="*/ 4 w 39"/>
                <a:gd name="T19" fmla="*/ 21 h 59"/>
                <a:gd name="T20" fmla="*/ 0 w 39"/>
                <a:gd name="T21" fmla="*/ 23 h 59"/>
                <a:gd name="T22" fmla="*/ 0 w 39"/>
                <a:gd name="T23" fmla="*/ 20 h 59"/>
                <a:gd name="T24" fmla="*/ 7 w 39"/>
                <a:gd name="T25" fmla="*/ 13 h 59"/>
                <a:gd name="T26" fmla="*/ 7 w 39"/>
                <a:gd name="T27" fmla="*/ 13 h 59"/>
                <a:gd name="T28" fmla="*/ 10 w 39"/>
                <a:gd name="T29" fmla="*/ 17 h 59"/>
                <a:gd name="T30" fmla="*/ 32 w 39"/>
                <a:gd name="T31" fmla="*/ 33 h 59"/>
                <a:gd name="T32" fmla="*/ 32 w 39"/>
                <a:gd name="T33" fmla="*/ 33 h 59"/>
                <a:gd name="T34" fmla="*/ 29 w 39"/>
                <a:gd name="T35" fmla="*/ 24 h 59"/>
                <a:gd name="T36" fmla="*/ 29 w 39"/>
                <a:gd name="T37" fmla="*/ 24 h 59"/>
                <a:gd name="T38" fmla="*/ 23 w 39"/>
                <a:gd name="T39" fmla="*/ 9 h 59"/>
                <a:gd name="T40" fmla="*/ 23 w 39"/>
                <a:gd name="T41" fmla="*/ 9 h 59"/>
                <a:gd name="T42" fmla="*/ 23 w 39"/>
                <a:gd name="T43" fmla="*/ 9 h 59"/>
                <a:gd name="T44" fmla="*/ 22 w 39"/>
                <a:gd name="T45" fmla="*/ 9 h 59"/>
                <a:gd name="T46" fmla="*/ 18 w 39"/>
                <a:gd name="T47" fmla="*/ 10 h 59"/>
                <a:gd name="T48" fmla="*/ 17 w 39"/>
                <a:gd name="T49" fmla="*/ 7 h 59"/>
                <a:gd name="T50" fmla="*/ 29 w 39"/>
                <a:gd name="T51" fmla="*/ 0 h 59"/>
                <a:gd name="T52" fmla="*/ 30 w 39"/>
                <a:gd name="T53" fmla="*/ 3 h 59"/>
                <a:gd name="T54" fmla="*/ 30 w 39"/>
                <a:gd name="T55" fmla="*/ 3 h 59"/>
                <a:gd name="T56" fmla="*/ 27 w 39"/>
                <a:gd name="T57" fmla="*/ 6 h 59"/>
                <a:gd name="T58" fmla="*/ 26 w 39"/>
                <a:gd name="T59" fmla="*/ 7 h 59"/>
                <a:gd name="T60" fmla="*/ 27 w 39"/>
                <a:gd name="T61" fmla="*/ 9 h 59"/>
                <a:gd name="T62" fmla="*/ 27 w 39"/>
                <a:gd name="T63" fmla="*/ 9 h 59"/>
                <a:gd name="T64" fmla="*/ 30 w 39"/>
                <a:gd name="T65" fmla="*/ 18 h 59"/>
                <a:gd name="T66" fmla="*/ 30 w 39"/>
                <a:gd name="T67" fmla="*/ 18 h 59"/>
                <a:gd name="T68" fmla="*/ 39 w 39"/>
                <a:gd name="T69" fmla="*/ 42 h 59"/>
                <a:gd name="T70" fmla="*/ 36 w 39"/>
                <a:gd name="T71" fmla="*/ 45 h 59"/>
                <a:gd name="T72" fmla="*/ 36 w 39"/>
                <a:gd name="T73" fmla="*/ 45 h 59"/>
                <a:gd name="T74" fmla="*/ 27 w 39"/>
                <a:gd name="T75" fmla="*/ 36 h 59"/>
                <a:gd name="T76" fmla="*/ 9 w 39"/>
                <a:gd name="T77" fmla="*/ 24 h 59"/>
                <a:gd name="T78" fmla="*/ 9 w 39"/>
                <a:gd name="T79" fmla="*/ 24 h 59"/>
                <a:gd name="T80" fmla="*/ 13 w 39"/>
                <a:gd name="T81" fmla="*/ 35 h 59"/>
                <a:gd name="T82" fmla="*/ 13 w 39"/>
                <a:gd name="T83" fmla="*/ 35 h 59"/>
                <a:gd name="T84" fmla="*/ 19 w 39"/>
                <a:gd name="T85" fmla="*/ 50 h 59"/>
                <a:gd name="T86" fmla="*/ 19 w 39"/>
                <a:gd name="T87" fmla="*/ 50 h 59"/>
                <a:gd name="T88" fmla="*/ 19 w 39"/>
                <a:gd name="T89" fmla="*/ 51 h 59"/>
                <a:gd name="T90" fmla="*/ 20 w 39"/>
                <a:gd name="T91" fmla="*/ 51 h 59"/>
                <a:gd name="T92" fmla="*/ 26 w 39"/>
                <a:gd name="T93" fmla="*/ 48 h 59"/>
                <a:gd name="T94" fmla="*/ 26 w 39"/>
                <a:gd name="T95" fmla="*/ 51 h 59"/>
                <a:gd name="T96" fmla="*/ 13 w 39"/>
                <a:gd name="T97" fmla="*/ 59 h 59"/>
                <a:gd name="T98" fmla="*/ 13 w 39"/>
                <a:gd name="T99"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 h="59">
                  <a:moveTo>
                    <a:pt x="13" y="56"/>
                  </a:moveTo>
                  <a:lnTo>
                    <a:pt x="13" y="56"/>
                  </a:lnTo>
                  <a:lnTo>
                    <a:pt x="17" y="53"/>
                  </a:lnTo>
                  <a:lnTo>
                    <a:pt x="17" y="51"/>
                  </a:lnTo>
                  <a:lnTo>
                    <a:pt x="17" y="51"/>
                  </a:lnTo>
                  <a:lnTo>
                    <a:pt x="11" y="36"/>
                  </a:lnTo>
                  <a:lnTo>
                    <a:pt x="11" y="36"/>
                  </a:lnTo>
                  <a:lnTo>
                    <a:pt x="5" y="21"/>
                  </a:lnTo>
                  <a:lnTo>
                    <a:pt x="5" y="21"/>
                  </a:lnTo>
                  <a:lnTo>
                    <a:pt x="4" y="21"/>
                  </a:lnTo>
                  <a:lnTo>
                    <a:pt x="0" y="23"/>
                  </a:lnTo>
                  <a:lnTo>
                    <a:pt x="0" y="20"/>
                  </a:lnTo>
                  <a:lnTo>
                    <a:pt x="7" y="13"/>
                  </a:lnTo>
                  <a:lnTo>
                    <a:pt x="7" y="13"/>
                  </a:lnTo>
                  <a:lnTo>
                    <a:pt x="10" y="17"/>
                  </a:lnTo>
                  <a:lnTo>
                    <a:pt x="32" y="33"/>
                  </a:lnTo>
                  <a:lnTo>
                    <a:pt x="32" y="33"/>
                  </a:lnTo>
                  <a:lnTo>
                    <a:pt x="29" y="24"/>
                  </a:lnTo>
                  <a:lnTo>
                    <a:pt x="29" y="24"/>
                  </a:lnTo>
                  <a:lnTo>
                    <a:pt x="23" y="9"/>
                  </a:lnTo>
                  <a:lnTo>
                    <a:pt x="23" y="9"/>
                  </a:lnTo>
                  <a:lnTo>
                    <a:pt x="23" y="9"/>
                  </a:lnTo>
                  <a:lnTo>
                    <a:pt x="22" y="9"/>
                  </a:lnTo>
                  <a:lnTo>
                    <a:pt x="18" y="10"/>
                  </a:lnTo>
                  <a:lnTo>
                    <a:pt x="17" y="7"/>
                  </a:lnTo>
                  <a:lnTo>
                    <a:pt x="29" y="0"/>
                  </a:lnTo>
                  <a:lnTo>
                    <a:pt x="30" y="3"/>
                  </a:lnTo>
                  <a:lnTo>
                    <a:pt x="30" y="3"/>
                  </a:lnTo>
                  <a:lnTo>
                    <a:pt x="27" y="6"/>
                  </a:lnTo>
                  <a:lnTo>
                    <a:pt x="26" y="7"/>
                  </a:lnTo>
                  <a:lnTo>
                    <a:pt x="27" y="9"/>
                  </a:lnTo>
                  <a:lnTo>
                    <a:pt x="27" y="9"/>
                  </a:lnTo>
                  <a:lnTo>
                    <a:pt x="30" y="18"/>
                  </a:lnTo>
                  <a:lnTo>
                    <a:pt x="30" y="18"/>
                  </a:lnTo>
                  <a:lnTo>
                    <a:pt x="39" y="42"/>
                  </a:lnTo>
                  <a:lnTo>
                    <a:pt x="36" y="45"/>
                  </a:lnTo>
                  <a:lnTo>
                    <a:pt x="36" y="45"/>
                  </a:lnTo>
                  <a:lnTo>
                    <a:pt x="27" y="36"/>
                  </a:lnTo>
                  <a:lnTo>
                    <a:pt x="9" y="24"/>
                  </a:lnTo>
                  <a:lnTo>
                    <a:pt x="9" y="24"/>
                  </a:lnTo>
                  <a:lnTo>
                    <a:pt x="13" y="35"/>
                  </a:lnTo>
                  <a:lnTo>
                    <a:pt x="13" y="35"/>
                  </a:lnTo>
                  <a:lnTo>
                    <a:pt x="19" y="50"/>
                  </a:lnTo>
                  <a:lnTo>
                    <a:pt x="19" y="50"/>
                  </a:lnTo>
                  <a:lnTo>
                    <a:pt x="19" y="51"/>
                  </a:lnTo>
                  <a:lnTo>
                    <a:pt x="20" y="51"/>
                  </a:lnTo>
                  <a:lnTo>
                    <a:pt x="26" y="48"/>
                  </a:lnTo>
                  <a:lnTo>
                    <a:pt x="26" y="51"/>
                  </a:lnTo>
                  <a:lnTo>
                    <a:pt x="13" y="59"/>
                  </a:lnTo>
                  <a:lnTo>
                    <a:pt x="13"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4" name="Freeform 128">
              <a:extLst>
                <a:ext uri="{FF2B5EF4-FFF2-40B4-BE49-F238E27FC236}">
                  <a16:creationId xmlns:a16="http://schemas.microsoft.com/office/drawing/2014/main" id="{5909DDD6-96DE-47D4-8A69-795F788BB332}"/>
                </a:ext>
              </a:extLst>
            </p:cNvPr>
            <p:cNvSpPr>
              <a:spLocks/>
            </p:cNvSpPr>
            <p:nvPr userDrawn="1"/>
          </p:nvSpPr>
          <p:spPr bwMode="auto">
            <a:xfrm>
              <a:off x="5078" y="155"/>
              <a:ext cx="13" cy="24"/>
            </a:xfrm>
            <a:custGeom>
              <a:avLst/>
              <a:gdLst>
                <a:gd name="T0" fmla="*/ 6 w 27"/>
                <a:gd name="T1" fmla="*/ 35 h 49"/>
                <a:gd name="T2" fmla="*/ 10 w 27"/>
                <a:gd name="T3" fmla="*/ 43 h 49"/>
                <a:gd name="T4" fmla="*/ 17 w 27"/>
                <a:gd name="T5" fmla="*/ 43 h 49"/>
                <a:gd name="T6" fmla="*/ 20 w 27"/>
                <a:gd name="T7" fmla="*/ 41 h 49"/>
                <a:gd name="T8" fmla="*/ 23 w 27"/>
                <a:gd name="T9" fmla="*/ 35 h 49"/>
                <a:gd name="T10" fmla="*/ 23 w 27"/>
                <a:gd name="T11" fmla="*/ 32 h 49"/>
                <a:gd name="T12" fmla="*/ 20 w 27"/>
                <a:gd name="T13" fmla="*/ 29 h 49"/>
                <a:gd name="T14" fmla="*/ 11 w 27"/>
                <a:gd name="T15" fmla="*/ 27 h 49"/>
                <a:gd name="T16" fmla="*/ 7 w 27"/>
                <a:gd name="T17" fmla="*/ 27 h 49"/>
                <a:gd name="T18" fmla="*/ 1 w 27"/>
                <a:gd name="T19" fmla="*/ 23 h 49"/>
                <a:gd name="T20" fmla="*/ 0 w 27"/>
                <a:gd name="T21" fmla="*/ 20 h 49"/>
                <a:gd name="T22" fmla="*/ 1 w 27"/>
                <a:gd name="T23" fmla="*/ 9 h 49"/>
                <a:gd name="T24" fmla="*/ 9 w 27"/>
                <a:gd name="T25" fmla="*/ 2 h 49"/>
                <a:gd name="T26" fmla="*/ 14 w 27"/>
                <a:gd name="T27" fmla="*/ 0 h 49"/>
                <a:gd name="T28" fmla="*/ 18 w 27"/>
                <a:gd name="T29" fmla="*/ 0 h 49"/>
                <a:gd name="T30" fmla="*/ 18 w 27"/>
                <a:gd name="T31" fmla="*/ 2 h 49"/>
                <a:gd name="T32" fmla="*/ 18 w 27"/>
                <a:gd name="T33" fmla="*/ 12 h 49"/>
                <a:gd name="T34" fmla="*/ 17 w 27"/>
                <a:gd name="T35" fmla="*/ 8 h 49"/>
                <a:gd name="T36" fmla="*/ 11 w 27"/>
                <a:gd name="T37" fmla="*/ 5 h 49"/>
                <a:gd name="T38" fmla="*/ 9 w 27"/>
                <a:gd name="T39" fmla="*/ 5 h 49"/>
                <a:gd name="T40" fmla="*/ 5 w 27"/>
                <a:gd name="T41" fmla="*/ 9 h 49"/>
                <a:gd name="T42" fmla="*/ 4 w 27"/>
                <a:gd name="T43" fmla="*/ 15 h 49"/>
                <a:gd name="T44" fmla="*/ 6 w 27"/>
                <a:gd name="T45" fmla="*/ 18 h 49"/>
                <a:gd name="T46" fmla="*/ 17 w 27"/>
                <a:gd name="T47" fmla="*/ 20 h 49"/>
                <a:gd name="T48" fmla="*/ 20 w 27"/>
                <a:gd name="T49" fmla="*/ 20 h 49"/>
                <a:gd name="T50" fmla="*/ 25 w 27"/>
                <a:gd name="T51" fmla="*/ 24 h 49"/>
                <a:gd name="T52" fmla="*/ 26 w 27"/>
                <a:gd name="T53" fmla="*/ 27 h 49"/>
                <a:gd name="T54" fmla="*/ 25 w 27"/>
                <a:gd name="T55" fmla="*/ 40 h 49"/>
                <a:gd name="T56" fmla="*/ 17 w 27"/>
                <a:gd name="T57" fmla="*/ 46 h 49"/>
                <a:gd name="T58" fmla="*/ 13 w 27"/>
                <a:gd name="T59" fmla="*/ 47 h 49"/>
                <a:gd name="T60" fmla="*/ 7 w 27"/>
                <a:gd name="T61" fmla="*/ 49 h 49"/>
                <a:gd name="T62" fmla="*/ 6 w 27"/>
                <a:gd name="T63"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 h="49">
                  <a:moveTo>
                    <a:pt x="6" y="35"/>
                  </a:moveTo>
                  <a:lnTo>
                    <a:pt x="6" y="35"/>
                  </a:lnTo>
                  <a:lnTo>
                    <a:pt x="8" y="40"/>
                  </a:lnTo>
                  <a:lnTo>
                    <a:pt x="10" y="43"/>
                  </a:lnTo>
                  <a:lnTo>
                    <a:pt x="14" y="44"/>
                  </a:lnTo>
                  <a:lnTo>
                    <a:pt x="17" y="43"/>
                  </a:lnTo>
                  <a:lnTo>
                    <a:pt x="17" y="43"/>
                  </a:lnTo>
                  <a:lnTo>
                    <a:pt x="20" y="41"/>
                  </a:lnTo>
                  <a:lnTo>
                    <a:pt x="22" y="38"/>
                  </a:lnTo>
                  <a:lnTo>
                    <a:pt x="23" y="35"/>
                  </a:lnTo>
                  <a:lnTo>
                    <a:pt x="23" y="32"/>
                  </a:lnTo>
                  <a:lnTo>
                    <a:pt x="23" y="32"/>
                  </a:lnTo>
                  <a:lnTo>
                    <a:pt x="22" y="30"/>
                  </a:lnTo>
                  <a:lnTo>
                    <a:pt x="20" y="29"/>
                  </a:lnTo>
                  <a:lnTo>
                    <a:pt x="16" y="27"/>
                  </a:lnTo>
                  <a:lnTo>
                    <a:pt x="11" y="27"/>
                  </a:lnTo>
                  <a:lnTo>
                    <a:pt x="11" y="27"/>
                  </a:lnTo>
                  <a:lnTo>
                    <a:pt x="7" y="27"/>
                  </a:lnTo>
                  <a:lnTo>
                    <a:pt x="4" y="26"/>
                  </a:lnTo>
                  <a:lnTo>
                    <a:pt x="1" y="23"/>
                  </a:lnTo>
                  <a:lnTo>
                    <a:pt x="0" y="20"/>
                  </a:lnTo>
                  <a:lnTo>
                    <a:pt x="0" y="20"/>
                  </a:lnTo>
                  <a:lnTo>
                    <a:pt x="0" y="14"/>
                  </a:lnTo>
                  <a:lnTo>
                    <a:pt x="1" y="9"/>
                  </a:lnTo>
                  <a:lnTo>
                    <a:pt x="5" y="5"/>
                  </a:lnTo>
                  <a:lnTo>
                    <a:pt x="9" y="2"/>
                  </a:lnTo>
                  <a:lnTo>
                    <a:pt x="9" y="2"/>
                  </a:lnTo>
                  <a:lnTo>
                    <a:pt x="14" y="0"/>
                  </a:lnTo>
                  <a:lnTo>
                    <a:pt x="18" y="0"/>
                  </a:lnTo>
                  <a:lnTo>
                    <a:pt x="18" y="0"/>
                  </a:lnTo>
                  <a:lnTo>
                    <a:pt x="18" y="2"/>
                  </a:lnTo>
                  <a:lnTo>
                    <a:pt x="18" y="2"/>
                  </a:lnTo>
                  <a:lnTo>
                    <a:pt x="20" y="11"/>
                  </a:lnTo>
                  <a:lnTo>
                    <a:pt x="18" y="12"/>
                  </a:lnTo>
                  <a:lnTo>
                    <a:pt x="18" y="12"/>
                  </a:lnTo>
                  <a:lnTo>
                    <a:pt x="17" y="8"/>
                  </a:lnTo>
                  <a:lnTo>
                    <a:pt x="15" y="5"/>
                  </a:lnTo>
                  <a:lnTo>
                    <a:pt x="11" y="5"/>
                  </a:lnTo>
                  <a:lnTo>
                    <a:pt x="9" y="5"/>
                  </a:lnTo>
                  <a:lnTo>
                    <a:pt x="9" y="5"/>
                  </a:lnTo>
                  <a:lnTo>
                    <a:pt x="6" y="6"/>
                  </a:lnTo>
                  <a:lnTo>
                    <a:pt x="5" y="9"/>
                  </a:lnTo>
                  <a:lnTo>
                    <a:pt x="4" y="12"/>
                  </a:lnTo>
                  <a:lnTo>
                    <a:pt x="4" y="15"/>
                  </a:lnTo>
                  <a:lnTo>
                    <a:pt x="4" y="15"/>
                  </a:lnTo>
                  <a:lnTo>
                    <a:pt x="6" y="18"/>
                  </a:lnTo>
                  <a:lnTo>
                    <a:pt x="9" y="20"/>
                  </a:lnTo>
                  <a:lnTo>
                    <a:pt x="17" y="20"/>
                  </a:lnTo>
                  <a:lnTo>
                    <a:pt x="17" y="20"/>
                  </a:lnTo>
                  <a:lnTo>
                    <a:pt x="20" y="20"/>
                  </a:lnTo>
                  <a:lnTo>
                    <a:pt x="24" y="21"/>
                  </a:lnTo>
                  <a:lnTo>
                    <a:pt x="25" y="24"/>
                  </a:lnTo>
                  <a:lnTo>
                    <a:pt x="26" y="27"/>
                  </a:lnTo>
                  <a:lnTo>
                    <a:pt x="26" y="27"/>
                  </a:lnTo>
                  <a:lnTo>
                    <a:pt x="27" y="33"/>
                  </a:lnTo>
                  <a:lnTo>
                    <a:pt x="25" y="40"/>
                  </a:lnTo>
                  <a:lnTo>
                    <a:pt x="23" y="43"/>
                  </a:lnTo>
                  <a:lnTo>
                    <a:pt x="17" y="46"/>
                  </a:lnTo>
                  <a:lnTo>
                    <a:pt x="17" y="46"/>
                  </a:lnTo>
                  <a:lnTo>
                    <a:pt x="13" y="47"/>
                  </a:lnTo>
                  <a:lnTo>
                    <a:pt x="7" y="49"/>
                  </a:lnTo>
                  <a:lnTo>
                    <a:pt x="7" y="49"/>
                  </a:lnTo>
                  <a:lnTo>
                    <a:pt x="4" y="37"/>
                  </a:lnTo>
                  <a:lnTo>
                    <a:pt x="6"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5" name="Freeform 129">
              <a:extLst>
                <a:ext uri="{FF2B5EF4-FFF2-40B4-BE49-F238E27FC236}">
                  <a16:creationId xmlns:a16="http://schemas.microsoft.com/office/drawing/2014/main" id="{E2220A65-4744-4AFC-B809-73C00DD530A2}"/>
                </a:ext>
              </a:extLst>
            </p:cNvPr>
            <p:cNvSpPr>
              <a:spLocks/>
            </p:cNvSpPr>
            <p:nvPr userDrawn="1"/>
          </p:nvSpPr>
          <p:spPr bwMode="auto">
            <a:xfrm>
              <a:off x="5090" y="149"/>
              <a:ext cx="16" cy="25"/>
            </a:xfrm>
            <a:custGeom>
              <a:avLst/>
              <a:gdLst>
                <a:gd name="T0" fmla="*/ 7 w 33"/>
                <a:gd name="T1" fmla="*/ 49 h 52"/>
                <a:gd name="T2" fmla="*/ 7 w 33"/>
                <a:gd name="T3" fmla="*/ 49 h 52"/>
                <a:gd name="T4" fmla="*/ 10 w 33"/>
                <a:gd name="T5" fmla="*/ 47 h 52"/>
                <a:gd name="T6" fmla="*/ 10 w 33"/>
                <a:gd name="T7" fmla="*/ 45 h 52"/>
                <a:gd name="T8" fmla="*/ 10 w 33"/>
                <a:gd name="T9" fmla="*/ 45 h 52"/>
                <a:gd name="T10" fmla="*/ 8 w 33"/>
                <a:gd name="T11" fmla="*/ 29 h 52"/>
                <a:gd name="T12" fmla="*/ 8 w 33"/>
                <a:gd name="T13" fmla="*/ 29 h 52"/>
                <a:gd name="T14" fmla="*/ 6 w 33"/>
                <a:gd name="T15" fmla="*/ 12 h 52"/>
                <a:gd name="T16" fmla="*/ 6 w 33"/>
                <a:gd name="T17" fmla="*/ 12 h 52"/>
                <a:gd name="T18" fmla="*/ 5 w 33"/>
                <a:gd name="T19" fmla="*/ 11 h 52"/>
                <a:gd name="T20" fmla="*/ 1 w 33"/>
                <a:gd name="T21" fmla="*/ 11 h 52"/>
                <a:gd name="T22" fmla="*/ 0 w 33"/>
                <a:gd name="T23" fmla="*/ 8 h 52"/>
                <a:gd name="T24" fmla="*/ 17 w 33"/>
                <a:gd name="T25" fmla="*/ 3 h 52"/>
                <a:gd name="T26" fmla="*/ 17 w 33"/>
                <a:gd name="T27" fmla="*/ 3 h 52"/>
                <a:gd name="T28" fmla="*/ 25 w 33"/>
                <a:gd name="T29" fmla="*/ 0 h 52"/>
                <a:gd name="T30" fmla="*/ 25 w 33"/>
                <a:gd name="T31" fmla="*/ 0 h 52"/>
                <a:gd name="T32" fmla="*/ 27 w 33"/>
                <a:gd name="T33" fmla="*/ 12 h 52"/>
                <a:gd name="T34" fmla="*/ 25 w 33"/>
                <a:gd name="T35" fmla="*/ 14 h 52"/>
                <a:gd name="T36" fmla="*/ 25 w 33"/>
                <a:gd name="T37" fmla="*/ 14 h 52"/>
                <a:gd name="T38" fmla="*/ 24 w 33"/>
                <a:gd name="T39" fmla="*/ 9 h 52"/>
                <a:gd name="T40" fmla="*/ 22 w 33"/>
                <a:gd name="T41" fmla="*/ 6 h 52"/>
                <a:gd name="T42" fmla="*/ 19 w 33"/>
                <a:gd name="T43" fmla="*/ 6 h 52"/>
                <a:gd name="T44" fmla="*/ 15 w 33"/>
                <a:gd name="T45" fmla="*/ 6 h 52"/>
                <a:gd name="T46" fmla="*/ 11 w 33"/>
                <a:gd name="T47" fmla="*/ 8 h 52"/>
                <a:gd name="T48" fmla="*/ 11 w 33"/>
                <a:gd name="T49" fmla="*/ 8 h 52"/>
                <a:gd name="T50" fmla="*/ 10 w 33"/>
                <a:gd name="T51" fmla="*/ 9 h 52"/>
                <a:gd name="T52" fmla="*/ 10 w 33"/>
                <a:gd name="T53" fmla="*/ 9 h 52"/>
                <a:gd name="T54" fmla="*/ 12 w 33"/>
                <a:gd name="T55" fmla="*/ 23 h 52"/>
                <a:gd name="T56" fmla="*/ 12 w 33"/>
                <a:gd name="T57" fmla="*/ 23 h 52"/>
                <a:gd name="T58" fmla="*/ 12 w 33"/>
                <a:gd name="T59" fmla="*/ 24 h 52"/>
                <a:gd name="T60" fmla="*/ 15 w 33"/>
                <a:gd name="T61" fmla="*/ 24 h 52"/>
                <a:gd name="T62" fmla="*/ 16 w 33"/>
                <a:gd name="T63" fmla="*/ 24 h 52"/>
                <a:gd name="T64" fmla="*/ 16 w 33"/>
                <a:gd name="T65" fmla="*/ 24 h 52"/>
                <a:gd name="T66" fmla="*/ 18 w 33"/>
                <a:gd name="T67" fmla="*/ 23 h 52"/>
                <a:gd name="T68" fmla="*/ 20 w 33"/>
                <a:gd name="T69" fmla="*/ 21 h 52"/>
                <a:gd name="T70" fmla="*/ 20 w 33"/>
                <a:gd name="T71" fmla="*/ 20 h 52"/>
                <a:gd name="T72" fmla="*/ 20 w 33"/>
                <a:gd name="T73" fmla="*/ 17 h 52"/>
                <a:gd name="T74" fmla="*/ 23 w 33"/>
                <a:gd name="T75" fmla="*/ 17 h 52"/>
                <a:gd name="T76" fmla="*/ 23 w 33"/>
                <a:gd name="T77" fmla="*/ 17 h 52"/>
                <a:gd name="T78" fmla="*/ 24 w 33"/>
                <a:gd name="T79" fmla="*/ 23 h 52"/>
                <a:gd name="T80" fmla="*/ 24 w 33"/>
                <a:gd name="T81" fmla="*/ 23 h 52"/>
                <a:gd name="T82" fmla="*/ 25 w 33"/>
                <a:gd name="T83" fmla="*/ 30 h 52"/>
                <a:gd name="T84" fmla="*/ 23 w 33"/>
                <a:gd name="T85" fmla="*/ 30 h 52"/>
                <a:gd name="T86" fmla="*/ 23 w 33"/>
                <a:gd name="T87" fmla="*/ 30 h 52"/>
                <a:gd name="T88" fmla="*/ 20 w 33"/>
                <a:gd name="T89" fmla="*/ 26 h 52"/>
                <a:gd name="T90" fmla="*/ 19 w 33"/>
                <a:gd name="T91" fmla="*/ 26 h 52"/>
                <a:gd name="T92" fmla="*/ 17 w 33"/>
                <a:gd name="T93" fmla="*/ 26 h 52"/>
                <a:gd name="T94" fmla="*/ 14 w 33"/>
                <a:gd name="T95" fmla="*/ 27 h 52"/>
                <a:gd name="T96" fmla="*/ 14 w 33"/>
                <a:gd name="T97" fmla="*/ 27 h 52"/>
                <a:gd name="T98" fmla="*/ 14 w 33"/>
                <a:gd name="T99" fmla="*/ 29 h 52"/>
                <a:gd name="T100" fmla="*/ 16 w 33"/>
                <a:gd name="T101" fmla="*/ 44 h 52"/>
                <a:gd name="T102" fmla="*/ 16 w 33"/>
                <a:gd name="T103" fmla="*/ 44 h 52"/>
                <a:gd name="T104" fmla="*/ 17 w 33"/>
                <a:gd name="T105" fmla="*/ 45 h 52"/>
                <a:gd name="T106" fmla="*/ 25 w 33"/>
                <a:gd name="T107" fmla="*/ 42 h 52"/>
                <a:gd name="T108" fmla="*/ 25 w 33"/>
                <a:gd name="T109" fmla="*/ 42 h 52"/>
                <a:gd name="T110" fmla="*/ 28 w 33"/>
                <a:gd name="T111" fmla="*/ 41 h 52"/>
                <a:gd name="T112" fmla="*/ 29 w 33"/>
                <a:gd name="T113" fmla="*/ 36 h 52"/>
                <a:gd name="T114" fmla="*/ 29 w 33"/>
                <a:gd name="T115" fmla="*/ 32 h 52"/>
                <a:gd name="T116" fmla="*/ 32 w 33"/>
                <a:gd name="T117" fmla="*/ 32 h 52"/>
                <a:gd name="T118" fmla="*/ 32 w 33"/>
                <a:gd name="T119" fmla="*/ 32 h 52"/>
                <a:gd name="T120" fmla="*/ 33 w 33"/>
                <a:gd name="T121" fmla="*/ 44 h 52"/>
                <a:gd name="T122" fmla="*/ 7 w 33"/>
                <a:gd name="T123" fmla="*/ 52 h 52"/>
                <a:gd name="T124" fmla="*/ 7 w 33"/>
                <a:gd name="T125" fmla="*/ 4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 h="52">
                  <a:moveTo>
                    <a:pt x="7" y="49"/>
                  </a:moveTo>
                  <a:lnTo>
                    <a:pt x="7" y="49"/>
                  </a:lnTo>
                  <a:lnTo>
                    <a:pt x="10" y="47"/>
                  </a:lnTo>
                  <a:lnTo>
                    <a:pt x="10" y="45"/>
                  </a:lnTo>
                  <a:lnTo>
                    <a:pt x="10" y="45"/>
                  </a:lnTo>
                  <a:lnTo>
                    <a:pt x="8" y="29"/>
                  </a:lnTo>
                  <a:lnTo>
                    <a:pt x="8" y="29"/>
                  </a:lnTo>
                  <a:lnTo>
                    <a:pt x="6" y="12"/>
                  </a:lnTo>
                  <a:lnTo>
                    <a:pt x="6" y="12"/>
                  </a:lnTo>
                  <a:lnTo>
                    <a:pt x="5" y="11"/>
                  </a:lnTo>
                  <a:lnTo>
                    <a:pt x="1" y="11"/>
                  </a:lnTo>
                  <a:lnTo>
                    <a:pt x="0" y="8"/>
                  </a:lnTo>
                  <a:lnTo>
                    <a:pt x="17" y="3"/>
                  </a:lnTo>
                  <a:lnTo>
                    <a:pt x="17" y="3"/>
                  </a:lnTo>
                  <a:lnTo>
                    <a:pt x="25" y="0"/>
                  </a:lnTo>
                  <a:lnTo>
                    <a:pt x="25" y="0"/>
                  </a:lnTo>
                  <a:lnTo>
                    <a:pt x="27" y="12"/>
                  </a:lnTo>
                  <a:lnTo>
                    <a:pt x="25" y="14"/>
                  </a:lnTo>
                  <a:lnTo>
                    <a:pt x="25" y="14"/>
                  </a:lnTo>
                  <a:lnTo>
                    <a:pt x="24" y="9"/>
                  </a:lnTo>
                  <a:lnTo>
                    <a:pt x="22" y="6"/>
                  </a:lnTo>
                  <a:lnTo>
                    <a:pt x="19" y="6"/>
                  </a:lnTo>
                  <a:lnTo>
                    <a:pt x="15" y="6"/>
                  </a:lnTo>
                  <a:lnTo>
                    <a:pt x="11" y="8"/>
                  </a:lnTo>
                  <a:lnTo>
                    <a:pt x="11" y="8"/>
                  </a:lnTo>
                  <a:lnTo>
                    <a:pt x="10" y="9"/>
                  </a:lnTo>
                  <a:lnTo>
                    <a:pt x="10" y="9"/>
                  </a:lnTo>
                  <a:lnTo>
                    <a:pt x="12" y="23"/>
                  </a:lnTo>
                  <a:lnTo>
                    <a:pt x="12" y="23"/>
                  </a:lnTo>
                  <a:lnTo>
                    <a:pt x="12" y="24"/>
                  </a:lnTo>
                  <a:lnTo>
                    <a:pt x="15" y="24"/>
                  </a:lnTo>
                  <a:lnTo>
                    <a:pt x="16" y="24"/>
                  </a:lnTo>
                  <a:lnTo>
                    <a:pt x="16" y="24"/>
                  </a:lnTo>
                  <a:lnTo>
                    <a:pt x="18" y="23"/>
                  </a:lnTo>
                  <a:lnTo>
                    <a:pt x="20" y="21"/>
                  </a:lnTo>
                  <a:lnTo>
                    <a:pt x="20" y="20"/>
                  </a:lnTo>
                  <a:lnTo>
                    <a:pt x="20" y="17"/>
                  </a:lnTo>
                  <a:lnTo>
                    <a:pt x="23" y="17"/>
                  </a:lnTo>
                  <a:lnTo>
                    <a:pt x="23" y="17"/>
                  </a:lnTo>
                  <a:lnTo>
                    <a:pt x="24" y="23"/>
                  </a:lnTo>
                  <a:lnTo>
                    <a:pt x="24" y="23"/>
                  </a:lnTo>
                  <a:lnTo>
                    <a:pt x="25" y="30"/>
                  </a:lnTo>
                  <a:lnTo>
                    <a:pt x="23" y="30"/>
                  </a:lnTo>
                  <a:lnTo>
                    <a:pt x="23" y="30"/>
                  </a:lnTo>
                  <a:lnTo>
                    <a:pt x="20" y="26"/>
                  </a:lnTo>
                  <a:lnTo>
                    <a:pt x="19" y="26"/>
                  </a:lnTo>
                  <a:lnTo>
                    <a:pt x="17" y="26"/>
                  </a:lnTo>
                  <a:lnTo>
                    <a:pt x="14" y="27"/>
                  </a:lnTo>
                  <a:lnTo>
                    <a:pt x="14" y="27"/>
                  </a:lnTo>
                  <a:lnTo>
                    <a:pt x="14" y="29"/>
                  </a:lnTo>
                  <a:lnTo>
                    <a:pt x="16" y="44"/>
                  </a:lnTo>
                  <a:lnTo>
                    <a:pt x="16" y="44"/>
                  </a:lnTo>
                  <a:lnTo>
                    <a:pt x="17" y="45"/>
                  </a:lnTo>
                  <a:lnTo>
                    <a:pt x="25" y="42"/>
                  </a:lnTo>
                  <a:lnTo>
                    <a:pt x="25" y="42"/>
                  </a:lnTo>
                  <a:lnTo>
                    <a:pt x="28" y="41"/>
                  </a:lnTo>
                  <a:lnTo>
                    <a:pt x="29" y="36"/>
                  </a:lnTo>
                  <a:lnTo>
                    <a:pt x="29" y="32"/>
                  </a:lnTo>
                  <a:lnTo>
                    <a:pt x="32" y="32"/>
                  </a:lnTo>
                  <a:lnTo>
                    <a:pt x="32" y="32"/>
                  </a:lnTo>
                  <a:lnTo>
                    <a:pt x="33" y="44"/>
                  </a:lnTo>
                  <a:lnTo>
                    <a:pt x="7" y="52"/>
                  </a:lnTo>
                  <a:lnTo>
                    <a:pt x="7"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6" name="Freeform 130">
              <a:extLst>
                <a:ext uri="{FF2B5EF4-FFF2-40B4-BE49-F238E27FC236}">
                  <a16:creationId xmlns:a16="http://schemas.microsoft.com/office/drawing/2014/main" id="{28025ACE-9423-4779-A9FB-126025683582}"/>
                </a:ext>
              </a:extLst>
            </p:cNvPr>
            <p:cNvSpPr>
              <a:spLocks noEditPoints="1"/>
            </p:cNvSpPr>
            <p:nvPr userDrawn="1"/>
          </p:nvSpPr>
          <p:spPr bwMode="auto">
            <a:xfrm>
              <a:off x="5106" y="147"/>
              <a:ext cx="19" cy="23"/>
            </a:xfrm>
            <a:custGeom>
              <a:avLst/>
              <a:gdLst>
                <a:gd name="T0" fmla="*/ 12 w 37"/>
                <a:gd name="T1" fmla="*/ 20 h 45"/>
                <a:gd name="T2" fmla="*/ 16 w 37"/>
                <a:gd name="T3" fmla="*/ 21 h 45"/>
                <a:gd name="T4" fmla="*/ 20 w 37"/>
                <a:gd name="T5" fmla="*/ 20 h 45"/>
                <a:gd name="T6" fmla="*/ 24 w 37"/>
                <a:gd name="T7" fmla="*/ 14 h 45"/>
                <a:gd name="T8" fmla="*/ 24 w 37"/>
                <a:gd name="T9" fmla="*/ 11 h 45"/>
                <a:gd name="T10" fmla="*/ 20 w 37"/>
                <a:gd name="T11" fmla="*/ 5 h 45"/>
                <a:gd name="T12" fmla="*/ 15 w 37"/>
                <a:gd name="T13" fmla="*/ 3 h 45"/>
                <a:gd name="T14" fmla="*/ 11 w 37"/>
                <a:gd name="T15" fmla="*/ 3 h 45"/>
                <a:gd name="T16" fmla="*/ 12 w 37"/>
                <a:gd name="T17" fmla="*/ 20 h 45"/>
                <a:gd name="T18" fmla="*/ 3 w 37"/>
                <a:gd name="T19" fmla="*/ 42 h 45"/>
                <a:gd name="T20" fmla="*/ 8 w 37"/>
                <a:gd name="T21" fmla="*/ 39 h 45"/>
                <a:gd name="T22" fmla="*/ 7 w 37"/>
                <a:gd name="T23" fmla="*/ 23 h 45"/>
                <a:gd name="T24" fmla="*/ 5 w 37"/>
                <a:gd name="T25" fmla="*/ 6 h 45"/>
                <a:gd name="T26" fmla="*/ 4 w 37"/>
                <a:gd name="T27" fmla="*/ 5 h 45"/>
                <a:gd name="T28" fmla="*/ 0 w 37"/>
                <a:gd name="T29" fmla="*/ 3 h 45"/>
                <a:gd name="T30" fmla="*/ 18 w 37"/>
                <a:gd name="T31" fmla="*/ 0 h 45"/>
                <a:gd name="T32" fmla="*/ 26 w 37"/>
                <a:gd name="T33" fmla="*/ 2 h 45"/>
                <a:gd name="T34" fmla="*/ 28 w 37"/>
                <a:gd name="T35" fmla="*/ 5 h 45"/>
                <a:gd name="T36" fmla="*/ 29 w 37"/>
                <a:gd name="T37" fmla="*/ 9 h 45"/>
                <a:gd name="T38" fmla="*/ 28 w 37"/>
                <a:gd name="T39" fmla="*/ 15 h 45"/>
                <a:gd name="T40" fmla="*/ 22 w 37"/>
                <a:gd name="T41" fmla="*/ 21 h 45"/>
                <a:gd name="T42" fmla="*/ 24 w 37"/>
                <a:gd name="T43" fmla="*/ 23 h 45"/>
                <a:gd name="T44" fmla="*/ 32 w 37"/>
                <a:gd name="T45" fmla="*/ 35 h 45"/>
                <a:gd name="T46" fmla="*/ 37 w 37"/>
                <a:gd name="T47" fmla="*/ 38 h 45"/>
                <a:gd name="T48" fmla="*/ 29 w 37"/>
                <a:gd name="T49" fmla="*/ 42 h 45"/>
                <a:gd name="T50" fmla="*/ 17 w 37"/>
                <a:gd name="T51" fmla="*/ 24 h 45"/>
                <a:gd name="T52" fmla="*/ 15 w 37"/>
                <a:gd name="T53" fmla="*/ 24 h 45"/>
                <a:gd name="T54" fmla="*/ 12 w 37"/>
                <a:gd name="T55" fmla="*/ 24 h 45"/>
                <a:gd name="T56" fmla="*/ 13 w 37"/>
                <a:gd name="T57" fmla="*/ 39 h 45"/>
                <a:gd name="T58" fmla="*/ 15 w 37"/>
                <a:gd name="T59" fmla="*/ 41 h 45"/>
                <a:gd name="T60" fmla="*/ 19 w 37"/>
                <a:gd name="T61" fmla="*/ 44 h 45"/>
                <a:gd name="T62" fmla="*/ 3 w 37"/>
                <a:gd name="T63" fmla="*/ 4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 h="45">
                  <a:moveTo>
                    <a:pt x="12" y="20"/>
                  </a:moveTo>
                  <a:lnTo>
                    <a:pt x="12" y="20"/>
                  </a:lnTo>
                  <a:lnTo>
                    <a:pt x="12" y="21"/>
                  </a:lnTo>
                  <a:lnTo>
                    <a:pt x="16" y="21"/>
                  </a:lnTo>
                  <a:lnTo>
                    <a:pt x="16" y="21"/>
                  </a:lnTo>
                  <a:lnTo>
                    <a:pt x="20" y="20"/>
                  </a:lnTo>
                  <a:lnTo>
                    <a:pt x="22" y="17"/>
                  </a:lnTo>
                  <a:lnTo>
                    <a:pt x="24" y="14"/>
                  </a:lnTo>
                  <a:lnTo>
                    <a:pt x="24" y="11"/>
                  </a:lnTo>
                  <a:lnTo>
                    <a:pt x="24" y="11"/>
                  </a:lnTo>
                  <a:lnTo>
                    <a:pt x="22" y="8"/>
                  </a:lnTo>
                  <a:lnTo>
                    <a:pt x="20" y="5"/>
                  </a:lnTo>
                  <a:lnTo>
                    <a:pt x="18" y="3"/>
                  </a:lnTo>
                  <a:lnTo>
                    <a:pt x="15" y="3"/>
                  </a:lnTo>
                  <a:lnTo>
                    <a:pt x="15" y="3"/>
                  </a:lnTo>
                  <a:lnTo>
                    <a:pt x="11" y="3"/>
                  </a:lnTo>
                  <a:lnTo>
                    <a:pt x="11" y="5"/>
                  </a:lnTo>
                  <a:lnTo>
                    <a:pt x="12" y="20"/>
                  </a:lnTo>
                  <a:close/>
                  <a:moveTo>
                    <a:pt x="3" y="42"/>
                  </a:moveTo>
                  <a:lnTo>
                    <a:pt x="3" y="42"/>
                  </a:lnTo>
                  <a:lnTo>
                    <a:pt x="8" y="42"/>
                  </a:lnTo>
                  <a:lnTo>
                    <a:pt x="8" y="39"/>
                  </a:lnTo>
                  <a:lnTo>
                    <a:pt x="8" y="39"/>
                  </a:lnTo>
                  <a:lnTo>
                    <a:pt x="7" y="23"/>
                  </a:lnTo>
                  <a:lnTo>
                    <a:pt x="7" y="23"/>
                  </a:lnTo>
                  <a:lnTo>
                    <a:pt x="5" y="6"/>
                  </a:lnTo>
                  <a:lnTo>
                    <a:pt x="5" y="6"/>
                  </a:lnTo>
                  <a:lnTo>
                    <a:pt x="4" y="5"/>
                  </a:lnTo>
                  <a:lnTo>
                    <a:pt x="0" y="5"/>
                  </a:lnTo>
                  <a:lnTo>
                    <a:pt x="0" y="3"/>
                  </a:lnTo>
                  <a:lnTo>
                    <a:pt x="18" y="0"/>
                  </a:lnTo>
                  <a:lnTo>
                    <a:pt x="18" y="0"/>
                  </a:lnTo>
                  <a:lnTo>
                    <a:pt x="22" y="0"/>
                  </a:lnTo>
                  <a:lnTo>
                    <a:pt x="26" y="2"/>
                  </a:lnTo>
                  <a:lnTo>
                    <a:pt x="26" y="2"/>
                  </a:lnTo>
                  <a:lnTo>
                    <a:pt x="28" y="5"/>
                  </a:lnTo>
                  <a:lnTo>
                    <a:pt x="29" y="9"/>
                  </a:lnTo>
                  <a:lnTo>
                    <a:pt x="29" y="9"/>
                  </a:lnTo>
                  <a:lnTo>
                    <a:pt x="29" y="12"/>
                  </a:lnTo>
                  <a:lnTo>
                    <a:pt x="28" y="15"/>
                  </a:lnTo>
                  <a:lnTo>
                    <a:pt x="26" y="18"/>
                  </a:lnTo>
                  <a:lnTo>
                    <a:pt x="22" y="21"/>
                  </a:lnTo>
                  <a:lnTo>
                    <a:pt x="22" y="21"/>
                  </a:lnTo>
                  <a:lnTo>
                    <a:pt x="24" y="23"/>
                  </a:lnTo>
                  <a:lnTo>
                    <a:pt x="32" y="35"/>
                  </a:lnTo>
                  <a:lnTo>
                    <a:pt x="32" y="35"/>
                  </a:lnTo>
                  <a:lnTo>
                    <a:pt x="34" y="38"/>
                  </a:lnTo>
                  <a:lnTo>
                    <a:pt x="37" y="38"/>
                  </a:lnTo>
                  <a:lnTo>
                    <a:pt x="37" y="41"/>
                  </a:lnTo>
                  <a:lnTo>
                    <a:pt x="29" y="42"/>
                  </a:lnTo>
                  <a:lnTo>
                    <a:pt x="17" y="24"/>
                  </a:lnTo>
                  <a:lnTo>
                    <a:pt x="17" y="24"/>
                  </a:lnTo>
                  <a:lnTo>
                    <a:pt x="15" y="24"/>
                  </a:lnTo>
                  <a:lnTo>
                    <a:pt x="15" y="24"/>
                  </a:lnTo>
                  <a:lnTo>
                    <a:pt x="12" y="24"/>
                  </a:lnTo>
                  <a:lnTo>
                    <a:pt x="12" y="24"/>
                  </a:lnTo>
                  <a:lnTo>
                    <a:pt x="12" y="24"/>
                  </a:lnTo>
                  <a:lnTo>
                    <a:pt x="13" y="39"/>
                  </a:lnTo>
                  <a:lnTo>
                    <a:pt x="13" y="39"/>
                  </a:lnTo>
                  <a:lnTo>
                    <a:pt x="15" y="41"/>
                  </a:lnTo>
                  <a:lnTo>
                    <a:pt x="19" y="41"/>
                  </a:lnTo>
                  <a:lnTo>
                    <a:pt x="19" y="44"/>
                  </a:lnTo>
                  <a:lnTo>
                    <a:pt x="3" y="45"/>
                  </a:lnTo>
                  <a:lnTo>
                    <a:pt x="3"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7" name="Freeform 131">
              <a:extLst>
                <a:ext uri="{FF2B5EF4-FFF2-40B4-BE49-F238E27FC236}">
                  <a16:creationId xmlns:a16="http://schemas.microsoft.com/office/drawing/2014/main" id="{C21C341F-BD65-4FBA-A7F7-061146F6613A}"/>
                </a:ext>
              </a:extLst>
            </p:cNvPr>
            <p:cNvSpPr>
              <a:spLocks/>
            </p:cNvSpPr>
            <p:nvPr userDrawn="1"/>
          </p:nvSpPr>
          <p:spPr bwMode="auto">
            <a:xfrm>
              <a:off x="5122" y="146"/>
              <a:ext cx="18" cy="22"/>
            </a:xfrm>
            <a:custGeom>
              <a:avLst/>
              <a:gdLst>
                <a:gd name="T0" fmla="*/ 0 w 37"/>
                <a:gd name="T1" fmla="*/ 2 h 45"/>
                <a:gd name="T2" fmla="*/ 17 w 37"/>
                <a:gd name="T3" fmla="*/ 2 h 45"/>
                <a:gd name="T4" fmla="*/ 17 w 37"/>
                <a:gd name="T5" fmla="*/ 3 h 45"/>
                <a:gd name="T6" fmla="*/ 15 w 37"/>
                <a:gd name="T7" fmla="*/ 3 h 45"/>
                <a:gd name="T8" fmla="*/ 15 w 37"/>
                <a:gd name="T9" fmla="*/ 3 h 45"/>
                <a:gd name="T10" fmla="*/ 13 w 37"/>
                <a:gd name="T11" fmla="*/ 5 h 45"/>
                <a:gd name="T12" fmla="*/ 12 w 37"/>
                <a:gd name="T13" fmla="*/ 6 h 45"/>
                <a:gd name="T14" fmla="*/ 12 w 37"/>
                <a:gd name="T15" fmla="*/ 6 h 45"/>
                <a:gd name="T16" fmla="*/ 17 w 37"/>
                <a:gd name="T17" fmla="*/ 23 h 45"/>
                <a:gd name="T18" fmla="*/ 21 w 37"/>
                <a:gd name="T19" fmla="*/ 35 h 45"/>
                <a:gd name="T20" fmla="*/ 24 w 37"/>
                <a:gd name="T21" fmla="*/ 23 h 45"/>
                <a:gd name="T22" fmla="*/ 24 w 37"/>
                <a:gd name="T23" fmla="*/ 23 h 45"/>
                <a:gd name="T24" fmla="*/ 29 w 37"/>
                <a:gd name="T25" fmla="*/ 5 h 45"/>
                <a:gd name="T26" fmla="*/ 29 w 37"/>
                <a:gd name="T27" fmla="*/ 5 h 45"/>
                <a:gd name="T28" fmla="*/ 28 w 37"/>
                <a:gd name="T29" fmla="*/ 3 h 45"/>
                <a:gd name="T30" fmla="*/ 23 w 37"/>
                <a:gd name="T31" fmla="*/ 3 h 45"/>
                <a:gd name="T32" fmla="*/ 23 w 37"/>
                <a:gd name="T33" fmla="*/ 0 h 45"/>
                <a:gd name="T34" fmla="*/ 37 w 37"/>
                <a:gd name="T35" fmla="*/ 0 h 45"/>
                <a:gd name="T36" fmla="*/ 37 w 37"/>
                <a:gd name="T37" fmla="*/ 3 h 45"/>
                <a:gd name="T38" fmla="*/ 34 w 37"/>
                <a:gd name="T39" fmla="*/ 3 h 45"/>
                <a:gd name="T40" fmla="*/ 34 w 37"/>
                <a:gd name="T41" fmla="*/ 3 h 45"/>
                <a:gd name="T42" fmla="*/ 33 w 37"/>
                <a:gd name="T43" fmla="*/ 3 h 45"/>
                <a:gd name="T44" fmla="*/ 32 w 37"/>
                <a:gd name="T45" fmla="*/ 5 h 45"/>
                <a:gd name="T46" fmla="*/ 30 w 37"/>
                <a:gd name="T47" fmla="*/ 12 h 45"/>
                <a:gd name="T48" fmla="*/ 30 w 37"/>
                <a:gd name="T49" fmla="*/ 12 h 45"/>
                <a:gd name="T50" fmla="*/ 23 w 37"/>
                <a:gd name="T51" fmla="*/ 36 h 45"/>
                <a:gd name="T52" fmla="*/ 21 w 37"/>
                <a:gd name="T53" fmla="*/ 45 h 45"/>
                <a:gd name="T54" fmla="*/ 17 w 37"/>
                <a:gd name="T55" fmla="*/ 45 h 45"/>
                <a:gd name="T56" fmla="*/ 17 w 37"/>
                <a:gd name="T57" fmla="*/ 45 h 45"/>
                <a:gd name="T58" fmla="*/ 13 w 37"/>
                <a:gd name="T59" fmla="*/ 29 h 45"/>
                <a:gd name="T60" fmla="*/ 7 w 37"/>
                <a:gd name="T61" fmla="*/ 9 h 45"/>
                <a:gd name="T62" fmla="*/ 7 w 37"/>
                <a:gd name="T63" fmla="*/ 9 h 45"/>
                <a:gd name="T64" fmla="*/ 5 w 37"/>
                <a:gd name="T65" fmla="*/ 5 h 45"/>
                <a:gd name="T66" fmla="*/ 0 w 37"/>
                <a:gd name="T67" fmla="*/ 5 h 45"/>
                <a:gd name="T68" fmla="*/ 0 w 37"/>
                <a:gd name="T69" fmla="*/ 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45">
                  <a:moveTo>
                    <a:pt x="0" y="2"/>
                  </a:moveTo>
                  <a:lnTo>
                    <a:pt x="17" y="2"/>
                  </a:lnTo>
                  <a:lnTo>
                    <a:pt x="17" y="3"/>
                  </a:lnTo>
                  <a:lnTo>
                    <a:pt x="15" y="3"/>
                  </a:lnTo>
                  <a:lnTo>
                    <a:pt x="15" y="3"/>
                  </a:lnTo>
                  <a:lnTo>
                    <a:pt x="13" y="5"/>
                  </a:lnTo>
                  <a:lnTo>
                    <a:pt x="12" y="6"/>
                  </a:lnTo>
                  <a:lnTo>
                    <a:pt x="12" y="6"/>
                  </a:lnTo>
                  <a:lnTo>
                    <a:pt x="17" y="23"/>
                  </a:lnTo>
                  <a:lnTo>
                    <a:pt x="21" y="35"/>
                  </a:lnTo>
                  <a:lnTo>
                    <a:pt x="24" y="23"/>
                  </a:lnTo>
                  <a:lnTo>
                    <a:pt x="24" y="23"/>
                  </a:lnTo>
                  <a:lnTo>
                    <a:pt x="29" y="5"/>
                  </a:lnTo>
                  <a:lnTo>
                    <a:pt x="29" y="5"/>
                  </a:lnTo>
                  <a:lnTo>
                    <a:pt x="28" y="3"/>
                  </a:lnTo>
                  <a:lnTo>
                    <a:pt x="23" y="3"/>
                  </a:lnTo>
                  <a:lnTo>
                    <a:pt x="23" y="0"/>
                  </a:lnTo>
                  <a:lnTo>
                    <a:pt x="37" y="0"/>
                  </a:lnTo>
                  <a:lnTo>
                    <a:pt x="37" y="3"/>
                  </a:lnTo>
                  <a:lnTo>
                    <a:pt x="34" y="3"/>
                  </a:lnTo>
                  <a:lnTo>
                    <a:pt x="34" y="3"/>
                  </a:lnTo>
                  <a:lnTo>
                    <a:pt x="33" y="3"/>
                  </a:lnTo>
                  <a:lnTo>
                    <a:pt x="32" y="5"/>
                  </a:lnTo>
                  <a:lnTo>
                    <a:pt x="30" y="12"/>
                  </a:lnTo>
                  <a:lnTo>
                    <a:pt x="30" y="12"/>
                  </a:lnTo>
                  <a:lnTo>
                    <a:pt x="23" y="36"/>
                  </a:lnTo>
                  <a:lnTo>
                    <a:pt x="21" y="45"/>
                  </a:lnTo>
                  <a:lnTo>
                    <a:pt x="17" y="45"/>
                  </a:lnTo>
                  <a:lnTo>
                    <a:pt x="17" y="45"/>
                  </a:lnTo>
                  <a:lnTo>
                    <a:pt x="13" y="29"/>
                  </a:lnTo>
                  <a:lnTo>
                    <a:pt x="7" y="9"/>
                  </a:lnTo>
                  <a:lnTo>
                    <a:pt x="7" y="9"/>
                  </a:lnTo>
                  <a:lnTo>
                    <a:pt x="5" y="5"/>
                  </a:lnTo>
                  <a:lnTo>
                    <a:pt x="0" y="5"/>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8" name="Freeform 132">
              <a:extLst>
                <a:ext uri="{FF2B5EF4-FFF2-40B4-BE49-F238E27FC236}">
                  <a16:creationId xmlns:a16="http://schemas.microsoft.com/office/drawing/2014/main" id="{530B4D6B-3661-4EC5-8BEE-CFEFF9927A95}"/>
                </a:ext>
              </a:extLst>
            </p:cNvPr>
            <p:cNvSpPr>
              <a:spLocks/>
            </p:cNvSpPr>
            <p:nvPr userDrawn="1"/>
          </p:nvSpPr>
          <p:spPr bwMode="auto">
            <a:xfrm>
              <a:off x="5140" y="146"/>
              <a:ext cx="9" cy="23"/>
            </a:xfrm>
            <a:custGeom>
              <a:avLst/>
              <a:gdLst>
                <a:gd name="T0" fmla="*/ 0 w 19"/>
                <a:gd name="T1" fmla="*/ 40 h 45"/>
                <a:gd name="T2" fmla="*/ 0 w 19"/>
                <a:gd name="T3" fmla="*/ 40 h 45"/>
                <a:gd name="T4" fmla="*/ 5 w 19"/>
                <a:gd name="T5" fmla="*/ 40 h 45"/>
                <a:gd name="T6" fmla="*/ 5 w 19"/>
                <a:gd name="T7" fmla="*/ 39 h 45"/>
                <a:gd name="T8" fmla="*/ 5 w 19"/>
                <a:gd name="T9" fmla="*/ 39 h 45"/>
                <a:gd name="T10" fmla="*/ 6 w 19"/>
                <a:gd name="T11" fmla="*/ 22 h 45"/>
                <a:gd name="T12" fmla="*/ 6 w 19"/>
                <a:gd name="T13" fmla="*/ 22 h 45"/>
                <a:gd name="T14" fmla="*/ 8 w 19"/>
                <a:gd name="T15" fmla="*/ 6 h 45"/>
                <a:gd name="T16" fmla="*/ 8 w 19"/>
                <a:gd name="T17" fmla="*/ 6 h 45"/>
                <a:gd name="T18" fmla="*/ 6 w 19"/>
                <a:gd name="T19" fmla="*/ 3 h 45"/>
                <a:gd name="T20" fmla="*/ 2 w 19"/>
                <a:gd name="T21" fmla="*/ 3 h 45"/>
                <a:gd name="T22" fmla="*/ 3 w 19"/>
                <a:gd name="T23" fmla="*/ 0 h 45"/>
                <a:gd name="T24" fmla="*/ 19 w 19"/>
                <a:gd name="T25" fmla="*/ 1 h 45"/>
                <a:gd name="T26" fmla="*/ 19 w 19"/>
                <a:gd name="T27" fmla="*/ 4 h 45"/>
                <a:gd name="T28" fmla="*/ 19 w 19"/>
                <a:gd name="T29" fmla="*/ 4 h 45"/>
                <a:gd name="T30" fmla="*/ 14 w 19"/>
                <a:gd name="T31" fmla="*/ 4 h 45"/>
                <a:gd name="T32" fmla="*/ 13 w 19"/>
                <a:gd name="T33" fmla="*/ 6 h 45"/>
                <a:gd name="T34" fmla="*/ 13 w 19"/>
                <a:gd name="T35" fmla="*/ 6 h 45"/>
                <a:gd name="T36" fmla="*/ 12 w 19"/>
                <a:gd name="T37" fmla="*/ 22 h 45"/>
                <a:gd name="T38" fmla="*/ 12 w 19"/>
                <a:gd name="T39" fmla="*/ 22 h 45"/>
                <a:gd name="T40" fmla="*/ 12 w 19"/>
                <a:gd name="T41" fmla="*/ 39 h 45"/>
                <a:gd name="T42" fmla="*/ 12 w 19"/>
                <a:gd name="T43" fmla="*/ 39 h 45"/>
                <a:gd name="T44" fmla="*/ 12 w 19"/>
                <a:gd name="T45" fmla="*/ 40 h 45"/>
                <a:gd name="T46" fmla="*/ 12 w 19"/>
                <a:gd name="T47" fmla="*/ 40 h 45"/>
                <a:gd name="T48" fmla="*/ 17 w 19"/>
                <a:gd name="T49" fmla="*/ 42 h 45"/>
                <a:gd name="T50" fmla="*/ 17 w 19"/>
                <a:gd name="T51" fmla="*/ 45 h 45"/>
                <a:gd name="T52" fmla="*/ 0 w 19"/>
                <a:gd name="T53" fmla="*/ 43 h 45"/>
                <a:gd name="T54" fmla="*/ 0 w 19"/>
                <a:gd name="T5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 h="45">
                  <a:moveTo>
                    <a:pt x="0" y="40"/>
                  </a:moveTo>
                  <a:lnTo>
                    <a:pt x="0" y="40"/>
                  </a:lnTo>
                  <a:lnTo>
                    <a:pt x="5" y="40"/>
                  </a:lnTo>
                  <a:lnTo>
                    <a:pt x="5" y="39"/>
                  </a:lnTo>
                  <a:lnTo>
                    <a:pt x="5" y="39"/>
                  </a:lnTo>
                  <a:lnTo>
                    <a:pt x="6" y="22"/>
                  </a:lnTo>
                  <a:lnTo>
                    <a:pt x="6" y="22"/>
                  </a:lnTo>
                  <a:lnTo>
                    <a:pt x="8" y="6"/>
                  </a:lnTo>
                  <a:lnTo>
                    <a:pt x="8" y="6"/>
                  </a:lnTo>
                  <a:lnTo>
                    <a:pt x="6" y="3"/>
                  </a:lnTo>
                  <a:lnTo>
                    <a:pt x="2" y="3"/>
                  </a:lnTo>
                  <a:lnTo>
                    <a:pt x="3" y="0"/>
                  </a:lnTo>
                  <a:lnTo>
                    <a:pt x="19" y="1"/>
                  </a:lnTo>
                  <a:lnTo>
                    <a:pt x="19" y="4"/>
                  </a:lnTo>
                  <a:lnTo>
                    <a:pt x="19" y="4"/>
                  </a:lnTo>
                  <a:lnTo>
                    <a:pt x="14" y="4"/>
                  </a:lnTo>
                  <a:lnTo>
                    <a:pt x="13" y="6"/>
                  </a:lnTo>
                  <a:lnTo>
                    <a:pt x="13" y="6"/>
                  </a:lnTo>
                  <a:lnTo>
                    <a:pt x="12" y="22"/>
                  </a:lnTo>
                  <a:lnTo>
                    <a:pt x="12" y="22"/>
                  </a:lnTo>
                  <a:lnTo>
                    <a:pt x="12" y="39"/>
                  </a:lnTo>
                  <a:lnTo>
                    <a:pt x="12" y="39"/>
                  </a:lnTo>
                  <a:lnTo>
                    <a:pt x="12" y="40"/>
                  </a:lnTo>
                  <a:lnTo>
                    <a:pt x="12" y="40"/>
                  </a:lnTo>
                  <a:lnTo>
                    <a:pt x="17" y="42"/>
                  </a:lnTo>
                  <a:lnTo>
                    <a:pt x="17" y="45"/>
                  </a:lnTo>
                  <a:lnTo>
                    <a:pt x="0" y="43"/>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9" name="Freeform 133">
              <a:extLst>
                <a:ext uri="{FF2B5EF4-FFF2-40B4-BE49-F238E27FC236}">
                  <a16:creationId xmlns:a16="http://schemas.microsoft.com/office/drawing/2014/main" id="{D26DAB6C-C383-4633-8037-AB27FD04B18A}"/>
                </a:ext>
              </a:extLst>
            </p:cNvPr>
            <p:cNvSpPr>
              <a:spLocks/>
            </p:cNvSpPr>
            <p:nvPr userDrawn="1"/>
          </p:nvSpPr>
          <p:spPr bwMode="auto">
            <a:xfrm>
              <a:off x="5151" y="149"/>
              <a:ext cx="14" cy="22"/>
            </a:xfrm>
            <a:custGeom>
              <a:avLst/>
              <a:gdLst>
                <a:gd name="T0" fmla="*/ 30 w 30"/>
                <a:gd name="T1" fmla="*/ 38 h 45"/>
                <a:gd name="T2" fmla="*/ 30 w 30"/>
                <a:gd name="T3" fmla="*/ 38 h 45"/>
                <a:gd name="T4" fmla="*/ 25 w 30"/>
                <a:gd name="T5" fmla="*/ 41 h 45"/>
                <a:gd name="T6" fmla="*/ 22 w 30"/>
                <a:gd name="T7" fmla="*/ 44 h 45"/>
                <a:gd name="T8" fmla="*/ 18 w 30"/>
                <a:gd name="T9" fmla="*/ 45 h 45"/>
                <a:gd name="T10" fmla="*/ 14 w 30"/>
                <a:gd name="T11" fmla="*/ 45 h 45"/>
                <a:gd name="T12" fmla="*/ 14 w 30"/>
                <a:gd name="T13" fmla="*/ 45 h 45"/>
                <a:gd name="T14" fmla="*/ 8 w 30"/>
                <a:gd name="T15" fmla="*/ 42 h 45"/>
                <a:gd name="T16" fmla="*/ 4 w 30"/>
                <a:gd name="T17" fmla="*/ 38 h 45"/>
                <a:gd name="T18" fmla="*/ 2 w 30"/>
                <a:gd name="T19" fmla="*/ 33 h 45"/>
                <a:gd name="T20" fmla="*/ 1 w 30"/>
                <a:gd name="T21" fmla="*/ 30 h 45"/>
                <a:gd name="T22" fmla="*/ 0 w 30"/>
                <a:gd name="T23" fmla="*/ 24 h 45"/>
                <a:gd name="T24" fmla="*/ 1 w 30"/>
                <a:gd name="T25" fmla="*/ 20 h 45"/>
                <a:gd name="T26" fmla="*/ 1 w 30"/>
                <a:gd name="T27" fmla="*/ 20 h 45"/>
                <a:gd name="T28" fmla="*/ 2 w 30"/>
                <a:gd name="T29" fmla="*/ 11 h 45"/>
                <a:gd name="T30" fmla="*/ 7 w 30"/>
                <a:gd name="T31" fmla="*/ 5 h 45"/>
                <a:gd name="T32" fmla="*/ 9 w 30"/>
                <a:gd name="T33" fmla="*/ 2 h 45"/>
                <a:gd name="T34" fmla="*/ 13 w 30"/>
                <a:gd name="T35" fmla="*/ 0 h 45"/>
                <a:gd name="T36" fmla="*/ 16 w 30"/>
                <a:gd name="T37" fmla="*/ 0 h 45"/>
                <a:gd name="T38" fmla="*/ 20 w 30"/>
                <a:gd name="T39" fmla="*/ 0 h 45"/>
                <a:gd name="T40" fmla="*/ 20 w 30"/>
                <a:gd name="T41" fmla="*/ 0 h 45"/>
                <a:gd name="T42" fmla="*/ 30 w 30"/>
                <a:gd name="T43" fmla="*/ 5 h 45"/>
                <a:gd name="T44" fmla="*/ 30 w 30"/>
                <a:gd name="T45" fmla="*/ 5 h 45"/>
                <a:gd name="T46" fmla="*/ 30 w 30"/>
                <a:gd name="T47" fmla="*/ 17 h 45"/>
                <a:gd name="T48" fmla="*/ 27 w 30"/>
                <a:gd name="T49" fmla="*/ 17 h 45"/>
                <a:gd name="T50" fmla="*/ 27 w 30"/>
                <a:gd name="T51" fmla="*/ 17 h 45"/>
                <a:gd name="T52" fmla="*/ 26 w 30"/>
                <a:gd name="T53" fmla="*/ 12 h 45"/>
                <a:gd name="T54" fmla="*/ 25 w 30"/>
                <a:gd name="T55" fmla="*/ 8 h 45"/>
                <a:gd name="T56" fmla="*/ 23 w 30"/>
                <a:gd name="T57" fmla="*/ 5 h 45"/>
                <a:gd name="T58" fmla="*/ 19 w 30"/>
                <a:gd name="T59" fmla="*/ 3 h 45"/>
                <a:gd name="T60" fmla="*/ 19 w 30"/>
                <a:gd name="T61" fmla="*/ 3 h 45"/>
                <a:gd name="T62" fmla="*/ 15 w 30"/>
                <a:gd name="T63" fmla="*/ 3 h 45"/>
                <a:gd name="T64" fmla="*/ 11 w 30"/>
                <a:gd name="T65" fmla="*/ 6 h 45"/>
                <a:gd name="T66" fmla="*/ 9 w 30"/>
                <a:gd name="T67" fmla="*/ 12 h 45"/>
                <a:gd name="T68" fmla="*/ 7 w 30"/>
                <a:gd name="T69" fmla="*/ 20 h 45"/>
                <a:gd name="T70" fmla="*/ 7 w 30"/>
                <a:gd name="T71" fmla="*/ 20 h 45"/>
                <a:gd name="T72" fmla="*/ 7 w 30"/>
                <a:gd name="T73" fmla="*/ 29 h 45"/>
                <a:gd name="T74" fmla="*/ 8 w 30"/>
                <a:gd name="T75" fmla="*/ 35 h 45"/>
                <a:gd name="T76" fmla="*/ 11 w 30"/>
                <a:gd name="T77" fmla="*/ 39 h 45"/>
                <a:gd name="T78" fmla="*/ 15 w 30"/>
                <a:gd name="T79" fmla="*/ 41 h 45"/>
                <a:gd name="T80" fmla="*/ 15 w 30"/>
                <a:gd name="T81" fmla="*/ 41 h 45"/>
                <a:gd name="T82" fmla="*/ 18 w 30"/>
                <a:gd name="T83" fmla="*/ 41 h 45"/>
                <a:gd name="T84" fmla="*/ 22 w 30"/>
                <a:gd name="T85" fmla="*/ 41 h 45"/>
                <a:gd name="T86" fmla="*/ 25 w 30"/>
                <a:gd name="T87" fmla="*/ 38 h 45"/>
                <a:gd name="T88" fmla="*/ 27 w 30"/>
                <a:gd name="T89" fmla="*/ 35 h 45"/>
                <a:gd name="T90" fmla="*/ 30 w 30"/>
                <a:gd name="T9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 h="45">
                  <a:moveTo>
                    <a:pt x="30" y="38"/>
                  </a:moveTo>
                  <a:lnTo>
                    <a:pt x="30" y="38"/>
                  </a:lnTo>
                  <a:lnTo>
                    <a:pt x="25" y="41"/>
                  </a:lnTo>
                  <a:lnTo>
                    <a:pt x="22" y="44"/>
                  </a:lnTo>
                  <a:lnTo>
                    <a:pt x="18" y="45"/>
                  </a:lnTo>
                  <a:lnTo>
                    <a:pt x="14" y="45"/>
                  </a:lnTo>
                  <a:lnTo>
                    <a:pt x="14" y="45"/>
                  </a:lnTo>
                  <a:lnTo>
                    <a:pt x="8" y="42"/>
                  </a:lnTo>
                  <a:lnTo>
                    <a:pt x="4" y="38"/>
                  </a:lnTo>
                  <a:lnTo>
                    <a:pt x="2" y="33"/>
                  </a:lnTo>
                  <a:lnTo>
                    <a:pt x="1" y="30"/>
                  </a:lnTo>
                  <a:lnTo>
                    <a:pt x="0" y="24"/>
                  </a:lnTo>
                  <a:lnTo>
                    <a:pt x="1" y="20"/>
                  </a:lnTo>
                  <a:lnTo>
                    <a:pt x="1" y="20"/>
                  </a:lnTo>
                  <a:lnTo>
                    <a:pt x="2" y="11"/>
                  </a:lnTo>
                  <a:lnTo>
                    <a:pt x="7" y="5"/>
                  </a:lnTo>
                  <a:lnTo>
                    <a:pt x="9" y="2"/>
                  </a:lnTo>
                  <a:lnTo>
                    <a:pt x="13" y="0"/>
                  </a:lnTo>
                  <a:lnTo>
                    <a:pt x="16" y="0"/>
                  </a:lnTo>
                  <a:lnTo>
                    <a:pt x="20" y="0"/>
                  </a:lnTo>
                  <a:lnTo>
                    <a:pt x="20" y="0"/>
                  </a:lnTo>
                  <a:lnTo>
                    <a:pt x="30" y="5"/>
                  </a:lnTo>
                  <a:lnTo>
                    <a:pt x="30" y="5"/>
                  </a:lnTo>
                  <a:lnTo>
                    <a:pt x="30" y="17"/>
                  </a:lnTo>
                  <a:lnTo>
                    <a:pt x="27" y="17"/>
                  </a:lnTo>
                  <a:lnTo>
                    <a:pt x="27" y="17"/>
                  </a:lnTo>
                  <a:lnTo>
                    <a:pt x="26" y="12"/>
                  </a:lnTo>
                  <a:lnTo>
                    <a:pt x="25" y="8"/>
                  </a:lnTo>
                  <a:lnTo>
                    <a:pt x="23" y="5"/>
                  </a:lnTo>
                  <a:lnTo>
                    <a:pt x="19" y="3"/>
                  </a:lnTo>
                  <a:lnTo>
                    <a:pt x="19" y="3"/>
                  </a:lnTo>
                  <a:lnTo>
                    <a:pt x="15" y="3"/>
                  </a:lnTo>
                  <a:lnTo>
                    <a:pt x="11" y="6"/>
                  </a:lnTo>
                  <a:lnTo>
                    <a:pt x="9" y="12"/>
                  </a:lnTo>
                  <a:lnTo>
                    <a:pt x="7" y="20"/>
                  </a:lnTo>
                  <a:lnTo>
                    <a:pt x="7" y="20"/>
                  </a:lnTo>
                  <a:lnTo>
                    <a:pt x="7" y="29"/>
                  </a:lnTo>
                  <a:lnTo>
                    <a:pt x="8" y="35"/>
                  </a:lnTo>
                  <a:lnTo>
                    <a:pt x="11" y="39"/>
                  </a:lnTo>
                  <a:lnTo>
                    <a:pt x="15" y="41"/>
                  </a:lnTo>
                  <a:lnTo>
                    <a:pt x="15" y="41"/>
                  </a:lnTo>
                  <a:lnTo>
                    <a:pt x="18" y="41"/>
                  </a:lnTo>
                  <a:lnTo>
                    <a:pt x="22" y="41"/>
                  </a:lnTo>
                  <a:lnTo>
                    <a:pt x="25" y="38"/>
                  </a:lnTo>
                  <a:lnTo>
                    <a:pt x="27" y="35"/>
                  </a:lnTo>
                  <a:lnTo>
                    <a:pt x="3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0" name="Freeform 134">
              <a:extLst>
                <a:ext uri="{FF2B5EF4-FFF2-40B4-BE49-F238E27FC236}">
                  <a16:creationId xmlns:a16="http://schemas.microsoft.com/office/drawing/2014/main" id="{707A6263-5A3C-4A36-BA54-6D9BFABCFE5C}"/>
                </a:ext>
              </a:extLst>
            </p:cNvPr>
            <p:cNvSpPr>
              <a:spLocks/>
            </p:cNvSpPr>
            <p:nvPr userDrawn="1"/>
          </p:nvSpPr>
          <p:spPr bwMode="auto">
            <a:xfrm>
              <a:off x="5165" y="152"/>
              <a:ext cx="16" cy="25"/>
            </a:xfrm>
            <a:custGeom>
              <a:avLst/>
              <a:gdLst>
                <a:gd name="T0" fmla="*/ 2 w 33"/>
                <a:gd name="T1" fmla="*/ 39 h 50"/>
                <a:gd name="T2" fmla="*/ 2 w 33"/>
                <a:gd name="T3" fmla="*/ 39 h 50"/>
                <a:gd name="T4" fmla="*/ 5 w 33"/>
                <a:gd name="T5" fmla="*/ 39 h 50"/>
                <a:gd name="T6" fmla="*/ 6 w 33"/>
                <a:gd name="T7" fmla="*/ 38 h 50"/>
                <a:gd name="T8" fmla="*/ 6 w 33"/>
                <a:gd name="T9" fmla="*/ 38 h 50"/>
                <a:gd name="T10" fmla="*/ 9 w 33"/>
                <a:gd name="T11" fmla="*/ 23 h 50"/>
                <a:gd name="T12" fmla="*/ 9 w 33"/>
                <a:gd name="T13" fmla="*/ 23 h 50"/>
                <a:gd name="T14" fmla="*/ 13 w 33"/>
                <a:gd name="T15" fmla="*/ 6 h 50"/>
                <a:gd name="T16" fmla="*/ 13 w 33"/>
                <a:gd name="T17" fmla="*/ 6 h 50"/>
                <a:gd name="T18" fmla="*/ 13 w 33"/>
                <a:gd name="T19" fmla="*/ 5 h 50"/>
                <a:gd name="T20" fmla="*/ 8 w 33"/>
                <a:gd name="T21" fmla="*/ 2 h 50"/>
                <a:gd name="T22" fmla="*/ 9 w 33"/>
                <a:gd name="T23" fmla="*/ 0 h 50"/>
                <a:gd name="T24" fmla="*/ 26 w 33"/>
                <a:gd name="T25" fmla="*/ 6 h 50"/>
                <a:gd name="T26" fmla="*/ 26 w 33"/>
                <a:gd name="T27" fmla="*/ 6 h 50"/>
                <a:gd name="T28" fmla="*/ 33 w 33"/>
                <a:gd name="T29" fmla="*/ 8 h 50"/>
                <a:gd name="T30" fmla="*/ 33 w 33"/>
                <a:gd name="T31" fmla="*/ 8 h 50"/>
                <a:gd name="T32" fmla="*/ 32 w 33"/>
                <a:gd name="T33" fmla="*/ 20 h 50"/>
                <a:gd name="T34" fmla="*/ 30 w 33"/>
                <a:gd name="T35" fmla="*/ 18 h 50"/>
                <a:gd name="T36" fmla="*/ 30 w 33"/>
                <a:gd name="T37" fmla="*/ 18 h 50"/>
                <a:gd name="T38" fmla="*/ 30 w 33"/>
                <a:gd name="T39" fmla="*/ 14 h 50"/>
                <a:gd name="T40" fmla="*/ 29 w 33"/>
                <a:gd name="T41" fmla="*/ 11 h 50"/>
                <a:gd name="T42" fmla="*/ 28 w 33"/>
                <a:gd name="T43" fmla="*/ 9 h 50"/>
                <a:gd name="T44" fmla="*/ 23 w 33"/>
                <a:gd name="T45" fmla="*/ 8 h 50"/>
                <a:gd name="T46" fmla="*/ 20 w 33"/>
                <a:gd name="T47" fmla="*/ 6 h 50"/>
                <a:gd name="T48" fmla="*/ 20 w 33"/>
                <a:gd name="T49" fmla="*/ 6 h 50"/>
                <a:gd name="T50" fmla="*/ 19 w 33"/>
                <a:gd name="T51" fmla="*/ 6 h 50"/>
                <a:gd name="T52" fmla="*/ 15 w 33"/>
                <a:gd name="T53" fmla="*/ 20 h 50"/>
                <a:gd name="T54" fmla="*/ 15 w 33"/>
                <a:gd name="T55" fmla="*/ 20 h 50"/>
                <a:gd name="T56" fmla="*/ 15 w 33"/>
                <a:gd name="T57" fmla="*/ 21 h 50"/>
                <a:gd name="T58" fmla="*/ 16 w 33"/>
                <a:gd name="T59" fmla="*/ 23 h 50"/>
                <a:gd name="T60" fmla="*/ 17 w 33"/>
                <a:gd name="T61" fmla="*/ 23 h 50"/>
                <a:gd name="T62" fmla="*/ 17 w 33"/>
                <a:gd name="T63" fmla="*/ 23 h 50"/>
                <a:gd name="T64" fmla="*/ 21 w 33"/>
                <a:gd name="T65" fmla="*/ 23 h 50"/>
                <a:gd name="T66" fmla="*/ 23 w 33"/>
                <a:gd name="T67" fmla="*/ 23 h 50"/>
                <a:gd name="T68" fmla="*/ 24 w 33"/>
                <a:gd name="T69" fmla="*/ 21 h 50"/>
                <a:gd name="T70" fmla="*/ 24 w 33"/>
                <a:gd name="T71" fmla="*/ 20 h 50"/>
                <a:gd name="T72" fmla="*/ 26 w 33"/>
                <a:gd name="T73" fmla="*/ 20 h 50"/>
                <a:gd name="T74" fmla="*/ 26 w 33"/>
                <a:gd name="T75" fmla="*/ 20 h 50"/>
                <a:gd name="T76" fmla="*/ 25 w 33"/>
                <a:gd name="T77" fmla="*/ 27 h 50"/>
                <a:gd name="T78" fmla="*/ 25 w 33"/>
                <a:gd name="T79" fmla="*/ 27 h 50"/>
                <a:gd name="T80" fmla="*/ 24 w 33"/>
                <a:gd name="T81" fmla="*/ 33 h 50"/>
                <a:gd name="T82" fmla="*/ 22 w 33"/>
                <a:gd name="T83" fmla="*/ 33 h 50"/>
                <a:gd name="T84" fmla="*/ 22 w 33"/>
                <a:gd name="T85" fmla="*/ 33 h 50"/>
                <a:gd name="T86" fmla="*/ 22 w 33"/>
                <a:gd name="T87" fmla="*/ 29 h 50"/>
                <a:gd name="T88" fmla="*/ 21 w 33"/>
                <a:gd name="T89" fmla="*/ 27 h 50"/>
                <a:gd name="T90" fmla="*/ 19 w 33"/>
                <a:gd name="T91" fmla="*/ 26 h 50"/>
                <a:gd name="T92" fmla="*/ 15 w 33"/>
                <a:gd name="T93" fmla="*/ 24 h 50"/>
                <a:gd name="T94" fmla="*/ 15 w 33"/>
                <a:gd name="T95" fmla="*/ 24 h 50"/>
                <a:gd name="T96" fmla="*/ 15 w 33"/>
                <a:gd name="T97" fmla="*/ 24 h 50"/>
                <a:gd name="T98" fmla="*/ 14 w 33"/>
                <a:gd name="T99" fmla="*/ 26 h 50"/>
                <a:gd name="T100" fmla="*/ 12 w 33"/>
                <a:gd name="T101" fmla="*/ 41 h 50"/>
                <a:gd name="T102" fmla="*/ 12 w 33"/>
                <a:gd name="T103" fmla="*/ 41 h 50"/>
                <a:gd name="T104" fmla="*/ 12 w 33"/>
                <a:gd name="T105" fmla="*/ 43 h 50"/>
                <a:gd name="T106" fmla="*/ 20 w 33"/>
                <a:gd name="T107" fmla="*/ 46 h 50"/>
                <a:gd name="T108" fmla="*/ 20 w 33"/>
                <a:gd name="T109" fmla="*/ 46 h 50"/>
                <a:gd name="T110" fmla="*/ 23 w 33"/>
                <a:gd name="T111" fmla="*/ 46 h 50"/>
                <a:gd name="T112" fmla="*/ 26 w 33"/>
                <a:gd name="T113" fmla="*/ 43 h 50"/>
                <a:gd name="T114" fmla="*/ 28 w 33"/>
                <a:gd name="T115" fmla="*/ 38 h 50"/>
                <a:gd name="T116" fmla="*/ 30 w 33"/>
                <a:gd name="T117" fmla="*/ 39 h 50"/>
                <a:gd name="T118" fmla="*/ 30 w 33"/>
                <a:gd name="T119" fmla="*/ 39 h 50"/>
                <a:gd name="T120" fmla="*/ 26 w 33"/>
                <a:gd name="T121" fmla="*/ 50 h 50"/>
                <a:gd name="T122" fmla="*/ 0 w 33"/>
                <a:gd name="T123" fmla="*/ 41 h 50"/>
                <a:gd name="T124" fmla="*/ 2 w 33"/>
                <a:gd name="T125" fmla="*/ 3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 h="50">
                  <a:moveTo>
                    <a:pt x="2" y="39"/>
                  </a:moveTo>
                  <a:lnTo>
                    <a:pt x="2" y="39"/>
                  </a:lnTo>
                  <a:lnTo>
                    <a:pt x="5" y="39"/>
                  </a:lnTo>
                  <a:lnTo>
                    <a:pt x="6" y="38"/>
                  </a:lnTo>
                  <a:lnTo>
                    <a:pt x="6" y="38"/>
                  </a:lnTo>
                  <a:lnTo>
                    <a:pt x="9" y="23"/>
                  </a:lnTo>
                  <a:lnTo>
                    <a:pt x="9" y="23"/>
                  </a:lnTo>
                  <a:lnTo>
                    <a:pt x="13" y="6"/>
                  </a:lnTo>
                  <a:lnTo>
                    <a:pt x="13" y="6"/>
                  </a:lnTo>
                  <a:lnTo>
                    <a:pt x="13" y="5"/>
                  </a:lnTo>
                  <a:lnTo>
                    <a:pt x="8" y="2"/>
                  </a:lnTo>
                  <a:lnTo>
                    <a:pt x="9" y="0"/>
                  </a:lnTo>
                  <a:lnTo>
                    <a:pt x="26" y="6"/>
                  </a:lnTo>
                  <a:lnTo>
                    <a:pt x="26" y="6"/>
                  </a:lnTo>
                  <a:lnTo>
                    <a:pt x="33" y="8"/>
                  </a:lnTo>
                  <a:lnTo>
                    <a:pt x="33" y="8"/>
                  </a:lnTo>
                  <a:lnTo>
                    <a:pt x="32" y="20"/>
                  </a:lnTo>
                  <a:lnTo>
                    <a:pt x="30" y="18"/>
                  </a:lnTo>
                  <a:lnTo>
                    <a:pt x="30" y="18"/>
                  </a:lnTo>
                  <a:lnTo>
                    <a:pt x="30" y="14"/>
                  </a:lnTo>
                  <a:lnTo>
                    <a:pt x="29" y="11"/>
                  </a:lnTo>
                  <a:lnTo>
                    <a:pt x="28" y="9"/>
                  </a:lnTo>
                  <a:lnTo>
                    <a:pt x="23" y="8"/>
                  </a:lnTo>
                  <a:lnTo>
                    <a:pt x="20" y="6"/>
                  </a:lnTo>
                  <a:lnTo>
                    <a:pt x="20" y="6"/>
                  </a:lnTo>
                  <a:lnTo>
                    <a:pt x="19" y="6"/>
                  </a:lnTo>
                  <a:lnTo>
                    <a:pt x="15" y="20"/>
                  </a:lnTo>
                  <a:lnTo>
                    <a:pt x="15" y="20"/>
                  </a:lnTo>
                  <a:lnTo>
                    <a:pt x="15" y="21"/>
                  </a:lnTo>
                  <a:lnTo>
                    <a:pt x="16" y="23"/>
                  </a:lnTo>
                  <a:lnTo>
                    <a:pt x="17" y="23"/>
                  </a:lnTo>
                  <a:lnTo>
                    <a:pt x="17" y="23"/>
                  </a:lnTo>
                  <a:lnTo>
                    <a:pt x="21" y="23"/>
                  </a:lnTo>
                  <a:lnTo>
                    <a:pt x="23" y="23"/>
                  </a:lnTo>
                  <a:lnTo>
                    <a:pt x="24" y="21"/>
                  </a:lnTo>
                  <a:lnTo>
                    <a:pt x="24" y="20"/>
                  </a:lnTo>
                  <a:lnTo>
                    <a:pt x="26" y="20"/>
                  </a:lnTo>
                  <a:lnTo>
                    <a:pt x="26" y="20"/>
                  </a:lnTo>
                  <a:lnTo>
                    <a:pt x="25" y="27"/>
                  </a:lnTo>
                  <a:lnTo>
                    <a:pt x="25" y="27"/>
                  </a:lnTo>
                  <a:lnTo>
                    <a:pt x="24" y="33"/>
                  </a:lnTo>
                  <a:lnTo>
                    <a:pt x="22" y="33"/>
                  </a:lnTo>
                  <a:lnTo>
                    <a:pt x="22" y="33"/>
                  </a:lnTo>
                  <a:lnTo>
                    <a:pt x="22" y="29"/>
                  </a:lnTo>
                  <a:lnTo>
                    <a:pt x="21" y="27"/>
                  </a:lnTo>
                  <a:lnTo>
                    <a:pt x="19" y="26"/>
                  </a:lnTo>
                  <a:lnTo>
                    <a:pt x="15" y="24"/>
                  </a:lnTo>
                  <a:lnTo>
                    <a:pt x="15" y="24"/>
                  </a:lnTo>
                  <a:lnTo>
                    <a:pt x="15" y="24"/>
                  </a:lnTo>
                  <a:lnTo>
                    <a:pt x="14" y="26"/>
                  </a:lnTo>
                  <a:lnTo>
                    <a:pt x="12" y="41"/>
                  </a:lnTo>
                  <a:lnTo>
                    <a:pt x="12" y="41"/>
                  </a:lnTo>
                  <a:lnTo>
                    <a:pt x="12" y="43"/>
                  </a:lnTo>
                  <a:lnTo>
                    <a:pt x="20" y="46"/>
                  </a:lnTo>
                  <a:lnTo>
                    <a:pt x="20" y="46"/>
                  </a:lnTo>
                  <a:lnTo>
                    <a:pt x="23" y="46"/>
                  </a:lnTo>
                  <a:lnTo>
                    <a:pt x="26" y="43"/>
                  </a:lnTo>
                  <a:lnTo>
                    <a:pt x="28" y="38"/>
                  </a:lnTo>
                  <a:lnTo>
                    <a:pt x="30" y="39"/>
                  </a:lnTo>
                  <a:lnTo>
                    <a:pt x="30" y="39"/>
                  </a:lnTo>
                  <a:lnTo>
                    <a:pt x="26" y="50"/>
                  </a:lnTo>
                  <a:lnTo>
                    <a:pt x="0" y="41"/>
                  </a:lnTo>
                  <a:lnTo>
                    <a:pt x="2"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1" name="Freeform 135">
              <a:extLst>
                <a:ext uri="{FF2B5EF4-FFF2-40B4-BE49-F238E27FC236}">
                  <a16:creationId xmlns:a16="http://schemas.microsoft.com/office/drawing/2014/main" id="{A61B57B1-EF6C-4F81-8176-9F25B9D4EF4A}"/>
                </a:ext>
              </a:extLst>
            </p:cNvPr>
            <p:cNvSpPr>
              <a:spLocks/>
            </p:cNvSpPr>
            <p:nvPr userDrawn="1"/>
          </p:nvSpPr>
          <p:spPr bwMode="auto">
            <a:xfrm>
              <a:off x="5181" y="159"/>
              <a:ext cx="15" cy="23"/>
            </a:xfrm>
            <a:custGeom>
              <a:avLst/>
              <a:gdLst>
                <a:gd name="T0" fmla="*/ 5 w 31"/>
                <a:gd name="T1" fmla="*/ 24 h 46"/>
                <a:gd name="T2" fmla="*/ 6 w 31"/>
                <a:gd name="T3" fmla="*/ 35 h 46"/>
                <a:gd name="T4" fmla="*/ 10 w 31"/>
                <a:gd name="T5" fmla="*/ 41 h 46"/>
                <a:gd name="T6" fmla="*/ 14 w 31"/>
                <a:gd name="T7" fmla="*/ 43 h 46"/>
                <a:gd name="T8" fmla="*/ 18 w 31"/>
                <a:gd name="T9" fmla="*/ 40 h 46"/>
                <a:gd name="T10" fmla="*/ 19 w 31"/>
                <a:gd name="T11" fmla="*/ 38 h 46"/>
                <a:gd name="T12" fmla="*/ 19 w 31"/>
                <a:gd name="T13" fmla="*/ 32 h 46"/>
                <a:gd name="T14" fmla="*/ 13 w 31"/>
                <a:gd name="T15" fmla="*/ 24 h 46"/>
                <a:gd name="T16" fmla="*/ 9 w 31"/>
                <a:gd name="T17" fmla="*/ 20 h 46"/>
                <a:gd name="T18" fmla="*/ 7 w 31"/>
                <a:gd name="T19" fmla="*/ 12 h 46"/>
                <a:gd name="T20" fmla="*/ 8 w 31"/>
                <a:gd name="T21" fmla="*/ 9 h 46"/>
                <a:gd name="T22" fmla="*/ 14 w 31"/>
                <a:gd name="T23" fmla="*/ 2 h 46"/>
                <a:gd name="T24" fmla="*/ 23 w 31"/>
                <a:gd name="T25" fmla="*/ 2 h 46"/>
                <a:gd name="T26" fmla="*/ 27 w 31"/>
                <a:gd name="T27" fmla="*/ 5 h 46"/>
                <a:gd name="T28" fmla="*/ 31 w 31"/>
                <a:gd name="T29" fmla="*/ 8 h 46"/>
                <a:gd name="T30" fmla="*/ 30 w 31"/>
                <a:gd name="T31" fmla="*/ 11 h 46"/>
                <a:gd name="T32" fmla="*/ 26 w 31"/>
                <a:gd name="T33" fmla="*/ 18 h 46"/>
                <a:gd name="T34" fmla="*/ 26 w 31"/>
                <a:gd name="T35" fmla="*/ 12 h 46"/>
                <a:gd name="T36" fmla="*/ 24 w 31"/>
                <a:gd name="T37" fmla="*/ 6 h 46"/>
                <a:gd name="T38" fmla="*/ 20 w 31"/>
                <a:gd name="T39" fmla="*/ 5 h 46"/>
                <a:gd name="T40" fmla="*/ 16 w 31"/>
                <a:gd name="T41" fmla="*/ 3 h 46"/>
                <a:gd name="T42" fmla="*/ 13 w 31"/>
                <a:gd name="T43" fmla="*/ 8 h 46"/>
                <a:gd name="T44" fmla="*/ 13 w 31"/>
                <a:gd name="T45" fmla="*/ 12 h 46"/>
                <a:gd name="T46" fmla="*/ 22 w 31"/>
                <a:gd name="T47" fmla="*/ 23 h 46"/>
                <a:gd name="T48" fmla="*/ 24 w 31"/>
                <a:gd name="T49" fmla="*/ 26 h 46"/>
                <a:gd name="T50" fmla="*/ 25 w 31"/>
                <a:gd name="T51" fmla="*/ 34 h 46"/>
                <a:gd name="T52" fmla="*/ 25 w 31"/>
                <a:gd name="T53" fmla="*/ 37 h 46"/>
                <a:gd name="T54" fmla="*/ 18 w 31"/>
                <a:gd name="T55" fmla="*/ 46 h 46"/>
                <a:gd name="T56" fmla="*/ 9 w 31"/>
                <a:gd name="T57" fmla="*/ 44 h 46"/>
                <a:gd name="T58" fmla="*/ 5 w 31"/>
                <a:gd name="T59" fmla="*/ 41 h 46"/>
                <a:gd name="T60" fmla="*/ 0 w 31"/>
                <a:gd name="T61" fmla="*/ 38 h 46"/>
                <a:gd name="T62" fmla="*/ 5 w 31"/>
                <a:gd name="T63" fmla="*/ 2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 h="46">
                  <a:moveTo>
                    <a:pt x="5" y="24"/>
                  </a:moveTo>
                  <a:lnTo>
                    <a:pt x="5" y="24"/>
                  </a:lnTo>
                  <a:lnTo>
                    <a:pt x="5" y="31"/>
                  </a:lnTo>
                  <a:lnTo>
                    <a:pt x="6" y="35"/>
                  </a:lnTo>
                  <a:lnTo>
                    <a:pt x="7" y="38"/>
                  </a:lnTo>
                  <a:lnTo>
                    <a:pt x="10" y="41"/>
                  </a:lnTo>
                  <a:lnTo>
                    <a:pt x="10" y="41"/>
                  </a:lnTo>
                  <a:lnTo>
                    <a:pt x="14" y="43"/>
                  </a:lnTo>
                  <a:lnTo>
                    <a:pt x="16" y="41"/>
                  </a:lnTo>
                  <a:lnTo>
                    <a:pt x="18" y="40"/>
                  </a:lnTo>
                  <a:lnTo>
                    <a:pt x="19" y="38"/>
                  </a:lnTo>
                  <a:lnTo>
                    <a:pt x="19" y="38"/>
                  </a:lnTo>
                  <a:lnTo>
                    <a:pt x="19" y="35"/>
                  </a:lnTo>
                  <a:lnTo>
                    <a:pt x="19" y="32"/>
                  </a:lnTo>
                  <a:lnTo>
                    <a:pt x="16" y="28"/>
                  </a:lnTo>
                  <a:lnTo>
                    <a:pt x="13" y="24"/>
                  </a:lnTo>
                  <a:lnTo>
                    <a:pt x="13" y="24"/>
                  </a:lnTo>
                  <a:lnTo>
                    <a:pt x="9" y="20"/>
                  </a:lnTo>
                  <a:lnTo>
                    <a:pt x="7" y="15"/>
                  </a:lnTo>
                  <a:lnTo>
                    <a:pt x="7" y="12"/>
                  </a:lnTo>
                  <a:lnTo>
                    <a:pt x="8" y="9"/>
                  </a:lnTo>
                  <a:lnTo>
                    <a:pt x="8" y="9"/>
                  </a:lnTo>
                  <a:lnTo>
                    <a:pt x="10" y="5"/>
                  </a:lnTo>
                  <a:lnTo>
                    <a:pt x="14" y="2"/>
                  </a:lnTo>
                  <a:lnTo>
                    <a:pt x="17" y="0"/>
                  </a:lnTo>
                  <a:lnTo>
                    <a:pt x="23" y="2"/>
                  </a:lnTo>
                  <a:lnTo>
                    <a:pt x="23" y="2"/>
                  </a:lnTo>
                  <a:lnTo>
                    <a:pt x="27" y="5"/>
                  </a:lnTo>
                  <a:lnTo>
                    <a:pt x="31" y="8"/>
                  </a:lnTo>
                  <a:lnTo>
                    <a:pt x="31" y="8"/>
                  </a:lnTo>
                  <a:lnTo>
                    <a:pt x="30" y="11"/>
                  </a:lnTo>
                  <a:lnTo>
                    <a:pt x="30" y="11"/>
                  </a:lnTo>
                  <a:lnTo>
                    <a:pt x="27" y="18"/>
                  </a:lnTo>
                  <a:lnTo>
                    <a:pt x="26" y="18"/>
                  </a:lnTo>
                  <a:lnTo>
                    <a:pt x="26" y="18"/>
                  </a:lnTo>
                  <a:lnTo>
                    <a:pt x="26" y="12"/>
                  </a:lnTo>
                  <a:lnTo>
                    <a:pt x="25" y="9"/>
                  </a:lnTo>
                  <a:lnTo>
                    <a:pt x="24" y="6"/>
                  </a:lnTo>
                  <a:lnTo>
                    <a:pt x="20" y="5"/>
                  </a:lnTo>
                  <a:lnTo>
                    <a:pt x="20" y="5"/>
                  </a:lnTo>
                  <a:lnTo>
                    <a:pt x="18" y="3"/>
                  </a:lnTo>
                  <a:lnTo>
                    <a:pt x="16" y="3"/>
                  </a:lnTo>
                  <a:lnTo>
                    <a:pt x="14" y="5"/>
                  </a:lnTo>
                  <a:lnTo>
                    <a:pt x="13" y="8"/>
                  </a:lnTo>
                  <a:lnTo>
                    <a:pt x="13" y="8"/>
                  </a:lnTo>
                  <a:lnTo>
                    <a:pt x="13" y="12"/>
                  </a:lnTo>
                  <a:lnTo>
                    <a:pt x="15" y="15"/>
                  </a:lnTo>
                  <a:lnTo>
                    <a:pt x="22" y="23"/>
                  </a:lnTo>
                  <a:lnTo>
                    <a:pt x="22" y="23"/>
                  </a:lnTo>
                  <a:lnTo>
                    <a:pt x="24" y="26"/>
                  </a:lnTo>
                  <a:lnTo>
                    <a:pt x="25" y="29"/>
                  </a:lnTo>
                  <a:lnTo>
                    <a:pt x="25" y="34"/>
                  </a:lnTo>
                  <a:lnTo>
                    <a:pt x="25" y="37"/>
                  </a:lnTo>
                  <a:lnTo>
                    <a:pt x="25" y="37"/>
                  </a:lnTo>
                  <a:lnTo>
                    <a:pt x="23" y="43"/>
                  </a:lnTo>
                  <a:lnTo>
                    <a:pt x="18" y="46"/>
                  </a:lnTo>
                  <a:lnTo>
                    <a:pt x="14" y="46"/>
                  </a:lnTo>
                  <a:lnTo>
                    <a:pt x="9" y="44"/>
                  </a:lnTo>
                  <a:lnTo>
                    <a:pt x="9" y="44"/>
                  </a:lnTo>
                  <a:lnTo>
                    <a:pt x="5" y="41"/>
                  </a:lnTo>
                  <a:lnTo>
                    <a:pt x="0" y="38"/>
                  </a:lnTo>
                  <a:lnTo>
                    <a:pt x="0" y="38"/>
                  </a:lnTo>
                  <a:lnTo>
                    <a:pt x="2" y="24"/>
                  </a:lnTo>
                  <a:lnTo>
                    <a:pt x="5"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2" name="Freeform 136">
              <a:extLst>
                <a:ext uri="{FF2B5EF4-FFF2-40B4-BE49-F238E27FC236}">
                  <a16:creationId xmlns:a16="http://schemas.microsoft.com/office/drawing/2014/main" id="{19A063E1-961A-493C-8E0B-2A31AA320624}"/>
                </a:ext>
              </a:extLst>
            </p:cNvPr>
            <p:cNvSpPr>
              <a:spLocks/>
            </p:cNvSpPr>
            <p:nvPr userDrawn="1"/>
          </p:nvSpPr>
          <p:spPr bwMode="auto">
            <a:xfrm>
              <a:off x="5200" y="176"/>
              <a:ext cx="3" cy="4"/>
            </a:xfrm>
            <a:custGeom>
              <a:avLst/>
              <a:gdLst>
                <a:gd name="T0" fmla="*/ 4 w 5"/>
                <a:gd name="T1" fmla="*/ 0 h 9"/>
                <a:gd name="T2" fmla="*/ 4 w 5"/>
                <a:gd name="T3" fmla="*/ 0 h 9"/>
                <a:gd name="T4" fmla="*/ 5 w 5"/>
                <a:gd name="T5" fmla="*/ 3 h 9"/>
                <a:gd name="T6" fmla="*/ 5 w 5"/>
                <a:gd name="T7" fmla="*/ 6 h 9"/>
                <a:gd name="T8" fmla="*/ 5 w 5"/>
                <a:gd name="T9" fmla="*/ 6 h 9"/>
                <a:gd name="T10" fmla="*/ 3 w 5"/>
                <a:gd name="T11" fmla="*/ 9 h 9"/>
                <a:gd name="T12" fmla="*/ 1 w 5"/>
                <a:gd name="T13" fmla="*/ 7 h 9"/>
                <a:gd name="T14" fmla="*/ 1 w 5"/>
                <a:gd name="T15" fmla="*/ 7 h 9"/>
                <a:gd name="T16" fmla="*/ 0 w 5"/>
                <a:gd name="T17" fmla="*/ 6 h 9"/>
                <a:gd name="T18" fmla="*/ 0 w 5"/>
                <a:gd name="T19" fmla="*/ 3 h 9"/>
                <a:gd name="T20" fmla="*/ 0 w 5"/>
                <a:gd name="T21" fmla="*/ 3 h 9"/>
                <a:gd name="T22" fmla="*/ 1 w 5"/>
                <a:gd name="T23" fmla="*/ 0 h 9"/>
                <a:gd name="T24" fmla="*/ 4 w 5"/>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9">
                  <a:moveTo>
                    <a:pt x="4" y="0"/>
                  </a:moveTo>
                  <a:lnTo>
                    <a:pt x="4" y="0"/>
                  </a:lnTo>
                  <a:lnTo>
                    <a:pt x="5" y="3"/>
                  </a:lnTo>
                  <a:lnTo>
                    <a:pt x="5" y="6"/>
                  </a:lnTo>
                  <a:lnTo>
                    <a:pt x="5" y="6"/>
                  </a:lnTo>
                  <a:lnTo>
                    <a:pt x="3" y="9"/>
                  </a:lnTo>
                  <a:lnTo>
                    <a:pt x="1" y="7"/>
                  </a:lnTo>
                  <a:lnTo>
                    <a:pt x="1" y="7"/>
                  </a:lnTo>
                  <a:lnTo>
                    <a:pt x="0" y="6"/>
                  </a:lnTo>
                  <a:lnTo>
                    <a:pt x="0" y="3"/>
                  </a:lnTo>
                  <a:lnTo>
                    <a:pt x="0" y="3"/>
                  </a:lnTo>
                  <a:lnTo>
                    <a:pt x="1" y="0"/>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3" name="Freeform 137">
              <a:extLst>
                <a:ext uri="{FF2B5EF4-FFF2-40B4-BE49-F238E27FC236}">
                  <a16:creationId xmlns:a16="http://schemas.microsoft.com/office/drawing/2014/main" id="{AF3DA827-3E0C-4936-9156-97B6D65139C7}"/>
                </a:ext>
              </a:extLst>
            </p:cNvPr>
            <p:cNvSpPr>
              <a:spLocks/>
            </p:cNvSpPr>
            <p:nvPr userDrawn="1"/>
          </p:nvSpPr>
          <p:spPr bwMode="auto">
            <a:xfrm>
              <a:off x="5200" y="176"/>
              <a:ext cx="3" cy="4"/>
            </a:xfrm>
            <a:custGeom>
              <a:avLst/>
              <a:gdLst>
                <a:gd name="T0" fmla="*/ 4 w 5"/>
                <a:gd name="T1" fmla="*/ 0 h 9"/>
                <a:gd name="T2" fmla="*/ 4 w 5"/>
                <a:gd name="T3" fmla="*/ 0 h 9"/>
                <a:gd name="T4" fmla="*/ 5 w 5"/>
                <a:gd name="T5" fmla="*/ 3 h 9"/>
                <a:gd name="T6" fmla="*/ 5 w 5"/>
                <a:gd name="T7" fmla="*/ 6 h 9"/>
                <a:gd name="T8" fmla="*/ 5 w 5"/>
                <a:gd name="T9" fmla="*/ 6 h 9"/>
                <a:gd name="T10" fmla="*/ 3 w 5"/>
                <a:gd name="T11" fmla="*/ 9 h 9"/>
                <a:gd name="T12" fmla="*/ 1 w 5"/>
                <a:gd name="T13" fmla="*/ 7 h 9"/>
                <a:gd name="T14" fmla="*/ 1 w 5"/>
                <a:gd name="T15" fmla="*/ 7 h 9"/>
                <a:gd name="T16" fmla="*/ 0 w 5"/>
                <a:gd name="T17" fmla="*/ 6 h 9"/>
                <a:gd name="T18" fmla="*/ 0 w 5"/>
                <a:gd name="T19" fmla="*/ 3 h 9"/>
                <a:gd name="T20" fmla="*/ 0 w 5"/>
                <a:gd name="T21" fmla="*/ 3 h 9"/>
                <a:gd name="T22" fmla="*/ 1 w 5"/>
                <a:gd name="T23" fmla="*/ 0 h 9"/>
                <a:gd name="T24" fmla="*/ 4 w 5"/>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9">
                  <a:moveTo>
                    <a:pt x="4" y="0"/>
                  </a:moveTo>
                  <a:lnTo>
                    <a:pt x="4" y="0"/>
                  </a:lnTo>
                  <a:lnTo>
                    <a:pt x="5" y="3"/>
                  </a:lnTo>
                  <a:lnTo>
                    <a:pt x="5" y="6"/>
                  </a:lnTo>
                  <a:lnTo>
                    <a:pt x="5" y="6"/>
                  </a:lnTo>
                  <a:lnTo>
                    <a:pt x="3" y="9"/>
                  </a:lnTo>
                  <a:lnTo>
                    <a:pt x="1" y="7"/>
                  </a:lnTo>
                  <a:lnTo>
                    <a:pt x="1" y="7"/>
                  </a:lnTo>
                  <a:lnTo>
                    <a:pt x="0" y="6"/>
                  </a:lnTo>
                  <a:lnTo>
                    <a:pt x="0" y="3"/>
                  </a:lnTo>
                  <a:lnTo>
                    <a:pt x="0" y="3"/>
                  </a:lnTo>
                  <a:lnTo>
                    <a:pt x="1" y="0"/>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4" name="Freeform 138">
              <a:extLst>
                <a:ext uri="{FF2B5EF4-FFF2-40B4-BE49-F238E27FC236}">
                  <a16:creationId xmlns:a16="http://schemas.microsoft.com/office/drawing/2014/main" id="{9506A3E7-141C-4FBC-A10E-E5D2DE249B2E}"/>
                </a:ext>
              </a:extLst>
            </p:cNvPr>
            <p:cNvSpPr>
              <a:spLocks/>
            </p:cNvSpPr>
            <p:nvPr userDrawn="1"/>
          </p:nvSpPr>
          <p:spPr bwMode="auto">
            <a:xfrm>
              <a:off x="5205" y="170"/>
              <a:ext cx="20" cy="28"/>
            </a:xfrm>
            <a:custGeom>
              <a:avLst/>
              <a:gdLst>
                <a:gd name="T0" fmla="*/ 8 w 40"/>
                <a:gd name="T1" fmla="*/ 0 h 54"/>
                <a:gd name="T2" fmla="*/ 21 w 40"/>
                <a:gd name="T3" fmla="*/ 11 h 54"/>
                <a:gd name="T4" fmla="*/ 20 w 40"/>
                <a:gd name="T5" fmla="*/ 14 h 54"/>
                <a:gd name="T6" fmla="*/ 20 w 40"/>
                <a:gd name="T7" fmla="*/ 14 h 54"/>
                <a:gd name="T8" fmla="*/ 17 w 40"/>
                <a:gd name="T9" fmla="*/ 11 h 54"/>
                <a:gd name="T10" fmla="*/ 16 w 40"/>
                <a:gd name="T11" fmla="*/ 12 h 54"/>
                <a:gd name="T12" fmla="*/ 16 w 40"/>
                <a:gd name="T13" fmla="*/ 12 h 54"/>
                <a:gd name="T14" fmla="*/ 7 w 40"/>
                <a:gd name="T15" fmla="*/ 32 h 54"/>
                <a:gd name="T16" fmla="*/ 7 w 40"/>
                <a:gd name="T17" fmla="*/ 32 h 54"/>
                <a:gd name="T18" fmla="*/ 6 w 40"/>
                <a:gd name="T19" fmla="*/ 35 h 54"/>
                <a:gd name="T20" fmla="*/ 4 w 40"/>
                <a:gd name="T21" fmla="*/ 39 h 54"/>
                <a:gd name="T22" fmla="*/ 6 w 40"/>
                <a:gd name="T23" fmla="*/ 44 h 54"/>
                <a:gd name="T24" fmla="*/ 9 w 40"/>
                <a:gd name="T25" fmla="*/ 48 h 54"/>
                <a:gd name="T26" fmla="*/ 9 w 40"/>
                <a:gd name="T27" fmla="*/ 48 h 54"/>
                <a:gd name="T28" fmla="*/ 13 w 40"/>
                <a:gd name="T29" fmla="*/ 51 h 54"/>
                <a:gd name="T30" fmla="*/ 17 w 40"/>
                <a:gd name="T31" fmla="*/ 50 h 54"/>
                <a:gd name="T32" fmla="*/ 20 w 40"/>
                <a:gd name="T33" fmla="*/ 45 h 54"/>
                <a:gd name="T34" fmla="*/ 24 w 40"/>
                <a:gd name="T35" fmla="*/ 39 h 54"/>
                <a:gd name="T36" fmla="*/ 24 w 40"/>
                <a:gd name="T37" fmla="*/ 39 h 54"/>
                <a:gd name="T38" fmla="*/ 30 w 40"/>
                <a:gd name="T39" fmla="*/ 24 h 54"/>
                <a:gd name="T40" fmla="*/ 30 w 40"/>
                <a:gd name="T41" fmla="*/ 24 h 54"/>
                <a:gd name="T42" fmla="*/ 30 w 40"/>
                <a:gd name="T43" fmla="*/ 21 h 54"/>
                <a:gd name="T44" fmla="*/ 26 w 40"/>
                <a:gd name="T45" fmla="*/ 18 h 54"/>
                <a:gd name="T46" fmla="*/ 27 w 40"/>
                <a:gd name="T47" fmla="*/ 15 h 54"/>
                <a:gd name="T48" fmla="*/ 40 w 40"/>
                <a:gd name="T49" fmla="*/ 24 h 54"/>
                <a:gd name="T50" fmla="*/ 38 w 40"/>
                <a:gd name="T51" fmla="*/ 27 h 54"/>
                <a:gd name="T52" fmla="*/ 38 w 40"/>
                <a:gd name="T53" fmla="*/ 27 h 54"/>
                <a:gd name="T54" fmla="*/ 34 w 40"/>
                <a:gd name="T55" fmla="*/ 24 h 54"/>
                <a:gd name="T56" fmla="*/ 33 w 40"/>
                <a:gd name="T57" fmla="*/ 26 h 54"/>
                <a:gd name="T58" fmla="*/ 33 w 40"/>
                <a:gd name="T59" fmla="*/ 26 h 54"/>
                <a:gd name="T60" fmla="*/ 25 w 40"/>
                <a:gd name="T61" fmla="*/ 44 h 54"/>
                <a:gd name="T62" fmla="*/ 25 w 40"/>
                <a:gd name="T63" fmla="*/ 44 h 54"/>
                <a:gd name="T64" fmla="*/ 21 w 40"/>
                <a:gd name="T65" fmla="*/ 48 h 54"/>
                <a:gd name="T66" fmla="*/ 18 w 40"/>
                <a:gd name="T67" fmla="*/ 53 h 54"/>
                <a:gd name="T68" fmla="*/ 16 w 40"/>
                <a:gd name="T69" fmla="*/ 54 h 54"/>
                <a:gd name="T70" fmla="*/ 13 w 40"/>
                <a:gd name="T71" fmla="*/ 54 h 54"/>
                <a:gd name="T72" fmla="*/ 10 w 40"/>
                <a:gd name="T73" fmla="*/ 53 h 54"/>
                <a:gd name="T74" fmla="*/ 7 w 40"/>
                <a:gd name="T75" fmla="*/ 51 h 54"/>
                <a:gd name="T76" fmla="*/ 7 w 40"/>
                <a:gd name="T77" fmla="*/ 51 h 54"/>
                <a:gd name="T78" fmla="*/ 2 w 40"/>
                <a:gd name="T79" fmla="*/ 47 h 54"/>
                <a:gd name="T80" fmla="*/ 0 w 40"/>
                <a:gd name="T81" fmla="*/ 41 h 54"/>
                <a:gd name="T82" fmla="*/ 0 w 40"/>
                <a:gd name="T83" fmla="*/ 35 h 54"/>
                <a:gd name="T84" fmla="*/ 2 w 40"/>
                <a:gd name="T85" fmla="*/ 27 h 54"/>
                <a:gd name="T86" fmla="*/ 2 w 40"/>
                <a:gd name="T87" fmla="*/ 27 h 54"/>
                <a:gd name="T88" fmla="*/ 10 w 40"/>
                <a:gd name="T89" fmla="*/ 8 h 54"/>
                <a:gd name="T90" fmla="*/ 10 w 40"/>
                <a:gd name="T91" fmla="*/ 8 h 54"/>
                <a:gd name="T92" fmla="*/ 10 w 40"/>
                <a:gd name="T93" fmla="*/ 6 h 54"/>
                <a:gd name="T94" fmla="*/ 7 w 40"/>
                <a:gd name="T95" fmla="*/ 3 h 54"/>
                <a:gd name="T96" fmla="*/ 8 w 40"/>
                <a:gd name="T9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54">
                  <a:moveTo>
                    <a:pt x="8" y="0"/>
                  </a:moveTo>
                  <a:lnTo>
                    <a:pt x="21" y="11"/>
                  </a:lnTo>
                  <a:lnTo>
                    <a:pt x="20" y="14"/>
                  </a:lnTo>
                  <a:lnTo>
                    <a:pt x="20" y="14"/>
                  </a:lnTo>
                  <a:lnTo>
                    <a:pt x="17" y="11"/>
                  </a:lnTo>
                  <a:lnTo>
                    <a:pt x="16" y="12"/>
                  </a:lnTo>
                  <a:lnTo>
                    <a:pt x="16" y="12"/>
                  </a:lnTo>
                  <a:lnTo>
                    <a:pt x="7" y="32"/>
                  </a:lnTo>
                  <a:lnTo>
                    <a:pt x="7" y="32"/>
                  </a:lnTo>
                  <a:lnTo>
                    <a:pt x="6" y="35"/>
                  </a:lnTo>
                  <a:lnTo>
                    <a:pt x="4" y="39"/>
                  </a:lnTo>
                  <a:lnTo>
                    <a:pt x="6" y="44"/>
                  </a:lnTo>
                  <a:lnTo>
                    <a:pt x="9" y="48"/>
                  </a:lnTo>
                  <a:lnTo>
                    <a:pt x="9" y="48"/>
                  </a:lnTo>
                  <a:lnTo>
                    <a:pt x="13" y="51"/>
                  </a:lnTo>
                  <a:lnTo>
                    <a:pt x="17" y="50"/>
                  </a:lnTo>
                  <a:lnTo>
                    <a:pt x="20" y="45"/>
                  </a:lnTo>
                  <a:lnTo>
                    <a:pt x="24" y="39"/>
                  </a:lnTo>
                  <a:lnTo>
                    <a:pt x="24" y="39"/>
                  </a:lnTo>
                  <a:lnTo>
                    <a:pt x="30" y="24"/>
                  </a:lnTo>
                  <a:lnTo>
                    <a:pt x="30" y="24"/>
                  </a:lnTo>
                  <a:lnTo>
                    <a:pt x="30" y="21"/>
                  </a:lnTo>
                  <a:lnTo>
                    <a:pt x="26" y="18"/>
                  </a:lnTo>
                  <a:lnTo>
                    <a:pt x="27" y="15"/>
                  </a:lnTo>
                  <a:lnTo>
                    <a:pt x="40" y="24"/>
                  </a:lnTo>
                  <a:lnTo>
                    <a:pt x="38" y="27"/>
                  </a:lnTo>
                  <a:lnTo>
                    <a:pt x="38" y="27"/>
                  </a:lnTo>
                  <a:lnTo>
                    <a:pt x="34" y="24"/>
                  </a:lnTo>
                  <a:lnTo>
                    <a:pt x="33" y="26"/>
                  </a:lnTo>
                  <a:lnTo>
                    <a:pt x="33" y="26"/>
                  </a:lnTo>
                  <a:lnTo>
                    <a:pt x="25" y="44"/>
                  </a:lnTo>
                  <a:lnTo>
                    <a:pt x="25" y="44"/>
                  </a:lnTo>
                  <a:lnTo>
                    <a:pt x="21" y="48"/>
                  </a:lnTo>
                  <a:lnTo>
                    <a:pt x="18" y="53"/>
                  </a:lnTo>
                  <a:lnTo>
                    <a:pt x="16" y="54"/>
                  </a:lnTo>
                  <a:lnTo>
                    <a:pt x="13" y="54"/>
                  </a:lnTo>
                  <a:lnTo>
                    <a:pt x="10" y="53"/>
                  </a:lnTo>
                  <a:lnTo>
                    <a:pt x="7" y="51"/>
                  </a:lnTo>
                  <a:lnTo>
                    <a:pt x="7" y="51"/>
                  </a:lnTo>
                  <a:lnTo>
                    <a:pt x="2" y="47"/>
                  </a:lnTo>
                  <a:lnTo>
                    <a:pt x="0" y="41"/>
                  </a:lnTo>
                  <a:lnTo>
                    <a:pt x="0" y="35"/>
                  </a:lnTo>
                  <a:lnTo>
                    <a:pt x="2" y="27"/>
                  </a:lnTo>
                  <a:lnTo>
                    <a:pt x="2" y="27"/>
                  </a:lnTo>
                  <a:lnTo>
                    <a:pt x="10" y="8"/>
                  </a:lnTo>
                  <a:lnTo>
                    <a:pt x="10" y="8"/>
                  </a:lnTo>
                  <a:lnTo>
                    <a:pt x="10" y="6"/>
                  </a:lnTo>
                  <a:lnTo>
                    <a:pt x="7" y="3"/>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5" name="Freeform 139">
              <a:extLst>
                <a:ext uri="{FF2B5EF4-FFF2-40B4-BE49-F238E27FC236}">
                  <a16:creationId xmlns:a16="http://schemas.microsoft.com/office/drawing/2014/main" id="{3E24BCF9-D90D-4F3B-B5B2-B7F8328B6CEB}"/>
                </a:ext>
              </a:extLst>
            </p:cNvPr>
            <p:cNvSpPr>
              <a:spLocks/>
            </p:cNvSpPr>
            <p:nvPr userDrawn="1"/>
          </p:nvSpPr>
          <p:spPr bwMode="auto">
            <a:xfrm>
              <a:off x="5218" y="188"/>
              <a:ext cx="18" cy="22"/>
            </a:xfrm>
            <a:custGeom>
              <a:avLst/>
              <a:gdLst>
                <a:gd name="T0" fmla="*/ 7 w 35"/>
                <a:gd name="T1" fmla="*/ 19 h 43"/>
                <a:gd name="T2" fmla="*/ 7 w 35"/>
                <a:gd name="T3" fmla="*/ 19 h 43"/>
                <a:gd name="T4" fmla="*/ 6 w 35"/>
                <a:gd name="T5" fmla="*/ 25 h 43"/>
                <a:gd name="T6" fmla="*/ 6 w 35"/>
                <a:gd name="T7" fmla="*/ 30 h 43"/>
                <a:gd name="T8" fmla="*/ 7 w 35"/>
                <a:gd name="T9" fmla="*/ 33 h 43"/>
                <a:gd name="T10" fmla="*/ 9 w 35"/>
                <a:gd name="T11" fmla="*/ 37 h 43"/>
                <a:gd name="T12" fmla="*/ 9 w 35"/>
                <a:gd name="T13" fmla="*/ 37 h 43"/>
                <a:gd name="T14" fmla="*/ 11 w 35"/>
                <a:gd name="T15" fmla="*/ 39 h 43"/>
                <a:gd name="T16" fmla="*/ 15 w 35"/>
                <a:gd name="T17" fmla="*/ 39 h 43"/>
                <a:gd name="T18" fmla="*/ 17 w 35"/>
                <a:gd name="T19" fmla="*/ 39 h 43"/>
                <a:gd name="T20" fmla="*/ 18 w 35"/>
                <a:gd name="T21" fmla="*/ 37 h 43"/>
                <a:gd name="T22" fmla="*/ 18 w 35"/>
                <a:gd name="T23" fmla="*/ 37 h 43"/>
                <a:gd name="T24" fmla="*/ 19 w 35"/>
                <a:gd name="T25" fmla="*/ 34 h 43"/>
                <a:gd name="T26" fmla="*/ 19 w 35"/>
                <a:gd name="T27" fmla="*/ 31 h 43"/>
                <a:gd name="T28" fmla="*/ 17 w 35"/>
                <a:gd name="T29" fmla="*/ 27 h 43"/>
                <a:gd name="T30" fmla="*/ 15 w 35"/>
                <a:gd name="T31" fmla="*/ 22 h 43"/>
                <a:gd name="T32" fmla="*/ 15 w 35"/>
                <a:gd name="T33" fmla="*/ 22 h 43"/>
                <a:gd name="T34" fmla="*/ 12 w 35"/>
                <a:gd name="T35" fmla="*/ 16 h 43"/>
                <a:gd name="T36" fmla="*/ 11 w 35"/>
                <a:gd name="T37" fmla="*/ 12 h 43"/>
                <a:gd name="T38" fmla="*/ 11 w 35"/>
                <a:gd name="T39" fmla="*/ 9 h 43"/>
                <a:gd name="T40" fmla="*/ 12 w 35"/>
                <a:gd name="T41" fmla="*/ 6 h 43"/>
                <a:gd name="T42" fmla="*/ 12 w 35"/>
                <a:gd name="T43" fmla="*/ 6 h 43"/>
                <a:gd name="T44" fmla="*/ 16 w 35"/>
                <a:gd name="T45" fmla="*/ 1 h 43"/>
                <a:gd name="T46" fmla="*/ 20 w 35"/>
                <a:gd name="T47" fmla="*/ 0 h 43"/>
                <a:gd name="T48" fmla="*/ 25 w 35"/>
                <a:gd name="T49" fmla="*/ 1 h 43"/>
                <a:gd name="T50" fmla="*/ 28 w 35"/>
                <a:gd name="T51" fmla="*/ 4 h 43"/>
                <a:gd name="T52" fmla="*/ 28 w 35"/>
                <a:gd name="T53" fmla="*/ 4 h 43"/>
                <a:gd name="T54" fmla="*/ 35 w 35"/>
                <a:gd name="T55" fmla="*/ 12 h 43"/>
                <a:gd name="T56" fmla="*/ 35 w 35"/>
                <a:gd name="T57" fmla="*/ 12 h 43"/>
                <a:gd name="T58" fmla="*/ 34 w 35"/>
                <a:gd name="T59" fmla="*/ 15 h 43"/>
                <a:gd name="T60" fmla="*/ 34 w 35"/>
                <a:gd name="T61" fmla="*/ 15 h 43"/>
                <a:gd name="T62" fmla="*/ 30 w 35"/>
                <a:gd name="T63" fmla="*/ 22 h 43"/>
                <a:gd name="T64" fmla="*/ 28 w 35"/>
                <a:gd name="T65" fmla="*/ 21 h 43"/>
                <a:gd name="T66" fmla="*/ 28 w 35"/>
                <a:gd name="T67" fmla="*/ 21 h 43"/>
                <a:gd name="T68" fmla="*/ 30 w 35"/>
                <a:gd name="T69" fmla="*/ 16 h 43"/>
                <a:gd name="T70" fmla="*/ 30 w 35"/>
                <a:gd name="T71" fmla="*/ 12 h 43"/>
                <a:gd name="T72" fmla="*/ 29 w 35"/>
                <a:gd name="T73" fmla="*/ 9 h 43"/>
                <a:gd name="T74" fmla="*/ 27 w 35"/>
                <a:gd name="T75" fmla="*/ 6 h 43"/>
                <a:gd name="T76" fmla="*/ 27 w 35"/>
                <a:gd name="T77" fmla="*/ 6 h 43"/>
                <a:gd name="T78" fmla="*/ 24 w 35"/>
                <a:gd name="T79" fmla="*/ 4 h 43"/>
                <a:gd name="T80" fmla="*/ 21 w 35"/>
                <a:gd name="T81" fmla="*/ 3 h 43"/>
                <a:gd name="T82" fmla="*/ 19 w 35"/>
                <a:gd name="T83" fmla="*/ 4 h 43"/>
                <a:gd name="T84" fmla="*/ 18 w 35"/>
                <a:gd name="T85" fmla="*/ 6 h 43"/>
                <a:gd name="T86" fmla="*/ 18 w 35"/>
                <a:gd name="T87" fmla="*/ 6 h 43"/>
                <a:gd name="T88" fmla="*/ 17 w 35"/>
                <a:gd name="T89" fmla="*/ 9 h 43"/>
                <a:gd name="T90" fmla="*/ 18 w 35"/>
                <a:gd name="T91" fmla="*/ 15 h 43"/>
                <a:gd name="T92" fmla="*/ 23 w 35"/>
                <a:gd name="T93" fmla="*/ 24 h 43"/>
                <a:gd name="T94" fmla="*/ 23 w 35"/>
                <a:gd name="T95" fmla="*/ 24 h 43"/>
                <a:gd name="T96" fmla="*/ 25 w 35"/>
                <a:gd name="T97" fmla="*/ 28 h 43"/>
                <a:gd name="T98" fmla="*/ 26 w 35"/>
                <a:gd name="T99" fmla="*/ 31 h 43"/>
                <a:gd name="T100" fmla="*/ 25 w 35"/>
                <a:gd name="T101" fmla="*/ 34 h 43"/>
                <a:gd name="T102" fmla="*/ 24 w 35"/>
                <a:gd name="T103" fmla="*/ 39 h 43"/>
                <a:gd name="T104" fmla="*/ 24 w 35"/>
                <a:gd name="T105" fmla="*/ 39 h 43"/>
                <a:gd name="T106" fmla="*/ 20 w 35"/>
                <a:gd name="T107" fmla="*/ 42 h 43"/>
                <a:gd name="T108" fmla="*/ 16 w 35"/>
                <a:gd name="T109" fmla="*/ 43 h 43"/>
                <a:gd name="T110" fmla="*/ 12 w 35"/>
                <a:gd name="T111" fmla="*/ 42 h 43"/>
                <a:gd name="T112" fmla="*/ 7 w 35"/>
                <a:gd name="T113" fmla="*/ 39 h 43"/>
                <a:gd name="T114" fmla="*/ 7 w 35"/>
                <a:gd name="T115" fmla="*/ 39 h 43"/>
                <a:gd name="T116" fmla="*/ 3 w 35"/>
                <a:gd name="T117" fmla="*/ 34 h 43"/>
                <a:gd name="T118" fmla="*/ 0 w 35"/>
                <a:gd name="T119" fmla="*/ 30 h 43"/>
                <a:gd name="T120" fmla="*/ 0 w 35"/>
                <a:gd name="T121" fmla="*/ 30 h 43"/>
                <a:gd name="T122" fmla="*/ 4 w 35"/>
                <a:gd name="T123" fmla="*/ 18 h 43"/>
                <a:gd name="T124" fmla="*/ 7 w 35"/>
                <a:gd name="T125"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 h="43">
                  <a:moveTo>
                    <a:pt x="7" y="19"/>
                  </a:moveTo>
                  <a:lnTo>
                    <a:pt x="7" y="19"/>
                  </a:lnTo>
                  <a:lnTo>
                    <a:pt x="6" y="25"/>
                  </a:lnTo>
                  <a:lnTo>
                    <a:pt x="6" y="30"/>
                  </a:lnTo>
                  <a:lnTo>
                    <a:pt x="7" y="33"/>
                  </a:lnTo>
                  <a:lnTo>
                    <a:pt x="9" y="37"/>
                  </a:lnTo>
                  <a:lnTo>
                    <a:pt x="9" y="37"/>
                  </a:lnTo>
                  <a:lnTo>
                    <a:pt x="11" y="39"/>
                  </a:lnTo>
                  <a:lnTo>
                    <a:pt x="15" y="39"/>
                  </a:lnTo>
                  <a:lnTo>
                    <a:pt x="17" y="39"/>
                  </a:lnTo>
                  <a:lnTo>
                    <a:pt x="18" y="37"/>
                  </a:lnTo>
                  <a:lnTo>
                    <a:pt x="18" y="37"/>
                  </a:lnTo>
                  <a:lnTo>
                    <a:pt x="19" y="34"/>
                  </a:lnTo>
                  <a:lnTo>
                    <a:pt x="19" y="31"/>
                  </a:lnTo>
                  <a:lnTo>
                    <a:pt x="17" y="27"/>
                  </a:lnTo>
                  <a:lnTo>
                    <a:pt x="15" y="22"/>
                  </a:lnTo>
                  <a:lnTo>
                    <a:pt x="15" y="22"/>
                  </a:lnTo>
                  <a:lnTo>
                    <a:pt x="12" y="16"/>
                  </a:lnTo>
                  <a:lnTo>
                    <a:pt x="11" y="12"/>
                  </a:lnTo>
                  <a:lnTo>
                    <a:pt x="11" y="9"/>
                  </a:lnTo>
                  <a:lnTo>
                    <a:pt x="12" y="6"/>
                  </a:lnTo>
                  <a:lnTo>
                    <a:pt x="12" y="6"/>
                  </a:lnTo>
                  <a:lnTo>
                    <a:pt x="16" y="1"/>
                  </a:lnTo>
                  <a:lnTo>
                    <a:pt x="20" y="0"/>
                  </a:lnTo>
                  <a:lnTo>
                    <a:pt x="25" y="1"/>
                  </a:lnTo>
                  <a:lnTo>
                    <a:pt x="28" y="4"/>
                  </a:lnTo>
                  <a:lnTo>
                    <a:pt x="28" y="4"/>
                  </a:lnTo>
                  <a:lnTo>
                    <a:pt x="35" y="12"/>
                  </a:lnTo>
                  <a:lnTo>
                    <a:pt x="35" y="12"/>
                  </a:lnTo>
                  <a:lnTo>
                    <a:pt x="34" y="15"/>
                  </a:lnTo>
                  <a:lnTo>
                    <a:pt x="34" y="15"/>
                  </a:lnTo>
                  <a:lnTo>
                    <a:pt x="30" y="22"/>
                  </a:lnTo>
                  <a:lnTo>
                    <a:pt x="28" y="21"/>
                  </a:lnTo>
                  <a:lnTo>
                    <a:pt x="28" y="21"/>
                  </a:lnTo>
                  <a:lnTo>
                    <a:pt x="30" y="16"/>
                  </a:lnTo>
                  <a:lnTo>
                    <a:pt x="30" y="12"/>
                  </a:lnTo>
                  <a:lnTo>
                    <a:pt x="29" y="9"/>
                  </a:lnTo>
                  <a:lnTo>
                    <a:pt x="27" y="6"/>
                  </a:lnTo>
                  <a:lnTo>
                    <a:pt x="27" y="6"/>
                  </a:lnTo>
                  <a:lnTo>
                    <a:pt x="24" y="4"/>
                  </a:lnTo>
                  <a:lnTo>
                    <a:pt x="21" y="3"/>
                  </a:lnTo>
                  <a:lnTo>
                    <a:pt x="19" y="4"/>
                  </a:lnTo>
                  <a:lnTo>
                    <a:pt x="18" y="6"/>
                  </a:lnTo>
                  <a:lnTo>
                    <a:pt x="18" y="6"/>
                  </a:lnTo>
                  <a:lnTo>
                    <a:pt x="17" y="9"/>
                  </a:lnTo>
                  <a:lnTo>
                    <a:pt x="18" y="15"/>
                  </a:lnTo>
                  <a:lnTo>
                    <a:pt x="23" y="24"/>
                  </a:lnTo>
                  <a:lnTo>
                    <a:pt x="23" y="24"/>
                  </a:lnTo>
                  <a:lnTo>
                    <a:pt x="25" y="28"/>
                  </a:lnTo>
                  <a:lnTo>
                    <a:pt x="26" y="31"/>
                  </a:lnTo>
                  <a:lnTo>
                    <a:pt x="25" y="34"/>
                  </a:lnTo>
                  <a:lnTo>
                    <a:pt x="24" y="39"/>
                  </a:lnTo>
                  <a:lnTo>
                    <a:pt x="24" y="39"/>
                  </a:lnTo>
                  <a:lnTo>
                    <a:pt x="20" y="42"/>
                  </a:lnTo>
                  <a:lnTo>
                    <a:pt x="16" y="43"/>
                  </a:lnTo>
                  <a:lnTo>
                    <a:pt x="12" y="42"/>
                  </a:lnTo>
                  <a:lnTo>
                    <a:pt x="7" y="39"/>
                  </a:lnTo>
                  <a:lnTo>
                    <a:pt x="7" y="39"/>
                  </a:lnTo>
                  <a:lnTo>
                    <a:pt x="3" y="34"/>
                  </a:lnTo>
                  <a:lnTo>
                    <a:pt x="0" y="30"/>
                  </a:lnTo>
                  <a:lnTo>
                    <a:pt x="0" y="30"/>
                  </a:lnTo>
                  <a:lnTo>
                    <a:pt x="4" y="18"/>
                  </a:lnTo>
                  <a:lnTo>
                    <a:pt x="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6" name="Freeform 140">
              <a:extLst>
                <a:ext uri="{FF2B5EF4-FFF2-40B4-BE49-F238E27FC236}">
                  <a16:creationId xmlns:a16="http://schemas.microsoft.com/office/drawing/2014/main" id="{2179EBCF-DEF9-4CCD-A9EC-D7B2B32EA072}"/>
                </a:ext>
              </a:extLst>
            </p:cNvPr>
            <p:cNvSpPr>
              <a:spLocks noEditPoints="1"/>
            </p:cNvSpPr>
            <p:nvPr userDrawn="1"/>
          </p:nvSpPr>
          <p:spPr bwMode="auto">
            <a:xfrm>
              <a:off x="5229" y="204"/>
              <a:ext cx="18" cy="25"/>
            </a:xfrm>
            <a:custGeom>
              <a:avLst/>
              <a:gdLst>
                <a:gd name="T0" fmla="*/ 24 w 37"/>
                <a:gd name="T1" fmla="*/ 25 h 50"/>
                <a:gd name="T2" fmla="*/ 24 w 37"/>
                <a:gd name="T3" fmla="*/ 25 h 50"/>
                <a:gd name="T4" fmla="*/ 24 w 37"/>
                <a:gd name="T5" fmla="*/ 25 h 50"/>
                <a:gd name="T6" fmla="*/ 24 w 37"/>
                <a:gd name="T7" fmla="*/ 25 h 50"/>
                <a:gd name="T8" fmla="*/ 25 w 37"/>
                <a:gd name="T9" fmla="*/ 23 h 50"/>
                <a:gd name="T10" fmla="*/ 30 w 37"/>
                <a:gd name="T11" fmla="*/ 8 h 50"/>
                <a:gd name="T12" fmla="*/ 17 w 37"/>
                <a:gd name="T13" fmla="*/ 15 h 50"/>
                <a:gd name="T14" fmla="*/ 17 w 37"/>
                <a:gd name="T15" fmla="*/ 15 h 50"/>
                <a:gd name="T16" fmla="*/ 17 w 37"/>
                <a:gd name="T17" fmla="*/ 15 h 50"/>
                <a:gd name="T18" fmla="*/ 17 w 37"/>
                <a:gd name="T19" fmla="*/ 15 h 50"/>
                <a:gd name="T20" fmla="*/ 17 w 37"/>
                <a:gd name="T21" fmla="*/ 15 h 50"/>
                <a:gd name="T22" fmla="*/ 24 w 37"/>
                <a:gd name="T23" fmla="*/ 25 h 50"/>
                <a:gd name="T24" fmla="*/ 1 w 37"/>
                <a:gd name="T25" fmla="*/ 17 h 50"/>
                <a:gd name="T26" fmla="*/ 1 w 37"/>
                <a:gd name="T27" fmla="*/ 17 h 50"/>
                <a:gd name="T28" fmla="*/ 3 w 37"/>
                <a:gd name="T29" fmla="*/ 18 h 50"/>
                <a:gd name="T30" fmla="*/ 5 w 37"/>
                <a:gd name="T31" fmla="*/ 18 h 50"/>
                <a:gd name="T32" fmla="*/ 9 w 37"/>
                <a:gd name="T33" fmla="*/ 17 h 50"/>
                <a:gd name="T34" fmla="*/ 29 w 37"/>
                <a:gd name="T35" fmla="*/ 5 h 50"/>
                <a:gd name="T36" fmla="*/ 29 w 37"/>
                <a:gd name="T37" fmla="*/ 5 h 50"/>
                <a:gd name="T38" fmla="*/ 34 w 37"/>
                <a:gd name="T39" fmla="*/ 0 h 50"/>
                <a:gd name="T40" fmla="*/ 37 w 37"/>
                <a:gd name="T41" fmla="*/ 2 h 50"/>
                <a:gd name="T42" fmla="*/ 37 w 37"/>
                <a:gd name="T43" fmla="*/ 2 h 50"/>
                <a:gd name="T44" fmla="*/ 34 w 37"/>
                <a:gd name="T45" fmla="*/ 9 h 50"/>
                <a:gd name="T46" fmla="*/ 25 w 37"/>
                <a:gd name="T47" fmla="*/ 40 h 50"/>
                <a:gd name="T48" fmla="*/ 25 w 37"/>
                <a:gd name="T49" fmla="*/ 40 h 50"/>
                <a:gd name="T50" fmla="*/ 25 w 37"/>
                <a:gd name="T51" fmla="*/ 44 h 50"/>
                <a:gd name="T52" fmla="*/ 27 w 37"/>
                <a:gd name="T53" fmla="*/ 49 h 50"/>
                <a:gd name="T54" fmla="*/ 25 w 37"/>
                <a:gd name="T55" fmla="*/ 50 h 50"/>
                <a:gd name="T56" fmla="*/ 14 w 37"/>
                <a:gd name="T57" fmla="*/ 37 h 50"/>
                <a:gd name="T58" fmla="*/ 15 w 37"/>
                <a:gd name="T59" fmla="*/ 34 h 50"/>
                <a:gd name="T60" fmla="*/ 15 w 37"/>
                <a:gd name="T61" fmla="*/ 34 h 50"/>
                <a:gd name="T62" fmla="*/ 18 w 37"/>
                <a:gd name="T63" fmla="*/ 38 h 50"/>
                <a:gd name="T64" fmla="*/ 21 w 37"/>
                <a:gd name="T65" fmla="*/ 37 h 50"/>
                <a:gd name="T66" fmla="*/ 21 w 37"/>
                <a:gd name="T67" fmla="*/ 37 h 50"/>
                <a:gd name="T68" fmla="*/ 23 w 37"/>
                <a:gd name="T69" fmla="*/ 28 h 50"/>
                <a:gd name="T70" fmla="*/ 23 w 37"/>
                <a:gd name="T71" fmla="*/ 28 h 50"/>
                <a:gd name="T72" fmla="*/ 23 w 37"/>
                <a:gd name="T73" fmla="*/ 28 h 50"/>
                <a:gd name="T74" fmla="*/ 23 w 37"/>
                <a:gd name="T75" fmla="*/ 28 h 50"/>
                <a:gd name="T76" fmla="*/ 17 w 37"/>
                <a:gd name="T77" fmla="*/ 20 h 50"/>
                <a:gd name="T78" fmla="*/ 17 w 37"/>
                <a:gd name="T79" fmla="*/ 20 h 50"/>
                <a:gd name="T80" fmla="*/ 15 w 37"/>
                <a:gd name="T81" fmla="*/ 17 h 50"/>
                <a:gd name="T82" fmla="*/ 14 w 37"/>
                <a:gd name="T83" fmla="*/ 18 h 50"/>
                <a:gd name="T84" fmla="*/ 14 w 37"/>
                <a:gd name="T85" fmla="*/ 18 h 50"/>
                <a:gd name="T86" fmla="*/ 8 w 37"/>
                <a:gd name="T87" fmla="*/ 21 h 50"/>
                <a:gd name="T88" fmla="*/ 8 w 37"/>
                <a:gd name="T89" fmla="*/ 21 h 50"/>
                <a:gd name="T90" fmla="*/ 8 w 37"/>
                <a:gd name="T91" fmla="*/ 25 h 50"/>
                <a:gd name="T92" fmla="*/ 10 w 37"/>
                <a:gd name="T93" fmla="*/ 29 h 50"/>
                <a:gd name="T94" fmla="*/ 9 w 37"/>
                <a:gd name="T95" fmla="*/ 31 h 50"/>
                <a:gd name="T96" fmla="*/ 0 w 37"/>
                <a:gd name="T97" fmla="*/ 18 h 50"/>
                <a:gd name="T98" fmla="*/ 1 w 37"/>
                <a:gd name="T99" fmla="*/ 1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50">
                  <a:moveTo>
                    <a:pt x="24" y="25"/>
                  </a:moveTo>
                  <a:lnTo>
                    <a:pt x="24" y="25"/>
                  </a:lnTo>
                  <a:lnTo>
                    <a:pt x="24" y="25"/>
                  </a:lnTo>
                  <a:lnTo>
                    <a:pt x="24" y="25"/>
                  </a:lnTo>
                  <a:lnTo>
                    <a:pt x="25" y="23"/>
                  </a:lnTo>
                  <a:lnTo>
                    <a:pt x="30" y="8"/>
                  </a:lnTo>
                  <a:lnTo>
                    <a:pt x="17" y="15"/>
                  </a:lnTo>
                  <a:lnTo>
                    <a:pt x="17" y="15"/>
                  </a:lnTo>
                  <a:lnTo>
                    <a:pt x="17" y="15"/>
                  </a:lnTo>
                  <a:lnTo>
                    <a:pt x="17" y="15"/>
                  </a:lnTo>
                  <a:lnTo>
                    <a:pt x="17" y="15"/>
                  </a:lnTo>
                  <a:lnTo>
                    <a:pt x="24" y="25"/>
                  </a:lnTo>
                  <a:close/>
                  <a:moveTo>
                    <a:pt x="1" y="17"/>
                  </a:moveTo>
                  <a:lnTo>
                    <a:pt x="1" y="17"/>
                  </a:lnTo>
                  <a:lnTo>
                    <a:pt x="3" y="18"/>
                  </a:lnTo>
                  <a:lnTo>
                    <a:pt x="5" y="18"/>
                  </a:lnTo>
                  <a:lnTo>
                    <a:pt x="9" y="17"/>
                  </a:lnTo>
                  <a:lnTo>
                    <a:pt x="29" y="5"/>
                  </a:lnTo>
                  <a:lnTo>
                    <a:pt x="29" y="5"/>
                  </a:lnTo>
                  <a:lnTo>
                    <a:pt x="34" y="0"/>
                  </a:lnTo>
                  <a:lnTo>
                    <a:pt x="37" y="2"/>
                  </a:lnTo>
                  <a:lnTo>
                    <a:pt x="37" y="2"/>
                  </a:lnTo>
                  <a:lnTo>
                    <a:pt x="34" y="9"/>
                  </a:lnTo>
                  <a:lnTo>
                    <a:pt x="25" y="40"/>
                  </a:lnTo>
                  <a:lnTo>
                    <a:pt x="25" y="40"/>
                  </a:lnTo>
                  <a:lnTo>
                    <a:pt x="25" y="44"/>
                  </a:lnTo>
                  <a:lnTo>
                    <a:pt x="27" y="49"/>
                  </a:lnTo>
                  <a:lnTo>
                    <a:pt x="25" y="50"/>
                  </a:lnTo>
                  <a:lnTo>
                    <a:pt x="14" y="37"/>
                  </a:lnTo>
                  <a:lnTo>
                    <a:pt x="15" y="34"/>
                  </a:lnTo>
                  <a:lnTo>
                    <a:pt x="15" y="34"/>
                  </a:lnTo>
                  <a:lnTo>
                    <a:pt x="18" y="38"/>
                  </a:lnTo>
                  <a:lnTo>
                    <a:pt x="21" y="37"/>
                  </a:lnTo>
                  <a:lnTo>
                    <a:pt x="21" y="37"/>
                  </a:lnTo>
                  <a:lnTo>
                    <a:pt x="23" y="28"/>
                  </a:lnTo>
                  <a:lnTo>
                    <a:pt x="23" y="28"/>
                  </a:lnTo>
                  <a:lnTo>
                    <a:pt x="23" y="28"/>
                  </a:lnTo>
                  <a:lnTo>
                    <a:pt x="23" y="28"/>
                  </a:lnTo>
                  <a:lnTo>
                    <a:pt x="17" y="20"/>
                  </a:lnTo>
                  <a:lnTo>
                    <a:pt x="17" y="20"/>
                  </a:lnTo>
                  <a:lnTo>
                    <a:pt x="15" y="17"/>
                  </a:lnTo>
                  <a:lnTo>
                    <a:pt x="14" y="18"/>
                  </a:lnTo>
                  <a:lnTo>
                    <a:pt x="14" y="18"/>
                  </a:lnTo>
                  <a:lnTo>
                    <a:pt x="8" y="21"/>
                  </a:lnTo>
                  <a:lnTo>
                    <a:pt x="8" y="21"/>
                  </a:lnTo>
                  <a:lnTo>
                    <a:pt x="8" y="25"/>
                  </a:lnTo>
                  <a:lnTo>
                    <a:pt x="10" y="29"/>
                  </a:lnTo>
                  <a:lnTo>
                    <a:pt x="9" y="31"/>
                  </a:lnTo>
                  <a:lnTo>
                    <a:pt x="0" y="18"/>
                  </a:lnTo>
                  <a:lnTo>
                    <a:pt x="1"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7" name="Rectangle 141">
              <a:extLst>
                <a:ext uri="{FF2B5EF4-FFF2-40B4-BE49-F238E27FC236}">
                  <a16:creationId xmlns:a16="http://schemas.microsoft.com/office/drawing/2014/main" id="{C403A0D2-B72B-442A-A980-C85FAB8B8460}"/>
                </a:ext>
              </a:extLst>
            </p:cNvPr>
            <p:cNvSpPr>
              <a:spLocks noChangeArrowheads="1"/>
            </p:cNvSpPr>
            <p:nvPr userDrawn="1"/>
          </p:nvSpPr>
          <p:spPr bwMode="auto">
            <a:xfrm>
              <a:off x="5356" y="252"/>
              <a:ext cx="292" cy="2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1" name="Freeform 145">
              <a:extLst>
                <a:ext uri="{FF2B5EF4-FFF2-40B4-BE49-F238E27FC236}">
                  <a16:creationId xmlns:a16="http://schemas.microsoft.com/office/drawing/2014/main" id="{0E30A2BA-953B-4FBD-83FD-A3554EF40EA0}"/>
                </a:ext>
              </a:extLst>
            </p:cNvPr>
            <p:cNvSpPr>
              <a:spLocks/>
            </p:cNvSpPr>
            <p:nvPr userDrawn="1"/>
          </p:nvSpPr>
          <p:spPr bwMode="auto">
            <a:xfrm>
              <a:off x="5474" y="257"/>
              <a:ext cx="171" cy="229"/>
            </a:xfrm>
            <a:custGeom>
              <a:avLst/>
              <a:gdLst>
                <a:gd name="T0" fmla="*/ 5 w 341"/>
                <a:gd name="T1" fmla="*/ 458 h 458"/>
                <a:gd name="T2" fmla="*/ 341 w 341"/>
                <a:gd name="T3" fmla="*/ 5 h 458"/>
                <a:gd name="T4" fmla="*/ 341 w 341"/>
                <a:gd name="T5" fmla="*/ 0 h 458"/>
                <a:gd name="T6" fmla="*/ 339 w 341"/>
                <a:gd name="T7" fmla="*/ 0 h 458"/>
                <a:gd name="T8" fmla="*/ 0 w 341"/>
                <a:gd name="T9" fmla="*/ 458 h 458"/>
                <a:gd name="T10" fmla="*/ 5 w 341"/>
                <a:gd name="T11" fmla="*/ 458 h 458"/>
              </a:gdLst>
              <a:ahLst/>
              <a:cxnLst>
                <a:cxn ang="0">
                  <a:pos x="T0" y="T1"/>
                </a:cxn>
                <a:cxn ang="0">
                  <a:pos x="T2" y="T3"/>
                </a:cxn>
                <a:cxn ang="0">
                  <a:pos x="T4" y="T5"/>
                </a:cxn>
                <a:cxn ang="0">
                  <a:pos x="T6" y="T7"/>
                </a:cxn>
                <a:cxn ang="0">
                  <a:pos x="T8" y="T9"/>
                </a:cxn>
                <a:cxn ang="0">
                  <a:pos x="T10" y="T11"/>
                </a:cxn>
              </a:cxnLst>
              <a:rect l="0" t="0" r="r" b="b"/>
              <a:pathLst>
                <a:path w="341" h="458">
                  <a:moveTo>
                    <a:pt x="5" y="458"/>
                  </a:moveTo>
                  <a:lnTo>
                    <a:pt x="341" y="5"/>
                  </a:lnTo>
                  <a:lnTo>
                    <a:pt x="341" y="0"/>
                  </a:lnTo>
                  <a:lnTo>
                    <a:pt x="339" y="0"/>
                  </a:lnTo>
                  <a:lnTo>
                    <a:pt x="0" y="458"/>
                  </a:lnTo>
                  <a:lnTo>
                    <a:pt x="5"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2" name="Freeform 146">
              <a:extLst>
                <a:ext uri="{FF2B5EF4-FFF2-40B4-BE49-F238E27FC236}">
                  <a16:creationId xmlns:a16="http://schemas.microsoft.com/office/drawing/2014/main" id="{A4B8D81B-20E6-4CBE-B9DC-EFABECA341A2}"/>
                </a:ext>
              </a:extLst>
            </p:cNvPr>
            <p:cNvSpPr>
              <a:spLocks/>
            </p:cNvSpPr>
            <p:nvPr userDrawn="1"/>
          </p:nvSpPr>
          <p:spPr bwMode="auto">
            <a:xfrm>
              <a:off x="5369" y="257"/>
              <a:ext cx="14" cy="229"/>
            </a:xfrm>
            <a:custGeom>
              <a:avLst/>
              <a:gdLst>
                <a:gd name="T0" fmla="*/ 3 w 27"/>
                <a:gd name="T1" fmla="*/ 458 h 458"/>
                <a:gd name="T2" fmla="*/ 27 w 27"/>
                <a:gd name="T3" fmla="*/ 0 h 458"/>
                <a:gd name="T4" fmla="*/ 23 w 27"/>
                <a:gd name="T5" fmla="*/ 0 h 458"/>
                <a:gd name="T6" fmla="*/ 0 w 27"/>
                <a:gd name="T7" fmla="*/ 458 h 458"/>
                <a:gd name="T8" fmla="*/ 3 w 27"/>
                <a:gd name="T9" fmla="*/ 458 h 458"/>
              </a:gdLst>
              <a:ahLst/>
              <a:cxnLst>
                <a:cxn ang="0">
                  <a:pos x="T0" y="T1"/>
                </a:cxn>
                <a:cxn ang="0">
                  <a:pos x="T2" y="T3"/>
                </a:cxn>
                <a:cxn ang="0">
                  <a:pos x="T4" y="T5"/>
                </a:cxn>
                <a:cxn ang="0">
                  <a:pos x="T6" y="T7"/>
                </a:cxn>
                <a:cxn ang="0">
                  <a:pos x="T8" y="T9"/>
                </a:cxn>
              </a:cxnLst>
              <a:rect l="0" t="0" r="r" b="b"/>
              <a:pathLst>
                <a:path w="27" h="458">
                  <a:moveTo>
                    <a:pt x="3" y="458"/>
                  </a:moveTo>
                  <a:lnTo>
                    <a:pt x="27" y="0"/>
                  </a:lnTo>
                  <a:lnTo>
                    <a:pt x="23" y="0"/>
                  </a:lnTo>
                  <a:lnTo>
                    <a:pt x="0" y="458"/>
                  </a:lnTo>
                  <a:lnTo>
                    <a:pt x="3"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3" name="Freeform 147">
              <a:extLst>
                <a:ext uri="{FF2B5EF4-FFF2-40B4-BE49-F238E27FC236}">
                  <a16:creationId xmlns:a16="http://schemas.microsoft.com/office/drawing/2014/main" id="{6595E794-10DB-4052-9A11-290BF9EC1BA8}"/>
                </a:ext>
              </a:extLst>
            </p:cNvPr>
            <p:cNvSpPr>
              <a:spLocks/>
            </p:cNvSpPr>
            <p:nvPr userDrawn="1"/>
          </p:nvSpPr>
          <p:spPr bwMode="auto">
            <a:xfrm>
              <a:off x="5378" y="257"/>
              <a:ext cx="27" cy="229"/>
            </a:xfrm>
            <a:custGeom>
              <a:avLst/>
              <a:gdLst>
                <a:gd name="T0" fmla="*/ 5 w 53"/>
                <a:gd name="T1" fmla="*/ 458 h 458"/>
                <a:gd name="T2" fmla="*/ 53 w 53"/>
                <a:gd name="T3" fmla="*/ 0 h 458"/>
                <a:gd name="T4" fmla="*/ 50 w 53"/>
                <a:gd name="T5" fmla="*/ 0 h 458"/>
                <a:gd name="T6" fmla="*/ 0 w 53"/>
                <a:gd name="T7" fmla="*/ 458 h 458"/>
                <a:gd name="T8" fmla="*/ 5 w 53"/>
                <a:gd name="T9" fmla="*/ 458 h 458"/>
              </a:gdLst>
              <a:ahLst/>
              <a:cxnLst>
                <a:cxn ang="0">
                  <a:pos x="T0" y="T1"/>
                </a:cxn>
                <a:cxn ang="0">
                  <a:pos x="T2" y="T3"/>
                </a:cxn>
                <a:cxn ang="0">
                  <a:pos x="T4" y="T5"/>
                </a:cxn>
                <a:cxn ang="0">
                  <a:pos x="T6" y="T7"/>
                </a:cxn>
                <a:cxn ang="0">
                  <a:pos x="T8" y="T9"/>
                </a:cxn>
              </a:cxnLst>
              <a:rect l="0" t="0" r="r" b="b"/>
              <a:pathLst>
                <a:path w="53" h="458">
                  <a:moveTo>
                    <a:pt x="5" y="458"/>
                  </a:moveTo>
                  <a:lnTo>
                    <a:pt x="53" y="0"/>
                  </a:lnTo>
                  <a:lnTo>
                    <a:pt x="50" y="0"/>
                  </a:lnTo>
                  <a:lnTo>
                    <a:pt x="0" y="458"/>
                  </a:lnTo>
                  <a:lnTo>
                    <a:pt x="5"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4" name="Freeform 148">
              <a:extLst>
                <a:ext uri="{FF2B5EF4-FFF2-40B4-BE49-F238E27FC236}">
                  <a16:creationId xmlns:a16="http://schemas.microsoft.com/office/drawing/2014/main" id="{6335D540-ADA0-4C85-8C06-B16BF6CC1ABE}"/>
                </a:ext>
              </a:extLst>
            </p:cNvPr>
            <p:cNvSpPr>
              <a:spLocks/>
            </p:cNvSpPr>
            <p:nvPr userDrawn="1"/>
          </p:nvSpPr>
          <p:spPr bwMode="auto">
            <a:xfrm>
              <a:off x="5388" y="257"/>
              <a:ext cx="40" cy="229"/>
            </a:xfrm>
            <a:custGeom>
              <a:avLst/>
              <a:gdLst>
                <a:gd name="T0" fmla="*/ 5 w 81"/>
                <a:gd name="T1" fmla="*/ 458 h 458"/>
                <a:gd name="T2" fmla="*/ 81 w 81"/>
                <a:gd name="T3" fmla="*/ 0 h 458"/>
                <a:gd name="T4" fmla="*/ 77 w 81"/>
                <a:gd name="T5" fmla="*/ 0 h 458"/>
                <a:gd name="T6" fmla="*/ 0 w 81"/>
                <a:gd name="T7" fmla="*/ 458 h 458"/>
                <a:gd name="T8" fmla="*/ 5 w 81"/>
                <a:gd name="T9" fmla="*/ 458 h 458"/>
              </a:gdLst>
              <a:ahLst/>
              <a:cxnLst>
                <a:cxn ang="0">
                  <a:pos x="T0" y="T1"/>
                </a:cxn>
                <a:cxn ang="0">
                  <a:pos x="T2" y="T3"/>
                </a:cxn>
                <a:cxn ang="0">
                  <a:pos x="T4" y="T5"/>
                </a:cxn>
                <a:cxn ang="0">
                  <a:pos x="T6" y="T7"/>
                </a:cxn>
                <a:cxn ang="0">
                  <a:pos x="T8" y="T9"/>
                </a:cxn>
              </a:cxnLst>
              <a:rect l="0" t="0" r="r" b="b"/>
              <a:pathLst>
                <a:path w="81" h="458">
                  <a:moveTo>
                    <a:pt x="5" y="458"/>
                  </a:moveTo>
                  <a:lnTo>
                    <a:pt x="81" y="0"/>
                  </a:lnTo>
                  <a:lnTo>
                    <a:pt x="77" y="0"/>
                  </a:lnTo>
                  <a:lnTo>
                    <a:pt x="0" y="458"/>
                  </a:lnTo>
                  <a:lnTo>
                    <a:pt x="5"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5" name="Freeform 149">
              <a:extLst>
                <a:ext uri="{FF2B5EF4-FFF2-40B4-BE49-F238E27FC236}">
                  <a16:creationId xmlns:a16="http://schemas.microsoft.com/office/drawing/2014/main" id="{C3B525A8-83CC-46BB-BAF7-7DDD2B416079}"/>
                </a:ext>
              </a:extLst>
            </p:cNvPr>
            <p:cNvSpPr>
              <a:spLocks/>
            </p:cNvSpPr>
            <p:nvPr userDrawn="1"/>
          </p:nvSpPr>
          <p:spPr bwMode="auto">
            <a:xfrm>
              <a:off x="5398" y="257"/>
              <a:ext cx="57" cy="229"/>
            </a:xfrm>
            <a:custGeom>
              <a:avLst/>
              <a:gdLst>
                <a:gd name="T0" fmla="*/ 4 w 113"/>
                <a:gd name="T1" fmla="*/ 458 h 458"/>
                <a:gd name="T2" fmla="*/ 113 w 113"/>
                <a:gd name="T3" fmla="*/ 0 h 458"/>
                <a:gd name="T4" fmla="*/ 110 w 113"/>
                <a:gd name="T5" fmla="*/ 0 h 458"/>
                <a:gd name="T6" fmla="*/ 0 w 113"/>
                <a:gd name="T7" fmla="*/ 458 h 458"/>
                <a:gd name="T8" fmla="*/ 4 w 113"/>
                <a:gd name="T9" fmla="*/ 458 h 458"/>
              </a:gdLst>
              <a:ahLst/>
              <a:cxnLst>
                <a:cxn ang="0">
                  <a:pos x="T0" y="T1"/>
                </a:cxn>
                <a:cxn ang="0">
                  <a:pos x="T2" y="T3"/>
                </a:cxn>
                <a:cxn ang="0">
                  <a:pos x="T4" y="T5"/>
                </a:cxn>
                <a:cxn ang="0">
                  <a:pos x="T6" y="T7"/>
                </a:cxn>
                <a:cxn ang="0">
                  <a:pos x="T8" y="T9"/>
                </a:cxn>
              </a:cxnLst>
              <a:rect l="0" t="0" r="r" b="b"/>
              <a:pathLst>
                <a:path w="113" h="458">
                  <a:moveTo>
                    <a:pt x="4" y="458"/>
                  </a:moveTo>
                  <a:lnTo>
                    <a:pt x="113" y="0"/>
                  </a:lnTo>
                  <a:lnTo>
                    <a:pt x="110" y="0"/>
                  </a:lnTo>
                  <a:lnTo>
                    <a:pt x="0" y="458"/>
                  </a:lnTo>
                  <a:lnTo>
                    <a:pt x="4"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6" name="Freeform 150">
              <a:extLst>
                <a:ext uri="{FF2B5EF4-FFF2-40B4-BE49-F238E27FC236}">
                  <a16:creationId xmlns:a16="http://schemas.microsoft.com/office/drawing/2014/main" id="{B786F69C-337B-43BE-A5D3-ADDC1392E727}"/>
                </a:ext>
              </a:extLst>
            </p:cNvPr>
            <p:cNvSpPr>
              <a:spLocks/>
            </p:cNvSpPr>
            <p:nvPr userDrawn="1"/>
          </p:nvSpPr>
          <p:spPr bwMode="auto">
            <a:xfrm>
              <a:off x="5409" y="257"/>
              <a:ext cx="71" cy="229"/>
            </a:xfrm>
            <a:custGeom>
              <a:avLst/>
              <a:gdLst>
                <a:gd name="T0" fmla="*/ 4 w 144"/>
                <a:gd name="T1" fmla="*/ 458 h 458"/>
                <a:gd name="T2" fmla="*/ 144 w 144"/>
                <a:gd name="T3" fmla="*/ 0 h 458"/>
                <a:gd name="T4" fmla="*/ 141 w 144"/>
                <a:gd name="T5" fmla="*/ 0 h 458"/>
                <a:gd name="T6" fmla="*/ 0 w 144"/>
                <a:gd name="T7" fmla="*/ 458 h 458"/>
                <a:gd name="T8" fmla="*/ 4 w 144"/>
                <a:gd name="T9" fmla="*/ 458 h 458"/>
              </a:gdLst>
              <a:ahLst/>
              <a:cxnLst>
                <a:cxn ang="0">
                  <a:pos x="T0" y="T1"/>
                </a:cxn>
                <a:cxn ang="0">
                  <a:pos x="T2" y="T3"/>
                </a:cxn>
                <a:cxn ang="0">
                  <a:pos x="T4" y="T5"/>
                </a:cxn>
                <a:cxn ang="0">
                  <a:pos x="T6" y="T7"/>
                </a:cxn>
                <a:cxn ang="0">
                  <a:pos x="T8" y="T9"/>
                </a:cxn>
              </a:cxnLst>
              <a:rect l="0" t="0" r="r" b="b"/>
              <a:pathLst>
                <a:path w="144" h="458">
                  <a:moveTo>
                    <a:pt x="4" y="458"/>
                  </a:moveTo>
                  <a:lnTo>
                    <a:pt x="144" y="0"/>
                  </a:lnTo>
                  <a:lnTo>
                    <a:pt x="141" y="0"/>
                  </a:lnTo>
                  <a:lnTo>
                    <a:pt x="0" y="458"/>
                  </a:lnTo>
                  <a:lnTo>
                    <a:pt x="4"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7" name="Freeform 151">
              <a:extLst>
                <a:ext uri="{FF2B5EF4-FFF2-40B4-BE49-F238E27FC236}">
                  <a16:creationId xmlns:a16="http://schemas.microsoft.com/office/drawing/2014/main" id="{90122B6B-68C9-4766-A102-03F911A0112E}"/>
                </a:ext>
              </a:extLst>
            </p:cNvPr>
            <p:cNvSpPr>
              <a:spLocks/>
            </p:cNvSpPr>
            <p:nvPr userDrawn="1"/>
          </p:nvSpPr>
          <p:spPr bwMode="auto">
            <a:xfrm>
              <a:off x="5420" y="257"/>
              <a:ext cx="90" cy="229"/>
            </a:xfrm>
            <a:custGeom>
              <a:avLst/>
              <a:gdLst>
                <a:gd name="T0" fmla="*/ 4 w 180"/>
                <a:gd name="T1" fmla="*/ 458 h 458"/>
                <a:gd name="T2" fmla="*/ 180 w 180"/>
                <a:gd name="T3" fmla="*/ 0 h 458"/>
                <a:gd name="T4" fmla="*/ 176 w 180"/>
                <a:gd name="T5" fmla="*/ 0 h 458"/>
                <a:gd name="T6" fmla="*/ 0 w 180"/>
                <a:gd name="T7" fmla="*/ 458 h 458"/>
                <a:gd name="T8" fmla="*/ 4 w 180"/>
                <a:gd name="T9" fmla="*/ 458 h 458"/>
              </a:gdLst>
              <a:ahLst/>
              <a:cxnLst>
                <a:cxn ang="0">
                  <a:pos x="T0" y="T1"/>
                </a:cxn>
                <a:cxn ang="0">
                  <a:pos x="T2" y="T3"/>
                </a:cxn>
                <a:cxn ang="0">
                  <a:pos x="T4" y="T5"/>
                </a:cxn>
                <a:cxn ang="0">
                  <a:pos x="T6" y="T7"/>
                </a:cxn>
                <a:cxn ang="0">
                  <a:pos x="T8" y="T9"/>
                </a:cxn>
              </a:cxnLst>
              <a:rect l="0" t="0" r="r" b="b"/>
              <a:pathLst>
                <a:path w="180" h="458">
                  <a:moveTo>
                    <a:pt x="4" y="458"/>
                  </a:moveTo>
                  <a:lnTo>
                    <a:pt x="180" y="0"/>
                  </a:lnTo>
                  <a:lnTo>
                    <a:pt x="176" y="0"/>
                  </a:lnTo>
                  <a:lnTo>
                    <a:pt x="0" y="458"/>
                  </a:lnTo>
                  <a:lnTo>
                    <a:pt x="4" y="4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8" name="Freeform 152">
              <a:extLst>
                <a:ext uri="{FF2B5EF4-FFF2-40B4-BE49-F238E27FC236}">
                  <a16:creationId xmlns:a16="http://schemas.microsoft.com/office/drawing/2014/main" id="{9C1E2235-C217-4E12-AA1B-A67CFAE7277B}"/>
                </a:ext>
              </a:extLst>
            </p:cNvPr>
            <p:cNvSpPr>
              <a:spLocks/>
            </p:cNvSpPr>
            <p:nvPr userDrawn="1"/>
          </p:nvSpPr>
          <p:spPr bwMode="auto">
            <a:xfrm>
              <a:off x="5438" y="257"/>
              <a:ext cx="116" cy="229"/>
            </a:xfrm>
            <a:custGeom>
              <a:avLst/>
              <a:gdLst>
                <a:gd name="T0" fmla="*/ 232 w 232"/>
                <a:gd name="T1" fmla="*/ 0 h 458"/>
                <a:gd name="T2" fmla="*/ 228 w 232"/>
                <a:gd name="T3" fmla="*/ 0 h 458"/>
                <a:gd name="T4" fmla="*/ 0 w 232"/>
                <a:gd name="T5" fmla="*/ 458 h 458"/>
                <a:gd name="T6" fmla="*/ 5 w 232"/>
                <a:gd name="T7" fmla="*/ 458 h 458"/>
                <a:gd name="T8" fmla="*/ 232 w 232"/>
                <a:gd name="T9" fmla="*/ 0 h 458"/>
              </a:gdLst>
              <a:ahLst/>
              <a:cxnLst>
                <a:cxn ang="0">
                  <a:pos x="T0" y="T1"/>
                </a:cxn>
                <a:cxn ang="0">
                  <a:pos x="T2" y="T3"/>
                </a:cxn>
                <a:cxn ang="0">
                  <a:pos x="T4" y="T5"/>
                </a:cxn>
                <a:cxn ang="0">
                  <a:pos x="T6" y="T7"/>
                </a:cxn>
                <a:cxn ang="0">
                  <a:pos x="T8" y="T9"/>
                </a:cxn>
              </a:cxnLst>
              <a:rect l="0" t="0" r="r" b="b"/>
              <a:pathLst>
                <a:path w="232" h="458">
                  <a:moveTo>
                    <a:pt x="232" y="0"/>
                  </a:moveTo>
                  <a:lnTo>
                    <a:pt x="228" y="0"/>
                  </a:lnTo>
                  <a:lnTo>
                    <a:pt x="0" y="458"/>
                  </a:lnTo>
                  <a:lnTo>
                    <a:pt x="5" y="458"/>
                  </a:lnTo>
                  <a:lnTo>
                    <a:pt x="2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9" name="Freeform 153">
              <a:extLst>
                <a:ext uri="{FF2B5EF4-FFF2-40B4-BE49-F238E27FC236}">
                  <a16:creationId xmlns:a16="http://schemas.microsoft.com/office/drawing/2014/main" id="{703E44E2-5E50-4AA7-8B6C-703DCA1A8554}"/>
                </a:ext>
              </a:extLst>
            </p:cNvPr>
            <p:cNvSpPr>
              <a:spLocks/>
            </p:cNvSpPr>
            <p:nvPr userDrawn="1"/>
          </p:nvSpPr>
          <p:spPr bwMode="auto">
            <a:xfrm>
              <a:off x="5454" y="257"/>
              <a:ext cx="140" cy="229"/>
            </a:xfrm>
            <a:custGeom>
              <a:avLst/>
              <a:gdLst>
                <a:gd name="T0" fmla="*/ 280 w 280"/>
                <a:gd name="T1" fmla="*/ 0 h 458"/>
                <a:gd name="T2" fmla="*/ 276 w 280"/>
                <a:gd name="T3" fmla="*/ 0 h 458"/>
                <a:gd name="T4" fmla="*/ 0 w 280"/>
                <a:gd name="T5" fmla="*/ 458 h 458"/>
                <a:gd name="T6" fmla="*/ 4 w 280"/>
                <a:gd name="T7" fmla="*/ 458 h 458"/>
                <a:gd name="T8" fmla="*/ 280 w 280"/>
                <a:gd name="T9" fmla="*/ 0 h 458"/>
              </a:gdLst>
              <a:ahLst/>
              <a:cxnLst>
                <a:cxn ang="0">
                  <a:pos x="T0" y="T1"/>
                </a:cxn>
                <a:cxn ang="0">
                  <a:pos x="T2" y="T3"/>
                </a:cxn>
                <a:cxn ang="0">
                  <a:pos x="T4" y="T5"/>
                </a:cxn>
                <a:cxn ang="0">
                  <a:pos x="T6" y="T7"/>
                </a:cxn>
                <a:cxn ang="0">
                  <a:pos x="T8" y="T9"/>
                </a:cxn>
              </a:cxnLst>
              <a:rect l="0" t="0" r="r" b="b"/>
              <a:pathLst>
                <a:path w="280" h="458">
                  <a:moveTo>
                    <a:pt x="280" y="0"/>
                  </a:moveTo>
                  <a:lnTo>
                    <a:pt x="276" y="0"/>
                  </a:lnTo>
                  <a:lnTo>
                    <a:pt x="0" y="458"/>
                  </a:lnTo>
                  <a:lnTo>
                    <a:pt x="4" y="458"/>
                  </a:lnTo>
                  <a:lnTo>
                    <a:pt x="28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0" name="Freeform 154">
              <a:extLst>
                <a:ext uri="{FF2B5EF4-FFF2-40B4-BE49-F238E27FC236}">
                  <a16:creationId xmlns:a16="http://schemas.microsoft.com/office/drawing/2014/main" id="{5AD1DD9C-F66D-4BFA-B065-082E212E37F9}"/>
                </a:ext>
              </a:extLst>
            </p:cNvPr>
            <p:cNvSpPr>
              <a:spLocks/>
            </p:cNvSpPr>
            <p:nvPr userDrawn="1"/>
          </p:nvSpPr>
          <p:spPr bwMode="auto">
            <a:xfrm>
              <a:off x="5508" y="341"/>
              <a:ext cx="137" cy="145"/>
            </a:xfrm>
            <a:custGeom>
              <a:avLst/>
              <a:gdLst>
                <a:gd name="T0" fmla="*/ 274 w 274"/>
                <a:gd name="T1" fmla="*/ 6 h 290"/>
                <a:gd name="T2" fmla="*/ 274 w 274"/>
                <a:gd name="T3" fmla="*/ 0 h 290"/>
                <a:gd name="T4" fmla="*/ 0 w 274"/>
                <a:gd name="T5" fmla="*/ 290 h 290"/>
                <a:gd name="T6" fmla="*/ 6 w 274"/>
                <a:gd name="T7" fmla="*/ 290 h 290"/>
                <a:gd name="T8" fmla="*/ 274 w 274"/>
                <a:gd name="T9" fmla="*/ 6 h 290"/>
              </a:gdLst>
              <a:ahLst/>
              <a:cxnLst>
                <a:cxn ang="0">
                  <a:pos x="T0" y="T1"/>
                </a:cxn>
                <a:cxn ang="0">
                  <a:pos x="T2" y="T3"/>
                </a:cxn>
                <a:cxn ang="0">
                  <a:pos x="T4" y="T5"/>
                </a:cxn>
                <a:cxn ang="0">
                  <a:pos x="T6" y="T7"/>
                </a:cxn>
                <a:cxn ang="0">
                  <a:pos x="T8" y="T9"/>
                </a:cxn>
              </a:cxnLst>
              <a:rect l="0" t="0" r="r" b="b"/>
              <a:pathLst>
                <a:path w="274" h="290">
                  <a:moveTo>
                    <a:pt x="274" y="6"/>
                  </a:moveTo>
                  <a:lnTo>
                    <a:pt x="274" y="0"/>
                  </a:lnTo>
                  <a:lnTo>
                    <a:pt x="0" y="290"/>
                  </a:lnTo>
                  <a:lnTo>
                    <a:pt x="6" y="290"/>
                  </a:lnTo>
                  <a:lnTo>
                    <a:pt x="274"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1" name="Freeform 155">
              <a:extLst>
                <a:ext uri="{FF2B5EF4-FFF2-40B4-BE49-F238E27FC236}">
                  <a16:creationId xmlns:a16="http://schemas.microsoft.com/office/drawing/2014/main" id="{107FD8F4-97B1-41F3-87B6-C385DD21715E}"/>
                </a:ext>
              </a:extLst>
            </p:cNvPr>
            <p:cNvSpPr>
              <a:spLocks/>
            </p:cNvSpPr>
            <p:nvPr userDrawn="1"/>
          </p:nvSpPr>
          <p:spPr bwMode="auto">
            <a:xfrm>
              <a:off x="5546" y="404"/>
              <a:ext cx="99" cy="82"/>
            </a:xfrm>
            <a:custGeom>
              <a:avLst/>
              <a:gdLst>
                <a:gd name="T0" fmla="*/ 197 w 197"/>
                <a:gd name="T1" fmla="*/ 6 h 165"/>
                <a:gd name="T2" fmla="*/ 197 w 197"/>
                <a:gd name="T3" fmla="*/ 0 h 165"/>
                <a:gd name="T4" fmla="*/ 0 w 197"/>
                <a:gd name="T5" fmla="*/ 165 h 165"/>
                <a:gd name="T6" fmla="*/ 7 w 197"/>
                <a:gd name="T7" fmla="*/ 165 h 165"/>
                <a:gd name="T8" fmla="*/ 197 w 197"/>
                <a:gd name="T9" fmla="*/ 6 h 165"/>
              </a:gdLst>
              <a:ahLst/>
              <a:cxnLst>
                <a:cxn ang="0">
                  <a:pos x="T0" y="T1"/>
                </a:cxn>
                <a:cxn ang="0">
                  <a:pos x="T2" y="T3"/>
                </a:cxn>
                <a:cxn ang="0">
                  <a:pos x="T4" y="T5"/>
                </a:cxn>
                <a:cxn ang="0">
                  <a:pos x="T6" y="T7"/>
                </a:cxn>
                <a:cxn ang="0">
                  <a:pos x="T8" y="T9"/>
                </a:cxn>
              </a:cxnLst>
              <a:rect l="0" t="0" r="r" b="b"/>
              <a:pathLst>
                <a:path w="197" h="165">
                  <a:moveTo>
                    <a:pt x="197" y="6"/>
                  </a:moveTo>
                  <a:lnTo>
                    <a:pt x="197" y="0"/>
                  </a:lnTo>
                  <a:lnTo>
                    <a:pt x="0" y="165"/>
                  </a:lnTo>
                  <a:lnTo>
                    <a:pt x="7" y="165"/>
                  </a:lnTo>
                  <a:lnTo>
                    <a:pt x="197"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2" name="Freeform 156">
              <a:extLst>
                <a:ext uri="{FF2B5EF4-FFF2-40B4-BE49-F238E27FC236}">
                  <a16:creationId xmlns:a16="http://schemas.microsoft.com/office/drawing/2014/main" id="{9F0A1808-9100-45FF-8DB1-C3C54EAA1711}"/>
                </a:ext>
              </a:extLst>
            </p:cNvPr>
            <p:cNvSpPr>
              <a:spLocks/>
            </p:cNvSpPr>
            <p:nvPr userDrawn="1"/>
          </p:nvSpPr>
          <p:spPr bwMode="auto">
            <a:xfrm>
              <a:off x="5608" y="463"/>
              <a:ext cx="37" cy="23"/>
            </a:xfrm>
            <a:custGeom>
              <a:avLst/>
              <a:gdLst>
                <a:gd name="T0" fmla="*/ 72 w 72"/>
                <a:gd name="T1" fmla="*/ 6 h 46"/>
                <a:gd name="T2" fmla="*/ 72 w 72"/>
                <a:gd name="T3" fmla="*/ 0 h 46"/>
                <a:gd name="T4" fmla="*/ 0 w 72"/>
                <a:gd name="T5" fmla="*/ 46 h 46"/>
                <a:gd name="T6" fmla="*/ 8 w 72"/>
                <a:gd name="T7" fmla="*/ 46 h 46"/>
                <a:gd name="T8" fmla="*/ 72 w 72"/>
                <a:gd name="T9" fmla="*/ 6 h 46"/>
              </a:gdLst>
              <a:ahLst/>
              <a:cxnLst>
                <a:cxn ang="0">
                  <a:pos x="T0" y="T1"/>
                </a:cxn>
                <a:cxn ang="0">
                  <a:pos x="T2" y="T3"/>
                </a:cxn>
                <a:cxn ang="0">
                  <a:pos x="T4" y="T5"/>
                </a:cxn>
                <a:cxn ang="0">
                  <a:pos x="T6" y="T7"/>
                </a:cxn>
                <a:cxn ang="0">
                  <a:pos x="T8" y="T9"/>
                </a:cxn>
              </a:cxnLst>
              <a:rect l="0" t="0" r="r" b="b"/>
              <a:pathLst>
                <a:path w="72" h="46">
                  <a:moveTo>
                    <a:pt x="72" y="6"/>
                  </a:moveTo>
                  <a:lnTo>
                    <a:pt x="72" y="0"/>
                  </a:lnTo>
                  <a:lnTo>
                    <a:pt x="0" y="46"/>
                  </a:lnTo>
                  <a:lnTo>
                    <a:pt x="8" y="46"/>
                  </a:lnTo>
                  <a:lnTo>
                    <a:pt x="72"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62" name="Freeform 13">
            <a:extLst>
              <a:ext uri="{FF2B5EF4-FFF2-40B4-BE49-F238E27FC236}">
                <a16:creationId xmlns:a16="http://schemas.microsoft.com/office/drawing/2014/main" id="{114B2732-489F-4916-8B5E-450C35408C57}"/>
              </a:ext>
            </a:extLst>
          </p:cNvPr>
          <p:cNvSpPr>
            <a:spLocks/>
          </p:cNvSpPr>
          <p:nvPr userDrawn="1"/>
        </p:nvSpPr>
        <p:spPr bwMode="auto">
          <a:xfrm>
            <a:off x="4519613" y="0"/>
            <a:ext cx="4619625" cy="1184276"/>
          </a:xfrm>
          <a:custGeom>
            <a:avLst/>
            <a:gdLst>
              <a:gd name="T0" fmla="*/ 5820 w 5820"/>
              <a:gd name="T1" fmla="*/ 1492 h 1492"/>
              <a:gd name="T2" fmla="*/ 5820 w 5820"/>
              <a:gd name="T3" fmla="*/ 0 h 1492"/>
              <a:gd name="T4" fmla="*/ 2299 w 5820"/>
              <a:gd name="T5" fmla="*/ 0 h 1492"/>
              <a:gd name="T6" fmla="*/ 0 w 5820"/>
              <a:gd name="T7" fmla="*/ 1492 h 1492"/>
              <a:gd name="T8" fmla="*/ 5820 w 5820"/>
              <a:gd name="T9" fmla="*/ 1492 h 1492"/>
            </a:gdLst>
            <a:ahLst/>
            <a:cxnLst>
              <a:cxn ang="0">
                <a:pos x="T0" y="T1"/>
              </a:cxn>
              <a:cxn ang="0">
                <a:pos x="T2" y="T3"/>
              </a:cxn>
              <a:cxn ang="0">
                <a:pos x="T4" y="T5"/>
              </a:cxn>
              <a:cxn ang="0">
                <a:pos x="T6" y="T7"/>
              </a:cxn>
              <a:cxn ang="0">
                <a:pos x="T8" y="T9"/>
              </a:cxn>
            </a:cxnLst>
            <a:rect l="0" t="0" r="r" b="b"/>
            <a:pathLst>
              <a:path w="5820" h="1492">
                <a:moveTo>
                  <a:pt x="5820" y="1492"/>
                </a:moveTo>
                <a:lnTo>
                  <a:pt x="5820" y="0"/>
                </a:lnTo>
                <a:lnTo>
                  <a:pt x="2299" y="0"/>
                </a:lnTo>
                <a:lnTo>
                  <a:pt x="0" y="1492"/>
                </a:lnTo>
                <a:lnTo>
                  <a:pt x="5820" y="1492"/>
                </a:lnTo>
                <a:close/>
              </a:path>
            </a:pathLst>
          </a:custGeom>
          <a:solidFill>
            <a:srgbClr val="005D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3" name="Picture 162">
            <a:extLst>
              <a:ext uri="{FF2B5EF4-FFF2-40B4-BE49-F238E27FC236}">
                <a16:creationId xmlns:a16="http://schemas.microsoft.com/office/drawing/2014/main" id="{E41313C1-D928-45F2-8991-0786DE43D13C}"/>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6511" r="55208" b="77864"/>
          <a:stretch/>
        </p:blipFill>
        <p:spPr>
          <a:xfrm>
            <a:off x="5257800" y="57870"/>
            <a:ext cx="3855870" cy="1076057"/>
          </a:xfrm>
          <a:prstGeom prst="rect">
            <a:avLst/>
          </a:prstGeom>
        </p:spPr>
      </p:pic>
    </p:spTree>
    <p:extLst>
      <p:ext uri="{BB962C8B-B14F-4D97-AF65-F5344CB8AC3E}">
        <p14:creationId xmlns:p14="http://schemas.microsoft.com/office/powerpoint/2010/main" val="3007356562"/>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7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3000"/>
              </a:lnSpc>
              <a:defRPr sz="2800" b="1" baseline="0">
                <a:solidFill>
                  <a:srgbClr val="008265"/>
                </a:solidFill>
                <a:effectLst/>
                <a:latin typeface="Calibri" pitchFamily="34" charset="0"/>
              </a:defRPr>
            </a:lvl1pPr>
          </a:lstStyle>
          <a:p>
            <a:r>
              <a:rPr lang="en-US" dirty="0"/>
              <a:t>Bottom band: NCEH</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8134"/>
          <a:stretch/>
        </p:blipFill>
        <p:spPr>
          <a:xfrm>
            <a:off x="0" y="6688019"/>
            <a:ext cx="9144000" cy="169981"/>
          </a:xfrm>
          <a:prstGeom prst="rect">
            <a:avLst/>
          </a:prstGeom>
        </p:spPr>
      </p:pic>
      <p:sp>
        <p:nvSpPr>
          <p:cNvPr id="7" name="Text Placeholder 7"/>
          <p:cNvSpPr>
            <a:spLocks noGrp="1"/>
          </p:cNvSpPr>
          <p:nvPr>
            <p:ph type="body" sz="quarter" idx="10"/>
          </p:nvPr>
        </p:nvSpPr>
        <p:spPr>
          <a:xfrm>
            <a:off x="457200" y="1545167"/>
            <a:ext cx="8229600" cy="4455584"/>
          </a:xfrm>
        </p:spPr>
        <p:txBody>
          <a:bodyPr/>
          <a:lstStyle>
            <a:lvl1pPr marL="342900" indent="-342900">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7A003C"/>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38274309"/>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gn="l">
              <a:lnSpc>
                <a:spcPts val="3000"/>
              </a:lnSpc>
              <a:defRPr sz="2800" b="1" baseline="0">
                <a:solidFill>
                  <a:srgbClr val="007050"/>
                </a:solidFill>
                <a:effectLst/>
                <a:latin typeface="Calibri" pitchFamily="34" charset="0"/>
              </a:defRPr>
            </a:lvl1pPr>
          </a:lstStyle>
          <a:p>
            <a:endParaRPr lang="en-US" dirty="0"/>
          </a:p>
        </p:txBody>
      </p:sp>
      <p:sp>
        <p:nvSpPr>
          <p:cNvPr id="3" name="Content Placeholder 2"/>
          <p:cNvSpPr>
            <a:spLocks noGrp="1"/>
          </p:cNvSpPr>
          <p:nvPr>
            <p:ph idx="1"/>
          </p:nvPr>
        </p:nvSpPr>
        <p:spPr>
          <a:xfrm>
            <a:off x="457201" y="1600201"/>
            <a:ext cx="3879669" cy="419100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4807132" y="1600201"/>
            <a:ext cx="3879669" cy="419100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5782"/>
          <a:stretch/>
        </p:blipFill>
        <p:spPr>
          <a:xfrm>
            <a:off x="1" y="6671094"/>
            <a:ext cx="9143999" cy="203673"/>
          </a:xfrm>
          <a:prstGeom prst="rect">
            <a:avLst/>
          </a:prstGeom>
        </p:spPr>
      </p:pic>
    </p:spTree>
    <p:extLst>
      <p:ext uri="{BB962C8B-B14F-4D97-AF65-F5344CB8AC3E}">
        <p14:creationId xmlns:p14="http://schemas.microsoft.com/office/powerpoint/2010/main" val="1429024449"/>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70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4467097"/>
            <a:ext cx="8294913"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457201" y="5900928"/>
            <a:ext cx="77724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571661052"/>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CLOSING">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TextBox 2"/>
          <p:cNvSpPr txBox="1"/>
          <p:nvPr userDrawn="1"/>
        </p:nvSpPr>
        <p:spPr>
          <a:xfrm>
            <a:off x="127219" y="4516333"/>
            <a:ext cx="6639341" cy="1384995"/>
          </a:xfrm>
          <a:prstGeom prst="rect">
            <a:avLst/>
          </a:prstGeom>
          <a:noFill/>
        </p:spPr>
        <p:txBody>
          <a:bodyPr wrap="square" rtlCol="0">
            <a:spAutoFit/>
          </a:bodyPr>
          <a:lstStyle/>
          <a:p>
            <a:pPr eaLnBrk="0" fontAlgn="base" hangingPunct="0">
              <a:spcBef>
                <a:spcPct val="0"/>
              </a:spcBef>
              <a:spcAft>
                <a:spcPct val="0"/>
              </a:spcAft>
            </a:pPr>
            <a:r>
              <a:rPr lang="en-US" sz="1200" dirty="0">
                <a:solidFill>
                  <a:srgbClr val="FFFFFF"/>
                </a:solidFill>
                <a:latin typeface="Calibri" panose="020F0502020204030204" pitchFamily="34" charset="0"/>
              </a:rPr>
              <a:t>For more information, contact NCEH</a:t>
            </a:r>
            <a:br>
              <a:rPr lang="en-US" sz="1200" dirty="0">
                <a:solidFill>
                  <a:srgbClr val="FFFFFF"/>
                </a:solidFill>
                <a:latin typeface="Calibri" panose="020F0502020204030204" pitchFamily="34" charset="0"/>
              </a:rPr>
            </a:br>
            <a:r>
              <a:rPr lang="en-US" sz="1200" dirty="0">
                <a:solidFill>
                  <a:srgbClr val="FFFFFF"/>
                </a:solidFill>
                <a:latin typeface="Calibri" panose="020F0502020204030204" pitchFamily="34" charset="0"/>
              </a:rPr>
              <a:t>1-800-CDC-INFO (232-4636)</a:t>
            </a:r>
            <a:br>
              <a:rPr lang="en-US" sz="1200" dirty="0">
                <a:solidFill>
                  <a:srgbClr val="FFFFFF"/>
                </a:solidFill>
                <a:latin typeface="Calibri" panose="020F0502020204030204" pitchFamily="34" charset="0"/>
              </a:rPr>
            </a:br>
            <a:r>
              <a:rPr lang="en-US" sz="1200" dirty="0">
                <a:solidFill>
                  <a:srgbClr val="FFFFFF"/>
                </a:solidFill>
                <a:latin typeface="Calibri" panose="020F0502020204030204" pitchFamily="34" charset="0"/>
              </a:rPr>
              <a:t>TTY:  1-888-232-6348           www.cdc.gov</a:t>
            </a:r>
            <a:br>
              <a:rPr lang="en-US" sz="1200" dirty="0">
                <a:solidFill>
                  <a:srgbClr val="FFFFFF"/>
                </a:solidFill>
                <a:latin typeface="Calibri" panose="020F0502020204030204" pitchFamily="34" charset="0"/>
              </a:rPr>
            </a:br>
            <a:r>
              <a:rPr lang="en-US" sz="1200" dirty="0">
                <a:solidFill>
                  <a:srgbClr val="FFFFFF"/>
                </a:solidFill>
                <a:latin typeface="Calibri" panose="020F0502020204030204" pitchFamily="34" charset="0"/>
              </a:rPr>
              <a:t>Follow us on Twitter   @</a:t>
            </a:r>
            <a:r>
              <a:rPr lang="en-US" sz="1200" dirty="0" err="1">
                <a:solidFill>
                  <a:srgbClr val="FFFFFF"/>
                </a:solidFill>
                <a:latin typeface="Calibri" panose="020F0502020204030204" pitchFamily="34" charset="0"/>
              </a:rPr>
              <a:t>CDCEnvironment</a:t>
            </a:r>
            <a:br>
              <a:rPr lang="en-US" sz="1200" dirty="0">
                <a:solidFill>
                  <a:srgbClr val="FFFFFF"/>
                </a:solidFill>
                <a:latin typeface="Calibri" panose="020F0502020204030204" pitchFamily="34" charset="0"/>
              </a:rPr>
            </a:br>
            <a:br>
              <a:rPr lang="en-US" sz="1200" dirty="0">
                <a:solidFill>
                  <a:srgbClr val="FFFFFF"/>
                </a:solidFill>
                <a:latin typeface="Calibri" panose="020F0502020204030204" pitchFamily="34" charset="0"/>
              </a:rPr>
            </a:br>
            <a:r>
              <a:rPr lang="en-US" sz="1200" dirty="0">
                <a:solidFill>
                  <a:srgbClr val="FFFFFF"/>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654263352"/>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46037"/>
            <a:ext cx="8458200" cy="868363"/>
          </a:xfrm>
        </p:spPr>
        <p:txBody>
          <a:bodyPr/>
          <a:lstStyle/>
          <a:p>
            <a:r>
              <a:rPr lang="en-US"/>
              <a:t>Click to edit Master title style</a:t>
            </a:r>
          </a:p>
        </p:txBody>
      </p:sp>
      <p:sp>
        <p:nvSpPr>
          <p:cNvPr id="3" name="Text Placeholder 2"/>
          <p:cNvSpPr>
            <a:spLocks noGrp="1"/>
          </p:cNvSpPr>
          <p:nvPr>
            <p:ph type="body" sz="half" idx="1"/>
          </p:nvPr>
        </p:nvSpPr>
        <p:spPr>
          <a:xfrm>
            <a:off x="457200" y="1371601"/>
            <a:ext cx="4038600" cy="494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71601"/>
            <a:ext cx="4038600" cy="494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xfrm>
            <a:off x="457200" y="6356351"/>
            <a:ext cx="2133600" cy="365125"/>
          </a:xfrm>
          <a:prstGeom prst="rect">
            <a:avLst/>
          </a:prstGeom>
          <a:ln/>
        </p:spPr>
        <p:txBody>
          <a:bodyPr/>
          <a:lstStyle>
            <a:lvl1pPr>
              <a:defRPr/>
            </a:lvl1pPr>
          </a:lstStyle>
          <a:p>
            <a:pPr>
              <a:defRPr/>
            </a:pPr>
            <a:r>
              <a:rPr lang="en-US"/>
              <a:t>Cogency TEAM</a:t>
            </a:r>
          </a:p>
        </p:txBody>
      </p:sp>
      <p:sp>
        <p:nvSpPr>
          <p:cNvPr id="6" name="Rectangle 13"/>
          <p:cNvSpPr>
            <a:spLocks noGrp="1" noChangeArrowheads="1"/>
          </p:cNvSpPr>
          <p:nvPr>
            <p:ph type="ftr" sz="quarter" idx="11"/>
          </p:nvPr>
        </p:nvSpPr>
        <p:spPr>
          <a:xfrm>
            <a:off x="3124200" y="6356351"/>
            <a:ext cx="2895600" cy="365125"/>
          </a:xfrm>
          <a:prstGeom prst="rect">
            <a:avLst/>
          </a:prstGeom>
          <a:ln/>
        </p:spPr>
        <p:txBody>
          <a:bodyPr/>
          <a:lstStyle>
            <a:lvl1pPr>
              <a:defRPr/>
            </a:lvl1pPr>
          </a:lstStyle>
          <a:p>
            <a:pPr>
              <a:defRPr/>
            </a:pPr>
            <a:r>
              <a:rPr lang="en-US"/>
              <a:t>Forensic Analytical Consulting Services</a:t>
            </a:r>
          </a:p>
        </p:txBody>
      </p:sp>
    </p:spTree>
    <p:extLst>
      <p:ext uri="{BB962C8B-B14F-4D97-AF65-F5344CB8AC3E}">
        <p14:creationId xmlns:p14="http://schemas.microsoft.com/office/powerpoint/2010/main" val="160946149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762000"/>
          </a:xfrm>
        </p:spPr>
        <p:txBody>
          <a:bodyPr/>
          <a:lstStyle/>
          <a:p>
            <a:r>
              <a:rPr lang="en-US" dirty="0"/>
              <a:t>Click to edit Master title style</a:t>
            </a:r>
          </a:p>
        </p:txBody>
      </p:sp>
      <p:sp>
        <p:nvSpPr>
          <p:cNvPr id="3" name="Content Placeholder 2"/>
          <p:cNvSpPr>
            <a:spLocks noGrp="1"/>
          </p:cNvSpPr>
          <p:nvPr>
            <p:ph idx="1"/>
          </p:nvPr>
        </p:nvSpPr>
        <p:spPr>
          <a:xfrm>
            <a:off x="457200" y="1752600"/>
            <a:ext cx="8229600" cy="4373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r>
              <a:rPr lang="en-US"/>
              <a:t>Cogency TEAM</a:t>
            </a:r>
            <a:endParaRPr lang="en-US" dirty="0"/>
          </a:p>
        </p:txBody>
      </p:sp>
      <p:sp>
        <p:nvSpPr>
          <p:cNvPr id="5" name="Footer Placeholder 4"/>
          <p:cNvSpPr>
            <a:spLocks noGrp="1"/>
          </p:cNvSpPr>
          <p:nvPr>
            <p:ph type="ftr" sz="quarter" idx="11"/>
          </p:nvPr>
        </p:nvSpPr>
        <p:spPr/>
        <p:txBody>
          <a:bodyPr/>
          <a:lstStyle/>
          <a:p>
            <a:r>
              <a:rPr lang="en-US" b="1" i="1"/>
              <a:t>Forensic Analytical Consulting Services</a:t>
            </a:r>
            <a:endParaRPr lang="en-US" dirty="0"/>
          </a:p>
        </p:txBody>
      </p:sp>
      <p:sp>
        <p:nvSpPr>
          <p:cNvPr id="6" name="Slide Number Placeholder 5"/>
          <p:cNvSpPr>
            <a:spLocks noGrp="1"/>
          </p:cNvSpPr>
          <p:nvPr>
            <p:ph type="sldNum" sz="quarter" idx="12"/>
          </p:nvPr>
        </p:nvSpPr>
        <p:spPr>
          <a:xfrm>
            <a:off x="6019800" y="6356350"/>
            <a:ext cx="2667000" cy="365125"/>
          </a:xfrm>
          <a:prstGeom prst="rect">
            <a:avLst/>
          </a:prstGeom>
        </p:spPr>
        <p:txBody>
          <a:bodyPr/>
          <a:lstStyle/>
          <a:p>
            <a:r>
              <a:rPr lang="en-US" dirty="0"/>
              <a:t>Forensic Analytical </a:t>
            </a:r>
          </a:p>
          <a:p>
            <a:r>
              <a:rPr lang="en-US" dirty="0"/>
              <a:t>Consulting Services</a:t>
            </a:r>
            <a:fld id="{9038B044-BF47-4398-AB58-1E49ED76F679}" type="slidenum">
              <a:rPr lang="en-US" smtClean="0"/>
              <a:pPr/>
              <a:t>‹#›</a:t>
            </a:fld>
            <a:endParaRPr lang="en-US" dirty="0"/>
          </a:p>
        </p:txBody>
      </p:sp>
    </p:spTree>
    <p:extLst>
      <p:ext uri="{BB962C8B-B14F-4D97-AF65-F5344CB8AC3E}">
        <p14:creationId xmlns:p14="http://schemas.microsoft.com/office/powerpoint/2010/main" val="419940822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vl1pPr>
          </a:lstStyle>
          <a:p>
            <a:pPr>
              <a:defRPr/>
            </a:pPr>
            <a:fld id="{3E4399BA-71B4-4B34-A1ED-F309DFF64124}" type="slidenum">
              <a:rPr lang="en-US"/>
              <a:pPr>
                <a:defRPr/>
              </a:pPr>
              <a:t>‹#›</a:t>
            </a:fld>
            <a:endParaRPr lang="en-US"/>
          </a:p>
        </p:txBody>
      </p:sp>
    </p:spTree>
    <p:extLst>
      <p:ext uri="{BB962C8B-B14F-4D97-AF65-F5344CB8AC3E}">
        <p14:creationId xmlns:p14="http://schemas.microsoft.com/office/powerpoint/2010/main" val="380260710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Cogency TEAM</a:t>
            </a:r>
          </a:p>
        </p:txBody>
      </p:sp>
      <p:sp>
        <p:nvSpPr>
          <p:cNvPr id="6" name="Footer Placeholder 5"/>
          <p:cNvSpPr>
            <a:spLocks noGrp="1"/>
          </p:cNvSpPr>
          <p:nvPr>
            <p:ph type="ftr" sz="quarter" idx="11"/>
          </p:nvPr>
        </p:nvSpPr>
        <p:spPr/>
        <p:txBody>
          <a:bodyPr/>
          <a:lstStyle/>
          <a:p>
            <a:r>
              <a:rPr lang="en-US"/>
              <a:t>Forensic Analytical Consulting Services</a:t>
            </a:r>
          </a:p>
        </p:txBody>
      </p:sp>
      <p:sp>
        <p:nvSpPr>
          <p:cNvPr id="7" name="Slide Number Placeholder 6"/>
          <p:cNvSpPr>
            <a:spLocks noGrp="1"/>
          </p:cNvSpPr>
          <p:nvPr>
            <p:ph type="sldNum" sz="quarter" idx="12"/>
          </p:nvPr>
        </p:nvSpPr>
        <p:spPr>
          <a:xfrm>
            <a:off x="6019800" y="6356350"/>
            <a:ext cx="2667000" cy="365125"/>
          </a:xfrm>
          <a:prstGeom prst="rect">
            <a:avLst/>
          </a:prstGeom>
        </p:spPr>
        <p:txBody>
          <a:bodyPr/>
          <a:lstStyle/>
          <a:p>
            <a:fld id="{9038B044-BF47-4398-AB58-1E49ED76F679}" type="slidenum">
              <a:rPr lang="en-US" smtClean="0"/>
              <a:t>‹#›</a:t>
            </a:fld>
            <a:endParaRPr lang="en-US"/>
          </a:p>
        </p:txBody>
      </p:sp>
    </p:spTree>
    <p:extLst>
      <p:ext uri="{BB962C8B-B14F-4D97-AF65-F5344CB8AC3E}">
        <p14:creationId xmlns:p14="http://schemas.microsoft.com/office/powerpoint/2010/main" val="105143537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Cogency TEAM</a:t>
            </a:r>
          </a:p>
        </p:txBody>
      </p:sp>
      <p:sp>
        <p:nvSpPr>
          <p:cNvPr id="4" name="Footer Placeholder 3"/>
          <p:cNvSpPr>
            <a:spLocks noGrp="1"/>
          </p:cNvSpPr>
          <p:nvPr>
            <p:ph type="ftr" sz="quarter" idx="11"/>
          </p:nvPr>
        </p:nvSpPr>
        <p:spPr/>
        <p:txBody>
          <a:bodyPr/>
          <a:lstStyle/>
          <a:p>
            <a:r>
              <a:rPr lang="en-US"/>
              <a:t>Forensic Analytical Consulting Services</a:t>
            </a:r>
          </a:p>
        </p:txBody>
      </p:sp>
      <p:sp>
        <p:nvSpPr>
          <p:cNvPr id="5" name="Slide Number Placeholder 4"/>
          <p:cNvSpPr>
            <a:spLocks noGrp="1"/>
          </p:cNvSpPr>
          <p:nvPr>
            <p:ph type="sldNum" sz="quarter" idx="12"/>
          </p:nvPr>
        </p:nvSpPr>
        <p:spPr>
          <a:xfrm>
            <a:off x="6019800" y="6356350"/>
            <a:ext cx="2667000" cy="365125"/>
          </a:xfrm>
          <a:prstGeom prst="rect">
            <a:avLst/>
          </a:prstGeom>
        </p:spPr>
        <p:txBody>
          <a:bodyPr/>
          <a:lstStyle/>
          <a:p>
            <a:fld id="{9038B044-BF47-4398-AB58-1E49ED76F679}" type="slidenum">
              <a:rPr lang="en-US" smtClean="0"/>
              <a:t>‹#›</a:t>
            </a:fld>
            <a:endParaRPr lang="en-US"/>
          </a:p>
        </p:txBody>
      </p:sp>
    </p:spTree>
    <p:extLst>
      <p:ext uri="{BB962C8B-B14F-4D97-AF65-F5344CB8AC3E}">
        <p14:creationId xmlns:p14="http://schemas.microsoft.com/office/powerpoint/2010/main" val="341768669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gn="l">
              <a:lnSpc>
                <a:spcPts val="3000"/>
              </a:lnSpc>
              <a:defRPr sz="2800" b="1" baseline="0">
                <a:solidFill>
                  <a:srgbClr val="8B9B92"/>
                </a:solidFill>
                <a:effectLst/>
                <a:latin typeface="Calibri" panose="020F0502020204030204" pitchFamily="34" charset="0"/>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marL="342900" indent="-342900">
              <a:buClr>
                <a:srgbClr val="8B9B92"/>
              </a:buClr>
              <a:buSzPct val="100000"/>
              <a:buFont typeface="Wingdings" panose="05000000000000000000" pitchFamily="2" charset="2"/>
              <a:buChar char="§"/>
              <a:defRPr sz="2400" b="0" baseline="0">
                <a:solidFill>
                  <a:srgbClr val="5F5F5F"/>
                </a:solidFill>
              </a:defRPr>
            </a:lvl1pPr>
            <a:lvl2pPr marL="742950" indent="-285750">
              <a:buClr>
                <a:srgbClr val="B2A97E"/>
              </a:buClr>
              <a:buSzPct val="100000"/>
              <a:buFont typeface="Arial" panose="020B0604020202020204" pitchFamily="34" charset="0"/>
              <a:buChar char="•"/>
              <a:defRPr sz="2000">
                <a:solidFill>
                  <a:srgbClr val="5F5F5F"/>
                </a:solidFill>
              </a:defRPr>
            </a:lvl2pPr>
            <a:lvl3pPr>
              <a:buClr>
                <a:srgbClr val="B2A97E"/>
              </a:buClr>
              <a:buSzPct val="100000"/>
              <a:buFont typeface="Arial" pitchFamily="34" charset="0"/>
              <a:buChar char="•"/>
              <a:defRPr sz="1800">
                <a:solidFill>
                  <a:srgbClr val="5F5F5F"/>
                </a:solidFill>
              </a:defRPr>
            </a:lvl3pPr>
            <a:lvl4pPr>
              <a:buClr>
                <a:schemeClr val="tx1"/>
              </a:buClr>
              <a:buSzPct val="70000"/>
              <a:buFont typeface="Courier New" pitchFamily="49" charset="0"/>
              <a:buChar char="o"/>
              <a:defRPr sz="1800" baseline="0">
                <a:solidFill>
                  <a:srgbClr val="5F5F5F"/>
                </a:solidFill>
              </a:defRPr>
            </a:lvl4pPr>
            <a:lvl5pPr>
              <a:buClr>
                <a:schemeClr val="tx1"/>
              </a:buClr>
              <a:buSzPct val="70000"/>
              <a:buFont typeface="Arial" pitchFamily="34" charset="0"/>
              <a:buChar char="•"/>
              <a:defRPr sz="1800">
                <a:solidFill>
                  <a:srgbClr val="5F5F5F"/>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1100">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4238847516"/>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bg1"/>
                </a:solidFill>
                <a:effectLst/>
              </a:defRPr>
            </a:lvl1pPr>
          </a:lstStyle>
          <a:p>
            <a:r>
              <a:rPr lang="en-US" dirty="0"/>
              <a:t>Title of Presentation – Myriad Pro</a:t>
            </a:r>
            <a:br>
              <a:rPr lang="en-US" dirty="0"/>
            </a:br>
            <a:r>
              <a:rPr lang="en-US" dirty="0"/>
              <a:t> Bold, Shadow 28pt</a:t>
            </a:r>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tx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6"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tx2"/>
                </a:solidFill>
              </a:defRPr>
            </a:lvl1pPr>
          </a:lstStyle>
          <a:p>
            <a:r>
              <a:rPr lang="en-US" dirty="0"/>
              <a:t>Place Descriptor Here</a:t>
            </a:r>
          </a:p>
        </p:txBody>
      </p:sp>
      <p:sp>
        <p:nvSpPr>
          <p:cNvPr id="7"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tx2"/>
                </a:solidFill>
              </a:defRPr>
            </a:lvl1pPr>
          </a:lstStyle>
          <a:p>
            <a:r>
              <a:rPr lang="en-US" dirty="0"/>
              <a:t>Place Descriptor Here</a:t>
            </a:r>
          </a:p>
        </p:txBody>
      </p:sp>
    </p:spTree>
    <p:extLst>
      <p:ext uri="{BB962C8B-B14F-4D97-AF65-F5344CB8AC3E}">
        <p14:creationId xmlns:p14="http://schemas.microsoft.com/office/powerpoint/2010/main" val="581892280"/>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1345179053"/>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Basic Content (Side-by-Sid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a:t>Headline – Myriad Pro, Bold, Shadow, 28pt</a:t>
            </a:r>
          </a:p>
        </p:txBody>
      </p:sp>
      <p:sp>
        <p:nvSpPr>
          <p:cNvPr id="7" name="Content Placeholder 2"/>
          <p:cNvSpPr>
            <a:spLocks noGrp="1"/>
          </p:cNvSpPr>
          <p:nvPr>
            <p:ph idx="1" hasCustomPrompt="1"/>
          </p:nvPr>
        </p:nvSpPr>
        <p:spPr>
          <a:xfrm>
            <a:off x="457200" y="1600201"/>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10" name="Content Placeholder 2"/>
          <p:cNvSpPr>
            <a:spLocks noGrp="1"/>
          </p:cNvSpPr>
          <p:nvPr>
            <p:ph idx="10" hasCustomPrompt="1"/>
          </p:nvPr>
        </p:nvSpPr>
        <p:spPr>
          <a:xfrm>
            <a:off x="5029200" y="1600200"/>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5" name="Text Placeholder 8"/>
          <p:cNvSpPr>
            <a:spLocks noGrp="1"/>
          </p:cNvSpPr>
          <p:nvPr>
            <p:ph type="body" sz="quarter" idx="11" hasCustomPrompt="1"/>
          </p:nvPr>
        </p:nvSpPr>
        <p:spPr>
          <a:xfrm>
            <a:off x="457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
        <p:nvSpPr>
          <p:cNvPr id="8" name="Text Placeholder 8"/>
          <p:cNvSpPr>
            <a:spLocks noGrp="1"/>
          </p:cNvSpPr>
          <p:nvPr>
            <p:ph type="body" sz="quarter" idx="12" hasCustomPrompt="1"/>
          </p:nvPr>
        </p:nvSpPr>
        <p:spPr>
          <a:xfrm>
            <a:off x="5029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880621932"/>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2562795107"/>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1_Data Slide (side-by-side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a:t>Headline – Myriad Pro, Bold, Shadow, 28pt</a:t>
            </a:r>
          </a:p>
        </p:txBody>
      </p:sp>
      <p:sp>
        <p:nvSpPr>
          <p:cNvPr id="6" name="Content Placeholder 2"/>
          <p:cNvSpPr>
            <a:spLocks noGrp="1"/>
          </p:cNvSpPr>
          <p:nvPr>
            <p:ph idx="1" hasCustomPrompt="1"/>
          </p:nvPr>
        </p:nvSpPr>
        <p:spPr>
          <a:xfrm>
            <a:off x="457200" y="1600201"/>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8" name="Content Placeholder 2"/>
          <p:cNvSpPr>
            <a:spLocks noGrp="1"/>
          </p:cNvSpPr>
          <p:nvPr>
            <p:ph idx="10" hasCustomPrompt="1"/>
          </p:nvPr>
        </p:nvSpPr>
        <p:spPr>
          <a:xfrm>
            <a:off x="5029200" y="1600200"/>
            <a:ext cx="3657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9" name="Text Placeholder 8"/>
          <p:cNvSpPr>
            <a:spLocks noGrp="1"/>
          </p:cNvSpPr>
          <p:nvPr>
            <p:ph type="body" sz="quarter" idx="11" hasCustomPrompt="1"/>
          </p:nvPr>
        </p:nvSpPr>
        <p:spPr>
          <a:xfrm>
            <a:off x="457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
        <p:nvSpPr>
          <p:cNvPr id="10" name="Text Placeholder 8"/>
          <p:cNvSpPr>
            <a:spLocks noGrp="1"/>
          </p:cNvSpPr>
          <p:nvPr>
            <p:ph type="body" sz="quarter" idx="12" hasCustomPrompt="1"/>
          </p:nvPr>
        </p:nvSpPr>
        <p:spPr>
          <a:xfrm>
            <a:off x="5029200" y="5791200"/>
            <a:ext cx="3657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2072126409"/>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tx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a:t>Title of Presenter –Myriad Pro, 18pt</a:t>
            </a:r>
          </a:p>
          <a:p>
            <a:pPr lvl="0"/>
            <a:endParaRPr lang="en-US" sz="1800" dirty="0"/>
          </a:p>
          <a:p>
            <a:pPr lvl="0"/>
            <a:r>
              <a:rPr lang="en-US" sz="1800" dirty="0"/>
              <a:t>Title of Event</a:t>
            </a:r>
          </a:p>
          <a:p>
            <a:pPr lvl="0"/>
            <a:r>
              <a:rPr lang="en-US" sz="1800" dirty="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bg1"/>
                </a:solidFill>
                <a:effectLst/>
              </a:defRPr>
            </a:lvl1pPr>
          </a:lstStyle>
          <a:p>
            <a:r>
              <a:rPr lang="en-US" dirty="0"/>
              <a:t>Title of Presentation – Myriad Pro</a:t>
            </a:r>
            <a:br>
              <a:rPr lang="en-US" dirty="0"/>
            </a:br>
            <a:r>
              <a:rPr lang="en-US" dirty="0"/>
              <a:t> Bold, Shadow 28pt</a:t>
            </a:r>
          </a:p>
        </p:txBody>
      </p:sp>
    </p:spTree>
    <p:extLst>
      <p:ext uri="{BB962C8B-B14F-4D97-AF65-F5344CB8AC3E}">
        <p14:creationId xmlns:p14="http://schemas.microsoft.com/office/powerpoint/2010/main" val="1248955419"/>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bg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2400" b="1" baseline="0">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baseline="0">
                <a:solidFill>
                  <a:schemeClr val="tx2"/>
                </a:solidFill>
              </a:defRPr>
            </a:lvl4pPr>
            <a:lvl5pPr>
              <a:buClr>
                <a:schemeClr val="bg1"/>
              </a:buClr>
              <a:buSzPct val="70000"/>
              <a:buFont typeface="Arial" pitchFamily="34" charset="0"/>
              <a:buChar char="•"/>
              <a:defRPr sz="1800">
                <a:solidFill>
                  <a:schemeClr val="tx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2483638288"/>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bg1"/>
                </a:solidFill>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789664407"/>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bg1"/>
                </a:solidFill>
                <a:effectLst/>
              </a:defRPr>
            </a:lvl1pPr>
          </a:lstStyle>
          <a:p>
            <a:r>
              <a:rPr lang="en-US" dirty="0"/>
              <a:t>Header – Myriad Pro, bold, shadow, 20pt</a:t>
            </a:r>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bg1"/>
              </a:buClr>
              <a:buSzPct val="70000"/>
              <a:buFont typeface="Wingdings" pitchFamily="2" charset="2"/>
              <a:buChar char="q"/>
              <a:defRPr sz="2400" b="1">
                <a:solidFill>
                  <a:schemeClr val="tx2"/>
                </a:solidFill>
              </a:defRPr>
            </a:lvl1pPr>
            <a:lvl2pPr>
              <a:buClr>
                <a:schemeClr val="bg1"/>
              </a:buClr>
              <a:buSzPct val="100000"/>
              <a:buFont typeface="Wingdings" pitchFamily="2" charset="2"/>
              <a:buChar char="§"/>
              <a:defRPr sz="2000">
                <a:solidFill>
                  <a:schemeClr val="tx2"/>
                </a:solidFill>
              </a:defRPr>
            </a:lvl2pPr>
            <a:lvl3pPr>
              <a:buClr>
                <a:schemeClr val="bg1"/>
              </a:buClr>
              <a:buSzPct val="100000"/>
              <a:buFont typeface="Arial" pitchFamily="34" charset="0"/>
              <a:buChar char="•"/>
              <a:defRPr sz="1800">
                <a:solidFill>
                  <a:schemeClr val="tx2"/>
                </a:solidFill>
              </a:defRPr>
            </a:lvl3pPr>
            <a:lvl4pPr>
              <a:buClr>
                <a:schemeClr val="bg1"/>
              </a:buClr>
              <a:buSzPct val="70000"/>
              <a:buFont typeface="Courier New" pitchFamily="49" charset="0"/>
              <a:buChar char="o"/>
              <a:defRPr sz="1800">
                <a:solidFill>
                  <a:schemeClr val="tx2"/>
                </a:solidFill>
              </a:defRPr>
            </a:lvl4pPr>
            <a:lvl5pPr>
              <a:buClr>
                <a:schemeClr val="bg1"/>
              </a:buClr>
              <a:buSzPct val="70000"/>
              <a:buFont typeface="Arial" pitchFamily="34" charset="0"/>
              <a:buChar char="•"/>
              <a:defRPr sz="1800">
                <a:solidFill>
                  <a:schemeClr val="tx2"/>
                </a:solidFill>
              </a:defRPr>
            </a:lvl5pPr>
            <a:lvl6pPr>
              <a:defRPr sz="2000"/>
            </a:lvl6pPr>
            <a:lvl7pPr>
              <a:defRPr sz="2000"/>
            </a:lvl7pPr>
            <a:lvl8pPr>
              <a:defRPr sz="2000"/>
            </a:lvl8pPr>
            <a:lvl9pPr>
              <a:defRPr sz="2000"/>
            </a:lvl9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Paragraph of type</a:t>
            </a:r>
          </a:p>
          <a:p>
            <a:pPr lvl="0"/>
            <a:r>
              <a:rPr lang="en-US" dirty="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79096072"/>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bg1"/>
                </a:solidFill>
                <a:effectLst/>
              </a:defRPr>
            </a:lvl1pPr>
          </a:lstStyle>
          <a:p>
            <a:r>
              <a:rPr lang="en-US" dirty="0"/>
              <a:t>Photo Title – Myriad Pro, Bold, Shadow, 20pt</a:t>
            </a:r>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bg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Caption or credits for photo – Myriad Pro, 14pt</a:t>
            </a:r>
          </a:p>
        </p:txBody>
      </p:sp>
    </p:spTree>
    <p:extLst>
      <p:ext uri="{BB962C8B-B14F-4D97-AF65-F5344CB8AC3E}">
        <p14:creationId xmlns:p14="http://schemas.microsoft.com/office/powerpoint/2010/main" val="1518949027"/>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tx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Closing– Myriad Pro, Bold, 28pt</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tx2"/>
                </a:solidFill>
              </a:defRPr>
            </a:lvl1pPr>
          </a:lstStyle>
          <a:p>
            <a:r>
              <a:rPr lang="en-US" dirty="0"/>
              <a:t>Place Descriptor Here</a:t>
            </a:r>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tx2"/>
                </a:solidFill>
              </a:defRPr>
            </a:lvl1pPr>
          </a:lstStyle>
          <a:p>
            <a:r>
              <a:rPr lang="en-US" dirty="0"/>
              <a:t>Place Descriptor Here</a:t>
            </a:r>
          </a:p>
        </p:txBody>
      </p:sp>
    </p:spTree>
    <p:extLst>
      <p:ext uri="{BB962C8B-B14F-4D97-AF65-F5344CB8AC3E}">
        <p14:creationId xmlns:p14="http://schemas.microsoft.com/office/powerpoint/2010/main" val="1928453579"/>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dirty="0">
              <a:solidFill>
                <a:srgbClr val="0F56DC"/>
              </a:solidFill>
            </a:endParaRPr>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dirty="0">
              <a:solidFill>
                <a:srgbClr val="0F56DC"/>
              </a:solidFill>
            </a:endParaRPr>
          </a:p>
        </p:txBody>
      </p:sp>
      <p:sp>
        <p:nvSpPr>
          <p:cNvPr id="4"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FAFD6DC5-11FF-4006-9677-FAD3DABB85BB}" type="slidenum">
              <a:rPr lang="en-US">
                <a:solidFill>
                  <a:srgbClr val="0F56DC"/>
                </a:solidFill>
              </a:rPr>
              <a:pPr>
                <a:defRPr/>
              </a:pPr>
              <a:t>‹#›</a:t>
            </a:fld>
            <a:endParaRPr lang="en-US" dirty="0">
              <a:solidFill>
                <a:srgbClr val="0F56DC"/>
              </a:solidFill>
            </a:endParaRPr>
          </a:p>
        </p:txBody>
      </p:sp>
    </p:spTree>
    <p:extLst>
      <p:ext uri="{BB962C8B-B14F-4D97-AF65-F5344CB8AC3E}">
        <p14:creationId xmlns:p14="http://schemas.microsoft.com/office/powerpoint/2010/main" val="86441491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2003" y="2971661"/>
            <a:ext cx="5876194" cy="1470025"/>
          </a:xfrm>
        </p:spPr>
        <p:txBody>
          <a:bodyPr>
            <a:normAutofit/>
          </a:bodyPr>
          <a:lstStyle>
            <a:lvl1pPr algn="l">
              <a:defRPr sz="4800" b="1" i="0" u="none" cap="small" baseline="0">
                <a:solidFill>
                  <a:srgbClr val="006BBF"/>
                </a:solidFill>
              </a:defRPr>
            </a:lvl1pPr>
          </a:lstStyle>
          <a:p>
            <a:r>
              <a:rPr lang="en-US" dirty="0"/>
              <a:t>Click to edit Master title style</a:t>
            </a:r>
          </a:p>
        </p:txBody>
      </p:sp>
      <p:sp>
        <p:nvSpPr>
          <p:cNvPr id="3" name="Subtitle 2"/>
          <p:cNvSpPr>
            <a:spLocks noGrp="1"/>
          </p:cNvSpPr>
          <p:nvPr>
            <p:ph type="subTitle" idx="1" hasCustomPrompt="1"/>
          </p:nvPr>
        </p:nvSpPr>
        <p:spPr>
          <a:xfrm>
            <a:off x="2582007" y="4777532"/>
            <a:ext cx="5876194" cy="1252156"/>
          </a:xfrm>
        </p:spPr>
        <p:txBody>
          <a:bodyPr>
            <a:noAutofit/>
          </a:bodyPr>
          <a:lstStyle>
            <a:lvl1pPr marL="0" indent="0" algn="l">
              <a:buNone/>
              <a:defRPr sz="3600" b="0" i="0">
                <a:solidFill>
                  <a:schemeClr val="tx1"/>
                </a:solidFill>
                <a:latin typeface="+mj-lt"/>
                <a:cs typeface="Futura Std Bold"/>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3" name="Alternate Process 12"/>
          <p:cNvSpPr/>
          <p:nvPr userDrawn="1"/>
        </p:nvSpPr>
        <p:spPr>
          <a:xfrm flipV="1">
            <a:off x="2582003" y="4592168"/>
            <a:ext cx="5876196" cy="45719"/>
          </a:xfrm>
          <a:prstGeom prst="flowChartAlternateProcess">
            <a:avLst/>
          </a:prstGeom>
          <a:solidFill>
            <a:srgbClr val="006B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userDrawn="1"/>
        </p:nvSpPr>
        <p:spPr>
          <a:xfrm>
            <a:off x="0" y="123898"/>
            <a:ext cx="9144000" cy="91440"/>
          </a:xfrm>
          <a:prstGeom prst="rect">
            <a:avLst/>
          </a:prstGeom>
          <a:solidFill>
            <a:schemeClr val="tx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pic>
        <p:nvPicPr>
          <p:cNvPr id="4" name="Picture 3" descr="SPL-logo-100-34-0-2-Reg all box.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225" y="334968"/>
            <a:ext cx="3225257" cy="1238886"/>
          </a:xfrm>
          <a:prstGeom prst="rect">
            <a:avLst/>
          </a:prstGeom>
        </p:spPr>
      </p:pic>
    </p:spTree>
    <p:extLst>
      <p:ext uri="{BB962C8B-B14F-4D97-AF65-F5344CB8AC3E}">
        <p14:creationId xmlns:p14="http://schemas.microsoft.com/office/powerpoint/2010/main" val="107122026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02617" y="2301177"/>
            <a:ext cx="5876194" cy="1470025"/>
          </a:xfrm>
        </p:spPr>
        <p:txBody>
          <a:bodyPr>
            <a:normAutofit/>
          </a:bodyPr>
          <a:lstStyle>
            <a:lvl1pPr algn="l">
              <a:defRPr sz="4800" b="1" i="0" u="none" cap="small" baseline="0">
                <a:solidFill>
                  <a:srgbClr val="006BBF"/>
                </a:solidFill>
                <a:latin typeface="+mj-lt"/>
              </a:defRPr>
            </a:lvl1pPr>
          </a:lstStyle>
          <a:p>
            <a:r>
              <a:rPr lang="en-US" dirty="0"/>
              <a:t>Click to edit Master title style</a:t>
            </a:r>
          </a:p>
        </p:txBody>
      </p:sp>
      <p:sp>
        <p:nvSpPr>
          <p:cNvPr id="3" name="Subtitle 2"/>
          <p:cNvSpPr>
            <a:spLocks noGrp="1"/>
          </p:cNvSpPr>
          <p:nvPr>
            <p:ph type="subTitle" idx="1" hasCustomPrompt="1"/>
          </p:nvPr>
        </p:nvSpPr>
        <p:spPr>
          <a:xfrm>
            <a:off x="2602617" y="3771202"/>
            <a:ext cx="5876194" cy="1252156"/>
          </a:xfrm>
        </p:spPr>
        <p:txBody>
          <a:bodyPr>
            <a:noAutofit/>
          </a:bodyPr>
          <a:lstStyle>
            <a:lvl1pPr marL="0" indent="0" algn="l">
              <a:buNone/>
              <a:defRPr sz="3600" b="0" i="0">
                <a:solidFill>
                  <a:schemeClr val="tx1"/>
                </a:solidFill>
                <a:latin typeface="+mj-lt"/>
                <a:cs typeface="Futura Std Bold"/>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extBox 10"/>
          <p:cNvSpPr txBox="1"/>
          <p:nvPr userDrawn="1"/>
        </p:nvSpPr>
        <p:spPr>
          <a:xfrm>
            <a:off x="4432300" y="5083985"/>
            <a:ext cx="4483100" cy="1354217"/>
          </a:xfrm>
          <a:prstGeom prst="rect">
            <a:avLst/>
          </a:prstGeom>
          <a:noFill/>
        </p:spPr>
        <p:txBody>
          <a:bodyPr wrap="square" rtlCol="0">
            <a:spAutoFit/>
          </a:bodyPr>
          <a:lstStyle/>
          <a:p>
            <a:r>
              <a:rPr lang="en-US" sz="2800" dirty="0">
                <a:solidFill>
                  <a:prstClr val="black"/>
                </a:solidFill>
                <a:cs typeface="Futura Std Book"/>
              </a:rPr>
              <a:t>Janet E. Stout, PhD</a:t>
            </a:r>
            <a:br>
              <a:rPr lang="en-US" sz="2800" dirty="0">
                <a:solidFill>
                  <a:prstClr val="black"/>
                </a:solidFill>
                <a:cs typeface="Futura Std Book"/>
              </a:rPr>
            </a:br>
            <a:r>
              <a:rPr lang="en-US" dirty="0">
                <a:solidFill>
                  <a:prstClr val="black"/>
                </a:solidFill>
                <a:cs typeface="Futura Std Book"/>
              </a:rPr>
              <a:t>Director, Special Pathogens Laboratory</a:t>
            </a:r>
          </a:p>
          <a:p>
            <a:r>
              <a:rPr lang="en-US" dirty="0">
                <a:solidFill>
                  <a:prstClr val="black"/>
                </a:solidFill>
                <a:cs typeface="Futura Std Book"/>
              </a:rPr>
              <a:t>Research Associate Professor</a:t>
            </a:r>
          </a:p>
          <a:p>
            <a:r>
              <a:rPr lang="en-US" dirty="0">
                <a:solidFill>
                  <a:prstClr val="black"/>
                </a:solidFill>
                <a:cs typeface="Futura Std Book"/>
              </a:rPr>
              <a:t>University of Pittsburgh</a:t>
            </a:r>
          </a:p>
        </p:txBody>
      </p:sp>
      <p:sp>
        <p:nvSpPr>
          <p:cNvPr id="13" name="Alternate Process 12"/>
          <p:cNvSpPr/>
          <p:nvPr userDrawn="1"/>
        </p:nvSpPr>
        <p:spPr>
          <a:xfrm flipV="1">
            <a:off x="2582006" y="4997268"/>
            <a:ext cx="5876196" cy="27432"/>
          </a:xfrm>
          <a:prstGeom prst="flowChartAlternateProcess">
            <a:avLst/>
          </a:prstGeom>
          <a:solidFill>
            <a:srgbClr val="006B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0" name="Rectangle 9"/>
          <p:cNvSpPr/>
          <p:nvPr userDrawn="1"/>
        </p:nvSpPr>
        <p:spPr>
          <a:xfrm>
            <a:off x="0" y="123898"/>
            <a:ext cx="9144000" cy="91440"/>
          </a:xfrm>
          <a:prstGeom prst="rect">
            <a:avLst/>
          </a:prstGeom>
          <a:solidFill>
            <a:schemeClr val="tx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pic>
        <p:nvPicPr>
          <p:cNvPr id="9" name="Picture 8" descr="SPL-logo-100-34-0-2-Reg all box.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8225" y="334968"/>
            <a:ext cx="3225257" cy="1238886"/>
          </a:xfrm>
          <a:prstGeom prst="rect">
            <a:avLst/>
          </a:prstGeom>
        </p:spPr>
      </p:pic>
    </p:spTree>
    <p:extLst>
      <p:ext uri="{BB962C8B-B14F-4D97-AF65-F5344CB8AC3E}">
        <p14:creationId xmlns:p14="http://schemas.microsoft.com/office/powerpoint/2010/main" val="392400133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582008" y="3688958"/>
            <a:ext cx="5876194" cy="1252156"/>
          </a:xfrm>
        </p:spPr>
        <p:txBody>
          <a:bodyPr>
            <a:noAutofit/>
          </a:bodyPr>
          <a:lstStyle>
            <a:lvl1pPr marL="0" indent="0" algn="l">
              <a:buNone/>
              <a:defRPr sz="3600" b="0" i="0">
                <a:solidFill>
                  <a:schemeClr val="tx1"/>
                </a:solidFill>
                <a:latin typeface="+mj-lt"/>
                <a:cs typeface="Futura Std Bold"/>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descr="SPL-logo-100-34-0-2-PowerPoin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1198" y="380859"/>
            <a:ext cx="2420808" cy="867235"/>
          </a:xfrm>
          <a:prstGeom prst="rect">
            <a:avLst/>
          </a:prstGeom>
        </p:spPr>
      </p:pic>
      <p:pic>
        <p:nvPicPr>
          <p:cNvPr id="9" name="Picture 8" descr="SPL-logo-100-34-0-2-PowerPoint.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1198" y="380859"/>
            <a:ext cx="2420808" cy="867235"/>
          </a:xfrm>
          <a:prstGeom prst="rect">
            <a:avLst/>
          </a:prstGeom>
        </p:spPr>
      </p:pic>
      <p:sp>
        <p:nvSpPr>
          <p:cNvPr id="11" name="TextBox 10"/>
          <p:cNvSpPr txBox="1"/>
          <p:nvPr userDrawn="1"/>
        </p:nvSpPr>
        <p:spPr>
          <a:xfrm>
            <a:off x="4093947" y="5111568"/>
            <a:ext cx="5050053" cy="1243417"/>
          </a:xfrm>
          <a:prstGeom prst="rect">
            <a:avLst/>
          </a:prstGeom>
          <a:noFill/>
        </p:spPr>
        <p:txBody>
          <a:bodyPr wrap="square" rtlCol="0">
            <a:spAutoFit/>
          </a:bodyPr>
          <a:lstStyle/>
          <a:p>
            <a:pPr>
              <a:lnSpc>
                <a:spcPct val="110000"/>
              </a:lnSpc>
            </a:pPr>
            <a:r>
              <a:rPr lang="en-US" sz="2800" dirty="0">
                <a:solidFill>
                  <a:prstClr val="black"/>
                </a:solidFill>
                <a:cs typeface="Futura Std Book"/>
              </a:rPr>
              <a:t>Frank Sidari III, PE, BCEE</a:t>
            </a:r>
            <a:br>
              <a:rPr lang="en-US" sz="2800" dirty="0">
                <a:solidFill>
                  <a:prstClr val="black"/>
                </a:solidFill>
                <a:cs typeface="Futura Std Book"/>
              </a:rPr>
            </a:br>
            <a:r>
              <a:rPr lang="en-US" sz="2000" dirty="0">
                <a:solidFill>
                  <a:prstClr val="black"/>
                </a:solidFill>
                <a:cs typeface="Futura Std Book"/>
              </a:rPr>
              <a:t>VP, SPL Consulting Services</a:t>
            </a:r>
            <a:br>
              <a:rPr lang="en-US" sz="2000" dirty="0">
                <a:solidFill>
                  <a:prstClr val="black"/>
                </a:solidFill>
                <a:cs typeface="Futura Std Book"/>
              </a:rPr>
            </a:br>
            <a:r>
              <a:rPr lang="en-US" sz="2000" dirty="0">
                <a:solidFill>
                  <a:prstClr val="black"/>
                </a:solidFill>
                <a:cs typeface="Futura Std Book"/>
              </a:rPr>
              <a:t>Civil and Environmental Engineer </a:t>
            </a:r>
          </a:p>
        </p:txBody>
      </p:sp>
      <p:sp>
        <p:nvSpPr>
          <p:cNvPr id="13" name="Alternate Process 12"/>
          <p:cNvSpPr/>
          <p:nvPr userDrawn="1"/>
        </p:nvSpPr>
        <p:spPr>
          <a:xfrm flipV="1">
            <a:off x="2582006" y="4997268"/>
            <a:ext cx="5876196" cy="27432"/>
          </a:xfrm>
          <a:prstGeom prst="flowChartAlternateProcess">
            <a:avLst/>
          </a:prstGeom>
          <a:solidFill>
            <a:srgbClr val="006B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4" name="Title 1"/>
          <p:cNvSpPr>
            <a:spLocks noGrp="1"/>
          </p:cNvSpPr>
          <p:nvPr>
            <p:ph type="ctrTitle"/>
          </p:nvPr>
        </p:nvSpPr>
        <p:spPr>
          <a:xfrm>
            <a:off x="2582006" y="2275087"/>
            <a:ext cx="5876194" cy="1470025"/>
          </a:xfrm>
        </p:spPr>
        <p:txBody>
          <a:bodyPr>
            <a:normAutofit/>
          </a:bodyPr>
          <a:lstStyle>
            <a:lvl1pPr algn="l">
              <a:defRPr sz="4800" b="1" i="0" u="none" cap="small" baseline="0">
                <a:solidFill>
                  <a:srgbClr val="006BBF"/>
                </a:solidFill>
              </a:defRPr>
            </a:lvl1pPr>
          </a:lstStyle>
          <a:p>
            <a:r>
              <a:rPr lang="en-US" dirty="0"/>
              <a:t>Click to edit Master title style</a:t>
            </a:r>
          </a:p>
        </p:txBody>
      </p:sp>
      <p:sp>
        <p:nvSpPr>
          <p:cNvPr id="10" name="Rectangle 9"/>
          <p:cNvSpPr/>
          <p:nvPr userDrawn="1"/>
        </p:nvSpPr>
        <p:spPr>
          <a:xfrm>
            <a:off x="0" y="123898"/>
            <a:ext cx="9144000" cy="91440"/>
          </a:xfrm>
          <a:prstGeom prst="rect">
            <a:avLst/>
          </a:prstGeom>
          <a:solidFill>
            <a:schemeClr val="tx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89407449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645110" y="3748408"/>
            <a:ext cx="5876194" cy="1073414"/>
          </a:xfrm>
        </p:spPr>
        <p:txBody>
          <a:bodyPr>
            <a:noAutofit/>
          </a:bodyPr>
          <a:lstStyle>
            <a:lvl1pPr marL="0" indent="0" algn="l">
              <a:buNone/>
              <a:defRPr sz="3600" b="0" i="0">
                <a:solidFill>
                  <a:schemeClr val="tx1"/>
                </a:solidFill>
                <a:latin typeface="+mj-lt"/>
                <a:cs typeface="Futura Std Bold"/>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descr="SPL-logo-100-34-0-2-PowerPoin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1198" y="380859"/>
            <a:ext cx="2420808" cy="867235"/>
          </a:xfrm>
          <a:prstGeom prst="rect">
            <a:avLst/>
          </a:prstGeom>
        </p:spPr>
      </p:pic>
      <p:sp>
        <p:nvSpPr>
          <p:cNvPr id="8" name="Alternate Process 7"/>
          <p:cNvSpPr/>
          <p:nvPr userDrawn="1"/>
        </p:nvSpPr>
        <p:spPr>
          <a:xfrm flipV="1">
            <a:off x="2582006" y="4997268"/>
            <a:ext cx="5876196" cy="27432"/>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0" name="TextBox 9"/>
          <p:cNvSpPr txBox="1"/>
          <p:nvPr/>
        </p:nvSpPr>
        <p:spPr>
          <a:xfrm>
            <a:off x="2503127" y="5218433"/>
            <a:ext cx="3229677" cy="1384995"/>
          </a:xfrm>
          <a:prstGeom prst="rect">
            <a:avLst/>
          </a:prstGeom>
          <a:noFill/>
        </p:spPr>
        <p:txBody>
          <a:bodyPr wrap="square" rtlCol="0">
            <a:spAutoFit/>
          </a:bodyPr>
          <a:lstStyle/>
          <a:p>
            <a:r>
              <a:rPr lang="en-US" sz="2000" dirty="0">
                <a:solidFill>
                  <a:prstClr val="black"/>
                </a:solidFill>
                <a:cs typeface="Futura Std Book"/>
              </a:rPr>
              <a:t>Janet E. Stout, PhD</a:t>
            </a:r>
            <a:br>
              <a:rPr lang="en-US" sz="2800" dirty="0">
                <a:solidFill>
                  <a:prstClr val="black"/>
                </a:solidFill>
                <a:cs typeface="Futura Std Book"/>
              </a:rPr>
            </a:br>
            <a:r>
              <a:rPr lang="en-US" sz="1600" dirty="0">
                <a:solidFill>
                  <a:prstClr val="black"/>
                </a:solidFill>
                <a:cs typeface="Futura Std Book"/>
              </a:rPr>
              <a:t>President &amp; CEO</a:t>
            </a:r>
            <a:br>
              <a:rPr lang="en-US" sz="1600" dirty="0">
                <a:solidFill>
                  <a:prstClr val="black"/>
                </a:solidFill>
                <a:cs typeface="Futura Std Book"/>
              </a:rPr>
            </a:br>
            <a:r>
              <a:rPr lang="en-US" sz="1600" dirty="0">
                <a:solidFill>
                  <a:prstClr val="black"/>
                </a:solidFill>
                <a:cs typeface="Futura Std Book"/>
              </a:rPr>
              <a:t>Research Associate Professor, </a:t>
            </a:r>
            <a:br>
              <a:rPr lang="en-US" sz="1600" dirty="0">
                <a:solidFill>
                  <a:prstClr val="black"/>
                </a:solidFill>
                <a:cs typeface="Futura Std Book"/>
              </a:rPr>
            </a:br>
            <a:r>
              <a:rPr lang="en-US" sz="1600" dirty="0">
                <a:solidFill>
                  <a:prstClr val="black"/>
                </a:solidFill>
                <a:cs typeface="Futura Std Book"/>
              </a:rPr>
              <a:t>University of Pittsburgh</a:t>
            </a:r>
            <a:br>
              <a:rPr lang="en-US" sz="1600" dirty="0">
                <a:solidFill>
                  <a:prstClr val="black"/>
                </a:solidFill>
                <a:latin typeface="Futura LT Book"/>
                <a:cs typeface="Futura Std Book"/>
              </a:rPr>
            </a:br>
            <a:endParaRPr lang="en-US" sz="1600" dirty="0">
              <a:solidFill>
                <a:prstClr val="black"/>
              </a:solidFill>
              <a:latin typeface="Futura LT Book"/>
              <a:cs typeface="Futura Std Book"/>
            </a:endParaRPr>
          </a:p>
        </p:txBody>
      </p:sp>
      <p:sp>
        <p:nvSpPr>
          <p:cNvPr id="15" name="TextBox 14"/>
          <p:cNvSpPr txBox="1"/>
          <p:nvPr userDrawn="1"/>
        </p:nvSpPr>
        <p:spPr>
          <a:xfrm>
            <a:off x="5566259" y="5218433"/>
            <a:ext cx="3145941" cy="972574"/>
          </a:xfrm>
          <a:prstGeom prst="rect">
            <a:avLst/>
          </a:prstGeom>
          <a:noFill/>
        </p:spPr>
        <p:txBody>
          <a:bodyPr wrap="square" rtlCol="0">
            <a:spAutoFit/>
          </a:bodyPr>
          <a:lstStyle/>
          <a:p>
            <a:pPr>
              <a:lnSpc>
                <a:spcPct val="110000"/>
              </a:lnSpc>
            </a:pPr>
            <a:r>
              <a:rPr lang="en-US" sz="2000" dirty="0">
                <a:solidFill>
                  <a:prstClr val="black"/>
                </a:solidFill>
                <a:cs typeface="Futura Std Book"/>
              </a:rPr>
              <a:t>Frank Sidari III, PE, BCEE</a:t>
            </a:r>
            <a:br>
              <a:rPr lang="en-US" sz="2000" dirty="0">
                <a:solidFill>
                  <a:prstClr val="black"/>
                </a:solidFill>
                <a:cs typeface="Futura Std Book"/>
              </a:rPr>
            </a:br>
            <a:r>
              <a:rPr lang="en-US" sz="1600" dirty="0">
                <a:solidFill>
                  <a:prstClr val="black"/>
                </a:solidFill>
                <a:cs typeface="Futura Std Book"/>
              </a:rPr>
              <a:t>VP, SPL Consulting Services</a:t>
            </a:r>
          </a:p>
          <a:p>
            <a:pPr>
              <a:lnSpc>
                <a:spcPct val="110000"/>
              </a:lnSpc>
            </a:pPr>
            <a:r>
              <a:rPr lang="en-US" sz="1600" dirty="0">
                <a:solidFill>
                  <a:prstClr val="black"/>
                </a:solidFill>
                <a:cs typeface="Futura Std Book"/>
              </a:rPr>
              <a:t>Civil &amp; Environmental Engineer </a:t>
            </a:r>
          </a:p>
        </p:txBody>
      </p:sp>
      <p:sp>
        <p:nvSpPr>
          <p:cNvPr id="17" name="Title 1"/>
          <p:cNvSpPr>
            <a:spLocks noGrp="1"/>
          </p:cNvSpPr>
          <p:nvPr>
            <p:ph type="ctrTitle"/>
          </p:nvPr>
        </p:nvSpPr>
        <p:spPr>
          <a:xfrm>
            <a:off x="2645108" y="2278383"/>
            <a:ext cx="5876194" cy="1470025"/>
          </a:xfrm>
        </p:spPr>
        <p:txBody>
          <a:bodyPr>
            <a:normAutofit/>
          </a:bodyPr>
          <a:lstStyle>
            <a:lvl1pPr algn="l">
              <a:defRPr sz="4800" b="1" i="0" u="none" cap="small" baseline="0">
                <a:solidFill>
                  <a:srgbClr val="006BBF"/>
                </a:solidFill>
              </a:defRPr>
            </a:lvl1pPr>
          </a:lstStyle>
          <a:p>
            <a:r>
              <a:rPr lang="en-US" dirty="0"/>
              <a:t>Click to edit Master title style</a:t>
            </a:r>
          </a:p>
        </p:txBody>
      </p:sp>
      <p:sp>
        <p:nvSpPr>
          <p:cNvPr id="18" name="Rectangle 17"/>
          <p:cNvSpPr/>
          <p:nvPr userDrawn="1"/>
        </p:nvSpPr>
        <p:spPr>
          <a:xfrm>
            <a:off x="0" y="123898"/>
            <a:ext cx="9144000" cy="91440"/>
          </a:xfrm>
          <a:prstGeom prst="rect">
            <a:avLst/>
          </a:prstGeom>
          <a:solidFill>
            <a:schemeClr val="tx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pic>
        <p:nvPicPr>
          <p:cNvPr id="12" name="Picture 11" descr="SPL-logo-100-34-0-2-Reg all box.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225" y="334968"/>
            <a:ext cx="3225257" cy="1238886"/>
          </a:xfrm>
          <a:prstGeom prst="rect">
            <a:avLst/>
          </a:prstGeom>
        </p:spPr>
      </p:pic>
    </p:spTree>
    <p:extLst>
      <p:ext uri="{BB962C8B-B14F-4D97-AF65-F5344CB8AC3E}">
        <p14:creationId xmlns:p14="http://schemas.microsoft.com/office/powerpoint/2010/main" val="152871354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300" y="254760"/>
            <a:ext cx="8229600" cy="1143000"/>
          </a:xfrm>
        </p:spPr>
        <p:txBody>
          <a:bodyPr/>
          <a:lstStyle>
            <a:lvl1pPr>
              <a:defRPr>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57300" y="1574678"/>
            <a:ext cx="8229600" cy="4840357"/>
          </a:xfrm>
        </p:spPr>
        <p:txBody>
          <a:bodyPr/>
          <a:lstStyle>
            <a:lvl1pPr>
              <a:defRPr b="0" i="0">
                <a:latin typeface="+mn-lt"/>
                <a:cs typeface="Futura LT Book"/>
              </a:defRPr>
            </a:lvl1pPr>
            <a:lvl2pPr>
              <a:defRPr b="0" i="0">
                <a:latin typeface="+mn-lt"/>
                <a:cs typeface="Futura Std Book"/>
              </a:defRPr>
            </a:lvl2pPr>
            <a:lvl3pPr>
              <a:defRPr b="0" i="0">
                <a:latin typeface="+mn-lt"/>
                <a:cs typeface="Futura Std Book"/>
              </a:defRPr>
            </a:lvl3pPr>
            <a:lvl4pPr>
              <a:defRPr b="0" i="0">
                <a:latin typeface="+mn-lt"/>
                <a:cs typeface="Futura Std Book"/>
              </a:defRPr>
            </a:lvl4pPr>
            <a:lvl5pPr>
              <a:defRPr b="0" i="0">
                <a:solidFill>
                  <a:srgbClr val="D8A013"/>
                </a:solidFill>
                <a:latin typeface="+mn-lt"/>
                <a:cs typeface="Futura Std Book"/>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Alternate Process 7"/>
          <p:cNvSpPr/>
          <p:nvPr/>
        </p:nvSpPr>
        <p:spPr>
          <a:xfrm>
            <a:off x="457300" y="1397760"/>
            <a:ext cx="8229500" cy="27432"/>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163698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019752"/>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3366870"/>
            <a:ext cx="7772400" cy="1500187"/>
          </a:xfrm>
        </p:spPr>
        <p:txBody>
          <a:bodyPr anchor="b">
            <a:normAutofit/>
          </a:bodyPr>
          <a:lstStyle>
            <a:lvl1pPr marL="0" indent="0">
              <a:buNone/>
              <a:defRPr sz="4000">
                <a:solidFill>
                  <a:schemeClr val="tx1"/>
                </a:solidFill>
                <a:latin typeface="+mj-lt"/>
                <a:cs typeface="Futura LT Medium"/>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Alternate Process 4"/>
          <p:cNvSpPr/>
          <p:nvPr userDrawn="1"/>
        </p:nvSpPr>
        <p:spPr>
          <a:xfrm>
            <a:off x="722313" y="4900073"/>
            <a:ext cx="7772400" cy="27432"/>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16679135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534901"/>
            <a:ext cx="7772400" cy="1362075"/>
          </a:xfrm>
        </p:spPr>
        <p:txBody>
          <a:bodyPr anchor="t">
            <a:normAutofit/>
          </a:bodyPr>
          <a:lstStyle>
            <a:lvl1pPr algn="l">
              <a:defRPr sz="3600" b="1" cap="all"/>
            </a:lvl1pPr>
          </a:lstStyle>
          <a:p>
            <a:r>
              <a:rPr lang="en-US" dirty="0"/>
              <a:t>Click to edit Master title style</a:t>
            </a:r>
          </a:p>
        </p:txBody>
      </p:sp>
      <p:sp>
        <p:nvSpPr>
          <p:cNvPr id="3" name="Text Placeholder 2"/>
          <p:cNvSpPr>
            <a:spLocks noGrp="1"/>
          </p:cNvSpPr>
          <p:nvPr>
            <p:ph type="body" idx="1"/>
          </p:nvPr>
        </p:nvSpPr>
        <p:spPr>
          <a:xfrm>
            <a:off x="722313" y="2813642"/>
            <a:ext cx="7772400" cy="1500187"/>
          </a:xfrm>
        </p:spPr>
        <p:txBody>
          <a:bodyPr anchor="b">
            <a:normAutofit/>
          </a:bodyPr>
          <a:lstStyle>
            <a:lvl1pPr marL="0" indent="0">
              <a:buNone/>
              <a:defRPr sz="4400">
                <a:solidFill>
                  <a:schemeClr val="tx1"/>
                </a:solidFill>
                <a:latin typeface="+mj-lt"/>
                <a:cs typeface="Futura LT Medium"/>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Alternate Process 8"/>
          <p:cNvSpPr/>
          <p:nvPr/>
        </p:nvSpPr>
        <p:spPr>
          <a:xfrm>
            <a:off x="722313" y="4415222"/>
            <a:ext cx="7772400" cy="18286"/>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5" name="Alternate Process 4"/>
          <p:cNvSpPr/>
          <p:nvPr userDrawn="1"/>
        </p:nvSpPr>
        <p:spPr>
          <a:xfrm>
            <a:off x="722313" y="4415222"/>
            <a:ext cx="7772400" cy="27432"/>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63657756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195198"/>
            <a:ext cx="7772400" cy="1362075"/>
          </a:xfrm>
        </p:spPr>
        <p:txBody>
          <a:bodyPr anchor="t"/>
          <a:lstStyle>
            <a:lvl1pPr algn="l">
              <a:defRPr sz="4000" b="1" cap="all"/>
            </a:lvl1pPr>
          </a:lstStyle>
          <a:p>
            <a:r>
              <a:rPr lang="en-US" dirty="0"/>
              <a:t>Click to edit Master title style</a:t>
            </a:r>
          </a:p>
        </p:txBody>
      </p:sp>
      <p:sp>
        <p:nvSpPr>
          <p:cNvPr id="9" name="Alternate Process 8"/>
          <p:cNvSpPr/>
          <p:nvPr/>
        </p:nvSpPr>
        <p:spPr>
          <a:xfrm>
            <a:off x="722313" y="5069651"/>
            <a:ext cx="7772400" cy="27432"/>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7" name="Picture Placeholder 6"/>
          <p:cNvSpPr>
            <a:spLocks noGrp="1"/>
          </p:cNvSpPr>
          <p:nvPr>
            <p:ph type="pic" sz="quarter" idx="10"/>
          </p:nvPr>
        </p:nvSpPr>
        <p:spPr>
          <a:xfrm>
            <a:off x="4711700" y="379972"/>
            <a:ext cx="3783013" cy="4584700"/>
          </a:xfrm>
        </p:spPr>
        <p:txBody>
          <a:bodyPr/>
          <a:lstStyle/>
          <a:p>
            <a:endParaRPr lang="en-US" dirty="0"/>
          </a:p>
        </p:txBody>
      </p:sp>
      <p:sp>
        <p:nvSpPr>
          <p:cNvPr id="10" name="Picture Placeholder 6"/>
          <p:cNvSpPr>
            <a:spLocks noGrp="1"/>
          </p:cNvSpPr>
          <p:nvPr>
            <p:ph type="pic" sz="quarter" idx="11"/>
          </p:nvPr>
        </p:nvSpPr>
        <p:spPr>
          <a:xfrm>
            <a:off x="722313" y="379972"/>
            <a:ext cx="3783013" cy="4584700"/>
          </a:xfrm>
        </p:spPr>
        <p:txBody>
          <a:bodyPr/>
          <a:lstStyle/>
          <a:p>
            <a:endParaRPr lang="en-US" dirty="0"/>
          </a:p>
        </p:txBody>
      </p:sp>
    </p:spTree>
    <p:extLst>
      <p:ext uri="{BB962C8B-B14F-4D97-AF65-F5344CB8AC3E}">
        <p14:creationId xmlns:p14="http://schemas.microsoft.com/office/powerpoint/2010/main" val="104753591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10139"/>
            <a:ext cx="4038600" cy="4870174"/>
          </a:xfrm>
        </p:spPr>
        <p:txBody>
          <a:bodyPr/>
          <a:lstStyle>
            <a:lvl1pPr>
              <a:defRPr sz="32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572000" y="1610139"/>
            <a:ext cx="4038600" cy="4880113"/>
          </a:xfrm>
        </p:spPr>
        <p:txBody>
          <a:bodyPr/>
          <a:lstStyle>
            <a:lvl1pPr>
              <a:defRPr sz="32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Alternate Process 8"/>
          <p:cNvSpPr/>
          <p:nvPr userDrawn="1"/>
        </p:nvSpPr>
        <p:spPr>
          <a:xfrm>
            <a:off x="457300" y="1466897"/>
            <a:ext cx="8229500" cy="27432"/>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81392051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3021496" cy="4837176"/>
          </a:xfrm>
        </p:spPr>
        <p:txBody>
          <a:bodyPr/>
          <a:lstStyle>
            <a:lvl1pPr>
              <a:defRPr sz="3200">
                <a:latin typeface="+mn-lt"/>
              </a:defRPr>
            </a:lvl1pPr>
            <a:lvl2pPr>
              <a:defRPr sz="2800">
                <a:latin typeface="Futura LT Book"/>
              </a:defRPr>
            </a:lvl2pPr>
            <a:lvl3pPr>
              <a:defRPr sz="2400">
                <a:latin typeface="Futura LT Book"/>
              </a:defRPr>
            </a:lvl3pPr>
            <a:lvl4pPr>
              <a:defRPr sz="2000">
                <a:latin typeface="Futura LT Book"/>
              </a:defRPr>
            </a:lvl4pPr>
            <a:lvl5pPr>
              <a:defRPr sz="1800">
                <a:latin typeface="Futura LT Book"/>
              </a:defRPr>
            </a:lvl5pPr>
            <a:lvl6pPr>
              <a:defRPr sz="1800"/>
            </a:lvl6pPr>
            <a:lvl7pPr>
              <a:defRPr sz="1800"/>
            </a:lvl7pPr>
            <a:lvl8pPr>
              <a:defRPr sz="1800"/>
            </a:lvl8pPr>
            <a:lvl9pPr>
              <a:defRPr sz="1800"/>
            </a:lvl9pPr>
          </a:lstStyle>
          <a:p>
            <a:pPr lvl="0"/>
            <a:endParaRPr lang="en-US" dirty="0"/>
          </a:p>
        </p:txBody>
      </p:sp>
      <p:sp>
        <p:nvSpPr>
          <p:cNvPr id="4" name="Content Placeholder 3"/>
          <p:cNvSpPr>
            <a:spLocks noGrp="1"/>
          </p:cNvSpPr>
          <p:nvPr>
            <p:ph sz="half" idx="2"/>
          </p:nvPr>
        </p:nvSpPr>
        <p:spPr>
          <a:xfrm>
            <a:off x="3737113" y="1600200"/>
            <a:ext cx="4949687" cy="4837176"/>
          </a:xfrm>
        </p:spPr>
        <p:txBody>
          <a:bodyPr/>
          <a:lstStyle>
            <a:lvl1pPr marL="0" indent="0">
              <a:buNone/>
              <a:defRPr sz="3200">
                <a:latin typeface="+mn-lt"/>
              </a:defRPr>
            </a:lvl1pPr>
            <a:lvl2pPr>
              <a:defRPr sz="2800">
                <a:latin typeface="Futura LT Book"/>
              </a:defRPr>
            </a:lvl2pPr>
            <a:lvl3pPr>
              <a:defRPr sz="2400">
                <a:latin typeface="Futura LT Book"/>
              </a:defRPr>
            </a:lvl3pPr>
            <a:lvl4pPr>
              <a:defRPr sz="2000">
                <a:latin typeface="Futura LT Book"/>
              </a:defRPr>
            </a:lvl4pPr>
            <a:lvl5pPr>
              <a:defRPr sz="1800">
                <a:latin typeface="Futura LT Book"/>
              </a:defRPr>
            </a:lvl5pPr>
            <a:lvl6pPr>
              <a:defRPr sz="1800"/>
            </a:lvl6pPr>
            <a:lvl7pPr>
              <a:defRPr sz="1800"/>
            </a:lvl7pPr>
            <a:lvl8pPr>
              <a:defRPr sz="1800"/>
            </a:lvl8pPr>
            <a:lvl9pPr>
              <a:defRPr sz="1800"/>
            </a:lvl9pPr>
          </a:lstStyle>
          <a:p>
            <a:pPr lvl="0"/>
            <a:r>
              <a:rPr lang="en-US" dirty="0"/>
              <a:t>Click to edit Master text styles</a:t>
            </a:r>
          </a:p>
        </p:txBody>
      </p:sp>
      <p:sp>
        <p:nvSpPr>
          <p:cNvPr id="9" name="Alternate Process 8"/>
          <p:cNvSpPr/>
          <p:nvPr userDrawn="1"/>
        </p:nvSpPr>
        <p:spPr>
          <a:xfrm>
            <a:off x="457300" y="1467771"/>
            <a:ext cx="8229500" cy="27432"/>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34893165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400" y="274638"/>
            <a:ext cx="8229600" cy="1143000"/>
          </a:xfrm>
        </p:spPr>
        <p:txBody>
          <a:bodyPr/>
          <a:lstStyle/>
          <a:p>
            <a:r>
              <a:rPr lang="en-US" dirty="0"/>
              <a:t>Click to edit Master title style</a:t>
            </a:r>
          </a:p>
        </p:txBody>
      </p:sp>
      <p:sp>
        <p:nvSpPr>
          <p:cNvPr id="3" name="Content Placeholder 2"/>
          <p:cNvSpPr>
            <a:spLocks noGrp="1"/>
          </p:cNvSpPr>
          <p:nvPr>
            <p:ph sz="half" idx="1"/>
          </p:nvPr>
        </p:nvSpPr>
        <p:spPr>
          <a:xfrm>
            <a:off x="5665404" y="1615109"/>
            <a:ext cx="3021496" cy="2256183"/>
          </a:xfrm>
        </p:spPr>
        <p:txBody>
          <a:bodyPr/>
          <a:lstStyle>
            <a:lvl1pPr marL="0" indent="0">
              <a:buNone/>
              <a:defRPr sz="3200">
                <a:latin typeface="+mn-lt"/>
              </a:defRPr>
            </a:lvl1pPr>
            <a:lvl2pPr>
              <a:defRPr sz="2800">
                <a:latin typeface="Futura LT Book"/>
              </a:defRPr>
            </a:lvl2pPr>
            <a:lvl3pPr>
              <a:defRPr sz="2400">
                <a:latin typeface="Futura LT Book"/>
              </a:defRPr>
            </a:lvl3pPr>
            <a:lvl4pPr>
              <a:defRPr sz="2000">
                <a:latin typeface="Futura LT Book"/>
              </a:defRPr>
            </a:lvl4pPr>
            <a:lvl5pPr>
              <a:defRPr sz="1800">
                <a:latin typeface="Futura LT Book"/>
              </a:defRPr>
            </a:lvl5pPr>
            <a:lvl6pPr>
              <a:defRPr sz="1800"/>
            </a:lvl6pPr>
            <a:lvl7pPr>
              <a:defRPr sz="1800"/>
            </a:lvl7pPr>
            <a:lvl8pPr>
              <a:defRPr sz="1800"/>
            </a:lvl8pPr>
            <a:lvl9pPr>
              <a:defRPr sz="1800"/>
            </a:lvl9pPr>
          </a:lstStyle>
          <a:p>
            <a:pPr lvl="0"/>
            <a:endParaRPr lang="en-US" dirty="0"/>
          </a:p>
        </p:txBody>
      </p:sp>
      <p:sp>
        <p:nvSpPr>
          <p:cNvPr id="4" name="Content Placeholder 3"/>
          <p:cNvSpPr>
            <a:spLocks noGrp="1"/>
          </p:cNvSpPr>
          <p:nvPr>
            <p:ph sz="half" idx="2"/>
          </p:nvPr>
        </p:nvSpPr>
        <p:spPr>
          <a:xfrm>
            <a:off x="457400" y="1615107"/>
            <a:ext cx="4949687" cy="4837176"/>
          </a:xfrm>
        </p:spPr>
        <p:txBody>
          <a:bodyPr/>
          <a:lstStyle>
            <a:lvl1pPr marL="0" indent="0">
              <a:buNone/>
              <a:defRPr sz="3200">
                <a:latin typeface="+mn-lt"/>
              </a:defRPr>
            </a:lvl1pPr>
            <a:lvl2pPr>
              <a:defRPr sz="2800">
                <a:latin typeface="Futura LT Book"/>
              </a:defRPr>
            </a:lvl2pPr>
            <a:lvl3pPr>
              <a:defRPr sz="2400">
                <a:latin typeface="Futura LT Book"/>
              </a:defRPr>
            </a:lvl3pPr>
            <a:lvl4pPr>
              <a:defRPr sz="2000">
                <a:latin typeface="Futura LT Book"/>
              </a:defRPr>
            </a:lvl4pPr>
            <a:lvl5pPr>
              <a:defRPr sz="1800">
                <a:latin typeface="Futura LT Book"/>
              </a:defRPr>
            </a:lvl5pPr>
            <a:lvl6pPr>
              <a:defRPr sz="1800"/>
            </a:lvl6pPr>
            <a:lvl7pPr>
              <a:defRPr sz="1800"/>
            </a:lvl7pPr>
            <a:lvl8pPr>
              <a:defRPr sz="1800"/>
            </a:lvl8pPr>
            <a:lvl9pPr>
              <a:defRPr sz="1800"/>
            </a:lvl9pPr>
          </a:lstStyle>
          <a:p>
            <a:pPr lvl="0"/>
            <a:r>
              <a:rPr lang="en-US" dirty="0"/>
              <a:t>Click to edit Master text styles</a:t>
            </a:r>
          </a:p>
        </p:txBody>
      </p:sp>
      <p:sp>
        <p:nvSpPr>
          <p:cNvPr id="9" name="Alternate Process 8"/>
          <p:cNvSpPr/>
          <p:nvPr userDrawn="1"/>
        </p:nvSpPr>
        <p:spPr>
          <a:xfrm>
            <a:off x="457300" y="1405655"/>
            <a:ext cx="8229500" cy="38245"/>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6" name="Content Placeholder 2"/>
          <p:cNvSpPr>
            <a:spLocks noGrp="1"/>
          </p:cNvSpPr>
          <p:nvPr>
            <p:ph sz="half" idx="10"/>
          </p:nvPr>
        </p:nvSpPr>
        <p:spPr>
          <a:xfrm>
            <a:off x="5665404" y="4196100"/>
            <a:ext cx="3021496" cy="2256183"/>
          </a:xfrm>
        </p:spPr>
        <p:txBody>
          <a:bodyPr/>
          <a:lstStyle>
            <a:lvl1pPr marL="0" indent="0">
              <a:buNone/>
              <a:defRPr sz="3200">
                <a:latin typeface="+mn-lt"/>
              </a:defRPr>
            </a:lvl1pPr>
            <a:lvl2pPr>
              <a:defRPr sz="2800">
                <a:latin typeface="Futura LT Book"/>
              </a:defRPr>
            </a:lvl2pPr>
            <a:lvl3pPr>
              <a:defRPr sz="2400">
                <a:latin typeface="Futura LT Book"/>
              </a:defRPr>
            </a:lvl3pPr>
            <a:lvl4pPr>
              <a:defRPr sz="2000">
                <a:latin typeface="Futura LT Book"/>
              </a:defRPr>
            </a:lvl4pPr>
            <a:lvl5pPr>
              <a:defRPr sz="1800">
                <a:latin typeface="Futura LT Book"/>
              </a:defRPr>
            </a:lvl5pPr>
            <a:lvl6pPr>
              <a:defRPr sz="1800"/>
            </a:lvl6pPr>
            <a:lvl7pPr>
              <a:defRPr sz="1800"/>
            </a:lvl7pPr>
            <a:lvl8pPr>
              <a:defRPr sz="1800"/>
            </a:lvl8pPr>
            <a:lvl9pPr>
              <a:defRPr sz="1800"/>
            </a:lvl9pPr>
          </a:lstStyle>
          <a:p>
            <a:pPr lvl="0"/>
            <a:endParaRPr lang="en-US" dirty="0"/>
          </a:p>
        </p:txBody>
      </p:sp>
    </p:spTree>
    <p:extLst>
      <p:ext uri="{BB962C8B-B14F-4D97-AF65-F5344CB8AC3E}">
        <p14:creationId xmlns:p14="http://schemas.microsoft.com/office/powerpoint/2010/main" val="51667981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6457" y="1591417"/>
            <a:ext cx="4040088" cy="718992"/>
          </a:xfrm>
        </p:spPr>
        <p:txBody>
          <a:bodyPr anchor="b">
            <a:noAutofit/>
          </a:bodyPr>
          <a:lstStyle>
            <a:lvl1pPr marL="0" indent="0">
              <a:buNone/>
              <a:defRPr sz="2400" b="1" i="0" cap="small">
                <a:latin typeface="+mj-lt"/>
                <a:cs typeface="Futura Std 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261647"/>
            <a:ext cx="4040188" cy="4198787"/>
          </a:xfrm>
        </p:spPr>
        <p:txBody>
          <a:bodyPr/>
          <a:lstStyle>
            <a:lvl1pPr>
              <a:defRPr sz="2800">
                <a:solidFill>
                  <a:schemeClr val="tx2"/>
                </a:solidFill>
                <a:latin typeface="+mn-lt"/>
              </a:defRPr>
            </a:lvl1pPr>
            <a:lvl2pPr>
              <a:defRPr sz="2400">
                <a:solidFill>
                  <a:schemeClr val="accent2"/>
                </a:solidFill>
                <a:latin typeface="+mn-lt"/>
              </a:defRPr>
            </a:lvl2pPr>
            <a:lvl3pPr>
              <a:defRPr sz="2000">
                <a:solidFill>
                  <a:schemeClr val="accent3"/>
                </a:solidFill>
                <a:latin typeface="+mn-lt"/>
              </a:defRPr>
            </a:lvl3pPr>
            <a:lvl4pPr>
              <a:defRPr sz="1600">
                <a:latin typeface="Futura LT Book"/>
              </a:defRPr>
            </a:lvl4pPr>
            <a:lvl5pPr>
              <a:defRPr sz="1600">
                <a:latin typeface="Futura LT Book"/>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
          </p:nvPr>
        </p:nvSpPr>
        <p:spPr>
          <a:xfrm>
            <a:off x="4644182" y="1591417"/>
            <a:ext cx="4041775" cy="718992"/>
          </a:xfrm>
        </p:spPr>
        <p:txBody>
          <a:bodyPr anchor="b">
            <a:noAutofit/>
          </a:bodyPr>
          <a:lstStyle>
            <a:lvl1pPr marL="0" indent="0">
              <a:buNone/>
              <a:defRPr sz="2400" b="1" i="0" cap="sma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261647"/>
            <a:ext cx="4041775" cy="4198787"/>
          </a:xfrm>
        </p:spPr>
        <p:txBody>
          <a:bodyPr/>
          <a:lstStyle>
            <a:lvl1pPr>
              <a:defRPr sz="2800">
                <a:solidFill>
                  <a:srgbClr val="006BBF"/>
                </a:solidFill>
                <a:latin typeface="+mn-lt"/>
              </a:defRPr>
            </a:lvl1pPr>
            <a:lvl2pPr>
              <a:defRPr sz="2400">
                <a:solidFill>
                  <a:schemeClr val="accent2"/>
                </a:solidFill>
                <a:latin typeface="+mn-lt"/>
              </a:defRPr>
            </a:lvl2pPr>
            <a:lvl3pPr>
              <a:defRPr sz="2000">
                <a:solidFill>
                  <a:schemeClr val="accent3"/>
                </a:solidFill>
                <a:latin typeface="+mn-lt"/>
              </a:defRPr>
            </a:lvl3pPr>
            <a:lvl4pPr>
              <a:defRPr sz="1600">
                <a:latin typeface="Futura LT Book"/>
              </a:defRPr>
            </a:lvl4pPr>
            <a:lvl5pPr>
              <a:defRPr sz="1600">
                <a:latin typeface="Futura LT Book"/>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1" name="Alternate Process 10"/>
          <p:cNvSpPr/>
          <p:nvPr userDrawn="1"/>
        </p:nvSpPr>
        <p:spPr>
          <a:xfrm>
            <a:off x="457300" y="1417638"/>
            <a:ext cx="8229600" cy="38245"/>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61788808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77079" y="274638"/>
            <a:ext cx="8229600" cy="1143000"/>
          </a:xfrm>
        </p:spPr>
        <p:txBody>
          <a:bodyPr/>
          <a:lstStyle>
            <a:lvl1pPr>
              <a:defRPr>
                <a:latin typeface="+mj-lt"/>
              </a:defRPr>
            </a:lvl1pPr>
          </a:lstStyle>
          <a:p>
            <a:r>
              <a:rPr lang="en-US" dirty="0"/>
              <a:t>Click to edit Master title style</a:t>
            </a:r>
          </a:p>
        </p:txBody>
      </p:sp>
      <p:sp>
        <p:nvSpPr>
          <p:cNvPr id="7" name="Alternate Process 6"/>
          <p:cNvSpPr/>
          <p:nvPr userDrawn="1"/>
        </p:nvSpPr>
        <p:spPr>
          <a:xfrm>
            <a:off x="477079" y="1417638"/>
            <a:ext cx="8229500" cy="27432"/>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96250675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619623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1968" y="323929"/>
            <a:ext cx="3008313" cy="1162050"/>
          </a:xfrm>
        </p:spPr>
        <p:txBody>
          <a:bodyPr anchor="b">
            <a:normAutofit/>
          </a:bodyPr>
          <a:lstStyle>
            <a:lvl1pPr algn="l">
              <a:defRPr sz="2800" b="1"/>
            </a:lvl1pPr>
          </a:lstStyle>
          <a:p>
            <a:r>
              <a:rPr lang="en-US" dirty="0"/>
              <a:t>Click to edit Master title style</a:t>
            </a:r>
          </a:p>
        </p:txBody>
      </p:sp>
      <p:sp>
        <p:nvSpPr>
          <p:cNvPr id="3" name="Content Placeholder 2"/>
          <p:cNvSpPr>
            <a:spLocks noGrp="1"/>
          </p:cNvSpPr>
          <p:nvPr>
            <p:ph idx="1"/>
          </p:nvPr>
        </p:nvSpPr>
        <p:spPr>
          <a:xfrm>
            <a:off x="3717235" y="327794"/>
            <a:ext cx="4969566" cy="6112763"/>
          </a:xfrm>
        </p:spPr>
        <p:txBody>
          <a:bodyPr/>
          <a:lstStyle>
            <a:lvl1pPr>
              <a:defRPr sz="3200">
                <a:latin typeface="+mn-lt"/>
                <a:cs typeface="Futura LT Medium"/>
              </a:defRPr>
            </a:lvl1pPr>
            <a:lvl2pPr>
              <a:defRPr sz="3200">
                <a:latin typeface="+mn-lt"/>
                <a:cs typeface="Futura LT Medium"/>
              </a:defRPr>
            </a:lvl2pPr>
            <a:lvl3pPr>
              <a:defRPr sz="2800">
                <a:latin typeface="+mn-lt"/>
                <a:cs typeface="Futura LT Medium"/>
              </a:defRPr>
            </a:lvl3pPr>
            <a:lvl4pPr>
              <a:defRPr sz="2400">
                <a:latin typeface="+mn-lt"/>
                <a:cs typeface="Futura LT Medium"/>
              </a:defRPr>
            </a:lvl4pPr>
            <a:lvl5pPr>
              <a:defRPr sz="2000">
                <a:latin typeface="+mn-lt"/>
                <a:cs typeface="Futura LT Medium"/>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11968" y="1525942"/>
            <a:ext cx="3008313" cy="4914615"/>
          </a:xfrm>
        </p:spPr>
        <p:txBody>
          <a:bodyPr>
            <a:normAutofit/>
          </a:bodyPr>
          <a:lstStyle>
            <a:lvl1pPr marL="0" indent="0">
              <a:buNone/>
              <a:defRPr sz="2400">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Alternate Process 7"/>
          <p:cNvSpPr/>
          <p:nvPr userDrawn="1"/>
        </p:nvSpPr>
        <p:spPr>
          <a:xfrm>
            <a:off x="457200" y="1443187"/>
            <a:ext cx="3008313" cy="27432"/>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19647115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14680" y="5500540"/>
            <a:ext cx="6035040" cy="787401"/>
          </a:xfrm>
        </p:spPr>
        <p:txBody>
          <a:bodyPr anchor="b">
            <a:noAutofit/>
          </a:bodyPr>
          <a:lstStyle>
            <a:lvl1pPr algn="l">
              <a:defRPr sz="3200" b="1" baseline="0"/>
            </a:lvl1pPr>
          </a:lstStyle>
          <a:p>
            <a:r>
              <a:rPr lang="en-US" dirty="0"/>
              <a:t>Click to edit Master title style</a:t>
            </a:r>
          </a:p>
        </p:txBody>
      </p:sp>
      <p:sp>
        <p:nvSpPr>
          <p:cNvPr id="3" name="Picture Placeholder 2"/>
          <p:cNvSpPr>
            <a:spLocks noGrp="1"/>
          </p:cNvSpPr>
          <p:nvPr>
            <p:ph type="pic" idx="1"/>
          </p:nvPr>
        </p:nvSpPr>
        <p:spPr>
          <a:xfrm>
            <a:off x="1279164" y="104498"/>
            <a:ext cx="6070556" cy="460864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1314679" y="4775263"/>
            <a:ext cx="6035041" cy="716133"/>
          </a:xfrm>
        </p:spPr>
        <p:txBody>
          <a:bodyPr>
            <a:normAutofit/>
          </a:bodyPr>
          <a:lstStyle>
            <a:lvl1pPr marL="0" indent="0">
              <a:buNone/>
              <a:defRPr sz="3200">
                <a:latin typeface="+mj-lt"/>
                <a:cs typeface="Futura LT Medium"/>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Alternate Process 7"/>
          <p:cNvSpPr/>
          <p:nvPr userDrawn="1"/>
        </p:nvSpPr>
        <p:spPr>
          <a:xfrm>
            <a:off x="1314680" y="5491397"/>
            <a:ext cx="6035040" cy="27432"/>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36208695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9649484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006BBF"/>
                </a:solidFill>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latin typeface="+mn-lt"/>
                <a:cs typeface="Futura LT Medium"/>
              </a:defRPr>
            </a:lvl1pPr>
            <a:lvl2pPr>
              <a:defRPr>
                <a:latin typeface="+mn-lt"/>
                <a:cs typeface="Futura LT Medium"/>
              </a:defRPr>
            </a:lvl2pPr>
            <a:lvl3pPr>
              <a:defRPr>
                <a:latin typeface="+mn-lt"/>
                <a:cs typeface="Futura LT Medium"/>
              </a:defRPr>
            </a:lvl3pPr>
            <a:lvl4pPr>
              <a:defRPr>
                <a:latin typeface="+mn-lt"/>
                <a:cs typeface="Futura LT Medium"/>
              </a:defRPr>
            </a:lvl4pPr>
            <a:lvl5pPr>
              <a:defRPr>
                <a:latin typeface="+mn-lt"/>
                <a:cs typeface="Futura LT Medium"/>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9333324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3" name="Picture 2" descr="FaucetandGlassLarge_PPT.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67099" y="0"/>
            <a:ext cx="4776901" cy="6858000"/>
          </a:xfrm>
          <a:prstGeom prst="rect">
            <a:avLst/>
          </a:prstGeom>
        </p:spPr>
      </p:pic>
      <p:sp>
        <p:nvSpPr>
          <p:cNvPr id="12" name="TextBox 11"/>
          <p:cNvSpPr txBox="1"/>
          <p:nvPr userDrawn="1"/>
        </p:nvSpPr>
        <p:spPr>
          <a:xfrm>
            <a:off x="-2932014" y="2983946"/>
            <a:ext cx="4151427" cy="530255"/>
          </a:xfrm>
          <a:prstGeom prst="rect">
            <a:avLst/>
          </a:prstGeom>
          <a:noFill/>
        </p:spPr>
        <p:txBody>
          <a:bodyPr wrap="square" rtlCol="0">
            <a:spAutoFit/>
          </a:bodyPr>
          <a:lstStyle/>
          <a:p>
            <a:endParaRPr lang="en-US" sz="2000" dirty="0">
              <a:solidFill>
                <a:prstClr val="black"/>
              </a:solidFill>
              <a:latin typeface="Futura Std Book"/>
              <a:cs typeface="Futura Std Book"/>
            </a:endParaRPr>
          </a:p>
        </p:txBody>
      </p:sp>
      <p:sp>
        <p:nvSpPr>
          <p:cNvPr id="13" name="TextBox 12"/>
          <p:cNvSpPr txBox="1"/>
          <p:nvPr userDrawn="1"/>
        </p:nvSpPr>
        <p:spPr>
          <a:xfrm>
            <a:off x="159118" y="6346855"/>
            <a:ext cx="6330582" cy="400110"/>
          </a:xfrm>
          <a:prstGeom prst="rect">
            <a:avLst/>
          </a:prstGeom>
          <a:noFill/>
        </p:spPr>
        <p:txBody>
          <a:bodyPr wrap="square" rtlCol="0">
            <a:spAutoFit/>
          </a:bodyPr>
          <a:lstStyle/>
          <a:p>
            <a:r>
              <a:rPr lang="en-US" sz="2000" b="1" cap="small" spc="250" dirty="0">
                <a:solidFill>
                  <a:srgbClr val="006BBF"/>
                </a:solidFill>
                <a:cs typeface="Futura LT Medium"/>
              </a:rPr>
              <a:t>www.specialpathogenslab.co</a:t>
            </a:r>
            <a:r>
              <a:rPr lang="en-US" sz="2000" b="1" cap="small" spc="300" dirty="0">
                <a:solidFill>
                  <a:srgbClr val="006BBF"/>
                </a:solidFill>
                <a:cs typeface="Futura LT Medium"/>
              </a:rPr>
              <a:t>m</a:t>
            </a:r>
          </a:p>
        </p:txBody>
      </p:sp>
      <p:sp>
        <p:nvSpPr>
          <p:cNvPr id="14" name="TextBox 13"/>
          <p:cNvSpPr txBox="1"/>
          <p:nvPr userDrawn="1"/>
        </p:nvSpPr>
        <p:spPr>
          <a:xfrm>
            <a:off x="159118" y="1811598"/>
            <a:ext cx="4532280" cy="923330"/>
          </a:xfrm>
          <a:prstGeom prst="rect">
            <a:avLst/>
          </a:prstGeom>
          <a:noFill/>
        </p:spPr>
        <p:txBody>
          <a:bodyPr wrap="square" rtlCol="0">
            <a:spAutoFit/>
          </a:bodyPr>
          <a:lstStyle/>
          <a:p>
            <a:pPr algn="ctr"/>
            <a:r>
              <a:rPr lang="en-US" sz="5400" dirty="0">
                <a:solidFill>
                  <a:prstClr val="black"/>
                </a:solidFill>
                <a:cs typeface="Futura LT Medium"/>
              </a:rPr>
              <a:t>THANK YOU</a:t>
            </a:r>
          </a:p>
        </p:txBody>
      </p:sp>
      <p:sp>
        <p:nvSpPr>
          <p:cNvPr id="8" name="Rectangle 7"/>
          <p:cNvSpPr/>
          <p:nvPr userDrawn="1"/>
        </p:nvSpPr>
        <p:spPr>
          <a:xfrm>
            <a:off x="0" y="123898"/>
            <a:ext cx="9144000" cy="91440"/>
          </a:xfrm>
          <a:prstGeom prst="rect">
            <a:avLst/>
          </a:prstGeom>
          <a:solidFill>
            <a:schemeClr val="tx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pic>
        <p:nvPicPr>
          <p:cNvPr id="9" name="Picture 8" descr="SPL-logo-100-34-0-2-Reg all box.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225" y="334968"/>
            <a:ext cx="3225257" cy="1238886"/>
          </a:xfrm>
          <a:prstGeom prst="rect">
            <a:avLst/>
          </a:prstGeom>
        </p:spPr>
      </p:pic>
    </p:spTree>
    <p:extLst>
      <p:ext uri="{BB962C8B-B14F-4D97-AF65-F5344CB8AC3E}">
        <p14:creationId xmlns:p14="http://schemas.microsoft.com/office/powerpoint/2010/main" val="65771127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3" name="Picture 2" descr="FaucetandGlassLarge_PPT.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67099" y="0"/>
            <a:ext cx="4776901" cy="6858000"/>
          </a:xfrm>
          <a:prstGeom prst="rect">
            <a:avLst/>
          </a:prstGeom>
        </p:spPr>
      </p:pic>
      <p:sp>
        <p:nvSpPr>
          <p:cNvPr id="12" name="TextBox 11"/>
          <p:cNvSpPr txBox="1"/>
          <p:nvPr userDrawn="1"/>
        </p:nvSpPr>
        <p:spPr>
          <a:xfrm>
            <a:off x="-2932014" y="2983946"/>
            <a:ext cx="4151427" cy="530255"/>
          </a:xfrm>
          <a:prstGeom prst="rect">
            <a:avLst/>
          </a:prstGeom>
          <a:noFill/>
        </p:spPr>
        <p:txBody>
          <a:bodyPr wrap="square" rtlCol="0">
            <a:spAutoFit/>
          </a:bodyPr>
          <a:lstStyle/>
          <a:p>
            <a:endParaRPr lang="en-US" sz="2000" dirty="0">
              <a:solidFill>
                <a:prstClr val="black"/>
              </a:solidFill>
              <a:latin typeface="Futura Std Book"/>
              <a:cs typeface="Futura Std Book"/>
            </a:endParaRPr>
          </a:p>
        </p:txBody>
      </p:sp>
      <p:sp>
        <p:nvSpPr>
          <p:cNvPr id="13" name="TextBox 12"/>
          <p:cNvSpPr txBox="1"/>
          <p:nvPr userDrawn="1"/>
        </p:nvSpPr>
        <p:spPr>
          <a:xfrm>
            <a:off x="159118" y="6346855"/>
            <a:ext cx="6330582" cy="400110"/>
          </a:xfrm>
          <a:prstGeom prst="rect">
            <a:avLst/>
          </a:prstGeom>
          <a:noFill/>
        </p:spPr>
        <p:txBody>
          <a:bodyPr wrap="square" rtlCol="0">
            <a:spAutoFit/>
          </a:bodyPr>
          <a:lstStyle/>
          <a:p>
            <a:r>
              <a:rPr lang="en-US" sz="2000" b="1" cap="small" spc="250" dirty="0">
                <a:solidFill>
                  <a:srgbClr val="006BBF"/>
                </a:solidFill>
                <a:cs typeface="Futura LT Medium"/>
              </a:rPr>
              <a:t>www.specialpathogenslab.co</a:t>
            </a:r>
            <a:r>
              <a:rPr lang="en-US" sz="2000" b="1" cap="small" spc="300" dirty="0">
                <a:solidFill>
                  <a:srgbClr val="006BBF"/>
                </a:solidFill>
                <a:cs typeface="Futura LT Medium"/>
              </a:rPr>
              <a:t>m</a:t>
            </a:r>
          </a:p>
        </p:txBody>
      </p:sp>
      <p:sp>
        <p:nvSpPr>
          <p:cNvPr id="14" name="TextBox 13"/>
          <p:cNvSpPr txBox="1"/>
          <p:nvPr userDrawn="1"/>
        </p:nvSpPr>
        <p:spPr>
          <a:xfrm>
            <a:off x="161199" y="3052536"/>
            <a:ext cx="4532280" cy="923330"/>
          </a:xfrm>
          <a:prstGeom prst="rect">
            <a:avLst/>
          </a:prstGeom>
          <a:noFill/>
        </p:spPr>
        <p:txBody>
          <a:bodyPr wrap="square" rtlCol="0">
            <a:spAutoFit/>
          </a:bodyPr>
          <a:lstStyle/>
          <a:p>
            <a:pPr algn="ctr"/>
            <a:r>
              <a:rPr lang="en-US" sz="5400" dirty="0">
                <a:solidFill>
                  <a:prstClr val="black"/>
                </a:solidFill>
                <a:cs typeface="Futura LT Medium"/>
              </a:rPr>
              <a:t>THANK YOU</a:t>
            </a:r>
          </a:p>
        </p:txBody>
      </p:sp>
      <p:sp>
        <p:nvSpPr>
          <p:cNvPr id="8" name="Rectangle 7"/>
          <p:cNvSpPr/>
          <p:nvPr userDrawn="1"/>
        </p:nvSpPr>
        <p:spPr>
          <a:xfrm>
            <a:off x="0" y="123898"/>
            <a:ext cx="9144000" cy="91440"/>
          </a:xfrm>
          <a:prstGeom prst="rect">
            <a:avLst/>
          </a:prstGeom>
          <a:solidFill>
            <a:schemeClr val="tx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9" name="TextBox 8"/>
          <p:cNvSpPr txBox="1"/>
          <p:nvPr userDrawn="1"/>
        </p:nvSpPr>
        <p:spPr>
          <a:xfrm>
            <a:off x="357809" y="4357092"/>
            <a:ext cx="4214191" cy="954107"/>
          </a:xfrm>
          <a:prstGeom prst="rect">
            <a:avLst/>
          </a:prstGeom>
          <a:noFill/>
        </p:spPr>
        <p:txBody>
          <a:bodyPr wrap="square" rtlCol="0">
            <a:spAutoFit/>
          </a:bodyPr>
          <a:lstStyle/>
          <a:p>
            <a:r>
              <a:rPr lang="en-US" sz="3600" dirty="0">
                <a:solidFill>
                  <a:prstClr val="black"/>
                </a:solidFill>
              </a:rPr>
              <a:t>Janet E. Stout, PhD</a:t>
            </a:r>
          </a:p>
          <a:p>
            <a:r>
              <a:rPr lang="en-US" sz="2000" dirty="0">
                <a:solidFill>
                  <a:prstClr val="black"/>
                </a:solidFill>
              </a:rPr>
              <a:t>jstout@specialpathogenslab.com</a:t>
            </a:r>
          </a:p>
        </p:txBody>
      </p:sp>
      <p:pic>
        <p:nvPicPr>
          <p:cNvPr id="10" name="Picture 9" descr="SPL-logo-100-34-0-2-Reg all box.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225" y="334968"/>
            <a:ext cx="3225257" cy="1238886"/>
          </a:xfrm>
          <a:prstGeom prst="rect">
            <a:avLst/>
          </a:prstGeom>
        </p:spPr>
      </p:pic>
    </p:spTree>
    <p:extLst>
      <p:ext uri="{BB962C8B-B14F-4D97-AF65-F5344CB8AC3E}">
        <p14:creationId xmlns:p14="http://schemas.microsoft.com/office/powerpoint/2010/main" val="299354545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3" name="Picture 2" descr="FaucetandGlassLarge_PPT.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367099" y="0"/>
            <a:ext cx="4776901" cy="6858000"/>
          </a:xfrm>
          <a:prstGeom prst="rect">
            <a:avLst/>
          </a:prstGeom>
        </p:spPr>
      </p:pic>
      <p:sp>
        <p:nvSpPr>
          <p:cNvPr id="12" name="TextBox 11"/>
          <p:cNvSpPr txBox="1"/>
          <p:nvPr userDrawn="1"/>
        </p:nvSpPr>
        <p:spPr>
          <a:xfrm>
            <a:off x="-2932014" y="2983946"/>
            <a:ext cx="4151427" cy="530255"/>
          </a:xfrm>
          <a:prstGeom prst="rect">
            <a:avLst/>
          </a:prstGeom>
          <a:noFill/>
        </p:spPr>
        <p:txBody>
          <a:bodyPr wrap="square" rtlCol="0">
            <a:spAutoFit/>
          </a:bodyPr>
          <a:lstStyle/>
          <a:p>
            <a:endParaRPr lang="en-US" sz="2000" dirty="0">
              <a:solidFill>
                <a:prstClr val="black"/>
              </a:solidFill>
              <a:latin typeface="Futura Std Book"/>
              <a:cs typeface="Futura Std Book"/>
            </a:endParaRPr>
          </a:p>
        </p:txBody>
      </p:sp>
      <p:sp>
        <p:nvSpPr>
          <p:cNvPr id="13" name="TextBox 12"/>
          <p:cNvSpPr txBox="1"/>
          <p:nvPr userDrawn="1"/>
        </p:nvSpPr>
        <p:spPr>
          <a:xfrm>
            <a:off x="159118" y="6346855"/>
            <a:ext cx="6330582" cy="400110"/>
          </a:xfrm>
          <a:prstGeom prst="rect">
            <a:avLst/>
          </a:prstGeom>
          <a:noFill/>
        </p:spPr>
        <p:txBody>
          <a:bodyPr wrap="square" rtlCol="0">
            <a:spAutoFit/>
          </a:bodyPr>
          <a:lstStyle/>
          <a:p>
            <a:r>
              <a:rPr lang="en-US" sz="2000" cap="small" spc="250" dirty="0">
                <a:solidFill>
                  <a:srgbClr val="006BBF"/>
                </a:solidFill>
                <a:latin typeface="Futura Std Medium" panose="020B0702020204020203" pitchFamily="34" charset="0"/>
                <a:cs typeface="Futura LT Medium"/>
              </a:rPr>
              <a:t>www.specialpathogenslab.co</a:t>
            </a:r>
            <a:r>
              <a:rPr lang="en-US" sz="2000" cap="small" spc="300" dirty="0">
                <a:solidFill>
                  <a:srgbClr val="006BBF"/>
                </a:solidFill>
                <a:latin typeface="Futura Std Medium" panose="020B0702020204020203" pitchFamily="34" charset="0"/>
                <a:cs typeface="Futura LT Medium"/>
              </a:rPr>
              <a:t>m</a:t>
            </a:r>
          </a:p>
        </p:txBody>
      </p:sp>
      <p:sp>
        <p:nvSpPr>
          <p:cNvPr id="14" name="TextBox 13"/>
          <p:cNvSpPr txBox="1"/>
          <p:nvPr userDrawn="1"/>
        </p:nvSpPr>
        <p:spPr>
          <a:xfrm>
            <a:off x="161199" y="3052536"/>
            <a:ext cx="4532280" cy="923330"/>
          </a:xfrm>
          <a:prstGeom prst="rect">
            <a:avLst/>
          </a:prstGeom>
          <a:noFill/>
        </p:spPr>
        <p:txBody>
          <a:bodyPr wrap="square" rtlCol="0">
            <a:spAutoFit/>
          </a:bodyPr>
          <a:lstStyle/>
          <a:p>
            <a:pPr algn="ctr"/>
            <a:r>
              <a:rPr lang="en-US" sz="5400" dirty="0">
                <a:solidFill>
                  <a:prstClr val="black"/>
                </a:solidFill>
                <a:latin typeface="Futura LT Medium"/>
                <a:cs typeface="Futura LT Medium"/>
              </a:rPr>
              <a:t>THANK YOU</a:t>
            </a:r>
          </a:p>
        </p:txBody>
      </p:sp>
      <p:pic>
        <p:nvPicPr>
          <p:cNvPr id="16" name="Picture 15" descr="SPL-logo-100-34-0-2-Reg all.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1199" y="388747"/>
            <a:ext cx="3318814" cy="1188937"/>
          </a:xfrm>
          <a:prstGeom prst="rect">
            <a:avLst/>
          </a:prstGeom>
        </p:spPr>
      </p:pic>
      <p:sp>
        <p:nvSpPr>
          <p:cNvPr id="8" name="Rectangle 7"/>
          <p:cNvSpPr/>
          <p:nvPr userDrawn="1"/>
        </p:nvSpPr>
        <p:spPr>
          <a:xfrm>
            <a:off x="0" y="123898"/>
            <a:ext cx="9144000" cy="91440"/>
          </a:xfrm>
          <a:prstGeom prst="rect">
            <a:avLst/>
          </a:prstGeom>
          <a:solidFill>
            <a:schemeClr val="tx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9" name="TextBox 8"/>
          <p:cNvSpPr txBox="1"/>
          <p:nvPr userDrawn="1"/>
        </p:nvSpPr>
        <p:spPr>
          <a:xfrm>
            <a:off x="357809" y="4357092"/>
            <a:ext cx="4214191" cy="954107"/>
          </a:xfrm>
          <a:prstGeom prst="rect">
            <a:avLst/>
          </a:prstGeom>
          <a:noFill/>
        </p:spPr>
        <p:txBody>
          <a:bodyPr wrap="square" rtlCol="0">
            <a:spAutoFit/>
          </a:bodyPr>
          <a:lstStyle/>
          <a:p>
            <a:r>
              <a:rPr lang="en-US" sz="3600" dirty="0">
                <a:solidFill>
                  <a:prstClr val="black"/>
                </a:solidFill>
                <a:latin typeface="Futura LT Medium" panose="020B0502020204020303" pitchFamily="34" charset="0"/>
              </a:rPr>
              <a:t>Frank Sidari III</a:t>
            </a:r>
          </a:p>
          <a:p>
            <a:r>
              <a:rPr lang="en-US" sz="2000" dirty="0">
                <a:solidFill>
                  <a:prstClr val="black"/>
                </a:solidFill>
                <a:latin typeface="Futura LT Medium" panose="020B0502020204020303" pitchFamily="34" charset="0"/>
              </a:rPr>
              <a:t>fsidari@specialpathogenslab.com</a:t>
            </a:r>
          </a:p>
        </p:txBody>
      </p:sp>
    </p:spTree>
    <p:extLst>
      <p:ext uri="{BB962C8B-B14F-4D97-AF65-F5344CB8AC3E}">
        <p14:creationId xmlns:p14="http://schemas.microsoft.com/office/powerpoint/2010/main" val="11200043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389641"/>
            <a:ext cx="7772400" cy="1029342"/>
          </a:xfrm>
        </p:spPr>
        <p:txBody>
          <a:bodyPr anchor="t"/>
          <a:lstStyle>
            <a:lvl1pPr algn="l">
              <a:defRPr sz="4000" b="0" cap="all"/>
            </a:lvl1pPr>
          </a:lstStyle>
          <a:p>
            <a:r>
              <a:rPr lang="en-US" dirty="0"/>
              <a:t>Click to edit Master title style</a:t>
            </a:r>
          </a:p>
        </p:txBody>
      </p:sp>
      <p:sp>
        <p:nvSpPr>
          <p:cNvPr id="5" name="Alternate Process 4"/>
          <p:cNvSpPr/>
          <p:nvPr userDrawn="1"/>
        </p:nvSpPr>
        <p:spPr>
          <a:xfrm>
            <a:off x="722313" y="5371355"/>
            <a:ext cx="7772400" cy="18286"/>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03036120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3" name="Footer Placeholder 1"/>
          <p:cNvSpPr txBox="1">
            <a:spLocks/>
          </p:cNvSpPr>
          <p:nvPr userDrawn="1"/>
        </p:nvSpPr>
        <p:spPr>
          <a:xfrm>
            <a:off x="7315200" y="6492875"/>
            <a:ext cx="1828800" cy="365125"/>
          </a:xfrm>
          <a:prstGeom prst="rect">
            <a:avLst/>
          </a:prstGeom>
        </p:spPr>
        <p:txBody>
          <a:bodyPr anchor="ctr"/>
          <a:lstStyle>
            <a:lvl1pPr eaLnBrk="0" hangingPunct="0">
              <a:defRPr sz="3600">
                <a:solidFill>
                  <a:srgbClr val="FFFFFF"/>
                </a:solidFill>
                <a:latin typeface="Calibri" charset="0"/>
                <a:ea typeface="ＭＳ Ｐゴシック" charset="0"/>
                <a:cs typeface="ＭＳ Ｐゴシック" charset="0"/>
              </a:defRPr>
            </a:lvl1pPr>
            <a:lvl2pPr marL="742950" indent="-285750" eaLnBrk="0" hangingPunct="0">
              <a:defRPr sz="3600">
                <a:solidFill>
                  <a:srgbClr val="FFFFFF"/>
                </a:solidFill>
                <a:latin typeface="Calibri" charset="0"/>
                <a:ea typeface="ＭＳ Ｐゴシック" charset="0"/>
              </a:defRPr>
            </a:lvl2pPr>
            <a:lvl3pPr marL="1143000" indent="-228600" eaLnBrk="0" hangingPunct="0">
              <a:defRPr sz="3600">
                <a:solidFill>
                  <a:srgbClr val="FFFFFF"/>
                </a:solidFill>
                <a:latin typeface="Calibri" charset="0"/>
                <a:ea typeface="ＭＳ Ｐゴシック" charset="0"/>
              </a:defRPr>
            </a:lvl3pPr>
            <a:lvl4pPr marL="1600200" indent="-228600" eaLnBrk="0" hangingPunct="0">
              <a:defRPr sz="3600">
                <a:solidFill>
                  <a:srgbClr val="FFFFFF"/>
                </a:solidFill>
                <a:latin typeface="Calibri" charset="0"/>
                <a:ea typeface="ＭＳ Ｐゴシック" charset="0"/>
              </a:defRPr>
            </a:lvl4pPr>
            <a:lvl5pPr marL="2057400" indent="-228600" eaLnBrk="0" hangingPunct="0">
              <a:defRPr sz="3600">
                <a:solidFill>
                  <a:srgbClr val="FFFFFF"/>
                </a:solidFill>
                <a:latin typeface="Calibri" charset="0"/>
                <a:ea typeface="ＭＳ Ｐゴシック" charset="0"/>
              </a:defRPr>
            </a:lvl5pPr>
            <a:lvl6pPr marL="2514600" indent="-228600" eaLnBrk="0" fontAlgn="base" hangingPunct="0">
              <a:spcBef>
                <a:spcPct val="0"/>
              </a:spcBef>
              <a:spcAft>
                <a:spcPct val="0"/>
              </a:spcAft>
              <a:defRPr sz="3600">
                <a:solidFill>
                  <a:srgbClr val="FFFFFF"/>
                </a:solidFill>
                <a:latin typeface="Calibri" charset="0"/>
                <a:ea typeface="ＭＳ Ｐゴシック" charset="0"/>
              </a:defRPr>
            </a:lvl6pPr>
            <a:lvl7pPr marL="2971800" indent="-228600" eaLnBrk="0" fontAlgn="base" hangingPunct="0">
              <a:spcBef>
                <a:spcPct val="0"/>
              </a:spcBef>
              <a:spcAft>
                <a:spcPct val="0"/>
              </a:spcAft>
              <a:defRPr sz="3600">
                <a:solidFill>
                  <a:srgbClr val="FFFFFF"/>
                </a:solidFill>
                <a:latin typeface="Calibri" charset="0"/>
                <a:ea typeface="ＭＳ Ｐゴシック" charset="0"/>
              </a:defRPr>
            </a:lvl7pPr>
            <a:lvl8pPr marL="3429000" indent="-228600" eaLnBrk="0" fontAlgn="base" hangingPunct="0">
              <a:spcBef>
                <a:spcPct val="0"/>
              </a:spcBef>
              <a:spcAft>
                <a:spcPct val="0"/>
              </a:spcAft>
              <a:defRPr sz="3600">
                <a:solidFill>
                  <a:srgbClr val="FFFFFF"/>
                </a:solidFill>
                <a:latin typeface="Calibri" charset="0"/>
                <a:ea typeface="ＭＳ Ｐゴシック" charset="0"/>
              </a:defRPr>
            </a:lvl8pPr>
            <a:lvl9pPr marL="3886200" indent="-228600" eaLnBrk="0" fontAlgn="base" hangingPunct="0">
              <a:spcBef>
                <a:spcPct val="0"/>
              </a:spcBef>
              <a:spcAft>
                <a:spcPct val="0"/>
              </a:spcAft>
              <a:defRPr sz="3600">
                <a:solidFill>
                  <a:srgbClr val="FFFFFF"/>
                </a:solidFill>
                <a:latin typeface="Calibri" charset="0"/>
                <a:ea typeface="ＭＳ Ｐゴシック" charset="0"/>
              </a:defRPr>
            </a:lvl9pPr>
          </a:lstStyle>
          <a:p>
            <a:pPr algn="ctr" eaLnBrk="1" hangingPunct="1">
              <a:defRPr/>
            </a:pPr>
            <a:endParaRPr lang="en-US" sz="1200" dirty="0">
              <a:latin typeface="Arial" charset="0"/>
            </a:endParaRPr>
          </a:p>
          <a:p>
            <a:pPr algn="r" eaLnBrk="1" hangingPunct="1">
              <a:defRPr/>
            </a:pPr>
            <a:r>
              <a:rPr lang="en-US" sz="800" dirty="0">
                <a:latin typeface="Arial" charset="0"/>
              </a:rPr>
              <a:t>© Special Pathogens Laboratory</a:t>
            </a:r>
          </a:p>
        </p:txBody>
      </p:sp>
      <p:sp>
        <p:nvSpPr>
          <p:cNvPr id="2" name="Content Placeholder 1"/>
          <p:cNvSpPr>
            <a:spLocks noGrp="1"/>
          </p:cNvSpPr>
          <p:nvPr>
            <p:ph/>
          </p:nvPr>
        </p:nvSpPr>
        <p:spPr>
          <a:xfrm>
            <a:off x="457200" y="277813"/>
            <a:ext cx="8229600" cy="58531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0"/>
          <p:cNvSpPr>
            <a:spLocks noGrp="1" noChangeArrowheads="1"/>
          </p:cNvSpPr>
          <p:nvPr>
            <p:ph type="dt" sz="half" idx="10"/>
          </p:nvPr>
        </p:nvSpPr>
        <p:spPr>
          <a:xfrm>
            <a:off x="457200" y="6243638"/>
            <a:ext cx="2133600" cy="457200"/>
          </a:xfrm>
          <a:prstGeom prst="rect">
            <a:avLst/>
          </a:prstGeom>
        </p:spPr>
        <p:txBody>
          <a:bodyPr/>
          <a:lstStyle>
            <a:lvl1pPr>
              <a:defRPr sz="1800">
                <a:latin typeface="Arial" charset="0"/>
                <a:ea typeface="ＭＳ Ｐゴシック" charset="0"/>
                <a:cs typeface="ＭＳ Ｐゴシック" charset="0"/>
              </a:defRPr>
            </a:lvl1pPr>
          </a:lstStyle>
          <a:p>
            <a:pPr>
              <a:defRPr/>
            </a:pPr>
            <a:endParaRPr lang="en-US" dirty="0"/>
          </a:p>
        </p:txBody>
      </p:sp>
      <p:sp>
        <p:nvSpPr>
          <p:cNvPr id="5" name="Rectangle 41"/>
          <p:cNvSpPr>
            <a:spLocks noGrp="1" noChangeArrowheads="1"/>
          </p:cNvSpPr>
          <p:nvPr>
            <p:ph type="ftr" sz="quarter" idx="11"/>
          </p:nvPr>
        </p:nvSpPr>
        <p:spPr>
          <a:xfrm>
            <a:off x="3124200" y="6248400"/>
            <a:ext cx="2895600" cy="457200"/>
          </a:xfrm>
          <a:prstGeom prst="rect">
            <a:avLst/>
          </a:prstGeom>
        </p:spPr>
        <p:txBody>
          <a:bodyPr rtlCol="0"/>
          <a:lstStyle>
            <a:lvl1pPr>
              <a:defRPr sz="1200">
                <a:solidFill>
                  <a:schemeClr val="tx1">
                    <a:tint val="75000"/>
                  </a:schemeClr>
                </a:solidFill>
                <a:latin typeface="Arial" charset="0"/>
                <a:ea typeface="ＭＳ Ｐゴシック" charset="0"/>
                <a:cs typeface="ＭＳ Ｐゴシック" charset="0"/>
              </a:defRPr>
            </a:lvl1pPr>
          </a:lstStyle>
          <a:p>
            <a:pPr>
              <a:defRPr/>
            </a:pPr>
            <a:endParaRPr lang="en-US" dirty="0"/>
          </a:p>
        </p:txBody>
      </p:sp>
      <p:sp>
        <p:nvSpPr>
          <p:cNvPr id="6" name="Rectangle 42"/>
          <p:cNvSpPr>
            <a:spLocks noGrp="1" noChangeArrowheads="1"/>
          </p:cNvSpPr>
          <p:nvPr>
            <p:ph type="sldNum" sz="quarter" idx="12"/>
          </p:nvPr>
        </p:nvSpPr>
        <p:spPr>
          <a:xfrm>
            <a:off x="6553200" y="6243638"/>
            <a:ext cx="2133600" cy="457200"/>
          </a:xfrm>
          <a:prstGeom prst="rect">
            <a:avLst/>
          </a:prstGeom>
        </p:spPr>
        <p:txBody>
          <a:bodyPr vert="horz" wrap="square" lIns="91440" tIns="45720" rIns="91440" bIns="45720" numCol="1" anchor="t" anchorCtr="0" compatLnSpc="1">
            <a:prstTxWarp prst="textNoShape">
              <a:avLst/>
            </a:prstTxWarp>
          </a:bodyPr>
          <a:lstStyle>
            <a:lvl1pPr>
              <a:defRPr sz="1800">
                <a:latin typeface="Arial" charset="0"/>
                <a:ea typeface="ＭＳ Ｐゴシック" charset="0"/>
                <a:cs typeface="ＭＳ Ｐゴシック" charset="0"/>
              </a:defRPr>
            </a:lvl1pPr>
          </a:lstStyle>
          <a:p>
            <a:pPr>
              <a:defRPr/>
            </a:pPr>
            <a:fld id="{ABA93B2E-FDFA-4C68-9E5B-1507A8027C97}" type="slidenum">
              <a:rPr lang="en-US"/>
              <a:pPr>
                <a:defRPr/>
              </a:pPr>
              <a:t>‹#›</a:t>
            </a:fld>
            <a:endParaRPr lang="en-US" dirty="0"/>
          </a:p>
        </p:txBody>
      </p:sp>
    </p:spTree>
    <p:extLst>
      <p:ext uri="{BB962C8B-B14F-4D97-AF65-F5344CB8AC3E}">
        <p14:creationId xmlns:p14="http://schemas.microsoft.com/office/powerpoint/2010/main" val="398309479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582006" y="3384550"/>
            <a:ext cx="5876194" cy="1252156"/>
          </a:xfrm>
        </p:spPr>
        <p:txBody>
          <a:bodyPr>
            <a:noAutofit/>
          </a:bodyPr>
          <a:lstStyle>
            <a:lvl1pPr marL="0" indent="0" algn="l">
              <a:buNone/>
              <a:defRPr sz="3600" b="0" i="0">
                <a:solidFill>
                  <a:schemeClr val="tx1"/>
                </a:solidFill>
                <a:latin typeface="Futura Std Bold"/>
                <a:cs typeface="Futura Std Bold"/>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descr="SPL-logo-100-34-0-2-PowerPoin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198" y="380859"/>
            <a:ext cx="2420808" cy="867235"/>
          </a:xfrm>
          <a:prstGeom prst="rect">
            <a:avLst/>
          </a:prstGeom>
        </p:spPr>
      </p:pic>
      <p:sp>
        <p:nvSpPr>
          <p:cNvPr id="12" name="Alternate Process 11"/>
          <p:cNvSpPr/>
          <p:nvPr/>
        </p:nvSpPr>
        <p:spPr>
          <a:xfrm>
            <a:off x="33" y="135434"/>
            <a:ext cx="9143935" cy="129685"/>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8" name="Alternate Process 7"/>
          <p:cNvSpPr/>
          <p:nvPr/>
        </p:nvSpPr>
        <p:spPr>
          <a:xfrm flipV="1">
            <a:off x="2582006" y="4997268"/>
            <a:ext cx="5876196" cy="45719"/>
          </a:xfrm>
          <a:prstGeom prst="flowChartAlternateProcess">
            <a:avLst/>
          </a:prstGeom>
          <a:solidFill>
            <a:srgbClr val="006B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pic>
        <p:nvPicPr>
          <p:cNvPr id="9" name="Picture 8" descr="SPL-logo-100-34-0-2-PowerPoin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198" y="380859"/>
            <a:ext cx="2420808" cy="867235"/>
          </a:xfrm>
          <a:prstGeom prst="rect">
            <a:avLst/>
          </a:prstGeom>
        </p:spPr>
      </p:pic>
      <p:sp>
        <p:nvSpPr>
          <p:cNvPr id="11" name="TextBox 10"/>
          <p:cNvSpPr txBox="1"/>
          <p:nvPr userDrawn="1"/>
        </p:nvSpPr>
        <p:spPr>
          <a:xfrm>
            <a:off x="4324049" y="5163534"/>
            <a:ext cx="4134153" cy="1238288"/>
          </a:xfrm>
          <a:prstGeom prst="rect">
            <a:avLst/>
          </a:prstGeom>
          <a:noFill/>
        </p:spPr>
        <p:txBody>
          <a:bodyPr wrap="square" rtlCol="0">
            <a:spAutoFit/>
          </a:bodyPr>
          <a:lstStyle/>
          <a:p>
            <a:pPr algn="l">
              <a:lnSpc>
                <a:spcPct val="110000"/>
              </a:lnSpc>
            </a:pPr>
            <a:r>
              <a:rPr lang="en-US" sz="2800" b="0" i="0" dirty="0">
                <a:latin typeface="Futura Std Book"/>
                <a:cs typeface="Futura Std Book"/>
              </a:rPr>
              <a:t>Frank Sidari</a:t>
            </a:r>
            <a:r>
              <a:rPr lang="en-US" sz="2800" b="0" i="0" baseline="0" dirty="0">
                <a:latin typeface="Futura Std Book"/>
                <a:cs typeface="Futura Std Book"/>
              </a:rPr>
              <a:t> III, PE, BCEE</a:t>
            </a:r>
            <a:br>
              <a:rPr lang="en-US" sz="2800" b="0" i="0" baseline="0" dirty="0">
                <a:latin typeface="Futura Std Book"/>
                <a:cs typeface="Futura Std Book"/>
              </a:rPr>
            </a:br>
            <a:r>
              <a:rPr lang="en-US" sz="2000" b="0" i="0" baseline="0" dirty="0">
                <a:latin typeface="Futura Std Book"/>
                <a:cs typeface="Futura Std Book"/>
              </a:rPr>
              <a:t>VP, SPL Consulting Services</a:t>
            </a:r>
            <a:br>
              <a:rPr lang="en-US" sz="2000" b="0" i="0" baseline="0" dirty="0">
                <a:latin typeface="Futura Std Book"/>
                <a:cs typeface="Futura Std Book"/>
              </a:rPr>
            </a:br>
            <a:r>
              <a:rPr lang="en-US" sz="2000" b="0" i="0" baseline="0" dirty="0">
                <a:latin typeface="Futura Std Book"/>
                <a:cs typeface="Futura Std Book"/>
              </a:rPr>
              <a:t>Civil and Environmental Engineer </a:t>
            </a:r>
            <a:endParaRPr lang="en-US" sz="2000" b="0" i="0" dirty="0">
              <a:latin typeface="Futura Std Book"/>
              <a:cs typeface="Futura Std Book"/>
            </a:endParaRPr>
          </a:p>
        </p:txBody>
      </p:sp>
      <p:sp>
        <p:nvSpPr>
          <p:cNvPr id="13" name="Alternate Process 12"/>
          <p:cNvSpPr/>
          <p:nvPr userDrawn="1"/>
        </p:nvSpPr>
        <p:spPr>
          <a:xfrm flipV="1">
            <a:off x="2582006" y="4997268"/>
            <a:ext cx="5876196" cy="45719"/>
          </a:xfrm>
          <a:prstGeom prst="flowChartAlternateProcess">
            <a:avLst/>
          </a:prstGeom>
          <a:solidFill>
            <a:srgbClr val="006B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14" name="Title 1"/>
          <p:cNvSpPr>
            <a:spLocks noGrp="1"/>
          </p:cNvSpPr>
          <p:nvPr>
            <p:ph type="ctrTitle"/>
          </p:nvPr>
        </p:nvSpPr>
        <p:spPr>
          <a:xfrm>
            <a:off x="2582006" y="1914525"/>
            <a:ext cx="5876194" cy="1470025"/>
          </a:xfrm>
        </p:spPr>
        <p:txBody>
          <a:bodyPr>
            <a:normAutofit/>
          </a:bodyPr>
          <a:lstStyle>
            <a:lvl1pPr algn="l">
              <a:defRPr sz="4800" b="1" i="0" u="none" cap="small" baseline="0">
                <a:solidFill>
                  <a:srgbClr val="006BBF"/>
                </a:solidFill>
              </a:defRPr>
            </a:lvl1pPr>
          </a:lstStyle>
          <a:p>
            <a:r>
              <a:rPr lang="en-US"/>
              <a:t>Click to edit Master title style</a:t>
            </a:r>
            <a:endParaRPr lang="en-US" dirty="0"/>
          </a:p>
        </p:txBody>
      </p:sp>
    </p:spTree>
    <p:extLst>
      <p:ext uri="{BB962C8B-B14F-4D97-AF65-F5344CB8AC3E}">
        <p14:creationId xmlns:p14="http://schemas.microsoft.com/office/powerpoint/2010/main" val="48866065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582008" y="3384550"/>
            <a:ext cx="5876194" cy="1252156"/>
          </a:xfrm>
        </p:spPr>
        <p:txBody>
          <a:bodyPr>
            <a:noAutofit/>
          </a:bodyPr>
          <a:lstStyle>
            <a:lvl1pPr marL="0" indent="0" algn="l">
              <a:buNone/>
              <a:defRPr sz="3600" b="0" i="0">
                <a:solidFill>
                  <a:schemeClr val="tx1"/>
                </a:solidFill>
                <a:latin typeface="Futura Std Bold"/>
                <a:cs typeface="Futura Std Bold"/>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descr="SPL-logo-100-34-0-2-PowerPoin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198" y="380859"/>
            <a:ext cx="2420808" cy="867235"/>
          </a:xfrm>
          <a:prstGeom prst="rect">
            <a:avLst/>
          </a:prstGeom>
        </p:spPr>
      </p:pic>
      <p:sp>
        <p:nvSpPr>
          <p:cNvPr id="12" name="Alternate Process 11"/>
          <p:cNvSpPr/>
          <p:nvPr/>
        </p:nvSpPr>
        <p:spPr>
          <a:xfrm>
            <a:off x="33" y="135434"/>
            <a:ext cx="9143935" cy="129685"/>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8" name="Alternate Process 7"/>
          <p:cNvSpPr/>
          <p:nvPr/>
        </p:nvSpPr>
        <p:spPr>
          <a:xfrm flipV="1">
            <a:off x="2582006" y="4997268"/>
            <a:ext cx="5876196" cy="45719"/>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10" name="TextBox 9"/>
          <p:cNvSpPr txBox="1"/>
          <p:nvPr/>
        </p:nvSpPr>
        <p:spPr>
          <a:xfrm>
            <a:off x="2503127" y="5084693"/>
            <a:ext cx="3229677" cy="1384995"/>
          </a:xfrm>
          <a:prstGeom prst="rect">
            <a:avLst/>
          </a:prstGeom>
          <a:noFill/>
        </p:spPr>
        <p:txBody>
          <a:bodyPr wrap="square" rtlCol="0">
            <a:spAutoFit/>
          </a:bodyPr>
          <a:lstStyle/>
          <a:p>
            <a:pPr algn="l"/>
            <a:r>
              <a:rPr lang="en-US" sz="2000" b="0" i="0" dirty="0">
                <a:latin typeface="Futura Std Book"/>
                <a:cs typeface="Futura Std Book"/>
              </a:rPr>
              <a:t>Janet E. Stout, PhD</a:t>
            </a:r>
            <a:br>
              <a:rPr lang="en-US" sz="2800" b="0" i="0" dirty="0">
                <a:latin typeface="Futura Std Book"/>
                <a:cs typeface="Futura Std Book"/>
              </a:rPr>
            </a:br>
            <a:r>
              <a:rPr lang="en-US" sz="1600" b="0" i="0" dirty="0">
                <a:latin typeface="Futura Std Book"/>
                <a:cs typeface="Futura Std Book"/>
              </a:rPr>
              <a:t>President &amp;</a:t>
            </a:r>
            <a:r>
              <a:rPr lang="en-US" sz="1600" b="0" i="0" baseline="0" dirty="0">
                <a:latin typeface="Futura Std Book"/>
                <a:cs typeface="Futura Std Book"/>
              </a:rPr>
              <a:t> CEO</a:t>
            </a:r>
            <a:br>
              <a:rPr lang="en-US" sz="1600" b="0" i="0" baseline="0" dirty="0">
                <a:latin typeface="Futura Std Book"/>
                <a:cs typeface="Futura Std Book"/>
              </a:rPr>
            </a:br>
            <a:r>
              <a:rPr lang="en-US" sz="1600" b="0" i="0" baseline="0" dirty="0">
                <a:latin typeface="Futura Std Book"/>
                <a:cs typeface="Futura Std Book"/>
              </a:rPr>
              <a:t>Research Associate Professor, </a:t>
            </a:r>
            <a:br>
              <a:rPr lang="en-US" sz="1600" b="0" i="0" baseline="0" dirty="0">
                <a:latin typeface="Futura Std Book"/>
                <a:cs typeface="Futura Std Book"/>
              </a:rPr>
            </a:br>
            <a:r>
              <a:rPr lang="en-US" sz="1600" b="0" i="0" baseline="0" dirty="0">
                <a:latin typeface="Futura Std Book"/>
                <a:cs typeface="Futura Std Book"/>
              </a:rPr>
              <a:t>University of Pittsburgh</a:t>
            </a:r>
            <a:br>
              <a:rPr lang="en-US" sz="1600" b="0" i="0" baseline="0" dirty="0">
                <a:latin typeface="Futura Std Book"/>
                <a:cs typeface="Futura Std Book"/>
              </a:rPr>
            </a:br>
            <a:endParaRPr lang="en-US" sz="1600" b="0" i="0" dirty="0">
              <a:latin typeface="Futura Std Book"/>
              <a:cs typeface="Futura Std Book"/>
            </a:endParaRPr>
          </a:p>
        </p:txBody>
      </p:sp>
      <p:pic>
        <p:nvPicPr>
          <p:cNvPr id="11" name="Picture 10" descr="SPL-logo-100-34-0-2-PowerPoin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198" y="380859"/>
            <a:ext cx="2420808" cy="867235"/>
          </a:xfrm>
          <a:prstGeom prst="rect">
            <a:avLst/>
          </a:prstGeom>
        </p:spPr>
      </p:pic>
      <p:sp>
        <p:nvSpPr>
          <p:cNvPr id="13" name="Alternate Process 12"/>
          <p:cNvSpPr/>
          <p:nvPr userDrawn="1"/>
        </p:nvSpPr>
        <p:spPr>
          <a:xfrm>
            <a:off x="33" y="135434"/>
            <a:ext cx="9143935" cy="129685"/>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14" name="Alternate Process 13"/>
          <p:cNvSpPr/>
          <p:nvPr userDrawn="1"/>
        </p:nvSpPr>
        <p:spPr>
          <a:xfrm flipV="1">
            <a:off x="2582006" y="4997268"/>
            <a:ext cx="5876196" cy="45719"/>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sp>
        <p:nvSpPr>
          <p:cNvPr id="15" name="TextBox 14"/>
          <p:cNvSpPr txBox="1"/>
          <p:nvPr userDrawn="1"/>
        </p:nvSpPr>
        <p:spPr>
          <a:xfrm>
            <a:off x="5503157" y="5084693"/>
            <a:ext cx="2955045" cy="1239314"/>
          </a:xfrm>
          <a:prstGeom prst="rect">
            <a:avLst/>
          </a:prstGeom>
          <a:noFill/>
        </p:spPr>
        <p:txBody>
          <a:bodyPr wrap="square" rtlCol="0">
            <a:spAutoFit/>
          </a:bodyPr>
          <a:lstStyle/>
          <a:p>
            <a:pPr algn="l">
              <a:lnSpc>
                <a:spcPct val="110000"/>
              </a:lnSpc>
            </a:pPr>
            <a:r>
              <a:rPr lang="en-US" sz="2000" b="0" i="0" dirty="0">
                <a:latin typeface="Futura Std Book"/>
                <a:cs typeface="Futura Std Book"/>
              </a:rPr>
              <a:t>Frank Sidari</a:t>
            </a:r>
            <a:r>
              <a:rPr lang="en-US" sz="2000" b="0" i="0" baseline="0" dirty="0">
                <a:latin typeface="Futura Std Book"/>
                <a:cs typeface="Futura Std Book"/>
              </a:rPr>
              <a:t> III, PE, BCEE</a:t>
            </a:r>
            <a:br>
              <a:rPr lang="en-US" sz="2000" b="0" i="0" baseline="0" dirty="0">
                <a:latin typeface="Futura Std Book"/>
                <a:cs typeface="Futura Std Book"/>
              </a:rPr>
            </a:br>
            <a:r>
              <a:rPr lang="en-US" sz="1600" b="0" i="0" baseline="0" dirty="0">
                <a:latin typeface="Futura Std Book"/>
                <a:cs typeface="Futura Std Book"/>
              </a:rPr>
              <a:t>VP, SPL Consulting Services</a:t>
            </a:r>
          </a:p>
          <a:p>
            <a:pPr algn="l">
              <a:lnSpc>
                <a:spcPct val="110000"/>
              </a:lnSpc>
            </a:pPr>
            <a:r>
              <a:rPr lang="en-US" sz="1600" b="0" i="0" baseline="0" dirty="0">
                <a:latin typeface="Futura Std Book"/>
                <a:cs typeface="Futura Std Book"/>
              </a:rPr>
              <a:t>Civil and Environmental Engineer </a:t>
            </a:r>
            <a:endParaRPr lang="en-US" sz="1600" b="0" i="0" dirty="0">
              <a:latin typeface="Futura Std Book"/>
              <a:cs typeface="Futura Std Book"/>
            </a:endParaRPr>
          </a:p>
        </p:txBody>
      </p:sp>
      <p:sp>
        <p:nvSpPr>
          <p:cNvPr id="17" name="Title 1"/>
          <p:cNvSpPr>
            <a:spLocks noGrp="1"/>
          </p:cNvSpPr>
          <p:nvPr>
            <p:ph type="ctrTitle"/>
          </p:nvPr>
        </p:nvSpPr>
        <p:spPr>
          <a:xfrm>
            <a:off x="2582006" y="1914525"/>
            <a:ext cx="5876194" cy="1470025"/>
          </a:xfrm>
        </p:spPr>
        <p:txBody>
          <a:bodyPr>
            <a:normAutofit/>
          </a:bodyPr>
          <a:lstStyle>
            <a:lvl1pPr algn="l">
              <a:defRPr sz="4800" b="1" i="0" u="none" cap="small" baseline="0">
                <a:solidFill>
                  <a:srgbClr val="006BBF"/>
                </a:solidFill>
              </a:defRPr>
            </a:lvl1pPr>
          </a:lstStyle>
          <a:p>
            <a:r>
              <a:rPr lang="en-US"/>
              <a:t>Click to edit Master title style</a:t>
            </a:r>
            <a:endParaRPr lang="en-US" dirty="0"/>
          </a:p>
        </p:txBody>
      </p:sp>
    </p:spTree>
    <p:extLst>
      <p:ext uri="{BB962C8B-B14F-4D97-AF65-F5344CB8AC3E}">
        <p14:creationId xmlns:p14="http://schemas.microsoft.com/office/powerpoint/2010/main" val="156341723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3" name="Picture 2" descr="FaucetandGlassLarge_PPT.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67099" y="0"/>
            <a:ext cx="4776901" cy="6858000"/>
          </a:xfrm>
          <a:prstGeom prst="rect">
            <a:avLst/>
          </a:prstGeom>
        </p:spPr>
      </p:pic>
      <p:sp>
        <p:nvSpPr>
          <p:cNvPr id="12" name="TextBox 11"/>
          <p:cNvSpPr txBox="1"/>
          <p:nvPr userDrawn="1"/>
        </p:nvSpPr>
        <p:spPr>
          <a:xfrm>
            <a:off x="380886" y="2644744"/>
            <a:ext cx="4151427" cy="530255"/>
          </a:xfrm>
          <a:prstGeom prst="rect">
            <a:avLst/>
          </a:prstGeom>
          <a:noFill/>
        </p:spPr>
        <p:txBody>
          <a:bodyPr wrap="square" rtlCol="0">
            <a:spAutoFit/>
          </a:bodyPr>
          <a:lstStyle/>
          <a:p>
            <a:endParaRPr lang="en-US" sz="2000" b="0" i="0" dirty="0">
              <a:latin typeface="Futura Std Book"/>
              <a:cs typeface="Futura Std Book"/>
            </a:endParaRPr>
          </a:p>
        </p:txBody>
      </p:sp>
      <p:sp>
        <p:nvSpPr>
          <p:cNvPr id="13" name="TextBox 12"/>
          <p:cNvSpPr txBox="1"/>
          <p:nvPr userDrawn="1"/>
        </p:nvSpPr>
        <p:spPr>
          <a:xfrm>
            <a:off x="380886" y="6252388"/>
            <a:ext cx="6330582" cy="400110"/>
          </a:xfrm>
          <a:prstGeom prst="rect">
            <a:avLst/>
          </a:prstGeom>
          <a:noFill/>
        </p:spPr>
        <p:txBody>
          <a:bodyPr wrap="square" rtlCol="0">
            <a:spAutoFit/>
          </a:bodyPr>
          <a:lstStyle/>
          <a:p>
            <a:r>
              <a:rPr lang="en-US" sz="2000" b="0" i="0" cap="small" dirty="0">
                <a:latin typeface="Futura Std Bold"/>
                <a:cs typeface="Futura Std Bold"/>
              </a:rPr>
              <a:t>www.specialpathogenslab.com</a:t>
            </a:r>
          </a:p>
        </p:txBody>
      </p:sp>
      <p:sp>
        <p:nvSpPr>
          <p:cNvPr id="14" name="TextBox 13"/>
          <p:cNvSpPr txBox="1"/>
          <p:nvPr userDrawn="1"/>
        </p:nvSpPr>
        <p:spPr>
          <a:xfrm>
            <a:off x="401530" y="2856770"/>
            <a:ext cx="3965569" cy="707886"/>
          </a:xfrm>
          <a:prstGeom prst="rect">
            <a:avLst/>
          </a:prstGeom>
          <a:noFill/>
        </p:spPr>
        <p:txBody>
          <a:bodyPr wrap="square" rtlCol="0">
            <a:spAutoFit/>
          </a:bodyPr>
          <a:lstStyle/>
          <a:p>
            <a:pPr algn="ctr"/>
            <a:r>
              <a:rPr lang="en-US" sz="4000" b="0" i="0" dirty="0">
                <a:latin typeface="Futura Std Bold"/>
                <a:cs typeface="Futura Std Bold"/>
              </a:rPr>
              <a:t>THANK YOU</a:t>
            </a:r>
          </a:p>
        </p:txBody>
      </p:sp>
      <p:sp>
        <p:nvSpPr>
          <p:cNvPr id="15" name="Alternate Process 14"/>
          <p:cNvSpPr/>
          <p:nvPr userDrawn="1"/>
        </p:nvSpPr>
        <p:spPr>
          <a:xfrm>
            <a:off x="33" y="135434"/>
            <a:ext cx="9143935" cy="129685"/>
          </a:xfrm>
          <a:prstGeom prst="flowChartAlternateProcess">
            <a:avLst/>
          </a:prstGeom>
          <a:solidFill>
            <a:srgbClr val="006BB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effectLst/>
            </a:endParaRPr>
          </a:p>
        </p:txBody>
      </p:sp>
      <p:pic>
        <p:nvPicPr>
          <p:cNvPr id="16" name="Picture 15" descr="SPL-logo-100-34-0-2-Reg all.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1199" y="388747"/>
            <a:ext cx="3318814" cy="1188937"/>
          </a:xfrm>
          <a:prstGeom prst="rect">
            <a:avLst/>
          </a:prstGeom>
        </p:spPr>
      </p:pic>
    </p:spTree>
    <p:extLst>
      <p:ext uri="{BB962C8B-B14F-4D97-AF65-F5344CB8AC3E}">
        <p14:creationId xmlns:p14="http://schemas.microsoft.com/office/powerpoint/2010/main" val="351628698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4_Comparison">
    <p:spTree>
      <p:nvGrpSpPr>
        <p:cNvPr id="1" name=""/>
        <p:cNvGrpSpPr/>
        <p:nvPr/>
      </p:nvGrpSpPr>
      <p:grpSpPr>
        <a:xfrm>
          <a:off x="0" y="0"/>
          <a:ext cx="0" cy="0"/>
          <a:chOff x="0" y="0"/>
          <a:chExt cx="0" cy="0"/>
        </a:xfrm>
      </p:grpSpPr>
      <p:sp>
        <p:nvSpPr>
          <p:cNvPr id="5" name="Footer Placeholder 1"/>
          <p:cNvSpPr txBox="1">
            <a:spLocks/>
          </p:cNvSpPr>
          <p:nvPr userDrawn="1"/>
        </p:nvSpPr>
        <p:spPr>
          <a:xfrm>
            <a:off x="7315200" y="6492875"/>
            <a:ext cx="1828800" cy="365125"/>
          </a:xfrm>
          <a:prstGeom prst="rect">
            <a:avLst/>
          </a:prstGeom>
        </p:spPr>
        <p:txBody>
          <a:bodyPr anchor="ctr"/>
          <a:lstStyle>
            <a:lvl1pPr eaLnBrk="0" hangingPunct="0">
              <a:defRPr sz="2400">
                <a:solidFill>
                  <a:schemeClr val="tx1"/>
                </a:solidFill>
                <a:latin typeface="Arial" pitchFamily="34" charset="0"/>
                <a:ea typeface="ＭＳ Ｐゴシック" charset="-128"/>
              </a:defRPr>
            </a:lvl1pPr>
            <a:lvl2pPr marL="742950" indent="-285750" eaLnBrk="0" hangingPunct="0">
              <a:defRPr sz="2400">
                <a:solidFill>
                  <a:schemeClr val="tx1"/>
                </a:solidFill>
                <a:latin typeface="Arial" pitchFamily="34" charset="0"/>
                <a:ea typeface="ＭＳ Ｐゴシック" charset="-128"/>
              </a:defRPr>
            </a:lvl2pPr>
            <a:lvl3pPr marL="1143000" indent="-228600" eaLnBrk="0" hangingPunct="0">
              <a:defRPr sz="2400">
                <a:solidFill>
                  <a:schemeClr val="tx1"/>
                </a:solidFill>
                <a:latin typeface="Arial" pitchFamily="34" charset="0"/>
                <a:ea typeface="ＭＳ Ｐゴシック" charset="-128"/>
              </a:defRPr>
            </a:lvl3pPr>
            <a:lvl4pPr marL="1600200" indent="-228600" eaLnBrk="0" hangingPunct="0">
              <a:defRPr sz="2400">
                <a:solidFill>
                  <a:schemeClr val="tx1"/>
                </a:solidFill>
                <a:latin typeface="Arial" pitchFamily="34" charset="0"/>
                <a:ea typeface="ＭＳ Ｐゴシック" charset="-128"/>
              </a:defRPr>
            </a:lvl4pPr>
            <a:lvl5pPr marL="2057400" indent="-228600" eaLnBrk="0" hangingPunct="0">
              <a:defRPr sz="2400">
                <a:solidFill>
                  <a:schemeClr val="tx1"/>
                </a:solidFill>
                <a:latin typeface="Arial" pitchFamily="34" charset="0"/>
                <a:ea typeface="ＭＳ Ｐゴシック"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charset="-128"/>
              </a:defRPr>
            </a:lvl9pPr>
          </a:lstStyle>
          <a:p>
            <a:pPr algn="ctr" eaLnBrk="1" hangingPunct="1">
              <a:defRPr/>
            </a:pPr>
            <a:endParaRPr lang="en-US" sz="1200" dirty="0">
              <a:solidFill>
                <a:srgbClr val="FFFFFF"/>
              </a:solidFill>
            </a:endParaRPr>
          </a:p>
          <a:p>
            <a:pPr algn="r" eaLnBrk="1" hangingPunct="1">
              <a:defRPr/>
            </a:pPr>
            <a:r>
              <a:rPr lang="en-US" sz="800" dirty="0">
                <a:solidFill>
                  <a:srgbClr val="FFFFFF"/>
                </a:solidFill>
              </a:rPr>
              <a:t>© Special Pathogens Laboratory</a:t>
            </a:r>
          </a:p>
        </p:txBody>
      </p:sp>
      <p:sp>
        <p:nvSpPr>
          <p:cNvPr id="2" name="Title 1"/>
          <p:cNvSpPr>
            <a:spLocks noGrp="1"/>
          </p:cNvSpPr>
          <p:nvPr>
            <p:ph type="title"/>
          </p:nvPr>
        </p:nvSpPr>
        <p:spPr>
          <a:xfrm>
            <a:off x="457200" y="274638"/>
            <a:ext cx="8229600" cy="1143000"/>
          </a:xfrm>
        </p:spPr>
        <p:txBody>
          <a:bodyPr/>
          <a:lstStyle>
            <a:lvl1pPr>
              <a:defRPr/>
            </a:lvl1pPr>
          </a:lstStyle>
          <a:p>
            <a:r>
              <a:rPr lang="en-US" dirty="0"/>
              <a:t>Click to edit Master title style</a:t>
            </a:r>
          </a:p>
        </p:txBody>
      </p:sp>
      <p:sp>
        <p:nvSpPr>
          <p:cNvPr id="4" name="Content Placeholder 3"/>
          <p:cNvSpPr>
            <a:spLocks noGrp="1"/>
          </p:cNvSpPr>
          <p:nvPr>
            <p:ph sz="half" idx="2"/>
          </p:nvPr>
        </p:nvSpPr>
        <p:spPr>
          <a:xfrm>
            <a:off x="457200" y="2362199"/>
            <a:ext cx="4040188" cy="41306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4645025" y="2362200"/>
            <a:ext cx="4041775" cy="413067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1131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2.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3.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5.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theme" Target="../theme/theme6.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image" Target="../media/image1.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theme" Target="../theme/theme7.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9.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theme" Target="../theme/theme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5" Type="http://schemas.openxmlformats.org/officeDocument/2006/relationships/slideLayout" Target="../slideLayouts/slideLayout62.xml"/><Relationship Id="rId4" Type="http://schemas.openxmlformats.org/officeDocument/2006/relationships/slideLayout" Target="../slideLayouts/slideLayout61.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1.png"/><Relationship Id="rId5" Type="http://schemas.openxmlformats.org/officeDocument/2006/relationships/slideLayout" Target="../slideLayouts/slideLayout70.xml"/><Relationship Id="rId10" Type="http://schemas.openxmlformats.org/officeDocument/2006/relationships/theme" Target="../theme/theme10.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image" Target="../media/image1.pn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theme" Target="../theme/theme11.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87.xml"/><Relationship Id="rId7" Type="http://schemas.openxmlformats.org/officeDocument/2006/relationships/theme" Target="../theme/theme12.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4" Type="http://schemas.openxmlformats.org/officeDocument/2006/relationships/slideLayout" Target="../slideLayouts/slideLayout88.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93.xml"/><Relationship Id="rId7" Type="http://schemas.openxmlformats.org/officeDocument/2006/relationships/theme" Target="../theme/theme13.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4" Type="http://schemas.openxmlformats.org/officeDocument/2006/relationships/slideLayout" Target="../slideLayouts/slideLayout9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04.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theme" Target="../theme/theme14.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theme" Target="../theme/theme15.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image" Target="../media/image9.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slideLayout" Target="../slideLayouts/slideLayout137.xml"/><Relationship Id="rId26" Type="http://schemas.openxmlformats.org/officeDocument/2006/relationships/slideLayout" Target="../slideLayouts/slideLayout145.xml"/><Relationship Id="rId3" Type="http://schemas.openxmlformats.org/officeDocument/2006/relationships/slideLayout" Target="../slideLayouts/slideLayout122.xml"/><Relationship Id="rId21" Type="http://schemas.openxmlformats.org/officeDocument/2006/relationships/slideLayout" Target="../slideLayouts/slideLayout140.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slideLayout" Target="../slideLayouts/slideLayout136.xml"/><Relationship Id="rId25" Type="http://schemas.openxmlformats.org/officeDocument/2006/relationships/slideLayout" Target="../slideLayouts/slideLayout144.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20" Type="http://schemas.openxmlformats.org/officeDocument/2006/relationships/slideLayout" Target="../slideLayouts/slideLayout139.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24" Type="http://schemas.openxmlformats.org/officeDocument/2006/relationships/slideLayout" Target="../slideLayouts/slideLayout143.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23" Type="http://schemas.openxmlformats.org/officeDocument/2006/relationships/slideLayout" Target="../slideLayouts/slideLayout142.xml"/><Relationship Id="rId28" Type="http://schemas.openxmlformats.org/officeDocument/2006/relationships/theme" Target="../theme/theme16.xml"/><Relationship Id="rId10" Type="http://schemas.openxmlformats.org/officeDocument/2006/relationships/slideLayout" Target="../slideLayouts/slideLayout129.xml"/><Relationship Id="rId19" Type="http://schemas.openxmlformats.org/officeDocument/2006/relationships/slideLayout" Target="../slideLayouts/slideLayout138.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 Id="rId22" Type="http://schemas.openxmlformats.org/officeDocument/2006/relationships/slideLayout" Target="../slideLayouts/slideLayout141.xml"/><Relationship Id="rId27" Type="http://schemas.openxmlformats.org/officeDocument/2006/relationships/slideLayout" Target="../slideLayouts/slideLayout1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4" r:id="rId1"/>
    <p:sldLayoutId id="2147483665" r:id="rId2"/>
    <p:sldLayoutId id="2147483686" r:id="rId3"/>
    <p:sldLayoutId id="2147483684" r:id="rId4"/>
    <p:sldLayoutId id="2147483685" r:id="rId5"/>
    <p:sldLayoutId id="2147483655" r:id="rId6"/>
    <p:sldLayoutId id="2147483660" r:id="rId7"/>
    <p:sldLayoutId id="2147483661" r:id="rId8"/>
    <p:sldLayoutId id="2147483666" r:id="rId9"/>
    <p:sldLayoutId id="2147483688" r:id="rId10"/>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4018842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89" algn="ctr" rtl="0" fontAlgn="base">
        <a:spcBef>
          <a:spcPct val="0"/>
        </a:spcBef>
        <a:spcAft>
          <a:spcPct val="0"/>
        </a:spcAft>
        <a:defRPr sz="4400">
          <a:solidFill>
            <a:schemeClr val="tx1"/>
          </a:solidFill>
          <a:latin typeface="Myriad Web Pro" panose="020B0503030403020204" pitchFamily="34" charset="0"/>
        </a:defRPr>
      </a:lvl6pPr>
      <a:lvl7pPr marL="914377" algn="ctr" rtl="0" fontAlgn="base">
        <a:spcBef>
          <a:spcPct val="0"/>
        </a:spcBef>
        <a:spcAft>
          <a:spcPct val="0"/>
        </a:spcAft>
        <a:defRPr sz="4400">
          <a:solidFill>
            <a:schemeClr val="tx1"/>
          </a:solidFill>
          <a:latin typeface="Myriad Web Pro" panose="020B0503030403020204" pitchFamily="34" charset="0"/>
        </a:defRPr>
      </a:lvl7pPr>
      <a:lvl8pPr marL="1371566" algn="ctr" rtl="0" fontAlgn="base">
        <a:spcBef>
          <a:spcPct val="0"/>
        </a:spcBef>
        <a:spcAft>
          <a:spcPct val="0"/>
        </a:spcAft>
        <a:defRPr sz="4400">
          <a:solidFill>
            <a:schemeClr val="tx1"/>
          </a:solidFill>
          <a:latin typeface="Myriad Web Pro" panose="020B0503030403020204" pitchFamily="34" charset="0"/>
        </a:defRPr>
      </a:lvl8pPr>
      <a:lvl9pPr marL="1828754" algn="ctr" rtl="0" fontAlgn="base">
        <a:spcBef>
          <a:spcPct val="0"/>
        </a:spcBef>
        <a:spcAft>
          <a:spcPct val="0"/>
        </a:spcAft>
        <a:defRPr sz="4400">
          <a:solidFill>
            <a:schemeClr val="tx1"/>
          </a:solidFill>
          <a:latin typeface="Myriad Web Pro" panose="020B0503030403020204" pitchFamily="34" charset="0"/>
        </a:defRPr>
      </a:lvl9pPr>
    </p:titleStyle>
    <p:bodyStyle>
      <a:lvl1pPr marL="342891" indent="-342891"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826685"/>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401917062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Lst>
  <p:transition>
    <p:fade/>
  </p:transition>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Myriad Web Pro" panose="020B0503030403020204" pitchFamily="34" charset="0"/>
        </a:defRPr>
      </a:lvl2pPr>
      <a:lvl3pPr algn="ctr" rtl="0" eaLnBrk="1" fontAlgn="base" hangingPunct="1">
        <a:spcBef>
          <a:spcPct val="0"/>
        </a:spcBef>
        <a:spcAft>
          <a:spcPct val="0"/>
        </a:spcAft>
        <a:defRPr sz="4400">
          <a:solidFill>
            <a:schemeClr val="tx1"/>
          </a:solidFill>
          <a:latin typeface="Myriad Web Pro" panose="020B0503030403020204" pitchFamily="34" charset="0"/>
        </a:defRPr>
      </a:lvl3pPr>
      <a:lvl4pPr algn="ctr" rtl="0" eaLnBrk="1" fontAlgn="base" hangingPunct="1">
        <a:spcBef>
          <a:spcPct val="0"/>
        </a:spcBef>
        <a:spcAft>
          <a:spcPct val="0"/>
        </a:spcAft>
        <a:defRPr sz="4400">
          <a:solidFill>
            <a:schemeClr val="tx1"/>
          </a:solidFill>
          <a:latin typeface="Myriad Web Pro" panose="020B0503030403020204" pitchFamily="34" charset="0"/>
        </a:defRPr>
      </a:lvl4pPr>
      <a:lvl5pPr algn="ctr" rtl="0" eaLnBrk="1" fontAlgn="base" hangingPunct="1">
        <a:spcBef>
          <a:spcPct val="0"/>
        </a:spcBef>
        <a:spcAft>
          <a:spcPct val="0"/>
        </a:spcAft>
        <a:defRPr sz="4400">
          <a:solidFill>
            <a:schemeClr val="tx1"/>
          </a:solidFill>
          <a:latin typeface="Myriad Web Pro" panose="020B0503030403020204" pitchFamily="34" charset="0"/>
        </a:defRPr>
      </a:lvl5pPr>
      <a:lvl6pPr marL="457189" algn="ctr" rtl="0" eaLnBrk="1" fontAlgn="base" hangingPunct="1">
        <a:spcBef>
          <a:spcPct val="0"/>
        </a:spcBef>
        <a:spcAft>
          <a:spcPct val="0"/>
        </a:spcAft>
        <a:defRPr sz="4400">
          <a:solidFill>
            <a:schemeClr val="tx1"/>
          </a:solidFill>
          <a:latin typeface="Myriad Web Pro" panose="020B0503030403020204" pitchFamily="34" charset="0"/>
        </a:defRPr>
      </a:lvl6pPr>
      <a:lvl7pPr marL="914378" algn="ctr" rtl="0" eaLnBrk="1" fontAlgn="base" hangingPunct="1">
        <a:spcBef>
          <a:spcPct val="0"/>
        </a:spcBef>
        <a:spcAft>
          <a:spcPct val="0"/>
        </a:spcAft>
        <a:defRPr sz="4400">
          <a:solidFill>
            <a:schemeClr val="tx1"/>
          </a:solidFill>
          <a:latin typeface="Myriad Web Pro" panose="020B0503030403020204" pitchFamily="34" charset="0"/>
        </a:defRPr>
      </a:lvl7pPr>
      <a:lvl8pPr marL="1371566" algn="ctr" rtl="0" eaLnBrk="1" fontAlgn="base" hangingPunct="1">
        <a:spcBef>
          <a:spcPct val="0"/>
        </a:spcBef>
        <a:spcAft>
          <a:spcPct val="0"/>
        </a:spcAft>
        <a:defRPr sz="4400">
          <a:solidFill>
            <a:schemeClr val="tx1"/>
          </a:solidFill>
          <a:latin typeface="Myriad Web Pro" panose="020B0503030403020204" pitchFamily="34" charset="0"/>
        </a:defRPr>
      </a:lvl8pPr>
      <a:lvl9pPr marL="1828754" algn="ctr" rtl="0" eaLnBrk="1" fontAlgn="base" hangingPunct="1">
        <a:spcBef>
          <a:spcPct val="0"/>
        </a:spcBef>
        <a:spcAft>
          <a:spcPct val="0"/>
        </a:spcAft>
        <a:defRPr sz="4400">
          <a:solidFill>
            <a:schemeClr val="tx1"/>
          </a:solidFill>
          <a:latin typeface="Myriad Web Pro" panose="020B0503030403020204" pitchFamily="34" charset="0"/>
        </a:defRPr>
      </a:lvl9pPr>
    </p:titleStyle>
    <p:bodyStyle>
      <a:lvl1pPr marL="342892" indent="-342892" algn="l" rtl="0" eaLnBrk="1" fontAlgn="base" hangingPunct="1">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31" indent="-285743" algn="l" rtl="0" eaLnBrk="1" fontAlgn="base" hangingPunct="1">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2972" indent="-228594" algn="l" rtl="0" eaLnBrk="1" fontAlgn="base" hangingPunct="1">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160" indent="-228594" algn="l" rtl="0" eaLnBrk="1" fontAlgn="base" hangingPunct="1">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348" indent="-228594" algn="l" rtl="0" eaLnBrk="1" fontAlgn="base" hangingPunct="1">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353649124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2" r:id="rId5"/>
    <p:sldLayoutId id="2147484006" r:id="rId6"/>
  </p:sldLayoutIdLst>
  <p:transition>
    <p:fade/>
  </p:transition>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Myriad Web Pro" panose="020B0503030403020204" pitchFamily="34" charset="0"/>
        </a:defRPr>
      </a:lvl2pPr>
      <a:lvl3pPr algn="ctr" rtl="0" eaLnBrk="1" fontAlgn="base" hangingPunct="1">
        <a:spcBef>
          <a:spcPct val="0"/>
        </a:spcBef>
        <a:spcAft>
          <a:spcPct val="0"/>
        </a:spcAft>
        <a:defRPr sz="4400">
          <a:solidFill>
            <a:schemeClr val="tx1"/>
          </a:solidFill>
          <a:latin typeface="Myriad Web Pro" panose="020B0503030403020204" pitchFamily="34" charset="0"/>
        </a:defRPr>
      </a:lvl3pPr>
      <a:lvl4pPr algn="ctr" rtl="0" eaLnBrk="1" fontAlgn="base" hangingPunct="1">
        <a:spcBef>
          <a:spcPct val="0"/>
        </a:spcBef>
        <a:spcAft>
          <a:spcPct val="0"/>
        </a:spcAft>
        <a:defRPr sz="4400">
          <a:solidFill>
            <a:schemeClr val="tx1"/>
          </a:solidFill>
          <a:latin typeface="Myriad Web Pro" panose="020B0503030403020204" pitchFamily="34" charset="0"/>
        </a:defRPr>
      </a:lvl4pPr>
      <a:lvl5pPr algn="ctr" rtl="0" eaLnBrk="1" fontAlgn="base" hangingPunct="1">
        <a:spcBef>
          <a:spcPct val="0"/>
        </a:spcBef>
        <a:spcAft>
          <a:spcPct val="0"/>
        </a:spcAft>
        <a:defRPr sz="4400">
          <a:solidFill>
            <a:schemeClr val="tx1"/>
          </a:solidFill>
          <a:latin typeface="Myriad Web Pro" panose="020B0503030403020204" pitchFamily="34" charset="0"/>
        </a:defRPr>
      </a:lvl5pPr>
      <a:lvl6pPr marL="457200" algn="ctr" rtl="0" eaLnBrk="1" fontAlgn="base" hangingPunct="1">
        <a:spcBef>
          <a:spcPct val="0"/>
        </a:spcBef>
        <a:spcAft>
          <a:spcPct val="0"/>
        </a:spcAft>
        <a:defRPr sz="4400">
          <a:solidFill>
            <a:schemeClr val="tx1"/>
          </a:solidFill>
          <a:latin typeface="Myriad Web Pro" panose="020B0503030403020204" pitchFamily="34" charset="0"/>
        </a:defRPr>
      </a:lvl6pPr>
      <a:lvl7pPr marL="914400" algn="ctr" rtl="0" eaLnBrk="1" fontAlgn="base" hangingPunct="1">
        <a:spcBef>
          <a:spcPct val="0"/>
        </a:spcBef>
        <a:spcAft>
          <a:spcPct val="0"/>
        </a:spcAft>
        <a:defRPr sz="4400">
          <a:solidFill>
            <a:schemeClr val="tx1"/>
          </a:solidFill>
          <a:latin typeface="Myriad Web Pro" panose="020B0503030403020204" pitchFamily="34" charset="0"/>
        </a:defRPr>
      </a:lvl7pPr>
      <a:lvl8pPr marL="1371600" algn="ctr" rtl="0" eaLnBrk="1" fontAlgn="base" hangingPunct="1">
        <a:spcBef>
          <a:spcPct val="0"/>
        </a:spcBef>
        <a:spcAft>
          <a:spcPct val="0"/>
        </a:spcAft>
        <a:defRPr sz="4400">
          <a:solidFill>
            <a:schemeClr val="tx1"/>
          </a:solidFill>
          <a:latin typeface="Myriad Web Pro" panose="020B0503030403020204" pitchFamily="34" charset="0"/>
        </a:defRPr>
      </a:lvl8pPr>
      <a:lvl9pPr marL="1828800" algn="ctr" rtl="0" eaLnBrk="1" fontAlgn="base" hangingPunct="1">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55217179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Lst>
  <p:transition>
    <p:fade/>
  </p:transition>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Myriad Web Pro" panose="020B0503030403020204" pitchFamily="34" charset="0"/>
        </a:defRPr>
      </a:lvl2pPr>
      <a:lvl3pPr algn="ctr" rtl="0" eaLnBrk="1" fontAlgn="base" hangingPunct="1">
        <a:spcBef>
          <a:spcPct val="0"/>
        </a:spcBef>
        <a:spcAft>
          <a:spcPct val="0"/>
        </a:spcAft>
        <a:defRPr sz="4400">
          <a:solidFill>
            <a:schemeClr val="tx1"/>
          </a:solidFill>
          <a:latin typeface="Myriad Web Pro" panose="020B0503030403020204" pitchFamily="34" charset="0"/>
        </a:defRPr>
      </a:lvl3pPr>
      <a:lvl4pPr algn="ctr" rtl="0" eaLnBrk="1" fontAlgn="base" hangingPunct="1">
        <a:spcBef>
          <a:spcPct val="0"/>
        </a:spcBef>
        <a:spcAft>
          <a:spcPct val="0"/>
        </a:spcAft>
        <a:defRPr sz="4400">
          <a:solidFill>
            <a:schemeClr val="tx1"/>
          </a:solidFill>
          <a:latin typeface="Myriad Web Pro" panose="020B0503030403020204" pitchFamily="34" charset="0"/>
        </a:defRPr>
      </a:lvl4pPr>
      <a:lvl5pPr algn="ctr" rtl="0" eaLnBrk="1" fontAlgn="base" hangingPunct="1">
        <a:spcBef>
          <a:spcPct val="0"/>
        </a:spcBef>
        <a:spcAft>
          <a:spcPct val="0"/>
        </a:spcAft>
        <a:defRPr sz="4400">
          <a:solidFill>
            <a:schemeClr val="tx1"/>
          </a:solidFill>
          <a:latin typeface="Myriad Web Pro" panose="020B0503030403020204" pitchFamily="34" charset="0"/>
        </a:defRPr>
      </a:lvl5pPr>
      <a:lvl6pPr marL="457200" algn="ctr" rtl="0" eaLnBrk="1" fontAlgn="base" hangingPunct="1">
        <a:spcBef>
          <a:spcPct val="0"/>
        </a:spcBef>
        <a:spcAft>
          <a:spcPct val="0"/>
        </a:spcAft>
        <a:defRPr sz="4400">
          <a:solidFill>
            <a:schemeClr val="tx1"/>
          </a:solidFill>
          <a:latin typeface="Myriad Web Pro" panose="020B0503030403020204" pitchFamily="34" charset="0"/>
        </a:defRPr>
      </a:lvl6pPr>
      <a:lvl7pPr marL="914400" algn="ctr" rtl="0" eaLnBrk="1" fontAlgn="base" hangingPunct="1">
        <a:spcBef>
          <a:spcPct val="0"/>
        </a:spcBef>
        <a:spcAft>
          <a:spcPct val="0"/>
        </a:spcAft>
        <a:defRPr sz="4400">
          <a:solidFill>
            <a:schemeClr val="tx1"/>
          </a:solidFill>
          <a:latin typeface="Myriad Web Pro" panose="020B0503030403020204" pitchFamily="34" charset="0"/>
        </a:defRPr>
      </a:lvl7pPr>
      <a:lvl8pPr marL="1371600" algn="ctr" rtl="0" eaLnBrk="1" fontAlgn="base" hangingPunct="1">
        <a:spcBef>
          <a:spcPct val="0"/>
        </a:spcBef>
        <a:spcAft>
          <a:spcPct val="0"/>
        </a:spcAft>
        <a:defRPr sz="4400">
          <a:solidFill>
            <a:schemeClr val="tx1"/>
          </a:solidFill>
          <a:latin typeface="Myriad Web Pro" panose="020B0503030403020204" pitchFamily="34" charset="0"/>
        </a:defRPr>
      </a:lvl8pPr>
      <a:lvl9pPr marL="1828800" algn="ctr" rtl="0" eaLnBrk="1" fontAlgn="base" hangingPunct="1">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187340532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930" r:id="rId6"/>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89" algn="ctr" rtl="0" fontAlgn="base">
        <a:spcBef>
          <a:spcPct val="0"/>
        </a:spcBef>
        <a:spcAft>
          <a:spcPct val="0"/>
        </a:spcAft>
        <a:defRPr sz="4400">
          <a:solidFill>
            <a:schemeClr val="tx1"/>
          </a:solidFill>
          <a:latin typeface="Myriad Web Pro" panose="020B0503030403020204" pitchFamily="34" charset="0"/>
        </a:defRPr>
      </a:lvl6pPr>
      <a:lvl7pPr marL="914377" algn="ctr" rtl="0" fontAlgn="base">
        <a:spcBef>
          <a:spcPct val="0"/>
        </a:spcBef>
        <a:spcAft>
          <a:spcPct val="0"/>
        </a:spcAft>
        <a:defRPr sz="4400">
          <a:solidFill>
            <a:schemeClr val="tx1"/>
          </a:solidFill>
          <a:latin typeface="Myriad Web Pro" panose="020B0503030403020204" pitchFamily="34" charset="0"/>
        </a:defRPr>
      </a:lvl7pPr>
      <a:lvl8pPr marL="1371566" algn="ctr" rtl="0" fontAlgn="base">
        <a:spcBef>
          <a:spcPct val="0"/>
        </a:spcBef>
        <a:spcAft>
          <a:spcPct val="0"/>
        </a:spcAft>
        <a:defRPr sz="4400">
          <a:solidFill>
            <a:schemeClr val="tx1"/>
          </a:solidFill>
          <a:latin typeface="Myriad Web Pro" panose="020B0503030403020204" pitchFamily="34" charset="0"/>
        </a:defRPr>
      </a:lvl8pPr>
      <a:lvl9pPr marL="1828754" algn="ctr" rtl="0" fontAlgn="base">
        <a:spcBef>
          <a:spcPct val="0"/>
        </a:spcBef>
        <a:spcAft>
          <a:spcPct val="0"/>
        </a:spcAft>
        <a:defRPr sz="4400">
          <a:solidFill>
            <a:schemeClr val="tx1"/>
          </a:solidFill>
          <a:latin typeface="Myriad Web Pro" panose="020B0503030403020204" pitchFamily="34" charset="0"/>
        </a:defRPr>
      </a:lvl9pPr>
    </p:titleStyle>
    <p:bodyStyle>
      <a:lvl1pPr marL="342891" indent="-342891"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31019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5505981"/>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Lst>
  <p:transition>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3720695715"/>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89" algn="ctr" rtl="0" fontAlgn="base">
        <a:spcBef>
          <a:spcPct val="0"/>
        </a:spcBef>
        <a:spcAft>
          <a:spcPct val="0"/>
        </a:spcAft>
        <a:defRPr sz="4400">
          <a:solidFill>
            <a:schemeClr val="tx1"/>
          </a:solidFill>
          <a:latin typeface="Myriad Web Pro" panose="020B0503030403020204" pitchFamily="34" charset="0"/>
        </a:defRPr>
      </a:lvl6pPr>
      <a:lvl7pPr marL="914377" algn="ctr" rtl="0" fontAlgn="base">
        <a:spcBef>
          <a:spcPct val="0"/>
        </a:spcBef>
        <a:spcAft>
          <a:spcPct val="0"/>
        </a:spcAft>
        <a:defRPr sz="4400">
          <a:solidFill>
            <a:schemeClr val="tx1"/>
          </a:solidFill>
          <a:latin typeface="Myriad Web Pro" panose="020B0503030403020204" pitchFamily="34" charset="0"/>
        </a:defRPr>
      </a:lvl7pPr>
      <a:lvl8pPr marL="1371566" algn="ctr" rtl="0" fontAlgn="base">
        <a:spcBef>
          <a:spcPct val="0"/>
        </a:spcBef>
        <a:spcAft>
          <a:spcPct val="0"/>
        </a:spcAft>
        <a:defRPr sz="4400">
          <a:solidFill>
            <a:schemeClr val="tx1"/>
          </a:solidFill>
          <a:latin typeface="Myriad Web Pro" panose="020B0503030403020204" pitchFamily="34" charset="0"/>
        </a:defRPr>
      </a:lvl8pPr>
      <a:lvl9pPr marL="1828754" algn="ctr" rtl="0" fontAlgn="base">
        <a:spcBef>
          <a:spcPct val="0"/>
        </a:spcBef>
        <a:spcAft>
          <a:spcPct val="0"/>
        </a:spcAft>
        <a:defRPr sz="4400">
          <a:solidFill>
            <a:schemeClr val="tx1"/>
          </a:solidFill>
          <a:latin typeface="Myriad Web Pro" panose="020B0503030403020204" pitchFamily="34" charset="0"/>
        </a:defRPr>
      </a:lvl9pPr>
    </p:titleStyle>
    <p:bodyStyle>
      <a:lvl1pPr marL="342891" indent="-342891"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064199"/>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7796348"/>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826685"/>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3025718577"/>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3" r:id="rId6"/>
  </p:sldLayoutIdLst>
  <p:transition>
    <p:fade/>
  </p:transition>
  <p:hf hdr="0" ftr="0" dt="0"/>
  <p:txStyles>
    <p:titleStyle>
      <a:lvl1pPr algn="ctr" rtl="0" eaLnBrk="1" fontAlgn="base" hangingPunct="1">
        <a:spcBef>
          <a:spcPct val="0"/>
        </a:spcBef>
        <a:spcAft>
          <a:spcPct val="0"/>
        </a:spcAft>
        <a:defRPr sz="3300" kern="1200">
          <a:solidFill>
            <a:schemeClr val="tx1"/>
          </a:solidFill>
          <a:latin typeface="+mj-lt"/>
          <a:ea typeface="+mj-ea"/>
          <a:cs typeface="+mj-cs"/>
        </a:defRPr>
      </a:lvl1pPr>
      <a:lvl2pPr algn="ctr" rtl="0" eaLnBrk="1" fontAlgn="base" hangingPunct="1">
        <a:spcBef>
          <a:spcPct val="0"/>
        </a:spcBef>
        <a:spcAft>
          <a:spcPct val="0"/>
        </a:spcAft>
        <a:defRPr sz="3300">
          <a:solidFill>
            <a:schemeClr val="tx1"/>
          </a:solidFill>
          <a:latin typeface="Myriad Web Pro" panose="020B0503030403020204" pitchFamily="34" charset="0"/>
        </a:defRPr>
      </a:lvl2pPr>
      <a:lvl3pPr algn="ctr" rtl="0" eaLnBrk="1" fontAlgn="base" hangingPunct="1">
        <a:spcBef>
          <a:spcPct val="0"/>
        </a:spcBef>
        <a:spcAft>
          <a:spcPct val="0"/>
        </a:spcAft>
        <a:defRPr sz="3300">
          <a:solidFill>
            <a:schemeClr val="tx1"/>
          </a:solidFill>
          <a:latin typeface="Myriad Web Pro" panose="020B0503030403020204" pitchFamily="34" charset="0"/>
        </a:defRPr>
      </a:lvl3pPr>
      <a:lvl4pPr algn="ctr" rtl="0" eaLnBrk="1" fontAlgn="base" hangingPunct="1">
        <a:spcBef>
          <a:spcPct val="0"/>
        </a:spcBef>
        <a:spcAft>
          <a:spcPct val="0"/>
        </a:spcAft>
        <a:defRPr sz="3300">
          <a:solidFill>
            <a:schemeClr val="tx1"/>
          </a:solidFill>
          <a:latin typeface="Myriad Web Pro" panose="020B0503030403020204" pitchFamily="34" charset="0"/>
        </a:defRPr>
      </a:lvl4pPr>
      <a:lvl5pPr algn="ctr" rtl="0" eaLnBrk="1" fontAlgn="base" hangingPunct="1">
        <a:spcBef>
          <a:spcPct val="0"/>
        </a:spcBef>
        <a:spcAft>
          <a:spcPct val="0"/>
        </a:spcAft>
        <a:defRPr sz="3300">
          <a:solidFill>
            <a:schemeClr val="tx1"/>
          </a:solidFill>
          <a:latin typeface="Myriad Web Pro" panose="020B0503030403020204" pitchFamily="34" charset="0"/>
        </a:defRPr>
      </a:lvl5pPr>
      <a:lvl6pPr marL="342900" algn="ctr" rtl="0" eaLnBrk="1" fontAlgn="base" hangingPunct="1">
        <a:spcBef>
          <a:spcPct val="0"/>
        </a:spcBef>
        <a:spcAft>
          <a:spcPct val="0"/>
        </a:spcAft>
        <a:defRPr sz="3300">
          <a:solidFill>
            <a:schemeClr val="tx1"/>
          </a:solidFill>
          <a:latin typeface="Myriad Web Pro" panose="020B0503030403020204" pitchFamily="34" charset="0"/>
        </a:defRPr>
      </a:lvl6pPr>
      <a:lvl7pPr marL="685800" algn="ctr" rtl="0" eaLnBrk="1" fontAlgn="base" hangingPunct="1">
        <a:spcBef>
          <a:spcPct val="0"/>
        </a:spcBef>
        <a:spcAft>
          <a:spcPct val="0"/>
        </a:spcAft>
        <a:defRPr sz="3300">
          <a:solidFill>
            <a:schemeClr val="tx1"/>
          </a:solidFill>
          <a:latin typeface="Myriad Web Pro" panose="020B0503030403020204" pitchFamily="34" charset="0"/>
        </a:defRPr>
      </a:lvl7pPr>
      <a:lvl8pPr marL="1028700" algn="ctr" rtl="0" eaLnBrk="1" fontAlgn="base" hangingPunct="1">
        <a:spcBef>
          <a:spcPct val="0"/>
        </a:spcBef>
        <a:spcAft>
          <a:spcPct val="0"/>
        </a:spcAft>
        <a:defRPr sz="3300">
          <a:solidFill>
            <a:schemeClr val="tx1"/>
          </a:solidFill>
          <a:latin typeface="Myriad Web Pro" panose="020B0503030403020204" pitchFamily="34" charset="0"/>
        </a:defRPr>
      </a:lvl8pPr>
      <a:lvl9pPr marL="1371600" algn="ctr" rtl="0" eaLnBrk="1" fontAlgn="base" hangingPunct="1">
        <a:spcBef>
          <a:spcPct val="0"/>
        </a:spcBef>
        <a:spcAft>
          <a:spcPct val="0"/>
        </a:spcAft>
        <a:defRPr sz="3300">
          <a:solidFill>
            <a:schemeClr val="tx1"/>
          </a:solidFill>
          <a:latin typeface="Myriad Web Pro" panose="020B0503030403020204" pitchFamily="34" charset="0"/>
        </a:defRPr>
      </a:lvl9pPr>
    </p:titleStyle>
    <p:bodyStyle>
      <a:lvl1pPr marL="257175" indent="-257175" algn="l" rtl="0" eaLnBrk="1" fontAlgn="base" hangingPunct="1">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1pPr>
      <a:lvl2pPr marL="557213" indent="-214313" algn="l" rtl="0" eaLnBrk="1" fontAlgn="base" hangingPunct="1">
        <a:spcBef>
          <a:spcPct val="20000"/>
        </a:spcBef>
        <a:spcAft>
          <a:spcPct val="0"/>
        </a:spcAft>
        <a:buFont typeface="Arial" panose="020B0604020202020204" pitchFamily="34" charset="0"/>
        <a:buChar char="–"/>
        <a:defRPr sz="2100" kern="1200">
          <a:solidFill>
            <a:srgbClr val="7F7F7F"/>
          </a:solidFill>
          <a:latin typeface="Calibri" panose="020F0502020204030204" pitchFamily="34" charset="0"/>
          <a:ea typeface="+mn-ea"/>
          <a:cs typeface="+mn-cs"/>
        </a:defRPr>
      </a:lvl2pPr>
      <a:lvl3pPr marL="857250" indent="-171450" algn="l" rtl="0" eaLnBrk="1" fontAlgn="base" hangingPunct="1">
        <a:spcBef>
          <a:spcPct val="20000"/>
        </a:spcBef>
        <a:spcAft>
          <a:spcPct val="0"/>
        </a:spcAft>
        <a:buFont typeface="Arial" panose="020B0604020202020204" pitchFamily="34" charset="0"/>
        <a:buChar char="•"/>
        <a:defRPr sz="1800" kern="1200">
          <a:solidFill>
            <a:srgbClr val="7F7F7F"/>
          </a:solidFill>
          <a:latin typeface="Calibri" panose="020F0502020204030204" pitchFamily="34"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500" kern="1200">
          <a:solidFill>
            <a:srgbClr val="7F7F7F"/>
          </a:solidFill>
          <a:latin typeface="Calibri" panose="020F0502020204030204" pitchFamily="34" charset="0"/>
          <a:ea typeface="+mn-ea"/>
          <a:cs typeface="+mn-cs"/>
        </a:defRPr>
      </a:lvl4pPr>
      <a:lvl5pPr marL="1543050" indent="-171450" algn="l" rtl="0" eaLnBrk="1" fontAlgn="base" hangingPunct="1">
        <a:spcBef>
          <a:spcPct val="20000"/>
        </a:spcBef>
        <a:spcAft>
          <a:spcPct val="0"/>
        </a:spcAft>
        <a:buFont typeface="Arial" panose="020B0604020202020204" pitchFamily="34" charset="0"/>
        <a:buChar char="»"/>
        <a:defRPr sz="1500" kern="1200">
          <a:solidFill>
            <a:srgbClr val="7F7F7F"/>
          </a:solidFill>
          <a:latin typeface="Calibri" panose="020F0502020204030204" pitchFamily="34"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3702390313"/>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76781009"/>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4002" r:id="rId6"/>
    <p:sldLayoutId id="2147484004" r:id="rId7"/>
    <p:sldLayoutId id="2147484005" r:id="rId8"/>
    <p:sldLayoutId id="2147484007" r:id="rId9"/>
    <p:sldLayoutId id="2147484008" r:id="rId10"/>
    <p:sldLayoutId id="2147484009" r:id="rId1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6137225"/>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90636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txBox="1">
            <a:spLocks/>
          </p:cNvSpPr>
          <p:nvPr/>
        </p:nvSpPr>
        <p:spPr>
          <a:xfrm>
            <a:off x="5894017" y="6493062"/>
            <a:ext cx="2792783" cy="364938"/>
          </a:xfrm>
          <a:prstGeom prst="rect">
            <a:avLst/>
          </a:prstGeom>
        </p:spPr>
        <p:txBody>
          <a:bodyPr vert="horz" lIns="91440" tIns="45720" rIns="91440" bIns="45720" rtlCol="0" anchor="ctr"/>
          <a:lstStyle>
            <a:defPPr>
              <a:defRPr lang="en-US"/>
            </a:defPPr>
            <a:lvl1pPr marL="0" algn="r" defTabSz="457200" rtl="0" eaLnBrk="1" latinLnBrk="0" hangingPunct="1">
              <a:defRPr sz="800" kern="1200">
                <a:solidFill>
                  <a:schemeClr val="tx1">
                    <a:tint val="75000"/>
                  </a:schemeClr>
                </a:solidFill>
                <a:latin typeface="Open Sans"/>
                <a:ea typeface="+mn-ea"/>
                <a:cs typeface="Open San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prstClr val="black">
                    <a:tint val="75000"/>
                  </a:prstClr>
                </a:solidFill>
              </a:rPr>
              <a:t>  </a:t>
            </a:r>
            <a:r>
              <a:rPr lang="en-US" dirty="0">
                <a:solidFill>
                  <a:prstClr val="black">
                    <a:tint val="75000"/>
                  </a:prstClr>
                </a:solidFill>
                <a:latin typeface="Arial"/>
              </a:rPr>
              <a:t>© Special Pathogens Laboratory </a:t>
            </a:r>
          </a:p>
        </p:txBody>
      </p:sp>
    </p:spTree>
    <p:extLst>
      <p:ext uri="{BB962C8B-B14F-4D97-AF65-F5344CB8AC3E}">
        <p14:creationId xmlns:p14="http://schemas.microsoft.com/office/powerpoint/2010/main" val="1192489257"/>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 id="2147483995" r:id="rId21"/>
    <p:sldLayoutId id="2147483996" r:id="rId22"/>
    <p:sldLayoutId id="2147483997" r:id="rId23"/>
    <p:sldLayoutId id="2147483998" r:id="rId24"/>
    <p:sldLayoutId id="2147483999" r:id="rId25"/>
    <p:sldLayoutId id="2147484000" r:id="rId26"/>
    <p:sldLayoutId id="2147484001" r:id="rId27"/>
  </p:sldLayoutIdLst>
  <p:txStyles>
    <p:titleStyle>
      <a:lvl1pPr algn="ctr" defTabSz="457200" rtl="0" eaLnBrk="1" latinLnBrk="0" hangingPunct="1">
        <a:spcBef>
          <a:spcPct val="0"/>
        </a:spcBef>
        <a:buNone/>
        <a:defRPr sz="4000" kern="1200">
          <a:solidFill>
            <a:srgbClr val="006BBF"/>
          </a:solidFill>
          <a:latin typeface="+mj-lt"/>
          <a:ea typeface="+mj-ea"/>
          <a:cs typeface="+mj-cs"/>
        </a:defRPr>
      </a:lvl1pPr>
    </p:titleStyle>
    <p:bodyStyle>
      <a:lvl1pPr marL="342900" indent="-342900" algn="l" defTabSz="457200" rtl="0" eaLnBrk="1" latinLnBrk="0" hangingPunct="1">
        <a:spcBef>
          <a:spcPct val="20000"/>
        </a:spcBef>
        <a:buFont typeface="Arial"/>
        <a:buChar char="•"/>
        <a:defRPr sz="3600" b="0" i="0" kern="1200">
          <a:solidFill>
            <a:schemeClr val="tx1"/>
          </a:solidFill>
          <a:latin typeface="+mn-lt"/>
          <a:ea typeface="+mn-ea"/>
          <a:cs typeface="Futura LT Book"/>
        </a:defRPr>
      </a:lvl1pPr>
      <a:lvl2pPr marL="742950" indent="-285750" algn="l" defTabSz="457200" rtl="0" eaLnBrk="1" latinLnBrk="0" hangingPunct="1">
        <a:spcBef>
          <a:spcPct val="20000"/>
        </a:spcBef>
        <a:buFont typeface="Wingdings" charset="2"/>
        <a:buChar char="§"/>
        <a:defRPr sz="3200" b="0" i="0" kern="1200">
          <a:solidFill>
            <a:schemeClr val="accent1"/>
          </a:solidFill>
          <a:latin typeface="+mn-lt"/>
          <a:ea typeface="+mn-ea"/>
          <a:cs typeface="Futura LT Book"/>
        </a:defRPr>
      </a:lvl2pPr>
      <a:lvl3pPr marL="1143000" indent="-228600" algn="l" defTabSz="457200" rtl="0" eaLnBrk="1" latinLnBrk="0" hangingPunct="1">
        <a:spcBef>
          <a:spcPct val="20000"/>
        </a:spcBef>
        <a:buFont typeface="Arial"/>
        <a:buChar char="•"/>
        <a:defRPr sz="2800" b="0" i="0" kern="1200">
          <a:solidFill>
            <a:schemeClr val="accent2"/>
          </a:solidFill>
          <a:latin typeface="+mn-lt"/>
          <a:ea typeface="+mn-ea"/>
          <a:cs typeface="Futura LT Book"/>
        </a:defRPr>
      </a:lvl3pPr>
      <a:lvl4pPr marL="1600200" indent="-228600" algn="l" defTabSz="457200" rtl="0" eaLnBrk="1" latinLnBrk="0" hangingPunct="1">
        <a:spcBef>
          <a:spcPct val="20000"/>
        </a:spcBef>
        <a:buFont typeface="Arial"/>
        <a:buChar char="–"/>
        <a:defRPr sz="2400" b="0" i="0" kern="1200">
          <a:solidFill>
            <a:schemeClr val="accent3"/>
          </a:solidFill>
          <a:latin typeface="+mn-lt"/>
          <a:ea typeface="+mn-ea"/>
          <a:cs typeface="Futura LT Book"/>
        </a:defRPr>
      </a:lvl4pPr>
      <a:lvl5pPr marL="2057400" indent="-228600" algn="l" defTabSz="457200" rtl="0" eaLnBrk="1" latinLnBrk="0" hangingPunct="1">
        <a:spcBef>
          <a:spcPct val="20000"/>
        </a:spcBef>
        <a:buFont typeface="Arial"/>
        <a:buChar char="»"/>
        <a:defRPr sz="2000" b="0" i="0" kern="1200">
          <a:solidFill>
            <a:schemeClr val="accent6"/>
          </a:solidFill>
          <a:latin typeface="+mn-lt"/>
          <a:ea typeface="+mn-ea"/>
          <a:cs typeface="Futura LT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97.xml"/><Relationship Id="rId4" Type="http://schemas.openxmlformats.org/officeDocument/2006/relationships/image" Target="../media/image29.png"/></Relationships>
</file>

<file path=ppt/slides/_rels/slide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3.xml"/></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03.xml"/></Relationships>
</file>

<file path=ppt/slides/_rels/slide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10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10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16.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04.xml"/></Relationships>
</file>

<file path=ppt/slides/_rels/slide17.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04.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03.xml"/><Relationship Id="rId5" Type="http://schemas.openxmlformats.org/officeDocument/2006/relationships/image" Target="../media/image43.jpeg"/><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03.xml"/><Relationship Id="rId1" Type="http://schemas.openxmlformats.org/officeDocument/2006/relationships/themeOverride" Target="../theme/themeOverride1.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slideLayout" Target="../slideLayouts/slideLayout105.xml"/><Relationship Id="rId1" Type="http://schemas.openxmlformats.org/officeDocument/2006/relationships/themeOverride" Target="../theme/themeOverride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10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3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05.xml"/><Relationship Id="rId4" Type="http://schemas.openxmlformats.org/officeDocument/2006/relationships/image" Target="../media/image5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3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05.xml"/><Relationship Id="rId5" Type="http://schemas.openxmlformats.org/officeDocument/2006/relationships/image" Target="../media/image57.jpeg"/><Relationship Id="rId4" Type="http://schemas.openxmlformats.org/officeDocument/2006/relationships/image" Target="../media/image56.jpeg"/></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06.xml"/><Relationship Id="rId5" Type="http://schemas.openxmlformats.org/officeDocument/2006/relationships/image" Target="../media/image61.jpeg"/><Relationship Id="rId4" Type="http://schemas.openxmlformats.org/officeDocument/2006/relationships/image" Target="../media/image60.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3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06.xml"/><Relationship Id="rId5" Type="http://schemas.openxmlformats.org/officeDocument/2006/relationships/image" Target="../media/image65.png"/><Relationship Id="rId4" Type="http://schemas.openxmlformats.org/officeDocument/2006/relationships/image" Target="../media/image6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05.xml"/><Relationship Id="rId5" Type="http://schemas.openxmlformats.org/officeDocument/2006/relationships/image" Target="../media/image69.emf"/><Relationship Id="rId4" Type="http://schemas.openxmlformats.org/officeDocument/2006/relationships/image" Target="../media/image68.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descr="Background image of water" title="Water"/>
          <p:cNvPicPr>
            <a:picLocks noChangeAspect="1"/>
          </p:cNvPicPr>
          <p:nvPr/>
        </p:nvPicPr>
        <p:blipFill rotWithShape="1">
          <a:blip r:embed="rId3"/>
          <a:srcRect l="1812" t="5299" r="894" b="29867"/>
          <a:stretch/>
        </p:blipFill>
        <p:spPr>
          <a:xfrm>
            <a:off x="-1859" y="5376746"/>
            <a:ext cx="9133840" cy="1488688"/>
          </a:xfrm>
          <a:prstGeom prst="rect">
            <a:avLst/>
          </a:prstGeom>
          <a:effectLst/>
        </p:spPr>
      </p:pic>
      <p:sp>
        <p:nvSpPr>
          <p:cNvPr id="7170" name="Title 3"/>
          <p:cNvSpPr>
            <a:spLocks noGrp="1"/>
          </p:cNvSpPr>
          <p:nvPr>
            <p:ph type="title"/>
          </p:nvPr>
        </p:nvSpPr>
        <p:spPr>
          <a:xfrm>
            <a:off x="481858" y="1600200"/>
            <a:ext cx="8229600" cy="747747"/>
          </a:xfrm>
        </p:spPr>
        <p:txBody>
          <a:bodyPr/>
          <a:lstStyle/>
          <a:p>
            <a:r>
              <a:rPr lang="en-GB" sz="3200" dirty="0">
                <a:solidFill>
                  <a:srgbClr val="333333"/>
                </a:solidFill>
              </a:rPr>
              <a:t>Preventing and Investigating Legionnaires’ Disease Outbreaks</a:t>
            </a:r>
            <a:br>
              <a:rPr lang="en-US" sz="3200" dirty="0">
                <a:solidFill>
                  <a:srgbClr val="333333"/>
                </a:solidFill>
              </a:rPr>
            </a:br>
            <a:br>
              <a:rPr lang="en-US" sz="3200" dirty="0">
                <a:solidFill>
                  <a:srgbClr val="333333"/>
                </a:solidFill>
              </a:rPr>
            </a:br>
            <a:r>
              <a:rPr lang="en-US" sz="3200" b="0" i="1" dirty="0">
                <a:solidFill>
                  <a:srgbClr val="333333"/>
                </a:solidFill>
              </a:rPr>
              <a:t>Water Safety Plans, the CMS Mandate, and the role of Legionella Sampling</a:t>
            </a:r>
            <a:endParaRPr lang="en-US" altLang="en-US" sz="3200" b="0" i="1" dirty="0">
              <a:solidFill>
                <a:srgbClr val="333333"/>
              </a:solidFill>
            </a:endParaRPr>
          </a:p>
        </p:txBody>
      </p:sp>
      <p:sp>
        <p:nvSpPr>
          <p:cNvPr id="2" name="Subtitle 1"/>
          <p:cNvSpPr>
            <a:spLocks noGrp="1"/>
          </p:cNvSpPr>
          <p:nvPr>
            <p:ph type="subTitle" idx="1"/>
          </p:nvPr>
        </p:nvSpPr>
        <p:spPr>
          <a:xfrm>
            <a:off x="481858" y="3768118"/>
            <a:ext cx="6400800" cy="1488688"/>
          </a:xfrm>
        </p:spPr>
        <p:txBody>
          <a:bodyPr/>
          <a:lstStyle/>
          <a:p>
            <a:r>
              <a:rPr lang="en-US" sz="2800" dirty="0">
                <a:solidFill>
                  <a:schemeClr val="accent6"/>
                </a:solidFill>
              </a:rPr>
              <a:t>David Krause, PhD, MSPH, CIH</a:t>
            </a:r>
          </a:p>
          <a:p>
            <a:r>
              <a:rPr lang="en-US" dirty="0">
                <a:solidFill>
                  <a:schemeClr val="accent4">
                    <a:lumMod val="50000"/>
                  </a:schemeClr>
                </a:solidFill>
              </a:rPr>
              <a:t>Certified Industrial Hygienist / Toxicologist</a:t>
            </a:r>
          </a:p>
          <a:p>
            <a:r>
              <a:rPr lang="en-US" dirty="0">
                <a:solidFill>
                  <a:schemeClr val="accent4">
                    <a:lumMod val="50000"/>
                  </a:schemeClr>
                </a:solidFill>
              </a:rPr>
              <a:t>Co-Author of 2015 AIHA Legionella Guideline</a:t>
            </a:r>
          </a:p>
          <a:p>
            <a:endParaRPr lang="en-US" dirty="0"/>
          </a:p>
          <a:p>
            <a:endParaRPr lang="en-US" dirty="0"/>
          </a:p>
          <a:p>
            <a:endParaRPr lang="en-US" dirty="0"/>
          </a:p>
        </p:txBody>
      </p:sp>
      <p:pic>
        <p:nvPicPr>
          <p:cNvPr id="7172" name="Picture 6" descr="Logos of the United States Department of Health and Human Services and Centers for Disease Control and Preventio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5743576"/>
            <a:ext cx="190500"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0968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915400" cy="490330"/>
          </a:xfrm>
        </p:spPr>
        <p:txBody>
          <a:bodyPr>
            <a:normAutofit fontScale="90000"/>
          </a:bodyPr>
          <a:lstStyle/>
          <a:p>
            <a:r>
              <a:rPr lang="en-US" b="1" dirty="0">
                <a:solidFill>
                  <a:schemeClr val="accent6"/>
                </a:solidFill>
              </a:rPr>
              <a:t>CDC: </a:t>
            </a:r>
            <a:r>
              <a:rPr lang="en-US" dirty="0">
                <a:solidFill>
                  <a:schemeClr val="accent6"/>
                </a:solidFill>
              </a:rPr>
              <a:t>June </a:t>
            </a:r>
            <a:r>
              <a:rPr lang="en-US" b="1" dirty="0">
                <a:solidFill>
                  <a:schemeClr val="accent6"/>
                </a:solidFill>
              </a:rPr>
              <a:t>2016-2017 </a:t>
            </a:r>
            <a:br>
              <a:rPr lang="en-US" b="1" dirty="0"/>
            </a:br>
            <a:br>
              <a:rPr lang="en-US" b="1" dirty="0"/>
            </a:br>
            <a:endParaRPr lang="en-US" b="1" dirty="0"/>
          </a:p>
        </p:txBody>
      </p:sp>
      <p:sp>
        <p:nvSpPr>
          <p:cNvPr id="3" name="Text Placeholder 2"/>
          <p:cNvSpPr>
            <a:spLocks noGrp="1"/>
          </p:cNvSpPr>
          <p:nvPr>
            <p:ph type="body" sz="half" idx="1"/>
          </p:nvPr>
        </p:nvSpPr>
        <p:spPr>
          <a:xfrm>
            <a:off x="457200" y="1216328"/>
            <a:ext cx="4724400" cy="5336871"/>
          </a:xfrm>
        </p:spPr>
        <p:txBody>
          <a:bodyPr>
            <a:normAutofit fontScale="92500" lnSpcReduction="20000"/>
          </a:bodyPr>
          <a:lstStyle/>
          <a:p>
            <a:r>
              <a:rPr lang="en-US" b="1" dirty="0">
                <a:solidFill>
                  <a:schemeClr val="accent6"/>
                </a:solidFill>
              </a:rPr>
              <a:t>450% Increase reported cases since 2000</a:t>
            </a:r>
          </a:p>
          <a:p>
            <a:endParaRPr lang="en-US" b="1" dirty="0">
              <a:solidFill>
                <a:schemeClr val="accent6"/>
              </a:solidFill>
            </a:endParaRPr>
          </a:p>
          <a:p>
            <a:r>
              <a:rPr lang="en-US" b="1" dirty="0">
                <a:solidFill>
                  <a:schemeClr val="accent6"/>
                </a:solidFill>
              </a:rPr>
              <a:t>Fatalities in 10% to 25% of persons infected</a:t>
            </a:r>
          </a:p>
          <a:p>
            <a:endParaRPr lang="en-US" b="1" dirty="0">
              <a:solidFill>
                <a:schemeClr val="accent6"/>
              </a:solidFill>
            </a:endParaRPr>
          </a:p>
          <a:p>
            <a:r>
              <a:rPr lang="en-US" b="1" dirty="0">
                <a:solidFill>
                  <a:schemeClr val="accent6"/>
                </a:solidFill>
              </a:rPr>
              <a:t>Examined 23 outbreaks</a:t>
            </a:r>
          </a:p>
          <a:p>
            <a:endParaRPr lang="en-US" b="1" dirty="0">
              <a:solidFill>
                <a:schemeClr val="accent6"/>
              </a:solidFill>
            </a:endParaRPr>
          </a:p>
          <a:p>
            <a:r>
              <a:rPr lang="en-US" b="1" dirty="0">
                <a:solidFill>
                  <a:schemeClr val="accent6"/>
                </a:solidFill>
              </a:rPr>
              <a:t>11 of 23 (49%) in healthcare facilities</a:t>
            </a:r>
          </a:p>
          <a:p>
            <a:endParaRPr lang="en-US" b="1" dirty="0">
              <a:solidFill>
                <a:schemeClr val="accent6"/>
              </a:solidFill>
            </a:endParaRPr>
          </a:p>
          <a:p>
            <a:r>
              <a:rPr lang="en-US" b="1" dirty="0">
                <a:solidFill>
                  <a:schemeClr val="accent6"/>
                </a:solidFill>
              </a:rPr>
              <a:t>2018 on track with 2017</a:t>
            </a:r>
          </a:p>
          <a:p>
            <a:endParaRPr lang="en-US" b="1" dirty="0">
              <a:solidFill>
                <a:schemeClr val="accent6"/>
              </a:solidFill>
            </a:endParaRPr>
          </a:p>
          <a:p>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5486400" y="1524000"/>
            <a:ext cx="2971800" cy="4383405"/>
          </a:xfrm>
        </p:spPr>
      </p:pic>
    </p:spTree>
    <p:extLst>
      <p:ext uri="{BB962C8B-B14F-4D97-AF65-F5344CB8AC3E}">
        <p14:creationId xmlns:p14="http://schemas.microsoft.com/office/powerpoint/2010/main" val="588234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down)">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E5165E-D945-492A-BFDA-0B8C10342316}"/>
              </a:ext>
            </a:extLst>
          </p:cNvPr>
          <p:cNvSpPr>
            <a:spLocks noGrp="1"/>
          </p:cNvSpPr>
          <p:nvPr>
            <p:ph type="sldNum" sz="quarter" idx="10"/>
          </p:nvPr>
        </p:nvSpPr>
        <p:spPr/>
        <p:txBody>
          <a:bodyPr/>
          <a:lstStyle/>
          <a:p>
            <a:pPr>
              <a:defRPr/>
            </a:pPr>
            <a:endParaRPr lang="en-US" dirty="0"/>
          </a:p>
        </p:txBody>
      </p:sp>
      <p:sp>
        <p:nvSpPr>
          <p:cNvPr id="6" name="TextBox 5">
            <a:extLst>
              <a:ext uri="{FF2B5EF4-FFF2-40B4-BE49-F238E27FC236}">
                <a16:creationId xmlns:a16="http://schemas.microsoft.com/office/drawing/2014/main" id="{8462EC34-DDCE-4D94-8B3B-C7D8B2751CA1}"/>
              </a:ext>
            </a:extLst>
          </p:cNvPr>
          <p:cNvSpPr txBox="1"/>
          <p:nvPr/>
        </p:nvSpPr>
        <p:spPr>
          <a:xfrm>
            <a:off x="1008256" y="6456028"/>
            <a:ext cx="3543300" cy="253916"/>
          </a:xfrm>
          <a:prstGeom prst="rect">
            <a:avLst/>
          </a:prstGeom>
          <a:noFill/>
        </p:spPr>
        <p:txBody>
          <a:bodyPr wrap="square" rtlCol="0">
            <a:spAutoFit/>
          </a:bodyPr>
          <a:lstStyle/>
          <a:p>
            <a:r>
              <a:rPr lang="en-US" sz="1050" i="1" dirty="0">
                <a:solidFill>
                  <a:schemeClr val="bg1">
                    <a:lumMod val="50000"/>
                  </a:schemeClr>
                </a:solidFill>
              </a:rPr>
              <a:t>Source: Centers for Disease Control</a:t>
            </a:r>
          </a:p>
        </p:txBody>
      </p:sp>
      <p:sp>
        <p:nvSpPr>
          <p:cNvPr id="7" name="Title 1">
            <a:extLst>
              <a:ext uri="{FF2B5EF4-FFF2-40B4-BE49-F238E27FC236}">
                <a16:creationId xmlns:a16="http://schemas.microsoft.com/office/drawing/2014/main" id="{2232C358-3519-4BCC-BE38-37C5E91123AC}"/>
              </a:ext>
            </a:extLst>
          </p:cNvPr>
          <p:cNvSpPr>
            <a:spLocks noGrp="1"/>
          </p:cNvSpPr>
          <p:nvPr>
            <p:ph type="title"/>
          </p:nvPr>
        </p:nvSpPr>
        <p:spPr>
          <a:xfrm>
            <a:off x="228600" y="401972"/>
            <a:ext cx="8915400" cy="490330"/>
          </a:xfrm>
        </p:spPr>
        <p:txBody>
          <a:bodyPr>
            <a:normAutofit fontScale="90000"/>
          </a:bodyPr>
          <a:lstStyle/>
          <a:p>
            <a:r>
              <a:rPr lang="en-US" b="1" dirty="0">
                <a:solidFill>
                  <a:schemeClr val="accent6"/>
                </a:solidFill>
              </a:rPr>
              <a:t>The Cause(s) of this Trend?</a:t>
            </a:r>
            <a:br>
              <a:rPr lang="en-US" b="1" dirty="0"/>
            </a:br>
            <a:br>
              <a:rPr lang="en-US" b="1" dirty="0"/>
            </a:br>
            <a:endParaRPr lang="en-US" b="1" dirty="0"/>
          </a:p>
        </p:txBody>
      </p:sp>
      <p:pic>
        <p:nvPicPr>
          <p:cNvPr id="8" name="Content Placeholder 2">
            <a:extLst>
              <a:ext uri="{FF2B5EF4-FFF2-40B4-BE49-F238E27FC236}">
                <a16:creationId xmlns:a16="http://schemas.microsoft.com/office/drawing/2014/main" id="{B52CE135-70D0-45C9-A4ED-E013314CA47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985694"/>
            <a:ext cx="9144000" cy="5861155"/>
          </a:xfrm>
          <a:prstGeom prst="rect">
            <a:avLst/>
          </a:prstGeom>
        </p:spPr>
      </p:pic>
    </p:spTree>
    <p:extLst>
      <p:ext uri="{BB962C8B-B14F-4D97-AF65-F5344CB8AC3E}">
        <p14:creationId xmlns:p14="http://schemas.microsoft.com/office/powerpoint/2010/main" val="1073780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84048" y="365126"/>
            <a:ext cx="8330184" cy="1128711"/>
          </a:xfrm>
        </p:spPr>
        <p:txBody>
          <a:bodyPr>
            <a:normAutofit/>
          </a:bodyPr>
          <a:lstStyle/>
          <a:p>
            <a:pPr algn="ctr">
              <a:defRPr/>
            </a:pPr>
            <a:r>
              <a:rPr lang="en-US" b="1" dirty="0">
                <a:solidFill>
                  <a:schemeClr val="accent6"/>
                </a:solidFill>
                <a:latin typeface="+mn-lt"/>
              </a:rPr>
              <a:t>ASHRAE Standard 188-2015</a:t>
            </a:r>
            <a:endParaRPr lang="en-US" altLang="en-US" dirty="0">
              <a:solidFill>
                <a:schemeClr val="accent6"/>
              </a:solidFill>
              <a:latin typeface="+mn-lt"/>
            </a:endParaRPr>
          </a:p>
        </p:txBody>
      </p:sp>
      <p:sp>
        <p:nvSpPr>
          <p:cNvPr id="4099" name="Rectangle 3"/>
          <p:cNvSpPr>
            <a:spLocks noGrp="1" noChangeArrowheads="1"/>
          </p:cNvSpPr>
          <p:nvPr>
            <p:ph idx="1"/>
          </p:nvPr>
        </p:nvSpPr>
        <p:spPr>
          <a:xfrm>
            <a:off x="457200" y="1371600"/>
            <a:ext cx="5334000" cy="5410200"/>
          </a:xfrm>
        </p:spPr>
        <p:txBody>
          <a:bodyPr>
            <a:normAutofit fontScale="85000" lnSpcReduction="10000"/>
          </a:bodyPr>
          <a:lstStyle/>
          <a:p>
            <a:pPr eaLnBrk="1" hangingPunct="1">
              <a:lnSpc>
                <a:spcPct val="110000"/>
              </a:lnSpc>
            </a:pPr>
            <a:r>
              <a:rPr lang="en-US" altLang="en-US" dirty="0">
                <a:solidFill>
                  <a:schemeClr val="accent6"/>
                </a:solidFill>
                <a:latin typeface="Tw Cen MT" panose="020B0602020104020603" pitchFamily="34" charset="0"/>
              </a:rPr>
              <a:t>ASHRAE Standard 188-2015 </a:t>
            </a:r>
            <a:r>
              <a:rPr lang="en-US" altLang="en-US" i="1" dirty="0">
                <a:solidFill>
                  <a:schemeClr val="accent6"/>
                </a:solidFill>
                <a:latin typeface="Tw Cen MT" panose="020B0602020104020603" pitchFamily="34" charset="0"/>
              </a:rPr>
              <a:t>Legionellosis: Risk Management for Building Water Systems.</a:t>
            </a:r>
          </a:p>
          <a:p>
            <a:pPr lvl="1" eaLnBrk="1" hangingPunct="1">
              <a:lnSpc>
                <a:spcPct val="110000"/>
              </a:lnSpc>
            </a:pPr>
            <a:r>
              <a:rPr lang="en-US" altLang="en-US" dirty="0">
                <a:solidFill>
                  <a:schemeClr val="accent6"/>
                </a:solidFill>
                <a:latin typeface="Tw Cen MT" panose="020B0602020104020603" pitchFamily="34" charset="0"/>
              </a:rPr>
              <a:t>Management system based on HACCP.</a:t>
            </a:r>
          </a:p>
          <a:p>
            <a:pPr lvl="1" eaLnBrk="1" hangingPunct="1">
              <a:lnSpc>
                <a:spcPct val="110000"/>
              </a:lnSpc>
            </a:pPr>
            <a:r>
              <a:rPr lang="en-US" altLang="en-US" dirty="0">
                <a:solidFill>
                  <a:schemeClr val="accent6"/>
                </a:solidFill>
                <a:latin typeface="Tw Cen MT" panose="020B0602020104020603" pitchFamily="34" charset="0"/>
              </a:rPr>
              <a:t>Establishes minimum risk mgmt. requirements for building water systems.</a:t>
            </a:r>
          </a:p>
          <a:p>
            <a:pPr lvl="1" eaLnBrk="1" hangingPunct="1">
              <a:lnSpc>
                <a:spcPct val="110000"/>
              </a:lnSpc>
            </a:pPr>
            <a:r>
              <a:rPr lang="en-US" altLang="en-US" dirty="0">
                <a:solidFill>
                  <a:schemeClr val="accent6"/>
                </a:solidFill>
                <a:latin typeface="Tw Cen MT" panose="020B0602020104020603" pitchFamily="34" charset="0"/>
              </a:rPr>
              <a:t>Develop water-system schematics of potable and non-potable water systems.</a:t>
            </a:r>
          </a:p>
          <a:p>
            <a:pPr lvl="1" eaLnBrk="1" hangingPunct="1">
              <a:lnSpc>
                <a:spcPct val="110000"/>
              </a:lnSpc>
            </a:pPr>
            <a:r>
              <a:rPr lang="en-US" altLang="en-US" dirty="0">
                <a:solidFill>
                  <a:schemeClr val="accent6"/>
                </a:solidFill>
                <a:latin typeface="Tw Cen MT" panose="020B0602020104020603" pitchFamily="34" charset="0"/>
              </a:rPr>
              <a:t>Determine where control measures are applied and monitored.</a:t>
            </a:r>
          </a:p>
          <a:p>
            <a:pPr eaLnBrk="1" hangingPunct="1">
              <a:lnSpc>
                <a:spcPct val="110000"/>
              </a:lnSpc>
            </a:pPr>
            <a:endParaRPr lang="en-US" altLang="en-US" dirty="0">
              <a:latin typeface="Tw Cen MT" panose="020B0602020104020603" pitchFamily="34" charset="0"/>
            </a:endParaRPr>
          </a:p>
        </p:txBody>
      </p:sp>
      <p:pic>
        <p:nvPicPr>
          <p:cNvPr id="102404"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1828800"/>
            <a:ext cx="307816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C0457E5-C60A-4472-A560-B0FFBE81EB8E}"/>
              </a:ext>
            </a:extLst>
          </p:cNvPr>
          <p:cNvSpPr txBox="1"/>
          <p:nvPr/>
        </p:nvSpPr>
        <p:spPr>
          <a:xfrm>
            <a:off x="274637" y="1371600"/>
            <a:ext cx="5334001" cy="5410200"/>
          </a:xfrm>
          <a:prstGeom prst="rect">
            <a:avLst/>
          </a:prstGeom>
          <a:solidFill>
            <a:schemeClr val="accent6">
              <a:lumMod val="90000"/>
              <a:lumOff val="10000"/>
            </a:schemeClr>
          </a:solidFill>
        </p:spPr>
        <p:txBody>
          <a:bodyPr wrap="square" rtlCol="0">
            <a:spAutoFit/>
          </a:bodyPr>
          <a:lstStyle/>
          <a:p>
            <a:pPr algn="ctr"/>
            <a:r>
              <a:rPr lang="en-US" sz="3200" b="1" i="1" dirty="0">
                <a:solidFill>
                  <a:schemeClr val="tx2"/>
                </a:solidFill>
              </a:rPr>
              <a:t>water management program (program): (WMP)  </a:t>
            </a:r>
            <a:r>
              <a:rPr lang="en-US" sz="3200" dirty="0">
                <a:solidFill>
                  <a:schemeClr val="tx2"/>
                </a:solidFill>
              </a:rPr>
              <a:t>the risk management plan for the prevention and </a:t>
            </a:r>
            <a:r>
              <a:rPr lang="en-US" sz="3200" i="1" dirty="0">
                <a:solidFill>
                  <a:schemeClr val="tx2"/>
                </a:solidFill>
              </a:rPr>
              <a:t>control </a:t>
            </a:r>
            <a:r>
              <a:rPr lang="en-US" sz="3200" dirty="0">
                <a:solidFill>
                  <a:schemeClr val="tx2"/>
                </a:solidFill>
              </a:rPr>
              <a:t>of </a:t>
            </a:r>
            <a:r>
              <a:rPr lang="en-US" sz="3200" i="1" dirty="0">
                <a:solidFill>
                  <a:schemeClr val="tx2"/>
                </a:solidFill>
              </a:rPr>
              <a:t>legionellosis </a:t>
            </a:r>
            <a:r>
              <a:rPr lang="en-US" sz="3200" dirty="0">
                <a:solidFill>
                  <a:schemeClr val="tx2"/>
                </a:solidFill>
              </a:rPr>
              <a:t>associated with </a:t>
            </a:r>
            <a:r>
              <a:rPr lang="en-US" sz="3200" i="1" dirty="0">
                <a:solidFill>
                  <a:schemeClr val="tx2"/>
                </a:solidFill>
              </a:rPr>
              <a:t>building water systems</a:t>
            </a:r>
            <a:r>
              <a:rPr lang="en-US" sz="3200" dirty="0">
                <a:solidFill>
                  <a:schemeClr val="tx2"/>
                </a:solidFill>
              </a:rPr>
              <a:t>, including documentation of the plan’s implementation and operation.</a:t>
            </a:r>
            <a:endParaRPr lang="en-US" altLang="en-US" sz="3200" dirty="0">
              <a:solidFill>
                <a:schemeClr val="tx2"/>
              </a:solidFill>
              <a:latin typeface="Tw Cen MT" panose="020B0602020104020603" pitchFamily="34" charset="0"/>
            </a:endParaRPr>
          </a:p>
          <a:p>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9731212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99">
                                            <p:txEl>
                                              <p:pRg st="3" end="3"/>
                                            </p:txEl>
                                          </p:spTgt>
                                        </p:tgtEl>
                                        <p:attrNameLst>
                                          <p:attrName>style.visibility</p:attrName>
                                        </p:attrNameLst>
                                      </p:cBhvr>
                                      <p:to>
                                        <p:strVal val="visible"/>
                                      </p:to>
                                    </p:set>
                                    <p:anim calcmode="lin" valueType="num">
                                      <p:cBhvr additive="base">
                                        <p:cTn id="25"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099">
                                            <p:txEl>
                                              <p:pRg st="4" end="4"/>
                                            </p:txEl>
                                          </p:spTgt>
                                        </p:tgtEl>
                                        <p:attrNameLst>
                                          <p:attrName>style.visibility</p:attrName>
                                        </p:attrNameLst>
                                      </p:cBhvr>
                                      <p:to>
                                        <p:strVal val="visible"/>
                                      </p:to>
                                    </p:set>
                                    <p:anim calcmode="lin" valueType="num">
                                      <p:cBhvr additive="base">
                                        <p:cTn id="31"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uiExpand="1" build="p"/>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AutoShape 2" descr="data:image/jpeg;base64,/9j/4AAQSkZJRgABAQAAAQABAAD/2wCEAAkGBxQTEhUUExQWFhUXFx8aFxgXFxwcHBweGh0dHBwYHCAfHCggGhwlHBwdIjEhJSksLi4uHR8zODMsNygtLisBCgoKBQUFDgUFDisZExkrKysrKysrKysrKysrKysrKysrKysrKysrKysrKysrKysrKysrKysrKysrKysrKysrK//AABEIALoBDwMBIgACEQEDEQH/xAAcAAABBAMBAAAAAAAAAAAAAAAFAAEEBgIDBwj/xABKEAABAgMEBQYKBwcEAgMBAAABAhEAAyEEEjFBBQYiUWEHEzJxgZEVQlJTVJKUodHSFjR0sbPBwhQjJDVic/BjcoLhJTNEsvEX/8QAFAEBAAAAAAAAAAAAAAAAAAAAAP/EABQRAQAAAAAAAAAAAAAAAAAAAAD/2gAMAwEAAhEDEQA/AAmv2u9rmW2fLlz5smVKmqlpTKWUf+tRSVEpIKiVAmpoGEVr6R23021+0zvnhtavr1s+1z/xVwLeAKHWS2+m2v2mb88L6SW3021+0zvngUYUAV+klt9NtftM754X0ktvptr9pm/PAqMSYAudZbb6ba/aZ3zxj9Jbb6ba/aZ3zwLJh4AonWS3EsLZayTgBaZxfhRcHZNi04tN5K9IMRR7RMSe5UwH3QX5JbJLCJ9oKQZqFhCSQ91JS7jcSaP/AExb5uklF0uymJB4gORAckt+ltJSVXJtpt0tW5c+cO5117IjHWW2+m2v2mb88dlXLTaE83OQmajmwopUHALs4zB4iAM/k+sK3umdK/2rCh3LBPvgOb/SW2+m2v2mb88ONZLb6ba/aZvzxbrdyVzf/j2iXM3JWCg94vD7oB2rk/0hLxs5WN8tSFe4F/dADvpLbfTbX7TO+eMTrLbfTbX7TN+eINpsy5aiiYlSFDFKwQR2GNBgCv0ltvptr9pm/PC+k1t9NtftM354FXoTwBT6T23021+0zfnhHWe2+m2v2mb88CSYUAV+k9u9NtftM354X0mt3ptr9pm/PAkwmgC30nt3ptr9pm/PDfSe3em2v2mb88CwYxVAF/pPbfTbX7TN+eG+lFu9NtftM354EmFAFjrPbvTbX7TN+eMTrRbvTbX7TN+eBLw0AW+lNu9NtftM354xOtVu9OtftM354FCGIgDA1pt3ptr9pm/PCOtNu9NtftM354DPCeAMDWm3em2v2mb88dH5Ftc7XNtarLPmrnIVLUpJmG8pJQ3jGpBBwJNQOL8gBi/ch/8ANU/2Zn6YADrWf4+2fa5/4q4FPBPW36/bPtc/8VcCr0A96E8YvCvQGyGaMQowiqA2QnjAqhngC+hdNTbMomWaKACknBTFw/EZGOgap6wJtc24oXZlxRAOdC7EY0yYZxykGHRNILgkHeCQYDvWjrfKl2hEkzEc4UkFDh2xwywwg5PsIIdPdHm2TaFJIUlRCgXCgWIO946lqbyihbSrUQleAm4JVuvDxVccOqAt4kqQ+MRjpJSTUwTGk0KcKof8MAdIrQSQlQJzD1HZjASrcmz2yXzVpQFDxVeMg70qxH3HN441rXoFdjnmUo3kkXpa/LScD1jAjfHTbIHUxLRq121dmWyRLEhN6ZKU4cgOlQZQBPEJPZAceMO8bLXZVy1XZiFIVuUCD11xHGIpmDeIDbCMOqWRikjrBGPxjBR/z8uuAyJhjDPCeAUO0M0NAZNDQ0KAxMIQzwngMjGKoZ4aAZUIQ0KAeL7yHfzVP9mZ+mKBF/5Dv5qn+zM/TAANbfr9s+1z/wAVcCoLa2D+Ptn2qf8AirgSYBQoUIQCENDwoB3hNCEFtBat2q1lpEolLsZitmWnrUadznhACoJ6N1ctNoU0uSvBypSSlIBq5KmDNujpGg+TCVIuzLVNTMWD/wCsFpQL7Lki8vqoDF7TMQbyQEEu5L4qBrUlgzb4DkVm5PJl15iwScLjsN7uKk5dsHtWdT7KkqVOTzl0sAt6neciBuizW+cLgZdFPneUT1E04RXpkte0pMza3KU3USwphAXF/FS6QGF1JCGGVGoGgXpOwlYZTTGNAuih/tmJwMVqz6x84dtRlTQM6JUdpV4vkTSjYvWDNk0uSCFAf/ooRwgBKXkzAlZJlk3XVRaCcArfwUKHhBu3iZKQkhXvw64C6z2tCpKgcUih7ej+fBorFh1uny5QQrbDMArHgIC5G1ieAm0olzbpdN9IN07w+ETLKZMsC5Llg7ky00bAUGPHhFdTNvhKmKXSFMaMTke2NU20qa6FEvQAbncq4duMBdBpK94zsMCMu2hjA24LdK5KFoON5IUD1Uimm1sz3iaDtd26rrRPTbVupJIFeiS6j/SGpAStK6nWG0AXECzrAxk/qQQx6wxjnGsmqs+yMpYvSlE3ZiQW/wCTj92o7j746Si2FiogJrdpi+4PnBSzWxJ2VOQXBCiFCruSDlAcFaEY6LrHyfAoXNsjgoDmSptoZqlqelPFPZHPJssgkKBBGIIqIDB4aHMNANCMKGMA0KGeE8BiYRh2hhAKL9yHfzVP9mZ+mKDF/wCQ7+ap/szP0wFf1tP8fbPtU/8AFXAqC2tv1+2fa5/4q4FAQDQ4EOBCaAaHAhAR1Hku1MDC2WlAairMknHH94oDKoug9e6Aj6ncmSpgE22uhD0k3rqzXx3GyCMhUuMI6QqfLkoTLkJQhIcBCEsnfkKF43221Yij99e+K7a7QpZKQaDpE1HbS8OuA2Wu3KxWXyCWTQjM5xBttvWoEE3Q7BJqpTl2JID8HwDRDUtIIusSAWIAWmuQreHbEKZaikFSjMNHIfEA1DkuRwxDwGVvtpD1UTm+yUtQBWRH3QOtOkLpBCg6RRhUnjTfvjbp/m0BN20JmOKpCVJUlw4CizLyDu9YCoQuddTKlqUouMAx3ZMCBiScxhAQ7fNMxaVzVKODkM7A1bLfGdm0otKrkoqLFkpUCVHgG4/lSDlg1FtKpiRMMuWMwo3izOaJpXCpEW2RoOVZkFcgCXMU+3MBK3PipPiA4bIrnAVOVq5OnJCrav8AZ5eIlpYzDucGiP8AlXhE/wDa7JZQ1nlAEeOs3l95w7GjK3aEnLJvzxeu3mKVCrOxfojJznAXSegp0pAmXFTQosOarXcfG7QCOMBGnaXJWok0NR15/GNiLWFgPwduFMeoxWLXb1klLBDEggCr7iTUHujVIt6041gLlZ5xoXGyXJAckEsSerDuiamiiUjGmALOWpWhcUOZeKlYdKh64Zv3xZ9F2kKZLFz1ZCvbxrnAEEpBLXdlBNKXnwqrxq7o3c+UkMEpJyBcjeTu4CI4AISwcigBJcPhSgG/fSHlGoII2ekpIcA8T4yj1wBOz6QS6QpRUQaNiDvyHdAHlC0BzwVa5QAUhI50YOlKTtjqArhTqibLlhnWpgSWKga+rX3wYsNqoQQo3ks1Skv1qcdcBw8mMTFi130Kmy2khF0S1i8gJL3cLya1DKdnyIivEQGJMMYe7CaAwMM8ZGMSIBQoTQzQCi/8h381T/ZmfpigERf+Q7+ap/szP0wAHW36/bPtc/8AFXAsQV1sH8fbPtc/8VcCgIBQzxlCaAL6o6INqtcmSzpKwZm4ITVRO4MGfiI9Bz5iUBKZYASAyUpFGFABTJsI5/yM6OKZU+0EAXyJcss5ITVbf0uU9o4Rc7Stzi4epqXfBIZ6PnAQLfad5SK4EVPaMO2A8+cS4LHJNxSAR3dLDCJ1uWkFiEAeSkLeu8h4FT5J8YFObBN7te7eHXAabUosQUqG5BPv6HuLRrToqZaLPfRKQSZrJmBaRdSKEFINQ71dxlEmxaOVPWUgkS0l3IoKjekC8cXIMW+TYZctKkIZKGoxB2nck5vgC+VIAN9HJDIVOlpUZSUIZjdZukwG2a4ncMGiWLRzMu7LSEkbIDhIZ3cAOMNw641221XiVKSdlN0sOlvBBS93MMYC2+ZeVdQRQbF4cQGSouGajNR+yA2zdLMpRF53H+4lsGU9DRmbPCIw0qoFndV6t7A5bLnYLdjvENVmYhOxQULjAGopUYuQ7BsI1Ti4v1GD0wUojFnrgdzXTlATfCF6qh/USCxBaihxADs1WMbPDq2AAJJGdQXJDUYgnLiOMCZstkpL9KrjBQDsK51FM3MRpiztkFr1TXN0quiu8wFhtkyyWpaDaJSegfFZQKmrTN8yDkaRRtO6pGVKTNkrM1BBvOGUGID3QHbee3qOyrTUsVFe0QU5kGnVm7ZGJNjtSkHoKU6QVgOHASQosKEEMX4wHMYM6D0kUm73dcW/TWrUq1IVNs7CebyikEMWc3QkeMcBTFqxzpNFbiDgaMRiCPygOk2OZe2QpwzlsNwGWyGwPGNirpqQSMhmT2bI7vjEbQ7quPtBsKgY0O4hsOLxOBUs0dsqE0O7aZ8qwEebNBXRSUsGKlP3bRPuEbLMr+pwf669Yrs90IoLlUwnIALGHUlNH66QyFgljtJZheTdI3YCAlaf0bLtUhPOgpN8JlqAHOJJ6RLu6KCOaae0FMsqmWyknorT0Tw4HhHTbUSbLeALS2W62oL126M83DZRq0baUzElE0AoNVhbEEKcMatSjYvAciMMYtut2qSpJM2UkmWdq4E1limVdly3CKkRANGJMPCMA0NDtCaAxi/8hv8ANU/2Zn6YoLRfuQ7+ap/szP0wAPWs/wAdbPtc/wDFXAwGCmtX162fa5/4q4GhMBiTCEPDiA7rycSbmi5G9ZWpiX6S1Mf6QwBaCc8OaEFwwFW7hGGqM3nNG2RQIU0lILCjjZILbmI4tEm0y8QwJagrXeVcOEAGmpKaC7TFkP2CtIF2khJfYfNajLDDcwIIg5NO40SME3W7SfvjboqxqUoTPEDlnvFTeTgKHPsgN+idG82lKRioKMwqBL4B8dxIq7t1xr0gqrslNLt5BdiS7AMW/wBxaJ89nSBsrILklVTgAd+49rPWItolkBiGJLG7j/ud9ke+ArtpdLsSK7gHO8FiB2sO+IFoLg3i7VIUBUDZNA9K5Zu7Qf0gCsAulgxB2ieLkGrj3wJmoYF7pugXqXXrUjaSCGGR6xARXCAqqLztUNtNV8cUi8OrdA6oVfT0AE0GyDsi6KmmbjqidbVmUk3lC7LqQQWISk1SXdSdpJLkho5padKLmKqSEgkoG59/FoC+WlSUBtpqlrwNGJZLUDKU2WcR5odTgXmOApdcE17d0VOVOKs2PCHl22bKLomKBxIcsesZwFlUklhe4UoKu9e2NtmnOSk3TQsouMAQDTKuEBbLrSdkTZaTUkqFO1mbdBqzzpSwFJUlflJBqDk+cAQsM1wmpCVAJVs7JY+SkOaZn3xu1k1bRbUmakBE9CWF0gJWkNdBoxUAFZvg8QpBIYOWxpw4/wDcHdHz8zQtiKHrb82gAUoFF2WpKQU0ZWZfe+I3RIkJvYJKhwKUgn35UcxY9LWETJXOp6SBtM+0nfnXq/KK/wA7dFUhLYFalF+4Y9biAeZsgJCEDPpEns8Vo0lSiAUzAtiAEK44Dqpvjbfupe6buANKdhBBHCMZlllkF6h0k3WoFUChvDboBtJT/wCFtAULtwpoxzUlkneRXugDou2KBDKBvNe3EAuC4OLUgprjaCiQlJxmTBeJoCEBVRxwfrit2BIIdyDhhlvG84QF+0LpNd5lDF9o43cbtQCBjvgHrNqTJmyVzrLeE5IBKEtzaxV2wKV+4nc8LR62Gypkgv0QBTEuadg34QfsloLghxQkpmCgIpQ1SDjU9o3BxKYggsQQdxBB7jGEdr1t1XRbJIKQBOSk3F4PnzZNXDqe6KxxedJUklKklKgWKVAgg7iDUGA1vCeFDQCeL/yHfzVP9mZ+mKJzCmBbHDjHTORHRC02wT1AhPNrSl83avugKjrUf4+2fa5/4q4GgwT1r+v2z7XP/FXAyARhxGMJ4DuPJLbhM0dzZLmTNUnsVthvWMGp5YGlVKLtgBx3vHOeRrS4RaJlnWpkzk7AOF9P5lL9wjpdosyiq6HAI2jmBV+1mHbADxISoKvkiUkhwmgWfJfMDNuqJmg7cJqpqiwShLJSzDf1MAIB6wWlRIQiiRRIEGtVkASJqAXIXVmdyBXqgCcxRUkuQosFAgPjialq1AAOcQLStuxPRpTc7OezCJlpmi4gJIIZy5wIwNcngdalEV4YMA5Gbs/+YQEeZMIIF29moEUbcN3aI0FSSS4JYu7XSKsUClUtiCK74QNDRIBrh7y/5xvvA0KbzDouGVmSOrtgKrr/AKPvWQrlElNFpU9VJS4KOplOK5RyVMegESZE2VMQsMhThaVC90mZQOKQSxyaOO6b1WtEiatJlqICjdKaukGhGOIwgBEia2OESSt+qMV6HngEmSsABzsnCMpOi7RgJSsWqKPugGSgERlZ5KkKvIUyhgRBVOrq7oJ2D5LhXaGiTK0ahGd9TOkb+sZCA26Ft0xKCZoBSCACE7VaPubDLKLXY0g1QXBOG7h1xUp6iCQ2FbrEAE+6HsFrmS1hSCXJcpyVwZmO6A6to2YlJF5q0PwMVDTNi/Z5hSlaiKuxAepDXcHp78ows9uloeYqYpQC3CCCVDA832Vqd/CA1o0iJswqUyjMJoS1xRNGOBEBuCw5IVXIKTj/AEloJWeUFBIYbSatgcxjVKqEdcB7JNJa9dIBu1DO+RPD84IWi3fs0kzFDaSSBUO+KQadY6oCu68WwLnpQF3hLQBwBNT2szxo0US6aE7nJxJxpAYTStRXmVEntLxYdDhT4ngxLv15fAwFm0dZkkG6kMekHKS/WKkYjvg7YKKPSUkJusc8CTmxyriH7R2jLLgqjiigQHLDHB3+MGJNjNwqTi156khVXAwYtSpo8BKkXQb2SqlN4OSSWCmoTllhHO+VHQAAFrQSS4RPBOBNEqLgZ7NHyMdGlTb3RUAk3Xpi5pV7tDuf3tG2bZ0LSsTwJkuZRSTQCt26wo9X99IDzcoRnZ1hJch2FBk/GCOseiF2WeuSvIm6Xe8hyEq93eDCkaKIQmYsMFdAbwM+qAVjklRC11JIug4NvjqfJ/OJ0lKSl7gkrejJvUwii6JsySpz0U4nIR2fUXQYRetJB20tKfJBavWrFsg28wHC9az/AB1s+1z/AMVcC3gnrV9ftn2uf+KuBjwDNDphQmgN9mmlCkrQopUkgpIxBBcHvj0BoTTxtNjRPUgoUsMQcDdLFSf6SXbqjiWqmrq7ZOCAbstLGdM8lL//AGOAG/gDHXplpSoiVKF2WhN1KRgEpDAdQGcAlKACpig93DtplGWpky4pUpRDzah8XTX7n7oWg9K2S1JWmTMvKl1UCLr5OAekniPziBb7IqXMSqrpUVp68h1O0BbrQli9KY04YD/kRA62pAOOVCwUaUpxd6nfBGxWwT5ImtdUUsrgcSN4FIGWqYSCQfFrv6hxgIoVRsScikEADM1AjbZbaCHYtkWcA5VZgep4gzrzOcVKFVKYMGDN2xo5w+K6rhpTZAGbPv4QBeYy6FRc7PkhWb0NS+LM9e2PpKSqYACQlYSAkHHCpoWZ2Fd4rGqTpGoqve538EjAcImKQJoKUKVgwKkkgqd3DKcE4Ytg0BT1G7ssWSHKXOeN7FJERJ00FQ6RwO0Ceq61H7MovWmNGS56SVjm13hUkXtomrlTXanZxxjnmmrLMkEJmJDFylYJIO9uFYDEzAXIIB3E1O583G4RpLMzUydktxG+IE22HxXDhuv/AKaIsy0qzfcX+7hASyAQSGDVF7E9hcGNJU4oACxJrj+T9URZkxRSkkUdn441h5yyQL3kskncDlvgNwVeBZRd6CtQz+5omWdKl3HCReF0KahY4ni9HjRZkquhKkU6Qy6QYF92fZB/RGhyUpWSwatM6gdgLV64DXomzUF4bAvOTvbFXUaCKnrNpr9oUAnopz8o+U3VEnW3TIWrmpRZCSbzUvHBuIFe+Ky8BtlTSkgiLpoGcF3SCRSopQ4MO37oo8T9D6QMmYFeK+0PuPZjAdl0euruSGo5AzqatQCrk/fBOVUAAeNeZ0lmrhXHg5rAjRc9KpYU6i4IxIwqCCkEuXAI68YMyQXRVRUUli5DgkOaAkEdWYgJU5CHQMXqUuaPngc8AW4RgmWCAz7KsQoti7m95J/6DQxtCiEqfZUspGF4ZY1BPZ2ZxrlpcFJIKEgZJN4McTXgcsoCpa/6AE+5PuPzSyJ13pXDeUQ2YfxsnMVG0oVaJ6QGQ+yl+ihI/Ie+OsqS6VJJJC0FKthnvBnxDHAGmUUbSeiuZkTkyhzs0qCFqBGwKk0yGXGAsWo+q0qakmkyWhdXDCYsBy7O6UkimDli7GOokBKWpXDjnAHk90YLPYJCKPdvKIwvK2j1s7d8CJ1u5zTktKVEplyFgh9m9R+2A4brX9ftn2uf+KuBgME9a/r1s+1z/wAVcDAIC+8mmrtktaJ/7QCtYICQFlJSkjphsS9KuKROnclyETS9qHMCtE/veIPijr90UDRmkZlnmJmylFK04H7wd4O6LzZeU7zlnqekUL94SR7ngLNKQhEsWeyIuyxuqVHNSjipXGKXrdrElKDZrOp3pOmA0P8AppOY3nPDfEbWbXVU8FEhJky1Bl1F9fAkYJ4ZxUYCTYbbMkzEzJSihaS4I/yo3g0MdQ0Br7ItICLXdlzTspJe4XGIV4hfI0wjk8YwHo7Q8kS5hwKZgD8CAwPcW7RGGkLMUqKhQMzblHD8o4foPWm02Ujm5hKM0LN5JHUej1ho6PoDlOs8wBFpSqSoAAEbSVHKoS443gwGdIAvPkJdF+hIJYHHd1ViNPQbiknphCdhODFy53lseuDM6SmYBMQUKSobJcEVfMOCaQEQshJvCqQkEZMoXSXxc0pAalTCGQVX7zFfElmQ+J/zCNsuYpL7AACqqdwncN3+CHtch1qektCNgjgPc8R5aShN6iiG2DXpcP8APdAHrJbApNxTIvgkEFjVnKq44GvCMbXY3URMBmoBcMkrYu4ZyUsw2nappAWxAlN4JRdBAVeJAJGb445CN9m0jzTF1PewAZNRUu9W+EAL0rqUhRvIWZQKiU5pfCiSbwrXc0Ve06p2pHi30nadKukAcQ7XjnR46jZpyFJZSUp2nWzgOajMFJdsIynXxcVevh8HUwowHR2g/lQHE5mj5iTtIUmtAoEYcIIWXRcyaGCCVEu+AbduAjrqUy13b6SXNdkECrqSpqJL9carbLkusS1SwCPFWXAFFFQIYAOKDMwFLTY5VjSTaZiQ4F3N2yAxU3Cm+KZrHrQue8uVsSXoBQqqS6majl2jo1q5ObNOdS501CrwqpRUEjyQS4rhiWo26NA5JLOoXhPnAYMSh3w8nfWA47GJjsNk5JpBcKnTi6ixF0MAd5SyuvjhnDyeS2yy1q5yZNmh9lIUkMnEKKkkY4VYYwHHCYIaI0LPtJ/cylLGasEDrUadlTwjtmjtSbBZ7t6SgqCgp5o5wjcXfF8hThnByTJSi8JaVbILhKEhL4skF+vc3VABtB6HVKs0uWQFmUgXzgCRjUs1R2gQZl2UkuAboZwd+9J6RYVHuIjXO2b1S7gFIJKrpbZq3eHw7IwTaA6RcYgYbgSwDihdnChhnAYrPipIAN5yoXTQ1UxSC4LHHDvjXMnA+OFA0uhV3+khwwJdiKv3xiV3cWcpIAKq8Nt+JD8cIirNQWN3ADGjYkmoqGz+AY20lSlEuxACSDgbzkjeQwdL5Fsa1PR2h5lq0tsnZQUrUm814ABw2QyJPVWDU60C6aAgjEpYkktUg0UHLtvcZwc1VkCx2Odb1B5k5ikHyAWSH49LqaAMa76eFikJRKupWoMkCgSN4Ec/5MbQpWknUbxKFkk54RXNa9YptqmlS8cABgBuEF+ShTaTSk4mUst2CApetX1+2fa5/wCKuBcFdafr1s+1z/xVwMJgEDDNCBhPAO0YkRkIUAzQzRm8YmAa7CaEkPCMBZNUNbptjWEupUg0VLcMHUCVppRQr1uY6vYbZZ7WnnbPMcsHGy4IYsoDBVfdHAniXozSU2QvnJKyhbEOGLg4hiGILYGA7NzZS8taiErKr5OAqGY5VoY1rUoJUli+ylLCrDjhv90DdA8osids2pIlLN1IIe4XLHAbLUJfLqi1LsiZiSELSpjRQZieBBLboAMtKKkJJlhILEsbx8bjGmdOmSlISkoBuB2D45n/ADflE6dYJiVNRQu7SSW6OCfhEGVMwe4laDdDAlw2JAd+zBjAaihKVYqABDKQekQwokuCXp2RLkWyYkqJmFQSSVBQIBbAFqgnjuiGkpFy8tamKiWHRPAFsTD8wrbF+8tdSgHLG8ThQ5flAFLHplTC+gF8CwABBp1sCKxvl2omYqgvB2IoPczswY4xXkrWpV8AJAAyZIajntiQLU6nAK3BVRwAoircBSAscy3IVdCllTilAQHfaJatRXjEi0T0EBKyzDcbpORIByZ+2KwpLAsQE3QoOBUgtTvjObaC7rBvsCTkXCQkN9/bAWBCkygB0kpTsJDby6gAzs4BHVDi0i6AACCxfFIZtlIxFHzpFbM3aTilJo75gC8ceqN2j5pWTzSgFAA3FAFyGdnoHqOMAZVpHaNb1aBKruFDQ4kVLZxrmWgXXUpYDF7ouvxozlsurfASTbUkAmpZJN4MXBZnfEiopDItSg5JYgk40ISNpxvF4Hj2QBZekgD4ywCXDuxG594qGweNf7cp8lOQ5ACVMzkkYHLAb90Df2hnBNUqCVcK9J82Y9hjLnQReJJDsQMrzG9jQBlEbhegN02fjQ1dwT42DK3p94DbojT7YzkrWGFDkxD1bEteD/8AURbTMCDUuGYtUuyQC++4Uh+JgJblz5hRJkpKitYCboIDn9JJJr+UAb1RsKtIWgpIP7PLrNU+JJe4CGdTjHEJGNRFv5Q5ksykSRimt1OAAFH/ACh9H2mzaKsgkIUFTE1WQ+1MV0j30AyAAjnOndPzFrUomq6nuwgK/aEJF5QNXg5yRm9pZKnf9zM/TFO0kshxWsWvkXX/AOTQn/RmfpgK3rT9etn2uf8Airga0Etavr9s+1z/AMVcDIBoY8IcmE8AyYRhhCgMgqGhAwxgFGKjDgwjAYw4EMYQgMmgjofTc+zKCpMxSWLs+yesYV74GkwwMB1HQfKUFEItUtKa0WhNEgjxku52t0W6yGz2j95Z5gIJYXKEHDDxY4ElUbLNa1y1Xpa1IVvQopPeC8B2tdkUBcUhRIN5KUkF1byTi+LViIuUVhLpSWclI2SBm5w7WOEVTQfKZPlsm0IE+WAwrdUKM74KfjFmla7aOnFIWVyyw6SGS9XCiKAcSd0A8xSg5UD5Q8ZL1uhsE3RU45PGaXZgaXbqGJU74gMBeyclgKYtWbZxZ5xP7NOkKSksQFpKXNcDj14d0SZWgSDeDLBe9tM70LNU49uEAFSpDAucg2L7y7ONzAYViQqWQqtVlQZRfxQHASakPs14xPOrZSBMS7u+4DcE9u/CFaLMQb1CVChAJNApyd4Lk1NSYAUmUak7TpU5ORUHocKAuTxjEyCogsE4YUuh1Ek7mcY4uGxiebCpRJIDtioFT1dgBsu4vHc7QhoxZ8WtalgXLOWGKi2/ZEAMEoJRhtKZhuFC5fex98YzyL7lTklYDuHUpjQNUMSd3RGUFDohWZYPhgnZDVfEh++JR0AQoKWbpa7eKg7k1NRi2eXZAAXSq/dBuqKgXOQ8Z8ek7YZ9jz1jZbpdEs/kilcTddIByJME5dhkzFFKZiFXHvXFBk0a7jskClQ9euCOhdEGeXCCmWlVCrE0Yhsx1wALR+hJ1pOF2WOkomgYDB8cPveLfqnakc1MmpH7mTsy1kVWoCqhvGQ6zG7WCy35H7LKdInG4opIDIAeYXO/CBmuukxKkIs0gBiGoeiBiS3+OYCk6emFSwXJDkucyansiq6RnsoqJwpFnVZ1KUMFADD84qWsFlZdGaAjWu0hSHaoixciddKpP+jM/TFQtEwBN0GLhyKn/wAogf6Mz9MAI16sS5GkbUmYCm/OXMS9ApMxRWCN4ZTdYIgAuYN4749c2yyoWdtCVNheSCz44xH8FyfMyvUT8IDyXzo3jvhhNG8d8etfBcjzMr1E/CF4LkeZleon4QHkxKhvHfDhQ3iPWXguT5mV6ifhC8FyPMyvUT8IDybfG8d8Y84N4749aeC5HmZXqJ+ELwXI8zK9RPwgPJYWN474RmjeO8R608FyPMyvUT8IXguR5mV6ifhAeSDMTvHeIXOp8od8et/BcjzMr1E/CF4LkeZleon4QHkgzU7x3w3Op8od8euPBcjzMr1E/CF4LkeZleon4QHkjnU+UO8Q3Op3jvj1x4LkeZleon4QvBcjzMr1E/CA8kc6nyh3w3PDeO8R648FyPMyvUT8IXguR5mV6ifhAeRjNTvHeIk2fSq5YZE5aBuTMKfuMesPBcjzMr1E/CF4LkeZleon4QHmeya9W2WCE2tbENtEKw3XgW7Il/8A9JtwZp6WAI6CM8zTGPRvguR5mV6ifhC8FyPMyvUT8IDzVL5QbakpItABSkpGyjAtwxpGM7X+3KYG1rDJI2boxxNBjxxj0v4LkeZleon4QvBcjzMr1E/CA8rr1jtCiSq1TXUAFHnVVAwGMZaKPPzEyyoqvMNpZP55R6m8FyPMyvUT8IQ0bJFRKlg8EJ+EBQ9E6LkWdKLNKu31kKWBXHeYt60GWkSkO6s9wzggmyoSXCEg7wkA98ZvABNYZSZdjWpRYpqC+eXX1RyCdbVKBJLlRqXjvKkBQZQBG4hxGv8AYJXm0eoPhAcF8IpSFG81Gxis6Z0gFChDdceoDo2T5qX6ifhDeC5PmZfqJ+EB5FE4E1I746NyGWNa9IGclJMuXKUFKydRSEpfyixLbgY7p4LkeZleon4RMsMlKAQlISNyQAK9UB//2Q=="/>
          <p:cNvSpPr>
            <a:spLocks noChangeAspect="1" noChangeArrowheads="1"/>
          </p:cNvSpPr>
          <p:nvPr/>
        </p:nvSpPr>
        <p:spPr bwMode="auto">
          <a:xfrm>
            <a:off x="1259681" y="-531019"/>
            <a:ext cx="4214813" cy="2893219"/>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163846" name="AutoShape 6" descr="Image result for bacteria water"/>
          <p:cNvSpPr>
            <a:spLocks noChangeAspect="1" noChangeArrowheads="1"/>
          </p:cNvSpPr>
          <p:nvPr/>
        </p:nvSpPr>
        <p:spPr bwMode="auto">
          <a:xfrm>
            <a:off x="1259681" y="748903"/>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163850" name="AutoShape 10" descr="Image result for water virus"/>
          <p:cNvSpPr>
            <a:spLocks noChangeAspect="1" noChangeArrowheads="1"/>
          </p:cNvSpPr>
          <p:nvPr/>
        </p:nvSpPr>
        <p:spPr bwMode="auto">
          <a:xfrm>
            <a:off x="1259681" y="748903"/>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163852" name="AutoShape 12" descr="data:image/jpeg;base64,/9j/4AAQSkZJRgABAQAAAQABAAD/2wCEAAkGBxQTEhUUExQVFhQWGB8bGBgYGBgdHxwgGxoaHB8cHhcaHCggGhwlHBwXIjEhJSkrLi4uGB8zODMsNygtLiwBCgoKDg0OGhAQGiwkHyQsLCwsLCwsLCwsLCwsLCwsLCwsLCwsLCwsLCwsLCwsLCwsLCwsLCwsLCwsLCwsLCwsLP/AABEIAKQBNAMBIgACEQEDEQH/xAAbAAACAwEBAQAAAAAAAAAAAAAEBQADBgIBB//EADYQAAIBAgUDAgMHBAIDAQAAAAECEQADBBIhMUEFUWEicRMygQaRobHB0fAjQlLhFBVDYvFy/8QAGgEAAwEBAQEAAAAAAAAAAAAAAQIDAAQFBv/EACURAAMBAAICAgICAwEAAAAAAAABAhEDIRIxQVETImGBcZHwMv/aAAwDAQACEQMRAD8A2Nx4OugO08fdVIYSTOg10mvLl7gkRGh9qF+LqIEgcbfX2r5Y8Q9fEcCBGv8Aqh7rEsQT9KqvNIMaAeNq4vNI78TNNgxZcbiTvpMR7fdQWIue2h/n0rm7c4P48eaFfSfzpkgg90/jqDzQT3I+tEseQfahLy5jvBp0MXIOdNdjpRlsenfUeZpYPTMN9YmrHvnQRrGlbDF2IxXc0ru3yx0HqB96va3ImDHNCuokcfzvRQUNcDe2hMjAjXt+tb3pmZjAf0BDJO5J3r5jgrZaWZjAnTv2rY/ZLqGmV4DDUAnRh+9JaFpGkwyMLcJcEqdjvFWHEtLBjIjUwND2oRryZ3a4QoIgKDrrzQWNxCrbZSZOYQSdd9o9qmIPrWOVYUDU9uaj4s6gwONxpSMdStK0IQAsZix1UkUuX7SIiPLKSxI8+4o4zYzZ3m01IIjTLz70Ol/1TkjSDHasxhOrrmYWmG3eZMbTTvDY0EiS6qywdNJoNGYzCQ3o7d+K4xKRuAdzHE+a4w13Ix54Bq6+iuJ1AoGMd9osEzo0SY2AgD7zWPx6MLcFVQFZGsmRvtX0PqmHT4bAsMoMDXU+wr51jbPraEaF2JPf86txjyKLbcg7cVacblzac8/fQ/UnCNA51jaKW3bpbeuuePy7LqdGC4prjQo1NMbeDUAy0EazvrQH2fslmaCBpueK1HRsMDdUGGtqJaOY/Kk5WpeIW3jxDTo/SZytdACED8vzrQ2cIkErmmNBNVYX02yBsDP07GnODyZBG5Gp7ePFcbZBsow2BJjL270X/wAAADaeTNMbCiNDPmr0QVlOmS0z2L6MMpOUM/c8fXmsnjcI1si3I9Z3/SvpFwTpMUm6100PbI0zcMdx5rbhvR85xtgq5KoQvPP18VxYOsakCY15ppfW2VKmSwMM0kfhzSWxcgsNd40qqHGFsTOsemobJME+0D865V4H0j3nvV06ATA5M0AAraGAx/GpUN2doqUTG0uLGpI2nTUVRcMieZ8UVcPaABz/ADigHbUnTXiooQquXDrIGv6/rVd66dAYAA31mP3qrEXNdwNefymhrjTOn1NPg2ExDa6Advv5qi4CPpVV29HPt3r21bdxvCk/MaIQa8/bU8RXLYd9ZER3pyvTwqqFBgmA++bwF/topcG7kLlA1gO/YDjzR8jaZh7DCM3pBiSQfv8AaqP+QZkz3Wa1OJw5KMPTr6dN/wAaW4rBW8wDmEtJP/6PaKKoKYrvYg5TqQO0d6DuXNNONtKuvYVjbDwQpPpzaHftQztqdYp0hii3ishzCTxHf6U0wuIgrsWY65jqJ4FKWSZ8H+Gr8NhiYYjSdwKZpBeDVrihjDHNnB0n6616cUrLdV9yZVgTvP5ea4TCIiFgJB3M11isCiqB+APB21qfQvRT1B8qERq5UmI4rg4lYYAAHuYmh72DUK7AkRGh1pXi+nMCYbN+B+6qTMv2xkkxviL2ibaGJXcVpOh/aMqVa8ylD6QANwOY7184V2RuQRwa0di4CvxAFLEfzSjyceINRh9YweJOSRmCcaaweAauOIZjA7SBp95mvmHR+o37T5CzOEXNl7duadt9qlJWVYyp0jWe08a1zPjaZFyzQ9du/wBOGtwE0ZtNz2rAYwpmyuWInMxB0HYCiMXj3cJmJyndM2unelfVcaVWSRLbKI08mniHuDTIg6lezXCRtsJ7UNUqV6SWLDrSwf8A2dtgo2u5AOlbHpDIhITVDEjkxxWP6Hci1puG17+K03SMWoYkiFG47xXBzf8ApnNye2a+yVKnTKWaABz9DxTLA2xmIBygbilnTcUtwM7AiG0gzPamUkaQCx1JP4fhXKyIytHX5f54q4sYJBk9qTDFQApM9iT+3FF2Lwc5SdhJ7UUzJjENqARxPNeXl0quzcnfSrLhI7Cn1NDbqMD9psOUfMV9LaT54rMdSBBz5Ci8Hufatv8Aa67NtjJ0IgxsZ/GsP1kggkPdaBoW78iKMBkH/wCbzPHA/GrkuyDoP5+lKsO287+KOVdF0AB7VRoZo7a7OoX8K9q6ykjipQ0BtLrgEAkGBqe9AuZOkedatxN0FtOPw71RnBM81JCAlwfNJ219qDuXJmY+lX41YEzE6HSuum4ME+r5RzTDFWH6eXYZzlXeDu3t4pgLapCAB110EiCNiZ7URZtwuVSujQ9065ROgijLFxbarEkOxzSNW/8AYDilbBpzggoVXOYs+mYCACf8Rt9aoDwuisrK2U5juD5q69a0IHxNHm2RsAeferLuHUBgJMwQz7+aACu8RLIHgIAcsTmbkd6rxmGt7PPqgkFdVMaa0R8UZmMqBIAjWDya6xKsVcW3LFSGLEaVjGN6uC+t1wSugVV0EeRpWcYbjkmDWzx1tmVs650mZQidBSPp+BKliUmZKk/zerTWIon0B4LDx6yJymMv7+KcJbcuBaQFHBzj/HzPeq8JbF3NlOk+onc+B9a1mBwSIyw0qR6gs+ntNCqA2JsJ9ngQufNqdO1HH7Pj15lVlGkxOvH/ANp/hrWQbg25kGefarMUVYz37c+9S8mJ5Mw/Ufsz8MkhhqJI3GYbb7UhKnN6hCg6twY819SxSn5VXOSukjXSs11fpYyiWGujKBt5inm/sZV9mHx+C+LmInMBptrSW1iGTYkeK010/DV0EkrqDG4PmkHUIPqCkTua7OKt6fovD+C89U9Lb5mO/MDzR3T5d1M6eeZ7Ur6fgs8knbYd6fWxECBmjYceaXk8V0gXi6QTdwKkHID8RSc0k6jwKBx/T1YKApB39/rTe30t2j4rFVOsrV56GGUtmYZOQdSPHmoKsfsmqwzVzoS6wSIifBrlfsu7aq6x5rV3OlMBmRpU75u/BqizhroY+kGF4MfUU65q+w/kf2IMH0q5a+f5T2mm+FxAzbHQbfrFXtbb+mpJAElmbUR+9UXrYYM6+gjY96Wq8nrA3vsuOIuodLkAkz9OIpzhuu2w2Q5izxodtB+VZKxfuWcxuqxDCNR32I7VddtMQrWXknX1ce1BwBybix1AXSMqAAduwHAo7CY1SYB3/wAtPpXzG4t2WbM6HiD+lFDF3NG+Lm0BIjtSPj/kDg+p2cYe40FWXceCCCwBAnx99fN16tcIZjdbYDLHHvXj3VLLmZmJXTXY8SKXwF8Rn1LqwvMAlwoFP9w0J/as31S8zXCpOvJ0ivMRiSQ4ugG4383oFSTJMkga+atM4USwut2yF23P81opbg2Ok0Om+g03301orIB6hv3rMxcGHc6ab1KHaDuuvvv5qUDGuumD30+8/rQbMQVA3nYc+9XgM7aAkntwKZrhFy8i6i7H+/281ImKLWAMh3E2+SP7SfHaaajp39TJsRqG7JG/afFX2WWCVX4YdcrLuG8jzVKXmNv02wFSAGY6kCtpi74GRmVTIy6lgIM8nzXC34li85U9GUaL7nvXWKVWXUy7D6AcCeTQeFxIkkECAFKkfMOfrQMFXsQoRLgLJpqTsSfwoZcRnBBuqyzIkfhXeNvgMSWyopHw7bA88x2q3DXkIWCFUsWzgcgbVjHKXj6GRba5TkC77neDXt68qLek6Bhm4n6jYVUzkohEFyTrsTrvHeqsffdbV3KAwYwZisYW4fEqJMsAzMYXt3JoLGYpnuIisVnQTpI7zRd0Z7bPbOWEC5Z3PYdqD6Dhy13NfYLHy81RfYxpendMOVFRVzT6WHbcme9PMNaIzM2U6RAI9UUMjEqAAQq7CdTO9e3yqAE52C6kaVLRC++kISQBm+UDXQb0HZxYRVjY7aDT60HdxkyykrvAPnsKIw0+n4kMSPmHv2G0VsMHX0ZkW5m5gnmPFIMY0DLGbX5+31p2rZCCSSAdhsPpQWPxAumACqxr5rIyMF13DsL4QsFgGTIiIpTfIJQEg8QonQU0641v40SSqqZgaanSg7A1zqAQN/r4rql4kWXotcrAhDl2BiPam/SMLHqeDMg+P2oWxhRcuDIWtlYLK2xPEeK1GFRh/i3g8kVOmK2X2LWgObMQwhd/v8V38BS5zAT2/wBVfhIJAUZNNTt91V3nCK2gJYxmqQhWtuSDBZP7uKIwlhNSN9RB1HsKlmUkrroJk7jsBTJFBgEQSJCiIHvQbAI8Zg5hjAWIcVnL+AddLezN8rRtW9XDKrMrKY05+6gsZgv8jI3AA1oqsCmYu/iDdDEiQsLHgc0q6jcFu4AsskA66ZfrT/q2Bf5rSxB121HIoTHH46qCPQIGUDWferS0OmZxcVnfdoIiJ/OmeD6WSpJkRsP8h715hOklLmVlkzqO0a71r5VVUAMHYa/t4o3f0Gq+gHDWLf8AT+WCNiOZ5O9XraSLqvBcHTbQdqOwOBZgEdQpT1Zpii26aAHaAwYQ3f6VFsnpmepdLRYAgggHNx7CKW47AmBkBBgSuuo8Vs26UrWQHWTOkbjXaaV43C/DeP8Ax7fEO49qZUMmZZVMxyNYI7V3fukAZZ217fdTbq/TVWCmZjG/B/1SG9c1KAMD9351RdjLshI0kxpsDXlcrhwN5n6VKIT6jawOVZCs+aDKGMo51Fe4nE2wsKc6hhDf3A8rO/1oi1atrn+E7KLa6qZAbvvrSY2mW3cORU1D5dyZ1rnJHYtBDHrLL6p1KqpPY16UzBmyEyfTrpHeuruhdszZioBC7EHjxXmT+mTkdQNAoNYx309yyMCwAUiNNBXtvDEfFJZGYjsIA8djQjkhWJzAkgBdzpU+PBVUOuUhgPfYzWMXPeL3VkL6Fy+PepYtEFQCrAE+nifNC4T5mABEnVefcGmjGyklng8a7D271jHNySsjKrSYA037Gs71LGK8KrwbU7cnkxzXfW+rNcQopjK2h2MfvWYcX/hSQpyMfVz7U8SNMjkX1Keo6QSYGs0x+zzhlXQeo7sBoP3rO9BxMoVKkktvsRz91O+gXcrFbYllYlp2+6jSzUZo2igAEqZgiG0/Ed641YMIykGSdJ/+Uot4lvmY6GdF/DSi8LfJDECF0k+3ipCAGKw4JUtLSY9IPHntTPA3igcKkoSYYj9aqxNxQ6uisGC9uO8UQFhQQ8q+rDz+lExXeZGX0g5/f+aUo6rjkCjMSh0gcfU0wx2OIJunKI0A027kVi+r4svdNtCrp8zH9BTTOsZLRbjLhZrj2xGYxFDdPbMSWOQDSRzHiqetvkGWZn5SOB5rvoz2wgzgkk7Deunx/TS2frpqPs96izFg4ECSNdOJrSpJJyABgpP+6y/2eK/CJFsgT6TP6VoFvhpzMQ+ggea579ka9kGJh0MzA1BOlF32KkLlDoTmEcSdjHFA3jPohWW3uRyPfvXIxSrBUlQzQBzHelwAfbuHMWVRpuPH12qywzNrPq3H/wBoV74AYnQxp596AxvUCoCmF2Mn86GGw1GEuyIBzOd1bxVzNPpUAGYJ52pDhOprcIGaPTOYDeO9McLi51MEdhvPeg0DDjE4cQVbWDuN/OlZbqY+E0WwfUdePqK2DYmVmSNd+ZPes318MtxACM0+kntHNGfYULVYl1liQJ1/3R1q3qhLNHmkXWXKLbI0hjJHNMxjWyC6BlywTJ/KqNdDNGjw7m4ADqRp93mmli0CY9UjgUiwl2SDmBnUgb6itDgXtiFGraZjOg7VJiMOfB6aClGO6cpVg0NO4b86fLd31EDmhMSqkT8wHFb/AAYwmJttavhbjZsOAMqgakxOWk32hcH1hRm3Pj/da3rmHd1Yqo+JuscECkVqyTaIIUsZBJ781SX8jp/JkxdkAmAfv/E1KuCRIO4JGk8VKsOfWrd03rZZm0KxMbka6c8UvZf6ZIzhoMyJ071103qAFsW4JcNpEQfvq64/+TsGJkhRJjtA0rmIgjukopu5lbVyo2I2Ajarrd4HM2aRcEKSDIjYac1RbywBJCM+zDURXd4lRCucyXPRC6QeawQRbpkEBi2YKSwjfn3q9hDMoyBbcMZ3M7gGrr1ker1F3zAhthPtzUKgFnhQFOhMTPO1YwH1LFAOIB+Gfmjckid+BWf6ljEt3GC5ZI0/u35pl1fGI+YrdBLaXBER2+tY25ZOeElj44FUiRpQyxfVEBVlg+mDpz3pVexrAESYYz9f1ru7hXhiUMckjTTaDQJbSII+nNWmUUSQ+6HdDAzOh40NNem2AHcE5eYnce+81nuk4sW3lzCmNV1p5azAyDmYmQ3g96na7EpGiwZmRcSR/wCM6jbv3onDYV8kklixgRwO5pXZ6+ozFxHwxAG4Jq0/a+2AQpb4pGoymAKljExjS5iMrDM4LRl23HmluKx3wwwyqWmYB1AHMciYpE/WbjStlDGUgs2mppJjxddrZlmMwQNAY49qeY+xlI96t19XQm2Ed49S66Gsu1wQXBPpPqERUvsqXzssDVRz4NLWuvdhdgDV440VmQbE387FjzTHpOLhSoQFp0PNXW+khShJzCJMd+2tFGzbbYKGEnMP1ql8ktYhqpNYW2cSbLDO3qbXKNl8GndnGq2UIQDuSePBNIFsiQQuZyNzsDVZKAqrAQDqQSJ8VBpMm0maTE9WUS/ygfMBz5oC59oQC2UHuDExSS1kZmMx7ngcRVv/AGCA6QpaA3IrfjX0bxGh6levA8CB4/Cl73HugASwO88UA+PFu4Ph+qPuPsKZ9OdzbdgoBnbnXmmceK0PjnY3wAKaTxl010HNaDB3hG49IEDnXuaywuFSqk77xvBo8Xk+KY0WIA5bTmo0tJtGsQxmLEQyzqdvasp1XErccHNCqMoP61e5jI0MwAIPq0iNh7UkxvUbVn5v6hOoXt2+lCJ19GlCz7VY4FkRPlQb9zRn2Z6krGGnMOJ0I9jWZx2La65ZueO1G/ZzBm5eB2VNT+31rtrjS4+y7hePZt8PeFtnYJlRvkJPPOlaTDYgkKzLuRyOOY7VkMU6G+sI2VDIU8axrPmtnghqBcMs2qx2rho56GzsdB/kZjirHMQCCB2qvAwdFbKBMA70dM7kGN6mIJ8Usu0rBI0Mxp5rKHKme2A5ObMT2Bra4nDyxluJjuP5xWWdDcxVwfEFoi3qToDr27U0jI+fdX+Il1gisFJkZpnWpWr6w1z4kFhcyqBmAOvPbzXldS5Fnosr69DPGTE6nXcafcK8wXXGt24VRmb05zvr+1cY+7qNCfb9qXuh10Og1+v5VzpEjTnE5CiR8S5ElhqATzFVHqAzKFY5tmVlOh+mwrP9PxD2ySjZW4mjT1AoA2xLSWgTPY0PEGBeP6rK5QsmYBiPpFDWy6qLh/tcLl7zyByKps48KCQgZySSxjT2HNDurMVdzofkkka+KKQTjGAsXlApJ000bXU1ymDVLekqxOuutOLt31q6AExleZIEiC3vNE28Fbt/NrcIBB4+vatptM3Ye4VCsjfDnkHj96FxV7MWGVczGMp0M8fStdcvPmbKmbKJgEx7nvQmJwyYhS62wFO7T6s3g9qKoOmUxPTCRmtySujKNppVb6u1pmVl0JgjkRWjxtu7h2VX8EEHfwfNJPtFhg5a4BHjn/dW42m8r0Ulp+wnDfaCxlhgw1kDj61Xe63bHqBknxWWo7pfTjdY8ACSavXDC7Y745XYx/7oD5MxPaO9UMLzmc2QbieKZYG2lpcwiNZJ/wB15iMQSJt+p208Ad6l5JP9V/sXV8ITYfD+qfmbknb3o0YRtFRh6tmjaKY4fAnYlW2Jij8PhwjfL6Qdude9CuQDso6X0kFgbpzhdl2B70+/6q0FIRAUIgk6/QeKmCUZ5UffTfDLmULGk7dteYqFUybpmQxvQntMrWm1IkjeR28UoxFlLix8qgkmfmn9q+o3sFoMpgqNdIH0PJrB/anChXVlLS3pYxvrxFPFtsM1piL1oqYIivLVssQBuaa9etf3A6D0gGZ96I6BgBGdtATAkcf7rs/L+nkdHn+uheC6bbtoGLCeTxParLKXLsFVCLMEmZiph0W45uBW+Evpjf1f5R2rT4DBEKikH4jTpsI9xXJdZ79kKZmbuCutZP8AV1zhV9OvOs9q6PQ7iOU1NwCSfx3rWph8xKqohRqGjfxQ+Jw8gFXhmMOBMkfTil/IweRkizIALkgMd50me1VdSwSuCZl40I5rWXelKxbIjtbiFZu58Gs7cwDYcNO2btMaU819exlRl2wrAgd+9bjp2BS1aWIkCWcbgmkVzDFoZhAJGkzpWhv3EW2mQZgWysp0099yaflt0kg3WjPo9hi5uMyuzCDI44FPMIpG6iRpI7Hal/TsHIlDlXifyo29cf4aEr8s/wA0rlZFj2wGLj0+gDQipavRnJHOkb/dQvT8RlVCqkDXSTFeENmLMcuvHI9+1IKW4gkSWUtpOnFZJrpuNcdgjrIAIHqHjemXV8c+b+k0XYmCdCD45pbhGQCGTI0ZrsGZPenSGQL1VybkhIGUcxxUpXfxnxGLagTprwNq8qmD4P7gOh5HP+qpdQRlMyZPv9aLdIBjU8frQ+Isnfn8xSClOFsAkzoQJ8ntQ9wqcwM6Cfeu7jRtvOxiIqkqWcAEidNBTBKcHhfiSZIVd43NPkwpLKmZWtBdSePb/wBqrwS5UUZZ1Mg7+9GYYrZTUSFJKsRu3b2pWwNnVvA/CtuFbRjKjck+ewohlObNlzHKJ4HtS5MfcM3FFty0EzHp8DsKtsdQABV/WbiyYJIU9u1DGAtBeWDBbZUahTqw5+sVP+MhhgjesRbVdII3J7mu2uGAfg5WKgAjWVjUknmqcRfAdMriBoMs+mfPfesYuxOG+KhlSZTKDyG4kVjMSuZWVsxdRliNo7mt1dIA9SMq5c2bMfUe/msliwPjXAhPq9WXQn6RTQwyYbD4Ivd+GNDMVrLlsWoXMIWNQN/FVdLwIF642Q7c6b6c8016Tgi96GUD4YzFD+H1q3JyeRW606wvQ2aWuBcxAKjgDyKeN09TqltVzLBgbRTHDYVTOZI5A7/6o/8A42zEemNFHn2rmdMi2ZW509Q5gGIABA1P0qg2WBbMQFiGBGs8e1aXE4cBRJIfN6ZmAo8ULcwzagqCzHc/fNHTaZyxZnLG4PnX3rS4a520jUzxQVrBhXMaSPVFGBgEyp6s2hM7fSs3pmGXcWuXUQDr/PFYf7XsGtkAhSGkR796fY7FwCkgxqAdqxvWL4e5l1Kpq68eADTca70aF2B4rCZ9MsgQQQdB70R1K2AqWlVs7ASwOwNd2UVR6kdQdf54ozpz8eokmVLbQDVfIfQzpWA+FbKlspiI+opzBhmBOZYido0281VZwquSSfUNfepeuOqiQBJ0J3qLesm+y6LedoJIy7md/wB6qsXYuZrYCso2fnvFUdQ6h8yKRBjYcxvVpjIkozOYIadYG4ArGLhARc5ZjnkIDAPk0t65gw4ZvlDmI7ab02ZQLgIDeoSoNK8c0KxZvUTB11jn2rL2ZCDpwJiIaNJPEUfjJUZyy6MNPc0twTDJCNM5iJImPejrDrds6ZSx9OvB5qjXY7Nn09xkBaMuwj27USQLgAUEiJ+6sX0jqzWgq3SAFaJ/tNao9Q19LIREgK0aHv8AtUqlpk2sGaMuY6ELFV4tmAmNQpy8TS+51KGys6qAPm8b70nv467eIEyuxYbx48eaCkGHaXPjXUuusBNJnfz7UvxWMZ2Nv0xrtv7Gr8ZjPh2HkyRoo2mPbesvgMUfjpmnyfv+/iqzO9lEhlilKEL6BoNI7696lM/iq2rWVJ7/AOqlDTaNkbfYQdye/iqb9wa6SR+tXYkGSSBrpxp99Cu0z4MAcGkQgBiHAOkca0w6ZhA27hS3Pb9qXYgZhliOR/DWhsYf4dtmCr8uWSJE+KLCzzDIXYsqZjbESNjB3I8iqMW6lxF45QpZlI3PYUTagKYDSRACz6vJqrB4Wdoa4BJzHSBx70AC2xhZK+pRn2PgeBTEWzCsyj4YOVsu5HtQ91DmzhUts50M7fSqV9SE5SSGMtOhjkUQjC46KtwzdMkQOAI71CVUv6QgCiLbAySeR2rjRQRnc2TBZgDv2Hmu7TnLcf1NmABDbgToY9hQAVYpngJrOWQra6EcGkhwxW4zMQoACqeSTwKc9VxZQG5m/tj1D5R4rOIMist3MwPqVht49t6aRkXLZY3GQEOZA1Med/FMvswiA3HLZXzQ3NZzptxWZgZMe8/Sm/RLvwbxygFWPcH7/NNS6wLN700jMJ10MfzijPhrk0OpOlJ8FiYaYAB0IO9Hve9JCkEKde9QJHWKyz69TsBQwsw0l1AjeeOK4vYohgSNCd518e1B3cUIdnEEGABxxWCeXboGxUgnRufYUDdxKpoi7mGzfnVeLxy22EkZVWGadp2NZ/qfUy+gBMH52n208VSZ0ZIE6l1QmbcTO3ca7zSlb4QMAcxI9ZPPtRGOurbAExEzyTPmkGIxBaNoFdXHGlonTU2Ltw2SWIAK6A6mKZdMvaWwHFz/ABEfL7ms/wDZ+4pWHBaBAA47amnPRGKs1klJ2B2+bkmp3OahKXs0hJBKHKDOjTQd4iGEywiJq25myKhScpguOfrVeKJvbAW1B0JiTHc1FCAty4zPnIVGA1HttRWHeBaJYwScw4n/AHXdzDQA7IxRdOJM8+1WJhSksyZl/sHGv7VtMdpc0YEsHVpSNgO00k65iCLeUn1k76az+lM8QpQKHbKTJaDt21rN3VL3CxXMBOUz2ppQUeX8IFtt6QCqzJ1k8x9aA6N1I28pAGWYYHvRnVcYURQjAhTqsbk8Uk/6y45zMIDHSrwk5/YrK1dmr+Mt0ABVhWBPbeiHFovcFtTJ0BBjXwKzuE6TlKwXAcajaYqyzYeZQlSDuSam5XwxGl9mgt4AMfUGZk/tzafWqeqdas21b4aMLm2mw/Gk+JslS0Pv/cWP13ru90pmCkQFYQvc/Sskvk2L5F2NvvcyuxJHA7fSrMAv9VJB0OkUyPRLhtC5OYTlBiADMax5r250O7a+WC6kR/P0p/JZg2o0H/EUklsymdi0H7qlIsVikZpvMwuDRpBG3vxUqXixMZpsTcmSPr4oVG8EkUa9rXzGtcPaOnadSIpBQB7WuwIBnU7/AM7VpVDBCRaEQCBJMDkbUhuWfWAskfWnWExOrI7H1CBrP4DigwMrbFKoMsRmPpC6wY/AVZii7lFhGIGy6fX2ri5hQgLZUWNs0jX67zXlxjmCqEUtqpB1nt+dAwPhMAGYf0cxtk5wzaHwKDNt4Mh8qNOQbKG80y+GHRsudXXbLMMZ1k0Lew8s8m6qEbTqW0/CmTCW2MSAGDKQqDMBvB3B8mrrd8MudnLZll4GqeD+FA5VmRAlcsSdT3NeYpbgUSwXXRZEP5JFDAFF7FMxa4R8QqPkYaR+8Vlup46RkQnI+rjt2A8U06t1NgWS2dxDk/kKTfA2GgJGn61aFnZSUBYQslwQYHPtWkuQYIINuNWXcHz5pSmF7RA5g1xbum2Rl76r38kU1fsM+zVWMV8IBnLODqDOv1WnFnqttixZtlERpqe9Y3DdWBMOJbjt91XW8YjLcMITzAIIGwFScE3JouodRRFBmQok6796AvdXa4rLbgoYOoggee9J8iCCSA0TBMil2N6zIAX5lOn+4pp499BU6Mr7jNczkOSog/2+1KsX1ZVgr6pWIOwpZjb7udT+1DLbJMCumOJe2WmF8njuWMkya4oo4J9IjXzXT4QBSZJbaBx3mreclPJHnTcV8Np1KnQ1qbjn03CFSNh/n71kr+FZSAQdRNNvs51MK+W5qP7Z4Pmo8sb+yJ3O9o1eDxs2xmcgkyVjUAfWmdoD+0sFfXUagDxWaey8s2gdtjwewinXSOqOuYOuQjLJIkGOAeK5Gvog0MFuAkDMwWPxqm/iQzLJYEHzt7cV6ep5miUCt2rN4nq9wFltjMQYk7HxrrQmWwJaH9Ux8i5aHrLGE7T+9L0RbSBjKXI2JlexqYS2tpi+ckN85Ow75Z2NJOoY837otox+GD6Z3NVmN6XopM6W4G0bjl3UnMeNAD3rQf8AGgwGUwBIO/mK96fh4T0HKwM5Wkz9fNH4DDk5mVFzFTM8e1Ldaxaegh6WCACzgKRlI31/OubllA0EELB9yaZOwUDOzGB6WUSJnQVxeTRpHxCYLMdAvkRrSaDRHdwbZQlwSH9UjceKa9GAa2pnK6N6VyzI550mibGHHxFzpmQ7FTt/uj8Qtv0GyUK7POhms6M2L2S8ZW26hUbPC7DXuaswb3B/VaWUvPqiTAPFS4u8lAU3CndfPmo1kMQQhZnEoFMZY3MHmgAvGAw9z13bfrYk6mI1OkVKovYZrkMFnQAkmNR4qVt/k39jYpCnwN/vqi4Nvp+NSpSinSmJI3/ehsW5ExoQKlSigoN+zjfEBa5DlWgZtdxQdogj4mVQwuGIFSpW+TDnArm+Eh+V8xYDkzSfGsUdlVjAOk61KlBezFHxM7gsBzx4pZ1xfTHbbxUqU69hXsR2k9ZmdBP4VWzQJ5nQ9qlSqlC+w2YqDsZmqDaBEneTrzUqVjHl62AM3I2pfjFkfSdK9qU8expA7bflM1Li7nmpUq/yU+T1TmkHinGHtCFEd/fSpUqXL0JZzebJbVlABz7xRLWwAzAakzUqVN+hWB45AVd/7lAg+9KrtkAr5ialSrcb/wC/oeAzp3Vri+gHQDT762OGYm7b1+YCfOlSpU+dJPoTkWMJxQlteDApVfUIrRuTv/OalSoImjK9XxruwUn0jgbT396v+zmDW5d9U6KSI01rypXbXXH19HQ+o6N5ZsjOi6woJjv796aYLDq3w9IkmY0mpUrz2crAMddNtmRT6VYEA66+e9BNfdvikseNOD71KlMhkX4XEEOCP79CONew4rsWVVbogGIOvk1KlBgLcXdyu2VVX+mBoPFRBOQyQQmhBipUrGC71lVygKB6Qfqea9qVKUB//9k="/>
          <p:cNvSpPr>
            <a:spLocks noChangeAspect="1" noChangeArrowheads="1"/>
          </p:cNvSpPr>
          <p:nvPr/>
        </p:nvSpPr>
        <p:spPr bwMode="auto">
          <a:xfrm>
            <a:off x="1259681" y="-85725"/>
            <a:ext cx="3686175" cy="1964531"/>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163854" name="AutoShape 14" descr="data:image/jpeg;base64,/9j/4AAQSkZJRgABAQAAAQABAAD/2wCEAAkGBxMTEhUSEhQUFRQUFxQUFRcVFRUUFxQXFBQXFhUVFBQYHCggGBolHBQUITEhJSkrLi4uFx8zODMsNygtLisBCgoKDg0OGhAQGiwkICQsLCwsLCwsLCwsLCwsLCwsLCwsLCwsLCwsLCwsLCwsLCwsLCwsLCwsLCwsLCwsNzcsN//AABEIAL8BCAMBIgACEQEDEQH/xAAcAAACAwEBAQEAAAAAAAAAAAAFBgMEBwIAAQj/xAA6EAABAwMDAwMCBQMCBAcAAAABAAIRAwQhBRIxBkFREyJhcYEykaGxwRUjQhTRB1JighZDcpLC4fH/xAAZAQADAQEBAAAAAAAAAAAAAAABAgMABAX/xAAkEQACAgICAgICAwAAAAAAAAAAAQIRAyESMUFREyIEMkJhgf/aAAwDAQACEQMRAD8AO9T6cfRI+FlL7UtcVvNMCtSP0WW9RWrWVSPleLFtI82LpA3SdJ9Qy7AHKOsFAN2kAqOm/ZQkZnlK9zeOmPlaKcxG2xlutMp1Gl1MQR2S5Up7SQmHpu6mAR9T8IdrlNoqujiSsrToaLBVRsBViFbLdymtrEkp1KinKirSLgiNjexyrBtQMFR1bIdlNtMVuwvS1hghFaPVbQMFINxbu+VBSY4Fb41XYOKZoT+od2SVW/q254lLtnS+VfFt4U2kLQ2178Gnjwll94WvX1tUjBUN2NwlLGIEhgsLrhwKZ7DqCBtcs+0y5YJYS7eGbxxsiJLT3mO6J0GF5wmVweg7TNDpVqdQR5VOrolEkw0AlL9v6lKJ4RWhq/lV5+w8ijeaMabtw4Str18dwpsPuTd1Br7WU9oy92APqgelaAabXXFfkyc9kVBfsavJHYWBptDuZ5RKARgkHwl6w6gmoQMtlH6j2fiDhPhSlFhRQuaZPKDXNHsmiiwPMEwVBqGkEZ5U0mhHAT2yw4KtU70x8q7cabgoba04dBEp9MRo+vzmSvCueEz6bpTKg7D6q07pmM4IRS1Y6xtoWqBeeCVdpWFV3lFRbNZ2VqlU7CFKzKINoaW8L4jNOk8n2leTcSigd9L3J2bSlHrijtqbk1dM1Gqn/wAQtPlm4KsNoWIo6ZcNewscc9h5XwaY3dlsoLbyHePlFf604YHZFpp6A4hSzthQaXnj9/olrUa4c4nySu7+/e/k4QlxPcp4R8seEQlakK8LjaEKtiV65qoONs3HZ9ub8kr7TvvJQx71EahV1iTRRQGNl8w8qCvVbOEOo2dRw3AGAJ+w5MckfKkZQIU3jUfIrikX6dyQitnehACiOjtl0KU46EaCdev8K1ZbX4Vyro5LJQcsdSd3Uk0xbsJ19HIDnNncWhv/AGgyf/iFFp92aRhyI6PqzTBd8t/Y/wAIjeWVGo2RCd77Dfsj/qzXiMKG5u2ME9+yV7vUGU3lgnCu0h6rNwzCHFrsUO9PWIqVPWq/9oPZV/8AiT1AA0W9LJODCD1NedRaex7Kr0pa/wCouPXrmROAV0Yn/KXRSPthvpPpMikalQHcRhL+vW1ai8kTC261cxzAGxEIXrWh06rTgT9E0lexmvKMn0vqWCA/t3TtputMqgNDgUkdTdMOpOJaMJct7x9M4JEfVLwUugpX0bU7T2vBHniErOs9lfYR3QHTusKze5P3Vy31zfVD6iR46FmkNVC3DXEkwESqamwNhpkpMr9UMBIABCrN6lYM7coJOgptIZXUXPMlfTYlvuLoSlU6rqE4wqN3rtR3Lj+aT4xaGy91n0zAd+S8kevVJEkryZQMkxv6X1H3BPuq24rUPssa0K9LXLVdA1LezaUP1dCvTM01a02OIhBnugp86tsfcSkO6bBKaHY0dnypWkKuwZUbjlT0Cr1SKVRMx0KGsZXbn5XD0EtgSKLwvjFPUC9Tpq/LRWw5p92wkGC1+003GZa5pbtmOWnjyMKvVfGDgqkx21fatU1G4y5o+5aP3IUeFsnxtkjnhW9Lutp3SAByT+keUvG4KkpXhEjkHmUzwOgvGaladRM9MZBDpA+o5Bn6r5UfSqtJxKzSpXcA2JiJH35RLS9QcMSuaX4/HaJvFW0G7hwYMHG7+FHR1h0xJhfbphfQJHIe0/ZzXj92oCGuacrKOgUHtR041P7jBJ7o101Rc1h3AgfKC6XqhYJPAXWp9XFzfTpgCcSsoylonRxqlD16pDfwN5PlEtJp7TtGFTZeimGsj8QB3DOSYyvrqhYZCWb/AIjv0aLpVOoODhGGVi0+5JWh9QngojfauXDCylQt0GdTs2VWkYKyrq7pssJc0Y+iYf8AxeKDttQFxPYdpTZQp0ryiKjMh08jIPcFUi32OrWzCKJ2mCi9vUb6ZPeUc6r6TdTJc0YzwEstpOa0gqlqTC3ZWJkkr4VyZUkQERkc0nZVh4Cq0eVJVeZQa2ZolqgryltCDgryS6Fugx/SC04TV0yCCAUtnU4TBoV2HGVzyb8k2w51PZzT3R2WXX9H3FbPUp+pSI+FlmtWLm1TjuU69hQB/wBH3VV7YKP1mQ3hCn0STgKkZjqRRByunOVx1kfCqvoFVUkx+SZLaWpeYCKVdDc1slcaDUDXCUZ1fU/bAUZzd0ibk7Ey7wVWo1y1wcOxU96+TKhoskwF2Y+tl49BK40c1JqUhPBc0cif8mt/5T+hkKxpfSVeq4BtNxny0gD6k4Tz07oQbSovcIqbThxLQxgc5258Cc7sDlHda1b0m7fU90RgQBPd0foPzUZZmhHkYr2nQdOA2tVAfxDRuj4JlXWdD2jcirVdHZrG5/KSqb700ml7nbnO/AXHhvd8ATngL1C9Bgva4cGQ6Cfkgj9QofNL/CfNk+n2E13McIpuDW7QCCxrJ2FocPdB887ipdY0G2YWtc94Loj2SYPJcMQArx6ga6n/AGqm12Nwe6ZgRgls/qqDtXp+pRrughg2+m1pl7mnJLuNvunn4RWwoE9RdLVbccSw8Pblp+vg/VKzNNdMxK2u31alXYIEg/4GJxyM4P5odddO0qh/tu2PMkMcIJ7YDcO+0J1JrUQNb0JlrUBa1pgECPrmcrrUGgNXOtaY+gciP2MeFQpXe7BUGndi0cWN9tdlMtLVmAARucfwtHJ/2HylCuA52ykNzvjhv1KIafYOpncck8n+B8IyS7C0GLfp5lR+6u6S4yQ3AE9p7wtA0q2ZSptZSw0fM/UlI1rcEkSmSyuoHKVTYvJhfVaQLC52QAVk19UZVqOaBAkgLT7it6jCyeRCTdN6RP8AqPc4RMqsaYe+hFuaRYS0hVHrTOqelplzRws+vLQtMEKkWUTK1BqnLQuSNq+sPdCTvYWdNaQV5Stf5XkLFPVrqVY0nVzTKHUmAr5UoELcV0w0ujYeltaFQQVU6xa1nvjCR+mr1zHBPeqD/UUD5hSpLRPoR6up03YU9lSpuBIiYSlqdAseR8ld6deuaQJVnh1aHePWhlsbZziZ4UlXTAeEIr64W+1qtaTrkuAKSUJ9i8WtnjSDS8Bh3N4Ak7h5Pgri3qVKr20iyS4ho2gggnC0mxtGVGBxCo6rpz2Amm9zfO0kfqEsXvaMpezM73TnB5px7gS0iDyDEfmnjpTo8Uga1w0SwwGHIDu2/sT/ANKN6To4Z/dc6apYHmo7LmbiAIOcx355VfVr8uZsZhrZbTDcZcfdUJ7ujsqvJqh3LVF3UtZhopshzv8AN5wMZJiPcAZj5SJcVg6puL3OdO7Pn5PZH71npMNQjPDGcw2I3O+8wEsvquDM+3ccxz9z2UNtkz66qXklxA+SZJPwFA662ktHugzgzB+pKq3HbJ+05+6rVC3tj6qigmUUQyLiq+IaPnufiQO6I6rbMpFlOq57XCm0uAAOXjeZk/IQzQdaZQ3OwahEMMcO857BW+qdXF0xmQXgCT+HkDH2OEeNao1eCfT9VpU3Q0vBx+OHbu/ZODL1r4cNu0j2uAxvbzPcH4+8rIKTHtMT/wDf0TL05fPI2HBGRPB+CPMSlnj47QJQrY6dWaofScyowOJgyZgiPxNjIcPjlZed7iSPawckc54H1P8AC0W8Hq02ggSZ2mce0wWz2IHCkoaDSq2r2tADjtcHcbXNECfgg5+qEcnsEZ12JulV2MENEefJRkXgOEsVrZ7HlhaQ4EgiMgjsprYOB93btyT8fCEobA0OllTaQpa1fbgJUbrFZu7eQQfwgA+zPbHEKanqpeEjgxeIyf1fYN3hArPqep/qQ/tMfaVA24BweCp7WhTa4OKMZKPYOjWrZzK1ME9wkfrLpoCXtCKaNqoMAFMr9tRsHurRyKS/sopJn51vWkOIKsW1LCfOrulYJe0JGyDt+yLeqDZWrDK8rJpZXllI1g6k/aVeFaVxqjADI7qKzG5PNWrC9qwvZOggp40O5DmQUk2tLMJi0xpaQuWXZJi/1pY7Xlw7yly0ZyfC0/qHS/UpbvhZ7WtC0ELpxZNbKxnqgSX5RfQbbdVaB5CGupQU49E6f7t5VMk/qPKVI0GmwU6Q+iFV9WHBK61+uQzHZKOksfcV20x/kQPoO5PwBK4UnJnMlY46/d7A2i2S6psJM5DYB2t8c8/CraHWdScJLfcS5zXCWkHALge3ERB7qLqNm6vVLZlzqdJnaGQMj7fpKE6xdF1ZzWDbTa7jMuDRtE+eEz09DddFbqrq01qmz0qbNshwaJ3mfxSfphL11qhLGsDe5PgyfnxC7vmMdcuJnb/0xI9vb5HKt61pI9Bl00+17i0ActLIBDvBggrp02m0X02mwZTuGjJJJ74/ISVWrVNxJ/nKjEDn8vtyq/qA4/IlVjDY6idupl32X0bhzmfKgbUcO6kFxIgiVRxY1BC2vmzD2kt4Mcx5BPBV3S7rZUBEkA4z2/8AyUDY0Tj9FNbmDPYHP0UZY0JKKNJtLwinE8kEfP1+YJ/JHtKug0NkACqdhI4Dxlp8CR+ySNMfLBDpG0y3vgbsH6T+SqUr+uK3p0veHwA05DvEgrjhC5HMo2xn/wCINE0nHbgHBiPcIkTHf+IS5oV2yYcEw63ptepavuK1VpdThhYGiIkD8fBP27JV0axdVO0OP0nH5KkoqrHkh5raHSrUw5sZ44AxzngJW1hrrWKdOCTy6JH0ae4+UzaVpVamIM7UC1W9NCt8Twcj8ksX4Fj6D1j02alBlR4hzhInBg8EodqWiup8K9Y9UmpEnCK17xtUQkySViyYk2N45j09aZrYIAJQG60YEyENqU30z3Sdg7NNfUbVZBys86k6e2uL2jCMaRqRAEo/ULarIKdTfkNmP3TYwvJg6i0csMgYXlRDIT9XqtNQgcDCrUTBwj9/0jWBJAlCzp9RpgtK6HVaK1ovWFYyJTHRecEIBbUsZRzSmuJ4wuOZFjCy8/su3eElarbENLts+0u/UD78pj1WthtNvLiJVjWNLdsZt52xwIIIggjumi6QFoQbPSzWIc1j4743D7HwnK33W9OBTefsB/KK6Lbemz3qtql0HGBwjKdhcrAWoajWqt2ik6PkhDrZtxTMBmwPgFwySPG7sPyXr3WH0qsCIR+z1IFrakDkSPPwfKLTiug2FtUn0qdVwIeA5hnElu3J+ds/mlW+qlnqOHILmgnsD/PuK0PVabKtBu0gMeJHcAgxg+YIWba7Sf8AhicyfkHA+/yla+1GrYs0qpNT28+Tn4cUQr6mRQNCZaDvA7NcYBIHyFVp2ZALoIIIBH7gqpeu9xA4K6qUmXpNnQp+0nzJCo+kfCNaVRBEu4/dMVpYU6jHS0NgYKb5eLB8qi6EJpzkSuXZyrN80NcWjyq4Pb5ldC3st3sms8nHaT+ikLPHfI+UwdOdL1a8Fg7fwquo2Rp1S3iI+x5K55ZE3om5Ky3ot16b2SDAEcZyMphtLLZdhre1QEHuW4cBH0KW6LD+IYPY/nJ+eyYdOcWva4+50tI/7WjH6gfULjm92QkM16wvsq7WxtkAT8GT+jgs96ZvjRrQ7EGDPwtKZbf2fRnIa9xjlrnCYPnAWa35pl5NRzGPkyW7pPy4AEA/qVWP2XEZbVGpjqeiKeSJhZr1Vdtq1JHlDLlrTGy5Yfgh7Y/RUn0z/wA7HfRw/YrLG/JlAO2RAZhWbLWNhyVV0yl/bNR5LWTEhu/PiBx94VS5tP7kbg4cgjhwPcT+ym492JXsaKXUIJ5Rhj2VGz3SczTwBIKsUbksxKm0vArSHC0tAcBFqNAhJVjrEEZTfY6kHAZQBVFi40/1BBC8iVpUBXlaKtDID0PTJguhfa9hQPhyBXFQsJESVyy4cMyPok+SlRTnQT/o1JxjZ+inp6cylIhUrfXHN5yrP9aa7kwtyiw3Fg+vpwc/cOflMTGS0Bw4Crtu6bhyJUlO9HBiFtAcUC9UBEjgJX1CqWyU931FtRuDlJOp6c99UMgho5WjHZPjQp12bnF7u6ti5JbAhrRyTgIze2bG+2OFRdbsAIc2QYwcccGU7nyD2NXR1Y1rd9AlrjTIqMgjIn3QfHCpWVdlO5qNuGucw7vqAT/E4jwl/T9edQr+oyJGI4BBEbY8Qn2vZ0q/uyA9ocx7ewI5I7xwR8FCXhmfsXuo7akyowt27Xtp73A4L9p9x8HLZ+ZSXqOlODzMjvkdkdr6PUD30nZ2zHhwEmW/ByUGu7+AGEyRxPMKkbu0PG70W7apRptAcZKj1DW/aWUxE4wULrsB7xI8fmFAymeIx8Dn81RRT2xlBXbK7mFxJOF3bUM/A88BdCd0D/dEbbTnOgAHOTAmAqSyUijlQ1dOdSOt6YDAwuHBLWyMeeV9vq1GsfXq03R/5nokQ5zp2mD+Dgyf90s/6ZwPgDt3/JFNJuHB5A4giCA4HvkEeVyt0QeiW3vKNTaQxzRSBG2ZDpJ27T2PlH+nWe51Z4934QPBMH7YgJZax1SGgATLoa0AAA5IATq3TXUbaSIcBJHJBOQT4IbJjwB5SSTe4itX0c3V/spVfTPuDQarpzDPxAE8D8LfmSsfvLgucSeScrRerrj07cW7Rl5FR/0E7QT8mXfQDyszqNIOV1/jRSVsvhXs6ZUKlD8qAKQLplErJBax1N9MyxxE4I7OHhw4IVqpqJqEEwIwAMACSf3JQBSUKuVCeO0ScRqtLolW67AWz3QSwqKWpdEYlcThsg1s+tqQ5MGm30cFKZfJlXLK4goyjozRoujaptdk4XkvWVacrykpNaEHvWbKnAqDgpbuvTHfKXrPqSo5oY50gLmu5zzyqZYqxpyTCVe6aB7cqk+tvHyoGjbzlfKj28tUkiJNa1Kkwim9xb3lBGXOVbbqTgFmmNbD1jVqNiUwUaIqNzG6EmWd+490dsLwh0ErRe6ZWEr0wZqenkVIK9cWtLZBiUyamG1WTMOCUL608vH2TtejSVC3e6X7vam/pq/9Kh6dQkbX+x0/h3D3NjuJE/dUmWJDd0T4UVuCHhzoxxOWj7dz8puTqgWNmtU2s2XBA3bSzZ3eXBwGwD68rPdT6VeR6gLSTJIa4OLR8gJysdapVK7WV/cS3bTPZnyR2nie2FJ6DKNR4c0lzYdSbMB8uggnI4ngIptdDJtGdnTiGgwHEeDj6HOT8KpXB44+PE9k59TabRdU9ShuAcJdTyCx3dp/3VWx0dkS8GTwNzYP55lM8lMPOhd0ugNwkfkJRWq6ofbTbg+0uJAjkZg4GO6KmyDGOeymQ84AJEfJASn6bjVLXN9xdB7ZPbHfKCfN2b9tl+nTc3kj5Lfc0DvDu5PwunXfZjNkYJzLvz/hGnaIWHa7kYgHjHJVqx6ffUOMhvc4AJ8Kd2xbBGhXvpvbjacEucJAawlwEeJA48JsNRzqXp1agbuJqVXhwcagfkCm7uHYz2DfspK9ha0qZfcgFnBIc6XQPwsaDyfyGUhHV900Wu2UtxewOIw7jD+xI7HB+OVeCdDxuhy1TSm1iXYz28ACAPyCRdZ0TaeES0rqV1J2yp2wm+0ZSuBMjKSpQdi7izH/APSEHhfX0YytWvekQcgJO1zR/TlVX5FvY6y2KL19ps7rq4blT2FsXuAC6+X1steie2J7L49zpynLStDZTgv5PZXLjTbcnjPwuN5Y2c7mrEmiZwpmNIKJanpJp+9uWlVLKoN2Urd7QG72ghp95twV5c3rBgheUuKYoMezY5FrfVG7Y7oNqDveQoqVPwV0PGpK2TDPrblyTCrUmEL7Unup8UAvW1RpwVI9oQl0tyFLSuDyUrh6MMFBogeUbtKO+CDkJbtH7kc0CvtfBUK2NDsKarROwET4KE6ZpRc+SJAymGnftc4tIwVbttrZPZVLuNgG8r7QRAkAwPJA4lLtHUXObUZVptkML2OaIyCIa7MZ/dOOraeKg3DjuAs9u7SswvD3OcARsJJ8/wDL5haK9iJFWs5zMzJ7n+Portp1Q40/QrElh/C4fiZ9PIQp9Q8FVn0wqJLyGvY7We6m1r/VY9jxIkOkyPIEhW6Ommud0NB8bSB/7jyUp21U7GDcQGmpuPI2e08dzudj6q67rKoyG0jsa3ju4x/k5x/YYCm8bsXix0Z077gS4EnxvIHxMFA9coht3Se5o3OIpkEBpcRG0/BMxJ8IZddRV6jHNNd5cA3cJgZ7AjmEsuru35ySRz3+pVIxXgZI0+m3bDHGlSMnBc0uHknkk/Ki0bUBWftZvLQcbjAI/wDQP5KzepqD5bLjiW+exAR/pnWfRKDhx2ZxoaOtdJlm48rJrnBhafrvUgq04WcXTNxJVMMtjY2S6dD2O3yfTDXCPxbd210T2EhXbXU327mljiWmYn45/hBmOdTIc0kEcEInpt297XMb+OWxAA9uQ4AceFaS8lGr2aDo/WLXt2u5XGr2grCW5lZ7q7wx7QwjcGj1I43yf1iJR3prqOCGvXPPE65IlKHlA/UtDLScIl0vpu0lxH4cpqvabKzZCG0KPp7m+UnyOqYjk6BWsahDucIVR1Ml33XesWztxVBlg8AOjCpGMeImh4sgKjNhIMhI18006hHgpv0Bha3d3hJ+u1S6o4/K2FW2imP0W6dxLV9Q2lU2heW+MfiSOyV4GF9fgrk1QcK5AuULryvVbgFU58rxKThsFFo1ZGF3bA+FRY+CmfQKTHZcQkyfVGoqt3MghX7W6PKaaOg06rZaRCG3NtSpy1uSFBq1Y3DVkum1yTuPI/VT1atWsYaCI8JddduBjhOXSV1Mhy0Uh8bst6Ja1GsO/hDtUsmPnym0PAEHulrVrVzTI4RmvIcioSdS0QtMhCX2BTtVuxEOQS6ZuMBKpCpgi4tiKW0f5Z+wn+T+iAXFu5pTTdSO2OB9EPuKe7sqwyNDqVAuldkfzjn6r66oHKWpZAKCjS94Hk5Pgdz+Sr9X0PpkdWkYOPn8kR00ggSrT6tGq0tpt2vb+EjioPBHZ3yh1g4EkDsZ+xQe4ge0Er5gAgFC30iMq9ctIyq5qgiEkWLEoXDpVMuIVmqIKhIXZDReJCSu6TyDIXxzV5iq6oYdOmtYMBpKcadRjhOJWSWdYtdhOOnXJeGwfqvPy46ZzThTDF1pznS8AkKvSsZAB4TloVw3ZtcOAub3T2up7mDyoU6tEuIkatetoshh9xwUn3InPMpi1u0O4goOaEBWxypFIugRUBXlYrcry6VLRZSPlatJUbV4r6xPRGiSo5dNEjCgeVLbPQa0K0c1cIlo1b3CThVarAcqO3JBwkkrjQvg0ilrLadI7T2SuNUmpM91R9YubEoewkOXPDFp2C7Q6BraokchH+nnFqTNFrkOjynrSaMCfuoNOLGx9h9plp8hcVazHNhzgD8qOwrjdHkKGvojXnc4nlWpOJfIrQvazaNBlrgfoqotg2mahIEQQDILhPu2/Kc26FSLcBLWvsc1vpT7JmPlI0kRFihfitULIx2Vt1o0AhULGyDau8Ke/qEGVpVejAjUqRafhDA6DI5GUcu37gglenCpBjxZKy7d/iGtPEtaAc4MHt9kR0/p6rUqB1P8GM+AAO3PlDrRspz6YvjTIajKdBcqPVelakEwY7JP1K1NNxBW3UdRaWZH6LN+sbdrnFwU4zSYkZbEd3uUJEKyWwuMFdsWdCZEuNqleyFHuToJJSGUb0yuWEEINTV+1K58uyczQ9H1IGAm+jWHpgDhZRptYtIT1pd7LYXJ0Qeixf6I2qC4cpJ1vRiycLQdOu4dB4V7U9MZVbwmirVmRgd3SMryf9W6UAMiF9VVloopn//Z"/>
          <p:cNvSpPr>
            <a:spLocks noChangeAspect="1" noChangeArrowheads="1"/>
          </p:cNvSpPr>
          <p:nvPr/>
        </p:nvSpPr>
        <p:spPr bwMode="auto">
          <a:xfrm>
            <a:off x="1259681" y="-34528"/>
            <a:ext cx="2571750" cy="1857376"/>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pic>
        <p:nvPicPr>
          <p:cNvPr id="10" name="Picture 2"/>
          <p:cNvPicPr>
            <a:picLocks noChangeAspect="1" noChangeArrowheads="1"/>
          </p:cNvPicPr>
          <p:nvPr/>
        </p:nvPicPr>
        <p:blipFill>
          <a:blip r:embed="rId2" cstate="print"/>
          <a:srcRect b="58591"/>
          <a:stretch>
            <a:fillRect/>
          </a:stretch>
        </p:blipFill>
        <p:spPr bwMode="auto">
          <a:xfrm>
            <a:off x="137819" y="2571751"/>
            <a:ext cx="7520281" cy="4133849"/>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2286000" y="304800"/>
            <a:ext cx="6553200" cy="1938992"/>
          </a:xfrm>
          <a:prstGeom prst="rect">
            <a:avLst/>
          </a:prstGeom>
          <a:noFill/>
        </p:spPr>
        <p:txBody>
          <a:bodyPr wrap="square" rtlCol="0">
            <a:spAutoFit/>
          </a:bodyPr>
          <a:lstStyle/>
          <a:p>
            <a:r>
              <a:rPr lang="en-US" sz="2400" b="1" dirty="0">
                <a:solidFill>
                  <a:schemeClr val="accent6"/>
                </a:solidFill>
              </a:rPr>
              <a:t>Effective Date: Immediately. This guidance should be communicated with all survey and certification staff, their managers and the State/Regional Office training coordinators within 30 days of this memorandum.</a:t>
            </a:r>
            <a:endParaRPr lang="en-US" sz="2400" dirty="0">
              <a:solidFill>
                <a:schemeClr val="accent6"/>
              </a:solidFill>
            </a:endParaRPr>
          </a:p>
        </p:txBody>
      </p:sp>
      <p:pic>
        <p:nvPicPr>
          <p:cNvPr id="5" name="Picture 4">
            <a:extLst>
              <a:ext uri="{FF2B5EF4-FFF2-40B4-BE49-F238E27FC236}">
                <a16:creationId xmlns:a16="http://schemas.microsoft.com/office/drawing/2014/main" id="{D26FF925-29A4-42B6-A83B-ABE32B318C57}"/>
              </a:ext>
            </a:extLst>
          </p:cNvPr>
          <p:cNvPicPr>
            <a:picLocks noChangeAspect="1"/>
          </p:cNvPicPr>
          <p:nvPr/>
        </p:nvPicPr>
        <p:blipFill rotWithShape="1">
          <a:blip r:embed="rId3"/>
          <a:srcRect l="6769" r="8246"/>
          <a:stretch/>
        </p:blipFill>
        <p:spPr>
          <a:xfrm>
            <a:off x="1094723" y="2088357"/>
            <a:ext cx="7911458" cy="44707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A6911-0203-431B-9370-48FF0A976E92}"/>
              </a:ext>
            </a:extLst>
          </p:cNvPr>
          <p:cNvSpPr>
            <a:spLocks noGrp="1"/>
          </p:cNvSpPr>
          <p:nvPr>
            <p:ph type="title"/>
          </p:nvPr>
        </p:nvSpPr>
        <p:spPr>
          <a:xfrm>
            <a:off x="477644" y="457200"/>
            <a:ext cx="8229600" cy="762000"/>
          </a:xfrm>
        </p:spPr>
        <p:txBody>
          <a:bodyPr/>
          <a:lstStyle/>
          <a:p>
            <a:r>
              <a:rPr lang="en-US" b="1" dirty="0">
                <a:solidFill>
                  <a:schemeClr val="accent6"/>
                </a:solidFill>
              </a:rPr>
              <a:t>Why are WMPs Important?	</a:t>
            </a:r>
          </a:p>
        </p:txBody>
      </p:sp>
      <p:sp>
        <p:nvSpPr>
          <p:cNvPr id="3" name="Content Placeholder 2">
            <a:extLst>
              <a:ext uri="{FF2B5EF4-FFF2-40B4-BE49-F238E27FC236}">
                <a16:creationId xmlns:a16="http://schemas.microsoft.com/office/drawing/2014/main" id="{FE4B826D-F1EA-4823-AA92-FA7A72B1EE0D}"/>
              </a:ext>
            </a:extLst>
          </p:cNvPr>
          <p:cNvSpPr>
            <a:spLocks noGrp="1"/>
          </p:cNvSpPr>
          <p:nvPr>
            <p:ph idx="1"/>
          </p:nvPr>
        </p:nvSpPr>
        <p:spPr>
          <a:xfrm>
            <a:off x="449766" y="1371600"/>
            <a:ext cx="8229600" cy="5029200"/>
          </a:xfrm>
        </p:spPr>
        <p:txBody>
          <a:bodyPr/>
          <a:lstStyle/>
          <a:p>
            <a:r>
              <a:rPr lang="en-US" sz="3000" dirty="0">
                <a:solidFill>
                  <a:schemeClr val="accent6"/>
                </a:solidFill>
              </a:rPr>
              <a:t>Records may become valuable information during an outbreak investigation.</a:t>
            </a:r>
          </a:p>
          <a:p>
            <a:r>
              <a:rPr lang="en-US" sz="3000" dirty="0">
                <a:solidFill>
                  <a:schemeClr val="accent6"/>
                </a:solidFill>
              </a:rPr>
              <a:t>Environmental Isolates may already be available from the period when exposure occurred.</a:t>
            </a:r>
          </a:p>
          <a:p>
            <a:r>
              <a:rPr lang="en-US" sz="3000" dirty="0">
                <a:solidFill>
                  <a:schemeClr val="accent6"/>
                </a:solidFill>
              </a:rPr>
              <a:t>Allows for operators of suspected sources to implement their “contingency response plan”.</a:t>
            </a:r>
          </a:p>
          <a:p>
            <a:r>
              <a:rPr lang="en-US" sz="3000" dirty="0">
                <a:solidFill>
                  <a:schemeClr val="accent6"/>
                </a:solidFill>
              </a:rPr>
              <a:t>However, many written plans are not complete, compliant, or implemented.</a:t>
            </a:r>
          </a:p>
          <a:p>
            <a:r>
              <a:rPr lang="en-US" sz="3000" dirty="0">
                <a:solidFill>
                  <a:schemeClr val="accent6"/>
                </a:solidFill>
              </a:rPr>
              <a:t>CSTE should consider WMPs and how they can be integrated as part of outbreak, healthcare, and occupational exposure investigations.</a:t>
            </a:r>
          </a:p>
        </p:txBody>
      </p:sp>
    </p:spTree>
    <p:extLst>
      <p:ext uri="{BB962C8B-B14F-4D97-AF65-F5344CB8AC3E}">
        <p14:creationId xmlns:p14="http://schemas.microsoft.com/office/powerpoint/2010/main" val="215613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488" y="366117"/>
            <a:ext cx="6061197" cy="994172"/>
          </a:xfrm>
        </p:spPr>
        <p:txBody>
          <a:bodyPr>
            <a:normAutofit/>
          </a:bodyPr>
          <a:lstStyle/>
          <a:p>
            <a:r>
              <a:rPr lang="en-US" sz="3000" b="1" dirty="0">
                <a:solidFill>
                  <a:schemeClr val="accent6"/>
                </a:solidFill>
              </a:rPr>
              <a:t>Who is Impacted by CMS?</a:t>
            </a:r>
          </a:p>
        </p:txBody>
      </p:sp>
      <p:sp>
        <p:nvSpPr>
          <p:cNvPr id="3" name="Content Placeholder 2"/>
          <p:cNvSpPr>
            <a:spLocks noGrp="1"/>
          </p:cNvSpPr>
          <p:nvPr>
            <p:ph idx="1"/>
          </p:nvPr>
        </p:nvSpPr>
        <p:spPr>
          <a:xfrm>
            <a:off x="358790" y="977506"/>
            <a:ext cx="8175610" cy="3059310"/>
          </a:xfrm>
        </p:spPr>
        <p:txBody>
          <a:bodyPr/>
          <a:lstStyle/>
          <a:p>
            <a:pPr>
              <a:buNone/>
            </a:pPr>
            <a:r>
              <a:rPr lang="en-US" dirty="0">
                <a:solidFill>
                  <a:schemeClr val="accent6"/>
                </a:solidFill>
                <a:latin typeface="Arial" pitchFamily="34" charset="0"/>
                <a:cs typeface="Arial" pitchFamily="34" charset="0"/>
              </a:rPr>
              <a:t>“This policy applies to…”</a:t>
            </a:r>
          </a:p>
          <a:p>
            <a:r>
              <a:rPr lang="en-US" dirty="0">
                <a:solidFill>
                  <a:schemeClr val="accent6"/>
                </a:solidFill>
                <a:latin typeface="Arial" pitchFamily="34" charset="0"/>
                <a:cs typeface="Arial" pitchFamily="34" charset="0"/>
              </a:rPr>
              <a:t>Hospitals</a:t>
            </a:r>
          </a:p>
          <a:p>
            <a:r>
              <a:rPr lang="en-US" dirty="0">
                <a:solidFill>
                  <a:schemeClr val="accent6"/>
                </a:solidFill>
              </a:rPr>
              <a:t>Critical Access Hospitals</a:t>
            </a:r>
          </a:p>
          <a:p>
            <a:r>
              <a:rPr lang="en-US" dirty="0">
                <a:solidFill>
                  <a:schemeClr val="accent6"/>
                </a:solidFill>
                <a:latin typeface="Arial" pitchFamily="34" charset="0"/>
                <a:cs typeface="Arial" pitchFamily="34" charset="0"/>
              </a:rPr>
              <a:t>Long Term Care</a:t>
            </a:r>
          </a:p>
          <a:p>
            <a:pPr>
              <a:buNone/>
            </a:pPr>
            <a:endParaRPr lang="en-US" sz="1200" dirty="0">
              <a:solidFill>
                <a:schemeClr val="accent6"/>
              </a:solidFill>
              <a:latin typeface="Arial" pitchFamily="34" charset="0"/>
              <a:cs typeface="Arial" pitchFamily="34" charset="0"/>
            </a:endParaRPr>
          </a:p>
          <a:p>
            <a:pPr>
              <a:buNone/>
            </a:pPr>
            <a:r>
              <a:rPr lang="en-US" sz="2000" b="1" dirty="0">
                <a:solidFill>
                  <a:schemeClr val="accent6"/>
                </a:solidFill>
              </a:rPr>
              <a:t>…</a:t>
            </a:r>
            <a:r>
              <a:rPr lang="en-US" sz="2000" b="1" dirty="0">
                <a:solidFill>
                  <a:schemeClr val="accent6"/>
                </a:solidFill>
                <a:latin typeface="Arial" pitchFamily="34" charset="0"/>
                <a:cs typeface="Arial" pitchFamily="34" charset="0"/>
              </a:rPr>
              <a:t>intended as general awareness for ALL healthcare organizations</a:t>
            </a:r>
          </a:p>
        </p:txBody>
      </p:sp>
      <p:sp>
        <p:nvSpPr>
          <p:cNvPr id="163842" name="AutoShape 2" descr="data:image/jpeg;base64,/9j/4AAQSkZJRgABAQAAAQABAAD/2wCEAAkGBxQTEhUUExQWFhUXFx8aFxgXFxwcHBweGh0dHBwYHCAfHCggGhwlHBwdIjEhJSksLi4uHR8zODMsNygtLisBCgoKBQUFDgUFDisZExkrKysrKysrKysrKysrKysrKysrKysrKysrKysrKysrKysrKysrKysrKysrKysrKysrK//AABEIALoBDwMBIgACEQEDEQH/xAAcAAABBAMBAAAAAAAAAAAAAAAFAAEEBgIDBwj/xABKEAABAgMEBQYKBwcEAgMBAAABAhEAAyEEEjFBBQYiUWEHEzJxgZEVQlJTVJKUodHSFjR0sbPBwhQjJDVic/BjcoLhJTNEsvEX/8QAFAEBAAAAAAAAAAAAAAAAAAAAAP/EABQRAQAAAAAAAAAAAAAAAAAAAAD/2gAMAwEAAhEDEQA/AAmv2u9rmW2fLlz5smVKmqlpTKWUf+tRSVEpIKiVAmpoGEVr6R23021+0zvnhtavr1s+1z/xVwLeAKHWS2+m2v2mb88L6SW3021+0zvngUYUAV+klt9NtftM754X0ktvptr9pm/PAqMSYAudZbb6ba/aZ3zxj9Jbb6ba/aZ3zwLJh4AonWS3EsLZayTgBaZxfhRcHZNi04tN5K9IMRR7RMSe5UwH3QX5JbJLCJ9oKQZqFhCSQ91JS7jcSaP/AExb5uklF0uymJB4gORAckt+ltJSVXJtpt0tW5c+cO5117IjHWW2+m2v2mb88dlXLTaE83OQmajmwopUHALs4zB4iAM/k+sK3umdK/2rCh3LBPvgOb/SW2+m2v2mb88ONZLb6ba/aZvzxbrdyVzf/j2iXM3JWCg94vD7oB2rk/0hLxs5WN8tSFe4F/dADvpLbfTbX7TO+eMTrLbfTbX7TN+eINpsy5aiiYlSFDFKwQR2GNBgCv0ltvptr9pm/PC+k1t9NtftM354FXoTwBT6T23021+0zfnhHWe2+m2v2mb88CSYUAV+k9u9NtftM354X0mt3ptr9pm/PAkwmgC30nt3ptr9pm/PDfSe3em2v2mb88CwYxVAF/pPbfTbX7TN+eG+lFu9NtftM354EmFAFjrPbvTbX7TN+eMTrRbvTbX7TN+eBLw0AW+lNu9NtftM354xOtVu9OtftM354FCGIgDA1pt3ptr9pm/PCOtNu9NtftM354DPCeAMDWm3em2v2mb88dH5Ftc7XNtarLPmrnIVLUpJmG8pJQ3jGpBBwJNQOL8gBi/ch/8ANU/2Zn6YADrWf4+2fa5/4q4FPBPW36/bPtc/8VcCr0A96E8YvCvQGyGaMQowiqA2QnjAqhngC+hdNTbMomWaKACknBTFw/EZGOgap6wJtc24oXZlxRAOdC7EY0yYZxykGHRNILgkHeCQYDvWjrfKl2hEkzEc4UkFDh2xwywwg5PsIIdPdHm2TaFJIUlRCgXCgWIO946lqbyihbSrUQleAm4JVuvDxVccOqAt4kqQ+MRjpJSTUwTGk0KcKof8MAdIrQSQlQJzD1HZjASrcmz2yXzVpQFDxVeMg70qxH3HN441rXoFdjnmUo3kkXpa/LScD1jAjfHTbIHUxLRq121dmWyRLEhN6ZKU4cgOlQZQBPEJPZAceMO8bLXZVy1XZiFIVuUCD11xHGIpmDeIDbCMOqWRikjrBGPxjBR/z8uuAyJhjDPCeAUO0M0NAZNDQ0KAxMIQzwngMjGKoZ4aAZUIQ0KAeL7yHfzVP9mZ+mKBF/5Dv5qn+zM/TAANbfr9s+1z/wAVcCoLa2D+Ptn2qf8AirgSYBQoUIQCENDwoB3hNCEFtBat2q1lpEolLsZitmWnrUadznhACoJ6N1ctNoU0uSvBypSSlIBq5KmDNujpGg+TCVIuzLVNTMWD/wCsFpQL7Lki8vqoDF7TMQbyQEEu5L4qBrUlgzb4DkVm5PJl15iwScLjsN7uKk5dsHtWdT7KkqVOTzl0sAt6neciBuizW+cLgZdFPneUT1E04RXpkte0pMza3KU3USwphAXF/FS6QGF1JCGGVGoGgXpOwlYZTTGNAuih/tmJwMVqz6x84dtRlTQM6JUdpV4vkTSjYvWDNk0uSCFAf/ooRwgBKXkzAlZJlk3XVRaCcArfwUKHhBu3iZKQkhXvw64C6z2tCpKgcUih7ej+fBorFh1uny5QQrbDMArHgIC5G1ieAm0olzbpdN9IN07w+ETLKZMsC5Llg7ky00bAUGPHhFdTNvhKmKXSFMaMTke2NU20qa6FEvQAbncq4duMBdBpK94zsMCMu2hjA24LdK5KFoON5IUD1Uimm1sz3iaDtd26rrRPTbVupJIFeiS6j/SGpAStK6nWG0AXECzrAxk/qQQx6wxjnGsmqs+yMpYvSlE3ZiQW/wCTj92o7j746Si2FiogJrdpi+4PnBSzWxJ2VOQXBCiFCruSDlAcFaEY6LrHyfAoXNsjgoDmSptoZqlqelPFPZHPJssgkKBBGIIqIDB4aHMNANCMKGMA0KGeE8BiYRh2hhAKL9yHfzVP9mZ+mKDF/wCQ7+ap/szP0wFf1tP8fbPtU/8AFXAqC2tv1+2fa5/4q4FAQDQ4EOBCaAaHAhAR1Hku1MDC2WlAairMknHH94oDKoug9e6Aj6ncmSpgE22uhD0k3rqzXx3GyCMhUuMI6QqfLkoTLkJQhIcBCEsnfkKF43221Yij99e+K7a7QpZKQaDpE1HbS8OuA2Wu3KxWXyCWTQjM5xBttvWoEE3Q7BJqpTl2JID8HwDRDUtIIusSAWIAWmuQreHbEKZaikFSjMNHIfEA1DkuRwxDwGVvtpD1UTm+yUtQBWRH3QOtOkLpBCg6RRhUnjTfvjbp/m0BN20JmOKpCVJUlw4CizLyDu9YCoQuddTKlqUouMAx3ZMCBiScxhAQ7fNMxaVzVKODkM7A1bLfGdm0otKrkoqLFkpUCVHgG4/lSDlg1FtKpiRMMuWMwo3izOaJpXCpEW2RoOVZkFcgCXMU+3MBK3PipPiA4bIrnAVOVq5OnJCrav8AZ5eIlpYzDucGiP8AlXhE/wDa7JZQ1nlAEeOs3l95w7GjK3aEnLJvzxeu3mKVCrOxfojJznAXSegp0pAmXFTQosOarXcfG7QCOMBGnaXJWok0NR15/GNiLWFgPwduFMeoxWLXb1klLBDEggCr7iTUHujVIt6041gLlZ5xoXGyXJAckEsSerDuiamiiUjGmALOWpWhcUOZeKlYdKh64Zv3xZ9F2kKZLFz1ZCvbxrnAEEpBLXdlBNKXnwqrxq7o3c+UkMEpJyBcjeTu4CI4AISwcigBJcPhSgG/fSHlGoII2ekpIcA8T4yj1wBOz6QS6QpRUQaNiDvyHdAHlC0BzwVa5QAUhI50YOlKTtjqArhTqibLlhnWpgSWKga+rX3wYsNqoQQo3ks1Skv1qcdcBw8mMTFi130Kmy2khF0S1i8gJL3cLya1DKdnyIivEQGJMMYe7CaAwMM8ZGMSIBQoTQzQCi/8h381T/ZmfpigERf+Q7+ap/szP0wAHW36/bPtc/8AFXAsQV1sH8fbPtc/8VcCgIBQzxlCaAL6o6INqtcmSzpKwZm4ITVRO4MGfiI9Bz5iUBKZYASAyUpFGFABTJsI5/yM6OKZU+0EAXyJcss5ITVbf0uU9o4Rc7Stzi4epqXfBIZ6PnAQLfad5SK4EVPaMO2A8+cS4LHJNxSAR3dLDCJ1uWkFiEAeSkLeu8h4FT5J8YFObBN7te7eHXAabUosQUqG5BPv6HuLRrToqZaLPfRKQSZrJmBaRdSKEFINQ71dxlEmxaOVPWUgkS0l3IoKjekC8cXIMW+TYZctKkIZKGoxB2nck5vgC+VIAN9HJDIVOlpUZSUIZjdZukwG2a4ncMGiWLRzMu7LSEkbIDhIZ3cAOMNw641221XiVKSdlN0sOlvBBS93MMYC2+ZeVdQRQbF4cQGSouGajNR+yA2zdLMpRF53H+4lsGU9DRmbPCIw0qoFndV6t7A5bLnYLdjvENVmYhOxQULjAGopUYuQ7BsI1Ti4v1GD0wUojFnrgdzXTlATfCF6qh/USCxBaihxADs1WMbPDq2AAJJGdQXJDUYgnLiOMCZstkpL9KrjBQDsK51FM3MRpiztkFr1TXN0quiu8wFhtkyyWpaDaJSegfFZQKmrTN8yDkaRRtO6pGVKTNkrM1BBvOGUGID3QHbee3qOyrTUsVFe0QU5kGnVm7ZGJNjtSkHoKU6QVgOHASQosKEEMX4wHMYM6D0kUm73dcW/TWrUq1IVNs7CebyikEMWc3QkeMcBTFqxzpNFbiDgaMRiCPygOk2OZe2QpwzlsNwGWyGwPGNirpqQSMhmT2bI7vjEbQ7quPtBsKgY0O4hsOLxOBUs0dsqE0O7aZ8qwEebNBXRSUsGKlP3bRPuEbLMr+pwf669Yrs90IoLlUwnIALGHUlNH66QyFgljtJZheTdI3YCAlaf0bLtUhPOgpN8JlqAHOJJ6RLu6KCOaae0FMsqmWyknorT0Tw4HhHTbUSbLeALS2W62oL126M83DZRq0baUzElE0AoNVhbEEKcMatSjYvAciMMYtut2qSpJM2UkmWdq4E1limVdly3CKkRANGJMPCMA0NDtCaAxi/8hv8ANU/2Zn6YoLRfuQ7+ap/szP0wAPWs/wAdbPtc/wDFXAwGCmtX162fa5/4q4GhMBiTCEPDiA7rycSbmi5G9ZWpiX6S1Mf6QwBaCc8OaEFwwFW7hGGqM3nNG2RQIU0lILCjjZILbmI4tEm0y8QwJagrXeVcOEAGmpKaC7TFkP2CtIF2khJfYfNajLDDcwIIg5NO40SME3W7SfvjboqxqUoTPEDlnvFTeTgKHPsgN+idG82lKRioKMwqBL4B8dxIq7t1xr0gqrslNLt5BdiS7AMW/wBxaJ89nSBsrILklVTgAd+49rPWItolkBiGJLG7j/ud9ke+ArtpdLsSK7gHO8FiB2sO+IFoLg3i7VIUBUDZNA9K5Zu7Qf0gCsAulgxB2ieLkGrj3wJmoYF7pugXqXXrUjaSCGGR6xARXCAqqLztUNtNV8cUi8OrdA6oVfT0AE0GyDsi6KmmbjqidbVmUk3lC7LqQQWISk1SXdSdpJLkho5padKLmKqSEgkoG59/FoC+WlSUBtpqlrwNGJZLUDKU2WcR5odTgXmOApdcE17d0VOVOKs2PCHl22bKLomKBxIcsesZwFlUklhe4UoKu9e2NtmnOSk3TQsouMAQDTKuEBbLrSdkTZaTUkqFO1mbdBqzzpSwFJUlflJBqDk+cAQsM1wmpCVAJVs7JY+SkOaZn3xu1k1bRbUmakBE9CWF0gJWkNdBoxUAFZvg8QpBIYOWxpw4/wDcHdHz8zQtiKHrb82gAUoFF2WpKQU0ZWZfe+I3RIkJvYJKhwKUgn35UcxY9LWETJXOp6SBtM+0nfnXq/KK/wA7dFUhLYFalF+4Y9biAeZsgJCEDPpEns8Vo0lSiAUzAtiAEK44Dqpvjbfupe6buANKdhBBHCMZlllkF6h0k3WoFUChvDboBtJT/wCFtAULtwpoxzUlkneRXugDou2KBDKBvNe3EAuC4OLUgprjaCiQlJxmTBeJoCEBVRxwfrit2BIIdyDhhlvG84QF+0LpNd5lDF9o43cbtQCBjvgHrNqTJmyVzrLeE5IBKEtzaxV2wKV+4nc8LR62Gypkgv0QBTEuadg34QfsloLghxQkpmCgIpQ1SDjU9o3BxKYggsQQdxBB7jGEdr1t1XRbJIKQBOSk3F4PnzZNXDqe6KxxedJUklKklKgWKVAgg7iDUGA1vCeFDQCeL/yHfzVP9mZ+mKJzCmBbHDjHTORHRC02wT1AhPNrSl83avugKjrUf4+2fa5/4q4GgwT1r+v2z7XP/FXAyARhxGMJ4DuPJLbhM0dzZLmTNUnsVthvWMGp5YGlVKLtgBx3vHOeRrS4RaJlnWpkzk7AOF9P5lL9wjpdosyiq6HAI2jmBV+1mHbADxISoKvkiUkhwmgWfJfMDNuqJmg7cJqpqiwShLJSzDf1MAIB6wWlRIQiiRRIEGtVkASJqAXIXVmdyBXqgCcxRUkuQosFAgPjialq1AAOcQLStuxPRpTc7OezCJlpmi4gJIIZy5wIwNcngdalEV4YMA5Gbs/+YQEeZMIIF29moEUbcN3aI0FSSS4JYu7XSKsUClUtiCK74QNDRIBrh7y/5xvvA0KbzDouGVmSOrtgKrr/AKPvWQrlElNFpU9VJS4KOplOK5RyVMegESZE2VMQsMhThaVC90mZQOKQSxyaOO6b1WtEiatJlqICjdKaukGhGOIwgBEia2OESSt+qMV6HngEmSsABzsnCMpOi7RgJSsWqKPugGSgERlZ5KkKvIUyhgRBVOrq7oJ2D5LhXaGiTK0ahGd9TOkb+sZCA26Ft0xKCZoBSCACE7VaPubDLKLXY0g1QXBOG7h1xUp6iCQ2FbrEAE+6HsFrmS1hSCXJcpyVwZmO6A6to2YlJF5q0PwMVDTNi/Z5hSlaiKuxAepDXcHp78ows9uloeYqYpQC3CCCVDA832Vqd/CA1o0iJswqUyjMJoS1xRNGOBEBuCw5IVXIKTj/AEloJWeUFBIYbSatgcxjVKqEdcB7JNJa9dIBu1DO+RPD84IWi3fs0kzFDaSSBUO+KQadY6oCu68WwLnpQF3hLQBwBNT2szxo0US6aE7nJxJxpAYTStRXmVEntLxYdDhT4ngxLv15fAwFm0dZkkG6kMekHKS/WKkYjvg7YKKPSUkJusc8CTmxyriH7R2jLLgqjiigQHLDHB3+MGJNjNwqTi156khVXAwYtSpo8BKkXQb2SqlN4OSSWCmoTllhHO+VHQAAFrQSS4RPBOBNEqLgZ7NHyMdGlTb3RUAk3Xpi5pV7tDuf3tG2bZ0LSsTwJkuZRSTQCt26wo9X99IDzcoRnZ1hJch2FBk/GCOseiF2WeuSvIm6Xe8hyEq93eDCkaKIQmYsMFdAbwM+qAVjklRC11JIug4NvjqfJ/OJ0lKSl7gkrejJvUwii6JsySpz0U4nIR2fUXQYRetJB20tKfJBavWrFsg28wHC9az/AB1s+1z/AMVcC3gnrV9ftn2uf+KuBjwDNDphQmgN9mmlCkrQopUkgpIxBBcHvj0BoTTxtNjRPUgoUsMQcDdLFSf6SXbqjiWqmrq7ZOCAbstLGdM8lL//AGOAG/gDHXplpSoiVKF2WhN1KRgEpDAdQGcAlKACpig93DtplGWpky4pUpRDzah8XTX7n7oWg9K2S1JWmTMvKl1UCLr5OAekniPziBb7IqXMSqrpUVp68h1O0BbrQli9KY04YD/kRA62pAOOVCwUaUpxd6nfBGxWwT5ImtdUUsrgcSN4FIGWqYSCQfFrv6hxgIoVRsScikEADM1AjbZbaCHYtkWcA5VZgep4gzrzOcVKFVKYMGDN2xo5w+K6rhpTZAGbPv4QBeYy6FRc7PkhWb0NS+LM9e2PpKSqYACQlYSAkHHCpoWZ2Fd4rGqTpGoqve538EjAcImKQJoKUKVgwKkkgqd3DKcE4Ytg0BT1G7ssWSHKXOeN7FJERJ00FQ6RwO0Ceq61H7MovWmNGS56SVjm13hUkXtomrlTXanZxxjnmmrLMkEJmJDFylYJIO9uFYDEzAXIIB3E1O583G4RpLMzUydktxG+IE22HxXDhuv/AKaIsy0qzfcX+7hASyAQSGDVF7E9hcGNJU4oACxJrj+T9URZkxRSkkUdn441h5yyQL3kskncDlvgNwVeBZRd6CtQz+5omWdKl3HCReF0KahY4ni9HjRZkquhKkU6Qy6QYF92fZB/RGhyUpWSwatM6gdgLV64DXomzUF4bAvOTvbFXUaCKnrNpr9oUAnopz8o+U3VEnW3TIWrmpRZCSbzUvHBuIFe+Ky8BtlTSkgiLpoGcF3SCRSopQ4MO37oo8T9D6QMmYFeK+0PuPZjAdl0euruSGo5AzqatQCrk/fBOVUAAeNeZ0lmrhXHg5rAjRc9KpYU6i4IxIwqCCkEuXAI68YMyQXRVRUUli5DgkOaAkEdWYgJU5CHQMXqUuaPngc8AW4RgmWCAz7KsQoti7m95J/6DQxtCiEqfZUspGF4ZY1BPZ2ZxrlpcFJIKEgZJN4McTXgcsoCpa/6AE+5PuPzSyJ13pXDeUQ2YfxsnMVG0oVaJ6QGQ+yl+ihI/Ie+OsqS6VJJJC0FKthnvBnxDHAGmUUbSeiuZkTkyhzs0qCFqBGwKk0yGXGAsWo+q0qakmkyWhdXDCYsBy7O6UkimDli7GOokBKWpXDjnAHk90YLPYJCKPdvKIwvK2j1s7d8CJ1u5zTktKVEplyFgh9m9R+2A4brX9ftn2uf+KuBgME9a/r1s+1z/wAVcDAIC+8mmrtktaJ/7QCtYICQFlJSkjphsS9KuKROnclyETS9qHMCtE/veIPijr90UDRmkZlnmJmylFK04H7wd4O6LzZeU7zlnqekUL94SR7ngLNKQhEsWeyIuyxuqVHNSjipXGKXrdrElKDZrOp3pOmA0P8AppOY3nPDfEbWbXVU8FEhJky1Bl1F9fAkYJ4ZxUYCTYbbMkzEzJSihaS4I/yo3g0MdQ0Br7ItICLXdlzTspJe4XGIV4hfI0wjk8YwHo7Q8kS5hwKZgD8CAwPcW7RGGkLMUqKhQMzblHD8o4foPWm02Ujm5hKM0LN5JHUej1ho6PoDlOs8wBFpSqSoAAEbSVHKoS443gwGdIAvPkJdF+hIJYHHd1ViNPQbiknphCdhODFy53lseuDM6SmYBMQUKSobJcEVfMOCaQEQshJvCqQkEZMoXSXxc0pAalTCGQVX7zFfElmQ+J/zCNsuYpL7AACqqdwncN3+CHtch1qektCNgjgPc8R5aShN6iiG2DXpcP8APdAHrJbApNxTIvgkEFjVnKq44GvCMbXY3URMBmoBcMkrYu4ZyUsw2nappAWxAlN4JRdBAVeJAJGb445CN9m0jzTF1PewAZNRUu9W+EAL0rqUhRvIWZQKiU5pfCiSbwrXc0Ve06p2pHi30nadKukAcQ7XjnR46jZpyFJZSUp2nWzgOajMFJdsIynXxcVevh8HUwowHR2g/lQHE5mj5iTtIUmtAoEYcIIWXRcyaGCCVEu+AbduAjrqUy13b6SXNdkECrqSpqJL9carbLkusS1SwCPFWXAFFFQIYAOKDMwFLTY5VjSTaZiQ4F3N2yAxU3Cm+KZrHrQue8uVsSXoBQqqS6majl2jo1q5ObNOdS501CrwqpRUEjyQS4rhiWo26NA5JLOoXhPnAYMSh3w8nfWA47GJjsNk5JpBcKnTi6ixF0MAd5SyuvjhnDyeS2yy1q5yZNmh9lIUkMnEKKkkY4VYYwHHCYIaI0LPtJ/cylLGasEDrUadlTwjtmjtSbBZ7t6SgqCgp5o5wjcXfF8hThnByTJSi8JaVbILhKEhL4skF+vc3VABtB6HVKs0uWQFmUgXzgCRjUs1R2gQZl2UkuAboZwd+9J6RYVHuIjXO2b1S7gFIJKrpbZq3eHw7IwTaA6RcYgYbgSwDihdnChhnAYrPipIAN5yoXTQ1UxSC4LHHDvjXMnA+OFA0uhV3+khwwJdiKv3xiV3cWcpIAKq8Nt+JD8cIirNQWN3ADGjYkmoqGz+AY20lSlEuxACSDgbzkjeQwdL5Fsa1PR2h5lq0tsnZQUrUm814ABw2QyJPVWDU60C6aAgjEpYkktUg0UHLtvcZwc1VkCx2Odb1B5k5ikHyAWSH49LqaAMa76eFikJRKupWoMkCgSN4Ec/5MbQpWknUbxKFkk54RXNa9YptqmlS8cABgBuEF+ShTaTSk4mUst2CApetX1+2fa5/wCKuBcFdafr1s+1z/xVwMJgEDDNCBhPAO0YkRkIUAzQzRm8YmAa7CaEkPCMBZNUNbptjWEupUg0VLcMHUCVppRQr1uY6vYbZZ7WnnbPMcsHGy4IYsoDBVfdHAniXozSU2QvnJKyhbEOGLg4hiGILYGA7NzZS8taiErKr5OAqGY5VoY1rUoJUli+ylLCrDjhv90DdA8osids2pIlLN1IIe4XLHAbLUJfLqi1LsiZiSELSpjRQZieBBLboAMtKKkJJlhILEsbx8bjGmdOmSlISkoBuB2D45n/ADflE6dYJiVNRQu7SSW6OCfhEGVMwe4laDdDAlw2JAd+zBjAaihKVYqABDKQekQwokuCXp2RLkWyYkqJmFQSSVBQIBbAFqgnjuiGkpFy8tamKiWHRPAFsTD8wrbF+8tdSgHLG8ThQ5flAFLHplTC+gF8CwABBp1sCKxvl2omYqgvB2IoPczswY4xXkrWpV8AJAAyZIajntiQLU6nAK3BVRwAoircBSAscy3IVdCllTilAQHfaJatRXjEi0T0EBKyzDcbpORIByZ+2KwpLAsQE3QoOBUgtTvjObaC7rBvsCTkXCQkN9/bAWBCkygB0kpTsJDby6gAzs4BHVDi0i6AACCxfFIZtlIxFHzpFbM3aTilJo75gC8ceqN2j5pWTzSgFAA3FAFyGdnoHqOMAZVpHaNb1aBKruFDQ4kVLZxrmWgXXUpYDF7ouvxozlsurfASTbUkAmpZJN4MXBZnfEiopDItSg5JYgk40ISNpxvF4Hj2QBZekgD4ywCXDuxG594qGweNf7cp8lOQ5ACVMzkkYHLAb90Df2hnBNUqCVcK9J82Y9hjLnQReJJDsQMrzG9jQBlEbhegN02fjQ1dwT42DK3p94DbojT7YzkrWGFDkxD1bEteD/8AURbTMCDUuGYtUuyQC++4Uh+JgJblz5hRJkpKitYCboIDn9JJJr+UAb1RsKtIWgpIP7PLrNU+JJe4CGdTjHEJGNRFv5Q5ksykSRimt1OAAFH/ACh9H2mzaKsgkIUFTE1WQ+1MV0j30AyAAjnOndPzFrUomq6nuwgK/aEJF5QNXg5yRm9pZKnf9zM/TFO0kshxWsWvkXX/AOTQn/RmfpgK3rT9etn2uf8Airga0Etavr9s+1z/AMVcDIBoY8IcmE8AyYRhhCgMgqGhAwxgFGKjDgwjAYw4EMYQgMmgjofTc+zKCpMxSWLs+yesYV74GkwwMB1HQfKUFEItUtKa0WhNEgjxku52t0W6yGz2j95Z5gIJYXKEHDDxY4ElUbLNa1y1Xpa1IVvQopPeC8B2tdkUBcUhRIN5KUkF1byTi+LViIuUVhLpSWclI2SBm5w7WOEVTQfKZPlsm0IE+WAwrdUKM74KfjFmla7aOnFIWVyyw6SGS9XCiKAcSd0A8xSg5UD5Q8ZL1uhsE3RU45PGaXZgaXbqGJU74gMBeyclgKYtWbZxZ5xP7NOkKSksQFpKXNcDj14d0SZWgSDeDLBe9tM70LNU49uEAFSpDAucg2L7y7ONzAYViQqWQqtVlQZRfxQHASakPs14xPOrZSBMS7u+4DcE9u/CFaLMQb1CVChAJNApyd4Lk1NSYAUmUak7TpU5ORUHocKAuTxjEyCogsE4YUuh1Ek7mcY4uGxiebCpRJIDtioFT1dgBsu4vHc7QhoxZ8WtalgXLOWGKi2/ZEAMEoJRhtKZhuFC5fex98YzyL7lTklYDuHUpjQNUMSd3RGUFDohWZYPhgnZDVfEh++JR0AQoKWbpa7eKg7k1NRi2eXZAAXSq/dBuqKgXOQ8Z8ek7YZ9jz1jZbpdEs/kilcTddIByJME5dhkzFFKZiFXHvXFBk0a7jskClQ9euCOhdEGeXCCmWlVCrE0Yhsx1wALR+hJ1pOF2WOkomgYDB8cPveLfqnakc1MmpH7mTsy1kVWoCqhvGQ6zG7WCy35H7LKdInG4opIDIAeYXO/CBmuukxKkIs0gBiGoeiBiS3+OYCk6emFSwXJDkucyansiq6RnsoqJwpFnVZ1KUMFADD84qWsFlZdGaAjWu0hSHaoixciddKpP+jM/TFQtEwBN0GLhyKn/wAogf6Mz9MAI16sS5GkbUmYCm/OXMS9ApMxRWCN4ZTdYIgAuYN4749c2yyoWdtCVNheSCz44xH8FyfMyvUT8IDyXzo3jvhhNG8d8etfBcjzMr1E/CF4LkeZleon4QHkxKhvHfDhQ3iPWXguT5mV6ifhC8FyPMyvUT8IDybfG8d8Y84N4749aeC5HmZXqJ+ELwXI8zK9RPwgPJYWN474RmjeO8R608FyPMyvUT8IXguR5mV6ifhAeSDMTvHeIXOp8od8et/BcjzMr1E/CF4LkeZleon4QHkgzU7x3w3Op8od8euPBcjzMr1E/CF4LkeZleon4QHkjnU+UO8Q3Op3jvj1x4LkeZleon4QvBcjzMr1E/CA8kc6nyh3w3PDeO8R648FyPMyvUT8IXguR5mV6ifhAeRjNTvHeIk2fSq5YZE5aBuTMKfuMesPBcjzMr1E/CF4LkeZleon4QHmeya9W2WCE2tbENtEKw3XgW7Il/8A9JtwZp6WAI6CM8zTGPRvguR5mV6ifhC8FyPMyvUT8IDzVL5QbakpItABSkpGyjAtwxpGM7X+3KYG1rDJI2boxxNBjxxj0v4LkeZleon4QvBcjzMr1E/CA8rr1jtCiSq1TXUAFHnVVAwGMZaKPPzEyyoqvMNpZP55R6m8FyPMyvUT8IQ0bJFRKlg8EJ+EBQ9E6LkWdKLNKu31kKWBXHeYt60GWkSkO6s9wzggmyoSXCEg7wkA98ZvABNYZSZdjWpRYpqC+eXX1RyCdbVKBJLlRqXjvKkBQZQBG4hxGv8AYJXm0eoPhAcF8IpSFG81Gxis6Z0gFChDdceoDo2T5qX6ifhDeC5PmZfqJ+EB5FE4E1I746NyGWNa9IGclJMuXKUFKydRSEpfyixLbgY7p4LkeZleon4RMsMlKAQlISNyQAK9UB//2Q=="/>
          <p:cNvSpPr>
            <a:spLocks noChangeAspect="1" noChangeArrowheads="1"/>
          </p:cNvSpPr>
          <p:nvPr/>
        </p:nvSpPr>
        <p:spPr bwMode="auto">
          <a:xfrm>
            <a:off x="1259681" y="-531019"/>
            <a:ext cx="4214813" cy="2893219"/>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163846" name="AutoShape 6" descr="Image result for bacteria water"/>
          <p:cNvSpPr>
            <a:spLocks noChangeAspect="1" noChangeArrowheads="1"/>
          </p:cNvSpPr>
          <p:nvPr/>
        </p:nvSpPr>
        <p:spPr bwMode="auto">
          <a:xfrm>
            <a:off x="1259681" y="748903"/>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163850" name="AutoShape 10" descr="Image result for water virus"/>
          <p:cNvSpPr>
            <a:spLocks noChangeAspect="1" noChangeArrowheads="1"/>
          </p:cNvSpPr>
          <p:nvPr/>
        </p:nvSpPr>
        <p:spPr bwMode="auto">
          <a:xfrm>
            <a:off x="1259681" y="748903"/>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163852" name="AutoShape 12" descr="data:image/jpeg;base64,/9j/4AAQSkZJRgABAQAAAQABAAD/2wCEAAkGBxQTEhUUExQVFhQWGB8bGBgYGBgdHxwgGxoaHB8cHhcaHCggGhwlHBwXIjEhJSkrLi4uGB8zODMsNygtLiwBCgoKDg0OGhAQGiwkHyQsLCwsLCwsLCwsLCwsLCwsLCwsLCwsLCwsLCwsLCwsLCwsLCwsLCwsLCwsLCwsLCwsLP/AABEIAKQBNAMBIgACEQEDEQH/xAAbAAACAwEBAQAAAAAAAAAAAAAEBQADBgIBB//EADYQAAIBAgUDAgMHBAIDAQAAAAECEQADBBIhMUEFUWEicRMygQaRobHB0fAjQlLhFBVDYvFy/8QAGgEAAwEBAQEAAAAAAAAAAAAAAQIDAAQFBv/EACURAAMBAAICAgICAwEAAAAAAAABAhEDIRIxQVETImGBcZHwMv/aAAwDAQACEQMRAD8A2Nx4OugO08fdVIYSTOg10mvLl7gkRGh9qF+LqIEgcbfX2r5Y8Q9fEcCBGv8Aqh7rEsQT9KqvNIMaAeNq4vNI78TNNgxZcbiTvpMR7fdQWIue2h/n0rm7c4P48eaFfSfzpkgg90/jqDzQT3I+tEseQfahLy5jvBp0MXIOdNdjpRlsenfUeZpYPTMN9YmrHvnQRrGlbDF2IxXc0ru3yx0HqB96va3ImDHNCuokcfzvRQUNcDe2hMjAjXt+tb3pmZjAf0BDJO5J3r5jgrZaWZjAnTv2rY/ZLqGmV4DDUAnRh+9JaFpGkwyMLcJcEqdjvFWHEtLBjIjUwND2oRryZ3a4QoIgKDrrzQWNxCrbZSZOYQSdd9o9qmIPrWOVYUDU9uaj4s6gwONxpSMdStK0IQAsZix1UkUuX7SIiPLKSxI8+4o4zYzZ3m01IIjTLz70Ol/1TkjSDHasxhOrrmYWmG3eZMbTTvDY0EiS6qywdNJoNGYzCQ3o7d+K4xKRuAdzHE+a4w13Ix54Bq6+iuJ1AoGMd9osEzo0SY2AgD7zWPx6MLcFVQFZGsmRvtX0PqmHT4bAsMoMDXU+wr51jbPraEaF2JPf86txjyKLbcg7cVacblzac8/fQ/UnCNA51jaKW3bpbeuuePy7LqdGC4prjQo1NMbeDUAy0EazvrQH2fslmaCBpueK1HRsMDdUGGtqJaOY/Kk5WpeIW3jxDTo/SZytdACED8vzrQ2cIkErmmNBNVYX02yBsDP07GnODyZBG5Gp7ePFcbZBsow2BJjL270X/wAAADaeTNMbCiNDPmr0QVlOmS0z2L6MMpOUM/c8fXmsnjcI1si3I9Z3/SvpFwTpMUm6100PbI0zcMdx5rbhvR85xtgq5KoQvPP18VxYOsakCY15ppfW2VKmSwMM0kfhzSWxcgsNd40qqHGFsTOsemobJME+0D865V4H0j3nvV06ATA5M0AAraGAx/GpUN2doqUTG0uLGpI2nTUVRcMieZ8UVcPaABz/ADigHbUnTXiooQquXDrIGv6/rVd66dAYAA31mP3qrEXNdwNefymhrjTOn1NPg2ExDa6Advv5qi4CPpVV29HPt3r21bdxvCk/MaIQa8/bU8RXLYd9ZER3pyvTwqqFBgmA++bwF/topcG7kLlA1gO/YDjzR8jaZh7DCM3pBiSQfv8AaqP+QZkz3Wa1OJw5KMPTr6dN/wAaW4rBW8wDmEtJP/6PaKKoKYrvYg5TqQO0d6DuXNNONtKuvYVjbDwQpPpzaHftQztqdYp0hii3ishzCTxHf6U0wuIgrsWY65jqJ4FKWSZ8H+Gr8NhiYYjSdwKZpBeDVrihjDHNnB0n6616cUrLdV9yZVgTvP5ea4TCIiFgJB3M11isCiqB+APB21qfQvRT1B8qERq5UmI4rg4lYYAAHuYmh72DUK7AkRGh1pXi+nMCYbN+B+6qTMv2xkkxviL2ibaGJXcVpOh/aMqVa8ylD6QANwOY7184V2RuQRwa0di4CvxAFLEfzSjyceINRh9YweJOSRmCcaaweAauOIZjA7SBp95mvmHR+o37T5CzOEXNl7duadt9qlJWVYyp0jWe08a1zPjaZFyzQ9du/wBOGtwE0ZtNz2rAYwpmyuWInMxB0HYCiMXj3cJmJyndM2unelfVcaVWSRLbKI08mniHuDTIg6lezXCRtsJ7UNUqV6SWLDrSwf8A2dtgo2u5AOlbHpDIhITVDEjkxxWP6Hci1puG17+K03SMWoYkiFG47xXBzf8ApnNye2a+yVKnTKWaABz9DxTLA2xmIBygbilnTcUtwM7AiG0gzPamUkaQCx1JP4fhXKyIytHX5f54q4sYJBk9qTDFQApM9iT+3FF2Lwc5SdhJ7UUzJjENqARxPNeXl0quzcnfSrLhI7Cn1NDbqMD9psOUfMV9LaT54rMdSBBz5Ci8Hufatv8Aa67NtjJ0IgxsZ/GsP1kggkPdaBoW78iKMBkH/wCbzPHA/GrkuyDoP5+lKsO287+KOVdF0AB7VRoZo7a7OoX8K9q6ykjipQ0BtLrgEAkGBqe9AuZOkedatxN0FtOPw71RnBM81JCAlwfNJ219qDuXJmY+lX41YEzE6HSuum4ME+r5RzTDFWH6eXYZzlXeDu3t4pgLapCAB110EiCNiZ7URZtwuVSujQ9065ROgijLFxbarEkOxzSNW/8AYDilbBpzggoVXOYs+mYCACf8Rt9aoDwuisrK2U5juD5q69a0IHxNHm2RsAeferLuHUBgJMwQz7+aACu8RLIHgIAcsTmbkd6rxmGt7PPqgkFdVMaa0R8UZmMqBIAjWDya6xKsVcW3LFSGLEaVjGN6uC+t1wSugVV0EeRpWcYbjkmDWzx1tmVs650mZQidBSPp+BKliUmZKk/zerTWIon0B4LDx6yJymMv7+KcJbcuBaQFHBzj/HzPeq8JbF3NlOk+onc+B9a1mBwSIyw0qR6gs+ntNCqA2JsJ9ngQufNqdO1HH7Pj15lVlGkxOvH/ANp/hrWQbg25kGefarMUVYz37c+9S8mJ5Mw/Ufsz8MkhhqJI3GYbb7UhKnN6hCg6twY819SxSn5VXOSukjXSs11fpYyiWGujKBt5inm/sZV9mHx+C+LmInMBptrSW1iGTYkeK010/DV0EkrqDG4PmkHUIPqCkTua7OKt6fovD+C89U9Lb5mO/MDzR3T5d1M6eeZ7Ur6fgs8knbYd6fWxECBmjYceaXk8V0gXi6QTdwKkHID8RSc0k6jwKBx/T1YKApB39/rTe30t2j4rFVOsrV56GGUtmYZOQdSPHmoKsfsmqwzVzoS6wSIifBrlfsu7aq6x5rV3OlMBmRpU75u/BqizhroY+kGF4MfUU65q+w/kf2IMH0q5a+f5T2mm+FxAzbHQbfrFXtbb+mpJAElmbUR+9UXrYYM6+gjY96Wq8nrA3vsuOIuodLkAkz9OIpzhuu2w2Q5izxodtB+VZKxfuWcxuqxDCNR32I7VddtMQrWXknX1ce1BwBybix1AXSMqAAduwHAo7CY1SYB3/wAtPpXzG4t2WbM6HiD+lFDF3NG+Lm0BIjtSPj/kDg+p2cYe40FWXceCCCwBAnx99fN16tcIZjdbYDLHHvXj3VLLmZmJXTXY8SKXwF8Rn1LqwvMAlwoFP9w0J/as31S8zXCpOvJ0ivMRiSQ4ugG4383oFSTJMkga+atM4USwut2yF23P81opbg2Ok0Om+g03301orIB6hv3rMxcGHc6ab1KHaDuuvvv5qUDGuumD30+8/rQbMQVA3nYc+9XgM7aAkntwKZrhFy8i6i7H+/281ImKLWAMh3E2+SP7SfHaaajp39TJsRqG7JG/afFX2WWCVX4YdcrLuG8jzVKXmNv02wFSAGY6kCtpi74GRmVTIy6lgIM8nzXC34li85U9GUaL7nvXWKVWXUy7D6AcCeTQeFxIkkECAFKkfMOfrQMFXsQoRLgLJpqTsSfwoZcRnBBuqyzIkfhXeNvgMSWyopHw7bA88x2q3DXkIWCFUsWzgcgbVjHKXj6GRba5TkC77neDXt68qLek6Bhm4n6jYVUzkohEFyTrsTrvHeqsffdbV3KAwYwZisYW4fEqJMsAzMYXt3JoLGYpnuIisVnQTpI7zRd0Z7bPbOWEC5Z3PYdqD6Dhy13NfYLHy81RfYxpendMOVFRVzT6WHbcme9PMNaIzM2U6RAI9UUMjEqAAQq7CdTO9e3yqAE52C6kaVLRC++kISQBm+UDXQb0HZxYRVjY7aDT60HdxkyykrvAPnsKIw0+n4kMSPmHv2G0VsMHX0ZkW5m5gnmPFIMY0DLGbX5+31p2rZCCSSAdhsPpQWPxAumACqxr5rIyMF13DsL4QsFgGTIiIpTfIJQEg8QonQU0641v40SSqqZgaanSg7A1zqAQN/r4rql4kWXotcrAhDl2BiPam/SMLHqeDMg+P2oWxhRcuDIWtlYLK2xPEeK1GFRh/i3g8kVOmK2X2LWgObMQwhd/v8V38BS5zAT2/wBVfhIJAUZNNTt91V3nCK2gJYxmqQhWtuSDBZP7uKIwlhNSN9RB1HsKlmUkrroJk7jsBTJFBgEQSJCiIHvQbAI8Zg5hjAWIcVnL+AddLezN8rRtW9XDKrMrKY05+6gsZgv8jI3AA1oqsCmYu/iDdDEiQsLHgc0q6jcFu4AsskA66ZfrT/q2Bf5rSxB121HIoTHH46qCPQIGUDWferS0OmZxcVnfdoIiJ/OmeD6WSpJkRsP8h715hOklLmVlkzqO0a71r5VVUAMHYa/t4o3f0Gq+gHDWLf8AT+WCNiOZ5O9XraSLqvBcHTbQdqOwOBZgEdQpT1Zpii26aAHaAwYQ3f6VFsnpmepdLRYAgggHNx7CKW47AmBkBBgSuuo8Vs26UrWQHWTOkbjXaaV43C/DeP8Ax7fEO49qZUMmZZVMxyNYI7V3fukAZZ217fdTbq/TVWCmZjG/B/1SG9c1KAMD9351RdjLshI0kxpsDXlcrhwN5n6VKIT6jawOVZCs+aDKGMo51Fe4nE2wsKc6hhDf3A8rO/1oi1atrn+E7KLa6qZAbvvrSY2mW3cORU1D5dyZ1rnJHYtBDHrLL6p1KqpPY16UzBmyEyfTrpHeuruhdszZioBC7EHjxXmT+mTkdQNAoNYx309yyMCwAUiNNBXtvDEfFJZGYjsIA8djQjkhWJzAkgBdzpU+PBVUOuUhgPfYzWMXPeL3VkL6Fy+PepYtEFQCrAE+nifNC4T5mABEnVefcGmjGyklng8a7D271jHNySsjKrSYA037Gs71LGK8KrwbU7cnkxzXfW+rNcQopjK2h2MfvWYcX/hSQpyMfVz7U8SNMjkX1Keo6QSYGs0x+zzhlXQeo7sBoP3rO9BxMoVKkktvsRz91O+gXcrFbYllYlp2+6jSzUZo2igAEqZgiG0/Ed641YMIykGSdJ/+Uot4lvmY6GdF/DSi8LfJDECF0k+3ipCAGKw4JUtLSY9IPHntTPA3igcKkoSYYj9aqxNxQ6uisGC9uO8UQFhQQ8q+rDz+lExXeZGX0g5/f+aUo6rjkCjMSh0gcfU0wx2OIJunKI0A027kVi+r4svdNtCrp8zH9BTTOsZLRbjLhZrj2xGYxFDdPbMSWOQDSRzHiqetvkGWZn5SOB5rvoz2wgzgkk7Deunx/TS2frpqPs96izFg4ECSNdOJrSpJJyABgpP+6y/2eK/CJFsgT6TP6VoFvhpzMQ+ggea579ka9kGJh0MzA1BOlF32KkLlDoTmEcSdjHFA3jPohWW3uRyPfvXIxSrBUlQzQBzHelwAfbuHMWVRpuPH12qywzNrPq3H/wBoV74AYnQxp596AxvUCoCmF2Mn86GGw1GEuyIBzOd1bxVzNPpUAGYJ52pDhOprcIGaPTOYDeO9McLi51MEdhvPeg0DDjE4cQVbWDuN/OlZbqY+E0WwfUdePqK2DYmVmSNd+ZPes318MtxACM0+kntHNGfYULVYl1liQJ1/3R1q3qhLNHmkXWXKLbI0hjJHNMxjWyC6BlywTJ/KqNdDNGjw7m4ADqRp93mmli0CY9UjgUiwl2SDmBnUgb6itDgXtiFGraZjOg7VJiMOfB6aClGO6cpVg0NO4b86fLd31EDmhMSqkT8wHFb/AAYwmJttavhbjZsOAMqgakxOWk32hcH1hRm3Pj/da3rmHd1Yqo+JuscECkVqyTaIIUsZBJ781SX8jp/JkxdkAmAfv/E1KuCRIO4JGk8VKsOfWrd03rZZm0KxMbka6c8UvZf6ZIzhoMyJ071103qAFsW4JcNpEQfvq64/+TsGJkhRJjtA0rmIgjukopu5lbVyo2I2Ajarrd4HM2aRcEKSDIjYac1RbywBJCM+zDURXd4lRCucyXPRC6QeawQRbpkEBi2YKSwjfn3q9hDMoyBbcMZ3M7gGrr1ker1F3zAhthPtzUKgFnhQFOhMTPO1YwH1LFAOIB+Gfmjckid+BWf6ljEt3GC5ZI0/u35pl1fGI+YrdBLaXBER2+tY25ZOeElj44FUiRpQyxfVEBVlg+mDpz3pVexrAESYYz9f1ru7hXhiUMckjTTaDQJbSII+nNWmUUSQ+6HdDAzOh40NNem2AHcE5eYnce+81nuk4sW3lzCmNV1p5azAyDmYmQ3g96na7EpGiwZmRcSR/wCM6jbv3onDYV8kklixgRwO5pXZ6+ozFxHwxAG4Jq0/a+2AQpb4pGoymAKljExjS5iMrDM4LRl23HmluKx3wwwyqWmYB1AHMciYpE/WbjStlDGUgs2mppJjxddrZlmMwQNAY49qeY+xlI96t19XQm2Ed49S66Gsu1wQXBPpPqERUvsqXzssDVRz4NLWuvdhdgDV440VmQbE387FjzTHpOLhSoQFp0PNXW+khShJzCJMd+2tFGzbbYKGEnMP1ql8ktYhqpNYW2cSbLDO3qbXKNl8GndnGq2UIQDuSePBNIFsiQQuZyNzsDVZKAqrAQDqQSJ8VBpMm0maTE9WUS/ygfMBz5oC59oQC2UHuDExSS1kZmMx7ngcRVv/AGCA6QpaA3IrfjX0bxGh6levA8CB4/Cl73HugASwO88UA+PFu4Ph+qPuPsKZ9OdzbdgoBnbnXmmceK0PjnY3wAKaTxl010HNaDB3hG49IEDnXuaywuFSqk77xvBo8Xk+KY0WIA5bTmo0tJtGsQxmLEQyzqdvasp1XErccHNCqMoP61e5jI0MwAIPq0iNh7UkxvUbVn5v6hOoXt2+lCJ19GlCz7VY4FkRPlQb9zRn2Z6krGGnMOJ0I9jWZx2La65ZueO1G/ZzBm5eB2VNT+31rtrjS4+y7hePZt8PeFtnYJlRvkJPPOlaTDYgkKzLuRyOOY7VkMU6G+sI2VDIU8axrPmtnghqBcMs2qx2rho56GzsdB/kZjirHMQCCB2qvAwdFbKBMA70dM7kGN6mIJ8Usu0rBI0Mxp5rKHKme2A5ObMT2Bra4nDyxluJjuP5xWWdDcxVwfEFoi3qToDr27U0jI+fdX+Il1gisFJkZpnWpWr6w1z4kFhcyqBmAOvPbzXldS5Fnosr69DPGTE6nXcafcK8wXXGt24VRmb05zvr+1cY+7qNCfb9qXuh10Og1+v5VzpEjTnE5CiR8S5ElhqATzFVHqAzKFY5tmVlOh+mwrP9PxD2ySjZW4mjT1AoA2xLSWgTPY0PEGBeP6rK5QsmYBiPpFDWy6qLh/tcLl7zyByKps48KCQgZySSxjT2HNDurMVdzofkkka+KKQTjGAsXlApJ000bXU1ymDVLekqxOuutOLt31q6AExleZIEiC3vNE28Fbt/NrcIBB4+vatptM3Ye4VCsjfDnkHj96FxV7MWGVczGMp0M8fStdcvPmbKmbKJgEx7nvQmJwyYhS62wFO7T6s3g9qKoOmUxPTCRmtySujKNppVb6u1pmVl0JgjkRWjxtu7h2VX8EEHfwfNJPtFhg5a4BHjn/dW42m8r0Ulp+wnDfaCxlhgw1kDj61Xe63bHqBknxWWo7pfTjdY8ACSavXDC7Y745XYx/7oD5MxPaO9UMLzmc2QbieKZYG2lpcwiNZJ/wB15iMQSJt+p208Ad6l5JP9V/sXV8ITYfD+qfmbknb3o0YRtFRh6tmjaKY4fAnYlW2Jij8PhwjfL6Qdude9CuQDso6X0kFgbpzhdl2B70+/6q0FIRAUIgk6/QeKmCUZ5UffTfDLmULGk7dteYqFUybpmQxvQntMrWm1IkjeR28UoxFlLix8qgkmfmn9q+o3sFoMpgqNdIH0PJrB/anChXVlLS3pYxvrxFPFtsM1piL1oqYIivLVssQBuaa9etf3A6D0gGZ96I6BgBGdtATAkcf7rs/L+nkdHn+uheC6bbtoGLCeTxParLKXLsFVCLMEmZiph0W45uBW+Evpjf1f5R2rT4DBEKikH4jTpsI9xXJdZ79kKZmbuCutZP8AV1zhV9OvOs9q6PQ7iOU1NwCSfx3rWph8xKqohRqGjfxQ+Jw8gFXhmMOBMkfTil/IweRkizIALkgMd50me1VdSwSuCZl40I5rWXelKxbIjtbiFZu58Gs7cwDYcNO2btMaU819exlRl2wrAgd+9bjp2BS1aWIkCWcbgmkVzDFoZhAJGkzpWhv3EW2mQZgWysp0099yaflt0kg3WjPo9hi5uMyuzCDI44FPMIpG6iRpI7Hal/TsHIlDlXifyo29cf4aEr8s/wA0rlZFj2wGLj0+gDQipavRnJHOkb/dQvT8RlVCqkDXSTFeENmLMcuvHI9+1IKW4gkSWUtpOnFZJrpuNcdgjrIAIHqHjemXV8c+b+k0XYmCdCD45pbhGQCGTI0ZrsGZPenSGQL1VybkhIGUcxxUpXfxnxGLagTprwNq8qmD4P7gOh5HP+qpdQRlMyZPv9aLdIBjU8frQ+Isnfn8xSClOFsAkzoQJ8ntQ9wqcwM6Cfeu7jRtvOxiIqkqWcAEidNBTBKcHhfiSZIVd43NPkwpLKmZWtBdSePb/wBqrwS5UUZZ1Mg7+9GYYrZTUSFJKsRu3b2pWwNnVvA/CtuFbRjKjck+ewohlObNlzHKJ4HtS5MfcM3FFty0EzHp8DsKtsdQABV/WbiyYJIU9u1DGAtBeWDBbZUahTqw5+sVP+MhhgjesRbVdII3J7mu2uGAfg5WKgAjWVjUknmqcRfAdMriBoMs+mfPfesYuxOG+KhlSZTKDyG4kVjMSuZWVsxdRliNo7mt1dIA9SMq5c2bMfUe/msliwPjXAhPq9WXQn6RTQwyYbD4Ivd+GNDMVrLlsWoXMIWNQN/FVdLwIF642Q7c6b6c8016Tgi96GUD4YzFD+H1q3JyeRW606wvQ2aWuBcxAKjgDyKeN09TqltVzLBgbRTHDYVTOZI5A7/6o/8A42zEemNFHn2rmdMi2ZW509Q5gGIABA1P0qg2WBbMQFiGBGs8e1aXE4cBRJIfN6ZmAo8ULcwzagqCzHc/fNHTaZyxZnLG4PnX3rS4a520jUzxQVrBhXMaSPVFGBgEyp6s2hM7fSs3pmGXcWuXUQDr/PFYf7XsGtkAhSGkR796fY7FwCkgxqAdqxvWL4e5l1Kpq68eADTca70aF2B4rCZ9MsgQQQdB70R1K2AqWlVs7ASwOwNd2UVR6kdQdf54ozpz8eokmVLbQDVfIfQzpWA+FbKlspiI+opzBhmBOZYido0281VZwquSSfUNfepeuOqiQBJ0J3qLesm+y6LedoJIy7md/wB6qsXYuZrYCso2fnvFUdQ6h8yKRBjYcxvVpjIkozOYIadYG4ArGLhARc5ZjnkIDAPk0t65gw4ZvlDmI7ab02ZQLgIDeoSoNK8c0KxZvUTB11jn2rL2ZCDpwJiIaNJPEUfjJUZyy6MNPc0twTDJCNM5iJImPejrDrds6ZSx9OvB5qjXY7Nn09xkBaMuwj27USQLgAUEiJ+6sX0jqzWgq3SAFaJ/tNao9Q19LIREgK0aHv8AtUqlpk2sGaMuY6ELFV4tmAmNQpy8TS+51KGys6qAPm8b70nv467eIEyuxYbx48eaCkGHaXPjXUuusBNJnfz7UvxWMZ2Nv0xrtv7Gr8ZjPh2HkyRoo2mPbesvgMUfjpmnyfv+/iqzO9lEhlilKEL6BoNI7696lM/iq2rWVJ7/AOqlDTaNkbfYQdye/iqb9wa6SR+tXYkGSSBrpxp99Cu0z4MAcGkQgBiHAOkca0w6ZhA27hS3Pb9qXYgZhliOR/DWhsYf4dtmCr8uWSJE+KLCzzDIXYsqZjbESNjB3I8iqMW6lxF45QpZlI3PYUTagKYDSRACz6vJqrB4Wdoa4BJzHSBx70AC2xhZK+pRn2PgeBTEWzCsyj4YOVsu5HtQ91DmzhUts50M7fSqV9SE5SSGMtOhjkUQjC46KtwzdMkQOAI71CVUv6QgCiLbAySeR2rjRQRnc2TBZgDv2Hmu7TnLcf1NmABDbgToY9hQAVYpngJrOWQra6EcGkhwxW4zMQoACqeSTwKc9VxZQG5m/tj1D5R4rOIMist3MwPqVht49t6aRkXLZY3GQEOZA1Med/FMvswiA3HLZXzQ3NZzptxWZgZMe8/Sm/RLvwbxygFWPcH7/NNS6wLN700jMJ10MfzijPhrk0OpOlJ8FiYaYAB0IO9Hve9JCkEKde9QJHWKyz69TsBQwsw0l1AjeeOK4vYohgSNCd518e1B3cUIdnEEGABxxWCeXboGxUgnRufYUDdxKpoi7mGzfnVeLxy22EkZVWGadp2NZ/qfUy+gBMH52n208VSZ0ZIE6l1QmbcTO3ca7zSlb4QMAcxI9ZPPtRGOurbAExEzyTPmkGIxBaNoFdXHGlonTU2Ltw2SWIAK6A6mKZdMvaWwHFz/ABEfL7ms/wDZ+4pWHBaBAA47amnPRGKs1klJ2B2+bkmp3OahKXs0hJBKHKDOjTQd4iGEywiJq25myKhScpguOfrVeKJvbAW1B0JiTHc1FCAty4zPnIVGA1HttRWHeBaJYwScw4n/AHXdzDQA7IxRdOJM8+1WJhSksyZl/sHGv7VtMdpc0YEsHVpSNgO00k65iCLeUn1k76az+lM8QpQKHbKTJaDt21rN3VL3CxXMBOUz2ppQUeX8IFtt6QCqzJ1k8x9aA6N1I28pAGWYYHvRnVcYURQjAhTqsbk8Uk/6y45zMIDHSrwk5/YrK1dmr+Mt0ABVhWBPbeiHFovcFtTJ0BBjXwKzuE6TlKwXAcajaYqyzYeZQlSDuSam5XwxGl9mgt4AMfUGZk/tzafWqeqdas21b4aMLm2mw/Gk+JslS0Pv/cWP13ru90pmCkQFYQvc/Sskvk2L5F2NvvcyuxJHA7fSrMAv9VJB0OkUyPRLhtC5OYTlBiADMax5r250O7a+WC6kR/P0p/JZg2o0H/EUklsymdi0H7qlIsVikZpvMwuDRpBG3vxUqXixMZpsTcmSPr4oVG8EkUa9rXzGtcPaOnadSIpBQB7WuwIBnU7/AM7VpVDBCRaEQCBJMDkbUhuWfWAskfWnWExOrI7H1CBrP4DigwMrbFKoMsRmPpC6wY/AVZii7lFhGIGy6fX2ri5hQgLZUWNs0jX67zXlxjmCqEUtqpB1nt+dAwPhMAGYf0cxtk5wzaHwKDNt4Mh8qNOQbKG80y+GHRsudXXbLMMZ1k0Lew8s8m6qEbTqW0/CmTCW2MSAGDKQqDMBvB3B8mrrd8MudnLZll4GqeD+FA5VmRAlcsSdT3NeYpbgUSwXXRZEP5JFDAFF7FMxa4R8QqPkYaR+8Vlup46RkQnI+rjt2A8U06t1NgWS2dxDk/kKTfA2GgJGn61aFnZSUBYQslwQYHPtWkuQYIINuNWXcHz5pSmF7RA5g1xbum2Rl76r38kU1fsM+zVWMV8IBnLODqDOv1WnFnqttixZtlERpqe9Y3DdWBMOJbjt91XW8YjLcMITzAIIGwFScE3JouodRRFBmQok6796AvdXa4rLbgoYOoggee9J8iCCSA0TBMil2N6zIAX5lOn+4pp499BU6Mr7jNczkOSog/2+1KsX1ZVgr6pWIOwpZjb7udT+1DLbJMCumOJe2WmF8njuWMkya4oo4J9IjXzXT4QBSZJbaBx3mreclPJHnTcV8Np1KnQ1qbjn03CFSNh/n71kr+FZSAQdRNNvs51MK+W5qP7Z4Pmo8sb+yJ3O9o1eDxs2xmcgkyVjUAfWmdoD+0sFfXUagDxWaey8s2gdtjwewinXSOqOuYOuQjLJIkGOAeK5Gvog0MFuAkDMwWPxqm/iQzLJYEHzt7cV6ep5miUCt2rN4nq9wFltjMQYk7HxrrQmWwJaH9Ux8i5aHrLGE7T+9L0RbSBjKXI2JlexqYS2tpi+ckN85Ow75Z2NJOoY837otox+GD6Z3NVmN6XopM6W4G0bjl3UnMeNAD3rQf8AGgwGUwBIO/mK96fh4T0HKwM5Wkz9fNH4DDk5mVFzFTM8e1Ldaxaegh6WCACzgKRlI31/OubllA0EELB9yaZOwUDOzGB6WUSJnQVxeTRpHxCYLMdAvkRrSaDRHdwbZQlwSH9UjceKa9GAa2pnK6N6VyzI550mibGHHxFzpmQ7FTt/uj8Qtv0GyUK7POhms6M2L2S8ZW26hUbPC7DXuaswb3B/VaWUvPqiTAPFS4u8lAU3CndfPmo1kMQQhZnEoFMZY3MHmgAvGAw9z13bfrYk6mI1OkVKovYZrkMFnQAkmNR4qVt/k39jYpCnwN/vqi4Nvp+NSpSinSmJI3/ehsW5ExoQKlSigoN+zjfEBa5DlWgZtdxQdogj4mVQwuGIFSpW+TDnArm+Eh+V8xYDkzSfGsUdlVjAOk61KlBezFHxM7gsBzx4pZ1xfTHbbxUqU69hXsR2k9ZmdBP4VWzQJ5nQ9qlSqlC+w2YqDsZmqDaBEneTrzUqVjHl62AM3I2pfjFkfSdK9qU8expA7bflM1Li7nmpUq/yU+T1TmkHinGHtCFEd/fSpUqXL0JZzebJbVlABz7xRLWwAzAakzUqVN+hWB45AVd/7lAg+9KrtkAr5ialSrcb/wC/oeAzp3Vri+gHQDT762OGYm7b1+YCfOlSpU+dJPoTkWMJxQlteDApVfUIrRuTv/OalSoImjK9XxruwUn0jgbT396v+zmDW5d9U6KSI01rypXbXXH19HQ+o6N5ZsjOi6woJjv796aYLDq3w9IkmY0mpUrz2crAMddNtmRT6VYEA66+e9BNfdvikseNOD71KlMhkX4XEEOCP79CONew4rsWVVbogGIOvk1KlBgLcXdyu2VVX+mBoPFRBOQyQQmhBipUrGC71lVygKB6Qfqea9qVKUB//9k="/>
          <p:cNvSpPr>
            <a:spLocks noChangeAspect="1" noChangeArrowheads="1"/>
          </p:cNvSpPr>
          <p:nvPr/>
        </p:nvSpPr>
        <p:spPr bwMode="auto">
          <a:xfrm>
            <a:off x="1259681" y="-85725"/>
            <a:ext cx="3686175" cy="1964531"/>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sp>
        <p:nvSpPr>
          <p:cNvPr id="163854" name="AutoShape 14" descr="data:image/jpeg;base64,/9j/4AAQSkZJRgABAQAAAQABAAD/2wCEAAkGBxMTEhUSEhQUFRQUFxQUFRcVFRUUFxQXFBQXFhUVFBQYHCggGBolHBQUITEhJSkrLi4uFx8zODMsNygtLisBCgoKDg0OGhAQGiwkICQsLCwsLCwsLCwsLCwsLCwsLCwsLCwsLCwsLCwsLCwsLCwsLCwsLCwsLCwsLCwsNzcsN//AABEIAL8BCAMBIgACEQEDEQH/xAAcAAACAwEBAQEAAAAAAAAAAAAFBgMEBwIAAQj/xAA6EAABAwMDAwMCBQMCBAcAAAABAAIRAwQhBRIxBkFREyJhcYEykaGxwRUjQhTRB1JighZDcpLC4fH/xAAZAQADAQEBAAAAAAAAAAAAAAABAgMABAX/xAAkEQACAgICAgICAwAAAAAAAAAAAQIRAyESMUFREyIEMkJhgf/aAAwDAQACEQMRAD8AO9T6cfRI+FlL7UtcVvNMCtSP0WW9RWrWVSPleLFtI82LpA3SdJ9Qy7AHKOsFAN2kAqOm/ZQkZnlK9zeOmPlaKcxG2xlutMp1Gl1MQR2S5Up7SQmHpu6mAR9T8IdrlNoqujiSsrToaLBVRsBViFbLdymtrEkp1KinKirSLgiNjexyrBtQMFR1bIdlNtMVuwvS1hghFaPVbQMFINxbu+VBSY4Fb41XYOKZoT+od2SVW/q254lLtnS+VfFt4U2kLQ2178Gnjwll94WvX1tUjBUN2NwlLGIEhgsLrhwKZ7DqCBtcs+0y5YJYS7eGbxxsiJLT3mO6J0GF5wmVweg7TNDpVqdQR5VOrolEkw0AlL9v6lKJ4RWhq/lV5+w8ijeaMabtw4Str18dwpsPuTd1Br7WU9oy92APqgelaAabXXFfkyc9kVBfsavJHYWBptDuZ5RKARgkHwl6w6gmoQMtlH6j2fiDhPhSlFhRQuaZPKDXNHsmiiwPMEwVBqGkEZ5U0mhHAT2yw4KtU70x8q7cabgoba04dBEp9MRo+vzmSvCueEz6bpTKg7D6q07pmM4IRS1Y6xtoWqBeeCVdpWFV3lFRbNZ2VqlU7CFKzKINoaW8L4jNOk8n2leTcSigd9L3J2bSlHrijtqbk1dM1Gqn/wAQtPlm4KsNoWIo6ZcNewscc9h5XwaY3dlsoLbyHePlFf604YHZFpp6A4hSzthQaXnj9/olrUa4c4nySu7+/e/k4QlxPcp4R8seEQlakK8LjaEKtiV65qoONs3HZ9ub8kr7TvvJQx71EahV1iTRRQGNl8w8qCvVbOEOo2dRw3AGAJ+w5MckfKkZQIU3jUfIrikX6dyQitnehACiOjtl0KU46EaCdev8K1ZbX4Vyro5LJQcsdSd3Uk0xbsJ19HIDnNncWhv/AGgyf/iFFp92aRhyI6PqzTBd8t/Y/wAIjeWVGo2RCd77Dfsj/qzXiMKG5u2ME9+yV7vUGU3lgnCu0h6rNwzCHFrsUO9PWIqVPWq/9oPZV/8AiT1AA0W9LJODCD1NedRaex7Kr0pa/wCouPXrmROAV0Yn/KXRSPthvpPpMikalQHcRhL+vW1ai8kTC261cxzAGxEIXrWh06rTgT9E0lexmvKMn0vqWCA/t3TtputMqgNDgUkdTdMOpOJaMJct7x9M4JEfVLwUugpX0bU7T2vBHniErOs9lfYR3QHTusKze5P3Vy31zfVD6iR46FmkNVC3DXEkwESqamwNhpkpMr9UMBIABCrN6lYM7coJOgptIZXUXPMlfTYlvuLoSlU6rqE4wqN3rtR3Lj+aT4xaGy91n0zAd+S8kevVJEkryZQMkxv6X1H3BPuq24rUPssa0K9LXLVdA1LezaUP1dCvTM01a02OIhBnugp86tsfcSkO6bBKaHY0dnypWkKuwZUbjlT0Cr1SKVRMx0KGsZXbn5XD0EtgSKLwvjFPUC9Tpq/LRWw5p92wkGC1+003GZa5pbtmOWnjyMKvVfGDgqkx21fatU1G4y5o+5aP3IUeFsnxtkjnhW9Lutp3SAByT+keUvG4KkpXhEjkHmUzwOgvGaladRM9MZBDpA+o5Bn6r5UfSqtJxKzSpXcA2JiJH35RLS9QcMSuaX4/HaJvFW0G7hwYMHG7+FHR1h0xJhfbphfQJHIe0/ZzXj92oCGuacrKOgUHtR041P7jBJ7o101Rc1h3AgfKC6XqhYJPAXWp9XFzfTpgCcSsoylonRxqlD16pDfwN5PlEtJp7TtGFTZeimGsj8QB3DOSYyvrqhYZCWb/AIjv0aLpVOoODhGGVi0+5JWh9QngojfauXDCylQt0GdTs2VWkYKyrq7pssJc0Y+iYf8AxeKDttQFxPYdpTZQp0ryiKjMh08jIPcFUi32OrWzCKJ2mCi9vUb6ZPeUc6r6TdTJc0YzwEstpOa0gqlqTC3ZWJkkr4VyZUkQERkc0nZVh4Cq0eVJVeZQa2ZolqgryltCDgryS6Fugx/SC04TV0yCCAUtnU4TBoV2HGVzyb8k2w51PZzT3R2WXX9H3FbPUp+pSI+FlmtWLm1TjuU69hQB/wBH3VV7YKP1mQ3hCn0STgKkZjqRRByunOVx1kfCqvoFVUkx+SZLaWpeYCKVdDc1slcaDUDXCUZ1fU/bAUZzd0ibk7Ey7wVWo1y1wcOxU96+TKhoskwF2Y+tl49BK40c1JqUhPBc0cif8mt/5T+hkKxpfSVeq4BtNxny0gD6k4Tz07oQbSovcIqbThxLQxgc5258Cc7sDlHda1b0m7fU90RgQBPd0foPzUZZmhHkYr2nQdOA2tVAfxDRuj4JlXWdD2jcirVdHZrG5/KSqb700ml7nbnO/AXHhvd8ATngL1C9Bgva4cGQ6Cfkgj9QofNL/CfNk+n2E13McIpuDW7QCCxrJ2FocPdB887ipdY0G2YWtc94Loj2SYPJcMQArx6ga6n/AGqm12Nwe6ZgRgls/qqDtXp+pRrughg2+m1pl7mnJLuNvunn4RWwoE9RdLVbccSw8Pblp+vg/VKzNNdMxK2u31alXYIEg/4GJxyM4P5odddO0qh/tu2PMkMcIJ7YDcO+0J1JrUQNb0JlrUBa1pgECPrmcrrUGgNXOtaY+gciP2MeFQpXe7BUGndi0cWN9tdlMtLVmAARucfwtHJ/2HylCuA52ykNzvjhv1KIafYOpncck8n+B8IyS7C0GLfp5lR+6u6S4yQ3AE9p7wtA0q2ZSptZSw0fM/UlI1rcEkSmSyuoHKVTYvJhfVaQLC52QAVk19UZVqOaBAkgLT7it6jCyeRCTdN6RP8AqPc4RMqsaYe+hFuaRYS0hVHrTOqelplzRws+vLQtMEKkWUTK1BqnLQuSNq+sPdCTvYWdNaQV5Stf5XkLFPVrqVY0nVzTKHUmAr5UoELcV0w0ujYeltaFQQVU6xa1nvjCR+mr1zHBPeqD/UUD5hSpLRPoR6up03YU9lSpuBIiYSlqdAseR8ld6deuaQJVnh1aHePWhlsbZziZ4UlXTAeEIr64W+1qtaTrkuAKSUJ9i8WtnjSDS8Bh3N4Ak7h5Pgri3qVKr20iyS4ho2gggnC0mxtGVGBxCo6rpz2Amm9zfO0kfqEsXvaMpezM73TnB5px7gS0iDyDEfmnjpTo8Uga1w0SwwGHIDu2/sT/ANKN6To4Z/dc6apYHmo7LmbiAIOcx355VfVr8uZsZhrZbTDcZcfdUJ7ujsqvJqh3LVF3UtZhopshzv8AN5wMZJiPcAZj5SJcVg6puL3OdO7Pn5PZH71npMNQjPDGcw2I3O+8wEsvquDM+3ccxz9z2UNtkz66qXklxA+SZJPwFA662ktHugzgzB+pKq3HbJ+05+6rVC3tj6qigmUUQyLiq+IaPnufiQO6I6rbMpFlOq57XCm0uAAOXjeZk/IQzQdaZQ3OwahEMMcO857BW+qdXF0xmQXgCT+HkDH2OEeNao1eCfT9VpU3Q0vBx+OHbu/ZODL1r4cNu0j2uAxvbzPcH4+8rIKTHtMT/wDf0TL05fPI2HBGRPB+CPMSlnj47QJQrY6dWaofScyowOJgyZgiPxNjIcPjlZed7iSPawckc54H1P8AC0W8Hq02ggSZ2mce0wWz2IHCkoaDSq2r2tADjtcHcbXNECfgg5+qEcnsEZ12JulV2MENEefJRkXgOEsVrZ7HlhaQ4EgiMgjsprYOB93btyT8fCEobA0OllTaQpa1fbgJUbrFZu7eQQfwgA+zPbHEKanqpeEjgxeIyf1fYN3hArPqep/qQ/tMfaVA24BweCp7WhTa4OKMZKPYOjWrZzK1ME9wkfrLpoCXtCKaNqoMAFMr9tRsHurRyKS/sopJn51vWkOIKsW1LCfOrulYJe0JGyDt+yLeqDZWrDK8rJpZXllI1g6k/aVeFaVxqjADI7qKzG5PNWrC9qwvZOggp40O5DmQUk2tLMJi0xpaQuWXZJi/1pY7Xlw7yly0ZyfC0/qHS/UpbvhZ7WtC0ELpxZNbKxnqgSX5RfQbbdVaB5CGupQU49E6f7t5VMk/qPKVI0GmwU6Q+iFV9WHBK61+uQzHZKOksfcV20x/kQPoO5PwBK4UnJnMlY46/d7A2i2S6psJM5DYB2t8c8/CraHWdScJLfcS5zXCWkHALge3ERB7qLqNm6vVLZlzqdJnaGQMj7fpKE6xdF1ZzWDbTa7jMuDRtE+eEz09DddFbqrq01qmz0qbNshwaJ3mfxSfphL11qhLGsDe5PgyfnxC7vmMdcuJnb/0xI9vb5HKt61pI9Bl00+17i0ActLIBDvBggrp02m0X02mwZTuGjJJJ74/ISVWrVNxJ/nKjEDn8vtyq/qA4/IlVjDY6idupl32X0bhzmfKgbUcO6kFxIgiVRxY1BC2vmzD2kt4Mcx5BPBV3S7rZUBEkA4z2/8AyUDY0Tj9FNbmDPYHP0UZY0JKKNJtLwinE8kEfP1+YJ/JHtKug0NkACqdhI4Dxlp8CR+ySNMfLBDpG0y3vgbsH6T+SqUr+uK3p0veHwA05DvEgrjhC5HMo2xn/wCINE0nHbgHBiPcIkTHf+IS5oV2yYcEw63ptepavuK1VpdThhYGiIkD8fBP27JV0axdVO0OP0nH5KkoqrHkh5raHSrUw5sZ44AxzngJW1hrrWKdOCTy6JH0ae4+UzaVpVamIM7UC1W9NCt8Twcj8ksX4Fj6D1j02alBlR4hzhInBg8EodqWiup8K9Y9UmpEnCK17xtUQkySViyYk2N45j09aZrYIAJQG60YEyENqU30z3Sdg7NNfUbVZBys86k6e2uL2jCMaRqRAEo/ULarIKdTfkNmP3TYwvJg6i0csMgYXlRDIT9XqtNQgcDCrUTBwj9/0jWBJAlCzp9RpgtK6HVaK1ovWFYyJTHRecEIBbUsZRzSmuJ4wuOZFjCy8/su3eElarbENLts+0u/UD78pj1WthtNvLiJVjWNLdsZt52xwIIIggjumi6QFoQbPSzWIc1j4743D7HwnK33W9OBTefsB/KK6Lbemz3qtql0HGBwjKdhcrAWoajWqt2ik6PkhDrZtxTMBmwPgFwySPG7sPyXr3WH0qsCIR+z1IFrakDkSPPwfKLTiug2FtUn0qdVwIeA5hnElu3J+ds/mlW+qlnqOHILmgnsD/PuK0PVabKtBu0gMeJHcAgxg+YIWba7Sf8AhicyfkHA+/yla+1GrYs0qpNT28+Tn4cUQr6mRQNCZaDvA7NcYBIHyFVp2ZALoIIIBH7gqpeu9xA4K6qUmXpNnQp+0nzJCo+kfCNaVRBEu4/dMVpYU6jHS0NgYKb5eLB8qi6EJpzkSuXZyrN80NcWjyq4Pb5ldC3st3sms8nHaT+ikLPHfI+UwdOdL1a8Fg7fwquo2Rp1S3iI+x5K55ZE3om5Ky3ot16b2SDAEcZyMphtLLZdhre1QEHuW4cBH0KW6LD+IYPY/nJ+eyYdOcWva4+50tI/7WjH6gfULjm92QkM16wvsq7WxtkAT8GT+jgs96ZvjRrQ7EGDPwtKZbf2fRnIa9xjlrnCYPnAWa35pl5NRzGPkyW7pPy4AEA/qVWP2XEZbVGpjqeiKeSJhZr1Vdtq1JHlDLlrTGy5Yfgh7Y/RUn0z/wA7HfRw/YrLG/JlAO2RAZhWbLWNhyVV0yl/bNR5LWTEhu/PiBx94VS5tP7kbg4cgjhwPcT+ym492JXsaKXUIJ5Rhj2VGz3SczTwBIKsUbksxKm0vArSHC0tAcBFqNAhJVjrEEZTfY6kHAZQBVFi40/1BBC8iVpUBXlaKtDID0PTJguhfa9hQPhyBXFQsJESVyy4cMyPok+SlRTnQT/o1JxjZ+inp6cylIhUrfXHN5yrP9aa7kwtyiw3Fg+vpwc/cOflMTGS0Bw4Crtu6bhyJUlO9HBiFtAcUC9UBEjgJX1CqWyU931FtRuDlJOp6c99UMgho5WjHZPjQp12bnF7u6ti5JbAhrRyTgIze2bG+2OFRdbsAIc2QYwcccGU7nyD2NXR1Y1rd9AlrjTIqMgjIn3QfHCpWVdlO5qNuGucw7vqAT/E4jwl/T9edQr+oyJGI4BBEbY8Qn2vZ0q/uyA9ocx7ewI5I7xwR8FCXhmfsXuo7akyowt27Xtp73A4L9p9x8HLZ+ZSXqOlODzMjvkdkdr6PUD30nZ2zHhwEmW/ByUGu7+AGEyRxPMKkbu0PG70W7apRptAcZKj1DW/aWUxE4wULrsB7xI8fmFAymeIx8Dn81RRT2xlBXbK7mFxJOF3bUM/A88BdCd0D/dEbbTnOgAHOTAmAqSyUijlQ1dOdSOt6YDAwuHBLWyMeeV9vq1GsfXq03R/5nokQ5zp2mD+Dgyf90s/6ZwPgDt3/JFNJuHB5A4giCA4HvkEeVyt0QeiW3vKNTaQxzRSBG2ZDpJ27T2PlH+nWe51Z4934QPBMH7YgJZax1SGgATLoa0AAA5IATq3TXUbaSIcBJHJBOQT4IbJjwB5SSTe4itX0c3V/spVfTPuDQarpzDPxAE8D8LfmSsfvLgucSeScrRerrj07cW7Rl5FR/0E7QT8mXfQDyszqNIOV1/jRSVsvhXs6ZUKlD8qAKQLplErJBax1N9MyxxE4I7OHhw4IVqpqJqEEwIwAMACSf3JQBSUKuVCeO0ScRqtLolW67AWz3QSwqKWpdEYlcThsg1s+tqQ5MGm30cFKZfJlXLK4goyjozRoujaptdk4XkvWVacrykpNaEHvWbKnAqDgpbuvTHfKXrPqSo5oY50gLmu5zzyqZYqxpyTCVe6aB7cqk+tvHyoGjbzlfKj28tUkiJNa1Kkwim9xb3lBGXOVbbqTgFmmNbD1jVqNiUwUaIqNzG6EmWd+490dsLwh0ErRe6ZWEr0wZqenkVIK9cWtLZBiUyamG1WTMOCUL608vH2TtejSVC3e6X7vam/pq/9Kh6dQkbX+x0/h3D3NjuJE/dUmWJDd0T4UVuCHhzoxxOWj7dz8puTqgWNmtU2s2XBA3bSzZ3eXBwGwD68rPdT6VeR6gLSTJIa4OLR8gJysdapVK7WV/cS3bTPZnyR2nie2FJ6DKNR4c0lzYdSbMB8uggnI4ngIptdDJtGdnTiGgwHEeDj6HOT8KpXB44+PE9k59TabRdU9ShuAcJdTyCx3dp/3VWx0dkS8GTwNzYP55lM8lMPOhd0ugNwkfkJRWq6ofbTbg+0uJAjkZg4GO6KmyDGOeymQ84AJEfJASn6bjVLXN9xdB7ZPbHfKCfN2b9tl+nTc3kj5Lfc0DvDu5PwunXfZjNkYJzLvz/hGnaIWHa7kYgHjHJVqx6ffUOMhvc4AJ8Kd2xbBGhXvpvbjacEucJAawlwEeJA48JsNRzqXp1agbuJqVXhwcagfkCm7uHYz2DfspK9ha0qZfcgFnBIc6XQPwsaDyfyGUhHV900Wu2UtxewOIw7jD+xI7HB+OVeCdDxuhy1TSm1iXYz28ACAPyCRdZ0TaeES0rqV1J2yp2wm+0ZSuBMjKSpQdi7izH/APSEHhfX0YytWvekQcgJO1zR/TlVX5FvY6y2KL19ps7rq4blT2FsXuAC6+X1steie2J7L49zpynLStDZTgv5PZXLjTbcnjPwuN5Y2c7mrEmiZwpmNIKJanpJp+9uWlVLKoN2Urd7QG72ghp95twV5c3rBgheUuKYoMezY5FrfVG7Y7oNqDveQoqVPwV0PGpK2TDPrblyTCrUmEL7Unup8UAvW1RpwVI9oQl0tyFLSuDyUrh6MMFBogeUbtKO+CDkJbtH7kc0CvtfBUK2NDsKarROwET4KE6ZpRc+SJAymGnftc4tIwVbttrZPZVLuNgG8r7QRAkAwPJA4lLtHUXObUZVptkML2OaIyCIa7MZ/dOOraeKg3DjuAs9u7SswvD3OcARsJJ8/wDL5haK9iJFWs5zMzJ7n+Portp1Q40/QrElh/C4fiZ9PIQp9Q8FVn0wqJLyGvY7We6m1r/VY9jxIkOkyPIEhW6Ommud0NB8bSB/7jyUp21U7GDcQGmpuPI2e08dzudj6q67rKoyG0jsa3ju4x/k5x/YYCm8bsXix0Z077gS4EnxvIHxMFA9coht3Se5o3OIpkEBpcRG0/BMxJ8IZddRV6jHNNd5cA3cJgZ7AjmEsuru35ySRz3+pVIxXgZI0+m3bDHGlSMnBc0uHknkk/Ki0bUBWftZvLQcbjAI/wDQP5KzepqD5bLjiW+exAR/pnWfRKDhx2ZxoaOtdJlm48rJrnBhafrvUgq04WcXTNxJVMMtjY2S6dD2O3yfTDXCPxbd210T2EhXbXU327mljiWmYn45/hBmOdTIc0kEcEInpt297XMb+OWxAA9uQ4AceFaS8lGr2aDo/WLXt2u5XGr2grCW5lZ7q7wx7QwjcGj1I43yf1iJR3prqOCGvXPPE65IlKHlA/UtDLScIl0vpu0lxH4cpqvabKzZCG0KPp7m+UnyOqYjk6BWsahDucIVR1Ml33XesWztxVBlg8AOjCpGMeImh4sgKjNhIMhI18006hHgpv0Bha3d3hJ+u1S6o4/K2FW2imP0W6dxLV9Q2lU2heW+MfiSOyV4GF9fgrk1QcK5AuULryvVbgFU58rxKThsFFo1ZGF3bA+FRY+CmfQKTHZcQkyfVGoqt3MghX7W6PKaaOg06rZaRCG3NtSpy1uSFBq1Y3DVkum1yTuPI/VT1atWsYaCI8JddduBjhOXSV1Mhy0Uh8bst6Ja1GsO/hDtUsmPnym0PAEHulrVrVzTI4RmvIcioSdS0QtMhCX2BTtVuxEOQS6ZuMBKpCpgi4tiKW0f5Z+wn+T+iAXFu5pTTdSO2OB9EPuKe7sqwyNDqVAuldkfzjn6r66oHKWpZAKCjS94Hk5Pgdz+Sr9X0PpkdWkYOPn8kR00ggSrT6tGq0tpt2vb+EjioPBHZ3yh1g4EkDsZ+xQe4ge0Er5gAgFC30iMq9ctIyq5qgiEkWLEoXDpVMuIVmqIKhIXZDReJCSu6TyDIXxzV5iq6oYdOmtYMBpKcadRjhOJWSWdYtdhOOnXJeGwfqvPy46ZzThTDF1pznS8AkKvSsZAB4TloVw3ZtcOAub3T2up7mDyoU6tEuIkatetoshh9xwUn3InPMpi1u0O4goOaEBWxypFIugRUBXlYrcry6VLRZSPlatJUbV4r6xPRGiSo5dNEjCgeVLbPQa0K0c1cIlo1b3CThVarAcqO3JBwkkrjQvg0ilrLadI7T2SuNUmpM91R9YubEoewkOXPDFp2C7Q6BraokchH+nnFqTNFrkOjynrSaMCfuoNOLGx9h9plp8hcVazHNhzgD8qOwrjdHkKGvojXnc4nlWpOJfIrQvazaNBlrgfoqotg2mahIEQQDILhPu2/Kc26FSLcBLWvsc1vpT7JmPlI0kRFihfitULIx2Vt1o0AhULGyDau8Ke/qEGVpVejAjUqRafhDA6DI5GUcu37gglenCpBjxZKy7d/iGtPEtaAc4MHt9kR0/p6rUqB1P8GM+AAO3PlDrRspz6YvjTIajKdBcqPVelakEwY7JP1K1NNxBW3UdRaWZH6LN+sbdrnFwU4zSYkZbEd3uUJEKyWwuMFdsWdCZEuNqleyFHuToJJSGUb0yuWEEINTV+1K58uyczQ9H1IGAm+jWHpgDhZRptYtIT1pd7LYXJ0Qeixf6I2qC4cpJ1vRiycLQdOu4dB4V7U9MZVbwmirVmRgd3SMryf9W6UAMiF9VVloopn//Z"/>
          <p:cNvSpPr>
            <a:spLocks noChangeAspect="1" noChangeArrowheads="1"/>
          </p:cNvSpPr>
          <p:nvPr/>
        </p:nvSpPr>
        <p:spPr bwMode="auto">
          <a:xfrm>
            <a:off x="1259681" y="-34528"/>
            <a:ext cx="2571750" cy="1857376"/>
          </a:xfrm>
          <a:prstGeom prst="rect">
            <a:avLst/>
          </a:prstGeom>
          <a:noFill/>
        </p:spPr>
        <p:txBody>
          <a:bodyPr vert="horz" wrap="square" lIns="68580" tIns="34290" rIns="68580" bIns="34290" numCol="1" anchor="t" anchorCtr="0" compatLnSpc="1">
            <a:prstTxWarp prst="textNoShape">
              <a:avLst/>
            </a:prstTxWarp>
          </a:bodyPr>
          <a:lstStyle/>
          <a:p>
            <a:endParaRPr lang="en-US" sz="1350"/>
          </a:p>
        </p:txBody>
      </p:sp>
      <p:pic>
        <p:nvPicPr>
          <p:cNvPr id="2050" name="Picture 2"/>
          <p:cNvPicPr>
            <a:picLocks noChangeAspect="1" noChangeArrowheads="1"/>
          </p:cNvPicPr>
          <p:nvPr/>
        </p:nvPicPr>
        <p:blipFill>
          <a:blip r:embed="rId2" cstate="print"/>
          <a:srcRect/>
          <a:stretch>
            <a:fillRect/>
          </a:stretch>
        </p:blipFill>
        <p:spPr bwMode="auto">
          <a:xfrm>
            <a:off x="6397685" y="228599"/>
            <a:ext cx="2409827" cy="3199009"/>
          </a:xfrm>
          <a:prstGeom prst="rect">
            <a:avLst/>
          </a:prstGeom>
          <a:ln>
            <a:noFill/>
          </a:ln>
          <a:effectLst>
            <a:outerShdw blurRad="292100" dist="139700" dir="2700000" algn="tl" rotWithShape="0">
              <a:srgbClr val="333333">
                <a:alpha val="65000"/>
              </a:srgbClr>
            </a:outerShdw>
          </a:effectLst>
        </p:spPr>
      </p:pic>
      <p:sp>
        <p:nvSpPr>
          <p:cNvPr id="10" name="Title 1">
            <a:extLst>
              <a:ext uri="{FF2B5EF4-FFF2-40B4-BE49-F238E27FC236}">
                <a16:creationId xmlns:a16="http://schemas.microsoft.com/office/drawing/2014/main" id="{2C0DC871-F53D-4152-9D31-831CC9B4D765}"/>
              </a:ext>
            </a:extLst>
          </p:cNvPr>
          <p:cNvSpPr txBox="1">
            <a:spLocks/>
          </p:cNvSpPr>
          <p:nvPr/>
        </p:nvSpPr>
        <p:spPr>
          <a:xfrm>
            <a:off x="3285800" y="4480721"/>
            <a:ext cx="5486400" cy="455411"/>
          </a:xfrm>
        </p:spPr>
        <p:txBody>
          <a:bodyPr>
            <a:normAutofit fontScale="85000" lnSpcReduction="2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r>
              <a:rPr lang="en-US" sz="3000" b="1" dirty="0">
                <a:solidFill>
                  <a:schemeClr val="accent6"/>
                </a:solidFill>
              </a:rPr>
              <a:t>Who is Impacted by ASHRAE 188?</a:t>
            </a:r>
          </a:p>
        </p:txBody>
      </p:sp>
      <p:pic>
        <p:nvPicPr>
          <p:cNvPr id="11" name="Picture 1">
            <a:extLst>
              <a:ext uri="{FF2B5EF4-FFF2-40B4-BE49-F238E27FC236}">
                <a16:creationId xmlns:a16="http://schemas.microsoft.com/office/drawing/2014/main" id="{255FD2EF-3DCC-4E00-8A9D-4903DE84F79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800" y="4036816"/>
            <a:ext cx="1996441" cy="2668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a:extLst>
              <a:ext uri="{FF2B5EF4-FFF2-40B4-BE49-F238E27FC236}">
                <a16:creationId xmlns:a16="http://schemas.microsoft.com/office/drawing/2014/main" id="{96E2FEBA-3489-4CC0-88F1-CC151475C674}"/>
              </a:ext>
            </a:extLst>
          </p:cNvPr>
          <p:cNvSpPr txBox="1">
            <a:spLocks/>
          </p:cNvSpPr>
          <p:nvPr/>
        </p:nvSpPr>
        <p:spPr bwMode="auto">
          <a:xfrm>
            <a:off x="2545556" y="4936131"/>
            <a:ext cx="6261956" cy="1555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US" dirty="0">
                <a:solidFill>
                  <a:schemeClr val="accent6"/>
                </a:solidFill>
                <a:latin typeface="Arial" pitchFamily="34" charset="0"/>
                <a:cs typeface="Arial" pitchFamily="34" charset="0"/>
              </a:rPr>
              <a:t>Just about everyone else…</a:t>
            </a:r>
          </a:p>
          <a:p>
            <a:pPr>
              <a:buFont typeface="Arial" panose="020B0604020202020204" pitchFamily="34" charset="0"/>
              <a:buNone/>
            </a:pPr>
            <a:r>
              <a:rPr lang="en-US" sz="2000" b="1" dirty="0">
                <a:solidFill>
                  <a:schemeClr val="accent6"/>
                </a:solidFill>
                <a:latin typeface="Arial" pitchFamily="34" charset="0"/>
                <a:cs typeface="Arial" pitchFamily="34" charset="0"/>
              </a:rPr>
              <a:t>Not Single Family Residential</a:t>
            </a:r>
          </a:p>
          <a:p>
            <a:pPr>
              <a:buFont typeface="Arial" panose="020B0604020202020204" pitchFamily="34" charset="0"/>
              <a:buNone/>
            </a:pPr>
            <a:r>
              <a:rPr lang="en-US" sz="2000" b="1" dirty="0">
                <a:solidFill>
                  <a:schemeClr val="accent6"/>
                </a:solidFill>
                <a:latin typeface="Arial" pitchFamily="34" charset="0"/>
                <a:cs typeface="Arial" pitchFamily="34" charset="0"/>
              </a:rPr>
              <a:t>Not a Regulatory Standard, but may be seen as a “Standard of Care”.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749012-66D7-4038-AEF9-7C03C14EE32D}"/>
              </a:ext>
            </a:extLst>
          </p:cNvPr>
          <p:cNvSpPr>
            <a:spLocks noGrp="1"/>
          </p:cNvSpPr>
          <p:nvPr>
            <p:ph type="sldNum" sz="quarter" idx="10"/>
          </p:nvPr>
        </p:nvSpPr>
        <p:spPr/>
        <p:txBody>
          <a:bodyPr/>
          <a:lstStyle/>
          <a:p>
            <a:pPr>
              <a:defRPr/>
            </a:pPr>
            <a:fld id="{374F5015-DDE3-4AF9-AD3C-F5DAC04E2F7F}" type="slidenum">
              <a:rPr lang="en-US" smtClean="0"/>
              <a:pPr>
                <a:defRPr/>
              </a:pPr>
              <a:t>8</a:t>
            </a:fld>
            <a:endParaRPr lang="en-US" dirty="0"/>
          </a:p>
        </p:txBody>
      </p:sp>
      <p:sp>
        <p:nvSpPr>
          <p:cNvPr id="3" name="Title 2">
            <a:extLst>
              <a:ext uri="{FF2B5EF4-FFF2-40B4-BE49-F238E27FC236}">
                <a16:creationId xmlns:a16="http://schemas.microsoft.com/office/drawing/2014/main" id="{DDB01054-D416-4F2B-9EB6-0E0E2F35D497}"/>
              </a:ext>
            </a:extLst>
          </p:cNvPr>
          <p:cNvSpPr>
            <a:spLocks noGrp="1"/>
          </p:cNvSpPr>
          <p:nvPr>
            <p:ph type="title"/>
          </p:nvPr>
        </p:nvSpPr>
        <p:spPr>
          <a:xfrm>
            <a:off x="465462" y="519461"/>
            <a:ext cx="8229600" cy="762000"/>
          </a:xfrm>
        </p:spPr>
        <p:txBody>
          <a:bodyPr/>
          <a:lstStyle/>
          <a:p>
            <a:r>
              <a:rPr lang="en-US" b="1" dirty="0">
                <a:solidFill>
                  <a:schemeClr val="accent6"/>
                </a:solidFill>
              </a:rPr>
              <a:t>Water Management Program</a:t>
            </a:r>
          </a:p>
        </p:txBody>
      </p:sp>
      <p:sp>
        <p:nvSpPr>
          <p:cNvPr id="4" name="Content Placeholder 3">
            <a:extLst>
              <a:ext uri="{FF2B5EF4-FFF2-40B4-BE49-F238E27FC236}">
                <a16:creationId xmlns:a16="http://schemas.microsoft.com/office/drawing/2014/main" id="{4F23B8AD-68E0-485B-AA9C-1A5E1F28B7DC}"/>
              </a:ext>
            </a:extLst>
          </p:cNvPr>
          <p:cNvSpPr>
            <a:spLocks noGrp="1"/>
          </p:cNvSpPr>
          <p:nvPr>
            <p:ph idx="1"/>
          </p:nvPr>
        </p:nvSpPr>
        <p:spPr>
          <a:xfrm>
            <a:off x="571500" y="1905000"/>
            <a:ext cx="8017524" cy="3429000"/>
          </a:xfrm>
        </p:spPr>
        <p:txBody>
          <a:bodyPr/>
          <a:lstStyle/>
          <a:p>
            <a:pPr marL="385763" indent="-385763">
              <a:buFont typeface="+mj-lt"/>
              <a:buAutoNum type="arabicPeriod"/>
            </a:pPr>
            <a:r>
              <a:rPr lang="en-US" sz="2800" dirty="0">
                <a:solidFill>
                  <a:schemeClr val="accent6"/>
                </a:solidFill>
              </a:rPr>
              <a:t>Establish a </a:t>
            </a:r>
            <a:r>
              <a:rPr lang="en-US" sz="2800" b="1" dirty="0">
                <a:solidFill>
                  <a:schemeClr val="accent6"/>
                </a:solidFill>
              </a:rPr>
              <a:t>Water Management Team</a:t>
            </a:r>
          </a:p>
          <a:p>
            <a:pPr marL="385763" indent="-385763">
              <a:buFont typeface="+mj-lt"/>
              <a:buAutoNum type="arabicPeriod"/>
            </a:pPr>
            <a:r>
              <a:rPr lang="en-US" sz="2800" dirty="0">
                <a:solidFill>
                  <a:schemeClr val="accent6"/>
                </a:solidFill>
              </a:rPr>
              <a:t>Perform a </a:t>
            </a:r>
            <a:r>
              <a:rPr lang="en-US" sz="2800" b="1" dirty="0">
                <a:solidFill>
                  <a:schemeClr val="accent6"/>
                </a:solidFill>
              </a:rPr>
              <a:t>Water System Survey </a:t>
            </a:r>
            <a:r>
              <a:rPr lang="en-US" sz="2800" dirty="0">
                <a:solidFill>
                  <a:schemeClr val="accent6"/>
                </a:solidFill>
              </a:rPr>
              <a:t>and Prepare Diagrams of building water systems</a:t>
            </a:r>
          </a:p>
          <a:p>
            <a:pPr marL="385763" indent="-385763">
              <a:buFont typeface="+mj-lt"/>
              <a:buAutoNum type="arabicPeriod"/>
            </a:pPr>
            <a:r>
              <a:rPr lang="en-US" sz="2800" dirty="0">
                <a:solidFill>
                  <a:schemeClr val="accent6"/>
                </a:solidFill>
              </a:rPr>
              <a:t>Conduct a </a:t>
            </a:r>
            <a:r>
              <a:rPr lang="en-US" sz="2800" b="1" dirty="0">
                <a:solidFill>
                  <a:schemeClr val="accent6"/>
                </a:solidFill>
              </a:rPr>
              <a:t>Facility Risk Assessment </a:t>
            </a:r>
            <a:r>
              <a:rPr lang="en-US" sz="2800" dirty="0">
                <a:solidFill>
                  <a:schemeClr val="accent6"/>
                </a:solidFill>
              </a:rPr>
              <a:t>to identify areas where </a:t>
            </a:r>
            <a:r>
              <a:rPr lang="en-US" sz="2800" i="1" dirty="0">
                <a:solidFill>
                  <a:schemeClr val="accent6"/>
                </a:solidFill>
              </a:rPr>
              <a:t>Legionella</a:t>
            </a:r>
            <a:r>
              <a:rPr lang="en-US" sz="2800" dirty="0">
                <a:solidFill>
                  <a:schemeClr val="accent6"/>
                </a:solidFill>
              </a:rPr>
              <a:t> and other waterborne pathogens could grow and spread in the facility water systems</a:t>
            </a:r>
          </a:p>
          <a:p>
            <a:pPr marL="385763" indent="-385763">
              <a:buFont typeface="+mj-lt"/>
              <a:buAutoNum type="arabicPeriod"/>
            </a:pPr>
            <a:r>
              <a:rPr lang="en-US" sz="2800" dirty="0">
                <a:solidFill>
                  <a:schemeClr val="accent6"/>
                </a:solidFill>
              </a:rPr>
              <a:t>Establish acceptable ranges for control measures and operations*</a:t>
            </a:r>
          </a:p>
        </p:txBody>
      </p:sp>
    </p:spTree>
    <p:extLst>
      <p:ext uri="{BB962C8B-B14F-4D97-AF65-F5344CB8AC3E}">
        <p14:creationId xmlns:p14="http://schemas.microsoft.com/office/powerpoint/2010/main" val="382781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749012-66D7-4038-AEF9-7C03C14EE32D}"/>
              </a:ext>
            </a:extLst>
          </p:cNvPr>
          <p:cNvSpPr>
            <a:spLocks noGrp="1"/>
          </p:cNvSpPr>
          <p:nvPr>
            <p:ph type="sldNum" sz="quarter" idx="10"/>
          </p:nvPr>
        </p:nvSpPr>
        <p:spPr/>
        <p:txBody>
          <a:bodyPr/>
          <a:lstStyle/>
          <a:p>
            <a:pPr>
              <a:defRPr/>
            </a:pPr>
            <a:fld id="{374F5015-DDE3-4AF9-AD3C-F5DAC04E2F7F}" type="slidenum">
              <a:rPr lang="en-US" smtClean="0"/>
              <a:pPr>
                <a:defRPr/>
              </a:pPr>
              <a:t>9</a:t>
            </a:fld>
            <a:endParaRPr lang="en-US" dirty="0"/>
          </a:p>
        </p:txBody>
      </p:sp>
      <p:sp>
        <p:nvSpPr>
          <p:cNvPr id="3" name="Title 2">
            <a:extLst>
              <a:ext uri="{FF2B5EF4-FFF2-40B4-BE49-F238E27FC236}">
                <a16:creationId xmlns:a16="http://schemas.microsoft.com/office/drawing/2014/main" id="{DDB01054-D416-4F2B-9EB6-0E0E2F35D497}"/>
              </a:ext>
            </a:extLst>
          </p:cNvPr>
          <p:cNvSpPr>
            <a:spLocks noGrp="1"/>
          </p:cNvSpPr>
          <p:nvPr>
            <p:ph type="title"/>
          </p:nvPr>
        </p:nvSpPr>
        <p:spPr>
          <a:xfrm>
            <a:off x="457200" y="350837"/>
            <a:ext cx="8229600" cy="762000"/>
          </a:xfrm>
        </p:spPr>
        <p:txBody>
          <a:bodyPr/>
          <a:lstStyle/>
          <a:p>
            <a:r>
              <a:rPr lang="en-US" b="1" dirty="0">
                <a:solidFill>
                  <a:schemeClr val="accent6"/>
                </a:solidFill>
              </a:rPr>
              <a:t>Water Management</a:t>
            </a:r>
          </a:p>
        </p:txBody>
      </p:sp>
      <p:sp>
        <p:nvSpPr>
          <p:cNvPr id="4" name="Content Placeholder 3">
            <a:extLst>
              <a:ext uri="{FF2B5EF4-FFF2-40B4-BE49-F238E27FC236}">
                <a16:creationId xmlns:a16="http://schemas.microsoft.com/office/drawing/2014/main" id="{4F23B8AD-68E0-485B-AA9C-1A5E1F28B7DC}"/>
              </a:ext>
            </a:extLst>
          </p:cNvPr>
          <p:cNvSpPr>
            <a:spLocks noGrp="1"/>
          </p:cNvSpPr>
          <p:nvPr>
            <p:ph idx="1"/>
          </p:nvPr>
        </p:nvSpPr>
        <p:spPr>
          <a:xfrm>
            <a:off x="457200" y="1242218"/>
            <a:ext cx="8229600" cy="4373563"/>
          </a:xfrm>
        </p:spPr>
        <p:txBody>
          <a:bodyPr/>
          <a:lstStyle/>
          <a:p>
            <a:pPr marL="385763" indent="-385763">
              <a:buFont typeface="+mj-lt"/>
              <a:buAutoNum type="arabicPeriod" startAt="5"/>
            </a:pPr>
            <a:r>
              <a:rPr lang="en-US" sz="2800" dirty="0">
                <a:solidFill>
                  <a:schemeClr val="accent6"/>
                </a:solidFill>
              </a:rPr>
              <a:t>Implement a water management program that considers ASHRAE industry standard and the CDC tool kit, and includes control measures</a:t>
            </a:r>
          </a:p>
          <a:p>
            <a:pPr marL="385763" indent="-385763">
              <a:buFont typeface="+mj-lt"/>
              <a:buAutoNum type="arabicPeriod" startAt="5"/>
            </a:pPr>
            <a:r>
              <a:rPr lang="en-US" sz="2800" dirty="0">
                <a:solidFill>
                  <a:schemeClr val="accent6"/>
                </a:solidFill>
              </a:rPr>
              <a:t>Perform Verification and Validation</a:t>
            </a:r>
          </a:p>
          <a:p>
            <a:pPr marL="785813" lvl="1" indent="-385763"/>
            <a:r>
              <a:rPr lang="en-US" sz="2400" dirty="0">
                <a:solidFill>
                  <a:schemeClr val="accent6"/>
                </a:solidFill>
              </a:rPr>
              <a:t>Verification = Documenting that you are doing what your plan says</a:t>
            </a:r>
          </a:p>
          <a:p>
            <a:pPr marL="785813" lvl="1" indent="-385763"/>
            <a:r>
              <a:rPr lang="en-US" sz="2400" dirty="0">
                <a:solidFill>
                  <a:schemeClr val="accent6"/>
                </a:solidFill>
              </a:rPr>
              <a:t>Validation = Documenting that what you are doing is achieving your objectives (i.e. controlling the growth of waterborne pathogens), which is typically achieved through sampling of water and systems for the pathogens you are trying to control.</a:t>
            </a:r>
          </a:p>
          <a:p>
            <a:pPr marL="385763" indent="-385763">
              <a:buNone/>
            </a:pPr>
            <a:endParaRPr lang="en-US" dirty="0"/>
          </a:p>
        </p:txBody>
      </p:sp>
    </p:spTree>
    <p:extLst>
      <p:ext uri="{BB962C8B-B14F-4D97-AF65-F5344CB8AC3E}">
        <p14:creationId xmlns:p14="http://schemas.microsoft.com/office/powerpoint/2010/main" val="266046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749012-66D7-4038-AEF9-7C03C14EE32D}"/>
              </a:ext>
            </a:extLst>
          </p:cNvPr>
          <p:cNvSpPr>
            <a:spLocks noGrp="1"/>
          </p:cNvSpPr>
          <p:nvPr>
            <p:ph type="sldNum" sz="quarter" idx="10"/>
          </p:nvPr>
        </p:nvSpPr>
        <p:spPr/>
        <p:txBody>
          <a:bodyPr/>
          <a:lstStyle/>
          <a:p>
            <a:pPr>
              <a:defRPr/>
            </a:pPr>
            <a:fld id="{374F5015-DDE3-4AF9-AD3C-F5DAC04E2F7F}" type="slidenum">
              <a:rPr lang="en-US" smtClean="0"/>
              <a:pPr>
                <a:defRPr/>
              </a:pPr>
              <a:t>10</a:t>
            </a:fld>
            <a:endParaRPr lang="en-US" dirty="0"/>
          </a:p>
        </p:txBody>
      </p:sp>
      <p:sp>
        <p:nvSpPr>
          <p:cNvPr id="3" name="Title 2">
            <a:extLst>
              <a:ext uri="{FF2B5EF4-FFF2-40B4-BE49-F238E27FC236}">
                <a16:creationId xmlns:a16="http://schemas.microsoft.com/office/drawing/2014/main" id="{DDB01054-D416-4F2B-9EB6-0E0E2F35D497}"/>
              </a:ext>
            </a:extLst>
          </p:cNvPr>
          <p:cNvSpPr>
            <a:spLocks noGrp="1"/>
          </p:cNvSpPr>
          <p:nvPr>
            <p:ph type="title"/>
          </p:nvPr>
        </p:nvSpPr>
        <p:spPr>
          <a:xfrm>
            <a:off x="457200" y="457200"/>
            <a:ext cx="8229600" cy="762000"/>
          </a:xfrm>
        </p:spPr>
        <p:txBody>
          <a:bodyPr/>
          <a:lstStyle/>
          <a:p>
            <a:r>
              <a:rPr lang="en-US" b="1" dirty="0">
                <a:solidFill>
                  <a:schemeClr val="accent6"/>
                </a:solidFill>
              </a:rPr>
              <a:t>Water Management</a:t>
            </a:r>
          </a:p>
        </p:txBody>
      </p:sp>
      <p:sp>
        <p:nvSpPr>
          <p:cNvPr id="4" name="Content Placeholder 3">
            <a:extLst>
              <a:ext uri="{FF2B5EF4-FFF2-40B4-BE49-F238E27FC236}">
                <a16:creationId xmlns:a16="http://schemas.microsoft.com/office/drawing/2014/main" id="{4F23B8AD-68E0-485B-AA9C-1A5E1F28B7DC}"/>
              </a:ext>
            </a:extLst>
          </p:cNvPr>
          <p:cNvSpPr>
            <a:spLocks noGrp="1"/>
          </p:cNvSpPr>
          <p:nvPr>
            <p:ph idx="1"/>
          </p:nvPr>
        </p:nvSpPr>
        <p:spPr>
          <a:xfrm>
            <a:off x="457200" y="1371600"/>
            <a:ext cx="8229600" cy="4373563"/>
          </a:xfrm>
        </p:spPr>
        <p:txBody>
          <a:bodyPr/>
          <a:lstStyle/>
          <a:p>
            <a:pPr marL="514350" indent="-514350">
              <a:buFont typeface="+mj-lt"/>
              <a:buAutoNum type="arabicPeriod" startAt="7"/>
            </a:pPr>
            <a:r>
              <a:rPr lang="en-US" sz="2800" dirty="0">
                <a:solidFill>
                  <a:schemeClr val="accent6"/>
                </a:solidFill>
              </a:rPr>
              <a:t>Keep records of measurements and corrective actions*</a:t>
            </a:r>
          </a:p>
          <a:p>
            <a:pPr marL="385763" indent="-385763">
              <a:buFont typeface="+mj-lt"/>
              <a:buAutoNum type="arabicPeriod" startAt="7"/>
            </a:pPr>
            <a:r>
              <a:rPr lang="en-US" sz="2800" dirty="0">
                <a:solidFill>
                  <a:schemeClr val="accent6"/>
                </a:solidFill>
              </a:rPr>
              <a:t>Periodically review and update the plan</a:t>
            </a:r>
          </a:p>
          <a:p>
            <a:pPr marL="385763" indent="-385763">
              <a:buNone/>
            </a:pPr>
            <a:endParaRPr lang="en-US" sz="2800" dirty="0">
              <a:solidFill>
                <a:schemeClr val="accent6"/>
              </a:solidFill>
            </a:endParaRPr>
          </a:p>
          <a:p>
            <a:r>
              <a:rPr lang="en-US" sz="2800" dirty="0">
                <a:solidFill>
                  <a:schemeClr val="accent6"/>
                </a:solidFill>
              </a:rPr>
              <a:t>This is a continuous improvement model for the life of the building</a:t>
            </a:r>
          </a:p>
          <a:p>
            <a:r>
              <a:rPr lang="en-US" sz="2800" dirty="0">
                <a:solidFill>
                  <a:schemeClr val="accent6"/>
                </a:solidFill>
              </a:rPr>
              <a:t>You are establishing a written “standard of care” for your facility. </a:t>
            </a:r>
          </a:p>
          <a:p>
            <a:r>
              <a:rPr lang="en-US" sz="2800" dirty="0">
                <a:solidFill>
                  <a:schemeClr val="accent6"/>
                </a:solidFill>
              </a:rPr>
              <a:t>If your Plan/Program fails to meet acceptable or normal practices, and cases of disease occur, expect criticism from investigating authorities.</a:t>
            </a:r>
          </a:p>
        </p:txBody>
      </p:sp>
    </p:spTree>
    <p:extLst>
      <p:ext uri="{BB962C8B-B14F-4D97-AF65-F5344CB8AC3E}">
        <p14:creationId xmlns:p14="http://schemas.microsoft.com/office/powerpoint/2010/main" val="4159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down)">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down)">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wipe(down)">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749012-66D7-4038-AEF9-7C03C14EE32D}"/>
              </a:ext>
            </a:extLst>
          </p:cNvPr>
          <p:cNvSpPr>
            <a:spLocks noGrp="1"/>
          </p:cNvSpPr>
          <p:nvPr>
            <p:ph type="sldNum" sz="quarter" idx="10"/>
          </p:nvPr>
        </p:nvSpPr>
        <p:spPr/>
        <p:txBody>
          <a:bodyPr/>
          <a:lstStyle/>
          <a:p>
            <a:pPr>
              <a:defRPr/>
            </a:pPr>
            <a:fld id="{374F5015-DDE3-4AF9-AD3C-F5DAC04E2F7F}" type="slidenum">
              <a:rPr lang="en-US" smtClean="0"/>
              <a:pPr>
                <a:defRPr/>
              </a:pPr>
              <a:t>11</a:t>
            </a:fld>
            <a:endParaRPr lang="en-US" dirty="0"/>
          </a:p>
        </p:txBody>
      </p:sp>
      <p:sp>
        <p:nvSpPr>
          <p:cNvPr id="3" name="Title 2">
            <a:extLst>
              <a:ext uri="{FF2B5EF4-FFF2-40B4-BE49-F238E27FC236}">
                <a16:creationId xmlns:a16="http://schemas.microsoft.com/office/drawing/2014/main" id="{DDB01054-D416-4F2B-9EB6-0E0E2F35D497}"/>
              </a:ext>
            </a:extLst>
          </p:cNvPr>
          <p:cNvSpPr>
            <a:spLocks noGrp="1"/>
          </p:cNvSpPr>
          <p:nvPr>
            <p:ph type="title"/>
          </p:nvPr>
        </p:nvSpPr>
        <p:spPr>
          <a:xfrm>
            <a:off x="457200" y="152400"/>
            <a:ext cx="8229600" cy="762000"/>
          </a:xfrm>
        </p:spPr>
        <p:txBody>
          <a:bodyPr/>
          <a:lstStyle/>
          <a:p>
            <a:r>
              <a:rPr lang="en-US" b="1" dirty="0">
                <a:solidFill>
                  <a:schemeClr val="accent6"/>
                </a:solidFill>
              </a:rPr>
              <a:t>Corrective Actions*</a:t>
            </a:r>
          </a:p>
        </p:txBody>
      </p:sp>
      <p:sp>
        <p:nvSpPr>
          <p:cNvPr id="4" name="Content Placeholder 3">
            <a:extLst>
              <a:ext uri="{FF2B5EF4-FFF2-40B4-BE49-F238E27FC236}">
                <a16:creationId xmlns:a16="http://schemas.microsoft.com/office/drawing/2014/main" id="{4F23B8AD-68E0-485B-AA9C-1A5E1F28B7DC}"/>
              </a:ext>
            </a:extLst>
          </p:cNvPr>
          <p:cNvSpPr>
            <a:spLocks noGrp="1"/>
          </p:cNvSpPr>
          <p:nvPr>
            <p:ph idx="1"/>
          </p:nvPr>
        </p:nvSpPr>
        <p:spPr>
          <a:xfrm>
            <a:off x="457200" y="914400"/>
            <a:ext cx="8229600" cy="4373563"/>
          </a:xfrm>
        </p:spPr>
        <p:txBody>
          <a:bodyPr/>
          <a:lstStyle/>
          <a:p>
            <a:r>
              <a:rPr lang="en-US" sz="2800" dirty="0">
                <a:solidFill>
                  <a:schemeClr val="accent6"/>
                </a:solidFill>
              </a:rPr>
              <a:t>What is your “Contingency Response Plan”?</a:t>
            </a:r>
          </a:p>
          <a:p>
            <a:pPr lvl="1"/>
            <a:r>
              <a:rPr lang="en-US" sz="2400" dirty="0">
                <a:solidFill>
                  <a:schemeClr val="accent6"/>
                </a:solidFill>
              </a:rPr>
              <a:t>When you have a suspected or confirmed Case of LD</a:t>
            </a:r>
          </a:p>
          <a:p>
            <a:pPr lvl="1"/>
            <a:r>
              <a:rPr lang="en-US" sz="2400" dirty="0">
                <a:solidFill>
                  <a:schemeClr val="accent6"/>
                </a:solidFill>
              </a:rPr>
              <a:t>When you have an outbreak</a:t>
            </a:r>
          </a:p>
          <a:p>
            <a:pPr lvl="1"/>
            <a:r>
              <a:rPr lang="en-US" sz="2400" dirty="0">
                <a:solidFill>
                  <a:schemeClr val="accent6"/>
                </a:solidFill>
              </a:rPr>
              <a:t>When you have a boil water notice</a:t>
            </a:r>
          </a:p>
          <a:p>
            <a:pPr lvl="1"/>
            <a:r>
              <a:rPr lang="en-US" sz="2400" dirty="0">
                <a:solidFill>
                  <a:schemeClr val="accent6"/>
                </a:solidFill>
              </a:rPr>
              <a:t>When your validation samples come back positive</a:t>
            </a:r>
          </a:p>
          <a:p>
            <a:pPr lvl="1"/>
            <a:r>
              <a:rPr lang="en-US" sz="2400" dirty="0">
                <a:solidFill>
                  <a:schemeClr val="accent6"/>
                </a:solidFill>
              </a:rPr>
              <a:t>When your control measures go “off the rails”</a:t>
            </a:r>
          </a:p>
          <a:p>
            <a:pPr lvl="1"/>
            <a:r>
              <a:rPr lang="en-US" sz="2400" dirty="0">
                <a:solidFill>
                  <a:schemeClr val="accent6"/>
                </a:solidFill>
              </a:rPr>
              <a:t>When you undergo construction or other high-risk activities</a:t>
            </a:r>
          </a:p>
          <a:p>
            <a:pPr lvl="1"/>
            <a:r>
              <a:rPr lang="en-US" sz="2400" dirty="0">
                <a:solidFill>
                  <a:schemeClr val="accent6"/>
                </a:solidFill>
              </a:rPr>
              <a:t>Your water supply source is interrupted</a:t>
            </a:r>
          </a:p>
          <a:p>
            <a:r>
              <a:rPr lang="en-US" sz="2800" dirty="0">
                <a:solidFill>
                  <a:schemeClr val="accent6"/>
                </a:solidFill>
              </a:rPr>
              <a:t>Interim Measures (i.e. POU Filters, Bottled Water, Water Restrictions)</a:t>
            </a:r>
          </a:p>
          <a:p>
            <a:r>
              <a:rPr lang="en-US" sz="2800" dirty="0">
                <a:solidFill>
                  <a:schemeClr val="accent6"/>
                </a:solidFill>
              </a:rPr>
              <a:t>Long-Term Measures (i.e. POE Treatment, Engineering Modifications, Disinfection &amp; Cleaning)</a:t>
            </a:r>
          </a:p>
          <a:p>
            <a:pPr marL="0" indent="0">
              <a:buNone/>
            </a:pPr>
            <a:r>
              <a:rPr lang="en-US" sz="2800" dirty="0">
                <a:solidFill>
                  <a:schemeClr val="accent6"/>
                </a:solidFill>
              </a:rPr>
              <a:t>	</a:t>
            </a:r>
          </a:p>
        </p:txBody>
      </p:sp>
    </p:spTree>
    <p:extLst>
      <p:ext uri="{BB962C8B-B14F-4D97-AF65-F5344CB8AC3E}">
        <p14:creationId xmlns:p14="http://schemas.microsoft.com/office/powerpoint/2010/main" val="399085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down)">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down)">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down)">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down)">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wipe(down)">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wipe(down)">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wipe(down)">
                                      <p:cBhvr>
                                        <p:cTn id="52" dur="5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wipe(down)">
                                      <p:cBhvr>
                                        <p:cTn id="57"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1657350" y="228600"/>
            <a:ext cx="5829300" cy="1102519"/>
          </a:xfrm>
          <a:prstGeom prst="rect">
            <a:avLst/>
          </a:prstGeom>
          <a:noFill/>
          <a:ln w="9525">
            <a:noFill/>
            <a:miter lim="800000"/>
            <a:headEnd/>
            <a:tailEnd/>
          </a:ln>
        </p:spPr>
        <p:txBody>
          <a:bodyPr anchor="ctr"/>
          <a:lstStyle/>
          <a:p>
            <a:pPr algn="ctr"/>
            <a:r>
              <a:rPr lang="en-US" sz="4800" b="1" dirty="0">
                <a:solidFill>
                  <a:schemeClr val="accent6"/>
                </a:solidFill>
                <a:cs typeface="Arial" charset="0"/>
              </a:rPr>
              <a:t>CMS Requirements</a:t>
            </a:r>
          </a:p>
        </p:txBody>
      </p:sp>
      <p:sp>
        <p:nvSpPr>
          <p:cNvPr id="4" name="Slide Number Placeholder 3"/>
          <p:cNvSpPr>
            <a:spLocks noGrp="1"/>
          </p:cNvSpPr>
          <p:nvPr>
            <p:ph type="sldNum" sz="quarter" idx="10"/>
          </p:nvPr>
        </p:nvSpPr>
        <p:spPr/>
        <p:txBody>
          <a:bodyPr/>
          <a:lstStyle/>
          <a:p>
            <a:pPr>
              <a:defRPr/>
            </a:pPr>
            <a:fld id="{374F5015-DDE3-4AF9-AD3C-F5DAC04E2F7F}" type="slidenum">
              <a:rPr lang="en-US" smtClean="0"/>
              <a:pPr>
                <a:defRPr/>
              </a:pPr>
              <a:t>12</a:t>
            </a:fld>
            <a:endParaRPr lang="en-US" dirty="0"/>
          </a:p>
        </p:txBody>
      </p:sp>
      <p:sp>
        <p:nvSpPr>
          <p:cNvPr id="5" name="Content Placeholder 3">
            <a:extLst>
              <a:ext uri="{FF2B5EF4-FFF2-40B4-BE49-F238E27FC236}">
                <a16:creationId xmlns:a16="http://schemas.microsoft.com/office/drawing/2014/main" id="{960C095B-80A8-4E00-892D-D4F9FF59B7AD}"/>
              </a:ext>
            </a:extLst>
          </p:cNvPr>
          <p:cNvSpPr>
            <a:spLocks noGrp="1"/>
          </p:cNvSpPr>
          <p:nvPr>
            <p:ph idx="1"/>
          </p:nvPr>
        </p:nvSpPr>
        <p:spPr>
          <a:xfrm>
            <a:off x="571500" y="1143000"/>
            <a:ext cx="8017524" cy="5410200"/>
          </a:xfrm>
        </p:spPr>
        <p:txBody>
          <a:bodyPr/>
          <a:lstStyle/>
          <a:p>
            <a:pPr marL="385763" indent="-385763">
              <a:buFont typeface="+mj-lt"/>
              <a:buAutoNum type="arabicPeriod"/>
            </a:pPr>
            <a:r>
              <a:rPr lang="en-US" sz="2800" dirty="0">
                <a:solidFill>
                  <a:schemeClr val="accent6"/>
                </a:solidFill>
              </a:rPr>
              <a:t>Develop and implement a water management program that “considers ASHRAE 188 Standard and the CDC Toolkit”. </a:t>
            </a:r>
          </a:p>
          <a:p>
            <a:r>
              <a:rPr lang="en-US" sz="2400" b="1" dirty="0">
                <a:solidFill>
                  <a:srgbClr val="C00000"/>
                </a:solidFill>
              </a:rPr>
              <a:t>CMS goes BEYOND ASHRAE and CDC guidance.</a:t>
            </a:r>
          </a:p>
          <a:p>
            <a:pPr marL="514350" indent="-514350">
              <a:buFont typeface="+mj-lt"/>
              <a:buAutoNum type="arabicPeriod" startAt="2"/>
            </a:pPr>
            <a:r>
              <a:rPr lang="en-US" sz="2800" dirty="0">
                <a:solidFill>
                  <a:schemeClr val="accent6"/>
                </a:solidFill>
              </a:rPr>
              <a:t>Specify testing protocols and ranges for control measures. </a:t>
            </a:r>
          </a:p>
          <a:p>
            <a:r>
              <a:rPr lang="en-US" sz="2400" b="1" dirty="0">
                <a:solidFill>
                  <a:srgbClr val="C00000"/>
                </a:solidFill>
              </a:rPr>
              <a:t>Choose your threshold and limits wisely. </a:t>
            </a:r>
          </a:p>
          <a:p>
            <a:r>
              <a:rPr lang="en-US" sz="2400" b="1" dirty="0">
                <a:solidFill>
                  <a:srgbClr val="C00000"/>
                </a:solidFill>
              </a:rPr>
              <a:t>Select measurement methods and techniques  that are valid, reliable, and relevant. </a:t>
            </a:r>
          </a:p>
          <a:p>
            <a:r>
              <a:rPr lang="en-US" sz="2400" b="1" dirty="0">
                <a:solidFill>
                  <a:srgbClr val="C00000"/>
                </a:solidFill>
              </a:rPr>
              <a:t>Use trained, experienced, and qualified personnel to collect samples.</a:t>
            </a:r>
          </a:p>
          <a:p>
            <a:r>
              <a:rPr lang="en-US" sz="2400" b="1" dirty="0">
                <a:solidFill>
                  <a:srgbClr val="C00000"/>
                </a:solidFill>
              </a:rPr>
              <a:t>Use a certified laboratory to analyze samples. </a:t>
            </a:r>
            <a:endParaRPr lang="en-US" sz="2400" dirty="0">
              <a:solidFill>
                <a:schemeClr val="accent6"/>
              </a:solidFill>
            </a:endParaRPr>
          </a:p>
          <a:p>
            <a:pPr marL="385763" indent="-385763">
              <a:buFont typeface="+mj-lt"/>
              <a:buAutoNum type="arabicPeriod"/>
            </a:pPr>
            <a:endParaRPr lang="en-US" sz="2800" dirty="0">
              <a:solidFill>
                <a:schemeClr val="accent6"/>
              </a:solidFill>
            </a:endParaRPr>
          </a:p>
        </p:txBody>
      </p:sp>
    </p:spTree>
    <p:extLst>
      <p:ext uri="{BB962C8B-B14F-4D97-AF65-F5344CB8AC3E}">
        <p14:creationId xmlns:p14="http://schemas.microsoft.com/office/powerpoint/2010/main" val="31449627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down)">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down)">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down)">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1657350" y="228600"/>
            <a:ext cx="5829300" cy="1102519"/>
          </a:xfrm>
          <a:prstGeom prst="rect">
            <a:avLst/>
          </a:prstGeom>
          <a:noFill/>
          <a:ln w="9525">
            <a:noFill/>
            <a:miter lim="800000"/>
            <a:headEnd/>
            <a:tailEnd/>
          </a:ln>
        </p:spPr>
        <p:txBody>
          <a:bodyPr anchor="ctr"/>
          <a:lstStyle/>
          <a:p>
            <a:pPr algn="ctr"/>
            <a:r>
              <a:rPr lang="en-US" sz="4800" b="1" dirty="0">
                <a:solidFill>
                  <a:schemeClr val="accent6"/>
                </a:solidFill>
                <a:cs typeface="Arial" charset="0"/>
              </a:rPr>
              <a:t>CMS Requirements</a:t>
            </a:r>
          </a:p>
        </p:txBody>
      </p:sp>
      <p:sp>
        <p:nvSpPr>
          <p:cNvPr id="4" name="Slide Number Placeholder 3"/>
          <p:cNvSpPr>
            <a:spLocks noGrp="1"/>
          </p:cNvSpPr>
          <p:nvPr>
            <p:ph type="sldNum" sz="quarter" idx="10"/>
          </p:nvPr>
        </p:nvSpPr>
        <p:spPr/>
        <p:txBody>
          <a:bodyPr/>
          <a:lstStyle/>
          <a:p>
            <a:pPr>
              <a:defRPr/>
            </a:pPr>
            <a:fld id="{374F5015-DDE3-4AF9-AD3C-F5DAC04E2F7F}" type="slidenum">
              <a:rPr lang="en-US" smtClean="0"/>
              <a:pPr>
                <a:defRPr/>
              </a:pPr>
              <a:t>13</a:t>
            </a:fld>
            <a:endParaRPr lang="en-US" dirty="0"/>
          </a:p>
        </p:txBody>
      </p:sp>
      <p:sp>
        <p:nvSpPr>
          <p:cNvPr id="5" name="Content Placeholder 3">
            <a:extLst>
              <a:ext uri="{FF2B5EF4-FFF2-40B4-BE49-F238E27FC236}">
                <a16:creationId xmlns:a16="http://schemas.microsoft.com/office/drawing/2014/main" id="{960C095B-80A8-4E00-892D-D4F9FF59B7AD}"/>
              </a:ext>
            </a:extLst>
          </p:cNvPr>
          <p:cNvSpPr>
            <a:spLocks noGrp="1"/>
          </p:cNvSpPr>
          <p:nvPr>
            <p:ph idx="1"/>
          </p:nvPr>
        </p:nvSpPr>
        <p:spPr>
          <a:xfrm>
            <a:off x="571500" y="1143000"/>
            <a:ext cx="8017524" cy="5410200"/>
          </a:xfrm>
        </p:spPr>
        <p:txBody>
          <a:bodyPr/>
          <a:lstStyle/>
          <a:p>
            <a:pPr marL="514350" indent="-514350">
              <a:buFont typeface="+mj-lt"/>
              <a:buAutoNum type="arabicPeriod" startAt="3"/>
            </a:pPr>
            <a:r>
              <a:rPr lang="en-US" sz="2800" dirty="0">
                <a:solidFill>
                  <a:schemeClr val="accent6"/>
                </a:solidFill>
              </a:rPr>
              <a:t>Establish a documentation program for all test results AND corrective actions for when control limits are not maintained. </a:t>
            </a:r>
          </a:p>
          <a:p>
            <a:r>
              <a:rPr lang="en-US" sz="2400" b="1" dirty="0">
                <a:solidFill>
                  <a:srgbClr val="C00000"/>
                </a:solidFill>
              </a:rPr>
              <a:t>Creates a MOUNTAIN OF DATA. </a:t>
            </a:r>
          </a:p>
          <a:p>
            <a:r>
              <a:rPr lang="en-US" sz="2400" b="1" dirty="0">
                <a:solidFill>
                  <a:srgbClr val="C00000"/>
                </a:solidFill>
              </a:rPr>
              <a:t>How does data on paper in log books get analyzed? </a:t>
            </a:r>
          </a:p>
          <a:p>
            <a:r>
              <a:rPr lang="en-US" sz="2400" b="1" dirty="0">
                <a:solidFill>
                  <a:srgbClr val="C00000"/>
                </a:solidFill>
              </a:rPr>
              <a:t>Outside contractors may not participate and record all of their corrective actions. </a:t>
            </a:r>
          </a:p>
          <a:p>
            <a:r>
              <a:rPr lang="en-US" sz="2400" b="1" dirty="0">
                <a:solidFill>
                  <a:srgbClr val="C00000"/>
                </a:solidFill>
              </a:rPr>
              <a:t>Contracts for Cooling Tower Service providers probably do not comply with the WMP.</a:t>
            </a:r>
          </a:p>
          <a:p>
            <a:r>
              <a:rPr lang="en-US" sz="2400" b="1" dirty="0">
                <a:solidFill>
                  <a:srgbClr val="C00000"/>
                </a:solidFill>
              </a:rPr>
              <a:t>Validation of Program Effectiveness and Corrective Actions or Treatment performed by person or vendors who are responsible for doing the work “Self-Grading” homework poses a risk. </a:t>
            </a:r>
            <a:endParaRPr lang="en-US" sz="2400" dirty="0">
              <a:solidFill>
                <a:schemeClr val="accent6"/>
              </a:solidFill>
            </a:endParaRPr>
          </a:p>
          <a:p>
            <a:pPr marL="385763" indent="-385763">
              <a:buFont typeface="+mj-lt"/>
              <a:buAutoNum type="arabicPeriod" startAt="3"/>
            </a:pPr>
            <a:endParaRPr lang="en-US" sz="2800" dirty="0">
              <a:solidFill>
                <a:schemeClr val="accent6"/>
              </a:solidFill>
            </a:endParaRPr>
          </a:p>
        </p:txBody>
      </p:sp>
    </p:spTree>
    <p:extLst>
      <p:ext uri="{BB962C8B-B14F-4D97-AF65-F5344CB8AC3E}">
        <p14:creationId xmlns:p14="http://schemas.microsoft.com/office/powerpoint/2010/main" val="5138765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down)">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down)">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1657350" y="228600"/>
            <a:ext cx="5829300" cy="1102519"/>
          </a:xfrm>
          <a:prstGeom prst="rect">
            <a:avLst/>
          </a:prstGeom>
          <a:noFill/>
          <a:ln w="9525">
            <a:noFill/>
            <a:miter lim="800000"/>
            <a:headEnd/>
            <a:tailEnd/>
          </a:ln>
        </p:spPr>
        <p:txBody>
          <a:bodyPr anchor="ctr"/>
          <a:lstStyle/>
          <a:p>
            <a:pPr algn="ctr"/>
            <a:r>
              <a:rPr lang="en-US" sz="4800" b="1" dirty="0">
                <a:solidFill>
                  <a:schemeClr val="accent6"/>
                </a:solidFill>
                <a:cs typeface="Arial" charset="0"/>
              </a:rPr>
              <a:t>CMS Requirements</a:t>
            </a:r>
          </a:p>
        </p:txBody>
      </p:sp>
      <p:sp>
        <p:nvSpPr>
          <p:cNvPr id="4" name="Slide Number Placeholder 3"/>
          <p:cNvSpPr>
            <a:spLocks noGrp="1"/>
          </p:cNvSpPr>
          <p:nvPr>
            <p:ph type="sldNum" sz="quarter" idx="10"/>
          </p:nvPr>
        </p:nvSpPr>
        <p:spPr/>
        <p:txBody>
          <a:bodyPr/>
          <a:lstStyle/>
          <a:p>
            <a:pPr>
              <a:defRPr/>
            </a:pPr>
            <a:fld id="{374F5015-DDE3-4AF9-AD3C-F5DAC04E2F7F}" type="slidenum">
              <a:rPr lang="en-US" smtClean="0"/>
              <a:pPr>
                <a:defRPr/>
              </a:pPr>
              <a:t>14</a:t>
            </a:fld>
            <a:endParaRPr lang="en-US" dirty="0"/>
          </a:p>
        </p:txBody>
      </p:sp>
      <p:sp>
        <p:nvSpPr>
          <p:cNvPr id="5" name="Content Placeholder 3">
            <a:extLst>
              <a:ext uri="{FF2B5EF4-FFF2-40B4-BE49-F238E27FC236}">
                <a16:creationId xmlns:a16="http://schemas.microsoft.com/office/drawing/2014/main" id="{960C095B-80A8-4E00-892D-D4F9FF59B7AD}"/>
              </a:ext>
            </a:extLst>
          </p:cNvPr>
          <p:cNvSpPr>
            <a:spLocks noGrp="1"/>
          </p:cNvSpPr>
          <p:nvPr>
            <p:ph idx="1"/>
          </p:nvPr>
        </p:nvSpPr>
        <p:spPr>
          <a:xfrm>
            <a:off x="571500" y="1143000"/>
            <a:ext cx="8017524" cy="5410200"/>
          </a:xfrm>
        </p:spPr>
        <p:txBody>
          <a:bodyPr/>
          <a:lstStyle/>
          <a:p>
            <a:pPr marL="514350" indent="-514350">
              <a:buFont typeface="+mj-lt"/>
              <a:buAutoNum type="arabicPeriod" startAt="4"/>
            </a:pPr>
            <a:r>
              <a:rPr lang="en-US" sz="2800" dirty="0">
                <a:solidFill>
                  <a:schemeClr val="accent6"/>
                </a:solidFill>
              </a:rPr>
              <a:t>Comply with all other applicable Federal, State, and Local requirements. </a:t>
            </a:r>
          </a:p>
          <a:p>
            <a:r>
              <a:rPr lang="en-US" sz="2400" b="1" dirty="0">
                <a:solidFill>
                  <a:srgbClr val="C00000"/>
                </a:solidFill>
              </a:rPr>
              <a:t>A litany of water-related requirements exist that either limit your actions or increase the risk of Legionella amplification within water systems.</a:t>
            </a:r>
          </a:p>
          <a:p>
            <a:r>
              <a:rPr lang="en-US" sz="2400" b="1" dirty="0">
                <a:solidFill>
                  <a:srgbClr val="C00000"/>
                </a:solidFill>
              </a:rPr>
              <a:t>Safe Drinking Water Act (SDWA)</a:t>
            </a:r>
          </a:p>
          <a:p>
            <a:r>
              <a:rPr lang="en-US" sz="2400" b="1" dirty="0">
                <a:solidFill>
                  <a:srgbClr val="C00000"/>
                </a:solidFill>
              </a:rPr>
              <a:t>Cooling Tower Regulations (NYC and New Orleans)</a:t>
            </a:r>
          </a:p>
          <a:p>
            <a:r>
              <a:rPr lang="en-US" sz="2400" b="1" dirty="0">
                <a:solidFill>
                  <a:srgbClr val="C00000"/>
                </a:solidFill>
              </a:rPr>
              <a:t>Scalding Limits in Plumbing Codes and Healthcare Regulations</a:t>
            </a:r>
          </a:p>
          <a:p>
            <a:r>
              <a:rPr lang="en-US" sz="2400" b="1" dirty="0">
                <a:solidFill>
                  <a:srgbClr val="C00000"/>
                </a:solidFill>
              </a:rPr>
              <a:t>Water Conservation Requirements </a:t>
            </a:r>
          </a:p>
          <a:p>
            <a:r>
              <a:rPr lang="en-US" sz="2400" b="1" dirty="0">
                <a:solidFill>
                  <a:srgbClr val="C00000"/>
                </a:solidFill>
              </a:rPr>
              <a:t>Disposal of chlorinated water limits…</a:t>
            </a:r>
          </a:p>
          <a:p>
            <a:r>
              <a:rPr lang="en-US" sz="2400" b="1" dirty="0">
                <a:solidFill>
                  <a:srgbClr val="C00000"/>
                </a:solidFill>
              </a:rPr>
              <a:t>Chemical Rx must comply with FIFRA, and sometimes State regulations as a Biocide</a:t>
            </a:r>
            <a:endParaRPr lang="en-US" sz="2400" dirty="0">
              <a:solidFill>
                <a:schemeClr val="accent6"/>
              </a:solidFill>
            </a:endParaRPr>
          </a:p>
          <a:p>
            <a:pPr marL="385763" indent="-385763">
              <a:buFont typeface="+mj-lt"/>
              <a:buAutoNum type="arabicPeriod" startAt="4"/>
            </a:pPr>
            <a:endParaRPr lang="en-US" sz="2800" dirty="0">
              <a:solidFill>
                <a:schemeClr val="accent6"/>
              </a:solidFill>
            </a:endParaRPr>
          </a:p>
        </p:txBody>
      </p:sp>
    </p:spTree>
    <p:extLst>
      <p:ext uri="{BB962C8B-B14F-4D97-AF65-F5344CB8AC3E}">
        <p14:creationId xmlns:p14="http://schemas.microsoft.com/office/powerpoint/2010/main" val="2618484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down)">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down)">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down)">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wipe(down)">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37BCA-272C-402A-B627-B10726BB879E}"/>
              </a:ext>
            </a:extLst>
          </p:cNvPr>
          <p:cNvSpPr>
            <a:spLocks noGrp="1"/>
          </p:cNvSpPr>
          <p:nvPr>
            <p:ph type="title"/>
          </p:nvPr>
        </p:nvSpPr>
        <p:spPr>
          <a:xfrm>
            <a:off x="457200" y="350837"/>
            <a:ext cx="8229600" cy="762000"/>
          </a:xfrm>
        </p:spPr>
        <p:txBody>
          <a:bodyPr/>
          <a:lstStyle/>
          <a:p>
            <a:r>
              <a:rPr lang="en-US" b="1" dirty="0">
                <a:solidFill>
                  <a:schemeClr val="accent6"/>
                </a:solidFill>
              </a:rPr>
              <a:t>How to Quickly Assess a WMP</a:t>
            </a:r>
          </a:p>
        </p:txBody>
      </p:sp>
      <p:sp>
        <p:nvSpPr>
          <p:cNvPr id="3" name="Content Placeholder 2">
            <a:extLst>
              <a:ext uri="{FF2B5EF4-FFF2-40B4-BE49-F238E27FC236}">
                <a16:creationId xmlns:a16="http://schemas.microsoft.com/office/drawing/2014/main" id="{BDA7E227-5E6D-4CE7-8672-FA6EEFF5F3BB}"/>
              </a:ext>
            </a:extLst>
          </p:cNvPr>
          <p:cNvSpPr>
            <a:spLocks noGrp="1"/>
          </p:cNvSpPr>
          <p:nvPr>
            <p:ph idx="1"/>
          </p:nvPr>
        </p:nvSpPr>
        <p:spPr>
          <a:xfrm>
            <a:off x="457200" y="1112838"/>
            <a:ext cx="8229600" cy="5013326"/>
          </a:xfrm>
        </p:spPr>
        <p:txBody>
          <a:bodyPr/>
          <a:lstStyle/>
          <a:p>
            <a:r>
              <a:rPr lang="en-US" b="1" dirty="0">
                <a:solidFill>
                  <a:schemeClr val="accent6"/>
                </a:solidFill>
              </a:rPr>
              <a:t>Was it written by “Corporate” and does it “Apply to ALL Facilities”?</a:t>
            </a:r>
          </a:p>
          <a:p>
            <a:r>
              <a:rPr lang="en-US" b="1" dirty="0">
                <a:solidFill>
                  <a:schemeClr val="accent6"/>
                </a:solidFill>
              </a:rPr>
              <a:t>Are the individual NAMES of the WMT listed?</a:t>
            </a:r>
          </a:p>
          <a:p>
            <a:r>
              <a:rPr lang="en-US" b="1" dirty="0">
                <a:solidFill>
                  <a:schemeClr val="accent6"/>
                </a:solidFill>
              </a:rPr>
              <a:t>Review the Meeting Minutes of last few WMT Meetings.</a:t>
            </a:r>
          </a:p>
          <a:p>
            <a:r>
              <a:rPr lang="en-US" b="1" dirty="0">
                <a:solidFill>
                  <a:schemeClr val="accent6"/>
                </a:solidFill>
              </a:rPr>
              <a:t>Review the Corrective Actions Log.</a:t>
            </a:r>
          </a:p>
          <a:p>
            <a:r>
              <a:rPr lang="en-US" b="1" dirty="0">
                <a:solidFill>
                  <a:schemeClr val="accent6"/>
                </a:solidFill>
              </a:rPr>
              <a:t>Review the Contingency Response Plan for each System.</a:t>
            </a:r>
          </a:p>
          <a:p>
            <a:r>
              <a:rPr lang="en-US" b="1" dirty="0">
                <a:solidFill>
                  <a:schemeClr val="accent6"/>
                </a:solidFill>
              </a:rPr>
              <a:t>Is there a Water System Schematic, such as…</a:t>
            </a:r>
          </a:p>
        </p:txBody>
      </p:sp>
    </p:spTree>
    <p:extLst>
      <p:ext uri="{BB962C8B-B14F-4D97-AF65-F5344CB8AC3E}">
        <p14:creationId xmlns:p14="http://schemas.microsoft.com/office/powerpoint/2010/main" val="300136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15E45-776E-45F8-AB2A-88BB75405945}"/>
              </a:ext>
            </a:extLst>
          </p:cNvPr>
          <p:cNvPicPr>
            <a:picLocks noChangeAspect="1"/>
          </p:cNvPicPr>
          <p:nvPr/>
        </p:nvPicPr>
        <p:blipFill>
          <a:blip r:embed="rId2"/>
          <a:stretch>
            <a:fillRect/>
          </a:stretch>
        </p:blipFill>
        <p:spPr>
          <a:xfrm>
            <a:off x="354745" y="228600"/>
            <a:ext cx="8534919" cy="6476999"/>
          </a:xfrm>
          <a:prstGeom prst="rect">
            <a:avLst/>
          </a:prstGeom>
        </p:spPr>
      </p:pic>
    </p:spTree>
    <p:extLst>
      <p:ext uri="{BB962C8B-B14F-4D97-AF65-F5344CB8AC3E}">
        <p14:creationId xmlns:p14="http://schemas.microsoft.com/office/powerpoint/2010/main" val="2855151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FA8DC0-9C30-4B48-A510-E0789EA9BDB3}"/>
              </a:ext>
            </a:extLst>
          </p:cNvPr>
          <p:cNvPicPr>
            <a:picLocks noChangeAspect="1"/>
          </p:cNvPicPr>
          <p:nvPr/>
        </p:nvPicPr>
        <p:blipFill>
          <a:blip r:embed="rId2"/>
          <a:stretch>
            <a:fillRect/>
          </a:stretch>
        </p:blipFill>
        <p:spPr>
          <a:xfrm>
            <a:off x="140634" y="685800"/>
            <a:ext cx="8927165" cy="5526287"/>
          </a:xfrm>
          <a:prstGeom prst="rect">
            <a:avLst/>
          </a:prstGeom>
        </p:spPr>
      </p:pic>
    </p:spTree>
    <p:extLst>
      <p:ext uri="{BB962C8B-B14F-4D97-AF65-F5344CB8AC3E}">
        <p14:creationId xmlns:p14="http://schemas.microsoft.com/office/powerpoint/2010/main" val="1680261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576571"/>
          </a:xfrm>
        </p:spPr>
        <p:txBody>
          <a:bodyPr/>
          <a:lstStyle/>
          <a:p>
            <a:r>
              <a:rPr lang="en-US" sz="3200" dirty="0">
                <a:solidFill>
                  <a:schemeClr val="accent4">
                    <a:lumMod val="50000"/>
                  </a:schemeClr>
                </a:solidFill>
              </a:rPr>
              <a:t>What is a </a:t>
            </a:r>
            <a:r>
              <a:rPr lang="en-US" sz="3200" i="1" dirty="0">
                <a:solidFill>
                  <a:schemeClr val="accent4">
                    <a:lumMod val="50000"/>
                  </a:schemeClr>
                </a:solidFill>
              </a:rPr>
              <a:t>Legionella</a:t>
            </a:r>
            <a:r>
              <a:rPr lang="en-US" sz="3200" dirty="0">
                <a:solidFill>
                  <a:schemeClr val="accent4">
                    <a:lumMod val="50000"/>
                  </a:schemeClr>
                </a:solidFill>
              </a:rPr>
              <a:t> Source Risk Assessment?</a:t>
            </a:r>
          </a:p>
        </p:txBody>
      </p:sp>
      <p:sp>
        <p:nvSpPr>
          <p:cNvPr id="3" name="Content Placeholder 2"/>
          <p:cNvSpPr>
            <a:spLocks noGrp="1"/>
          </p:cNvSpPr>
          <p:nvPr>
            <p:ph type="body" sz="quarter" idx="10"/>
          </p:nvPr>
        </p:nvSpPr>
        <p:spPr>
          <a:xfrm>
            <a:off x="427463" y="990600"/>
            <a:ext cx="4984486" cy="5562599"/>
          </a:xfrm>
        </p:spPr>
        <p:txBody>
          <a:bodyPr/>
          <a:lstStyle/>
          <a:p>
            <a:r>
              <a:rPr lang="en-US" sz="2400" dirty="0">
                <a:solidFill>
                  <a:schemeClr val="accent6"/>
                </a:solidFill>
              </a:rPr>
              <a:t>Not defined in ASHRAE 188</a:t>
            </a:r>
          </a:p>
          <a:p>
            <a:r>
              <a:rPr lang="en-US" sz="2400" dirty="0">
                <a:solidFill>
                  <a:schemeClr val="accent6"/>
                </a:solidFill>
              </a:rPr>
              <a:t>Not defined in CDC Toolkit</a:t>
            </a:r>
          </a:p>
          <a:p>
            <a:r>
              <a:rPr lang="en-US" sz="2400" dirty="0">
                <a:solidFill>
                  <a:schemeClr val="accent6"/>
                </a:solidFill>
              </a:rPr>
              <a:t>Is defined in AIHA Guidance on the </a:t>
            </a:r>
            <a:r>
              <a:rPr lang="en-US" sz="2400" u="sng" dirty="0">
                <a:solidFill>
                  <a:schemeClr val="accent6"/>
                </a:solidFill>
              </a:rPr>
              <a:t>Recognition, Evaluation, and Control of </a:t>
            </a:r>
            <a:r>
              <a:rPr lang="en-US" sz="2400" i="1" u="sng" dirty="0">
                <a:solidFill>
                  <a:schemeClr val="accent6"/>
                </a:solidFill>
              </a:rPr>
              <a:t>Legionella</a:t>
            </a:r>
            <a:r>
              <a:rPr lang="en-US" sz="2400" u="sng" dirty="0">
                <a:solidFill>
                  <a:schemeClr val="accent6"/>
                </a:solidFill>
              </a:rPr>
              <a:t> in Building Water Systems</a:t>
            </a:r>
            <a:endParaRPr lang="en-US" sz="2400" i="1" u="sng" dirty="0">
              <a:solidFill>
                <a:schemeClr val="accent6"/>
              </a:solidFill>
            </a:endParaRPr>
          </a:p>
          <a:p>
            <a:r>
              <a:rPr lang="en-US" sz="2400" dirty="0">
                <a:solidFill>
                  <a:schemeClr val="accent6"/>
                </a:solidFill>
              </a:rPr>
              <a:t>Routine vs. Investigative</a:t>
            </a:r>
          </a:p>
          <a:p>
            <a:endParaRPr lang="en-US" sz="1100" dirty="0">
              <a:solidFill>
                <a:schemeClr val="accent6"/>
              </a:solidFill>
            </a:endParaRPr>
          </a:p>
          <a:p>
            <a:pPr marL="0" indent="0">
              <a:buNone/>
            </a:pPr>
            <a:r>
              <a:rPr lang="en-US" sz="2400" dirty="0">
                <a:solidFill>
                  <a:schemeClr val="accent6"/>
                </a:solidFill>
              </a:rPr>
              <a:t>“The primary goal of a </a:t>
            </a:r>
            <a:r>
              <a:rPr lang="en-US" sz="2400" i="1" dirty="0">
                <a:solidFill>
                  <a:schemeClr val="accent6"/>
                </a:solidFill>
              </a:rPr>
              <a:t>Legionella</a:t>
            </a:r>
            <a:r>
              <a:rPr lang="en-US" sz="2400" dirty="0">
                <a:solidFill>
                  <a:schemeClr val="accent6"/>
                </a:solidFill>
              </a:rPr>
              <a:t> risk assessment is to identify potential amplification sites and transmission sources…in order to minimize exposure risks”</a:t>
            </a:r>
          </a:p>
          <a:p>
            <a:pPr marL="0" indent="0">
              <a:buNone/>
            </a:pPr>
            <a:endParaRPr lang="en-US" dirty="0"/>
          </a:p>
        </p:txBody>
      </p:sp>
      <p:pic>
        <p:nvPicPr>
          <p:cNvPr id="6" name="Picture 1">
            <a:extLst>
              <a:ext uri="{FF2B5EF4-FFF2-40B4-BE49-F238E27FC236}">
                <a16:creationId xmlns:a16="http://schemas.microsoft.com/office/drawing/2014/main" id="{CF5F7D25-4681-4554-8E3D-442F949866C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8849" y="1643831"/>
            <a:ext cx="307816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F4359346-742E-4FAA-BF1E-AD372190B6FB}"/>
              </a:ext>
            </a:extLst>
          </p:cNvPr>
          <p:cNvPicPr>
            <a:picLocks noChangeAspect="1"/>
          </p:cNvPicPr>
          <p:nvPr/>
        </p:nvPicPr>
        <p:blipFill>
          <a:blip r:embed="rId4"/>
          <a:stretch>
            <a:fillRect/>
          </a:stretch>
        </p:blipFill>
        <p:spPr>
          <a:xfrm>
            <a:off x="5715000" y="1905000"/>
            <a:ext cx="3267046" cy="3581400"/>
          </a:xfrm>
          <a:prstGeom prst="rect">
            <a:avLst/>
          </a:prstGeom>
        </p:spPr>
      </p:pic>
      <p:pic>
        <p:nvPicPr>
          <p:cNvPr id="10" name="Picture 2">
            <a:extLst>
              <a:ext uri="{FF2B5EF4-FFF2-40B4-BE49-F238E27FC236}">
                <a16:creationId xmlns:a16="http://schemas.microsoft.com/office/drawing/2014/main" id="{18EB439A-D7F7-493E-A8DB-E0DC08D62305}"/>
              </a:ext>
            </a:extLst>
          </p:cNvPr>
          <p:cNvPicPr>
            <a:picLocks noChangeAspect="1"/>
          </p:cNvPicPr>
          <p:nvPr/>
        </p:nvPicPr>
        <p:blipFill>
          <a:blip r:embed="rId5">
            <a:extLst>
              <a:ext uri="{28A0092B-C50C-407E-A947-70E740481C1C}">
                <a14:useLocalDpi xmlns:a14="http://schemas.microsoft.com/office/drawing/2010/main" val="0"/>
              </a:ext>
            </a:extLst>
          </a:blip>
          <a:srcRect l="34000" t="14445" r="32500" b="7333"/>
          <a:stretch>
            <a:fillRect/>
          </a:stretch>
        </p:blipFill>
        <p:spPr bwMode="auto">
          <a:xfrm>
            <a:off x="5926983" y="2211358"/>
            <a:ext cx="2890341" cy="3795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51628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296786"/>
          </a:xfrm>
        </p:spPr>
        <p:txBody>
          <a:bodyPr>
            <a:normAutofit lnSpcReduction="10000"/>
          </a:bodyPr>
          <a:lstStyle/>
          <a:p>
            <a:pPr marL="114300" lvl="0" eaLnBrk="0" fontAlgn="base" hangingPunct="0">
              <a:spcBef>
                <a:spcPts val="600"/>
              </a:spcBef>
              <a:spcAft>
                <a:spcPct val="0"/>
              </a:spcAft>
              <a:buClr>
                <a:srgbClr val="93A299"/>
              </a:buClr>
              <a:buNone/>
              <a:defRPr/>
            </a:pPr>
            <a:r>
              <a:rPr lang="en-US" altLang="en-US" sz="4000" b="1" u="sng" dirty="0">
                <a:solidFill>
                  <a:schemeClr val="accent6"/>
                </a:solidFill>
                <a:latin typeface="Tw Cen MT" panose="020B0602020104020603" pitchFamily="34" charset="0"/>
              </a:rPr>
              <a:t>Recognition, Evaluation, and Control of </a:t>
            </a:r>
            <a:r>
              <a:rPr lang="en-US" altLang="en-US" sz="4000" b="1" i="1" u="sng" dirty="0">
                <a:solidFill>
                  <a:schemeClr val="accent6"/>
                </a:solidFill>
                <a:latin typeface="Tw Cen MT" panose="020B0602020104020603" pitchFamily="34" charset="0"/>
              </a:rPr>
              <a:t>Legionella</a:t>
            </a:r>
            <a:r>
              <a:rPr lang="en-US" altLang="en-US" sz="4000" b="1" u="sng" dirty="0">
                <a:solidFill>
                  <a:schemeClr val="accent6"/>
                </a:solidFill>
                <a:latin typeface="Tw Cen MT" panose="020B0602020104020603" pitchFamily="34" charset="0"/>
              </a:rPr>
              <a:t> in Building Water Systems</a:t>
            </a:r>
            <a:r>
              <a:rPr lang="en-US" altLang="en-US" sz="4000" b="1" dirty="0">
                <a:solidFill>
                  <a:schemeClr val="accent6"/>
                </a:solidFill>
                <a:latin typeface="Tw Cen MT" panose="020B0602020104020603" pitchFamily="34" charset="0"/>
              </a:rPr>
              <a:t> </a:t>
            </a:r>
          </a:p>
          <a:p>
            <a:pPr marL="342900" lvl="0" indent="-228600" eaLnBrk="0" fontAlgn="base" hangingPunct="0">
              <a:spcBef>
                <a:spcPts val="1200"/>
              </a:spcBef>
              <a:spcAft>
                <a:spcPct val="0"/>
              </a:spcAft>
              <a:buClr>
                <a:srgbClr val="93A299"/>
              </a:buClr>
              <a:buFont typeface="Arial" panose="020B0604020202020204" pitchFamily="34" charset="0"/>
              <a:buChar char="•"/>
              <a:defRPr/>
            </a:pPr>
            <a:r>
              <a:rPr lang="en-US" altLang="en-US" sz="2600" b="1" dirty="0">
                <a:solidFill>
                  <a:schemeClr val="accent6"/>
                </a:solidFill>
                <a:latin typeface="Tw Cen MT" panose="020B0602020104020603" pitchFamily="34" charset="0"/>
              </a:rPr>
              <a:t>Incorporates industrial hygiene approaches.</a:t>
            </a:r>
          </a:p>
          <a:p>
            <a:pPr marL="342900" lvl="0" indent="-228600" eaLnBrk="0" fontAlgn="base" hangingPunct="0">
              <a:spcBef>
                <a:spcPts val="1200"/>
              </a:spcBef>
              <a:spcAft>
                <a:spcPct val="0"/>
              </a:spcAft>
              <a:buClr>
                <a:srgbClr val="93A299"/>
              </a:buClr>
              <a:buFont typeface="Arial" panose="020B0604020202020204" pitchFamily="34" charset="0"/>
              <a:buChar char="•"/>
              <a:defRPr/>
            </a:pPr>
            <a:r>
              <a:rPr lang="en-US" altLang="en-US" sz="2600" b="1" dirty="0">
                <a:solidFill>
                  <a:schemeClr val="accent6"/>
                </a:solidFill>
                <a:latin typeface="Tw Cen MT" panose="020B0602020104020603" pitchFamily="34" charset="0"/>
              </a:rPr>
              <a:t>Focuses on proactive prevention.</a:t>
            </a:r>
          </a:p>
          <a:p>
            <a:pPr marL="342900" lvl="0" indent="-228600" eaLnBrk="0" fontAlgn="base" hangingPunct="0">
              <a:spcBef>
                <a:spcPts val="1200"/>
              </a:spcBef>
              <a:spcAft>
                <a:spcPct val="0"/>
              </a:spcAft>
              <a:buClr>
                <a:srgbClr val="93A299"/>
              </a:buClr>
              <a:buFont typeface="Arial" panose="020B0604020202020204" pitchFamily="34" charset="0"/>
              <a:buChar char="•"/>
              <a:defRPr/>
            </a:pPr>
            <a:r>
              <a:rPr lang="en-US" altLang="en-US" sz="2600" b="1" dirty="0">
                <a:solidFill>
                  <a:schemeClr val="accent6"/>
                </a:solidFill>
                <a:latin typeface="Tw Cen MT" panose="020B0602020104020603" pitchFamily="34" charset="0"/>
              </a:rPr>
              <a:t>Prevent disease through source                   identification, risk assessment, and control.</a:t>
            </a:r>
          </a:p>
          <a:p>
            <a:pPr indent="-228600" eaLnBrk="0" hangingPunct="0">
              <a:spcBef>
                <a:spcPts val="1200"/>
              </a:spcBef>
              <a:buClr>
                <a:srgbClr val="93A299"/>
              </a:buClr>
              <a:defRPr/>
            </a:pPr>
            <a:r>
              <a:rPr lang="en-US" sz="2600" b="1" dirty="0">
                <a:solidFill>
                  <a:schemeClr val="accent6"/>
                </a:solidFill>
                <a:latin typeface="Tw Cen MT" panose="020B0602020104020603" pitchFamily="34" charset="0"/>
              </a:rPr>
              <a:t>Avoiding exposure to </a:t>
            </a:r>
            <a:r>
              <a:rPr lang="en-US" sz="2600" b="1" i="1" dirty="0">
                <a:solidFill>
                  <a:schemeClr val="accent6"/>
                </a:solidFill>
                <a:latin typeface="Tw Cen MT" panose="020B0602020104020603" pitchFamily="34" charset="0"/>
              </a:rPr>
              <a:t>Legionella</a:t>
            </a:r>
            <a:r>
              <a:rPr lang="en-US" sz="2600" b="1" dirty="0">
                <a:solidFill>
                  <a:schemeClr val="accent6"/>
                </a:solidFill>
                <a:latin typeface="Tw Cen MT" panose="020B0602020104020603" pitchFamily="34" charset="0"/>
              </a:rPr>
              <a:t> amplification sources through effective source identification and control holds the most promise to prevent outbreaks and sporadic cases of Legionnaires’ disease.</a:t>
            </a:r>
          </a:p>
          <a:p>
            <a:pPr marL="342900" lvl="0" indent="-228600" eaLnBrk="0" fontAlgn="base" hangingPunct="0">
              <a:spcBef>
                <a:spcPts val="1200"/>
              </a:spcBef>
              <a:spcAft>
                <a:spcPct val="0"/>
              </a:spcAft>
              <a:buClr>
                <a:srgbClr val="93A299"/>
              </a:buClr>
              <a:buFont typeface="Arial" panose="020B0604020202020204" pitchFamily="34" charset="0"/>
              <a:buChar char="•"/>
              <a:defRPr/>
            </a:pPr>
            <a:endParaRPr lang="en-US" sz="2600" b="1" dirty="0">
              <a:solidFill>
                <a:schemeClr val="accent6"/>
              </a:solidFill>
            </a:endParaRPr>
          </a:p>
        </p:txBody>
      </p:sp>
      <p:sp>
        <p:nvSpPr>
          <p:cNvPr id="3" name="Title 2"/>
          <p:cNvSpPr>
            <a:spLocks noGrp="1"/>
          </p:cNvSpPr>
          <p:nvPr>
            <p:ph type="title"/>
          </p:nvPr>
        </p:nvSpPr>
        <p:spPr>
          <a:xfrm>
            <a:off x="459059" y="457200"/>
            <a:ext cx="8229600" cy="685800"/>
          </a:xfrm>
        </p:spPr>
        <p:txBody>
          <a:bodyPr/>
          <a:lstStyle/>
          <a:p>
            <a:r>
              <a:rPr lang="en-US" sz="3200" b="1" dirty="0">
                <a:solidFill>
                  <a:schemeClr val="accent4">
                    <a:lumMod val="50000"/>
                  </a:schemeClr>
                </a:solidFill>
                <a:latin typeface="Calibri" pitchFamily="34" charset="0"/>
              </a:rPr>
              <a:t>AIHA Guideline</a:t>
            </a:r>
          </a:p>
        </p:txBody>
      </p:sp>
      <p:pic>
        <p:nvPicPr>
          <p:cNvPr id="4" name="Picture 3"/>
          <p:cNvPicPr>
            <a:picLocks noChangeAspect="1"/>
          </p:cNvPicPr>
          <p:nvPr/>
        </p:nvPicPr>
        <p:blipFill>
          <a:blip r:embed="rId2" cstate="print"/>
          <a:stretch>
            <a:fillRect/>
          </a:stretch>
        </p:blipFill>
        <p:spPr>
          <a:xfrm>
            <a:off x="7010400" y="2438400"/>
            <a:ext cx="1986595" cy="261029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down)">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accent6"/>
                </a:solidFill>
              </a:rPr>
              <a:t>Industrial Hygiene Approach to </a:t>
            </a:r>
            <a:r>
              <a:rPr lang="en-US" sz="3200" i="1" dirty="0">
                <a:solidFill>
                  <a:schemeClr val="accent6"/>
                </a:solidFill>
              </a:rPr>
              <a:t>Legionella</a:t>
            </a:r>
            <a:r>
              <a:rPr lang="en-US" sz="3200" dirty="0">
                <a:solidFill>
                  <a:schemeClr val="accent6"/>
                </a:solidFill>
              </a:rPr>
              <a:t> Prevention</a:t>
            </a:r>
          </a:p>
        </p:txBody>
      </p:sp>
      <p:sp>
        <p:nvSpPr>
          <p:cNvPr id="3" name="Content Placeholder 2"/>
          <p:cNvSpPr>
            <a:spLocks noGrp="1"/>
          </p:cNvSpPr>
          <p:nvPr>
            <p:ph idx="1"/>
          </p:nvPr>
        </p:nvSpPr>
        <p:spPr>
          <a:xfrm>
            <a:off x="457200" y="1600201"/>
            <a:ext cx="8229600" cy="3276599"/>
          </a:xfrm>
        </p:spPr>
        <p:txBody>
          <a:bodyPr/>
          <a:lstStyle/>
          <a:p>
            <a:pPr marL="0" indent="0">
              <a:buNone/>
            </a:pPr>
            <a:r>
              <a:rPr lang="en-US" sz="3200" dirty="0">
                <a:solidFill>
                  <a:schemeClr val="accent6"/>
                </a:solidFill>
              </a:rPr>
              <a:t>Industrial Hygiene is defined as “that science/art devoted to the anticipation, recognition, evaluation, and control of those environmental factors or stresses arising in or from the workplace, which may cause sickness, impaired health and well-being, or significant discomfort among workers or among citizens of the community.”</a:t>
            </a:r>
          </a:p>
          <a:p>
            <a:pPr lvl="1"/>
            <a:endParaRPr lang="en-US" dirty="0"/>
          </a:p>
        </p:txBody>
      </p:sp>
    </p:spTree>
    <p:extLst>
      <p:ext uri="{BB962C8B-B14F-4D97-AF65-F5344CB8AC3E}">
        <p14:creationId xmlns:p14="http://schemas.microsoft.com/office/powerpoint/2010/main" val="35895079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1020762"/>
          </a:xfrm>
        </p:spPr>
        <p:txBody>
          <a:bodyPr/>
          <a:lstStyle/>
          <a:p>
            <a:r>
              <a:rPr lang="en-US" sz="4000" dirty="0">
                <a:solidFill>
                  <a:srgbClr val="333333"/>
                </a:solidFill>
              </a:rPr>
              <a:t>According to the CDC (2017 Toolkit)</a:t>
            </a:r>
          </a:p>
        </p:txBody>
      </p:sp>
      <p:sp>
        <p:nvSpPr>
          <p:cNvPr id="3" name="Content Placeholder 2"/>
          <p:cNvSpPr>
            <a:spLocks noGrp="1"/>
          </p:cNvSpPr>
          <p:nvPr>
            <p:ph idx="1"/>
          </p:nvPr>
        </p:nvSpPr>
        <p:spPr>
          <a:xfrm>
            <a:off x="457200" y="1066801"/>
            <a:ext cx="8229600" cy="3810000"/>
          </a:xfrm>
        </p:spPr>
        <p:txBody>
          <a:bodyPr/>
          <a:lstStyle/>
          <a:p>
            <a:endParaRPr lang="en-US" dirty="0"/>
          </a:p>
          <a:p>
            <a:pPr marL="0" indent="0">
              <a:buNone/>
            </a:pPr>
            <a:r>
              <a:rPr lang="en-US" sz="3200" i="1" dirty="0">
                <a:solidFill>
                  <a:schemeClr val="accent6"/>
                </a:solidFill>
              </a:rPr>
              <a:t>“Legionella </a:t>
            </a:r>
            <a:r>
              <a:rPr lang="en-US" sz="3200" dirty="0">
                <a:solidFill>
                  <a:schemeClr val="accent6"/>
                </a:solidFill>
              </a:rPr>
              <a:t>is found naturally in freshwater environments, like lakes and streams, but generally the low amounts in freshwater do not lead to disease. </a:t>
            </a:r>
            <a:r>
              <a:rPr lang="en-US" sz="3200" i="1" dirty="0">
                <a:solidFill>
                  <a:schemeClr val="accent6"/>
                </a:solidFill>
              </a:rPr>
              <a:t>Legionella </a:t>
            </a:r>
            <a:r>
              <a:rPr lang="en-US" sz="3200" dirty="0">
                <a:solidFill>
                  <a:schemeClr val="accent6"/>
                </a:solidFill>
              </a:rPr>
              <a:t>can become a health problem in building water systems. </a:t>
            </a:r>
            <a:r>
              <a:rPr lang="en-US" sz="3200" u="sng" dirty="0">
                <a:solidFill>
                  <a:schemeClr val="accent6"/>
                </a:solidFill>
              </a:rPr>
              <a:t>To pose a health risk, </a:t>
            </a:r>
            <a:r>
              <a:rPr lang="en-US" sz="3200" i="1" u="sng" dirty="0">
                <a:solidFill>
                  <a:schemeClr val="accent6"/>
                </a:solidFill>
              </a:rPr>
              <a:t>Legionella </a:t>
            </a:r>
            <a:r>
              <a:rPr lang="en-US" sz="3200" u="sng" dirty="0">
                <a:solidFill>
                  <a:schemeClr val="accent6"/>
                </a:solidFill>
              </a:rPr>
              <a:t>first has to </a:t>
            </a:r>
            <a:r>
              <a:rPr lang="en-US" sz="3200" b="1" u="sng" dirty="0">
                <a:solidFill>
                  <a:schemeClr val="accent6"/>
                </a:solidFill>
              </a:rPr>
              <a:t>grow </a:t>
            </a:r>
            <a:r>
              <a:rPr lang="en-US" sz="3200" u="sng" dirty="0">
                <a:solidFill>
                  <a:schemeClr val="accent6"/>
                </a:solidFill>
              </a:rPr>
              <a:t>(increase in numbers)</a:t>
            </a:r>
            <a:r>
              <a:rPr lang="en-US" sz="3200" dirty="0">
                <a:solidFill>
                  <a:schemeClr val="accent6"/>
                </a:solidFill>
              </a:rPr>
              <a:t>. Then it has to be </a:t>
            </a:r>
            <a:r>
              <a:rPr lang="en-US" sz="3200" b="1" dirty="0">
                <a:solidFill>
                  <a:schemeClr val="accent6"/>
                </a:solidFill>
              </a:rPr>
              <a:t>aerosolized </a:t>
            </a:r>
            <a:r>
              <a:rPr lang="en-US" sz="3200" dirty="0">
                <a:solidFill>
                  <a:schemeClr val="accent6"/>
                </a:solidFill>
              </a:rPr>
              <a:t>so people can breathe in small, contaminated water droplets.” </a:t>
            </a:r>
          </a:p>
        </p:txBody>
      </p:sp>
    </p:spTree>
    <p:extLst>
      <p:ext uri="{BB962C8B-B14F-4D97-AF65-F5344CB8AC3E}">
        <p14:creationId xmlns:p14="http://schemas.microsoft.com/office/powerpoint/2010/main" val="33911341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3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33333"/>
                </a:solidFill>
              </a:rPr>
              <a:t>Industrial Hygiene Approach to </a:t>
            </a:r>
            <a:r>
              <a:rPr lang="en-US" i="1" dirty="0">
                <a:solidFill>
                  <a:srgbClr val="333333"/>
                </a:solidFill>
              </a:rPr>
              <a:t>Legionella</a:t>
            </a:r>
            <a:r>
              <a:rPr lang="en-US" dirty="0">
                <a:solidFill>
                  <a:srgbClr val="333333"/>
                </a:solidFill>
              </a:rPr>
              <a:t> Prevention</a:t>
            </a:r>
          </a:p>
        </p:txBody>
      </p:sp>
      <p:sp>
        <p:nvSpPr>
          <p:cNvPr id="3" name="Content Placeholder 2"/>
          <p:cNvSpPr>
            <a:spLocks noGrp="1"/>
          </p:cNvSpPr>
          <p:nvPr>
            <p:ph idx="1"/>
          </p:nvPr>
        </p:nvSpPr>
        <p:spPr/>
        <p:txBody>
          <a:bodyPr/>
          <a:lstStyle/>
          <a:p>
            <a:pPr marL="0" indent="0">
              <a:buNone/>
            </a:pPr>
            <a:r>
              <a:rPr lang="en-US" sz="2800" dirty="0">
                <a:solidFill>
                  <a:schemeClr val="accent6"/>
                </a:solidFill>
              </a:rPr>
              <a:t>The American Industrial Hygiene Association recommends that </a:t>
            </a:r>
            <a:r>
              <a:rPr lang="en-US" sz="2800" i="1" dirty="0">
                <a:solidFill>
                  <a:schemeClr val="accent6"/>
                </a:solidFill>
              </a:rPr>
              <a:t>Legionella</a:t>
            </a:r>
            <a:r>
              <a:rPr lang="en-US" sz="2800" dirty="0">
                <a:solidFill>
                  <a:schemeClr val="accent6"/>
                </a:solidFill>
              </a:rPr>
              <a:t> amplification sites, reservoirs, and sources of exposure be proactively identified using validated reliable laboratory methods to measure viable </a:t>
            </a:r>
            <a:r>
              <a:rPr lang="en-US" sz="2800" i="1" dirty="0">
                <a:solidFill>
                  <a:schemeClr val="accent6"/>
                </a:solidFill>
              </a:rPr>
              <a:t>Legionella</a:t>
            </a:r>
            <a:r>
              <a:rPr lang="en-US" sz="2800" dirty="0">
                <a:solidFill>
                  <a:schemeClr val="accent6"/>
                </a:solidFill>
              </a:rPr>
              <a:t> bacteria concentrations.  </a:t>
            </a:r>
          </a:p>
          <a:p>
            <a:pPr marL="0" indent="0">
              <a:buNone/>
            </a:pPr>
            <a:endParaRPr lang="en-US" sz="2800" dirty="0">
              <a:solidFill>
                <a:schemeClr val="accent6"/>
              </a:solidFill>
            </a:endParaRPr>
          </a:p>
          <a:p>
            <a:pPr marL="0" indent="0">
              <a:buNone/>
            </a:pPr>
            <a:r>
              <a:rPr lang="en-US" sz="2800" dirty="0">
                <a:solidFill>
                  <a:schemeClr val="accent6"/>
                </a:solidFill>
              </a:rPr>
              <a:t>Secondary water measurements used as indicators of conditions that can allow </a:t>
            </a:r>
            <a:r>
              <a:rPr lang="en-US" sz="2800" i="1" dirty="0">
                <a:solidFill>
                  <a:schemeClr val="accent6"/>
                </a:solidFill>
              </a:rPr>
              <a:t>Legionella</a:t>
            </a:r>
            <a:r>
              <a:rPr lang="en-US" sz="2800" dirty="0">
                <a:solidFill>
                  <a:schemeClr val="accent6"/>
                </a:solidFill>
              </a:rPr>
              <a:t> amplification should not be relied upon to validate control measure effectiveness.</a:t>
            </a:r>
          </a:p>
          <a:p>
            <a:pPr lvl="1"/>
            <a:endParaRPr lang="en-US" dirty="0"/>
          </a:p>
        </p:txBody>
      </p:sp>
    </p:spTree>
    <p:extLst>
      <p:ext uri="{BB962C8B-B14F-4D97-AF65-F5344CB8AC3E}">
        <p14:creationId xmlns:p14="http://schemas.microsoft.com/office/powerpoint/2010/main" val="1895698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accent6"/>
                </a:solidFill>
              </a:rPr>
              <a:t>Industrial Hygiene Approach to Monitoring Control Measures for </a:t>
            </a:r>
            <a:r>
              <a:rPr lang="en-US" sz="3200" i="1" dirty="0">
                <a:solidFill>
                  <a:schemeClr val="accent6"/>
                </a:solidFill>
              </a:rPr>
              <a:t>Legionella</a:t>
            </a:r>
          </a:p>
        </p:txBody>
      </p:sp>
      <p:sp>
        <p:nvSpPr>
          <p:cNvPr id="3" name="Content Placeholder 2"/>
          <p:cNvSpPr>
            <a:spLocks noGrp="1"/>
          </p:cNvSpPr>
          <p:nvPr>
            <p:ph idx="1"/>
          </p:nvPr>
        </p:nvSpPr>
        <p:spPr/>
        <p:txBody>
          <a:bodyPr/>
          <a:lstStyle/>
          <a:p>
            <a:r>
              <a:rPr lang="en-US" sz="2800" dirty="0">
                <a:solidFill>
                  <a:schemeClr val="accent6"/>
                </a:solidFill>
              </a:rPr>
              <a:t>Validation of control measures for </a:t>
            </a:r>
            <a:r>
              <a:rPr lang="en-US" sz="2800" i="1" dirty="0">
                <a:solidFill>
                  <a:schemeClr val="accent6"/>
                </a:solidFill>
              </a:rPr>
              <a:t>Legionella</a:t>
            </a:r>
            <a:r>
              <a:rPr lang="en-US" sz="2800" dirty="0">
                <a:solidFill>
                  <a:schemeClr val="accent6"/>
                </a:solidFill>
              </a:rPr>
              <a:t> and other waterborne pathogens typically relies upon collecting and analyzing samples for </a:t>
            </a:r>
            <a:r>
              <a:rPr lang="en-US" sz="2800" i="1" dirty="0">
                <a:solidFill>
                  <a:schemeClr val="accent6"/>
                </a:solidFill>
              </a:rPr>
              <a:t>Legionella</a:t>
            </a:r>
            <a:r>
              <a:rPr lang="en-US" sz="2800" dirty="0">
                <a:solidFill>
                  <a:schemeClr val="accent6"/>
                </a:solidFill>
              </a:rPr>
              <a:t>.</a:t>
            </a:r>
          </a:p>
          <a:p>
            <a:endParaRPr lang="en-US" sz="800" dirty="0">
              <a:solidFill>
                <a:schemeClr val="accent6"/>
              </a:solidFill>
            </a:endParaRPr>
          </a:p>
          <a:p>
            <a:endParaRPr lang="en-US" sz="800" dirty="0">
              <a:solidFill>
                <a:schemeClr val="accent6"/>
              </a:solidFill>
            </a:endParaRPr>
          </a:p>
          <a:p>
            <a:r>
              <a:rPr lang="en-US" sz="2800" dirty="0">
                <a:solidFill>
                  <a:schemeClr val="accent6"/>
                </a:solidFill>
              </a:rPr>
              <a:t>With </a:t>
            </a:r>
            <a:r>
              <a:rPr lang="en-US" sz="2800" i="1" dirty="0">
                <a:solidFill>
                  <a:schemeClr val="accent6"/>
                </a:solidFill>
              </a:rPr>
              <a:t>Legionella</a:t>
            </a:r>
            <a:r>
              <a:rPr lang="en-US" sz="2800" dirty="0">
                <a:solidFill>
                  <a:schemeClr val="accent6"/>
                </a:solidFill>
              </a:rPr>
              <a:t> often found to be present in municipal water supplies and building water systems, the only way to know if amplification is occurring is by sampling.</a:t>
            </a:r>
          </a:p>
          <a:p>
            <a:r>
              <a:rPr lang="en-US" sz="2800" dirty="0">
                <a:solidFill>
                  <a:schemeClr val="accent6"/>
                </a:solidFill>
              </a:rPr>
              <a:t>The concentration of </a:t>
            </a:r>
            <a:r>
              <a:rPr lang="en-US" sz="2800" i="1" dirty="0">
                <a:solidFill>
                  <a:schemeClr val="accent6"/>
                </a:solidFill>
              </a:rPr>
              <a:t>Legionella</a:t>
            </a:r>
            <a:r>
              <a:rPr lang="en-US" sz="2800" dirty="0">
                <a:solidFill>
                  <a:schemeClr val="accent6"/>
                </a:solidFill>
              </a:rPr>
              <a:t> in building water systems is one of several factors that indicate if it is growing or amplifying. </a:t>
            </a:r>
          </a:p>
          <a:p>
            <a:pPr lvl="1"/>
            <a:endParaRPr lang="en-US" dirty="0"/>
          </a:p>
        </p:txBody>
      </p:sp>
    </p:spTree>
    <p:extLst>
      <p:ext uri="{BB962C8B-B14F-4D97-AF65-F5344CB8AC3E}">
        <p14:creationId xmlns:p14="http://schemas.microsoft.com/office/powerpoint/2010/main" val="40753780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98DBC-53B4-41AB-BC9F-BFBF3A798E33}"/>
              </a:ext>
            </a:extLst>
          </p:cNvPr>
          <p:cNvSpPr>
            <a:spLocks noGrp="1"/>
          </p:cNvSpPr>
          <p:nvPr>
            <p:ph type="title"/>
          </p:nvPr>
        </p:nvSpPr>
        <p:spPr>
          <a:xfrm>
            <a:off x="457200" y="274638"/>
            <a:ext cx="8229600" cy="715964"/>
          </a:xfrm>
        </p:spPr>
        <p:txBody>
          <a:bodyPr/>
          <a:lstStyle/>
          <a:p>
            <a:pPr algn="ctr"/>
            <a:r>
              <a:rPr lang="en-US" sz="3200" dirty="0">
                <a:solidFill>
                  <a:schemeClr val="accent6"/>
                </a:solidFill>
              </a:rPr>
              <a:t>Interpreting Legionella in Water Samples</a:t>
            </a:r>
          </a:p>
        </p:txBody>
      </p:sp>
      <p:sp>
        <p:nvSpPr>
          <p:cNvPr id="4" name="Text Placeholder 3">
            <a:extLst>
              <a:ext uri="{FF2B5EF4-FFF2-40B4-BE49-F238E27FC236}">
                <a16:creationId xmlns:a16="http://schemas.microsoft.com/office/drawing/2014/main" id="{926F4684-8E4A-4619-B168-20DB5FA01AFA}"/>
              </a:ext>
            </a:extLst>
          </p:cNvPr>
          <p:cNvSpPr>
            <a:spLocks noGrp="1"/>
          </p:cNvSpPr>
          <p:nvPr>
            <p:ph type="body" sz="quarter" idx="11"/>
          </p:nvPr>
        </p:nvSpPr>
        <p:spPr>
          <a:xfrm>
            <a:off x="457200" y="6172200"/>
            <a:ext cx="8229600" cy="228600"/>
          </a:xfrm>
        </p:spPr>
        <p:txBody>
          <a:bodyPr/>
          <a:lstStyle/>
          <a:p>
            <a:r>
              <a:rPr lang="en-US" b="1" dirty="0"/>
              <a:t>AIHA 2015 Guideline Table 3.1</a:t>
            </a:r>
          </a:p>
        </p:txBody>
      </p:sp>
      <p:graphicFrame>
        <p:nvGraphicFramePr>
          <p:cNvPr id="5" name="Table 4">
            <a:extLst>
              <a:ext uri="{FF2B5EF4-FFF2-40B4-BE49-F238E27FC236}">
                <a16:creationId xmlns:a16="http://schemas.microsoft.com/office/drawing/2014/main" id="{7BADCD9A-5C84-4BD6-B822-87A094F6E07A}"/>
              </a:ext>
            </a:extLst>
          </p:cNvPr>
          <p:cNvGraphicFramePr>
            <a:graphicFrameLocks noGrp="1"/>
          </p:cNvGraphicFramePr>
          <p:nvPr>
            <p:extLst>
              <p:ext uri="{D42A27DB-BD31-4B8C-83A1-F6EECF244321}">
                <p14:modId xmlns:p14="http://schemas.microsoft.com/office/powerpoint/2010/main" val="2562869619"/>
              </p:ext>
            </p:extLst>
          </p:nvPr>
        </p:nvGraphicFramePr>
        <p:xfrm>
          <a:off x="685800" y="1219200"/>
          <a:ext cx="8001001" cy="4724398"/>
        </p:xfrm>
        <a:graphic>
          <a:graphicData uri="http://schemas.openxmlformats.org/drawingml/2006/table">
            <a:tbl>
              <a:tblPr firstRow="1" firstCol="1" bandRow="1"/>
              <a:tblGrid>
                <a:gridCol w="2213985">
                  <a:extLst>
                    <a:ext uri="{9D8B030D-6E8A-4147-A177-3AD203B41FA5}">
                      <a16:colId xmlns:a16="http://schemas.microsoft.com/office/drawing/2014/main" val="4033965650"/>
                    </a:ext>
                  </a:extLst>
                </a:gridCol>
                <a:gridCol w="1157071">
                  <a:extLst>
                    <a:ext uri="{9D8B030D-6E8A-4147-A177-3AD203B41FA5}">
                      <a16:colId xmlns:a16="http://schemas.microsoft.com/office/drawing/2014/main" val="2664289476"/>
                    </a:ext>
                  </a:extLst>
                </a:gridCol>
                <a:gridCol w="1135986">
                  <a:extLst>
                    <a:ext uri="{9D8B030D-6E8A-4147-A177-3AD203B41FA5}">
                      <a16:colId xmlns:a16="http://schemas.microsoft.com/office/drawing/2014/main" val="3517164149"/>
                    </a:ext>
                  </a:extLst>
                </a:gridCol>
                <a:gridCol w="310036">
                  <a:extLst>
                    <a:ext uri="{9D8B030D-6E8A-4147-A177-3AD203B41FA5}">
                      <a16:colId xmlns:a16="http://schemas.microsoft.com/office/drawing/2014/main" val="2420884106"/>
                    </a:ext>
                  </a:extLst>
                </a:gridCol>
                <a:gridCol w="1286221">
                  <a:extLst>
                    <a:ext uri="{9D8B030D-6E8A-4147-A177-3AD203B41FA5}">
                      <a16:colId xmlns:a16="http://schemas.microsoft.com/office/drawing/2014/main" val="4273836387"/>
                    </a:ext>
                  </a:extLst>
                </a:gridCol>
                <a:gridCol w="295198">
                  <a:extLst>
                    <a:ext uri="{9D8B030D-6E8A-4147-A177-3AD203B41FA5}">
                      <a16:colId xmlns:a16="http://schemas.microsoft.com/office/drawing/2014/main" val="560025414"/>
                    </a:ext>
                  </a:extLst>
                </a:gridCol>
                <a:gridCol w="1286221">
                  <a:extLst>
                    <a:ext uri="{9D8B030D-6E8A-4147-A177-3AD203B41FA5}">
                      <a16:colId xmlns:a16="http://schemas.microsoft.com/office/drawing/2014/main" val="3068733549"/>
                    </a:ext>
                  </a:extLst>
                </a:gridCol>
                <a:gridCol w="316283">
                  <a:extLst>
                    <a:ext uri="{9D8B030D-6E8A-4147-A177-3AD203B41FA5}">
                      <a16:colId xmlns:a16="http://schemas.microsoft.com/office/drawing/2014/main" val="2581621471"/>
                    </a:ext>
                  </a:extLst>
                </a:gridCol>
              </a:tblGrid>
              <a:tr h="1419574">
                <a:tc>
                  <a:txBody>
                    <a:bodyPr/>
                    <a:lstStyle/>
                    <a:p>
                      <a:pPr marL="0" marR="0" algn="ctr">
                        <a:spcBef>
                          <a:spcPts val="0"/>
                        </a:spcBef>
                        <a:spcAft>
                          <a:spcPts val="0"/>
                        </a:spcAft>
                      </a:pPr>
                      <a:r>
                        <a:rPr lang="en-US" sz="1400" b="1"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Sample Source</a:t>
                      </a:r>
                      <a:endParaRPr lang="en-US" sz="1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Non Detectable</a:t>
                      </a:r>
                      <a:endParaRPr lang="en-US" sz="1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Acceptably Low*</a:t>
                      </a:r>
                      <a:endParaRPr lang="en-US" sz="1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n-US" sz="800" b="1"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Action</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spcBef>
                          <a:spcPts val="0"/>
                        </a:spcBef>
                        <a:spcAft>
                          <a:spcPts val="0"/>
                        </a:spcAft>
                      </a:pPr>
                      <a:r>
                        <a:rPr lang="en-US" sz="1400" b="1"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Possible Amplification</a:t>
                      </a:r>
                      <a:endParaRPr lang="en-US" sz="1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n-US" sz="800" b="1"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Action</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400" b="1"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Indicates Amplification</a:t>
                      </a:r>
                      <a:endParaRPr lang="en-US" sz="14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n-US" sz="800" b="1">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Action</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2"/>
                    </a:solidFill>
                  </a:tcPr>
                </a:tc>
                <a:extLst>
                  <a:ext uri="{0D108BD9-81ED-4DB2-BD59-A6C34878D82A}">
                    <a16:rowId xmlns:a16="http://schemas.microsoft.com/office/drawing/2014/main" val="1301959753"/>
                  </a:ext>
                </a:extLst>
              </a:tr>
              <a:tr h="300439">
                <a:tc>
                  <a:txBody>
                    <a:bodyPr/>
                    <a:lstStyle/>
                    <a:p>
                      <a:pPr marL="0" marR="0">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Humidifiers &amp; Misters</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 CFU/mL</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 CFU/mL</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1–10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2</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&gt;10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3</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2"/>
                    </a:solidFill>
                  </a:tcPr>
                </a:tc>
                <a:extLst>
                  <a:ext uri="{0D108BD9-81ED-4DB2-BD59-A6C34878D82A}">
                    <a16:rowId xmlns:a16="http://schemas.microsoft.com/office/drawing/2014/main" val="915508019"/>
                  </a:ext>
                </a:extLst>
              </a:tr>
              <a:tr h="600877">
                <a:tc>
                  <a:txBody>
                    <a:bodyPr/>
                    <a:lstStyle/>
                    <a:p>
                      <a:pPr marL="0" marR="0">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Decorative Fountains and Water Features</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 CFU/mL</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 CFU/mL</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1–10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2</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&gt;10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3</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2"/>
                    </a:solidFill>
                  </a:tcPr>
                </a:tc>
                <a:extLst>
                  <a:ext uri="{0D108BD9-81ED-4DB2-BD59-A6C34878D82A}">
                    <a16:rowId xmlns:a16="http://schemas.microsoft.com/office/drawing/2014/main" val="2497712410"/>
                  </a:ext>
                </a:extLst>
              </a:tr>
              <a:tr h="600877">
                <a:tc>
                  <a:txBody>
                    <a:bodyPr/>
                    <a:lstStyle/>
                    <a:p>
                      <a:pPr marL="0" marR="0">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Hot Tubs, Whirlpools and Spas</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 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 CFU/mL</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1–10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2</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&gt;10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3</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2"/>
                    </a:solidFill>
                  </a:tcPr>
                </a:tc>
                <a:extLst>
                  <a:ext uri="{0D108BD9-81ED-4DB2-BD59-A6C34878D82A}">
                    <a16:rowId xmlns:a16="http://schemas.microsoft.com/office/drawing/2014/main" val="1102742608"/>
                  </a:ext>
                </a:extLst>
              </a:tr>
              <a:tr h="600877">
                <a:tc>
                  <a:txBody>
                    <a:bodyPr/>
                    <a:lstStyle/>
                    <a:p>
                      <a:pPr marL="0" marR="0">
                        <a:spcBef>
                          <a:spcPts val="100"/>
                        </a:spcBef>
                        <a:spcAft>
                          <a:spcPts val="100"/>
                        </a:spcAft>
                      </a:pPr>
                      <a:r>
                        <a:rPr lang="en-US" sz="12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Potable Water</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 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&lt;10 CFU/mL</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10–100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2</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&gt;100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3</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2"/>
                    </a:solidFill>
                  </a:tcPr>
                </a:tc>
                <a:extLst>
                  <a:ext uri="{0D108BD9-81ED-4DB2-BD59-A6C34878D82A}">
                    <a16:rowId xmlns:a16="http://schemas.microsoft.com/office/drawing/2014/main" val="3395662410"/>
                  </a:ext>
                </a:extLst>
              </a:tr>
              <a:tr h="600877">
                <a:tc>
                  <a:txBody>
                    <a:bodyPr/>
                    <a:lstStyle/>
                    <a:p>
                      <a:pPr marL="0" marR="0">
                        <a:spcBef>
                          <a:spcPts val="100"/>
                        </a:spcBef>
                        <a:spcAft>
                          <a:spcPts val="100"/>
                        </a:spcAft>
                      </a:pPr>
                      <a:r>
                        <a:rPr lang="en-US" sz="12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Industrial Working Fluids</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 CFU/mL</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&lt;10 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10–100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2</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&gt;100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3</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2"/>
                    </a:solidFill>
                  </a:tcPr>
                </a:tc>
                <a:extLst>
                  <a:ext uri="{0D108BD9-81ED-4DB2-BD59-A6C34878D82A}">
                    <a16:rowId xmlns:a16="http://schemas.microsoft.com/office/drawing/2014/main" val="1328529450"/>
                  </a:ext>
                </a:extLst>
              </a:tr>
              <a:tr h="600877">
                <a:tc>
                  <a:txBody>
                    <a:bodyPr/>
                    <a:lstStyle/>
                    <a:p>
                      <a:pPr marL="0" marR="0">
                        <a:spcBef>
                          <a:spcPts val="100"/>
                        </a:spcBef>
                        <a:spcAft>
                          <a:spcPts val="100"/>
                        </a:spcAft>
                      </a:pPr>
                      <a:r>
                        <a:rPr lang="en-US" sz="120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Cooling Towers &amp; Evaporative Condensers</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&lt;10 CFU/mL</a:t>
                      </a:r>
                      <a:endParaRPr lang="en-US" sz="120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&lt;100 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1A</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100–1,000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2A</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100"/>
                        </a:spcBef>
                        <a:spcAft>
                          <a:spcPts val="100"/>
                        </a:spcAft>
                      </a:pPr>
                      <a:r>
                        <a:rPr lang="en-US" sz="12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&gt;1,000 </a:t>
                      </a:r>
                      <a:r>
                        <a:rPr lang="en-US" sz="1200" dirty="0">
                          <a:solidFill>
                            <a:srgbClr val="000000"/>
                          </a:solidFill>
                          <a:effectLst/>
                          <a:uFill>
                            <a:solidFill>
                              <a:srgbClr val="000000"/>
                            </a:solidFill>
                          </a:uFill>
                          <a:latin typeface="Arial" panose="020B0604020202020204" pitchFamily="34" charset="0"/>
                          <a:ea typeface="Arial Unicode MS" panose="020B0604020202020204" pitchFamily="34" charset="-128"/>
                          <a:cs typeface="Arial Unicode MS" panose="020B0604020202020204" pitchFamily="34" charset="-128"/>
                        </a:rPr>
                        <a:t>CFU/mL</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100"/>
                        </a:spcBef>
                        <a:spcAft>
                          <a:spcPts val="100"/>
                        </a:spcAft>
                      </a:pPr>
                      <a:r>
                        <a:rPr lang="en-US" sz="1000" dirty="0">
                          <a:solidFill>
                            <a:srgbClr val="000000"/>
                          </a:solidFill>
                          <a:effectLst/>
                          <a:uFill>
                            <a:solidFill>
                              <a:srgbClr val="000000"/>
                            </a:solidFill>
                          </a:uFill>
                          <a:latin typeface="Arial" panose="020B0604020202020204" pitchFamily="34" charset="0"/>
                          <a:ea typeface="Arial" panose="020B0604020202020204" pitchFamily="34" charset="0"/>
                          <a:cs typeface="Arial Unicode MS" panose="020B0604020202020204" pitchFamily="34" charset="-128"/>
                        </a:rPr>
                        <a:t>3A</a:t>
                      </a:r>
                      <a:endParaRPr lang="en-US" sz="1200" dirty="0">
                        <a:solidFill>
                          <a:srgbClr val="000000"/>
                        </a:solidFill>
                        <a:effectLst/>
                        <a:uFill>
                          <a:solidFill>
                            <a:srgbClr val="000000"/>
                          </a:solidFill>
                        </a:uFill>
                        <a:latin typeface="Times New Roman" panose="02020603050405020304" pitchFamily="18" charset="0"/>
                        <a:ea typeface="Arial Unicode MS" panose="020B0604020202020204" pitchFamily="34" charset="-128"/>
                        <a:cs typeface="Arial Unicode MS" panose="020B0604020202020204"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4D2"/>
                    </a:solidFill>
                  </a:tcPr>
                </a:tc>
                <a:extLst>
                  <a:ext uri="{0D108BD9-81ED-4DB2-BD59-A6C34878D82A}">
                    <a16:rowId xmlns:a16="http://schemas.microsoft.com/office/drawing/2014/main" val="3834116745"/>
                  </a:ext>
                </a:extLst>
              </a:tr>
            </a:tbl>
          </a:graphicData>
        </a:graphic>
      </p:graphicFrame>
    </p:spTree>
    <p:extLst>
      <p:ext uri="{BB962C8B-B14F-4D97-AF65-F5344CB8AC3E}">
        <p14:creationId xmlns:p14="http://schemas.microsoft.com/office/powerpoint/2010/main" val="313533165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762000"/>
          </a:xfrm>
        </p:spPr>
        <p:txBody>
          <a:bodyPr>
            <a:noAutofit/>
          </a:bodyPr>
          <a:lstStyle/>
          <a:p>
            <a:r>
              <a:rPr lang="en-US" b="1" dirty="0">
                <a:solidFill>
                  <a:schemeClr val="accent6"/>
                </a:solidFill>
              </a:rPr>
              <a:t>Sources of Legionella Amplification or Exposure</a:t>
            </a:r>
          </a:p>
        </p:txBody>
      </p:sp>
      <p:sp>
        <p:nvSpPr>
          <p:cNvPr id="3" name="Content Placeholder 2"/>
          <p:cNvSpPr>
            <a:spLocks noGrp="1"/>
          </p:cNvSpPr>
          <p:nvPr>
            <p:ph idx="1"/>
          </p:nvPr>
        </p:nvSpPr>
        <p:spPr>
          <a:xfrm>
            <a:off x="609600" y="1676400"/>
            <a:ext cx="8229600" cy="4800600"/>
          </a:xfrm>
        </p:spPr>
        <p:txBody>
          <a:bodyPr>
            <a:normAutofit/>
          </a:bodyPr>
          <a:lstStyle/>
          <a:p>
            <a:r>
              <a:rPr lang="en-US" sz="2600" b="1" dirty="0">
                <a:solidFill>
                  <a:schemeClr val="accent6"/>
                </a:solidFill>
              </a:rPr>
              <a:t>Cooling Towers</a:t>
            </a:r>
          </a:p>
          <a:p>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90257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gradFill>
            <a:gsLst>
              <a:gs pos="0">
                <a:schemeClr val="accent6">
                  <a:lumMod val="90000"/>
                  <a:lumOff val="1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7332" name="Picture 4" descr="http://t3.gstatic.com/images?q=tbn:ANd9GcSvn36DYWsBN_sBttBffVFmHzBsaw-Y_fQ_t_L7hqdlAJfzmxucH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74796" y="69366"/>
            <a:ext cx="4558336" cy="3359634"/>
          </a:xfrm>
          <a:prstGeom prst="rect">
            <a:avLst/>
          </a:prstGeom>
          <a:noFill/>
        </p:spPr>
      </p:pic>
      <p:pic>
        <p:nvPicPr>
          <p:cNvPr id="5" name="Picture 2">
            <a:extLst>
              <a:ext uri="{FF2B5EF4-FFF2-40B4-BE49-F238E27FC236}">
                <a16:creationId xmlns:a16="http://schemas.microsoft.com/office/drawing/2014/main" id="{8A21A75D-BD24-4E02-8C3D-2A186142317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32696" y="131772"/>
            <a:ext cx="4836508" cy="3234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a:extLst>
              <a:ext uri="{FF2B5EF4-FFF2-40B4-BE49-F238E27FC236}">
                <a16:creationId xmlns:a16="http://schemas.microsoft.com/office/drawing/2014/main" id="{46D542C3-1C16-4F32-97EF-58E6732C292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5947" y="3308421"/>
            <a:ext cx="4479512" cy="335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7F1D0284-934C-40FA-ABF5-139E0510E10A}"/>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330370" y="2809572"/>
            <a:ext cx="4558336" cy="385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64011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7332"/>
                                        </p:tgtEl>
                                        <p:attrNameLst>
                                          <p:attrName>style.visibility</p:attrName>
                                        </p:attrNameLst>
                                      </p:cBhvr>
                                      <p:to>
                                        <p:strVal val="visible"/>
                                      </p:to>
                                    </p:set>
                                    <p:animEffect transition="in" filter="fade">
                                      <p:cBhvr>
                                        <p:cTn id="7" dur="500"/>
                                        <p:tgtEl>
                                          <p:spTgt spid="2273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762000"/>
          </a:xfrm>
        </p:spPr>
        <p:txBody>
          <a:bodyPr>
            <a:noAutofit/>
          </a:bodyPr>
          <a:lstStyle/>
          <a:p>
            <a:r>
              <a:rPr lang="en-US" b="1" dirty="0">
                <a:solidFill>
                  <a:schemeClr val="accent6"/>
                </a:solidFill>
              </a:rPr>
              <a:t>Sources of Legionella Amplification or Exposure</a:t>
            </a:r>
          </a:p>
        </p:txBody>
      </p:sp>
      <p:sp>
        <p:nvSpPr>
          <p:cNvPr id="3" name="Content Placeholder 2"/>
          <p:cNvSpPr>
            <a:spLocks noGrp="1"/>
          </p:cNvSpPr>
          <p:nvPr>
            <p:ph idx="1"/>
          </p:nvPr>
        </p:nvSpPr>
        <p:spPr>
          <a:xfrm>
            <a:off x="609600" y="1676400"/>
            <a:ext cx="8229600" cy="4800600"/>
          </a:xfrm>
        </p:spPr>
        <p:txBody>
          <a:bodyPr>
            <a:normAutofit/>
          </a:bodyPr>
          <a:lstStyle/>
          <a:p>
            <a:r>
              <a:rPr lang="en-US" sz="2600" b="1" dirty="0">
                <a:solidFill>
                  <a:schemeClr val="tx2">
                    <a:lumMod val="65000"/>
                  </a:schemeClr>
                </a:solidFill>
              </a:rPr>
              <a:t>Cooling Towers</a:t>
            </a:r>
          </a:p>
          <a:p>
            <a:r>
              <a:rPr lang="en-US" sz="2600" b="1" dirty="0">
                <a:solidFill>
                  <a:schemeClr val="accent6"/>
                </a:solidFill>
              </a:rPr>
              <a:t>Potable (Municipal ) Water Systems</a:t>
            </a:r>
          </a:p>
          <a:p>
            <a:r>
              <a:rPr lang="en-US" sz="2600" b="1" dirty="0">
                <a:solidFill>
                  <a:schemeClr val="accent6"/>
                </a:solidFill>
              </a:rPr>
              <a:t>Water Heaters</a:t>
            </a:r>
          </a:p>
          <a:p>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370069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90000"/>
                <a:lumOff val="1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7" name="Picture 4" descr="http://www.allproplumbing.org/images/backflow_preventer.png">
            <a:extLst>
              <a:ext uri="{FF2B5EF4-FFF2-40B4-BE49-F238E27FC236}">
                <a16:creationId xmlns:a16="http://schemas.microsoft.com/office/drawing/2014/main" id="{B7EF9CC3-F78B-411A-8DB8-7B3BD7B2154B}"/>
              </a:ext>
            </a:extLst>
          </p:cNvPr>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bwMode="auto">
          <a:xfrm>
            <a:off x="228600" y="189968"/>
            <a:ext cx="4423794" cy="2235180"/>
          </a:xfrm>
          <a:prstGeom prst="rect">
            <a:avLst/>
          </a:prstGeom>
          <a:noFill/>
        </p:spPr>
      </p:pic>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pic>
        <p:nvPicPr>
          <p:cNvPr id="8" name="Picture 5" descr="C:\Users\mcanright\Desktop\Century\Incoming\Photos\IMG_5331.JPG">
            <a:extLst>
              <a:ext uri="{FF2B5EF4-FFF2-40B4-BE49-F238E27FC236}">
                <a16:creationId xmlns:a16="http://schemas.microsoft.com/office/drawing/2014/main" id="{397A6DA0-EE0F-4F60-8635-9449FA0CF60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54052" y="464023"/>
            <a:ext cx="3757684" cy="2818263"/>
          </a:xfrm>
          <a:prstGeom prst="rect">
            <a:avLst/>
          </a:prstGeom>
          <a:noFill/>
        </p:spPr>
      </p:pic>
      <p:pic>
        <p:nvPicPr>
          <p:cNvPr id="9" name="Picture 2">
            <a:extLst>
              <a:ext uri="{FF2B5EF4-FFF2-40B4-BE49-F238E27FC236}">
                <a16:creationId xmlns:a16="http://schemas.microsoft.com/office/drawing/2014/main" id="{92D494B8-C4DB-4D97-B978-50EBA5994BB5}"/>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8600" y="2705100"/>
            <a:ext cx="2590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FFC58529-F534-490B-BF9B-175557B74614}"/>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3035368" y="3376580"/>
            <a:ext cx="3044689" cy="2964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a:extLst>
              <a:ext uri="{FF2B5EF4-FFF2-40B4-BE49-F238E27FC236}">
                <a16:creationId xmlns:a16="http://schemas.microsoft.com/office/drawing/2014/main" id="{42389EFC-B0DA-403A-8826-BFF59A535392}"/>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6296026" y="3376580"/>
            <a:ext cx="2537858" cy="2951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59726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electronic eye faucet image">
            <a:extLst>
              <a:ext uri="{FF2B5EF4-FFF2-40B4-BE49-F238E27FC236}">
                <a16:creationId xmlns:a16="http://schemas.microsoft.com/office/drawing/2014/main" id="{14453E4F-E4B2-4124-86AA-BCE8147762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322" y="533400"/>
            <a:ext cx="5380123" cy="42135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E2AA2C9-76F4-48D0-97C1-4729061EAA53}"/>
              </a:ext>
            </a:extLst>
          </p:cNvPr>
          <p:cNvPicPr>
            <a:picLocks noChangeAspect="1"/>
          </p:cNvPicPr>
          <p:nvPr/>
        </p:nvPicPr>
        <p:blipFill rotWithShape="1">
          <a:blip r:embed="rId3"/>
          <a:srcRect l="26667" t="24814" r="51102" b="6220"/>
          <a:stretch/>
        </p:blipFill>
        <p:spPr>
          <a:xfrm>
            <a:off x="5038493" y="274638"/>
            <a:ext cx="3648307" cy="6366129"/>
          </a:xfrm>
          <a:prstGeom prst="rect">
            <a:avLst/>
          </a:prstGeom>
        </p:spPr>
      </p:pic>
      <p:sp>
        <p:nvSpPr>
          <p:cNvPr id="7" name="Rectangle 6">
            <a:extLst>
              <a:ext uri="{FF2B5EF4-FFF2-40B4-BE49-F238E27FC236}">
                <a16:creationId xmlns:a16="http://schemas.microsoft.com/office/drawing/2014/main" id="{2F48EC25-6462-43E1-8016-3D81E96F210A}"/>
              </a:ext>
            </a:extLst>
          </p:cNvPr>
          <p:cNvSpPr/>
          <p:nvPr/>
        </p:nvSpPr>
        <p:spPr>
          <a:xfrm>
            <a:off x="2743200" y="4114800"/>
            <a:ext cx="914400" cy="1524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607676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762000"/>
          </a:xfrm>
        </p:spPr>
        <p:txBody>
          <a:bodyPr>
            <a:noAutofit/>
          </a:bodyPr>
          <a:lstStyle/>
          <a:p>
            <a:r>
              <a:rPr lang="en-US" b="1" dirty="0">
                <a:solidFill>
                  <a:schemeClr val="accent6"/>
                </a:solidFill>
              </a:rPr>
              <a:t>Sources of Legionella Amplification or Exposure</a:t>
            </a:r>
          </a:p>
        </p:txBody>
      </p:sp>
      <p:sp>
        <p:nvSpPr>
          <p:cNvPr id="3" name="Content Placeholder 2"/>
          <p:cNvSpPr>
            <a:spLocks noGrp="1"/>
          </p:cNvSpPr>
          <p:nvPr>
            <p:ph idx="1"/>
          </p:nvPr>
        </p:nvSpPr>
        <p:spPr>
          <a:xfrm>
            <a:off x="609600" y="1676400"/>
            <a:ext cx="8229600" cy="4800600"/>
          </a:xfrm>
        </p:spPr>
        <p:txBody>
          <a:bodyPr>
            <a:normAutofit/>
          </a:bodyPr>
          <a:lstStyle/>
          <a:p>
            <a:r>
              <a:rPr lang="en-US" sz="2600" b="1" dirty="0">
                <a:solidFill>
                  <a:schemeClr val="tx2">
                    <a:lumMod val="65000"/>
                  </a:schemeClr>
                </a:solidFill>
              </a:rPr>
              <a:t>Cooling Towers</a:t>
            </a:r>
          </a:p>
          <a:p>
            <a:r>
              <a:rPr lang="en-US" sz="2600" b="1" dirty="0">
                <a:solidFill>
                  <a:schemeClr val="tx2">
                    <a:lumMod val="65000"/>
                  </a:schemeClr>
                </a:solidFill>
              </a:rPr>
              <a:t>Potable (Municipal ) Water Systems</a:t>
            </a:r>
          </a:p>
          <a:p>
            <a:r>
              <a:rPr lang="en-US" sz="2600" b="1" dirty="0">
                <a:solidFill>
                  <a:schemeClr val="tx2">
                    <a:lumMod val="65000"/>
                  </a:schemeClr>
                </a:solidFill>
              </a:rPr>
              <a:t>Water Heaters</a:t>
            </a:r>
          </a:p>
          <a:p>
            <a:r>
              <a:rPr lang="en-US" sz="2600" b="1" dirty="0">
                <a:solidFill>
                  <a:schemeClr val="accent6"/>
                </a:solidFill>
              </a:rPr>
              <a:t>Hot Tubs or Spas</a:t>
            </a:r>
          </a:p>
          <a:p>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6381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90000"/>
                <a:lumOff val="1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2" name="Picture 3">
            <a:extLst>
              <a:ext uri="{FF2B5EF4-FFF2-40B4-BE49-F238E27FC236}">
                <a16:creationId xmlns:a16="http://schemas.microsoft.com/office/drawing/2014/main" id="{E3F042CA-08CD-4C21-A07C-E21259A914E7}"/>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0369" y="312739"/>
            <a:ext cx="3564431" cy="364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20C9040D-3FB5-4D09-BF20-0864A43CD22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6652" y="2979739"/>
            <a:ext cx="4572000" cy="3429000"/>
          </a:xfrm>
          <a:prstGeom prst="rect">
            <a:avLst/>
          </a:prstGeom>
        </p:spPr>
      </p:pic>
      <p:pic>
        <p:nvPicPr>
          <p:cNvPr id="14" name="Picture 13">
            <a:extLst>
              <a:ext uri="{FF2B5EF4-FFF2-40B4-BE49-F238E27FC236}">
                <a16:creationId xmlns:a16="http://schemas.microsoft.com/office/drawing/2014/main" id="{1AA302DA-B5AC-4038-AE8A-60845AA54B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3679825" y="1074740"/>
            <a:ext cx="6096000" cy="4572000"/>
          </a:xfrm>
          <a:prstGeom prst="rect">
            <a:avLst/>
          </a:prstGeom>
        </p:spPr>
      </p:pic>
      <p:sp>
        <p:nvSpPr>
          <p:cNvPr id="2" name="Date Placeholder 1"/>
          <p:cNvSpPr>
            <a:spLocks noGrp="1"/>
          </p:cNvSpPr>
          <p:nvPr>
            <p:ph type="dt" sz="half" idx="10"/>
          </p:nvPr>
        </p:nvSpPr>
        <p:spPr/>
        <p:txBody>
          <a:bodyPr/>
          <a:lstStyle/>
          <a:p>
            <a:r>
              <a:rPr lang="en-US"/>
              <a:t>Cogency TEAM</a:t>
            </a:r>
          </a:p>
        </p:txBody>
      </p:sp>
      <p:sp>
        <p:nvSpPr>
          <p:cNvPr id="3" name="Footer Placeholder 2"/>
          <p:cNvSpPr>
            <a:spLocks noGrp="1"/>
          </p:cNvSpPr>
          <p:nvPr>
            <p:ph type="ftr" sz="quarter" idx="11"/>
          </p:nvPr>
        </p:nvSpPr>
        <p:spPr/>
        <p:txBody>
          <a:bodyPr/>
          <a:lstStyle/>
          <a:p>
            <a:r>
              <a:rPr lang="en-US"/>
              <a:t>Forensic Analytical Consulting Services</a:t>
            </a:r>
          </a:p>
        </p:txBody>
      </p:sp>
    </p:spTree>
    <p:extLst>
      <p:ext uri="{BB962C8B-B14F-4D97-AF65-F5344CB8AC3E}">
        <p14:creationId xmlns:p14="http://schemas.microsoft.com/office/powerpoint/2010/main" val="1400441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762000"/>
          </a:xfrm>
        </p:spPr>
        <p:txBody>
          <a:bodyPr>
            <a:noAutofit/>
          </a:bodyPr>
          <a:lstStyle/>
          <a:p>
            <a:r>
              <a:rPr lang="en-US" b="1" dirty="0">
                <a:solidFill>
                  <a:schemeClr val="accent6"/>
                </a:solidFill>
              </a:rPr>
              <a:t>Sources of Legionella Amplification or Exposure</a:t>
            </a:r>
          </a:p>
        </p:txBody>
      </p:sp>
      <p:sp>
        <p:nvSpPr>
          <p:cNvPr id="3" name="Content Placeholder 2"/>
          <p:cNvSpPr>
            <a:spLocks noGrp="1"/>
          </p:cNvSpPr>
          <p:nvPr>
            <p:ph idx="1"/>
          </p:nvPr>
        </p:nvSpPr>
        <p:spPr>
          <a:xfrm>
            <a:off x="609600" y="1676400"/>
            <a:ext cx="8229600" cy="4800600"/>
          </a:xfrm>
        </p:spPr>
        <p:txBody>
          <a:bodyPr>
            <a:normAutofit/>
          </a:bodyPr>
          <a:lstStyle/>
          <a:p>
            <a:r>
              <a:rPr lang="en-US" sz="2600" b="1" dirty="0">
                <a:solidFill>
                  <a:schemeClr val="tx2">
                    <a:lumMod val="65000"/>
                  </a:schemeClr>
                </a:solidFill>
              </a:rPr>
              <a:t>Cooling Towers</a:t>
            </a:r>
          </a:p>
          <a:p>
            <a:r>
              <a:rPr lang="en-US" sz="2600" b="1" dirty="0">
                <a:solidFill>
                  <a:schemeClr val="tx2">
                    <a:lumMod val="65000"/>
                  </a:schemeClr>
                </a:solidFill>
              </a:rPr>
              <a:t>Potable (Municipal ) Water Systems</a:t>
            </a:r>
          </a:p>
          <a:p>
            <a:r>
              <a:rPr lang="en-US" sz="2600" b="1" dirty="0">
                <a:solidFill>
                  <a:schemeClr val="tx2">
                    <a:lumMod val="65000"/>
                  </a:schemeClr>
                </a:solidFill>
              </a:rPr>
              <a:t>Water Heaters</a:t>
            </a:r>
          </a:p>
          <a:p>
            <a:r>
              <a:rPr lang="en-US" sz="2600" b="1" dirty="0">
                <a:solidFill>
                  <a:schemeClr val="tx2">
                    <a:lumMod val="65000"/>
                  </a:schemeClr>
                </a:solidFill>
              </a:rPr>
              <a:t>Hot Tubs or Spas</a:t>
            </a:r>
          </a:p>
          <a:p>
            <a:r>
              <a:rPr lang="en-US" sz="2600" b="1" dirty="0">
                <a:solidFill>
                  <a:schemeClr val="accent6"/>
                </a:solidFill>
              </a:rPr>
              <a:t>Decorative Water Features</a:t>
            </a:r>
          </a:p>
          <a:p>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05569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90000"/>
                <a:lumOff val="1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AC5FE99-6B07-4581-B56A-730C664EE1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4572000" cy="3429000"/>
          </a:xfrm>
          <a:prstGeom prst="rect">
            <a:avLst/>
          </a:prstGeom>
        </p:spPr>
      </p:pic>
      <p:pic>
        <p:nvPicPr>
          <p:cNvPr id="9" name="Picture 8">
            <a:extLst>
              <a:ext uri="{FF2B5EF4-FFF2-40B4-BE49-F238E27FC236}">
                <a16:creationId xmlns:a16="http://schemas.microsoft.com/office/drawing/2014/main" id="{6ADDE5DF-6EE2-4A16-8FA1-DE79FAB1159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518452"/>
            <a:ext cx="4452730" cy="3339548"/>
          </a:xfrm>
          <a:prstGeom prst="rect">
            <a:avLst/>
          </a:prstGeom>
        </p:spPr>
      </p:pic>
      <p:pic>
        <p:nvPicPr>
          <p:cNvPr id="13" name="Picture 1" descr="E:\Maxtor backup\DAVID\DOH Docs 6-22-11\Legionella\Presentation\Ft. Myers RSC 003.jpg">
            <a:extLst>
              <a:ext uri="{FF2B5EF4-FFF2-40B4-BE49-F238E27FC236}">
                <a16:creationId xmlns:a16="http://schemas.microsoft.com/office/drawing/2014/main" id="{5587C97F-BF71-411E-A7D2-6ADAAAC2B46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28591" y="4211474"/>
            <a:ext cx="3209373" cy="240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44A43C9A-2056-433B-8DE8-05B9A2FA89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46695" y="239496"/>
            <a:ext cx="5367130" cy="4025348"/>
          </a:xfrm>
          <a:prstGeom prst="rect">
            <a:avLst/>
          </a:prstGeom>
        </p:spPr>
      </p:pic>
      <p:sp>
        <p:nvSpPr>
          <p:cNvPr id="2" name="Date Placeholder 1"/>
          <p:cNvSpPr>
            <a:spLocks noGrp="1"/>
          </p:cNvSpPr>
          <p:nvPr>
            <p:ph type="dt" sz="half" idx="10"/>
          </p:nvPr>
        </p:nvSpPr>
        <p:spPr/>
        <p:txBody>
          <a:bodyPr/>
          <a:lstStyle/>
          <a:p>
            <a:r>
              <a:rPr lang="en-US"/>
              <a:t>Cogency TEAM</a:t>
            </a:r>
          </a:p>
        </p:txBody>
      </p:sp>
      <p:sp>
        <p:nvSpPr>
          <p:cNvPr id="4" name="Footer Placeholder 3"/>
          <p:cNvSpPr>
            <a:spLocks noGrp="1"/>
          </p:cNvSpPr>
          <p:nvPr>
            <p:ph type="ftr" sz="quarter" idx="11"/>
          </p:nvPr>
        </p:nvSpPr>
        <p:spPr/>
        <p:txBody>
          <a:bodyPr/>
          <a:lstStyle/>
          <a:p>
            <a:r>
              <a:rPr lang="en-US"/>
              <a:t>Forensic Analytical Consulting Services</a:t>
            </a:r>
          </a:p>
        </p:txBody>
      </p:sp>
    </p:spTree>
    <p:extLst>
      <p:ext uri="{BB962C8B-B14F-4D97-AF65-F5344CB8AC3E}">
        <p14:creationId xmlns:p14="http://schemas.microsoft.com/office/powerpoint/2010/main" val="41942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90000"/>
                <a:lumOff val="1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0041A8F-F842-4BBB-9228-23457CC5DBDD}"/>
              </a:ext>
            </a:extLst>
          </p:cNvPr>
          <p:cNvSpPr>
            <a:spLocks noGrp="1"/>
          </p:cNvSpPr>
          <p:nvPr>
            <p:ph type="ftr" sz="quarter" idx="11"/>
          </p:nvPr>
        </p:nvSpPr>
        <p:spPr/>
        <p:txBody>
          <a:bodyPr/>
          <a:lstStyle/>
          <a:p>
            <a:r>
              <a:rPr lang="en-US"/>
              <a:t>Forensic Analytical Consulting Services</a:t>
            </a:r>
          </a:p>
        </p:txBody>
      </p:sp>
      <p:pic>
        <p:nvPicPr>
          <p:cNvPr id="9" name="Picture 8">
            <a:extLst>
              <a:ext uri="{FF2B5EF4-FFF2-40B4-BE49-F238E27FC236}">
                <a16:creationId xmlns:a16="http://schemas.microsoft.com/office/drawing/2014/main" id="{4B718F70-81B0-4601-8EC6-430CDABFF7D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50630" y="163167"/>
            <a:ext cx="8170870" cy="6118363"/>
          </a:xfrm>
          <a:prstGeom prst="rect">
            <a:avLst/>
          </a:prstGeom>
        </p:spPr>
      </p:pic>
      <p:pic>
        <p:nvPicPr>
          <p:cNvPr id="10" name="Content Placeholder 3">
            <a:extLst>
              <a:ext uri="{FF2B5EF4-FFF2-40B4-BE49-F238E27FC236}">
                <a16:creationId xmlns:a16="http://schemas.microsoft.com/office/drawing/2014/main" id="{07DCBC39-1916-4123-988C-E3AAFAC322A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71374" y="2140092"/>
            <a:ext cx="1834388" cy="4351338"/>
          </a:xfrm>
          <a:prstGeom prst="rect">
            <a:avLst/>
          </a:prstGeom>
        </p:spPr>
      </p:pic>
      <p:pic>
        <p:nvPicPr>
          <p:cNvPr id="11" name="Picture 10">
            <a:extLst>
              <a:ext uri="{FF2B5EF4-FFF2-40B4-BE49-F238E27FC236}">
                <a16:creationId xmlns:a16="http://schemas.microsoft.com/office/drawing/2014/main" id="{E20199C4-2B8F-4CA9-B4AF-F02DCEE79D0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255797" y="2140092"/>
            <a:ext cx="2097146" cy="4353795"/>
          </a:xfrm>
          <a:prstGeom prst="rect">
            <a:avLst/>
          </a:prstGeom>
        </p:spPr>
      </p:pic>
      <p:pic>
        <p:nvPicPr>
          <p:cNvPr id="12" name="Picture 11">
            <a:extLst>
              <a:ext uri="{FF2B5EF4-FFF2-40B4-BE49-F238E27FC236}">
                <a16:creationId xmlns:a16="http://schemas.microsoft.com/office/drawing/2014/main" id="{92EE355C-2433-4EAA-B917-9E9F3649D12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418167" y="2132731"/>
            <a:ext cx="2475203" cy="4366059"/>
          </a:xfrm>
          <a:prstGeom prst="rect">
            <a:avLst/>
          </a:prstGeom>
        </p:spPr>
      </p:pic>
      <p:sp>
        <p:nvSpPr>
          <p:cNvPr id="2" name="Date Placeholder 1"/>
          <p:cNvSpPr>
            <a:spLocks noGrp="1"/>
          </p:cNvSpPr>
          <p:nvPr>
            <p:ph type="dt" sz="half" idx="10"/>
          </p:nvPr>
        </p:nvSpPr>
        <p:spPr/>
        <p:txBody>
          <a:bodyPr/>
          <a:lstStyle/>
          <a:p>
            <a:r>
              <a:rPr lang="en-US"/>
              <a:t>Cogency TEAM</a:t>
            </a:r>
          </a:p>
        </p:txBody>
      </p:sp>
    </p:spTree>
    <p:extLst>
      <p:ext uri="{BB962C8B-B14F-4D97-AF65-F5344CB8AC3E}">
        <p14:creationId xmlns:p14="http://schemas.microsoft.com/office/powerpoint/2010/main" val="4082318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762000"/>
          </a:xfrm>
        </p:spPr>
        <p:txBody>
          <a:bodyPr>
            <a:noAutofit/>
          </a:bodyPr>
          <a:lstStyle/>
          <a:p>
            <a:r>
              <a:rPr lang="en-US" b="1" dirty="0">
                <a:solidFill>
                  <a:schemeClr val="accent6"/>
                </a:solidFill>
              </a:rPr>
              <a:t>Sources of Legionella Amplification or Exposure</a:t>
            </a:r>
          </a:p>
        </p:txBody>
      </p:sp>
      <p:sp>
        <p:nvSpPr>
          <p:cNvPr id="3" name="Content Placeholder 2"/>
          <p:cNvSpPr>
            <a:spLocks noGrp="1"/>
          </p:cNvSpPr>
          <p:nvPr>
            <p:ph idx="1"/>
          </p:nvPr>
        </p:nvSpPr>
        <p:spPr>
          <a:xfrm>
            <a:off x="609600" y="1676400"/>
            <a:ext cx="8229600" cy="4800600"/>
          </a:xfrm>
        </p:spPr>
        <p:txBody>
          <a:bodyPr>
            <a:normAutofit/>
          </a:bodyPr>
          <a:lstStyle/>
          <a:p>
            <a:r>
              <a:rPr lang="en-US" sz="2600" b="1" dirty="0">
                <a:solidFill>
                  <a:schemeClr val="tx2">
                    <a:lumMod val="65000"/>
                  </a:schemeClr>
                </a:solidFill>
              </a:rPr>
              <a:t>Cooling Towers</a:t>
            </a:r>
          </a:p>
          <a:p>
            <a:r>
              <a:rPr lang="en-US" sz="2600" b="1" dirty="0">
                <a:solidFill>
                  <a:schemeClr val="tx2">
                    <a:lumMod val="65000"/>
                  </a:schemeClr>
                </a:solidFill>
              </a:rPr>
              <a:t>Potable (Municipal ) Water Systems</a:t>
            </a:r>
          </a:p>
          <a:p>
            <a:r>
              <a:rPr lang="en-US" sz="2600" b="1" dirty="0">
                <a:solidFill>
                  <a:schemeClr val="tx2">
                    <a:lumMod val="65000"/>
                  </a:schemeClr>
                </a:solidFill>
              </a:rPr>
              <a:t>Water Heaters</a:t>
            </a:r>
          </a:p>
          <a:p>
            <a:r>
              <a:rPr lang="en-US" sz="2600" b="1" dirty="0">
                <a:solidFill>
                  <a:schemeClr val="tx2">
                    <a:lumMod val="65000"/>
                  </a:schemeClr>
                </a:solidFill>
              </a:rPr>
              <a:t>Hot Tubs or Spas</a:t>
            </a:r>
          </a:p>
          <a:p>
            <a:r>
              <a:rPr lang="en-US" sz="2600" b="1" dirty="0">
                <a:solidFill>
                  <a:schemeClr val="tx2">
                    <a:lumMod val="65000"/>
                  </a:schemeClr>
                </a:solidFill>
              </a:rPr>
              <a:t>Decorative Water Features</a:t>
            </a:r>
          </a:p>
          <a:p>
            <a:r>
              <a:rPr lang="en-US" sz="2600" b="1" dirty="0">
                <a:solidFill>
                  <a:schemeClr val="accent6"/>
                </a:solidFill>
              </a:rPr>
              <a:t>Mist Generating Sources</a:t>
            </a:r>
          </a:p>
          <a:p>
            <a:pPr lvl="1"/>
            <a:r>
              <a:rPr lang="en-US" sz="2600" b="1" dirty="0">
                <a:solidFill>
                  <a:schemeClr val="accent6"/>
                </a:solidFill>
              </a:rPr>
              <a:t>Produce Misters and Humidifiers (not steam)</a:t>
            </a:r>
          </a:p>
          <a:p>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98717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90000"/>
                <a:lumOff val="1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6F0361-C479-4117-890E-7BD58ACA0E57}"/>
              </a:ext>
            </a:extLst>
          </p:cNvPr>
          <p:cNvSpPr>
            <a:spLocks noGrp="1"/>
          </p:cNvSpPr>
          <p:nvPr>
            <p:ph type="ftr" sz="quarter" idx="11"/>
          </p:nvPr>
        </p:nvSpPr>
        <p:spPr/>
        <p:txBody>
          <a:bodyPr/>
          <a:lstStyle/>
          <a:p>
            <a:endParaRPr lang="en-US" dirty="0"/>
          </a:p>
        </p:txBody>
      </p:sp>
      <p:pic>
        <p:nvPicPr>
          <p:cNvPr id="5" name="Picture 4">
            <a:extLst>
              <a:ext uri="{FF2B5EF4-FFF2-40B4-BE49-F238E27FC236}">
                <a16:creationId xmlns:a16="http://schemas.microsoft.com/office/drawing/2014/main" id="{CC8C17E6-A2E8-49B7-B1E0-D993AD6A9C2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90" y="210998"/>
            <a:ext cx="5961616" cy="3903801"/>
          </a:xfrm>
          <a:prstGeom prst="rect">
            <a:avLst/>
          </a:prstGeom>
        </p:spPr>
      </p:pic>
      <p:pic>
        <p:nvPicPr>
          <p:cNvPr id="6" name="Picture 1">
            <a:extLst>
              <a:ext uri="{FF2B5EF4-FFF2-40B4-BE49-F238E27FC236}">
                <a16:creationId xmlns:a16="http://schemas.microsoft.com/office/drawing/2014/main" id="{AF38394E-7F77-4431-A149-20233E628BE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72200" y="84136"/>
            <a:ext cx="2841625" cy="3788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A28BD5CE-E910-4A08-AFA4-4C554E49BF06}"/>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1590" y="4243384"/>
            <a:ext cx="5487702" cy="2318180"/>
          </a:xfrm>
          <a:prstGeom prst="rect">
            <a:avLst/>
          </a:prstGeom>
          <a:noFill/>
          <a:ln>
            <a:noFill/>
          </a:ln>
          <a:effectLst>
            <a:outerShdw blurRad="50800" dist="139700" dir="2400000" algn="ctr" rotWithShape="0">
              <a:schemeClr val="accent4">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676D32A6-F5D4-4C46-9528-6DF1C415210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101010" y="1278213"/>
            <a:ext cx="5782952" cy="5313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ate Placeholder 1"/>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1680163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762000"/>
          </a:xfrm>
        </p:spPr>
        <p:txBody>
          <a:bodyPr>
            <a:noAutofit/>
          </a:bodyPr>
          <a:lstStyle/>
          <a:p>
            <a:r>
              <a:rPr lang="en-US" b="1" dirty="0">
                <a:solidFill>
                  <a:schemeClr val="accent6"/>
                </a:solidFill>
              </a:rPr>
              <a:t>Sources of Legionella Amplification or Exposure</a:t>
            </a:r>
          </a:p>
        </p:txBody>
      </p:sp>
      <p:sp>
        <p:nvSpPr>
          <p:cNvPr id="3" name="Content Placeholder 2"/>
          <p:cNvSpPr>
            <a:spLocks noGrp="1"/>
          </p:cNvSpPr>
          <p:nvPr>
            <p:ph idx="1"/>
          </p:nvPr>
        </p:nvSpPr>
        <p:spPr>
          <a:xfrm>
            <a:off x="609600" y="1676400"/>
            <a:ext cx="8229600" cy="4800600"/>
          </a:xfrm>
        </p:spPr>
        <p:txBody>
          <a:bodyPr>
            <a:normAutofit fontScale="77500" lnSpcReduction="20000"/>
          </a:bodyPr>
          <a:lstStyle/>
          <a:p>
            <a:r>
              <a:rPr lang="en-US" sz="3300" b="1" dirty="0">
                <a:solidFill>
                  <a:schemeClr val="tx2">
                    <a:lumMod val="65000"/>
                  </a:schemeClr>
                </a:solidFill>
              </a:rPr>
              <a:t>Cooling Towers</a:t>
            </a:r>
          </a:p>
          <a:p>
            <a:r>
              <a:rPr lang="en-US" sz="3300" b="1" dirty="0">
                <a:solidFill>
                  <a:schemeClr val="tx2">
                    <a:lumMod val="65000"/>
                  </a:schemeClr>
                </a:solidFill>
              </a:rPr>
              <a:t>Potable (Municipal ) Water Systems</a:t>
            </a:r>
          </a:p>
          <a:p>
            <a:r>
              <a:rPr lang="en-US" sz="3300" b="1" dirty="0">
                <a:solidFill>
                  <a:schemeClr val="tx2">
                    <a:lumMod val="65000"/>
                  </a:schemeClr>
                </a:solidFill>
              </a:rPr>
              <a:t>Water Heaters</a:t>
            </a:r>
          </a:p>
          <a:p>
            <a:r>
              <a:rPr lang="en-US" sz="3300" b="1" dirty="0">
                <a:solidFill>
                  <a:schemeClr val="tx2">
                    <a:lumMod val="65000"/>
                  </a:schemeClr>
                </a:solidFill>
              </a:rPr>
              <a:t>Hot Tubs or Spas</a:t>
            </a:r>
          </a:p>
          <a:p>
            <a:r>
              <a:rPr lang="en-US" sz="3300" b="1" dirty="0">
                <a:solidFill>
                  <a:schemeClr val="tx2">
                    <a:lumMod val="65000"/>
                  </a:schemeClr>
                </a:solidFill>
              </a:rPr>
              <a:t>Decorative Water Features</a:t>
            </a:r>
          </a:p>
          <a:p>
            <a:r>
              <a:rPr lang="en-US" sz="3300" b="1" dirty="0">
                <a:solidFill>
                  <a:schemeClr val="tx2">
                    <a:lumMod val="65000"/>
                  </a:schemeClr>
                </a:solidFill>
              </a:rPr>
              <a:t>Mist Generating Sources</a:t>
            </a:r>
          </a:p>
          <a:p>
            <a:pPr lvl="1"/>
            <a:r>
              <a:rPr lang="en-US" sz="3300" b="1" dirty="0">
                <a:solidFill>
                  <a:schemeClr val="tx2">
                    <a:lumMod val="65000"/>
                  </a:schemeClr>
                </a:solidFill>
              </a:rPr>
              <a:t>Produce Misters and Humidifiers (not steam)</a:t>
            </a:r>
          </a:p>
          <a:p>
            <a:r>
              <a:rPr lang="en-US" sz="3300" b="1" dirty="0">
                <a:solidFill>
                  <a:schemeClr val="accent6"/>
                </a:solidFill>
              </a:rPr>
              <a:t>Other…</a:t>
            </a:r>
          </a:p>
          <a:p>
            <a:pPr marL="392113" lvl="1" indent="0">
              <a:buNone/>
            </a:pPr>
            <a:r>
              <a:rPr lang="en-US" sz="3300" b="1" dirty="0">
                <a:solidFill>
                  <a:schemeClr val="accent6"/>
                </a:solidFill>
              </a:rPr>
              <a:t>	Hose Bibs</a:t>
            </a:r>
          </a:p>
          <a:p>
            <a:pPr marL="392113" lvl="1" indent="0">
              <a:buNone/>
            </a:pPr>
            <a:r>
              <a:rPr lang="en-US" sz="3300" b="1" dirty="0">
                <a:solidFill>
                  <a:schemeClr val="accent6"/>
                </a:solidFill>
              </a:rPr>
              <a:t>		Construction Equipment</a:t>
            </a:r>
          </a:p>
          <a:p>
            <a:pPr marL="392113" lvl="1" indent="0">
              <a:buNone/>
            </a:pPr>
            <a:r>
              <a:rPr lang="en-US" sz="3300" b="1" dirty="0">
                <a:solidFill>
                  <a:schemeClr val="accent6"/>
                </a:solidFill>
              </a:rPr>
              <a:t>			Pressure Washers</a:t>
            </a:r>
          </a:p>
          <a:p>
            <a:pPr marL="392113" lvl="1" indent="0">
              <a:buNone/>
            </a:pPr>
            <a:r>
              <a:rPr lang="en-US" sz="3300" b="1" dirty="0">
                <a:solidFill>
                  <a:schemeClr val="accent6"/>
                </a:solidFill>
              </a:rPr>
              <a:t>				Etc.</a:t>
            </a:r>
          </a:p>
          <a:p>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47637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90000"/>
                <a:lumOff val="1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40F040D-6E06-4656-B869-593040245F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0" y="152400"/>
            <a:ext cx="4402925" cy="3302876"/>
          </a:xfrm>
          <a:prstGeom prst="rect">
            <a:avLst/>
          </a:prstGeom>
          <a:effectLst>
            <a:outerShdw blurRad="114300" dist="139700" dir="2400000" algn="tl" rotWithShape="0">
              <a:prstClr val="black">
                <a:alpha val="40000"/>
              </a:prstClr>
            </a:outerShdw>
          </a:effectLst>
        </p:spPr>
      </p:pic>
      <p:pic>
        <p:nvPicPr>
          <p:cNvPr id="8" name="Picture 7" descr="Image result for Pressure Washing mist images">
            <a:extLst>
              <a:ext uri="{FF2B5EF4-FFF2-40B4-BE49-F238E27FC236}">
                <a16:creationId xmlns:a16="http://schemas.microsoft.com/office/drawing/2014/main" id="{FE5AD405-44F8-4AC5-AAE3-5D18A2618F7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454" y="284356"/>
            <a:ext cx="4883887" cy="3467446"/>
          </a:xfrm>
          <a:prstGeom prst="rect">
            <a:avLst/>
          </a:prstGeom>
          <a:noFill/>
          <a:effectLst>
            <a:outerShdw blurRad="114300" dist="139700" dir="2400000" algn="ctr"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DD8009E-51AC-433E-A6BE-D2548D9B8AC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153454" y="2815141"/>
            <a:ext cx="4278439" cy="3208830"/>
          </a:xfrm>
          <a:prstGeom prst="rect">
            <a:avLst/>
          </a:prstGeom>
          <a:effectLst>
            <a:outerShdw blurRad="114300" dist="139700" dir="2400000" algn="ctr" rotWithShape="0">
              <a:srgbClr val="000000">
                <a:alpha val="40000"/>
              </a:srgbClr>
            </a:outerShdw>
          </a:effectLst>
        </p:spPr>
      </p:pic>
      <p:pic>
        <p:nvPicPr>
          <p:cNvPr id="2" name="Picture 1">
            <a:extLst>
              <a:ext uri="{FF2B5EF4-FFF2-40B4-BE49-F238E27FC236}">
                <a16:creationId xmlns:a16="http://schemas.microsoft.com/office/drawing/2014/main" id="{A6AD4EB6-EE91-4357-829D-5A59746F82C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733800" y="1212001"/>
            <a:ext cx="4883887" cy="5636499"/>
          </a:xfrm>
          <a:prstGeom prst="rect">
            <a:avLst/>
          </a:prstGeom>
        </p:spPr>
      </p:pic>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73473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381000" y="2455070"/>
            <a:ext cx="8534400" cy="1583530"/>
          </a:xfrm>
          <a:prstGeom prst="rect">
            <a:avLst/>
          </a:prstGeom>
          <a:noFill/>
          <a:ln w="9525">
            <a:noFill/>
            <a:miter lim="800000"/>
            <a:headEnd/>
            <a:tailEnd/>
          </a:ln>
        </p:spPr>
        <p:txBody>
          <a:bodyPr anchor="ctr"/>
          <a:lstStyle/>
          <a:p>
            <a:pPr algn="ctr"/>
            <a:r>
              <a:rPr lang="en-US" sz="4800" b="1" dirty="0">
                <a:solidFill>
                  <a:schemeClr val="accent6"/>
                </a:solidFill>
                <a:cs typeface="Arial" charset="0"/>
              </a:rPr>
              <a:t>Question &amp; Answer Session</a:t>
            </a:r>
          </a:p>
        </p:txBody>
      </p:sp>
      <p:sp>
        <p:nvSpPr>
          <p:cNvPr id="4" name="Slide Number Placeholder 3"/>
          <p:cNvSpPr>
            <a:spLocks noGrp="1"/>
          </p:cNvSpPr>
          <p:nvPr>
            <p:ph type="sldNum" sz="quarter" idx="10"/>
          </p:nvPr>
        </p:nvSpPr>
        <p:spPr/>
        <p:txBody>
          <a:bodyPr/>
          <a:lstStyle/>
          <a:p>
            <a:pPr>
              <a:defRPr/>
            </a:pPr>
            <a:fld id="{374F5015-DDE3-4AF9-AD3C-F5DAC04E2F7F}" type="slidenum">
              <a:rPr lang="en-US" smtClean="0"/>
              <a:pPr>
                <a:defRPr/>
              </a:pPr>
              <a:t>39</a:t>
            </a:fld>
            <a:endParaRPr lang="en-US" dirty="0"/>
          </a:p>
        </p:txBody>
      </p:sp>
    </p:spTree>
    <p:extLst>
      <p:ext uri="{BB962C8B-B14F-4D97-AF65-F5344CB8AC3E}">
        <p14:creationId xmlns:p14="http://schemas.microsoft.com/office/powerpoint/2010/main" val="895521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1143000" y="1543050"/>
            <a:ext cx="6858000" cy="857250"/>
          </a:xfrm>
          <a:prstGeom prst="rect">
            <a:avLst/>
          </a:prstGeom>
          <a:noFill/>
          <a:ln w="9525">
            <a:noFill/>
            <a:miter lim="800000"/>
            <a:headEnd/>
            <a:tailEnd/>
          </a:ln>
        </p:spPr>
        <p:txBody>
          <a:bodyPr anchor="ctr"/>
          <a:lstStyle/>
          <a:p>
            <a:pPr algn="ctr"/>
            <a:r>
              <a:rPr lang="en-US" sz="4500" b="1" dirty="0">
                <a:solidFill>
                  <a:schemeClr val="accent6"/>
                </a:solidFill>
                <a:cs typeface="Arial" charset="0"/>
              </a:rPr>
              <a:t>Thank You!</a:t>
            </a:r>
          </a:p>
        </p:txBody>
      </p:sp>
      <p:sp>
        <p:nvSpPr>
          <p:cNvPr id="15363" name="Rectangle 3"/>
          <p:cNvSpPr>
            <a:spLocks noChangeArrowheads="1"/>
          </p:cNvSpPr>
          <p:nvPr/>
        </p:nvSpPr>
        <p:spPr bwMode="auto">
          <a:xfrm>
            <a:off x="1143000" y="2692878"/>
            <a:ext cx="6858000" cy="742950"/>
          </a:xfrm>
          <a:prstGeom prst="rect">
            <a:avLst/>
          </a:prstGeom>
          <a:noFill/>
          <a:ln w="9525">
            <a:noFill/>
            <a:miter lim="800000"/>
            <a:headEnd/>
            <a:tailEnd/>
          </a:ln>
        </p:spPr>
        <p:txBody>
          <a:bodyPr/>
          <a:lstStyle/>
          <a:p>
            <a:pPr algn="ctr">
              <a:spcBef>
                <a:spcPct val="20000"/>
              </a:spcBef>
              <a:buFont typeface="Arial" charset="0"/>
              <a:buNone/>
              <a:defRPr/>
            </a:pPr>
            <a:r>
              <a:rPr lang="en-US" sz="2400" b="1" dirty="0">
                <a:solidFill>
                  <a:schemeClr val="accent6"/>
                </a:solidFill>
                <a:cs typeface="Arial" charset="0"/>
              </a:rPr>
              <a:t>Forensic Analytical Consulting Services, Inc.</a:t>
            </a:r>
          </a:p>
        </p:txBody>
      </p:sp>
      <p:sp>
        <p:nvSpPr>
          <p:cNvPr id="2" name="Rectangle 1"/>
          <p:cNvSpPr/>
          <p:nvPr/>
        </p:nvSpPr>
        <p:spPr>
          <a:xfrm>
            <a:off x="1371601" y="3709987"/>
            <a:ext cx="2037428" cy="1662113"/>
          </a:xfrm>
          <a:prstGeom prst="rect">
            <a:avLst/>
          </a:prstGeom>
          <a:solidFill>
            <a:srgbClr val="005DA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3" name="TextBox 2"/>
          <p:cNvSpPr txBox="1"/>
          <p:nvPr/>
        </p:nvSpPr>
        <p:spPr>
          <a:xfrm>
            <a:off x="1428750" y="4114801"/>
            <a:ext cx="1885950" cy="877163"/>
          </a:xfrm>
          <a:prstGeom prst="rect">
            <a:avLst/>
          </a:prstGeom>
          <a:noFill/>
        </p:spPr>
        <p:txBody>
          <a:bodyPr wrap="square" rtlCol="0">
            <a:spAutoFit/>
          </a:bodyPr>
          <a:lstStyle/>
          <a:p>
            <a:pPr algn="ctr"/>
            <a:r>
              <a:rPr lang="en-US" sz="2550" b="1" dirty="0">
                <a:solidFill>
                  <a:schemeClr val="bg2"/>
                </a:solidFill>
              </a:rPr>
              <a:t>Right</a:t>
            </a:r>
          </a:p>
          <a:p>
            <a:pPr algn="ctr"/>
            <a:r>
              <a:rPr lang="en-US" sz="2550" dirty="0">
                <a:solidFill>
                  <a:schemeClr val="tx2">
                    <a:lumMod val="75000"/>
                  </a:schemeClr>
                </a:solidFill>
              </a:rPr>
              <a:t>People.</a:t>
            </a:r>
          </a:p>
        </p:txBody>
      </p:sp>
      <p:sp>
        <p:nvSpPr>
          <p:cNvPr id="7" name="Rectangle 6"/>
          <p:cNvSpPr/>
          <p:nvPr/>
        </p:nvSpPr>
        <p:spPr>
          <a:xfrm>
            <a:off x="3557870" y="3709987"/>
            <a:ext cx="2037428" cy="1662113"/>
          </a:xfrm>
          <a:prstGeom prst="rect">
            <a:avLst/>
          </a:prstGeom>
          <a:solidFill>
            <a:srgbClr val="005DA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8" name="TextBox 7"/>
          <p:cNvSpPr txBox="1"/>
          <p:nvPr/>
        </p:nvSpPr>
        <p:spPr>
          <a:xfrm>
            <a:off x="3600451" y="4114801"/>
            <a:ext cx="1928531" cy="877163"/>
          </a:xfrm>
          <a:prstGeom prst="rect">
            <a:avLst/>
          </a:prstGeom>
          <a:noFill/>
        </p:spPr>
        <p:txBody>
          <a:bodyPr wrap="square" rtlCol="0">
            <a:spAutoFit/>
          </a:bodyPr>
          <a:lstStyle/>
          <a:p>
            <a:pPr algn="ctr"/>
            <a:r>
              <a:rPr lang="en-US" sz="2550" b="1" dirty="0">
                <a:solidFill>
                  <a:schemeClr val="bg2"/>
                </a:solidFill>
              </a:rPr>
              <a:t>Right</a:t>
            </a:r>
          </a:p>
          <a:p>
            <a:pPr algn="ctr"/>
            <a:r>
              <a:rPr lang="en-US" sz="2550" dirty="0">
                <a:solidFill>
                  <a:schemeClr val="tx2">
                    <a:lumMod val="75000"/>
                  </a:schemeClr>
                </a:solidFill>
              </a:rPr>
              <a:t>Perspective.</a:t>
            </a:r>
          </a:p>
        </p:txBody>
      </p:sp>
      <p:sp>
        <p:nvSpPr>
          <p:cNvPr id="9" name="Rectangle 8"/>
          <p:cNvSpPr/>
          <p:nvPr/>
        </p:nvSpPr>
        <p:spPr>
          <a:xfrm>
            <a:off x="5729570" y="3709987"/>
            <a:ext cx="2037428" cy="1662113"/>
          </a:xfrm>
          <a:prstGeom prst="rect">
            <a:avLst/>
          </a:prstGeom>
          <a:solidFill>
            <a:srgbClr val="005DA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TextBox 9"/>
          <p:cNvSpPr txBox="1"/>
          <p:nvPr/>
        </p:nvSpPr>
        <p:spPr>
          <a:xfrm>
            <a:off x="5772150" y="4114801"/>
            <a:ext cx="1943100" cy="877163"/>
          </a:xfrm>
          <a:prstGeom prst="rect">
            <a:avLst/>
          </a:prstGeom>
          <a:noFill/>
        </p:spPr>
        <p:txBody>
          <a:bodyPr wrap="square" rtlCol="0">
            <a:spAutoFit/>
          </a:bodyPr>
          <a:lstStyle/>
          <a:p>
            <a:pPr algn="ctr"/>
            <a:r>
              <a:rPr lang="en-US" sz="2550" b="1" dirty="0">
                <a:solidFill>
                  <a:schemeClr val="bg2"/>
                </a:solidFill>
              </a:rPr>
              <a:t>Right</a:t>
            </a:r>
          </a:p>
          <a:p>
            <a:pPr algn="ctr"/>
            <a:r>
              <a:rPr lang="en-US" sz="2550" dirty="0">
                <a:solidFill>
                  <a:schemeClr val="tx2">
                    <a:lumMod val="75000"/>
                  </a:schemeClr>
                </a:solidFill>
              </a:rPr>
              <a:t>Now.</a:t>
            </a:r>
          </a:p>
        </p:txBody>
      </p:sp>
      <p:sp>
        <p:nvSpPr>
          <p:cNvPr id="12" name="Slide Number Placeholder 11"/>
          <p:cNvSpPr>
            <a:spLocks noGrp="1"/>
          </p:cNvSpPr>
          <p:nvPr>
            <p:ph type="sldNum" sz="quarter" idx="10"/>
          </p:nvPr>
        </p:nvSpPr>
        <p:spPr/>
        <p:txBody>
          <a:bodyPr/>
          <a:lstStyle/>
          <a:p>
            <a:pPr>
              <a:defRPr/>
            </a:pPr>
            <a:fld id="{374F5015-DDE3-4AF9-AD3C-F5DAC04E2F7F}" type="slidenum">
              <a:rPr lang="en-US" smtClean="0"/>
              <a:pPr>
                <a:defRPr/>
              </a:pPr>
              <a:t>40</a:t>
            </a:fld>
            <a:endParaRPr lang="en-US" dirty="0"/>
          </a:p>
        </p:txBody>
      </p:sp>
    </p:spTree>
  </p:cSld>
  <p:clrMapOvr>
    <a:masterClrMapping/>
  </p:clrMapOvr>
</p:sld>
</file>

<file path=ppt/theme/theme1.xml><?xml version="1.0" encoding="utf-8"?>
<a:theme xmlns:a="http://schemas.openxmlformats.org/drawingml/2006/main" name="NCIRD_PPT_light">
  <a:themeElements>
    <a:clrScheme name="NCIRD Light PPT List">
      <a:dk1>
        <a:srgbClr val="0039A6"/>
      </a:dk1>
      <a:lt1>
        <a:srgbClr val="FFFFFF"/>
      </a:lt1>
      <a:dk2>
        <a:srgbClr val="3077FF"/>
      </a:dk2>
      <a:lt2>
        <a:srgbClr val="4B4B4B"/>
      </a:lt2>
      <a:accent1>
        <a:srgbClr val="0039A6"/>
      </a:accent1>
      <a:accent2>
        <a:srgbClr val="747F81"/>
      </a:accent2>
      <a:accent3>
        <a:srgbClr val="532E60"/>
      </a:accent3>
      <a:accent4>
        <a:srgbClr val="662046"/>
      </a:accent4>
      <a:accent5>
        <a:srgbClr val="9A996E"/>
      </a:accent5>
      <a:accent6>
        <a:srgbClr val="E8CE79"/>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H_ATSDR_combined">
  <a:themeElements>
    <a:clrScheme name="Custom 24">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3_NCEH_ATSDR_combined">
  <a:themeElements>
    <a:clrScheme name="Custom 8">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NCIRDTheme">
  <a:themeElements>
    <a:clrScheme name="Custom 8">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NCIRDTheme" id="{B3584812-75AA-4F26-8D53-E64FEFBD147D}" vid="{90C3B6C3-BD1F-4457-8E10-49766D5017E2}"/>
    </a:ext>
  </a:extLst>
</a:theme>
</file>

<file path=ppt/theme/theme5.xml><?xml version="1.0" encoding="utf-8"?>
<a:theme xmlns:a="http://schemas.openxmlformats.org/drawingml/2006/main" name="1_NCIRDTheme">
  <a:themeElements>
    <a:clrScheme name="Custom 8">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NCIRDTheme" id="{B3584812-75AA-4F26-8D53-E64FEFBD147D}" vid="{90C3B6C3-BD1F-4457-8E10-49766D5017E2}"/>
    </a:ext>
  </a:extLst>
</a:theme>
</file>

<file path=ppt/theme/theme6.xml><?xml version="1.0" encoding="utf-8"?>
<a:theme xmlns:a="http://schemas.openxmlformats.org/drawingml/2006/main" name="6_NCEH_ATSDR_combined">
  <a:themeElements>
    <a:clrScheme name="Custom 24">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7.xml><?xml version="1.0" encoding="utf-8"?>
<a:theme xmlns:a="http://schemas.openxmlformats.org/drawingml/2006/main" name="CDC OD Light Frame">
  <a:themeElements>
    <a:clrScheme name="NCIRD Light PPT List">
      <a:dk1>
        <a:srgbClr val="0039A6"/>
      </a:dk1>
      <a:lt1>
        <a:srgbClr val="FFFFFF"/>
      </a:lt1>
      <a:dk2>
        <a:srgbClr val="3077FF"/>
      </a:dk2>
      <a:lt2>
        <a:srgbClr val="4B4B4B"/>
      </a:lt2>
      <a:accent1>
        <a:srgbClr val="0039A6"/>
      </a:accent1>
      <a:accent2>
        <a:srgbClr val="747F81"/>
      </a:accent2>
      <a:accent3>
        <a:srgbClr val="532E60"/>
      </a:accent3>
      <a:accent4>
        <a:srgbClr val="662046"/>
      </a:accent4>
      <a:accent5>
        <a:srgbClr val="9A996E"/>
      </a:accent5>
      <a:accent6>
        <a:srgbClr val="E8CE79"/>
      </a:accent6>
      <a:hlink>
        <a:srgbClr val="002060"/>
      </a:hlink>
      <a:folHlink>
        <a:srgbClr val="0053F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VA Preventing Healthcare-Associated LD">
  <a:themeElements>
    <a:clrScheme name="NCIRD Dark PPT Colors">
      <a:dk1>
        <a:srgbClr val="FFC000"/>
      </a:dk1>
      <a:lt1>
        <a:srgbClr val="0F56DC"/>
      </a:lt1>
      <a:dk2>
        <a:srgbClr val="FFFFFF"/>
      </a:dk2>
      <a:lt2>
        <a:srgbClr val="FFFFFF"/>
      </a:lt2>
      <a:accent1>
        <a:srgbClr val="747F81"/>
      </a:accent1>
      <a:accent2>
        <a:srgbClr val="532E60"/>
      </a:accent2>
      <a:accent3>
        <a:srgbClr val="662046"/>
      </a:accent3>
      <a:accent4>
        <a:srgbClr val="9A996E"/>
      </a:accent4>
      <a:accent5>
        <a:srgbClr val="E8CE79"/>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NCEH_ATSDR_combined">
  <a:themeElements>
    <a:clrScheme name="Custom 17">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10.xml><?xml version="1.0" encoding="utf-8"?>
<a:theme xmlns:a="http://schemas.openxmlformats.org/drawingml/2006/main" name="1_CDC OD Light Frame">
  <a:themeElements>
    <a:clrScheme name="NCIRD Light PPT List">
      <a:dk1>
        <a:srgbClr val="0039A6"/>
      </a:dk1>
      <a:lt1>
        <a:srgbClr val="FFFFFF"/>
      </a:lt1>
      <a:dk2>
        <a:srgbClr val="3077FF"/>
      </a:dk2>
      <a:lt2>
        <a:srgbClr val="4B4B4B"/>
      </a:lt2>
      <a:accent1>
        <a:srgbClr val="0039A6"/>
      </a:accent1>
      <a:accent2>
        <a:srgbClr val="747F81"/>
      </a:accent2>
      <a:accent3>
        <a:srgbClr val="532E60"/>
      </a:accent3>
      <a:accent4>
        <a:srgbClr val="662046"/>
      </a:accent4>
      <a:accent5>
        <a:srgbClr val="9A996E"/>
      </a:accent5>
      <a:accent6>
        <a:srgbClr val="E8CE79"/>
      </a:accent6>
      <a:hlink>
        <a:srgbClr val="002060"/>
      </a:hlink>
      <a:folHlink>
        <a:srgbClr val="0053F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NCIRD_PPT_light">
  <a:themeElements>
    <a:clrScheme name="NCIRD Light PPT List">
      <a:dk1>
        <a:srgbClr val="0039A6"/>
      </a:dk1>
      <a:lt1>
        <a:srgbClr val="FFFFFF"/>
      </a:lt1>
      <a:dk2>
        <a:srgbClr val="3077FF"/>
      </a:dk2>
      <a:lt2>
        <a:srgbClr val="4B4B4B"/>
      </a:lt2>
      <a:accent1>
        <a:srgbClr val="0039A6"/>
      </a:accent1>
      <a:accent2>
        <a:srgbClr val="747F81"/>
      </a:accent2>
      <a:accent3>
        <a:srgbClr val="532E60"/>
      </a:accent3>
      <a:accent4>
        <a:srgbClr val="662046"/>
      </a:accent4>
      <a:accent5>
        <a:srgbClr val="9A996E"/>
      </a:accent5>
      <a:accent6>
        <a:srgbClr val="E8CE79"/>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2_NCIRDTheme">
  <a:themeElements>
    <a:clrScheme name="Custom 8">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NCIRDTheme" id="{B3584812-75AA-4F26-8D53-E64FEFBD147D}" vid="{90C3B6C3-BD1F-4457-8E10-49766D5017E2}"/>
    </a:ext>
  </a:extLst>
</a:theme>
</file>

<file path=ppt/theme/theme13.xml><?xml version="1.0" encoding="utf-8"?>
<a:theme xmlns:a="http://schemas.openxmlformats.org/drawingml/2006/main" name="19_NCEH_ATSDR_combined">
  <a:themeElements>
    <a:clrScheme name="Custom 8">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14.xml><?xml version="1.0" encoding="utf-8"?>
<a:theme xmlns:a="http://schemas.openxmlformats.org/drawingml/2006/main" name="21_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15.xml><?xml version="1.0" encoding="utf-8"?>
<a:theme xmlns:a="http://schemas.openxmlformats.org/drawingml/2006/main" name="NCEH_ATSDR_OD_PPT_dark(">
  <a:themeElements>
    <a:clrScheme name="NCEH ATSDR  Dark PPT Colors">
      <a:dk1>
        <a:srgbClr val="0F56DC"/>
      </a:dk1>
      <a:lt1>
        <a:srgbClr val="FFC000"/>
      </a:lt1>
      <a:dk2>
        <a:srgbClr val="FFFFFF"/>
      </a:dk2>
      <a:lt2>
        <a:srgbClr val="7CA295"/>
      </a:lt2>
      <a:accent1>
        <a:srgbClr val="007D57"/>
      </a:accent1>
      <a:accent2>
        <a:srgbClr val="005172"/>
      </a:accent2>
      <a:accent3>
        <a:srgbClr val="59705D"/>
      </a:accent3>
      <a:accent4>
        <a:srgbClr val="452325"/>
      </a:accent4>
      <a:accent5>
        <a:srgbClr val="EAAB00"/>
      </a:accent5>
      <a:accent6>
        <a:srgbClr val="A3A86B"/>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2_SPL PPT 2014">
  <a:themeElements>
    <a:clrScheme name="SPL PPT Theme">
      <a:dk1>
        <a:sysClr val="windowText" lastClr="000000"/>
      </a:dk1>
      <a:lt1>
        <a:sysClr val="window" lastClr="FFFFFF"/>
      </a:lt1>
      <a:dk2>
        <a:srgbClr val="006BBF"/>
      </a:dk2>
      <a:lt2>
        <a:srgbClr val="AEB9C1"/>
      </a:lt2>
      <a:accent1>
        <a:srgbClr val="006BBF"/>
      </a:accent1>
      <a:accent2>
        <a:srgbClr val="CE5228"/>
      </a:accent2>
      <a:accent3>
        <a:srgbClr val="6DA537"/>
      </a:accent3>
      <a:accent4>
        <a:srgbClr val="323F49"/>
      </a:accent4>
      <a:accent5>
        <a:srgbClr val="4BACC6"/>
      </a:accent5>
      <a:accent6>
        <a:srgbClr val="D8A013"/>
      </a:accent6>
      <a:hlink>
        <a:srgbClr val="EBEBEB"/>
      </a:hlink>
      <a:folHlink>
        <a:srgbClr val="795CA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themeOverride>
</file>

<file path=ppt/theme/themeOverride2.xml><?xml version="1.0" encoding="utf-8"?>
<a:themeOverride xmlns:a="http://schemas.openxmlformats.org/drawingml/2006/main">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themeOverride>
</file>

<file path=docProps/app.xml><?xml version="1.0" encoding="utf-8"?>
<Properties xmlns="http://schemas.openxmlformats.org/officeDocument/2006/extended-properties" xmlns:vt="http://schemas.openxmlformats.org/officeDocument/2006/docPropsVTypes">
  <Template>NCIRD_PPT_light</Template>
  <TotalTime>8897</TotalTime>
  <Words>1738</Words>
  <Application>Microsoft Office PowerPoint</Application>
  <PresentationFormat>On-screen Show (4:3)</PresentationFormat>
  <Paragraphs>253</Paragraphs>
  <Slides>40</Slides>
  <Notes>3</Notes>
  <HiddenSlides>3</HiddenSlides>
  <MMClips>0</MMClips>
  <ScaleCrop>false</ScaleCrop>
  <HeadingPairs>
    <vt:vector size="6" baseType="variant">
      <vt:variant>
        <vt:lpstr>Fonts Used</vt:lpstr>
      </vt:variant>
      <vt:variant>
        <vt:i4>15</vt:i4>
      </vt:variant>
      <vt:variant>
        <vt:lpstr>Theme</vt:lpstr>
      </vt:variant>
      <vt:variant>
        <vt:i4>16</vt:i4>
      </vt:variant>
      <vt:variant>
        <vt:lpstr>Slide Titles</vt:lpstr>
      </vt:variant>
      <vt:variant>
        <vt:i4>40</vt:i4>
      </vt:variant>
    </vt:vector>
  </HeadingPairs>
  <TitlesOfParts>
    <vt:vector size="71" baseType="lpstr">
      <vt:lpstr>Courier New</vt:lpstr>
      <vt:lpstr>Myriad Web Pro</vt:lpstr>
      <vt:lpstr>Arial Unicode MS</vt:lpstr>
      <vt:lpstr>Futura Std Book</vt:lpstr>
      <vt:lpstr>Open Sans</vt:lpstr>
      <vt:lpstr>Futura LT Medium</vt:lpstr>
      <vt:lpstr>Times New Roman</vt:lpstr>
      <vt:lpstr>Wingdings</vt:lpstr>
      <vt:lpstr>Futura LT Book</vt:lpstr>
      <vt:lpstr>ＭＳ Ｐゴシック</vt:lpstr>
      <vt:lpstr>Tw Cen MT</vt:lpstr>
      <vt:lpstr>Futura Std Medium</vt:lpstr>
      <vt:lpstr>Arial</vt:lpstr>
      <vt:lpstr>Futura Std Bold</vt:lpstr>
      <vt:lpstr>Calibri</vt:lpstr>
      <vt:lpstr>NCIRD_PPT_light</vt:lpstr>
      <vt:lpstr>NCEH_ATSDR_combined</vt:lpstr>
      <vt:lpstr>3_NCEH_ATSDR_combined</vt:lpstr>
      <vt:lpstr>NCIRDTheme</vt:lpstr>
      <vt:lpstr>1_NCIRDTheme</vt:lpstr>
      <vt:lpstr>6_NCEH_ATSDR_combined</vt:lpstr>
      <vt:lpstr>CDC OD Light Frame</vt:lpstr>
      <vt:lpstr>VA Preventing Healthcare-Associated LD</vt:lpstr>
      <vt:lpstr>9_NCEH_ATSDR_combined</vt:lpstr>
      <vt:lpstr>1_CDC OD Light Frame</vt:lpstr>
      <vt:lpstr>1_NCIRD_PPT_light</vt:lpstr>
      <vt:lpstr>2_NCIRDTheme</vt:lpstr>
      <vt:lpstr>19_NCEH_ATSDR_combined</vt:lpstr>
      <vt:lpstr>21_NCEH_ATSDR_combined</vt:lpstr>
      <vt:lpstr>NCEH_ATSDR_OD_PPT_dark(</vt:lpstr>
      <vt:lpstr>2_SPL PPT 2014</vt:lpstr>
      <vt:lpstr>Preventing and Investigating Legionnaires’ Disease Outbreaks  Water Safety Plans, the CMS Mandate, and the role of Legionella Sampling</vt:lpstr>
      <vt:lpstr>CDC: June 2016-2017   </vt:lpstr>
      <vt:lpstr>The Cause(s) of this Trend?  </vt:lpstr>
      <vt:lpstr>ASHRAE Standard 188-2015</vt:lpstr>
      <vt:lpstr>PowerPoint Presentation</vt:lpstr>
      <vt:lpstr>Why are WMPs Important? </vt:lpstr>
      <vt:lpstr>Who is Impacted by CMS?</vt:lpstr>
      <vt:lpstr>Water Management Program</vt:lpstr>
      <vt:lpstr>Water Management</vt:lpstr>
      <vt:lpstr>Water Management</vt:lpstr>
      <vt:lpstr>Corrective Actions*</vt:lpstr>
      <vt:lpstr>PowerPoint Presentation</vt:lpstr>
      <vt:lpstr>PowerPoint Presentation</vt:lpstr>
      <vt:lpstr>PowerPoint Presentation</vt:lpstr>
      <vt:lpstr>How to Quickly Assess a WMP</vt:lpstr>
      <vt:lpstr>PowerPoint Presentation</vt:lpstr>
      <vt:lpstr>PowerPoint Presentation</vt:lpstr>
      <vt:lpstr>What is a Legionella Source Risk Assessment?</vt:lpstr>
      <vt:lpstr>AIHA Guideline</vt:lpstr>
      <vt:lpstr>Industrial Hygiene Approach to Legionella Prevention</vt:lpstr>
      <vt:lpstr>According to the CDC (2017 Toolkit)</vt:lpstr>
      <vt:lpstr>Industrial Hygiene Approach to Legionella Prevention</vt:lpstr>
      <vt:lpstr>Industrial Hygiene Approach to Monitoring Control Measures for Legionella</vt:lpstr>
      <vt:lpstr>Interpreting Legionella in Water Samples</vt:lpstr>
      <vt:lpstr>Sources of Legionella Amplification or Exposure</vt:lpstr>
      <vt:lpstr>PowerPoint Presentation</vt:lpstr>
      <vt:lpstr>Sources of Legionella Amplification or Exposure</vt:lpstr>
      <vt:lpstr>PowerPoint Presentation</vt:lpstr>
      <vt:lpstr>PowerPoint Presentation</vt:lpstr>
      <vt:lpstr>Sources of Legionella Amplification or Exposure</vt:lpstr>
      <vt:lpstr>PowerPoint Presentation</vt:lpstr>
      <vt:lpstr>Sources of Legionella Amplification or Exposure</vt:lpstr>
      <vt:lpstr>PowerPoint Presentation</vt:lpstr>
      <vt:lpstr>PowerPoint Presentation</vt:lpstr>
      <vt:lpstr>Sources of Legionella Amplification or Exposure</vt:lpstr>
      <vt:lpstr>PowerPoint Presentation</vt:lpstr>
      <vt:lpstr>Sources of Legionella Amplification or Exposure</vt:lpstr>
      <vt:lpstr>PowerPoint Presentation</vt:lpstr>
      <vt:lpstr>PowerPoint Presentation</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Myriad Pro, Bold, Shadow, 28pt</dc:title>
  <dc:creator>lee5</dc:creator>
  <cp:lastModifiedBy>David Krause</cp:lastModifiedBy>
  <cp:revision>542</cp:revision>
  <cp:lastPrinted>2015-09-08T20:01:23Z</cp:lastPrinted>
  <dcterms:created xsi:type="dcterms:W3CDTF">2010-07-28T16:56:40Z</dcterms:created>
  <dcterms:modified xsi:type="dcterms:W3CDTF">2018-10-18T12:16:18Z</dcterms:modified>
</cp:coreProperties>
</file>