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9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Area%20Deprevation%20Index\ADICoefficients%20-10-10-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Area%20Deprevation%20Index\ADICoefficients%20-10-10-20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Area%20Deprevation%20Index\ADICoefficients%20-10-10-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FF0000"/>
            </a:solidFill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7-4F43-A624-F774FAE58728}"/>
              </c:ext>
            </c:extLst>
          </c:dPt>
          <c:dPt>
            <c:idx val="1"/>
            <c:bubble3D val="0"/>
            <c:spPr>
              <a:solidFill>
                <a:srgbClr val="CCFF99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7-4F43-A624-F774FAE58728}"/>
              </c:ext>
            </c:extLst>
          </c:dPt>
          <c:dPt>
            <c:idx val="2"/>
            <c:bubble3D val="0"/>
            <c:spPr>
              <a:solidFill>
                <a:srgbClr val="A5A5A5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7-4F43-A624-F774FAE58728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7-4F43-A624-F774FAE58728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7-4F43-A624-F774FAE587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UtahADIs99!$Q$104:$U$104</c:f>
              <c:numCache>
                <c:formatCode>General</c:formatCode>
                <c:ptCount val="5"/>
                <c:pt idx="0">
                  <c:v>20</c:v>
                </c:pt>
                <c:pt idx="1">
                  <c:v>25</c:v>
                </c:pt>
                <c:pt idx="2">
                  <c:v>18</c:v>
                </c:pt>
                <c:pt idx="3">
                  <c:v>20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F97-4F43-A624-F774FAE58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aseline="0"/>
              <a:t>Urban Small Areas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CC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F0-44DD-9F04-E508096B7461}"/>
              </c:ext>
            </c:extLst>
          </c:dPt>
          <c:dPt>
            <c:idx val="1"/>
            <c:bubble3D val="0"/>
            <c:spPr>
              <a:solidFill>
                <a:srgbClr val="C3D69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F0-44DD-9F04-E508096B7461}"/>
              </c:ext>
            </c:extLst>
          </c:dPt>
          <c:dPt>
            <c:idx val="2"/>
            <c:bubble3D val="0"/>
            <c:spPr>
              <a:solidFill>
                <a:srgbClr val="D9D1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F0-44DD-9F04-E508096B7461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F0-44DD-9F04-E508096B7461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9F0-44DD-9F04-E508096B74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'Pie Charts'!$A$21:$A$25</c:f>
              <c:strCache>
                <c:ptCount val="5"/>
                <c:pt idx="0">
                  <c:v>Very Low</c:v>
                </c:pt>
                <c:pt idx="1">
                  <c:v>Low</c:v>
                </c:pt>
                <c:pt idx="2">
                  <c:v>Average</c:v>
                </c:pt>
                <c:pt idx="3">
                  <c:v>High</c:v>
                </c:pt>
                <c:pt idx="4">
                  <c:v>Very High</c:v>
                </c:pt>
              </c:strCache>
            </c:strRef>
          </c:cat>
          <c:val>
            <c:numRef>
              <c:f>UtahADIs99!$Q$105:$U$105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13</c:v>
                </c:pt>
                <c:pt idx="3">
                  <c:v>12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F0-44DD-9F04-E508096B7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aseline="0"/>
              <a:t>Rural/Frontier Small Areas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CC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88-40A8-8F76-B312E8FEE62C}"/>
              </c:ext>
            </c:extLst>
          </c:dPt>
          <c:dPt>
            <c:idx val="1"/>
            <c:bubble3D val="0"/>
            <c:spPr>
              <a:solidFill>
                <a:srgbClr val="C3D69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88-40A8-8F76-B312E8FEE62C}"/>
              </c:ext>
            </c:extLst>
          </c:dPt>
          <c:dPt>
            <c:idx val="2"/>
            <c:bubble3D val="0"/>
            <c:spPr>
              <a:solidFill>
                <a:srgbClr val="D9D1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88-40A8-8F76-B312E8FEE62C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388-40A8-8F76-B312E8FEE62C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388-40A8-8F76-B312E8FEE6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'Pie Charts'!$A$21:$A$25</c:f>
              <c:strCache>
                <c:ptCount val="5"/>
                <c:pt idx="0">
                  <c:v>Very Low</c:v>
                </c:pt>
                <c:pt idx="1">
                  <c:v>Low</c:v>
                </c:pt>
                <c:pt idx="2">
                  <c:v>Average</c:v>
                </c:pt>
                <c:pt idx="3">
                  <c:v>High</c:v>
                </c:pt>
                <c:pt idx="4">
                  <c:v>Very High</c:v>
                </c:pt>
              </c:strCache>
            </c:strRef>
          </c:cat>
          <c:val>
            <c:numRef>
              <c:f>UtahADIs99!$Q$106:$U$106</c:f>
              <c:numCache>
                <c:formatCode>General</c:formatCode>
                <c:ptCount val="5"/>
                <c:pt idx="0">
                  <c:v>2</c:v>
                </c:pt>
                <c:pt idx="1">
                  <c:v>6</c:v>
                </c:pt>
                <c:pt idx="2">
                  <c:v>5</c:v>
                </c:pt>
                <c:pt idx="3">
                  <c:v>8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388-40A8-8F76-B312E8FEE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D08DC-4CCF-48AD-A738-BAA396311AB5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42480-3169-4A40-91A6-35B84E899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94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/>
          </a:p>
          <a:p>
            <a:r>
              <a:rPr lang="en-US" sz="1200" b="1" dirty="0" smtClean="0"/>
              <a:t>INDICATOR</a:t>
            </a:r>
            <a:r>
              <a:rPr lang="en-US" sz="1200" dirty="0" smtClean="0"/>
              <a:t>: Single measurement of a health outcome </a:t>
            </a:r>
          </a:p>
          <a:p>
            <a:r>
              <a:rPr lang="en-US" sz="1200" b="1" dirty="0" smtClean="0"/>
              <a:t>INDEX:  </a:t>
            </a:r>
            <a:r>
              <a:rPr lang="en-US" sz="1200" dirty="0" smtClean="0"/>
              <a:t>Measurement that includes multiple indicators that correlate strongly with health outcomes.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BFA5F-BD7C-4B37-A01B-41C95D7B46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75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Population density ranges</a:t>
            </a:r>
            <a:r>
              <a:rPr lang="en-US" baseline="0" dirty="0" smtClean="0"/>
              <a:t> from 1.3 persons/</a:t>
            </a:r>
            <a:r>
              <a:rPr lang="en-US" baseline="0" dirty="0" err="1" smtClean="0"/>
              <a:t>sq</a:t>
            </a:r>
            <a:r>
              <a:rPr lang="en-US" baseline="0" dirty="0" smtClean="0"/>
              <a:t> mile (San Juan Other) to 7864 persons/</a:t>
            </a:r>
            <a:r>
              <a:rPr lang="en-US" baseline="0" dirty="0" err="1" smtClean="0"/>
              <a:t>sq</a:t>
            </a:r>
            <a:r>
              <a:rPr lang="en-US" baseline="0" dirty="0" smtClean="0"/>
              <a:t> mile (SLC Liberty).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BFA5F-BD7C-4B37-A01B-41C95D7B46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68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96062-68D8-4FB2-ACDC-998F8B0F36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7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BFA5F-BD7C-4B37-A01B-41C95D7B46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0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17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6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3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07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0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87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60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8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4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45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24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56C59-C9BE-4611-8914-7034D2F31F6E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63F7D-F5D2-429C-A4A8-B7DF296C6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bis.health.utah.gov/pdf/resource/UtahSmallAreaInfo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9835"/>
            <a:ext cx="9583881" cy="1188720"/>
          </a:xfrm>
        </p:spPr>
        <p:txBody>
          <a:bodyPr>
            <a:normAutofit/>
          </a:bodyPr>
          <a:lstStyle/>
          <a:p>
            <a:r>
              <a:rPr lang="en-US" dirty="0" smtClean="0"/>
              <a:t>Understanding the context of the HII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527" y="2033055"/>
            <a:ext cx="10463646" cy="3794403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                                   </a:t>
            </a:r>
            <a:endParaRPr lang="en-US" sz="2800" dirty="0"/>
          </a:p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Utah’s</a:t>
            </a:r>
            <a:r>
              <a:rPr lang="en-US" sz="2800" dirty="0" smtClean="0"/>
              <a:t> Health Improvement </a:t>
            </a:r>
            <a:r>
              <a:rPr lang="en-US" sz="2800" dirty="0" smtClean="0">
                <a:solidFill>
                  <a:srgbClr val="C00000"/>
                </a:solidFill>
              </a:rPr>
              <a:t>Index</a:t>
            </a:r>
            <a:r>
              <a:rPr lang="en-US" sz="2800" dirty="0" smtClean="0"/>
              <a:t> (HII) is a composite measure of </a:t>
            </a:r>
            <a:r>
              <a:rPr lang="en-US" sz="2800" dirty="0" smtClean="0">
                <a:solidFill>
                  <a:srgbClr val="C00000"/>
                </a:solidFill>
              </a:rPr>
              <a:t>social determinants </a:t>
            </a:r>
            <a:r>
              <a:rPr lang="en-US" sz="2800" dirty="0" smtClean="0"/>
              <a:t>of health by </a:t>
            </a:r>
            <a:r>
              <a:rPr lang="en-US" sz="2800" dirty="0" smtClean="0">
                <a:solidFill>
                  <a:srgbClr val="C00000"/>
                </a:solidFill>
              </a:rPr>
              <a:t>geographic area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4195" y="6171843"/>
            <a:ext cx="1697296" cy="3421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4224" y="2356904"/>
            <a:ext cx="1630194" cy="5249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Indicator vs index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4525236"/>
            <a:ext cx="1517073" cy="46759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BRFSS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31182" y="4274990"/>
            <a:ext cx="1517073" cy="5801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Utah’s small areas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992581" y="4536493"/>
            <a:ext cx="1517073" cy="97230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Measurement of health disparities 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463145" y="2881854"/>
            <a:ext cx="0" cy="360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647709" y="4010271"/>
            <a:ext cx="0" cy="264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1974273" y="4010271"/>
            <a:ext cx="561109" cy="51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524991" y="4010271"/>
            <a:ext cx="900546" cy="51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062764" y="2356904"/>
            <a:ext cx="2384125" cy="5249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Developed by the Utah Department of Health 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355273" y="2881854"/>
            <a:ext cx="0" cy="360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22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72" y="633766"/>
            <a:ext cx="8637161" cy="637685"/>
          </a:xfrm>
        </p:spPr>
        <p:txBody>
          <a:bodyPr>
            <a:normAutofit fontScale="90000"/>
          </a:bodyPr>
          <a:lstStyle/>
          <a:p>
            <a:r>
              <a:rPr lang="en-US" dirty="0"/>
              <a:t>BRFSS indicators included in the HII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1645920"/>
            <a:ext cx="7729728" cy="4894217"/>
          </a:xfrm>
        </p:spPr>
        <p:txBody>
          <a:bodyPr>
            <a:normAutofit/>
          </a:bodyPr>
          <a:lstStyle/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Population aged ≥25 years with &lt;9 years of education, %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Population aged ≥25 years with at least a high school diploma, %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Median family income, $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Income disparity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Owner-occupied housing units, % (home ownership rate)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Civilian labor force population aged ≥16 years unemployed, % (unemployment rate)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Families below poverty level, %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Population below 150% of the poverty threshold, %</a:t>
            </a:r>
          </a:p>
          <a:p>
            <a:pPr marL="728663" lvl="1" indent="-385763">
              <a:buFont typeface="+mj-lt"/>
              <a:buAutoNum type="arabicPeriod"/>
            </a:pPr>
            <a:r>
              <a:rPr lang="en-US" sz="2200" dirty="0"/>
              <a:t>Single-parent households with children aged &lt;18 years, %</a:t>
            </a:r>
          </a:p>
          <a:p>
            <a:endParaRPr lang="en-US" dirty="0"/>
          </a:p>
        </p:txBody>
      </p:sp>
      <p:pic>
        <p:nvPicPr>
          <p:cNvPr id="4" name="Content Placeholder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109" y="6189799"/>
            <a:ext cx="1743392" cy="3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925068"/>
          </a:xfrm>
        </p:spPr>
        <p:txBody>
          <a:bodyPr/>
          <a:lstStyle/>
          <a:p>
            <a:r>
              <a:rPr lang="en-US" dirty="0" smtClean="0"/>
              <a:t>Utah’s 99 small areas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641" y="1889760"/>
            <a:ext cx="8577942" cy="3762103"/>
          </a:xfrm>
        </p:spPr>
        <p:txBody>
          <a:bodyPr>
            <a:normAutofit/>
          </a:bodyPr>
          <a:lstStyle/>
          <a:p>
            <a:r>
              <a:rPr lang="en-US" sz="2000" dirty="0"/>
              <a:t>First defined in 1997 by UDOH </a:t>
            </a:r>
          </a:p>
          <a:p>
            <a:r>
              <a:rPr lang="en-US" sz="2000" dirty="0"/>
              <a:t>Reassessed in 2017-2018, and released in October 2018</a:t>
            </a:r>
          </a:p>
          <a:p>
            <a:r>
              <a:rPr lang="en-US" sz="2000" dirty="0"/>
              <a:t>Defined based on ZIP Codes, local health district and county boundaries, community political boundaries, and </a:t>
            </a:r>
            <a:r>
              <a:rPr lang="en-US" sz="2000" dirty="0">
                <a:solidFill>
                  <a:srgbClr val="FF0000"/>
                </a:solidFill>
              </a:rPr>
              <a:t>input from local community representatives</a:t>
            </a:r>
            <a:endParaRPr lang="en-US" sz="2000" dirty="0"/>
          </a:p>
          <a:p>
            <a:r>
              <a:rPr lang="en-US" sz="2000" dirty="0"/>
              <a:t>Range in population size from </a:t>
            </a:r>
            <a:r>
              <a:rPr lang="en-US" sz="2000" dirty="0" smtClean="0"/>
              <a:t>7,400 </a:t>
            </a:r>
            <a:r>
              <a:rPr lang="en-US" sz="2000" dirty="0"/>
              <a:t>to </a:t>
            </a:r>
            <a:r>
              <a:rPr lang="en-US" sz="2000" dirty="0" smtClean="0"/>
              <a:t>89,000</a:t>
            </a:r>
          </a:p>
          <a:p>
            <a:r>
              <a:rPr lang="en-US" sz="2000" dirty="0" smtClean="0">
                <a:hlinkClick r:id="rId3"/>
              </a:rPr>
              <a:t>https</a:t>
            </a:r>
            <a:r>
              <a:rPr lang="en-US" sz="2000" dirty="0">
                <a:hlinkClick r:id="rId3"/>
              </a:rPr>
              <a:t>://ibis.health.utah.gov/pdf/resource/UtahSmallAreaInfo.pdf</a:t>
            </a:r>
            <a:endParaRPr lang="en-US" dirty="0"/>
          </a:p>
        </p:txBody>
      </p:sp>
      <p:pic>
        <p:nvPicPr>
          <p:cNvPr id="4" name="Content Placeholder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7109" y="6189799"/>
            <a:ext cx="1743392" cy="3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3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06" y="306965"/>
            <a:ext cx="9063487" cy="947071"/>
          </a:xfrm>
        </p:spPr>
        <p:txBody>
          <a:bodyPr>
            <a:noAutofit/>
          </a:bodyPr>
          <a:lstStyle/>
          <a:p>
            <a:r>
              <a:rPr lang="en-US" dirty="0"/>
              <a:t>Small areas categorized as </a:t>
            </a:r>
            <a:r>
              <a:rPr lang="en-US" dirty="0">
                <a:solidFill>
                  <a:srgbClr val="FF0000"/>
                </a:solidFill>
              </a:rPr>
              <a:t>Very High </a:t>
            </a:r>
            <a:r>
              <a:rPr lang="en-US" dirty="0"/>
              <a:t>or </a:t>
            </a:r>
            <a:r>
              <a:rPr lang="en-US" dirty="0">
                <a:solidFill>
                  <a:srgbClr val="FFC000"/>
                </a:solidFill>
              </a:rPr>
              <a:t>High </a:t>
            </a:r>
            <a:r>
              <a:rPr lang="en-US" dirty="0"/>
              <a:t>are health disparities areas</a:t>
            </a:r>
            <a:r>
              <a:rPr lang="en-US" sz="40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105" y="1547147"/>
            <a:ext cx="8841683" cy="447848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HII ranks from 72 to 161</a:t>
            </a:r>
          </a:p>
          <a:p>
            <a:r>
              <a:rPr lang="en-US" dirty="0"/>
              <a:t>The 99 small areas are categorized in five groups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higher the index, the more improvement the area needs</a:t>
            </a:r>
          </a:p>
        </p:txBody>
      </p:sp>
      <p:pic>
        <p:nvPicPr>
          <p:cNvPr id="6" name="Content Placeholder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485" y="6275896"/>
            <a:ext cx="1524000" cy="30723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>
            <a:off x="2992583" y="2749177"/>
            <a:ext cx="819797" cy="368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92582" y="3117274"/>
            <a:ext cx="819799" cy="533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992583" y="3714386"/>
            <a:ext cx="819797" cy="488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992583" y="4160023"/>
            <a:ext cx="819797" cy="58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992582" y="4218711"/>
            <a:ext cx="819799" cy="4468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Chart 13"/>
          <p:cNvGraphicFramePr>
            <a:graphicFrameLocks/>
          </p:cNvGraphicFramePr>
          <p:nvPr>
            <p:extLst/>
          </p:nvPr>
        </p:nvGraphicFramePr>
        <p:xfrm>
          <a:off x="6267658" y="2153664"/>
          <a:ext cx="3839457" cy="3265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angle 3"/>
          <p:cNvSpPr/>
          <p:nvPr/>
        </p:nvSpPr>
        <p:spPr>
          <a:xfrm>
            <a:off x="3919183" y="2673251"/>
            <a:ext cx="550127" cy="18404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/>
          <p:cNvSpPr/>
          <p:nvPr/>
        </p:nvSpPr>
        <p:spPr>
          <a:xfrm>
            <a:off x="3919183" y="3117273"/>
            <a:ext cx="550127" cy="18404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/>
          <p:cNvSpPr/>
          <p:nvPr/>
        </p:nvSpPr>
        <p:spPr>
          <a:xfrm>
            <a:off x="3940098" y="3622361"/>
            <a:ext cx="550127" cy="184048"/>
          </a:xfrm>
          <a:prstGeom prst="rect">
            <a:avLst/>
          </a:prstGeom>
          <a:solidFill>
            <a:srgbClr val="A5A5A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Rectangle 24"/>
          <p:cNvSpPr/>
          <p:nvPr/>
        </p:nvSpPr>
        <p:spPr>
          <a:xfrm>
            <a:off x="3938351" y="4082481"/>
            <a:ext cx="550127" cy="184048"/>
          </a:xfrm>
          <a:prstGeom prst="rect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ectangle 25"/>
          <p:cNvSpPr/>
          <p:nvPr/>
        </p:nvSpPr>
        <p:spPr>
          <a:xfrm>
            <a:off x="3919183" y="4587569"/>
            <a:ext cx="550127" cy="18404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4571126" y="2519053"/>
            <a:ext cx="200722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/>
              <a:t>Very High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1126" y="2970459"/>
            <a:ext cx="200722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/>
              <a:t>High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2450" y="3507295"/>
            <a:ext cx="200722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/>
              <a:t>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1361" y="3948803"/>
            <a:ext cx="200722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/>
              <a:t>Low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27567" y="4467617"/>
            <a:ext cx="200722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/>
              <a:t>Very 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106" y="2671794"/>
            <a:ext cx="2348476" cy="830997"/>
          </a:xfrm>
          <a:prstGeom prst="rect">
            <a:avLst/>
          </a:prstGeom>
          <a:solidFill>
            <a:srgbClr val="8A467B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Health Disparity Areas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554" y="3806409"/>
            <a:ext cx="2348476" cy="830997"/>
          </a:xfrm>
          <a:prstGeom prst="rect">
            <a:avLst/>
          </a:prstGeom>
          <a:solidFill>
            <a:srgbClr val="D6C0D7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Adverse Health Outcome Areas</a:t>
            </a:r>
          </a:p>
        </p:txBody>
      </p:sp>
    </p:spTree>
    <p:extLst>
      <p:ext uri="{BB962C8B-B14F-4D97-AF65-F5344CB8AC3E}">
        <p14:creationId xmlns:p14="http://schemas.microsoft.com/office/powerpoint/2010/main" val="188593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175" y="511846"/>
            <a:ext cx="8018853" cy="7421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Classification of small areas in five HII groups </a:t>
            </a:r>
            <a:endParaRPr lang="en-US" dirty="0"/>
          </a:p>
        </p:txBody>
      </p:sp>
      <p:pic>
        <p:nvPicPr>
          <p:cNvPr id="6" name="Content Placeholder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001" y="6429511"/>
            <a:ext cx="1524000" cy="307233"/>
          </a:xfrm>
          <a:prstGeom prst="rect">
            <a:avLst/>
          </a:prstGeom>
        </p:spPr>
      </p:pic>
      <p:graphicFrame>
        <p:nvGraphicFramePr>
          <p:cNvPr id="12" name="Chart 11"/>
          <p:cNvGraphicFramePr>
            <a:graphicFrameLocks/>
          </p:cNvGraphicFramePr>
          <p:nvPr>
            <p:extLst/>
          </p:nvPr>
        </p:nvGraphicFramePr>
        <p:xfrm>
          <a:off x="2966850" y="1333913"/>
          <a:ext cx="5476505" cy="3500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/>
          </p:nvPr>
        </p:nvGraphicFramePr>
        <p:xfrm>
          <a:off x="6179601" y="1333913"/>
          <a:ext cx="5719474" cy="3500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02525" y="2434442"/>
            <a:ext cx="33844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Very High HII &gt;120</a:t>
            </a:r>
          </a:p>
          <a:p>
            <a:r>
              <a:rPr lang="en-US" dirty="0" smtClean="0"/>
              <a:t>      High HII &gt;105 and &lt;=120</a:t>
            </a:r>
          </a:p>
          <a:p>
            <a:r>
              <a:rPr lang="en-US" dirty="0" smtClean="0"/>
              <a:t>      Average HII &gt;94 and &lt;=105</a:t>
            </a:r>
          </a:p>
          <a:p>
            <a:r>
              <a:rPr lang="en-US" dirty="0" smtClean="0"/>
              <a:t>      Low HII &gt;80 and &lt;=94</a:t>
            </a:r>
          </a:p>
          <a:p>
            <a:r>
              <a:rPr lang="en-US" dirty="0" smtClean="0"/>
              <a:t>      Very Low HII &lt;=80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5149" y="2548403"/>
            <a:ext cx="356260" cy="1543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15149" y="2812677"/>
            <a:ext cx="356260" cy="15438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5149" y="3084039"/>
            <a:ext cx="356260" cy="154380"/>
          </a:xfrm>
          <a:prstGeom prst="rect">
            <a:avLst/>
          </a:prstGeom>
          <a:solidFill>
            <a:srgbClr val="D9D1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15149" y="3376134"/>
            <a:ext cx="356260" cy="154380"/>
          </a:xfrm>
          <a:prstGeom prst="rect">
            <a:avLst/>
          </a:prstGeom>
          <a:solidFill>
            <a:srgbClr val="C3D6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15149" y="3643952"/>
            <a:ext cx="356260" cy="154380"/>
          </a:xfrm>
          <a:prstGeom prst="rect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79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2" y="294132"/>
            <a:ext cx="10458993" cy="811857"/>
          </a:xfrm>
        </p:spPr>
        <p:txBody>
          <a:bodyPr/>
          <a:lstStyle/>
          <a:p>
            <a:r>
              <a:rPr lang="en-US" dirty="0"/>
              <a:t>How </a:t>
            </a:r>
            <a:r>
              <a:rPr lang="en-US" dirty="0" smtClean="0"/>
              <a:t>UDOH</a:t>
            </a:r>
            <a:r>
              <a:rPr lang="en-US" dirty="0" smtClean="0"/>
              <a:t> </a:t>
            </a:r>
            <a:r>
              <a:rPr lang="en-US" dirty="0"/>
              <a:t>is using the </a:t>
            </a:r>
            <a:r>
              <a:rPr lang="en-US" dirty="0" smtClean="0"/>
              <a:t>HII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941" y="1683327"/>
            <a:ext cx="10519955" cy="4830685"/>
          </a:xfrm>
        </p:spPr>
        <p:txBody>
          <a:bodyPr>
            <a:normAutofit/>
          </a:bodyPr>
          <a:lstStyle/>
          <a:p>
            <a:pPr marL="400050" indent="-400050">
              <a:buAutoNum type="romanUcPeriod"/>
            </a:pPr>
            <a:r>
              <a:rPr lang="en-US" dirty="0"/>
              <a:t>HII as a tool </a:t>
            </a:r>
            <a:r>
              <a:rPr lang="en-US" b="1" dirty="0"/>
              <a:t>to standardize UDOH language </a:t>
            </a:r>
            <a:r>
              <a:rPr lang="en-US" dirty="0"/>
              <a:t>related to health disparities and health equity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 smtClean="0">
                <a:solidFill>
                  <a:schemeClr val="tx1"/>
                </a:solidFill>
              </a:rPr>
              <a:t>Bureau </a:t>
            </a:r>
            <a:r>
              <a:rPr lang="en-US" dirty="0">
                <a:solidFill>
                  <a:schemeClr val="tx1"/>
                </a:solidFill>
              </a:rPr>
              <a:t>of Health </a:t>
            </a:r>
            <a:r>
              <a:rPr lang="en-US" dirty="0" smtClean="0">
                <a:solidFill>
                  <a:schemeClr val="tx1"/>
                </a:solidFill>
              </a:rPr>
              <a:t>Promotion</a:t>
            </a:r>
            <a:endParaRPr lang="en-US" dirty="0">
              <a:solidFill>
                <a:schemeClr val="tx1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dirty="0" smtClean="0"/>
              <a:t>Office </a:t>
            </a:r>
            <a:r>
              <a:rPr lang="en-US" dirty="0"/>
              <a:t>of Primary Care and Rural Health: HII interactive </a:t>
            </a:r>
            <a:r>
              <a:rPr lang="en-US" dirty="0" smtClean="0"/>
              <a:t>map</a:t>
            </a:r>
            <a:endParaRPr lang="en-US" dirty="0"/>
          </a:p>
          <a:p>
            <a:pPr marL="400050" indent="-400050">
              <a:buFont typeface="+mj-lt"/>
              <a:buAutoNum type="romanUcPeriod"/>
            </a:pPr>
            <a:r>
              <a:rPr lang="en-US" dirty="0"/>
              <a:t>Center for Health Data: Integration of the HII on IBIS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/>
              <a:t>Support local health departments in selecting </a:t>
            </a:r>
            <a:r>
              <a:rPr lang="en-US" b="1" dirty="0"/>
              <a:t>target communities </a:t>
            </a:r>
            <a:r>
              <a:rPr lang="en-US" dirty="0"/>
              <a:t>with current CDC funding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/>
              <a:t>HII as a </a:t>
            </a:r>
            <a:r>
              <a:rPr lang="en-US" b="1" dirty="0"/>
              <a:t>criteria for planning and evaluating interventions 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 smtClean="0"/>
              <a:t>HII </a:t>
            </a:r>
            <a:r>
              <a:rPr lang="en-US" dirty="0"/>
              <a:t>as a core measure </a:t>
            </a:r>
            <a:r>
              <a:rPr lang="en-US" b="1" dirty="0"/>
              <a:t>to produce health reports </a:t>
            </a:r>
            <a:r>
              <a:rPr lang="en-US" dirty="0"/>
              <a:t>– Office of Health Disparities:  HD Report Health Disparities by Legislative District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4195" y="6171843"/>
            <a:ext cx="1697296" cy="34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2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430</Words>
  <Application>Microsoft Office PowerPoint</Application>
  <PresentationFormat>Widescreen</PresentationFormat>
  <Paragraphs>67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Understanding the context of the HII</vt:lpstr>
      <vt:lpstr>BRFSS indicators included in the HII</vt:lpstr>
      <vt:lpstr>Utah’s 99 small areas </vt:lpstr>
      <vt:lpstr>Small areas categorized as Very High or High are health disparities areas.</vt:lpstr>
      <vt:lpstr>Classification of small areas in five HII groups </vt:lpstr>
      <vt:lpstr>How UDOH is using the HII</vt:lpstr>
    </vt:vector>
  </TitlesOfParts>
  <Company>State of Utah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context of the HII</dc:title>
  <dc:creator>Dulce Diez</dc:creator>
  <cp:lastModifiedBy>Dulce Diez</cp:lastModifiedBy>
  <cp:revision>2</cp:revision>
  <dcterms:created xsi:type="dcterms:W3CDTF">2019-07-02T14:16:32Z</dcterms:created>
  <dcterms:modified xsi:type="dcterms:W3CDTF">2019-07-02T14:27:59Z</dcterms:modified>
</cp:coreProperties>
</file>