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8" r:id="rId6"/>
    <p:sldId id="264" r:id="rId7"/>
    <p:sldId id="274" r:id="rId8"/>
    <p:sldId id="260" r:id="rId9"/>
    <p:sldId id="272" r:id="rId10"/>
    <p:sldId id="271" r:id="rId11"/>
    <p:sldId id="270" r:id="rId12"/>
    <p:sldId id="273" r:id="rId13"/>
    <p:sldId id="267" r:id="rId14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27" d="100"/>
          <a:sy n="127" d="100"/>
        </p:scale>
        <p:origin x="948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0" y="6505302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2394058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1564104" y="6505302"/>
            <a:ext cx="75798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3050107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564104" y="110518"/>
            <a:ext cx="75798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1794606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564104" y="6505302"/>
            <a:ext cx="75798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2950587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1564104" y="6505302"/>
            <a:ext cx="75798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3552078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1564104" y="6505302"/>
            <a:ext cx="75798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374683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564104" y="6505302"/>
            <a:ext cx="75798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2168072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564104" y="6505302"/>
            <a:ext cx="75798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4149184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564104" y="6505302"/>
            <a:ext cx="75798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3787190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82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Amy.Drake@state.nm.u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44079"/>
            <a:ext cx="7772400" cy="2038213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Franklin Gothic Demi" panose="020B0703020102020204" pitchFamily="34" charset="0"/>
              </a:rPr>
              <a:t>New Mexico DOH </a:t>
            </a:r>
            <a:br>
              <a:rPr lang="en-US" dirty="0">
                <a:latin typeface="Franklin Gothic Demi" panose="020B0703020102020204" pitchFamily="34" charset="0"/>
              </a:rPr>
            </a:br>
            <a:r>
              <a:rPr lang="en-US" dirty="0">
                <a:latin typeface="Franklin Gothic Demi" panose="020B0703020102020204" pitchFamily="34" charset="0"/>
              </a:rPr>
              <a:t>ELR Onboarding Development Project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574368"/>
            <a:ext cx="6858000" cy="1655762"/>
          </a:xfrm>
        </p:spPr>
        <p:txBody>
          <a:bodyPr/>
          <a:lstStyle/>
          <a:p>
            <a:r>
              <a:rPr lang="en-US" dirty="0">
                <a:latin typeface="Franklin Gothic Medium" panose="020B0603020102020204" pitchFamily="34" charset="0"/>
              </a:rPr>
              <a:t>CSTE Presentation</a:t>
            </a:r>
          </a:p>
          <a:p>
            <a:r>
              <a:rPr lang="en-US" dirty="0">
                <a:latin typeface="Franklin Gothic Medium" panose="020B0603020102020204" pitchFamily="34" charset="0"/>
              </a:rPr>
              <a:t>11 AM, November 5, 2019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505302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Franklin Gothic Book" panose="020B0503020102020204" pitchFamily="34" charset="0"/>
              </a:rPr>
              <a:t>1190 S. St. Francis Drive • Santa Fe, NM 87505 • Phone: 505-827-2613 • Fax: 505-827-2530 • nmhealth.org</a:t>
            </a:r>
          </a:p>
        </p:txBody>
      </p:sp>
    </p:spTree>
    <p:extLst>
      <p:ext uri="{BB962C8B-B14F-4D97-AF65-F5344CB8AC3E}">
        <p14:creationId xmlns:p14="http://schemas.microsoft.com/office/powerpoint/2010/main" val="4119639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32" y="182246"/>
            <a:ext cx="7886700" cy="66248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Business Need for Project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0E50A7-1480-46BD-9078-CA66183723CB}"/>
              </a:ext>
            </a:extLst>
          </p:cNvPr>
          <p:cNvSpPr txBox="1"/>
          <p:nvPr/>
        </p:nvSpPr>
        <p:spPr>
          <a:xfrm>
            <a:off x="232232" y="844731"/>
            <a:ext cx="8772779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There is no current standard process for ELR onboarding.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The process depends on the efforts and knowledge of current employees.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Past ELR onboarding efforts have experienced numerous issues.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Process stakeholders disagree on components of the process.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Onboarding labs and hospitals receive insufficient documentation when onboarding ELRs. </a:t>
            </a:r>
          </a:p>
          <a:p>
            <a:r>
              <a:rPr lang="en-US" sz="2200" i="1" dirty="0"/>
              <a:t>All process stakeholders need a consistent, documented process that implementors can use repeatedly and does not depend on the knowledge of one employee. </a:t>
            </a:r>
          </a:p>
          <a:p>
            <a:pPr>
              <a:spcAft>
                <a:spcPts val="1200"/>
              </a:spcAft>
            </a:pPr>
            <a:endParaRPr lang="en-US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C19BDB-D0ED-4EEF-B244-D24863964F92}"/>
              </a:ext>
            </a:extLst>
          </p:cNvPr>
          <p:cNvSpPr txBox="1"/>
          <p:nvPr/>
        </p:nvSpPr>
        <p:spPr>
          <a:xfrm>
            <a:off x="8839108" y="6435634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7E1B3FB-C730-4A08-A482-09EDF037DDD8}" type="slidenum">
              <a:rPr lang="en-US" sz="1600" smtClean="0"/>
              <a:t>2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52331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181" y="164830"/>
            <a:ext cx="7886700" cy="76698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Project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419" y="885693"/>
            <a:ext cx="8847952" cy="4995903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dirty="0"/>
              <a:t>Develop desired ELR Onboarding Process by engaging stakeholders in process analysis. Stakeholders include: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800" dirty="0"/>
              <a:t>Infectious Disease Epidemiology Bureau Informatics Data Team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800" dirty="0"/>
              <a:t>NM Health Information Collaborative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800" dirty="0"/>
              <a:t>SMEs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800" dirty="0"/>
              <a:t>Trading Partners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/>
              <a:t>Identify and develop standard operating procedures for each step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/>
              <a:t>Identify parties and responsibilities in ELR Onboarding process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dirty="0"/>
              <a:t>Review and revise supporting NM Health Information Technology website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dirty="0"/>
              <a:t>Develop and vet documentation required for ELR Process. Documents include: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800" dirty="0"/>
              <a:t>Trading Partner Questionnaire (TPs complete at beginning of process)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800" dirty="0"/>
              <a:t>ELR Onboarding Handbook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800" dirty="0"/>
              <a:t>ELR Onboarding Trading Partner Agreement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800" dirty="0"/>
              <a:t>Electronic Laboratory Reporting Guidance (Condition/Test/Result List developed from SME input)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1800" dirty="0"/>
              <a:t>Structural and Content Testing Checklists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en-US" sz="1800" dirty="0"/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43BA46-9E76-46F5-B30B-879B7C281012}"/>
              </a:ext>
            </a:extLst>
          </p:cNvPr>
          <p:cNvSpPr txBox="1"/>
          <p:nvPr/>
        </p:nvSpPr>
        <p:spPr>
          <a:xfrm>
            <a:off x="8839108" y="6435634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7E1B3FB-C730-4A08-A482-09EDF037DDD8}" type="slidenum">
              <a:rPr lang="en-US" sz="1600" smtClean="0"/>
              <a:t>3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03540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778" y="332508"/>
            <a:ext cx="7886700" cy="4020337"/>
          </a:xfrm>
        </p:spPr>
        <p:txBody>
          <a:bodyPr>
            <a:normAutofit/>
          </a:bodyPr>
          <a:lstStyle/>
          <a:p>
            <a:pPr>
              <a:spcAft>
                <a:spcPts val="3000"/>
              </a:spcAft>
            </a:pPr>
            <a:r>
              <a:rPr lang="en-US" dirty="0"/>
              <a:t>A Big</a:t>
            </a:r>
            <a:br>
              <a:rPr lang="en-US" sz="2400" dirty="0"/>
            </a:br>
            <a:br>
              <a:rPr lang="en-US" sz="2400" dirty="0"/>
            </a:br>
            <a:r>
              <a:rPr lang="en-US" sz="6000" dirty="0"/>
              <a:t>THANK YOU!!!!</a:t>
            </a:r>
            <a:br>
              <a:rPr lang="en-US" sz="3600" dirty="0"/>
            </a:br>
            <a:br>
              <a:rPr lang="en-US" sz="2400" dirty="0"/>
            </a:br>
            <a:r>
              <a:rPr lang="en-US" dirty="0"/>
              <a:t>To Tennessee for Document Templates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43BA46-9E76-46F5-B30B-879B7C281012}"/>
              </a:ext>
            </a:extLst>
          </p:cNvPr>
          <p:cNvSpPr txBox="1"/>
          <p:nvPr/>
        </p:nvSpPr>
        <p:spPr>
          <a:xfrm>
            <a:off x="8839108" y="6435634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7E1B3FB-C730-4A08-A482-09EDF037DDD8}" type="slidenum">
              <a:rPr lang="en-US" sz="1600" smtClean="0"/>
              <a:t>4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98919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1814" y="239804"/>
            <a:ext cx="7886700" cy="49894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Project Timeline</a:t>
            </a:r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0A6F1B5F-00AB-4AA8-BD4A-8E8F972D537F}"/>
              </a:ext>
            </a:extLst>
          </p:cNvPr>
          <p:cNvSpPr/>
          <p:nvPr/>
        </p:nvSpPr>
        <p:spPr>
          <a:xfrm>
            <a:off x="851678" y="1674256"/>
            <a:ext cx="1526039" cy="373617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C5F0F5-4535-4AC9-9751-F0DE2AC5A777}"/>
              </a:ext>
            </a:extLst>
          </p:cNvPr>
          <p:cNvSpPr txBox="1"/>
          <p:nvPr/>
        </p:nvSpPr>
        <p:spPr>
          <a:xfrm>
            <a:off x="453005" y="1224793"/>
            <a:ext cx="8539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August		 September	      October	            November		            </a:t>
            </a:r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5B7CB121-B7BD-4EF6-BDD3-51BA0C8612AF}"/>
              </a:ext>
            </a:extLst>
          </p:cNvPr>
          <p:cNvSpPr/>
          <p:nvPr/>
        </p:nvSpPr>
        <p:spPr>
          <a:xfrm>
            <a:off x="851678" y="2305312"/>
            <a:ext cx="3851109" cy="373617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7F080A-667B-44EC-BBF9-18DDDA1B57E3}"/>
              </a:ext>
            </a:extLst>
          </p:cNvPr>
          <p:cNvSpPr txBox="1"/>
          <p:nvPr/>
        </p:nvSpPr>
        <p:spPr>
          <a:xfrm>
            <a:off x="4743315" y="2290604"/>
            <a:ext cx="4176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Process Development 8/05-10/4</a:t>
            </a:r>
          </a:p>
        </p:txBody>
      </p:sp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8CC30846-17E4-4F8B-88B3-D950D11F1575}"/>
              </a:ext>
            </a:extLst>
          </p:cNvPr>
          <p:cNvSpPr/>
          <p:nvPr/>
        </p:nvSpPr>
        <p:spPr>
          <a:xfrm>
            <a:off x="851677" y="2978870"/>
            <a:ext cx="6689929" cy="373617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5446E9-0EBA-46AB-8491-70E5AC844B43}"/>
              </a:ext>
            </a:extLst>
          </p:cNvPr>
          <p:cNvSpPr txBox="1"/>
          <p:nvPr/>
        </p:nvSpPr>
        <p:spPr>
          <a:xfrm>
            <a:off x="3709514" y="3341519"/>
            <a:ext cx="3957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Document Development 08/05-11/18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55B521-DFFC-4141-B5BE-7A4078009E47}"/>
              </a:ext>
            </a:extLst>
          </p:cNvPr>
          <p:cNvSpPr txBox="1"/>
          <p:nvPr/>
        </p:nvSpPr>
        <p:spPr>
          <a:xfrm>
            <a:off x="2373958" y="1710863"/>
            <a:ext cx="6389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Planning (Charter, Schedule, Communication Plan) 8/05-8/28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7F7848E-A0C2-42EE-A4E5-9291EE642D98}"/>
              </a:ext>
            </a:extLst>
          </p:cNvPr>
          <p:cNvCxnSpPr/>
          <p:nvPr/>
        </p:nvCxnSpPr>
        <p:spPr>
          <a:xfrm>
            <a:off x="557349" y="1480457"/>
            <a:ext cx="0" cy="45807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BE60C9B-8A14-478C-B88E-D8F926A1A153}"/>
              </a:ext>
            </a:extLst>
          </p:cNvPr>
          <p:cNvCxnSpPr/>
          <p:nvPr/>
        </p:nvCxnSpPr>
        <p:spPr>
          <a:xfrm>
            <a:off x="2434205" y="1480457"/>
            <a:ext cx="0" cy="47324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C32BE41-F530-43E6-8B28-F4DB40F5C47E}"/>
              </a:ext>
            </a:extLst>
          </p:cNvPr>
          <p:cNvCxnSpPr/>
          <p:nvPr/>
        </p:nvCxnSpPr>
        <p:spPr>
          <a:xfrm>
            <a:off x="4572000" y="1508240"/>
            <a:ext cx="0" cy="47324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438DE42-A6B5-4633-A706-9A64082A1CF5}"/>
              </a:ext>
            </a:extLst>
          </p:cNvPr>
          <p:cNvCxnSpPr/>
          <p:nvPr/>
        </p:nvCxnSpPr>
        <p:spPr>
          <a:xfrm>
            <a:off x="6731885" y="1522326"/>
            <a:ext cx="0" cy="47324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78CE82D-7665-412F-A92B-2D624CEE1F53}"/>
              </a:ext>
            </a:extLst>
          </p:cNvPr>
          <p:cNvCxnSpPr/>
          <p:nvPr/>
        </p:nvCxnSpPr>
        <p:spPr>
          <a:xfrm>
            <a:off x="8760982" y="1522326"/>
            <a:ext cx="0" cy="47324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row: Pentagon 24">
            <a:extLst>
              <a:ext uri="{FF2B5EF4-FFF2-40B4-BE49-F238E27FC236}">
                <a16:creationId xmlns:a16="http://schemas.microsoft.com/office/drawing/2014/main" id="{1724D54F-6645-42E6-AE3F-BD931BBD88F7}"/>
              </a:ext>
            </a:extLst>
          </p:cNvPr>
          <p:cNvSpPr/>
          <p:nvPr/>
        </p:nvSpPr>
        <p:spPr>
          <a:xfrm>
            <a:off x="7541606" y="3880758"/>
            <a:ext cx="1125322" cy="373617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C4232B3-0395-47F2-887A-59AF50B0540E}"/>
              </a:ext>
            </a:extLst>
          </p:cNvPr>
          <p:cNvSpPr txBox="1"/>
          <p:nvPr/>
        </p:nvSpPr>
        <p:spPr>
          <a:xfrm>
            <a:off x="4569942" y="3880758"/>
            <a:ext cx="307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Project Closure 11/18-11/27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772E97-2880-4E3F-AEB0-5DEDA09EC36A}"/>
              </a:ext>
            </a:extLst>
          </p:cNvPr>
          <p:cNvSpPr txBox="1"/>
          <p:nvPr/>
        </p:nvSpPr>
        <p:spPr>
          <a:xfrm>
            <a:off x="8839108" y="6435634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7E1B3FB-C730-4A08-A482-09EDF037DDD8}" type="slidenum">
              <a:rPr lang="en-US" sz="1600" smtClean="0"/>
              <a:t>5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19221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32" y="182246"/>
            <a:ext cx="8469316" cy="66248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ELR Onboarding Process Flow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D516EF-1E7C-4DC5-BEBD-0BD8F0A6E4CF}"/>
              </a:ext>
            </a:extLst>
          </p:cNvPr>
          <p:cNvSpPr txBox="1"/>
          <p:nvPr/>
        </p:nvSpPr>
        <p:spPr>
          <a:xfrm>
            <a:off x="8839108" y="6435634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7E1B3FB-C730-4A08-A482-09EDF037DDD8}" type="slidenum">
              <a:rPr lang="en-US" sz="1600" smtClean="0"/>
              <a:t>6</a:t>
            </a:fld>
            <a:endParaRPr lang="en-US" sz="1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16D42F-58CC-42E9-B395-E8E0D5AE82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46" y="790657"/>
            <a:ext cx="8469315" cy="5440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675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32" y="182246"/>
            <a:ext cx="7886700" cy="66248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Accomplishments to Date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0E50A7-1480-46BD-9078-CA66183723CB}"/>
              </a:ext>
            </a:extLst>
          </p:cNvPr>
          <p:cNvSpPr txBox="1"/>
          <p:nvPr/>
        </p:nvSpPr>
        <p:spPr>
          <a:xfrm>
            <a:off x="232232" y="844731"/>
            <a:ext cx="8772779" cy="530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Planning Completed: Project Charter, Schedule, Communication Plan, Risk/Issue/Decision Log developed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Process Developed: Flow developed, revision continues as documents revised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Stakeholders engaged: SMEs, Bureau Leaders, Trading Partner included in orientations, information gathering, document review, updates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Review of TN documents for templates. </a:t>
            </a:r>
            <a:r>
              <a:rPr lang="en-US" b="1" dirty="0"/>
              <a:t>THANK YOU </a:t>
            </a:r>
            <a:r>
              <a:rPr lang="en-US" dirty="0"/>
              <a:t>TO Tennessee!!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Documents Developed: First draft completed. Documents currently being revised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dirty="0"/>
              <a:t>Trading Partner Questionnaire (form developed)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dirty="0"/>
              <a:t>ELR Onboarding Handbook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dirty="0"/>
              <a:t>ELR Onboarding Trading Partner Agreement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dirty="0"/>
              <a:t>ELR Guidance (Condition/Test/Result List developed from SME input)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dirty="0"/>
              <a:t>Structural Testing Checklist</a:t>
            </a: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NMHIT Website Revision: Website reviewed; workgroups engaged in website revamp over the next month</a:t>
            </a:r>
          </a:p>
          <a:p>
            <a:pPr>
              <a:spcAft>
                <a:spcPts val="1200"/>
              </a:spcAft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C19BDB-D0ED-4EEF-B244-D24863964F92}"/>
              </a:ext>
            </a:extLst>
          </p:cNvPr>
          <p:cNvSpPr txBox="1"/>
          <p:nvPr/>
        </p:nvSpPr>
        <p:spPr>
          <a:xfrm>
            <a:off x="8839108" y="6435634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7E1B3FB-C730-4A08-A482-09EDF037DDD8}" type="slidenum">
              <a:rPr lang="en-US" sz="1600" smtClean="0"/>
              <a:t>7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91082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32" y="182246"/>
            <a:ext cx="7886700" cy="66248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Next Steps and Timing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0E50A7-1480-46BD-9078-CA66183723CB}"/>
              </a:ext>
            </a:extLst>
          </p:cNvPr>
          <p:cNvSpPr txBox="1"/>
          <p:nvPr/>
        </p:nvSpPr>
        <p:spPr>
          <a:xfrm>
            <a:off x="232232" y="844731"/>
            <a:ext cx="877277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Complete document revision, review, signoff—11/22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Complete and test NMHIT website revision—11/31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Complete Pilot Onboarding—Q2 2020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C19BDB-D0ED-4EEF-B244-D24863964F92}"/>
              </a:ext>
            </a:extLst>
          </p:cNvPr>
          <p:cNvSpPr txBox="1"/>
          <p:nvPr/>
        </p:nvSpPr>
        <p:spPr>
          <a:xfrm>
            <a:off x="8839108" y="6435634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7E1B3FB-C730-4A08-A482-09EDF037DDD8}" type="slidenum">
              <a:rPr lang="en-US" sz="1600" smtClean="0"/>
              <a:t>8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31963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232" y="182246"/>
            <a:ext cx="7886700" cy="66248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Questions for CSTE team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C19BDB-D0ED-4EEF-B244-D24863964F92}"/>
              </a:ext>
            </a:extLst>
          </p:cNvPr>
          <p:cNvSpPr txBox="1"/>
          <p:nvPr/>
        </p:nvSpPr>
        <p:spPr>
          <a:xfrm>
            <a:off x="8839108" y="6435634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7E1B3FB-C730-4A08-A482-09EDF037DDD8}" type="slidenum">
              <a:rPr lang="en-US" sz="1600" smtClean="0"/>
              <a:t>9</a:t>
            </a:fld>
            <a:endParaRPr lang="en-US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A81F7C-9A1E-4C1F-AEB5-835EEECA5F7C}"/>
              </a:ext>
            </a:extLst>
          </p:cNvPr>
          <p:cNvSpPr txBox="1"/>
          <p:nvPr/>
        </p:nvSpPr>
        <p:spPr>
          <a:xfrm>
            <a:off x="362737" y="1120676"/>
            <a:ext cx="8539438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Do other states require SNOMED for non-numeric results? Specimen information?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How do other states ensure that laboratory/hospital is sending all results?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Do other states require signing an agreement that sets out expectations once in production?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How do other states prioritize the order of laboratories/hospitals to onboard?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99129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69" y="1707883"/>
            <a:ext cx="7886700" cy="2830286"/>
          </a:xfrm>
        </p:spPr>
        <p:txBody>
          <a:bodyPr>
            <a:noAutofit/>
          </a:bodyPr>
          <a:lstStyle/>
          <a:p>
            <a:pPr algn="ctr"/>
            <a:r>
              <a:rPr lang="en-US" sz="5400" dirty="0"/>
              <a:t>Thank you!</a:t>
            </a:r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r>
              <a:rPr lang="en-US" sz="2000" dirty="0"/>
              <a:t>For further feedback, questions, please email Amy Drake at </a:t>
            </a:r>
            <a:r>
              <a:rPr lang="en-US" sz="2000" dirty="0">
                <a:hlinkClick r:id="rId2"/>
              </a:rPr>
              <a:t>Amy.Drake@state.nm.us</a:t>
            </a:r>
            <a:br>
              <a:rPr lang="en-US" sz="2000" dirty="0"/>
            </a:br>
            <a:r>
              <a:rPr lang="en-US" sz="2000" dirty="0"/>
              <a:t> 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C3573C-7EBF-4231-8AC3-7663A542EAE4}"/>
              </a:ext>
            </a:extLst>
          </p:cNvPr>
          <p:cNvSpPr txBox="1"/>
          <p:nvPr/>
        </p:nvSpPr>
        <p:spPr>
          <a:xfrm>
            <a:off x="8743309" y="6435634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7E1B3FB-C730-4A08-A482-09EDF037DDD8}" type="slidenum">
              <a:rPr lang="en-US" sz="1600" smtClean="0"/>
              <a:t>10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40024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MDOH 2016">
      <a:dk1>
        <a:sysClr val="windowText" lastClr="000000"/>
      </a:dk1>
      <a:lt1>
        <a:sysClr val="window" lastClr="FFFFFF"/>
      </a:lt1>
      <a:dk2>
        <a:srgbClr val="2A315F"/>
      </a:dk2>
      <a:lt2>
        <a:srgbClr val="E7E6E6"/>
      </a:lt2>
      <a:accent1>
        <a:srgbClr val="4953A4"/>
      </a:accent1>
      <a:accent2>
        <a:srgbClr val="EA1D25"/>
      </a:accent2>
      <a:accent3>
        <a:srgbClr val="2E318B"/>
      </a:accent3>
      <a:accent4>
        <a:srgbClr val="FFFF00"/>
      </a:accent4>
      <a:accent5>
        <a:srgbClr val="2FA6DE"/>
      </a:accent5>
      <a:accent6>
        <a:srgbClr val="0E9C49"/>
      </a:accent6>
      <a:hlink>
        <a:srgbClr val="0563C1"/>
      </a:hlink>
      <a:folHlink>
        <a:srgbClr val="F5971E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LR Onboarding SME Orientation 091719a" id="{1BD71EE8-A327-44BD-BA5C-B3D624BC5F38}" vid="{43EE9E2B-8B80-4B09-9F45-8FE7B16AFED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230F336301A24B99B0F452AB3D45A2" ma:contentTypeVersion="0" ma:contentTypeDescription="Create a new document." ma:contentTypeScope="" ma:versionID="f3604dafa58c8d523674f9f65274a4b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3ac1d618640bc2c24c6bd9b51890dc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2F8ECFA-3CAF-4DD2-8442-9A7D72229A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4A6F5A7-4DB4-4B4E-80C5-0E4F2FBB78E9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DB792D8-495E-4AA1-A6EB-5391C16D72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ELR Onboarding SME Orientation 091719</Template>
  <TotalTime>821</TotalTime>
  <Words>476</Words>
  <Application>Microsoft Office PowerPoint</Application>
  <PresentationFormat>On-screen Show (4:3)</PresentationFormat>
  <Paragraphs>65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Franklin Gothic Book</vt:lpstr>
      <vt:lpstr>Franklin Gothic Demi</vt:lpstr>
      <vt:lpstr>Franklin Gothic Medium</vt:lpstr>
      <vt:lpstr>Wingdings</vt:lpstr>
      <vt:lpstr>Office Theme</vt:lpstr>
      <vt:lpstr>New Mexico DOH  ELR Onboarding Development Project </vt:lpstr>
      <vt:lpstr>Business Need for Project</vt:lpstr>
      <vt:lpstr>Project Objectives</vt:lpstr>
      <vt:lpstr>A Big  THANK YOU!!!!  To Tennessee for Document Templates </vt:lpstr>
      <vt:lpstr>Project Timeline</vt:lpstr>
      <vt:lpstr>ELR Onboarding Process Flow</vt:lpstr>
      <vt:lpstr>Accomplishments to Date</vt:lpstr>
      <vt:lpstr>Next Steps and Timing</vt:lpstr>
      <vt:lpstr>Questions for CSTE team</vt:lpstr>
      <vt:lpstr>Thank you!   For further feedback, questions, please email Amy Drake at Amy.Drake@state.nm.us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ELR Onboarding Project</dc:title>
  <dc:creator>Sally Trigg</dc:creator>
  <cp:lastModifiedBy>Sally Trigg</cp:lastModifiedBy>
  <cp:revision>35</cp:revision>
  <cp:lastPrinted>2019-11-04T21:11:25Z</cp:lastPrinted>
  <dcterms:created xsi:type="dcterms:W3CDTF">2019-10-02T21:06:07Z</dcterms:created>
  <dcterms:modified xsi:type="dcterms:W3CDTF">2019-11-04T22:10:28Z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0x010100F2230F336301A24B99B0F452AB3D45A2</vt:lpwstr>
  </property>
</Properties>
</file>