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5"/>
  </p:sldMasterIdLst>
  <p:notesMasterIdLst>
    <p:notesMasterId r:id="rId13"/>
  </p:notesMasterIdLst>
  <p:handoutMasterIdLst>
    <p:handoutMasterId r:id="rId14"/>
  </p:handoutMasterIdLst>
  <p:sldIdLst>
    <p:sldId id="269" r:id="rId6"/>
    <p:sldId id="270" r:id="rId7"/>
    <p:sldId id="276" r:id="rId8"/>
    <p:sldId id="275" r:id="rId9"/>
    <p:sldId id="271" r:id="rId10"/>
    <p:sldId id="273" r:id="rId11"/>
    <p:sldId id="272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003865"/>
    <a:srgbClr val="78BE21"/>
    <a:srgbClr val="000000"/>
    <a:srgbClr val="E8E8E8"/>
    <a:srgbClr val="0D0D0D"/>
    <a:srgbClr val="B20738"/>
    <a:srgbClr val="00A3E2"/>
    <a:srgbClr val="2C2C2C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884" autoAdjust="0"/>
  </p:normalViewPr>
  <p:slideViewPr>
    <p:cSldViewPr snapToGrid="0">
      <p:cViewPr varScale="1">
        <p:scale>
          <a:sx n="103" d="100"/>
          <a:sy n="103" d="100"/>
        </p:scale>
        <p:origin x="85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Calibri" panose="020F0502020204030204" pitchFamily="34" charset="0"/>
              </a:rPr>
              <a:t>11/4/2019</a:t>
            </a:fld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11/4/2019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632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200" kern="120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878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151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136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 bwMode="black">
          <a:xfrm>
            <a:off x="304800" y="5505450"/>
            <a:ext cx="11582400" cy="8191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r>
              <a:rPr lang="en-US" dirty="0" smtClean="0"/>
              <a:t> | Job Title</a:t>
            </a:r>
            <a:br>
              <a:rPr lang="en-US" dirty="0" smtClean="0"/>
            </a:br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7" name="Footer"/>
          <p:cNvSpPr txBox="1">
            <a:spLocks/>
          </p:cNvSpPr>
          <p:nvPr userDrawn="1"/>
        </p:nvSpPr>
        <p:spPr>
          <a:xfrm>
            <a:off x="2027074" y="6367781"/>
            <a:ext cx="82478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b="1" i="0" kern="1200" cap="all" spc="100" baseline="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/>
              <a:t>Protecting, maintaining and improving the health of all </a:t>
            </a:r>
            <a:r>
              <a:rPr lang="en-US" sz="1000" dirty="0" err="1" smtClean="0"/>
              <a:t>minnesotans</a:t>
            </a:r>
            <a:endParaRPr lang="en-US" sz="1000" dirty="0"/>
          </a:p>
        </p:txBody>
      </p:sp>
      <p:sp>
        <p:nvSpPr>
          <p:cNvPr id="9" name="Rectangle 1" descr="&quot;&quot;"/>
          <p:cNvSpPr/>
          <p:nvPr userDrawn="1"/>
        </p:nvSpPr>
        <p:spPr bwMode="black">
          <a:xfrm rot="10800000">
            <a:off x="3048" y="4235956"/>
            <a:ext cx="12188952" cy="12161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" name="Title 2" descr="&quot;&quot;"/>
          <p:cNvSpPr>
            <a:spLocks noGrp="1"/>
          </p:cNvSpPr>
          <p:nvPr userDrawn="1">
            <p:ph type="ctrTitle" hasCustomPrompt="1"/>
          </p:nvPr>
        </p:nvSpPr>
        <p:spPr bwMode="auto">
          <a:xfrm>
            <a:off x="304800" y="4235955"/>
            <a:ext cx="11582400" cy="1216153"/>
          </a:xfrm>
          <a:noFill/>
          <a:ln>
            <a:noFill/>
          </a:ln>
        </p:spPr>
        <p:txBody>
          <a:bodyPr wrap="square" lIns="182880" tIns="91440" rIns="182880" bIns="91440" anchor="ctr">
            <a:normAutofit/>
          </a:bodyPr>
          <a:lstStyle>
            <a:lvl1pPr algn="ctr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pic>
        <p:nvPicPr>
          <p:cNvPr id="10" name="Picture 9" descr="Mnnesota Department of Health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423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4833197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Rectangle 1" descr="&quot;&quot;"/>
          <p:cNvSpPr/>
          <p:nvPr userDrawn="1"/>
        </p:nvSpPr>
        <p:spPr bwMode="black">
          <a:xfrm rot="10800000">
            <a:off x="3048" y="4952455"/>
            <a:ext cx="12188952" cy="12161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Rectangle 16" descr="&quot;&quot;"/>
          <p:cNvSpPr/>
          <p:nvPr userDrawn="1"/>
        </p:nvSpPr>
        <p:spPr bwMode="auto">
          <a:xfrm rot="10800000">
            <a:off x="0" y="4833198"/>
            <a:ext cx="12192000" cy="1192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Slide Number Placeholder 7"/>
          <p:cNvSpPr>
            <a:spLocks noGrp="1"/>
          </p:cNvSpPr>
          <p:nvPr userDrawn="1">
            <p:ph type="sldNum" sz="quarter" idx="16"/>
          </p:nvPr>
        </p:nvSpPr>
        <p:spPr bwMode="black">
          <a:xfrm>
            <a:off x="10425426" y="632460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2"/>
          <p:cNvSpPr>
            <a:spLocks noGrp="1"/>
          </p:cNvSpPr>
          <p:nvPr userDrawn="1">
            <p:ph type="ctrTitle" hasCustomPrompt="1"/>
          </p:nvPr>
        </p:nvSpPr>
        <p:spPr bwMode="white">
          <a:xfrm>
            <a:off x="312420" y="4952456"/>
            <a:ext cx="11574780" cy="1216152"/>
          </a:xfrm>
          <a:noFill/>
          <a:ln>
            <a:noFill/>
          </a:ln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pic>
        <p:nvPicPr>
          <p:cNvPr id="10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/ 1 row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9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4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0" y="-1"/>
            <a:ext cx="11887200" cy="1216025"/>
          </a:xfrm>
          <a:noFill/>
        </p:spPr>
        <p:txBody>
          <a:bodyPr lIns="0" rIns="0">
            <a:normAutofit/>
          </a:bodyPr>
          <a:lstStyle>
            <a:lvl1pPr marL="457200" algn="r">
              <a:spcBef>
                <a:spcPts val="0"/>
              </a:spcBef>
              <a:spcAft>
                <a:spcPts val="0"/>
              </a:spcAft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1 col / 1 row</a:t>
            </a:r>
            <a:endParaRPr lang="en-US" dirty="0"/>
          </a:p>
        </p:txBody>
      </p:sp>
      <p:sp>
        <p:nvSpPr>
          <p:cNvPr id="3" name="Content Placeholder 3"/>
          <p:cNvSpPr>
            <a:spLocks noGrp="1"/>
          </p:cNvSpPr>
          <p:nvPr>
            <p:ph idx="1" hasCustomPrompt="1"/>
          </p:nvPr>
        </p:nvSpPr>
        <p:spPr bwMode="gray">
          <a:xfrm>
            <a:off x="1529542" y="1594624"/>
            <a:ext cx="10357658" cy="4582339"/>
          </a:xfrm>
          <a:noFill/>
        </p:spPr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Add text or click icon to add object</a:t>
            </a:r>
          </a:p>
          <a:p>
            <a:pPr lvl="1"/>
            <a:r>
              <a:rPr lang="en-US" dirty="0" err="1" smtClean="0"/>
              <a:t>Lsjkdflksd</a:t>
            </a:r>
            <a:endParaRPr lang="en-US" dirty="0" smtClean="0"/>
          </a:p>
          <a:p>
            <a:pPr lvl="2"/>
            <a:r>
              <a:rPr lang="en-US" dirty="0" err="1" smtClean="0"/>
              <a:t>Lkjsdlksd</a:t>
            </a:r>
            <a:endParaRPr lang="en-US" dirty="0" smtClean="0"/>
          </a:p>
          <a:p>
            <a:pPr lvl="3"/>
            <a:r>
              <a:rPr lang="en-US" dirty="0" smtClean="0"/>
              <a:t>;</a:t>
            </a:r>
            <a:r>
              <a:rPr lang="en-US" dirty="0" err="1" smtClean="0"/>
              <a:t>kfs;lsd</a:t>
            </a:r>
            <a:endParaRPr lang="en-US" dirty="0" smtClean="0"/>
          </a:p>
          <a:p>
            <a:pPr lvl="4"/>
            <a:r>
              <a:rPr lang="en-US" dirty="0" err="1" smtClean="0"/>
              <a:t>L;ksdlksd</a:t>
            </a:r>
            <a:endParaRPr lang="en-US" dirty="0" smtClean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 bwMode="black">
          <a:xfrm>
            <a:off x="10425426" y="632460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9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 / 2 row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12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4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0" y="-1"/>
            <a:ext cx="11868150" cy="1216025"/>
          </a:xfrm>
          <a:noFill/>
        </p:spPr>
        <p:txBody>
          <a:bodyPr lIns="0" rIns="0">
            <a:normAutofit/>
          </a:bodyPr>
          <a:lstStyle>
            <a:lvl1pPr algn="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1 col / 2 row</a:t>
            </a:r>
            <a:endParaRPr lang="en-US" dirty="0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2"/>
          </p:nvPr>
        </p:nvSpPr>
        <p:spPr bwMode="black">
          <a:xfrm>
            <a:off x="10414028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idx="13" hasCustomPrompt="1"/>
          </p:nvPr>
        </p:nvSpPr>
        <p:spPr bwMode="gray">
          <a:xfrm>
            <a:off x="304800" y="4000500"/>
            <a:ext cx="11582400" cy="2171700"/>
          </a:xfrm>
          <a:noFill/>
        </p:spPr>
        <p:txBody>
          <a:bodyPr lIns="182880" tIns="301752" rIns="182880"/>
          <a:lstStyle>
            <a:lvl1pPr marL="5715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360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idx="14" hasCustomPrompt="1"/>
          </p:nvPr>
        </p:nvSpPr>
        <p:spPr bwMode="gray">
          <a:xfrm>
            <a:off x="304800" y="1610466"/>
            <a:ext cx="11582400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pic>
        <p:nvPicPr>
          <p:cNvPr id="9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/ 1 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14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0" y="1587"/>
            <a:ext cx="11887200" cy="1216025"/>
          </a:xfrm>
          <a:noFill/>
        </p:spPr>
        <p:txBody>
          <a:bodyPr lIns="0" rIns="0">
            <a:normAutofit/>
          </a:bodyPr>
          <a:lstStyle>
            <a:lvl1pPr algn="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2 col / 1 row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white">
          <a:xfrm>
            <a:off x="10435036" y="6356350"/>
            <a:ext cx="1462668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6"/>
          <p:cNvSpPr>
            <a:spLocks noGrp="1"/>
          </p:cNvSpPr>
          <p:nvPr>
            <p:ph sz="half" idx="2" hasCustomPrompt="1"/>
          </p:nvPr>
        </p:nvSpPr>
        <p:spPr bwMode="gray">
          <a:xfrm>
            <a:off x="6248400" y="1601013"/>
            <a:ext cx="5638800" cy="4571187"/>
          </a:xfrm>
          <a:noFill/>
        </p:spPr>
        <p:txBody>
          <a:bodyPr lIns="182880" tIns="182880" rIns="182880">
            <a:normAutofit/>
          </a:bodyPr>
          <a:lstStyle>
            <a:lvl1pPr>
              <a:defRPr sz="4000"/>
            </a:lvl1pPr>
            <a:lvl2pPr>
              <a:defRPr/>
            </a:lvl2pPr>
          </a:lstStyle>
          <a:p>
            <a:pPr lvl="0"/>
            <a:r>
              <a:rPr lang="en-US" dirty="0" smtClean="0"/>
              <a:t>Add text</a:t>
            </a:r>
          </a:p>
        </p:txBody>
      </p:sp>
      <p:pic>
        <p:nvPicPr>
          <p:cNvPr id="11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  <p:sp>
        <p:nvSpPr>
          <p:cNvPr id="12" name="Content Placeholder 4"/>
          <p:cNvSpPr>
            <a:spLocks noGrp="1"/>
          </p:cNvSpPr>
          <p:nvPr>
            <p:ph idx="14" hasCustomPrompt="1"/>
          </p:nvPr>
        </p:nvSpPr>
        <p:spPr bwMode="gray">
          <a:xfrm>
            <a:off x="304800" y="1610466"/>
            <a:ext cx="5638800" cy="4561734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</p:spTree>
    <p:extLst>
      <p:ext uri="{BB962C8B-B14F-4D97-AF65-F5344CB8AC3E}">
        <p14:creationId xmlns:p14="http://schemas.microsoft.com/office/powerpoint/2010/main" val="253926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/ 2 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16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0" y="5575"/>
            <a:ext cx="11876308" cy="1216025"/>
          </a:xfrm>
          <a:noFill/>
        </p:spPr>
        <p:txBody>
          <a:bodyPr lIns="0" rIns="0">
            <a:normAutofit/>
          </a:bodyPr>
          <a:lstStyle>
            <a:lvl1pPr algn="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2 col / 2 row</a:t>
            </a:r>
            <a:endParaRPr lang="en-US" dirty="0"/>
          </a:p>
        </p:txBody>
      </p:sp>
      <p:sp>
        <p:nvSpPr>
          <p:cNvPr id="18" name="Content Placeholder 6"/>
          <p:cNvSpPr>
            <a:spLocks noGrp="1"/>
          </p:cNvSpPr>
          <p:nvPr>
            <p:ph sz="half" idx="2" hasCustomPrompt="1"/>
          </p:nvPr>
        </p:nvSpPr>
        <p:spPr bwMode="gray">
          <a:xfrm>
            <a:off x="304800" y="4000500"/>
            <a:ext cx="5638800" cy="2176464"/>
          </a:xfrm>
          <a:noFill/>
        </p:spPr>
        <p:txBody>
          <a:bodyPr lIns="182880" tIns="182880" rIns="182880">
            <a:normAutofit/>
          </a:bodyPr>
          <a:lstStyle>
            <a:lvl1pPr marL="365760" indent="-365760">
              <a:buClr>
                <a:schemeClr val="accent3"/>
              </a:buClr>
              <a:buFont typeface="Calibri" panose="020F0502020204030204" pitchFamily="34" charset="0"/>
              <a:buChar char="▪"/>
              <a:defRPr sz="3200"/>
            </a:lvl1pPr>
            <a:lvl2pPr marL="731520" indent="-365760">
              <a:buClr>
                <a:schemeClr val="accent3"/>
              </a:buClr>
              <a:buFont typeface="Calibri" panose="020F0502020204030204" pitchFamily="34" charset="0"/>
              <a:buChar char="▪"/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21" name="Slide Number Placeholder 9"/>
          <p:cNvSpPr>
            <a:spLocks noGrp="1"/>
          </p:cNvSpPr>
          <p:nvPr>
            <p:ph type="sldNum" sz="quarter" idx="12"/>
          </p:nvPr>
        </p:nvSpPr>
        <p:spPr bwMode="black">
          <a:xfrm>
            <a:off x="10413640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6"/>
          <p:cNvSpPr>
            <a:spLocks noGrp="1"/>
          </p:cNvSpPr>
          <p:nvPr>
            <p:ph sz="half" idx="14" hasCustomPrompt="1"/>
          </p:nvPr>
        </p:nvSpPr>
        <p:spPr bwMode="gray">
          <a:xfrm>
            <a:off x="6248400" y="4000500"/>
            <a:ext cx="5638800" cy="2176464"/>
          </a:xfrm>
          <a:noFill/>
        </p:spPr>
        <p:txBody>
          <a:bodyPr lIns="182880" tIns="182880" rIns="182880">
            <a:normAutofit/>
          </a:bodyPr>
          <a:lstStyle>
            <a:lvl1pPr marL="365760" indent="-365760">
              <a:buClr>
                <a:schemeClr val="accent3"/>
              </a:buClr>
              <a:buFont typeface="Calibri" panose="020F0502020204030204" pitchFamily="34" charset="0"/>
              <a:buChar char="▪"/>
              <a:defRPr sz="3200"/>
            </a:lvl1pPr>
            <a:lvl2pPr marL="731520" indent="-365760">
              <a:buClr>
                <a:schemeClr val="accent3"/>
              </a:buClr>
              <a:buFont typeface="Calibri" panose="020F0502020204030204" pitchFamily="34" charset="0"/>
              <a:buChar char="▪"/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Add text</a:t>
            </a:r>
          </a:p>
        </p:txBody>
      </p:sp>
      <p:pic>
        <p:nvPicPr>
          <p:cNvPr id="17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  <p:sp>
        <p:nvSpPr>
          <p:cNvPr id="20" name="Content Placeholder 4"/>
          <p:cNvSpPr>
            <a:spLocks noGrp="1"/>
          </p:cNvSpPr>
          <p:nvPr>
            <p:ph idx="15" hasCustomPrompt="1"/>
          </p:nvPr>
        </p:nvSpPr>
        <p:spPr bwMode="gray">
          <a:xfrm>
            <a:off x="304800" y="1610466"/>
            <a:ext cx="5638800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2" name="Content Placeholder 4"/>
          <p:cNvSpPr>
            <a:spLocks noGrp="1"/>
          </p:cNvSpPr>
          <p:nvPr>
            <p:ph idx="16" hasCustomPrompt="1"/>
          </p:nvPr>
        </p:nvSpPr>
        <p:spPr bwMode="gray">
          <a:xfrm>
            <a:off x="6248400" y="1610466"/>
            <a:ext cx="5638800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/ 2 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12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8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838200" y="-1"/>
            <a:ext cx="11049000" cy="1216025"/>
          </a:xfrm>
          <a:noFill/>
        </p:spPr>
        <p:txBody>
          <a:bodyPr lIns="0" rIns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3 col / 2 row</a:t>
            </a:r>
            <a:endParaRPr lang="en-US" dirty="0"/>
          </a:p>
        </p:txBody>
      </p:sp>
      <p:sp>
        <p:nvSpPr>
          <p:cNvPr id="20" name="Slide Number Placeholder 11"/>
          <p:cNvSpPr>
            <a:spLocks noGrp="1"/>
          </p:cNvSpPr>
          <p:nvPr>
            <p:ph type="sldNum" sz="quarter" idx="12"/>
          </p:nvPr>
        </p:nvSpPr>
        <p:spPr bwMode="black">
          <a:xfrm>
            <a:off x="10420975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Content Placeholder 6"/>
          <p:cNvSpPr>
            <a:spLocks noGrp="1"/>
          </p:cNvSpPr>
          <p:nvPr>
            <p:ph sz="half" idx="2" hasCustomPrompt="1"/>
          </p:nvPr>
        </p:nvSpPr>
        <p:spPr bwMode="gray">
          <a:xfrm>
            <a:off x="304800" y="4000500"/>
            <a:ext cx="3619498" cy="2176463"/>
          </a:xfrm>
          <a:noFill/>
        </p:spPr>
        <p:txBody>
          <a:bodyPr lIns="182880" tIns="182880" rIns="182880">
            <a:normAutofit/>
          </a:bodyPr>
          <a:lstStyle>
            <a:lvl1pPr marL="5715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2800"/>
            </a:lvl1pPr>
            <a:lvl2pPr marL="10287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2400"/>
            </a:lvl2pPr>
            <a:lvl3pPr>
              <a:defRPr/>
            </a:lvl3pPr>
            <a:lvl4pPr>
              <a:defRPr sz="2400"/>
            </a:lvl4pPr>
            <a:lvl5pPr>
              <a:defRPr/>
            </a:lvl5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16" name="Content Placeholder 6"/>
          <p:cNvSpPr>
            <a:spLocks noGrp="1"/>
          </p:cNvSpPr>
          <p:nvPr>
            <p:ph sz="half" idx="19" hasCustomPrompt="1"/>
          </p:nvPr>
        </p:nvSpPr>
        <p:spPr bwMode="gray">
          <a:xfrm>
            <a:off x="4267200" y="4000500"/>
            <a:ext cx="3653682" cy="2176463"/>
          </a:xfrm>
          <a:noFill/>
        </p:spPr>
        <p:txBody>
          <a:bodyPr lIns="182880" tIns="182880" rIns="182880">
            <a:normAutofit/>
          </a:bodyPr>
          <a:lstStyle>
            <a:lvl1pPr marL="5715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2800"/>
            </a:lvl1pPr>
            <a:lvl2pPr marL="10287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2400"/>
            </a:lvl2pPr>
            <a:lvl3pPr>
              <a:defRPr/>
            </a:lvl3pPr>
            <a:lvl4pPr>
              <a:defRPr sz="2400"/>
            </a:lvl4pPr>
            <a:lvl5pPr>
              <a:defRPr/>
            </a:lvl5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18" name="Content Placeholder 6"/>
          <p:cNvSpPr>
            <a:spLocks noGrp="1"/>
          </p:cNvSpPr>
          <p:nvPr>
            <p:ph sz="half" idx="20" hasCustomPrompt="1"/>
          </p:nvPr>
        </p:nvSpPr>
        <p:spPr bwMode="gray">
          <a:xfrm>
            <a:off x="8272691" y="4011183"/>
            <a:ext cx="3619498" cy="2176463"/>
          </a:xfrm>
          <a:noFill/>
        </p:spPr>
        <p:txBody>
          <a:bodyPr lIns="182880" tIns="182880" rIns="182880">
            <a:normAutofit/>
          </a:bodyPr>
          <a:lstStyle>
            <a:lvl1pPr marL="5715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2800"/>
            </a:lvl1pPr>
            <a:lvl2pPr marL="1028700" indent="-571500">
              <a:buClr>
                <a:schemeClr val="accent3"/>
              </a:buClr>
              <a:buFont typeface="Calibri" panose="020F0502020204030204" pitchFamily="34" charset="0"/>
              <a:buChar char="▪"/>
              <a:defRPr sz="2400"/>
            </a:lvl2pPr>
            <a:lvl3pPr>
              <a:defRPr/>
            </a:lvl3pPr>
            <a:lvl4pPr>
              <a:defRPr sz="2400"/>
            </a:lvl4pPr>
            <a:lvl5pPr>
              <a:defRPr/>
            </a:lvl5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19" name="Content Placeholder 4"/>
          <p:cNvSpPr>
            <a:spLocks noGrp="1"/>
          </p:cNvSpPr>
          <p:nvPr>
            <p:ph idx="14" hasCustomPrompt="1"/>
          </p:nvPr>
        </p:nvSpPr>
        <p:spPr bwMode="gray">
          <a:xfrm>
            <a:off x="304800" y="1610466"/>
            <a:ext cx="3619498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1" name="Content Placeholder 4"/>
          <p:cNvSpPr>
            <a:spLocks noGrp="1"/>
          </p:cNvSpPr>
          <p:nvPr>
            <p:ph idx="21" hasCustomPrompt="1"/>
          </p:nvPr>
        </p:nvSpPr>
        <p:spPr bwMode="gray">
          <a:xfrm>
            <a:off x="4292239" y="1616997"/>
            <a:ext cx="3619498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2" name="Content Placeholder 4"/>
          <p:cNvSpPr>
            <a:spLocks noGrp="1"/>
          </p:cNvSpPr>
          <p:nvPr>
            <p:ph idx="22" hasCustomPrompt="1"/>
          </p:nvPr>
        </p:nvSpPr>
        <p:spPr bwMode="gray">
          <a:xfrm>
            <a:off x="8272691" y="1610466"/>
            <a:ext cx="3619498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pic>
        <p:nvPicPr>
          <p:cNvPr id="23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 / 2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19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5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-3048" y="-1"/>
            <a:ext cx="11890248" cy="1216025"/>
          </a:xfrm>
          <a:noFill/>
          <a:ln>
            <a:noFill/>
          </a:ln>
        </p:spPr>
        <p:txBody>
          <a:bodyPr lIns="0" rIns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4 col / 2 row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304801" y="4000500"/>
            <a:ext cx="2705099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26" name="Slide Number Placeholder 13"/>
          <p:cNvSpPr>
            <a:spLocks noGrp="1"/>
          </p:cNvSpPr>
          <p:nvPr>
            <p:ph type="sldNum" sz="quarter" idx="12"/>
          </p:nvPr>
        </p:nvSpPr>
        <p:spPr bwMode="black">
          <a:xfrm>
            <a:off x="10423697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1" hasCustomPrompt="1"/>
          </p:nvPr>
        </p:nvSpPr>
        <p:spPr bwMode="black">
          <a:xfrm>
            <a:off x="3281232" y="4011183"/>
            <a:ext cx="2662370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2" hasCustomPrompt="1"/>
          </p:nvPr>
        </p:nvSpPr>
        <p:spPr bwMode="black">
          <a:xfrm>
            <a:off x="6248400" y="4000500"/>
            <a:ext cx="2667000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3" hasCustomPrompt="1"/>
          </p:nvPr>
        </p:nvSpPr>
        <p:spPr bwMode="black">
          <a:xfrm>
            <a:off x="9195107" y="4011183"/>
            <a:ext cx="2692093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27" name="Content Placeholder 4"/>
          <p:cNvSpPr>
            <a:spLocks noGrp="1"/>
          </p:cNvSpPr>
          <p:nvPr>
            <p:ph idx="14" hasCustomPrompt="1"/>
          </p:nvPr>
        </p:nvSpPr>
        <p:spPr bwMode="gray">
          <a:xfrm>
            <a:off x="304800" y="1610466"/>
            <a:ext cx="2705100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9" name="Content Placeholder 4"/>
          <p:cNvSpPr>
            <a:spLocks noGrp="1"/>
          </p:cNvSpPr>
          <p:nvPr>
            <p:ph idx="24" hasCustomPrompt="1"/>
          </p:nvPr>
        </p:nvSpPr>
        <p:spPr bwMode="gray">
          <a:xfrm>
            <a:off x="3281232" y="1610466"/>
            <a:ext cx="2662370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30" name="Content Placeholder 4"/>
          <p:cNvSpPr>
            <a:spLocks noGrp="1"/>
          </p:cNvSpPr>
          <p:nvPr>
            <p:ph idx="25" hasCustomPrompt="1"/>
          </p:nvPr>
        </p:nvSpPr>
        <p:spPr bwMode="gray">
          <a:xfrm>
            <a:off x="6248400" y="1610466"/>
            <a:ext cx="2667000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31" name="Content Placeholder 4"/>
          <p:cNvSpPr>
            <a:spLocks noGrp="1"/>
          </p:cNvSpPr>
          <p:nvPr>
            <p:ph idx="26" hasCustomPrompt="1"/>
          </p:nvPr>
        </p:nvSpPr>
        <p:spPr bwMode="gray">
          <a:xfrm>
            <a:off x="9182099" y="1610466"/>
            <a:ext cx="2705101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pic>
        <p:nvPicPr>
          <p:cNvPr id="32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 / 2 row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&quot;&quot;"/>
          <p:cNvGrpSpPr/>
          <p:nvPr userDrawn="1"/>
        </p:nvGrpSpPr>
        <p:grpSpPr>
          <a:xfrm>
            <a:off x="0" y="-128"/>
            <a:ext cx="12192000" cy="1335409"/>
            <a:chOff x="0" y="-128"/>
            <a:chExt cx="12192000" cy="1335409"/>
          </a:xfrm>
        </p:grpSpPr>
        <p:sp>
          <p:nvSpPr>
            <p:cNvPr id="13" name="Rectangle 1" descr="&quot;&quot;"/>
            <p:cNvSpPr/>
            <p:nvPr userDrawn="1"/>
          </p:nvSpPr>
          <p:spPr bwMode="black">
            <a:xfrm>
              <a:off x="0" y="-128"/>
              <a:ext cx="12188952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16" descr="&quot;&quot;"/>
            <p:cNvSpPr/>
            <p:nvPr userDrawn="1"/>
          </p:nvSpPr>
          <p:spPr bwMode="auto">
            <a:xfrm>
              <a:off x="0" y="1216025"/>
              <a:ext cx="12192000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4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1" y="-1"/>
            <a:ext cx="11879080" cy="1216025"/>
          </a:xfrm>
          <a:noFill/>
        </p:spPr>
        <p:txBody>
          <a:bodyPr lIns="0" rIns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5 col / 2 row</a:t>
            </a:r>
            <a:endParaRPr lang="en-US" dirty="0"/>
          </a:p>
        </p:txBody>
      </p:sp>
      <p:sp>
        <p:nvSpPr>
          <p:cNvPr id="27" name="Slide Number Placeholder 15"/>
          <p:cNvSpPr>
            <a:spLocks noGrp="1"/>
          </p:cNvSpPr>
          <p:nvPr>
            <p:ph type="sldNum" sz="quarter" idx="12"/>
          </p:nvPr>
        </p:nvSpPr>
        <p:spPr bwMode="black">
          <a:xfrm>
            <a:off x="1042097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36" hasCustomPrompt="1"/>
          </p:nvPr>
        </p:nvSpPr>
        <p:spPr bwMode="black">
          <a:xfrm>
            <a:off x="304801" y="4000500"/>
            <a:ext cx="2072543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 marL="365760" indent="0">
              <a:buNone/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37" hasCustomPrompt="1"/>
          </p:nvPr>
        </p:nvSpPr>
        <p:spPr bwMode="black">
          <a:xfrm>
            <a:off x="2676908" y="4000500"/>
            <a:ext cx="2072543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38" hasCustomPrompt="1"/>
          </p:nvPr>
        </p:nvSpPr>
        <p:spPr bwMode="black">
          <a:xfrm>
            <a:off x="5058204" y="4011184"/>
            <a:ext cx="2072543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39" hasCustomPrompt="1"/>
          </p:nvPr>
        </p:nvSpPr>
        <p:spPr bwMode="black">
          <a:xfrm>
            <a:off x="7434432" y="4011184"/>
            <a:ext cx="2088778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33" name="Text Placeholder 4"/>
          <p:cNvSpPr>
            <a:spLocks noGrp="1"/>
          </p:cNvSpPr>
          <p:nvPr>
            <p:ph type="body" sz="quarter" idx="40" hasCustomPrompt="1"/>
          </p:nvPr>
        </p:nvSpPr>
        <p:spPr bwMode="black">
          <a:xfrm>
            <a:off x="9806538" y="4011178"/>
            <a:ext cx="2072543" cy="217170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▪"/>
              <a:defRPr sz="2400" b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Add text</a:t>
            </a:r>
          </a:p>
        </p:txBody>
      </p:sp>
      <p:sp>
        <p:nvSpPr>
          <p:cNvPr id="21" name="Content Placeholder 4"/>
          <p:cNvSpPr>
            <a:spLocks noGrp="1"/>
          </p:cNvSpPr>
          <p:nvPr>
            <p:ph idx="14" hasCustomPrompt="1"/>
          </p:nvPr>
        </p:nvSpPr>
        <p:spPr bwMode="gray">
          <a:xfrm>
            <a:off x="315210" y="1600200"/>
            <a:ext cx="2072543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2" name="Content Placeholder 4"/>
          <p:cNvSpPr>
            <a:spLocks noGrp="1"/>
          </p:cNvSpPr>
          <p:nvPr>
            <p:ph idx="41" hasCustomPrompt="1"/>
          </p:nvPr>
        </p:nvSpPr>
        <p:spPr bwMode="gray">
          <a:xfrm>
            <a:off x="2681976" y="1603072"/>
            <a:ext cx="2072543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3" name="Content Placeholder 4"/>
          <p:cNvSpPr>
            <a:spLocks noGrp="1"/>
          </p:cNvSpPr>
          <p:nvPr>
            <p:ph idx="42" hasCustomPrompt="1"/>
          </p:nvPr>
        </p:nvSpPr>
        <p:spPr bwMode="gray">
          <a:xfrm>
            <a:off x="5059151" y="1603072"/>
            <a:ext cx="2072543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4" name="Content Placeholder 4"/>
          <p:cNvSpPr>
            <a:spLocks noGrp="1"/>
          </p:cNvSpPr>
          <p:nvPr>
            <p:ph idx="43" hasCustomPrompt="1"/>
          </p:nvPr>
        </p:nvSpPr>
        <p:spPr bwMode="gray">
          <a:xfrm>
            <a:off x="7449209" y="1600200"/>
            <a:ext cx="2072543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sp>
        <p:nvSpPr>
          <p:cNvPr id="25" name="Content Placeholder 4"/>
          <p:cNvSpPr>
            <a:spLocks noGrp="1"/>
          </p:cNvSpPr>
          <p:nvPr>
            <p:ph idx="44" hasCustomPrompt="1"/>
          </p:nvPr>
        </p:nvSpPr>
        <p:spPr bwMode="gray">
          <a:xfrm>
            <a:off x="9806537" y="1600200"/>
            <a:ext cx="2072543" cy="2171700"/>
          </a:xfrm>
          <a:solidFill>
            <a:schemeClr val="bg1">
              <a:lumMod val="95000"/>
            </a:schemeClr>
          </a:solidFill>
        </p:spPr>
        <p:txBody>
          <a:bodyPr lIns="182880" tIns="301752" rIns="182880">
            <a:normAutofit/>
          </a:bodyPr>
          <a:lstStyle>
            <a:lvl1pPr marL="0" indent="0" algn="ctr">
              <a:buClr>
                <a:schemeClr val="accent3"/>
              </a:buClr>
              <a:buFont typeface="Calibri" panose="020F0502020204030204" pitchFamily="34" charset="0"/>
              <a:buNone/>
              <a:defRPr sz="1800" baseline="0"/>
            </a:lvl1pPr>
            <a:lvl2pPr marL="457200" indent="0">
              <a:buClr>
                <a:schemeClr val="accent3"/>
              </a:buClr>
              <a:buNone/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Click icon to insert picture, etc.</a:t>
            </a:r>
          </a:p>
        </p:txBody>
      </p:sp>
      <p:pic>
        <p:nvPicPr>
          <p:cNvPr id="26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304799" y="4309353"/>
            <a:ext cx="11582399" cy="152724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Add contact information</a:t>
            </a:r>
            <a:endParaRPr lang="en-US" dirty="0"/>
          </a:p>
        </p:txBody>
      </p:sp>
      <p:sp>
        <p:nvSpPr>
          <p:cNvPr id="6" name="Rectangle 6"/>
          <p:cNvSpPr/>
          <p:nvPr userDrawn="1"/>
        </p:nvSpPr>
        <p:spPr bwMode="white"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Minnesota Department of Health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17" y="-189954"/>
            <a:ext cx="12213217" cy="1570469"/>
          </a:xfrm>
          <a:prstGeom prst="rect">
            <a:avLst/>
          </a:prstGeom>
        </p:spPr>
      </p:pic>
      <p:sp>
        <p:nvSpPr>
          <p:cNvPr id="14" name="Footer"/>
          <p:cNvSpPr txBox="1">
            <a:spLocks/>
          </p:cNvSpPr>
          <p:nvPr userDrawn="1"/>
        </p:nvSpPr>
        <p:spPr>
          <a:xfrm>
            <a:off x="2027074" y="6367781"/>
            <a:ext cx="82478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b="1" i="0" kern="1200" cap="all" spc="100" baseline="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/>
              <a:t>WWW.</a:t>
            </a:r>
            <a:r>
              <a:rPr lang="en-US" sz="1000" baseline="0" dirty="0" smtClean="0"/>
              <a:t>HEALTH.MN.GOV</a:t>
            </a:r>
            <a:endParaRPr lang="en-US" sz="1000" dirty="0"/>
          </a:p>
        </p:txBody>
      </p:sp>
      <p:sp>
        <p:nvSpPr>
          <p:cNvPr id="15" name="Title 2"/>
          <p:cNvSpPr>
            <a:spLocks noGrp="1"/>
          </p:cNvSpPr>
          <p:nvPr>
            <p:ph type="title" hasCustomPrompt="1"/>
          </p:nvPr>
        </p:nvSpPr>
        <p:spPr bwMode="black">
          <a:xfrm>
            <a:off x="304800" y="3093328"/>
            <a:ext cx="11582400" cy="1216025"/>
          </a:xfrm>
          <a:noFill/>
        </p:spPr>
        <p:txBody>
          <a:bodyPr lIns="0" rIns="0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Add thank you text.</a:t>
            </a:r>
            <a:endParaRPr lang="en-US" dirty="0"/>
          </a:p>
        </p:txBody>
      </p:sp>
      <p:pic>
        <p:nvPicPr>
          <p:cNvPr id="7" name="MDH Logo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col / 1 row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-3430" y="-8887"/>
            <a:ext cx="12195430" cy="1344168"/>
            <a:chOff x="-3430" y="-8887"/>
            <a:chExt cx="12195430" cy="1344168"/>
          </a:xfrm>
        </p:grpSpPr>
        <p:sp>
          <p:nvSpPr>
            <p:cNvPr id="9" name="Rectangle 1" descr="&quot;&quot;"/>
            <p:cNvSpPr/>
            <p:nvPr userDrawn="1"/>
          </p:nvSpPr>
          <p:spPr bwMode="black">
            <a:xfrm>
              <a:off x="1337308" y="-128"/>
              <a:ext cx="10851978" cy="1216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16" descr="&quot;&quot;"/>
            <p:cNvSpPr/>
            <p:nvPr userDrawn="1"/>
          </p:nvSpPr>
          <p:spPr bwMode="auto">
            <a:xfrm>
              <a:off x="1337308" y="1216025"/>
              <a:ext cx="10854692" cy="119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ight Triangle 10" descr="&quot;&quot;"/>
            <p:cNvSpPr/>
            <p:nvPr userDrawn="1"/>
          </p:nvSpPr>
          <p:spPr>
            <a:xfrm rot="16200000">
              <a:off x="-3430" y="-8887"/>
              <a:ext cx="1344168" cy="1344168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le 2"/>
          <p:cNvSpPr>
            <a:spLocks noGrp="1"/>
          </p:cNvSpPr>
          <p:nvPr userDrawn="1">
            <p:ph type="title" hasCustomPrompt="1"/>
          </p:nvPr>
        </p:nvSpPr>
        <p:spPr bwMode="white">
          <a:xfrm>
            <a:off x="1334594" y="-1"/>
            <a:ext cx="10552606" cy="1216025"/>
          </a:xfrm>
          <a:noFill/>
        </p:spPr>
        <p:txBody>
          <a:bodyPr lIns="0" rIns="0">
            <a:normAutofit/>
          </a:bodyPr>
          <a:lstStyle>
            <a:lvl1pPr marL="457200" algn="r">
              <a:spcBef>
                <a:spcPts val="0"/>
              </a:spcBef>
              <a:spcAft>
                <a:spcPts val="0"/>
              </a:spcAft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 – 1 col / 1 row w corner fold</a:t>
            </a:r>
            <a:endParaRPr lang="en-US" dirty="0"/>
          </a:p>
        </p:txBody>
      </p:sp>
      <p:sp>
        <p:nvSpPr>
          <p:cNvPr id="3" name="Content Placeholder 3"/>
          <p:cNvSpPr>
            <a:spLocks noGrp="1"/>
          </p:cNvSpPr>
          <p:nvPr userDrawn="1">
            <p:ph idx="1" hasCustomPrompt="1"/>
          </p:nvPr>
        </p:nvSpPr>
        <p:spPr bwMode="gray">
          <a:xfrm>
            <a:off x="1529542" y="1594624"/>
            <a:ext cx="10357658" cy="4582339"/>
          </a:xfrm>
          <a:noFill/>
        </p:spPr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 smtClean="0"/>
              <a:t>Add text or click icon to add object</a:t>
            </a:r>
          </a:p>
          <a:p>
            <a:pPr lvl="1"/>
            <a:r>
              <a:rPr lang="en-US" dirty="0" err="1" smtClean="0"/>
              <a:t>Lsjkdflksd</a:t>
            </a:r>
            <a:endParaRPr lang="en-US" dirty="0" smtClean="0"/>
          </a:p>
          <a:p>
            <a:pPr lvl="2"/>
            <a:r>
              <a:rPr lang="en-US" dirty="0" err="1" smtClean="0"/>
              <a:t>Lkjsdlksd</a:t>
            </a:r>
            <a:endParaRPr lang="en-US" dirty="0" smtClean="0"/>
          </a:p>
          <a:p>
            <a:pPr lvl="3"/>
            <a:r>
              <a:rPr lang="en-US" dirty="0" smtClean="0"/>
              <a:t>;</a:t>
            </a:r>
            <a:r>
              <a:rPr lang="en-US" dirty="0" err="1" smtClean="0"/>
              <a:t>kfs;lsd</a:t>
            </a:r>
            <a:endParaRPr lang="en-US" dirty="0" smtClean="0"/>
          </a:p>
          <a:p>
            <a:pPr lvl="4"/>
            <a:r>
              <a:rPr lang="en-US" dirty="0" err="1" smtClean="0"/>
              <a:t>L;ksdlksd</a:t>
            </a:r>
            <a:endParaRPr lang="en-US" dirty="0" smtClean="0"/>
          </a:p>
        </p:txBody>
      </p:sp>
      <p:sp>
        <p:nvSpPr>
          <p:cNvPr id="6" name="Slide Number Placeholder 6"/>
          <p:cNvSpPr>
            <a:spLocks noGrp="1"/>
          </p:cNvSpPr>
          <p:nvPr userDrawn="1">
            <p:ph type="sldNum" sz="quarter" idx="12"/>
          </p:nvPr>
        </p:nvSpPr>
        <p:spPr bwMode="black">
          <a:xfrm>
            <a:off x="10425426" y="632460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MDH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0" y="6399063"/>
            <a:ext cx="1590752" cy="23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759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9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y background" descr="background"/>
          <p:cNvSpPr/>
          <p:nvPr userDrawn="1"/>
        </p:nvSpPr>
        <p:spPr>
          <a:xfrm>
            <a:off x="0" y="5383530"/>
            <a:ext cx="12192000" cy="147447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78"/>
          </a:p>
        </p:txBody>
      </p:sp>
      <p:sp>
        <p:nvSpPr>
          <p:cNvPr id="20" name="Footer"/>
          <p:cNvSpPr>
            <a:spLocks noGrp="1"/>
          </p:cNvSpPr>
          <p:nvPr userDrawn="1">
            <p:ph type="ftr" sz="quarter" idx="3"/>
          </p:nvPr>
        </p:nvSpPr>
        <p:spPr>
          <a:xfrm>
            <a:off x="1659149" y="6362702"/>
            <a:ext cx="8873704" cy="358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88" b="1" i="0" cap="all" spc="198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PROTECTING, MAINTAINING AND IMPROVING THE HEALTH OF ALL MINNESOTANS</a:t>
            </a:r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8" y="5507724"/>
            <a:ext cx="6587067" cy="8549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988"/>
              </a:spcAft>
              <a:buNone/>
              <a:defRPr sz="1778" baseline="0">
                <a:latin typeface="+mn-lt"/>
              </a:defRPr>
            </a:lvl1pPr>
          </a:lstStyle>
          <a:p>
            <a:r>
              <a:rPr lang="en-US" sz="1778" smtClean="0"/>
              <a:t>Author Name and </a:t>
            </a:r>
            <a:r>
              <a:rPr lang="en-US" sz="1778" dirty="0" smtClean="0"/>
              <a:t>Job Title</a:t>
            </a:r>
          </a:p>
          <a:p>
            <a:r>
              <a:rPr lang="en-US" sz="1778" dirty="0" smtClean="0"/>
              <a:t>Date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0" y="4178054"/>
            <a:ext cx="12192000" cy="1194966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algn="ctr">
              <a:spcAft>
                <a:spcPts val="0"/>
              </a:spcAft>
              <a:defRPr sz="4346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Presentation Title</a:t>
            </a:r>
            <a:endParaRPr lang="en-US"/>
          </a:p>
        </p:txBody>
      </p:sp>
      <p:pic>
        <p:nvPicPr>
          <p:cNvPr id="4" name="Picture 3" descr="Mnnesota Department of Health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418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9881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1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umber"/>
          <p:cNvSpPr>
            <a:spLocks noGrp="1"/>
          </p:cNvSpPr>
          <p:nvPr>
            <p:ph type="sldNum" sz="quarter" idx="12"/>
          </p:nvPr>
        </p:nvSpPr>
        <p:spPr>
          <a:xfrm>
            <a:off x="10186144" y="6362701"/>
            <a:ext cx="1392447" cy="365125"/>
          </a:xfrm>
        </p:spPr>
        <p:txBody>
          <a:bodyPr/>
          <a:lstStyle/>
          <a:p>
            <a:fld id="{C77968C3-7B7E-411D-B105-08F43D0B3F8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3"/>
          </p:nvPr>
        </p:nvSpPr>
        <p:spPr>
          <a:xfrm>
            <a:off x="2002048" y="6356352"/>
            <a:ext cx="81840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88" b="1" i="0" cap="all" spc="99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PROTECTING, MAINTAINING AND IMPROVING THE HEALTH OF ALL MINNESOTANS</a:t>
            </a:r>
            <a:endParaRPr lang="en-US"/>
          </a:p>
        </p:txBody>
      </p:sp>
      <p:sp>
        <p:nvSpPr>
          <p:cNvPr id="22" name="Date"/>
          <p:cNvSpPr>
            <a:spLocks noGrp="1"/>
          </p:cNvSpPr>
          <p:nvPr>
            <p:ph type="dt" sz="half" idx="14"/>
          </p:nvPr>
        </p:nvSpPr>
        <p:spPr>
          <a:xfrm>
            <a:off x="609600" y="6362702"/>
            <a:ext cx="1392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88" b="1" spc="198" baseline="0">
                <a:solidFill>
                  <a:schemeClr val="accent1"/>
                </a:solidFill>
              </a:defRPr>
            </a:lvl1pPr>
          </a:lstStyle>
          <a:p>
            <a:fld id="{B03B318F-DCD9-4300-8D6C-27366D417958}" type="datetime1">
              <a:rPr lang="en-US" smtClean="0"/>
              <a:t>11/4/2019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77333" y="1600202"/>
            <a:ext cx="11213630" cy="4589463"/>
          </a:xfrm>
        </p:spPr>
        <p:txBody>
          <a:bodyPr anchor="ctr">
            <a:normAutofit/>
          </a:bodyPr>
          <a:lstStyle>
            <a:lvl1pPr marL="0" indent="0">
              <a:buNone/>
              <a:defRPr sz="3161" baseline="0"/>
            </a:lvl1pPr>
            <a:lvl2pPr marL="391993" indent="0">
              <a:buNone/>
              <a:defRPr/>
            </a:lvl2pPr>
            <a:lvl3pPr marL="732244" indent="0">
              <a:buNone/>
              <a:defRPr/>
            </a:lvl3pPr>
            <a:lvl4pPr marL="1074062" indent="0">
              <a:buNone/>
              <a:defRPr/>
            </a:lvl4pPr>
            <a:lvl5pPr marL="1414312" indent="0">
              <a:buNone/>
              <a:defRPr/>
            </a:lvl5pPr>
          </a:lstStyle>
          <a:p>
            <a:pPr lvl="0"/>
            <a:r>
              <a:rPr lang="en-US" smtClean="0"/>
              <a:t>Add text or other object </a:t>
            </a:r>
            <a:br>
              <a:rPr lang="en-US" smtClean="0"/>
            </a:br>
            <a:r>
              <a:rPr lang="en-US" smtClean="0"/>
              <a:t>by clicking an icon. </a:t>
            </a:r>
            <a:endParaRPr lang="en-US"/>
          </a:p>
        </p:txBody>
      </p:sp>
      <p:sp>
        <p:nvSpPr>
          <p:cNvPr id="18" name="bluebar"/>
          <p:cNvSpPr/>
          <p:nvPr userDrawn="1"/>
        </p:nvSpPr>
        <p:spPr>
          <a:xfrm>
            <a:off x="0" y="1216660"/>
            <a:ext cx="12192000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78"/>
          </a:p>
        </p:txBody>
      </p:sp>
      <p:sp>
        <p:nvSpPr>
          <p:cNvPr id="21" name="Rectangle 20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78"/>
          </a:p>
        </p:txBody>
      </p:sp>
      <p:sp>
        <p:nvSpPr>
          <p:cNvPr id="2" name="Title 3"/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0" y="2"/>
            <a:ext cx="11552296" cy="1210309"/>
          </a:xfr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lvl1pPr algn="r">
              <a:defRPr sz="3556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Title - 1 column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05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1/2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834647"/>
            <a:ext cx="12192000" cy="1141973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3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Add contact information</a:t>
            </a:r>
            <a:endParaRPr lang="en-US" dirty="0"/>
          </a:p>
        </p:txBody>
      </p:sp>
      <p:sp>
        <p:nvSpPr>
          <p:cNvPr id="21" name="Footer"/>
          <p:cNvSpPr txBox="1">
            <a:spLocks/>
          </p:cNvSpPr>
          <p:nvPr userDrawn="1"/>
        </p:nvSpPr>
        <p:spPr>
          <a:xfrm>
            <a:off x="2002049" y="6367782"/>
            <a:ext cx="8145994" cy="365125"/>
          </a:xfrm>
          <a:prstGeom prst="rect">
            <a:avLst/>
          </a:prstGeom>
        </p:spPr>
        <p:txBody>
          <a:bodyPr vert="horz" lIns="90311" tIns="45156" rIns="90311" bIns="45156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b="1" i="0" kern="1200" cap="all" spc="100" baseline="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88" smtClean="0"/>
              <a:t>WWW.</a:t>
            </a:r>
            <a:r>
              <a:rPr lang="en-US" sz="988" baseline="0" smtClean="0"/>
              <a:t>HEALTH.MN.GOV</a:t>
            </a:r>
            <a:endParaRPr lang="en-US" sz="988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0" y="2185696"/>
            <a:ext cx="12192000" cy="2648950"/>
          </a:xfrm>
          <a:noFill/>
          <a:ln>
            <a:noFill/>
          </a:ln>
        </p:spPr>
        <p:txBody>
          <a:bodyPr anchor="ctr">
            <a:normAutofit/>
          </a:bodyPr>
          <a:lstStyle>
            <a:lvl1pPr marL="0" algn="ctr">
              <a:spcAft>
                <a:spcPts val="0"/>
              </a:spcAft>
              <a:defRPr sz="4346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Add text.</a:t>
            </a:r>
            <a:endParaRPr lang="en-US"/>
          </a:p>
        </p:txBody>
      </p:sp>
      <p:pic>
        <p:nvPicPr>
          <p:cNvPr id="2" name="Picture 1" descr="Minnesota Department of Health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55" y="-209550"/>
            <a:ext cx="12212955" cy="159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4390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304800" y="365125"/>
            <a:ext cx="11582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304800" y="1825625"/>
            <a:ext cx="1158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Bullet 40</a:t>
            </a:r>
          </a:p>
          <a:p>
            <a:pPr lvl="1"/>
            <a:r>
              <a:rPr lang="en-US" dirty="0" smtClean="0"/>
              <a:t>Bullet 36</a:t>
            </a:r>
          </a:p>
          <a:p>
            <a:pPr lvl="2"/>
            <a:r>
              <a:rPr lang="en-US" dirty="0" smtClean="0"/>
              <a:t>Bullet 32</a:t>
            </a:r>
          </a:p>
          <a:p>
            <a:pPr lvl="3"/>
            <a:r>
              <a:rPr lang="en-US" dirty="0" smtClean="0"/>
              <a:t>Bullet 28</a:t>
            </a:r>
          </a:p>
          <a:p>
            <a:pPr lvl="4"/>
            <a:r>
              <a:rPr lang="en-US" dirty="0" smtClean="0"/>
              <a:t>Bullet 24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10100682" y="632460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11" r:id="rId2"/>
    <p:sldLayoutId id="2147483712" r:id="rId3"/>
    <p:sldLayoutId id="2147483789" r:id="rId4"/>
    <p:sldLayoutId id="2147483826" r:id="rId5"/>
    <p:sldLayoutId id="2147483801" r:id="rId6"/>
    <p:sldLayoutId id="2147483808" r:id="rId7"/>
    <p:sldLayoutId id="2147483739" r:id="rId8"/>
    <p:sldLayoutId id="2147483803" r:id="rId9"/>
    <p:sldLayoutId id="2147483797" r:id="rId10"/>
    <p:sldLayoutId id="2147483827" r:id="rId11"/>
    <p:sldLayoutId id="2147483828" r:id="rId12"/>
    <p:sldLayoutId id="2147483829" r:id="rId13"/>
    <p:sldLayoutId id="2147483830" r:id="rId1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3"/>
        </a:buClr>
        <a:buFont typeface="Calibri" panose="020F0502020204030204" pitchFamily="34" charset="0"/>
        <a:buChar char="▪"/>
        <a:defRPr sz="4000" kern="1200">
          <a:solidFill>
            <a:schemeClr val="tx2"/>
          </a:solidFill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3"/>
        </a:buClr>
        <a:buFont typeface="Calibri" panose="020F0502020204030204" pitchFamily="34" charset="0"/>
        <a:buChar char="▪"/>
        <a:defRPr sz="3600" kern="1200">
          <a:solidFill>
            <a:schemeClr val="tx2"/>
          </a:solidFill>
          <a:latin typeface="+mn-lt"/>
          <a:ea typeface="+mn-ea"/>
          <a:cs typeface="+mn-cs"/>
        </a:defRPr>
      </a:lvl2pPr>
      <a:lvl3pPr marL="1097280" indent="-36576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3"/>
        </a:buClr>
        <a:buFont typeface="Calibri" panose="020F0502020204030204" pitchFamily="34" charset="0"/>
        <a:buChar char="▪"/>
        <a:defRPr sz="3200" kern="1200">
          <a:solidFill>
            <a:schemeClr val="tx2"/>
          </a:solidFill>
          <a:latin typeface="+mn-lt"/>
          <a:ea typeface="+mn-ea"/>
          <a:cs typeface="+mn-cs"/>
        </a:defRPr>
      </a:lvl3pPr>
      <a:lvl4pPr marL="1463040" indent="-36576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3"/>
        </a:buClr>
        <a:buFont typeface="Calibri" panose="020F0502020204030204" pitchFamily="34" charset="0"/>
        <a:buChar char="▪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1828800" indent="-36576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3"/>
        </a:buClr>
        <a:buFont typeface="Calibri" panose="020F0502020204030204" pitchFamily="34" charset="0"/>
        <a:buChar char="▪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08" userDrawn="1">
          <p15:clr>
            <a:srgbClr val="F26B43"/>
          </p15:clr>
        </p15:guide>
        <p15:guide id="2" orient="horz" pos="2376" userDrawn="1">
          <p15:clr>
            <a:srgbClr val="F26B43"/>
          </p15:clr>
        </p15:guide>
        <p15:guide id="3" orient="horz" pos="2520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  <p15:guide id="5" pos="192" userDrawn="1">
          <p15:clr>
            <a:srgbClr val="F26B43"/>
          </p15:clr>
        </p15:guide>
        <p15:guide id="6" pos="1896" userDrawn="1">
          <p15:clr>
            <a:srgbClr val="F26B43"/>
          </p15:clr>
        </p15:guide>
        <p15:guide id="7" pos="2064" userDrawn="1">
          <p15:clr>
            <a:srgbClr val="F26B43"/>
          </p15:clr>
        </p15:guide>
        <p15:guide id="8" pos="3744" userDrawn="1">
          <p15:clr>
            <a:srgbClr val="F26B43"/>
          </p15:clr>
        </p15:guide>
        <p15:guide id="9" pos="3936" userDrawn="1">
          <p15:clr>
            <a:srgbClr val="F26B43"/>
          </p15:clr>
        </p15:guide>
        <p15:guide id="10" pos="5616" userDrawn="1">
          <p15:clr>
            <a:srgbClr val="F26B43"/>
          </p15:clr>
        </p15:guide>
        <p15:guide id="11" pos="5784" userDrawn="1">
          <p15:clr>
            <a:srgbClr val="F26B43"/>
          </p15:clr>
        </p15:guide>
        <p15:guide id="12" pos="7488" userDrawn="1">
          <p15:clr>
            <a:srgbClr val="F26B43"/>
          </p15:clr>
        </p15:guide>
        <p15:guide id="13" pos="2472" userDrawn="1">
          <p15:clr>
            <a:srgbClr val="9FCC3B"/>
          </p15:clr>
        </p15:guide>
        <p15:guide id="14" pos="2688" userDrawn="1">
          <p15:clr>
            <a:srgbClr val="9FCC3B"/>
          </p15:clr>
        </p15:guide>
        <p15:guide id="15" pos="4992" userDrawn="1">
          <p15:clr>
            <a:srgbClr val="9FCC3B"/>
          </p15:clr>
        </p15:guide>
        <p15:guide id="16" pos="5208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arah.solarz@state.mn.us" TargetMode="External"/><Relationship Id="rId2" Type="http://schemas.openxmlformats.org/officeDocument/2006/relationships/hyperlink" Target="mailto:ann.kayser@state.mn.us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PROTECTING, MAINTAINING AND IMPROVING THE HEALTH OF ALL MINNESOTANS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MN – ELR Auditing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10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ELR Audit Road map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19184" y="1601233"/>
            <a:ext cx="11495312" cy="4497128"/>
            <a:chOff x="145722" y="1578386"/>
            <a:chExt cx="11639003" cy="455334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C097C9-24CD-45C7-AD55-0E682E434C98}"/>
                </a:ext>
              </a:extLst>
            </p:cNvPr>
            <p:cNvSpPr txBox="1"/>
            <p:nvPr/>
          </p:nvSpPr>
          <p:spPr>
            <a:xfrm>
              <a:off x="145722" y="3287143"/>
              <a:ext cx="36504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2235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0070C0"/>
                  </a:solidFill>
                  <a:latin typeface="Arial"/>
                  <a:cs typeface="Arial" pitchFamily="34" charset="0"/>
                </a:rPr>
                <a:t>Initial idea from EIP request for lab audit using ELRs</a:t>
              </a:r>
            </a:p>
            <a:p>
              <a:pPr marL="282235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0070C0"/>
                  </a:solidFill>
                  <a:latin typeface="Arial"/>
                  <a:cs typeface="Arial" pitchFamily="34" charset="0"/>
                </a:rPr>
                <a:t>Apply for CSTE AITT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206597" y="1578386"/>
              <a:ext cx="11578128" cy="4553342"/>
              <a:chOff x="206597" y="1578386"/>
              <a:chExt cx="11578128" cy="4553342"/>
            </a:xfrm>
          </p:grpSpPr>
          <p:sp>
            <p:nvSpPr>
              <p:cNvPr id="7" name="Freeform: Shape 387">
                <a:extLst>
                  <a:ext uri="{FF2B5EF4-FFF2-40B4-BE49-F238E27FC236}">
                    <a16:creationId xmlns:a16="http://schemas.microsoft.com/office/drawing/2014/main" id="{62DAF92E-11DA-4E7C-ACD3-F8217834EAC6}"/>
                  </a:ext>
                </a:extLst>
              </p:cNvPr>
              <p:cNvSpPr/>
              <p:nvPr/>
            </p:nvSpPr>
            <p:spPr>
              <a:xfrm>
                <a:off x="206597" y="3016490"/>
                <a:ext cx="11578128" cy="3115238"/>
              </a:xfrm>
              <a:custGeom>
                <a:avLst/>
                <a:gdLst>
                  <a:gd name="connsiteX0" fmla="*/ 0 w 11068670"/>
                  <a:gd name="connsiteY0" fmla="*/ 0 h 3694017"/>
                  <a:gd name="connsiteX1" fmla="*/ 5579724 w 11068670"/>
                  <a:gd name="connsiteY1" fmla="*/ 1051291 h 3694017"/>
                  <a:gd name="connsiteX2" fmla="*/ 4000171 w 11068670"/>
                  <a:gd name="connsiteY2" fmla="*/ 1993485 h 3694017"/>
                  <a:gd name="connsiteX3" fmla="*/ 10347309 w 11068670"/>
                  <a:gd name="connsiteY3" fmla="*/ 3089790 h 3694017"/>
                  <a:gd name="connsiteX4" fmla="*/ 10461160 w 11068670"/>
                  <a:gd name="connsiteY4" fmla="*/ 2846776 h 3694017"/>
                  <a:gd name="connsiteX5" fmla="*/ 11068670 w 11068670"/>
                  <a:gd name="connsiteY5" fmla="*/ 3451222 h 3694017"/>
                  <a:gd name="connsiteX6" fmla="*/ 10064229 w 11068670"/>
                  <a:gd name="connsiteY6" fmla="*/ 3694017 h 3694017"/>
                  <a:gd name="connsiteX7" fmla="*/ 10182751 w 11068670"/>
                  <a:gd name="connsiteY7" fmla="*/ 3441035 h 3694017"/>
                  <a:gd name="connsiteX8" fmla="*/ 3559126 w 11068670"/>
                  <a:gd name="connsiteY8" fmla="*/ 2132335 h 3694017"/>
                  <a:gd name="connsiteX9" fmla="*/ 5333561 w 11068670"/>
                  <a:gd name="connsiteY9" fmla="*/ 1031453 h 3694017"/>
                  <a:gd name="connsiteX10" fmla="*/ 20516 w 11068670"/>
                  <a:gd name="connsiteY10" fmla="*/ 39672 h 3694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68670" h="3694017">
                    <a:moveTo>
                      <a:pt x="0" y="0"/>
                    </a:moveTo>
                    <a:cubicBezTo>
                      <a:pt x="2639428" y="82650"/>
                      <a:pt x="6622502" y="502505"/>
                      <a:pt x="5579724" y="1051291"/>
                    </a:cubicBezTo>
                    <a:cubicBezTo>
                      <a:pt x="5029274" y="1345521"/>
                      <a:pt x="2837729" y="1848022"/>
                      <a:pt x="4000171" y="1993485"/>
                    </a:cubicBezTo>
                    <a:lnTo>
                      <a:pt x="10347309" y="3089790"/>
                    </a:lnTo>
                    <a:lnTo>
                      <a:pt x="10461160" y="2846776"/>
                    </a:lnTo>
                    <a:lnTo>
                      <a:pt x="11068670" y="3451222"/>
                    </a:lnTo>
                    <a:lnTo>
                      <a:pt x="10064229" y="3694017"/>
                    </a:lnTo>
                    <a:lnTo>
                      <a:pt x="10182751" y="3441035"/>
                    </a:lnTo>
                    <a:lnTo>
                      <a:pt x="3559126" y="2132335"/>
                    </a:lnTo>
                    <a:cubicBezTo>
                      <a:pt x="2328305" y="1818270"/>
                      <a:pt x="4666866" y="1295929"/>
                      <a:pt x="5333561" y="1031453"/>
                    </a:cubicBezTo>
                    <a:cubicBezTo>
                      <a:pt x="6393436" y="575232"/>
                      <a:pt x="2212062" y="128931"/>
                      <a:pt x="20516" y="39672"/>
                    </a:cubicBezTo>
                    <a:close/>
                  </a:path>
                </a:pathLst>
              </a:custGeom>
              <a:solidFill>
                <a:srgbClr val="57687C"/>
              </a:solidFill>
              <a:ln w="6350" cap="flat" cmpd="sng" algn="ctr">
                <a:noFill/>
                <a:prstDash val="solid"/>
                <a:miter lim="800000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ko-KR" altLang="en-US" sz="2766" kern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3B3E92B-2985-4289-BBC7-10B3FBA93032}"/>
                  </a:ext>
                </a:extLst>
              </p:cNvPr>
              <p:cNvSpPr txBox="1"/>
              <p:nvPr/>
            </p:nvSpPr>
            <p:spPr>
              <a:xfrm>
                <a:off x="869278" y="1780034"/>
                <a:ext cx="9921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ko-KR" sz="2766" b="1" kern="0" dirty="0">
                    <a:solidFill>
                      <a:srgbClr val="0680C3"/>
                    </a:solidFill>
                    <a:latin typeface="Arial"/>
                    <a:cs typeface="Arial" pitchFamily="34" charset="0"/>
                  </a:rPr>
                  <a:t>2018</a:t>
                </a:r>
                <a:endParaRPr lang="ko-KR" altLang="en-US" sz="2766" b="1" kern="0" dirty="0">
                  <a:solidFill>
                    <a:srgbClr val="0680C3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23" name="Oval 4">
                <a:extLst>
                  <a:ext uri="{FF2B5EF4-FFF2-40B4-BE49-F238E27FC236}">
                    <a16:creationId xmlns:a16="http://schemas.microsoft.com/office/drawing/2014/main" id="{B887A1DA-9B28-4404-9E7C-C9EBD58D7A38}"/>
                  </a:ext>
                </a:extLst>
              </p:cNvPr>
              <p:cNvSpPr/>
              <p:nvPr/>
            </p:nvSpPr>
            <p:spPr>
              <a:xfrm>
                <a:off x="759739" y="1578386"/>
                <a:ext cx="1211215" cy="1484137"/>
              </a:xfrm>
              <a:custGeom>
                <a:avLst/>
                <a:gdLst/>
                <a:ahLst/>
                <a:cxnLst/>
                <a:rect l="l" t="t" r="r" b="b"/>
                <a:pathLst>
                  <a:path w="512777" h="815578">
                    <a:moveTo>
                      <a:pt x="256487" y="54031"/>
                    </a:moveTo>
                    <a:cubicBezTo>
                      <a:pt x="144845" y="54031"/>
                      <a:pt x="54341" y="144545"/>
                      <a:pt x="54341" y="256199"/>
                    </a:cubicBezTo>
                    <a:cubicBezTo>
                      <a:pt x="54341" y="367853"/>
                      <a:pt x="144845" y="458367"/>
                      <a:pt x="256487" y="458367"/>
                    </a:cubicBezTo>
                    <a:cubicBezTo>
                      <a:pt x="368129" y="458367"/>
                      <a:pt x="458633" y="367853"/>
                      <a:pt x="458633" y="256199"/>
                    </a:cubicBezTo>
                    <a:cubicBezTo>
                      <a:pt x="458633" y="144545"/>
                      <a:pt x="368129" y="54031"/>
                      <a:pt x="256487" y="54031"/>
                    </a:cubicBezTo>
                    <a:close/>
                    <a:moveTo>
                      <a:pt x="257241" y="0"/>
                    </a:moveTo>
                    <a:cubicBezTo>
                      <a:pt x="324720" y="0"/>
                      <a:pt x="392199" y="25743"/>
                      <a:pt x="443685" y="77228"/>
                    </a:cubicBezTo>
                    <a:cubicBezTo>
                      <a:pt x="546655" y="180198"/>
                      <a:pt x="524285" y="328833"/>
                      <a:pt x="443685" y="450115"/>
                    </a:cubicBezTo>
                    <a:cubicBezTo>
                      <a:pt x="359223" y="577207"/>
                      <a:pt x="324660" y="651383"/>
                      <a:pt x="257241" y="815578"/>
                    </a:cubicBezTo>
                    <a:cubicBezTo>
                      <a:pt x="177284" y="641351"/>
                      <a:pt x="160275" y="587238"/>
                      <a:pt x="70797" y="450115"/>
                    </a:cubicBezTo>
                    <a:cubicBezTo>
                      <a:pt x="-14619" y="327083"/>
                      <a:pt x="-32173" y="180198"/>
                      <a:pt x="70797" y="77228"/>
                    </a:cubicBezTo>
                    <a:cubicBezTo>
                      <a:pt x="122282" y="25743"/>
                      <a:pt x="189762" y="0"/>
                      <a:pt x="257241" y="0"/>
                    </a:cubicBezTo>
                    <a:close/>
                  </a:path>
                </a:pathLst>
              </a:custGeom>
              <a:solidFill>
                <a:srgbClr val="0680C3"/>
              </a:solidFill>
              <a:ln w="6350" cap="flat" cmpd="sng" algn="ctr">
                <a:noFill/>
                <a:prstDash val="solid"/>
                <a:miter lim="800000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sz="2766" kern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3618389" y="1527945"/>
            <a:ext cx="7514352" cy="1793464"/>
            <a:chOff x="3587418" y="1504181"/>
            <a:chExt cx="7608281" cy="181588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D15C4B6-5A16-4736-BBFD-A469374C2114}"/>
                </a:ext>
              </a:extLst>
            </p:cNvPr>
            <p:cNvSpPr txBox="1"/>
            <p:nvPr/>
          </p:nvSpPr>
          <p:spPr>
            <a:xfrm>
              <a:off x="3681156" y="1797017"/>
              <a:ext cx="105959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ko-KR" sz="1086" b="1" kern="0" dirty="0">
                  <a:solidFill>
                    <a:srgbClr val="C00000"/>
                  </a:solidFill>
                  <a:latin typeface="Arial"/>
                  <a:cs typeface="Arial" pitchFamily="34" charset="0"/>
                </a:rPr>
                <a:t>Beginning</a:t>
              </a:r>
            </a:p>
            <a:p>
              <a:pPr algn="ctr">
                <a:defRPr/>
              </a:pPr>
              <a:r>
                <a:rPr lang="en-US" altLang="ko-KR" sz="2766" b="1" kern="0" dirty="0">
                  <a:solidFill>
                    <a:srgbClr val="C00000"/>
                  </a:solidFill>
                  <a:latin typeface="Arial"/>
                  <a:cs typeface="Arial" pitchFamily="34" charset="0"/>
                </a:rPr>
                <a:t>2019</a:t>
              </a:r>
              <a:endParaRPr lang="ko-KR" altLang="en-US" sz="2766" b="1" kern="0" dirty="0">
                <a:solidFill>
                  <a:srgbClr val="C00000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08FFA636-D36A-4E97-BB8E-5CBC6083801F}"/>
                </a:ext>
              </a:extLst>
            </p:cNvPr>
            <p:cNvSpPr/>
            <p:nvPr/>
          </p:nvSpPr>
          <p:spPr>
            <a:xfrm>
              <a:off x="3587418" y="1672563"/>
              <a:ext cx="1204515" cy="1479254"/>
            </a:xfrm>
            <a:custGeom>
              <a:avLst/>
              <a:gdLst/>
              <a:ahLst/>
              <a:cxnLst/>
              <a:rect l="l" t="t" r="r" b="b"/>
              <a:pathLst>
                <a:path w="641001" h="1019521">
                  <a:moveTo>
                    <a:pt x="320623" y="67542"/>
                  </a:moveTo>
                  <a:cubicBezTo>
                    <a:pt x="181064" y="67542"/>
                    <a:pt x="67929" y="180689"/>
                    <a:pt x="67929" y="320264"/>
                  </a:cubicBezTo>
                  <a:cubicBezTo>
                    <a:pt x="67929" y="459839"/>
                    <a:pt x="181064" y="572986"/>
                    <a:pt x="320623" y="572986"/>
                  </a:cubicBezTo>
                  <a:cubicBezTo>
                    <a:pt x="460182" y="572986"/>
                    <a:pt x="573317" y="459839"/>
                    <a:pt x="573317" y="320264"/>
                  </a:cubicBezTo>
                  <a:cubicBezTo>
                    <a:pt x="573317" y="180689"/>
                    <a:pt x="460182" y="67542"/>
                    <a:pt x="320623" y="67542"/>
                  </a:cubicBezTo>
                  <a:close/>
                  <a:moveTo>
                    <a:pt x="321566" y="0"/>
                  </a:moveTo>
                  <a:cubicBezTo>
                    <a:pt x="405920" y="0"/>
                    <a:pt x="490273" y="32180"/>
                    <a:pt x="554632" y="96539"/>
                  </a:cubicBezTo>
                  <a:cubicBezTo>
                    <a:pt x="683351" y="225258"/>
                    <a:pt x="655387" y="411061"/>
                    <a:pt x="554632" y="562671"/>
                  </a:cubicBezTo>
                  <a:cubicBezTo>
                    <a:pt x="449051" y="721543"/>
                    <a:pt x="405845" y="814267"/>
                    <a:pt x="321567" y="1019521"/>
                  </a:cubicBezTo>
                  <a:cubicBezTo>
                    <a:pt x="221616" y="801727"/>
                    <a:pt x="200353" y="734083"/>
                    <a:pt x="88501" y="562670"/>
                  </a:cubicBezTo>
                  <a:cubicBezTo>
                    <a:pt x="-18275" y="408873"/>
                    <a:pt x="-40218" y="225258"/>
                    <a:pt x="88501" y="96539"/>
                  </a:cubicBezTo>
                  <a:cubicBezTo>
                    <a:pt x="152860" y="32180"/>
                    <a:pt x="237213" y="0"/>
                    <a:pt x="321566" y="0"/>
                  </a:cubicBezTo>
                  <a:close/>
                </a:path>
              </a:pathLst>
            </a:custGeom>
            <a:solidFill>
              <a:srgbClr val="C00000"/>
            </a:solidFill>
            <a:ln w="635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766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7C097C9-24CD-45C7-AD55-0E682E434C98}"/>
                </a:ext>
              </a:extLst>
            </p:cNvPr>
            <p:cNvSpPr txBox="1"/>
            <p:nvPr/>
          </p:nvSpPr>
          <p:spPr>
            <a:xfrm>
              <a:off x="4740749" y="1504181"/>
              <a:ext cx="645495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2235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C00000"/>
                  </a:solidFill>
                  <a:latin typeface="Arial"/>
                  <a:cs typeface="Arial" pitchFamily="34" charset="0"/>
                </a:rPr>
                <a:t>Started January, 2019 with CSTE AITT</a:t>
              </a:r>
            </a:p>
            <a:p>
              <a:pPr marL="282235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C00000"/>
                  </a:solidFill>
                  <a:latin typeface="Arial"/>
                  <a:cs typeface="Arial" pitchFamily="34" charset="0"/>
                </a:rPr>
                <a:t>Informal evaluation on all program area lab audits – varied by program and facility</a:t>
              </a:r>
            </a:p>
            <a:p>
              <a:pPr marL="733812" lvl="1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C00000"/>
                  </a:solidFill>
                  <a:latin typeface="Arial"/>
                  <a:cs typeface="Arial" pitchFamily="34" charset="0"/>
                </a:rPr>
                <a:t>Identify other options for audits – challenge set</a:t>
              </a:r>
            </a:p>
            <a:p>
              <a:pPr marL="282235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C00000"/>
                  </a:solidFill>
                  <a:latin typeface="Arial"/>
                  <a:cs typeface="Arial" pitchFamily="34" charset="0"/>
                </a:rPr>
                <a:t>Program agreement on what information was needed </a:t>
              </a:r>
              <a:r>
                <a:rPr lang="en-US" altLang="ko-KR" sz="1383" kern="0">
                  <a:solidFill>
                    <a:srgbClr val="C00000"/>
                  </a:solidFill>
                  <a:latin typeface="Arial"/>
                  <a:cs typeface="Arial" pitchFamily="34" charset="0"/>
                </a:rPr>
                <a:t>for audits</a:t>
              </a:r>
              <a:endParaRPr lang="en-US" altLang="ko-KR" sz="1383" kern="0" dirty="0">
                <a:solidFill>
                  <a:srgbClr val="C00000"/>
                </a:solidFill>
                <a:latin typeface="Arial"/>
                <a:cs typeface="Arial" pitchFamily="34" charset="0"/>
              </a:endParaRPr>
            </a:p>
            <a:p>
              <a:pPr marL="282235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C00000"/>
                  </a:solidFill>
                  <a:latin typeface="Arial"/>
                  <a:cs typeface="Arial" pitchFamily="34" charset="0"/>
                </a:rPr>
                <a:t>MEDSS Ops determined which fields to monitor for ELR data quality</a:t>
              </a:r>
            </a:p>
            <a:p>
              <a:pPr marL="282235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C00000"/>
                  </a:solidFill>
                  <a:latin typeface="Arial"/>
                  <a:cs typeface="Arial" pitchFamily="34" charset="0"/>
                </a:rPr>
                <a:t>Worked on creating R code to break down ELR messages and identify errors</a:t>
              </a:r>
              <a:endParaRPr lang="en-US" altLang="ko-KR" sz="1383" kern="0" dirty="0">
                <a:solidFill>
                  <a:srgbClr val="C00000"/>
                </a:solidFill>
                <a:latin typeface="Arial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02878" y="3591108"/>
            <a:ext cx="4188043" cy="2896389"/>
            <a:chOff x="3875464" y="3593134"/>
            <a:chExt cx="4240394" cy="29325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C61A7B-049B-49F2-852E-68ECE1ECA14B}"/>
                </a:ext>
              </a:extLst>
            </p:cNvPr>
            <p:cNvSpPr txBox="1"/>
            <p:nvPr/>
          </p:nvSpPr>
          <p:spPr>
            <a:xfrm>
              <a:off x="6445309" y="3869322"/>
              <a:ext cx="10241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ko-KR" sz="2766" b="1" kern="0" dirty="0">
                  <a:solidFill>
                    <a:srgbClr val="003865"/>
                  </a:solidFill>
                  <a:latin typeface="Arial"/>
                  <a:cs typeface="Arial" pitchFamily="34" charset="0"/>
                </a:rPr>
                <a:t>2019</a:t>
              </a:r>
              <a:endParaRPr lang="ko-KR" altLang="en-US" sz="2766" b="1" kern="0" dirty="0">
                <a:solidFill>
                  <a:srgbClr val="003865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20" name="Oval 4">
              <a:extLst>
                <a:ext uri="{FF2B5EF4-FFF2-40B4-BE49-F238E27FC236}">
                  <a16:creationId xmlns:a16="http://schemas.microsoft.com/office/drawing/2014/main" id="{C2207890-93FC-4EEF-82C2-EE606CA982FD}"/>
                </a:ext>
              </a:extLst>
            </p:cNvPr>
            <p:cNvSpPr/>
            <p:nvPr/>
          </p:nvSpPr>
          <p:spPr>
            <a:xfrm>
              <a:off x="6309864" y="3593134"/>
              <a:ext cx="1295091" cy="1598817"/>
            </a:xfrm>
            <a:custGeom>
              <a:avLst/>
              <a:gdLst/>
              <a:ahLst/>
              <a:cxnLst/>
              <a:rect l="l" t="t" r="r" b="b"/>
              <a:pathLst>
                <a:path w="730699" h="1162185">
                  <a:moveTo>
                    <a:pt x="365489" y="76993"/>
                  </a:moveTo>
                  <a:cubicBezTo>
                    <a:pt x="206401" y="76993"/>
                    <a:pt x="77435" y="205973"/>
                    <a:pt x="77435" y="365079"/>
                  </a:cubicBezTo>
                  <a:cubicBezTo>
                    <a:pt x="77435" y="524185"/>
                    <a:pt x="206401" y="653165"/>
                    <a:pt x="365489" y="653165"/>
                  </a:cubicBezTo>
                  <a:cubicBezTo>
                    <a:pt x="524577" y="653165"/>
                    <a:pt x="653543" y="524185"/>
                    <a:pt x="653543" y="365079"/>
                  </a:cubicBezTo>
                  <a:cubicBezTo>
                    <a:pt x="653543" y="205973"/>
                    <a:pt x="524577" y="76993"/>
                    <a:pt x="365489" y="76993"/>
                  </a:cubicBezTo>
                  <a:close/>
                  <a:moveTo>
                    <a:pt x="366564" y="0"/>
                  </a:moveTo>
                  <a:cubicBezTo>
                    <a:pt x="462721" y="0"/>
                    <a:pt x="558878" y="36683"/>
                    <a:pt x="632244" y="110048"/>
                  </a:cubicBezTo>
                  <a:cubicBezTo>
                    <a:pt x="778974" y="256779"/>
                    <a:pt x="747097" y="468582"/>
                    <a:pt x="632244" y="641407"/>
                  </a:cubicBezTo>
                  <a:cubicBezTo>
                    <a:pt x="511887" y="822511"/>
                    <a:pt x="462636" y="928209"/>
                    <a:pt x="366565" y="1162185"/>
                  </a:cubicBezTo>
                  <a:cubicBezTo>
                    <a:pt x="252627" y="913915"/>
                    <a:pt x="228389" y="836805"/>
                    <a:pt x="100885" y="641406"/>
                  </a:cubicBezTo>
                  <a:cubicBezTo>
                    <a:pt x="-20832" y="466088"/>
                    <a:pt x="-45846" y="256778"/>
                    <a:pt x="100885" y="110048"/>
                  </a:cubicBezTo>
                  <a:cubicBezTo>
                    <a:pt x="174250" y="36683"/>
                    <a:pt x="270407" y="0"/>
                    <a:pt x="366564" y="0"/>
                  </a:cubicBezTo>
                  <a:close/>
                </a:path>
              </a:pathLst>
            </a:custGeom>
            <a:solidFill>
              <a:srgbClr val="003865"/>
            </a:solidFill>
            <a:ln w="635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766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7C097C9-24CD-45C7-AD55-0E682E434C98}"/>
                </a:ext>
              </a:extLst>
            </p:cNvPr>
            <p:cNvSpPr txBox="1"/>
            <p:nvPr/>
          </p:nvSpPr>
          <p:spPr>
            <a:xfrm>
              <a:off x="3875464" y="5356177"/>
              <a:ext cx="424039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2235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003865"/>
                  </a:solidFill>
                  <a:latin typeface="Arial"/>
                  <a:cs typeface="Arial" pitchFamily="34" charset="0"/>
                </a:rPr>
                <a:t>PDF report</a:t>
              </a:r>
            </a:p>
            <a:p>
              <a:pPr marL="733812" lvl="1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003865"/>
                  </a:solidFill>
                  <a:latin typeface="Arial"/>
                  <a:cs typeface="Arial" pitchFamily="34" charset="0"/>
                </a:rPr>
                <a:t>Familiarize ourselves with data and errors to build dashboard(s)</a:t>
              </a:r>
            </a:p>
            <a:p>
              <a:pPr marL="282235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003865"/>
                  </a:solidFill>
                  <a:latin typeface="Arial"/>
                  <a:cs typeface="Arial" pitchFamily="34" charset="0"/>
                </a:rPr>
                <a:t>Test R code for corrections</a:t>
              </a:r>
            </a:p>
            <a:p>
              <a:pPr marL="282235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003865"/>
                  </a:solidFill>
                  <a:latin typeface="Arial"/>
                  <a:cs typeface="Arial" pitchFamily="34" charset="0"/>
                </a:rPr>
                <a:t>Gather Feedback from external partners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416017" y="3589722"/>
            <a:ext cx="3479045" cy="1822621"/>
            <a:chOff x="8445016" y="3591730"/>
            <a:chExt cx="3522533" cy="184540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647FCE-4EC8-4BA1-BB5E-B6A00C1DBE4D}"/>
                </a:ext>
              </a:extLst>
            </p:cNvPr>
            <p:cNvSpPr txBox="1"/>
            <p:nvPr/>
          </p:nvSpPr>
          <p:spPr>
            <a:xfrm>
              <a:off x="8540213" y="3945556"/>
              <a:ext cx="10959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ko-KR" sz="2766" b="1" kern="0" dirty="0">
                  <a:solidFill>
                    <a:srgbClr val="78BE21"/>
                  </a:solidFill>
                  <a:latin typeface="Arial"/>
                  <a:cs typeface="Arial" pitchFamily="34" charset="0"/>
                </a:rPr>
                <a:t>2020</a:t>
              </a:r>
              <a:endParaRPr lang="ko-KR" altLang="en-US" sz="2766" b="1" kern="0" dirty="0">
                <a:solidFill>
                  <a:srgbClr val="78BE21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19" name="Oval 4">
              <a:extLst>
                <a:ext uri="{FF2B5EF4-FFF2-40B4-BE49-F238E27FC236}">
                  <a16:creationId xmlns:a16="http://schemas.microsoft.com/office/drawing/2014/main" id="{6A83FE31-DFE9-412B-B326-72AD6F6B127B}"/>
                </a:ext>
              </a:extLst>
            </p:cNvPr>
            <p:cNvSpPr/>
            <p:nvPr/>
          </p:nvSpPr>
          <p:spPr>
            <a:xfrm>
              <a:off x="8445016" y="3591730"/>
              <a:ext cx="1307959" cy="1845404"/>
            </a:xfrm>
            <a:custGeom>
              <a:avLst/>
              <a:gdLst/>
              <a:ahLst/>
              <a:cxnLst/>
              <a:rect l="l" t="t" r="r" b="b"/>
              <a:pathLst>
                <a:path w="898090" h="1428422">
                  <a:moveTo>
                    <a:pt x="449216" y="94631"/>
                  </a:moveTo>
                  <a:cubicBezTo>
                    <a:pt x="253684" y="94631"/>
                    <a:pt x="95174" y="253159"/>
                    <a:pt x="95174" y="448713"/>
                  </a:cubicBezTo>
                  <a:cubicBezTo>
                    <a:pt x="95174" y="644267"/>
                    <a:pt x="253684" y="802795"/>
                    <a:pt x="449216" y="802795"/>
                  </a:cubicBezTo>
                  <a:cubicBezTo>
                    <a:pt x="644748" y="802795"/>
                    <a:pt x="803258" y="644267"/>
                    <a:pt x="803258" y="448713"/>
                  </a:cubicBezTo>
                  <a:cubicBezTo>
                    <a:pt x="803258" y="253159"/>
                    <a:pt x="644748" y="94631"/>
                    <a:pt x="449216" y="94631"/>
                  </a:cubicBezTo>
                  <a:close/>
                  <a:moveTo>
                    <a:pt x="450538" y="0"/>
                  </a:moveTo>
                  <a:cubicBezTo>
                    <a:pt x="568723" y="1"/>
                    <a:pt x="686907" y="45086"/>
                    <a:pt x="777080" y="135258"/>
                  </a:cubicBezTo>
                  <a:cubicBezTo>
                    <a:pt x="957424" y="315603"/>
                    <a:pt x="918245" y="575926"/>
                    <a:pt x="777080" y="788342"/>
                  </a:cubicBezTo>
                  <a:cubicBezTo>
                    <a:pt x="629152" y="1010934"/>
                    <a:pt x="568618" y="1140847"/>
                    <a:pt x="450539" y="1428422"/>
                  </a:cubicBezTo>
                  <a:cubicBezTo>
                    <a:pt x="310500" y="1123277"/>
                    <a:pt x="280710" y="1028502"/>
                    <a:pt x="123997" y="788342"/>
                  </a:cubicBezTo>
                  <a:cubicBezTo>
                    <a:pt x="-25604" y="572861"/>
                    <a:pt x="-56348" y="315602"/>
                    <a:pt x="123996" y="135258"/>
                  </a:cubicBezTo>
                  <a:cubicBezTo>
                    <a:pt x="214168" y="45086"/>
                    <a:pt x="332353" y="1"/>
                    <a:pt x="450538" y="0"/>
                  </a:cubicBezTo>
                  <a:close/>
                </a:path>
              </a:pathLst>
            </a:custGeom>
            <a:solidFill>
              <a:schemeClr val="accent2"/>
            </a:solidFill>
            <a:ln w="635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sz="2766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7C097C9-24CD-45C7-AD55-0E682E434C98}"/>
                </a:ext>
              </a:extLst>
            </p:cNvPr>
            <p:cNvSpPr txBox="1"/>
            <p:nvPr/>
          </p:nvSpPr>
          <p:spPr>
            <a:xfrm>
              <a:off x="9731353" y="3674489"/>
              <a:ext cx="223619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2235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78BE21"/>
                  </a:solidFill>
                  <a:latin typeface="Arial"/>
                  <a:cs typeface="Arial" pitchFamily="34" charset="0"/>
                </a:rPr>
                <a:t>Data </a:t>
              </a:r>
              <a:r>
                <a:rPr lang="en-US" altLang="ko-KR" sz="1383" kern="0" dirty="0">
                  <a:solidFill>
                    <a:srgbClr val="78BE21"/>
                  </a:solidFill>
                  <a:latin typeface="Arial"/>
                  <a:cs typeface="Arial" pitchFamily="34" charset="0"/>
                </a:rPr>
                <a:t>dashboard to monitoring incoming data quality, data </a:t>
              </a:r>
              <a:r>
                <a:rPr lang="en-US" altLang="ko-KR" sz="1383" kern="0" dirty="0">
                  <a:solidFill>
                    <a:srgbClr val="78BE21"/>
                  </a:solidFill>
                  <a:latin typeface="Arial"/>
                  <a:cs typeface="Arial" pitchFamily="34" charset="0"/>
                </a:rPr>
                <a:t>trends</a:t>
              </a:r>
            </a:p>
            <a:p>
              <a:pPr marL="282235" indent="-282235">
                <a:buFont typeface="Wingdings" panose="05000000000000000000" pitchFamily="2" charset="2"/>
                <a:buChar char="Ø"/>
                <a:defRPr/>
              </a:pPr>
              <a:r>
                <a:rPr lang="en-US" altLang="ko-KR" sz="1383" kern="0" dirty="0">
                  <a:solidFill>
                    <a:srgbClr val="78BE21"/>
                  </a:solidFill>
                  <a:latin typeface="Arial"/>
                  <a:cs typeface="Arial" pitchFamily="34" charset="0"/>
                </a:rPr>
                <a:t>Expand to </a:t>
              </a:r>
              <a:r>
                <a:rPr lang="en-US" altLang="ko-KR" sz="1383" kern="0" dirty="0" err="1">
                  <a:solidFill>
                    <a:srgbClr val="78BE21"/>
                  </a:solidFill>
                  <a:latin typeface="Arial"/>
                  <a:cs typeface="Arial" pitchFamily="34" charset="0"/>
                </a:rPr>
                <a:t>eCR</a:t>
              </a:r>
              <a:r>
                <a:rPr lang="en-US" altLang="ko-KR" sz="1383" kern="0" dirty="0">
                  <a:solidFill>
                    <a:srgbClr val="78BE21"/>
                  </a:solidFill>
                  <a:latin typeface="Arial"/>
                  <a:cs typeface="Arial" pitchFamily="34" charset="0"/>
                </a:rPr>
                <a:t>(?)</a:t>
              </a:r>
              <a:endParaRPr lang="en-US" altLang="ko-KR" sz="1383" kern="0" dirty="0">
                <a:solidFill>
                  <a:srgbClr val="78BE21"/>
                </a:solidFill>
                <a:latin typeface="Arial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625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968C3-7B7E-411D-B105-08F43D0B3F8A}" type="slidenum">
              <a:rPr lang="en-US" smtClean="0"/>
              <a:t>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PROTECTING, MAINTAINING AND IMPROVING THE HEALTH OF ALL MINNESOTANS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03B318F-DCD9-4300-8D6C-27366D417958}" type="datetime1">
              <a:rPr lang="en-US" smtClean="0"/>
              <a:t>11/4/2019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Receive ELRs at MDH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Grab submitted messages from database and run through R code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R code breaks messages into individual segments</a:t>
            </a:r>
          </a:p>
          <a:p>
            <a:pPr marL="849193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Focus on: PID, PV1, ORC, OBR, OBX, SPM (2.5.1 version)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Identifies different types of errors and outputs list by submitter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ELR Steps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57" y="5003802"/>
            <a:ext cx="609600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8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968C3-7B7E-411D-B105-08F43D0B3F8A}" type="slidenum">
              <a:rPr lang="en-US" smtClean="0"/>
              <a:t>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PROTECTING, MAINTAINING AND IMPROVING THE HEALTH OF ALL MINNESOTANS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03B318F-DCD9-4300-8D6C-27366D417958}" type="datetime1">
              <a:rPr lang="en-US" smtClean="0"/>
              <a:t>11/4/2019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1556" y="1622779"/>
            <a:ext cx="11439407" cy="4532803"/>
          </a:xfrm>
        </p:spPr>
        <p:txBody>
          <a:bodyPr anchor="ctr">
            <a:normAutofit lnSpcReduction="10000"/>
          </a:bodyPr>
          <a:lstStyle/>
          <a:p>
            <a:pPr marL="564471" indent="-564471">
              <a:buFont typeface="Arial" panose="020B0604020202020204" pitchFamily="34" charset="0"/>
              <a:buChar char="•"/>
            </a:pPr>
            <a:r>
              <a:rPr lang="en-US" dirty="0" smtClean="0"/>
              <a:t>Finding consensus across all programs on auditing in general</a:t>
            </a:r>
          </a:p>
          <a:p>
            <a:pPr marL="564471" indent="-564471">
              <a:buFont typeface="Arial" panose="020B0604020202020204" pitchFamily="34" charset="0"/>
              <a:buChar char="•"/>
            </a:pPr>
            <a:r>
              <a:rPr lang="en-US" dirty="0" smtClean="0"/>
              <a:t>Technical solution for data storage and data visualization</a:t>
            </a:r>
          </a:p>
          <a:p>
            <a:pPr marL="564471" indent="-564471">
              <a:buFont typeface="Arial" panose="020B0604020202020204" pitchFamily="34" charset="0"/>
              <a:buChar char="•"/>
            </a:pPr>
            <a:r>
              <a:rPr lang="en-US" dirty="0" smtClean="0"/>
              <a:t>Drilling down by program/disease for the audit</a:t>
            </a:r>
          </a:p>
          <a:p>
            <a:pPr marL="956464" lvl="1" indent="-564471">
              <a:buFont typeface="Arial" panose="020B0604020202020204" pitchFamily="34" charset="0"/>
              <a:buChar char="•"/>
            </a:pPr>
            <a:r>
              <a:rPr lang="en-US" sz="2963" dirty="0"/>
              <a:t>i.e. culture tests</a:t>
            </a:r>
          </a:p>
          <a:p>
            <a:pPr marL="564471" indent="-564471">
              <a:buFont typeface="Arial" panose="020B0604020202020204" pitchFamily="34" charset="0"/>
              <a:buChar char="•"/>
            </a:pPr>
            <a:r>
              <a:rPr lang="en-US" dirty="0" smtClean="0"/>
              <a:t>Evolving lab landscape (test catalogs always changing; which reference labs are used)</a:t>
            </a:r>
          </a:p>
          <a:p>
            <a:pPr marL="564471" indent="-564471">
              <a:buFont typeface="Arial" panose="020B0604020202020204" pitchFamily="34" charset="0"/>
              <a:buChar char="•"/>
            </a:pPr>
            <a:r>
              <a:rPr lang="en-US" dirty="0" smtClean="0"/>
              <a:t>Meeting with external partners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8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968C3-7B7E-411D-B105-08F43D0B3F8A}" type="slidenum">
              <a:rPr lang="en-US" smtClean="0"/>
              <a:t>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PROTECTING, MAINTAINING AND IMPROVING THE HEALTH OF ALL MINNESOTANS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03B318F-DCD9-4300-8D6C-27366D417958}" type="datetime1">
              <a:rPr lang="en-US" smtClean="0"/>
              <a:t>11/4/2019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1576" indent="-451576">
              <a:buFont typeface="Arial" panose="020B0604020202020204" pitchFamily="34" charset="0"/>
              <a:buChar char="•"/>
            </a:pPr>
            <a:r>
              <a:rPr lang="en-US" dirty="0" smtClean="0"/>
              <a:t>Less reactive</a:t>
            </a:r>
          </a:p>
          <a:p>
            <a:pPr marL="843570" lvl="1" indent="-451576">
              <a:buFont typeface="Arial" panose="020B0604020202020204" pitchFamily="34" charset="0"/>
              <a:buChar char="•"/>
            </a:pPr>
            <a:r>
              <a:rPr lang="en-US" sz="2766" dirty="0"/>
              <a:t>More actively monitoring</a:t>
            </a:r>
          </a:p>
          <a:p>
            <a:pPr marL="451576" indent="-451576">
              <a:buFont typeface="Arial" panose="020B0604020202020204" pitchFamily="34" charset="0"/>
              <a:buChar char="•"/>
            </a:pPr>
            <a:r>
              <a:rPr lang="en-US" dirty="0" smtClean="0"/>
              <a:t>More timely and complete data – quicker aberration detection</a:t>
            </a:r>
          </a:p>
          <a:p>
            <a:pPr marL="843570" lvl="1" indent="-451576">
              <a:buFont typeface="Arial" panose="020B0604020202020204" pitchFamily="34" charset="0"/>
              <a:buChar char="•"/>
            </a:pPr>
            <a:r>
              <a:rPr lang="en-US" sz="3161" dirty="0"/>
              <a:t>Help with test catalog updates and reference lab changes</a:t>
            </a:r>
          </a:p>
          <a:p>
            <a:pPr marL="451576" indent="-451576">
              <a:buFont typeface="Arial" panose="020B0604020202020204" pitchFamily="34" charset="0"/>
              <a:buChar char="•"/>
            </a:pPr>
            <a:r>
              <a:rPr lang="en-US" dirty="0" smtClean="0"/>
              <a:t>Assist with quickly reviewing onboarding</a:t>
            </a:r>
          </a:p>
          <a:p>
            <a:pPr marL="451576" indent="-451576">
              <a:buFont typeface="Arial" panose="020B0604020202020204" pitchFamily="34" charset="0"/>
              <a:buChar char="•"/>
            </a:pPr>
            <a:r>
              <a:rPr lang="en-US" dirty="0" smtClean="0"/>
              <a:t>EIP staff – less time auditing and more time for program activities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on ELR Auditing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06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968C3-7B7E-411D-B105-08F43D0B3F8A}" type="slidenum">
              <a:rPr lang="en-US" smtClean="0"/>
              <a:t>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PROTECTING, MAINTAINING AND IMPROVING THE HEALTH OF ALL MINNESOTANS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03B318F-DCD9-4300-8D6C-27366D417958}" type="datetime1">
              <a:rPr lang="en-US" smtClean="0"/>
              <a:t>11/4/2019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451576" indent="-451576">
              <a:buFont typeface="Arial" panose="020B0604020202020204" pitchFamily="34" charset="0"/>
              <a:buChar char="•"/>
            </a:pPr>
            <a:r>
              <a:rPr lang="en-US" dirty="0" smtClean="0"/>
              <a:t>Look at other states</a:t>
            </a:r>
          </a:p>
          <a:p>
            <a:pPr marL="843570" lvl="1" indent="-451576">
              <a:buFont typeface="Arial" panose="020B0604020202020204" pitchFamily="34" charset="0"/>
              <a:buChar char="•"/>
            </a:pPr>
            <a:r>
              <a:rPr lang="en-US" sz="2766" dirty="0"/>
              <a:t>Code, visualization, which fields to review</a:t>
            </a:r>
          </a:p>
          <a:p>
            <a:pPr marL="451576" indent="-451576">
              <a:buFont typeface="Arial" panose="020B0604020202020204" pitchFamily="34" charset="0"/>
              <a:buChar char="•"/>
            </a:pPr>
            <a:r>
              <a:rPr lang="en-US" dirty="0" smtClean="0"/>
              <a:t>Find a project champion in EIP program to work with</a:t>
            </a:r>
          </a:p>
          <a:p>
            <a:pPr marL="451576" indent="-451576">
              <a:buFont typeface="Arial" panose="020B0604020202020204" pitchFamily="34" charset="0"/>
              <a:buChar char="•"/>
            </a:pPr>
            <a:r>
              <a:rPr lang="en-US" dirty="0" smtClean="0"/>
              <a:t>Ask open ended questions</a:t>
            </a:r>
          </a:p>
          <a:p>
            <a:pPr marL="451576" indent="-451576">
              <a:buFont typeface="Arial" panose="020B0604020202020204" pitchFamily="34" charset="0"/>
              <a:buChar char="•"/>
            </a:pPr>
            <a:r>
              <a:rPr lang="en-US" dirty="0" smtClean="0"/>
              <a:t>Allow dedicated staff time to the project</a:t>
            </a:r>
          </a:p>
          <a:p>
            <a:pPr marL="451576" indent="-451576">
              <a:buFont typeface="Arial" panose="020B0604020202020204" pitchFamily="34" charset="0"/>
              <a:buChar char="•"/>
            </a:pPr>
            <a:r>
              <a:rPr lang="en-US" dirty="0" smtClean="0"/>
              <a:t>Watch tone when communicating with external partners on changes</a:t>
            </a:r>
          </a:p>
          <a:p>
            <a:pPr marL="451576" indent="-451576">
              <a:buFont typeface="Arial" panose="020B0604020202020204" pitchFamily="34" charset="0"/>
              <a:buChar char="•"/>
            </a:pPr>
            <a:r>
              <a:rPr lang="en-US" dirty="0" smtClean="0"/>
              <a:t>Think bigger picture – how can some of this be used/implemented for </a:t>
            </a:r>
            <a:r>
              <a:rPr lang="en-US" dirty="0" err="1" smtClean="0"/>
              <a:t>eCR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 Recommendations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52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Ann Kayser (</a:t>
            </a:r>
            <a:r>
              <a:rPr lang="en-US" dirty="0" smtClean="0">
                <a:hlinkClick r:id="rId2"/>
              </a:rPr>
              <a:t>ann.kayser@state.mn.us</a:t>
            </a:r>
            <a:r>
              <a:rPr lang="en-US" dirty="0" smtClean="0"/>
              <a:t>)</a:t>
            </a:r>
          </a:p>
          <a:p>
            <a:r>
              <a:rPr lang="en-US" dirty="0" smtClean="0"/>
              <a:t>Sarah Solarz (</a:t>
            </a:r>
            <a:r>
              <a:rPr lang="en-US" dirty="0" smtClean="0">
                <a:hlinkClick r:id="rId3"/>
              </a:rPr>
              <a:t>sarah.solarz@state.mn.us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7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nesota">
  <a:themeElements>
    <a:clrScheme name="Custom 1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7FAF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classic option.potx" id="{97C24E70-379D-480C-9420-F379471FC0D6}" vid="{857587AC-A919-493F-9418-7BF7C0A5DB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8f01fe9-c3f2-4582-9148-d87bd0c242e7">PP6VNZTUNPYT-222210944-39</_dlc_DocId>
    <_dlc_DocIdUrl xmlns="98f01fe9-c3f2-4582-9148-d87bd0c242e7">
      <Url>https://mn365.sharepoint.com/teams/MDH/permanent/comm_proj/_layouts/15/DocIdRedir.aspx?ID=PP6VNZTUNPYT-222210944-39</Url>
      <Description>PP6VNZTUNPYT-222210944-39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82B80E85798B498881C0CB36871F5B" ma:contentTypeVersion="77" ma:contentTypeDescription="Create a new document." ma:contentTypeScope="" ma:versionID="81fd33ee760e55ba4dc21f19d71c9ed2">
  <xsd:schema xmlns:xsd="http://www.w3.org/2001/XMLSchema" xmlns:xs="http://www.w3.org/2001/XMLSchema" xmlns:p="http://schemas.microsoft.com/office/2006/metadata/properties" xmlns:ns2="98f01fe9-c3f2-4582-9148-d87bd0c242e7" xmlns:ns3="fc253db8-c1a2-4032-adc2-d3fbd160fc76" xmlns:ns4="8837c207-459e-4c9e-ae67-73e2034e87a2" targetNamespace="http://schemas.microsoft.com/office/2006/metadata/properties" ma:root="true" ma:fieldsID="6f597a13533ab51e3170be8e423a5b5a" ns2:_="" ns3:_="" ns4:_="">
    <xsd:import namespace="98f01fe9-c3f2-4582-9148-d87bd0c242e7"/>
    <xsd:import namespace="fc253db8-c1a2-4032-adc2-d3fbd160fc76"/>
    <xsd:import namespace="8837c207-459e-4c9e-ae67-73e2034e87a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SharedWithUsers" minOccurs="0"/>
                <xsd:element ref="ns3:SharedWithDetails" minOccurs="0"/>
                <xsd:element ref="ns4:MediaServiceMetadata" minOccurs="0"/>
                <xsd:element ref="ns4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01fe9-c3f2-4582-9148-d87bd0c242e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53db8-c1a2-4032-adc2-d3fbd160fc7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37c207-459e-4c9e-ae67-73e2034e87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 xmlns=""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 xmlns=""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 xmlns=""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 xmlns=""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9678B604-9059-4F1C-B8E2-C96A71A964D2}">
  <ds:schemaRefs>
    <ds:schemaRef ds:uri="http://purl.org/dc/terms/"/>
    <ds:schemaRef ds:uri="98f01fe9-c3f2-4582-9148-d87bd0c242e7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8837c207-459e-4c9e-ae67-73e2034e87a2"/>
    <ds:schemaRef ds:uri="fc253db8-c1a2-4032-adc2-d3fbd160fc7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A9ED9FB-88D9-4193-9DD9-DFFAC07CE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f01fe9-c3f2-4582-9148-d87bd0c242e7"/>
    <ds:schemaRef ds:uri="fc253db8-c1a2-4032-adc2-d3fbd160fc76"/>
    <ds:schemaRef ds:uri="8837c207-459e-4c9e-ae67-73e2034e87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7F4349A-22F7-4A2D-8CA5-43DDCD67959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9B99B13-BF67-4A71-8070-99100289F3A8}">
  <ds:schemaRefs>
    <ds:schemaRef ds:uri="http://schemas.microsoft.com/sharepoint/events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classic option</Template>
  <TotalTime>83</TotalTime>
  <Words>404</Words>
  <Application>Microsoft Office PowerPoint</Application>
  <PresentationFormat>Widescreen</PresentationFormat>
  <Paragraphs>70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Minnesota</vt:lpstr>
      <vt:lpstr>MN – ELR Auditing Project</vt:lpstr>
      <vt:lpstr>ELR Audit Road map</vt:lpstr>
      <vt:lpstr>ELR Steps</vt:lpstr>
      <vt:lpstr>Project Challenges</vt:lpstr>
      <vt:lpstr>Impact on ELR Auditing</vt:lpstr>
      <vt:lpstr>MN Recommendations</vt:lpstr>
      <vt:lpstr>Thank you.</vt:lpstr>
    </vt:vector>
  </TitlesOfParts>
  <Company>State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MN – ELR Auditing Project</dc:title>
  <dc:subject/>
  <dc:creator>Kayser, Ann (MDH)</dc:creator>
  <cp:keywords/>
  <dc:description/>
  <cp:lastModifiedBy>Kayser, Ann (MDH)</cp:lastModifiedBy>
  <cp:revision>4</cp:revision>
  <cp:lastPrinted>2017-03-14T16:27:36Z</cp:lastPrinted>
  <dcterms:created xsi:type="dcterms:W3CDTF">2019-11-04T13:41:00Z</dcterms:created>
  <dcterms:modified xsi:type="dcterms:W3CDTF">2019-11-04T15:04:56Z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version">
    <vt:lpwstr>1.3</vt:lpwstr>
  </property>
  <property fmtid="{D5CDD505-2E9C-101B-9397-08002B2CF9AE}" pid="3" name="ContentTypeId">
    <vt:lpwstr>0x010100A882B80E85798B498881C0CB36871F5B</vt:lpwstr>
  </property>
  <property fmtid="{D5CDD505-2E9C-101B-9397-08002B2CF9AE}" pid="4" name="_dlc_DocIdItemGuid">
    <vt:lpwstr>2a3daca8-56a8-4dd4-93e8-4f7aa36add79</vt:lpwstr>
  </property>
</Properties>
</file>