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1" autoAdjust="0"/>
    <p:restoredTop sz="94660"/>
  </p:normalViewPr>
  <p:slideViewPr>
    <p:cSldViewPr snapToGrid="0">
      <p:cViewPr varScale="1">
        <p:scale>
          <a:sx n="55" d="100"/>
          <a:sy n="55" d="100"/>
        </p:scale>
        <p:origin x="54" y="8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D3A4997-8A7B-4D0E-B00E-5C4E360DE1EF}" type="datetimeFigureOut">
              <a:rPr lang="en-US" smtClean="0"/>
              <a:t>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D813C-A4C8-4F6E-A419-2B1B575CD596}" type="slidenum">
              <a:rPr lang="en-US" smtClean="0"/>
              <a:t>‹#›</a:t>
            </a:fld>
            <a:endParaRPr lang="en-US"/>
          </a:p>
        </p:txBody>
      </p:sp>
    </p:spTree>
    <p:extLst>
      <p:ext uri="{BB962C8B-B14F-4D97-AF65-F5344CB8AC3E}">
        <p14:creationId xmlns:p14="http://schemas.microsoft.com/office/powerpoint/2010/main" val="3134597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3A4997-8A7B-4D0E-B00E-5C4E360DE1EF}" type="datetimeFigureOut">
              <a:rPr lang="en-US" smtClean="0"/>
              <a:t>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D813C-A4C8-4F6E-A419-2B1B575CD596}" type="slidenum">
              <a:rPr lang="en-US" smtClean="0"/>
              <a:t>‹#›</a:t>
            </a:fld>
            <a:endParaRPr lang="en-US"/>
          </a:p>
        </p:txBody>
      </p:sp>
    </p:spTree>
    <p:extLst>
      <p:ext uri="{BB962C8B-B14F-4D97-AF65-F5344CB8AC3E}">
        <p14:creationId xmlns:p14="http://schemas.microsoft.com/office/powerpoint/2010/main" val="14249691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D3A4997-8A7B-4D0E-B00E-5C4E360DE1EF}" type="datetimeFigureOut">
              <a:rPr lang="en-US" smtClean="0"/>
              <a:t>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D813C-A4C8-4F6E-A419-2B1B575CD596}" type="slidenum">
              <a:rPr lang="en-US" smtClean="0"/>
              <a:t>‹#›</a:t>
            </a:fld>
            <a:endParaRPr lang="en-US"/>
          </a:p>
        </p:txBody>
      </p:sp>
    </p:spTree>
    <p:extLst>
      <p:ext uri="{BB962C8B-B14F-4D97-AF65-F5344CB8AC3E}">
        <p14:creationId xmlns:p14="http://schemas.microsoft.com/office/powerpoint/2010/main" val="3606520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D3A4997-8A7B-4D0E-B00E-5C4E360DE1EF}" type="datetimeFigureOut">
              <a:rPr lang="en-US" smtClean="0"/>
              <a:t>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DD813C-A4C8-4F6E-A419-2B1B575CD596}" type="slidenum">
              <a:rPr lang="en-US" smtClean="0"/>
              <a:t>‹#›</a:t>
            </a:fld>
            <a:endParaRPr lang="en-US"/>
          </a:p>
        </p:txBody>
      </p:sp>
    </p:spTree>
    <p:extLst>
      <p:ext uri="{BB962C8B-B14F-4D97-AF65-F5344CB8AC3E}">
        <p14:creationId xmlns:p14="http://schemas.microsoft.com/office/powerpoint/2010/main" val="23084315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D3A4997-8A7B-4D0E-B00E-5C4E360DE1EF}" type="datetimeFigureOut">
              <a:rPr lang="en-US" smtClean="0"/>
              <a:t>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DD813C-A4C8-4F6E-A419-2B1B575CD596}" type="slidenum">
              <a:rPr lang="en-US" smtClean="0"/>
              <a:t>‹#›</a:t>
            </a:fld>
            <a:endParaRPr lang="en-US"/>
          </a:p>
        </p:txBody>
      </p:sp>
    </p:spTree>
    <p:extLst>
      <p:ext uri="{BB962C8B-B14F-4D97-AF65-F5344CB8AC3E}">
        <p14:creationId xmlns:p14="http://schemas.microsoft.com/office/powerpoint/2010/main" val="1835311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D3A4997-8A7B-4D0E-B00E-5C4E360DE1EF}" type="datetimeFigureOut">
              <a:rPr lang="en-US" smtClean="0"/>
              <a:t>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DD813C-A4C8-4F6E-A419-2B1B575CD596}" type="slidenum">
              <a:rPr lang="en-US" smtClean="0"/>
              <a:t>‹#›</a:t>
            </a:fld>
            <a:endParaRPr lang="en-US"/>
          </a:p>
        </p:txBody>
      </p:sp>
    </p:spTree>
    <p:extLst>
      <p:ext uri="{BB962C8B-B14F-4D97-AF65-F5344CB8AC3E}">
        <p14:creationId xmlns:p14="http://schemas.microsoft.com/office/powerpoint/2010/main" val="3542586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3A4997-8A7B-4D0E-B00E-5C4E360DE1EF}" type="datetimeFigureOut">
              <a:rPr lang="en-US" smtClean="0"/>
              <a:t>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DD813C-A4C8-4F6E-A419-2B1B575CD596}" type="slidenum">
              <a:rPr lang="en-US" smtClean="0"/>
              <a:t>‹#›</a:t>
            </a:fld>
            <a:endParaRPr lang="en-US"/>
          </a:p>
        </p:txBody>
      </p:sp>
    </p:spTree>
    <p:extLst>
      <p:ext uri="{BB962C8B-B14F-4D97-AF65-F5344CB8AC3E}">
        <p14:creationId xmlns:p14="http://schemas.microsoft.com/office/powerpoint/2010/main" val="1801479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D3A4997-8A7B-4D0E-B00E-5C4E360DE1EF}" type="datetimeFigureOut">
              <a:rPr lang="en-US" smtClean="0"/>
              <a:t>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DD813C-A4C8-4F6E-A419-2B1B575CD596}" type="slidenum">
              <a:rPr lang="en-US" smtClean="0"/>
              <a:t>‹#›</a:t>
            </a:fld>
            <a:endParaRPr lang="en-US"/>
          </a:p>
        </p:txBody>
      </p:sp>
    </p:spTree>
    <p:extLst>
      <p:ext uri="{BB962C8B-B14F-4D97-AF65-F5344CB8AC3E}">
        <p14:creationId xmlns:p14="http://schemas.microsoft.com/office/powerpoint/2010/main" val="2404107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D3A4997-8A7B-4D0E-B00E-5C4E360DE1EF}" type="datetimeFigureOut">
              <a:rPr lang="en-US" smtClean="0"/>
              <a:t>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DD813C-A4C8-4F6E-A419-2B1B575CD596}" type="slidenum">
              <a:rPr lang="en-US" smtClean="0"/>
              <a:t>‹#›</a:t>
            </a:fld>
            <a:endParaRPr lang="en-US"/>
          </a:p>
        </p:txBody>
      </p:sp>
    </p:spTree>
    <p:extLst>
      <p:ext uri="{BB962C8B-B14F-4D97-AF65-F5344CB8AC3E}">
        <p14:creationId xmlns:p14="http://schemas.microsoft.com/office/powerpoint/2010/main" val="582734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3A4997-8A7B-4D0E-B00E-5C4E360DE1EF}" type="datetimeFigureOut">
              <a:rPr lang="en-US" smtClean="0"/>
              <a:t>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D813C-A4C8-4F6E-A419-2B1B575CD596}" type="slidenum">
              <a:rPr lang="en-US" smtClean="0"/>
              <a:t>‹#›</a:t>
            </a:fld>
            <a:endParaRPr lang="en-US"/>
          </a:p>
        </p:txBody>
      </p:sp>
    </p:spTree>
    <p:extLst>
      <p:ext uri="{BB962C8B-B14F-4D97-AF65-F5344CB8AC3E}">
        <p14:creationId xmlns:p14="http://schemas.microsoft.com/office/powerpoint/2010/main" val="22662856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D3A4997-8A7B-4D0E-B00E-5C4E360DE1EF}" type="datetimeFigureOut">
              <a:rPr lang="en-US" smtClean="0"/>
              <a:t>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DD813C-A4C8-4F6E-A419-2B1B575CD596}" type="slidenum">
              <a:rPr lang="en-US" smtClean="0"/>
              <a:t>‹#›</a:t>
            </a:fld>
            <a:endParaRPr lang="en-US"/>
          </a:p>
        </p:txBody>
      </p:sp>
    </p:spTree>
    <p:extLst>
      <p:ext uri="{BB962C8B-B14F-4D97-AF65-F5344CB8AC3E}">
        <p14:creationId xmlns:p14="http://schemas.microsoft.com/office/powerpoint/2010/main" val="3477189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3A4997-8A7B-4D0E-B00E-5C4E360DE1EF}" type="datetimeFigureOut">
              <a:rPr lang="en-US" smtClean="0"/>
              <a:t>2/2/2021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DDD813C-A4C8-4F6E-A419-2B1B575CD596}" type="slidenum">
              <a:rPr lang="en-US" smtClean="0"/>
              <a:t>‹#›</a:t>
            </a:fld>
            <a:endParaRPr lang="en-US"/>
          </a:p>
        </p:txBody>
      </p:sp>
    </p:spTree>
    <p:extLst>
      <p:ext uri="{BB962C8B-B14F-4D97-AF65-F5344CB8AC3E}">
        <p14:creationId xmlns:p14="http://schemas.microsoft.com/office/powerpoint/2010/main" val="38791116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90943"/>
          </a:xfrm>
        </p:spPr>
        <p:txBody>
          <a:bodyPr>
            <a:normAutofit/>
          </a:bodyPr>
          <a:lstStyle/>
          <a:p>
            <a:r>
              <a:rPr lang="en-US" sz="3600" dirty="0"/>
              <a:t>Covid-19 Test Reporting – Time for a Change</a:t>
            </a:r>
          </a:p>
        </p:txBody>
      </p:sp>
      <p:sp>
        <p:nvSpPr>
          <p:cNvPr id="3" name="Content Placeholder 2"/>
          <p:cNvSpPr>
            <a:spLocks noGrp="1"/>
          </p:cNvSpPr>
          <p:nvPr>
            <p:ph idx="1"/>
          </p:nvPr>
        </p:nvSpPr>
        <p:spPr>
          <a:xfrm>
            <a:off x="553792" y="1056068"/>
            <a:ext cx="11101588" cy="5142515"/>
          </a:xfrm>
        </p:spPr>
        <p:txBody>
          <a:bodyPr>
            <a:normAutofit lnSpcReduction="10000"/>
          </a:bodyPr>
          <a:lstStyle/>
          <a:p>
            <a:r>
              <a:rPr lang="en-US" dirty="0"/>
              <a:t>Current state: HHS requirement for all testing locations to report positive and negative SARS-CoV-2 test results to </a:t>
            </a:r>
            <a:r>
              <a:rPr lang="en-US" dirty="0" err="1"/>
              <a:t>PHA</a:t>
            </a:r>
            <a:r>
              <a:rPr lang="en-US" dirty="0"/>
              <a:t> for reporting to CDC (</a:t>
            </a:r>
            <a:r>
              <a:rPr lang="en-US" dirty="0" err="1"/>
              <a:t>CELR</a:t>
            </a:r>
            <a:r>
              <a:rPr lang="en-US" dirty="0"/>
              <a:t>)</a:t>
            </a:r>
          </a:p>
          <a:p>
            <a:pPr lvl="1"/>
            <a:r>
              <a:rPr lang="en-US" dirty="0"/>
              <a:t>Extended to </a:t>
            </a:r>
            <a:r>
              <a:rPr lang="en-US" dirty="0" err="1"/>
              <a:t>LTCF</a:t>
            </a:r>
            <a:r>
              <a:rPr lang="en-US" dirty="0"/>
              <a:t> by CMS requirement</a:t>
            </a:r>
          </a:p>
          <a:p>
            <a:r>
              <a:rPr lang="en-US" dirty="0" err="1"/>
              <a:t>PHA</a:t>
            </a:r>
            <a:r>
              <a:rPr lang="en-US" dirty="0"/>
              <a:t> IT/Epi/Informatics staff have had to:</a:t>
            </a:r>
          </a:p>
          <a:p>
            <a:pPr lvl="1"/>
            <a:r>
              <a:rPr lang="en-US" dirty="0"/>
              <a:t>Redesign/modify surveillance systems in response to changing needs</a:t>
            </a:r>
          </a:p>
          <a:p>
            <a:pPr lvl="1"/>
            <a:r>
              <a:rPr lang="en-US" dirty="0"/>
              <a:t>Capture tests results from a variety of locations, including non-traditional labs, POC, schools etc. – a process that is still ongoing</a:t>
            </a:r>
          </a:p>
          <a:p>
            <a:pPr lvl="1"/>
            <a:r>
              <a:rPr lang="en-US" dirty="0"/>
              <a:t>Support systems to handle the overwhelming load of tests and case data and provide data for local-state officials</a:t>
            </a:r>
          </a:p>
          <a:p>
            <a:pPr lvl="1"/>
            <a:r>
              <a:rPr lang="en-US" dirty="0"/>
              <a:t>Report data to CDC</a:t>
            </a:r>
          </a:p>
          <a:p>
            <a:pPr lvl="1">
              <a:buFont typeface="Wingdings" panose="05000000000000000000" pitchFamily="2" charset="2"/>
              <a:buChar char="à"/>
            </a:pPr>
            <a:r>
              <a:rPr lang="en-US" dirty="0">
                <a:sym typeface="Wingdings" panose="05000000000000000000" pitchFamily="2" charset="2"/>
              </a:rPr>
              <a:t>Cumulative PCR results reported to CDC is </a:t>
            </a:r>
            <a:r>
              <a:rPr lang="en-US" sz="2800" dirty="0">
                <a:solidFill>
                  <a:srgbClr val="FF0000"/>
                </a:solidFill>
              </a:rPr>
              <a:t>293,937,493 </a:t>
            </a:r>
            <a:r>
              <a:rPr lang="en-US" sz="2800" dirty="0"/>
              <a:t>as of 2/1/2021*</a:t>
            </a:r>
          </a:p>
          <a:p>
            <a:r>
              <a:rPr lang="en-US" dirty="0"/>
              <a:t>Despite increased funding to </a:t>
            </a:r>
            <a:r>
              <a:rPr lang="en-US" dirty="0" err="1"/>
              <a:t>PHAs</a:t>
            </a:r>
            <a:r>
              <a:rPr lang="en-US" dirty="0"/>
              <a:t>, and creative solutions, very few </a:t>
            </a:r>
            <a:r>
              <a:rPr lang="en-US" dirty="0" err="1"/>
              <a:t>PHAs</a:t>
            </a:r>
            <a:r>
              <a:rPr lang="en-US" dirty="0"/>
              <a:t> have been able to increase hire of full-time skilled systems support staff</a:t>
            </a:r>
          </a:p>
        </p:txBody>
      </p:sp>
      <p:sp>
        <p:nvSpPr>
          <p:cNvPr id="4" name="TextBox 3"/>
          <p:cNvSpPr txBox="1"/>
          <p:nvPr/>
        </p:nvSpPr>
        <p:spPr>
          <a:xfrm>
            <a:off x="838200" y="6198584"/>
            <a:ext cx="9465971" cy="369332"/>
          </a:xfrm>
          <a:prstGeom prst="rect">
            <a:avLst/>
          </a:prstGeom>
          <a:noFill/>
        </p:spPr>
        <p:txBody>
          <a:bodyPr wrap="square" rtlCol="0">
            <a:spAutoFit/>
          </a:bodyPr>
          <a:lstStyle/>
          <a:p>
            <a:r>
              <a:rPr lang="en-US" dirty="0"/>
              <a:t>*https://covid.cdc.gov/covid-data-tracker/#testing_totalpositivity</a:t>
            </a:r>
          </a:p>
        </p:txBody>
      </p:sp>
    </p:spTree>
    <p:extLst>
      <p:ext uri="{BB962C8B-B14F-4D97-AF65-F5344CB8AC3E}">
        <p14:creationId xmlns:p14="http://schemas.microsoft.com/office/powerpoint/2010/main" val="1670166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6"/>
            <a:ext cx="10515600" cy="536396"/>
          </a:xfrm>
        </p:spPr>
        <p:txBody>
          <a:bodyPr>
            <a:normAutofit/>
          </a:bodyPr>
          <a:lstStyle/>
          <a:p>
            <a:r>
              <a:rPr lang="en-US" sz="2800" dirty="0"/>
              <a:t>Covid-19 Test Reporting – Time for a Change, cont.</a:t>
            </a:r>
          </a:p>
        </p:txBody>
      </p:sp>
      <p:sp>
        <p:nvSpPr>
          <p:cNvPr id="5" name="Content Placeholder 4"/>
          <p:cNvSpPr>
            <a:spLocks noGrp="1"/>
          </p:cNvSpPr>
          <p:nvPr>
            <p:ph idx="1"/>
          </p:nvPr>
        </p:nvSpPr>
        <p:spPr>
          <a:xfrm>
            <a:off x="838199" y="901522"/>
            <a:ext cx="10855817" cy="5640946"/>
          </a:xfrm>
        </p:spPr>
        <p:txBody>
          <a:bodyPr/>
          <a:lstStyle/>
          <a:p>
            <a:r>
              <a:rPr lang="en-US" dirty="0"/>
              <a:t>The ELR Community would like CSTE and State Epi leadership to consider the following changes to ease burden and allow staff supporting these systems to make improvements, clean data, hire new staff</a:t>
            </a:r>
          </a:p>
          <a:p>
            <a:pPr marL="514350" indent="-514350">
              <a:buAutoNum type="arabicParenR"/>
            </a:pPr>
            <a:r>
              <a:rPr lang="en-US" dirty="0"/>
              <a:t>Stop or greatly reduce the collection of negative test results</a:t>
            </a:r>
          </a:p>
          <a:p>
            <a:pPr lvl="1"/>
            <a:r>
              <a:rPr lang="en-US" dirty="0"/>
              <a:t>Positive results most meaningful for determining disease rates, quarantine and isolation decisions</a:t>
            </a:r>
          </a:p>
          <a:p>
            <a:pPr lvl="1"/>
            <a:r>
              <a:rPr lang="en-US" dirty="0"/>
              <a:t>“traditional” disease follow up collects and publishes positive results and only uses negatives for action at the individual level (e.g., food handler return to work post </a:t>
            </a:r>
            <a:r>
              <a:rPr lang="en-US" dirty="0" err="1"/>
              <a:t>gi</a:t>
            </a:r>
            <a:r>
              <a:rPr lang="en-US" dirty="0"/>
              <a:t> pathogen infection)</a:t>
            </a:r>
          </a:p>
          <a:p>
            <a:pPr lvl="1"/>
            <a:r>
              <a:rPr lang="en-US" dirty="0"/>
              <a:t>Not all states can divert negatives to another ‘holding’ area</a:t>
            </a:r>
          </a:p>
          <a:p>
            <a:pPr lvl="1"/>
            <a:r>
              <a:rPr lang="en-US" dirty="0"/>
              <a:t>Sentinel collection of negatives may be more informative for a short while for certain locations</a:t>
            </a:r>
          </a:p>
          <a:p>
            <a:r>
              <a:rPr lang="en-US" dirty="0"/>
              <a:t>Benefits: greatly reduce burden on systems and staff</a:t>
            </a:r>
          </a:p>
          <a:p>
            <a:pPr lvl="1"/>
            <a:endParaRPr lang="en-US" dirty="0"/>
          </a:p>
          <a:p>
            <a:pPr lvl="1"/>
            <a:endParaRPr lang="en-US" dirty="0"/>
          </a:p>
        </p:txBody>
      </p:sp>
    </p:spTree>
    <p:extLst>
      <p:ext uri="{BB962C8B-B14F-4D97-AF65-F5344CB8AC3E}">
        <p14:creationId xmlns:p14="http://schemas.microsoft.com/office/powerpoint/2010/main" val="2086247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6"/>
            <a:ext cx="10515600" cy="510638"/>
          </a:xfrm>
        </p:spPr>
        <p:txBody>
          <a:bodyPr>
            <a:normAutofit/>
          </a:bodyPr>
          <a:lstStyle/>
          <a:p>
            <a:r>
              <a:rPr lang="en-US" sz="2800" dirty="0"/>
              <a:t>Covid-19 Test Reporting – Time for a Change, cont.</a:t>
            </a:r>
          </a:p>
        </p:txBody>
      </p:sp>
      <p:sp>
        <p:nvSpPr>
          <p:cNvPr id="5" name="Content Placeholder 4"/>
          <p:cNvSpPr>
            <a:spLocks noGrp="1"/>
          </p:cNvSpPr>
          <p:nvPr>
            <p:ph idx="1"/>
          </p:nvPr>
        </p:nvSpPr>
        <p:spPr>
          <a:xfrm>
            <a:off x="838200" y="1262130"/>
            <a:ext cx="10515600" cy="4914833"/>
          </a:xfrm>
        </p:spPr>
        <p:txBody>
          <a:bodyPr/>
          <a:lstStyle/>
          <a:p>
            <a:pPr marL="0" indent="0">
              <a:buNone/>
            </a:pPr>
            <a:r>
              <a:rPr lang="en-US" dirty="0"/>
              <a:t>2) Make policy decisions that reflect the ‘on-the-ground’ reality</a:t>
            </a:r>
          </a:p>
          <a:p>
            <a:r>
              <a:rPr lang="en-US" dirty="0"/>
              <a:t>E.g., </a:t>
            </a:r>
            <a:r>
              <a:rPr lang="en-US" dirty="0" err="1"/>
              <a:t>LTCF</a:t>
            </a:r>
            <a:r>
              <a:rPr lang="en-US" dirty="0"/>
              <a:t> reporting – </a:t>
            </a:r>
            <a:r>
              <a:rPr lang="en-US" dirty="0" err="1"/>
              <a:t>NHSN</a:t>
            </a:r>
            <a:r>
              <a:rPr lang="en-US" dirty="0"/>
              <a:t>, Local, Either?</a:t>
            </a:r>
          </a:p>
          <a:p>
            <a:r>
              <a:rPr lang="en-US" dirty="0"/>
              <a:t>Data collected for case reporting by labs vs providers, e.g., AOE questions – data needs impact systems and </a:t>
            </a:r>
            <a:r>
              <a:rPr lang="en-US"/>
              <a:t>system staff</a:t>
            </a:r>
            <a:endParaRPr lang="en-US" dirty="0"/>
          </a:p>
          <a:p>
            <a:pPr lvl="1"/>
            <a:r>
              <a:rPr lang="en-US" dirty="0"/>
              <a:t>Assumed labs could make interface changes </a:t>
            </a:r>
          </a:p>
          <a:p>
            <a:pPr lvl="1"/>
            <a:r>
              <a:rPr lang="en-US" dirty="0"/>
              <a:t>Assumed providers would provide that information (providers can’t even provide race/ethnicity)</a:t>
            </a:r>
          </a:p>
          <a:p>
            <a:pPr lvl="1"/>
            <a:r>
              <a:rPr lang="en-US" dirty="0"/>
              <a:t>What is the best source of data and is it needed for all covid-19 positive cases? Or just severe disease?</a:t>
            </a:r>
          </a:p>
          <a:p>
            <a:pPr lvl="1"/>
            <a:endParaRPr lang="en-US" dirty="0"/>
          </a:p>
        </p:txBody>
      </p:sp>
    </p:spTree>
    <p:extLst>
      <p:ext uri="{BB962C8B-B14F-4D97-AF65-F5344CB8AC3E}">
        <p14:creationId xmlns:p14="http://schemas.microsoft.com/office/powerpoint/2010/main" val="2336515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92994970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33</TotalTime>
  <Words>402</Words>
  <Application>Microsoft Office PowerPoint</Application>
  <PresentationFormat>Widescreen</PresentationFormat>
  <Paragraphs>26</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Calibri</vt:lpstr>
      <vt:lpstr>Calibri Light</vt:lpstr>
      <vt:lpstr>Wingdings</vt:lpstr>
      <vt:lpstr>Office Theme</vt:lpstr>
      <vt:lpstr>Covid-19 Test Reporting – Time for a Change</vt:lpstr>
      <vt:lpstr>Covid-19 Test Reporting – Time for a Change, cont.</vt:lpstr>
      <vt:lpstr>Covid-19 Test Reporting – Time for a Change, cont.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Barrett, Nancy L.</dc:creator>
  <cp:lastModifiedBy>Brooke Beaulieu</cp:lastModifiedBy>
  <cp:revision>5</cp:revision>
  <dcterms:created xsi:type="dcterms:W3CDTF">2021-02-02T17:18:59Z</dcterms:created>
  <dcterms:modified xsi:type="dcterms:W3CDTF">2021-02-02T17:57:09Z</dcterms:modified>
</cp:coreProperties>
</file>