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FF573-CDCE-4FE6-B835-7BDB2BCA88AF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7CE7-63E3-423F-8CC1-BAD38254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02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eb955e7d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geb955e7dce_0_0:notes"/>
          <p:cNvSpPr txBox="1">
            <a:spLocks noGrp="1"/>
          </p:cNvSpPr>
          <p:nvPr>
            <p:ph type="body" idx="1"/>
          </p:nvPr>
        </p:nvSpPr>
        <p:spPr>
          <a:xfrm>
            <a:off x="731520" y="4560571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475" tIns="49225" rIns="98475" bIns="49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geb955e7dce_0_0:notes"/>
          <p:cNvSpPr txBox="1">
            <a:spLocks noGrp="1"/>
          </p:cNvSpPr>
          <p:nvPr>
            <p:ph type="sldNum" idx="12"/>
          </p:nvPr>
        </p:nvSpPr>
        <p:spPr>
          <a:xfrm>
            <a:off x="4143589" y="9119475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8475" tIns="49225" rIns="98475" bIns="492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8AAF7-7892-4C3C-9BDC-B431DF5E9A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F08CA4-9166-41D3-80A0-BDAD28EA1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6DF40-1010-4055-B073-54EC13FC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CFB71-07DB-49C0-8642-00BED01C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A848A-5FE5-42D7-ABF2-D4C2861D4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6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51EB-14B1-4CDC-8FDE-C1549EE63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B61ECB-9B57-45CE-9935-965F34278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7D3EF-CC2E-4796-8E15-7CE39CB0A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E12A1-B872-43B8-B27B-1F8D4E65B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88E5C-B9C4-4A88-95B3-C750ACCC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1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E2677C-F6D2-40DE-A076-5AA7341A79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EF9607-D880-481E-B7A1-4403A8F4E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D0E0F-9BB8-4412-9CC3-D3E337CDD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4EBF5-4F4C-457E-9CEE-133A0BA0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5B58F-373A-40DA-924F-2821FF85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24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1 column text">
  <p:cSld name="Title &amp; 1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body" idx="1"/>
          </p:nvPr>
        </p:nvSpPr>
        <p:spPr>
          <a:xfrm>
            <a:off x="501651" y="1665289"/>
            <a:ext cx="11165416" cy="471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111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111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−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11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◦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11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−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−"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title"/>
          </p:nvPr>
        </p:nvSpPr>
        <p:spPr>
          <a:xfrm>
            <a:off x="501651" y="317501"/>
            <a:ext cx="11188700" cy="309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16912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B59C-583B-4EF1-9D50-87B495A5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090-3D23-464F-B190-46D915F9F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FED8E-C38F-481F-B792-6D731C98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DB285-BB85-4EBC-AE67-F3BB90A9B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13368-CF25-4E7F-A1A3-566991450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B311-6FFE-4BF7-AE99-AEC9BC5E7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33C27-C9D9-45E9-8B1B-CC12E0F6E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F3EEE-55D0-4175-89F7-50EF8164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1BF64-BA76-4184-BD86-B865230A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13BCA-1FE8-4C00-8F35-AAA3F4AD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71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B3E03-6B36-439D-9875-3748CA7B1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76D6A-60DE-4A87-80FF-3B0CAC14C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53F04-FFCD-47E7-9F94-75B6E4E25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781EE-EF73-4928-8DF2-99C128A1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FA28D-0972-45E3-A23E-F73F1186D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E5E00-E974-49AE-87BD-BB66691B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5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67B2F-2944-463D-887F-4F4DE7C20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DB5B8-9709-46C6-8AAE-417730F4B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8F31C-91F8-480C-9A85-C9C81B78A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F83DD7-64FC-4796-9B18-78BF20923B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4F1B6C-CC4A-46AC-82BC-BA7C5C030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C6915A-50C6-4375-86A6-8B26B9ABD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AF7EF3-7477-4708-AE47-EF1E0A010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0C5A5C-413F-4AA7-9526-C39ABBD3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7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4F5F4-E5E5-4FB1-9DC5-5A2E6C6A3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5E422-20CA-47F3-8220-202239F56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A7D467-CF83-41A8-BF6A-C130AC3E8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5FC0A-21B9-41DA-898A-74B36D541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A93F89-3D04-452B-AF1C-85B658B5E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27A286-448F-42FC-ACD9-D44BEE96B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92ED8-0C57-42C3-8E10-0C2C6588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00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7EB8-F49E-4FDA-8E9B-73F2FC7C8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475A-C135-4138-BB79-FAAEB2C45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67D5F-EB35-4769-8480-619D6EACF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94806-11EB-43ED-B414-D67B24293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4B2F8A-AFFE-4F2E-9217-DB1833010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2D1A2-DA67-4D34-BAAA-2D3D3C57C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1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2E9BD-F741-4587-827B-427F1B695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1E390E-DCDA-4958-9ACE-BEFA69343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3AFB7-12D1-4393-8681-8D224E9CD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E7300-36E8-4D2B-A4AB-4FAFB491A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06FC0-2418-4C94-80D2-6DEFC39A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18B27-018F-4F1F-8386-638FEE1A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9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1C70E0-228E-4D2F-906C-7EEFC230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52B1F-2F17-4467-A0D3-C21478CC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4E548-3001-4F8E-B17A-101781D89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42327-60B6-4B4B-833A-4F9EAAB718DA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9AEF-32E5-43C7-A15A-38EE2F586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9CF08-5A16-44DC-AB4E-76E71CF4C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5E239-77CE-4CC4-A322-E928FA8A4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9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nfluence.hl7.org/display/OO/Sexual+Orientation%2C+Gender+Identity%2C+Administrative+Sex%2C+Birth+Sex+etc" TargetMode="External"/><Relationship Id="rId3" Type="http://schemas.openxmlformats.org/officeDocument/2006/relationships/hyperlink" Target="https://phinvads.cdc.gov/vads/ViewValueSet.action?id=D0858308-9AB3-EA11-818F-005056ABE2F0" TargetMode="External"/><Relationship Id="rId7" Type="http://schemas.openxmlformats.org/officeDocument/2006/relationships/hyperlink" Target="https://www.healthit.gov/isa/representing-patient-identified-sexual-orienta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loinc.org/76690-7/" TargetMode="External"/><Relationship Id="rId5" Type="http://schemas.openxmlformats.org/officeDocument/2006/relationships/hyperlink" Target="https://www.healthit.gov/isa/representing-patient-gender-identity" TargetMode="External"/><Relationship Id="rId4" Type="http://schemas.openxmlformats.org/officeDocument/2006/relationships/hyperlink" Target="https://loinc.org/76691-5/" TargetMode="External"/><Relationship Id="rId9" Type="http://schemas.openxmlformats.org/officeDocument/2006/relationships/hyperlink" Target="https://confluence.hl7.org/display/VOC/The+Gender+Harmony+Projec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927CA-4EC3-447F-BC18-6170539945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National </a:t>
            </a:r>
            <a:r>
              <a:rPr lang="en-US" dirty="0" err="1"/>
              <a:t>Flatfile</a:t>
            </a:r>
            <a:r>
              <a:rPr lang="en-US" dirty="0"/>
              <a:t> Change Request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B71D5-B7C7-412E-920C-6CAECEB1A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November 2, 2021</a:t>
            </a:r>
          </a:p>
        </p:txBody>
      </p:sp>
    </p:spTree>
    <p:extLst>
      <p:ext uri="{BB962C8B-B14F-4D97-AF65-F5344CB8AC3E}">
        <p14:creationId xmlns:p14="http://schemas.microsoft.com/office/powerpoint/2010/main" val="2949619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eb955e7dce_0_0"/>
          <p:cNvSpPr txBox="1">
            <a:spLocks noGrp="1"/>
          </p:cNvSpPr>
          <p:nvPr>
            <p:ph type="title"/>
          </p:nvPr>
        </p:nvSpPr>
        <p:spPr>
          <a:xfrm>
            <a:off x="501651" y="317501"/>
            <a:ext cx="111888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/>
              <a:t>CR Impact Assessment</a:t>
            </a:r>
            <a:r>
              <a:rPr lang="en-US" sz="1600"/>
              <a:t> </a:t>
            </a:r>
            <a:br>
              <a:rPr lang="en-US" sz="1600"/>
            </a:br>
            <a:endParaRPr/>
          </a:p>
        </p:txBody>
      </p:sp>
      <p:sp>
        <p:nvSpPr>
          <p:cNvPr id="365" name="Google Shape;365;geb955e7dce_0_0"/>
          <p:cNvSpPr txBox="1"/>
          <p:nvPr/>
        </p:nvSpPr>
        <p:spPr>
          <a:xfrm>
            <a:off x="8412698" y="350322"/>
            <a:ext cx="1806900" cy="2772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Request Log #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eb955e7dce_0_0"/>
          <p:cNvSpPr txBox="1"/>
          <p:nvPr/>
        </p:nvSpPr>
        <p:spPr>
          <a:xfrm>
            <a:off x="10219464" y="350322"/>
            <a:ext cx="1156800" cy="2772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eb955e7dce_0_0"/>
          <p:cNvSpPr txBox="1"/>
          <p:nvPr/>
        </p:nvSpPr>
        <p:spPr>
          <a:xfrm>
            <a:off x="501651" y="969482"/>
            <a:ext cx="1012824" cy="11079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Request Title / Description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eb955e7dce_0_0"/>
          <p:cNvSpPr txBox="1"/>
          <p:nvPr/>
        </p:nvSpPr>
        <p:spPr>
          <a:xfrm>
            <a:off x="1508151" y="942343"/>
            <a:ext cx="10477500" cy="1686425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2 new fields into the csv file to support CO regulation: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Patient email address – map to PID-13 for home and PID-14 for work email (already supported in ELR R1 specs)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Patient preferred language – map to PID-15 (optional in ELR R1 spec – has HL70296 table numbe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r, but no values – suggest use of ISO-639-2 alpha3 codes – see </a:t>
            </a:r>
            <a:r>
              <a:rPr lang="en-US" sz="1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valueset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 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https://phinvads.cdc.gov/vads/ViewValueSet.action?id=D0858308-9AB3-EA11-818F-005056ABE2F0#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about other elements?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CA: Patient Gender Identity – send as OBX using LOINC </a:t>
            </a:r>
            <a:r>
              <a:rPr lang="en-US" sz="1000" b="0" i="0" dirty="0">
                <a:solidFill>
                  <a:srgbClr val="0052CC"/>
                </a:solidFill>
                <a:effectLst/>
                <a:latin typeface="-apple-system"/>
                <a:hlinkClick r:id="rId4"/>
              </a:rPr>
              <a:t>76691-5 Gender Identity</a:t>
            </a:r>
            <a:r>
              <a:rPr lang="en-US" sz="1000" b="0" i="0" dirty="0">
                <a:solidFill>
                  <a:srgbClr val="0052CC"/>
                </a:solidFill>
                <a:effectLst/>
                <a:latin typeface="-apple-system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the value set based on </a:t>
            </a:r>
            <a:r>
              <a:rPr lang="en-US" sz="1000" b="0" i="0" u="none" strike="noStrike" dirty="0">
                <a:solidFill>
                  <a:srgbClr val="0052CC"/>
                </a:solidFill>
                <a:effectLst/>
                <a:latin typeface="-apple-system"/>
                <a:hlinkClick r:id="rId5"/>
              </a:rPr>
              <a:t>https://www.healthit.gov/isa/representing-patient-gender-identity</a:t>
            </a:r>
            <a:endParaRPr lang="en-US" sz="1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Sexual Orientation – send as OBX using LOINC </a:t>
            </a:r>
            <a:r>
              <a:rPr lang="en-US" sz="1000" b="0" i="0" dirty="0">
                <a:solidFill>
                  <a:srgbClr val="0052CC"/>
                </a:solidFill>
                <a:effectLst/>
                <a:latin typeface="-apple-system"/>
                <a:hlinkClick r:id="rId6"/>
              </a:rPr>
              <a:t>76690-7 Sexual orientation 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the value set based on </a:t>
            </a:r>
            <a:r>
              <a:rPr lang="en-US" sz="1000" b="0" i="0" u="sng" dirty="0">
                <a:solidFill>
                  <a:srgbClr val="0052CC"/>
                </a:solidFill>
                <a:effectLst/>
                <a:latin typeface="-apple-system"/>
                <a:hlinkClick r:id="rId7"/>
              </a:rPr>
              <a:t>https://www.healthit.gov/isa/representing-patient-identified-sexual-orientation</a:t>
            </a:r>
            <a:endParaRPr lang="en-US" sz="1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info on these and related elements here: 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https://confluence.hl7.org/display/OO/Sexual+Orientation%2C+Gender+Identity%2C+Administrative+Sex%2C+Birth+Sex+etc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there is some discussion at HL7 (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  <a:hlinkClick r:id="rId9"/>
              </a:rPr>
              <a:t>Gender Harmony Project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) about adding a new segment for this kind of info or new field to PID or PD1, too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eb955e7dce_0_0"/>
          <p:cNvSpPr txBox="1"/>
          <p:nvPr/>
        </p:nvSpPr>
        <p:spPr>
          <a:xfrm>
            <a:off x="479844" y="2720721"/>
            <a:ext cx="2286000" cy="229091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Sizing/LOE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eb955e7dce_0_0"/>
          <p:cNvSpPr txBox="1"/>
          <p:nvPr/>
        </p:nvSpPr>
        <p:spPr>
          <a:xfrm>
            <a:off x="2889671" y="2720719"/>
            <a:ext cx="2743200" cy="229091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Stakeholder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eb955e7dce_0_0"/>
          <p:cNvSpPr txBox="1"/>
          <p:nvPr/>
        </p:nvSpPr>
        <p:spPr>
          <a:xfrm>
            <a:off x="5756698" y="2720719"/>
            <a:ext cx="2743200" cy="229091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eb955e7dce_0_0"/>
          <p:cNvSpPr txBox="1"/>
          <p:nvPr/>
        </p:nvSpPr>
        <p:spPr>
          <a:xfrm>
            <a:off x="8623725" y="2720719"/>
            <a:ext cx="2743200" cy="229091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Existing Tools/CR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eb955e7dce_0_0"/>
          <p:cNvSpPr txBox="1"/>
          <p:nvPr/>
        </p:nvSpPr>
        <p:spPr>
          <a:xfrm>
            <a:off x="512538" y="3014623"/>
            <a:ext cx="2275200" cy="1133554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eb955e7dce_0_0"/>
          <p:cNvSpPr txBox="1"/>
          <p:nvPr/>
        </p:nvSpPr>
        <p:spPr>
          <a:xfrm>
            <a:off x="2940051" y="3014623"/>
            <a:ext cx="2714700" cy="1133554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.The labs will need to adjust their order forms and their LIS, if they don’t support each element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The PHAs need to be able to consume the input in ELR R1 for new elements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eb955e7dce_0_0"/>
          <p:cNvSpPr txBox="1"/>
          <p:nvPr/>
        </p:nvSpPr>
        <p:spPr>
          <a:xfrm>
            <a:off x="5807078" y="3014623"/>
            <a:ext cx="2714700" cy="1133554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John Park (JMC)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Paul Theron (</a:t>
            </a:r>
            <a:r>
              <a:rPr lang="en-US" sz="1200" dirty="0" err="1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Ruvos</a:t>
            </a:r>
            <a:r>
              <a:rPr lang="en-US" sz="12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Frans (</a:t>
            </a:r>
            <a:r>
              <a:rPr lang="en-US" sz="1200" b="0" i="0" u="none" strike="noStrike" cap="none" dirty="0" err="1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Ruvos</a:t>
            </a:r>
            <a:r>
              <a:rPr lang="en-US" sz="12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Clinical Architecture developers</a:t>
            </a:r>
            <a:endParaRPr lang="en-US" sz="1200" b="0" i="0" u="none" strike="noStrike" cap="none" dirty="0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eb955e7dce_0_0"/>
          <p:cNvSpPr txBox="1"/>
          <p:nvPr/>
        </p:nvSpPr>
        <p:spPr>
          <a:xfrm>
            <a:off x="8663218" y="3014623"/>
            <a:ext cx="2714700" cy="1133554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National </a:t>
            </a:r>
            <a:r>
              <a:rPr lang="en-US" sz="1400" b="0" i="0" u="none" strike="noStrike" cap="none" dirty="0" err="1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Flatfile</a:t>
            </a:r>
            <a:r>
              <a:rPr lang="en-US" sz="14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 HL7 Generator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4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National </a:t>
            </a:r>
            <a:r>
              <a:rPr lang="en-US" sz="1400" dirty="0" err="1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Flatfile</a:t>
            </a:r>
            <a:r>
              <a:rPr lang="en-US" sz="14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 Validator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AIMS+ In-Line converter</a:t>
            </a:r>
            <a:r>
              <a:rPr lang="en-US" sz="14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400" dirty="0" err="1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Ruvos</a:t>
            </a:r>
            <a:r>
              <a:rPr lang="en-US" sz="1400" dirty="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 and Clinical Architecture)</a:t>
            </a:r>
            <a:endParaRPr lang="en-US" sz="1400" b="0" i="0" u="none" strike="noStrike" cap="none" dirty="0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eb955e7dce_0_0"/>
          <p:cNvSpPr txBox="1"/>
          <p:nvPr/>
        </p:nvSpPr>
        <p:spPr>
          <a:xfrm>
            <a:off x="501651" y="4183469"/>
            <a:ext cx="1426200" cy="554100"/>
          </a:xfrm>
          <a:prstGeom prst="rect">
            <a:avLst/>
          </a:prstGeom>
          <a:solidFill>
            <a:srgbClr val="FF0000">
              <a:alpha val="4706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Risks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eb955e7dce_0_0"/>
          <p:cNvSpPr txBox="1"/>
          <p:nvPr/>
        </p:nvSpPr>
        <p:spPr>
          <a:xfrm>
            <a:off x="1927952" y="4183468"/>
            <a:ext cx="3868200" cy="5541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eb955e7dce_0_0"/>
          <p:cNvSpPr txBox="1"/>
          <p:nvPr/>
        </p:nvSpPr>
        <p:spPr>
          <a:xfrm>
            <a:off x="6008912" y="4183468"/>
            <a:ext cx="1426200" cy="554100"/>
          </a:xfrm>
          <a:prstGeom prst="rect">
            <a:avLst/>
          </a:prstGeom>
          <a:solidFill>
            <a:schemeClr val="accent1">
              <a:alpha val="4706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eb955e7dce_0_0"/>
          <p:cNvSpPr txBox="1"/>
          <p:nvPr/>
        </p:nvSpPr>
        <p:spPr>
          <a:xfrm>
            <a:off x="7435213" y="4183467"/>
            <a:ext cx="3868200" cy="5541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eb955e7dce_0_0"/>
          <p:cNvSpPr txBox="1"/>
          <p:nvPr/>
        </p:nvSpPr>
        <p:spPr>
          <a:xfrm>
            <a:off x="490764" y="5196653"/>
            <a:ext cx="2013000" cy="554100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Feedback/Questions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eb955e7dce_0_0"/>
          <p:cNvSpPr txBox="1"/>
          <p:nvPr/>
        </p:nvSpPr>
        <p:spPr>
          <a:xfrm>
            <a:off x="2503725" y="4916925"/>
            <a:ext cx="8863200" cy="9609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geb955e7dce_0_0"/>
          <p:cNvSpPr txBox="1"/>
          <p:nvPr/>
        </p:nvSpPr>
        <p:spPr>
          <a:xfrm>
            <a:off x="501651" y="5877889"/>
            <a:ext cx="2013000" cy="554100"/>
          </a:xfrm>
          <a:prstGeom prst="rect">
            <a:avLst/>
          </a:prstGeom>
          <a:solidFill>
            <a:srgbClr val="00ABA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Recommendations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eb955e7dce_0_0"/>
          <p:cNvSpPr txBox="1"/>
          <p:nvPr/>
        </p:nvSpPr>
        <p:spPr>
          <a:xfrm>
            <a:off x="2514601" y="5877888"/>
            <a:ext cx="8863200" cy="5541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3131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333</Words>
  <Application>Microsoft Office PowerPoint</Application>
  <PresentationFormat>Widescreen</PresentationFormat>
  <Paragraphs>31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-apple-system</vt:lpstr>
      <vt:lpstr>Arial</vt:lpstr>
      <vt:lpstr>Calibri</vt:lpstr>
      <vt:lpstr>Calibri Light</vt:lpstr>
      <vt:lpstr>Office Theme</vt:lpstr>
      <vt:lpstr>National Flatfile Change Request</vt:lpstr>
      <vt:lpstr>CR Impact Assessment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Flatfile Change Request</dc:title>
  <dc:creator>Riki</dc:creator>
  <cp:lastModifiedBy>Merrick, Riki | APHL</cp:lastModifiedBy>
  <cp:revision>4</cp:revision>
  <dcterms:created xsi:type="dcterms:W3CDTF">2021-10-26T16:43:07Z</dcterms:created>
  <dcterms:modified xsi:type="dcterms:W3CDTF">2021-10-26T18:03:15Z</dcterms:modified>
</cp:coreProperties>
</file>