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handoutMasterIdLst>
    <p:handoutMasterId r:id="rId17"/>
  </p:handoutMasterIdLst>
  <p:sldIdLst>
    <p:sldId id="1779" r:id="rId5"/>
    <p:sldId id="1788" r:id="rId6"/>
    <p:sldId id="1789" r:id="rId7"/>
    <p:sldId id="1794" r:id="rId8"/>
    <p:sldId id="1795" r:id="rId9"/>
    <p:sldId id="1775" r:id="rId10"/>
    <p:sldId id="1790" r:id="rId11"/>
    <p:sldId id="1791" r:id="rId12"/>
    <p:sldId id="1792" r:id="rId13"/>
    <p:sldId id="1793" r:id="rId14"/>
    <p:sldId id="1796" r:id="rId1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A0AF"/>
    <a:srgbClr val="B42E34"/>
    <a:srgbClr val="00B4AF"/>
    <a:srgbClr val="000000"/>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792" autoAdjust="0"/>
  </p:normalViewPr>
  <p:slideViewPr>
    <p:cSldViewPr snapToGrid="0">
      <p:cViewPr varScale="1">
        <p:scale>
          <a:sx n="67" d="100"/>
          <a:sy n="67" d="100"/>
        </p:scale>
        <p:origin x="62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3/24/2022</a:t>
            </a:fld>
            <a:endParaRPr lang="en-US"/>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3/24/2022</a:t>
            </a:fld>
            <a:endParaRPr lang="en-US"/>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a:p>
        </p:txBody>
      </p:sp>
    </p:spTree>
    <p:extLst>
      <p:ext uri="{BB962C8B-B14F-4D97-AF65-F5344CB8AC3E}">
        <p14:creationId xmlns:p14="http://schemas.microsoft.com/office/powerpoint/2010/main" val="414625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defTabSz="629678">
              <a:lnSpc>
                <a:spcPct val="90000"/>
              </a:lnSpc>
              <a:spcBef>
                <a:spcPct val="0"/>
              </a:spcBef>
              <a:spcAft>
                <a:spcPct val="35000"/>
              </a:spcAft>
              <a:buFont typeface="Wingdings" panose="05000000000000000000" pitchFamily="2" charset="2"/>
              <a:buNone/>
            </a:pPr>
            <a:endParaRPr lang="en-US" dirty="0">
              <a:solidFill>
                <a:schemeClr val="tx2"/>
              </a:solidFill>
              <a:cs typeface="Calibri" panose="020F0502020204030204"/>
            </a:endParaRPr>
          </a:p>
        </p:txBody>
      </p:sp>
      <p:sp>
        <p:nvSpPr>
          <p:cNvPr id="4" name="Slide Number Placeholder 3"/>
          <p:cNvSpPr>
            <a:spLocks noGrp="1"/>
          </p:cNvSpPr>
          <p:nvPr>
            <p:ph type="sldNum" sz="quarter" idx="10"/>
          </p:nvPr>
        </p:nvSpPr>
        <p:spPr/>
        <p:txBody>
          <a:bodyPr/>
          <a:lstStyle/>
          <a:p>
            <a:fld id="{C8E6FFD9-6D1C-42AC-882F-63D2004593C5}" type="slidenum">
              <a:rPr lang="en-US" smtClean="0"/>
              <a:t>2</a:t>
            </a:fld>
            <a:endParaRPr lang="en-US"/>
          </a:p>
        </p:txBody>
      </p:sp>
    </p:spTree>
    <p:extLst>
      <p:ext uri="{BB962C8B-B14F-4D97-AF65-F5344CB8AC3E}">
        <p14:creationId xmlns:p14="http://schemas.microsoft.com/office/powerpoint/2010/main" val="1227441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6</a:t>
            </a:fld>
            <a:endParaRPr lang="en-US"/>
          </a:p>
        </p:txBody>
      </p:sp>
    </p:spTree>
    <p:extLst>
      <p:ext uri="{BB962C8B-B14F-4D97-AF65-F5344CB8AC3E}">
        <p14:creationId xmlns:p14="http://schemas.microsoft.com/office/powerpoint/2010/main" val="72573595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3/24/2022</a:t>
            </a:fld>
            <a:endParaRPr lang="en-US"/>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3/24/2022</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3/24/2022</a:t>
            </a:fld>
            <a:endParaRPr lang="en-US"/>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3/24/2022</a:t>
            </a:fld>
            <a:endParaRPr lang="en-US"/>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3/24/2022</a:t>
            </a:fld>
            <a:endParaRPr lang="en-US"/>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3/24/2022</a:t>
            </a:fld>
            <a:endParaRPr lang="en-US"/>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3/24/2022</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3/24/2022</a:t>
            </a:fld>
            <a:endParaRPr lang="en-US"/>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3/24/2022</a:t>
            </a:fld>
            <a:endParaRPr lang="en-US"/>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439" userDrawn="1">
          <p15:clr>
            <a:srgbClr val="F26B43"/>
          </p15:clr>
        </p15:guide>
        <p15:guide id="3" pos="7243" userDrawn="1">
          <p15:clr>
            <a:srgbClr val="F26B43"/>
          </p15:clr>
        </p15:guide>
        <p15:guide id="4"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url?q=https://zoom.us/u/aciVC9RrJ6&amp;sa=D&amp;source=hangouts&amp;ust=1588365206263000&amp;usg=AFQjCNGyyJMZFMTAKaoxnTHjFbSUlPmOTg" TargetMode="External"/><Relationship Id="rId7" Type="http://schemas.openxmlformats.org/officeDocument/2006/relationships/hyperlink" Target="https://confluence.hl7.org/display/OO/Orders+and+Observations" TargetMode="External"/><Relationship Id="rId2" Type="http://schemas.openxmlformats.org/officeDocument/2006/relationships/hyperlink" Target="https://www.google.com/url?q=https://zoom.us/j/7183806281?pwd%3DWHVnUUlkWWhhcnRaYk9sWWQyOEkvUT09&amp;sa=D&amp;source=hangouts&amp;ust=1588365206263000&amp;usg=AFQjCNGL5pWjrrxtnJqtYm3dQQhP6ku3MQ" TargetMode="External"/><Relationship Id="rId1" Type="http://schemas.openxmlformats.org/officeDocument/2006/relationships/slideLayout" Target="../slideLayouts/slideLayout5.xml"/><Relationship Id="rId6" Type="http://schemas.openxmlformats.org/officeDocument/2006/relationships/hyperlink" Target="https://www.google.com/url?q=https://nam01.safelinks.protection.outlook.com/?url%3Dhttps%253A%252F%252Fzoom.us%252Fu%252FacrJHLNHol%26data%3D02%257C01%257Chans.buitendijk%2540cerner.com%257Cfeef82b239ce4c12fa1508d7d28d6c09%257Cfbc493a80d244454a815f4ca58e8c09d%257C0%257C0%257C637209377167778964%26sdata%3Dxh4JYQxyCSObNOeCxrrr9q1DSCHaOt4ZRvwXX85PZwc%253D%26reserved%3D0&amp;sa=D&amp;usd=2&amp;usg=AOvVaw02gUdSietJ7KUTrLQxQfka" TargetMode="External"/><Relationship Id="rId5" Type="http://schemas.openxmlformats.org/officeDocument/2006/relationships/hyperlink" Target="https://zoom.us/j/5100467805" TargetMode="External"/><Relationship Id="rId4" Type="http://schemas.openxmlformats.org/officeDocument/2006/relationships/hyperlink" Target="http://hl7.me/GH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confluence.hl7.org/display/VOC/The+Gender+Harmony+Projec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hl7.org/implement/standards/product_brief.cfm?product_id=564"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confluence.hl7.org/display/OO/Sexual+Orientation%2C+Gender+Identity%2C+Administrative+Sex%2C+Birth+Sex+et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SOGI Data in Lab Messages</a:t>
            </a:r>
          </a:p>
        </p:txBody>
      </p:sp>
      <p:sp>
        <p:nvSpPr>
          <p:cNvPr id="3" name="Subtitle 2"/>
          <p:cNvSpPr>
            <a:spLocks noGrp="1"/>
          </p:cNvSpPr>
          <p:nvPr>
            <p:ph type="subTitle" idx="1"/>
          </p:nvPr>
        </p:nvSpPr>
        <p:spPr/>
        <p:txBody>
          <a:bodyPr>
            <a:normAutofit/>
          </a:bodyPr>
          <a:lstStyle/>
          <a:p>
            <a:r>
              <a:rPr lang="en-US" i="1" dirty="0"/>
              <a:t>Finding a standard solution</a:t>
            </a:r>
          </a:p>
        </p:txBody>
      </p:sp>
    </p:spTree>
    <p:extLst>
      <p:ext uri="{BB962C8B-B14F-4D97-AF65-F5344CB8AC3E}">
        <p14:creationId xmlns:p14="http://schemas.microsoft.com/office/powerpoint/2010/main" val="307484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D89EC-27EC-4F3F-8E38-F8DFC6F09C0A}"/>
              </a:ext>
            </a:extLst>
          </p:cNvPr>
          <p:cNvSpPr>
            <a:spLocks noGrp="1"/>
          </p:cNvSpPr>
          <p:nvPr>
            <p:ph type="title"/>
          </p:nvPr>
        </p:nvSpPr>
        <p:spPr/>
        <p:txBody>
          <a:bodyPr>
            <a:normAutofit fontScale="90000"/>
          </a:bodyPr>
          <a:lstStyle/>
          <a:p>
            <a:r>
              <a:rPr lang="en-US" dirty="0"/>
              <a:t>Create separate OBR group for SOGI data, report each as OBX</a:t>
            </a:r>
          </a:p>
        </p:txBody>
      </p:sp>
      <p:graphicFrame>
        <p:nvGraphicFramePr>
          <p:cNvPr id="6" name="Table 6">
            <a:extLst>
              <a:ext uri="{FF2B5EF4-FFF2-40B4-BE49-F238E27FC236}">
                <a16:creationId xmlns:a16="http://schemas.microsoft.com/office/drawing/2014/main" id="{6D23CC50-DB4A-4EEC-AD15-4325321CDD3A}"/>
              </a:ext>
            </a:extLst>
          </p:cNvPr>
          <p:cNvGraphicFramePr>
            <a:graphicFrameLocks noGrp="1"/>
          </p:cNvGraphicFramePr>
          <p:nvPr>
            <p:ph sz="half" idx="2"/>
            <p:extLst>
              <p:ext uri="{D42A27DB-BD31-4B8C-83A1-F6EECF244321}">
                <p14:modId xmlns:p14="http://schemas.microsoft.com/office/powerpoint/2010/main" val="3862711356"/>
              </p:ext>
            </p:extLst>
          </p:nvPr>
        </p:nvGraphicFramePr>
        <p:xfrm>
          <a:off x="6248400" y="1160463"/>
          <a:ext cx="5595938" cy="4851400"/>
        </p:xfrm>
        <a:graphic>
          <a:graphicData uri="http://schemas.openxmlformats.org/drawingml/2006/table">
            <a:tbl>
              <a:tblPr firstRow="1" bandRow="1">
                <a:tableStyleId>{5C22544A-7EE6-4342-B048-85BDC9FD1C3A}</a:tableStyleId>
              </a:tblPr>
              <a:tblGrid>
                <a:gridCol w="2797969">
                  <a:extLst>
                    <a:ext uri="{9D8B030D-6E8A-4147-A177-3AD203B41FA5}">
                      <a16:colId xmlns:a16="http://schemas.microsoft.com/office/drawing/2014/main" val="2249341180"/>
                    </a:ext>
                  </a:extLst>
                </a:gridCol>
                <a:gridCol w="2797969">
                  <a:extLst>
                    <a:ext uri="{9D8B030D-6E8A-4147-A177-3AD203B41FA5}">
                      <a16:colId xmlns:a16="http://schemas.microsoft.com/office/drawing/2014/main" val="235900737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2445348271"/>
                  </a:ext>
                </a:extLst>
              </a:tr>
              <a:tr h="370840">
                <a:tc>
                  <a:txBody>
                    <a:bodyPr/>
                    <a:lstStyle/>
                    <a:p>
                      <a:r>
                        <a:rPr lang="en-US" sz="1800" b="0" i="0" kern="1200" dirty="0">
                          <a:solidFill>
                            <a:schemeClr val="dk1"/>
                          </a:solidFill>
                          <a:effectLst/>
                          <a:latin typeface="+mn-lt"/>
                          <a:ea typeface="+mn-ea"/>
                          <a:cs typeface="+mn-cs"/>
                        </a:rPr>
                        <a:t>structured data (same as in the new GSP segment)</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this won’t include the timeframe (no end date) unless we update the standard and pre-adopt it before it is published</a:t>
                      </a:r>
                    </a:p>
                  </a:txBody>
                  <a:tcPr/>
                </a:tc>
                <a:extLst>
                  <a:ext uri="{0D108BD9-81ED-4DB2-BD59-A6C34878D82A}">
                    <a16:rowId xmlns:a16="http://schemas.microsoft.com/office/drawing/2014/main" val="3834415559"/>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this can be done now, no changes to the IG </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Probably should be used the same in ORU messages, so a change from current recommendation</a:t>
                      </a:r>
                    </a:p>
                  </a:txBody>
                  <a:tcPr/>
                </a:tc>
                <a:extLst>
                  <a:ext uri="{0D108BD9-81ED-4DB2-BD59-A6C34878D82A}">
                    <a16:rowId xmlns:a16="http://schemas.microsoft.com/office/drawing/2014/main" val="3162435851"/>
                  </a:ext>
                </a:extLst>
              </a:tr>
              <a:tr h="370840">
                <a:tc>
                  <a:txBody>
                    <a:bodyPr/>
                    <a:lstStyle/>
                    <a:p>
                      <a:endParaRPr lang="en-US"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Some partners only take one OBR</a:t>
                      </a:r>
                    </a:p>
                  </a:txBody>
                  <a:tcPr/>
                </a:tc>
                <a:extLst>
                  <a:ext uri="{0D108BD9-81ED-4DB2-BD59-A6C34878D82A}">
                    <a16:rowId xmlns:a16="http://schemas.microsoft.com/office/drawing/2014/main" val="990424681"/>
                  </a:ext>
                </a:extLst>
              </a:tr>
              <a:tr h="370840">
                <a:tc>
                  <a:txBody>
                    <a:bodyPr/>
                    <a:lstStyle/>
                    <a:p>
                      <a:endParaRPr lang="en-US"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will need to be redone when overall SOGI solution for v2 is ready</a:t>
                      </a:r>
                    </a:p>
                  </a:txBody>
                  <a:tcPr/>
                </a:tc>
                <a:extLst>
                  <a:ext uri="{0D108BD9-81ED-4DB2-BD59-A6C34878D82A}">
                    <a16:rowId xmlns:a16="http://schemas.microsoft.com/office/drawing/2014/main" val="2938957538"/>
                  </a:ext>
                </a:extLst>
              </a:tr>
            </a:tbl>
          </a:graphicData>
        </a:graphic>
      </p:graphicFrame>
      <p:sp>
        <p:nvSpPr>
          <p:cNvPr id="5" name="Slide Number Placeholder 4">
            <a:extLst>
              <a:ext uri="{FF2B5EF4-FFF2-40B4-BE49-F238E27FC236}">
                <a16:creationId xmlns:a16="http://schemas.microsoft.com/office/drawing/2014/main" id="{245864FE-7AF5-4050-9165-A7677D64845A}"/>
              </a:ext>
            </a:extLst>
          </p:cNvPr>
          <p:cNvSpPr>
            <a:spLocks noGrp="1"/>
          </p:cNvSpPr>
          <p:nvPr>
            <p:ph type="sldNum" sz="quarter" idx="12"/>
          </p:nvPr>
        </p:nvSpPr>
        <p:spPr/>
        <p:txBody>
          <a:bodyPr/>
          <a:lstStyle/>
          <a:p>
            <a:fld id="{FFA67747-A1D0-4850-AF9A-570B1A0E3F7F}" type="slidenum">
              <a:rPr lang="en-US" smtClean="0"/>
              <a:t>10</a:t>
            </a:fld>
            <a:endParaRPr lang="en-US"/>
          </a:p>
        </p:txBody>
      </p:sp>
      <p:sp>
        <p:nvSpPr>
          <p:cNvPr id="7" name="Oval 74">
            <a:extLst>
              <a:ext uri="{FF2B5EF4-FFF2-40B4-BE49-F238E27FC236}">
                <a16:creationId xmlns:a16="http://schemas.microsoft.com/office/drawing/2014/main" id="{3896CC0F-28DE-4A7C-9827-3CFF2E46DDFA}"/>
              </a:ext>
            </a:extLst>
          </p:cNvPr>
          <p:cNvSpPr>
            <a:spLocks noChangeArrowheads="1"/>
          </p:cNvSpPr>
          <p:nvPr/>
        </p:nvSpPr>
        <p:spPr bwMode="auto">
          <a:xfrm>
            <a:off x="10681455" y="136526"/>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OBR/ AOE OBX</a:t>
            </a:r>
          </a:p>
        </p:txBody>
      </p:sp>
      <p:pic>
        <p:nvPicPr>
          <p:cNvPr id="8" name="Picture 7">
            <a:extLst>
              <a:ext uri="{FF2B5EF4-FFF2-40B4-BE49-F238E27FC236}">
                <a16:creationId xmlns:a16="http://schemas.microsoft.com/office/drawing/2014/main" id="{CE0D1D1F-078A-4E09-B715-8F1E6EC3206B}"/>
              </a:ext>
            </a:extLst>
          </p:cNvPr>
          <p:cNvPicPr>
            <a:picLocks noChangeAspect="1"/>
          </p:cNvPicPr>
          <p:nvPr/>
        </p:nvPicPr>
        <p:blipFill>
          <a:blip r:embed="rId2"/>
          <a:stretch>
            <a:fillRect/>
          </a:stretch>
        </p:blipFill>
        <p:spPr>
          <a:xfrm>
            <a:off x="825383" y="710830"/>
            <a:ext cx="4540483" cy="5493032"/>
          </a:xfrm>
          <a:prstGeom prst="rect">
            <a:avLst/>
          </a:prstGeom>
        </p:spPr>
      </p:pic>
      <p:sp>
        <p:nvSpPr>
          <p:cNvPr id="4" name="Speech Bubble: Rectangle with Corners Rounded 3">
            <a:extLst>
              <a:ext uri="{FF2B5EF4-FFF2-40B4-BE49-F238E27FC236}">
                <a16:creationId xmlns:a16="http://schemas.microsoft.com/office/drawing/2014/main" id="{251F6746-6EB3-4146-A52B-35BB99A1E44C}"/>
              </a:ext>
            </a:extLst>
          </p:cNvPr>
          <p:cNvSpPr/>
          <p:nvPr/>
        </p:nvSpPr>
        <p:spPr>
          <a:xfrm>
            <a:off x="5629276" y="5196016"/>
            <a:ext cx="2181224" cy="1222248"/>
          </a:xfrm>
          <a:prstGeom prst="wedgeRoundRectCallout">
            <a:avLst>
              <a:gd name="adj1" fmla="val -60319"/>
              <a:gd name="adj2" fmla="val -116739"/>
              <a:gd name="adj3" fmla="val 1666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t>Repeat this group with ORC+OBR for SOGI+OBX</a:t>
            </a:r>
          </a:p>
        </p:txBody>
      </p:sp>
      <p:sp>
        <p:nvSpPr>
          <p:cNvPr id="10" name="Rectangle: Rounded Corners 9">
            <a:extLst>
              <a:ext uri="{FF2B5EF4-FFF2-40B4-BE49-F238E27FC236}">
                <a16:creationId xmlns:a16="http://schemas.microsoft.com/office/drawing/2014/main" id="{0731AAD0-34E1-422C-91EF-BB95F67A4EEB}"/>
              </a:ext>
            </a:extLst>
          </p:cNvPr>
          <p:cNvSpPr/>
          <p:nvPr/>
        </p:nvSpPr>
        <p:spPr>
          <a:xfrm>
            <a:off x="664796" y="3524249"/>
            <a:ext cx="4758714" cy="2066925"/>
          </a:xfrm>
          <a:prstGeom prst="round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2099971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6D24A-6612-420A-8C47-24D2D5E970EE}"/>
              </a:ext>
            </a:extLst>
          </p:cNvPr>
          <p:cNvSpPr>
            <a:spLocks noGrp="1"/>
          </p:cNvSpPr>
          <p:nvPr>
            <p:ph type="title"/>
          </p:nvPr>
        </p:nvSpPr>
        <p:spPr/>
        <p:txBody>
          <a:bodyPr/>
          <a:lstStyle/>
          <a:p>
            <a:r>
              <a:rPr lang="en-US" dirty="0"/>
              <a:t>HL7 Call information</a:t>
            </a:r>
          </a:p>
        </p:txBody>
      </p:sp>
      <p:sp>
        <p:nvSpPr>
          <p:cNvPr id="3" name="Content Placeholder 2">
            <a:extLst>
              <a:ext uri="{FF2B5EF4-FFF2-40B4-BE49-F238E27FC236}">
                <a16:creationId xmlns:a16="http://schemas.microsoft.com/office/drawing/2014/main" id="{46B41B3E-16A9-4E00-AF10-6CE202AACE19}"/>
              </a:ext>
            </a:extLst>
          </p:cNvPr>
          <p:cNvSpPr>
            <a:spLocks noGrp="1"/>
          </p:cNvSpPr>
          <p:nvPr>
            <p:ph sz="half" idx="1"/>
          </p:nvPr>
        </p:nvSpPr>
        <p:spPr>
          <a:xfrm>
            <a:off x="542924" y="817564"/>
            <a:ext cx="11115675" cy="5076824"/>
          </a:xfrm>
        </p:spPr>
        <p:txBody>
          <a:bodyPr/>
          <a:lstStyle/>
          <a:p>
            <a:r>
              <a:rPr lang="en-US" dirty="0"/>
              <a:t>Gender Harmony call Mondays 4 – 5:30 EDT</a:t>
            </a:r>
          </a:p>
          <a:p>
            <a:pPr lvl="1"/>
            <a:r>
              <a:rPr lang="en-US" dirty="0">
                <a:latin typeface="Arial Narrow" panose="020B0606020202030204" pitchFamily="34" charset="0"/>
              </a:rPr>
              <a:t>Call info: </a:t>
            </a:r>
            <a:r>
              <a:rPr lang="en-US" b="0" i="0" u="none" strike="noStrike" dirty="0">
                <a:solidFill>
                  <a:srgbClr val="0052CC"/>
                </a:solidFill>
                <a:effectLst/>
                <a:latin typeface="Arial Narrow" panose="020B0606020202030204" pitchFamily="34" charset="0"/>
                <a:hlinkClick r:id="rId2"/>
              </a:rPr>
              <a:t>https://zoom.us/j/7183806281?pwd=WHVnUUlkWWhhcnRaYk9sWWQyOEkvUT09</a:t>
            </a:r>
            <a:r>
              <a:rPr lang="en-US" b="0" i="0" dirty="0">
                <a:solidFill>
                  <a:srgbClr val="263238"/>
                </a:solidFill>
                <a:effectLst/>
                <a:latin typeface="Arial Narrow" panose="020B0606020202030204" pitchFamily="34" charset="0"/>
              </a:rPr>
              <a:t> | Meeting ID: 718 380 6281  Password: 370553 | Search local number: </a:t>
            </a:r>
            <a:r>
              <a:rPr lang="en-US" b="0" i="0" u="none" strike="noStrike" dirty="0">
                <a:solidFill>
                  <a:srgbClr val="0052CC"/>
                </a:solidFill>
                <a:effectLst/>
                <a:latin typeface="Arial Narrow" panose="020B0606020202030204" pitchFamily="34" charset="0"/>
                <a:hlinkClick r:id="rId3"/>
              </a:rPr>
              <a:t>https://zoom.us/u/aciVC9RrJ6 </a:t>
            </a:r>
            <a:r>
              <a:rPr lang="en-US" b="0" i="0" u="none" strike="noStrike" dirty="0">
                <a:solidFill>
                  <a:srgbClr val="0052CC"/>
                </a:solidFill>
                <a:effectLst/>
                <a:latin typeface="Arial Narrow" panose="020B0606020202030204" pitchFamily="34" charset="0"/>
              </a:rPr>
              <a:t> </a:t>
            </a:r>
          </a:p>
          <a:p>
            <a:pPr lvl="1"/>
            <a:r>
              <a:rPr lang="en-US" dirty="0">
                <a:latin typeface="Arial Narrow" panose="020B0606020202030204" pitchFamily="34" charset="0"/>
              </a:rPr>
              <a:t>Confluence link: </a:t>
            </a:r>
            <a:r>
              <a:rPr lang="en-US" dirty="0">
                <a:latin typeface="Arial Narrow" panose="020B0606020202030204" pitchFamily="34" charset="0"/>
                <a:hlinkClick r:id="rId4"/>
              </a:rPr>
              <a:t>http://hl7.me/GHP</a:t>
            </a:r>
            <a:r>
              <a:rPr lang="en-US" dirty="0">
                <a:latin typeface="Arial Narrow" panose="020B0606020202030204" pitchFamily="34" charset="0"/>
              </a:rPr>
              <a:t> </a:t>
            </a:r>
          </a:p>
          <a:p>
            <a:r>
              <a:rPr lang="en-US" dirty="0"/>
              <a:t>Orders and Observation WG:</a:t>
            </a:r>
          </a:p>
          <a:p>
            <a:pPr lvl="1"/>
            <a:r>
              <a:rPr lang="en-US" dirty="0">
                <a:latin typeface="Arial Narrow" panose="020B0606020202030204" pitchFamily="34" charset="0"/>
              </a:rPr>
              <a:t>Call info: </a:t>
            </a:r>
            <a:r>
              <a:rPr lang="en-US" b="0" i="0" u="none" strike="noStrike" dirty="0">
                <a:solidFill>
                  <a:srgbClr val="0052CC"/>
                </a:solidFill>
                <a:effectLst/>
                <a:latin typeface="Arial Narrow" panose="020B0606020202030204" pitchFamily="34" charset="0"/>
                <a:hlinkClick r:id="rId5"/>
              </a:rPr>
              <a:t>https://zoom.us/j/5100467805</a:t>
            </a:r>
            <a:r>
              <a:rPr lang="en-US" b="0" i="0" u="none" strike="noStrike" dirty="0">
                <a:solidFill>
                  <a:srgbClr val="0052CC"/>
                </a:solidFill>
                <a:effectLst/>
                <a:latin typeface="Arial Narrow" panose="020B0606020202030204" pitchFamily="34" charset="0"/>
              </a:rPr>
              <a:t> |</a:t>
            </a:r>
            <a:r>
              <a:rPr lang="en-US" b="0" i="0" dirty="0">
                <a:solidFill>
                  <a:srgbClr val="172B4D"/>
                </a:solidFill>
                <a:effectLst/>
                <a:latin typeface="Arial Narrow" panose="020B0606020202030204" pitchFamily="34" charset="0"/>
              </a:rPr>
              <a:t>Meeting ID: 510 046 7805 | </a:t>
            </a:r>
            <a:r>
              <a:rPr lang="en-US" b="0" i="0" dirty="0">
                <a:solidFill>
                  <a:srgbClr val="263238"/>
                </a:solidFill>
                <a:effectLst/>
                <a:latin typeface="Arial Narrow" panose="020B0606020202030204" pitchFamily="34" charset="0"/>
              </a:rPr>
              <a:t>Search local number: </a:t>
            </a:r>
            <a:r>
              <a:rPr lang="en-US" b="0" i="0" u="sng" dirty="0">
                <a:solidFill>
                  <a:srgbClr val="0052CC"/>
                </a:solidFill>
                <a:effectLst/>
                <a:latin typeface="Arial Narrow" panose="020B0606020202030204" pitchFamily="34" charset="0"/>
                <a:hlinkClick r:id="rId6"/>
              </a:rPr>
              <a:t>https://zoom.us/u/acrJHLNHol</a:t>
            </a:r>
            <a:endParaRPr lang="en-US" b="0" i="0" dirty="0">
              <a:solidFill>
                <a:srgbClr val="172B4D"/>
              </a:solidFill>
              <a:effectLst/>
              <a:latin typeface="Arial Narrow" panose="020B0606020202030204" pitchFamily="34" charset="0"/>
            </a:endParaRPr>
          </a:p>
          <a:p>
            <a:pPr lvl="1"/>
            <a:r>
              <a:rPr lang="en-US" dirty="0"/>
              <a:t>Confluence link: </a:t>
            </a:r>
            <a:r>
              <a:rPr lang="en-US" dirty="0">
                <a:hlinkClick r:id="rId7"/>
              </a:rPr>
              <a:t>https://confluence.hl7.org/display/OO/Orders+and+Observations</a:t>
            </a:r>
            <a:r>
              <a:rPr lang="en-US" dirty="0"/>
              <a:t> </a:t>
            </a:r>
          </a:p>
          <a:p>
            <a:pPr lvl="1"/>
            <a:r>
              <a:rPr lang="en-US" dirty="0"/>
              <a:t>Lab Topics call Fridays 1 – 2 PM EDT</a:t>
            </a:r>
          </a:p>
          <a:p>
            <a:pPr lvl="1"/>
            <a:r>
              <a:rPr lang="en-US" dirty="0"/>
              <a:t>Specimen call Mondays 2 – 3 PM EDT</a:t>
            </a:r>
          </a:p>
          <a:p>
            <a:pPr lvl="1"/>
            <a:r>
              <a:rPr lang="en-US" dirty="0"/>
              <a:t>Main OO Call (final decisions / any topic) Thursdays 1 -2 PM EDT</a:t>
            </a:r>
          </a:p>
          <a:p>
            <a:endParaRPr lang="en-US" dirty="0"/>
          </a:p>
          <a:p>
            <a:endParaRPr lang="en-US" dirty="0"/>
          </a:p>
        </p:txBody>
      </p:sp>
      <p:sp>
        <p:nvSpPr>
          <p:cNvPr id="5" name="Slide Number Placeholder 4">
            <a:extLst>
              <a:ext uri="{FF2B5EF4-FFF2-40B4-BE49-F238E27FC236}">
                <a16:creationId xmlns:a16="http://schemas.microsoft.com/office/drawing/2014/main" id="{17B90273-DB33-4716-9B99-621BF9B74FC1}"/>
              </a:ext>
            </a:extLst>
          </p:cNvPr>
          <p:cNvSpPr>
            <a:spLocks noGrp="1"/>
          </p:cNvSpPr>
          <p:nvPr>
            <p:ph type="sldNum" sz="quarter" idx="12"/>
          </p:nvPr>
        </p:nvSpPr>
        <p:spPr/>
        <p:txBody>
          <a:bodyPr/>
          <a:lstStyle/>
          <a:p>
            <a:fld id="{FFA67747-A1D0-4850-AF9A-570B1A0E3F7F}" type="slidenum">
              <a:rPr lang="en-US" smtClean="0"/>
              <a:t>11</a:t>
            </a:fld>
            <a:endParaRPr lang="en-US"/>
          </a:p>
        </p:txBody>
      </p:sp>
    </p:spTree>
    <p:extLst>
      <p:ext uri="{BB962C8B-B14F-4D97-AF65-F5344CB8AC3E}">
        <p14:creationId xmlns:p14="http://schemas.microsoft.com/office/powerpoint/2010/main" val="2626638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562" y="401264"/>
            <a:ext cx="11624895" cy="1254189"/>
          </a:xfrm>
          <a:prstGeom prst="rect">
            <a:avLst/>
          </a:prstGeom>
        </p:spPr>
        <p:txBody>
          <a:bodyPr wrap="square">
            <a:spAutoFit/>
          </a:bodyPr>
          <a:lstStyle/>
          <a:p>
            <a:pPr>
              <a:spcBef>
                <a:spcPts val="900"/>
              </a:spcBef>
            </a:pPr>
            <a:r>
              <a:rPr lang="en-US" sz="4400" b="1" dirty="0">
                <a:solidFill>
                  <a:srgbClr val="B42E34"/>
                </a:solidFill>
              </a:rPr>
              <a:t>SOGI</a:t>
            </a:r>
            <a:endParaRPr lang="en-US" sz="2400" dirty="0">
              <a:solidFill>
                <a:srgbClr val="006F7C"/>
              </a:solidFill>
              <a:latin typeface="Franklin Gothic Medium"/>
            </a:endParaRPr>
          </a:p>
          <a:p>
            <a:pPr>
              <a:spcBef>
                <a:spcPts val="900"/>
              </a:spcBef>
            </a:pPr>
            <a:r>
              <a:rPr lang="en-US" sz="2400" b="1" i="1" dirty="0">
                <a:solidFill>
                  <a:schemeClr val="tx2"/>
                </a:solidFill>
              </a:rPr>
              <a:t>Sexual Orientation and Gender Identity</a:t>
            </a:r>
          </a:p>
        </p:txBody>
      </p:sp>
      <p:sp>
        <p:nvSpPr>
          <p:cNvPr id="2" name="Slide Number Placeholder 1"/>
          <p:cNvSpPr>
            <a:spLocks noGrp="1"/>
          </p:cNvSpPr>
          <p:nvPr>
            <p:ph type="sldNum" sz="quarter" idx="12"/>
          </p:nvPr>
        </p:nvSpPr>
        <p:spPr>
          <a:xfrm>
            <a:off x="11624085" y="6457101"/>
            <a:ext cx="567916" cy="326288"/>
          </a:xfrm>
        </p:spPr>
        <p:txBody>
          <a:bodyPr/>
          <a:lstStyle/>
          <a:p>
            <a:fld id="{FFA67747-A1D0-4850-AF9A-570B1A0E3F7F}" type="slidenum">
              <a:rPr lang="en-US" smtClean="0"/>
              <a:pPr/>
              <a:t>2</a:t>
            </a:fld>
            <a:endParaRPr lang="en-US"/>
          </a:p>
        </p:txBody>
      </p:sp>
      <p:sp>
        <p:nvSpPr>
          <p:cNvPr id="21" name="Oval 4"/>
          <p:cNvSpPr/>
          <p:nvPr/>
        </p:nvSpPr>
        <p:spPr>
          <a:xfrm>
            <a:off x="1749944" y="2872777"/>
            <a:ext cx="2260287" cy="1185694"/>
          </a:xfrm>
          <a:prstGeom prst="rect">
            <a:avLst/>
          </a:prstGeom>
          <a:noFill/>
          <a:scene3d>
            <a:camera prst="orthographicFront"/>
            <a:lightRig rig="flat" dir="t"/>
          </a:scene3d>
          <a:sp3d/>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342900" indent="-342900" defTabSz="629678">
              <a:lnSpc>
                <a:spcPct val="90000"/>
              </a:lnSpc>
              <a:spcBef>
                <a:spcPct val="0"/>
              </a:spcBef>
              <a:spcAft>
                <a:spcPct val="35000"/>
              </a:spcAft>
              <a:buFont typeface="Wingdings" panose="05000000000000000000" pitchFamily="2" charset="2"/>
              <a:buChar char="v"/>
            </a:pPr>
            <a:endParaRPr lang="en-US">
              <a:solidFill>
                <a:schemeClr val="tx2"/>
              </a:solidFill>
            </a:endParaRPr>
          </a:p>
        </p:txBody>
      </p:sp>
      <p:sp>
        <p:nvSpPr>
          <p:cNvPr id="3" name="TextBox 2">
            <a:extLst>
              <a:ext uri="{FF2B5EF4-FFF2-40B4-BE49-F238E27FC236}">
                <a16:creationId xmlns:a16="http://schemas.microsoft.com/office/drawing/2014/main" id="{FF227683-50E4-46E2-8A96-BCBE9C13E4B5}"/>
              </a:ext>
            </a:extLst>
          </p:cNvPr>
          <p:cNvSpPr txBox="1"/>
          <p:nvPr/>
        </p:nvSpPr>
        <p:spPr>
          <a:xfrm>
            <a:off x="431515" y="2116475"/>
            <a:ext cx="11352942" cy="3969999"/>
          </a:xfrm>
          <a:prstGeom prst="rect">
            <a:avLst/>
          </a:prstGeom>
          <a:noFill/>
        </p:spPr>
        <p:txBody>
          <a:bodyPr wrap="none" rtlCol="0">
            <a:noAutofit/>
          </a:bodyPr>
          <a:lstStyle/>
          <a:p>
            <a:pPr algn="l">
              <a:spcAft>
                <a:spcPts val="600"/>
              </a:spcAft>
              <a:buClr>
                <a:schemeClr val="accent1"/>
              </a:buClr>
            </a:pPr>
            <a:r>
              <a:rPr lang="en-US" sz="2000" dirty="0">
                <a:hlinkClick r:id="rId3"/>
              </a:rPr>
              <a:t>HL7 Gender Harmony Project</a:t>
            </a:r>
            <a:endParaRPr lang="en-US" sz="2000" dirty="0"/>
          </a:p>
          <a:p>
            <a:pPr algn="l">
              <a:spcAft>
                <a:spcPts val="600"/>
              </a:spcAft>
              <a:buClr>
                <a:schemeClr val="accent1"/>
              </a:buClr>
            </a:pPr>
            <a:r>
              <a:rPr lang="en-US" sz="2000" dirty="0"/>
              <a:t>Goal is to represent the concepts the same way in ALL HL7 product family standards</a:t>
            </a:r>
          </a:p>
          <a:p>
            <a:pPr algn="l">
              <a:spcAft>
                <a:spcPts val="600"/>
              </a:spcAft>
              <a:buClr>
                <a:schemeClr val="accent1"/>
              </a:buClr>
            </a:pPr>
            <a:r>
              <a:rPr lang="en-US" sz="2000" dirty="0"/>
              <a:t>Provide the proper answers and related codes as per the transgender community representatives</a:t>
            </a:r>
          </a:p>
          <a:p>
            <a:pPr algn="l">
              <a:spcAft>
                <a:spcPts val="600"/>
              </a:spcAft>
              <a:buClr>
                <a:schemeClr val="accent1"/>
              </a:buClr>
            </a:pPr>
            <a:r>
              <a:rPr lang="en-US" sz="2000" dirty="0"/>
              <a:t>has been published here:  </a:t>
            </a:r>
            <a:r>
              <a:rPr lang="en-US" sz="2000" dirty="0">
                <a:hlinkClick r:id="rId4"/>
              </a:rPr>
              <a:t>http://www.hl7.org/implement/standards/product_brief.cfm?product_id=564</a:t>
            </a:r>
            <a:r>
              <a:rPr lang="en-US" sz="2000" dirty="0"/>
              <a:t> </a:t>
            </a:r>
          </a:p>
          <a:p>
            <a:pPr algn="l">
              <a:spcAft>
                <a:spcPts val="600"/>
              </a:spcAft>
              <a:buClr>
                <a:schemeClr val="accent1"/>
              </a:buClr>
            </a:pPr>
            <a:endParaRPr lang="en-US" sz="2000" dirty="0"/>
          </a:p>
          <a:p>
            <a:pPr algn="l">
              <a:spcAft>
                <a:spcPts val="600"/>
              </a:spcAft>
              <a:buClr>
                <a:schemeClr val="accent1"/>
              </a:buClr>
            </a:pPr>
            <a:r>
              <a:rPr lang="en-US" sz="2000" b="1" dirty="0"/>
              <a:t>Next Steps:</a:t>
            </a:r>
          </a:p>
          <a:p>
            <a:pPr marL="342900" indent="-342900" algn="l">
              <a:spcAft>
                <a:spcPts val="600"/>
              </a:spcAft>
              <a:buClr>
                <a:schemeClr val="accent1"/>
              </a:buClr>
              <a:buFont typeface="Arial" panose="020B0604020202020204" pitchFamily="34" charset="0"/>
              <a:buChar char="•"/>
            </a:pPr>
            <a:r>
              <a:rPr lang="en-US" sz="2000" dirty="0"/>
              <a:t>Ballot in September 2022 cycle for the cross-paradigm guide</a:t>
            </a:r>
          </a:p>
          <a:p>
            <a:pPr marL="342900" indent="-342900" algn="l">
              <a:spcAft>
                <a:spcPts val="600"/>
              </a:spcAft>
              <a:buClr>
                <a:schemeClr val="accent1"/>
              </a:buClr>
              <a:buFont typeface="Arial" panose="020B0604020202020204" pitchFamily="34" charset="0"/>
              <a:buChar char="•"/>
            </a:pPr>
            <a:r>
              <a:rPr lang="en-US" sz="2000" dirty="0"/>
              <a:t>Reconcile comments and publish as soon as possible – assume Q4 2022 or Q1 2023</a:t>
            </a:r>
          </a:p>
          <a:p>
            <a:pPr marL="342900" indent="-342900" algn="l">
              <a:spcAft>
                <a:spcPts val="600"/>
              </a:spcAft>
              <a:buClr>
                <a:schemeClr val="accent1"/>
              </a:buClr>
              <a:buFont typeface="Arial" panose="020B0604020202020204" pitchFamily="34" charset="0"/>
              <a:buChar char="•"/>
            </a:pPr>
            <a:r>
              <a:rPr lang="en-US" sz="2000" dirty="0"/>
              <a:t>Publish update to underlying HL7 base standards (v2 and CDA)</a:t>
            </a:r>
          </a:p>
          <a:p>
            <a:pPr marL="800100" lvl="1" indent="-342900">
              <a:spcAft>
                <a:spcPts val="600"/>
              </a:spcAft>
              <a:buClr>
                <a:schemeClr val="accent1"/>
              </a:buClr>
              <a:buFont typeface="Arial" panose="020B0604020202020204" pitchFamily="34" charset="0"/>
              <a:buChar char="•"/>
            </a:pPr>
            <a:r>
              <a:rPr lang="en-US" sz="2000" dirty="0"/>
              <a:t>If that needs a ballot then Ballot in Jan 2023 cycle and publish in Q2-Q3 of 2023</a:t>
            </a:r>
          </a:p>
          <a:p>
            <a:pPr algn="l">
              <a:spcAft>
                <a:spcPts val="600"/>
              </a:spcAft>
              <a:buClr>
                <a:schemeClr val="accent1"/>
              </a:buClr>
            </a:pPr>
            <a:endParaRPr lang="en-US" sz="2000" dirty="0"/>
          </a:p>
        </p:txBody>
      </p:sp>
    </p:spTree>
    <p:extLst>
      <p:ext uri="{BB962C8B-B14F-4D97-AF65-F5344CB8AC3E}">
        <p14:creationId xmlns:p14="http://schemas.microsoft.com/office/powerpoint/2010/main" val="1892492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CB3E6-3531-46FD-B9E4-4EE66830725D}"/>
              </a:ext>
            </a:extLst>
          </p:cNvPr>
          <p:cNvSpPr>
            <a:spLocks noGrp="1"/>
          </p:cNvSpPr>
          <p:nvPr>
            <p:ph type="title"/>
          </p:nvPr>
        </p:nvSpPr>
        <p:spPr/>
        <p:txBody>
          <a:bodyPr/>
          <a:lstStyle/>
          <a:p>
            <a:r>
              <a:rPr lang="en-US" dirty="0"/>
              <a:t>Legislation for SOGI data in Lab Messages</a:t>
            </a:r>
          </a:p>
        </p:txBody>
      </p:sp>
      <p:sp>
        <p:nvSpPr>
          <p:cNvPr id="3" name="Content Placeholder 2">
            <a:extLst>
              <a:ext uri="{FF2B5EF4-FFF2-40B4-BE49-F238E27FC236}">
                <a16:creationId xmlns:a16="http://schemas.microsoft.com/office/drawing/2014/main" id="{1AD2D4D8-02E6-4A19-A17C-CEA926F5FFA3}"/>
              </a:ext>
            </a:extLst>
          </p:cNvPr>
          <p:cNvSpPr>
            <a:spLocks noGrp="1"/>
          </p:cNvSpPr>
          <p:nvPr>
            <p:ph idx="1"/>
          </p:nvPr>
        </p:nvSpPr>
        <p:spPr>
          <a:xfrm>
            <a:off x="257175" y="895349"/>
            <a:ext cx="11730038" cy="5067302"/>
          </a:xfrm>
        </p:spPr>
        <p:txBody>
          <a:bodyPr/>
          <a:lstStyle/>
          <a:p>
            <a:r>
              <a:rPr lang="en-US" dirty="0"/>
              <a:t>Background confluence page from OO: </a:t>
            </a:r>
            <a:r>
              <a:rPr lang="en-US" dirty="0">
                <a:hlinkClick r:id="rId2"/>
              </a:rPr>
              <a:t>SOGI</a:t>
            </a:r>
            <a:endParaRPr lang="en-US" dirty="0"/>
          </a:p>
          <a:p>
            <a:r>
              <a:rPr lang="en-US" dirty="0"/>
              <a:t>CA in ELR messages for COVID-19 reporting</a:t>
            </a:r>
          </a:p>
          <a:p>
            <a:pPr lvl="1"/>
            <a:r>
              <a:rPr lang="en-US" dirty="0"/>
              <a:t>since late 2020</a:t>
            </a:r>
          </a:p>
          <a:p>
            <a:pPr lvl="1"/>
            <a:r>
              <a:rPr lang="en-US" dirty="0"/>
              <a:t>HL7 provided a solution in Feb 2021 (AOE question OBX under the OBR for the COVID test)</a:t>
            </a:r>
          </a:p>
          <a:p>
            <a:r>
              <a:rPr lang="en-US" dirty="0"/>
              <a:t>NJ in ALL lab messages for ALL lab tests  </a:t>
            </a:r>
            <a:r>
              <a:rPr lang="en-US" dirty="0">
                <a:solidFill>
                  <a:srgbClr val="FF0000"/>
                </a:solidFill>
              </a:rPr>
              <a:t>[MY READ – so NJ please correct me!]</a:t>
            </a:r>
          </a:p>
          <a:p>
            <a:pPr lvl="1"/>
            <a:r>
              <a:rPr lang="en-US" dirty="0"/>
              <a:t>Effective 180 days after effective date – so some time in May 2022</a:t>
            </a:r>
          </a:p>
          <a:p>
            <a:pPr lvl="1"/>
            <a:r>
              <a:rPr lang="en-US" dirty="0"/>
              <a:t>Calls out use of HL7 standard fields for use</a:t>
            </a:r>
          </a:p>
          <a:p>
            <a:pPr lvl="1"/>
            <a:r>
              <a:rPr lang="en-US" dirty="0"/>
              <a:t>Includes race and ethnicity values (that may need to be looked at, too)</a:t>
            </a:r>
          </a:p>
          <a:p>
            <a:pPr lvl="1"/>
            <a:r>
              <a:rPr lang="en-US" dirty="0"/>
              <a:t>Includes list of concepts to use for SOGI </a:t>
            </a:r>
          </a:p>
          <a:p>
            <a:pPr lvl="1"/>
            <a:r>
              <a:rPr lang="en-US" dirty="0"/>
              <a:t>Labs need to collect, if they have patient contact at specimen collection, else data expected from the EHR-s</a:t>
            </a:r>
          </a:p>
          <a:p>
            <a:pPr lvl="1"/>
            <a:r>
              <a:rPr lang="en-US" dirty="0"/>
              <a:t>Includes fines for vendors if non-compliant</a:t>
            </a:r>
          </a:p>
        </p:txBody>
      </p:sp>
      <p:sp>
        <p:nvSpPr>
          <p:cNvPr id="4" name="Slide Number Placeholder 3">
            <a:extLst>
              <a:ext uri="{FF2B5EF4-FFF2-40B4-BE49-F238E27FC236}">
                <a16:creationId xmlns:a16="http://schemas.microsoft.com/office/drawing/2014/main" id="{4810395E-D172-4EA0-B9BB-25E3FA3321BC}"/>
              </a:ext>
            </a:extLst>
          </p:cNvPr>
          <p:cNvSpPr>
            <a:spLocks noGrp="1"/>
          </p:cNvSpPr>
          <p:nvPr>
            <p:ph type="sldNum" sz="quarter" idx="12"/>
          </p:nvPr>
        </p:nvSpPr>
        <p:spPr/>
        <p:txBody>
          <a:bodyPr/>
          <a:lstStyle/>
          <a:p>
            <a:fld id="{FFA67747-A1D0-4850-AF9A-570B1A0E3F7F}" type="slidenum">
              <a:rPr lang="en-US" smtClean="0"/>
              <a:pPr/>
              <a:t>3</a:t>
            </a:fld>
            <a:endParaRPr lang="en-US"/>
          </a:p>
        </p:txBody>
      </p:sp>
    </p:spTree>
    <p:extLst>
      <p:ext uri="{BB962C8B-B14F-4D97-AF65-F5344CB8AC3E}">
        <p14:creationId xmlns:p14="http://schemas.microsoft.com/office/powerpoint/2010/main" val="4049434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1541C-5DB4-4D26-B243-CC417D47D496}"/>
              </a:ext>
            </a:extLst>
          </p:cNvPr>
          <p:cNvSpPr>
            <a:spLocks noGrp="1"/>
          </p:cNvSpPr>
          <p:nvPr>
            <p:ph type="title"/>
          </p:nvPr>
        </p:nvSpPr>
        <p:spPr/>
        <p:txBody>
          <a:bodyPr/>
          <a:lstStyle/>
          <a:p>
            <a:r>
              <a:rPr lang="en-US" dirty="0"/>
              <a:t>Current long term v2 proposal</a:t>
            </a:r>
          </a:p>
        </p:txBody>
      </p:sp>
      <p:pic>
        <p:nvPicPr>
          <p:cNvPr id="7" name="Content Placeholder 6">
            <a:extLst>
              <a:ext uri="{FF2B5EF4-FFF2-40B4-BE49-F238E27FC236}">
                <a16:creationId xmlns:a16="http://schemas.microsoft.com/office/drawing/2014/main" id="{CA36690C-B8C4-4C02-A7CA-BCAFE7D4099A}"/>
              </a:ext>
            </a:extLst>
          </p:cNvPr>
          <p:cNvPicPr>
            <a:picLocks noGrp="1" noChangeAspect="1"/>
          </p:cNvPicPr>
          <p:nvPr>
            <p:ph sz="half" idx="1"/>
          </p:nvPr>
        </p:nvPicPr>
        <p:blipFill>
          <a:blip r:embed="rId2"/>
          <a:stretch>
            <a:fillRect/>
          </a:stretch>
        </p:blipFill>
        <p:spPr>
          <a:xfrm>
            <a:off x="294179" y="990601"/>
            <a:ext cx="7806833" cy="2116918"/>
          </a:xfrm>
        </p:spPr>
      </p:pic>
      <p:sp>
        <p:nvSpPr>
          <p:cNvPr id="4" name="Content Placeholder 3">
            <a:extLst>
              <a:ext uri="{FF2B5EF4-FFF2-40B4-BE49-F238E27FC236}">
                <a16:creationId xmlns:a16="http://schemas.microsoft.com/office/drawing/2014/main" id="{F8F8D546-C6AB-426B-976F-E7F880C2311E}"/>
              </a:ext>
            </a:extLst>
          </p:cNvPr>
          <p:cNvSpPr>
            <a:spLocks noGrp="1"/>
          </p:cNvSpPr>
          <p:nvPr>
            <p:ph sz="half" idx="2"/>
          </p:nvPr>
        </p:nvSpPr>
        <p:spPr>
          <a:xfrm>
            <a:off x="8615362" y="1160464"/>
            <a:ext cx="3282457" cy="5076824"/>
          </a:xfrm>
        </p:spPr>
        <p:txBody>
          <a:bodyPr/>
          <a:lstStyle/>
          <a:p>
            <a:r>
              <a:rPr lang="en-US" dirty="0"/>
              <a:t>3 proposed segments:</a:t>
            </a:r>
          </a:p>
          <a:p>
            <a:r>
              <a:rPr lang="en-US" dirty="0"/>
              <a:t>GSP = self-declared</a:t>
            </a:r>
          </a:p>
          <a:p>
            <a:r>
              <a:rPr lang="en-US" dirty="0"/>
              <a:t>GSR = in records</a:t>
            </a:r>
          </a:p>
          <a:p>
            <a:r>
              <a:rPr lang="en-US" dirty="0"/>
              <a:t>GSC = Sex for clinical Use</a:t>
            </a:r>
          </a:p>
          <a:p>
            <a:endParaRPr lang="en-US" dirty="0"/>
          </a:p>
        </p:txBody>
      </p:sp>
      <p:sp>
        <p:nvSpPr>
          <p:cNvPr id="5" name="Slide Number Placeholder 4">
            <a:extLst>
              <a:ext uri="{FF2B5EF4-FFF2-40B4-BE49-F238E27FC236}">
                <a16:creationId xmlns:a16="http://schemas.microsoft.com/office/drawing/2014/main" id="{2B29A068-4ADE-47C1-8B0E-B5AD2150A908}"/>
              </a:ext>
            </a:extLst>
          </p:cNvPr>
          <p:cNvSpPr>
            <a:spLocks noGrp="1"/>
          </p:cNvSpPr>
          <p:nvPr>
            <p:ph type="sldNum" sz="quarter" idx="12"/>
          </p:nvPr>
        </p:nvSpPr>
        <p:spPr/>
        <p:txBody>
          <a:bodyPr/>
          <a:lstStyle/>
          <a:p>
            <a:fld id="{FFA67747-A1D0-4850-AF9A-570B1A0E3F7F}" type="slidenum">
              <a:rPr lang="en-US" smtClean="0"/>
              <a:t>4</a:t>
            </a:fld>
            <a:endParaRPr lang="en-US"/>
          </a:p>
        </p:txBody>
      </p:sp>
      <p:pic>
        <p:nvPicPr>
          <p:cNvPr id="9" name="Picture 8">
            <a:extLst>
              <a:ext uri="{FF2B5EF4-FFF2-40B4-BE49-F238E27FC236}">
                <a16:creationId xmlns:a16="http://schemas.microsoft.com/office/drawing/2014/main" id="{942BFA69-D460-4E4C-96FD-C9C4409B1A25}"/>
              </a:ext>
            </a:extLst>
          </p:cNvPr>
          <p:cNvPicPr>
            <a:picLocks noChangeAspect="1"/>
          </p:cNvPicPr>
          <p:nvPr/>
        </p:nvPicPr>
        <p:blipFill>
          <a:blip r:embed="rId3"/>
          <a:stretch>
            <a:fillRect/>
          </a:stretch>
        </p:blipFill>
        <p:spPr>
          <a:xfrm>
            <a:off x="551903" y="3547614"/>
            <a:ext cx="7291387" cy="2426786"/>
          </a:xfrm>
          <a:prstGeom prst="rect">
            <a:avLst/>
          </a:prstGeom>
        </p:spPr>
      </p:pic>
    </p:spTree>
    <p:extLst>
      <p:ext uri="{BB962C8B-B14F-4D97-AF65-F5344CB8AC3E}">
        <p14:creationId xmlns:p14="http://schemas.microsoft.com/office/powerpoint/2010/main" val="2891589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5C8B1-FF59-4DE5-91CF-DB594EC27908}"/>
              </a:ext>
            </a:extLst>
          </p:cNvPr>
          <p:cNvSpPr>
            <a:spLocks noGrp="1"/>
          </p:cNvSpPr>
          <p:nvPr>
            <p:ph type="title"/>
          </p:nvPr>
        </p:nvSpPr>
        <p:spPr/>
        <p:txBody>
          <a:bodyPr/>
          <a:lstStyle/>
          <a:p>
            <a:r>
              <a:rPr lang="en-US" dirty="0"/>
              <a:t>Current long term v2 proposal (cont.)</a:t>
            </a:r>
          </a:p>
        </p:txBody>
      </p:sp>
      <p:pic>
        <p:nvPicPr>
          <p:cNvPr id="7" name="Content Placeholder 6">
            <a:extLst>
              <a:ext uri="{FF2B5EF4-FFF2-40B4-BE49-F238E27FC236}">
                <a16:creationId xmlns:a16="http://schemas.microsoft.com/office/drawing/2014/main" id="{6697E86C-0D37-4B52-81B2-45711D76E451}"/>
              </a:ext>
            </a:extLst>
          </p:cNvPr>
          <p:cNvPicPr>
            <a:picLocks noGrp="1" noChangeAspect="1"/>
          </p:cNvPicPr>
          <p:nvPr>
            <p:ph sz="half" idx="2"/>
          </p:nvPr>
        </p:nvPicPr>
        <p:blipFill>
          <a:blip r:embed="rId2"/>
          <a:stretch>
            <a:fillRect/>
          </a:stretch>
        </p:blipFill>
        <p:spPr>
          <a:xfrm>
            <a:off x="695323" y="990601"/>
            <a:ext cx="9212728" cy="2581274"/>
          </a:xfrm>
        </p:spPr>
      </p:pic>
      <p:sp>
        <p:nvSpPr>
          <p:cNvPr id="5" name="Slide Number Placeholder 4">
            <a:extLst>
              <a:ext uri="{FF2B5EF4-FFF2-40B4-BE49-F238E27FC236}">
                <a16:creationId xmlns:a16="http://schemas.microsoft.com/office/drawing/2014/main" id="{978D274E-0E33-4E02-8F46-58A48D844094}"/>
              </a:ext>
            </a:extLst>
          </p:cNvPr>
          <p:cNvSpPr>
            <a:spLocks noGrp="1"/>
          </p:cNvSpPr>
          <p:nvPr>
            <p:ph type="sldNum" sz="quarter" idx="12"/>
          </p:nvPr>
        </p:nvSpPr>
        <p:spPr/>
        <p:txBody>
          <a:bodyPr/>
          <a:lstStyle/>
          <a:p>
            <a:fld id="{FFA67747-A1D0-4850-AF9A-570B1A0E3F7F}" type="slidenum">
              <a:rPr lang="en-US" smtClean="0"/>
              <a:t>5</a:t>
            </a:fld>
            <a:endParaRPr lang="en-US"/>
          </a:p>
        </p:txBody>
      </p:sp>
      <p:sp>
        <p:nvSpPr>
          <p:cNvPr id="8" name="Content Placeholder 3">
            <a:extLst>
              <a:ext uri="{FF2B5EF4-FFF2-40B4-BE49-F238E27FC236}">
                <a16:creationId xmlns:a16="http://schemas.microsoft.com/office/drawing/2014/main" id="{63751420-DFEB-4C1A-9B22-484BEEAE9054}"/>
              </a:ext>
            </a:extLst>
          </p:cNvPr>
          <p:cNvSpPr txBox="1">
            <a:spLocks/>
          </p:cNvSpPr>
          <p:nvPr/>
        </p:nvSpPr>
        <p:spPr>
          <a:xfrm>
            <a:off x="871537" y="3879852"/>
            <a:ext cx="8672513" cy="5076824"/>
          </a:xfrm>
          <a:prstGeom prst="rect">
            <a:avLst/>
          </a:prstGeom>
        </p:spPr>
        <p:txBody>
          <a:bodyPr vert="horz" lIns="91440" tIns="45720" rIns="91440" bIns="45720" rtlCol="0">
            <a:noAutofit/>
          </a:bodyPr>
          <a:lstStyle>
            <a:lvl1pPr marL="228594" indent="-228594" algn="l" defTabSz="914377" rtl="0" eaLnBrk="1" latinLnBrk="0" hangingPunct="1">
              <a:lnSpc>
                <a:spcPct val="110000"/>
              </a:lnSpc>
              <a:spcBef>
                <a:spcPts val="1000"/>
              </a:spcBef>
              <a:spcAft>
                <a:spcPts val="600"/>
              </a:spcAft>
              <a:buClrTx/>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Tx/>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Tx/>
              <a:buFont typeface="Arial" panose="020B0604020202020204" pitchFamily="34" charset="0"/>
              <a:buChar char="•"/>
              <a:defRPr lang="en-US" sz="1800" kern="1200" dirty="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Tx/>
              <a:buFont typeface="Arial" panose="020B0604020202020204" pitchFamily="34" charset="0"/>
              <a:buChar char="•"/>
              <a:defRPr lang="en-US" sz="1600" kern="1200" dirty="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Tx/>
              <a:buFont typeface="Arial" panose="020B0604020202020204" pitchFamily="34" charset="0"/>
              <a:buChar char="•"/>
              <a:defRPr lang="en-US" sz="1600" kern="1200" dirty="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GSC = Sex for clinical Use</a:t>
            </a:r>
          </a:p>
          <a:p>
            <a:pPr marL="0" indent="0">
              <a:buNone/>
            </a:pPr>
            <a:r>
              <a:rPr lang="en-US" dirty="0"/>
              <a:t>Slightly different form the others – will need the clinical context – right now proposed to be in the same place (after PID and use a pointer GSC.5 for context and GSC.6 for evidence)</a:t>
            </a:r>
          </a:p>
        </p:txBody>
      </p:sp>
    </p:spTree>
    <p:extLst>
      <p:ext uri="{BB962C8B-B14F-4D97-AF65-F5344CB8AC3E}">
        <p14:creationId xmlns:p14="http://schemas.microsoft.com/office/powerpoint/2010/main" val="928813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6</a:t>
            </a:fld>
            <a:endParaRPr lang="en-US"/>
          </a:p>
        </p:txBody>
      </p:sp>
      <p:sp>
        <p:nvSpPr>
          <p:cNvPr id="55" name="Circle: Hollow 51">
            <a:extLst>
              <a:ext uri="{FF2B5EF4-FFF2-40B4-BE49-F238E27FC236}">
                <a16:creationId xmlns:a16="http://schemas.microsoft.com/office/drawing/2014/main" id="{DFFF1D1A-95EF-44FD-9159-3CC7A8052F93}"/>
              </a:ext>
            </a:extLst>
          </p:cNvPr>
          <p:cNvSpPr/>
          <p:nvPr/>
        </p:nvSpPr>
        <p:spPr>
          <a:xfrm>
            <a:off x="-2859281" y="-660245"/>
            <a:ext cx="8696201" cy="8178490"/>
          </a:xfrm>
          <a:prstGeom prst="donut">
            <a:avLst>
              <a:gd name="adj" fmla="val 4572"/>
            </a:avLst>
          </a:prstGeom>
          <a:solidFill>
            <a:schemeClr val="bg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4843" tIns="244843" rIns="244843" bIns="244843" numCol="1" spcCol="1270" anchor="ctr" anchorCtr="0">
            <a:noAutofit/>
          </a:bodyPr>
          <a:lstStyle/>
          <a:p>
            <a:pPr algn="ctr" defTabSz="2177996">
              <a:lnSpc>
                <a:spcPct val="90000"/>
              </a:lnSpc>
              <a:spcBef>
                <a:spcPct val="0"/>
              </a:spcBef>
              <a:spcAft>
                <a:spcPct val="35000"/>
              </a:spcAft>
              <a:defRPr/>
            </a:pPr>
            <a:endParaRPr lang="en-US" sz="4900">
              <a:solidFill>
                <a:prstClr val="white"/>
              </a:solidFill>
              <a:latin typeface="Segoe UI"/>
            </a:endParaRPr>
          </a:p>
        </p:txBody>
      </p:sp>
      <p:sp>
        <p:nvSpPr>
          <p:cNvPr id="56" name="Prostokąt 34">
            <a:extLst>
              <a:ext uri="{FF2B5EF4-FFF2-40B4-BE49-F238E27FC236}">
                <a16:creationId xmlns:a16="http://schemas.microsoft.com/office/drawing/2014/main" id="{357DAB20-7DED-4FDF-A735-99EA006E09AD}"/>
              </a:ext>
            </a:extLst>
          </p:cNvPr>
          <p:cNvSpPr/>
          <p:nvPr/>
        </p:nvSpPr>
        <p:spPr>
          <a:xfrm>
            <a:off x="5450141" y="1830055"/>
            <a:ext cx="4515749" cy="784847"/>
          </a:xfrm>
          <a:prstGeom prst="bracketPair">
            <a:avLst>
              <a:gd name="adj" fmla="val 0"/>
            </a:avLst>
          </a:prstGeom>
          <a:solidFill>
            <a:schemeClr val="bg2"/>
          </a:solidFill>
          <a:ln w="38100" cap="flat">
            <a:solidFill>
              <a:schemeClr val="accent4"/>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z segment like OBX after PID</a:t>
            </a:r>
          </a:p>
        </p:txBody>
      </p:sp>
      <p:sp>
        <p:nvSpPr>
          <p:cNvPr id="57" name="pole tekstowe 53">
            <a:extLst>
              <a:ext uri="{FF2B5EF4-FFF2-40B4-BE49-F238E27FC236}">
                <a16:creationId xmlns:a16="http://schemas.microsoft.com/office/drawing/2014/main" id="{13D028E9-BA4F-4F12-8F51-5CE18E03FC77}"/>
              </a:ext>
            </a:extLst>
          </p:cNvPr>
          <p:cNvSpPr txBox="1"/>
          <p:nvPr/>
        </p:nvSpPr>
        <p:spPr>
          <a:xfrm>
            <a:off x="963485" y="2783810"/>
            <a:ext cx="2373731" cy="1323439"/>
          </a:xfrm>
          <a:prstGeom prst="rect">
            <a:avLst/>
          </a:prstGeom>
          <a:noFill/>
        </p:spPr>
        <p:txBody>
          <a:bodyPr wrap="square">
            <a:spAutoFit/>
          </a:bodyPr>
          <a:lstStyle/>
          <a:p>
            <a:pPr defTabSz="914377">
              <a:defRPr/>
            </a:pPr>
            <a:r>
              <a:rPr lang="en-US" sz="4000" b="1" dirty="0">
                <a:solidFill>
                  <a:schemeClr val="tx1">
                    <a:lumMod val="85000"/>
                    <a:lumOff val="15000"/>
                  </a:schemeClr>
                </a:solidFill>
                <a:latin typeface="Segoe UI"/>
              </a:rPr>
              <a:t>Potential Options</a:t>
            </a:r>
          </a:p>
        </p:txBody>
      </p:sp>
      <p:sp>
        <p:nvSpPr>
          <p:cNvPr id="59" name="Prostokąt 34">
            <a:extLst>
              <a:ext uri="{FF2B5EF4-FFF2-40B4-BE49-F238E27FC236}">
                <a16:creationId xmlns:a16="http://schemas.microsoft.com/office/drawing/2014/main" id="{ECD6502C-4805-424D-A62C-8A14A91D58E4}"/>
              </a:ext>
            </a:extLst>
          </p:cNvPr>
          <p:cNvSpPr/>
          <p:nvPr/>
        </p:nvSpPr>
        <p:spPr>
          <a:xfrm>
            <a:off x="811900" y="5863276"/>
            <a:ext cx="4515749" cy="784847"/>
          </a:xfrm>
          <a:prstGeom prst="bracketPair">
            <a:avLst>
              <a:gd name="adj" fmla="val 0"/>
            </a:avLst>
          </a:prstGeom>
          <a:solidFill>
            <a:schemeClr val="bg2"/>
          </a:solidFill>
          <a:ln w="38100" cap="flat">
            <a:solidFill>
              <a:schemeClr val="accent2"/>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endParaRPr lang="en-US" sz="2400" dirty="0">
              <a:solidFill>
                <a:prstClr val="black"/>
              </a:solidFill>
              <a:latin typeface="Segoe UI"/>
            </a:endParaRPr>
          </a:p>
          <a:p>
            <a:pPr algn="ctr" defTabSz="914377">
              <a:defRPr/>
            </a:pPr>
            <a:r>
              <a:rPr lang="en-US" sz="2400" dirty="0">
                <a:solidFill>
                  <a:prstClr val="black"/>
                </a:solidFill>
                <a:latin typeface="Segoe UI"/>
              </a:rPr>
              <a:t>NTE after PID</a:t>
            </a:r>
          </a:p>
          <a:p>
            <a:pPr algn="ctr" defTabSz="914377">
              <a:defRPr/>
            </a:pPr>
            <a:endParaRPr lang="en-US" sz="2400" dirty="0">
              <a:solidFill>
                <a:prstClr val="black"/>
              </a:solidFill>
              <a:latin typeface="Segoe UI"/>
            </a:endParaRPr>
          </a:p>
        </p:txBody>
      </p:sp>
      <p:sp>
        <p:nvSpPr>
          <p:cNvPr id="60" name="Prostokąt 34">
            <a:extLst>
              <a:ext uri="{FF2B5EF4-FFF2-40B4-BE49-F238E27FC236}">
                <a16:creationId xmlns:a16="http://schemas.microsoft.com/office/drawing/2014/main" id="{34D63DA6-FAD8-4ABD-ABC4-738BFFE2971F}"/>
              </a:ext>
            </a:extLst>
          </p:cNvPr>
          <p:cNvSpPr/>
          <p:nvPr/>
        </p:nvSpPr>
        <p:spPr>
          <a:xfrm>
            <a:off x="5312832" y="4708778"/>
            <a:ext cx="5574243" cy="784847"/>
          </a:xfrm>
          <a:prstGeom prst="bracketPair">
            <a:avLst>
              <a:gd name="adj" fmla="val 0"/>
            </a:avLst>
          </a:prstGeom>
          <a:solidFill>
            <a:schemeClr val="bg2"/>
          </a:solidFill>
          <a:ln w="38100" cap="flat">
            <a:solidFill>
              <a:schemeClr val="accent3"/>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Panel for SOGI data, reported in OBX</a:t>
            </a:r>
          </a:p>
        </p:txBody>
      </p:sp>
      <p:sp>
        <p:nvSpPr>
          <p:cNvPr id="64" name="Prostokąt 34">
            <a:extLst>
              <a:ext uri="{FF2B5EF4-FFF2-40B4-BE49-F238E27FC236}">
                <a16:creationId xmlns:a16="http://schemas.microsoft.com/office/drawing/2014/main" id="{357DAB20-7DED-4FDF-A735-99EA006E09AD}"/>
              </a:ext>
            </a:extLst>
          </p:cNvPr>
          <p:cNvSpPr/>
          <p:nvPr/>
        </p:nvSpPr>
        <p:spPr>
          <a:xfrm>
            <a:off x="4917023" y="441437"/>
            <a:ext cx="6579651" cy="784847"/>
          </a:xfrm>
          <a:prstGeom prst="bracketPair">
            <a:avLst>
              <a:gd name="adj" fmla="val 0"/>
            </a:avLst>
          </a:prstGeom>
          <a:solidFill>
            <a:schemeClr val="bg2"/>
          </a:solidFill>
          <a:ln w="38100" cap="flat">
            <a:solidFill>
              <a:schemeClr val="accent1"/>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z segment like NEW GSP segment after PID</a:t>
            </a:r>
          </a:p>
        </p:txBody>
      </p:sp>
      <p:sp>
        <p:nvSpPr>
          <p:cNvPr id="2" name="Oval 1"/>
          <p:cNvSpPr/>
          <p:nvPr/>
        </p:nvSpPr>
        <p:spPr>
          <a:xfrm>
            <a:off x="363745" y="2002631"/>
            <a:ext cx="3313723" cy="3155157"/>
          </a:xfrm>
          <a:prstGeom prst="ellipse">
            <a:avLst/>
          </a:prstGeom>
          <a:no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a:p>
        </p:txBody>
      </p:sp>
      <p:sp>
        <p:nvSpPr>
          <p:cNvPr id="111" name="AutoShape 72"/>
          <p:cNvSpPr>
            <a:spLocks noChangeAspect="1" noChangeArrowheads="1" noTextEdit="1"/>
          </p:cNvSpPr>
          <p:nvPr/>
        </p:nvSpPr>
        <p:spPr bwMode="auto">
          <a:xfrm>
            <a:off x="4327690" y="1291525"/>
            <a:ext cx="823912"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74"/>
          <p:cNvSpPr>
            <a:spLocks noChangeArrowheads="1"/>
          </p:cNvSpPr>
          <p:nvPr/>
        </p:nvSpPr>
        <p:spPr bwMode="auto">
          <a:xfrm>
            <a:off x="4399700" y="1648933"/>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PID/ </a:t>
            </a:r>
            <a:r>
              <a:rPr lang="en-US" b="1" dirty="0" err="1"/>
              <a:t>zOBX</a:t>
            </a:r>
            <a:endParaRPr lang="en-US" b="1" dirty="0"/>
          </a:p>
        </p:txBody>
      </p:sp>
      <p:sp>
        <p:nvSpPr>
          <p:cNvPr id="113" name="Freeform 75"/>
          <p:cNvSpPr>
            <a:spLocks/>
          </p:cNvSpPr>
          <p:nvPr/>
        </p:nvSpPr>
        <p:spPr bwMode="auto">
          <a:xfrm>
            <a:off x="4599152" y="1955100"/>
            <a:ext cx="261937" cy="0"/>
          </a:xfrm>
          <a:custGeom>
            <a:avLst/>
            <a:gdLst>
              <a:gd name="T0" fmla="*/ 0 w 165"/>
              <a:gd name="T1" fmla="*/ 165 w 165"/>
              <a:gd name="T2" fmla="*/ 0 w 165"/>
            </a:gdLst>
            <a:ahLst/>
            <a:cxnLst>
              <a:cxn ang="0">
                <a:pos x="T0" y="0"/>
              </a:cxn>
              <a:cxn ang="0">
                <a:pos x="T1" y="0"/>
              </a:cxn>
              <a:cxn ang="0">
                <a:pos x="T2" y="0"/>
              </a:cxn>
            </a:cxnLst>
            <a:rect l="0" t="0" r="r" b="b"/>
            <a:pathLst>
              <a:path w="165">
                <a:moveTo>
                  <a:pt x="0" y="0"/>
                </a:moveTo>
                <a:lnTo>
                  <a:pt x="165" y="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7"/>
          <p:cNvSpPr>
            <a:spLocks/>
          </p:cNvSpPr>
          <p:nvPr/>
        </p:nvSpPr>
        <p:spPr bwMode="auto">
          <a:xfrm>
            <a:off x="4727740" y="1555050"/>
            <a:ext cx="0" cy="381000"/>
          </a:xfrm>
          <a:custGeom>
            <a:avLst/>
            <a:gdLst>
              <a:gd name="T0" fmla="*/ 0 h 240"/>
              <a:gd name="T1" fmla="*/ 240 h 240"/>
              <a:gd name="T2" fmla="*/ 0 h 240"/>
            </a:gdLst>
            <a:ahLst/>
            <a:cxnLst>
              <a:cxn ang="0">
                <a:pos x="0" y="T0"/>
              </a:cxn>
              <a:cxn ang="0">
                <a:pos x="0" y="T1"/>
              </a:cxn>
              <a:cxn ang="0">
                <a:pos x="0" y="T2"/>
              </a:cxn>
            </a:cxnLst>
            <a:rect l="0" t="0" r="r" b="b"/>
            <a:pathLst>
              <a:path h="240">
                <a:moveTo>
                  <a:pt x="0" y="0"/>
                </a:moveTo>
                <a:lnTo>
                  <a:pt x="0" y="240"/>
                </a:lnTo>
                <a:lnTo>
                  <a:pt x="0" y="0"/>
                </a:lnTo>
                <a:close/>
              </a:path>
            </a:pathLst>
          </a:custGeom>
          <a:solidFill>
            <a:srgbClr val="4D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Oval 74"/>
          <p:cNvSpPr>
            <a:spLocks noChangeArrowheads="1"/>
          </p:cNvSpPr>
          <p:nvPr/>
        </p:nvSpPr>
        <p:spPr bwMode="auto">
          <a:xfrm>
            <a:off x="3990252" y="261958"/>
            <a:ext cx="1184774" cy="1148608"/>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PID/ </a:t>
            </a:r>
            <a:r>
              <a:rPr lang="en-US" b="1" dirty="0" err="1"/>
              <a:t>zGSP</a:t>
            </a:r>
            <a:endParaRPr lang="en-US" b="1" dirty="0"/>
          </a:p>
        </p:txBody>
      </p:sp>
      <p:sp>
        <p:nvSpPr>
          <p:cNvPr id="62" name="Prostokąt 34">
            <a:extLst>
              <a:ext uri="{FF2B5EF4-FFF2-40B4-BE49-F238E27FC236}">
                <a16:creationId xmlns:a16="http://schemas.microsoft.com/office/drawing/2014/main" id="{D53F3FC3-E814-4C39-9DF4-63932A9010DC}"/>
              </a:ext>
            </a:extLst>
          </p:cNvPr>
          <p:cNvSpPr/>
          <p:nvPr/>
        </p:nvSpPr>
        <p:spPr>
          <a:xfrm>
            <a:off x="5766695" y="3322402"/>
            <a:ext cx="4515749" cy="784847"/>
          </a:xfrm>
          <a:prstGeom prst="bracketPair">
            <a:avLst>
              <a:gd name="adj" fmla="val 0"/>
            </a:avLst>
          </a:prstGeom>
          <a:solidFill>
            <a:schemeClr val="bg2"/>
          </a:solidFill>
          <a:ln w="38100" cap="flat">
            <a:solidFill>
              <a:schemeClr val="accent3"/>
            </a:solidFill>
            <a:prstDash val="solid"/>
            <a:miter lim="800000"/>
            <a:headEnd/>
            <a:tailEnd/>
          </a:ln>
        </p:spPr>
        <p:txBody>
          <a:bodyPr vert="horz" wrap="square" lIns="91440" tIns="45720" rIns="91440" bIns="45720" numCol="1" anchor="ctr" anchorCtr="0" compatLnSpc="1">
            <a:prstTxWarp prst="textNoShape">
              <a:avLst/>
            </a:prstTxWarp>
          </a:bodyPr>
          <a:lstStyle/>
          <a:p>
            <a:pPr algn="ctr" defTabSz="914377">
              <a:defRPr/>
            </a:pPr>
            <a:r>
              <a:rPr lang="en-US" sz="2400" dirty="0">
                <a:solidFill>
                  <a:prstClr val="black"/>
                </a:solidFill>
                <a:latin typeface="Segoe UI"/>
              </a:rPr>
              <a:t>OBX like AOE (after every OBR)</a:t>
            </a:r>
          </a:p>
        </p:txBody>
      </p:sp>
      <p:sp>
        <p:nvSpPr>
          <p:cNvPr id="75" name="Oval 74">
            <a:extLst>
              <a:ext uri="{FF2B5EF4-FFF2-40B4-BE49-F238E27FC236}">
                <a16:creationId xmlns:a16="http://schemas.microsoft.com/office/drawing/2014/main" id="{8775BD0C-A468-4261-B3FB-EA8F583C2744}"/>
              </a:ext>
            </a:extLst>
          </p:cNvPr>
          <p:cNvSpPr>
            <a:spLocks noChangeArrowheads="1"/>
          </p:cNvSpPr>
          <p:nvPr/>
        </p:nvSpPr>
        <p:spPr bwMode="auto">
          <a:xfrm>
            <a:off x="356345" y="5484748"/>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PID/ NTE</a:t>
            </a:r>
          </a:p>
        </p:txBody>
      </p:sp>
      <p:sp>
        <p:nvSpPr>
          <p:cNvPr id="76" name="Oval 74">
            <a:extLst>
              <a:ext uri="{FF2B5EF4-FFF2-40B4-BE49-F238E27FC236}">
                <a16:creationId xmlns:a16="http://schemas.microsoft.com/office/drawing/2014/main" id="{782F157F-0937-4468-BDC5-A1C9B174EA29}"/>
              </a:ext>
            </a:extLst>
          </p:cNvPr>
          <p:cNvSpPr>
            <a:spLocks noChangeArrowheads="1"/>
          </p:cNvSpPr>
          <p:nvPr/>
        </p:nvSpPr>
        <p:spPr bwMode="auto">
          <a:xfrm>
            <a:off x="4599152" y="3165952"/>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OBR/ AOE OBX</a:t>
            </a:r>
          </a:p>
        </p:txBody>
      </p:sp>
      <p:sp>
        <p:nvSpPr>
          <p:cNvPr id="77" name="Oval 74">
            <a:extLst>
              <a:ext uri="{FF2B5EF4-FFF2-40B4-BE49-F238E27FC236}">
                <a16:creationId xmlns:a16="http://schemas.microsoft.com/office/drawing/2014/main" id="{316014A8-CDB9-4104-A642-E5C5ADD0D52A}"/>
              </a:ext>
            </a:extLst>
          </p:cNvPr>
          <p:cNvSpPr>
            <a:spLocks noChangeArrowheads="1"/>
          </p:cNvSpPr>
          <p:nvPr/>
        </p:nvSpPr>
        <p:spPr bwMode="auto">
          <a:xfrm>
            <a:off x="4080630" y="4537180"/>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OBR/ AOE OBX</a:t>
            </a:r>
          </a:p>
        </p:txBody>
      </p:sp>
      <p:sp>
        <p:nvSpPr>
          <p:cNvPr id="4" name="&quot;Not Allowed&quot; Symbol 3">
            <a:extLst>
              <a:ext uri="{FF2B5EF4-FFF2-40B4-BE49-F238E27FC236}">
                <a16:creationId xmlns:a16="http://schemas.microsoft.com/office/drawing/2014/main" id="{A8EFE8D6-FA01-4021-80E0-2328CCA24CC9}"/>
              </a:ext>
            </a:extLst>
          </p:cNvPr>
          <p:cNvSpPr/>
          <p:nvPr/>
        </p:nvSpPr>
        <p:spPr>
          <a:xfrm>
            <a:off x="963485" y="5364039"/>
            <a:ext cx="1757362" cy="1405825"/>
          </a:xfrm>
          <a:prstGeom prst="noSmoking">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tIns="72000" bIns="72000" rtlCol="0" anchor="ctr"/>
          <a:lstStyle/>
          <a:p>
            <a:pPr algn="ctr">
              <a:spcAft>
                <a:spcPts val="600"/>
              </a:spcAft>
            </a:pPr>
            <a:endParaRPr lang="en-US" dirty="0">
              <a:solidFill>
                <a:schemeClr val="tx1"/>
              </a:solidFill>
            </a:endParaRPr>
          </a:p>
        </p:txBody>
      </p:sp>
    </p:spTree>
    <p:extLst>
      <p:ext uri="{BB962C8B-B14F-4D97-AF65-F5344CB8AC3E}">
        <p14:creationId xmlns:p14="http://schemas.microsoft.com/office/powerpoint/2010/main" val="2646916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D89EC-27EC-4F3F-8E38-F8DFC6F09C0A}"/>
              </a:ext>
            </a:extLst>
          </p:cNvPr>
          <p:cNvSpPr>
            <a:spLocks noGrp="1"/>
          </p:cNvSpPr>
          <p:nvPr>
            <p:ph type="title"/>
          </p:nvPr>
        </p:nvSpPr>
        <p:spPr/>
        <p:txBody>
          <a:bodyPr/>
          <a:lstStyle/>
          <a:p>
            <a:r>
              <a:rPr lang="en-US" dirty="0"/>
              <a:t>Z Segment after PID – like NEW GSP segment</a:t>
            </a:r>
          </a:p>
        </p:txBody>
      </p:sp>
      <p:graphicFrame>
        <p:nvGraphicFramePr>
          <p:cNvPr id="6" name="Table 6">
            <a:extLst>
              <a:ext uri="{FF2B5EF4-FFF2-40B4-BE49-F238E27FC236}">
                <a16:creationId xmlns:a16="http://schemas.microsoft.com/office/drawing/2014/main" id="{6D23CC50-DB4A-4EEC-AD15-4325321CDD3A}"/>
              </a:ext>
            </a:extLst>
          </p:cNvPr>
          <p:cNvGraphicFramePr>
            <a:graphicFrameLocks noGrp="1"/>
          </p:cNvGraphicFramePr>
          <p:nvPr>
            <p:ph sz="half" idx="2"/>
            <p:extLst>
              <p:ext uri="{D42A27DB-BD31-4B8C-83A1-F6EECF244321}">
                <p14:modId xmlns:p14="http://schemas.microsoft.com/office/powerpoint/2010/main" val="3914072737"/>
              </p:ext>
            </p:extLst>
          </p:nvPr>
        </p:nvGraphicFramePr>
        <p:xfrm>
          <a:off x="6248400" y="1160463"/>
          <a:ext cx="5248274" cy="3667760"/>
        </p:xfrm>
        <a:graphic>
          <a:graphicData uri="http://schemas.openxmlformats.org/drawingml/2006/table">
            <a:tbl>
              <a:tblPr firstRow="1" bandRow="1">
                <a:tableStyleId>{5C22544A-7EE6-4342-B048-85BDC9FD1C3A}</a:tableStyleId>
              </a:tblPr>
              <a:tblGrid>
                <a:gridCol w="2624137">
                  <a:extLst>
                    <a:ext uri="{9D8B030D-6E8A-4147-A177-3AD203B41FA5}">
                      <a16:colId xmlns:a16="http://schemas.microsoft.com/office/drawing/2014/main" val="2249341180"/>
                    </a:ext>
                  </a:extLst>
                </a:gridCol>
                <a:gridCol w="2624137">
                  <a:extLst>
                    <a:ext uri="{9D8B030D-6E8A-4147-A177-3AD203B41FA5}">
                      <a16:colId xmlns:a16="http://schemas.microsoft.com/office/drawing/2014/main" val="235900737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2445348271"/>
                  </a:ext>
                </a:extLst>
              </a:tr>
              <a:tr h="370840">
                <a:tc>
                  <a:txBody>
                    <a:bodyPr/>
                    <a:lstStyle/>
                    <a:p>
                      <a:r>
                        <a:rPr lang="en-US" sz="1800" b="0" i="0" kern="1200" dirty="0">
                          <a:solidFill>
                            <a:schemeClr val="dk1"/>
                          </a:solidFill>
                          <a:effectLst/>
                          <a:latin typeface="+mn-lt"/>
                          <a:ea typeface="+mn-ea"/>
                          <a:cs typeface="+mn-cs"/>
                        </a:rPr>
                        <a:t>structured data (same as in the new GSP segment), so only update is to change name of the segment when overall SOGI solution for v2 is ready as long as there are</a:t>
                      </a:r>
                      <a:endParaRPr lang="en-US" dirty="0"/>
                    </a:p>
                  </a:txBody>
                  <a:tcPr/>
                </a:tc>
                <a:tc>
                  <a:txBody>
                    <a:bodyPr/>
                    <a:lstStyle/>
                    <a:p>
                      <a:r>
                        <a:rPr lang="en-US" sz="1800" b="0" i="0" kern="1200" dirty="0">
                          <a:solidFill>
                            <a:schemeClr val="dk1"/>
                          </a:solidFill>
                          <a:effectLst/>
                          <a:latin typeface="+mn-lt"/>
                          <a:ea typeface="+mn-ea"/>
                          <a:cs typeface="+mn-cs"/>
                        </a:rPr>
                        <a:t>Using z segment (not best practice)</a:t>
                      </a:r>
                    </a:p>
                    <a:p>
                      <a:endParaRPr lang="en-US" dirty="0"/>
                    </a:p>
                  </a:txBody>
                  <a:tcPr/>
                </a:tc>
                <a:extLst>
                  <a:ext uri="{0D108BD9-81ED-4DB2-BD59-A6C34878D82A}">
                    <a16:rowId xmlns:a16="http://schemas.microsoft.com/office/drawing/2014/main" val="3834415559"/>
                  </a:ext>
                </a:extLst>
              </a:tr>
              <a:tr h="370840">
                <a:tc>
                  <a:txBody>
                    <a:bodyPr/>
                    <a:lstStyle/>
                    <a:p>
                      <a:endParaRPr lang="en-US"/>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some partners cannot take z segments</a:t>
                      </a:r>
                    </a:p>
                  </a:txBody>
                  <a:tcPr/>
                </a:tc>
                <a:extLst>
                  <a:ext uri="{0D108BD9-81ED-4DB2-BD59-A6C34878D82A}">
                    <a16:rowId xmlns:a16="http://schemas.microsoft.com/office/drawing/2014/main" val="3162435851"/>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990424681"/>
                  </a:ext>
                </a:extLst>
              </a:tr>
            </a:tbl>
          </a:graphicData>
        </a:graphic>
      </p:graphicFrame>
      <p:sp>
        <p:nvSpPr>
          <p:cNvPr id="5" name="Slide Number Placeholder 4">
            <a:extLst>
              <a:ext uri="{FF2B5EF4-FFF2-40B4-BE49-F238E27FC236}">
                <a16:creationId xmlns:a16="http://schemas.microsoft.com/office/drawing/2014/main" id="{245864FE-7AF5-4050-9165-A7677D64845A}"/>
              </a:ext>
            </a:extLst>
          </p:cNvPr>
          <p:cNvSpPr>
            <a:spLocks noGrp="1"/>
          </p:cNvSpPr>
          <p:nvPr>
            <p:ph type="sldNum" sz="quarter" idx="12"/>
          </p:nvPr>
        </p:nvSpPr>
        <p:spPr/>
        <p:txBody>
          <a:bodyPr/>
          <a:lstStyle/>
          <a:p>
            <a:fld id="{FFA67747-A1D0-4850-AF9A-570B1A0E3F7F}" type="slidenum">
              <a:rPr lang="en-US" smtClean="0"/>
              <a:t>7</a:t>
            </a:fld>
            <a:endParaRPr lang="en-US"/>
          </a:p>
        </p:txBody>
      </p:sp>
      <p:sp>
        <p:nvSpPr>
          <p:cNvPr id="7" name="Oval 74">
            <a:extLst>
              <a:ext uri="{FF2B5EF4-FFF2-40B4-BE49-F238E27FC236}">
                <a16:creationId xmlns:a16="http://schemas.microsoft.com/office/drawing/2014/main" id="{BF3CF7F7-33FA-46AD-80F2-2158D28C2981}"/>
              </a:ext>
            </a:extLst>
          </p:cNvPr>
          <p:cNvSpPr>
            <a:spLocks noChangeArrowheads="1"/>
          </p:cNvSpPr>
          <p:nvPr/>
        </p:nvSpPr>
        <p:spPr bwMode="auto">
          <a:xfrm>
            <a:off x="10659563" y="136526"/>
            <a:ext cx="1184774" cy="1148608"/>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PID/ </a:t>
            </a:r>
            <a:r>
              <a:rPr lang="en-US" b="1" dirty="0" err="1"/>
              <a:t>zGSP</a:t>
            </a:r>
            <a:endParaRPr lang="en-US" b="1" dirty="0"/>
          </a:p>
        </p:txBody>
      </p:sp>
      <p:pic>
        <p:nvPicPr>
          <p:cNvPr id="8" name="Picture 7">
            <a:extLst>
              <a:ext uri="{FF2B5EF4-FFF2-40B4-BE49-F238E27FC236}">
                <a16:creationId xmlns:a16="http://schemas.microsoft.com/office/drawing/2014/main" id="{7449B4C4-F6B9-4A71-A64C-E197AB38B850}"/>
              </a:ext>
            </a:extLst>
          </p:cNvPr>
          <p:cNvPicPr>
            <a:picLocks noChangeAspect="1"/>
          </p:cNvPicPr>
          <p:nvPr/>
        </p:nvPicPr>
        <p:blipFill>
          <a:blip r:embed="rId2"/>
          <a:stretch>
            <a:fillRect/>
          </a:stretch>
        </p:blipFill>
        <p:spPr>
          <a:xfrm>
            <a:off x="825383" y="710830"/>
            <a:ext cx="4540483" cy="5493032"/>
          </a:xfrm>
          <a:prstGeom prst="rect">
            <a:avLst/>
          </a:prstGeom>
        </p:spPr>
      </p:pic>
      <p:sp>
        <p:nvSpPr>
          <p:cNvPr id="9" name="TextBox 8">
            <a:extLst>
              <a:ext uri="{FF2B5EF4-FFF2-40B4-BE49-F238E27FC236}">
                <a16:creationId xmlns:a16="http://schemas.microsoft.com/office/drawing/2014/main" id="{0D150E79-E5F3-479C-BBF4-2D59DC586E67}"/>
              </a:ext>
            </a:extLst>
          </p:cNvPr>
          <p:cNvSpPr txBox="1"/>
          <p:nvPr/>
        </p:nvSpPr>
        <p:spPr>
          <a:xfrm>
            <a:off x="614046" y="1707145"/>
            <a:ext cx="4751820" cy="233415"/>
          </a:xfrm>
          <a:prstGeom prst="rect">
            <a:avLst/>
          </a:prstGeom>
          <a:noFill/>
        </p:spPr>
        <p:txBody>
          <a:bodyPr wrap="none" rtlCol="0">
            <a:noAutofit/>
          </a:bodyPr>
          <a:lstStyle/>
          <a:p>
            <a:pPr marL="285750" indent="-285750" algn="l">
              <a:spcAft>
                <a:spcPts val="600"/>
              </a:spcAft>
              <a:buClr>
                <a:schemeClr val="accent1"/>
              </a:buClr>
              <a:buFont typeface="Arial" panose="020B0604020202020204" pitchFamily="34" charset="0"/>
              <a:buChar char="•"/>
            </a:pPr>
            <a:r>
              <a:rPr lang="en-US" sz="1000" b="1" dirty="0" err="1">
                <a:solidFill>
                  <a:srgbClr val="FF0000"/>
                </a:solidFill>
              </a:rPr>
              <a:t>zGSP</a:t>
            </a:r>
            <a:r>
              <a:rPr lang="en-US" sz="1000" b="1" dirty="0">
                <a:solidFill>
                  <a:srgbClr val="FF0000"/>
                </a:solidFill>
              </a:rPr>
              <a:t>	</a:t>
            </a:r>
            <a:r>
              <a:rPr lang="en-US" sz="800" b="1" dirty="0">
                <a:solidFill>
                  <a:srgbClr val="FF0000"/>
                </a:solidFill>
              </a:rPr>
              <a:t>SOGI                                                       RE                                               0..*</a:t>
            </a:r>
          </a:p>
        </p:txBody>
      </p:sp>
      <p:sp>
        <p:nvSpPr>
          <p:cNvPr id="10" name="Rectangle: Rounded Corners 9">
            <a:extLst>
              <a:ext uri="{FF2B5EF4-FFF2-40B4-BE49-F238E27FC236}">
                <a16:creationId xmlns:a16="http://schemas.microsoft.com/office/drawing/2014/main" id="{667569C6-E08E-4E86-9E3E-245C382A6FDE}"/>
              </a:ext>
            </a:extLst>
          </p:cNvPr>
          <p:cNvSpPr/>
          <p:nvPr/>
        </p:nvSpPr>
        <p:spPr>
          <a:xfrm>
            <a:off x="789189" y="1707144"/>
            <a:ext cx="4751820" cy="233416"/>
          </a:xfrm>
          <a:prstGeom prst="round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3208931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D89EC-27EC-4F3F-8E38-F8DFC6F09C0A}"/>
              </a:ext>
            </a:extLst>
          </p:cNvPr>
          <p:cNvSpPr>
            <a:spLocks noGrp="1"/>
          </p:cNvSpPr>
          <p:nvPr>
            <p:ph type="title"/>
          </p:nvPr>
        </p:nvSpPr>
        <p:spPr/>
        <p:txBody>
          <a:bodyPr/>
          <a:lstStyle/>
          <a:p>
            <a:r>
              <a:rPr lang="en-US" dirty="0"/>
              <a:t>Z Segment after PID – like OBX segment</a:t>
            </a:r>
          </a:p>
        </p:txBody>
      </p:sp>
      <p:graphicFrame>
        <p:nvGraphicFramePr>
          <p:cNvPr id="6" name="Table 6">
            <a:extLst>
              <a:ext uri="{FF2B5EF4-FFF2-40B4-BE49-F238E27FC236}">
                <a16:creationId xmlns:a16="http://schemas.microsoft.com/office/drawing/2014/main" id="{6D23CC50-DB4A-4EEC-AD15-4325321CDD3A}"/>
              </a:ext>
            </a:extLst>
          </p:cNvPr>
          <p:cNvGraphicFramePr>
            <a:graphicFrameLocks noGrp="1"/>
          </p:cNvGraphicFramePr>
          <p:nvPr>
            <p:ph sz="half" idx="2"/>
            <p:extLst>
              <p:ext uri="{D42A27DB-BD31-4B8C-83A1-F6EECF244321}">
                <p14:modId xmlns:p14="http://schemas.microsoft.com/office/powerpoint/2010/main" val="1050321051"/>
              </p:ext>
            </p:extLst>
          </p:nvPr>
        </p:nvGraphicFramePr>
        <p:xfrm>
          <a:off x="6248400" y="1160463"/>
          <a:ext cx="5248274" cy="4490720"/>
        </p:xfrm>
        <a:graphic>
          <a:graphicData uri="http://schemas.openxmlformats.org/drawingml/2006/table">
            <a:tbl>
              <a:tblPr firstRow="1" bandRow="1">
                <a:tableStyleId>{5C22544A-7EE6-4342-B048-85BDC9FD1C3A}</a:tableStyleId>
              </a:tblPr>
              <a:tblGrid>
                <a:gridCol w="2624137">
                  <a:extLst>
                    <a:ext uri="{9D8B030D-6E8A-4147-A177-3AD203B41FA5}">
                      <a16:colId xmlns:a16="http://schemas.microsoft.com/office/drawing/2014/main" val="2249341180"/>
                    </a:ext>
                  </a:extLst>
                </a:gridCol>
                <a:gridCol w="2624137">
                  <a:extLst>
                    <a:ext uri="{9D8B030D-6E8A-4147-A177-3AD203B41FA5}">
                      <a16:colId xmlns:a16="http://schemas.microsoft.com/office/drawing/2014/main" val="235900737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2445348271"/>
                  </a:ext>
                </a:extLst>
              </a:tr>
              <a:tr h="370840">
                <a:tc>
                  <a:txBody>
                    <a:bodyPr/>
                    <a:lstStyle/>
                    <a:p>
                      <a:r>
                        <a:rPr lang="en-US" sz="1800" b="0" i="0" kern="1200" dirty="0">
                          <a:solidFill>
                            <a:schemeClr val="dk1"/>
                          </a:solidFill>
                          <a:effectLst/>
                          <a:latin typeface="+mn-lt"/>
                          <a:ea typeface="+mn-ea"/>
                          <a:cs typeface="+mn-cs"/>
                        </a:rPr>
                        <a:t>structured data (same as in the new GSP segment)</a:t>
                      </a:r>
                    </a:p>
                  </a:txBody>
                  <a:tcPr/>
                </a:tc>
                <a:tc>
                  <a:txBody>
                    <a:bodyPr/>
                    <a:lstStyle/>
                    <a:p>
                      <a:r>
                        <a:rPr lang="en-US" sz="1800" b="0" i="0" kern="1200" dirty="0">
                          <a:solidFill>
                            <a:schemeClr val="dk1"/>
                          </a:solidFill>
                          <a:effectLst/>
                          <a:latin typeface="+mn-lt"/>
                          <a:ea typeface="+mn-ea"/>
                          <a:cs typeface="+mn-cs"/>
                        </a:rPr>
                        <a:t>this won’t include the timeframe (no end date) unless we update the standard and pre-adopt it before it is published</a:t>
                      </a:r>
                    </a:p>
                  </a:txBody>
                  <a:tcPr/>
                </a:tc>
                <a:extLst>
                  <a:ext uri="{0D108BD9-81ED-4DB2-BD59-A6C34878D82A}">
                    <a16:rowId xmlns:a16="http://schemas.microsoft.com/office/drawing/2014/main" val="3834415559"/>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provides more flexibility for other topics (like Social Determinants for health)</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will need to be redone when overall SOGI solution for v2 is ready, unless we chose to use OBX, which requires adding OBX into the OML in the base and re-publication)</a:t>
                      </a:r>
                    </a:p>
                  </a:txBody>
                  <a:tcPr/>
                </a:tc>
                <a:extLst>
                  <a:ext uri="{0D108BD9-81ED-4DB2-BD59-A6C34878D82A}">
                    <a16:rowId xmlns:a16="http://schemas.microsoft.com/office/drawing/2014/main" val="3162435851"/>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990424681"/>
                  </a:ext>
                </a:extLst>
              </a:tr>
            </a:tbl>
          </a:graphicData>
        </a:graphic>
      </p:graphicFrame>
      <p:sp>
        <p:nvSpPr>
          <p:cNvPr id="5" name="Slide Number Placeholder 4">
            <a:extLst>
              <a:ext uri="{FF2B5EF4-FFF2-40B4-BE49-F238E27FC236}">
                <a16:creationId xmlns:a16="http://schemas.microsoft.com/office/drawing/2014/main" id="{245864FE-7AF5-4050-9165-A7677D64845A}"/>
              </a:ext>
            </a:extLst>
          </p:cNvPr>
          <p:cNvSpPr>
            <a:spLocks noGrp="1"/>
          </p:cNvSpPr>
          <p:nvPr>
            <p:ph type="sldNum" sz="quarter" idx="12"/>
          </p:nvPr>
        </p:nvSpPr>
        <p:spPr/>
        <p:txBody>
          <a:bodyPr/>
          <a:lstStyle/>
          <a:p>
            <a:fld id="{FFA67747-A1D0-4850-AF9A-570B1A0E3F7F}" type="slidenum">
              <a:rPr lang="en-US" smtClean="0"/>
              <a:t>8</a:t>
            </a:fld>
            <a:endParaRPr lang="en-US"/>
          </a:p>
        </p:txBody>
      </p:sp>
      <p:sp>
        <p:nvSpPr>
          <p:cNvPr id="8" name="Oval 74">
            <a:extLst>
              <a:ext uri="{FF2B5EF4-FFF2-40B4-BE49-F238E27FC236}">
                <a16:creationId xmlns:a16="http://schemas.microsoft.com/office/drawing/2014/main" id="{D87C3CD7-A11F-4433-97E1-3018592384EA}"/>
              </a:ext>
            </a:extLst>
          </p:cNvPr>
          <p:cNvSpPr>
            <a:spLocks noChangeArrowheads="1"/>
          </p:cNvSpPr>
          <p:nvPr/>
        </p:nvSpPr>
        <p:spPr bwMode="auto">
          <a:xfrm>
            <a:off x="10753734" y="136526"/>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PID/ </a:t>
            </a:r>
            <a:r>
              <a:rPr lang="en-US" b="1" dirty="0" err="1"/>
              <a:t>zOBX</a:t>
            </a:r>
            <a:endParaRPr lang="en-US" b="1" dirty="0"/>
          </a:p>
        </p:txBody>
      </p:sp>
      <p:pic>
        <p:nvPicPr>
          <p:cNvPr id="9" name="Picture 8">
            <a:extLst>
              <a:ext uri="{FF2B5EF4-FFF2-40B4-BE49-F238E27FC236}">
                <a16:creationId xmlns:a16="http://schemas.microsoft.com/office/drawing/2014/main" id="{76C8419E-BCA4-4D70-A156-5B5F2C7F9063}"/>
              </a:ext>
            </a:extLst>
          </p:cNvPr>
          <p:cNvPicPr>
            <a:picLocks noChangeAspect="1"/>
          </p:cNvPicPr>
          <p:nvPr/>
        </p:nvPicPr>
        <p:blipFill>
          <a:blip r:embed="rId2"/>
          <a:stretch>
            <a:fillRect/>
          </a:stretch>
        </p:blipFill>
        <p:spPr>
          <a:xfrm>
            <a:off x="825383" y="710830"/>
            <a:ext cx="4540483" cy="5493032"/>
          </a:xfrm>
          <a:prstGeom prst="rect">
            <a:avLst/>
          </a:prstGeom>
        </p:spPr>
      </p:pic>
      <p:sp>
        <p:nvSpPr>
          <p:cNvPr id="12" name="TextBox 11">
            <a:extLst>
              <a:ext uri="{FF2B5EF4-FFF2-40B4-BE49-F238E27FC236}">
                <a16:creationId xmlns:a16="http://schemas.microsoft.com/office/drawing/2014/main" id="{740365F9-00C8-43C3-BD51-1CEA1D93A4D7}"/>
              </a:ext>
            </a:extLst>
          </p:cNvPr>
          <p:cNvSpPr txBox="1"/>
          <p:nvPr/>
        </p:nvSpPr>
        <p:spPr>
          <a:xfrm>
            <a:off x="614046" y="1707145"/>
            <a:ext cx="4751820" cy="233415"/>
          </a:xfrm>
          <a:prstGeom prst="rect">
            <a:avLst/>
          </a:prstGeom>
          <a:noFill/>
        </p:spPr>
        <p:txBody>
          <a:bodyPr wrap="none" rtlCol="0">
            <a:noAutofit/>
          </a:bodyPr>
          <a:lstStyle/>
          <a:p>
            <a:pPr marL="285750" indent="-285750" algn="l">
              <a:spcAft>
                <a:spcPts val="600"/>
              </a:spcAft>
              <a:buClr>
                <a:schemeClr val="accent1"/>
              </a:buClr>
              <a:buFont typeface="Arial" panose="020B0604020202020204" pitchFamily="34" charset="0"/>
              <a:buChar char="•"/>
            </a:pPr>
            <a:r>
              <a:rPr lang="en-US" sz="1000" b="1" dirty="0" err="1">
                <a:solidFill>
                  <a:srgbClr val="FF0000"/>
                </a:solidFill>
              </a:rPr>
              <a:t>zOBX</a:t>
            </a:r>
            <a:r>
              <a:rPr lang="en-US" sz="1000" b="1" dirty="0">
                <a:solidFill>
                  <a:srgbClr val="FF0000"/>
                </a:solidFill>
              </a:rPr>
              <a:t>	</a:t>
            </a:r>
            <a:r>
              <a:rPr lang="en-US" sz="800" b="1" dirty="0">
                <a:solidFill>
                  <a:srgbClr val="FF0000"/>
                </a:solidFill>
              </a:rPr>
              <a:t>ZOBX for SOGI/other patient level observations  RE                            0..*</a:t>
            </a:r>
          </a:p>
        </p:txBody>
      </p:sp>
      <p:sp>
        <p:nvSpPr>
          <p:cNvPr id="13" name="Rectangle: Rounded Corners 12">
            <a:extLst>
              <a:ext uri="{FF2B5EF4-FFF2-40B4-BE49-F238E27FC236}">
                <a16:creationId xmlns:a16="http://schemas.microsoft.com/office/drawing/2014/main" id="{7C8BADB8-BABC-4B9F-A641-86C43942020C}"/>
              </a:ext>
            </a:extLst>
          </p:cNvPr>
          <p:cNvSpPr/>
          <p:nvPr/>
        </p:nvSpPr>
        <p:spPr>
          <a:xfrm>
            <a:off x="789189" y="1707144"/>
            <a:ext cx="4751820" cy="233416"/>
          </a:xfrm>
          <a:prstGeom prst="round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3677699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D89EC-27EC-4F3F-8E38-F8DFC6F09C0A}"/>
              </a:ext>
            </a:extLst>
          </p:cNvPr>
          <p:cNvSpPr>
            <a:spLocks noGrp="1"/>
          </p:cNvSpPr>
          <p:nvPr>
            <p:ph type="title"/>
          </p:nvPr>
        </p:nvSpPr>
        <p:spPr/>
        <p:txBody>
          <a:bodyPr/>
          <a:lstStyle/>
          <a:p>
            <a:r>
              <a:rPr lang="en-US" dirty="0"/>
              <a:t>OBX segments like AOEs under OBR</a:t>
            </a:r>
          </a:p>
        </p:txBody>
      </p:sp>
      <p:graphicFrame>
        <p:nvGraphicFramePr>
          <p:cNvPr id="6" name="Table 6">
            <a:extLst>
              <a:ext uri="{FF2B5EF4-FFF2-40B4-BE49-F238E27FC236}">
                <a16:creationId xmlns:a16="http://schemas.microsoft.com/office/drawing/2014/main" id="{6D23CC50-DB4A-4EEC-AD15-4325321CDD3A}"/>
              </a:ext>
            </a:extLst>
          </p:cNvPr>
          <p:cNvGraphicFramePr>
            <a:graphicFrameLocks noGrp="1"/>
          </p:cNvGraphicFramePr>
          <p:nvPr>
            <p:ph sz="half" idx="2"/>
            <p:extLst>
              <p:ext uri="{D42A27DB-BD31-4B8C-83A1-F6EECF244321}">
                <p14:modId xmlns:p14="http://schemas.microsoft.com/office/powerpoint/2010/main" val="1798152535"/>
              </p:ext>
            </p:extLst>
          </p:nvPr>
        </p:nvGraphicFramePr>
        <p:xfrm>
          <a:off x="6248402" y="779084"/>
          <a:ext cx="5810248" cy="5400040"/>
        </p:xfrm>
        <a:graphic>
          <a:graphicData uri="http://schemas.openxmlformats.org/drawingml/2006/table">
            <a:tbl>
              <a:tblPr firstRow="1" bandRow="1">
                <a:tableStyleId>{5C22544A-7EE6-4342-B048-85BDC9FD1C3A}</a:tableStyleId>
              </a:tblPr>
              <a:tblGrid>
                <a:gridCol w="2402837">
                  <a:extLst>
                    <a:ext uri="{9D8B030D-6E8A-4147-A177-3AD203B41FA5}">
                      <a16:colId xmlns:a16="http://schemas.microsoft.com/office/drawing/2014/main" val="2249341180"/>
                    </a:ext>
                  </a:extLst>
                </a:gridCol>
                <a:gridCol w="3407411">
                  <a:extLst>
                    <a:ext uri="{9D8B030D-6E8A-4147-A177-3AD203B41FA5}">
                      <a16:colId xmlns:a16="http://schemas.microsoft.com/office/drawing/2014/main" val="2359007376"/>
                    </a:ext>
                  </a:extLst>
                </a:gridCol>
              </a:tblGrid>
              <a:tr h="370840">
                <a:tc>
                  <a:txBody>
                    <a:bodyPr/>
                    <a:lstStyle/>
                    <a:p>
                      <a:r>
                        <a:rPr lang="en-US" dirty="0"/>
                        <a:t>PROS</a:t>
                      </a:r>
                    </a:p>
                  </a:txBody>
                  <a:tcPr/>
                </a:tc>
                <a:tc>
                  <a:txBody>
                    <a:bodyPr/>
                    <a:lstStyle/>
                    <a:p>
                      <a:r>
                        <a:rPr lang="en-US" dirty="0"/>
                        <a:t>CONS</a:t>
                      </a:r>
                    </a:p>
                  </a:txBody>
                  <a:tcPr/>
                </a:tc>
                <a:extLst>
                  <a:ext uri="{0D108BD9-81ED-4DB2-BD59-A6C34878D82A}">
                    <a16:rowId xmlns:a16="http://schemas.microsoft.com/office/drawing/2014/main" val="2445348271"/>
                  </a:ext>
                </a:extLst>
              </a:tr>
              <a:tr h="370840">
                <a:tc>
                  <a:txBody>
                    <a:bodyPr/>
                    <a:lstStyle/>
                    <a:p>
                      <a:r>
                        <a:rPr lang="en-US" sz="1800" b="0" i="0" kern="1200" dirty="0">
                          <a:solidFill>
                            <a:schemeClr val="dk1"/>
                          </a:solidFill>
                          <a:effectLst/>
                          <a:latin typeface="+mn-lt"/>
                          <a:ea typeface="+mn-ea"/>
                          <a:cs typeface="+mn-cs"/>
                        </a:rPr>
                        <a:t>structured data (same as in the new GSP segment)</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this won’t include the timeframe (no end date) unless we update the standard and pre-adopt it before it is published</a:t>
                      </a:r>
                    </a:p>
                  </a:txBody>
                  <a:tcPr/>
                </a:tc>
                <a:extLst>
                  <a:ext uri="{0D108BD9-81ED-4DB2-BD59-A6C34878D82A}">
                    <a16:rowId xmlns:a16="http://schemas.microsoft.com/office/drawing/2014/main" val="3834415559"/>
                  </a:ext>
                </a:extLst>
              </a:tr>
              <a:tr h="370840">
                <a:tc>
                  <a:txBody>
                    <a:bodyPr/>
                    <a:lstStyle/>
                    <a:p>
                      <a:r>
                        <a:rPr lang="en-US" sz="1800" b="0" i="0" kern="1200" dirty="0">
                          <a:solidFill>
                            <a:schemeClr val="dk1"/>
                          </a:solidFill>
                          <a:effectLst/>
                          <a:latin typeface="+mn-lt"/>
                          <a:ea typeface="+mn-ea"/>
                          <a:cs typeface="+mn-cs"/>
                        </a:rPr>
                        <a:t>can be done now without IG changes</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Will need to be redone when overall SOGI solution for v2 is ready, unless we use AOEs for the final solution</a:t>
                      </a:r>
                    </a:p>
                  </a:txBody>
                  <a:tcPr/>
                </a:tc>
                <a:extLst>
                  <a:ext uri="{0D108BD9-81ED-4DB2-BD59-A6C34878D82A}">
                    <a16:rowId xmlns:a16="http://schemas.microsoft.com/office/drawing/2014/main" val="3162435851"/>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this is how suggested implementation in ELR for CA</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Need to send with EVERY order where SOGI data is mandated, so lab will have to update their compendia</a:t>
                      </a:r>
                    </a:p>
                  </a:txBody>
                  <a:tcPr/>
                </a:tc>
                <a:extLst>
                  <a:ext uri="{0D108BD9-81ED-4DB2-BD59-A6C34878D82A}">
                    <a16:rowId xmlns:a16="http://schemas.microsoft.com/office/drawing/2014/main" val="990424681"/>
                  </a:ext>
                </a:extLst>
              </a:tr>
              <a:tr h="370840">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Sex for Clinical use would have to be sent here anyways, since the clinical context is needed</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If the data cannot be imported from another place in the EHR-s, then the provider will have to fill this out for EVERY order!</a:t>
                      </a:r>
                    </a:p>
                    <a:p>
                      <a:endParaRPr lang="en-US" dirty="0"/>
                    </a:p>
                  </a:txBody>
                  <a:tcPr/>
                </a:tc>
                <a:extLst>
                  <a:ext uri="{0D108BD9-81ED-4DB2-BD59-A6C34878D82A}">
                    <a16:rowId xmlns:a16="http://schemas.microsoft.com/office/drawing/2014/main" val="4201572505"/>
                  </a:ext>
                </a:extLst>
              </a:tr>
            </a:tbl>
          </a:graphicData>
        </a:graphic>
      </p:graphicFrame>
      <p:sp>
        <p:nvSpPr>
          <p:cNvPr id="5" name="Slide Number Placeholder 4">
            <a:extLst>
              <a:ext uri="{FF2B5EF4-FFF2-40B4-BE49-F238E27FC236}">
                <a16:creationId xmlns:a16="http://schemas.microsoft.com/office/drawing/2014/main" id="{245864FE-7AF5-4050-9165-A7677D64845A}"/>
              </a:ext>
            </a:extLst>
          </p:cNvPr>
          <p:cNvSpPr>
            <a:spLocks noGrp="1"/>
          </p:cNvSpPr>
          <p:nvPr>
            <p:ph type="sldNum" sz="quarter" idx="12"/>
          </p:nvPr>
        </p:nvSpPr>
        <p:spPr/>
        <p:txBody>
          <a:bodyPr/>
          <a:lstStyle/>
          <a:p>
            <a:fld id="{FFA67747-A1D0-4850-AF9A-570B1A0E3F7F}" type="slidenum">
              <a:rPr lang="en-US" smtClean="0"/>
              <a:t>9</a:t>
            </a:fld>
            <a:endParaRPr lang="en-US"/>
          </a:p>
        </p:txBody>
      </p:sp>
      <p:sp>
        <p:nvSpPr>
          <p:cNvPr id="7" name="Oval 74">
            <a:extLst>
              <a:ext uri="{FF2B5EF4-FFF2-40B4-BE49-F238E27FC236}">
                <a16:creationId xmlns:a16="http://schemas.microsoft.com/office/drawing/2014/main" id="{D93033C1-724B-4CC6-838F-89516F9A81B4}"/>
              </a:ext>
            </a:extLst>
          </p:cNvPr>
          <p:cNvSpPr>
            <a:spLocks noChangeArrowheads="1"/>
          </p:cNvSpPr>
          <p:nvPr/>
        </p:nvSpPr>
        <p:spPr bwMode="auto">
          <a:xfrm>
            <a:off x="10564707" y="136526"/>
            <a:ext cx="1279630" cy="1285116"/>
          </a:xfrm>
          <a:prstGeom prst="ellipse">
            <a:avLst/>
          </a:prstGeom>
          <a:solidFill>
            <a:srgbClr val="FFFFFF"/>
          </a:solidFill>
          <a:ln w="3016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lang="en-US" b="1" dirty="0"/>
              <a:t>OBR/ AOE OBX</a:t>
            </a:r>
          </a:p>
        </p:txBody>
      </p:sp>
      <p:pic>
        <p:nvPicPr>
          <p:cNvPr id="8" name="Picture 7">
            <a:extLst>
              <a:ext uri="{FF2B5EF4-FFF2-40B4-BE49-F238E27FC236}">
                <a16:creationId xmlns:a16="http://schemas.microsoft.com/office/drawing/2014/main" id="{9567AD0D-85EA-474D-AD55-8298230DA45F}"/>
              </a:ext>
            </a:extLst>
          </p:cNvPr>
          <p:cNvPicPr>
            <a:picLocks noChangeAspect="1"/>
          </p:cNvPicPr>
          <p:nvPr/>
        </p:nvPicPr>
        <p:blipFill>
          <a:blip r:embed="rId2"/>
          <a:stretch>
            <a:fillRect/>
          </a:stretch>
        </p:blipFill>
        <p:spPr>
          <a:xfrm>
            <a:off x="825383" y="710830"/>
            <a:ext cx="4540483" cy="5493032"/>
          </a:xfrm>
          <a:prstGeom prst="rect">
            <a:avLst/>
          </a:prstGeom>
        </p:spPr>
      </p:pic>
      <p:sp>
        <p:nvSpPr>
          <p:cNvPr id="9" name="Speech Bubble: Rectangle with Corners Rounded 8">
            <a:extLst>
              <a:ext uri="{FF2B5EF4-FFF2-40B4-BE49-F238E27FC236}">
                <a16:creationId xmlns:a16="http://schemas.microsoft.com/office/drawing/2014/main" id="{F6A951C5-14D3-4CC3-A4D7-C6E40D8EF97B}"/>
              </a:ext>
            </a:extLst>
          </p:cNvPr>
          <p:cNvSpPr/>
          <p:nvPr/>
        </p:nvSpPr>
        <p:spPr>
          <a:xfrm>
            <a:off x="4691060" y="5761473"/>
            <a:ext cx="1609725" cy="921574"/>
          </a:xfrm>
          <a:prstGeom prst="wedgeRoundRectCallout">
            <a:avLst>
              <a:gd name="adj1" fmla="val -80172"/>
              <a:gd name="adj2" fmla="val -140787"/>
              <a:gd name="adj3" fmla="val 1666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r>
              <a:rPr lang="en-US" dirty="0"/>
              <a:t>Add OBX for SOGI for EVERY OBR</a:t>
            </a:r>
          </a:p>
        </p:txBody>
      </p:sp>
      <p:sp>
        <p:nvSpPr>
          <p:cNvPr id="10" name="Rectangle: Rounded Corners 9">
            <a:extLst>
              <a:ext uri="{FF2B5EF4-FFF2-40B4-BE49-F238E27FC236}">
                <a16:creationId xmlns:a16="http://schemas.microsoft.com/office/drawing/2014/main" id="{5D500CDA-7C92-476A-9FA3-479F2B856A6F}"/>
              </a:ext>
            </a:extLst>
          </p:cNvPr>
          <p:cNvSpPr/>
          <p:nvPr/>
        </p:nvSpPr>
        <p:spPr>
          <a:xfrm>
            <a:off x="561000" y="4533901"/>
            <a:ext cx="4758714" cy="662115"/>
          </a:xfrm>
          <a:prstGeom prst="round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454692940"/>
      </p:ext>
    </p:extLst>
  </p:cSld>
  <p:clrMapOvr>
    <a:masterClrMapping/>
  </p:clrMapOvr>
</p:sld>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AD53DD67981C498F4EC7CCA2DD588A" ma:contentTypeVersion="10" ma:contentTypeDescription="Create a new document." ma:contentTypeScope="" ma:versionID="23afd52942735b969a1ca0687462b9ab">
  <xsd:schema xmlns:xsd="http://www.w3.org/2001/XMLSchema" xmlns:xs="http://www.w3.org/2001/XMLSchema" xmlns:p="http://schemas.microsoft.com/office/2006/metadata/properties" xmlns:ns2="cef9c9a7-e349-4d44-b2fc-0034a41f5b1e" targetNamespace="http://schemas.microsoft.com/office/2006/metadata/properties" ma:root="true" ma:fieldsID="0d4546d7e48448e0a84da29e6a26c375" ns2:_="">
    <xsd:import namespace="cef9c9a7-e349-4d44-b2fc-0034a41f5b1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9c9a7-e349-4d44-b2fc-0034a41f5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9516DD-B62E-43C2-AD7A-3AA14F1E9B88}">
  <ds:schemaRefs>
    <ds:schemaRef ds:uri="cef9c9a7-e349-4d44-b2fc-0034a41f5b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FE95EB-1D52-410E-A524-0B047EC84A3E}">
  <ds:schemaRefs>
    <ds:schemaRef ds:uri="http://schemas.microsoft.com/sharepoint/v3/contenttype/forms"/>
  </ds:schemaRefs>
</ds:datastoreItem>
</file>

<file path=customXml/itemProps3.xml><?xml version="1.0" encoding="utf-8"?>
<ds:datastoreItem xmlns:ds="http://schemas.openxmlformats.org/officeDocument/2006/customXml" ds:itemID="{F906C323-2260-4F5C-A4E4-76E86AEA9B57}">
  <ds:schemaRefs>
    <ds:schemaRef ds:uri="http://purl.org/dc/dcmitype/"/>
    <ds:schemaRef ds:uri="cef9c9a7-e349-4d44-b2fc-0034a41f5b1e"/>
    <ds:schemaRef ds:uri="http://schemas.microsoft.com/office/2006/documentManagement/types"/>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407</TotalTime>
  <Words>994</Words>
  <Application>Microsoft Office PowerPoint</Application>
  <PresentationFormat>Widescreen</PresentationFormat>
  <Paragraphs>110</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Narrow</vt:lpstr>
      <vt:lpstr>Calibri</vt:lpstr>
      <vt:lpstr>Franklin Gothic Medium</vt:lpstr>
      <vt:lpstr>Segoe UI</vt:lpstr>
      <vt:lpstr>Wingdings</vt:lpstr>
      <vt:lpstr>APHL Master Theme</vt:lpstr>
      <vt:lpstr>SOGI Data in Lab Messages</vt:lpstr>
      <vt:lpstr>PowerPoint Presentation</vt:lpstr>
      <vt:lpstr>Legislation for SOGI data in Lab Messages</vt:lpstr>
      <vt:lpstr>Current long term v2 proposal</vt:lpstr>
      <vt:lpstr>Current long term v2 proposal (cont.)</vt:lpstr>
      <vt:lpstr>PowerPoint Presentation</vt:lpstr>
      <vt:lpstr>Z Segment after PID – like NEW GSP segment</vt:lpstr>
      <vt:lpstr>Z Segment after PID – like OBX segment</vt:lpstr>
      <vt:lpstr>OBX segments like AOEs under OBR</vt:lpstr>
      <vt:lpstr>Create separate OBR group for SOGI data, report each as OBX</vt:lpstr>
      <vt:lpstr>HL7 Call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dc:creator>
  <cp:lastModifiedBy>Merrick, Riki | APHL</cp:lastModifiedBy>
  <cp:revision>11</cp:revision>
  <dcterms:created xsi:type="dcterms:W3CDTF">2021-06-20T22:31:28Z</dcterms:created>
  <dcterms:modified xsi:type="dcterms:W3CDTF">2022-03-24T21:04:56Z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0x0101005EAD53DD67981C498F4EC7CCA2DD588A</vt:lpwstr>
  </property>
  <property fmtid="{D5CDD505-2E9C-101B-9397-08002B2CF9AE}" pid="3" name="_dlc_DocIdItemGuid">
    <vt:lpwstr>56672be4-acaf-4bde-8631-d4bcf66a18f0</vt:lpwstr>
  </property>
</Properties>
</file>