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9" r:id="rId3"/>
    <p:sldId id="260" r:id="rId4"/>
    <p:sldId id="263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anda Santander" initials="AS" lastIdx="2" clrIdx="0">
    <p:extLst>
      <p:ext uri="{19B8F6BF-5375-455C-9EA6-DF929625EA0E}">
        <p15:presenceInfo xmlns:p15="http://schemas.microsoft.com/office/powerpoint/2012/main" userId="S::asantander@jmichael-consulting.com::171bef26-a155-4b7c-94ef-9a13172655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37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8F127-3A47-4197-AD9E-6E5EDAB64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C77AE2-8E02-4E7C-8FD8-C335651D7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2AA4DC-4632-4FFB-AEB2-F4BC49FA6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3DD-14B5-47B6-9D9E-C26D82A9078E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7D659-7459-4EDD-9973-670FB3D16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6FAB0-CC67-412D-81F0-AE78CEC2F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DE2D7-DCF9-4277-97E6-A1CE70B43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8DF06-6D31-4DC5-A681-70ED6AC53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051E39-357B-457D-AE29-1ED6A0F85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BF7719-A65F-4BD9-B28D-2D015001C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3DD-14B5-47B6-9D9E-C26D82A9078E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E8C18-6298-4552-BD93-94A19BEE4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7E94EC-0974-49CE-BD89-40298EE1C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DE2D7-DCF9-4277-97E6-A1CE70B43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57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C5D7FA-861B-4321-ABC4-986218111D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6AA96C-3C3E-4B43-BEC8-EC66B1471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749ED-5F24-4568-B4E0-052E96B52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3DD-14B5-47B6-9D9E-C26D82A9078E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AF225-788B-4543-8698-848AA8E0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1F9E5-2DDE-4544-9FBF-07805F992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DE2D7-DCF9-4277-97E6-A1CE70B43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450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777DE-EF55-40B7-AD3A-B21488919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4B0FB-0314-43A5-8EEF-DC5A79B695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BC3E2-B741-4060-9131-8BE71FF98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3DD-14B5-47B6-9D9E-C26D82A9078E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0E18E-80EB-4E6E-9CE1-479130A7F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5CA87-992D-48F9-AFAB-CE3A63FB8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DE2D7-DCF9-4277-97E6-A1CE70B43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94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92B46-162A-43C9-AA29-8D8B89934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B3AFF7-EE7F-4539-AEB7-44EBD6C8E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17838B-DB8D-4F84-932B-02765BE63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3DD-14B5-47B6-9D9E-C26D82A9078E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3F61A-25A9-4234-A98A-CBD020F66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12BF2C-B435-4C79-AABE-84FA45529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DE2D7-DCF9-4277-97E6-A1CE70B43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656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29C3C-F6E0-4451-B521-E44DA8B88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3C96B-DAC6-4092-ADC3-8033146E4A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36081-AED6-4B64-B3AD-73300EF175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579DCC-73AB-4FD4-A21A-988F1D1FC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3DD-14B5-47B6-9D9E-C26D82A9078E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8EC2A0-F4C4-47E2-8CC9-B3715C36A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B26F23-1686-4611-A0DE-52F47616C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DE2D7-DCF9-4277-97E6-A1CE70B43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368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7C98E-D2D7-452D-8C08-5BA71496B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6DF404-5F00-43B9-878A-7D15D4631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7F748C-103D-430A-A43F-6C804CE1C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46929C-1267-481B-8A5A-0ED6F37A01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EA05CE-C70E-406B-B4BE-888D2D6117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79D42D-424F-4525-9709-F26A8A97A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3DD-14B5-47B6-9D9E-C26D82A9078E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EB39F6-0FE5-4C5B-AA76-F37B80098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277756-17D1-4C84-B5FF-B9066B52E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DE2D7-DCF9-4277-97E6-A1CE70B43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28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F0A91-53C3-4EDB-9F2C-FF5B60784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CF88D6-8EEB-41D1-A4BA-5AFAE3A61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3DD-14B5-47B6-9D9E-C26D82A9078E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39FED5-3E6C-4B66-87C6-E6C025F18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034BC6-EDE5-404C-94A4-36463801E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DE2D7-DCF9-4277-97E6-A1CE70B43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92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E25C59-5ACF-454E-B3C7-7147FA6D7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3DD-14B5-47B6-9D9E-C26D82A9078E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D8BA2B-49E4-4976-B119-FC592B28B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A11C92-4289-4C6C-B359-EC19B50AC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DE2D7-DCF9-4277-97E6-A1CE70B43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934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FBA32-696D-405C-BB9D-660442D5B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8CACC-15AA-42C3-B63A-5BA988757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A50AFF-2371-4142-A4CB-8745D9D73B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A337D-B10A-4515-8DE7-2E2B1CCAE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3DD-14B5-47B6-9D9E-C26D82A9078E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FDAFD2-A33D-4C51-968C-6018B7E26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1DD797-C4DF-4EDB-BD75-B54B063E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DE2D7-DCF9-4277-97E6-A1CE70B43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30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55349-2E4C-4D4B-9A03-BE5DE660F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DDBEA8-152A-433F-9543-DB27B4AAC1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B1FE0-7EC0-4728-8005-2F2DA4E23D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C81B83-AD99-460C-A7A5-D716EF86D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3DD-14B5-47B6-9D9E-C26D82A9078E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E4093A-AB59-4390-8EE5-72870ED1F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280C54-78C9-4502-9A45-30B09043A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DE2D7-DCF9-4277-97E6-A1CE70B43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01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92DACA-E303-4755-91DA-D04279693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75E605-F20C-4774-923F-0DA4B684B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78226-0A16-485B-ADBC-F7A7839204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F23DD-14B5-47B6-9D9E-C26D82A9078E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427CA5-E37C-4FC4-BFA8-6296AD5EB9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81BEFA-6809-463F-A308-BC9CB4B49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DE2D7-DCF9-4277-97E6-A1CE70B43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609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3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The problem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63724"/>
            <a:ext cx="8972439" cy="525516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91FC029-EE10-4CFB-AA82-16C5ADD89433}"/>
              </a:ext>
            </a:extLst>
          </p:cNvPr>
          <p:cNvGrpSpPr/>
          <p:nvPr/>
        </p:nvGrpSpPr>
        <p:grpSpPr>
          <a:xfrm>
            <a:off x="9317568" y="5410761"/>
            <a:ext cx="2630487" cy="1284550"/>
            <a:chOff x="9317568" y="5326786"/>
            <a:chExt cx="2630487" cy="12845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17568" y="5326786"/>
              <a:ext cx="2630487" cy="976773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0293427" y="6303559"/>
              <a:ext cx="16546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Page 172 </a:t>
              </a:r>
            </a:p>
          </p:txBody>
        </p:sp>
      </p:grp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7180C4C1-9865-4693-B04D-AB6588A32CB3}"/>
              </a:ext>
            </a:extLst>
          </p:cNvPr>
          <p:cNvSpPr/>
          <p:nvPr/>
        </p:nvSpPr>
        <p:spPr>
          <a:xfrm>
            <a:off x="8117633" y="672092"/>
            <a:ext cx="3236167" cy="1567256"/>
          </a:xfrm>
          <a:prstGeom prst="wedgeRoundRectCallout">
            <a:avLst>
              <a:gd name="adj1" fmla="val -72348"/>
              <a:gd name="adj2" fmla="val 41840"/>
              <a:gd name="adj3" fmla="val 16667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3CAE43-E1D8-47AA-9B4C-B1E848DAAC52}"/>
              </a:ext>
            </a:extLst>
          </p:cNvPr>
          <p:cNvSpPr txBox="1"/>
          <p:nvPr/>
        </p:nvSpPr>
        <p:spPr>
          <a:xfrm>
            <a:off x="8125409" y="863724"/>
            <a:ext cx="3387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Parent-child linking should be done even when only 1 organism is isolated/resulted to ensure consistency and clarity.</a:t>
            </a:r>
          </a:p>
        </p:txBody>
      </p:sp>
    </p:spTree>
    <p:extLst>
      <p:ext uri="{BB962C8B-B14F-4D97-AF65-F5344CB8AC3E}">
        <p14:creationId xmlns:p14="http://schemas.microsoft.com/office/powerpoint/2010/main" val="3423484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876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Parent Child Linking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3698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Results of one test lead to one or more order(s) of new tests = Reflex</a:t>
            </a:r>
          </a:p>
          <a:p>
            <a:r>
              <a:rPr lang="en-US" dirty="0"/>
              <a:t>Result of the Reflex test are related to the result that spawned it</a:t>
            </a:r>
          </a:p>
          <a:p>
            <a:r>
              <a:rPr lang="en-US" dirty="0"/>
              <a:t>Relationship must be maintained</a:t>
            </a:r>
          </a:p>
          <a:p>
            <a:pPr lvl="1"/>
            <a:r>
              <a:rPr lang="en-US" dirty="0"/>
              <a:t>The first test is called “parent”</a:t>
            </a:r>
          </a:p>
          <a:p>
            <a:pPr lvl="1"/>
            <a:r>
              <a:rPr lang="en-US" dirty="0"/>
              <a:t>The reflex test is called “child”</a:t>
            </a:r>
          </a:p>
          <a:p>
            <a:pPr lvl="1"/>
            <a:r>
              <a:rPr lang="en-US" dirty="0"/>
              <a:t>The child references the “parent”</a:t>
            </a:r>
          </a:p>
          <a:p>
            <a:r>
              <a:rPr lang="en-US" dirty="0"/>
              <a:t>Examples of reflex testing:</a:t>
            </a:r>
          </a:p>
          <a:p>
            <a:pPr lvl="1"/>
            <a:r>
              <a:rPr lang="en-US" dirty="0"/>
              <a:t>Culture and susceptibility testing</a:t>
            </a:r>
          </a:p>
          <a:p>
            <a:pPr lvl="1"/>
            <a:r>
              <a:rPr lang="en-US" dirty="0"/>
              <a:t>Culture and other follow on studies</a:t>
            </a:r>
          </a:p>
          <a:p>
            <a:pPr lvl="1"/>
            <a:r>
              <a:rPr lang="en-US" dirty="0"/>
              <a:t>Pathology workflows</a:t>
            </a:r>
          </a:p>
          <a:p>
            <a:pPr lvl="1"/>
            <a:r>
              <a:rPr lang="en-US" dirty="0"/>
              <a:t>Complex workflows for Chemistry / Hematology</a:t>
            </a:r>
          </a:p>
        </p:txBody>
      </p:sp>
    </p:spTree>
    <p:extLst>
      <p:ext uri="{BB962C8B-B14F-4D97-AF65-F5344CB8AC3E}">
        <p14:creationId xmlns:p14="http://schemas.microsoft.com/office/powerpoint/2010/main" val="490117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091" y="143306"/>
            <a:ext cx="10515600" cy="752475"/>
          </a:xfrm>
        </p:spPr>
        <p:txBody>
          <a:bodyPr/>
          <a:lstStyle/>
          <a:p>
            <a:pPr algn="ctr"/>
            <a:r>
              <a:rPr lang="en-US" dirty="0"/>
              <a:t>HL7 fields used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128" y="895780"/>
            <a:ext cx="5124719" cy="588339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 Parent order group:</a:t>
            </a:r>
          </a:p>
          <a:p>
            <a:pPr lvl="1"/>
            <a:r>
              <a:rPr lang="en-US" dirty="0"/>
              <a:t>OBR-2 (Placer Order number)</a:t>
            </a:r>
          </a:p>
          <a:p>
            <a:pPr lvl="1"/>
            <a:r>
              <a:rPr lang="en-US" dirty="0"/>
              <a:t>OBR-3 (Filler Order Number)</a:t>
            </a:r>
          </a:p>
          <a:p>
            <a:pPr lvl="1"/>
            <a:r>
              <a:rPr lang="en-US" dirty="0"/>
              <a:t>OBR-4 (Universal Service Identifier)</a:t>
            </a:r>
          </a:p>
          <a:p>
            <a:pPr lvl="1"/>
            <a:r>
              <a:rPr lang="en-US" dirty="0"/>
              <a:t>OBX-3 (Observation Identifier) and OBX-4 (Observation Sub-ID) and OBX-5 (Observation Value)</a:t>
            </a:r>
          </a:p>
          <a:p>
            <a:r>
              <a:rPr lang="en-US" dirty="0"/>
              <a:t>In Child order group: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OBR-11 (Specimen Action Code) can be ‘G’ – optional in ELR</a:t>
            </a:r>
          </a:p>
          <a:p>
            <a:pPr lvl="1"/>
            <a:r>
              <a:rPr lang="en-US" dirty="0"/>
              <a:t>OBR-26 (Parent Result) = references combined OBX-3 and OBX-4 and OBX-5 from the parent</a:t>
            </a:r>
          </a:p>
          <a:p>
            <a:pPr lvl="1"/>
            <a:r>
              <a:rPr lang="en-US" dirty="0"/>
              <a:t>OBR-29 (Parent) = references combined OBR-2 and OBR-3 from the parent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OBR-50 (Parent Universal Service Identifier)  - optional in ELR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0901" y="1385598"/>
            <a:ext cx="6783274" cy="39253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91201" y="5624944"/>
            <a:ext cx="2266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Page 173 From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767" y="5556653"/>
            <a:ext cx="2630487" cy="97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536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3476" y="2309948"/>
            <a:ext cx="11505047" cy="43666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u="sng" dirty="0"/>
              <a:t>General Message Example:</a:t>
            </a:r>
          </a:p>
          <a:p>
            <a:pPr marL="0" indent="0">
              <a:buNone/>
            </a:pPr>
            <a:r>
              <a:rPr lang="en-US" dirty="0"/>
              <a:t>MSH</a:t>
            </a:r>
          </a:p>
          <a:p>
            <a:pPr marL="0" indent="0">
              <a:buNone/>
            </a:pPr>
            <a:r>
              <a:rPr lang="en-US" dirty="0"/>
              <a:t>SFT</a:t>
            </a:r>
          </a:p>
          <a:p>
            <a:pPr marL="0" indent="0">
              <a:buNone/>
            </a:pPr>
            <a:r>
              <a:rPr lang="en-US" dirty="0"/>
              <a:t>PID</a:t>
            </a:r>
          </a:p>
          <a:p>
            <a:pPr marL="0" indent="0">
              <a:buNone/>
            </a:pPr>
            <a:r>
              <a:rPr lang="en-US" dirty="0"/>
              <a:t>ORC</a:t>
            </a:r>
          </a:p>
          <a:p>
            <a:pPr marL="0" indent="0">
              <a:buNone/>
            </a:pPr>
            <a:r>
              <a:rPr lang="en-US" dirty="0"/>
              <a:t>OBR|1|</a:t>
            </a:r>
            <a:r>
              <a:rPr lang="en-US" dirty="0">
                <a:solidFill>
                  <a:schemeClr val="accent2"/>
                </a:solidFill>
              </a:rPr>
              <a:t>Placer Order </a:t>
            </a:r>
            <a:r>
              <a:rPr lang="en-US" dirty="0" err="1">
                <a:solidFill>
                  <a:schemeClr val="accent2"/>
                </a:solidFill>
              </a:rPr>
              <a:t>Number</a:t>
            </a:r>
            <a:r>
              <a:rPr lang="en-US" dirty="0" err="1"/>
              <a:t>|</a:t>
            </a:r>
            <a:r>
              <a:rPr lang="en-US" dirty="0" err="1">
                <a:solidFill>
                  <a:schemeClr val="accent1"/>
                </a:solidFill>
              </a:rPr>
              <a:t>Filler</a:t>
            </a:r>
            <a:r>
              <a:rPr lang="en-US" dirty="0">
                <a:solidFill>
                  <a:schemeClr val="accent1"/>
                </a:solidFill>
              </a:rPr>
              <a:t> Order Number</a:t>
            </a:r>
            <a:r>
              <a:rPr lang="en-US" dirty="0"/>
              <a:t>|…..</a:t>
            </a:r>
          </a:p>
          <a:p>
            <a:pPr marL="0" indent="0">
              <a:buNone/>
            </a:pPr>
            <a:r>
              <a:rPr lang="en-US" dirty="0"/>
              <a:t>OBX|1|CWE|</a:t>
            </a:r>
            <a:r>
              <a:rPr lang="en-US" dirty="0">
                <a:solidFill>
                  <a:schemeClr val="accent6"/>
                </a:solidFill>
              </a:rPr>
              <a:t>Observation </a:t>
            </a:r>
            <a:r>
              <a:rPr lang="en-US" dirty="0" err="1">
                <a:solidFill>
                  <a:schemeClr val="accent6"/>
                </a:solidFill>
              </a:rPr>
              <a:t>Identifier</a:t>
            </a:r>
            <a:r>
              <a:rPr lang="en-US" dirty="0" err="1"/>
              <a:t>|</a:t>
            </a:r>
            <a:r>
              <a:rPr lang="en-US" dirty="0" err="1">
                <a:solidFill>
                  <a:schemeClr val="accent4"/>
                </a:solidFill>
              </a:rPr>
              <a:t>Observation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Sub-ID</a:t>
            </a:r>
            <a:r>
              <a:rPr lang="en-US" dirty="0" err="1"/>
              <a:t>|</a:t>
            </a:r>
            <a:r>
              <a:rPr lang="en-US" dirty="0" err="1">
                <a:solidFill>
                  <a:srgbClr val="7030A0"/>
                </a:solidFill>
              </a:rPr>
              <a:t>Observation</a:t>
            </a:r>
            <a:r>
              <a:rPr lang="en-US" dirty="0">
                <a:solidFill>
                  <a:srgbClr val="7030A0"/>
                </a:solidFill>
              </a:rPr>
              <a:t> Value</a:t>
            </a:r>
            <a:r>
              <a:rPr lang="en-US" dirty="0"/>
              <a:t>|…</a:t>
            </a:r>
          </a:p>
          <a:p>
            <a:pPr marL="0" indent="0">
              <a:buNone/>
            </a:pPr>
            <a:r>
              <a:rPr lang="en-US" dirty="0"/>
              <a:t>OBR|2|||||||||||||||||||||||||</a:t>
            </a:r>
            <a:r>
              <a:rPr lang="en-US" dirty="0">
                <a:solidFill>
                  <a:schemeClr val="accent6"/>
                </a:solidFill>
              </a:rPr>
              <a:t>Observation </a:t>
            </a:r>
            <a:r>
              <a:rPr lang="en-US" dirty="0" err="1">
                <a:solidFill>
                  <a:schemeClr val="accent6"/>
                </a:solidFill>
              </a:rPr>
              <a:t>Identifier</a:t>
            </a:r>
            <a:r>
              <a:rPr lang="en-US" dirty="0" err="1"/>
              <a:t>&amp;</a:t>
            </a:r>
            <a:r>
              <a:rPr lang="en-US" dirty="0" err="1">
                <a:solidFill>
                  <a:schemeClr val="accent4"/>
                </a:solidFill>
              </a:rPr>
              <a:t>Observation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Sub-ID</a:t>
            </a:r>
            <a:r>
              <a:rPr lang="en-US" dirty="0" err="1"/>
              <a:t>&amp;</a:t>
            </a:r>
            <a:r>
              <a:rPr lang="en-US" dirty="0" err="1">
                <a:solidFill>
                  <a:srgbClr val="7030A0"/>
                </a:solidFill>
              </a:rPr>
              <a:t>Observation</a:t>
            </a:r>
            <a:r>
              <a:rPr lang="en-US" dirty="0">
                <a:solidFill>
                  <a:srgbClr val="7030A0"/>
                </a:solidFill>
              </a:rPr>
              <a:t> Value</a:t>
            </a:r>
            <a:r>
              <a:rPr lang="en-US" dirty="0"/>
              <a:t>|||</a:t>
            </a:r>
            <a:r>
              <a:rPr lang="en-US" dirty="0">
                <a:solidFill>
                  <a:schemeClr val="accent2"/>
                </a:solidFill>
              </a:rPr>
              <a:t>Placer Order </a:t>
            </a:r>
            <a:r>
              <a:rPr lang="en-US" dirty="0" err="1">
                <a:solidFill>
                  <a:schemeClr val="accent2"/>
                </a:solidFill>
              </a:rPr>
              <a:t>Number</a:t>
            </a:r>
            <a:r>
              <a:rPr lang="en-US" dirty="0" err="1"/>
              <a:t>&amp;</a:t>
            </a:r>
            <a:r>
              <a:rPr lang="en-US" dirty="0" err="1">
                <a:solidFill>
                  <a:schemeClr val="accent1"/>
                </a:solidFill>
              </a:rPr>
              <a:t>Filler</a:t>
            </a:r>
            <a:r>
              <a:rPr lang="en-US" dirty="0">
                <a:solidFill>
                  <a:schemeClr val="accent1"/>
                </a:solidFill>
              </a:rPr>
              <a:t> Order Number</a:t>
            </a:r>
            <a:r>
              <a:rPr lang="en-US" dirty="0"/>
              <a:t>|…</a:t>
            </a:r>
          </a:p>
          <a:p>
            <a:pPr marL="0" indent="0">
              <a:buNone/>
            </a:pPr>
            <a:r>
              <a:rPr lang="en-US" dirty="0"/>
              <a:t>SPM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2C396A-A2CF-450B-9F81-0840FBA60580}"/>
              </a:ext>
            </a:extLst>
          </p:cNvPr>
          <p:cNvSpPr txBox="1"/>
          <p:nvPr/>
        </p:nvSpPr>
        <p:spPr>
          <a:xfrm>
            <a:off x="343476" y="475862"/>
            <a:ext cx="1019311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/>
              <a:t>Linkages:</a:t>
            </a:r>
          </a:p>
          <a:p>
            <a:r>
              <a:rPr lang="en-US" sz="2800" dirty="0">
                <a:solidFill>
                  <a:schemeClr val="accent2"/>
                </a:solidFill>
              </a:rPr>
              <a:t>OBR-2</a:t>
            </a:r>
            <a:r>
              <a:rPr lang="en-US" sz="2800" dirty="0"/>
              <a:t>/</a:t>
            </a:r>
            <a:r>
              <a:rPr lang="en-US" sz="2800" dirty="0">
                <a:solidFill>
                  <a:schemeClr val="accent1"/>
                </a:solidFill>
              </a:rPr>
              <a:t>OBR-3</a:t>
            </a:r>
            <a:r>
              <a:rPr lang="en-US" sz="2800" dirty="0"/>
              <a:t> (parent) = </a:t>
            </a:r>
            <a:r>
              <a:rPr lang="en-US" sz="2800" dirty="0">
                <a:solidFill>
                  <a:schemeClr val="accent2"/>
                </a:solidFill>
              </a:rPr>
              <a:t>OBR-29.1</a:t>
            </a:r>
            <a:r>
              <a:rPr lang="en-US" sz="2800" dirty="0"/>
              <a:t>/</a:t>
            </a:r>
            <a:r>
              <a:rPr lang="en-US" sz="2800" dirty="0">
                <a:solidFill>
                  <a:schemeClr val="accent1"/>
                </a:solidFill>
              </a:rPr>
              <a:t>OBR-29.2</a:t>
            </a:r>
            <a:r>
              <a:rPr lang="en-US" sz="2800" dirty="0"/>
              <a:t> (child)</a:t>
            </a:r>
          </a:p>
          <a:p>
            <a:r>
              <a:rPr lang="en-US" sz="2800" dirty="0">
                <a:solidFill>
                  <a:schemeClr val="accent6"/>
                </a:solidFill>
              </a:rPr>
              <a:t>OBX-3</a:t>
            </a:r>
            <a:r>
              <a:rPr lang="en-US" sz="2800" dirty="0"/>
              <a:t>/</a:t>
            </a:r>
            <a:r>
              <a:rPr lang="en-US" sz="2800" dirty="0">
                <a:solidFill>
                  <a:schemeClr val="accent4"/>
                </a:solidFill>
              </a:rPr>
              <a:t>OBX-4</a:t>
            </a:r>
            <a:r>
              <a:rPr lang="en-US" sz="2800" dirty="0"/>
              <a:t>/</a:t>
            </a:r>
            <a:r>
              <a:rPr lang="en-US" sz="2800" dirty="0">
                <a:solidFill>
                  <a:srgbClr val="7030A0"/>
                </a:solidFill>
              </a:rPr>
              <a:t>OBX-5</a:t>
            </a:r>
            <a:r>
              <a:rPr lang="en-US" sz="2800" dirty="0"/>
              <a:t> (parent) = </a:t>
            </a:r>
            <a:r>
              <a:rPr lang="en-US" sz="2800" dirty="0">
                <a:solidFill>
                  <a:schemeClr val="accent6"/>
                </a:solidFill>
              </a:rPr>
              <a:t>OBR-26.1</a:t>
            </a:r>
            <a:r>
              <a:rPr lang="en-US" sz="2800" dirty="0"/>
              <a:t>/</a:t>
            </a:r>
            <a:r>
              <a:rPr lang="en-US" sz="2800" dirty="0">
                <a:solidFill>
                  <a:schemeClr val="accent4"/>
                </a:solidFill>
              </a:rPr>
              <a:t>OBR-26.2</a:t>
            </a:r>
            <a:r>
              <a:rPr lang="en-US" sz="2800" dirty="0"/>
              <a:t>/</a:t>
            </a:r>
            <a:r>
              <a:rPr lang="en-US" sz="2800" dirty="0">
                <a:solidFill>
                  <a:srgbClr val="7030A0"/>
                </a:solidFill>
              </a:rPr>
              <a:t>OBR-26.3</a:t>
            </a:r>
            <a:r>
              <a:rPr lang="en-US" sz="2800" dirty="0"/>
              <a:t> (child)</a:t>
            </a:r>
          </a:p>
        </p:txBody>
      </p:sp>
    </p:spTree>
    <p:extLst>
      <p:ext uri="{BB962C8B-B14F-4D97-AF65-F5344CB8AC3E}">
        <p14:creationId xmlns:p14="http://schemas.microsoft.com/office/powerpoint/2010/main" val="1728217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47A9F9-910F-4652-BF63-EED300429417}"/>
              </a:ext>
            </a:extLst>
          </p:cNvPr>
          <p:cNvSpPr/>
          <p:nvPr/>
        </p:nvSpPr>
        <p:spPr>
          <a:xfrm>
            <a:off x="353060" y="181957"/>
            <a:ext cx="1168908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MSH|^~\&amp;#|STARLIMS.IN.Stag^2.16.840.1.114222.4.3.3.2.4.2^ISO|IN.Indianapolis.SPHL^2.16.840.1.114222.4.1.77756^ISO|AIMS.INTEGRATION.STG^2.16.840.1.114222.4.3.15.2^ISO|ViralExDHQPDiagMicro^2.16.840.1.114222.4.1.213285^ISO|20191007092734-0400||ORU^R01^ORU_R01|20191007092734|T|2.5.1|||||||||PHLabReport-NoAck^phLabResultsELRv251^2.16.840.1.113883.9.11^ISO</a:t>
            </a:r>
          </a:p>
          <a:p>
            <a:r>
              <a:rPr lang="en-US" sz="1400" dirty="0"/>
              <a:t>SFT|…</a:t>
            </a:r>
          </a:p>
          <a:p>
            <a:r>
              <a:rPr lang="en-US" sz="1400" dirty="0"/>
              <a:t>PID|…</a:t>
            </a:r>
          </a:p>
          <a:p>
            <a:r>
              <a:rPr lang="en-US" sz="1400" dirty="0"/>
              <a:t>ORC|…</a:t>
            </a:r>
          </a:p>
          <a:p>
            <a:r>
              <a:rPr lang="en-US" sz="1400" dirty="0"/>
              <a:t>OBR|1</a:t>
            </a:r>
            <a:r>
              <a:rPr lang="en-US" sz="1400" dirty="0">
                <a:highlight>
                  <a:srgbClr val="00FFFF"/>
                </a:highlight>
              </a:rPr>
              <a:t>||C19000082-01-1^STARLIMS.IN.Stag^2.16.840.1.114222.4.3.2.4.2^ISO</a:t>
            </a:r>
            <a:r>
              <a:rPr lang="en-US" sz="1400" dirty="0"/>
              <a:t>|68991-9^Epidemiologically Important Information for public health </a:t>
            </a:r>
            <a:r>
              <a:rPr lang="en-US" sz="1400" dirty="0" err="1"/>
              <a:t>reporting^LN</a:t>
            </a:r>
            <a:r>
              <a:rPr lang="en-US" sz="1400" dirty="0"/>
              <a:t>|||20190318|||||||||26559^^^^^^^^STARLIMS.IN.Stag&amp;2.16.840.1.114222.4.3.2.4.2&amp;ISO^^^^XX||||||201903181236-0400|||F</a:t>
            </a:r>
          </a:p>
          <a:p>
            <a:r>
              <a:rPr lang="en-US" sz="1400" dirty="0"/>
              <a:t>OBX|1|SN|35659-2^Age at specimen </a:t>
            </a:r>
            <a:r>
              <a:rPr lang="en-US" sz="1400" dirty="0" err="1"/>
              <a:t>collection^LN</a:t>
            </a:r>
            <a:r>
              <a:rPr lang="en-US" sz="1400" dirty="0"/>
              <a:t>||^37|a^Year^UCUM|||||F||||||||201903181236||||ISDH^L^^^^CLIA&amp;2.16.840.1.113883.19.4.6&amp;ISO^XX^^^15D0662599|550 W 16th Street^^Indianapolis^IN^46202</a:t>
            </a:r>
          </a:p>
          <a:p>
            <a:r>
              <a:rPr lang="en-US" sz="1400" dirty="0"/>
              <a:t>…</a:t>
            </a:r>
          </a:p>
          <a:p>
            <a:r>
              <a:rPr lang="en-US" sz="1400" dirty="0"/>
              <a:t>OBX|6|CWE|</a:t>
            </a:r>
            <a:r>
              <a:rPr lang="en-US" sz="1400" dirty="0">
                <a:highlight>
                  <a:srgbClr val="00FF00"/>
                </a:highlight>
              </a:rPr>
              <a:t>PLT644^Species tested for </a:t>
            </a:r>
            <a:r>
              <a:rPr lang="en-US" sz="1400" dirty="0" err="1">
                <a:highlight>
                  <a:srgbClr val="00FF00"/>
                </a:highlight>
              </a:rPr>
              <a:t>carbapenem</a:t>
            </a:r>
            <a:r>
              <a:rPr lang="en-US" sz="1400" dirty="0">
                <a:highlight>
                  <a:srgbClr val="00FF00"/>
                </a:highlight>
              </a:rPr>
              <a:t> </a:t>
            </a:r>
            <a:r>
              <a:rPr lang="en-US" sz="1400" dirty="0" smtClean="0">
                <a:highlight>
                  <a:srgbClr val="00FF00"/>
                </a:highlight>
              </a:rPr>
              <a:t>resistance^PLT|1|91288006^Acinetobacter </a:t>
            </a:r>
            <a:r>
              <a:rPr lang="en-US" sz="1400" dirty="0" err="1">
                <a:highlight>
                  <a:srgbClr val="00FF00"/>
                </a:highlight>
              </a:rPr>
              <a:t>baumannii^SCT</a:t>
            </a:r>
            <a:r>
              <a:rPr lang="en-US" sz="1400" dirty="0"/>
              <a:t>||||||F||||||||201903181236||||ISDH^L^^^^CLIA&amp;2.16.840.1.113883.19.4.6&amp;ISO^XX^^^15D0662599|550 W 16th Street^^Indianapolis^IN^46202</a:t>
            </a:r>
          </a:p>
          <a:p>
            <a:r>
              <a:rPr lang="en-US" sz="1400" dirty="0"/>
              <a:t>OBX|7|ST|81658-7^Suspected organism [Identifier] in Unspecified </a:t>
            </a:r>
            <a:r>
              <a:rPr lang="en-US" sz="1400" dirty="0" err="1"/>
              <a:t>specimen^LN</a:t>
            </a:r>
            <a:r>
              <a:rPr lang="en-US" sz="1400" dirty="0"/>
              <a:t>||Acinetobacter </a:t>
            </a:r>
            <a:r>
              <a:rPr lang="en-US" sz="1400" dirty="0" err="1"/>
              <a:t>baumanii</a:t>
            </a:r>
            <a:r>
              <a:rPr lang="en-US" sz="1400" dirty="0"/>
              <a:t> complex||||||F||||||||201903181236||||ISDH^L^^^^CLIA&amp;2.16.840.1.113883.19.4.6&amp;ISO^XX^^^15D0662599|550 W 16th Street^^Indianapolis^IN^46202</a:t>
            </a:r>
          </a:p>
          <a:p>
            <a:r>
              <a:rPr lang="en-US" sz="1400" dirty="0"/>
              <a:t>OBR|2||C19000082-01^STARLIMS.IN.Stag^2.16.840.1.114222.4.3.2.4.2^ISO|50545-3^Bacterial </a:t>
            </a:r>
            <a:r>
              <a:rPr lang="en-US" sz="1400" dirty="0" err="1"/>
              <a:t>Susc</a:t>
            </a:r>
            <a:r>
              <a:rPr lang="en-US" sz="1400" dirty="0"/>
              <a:t> </a:t>
            </a:r>
            <a:r>
              <a:rPr lang="en-US" sz="1400" dirty="0" err="1"/>
              <a:t>Pnl</a:t>
            </a:r>
            <a:r>
              <a:rPr lang="en-US" sz="1400" dirty="0"/>
              <a:t> </a:t>
            </a:r>
            <a:r>
              <a:rPr lang="en-US" sz="1400" dirty="0" err="1"/>
              <a:t>Islt</a:t>
            </a:r>
            <a:r>
              <a:rPr lang="en-US" sz="1400" dirty="0"/>
              <a:t> MIC^LN|||20190318|||||||||26559^^^^^^^^STARLIMS.IN.Stag&amp;2.16.840.1.114222.4.3.2.4.2&amp;ISO^^^^XX||||||20190318123211-0400|||F|</a:t>
            </a:r>
            <a:r>
              <a:rPr lang="en-US" sz="1400" dirty="0">
                <a:highlight>
                  <a:srgbClr val="00FF00"/>
                </a:highlight>
              </a:rPr>
              <a:t>PLT644&amp;Species tested for </a:t>
            </a:r>
            <a:r>
              <a:rPr lang="en-US" sz="1400" dirty="0" err="1">
                <a:highlight>
                  <a:srgbClr val="00FF00"/>
                </a:highlight>
              </a:rPr>
              <a:t>carbapenem</a:t>
            </a:r>
            <a:r>
              <a:rPr lang="en-US" sz="1400">
                <a:highlight>
                  <a:srgbClr val="00FF00"/>
                </a:highlight>
              </a:rPr>
              <a:t> </a:t>
            </a:r>
            <a:r>
              <a:rPr lang="en-US" sz="1400" smtClean="0">
                <a:highlight>
                  <a:srgbClr val="00FF00"/>
                </a:highlight>
              </a:rPr>
              <a:t>resistance&amp;PLT^1^Acinetobacter </a:t>
            </a:r>
            <a:r>
              <a:rPr lang="en-US" sz="1400" dirty="0" err="1" smtClean="0">
                <a:highlight>
                  <a:srgbClr val="00FF00"/>
                </a:highlight>
              </a:rPr>
              <a:t>baumannii</a:t>
            </a:r>
            <a:r>
              <a:rPr lang="en-US" sz="1400" dirty="0" smtClean="0"/>
              <a:t>|||</a:t>
            </a:r>
            <a:r>
              <a:rPr lang="en-US" sz="1400" dirty="0" smtClean="0">
                <a:highlight>
                  <a:srgbClr val="00FFFF"/>
                </a:highlight>
              </a:rPr>
              <a:t>^</a:t>
            </a:r>
            <a:r>
              <a:rPr lang="en-US" sz="1400" dirty="0">
                <a:highlight>
                  <a:srgbClr val="00FFFF"/>
                </a:highlight>
              </a:rPr>
              <a:t>C19000082-02-1&amp;STARLIMS.IN.Stag&amp;2.16.840.1.114222.4.3.2.4.2&amp;ISO</a:t>
            </a:r>
          </a:p>
          <a:p>
            <a:r>
              <a:rPr lang="en-US" sz="1400" dirty="0"/>
              <a:t>OBX|1|SN|12-5^Amikacin </a:t>
            </a:r>
            <a:r>
              <a:rPr lang="en-US" sz="1400" dirty="0" err="1"/>
              <a:t>Islt</a:t>
            </a:r>
            <a:r>
              <a:rPr lang="en-US" sz="1400" dirty="0"/>
              <a:t> MIC^LN||&gt;^32|ug/</a:t>
            </a:r>
            <a:r>
              <a:rPr lang="en-US" sz="1400" dirty="0" err="1"/>
              <a:t>mL^microgram</a:t>
            </a:r>
            <a:r>
              <a:rPr lang="en-US" sz="1400" dirty="0"/>
              <a:t> per </a:t>
            </a:r>
            <a:r>
              <a:rPr lang="en-US" sz="1400" dirty="0" err="1"/>
              <a:t>milliliter^UCUM</a:t>
            </a:r>
            <a:r>
              <a:rPr lang="en-US" sz="1400" dirty="0"/>
              <a:t>|||||F|||20190318|||39334004^broth microdilution susceptibility </a:t>
            </a:r>
            <a:r>
              <a:rPr lang="en-US" sz="1400" dirty="0" err="1"/>
              <a:t>test^SCT</a:t>
            </a:r>
            <a:r>
              <a:rPr lang="en-US" sz="1400" dirty="0"/>
              <a:t>||20190318123211-0400||||ISDH^L^^^^CLIA&amp;2.16.840.1.113883.19.4.6&amp;ISO^XX^^^15D0662599|550 W 16th Street^^Indianapolis^IN^46202</a:t>
            </a:r>
          </a:p>
          <a:p>
            <a:r>
              <a:rPr lang="en-US" sz="1400" dirty="0"/>
              <a:t>OBX|2|SN|6644-9^Cefepime </a:t>
            </a:r>
            <a:r>
              <a:rPr lang="en-US" sz="1400" dirty="0" err="1"/>
              <a:t>Islt</a:t>
            </a:r>
            <a:r>
              <a:rPr lang="en-US" sz="1400" dirty="0"/>
              <a:t> MIC^LN||&gt;^16|ug/</a:t>
            </a:r>
            <a:r>
              <a:rPr lang="en-US" sz="1400" dirty="0" err="1"/>
              <a:t>mL^microgram</a:t>
            </a:r>
            <a:r>
              <a:rPr lang="en-US" sz="1400" dirty="0"/>
              <a:t> per </a:t>
            </a:r>
            <a:r>
              <a:rPr lang="en-US" sz="1400" dirty="0" err="1"/>
              <a:t>milliliter^UCUM</a:t>
            </a:r>
            <a:r>
              <a:rPr lang="en-US" sz="1400" dirty="0"/>
              <a:t>|||||F|||20190318|||39334004^broth microdilution susceptibility </a:t>
            </a:r>
            <a:r>
              <a:rPr lang="en-US" sz="1400" dirty="0" err="1"/>
              <a:t>test^SCT</a:t>
            </a:r>
            <a:r>
              <a:rPr lang="en-US" sz="1400" dirty="0"/>
              <a:t>||20190318123211-0400||||ISDH^L^^^^CLIA&amp;2.16.840.1.113883.19.4.6&amp;ISO^XX^^^15D0662599|550 W 16th Street^^Indianapolis^IN^46202</a:t>
            </a:r>
          </a:p>
          <a:p>
            <a:r>
              <a:rPr lang="en-US" sz="1400" dirty="0"/>
              <a:t>OBX|3|SN|108-1^Cefotaxime </a:t>
            </a:r>
            <a:r>
              <a:rPr lang="en-US" sz="1400" dirty="0" err="1"/>
              <a:t>Islt</a:t>
            </a:r>
            <a:r>
              <a:rPr lang="en-US" sz="1400" dirty="0"/>
              <a:t> MIC^LN||&gt;^32|ug/</a:t>
            </a:r>
            <a:r>
              <a:rPr lang="en-US" sz="1400" dirty="0" err="1"/>
              <a:t>mL^microgram</a:t>
            </a:r>
            <a:r>
              <a:rPr lang="en-US" sz="1400" dirty="0"/>
              <a:t> per </a:t>
            </a:r>
            <a:r>
              <a:rPr lang="en-US" sz="1400" dirty="0" err="1"/>
              <a:t>milliliter^UCUM</a:t>
            </a:r>
            <a:r>
              <a:rPr lang="en-US" sz="1400" dirty="0"/>
              <a:t>|||||F|||20190318|||39334004^broth microdilution susceptibility </a:t>
            </a:r>
            <a:r>
              <a:rPr lang="en-US" sz="1400" dirty="0" err="1"/>
              <a:t>test^SCT</a:t>
            </a:r>
            <a:r>
              <a:rPr lang="en-US" sz="1400" dirty="0"/>
              <a:t>||20190318123211-0400||||ISDH^L^^^^CLIA&amp;2.16.840.1.113883.19.4.6&amp;ISO^XX^^^15D0662599|550 W 16th Street^^Indianapolis^IN^46202</a:t>
            </a:r>
          </a:p>
          <a:p>
            <a:r>
              <a:rPr lang="en-US" sz="1400" dirty="0"/>
              <a:t>…</a:t>
            </a:r>
          </a:p>
          <a:p>
            <a:r>
              <a:rPr lang="en-US" sz="1400" dirty="0"/>
              <a:t>SPM|1|54546&amp;ISDH-Lab&amp;2.16.840.1.113883.19.3.2.3&amp;ISO^C19000082&amp;STARLIMS.IN.Stag&amp;2.16.840.1.114222.4.3.3.2.4.2&amp;ISO||446577002^Swab obtained during </a:t>
            </a:r>
            <a:r>
              <a:rPr lang="en-US" sz="1400" dirty="0" err="1"/>
              <a:t>autopsy^SCT</a:t>
            </a:r>
            <a:r>
              <a:rPr lang="en-US" sz="1400" dirty="0"/>
              <a:t>|||||||||||||20190318|201903181141-0400</a:t>
            </a:r>
          </a:p>
        </p:txBody>
      </p:sp>
    </p:spTree>
    <p:extLst>
      <p:ext uri="{BB962C8B-B14F-4D97-AF65-F5344CB8AC3E}">
        <p14:creationId xmlns:p14="http://schemas.microsoft.com/office/powerpoint/2010/main" val="2590246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489</Words>
  <Application>Microsoft Office PowerPoint</Application>
  <PresentationFormat>Widescreen</PresentationFormat>
  <Paragraphs>54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The problem</vt:lpstr>
      <vt:lpstr>Parent Child Linking</vt:lpstr>
      <vt:lpstr>HL7 fields used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 Child Linking</dc:title>
  <dc:creator>Amanda Santander</dc:creator>
  <cp:lastModifiedBy>Merrick, Riki | APHL</cp:lastModifiedBy>
  <cp:revision>7</cp:revision>
  <dcterms:created xsi:type="dcterms:W3CDTF">2019-10-11T17:21:17Z</dcterms:created>
  <dcterms:modified xsi:type="dcterms:W3CDTF">2019-10-15T12:36:26Z</dcterms:modified>
</cp:coreProperties>
</file>