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93" r:id="rId2"/>
    <p:sldId id="294" r:id="rId3"/>
    <p:sldId id="295" r:id="rId4"/>
    <p:sldId id="296" r:id="rId5"/>
    <p:sldId id="297" r:id="rId6"/>
    <p:sldId id="307" r:id="rId7"/>
    <p:sldId id="298" r:id="rId8"/>
    <p:sldId id="302" r:id="rId9"/>
    <p:sldId id="303" r:id="rId10"/>
    <p:sldId id="306" r:id="rId11"/>
    <p:sldId id="304" r:id="rId12"/>
    <p:sldId id="305"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549" autoAdjust="0"/>
    <p:restoredTop sz="95507" autoAdjust="0"/>
  </p:normalViewPr>
  <p:slideViewPr>
    <p:cSldViewPr snapToGrid="0">
      <p:cViewPr varScale="1">
        <p:scale>
          <a:sx n="93" d="100"/>
          <a:sy n="93" d="100"/>
        </p:scale>
        <p:origin x="369"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DB4C55D-44D3-42AA-B5FF-54674277A4E6}" type="datetimeFigureOut">
              <a:rPr lang="en-US" smtClean="0"/>
              <a:t>1/11/2022</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FCC0355-7B3C-48FE-931F-ED1BE7EDA65E}" type="slidenum">
              <a:rPr lang="en-US" smtClean="0"/>
              <a:t>‹#›</a:t>
            </a:fld>
            <a:endParaRPr lang="en-US" dirty="0"/>
          </a:p>
        </p:txBody>
      </p:sp>
    </p:spTree>
    <p:extLst>
      <p:ext uri="{BB962C8B-B14F-4D97-AF65-F5344CB8AC3E}">
        <p14:creationId xmlns:p14="http://schemas.microsoft.com/office/powerpoint/2010/main" val="355881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CC0355-7B3C-48FE-931F-ED1BE7EDA65E}" type="slidenum">
              <a:rPr lang="en-US" smtClean="0"/>
              <a:t>1</a:t>
            </a:fld>
            <a:endParaRPr lang="en-US" dirty="0"/>
          </a:p>
        </p:txBody>
      </p:sp>
    </p:spTree>
    <p:extLst>
      <p:ext uri="{BB962C8B-B14F-4D97-AF65-F5344CB8AC3E}">
        <p14:creationId xmlns:p14="http://schemas.microsoft.com/office/powerpoint/2010/main" val="15750537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457200" y="1558549"/>
            <a:ext cx="6400800" cy="1752600"/>
          </a:xfrm>
        </p:spPr>
        <p:txBody>
          <a:bodyPr/>
          <a:lstStyle>
            <a:lvl1pPr marL="0" indent="0" algn="l">
              <a:buNone/>
              <a:defRPr sz="2400">
                <a:solidFill>
                  <a:schemeClr val="tx1">
                    <a:tint val="75000"/>
                  </a:schemeClr>
                </a:solidFill>
                <a:latin typeface="+mn-lt"/>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sz="2100" dirty="0">
                <a:solidFill>
                  <a:schemeClr val="tx1">
                    <a:lumMod val="65000"/>
                    <a:lumOff val="35000"/>
                  </a:schemeClr>
                </a:solidFill>
                <a:latin typeface="Avenir" panose="02000503040000020003" pitchFamily="2" charset="0"/>
                <a:cs typeface="Arial-Mdm-FC"/>
              </a:rPr>
              <a:t>Subtitle goes here. Note: please use </a:t>
            </a:r>
            <a:r>
              <a:rPr lang="en-US" sz="2100" dirty="0" err="1">
                <a:solidFill>
                  <a:schemeClr val="tx1">
                    <a:lumMod val="65000"/>
                    <a:lumOff val="35000"/>
                  </a:schemeClr>
                </a:solidFill>
                <a:latin typeface="Avenir" panose="02000503040000020003" pitchFamily="2" charset="0"/>
                <a:cs typeface="Arial-Mdm-FC"/>
              </a:rPr>
              <a:t>Avenir</a:t>
            </a:r>
            <a:r>
              <a:rPr lang="en-US" sz="2100" dirty="0">
                <a:solidFill>
                  <a:schemeClr val="tx1">
                    <a:lumMod val="65000"/>
                    <a:lumOff val="35000"/>
                  </a:schemeClr>
                </a:solidFill>
                <a:latin typeface="Avenir" panose="02000503040000020003" pitchFamily="2" charset="0"/>
                <a:cs typeface="Arial-Mdm-FC"/>
              </a:rPr>
              <a:t> book font</a:t>
            </a:r>
          </a:p>
        </p:txBody>
      </p:sp>
      <p:sp>
        <p:nvSpPr>
          <p:cNvPr id="4" name="Title 3"/>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460882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3300">
                <a:latin typeface="+mn-lt"/>
              </a:defRPr>
            </a:lvl1pPr>
          </a:lstStyle>
          <a:p>
            <a:r>
              <a:rPr lang="en-US" sz="3000" dirty="0">
                <a:solidFill>
                  <a:srgbClr val="101957"/>
                </a:solidFill>
                <a:latin typeface="Avenir" panose="02000503040000020003" pitchFamily="2" charset="0"/>
                <a:cs typeface="Arial-Mdm-FC"/>
              </a:rPr>
              <a:t>Section Header</a:t>
            </a:r>
            <a:endParaRPr lang="en-US" dirty="0"/>
          </a:p>
        </p:txBody>
      </p:sp>
      <p:sp>
        <p:nvSpPr>
          <p:cNvPr id="6" name="Text Placeholder 5"/>
          <p:cNvSpPr>
            <a:spLocks noGrp="1"/>
          </p:cNvSpPr>
          <p:nvPr>
            <p:ph type="body" sz="quarter" idx="10"/>
          </p:nvPr>
        </p:nvSpPr>
        <p:spPr>
          <a:xfrm>
            <a:off x="170482" y="1336983"/>
            <a:ext cx="8849694" cy="4746323"/>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91197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85"/>
            <a:ext cx="6115050" cy="906463"/>
          </a:xfrm>
        </p:spPr>
        <p:txBody>
          <a:bodyPr anchor="ctr">
            <a:normAutofit/>
          </a:bodyPr>
          <a:lstStyle>
            <a:lvl1pPr marL="0" indent="0" algn="ctr">
              <a:buNone/>
              <a:defRPr sz="2700" baseline="0">
                <a:solidFill>
                  <a:schemeClr val="bg1"/>
                </a:solidFill>
                <a:latin typeface="+mj-lt"/>
              </a:defRPr>
            </a:lvl1pPr>
          </a:lstStyle>
          <a:p>
            <a:pPr lvl="0"/>
            <a:r>
              <a:rPr lang="en-US" dirty="0"/>
              <a:t>Insert Title Here</a:t>
            </a:r>
          </a:p>
        </p:txBody>
      </p:sp>
    </p:spTree>
    <p:extLst>
      <p:ext uri="{BB962C8B-B14F-4D97-AF65-F5344CB8AC3E}">
        <p14:creationId xmlns:p14="http://schemas.microsoft.com/office/powerpoint/2010/main" val="1254551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6"/>
            <a:ext cx="4038600" cy="4525963"/>
          </a:xfrm>
        </p:spPr>
        <p:txBody>
          <a:bodyPr/>
          <a:lstStyle>
            <a:lvl1pPr>
              <a:defRPr sz="2100">
                <a:solidFill>
                  <a:srgbClr val="101957"/>
                </a:solidFill>
                <a:latin typeface="+mn-lt"/>
              </a:defRPr>
            </a:lvl1pPr>
            <a:lvl2pPr>
              <a:defRPr sz="1800">
                <a:solidFill>
                  <a:srgbClr val="101957"/>
                </a:solidFill>
                <a:latin typeface="+mn-lt"/>
              </a:defRPr>
            </a:lvl2pPr>
            <a:lvl3pPr>
              <a:defRPr sz="1500">
                <a:solidFill>
                  <a:srgbClr val="101957"/>
                </a:solidFill>
                <a:latin typeface="+mn-lt"/>
              </a:defRPr>
            </a:lvl3pPr>
            <a:lvl4pPr>
              <a:defRPr sz="1350">
                <a:solidFill>
                  <a:srgbClr val="101957"/>
                </a:solidFill>
                <a:latin typeface="+mn-lt"/>
              </a:defRPr>
            </a:lvl4pPr>
            <a:lvl5pPr>
              <a:defRPr sz="1350">
                <a:solidFill>
                  <a:srgbClr val="101957"/>
                </a:solidFill>
                <a:latin typeface="+mn-lt"/>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6"/>
            <a:ext cx="4038600" cy="4525963"/>
          </a:xfrm>
        </p:spPr>
        <p:txBody>
          <a:bodyPr/>
          <a:lstStyle>
            <a:lvl1pPr>
              <a:defRPr sz="2100">
                <a:solidFill>
                  <a:srgbClr val="101957"/>
                </a:solidFill>
                <a:latin typeface="+mn-lt"/>
              </a:defRPr>
            </a:lvl1pPr>
            <a:lvl2pPr>
              <a:defRPr sz="1800">
                <a:solidFill>
                  <a:srgbClr val="101957"/>
                </a:solidFill>
                <a:latin typeface="+mn-lt"/>
              </a:defRPr>
            </a:lvl2pPr>
            <a:lvl3pPr>
              <a:defRPr sz="1500">
                <a:solidFill>
                  <a:srgbClr val="101957"/>
                </a:solidFill>
                <a:latin typeface="+mn-lt"/>
              </a:defRPr>
            </a:lvl3pPr>
            <a:lvl4pPr>
              <a:defRPr sz="1350">
                <a:solidFill>
                  <a:srgbClr val="101957"/>
                </a:solidFill>
                <a:latin typeface="+mn-lt"/>
              </a:defRPr>
            </a:lvl4pPr>
            <a:lvl5pPr>
              <a:defRPr sz="1350">
                <a:solidFill>
                  <a:srgbClr val="101957"/>
                </a:solidFill>
                <a:latin typeface="+mn-lt"/>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ctrTitle"/>
          </p:nvPr>
        </p:nvSpPr>
        <p:spPr>
          <a:xfrm>
            <a:off x="381000" y="328083"/>
            <a:ext cx="6064250" cy="698500"/>
          </a:xfrm>
        </p:spPr>
        <p:txBody>
          <a:bodyPr>
            <a:normAutofit/>
          </a:bodyPr>
          <a:lstStyle>
            <a:lvl1pPr>
              <a:defRPr>
                <a:latin typeface="+mn-lt"/>
              </a:defRPr>
            </a:lvl1pPr>
          </a:lstStyle>
          <a:p>
            <a:pPr algn="l">
              <a:lnSpc>
                <a:spcPct val="80000"/>
              </a:lnSpc>
            </a:pPr>
            <a:r>
              <a:rPr lang="en-US" sz="3000" dirty="0">
                <a:solidFill>
                  <a:srgbClr val="101957"/>
                </a:solidFill>
                <a:latin typeface="Avenir" panose="02000503040000020003" pitchFamily="2" charset="0"/>
              </a:rPr>
              <a:t>Click to edit Master title style</a:t>
            </a:r>
            <a:endParaRPr lang="en-US" sz="3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993836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1800" b="1">
                <a:solidFill>
                  <a:srgbClr val="101957"/>
                </a:solidFill>
                <a:latin typeface="+mn-lt"/>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solidFill>
                  <a:srgbClr val="101957"/>
                </a:solidFill>
                <a:latin typeface="+mn-lt"/>
              </a:defRPr>
            </a:lvl1pPr>
            <a:lvl2pPr>
              <a:defRPr sz="1500">
                <a:solidFill>
                  <a:srgbClr val="101957"/>
                </a:solidFill>
                <a:latin typeface="+mn-lt"/>
              </a:defRPr>
            </a:lvl2pPr>
            <a:lvl3pPr>
              <a:defRPr sz="1350">
                <a:solidFill>
                  <a:srgbClr val="101957"/>
                </a:solidFill>
                <a:latin typeface="+mn-lt"/>
              </a:defRPr>
            </a:lvl3pPr>
            <a:lvl4pPr>
              <a:defRPr sz="1200">
                <a:solidFill>
                  <a:srgbClr val="101957"/>
                </a:solidFill>
                <a:latin typeface="+mn-lt"/>
              </a:defRPr>
            </a:lvl4pPr>
            <a:lvl5pPr>
              <a:defRPr sz="1200">
                <a:solidFill>
                  <a:srgbClr val="101957"/>
                </a:solidFill>
                <a:latin typeface="+mn-lt"/>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1800" b="1">
                <a:solidFill>
                  <a:srgbClr val="101957"/>
                </a:solidFill>
                <a:latin typeface="+mn-lt"/>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800">
                <a:solidFill>
                  <a:srgbClr val="101957"/>
                </a:solidFill>
                <a:latin typeface="+mn-lt"/>
              </a:defRPr>
            </a:lvl1pPr>
            <a:lvl2pPr>
              <a:defRPr sz="1500">
                <a:solidFill>
                  <a:srgbClr val="101957"/>
                </a:solidFill>
                <a:latin typeface="+mn-lt"/>
              </a:defRPr>
            </a:lvl2pPr>
            <a:lvl3pPr>
              <a:defRPr sz="1350">
                <a:solidFill>
                  <a:srgbClr val="101957"/>
                </a:solidFill>
                <a:latin typeface="+mn-lt"/>
              </a:defRPr>
            </a:lvl3pPr>
            <a:lvl4pPr>
              <a:defRPr sz="1200">
                <a:solidFill>
                  <a:srgbClr val="101957"/>
                </a:solidFill>
                <a:latin typeface="+mn-lt"/>
              </a:defRPr>
            </a:lvl4pPr>
            <a:lvl5pPr>
              <a:defRPr sz="1200">
                <a:solidFill>
                  <a:srgbClr val="101957"/>
                </a:solidFill>
                <a:latin typeface="+mn-lt"/>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p:cNvSpPr>
            <a:spLocks noGrp="1"/>
          </p:cNvSpPr>
          <p:nvPr>
            <p:ph type="ctrTitle"/>
          </p:nvPr>
        </p:nvSpPr>
        <p:spPr>
          <a:xfrm>
            <a:off x="381000" y="328083"/>
            <a:ext cx="6064250" cy="698500"/>
          </a:xfrm>
        </p:spPr>
        <p:txBody>
          <a:bodyPr>
            <a:normAutofit/>
          </a:bodyPr>
          <a:lstStyle>
            <a:lvl1pPr>
              <a:defRPr>
                <a:latin typeface="+mj-lt"/>
              </a:defRPr>
            </a:lvl1pPr>
          </a:lstStyle>
          <a:p>
            <a:pPr algn="l">
              <a:lnSpc>
                <a:spcPct val="80000"/>
              </a:lnSpc>
            </a:pPr>
            <a:r>
              <a:rPr lang="en-US" sz="3000" dirty="0">
                <a:solidFill>
                  <a:srgbClr val="101957"/>
                </a:solidFill>
                <a:latin typeface="Avenir" panose="02000503040000020003" pitchFamily="2" charset="0"/>
              </a:rPr>
              <a:t>Click to edit Master title style</a:t>
            </a:r>
            <a:endParaRPr lang="en-US" sz="3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4053470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381000" y="328083"/>
            <a:ext cx="6064250" cy="698500"/>
          </a:xfrm>
        </p:spPr>
        <p:txBody>
          <a:bodyPr>
            <a:normAutofit/>
          </a:bodyPr>
          <a:lstStyle>
            <a:lvl1pPr>
              <a:defRPr>
                <a:latin typeface="+mj-lt"/>
              </a:defRPr>
            </a:lvl1pPr>
          </a:lstStyle>
          <a:p>
            <a:pPr algn="l">
              <a:lnSpc>
                <a:spcPct val="80000"/>
              </a:lnSpc>
            </a:pPr>
            <a:r>
              <a:rPr lang="en-US" sz="3000" dirty="0">
                <a:solidFill>
                  <a:srgbClr val="101957"/>
                </a:solidFill>
                <a:latin typeface="Avenir" panose="02000503040000020003" pitchFamily="2" charset="0"/>
              </a:rPr>
              <a:t>Click to edit Master title style</a:t>
            </a:r>
            <a:endParaRPr lang="en-US" sz="3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525722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TextBox 7"/>
          <p:cNvSpPr txBox="1"/>
          <p:nvPr userDrawn="1"/>
        </p:nvSpPr>
        <p:spPr>
          <a:xfrm>
            <a:off x="5609168" y="4808343"/>
            <a:ext cx="3280833" cy="1361911"/>
          </a:xfrm>
          <a:prstGeom prst="rect">
            <a:avLst/>
          </a:prstGeom>
          <a:noFill/>
        </p:spPr>
        <p:txBody>
          <a:bodyPr wrap="square" rtlCol="0">
            <a:spAutoFit/>
          </a:bodyPr>
          <a:lstStyle/>
          <a:p>
            <a:pPr algn="r"/>
            <a:r>
              <a:rPr lang="en-US" sz="1200" dirty="0">
                <a:solidFill>
                  <a:srgbClr val="152754"/>
                </a:solidFill>
                <a:latin typeface="+mn-lt"/>
                <a:cs typeface="Arial-Mdm-FC"/>
              </a:rPr>
              <a:t>CSTE National Office</a:t>
            </a:r>
          </a:p>
          <a:p>
            <a:pPr algn="r"/>
            <a:r>
              <a:rPr lang="en-US" sz="975" dirty="0">
                <a:solidFill>
                  <a:schemeClr val="tx1">
                    <a:lumMod val="65000"/>
                    <a:lumOff val="35000"/>
                  </a:schemeClr>
                </a:solidFill>
                <a:latin typeface="+mn-lt"/>
                <a:cs typeface="Arial-Lgt-FC"/>
              </a:rPr>
              <a:t>2872 Woodcock Boulevard, Suite 250</a:t>
            </a:r>
          </a:p>
          <a:p>
            <a:pPr algn="r"/>
            <a:r>
              <a:rPr lang="en-US" sz="975" dirty="0">
                <a:solidFill>
                  <a:schemeClr val="tx1">
                    <a:lumMod val="65000"/>
                    <a:lumOff val="35000"/>
                  </a:schemeClr>
                </a:solidFill>
                <a:latin typeface="+mn-lt"/>
                <a:cs typeface="Arial-Lgt-FC"/>
              </a:rPr>
              <a:t>Atlanta, Georgia 30341</a:t>
            </a:r>
          </a:p>
          <a:p>
            <a:pPr algn="r"/>
            <a:endParaRPr lang="en-US" sz="975" dirty="0">
              <a:solidFill>
                <a:schemeClr val="tx1">
                  <a:lumMod val="65000"/>
                  <a:lumOff val="35000"/>
                </a:schemeClr>
              </a:solidFill>
              <a:latin typeface="+mn-lt"/>
              <a:cs typeface="Arial-Lgt-FC"/>
            </a:endParaRPr>
          </a:p>
          <a:p>
            <a:pPr algn="r"/>
            <a:r>
              <a:rPr lang="en-US" sz="975" dirty="0">
                <a:solidFill>
                  <a:schemeClr val="tx1">
                    <a:lumMod val="65000"/>
                    <a:lumOff val="35000"/>
                  </a:schemeClr>
                </a:solidFill>
                <a:latin typeface="+mn-lt"/>
                <a:cs typeface="Arial-Lgt-FC"/>
              </a:rPr>
              <a:t>770.458.3811</a:t>
            </a:r>
          </a:p>
          <a:p>
            <a:pPr algn="r"/>
            <a:r>
              <a:rPr lang="en-US" sz="825" b="1" dirty="0">
                <a:solidFill>
                  <a:schemeClr val="tx1">
                    <a:lumMod val="65000"/>
                    <a:lumOff val="35000"/>
                  </a:schemeClr>
                </a:solidFill>
                <a:latin typeface="+mn-lt"/>
                <a:cs typeface="Arial-Lgt-FC"/>
              </a:rPr>
              <a:t> </a:t>
            </a:r>
            <a:r>
              <a:rPr lang="en-US" sz="975" dirty="0">
                <a:solidFill>
                  <a:schemeClr val="tx1">
                    <a:lumMod val="65000"/>
                    <a:lumOff val="35000"/>
                  </a:schemeClr>
                </a:solidFill>
                <a:latin typeface="+mn-lt"/>
                <a:cs typeface="Arial-Lgt-FC"/>
              </a:rPr>
              <a:t>770.458.8516</a:t>
            </a:r>
          </a:p>
          <a:p>
            <a:pPr algn="r"/>
            <a:r>
              <a:rPr lang="en-US" sz="975" dirty="0">
                <a:solidFill>
                  <a:schemeClr val="tx1">
                    <a:lumMod val="65000"/>
                    <a:lumOff val="35000"/>
                  </a:schemeClr>
                </a:solidFill>
                <a:latin typeface="+mn-lt"/>
                <a:cs typeface="Arial-Lgt-FC"/>
              </a:rPr>
              <a:t>mlichtenstein@cste.org</a:t>
            </a:r>
          </a:p>
          <a:p>
            <a:pPr algn="r"/>
            <a:endParaRPr lang="en-US" sz="1200" dirty="0">
              <a:latin typeface="+mn-lt"/>
            </a:endParaRPr>
          </a:p>
        </p:txBody>
      </p:sp>
    </p:spTree>
    <p:extLst>
      <p:ext uri="{BB962C8B-B14F-4D97-AF65-F5344CB8AC3E}">
        <p14:creationId xmlns:p14="http://schemas.microsoft.com/office/powerpoint/2010/main" val="602760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6"/>
            <a:ext cx="5928102" cy="742089"/>
          </a:xfrm>
        </p:spPr>
        <p:txBody>
          <a:bodyPr anchor="b">
            <a:normAutofit/>
          </a:bodyPr>
          <a:lstStyle>
            <a:lvl1pPr algn="l">
              <a:defRPr sz="1800" b="0">
                <a:latin typeface="+mj-lt"/>
              </a:defRPr>
            </a:lvl1pPr>
          </a:lstStyle>
          <a:p>
            <a:r>
              <a:rPr lang="en-US" sz="3000" dirty="0">
                <a:solidFill>
                  <a:srgbClr val="101957"/>
                </a:solidFill>
                <a:latin typeface="Avenir" panose="02000503040000020003" pitchFamily="2" charset="0"/>
                <a:cs typeface="Arial-Mdm-FC"/>
              </a:rPr>
              <a:t>Header</a:t>
            </a:r>
            <a:endParaRPr lang="en-US" dirty="0"/>
          </a:p>
        </p:txBody>
      </p:sp>
      <p:sp>
        <p:nvSpPr>
          <p:cNvPr id="3" name="Content Placeholder 2"/>
          <p:cNvSpPr>
            <a:spLocks noGrp="1"/>
          </p:cNvSpPr>
          <p:nvPr>
            <p:ph idx="1" hasCustomPrompt="1"/>
          </p:nvPr>
        </p:nvSpPr>
        <p:spPr>
          <a:xfrm>
            <a:off x="3575050" y="1435103"/>
            <a:ext cx="5111750" cy="4691063"/>
          </a:xfrm>
        </p:spPr>
        <p:txBody>
          <a:bodyPr/>
          <a:lstStyle>
            <a:lvl1pPr algn="l">
              <a:defRPr sz="2400">
                <a:latin typeface="+mn-lt"/>
              </a:defRPr>
            </a:lvl1pPr>
            <a:lvl2pPr marL="600060" indent="-257168" algn="l">
              <a:lnSpc>
                <a:spcPct val="130000"/>
              </a:lnSpc>
              <a:buFont typeface="Arial"/>
              <a:buChar char="•"/>
              <a:defRPr sz="1200"/>
            </a:lvl2pPr>
            <a:lvl3pPr marL="600060" indent="0">
              <a:buNone/>
              <a:defRPr sz="900"/>
            </a:lvl3pPr>
            <a:lvl4pPr>
              <a:defRPr sz="1500"/>
            </a:lvl4pPr>
            <a:lvl5pPr>
              <a:defRPr sz="1500"/>
            </a:lvl5pPr>
            <a:lvl6pPr>
              <a:defRPr sz="1500"/>
            </a:lvl6pPr>
            <a:lvl7pPr>
              <a:defRPr sz="1500"/>
            </a:lvl7pPr>
            <a:lvl8pPr>
              <a:defRPr sz="1500"/>
            </a:lvl8pPr>
            <a:lvl9pPr>
              <a:defRPr sz="1500"/>
            </a:lvl9pPr>
          </a:lstStyle>
          <a:p>
            <a:pPr algn="l"/>
            <a:r>
              <a:rPr lang="en-US" dirty="0" err="1">
                <a:solidFill>
                  <a:srgbClr val="585543"/>
                </a:solidFill>
                <a:latin typeface="Avenir" panose="02000503040000020003" pitchFamily="2" charset="0"/>
                <a:cs typeface="Arial-Mdm-FC"/>
              </a:rPr>
              <a:t>Subheader</a:t>
            </a:r>
            <a:endParaRPr lang="en-US" dirty="0">
              <a:solidFill>
                <a:srgbClr val="585543"/>
              </a:solidFill>
              <a:latin typeface="Avenir" panose="02000503040000020003" pitchFamily="2" charset="0"/>
              <a:cs typeface="Arial-Lgt-FC"/>
            </a:endParaRPr>
          </a:p>
          <a:p>
            <a:pPr algn="l"/>
            <a:r>
              <a:rPr lang="en-US" sz="1500" dirty="0">
                <a:solidFill>
                  <a:schemeClr val="tx1">
                    <a:lumMod val="65000"/>
                    <a:lumOff val="35000"/>
                  </a:schemeClr>
                </a:solidFill>
                <a:latin typeface="Avenir" panose="02000503040000020003" pitchFamily="2" charset="0"/>
                <a:cs typeface="Arial-Lgt-FC"/>
              </a:rPr>
              <a:t>Lorem ipsum dolor sit </a:t>
            </a:r>
            <a:r>
              <a:rPr lang="en-US" sz="1500" dirty="0" err="1">
                <a:solidFill>
                  <a:schemeClr val="tx1">
                    <a:lumMod val="65000"/>
                    <a:lumOff val="35000"/>
                  </a:schemeClr>
                </a:solidFill>
                <a:latin typeface="Avenir" panose="02000503040000020003" pitchFamily="2" charset="0"/>
                <a:cs typeface="Arial-Lgt-FC"/>
              </a:rPr>
              <a:t>amet</a:t>
            </a:r>
            <a:r>
              <a:rPr lang="en-US" sz="1500" dirty="0">
                <a:solidFill>
                  <a:schemeClr val="tx1">
                    <a:lumMod val="65000"/>
                    <a:lumOff val="35000"/>
                  </a:schemeClr>
                </a:solidFill>
                <a:latin typeface="Avenir" panose="02000503040000020003" pitchFamily="2" charset="0"/>
                <a:cs typeface="Arial-Lgt-FC"/>
              </a:rPr>
              <a:t>, id </a:t>
            </a:r>
            <a:r>
              <a:rPr lang="en-US" sz="1500" dirty="0" err="1">
                <a:solidFill>
                  <a:schemeClr val="tx1">
                    <a:lumMod val="65000"/>
                    <a:lumOff val="35000"/>
                  </a:schemeClr>
                </a:solidFill>
                <a:latin typeface="Avenir" panose="02000503040000020003" pitchFamily="2" charset="0"/>
                <a:cs typeface="Arial-Lgt-FC"/>
              </a:rPr>
              <a:t>reque</a:t>
            </a:r>
            <a:r>
              <a:rPr lang="en-US" sz="1500" dirty="0">
                <a:solidFill>
                  <a:schemeClr val="tx1">
                    <a:lumMod val="65000"/>
                    <a:lumOff val="35000"/>
                  </a:schemeClr>
                </a:solidFill>
                <a:latin typeface="Avenir" panose="02000503040000020003" pitchFamily="2" charset="0"/>
                <a:cs typeface="Arial-Lgt-FC"/>
              </a:rPr>
              <a:t> </a:t>
            </a:r>
            <a:r>
              <a:rPr lang="en-US" sz="1500" dirty="0" err="1">
                <a:solidFill>
                  <a:schemeClr val="tx1">
                    <a:lumMod val="65000"/>
                    <a:lumOff val="35000"/>
                  </a:schemeClr>
                </a:solidFill>
                <a:latin typeface="Avenir" panose="02000503040000020003" pitchFamily="2" charset="0"/>
                <a:cs typeface="Arial-Lgt-FC"/>
              </a:rPr>
              <a:t>appareat</a:t>
            </a:r>
            <a:r>
              <a:rPr lang="en-US" sz="1500" dirty="0">
                <a:solidFill>
                  <a:schemeClr val="tx1">
                    <a:lumMod val="65000"/>
                    <a:lumOff val="35000"/>
                  </a:schemeClr>
                </a:solidFill>
                <a:latin typeface="Avenir" panose="02000503040000020003" pitchFamily="2" charset="0"/>
                <a:cs typeface="Arial-Lgt-FC"/>
              </a:rPr>
              <a:t> per. </a:t>
            </a:r>
            <a:r>
              <a:rPr lang="en-US" sz="1500" dirty="0" err="1">
                <a:solidFill>
                  <a:schemeClr val="tx1">
                    <a:lumMod val="65000"/>
                    <a:lumOff val="35000"/>
                  </a:schemeClr>
                </a:solidFill>
                <a:latin typeface="Avenir" panose="02000503040000020003" pitchFamily="2" charset="0"/>
                <a:cs typeface="Arial-Lgt-FC"/>
              </a:rPr>
              <a:t>Te</a:t>
            </a:r>
            <a:r>
              <a:rPr lang="en-US" sz="1500" dirty="0">
                <a:solidFill>
                  <a:schemeClr val="tx1">
                    <a:lumMod val="65000"/>
                    <a:lumOff val="35000"/>
                  </a:schemeClr>
                </a:solidFill>
                <a:latin typeface="Avenir" panose="02000503040000020003" pitchFamily="2" charset="0"/>
                <a:cs typeface="Arial-Lgt-FC"/>
              </a:rPr>
              <a:t> </a:t>
            </a:r>
            <a:r>
              <a:rPr lang="en-US" sz="1500" dirty="0" err="1">
                <a:solidFill>
                  <a:schemeClr val="tx1">
                    <a:lumMod val="65000"/>
                    <a:lumOff val="35000"/>
                  </a:schemeClr>
                </a:solidFill>
                <a:latin typeface="Avenir" panose="02000503040000020003" pitchFamily="2" charset="0"/>
                <a:cs typeface="Arial-Lgt-FC"/>
              </a:rPr>
              <a:t>neglegentur</a:t>
            </a:r>
            <a:r>
              <a:rPr lang="en-US" sz="1500" dirty="0">
                <a:solidFill>
                  <a:schemeClr val="tx1">
                    <a:lumMod val="65000"/>
                    <a:lumOff val="35000"/>
                  </a:schemeClr>
                </a:solidFill>
                <a:latin typeface="Avenir" panose="02000503040000020003" pitchFamily="2" charset="0"/>
                <a:cs typeface="Arial-Lgt-FC"/>
              </a:rPr>
              <a:t> </a:t>
            </a:r>
            <a:r>
              <a:rPr lang="en-US" sz="1500" dirty="0" err="1">
                <a:solidFill>
                  <a:schemeClr val="tx1">
                    <a:lumMod val="65000"/>
                    <a:lumOff val="35000"/>
                  </a:schemeClr>
                </a:solidFill>
                <a:latin typeface="Avenir" panose="02000503040000020003" pitchFamily="2" charset="0"/>
                <a:cs typeface="Arial-Lgt-FC"/>
              </a:rPr>
              <a:t>comprehens</a:t>
            </a:r>
            <a:r>
              <a:rPr lang="en-US" sz="1500" dirty="0">
                <a:solidFill>
                  <a:schemeClr val="tx1">
                    <a:lumMod val="65000"/>
                    <a:lumOff val="35000"/>
                  </a:schemeClr>
                </a:solidFill>
                <a:latin typeface="Avenir" panose="02000503040000020003" pitchFamily="2" charset="0"/>
                <a:cs typeface="Arial-Lgt-FC"/>
              </a:rPr>
              <a:t> qui. Ne qui </a:t>
            </a:r>
            <a:r>
              <a:rPr lang="en-US" sz="1500" dirty="0" err="1">
                <a:solidFill>
                  <a:schemeClr val="tx1">
                    <a:lumMod val="65000"/>
                    <a:lumOff val="35000"/>
                  </a:schemeClr>
                </a:solidFill>
                <a:latin typeface="Avenir" panose="02000503040000020003" pitchFamily="2" charset="0"/>
                <a:cs typeface="Arial-Lgt-FC"/>
              </a:rPr>
              <a:t>eirmod</a:t>
            </a:r>
            <a:r>
              <a:rPr lang="en-US" sz="1500" dirty="0">
                <a:solidFill>
                  <a:schemeClr val="tx1">
                    <a:lumMod val="65000"/>
                    <a:lumOff val="35000"/>
                  </a:schemeClr>
                </a:solidFill>
                <a:latin typeface="Avenir" panose="02000503040000020003" pitchFamily="2" charset="0"/>
                <a:cs typeface="Arial-Lgt-FC"/>
              </a:rPr>
              <a:t> </a:t>
            </a:r>
            <a:r>
              <a:rPr lang="en-US" sz="1500" dirty="0" err="1">
                <a:solidFill>
                  <a:schemeClr val="tx1">
                    <a:lumMod val="65000"/>
                    <a:lumOff val="35000"/>
                  </a:schemeClr>
                </a:solidFill>
                <a:latin typeface="Avenir" panose="02000503040000020003" pitchFamily="2" charset="0"/>
                <a:cs typeface="Arial-Lgt-FC"/>
              </a:rPr>
              <a:t>mediocrem</a:t>
            </a:r>
            <a:r>
              <a:rPr lang="en-US" sz="1500" dirty="0">
                <a:solidFill>
                  <a:schemeClr val="tx1">
                    <a:lumMod val="65000"/>
                    <a:lumOff val="35000"/>
                  </a:schemeClr>
                </a:solidFill>
                <a:latin typeface="Avenir" panose="02000503040000020003" pitchFamily="2" charset="0"/>
                <a:cs typeface="Arial-Lgt-FC"/>
              </a:rPr>
              <a:t>. </a:t>
            </a:r>
            <a:r>
              <a:rPr lang="en-US" sz="1500" dirty="0" err="1">
                <a:solidFill>
                  <a:schemeClr val="tx1">
                    <a:lumMod val="65000"/>
                    <a:lumOff val="35000"/>
                  </a:schemeClr>
                </a:solidFill>
                <a:latin typeface="Avenir" panose="02000503040000020003" pitchFamily="2" charset="0"/>
                <a:cs typeface="Arial-Lgt-FC"/>
              </a:rPr>
              <a:t>Mentitum</a:t>
            </a:r>
            <a:r>
              <a:rPr lang="en-US" sz="1500" dirty="0">
                <a:solidFill>
                  <a:schemeClr val="tx1">
                    <a:lumMod val="65000"/>
                    <a:lumOff val="35000"/>
                  </a:schemeClr>
                </a:solidFill>
                <a:latin typeface="Avenir" panose="02000503040000020003" pitchFamily="2" charset="0"/>
                <a:cs typeface="Arial-Lgt-FC"/>
              </a:rPr>
              <a:t> </a:t>
            </a:r>
            <a:r>
              <a:rPr lang="en-US" sz="1500" dirty="0" err="1">
                <a:solidFill>
                  <a:schemeClr val="tx1">
                    <a:lumMod val="65000"/>
                    <a:lumOff val="35000"/>
                  </a:schemeClr>
                </a:solidFill>
                <a:latin typeface="Avenir" panose="02000503040000020003" pitchFamily="2" charset="0"/>
                <a:cs typeface="Arial-Lgt-FC"/>
              </a:rPr>
              <a:t>maluisset</a:t>
            </a:r>
            <a:r>
              <a:rPr lang="en-US" sz="1500" dirty="0">
                <a:solidFill>
                  <a:schemeClr val="tx1">
                    <a:lumMod val="65000"/>
                    <a:lumOff val="35000"/>
                  </a:schemeClr>
                </a:solidFill>
                <a:latin typeface="Avenir" panose="02000503040000020003" pitchFamily="2" charset="0"/>
                <a:cs typeface="Arial-Lgt-FC"/>
              </a:rPr>
              <a:t> et sea, </a:t>
            </a:r>
            <a:r>
              <a:rPr lang="en-US" sz="1500" dirty="0" err="1">
                <a:solidFill>
                  <a:schemeClr val="tx1">
                    <a:lumMod val="65000"/>
                    <a:lumOff val="35000"/>
                  </a:schemeClr>
                </a:solidFill>
                <a:latin typeface="Avenir" panose="02000503040000020003" pitchFamily="2" charset="0"/>
                <a:cs typeface="Arial-Lgt-FC"/>
              </a:rPr>
              <a:t>harum</a:t>
            </a:r>
            <a:r>
              <a:rPr lang="en-US" sz="1500" dirty="0">
                <a:solidFill>
                  <a:schemeClr val="tx1">
                    <a:lumMod val="65000"/>
                    <a:lumOff val="35000"/>
                  </a:schemeClr>
                </a:solidFill>
                <a:latin typeface="Avenir" panose="02000503040000020003" pitchFamily="2" charset="0"/>
                <a:cs typeface="Arial-Lgt-FC"/>
              </a:rPr>
              <a:t> </a:t>
            </a:r>
            <a:r>
              <a:rPr lang="en-US" sz="1500" dirty="0" err="1">
                <a:solidFill>
                  <a:schemeClr val="tx1">
                    <a:lumMod val="65000"/>
                    <a:lumOff val="35000"/>
                  </a:schemeClr>
                </a:solidFill>
                <a:latin typeface="Avenir" panose="02000503040000020003" pitchFamily="2" charset="0"/>
                <a:cs typeface="Arial-Lgt-FC"/>
              </a:rPr>
              <a:t>solet</a:t>
            </a:r>
            <a:r>
              <a:rPr lang="en-US" sz="1500" dirty="0">
                <a:solidFill>
                  <a:schemeClr val="tx1">
                    <a:lumMod val="65000"/>
                    <a:lumOff val="35000"/>
                  </a:schemeClr>
                </a:solidFill>
                <a:latin typeface="Avenir" panose="02000503040000020003" pitchFamily="2" charset="0"/>
                <a:cs typeface="Arial-Lgt-FC"/>
              </a:rPr>
              <a:t> id mea. Lorem ipsum</a:t>
            </a:r>
          </a:p>
          <a:p>
            <a:pPr marL="600060" lvl="1" indent="-257168" algn="l">
              <a:lnSpc>
                <a:spcPct val="130000"/>
              </a:lnSpc>
              <a:buFont typeface="Arial"/>
              <a:buChar char="•"/>
            </a:pPr>
            <a:r>
              <a:rPr lang="en-US" sz="1500" dirty="0">
                <a:solidFill>
                  <a:schemeClr val="tx1">
                    <a:lumMod val="65000"/>
                    <a:lumOff val="35000"/>
                  </a:schemeClr>
                </a:solidFill>
                <a:latin typeface="Avenir" panose="02000503040000020003" pitchFamily="2" charset="0"/>
                <a:cs typeface="Arial-Lgt-FC"/>
              </a:rPr>
              <a:t>Lorem ipsum</a:t>
            </a:r>
          </a:p>
          <a:p>
            <a:pPr marL="600060" lvl="1" indent="-257168" algn="l">
              <a:lnSpc>
                <a:spcPct val="130000"/>
              </a:lnSpc>
              <a:buFont typeface="Arial"/>
              <a:buChar char="•"/>
            </a:pPr>
            <a:r>
              <a:rPr lang="en-US" sz="1500" dirty="0">
                <a:solidFill>
                  <a:schemeClr val="tx1">
                    <a:lumMod val="65000"/>
                    <a:lumOff val="35000"/>
                  </a:schemeClr>
                </a:solidFill>
                <a:latin typeface="Avenir" panose="02000503040000020003" pitchFamily="2" charset="0"/>
                <a:cs typeface="Arial-Lgt-FC"/>
              </a:rPr>
              <a:t>Lorem ipsum</a:t>
            </a:r>
          </a:p>
          <a:p>
            <a:pPr marL="600060" lvl="1" indent="-257168" algn="l">
              <a:lnSpc>
                <a:spcPct val="130000"/>
              </a:lnSpc>
              <a:buFont typeface="Arial"/>
              <a:buChar char="•"/>
            </a:pPr>
            <a:r>
              <a:rPr lang="en-US" sz="1500" dirty="0">
                <a:solidFill>
                  <a:schemeClr val="tx1">
                    <a:lumMod val="65000"/>
                    <a:lumOff val="35000"/>
                  </a:schemeClr>
                </a:solidFill>
                <a:latin typeface="Avenir" panose="02000503040000020003" pitchFamily="2" charset="0"/>
                <a:cs typeface="Arial-Lgt-FC"/>
              </a:rPr>
              <a:t>Lorem ipsum</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solidFill>
                  <a:srgbClr val="101957"/>
                </a:solidFill>
                <a:latin typeface="+mn-lt"/>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dirty="0"/>
              <a:t>Click to edit Master text styles</a:t>
            </a:r>
          </a:p>
        </p:txBody>
      </p:sp>
    </p:spTree>
    <p:extLst>
      <p:ext uri="{BB962C8B-B14F-4D97-AF65-F5344CB8AC3E}">
        <p14:creationId xmlns:p14="http://schemas.microsoft.com/office/powerpoint/2010/main" val="1498211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solidFill>
                  <a:srgbClr val="101957"/>
                </a:solidFill>
                <a:latin typeface="+mn-lt"/>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solidFill>
                  <a:srgbClr val="101957"/>
                </a:solidFill>
                <a:latin typeface="Avenir" panose="02000503040000020003"/>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solidFill>
                  <a:srgbClr val="101957"/>
                </a:solidFill>
                <a:latin typeface="+mn-lt"/>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dirty="0"/>
              <a:t>Click to edit Master text styles</a:t>
            </a:r>
          </a:p>
        </p:txBody>
      </p:sp>
    </p:spTree>
    <p:extLst>
      <p:ext uri="{BB962C8B-B14F-4D97-AF65-F5344CB8AC3E}">
        <p14:creationId xmlns:p14="http://schemas.microsoft.com/office/powerpoint/2010/main" val="1809872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solidFill>
                  <a:srgbClr val="101957"/>
                </a:solidFill>
                <a:latin typeface="+mn-lt"/>
              </a:defRPr>
            </a:lvl1pPr>
            <a:lvl2pPr>
              <a:defRPr>
                <a:solidFill>
                  <a:srgbClr val="101957"/>
                </a:solidFill>
                <a:latin typeface="+mn-lt"/>
              </a:defRPr>
            </a:lvl2pPr>
            <a:lvl3pPr>
              <a:defRPr>
                <a:solidFill>
                  <a:srgbClr val="101957"/>
                </a:solidFill>
                <a:latin typeface="+mn-lt"/>
              </a:defRPr>
            </a:lvl3pPr>
            <a:lvl4pPr>
              <a:defRPr>
                <a:solidFill>
                  <a:srgbClr val="101957"/>
                </a:solidFill>
                <a:latin typeface="+mn-lt"/>
              </a:defRPr>
            </a:lvl4pPr>
            <a:lvl5pPr>
              <a:defRPr>
                <a:solidFill>
                  <a:srgbClr val="101957"/>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ctrTitle"/>
          </p:nvPr>
        </p:nvSpPr>
        <p:spPr>
          <a:xfrm>
            <a:off x="381000" y="328083"/>
            <a:ext cx="6064250" cy="698500"/>
          </a:xfrm>
        </p:spPr>
        <p:txBody>
          <a:bodyPr>
            <a:normAutofit/>
          </a:bodyPr>
          <a:lstStyle>
            <a:lvl1pPr>
              <a:defRPr>
                <a:latin typeface="+mj-lt"/>
              </a:defRPr>
            </a:lvl1pPr>
          </a:lstStyle>
          <a:p>
            <a:pPr algn="l">
              <a:lnSpc>
                <a:spcPct val="80000"/>
              </a:lnSpc>
            </a:pPr>
            <a:r>
              <a:rPr lang="en-US" sz="3000" dirty="0">
                <a:solidFill>
                  <a:srgbClr val="101957"/>
                </a:solidFill>
                <a:latin typeface="Avenir" panose="02000503040000020003" pitchFamily="2" charset="0"/>
              </a:rPr>
              <a:t>Click to edit Master title style</a:t>
            </a:r>
            <a:endParaRPr lang="en-US" sz="3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832389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lvl1pPr>
              <a:defRPr>
                <a:solidFill>
                  <a:srgbClr val="101957"/>
                </a:solidFill>
                <a:latin typeface="+mj-lt"/>
              </a:defRPr>
            </a:lvl1pPr>
          </a:lstStyle>
          <a:p>
            <a:r>
              <a:rPr lang="en-US" dirty="0"/>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lvl1pPr>
              <a:defRPr>
                <a:solidFill>
                  <a:srgbClr val="101957"/>
                </a:solidFill>
                <a:latin typeface="+mn-lt"/>
              </a:defRPr>
            </a:lvl1pPr>
            <a:lvl2pPr>
              <a:defRPr>
                <a:solidFill>
                  <a:srgbClr val="101957"/>
                </a:solidFill>
                <a:latin typeface="+mn-lt"/>
              </a:defRPr>
            </a:lvl2pPr>
            <a:lvl3pPr>
              <a:defRPr>
                <a:solidFill>
                  <a:srgbClr val="101957"/>
                </a:solidFill>
                <a:latin typeface="+mn-lt"/>
              </a:defRPr>
            </a:lvl3pPr>
            <a:lvl4pPr>
              <a:defRPr>
                <a:solidFill>
                  <a:srgbClr val="101957"/>
                </a:solidFill>
                <a:latin typeface="+mn-lt"/>
              </a:defRPr>
            </a:lvl4pPr>
            <a:lvl5pPr>
              <a:defRPr>
                <a:solidFill>
                  <a:srgbClr val="101957"/>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8871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footer2-01.jp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6169099"/>
            <a:ext cx="9144000" cy="688907"/>
          </a:xfrm>
          <a:prstGeom prst="rect">
            <a:avLst/>
          </a:prstGeom>
        </p:spPr>
      </p:pic>
      <p:pic>
        <p:nvPicPr>
          <p:cNvPr id="7" name="Picture 6" descr="header-01.jpg"/>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0" y="6"/>
            <a:ext cx="9144000" cy="1336977"/>
          </a:xfrm>
          <a:prstGeom prst="rect">
            <a:avLst/>
          </a:prstGeom>
        </p:spPr>
      </p:pic>
      <p:sp>
        <p:nvSpPr>
          <p:cNvPr id="2" name="Title Placeholder 1"/>
          <p:cNvSpPr>
            <a:spLocks noGrp="1"/>
          </p:cNvSpPr>
          <p:nvPr>
            <p:ph type="title"/>
          </p:nvPr>
        </p:nvSpPr>
        <p:spPr>
          <a:xfrm>
            <a:off x="457200" y="193977"/>
            <a:ext cx="8229600" cy="983894"/>
          </a:xfrm>
          <a:prstGeom prst="rect">
            <a:avLst/>
          </a:prstGeom>
        </p:spPr>
        <p:txBody>
          <a:bodyPr vert="horz" lIns="91440" tIns="45720" rIns="91440" bIns="45720" rtlCol="0" anchor="ctr">
            <a:normAutofit/>
          </a:bodyPr>
          <a:lstStyle/>
          <a:p>
            <a:r>
              <a:rPr lang="en-US" sz="3000" dirty="0">
                <a:solidFill>
                  <a:srgbClr val="101957"/>
                </a:solidFill>
                <a:latin typeface="Avenir" panose="02000503040000020003" pitchFamily="2" charset="0"/>
                <a:cs typeface="Arial-Mdm-FC"/>
              </a:rPr>
              <a:t>Header</a:t>
            </a:r>
            <a:endParaRPr lang="en-US" dirty="0"/>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497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685783" rtl="0" eaLnBrk="1" latinLnBrk="0" hangingPunct="1">
        <a:spcBef>
          <a:spcPct val="0"/>
        </a:spcBef>
        <a:buNone/>
        <a:defRPr sz="3300" kern="1200">
          <a:solidFill>
            <a:srgbClr val="152754"/>
          </a:solidFill>
          <a:latin typeface="+mn-lt"/>
          <a:ea typeface="+mj-ea"/>
          <a:cs typeface="+mj-cs"/>
        </a:defRPr>
      </a:lvl1pPr>
    </p:titleStyle>
    <p:bodyStyle>
      <a:lvl1pPr marL="257168" indent="-257168" algn="l" defTabSz="685783" rtl="0" eaLnBrk="1" latinLnBrk="0" hangingPunct="1">
        <a:spcBef>
          <a:spcPct val="20000"/>
        </a:spcBef>
        <a:buFont typeface="Arial" panose="020B0604020202020204" pitchFamily="34" charset="0"/>
        <a:buChar char="•"/>
        <a:defRPr lang="en-US" sz="1800" kern="1200" dirty="0" smtClean="0">
          <a:solidFill>
            <a:srgbClr val="101957"/>
          </a:solidFill>
          <a:latin typeface="+mn-lt"/>
          <a:ea typeface="+mn-ea"/>
          <a:cs typeface="+mn-cs"/>
        </a:defRPr>
      </a:lvl1pPr>
      <a:lvl2pPr marL="600060" indent="-257168" algn="l" defTabSz="685783" rtl="0" eaLnBrk="1" latinLnBrk="0" hangingPunct="1">
        <a:spcBef>
          <a:spcPct val="20000"/>
        </a:spcBef>
        <a:buFont typeface="Courier New" panose="02070309020205020404" pitchFamily="49" charset="0"/>
        <a:buChar char="o"/>
        <a:defRPr lang="en-US" sz="1800" kern="1200" dirty="0" smtClean="0">
          <a:solidFill>
            <a:srgbClr val="101957"/>
          </a:solidFill>
          <a:latin typeface="+mn-lt"/>
          <a:ea typeface="+mn-ea"/>
          <a:cs typeface="+mn-cs"/>
        </a:defRPr>
      </a:lvl2pPr>
      <a:lvl3pPr marL="857228" indent="-171446" algn="l" defTabSz="685783" rtl="0" eaLnBrk="1" latinLnBrk="0" hangingPunct="1">
        <a:spcBef>
          <a:spcPct val="20000"/>
        </a:spcBef>
        <a:buFont typeface="Wingdings" panose="05000000000000000000" pitchFamily="2" charset="2"/>
        <a:buChar char="§"/>
        <a:defRPr lang="en-US" sz="1800" kern="1200" dirty="0" smtClean="0">
          <a:solidFill>
            <a:srgbClr val="101957"/>
          </a:solidFill>
          <a:latin typeface="+mn-lt"/>
          <a:ea typeface="+mn-ea"/>
          <a:cs typeface="+mn-cs"/>
        </a:defRPr>
      </a:lvl3pPr>
      <a:lvl4pPr marL="1200120" indent="-171446" algn="l" defTabSz="685783" rtl="0" eaLnBrk="1" latinLnBrk="0" hangingPunct="1">
        <a:spcBef>
          <a:spcPct val="20000"/>
        </a:spcBef>
        <a:buFont typeface="Arial" panose="020B0604020202020204" pitchFamily="34" charset="0"/>
        <a:buChar char="–"/>
        <a:defRPr lang="en-US" sz="1800" kern="1200" dirty="0" smtClean="0">
          <a:solidFill>
            <a:srgbClr val="101957"/>
          </a:solidFill>
          <a:latin typeface="+mn-lt"/>
          <a:ea typeface="+mn-ea"/>
          <a:cs typeface="+mn-cs"/>
        </a:defRPr>
      </a:lvl4pPr>
      <a:lvl5pPr marL="1543012" indent="-171446" algn="l" defTabSz="685783" rtl="0" eaLnBrk="1" latinLnBrk="0" hangingPunct="1">
        <a:spcBef>
          <a:spcPct val="20000"/>
        </a:spcBef>
        <a:buFont typeface="Arial" panose="020B0604020202020204" pitchFamily="34" charset="0"/>
        <a:buChar char="»"/>
        <a:defRPr lang="en-US" sz="1800" kern="1200" dirty="0">
          <a:solidFill>
            <a:srgbClr val="101957"/>
          </a:solidFill>
          <a:latin typeface="+mn-lt"/>
          <a:ea typeface="+mn-ea"/>
          <a:cs typeface="+mn-cs"/>
        </a:defRPr>
      </a:lvl5pPr>
      <a:lvl6pPr marL="1885903"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C4DAB-49A7-4FC5-B499-C7ED9F6F2270}"/>
              </a:ext>
            </a:extLst>
          </p:cNvPr>
          <p:cNvSpPr>
            <a:spLocks noGrp="1"/>
          </p:cNvSpPr>
          <p:nvPr>
            <p:ph type="title"/>
          </p:nvPr>
        </p:nvSpPr>
        <p:spPr>
          <a:xfrm>
            <a:off x="170482" y="170482"/>
            <a:ext cx="7413659" cy="1030638"/>
          </a:xfrm>
        </p:spPr>
        <p:txBody>
          <a:bodyPr>
            <a:normAutofit/>
          </a:bodyPr>
          <a:lstStyle/>
          <a:p>
            <a:r>
              <a:rPr lang="en-US" sz="3600" dirty="0">
                <a:cs typeface="Arial" charset="0"/>
              </a:rPr>
              <a:t>National ELR Workgroup Call</a:t>
            </a:r>
            <a:endParaRPr lang="en-US" dirty="0"/>
          </a:p>
        </p:txBody>
      </p:sp>
      <p:sp>
        <p:nvSpPr>
          <p:cNvPr id="3" name="Text Placeholder 2">
            <a:extLst>
              <a:ext uri="{FF2B5EF4-FFF2-40B4-BE49-F238E27FC236}">
                <a16:creationId xmlns:a16="http://schemas.microsoft.com/office/drawing/2014/main" id="{12BC69A2-C453-45AB-8A4B-471526DF4A5F}"/>
              </a:ext>
            </a:extLst>
          </p:cNvPr>
          <p:cNvSpPr>
            <a:spLocks noGrp="1"/>
          </p:cNvSpPr>
          <p:nvPr>
            <p:ph type="body" sz="quarter" idx="10"/>
          </p:nvPr>
        </p:nvSpPr>
        <p:spPr>
          <a:xfrm>
            <a:off x="170483" y="1234331"/>
            <a:ext cx="8418714" cy="5032905"/>
          </a:xfrm>
        </p:spPr>
        <p:txBody>
          <a:bodyPr>
            <a:noAutofit/>
          </a:bodyPr>
          <a:lstStyle/>
          <a:p>
            <a:pPr marL="0" indent="0">
              <a:buNone/>
            </a:pPr>
            <a:r>
              <a:rPr lang="en-US" b="1" dirty="0">
                <a:solidFill>
                  <a:srgbClr val="002060"/>
                </a:solidFill>
              </a:rPr>
              <a:t>Agenda: 1/11/2022</a:t>
            </a:r>
          </a:p>
          <a:p>
            <a:pPr marL="0" indent="0">
              <a:buNone/>
            </a:pPr>
            <a:r>
              <a:rPr lang="en-US" sz="1600" b="1" dirty="0">
                <a:solidFill>
                  <a:schemeClr val="tx2"/>
                </a:solidFill>
              </a:rPr>
              <a:t> </a:t>
            </a:r>
            <a:endParaRPr lang="en-US" sz="1500" b="1" dirty="0">
              <a:solidFill>
                <a:schemeClr val="tx2"/>
              </a:solidFill>
            </a:endParaRPr>
          </a:p>
          <a:p>
            <a:pPr marL="342900" marR="0" lvl="0" indent="-342900">
              <a:spcBef>
                <a:spcPts val="0"/>
              </a:spcBef>
              <a:spcAft>
                <a:spcPts val="0"/>
              </a:spcAft>
              <a:buFont typeface="+mj-lt"/>
              <a:buAutoNum type="arabicPeriod"/>
              <a:tabLst>
                <a:tab pos="457200" algn="l"/>
              </a:tabLst>
            </a:pPr>
            <a:r>
              <a:rPr lang="en-US" sz="1500" b="1" dirty="0">
                <a:effectLst/>
                <a:latin typeface="+mj-lt"/>
                <a:ea typeface="Times New Roman" panose="02020603050405020304" pitchFamily="18" charset="0"/>
              </a:rPr>
              <a:t>Welcome </a:t>
            </a:r>
            <a:r>
              <a:rPr lang="en-US" sz="1500" dirty="0">
                <a:effectLst/>
                <a:latin typeface="+mj-lt"/>
                <a:ea typeface="Times New Roman" panose="02020603050405020304" pitchFamily="18" charset="0"/>
              </a:rPr>
              <a:t>– Nancy Barrett (CT, ELR WG Chair)</a:t>
            </a:r>
            <a:endParaRPr lang="en-US" sz="1500" dirty="0">
              <a:effectLst/>
              <a:latin typeface="+mj-lt"/>
              <a:ea typeface="Calibri" panose="020F0502020204030204" pitchFamily="34" charset="0"/>
            </a:endParaRPr>
          </a:p>
          <a:p>
            <a:pPr marL="342900" marR="0" lvl="0" indent="-342900">
              <a:spcBef>
                <a:spcPts val="0"/>
              </a:spcBef>
              <a:spcAft>
                <a:spcPts val="0"/>
              </a:spcAft>
              <a:buFont typeface="+mj-lt"/>
              <a:buAutoNum type="arabicPeriod"/>
              <a:tabLst>
                <a:tab pos="457200" algn="l"/>
              </a:tabLst>
            </a:pPr>
            <a:r>
              <a:rPr lang="en-US" sz="1500" b="1" dirty="0">
                <a:effectLst/>
                <a:latin typeface="+mj-lt"/>
                <a:ea typeface="Times New Roman" panose="02020603050405020304" pitchFamily="18" charset="0"/>
              </a:rPr>
              <a:t>Roll,</a:t>
            </a:r>
            <a:r>
              <a:rPr lang="en-US" sz="1500" b="1" dirty="0">
                <a:latin typeface="+mj-lt"/>
                <a:ea typeface="Times New Roman" panose="02020603050405020304" pitchFamily="18" charset="0"/>
              </a:rPr>
              <a:t> announcements, and </a:t>
            </a:r>
            <a:r>
              <a:rPr lang="en-US" sz="1500" b="1" dirty="0">
                <a:effectLst/>
                <a:latin typeface="+mj-lt"/>
                <a:ea typeface="Times New Roman" panose="02020603050405020304" pitchFamily="18" charset="0"/>
              </a:rPr>
              <a:t>Zoom housekeeping </a:t>
            </a:r>
            <a:r>
              <a:rPr lang="en-US" sz="1500" dirty="0">
                <a:effectLst/>
                <a:latin typeface="+mj-lt"/>
                <a:ea typeface="Times New Roman" panose="02020603050405020304" pitchFamily="18" charset="0"/>
              </a:rPr>
              <a:t>– Brooke Beaulieu (CSTE)</a:t>
            </a:r>
          </a:p>
          <a:p>
            <a:pPr lvl="1">
              <a:spcBef>
                <a:spcPts val="0"/>
              </a:spcBef>
              <a:tabLst>
                <a:tab pos="457200" algn="l"/>
              </a:tabLst>
            </a:pPr>
            <a:r>
              <a:rPr lang="en-US" sz="1500" dirty="0">
                <a:effectLst/>
                <a:latin typeface="+mj-lt"/>
                <a:ea typeface="Calibri" panose="020F0502020204030204" pitchFamily="34" charset="0"/>
              </a:rPr>
              <a:t>New roll call method – please use the chat </a:t>
            </a:r>
          </a:p>
          <a:p>
            <a:pPr marL="342900" marR="0" lvl="0" indent="-342900">
              <a:spcBef>
                <a:spcPts val="0"/>
              </a:spcBef>
              <a:spcAft>
                <a:spcPts val="0"/>
              </a:spcAft>
              <a:buFont typeface="+mj-lt"/>
              <a:buAutoNum type="arabicPeriod"/>
              <a:tabLst>
                <a:tab pos="457200" algn="l"/>
              </a:tabLst>
            </a:pPr>
            <a:r>
              <a:rPr lang="en-US" sz="1500" b="1" dirty="0">
                <a:effectLst/>
                <a:latin typeface="+mj-lt"/>
                <a:ea typeface="Times New Roman" panose="02020603050405020304" pitchFamily="18" charset="0"/>
              </a:rPr>
              <a:t>Managing volume of lab data for SARS-CoV-2, reporting of negative results</a:t>
            </a:r>
          </a:p>
          <a:p>
            <a:pPr lvl="1">
              <a:spcBef>
                <a:spcPts val="0"/>
              </a:spcBef>
              <a:tabLst>
                <a:tab pos="457200" algn="l"/>
              </a:tabLst>
            </a:pPr>
            <a:r>
              <a:rPr lang="en-US" sz="1500" dirty="0">
                <a:effectLst/>
                <a:latin typeface="+mj-lt"/>
                <a:ea typeface="Times New Roman" panose="02020603050405020304" pitchFamily="18" charset="0"/>
              </a:rPr>
              <a:t>Review high-level results from rapid poll – Brooke Beaulieu (CSTE)</a:t>
            </a:r>
          </a:p>
          <a:p>
            <a:pPr lvl="1">
              <a:spcBef>
                <a:spcPts val="0"/>
              </a:spcBef>
              <a:tabLst>
                <a:tab pos="457200" algn="l"/>
              </a:tabLst>
            </a:pPr>
            <a:r>
              <a:rPr lang="en-US" sz="1500" dirty="0">
                <a:effectLst/>
                <a:latin typeface="+mj-lt"/>
                <a:ea typeface="Times New Roman" panose="02020603050405020304" pitchFamily="18" charset="0"/>
              </a:rPr>
              <a:t>Discussion – Nancy Barrett (CT), all      </a:t>
            </a:r>
            <a:endParaRPr lang="en-US" sz="1500" dirty="0">
              <a:effectLst/>
              <a:latin typeface="+mj-lt"/>
              <a:ea typeface="Calibri" panose="020F0502020204030204" pitchFamily="34" charset="0"/>
            </a:endParaRPr>
          </a:p>
          <a:p>
            <a:pPr marL="342900" marR="0" lvl="0" indent="-342900">
              <a:spcBef>
                <a:spcPts val="0"/>
              </a:spcBef>
              <a:spcAft>
                <a:spcPts val="0"/>
              </a:spcAft>
              <a:buFont typeface="+mj-lt"/>
              <a:buAutoNum type="arabicPeriod" startAt="4"/>
              <a:tabLst>
                <a:tab pos="457200" algn="l"/>
              </a:tabLst>
            </a:pPr>
            <a:r>
              <a:rPr lang="en-US" sz="1500" b="1" dirty="0">
                <a:effectLst/>
                <a:latin typeface="+mj-lt"/>
                <a:ea typeface="Times New Roman" panose="02020603050405020304" pitchFamily="18" charset="0"/>
              </a:rPr>
              <a:t>What are the remaining needs or questions surrounding variant sequencing and surveillance? </a:t>
            </a:r>
            <a:endParaRPr lang="en-US" sz="1500" b="1" dirty="0">
              <a:effectLst/>
              <a:latin typeface="+mj-lt"/>
              <a:ea typeface="Calibri" panose="020F0502020204030204" pitchFamily="34" charset="0"/>
            </a:endParaRPr>
          </a:p>
          <a:p>
            <a:pPr marL="342900" marR="0" lvl="0" indent="-342900">
              <a:spcBef>
                <a:spcPts val="0"/>
              </a:spcBef>
              <a:spcAft>
                <a:spcPts val="0"/>
              </a:spcAft>
              <a:buFont typeface="+mj-lt"/>
              <a:buAutoNum type="arabicPeriod" startAt="4"/>
              <a:tabLst>
                <a:tab pos="457200" algn="l"/>
              </a:tabLst>
            </a:pPr>
            <a:r>
              <a:rPr lang="en-US" sz="1500" b="1" dirty="0">
                <a:effectLst/>
                <a:latin typeface="+mj-lt"/>
                <a:ea typeface="Times New Roman" panose="02020603050405020304" pitchFamily="18" charset="0"/>
              </a:rPr>
              <a:t>Open mic </a:t>
            </a:r>
            <a:r>
              <a:rPr lang="en-US" sz="1500" dirty="0">
                <a:effectLst/>
                <a:latin typeface="+mj-lt"/>
                <a:ea typeface="Times New Roman" panose="02020603050405020304" pitchFamily="18" charset="0"/>
              </a:rPr>
              <a:t>(</a:t>
            </a:r>
            <a:r>
              <a:rPr lang="en-US" sz="1500" i="1" dirty="0">
                <a:effectLst/>
                <a:latin typeface="+mj-lt"/>
                <a:ea typeface="Times New Roman" panose="02020603050405020304" pitchFamily="18" charset="0"/>
              </a:rPr>
              <a:t>as time allows</a:t>
            </a:r>
            <a:r>
              <a:rPr lang="en-US" sz="1500" i="1" dirty="0">
                <a:latin typeface="+mj-lt"/>
                <a:ea typeface="Times New Roman" panose="02020603050405020304" pitchFamily="18" charset="0"/>
              </a:rPr>
              <a:t>)</a:t>
            </a:r>
          </a:p>
          <a:p>
            <a:pPr lvl="1">
              <a:spcBef>
                <a:spcPts val="0"/>
              </a:spcBef>
              <a:tabLst>
                <a:tab pos="457200" algn="l"/>
              </a:tabLst>
            </a:pPr>
            <a:r>
              <a:rPr lang="en-US" sz="1500" dirty="0">
                <a:effectLst/>
                <a:latin typeface="+mj-lt"/>
                <a:ea typeface="Calibri" panose="020F0502020204030204" pitchFamily="34" charset="0"/>
              </a:rPr>
              <a:t>Are any states receiving ELR notification emails from DOD? If so, are you opening the emails or ignoring? Has anyone successfully contacted anyone at DOD?  </a:t>
            </a:r>
          </a:p>
          <a:p>
            <a:pPr lvl="1">
              <a:spcBef>
                <a:spcPts val="0"/>
              </a:spcBef>
              <a:tabLst>
                <a:tab pos="457200" algn="l"/>
              </a:tabLst>
            </a:pPr>
            <a:r>
              <a:rPr lang="en-US" sz="1500" dirty="0">
                <a:effectLst/>
                <a:latin typeface="+mj-lt"/>
                <a:ea typeface="Calibri" panose="020F0502020204030204" pitchFamily="34" charset="0"/>
              </a:rPr>
              <a:t>Do any states have providers that work with Athena EHR and are having trouble with their reporting and/or building out reports for ELR? </a:t>
            </a:r>
          </a:p>
          <a:p>
            <a:pPr lvl="1">
              <a:spcBef>
                <a:spcPts val="0"/>
              </a:spcBef>
              <a:tabLst>
                <a:tab pos="457200" algn="l"/>
              </a:tabLst>
            </a:pPr>
            <a:r>
              <a:rPr lang="en-US" sz="1500" dirty="0">
                <a:effectLst/>
                <a:latin typeface="+mj-lt"/>
                <a:ea typeface="Calibri" panose="020F0502020204030204" pitchFamily="34" charset="0"/>
              </a:rPr>
              <a:t>Is there a group working with EHR's to address the reporting requirements at a federal or state level? If not, is a workgroup for this something people would be interested in? </a:t>
            </a:r>
            <a:endParaRPr lang="en-US" sz="1500" i="1" dirty="0">
              <a:latin typeface="+mj-lt"/>
              <a:ea typeface="Times New Roman" panose="02020603050405020304" pitchFamily="18" charset="0"/>
            </a:endParaRPr>
          </a:p>
          <a:p>
            <a:pPr marL="342900" marR="0" lvl="0" indent="-342900">
              <a:spcBef>
                <a:spcPts val="0"/>
              </a:spcBef>
              <a:spcAft>
                <a:spcPts val="0"/>
              </a:spcAft>
              <a:buFont typeface="+mj-lt"/>
              <a:buAutoNum type="arabicPeriod" startAt="4"/>
              <a:tabLst>
                <a:tab pos="457200" algn="l"/>
              </a:tabLst>
            </a:pPr>
            <a:r>
              <a:rPr lang="en-US" sz="1500" b="1" dirty="0">
                <a:latin typeface="+mj-lt"/>
                <a:ea typeface="Times New Roman" panose="02020603050405020304" pitchFamily="18" charset="0"/>
              </a:rPr>
              <a:t>Adjourn</a:t>
            </a:r>
          </a:p>
          <a:p>
            <a:pPr marL="0" marR="0" lvl="0" indent="0">
              <a:spcBef>
                <a:spcPts val="0"/>
              </a:spcBef>
              <a:spcAft>
                <a:spcPts val="0"/>
              </a:spcAft>
              <a:buNone/>
              <a:tabLst>
                <a:tab pos="457200" algn="l"/>
              </a:tabLst>
            </a:pPr>
            <a:endParaRPr lang="en-US" dirty="0">
              <a:effectLst/>
              <a:latin typeface="+mj-lt"/>
              <a:ea typeface="Calibri" panose="020F0502020204030204" pitchFamily="34" charset="0"/>
            </a:endParaRPr>
          </a:p>
          <a:p>
            <a:pPr marL="0" indent="0">
              <a:buNone/>
            </a:pPr>
            <a:endParaRPr lang="en-US" sz="2000" b="1" dirty="0">
              <a:solidFill>
                <a:schemeClr val="tx2">
                  <a:lumMod val="75000"/>
                </a:schemeClr>
              </a:solidFill>
            </a:endParaRPr>
          </a:p>
        </p:txBody>
      </p:sp>
      <p:sp>
        <p:nvSpPr>
          <p:cNvPr id="7" name="TextBox 6">
            <a:extLst>
              <a:ext uri="{FF2B5EF4-FFF2-40B4-BE49-F238E27FC236}">
                <a16:creationId xmlns:a16="http://schemas.microsoft.com/office/drawing/2014/main" id="{7B23E815-E91D-471F-BA8C-8CCEACC698C5}"/>
              </a:ext>
            </a:extLst>
          </p:cNvPr>
          <p:cNvSpPr txBox="1"/>
          <p:nvPr/>
        </p:nvSpPr>
        <p:spPr>
          <a:xfrm>
            <a:off x="5047212" y="5623669"/>
            <a:ext cx="3703834" cy="523220"/>
          </a:xfrm>
          <a:prstGeom prst="rect">
            <a:avLst/>
          </a:prstGeom>
          <a:noFill/>
        </p:spPr>
        <p:txBody>
          <a:bodyPr wrap="square" rtlCol="0">
            <a:spAutoFit/>
          </a:bodyPr>
          <a:lstStyle/>
          <a:p>
            <a:r>
              <a:rPr lang="en-US" sz="2800" dirty="0"/>
              <a:t>Happy New Year!</a:t>
            </a:r>
          </a:p>
        </p:txBody>
      </p:sp>
      <mc:AlternateContent xmlns:mc="http://schemas.openxmlformats.org/markup-compatibility/2006">
        <mc:Choice xmlns:am3d="http://schemas.microsoft.com/office/drawing/2017/model3d" Requires="am3d">
          <p:graphicFrame>
            <p:nvGraphicFramePr>
              <p:cNvPr id="8" name="3D Model 7" descr="Fireworks 1">
                <a:extLst>
                  <a:ext uri="{FF2B5EF4-FFF2-40B4-BE49-F238E27FC236}">
                    <a16:creationId xmlns:a16="http://schemas.microsoft.com/office/drawing/2014/main" id="{4A353C5B-8A48-4394-B373-C98CE4E1317D}"/>
                  </a:ext>
                </a:extLst>
              </p:cNvPr>
              <p:cNvGraphicFramePr>
                <a:graphicFrameLocks noChangeAspect="1"/>
              </p:cNvGraphicFramePr>
              <p:nvPr>
                <p:extLst>
                  <p:ext uri="{D42A27DB-BD31-4B8C-83A1-F6EECF244321}">
                    <p14:modId xmlns:p14="http://schemas.microsoft.com/office/powerpoint/2010/main" val="1352847663"/>
                  </p:ext>
                </p:extLst>
              </p:nvPr>
            </p:nvGraphicFramePr>
            <p:xfrm>
              <a:off x="7890552" y="5400428"/>
              <a:ext cx="1022343" cy="779054"/>
            </p:xfrm>
            <a:graphic>
              <a:graphicData uri="http://schemas.microsoft.com/office/drawing/2017/model3d">
                <am3d:model3d r:embed="rId3">
                  <am3d:spPr>
                    <a:xfrm>
                      <a:off x="0" y="0"/>
                      <a:ext cx="1022343" cy="779054"/>
                    </a:xfrm>
                    <a:prstGeom prst="rect">
                      <a:avLst/>
                    </a:prstGeom>
                  </am3d:spPr>
                  <am3d:camera>
                    <am3d:pos x="0" y="0" z="60701505"/>
                    <am3d:up dx="0" dy="36000000" dz="0"/>
                    <am3d:lookAt x="0" y="0" z="0"/>
                    <am3d:perspective fov="2700000"/>
                  </am3d:camera>
                  <am3d:trans>
                    <am3d:meterPerModelUnit n="137956" d="1000000"/>
                    <am3d:preTrans dx="-705920" dy="-14201163" dz="550"/>
                    <am3d:scale>
                      <am3d:sx n="1000000" d="1000000"/>
                      <am3d:sy n="1000000" d="1000000"/>
                      <am3d:sz n="1000000" d="1000000"/>
                    </am3d:scale>
                    <am3d:rot ax="676419" ay="-995221" az="-195422"/>
                    <am3d:postTrans dx="0" dy="0" dz="0"/>
                  </am3d:trans>
                  <am3d:raster rName="Office3DRenderer" rVer="16.0.8326">
                    <am3d:blip r:embed="rId4"/>
                  </am3d:raster>
                  <am3d:objViewport viewportSz="129610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descr="Fireworks 1">
                <a:extLst>
                  <a:ext uri="{FF2B5EF4-FFF2-40B4-BE49-F238E27FC236}">
                    <a16:creationId xmlns:a16="http://schemas.microsoft.com/office/drawing/2014/main" id="{4A353C5B-8A48-4394-B373-C98CE4E1317D}"/>
                  </a:ext>
                </a:extLst>
              </p:cNvPr>
              <p:cNvPicPr>
                <a:picLocks noGrp="1" noRot="1" noChangeAspect="1" noMove="1" noResize="1" noEditPoints="1" noAdjustHandles="1" noChangeArrowheads="1" noChangeShapeType="1" noCrop="1"/>
              </p:cNvPicPr>
              <p:nvPr/>
            </p:nvPicPr>
            <p:blipFill>
              <a:blip r:embed="rId4"/>
              <a:stretch>
                <a:fillRect/>
              </a:stretch>
            </p:blipFill>
            <p:spPr>
              <a:xfrm>
                <a:off x="7890552" y="5400428"/>
                <a:ext cx="1022343" cy="779054"/>
              </a:xfrm>
              <a:prstGeom prst="rect">
                <a:avLst/>
              </a:prstGeom>
            </p:spPr>
          </p:pic>
        </mc:Fallback>
      </mc:AlternateContent>
    </p:spTree>
    <p:extLst>
      <p:ext uri="{BB962C8B-B14F-4D97-AF65-F5344CB8AC3E}">
        <p14:creationId xmlns:p14="http://schemas.microsoft.com/office/powerpoint/2010/main" val="1525211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211E-96E9-4F77-A604-A0EBEE1E21B7}"/>
              </a:ext>
            </a:extLst>
          </p:cNvPr>
          <p:cNvSpPr>
            <a:spLocks noGrp="1"/>
          </p:cNvSpPr>
          <p:nvPr>
            <p:ph type="title"/>
          </p:nvPr>
        </p:nvSpPr>
        <p:spPr>
          <a:xfrm>
            <a:off x="266700" y="156194"/>
            <a:ext cx="8229600" cy="1030638"/>
          </a:xfrm>
        </p:spPr>
        <p:txBody>
          <a:bodyPr/>
          <a:lstStyle/>
          <a:p>
            <a:r>
              <a:rPr lang="en-US" dirty="0"/>
              <a:t>Announcements</a:t>
            </a:r>
          </a:p>
        </p:txBody>
      </p:sp>
      <p:sp>
        <p:nvSpPr>
          <p:cNvPr id="3" name="Text Placeholder 2">
            <a:extLst>
              <a:ext uri="{FF2B5EF4-FFF2-40B4-BE49-F238E27FC236}">
                <a16:creationId xmlns:a16="http://schemas.microsoft.com/office/drawing/2014/main" id="{02BCBE08-7B9D-4239-AF77-0868DBFB4573}"/>
              </a:ext>
            </a:extLst>
          </p:cNvPr>
          <p:cNvSpPr>
            <a:spLocks noGrp="1"/>
          </p:cNvSpPr>
          <p:nvPr>
            <p:ph type="body" sz="quarter" idx="10"/>
          </p:nvPr>
        </p:nvSpPr>
        <p:spPr>
          <a:xfrm>
            <a:off x="170481" y="1492247"/>
            <a:ext cx="8664030" cy="4746323"/>
          </a:xfrm>
        </p:spPr>
        <p:txBody>
          <a:bodyPr>
            <a:normAutofit/>
          </a:bodyPr>
          <a:lstStyle/>
          <a:p>
            <a:r>
              <a:rPr lang="en-US" sz="2400" dirty="0"/>
              <a:t>CSTE S/I calls updating to Zoom across all subcommittees</a:t>
            </a:r>
          </a:p>
          <a:p>
            <a:pPr marL="0" indent="0">
              <a:buNone/>
            </a:pPr>
            <a:endParaRPr lang="en-US" sz="2400" dirty="0"/>
          </a:p>
          <a:p>
            <a:r>
              <a:rPr lang="en-US" sz="2400" dirty="0"/>
              <a:t>Next S/I Steering Committee call: </a:t>
            </a:r>
          </a:p>
          <a:p>
            <a:pPr lvl="1"/>
            <a:r>
              <a:rPr lang="en-US" sz="2400" dirty="0"/>
              <a:t>January 25</a:t>
            </a:r>
            <a:r>
              <a:rPr lang="en-US" sz="2400" baseline="30000" dirty="0"/>
              <a:t>th</a:t>
            </a:r>
            <a:r>
              <a:rPr lang="en-US" sz="2400" dirty="0"/>
              <a:t> at 12:30 – 2:00 PM ET</a:t>
            </a:r>
          </a:p>
          <a:p>
            <a:pPr lvl="1"/>
            <a:r>
              <a:rPr lang="en-US" sz="2400" dirty="0"/>
              <a:t>Agenda forthcoming</a:t>
            </a:r>
          </a:p>
          <a:p>
            <a:endParaRPr lang="en-US" sz="2000" dirty="0"/>
          </a:p>
          <a:p>
            <a:pPr marL="342892" lvl="1" indent="0">
              <a:buNone/>
            </a:pPr>
            <a:endParaRPr lang="en-US" dirty="0"/>
          </a:p>
        </p:txBody>
      </p:sp>
    </p:spTree>
    <p:extLst>
      <p:ext uri="{BB962C8B-B14F-4D97-AF65-F5344CB8AC3E}">
        <p14:creationId xmlns:p14="http://schemas.microsoft.com/office/powerpoint/2010/main" val="2696525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EB043-2D5B-4B9F-AC5D-0993F4C49B7A}"/>
              </a:ext>
            </a:extLst>
          </p:cNvPr>
          <p:cNvSpPr>
            <a:spLocks noGrp="1"/>
          </p:cNvSpPr>
          <p:nvPr>
            <p:ph type="title"/>
          </p:nvPr>
        </p:nvSpPr>
        <p:spPr>
          <a:xfrm>
            <a:off x="289420" y="178871"/>
            <a:ext cx="8229600" cy="1030638"/>
          </a:xfrm>
        </p:spPr>
        <p:txBody>
          <a:bodyPr/>
          <a:lstStyle/>
          <a:p>
            <a:r>
              <a:rPr lang="en-US" dirty="0"/>
              <a:t>Rapid Poll Results</a:t>
            </a:r>
          </a:p>
        </p:txBody>
      </p:sp>
      <p:sp>
        <p:nvSpPr>
          <p:cNvPr id="3" name="Text Placeholder 2">
            <a:extLst>
              <a:ext uri="{FF2B5EF4-FFF2-40B4-BE49-F238E27FC236}">
                <a16:creationId xmlns:a16="http://schemas.microsoft.com/office/drawing/2014/main" id="{098EEABD-CC50-40E2-A71A-E218DC14F3D1}"/>
              </a:ext>
            </a:extLst>
          </p:cNvPr>
          <p:cNvSpPr>
            <a:spLocks noGrp="1"/>
          </p:cNvSpPr>
          <p:nvPr>
            <p:ph type="body" sz="quarter" idx="10"/>
          </p:nvPr>
        </p:nvSpPr>
        <p:spPr/>
        <p:txBody>
          <a:bodyPr/>
          <a:lstStyle/>
          <a:p>
            <a:r>
              <a:rPr lang="en-US" dirty="0"/>
              <a:t>The ELR Workgroup conducted a rapid poll amongst its members regarding their public health agency’s current experience with managing the volume of SARS-CoV-2 lab data, particularly with handling negative test results. </a:t>
            </a:r>
          </a:p>
          <a:p>
            <a:pPr marL="0" indent="0">
              <a:buNone/>
            </a:pPr>
            <a:endParaRPr lang="en-US" dirty="0"/>
          </a:p>
          <a:p>
            <a:r>
              <a:rPr lang="en-US" dirty="0"/>
              <a:t>High-level pulse check:</a:t>
            </a:r>
          </a:p>
          <a:p>
            <a:pPr lvl="1"/>
            <a:r>
              <a:rPr lang="en-US" dirty="0"/>
              <a:t>Jurisdiction</a:t>
            </a:r>
          </a:p>
          <a:p>
            <a:pPr lvl="1"/>
            <a:r>
              <a:rPr lang="en-US" dirty="0"/>
              <a:t>How is your agency currently handling or planning to handle negative laboratory results for SARS-CoV-2 tests?</a:t>
            </a:r>
          </a:p>
          <a:p>
            <a:pPr lvl="1"/>
            <a:r>
              <a:rPr lang="en-US" dirty="0"/>
              <a:t>If accepting negatives, for which types of SARS-CoV-2 lab tests?</a:t>
            </a:r>
          </a:p>
          <a:p>
            <a:pPr lvl="1"/>
            <a:r>
              <a:rPr lang="en-US" dirty="0"/>
              <a:t>Are there any additional comments you would like to provide?</a:t>
            </a:r>
          </a:p>
          <a:p>
            <a:pPr marL="342892" lvl="1" indent="0">
              <a:buNone/>
            </a:pPr>
            <a:endParaRPr lang="en-US" dirty="0"/>
          </a:p>
          <a:p>
            <a:r>
              <a:rPr lang="en-US" dirty="0"/>
              <a:t>Responses from 27 unique jurisdictions</a:t>
            </a:r>
          </a:p>
          <a:p>
            <a:endParaRPr lang="en-US" dirty="0"/>
          </a:p>
        </p:txBody>
      </p:sp>
    </p:spTree>
    <p:extLst>
      <p:ext uri="{BB962C8B-B14F-4D97-AF65-F5344CB8AC3E}">
        <p14:creationId xmlns:p14="http://schemas.microsoft.com/office/powerpoint/2010/main" val="2498245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770774-D7AF-4D69-A5CE-D819BF8FC65D}"/>
              </a:ext>
            </a:extLst>
          </p:cNvPr>
          <p:cNvSpPr>
            <a:spLocks noGrp="1"/>
          </p:cNvSpPr>
          <p:nvPr>
            <p:ph type="body" sz="quarter" idx="10"/>
          </p:nvPr>
        </p:nvSpPr>
        <p:spPr/>
        <p:txBody>
          <a:bodyPr>
            <a:normAutofit/>
          </a:bodyPr>
          <a:lstStyle/>
          <a:p>
            <a:r>
              <a:rPr lang="en-US" sz="2000" b="0" i="0" dirty="0">
                <a:solidFill>
                  <a:schemeClr val="tx2">
                    <a:lumMod val="75000"/>
                  </a:schemeClr>
                </a:solidFill>
                <a:effectLst/>
              </a:rPr>
              <a:t>How is your agency currently handling or planning to handle negative laboratory results for SARS-CoV-2 tests? N = 27 responses</a:t>
            </a:r>
            <a:endParaRPr lang="en-US" sz="2000" dirty="0">
              <a:solidFill>
                <a:schemeClr val="tx2">
                  <a:lumMod val="75000"/>
                </a:schemeClr>
              </a:solidFill>
            </a:endParaRPr>
          </a:p>
        </p:txBody>
      </p:sp>
      <p:sp>
        <p:nvSpPr>
          <p:cNvPr id="4" name="Title 1">
            <a:extLst>
              <a:ext uri="{FF2B5EF4-FFF2-40B4-BE49-F238E27FC236}">
                <a16:creationId xmlns:a16="http://schemas.microsoft.com/office/drawing/2014/main" id="{24B87F2D-F7CB-4B05-AF66-C1C6E9C03B37}"/>
              </a:ext>
            </a:extLst>
          </p:cNvPr>
          <p:cNvSpPr>
            <a:spLocks noGrp="1"/>
          </p:cNvSpPr>
          <p:nvPr>
            <p:ph type="title"/>
          </p:nvPr>
        </p:nvSpPr>
        <p:spPr>
          <a:xfrm>
            <a:off x="226031" y="190411"/>
            <a:ext cx="8229600" cy="1031875"/>
          </a:xfrm>
        </p:spPr>
        <p:txBody>
          <a:bodyPr/>
          <a:lstStyle/>
          <a:p>
            <a:r>
              <a:rPr lang="en-US" dirty="0"/>
              <a:t>Rapid Poll Results</a:t>
            </a:r>
          </a:p>
        </p:txBody>
      </p:sp>
      <p:pic>
        <p:nvPicPr>
          <p:cNvPr id="6" name="Picture 5" descr="Diagram&#10;&#10;Description automatically generated">
            <a:extLst>
              <a:ext uri="{FF2B5EF4-FFF2-40B4-BE49-F238E27FC236}">
                <a16:creationId xmlns:a16="http://schemas.microsoft.com/office/drawing/2014/main" id="{000AE4BB-96E0-4333-A548-71801923B0B3}"/>
              </a:ext>
            </a:extLst>
          </p:cNvPr>
          <p:cNvPicPr>
            <a:picLocks noChangeAspect="1"/>
          </p:cNvPicPr>
          <p:nvPr/>
        </p:nvPicPr>
        <p:blipFill rotWithShape="1">
          <a:blip r:embed="rId2">
            <a:extLst>
              <a:ext uri="{28A0092B-C50C-407E-A947-70E740481C1C}">
                <a14:useLocalDpi xmlns:a14="http://schemas.microsoft.com/office/drawing/2010/main" val="0"/>
              </a:ext>
            </a:extLst>
          </a:blip>
          <a:srcRect l="17878" t="6683" r="11690" b="44927"/>
          <a:stretch/>
        </p:blipFill>
        <p:spPr>
          <a:xfrm>
            <a:off x="874562" y="2204893"/>
            <a:ext cx="7441534" cy="3741212"/>
          </a:xfrm>
          <a:prstGeom prst="rect">
            <a:avLst/>
          </a:prstGeom>
        </p:spPr>
      </p:pic>
      <p:sp>
        <p:nvSpPr>
          <p:cNvPr id="8" name="TextBox 7">
            <a:extLst>
              <a:ext uri="{FF2B5EF4-FFF2-40B4-BE49-F238E27FC236}">
                <a16:creationId xmlns:a16="http://schemas.microsoft.com/office/drawing/2014/main" id="{921E9283-6AFF-4185-974D-C878E27393E3}"/>
              </a:ext>
            </a:extLst>
          </p:cNvPr>
          <p:cNvSpPr txBox="1"/>
          <p:nvPr/>
        </p:nvSpPr>
        <p:spPr>
          <a:xfrm>
            <a:off x="6074899" y="4772079"/>
            <a:ext cx="3017729" cy="738664"/>
          </a:xfrm>
          <a:prstGeom prst="rect">
            <a:avLst/>
          </a:prstGeom>
          <a:noFill/>
        </p:spPr>
        <p:txBody>
          <a:bodyPr wrap="square" rtlCol="0">
            <a:spAutoFit/>
          </a:bodyPr>
          <a:lstStyle/>
          <a:p>
            <a:r>
              <a:rPr lang="en-US" sz="1400" dirty="0"/>
              <a:t>We are accepting and processing negative results, but we are inundated with the volume (n = 19)</a:t>
            </a:r>
          </a:p>
        </p:txBody>
      </p:sp>
      <p:sp>
        <p:nvSpPr>
          <p:cNvPr id="9" name="TextBox 8">
            <a:extLst>
              <a:ext uri="{FF2B5EF4-FFF2-40B4-BE49-F238E27FC236}">
                <a16:creationId xmlns:a16="http://schemas.microsoft.com/office/drawing/2014/main" id="{AF1DB8A7-838F-4E1E-B7A0-F3F2141987BB}"/>
              </a:ext>
            </a:extLst>
          </p:cNvPr>
          <p:cNvSpPr txBox="1"/>
          <p:nvPr/>
        </p:nvSpPr>
        <p:spPr>
          <a:xfrm>
            <a:off x="324594" y="3591694"/>
            <a:ext cx="2387784" cy="738664"/>
          </a:xfrm>
          <a:prstGeom prst="rect">
            <a:avLst/>
          </a:prstGeom>
          <a:noFill/>
        </p:spPr>
        <p:txBody>
          <a:bodyPr wrap="square" rtlCol="0">
            <a:spAutoFit/>
          </a:bodyPr>
          <a:lstStyle/>
          <a:p>
            <a:r>
              <a:rPr lang="en-US" sz="1400" dirty="0"/>
              <a:t>We are accepting and processing negative results without issue (n = 6)</a:t>
            </a:r>
          </a:p>
        </p:txBody>
      </p:sp>
      <p:sp>
        <p:nvSpPr>
          <p:cNvPr id="10" name="TextBox 9">
            <a:extLst>
              <a:ext uri="{FF2B5EF4-FFF2-40B4-BE49-F238E27FC236}">
                <a16:creationId xmlns:a16="http://schemas.microsoft.com/office/drawing/2014/main" id="{D9C9EC28-AAA0-4CA9-A869-479FFC59E60B}"/>
              </a:ext>
            </a:extLst>
          </p:cNvPr>
          <p:cNvSpPr txBox="1"/>
          <p:nvPr/>
        </p:nvSpPr>
        <p:spPr>
          <a:xfrm>
            <a:off x="5679346" y="2900753"/>
            <a:ext cx="2981769" cy="954107"/>
          </a:xfrm>
          <a:prstGeom prst="rect">
            <a:avLst/>
          </a:prstGeom>
          <a:noFill/>
        </p:spPr>
        <p:txBody>
          <a:bodyPr wrap="square" rtlCol="0">
            <a:spAutoFit/>
          </a:bodyPr>
          <a:lstStyle/>
          <a:p>
            <a:r>
              <a:rPr lang="en-US" sz="1400" dirty="0"/>
              <a:t>We are accepting negative results from labs, but we are not processing them and/or we are archiving them (n =1)</a:t>
            </a:r>
          </a:p>
        </p:txBody>
      </p:sp>
      <p:sp>
        <p:nvSpPr>
          <p:cNvPr id="11" name="TextBox 10">
            <a:extLst>
              <a:ext uri="{FF2B5EF4-FFF2-40B4-BE49-F238E27FC236}">
                <a16:creationId xmlns:a16="http://schemas.microsoft.com/office/drawing/2014/main" id="{0D894A42-8214-4A51-A947-A413605F6531}"/>
              </a:ext>
            </a:extLst>
          </p:cNvPr>
          <p:cNvSpPr txBox="1"/>
          <p:nvPr/>
        </p:nvSpPr>
        <p:spPr>
          <a:xfrm>
            <a:off x="919431" y="2204893"/>
            <a:ext cx="2623319" cy="307777"/>
          </a:xfrm>
          <a:prstGeom prst="rect">
            <a:avLst/>
          </a:prstGeom>
          <a:noFill/>
        </p:spPr>
        <p:txBody>
          <a:bodyPr wrap="square" rtlCol="0">
            <a:spAutoFit/>
          </a:bodyPr>
          <a:lstStyle/>
          <a:p>
            <a:r>
              <a:rPr lang="en-US" sz="1400" dirty="0"/>
              <a:t>Prefer not to answer (n=1)</a:t>
            </a:r>
          </a:p>
        </p:txBody>
      </p:sp>
      <p:sp>
        <p:nvSpPr>
          <p:cNvPr id="12" name="TextBox 11">
            <a:extLst>
              <a:ext uri="{FF2B5EF4-FFF2-40B4-BE49-F238E27FC236}">
                <a16:creationId xmlns:a16="http://schemas.microsoft.com/office/drawing/2014/main" id="{343311BE-4021-4C70-8D9D-9A76A1EE69D6}"/>
              </a:ext>
            </a:extLst>
          </p:cNvPr>
          <p:cNvSpPr txBox="1"/>
          <p:nvPr/>
        </p:nvSpPr>
        <p:spPr>
          <a:xfrm>
            <a:off x="170482" y="5628687"/>
            <a:ext cx="2891750" cy="523220"/>
          </a:xfrm>
          <a:prstGeom prst="rect">
            <a:avLst/>
          </a:prstGeom>
          <a:noFill/>
          <a:ln>
            <a:solidFill>
              <a:schemeClr val="tx1"/>
            </a:solidFill>
          </a:ln>
        </p:spPr>
        <p:txBody>
          <a:bodyPr wrap="square" rtlCol="0">
            <a:spAutoFit/>
          </a:bodyPr>
          <a:lstStyle/>
          <a:p>
            <a:r>
              <a:rPr lang="en-US" sz="1400" dirty="0"/>
              <a:t>* We are not accepting  ANY negative results from labs (n = 0)</a:t>
            </a:r>
          </a:p>
        </p:txBody>
      </p:sp>
    </p:spTree>
    <p:extLst>
      <p:ext uri="{BB962C8B-B14F-4D97-AF65-F5344CB8AC3E}">
        <p14:creationId xmlns:p14="http://schemas.microsoft.com/office/powerpoint/2010/main" val="1112965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485C0-1077-4D04-9920-DFB3830CCB73}"/>
              </a:ext>
            </a:extLst>
          </p:cNvPr>
          <p:cNvSpPr>
            <a:spLocks noGrp="1"/>
          </p:cNvSpPr>
          <p:nvPr>
            <p:ph type="title"/>
          </p:nvPr>
        </p:nvSpPr>
        <p:spPr>
          <a:xfrm>
            <a:off x="292814" y="149933"/>
            <a:ext cx="8229600" cy="1030638"/>
          </a:xfrm>
        </p:spPr>
        <p:txBody>
          <a:bodyPr/>
          <a:lstStyle/>
          <a:p>
            <a:r>
              <a:rPr lang="en-US" dirty="0"/>
              <a:t>Rapid Poll Results</a:t>
            </a:r>
          </a:p>
        </p:txBody>
      </p:sp>
      <p:sp>
        <p:nvSpPr>
          <p:cNvPr id="3" name="Text Placeholder 2">
            <a:extLst>
              <a:ext uri="{FF2B5EF4-FFF2-40B4-BE49-F238E27FC236}">
                <a16:creationId xmlns:a16="http://schemas.microsoft.com/office/drawing/2014/main" id="{8D8BC9E4-A913-4996-BC73-F092C962E337}"/>
              </a:ext>
            </a:extLst>
          </p:cNvPr>
          <p:cNvSpPr>
            <a:spLocks noGrp="1"/>
          </p:cNvSpPr>
          <p:nvPr>
            <p:ph type="body" sz="quarter" idx="10"/>
          </p:nvPr>
        </p:nvSpPr>
        <p:spPr/>
        <p:txBody>
          <a:bodyPr/>
          <a:lstStyle/>
          <a:p>
            <a:r>
              <a:rPr lang="en-US" sz="2000" b="0" i="0" dirty="0">
                <a:solidFill>
                  <a:schemeClr val="tx2">
                    <a:lumMod val="75000"/>
                  </a:schemeClr>
                </a:solidFill>
                <a:effectLst/>
              </a:rPr>
              <a:t>For which types of SARS-CoV-2 lab tests are you currently accepting negative results? N = 25 responses</a:t>
            </a:r>
          </a:p>
          <a:p>
            <a:pPr lvl="1"/>
            <a:r>
              <a:rPr lang="en-US" sz="2000" dirty="0">
                <a:solidFill>
                  <a:schemeClr val="accent5">
                    <a:lumMod val="50000"/>
                  </a:schemeClr>
                </a:solidFill>
              </a:rPr>
              <a:t>PCR: 100% </a:t>
            </a:r>
          </a:p>
          <a:p>
            <a:pPr lvl="1"/>
            <a:r>
              <a:rPr lang="en-US" sz="2000" dirty="0">
                <a:solidFill>
                  <a:schemeClr val="accent5">
                    <a:lumMod val="50000"/>
                  </a:schemeClr>
                </a:solidFill>
              </a:rPr>
              <a:t>Antigen: 100%</a:t>
            </a:r>
          </a:p>
          <a:p>
            <a:pPr lvl="1"/>
            <a:r>
              <a:rPr lang="en-US" sz="2000" dirty="0">
                <a:solidFill>
                  <a:schemeClr val="accent5">
                    <a:lumMod val="50000"/>
                  </a:schemeClr>
                </a:solidFill>
              </a:rPr>
              <a:t>Antibody: 80% </a:t>
            </a:r>
          </a:p>
          <a:p>
            <a:pPr lvl="1"/>
            <a:r>
              <a:rPr lang="en-US" sz="2000" dirty="0">
                <a:solidFill>
                  <a:schemeClr val="accent5">
                    <a:lumMod val="50000"/>
                  </a:schemeClr>
                </a:solidFill>
              </a:rPr>
              <a:t>Other: 20%</a:t>
            </a:r>
          </a:p>
          <a:p>
            <a:pPr lvl="2"/>
            <a:r>
              <a:rPr lang="en-US" sz="2000" dirty="0">
                <a:solidFill>
                  <a:schemeClr val="accent5">
                    <a:lumMod val="50000"/>
                  </a:schemeClr>
                </a:solidFill>
              </a:rPr>
              <a:t>Unknown/inconclusive</a:t>
            </a:r>
          </a:p>
          <a:p>
            <a:endParaRPr lang="en-US" sz="2000" b="0" i="0" dirty="0">
              <a:solidFill>
                <a:schemeClr val="tx2">
                  <a:lumMod val="75000"/>
                </a:schemeClr>
              </a:solidFill>
              <a:effectLst/>
            </a:endParaRPr>
          </a:p>
          <a:p>
            <a:r>
              <a:rPr lang="en-US" sz="2000" dirty="0">
                <a:solidFill>
                  <a:schemeClr val="tx2">
                    <a:lumMod val="75000"/>
                  </a:schemeClr>
                </a:solidFill>
              </a:rPr>
              <a:t>Sometimes receive, but do not enter into surveillance system:</a:t>
            </a:r>
          </a:p>
          <a:p>
            <a:pPr lvl="1"/>
            <a:r>
              <a:rPr lang="en-US" sz="2000" b="0" i="0" dirty="0">
                <a:solidFill>
                  <a:schemeClr val="accent5">
                    <a:lumMod val="50000"/>
                  </a:schemeClr>
                </a:solidFill>
                <a:effectLst/>
              </a:rPr>
              <a:t>Faxed negative antigen and antibody results</a:t>
            </a:r>
          </a:p>
          <a:p>
            <a:pPr lvl="1"/>
            <a:r>
              <a:rPr lang="en-US" sz="2000" dirty="0">
                <a:solidFill>
                  <a:schemeClr val="accent5">
                    <a:lumMod val="50000"/>
                  </a:schemeClr>
                </a:solidFill>
              </a:rPr>
              <a:t>No longer accepting negative results of any test type from CLIA-waived sites</a:t>
            </a:r>
          </a:p>
          <a:p>
            <a:pPr lvl="1"/>
            <a:r>
              <a:rPr lang="en-US" sz="2000" b="0" i="0" dirty="0">
                <a:solidFill>
                  <a:schemeClr val="accent5">
                    <a:lumMod val="50000"/>
                  </a:schemeClr>
                </a:solidFill>
                <a:effectLst/>
              </a:rPr>
              <a:t>Do not require negatives to be reported via fax</a:t>
            </a:r>
          </a:p>
          <a:p>
            <a:pPr marL="685782" lvl="2" indent="0">
              <a:buNone/>
            </a:pPr>
            <a:endParaRPr lang="en-US" dirty="0"/>
          </a:p>
          <a:p>
            <a:pPr marL="685782" lvl="2" indent="0">
              <a:buNone/>
            </a:pPr>
            <a:endParaRPr lang="en-US" dirty="0"/>
          </a:p>
          <a:p>
            <a:pPr lvl="2"/>
            <a:endParaRPr lang="en-US" dirty="0"/>
          </a:p>
        </p:txBody>
      </p:sp>
    </p:spTree>
    <p:extLst>
      <p:ext uri="{BB962C8B-B14F-4D97-AF65-F5344CB8AC3E}">
        <p14:creationId xmlns:p14="http://schemas.microsoft.com/office/powerpoint/2010/main" val="4080410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EB9714-936F-4FD9-9ADD-C1383C4333CF}"/>
              </a:ext>
            </a:extLst>
          </p:cNvPr>
          <p:cNvSpPr>
            <a:spLocks noGrp="1"/>
          </p:cNvSpPr>
          <p:nvPr>
            <p:ph type="body" sz="quarter" idx="10"/>
          </p:nvPr>
        </p:nvSpPr>
        <p:spPr>
          <a:xfrm>
            <a:off x="147153" y="1429450"/>
            <a:ext cx="8849694" cy="4746323"/>
          </a:xfrm>
        </p:spPr>
        <p:txBody>
          <a:bodyPr>
            <a:normAutofit/>
          </a:bodyPr>
          <a:lstStyle/>
          <a:p>
            <a:r>
              <a:rPr lang="en-US" sz="2400" dirty="0"/>
              <a:t>Central themes from the respondent comments:</a:t>
            </a:r>
          </a:p>
          <a:p>
            <a:pPr lvl="1"/>
            <a:r>
              <a:rPr lang="en-US" sz="2400" dirty="0">
                <a:solidFill>
                  <a:schemeClr val="accent5">
                    <a:lumMod val="50000"/>
                  </a:schemeClr>
                </a:solidFill>
              </a:rPr>
              <a:t>Data quality</a:t>
            </a:r>
          </a:p>
          <a:p>
            <a:pPr lvl="1"/>
            <a:r>
              <a:rPr lang="en-US" sz="2400" dirty="0">
                <a:solidFill>
                  <a:schemeClr val="accent5">
                    <a:lumMod val="50000"/>
                  </a:schemeClr>
                </a:solidFill>
              </a:rPr>
              <a:t>Data utility </a:t>
            </a:r>
          </a:p>
          <a:p>
            <a:pPr lvl="1"/>
            <a:r>
              <a:rPr lang="en-US" sz="2400" dirty="0">
                <a:solidFill>
                  <a:schemeClr val="accent5">
                    <a:lumMod val="50000"/>
                  </a:schemeClr>
                </a:solidFill>
              </a:rPr>
              <a:t>Burden on systems and staff</a:t>
            </a:r>
          </a:p>
          <a:p>
            <a:pPr lvl="1"/>
            <a:r>
              <a:rPr lang="en-US" sz="2400" dirty="0">
                <a:solidFill>
                  <a:schemeClr val="accent5">
                    <a:lumMod val="50000"/>
                  </a:schemeClr>
                </a:solidFill>
              </a:rPr>
              <a:t>Suggestions</a:t>
            </a:r>
          </a:p>
          <a:p>
            <a:pPr lvl="1"/>
            <a:r>
              <a:rPr lang="en-US" sz="2400" dirty="0">
                <a:solidFill>
                  <a:schemeClr val="accent5">
                    <a:lumMod val="50000"/>
                  </a:schemeClr>
                </a:solidFill>
              </a:rPr>
              <a:t>Questions</a:t>
            </a:r>
          </a:p>
          <a:p>
            <a:pPr lvl="1"/>
            <a:endParaRPr lang="en-US" dirty="0"/>
          </a:p>
          <a:p>
            <a:endParaRPr lang="en-US" dirty="0"/>
          </a:p>
        </p:txBody>
      </p:sp>
      <p:sp>
        <p:nvSpPr>
          <p:cNvPr id="4" name="Title 1">
            <a:extLst>
              <a:ext uri="{FF2B5EF4-FFF2-40B4-BE49-F238E27FC236}">
                <a16:creationId xmlns:a16="http://schemas.microsoft.com/office/drawing/2014/main" id="{D7662049-0CB0-4B3B-BB36-02A333A7DAA7}"/>
              </a:ext>
            </a:extLst>
          </p:cNvPr>
          <p:cNvSpPr>
            <a:spLocks noGrp="1"/>
          </p:cNvSpPr>
          <p:nvPr>
            <p:ph type="title"/>
          </p:nvPr>
        </p:nvSpPr>
        <p:spPr>
          <a:xfrm>
            <a:off x="170482" y="144178"/>
            <a:ext cx="8229600" cy="1031875"/>
          </a:xfrm>
        </p:spPr>
        <p:txBody>
          <a:bodyPr/>
          <a:lstStyle/>
          <a:p>
            <a:r>
              <a:rPr lang="en-US" dirty="0"/>
              <a:t>Rapid Poll Results</a:t>
            </a:r>
          </a:p>
        </p:txBody>
      </p:sp>
    </p:spTree>
    <p:extLst>
      <p:ext uri="{BB962C8B-B14F-4D97-AF65-F5344CB8AC3E}">
        <p14:creationId xmlns:p14="http://schemas.microsoft.com/office/powerpoint/2010/main" val="233601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EB9714-936F-4FD9-9ADD-C1383C4333CF}"/>
              </a:ext>
            </a:extLst>
          </p:cNvPr>
          <p:cNvSpPr>
            <a:spLocks noGrp="1"/>
          </p:cNvSpPr>
          <p:nvPr>
            <p:ph type="body" sz="quarter" idx="10"/>
          </p:nvPr>
        </p:nvSpPr>
        <p:spPr/>
        <p:txBody>
          <a:bodyPr>
            <a:normAutofit/>
          </a:bodyPr>
          <a:lstStyle/>
          <a:p>
            <a:r>
              <a:rPr lang="en-US" sz="1600" b="1" dirty="0"/>
              <a:t>Data Quality:</a:t>
            </a:r>
          </a:p>
          <a:p>
            <a:pPr lvl="1"/>
            <a:r>
              <a:rPr lang="en-US" sz="1600" dirty="0">
                <a:solidFill>
                  <a:schemeClr val="accent5">
                    <a:lumMod val="50000"/>
                  </a:schemeClr>
                </a:solidFill>
              </a:rPr>
              <a:t>Often receive poor quality data (missing address, phone, and ordering info) from urgent cares and some doctors’ offices, stating that they do not have the time to report negatives. </a:t>
            </a:r>
          </a:p>
          <a:p>
            <a:pPr lvl="1"/>
            <a:r>
              <a:rPr lang="en-US" sz="1600" dirty="0">
                <a:solidFill>
                  <a:schemeClr val="accent5">
                    <a:lumMod val="50000"/>
                  </a:schemeClr>
                </a:solidFill>
              </a:rPr>
              <a:t>We have been seeing lots of data quality issues. </a:t>
            </a:r>
          </a:p>
          <a:p>
            <a:pPr lvl="1"/>
            <a:r>
              <a:rPr lang="en-US" sz="1600" dirty="0">
                <a:solidFill>
                  <a:schemeClr val="accent5">
                    <a:lumMod val="50000"/>
                  </a:schemeClr>
                </a:solidFill>
              </a:rPr>
              <a:t>While we are not "inundated with the volume" it would not be correct to say that we are not having any issues; we have to deal with a lot of errors daily. The vast majority of messages coming in are COVID-19 negatives, so if these could be reduced it is likely error volume would significantly decrease as well.</a:t>
            </a:r>
          </a:p>
          <a:p>
            <a:pPr lvl="1"/>
            <a:r>
              <a:rPr lang="en-US" sz="1600" dirty="0">
                <a:solidFill>
                  <a:schemeClr val="accent5">
                    <a:lumMod val="50000"/>
                  </a:schemeClr>
                </a:solidFill>
              </a:rPr>
              <a:t>Due to the burden of reporting negative rapid results, and the fairly manual process, data quality is significantly lacking which results in a lot of issues for surveillance. </a:t>
            </a:r>
          </a:p>
          <a:p>
            <a:pPr lvl="1"/>
            <a:r>
              <a:rPr lang="en-US" sz="1600" dirty="0">
                <a:solidFill>
                  <a:schemeClr val="accent5">
                    <a:lumMod val="50000"/>
                  </a:schemeClr>
                </a:solidFill>
              </a:rPr>
              <a:t>The volume is overwhelming, the quality of data (particularly from non-HL7 submitters) is substandard, onboarding sites (again, particularly non-HL7 submitters) is burdensome for both the sites and public health staff, and there is no actionable public health response with these data.</a:t>
            </a:r>
          </a:p>
          <a:p>
            <a:endParaRPr lang="en-US" dirty="0"/>
          </a:p>
        </p:txBody>
      </p:sp>
      <p:sp>
        <p:nvSpPr>
          <p:cNvPr id="4" name="Title 1">
            <a:extLst>
              <a:ext uri="{FF2B5EF4-FFF2-40B4-BE49-F238E27FC236}">
                <a16:creationId xmlns:a16="http://schemas.microsoft.com/office/drawing/2014/main" id="{D7662049-0CB0-4B3B-BB36-02A333A7DAA7}"/>
              </a:ext>
            </a:extLst>
          </p:cNvPr>
          <p:cNvSpPr>
            <a:spLocks noGrp="1"/>
          </p:cNvSpPr>
          <p:nvPr>
            <p:ph type="title"/>
          </p:nvPr>
        </p:nvSpPr>
        <p:spPr>
          <a:xfrm>
            <a:off x="170482" y="144178"/>
            <a:ext cx="8229600" cy="1031875"/>
          </a:xfrm>
        </p:spPr>
        <p:txBody>
          <a:bodyPr/>
          <a:lstStyle/>
          <a:p>
            <a:r>
              <a:rPr lang="en-US" dirty="0"/>
              <a:t>Rapid Poll Results</a:t>
            </a:r>
          </a:p>
        </p:txBody>
      </p:sp>
    </p:spTree>
    <p:extLst>
      <p:ext uri="{BB962C8B-B14F-4D97-AF65-F5344CB8AC3E}">
        <p14:creationId xmlns:p14="http://schemas.microsoft.com/office/powerpoint/2010/main" val="88036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EB9714-936F-4FD9-9ADD-C1383C4333CF}"/>
              </a:ext>
            </a:extLst>
          </p:cNvPr>
          <p:cNvSpPr>
            <a:spLocks noGrp="1"/>
          </p:cNvSpPr>
          <p:nvPr>
            <p:ph type="body" sz="quarter" idx="10"/>
          </p:nvPr>
        </p:nvSpPr>
        <p:spPr/>
        <p:txBody>
          <a:bodyPr>
            <a:normAutofit/>
          </a:bodyPr>
          <a:lstStyle/>
          <a:p>
            <a:r>
              <a:rPr lang="en-US" sz="1600" b="1" dirty="0"/>
              <a:t>Data Utility:</a:t>
            </a:r>
          </a:p>
          <a:p>
            <a:pPr lvl="1"/>
            <a:r>
              <a:rPr lang="en-US" sz="1600" dirty="0">
                <a:solidFill>
                  <a:schemeClr val="accent5">
                    <a:lumMod val="50000"/>
                  </a:schemeClr>
                </a:solidFill>
              </a:rPr>
              <a:t>The negative lab data has little utility, other than telling us test positivity.</a:t>
            </a:r>
          </a:p>
          <a:p>
            <a:pPr lvl="1"/>
            <a:r>
              <a:rPr lang="en-US" sz="1600" dirty="0">
                <a:solidFill>
                  <a:schemeClr val="accent5">
                    <a:lumMod val="50000"/>
                  </a:schemeClr>
                </a:solidFill>
              </a:rPr>
              <a:t>We are still using these for positivity rates, so they need to be counted for now.</a:t>
            </a:r>
          </a:p>
          <a:p>
            <a:pPr lvl="1"/>
            <a:r>
              <a:rPr lang="en-US" sz="1600" dirty="0">
                <a:solidFill>
                  <a:schemeClr val="accent5">
                    <a:lumMod val="50000"/>
                  </a:schemeClr>
                </a:solidFill>
              </a:rPr>
              <a:t>We need to stop using percent positivity as a 'metric' and realize that case counts are the accurate epidemiological method to measure incidence or prevalence. </a:t>
            </a:r>
          </a:p>
          <a:p>
            <a:pPr lvl="1"/>
            <a:r>
              <a:rPr lang="en-US" sz="1600" dirty="0">
                <a:solidFill>
                  <a:schemeClr val="accent5">
                    <a:lumMod val="50000"/>
                  </a:schemeClr>
                </a:solidFill>
              </a:rPr>
              <a:t>We are processing results without issue – in that we are receiving, ingesting, and counting them. But we are not using them for any other purpose. </a:t>
            </a:r>
          </a:p>
          <a:p>
            <a:pPr lvl="1"/>
            <a:r>
              <a:rPr lang="en-US" sz="1600" dirty="0">
                <a:solidFill>
                  <a:schemeClr val="accent5">
                    <a:lumMod val="50000"/>
                  </a:schemeClr>
                </a:solidFill>
              </a:rPr>
              <a:t>In the world of increasing at-home tests, collecting negatives feels less useful – we no longer have accurate denominator data and instead have flawed denominator data that takes a lot of energy to explain the limitations. </a:t>
            </a:r>
          </a:p>
        </p:txBody>
      </p:sp>
      <p:sp>
        <p:nvSpPr>
          <p:cNvPr id="4" name="Title 1">
            <a:extLst>
              <a:ext uri="{FF2B5EF4-FFF2-40B4-BE49-F238E27FC236}">
                <a16:creationId xmlns:a16="http://schemas.microsoft.com/office/drawing/2014/main" id="{D7662049-0CB0-4B3B-BB36-02A333A7DAA7}"/>
              </a:ext>
            </a:extLst>
          </p:cNvPr>
          <p:cNvSpPr>
            <a:spLocks noGrp="1"/>
          </p:cNvSpPr>
          <p:nvPr>
            <p:ph type="title"/>
          </p:nvPr>
        </p:nvSpPr>
        <p:spPr>
          <a:xfrm>
            <a:off x="170482" y="144178"/>
            <a:ext cx="8229600" cy="1031875"/>
          </a:xfrm>
        </p:spPr>
        <p:txBody>
          <a:bodyPr/>
          <a:lstStyle/>
          <a:p>
            <a:r>
              <a:rPr lang="en-US" dirty="0"/>
              <a:t>Rapid Poll Results</a:t>
            </a:r>
          </a:p>
        </p:txBody>
      </p:sp>
    </p:spTree>
    <p:extLst>
      <p:ext uri="{BB962C8B-B14F-4D97-AF65-F5344CB8AC3E}">
        <p14:creationId xmlns:p14="http://schemas.microsoft.com/office/powerpoint/2010/main" val="1462820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EB9714-936F-4FD9-9ADD-C1383C4333CF}"/>
              </a:ext>
            </a:extLst>
          </p:cNvPr>
          <p:cNvSpPr>
            <a:spLocks noGrp="1"/>
          </p:cNvSpPr>
          <p:nvPr>
            <p:ph type="body" sz="quarter" idx="10"/>
          </p:nvPr>
        </p:nvSpPr>
        <p:spPr/>
        <p:txBody>
          <a:bodyPr/>
          <a:lstStyle/>
          <a:p>
            <a:r>
              <a:rPr lang="en-US" sz="1500" b="1" dirty="0"/>
              <a:t>Burden on Systems and Staff:</a:t>
            </a:r>
          </a:p>
          <a:p>
            <a:pPr lvl="1"/>
            <a:r>
              <a:rPr lang="en-US" sz="1500" b="0" i="0" dirty="0">
                <a:solidFill>
                  <a:schemeClr val="accent5">
                    <a:lumMod val="50000"/>
                  </a:schemeClr>
                </a:solidFill>
                <a:effectLst/>
              </a:rPr>
              <a:t>The negative lab data is such a high volume, that it is also causing challenges with our surveillance system maintenance and de-duplicating records.</a:t>
            </a:r>
          </a:p>
          <a:p>
            <a:pPr lvl="1"/>
            <a:r>
              <a:rPr lang="en-US" sz="1500" dirty="0">
                <a:solidFill>
                  <a:schemeClr val="accent5">
                    <a:lumMod val="50000"/>
                  </a:schemeClr>
                </a:solidFill>
              </a:rPr>
              <a:t>The negative antigen results received ELR often create multiple person versions within our surveillance system. This takes time to merge person versions together to ensure all negative test results are within one case/disease investigation file. We also have a huge backlog of negative faxed results from those not set up with ELR.</a:t>
            </a:r>
          </a:p>
          <a:p>
            <a:pPr lvl="1"/>
            <a:r>
              <a:rPr lang="en-US" sz="1500" dirty="0">
                <a:solidFill>
                  <a:schemeClr val="accent5">
                    <a:lumMod val="50000"/>
                  </a:schemeClr>
                </a:solidFill>
              </a:rPr>
              <a:t>As of 1/6/2022, we have 48 million COVID negatives in our surveillance system. It has been an ongoing challenge to find workarounds in order to prevent locks, slowdowns, and any other system issues due to the massive amount of negative COVID labs flowing through.</a:t>
            </a:r>
          </a:p>
          <a:p>
            <a:pPr lvl="1"/>
            <a:r>
              <a:rPr lang="en-US" sz="1500" dirty="0">
                <a:solidFill>
                  <a:schemeClr val="accent5">
                    <a:lumMod val="50000"/>
                  </a:schemeClr>
                </a:solidFill>
              </a:rPr>
              <a:t>The ongoing burden on staff handling test results who also manage all ELR, surveillance systems, eCR etc. is unacceptable as we go into Year 3 with a huge surge in COVID-19.</a:t>
            </a:r>
          </a:p>
          <a:p>
            <a:pPr lvl="1"/>
            <a:r>
              <a:rPr lang="en-US" sz="1500" dirty="0">
                <a:solidFill>
                  <a:schemeClr val="accent5">
                    <a:lumMod val="50000"/>
                  </a:schemeClr>
                </a:solidFill>
              </a:rPr>
              <a:t>Although we can process, the impact on our surveillance system is 400-500K duplicate persons. We cannot keep up with de-duplication for persons with positive cases let alone the negatives. </a:t>
            </a:r>
          </a:p>
          <a:p>
            <a:pPr lvl="1"/>
            <a:r>
              <a:rPr lang="en-US" sz="1500" dirty="0">
                <a:solidFill>
                  <a:schemeClr val="accent5">
                    <a:lumMod val="50000"/>
                  </a:schemeClr>
                </a:solidFill>
              </a:rPr>
              <a:t>We have had processing issues due to the volume of results and also more results means more errors to address. However, this data is currently important for our epidemiologists in monitoring the pandemic.</a:t>
            </a:r>
          </a:p>
          <a:p>
            <a:endParaRPr lang="en-US" dirty="0"/>
          </a:p>
        </p:txBody>
      </p:sp>
      <p:sp>
        <p:nvSpPr>
          <p:cNvPr id="4" name="Title 1">
            <a:extLst>
              <a:ext uri="{FF2B5EF4-FFF2-40B4-BE49-F238E27FC236}">
                <a16:creationId xmlns:a16="http://schemas.microsoft.com/office/drawing/2014/main" id="{D7662049-0CB0-4B3B-BB36-02A333A7DAA7}"/>
              </a:ext>
            </a:extLst>
          </p:cNvPr>
          <p:cNvSpPr>
            <a:spLocks noGrp="1"/>
          </p:cNvSpPr>
          <p:nvPr>
            <p:ph type="title"/>
          </p:nvPr>
        </p:nvSpPr>
        <p:spPr>
          <a:xfrm>
            <a:off x="170482" y="144178"/>
            <a:ext cx="8229600" cy="1031875"/>
          </a:xfrm>
        </p:spPr>
        <p:txBody>
          <a:bodyPr/>
          <a:lstStyle/>
          <a:p>
            <a:r>
              <a:rPr lang="en-US" dirty="0"/>
              <a:t>Rapid Poll Results</a:t>
            </a:r>
          </a:p>
        </p:txBody>
      </p:sp>
    </p:spTree>
    <p:extLst>
      <p:ext uri="{BB962C8B-B14F-4D97-AF65-F5344CB8AC3E}">
        <p14:creationId xmlns:p14="http://schemas.microsoft.com/office/powerpoint/2010/main" val="2675153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EB9714-936F-4FD9-9ADD-C1383C4333CF}"/>
              </a:ext>
            </a:extLst>
          </p:cNvPr>
          <p:cNvSpPr>
            <a:spLocks noGrp="1"/>
          </p:cNvSpPr>
          <p:nvPr>
            <p:ph type="body" sz="quarter" idx="10"/>
          </p:nvPr>
        </p:nvSpPr>
        <p:spPr/>
        <p:txBody>
          <a:bodyPr>
            <a:normAutofit/>
          </a:bodyPr>
          <a:lstStyle/>
          <a:p>
            <a:r>
              <a:rPr lang="en-US" sz="1500" b="1" dirty="0"/>
              <a:t>Burden on Systems and Staff (continued):</a:t>
            </a:r>
          </a:p>
          <a:p>
            <a:pPr lvl="1"/>
            <a:r>
              <a:rPr lang="en-US" sz="1500" dirty="0">
                <a:solidFill>
                  <a:schemeClr val="accent5">
                    <a:lumMod val="50000"/>
                  </a:schemeClr>
                </a:solidFill>
              </a:rPr>
              <a:t>We were getting by processing all the positive and negatives until Thanksgiving but after that we have received upwards of 150,000 tests a day. The volume goes up and down, but it is only a matter of time before our system crashes. </a:t>
            </a:r>
          </a:p>
          <a:p>
            <a:pPr lvl="1"/>
            <a:r>
              <a:rPr lang="en-US" sz="1500" dirty="0">
                <a:solidFill>
                  <a:schemeClr val="accent5">
                    <a:lumMod val="50000"/>
                  </a:schemeClr>
                </a:solidFill>
              </a:rPr>
              <a:t>The time it takes us to oversee the processing of negative rapid results is astronomical, pulls our public health workforce away from more important work, and we have very real risks of losing the workforce we have due to burn out.</a:t>
            </a:r>
          </a:p>
          <a:p>
            <a:pPr lvl="1"/>
            <a:r>
              <a:rPr lang="en-US" sz="1500" dirty="0">
                <a:solidFill>
                  <a:schemeClr val="accent5">
                    <a:lumMod val="50000"/>
                  </a:schemeClr>
                </a:solidFill>
              </a:rPr>
              <a:t>The volume is becoming a bigger concern in the stability of our surveillance system.</a:t>
            </a:r>
          </a:p>
          <a:p>
            <a:pPr lvl="1"/>
            <a:r>
              <a:rPr lang="en-US" sz="1500" dirty="0">
                <a:solidFill>
                  <a:schemeClr val="accent5">
                    <a:lumMod val="50000"/>
                  </a:schemeClr>
                </a:solidFill>
              </a:rPr>
              <a:t>With the increased test volume, our system was unable to maintain processing of both positive and negative test results. We had to switch to short-term archiving negative only files. Numerous health care providers in the community are expressing the burden of reporting negatives for their rapid test results.</a:t>
            </a:r>
          </a:p>
          <a:p>
            <a:pPr lvl="1"/>
            <a:r>
              <a:rPr lang="en-US" sz="1500" dirty="0">
                <a:solidFill>
                  <a:schemeClr val="accent5">
                    <a:lumMod val="50000"/>
                  </a:schemeClr>
                </a:solidFill>
              </a:rPr>
              <a:t>The volume is too high, we are processing them into our system and it is causing problems. In specific, the volume makes all import slow, we have an extraordinary number of duplicates, and any issues at any point make the process really fall apart. </a:t>
            </a:r>
          </a:p>
          <a:p>
            <a:pPr lvl="1"/>
            <a:r>
              <a:rPr lang="en-US" sz="1500" dirty="0">
                <a:solidFill>
                  <a:schemeClr val="accent5">
                    <a:lumMod val="50000"/>
                  </a:schemeClr>
                </a:solidFill>
              </a:rPr>
              <a:t>Completely overwhelming the system for both providers and the DPH. Systems are stretched to breaking point, analysis becomes very convoluted, and we have unmanageable deduplication queues.</a:t>
            </a:r>
          </a:p>
          <a:p>
            <a:pPr marL="342892" lvl="1" indent="0">
              <a:buNone/>
            </a:pPr>
            <a:endParaRPr lang="en-US" dirty="0"/>
          </a:p>
        </p:txBody>
      </p:sp>
      <p:sp>
        <p:nvSpPr>
          <p:cNvPr id="4" name="Title 1">
            <a:extLst>
              <a:ext uri="{FF2B5EF4-FFF2-40B4-BE49-F238E27FC236}">
                <a16:creationId xmlns:a16="http://schemas.microsoft.com/office/drawing/2014/main" id="{D7662049-0CB0-4B3B-BB36-02A333A7DAA7}"/>
              </a:ext>
            </a:extLst>
          </p:cNvPr>
          <p:cNvSpPr>
            <a:spLocks noGrp="1"/>
          </p:cNvSpPr>
          <p:nvPr>
            <p:ph type="title"/>
          </p:nvPr>
        </p:nvSpPr>
        <p:spPr>
          <a:xfrm>
            <a:off x="170482" y="144178"/>
            <a:ext cx="8229600" cy="1031875"/>
          </a:xfrm>
        </p:spPr>
        <p:txBody>
          <a:bodyPr/>
          <a:lstStyle/>
          <a:p>
            <a:r>
              <a:rPr lang="en-US" dirty="0"/>
              <a:t>Rapid Poll Results</a:t>
            </a:r>
          </a:p>
        </p:txBody>
      </p:sp>
    </p:spTree>
    <p:extLst>
      <p:ext uri="{BB962C8B-B14F-4D97-AF65-F5344CB8AC3E}">
        <p14:creationId xmlns:p14="http://schemas.microsoft.com/office/powerpoint/2010/main" val="482684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EB9714-936F-4FD9-9ADD-C1383C4333CF}"/>
              </a:ext>
            </a:extLst>
          </p:cNvPr>
          <p:cNvSpPr>
            <a:spLocks noGrp="1"/>
          </p:cNvSpPr>
          <p:nvPr>
            <p:ph type="body" sz="quarter" idx="10"/>
          </p:nvPr>
        </p:nvSpPr>
        <p:spPr>
          <a:xfrm>
            <a:off x="170482" y="1336983"/>
            <a:ext cx="8701253" cy="4746323"/>
          </a:xfrm>
        </p:spPr>
        <p:txBody>
          <a:bodyPr/>
          <a:lstStyle/>
          <a:p>
            <a:r>
              <a:rPr lang="en-US" sz="1600" b="1" dirty="0"/>
              <a:t>Suggestions:</a:t>
            </a:r>
          </a:p>
          <a:p>
            <a:pPr lvl="1"/>
            <a:r>
              <a:rPr lang="en-US" sz="1600" dirty="0">
                <a:solidFill>
                  <a:schemeClr val="accent5">
                    <a:lumMod val="50000"/>
                  </a:schemeClr>
                </a:solidFill>
              </a:rPr>
              <a:t>Stopping antigen negative reports will improve the process for reporting sites and Public Health.</a:t>
            </a:r>
          </a:p>
          <a:p>
            <a:pPr lvl="1"/>
            <a:r>
              <a:rPr lang="en-US" sz="1600" dirty="0">
                <a:solidFill>
                  <a:schemeClr val="accent5">
                    <a:lumMod val="50000"/>
                  </a:schemeClr>
                </a:solidFill>
              </a:rPr>
              <a:t>We are currently discussing some potential options on how we can redirect these negative labs away from our main surveillance system and into a data warehouse.</a:t>
            </a:r>
          </a:p>
          <a:p>
            <a:pPr lvl="1"/>
            <a:r>
              <a:rPr lang="en-US" sz="1600" dirty="0">
                <a:solidFill>
                  <a:schemeClr val="accent5">
                    <a:lumMod val="50000"/>
                  </a:schemeClr>
                </a:solidFill>
              </a:rPr>
              <a:t>Many jurisdictions are waiting for the reporting requirements to change at the federal level before making any big changes. I'm sure many jurisdictions would love to hear that COVID negative reporting is not a requirement anymore at the federal level.</a:t>
            </a:r>
          </a:p>
          <a:p>
            <a:pPr lvl="1"/>
            <a:r>
              <a:rPr lang="en-US" sz="1600" dirty="0">
                <a:solidFill>
                  <a:schemeClr val="accent5">
                    <a:lumMod val="50000"/>
                  </a:schemeClr>
                </a:solidFill>
              </a:rPr>
              <a:t>Staff is proposing to leadership that negatives not get reported.</a:t>
            </a:r>
          </a:p>
          <a:p>
            <a:pPr lvl="1"/>
            <a:r>
              <a:rPr lang="en-US" sz="1600" dirty="0">
                <a:solidFill>
                  <a:schemeClr val="accent5">
                    <a:lumMod val="50000"/>
                  </a:schemeClr>
                </a:solidFill>
              </a:rPr>
              <a:t>If the requirement [to report negative results was removed], I believe our jurisdiction would re-evaluate the need to place these results within our surveillance system in order to report to CDC and/or consider other reporting (aggregate) of negative results. </a:t>
            </a:r>
          </a:p>
          <a:p>
            <a:pPr lvl="1"/>
            <a:r>
              <a:rPr lang="en-US" sz="1600" dirty="0">
                <a:solidFill>
                  <a:schemeClr val="accent5">
                    <a:lumMod val="50000"/>
                  </a:schemeClr>
                </a:solidFill>
              </a:rPr>
              <a:t>We might suggest either limiting reporting of negatives to only CLIA-certified labs and/or PCR tests, or removing the requirement altogether.</a:t>
            </a:r>
          </a:p>
          <a:p>
            <a:pPr lvl="1"/>
            <a:r>
              <a:rPr lang="en-US" sz="1600" dirty="0">
                <a:solidFill>
                  <a:schemeClr val="accent5">
                    <a:lumMod val="50000"/>
                  </a:schemeClr>
                </a:solidFill>
              </a:rPr>
              <a:t>We are waiting for the national guidance to change/get updated before we stop accepting negative test results.</a:t>
            </a:r>
          </a:p>
          <a:p>
            <a:endParaRPr lang="en-US" dirty="0"/>
          </a:p>
        </p:txBody>
      </p:sp>
      <p:sp>
        <p:nvSpPr>
          <p:cNvPr id="4" name="Title 1">
            <a:extLst>
              <a:ext uri="{FF2B5EF4-FFF2-40B4-BE49-F238E27FC236}">
                <a16:creationId xmlns:a16="http://schemas.microsoft.com/office/drawing/2014/main" id="{D7662049-0CB0-4B3B-BB36-02A333A7DAA7}"/>
              </a:ext>
            </a:extLst>
          </p:cNvPr>
          <p:cNvSpPr>
            <a:spLocks noGrp="1"/>
          </p:cNvSpPr>
          <p:nvPr>
            <p:ph type="title"/>
          </p:nvPr>
        </p:nvSpPr>
        <p:spPr>
          <a:xfrm>
            <a:off x="170482" y="144178"/>
            <a:ext cx="8229600" cy="1031875"/>
          </a:xfrm>
        </p:spPr>
        <p:txBody>
          <a:bodyPr/>
          <a:lstStyle/>
          <a:p>
            <a:r>
              <a:rPr lang="en-US" dirty="0"/>
              <a:t>Rapid Poll Results</a:t>
            </a:r>
          </a:p>
        </p:txBody>
      </p:sp>
    </p:spTree>
    <p:extLst>
      <p:ext uri="{BB962C8B-B14F-4D97-AF65-F5344CB8AC3E}">
        <p14:creationId xmlns:p14="http://schemas.microsoft.com/office/powerpoint/2010/main" val="3276605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EB9714-936F-4FD9-9ADD-C1383C4333CF}"/>
              </a:ext>
            </a:extLst>
          </p:cNvPr>
          <p:cNvSpPr>
            <a:spLocks noGrp="1"/>
          </p:cNvSpPr>
          <p:nvPr>
            <p:ph type="body" sz="quarter" idx="10"/>
          </p:nvPr>
        </p:nvSpPr>
        <p:spPr/>
        <p:txBody>
          <a:bodyPr/>
          <a:lstStyle/>
          <a:p>
            <a:r>
              <a:rPr lang="en-US" sz="1600" b="1" dirty="0"/>
              <a:t>Questions:</a:t>
            </a:r>
          </a:p>
          <a:p>
            <a:pPr lvl="1"/>
            <a:r>
              <a:rPr lang="en-US" sz="1600" dirty="0">
                <a:solidFill>
                  <a:schemeClr val="accent5">
                    <a:lumMod val="50000"/>
                  </a:schemeClr>
                </a:solidFill>
              </a:rPr>
              <a:t>Are there national conversations about OTC tests and if jurisdictions should continue to accept them for surveillance purposes? This is also very high volume and requires manual processing.</a:t>
            </a:r>
          </a:p>
          <a:p>
            <a:pPr lvl="1"/>
            <a:r>
              <a:rPr lang="en-US" sz="1600" dirty="0">
                <a:solidFill>
                  <a:schemeClr val="accent5">
                    <a:lumMod val="50000"/>
                  </a:schemeClr>
                </a:solidFill>
              </a:rPr>
              <a:t>After almost 2 years, is it necessary to continue the negative lab reporting? COVID will be endemic, so the testing will not stop anytime soon. We already know that we aren't even getting all the tests, so the counts and positivity rates are inaccurate at the national level. </a:t>
            </a:r>
          </a:p>
          <a:p>
            <a:pPr marL="0" indent="0">
              <a:buNone/>
            </a:pPr>
            <a:endParaRPr lang="en-US" dirty="0"/>
          </a:p>
          <a:p>
            <a:pPr marL="0" indent="0">
              <a:buNone/>
            </a:pPr>
            <a:endParaRPr lang="en-US" dirty="0"/>
          </a:p>
          <a:p>
            <a:pPr marL="0" indent="0" algn="ctr">
              <a:buNone/>
            </a:pPr>
            <a:r>
              <a:rPr lang="en-US" b="1" u="sng" dirty="0"/>
              <a:t>Discussion</a:t>
            </a:r>
          </a:p>
          <a:p>
            <a:pPr marL="0" indent="0" algn="ctr">
              <a:buNone/>
            </a:pPr>
            <a:endParaRPr lang="en-US" b="1" dirty="0"/>
          </a:p>
          <a:p>
            <a:pPr>
              <a:buFont typeface="Courier New" panose="02070309020205020404" pitchFamily="49" charset="0"/>
              <a:buChar char="o"/>
            </a:pPr>
            <a:r>
              <a:rPr lang="en-US" dirty="0"/>
              <a:t>Reactions to the poll responses?</a:t>
            </a:r>
          </a:p>
          <a:p>
            <a:pPr>
              <a:buFont typeface="Courier New" panose="02070309020205020404" pitchFamily="49" charset="0"/>
              <a:buChar char="o"/>
            </a:pPr>
            <a:r>
              <a:rPr lang="en-US" dirty="0"/>
              <a:t>Can you expand on the </a:t>
            </a:r>
            <a:r>
              <a:rPr lang="en-US" dirty="0">
                <a:latin typeface="+mj-lt"/>
              </a:rPr>
              <a:t>i</a:t>
            </a:r>
            <a:r>
              <a:rPr lang="en-US" dirty="0">
                <a:effectLst/>
                <a:latin typeface="+mj-lt"/>
                <a:ea typeface="Times New Roman" panose="02020603050405020304" pitchFamily="18" charset="0"/>
              </a:rPr>
              <a:t>mpact on surveillance system capabilities?</a:t>
            </a:r>
            <a:endParaRPr lang="en-US" dirty="0"/>
          </a:p>
          <a:p>
            <a:pPr>
              <a:buFont typeface="Courier New" panose="02070309020205020404" pitchFamily="49" charset="0"/>
              <a:buChar char="o"/>
            </a:pPr>
            <a:r>
              <a:rPr lang="en-US" dirty="0"/>
              <a:t>How are folks using the negatives they receive?</a:t>
            </a:r>
          </a:p>
          <a:p>
            <a:pPr>
              <a:buFont typeface="Courier New" panose="02070309020205020404" pitchFamily="49" charset="0"/>
              <a:buChar char="o"/>
            </a:pPr>
            <a:r>
              <a:rPr lang="en-US" dirty="0"/>
              <a:t>Other questions to surface?</a:t>
            </a:r>
          </a:p>
          <a:p>
            <a:pPr marL="0" indent="0">
              <a:buNone/>
            </a:pPr>
            <a:endParaRPr lang="en-US" dirty="0"/>
          </a:p>
        </p:txBody>
      </p:sp>
      <p:sp>
        <p:nvSpPr>
          <p:cNvPr id="4" name="Title 1">
            <a:extLst>
              <a:ext uri="{FF2B5EF4-FFF2-40B4-BE49-F238E27FC236}">
                <a16:creationId xmlns:a16="http://schemas.microsoft.com/office/drawing/2014/main" id="{D7662049-0CB0-4B3B-BB36-02A333A7DAA7}"/>
              </a:ext>
            </a:extLst>
          </p:cNvPr>
          <p:cNvSpPr>
            <a:spLocks noGrp="1"/>
          </p:cNvSpPr>
          <p:nvPr>
            <p:ph type="title"/>
          </p:nvPr>
        </p:nvSpPr>
        <p:spPr>
          <a:xfrm>
            <a:off x="170482" y="144178"/>
            <a:ext cx="8229600" cy="1031875"/>
          </a:xfrm>
        </p:spPr>
        <p:txBody>
          <a:bodyPr/>
          <a:lstStyle/>
          <a:p>
            <a:r>
              <a:rPr lang="en-US" dirty="0"/>
              <a:t>Rapid Poll Results</a:t>
            </a:r>
          </a:p>
        </p:txBody>
      </p:sp>
    </p:spTree>
    <p:extLst>
      <p:ext uri="{BB962C8B-B14F-4D97-AF65-F5344CB8AC3E}">
        <p14:creationId xmlns:p14="http://schemas.microsoft.com/office/powerpoint/2010/main" val="3923625217"/>
      </p:ext>
    </p:extLst>
  </p:cSld>
  <p:clrMapOvr>
    <a:masterClrMapping/>
  </p:clrMapOvr>
</p:sld>
</file>

<file path=ppt/theme/theme1.xml><?xml version="1.0" encoding="utf-8"?>
<a:theme xmlns:a="http://schemas.openxmlformats.org/drawingml/2006/main" name="CSTE_Powerpoint_Template_final">
  <a:themeElements>
    <a:clrScheme name="CSTE">
      <a:dk1>
        <a:srgbClr val="585543"/>
      </a:dk1>
      <a:lt1>
        <a:sysClr val="window" lastClr="FFFFFF"/>
      </a:lt1>
      <a:dk2>
        <a:srgbClr val="1B3473"/>
      </a:dk2>
      <a:lt2>
        <a:srgbClr val="EEECE1"/>
      </a:lt2>
      <a:accent1>
        <a:srgbClr val="7DAED3"/>
      </a:accent1>
      <a:accent2>
        <a:srgbClr val="F5D232"/>
      </a:accent2>
      <a:accent3>
        <a:srgbClr val="C4C7C8"/>
      </a:accent3>
      <a:accent4>
        <a:srgbClr val="9D986D"/>
      </a:accent4>
      <a:accent5>
        <a:srgbClr val="858C93"/>
      </a:accent5>
      <a:accent6>
        <a:srgbClr val="639EC8"/>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24642</TotalTime>
  <Words>1643</Words>
  <Application>Microsoft Office PowerPoint</Application>
  <PresentationFormat>On-screen Show (4:3)</PresentationFormat>
  <Paragraphs>111</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Avenir</vt:lpstr>
      <vt:lpstr>Calibri</vt:lpstr>
      <vt:lpstr>Courier New</vt:lpstr>
      <vt:lpstr>Wingdings</vt:lpstr>
      <vt:lpstr>CSTE_Powerpoint_Template_final</vt:lpstr>
      <vt:lpstr>National ELR Workgroup Call</vt:lpstr>
      <vt:lpstr>Announcements</vt:lpstr>
      <vt:lpstr>Rapid Poll Results</vt:lpstr>
      <vt:lpstr>Rapid Poll Results</vt:lpstr>
      <vt:lpstr>Rapid Poll Results</vt:lpstr>
      <vt:lpstr>Rapid Poll Results</vt:lpstr>
      <vt:lpstr>Rapid Poll Results</vt:lpstr>
      <vt:lpstr>Rapid Poll Results</vt:lpstr>
      <vt:lpstr>Rapid Poll Results</vt:lpstr>
      <vt:lpstr>Rapid Poll Results</vt:lpstr>
      <vt:lpstr>Rapid Poll Results</vt:lpstr>
      <vt:lpstr>Rapid Poll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Hui</dc:creator>
  <cp:lastModifiedBy>Brooke Beaulieu</cp:lastModifiedBy>
  <cp:revision>236</cp:revision>
  <cp:lastPrinted>2018-01-17T20:00:44Z</cp:lastPrinted>
  <dcterms:modified xsi:type="dcterms:W3CDTF">2022-01-11T17:26:02Z</dcterms:modified>
</cp:coreProperties>
</file>