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Lst>
  <p:notesMasterIdLst>
    <p:notesMasterId r:id="rId17"/>
  </p:notesMasterIdLst>
  <p:sldIdLst>
    <p:sldId id="262" r:id="rId5"/>
    <p:sldId id="263" r:id="rId6"/>
    <p:sldId id="268" r:id="rId7"/>
    <p:sldId id="270" r:id="rId8"/>
    <p:sldId id="269" r:id="rId9"/>
    <p:sldId id="265" r:id="rId10"/>
    <p:sldId id="272" r:id="rId11"/>
    <p:sldId id="266" r:id="rId12"/>
    <p:sldId id="271" r:id="rId13"/>
    <p:sldId id="267" r:id="rId14"/>
    <p:sldId id="264" r:id="rId15"/>
    <p:sldId id="273" r:id="rId1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Kitzhaber, Leeann" initials="KL" lastIdx="1" clrIdx="0">
    <p:extLst>
      <p:ext uri="{19B8F6BF-5375-455C-9EA6-DF929625EA0E}">
        <p15:presenceInfo xmlns:p15="http://schemas.microsoft.com/office/powerpoint/2012/main" userId="S::lkitzhaber@deloitte.com::eb438011-c821-461a-a1bb-bfda832cb12e" providerId="AD"/>
      </p:ext>
    </p:extLst>
  </p:cmAuthor>
  <p:cmAuthor id="2" name="Korte, Liz" initials="KL" lastIdx="1" clrIdx="1">
    <p:extLst>
      <p:ext uri="{19B8F6BF-5375-455C-9EA6-DF929625EA0E}">
        <p15:presenceInfo xmlns:p15="http://schemas.microsoft.com/office/powerpoint/2012/main" userId="S::likorte@deloitte.com::4e00b886-5bc7-44e7-bec5-42784fc1a6c6"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5695" autoAdjust="0"/>
    <p:restoredTop sz="94660"/>
  </p:normalViewPr>
  <p:slideViewPr>
    <p:cSldViewPr snapToGrid="0">
      <p:cViewPr varScale="1">
        <p:scale>
          <a:sx n="67" d="100"/>
          <a:sy n="67" d="100"/>
        </p:scale>
        <p:origin x="1000" y="4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commentAuthors" Target="commentAuthors.xml"/><Relationship Id="rId3" Type="http://schemas.openxmlformats.org/officeDocument/2006/relationships/customXml" Target="../customXml/item3.xml"/><Relationship Id="rId21" Type="http://schemas.openxmlformats.org/officeDocument/2006/relationships/theme" Target="theme/theme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notesMaster" Target="notesMasters/notesMaster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slide" Target="slides/slide11.xml"/><Relationship Id="rId23" Type="http://schemas.microsoft.com/office/2016/11/relationships/changesInfo" Target="changesInfos/changesInfo1.xml"/><Relationship Id="rId10" Type="http://schemas.openxmlformats.org/officeDocument/2006/relationships/slide" Target="slides/slide6.xml"/><Relationship Id="rId19"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errick, Riki | APHL" userId="300402a8-0771-4802-bebe-a22fb8edc53b" providerId="ADAL" clId="{897C8082-A6C6-4D0D-9198-C9C0F872FD21}"/>
    <pc:docChg chg="undo custSel addSld modSld">
      <pc:chgData name="Merrick, Riki | APHL" userId="300402a8-0771-4802-bebe-a22fb8edc53b" providerId="ADAL" clId="{897C8082-A6C6-4D0D-9198-C9C0F872FD21}" dt="2023-05-18T16:53:02.284" v="838" actId="20577"/>
      <pc:docMkLst>
        <pc:docMk/>
      </pc:docMkLst>
      <pc:sldChg chg="delSp modSp new mod">
        <pc:chgData name="Merrick, Riki | APHL" userId="300402a8-0771-4802-bebe-a22fb8edc53b" providerId="ADAL" clId="{897C8082-A6C6-4D0D-9198-C9C0F872FD21}" dt="2023-05-18T16:53:02.284" v="838" actId="20577"/>
        <pc:sldMkLst>
          <pc:docMk/>
          <pc:sldMk cId="336524353" sldId="273"/>
        </pc:sldMkLst>
        <pc:spChg chg="mod">
          <ac:chgData name="Merrick, Riki | APHL" userId="300402a8-0771-4802-bebe-a22fb8edc53b" providerId="ADAL" clId="{897C8082-A6C6-4D0D-9198-C9C0F872FD21}" dt="2023-05-18T16:47:17.694" v="64" actId="20577"/>
          <ac:spMkLst>
            <pc:docMk/>
            <pc:sldMk cId="336524353" sldId="273"/>
            <ac:spMk id="2" creationId="{6BBC9D80-1D8F-F457-4BD3-132F774EB34E}"/>
          </ac:spMkLst>
        </pc:spChg>
        <pc:spChg chg="mod">
          <ac:chgData name="Merrick, Riki | APHL" userId="300402a8-0771-4802-bebe-a22fb8edc53b" providerId="ADAL" clId="{897C8082-A6C6-4D0D-9198-C9C0F872FD21}" dt="2023-05-18T16:53:02.284" v="838" actId="20577"/>
          <ac:spMkLst>
            <pc:docMk/>
            <pc:sldMk cId="336524353" sldId="273"/>
            <ac:spMk id="3" creationId="{CA0D8F81-2158-2D7A-F0B4-E0F8DE5D2710}"/>
          </ac:spMkLst>
        </pc:spChg>
        <pc:spChg chg="del">
          <ac:chgData name="Merrick, Riki | APHL" userId="300402a8-0771-4802-bebe-a22fb8edc53b" providerId="ADAL" clId="{897C8082-A6C6-4D0D-9198-C9C0F872FD21}" dt="2023-05-18T16:47:21.908" v="65" actId="478"/>
          <ac:spMkLst>
            <pc:docMk/>
            <pc:sldMk cId="336524353" sldId="273"/>
            <ac:spMk id="4" creationId="{23F01625-8677-A263-7EB4-2F891F515B89}"/>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8A12A38-A8E3-4C96-9EAD-96BF05E8C66B}" type="datetimeFigureOut">
              <a:rPr lang="en-US" smtClean="0"/>
              <a:t>5/18/2023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52334BD-5E74-450E-A291-EC2BA870E99C}" type="slidenum">
              <a:rPr lang="en-US" smtClean="0"/>
              <a:t>‹#›</a:t>
            </a:fld>
            <a:endParaRPr lang="en-US"/>
          </a:p>
        </p:txBody>
      </p:sp>
    </p:spTree>
    <p:extLst>
      <p:ext uri="{BB962C8B-B14F-4D97-AF65-F5344CB8AC3E}">
        <p14:creationId xmlns:p14="http://schemas.microsoft.com/office/powerpoint/2010/main" val="326190451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609600" y="2184287"/>
            <a:ext cx="10363200" cy="1892826"/>
          </a:xfrm>
        </p:spPr>
        <p:txBody>
          <a:bodyPr tIns="0"/>
          <a:lstStyle>
            <a:lvl1pPr marL="0" marR="0" indent="0" algn="l" defTabSz="914400" rtl="0" eaLnBrk="1" fontAlgn="auto" latinLnBrk="0" hangingPunct="1">
              <a:lnSpc>
                <a:spcPct val="100000"/>
              </a:lnSpc>
              <a:spcBef>
                <a:spcPct val="0"/>
              </a:spcBef>
              <a:spcAft>
                <a:spcPts val="0"/>
              </a:spcAft>
              <a:buClrTx/>
              <a:buSzTx/>
              <a:buFontTx/>
              <a:buNone/>
              <a:tabLst/>
              <a:defRPr>
                <a:solidFill>
                  <a:schemeClr val="tx2"/>
                </a:solidFill>
                <a:latin typeface="Franklin Gothic Demi" panose="020B0703020102020204" pitchFamily="34" charset="0"/>
              </a:defRPr>
            </a:lvl1pPr>
          </a:lstStyle>
          <a:p>
            <a:r>
              <a:rPr lang="en-US" dirty="0"/>
              <a:t>Title/Cover Slide</a:t>
            </a:r>
            <a:br>
              <a:rPr lang="en-US" dirty="0"/>
            </a:br>
            <a:br>
              <a:rPr lang="en-US" dirty="0"/>
            </a:br>
            <a:endParaRPr lang="en-US" dirty="0"/>
          </a:p>
        </p:txBody>
      </p:sp>
      <p:sp>
        <p:nvSpPr>
          <p:cNvPr id="6" name="Subtitle 2"/>
          <p:cNvSpPr>
            <a:spLocks noGrp="1"/>
          </p:cNvSpPr>
          <p:nvPr>
            <p:ph type="subTitle" idx="1" hasCustomPrompt="1"/>
          </p:nvPr>
        </p:nvSpPr>
        <p:spPr>
          <a:xfrm>
            <a:off x="609600" y="2890394"/>
            <a:ext cx="8534400" cy="538609"/>
          </a:xfrm>
        </p:spPr>
        <p:txBody>
          <a:bodyPr lIns="0" tIns="0"/>
          <a:lstStyle>
            <a:lvl1pPr marL="0" indent="0" algn="l">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subtitle</a:t>
            </a:r>
          </a:p>
        </p:txBody>
      </p:sp>
    </p:spTree>
    <p:extLst>
      <p:ext uri="{BB962C8B-B14F-4D97-AF65-F5344CB8AC3E}">
        <p14:creationId xmlns:p14="http://schemas.microsoft.com/office/powerpoint/2010/main" val="224417907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cSld name="5_Title and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09600" y="304800"/>
            <a:ext cx="10972800" cy="1892826"/>
          </a:xfrm>
        </p:spPr>
        <p:txBody>
          <a:bodyPr/>
          <a:lstStyle>
            <a:lvl1pPr>
              <a:defRPr/>
            </a:lvl1pPr>
          </a:lstStyle>
          <a:p>
            <a:r>
              <a:rPr lang="en-US" dirty="0"/>
              <a:t>Title and Content Slide</a:t>
            </a:r>
            <a:br>
              <a:rPr lang="en-US" dirty="0"/>
            </a:br>
            <a:br>
              <a:rPr lang="en-US" dirty="0"/>
            </a:br>
            <a:endParaRPr lang="en-US" dirty="0"/>
          </a:p>
        </p:txBody>
      </p:sp>
      <p:sp>
        <p:nvSpPr>
          <p:cNvPr id="5" name="Text Placeholder 2"/>
          <p:cNvSpPr>
            <a:spLocks noGrp="1"/>
          </p:cNvSpPr>
          <p:nvPr>
            <p:ph idx="1"/>
          </p:nvPr>
        </p:nvSpPr>
        <p:spPr>
          <a:xfrm>
            <a:off x="609600" y="1678699"/>
            <a:ext cx="10972800" cy="2283702"/>
          </a:xfrm>
          <a:prstGeom prst="rect">
            <a:avLst/>
          </a:prstGeom>
        </p:spPr>
        <p:txBody>
          <a:bodyPr vert="horz" lIns="91440" tIns="45720" rIns="91440" bIns="45720" rtlCol="0">
            <a:sp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Text Placeholder 6"/>
          <p:cNvSpPr>
            <a:spLocks noGrp="1"/>
          </p:cNvSpPr>
          <p:nvPr>
            <p:ph type="body" sz="quarter" idx="10" hasCustomPrompt="1"/>
          </p:nvPr>
        </p:nvSpPr>
        <p:spPr>
          <a:xfrm>
            <a:off x="609600" y="990603"/>
            <a:ext cx="10769600" cy="515206"/>
          </a:xfrm>
        </p:spPr>
        <p:txBody>
          <a:bodyPr lIns="0" tIns="0"/>
          <a:lstStyle>
            <a:lvl1pPr marL="0" marR="0" indent="0" algn="l" defTabSz="870875" rtl="0" eaLnBrk="1" fontAlgn="auto" latinLnBrk="0" hangingPunct="1">
              <a:lnSpc>
                <a:spcPct val="100000"/>
              </a:lnSpc>
              <a:spcBef>
                <a:spcPct val="20000"/>
              </a:spcBef>
              <a:spcAft>
                <a:spcPts val="0"/>
              </a:spcAft>
              <a:buClrTx/>
              <a:buSzTx/>
              <a:buFont typeface="Arial" panose="020B0604020202020204" pitchFamily="34" charset="0"/>
              <a:buNone/>
              <a:tabLst/>
              <a:defRPr lang="en-US" sz="2667" smtClean="0">
                <a:solidFill>
                  <a:schemeClr val="tx1"/>
                </a:solidFill>
              </a:defRPr>
            </a:lvl1pPr>
          </a:lstStyle>
          <a:p>
            <a:pPr marL="0" marR="0" lvl="0" indent="0" algn="l" defTabSz="870875" rtl="0" eaLnBrk="1" fontAlgn="auto" latinLnBrk="0" hangingPunct="1">
              <a:lnSpc>
                <a:spcPct val="100000"/>
              </a:lnSpc>
              <a:spcBef>
                <a:spcPct val="20000"/>
              </a:spcBef>
              <a:spcAft>
                <a:spcPts val="0"/>
              </a:spcAft>
              <a:buClrTx/>
              <a:buSzTx/>
              <a:buFont typeface="Arial" panose="020B0604020202020204" pitchFamily="34" charset="0"/>
              <a:buNone/>
              <a:tabLst/>
              <a:defRPr/>
            </a:pPr>
            <a:r>
              <a:rPr lang="en-US" sz="3048" dirty="0">
                <a:solidFill>
                  <a:schemeClr val="tx1"/>
                </a:solidFill>
                <a:latin typeface="+mj-lt"/>
              </a:rPr>
              <a:t>Subtitle</a:t>
            </a:r>
          </a:p>
        </p:txBody>
      </p:sp>
    </p:spTree>
    <p:extLst>
      <p:ext uri="{BB962C8B-B14F-4D97-AF65-F5344CB8AC3E}">
        <p14:creationId xmlns:p14="http://schemas.microsoft.com/office/powerpoint/2010/main" val="375352695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obj">
  <p:cSld name="2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62505688-EE8A-4457-9065-0A00E4F48787}" type="datetimeFigureOut">
              <a:rPr lang="en-US" smtClean="0"/>
              <a:t>5/18/2023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91E2929-85D8-470D-9901-AB92853BD8D2}" type="slidenum">
              <a:rPr lang="en-US" smtClean="0"/>
              <a:t>‹#›</a:t>
            </a:fld>
            <a:endParaRPr lang="en-US"/>
          </a:p>
        </p:txBody>
      </p:sp>
    </p:spTree>
    <p:extLst>
      <p:ext uri="{BB962C8B-B14F-4D97-AF65-F5344CB8AC3E}">
        <p14:creationId xmlns:p14="http://schemas.microsoft.com/office/powerpoint/2010/main" val="237312971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a:lvl1pPr>
          </a:lstStyle>
          <a:p>
            <a:r>
              <a:rPr lang="en-US" dirty="0"/>
              <a:t>Title and Content Slide</a:t>
            </a:r>
          </a:p>
        </p:txBody>
      </p:sp>
      <p:sp>
        <p:nvSpPr>
          <p:cNvPr id="9" name="Text Placeholder 8"/>
          <p:cNvSpPr>
            <a:spLocks noGrp="1"/>
          </p:cNvSpPr>
          <p:nvPr>
            <p:ph type="body" sz="quarter" idx="10"/>
          </p:nvPr>
        </p:nvSpPr>
        <p:spPr>
          <a:xfrm>
            <a:off x="609600" y="1371600"/>
            <a:ext cx="10972800" cy="228370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157923522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09600" y="304800"/>
            <a:ext cx="10972800" cy="1892826"/>
          </a:xfrm>
        </p:spPr>
        <p:txBody>
          <a:bodyPr/>
          <a:lstStyle>
            <a:lvl1pPr>
              <a:defRPr/>
            </a:lvl1pPr>
          </a:lstStyle>
          <a:p>
            <a:r>
              <a:rPr lang="en-US" dirty="0"/>
              <a:t>Title and Content Slide</a:t>
            </a:r>
            <a:br>
              <a:rPr lang="en-US" dirty="0"/>
            </a:br>
            <a:br>
              <a:rPr lang="en-US" dirty="0"/>
            </a:br>
            <a:endParaRPr lang="en-US" dirty="0"/>
          </a:p>
        </p:txBody>
      </p:sp>
      <p:sp>
        <p:nvSpPr>
          <p:cNvPr id="5" name="Text Placeholder 2"/>
          <p:cNvSpPr>
            <a:spLocks noGrp="1"/>
          </p:cNvSpPr>
          <p:nvPr>
            <p:ph idx="1"/>
          </p:nvPr>
        </p:nvSpPr>
        <p:spPr>
          <a:xfrm>
            <a:off x="609600" y="1678698"/>
            <a:ext cx="10972800" cy="2283702"/>
          </a:xfrm>
          <a:prstGeom prst="rect">
            <a:avLst/>
          </a:prstGeom>
        </p:spPr>
        <p:txBody>
          <a:bodyPr vert="horz" lIns="91440" tIns="45720" rIns="91440" bIns="45720" rtlCol="0">
            <a:sp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Text Placeholder 6"/>
          <p:cNvSpPr>
            <a:spLocks noGrp="1"/>
          </p:cNvSpPr>
          <p:nvPr>
            <p:ph type="body" sz="quarter" idx="10" hasCustomPrompt="1"/>
          </p:nvPr>
        </p:nvSpPr>
        <p:spPr>
          <a:xfrm>
            <a:off x="609600" y="990603"/>
            <a:ext cx="10769600" cy="538609"/>
          </a:xfrm>
        </p:spPr>
        <p:txBody>
          <a:bodyPr lIns="0" tIns="0"/>
          <a:lstStyle>
            <a:lvl1pPr marL="0" marR="0" indent="0" algn="l" defTabSz="914400" rtl="0" eaLnBrk="1" fontAlgn="auto" latinLnBrk="0" hangingPunct="1">
              <a:lnSpc>
                <a:spcPct val="100000"/>
              </a:lnSpc>
              <a:spcBef>
                <a:spcPct val="20000"/>
              </a:spcBef>
              <a:spcAft>
                <a:spcPts val="0"/>
              </a:spcAft>
              <a:buClrTx/>
              <a:buSzTx/>
              <a:buFont typeface="Arial" panose="020B0604020202020204" pitchFamily="34" charset="0"/>
              <a:buNone/>
              <a:tabLst/>
              <a:defRPr lang="en-US" sz="2800" smtClean="0">
                <a:solidFill>
                  <a:schemeClr val="tx1"/>
                </a:solidFill>
              </a:defRPr>
            </a:lvl1pPr>
          </a:lstStyle>
          <a:p>
            <a:pPr marL="0" marR="0" lvl="0" indent="0" algn="l" defTabSz="914400" rtl="0" eaLnBrk="1" fontAlgn="auto" latinLnBrk="0" hangingPunct="1">
              <a:lnSpc>
                <a:spcPct val="100000"/>
              </a:lnSpc>
              <a:spcBef>
                <a:spcPct val="20000"/>
              </a:spcBef>
              <a:spcAft>
                <a:spcPts val="0"/>
              </a:spcAft>
              <a:buClrTx/>
              <a:buSzTx/>
              <a:buFont typeface="Arial" panose="020B0604020202020204" pitchFamily="34" charset="0"/>
              <a:buNone/>
              <a:tabLst/>
              <a:defRPr/>
            </a:pPr>
            <a:r>
              <a:rPr lang="en-US" sz="3200" dirty="0">
                <a:solidFill>
                  <a:schemeClr val="tx1"/>
                </a:solidFill>
                <a:latin typeface="+mj-lt"/>
              </a:rPr>
              <a:t>Subtitle</a:t>
            </a:r>
          </a:p>
        </p:txBody>
      </p:sp>
    </p:spTree>
    <p:extLst>
      <p:ext uri="{BB962C8B-B14F-4D97-AF65-F5344CB8AC3E}">
        <p14:creationId xmlns:p14="http://schemas.microsoft.com/office/powerpoint/2010/main" val="68803543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09600" y="2981236"/>
            <a:ext cx="10363200" cy="600164"/>
          </a:xfrm>
        </p:spPr>
        <p:txBody>
          <a:bodyPr anchor="t"/>
          <a:lstStyle>
            <a:lvl1pPr algn="l">
              <a:defRPr sz="3600" b="0" cap="all">
                <a:solidFill>
                  <a:schemeClr val="accent1"/>
                </a:solidFill>
                <a:latin typeface="Franklin Gothic Demi" panose="020B0703020102020204" pitchFamily="34" charset="0"/>
              </a:defRPr>
            </a:lvl1pPr>
          </a:lstStyle>
          <a:p>
            <a:r>
              <a:rPr lang="en-US" dirty="0"/>
              <a:t>Section slide</a:t>
            </a:r>
          </a:p>
        </p:txBody>
      </p:sp>
      <p:sp>
        <p:nvSpPr>
          <p:cNvPr id="3" name="Text Placeholder 2"/>
          <p:cNvSpPr>
            <a:spLocks noGrp="1"/>
          </p:cNvSpPr>
          <p:nvPr>
            <p:ph type="body" idx="1" hasCustomPrompt="1"/>
          </p:nvPr>
        </p:nvSpPr>
        <p:spPr>
          <a:xfrm>
            <a:off x="609600" y="3546902"/>
            <a:ext cx="9421091" cy="415498"/>
          </a:xfrm>
        </p:spPr>
        <p:txBody>
          <a:bodyPr lIns="0" tIns="0" anchor="t" anchorCtr="0"/>
          <a:lstStyle>
            <a:lvl1pPr marL="0" indent="0">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a:t>Subtitle</a:t>
            </a:r>
          </a:p>
        </p:txBody>
      </p:sp>
    </p:spTree>
    <p:extLst>
      <p:ext uri="{BB962C8B-B14F-4D97-AF65-F5344CB8AC3E}">
        <p14:creationId xmlns:p14="http://schemas.microsoft.com/office/powerpoint/2010/main" val="41773344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09600" y="1600202"/>
            <a:ext cx="5384800" cy="200054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97600" y="1600202"/>
            <a:ext cx="5384800" cy="200054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a:xfrm>
            <a:off x="609600" y="6356353"/>
            <a:ext cx="2844800" cy="365125"/>
          </a:xfrm>
          <a:prstGeom prst="rect">
            <a:avLst/>
          </a:prstGeom>
        </p:spPr>
        <p:txBody>
          <a:bodyPr/>
          <a:lstStyle/>
          <a:p>
            <a:endParaRPr lang="en-US" dirty="0"/>
          </a:p>
        </p:txBody>
      </p:sp>
      <p:sp>
        <p:nvSpPr>
          <p:cNvPr id="6" name="Footer Placeholder 5"/>
          <p:cNvSpPr>
            <a:spLocks noGrp="1"/>
          </p:cNvSpPr>
          <p:nvPr>
            <p:ph type="ftr" sz="quarter" idx="11"/>
          </p:nvPr>
        </p:nvSpPr>
        <p:spPr>
          <a:xfrm>
            <a:off x="2235200" y="6264278"/>
            <a:ext cx="3860800" cy="365125"/>
          </a:xfrm>
          <a:prstGeom prst="rect">
            <a:avLst/>
          </a:prstGeom>
        </p:spPr>
        <p:txBody>
          <a:bodyPr/>
          <a:lstStyle/>
          <a:p>
            <a:endParaRPr lang="en-US" dirty="0"/>
          </a:p>
        </p:txBody>
      </p:sp>
      <p:sp>
        <p:nvSpPr>
          <p:cNvPr id="7" name="Slide Number Placeholder 6"/>
          <p:cNvSpPr>
            <a:spLocks noGrp="1"/>
          </p:cNvSpPr>
          <p:nvPr>
            <p:ph type="sldNum" sz="quarter" idx="12"/>
          </p:nvPr>
        </p:nvSpPr>
        <p:spPr>
          <a:xfrm>
            <a:off x="8737600" y="6356353"/>
            <a:ext cx="2844800" cy="365125"/>
          </a:xfrm>
          <a:prstGeom prst="rect">
            <a:avLst/>
          </a:prstGeom>
        </p:spPr>
        <p:txBody>
          <a:bodyPr/>
          <a:lstStyle/>
          <a:p>
            <a:fld id="{B944E559-FB9F-45B3-9F57-C4734B5E7B09}" type="slidenum">
              <a:rPr lang="en-US" smtClean="0"/>
              <a:t>‹#›</a:t>
            </a:fld>
            <a:endParaRPr lang="en-US" dirty="0"/>
          </a:p>
        </p:txBody>
      </p:sp>
    </p:spTree>
    <p:extLst>
      <p:ext uri="{BB962C8B-B14F-4D97-AF65-F5344CB8AC3E}">
        <p14:creationId xmlns:p14="http://schemas.microsoft.com/office/powerpoint/2010/main" val="395301009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09600" y="304800"/>
            <a:ext cx="10972800" cy="685800"/>
          </a:xfrm>
        </p:spPr>
        <p:txBody>
          <a:bodyPr/>
          <a:lstStyle>
            <a:lvl1pPr>
              <a:defRPr/>
            </a:lvl1pPr>
          </a:lstStyle>
          <a:p>
            <a:r>
              <a:rPr lang="en-US"/>
              <a:t>Click to edit Master title style</a:t>
            </a:r>
            <a:endParaRPr lang="en-US" dirty="0"/>
          </a:p>
        </p:txBody>
      </p:sp>
    </p:spTree>
    <p:extLst>
      <p:ext uri="{BB962C8B-B14F-4D97-AF65-F5344CB8AC3E}">
        <p14:creationId xmlns:p14="http://schemas.microsoft.com/office/powerpoint/2010/main" val="244211349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9" name="Text Placeholder 8"/>
          <p:cNvSpPr>
            <a:spLocks noGrp="1"/>
          </p:cNvSpPr>
          <p:nvPr>
            <p:ph type="body" sz="quarter" idx="11" hasCustomPrompt="1"/>
          </p:nvPr>
        </p:nvSpPr>
        <p:spPr>
          <a:xfrm>
            <a:off x="1320800" y="2362203"/>
            <a:ext cx="9550400" cy="1031051"/>
          </a:xfrm>
        </p:spPr>
        <p:txBody>
          <a:bodyPr lIns="0" tIns="0"/>
          <a:lstStyle>
            <a:lvl1pPr marL="0" indent="0">
              <a:buNone/>
              <a:defRPr/>
            </a:lvl1pPr>
          </a:lstStyle>
          <a:p>
            <a:pPr lvl="0"/>
            <a:r>
              <a:rPr lang="en-US" dirty="0"/>
              <a:t>Blank slide for complex graphics, large pictures, or multiple picture layouts.</a:t>
            </a:r>
          </a:p>
        </p:txBody>
      </p:sp>
    </p:spTree>
    <p:extLst>
      <p:ext uri="{BB962C8B-B14F-4D97-AF65-F5344CB8AC3E}">
        <p14:creationId xmlns:p14="http://schemas.microsoft.com/office/powerpoint/2010/main" val="151458268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Statement Breaker">
    <p:spTree>
      <p:nvGrpSpPr>
        <p:cNvPr id="1" name=""/>
        <p:cNvGrpSpPr/>
        <p:nvPr/>
      </p:nvGrpSpPr>
      <p:grpSpPr>
        <a:xfrm>
          <a:off x="0" y="0"/>
          <a:ext cx="0" cy="0"/>
          <a:chOff x="0" y="0"/>
          <a:chExt cx="0" cy="0"/>
        </a:xfrm>
      </p:grpSpPr>
      <p:sp>
        <p:nvSpPr>
          <p:cNvPr id="15" name="Text Placeholder 14"/>
          <p:cNvSpPr>
            <a:spLocks noGrp="1"/>
          </p:cNvSpPr>
          <p:nvPr>
            <p:ph type="body" sz="quarter" idx="12" hasCustomPrompt="1"/>
          </p:nvPr>
        </p:nvSpPr>
        <p:spPr>
          <a:xfrm>
            <a:off x="1320800" y="1114487"/>
            <a:ext cx="9753600" cy="3416320"/>
          </a:xfrm>
        </p:spPr>
        <p:txBody>
          <a:bodyPr/>
          <a:lstStyle>
            <a:lvl1pPr marL="0" indent="0">
              <a:buNone/>
              <a:defRPr sz="3600" baseline="0">
                <a:solidFill>
                  <a:schemeClr val="bg1"/>
                </a:solidFill>
                <a:latin typeface="Franklin Gothic Medium" panose="020B0603020102020204" pitchFamily="34" charset="0"/>
              </a:defRPr>
            </a:lvl1pPr>
          </a:lstStyle>
          <a:p>
            <a:pPr lvl="0"/>
            <a:r>
              <a:rPr lang="en-US" dirty="0"/>
              <a:t>This is a compelling statement, takeaway or quote to highlight that should be highlighted. It also serves to break up the visual monotony of the usual slide progression. Be creative, but don’t clutter the page with too many words and keep roomy margins.</a:t>
            </a:r>
          </a:p>
        </p:txBody>
      </p:sp>
    </p:spTree>
    <p:extLst>
      <p:ext uri="{BB962C8B-B14F-4D97-AF65-F5344CB8AC3E}">
        <p14:creationId xmlns:p14="http://schemas.microsoft.com/office/powerpoint/2010/main" val="320222336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sp>
        <p:nvSpPr>
          <p:cNvPr id="10" name="Rectangle 9"/>
          <p:cNvSpPr/>
          <p:nvPr userDrawn="1"/>
        </p:nvSpPr>
        <p:spPr>
          <a:xfrm>
            <a:off x="9416288" y="1575912"/>
            <a:ext cx="2775712" cy="36576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ctrTitle" hasCustomPrompt="1"/>
          </p:nvPr>
        </p:nvSpPr>
        <p:spPr>
          <a:xfrm>
            <a:off x="609600" y="2793887"/>
            <a:ext cx="10363200" cy="1892826"/>
          </a:xfrm>
        </p:spPr>
        <p:txBody>
          <a:bodyPr tIns="0"/>
          <a:lstStyle>
            <a:lvl1pPr marL="0" marR="0" indent="0" algn="l" defTabSz="914400" rtl="0" eaLnBrk="1" fontAlgn="auto" latinLnBrk="0" hangingPunct="1">
              <a:lnSpc>
                <a:spcPct val="100000"/>
              </a:lnSpc>
              <a:spcBef>
                <a:spcPct val="0"/>
              </a:spcBef>
              <a:spcAft>
                <a:spcPts val="0"/>
              </a:spcAft>
              <a:buClrTx/>
              <a:buSzTx/>
              <a:buFontTx/>
              <a:buNone/>
              <a:tabLst/>
              <a:defRPr>
                <a:solidFill>
                  <a:schemeClr val="tx2"/>
                </a:solidFill>
                <a:latin typeface="Franklin Gothic Demi" panose="020B0703020102020204" pitchFamily="34" charset="0"/>
              </a:defRPr>
            </a:lvl1pPr>
          </a:lstStyle>
          <a:p>
            <a:r>
              <a:rPr lang="en-US" dirty="0"/>
              <a:t>Title/Cover Slide</a:t>
            </a:r>
            <a:br>
              <a:rPr lang="en-US" dirty="0"/>
            </a:br>
            <a:br>
              <a:rPr lang="en-US" dirty="0"/>
            </a:br>
            <a:endParaRPr lang="en-US" dirty="0"/>
          </a:p>
        </p:txBody>
      </p:sp>
      <p:sp>
        <p:nvSpPr>
          <p:cNvPr id="6" name="Subtitle 2"/>
          <p:cNvSpPr>
            <a:spLocks noGrp="1"/>
          </p:cNvSpPr>
          <p:nvPr>
            <p:ph type="subTitle" idx="1" hasCustomPrompt="1"/>
          </p:nvPr>
        </p:nvSpPr>
        <p:spPr>
          <a:xfrm>
            <a:off x="609600" y="3499994"/>
            <a:ext cx="8534400" cy="538609"/>
          </a:xfrm>
        </p:spPr>
        <p:txBody>
          <a:bodyPr lIns="0" tIns="0"/>
          <a:lstStyle>
            <a:lvl1pPr marL="0" indent="0" algn="l">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subtitle</a:t>
            </a:r>
          </a:p>
        </p:txBody>
      </p:sp>
      <p:sp>
        <p:nvSpPr>
          <p:cNvPr id="4" name="Rectangle 3"/>
          <p:cNvSpPr/>
          <p:nvPr userDrawn="1"/>
        </p:nvSpPr>
        <p:spPr>
          <a:xfrm>
            <a:off x="0" y="1575912"/>
            <a:ext cx="9448800" cy="365760"/>
          </a:xfrm>
          <a:prstGeom prst="rect">
            <a:avLst/>
          </a:prstGeom>
          <a:solidFill>
            <a:srgbClr val="00A0A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TextBox 6"/>
          <p:cNvSpPr txBox="1"/>
          <p:nvPr userDrawn="1"/>
        </p:nvSpPr>
        <p:spPr>
          <a:xfrm>
            <a:off x="406402" y="1561398"/>
            <a:ext cx="4027649" cy="369332"/>
          </a:xfrm>
          <a:prstGeom prst="rect">
            <a:avLst/>
          </a:prstGeom>
          <a:noFill/>
        </p:spPr>
        <p:txBody>
          <a:bodyPr wrap="square" rtlCol="0">
            <a:spAutoFit/>
          </a:bodyPr>
          <a:lstStyle/>
          <a:p>
            <a:r>
              <a:rPr lang="en-US" sz="1800" dirty="0">
                <a:solidFill>
                  <a:schemeClr val="bg1"/>
                </a:solidFill>
                <a:latin typeface="Franklin Gothic Medium" panose="020B0603020102020204" pitchFamily="34" charset="0"/>
              </a:rPr>
              <a:t>Analysis.</a:t>
            </a:r>
            <a:r>
              <a:rPr lang="en-US" sz="1800" baseline="0" dirty="0">
                <a:solidFill>
                  <a:schemeClr val="bg1"/>
                </a:solidFill>
                <a:latin typeface="Franklin Gothic Medium" panose="020B0603020102020204" pitchFamily="34" charset="0"/>
              </a:rPr>
              <a:t> </a:t>
            </a:r>
            <a:r>
              <a:rPr lang="en-US" sz="1800" dirty="0">
                <a:solidFill>
                  <a:schemeClr val="bg1"/>
                </a:solidFill>
                <a:latin typeface="Franklin Gothic Medium" panose="020B0603020102020204" pitchFamily="34" charset="0"/>
              </a:rPr>
              <a:t>Answers.</a:t>
            </a:r>
            <a:r>
              <a:rPr lang="en-US" sz="1800" baseline="0" dirty="0">
                <a:solidFill>
                  <a:schemeClr val="bg1"/>
                </a:solidFill>
                <a:latin typeface="Franklin Gothic Medium" panose="020B0603020102020204" pitchFamily="34" charset="0"/>
              </a:rPr>
              <a:t> </a:t>
            </a:r>
            <a:r>
              <a:rPr lang="en-US" sz="1800" dirty="0">
                <a:solidFill>
                  <a:schemeClr val="bg1"/>
                </a:solidFill>
                <a:latin typeface="Franklin Gothic Medium" panose="020B0603020102020204" pitchFamily="34" charset="0"/>
              </a:rPr>
              <a:t>Action.</a:t>
            </a:r>
          </a:p>
        </p:txBody>
      </p:sp>
      <p:sp>
        <p:nvSpPr>
          <p:cNvPr id="8" name="TextBox 7"/>
          <p:cNvSpPr txBox="1"/>
          <p:nvPr userDrawn="1"/>
        </p:nvSpPr>
        <p:spPr>
          <a:xfrm>
            <a:off x="10034209" y="1590427"/>
            <a:ext cx="1300356" cy="323165"/>
          </a:xfrm>
          <a:prstGeom prst="rect">
            <a:avLst/>
          </a:prstGeom>
          <a:noFill/>
        </p:spPr>
        <p:txBody>
          <a:bodyPr wrap="none" rtlCol="0">
            <a:spAutoFit/>
          </a:bodyPr>
          <a:lstStyle/>
          <a:p>
            <a:r>
              <a:rPr lang="en-US" sz="1500" dirty="0">
                <a:solidFill>
                  <a:schemeClr val="bg1"/>
                </a:solidFill>
                <a:latin typeface="Franklin Gothic Medium" panose="020B0603020102020204" pitchFamily="34" charset="0"/>
              </a:rPr>
              <a:t>www.aphl.org</a:t>
            </a:r>
          </a:p>
        </p:txBody>
      </p:sp>
      <p:pic>
        <p:nvPicPr>
          <p:cNvPr id="2050" name="Picture 2" descr="S:\Admin\Logos\APHL Logos\For Electronic\Trademarked Logos (for electronic)\logo_APHL_name_TM_PMS_2C.png"/>
          <p:cNvPicPr>
            <a:picLocks noChangeAspect="1" noChangeArrowheads="1"/>
          </p:cNvPicPr>
          <p:nvPr userDrawn="1"/>
        </p:nvPicPr>
        <p:blipFill>
          <a:blip r:embed="rId2" cstate="email">
            <a:extLst>
              <a:ext uri="{28A0092B-C50C-407E-A947-70E740481C1C}">
                <a14:useLocalDpi xmlns:a14="http://schemas.microsoft.com/office/drawing/2010/main" val="0"/>
              </a:ext>
            </a:extLst>
          </a:blip>
          <a:srcRect/>
          <a:stretch>
            <a:fillRect/>
          </a:stretch>
        </p:blipFill>
        <p:spPr bwMode="auto">
          <a:xfrm>
            <a:off x="630593" y="457200"/>
            <a:ext cx="2875471" cy="914400"/>
          </a:xfrm>
          <a:prstGeom prst="rect">
            <a:avLst/>
          </a:prstGeom>
          <a:noFill/>
          <a:extLst>
            <a:ext uri="{909E8E84-426E-40DD-AFC4-6F175D3DCCD1}">
              <a14:hiddenFill xmlns:a14="http://schemas.microsoft.com/office/drawing/2010/main">
                <a:solidFill>
                  <a:srgbClr val="FFFFFF"/>
                </a:solidFill>
              </a14:hiddenFill>
            </a:ext>
          </a:extLst>
        </p:spPr>
      </p:pic>
      <p:sp>
        <p:nvSpPr>
          <p:cNvPr id="3" name="Chevron 2"/>
          <p:cNvSpPr/>
          <p:nvPr userDrawn="1"/>
        </p:nvSpPr>
        <p:spPr>
          <a:xfrm>
            <a:off x="9042400" y="1447800"/>
            <a:ext cx="747776" cy="722472"/>
          </a:xfrm>
          <a:prstGeom prst="chevron">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Tree>
    <p:extLst>
      <p:ext uri="{BB962C8B-B14F-4D97-AF65-F5344CB8AC3E}">
        <p14:creationId xmlns:p14="http://schemas.microsoft.com/office/powerpoint/2010/main" val="427724636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304800"/>
            <a:ext cx="10972800" cy="661720"/>
          </a:xfrm>
          <a:prstGeom prst="rect">
            <a:avLst/>
          </a:prstGeom>
        </p:spPr>
        <p:txBody>
          <a:bodyPr vert="horz" lIns="0" tIns="0" rIns="0" bIns="45720" rtlCol="0" anchor="t" anchorCtr="0">
            <a:spAutoFit/>
          </a:bodyPr>
          <a:lstStyle/>
          <a:p>
            <a:r>
              <a:rPr lang="en-US"/>
              <a:t>Click to edit Master title style</a:t>
            </a:r>
            <a:endParaRPr lang="en-US" dirty="0"/>
          </a:p>
        </p:txBody>
      </p:sp>
      <p:sp>
        <p:nvSpPr>
          <p:cNvPr id="3" name="Text Placeholder 2"/>
          <p:cNvSpPr>
            <a:spLocks noGrp="1"/>
          </p:cNvSpPr>
          <p:nvPr>
            <p:ph type="body" idx="1"/>
          </p:nvPr>
        </p:nvSpPr>
        <p:spPr>
          <a:xfrm>
            <a:off x="609600" y="1219200"/>
            <a:ext cx="10972800" cy="2283702"/>
          </a:xfrm>
          <a:prstGeom prst="rect">
            <a:avLst/>
          </a:prstGeom>
        </p:spPr>
        <p:txBody>
          <a:bodyPr vert="horz" lIns="91440" tIns="45720" rIns="91440" bIns="45720" rtlCol="0">
            <a:sp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Rectangle 6"/>
          <p:cNvSpPr/>
          <p:nvPr/>
        </p:nvSpPr>
        <p:spPr>
          <a:xfrm>
            <a:off x="609600" y="5867400"/>
            <a:ext cx="1524000" cy="990600"/>
          </a:xfrm>
          <a:prstGeom prst="rect">
            <a:avLst/>
          </a:prstGeom>
          <a:solidFill>
            <a:srgbClr val="00A0A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026" name="Picture 2" descr="S:\Admin\Logos\APHL Logos\For Electronic\Trademarked Logos (for electronic)\logo_APHL_acro_largeTM_white.png"/>
          <p:cNvPicPr>
            <a:picLocks noChangeAspect="1" noChangeArrowheads="1"/>
          </p:cNvPicPr>
          <p:nvPr/>
        </p:nvPicPr>
        <p:blipFill>
          <a:blip r:embed="rId13" cstate="email">
            <a:extLst>
              <a:ext uri="{28A0092B-C50C-407E-A947-70E740481C1C}">
                <a14:useLocalDpi xmlns:a14="http://schemas.microsoft.com/office/drawing/2010/main" val="0"/>
              </a:ext>
            </a:extLst>
          </a:blip>
          <a:srcRect/>
          <a:stretch>
            <a:fillRect/>
          </a:stretch>
        </p:blipFill>
        <p:spPr bwMode="auto">
          <a:xfrm>
            <a:off x="812802" y="6019803"/>
            <a:ext cx="1192591" cy="603891"/>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p:cNvSpPr txBox="1"/>
          <p:nvPr/>
        </p:nvSpPr>
        <p:spPr>
          <a:xfrm>
            <a:off x="2235202" y="6393543"/>
            <a:ext cx="2449581" cy="338554"/>
          </a:xfrm>
          <a:prstGeom prst="rect">
            <a:avLst/>
          </a:prstGeom>
          <a:noFill/>
        </p:spPr>
        <p:txBody>
          <a:bodyPr wrap="none" rtlCol="0">
            <a:spAutoFit/>
          </a:bodyPr>
          <a:lstStyle/>
          <a:p>
            <a:r>
              <a:rPr lang="en-US" sz="1600" dirty="0">
                <a:solidFill>
                  <a:srgbClr val="00A0AF"/>
                </a:solidFill>
                <a:latin typeface="Franklin Gothic Medium" panose="020B0603020102020204" pitchFamily="34" charset="0"/>
              </a:rPr>
              <a:t>Analysis. Answers. Action.</a:t>
            </a:r>
          </a:p>
        </p:txBody>
      </p:sp>
      <p:sp>
        <p:nvSpPr>
          <p:cNvPr id="9" name="TextBox 8"/>
          <p:cNvSpPr txBox="1"/>
          <p:nvPr/>
        </p:nvSpPr>
        <p:spPr>
          <a:xfrm>
            <a:off x="9855200" y="6393543"/>
            <a:ext cx="1370568" cy="338554"/>
          </a:xfrm>
          <a:prstGeom prst="rect">
            <a:avLst/>
          </a:prstGeom>
          <a:noFill/>
        </p:spPr>
        <p:txBody>
          <a:bodyPr wrap="none" rtlCol="0">
            <a:spAutoFit/>
          </a:bodyPr>
          <a:lstStyle/>
          <a:p>
            <a:r>
              <a:rPr lang="en-US" sz="1600" dirty="0">
                <a:solidFill>
                  <a:schemeClr val="tx2"/>
                </a:solidFill>
                <a:latin typeface="Franklin Gothic Medium" panose="020B0603020102020204" pitchFamily="34" charset="0"/>
              </a:rPr>
              <a:t>www.aphl.org</a:t>
            </a:r>
          </a:p>
        </p:txBody>
      </p:sp>
    </p:spTree>
    <p:extLst>
      <p:ext uri="{BB962C8B-B14F-4D97-AF65-F5344CB8AC3E}">
        <p14:creationId xmlns:p14="http://schemas.microsoft.com/office/powerpoint/2010/main" val="3423820954"/>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sldNum="0" hdr="0" ftr="0"/>
  <p:txStyles>
    <p:titleStyle>
      <a:lvl1pPr algn="l" defTabSz="914400" rtl="0" eaLnBrk="1" latinLnBrk="0" hangingPunct="1">
        <a:spcBef>
          <a:spcPct val="0"/>
        </a:spcBef>
        <a:buNone/>
        <a:defRPr sz="4000" kern="1200">
          <a:solidFill>
            <a:schemeClr val="tx2"/>
          </a:solidFill>
          <a:latin typeface="Franklin Gothic Medium" panose="020B0603020102020204" pitchFamily="34" charset="0"/>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Arial" panose="020B0604020202020204" pitchFamily="34" charset="0"/>
          <a:ea typeface="+mn-ea"/>
          <a:cs typeface="Arial" panose="020B0604020202020204" pitchFamily="34" charset="0"/>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1.xml.rels><?xml version="1.0" encoding="UTF-8" standalone="yes"?>
<Relationships xmlns="http://schemas.openxmlformats.org/package/2006/relationships"><Relationship Id="rId2" Type="http://schemas.openxmlformats.org/officeDocument/2006/relationships/hyperlink" Target="https://hl7.org/fhir/uv/livd/" TargetMode="External"/><Relationship Id="rId1" Type="http://schemas.openxmlformats.org/officeDocument/2006/relationships/slideLayout" Target="../slideLayouts/slideLayout10.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2.xml.rels><?xml version="1.0" encoding="UTF-8" standalone="yes"?>
<Relationships xmlns="http://schemas.openxmlformats.org/package/2006/relationships"><Relationship Id="rId3" Type="http://schemas.openxmlformats.org/officeDocument/2006/relationships/hyperlink" Target="https://www.hl7.org/documentcenter/public/standards/dstu/V2_IG_LTCF_R2_STU_R3.1_2021JAN_AOE.pdf" TargetMode="External"/><Relationship Id="rId2" Type="http://schemas.openxmlformats.org/officeDocument/2006/relationships/hyperlink" Target="https://www.hl7.org/implement/standards/product_brief.cfm?product_id=152" TargetMode="External"/><Relationship Id="rId1" Type="http://schemas.openxmlformats.org/officeDocument/2006/relationships/slideLayout" Target="../slideLayouts/slideLayout10.xml"/><Relationship Id="rId4" Type="http://schemas.openxmlformats.org/officeDocument/2006/relationships/hyperlink" Target="https://www.hl7.org/implement/standards/product_brief.cfm?product_id=413" TargetMode="External"/></Relationships>
</file>

<file path=ppt/slides/_rels/slide3.xml.rels><?xml version="1.0" encoding="UTF-8" standalone="yes"?>
<Relationships xmlns="http://schemas.openxmlformats.org/package/2006/relationships"><Relationship Id="rId3" Type="http://schemas.openxmlformats.org/officeDocument/2006/relationships/hyperlink" Target="https://www.hl7.org/implement/standards/product_brief.cfm?product_id=413" TargetMode="External"/><Relationship Id="rId2" Type="http://schemas.openxmlformats.org/officeDocument/2006/relationships/hyperlink" Target="https://www.hl7.org/implement/standards/product_brief.cfm?product_id=279" TargetMode="External"/><Relationship Id="rId1" Type="http://schemas.openxmlformats.org/officeDocument/2006/relationships/slideLayout" Target="../slideLayouts/slideLayout10.xml"/><Relationship Id="rId6" Type="http://schemas.openxmlformats.org/officeDocument/2006/relationships/hyperlink" Target="https://hl7.org/fhir/us/core/STU6/StructureDefinition-us-core-observation-lab.html" TargetMode="External"/><Relationship Id="rId5" Type="http://schemas.openxmlformats.org/officeDocument/2006/relationships/hyperlink" Target="https://hl7.org/fhir/us/core/STU6/StructureDefinition-us-core-diagnosticreport-lab.html" TargetMode="External"/><Relationship Id="rId4" Type="http://schemas.openxmlformats.org/officeDocument/2006/relationships/hyperlink" Target="https://www.hl7.org/implement/standards/product_brief.cfm?product_id=464" TargetMode="Externa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5.xml.rels><?xml version="1.0" encoding="UTF-8" standalone="yes"?>
<Relationships xmlns="http://schemas.openxmlformats.org/package/2006/relationships"><Relationship Id="rId3" Type="http://schemas.openxmlformats.org/officeDocument/2006/relationships/hyperlink" Target="https://www.hl7.org/implement/standards/product_brief.cfm?product_id=413" TargetMode="External"/><Relationship Id="rId2" Type="http://schemas.openxmlformats.org/officeDocument/2006/relationships/hyperlink" Target="https://www.hl7.org/documentcenter/public/standards/dstu/V2_IG_LTCF_R2_STU_R3.1_2021JAN.pdf" TargetMode="External"/><Relationship Id="rId1" Type="http://schemas.openxmlformats.org/officeDocument/2006/relationships/slideLayout" Target="../slideLayouts/slideLayout10.xml"/><Relationship Id="rId4" Type="http://schemas.openxmlformats.org/officeDocument/2006/relationships/hyperlink" Target="https://hl7.org/fhir/uv/order-catalog/" TargetMode="Externa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6127CB-BD68-4820-8C15-E123172B3985}"/>
              </a:ext>
            </a:extLst>
          </p:cNvPr>
          <p:cNvSpPr>
            <a:spLocks noGrp="1"/>
          </p:cNvSpPr>
          <p:nvPr>
            <p:ph type="ctrTitle"/>
          </p:nvPr>
        </p:nvSpPr>
        <p:spPr/>
        <p:txBody>
          <a:bodyPr/>
          <a:lstStyle/>
          <a:p>
            <a:r>
              <a:rPr lang="en-US" sz="3600" dirty="0"/>
              <a:t>Notes on the HT1 RFI Questions</a:t>
            </a:r>
          </a:p>
        </p:txBody>
      </p:sp>
      <p:sp>
        <p:nvSpPr>
          <p:cNvPr id="4" name="Subtitle 3">
            <a:extLst>
              <a:ext uri="{FF2B5EF4-FFF2-40B4-BE49-F238E27FC236}">
                <a16:creationId xmlns:a16="http://schemas.microsoft.com/office/drawing/2014/main" id="{B24CF491-864C-F692-6EFB-EA02512E1B16}"/>
              </a:ext>
            </a:extLst>
          </p:cNvPr>
          <p:cNvSpPr>
            <a:spLocks noGrp="1"/>
          </p:cNvSpPr>
          <p:nvPr>
            <p:ph type="subTitle" idx="1"/>
          </p:nvPr>
        </p:nvSpPr>
        <p:spPr>
          <a:xfrm>
            <a:off x="609600" y="2890394"/>
            <a:ext cx="8534400" cy="538609"/>
          </a:xfrm>
        </p:spPr>
        <p:txBody>
          <a:bodyPr/>
          <a:lstStyle/>
          <a:p>
            <a:r>
              <a:rPr lang="en-US" dirty="0"/>
              <a:t>Riki Merrick, MPH</a:t>
            </a:r>
          </a:p>
        </p:txBody>
      </p:sp>
    </p:spTree>
    <p:extLst>
      <p:ext uri="{BB962C8B-B14F-4D97-AF65-F5344CB8AC3E}">
        <p14:creationId xmlns:p14="http://schemas.microsoft.com/office/powerpoint/2010/main" val="409617578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047299-5367-EE65-CA12-9237D41BFC36}"/>
              </a:ext>
            </a:extLst>
          </p:cNvPr>
          <p:cNvSpPr>
            <a:spLocks noGrp="1"/>
          </p:cNvSpPr>
          <p:nvPr>
            <p:ph type="title"/>
          </p:nvPr>
        </p:nvSpPr>
        <p:spPr>
          <a:xfrm>
            <a:off x="609600" y="304800"/>
            <a:ext cx="10972800" cy="1769715"/>
          </a:xfrm>
        </p:spPr>
        <p:txBody>
          <a:bodyPr vert="horz" wrap="square" lIns="0" tIns="0" rIns="0" bIns="45720" rtlCol="0" anchor="t" anchorCtr="0">
            <a:spAutoFit/>
          </a:bodyPr>
          <a:lstStyle/>
          <a:p>
            <a:r>
              <a:rPr lang="en-US" sz="2800" dirty="0">
                <a:latin typeface="Franklin Gothic Demi" panose="020B0703020102020204" pitchFamily="34" charset="0"/>
              </a:rPr>
              <a:t>4. Would developers of laboratory information systems or in vitro diagnostics systems that have not traditionally submitted products for certification under the Program seek out and benefit from certification to criteria relevant to such developers’ products?</a:t>
            </a:r>
          </a:p>
        </p:txBody>
      </p:sp>
      <p:sp>
        <p:nvSpPr>
          <p:cNvPr id="3" name="Content Placeholder 2">
            <a:extLst>
              <a:ext uri="{FF2B5EF4-FFF2-40B4-BE49-F238E27FC236}">
                <a16:creationId xmlns:a16="http://schemas.microsoft.com/office/drawing/2014/main" id="{FF275C6C-62A1-F0D1-9E00-A9B1E20396E1}"/>
              </a:ext>
            </a:extLst>
          </p:cNvPr>
          <p:cNvSpPr>
            <a:spLocks noGrp="1"/>
          </p:cNvSpPr>
          <p:nvPr>
            <p:ph idx="1"/>
          </p:nvPr>
        </p:nvSpPr>
        <p:spPr>
          <a:xfrm>
            <a:off x="609600" y="2074515"/>
            <a:ext cx="10972800" cy="1532727"/>
          </a:xfrm>
        </p:spPr>
        <p:txBody>
          <a:bodyPr/>
          <a:lstStyle/>
          <a:p>
            <a:r>
              <a:rPr lang="en-US" sz="1800" dirty="0">
                <a:solidFill>
                  <a:schemeClr val="tx1">
                    <a:lumMod val="50000"/>
                  </a:schemeClr>
                </a:solidFill>
              </a:rPr>
              <a:t>If being able to sell a certified product has benefits to the users of the product, that would be a motivation to participate</a:t>
            </a:r>
          </a:p>
          <a:p>
            <a:r>
              <a:rPr lang="en-US" sz="1800" dirty="0">
                <a:solidFill>
                  <a:schemeClr val="tx1">
                    <a:lumMod val="50000"/>
                  </a:schemeClr>
                </a:solidFill>
              </a:rPr>
              <a:t>One clear benefit for the consumer of Health IT products is being able to compare functionality more objectively – certification (or integration statements like IHE offers after successful </a:t>
            </a:r>
            <a:r>
              <a:rPr lang="en-US" sz="1800" dirty="0" err="1">
                <a:solidFill>
                  <a:schemeClr val="tx1">
                    <a:lumMod val="50000"/>
                  </a:schemeClr>
                </a:solidFill>
              </a:rPr>
              <a:t>connectathons</a:t>
            </a:r>
            <a:r>
              <a:rPr lang="en-US" sz="1800" dirty="0">
                <a:solidFill>
                  <a:schemeClr val="tx1">
                    <a:lumMod val="50000"/>
                  </a:schemeClr>
                </a:solidFill>
              </a:rPr>
              <a:t>) can provide such avenue</a:t>
            </a:r>
          </a:p>
        </p:txBody>
      </p:sp>
    </p:spTree>
    <p:extLst>
      <p:ext uri="{BB962C8B-B14F-4D97-AF65-F5344CB8AC3E}">
        <p14:creationId xmlns:p14="http://schemas.microsoft.com/office/powerpoint/2010/main" val="339433430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4CB560-27A1-D03B-EC96-5DE29E91173E}"/>
              </a:ext>
            </a:extLst>
          </p:cNvPr>
          <p:cNvSpPr>
            <a:spLocks noGrp="1"/>
          </p:cNvSpPr>
          <p:nvPr>
            <p:ph type="title"/>
          </p:nvPr>
        </p:nvSpPr>
        <p:spPr>
          <a:xfrm>
            <a:off x="609600" y="304800"/>
            <a:ext cx="10972800" cy="907941"/>
          </a:xfrm>
        </p:spPr>
        <p:txBody>
          <a:bodyPr vert="horz" wrap="square" lIns="0" tIns="0" rIns="0" bIns="45720" rtlCol="0" anchor="t" anchorCtr="0">
            <a:spAutoFit/>
          </a:bodyPr>
          <a:lstStyle/>
          <a:p>
            <a:r>
              <a:rPr lang="en-US" sz="2800" dirty="0">
                <a:latin typeface="Franklin Gothic Demi" panose="020B0703020102020204" pitchFamily="34" charset="0"/>
              </a:rPr>
              <a:t>5. Are there any other steps that ONC and HHS should consider taking to advance laboratory interoperability?</a:t>
            </a:r>
          </a:p>
        </p:txBody>
      </p:sp>
      <p:sp>
        <p:nvSpPr>
          <p:cNvPr id="3" name="Content Placeholder 2">
            <a:extLst>
              <a:ext uri="{FF2B5EF4-FFF2-40B4-BE49-F238E27FC236}">
                <a16:creationId xmlns:a16="http://schemas.microsoft.com/office/drawing/2014/main" id="{60F12B3C-74F9-FB28-CC38-C7472F7ABB18}"/>
              </a:ext>
            </a:extLst>
          </p:cNvPr>
          <p:cNvSpPr>
            <a:spLocks noGrp="1"/>
          </p:cNvSpPr>
          <p:nvPr>
            <p:ph idx="1"/>
          </p:nvPr>
        </p:nvSpPr>
        <p:spPr>
          <a:xfrm>
            <a:off x="542925" y="1383424"/>
            <a:ext cx="10972800" cy="4191917"/>
          </a:xfrm>
        </p:spPr>
        <p:txBody>
          <a:bodyPr/>
          <a:lstStyle/>
          <a:p>
            <a:r>
              <a:rPr lang="en-US" sz="1800" b="0" i="0" dirty="0">
                <a:solidFill>
                  <a:srgbClr val="172B4D"/>
                </a:solidFill>
                <a:effectLst/>
                <a:latin typeface="+mn-lt"/>
              </a:rPr>
              <a:t>Consider adopting the SHIELD (Systemic Harmonization and Interoperability Enhancement for Laboratory Data) semantic work supporting the correct identification of the performed test and proper coded representation of all lab related attributes across the healthcare ecosystem and related developed tooling</a:t>
            </a:r>
          </a:p>
          <a:p>
            <a:pPr lvl="1"/>
            <a:r>
              <a:rPr lang="en-US" sz="1800" b="0" i="0" dirty="0">
                <a:solidFill>
                  <a:srgbClr val="172B4D"/>
                </a:solidFill>
                <a:effectLst/>
                <a:latin typeface="+mn-lt"/>
              </a:rPr>
              <a:t>As part of SHIELD the expanded content of the </a:t>
            </a:r>
            <a:r>
              <a:rPr lang="en-US" sz="1800" b="0" i="0" dirty="0">
                <a:solidFill>
                  <a:srgbClr val="172B4D"/>
                </a:solidFill>
                <a:effectLst/>
                <a:latin typeface="+mn-lt"/>
                <a:hlinkClick r:id="rId2"/>
              </a:rPr>
              <a:t>LOINC to IVD Test Code (LIVD) mapping specification in the FHIR IG </a:t>
            </a:r>
            <a:r>
              <a:rPr lang="en-US" sz="1800" b="0" i="0" dirty="0">
                <a:solidFill>
                  <a:srgbClr val="172B4D"/>
                </a:solidFill>
                <a:effectLst/>
                <a:latin typeface="+mn-lt"/>
              </a:rPr>
              <a:t>should be supported and encouraged to be adopted / implemented, including the creatio</a:t>
            </a:r>
            <a:r>
              <a:rPr lang="en-US" sz="1800" dirty="0">
                <a:solidFill>
                  <a:srgbClr val="172B4D"/>
                </a:solidFill>
                <a:latin typeface="+mn-lt"/>
              </a:rPr>
              <a:t>n and maintenance of the Laboratory Interoperability Data Repository (LIDR), which represents a collection of IVD test attributes that are of interest for the various users of IVD test results</a:t>
            </a:r>
          </a:p>
          <a:p>
            <a:pPr lvl="1"/>
            <a:r>
              <a:rPr lang="en-US" sz="1800" b="0" i="0" dirty="0">
                <a:solidFill>
                  <a:srgbClr val="172B4D"/>
                </a:solidFill>
                <a:effectLst/>
                <a:latin typeface="+mn-lt"/>
              </a:rPr>
              <a:t>SHIELD is also working on other strategies outlined in the community roadmap document &lt;will share official link, when published&gt;</a:t>
            </a:r>
          </a:p>
          <a:p>
            <a:r>
              <a:rPr lang="en-US" sz="1800" dirty="0">
                <a:latin typeface="+mn-lt"/>
              </a:rPr>
              <a:t>It would be important to not only certify the product, but also the site-specific implementation of the certified product</a:t>
            </a:r>
          </a:p>
          <a:p>
            <a:endParaRPr lang="en-US" sz="1800" b="0" i="0" dirty="0">
              <a:solidFill>
                <a:srgbClr val="172B4D"/>
              </a:solidFill>
              <a:effectLst/>
              <a:latin typeface="+mn-lt"/>
            </a:endParaRPr>
          </a:p>
        </p:txBody>
      </p:sp>
    </p:spTree>
    <p:extLst>
      <p:ext uri="{BB962C8B-B14F-4D97-AF65-F5344CB8AC3E}">
        <p14:creationId xmlns:p14="http://schemas.microsoft.com/office/powerpoint/2010/main" val="118663475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BC9D80-1D8F-F457-4BD3-132F774EB34E}"/>
              </a:ext>
            </a:extLst>
          </p:cNvPr>
          <p:cNvSpPr>
            <a:spLocks noGrp="1"/>
          </p:cNvSpPr>
          <p:nvPr>
            <p:ph type="title"/>
          </p:nvPr>
        </p:nvSpPr>
        <p:spPr>
          <a:xfrm>
            <a:off x="609600" y="304800"/>
            <a:ext cx="10972800" cy="1277273"/>
          </a:xfrm>
        </p:spPr>
        <p:txBody>
          <a:bodyPr/>
          <a:lstStyle/>
          <a:p>
            <a:r>
              <a:rPr lang="en-US" dirty="0"/>
              <a:t>NOTES FROM DURING THE CALL – not part of the presentation</a:t>
            </a:r>
          </a:p>
        </p:txBody>
      </p:sp>
      <p:sp>
        <p:nvSpPr>
          <p:cNvPr id="3" name="Content Placeholder 2">
            <a:extLst>
              <a:ext uri="{FF2B5EF4-FFF2-40B4-BE49-F238E27FC236}">
                <a16:creationId xmlns:a16="http://schemas.microsoft.com/office/drawing/2014/main" id="{CA0D8F81-2158-2D7A-F0B4-E0F8DE5D2710}"/>
              </a:ext>
            </a:extLst>
          </p:cNvPr>
          <p:cNvSpPr>
            <a:spLocks noGrp="1"/>
          </p:cNvSpPr>
          <p:nvPr>
            <p:ph idx="1"/>
          </p:nvPr>
        </p:nvSpPr>
        <p:spPr>
          <a:xfrm>
            <a:off x="609600" y="1678699"/>
            <a:ext cx="10972800" cy="2751522"/>
          </a:xfrm>
        </p:spPr>
        <p:txBody>
          <a:bodyPr/>
          <a:lstStyle/>
          <a:p>
            <a:r>
              <a:rPr lang="en-US" sz="1800" dirty="0"/>
              <a:t>Ideally describe what to do now – what is the target state and how can we get there (rather than replacing what is in place – cost to maintain a lot of point-point interfaces vs maybe being able to get rid of that by using FHIR – might find resistance by middleware or EHR-s vendors, as that is a </a:t>
            </a:r>
            <a:r>
              <a:rPr lang="en-US" sz="1800"/>
              <a:t>revenue stream) </a:t>
            </a:r>
            <a:endParaRPr lang="en-US" sz="1800" dirty="0"/>
          </a:p>
          <a:p>
            <a:r>
              <a:rPr lang="en-US" sz="1800" dirty="0"/>
              <a:t>Certification vs encourage use (for </a:t>
            </a:r>
            <a:r>
              <a:rPr lang="en-US" sz="1800" dirty="0" err="1"/>
              <a:t>eDOS</a:t>
            </a:r>
            <a:r>
              <a:rPr lang="en-US" sz="1800" dirty="0"/>
              <a:t> / catalog and LIVD)</a:t>
            </a:r>
          </a:p>
          <a:p>
            <a:r>
              <a:rPr lang="en-US" sz="1800" dirty="0"/>
              <a:t>Important to ensure the right data (from the source system) flows to PH – so eCR and ELR respectively, with a good way to link them on the PH side</a:t>
            </a:r>
          </a:p>
          <a:p>
            <a:r>
              <a:rPr lang="en-US" sz="1800" dirty="0"/>
              <a:t>Must ensure ALL data needed by the lab is coming in with the order (ORM does not have SPM nor does it have NK1, so updating to OML is beneficial for that</a:t>
            </a:r>
          </a:p>
        </p:txBody>
      </p:sp>
    </p:spTree>
    <p:extLst>
      <p:ext uri="{BB962C8B-B14F-4D97-AF65-F5344CB8AC3E}">
        <p14:creationId xmlns:p14="http://schemas.microsoft.com/office/powerpoint/2010/main" val="33652435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6A1CA9-3EE8-739F-18F4-A65066667F04}"/>
              </a:ext>
            </a:extLst>
          </p:cNvPr>
          <p:cNvSpPr>
            <a:spLocks noGrp="1"/>
          </p:cNvSpPr>
          <p:nvPr>
            <p:ph type="title"/>
          </p:nvPr>
        </p:nvSpPr>
        <p:spPr>
          <a:xfrm>
            <a:off x="609600" y="304800"/>
            <a:ext cx="10972800" cy="1338828"/>
          </a:xfrm>
        </p:spPr>
        <p:txBody>
          <a:bodyPr/>
          <a:lstStyle/>
          <a:p>
            <a:r>
              <a:rPr lang="en-US" sz="2800" dirty="0">
                <a:latin typeface="Franklin Gothic Demi" panose="020B0703020102020204" pitchFamily="34" charset="0"/>
              </a:rPr>
              <a:t>1. Which implementation guides or other standards should ONC adopt in certification criteria for health IT supporting transmittal and receipt of </a:t>
            </a:r>
            <a:r>
              <a:rPr lang="en-US" sz="2800" b="1" dirty="0">
                <a:solidFill>
                  <a:schemeClr val="tx1"/>
                </a:solidFill>
                <a:latin typeface="Franklin Gothic Demi" panose="020B0703020102020204" pitchFamily="34" charset="0"/>
              </a:rPr>
              <a:t>laboratory orders</a:t>
            </a:r>
            <a:r>
              <a:rPr lang="en-US" sz="2800" dirty="0">
                <a:latin typeface="Franklin Gothic Demi" panose="020B0703020102020204" pitchFamily="34" charset="0"/>
              </a:rPr>
              <a:t>, laboratory results and directory of services?</a:t>
            </a:r>
          </a:p>
        </p:txBody>
      </p:sp>
      <p:sp>
        <p:nvSpPr>
          <p:cNvPr id="3" name="Content Placeholder 2">
            <a:extLst>
              <a:ext uri="{FF2B5EF4-FFF2-40B4-BE49-F238E27FC236}">
                <a16:creationId xmlns:a16="http://schemas.microsoft.com/office/drawing/2014/main" id="{4532D373-8739-2518-D3AF-E6024B8CBDE5}"/>
              </a:ext>
            </a:extLst>
          </p:cNvPr>
          <p:cNvSpPr>
            <a:spLocks noGrp="1"/>
          </p:cNvSpPr>
          <p:nvPr>
            <p:ph idx="1"/>
          </p:nvPr>
        </p:nvSpPr>
        <p:spPr>
          <a:xfrm>
            <a:off x="248873" y="1503770"/>
            <a:ext cx="11694253" cy="4358116"/>
          </a:xfrm>
        </p:spPr>
        <p:txBody>
          <a:bodyPr/>
          <a:lstStyle/>
          <a:p>
            <a:pPr marL="457200" lvl="1" indent="0">
              <a:buNone/>
            </a:pPr>
            <a:r>
              <a:rPr lang="en-US" sz="1800" u="sng" dirty="0">
                <a:solidFill>
                  <a:srgbClr val="172B4D"/>
                </a:solidFill>
                <a:latin typeface="+mn-lt"/>
              </a:rPr>
              <a:t>Available standards:</a:t>
            </a:r>
          </a:p>
          <a:p>
            <a:pPr lvl="1">
              <a:buFont typeface="Arial" panose="020B0604020202020204" pitchFamily="34" charset="0"/>
              <a:buChar char="•"/>
            </a:pPr>
            <a:r>
              <a:rPr lang="en-US" sz="1800" b="0" i="0" dirty="0">
                <a:solidFill>
                  <a:srgbClr val="172B4D"/>
                </a:solidFill>
                <a:effectLst/>
                <a:latin typeface="+mn-lt"/>
              </a:rPr>
              <a:t>V2:</a:t>
            </a:r>
          </a:p>
          <a:p>
            <a:pPr lvl="2"/>
            <a:r>
              <a:rPr lang="en-US" sz="1800" b="0" i="0" dirty="0">
                <a:solidFill>
                  <a:srgbClr val="172B4D"/>
                </a:solidFill>
                <a:effectLst/>
                <a:latin typeface="+mn-lt"/>
                <a:hlinkClick r:id="rId2"/>
              </a:rPr>
              <a:t>LOI R4 (V2)</a:t>
            </a:r>
            <a:endParaRPr lang="en-US" sz="1800" b="0" i="0" dirty="0">
              <a:solidFill>
                <a:srgbClr val="172B4D"/>
              </a:solidFill>
              <a:effectLst/>
              <a:latin typeface="+mn-lt"/>
            </a:endParaRPr>
          </a:p>
          <a:p>
            <a:pPr lvl="2"/>
            <a:r>
              <a:rPr lang="en-US" sz="1800" dirty="0">
                <a:solidFill>
                  <a:srgbClr val="172B4D"/>
                </a:solidFill>
                <a:latin typeface="+mn-lt"/>
                <a:hlinkClick r:id="rId3"/>
              </a:rPr>
              <a:t>AOE part of </a:t>
            </a:r>
            <a:r>
              <a:rPr lang="en-US" sz="1800" dirty="0" err="1">
                <a:solidFill>
                  <a:srgbClr val="172B4D"/>
                </a:solidFill>
                <a:latin typeface="+mn-lt"/>
                <a:hlinkClick r:id="rId3"/>
              </a:rPr>
              <a:t>eDOS</a:t>
            </a:r>
            <a:r>
              <a:rPr lang="en-US" sz="1800" dirty="0">
                <a:solidFill>
                  <a:srgbClr val="172B4D"/>
                </a:solidFill>
                <a:latin typeface="+mn-lt"/>
                <a:hlinkClick r:id="rId3"/>
              </a:rPr>
              <a:t> </a:t>
            </a:r>
            <a:r>
              <a:rPr lang="en-US" sz="1800" dirty="0">
                <a:solidFill>
                  <a:srgbClr val="172B4D"/>
                </a:solidFill>
                <a:latin typeface="+mn-lt"/>
              </a:rPr>
              <a:t>(currently V2 focused, but can be used with other HL7 products, too)</a:t>
            </a:r>
          </a:p>
          <a:p>
            <a:pPr lvl="2"/>
            <a:r>
              <a:rPr lang="en-US" sz="1800" b="0" i="0" dirty="0" err="1">
                <a:solidFill>
                  <a:srgbClr val="172B4D"/>
                </a:solidFill>
                <a:effectLst/>
                <a:latin typeface="+mn-lt"/>
                <a:hlinkClick r:id="rId4"/>
              </a:rPr>
              <a:t>ValueSets</a:t>
            </a:r>
            <a:r>
              <a:rPr lang="en-US" sz="1800" b="0" i="0" dirty="0">
                <a:solidFill>
                  <a:srgbClr val="172B4D"/>
                </a:solidFill>
                <a:effectLst/>
                <a:latin typeface="+mn-lt"/>
                <a:hlinkClick r:id="rId4"/>
              </a:rPr>
              <a:t> for LOI/LRI/</a:t>
            </a:r>
            <a:r>
              <a:rPr lang="en-US" sz="1800" b="0" i="0" dirty="0" err="1">
                <a:solidFill>
                  <a:srgbClr val="172B4D"/>
                </a:solidFill>
                <a:effectLst/>
                <a:latin typeface="+mn-lt"/>
                <a:hlinkClick r:id="rId4"/>
              </a:rPr>
              <a:t>eDOS</a:t>
            </a:r>
            <a:r>
              <a:rPr lang="en-US" sz="1800" b="0" i="0" dirty="0">
                <a:solidFill>
                  <a:srgbClr val="172B4D"/>
                </a:solidFill>
                <a:effectLst/>
                <a:latin typeface="+mn-lt"/>
              </a:rPr>
              <a:t>, which specify LOINC, SNOMED CT and HL7 maintained vocabularies</a:t>
            </a:r>
          </a:p>
          <a:p>
            <a:pPr lvl="1">
              <a:buFont typeface="Arial" panose="020B0604020202020204" pitchFamily="34" charset="0"/>
              <a:buChar char="•"/>
            </a:pPr>
            <a:r>
              <a:rPr lang="en-US" sz="1800" b="0" i="0" dirty="0">
                <a:solidFill>
                  <a:srgbClr val="172B4D"/>
                </a:solidFill>
                <a:effectLst/>
                <a:latin typeface="+mn-lt"/>
              </a:rPr>
              <a:t>FHIR:</a:t>
            </a:r>
          </a:p>
          <a:p>
            <a:pPr lvl="2"/>
            <a:r>
              <a:rPr lang="en-US" sz="1800" b="0" i="0" dirty="0">
                <a:solidFill>
                  <a:srgbClr val="172B4D"/>
                </a:solidFill>
                <a:effectLst/>
                <a:latin typeface="+mn-lt"/>
              </a:rPr>
              <a:t>FHIR Order Entry (FOE) IG in development – so maybe in the future</a:t>
            </a:r>
          </a:p>
          <a:p>
            <a:pPr marL="457200" lvl="1" indent="0">
              <a:buNone/>
            </a:pPr>
            <a:r>
              <a:rPr lang="en-US" sz="1800" u="sng" dirty="0">
                <a:solidFill>
                  <a:srgbClr val="172B4D"/>
                </a:solidFill>
                <a:latin typeface="+mn-lt"/>
              </a:rPr>
              <a:t>Considerations:</a:t>
            </a:r>
          </a:p>
          <a:p>
            <a:pPr marL="457200" lvl="1" indent="0">
              <a:buNone/>
            </a:pPr>
            <a:r>
              <a:rPr lang="en-US" sz="1800" b="0" i="0" dirty="0">
                <a:solidFill>
                  <a:srgbClr val="172B4D"/>
                </a:solidFill>
                <a:effectLst/>
                <a:latin typeface="+mn-lt"/>
              </a:rPr>
              <a:t>Many existing V2 interfaces using custom ORM, some may be using custom OML</a:t>
            </a:r>
          </a:p>
          <a:p>
            <a:pPr marL="457200" lvl="1" indent="0">
              <a:buNone/>
            </a:pPr>
            <a:r>
              <a:rPr lang="en-US" sz="1800" dirty="0">
                <a:solidFill>
                  <a:srgbClr val="172B4D"/>
                </a:solidFill>
                <a:latin typeface="+mn-lt"/>
              </a:rPr>
              <a:t>Use of LOI R4 </a:t>
            </a:r>
            <a:r>
              <a:rPr lang="en-US" sz="1800" b="0" i="0" dirty="0">
                <a:solidFill>
                  <a:srgbClr val="172B4D"/>
                </a:solidFill>
                <a:effectLst/>
                <a:latin typeface="+mn-lt"/>
              </a:rPr>
              <a:t>would </a:t>
            </a:r>
          </a:p>
          <a:p>
            <a:pPr lvl="1">
              <a:buFont typeface="Arial" panose="020B0604020202020204" pitchFamily="34" charset="0"/>
              <a:buChar char="•"/>
            </a:pPr>
            <a:r>
              <a:rPr lang="en-US" sz="1800" b="0" i="0" dirty="0">
                <a:solidFill>
                  <a:srgbClr val="172B4D"/>
                </a:solidFill>
                <a:effectLst/>
                <a:latin typeface="+mn-lt"/>
              </a:rPr>
              <a:t>Enable consistent order content</a:t>
            </a:r>
          </a:p>
          <a:p>
            <a:pPr lvl="1">
              <a:buFont typeface="Arial" panose="020B0604020202020204" pitchFamily="34" charset="0"/>
              <a:buChar char="•"/>
            </a:pPr>
            <a:r>
              <a:rPr lang="en-US" sz="1800" dirty="0">
                <a:solidFill>
                  <a:srgbClr val="172B4D"/>
                </a:solidFill>
                <a:latin typeface="+mn-lt"/>
              </a:rPr>
              <a:t>Provide clear guidance on use of AOEs</a:t>
            </a:r>
          </a:p>
          <a:p>
            <a:pPr lvl="1">
              <a:buFont typeface="Arial" panose="020B0604020202020204" pitchFamily="34" charset="0"/>
              <a:buChar char="•"/>
            </a:pPr>
            <a:r>
              <a:rPr lang="en-US" sz="1800" b="0" i="0" dirty="0">
                <a:solidFill>
                  <a:srgbClr val="172B4D"/>
                </a:solidFill>
                <a:effectLst/>
                <a:latin typeface="+mn-lt"/>
              </a:rPr>
              <a:t>Support </a:t>
            </a:r>
            <a:r>
              <a:rPr lang="en-US" sz="1800" dirty="0">
                <a:solidFill>
                  <a:srgbClr val="172B4D"/>
                </a:solidFill>
                <a:latin typeface="+mn-lt"/>
              </a:rPr>
              <a:t>declaring conformance at the profile level to support specific options</a:t>
            </a:r>
            <a:endParaRPr lang="en-US" sz="1800" b="0" i="0" dirty="0">
              <a:solidFill>
                <a:srgbClr val="172B4D"/>
              </a:solidFill>
              <a:effectLst/>
              <a:latin typeface="+mn-lt"/>
            </a:endParaRPr>
          </a:p>
        </p:txBody>
      </p:sp>
    </p:spTree>
    <p:extLst>
      <p:ext uri="{BB962C8B-B14F-4D97-AF65-F5344CB8AC3E}">
        <p14:creationId xmlns:p14="http://schemas.microsoft.com/office/powerpoint/2010/main" val="388617629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6A1CA9-3EE8-739F-18F4-A65066667F04}"/>
              </a:ext>
            </a:extLst>
          </p:cNvPr>
          <p:cNvSpPr>
            <a:spLocks noGrp="1"/>
          </p:cNvSpPr>
          <p:nvPr>
            <p:ph type="title"/>
          </p:nvPr>
        </p:nvSpPr>
        <p:spPr>
          <a:xfrm>
            <a:off x="609600" y="304800"/>
            <a:ext cx="10972800" cy="1338828"/>
          </a:xfrm>
        </p:spPr>
        <p:txBody>
          <a:bodyPr/>
          <a:lstStyle/>
          <a:p>
            <a:r>
              <a:rPr lang="en-US" sz="2800" dirty="0">
                <a:latin typeface="Franklin Gothic Demi" panose="020B0703020102020204" pitchFamily="34" charset="0"/>
              </a:rPr>
              <a:t>1. Which implementation guides or other standards should ONC adopt in certification criteria for health IT supporting transmittal and receipt of laboratory orders, </a:t>
            </a:r>
            <a:r>
              <a:rPr lang="en-US" sz="2800" b="1" dirty="0">
                <a:solidFill>
                  <a:schemeClr val="tx1"/>
                </a:solidFill>
                <a:latin typeface="Franklin Gothic Demi" panose="020B0703020102020204" pitchFamily="34" charset="0"/>
              </a:rPr>
              <a:t>laboratory results </a:t>
            </a:r>
            <a:r>
              <a:rPr lang="en-US" sz="2800" dirty="0">
                <a:latin typeface="Franklin Gothic Demi" panose="020B0703020102020204" pitchFamily="34" charset="0"/>
              </a:rPr>
              <a:t>and directory of services?</a:t>
            </a:r>
          </a:p>
        </p:txBody>
      </p:sp>
      <p:sp>
        <p:nvSpPr>
          <p:cNvPr id="3" name="Content Placeholder 2">
            <a:extLst>
              <a:ext uri="{FF2B5EF4-FFF2-40B4-BE49-F238E27FC236}">
                <a16:creationId xmlns:a16="http://schemas.microsoft.com/office/drawing/2014/main" id="{4532D373-8739-2518-D3AF-E6024B8CBDE5}"/>
              </a:ext>
            </a:extLst>
          </p:cNvPr>
          <p:cNvSpPr>
            <a:spLocks noGrp="1"/>
          </p:cNvSpPr>
          <p:nvPr>
            <p:ph idx="1"/>
          </p:nvPr>
        </p:nvSpPr>
        <p:spPr>
          <a:xfrm>
            <a:off x="314325" y="1678699"/>
            <a:ext cx="11610975" cy="3693319"/>
          </a:xfrm>
        </p:spPr>
        <p:txBody>
          <a:bodyPr/>
          <a:lstStyle/>
          <a:p>
            <a:pPr marL="457200" lvl="1" indent="0">
              <a:buNone/>
            </a:pPr>
            <a:r>
              <a:rPr lang="en-US" sz="1800" u="sng" dirty="0">
                <a:solidFill>
                  <a:srgbClr val="172B4D"/>
                </a:solidFill>
                <a:latin typeface="+mn-lt"/>
              </a:rPr>
              <a:t>Available standards in US realm:</a:t>
            </a:r>
          </a:p>
          <a:p>
            <a:pPr lvl="1">
              <a:buFont typeface="Arial" panose="020B0604020202020204" pitchFamily="34" charset="0"/>
              <a:buChar char="•"/>
            </a:pPr>
            <a:r>
              <a:rPr lang="en-US" sz="1800" b="0" i="0" dirty="0">
                <a:solidFill>
                  <a:srgbClr val="172B4D"/>
                </a:solidFill>
                <a:effectLst/>
                <a:latin typeface="+mn-lt"/>
              </a:rPr>
              <a:t>V2:</a:t>
            </a:r>
          </a:p>
          <a:p>
            <a:pPr lvl="2"/>
            <a:r>
              <a:rPr lang="en-US" sz="1800" b="0" i="0" dirty="0">
                <a:solidFill>
                  <a:srgbClr val="172B4D"/>
                </a:solidFill>
                <a:effectLst/>
                <a:latin typeface="+mn-lt"/>
              </a:rPr>
              <a:t>Results to providers = </a:t>
            </a:r>
            <a:r>
              <a:rPr lang="en-US" sz="1800" b="0" i="0" dirty="0">
                <a:solidFill>
                  <a:srgbClr val="172B4D"/>
                </a:solidFill>
                <a:effectLst/>
                <a:latin typeface="+mn-lt"/>
                <a:hlinkClick r:id="rId2"/>
              </a:rPr>
              <a:t>LRI R4</a:t>
            </a:r>
            <a:endParaRPr lang="en-US" sz="1800" b="0" i="0" dirty="0">
              <a:solidFill>
                <a:srgbClr val="172B4D"/>
              </a:solidFill>
              <a:effectLst/>
              <a:latin typeface="+mn-lt"/>
            </a:endParaRPr>
          </a:p>
          <a:p>
            <a:pPr lvl="2"/>
            <a:r>
              <a:rPr lang="en-US" sz="1800" dirty="0">
                <a:solidFill>
                  <a:srgbClr val="172B4D"/>
                </a:solidFill>
                <a:latin typeface="+mn-lt"/>
              </a:rPr>
              <a:t>Results to public Health = ELR R1 and PH profile in LRI R4</a:t>
            </a:r>
          </a:p>
          <a:p>
            <a:pPr lvl="2"/>
            <a:r>
              <a:rPr lang="en-US" sz="1800" b="0" i="0" dirty="0" err="1">
                <a:solidFill>
                  <a:srgbClr val="172B4D"/>
                </a:solidFill>
                <a:effectLst/>
                <a:latin typeface="+mn-lt"/>
                <a:hlinkClick r:id="rId3"/>
              </a:rPr>
              <a:t>ValueSets</a:t>
            </a:r>
            <a:r>
              <a:rPr lang="en-US" sz="1800" b="0" i="0" dirty="0">
                <a:solidFill>
                  <a:srgbClr val="172B4D"/>
                </a:solidFill>
                <a:effectLst/>
                <a:latin typeface="+mn-lt"/>
                <a:hlinkClick r:id="rId3"/>
              </a:rPr>
              <a:t> for LOI/LRI/</a:t>
            </a:r>
            <a:r>
              <a:rPr lang="en-US" sz="1800" b="0" i="0" dirty="0" err="1">
                <a:solidFill>
                  <a:srgbClr val="172B4D"/>
                </a:solidFill>
                <a:effectLst/>
                <a:latin typeface="+mn-lt"/>
                <a:hlinkClick r:id="rId3"/>
              </a:rPr>
              <a:t>eDOS</a:t>
            </a:r>
            <a:r>
              <a:rPr lang="en-US" sz="1800" b="0" i="0" dirty="0">
                <a:solidFill>
                  <a:srgbClr val="172B4D"/>
                </a:solidFill>
                <a:effectLst/>
                <a:latin typeface="+mn-lt"/>
              </a:rPr>
              <a:t> , which specify LOINC, SNOMED CT and HL7 maintained vocabularies</a:t>
            </a:r>
            <a:endParaRPr lang="en-US" sz="1800" dirty="0">
              <a:solidFill>
                <a:srgbClr val="172B4D"/>
              </a:solidFill>
              <a:latin typeface="+mn-lt"/>
            </a:endParaRPr>
          </a:p>
          <a:p>
            <a:pPr lvl="1">
              <a:buFont typeface="Arial" panose="020B0604020202020204" pitchFamily="34" charset="0"/>
              <a:buChar char="•"/>
            </a:pPr>
            <a:r>
              <a:rPr lang="en-US" sz="1800" dirty="0">
                <a:solidFill>
                  <a:srgbClr val="172B4D"/>
                </a:solidFill>
                <a:latin typeface="+mn-lt"/>
              </a:rPr>
              <a:t>CDA:</a:t>
            </a:r>
          </a:p>
          <a:p>
            <a:pPr lvl="2"/>
            <a:r>
              <a:rPr lang="en-US" sz="1800" dirty="0">
                <a:solidFill>
                  <a:srgbClr val="172B4D"/>
                </a:solidFill>
                <a:latin typeface="+mn-lt"/>
              </a:rPr>
              <a:t>Results between providers = </a:t>
            </a:r>
            <a:r>
              <a:rPr lang="en-US" sz="1800" dirty="0">
                <a:solidFill>
                  <a:srgbClr val="172B4D"/>
                </a:solidFill>
                <a:latin typeface="+mn-lt"/>
                <a:hlinkClick r:id="rId4"/>
              </a:rPr>
              <a:t>C-CDA based Document Exchange</a:t>
            </a:r>
            <a:r>
              <a:rPr lang="en-US" sz="1800" dirty="0">
                <a:solidFill>
                  <a:srgbClr val="172B4D"/>
                </a:solidFill>
                <a:latin typeface="+mn-lt"/>
              </a:rPr>
              <a:t> and associated template IGs</a:t>
            </a:r>
          </a:p>
          <a:p>
            <a:pPr lvl="1">
              <a:buFont typeface="Arial" panose="020B0604020202020204" pitchFamily="34" charset="0"/>
              <a:buChar char="•"/>
            </a:pPr>
            <a:r>
              <a:rPr lang="en-US" sz="1800" b="0" i="0" dirty="0">
                <a:solidFill>
                  <a:srgbClr val="172B4D"/>
                </a:solidFill>
                <a:effectLst/>
                <a:latin typeface="+mn-lt"/>
              </a:rPr>
              <a:t>FHIR:</a:t>
            </a:r>
          </a:p>
          <a:p>
            <a:pPr lvl="2"/>
            <a:r>
              <a:rPr lang="en-US" sz="1800" dirty="0">
                <a:solidFill>
                  <a:srgbClr val="172B4D"/>
                </a:solidFill>
                <a:latin typeface="+mn-lt"/>
              </a:rPr>
              <a:t>No explicit IG available, though there are lab related US Core resources:</a:t>
            </a:r>
          </a:p>
          <a:p>
            <a:pPr lvl="3"/>
            <a:r>
              <a:rPr lang="en-US" sz="1800" b="0" i="0" u="sng" dirty="0">
                <a:solidFill>
                  <a:srgbClr val="333333"/>
                </a:solidFill>
                <a:effectLst/>
                <a:latin typeface="+mn-lt"/>
                <a:hlinkClick r:id="rId5"/>
              </a:rPr>
              <a:t>US Core </a:t>
            </a:r>
            <a:r>
              <a:rPr lang="en-US" sz="1800" b="0" i="0" u="sng" dirty="0" err="1">
                <a:solidFill>
                  <a:srgbClr val="333333"/>
                </a:solidFill>
                <a:effectLst/>
                <a:latin typeface="+mn-lt"/>
                <a:hlinkClick r:id="rId5"/>
              </a:rPr>
              <a:t>DiagnosticReport</a:t>
            </a:r>
            <a:r>
              <a:rPr lang="en-US" sz="1800" b="0" i="0" u="sng" dirty="0">
                <a:solidFill>
                  <a:srgbClr val="333333"/>
                </a:solidFill>
                <a:effectLst/>
                <a:latin typeface="+mn-lt"/>
                <a:hlinkClick r:id="rId5"/>
              </a:rPr>
              <a:t> Profile for Laboratory Results Reporting</a:t>
            </a:r>
            <a:endParaRPr lang="en-US" sz="1800" b="0" i="0" dirty="0">
              <a:solidFill>
                <a:srgbClr val="333333"/>
              </a:solidFill>
              <a:effectLst/>
              <a:latin typeface="+mn-lt"/>
            </a:endParaRPr>
          </a:p>
          <a:p>
            <a:pPr lvl="3"/>
            <a:r>
              <a:rPr lang="en-US" sz="1800" b="0" i="0" u="none" strike="noStrike" dirty="0">
                <a:solidFill>
                  <a:srgbClr val="333333"/>
                </a:solidFill>
                <a:effectLst/>
                <a:latin typeface="+mn-lt"/>
                <a:hlinkClick r:id="rId6"/>
              </a:rPr>
              <a:t>US Core Laboratory Result Observation Profile</a:t>
            </a:r>
            <a:endParaRPr lang="en-US" sz="1800" b="0" i="0" dirty="0">
              <a:solidFill>
                <a:srgbClr val="333333"/>
              </a:solidFill>
              <a:effectLst/>
              <a:latin typeface="+mn-lt"/>
            </a:endParaRPr>
          </a:p>
        </p:txBody>
      </p:sp>
    </p:spTree>
    <p:extLst>
      <p:ext uri="{BB962C8B-B14F-4D97-AF65-F5344CB8AC3E}">
        <p14:creationId xmlns:p14="http://schemas.microsoft.com/office/powerpoint/2010/main" val="89660411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6A1CA9-3EE8-739F-18F4-A65066667F04}"/>
              </a:ext>
            </a:extLst>
          </p:cNvPr>
          <p:cNvSpPr>
            <a:spLocks noGrp="1"/>
          </p:cNvSpPr>
          <p:nvPr>
            <p:ph type="title"/>
          </p:nvPr>
        </p:nvSpPr>
        <p:spPr>
          <a:xfrm>
            <a:off x="609600" y="304800"/>
            <a:ext cx="10972800" cy="1338828"/>
          </a:xfrm>
        </p:spPr>
        <p:txBody>
          <a:bodyPr/>
          <a:lstStyle/>
          <a:p>
            <a:r>
              <a:rPr lang="en-US" sz="2800" dirty="0">
                <a:latin typeface="Franklin Gothic Demi" panose="020B0703020102020204" pitchFamily="34" charset="0"/>
              </a:rPr>
              <a:t>1. Which implementation guides or other standards should ONC adopt in certification criteria for health IT supporting transmittal and receipt of laboratory orders, </a:t>
            </a:r>
            <a:r>
              <a:rPr lang="en-US" sz="2800" b="1" dirty="0">
                <a:solidFill>
                  <a:schemeClr val="tx1"/>
                </a:solidFill>
                <a:latin typeface="Franklin Gothic Demi" panose="020B0703020102020204" pitchFamily="34" charset="0"/>
              </a:rPr>
              <a:t>laboratory results </a:t>
            </a:r>
            <a:r>
              <a:rPr lang="en-US" sz="2800" dirty="0">
                <a:latin typeface="Franklin Gothic Demi" panose="020B0703020102020204" pitchFamily="34" charset="0"/>
              </a:rPr>
              <a:t>and directory of services?</a:t>
            </a:r>
          </a:p>
        </p:txBody>
      </p:sp>
      <p:sp>
        <p:nvSpPr>
          <p:cNvPr id="3" name="Content Placeholder 2">
            <a:extLst>
              <a:ext uri="{FF2B5EF4-FFF2-40B4-BE49-F238E27FC236}">
                <a16:creationId xmlns:a16="http://schemas.microsoft.com/office/drawing/2014/main" id="{4532D373-8739-2518-D3AF-E6024B8CBDE5}"/>
              </a:ext>
            </a:extLst>
          </p:cNvPr>
          <p:cNvSpPr>
            <a:spLocks noGrp="1"/>
          </p:cNvSpPr>
          <p:nvPr>
            <p:ph idx="1"/>
          </p:nvPr>
        </p:nvSpPr>
        <p:spPr>
          <a:xfrm>
            <a:off x="609600" y="1678699"/>
            <a:ext cx="10972800" cy="3471720"/>
          </a:xfrm>
        </p:spPr>
        <p:txBody>
          <a:bodyPr/>
          <a:lstStyle/>
          <a:p>
            <a:pPr marL="114300" indent="0">
              <a:buNone/>
            </a:pPr>
            <a:r>
              <a:rPr lang="en-US" sz="1800" b="0" i="0" u="sng" dirty="0">
                <a:solidFill>
                  <a:srgbClr val="172B4D"/>
                </a:solidFill>
                <a:effectLst/>
                <a:latin typeface="+mn-lt"/>
              </a:rPr>
              <a:t>Considerations</a:t>
            </a:r>
          </a:p>
          <a:p>
            <a:pPr marL="457200"/>
            <a:r>
              <a:rPr lang="en-US" sz="1800" dirty="0">
                <a:solidFill>
                  <a:srgbClr val="172B4D"/>
                </a:solidFill>
                <a:latin typeface="+mn-lt"/>
              </a:rPr>
              <a:t>LRI </a:t>
            </a:r>
            <a:r>
              <a:rPr lang="en-US" sz="1800" b="0" i="0" dirty="0">
                <a:solidFill>
                  <a:srgbClr val="172B4D"/>
                </a:solidFill>
                <a:effectLst/>
                <a:latin typeface="+mn-lt"/>
              </a:rPr>
              <a:t>includes profiles for specific lab use cases (clinical genomics, newborn screening, public health reporting, Emergency Preparedness </a:t>
            </a:r>
            <a:r>
              <a:rPr lang="en-US" sz="1800" b="0" i="0" dirty="0" err="1">
                <a:solidFill>
                  <a:srgbClr val="172B4D"/>
                </a:solidFill>
                <a:effectLst/>
                <a:latin typeface="+mn-lt"/>
              </a:rPr>
              <a:t>etc</a:t>
            </a:r>
            <a:r>
              <a:rPr lang="en-US" sz="1800" b="0" i="0" dirty="0">
                <a:solidFill>
                  <a:srgbClr val="172B4D"/>
                </a:solidFill>
                <a:effectLst/>
                <a:latin typeface="+mn-lt"/>
              </a:rPr>
              <a:t>) which</a:t>
            </a:r>
          </a:p>
          <a:p>
            <a:pPr marL="857250" lvl="1"/>
            <a:r>
              <a:rPr lang="en-US" sz="1800" dirty="0">
                <a:solidFill>
                  <a:srgbClr val="172B4D"/>
                </a:solidFill>
                <a:latin typeface="+mn-lt"/>
              </a:rPr>
              <a:t>Supports </a:t>
            </a:r>
            <a:r>
              <a:rPr lang="en-US" sz="1800" b="0" i="0" dirty="0">
                <a:solidFill>
                  <a:srgbClr val="172B4D"/>
                </a:solidFill>
                <a:effectLst/>
                <a:latin typeface="+mn-lt"/>
              </a:rPr>
              <a:t>consistent reporting for the more complex situations and would benefit if becoming mainstay</a:t>
            </a:r>
          </a:p>
          <a:p>
            <a:pPr marL="857250" lvl="1"/>
            <a:r>
              <a:rPr lang="en-US" sz="1800" b="0" i="0" dirty="0">
                <a:solidFill>
                  <a:srgbClr val="172B4D"/>
                </a:solidFill>
                <a:effectLst/>
                <a:latin typeface="+mn-lt"/>
              </a:rPr>
              <a:t>Can be pre-adopted into older result message implementations</a:t>
            </a:r>
          </a:p>
          <a:p>
            <a:pPr marL="457200"/>
            <a:r>
              <a:rPr lang="en-US" sz="1800" b="0" i="0" dirty="0">
                <a:solidFill>
                  <a:srgbClr val="172B4D"/>
                </a:solidFill>
                <a:effectLst/>
                <a:latin typeface="+mn-lt"/>
              </a:rPr>
              <a:t>ELR’s latest version is the </a:t>
            </a:r>
            <a:r>
              <a:rPr lang="en-US" sz="1800" b="0" i="0" dirty="0" err="1">
                <a:solidFill>
                  <a:srgbClr val="172B4D"/>
                </a:solidFill>
                <a:effectLst/>
                <a:latin typeface="+mn-lt"/>
              </a:rPr>
              <a:t>PH_Component</a:t>
            </a:r>
            <a:r>
              <a:rPr lang="en-US" sz="1800" b="0" i="0" dirty="0">
                <a:solidFill>
                  <a:srgbClr val="172B4D"/>
                </a:solidFill>
                <a:effectLst/>
                <a:latin typeface="+mn-lt"/>
              </a:rPr>
              <a:t> in LRI – updating to the latter through SVAP would create a common base for others to move to LRI and align PH reporting with clinical reporting</a:t>
            </a:r>
          </a:p>
          <a:p>
            <a:pPr marL="457200"/>
            <a:r>
              <a:rPr lang="en-US" sz="1800" b="0" i="0" dirty="0">
                <a:solidFill>
                  <a:srgbClr val="172B4D"/>
                </a:solidFill>
                <a:effectLst/>
                <a:latin typeface="+mn-lt"/>
              </a:rPr>
              <a:t>FHIR US Core profiles do NOT currently cover all CLIA elements and would need to be updated for use in the lab to provider use case</a:t>
            </a:r>
          </a:p>
          <a:p>
            <a:pPr marL="457200"/>
            <a:r>
              <a:rPr lang="en-US" sz="1800" b="0" i="0" dirty="0">
                <a:solidFill>
                  <a:srgbClr val="172B4D"/>
                </a:solidFill>
                <a:effectLst/>
                <a:latin typeface="+mn-lt"/>
              </a:rPr>
              <a:t>Using FHIR to </a:t>
            </a:r>
            <a:r>
              <a:rPr lang="en-US" sz="1800" dirty="0">
                <a:solidFill>
                  <a:srgbClr val="172B4D"/>
                </a:solidFill>
                <a:latin typeface="+mn-lt"/>
              </a:rPr>
              <a:t>visualize results in other settings seems a good initial use case</a:t>
            </a:r>
            <a:endParaRPr lang="en-US" sz="1800" b="0" i="0" dirty="0">
              <a:solidFill>
                <a:srgbClr val="172B4D"/>
              </a:solidFill>
              <a:effectLst/>
              <a:latin typeface="+mn-lt"/>
            </a:endParaRPr>
          </a:p>
        </p:txBody>
      </p:sp>
    </p:spTree>
    <p:extLst>
      <p:ext uri="{BB962C8B-B14F-4D97-AF65-F5344CB8AC3E}">
        <p14:creationId xmlns:p14="http://schemas.microsoft.com/office/powerpoint/2010/main" val="108153189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6A1CA9-3EE8-739F-18F4-A65066667F04}"/>
              </a:ext>
            </a:extLst>
          </p:cNvPr>
          <p:cNvSpPr>
            <a:spLocks noGrp="1"/>
          </p:cNvSpPr>
          <p:nvPr>
            <p:ph type="title"/>
          </p:nvPr>
        </p:nvSpPr>
        <p:spPr>
          <a:xfrm>
            <a:off x="609600" y="304800"/>
            <a:ext cx="10972800" cy="1338828"/>
          </a:xfrm>
        </p:spPr>
        <p:txBody>
          <a:bodyPr/>
          <a:lstStyle/>
          <a:p>
            <a:r>
              <a:rPr lang="en-US" sz="2800" dirty="0">
                <a:latin typeface="Franklin Gothic Demi" panose="020B0703020102020204" pitchFamily="34" charset="0"/>
              </a:rPr>
              <a:t>1. Which implementation guides or other standards should ONC adopt in certification criteria for health IT supporting transmittal and receipt of laboratory orders, laboratory results and </a:t>
            </a:r>
            <a:r>
              <a:rPr lang="en-US" sz="2800" b="1" dirty="0">
                <a:solidFill>
                  <a:schemeClr val="tx1"/>
                </a:solidFill>
                <a:latin typeface="Franklin Gothic Demi" panose="020B0703020102020204" pitchFamily="34" charset="0"/>
              </a:rPr>
              <a:t>directory of services</a:t>
            </a:r>
            <a:r>
              <a:rPr lang="en-US" sz="2800" dirty="0">
                <a:latin typeface="Franklin Gothic Demi" panose="020B0703020102020204" pitchFamily="34" charset="0"/>
              </a:rPr>
              <a:t>?</a:t>
            </a:r>
          </a:p>
        </p:txBody>
      </p:sp>
      <p:sp>
        <p:nvSpPr>
          <p:cNvPr id="3" name="Content Placeholder 2">
            <a:extLst>
              <a:ext uri="{FF2B5EF4-FFF2-40B4-BE49-F238E27FC236}">
                <a16:creationId xmlns:a16="http://schemas.microsoft.com/office/drawing/2014/main" id="{4532D373-8739-2518-D3AF-E6024B8CBDE5}"/>
              </a:ext>
            </a:extLst>
          </p:cNvPr>
          <p:cNvSpPr>
            <a:spLocks noGrp="1"/>
          </p:cNvSpPr>
          <p:nvPr>
            <p:ph idx="1"/>
          </p:nvPr>
        </p:nvSpPr>
        <p:spPr>
          <a:xfrm>
            <a:off x="411060" y="1643628"/>
            <a:ext cx="11369879" cy="4445319"/>
          </a:xfrm>
        </p:spPr>
        <p:txBody>
          <a:bodyPr/>
          <a:lstStyle/>
          <a:p>
            <a:pPr marL="457200" lvl="1" indent="0" algn="l">
              <a:lnSpc>
                <a:spcPts val="1900"/>
              </a:lnSpc>
              <a:buNone/>
            </a:pPr>
            <a:r>
              <a:rPr lang="en-US" sz="1800" u="sng" dirty="0">
                <a:solidFill>
                  <a:srgbClr val="172B4D"/>
                </a:solidFill>
                <a:latin typeface="+mn-lt"/>
              </a:rPr>
              <a:t>Available standards:</a:t>
            </a:r>
          </a:p>
          <a:p>
            <a:pPr lvl="1">
              <a:lnSpc>
                <a:spcPts val="1900"/>
              </a:lnSpc>
              <a:buFont typeface="Arial" panose="020B0604020202020204" pitchFamily="34" charset="0"/>
              <a:buChar char="•"/>
            </a:pPr>
            <a:r>
              <a:rPr lang="en-US" sz="1800" dirty="0">
                <a:solidFill>
                  <a:srgbClr val="172B4D"/>
                </a:solidFill>
                <a:latin typeface="+mn-lt"/>
              </a:rPr>
              <a:t>V2</a:t>
            </a:r>
          </a:p>
          <a:p>
            <a:pPr lvl="2">
              <a:lnSpc>
                <a:spcPts val="1900"/>
              </a:lnSpc>
            </a:pPr>
            <a:r>
              <a:rPr lang="en-US" sz="1800" dirty="0" err="1">
                <a:solidFill>
                  <a:srgbClr val="172B4D"/>
                </a:solidFill>
                <a:latin typeface="+mn-lt"/>
                <a:hlinkClick r:id="rId2"/>
              </a:rPr>
              <a:t>eDOS</a:t>
            </a:r>
            <a:endParaRPr lang="en-US" sz="1800" dirty="0">
              <a:solidFill>
                <a:srgbClr val="172B4D"/>
              </a:solidFill>
              <a:latin typeface="+mn-lt"/>
            </a:endParaRPr>
          </a:p>
          <a:p>
            <a:pPr lvl="2">
              <a:lnSpc>
                <a:spcPts val="1900"/>
              </a:lnSpc>
            </a:pPr>
            <a:r>
              <a:rPr lang="en-US" sz="1800" b="0" i="0" dirty="0" err="1">
                <a:solidFill>
                  <a:srgbClr val="172B4D"/>
                </a:solidFill>
                <a:effectLst/>
                <a:latin typeface="+mn-lt"/>
                <a:hlinkClick r:id="rId3"/>
              </a:rPr>
              <a:t>ValueSets</a:t>
            </a:r>
            <a:r>
              <a:rPr lang="en-US" sz="1800" b="0" i="0" dirty="0">
                <a:solidFill>
                  <a:srgbClr val="172B4D"/>
                </a:solidFill>
                <a:effectLst/>
                <a:latin typeface="+mn-lt"/>
                <a:hlinkClick r:id="rId3"/>
              </a:rPr>
              <a:t> for LOI/LRI/</a:t>
            </a:r>
            <a:r>
              <a:rPr lang="en-US" sz="1800" b="0" i="0" dirty="0" err="1">
                <a:solidFill>
                  <a:srgbClr val="172B4D"/>
                </a:solidFill>
                <a:effectLst/>
                <a:latin typeface="+mn-lt"/>
                <a:hlinkClick r:id="rId3"/>
              </a:rPr>
              <a:t>eDOS</a:t>
            </a:r>
            <a:r>
              <a:rPr lang="en-US" sz="1800" b="0" i="0" dirty="0">
                <a:solidFill>
                  <a:srgbClr val="172B4D"/>
                </a:solidFill>
                <a:effectLst/>
                <a:latin typeface="+mn-lt"/>
              </a:rPr>
              <a:t>, which specify LOINC, SNOMED CT and HL7 maintained vocabularies</a:t>
            </a:r>
            <a:endParaRPr lang="en-US" sz="1800" dirty="0">
              <a:solidFill>
                <a:srgbClr val="172B4D"/>
              </a:solidFill>
              <a:latin typeface="+mn-lt"/>
            </a:endParaRPr>
          </a:p>
          <a:p>
            <a:pPr lvl="1">
              <a:lnSpc>
                <a:spcPts val="1900"/>
              </a:lnSpc>
              <a:buFont typeface="Arial" panose="020B0604020202020204" pitchFamily="34" charset="0"/>
              <a:buChar char="•"/>
            </a:pPr>
            <a:r>
              <a:rPr lang="en-US" sz="1800" b="0" i="0" dirty="0">
                <a:solidFill>
                  <a:srgbClr val="172B4D"/>
                </a:solidFill>
                <a:effectLst/>
                <a:latin typeface="+mn-lt"/>
              </a:rPr>
              <a:t>FHIR</a:t>
            </a:r>
          </a:p>
          <a:p>
            <a:pPr lvl="2">
              <a:lnSpc>
                <a:spcPts val="1900"/>
              </a:lnSpc>
            </a:pPr>
            <a:r>
              <a:rPr lang="en-US" sz="1800" dirty="0">
                <a:solidFill>
                  <a:srgbClr val="172B4D"/>
                </a:solidFill>
                <a:latin typeface="+mn-lt"/>
                <a:hlinkClick r:id="rId4"/>
              </a:rPr>
              <a:t>FHIR</a:t>
            </a:r>
            <a:r>
              <a:rPr lang="en-US" sz="1800" b="0" i="0" dirty="0">
                <a:solidFill>
                  <a:srgbClr val="172B4D"/>
                </a:solidFill>
                <a:effectLst/>
                <a:latin typeface="+mn-lt"/>
                <a:hlinkClick r:id="rId4"/>
              </a:rPr>
              <a:t> catalog IG </a:t>
            </a:r>
            <a:r>
              <a:rPr lang="en-US" sz="1800" b="0" i="0" dirty="0">
                <a:solidFill>
                  <a:srgbClr val="172B4D"/>
                </a:solidFill>
                <a:effectLst/>
                <a:latin typeface="+mn-lt"/>
              </a:rPr>
              <a:t>(to be published soon)</a:t>
            </a:r>
          </a:p>
          <a:p>
            <a:pPr marL="457200" lvl="1" indent="0">
              <a:lnSpc>
                <a:spcPts val="1900"/>
              </a:lnSpc>
              <a:buNone/>
            </a:pPr>
            <a:r>
              <a:rPr lang="en-US" sz="1800" u="sng" dirty="0">
                <a:solidFill>
                  <a:srgbClr val="172B4D"/>
                </a:solidFill>
                <a:latin typeface="+mn-lt"/>
              </a:rPr>
              <a:t>Considerations:</a:t>
            </a:r>
          </a:p>
          <a:p>
            <a:pPr marL="457200" lvl="1" indent="0">
              <a:lnSpc>
                <a:spcPts val="1900"/>
              </a:lnSpc>
              <a:buNone/>
            </a:pPr>
            <a:r>
              <a:rPr lang="en-US" sz="1800" dirty="0">
                <a:solidFill>
                  <a:srgbClr val="172B4D"/>
                </a:solidFill>
                <a:latin typeface="+mn-lt"/>
              </a:rPr>
              <a:t>Used when setting up new communication partners</a:t>
            </a:r>
          </a:p>
          <a:p>
            <a:pPr marL="457200" lvl="1" indent="0">
              <a:lnSpc>
                <a:spcPts val="1900"/>
              </a:lnSpc>
              <a:buNone/>
            </a:pPr>
            <a:r>
              <a:rPr lang="en-US" sz="1800" dirty="0">
                <a:solidFill>
                  <a:srgbClr val="172B4D"/>
                </a:solidFill>
                <a:latin typeface="+mn-lt"/>
              </a:rPr>
              <a:t>Somewhat removed from the configuration workflow, so not sure of the ROI</a:t>
            </a:r>
          </a:p>
          <a:p>
            <a:pPr marL="457200" lvl="1" indent="0">
              <a:lnSpc>
                <a:spcPts val="1900"/>
              </a:lnSpc>
              <a:buNone/>
            </a:pPr>
            <a:r>
              <a:rPr lang="en-US" sz="1800" dirty="0">
                <a:solidFill>
                  <a:srgbClr val="172B4D"/>
                </a:solidFill>
                <a:latin typeface="+mn-lt"/>
              </a:rPr>
              <a:t>Not proposing use of </a:t>
            </a:r>
            <a:r>
              <a:rPr lang="en-US" sz="1800" dirty="0" err="1">
                <a:solidFill>
                  <a:srgbClr val="172B4D"/>
                </a:solidFill>
                <a:latin typeface="+mn-lt"/>
              </a:rPr>
              <a:t>eDOS</a:t>
            </a:r>
            <a:r>
              <a:rPr lang="en-US" sz="1800" dirty="0">
                <a:solidFill>
                  <a:srgbClr val="172B4D"/>
                </a:solidFill>
                <a:latin typeface="+mn-lt"/>
              </a:rPr>
              <a:t> V2</a:t>
            </a:r>
          </a:p>
          <a:p>
            <a:pPr marL="457200" lvl="1" indent="0">
              <a:lnSpc>
                <a:spcPts val="1900"/>
              </a:lnSpc>
              <a:buNone/>
            </a:pPr>
            <a:r>
              <a:rPr lang="en-US" sz="1800" dirty="0">
                <a:solidFill>
                  <a:srgbClr val="172B4D"/>
                </a:solidFill>
                <a:latin typeface="+mn-lt"/>
              </a:rPr>
              <a:t>Maybe use FHIR catalog, but</a:t>
            </a:r>
          </a:p>
          <a:p>
            <a:pPr marL="457200" lvl="1" indent="0">
              <a:lnSpc>
                <a:spcPts val="1900"/>
              </a:lnSpc>
              <a:buNone/>
            </a:pPr>
            <a:r>
              <a:rPr lang="en-US" sz="1800" dirty="0">
                <a:solidFill>
                  <a:srgbClr val="172B4D"/>
                </a:solidFill>
                <a:latin typeface="+mn-lt"/>
              </a:rPr>
              <a:t>	</a:t>
            </a:r>
            <a:r>
              <a:rPr lang="en-US" sz="1800" b="0" i="0" dirty="0">
                <a:solidFill>
                  <a:srgbClr val="172B4D"/>
                </a:solidFill>
                <a:effectLst/>
                <a:latin typeface="+mn-lt"/>
              </a:rPr>
              <a:t>not yet mature to adopt with clear benefits except when price transparency becomes more important 	to support “shopping” for the right lab</a:t>
            </a:r>
          </a:p>
          <a:p>
            <a:pPr marL="1600200" lvl="3" indent="-228600" algn="l">
              <a:buFont typeface="+mj-lt"/>
              <a:buAutoNum type="arabicPeriod"/>
            </a:pPr>
            <a:endParaRPr lang="en-US" sz="1800" b="0" i="0" dirty="0">
              <a:solidFill>
                <a:srgbClr val="172B4D"/>
              </a:solidFill>
              <a:effectLst/>
              <a:latin typeface="+mn-lt"/>
            </a:endParaRPr>
          </a:p>
        </p:txBody>
      </p:sp>
    </p:spTree>
    <p:extLst>
      <p:ext uri="{BB962C8B-B14F-4D97-AF65-F5344CB8AC3E}">
        <p14:creationId xmlns:p14="http://schemas.microsoft.com/office/powerpoint/2010/main" val="216053714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0A1674-5B82-9263-1BA4-4D74F68BD4AC}"/>
              </a:ext>
            </a:extLst>
          </p:cNvPr>
          <p:cNvSpPr>
            <a:spLocks noGrp="1"/>
          </p:cNvSpPr>
          <p:nvPr>
            <p:ph type="title"/>
          </p:nvPr>
        </p:nvSpPr>
        <p:spPr>
          <a:xfrm>
            <a:off x="609600" y="304800"/>
            <a:ext cx="10972800" cy="1338828"/>
          </a:xfrm>
        </p:spPr>
        <p:txBody>
          <a:bodyPr/>
          <a:lstStyle/>
          <a:p>
            <a:r>
              <a:rPr lang="en-US" sz="2800" dirty="0">
                <a:latin typeface="Franklin Gothic Demi" panose="020B0703020102020204" pitchFamily="34" charset="0"/>
              </a:rPr>
              <a:t>2. The</a:t>
            </a:r>
            <a:r>
              <a:rPr lang="en-US" sz="2800" b="0" i="1" dirty="0">
                <a:solidFill>
                  <a:srgbClr val="172B4D"/>
                </a:solidFill>
                <a:effectLst/>
                <a:latin typeface="-apple-system"/>
              </a:rPr>
              <a:t> </a:t>
            </a:r>
            <a:r>
              <a:rPr lang="en-US" sz="2800" dirty="0">
                <a:latin typeface="Franklin Gothic Demi" panose="020B0703020102020204" pitchFamily="34" charset="0"/>
              </a:rPr>
              <a:t>utility and maturity of existing HL7 v2 and C-CDA standards supporting laboratory interoperability and the impact of moving to FHIR-based laboratory data exchange.</a:t>
            </a:r>
          </a:p>
        </p:txBody>
      </p:sp>
      <p:sp>
        <p:nvSpPr>
          <p:cNvPr id="3" name="Content Placeholder 2">
            <a:extLst>
              <a:ext uri="{FF2B5EF4-FFF2-40B4-BE49-F238E27FC236}">
                <a16:creationId xmlns:a16="http://schemas.microsoft.com/office/drawing/2014/main" id="{FD1F958F-2CFE-913B-A3F5-D362FE88CEEA}"/>
              </a:ext>
            </a:extLst>
          </p:cNvPr>
          <p:cNvSpPr>
            <a:spLocks noGrp="1"/>
          </p:cNvSpPr>
          <p:nvPr>
            <p:ph idx="1"/>
          </p:nvPr>
        </p:nvSpPr>
        <p:spPr>
          <a:xfrm>
            <a:off x="609600" y="1678699"/>
            <a:ext cx="10972800" cy="5132174"/>
          </a:xfrm>
        </p:spPr>
        <p:txBody>
          <a:bodyPr/>
          <a:lstStyle/>
          <a:p>
            <a:pPr marL="742950" lvl="1" indent="-285750" algn="l">
              <a:lnSpc>
                <a:spcPts val="1900"/>
              </a:lnSpc>
              <a:buFont typeface="+mj-lt"/>
              <a:buAutoNum type="arabicPeriod"/>
            </a:pPr>
            <a:r>
              <a:rPr lang="en-US" sz="1800" b="0" i="0" dirty="0">
                <a:solidFill>
                  <a:srgbClr val="172B4D"/>
                </a:solidFill>
                <a:effectLst/>
                <a:latin typeface="+mn-lt"/>
              </a:rPr>
              <a:t>For provider-laboratory interactions HL7 v2 is the workhorse to communicate orders and results, BUT</a:t>
            </a:r>
          </a:p>
          <a:p>
            <a:pPr marL="1143000" lvl="2" indent="-228600" algn="l">
              <a:lnSpc>
                <a:spcPts val="1900"/>
              </a:lnSpc>
              <a:buFont typeface="+mj-lt"/>
              <a:buAutoNum type="arabicPeriod"/>
            </a:pPr>
            <a:r>
              <a:rPr lang="en-US" sz="1800" b="0" i="0" dirty="0">
                <a:solidFill>
                  <a:srgbClr val="172B4D"/>
                </a:solidFill>
                <a:effectLst/>
                <a:latin typeface="+mn-lt"/>
              </a:rPr>
              <a:t>not as consistent and interchangeable, but established, so need ROI for upgrades</a:t>
            </a:r>
          </a:p>
          <a:p>
            <a:pPr marL="1143000" lvl="2" indent="-228600" algn="l">
              <a:lnSpc>
                <a:spcPts val="1900"/>
              </a:lnSpc>
              <a:buFont typeface="+mj-lt"/>
              <a:buAutoNum type="arabicPeriod"/>
            </a:pPr>
            <a:r>
              <a:rPr lang="en-US" sz="1800" b="0" i="0" dirty="0">
                <a:solidFill>
                  <a:srgbClr val="172B4D"/>
                </a:solidFill>
                <a:effectLst/>
                <a:latin typeface="+mn-lt"/>
              </a:rPr>
              <a:t>maybe when new data elements / use case needs force larger updates</a:t>
            </a:r>
          </a:p>
          <a:p>
            <a:pPr marL="742950" lvl="1" indent="-285750" algn="l">
              <a:lnSpc>
                <a:spcPts val="1900"/>
              </a:lnSpc>
              <a:buFont typeface="+mj-lt"/>
              <a:buAutoNum type="arabicPeriod"/>
            </a:pPr>
            <a:r>
              <a:rPr lang="en-US" sz="1800" b="0" i="0" dirty="0">
                <a:solidFill>
                  <a:srgbClr val="172B4D"/>
                </a:solidFill>
                <a:effectLst/>
                <a:latin typeface="+mn-lt"/>
              </a:rPr>
              <a:t>For provider-provider/payer/research the HL7 C-CDA is well established, although HL7 v2 is widely used when sharing involves HIEs.</a:t>
            </a:r>
          </a:p>
          <a:p>
            <a:pPr marL="742950" lvl="1" indent="-285750" algn="l">
              <a:lnSpc>
                <a:spcPts val="1900"/>
              </a:lnSpc>
              <a:buFont typeface="+mj-lt"/>
              <a:buAutoNum type="arabicPeriod"/>
            </a:pPr>
            <a:r>
              <a:rPr lang="en-US" sz="1800" dirty="0">
                <a:solidFill>
                  <a:srgbClr val="172B4D"/>
                </a:solidFill>
                <a:latin typeface="+mn-lt"/>
              </a:rPr>
              <a:t>Using FHIR:</a:t>
            </a:r>
          </a:p>
          <a:p>
            <a:pPr lvl="2" indent="-285750">
              <a:lnSpc>
                <a:spcPts val="1900"/>
              </a:lnSpc>
              <a:buFont typeface="+mj-lt"/>
              <a:buAutoNum type="arabicPeriod"/>
            </a:pPr>
            <a:r>
              <a:rPr lang="en-US" sz="1800" b="0" i="0" dirty="0">
                <a:solidFill>
                  <a:srgbClr val="172B4D"/>
                </a:solidFill>
                <a:effectLst/>
                <a:latin typeface="+mn-lt"/>
              </a:rPr>
              <a:t>FHIR guides that support ordering workflow are in progress, e.g., FHIR Order Workflow, but not for the wide range of order/result flows. </a:t>
            </a:r>
          </a:p>
          <a:p>
            <a:pPr lvl="2" indent="-285750">
              <a:lnSpc>
                <a:spcPts val="1900"/>
              </a:lnSpc>
              <a:buFont typeface="+mj-lt"/>
              <a:buAutoNum type="arabicPeriod"/>
            </a:pPr>
            <a:r>
              <a:rPr lang="en-US" sz="1800" b="0" i="0" dirty="0">
                <a:solidFill>
                  <a:srgbClr val="172B4D"/>
                </a:solidFill>
                <a:effectLst/>
                <a:latin typeface="+mn-lt"/>
              </a:rPr>
              <a:t>As C-CDA documents move to FHIR Documents and Collections the opportunity to migrate is more imminent.</a:t>
            </a:r>
          </a:p>
          <a:p>
            <a:pPr lvl="2" indent="-285750">
              <a:lnSpc>
                <a:spcPts val="1900"/>
              </a:lnSpc>
              <a:buFont typeface="+mj-lt"/>
              <a:buAutoNum type="arabicPeriod"/>
            </a:pPr>
            <a:r>
              <a:rPr lang="en-US" sz="1800" b="0" i="0" dirty="0">
                <a:solidFill>
                  <a:srgbClr val="172B4D"/>
                </a:solidFill>
                <a:effectLst/>
                <a:latin typeface="+mn-lt"/>
              </a:rPr>
              <a:t>As the FHIR knowledge base and capabilities expand that make easy migration from HL7 v2 realistic and/or v2 expertise starts to run out, such conversions will accelerate. We do note that where additional data is needed, it still may be most efficient and fastest by adding data to HL7 v2 than switching to FHIR.</a:t>
            </a:r>
          </a:p>
          <a:p>
            <a:pPr lvl="2" indent="-285750">
              <a:buFont typeface="+mj-lt"/>
              <a:buAutoNum type="arabicPeriod"/>
            </a:pPr>
            <a:endParaRPr lang="en-US" sz="1800" b="0" i="0" dirty="0">
              <a:solidFill>
                <a:srgbClr val="172B4D"/>
              </a:solidFill>
              <a:effectLst/>
              <a:latin typeface="+mn-lt"/>
            </a:endParaRPr>
          </a:p>
          <a:p>
            <a:pPr lvl="2" indent="-285750">
              <a:buFont typeface="+mj-lt"/>
              <a:buAutoNum type="arabicPeriod"/>
            </a:pPr>
            <a:endParaRPr lang="en-US" sz="1800" b="0" i="0" dirty="0">
              <a:solidFill>
                <a:srgbClr val="172B4D"/>
              </a:solidFill>
              <a:effectLst/>
              <a:latin typeface="+mn-lt"/>
            </a:endParaRPr>
          </a:p>
          <a:p>
            <a:endParaRPr lang="en-US" sz="1800" dirty="0">
              <a:latin typeface="+mn-lt"/>
            </a:endParaRPr>
          </a:p>
        </p:txBody>
      </p:sp>
    </p:spTree>
    <p:extLst>
      <p:ext uri="{BB962C8B-B14F-4D97-AF65-F5344CB8AC3E}">
        <p14:creationId xmlns:p14="http://schemas.microsoft.com/office/powerpoint/2010/main" val="260075770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0A1674-5B82-9263-1BA4-4D74F68BD4AC}"/>
              </a:ext>
            </a:extLst>
          </p:cNvPr>
          <p:cNvSpPr>
            <a:spLocks noGrp="1"/>
          </p:cNvSpPr>
          <p:nvPr>
            <p:ph type="title"/>
          </p:nvPr>
        </p:nvSpPr>
        <p:spPr>
          <a:xfrm>
            <a:off x="609600" y="304800"/>
            <a:ext cx="10972800" cy="1338828"/>
          </a:xfrm>
        </p:spPr>
        <p:txBody>
          <a:bodyPr/>
          <a:lstStyle/>
          <a:p>
            <a:r>
              <a:rPr lang="en-US" sz="2800" dirty="0">
                <a:latin typeface="Franklin Gothic Demi" panose="020B0703020102020204" pitchFamily="34" charset="0"/>
              </a:rPr>
              <a:t>2. The</a:t>
            </a:r>
            <a:r>
              <a:rPr lang="en-US" sz="2800" b="0" i="1" dirty="0">
                <a:solidFill>
                  <a:srgbClr val="172B4D"/>
                </a:solidFill>
                <a:effectLst/>
                <a:latin typeface="-apple-system"/>
              </a:rPr>
              <a:t> </a:t>
            </a:r>
            <a:r>
              <a:rPr lang="en-US" sz="2800" dirty="0">
                <a:latin typeface="Franklin Gothic Demi" panose="020B0703020102020204" pitchFamily="34" charset="0"/>
              </a:rPr>
              <a:t>utility and maturity of existing HL7 v2 and C-CDA standards supporting laboratory interoperability and the impact of moving to FHIR-based laboratory data exchange.</a:t>
            </a:r>
          </a:p>
        </p:txBody>
      </p:sp>
      <p:sp>
        <p:nvSpPr>
          <p:cNvPr id="3" name="Content Placeholder 2">
            <a:extLst>
              <a:ext uri="{FF2B5EF4-FFF2-40B4-BE49-F238E27FC236}">
                <a16:creationId xmlns:a16="http://schemas.microsoft.com/office/drawing/2014/main" id="{FD1F958F-2CFE-913B-A3F5-D362FE88CEEA}"/>
              </a:ext>
            </a:extLst>
          </p:cNvPr>
          <p:cNvSpPr>
            <a:spLocks noGrp="1"/>
          </p:cNvSpPr>
          <p:nvPr>
            <p:ph idx="1"/>
          </p:nvPr>
        </p:nvSpPr>
        <p:spPr>
          <a:xfrm>
            <a:off x="609600" y="1678699"/>
            <a:ext cx="10972800" cy="4358116"/>
          </a:xfrm>
        </p:spPr>
        <p:txBody>
          <a:bodyPr/>
          <a:lstStyle/>
          <a:p>
            <a:pPr marL="742950" lvl="1" indent="-285750" algn="l">
              <a:buFont typeface="+mj-lt"/>
              <a:buAutoNum type="arabicPeriod" startAt="3"/>
            </a:pPr>
            <a:r>
              <a:rPr lang="en-US" sz="1800" b="0" i="0" dirty="0">
                <a:solidFill>
                  <a:srgbClr val="172B4D"/>
                </a:solidFill>
                <a:effectLst/>
                <a:latin typeface="+mn-lt"/>
              </a:rPr>
              <a:t>While FHIR has promise, replacement of the main workflows between providers and laboratories in terms of volume would not yield sufficient benefits to shift, however</a:t>
            </a:r>
          </a:p>
          <a:p>
            <a:pPr marL="1143000" lvl="2" indent="-228600" algn="l">
              <a:buFont typeface="+mj-lt"/>
              <a:buAutoNum type="arabicPeriod"/>
            </a:pPr>
            <a:r>
              <a:rPr lang="en-US" sz="1800" b="0" i="0" dirty="0">
                <a:solidFill>
                  <a:srgbClr val="172B4D"/>
                </a:solidFill>
                <a:effectLst/>
                <a:latin typeface="+mn-lt"/>
              </a:rPr>
              <a:t>The focus need to be on green-field topics:</a:t>
            </a:r>
          </a:p>
          <a:p>
            <a:pPr marL="1600200" lvl="3" indent="-228600" algn="l">
              <a:buFont typeface="+mj-lt"/>
              <a:buAutoNum type="arabicPeriod"/>
            </a:pPr>
            <a:r>
              <a:rPr lang="en-US" sz="1800" b="0" i="0" dirty="0">
                <a:solidFill>
                  <a:srgbClr val="172B4D"/>
                </a:solidFill>
                <a:effectLst/>
                <a:latin typeface="+mn-lt"/>
              </a:rPr>
              <a:t>genomic data sharing along with the order or the result</a:t>
            </a:r>
          </a:p>
          <a:p>
            <a:pPr marL="1600200" lvl="3" indent="-228600" algn="l">
              <a:buFont typeface="+mj-lt"/>
              <a:buAutoNum type="arabicPeriod"/>
            </a:pPr>
            <a:r>
              <a:rPr lang="en-US" sz="1800" b="0" i="0" dirty="0">
                <a:solidFill>
                  <a:srgbClr val="172B4D"/>
                </a:solidFill>
                <a:effectLst/>
                <a:latin typeface="+mn-lt"/>
              </a:rPr>
              <a:t>Durable Medical Equipment (DME) orders requiring more data for prior authorization</a:t>
            </a:r>
          </a:p>
          <a:p>
            <a:pPr marL="1600200" lvl="3" indent="-228600" algn="l">
              <a:buFont typeface="+mj-lt"/>
              <a:buAutoNum type="arabicPeriod"/>
            </a:pPr>
            <a:r>
              <a:rPr lang="en-US" sz="1800" b="0" i="0" dirty="0">
                <a:solidFill>
                  <a:srgbClr val="172B4D"/>
                </a:solidFill>
                <a:effectLst/>
                <a:latin typeface="+mn-lt"/>
              </a:rPr>
              <a:t>walk-in laboratories managing orders. i.e. ability to support “lab shopping” where one receives a QR code and can select the laboratory of choice which in turn requests an order to be forwarded. That forward may be an HL7 v2 message, while a FHIR based approach becomes viable.</a:t>
            </a:r>
          </a:p>
          <a:p>
            <a:pPr marL="1600200" lvl="3" indent="-228600" algn="l">
              <a:buFont typeface="+mj-lt"/>
              <a:buAutoNum type="arabicPeriod"/>
            </a:pPr>
            <a:r>
              <a:rPr lang="en-US" sz="1800" b="0" i="0" dirty="0">
                <a:solidFill>
                  <a:srgbClr val="172B4D"/>
                </a:solidFill>
                <a:effectLst/>
                <a:latin typeface="+mn-lt"/>
              </a:rPr>
              <a:t>Results of the more complex / complicated use cases like genomics and anatomic pathology, where v2 interfaces do not currently yield good structured data</a:t>
            </a:r>
          </a:p>
          <a:p>
            <a:pPr marL="1600200" lvl="3" indent="-228600" algn="l">
              <a:buFont typeface="+mj-lt"/>
              <a:buAutoNum type="arabicPeriod"/>
            </a:pPr>
            <a:r>
              <a:rPr lang="en-US" sz="1800" b="0" i="0" dirty="0">
                <a:solidFill>
                  <a:srgbClr val="172B4D"/>
                </a:solidFill>
                <a:effectLst/>
                <a:latin typeface="+mn-lt"/>
              </a:rPr>
              <a:t>Access to results as FHIR resources for data users other than the ordering provider like patients, public health or research</a:t>
            </a:r>
          </a:p>
          <a:p>
            <a:endParaRPr lang="en-US" sz="1800" dirty="0">
              <a:latin typeface="+mn-lt"/>
            </a:endParaRPr>
          </a:p>
        </p:txBody>
      </p:sp>
    </p:spTree>
    <p:extLst>
      <p:ext uri="{BB962C8B-B14F-4D97-AF65-F5344CB8AC3E}">
        <p14:creationId xmlns:p14="http://schemas.microsoft.com/office/powerpoint/2010/main" val="185510192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D750AB-CF72-EF66-03BC-D365E425C61A}"/>
              </a:ext>
            </a:extLst>
          </p:cNvPr>
          <p:cNvSpPr>
            <a:spLocks noGrp="1"/>
          </p:cNvSpPr>
          <p:nvPr>
            <p:ph type="title"/>
          </p:nvPr>
        </p:nvSpPr>
        <p:spPr>
          <a:xfrm>
            <a:off x="352425" y="304800"/>
            <a:ext cx="11458575" cy="1338828"/>
          </a:xfrm>
        </p:spPr>
        <p:txBody>
          <a:bodyPr vert="horz" wrap="square" lIns="0" tIns="0" rIns="0" bIns="45720" rtlCol="0" anchor="t" anchorCtr="0">
            <a:spAutoFit/>
          </a:bodyPr>
          <a:lstStyle/>
          <a:p>
            <a:r>
              <a:rPr lang="en-US" sz="2800" dirty="0">
                <a:latin typeface="Franklin Gothic Demi" panose="020B0703020102020204" pitchFamily="34" charset="0"/>
              </a:rPr>
              <a:t>3. What barriers would additional health IT certification criteria for laboratory interoperability create for developers and other interested parties, and how might this affect adoption and use of such technology?</a:t>
            </a:r>
          </a:p>
        </p:txBody>
      </p:sp>
      <p:sp>
        <p:nvSpPr>
          <p:cNvPr id="3" name="Content Placeholder 2">
            <a:extLst>
              <a:ext uri="{FF2B5EF4-FFF2-40B4-BE49-F238E27FC236}">
                <a16:creationId xmlns:a16="http://schemas.microsoft.com/office/drawing/2014/main" id="{E985E03A-24A5-AB0B-B5BC-9A30A35E06CC}"/>
              </a:ext>
            </a:extLst>
          </p:cNvPr>
          <p:cNvSpPr>
            <a:spLocks noGrp="1"/>
          </p:cNvSpPr>
          <p:nvPr>
            <p:ph idx="1"/>
          </p:nvPr>
        </p:nvSpPr>
        <p:spPr>
          <a:xfrm>
            <a:off x="609600" y="1678699"/>
            <a:ext cx="10972800" cy="3582519"/>
          </a:xfrm>
        </p:spPr>
        <p:txBody>
          <a:bodyPr/>
          <a:lstStyle/>
          <a:p>
            <a:pPr marL="742950" lvl="1" indent="-285750" algn="l">
              <a:buFont typeface="+mj-lt"/>
              <a:buAutoNum type="arabicPeriod"/>
            </a:pPr>
            <a:r>
              <a:rPr lang="en-US" sz="1800" b="0" i="0" dirty="0">
                <a:solidFill>
                  <a:srgbClr val="172B4D"/>
                </a:solidFill>
                <a:effectLst/>
                <a:latin typeface="+mn-lt"/>
              </a:rPr>
              <a:t>LOI/LRI support use of AOE data in tow ways – those that are part of th</a:t>
            </a:r>
            <a:r>
              <a:rPr lang="en-US" sz="1800" dirty="0">
                <a:solidFill>
                  <a:srgbClr val="172B4D"/>
                </a:solidFill>
                <a:latin typeface="+mn-lt"/>
              </a:rPr>
              <a:t>e lab catalog and needed for lab testing and those that are relevant to PH or other data users, but not needed for lab operations; it would be beneficial to find alternative ways to report those other data, from the source system via electronic Case reporting (eCR) - </a:t>
            </a:r>
            <a:r>
              <a:rPr lang="en-US" sz="1800" b="0" i="0" dirty="0">
                <a:solidFill>
                  <a:srgbClr val="172B4D"/>
                </a:solidFill>
                <a:effectLst/>
                <a:latin typeface="+mn-lt"/>
              </a:rPr>
              <a:t>some guidance updates to LOI and LRI may be required to reduce use of pass-through AOEs.</a:t>
            </a:r>
          </a:p>
          <a:p>
            <a:pPr marL="742950" lvl="1" indent="-285750" algn="l">
              <a:buFont typeface="+mj-lt"/>
              <a:buAutoNum type="arabicPeriod"/>
            </a:pPr>
            <a:r>
              <a:rPr lang="en-US" sz="1800" b="0" i="0" dirty="0">
                <a:solidFill>
                  <a:srgbClr val="172B4D"/>
                </a:solidFill>
                <a:effectLst/>
                <a:latin typeface="+mn-lt"/>
              </a:rPr>
              <a:t>Where labs do serve walk-in patients and have to manage more patient information, effectively using an “EHR”, they should be allowed to only use the eCR pathway (if eCR and Lab triggers ensure that every reportable lab always yields an eCR). </a:t>
            </a:r>
          </a:p>
          <a:p>
            <a:pPr marL="742950" lvl="1" indent="-285750" algn="l">
              <a:buFont typeface="+mj-lt"/>
              <a:buAutoNum type="arabicPeriod"/>
            </a:pPr>
            <a:r>
              <a:rPr lang="en-US" sz="1800" b="0" i="0" dirty="0">
                <a:solidFill>
                  <a:srgbClr val="172B4D"/>
                </a:solidFill>
                <a:effectLst/>
                <a:latin typeface="+mn-lt"/>
              </a:rPr>
              <a:t>Currently system certification provides a higher level of assurance of consistency</a:t>
            </a:r>
          </a:p>
          <a:p>
            <a:pPr marL="1143000" lvl="2" indent="-228600" algn="l">
              <a:buFont typeface="+mj-lt"/>
              <a:buAutoNum type="arabicPeriod"/>
            </a:pPr>
            <a:r>
              <a:rPr lang="en-US" sz="1800" b="0" i="0" dirty="0">
                <a:solidFill>
                  <a:srgbClr val="172B4D"/>
                </a:solidFill>
                <a:effectLst/>
                <a:latin typeface="+mn-lt"/>
              </a:rPr>
              <a:t>ideally both systems in a data exchange should be certified, but if that is not possible/feasible at least the source system should be certified, which means considering expanding certification to LIS and IVDs</a:t>
            </a:r>
          </a:p>
        </p:txBody>
      </p:sp>
    </p:spTree>
    <p:extLst>
      <p:ext uri="{BB962C8B-B14F-4D97-AF65-F5344CB8AC3E}">
        <p14:creationId xmlns:p14="http://schemas.microsoft.com/office/powerpoint/2010/main" val="66781284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D750AB-CF72-EF66-03BC-D365E425C61A}"/>
              </a:ext>
            </a:extLst>
          </p:cNvPr>
          <p:cNvSpPr>
            <a:spLocks noGrp="1"/>
          </p:cNvSpPr>
          <p:nvPr>
            <p:ph type="title"/>
          </p:nvPr>
        </p:nvSpPr>
        <p:spPr>
          <a:xfrm>
            <a:off x="352425" y="304800"/>
            <a:ext cx="11458575" cy="1338828"/>
          </a:xfrm>
        </p:spPr>
        <p:txBody>
          <a:bodyPr vert="horz" wrap="square" lIns="0" tIns="0" rIns="0" bIns="45720" rtlCol="0" anchor="t" anchorCtr="0">
            <a:spAutoFit/>
          </a:bodyPr>
          <a:lstStyle/>
          <a:p>
            <a:r>
              <a:rPr lang="en-US" sz="2800" dirty="0">
                <a:latin typeface="Franklin Gothic Demi" panose="020B0703020102020204" pitchFamily="34" charset="0"/>
              </a:rPr>
              <a:t>3. What barriers would additional health IT certification criteria for laboratory interoperability create for developers and other interested parties, and how might this affect adoption and use of such technology?</a:t>
            </a:r>
          </a:p>
        </p:txBody>
      </p:sp>
      <p:sp>
        <p:nvSpPr>
          <p:cNvPr id="3" name="Content Placeholder 2">
            <a:extLst>
              <a:ext uri="{FF2B5EF4-FFF2-40B4-BE49-F238E27FC236}">
                <a16:creationId xmlns:a16="http://schemas.microsoft.com/office/drawing/2014/main" id="{E985E03A-24A5-AB0B-B5BC-9A30A35E06CC}"/>
              </a:ext>
            </a:extLst>
          </p:cNvPr>
          <p:cNvSpPr>
            <a:spLocks noGrp="1"/>
          </p:cNvSpPr>
          <p:nvPr>
            <p:ph idx="1"/>
          </p:nvPr>
        </p:nvSpPr>
        <p:spPr>
          <a:xfrm>
            <a:off x="609600" y="1678699"/>
            <a:ext cx="10972800" cy="1588127"/>
          </a:xfrm>
        </p:spPr>
        <p:txBody>
          <a:bodyPr/>
          <a:lstStyle/>
          <a:p>
            <a:pPr marL="800100" lvl="1" indent="-342900">
              <a:buFont typeface="+mj-lt"/>
              <a:buAutoNum type="arabicPeriod" startAt="4"/>
            </a:pPr>
            <a:r>
              <a:rPr lang="en-US" sz="1800" b="0" i="0" dirty="0">
                <a:solidFill>
                  <a:srgbClr val="172B4D"/>
                </a:solidFill>
                <a:effectLst/>
                <a:latin typeface="+mn-lt"/>
              </a:rPr>
              <a:t>Focus on certification of options = profiles rather than full guides. LOI/LRI support that.</a:t>
            </a:r>
          </a:p>
          <a:p>
            <a:pPr marL="800100" lvl="1" indent="-342900" algn="l">
              <a:buFont typeface="+mj-lt"/>
              <a:buAutoNum type="arabicPeriod" startAt="4"/>
            </a:pPr>
            <a:r>
              <a:rPr lang="en-US" sz="1800" b="0" i="0" dirty="0">
                <a:solidFill>
                  <a:srgbClr val="172B4D"/>
                </a:solidFill>
                <a:effectLst/>
                <a:latin typeface="+mn-lt"/>
              </a:rPr>
              <a:t>Separate certification of semantic aspects from syntax aspects, which will allow certification of systems using older syntax while improving semantic quality of the data</a:t>
            </a:r>
          </a:p>
          <a:p>
            <a:pPr marL="742950" lvl="1" indent="-285750" algn="l">
              <a:buFont typeface="+mj-lt"/>
              <a:buAutoNum type="arabicPeriod" startAt="4"/>
            </a:pPr>
            <a:r>
              <a:rPr lang="en-US" sz="1800" b="0" i="0" dirty="0">
                <a:solidFill>
                  <a:srgbClr val="172B4D"/>
                </a:solidFill>
                <a:effectLst/>
                <a:latin typeface="+mn-lt"/>
              </a:rPr>
              <a:t>Differentiate between providing certification requirements and tooling for certification from enforcing / incentivizing users to actually do this.</a:t>
            </a:r>
          </a:p>
        </p:txBody>
      </p:sp>
    </p:spTree>
    <p:extLst>
      <p:ext uri="{BB962C8B-B14F-4D97-AF65-F5344CB8AC3E}">
        <p14:creationId xmlns:p14="http://schemas.microsoft.com/office/powerpoint/2010/main" val="3151056052"/>
      </p:ext>
    </p:extLst>
  </p:cSld>
  <p:clrMapOvr>
    <a:masterClrMapping/>
  </p:clrMapOvr>
</p:sld>
</file>

<file path=ppt/theme/theme1.xml><?xml version="1.0" encoding="utf-8"?>
<a:theme xmlns:a="http://schemas.openxmlformats.org/drawingml/2006/main" name="APHL_PPTTemp_120814">
  <a:themeElements>
    <a:clrScheme name="APHL PPT">
      <a:dk1>
        <a:srgbClr val="3F3F3F"/>
      </a:dk1>
      <a:lt1>
        <a:sysClr val="window" lastClr="FFFFFF"/>
      </a:lt1>
      <a:dk2>
        <a:srgbClr val="00A0AF"/>
      </a:dk2>
      <a:lt2>
        <a:srgbClr val="EEECE1"/>
      </a:lt2>
      <a:accent1>
        <a:srgbClr val="B42E34"/>
      </a:accent1>
      <a:accent2>
        <a:srgbClr val="EF7521"/>
      </a:accent2>
      <a:accent3>
        <a:srgbClr val="853175"/>
      </a:accent3>
      <a:accent4>
        <a:srgbClr val="8064A2"/>
      </a:accent4>
      <a:accent5>
        <a:srgbClr val="4BACC6"/>
      </a:accent5>
      <a:accent6>
        <a:srgbClr val="F79646"/>
      </a:accent6>
      <a:hlink>
        <a:srgbClr val="0000FF"/>
      </a:hlink>
      <a:folHlink>
        <a:srgbClr val="800080"/>
      </a:folHlink>
    </a:clrScheme>
    <a:fontScheme name="APHL PPT">
      <a:majorFont>
        <a:latin typeface="Franklin Gothic Medium"/>
        <a:ea typeface=""/>
        <a:cs typeface=""/>
      </a:majorFont>
      <a:minorFont>
        <a:latin typeface="Arial"/>
        <a:ea typeface=""/>
        <a:cs typeface=""/>
      </a:minorFont>
    </a:fontScheme>
    <a:fmtScheme name="Clarity">
      <a:fillStyleLst>
        <a:solidFill>
          <a:schemeClr val="phClr"/>
        </a:solidFill>
        <a:gradFill rotWithShape="1">
          <a:gsLst>
            <a:gs pos="0">
              <a:schemeClr val="phClr">
                <a:tint val="50000"/>
                <a:shade val="86000"/>
                <a:satMod val="140000"/>
              </a:schemeClr>
            </a:gs>
            <a:gs pos="45000">
              <a:schemeClr val="phClr">
                <a:tint val="48000"/>
                <a:satMod val="150000"/>
              </a:schemeClr>
            </a:gs>
            <a:gs pos="100000">
              <a:schemeClr val="phClr">
                <a:tint val="28000"/>
                <a:satMod val="160000"/>
              </a:schemeClr>
            </a:gs>
          </a:gsLst>
          <a:path path="circle">
            <a:fillToRect l="100000" t="100000" r="100000" b="100000"/>
          </a:path>
        </a:gradFill>
        <a:gradFill rotWithShape="1">
          <a:gsLst>
            <a:gs pos="0">
              <a:schemeClr val="phClr">
                <a:shade val="70000"/>
                <a:satMod val="150000"/>
              </a:schemeClr>
            </a:gs>
            <a:gs pos="34000">
              <a:schemeClr val="phClr">
                <a:shade val="70000"/>
                <a:satMod val="140000"/>
              </a:schemeClr>
            </a:gs>
            <a:gs pos="70000">
              <a:schemeClr val="phClr">
                <a:tint val="100000"/>
                <a:shade val="90000"/>
                <a:satMod val="140000"/>
              </a:schemeClr>
            </a:gs>
            <a:gs pos="100000">
              <a:schemeClr val="phClr">
                <a:tint val="100000"/>
                <a:shade val="100000"/>
                <a:satMod val="100000"/>
              </a:schemeClr>
            </a:gs>
          </a:gsLst>
          <a:path path="circle">
            <a:fillToRect l="100000" t="100000" r="100000" b="100000"/>
          </a:path>
        </a:gradFill>
      </a:fillStyleLst>
      <a:lnStyleLst>
        <a:ln w="9525" cap="flat" cmpd="sng" algn="ctr">
          <a:solidFill>
            <a:schemeClr val="phClr"/>
          </a:solidFill>
          <a:prstDash val="solid"/>
        </a:ln>
        <a:ln w="26425" cap="flat" cmpd="sng" algn="ctr">
          <a:solidFill>
            <a:schemeClr val="phClr"/>
          </a:solidFill>
          <a:prstDash val="solid"/>
        </a:ln>
        <a:ln w="4445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38100" dist="25400" dir="2700000" algn="br" rotWithShape="0">
              <a:srgbClr val="000000">
                <a:alpha val="60000"/>
              </a:srgbClr>
            </a:outerShdw>
          </a:effectLst>
          <a:scene3d>
            <a:camera prst="orthographicFront">
              <a:rot lat="0" lon="0" rev="0"/>
            </a:camera>
            <a:lightRig rig="balanced" dir="t">
              <a:rot lat="0" lon="0" rev="5100000"/>
            </a:lightRig>
          </a:scene3d>
          <a:sp3d contourW="6350">
            <a:bevelT w="29210" h="12700"/>
            <a:contourClr>
              <a:schemeClr val="phClr">
                <a:shade val="30000"/>
                <a:satMod val="130000"/>
              </a:schemeClr>
            </a:contourClr>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noFill/>
      </a:spPr>
      <a:bodyPr wrap="square" rtlCol="0">
        <a:spAutoFit/>
      </a:bodyPr>
      <a:lstStyle>
        <a:defPPr>
          <a:defRPr sz="3600" dirty="0" smtClean="0">
            <a:solidFill>
              <a:schemeClr val="bg1"/>
            </a:solidFill>
          </a:defRPr>
        </a:defPPr>
      </a:lstStyle>
    </a:tx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7C9721B435669B4C8416BA9CA260E995" ma:contentTypeVersion="12" ma:contentTypeDescription="Create a new document." ma:contentTypeScope="" ma:versionID="8a60af85ddd649234c98c4bc01e53a44">
  <xsd:schema xmlns:xsd="http://www.w3.org/2001/XMLSchema" xmlns:xs="http://www.w3.org/2001/XMLSchema" xmlns:p="http://schemas.microsoft.com/office/2006/metadata/properties" xmlns:ns2="981d754e-1893-44b2-af7b-9f89916f9077" xmlns:ns3="bb034d5b-f0c3-46f2-afd8-1e723fa9a182" targetNamespace="http://schemas.microsoft.com/office/2006/metadata/properties" ma:root="true" ma:fieldsID="5242f488fc224a529655fae4eb69699c" ns2:_="" ns3:_="">
    <xsd:import namespace="981d754e-1893-44b2-af7b-9f89916f9077"/>
    <xsd:import namespace="bb034d5b-f0c3-46f2-afd8-1e723fa9a182"/>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DateTaken" minOccurs="0"/>
                <xsd:element ref="ns2:MediaServiceAutoTags" minOccurs="0"/>
                <xsd:element ref="ns2:MediaServiceGenerationTime" minOccurs="0"/>
                <xsd:element ref="ns2:MediaServiceEventHashCode" minOccurs="0"/>
                <xsd:element ref="ns3:SharedWithUsers" minOccurs="0"/>
                <xsd:element ref="ns3:SharedWithDetails" minOccurs="0"/>
                <xsd:element ref="ns2:MediaLengthInSeconds" minOccurs="0"/>
                <xsd:element ref="ns2: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81d754e-1893-44b2-af7b-9f89916f9077"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DateTaken" ma:index="12" nillable="true" ma:displayName="MediaServiceDateTaken" ma:hidden="true" ma:internalName="MediaServiceDateTaken" ma:readOnly="true">
      <xsd:simpleType>
        <xsd:restriction base="dms:Text"/>
      </xsd:simpleType>
    </xsd:element>
    <xsd:element name="MediaServiceAutoTags" ma:index="13" nillable="true" ma:displayName="Tags" ma:internalName="MediaServiceAutoTags" ma:readOnly="true">
      <xsd:simpleType>
        <xsd:restriction base="dms:Text"/>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LengthInSeconds" ma:index="18" nillable="true" ma:displayName="Length (seconds)" ma:internalName="MediaLengthInSeconds" ma:readOnly="true">
      <xsd:simpleType>
        <xsd:restriction base="dms:Unknown"/>
      </xsd:simpleType>
    </xsd:element>
    <xsd:element name="MediaServiceOCR" ma:index="19" nillable="true" ma:displayName="Extracted Text" ma:internalName="MediaServiceOCR"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bb034d5b-f0c3-46f2-afd8-1e723fa9a182" elementFormDefault="qualified">
    <xsd:import namespace="http://schemas.microsoft.com/office/2006/documentManagement/types"/>
    <xsd:import namespace="http://schemas.microsoft.com/office/infopath/2007/PartnerControls"/>
    <xsd:element name="SharedWithUsers" ma:index="16"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7"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62D640F8-C500-4933-A208-861136A783F7}">
  <ds:schemaRefs>
    <ds:schemaRef ds:uri="http://schemas.microsoft.com/sharepoint/v3/contenttype/forms"/>
  </ds:schemaRefs>
</ds:datastoreItem>
</file>

<file path=customXml/itemProps2.xml><?xml version="1.0" encoding="utf-8"?>
<ds:datastoreItem xmlns:ds="http://schemas.openxmlformats.org/officeDocument/2006/customXml" ds:itemID="{CC0CCF9D-9D5D-4493-836D-78370B3183D1}">
  <ds:schemaRefs>
    <ds:schemaRef ds:uri="981d754e-1893-44b2-af7b-9f89916f9077"/>
    <ds:schemaRef ds:uri="bb034d5b-f0c3-46f2-afd8-1e723fa9a182"/>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3.xml><?xml version="1.0" encoding="utf-8"?>
<ds:datastoreItem xmlns:ds="http://schemas.openxmlformats.org/officeDocument/2006/customXml" ds:itemID="{52E9A6EA-D761-4013-86CE-FF2E74E0E777}">
  <ds:schemaRefs>
    <ds:schemaRef ds:uri="981d754e-1893-44b2-af7b-9f89916f9077"/>
    <ds:schemaRef ds:uri="bb034d5b-f0c3-46f2-afd8-1e723fa9a182"/>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docProps/app.xml><?xml version="1.0" encoding="utf-8"?>
<Properties xmlns="http://schemas.openxmlformats.org/officeDocument/2006/extended-properties" xmlns:vt="http://schemas.openxmlformats.org/officeDocument/2006/docPropsVTypes">
  <TotalTime>16199</TotalTime>
  <Words>1671</Words>
  <Application>Microsoft Office PowerPoint</Application>
  <PresentationFormat>Widescreen</PresentationFormat>
  <Paragraphs>89</Paragraphs>
  <Slides>12</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12</vt:i4>
      </vt:variant>
    </vt:vector>
  </HeadingPairs>
  <TitlesOfParts>
    <vt:vector size="18" baseType="lpstr">
      <vt:lpstr>-apple-system</vt:lpstr>
      <vt:lpstr>Arial</vt:lpstr>
      <vt:lpstr>Calibri</vt:lpstr>
      <vt:lpstr>Franklin Gothic Demi</vt:lpstr>
      <vt:lpstr>Franklin Gothic Medium</vt:lpstr>
      <vt:lpstr>APHL_PPTTemp_120814</vt:lpstr>
      <vt:lpstr>Notes on the HT1 RFI Questions</vt:lpstr>
      <vt:lpstr>1. Which implementation guides or other standards should ONC adopt in certification criteria for health IT supporting transmittal and receipt of laboratory orders, laboratory results and directory of services?</vt:lpstr>
      <vt:lpstr>1. Which implementation guides or other standards should ONC adopt in certification criteria for health IT supporting transmittal and receipt of laboratory orders, laboratory results and directory of services?</vt:lpstr>
      <vt:lpstr>1. Which implementation guides or other standards should ONC adopt in certification criteria for health IT supporting transmittal and receipt of laboratory orders, laboratory results and directory of services?</vt:lpstr>
      <vt:lpstr>1. Which implementation guides or other standards should ONC adopt in certification criteria for health IT supporting transmittal and receipt of laboratory orders, laboratory results and directory of services?</vt:lpstr>
      <vt:lpstr>2. The utility and maturity of existing HL7 v2 and C-CDA standards supporting laboratory interoperability and the impact of moving to FHIR-based laboratory data exchange.</vt:lpstr>
      <vt:lpstr>2. The utility and maturity of existing HL7 v2 and C-CDA standards supporting laboratory interoperability and the impact of moving to FHIR-based laboratory data exchange.</vt:lpstr>
      <vt:lpstr>3. What barriers would additional health IT certification criteria for laboratory interoperability create for developers and other interested parties, and how might this affect adoption and use of such technology?</vt:lpstr>
      <vt:lpstr>3. What barriers would additional health IT certification criteria for laboratory interoperability create for developers and other interested parties, and how might this affect adoption and use of such technology?</vt:lpstr>
      <vt:lpstr>4. Would developers of laboratory information systems or in vitro diagnostics systems that have not traditionally submitted products for certification under the Program seek out and benefit from certification to criteria relevant to such developers’ products?</vt:lpstr>
      <vt:lpstr>5. Are there any other steps that ONC and HHS should consider taking to advance laboratory interoperability?</vt:lpstr>
      <vt:lpstr>NOTES FROM DURING THE CALL – not part of the presentation</vt:lpstr>
    </vt:vector>
  </TitlesOfParts>
  <Company>Association of Public Health Laboratories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LIVD high level view</dc:title>
  <dc:creator>Merrick, Riki | APHL</dc:creator>
  <cp:lastModifiedBy>Merrick, Riki | APHL</cp:lastModifiedBy>
  <cp:revision>62</cp:revision>
  <dcterms:created xsi:type="dcterms:W3CDTF">2020-06-12T18:14:50Z</dcterms:created>
  <dcterms:modified xsi:type="dcterms:W3CDTF">2023-05-18T16:53:03Z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0x0101007C9721B435669B4C8416BA9CA260E995</vt:lpwstr>
  </property>
  <property fmtid="{D5CDD505-2E9C-101B-9397-08002B2CF9AE}" pid="3" name="MSIP_Label_589256c7-9946-44df-b379-51beb93fd2d9_Enabled">
    <vt:lpwstr>true</vt:lpwstr>
  </property>
  <property fmtid="{D5CDD505-2E9C-101B-9397-08002B2CF9AE}" pid="4" name="MSIP_Label_589256c7-9946-44df-b379-51beb93fd2d9_SetDate">
    <vt:lpwstr>2022-06-28T02:03:18Z</vt:lpwstr>
  </property>
  <property fmtid="{D5CDD505-2E9C-101B-9397-08002B2CF9AE}" pid="5" name="MSIP_Label_589256c7-9946-44df-b379-51beb93fd2d9_Method">
    <vt:lpwstr>Privileged</vt:lpwstr>
  </property>
  <property fmtid="{D5CDD505-2E9C-101B-9397-08002B2CF9AE}" pid="6" name="MSIP_Label_589256c7-9946-44df-b379-51beb93fd2d9_Name">
    <vt:lpwstr>589256c7-9946-44df-b379-51beb93fd2d9</vt:lpwstr>
  </property>
  <property fmtid="{D5CDD505-2E9C-101B-9397-08002B2CF9AE}" pid="7" name="MSIP_Label_589256c7-9946-44df-b379-51beb93fd2d9_SiteId">
    <vt:lpwstr>36da45f1-dd2c-4d1f-af13-5abe46b99921</vt:lpwstr>
  </property>
  <property fmtid="{D5CDD505-2E9C-101B-9397-08002B2CF9AE}" pid="8" name="MSIP_Label_589256c7-9946-44df-b379-51beb93fd2d9_ActionId">
    <vt:lpwstr>4e186012-945c-46c7-a6e3-5acb12694a28</vt:lpwstr>
  </property>
  <property fmtid="{D5CDD505-2E9C-101B-9397-08002B2CF9AE}" pid="9" name="MSIP_Label_589256c7-9946-44df-b379-51beb93fd2d9_ContentBits">
    <vt:lpwstr>0</vt:lpwstr>
  </property>
</Properties>
</file>