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308" r:id="rId5"/>
    <p:sldId id="419" r:id="rId6"/>
    <p:sldId id="425" r:id="rId7"/>
    <p:sldId id="433" r:id="rId8"/>
    <p:sldId id="426" r:id="rId9"/>
    <p:sldId id="421" r:id="rId10"/>
    <p:sldId id="257" r:id="rId11"/>
    <p:sldId id="258" r:id="rId12"/>
    <p:sldId id="260" r:id="rId13"/>
    <p:sldId id="261" r:id="rId14"/>
    <p:sldId id="265" r:id="rId15"/>
    <p:sldId id="266" r:id="rId16"/>
    <p:sldId id="268" r:id="rId17"/>
    <p:sldId id="43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754" autoAdjust="0"/>
    <p:restoredTop sz="78514" autoAdjust="0"/>
  </p:normalViewPr>
  <p:slideViewPr>
    <p:cSldViewPr snapToGrid="0">
      <p:cViewPr varScale="1">
        <p:scale>
          <a:sx n="71" d="100"/>
          <a:sy n="71" d="100"/>
        </p:scale>
        <p:origin x="1107"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379536-5FE4-469C-83E4-88807F7BBB82}" type="datetimeFigureOut">
              <a:rPr lang="en-US" smtClean="0"/>
              <a:t>9/29/2022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67FD36-FFFD-42F2-9F97-BBD6D186FA29}" type="slidenum">
              <a:rPr lang="en-US" smtClean="0"/>
              <a:t>‹#›</a:t>
            </a:fld>
            <a:endParaRPr lang="en-US"/>
          </a:p>
        </p:txBody>
      </p:sp>
    </p:spTree>
    <p:extLst>
      <p:ext uri="{BB962C8B-B14F-4D97-AF65-F5344CB8AC3E}">
        <p14:creationId xmlns:p14="http://schemas.microsoft.com/office/powerpoint/2010/main" val="11334470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B0BFCD-3EAE-4F2C-A3BE-8D0129DE53A0}"/>
              </a:ext>
            </a:extLst>
          </p:cNvPr>
          <p:cNvSpPr>
            <a:spLocks noGrp="1" noRot="1" noChangeAspect="1"/>
          </p:cNvSpPr>
          <p:nvPr>
            <p:ph type="sldImg"/>
          </p:nvPr>
        </p:nvSpPr>
        <p:spPr>
          <a:xfrm>
            <a:off x="457200" y="720725"/>
            <a:ext cx="6400800" cy="3600450"/>
          </a:xfrm>
          <a:ln w="12701">
            <a:solidFill>
              <a:srgbClr val="000000"/>
            </a:solidFill>
            <a:prstDash val="solid"/>
            <a:miter/>
          </a:ln>
        </p:spPr>
      </p:sp>
      <p:sp>
        <p:nvSpPr>
          <p:cNvPr id="3" name="Notes Placeholder 2">
            <a:extLst>
              <a:ext uri="{FF2B5EF4-FFF2-40B4-BE49-F238E27FC236}">
                <a16:creationId xmlns:a16="http://schemas.microsoft.com/office/drawing/2014/main" id="{BD5A08A7-D201-4E73-8AE8-C8D082E5FFAD}"/>
              </a:ext>
            </a:extLst>
          </p:cNvPr>
          <p:cNvSpPr txBox="1">
            <a:spLocks noGrp="1"/>
          </p:cNvSpPr>
          <p:nvPr>
            <p:ph type="body" sz="quarter" idx="1"/>
          </p:nvPr>
        </p:nvSpPr>
        <p:spPr/>
        <p:txBody>
          <a:bodyPr/>
          <a:lstStyle/>
          <a:p>
            <a:endParaRPr lang="en-US" dirty="0"/>
          </a:p>
        </p:txBody>
      </p:sp>
      <p:sp>
        <p:nvSpPr>
          <p:cNvPr id="4" name="Slide Number Placeholder 3">
            <a:extLst>
              <a:ext uri="{FF2B5EF4-FFF2-40B4-BE49-F238E27FC236}">
                <a16:creationId xmlns:a16="http://schemas.microsoft.com/office/drawing/2014/main" id="{59256EF3-1F90-43B8-A84D-23E9F29B2327}"/>
              </a:ext>
            </a:extLst>
          </p:cNvPr>
          <p:cNvSpPr txBox="1"/>
          <p:nvPr/>
        </p:nvSpPr>
        <p:spPr>
          <a:xfrm>
            <a:off x="4143375" y="9120189"/>
            <a:ext cx="3170233" cy="479429"/>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DCA8B3F-6D0A-4A5A-AB0C-5CCDE5803AEF}" type="slidenum">
              <a:t>1</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A8BCCB-A8EB-48EC-9DB2-EE9E7036E4A3}"/>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E2AB0F7A-C92B-467A-878D-F83843355AA6}"/>
              </a:ext>
            </a:extLst>
          </p:cNvPr>
          <p:cNvSpPr txBox="1">
            <a:spLocks noGrp="1"/>
          </p:cNvSpPr>
          <p:nvPr>
            <p:ph type="body" sz="quarter" idx="1"/>
          </p:nvPr>
        </p:nvSpPr>
        <p:spPr/>
        <p:txBody>
          <a:bodyPr/>
          <a:lstStyle/>
          <a:p>
            <a:r>
              <a:rPr lang="en-US" dirty="0"/>
              <a:t>There are currently 25 CDC Infectious Disease labs (“units”) live with HL7 messaging (“live” means that HL7 messages are being sent to state partners for at least one test in the lab). The goal is to onboard all ~50 CDC Infectious Disease labs to HL7 messaging.</a:t>
            </a:r>
          </a:p>
          <a:p>
            <a:r>
              <a:rPr lang="en-US" dirty="0"/>
              <a:t>The order in which labs are configured for HL7 messaging is determined based upon need (monkeypox), volume of samples undergoing reportable testing, and configuration of tests within ELIMS</a:t>
            </a:r>
          </a:p>
        </p:txBody>
      </p:sp>
      <p:sp>
        <p:nvSpPr>
          <p:cNvPr id="4" name="Slide Number Placeholder 3">
            <a:extLst>
              <a:ext uri="{FF2B5EF4-FFF2-40B4-BE49-F238E27FC236}">
                <a16:creationId xmlns:a16="http://schemas.microsoft.com/office/drawing/2014/main" id="{83503285-39A3-445F-AEC6-E3AF9E1C7388}"/>
              </a:ext>
            </a:extLst>
          </p:cNvPr>
          <p:cNvSpPr txBox="1"/>
          <p:nvPr/>
        </p:nvSpPr>
        <p:spPr>
          <a:xfrm>
            <a:off x="4143375" y="9120189"/>
            <a:ext cx="3170233" cy="479429"/>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E36C009-3757-4251-B38A-11ABB4D78D32}" type="slidenum">
              <a:t>3</a:t>
            </a:fld>
            <a:endParaRPr lang="en-US"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829247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A8BCCB-A8EB-48EC-9DB2-EE9E7036E4A3}"/>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E2AB0F7A-C92B-467A-878D-F83843355AA6}"/>
              </a:ext>
            </a:extLst>
          </p:cNvPr>
          <p:cNvSpPr txBox="1">
            <a:spLocks noGrp="1"/>
          </p:cNvSpPr>
          <p:nvPr>
            <p:ph type="body" sz="quarter" idx="1"/>
          </p:nvPr>
        </p:nvSpPr>
        <p:spPr/>
        <p:txBody>
          <a:bodyPr/>
          <a:lstStyle/>
          <a:p>
            <a:endParaRPr lang="en-US" dirty="0"/>
          </a:p>
        </p:txBody>
      </p:sp>
      <p:sp>
        <p:nvSpPr>
          <p:cNvPr id="4" name="Slide Number Placeholder 3">
            <a:extLst>
              <a:ext uri="{FF2B5EF4-FFF2-40B4-BE49-F238E27FC236}">
                <a16:creationId xmlns:a16="http://schemas.microsoft.com/office/drawing/2014/main" id="{83503285-39A3-445F-AEC6-E3AF9E1C7388}"/>
              </a:ext>
            </a:extLst>
          </p:cNvPr>
          <p:cNvSpPr txBox="1"/>
          <p:nvPr/>
        </p:nvSpPr>
        <p:spPr>
          <a:xfrm>
            <a:off x="4143375" y="9120189"/>
            <a:ext cx="3170233" cy="479429"/>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E36C009-3757-4251-B38A-11ABB4D78D32}" type="slidenum">
              <a:t>4</a:t>
            </a:fld>
            <a:endParaRPr lang="en-US"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2160345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dirty="0"/>
              <a:t>There are currently 9 states receiving HL7 messages from CDC (AL, CA, FL, IL, MA, MN, MT, NY, PA). 2 additional states (WA and AZ) are in the onboarding process and should be live soon. </a:t>
            </a:r>
          </a:p>
        </p:txBody>
      </p:sp>
      <p:sp>
        <p:nvSpPr>
          <p:cNvPr id="4" name="Slide Number Placeholder 3"/>
          <p:cNvSpPr>
            <a:spLocks noGrp="1"/>
          </p:cNvSpPr>
          <p:nvPr>
            <p:ph type="sldNum" sz="quarter" idx="5"/>
          </p:nvPr>
        </p:nvSpPr>
        <p:spPr/>
        <p:txBody>
          <a:bodyPr/>
          <a:lstStyle/>
          <a:p>
            <a:pPr lvl="0"/>
            <a:fld id="{4987A9E6-BBC3-45DD-AD7D-26C521007C53}" type="slidenum">
              <a:rPr lang="en-US" smtClean="0"/>
              <a:t>5</a:t>
            </a:fld>
            <a:endParaRPr lang="en-US"/>
          </a:p>
        </p:txBody>
      </p:sp>
    </p:spTree>
    <p:extLst>
      <p:ext uri="{BB962C8B-B14F-4D97-AF65-F5344CB8AC3E}">
        <p14:creationId xmlns:p14="http://schemas.microsoft.com/office/powerpoint/2010/main" val="3012722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4851E1-B0BE-474E-8D7B-8AC22C7F2590}"/>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7325952F-95A1-44AA-8E1D-91054AFCC914}"/>
              </a:ext>
            </a:extLst>
          </p:cNvPr>
          <p:cNvSpPr txBox="1">
            <a:spLocks noGrp="1"/>
          </p:cNvSpPr>
          <p:nvPr>
            <p:ph type="body" sz="quarter" idx="1"/>
          </p:nvPr>
        </p:nvSpPr>
        <p:spPr/>
        <p:txBody>
          <a:bodyPr/>
          <a:lstStyle/>
          <a:p>
            <a:r>
              <a:rPr lang="en-US" dirty="0"/>
              <a:t>States can reach to Val and Julie when they are ready to onboard. </a:t>
            </a:r>
          </a:p>
          <a:p>
            <a:endParaRPr lang="en-US" dirty="0"/>
          </a:p>
          <a:p>
            <a:endParaRPr lang="en-US" dirty="0"/>
          </a:p>
        </p:txBody>
      </p:sp>
      <p:sp>
        <p:nvSpPr>
          <p:cNvPr id="4" name="Slide Number Placeholder 3">
            <a:extLst>
              <a:ext uri="{FF2B5EF4-FFF2-40B4-BE49-F238E27FC236}">
                <a16:creationId xmlns:a16="http://schemas.microsoft.com/office/drawing/2014/main" id="{4C2B09D5-A907-4A5D-8E70-61E472F0F16B}"/>
              </a:ext>
            </a:extLst>
          </p:cNvPr>
          <p:cNvSpPr txBox="1"/>
          <p:nvPr/>
        </p:nvSpPr>
        <p:spPr>
          <a:xfrm>
            <a:off x="4143375" y="9120189"/>
            <a:ext cx="3170233" cy="479429"/>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BB78482-BC11-4D76-A7D6-53D712A63B98}" type="slidenum">
              <a:t>6</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A8BCCB-A8EB-48EC-9DB2-EE9E7036E4A3}"/>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E2AB0F7A-C92B-467A-878D-F83843355AA6}"/>
              </a:ext>
            </a:extLst>
          </p:cNvPr>
          <p:cNvSpPr txBox="1">
            <a:spLocks noGrp="1"/>
          </p:cNvSpPr>
          <p:nvPr>
            <p:ph type="body" sz="quarter" idx="1"/>
          </p:nvPr>
        </p:nvSpPr>
        <p:spPr/>
        <p:txBody>
          <a:bodyPr/>
          <a:lstStyle/>
          <a:p>
            <a:endParaRPr lang="en-US" dirty="0"/>
          </a:p>
        </p:txBody>
      </p:sp>
      <p:sp>
        <p:nvSpPr>
          <p:cNvPr id="4" name="Slide Number Placeholder 3">
            <a:extLst>
              <a:ext uri="{FF2B5EF4-FFF2-40B4-BE49-F238E27FC236}">
                <a16:creationId xmlns:a16="http://schemas.microsoft.com/office/drawing/2014/main" id="{83503285-39A3-445F-AEC6-E3AF9E1C7388}"/>
              </a:ext>
            </a:extLst>
          </p:cNvPr>
          <p:cNvSpPr txBox="1"/>
          <p:nvPr/>
        </p:nvSpPr>
        <p:spPr>
          <a:xfrm>
            <a:off x="4143375" y="9120189"/>
            <a:ext cx="3170233" cy="479429"/>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E36C009-3757-4251-B38A-11ABB4D78D32}" type="slidenum">
              <a:t>7</a:t>
            </a:fld>
            <a:endParaRPr lang="en-US"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2734274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A8BCCB-A8EB-48EC-9DB2-EE9E7036E4A3}"/>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E2AB0F7A-C92B-467A-878D-F83843355AA6}"/>
              </a:ext>
            </a:extLst>
          </p:cNvPr>
          <p:cNvSpPr txBox="1">
            <a:spLocks noGrp="1"/>
          </p:cNvSpPr>
          <p:nvPr>
            <p:ph type="body" sz="quarter" idx="1"/>
          </p:nvPr>
        </p:nvSpPr>
        <p:spPr/>
        <p:txBody>
          <a:bodyPr/>
          <a:lstStyle/>
          <a:p>
            <a:endParaRPr lang="en-US" dirty="0"/>
          </a:p>
        </p:txBody>
      </p:sp>
      <p:sp>
        <p:nvSpPr>
          <p:cNvPr id="4" name="Slide Number Placeholder 3">
            <a:extLst>
              <a:ext uri="{FF2B5EF4-FFF2-40B4-BE49-F238E27FC236}">
                <a16:creationId xmlns:a16="http://schemas.microsoft.com/office/drawing/2014/main" id="{83503285-39A3-445F-AEC6-E3AF9E1C7388}"/>
              </a:ext>
            </a:extLst>
          </p:cNvPr>
          <p:cNvSpPr txBox="1"/>
          <p:nvPr/>
        </p:nvSpPr>
        <p:spPr>
          <a:xfrm>
            <a:off x="4143375" y="9120189"/>
            <a:ext cx="3170233" cy="479429"/>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E36C009-3757-4251-B38A-11ABB4D78D32}" type="slidenum">
              <a:t>8</a:t>
            </a:fld>
            <a:endParaRPr lang="en-US"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12245885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A8BCCB-A8EB-48EC-9DB2-EE9E7036E4A3}"/>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E2AB0F7A-C92B-467A-878D-F83843355AA6}"/>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83503285-39A3-445F-AEC6-E3AF9E1C7388}"/>
              </a:ext>
            </a:extLst>
          </p:cNvPr>
          <p:cNvSpPr txBox="1"/>
          <p:nvPr/>
        </p:nvSpPr>
        <p:spPr>
          <a:xfrm>
            <a:off x="4143375" y="9120189"/>
            <a:ext cx="3170233" cy="479429"/>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E36C009-3757-4251-B38A-11ABB4D78D32}" type="slidenum">
              <a:t>9</a:t>
            </a:fld>
            <a:endParaRPr lang="en-US"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114883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A8BCCB-A8EB-48EC-9DB2-EE9E7036E4A3}"/>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E2AB0F7A-C92B-467A-878D-F83843355AA6}"/>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83503285-39A3-445F-AEC6-E3AF9E1C7388}"/>
              </a:ext>
            </a:extLst>
          </p:cNvPr>
          <p:cNvSpPr txBox="1"/>
          <p:nvPr/>
        </p:nvSpPr>
        <p:spPr>
          <a:xfrm>
            <a:off x="4143375" y="9120189"/>
            <a:ext cx="3170233" cy="479429"/>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E36C009-3757-4251-B38A-11ABB4D78D32}" type="slidenum">
              <a:t>10</a:t>
            </a:fld>
            <a:endParaRPr lang="en-US"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457406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A8BCCB-A8EB-48EC-9DB2-EE9E7036E4A3}"/>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E2AB0F7A-C92B-467A-878D-F83843355AA6}"/>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83503285-39A3-445F-AEC6-E3AF9E1C7388}"/>
              </a:ext>
            </a:extLst>
          </p:cNvPr>
          <p:cNvSpPr txBox="1"/>
          <p:nvPr/>
        </p:nvSpPr>
        <p:spPr>
          <a:xfrm>
            <a:off x="4143375" y="9120189"/>
            <a:ext cx="3170233" cy="479429"/>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E36C009-3757-4251-B38A-11ABB4D78D32}" type="slidenum">
              <a:t>11</a:t>
            </a:fld>
            <a:endParaRPr lang="en-US"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24519329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A8BCCB-A8EB-48EC-9DB2-EE9E7036E4A3}"/>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E2AB0F7A-C92B-467A-878D-F83843355AA6}"/>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83503285-39A3-445F-AEC6-E3AF9E1C7388}"/>
              </a:ext>
            </a:extLst>
          </p:cNvPr>
          <p:cNvSpPr txBox="1"/>
          <p:nvPr/>
        </p:nvSpPr>
        <p:spPr>
          <a:xfrm>
            <a:off x="4143375" y="9120189"/>
            <a:ext cx="3170233" cy="479429"/>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E36C009-3757-4251-B38A-11ABB4D78D32}" type="slidenum">
              <a:t>12</a:t>
            </a:fld>
            <a:endParaRPr lang="en-US"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25817107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A8BCCB-A8EB-48EC-9DB2-EE9E7036E4A3}"/>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E2AB0F7A-C92B-467A-878D-F83843355AA6}"/>
              </a:ext>
            </a:extLst>
          </p:cNvPr>
          <p:cNvSpPr txBox="1">
            <a:spLocks noGrp="1"/>
          </p:cNvSpPr>
          <p:nvPr>
            <p:ph type="body" sz="quarter" idx="1"/>
          </p:nvPr>
        </p:nvSpPr>
        <p:spPr/>
        <p:txBody>
          <a:bodyPr/>
          <a:lstStyle/>
          <a:p>
            <a:endParaRPr lang="en-US" dirty="0"/>
          </a:p>
        </p:txBody>
      </p:sp>
      <p:sp>
        <p:nvSpPr>
          <p:cNvPr id="4" name="Slide Number Placeholder 3">
            <a:extLst>
              <a:ext uri="{FF2B5EF4-FFF2-40B4-BE49-F238E27FC236}">
                <a16:creationId xmlns:a16="http://schemas.microsoft.com/office/drawing/2014/main" id="{83503285-39A3-445F-AEC6-E3AF9E1C7388}"/>
              </a:ext>
            </a:extLst>
          </p:cNvPr>
          <p:cNvSpPr txBox="1"/>
          <p:nvPr/>
        </p:nvSpPr>
        <p:spPr>
          <a:xfrm>
            <a:off x="4143375" y="9120189"/>
            <a:ext cx="3170233" cy="479429"/>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E36C009-3757-4251-B38A-11ABB4D78D32}" type="slidenum">
              <a:t>13</a:t>
            </a:fld>
            <a:endParaRPr lang="en-US"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9655453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17F3A7-4A17-4B88-8A04-894A4B9380EA}"/>
              </a:ext>
            </a:extLst>
          </p:cNvPr>
          <p:cNvSpPr>
            <a:spLocks noGrp="1" noRot="1" noChangeAspect="1"/>
          </p:cNvSpPr>
          <p:nvPr>
            <p:ph type="sldImg"/>
          </p:nvPr>
        </p:nvSpPr>
        <p:spPr>
          <a:xfrm>
            <a:off x="457200" y="720725"/>
            <a:ext cx="6400800" cy="3600450"/>
          </a:xfrm>
        </p:spPr>
      </p:sp>
      <p:sp>
        <p:nvSpPr>
          <p:cNvPr id="3" name="Notes Placeholder 2">
            <a:extLst>
              <a:ext uri="{FF2B5EF4-FFF2-40B4-BE49-F238E27FC236}">
                <a16:creationId xmlns:a16="http://schemas.microsoft.com/office/drawing/2014/main" id="{593DE629-E7B5-40F7-AB6D-AC72392BCD04}"/>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6EDF62CE-0EAD-43B0-811D-71119BF50D2E}"/>
              </a:ext>
            </a:extLst>
          </p:cNvPr>
          <p:cNvSpPr txBox="1"/>
          <p:nvPr/>
        </p:nvSpPr>
        <p:spPr>
          <a:xfrm>
            <a:off x="4143375" y="9120189"/>
            <a:ext cx="3170233" cy="479429"/>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C5EE60C-6166-45D1-9782-39A2230AAB7D}" type="slidenum">
              <a:t>14</a:t>
            </a:fld>
            <a:endParaRPr lang="en-US" sz="1200" b="0" i="0" u="none" strike="noStrike" kern="1200" cap="none" spc="0" baseline="0">
              <a:solidFill>
                <a:srgbClr val="000000"/>
              </a:solidFill>
              <a:uFillTx/>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965E1D-EEA1-4B3C-A453-7DAC85824F36}" type="slidenum">
              <a:rPr lang="en-US" smtClean="0"/>
              <a:t>‹#›</a:t>
            </a:fld>
            <a:endParaRPr lang="en-US"/>
          </a:p>
        </p:txBody>
      </p:sp>
    </p:spTree>
    <p:extLst>
      <p:ext uri="{BB962C8B-B14F-4D97-AF65-F5344CB8AC3E}">
        <p14:creationId xmlns:p14="http://schemas.microsoft.com/office/powerpoint/2010/main" val="3211958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965E1D-EEA1-4B3C-A453-7DAC85824F36}" type="slidenum">
              <a:rPr lang="en-US" smtClean="0"/>
              <a:t>‹#›</a:t>
            </a:fld>
            <a:endParaRPr lang="en-US"/>
          </a:p>
        </p:txBody>
      </p:sp>
    </p:spTree>
    <p:extLst>
      <p:ext uri="{BB962C8B-B14F-4D97-AF65-F5344CB8AC3E}">
        <p14:creationId xmlns:p14="http://schemas.microsoft.com/office/powerpoint/2010/main" val="1808677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965E1D-EEA1-4B3C-A453-7DAC85824F36}" type="slidenum">
              <a:rPr lang="en-US" smtClean="0"/>
              <a:t>‹#›</a:t>
            </a:fld>
            <a:endParaRPr lang="en-US"/>
          </a:p>
        </p:txBody>
      </p:sp>
    </p:spTree>
    <p:extLst>
      <p:ext uri="{BB962C8B-B14F-4D97-AF65-F5344CB8AC3E}">
        <p14:creationId xmlns:p14="http://schemas.microsoft.com/office/powerpoint/2010/main" val="2068065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965E1D-EEA1-4B3C-A453-7DAC85824F36}" type="slidenum">
              <a:rPr lang="en-US" smtClean="0"/>
              <a:t>‹#›</a:t>
            </a:fld>
            <a:endParaRPr lang="en-US"/>
          </a:p>
        </p:txBody>
      </p:sp>
    </p:spTree>
    <p:extLst>
      <p:ext uri="{BB962C8B-B14F-4D97-AF65-F5344CB8AC3E}">
        <p14:creationId xmlns:p14="http://schemas.microsoft.com/office/powerpoint/2010/main" val="2335411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965E1D-EEA1-4B3C-A453-7DAC85824F36}" type="slidenum">
              <a:rPr lang="en-US" smtClean="0"/>
              <a:t>‹#›</a:t>
            </a:fld>
            <a:endParaRPr lang="en-US"/>
          </a:p>
        </p:txBody>
      </p:sp>
    </p:spTree>
    <p:extLst>
      <p:ext uri="{BB962C8B-B14F-4D97-AF65-F5344CB8AC3E}">
        <p14:creationId xmlns:p14="http://schemas.microsoft.com/office/powerpoint/2010/main" val="1427341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965E1D-EEA1-4B3C-A453-7DAC85824F36}" type="slidenum">
              <a:rPr lang="en-US" smtClean="0"/>
              <a:t>‹#›</a:t>
            </a:fld>
            <a:endParaRPr lang="en-US"/>
          </a:p>
        </p:txBody>
      </p:sp>
    </p:spTree>
    <p:extLst>
      <p:ext uri="{BB962C8B-B14F-4D97-AF65-F5344CB8AC3E}">
        <p14:creationId xmlns:p14="http://schemas.microsoft.com/office/powerpoint/2010/main" val="2637679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965E1D-EEA1-4B3C-A453-7DAC85824F36}" type="slidenum">
              <a:rPr lang="en-US" smtClean="0"/>
              <a:t>‹#›</a:t>
            </a:fld>
            <a:endParaRPr lang="en-US"/>
          </a:p>
        </p:txBody>
      </p:sp>
    </p:spTree>
    <p:extLst>
      <p:ext uri="{BB962C8B-B14F-4D97-AF65-F5344CB8AC3E}">
        <p14:creationId xmlns:p14="http://schemas.microsoft.com/office/powerpoint/2010/main" val="1651391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965E1D-EEA1-4B3C-A453-7DAC85824F36}" type="slidenum">
              <a:rPr lang="en-US" smtClean="0"/>
              <a:t>‹#›</a:t>
            </a:fld>
            <a:endParaRPr lang="en-US"/>
          </a:p>
        </p:txBody>
      </p:sp>
    </p:spTree>
    <p:extLst>
      <p:ext uri="{BB962C8B-B14F-4D97-AF65-F5344CB8AC3E}">
        <p14:creationId xmlns:p14="http://schemas.microsoft.com/office/powerpoint/2010/main" val="2594892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965E1D-EEA1-4B3C-A453-7DAC85824F36}" type="slidenum">
              <a:rPr lang="en-US" smtClean="0"/>
              <a:t>‹#›</a:t>
            </a:fld>
            <a:endParaRPr lang="en-US"/>
          </a:p>
        </p:txBody>
      </p:sp>
    </p:spTree>
    <p:extLst>
      <p:ext uri="{BB962C8B-B14F-4D97-AF65-F5344CB8AC3E}">
        <p14:creationId xmlns:p14="http://schemas.microsoft.com/office/powerpoint/2010/main" val="3043830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965E1D-EEA1-4B3C-A453-7DAC85824F36}" type="slidenum">
              <a:rPr lang="en-US" smtClean="0"/>
              <a:t>‹#›</a:t>
            </a:fld>
            <a:endParaRPr lang="en-US"/>
          </a:p>
        </p:txBody>
      </p:sp>
    </p:spTree>
    <p:extLst>
      <p:ext uri="{BB962C8B-B14F-4D97-AF65-F5344CB8AC3E}">
        <p14:creationId xmlns:p14="http://schemas.microsoft.com/office/powerpoint/2010/main" val="860453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965E1D-EEA1-4B3C-A453-7DAC85824F36}" type="slidenum">
              <a:rPr lang="en-US" smtClean="0"/>
              <a:t>‹#›</a:t>
            </a:fld>
            <a:endParaRPr lang="en-US"/>
          </a:p>
        </p:txBody>
      </p:sp>
    </p:spTree>
    <p:extLst>
      <p:ext uri="{BB962C8B-B14F-4D97-AF65-F5344CB8AC3E}">
        <p14:creationId xmlns:p14="http://schemas.microsoft.com/office/powerpoint/2010/main" val="2146241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4_BULLETS/DATA_2sid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E3535-A1EC-44F4-9680-6464D85EF252}"/>
              </a:ext>
            </a:extLst>
          </p:cNvPr>
          <p:cNvSpPr txBox="1">
            <a:spLocks noGrp="1"/>
          </p:cNvSpPr>
          <p:nvPr>
            <p:ph type="title"/>
          </p:nvPr>
        </p:nvSpPr>
        <p:spPr>
          <a:xfrm>
            <a:off x="609600" y="274636"/>
            <a:ext cx="10972800" cy="1143000"/>
          </a:xfrm>
          <a:prstGeom prst="rect">
            <a:avLst/>
          </a:prstGeom>
          <a:noFill/>
          <a:ln>
            <a:noFill/>
          </a:ln>
        </p:spPr>
        <p:txBody>
          <a:bodyPr vert="horz" wrap="square" lIns="91440" tIns="45720" rIns="91440" bIns="45720" anchor="b" anchorCtr="0" compatLnSpc="1">
            <a:noAutofit/>
          </a:bodyPr>
          <a:lstStyle>
            <a:lvl1pPr marL="0" marR="0" lvl="0" indent="0" fontAlgn="auto" hangingPunct="0">
              <a:lnSpc>
                <a:spcPts val="3000"/>
              </a:lnSpc>
              <a:spcBef>
                <a:spcPts val="0"/>
              </a:spcBef>
              <a:spcAft>
                <a:spcPts val="0"/>
              </a:spcAft>
              <a:tabLst/>
              <a:defRPr lang="en-US" sz="2800" b="1" i="0" u="none" strike="noStrike" cap="none" spc="0" baseline="0">
                <a:solidFill>
                  <a:srgbClr val="E25423"/>
                </a:solidFill>
                <a:uFillTx/>
                <a:latin typeface="Calibri" pitchFamily="34"/>
              </a:defRPr>
            </a:lvl1pPr>
          </a:lstStyle>
          <a:p>
            <a:pPr lvl="0"/>
            <a:endParaRPr lang="en-US"/>
          </a:p>
        </p:txBody>
      </p:sp>
      <p:sp>
        <p:nvSpPr>
          <p:cNvPr id="3" name="Content Placeholder 2">
            <a:extLst>
              <a:ext uri="{FF2B5EF4-FFF2-40B4-BE49-F238E27FC236}">
                <a16:creationId xmlns:a16="http://schemas.microsoft.com/office/drawing/2014/main" id="{AEEBBF40-968C-4AD1-91E2-53CB7BA1EAA9}"/>
              </a:ext>
            </a:extLst>
          </p:cNvPr>
          <p:cNvSpPr txBox="1">
            <a:spLocks noGrp="1"/>
          </p:cNvSpPr>
          <p:nvPr>
            <p:ph idx="4294967295"/>
          </p:nvPr>
        </p:nvSpPr>
        <p:spPr>
          <a:xfrm>
            <a:off x="609600" y="1600200"/>
            <a:ext cx="5172885" cy="4191000"/>
          </a:xfrm>
        </p:spPr>
        <p:txBody>
          <a:bodyPr/>
          <a:lstStyle>
            <a:lvl1pPr marL="1142971" lvl="2" indent="-228594">
              <a:spcBef>
                <a:spcPts val="400"/>
              </a:spcBef>
              <a:defRPr sz="1800">
                <a:solidFill>
                  <a:srgbClr val="5F5F5F"/>
                </a:solidFill>
              </a:defRPr>
            </a:lvl1pPr>
            <a:lvl2pPr marL="1142971" lvl="0" indent="-228594">
              <a:spcBef>
                <a:spcPts val="400"/>
              </a:spcBef>
              <a:buChar char="•"/>
              <a:defRPr sz="1800">
                <a:solidFill>
                  <a:srgbClr val="5F5F5F"/>
                </a:solidFill>
              </a:defRPr>
            </a:lvl2pPr>
            <a:lvl3pPr>
              <a:spcBef>
                <a:spcPts val="400"/>
              </a:spcBef>
              <a:defRPr sz="1800">
                <a:solidFill>
                  <a:srgbClr val="5F5F5F"/>
                </a:solidFill>
              </a:defRPr>
            </a:lvl3pPr>
            <a:lvl4pPr marL="1142971" lvl="1">
              <a:spcBef>
                <a:spcPts val="400"/>
              </a:spcBef>
              <a:buChar char="•"/>
              <a:defRPr sz="1800">
                <a:solidFill>
                  <a:srgbClr val="5F5F5F"/>
                </a:solidFill>
              </a:defRPr>
            </a:lvl4pPr>
            <a:lvl5pPr marL="1142971" lvl="1">
              <a:spcBef>
                <a:spcPts val="400"/>
              </a:spcBef>
              <a:buChar char="•"/>
              <a:defRPr sz="1800">
                <a:solidFill>
                  <a:srgbClr val="5F5F5F"/>
                </a:solidFill>
              </a:defRPr>
            </a:lvl5pPr>
            <a:lvl6pPr marL="1142971" marR="0" lvl="1" indent="-228594" fontAlgn="auto" hangingPunct="0">
              <a:lnSpc>
                <a:spcPct val="100000"/>
              </a:lnSpc>
              <a:spcBef>
                <a:spcPts val="400"/>
              </a:spcBef>
              <a:spcAft>
                <a:spcPts val="0"/>
              </a:spcAft>
              <a:buSzPct val="100000"/>
              <a:buFont typeface="Arial" pitchFamily="34"/>
              <a:tabLst/>
              <a:defRPr lang="en-US" sz="1800" b="0" i="0" u="none" strike="noStrike" cap="none" spc="0" baseline="0">
                <a:solidFill>
                  <a:srgbClr val="5F5F5F"/>
                </a:solidFill>
                <a:uFillTx/>
                <a:latin typeface="Calibri" pitchFamily="34"/>
              </a:defRPr>
            </a:lvl6pPr>
          </a:lstStyle>
          <a:p>
            <a:pPr lvl="2"/>
            <a:endParaRPr lang="en-US"/>
          </a:p>
          <a:p>
            <a:pPr lvl="0"/>
            <a:endParaRPr lang="en-US"/>
          </a:p>
          <a:p>
            <a:pPr lvl="2"/>
            <a:endParaRPr lang="en-US"/>
          </a:p>
          <a:p>
            <a:pPr lvl="1"/>
            <a:endParaRPr lang="en-US"/>
          </a:p>
          <a:p>
            <a:pPr lvl="1"/>
            <a:endParaRPr lang="en-US"/>
          </a:p>
          <a:p>
            <a:pPr lvl="1"/>
            <a:endParaRPr lang="en-US"/>
          </a:p>
        </p:txBody>
      </p:sp>
      <p:sp>
        <p:nvSpPr>
          <p:cNvPr id="4" name="Content Placeholder 2">
            <a:extLst>
              <a:ext uri="{FF2B5EF4-FFF2-40B4-BE49-F238E27FC236}">
                <a16:creationId xmlns:a16="http://schemas.microsoft.com/office/drawing/2014/main" id="{A0F20123-7643-4776-8D7B-E2C3039FFD6E}"/>
              </a:ext>
            </a:extLst>
          </p:cNvPr>
          <p:cNvSpPr txBox="1">
            <a:spLocks noGrp="1"/>
          </p:cNvSpPr>
          <p:nvPr>
            <p:ph idx="4294967295"/>
          </p:nvPr>
        </p:nvSpPr>
        <p:spPr>
          <a:xfrm>
            <a:off x="6409513" y="1600200"/>
            <a:ext cx="5172885" cy="4191000"/>
          </a:xfrm>
        </p:spPr>
        <p:txBody>
          <a:bodyPr/>
          <a:lstStyle>
            <a:lvl1pPr marL="1142971" lvl="2" indent="-228594">
              <a:spcBef>
                <a:spcPts val="400"/>
              </a:spcBef>
              <a:defRPr sz="1800">
                <a:solidFill>
                  <a:srgbClr val="5F5F5F"/>
                </a:solidFill>
              </a:defRPr>
            </a:lvl1pPr>
            <a:lvl2pPr marL="1142971" lvl="0" indent="-228594">
              <a:spcBef>
                <a:spcPts val="400"/>
              </a:spcBef>
              <a:buChar char="•"/>
              <a:defRPr sz="1800">
                <a:solidFill>
                  <a:srgbClr val="5F5F5F"/>
                </a:solidFill>
              </a:defRPr>
            </a:lvl2pPr>
            <a:lvl3pPr>
              <a:spcBef>
                <a:spcPts val="400"/>
              </a:spcBef>
              <a:defRPr sz="1800">
                <a:solidFill>
                  <a:srgbClr val="5F5F5F"/>
                </a:solidFill>
              </a:defRPr>
            </a:lvl3pPr>
            <a:lvl4pPr marL="1142971" lvl="1">
              <a:spcBef>
                <a:spcPts val="400"/>
              </a:spcBef>
              <a:buChar char="•"/>
              <a:defRPr sz="1800">
                <a:solidFill>
                  <a:srgbClr val="5F5F5F"/>
                </a:solidFill>
              </a:defRPr>
            </a:lvl4pPr>
            <a:lvl5pPr marL="1142971" lvl="1">
              <a:spcBef>
                <a:spcPts val="400"/>
              </a:spcBef>
              <a:buChar char="•"/>
              <a:defRPr sz="1800">
                <a:solidFill>
                  <a:srgbClr val="5F5F5F"/>
                </a:solidFill>
              </a:defRPr>
            </a:lvl5pPr>
            <a:lvl6pPr marL="1142971" marR="0" lvl="1" indent="-228594" fontAlgn="auto" hangingPunct="0">
              <a:lnSpc>
                <a:spcPct val="100000"/>
              </a:lnSpc>
              <a:spcBef>
                <a:spcPts val="400"/>
              </a:spcBef>
              <a:spcAft>
                <a:spcPts val="0"/>
              </a:spcAft>
              <a:buSzPct val="100000"/>
              <a:buFont typeface="Arial" pitchFamily="34"/>
              <a:tabLst/>
              <a:defRPr lang="en-US" sz="1800" b="0" i="0" u="none" strike="noStrike" cap="none" spc="0" baseline="0">
                <a:solidFill>
                  <a:srgbClr val="5F5F5F"/>
                </a:solidFill>
                <a:uFillTx/>
                <a:latin typeface="Calibri" pitchFamily="34"/>
              </a:defRPr>
            </a:lvl6pPr>
          </a:lstStyle>
          <a:p>
            <a:pPr lvl="2"/>
            <a:endParaRPr lang="en-US"/>
          </a:p>
          <a:p>
            <a:pPr lvl="0"/>
            <a:endParaRPr lang="en-US"/>
          </a:p>
          <a:p>
            <a:pPr lvl="2"/>
            <a:endParaRPr lang="en-US"/>
          </a:p>
          <a:p>
            <a:pPr lvl="1"/>
            <a:endParaRPr lang="en-US"/>
          </a:p>
          <a:p>
            <a:pPr lvl="1"/>
            <a:endParaRPr lang="en-US"/>
          </a:p>
          <a:p>
            <a:pPr lvl="1"/>
            <a:endParaRPr lang="en-US"/>
          </a:p>
        </p:txBody>
      </p:sp>
      <p:pic>
        <p:nvPicPr>
          <p:cNvPr id="5" name="Picture 13">
            <a:extLst>
              <a:ext uri="{FF2B5EF4-FFF2-40B4-BE49-F238E27FC236}">
                <a16:creationId xmlns:a16="http://schemas.microsoft.com/office/drawing/2014/main" id="{C25FD944-9939-48D0-8899-216DFEC2FD0A}"/>
              </a:ext>
            </a:extLst>
          </p:cNvPr>
          <p:cNvPicPr>
            <a:picLocks noChangeAspect="1"/>
          </p:cNvPicPr>
          <p:nvPr/>
        </p:nvPicPr>
        <p:blipFill>
          <a:blip r:embed="rId2"/>
          <a:srcRect t="86991" b="-4866"/>
          <a:stretch>
            <a:fillRect/>
          </a:stretch>
        </p:blipFill>
        <p:spPr>
          <a:xfrm>
            <a:off x="0" y="6669110"/>
            <a:ext cx="12192000" cy="257580"/>
          </a:xfrm>
          <a:prstGeom prst="rect">
            <a:avLst/>
          </a:prstGeom>
          <a:noFill/>
          <a:ln cap="flat">
            <a:noFill/>
          </a:ln>
        </p:spPr>
      </p:pic>
    </p:spTree>
    <p:extLst>
      <p:ext uri="{BB962C8B-B14F-4D97-AF65-F5344CB8AC3E}">
        <p14:creationId xmlns:p14="http://schemas.microsoft.com/office/powerpoint/2010/main" val="313460579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_NCEZID">
    <p:bg>
      <p:bgPr>
        <a:solidFill>
          <a:srgbClr val="FFFFFF"/>
        </a:solid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A1807CC0-80D9-4089-BC3A-2F416363EF12}"/>
              </a:ext>
            </a:extLst>
          </p:cNvPr>
          <p:cNvPicPr>
            <a:picLocks noChangeAspect="1"/>
          </p:cNvPicPr>
          <p:nvPr/>
        </p:nvPicPr>
        <p:blipFill>
          <a:blip r:embed="rId2"/>
          <a:srcRect l="7587" b="15910"/>
          <a:stretch>
            <a:fillRect/>
          </a:stretch>
        </p:blipFill>
        <p:spPr>
          <a:xfrm>
            <a:off x="-10028" y="0"/>
            <a:ext cx="12212059" cy="984869"/>
          </a:xfrm>
          <a:prstGeom prst="rect">
            <a:avLst/>
          </a:prstGeom>
          <a:noFill/>
          <a:ln cap="flat">
            <a:noFill/>
          </a:ln>
        </p:spPr>
      </p:pic>
      <p:sp>
        <p:nvSpPr>
          <p:cNvPr id="3" name="Title 1">
            <a:extLst>
              <a:ext uri="{FF2B5EF4-FFF2-40B4-BE49-F238E27FC236}">
                <a16:creationId xmlns:a16="http://schemas.microsoft.com/office/drawing/2014/main" id="{13EA4EA2-ECD3-49F5-A16F-BF72BB8D6864}"/>
              </a:ext>
            </a:extLst>
          </p:cNvPr>
          <p:cNvSpPr txBox="1">
            <a:spLocks noGrp="1"/>
          </p:cNvSpPr>
          <p:nvPr>
            <p:ph type="title"/>
          </p:nvPr>
        </p:nvSpPr>
        <p:spPr>
          <a:xfrm>
            <a:off x="609600" y="1368905"/>
            <a:ext cx="10972800" cy="1155776"/>
          </a:xfrm>
          <a:prstGeom prst="rect">
            <a:avLst/>
          </a:prstGeom>
          <a:noFill/>
          <a:ln>
            <a:noFill/>
          </a:ln>
        </p:spPr>
        <p:txBody>
          <a:bodyPr vert="horz" wrap="square" lIns="91440" tIns="45720" rIns="91440" bIns="45720" anchor="t" anchorCtr="0" compatLnSpc="1">
            <a:noAutofit/>
          </a:bodyPr>
          <a:lstStyle>
            <a:lvl1pPr marL="0" marR="0" lvl="0" indent="0" fontAlgn="auto" hangingPunct="0">
              <a:lnSpc>
                <a:spcPts val="3000"/>
              </a:lnSpc>
              <a:spcBef>
                <a:spcPts val="0"/>
              </a:spcBef>
              <a:spcAft>
                <a:spcPts val="0"/>
              </a:spcAft>
              <a:tabLst/>
              <a:defRPr lang="en-US" sz="2800" b="1" i="0" u="none" strike="noStrike" cap="none" spc="0" baseline="0">
                <a:solidFill>
                  <a:srgbClr val="E25423"/>
                </a:solidFill>
                <a:uFillTx/>
                <a:latin typeface="Calibri" pitchFamily="34"/>
              </a:defRPr>
            </a:lvl1pPr>
          </a:lstStyle>
          <a:p>
            <a:pPr lvl="0"/>
            <a:endParaRPr lang="en-US"/>
          </a:p>
        </p:txBody>
      </p:sp>
      <p:sp>
        <p:nvSpPr>
          <p:cNvPr id="4" name="Subtitle 2">
            <a:extLst>
              <a:ext uri="{FF2B5EF4-FFF2-40B4-BE49-F238E27FC236}">
                <a16:creationId xmlns:a16="http://schemas.microsoft.com/office/drawing/2014/main" id="{B98BD2C5-FEAD-4C10-A4E0-D8838D7B9F1B}"/>
              </a:ext>
            </a:extLst>
          </p:cNvPr>
          <p:cNvSpPr txBox="1">
            <a:spLocks noGrp="1"/>
          </p:cNvSpPr>
          <p:nvPr>
            <p:ph type="subTitle" idx="4294967295"/>
          </p:nvPr>
        </p:nvSpPr>
        <p:spPr>
          <a:xfrm>
            <a:off x="609600" y="2859352"/>
            <a:ext cx="8534400" cy="457200"/>
          </a:xfrm>
        </p:spPr>
        <p:txBody>
          <a:bodyPr/>
          <a:lstStyle>
            <a:lvl1pPr marL="0" indent="0">
              <a:spcBef>
                <a:spcPts val="533"/>
              </a:spcBef>
              <a:buNone/>
              <a:defRPr sz="2000" b="1">
                <a:solidFill>
                  <a:srgbClr val="D9531E"/>
                </a:solidFill>
              </a:defRPr>
            </a:lvl1pPr>
          </a:lstStyle>
          <a:p>
            <a:pPr lvl="0"/>
            <a:endParaRPr lang="en-US"/>
          </a:p>
        </p:txBody>
      </p:sp>
      <p:sp>
        <p:nvSpPr>
          <p:cNvPr id="5" name="Text Placeholder 8">
            <a:extLst>
              <a:ext uri="{FF2B5EF4-FFF2-40B4-BE49-F238E27FC236}">
                <a16:creationId xmlns:a16="http://schemas.microsoft.com/office/drawing/2014/main" id="{F02B2F50-57AB-4F8E-9B95-E5632CDE1EBD}"/>
              </a:ext>
            </a:extLst>
          </p:cNvPr>
          <p:cNvSpPr txBox="1">
            <a:spLocks noGrp="1"/>
          </p:cNvSpPr>
          <p:nvPr>
            <p:ph type="body" idx="4294967295"/>
          </p:nvPr>
        </p:nvSpPr>
        <p:spPr>
          <a:xfrm>
            <a:off x="609600" y="3946013"/>
            <a:ext cx="8534400" cy="1295400"/>
          </a:xfrm>
        </p:spPr>
        <p:txBody>
          <a:bodyPr/>
          <a:lstStyle>
            <a:lvl1pPr marL="0" indent="0">
              <a:lnSpc>
                <a:spcPts val="2000"/>
              </a:lnSpc>
              <a:spcBef>
                <a:spcPts val="400"/>
              </a:spcBef>
              <a:buNone/>
              <a:defRPr sz="1800">
                <a:solidFill>
                  <a:srgbClr val="D9531E"/>
                </a:solidFill>
              </a:defRPr>
            </a:lvl1pPr>
          </a:lstStyle>
          <a:p>
            <a:pPr lvl="0"/>
            <a:endParaRPr lang="en-US"/>
          </a:p>
        </p:txBody>
      </p:sp>
      <p:sp>
        <p:nvSpPr>
          <p:cNvPr id="6" name="TextBox 5">
            <a:extLst>
              <a:ext uri="{FF2B5EF4-FFF2-40B4-BE49-F238E27FC236}">
                <a16:creationId xmlns:a16="http://schemas.microsoft.com/office/drawing/2014/main" id="{C9295E3A-416E-4A88-8BC7-74C6B4C9E3FA}"/>
              </a:ext>
            </a:extLst>
          </p:cNvPr>
          <p:cNvSpPr txBox="1"/>
          <p:nvPr/>
        </p:nvSpPr>
        <p:spPr>
          <a:xfrm>
            <a:off x="609601" y="120201"/>
            <a:ext cx="9204098" cy="492443"/>
          </a:xfrm>
          <a:prstGeom prst="rect">
            <a:avLst/>
          </a:prstGeom>
          <a:noFill/>
          <a:ln cap="flat">
            <a:noFill/>
          </a:ln>
        </p:spPr>
        <p:txBody>
          <a:bodyPr vert="horz" wrap="square" lIns="121920" tIns="60960" rIns="121920" bIns="60960" anchor="t" anchorCtr="0" compatLnSpc="1">
            <a:spAutoFit/>
          </a:bodyPr>
          <a:lstStyle/>
          <a:p>
            <a:pPr marL="0" marR="0" lvl="0" indent="0" algn="l" defTabSz="121917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en-US" sz="2400" b="1" i="0" u="none" strike="noStrike" kern="1200" cap="none" spc="0" baseline="0">
                <a:solidFill>
                  <a:srgbClr val="F2F2F2"/>
                </a:solidFill>
                <a:uFillTx/>
                <a:latin typeface="Calibri" pitchFamily="34"/>
              </a:rPr>
              <a:t>National Center for Emerging and Zoonotic Infectious Diseases</a:t>
            </a:r>
          </a:p>
        </p:txBody>
      </p:sp>
    </p:spTree>
    <p:extLst>
      <p:ext uri="{BB962C8B-B14F-4D97-AF65-F5344CB8AC3E}">
        <p14:creationId xmlns:p14="http://schemas.microsoft.com/office/powerpoint/2010/main" val="236328710"/>
      </p:ext>
    </p:extLst>
  </p:cSld>
  <p:clrMapOvr>
    <a:masterClrMapping/>
  </p:clrMapOvr>
  <p:transition>
    <p:fade/>
  </p:transition>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1525E-9247-4E95-A335-82C858C591C7}"/>
              </a:ext>
            </a:extLst>
          </p:cNvPr>
          <p:cNvSpPr txBox="1">
            <a:spLocks noGrp="1"/>
          </p:cNvSpPr>
          <p:nvPr>
            <p:ph type="title"/>
          </p:nvPr>
        </p:nvSpPr>
        <p:spPr>
          <a:xfrm>
            <a:off x="609600" y="274636"/>
            <a:ext cx="10972800" cy="1143000"/>
          </a:xfrm>
          <a:prstGeom prst="rect">
            <a:avLst/>
          </a:prstGeom>
          <a:noFill/>
          <a:ln>
            <a:noFill/>
          </a:ln>
        </p:spPr>
        <p:txBody>
          <a:bodyPr vert="horz" wrap="square" lIns="91440" tIns="45720" rIns="91440" bIns="45720" anchor="t" anchorCtr="0" compatLnSpc="1">
            <a:noAutofit/>
          </a:bodyPr>
          <a:lstStyle>
            <a:lvl1pPr marL="0" marR="0" lvl="0" indent="0" fontAlgn="auto" hangingPunct="0">
              <a:lnSpc>
                <a:spcPts val="3000"/>
              </a:lnSpc>
              <a:spcBef>
                <a:spcPts val="0"/>
              </a:spcBef>
              <a:spcAft>
                <a:spcPts val="0"/>
              </a:spcAft>
              <a:tabLst/>
              <a:defRPr lang="en-US" sz="2800" b="1" i="0" u="none" strike="noStrike" cap="none" spc="0" baseline="0">
                <a:solidFill>
                  <a:srgbClr val="D9531E"/>
                </a:solidFill>
                <a:uFillTx/>
                <a:latin typeface="Calibri" pitchFamily="34"/>
              </a:defRPr>
            </a:lvl1pPr>
          </a:lstStyle>
          <a:p>
            <a:pPr lvl="0"/>
            <a:r>
              <a:rPr lang="en-US"/>
              <a:t>Bottom band: NCEZID</a:t>
            </a:r>
          </a:p>
        </p:txBody>
      </p:sp>
      <p:pic>
        <p:nvPicPr>
          <p:cNvPr id="3" name="Picture 3">
            <a:extLst>
              <a:ext uri="{FF2B5EF4-FFF2-40B4-BE49-F238E27FC236}">
                <a16:creationId xmlns:a16="http://schemas.microsoft.com/office/drawing/2014/main" id="{E4CC6C32-2D4F-4203-BC20-6E0B4313E699}"/>
              </a:ext>
            </a:extLst>
          </p:cNvPr>
          <p:cNvPicPr>
            <a:picLocks noChangeAspect="1"/>
          </p:cNvPicPr>
          <p:nvPr/>
        </p:nvPicPr>
        <p:blipFill>
          <a:blip r:embed="rId2"/>
          <a:srcRect t="88464"/>
          <a:stretch>
            <a:fillRect/>
          </a:stretch>
        </p:blipFill>
        <p:spPr>
          <a:xfrm>
            <a:off x="0" y="6692409"/>
            <a:ext cx="12192000" cy="165591"/>
          </a:xfrm>
          <a:prstGeom prst="rect">
            <a:avLst/>
          </a:prstGeom>
          <a:noFill/>
          <a:ln cap="flat">
            <a:noFill/>
          </a:ln>
        </p:spPr>
      </p:pic>
      <p:sp>
        <p:nvSpPr>
          <p:cNvPr id="4" name="Text Placeholder 7">
            <a:extLst>
              <a:ext uri="{FF2B5EF4-FFF2-40B4-BE49-F238E27FC236}">
                <a16:creationId xmlns:a16="http://schemas.microsoft.com/office/drawing/2014/main" id="{8E867B57-580A-440B-B599-547836533915}"/>
              </a:ext>
            </a:extLst>
          </p:cNvPr>
          <p:cNvSpPr txBox="1">
            <a:spLocks noGrp="1"/>
          </p:cNvSpPr>
          <p:nvPr>
            <p:ph type="body" idx="4294967295"/>
          </p:nvPr>
        </p:nvSpPr>
        <p:spPr>
          <a:xfrm>
            <a:off x="609600" y="1545165"/>
            <a:ext cx="10972800" cy="4455577"/>
          </a:xfrm>
        </p:spPr>
        <p:txBody>
          <a:bodyPr/>
          <a:lstStyle>
            <a:lvl1pPr>
              <a:spcBef>
                <a:spcPts val="533"/>
              </a:spcBef>
              <a:buClr>
                <a:srgbClr val="E25423"/>
              </a:buClr>
              <a:buFont typeface="Wingdings" pitchFamily="2"/>
              <a:buChar char="§"/>
              <a:defRPr sz="2000">
                <a:solidFill>
                  <a:srgbClr val="5F5F5F"/>
                </a:solidFill>
              </a:defRPr>
            </a:lvl1pPr>
            <a:lvl2pPr>
              <a:spcBef>
                <a:spcPts val="533"/>
              </a:spcBef>
              <a:buClr>
                <a:srgbClr val="8D8B00"/>
              </a:buClr>
              <a:defRPr sz="2000">
                <a:solidFill>
                  <a:srgbClr val="5F5F5F"/>
                </a:solidFill>
              </a:defRPr>
            </a:lvl2pPr>
            <a:lvl3pPr>
              <a:buClr>
                <a:srgbClr val="006A71"/>
              </a:buClr>
              <a:defRPr sz="2000">
                <a:solidFill>
                  <a:srgbClr val="5F5F5F"/>
                </a:solidFill>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59997532"/>
      </p:ext>
    </p:extLst>
  </p:cSld>
  <p:clrMapOvr>
    <a:masterClrMapping/>
  </p:clrMapOvr>
  <p:transition>
    <p:fade/>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563F7A37-07A8-477B-B71D-3D7AA090A487}"/>
              </a:ext>
            </a:extLst>
          </p:cNvPr>
          <p:cNvPicPr>
            <a:picLocks noChangeAspect="1"/>
          </p:cNvPicPr>
          <p:nvPr/>
        </p:nvPicPr>
        <p:blipFill>
          <a:blip r:embed="rId2"/>
          <a:srcRect l="7739" b="18157"/>
          <a:stretch>
            <a:fillRect/>
          </a:stretch>
        </p:blipFill>
        <p:spPr>
          <a:xfrm>
            <a:off x="0" y="5900745"/>
            <a:ext cx="12192000" cy="957255"/>
          </a:xfrm>
          <a:prstGeom prst="rect">
            <a:avLst/>
          </a:prstGeom>
          <a:noFill/>
          <a:ln cap="flat">
            <a:noFill/>
          </a:ln>
        </p:spPr>
      </p:pic>
      <p:sp>
        <p:nvSpPr>
          <p:cNvPr id="3" name="TextBox 2">
            <a:extLst>
              <a:ext uri="{FF2B5EF4-FFF2-40B4-BE49-F238E27FC236}">
                <a16:creationId xmlns:a16="http://schemas.microsoft.com/office/drawing/2014/main" id="{B07586AE-BD79-4F5F-A5F8-0DC09C181851}"/>
              </a:ext>
            </a:extLst>
          </p:cNvPr>
          <p:cNvSpPr txBox="1"/>
          <p:nvPr/>
        </p:nvSpPr>
        <p:spPr>
          <a:xfrm>
            <a:off x="330158" y="3662429"/>
            <a:ext cx="10607495" cy="1846659"/>
          </a:xfrm>
          <a:prstGeom prst="rect">
            <a:avLst/>
          </a:prstGeom>
          <a:noFill/>
          <a:ln cap="flat">
            <a:noFill/>
          </a:ln>
        </p:spPr>
        <p:txBody>
          <a:bodyPr vert="horz" wrap="square" lIns="121920" tIns="60960" rIns="121920" bIns="60960" anchor="t" anchorCtr="0" compatLnSpc="1">
            <a:spAutoFit/>
          </a:bodyPr>
          <a:lstStyle/>
          <a:p>
            <a:pPr marL="0" marR="0" lvl="0" indent="0" algn="l" defTabSz="1219170" rtl="0" fontAlgn="auto" hangingPunct="0">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1200" cap="none" spc="0" baseline="0">
                <a:solidFill>
                  <a:srgbClr val="695E4A"/>
                </a:solidFill>
                <a:uFillTx/>
                <a:latin typeface="Calibri" pitchFamily="34"/>
              </a:rPr>
              <a:t>For more information, contact CDC</a:t>
            </a:r>
            <a:br>
              <a:rPr lang="en-US" sz="1600" b="0" i="0" u="none" strike="noStrike" kern="1200" cap="none" spc="0" baseline="0">
                <a:solidFill>
                  <a:srgbClr val="695E4A"/>
                </a:solidFill>
                <a:uFillTx/>
                <a:latin typeface="Calibri" pitchFamily="34"/>
              </a:rPr>
            </a:br>
            <a:r>
              <a:rPr lang="en-US" sz="1600" b="0" i="0" u="none" strike="noStrike" kern="1200" cap="none" spc="0" baseline="0">
                <a:solidFill>
                  <a:srgbClr val="695E4A"/>
                </a:solidFill>
                <a:uFillTx/>
                <a:latin typeface="Calibri" pitchFamily="34"/>
              </a:rPr>
              <a:t>1-800-CDC-INFO (232-4636)</a:t>
            </a:r>
            <a:br>
              <a:rPr lang="en-US" sz="1600" b="0" i="0" u="none" strike="noStrike" kern="1200" cap="none" spc="0" baseline="0">
                <a:solidFill>
                  <a:srgbClr val="695E4A"/>
                </a:solidFill>
                <a:uFillTx/>
                <a:latin typeface="Calibri" pitchFamily="34"/>
              </a:rPr>
            </a:br>
            <a:r>
              <a:rPr lang="en-US" sz="1600" b="0" i="0" u="none" strike="noStrike" kern="1200" cap="none" spc="0" baseline="0">
                <a:solidFill>
                  <a:srgbClr val="695E4A"/>
                </a:solidFill>
                <a:uFillTx/>
                <a:latin typeface="Calibri" pitchFamily="34"/>
              </a:rPr>
              <a:t>TTY:  1-888-232-6348    www.cdc.gov</a:t>
            </a:r>
            <a:br>
              <a:rPr lang="en-US" sz="1600" b="0" i="0" u="none" strike="noStrike" kern="1200" cap="none" spc="0" baseline="0">
                <a:solidFill>
                  <a:srgbClr val="695E4A"/>
                </a:solidFill>
                <a:uFillTx/>
                <a:latin typeface="Calibri" pitchFamily="34"/>
              </a:rPr>
            </a:br>
            <a:br>
              <a:rPr lang="en-US" sz="1600" b="0" i="0" u="none" strike="noStrike" kern="1200" cap="none" spc="0" baseline="0">
                <a:solidFill>
                  <a:srgbClr val="695E4A"/>
                </a:solidFill>
                <a:uFillTx/>
                <a:latin typeface="Calibri" pitchFamily="34"/>
              </a:rPr>
            </a:br>
            <a:br>
              <a:rPr lang="en-US" sz="1600" b="0" i="0" u="none" strike="noStrike" kern="1200" cap="none" spc="0" baseline="0">
                <a:solidFill>
                  <a:srgbClr val="695E4A"/>
                </a:solidFill>
                <a:uFillTx/>
                <a:latin typeface="Calibri" pitchFamily="34"/>
              </a:rPr>
            </a:br>
            <a:r>
              <a:rPr lang="en-US" sz="1600" b="0" i="0" u="none" strike="noStrike" kern="1200" cap="none" spc="0" baseline="0">
                <a:solidFill>
                  <a:srgbClr val="695E4A"/>
                </a:solidFill>
                <a:uFillTx/>
                <a:latin typeface="Calibri" pitchFamily="34"/>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4289994134"/>
      </p:ext>
    </p:extLst>
  </p:cSld>
  <p:clrMapOvr>
    <a:masterClrMapping/>
  </p:clrMapOvr>
  <p:transition>
    <p:fade/>
  </p:transition>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965E1D-EEA1-4B3C-A453-7DAC85824F36}" type="slidenum">
              <a:rPr lang="en-US" smtClean="0"/>
              <a:t>‹#›</a:t>
            </a:fld>
            <a:endParaRPr lang="en-US"/>
          </a:p>
        </p:txBody>
      </p:sp>
    </p:spTree>
    <p:extLst>
      <p:ext uri="{BB962C8B-B14F-4D97-AF65-F5344CB8AC3E}">
        <p14:creationId xmlns:p14="http://schemas.microsoft.com/office/powerpoint/2010/main" val="37978225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hyperlink" Target="https://medium.com/the-mission/portals-of-chaos-a-new-years-reflection-7403e2e4db5b"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hyperlink" Target="mailto:cstor@cdc.gov" TargetMode="External"/><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hyperlink" Target="https://medium.com/the-mission/portals-of-chaos-a-new-years-reflection-7403e2e4db5b" TargetMode="Externa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AA820B53-06B1-4CB6-B679-809C07D01B90}"/>
              </a:ext>
            </a:extLst>
          </p:cNvPr>
          <p:cNvSpPr txBox="1">
            <a:spLocks noGrp="1"/>
          </p:cNvSpPr>
          <p:nvPr>
            <p:ph type="title"/>
          </p:nvPr>
        </p:nvSpPr>
        <p:spPr>
          <a:xfrm>
            <a:off x="335902" y="1351971"/>
            <a:ext cx="9760598" cy="2464124"/>
          </a:xfrm>
        </p:spPr>
        <p:txBody>
          <a:bodyPr/>
          <a:lstStyle/>
          <a:p>
            <a:pPr lvl="0"/>
            <a:r>
              <a:rPr lang="en-US" dirty="0"/>
              <a:t>HL7 Electronic Laboratory Reporting (ELR) from </a:t>
            </a:r>
            <a:br>
              <a:rPr lang="en-US" dirty="0"/>
            </a:br>
            <a:r>
              <a:rPr lang="en-US" dirty="0"/>
              <a:t>CDC Infectious Disease Labs and CSTOR Web Portal</a:t>
            </a:r>
            <a:br>
              <a:rPr lang="en-US" dirty="0"/>
            </a:br>
            <a:br>
              <a:rPr lang="en-US" dirty="0"/>
            </a:br>
            <a:r>
              <a:rPr lang="en-US" sz="2400" dirty="0"/>
              <a:t>Prepared For:</a:t>
            </a:r>
            <a:br>
              <a:rPr lang="en-US" sz="2400" dirty="0"/>
            </a:br>
            <a:r>
              <a:rPr lang="en-US" sz="2400" dirty="0"/>
              <a:t>CSTE National ELR Workgroup </a:t>
            </a:r>
            <a:br>
              <a:rPr lang="en-US" sz="2400" dirty="0"/>
            </a:br>
            <a:r>
              <a:rPr lang="en-US" sz="2400" dirty="0"/>
              <a:t>September 2022</a:t>
            </a:r>
          </a:p>
        </p:txBody>
      </p:sp>
      <p:pic>
        <p:nvPicPr>
          <p:cNvPr id="5" name="Picture 6" descr="Logos of the United States Department of Health and Human Services and Centers for Disease Control and Prevention">
            <a:extLst>
              <a:ext uri="{FF2B5EF4-FFF2-40B4-BE49-F238E27FC236}">
                <a16:creationId xmlns:a16="http://schemas.microsoft.com/office/drawing/2014/main" id="{CAC56C33-80ED-47E9-A271-2CC80DE3C370}"/>
              </a:ext>
            </a:extLst>
          </p:cNvPr>
          <p:cNvPicPr>
            <a:picLocks noChangeAspect="1"/>
          </p:cNvPicPr>
          <p:nvPr/>
        </p:nvPicPr>
        <p:blipFill>
          <a:blip r:embed="rId3"/>
          <a:srcRect/>
          <a:stretch>
            <a:fillRect/>
          </a:stretch>
        </p:blipFill>
        <p:spPr>
          <a:xfrm>
            <a:off x="1676401" y="5743578"/>
            <a:ext cx="190500" cy="142877"/>
          </a:xfrm>
          <a:prstGeom prst="rect">
            <a:avLst/>
          </a:prstGeom>
          <a:noFill/>
          <a:ln cap="flat">
            <a:noFill/>
          </a:ln>
        </p:spPr>
      </p:pic>
      <p:sp>
        <p:nvSpPr>
          <p:cNvPr id="6" name="Subtitle 1">
            <a:extLst>
              <a:ext uri="{FF2B5EF4-FFF2-40B4-BE49-F238E27FC236}">
                <a16:creationId xmlns:a16="http://schemas.microsoft.com/office/drawing/2014/main" id="{C4979479-E7D9-4E6C-A4F5-8FDA5908FAA4}"/>
              </a:ext>
            </a:extLst>
          </p:cNvPr>
          <p:cNvSpPr txBox="1">
            <a:spLocks/>
          </p:cNvSpPr>
          <p:nvPr/>
        </p:nvSpPr>
        <p:spPr>
          <a:xfrm>
            <a:off x="432721" y="5352239"/>
            <a:ext cx="8093501" cy="1273704"/>
          </a:xfrm>
          <a:prstGeom prst="rect">
            <a:avLst/>
          </a:prstGeom>
          <a:noFill/>
          <a:ln>
            <a:noFill/>
          </a:ln>
        </p:spPr>
        <p:txBody>
          <a:bodyPr vert="horz" wrap="square" lIns="121920" tIns="60960" rIns="121920" bIns="60960" anchor="t" anchorCtr="0" compatLnSpc="1">
            <a:noAutofit/>
          </a:bodyPr>
          <a:lstStyle>
            <a:lvl1pPr marR="0" lvl="0" indent="0" fontAlgn="auto" hangingPunct="0">
              <a:lnSpc>
                <a:spcPct val="100000"/>
              </a:lnSpc>
              <a:spcBef>
                <a:spcPts val="400"/>
              </a:spcBef>
              <a:spcAft>
                <a:spcPts val="0"/>
              </a:spcAft>
              <a:buSzPct val="100000"/>
              <a:buFont typeface="Arial" pitchFamily="34"/>
              <a:buNone/>
              <a:tabLst/>
              <a:defRPr lang="en-US" sz="1500" b="1" i="0" u="none" strike="noStrike" cap="none" spc="0" baseline="0">
                <a:solidFill>
                  <a:schemeClr val="bg1">
                    <a:lumMod val="50000"/>
                  </a:schemeClr>
                </a:solidFill>
                <a:uFillTx/>
                <a:latin typeface="Calibri" pitchFamily="34"/>
              </a:defRPr>
            </a:lvl1pPr>
            <a:lvl2pPr marL="557217" marR="0" lvl="1" indent="-214317" fontAlgn="auto" hangingPunct="0">
              <a:lnSpc>
                <a:spcPct val="100000"/>
              </a:lnSpc>
              <a:spcBef>
                <a:spcPts val="500"/>
              </a:spcBef>
              <a:spcAft>
                <a:spcPts val="0"/>
              </a:spcAft>
              <a:buSzPct val="100000"/>
              <a:buFont typeface="Arial" pitchFamily="34"/>
              <a:buChar char="–"/>
              <a:tabLst/>
              <a:defRPr lang="en-US" sz="2100" b="0" i="0" u="none" strike="noStrike" cap="none" spc="0" baseline="0">
                <a:solidFill>
                  <a:srgbClr val="7F7F7F"/>
                </a:solidFill>
                <a:uFillTx/>
                <a:latin typeface="Calibri" pitchFamily="34"/>
              </a:defRPr>
            </a:lvl2pPr>
            <a:lvl3pPr marL="857250" marR="0" lvl="2" indent="-171450" fontAlgn="auto" hangingPunct="0">
              <a:lnSpc>
                <a:spcPct val="100000"/>
              </a:lnSpc>
              <a:spcBef>
                <a:spcPts val="400"/>
              </a:spcBef>
              <a:spcAft>
                <a:spcPts val="0"/>
              </a:spcAft>
              <a:buSzPct val="100000"/>
              <a:buFont typeface="Arial" pitchFamily="34"/>
              <a:buChar char="•"/>
              <a:tabLst/>
              <a:defRPr lang="en-US" b="0" i="0" u="none" strike="noStrike" cap="none" spc="0" baseline="0">
                <a:solidFill>
                  <a:srgbClr val="7F7F7F"/>
                </a:solidFill>
                <a:uFillTx/>
                <a:latin typeface="Calibri" pitchFamily="34"/>
              </a:defRPr>
            </a:lvl3pPr>
            <a:lvl4pPr marL="1200150" marR="0" lvl="3" indent="-171450" fontAlgn="auto" hangingPunct="0">
              <a:lnSpc>
                <a:spcPct val="100000"/>
              </a:lnSpc>
              <a:spcBef>
                <a:spcPts val="400"/>
              </a:spcBef>
              <a:spcAft>
                <a:spcPts val="0"/>
              </a:spcAft>
              <a:buSzPct val="100000"/>
              <a:buFont typeface="Arial" pitchFamily="34"/>
              <a:buChar char="–"/>
              <a:tabLst/>
              <a:defRPr lang="en-US" sz="1500" b="0" i="0" u="none" strike="noStrike" cap="none" spc="0" baseline="0">
                <a:solidFill>
                  <a:srgbClr val="7F7F7F"/>
                </a:solidFill>
                <a:uFillTx/>
                <a:latin typeface="Calibri" pitchFamily="34"/>
              </a:defRPr>
            </a:lvl4pPr>
            <a:lvl5pPr marL="1543050" marR="0" lvl="4" indent="-171450" fontAlgn="auto" hangingPunct="0">
              <a:lnSpc>
                <a:spcPct val="100000"/>
              </a:lnSpc>
              <a:spcBef>
                <a:spcPts val="400"/>
              </a:spcBef>
              <a:spcAft>
                <a:spcPts val="0"/>
              </a:spcAft>
              <a:buSzPct val="100000"/>
              <a:buFont typeface="Arial" pitchFamily="34"/>
              <a:buChar char="»"/>
              <a:tabLst/>
              <a:defRPr lang="en-US" sz="1500" b="0" i="0" u="none" strike="noStrike" cap="none" spc="0" baseline="0">
                <a:solidFill>
                  <a:srgbClr val="7F7F7F"/>
                </a:solidFill>
                <a:uFillTx/>
                <a:latin typeface="Calibri" pitchFamily="34"/>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sz="2000" dirty="0">
                <a:solidFill>
                  <a:schemeClr val="tx1"/>
                </a:solidFill>
              </a:rPr>
              <a:t>Julie Crowder – HL7 Implementation Lead</a:t>
            </a:r>
          </a:p>
          <a:p>
            <a:r>
              <a:rPr lang="en-US" sz="2000" dirty="0">
                <a:solidFill>
                  <a:schemeClr val="tx1"/>
                </a:solidFill>
                <a:latin typeface="Calibri"/>
                <a:cs typeface="Calibri"/>
              </a:rPr>
              <a:t>Val Albrecht, Steve Soroka, James Tolson:  CDC Project Managers</a:t>
            </a:r>
          </a:p>
          <a:p>
            <a:endParaRPr lang="en-US" sz="2000" dirty="0">
              <a:solidFill>
                <a:schemeClr val="tx1"/>
              </a:solidFill>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Contents</a:t>
            </a:r>
          </a:p>
        </p:txBody>
      </p:sp>
      <p:sp>
        <p:nvSpPr>
          <p:cNvPr id="3" name="Text Placeholder 2"/>
          <p:cNvSpPr>
            <a:spLocks noGrp="1"/>
          </p:cNvSpPr>
          <p:nvPr>
            <p:ph type="body" idx="4294967295"/>
          </p:nvPr>
        </p:nvSpPr>
        <p:spPr>
          <a:xfrm>
            <a:off x="1981200" y="846136"/>
            <a:ext cx="8229600" cy="5376661"/>
          </a:xfrm>
        </p:spPr>
        <p:txBody>
          <a:bodyPr/>
          <a:lstStyle/>
          <a:p>
            <a:endParaRPr lang="en-US" dirty="0">
              <a:solidFill>
                <a:schemeClr val="tx1"/>
              </a:solidFill>
            </a:endParaRPr>
          </a:p>
          <a:p>
            <a:pPr marL="0" indent="0">
              <a:buNone/>
            </a:pPr>
            <a:endParaRPr lang="en-US" dirty="0">
              <a:solidFill>
                <a:schemeClr val="tx1"/>
              </a:solidFill>
            </a:endParaRPr>
          </a:p>
          <a:p>
            <a:endParaRPr lang="en-US" dirty="0">
              <a:solidFill>
                <a:schemeClr val="tx1"/>
              </a:solidFill>
            </a:endParaRPr>
          </a:p>
          <a:p>
            <a:pPr marL="0" indent="0">
              <a:buNone/>
            </a:pPr>
            <a:endParaRPr lang="en-US" dirty="0">
              <a:solidFill>
                <a:schemeClr val="tx1"/>
              </a:solidFill>
            </a:endParaRPr>
          </a:p>
        </p:txBody>
      </p:sp>
      <p:sp>
        <p:nvSpPr>
          <p:cNvPr id="4" name="Rectangle 1">
            <a:extLst>
              <a:ext uri="{FF2B5EF4-FFF2-40B4-BE49-F238E27FC236}">
                <a16:creationId xmlns:a16="http://schemas.microsoft.com/office/drawing/2014/main" id="{2AE7509C-C784-4C42-800E-7FCA832978D4}"/>
              </a:ext>
            </a:extLst>
          </p:cNvPr>
          <p:cNvSpPr>
            <a:spLocks noGrp="1" noChangeArrowheads="1"/>
          </p:cNvSpPr>
          <p:nvPr>
            <p:ph type="body" idx="4294967295"/>
          </p:nvPr>
        </p:nvSpPr>
        <p:spPr bwMode="auto">
          <a:xfrm>
            <a:off x="609600" y="965144"/>
            <a:ext cx="8551333" cy="4555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rtlCol="0"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609585" indent="-609585">
              <a:buFont typeface="+mj-lt"/>
              <a:buAutoNum type="arabicPeriod"/>
            </a:pPr>
            <a:r>
              <a:rPr lang="en-US" altLang="en-US" sz="2667" dirty="0">
                <a:latin typeface="+mn-lt"/>
              </a:rPr>
              <a:t>CDC Labs Live with HL7 Messaging</a:t>
            </a:r>
          </a:p>
          <a:p>
            <a:pPr marL="609585" indent="-609585">
              <a:buFont typeface="+mj-lt"/>
              <a:buAutoNum type="arabicPeriod"/>
            </a:pPr>
            <a:r>
              <a:rPr lang="en-US" altLang="en-US" sz="2667" dirty="0">
                <a:latin typeface="+mn-lt"/>
              </a:rPr>
              <a:t>Which Tests are being Reported?</a:t>
            </a:r>
          </a:p>
          <a:p>
            <a:pPr marL="609585" indent="-609585" defTabSz="1219170">
              <a:lnSpc>
                <a:spcPct val="100000"/>
              </a:lnSpc>
              <a:buFont typeface="+mj-lt"/>
              <a:buAutoNum type="arabicPeriod"/>
            </a:pPr>
            <a:r>
              <a:rPr lang="en-US" altLang="en-US" sz="2667" dirty="0">
                <a:latin typeface="+mn-lt"/>
              </a:rPr>
              <a:t>States Live with HL7 Messaging</a:t>
            </a:r>
          </a:p>
          <a:p>
            <a:pPr marL="609585" indent="-609585" defTabSz="1219170">
              <a:lnSpc>
                <a:spcPct val="100000"/>
              </a:lnSpc>
              <a:buFont typeface="+mj-lt"/>
              <a:buAutoNum type="arabicPeriod"/>
            </a:pPr>
            <a:r>
              <a:rPr lang="en-US" altLang="en-US" sz="2667" dirty="0">
                <a:latin typeface="+mn-lt"/>
              </a:rPr>
              <a:t>Onboarding States to HL7 Messaging</a:t>
            </a:r>
          </a:p>
          <a:p>
            <a:pPr marL="609585" indent="-609585" defTabSz="1219170">
              <a:lnSpc>
                <a:spcPct val="100000"/>
              </a:lnSpc>
              <a:buFont typeface="+mj-lt"/>
              <a:buAutoNum type="arabicPeriod"/>
            </a:pPr>
            <a:r>
              <a:rPr lang="en-US" altLang="en-US" sz="2667" dirty="0">
                <a:latin typeface="+mn-lt"/>
              </a:rPr>
              <a:t>CSTOR Web Portal</a:t>
            </a:r>
          </a:p>
          <a:p>
            <a:pPr marL="609585" indent="-609585" defTabSz="1219170">
              <a:lnSpc>
                <a:spcPct val="100000"/>
              </a:lnSpc>
              <a:buFont typeface="+mj-lt"/>
              <a:buAutoNum type="arabicPeriod"/>
            </a:pPr>
            <a:r>
              <a:rPr lang="en-US" altLang="en-US" sz="2667" dirty="0">
                <a:latin typeface="+mn-lt"/>
              </a:rPr>
              <a:t>CSTOR Benefits</a:t>
            </a:r>
          </a:p>
          <a:p>
            <a:pPr marL="609585" indent="-609585" defTabSz="1219170">
              <a:lnSpc>
                <a:spcPct val="100000"/>
              </a:lnSpc>
              <a:buFont typeface="+mj-lt"/>
              <a:buAutoNum type="arabicPeriod"/>
            </a:pPr>
            <a:r>
              <a:rPr lang="en-US" altLang="en-US" sz="2667" dirty="0">
                <a:latin typeface="+mn-lt"/>
              </a:rPr>
              <a:t>CSTOR Dashboard</a:t>
            </a:r>
          </a:p>
          <a:p>
            <a:pPr marL="609585" indent="-609585" defTabSz="1219170">
              <a:lnSpc>
                <a:spcPct val="100000"/>
              </a:lnSpc>
              <a:buFont typeface="+mj-lt"/>
              <a:buAutoNum type="arabicPeriod"/>
            </a:pPr>
            <a:r>
              <a:rPr lang="en-US" altLang="en-US" sz="2667" dirty="0">
                <a:latin typeface="+mn-lt"/>
              </a:rPr>
              <a:t>CSTOR Dashboard cont.</a:t>
            </a:r>
          </a:p>
          <a:p>
            <a:pPr marL="609585" indent="-609585" defTabSz="1219170">
              <a:lnSpc>
                <a:spcPct val="100000"/>
              </a:lnSpc>
              <a:buFont typeface="+mj-lt"/>
              <a:buAutoNum type="arabicPeriod"/>
            </a:pPr>
            <a:r>
              <a:rPr lang="en-US" altLang="en-US" sz="2667" dirty="0">
                <a:latin typeface="+mn-lt"/>
              </a:rPr>
              <a:t>CSTOR Check Status</a:t>
            </a:r>
          </a:p>
          <a:p>
            <a:pPr marL="609585" indent="-609585" defTabSz="1219170">
              <a:lnSpc>
                <a:spcPct val="100000"/>
              </a:lnSpc>
              <a:buFont typeface="+mj-lt"/>
              <a:buAutoNum type="arabicPeriod"/>
            </a:pPr>
            <a:r>
              <a:rPr lang="en-US" altLang="en-US" sz="2667" dirty="0">
                <a:latin typeface="+mn-lt"/>
              </a:rPr>
              <a:t>CSTOR View Reports</a:t>
            </a:r>
          </a:p>
          <a:p>
            <a:pPr marL="609585" indent="-609585" defTabSz="1219170">
              <a:lnSpc>
                <a:spcPct val="100000"/>
              </a:lnSpc>
              <a:buFont typeface="+mj-lt"/>
              <a:buAutoNum type="arabicPeriod"/>
            </a:pPr>
            <a:r>
              <a:rPr lang="en-US" altLang="en-US" sz="2667" dirty="0">
                <a:latin typeface="+mn-lt"/>
              </a:rPr>
              <a:t>Obtain CSTOR Access</a:t>
            </a:r>
          </a:p>
        </p:txBody>
      </p:sp>
    </p:spTree>
    <p:extLst>
      <p:ext uri="{BB962C8B-B14F-4D97-AF65-F5344CB8AC3E}">
        <p14:creationId xmlns:p14="http://schemas.microsoft.com/office/powerpoint/2010/main" val="286740857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767DF-BB0A-4C6E-AD51-052A550D7AE7}"/>
              </a:ext>
            </a:extLst>
          </p:cNvPr>
          <p:cNvSpPr txBox="1">
            <a:spLocks noGrp="1"/>
          </p:cNvSpPr>
          <p:nvPr>
            <p:ph type="title"/>
          </p:nvPr>
        </p:nvSpPr>
        <p:spPr>
          <a:xfrm>
            <a:off x="1853569" y="183783"/>
            <a:ext cx="8484863" cy="854991"/>
          </a:xfrm>
        </p:spPr>
        <p:txBody>
          <a:bodyPr/>
          <a:lstStyle/>
          <a:p>
            <a:pPr lvl="0" algn="ctr"/>
            <a:br>
              <a:rPr lang="en-US" dirty="0"/>
            </a:br>
            <a:br>
              <a:rPr lang="en-US" dirty="0"/>
            </a:br>
            <a:r>
              <a:rPr lang="en-US" dirty="0"/>
              <a:t>CDC Labs Live with HL7 Messaging</a:t>
            </a:r>
            <a:br>
              <a:rPr lang="en-US" dirty="0"/>
            </a:br>
            <a:endParaRPr lang="en-US" sz="2667" dirty="0"/>
          </a:p>
        </p:txBody>
      </p:sp>
      <p:graphicFrame>
        <p:nvGraphicFramePr>
          <p:cNvPr id="5" name="Table 4">
            <a:extLst>
              <a:ext uri="{FF2B5EF4-FFF2-40B4-BE49-F238E27FC236}">
                <a16:creationId xmlns:a16="http://schemas.microsoft.com/office/drawing/2014/main" id="{4E303AFC-F31D-4488-934E-B4ED96827DFA}"/>
              </a:ext>
            </a:extLst>
          </p:cNvPr>
          <p:cNvGraphicFramePr>
            <a:graphicFrameLocks noGrp="1"/>
          </p:cNvGraphicFramePr>
          <p:nvPr>
            <p:extLst>
              <p:ext uri="{D42A27DB-BD31-4B8C-83A1-F6EECF244321}">
                <p14:modId xmlns:p14="http://schemas.microsoft.com/office/powerpoint/2010/main" val="3675444055"/>
              </p:ext>
            </p:extLst>
          </p:nvPr>
        </p:nvGraphicFramePr>
        <p:xfrm>
          <a:off x="3387453" y="691287"/>
          <a:ext cx="5283184" cy="5721689"/>
        </p:xfrm>
        <a:graphic>
          <a:graphicData uri="http://schemas.openxmlformats.org/drawingml/2006/table">
            <a:tbl>
              <a:tblPr/>
              <a:tblGrid>
                <a:gridCol w="781051">
                  <a:extLst>
                    <a:ext uri="{9D8B030D-6E8A-4147-A177-3AD203B41FA5}">
                      <a16:colId xmlns:a16="http://schemas.microsoft.com/office/drawing/2014/main" val="453257464"/>
                    </a:ext>
                  </a:extLst>
                </a:gridCol>
                <a:gridCol w="802200">
                  <a:extLst>
                    <a:ext uri="{9D8B030D-6E8A-4147-A177-3AD203B41FA5}">
                      <a16:colId xmlns:a16="http://schemas.microsoft.com/office/drawing/2014/main" val="1776050406"/>
                    </a:ext>
                  </a:extLst>
                </a:gridCol>
                <a:gridCol w="3699933">
                  <a:extLst>
                    <a:ext uri="{9D8B030D-6E8A-4147-A177-3AD203B41FA5}">
                      <a16:colId xmlns:a16="http://schemas.microsoft.com/office/drawing/2014/main" val="3782852960"/>
                    </a:ext>
                  </a:extLst>
                </a:gridCol>
              </a:tblGrid>
              <a:tr h="235289">
                <a:tc>
                  <a:txBody>
                    <a:bodyPr/>
                    <a:lstStyle/>
                    <a:p>
                      <a:pPr algn="ctr" fontAlgn="b"/>
                      <a:r>
                        <a:rPr lang="en-US" sz="1300" b="1" i="0" u="none" strike="noStrike" dirty="0">
                          <a:solidFill>
                            <a:srgbClr val="000000"/>
                          </a:solidFill>
                          <a:effectLst/>
                          <a:latin typeface="Calibri" panose="020F0502020204030204" pitchFamily="34" charset="0"/>
                        </a:rPr>
                        <a:t>HL7 Status</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b="1" i="0" u="none" strike="noStrike" dirty="0">
                          <a:solidFill>
                            <a:srgbClr val="000000"/>
                          </a:solidFill>
                          <a:effectLst/>
                          <a:latin typeface="Calibri" panose="020F0502020204030204" pitchFamily="34" charset="0"/>
                        </a:rPr>
                        <a:t>Unit</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300" b="1" i="0" u="none" strike="noStrike" dirty="0">
                          <a:solidFill>
                            <a:srgbClr val="000000"/>
                          </a:solidFill>
                          <a:effectLst/>
                          <a:latin typeface="Calibri" panose="020F0502020204030204" pitchFamily="34" charset="0"/>
                        </a:rPr>
                        <a:t>Unit Name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30171252"/>
                  </a:ext>
                </a:extLst>
              </a:tr>
              <a:tr h="182880">
                <a:tc>
                  <a:txBody>
                    <a:bodyPr/>
                    <a:lstStyle/>
                    <a:p>
                      <a:pPr algn="ctr" fontAlgn="b"/>
                      <a:r>
                        <a:rPr lang="en-US" sz="1200" b="0" i="0" u="none" strike="noStrike" dirty="0">
                          <a:solidFill>
                            <a:srgbClr val="000000"/>
                          </a:solidFill>
                          <a:effectLst/>
                          <a:latin typeface="Calibri" panose="020F0502020204030204" pitchFamily="34" charset="0"/>
                        </a:rPr>
                        <a:t>Live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ctr" fontAlgn="b"/>
                      <a:r>
                        <a:rPr lang="en-US" sz="1200" b="0" i="0" u="none" strike="noStrike" dirty="0">
                          <a:solidFill>
                            <a:srgbClr val="000000"/>
                          </a:solidFill>
                          <a:effectLst/>
                          <a:latin typeface="Calibri" panose="020F0502020204030204" pitchFamily="34" charset="0"/>
                        </a:rPr>
                        <a:t>Unit 13</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panose="020F0502020204030204" pitchFamily="34" charset="0"/>
                        </a:rPr>
                        <a:t>Antimicrobial Resistance and Characterization Laboratory</a:t>
                      </a:r>
                    </a:p>
                  </a:txBody>
                  <a:tcPr marL="12192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43886142"/>
                  </a:ext>
                </a:extLst>
              </a:tr>
              <a:tr h="182880">
                <a:tc>
                  <a:txBody>
                    <a:bodyPr/>
                    <a:lstStyle/>
                    <a:p>
                      <a:pPr algn="ctr" fontAlgn="b"/>
                      <a:r>
                        <a:rPr lang="en-US" sz="1200" b="0" i="0" u="none" strike="noStrike" dirty="0">
                          <a:solidFill>
                            <a:srgbClr val="000000"/>
                          </a:solidFill>
                          <a:effectLst/>
                          <a:latin typeface="Calibri" panose="020F0502020204030204" pitchFamily="34" charset="0"/>
                        </a:rPr>
                        <a:t>Live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ctr" fontAlgn="b"/>
                      <a:r>
                        <a:rPr lang="en-US" sz="1200" b="0" i="0" u="none" strike="noStrike" dirty="0">
                          <a:solidFill>
                            <a:srgbClr val="000000"/>
                          </a:solidFill>
                          <a:effectLst/>
                          <a:latin typeface="Calibri" panose="020F0502020204030204" pitchFamily="34" charset="0"/>
                        </a:rPr>
                        <a:t>Unit 72</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panose="020F0502020204030204" pitchFamily="34" charset="0"/>
                        </a:rPr>
                        <a:t>ADB (Diagnostic - Arboviral Diseases) (Fort Collins)</a:t>
                      </a:r>
                    </a:p>
                  </a:txBody>
                  <a:tcPr marL="12192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87472071"/>
                  </a:ext>
                </a:extLst>
              </a:tr>
              <a:tr h="182880">
                <a:tc>
                  <a:txBody>
                    <a:bodyPr/>
                    <a:lstStyle/>
                    <a:p>
                      <a:pPr algn="ctr" fontAlgn="b"/>
                      <a:r>
                        <a:rPr lang="en-US" sz="1200" b="0" i="0" u="none" strike="noStrike">
                          <a:solidFill>
                            <a:srgbClr val="000000"/>
                          </a:solidFill>
                          <a:effectLst/>
                          <a:latin typeface="Calibri" panose="020F0502020204030204" pitchFamily="34" charset="0"/>
                        </a:rPr>
                        <a:t>Live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ctr" fontAlgn="b"/>
                      <a:r>
                        <a:rPr lang="en-US" sz="1200" b="0" i="0" u="none" strike="noStrike" dirty="0">
                          <a:solidFill>
                            <a:srgbClr val="000000"/>
                          </a:solidFill>
                          <a:effectLst/>
                          <a:latin typeface="Calibri" panose="020F0502020204030204" pitchFamily="34" charset="0"/>
                        </a:rPr>
                        <a:t>MPIR</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panose="020F0502020204030204" pitchFamily="34" charset="0"/>
                        </a:rPr>
                        <a:t>Microbial Pathogenesis and Immune Response</a:t>
                      </a:r>
                    </a:p>
                  </a:txBody>
                  <a:tcPr marL="12192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9037198"/>
                  </a:ext>
                </a:extLst>
              </a:tr>
              <a:tr h="182880">
                <a:tc>
                  <a:txBody>
                    <a:bodyPr/>
                    <a:lstStyle/>
                    <a:p>
                      <a:pPr algn="ctr" fontAlgn="b"/>
                      <a:r>
                        <a:rPr lang="en-US" sz="1200" b="0" i="0" u="none" strike="noStrike">
                          <a:solidFill>
                            <a:srgbClr val="000000"/>
                          </a:solidFill>
                          <a:effectLst/>
                          <a:latin typeface="Calibri" panose="020F0502020204030204" pitchFamily="34" charset="0"/>
                        </a:rPr>
                        <a:t>Live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ctr" fontAlgn="b"/>
                      <a:r>
                        <a:rPr lang="en-US" sz="1200" b="0" i="0" u="none" strike="noStrike" dirty="0">
                          <a:solidFill>
                            <a:srgbClr val="000000"/>
                          </a:solidFill>
                          <a:effectLst/>
                          <a:latin typeface="Calibri" panose="020F0502020204030204" pitchFamily="34" charset="0"/>
                        </a:rPr>
                        <a:t>Unit 12</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panose="020F0502020204030204" pitchFamily="34" charset="0"/>
                        </a:rPr>
                        <a:t>Pertussis and Diphtheria Laboratory</a:t>
                      </a:r>
                    </a:p>
                  </a:txBody>
                  <a:tcPr marL="12192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83558133"/>
                  </a:ext>
                </a:extLst>
              </a:tr>
              <a:tr h="182880">
                <a:tc>
                  <a:txBody>
                    <a:bodyPr/>
                    <a:lstStyle/>
                    <a:p>
                      <a:pPr algn="ctr" fontAlgn="b"/>
                      <a:r>
                        <a:rPr lang="en-US" sz="1200" b="0" i="0" u="none" strike="noStrike">
                          <a:solidFill>
                            <a:srgbClr val="000000"/>
                          </a:solidFill>
                          <a:effectLst/>
                          <a:latin typeface="Calibri" panose="020F0502020204030204" pitchFamily="34" charset="0"/>
                        </a:rPr>
                        <a:t>Live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ctr" fontAlgn="b"/>
                      <a:r>
                        <a:rPr lang="en-US" sz="1200" b="0" i="0" u="none" strike="noStrike" dirty="0">
                          <a:solidFill>
                            <a:srgbClr val="000000"/>
                          </a:solidFill>
                          <a:effectLst/>
                          <a:latin typeface="Calibri" panose="020F0502020204030204" pitchFamily="34" charset="0"/>
                        </a:rPr>
                        <a:t>Unit 23</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panose="020F0502020204030204" pitchFamily="34" charset="0"/>
                        </a:rPr>
                        <a:t>Respiratory Diseases - Chlamydia/Mycoplasma</a:t>
                      </a:r>
                    </a:p>
                  </a:txBody>
                  <a:tcPr marL="12192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3903380"/>
                  </a:ext>
                </a:extLst>
              </a:tr>
              <a:tr h="182880">
                <a:tc>
                  <a:txBody>
                    <a:bodyPr/>
                    <a:lstStyle/>
                    <a:p>
                      <a:pPr algn="ctr" fontAlgn="b"/>
                      <a:r>
                        <a:rPr lang="en-US" sz="1200" b="0" i="0" u="none" strike="noStrike">
                          <a:solidFill>
                            <a:srgbClr val="000000"/>
                          </a:solidFill>
                          <a:effectLst/>
                          <a:latin typeface="Calibri" panose="020F0502020204030204" pitchFamily="34" charset="0"/>
                        </a:rPr>
                        <a:t>Live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ctr" fontAlgn="b"/>
                      <a:r>
                        <a:rPr lang="en-US" sz="1200" b="0" i="0" u="none" strike="noStrike">
                          <a:solidFill>
                            <a:srgbClr val="000000"/>
                          </a:solidFill>
                          <a:effectLst/>
                          <a:latin typeface="Calibri" panose="020F0502020204030204" pitchFamily="34" charset="0"/>
                        </a:rPr>
                        <a:t>Unit 31</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panose="020F0502020204030204" pitchFamily="34" charset="0"/>
                        </a:rPr>
                        <a:t>LRRB STI Direct Detection</a:t>
                      </a:r>
                    </a:p>
                  </a:txBody>
                  <a:tcPr marL="12192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57676098"/>
                  </a:ext>
                </a:extLst>
              </a:tr>
              <a:tr h="182880">
                <a:tc>
                  <a:txBody>
                    <a:bodyPr/>
                    <a:lstStyle/>
                    <a:p>
                      <a:pPr algn="ctr" fontAlgn="b"/>
                      <a:r>
                        <a:rPr lang="en-US" sz="1200" b="0" i="0" u="none" strike="noStrike">
                          <a:solidFill>
                            <a:srgbClr val="000000"/>
                          </a:solidFill>
                          <a:effectLst/>
                          <a:latin typeface="Calibri" panose="020F0502020204030204" pitchFamily="34" charset="0"/>
                        </a:rPr>
                        <a:t>Live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ctr" fontAlgn="b"/>
                      <a:r>
                        <a:rPr lang="en-US" sz="1200" b="0" i="0" u="none" strike="noStrike" dirty="0">
                          <a:solidFill>
                            <a:srgbClr val="000000"/>
                          </a:solidFill>
                          <a:effectLst/>
                          <a:latin typeface="Calibri" panose="020F0502020204030204" pitchFamily="34" charset="0"/>
                        </a:rPr>
                        <a:t>Unit 37</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panose="020F0502020204030204" pitchFamily="34" charset="0"/>
                        </a:rPr>
                        <a:t>Fungal Serology Laboratory</a:t>
                      </a:r>
                    </a:p>
                  </a:txBody>
                  <a:tcPr marL="12192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91706416"/>
                  </a:ext>
                </a:extLst>
              </a:tr>
              <a:tr h="182880">
                <a:tc>
                  <a:txBody>
                    <a:bodyPr/>
                    <a:lstStyle/>
                    <a:p>
                      <a:pPr algn="ctr" fontAlgn="b"/>
                      <a:r>
                        <a:rPr lang="en-US" sz="1200" b="0" i="0" u="none" strike="noStrike">
                          <a:solidFill>
                            <a:srgbClr val="000000"/>
                          </a:solidFill>
                          <a:effectLst/>
                          <a:latin typeface="Calibri" panose="020F0502020204030204" pitchFamily="34" charset="0"/>
                        </a:rPr>
                        <a:t>Live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ctr" fontAlgn="b"/>
                      <a:r>
                        <a:rPr lang="en-US" sz="1200" b="0" i="0" u="none" strike="noStrike">
                          <a:solidFill>
                            <a:srgbClr val="000000"/>
                          </a:solidFill>
                          <a:effectLst/>
                          <a:latin typeface="Calibri" panose="020F0502020204030204" pitchFamily="34" charset="0"/>
                        </a:rPr>
                        <a:t>Unit 40</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panose="020F0502020204030204" pitchFamily="34" charset="0"/>
                        </a:rPr>
                        <a:t>Fungus Reference Laboratory</a:t>
                      </a:r>
                    </a:p>
                  </a:txBody>
                  <a:tcPr marL="12192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78848920"/>
                  </a:ext>
                </a:extLst>
              </a:tr>
              <a:tr h="182880">
                <a:tc>
                  <a:txBody>
                    <a:bodyPr/>
                    <a:lstStyle/>
                    <a:p>
                      <a:pPr algn="ctr" fontAlgn="b"/>
                      <a:r>
                        <a:rPr lang="en-US" sz="1200" b="0" i="0" u="none" strike="noStrike" dirty="0">
                          <a:solidFill>
                            <a:srgbClr val="000000"/>
                          </a:solidFill>
                          <a:effectLst/>
                          <a:latin typeface="Calibri" panose="020F0502020204030204" pitchFamily="34" charset="0"/>
                        </a:rPr>
                        <a:t>Live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ctr" fontAlgn="b"/>
                      <a:r>
                        <a:rPr lang="en-US" sz="1200" b="0" i="0" u="none" strike="noStrike" dirty="0">
                          <a:solidFill>
                            <a:srgbClr val="000000"/>
                          </a:solidFill>
                          <a:effectLst/>
                          <a:latin typeface="Calibri" panose="020F0502020204030204" pitchFamily="34" charset="0"/>
                        </a:rPr>
                        <a:t>Unit 91</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panose="020F0502020204030204" pitchFamily="34" charset="0"/>
                        </a:rPr>
                        <a:t>Zoonotic and Select Agent Laboratory (ZSAL)</a:t>
                      </a:r>
                    </a:p>
                  </a:txBody>
                  <a:tcPr marL="12192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84548997"/>
                  </a:ext>
                </a:extLst>
              </a:tr>
              <a:tr h="182880">
                <a:tc>
                  <a:txBody>
                    <a:bodyPr/>
                    <a:lstStyle/>
                    <a:p>
                      <a:pPr algn="ctr" fontAlgn="b"/>
                      <a:r>
                        <a:rPr lang="en-US" sz="1200" b="0" i="0" u="none" strike="noStrike">
                          <a:solidFill>
                            <a:srgbClr val="000000"/>
                          </a:solidFill>
                          <a:effectLst/>
                          <a:latin typeface="Calibri" panose="020F0502020204030204" pitchFamily="34" charset="0"/>
                        </a:rPr>
                        <a:t>Live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ctr" fontAlgn="b"/>
                      <a:r>
                        <a:rPr lang="en-US" sz="1200" b="0" i="0" u="none" strike="noStrike">
                          <a:solidFill>
                            <a:srgbClr val="000000"/>
                          </a:solidFill>
                          <a:effectLst/>
                          <a:latin typeface="Calibri" panose="020F0502020204030204" pitchFamily="34" charset="0"/>
                        </a:rPr>
                        <a:t>Unit 10</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panose="020F0502020204030204" pitchFamily="34" charset="0"/>
                        </a:rPr>
                        <a:t>Meningitis Laboratory - N. meningitidis</a:t>
                      </a:r>
                    </a:p>
                  </a:txBody>
                  <a:tcPr marL="12192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7655581"/>
                  </a:ext>
                </a:extLst>
              </a:tr>
              <a:tr h="182880">
                <a:tc>
                  <a:txBody>
                    <a:bodyPr/>
                    <a:lstStyle/>
                    <a:p>
                      <a:pPr algn="ctr" fontAlgn="b"/>
                      <a:r>
                        <a:rPr lang="en-US" sz="1200" b="0" i="0" u="none" strike="noStrike" dirty="0">
                          <a:solidFill>
                            <a:srgbClr val="000000"/>
                          </a:solidFill>
                          <a:effectLst/>
                          <a:latin typeface="Calibri" panose="020F0502020204030204" pitchFamily="34" charset="0"/>
                        </a:rPr>
                        <a:t>Live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ctr" fontAlgn="b"/>
                      <a:r>
                        <a:rPr lang="en-US" sz="1200" b="0" i="0" u="none" strike="noStrike" dirty="0">
                          <a:solidFill>
                            <a:srgbClr val="000000"/>
                          </a:solidFill>
                          <a:effectLst/>
                          <a:latin typeface="Calibri" panose="020F0502020204030204" pitchFamily="34" charset="0"/>
                        </a:rPr>
                        <a:t>Unit 44</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panose="020F0502020204030204" pitchFamily="34" charset="0"/>
                        </a:rPr>
                        <a:t>Meningitidis Laboratory - H. influenzae</a:t>
                      </a:r>
                    </a:p>
                  </a:txBody>
                  <a:tcPr marL="12192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12195459"/>
                  </a:ext>
                </a:extLst>
              </a:tr>
              <a:tr h="182880">
                <a:tc>
                  <a:txBody>
                    <a:bodyPr/>
                    <a:lstStyle/>
                    <a:p>
                      <a:pPr algn="ctr" fontAlgn="b"/>
                      <a:r>
                        <a:rPr lang="en-US" sz="1200" b="0" i="0" u="none" strike="noStrike" dirty="0">
                          <a:solidFill>
                            <a:srgbClr val="000000"/>
                          </a:solidFill>
                          <a:effectLst/>
                          <a:latin typeface="Calibri" panose="020F0502020204030204" pitchFamily="34" charset="0"/>
                        </a:rPr>
                        <a:t>Live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ctr" fontAlgn="b"/>
                      <a:r>
                        <a:rPr lang="en-US" sz="1200" b="0" i="0" u="none" strike="noStrike" dirty="0">
                          <a:solidFill>
                            <a:srgbClr val="000000"/>
                          </a:solidFill>
                          <a:effectLst/>
                          <a:latin typeface="Calibri" panose="020F0502020204030204" pitchFamily="34" charset="0"/>
                        </a:rPr>
                        <a:t>Unit 84</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200" b="0" i="0" u="none" strike="noStrike" dirty="0">
                          <a:solidFill>
                            <a:srgbClr val="000000"/>
                          </a:solidFill>
                          <a:effectLst/>
                          <a:latin typeface="Calibri" panose="020F0502020204030204" pitchFamily="34" charset="0"/>
                        </a:rPr>
                        <a:t>Respiratory Virus Diagnostics Unit</a:t>
                      </a:r>
                    </a:p>
                  </a:txBody>
                  <a:tcPr marL="12192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74365019"/>
                  </a:ext>
                </a:extLst>
              </a:tr>
              <a:tr h="182880">
                <a:tc>
                  <a:txBody>
                    <a:bodyPr/>
                    <a:lstStyle/>
                    <a:p>
                      <a:pPr algn="ctr" fontAlgn="b"/>
                      <a:r>
                        <a:rPr lang="en-US" sz="1200" b="0" i="0" u="none" strike="noStrike" dirty="0">
                          <a:solidFill>
                            <a:srgbClr val="000000"/>
                          </a:solidFill>
                          <a:effectLst/>
                          <a:latin typeface="Calibri" panose="020F0502020204030204" pitchFamily="34" charset="0"/>
                        </a:rPr>
                        <a:t>Live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ctr" fontAlgn="b"/>
                      <a:r>
                        <a:rPr lang="en-US" sz="1200" b="0" i="0" u="none" strike="noStrike" dirty="0">
                          <a:solidFill>
                            <a:srgbClr val="000000"/>
                          </a:solidFill>
                          <a:effectLst/>
                          <a:latin typeface="Calibri" panose="020F0502020204030204" pitchFamily="34" charset="0"/>
                        </a:rPr>
                        <a:t>*Unit 90</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200" b="0" i="0" u="none" strike="noStrike" dirty="0">
                          <a:solidFill>
                            <a:srgbClr val="000000"/>
                          </a:solidFill>
                          <a:effectLst/>
                          <a:latin typeface="Calibri" panose="020F0502020204030204" pitchFamily="34" charset="0"/>
                        </a:rPr>
                        <a:t>Division of Viral Hepatitis, Laboratory Branch</a:t>
                      </a:r>
                    </a:p>
                  </a:txBody>
                  <a:tcPr marL="12192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96025159"/>
                  </a:ext>
                </a:extLst>
              </a:tr>
              <a:tr h="182880">
                <a:tc>
                  <a:txBody>
                    <a:bodyPr/>
                    <a:lstStyle/>
                    <a:p>
                      <a:pPr algn="ctr" fontAlgn="b"/>
                      <a:r>
                        <a:rPr lang="en-US" sz="1200" b="0" i="0" u="none" strike="noStrike">
                          <a:solidFill>
                            <a:srgbClr val="000000"/>
                          </a:solidFill>
                          <a:effectLst/>
                          <a:latin typeface="Calibri" panose="020F0502020204030204" pitchFamily="34" charset="0"/>
                        </a:rPr>
                        <a:t>Live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ctr" fontAlgn="b"/>
                      <a:r>
                        <a:rPr lang="en-US" sz="1200" b="0" i="0" u="none" strike="noStrike" dirty="0">
                          <a:solidFill>
                            <a:srgbClr val="000000"/>
                          </a:solidFill>
                          <a:effectLst/>
                          <a:latin typeface="Calibri" panose="020F0502020204030204" pitchFamily="34" charset="0"/>
                        </a:rPr>
                        <a:t>*Unit 66</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pt-BR" sz="1200" b="0" i="0" u="none" strike="noStrike" dirty="0">
                          <a:solidFill>
                            <a:srgbClr val="000000"/>
                          </a:solidFill>
                          <a:effectLst/>
                          <a:latin typeface="Calibri" panose="020F0502020204030204" pitchFamily="34" charset="0"/>
                        </a:rPr>
                        <a:t>CDC Surge Lab: COVID-19 Response</a:t>
                      </a:r>
                    </a:p>
                  </a:txBody>
                  <a:tcPr marL="12192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352880"/>
                  </a:ext>
                </a:extLst>
              </a:tr>
              <a:tr h="182880">
                <a:tc>
                  <a:txBody>
                    <a:bodyPr/>
                    <a:lstStyle/>
                    <a:p>
                      <a:pPr algn="ctr" fontAlgn="b"/>
                      <a:r>
                        <a:rPr lang="en-US" sz="1200" b="0" i="0" u="none" strike="noStrike">
                          <a:solidFill>
                            <a:srgbClr val="000000"/>
                          </a:solidFill>
                          <a:effectLst/>
                          <a:latin typeface="Calibri" panose="020F0502020204030204" pitchFamily="34" charset="0"/>
                        </a:rPr>
                        <a:t>Live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ctr" fontAlgn="b"/>
                      <a:r>
                        <a:rPr lang="en-US" sz="1200" b="0" i="0" u="none" strike="noStrike" dirty="0">
                          <a:solidFill>
                            <a:srgbClr val="000000"/>
                          </a:solidFill>
                          <a:effectLst/>
                          <a:latin typeface="Calibri" panose="020F0502020204030204" pitchFamily="34" charset="0"/>
                        </a:rPr>
                        <a:t>*Unit 71</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200" b="0" i="0" u="none" strike="noStrike" dirty="0">
                          <a:solidFill>
                            <a:srgbClr val="000000"/>
                          </a:solidFill>
                          <a:effectLst/>
                          <a:latin typeface="Calibri" panose="020F0502020204030204" pitchFamily="34" charset="0"/>
                        </a:rPr>
                        <a:t>Division of Vector Borne Diseases- Dengue Branch</a:t>
                      </a:r>
                    </a:p>
                  </a:txBody>
                  <a:tcPr marL="12192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28659276"/>
                  </a:ext>
                </a:extLst>
              </a:tr>
              <a:tr h="182880">
                <a:tc>
                  <a:txBody>
                    <a:bodyPr/>
                    <a:lstStyle/>
                    <a:p>
                      <a:pPr algn="ctr" fontAlgn="b"/>
                      <a:r>
                        <a:rPr lang="en-US" sz="1200" b="0" i="0" u="none" strike="noStrike" dirty="0">
                          <a:solidFill>
                            <a:srgbClr val="000000"/>
                          </a:solidFill>
                          <a:effectLst/>
                          <a:latin typeface="Calibri" panose="020F0502020204030204" pitchFamily="34" charset="0"/>
                        </a:rPr>
                        <a:t>Live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ctr" fontAlgn="b"/>
                      <a:r>
                        <a:rPr lang="en-US" sz="1200" b="0" i="0" u="none" strike="noStrike" dirty="0">
                          <a:solidFill>
                            <a:srgbClr val="000000"/>
                          </a:solidFill>
                          <a:effectLst/>
                          <a:latin typeface="Calibri" panose="020F0502020204030204" pitchFamily="34" charset="0"/>
                        </a:rPr>
                        <a:t>*Unit 81-Z</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200" b="0" i="0" u="none" strike="noStrike" dirty="0">
                          <a:solidFill>
                            <a:srgbClr val="000000"/>
                          </a:solidFill>
                          <a:effectLst/>
                          <a:latin typeface="Calibri" panose="020F0502020204030204" pitchFamily="34" charset="0"/>
                        </a:rPr>
                        <a:t>MMR Surge Capacity</a:t>
                      </a:r>
                    </a:p>
                  </a:txBody>
                  <a:tcPr marL="12192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91077366"/>
                  </a:ext>
                </a:extLst>
              </a:tr>
              <a:tr h="182880">
                <a:tc>
                  <a:txBody>
                    <a:bodyPr/>
                    <a:lstStyle/>
                    <a:p>
                      <a:pPr algn="ctr" fontAlgn="b"/>
                      <a:r>
                        <a:rPr lang="en-US" sz="1200" b="0" i="0" u="none" strike="noStrike">
                          <a:solidFill>
                            <a:srgbClr val="000000"/>
                          </a:solidFill>
                          <a:effectLst/>
                          <a:latin typeface="Calibri" panose="020F0502020204030204" pitchFamily="34" charset="0"/>
                        </a:rPr>
                        <a:t>Live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ctr" fontAlgn="b"/>
                      <a:r>
                        <a:rPr lang="en-US" sz="1200" b="0" i="0" u="none" strike="noStrike" dirty="0">
                          <a:solidFill>
                            <a:srgbClr val="000000"/>
                          </a:solidFill>
                          <a:effectLst/>
                          <a:latin typeface="Calibri" panose="020F0502020204030204" pitchFamily="34" charset="0"/>
                        </a:rPr>
                        <a:t>*Unit 187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fontAlgn="b"/>
                      <a:r>
                        <a:rPr lang="en-US" sz="1200" b="0" i="0" u="none" strike="noStrike" dirty="0">
                          <a:solidFill>
                            <a:srgbClr val="000000"/>
                          </a:solidFill>
                          <a:effectLst/>
                          <a:latin typeface="Calibri" panose="020F0502020204030204" pitchFamily="34" charset="0"/>
                        </a:rPr>
                        <a:t>Rotavirus Unit</a:t>
                      </a:r>
                    </a:p>
                  </a:txBody>
                  <a:tcPr marL="12192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4791328"/>
                  </a:ext>
                </a:extLst>
              </a:tr>
              <a:tr h="182880">
                <a:tc>
                  <a:txBody>
                    <a:bodyPr/>
                    <a:lstStyle/>
                    <a:p>
                      <a:pPr algn="ctr" fontAlgn="b"/>
                      <a:r>
                        <a:rPr lang="en-US" sz="1200" b="0" i="0" u="none" strike="noStrike">
                          <a:solidFill>
                            <a:srgbClr val="000000"/>
                          </a:solidFill>
                          <a:effectLst/>
                          <a:latin typeface="Calibri" panose="020F0502020204030204" pitchFamily="34" charset="0"/>
                        </a:rPr>
                        <a:t>Live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ctr" fontAlgn="b"/>
                      <a:r>
                        <a:rPr lang="en-US" sz="1200" b="0" i="0" u="none" strike="noStrike">
                          <a:solidFill>
                            <a:srgbClr val="000000"/>
                          </a:solidFill>
                          <a:effectLst/>
                          <a:latin typeface="Calibri" panose="020F0502020204030204" pitchFamily="34" charset="0"/>
                        </a:rPr>
                        <a:t>Unit 52</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panose="020F0502020204030204" pitchFamily="34" charset="0"/>
                        </a:rPr>
                        <a:t>Parasitology</a:t>
                      </a:r>
                    </a:p>
                  </a:txBody>
                  <a:tcPr marL="12192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03445727"/>
                  </a:ext>
                </a:extLst>
              </a:tr>
              <a:tr h="182880">
                <a:tc>
                  <a:txBody>
                    <a:bodyPr/>
                    <a:lstStyle/>
                    <a:p>
                      <a:pPr algn="ctr" fontAlgn="b"/>
                      <a:r>
                        <a:rPr lang="en-US" sz="1200" b="0" i="0" u="none" strike="noStrike">
                          <a:solidFill>
                            <a:srgbClr val="000000"/>
                          </a:solidFill>
                          <a:effectLst/>
                          <a:latin typeface="Calibri" panose="020F0502020204030204" pitchFamily="34" charset="0"/>
                        </a:rPr>
                        <a:t>Live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ctr" fontAlgn="b"/>
                      <a:r>
                        <a:rPr lang="en-US" sz="1200" b="0" i="0" u="none" strike="noStrike">
                          <a:solidFill>
                            <a:srgbClr val="000000"/>
                          </a:solidFill>
                          <a:effectLst/>
                          <a:latin typeface="Calibri" panose="020F0502020204030204" pitchFamily="34" charset="0"/>
                        </a:rPr>
                        <a:t>Unit 57</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panose="020F0502020204030204" pitchFamily="34" charset="0"/>
                        </a:rPr>
                        <a:t>Parasitic Serology</a:t>
                      </a:r>
                    </a:p>
                  </a:txBody>
                  <a:tcPr marL="12192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52259350"/>
                  </a:ext>
                </a:extLst>
              </a:tr>
              <a:tr h="182880">
                <a:tc>
                  <a:txBody>
                    <a:bodyPr/>
                    <a:lstStyle/>
                    <a:p>
                      <a:pPr algn="ctr" fontAlgn="b"/>
                      <a:r>
                        <a:rPr lang="en-US" sz="1200" b="0" i="0" u="none" strike="noStrike">
                          <a:solidFill>
                            <a:srgbClr val="000000"/>
                          </a:solidFill>
                          <a:effectLst/>
                          <a:latin typeface="Calibri" panose="020F0502020204030204" pitchFamily="34" charset="0"/>
                        </a:rPr>
                        <a:t>Live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ctr" fontAlgn="b"/>
                      <a:r>
                        <a:rPr lang="en-US" sz="1200" b="0" i="0" u="none" strike="noStrike" dirty="0">
                          <a:solidFill>
                            <a:srgbClr val="000000"/>
                          </a:solidFill>
                          <a:effectLst/>
                          <a:latin typeface="Calibri" panose="020F0502020204030204" pitchFamily="34" charset="0"/>
                        </a:rPr>
                        <a:t>Unit 81</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panose="020F0502020204030204" pitchFamily="34" charset="0"/>
                        </a:rPr>
                        <a:t>Viral Vaccine Preventable Diseases Branch</a:t>
                      </a:r>
                    </a:p>
                  </a:txBody>
                  <a:tcPr marL="12192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25780987"/>
                  </a:ext>
                </a:extLst>
              </a:tr>
              <a:tr h="182880">
                <a:tc>
                  <a:txBody>
                    <a:bodyPr/>
                    <a:lstStyle/>
                    <a:p>
                      <a:pPr algn="ctr" fontAlgn="b"/>
                      <a:r>
                        <a:rPr lang="en-US" sz="1200" b="0" i="0" u="none" strike="noStrike">
                          <a:solidFill>
                            <a:srgbClr val="000000"/>
                          </a:solidFill>
                          <a:effectLst/>
                          <a:latin typeface="Calibri" panose="020F0502020204030204" pitchFamily="34" charset="0"/>
                        </a:rPr>
                        <a:t>Live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ctr" fontAlgn="b"/>
                      <a:r>
                        <a:rPr lang="en-US" sz="1200" b="0" i="0" u="none" strike="noStrike" dirty="0">
                          <a:solidFill>
                            <a:srgbClr val="000000"/>
                          </a:solidFill>
                          <a:effectLst/>
                          <a:latin typeface="Calibri" panose="020F0502020204030204" pitchFamily="34" charset="0"/>
                        </a:rPr>
                        <a:t>Unit 29</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panose="020F0502020204030204" pitchFamily="34" charset="0"/>
                        </a:rPr>
                        <a:t>National Tuberculosis Reference Laboratory</a:t>
                      </a:r>
                    </a:p>
                  </a:txBody>
                  <a:tcPr marL="12192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26679541"/>
                  </a:ext>
                </a:extLst>
              </a:tr>
              <a:tr h="182880">
                <a:tc>
                  <a:txBody>
                    <a:bodyPr/>
                    <a:lstStyle/>
                    <a:p>
                      <a:pPr algn="ctr" fontAlgn="b"/>
                      <a:r>
                        <a:rPr lang="en-US" sz="1200" b="0" i="0" u="none" strike="noStrike">
                          <a:solidFill>
                            <a:srgbClr val="000000"/>
                          </a:solidFill>
                          <a:effectLst/>
                          <a:latin typeface="Calibri" panose="020F0502020204030204" pitchFamily="34" charset="0"/>
                        </a:rPr>
                        <a:t>Live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ctr" fontAlgn="b"/>
                      <a:r>
                        <a:rPr lang="en-US" sz="1200" b="0" i="0" u="none" strike="noStrike">
                          <a:solidFill>
                            <a:srgbClr val="000000"/>
                          </a:solidFill>
                          <a:effectLst/>
                          <a:latin typeface="Calibri" panose="020F0502020204030204" pitchFamily="34" charset="0"/>
                        </a:rPr>
                        <a:t>Unit 80</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panose="020F0502020204030204" pitchFamily="34" charset="0"/>
                        </a:rPr>
                        <a:t>Viral Vaccine Preventable Diseases Branch</a:t>
                      </a:r>
                    </a:p>
                  </a:txBody>
                  <a:tcPr marL="12192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6769079"/>
                  </a:ext>
                </a:extLst>
              </a:tr>
              <a:tr h="182880">
                <a:tc>
                  <a:txBody>
                    <a:bodyPr/>
                    <a:lstStyle/>
                    <a:p>
                      <a:pPr algn="ctr" fontAlgn="b"/>
                      <a:r>
                        <a:rPr lang="en-US" sz="1200" b="0" i="0" u="none" strike="noStrike">
                          <a:solidFill>
                            <a:srgbClr val="000000"/>
                          </a:solidFill>
                          <a:effectLst/>
                          <a:latin typeface="Calibri" panose="020F0502020204030204" pitchFamily="34" charset="0"/>
                        </a:rPr>
                        <a:t>Live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ctr" fontAlgn="b"/>
                      <a:r>
                        <a:rPr lang="en-US" sz="1200" b="0" i="0" u="none" strike="noStrike" dirty="0">
                          <a:solidFill>
                            <a:srgbClr val="000000"/>
                          </a:solidFill>
                          <a:effectLst/>
                          <a:latin typeface="Calibri" panose="020F0502020204030204" pitchFamily="34" charset="0"/>
                        </a:rPr>
                        <a:t>Unit 225</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panose="020F0502020204030204" pitchFamily="34" charset="0"/>
                        </a:rPr>
                        <a:t>Polio Population Immunity and Clinical Trials</a:t>
                      </a:r>
                    </a:p>
                  </a:txBody>
                  <a:tcPr marL="12192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31265760"/>
                  </a:ext>
                </a:extLst>
              </a:tr>
              <a:tr h="182880">
                <a:tc>
                  <a:txBody>
                    <a:bodyPr/>
                    <a:lstStyle/>
                    <a:p>
                      <a:pPr algn="ctr" fontAlgn="b"/>
                      <a:r>
                        <a:rPr lang="en-US" sz="1200" b="0" i="0" u="none" strike="noStrike">
                          <a:solidFill>
                            <a:srgbClr val="000000"/>
                          </a:solidFill>
                          <a:effectLst/>
                          <a:latin typeface="Calibri" panose="020F0502020204030204" pitchFamily="34" charset="0"/>
                        </a:rPr>
                        <a:t>Live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ctr" fontAlgn="b"/>
                      <a:r>
                        <a:rPr lang="en-US" sz="1200" b="0" i="0" u="none" strike="noStrike" dirty="0">
                          <a:solidFill>
                            <a:srgbClr val="000000"/>
                          </a:solidFill>
                          <a:effectLst/>
                          <a:latin typeface="Calibri" panose="020F0502020204030204" pitchFamily="34" charset="0"/>
                        </a:rPr>
                        <a:t>Unit 26</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panose="020F0502020204030204" pitchFamily="34" charset="0"/>
                        </a:rPr>
                        <a:t>National Botulism Laboratory</a:t>
                      </a:r>
                    </a:p>
                  </a:txBody>
                  <a:tcPr marL="12192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3313749"/>
                  </a:ext>
                </a:extLst>
              </a:tr>
              <a:tr h="182880">
                <a:tc>
                  <a:txBody>
                    <a:bodyPr/>
                    <a:lstStyle/>
                    <a:p>
                      <a:pPr algn="ctr" fontAlgn="b"/>
                      <a:r>
                        <a:rPr lang="en-US" sz="1200" b="0" i="0" u="none" strike="noStrike">
                          <a:solidFill>
                            <a:srgbClr val="000000"/>
                          </a:solidFill>
                          <a:effectLst/>
                          <a:latin typeface="Calibri" panose="020F0502020204030204" pitchFamily="34" charset="0"/>
                        </a:rPr>
                        <a:t>Live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E0B4"/>
                    </a:solidFill>
                  </a:tcPr>
                </a:tc>
                <a:tc>
                  <a:txBody>
                    <a:bodyPr/>
                    <a:lstStyle/>
                    <a:p>
                      <a:pPr algn="ctr" fontAlgn="b"/>
                      <a:r>
                        <a:rPr lang="en-US" sz="1200" b="0" i="0" u="none" strike="noStrike" dirty="0">
                          <a:solidFill>
                            <a:srgbClr val="000000"/>
                          </a:solidFill>
                          <a:effectLst/>
                          <a:latin typeface="Calibri" panose="020F0502020204030204" pitchFamily="34" charset="0"/>
                        </a:rPr>
                        <a:t>Unit 53</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panose="020F0502020204030204" pitchFamily="34" charset="0"/>
                        </a:rPr>
                        <a:t>Water, Sanitation and Hygiene Laboratory</a:t>
                      </a:r>
                    </a:p>
                  </a:txBody>
                  <a:tcPr marL="12192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5451315"/>
                  </a:ext>
                </a:extLst>
              </a:tr>
              <a:tr h="182880">
                <a:tc>
                  <a:txBody>
                    <a:bodyPr/>
                    <a:lstStyle/>
                    <a:p>
                      <a:pPr algn="ctr" fontAlgn="b"/>
                      <a:r>
                        <a:rPr lang="en-US" sz="1200" b="0" i="0" u="none" strike="noStrike" dirty="0">
                          <a:solidFill>
                            <a:srgbClr val="000000"/>
                          </a:solidFill>
                          <a:effectLst/>
                          <a:latin typeface="Calibri" panose="020F0502020204030204" pitchFamily="34" charset="0"/>
                        </a:rPr>
                        <a:t>Upcoming</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0" i="0" u="none" strike="noStrike" dirty="0">
                          <a:solidFill>
                            <a:srgbClr val="000000"/>
                          </a:solidFill>
                          <a:effectLst/>
                          <a:latin typeface="Calibri" panose="020F0502020204030204" pitchFamily="34" charset="0"/>
                        </a:rPr>
                        <a:t>Unit 47</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l">
                        <a:spcBef>
                          <a:spcPts val="0"/>
                        </a:spcBef>
                        <a:spcAft>
                          <a:spcPts val="0"/>
                        </a:spcAft>
                      </a:pPr>
                      <a:r>
                        <a:rPr lang="en-US" sz="1200" b="0" i="0" u="none" strike="noStrike" kern="1200" dirty="0">
                          <a:solidFill>
                            <a:srgbClr val="000000"/>
                          </a:solidFill>
                          <a:effectLst/>
                          <a:latin typeface="Calibri" panose="020F0502020204030204" pitchFamily="34" charset="0"/>
                          <a:ea typeface="+mn-ea"/>
                          <a:cs typeface="+mn-cs"/>
                        </a:rPr>
                        <a:t>Poxvirus Laboratory/Poxvirus and Rabies Branch</a:t>
                      </a:r>
                    </a:p>
                  </a:txBody>
                  <a:tcPr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85828357"/>
                  </a:ext>
                </a:extLst>
              </a:tr>
              <a:tr h="182880">
                <a:tc>
                  <a:txBody>
                    <a:bodyPr/>
                    <a:lstStyle/>
                    <a:p>
                      <a:pPr algn="ctr" fontAlgn="b"/>
                      <a:r>
                        <a:rPr lang="en-US" sz="1200" b="0" i="0" u="none" strike="noStrike" dirty="0">
                          <a:solidFill>
                            <a:srgbClr val="000000"/>
                          </a:solidFill>
                          <a:effectLst/>
                          <a:latin typeface="Calibri" panose="020F0502020204030204" pitchFamily="34" charset="0"/>
                        </a:rPr>
                        <a:t>Upcoming</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0" i="0" u="none" strike="noStrike" dirty="0">
                          <a:solidFill>
                            <a:srgbClr val="000000"/>
                          </a:solidFill>
                          <a:effectLst/>
                          <a:latin typeface="Calibri" panose="020F0502020204030204" pitchFamily="34" charset="0"/>
                        </a:rPr>
                        <a:t>Unit 33</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panose="020F0502020204030204" pitchFamily="34" charset="0"/>
                        </a:rPr>
                        <a:t>Pneumonia Response and Surveillance Laboratory</a:t>
                      </a:r>
                    </a:p>
                  </a:txBody>
                  <a:tcPr marL="12192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29384670"/>
                  </a:ext>
                </a:extLst>
              </a:tr>
              <a:tr h="182880">
                <a:tc>
                  <a:txBody>
                    <a:bodyPr/>
                    <a:lstStyle/>
                    <a:p>
                      <a:pPr algn="ctr" fontAlgn="b"/>
                      <a:r>
                        <a:rPr lang="en-US" sz="1200" b="0" i="0" u="none" strike="noStrike">
                          <a:solidFill>
                            <a:srgbClr val="000000"/>
                          </a:solidFill>
                          <a:effectLst/>
                          <a:latin typeface="Calibri" panose="020F0502020204030204" pitchFamily="34" charset="0"/>
                        </a:rPr>
                        <a:t>Upcoming</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0" i="0" u="none" strike="noStrike" dirty="0">
                          <a:solidFill>
                            <a:srgbClr val="000000"/>
                          </a:solidFill>
                          <a:effectLst/>
                          <a:latin typeface="Calibri" panose="020F0502020204030204" pitchFamily="34" charset="0"/>
                        </a:rPr>
                        <a:t>Unit 77</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panose="020F0502020204030204" pitchFamily="34" charset="0"/>
                        </a:rPr>
                        <a:t>HIV Reference Laboratory</a:t>
                      </a:r>
                    </a:p>
                  </a:txBody>
                  <a:tcPr marL="12192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43828866"/>
                  </a:ext>
                </a:extLst>
              </a:tr>
              <a:tr h="182880">
                <a:tc>
                  <a:txBody>
                    <a:bodyPr/>
                    <a:lstStyle/>
                    <a:p>
                      <a:pPr algn="ctr" fontAlgn="b"/>
                      <a:r>
                        <a:rPr lang="en-US" sz="1200" b="0" i="0" u="none" strike="noStrike">
                          <a:solidFill>
                            <a:srgbClr val="000000"/>
                          </a:solidFill>
                          <a:effectLst/>
                          <a:latin typeface="Calibri" panose="020F0502020204030204" pitchFamily="34" charset="0"/>
                        </a:rPr>
                        <a:t>Upcoming</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0" i="0" u="none" strike="noStrike" dirty="0">
                          <a:solidFill>
                            <a:srgbClr val="000000"/>
                          </a:solidFill>
                          <a:effectLst/>
                          <a:latin typeface="Calibri" panose="020F0502020204030204" pitchFamily="34" charset="0"/>
                        </a:rPr>
                        <a:t>Unit 89</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panose="020F0502020204030204" pitchFamily="34" charset="0"/>
                        </a:rPr>
                        <a:t>Rabies Clinical Laboratory</a:t>
                      </a:r>
                    </a:p>
                  </a:txBody>
                  <a:tcPr marL="12192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82381580"/>
                  </a:ext>
                </a:extLst>
              </a:tr>
              <a:tr h="182880">
                <a:tc>
                  <a:txBody>
                    <a:bodyPr/>
                    <a:lstStyle/>
                    <a:p>
                      <a:pPr algn="ctr" fontAlgn="b"/>
                      <a:r>
                        <a:rPr lang="en-US" sz="1200" b="0" i="0" u="none" strike="noStrike" dirty="0">
                          <a:solidFill>
                            <a:srgbClr val="000000"/>
                          </a:solidFill>
                          <a:effectLst/>
                          <a:latin typeface="Calibri" panose="020F0502020204030204" pitchFamily="34" charset="0"/>
                        </a:rPr>
                        <a:t>Upcoming</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fontAlgn="b"/>
                      <a:r>
                        <a:rPr lang="en-US" sz="1200" b="0" i="0" u="none" strike="noStrike" dirty="0">
                          <a:solidFill>
                            <a:srgbClr val="000000"/>
                          </a:solidFill>
                          <a:effectLst/>
                          <a:latin typeface="Calibri" panose="020F0502020204030204" pitchFamily="34" charset="0"/>
                        </a:rPr>
                        <a:t>Unit 76</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panose="020F0502020204030204" pitchFamily="34" charset="0"/>
                        </a:rPr>
                        <a:t>Polio Diagnostics Unit</a:t>
                      </a:r>
                    </a:p>
                  </a:txBody>
                  <a:tcPr marL="12192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88925396"/>
                  </a:ext>
                </a:extLst>
              </a:tr>
            </a:tbl>
          </a:graphicData>
        </a:graphic>
      </p:graphicFrame>
      <p:sp>
        <p:nvSpPr>
          <p:cNvPr id="6" name="TextBox 5">
            <a:extLst>
              <a:ext uri="{FF2B5EF4-FFF2-40B4-BE49-F238E27FC236}">
                <a16:creationId xmlns:a16="http://schemas.microsoft.com/office/drawing/2014/main" id="{46ADEE72-7268-46B9-8B99-494C0D84CE86}"/>
              </a:ext>
            </a:extLst>
          </p:cNvPr>
          <p:cNvSpPr txBox="1"/>
          <p:nvPr/>
        </p:nvSpPr>
        <p:spPr>
          <a:xfrm>
            <a:off x="4126108" y="6412976"/>
            <a:ext cx="4253315" cy="338554"/>
          </a:xfrm>
          <a:prstGeom prst="rect">
            <a:avLst/>
          </a:prstGeom>
          <a:noFill/>
        </p:spPr>
        <p:txBody>
          <a:bodyPr wrap="square" rtlCol="0">
            <a:spAutoFit/>
          </a:bodyPr>
          <a:lstStyle/>
          <a:p>
            <a:r>
              <a:rPr lang="en-US" sz="1600" dirty="0"/>
              <a:t>* This Unit is Live for COVID Tests Only</a:t>
            </a:r>
          </a:p>
        </p:txBody>
      </p:sp>
    </p:spTree>
    <p:extLst>
      <p:ext uri="{BB962C8B-B14F-4D97-AF65-F5344CB8AC3E}">
        <p14:creationId xmlns:p14="http://schemas.microsoft.com/office/powerpoint/2010/main" val="181315658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767DF-BB0A-4C6E-AD51-052A550D7AE7}"/>
              </a:ext>
            </a:extLst>
          </p:cNvPr>
          <p:cNvSpPr txBox="1">
            <a:spLocks noGrp="1"/>
          </p:cNvSpPr>
          <p:nvPr>
            <p:ph type="title"/>
          </p:nvPr>
        </p:nvSpPr>
        <p:spPr>
          <a:xfrm>
            <a:off x="327849" y="276793"/>
            <a:ext cx="8484863" cy="854991"/>
          </a:xfrm>
        </p:spPr>
        <p:txBody>
          <a:bodyPr/>
          <a:lstStyle/>
          <a:p>
            <a:pPr lvl="0"/>
            <a:br>
              <a:rPr lang="en-US" dirty="0"/>
            </a:br>
            <a:br>
              <a:rPr lang="en-US" dirty="0"/>
            </a:br>
            <a:r>
              <a:rPr lang="en-US" dirty="0"/>
              <a:t>Which Tests are Being Reported?</a:t>
            </a:r>
            <a:br>
              <a:rPr lang="en-US" dirty="0"/>
            </a:br>
            <a:endParaRPr lang="en-US" sz="2667" dirty="0"/>
          </a:p>
        </p:txBody>
      </p:sp>
      <p:sp>
        <p:nvSpPr>
          <p:cNvPr id="7" name="Rectangle 1">
            <a:extLst>
              <a:ext uri="{FF2B5EF4-FFF2-40B4-BE49-F238E27FC236}">
                <a16:creationId xmlns:a16="http://schemas.microsoft.com/office/drawing/2014/main" id="{C777E8FF-2403-4A7B-9888-2E1BCE81C8F7}"/>
              </a:ext>
            </a:extLst>
          </p:cNvPr>
          <p:cNvSpPr txBox="1">
            <a:spLocks noChangeArrowheads="1"/>
          </p:cNvSpPr>
          <p:nvPr/>
        </p:nvSpPr>
        <p:spPr bwMode="auto">
          <a:xfrm>
            <a:off x="327849" y="1069347"/>
            <a:ext cx="8551333" cy="4719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anchor="ctr" anchorCtr="0" compatLnSpc="1">
            <a:prstTxWarp prst="textNoShape">
              <a:avLst/>
            </a:prstTxWarp>
            <a:spAutoFit/>
          </a:bodyPr>
          <a:lstStyle>
            <a:lvl1pPr marL="257175" marR="0" lvl="0" indent="-257175" algn="l" defTabSz="914400" rtl="0" eaLnBrk="0" fontAlgn="base" hangingPunct="0">
              <a:lnSpc>
                <a:spcPct val="100000"/>
              </a:lnSpc>
              <a:spcBef>
                <a:spcPct val="0"/>
              </a:spcBef>
              <a:spcAft>
                <a:spcPct val="0"/>
              </a:spcAft>
              <a:buSzPct val="100000"/>
              <a:buFont typeface="Arial" pitchFamily="34"/>
              <a:buChar char="•"/>
              <a:tabLst/>
              <a:defRPr lang="en-US" sz="2400" b="0" i="0" u="none" strike="noStrike" kern="1200" cap="none" spc="0" baseline="0">
                <a:solidFill>
                  <a:schemeClr val="tx1"/>
                </a:solidFill>
                <a:uFillTx/>
                <a:latin typeface="Arial" panose="020B0604020202020204" pitchFamily="34" charset="0"/>
              </a:defRPr>
            </a:lvl1pPr>
            <a:lvl2pPr marL="557217" marR="0" lvl="1" indent="-214317" algn="l" defTabSz="914400" rtl="0" eaLnBrk="0" fontAlgn="base" hangingPunct="0">
              <a:lnSpc>
                <a:spcPct val="100000"/>
              </a:lnSpc>
              <a:spcBef>
                <a:spcPct val="0"/>
              </a:spcBef>
              <a:spcAft>
                <a:spcPct val="0"/>
              </a:spcAft>
              <a:buSzPct val="100000"/>
              <a:buFont typeface="Arial" pitchFamily="34"/>
              <a:buChar char="–"/>
              <a:tabLst/>
              <a:defRPr lang="en-US" sz="2100" b="0" i="0" u="none" strike="noStrike" kern="1200" cap="none" spc="0" baseline="0">
                <a:solidFill>
                  <a:schemeClr val="tx1"/>
                </a:solidFill>
                <a:uFillTx/>
                <a:latin typeface="Arial" panose="020B0604020202020204" pitchFamily="34" charset="0"/>
              </a:defRPr>
            </a:lvl2pPr>
            <a:lvl3pPr marL="857250" marR="0" lvl="2" indent="-171450" algn="l" defTabSz="914400" rtl="0" eaLnBrk="0" fontAlgn="base" hangingPunct="0">
              <a:lnSpc>
                <a:spcPct val="100000"/>
              </a:lnSpc>
              <a:spcBef>
                <a:spcPct val="0"/>
              </a:spcBef>
              <a:spcAft>
                <a:spcPct val="0"/>
              </a:spcAft>
              <a:buSzPct val="100000"/>
              <a:buFont typeface="Arial" pitchFamily="34"/>
              <a:buChar char="•"/>
              <a:tabLst/>
              <a:defRPr lang="en-US" sz="1800" b="0" i="0" u="none" strike="noStrike" kern="1200" cap="none" spc="0" baseline="0">
                <a:solidFill>
                  <a:schemeClr val="tx1"/>
                </a:solidFill>
                <a:uFillTx/>
                <a:latin typeface="Arial" panose="020B0604020202020204" pitchFamily="34" charset="0"/>
              </a:defRPr>
            </a:lvl3pPr>
            <a:lvl4pPr marL="1200150" marR="0" lvl="3" indent="-171450" algn="l" defTabSz="914400" rtl="0" eaLnBrk="0" fontAlgn="base" hangingPunct="0">
              <a:lnSpc>
                <a:spcPct val="100000"/>
              </a:lnSpc>
              <a:spcBef>
                <a:spcPct val="0"/>
              </a:spcBef>
              <a:spcAft>
                <a:spcPct val="0"/>
              </a:spcAft>
              <a:buSzPct val="100000"/>
              <a:buFont typeface="Arial" pitchFamily="34"/>
              <a:buChar char="–"/>
              <a:tabLst/>
              <a:defRPr lang="en-US" sz="1500" b="0" i="0" u="none" strike="noStrike" kern="1200" cap="none" spc="0" baseline="0">
                <a:solidFill>
                  <a:schemeClr val="tx1"/>
                </a:solidFill>
                <a:uFillTx/>
                <a:latin typeface="Arial" panose="020B0604020202020204" pitchFamily="34" charset="0"/>
              </a:defRPr>
            </a:lvl4pPr>
            <a:lvl5pPr marL="1543050" marR="0" lvl="4" indent="-171450" algn="l" defTabSz="914400" rtl="0" eaLnBrk="0" fontAlgn="base" hangingPunct="0">
              <a:lnSpc>
                <a:spcPct val="100000"/>
              </a:lnSpc>
              <a:spcBef>
                <a:spcPct val="0"/>
              </a:spcBef>
              <a:spcAft>
                <a:spcPct val="0"/>
              </a:spcAft>
              <a:buSzPct val="100000"/>
              <a:buFont typeface="Arial" pitchFamily="34"/>
              <a:buChar char="»"/>
              <a:tabLst/>
              <a:defRPr lang="en-US" sz="1500" b="0" i="0" u="none" strike="noStrike" kern="1200" cap="none" spc="0" baseline="0">
                <a:solidFill>
                  <a:schemeClr val="tx1"/>
                </a:solidFill>
                <a:uFillTx/>
                <a:latin typeface="Arial" panose="020B0604020202020204" pitchFamily="34" charset="0"/>
              </a:defRPr>
            </a:lvl5pPr>
            <a:lvl6pPr marL="2514600" indent="-228600" algn="l" defTabSz="914400" rtl="0" eaLnBrk="0" fontAlgn="base" latinLnBrk="0" hangingPunct="0">
              <a:lnSpc>
                <a:spcPct val="90000"/>
              </a:lnSpc>
              <a:spcBef>
                <a:spcPct val="0"/>
              </a:spcBef>
              <a:spcAft>
                <a:spcPct val="0"/>
              </a:spcAft>
              <a:buFont typeface="Arial" panose="020B0604020202020204" pitchFamily="34" charset="0"/>
              <a:buChar char="•"/>
              <a:defRPr sz="1800" kern="1200">
                <a:solidFill>
                  <a:schemeClr val="tx1"/>
                </a:solidFill>
                <a:latin typeface="Arial" panose="020B0604020202020204" pitchFamily="34" charset="0"/>
                <a:ea typeface="+mn-ea"/>
                <a:cs typeface="+mn-cs"/>
              </a:defRPr>
            </a:lvl6pPr>
            <a:lvl7pPr marL="2971800" indent="-228600" algn="l" defTabSz="914400" rtl="0" eaLnBrk="0" fontAlgn="base" latinLnBrk="0" hangingPunct="0">
              <a:lnSpc>
                <a:spcPct val="90000"/>
              </a:lnSpc>
              <a:spcBef>
                <a:spcPct val="0"/>
              </a:spcBef>
              <a:spcAft>
                <a:spcPct val="0"/>
              </a:spcAft>
              <a:buFont typeface="Arial" panose="020B0604020202020204" pitchFamily="34" charset="0"/>
              <a:buChar char="•"/>
              <a:defRPr sz="1800" kern="1200">
                <a:solidFill>
                  <a:schemeClr val="tx1"/>
                </a:solidFill>
                <a:latin typeface="Arial" panose="020B0604020202020204" pitchFamily="34" charset="0"/>
                <a:ea typeface="+mn-ea"/>
                <a:cs typeface="+mn-cs"/>
              </a:defRPr>
            </a:lvl7pPr>
            <a:lvl8pPr marL="3429000" indent="-228600" algn="l" defTabSz="914400" rtl="0" eaLnBrk="0" fontAlgn="base" latinLnBrk="0" hangingPunct="0">
              <a:lnSpc>
                <a:spcPct val="90000"/>
              </a:lnSpc>
              <a:spcBef>
                <a:spcPct val="0"/>
              </a:spcBef>
              <a:spcAft>
                <a:spcPct val="0"/>
              </a:spcAft>
              <a:buFont typeface="Arial" panose="020B0604020202020204" pitchFamily="34" charset="0"/>
              <a:buChar char="•"/>
              <a:defRPr sz="1800" kern="1200">
                <a:solidFill>
                  <a:schemeClr val="tx1"/>
                </a:solidFill>
                <a:latin typeface="Arial" panose="020B0604020202020204" pitchFamily="34" charset="0"/>
                <a:ea typeface="+mn-ea"/>
                <a:cs typeface="+mn-cs"/>
              </a:defRPr>
            </a:lvl8pPr>
            <a:lvl9pPr marL="3886200" indent="-228600" algn="l" defTabSz="914400" rtl="0" eaLnBrk="0" fontAlgn="base" latinLnBrk="0" hangingPunct="0">
              <a:lnSpc>
                <a:spcPct val="90000"/>
              </a:lnSpc>
              <a:spcBef>
                <a:spcPct val="0"/>
              </a:spcBef>
              <a:spcAft>
                <a:spcPct val="0"/>
              </a:spcAft>
              <a:buFont typeface="Arial" panose="020B0604020202020204" pitchFamily="34" charset="0"/>
              <a:buChar char="•"/>
              <a:defRPr sz="1800" kern="1200">
                <a:solidFill>
                  <a:schemeClr val="tx1"/>
                </a:solidFill>
                <a:latin typeface="Arial" panose="020B0604020202020204" pitchFamily="34" charset="0"/>
                <a:ea typeface="+mn-ea"/>
                <a:cs typeface="+mn-cs"/>
              </a:defRPr>
            </a:lvl9pPr>
          </a:lstStyle>
          <a:p>
            <a:pPr eaLnBrk="1" fontAlgn="auto">
              <a:spcAft>
                <a:spcPts val="0"/>
              </a:spcAft>
              <a:buClr>
                <a:srgbClr val="E25423"/>
              </a:buClr>
              <a:buFont typeface="Wingdings" pitchFamily="2"/>
              <a:buChar char="§"/>
            </a:pPr>
            <a:r>
              <a:rPr lang="en-US" altLang="en-US" sz="2133" dirty="0">
                <a:latin typeface="Calibri" panose="020F0502020204030204" pitchFamily="34" charset="0"/>
              </a:rPr>
              <a:t>Only those tests that are CLIA reportable, with results sent back to the submitter, are configured for HL7 messaging. </a:t>
            </a:r>
          </a:p>
          <a:p>
            <a:pPr marL="742925" lvl="2" indent="-342891" eaLnBrk="1" fontAlgn="auto">
              <a:spcAft>
                <a:spcPts val="0"/>
              </a:spcAft>
              <a:buClr>
                <a:srgbClr val="E25423"/>
              </a:buClr>
              <a:buFont typeface="Wingdings" pitchFamily="2"/>
              <a:buChar char="§"/>
            </a:pPr>
            <a:r>
              <a:rPr lang="en-US" altLang="en-US" sz="1867" dirty="0">
                <a:latin typeface="Calibri" panose="020F0502020204030204" pitchFamily="34" charset="0"/>
              </a:rPr>
              <a:t>The HL7 Team maintains a master list of all tests that are currently reported via HL7 messaging</a:t>
            </a:r>
          </a:p>
          <a:p>
            <a:pPr>
              <a:buClr>
                <a:srgbClr val="C00000"/>
              </a:buClr>
              <a:buSzTx/>
              <a:buFont typeface="Wingdings" panose="05000000000000000000" pitchFamily="2" charset="2"/>
              <a:buChar char="§"/>
            </a:pPr>
            <a:endParaRPr lang="en-US" altLang="en-US" sz="2133" dirty="0">
              <a:latin typeface="+mn-lt"/>
            </a:endParaRPr>
          </a:p>
          <a:p>
            <a:pPr eaLnBrk="1" fontAlgn="auto">
              <a:spcAft>
                <a:spcPts val="0"/>
              </a:spcAft>
              <a:buClr>
                <a:srgbClr val="E25423"/>
              </a:buClr>
              <a:buFont typeface="Wingdings" pitchFamily="2"/>
              <a:buChar char="§"/>
            </a:pPr>
            <a:r>
              <a:rPr lang="en-US" altLang="en-US" sz="2133" dirty="0">
                <a:latin typeface="Calibri" panose="020F0502020204030204" pitchFamily="34" charset="0"/>
              </a:rPr>
              <a:t>For each CDC lab that goes live with HL7 messaging, a Test Catalog (Excel) is generated and shared with the states. </a:t>
            </a:r>
          </a:p>
          <a:p>
            <a:pPr marL="742925" lvl="2" indent="-342891" eaLnBrk="1" fontAlgn="auto">
              <a:spcAft>
                <a:spcPts val="0"/>
              </a:spcAft>
              <a:buClr>
                <a:srgbClr val="E25423"/>
              </a:buClr>
              <a:buFont typeface="Wingdings" pitchFamily="2"/>
              <a:buChar char="§"/>
            </a:pPr>
            <a:r>
              <a:rPr lang="en-US" altLang="en-US" sz="1867" dirty="0">
                <a:latin typeface="Calibri" panose="020F0502020204030204" pitchFamily="34" charset="0"/>
              </a:rPr>
              <a:t>This contains names and LOINC or SNOMED codes for the following:</a:t>
            </a:r>
          </a:p>
          <a:p>
            <a:pPr marL="1200114" lvl="3" indent="-342891" eaLnBrk="1" fontAlgn="auto">
              <a:spcAft>
                <a:spcPts val="0"/>
              </a:spcAft>
              <a:buClr>
                <a:srgbClr val="E25423"/>
              </a:buClr>
              <a:buFont typeface="Wingdings" pitchFamily="2"/>
              <a:buChar char="§"/>
            </a:pPr>
            <a:r>
              <a:rPr lang="en-US" altLang="en-US" sz="1867" dirty="0">
                <a:latin typeface="Calibri" panose="020F0502020204030204" pitchFamily="34" charset="0"/>
              </a:rPr>
              <a:t>Tests</a:t>
            </a:r>
          </a:p>
          <a:p>
            <a:pPr marL="1200114" lvl="3" indent="-342891" eaLnBrk="1" fontAlgn="auto">
              <a:spcAft>
                <a:spcPts val="0"/>
              </a:spcAft>
              <a:buClr>
                <a:srgbClr val="E25423"/>
              </a:buClr>
              <a:buFont typeface="Wingdings" pitchFamily="2"/>
              <a:buChar char="§"/>
            </a:pPr>
            <a:r>
              <a:rPr lang="en-US" altLang="en-US" sz="1867" dirty="0">
                <a:latin typeface="Calibri" panose="020F0502020204030204" pitchFamily="34" charset="0"/>
              </a:rPr>
              <a:t>Analytes</a:t>
            </a:r>
          </a:p>
          <a:p>
            <a:pPr marL="1200114" lvl="3" indent="-342891" eaLnBrk="1" fontAlgn="auto">
              <a:spcAft>
                <a:spcPts val="0"/>
              </a:spcAft>
              <a:buClr>
                <a:srgbClr val="E25423"/>
              </a:buClr>
              <a:buFont typeface="Wingdings" pitchFamily="2"/>
              <a:buChar char="§"/>
            </a:pPr>
            <a:r>
              <a:rPr lang="en-US" altLang="en-US" sz="1867" dirty="0">
                <a:latin typeface="Calibri" panose="020F0502020204030204" pitchFamily="34" charset="0"/>
              </a:rPr>
              <a:t>Possible Results</a:t>
            </a:r>
          </a:p>
          <a:p>
            <a:pPr marL="1200114" lvl="3" indent="-342891" eaLnBrk="1" fontAlgn="auto">
              <a:spcAft>
                <a:spcPts val="0"/>
              </a:spcAft>
              <a:buClr>
                <a:srgbClr val="E25423"/>
              </a:buClr>
              <a:buFont typeface="Wingdings" pitchFamily="2"/>
              <a:buChar char="§"/>
            </a:pPr>
            <a:r>
              <a:rPr lang="en-US" altLang="en-US" sz="1867" dirty="0">
                <a:latin typeface="Calibri" panose="020F0502020204030204" pitchFamily="34" charset="0"/>
              </a:rPr>
              <a:t>Interpretations</a:t>
            </a:r>
          </a:p>
          <a:p>
            <a:pPr marL="1200114" lvl="3" indent="-342891" eaLnBrk="1" fontAlgn="auto">
              <a:spcAft>
                <a:spcPts val="0"/>
              </a:spcAft>
              <a:buClr>
                <a:srgbClr val="E25423"/>
              </a:buClr>
              <a:buFont typeface="Wingdings" pitchFamily="2"/>
              <a:buChar char="§"/>
            </a:pPr>
            <a:r>
              <a:rPr lang="en-US" altLang="en-US" sz="1867" dirty="0">
                <a:latin typeface="Calibri" panose="020F0502020204030204" pitchFamily="34" charset="0"/>
              </a:rPr>
              <a:t>Specimen Source</a:t>
            </a:r>
          </a:p>
          <a:p>
            <a:pPr>
              <a:buClr>
                <a:srgbClr val="C00000"/>
              </a:buClr>
              <a:buSzTx/>
              <a:buFont typeface="Wingdings" panose="05000000000000000000" pitchFamily="2" charset="2"/>
              <a:buChar char="§"/>
            </a:pPr>
            <a:endParaRPr lang="en-US" altLang="en-US" sz="2133" dirty="0">
              <a:latin typeface="+mn-lt"/>
            </a:endParaRPr>
          </a:p>
          <a:p>
            <a:pPr>
              <a:buClr>
                <a:srgbClr val="C00000"/>
              </a:buClr>
              <a:buSzTx/>
              <a:buFont typeface="Wingdings" panose="05000000000000000000" pitchFamily="2" charset="2"/>
              <a:buChar char="§"/>
            </a:pPr>
            <a:endParaRPr lang="en-US" altLang="en-US" sz="2133" dirty="0">
              <a:latin typeface="+mn-lt"/>
            </a:endParaRPr>
          </a:p>
        </p:txBody>
      </p:sp>
    </p:spTree>
    <p:extLst>
      <p:ext uri="{BB962C8B-B14F-4D97-AF65-F5344CB8AC3E}">
        <p14:creationId xmlns:p14="http://schemas.microsoft.com/office/powerpoint/2010/main" val="11261720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88523-0883-4F0C-A824-A716D8DBAC02}"/>
              </a:ext>
            </a:extLst>
          </p:cNvPr>
          <p:cNvSpPr>
            <a:spLocks noGrp="1"/>
          </p:cNvSpPr>
          <p:nvPr>
            <p:ph type="title"/>
          </p:nvPr>
        </p:nvSpPr>
        <p:spPr>
          <a:xfrm>
            <a:off x="1981200" y="396994"/>
            <a:ext cx="8229600" cy="510551"/>
          </a:xfrm>
        </p:spPr>
        <p:txBody>
          <a:bodyPr/>
          <a:lstStyle/>
          <a:p>
            <a:pPr algn="ctr"/>
            <a:r>
              <a:rPr lang="en-US" dirty="0"/>
              <a:t>States Live with HL7 Messaging</a:t>
            </a:r>
          </a:p>
        </p:txBody>
      </p:sp>
      <p:pic>
        <p:nvPicPr>
          <p:cNvPr id="5" name="Picture 4" descr="Map&#10;&#10;Description automatically generated">
            <a:extLst>
              <a:ext uri="{FF2B5EF4-FFF2-40B4-BE49-F238E27FC236}">
                <a16:creationId xmlns:a16="http://schemas.microsoft.com/office/drawing/2014/main" id="{8679F27A-532D-49DF-A268-F1AD612E096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251" r="2401" b="16049"/>
          <a:stretch/>
        </p:blipFill>
        <p:spPr>
          <a:xfrm>
            <a:off x="1890215" y="1047845"/>
            <a:ext cx="8602133" cy="5063067"/>
          </a:xfrm>
          <a:prstGeom prst="rect">
            <a:avLst/>
          </a:prstGeom>
        </p:spPr>
      </p:pic>
    </p:spTree>
    <p:extLst>
      <p:ext uri="{BB962C8B-B14F-4D97-AF65-F5344CB8AC3E}">
        <p14:creationId xmlns:p14="http://schemas.microsoft.com/office/powerpoint/2010/main" val="263907671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5">
            <a:extLst>
              <a:ext uri="{FF2B5EF4-FFF2-40B4-BE49-F238E27FC236}">
                <a16:creationId xmlns:a16="http://schemas.microsoft.com/office/drawing/2014/main" id="{CC0327F7-E8CF-43D9-B5EC-3214E9891004}"/>
              </a:ext>
            </a:extLst>
          </p:cNvPr>
          <p:cNvSpPr txBox="1"/>
          <p:nvPr/>
        </p:nvSpPr>
        <p:spPr>
          <a:xfrm>
            <a:off x="369921" y="202524"/>
            <a:ext cx="8650236" cy="553998"/>
          </a:xfrm>
          <a:prstGeom prst="rect">
            <a:avLst/>
          </a:prstGeom>
          <a:noFill/>
          <a:ln cap="flat">
            <a:noFill/>
          </a:ln>
        </p:spPr>
        <p:txBody>
          <a:bodyPr vert="horz" wrap="square" lIns="121920" tIns="60960" rIns="121920" bIns="60960" anchor="t" anchorCtr="0" compatLnSpc="1">
            <a:spAutoFit/>
          </a:bodyPr>
          <a:lstStyle/>
          <a:p>
            <a:pPr defTabSz="685783">
              <a:defRPr sz="1800" b="0" i="0" u="none" strike="noStrike" kern="0" cap="none" spc="0" baseline="0">
                <a:solidFill>
                  <a:srgbClr val="000000"/>
                </a:solidFill>
                <a:uFillTx/>
              </a:defRPr>
            </a:pPr>
            <a:r>
              <a:rPr lang="en-US" sz="2800" b="1" kern="0" dirty="0">
                <a:solidFill>
                  <a:srgbClr val="D9531E"/>
                </a:solidFill>
                <a:latin typeface="Calibri" pitchFamily="34"/>
              </a:rPr>
              <a:t>Onboarding States to HL7 Messaging</a:t>
            </a:r>
          </a:p>
        </p:txBody>
      </p:sp>
      <p:sp>
        <p:nvSpPr>
          <p:cNvPr id="23" name="Text Placeholder 2">
            <a:extLst>
              <a:ext uri="{FF2B5EF4-FFF2-40B4-BE49-F238E27FC236}">
                <a16:creationId xmlns:a16="http://schemas.microsoft.com/office/drawing/2014/main" id="{FB366F9F-90AF-41BB-B256-6745A226FE16}"/>
              </a:ext>
            </a:extLst>
          </p:cNvPr>
          <p:cNvSpPr>
            <a:spLocks noGrp="1"/>
          </p:cNvSpPr>
          <p:nvPr>
            <p:ph type="body" idx="4294967295"/>
          </p:nvPr>
        </p:nvSpPr>
        <p:spPr>
          <a:xfrm>
            <a:off x="411610" y="948273"/>
            <a:ext cx="10989029" cy="5707203"/>
          </a:xfrm>
        </p:spPr>
        <p:txBody>
          <a:bodyPr/>
          <a:lstStyle/>
          <a:p>
            <a:pPr>
              <a:buClr>
                <a:srgbClr val="E25423"/>
              </a:buClr>
              <a:buFont typeface="Wingdings" pitchFamily="2"/>
              <a:buChar char="§"/>
            </a:pPr>
            <a:r>
              <a:rPr lang="en-US" sz="2133" dirty="0">
                <a:latin typeface="Calibri" panose="020F0502020204030204" pitchFamily="34" charset="0"/>
                <a:ea typeface="Times New Roman" panose="02020603050405020304" pitchFamily="18" charset="0"/>
              </a:rPr>
              <a:t>Our goal is to send CDC lab results electronically (HL7 v2.5.1.) to State Public Health Lab (SPHL) LIMS</a:t>
            </a:r>
          </a:p>
          <a:p>
            <a:pPr lvl="1">
              <a:spcBef>
                <a:spcPts val="0"/>
              </a:spcBef>
              <a:buClr>
                <a:srgbClr val="E25423"/>
              </a:buClr>
              <a:buFont typeface="Wingdings" pitchFamily="2"/>
              <a:buChar char="§"/>
            </a:pPr>
            <a:r>
              <a:rPr lang="en-US" sz="1867" dirty="0">
                <a:latin typeface="Calibri" panose="020F0502020204030204" pitchFamily="34" charset="0"/>
                <a:ea typeface="Times New Roman" panose="02020603050405020304" pitchFamily="18" charset="0"/>
              </a:rPr>
              <a:t>Currently CDC reports lab results via pdf to the SPHL</a:t>
            </a:r>
          </a:p>
          <a:p>
            <a:pPr lvl="1">
              <a:spcBef>
                <a:spcPts val="0"/>
              </a:spcBef>
              <a:buClr>
                <a:srgbClr val="E25423"/>
              </a:buClr>
              <a:buFont typeface="Wingdings" pitchFamily="2"/>
              <a:buChar char="§"/>
            </a:pPr>
            <a:r>
              <a:rPr lang="en-US" sz="1867" dirty="0">
                <a:latin typeface="Calibri" panose="020F0502020204030204" pitchFamily="34" charset="0"/>
                <a:ea typeface="Times New Roman" panose="02020603050405020304" pitchFamily="18" charset="0"/>
              </a:rPr>
              <a:t>PDF reports will continue along with HL7 ELR messages</a:t>
            </a:r>
          </a:p>
          <a:p>
            <a:pPr marL="457200" lvl="1" indent="0">
              <a:spcBef>
                <a:spcPts val="0"/>
              </a:spcBef>
              <a:buClr>
                <a:srgbClr val="E25423"/>
              </a:buClr>
              <a:buNone/>
            </a:pPr>
            <a:endParaRPr lang="en-US" sz="1867" dirty="0">
              <a:latin typeface="Calibri" panose="020F0502020204030204" pitchFamily="34" charset="0"/>
              <a:ea typeface="Times New Roman" panose="02020603050405020304" pitchFamily="18" charset="0"/>
            </a:endParaRPr>
          </a:p>
          <a:p>
            <a:pPr>
              <a:buClr>
                <a:srgbClr val="E25423"/>
              </a:buClr>
              <a:buFont typeface="Wingdings" pitchFamily="2"/>
              <a:buChar char="§"/>
            </a:pPr>
            <a:r>
              <a:rPr lang="en-US" sz="2133" dirty="0">
                <a:latin typeface="Calibri" panose="020F0502020204030204" pitchFamily="34" charset="0"/>
                <a:ea typeface="Times New Roman" panose="02020603050405020304" pitchFamily="18" charset="0"/>
              </a:rPr>
              <a:t>If SPHL LIMS is unable to receive and process HL7 ELR messages, we work with State Health Departments to process ELRs into their Disease Surveillance System</a:t>
            </a:r>
          </a:p>
          <a:p>
            <a:pPr marL="0" indent="0">
              <a:buClr>
                <a:srgbClr val="E25423"/>
              </a:buClr>
              <a:buNone/>
            </a:pPr>
            <a:endParaRPr lang="en-US" sz="2133" dirty="0">
              <a:latin typeface="Calibri" panose="020F0502020204030204" pitchFamily="34" charset="0"/>
              <a:ea typeface="Times New Roman" panose="02020603050405020304" pitchFamily="18" charset="0"/>
            </a:endParaRPr>
          </a:p>
          <a:p>
            <a:pPr>
              <a:buClr>
                <a:srgbClr val="E25423"/>
              </a:buClr>
              <a:buFont typeface="Wingdings" pitchFamily="2"/>
              <a:buChar char="§"/>
            </a:pPr>
            <a:r>
              <a:rPr lang="en-US" sz="2133" dirty="0">
                <a:latin typeface="Calibri" panose="020F0502020204030204" pitchFamily="34" charset="0"/>
                <a:ea typeface="Times New Roman" panose="02020603050405020304" pitchFamily="18" charset="0"/>
              </a:rPr>
              <a:t>The order in which states are approached to onboard HL7 Messaging is dependent on:</a:t>
            </a:r>
          </a:p>
          <a:p>
            <a:pPr lvl="1">
              <a:spcBef>
                <a:spcPts val="0"/>
              </a:spcBef>
              <a:buClr>
                <a:srgbClr val="E25423"/>
              </a:buClr>
              <a:buFont typeface="Wingdings" pitchFamily="2"/>
              <a:buChar char="§"/>
            </a:pPr>
            <a:r>
              <a:rPr lang="en-US" sz="1867" dirty="0">
                <a:latin typeface="Calibri" panose="020F0502020204030204" pitchFamily="34" charset="0"/>
                <a:ea typeface="Times New Roman" panose="02020603050405020304" pitchFamily="18" charset="0"/>
              </a:rPr>
              <a:t>Volume of samples received by CDC from state</a:t>
            </a:r>
          </a:p>
          <a:p>
            <a:pPr lvl="1">
              <a:spcBef>
                <a:spcPts val="0"/>
              </a:spcBef>
              <a:buClr>
                <a:srgbClr val="E25423"/>
              </a:buClr>
              <a:buFont typeface="Wingdings" pitchFamily="2"/>
              <a:buChar char="§"/>
            </a:pPr>
            <a:r>
              <a:rPr lang="en-US" sz="1867" dirty="0">
                <a:latin typeface="Calibri" panose="020F0502020204030204" pitchFamily="34" charset="0"/>
                <a:ea typeface="Times New Roman" panose="02020603050405020304" pitchFamily="18" charset="0"/>
              </a:rPr>
              <a:t>State prioritization of onboarding ELR </a:t>
            </a:r>
          </a:p>
          <a:p>
            <a:pPr lvl="1">
              <a:spcBef>
                <a:spcPts val="0"/>
              </a:spcBef>
              <a:buClr>
                <a:srgbClr val="E25423"/>
              </a:buClr>
              <a:buFont typeface="Wingdings" pitchFamily="2"/>
              <a:buChar char="§"/>
            </a:pPr>
            <a:r>
              <a:rPr lang="en-US" sz="1867" dirty="0">
                <a:latin typeface="Calibri" panose="020F0502020204030204" pitchFamily="34" charset="0"/>
                <a:ea typeface="Times New Roman" panose="02020603050405020304" pitchFamily="18" charset="0"/>
              </a:rPr>
              <a:t>State readiness for implementation</a:t>
            </a:r>
          </a:p>
          <a:p>
            <a:pPr lvl="2">
              <a:buClr>
                <a:srgbClr val="E25423"/>
              </a:buClr>
              <a:buFont typeface="Wingdings" pitchFamily="2"/>
              <a:buChar char="§"/>
            </a:pPr>
            <a:r>
              <a:rPr lang="en-US" sz="1867" dirty="0">
                <a:latin typeface="Calibri" panose="020F0502020204030204" pitchFamily="34" charset="0"/>
                <a:ea typeface="Times New Roman" panose="02020603050405020304" pitchFamily="18" charset="0"/>
              </a:rPr>
              <a:t>Technical capabilities - Onboard ELR now to their Disease Surveillance System or wait until they can ingest in their SPHL LIMS?</a:t>
            </a:r>
          </a:p>
          <a:p>
            <a:pPr lvl="2">
              <a:buClr>
                <a:srgbClr val="E25423"/>
              </a:buClr>
              <a:buFont typeface="Wingdings" pitchFamily="2"/>
              <a:buChar char="§"/>
            </a:pPr>
            <a:r>
              <a:rPr lang="en-US" sz="1867" dirty="0">
                <a:latin typeface="Calibri" panose="020F0502020204030204" pitchFamily="34" charset="0"/>
                <a:ea typeface="Times New Roman" panose="02020603050405020304" pitchFamily="18" charset="0"/>
              </a:rPr>
              <a:t>Available Personnel -To manage the effort, set up Rhapsody decryption routes, review HL7 messages for structure and content</a:t>
            </a:r>
          </a:p>
          <a:p>
            <a:pPr lvl="2">
              <a:buClr>
                <a:srgbClr val="E25423"/>
              </a:buClr>
              <a:buFont typeface="Wingdings" pitchFamily="2"/>
              <a:buChar char="§"/>
            </a:pPr>
            <a:endParaRPr lang="en-US" sz="1333" dirty="0">
              <a:latin typeface="Calibri" panose="020F0502020204030204" pitchFamily="34" charset="0"/>
              <a:ea typeface="Times New Roman" panose="02020603050405020304" pitchFamily="18" charset="0"/>
            </a:endParaRPr>
          </a:p>
          <a:p>
            <a:pPr>
              <a:spcBef>
                <a:spcPts val="0"/>
              </a:spcBef>
            </a:pPr>
            <a:endParaRPr lang="en-US" dirty="0">
              <a:effectLst/>
            </a:endParaRPr>
          </a:p>
          <a:p>
            <a:pPr marL="457189" lvl="1" indent="0">
              <a:buClr>
                <a:srgbClr val="E25423"/>
              </a:buClr>
              <a:buNone/>
            </a:pPr>
            <a:endParaRPr lang="en-US" sz="2133" dirty="0"/>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767DF-BB0A-4C6E-AD51-052A550D7AE7}"/>
              </a:ext>
            </a:extLst>
          </p:cNvPr>
          <p:cNvSpPr txBox="1">
            <a:spLocks noGrp="1"/>
          </p:cNvSpPr>
          <p:nvPr>
            <p:ph type="title"/>
          </p:nvPr>
        </p:nvSpPr>
        <p:spPr>
          <a:xfrm>
            <a:off x="1853568" y="264381"/>
            <a:ext cx="8484863" cy="578803"/>
          </a:xfrm>
        </p:spPr>
        <p:txBody>
          <a:bodyPr/>
          <a:lstStyle/>
          <a:p>
            <a:pPr lvl="0" algn="ctr"/>
            <a:r>
              <a:rPr lang="en-US" sz="4400" dirty="0"/>
              <a:t>CSTOR Web Portal</a:t>
            </a:r>
          </a:p>
        </p:txBody>
      </p:sp>
      <p:pic>
        <p:nvPicPr>
          <p:cNvPr id="5" name="Picture 4"/>
          <p:cNvPicPr>
            <a:picLocks noChangeAspect="1"/>
          </p:cNvPicPr>
          <p:nvPr/>
        </p:nvPicPr>
        <p:blipFill>
          <a:blip r:embed="rId3"/>
          <a:stretch>
            <a:fillRect/>
          </a:stretch>
        </p:blipFill>
        <p:spPr>
          <a:xfrm>
            <a:off x="459758" y="936702"/>
            <a:ext cx="11542459" cy="5755133"/>
          </a:xfrm>
          <a:prstGeom prst="rect">
            <a:avLst/>
          </a:prstGeom>
        </p:spPr>
      </p:pic>
    </p:spTree>
    <p:extLst>
      <p:ext uri="{BB962C8B-B14F-4D97-AF65-F5344CB8AC3E}">
        <p14:creationId xmlns:p14="http://schemas.microsoft.com/office/powerpoint/2010/main" val="156155959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59A3DB9-EE7D-4798-881E-074BF03110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0353A7B-B248-4CE7-83DC-BBAAC9B401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B2A07BA-51ED-4F0A-A3E8-60F232531B69}"/>
              </a:ext>
            </a:extLst>
          </p:cNvPr>
          <p:cNvPicPr>
            <a:picLocks noChangeAspect="1"/>
          </p:cNvPicPr>
          <p:nvPr/>
        </p:nvPicPr>
        <p:blipFill rotWithShape="1">
          <a:blip r:embed="rId3">
            <a:alphaModFix amt="55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1" b="492"/>
          <a:stretch/>
        </p:blipFill>
        <p:spPr>
          <a:xfrm>
            <a:off x="20" y="10"/>
            <a:ext cx="12198076" cy="6857990"/>
          </a:xfrm>
          <a:prstGeom prst="rect">
            <a:avLst/>
          </a:prstGeom>
        </p:spPr>
      </p:pic>
      <p:sp>
        <p:nvSpPr>
          <p:cNvPr id="2" name="Title 1">
            <a:extLst>
              <a:ext uri="{FF2B5EF4-FFF2-40B4-BE49-F238E27FC236}">
                <a16:creationId xmlns:a16="http://schemas.microsoft.com/office/drawing/2014/main" id="{BA9767DF-BB0A-4C6E-AD51-052A550D7AE7}"/>
              </a:ext>
            </a:extLst>
          </p:cNvPr>
          <p:cNvSpPr txBox="1">
            <a:spLocks noGrp="1"/>
          </p:cNvSpPr>
          <p:nvPr>
            <p:ph type="title"/>
          </p:nvPr>
        </p:nvSpPr>
        <p:spPr>
          <a:xfrm>
            <a:off x="829580" y="12423"/>
            <a:ext cx="9783966" cy="1354464"/>
          </a:xfrm>
        </p:spPr>
        <p:txBody>
          <a:bodyPr vert="horz" lIns="91440" tIns="45720" rIns="91440" bIns="45720" rtlCol="0" anchor="b">
            <a:normAutofit/>
          </a:bodyPr>
          <a:lstStyle/>
          <a:p>
            <a:pPr lvl="0" hangingPunct="1">
              <a:lnSpc>
                <a:spcPct val="90000"/>
              </a:lnSpc>
              <a:spcBef>
                <a:spcPct val="0"/>
              </a:spcBef>
            </a:pPr>
            <a:r>
              <a:rPr lang="en-US" sz="4800" dirty="0">
                <a:solidFill>
                  <a:schemeClr val="bg1"/>
                </a:solidFill>
                <a:latin typeface="+mj-lt"/>
              </a:rPr>
              <a:t>CSTOR Web Portal </a:t>
            </a:r>
          </a:p>
        </p:txBody>
      </p:sp>
      <p:grpSp>
        <p:nvGrpSpPr>
          <p:cNvPr id="22" name="Group 21">
            <a:extLst>
              <a:ext uri="{FF2B5EF4-FFF2-40B4-BE49-F238E27FC236}">
                <a16:creationId xmlns:a16="http://schemas.microsoft.com/office/drawing/2014/main" id="{DC966D94-1B7E-4ACD-9EB6-7214DDFD6B8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864" y="2029937"/>
            <a:ext cx="346062" cy="765249"/>
            <a:chOff x="68916" y="2029937"/>
            <a:chExt cx="346062" cy="765249"/>
          </a:xfrm>
        </p:grpSpPr>
        <p:sp>
          <p:nvSpPr>
            <p:cNvPr id="23" name="Rectangle 2">
              <a:extLst>
                <a:ext uri="{FF2B5EF4-FFF2-40B4-BE49-F238E27FC236}">
                  <a16:creationId xmlns:a16="http://schemas.microsoft.com/office/drawing/2014/main" id="{687F7B32-D818-4742-B106-B869340899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3144" y="2029937"/>
              <a:ext cx="61834"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9">
              <a:extLst>
                <a:ext uri="{FF2B5EF4-FFF2-40B4-BE49-F238E27FC236}">
                  <a16:creationId xmlns:a16="http://schemas.microsoft.com/office/drawing/2014/main" id="{6AE6060E-1814-4F25-9FE2-90409865C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3144" y="2206442"/>
              <a:ext cx="61834"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2">
              <a:extLst>
                <a:ext uri="{FF2B5EF4-FFF2-40B4-BE49-F238E27FC236}">
                  <a16:creationId xmlns:a16="http://schemas.microsoft.com/office/drawing/2014/main" id="{4A5D8FDF-F46F-41F3-83D8-89A83E158C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3144" y="2382948"/>
              <a:ext cx="61834"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4">
              <a:extLst>
                <a:ext uri="{FF2B5EF4-FFF2-40B4-BE49-F238E27FC236}">
                  <a16:creationId xmlns:a16="http://schemas.microsoft.com/office/drawing/2014/main" id="{50B0099B-6A05-458D-8D65-EF293FF2A5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3144" y="2559453"/>
              <a:ext cx="61834"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66">
              <a:extLst>
                <a:ext uri="{FF2B5EF4-FFF2-40B4-BE49-F238E27FC236}">
                  <a16:creationId xmlns:a16="http://schemas.microsoft.com/office/drawing/2014/main" id="{47763543-B023-430A-B60F-F3A8540BBB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3144" y="2735959"/>
              <a:ext cx="61834"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
              <a:extLst>
                <a:ext uri="{FF2B5EF4-FFF2-40B4-BE49-F238E27FC236}">
                  <a16:creationId xmlns:a16="http://schemas.microsoft.com/office/drawing/2014/main" id="{4D65B6E4-7D36-4D15-8EB9-F67A34AB9A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1030" y="2029937"/>
              <a:ext cx="61834"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59">
              <a:extLst>
                <a:ext uri="{FF2B5EF4-FFF2-40B4-BE49-F238E27FC236}">
                  <a16:creationId xmlns:a16="http://schemas.microsoft.com/office/drawing/2014/main" id="{FC0A8A81-3BB1-469A-B8AF-0A57C966A6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1030" y="2206442"/>
              <a:ext cx="61834"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62">
              <a:extLst>
                <a:ext uri="{FF2B5EF4-FFF2-40B4-BE49-F238E27FC236}">
                  <a16:creationId xmlns:a16="http://schemas.microsoft.com/office/drawing/2014/main" id="{E8BE9977-545A-4F44-A213-96ADBF776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1030" y="2382948"/>
              <a:ext cx="61834"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4">
              <a:extLst>
                <a:ext uri="{FF2B5EF4-FFF2-40B4-BE49-F238E27FC236}">
                  <a16:creationId xmlns:a16="http://schemas.microsoft.com/office/drawing/2014/main" id="{B887E2B7-810C-476E-94EF-CDABCBF279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1030" y="2559453"/>
              <a:ext cx="61834"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6">
              <a:extLst>
                <a:ext uri="{FF2B5EF4-FFF2-40B4-BE49-F238E27FC236}">
                  <a16:creationId xmlns:a16="http://schemas.microsoft.com/office/drawing/2014/main" id="{6236C21A-EA15-4316-A685-3BE68CADD2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1030" y="2735959"/>
              <a:ext cx="61834"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2">
              <a:extLst>
                <a:ext uri="{FF2B5EF4-FFF2-40B4-BE49-F238E27FC236}">
                  <a16:creationId xmlns:a16="http://schemas.microsoft.com/office/drawing/2014/main" id="{58D44858-6372-4B9F-B3B2-312447F0E0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916" y="2029937"/>
              <a:ext cx="61834"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59">
              <a:extLst>
                <a:ext uri="{FF2B5EF4-FFF2-40B4-BE49-F238E27FC236}">
                  <a16:creationId xmlns:a16="http://schemas.microsoft.com/office/drawing/2014/main" id="{753327C4-C04D-4967-98EE-B4C55355F7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916" y="2206442"/>
              <a:ext cx="61834"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2">
              <a:extLst>
                <a:ext uri="{FF2B5EF4-FFF2-40B4-BE49-F238E27FC236}">
                  <a16:creationId xmlns:a16="http://schemas.microsoft.com/office/drawing/2014/main" id="{F5131B34-7695-4EF8-99BB-A8E1FD507E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916" y="2382948"/>
              <a:ext cx="61834"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4">
              <a:extLst>
                <a:ext uri="{FF2B5EF4-FFF2-40B4-BE49-F238E27FC236}">
                  <a16:creationId xmlns:a16="http://schemas.microsoft.com/office/drawing/2014/main" id="{B5AF9EA1-7B5A-46D7-B2F5-EE87B3E42C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916" y="2559453"/>
              <a:ext cx="61834"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66">
              <a:extLst>
                <a:ext uri="{FF2B5EF4-FFF2-40B4-BE49-F238E27FC236}">
                  <a16:creationId xmlns:a16="http://schemas.microsoft.com/office/drawing/2014/main" id="{45C15713-468D-4345-AE27-F415F4A11B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916" y="2735959"/>
              <a:ext cx="61834"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Rectangle 38">
            <a:extLst>
              <a:ext uri="{FF2B5EF4-FFF2-40B4-BE49-F238E27FC236}">
                <a16:creationId xmlns:a16="http://schemas.microsoft.com/office/drawing/2014/main" id="{C1F12EE2-E42B-4EC0-82D3-A65F7CCD8F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3283022"/>
            <a:ext cx="12182856" cy="3574975"/>
          </a:xfrm>
          <a:prstGeom prst="rect">
            <a:avLst/>
          </a:prstGeom>
          <a:solidFill>
            <a:schemeClr val="tx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F06BA9A-ECC1-49D9-93C0-8EB2C0F478CF}"/>
              </a:ext>
            </a:extLst>
          </p:cNvPr>
          <p:cNvSpPr txBox="1">
            <a:spLocks noGrp="1"/>
          </p:cNvSpPr>
          <p:nvPr>
            <p:ph type="body" idx="4294967295"/>
          </p:nvPr>
        </p:nvSpPr>
        <p:spPr>
          <a:xfrm>
            <a:off x="1265719" y="1715367"/>
            <a:ext cx="10303059" cy="4189088"/>
          </a:xfrm>
        </p:spPr>
        <p:txBody>
          <a:bodyPr vert="horz" lIns="91440" tIns="45720" rIns="91440" bIns="45720" rtlCol="0" anchor="ctr">
            <a:normAutofit/>
          </a:bodyPr>
          <a:lstStyle/>
          <a:p>
            <a:pPr>
              <a:buClr>
                <a:srgbClr val="E25423"/>
              </a:buClr>
            </a:pPr>
            <a:r>
              <a:rPr lang="en-US" sz="2400" b="1" dirty="0">
                <a:solidFill>
                  <a:schemeClr val="bg1"/>
                </a:solidFill>
              </a:rPr>
              <a:t>CSTOR benefits for </a:t>
            </a:r>
            <a:r>
              <a:rPr lang="en-US" sz="2400" b="1" u="sng" dirty="0">
                <a:solidFill>
                  <a:schemeClr val="bg1"/>
                </a:solidFill>
              </a:rPr>
              <a:t>CDC ID Specimen Submitters</a:t>
            </a:r>
            <a:r>
              <a:rPr lang="en-US" sz="2400" b="1" dirty="0">
                <a:solidFill>
                  <a:schemeClr val="bg1"/>
                </a:solidFill>
              </a:rPr>
              <a:t>: </a:t>
            </a:r>
          </a:p>
          <a:p>
            <a:pPr lvl="1">
              <a:buClr>
                <a:srgbClr val="E25423"/>
              </a:buClr>
            </a:pPr>
            <a:r>
              <a:rPr lang="en-US" dirty="0">
                <a:solidFill>
                  <a:schemeClr val="bg1"/>
                </a:solidFill>
              </a:rPr>
              <a:t>Streamlines and centralizes CDC Infectious Diseases Test Order request</a:t>
            </a:r>
          </a:p>
          <a:p>
            <a:pPr lvl="1">
              <a:buClr>
                <a:srgbClr val="E25423"/>
              </a:buClr>
            </a:pPr>
            <a:r>
              <a:rPr lang="en-US" dirty="0">
                <a:solidFill>
                  <a:schemeClr val="bg1"/>
                </a:solidFill>
              </a:rPr>
              <a:t>Provides an online 50.34 Specimen Submission Form and automates standardized package paperwork</a:t>
            </a:r>
          </a:p>
          <a:p>
            <a:pPr lvl="1">
              <a:buClr>
                <a:srgbClr val="E25423"/>
              </a:buClr>
            </a:pPr>
            <a:r>
              <a:rPr lang="en-US" dirty="0">
                <a:solidFill>
                  <a:schemeClr val="bg1"/>
                </a:solidFill>
              </a:rPr>
              <a:t>Provides batch capabilities to submit more than 1 sample </a:t>
            </a:r>
          </a:p>
          <a:p>
            <a:pPr lvl="1">
              <a:buClr>
                <a:srgbClr val="E25423"/>
              </a:buClr>
            </a:pPr>
            <a:r>
              <a:rPr lang="en-US" dirty="0">
                <a:solidFill>
                  <a:schemeClr val="bg1"/>
                </a:solidFill>
              </a:rPr>
              <a:t>Provides all CSTOR users ability to view/download test results and reports easily and securely online </a:t>
            </a:r>
          </a:p>
          <a:p>
            <a:pPr lvl="1">
              <a:buClr>
                <a:srgbClr val="E25423"/>
              </a:buClr>
            </a:pPr>
            <a:r>
              <a:rPr lang="en-US" dirty="0">
                <a:solidFill>
                  <a:schemeClr val="bg1"/>
                </a:solidFill>
              </a:rPr>
              <a:t>Validates specimen data and ensures accurate data entry  </a:t>
            </a:r>
          </a:p>
          <a:p>
            <a:pPr lvl="1">
              <a:buClr>
                <a:srgbClr val="E25423"/>
              </a:buClr>
            </a:pPr>
            <a:r>
              <a:rPr lang="en-US" dirty="0">
                <a:solidFill>
                  <a:schemeClr val="bg1"/>
                </a:solidFill>
              </a:rPr>
              <a:t>Secure authentication and transfer of PHI/PII </a:t>
            </a:r>
          </a:p>
          <a:p>
            <a:pPr lvl="1">
              <a:buClr>
                <a:srgbClr val="E25423"/>
              </a:buClr>
            </a:pPr>
            <a:endParaRPr lang="en-US" sz="1700" dirty="0">
              <a:solidFill>
                <a:schemeClr val="bg1"/>
              </a:solidFill>
            </a:endParaRPr>
          </a:p>
          <a:p>
            <a:pPr marL="457189" lvl="1">
              <a:spcBef>
                <a:spcPts val="533"/>
              </a:spcBef>
              <a:buClr>
                <a:srgbClr val="005984"/>
              </a:buClr>
            </a:pPr>
            <a:endParaRPr lang="en-US" sz="1700" dirty="0">
              <a:solidFill>
                <a:schemeClr val="bg1"/>
              </a:solidFill>
            </a:endParaRPr>
          </a:p>
        </p:txBody>
      </p:sp>
      <p:sp>
        <p:nvSpPr>
          <p:cNvPr id="41" name="Rectangle 40">
            <a:extLst>
              <a:ext uri="{FF2B5EF4-FFF2-40B4-BE49-F238E27FC236}">
                <a16:creationId xmlns:a16="http://schemas.microsoft.com/office/drawing/2014/main" id="{E3E51905-F374-4E1A-97CF-B741584B7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29580" y="6501384"/>
            <a:ext cx="10303059" cy="35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071DDB0-3E84-46BA-B6D5-9E572CE9F37E}"/>
              </a:ext>
            </a:extLst>
          </p:cNvPr>
          <p:cNvSpPr txBox="1"/>
          <p:nvPr/>
        </p:nvSpPr>
        <p:spPr>
          <a:xfrm>
            <a:off x="12013365" y="6657945"/>
            <a:ext cx="184731" cy="200055"/>
          </a:xfrm>
          <a:prstGeom prst="rect">
            <a:avLst/>
          </a:prstGeom>
          <a:solidFill>
            <a:srgbClr val="000000"/>
          </a:solidFill>
        </p:spPr>
        <p:txBody>
          <a:bodyPr wrap="none" rtlCol="0">
            <a:spAutoFit/>
          </a:bodyPr>
          <a:lstStyle/>
          <a:p>
            <a:pPr algn="r">
              <a:spcAft>
                <a:spcPts val="600"/>
              </a:spcAft>
            </a:pPr>
            <a:endParaRPr lang="en-US" sz="700" dirty="0">
              <a:solidFill>
                <a:srgbClr val="FFFFFF"/>
              </a:solidFill>
            </a:endParaRPr>
          </a:p>
        </p:txBody>
      </p:sp>
    </p:spTree>
    <p:extLst>
      <p:ext uri="{BB962C8B-B14F-4D97-AF65-F5344CB8AC3E}">
        <p14:creationId xmlns:p14="http://schemas.microsoft.com/office/powerpoint/2010/main" val="413789324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2234" y="964015"/>
            <a:ext cx="11664176" cy="55929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a:extLst>
              <a:ext uri="{FF2B5EF4-FFF2-40B4-BE49-F238E27FC236}">
                <a16:creationId xmlns:a16="http://schemas.microsoft.com/office/drawing/2014/main" id="{BA9767DF-BB0A-4C6E-AD51-052A550D7AE7}"/>
              </a:ext>
            </a:extLst>
          </p:cNvPr>
          <p:cNvSpPr txBox="1">
            <a:spLocks noGrp="1"/>
          </p:cNvSpPr>
          <p:nvPr>
            <p:ph type="title"/>
          </p:nvPr>
        </p:nvSpPr>
        <p:spPr>
          <a:xfrm>
            <a:off x="2168610" y="214172"/>
            <a:ext cx="7711884" cy="578803"/>
          </a:xfrm>
        </p:spPr>
        <p:txBody>
          <a:bodyPr/>
          <a:lstStyle/>
          <a:p>
            <a:pPr lvl="0" algn="ctr"/>
            <a:r>
              <a:rPr lang="en-US" sz="4000" dirty="0"/>
              <a:t>CSTOR Web Portal – Dashboard</a:t>
            </a:r>
          </a:p>
        </p:txBody>
      </p:sp>
      <p:pic>
        <p:nvPicPr>
          <p:cNvPr id="3" name="Picture 2"/>
          <p:cNvPicPr>
            <a:picLocks noChangeAspect="1"/>
          </p:cNvPicPr>
          <p:nvPr/>
        </p:nvPicPr>
        <p:blipFill>
          <a:blip r:embed="rId3"/>
          <a:stretch>
            <a:fillRect/>
          </a:stretch>
        </p:blipFill>
        <p:spPr>
          <a:xfrm>
            <a:off x="557561" y="1200738"/>
            <a:ext cx="11229278" cy="5133155"/>
          </a:xfrm>
          <a:prstGeom prst="rect">
            <a:avLst/>
          </a:prstGeom>
        </p:spPr>
      </p:pic>
      <p:sp>
        <p:nvSpPr>
          <p:cNvPr id="6" name="Rectangle 5"/>
          <p:cNvSpPr/>
          <p:nvPr/>
        </p:nvSpPr>
        <p:spPr>
          <a:xfrm flipV="1">
            <a:off x="879780" y="1873403"/>
            <a:ext cx="7171401" cy="367992"/>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7314734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2234" y="827499"/>
            <a:ext cx="11586117" cy="56402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a:extLst>
              <a:ext uri="{FF2B5EF4-FFF2-40B4-BE49-F238E27FC236}">
                <a16:creationId xmlns:a16="http://schemas.microsoft.com/office/drawing/2014/main" id="{BA9767DF-BB0A-4C6E-AD51-052A550D7AE7}"/>
              </a:ext>
            </a:extLst>
          </p:cNvPr>
          <p:cNvSpPr txBox="1">
            <a:spLocks noGrp="1"/>
          </p:cNvSpPr>
          <p:nvPr>
            <p:ph type="title"/>
          </p:nvPr>
        </p:nvSpPr>
        <p:spPr>
          <a:xfrm>
            <a:off x="2227049" y="162875"/>
            <a:ext cx="7711884" cy="578803"/>
          </a:xfrm>
        </p:spPr>
        <p:txBody>
          <a:bodyPr/>
          <a:lstStyle/>
          <a:p>
            <a:pPr lvl="0" algn="ctr"/>
            <a:r>
              <a:rPr lang="en-US" sz="4000" dirty="0"/>
              <a:t>CSTOR Web Portal – Dashboard</a:t>
            </a:r>
          </a:p>
        </p:txBody>
      </p:sp>
      <p:pic>
        <p:nvPicPr>
          <p:cNvPr id="7" name="Picture 2" descr="image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1806" y="999141"/>
            <a:ext cx="11162370" cy="5345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025912" y="1282390"/>
            <a:ext cx="10169912" cy="2285999"/>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730516463"/>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7630" y="964014"/>
            <a:ext cx="11552664" cy="55150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a:extLst>
              <a:ext uri="{FF2B5EF4-FFF2-40B4-BE49-F238E27FC236}">
                <a16:creationId xmlns:a16="http://schemas.microsoft.com/office/drawing/2014/main" id="{BA9767DF-BB0A-4C6E-AD51-052A550D7AE7}"/>
              </a:ext>
            </a:extLst>
          </p:cNvPr>
          <p:cNvSpPr txBox="1">
            <a:spLocks noGrp="1"/>
          </p:cNvSpPr>
          <p:nvPr>
            <p:ph type="title"/>
          </p:nvPr>
        </p:nvSpPr>
        <p:spPr>
          <a:xfrm>
            <a:off x="2168610" y="378900"/>
            <a:ext cx="7711884" cy="578803"/>
          </a:xfrm>
        </p:spPr>
        <p:txBody>
          <a:bodyPr/>
          <a:lstStyle/>
          <a:p>
            <a:pPr lvl="0" algn="ctr"/>
            <a:r>
              <a:rPr lang="en-US" sz="4000" dirty="0"/>
              <a:t>CSTOR Web Portal – Check Status</a:t>
            </a:r>
          </a:p>
        </p:txBody>
      </p:sp>
      <p:pic>
        <p:nvPicPr>
          <p:cNvPr id="5" name="Picture 4"/>
          <p:cNvPicPr>
            <a:picLocks noChangeAspect="1"/>
          </p:cNvPicPr>
          <p:nvPr/>
        </p:nvPicPr>
        <p:blipFill>
          <a:blip r:embed="rId3"/>
          <a:stretch>
            <a:fillRect/>
          </a:stretch>
        </p:blipFill>
        <p:spPr>
          <a:xfrm>
            <a:off x="371706" y="1040842"/>
            <a:ext cx="11337074" cy="5304202"/>
          </a:xfrm>
          <a:prstGeom prst="rect">
            <a:avLst/>
          </a:prstGeom>
        </p:spPr>
      </p:pic>
      <p:sp>
        <p:nvSpPr>
          <p:cNvPr id="7" name="Rectangle 6"/>
          <p:cNvSpPr/>
          <p:nvPr/>
        </p:nvSpPr>
        <p:spPr>
          <a:xfrm>
            <a:off x="941215" y="2995622"/>
            <a:ext cx="1572860" cy="725935"/>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241906065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7990" y="964014"/>
            <a:ext cx="11318488" cy="55150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a:extLst>
              <a:ext uri="{FF2B5EF4-FFF2-40B4-BE49-F238E27FC236}">
                <a16:creationId xmlns:a16="http://schemas.microsoft.com/office/drawing/2014/main" id="{BA9767DF-BB0A-4C6E-AD51-052A550D7AE7}"/>
              </a:ext>
            </a:extLst>
          </p:cNvPr>
          <p:cNvSpPr txBox="1">
            <a:spLocks noGrp="1"/>
          </p:cNvSpPr>
          <p:nvPr>
            <p:ph type="title"/>
          </p:nvPr>
        </p:nvSpPr>
        <p:spPr>
          <a:xfrm>
            <a:off x="2168610" y="378900"/>
            <a:ext cx="7711884" cy="578803"/>
          </a:xfrm>
        </p:spPr>
        <p:txBody>
          <a:bodyPr/>
          <a:lstStyle/>
          <a:p>
            <a:pPr lvl="0" algn="ctr"/>
            <a:r>
              <a:rPr lang="en-US" sz="4000" dirty="0"/>
              <a:t>CSTOR Web Portal – View Reports</a:t>
            </a:r>
          </a:p>
        </p:txBody>
      </p:sp>
      <p:pic>
        <p:nvPicPr>
          <p:cNvPr id="3" name="Picture 2"/>
          <p:cNvPicPr>
            <a:picLocks noChangeAspect="1"/>
          </p:cNvPicPr>
          <p:nvPr/>
        </p:nvPicPr>
        <p:blipFill>
          <a:blip r:embed="rId3"/>
          <a:stretch>
            <a:fillRect/>
          </a:stretch>
        </p:blipFill>
        <p:spPr>
          <a:xfrm>
            <a:off x="505521" y="1121230"/>
            <a:ext cx="11002537" cy="5232587"/>
          </a:xfrm>
          <a:prstGeom prst="rect">
            <a:avLst/>
          </a:prstGeom>
        </p:spPr>
      </p:pic>
      <p:sp>
        <p:nvSpPr>
          <p:cNvPr id="7" name="Rectangle 6"/>
          <p:cNvSpPr/>
          <p:nvPr/>
        </p:nvSpPr>
        <p:spPr>
          <a:xfrm>
            <a:off x="3308254" y="4021053"/>
            <a:ext cx="773093" cy="725935"/>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Rectangle 8"/>
          <p:cNvSpPr/>
          <p:nvPr/>
        </p:nvSpPr>
        <p:spPr>
          <a:xfrm>
            <a:off x="766866" y="2551659"/>
            <a:ext cx="2522744" cy="440955"/>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03022318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767DF-BB0A-4C6E-AD51-052A550D7AE7}"/>
              </a:ext>
            </a:extLst>
          </p:cNvPr>
          <p:cNvSpPr txBox="1">
            <a:spLocks noGrp="1"/>
          </p:cNvSpPr>
          <p:nvPr>
            <p:ph type="title"/>
          </p:nvPr>
        </p:nvSpPr>
        <p:spPr>
          <a:xfrm>
            <a:off x="838200" y="209008"/>
            <a:ext cx="6254496" cy="1828800"/>
          </a:xfrm>
        </p:spPr>
        <p:txBody>
          <a:bodyPr vert="horz" lIns="91440" tIns="45720" rIns="91440" bIns="45720" rtlCol="0" anchor="ctr">
            <a:normAutofit/>
          </a:bodyPr>
          <a:lstStyle/>
          <a:p>
            <a:pPr lvl="0" hangingPunct="1">
              <a:lnSpc>
                <a:spcPct val="90000"/>
              </a:lnSpc>
              <a:spcBef>
                <a:spcPct val="0"/>
              </a:spcBef>
            </a:pPr>
            <a:r>
              <a:rPr lang="en-US" sz="4400" dirty="0">
                <a:solidFill>
                  <a:schemeClr val="tx1"/>
                </a:solidFill>
                <a:latin typeface="+mj-lt"/>
              </a:rPr>
              <a:t>How to obtain access for your organization</a:t>
            </a:r>
          </a:p>
        </p:txBody>
      </p:sp>
      <p:sp>
        <p:nvSpPr>
          <p:cNvPr id="3" name="Content Placeholder 2">
            <a:extLst>
              <a:ext uri="{FF2B5EF4-FFF2-40B4-BE49-F238E27FC236}">
                <a16:creationId xmlns:a16="http://schemas.microsoft.com/office/drawing/2014/main" id="{8F06BA9A-ECC1-49D9-93C0-8EB2C0F478CF}"/>
              </a:ext>
            </a:extLst>
          </p:cNvPr>
          <p:cNvSpPr txBox="1">
            <a:spLocks noGrp="1"/>
          </p:cNvSpPr>
          <p:nvPr>
            <p:ph type="body" idx="4294967295"/>
          </p:nvPr>
        </p:nvSpPr>
        <p:spPr>
          <a:xfrm>
            <a:off x="838200" y="1862254"/>
            <a:ext cx="6254496" cy="4786738"/>
          </a:xfrm>
        </p:spPr>
        <p:txBody>
          <a:bodyPr vert="horz" lIns="91440" tIns="45720" rIns="91440" bIns="45720" rtlCol="0">
            <a:normAutofit lnSpcReduction="10000"/>
          </a:bodyPr>
          <a:lstStyle/>
          <a:p>
            <a:pPr>
              <a:buClr>
                <a:srgbClr val="E25423"/>
              </a:buClr>
            </a:pPr>
            <a:r>
              <a:rPr lang="en-US" sz="2400" b="1" dirty="0"/>
              <a:t>Email </a:t>
            </a:r>
            <a:r>
              <a:rPr lang="en-US" sz="2400" b="1" dirty="0">
                <a:hlinkClick r:id="rId3"/>
              </a:rPr>
              <a:t>cstor@cdc.gov</a:t>
            </a:r>
            <a:r>
              <a:rPr lang="en-US" sz="2400" b="1" dirty="0"/>
              <a:t> and request access which requires SAMS and an authentication and identity verification process</a:t>
            </a:r>
          </a:p>
          <a:p>
            <a:pPr>
              <a:buClr>
                <a:srgbClr val="E25423"/>
              </a:buClr>
            </a:pPr>
            <a:r>
              <a:rPr lang="en-US" sz="2400" b="1" dirty="0"/>
              <a:t>Designate 2 organization administrators</a:t>
            </a:r>
          </a:p>
          <a:p>
            <a:pPr>
              <a:buClr>
                <a:srgbClr val="E25423"/>
              </a:buClr>
            </a:pPr>
            <a:r>
              <a:rPr lang="en-US" sz="2400" b="1" dirty="0"/>
              <a:t>Administrator onboarding, training, and access</a:t>
            </a:r>
          </a:p>
          <a:p>
            <a:pPr>
              <a:buClr>
                <a:srgbClr val="E25423"/>
              </a:buClr>
            </a:pPr>
            <a:r>
              <a:rPr lang="en-US" sz="2400" b="1" dirty="0"/>
              <a:t>New administrators will onboard and train their users</a:t>
            </a:r>
          </a:p>
          <a:p>
            <a:pPr lvl="1">
              <a:buClr>
                <a:srgbClr val="E25423"/>
              </a:buClr>
            </a:pPr>
            <a:r>
              <a:rPr lang="en-US" b="1" dirty="0"/>
              <a:t>Administrations request new users which will trigger SAMS invitation and process the user will complete</a:t>
            </a:r>
          </a:p>
          <a:p>
            <a:pPr lvl="1">
              <a:buClr>
                <a:srgbClr val="E25423"/>
              </a:buClr>
            </a:pPr>
            <a:r>
              <a:rPr lang="en-US" b="1" dirty="0"/>
              <a:t>Please instruct new users to use the same email address the admin used for CSTOR access during their SAMS proofing</a:t>
            </a:r>
          </a:p>
          <a:p>
            <a:pPr marL="457189" lvl="1">
              <a:buClr>
                <a:srgbClr val="E25423"/>
              </a:buClr>
            </a:pPr>
            <a:endParaRPr lang="en-US" b="1" dirty="0"/>
          </a:p>
          <a:p>
            <a:pPr marL="457189" lvl="1">
              <a:spcBef>
                <a:spcPts val="0"/>
              </a:spcBef>
              <a:spcAft>
                <a:spcPts val="1600"/>
              </a:spcAft>
            </a:pPr>
            <a:endParaRPr lang="en-US" dirty="0"/>
          </a:p>
          <a:p>
            <a:pPr marL="457189" lvl="1">
              <a:spcBef>
                <a:spcPts val="0"/>
              </a:spcBef>
              <a:spcAft>
                <a:spcPts val="1600"/>
              </a:spcAft>
            </a:pPr>
            <a:endParaRPr lang="en-US" dirty="0"/>
          </a:p>
          <a:p>
            <a:pPr lvl="1">
              <a:spcBef>
                <a:spcPts val="533"/>
              </a:spcBef>
              <a:buClr>
                <a:srgbClr val="005984"/>
              </a:buClr>
            </a:pPr>
            <a:endParaRPr lang="en-US" dirty="0"/>
          </a:p>
        </p:txBody>
      </p:sp>
      <p:pic>
        <p:nvPicPr>
          <p:cNvPr id="5" name="Picture 4">
            <a:extLst>
              <a:ext uri="{FF2B5EF4-FFF2-40B4-BE49-F238E27FC236}">
                <a16:creationId xmlns:a16="http://schemas.microsoft.com/office/drawing/2014/main" id="{DD68CC4D-B4EB-429A-97AE-C7FCB750E9F0}"/>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25710" r="36065"/>
          <a:stretch/>
        </p:blipFill>
        <p:spPr>
          <a:xfrm>
            <a:off x="7552266" y="10"/>
            <a:ext cx="4639733" cy="6857990"/>
          </a:xfrm>
          <a:prstGeom prst="rect">
            <a:avLst/>
          </a:prstGeom>
        </p:spPr>
      </p:pic>
      <p:sp>
        <p:nvSpPr>
          <p:cNvPr id="6" name="TextBox 5">
            <a:extLst>
              <a:ext uri="{FF2B5EF4-FFF2-40B4-BE49-F238E27FC236}">
                <a16:creationId xmlns:a16="http://schemas.microsoft.com/office/drawing/2014/main" id="{518BFAE9-B0DC-4D19-8382-00F24A1154C2}"/>
              </a:ext>
            </a:extLst>
          </p:cNvPr>
          <p:cNvSpPr txBox="1"/>
          <p:nvPr/>
        </p:nvSpPr>
        <p:spPr>
          <a:xfrm>
            <a:off x="12007268" y="6657945"/>
            <a:ext cx="184731" cy="200055"/>
          </a:xfrm>
          <a:prstGeom prst="rect">
            <a:avLst/>
          </a:prstGeom>
          <a:solidFill>
            <a:srgbClr val="000000"/>
          </a:solidFill>
        </p:spPr>
        <p:txBody>
          <a:bodyPr wrap="none" rtlCol="0">
            <a:spAutoFit/>
          </a:bodyPr>
          <a:lstStyle/>
          <a:p>
            <a:pPr algn="r">
              <a:spcAft>
                <a:spcPts val="600"/>
              </a:spcAft>
            </a:pPr>
            <a:endParaRPr lang="en-US" sz="700" dirty="0">
              <a:solidFill>
                <a:srgbClr val="FFFFFF"/>
              </a:solidFill>
            </a:endParaRPr>
          </a:p>
        </p:txBody>
      </p:sp>
    </p:spTree>
    <p:extLst>
      <p:ext uri="{BB962C8B-B14F-4D97-AF65-F5344CB8AC3E}">
        <p14:creationId xmlns:p14="http://schemas.microsoft.com/office/powerpoint/2010/main" val="3380482363"/>
      </p:ext>
    </p:extLst>
  </p:cSld>
  <p:clrMapOvr>
    <a:overrideClrMapping bg1="dk1" tx1="lt1" bg2="dk2" tx2="lt2" accent1="accent1" accent2="accent2" accent3="accent3" accent4="accent4" accent5="accent5" accent6="accent6" hlink="hlink" folHlink="folHlink"/>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5CA82-60DD-4F73-A654-AD3D5CA44D49}"/>
              </a:ext>
            </a:extLst>
          </p:cNvPr>
          <p:cNvSpPr txBox="1">
            <a:spLocks/>
          </p:cNvSpPr>
          <p:nvPr/>
        </p:nvSpPr>
        <p:spPr>
          <a:xfrm>
            <a:off x="1960505" y="946596"/>
            <a:ext cx="8218311" cy="57880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667" b="1" dirty="0">
                <a:solidFill>
                  <a:schemeClr val="tx1">
                    <a:lumMod val="75000"/>
                    <a:lumOff val="25000"/>
                  </a:schemeClr>
                </a:solidFill>
                <a:latin typeface="+mn-lt"/>
              </a:rPr>
              <a:t>Questions and Thank You!</a:t>
            </a:r>
          </a:p>
          <a:p>
            <a:pPr algn="ctr"/>
            <a:endParaRPr lang="en-US" sz="2667" dirty="0">
              <a:solidFill>
                <a:schemeClr val="tx1">
                  <a:lumMod val="75000"/>
                  <a:lumOff val="25000"/>
                </a:schemeClr>
              </a:solidFill>
              <a:latin typeface="+mn-lt"/>
            </a:endParaRPr>
          </a:p>
          <a:p>
            <a:pPr algn="ctr"/>
            <a:endParaRPr lang="en-US" sz="2667" dirty="0">
              <a:solidFill>
                <a:schemeClr val="tx1">
                  <a:lumMod val="75000"/>
                  <a:lumOff val="25000"/>
                </a:schemeClr>
              </a:solidFill>
              <a:latin typeface="+mn-lt"/>
            </a:endParaRPr>
          </a:p>
          <a:p>
            <a:r>
              <a:rPr lang="en-US" sz="2667" dirty="0">
                <a:solidFill>
                  <a:schemeClr val="tx1">
                    <a:lumMod val="75000"/>
                    <a:lumOff val="25000"/>
                  </a:schemeClr>
                </a:solidFill>
                <a:latin typeface="+mn-lt"/>
              </a:rPr>
              <a:t>Julie Crowder : quu9@cdc.gov</a:t>
            </a:r>
          </a:p>
          <a:p>
            <a:r>
              <a:rPr lang="en-US" sz="2667" dirty="0">
                <a:solidFill>
                  <a:schemeClr val="tx1">
                    <a:lumMod val="75000"/>
                    <a:lumOff val="25000"/>
                  </a:schemeClr>
                </a:solidFill>
                <a:latin typeface="+mn-lt"/>
              </a:rPr>
              <a:t>Valerie Albrecht: gpy8@cdc.gov</a:t>
            </a:r>
          </a:p>
        </p:txBody>
      </p:sp>
    </p:spTree>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bc0c320-4c6f-4b05-9017-607647f5c0ac" xsi:nil="true"/>
    <_ip_UnifiedCompliancePolicyUIAction xmlns="http://schemas.microsoft.com/sharepoint/v3" xsi:nil="true"/>
    <lcf76f155ced4ddcb4097134ff3c332f xmlns="715eb8b4-1130-40b2-a5ca-97a5c0aea4ca">
      <Terms xmlns="http://schemas.microsoft.com/office/infopath/2007/PartnerControls"/>
    </lcf76f155ced4ddcb4097134ff3c332f>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546121A4AFB7E47A292DC8C5624FD62" ma:contentTypeVersion="16" ma:contentTypeDescription="Create a new document." ma:contentTypeScope="" ma:versionID="5c6f416c6a182f0b8e9a92e012010ac9">
  <xsd:schema xmlns:xsd="http://www.w3.org/2001/XMLSchema" xmlns:xs="http://www.w3.org/2001/XMLSchema" xmlns:p="http://schemas.microsoft.com/office/2006/metadata/properties" xmlns:ns1="http://schemas.microsoft.com/sharepoint/v3" xmlns:ns2="715eb8b4-1130-40b2-a5ca-97a5c0aea4ca" xmlns:ns3="fbc0c320-4c6f-4b05-9017-607647f5c0ac" targetNamespace="http://schemas.microsoft.com/office/2006/metadata/properties" ma:root="true" ma:fieldsID="aed8de26c7b7e5bf9fdd628966708722" ns1:_="" ns2:_="" ns3:_="">
    <xsd:import namespace="http://schemas.microsoft.com/sharepoint/v3"/>
    <xsd:import namespace="715eb8b4-1130-40b2-a5ca-97a5c0aea4ca"/>
    <xsd:import namespace="fbc0c320-4c6f-4b05-9017-607647f5c0ac"/>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1:_ip_UnifiedCompliancePolicyProperties" minOccurs="0"/>
                <xsd:element ref="ns1:_ip_UnifiedCompliancePolicyUIAction" minOccurs="0"/>
                <xsd:element ref="ns2:MediaLengthInSeconds"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5eb8b4-1130-40b2-a5ca-97a5c0aea4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bc0c320-4c6f-4b05-9017-607647f5c0ac"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fc6058fa-c07b-46d8-b8bd-dda73addcabf}" ma:internalName="TaxCatchAll" ma:showField="CatchAllData" ma:web="fbc0c320-4c6f-4b05-9017-607647f5c0a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1A8927B-BCF2-4389-9FF0-9C63AF37AF71}">
  <ds:schemaRefs>
    <ds:schemaRef ds:uri="http://schemas.microsoft.com/office/2006/metadata/properties"/>
    <ds:schemaRef ds:uri="http://schemas.microsoft.com/office/infopath/2007/PartnerControls"/>
    <ds:schemaRef ds:uri="fbc0c320-4c6f-4b05-9017-607647f5c0ac"/>
    <ds:schemaRef ds:uri="http://schemas.microsoft.com/sharepoint/v3"/>
    <ds:schemaRef ds:uri="715eb8b4-1130-40b2-a5ca-97a5c0aea4ca"/>
  </ds:schemaRefs>
</ds:datastoreItem>
</file>

<file path=customXml/itemProps2.xml><?xml version="1.0" encoding="utf-8"?>
<ds:datastoreItem xmlns:ds="http://schemas.openxmlformats.org/officeDocument/2006/customXml" ds:itemID="{0D347093-2623-4C5A-9559-52EA601EF48E}">
  <ds:schemaRefs>
    <ds:schemaRef ds:uri="http://schemas.microsoft.com/sharepoint/v3/contenttype/forms"/>
  </ds:schemaRefs>
</ds:datastoreItem>
</file>

<file path=customXml/itemProps3.xml><?xml version="1.0" encoding="utf-8"?>
<ds:datastoreItem xmlns:ds="http://schemas.openxmlformats.org/officeDocument/2006/customXml" ds:itemID="{C8286D9F-A6BD-4340-98DC-382F68A960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5eb8b4-1130-40b2-a5ca-97a5c0aea4ca"/>
    <ds:schemaRef ds:uri="fbc0c320-4c6f-4b05-9017-607647f5c0a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243</TotalTime>
  <Words>955</Words>
  <Application>Microsoft Office PowerPoint</Application>
  <PresentationFormat>Widescreen</PresentationFormat>
  <Paragraphs>182</Paragraphs>
  <Slides>14</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Wingdings</vt:lpstr>
      <vt:lpstr>Office Theme</vt:lpstr>
      <vt:lpstr>HL7 Electronic Laboratory Reporting (ELR) from  CDC Infectious Disease Labs and CSTOR Web Portal  Prepared For: CSTE National ELR Workgroup  September 2022</vt:lpstr>
      <vt:lpstr>Contents</vt:lpstr>
      <vt:lpstr>  CDC Labs Live with HL7 Messaging </vt:lpstr>
      <vt:lpstr>  Which Tests are Being Reported? </vt:lpstr>
      <vt:lpstr>States Live with HL7 Messaging</vt:lpstr>
      <vt:lpstr>PowerPoint Presentation</vt:lpstr>
      <vt:lpstr>CSTOR Web Portal</vt:lpstr>
      <vt:lpstr>CSTOR Web Portal </vt:lpstr>
      <vt:lpstr>CSTOR Web Portal – Dashboard</vt:lpstr>
      <vt:lpstr>CSTOR Web Portal – Dashboard</vt:lpstr>
      <vt:lpstr>CSTOR Web Portal – Check Status</vt:lpstr>
      <vt:lpstr>CSTOR Web Portal – View Reports</vt:lpstr>
      <vt:lpstr>How to obtain access for your organization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CSTOR Web Portal</dc:title>
  <dc:creator>Albrecht, Valerie S. (CDC/DDID/NCEZID/OD)</dc:creator>
  <cp:lastModifiedBy>Shaily Krishan</cp:lastModifiedBy>
  <cp:revision>6</cp:revision>
  <dcterms:created xsi:type="dcterms:W3CDTF">2020-05-26T18:35:10Z</dcterms:created>
  <dcterms:modified xsi:type="dcterms:W3CDTF">2022-09-29T20:17:41Z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2022-09-06T17:50:41Z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03baf4e4-e75e-4e6d-9e2f-40e379b17250</vt:lpwstr>
  </property>
  <property fmtid="{D5CDD505-2E9C-101B-9397-08002B2CF9AE}" pid="8" name="MSIP_Label_8af03ff0-41c5-4c41-b55e-fabb8fae94be_ContentBits">
    <vt:lpwstr>0</vt:lpwstr>
  </property>
  <property fmtid="{D5CDD505-2E9C-101B-9397-08002B2CF9AE}" pid="9" name="ContentTypeId">
    <vt:lpwstr>0x010100E546121A4AFB7E47A292DC8C5624FD62</vt:lpwstr>
  </property>
</Properties>
</file>