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0"/>
  </p:notesMasterIdLst>
  <p:sldIdLst>
    <p:sldId id="256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rvantes, Kim B [DOH]" userId="576c334b-2902-4a5c-8b69-82cfae7ea5b0" providerId="ADAL" clId="{C3C4FF21-0B46-42A8-8FEE-0A79FB37129A}"/>
    <pc:docChg chg="delSld modSld">
      <pc:chgData name="Cervantes, Kim B [DOH]" userId="576c334b-2902-4a5c-8b69-82cfae7ea5b0" providerId="ADAL" clId="{C3C4FF21-0B46-42A8-8FEE-0A79FB37129A}" dt="2022-11-01T19:32:26.203" v="17" actId="2696"/>
      <pc:docMkLst>
        <pc:docMk/>
      </pc:docMkLst>
      <pc:sldChg chg="modSp mod">
        <pc:chgData name="Cervantes, Kim B [DOH]" userId="576c334b-2902-4a5c-8b69-82cfae7ea5b0" providerId="ADAL" clId="{C3C4FF21-0B46-42A8-8FEE-0A79FB37129A}" dt="2022-11-01T19:31:26.363" v="15" actId="20577"/>
        <pc:sldMkLst>
          <pc:docMk/>
          <pc:sldMk cId="376358654" sldId="256"/>
        </pc:sldMkLst>
        <pc:spChg chg="mod">
          <ac:chgData name="Cervantes, Kim B [DOH]" userId="576c334b-2902-4a5c-8b69-82cfae7ea5b0" providerId="ADAL" clId="{C3C4FF21-0B46-42A8-8FEE-0A79FB37129A}" dt="2022-11-01T19:31:26.363" v="15" actId="20577"/>
          <ac:spMkLst>
            <pc:docMk/>
            <pc:sldMk cId="376358654" sldId="256"/>
            <ac:spMk id="3" creationId="{A4F83F14-BC9E-4CD2-91F5-DDDC42C15447}"/>
          </ac:spMkLst>
        </pc:spChg>
      </pc:sldChg>
      <pc:sldChg chg="del">
        <pc:chgData name="Cervantes, Kim B [DOH]" userId="576c334b-2902-4a5c-8b69-82cfae7ea5b0" providerId="ADAL" clId="{C3C4FF21-0B46-42A8-8FEE-0A79FB37129A}" dt="2022-11-01T19:32:26.203" v="17" actId="2696"/>
        <pc:sldMkLst>
          <pc:docMk/>
          <pc:sldMk cId="642419180" sldId="257"/>
        </pc:sldMkLst>
      </pc:sldChg>
      <pc:sldChg chg="del">
        <pc:chgData name="Cervantes, Kim B [DOH]" userId="576c334b-2902-4a5c-8b69-82cfae7ea5b0" providerId="ADAL" clId="{C3C4FF21-0B46-42A8-8FEE-0A79FB37129A}" dt="2022-11-01T19:32:14.900" v="16" actId="2696"/>
        <pc:sldMkLst>
          <pc:docMk/>
          <pc:sldMk cId="2506120187" sldId="26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BABF5F-E856-4BC3-B49B-DD688F3355E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19851DB-8831-4F65-944A-2E7E7C373219}">
      <dgm:prSet/>
      <dgm:spPr/>
      <dgm:t>
        <a:bodyPr/>
        <a:lstStyle/>
        <a:p>
          <a:r>
            <a:rPr lang="en-US"/>
            <a:t>Big-3 use MTTT LOINCs only for MTTT</a:t>
          </a:r>
        </a:p>
      </dgm:t>
    </dgm:pt>
    <dgm:pt modelId="{8ED5FED8-2412-4CE9-AB14-EFEF7DDFDC2B}" type="parTrans" cxnId="{18D24675-D60E-4094-A04E-B9B78273E324}">
      <dgm:prSet/>
      <dgm:spPr/>
      <dgm:t>
        <a:bodyPr/>
        <a:lstStyle/>
        <a:p>
          <a:endParaRPr lang="en-US"/>
        </a:p>
      </dgm:t>
    </dgm:pt>
    <dgm:pt modelId="{199A0E7B-5AA2-4C68-9FAE-5897FC599C5D}" type="sibTrans" cxnId="{18D24675-D60E-4094-A04E-B9B78273E324}">
      <dgm:prSet/>
      <dgm:spPr/>
      <dgm:t>
        <a:bodyPr/>
        <a:lstStyle/>
        <a:p>
          <a:endParaRPr lang="en-US"/>
        </a:p>
      </dgm:t>
    </dgm:pt>
    <dgm:pt modelId="{8E3CC0CA-48C4-415E-9ACB-20D356022104}">
      <dgm:prSet/>
      <dgm:spPr/>
      <dgm:t>
        <a:bodyPr/>
        <a:lstStyle/>
        <a:p>
          <a:r>
            <a:rPr lang="en-US"/>
            <a:t>But, some MTTT LOINCs used by 1 lab are used for STTT at other labs</a:t>
          </a:r>
        </a:p>
      </dgm:t>
    </dgm:pt>
    <dgm:pt modelId="{2168976A-ADD1-49AD-A1FA-60780FA337BD}" type="parTrans" cxnId="{C5F39D74-48D0-4FA6-AD3C-307E330EE7F7}">
      <dgm:prSet/>
      <dgm:spPr/>
      <dgm:t>
        <a:bodyPr/>
        <a:lstStyle/>
        <a:p>
          <a:endParaRPr lang="en-US"/>
        </a:p>
      </dgm:t>
    </dgm:pt>
    <dgm:pt modelId="{B4226AFE-8574-4C18-BC24-27A533385D34}" type="sibTrans" cxnId="{C5F39D74-48D0-4FA6-AD3C-307E330EE7F7}">
      <dgm:prSet/>
      <dgm:spPr/>
      <dgm:t>
        <a:bodyPr/>
        <a:lstStyle/>
        <a:p>
          <a:endParaRPr lang="en-US"/>
        </a:p>
      </dgm:t>
    </dgm:pt>
    <dgm:pt modelId="{5ED34F1D-4F8D-43F9-ABBF-7F6D5F0E9F8D}">
      <dgm:prSet/>
      <dgm:spPr/>
      <dgm:t>
        <a:bodyPr/>
        <a:lstStyle/>
        <a:p>
          <a:r>
            <a:rPr lang="en-US"/>
            <a:t>Tier 1</a:t>
          </a:r>
        </a:p>
      </dgm:t>
    </dgm:pt>
    <dgm:pt modelId="{0B04DDA9-1106-4D29-BA70-352594EFD9C8}" type="parTrans" cxnId="{77738941-C144-4130-8014-91FC29D9E651}">
      <dgm:prSet/>
      <dgm:spPr/>
      <dgm:t>
        <a:bodyPr/>
        <a:lstStyle/>
        <a:p>
          <a:endParaRPr lang="en-US"/>
        </a:p>
      </dgm:t>
    </dgm:pt>
    <dgm:pt modelId="{5727298F-2335-4A9F-9CD6-38DF9EEAA884}" type="sibTrans" cxnId="{77738941-C144-4130-8014-91FC29D9E651}">
      <dgm:prSet/>
      <dgm:spPr/>
      <dgm:t>
        <a:bodyPr/>
        <a:lstStyle/>
        <a:p>
          <a:endParaRPr lang="en-US"/>
        </a:p>
      </dgm:t>
    </dgm:pt>
    <dgm:pt modelId="{CE1522F6-35F7-45EC-B83F-710A12003A7B}">
      <dgm:prSet/>
      <dgm:spPr/>
      <dgm:t>
        <a:bodyPr/>
        <a:lstStyle/>
        <a:p>
          <a:r>
            <a:rPr lang="en-US"/>
            <a:t>All use same LOINC for Tier 1 (83081-0, </a:t>
          </a:r>
          <a:r>
            <a:rPr lang="it-IT"/>
            <a:t>BORRELIA BURGDORFERI AB.IGG+IGM)</a:t>
          </a:r>
          <a:endParaRPr lang="en-US"/>
        </a:p>
      </dgm:t>
    </dgm:pt>
    <dgm:pt modelId="{092FD8AB-290D-4573-BF34-E037D1E7AE0A}" type="parTrans" cxnId="{CF712863-F261-4461-9B3B-F7F53AD2E2BB}">
      <dgm:prSet/>
      <dgm:spPr/>
      <dgm:t>
        <a:bodyPr/>
        <a:lstStyle/>
        <a:p>
          <a:endParaRPr lang="en-US"/>
        </a:p>
      </dgm:t>
    </dgm:pt>
    <dgm:pt modelId="{F0C9A62C-0EAA-4AFD-B7CD-76A1AA84D9A1}" type="sibTrans" cxnId="{CF712863-F261-4461-9B3B-F7F53AD2E2BB}">
      <dgm:prSet/>
      <dgm:spPr/>
      <dgm:t>
        <a:bodyPr/>
        <a:lstStyle/>
        <a:p>
          <a:endParaRPr lang="en-US"/>
        </a:p>
      </dgm:t>
    </dgm:pt>
    <dgm:pt modelId="{D67EE35B-3B85-4737-A548-C351B7FBC21C}">
      <dgm:prSet/>
      <dgm:spPr/>
      <dgm:t>
        <a:bodyPr/>
        <a:lstStyle/>
        <a:p>
          <a:r>
            <a:rPr lang="en-US"/>
            <a:t>Tier 2</a:t>
          </a:r>
        </a:p>
      </dgm:t>
    </dgm:pt>
    <dgm:pt modelId="{623EDE00-248C-49BB-8F8B-1C750FCA2DAA}" type="parTrans" cxnId="{0AFD4A84-7E53-4662-9079-0EE1F0AED4F3}">
      <dgm:prSet/>
      <dgm:spPr/>
      <dgm:t>
        <a:bodyPr/>
        <a:lstStyle/>
        <a:p>
          <a:endParaRPr lang="en-US"/>
        </a:p>
      </dgm:t>
    </dgm:pt>
    <dgm:pt modelId="{54329374-1EDE-4E87-9935-1CDB79115CE7}" type="sibTrans" cxnId="{0AFD4A84-7E53-4662-9079-0EE1F0AED4F3}">
      <dgm:prSet/>
      <dgm:spPr/>
      <dgm:t>
        <a:bodyPr/>
        <a:lstStyle/>
        <a:p>
          <a:endParaRPr lang="en-US"/>
        </a:p>
      </dgm:t>
    </dgm:pt>
    <dgm:pt modelId="{8E29BA33-072E-498C-AEFE-DD19D6698269}">
      <dgm:prSet/>
      <dgm:spPr/>
      <dgm:t>
        <a:bodyPr/>
        <a:lstStyle/>
        <a:p>
          <a:r>
            <a:rPr lang="en-US" err="1"/>
            <a:t>Labcorp</a:t>
          </a:r>
          <a:r>
            <a:rPr lang="en-US"/>
            <a:t> and Mayo use same LOINCs (16480-6 and 40612-4)  </a:t>
          </a:r>
        </a:p>
      </dgm:t>
    </dgm:pt>
    <dgm:pt modelId="{50D84A2A-57F8-48AB-BA55-1505983F5E7F}" type="parTrans" cxnId="{8619D482-A338-43B5-AC55-0A3856111426}">
      <dgm:prSet/>
      <dgm:spPr/>
      <dgm:t>
        <a:bodyPr/>
        <a:lstStyle/>
        <a:p>
          <a:endParaRPr lang="en-US"/>
        </a:p>
      </dgm:t>
    </dgm:pt>
    <dgm:pt modelId="{177571E3-FB12-4697-AE36-A855B42566EF}" type="sibTrans" cxnId="{8619D482-A338-43B5-AC55-0A3856111426}">
      <dgm:prSet/>
      <dgm:spPr/>
      <dgm:t>
        <a:bodyPr/>
        <a:lstStyle/>
        <a:p>
          <a:endParaRPr lang="en-US"/>
        </a:p>
      </dgm:t>
    </dgm:pt>
    <dgm:pt modelId="{B062D405-D5E2-4711-8631-2297C32CDA83}">
      <dgm:prSet/>
      <dgm:spPr/>
      <dgm:t>
        <a:bodyPr/>
        <a:lstStyle/>
        <a:p>
          <a:r>
            <a:rPr lang="en-US"/>
            <a:t>Quest uses different LOINCs (5062-5 and 5064-1)</a:t>
          </a:r>
        </a:p>
      </dgm:t>
    </dgm:pt>
    <dgm:pt modelId="{7479AACD-E8FF-4C0E-AE10-6D9DD8054DDA}" type="parTrans" cxnId="{C955B23D-7BD0-44E6-88B0-F8447304FE2D}">
      <dgm:prSet/>
      <dgm:spPr/>
      <dgm:t>
        <a:bodyPr/>
        <a:lstStyle/>
        <a:p>
          <a:endParaRPr lang="en-US"/>
        </a:p>
      </dgm:t>
    </dgm:pt>
    <dgm:pt modelId="{A57FE9B8-3743-4EA4-8DB9-93820D108B04}" type="sibTrans" cxnId="{C955B23D-7BD0-44E6-88B0-F8447304FE2D}">
      <dgm:prSet/>
      <dgm:spPr/>
      <dgm:t>
        <a:bodyPr/>
        <a:lstStyle/>
        <a:p>
          <a:endParaRPr lang="en-US"/>
        </a:p>
      </dgm:t>
    </dgm:pt>
    <dgm:pt modelId="{2444231B-DF95-4386-ADA0-15D408E056A7}">
      <dgm:prSet/>
      <dgm:spPr/>
      <dgm:t>
        <a:bodyPr/>
        <a:lstStyle/>
        <a:p>
          <a:r>
            <a:rPr lang="en-US"/>
            <a:t>Interpretation</a:t>
          </a:r>
        </a:p>
      </dgm:t>
    </dgm:pt>
    <dgm:pt modelId="{184ABA1A-513E-4B72-B6AB-F6BA2BEB29D4}" type="parTrans" cxnId="{A37137D0-3020-4AF6-8831-EC510C055DAA}">
      <dgm:prSet/>
      <dgm:spPr/>
      <dgm:t>
        <a:bodyPr/>
        <a:lstStyle/>
        <a:p>
          <a:endParaRPr lang="en-US"/>
        </a:p>
      </dgm:t>
    </dgm:pt>
    <dgm:pt modelId="{624A0E54-F00C-4101-AC76-FD7450E25F2D}" type="sibTrans" cxnId="{A37137D0-3020-4AF6-8831-EC510C055DAA}">
      <dgm:prSet/>
      <dgm:spPr/>
      <dgm:t>
        <a:bodyPr/>
        <a:lstStyle/>
        <a:p>
          <a:endParaRPr lang="en-US"/>
        </a:p>
      </dgm:t>
    </dgm:pt>
    <dgm:pt modelId="{B0CF22D6-57BE-4959-9AC8-8B02F37EF016}">
      <dgm:prSet/>
      <dgm:spPr/>
      <dgm:t>
        <a:bodyPr/>
        <a:lstStyle/>
        <a:p>
          <a:r>
            <a:rPr lang="en-US" err="1"/>
            <a:t>Labcorp</a:t>
          </a:r>
          <a:r>
            <a:rPr lang="en-US"/>
            <a:t> and Mayo send a separate overall test interpretation, both using different LOINCs (</a:t>
          </a:r>
          <a:r>
            <a:rPr lang="en-US" err="1"/>
            <a:t>Labcorp</a:t>
          </a:r>
          <a:r>
            <a:rPr lang="en-US"/>
            <a:t>: 9586-9; Mayo: 46248-1)  </a:t>
          </a:r>
        </a:p>
      </dgm:t>
    </dgm:pt>
    <dgm:pt modelId="{D2C96339-9390-4E9D-8BB8-7476C7CE7641}" type="parTrans" cxnId="{3AD17D4A-8C33-43CC-A8F9-8251FFCBC222}">
      <dgm:prSet/>
      <dgm:spPr/>
      <dgm:t>
        <a:bodyPr/>
        <a:lstStyle/>
        <a:p>
          <a:endParaRPr lang="en-US"/>
        </a:p>
      </dgm:t>
    </dgm:pt>
    <dgm:pt modelId="{B33A5739-DB1F-4980-B344-F46A63827D5A}" type="sibTrans" cxnId="{3AD17D4A-8C33-43CC-A8F9-8251FFCBC222}">
      <dgm:prSet/>
      <dgm:spPr/>
      <dgm:t>
        <a:bodyPr/>
        <a:lstStyle/>
        <a:p>
          <a:endParaRPr lang="en-US"/>
        </a:p>
      </dgm:t>
    </dgm:pt>
    <dgm:pt modelId="{4C286D84-E86A-4D8F-8068-ABCAC9E68D31}">
      <dgm:prSet/>
      <dgm:spPr/>
      <dgm:t>
        <a:bodyPr/>
        <a:lstStyle/>
        <a:p>
          <a:r>
            <a:rPr lang="en-US"/>
            <a:t>Quest doesn’t send an interpretation</a:t>
          </a:r>
        </a:p>
      </dgm:t>
    </dgm:pt>
    <dgm:pt modelId="{A8A2345F-6E79-47F9-83DD-8E43C45E3675}" type="parTrans" cxnId="{756FD5F6-AFB1-4AE8-B598-2F683FDF1A7F}">
      <dgm:prSet/>
      <dgm:spPr/>
      <dgm:t>
        <a:bodyPr/>
        <a:lstStyle/>
        <a:p>
          <a:endParaRPr lang="en-US"/>
        </a:p>
      </dgm:t>
    </dgm:pt>
    <dgm:pt modelId="{DF99814F-6E65-48BE-B113-50F99B7CCEF8}" type="sibTrans" cxnId="{756FD5F6-AFB1-4AE8-B598-2F683FDF1A7F}">
      <dgm:prSet/>
      <dgm:spPr/>
      <dgm:t>
        <a:bodyPr/>
        <a:lstStyle/>
        <a:p>
          <a:endParaRPr lang="en-US"/>
        </a:p>
      </dgm:t>
    </dgm:pt>
    <dgm:pt modelId="{077E38DA-8D97-4E61-BD6E-DA757F2E358E}">
      <dgm:prSet/>
      <dgm:spPr/>
      <dgm:t>
        <a:bodyPr/>
        <a:lstStyle/>
        <a:p>
          <a:r>
            <a:rPr lang="en-US"/>
            <a:t>Reporting</a:t>
          </a:r>
        </a:p>
      </dgm:t>
    </dgm:pt>
    <dgm:pt modelId="{EF14E34A-3C58-48F8-AA36-D3F899CF7B83}" type="parTrans" cxnId="{69009094-23AD-4BE9-941F-8641A3D95BA9}">
      <dgm:prSet/>
      <dgm:spPr/>
      <dgm:t>
        <a:bodyPr/>
        <a:lstStyle/>
        <a:p>
          <a:endParaRPr lang="en-US"/>
        </a:p>
      </dgm:t>
    </dgm:pt>
    <dgm:pt modelId="{C22C331F-D077-4E54-8D62-C4AD8D6E167B}" type="sibTrans" cxnId="{69009094-23AD-4BE9-941F-8641A3D95BA9}">
      <dgm:prSet/>
      <dgm:spPr/>
      <dgm:t>
        <a:bodyPr/>
        <a:lstStyle/>
        <a:p>
          <a:endParaRPr lang="en-US"/>
        </a:p>
      </dgm:t>
    </dgm:pt>
    <dgm:pt modelId="{90F155B2-FD0B-495C-BC52-18B86FD2857F}">
      <dgm:prSet/>
      <dgm:spPr/>
      <dgm:t>
        <a:bodyPr/>
        <a:lstStyle/>
        <a:p>
          <a:r>
            <a:rPr lang="en-US"/>
            <a:t>Each reports test combinations differently</a:t>
          </a:r>
        </a:p>
      </dgm:t>
    </dgm:pt>
    <dgm:pt modelId="{8DA3D2A7-DC01-4E33-A468-F96829F09EDA}" type="parTrans" cxnId="{68A0C6B8-B16A-47AC-B18C-26B2B3D97AB3}">
      <dgm:prSet/>
      <dgm:spPr/>
      <dgm:t>
        <a:bodyPr/>
        <a:lstStyle/>
        <a:p>
          <a:endParaRPr lang="en-US"/>
        </a:p>
      </dgm:t>
    </dgm:pt>
    <dgm:pt modelId="{6D1EC666-3336-4A16-874E-76818FDF6017}" type="sibTrans" cxnId="{68A0C6B8-B16A-47AC-B18C-26B2B3D97AB3}">
      <dgm:prSet/>
      <dgm:spPr/>
      <dgm:t>
        <a:bodyPr/>
        <a:lstStyle/>
        <a:p>
          <a:endParaRPr lang="en-US"/>
        </a:p>
      </dgm:t>
    </dgm:pt>
    <dgm:pt modelId="{BA93863C-6153-4BD1-891E-C26F60F772AB}">
      <dgm:prSet/>
      <dgm:spPr/>
      <dgm:t>
        <a:bodyPr/>
        <a:lstStyle/>
        <a:p>
          <a:r>
            <a:rPr lang="en-US"/>
            <a:t>Mayo + LabCorp + Quest = Custom ELR rule nightmare</a:t>
          </a:r>
        </a:p>
      </dgm:t>
    </dgm:pt>
    <dgm:pt modelId="{D2BAE752-BA9B-41AA-B524-59F2EB99A7C4}" type="parTrans" cxnId="{1C05D81A-C450-453E-BE0B-6A04A69904BD}">
      <dgm:prSet/>
      <dgm:spPr/>
      <dgm:t>
        <a:bodyPr/>
        <a:lstStyle/>
        <a:p>
          <a:endParaRPr lang="en-US"/>
        </a:p>
      </dgm:t>
    </dgm:pt>
    <dgm:pt modelId="{FD2B40D4-A55E-459F-BB91-B9F8DA0963ED}" type="sibTrans" cxnId="{1C05D81A-C450-453E-BE0B-6A04A69904BD}">
      <dgm:prSet/>
      <dgm:spPr/>
      <dgm:t>
        <a:bodyPr/>
        <a:lstStyle/>
        <a:p>
          <a:endParaRPr lang="en-US"/>
        </a:p>
      </dgm:t>
    </dgm:pt>
    <dgm:pt modelId="{AF394652-77CD-463F-BB49-A32E4511FAA0}" type="pres">
      <dgm:prSet presAssocID="{D7BABF5F-E856-4BC3-B49B-DD688F3355E7}" presName="linear" presStyleCnt="0">
        <dgm:presLayoutVars>
          <dgm:animLvl val="lvl"/>
          <dgm:resizeHandles val="exact"/>
        </dgm:presLayoutVars>
      </dgm:prSet>
      <dgm:spPr/>
    </dgm:pt>
    <dgm:pt modelId="{B757F05C-2174-4B5A-9EC9-9D76694FD87E}" type="pres">
      <dgm:prSet presAssocID="{719851DB-8831-4F65-944A-2E7E7C37321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03FD612-F2AA-44D0-8DC9-3A0DAA60AEE8}" type="pres">
      <dgm:prSet presAssocID="{719851DB-8831-4F65-944A-2E7E7C373219}" presName="childText" presStyleLbl="revTx" presStyleIdx="0" presStyleCnt="5">
        <dgm:presLayoutVars>
          <dgm:bulletEnabled val="1"/>
        </dgm:presLayoutVars>
      </dgm:prSet>
      <dgm:spPr/>
    </dgm:pt>
    <dgm:pt modelId="{E22782B3-740A-4148-AC8F-F671D7F1E0A4}" type="pres">
      <dgm:prSet presAssocID="{5ED34F1D-4F8D-43F9-ABBF-7F6D5F0E9F8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1701D785-D6EB-45CA-B558-C3EC0300B21F}" type="pres">
      <dgm:prSet presAssocID="{5ED34F1D-4F8D-43F9-ABBF-7F6D5F0E9F8D}" presName="childText" presStyleLbl="revTx" presStyleIdx="1" presStyleCnt="5">
        <dgm:presLayoutVars>
          <dgm:bulletEnabled val="1"/>
        </dgm:presLayoutVars>
      </dgm:prSet>
      <dgm:spPr/>
    </dgm:pt>
    <dgm:pt modelId="{26166877-B81F-4D90-B88E-E6E8F678975A}" type="pres">
      <dgm:prSet presAssocID="{D67EE35B-3B85-4737-A548-C351B7FBC21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90838BA-049D-41DC-B63A-34CBB057E032}" type="pres">
      <dgm:prSet presAssocID="{D67EE35B-3B85-4737-A548-C351B7FBC21C}" presName="childText" presStyleLbl="revTx" presStyleIdx="2" presStyleCnt="5">
        <dgm:presLayoutVars>
          <dgm:bulletEnabled val="1"/>
        </dgm:presLayoutVars>
      </dgm:prSet>
      <dgm:spPr/>
    </dgm:pt>
    <dgm:pt modelId="{4404B366-52AB-4436-9F10-D301CD3F2000}" type="pres">
      <dgm:prSet presAssocID="{2444231B-DF95-4386-ADA0-15D408E056A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E16688F-47F5-4A5B-BDF0-58CA4E750835}" type="pres">
      <dgm:prSet presAssocID="{2444231B-DF95-4386-ADA0-15D408E056A7}" presName="childText" presStyleLbl="revTx" presStyleIdx="3" presStyleCnt="5">
        <dgm:presLayoutVars>
          <dgm:bulletEnabled val="1"/>
        </dgm:presLayoutVars>
      </dgm:prSet>
      <dgm:spPr/>
    </dgm:pt>
    <dgm:pt modelId="{26927053-4AD0-484F-B009-AC4644416D97}" type="pres">
      <dgm:prSet presAssocID="{077E38DA-8D97-4E61-BD6E-DA757F2E358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D5F559C-670C-4E47-AA2E-24BF3F684A50}" type="pres">
      <dgm:prSet presAssocID="{077E38DA-8D97-4E61-BD6E-DA757F2E358E}" presName="childText" presStyleLbl="revTx" presStyleIdx="4" presStyleCnt="5">
        <dgm:presLayoutVars>
          <dgm:bulletEnabled val="1"/>
        </dgm:presLayoutVars>
      </dgm:prSet>
      <dgm:spPr/>
    </dgm:pt>
    <dgm:pt modelId="{8BB2B9CB-78D6-4C78-9790-8BAFB1375A10}" type="pres">
      <dgm:prSet presAssocID="{BA93863C-6153-4BD1-891E-C26F60F772AB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C05D81A-C450-453E-BE0B-6A04A69904BD}" srcId="{D7BABF5F-E856-4BC3-B49B-DD688F3355E7}" destId="{BA93863C-6153-4BD1-891E-C26F60F772AB}" srcOrd="5" destOrd="0" parTransId="{D2BAE752-BA9B-41AA-B524-59F2EB99A7C4}" sibTransId="{FD2B40D4-A55E-459F-BB91-B9F8DA0963ED}"/>
    <dgm:cxn modelId="{8F85103B-B8E7-43C0-8F29-15E8D08B89C4}" type="presOf" srcId="{4C286D84-E86A-4D8F-8068-ABCAC9E68D31}" destId="{DE16688F-47F5-4A5B-BDF0-58CA4E750835}" srcOrd="0" destOrd="1" presId="urn:microsoft.com/office/officeart/2005/8/layout/vList2"/>
    <dgm:cxn modelId="{C955B23D-7BD0-44E6-88B0-F8447304FE2D}" srcId="{D67EE35B-3B85-4737-A548-C351B7FBC21C}" destId="{B062D405-D5E2-4711-8631-2297C32CDA83}" srcOrd="1" destOrd="0" parTransId="{7479AACD-E8FF-4C0E-AE10-6D9DD8054DDA}" sibTransId="{A57FE9B8-3743-4EA4-8DB9-93820D108B04}"/>
    <dgm:cxn modelId="{10E6215C-B33B-4B5E-B0D9-FBAC078E6E2A}" type="presOf" srcId="{BA93863C-6153-4BD1-891E-C26F60F772AB}" destId="{8BB2B9CB-78D6-4C78-9790-8BAFB1375A10}" srcOrd="0" destOrd="0" presId="urn:microsoft.com/office/officeart/2005/8/layout/vList2"/>
    <dgm:cxn modelId="{77738941-C144-4130-8014-91FC29D9E651}" srcId="{D7BABF5F-E856-4BC3-B49B-DD688F3355E7}" destId="{5ED34F1D-4F8D-43F9-ABBF-7F6D5F0E9F8D}" srcOrd="1" destOrd="0" parTransId="{0B04DDA9-1106-4D29-BA70-352594EFD9C8}" sibTransId="{5727298F-2335-4A9F-9CD6-38DF9EEAA884}"/>
    <dgm:cxn modelId="{CF712863-F261-4461-9B3B-F7F53AD2E2BB}" srcId="{5ED34F1D-4F8D-43F9-ABBF-7F6D5F0E9F8D}" destId="{CE1522F6-35F7-45EC-B83F-710A12003A7B}" srcOrd="0" destOrd="0" parTransId="{092FD8AB-290D-4573-BF34-E037D1E7AE0A}" sibTransId="{F0C9A62C-0EAA-4AFD-B7CD-76A1AA84D9A1}"/>
    <dgm:cxn modelId="{52C83B44-DDDD-4C88-9AA1-07E94B0D319C}" type="presOf" srcId="{5ED34F1D-4F8D-43F9-ABBF-7F6D5F0E9F8D}" destId="{E22782B3-740A-4148-AC8F-F671D7F1E0A4}" srcOrd="0" destOrd="0" presId="urn:microsoft.com/office/officeart/2005/8/layout/vList2"/>
    <dgm:cxn modelId="{3AD17D4A-8C33-43CC-A8F9-8251FFCBC222}" srcId="{2444231B-DF95-4386-ADA0-15D408E056A7}" destId="{B0CF22D6-57BE-4959-9AC8-8B02F37EF016}" srcOrd="0" destOrd="0" parTransId="{D2C96339-9390-4E9D-8BB8-7476C7CE7641}" sibTransId="{B33A5739-DB1F-4980-B344-F46A63827D5A}"/>
    <dgm:cxn modelId="{46D9B253-CE72-4DC5-B4CC-CAF5BF757413}" type="presOf" srcId="{719851DB-8831-4F65-944A-2E7E7C373219}" destId="{B757F05C-2174-4B5A-9EC9-9D76694FD87E}" srcOrd="0" destOrd="0" presId="urn:microsoft.com/office/officeart/2005/8/layout/vList2"/>
    <dgm:cxn modelId="{C5F39D74-48D0-4FA6-AD3C-307E330EE7F7}" srcId="{719851DB-8831-4F65-944A-2E7E7C373219}" destId="{8E3CC0CA-48C4-415E-9ACB-20D356022104}" srcOrd="0" destOrd="0" parTransId="{2168976A-ADD1-49AD-A1FA-60780FA337BD}" sibTransId="{B4226AFE-8574-4C18-BC24-27A533385D34}"/>
    <dgm:cxn modelId="{18D24675-D60E-4094-A04E-B9B78273E324}" srcId="{D7BABF5F-E856-4BC3-B49B-DD688F3355E7}" destId="{719851DB-8831-4F65-944A-2E7E7C373219}" srcOrd="0" destOrd="0" parTransId="{8ED5FED8-2412-4CE9-AB14-EFEF7DDFDC2B}" sibTransId="{199A0E7B-5AA2-4C68-9FAE-5897FC599C5D}"/>
    <dgm:cxn modelId="{BAA82E7B-D402-4D4A-8A4D-E3048BFF4AA9}" type="presOf" srcId="{CE1522F6-35F7-45EC-B83F-710A12003A7B}" destId="{1701D785-D6EB-45CA-B558-C3EC0300B21F}" srcOrd="0" destOrd="0" presId="urn:microsoft.com/office/officeart/2005/8/layout/vList2"/>
    <dgm:cxn modelId="{83AF1A81-D754-49E0-95AA-C352ADC3A543}" type="presOf" srcId="{2444231B-DF95-4386-ADA0-15D408E056A7}" destId="{4404B366-52AB-4436-9F10-D301CD3F2000}" srcOrd="0" destOrd="0" presId="urn:microsoft.com/office/officeart/2005/8/layout/vList2"/>
    <dgm:cxn modelId="{8619D482-A338-43B5-AC55-0A3856111426}" srcId="{D67EE35B-3B85-4737-A548-C351B7FBC21C}" destId="{8E29BA33-072E-498C-AEFE-DD19D6698269}" srcOrd="0" destOrd="0" parTransId="{50D84A2A-57F8-48AB-BA55-1505983F5E7F}" sibTransId="{177571E3-FB12-4697-AE36-A855B42566EF}"/>
    <dgm:cxn modelId="{0AFD4A84-7E53-4662-9079-0EE1F0AED4F3}" srcId="{D7BABF5F-E856-4BC3-B49B-DD688F3355E7}" destId="{D67EE35B-3B85-4737-A548-C351B7FBC21C}" srcOrd="2" destOrd="0" parTransId="{623EDE00-248C-49BB-8F8B-1C750FCA2DAA}" sibTransId="{54329374-1EDE-4E87-9935-1CDB79115CE7}"/>
    <dgm:cxn modelId="{F86D5C85-5565-41C3-B4EB-E87723C65A45}" type="presOf" srcId="{D7BABF5F-E856-4BC3-B49B-DD688F3355E7}" destId="{AF394652-77CD-463F-BB49-A32E4511FAA0}" srcOrd="0" destOrd="0" presId="urn:microsoft.com/office/officeart/2005/8/layout/vList2"/>
    <dgm:cxn modelId="{69009094-23AD-4BE9-941F-8641A3D95BA9}" srcId="{D7BABF5F-E856-4BC3-B49B-DD688F3355E7}" destId="{077E38DA-8D97-4E61-BD6E-DA757F2E358E}" srcOrd="4" destOrd="0" parTransId="{EF14E34A-3C58-48F8-AA36-D3F899CF7B83}" sibTransId="{C22C331F-D077-4E54-8D62-C4AD8D6E167B}"/>
    <dgm:cxn modelId="{9094BF96-7F49-4D2B-BED1-AD095713483E}" type="presOf" srcId="{90F155B2-FD0B-495C-BC52-18B86FD2857F}" destId="{DD5F559C-670C-4E47-AA2E-24BF3F684A50}" srcOrd="0" destOrd="0" presId="urn:microsoft.com/office/officeart/2005/8/layout/vList2"/>
    <dgm:cxn modelId="{3C23C2A8-109E-4034-A71A-110EF0A6DF18}" type="presOf" srcId="{D67EE35B-3B85-4737-A548-C351B7FBC21C}" destId="{26166877-B81F-4D90-B88E-E6E8F678975A}" srcOrd="0" destOrd="0" presId="urn:microsoft.com/office/officeart/2005/8/layout/vList2"/>
    <dgm:cxn modelId="{68A0C6B8-B16A-47AC-B18C-26B2B3D97AB3}" srcId="{077E38DA-8D97-4E61-BD6E-DA757F2E358E}" destId="{90F155B2-FD0B-495C-BC52-18B86FD2857F}" srcOrd="0" destOrd="0" parTransId="{8DA3D2A7-DC01-4E33-A468-F96829F09EDA}" sibTransId="{6D1EC666-3336-4A16-874E-76818FDF6017}"/>
    <dgm:cxn modelId="{2E7C91CD-6505-4987-9CD6-27414C06A8E5}" type="presOf" srcId="{8E3CC0CA-48C4-415E-9ACB-20D356022104}" destId="{103FD612-F2AA-44D0-8DC9-3A0DAA60AEE8}" srcOrd="0" destOrd="0" presId="urn:microsoft.com/office/officeart/2005/8/layout/vList2"/>
    <dgm:cxn modelId="{A37137D0-3020-4AF6-8831-EC510C055DAA}" srcId="{D7BABF5F-E856-4BC3-B49B-DD688F3355E7}" destId="{2444231B-DF95-4386-ADA0-15D408E056A7}" srcOrd="3" destOrd="0" parTransId="{184ABA1A-513E-4B72-B6AB-F6BA2BEB29D4}" sibTransId="{624A0E54-F00C-4101-AC76-FD7450E25F2D}"/>
    <dgm:cxn modelId="{B42624D9-BC99-40DC-9ECF-605AC386C7B6}" type="presOf" srcId="{B062D405-D5E2-4711-8631-2297C32CDA83}" destId="{990838BA-049D-41DC-B63A-34CBB057E032}" srcOrd="0" destOrd="1" presId="urn:microsoft.com/office/officeart/2005/8/layout/vList2"/>
    <dgm:cxn modelId="{D16D4EE0-E454-4DA8-BA5F-4DDA1ABB1D62}" type="presOf" srcId="{8E29BA33-072E-498C-AEFE-DD19D6698269}" destId="{990838BA-049D-41DC-B63A-34CBB057E032}" srcOrd="0" destOrd="0" presId="urn:microsoft.com/office/officeart/2005/8/layout/vList2"/>
    <dgm:cxn modelId="{31BC30E3-1A6F-476E-8EBC-BF32DEBA7196}" type="presOf" srcId="{077E38DA-8D97-4E61-BD6E-DA757F2E358E}" destId="{26927053-4AD0-484F-B009-AC4644416D97}" srcOrd="0" destOrd="0" presId="urn:microsoft.com/office/officeart/2005/8/layout/vList2"/>
    <dgm:cxn modelId="{D05354F6-2568-484A-BC80-A2E0E0BAA80F}" type="presOf" srcId="{B0CF22D6-57BE-4959-9AC8-8B02F37EF016}" destId="{DE16688F-47F5-4A5B-BDF0-58CA4E750835}" srcOrd="0" destOrd="0" presId="urn:microsoft.com/office/officeart/2005/8/layout/vList2"/>
    <dgm:cxn modelId="{756FD5F6-AFB1-4AE8-B598-2F683FDF1A7F}" srcId="{2444231B-DF95-4386-ADA0-15D408E056A7}" destId="{4C286D84-E86A-4D8F-8068-ABCAC9E68D31}" srcOrd="1" destOrd="0" parTransId="{A8A2345F-6E79-47F9-83DD-8E43C45E3675}" sibTransId="{DF99814F-6E65-48BE-B113-50F99B7CCEF8}"/>
    <dgm:cxn modelId="{DB25A82F-AD39-41C3-AA52-15F18F432762}" type="presParOf" srcId="{AF394652-77CD-463F-BB49-A32E4511FAA0}" destId="{B757F05C-2174-4B5A-9EC9-9D76694FD87E}" srcOrd="0" destOrd="0" presId="urn:microsoft.com/office/officeart/2005/8/layout/vList2"/>
    <dgm:cxn modelId="{E4276680-488E-408E-AE2C-13FC29C64135}" type="presParOf" srcId="{AF394652-77CD-463F-BB49-A32E4511FAA0}" destId="{103FD612-F2AA-44D0-8DC9-3A0DAA60AEE8}" srcOrd="1" destOrd="0" presId="urn:microsoft.com/office/officeart/2005/8/layout/vList2"/>
    <dgm:cxn modelId="{BF7C1150-040D-4A41-9AB5-FF535FE1C5A0}" type="presParOf" srcId="{AF394652-77CD-463F-BB49-A32E4511FAA0}" destId="{E22782B3-740A-4148-AC8F-F671D7F1E0A4}" srcOrd="2" destOrd="0" presId="urn:microsoft.com/office/officeart/2005/8/layout/vList2"/>
    <dgm:cxn modelId="{3FAAA19E-A403-4A20-AACF-1A350305F3D9}" type="presParOf" srcId="{AF394652-77CD-463F-BB49-A32E4511FAA0}" destId="{1701D785-D6EB-45CA-B558-C3EC0300B21F}" srcOrd="3" destOrd="0" presId="urn:microsoft.com/office/officeart/2005/8/layout/vList2"/>
    <dgm:cxn modelId="{3677F0AB-3D85-4553-B035-84C8DEF844CF}" type="presParOf" srcId="{AF394652-77CD-463F-BB49-A32E4511FAA0}" destId="{26166877-B81F-4D90-B88E-E6E8F678975A}" srcOrd="4" destOrd="0" presId="urn:microsoft.com/office/officeart/2005/8/layout/vList2"/>
    <dgm:cxn modelId="{D60165FE-3858-4C27-99E3-0BF8EEFFCAEE}" type="presParOf" srcId="{AF394652-77CD-463F-BB49-A32E4511FAA0}" destId="{990838BA-049D-41DC-B63A-34CBB057E032}" srcOrd="5" destOrd="0" presId="urn:microsoft.com/office/officeart/2005/8/layout/vList2"/>
    <dgm:cxn modelId="{E1D2D7E1-16EB-4100-AF32-AD2BD757ECE5}" type="presParOf" srcId="{AF394652-77CD-463F-BB49-A32E4511FAA0}" destId="{4404B366-52AB-4436-9F10-D301CD3F2000}" srcOrd="6" destOrd="0" presId="urn:microsoft.com/office/officeart/2005/8/layout/vList2"/>
    <dgm:cxn modelId="{FC18BB92-5C17-4A65-A3B8-C7908C148138}" type="presParOf" srcId="{AF394652-77CD-463F-BB49-A32E4511FAA0}" destId="{DE16688F-47F5-4A5B-BDF0-58CA4E750835}" srcOrd="7" destOrd="0" presId="urn:microsoft.com/office/officeart/2005/8/layout/vList2"/>
    <dgm:cxn modelId="{6C265C6F-CC28-4EEC-9575-0FA12A508261}" type="presParOf" srcId="{AF394652-77CD-463F-BB49-A32E4511FAA0}" destId="{26927053-4AD0-484F-B009-AC4644416D97}" srcOrd="8" destOrd="0" presId="urn:microsoft.com/office/officeart/2005/8/layout/vList2"/>
    <dgm:cxn modelId="{80B1FE82-DC61-4CBA-A287-39142E242E4D}" type="presParOf" srcId="{AF394652-77CD-463F-BB49-A32E4511FAA0}" destId="{DD5F559C-670C-4E47-AA2E-24BF3F684A50}" srcOrd="9" destOrd="0" presId="urn:microsoft.com/office/officeart/2005/8/layout/vList2"/>
    <dgm:cxn modelId="{9019633F-BEA8-4FD4-8DD5-82E3FA66E3B8}" type="presParOf" srcId="{AF394652-77CD-463F-BB49-A32E4511FAA0}" destId="{8BB2B9CB-78D6-4C78-9790-8BAFB1375A1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57F05C-2174-4B5A-9EC9-9D76694FD87E}">
      <dsp:nvSpPr>
        <dsp:cNvPr id="0" name=""/>
        <dsp:cNvSpPr/>
      </dsp:nvSpPr>
      <dsp:spPr>
        <a:xfrm>
          <a:off x="0" y="47837"/>
          <a:ext cx="6797675" cy="5036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Big-3 use MTTT LOINCs only for MTTT</a:t>
          </a:r>
        </a:p>
      </dsp:txBody>
      <dsp:txXfrm>
        <a:off x="24588" y="72425"/>
        <a:ext cx="6748499" cy="454509"/>
      </dsp:txXfrm>
    </dsp:sp>
    <dsp:sp modelId="{103FD612-F2AA-44D0-8DC9-3A0DAA60AEE8}">
      <dsp:nvSpPr>
        <dsp:cNvPr id="0" name=""/>
        <dsp:cNvSpPr/>
      </dsp:nvSpPr>
      <dsp:spPr>
        <a:xfrm>
          <a:off x="0" y="551522"/>
          <a:ext cx="6797675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826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But, some MTTT LOINCs used by 1 lab are used for STTT at other labs</a:t>
          </a:r>
        </a:p>
      </dsp:txBody>
      <dsp:txXfrm>
        <a:off x="0" y="551522"/>
        <a:ext cx="6797675" cy="347760"/>
      </dsp:txXfrm>
    </dsp:sp>
    <dsp:sp modelId="{E22782B3-740A-4148-AC8F-F671D7F1E0A4}">
      <dsp:nvSpPr>
        <dsp:cNvPr id="0" name=""/>
        <dsp:cNvSpPr/>
      </dsp:nvSpPr>
      <dsp:spPr>
        <a:xfrm>
          <a:off x="0" y="899282"/>
          <a:ext cx="6797675" cy="503685"/>
        </a:xfrm>
        <a:prstGeom prst="roundRect">
          <a:avLst/>
        </a:prstGeom>
        <a:solidFill>
          <a:schemeClr val="accent2">
            <a:hueOff val="7808"/>
            <a:satOff val="-5375"/>
            <a:lumOff val="-137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Tier 1</a:t>
          </a:r>
        </a:p>
      </dsp:txBody>
      <dsp:txXfrm>
        <a:off x="24588" y="923870"/>
        <a:ext cx="6748499" cy="454509"/>
      </dsp:txXfrm>
    </dsp:sp>
    <dsp:sp modelId="{1701D785-D6EB-45CA-B558-C3EC0300B21F}">
      <dsp:nvSpPr>
        <dsp:cNvPr id="0" name=""/>
        <dsp:cNvSpPr/>
      </dsp:nvSpPr>
      <dsp:spPr>
        <a:xfrm>
          <a:off x="0" y="1402967"/>
          <a:ext cx="6797675" cy="499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826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All use same LOINC for Tier 1 (83081-0, </a:t>
          </a:r>
          <a:r>
            <a:rPr lang="it-IT" sz="1600" kern="1200"/>
            <a:t>BORRELIA BURGDORFERI AB.IGG+IGM)</a:t>
          </a:r>
          <a:endParaRPr lang="en-US" sz="1600" kern="1200"/>
        </a:p>
      </dsp:txBody>
      <dsp:txXfrm>
        <a:off x="0" y="1402967"/>
        <a:ext cx="6797675" cy="499904"/>
      </dsp:txXfrm>
    </dsp:sp>
    <dsp:sp modelId="{26166877-B81F-4D90-B88E-E6E8F678975A}">
      <dsp:nvSpPr>
        <dsp:cNvPr id="0" name=""/>
        <dsp:cNvSpPr/>
      </dsp:nvSpPr>
      <dsp:spPr>
        <a:xfrm>
          <a:off x="0" y="1902872"/>
          <a:ext cx="6797675" cy="503685"/>
        </a:xfrm>
        <a:prstGeom prst="roundRect">
          <a:avLst/>
        </a:prstGeom>
        <a:solidFill>
          <a:schemeClr val="accent2">
            <a:hueOff val="15615"/>
            <a:satOff val="-10750"/>
            <a:lumOff val="-2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Tier 2</a:t>
          </a:r>
        </a:p>
      </dsp:txBody>
      <dsp:txXfrm>
        <a:off x="24588" y="1927460"/>
        <a:ext cx="6748499" cy="454509"/>
      </dsp:txXfrm>
    </dsp:sp>
    <dsp:sp modelId="{990838BA-049D-41DC-B63A-34CBB057E032}">
      <dsp:nvSpPr>
        <dsp:cNvPr id="0" name=""/>
        <dsp:cNvSpPr/>
      </dsp:nvSpPr>
      <dsp:spPr>
        <a:xfrm>
          <a:off x="0" y="2406557"/>
          <a:ext cx="6797675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826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err="1"/>
            <a:t>Labcorp</a:t>
          </a:r>
          <a:r>
            <a:rPr lang="en-US" sz="1600" kern="1200"/>
            <a:t> and Mayo use same LOINCs (16480-6 and 40612-4) 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Quest uses different LOINCs (5062-5 and 5064-1)</a:t>
          </a:r>
        </a:p>
      </dsp:txBody>
      <dsp:txXfrm>
        <a:off x="0" y="2406557"/>
        <a:ext cx="6797675" cy="554242"/>
      </dsp:txXfrm>
    </dsp:sp>
    <dsp:sp modelId="{4404B366-52AB-4436-9F10-D301CD3F2000}">
      <dsp:nvSpPr>
        <dsp:cNvPr id="0" name=""/>
        <dsp:cNvSpPr/>
      </dsp:nvSpPr>
      <dsp:spPr>
        <a:xfrm>
          <a:off x="0" y="2960799"/>
          <a:ext cx="6797675" cy="503685"/>
        </a:xfrm>
        <a:prstGeom prst="roundRect">
          <a:avLst/>
        </a:prstGeom>
        <a:solidFill>
          <a:schemeClr val="accent2">
            <a:hueOff val="23423"/>
            <a:satOff val="-16126"/>
            <a:lumOff val="-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Interpretation</a:t>
          </a:r>
        </a:p>
      </dsp:txBody>
      <dsp:txXfrm>
        <a:off x="24588" y="2985387"/>
        <a:ext cx="6748499" cy="454509"/>
      </dsp:txXfrm>
    </dsp:sp>
    <dsp:sp modelId="{DE16688F-47F5-4A5B-BDF0-58CA4E750835}">
      <dsp:nvSpPr>
        <dsp:cNvPr id="0" name=""/>
        <dsp:cNvSpPr/>
      </dsp:nvSpPr>
      <dsp:spPr>
        <a:xfrm>
          <a:off x="0" y="3464484"/>
          <a:ext cx="6797675" cy="782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826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err="1"/>
            <a:t>Labcorp</a:t>
          </a:r>
          <a:r>
            <a:rPr lang="en-US" sz="1600" kern="1200"/>
            <a:t> and Mayo send a separate overall test interpretation, both using different LOINCs (</a:t>
          </a:r>
          <a:r>
            <a:rPr lang="en-US" sz="1600" kern="1200" err="1"/>
            <a:t>Labcorp</a:t>
          </a:r>
          <a:r>
            <a:rPr lang="en-US" sz="1600" kern="1200"/>
            <a:t>: 9586-9; Mayo: 46248-1) 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Quest doesn’t send an interpretation</a:t>
          </a:r>
        </a:p>
      </dsp:txBody>
      <dsp:txXfrm>
        <a:off x="0" y="3464484"/>
        <a:ext cx="6797675" cy="782460"/>
      </dsp:txXfrm>
    </dsp:sp>
    <dsp:sp modelId="{26927053-4AD0-484F-B009-AC4644416D97}">
      <dsp:nvSpPr>
        <dsp:cNvPr id="0" name=""/>
        <dsp:cNvSpPr/>
      </dsp:nvSpPr>
      <dsp:spPr>
        <a:xfrm>
          <a:off x="0" y="4246944"/>
          <a:ext cx="6797675" cy="503685"/>
        </a:xfrm>
        <a:prstGeom prst="roundRect">
          <a:avLst/>
        </a:prstGeom>
        <a:solidFill>
          <a:schemeClr val="accent2">
            <a:hueOff val="31230"/>
            <a:satOff val="-21501"/>
            <a:lumOff val="-54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Reporting</a:t>
          </a:r>
        </a:p>
      </dsp:txBody>
      <dsp:txXfrm>
        <a:off x="24588" y="4271532"/>
        <a:ext cx="6748499" cy="454509"/>
      </dsp:txXfrm>
    </dsp:sp>
    <dsp:sp modelId="{DD5F559C-670C-4E47-AA2E-24BF3F684A50}">
      <dsp:nvSpPr>
        <dsp:cNvPr id="0" name=""/>
        <dsp:cNvSpPr/>
      </dsp:nvSpPr>
      <dsp:spPr>
        <a:xfrm>
          <a:off x="0" y="4750629"/>
          <a:ext cx="6797675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826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Each reports test combinations differently</a:t>
          </a:r>
        </a:p>
      </dsp:txBody>
      <dsp:txXfrm>
        <a:off x="0" y="4750629"/>
        <a:ext cx="6797675" cy="347760"/>
      </dsp:txXfrm>
    </dsp:sp>
    <dsp:sp modelId="{8BB2B9CB-78D6-4C78-9790-8BAFB1375A10}">
      <dsp:nvSpPr>
        <dsp:cNvPr id="0" name=""/>
        <dsp:cNvSpPr/>
      </dsp:nvSpPr>
      <dsp:spPr>
        <a:xfrm>
          <a:off x="0" y="5098389"/>
          <a:ext cx="6797675" cy="503685"/>
        </a:xfrm>
        <a:prstGeom prst="roundRect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Mayo + LabCorp + Quest = Custom ELR rule nightmare</a:t>
          </a:r>
        </a:p>
      </dsp:txBody>
      <dsp:txXfrm>
        <a:off x="24588" y="5122977"/>
        <a:ext cx="6748499" cy="454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C0178-F6B9-4642-B019-F7B0CC40A5D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3AD5C-E3CE-4154-BADD-8AC2A542C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6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3AD5C-E3CE-4154-BADD-8AC2A542CD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59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commercial lab is any Northwell Health Laboratories and LOINC code </a:t>
            </a:r>
            <a:r>
              <a:rPr lang="en-US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22135-8 or 22128-3 is received from Northwell Health Laboratories, then the case should be classified as “PROBABLE/DHSS APPROVED” regardless if a new case or an updated case.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3AD5C-E3CE-4154-BADD-8AC2A542CD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9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60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40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043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96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31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2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16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7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1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97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65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D19BD8B-B369-43B2-BEAC-7F569CE58329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7039F65-9F71-4C97-936F-BC92655E929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413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62EE-B987-4F32-86F5-E0981F72B1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Lyme disease MTTT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83F14-BC9E-4CD2-91F5-DDDC42C15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ELR Practices and NJ response</a:t>
            </a:r>
          </a:p>
          <a:p>
            <a:r>
              <a:rPr lang="en-US" dirty="0"/>
              <a:t>10/17/22</a:t>
            </a:r>
          </a:p>
        </p:txBody>
      </p:sp>
    </p:spTree>
    <p:extLst>
      <p:ext uri="{BB962C8B-B14F-4D97-AF65-F5344CB8AC3E}">
        <p14:creationId xmlns:p14="http://schemas.microsoft.com/office/powerpoint/2010/main" val="376358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C2CF95-4B56-4DB9-9FDB-89E24727C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Big-3 Overview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1555D95-0518-5E24-AA60-366472277B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014267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6000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4C83D7-97DC-411D-AC9C-47060193C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Reporting structure by Big-3 lab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430E2E-1D8D-4137-9E2F-2139BF9DC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3025540" cy="73628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LabCorp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5681D2-7227-49A5-88EF-51568B7E8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79" y="2582334"/>
            <a:ext cx="3025541" cy="33782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sz="2500"/>
              <a:t>Tier 1: 83081-0</a:t>
            </a:r>
          </a:p>
          <a:p>
            <a:r>
              <a:rPr lang="en-US" sz="2500"/>
              <a:t>Tier 2: 16480-6, 40612-4</a:t>
            </a:r>
          </a:p>
          <a:p>
            <a:r>
              <a:rPr lang="en-US" sz="2500"/>
              <a:t>Interpretation: 9586-9</a:t>
            </a:r>
          </a:p>
          <a:p>
            <a:endParaRPr lang="en-US"/>
          </a:p>
          <a:p>
            <a:r>
              <a:rPr lang="en-US" sz="2500"/>
              <a:t>Reports 4 files</a:t>
            </a:r>
          </a:p>
          <a:p>
            <a:pPr lvl="1"/>
            <a:r>
              <a:rPr lang="en-US" sz="2200"/>
              <a:t>Overall positive interpretation</a:t>
            </a:r>
          </a:p>
          <a:p>
            <a:pPr lvl="1"/>
            <a:r>
              <a:rPr lang="en-US" sz="2200"/>
              <a:t>Tier 1</a:t>
            </a:r>
          </a:p>
          <a:p>
            <a:pPr lvl="1"/>
            <a:r>
              <a:rPr lang="en-US" sz="2200"/>
              <a:t>Both Tier 2 (2 results)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086C59-0BEF-416A-8268-8F427CE220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45968" y="1846052"/>
            <a:ext cx="3214136" cy="73628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Mayo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8F6EFAD-D752-4D95-9BC7-AC43A12720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996989" y="2554818"/>
            <a:ext cx="3292041" cy="33782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sz="2200"/>
              <a:t>Tier 1: 83081-0</a:t>
            </a:r>
          </a:p>
          <a:p>
            <a:r>
              <a:rPr lang="en-US" sz="2200"/>
              <a:t>Tier 2: 5062-5 and 5064-1</a:t>
            </a:r>
          </a:p>
          <a:p>
            <a:r>
              <a:rPr lang="en-US" sz="2200"/>
              <a:t>Interpretation: N/A</a:t>
            </a:r>
          </a:p>
          <a:p>
            <a:endParaRPr lang="en-US" sz="2200"/>
          </a:p>
          <a:p>
            <a:r>
              <a:rPr lang="en-US" sz="2200"/>
              <a:t>Reports 3 files</a:t>
            </a:r>
          </a:p>
          <a:p>
            <a:pPr lvl="1"/>
            <a:r>
              <a:rPr lang="en-US" sz="2000"/>
              <a:t>Tier 1 (positive/equivocal)</a:t>
            </a:r>
          </a:p>
          <a:p>
            <a:pPr lvl="1"/>
            <a:r>
              <a:rPr lang="en-US" sz="2000"/>
              <a:t>Both Tier 2 (3 results, REGARDLESS OF RESULT)</a:t>
            </a:r>
          </a:p>
          <a:p>
            <a:pPr lvl="1"/>
            <a:endParaRPr lang="en-US" sz="2000"/>
          </a:p>
          <a:p>
            <a:pPr lvl="1"/>
            <a:r>
              <a:rPr lang="en-US" sz="2000"/>
              <a:t>No interpretation sent</a:t>
            </a:r>
          </a:p>
          <a:p>
            <a:pPr lvl="1"/>
            <a:r>
              <a:rPr lang="en-US" sz="2000"/>
              <a:t>Includes tests with overall negative interpretation</a:t>
            </a:r>
          </a:p>
          <a:p>
            <a:pPr lvl="1"/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EF4C918-E3A1-42A4-85D6-303321C961F2}"/>
              </a:ext>
            </a:extLst>
          </p:cNvPr>
          <p:cNvSpPr txBox="1">
            <a:spLocks/>
          </p:cNvSpPr>
          <p:nvPr/>
        </p:nvSpPr>
        <p:spPr>
          <a:xfrm>
            <a:off x="7996989" y="1846052"/>
            <a:ext cx="3292041" cy="7362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quest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8BFFD82-5D64-4995-AE34-0438C701730E}"/>
              </a:ext>
            </a:extLst>
          </p:cNvPr>
          <p:cNvSpPr txBox="1">
            <a:spLocks/>
          </p:cNvSpPr>
          <p:nvPr/>
        </p:nvSpPr>
        <p:spPr>
          <a:xfrm>
            <a:off x="4445969" y="2582334"/>
            <a:ext cx="3214136" cy="337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1900"/>
              <a:t>Tier 1: 83081-0</a:t>
            </a:r>
          </a:p>
          <a:p>
            <a:pPr>
              <a:lnSpc>
                <a:spcPct val="70000"/>
              </a:lnSpc>
            </a:pPr>
            <a:r>
              <a:rPr lang="en-US" sz="1900"/>
              <a:t>Tier 2: 16480-6, 40612-4</a:t>
            </a:r>
          </a:p>
          <a:p>
            <a:pPr>
              <a:lnSpc>
                <a:spcPct val="70000"/>
              </a:lnSpc>
            </a:pPr>
            <a:r>
              <a:rPr lang="en-US" sz="1900"/>
              <a:t>Interpretation: 46248-1</a:t>
            </a:r>
          </a:p>
          <a:p>
            <a:pPr>
              <a:lnSpc>
                <a:spcPct val="70000"/>
              </a:lnSpc>
            </a:pPr>
            <a:endParaRPr lang="en-US" sz="1900"/>
          </a:p>
          <a:p>
            <a:pPr>
              <a:lnSpc>
                <a:spcPct val="70000"/>
              </a:lnSpc>
            </a:pPr>
            <a:r>
              <a:rPr lang="en-US" sz="1900"/>
              <a:t>Reports 3 files</a:t>
            </a:r>
          </a:p>
          <a:p>
            <a:pPr lvl="1">
              <a:lnSpc>
                <a:spcPct val="70000"/>
              </a:lnSpc>
            </a:pPr>
            <a:r>
              <a:rPr lang="en-US" sz="1700"/>
              <a:t>Overall positive interpretation</a:t>
            </a:r>
          </a:p>
          <a:p>
            <a:pPr lvl="1">
              <a:lnSpc>
                <a:spcPct val="70000"/>
              </a:lnSpc>
            </a:pPr>
            <a:r>
              <a:rPr lang="en-US" sz="1700"/>
              <a:t>Both Tier 2 (2 results)</a:t>
            </a:r>
          </a:p>
          <a:p>
            <a:pPr lvl="1">
              <a:lnSpc>
                <a:spcPct val="70000"/>
              </a:lnSpc>
            </a:pPr>
            <a:endParaRPr lang="en-US" sz="1700"/>
          </a:p>
          <a:p>
            <a:pPr lvl="1">
              <a:lnSpc>
                <a:spcPct val="70000"/>
              </a:lnSpc>
            </a:pPr>
            <a:r>
              <a:rPr lang="en-US" sz="1700"/>
              <a:t>Tier 1 is not sent</a:t>
            </a:r>
          </a:p>
        </p:txBody>
      </p:sp>
    </p:spTree>
    <p:extLst>
      <p:ext uri="{BB962C8B-B14F-4D97-AF65-F5344CB8AC3E}">
        <p14:creationId xmlns:p14="http://schemas.microsoft.com/office/powerpoint/2010/main" val="3444079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4C83D7-97DC-411D-AC9C-47060193C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Proposed ELR Rules by Big-3 lab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430E2E-1D8D-4137-9E2F-2139BF9DC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3065644" cy="736282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LabCorp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5681D2-7227-49A5-88EF-51568B7E8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3065646" cy="33782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/>
              <a:t>If ELR sender = LabCorp and LOINC code 9586-9 (INTERRETATION) with SNOMED “BORRELIA BURGDORFERI IGM”, “BORRELIA BURGDORFERI IGG”, or “BORRELIA BURGDORFERI ANTIBODY” is received, then the case should be classified as “PROBABLE”</a:t>
            </a:r>
          </a:p>
          <a:p>
            <a:r>
              <a:rPr lang="en-US"/>
              <a:t>Logic: LabCorp only results overall positive interpretation – use interpretation file as MTTT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086C59-0BEF-416A-8268-8F427CE220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55282" y="1846052"/>
            <a:ext cx="3258000" cy="73628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Mayo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8F6EFAD-D752-4D95-9BC7-AC43A12720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900737" y="2554818"/>
            <a:ext cx="3388293" cy="33782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/>
              <a:t>If ELR sender = Quest and LOINC 5062-5 or 5064-1 (TIER 2) is received from Quest with quantitative result value &gt;0.91 for either LOINC, then the case should be classified as “PROBABLE”</a:t>
            </a:r>
          </a:p>
          <a:p>
            <a:endParaRPr lang="en-US"/>
          </a:p>
          <a:p>
            <a:r>
              <a:rPr lang="en-US"/>
              <a:t>Logic: Tier 2 are only coming if Tier 1 is positive/equivocal – use Tier 2 LOINCs and add in quantitative value to exclude negatives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EF4C918-E3A1-42A4-85D6-303321C961F2}"/>
              </a:ext>
            </a:extLst>
          </p:cNvPr>
          <p:cNvSpPr txBox="1">
            <a:spLocks/>
          </p:cNvSpPr>
          <p:nvPr/>
        </p:nvSpPr>
        <p:spPr>
          <a:xfrm>
            <a:off x="7900737" y="1846052"/>
            <a:ext cx="3388293" cy="7362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quest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8BFFD82-5D64-4995-AE34-0438C701730E}"/>
              </a:ext>
            </a:extLst>
          </p:cNvPr>
          <p:cNvSpPr txBox="1">
            <a:spLocks/>
          </p:cNvSpPr>
          <p:nvPr/>
        </p:nvSpPr>
        <p:spPr>
          <a:xfrm>
            <a:off x="4355283" y="2582334"/>
            <a:ext cx="3258001" cy="337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If ELR sender = Mayo Laboratories and LOINC code 46248-1 (INTERPRETATION) is received, then the case should be classified as “PROBABLE”</a:t>
            </a:r>
          </a:p>
          <a:p>
            <a:endParaRPr lang="en-US"/>
          </a:p>
          <a:p>
            <a:r>
              <a:rPr lang="en-US"/>
              <a:t>Logic: Mayo only results overall positive interpretation – use interpretation file as MTTT </a:t>
            </a:r>
          </a:p>
        </p:txBody>
      </p:sp>
    </p:spTree>
    <p:extLst>
      <p:ext uri="{BB962C8B-B14F-4D97-AF65-F5344CB8AC3E}">
        <p14:creationId xmlns:p14="http://schemas.microsoft.com/office/powerpoint/2010/main" val="20803874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4367137-f239-478c-8280-d6592b7ab3cf">
      <UserInfo>
        <DisplayName>Keefer, George (Zach) [DOH]</DisplayName>
        <AccountId>20383</AccountId>
        <AccountType/>
      </UserInfo>
    </SharedWithUsers>
    <TaxCatchAll xmlns="14367137-f239-478c-8280-d6592b7ab3cf" xsi:nil="true"/>
    <lcf76f155ced4ddcb4097134ff3c332f xmlns="2b39cdc8-4a13-43d6-baf9-fc1fe27a54a9">
      <Terms xmlns="http://schemas.microsoft.com/office/infopath/2007/PartnerControls"/>
    </lcf76f155ced4ddcb4097134ff3c332f>
    <_ip_UnifiedCompliancePolicyUIAction xmlns="14367137-f239-478c-8280-d6592b7ab3cf" xsi:nil="true"/>
    <_ip_UnifiedCompliancePolicyProperties xmlns="14367137-f239-478c-8280-d6592b7ab3c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13706BC84A2846B1D71692352E87D6" ma:contentTypeVersion="765" ma:contentTypeDescription="Create a new document." ma:contentTypeScope="" ma:versionID="e68a798b3559aa8dd823f6239c21e44b">
  <xsd:schema xmlns:xsd="http://www.w3.org/2001/XMLSchema" xmlns:xs="http://www.w3.org/2001/XMLSchema" xmlns:p="http://schemas.microsoft.com/office/2006/metadata/properties" xmlns:ns2="14367137-f239-478c-8280-d6592b7ab3cf" xmlns:ns3="2b39cdc8-4a13-43d6-baf9-fc1fe27a54a9" targetNamespace="http://schemas.microsoft.com/office/2006/metadata/properties" ma:root="true" ma:fieldsID="d5d9d2a273af3ef9c6a11698612b5c76" ns2:_="" ns3:_="">
    <xsd:import namespace="14367137-f239-478c-8280-d6592b7ab3cf"/>
    <xsd:import namespace="2b39cdc8-4a13-43d6-baf9-fc1fe27a54a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2:_ip_UnifiedCompliancePolicyProperties" minOccurs="0"/>
                <xsd:element ref="ns2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367137-f239-478c-8280-d6592b7ab3c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50ebc25-7c7a-44df-a227-fcfbcc70f950}" ma:internalName="TaxCatchAll" ma:showField="CatchAllData" ma:web="14367137-f239-478c-8280-d6592b7ab3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ip_UnifiedCompliancePolicyProperties" ma:index="25" nillable="true" ma:displayName="Unified Compliance Policy Properties" ma:internalName="_ip_UnifiedCompliancePolicyProperties" ma:readOnly="false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39cdc8-4a13-43d6-baf9-fc1fe27a54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c81b0449-a7ed-439f-be55-0163d7004e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F51D7B53-F07B-484C-A747-83F684F10644}">
  <ds:schemaRefs>
    <ds:schemaRef ds:uri="14367137-f239-478c-8280-d6592b7ab3cf"/>
    <ds:schemaRef ds:uri="2b39cdc8-4a13-43d6-baf9-fc1fe27a54a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8DE81FD-BAFA-492C-A737-4FF3FD0747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0D6161-75CD-4494-B5A2-C298283C76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367137-f239-478c-8280-d6592b7ab3cf"/>
    <ds:schemaRef ds:uri="2b39cdc8-4a13-43d6-baf9-fc1fe27a54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F3537E3-2C50-482B-8FBE-5B31CB11E49D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</TotalTime>
  <Words>450</Words>
  <Application>Microsoft Office PowerPoint</Application>
  <PresentationFormat>Widescreen</PresentationFormat>
  <Paragraphs>64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Calibri Light</vt:lpstr>
      <vt:lpstr>Retrospect</vt:lpstr>
      <vt:lpstr>Lyme disease MTTT</vt:lpstr>
      <vt:lpstr>Big-3 Overview</vt:lpstr>
      <vt:lpstr>Reporting structure by Big-3 lab</vt:lpstr>
      <vt:lpstr>Proposed ELR Rules by Big-3 lab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Lyme disease MTTT</dc:title>
  <dc:creator>Cervantes, Kim B [DOH]</dc:creator>
  <cp:lastModifiedBy>Cervantes, Kim B [DOH]</cp:lastModifiedBy>
  <cp:revision>2</cp:revision>
  <dcterms:created xsi:type="dcterms:W3CDTF">2022-10-17T16:54:43Z</dcterms:created>
  <dcterms:modified xsi:type="dcterms:W3CDTF">2022-11-01T19:32:32Z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0x0101008D13706BC84A2846B1D71692352E87D6</vt:lpwstr>
  </property>
  <property fmtid="{D5CDD505-2E9C-101B-9397-08002B2CF9AE}" pid="3" name="MediaServiceImageTags">
    <vt:lpwstr/>
  </property>
</Properties>
</file>