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360" r:id="rId2"/>
    <p:sldId id="361" r:id="rId3"/>
    <p:sldId id="362" r:id="rId4"/>
    <p:sldId id="363" r:id="rId5"/>
    <p:sldId id="366" r:id="rId6"/>
    <p:sldId id="364" r:id="rId7"/>
    <p:sldId id="3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074" autoAdjust="0"/>
    <p:restoredTop sz="92579" autoAdjust="0"/>
  </p:normalViewPr>
  <p:slideViewPr>
    <p:cSldViewPr snapToGrid="0">
      <p:cViewPr>
        <p:scale>
          <a:sx n="70" d="100"/>
          <a:sy n="70" d="100"/>
        </p:scale>
        <p:origin x="1812" y="-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5C70F-AD76-4AD8-B12D-A7E4AF276AA7}" type="datetimeFigureOut">
              <a:rPr lang="en-US" smtClean="0"/>
              <a:t>2/7/2023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094AA-0513-45BB-B140-3061B5085B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563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POC REDCap Project for facilities reporting smaller volumes.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094AA-0513-45BB-B140-3061B5085BD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96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Onboarding a partner – detailed message structure checks, test scenarios,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094AA-0513-45BB-B140-3061B5085BD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25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094AA-0513-45BB-B140-3061B5085BD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71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Allows us to check in with partner and then transport method. </a:t>
            </a:r>
          </a:p>
          <a:p>
            <a:endParaRPr lang="en-US" dirty="0"/>
          </a:p>
          <a:p>
            <a:r>
              <a:rPr lang="en-US" dirty="0"/>
              <a:t>COVID-19 case definition update (reporting positive result within 7 days) will impact this alert if partners change their reporting frequency. </a:t>
            </a:r>
          </a:p>
          <a:p>
            <a:endParaRPr lang="en-US" dirty="0"/>
          </a:p>
          <a:p>
            <a:r>
              <a:rPr lang="en-US" dirty="0"/>
              <a:t>In addition to this, we receive a daily alert from AIMS/</a:t>
            </a:r>
            <a:r>
              <a:rPr lang="en-US" dirty="0" err="1"/>
              <a:t>Datapult</a:t>
            </a:r>
            <a:r>
              <a:rPr lang="en-US" dirty="0"/>
              <a:t> for partners that do not have any messages to send to TN. </a:t>
            </a:r>
          </a:p>
          <a:p>
            <a:r>
              <a:rPr lang="en-US" dirty="0"/>
              <a:t>This allows us to first check the 30 hour alert, and if it’s an </a:t>
            </a:r>
            <a:r>
              <a:rPr lang="en-US" dirty="0" err="1"/>
              <a:t>interpartner</a:t>
            </a:r>
            <a:r>
              <a:rPr lang="en-US" dirty="0"/>
              <a:t> file, check the list sent by AIMS/</a:t>
            </a:r>
            <a:r>
              <a:rPr lang="en-US" dirty="0" err="1"/>
              <a:t>Datapult</a:t>
            </a:r>
            <a:r>
              <a:rPr lang="en-US" dirty="0"/>
              <a:t> before reaching out to a partner.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094AA-0513-45BB-B140-3061B5085BD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979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094AA-0513-45BB-B140-3061B5085BD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748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3886200"/>
            <a:ext cx="9144000" cy="2514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038607"/>
            <a:ext cx="8839200" cy="1422399"/>
          </a:xfrm>
        </p:spPr>
        <p:txBody>
          <a:bodyPr>
            <a:normAutofit/>
          </a:bodyPr>
          <a:lstStyle>
            <a:lvl1pPr algn="ctr">
              <a:defRPr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" y="5461001"/>
            <a:ext cx="8839200" cy="812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1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400800"/>
            <a:ext cx="9144000" cy="4572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825" baseline="0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 | Date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143000"/>
            <a:ext cx="5029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70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81000" y="2209801"/>
            <a:ext cx="3962400" cy="2235200"/>
          </a:xfrm>
        </p:spPr>
        <p:txBody>
          <a:bodyPr>
            <a:noAutofit/>
          </a:bodyPr>
          <a:lstStyle>
            <a:lvl1pPr marL="0" indent="0" algn="l">
              <a:defRPr sz="2700">
                <a:effectLst/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5562600"/>
            <a:ext cx="4038600" cy="1117600"/>
          </a:xfrm>
        </p:spPr>
        <p:txBody>
          <a:bodyPr anchor="b">
            <a:normAutofit/>
          </a:bodyPr>
          <a:lstStyle>
            <a:lvl1pPr marL="0" indent="0">
              <a:buNone/>
              <a:defRPr sz="825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Name, Position</a:t>
            </a:r>
          </a:p>
          <a:p>
            <a:pPr lvl="0"/>
            <a:r>
              <a:rPr lang="en-US" dirty="0"/>
              <a:t>Date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4445001"/>
            <a:ext cx="3962400" cy="812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accent5"/>
                </a:solidFill>
                <a:latin typeface="PermianSlabSerifTypeface" pitchFamily="50" charset="0"/>
              </a:defRPr>
            </a:lvl1pPr>
          </a:lstStyle>
          <a:p>
            <a:pPr lvl="0"/>
            <a:r>
              <a:rPr lang="en-US" dirty="0"/>
              <a:t>Sub-Title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243840"/>
            <a:ext cx="2346960" cy="128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0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590800" y="3874770"/>
            <a:ext cx="6553200" cy="22402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3962400"/>
            <a:ext cx="6324600" cy="2057400"/>
          </a:xfrm>
        </p:spPr>
        <p:txBody>
          <a:bodyPr/>
          <a:lstStyle>
            <a:lvl1pPr algn="r">
              <a:defRPr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9" t="13397" r="9549" b="13397"/>
          <a:stretch/>
        </p:blipFill>
        <p:spPr>
          <a:xfrm>
            <a:off x="152400" y="3766736"/>
            <a:ext cx="2514600" cy="24563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6988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N 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562600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1" y="6019800"/>
            <a:ext cx="866774" cy="86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7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bg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bg2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bg2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bg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bg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6152270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4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4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37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5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rgbClr val="FF0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70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4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4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8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3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3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3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3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3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70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4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4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70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1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1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1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1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70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4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4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Yellow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2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2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2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70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4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4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14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2"/>
          </a:xfrm>
        </p:spPr>
        <p:txBody>
          <a:bodyPr>
            <a:normAutofit/>
          </a:bodyPr>
          <a:lstStyle>
            <a:lvl1pPr>
              <a:buClr>
                <a:schemeClr val="accent5">
                  <a:lumMod val="60000"/>
                  <a:lumOff val="40000"/>
                </a:schemeClr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5">
                  <a:lumMod val="60000"/>
                  <a:lumOff val="40000"/>
                </a:schemeClr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5">
                  <a:lumMod val="60000"/>
                  <a:lumOff val="40000"/>
                </a:schemeClr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5">
                  <a:lumMod val="60000"/>
                  <a:lumOff val="40000"/>
                </a:schemeClr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5">
                  <a:lumMod val="60000"/>
                  <a:lumOff val="40000"/>
                </a:schemeClr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0" y="6152270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4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4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77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ody - T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8763000" cy="4958465"/>
          </a:xfrm>
        </p:spPr>
        <p:txBody>
          <a:bodyPr>
            <a:normAutofit/>
          </a:bodyPr>
          <a:lstStyle>
            <a:lvl1pPr>
              <a:buClr>
                <a:schemeClr val="accent6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chemeClr val="accent6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chemeClr val="accent6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chemeClr val="accent6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chemeClr val="accent6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990602"/>
            <a:ext cx="9144000" cy="8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70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4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4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99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-Column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7801"/>
            <a:ext cx="9144000" cy="812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7803"/>
            <a:ext cx="8839200" cy="82550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mianSlabSerifTypeface" pitchFamily="50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F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F00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F00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F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4724400" y="1193804"/>
            <a:ext cx="4191000" cy="4958462"/>
          </a:xfrm>
        </p:spPr>
        <p:txBody>
          <a:bodyPr>
            <a:normAutofit/>
          </a:bodyPr>
          <a:lstStyle>
            <a:lvl1pPr>
              <a:buClr>
                <a:srgbClr val="FF0000"/>
              </a:buCl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buClr>
                <a:srgbClr val="FF0000"/>
              </a:buClr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buClr>
                <a:srgbClr val="FF0000"/>
              </a:buClr>
              <a:defRPr sz="135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buClr>
                <a:srgbClr val="FF00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buClr>
                <a:srgbClr val="FF0000"/>
              </a:buClr>
              <a:defRPr sz="12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6152270"/>
            <a:ext cx="9144000" cy="705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75404"/>
            <a:ext cx="2895600" cy="365125"/>
          </a:xfr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75404"/>
            <a:ext cx="2133600" cy="365125"/>
          </a:xfrm>
          <a:prstGeom prst="rect">
            <a:avLst/>
          </a:prstGeom>
        </p:spPr>
        <p:txBody>
          <a:bodyPr anchor="b"/>
          <a:lstStyle>
            <a:lvl1pPr>
              <a:defRPr sz="75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" y="6152266"/>
            <a:ext cx="13411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57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59086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8937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Oran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260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YellowGree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9003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Gra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0059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1667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75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10330"/>
            <a:ext cx="2133600" cy="365125"/>
          </a:xfrm>
          <a:prstGeom prst="rect">
            <a:avLst/>
          </a:prstGeom>
        </p:spPr>
        <p:txBody>
          <a:bodyPr anchor="b"/>
          <a:lstStyle>
            <a:lvl1pPr algn="r">
              <a:defRPr sz="750" i="1">
                <a:solidFill>
                  <a:schemeClr val="accent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C76A076-0EB6-4ACF-BC93-AE169B35EC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72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4C5EB-C739-4CA1-84F4-574FB00560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ELR Data Quality Assurance Strategies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9AF133-9389-4D8E-8896-BB4C444852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2400" y="5118103"/>
            <a:ext cx="8839200" cy="812800"/>
          </a:xfrm>
        </p:spPr>
        <p:txBody>
          <a:bodyPr/>
          <a:lstStyle/>
          <a:p>
            <a:r>
              <a:rPr lang="en-US" dirty="0"/>
              <a:t>Surveillance Systems and Informatics Program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7D0FAD-B305-4864-AD06-D5B0DB628C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Mary Ellen Travers, MPH, MS (she/her)</a:t>
            </a:r>
          </a:p>
        </p:txBody>
      </p:sp>
    </p:spTree>
    <p:extLst>
      <p:ext uri="{BB962C8B-B14F-4D97-AF65-F5344CB8AC3E}">
        <p14:creationId xmlns:p14="http://schemas.microsoft.com/office/powerpoint/2010/main" val="1602190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8FE9704-19CD-2973-7EE4-5AC5CE0968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891"/>
          <a:stretch/>
        </p:blipFill>
        <p:spPr>
          <a:xfrm>
            <a:off x="2726963" y="1997462"/>
            <a:ext cx="6264638" cy="38257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FE7BD2-86F8-4B07-A206-6FF98D39E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TN ELR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19F16-FF2D-4025-85AF-42C176CD7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99" y="1193804"/>
            <a:ext cx="3902765" cy="4958465"/>
          </a:xfrm>
        </p:spPr>
        <p:txBody>
          <a:bodyPr>
            <a:normAutofit/>
          </a:bodyPr>
          <a:lstStyle/>
          <a:p>
            <a:r>
              <a:rPr lang="en-US" b="1" dirty="0"/>
              <a:t>ELR</a:t>
            </a:r>
          </a:p>
          <a:p>
            <a:pPr marL="600075" indent="-285750"/>
            <a:r>
              <a:rPr lang="en-US" sz="1600" dirty="0"/>
              <a:t>HL7 </a:t>
            </a:r>
          </a:p>
          <a:p>
            <a:pPr marL="600075" indent="-285750"/>
            <a:r>
              <a:rPr lang="en-US" sz="1600" dirty="0"/>
              <a:t>Spreadsheets/Emergency Use Templates (EUTs)</a:t>
            </a:r>
          </a:p>
          <a:p>
            <a:pPr marL="600075" indent="-285750"/>
            <a:r>
              <a:rPr lang="en-US" sz="1600" dirty="0"/>
              <a:t>POC REDCap Projects (COVID-19)</a:t>
            </a:r>
          </a:p>
          <a:p>
            <a:endParaRPr lang="en-US" dirty="0"/>
          </a:p>
          <a:p>
            <a:r>
              <a:rPr lang="en-US" dirty="0"/>
              <a:t>All ELR is processed by Rhapsody </a:t>
            </a:r>
          </a:p>
          <a:p>
            <a:endParaRPr lang="en-US" dirty="0"/>
          </a:p>
          <a:p>
            <a:r>
              <a:rPr lang="en-US" dirty="0"/>
              <a:t>All labs are imported into NBS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662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FD9F4-029D-98C6-B843-3227AFC7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Rhapsody Production Errors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17F28-51C1-36B1-3A03-1ACB6E863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b="1" dirty="0"/>
              <a:t>NBS helps dictate true message failures vs. production errors</a:t>
            </a:r>
          </a:p>
          <a:p>
            <a:pPr lvl="1"/>
            <a:r>
              <a:rPr lang="en-US" sz="1800" dirty="0"/>
              <a:t>Some examples of missing information that would fail a message:</a:t>
            </a:r>
          </a:p>
          <a:p>
            <a:pPr lvl="2"/>
            <a:r>
              <a:rPr lang="en-US" sz="1600" dirty="0"/>
              <a:t>First Name</a:t>
            </a:r>
          </a:p>
          <a:p>
            <a:pPr lvl="2"/>
            <a:r>
              <a:rPr lang="en-US" sz="1600" dirty="0"/>
              <a:t>Last Name</a:t>
            </a:r>
          </a:p>
          <a:p>
            <a:pPr lvl="2"/>
            <a:r>
              <a:rPr lang="en-US" sz="1600" dirty="0"/>
              <a:t>LOINC </a:t>
            </a:r>
          </a:p>
          <a:p>
            <a:pPr lvl="2"/>
            <a:r>
              <a:rPr lang="en-US" sz="1600" dirty="0"/>
              <a:t>Result </a:t>
            </a:r>
          </a:p>
          <a:p>
            <a:pPr lvl="2"/>
            <a:r>
              <a:rPr lang="en-US" sz="1600" dirty="0"/>
              <a:t>Specimen collection date</a:t>
            </a:r>
          </a:p>
          <a:p>
            <a:pPr lvl="2"/>
            <a:endParaRPr lang="en-US" sz="1600" dirty="0"/>
          </a:p>
          <a:p>
            <a:pPr lvl="1"/>
            <a:r>
              <a:rPr lang="en-US" sz="1800" dirty="0"/>
              <a:t>Messages can still be imported into NBS but require review if missing additional information. Some examples include:</a:t>
            </a:r>
          </a:p>
          <a:p>
            <a:pPr lvl="2"/>
            <a:r>
              <a:rPr lang="en-US" sz="1600" dirty="0"/>
              <a:t>Missing OBX 3.1 values</a:t>
            </a:r>
          </a:p>
          <a:p>
            <a:pPr lvl="2"/>
            <a:r>
              <a:rPr lang="en-US" sz="1600" dirty="0"/>
              <a:t>Date of Birth</a:t>
            </a:r>
          </a:p>
          <a:p>
            <a:pPr lvl="2"/>
            <a:r>
              <a:rPr lang="en-US" sz="1600" dirty="0"/>
              <a:t>Zip Code </a:t>
            </a:r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Duplicates</a:t>
            </a:r>
          </a:p>
          <a:p>
            <a:pPr lvl="1"/>
            <a:endParaRPr lang="en-US" sz="1600" dirty="0"/>
          </a:p>
          <a:p>
            <a:r>
              <a:rPr lang="en-US" sz="2000" b="1" dirty="0"/>
              <a:t>All errors generate an email with the error details </a:t>
            </a:r>
          </a:p>
          <a:p>
            <a:pPr lvl="1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4318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24169-B6FD-A8FD-FCD6-08DEEC088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EUT (Spreadsheet) Data Quality Checks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8D4C29-4085-3339-7A0B-3B710CB60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530" y="1313074"/>
            <a:ext cx="8763000" cy="4958465"/>
          </a:xfrm>
        </p:spPr>
        <p:txBody>
          <a:bodyPr>
            <a:normAutofit/>
          </a:bodyPr>
          <a:lstStyle/>
          <a:p>
            <a:r>
              <a:rPr lang="en-US" sz="2000" b="1" dirty="0"/>
              <a:t>R codes and manual review</a:t>
            </a:r>
          </a:p>
          <a:p>
            <a:pPr lvl="1"/>
            <a:r>
              <a:rPr lang="en-US" sz="1800" dirty="0"/>
              <a:t>Individual R code for each EUT partner </a:t>
            </a:r>
          </a:p>
          <a:p>
            <a:pPr lvl="1"/>
            <a:r>
              <a:rPr lang="en-US" sz="1800" dirty="0"/>
              <a:t>Transforms .csv, .xlsx, etc. into a .txt file to be processed </a:t>
            </a:r>
          </a:p>
          <a:p>
            <a:pPr lvl="1"/>
            <a:r>
              <a:rPr lang="en-US" sz="1800" dirty="0"/>
              <a:t>Some partners’ .txt files are sent to a folder to be manually reviewed </a:t>
            </a:r>
          </a:p>
          <a:p>
            <a:pPr lvl="1"/>
            <a:endParaRPr lang="en-US" sz="1800" dirty="0"/>
          </a:p>
          <a:p>
            <a:pPr lvl="1"/>
            <a:r>
              <a:rPr lang="en-US" sz="2000" b="1" dirty="0"/>
              <a:t>NEW: Generic code to run through all partner folders </a:t>
            </a:r>
          </a:p>
          <a:p>
            <a:pPr lvl="2"/>
            <a:r>
              <a:rPr lang="en-US" sz="1800" dirty="0"/>
              <a:t>Created a production errors table in SQL to catalog EUT errors for each partner</a:t>
            </a:r>
          </a:p>
          <a:p>
            <a:pPr lvl="2"/>
            <a:r>
              <a:rPr lang="en-US" sz="1800" dirty="0"/>
              <a:t>Replacing individual codes for better upkeep </a:t>
            </a:r>
          </a:p>
          <a:p>
            <a:pPr lvl="3"/>
            <a:r>
              <a:rPr lang="en-US" sz="1800" dirty="0"/>
              <a:t>A couple of mapping files vs. entire R codes for all partners</a:t>
            </a:r>
          </a:p>
          <a:p>
            <a:pPr lvl="2"/>
            <a:r>
              <a:rPr lang="en-US" sz="1800" dirty="0"/>
              <a:t>If there is an error, file is manually reviewed, and an email alert is sent out to EUT processing team. </a:t>
            </a:r>
          </a:p>
          <a:p>
            <a:pPr lvl="2"/>
            <a:endParaRPr lang="en-US" sz="1800" dirty="0"/>
          </a:p>
          <a:p>
            <a:endParaRPr lang="en-US" sz="2000" b="1" dirty="0"/>
          </a:p>
          <a:p>
            <a:pPr lvl="1"/>
            <a:endParaRPr lang="en-US" sz="1950" dirty="0"/>
          </a:p>
        </p:txBody>
      </p:sp>
    </p:spTree>
    <p:extLst>
      <p:ext uri="{BB962C8B-B14F-4D97-AF65-F5344CB8AC3E}">
        <p14:creationId xmlns:p14="http://schemas.microsoft.com/office/powerpoint/2010/main" val="576455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9C385-6735-6487-1AF0-FA33837FA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REDCap Projects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021B8-26AB-261C-9E7B-2C7C9C32BF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03354"/>
            <a:ext cx="8763000" cy="4958465"/>
          </a:xfrm>
        </p:spPr>
        <p:txBody>
          <a:bodyPr>
            <a:normAutofit/>
          </a:bodyPr>
          <a:lstStyle/>
          <a:p>
            <a:r>
              <a:rPr lang="en-US" sz="2400" b="1" dirty="0"/>
              <a:t>Built in logic to ensure data quality</a:t>
            </a:r>
          </a:p>
          <a:p>
            <a:pPr lvl="1"/>
            <a:r>
              <a:rPr lang="en-US" sz="2100" dirty="0"/>
              <a:t>Facility registration</a:t>
            </a:r>
          </a:p>
          <a:p>
            <a:pPr lvl="1"/>
            <a:r>
              <a:rPr lang="en-US" sz="2100" dirty="0"/>
              <a:t>Dates</a:t>
            </a:r>
          </a:p>
          <a:p>
            <a:pPr lvl="1"/>
            <a:r>
              <a:rPr lang="en-US" sz="2100" dirty="0"/>
              <a:t>Required fields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166814-6C9A-E124-8BD2-C2351F919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5121" y="2158996"/>
            <a:ext cx="3833081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439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45595-5222-2FC4-F43C-9711698C9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Additional Data Quality Checks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2F2B1-C798-7B61-903E-7EEDCD3FD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95482"/>
            <a:ext cx="8763000" cy="4958465"/>
          </a:xfrm>
        </p:spPr>
        <p:txBody>
          <a:bodyPr>
            <a:normAutofit/>
          </a:bodyPr>
          <a:lstStyle/>
          <a:p>
            <a:r>
              <a:rPr lang="en-US" sz="2000" b="1" dirty="0"/>
              <a:t>30 Hour Alert</a:t>
            </a:r>
          </a:p>
          <a:p>
            <a:pPr lvl="1"/>
            <a:r>
              <a:rPr lang="en-US" sz="1600" dirty="0"/>
              <a:t>Uses a SQL table to monitor ELR partner reporting frequency (HL7 &amp; EUT)</a:t>
            </a:r>
          </a:p>
          <a:p>
            <a:pPr lvl="1"/>
            <a:r>
              <a:rPr lang="en-US" sz="1600" dirty="0"/>
              <a:t>Partners are assigned frequency when onboarded (daily, sporadic or as needed)</a:t>
            </a:r>
          </a:p>
          <a:p>
            <a:pPr lvl="1"/>
            <a:r>
              <a:rPr lang="en-US" sz="1600" dirty="0"/>
              <a:t>An email alert is triggered when they have not reported within their assigned frequency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2A2A602-5E92-DC7F-00F5-C3B57B9BD4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70437"/>
              </p:ext>
            </p:extLst>
          </p:nvPr>
        </p:nvGraphicFramePr>
        <p:xfrm>
          <a:off x="757030" y="3322983"/>
          <a:ext cx="7629940" cy="1508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5840">
                  <a:extLst>
                    <a:ext uri="{9D8B030D-6E8A-4147-A177-3AD203B41FA5}">
                      <a16:colId xmlns:a16="http://schemas.microsoft.com/office/drawing/2014/main" val="2116417702"/>
                    </a:ext>
                  </a:extLst>
                </a:gridCol>
                <a:gridCol w="2319130">
                  <a:extLst>
                    <a:ext uri="{9D8B030D-6E8A-4147-A177-3AD203B41FA5}">
                      <a16:colId xmlns:a16="http://schemas.microsoft.com/office/drawing/2014/main" val="2876206980"/>
                    </a:ext>
                  </a:extLst>
                </a:gridCol>
                <a:gridCol w="1907485">
                  <a:extLst>
                    <a:ext uri="{9D8B030D-6E8A-4147-A177-3AD203B41FA5}">
                      <a16:colId xmlns:a16="http://schemas.microsoft.com/office/drawing/2014/main" val="3934900779"/>
                    </a:ext>
                  </a:extLst>
                </a:gridCol>
                <a:gridCol w="1907485">
                  <a:extLst>
                    <a:ext uri="{9D8B030D-6E8A-4147-A177-3AD203B41FA5}">
                      <a16:colId xmlns:a16="http://schemas.microsoft.com/office/drawing/2014/main" val="2002127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 dirty="0"/>
                        <a:t>Facility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Last File Timestamp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#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ELR/POC Team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8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Organization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2023-01-31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Spreadsheet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4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Hospital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2023-02-02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HL7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74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Laboratory 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2023-02-03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HL7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0797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884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7439A-59DF-493A-B5BF-321B2C809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Future Plans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FA32E-6FCE-1F08-A92F-1F45EA0AC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Report cards for Trading Partners</a:t>
            </a:r>
          </a:p>
          <a:p>
            <a:pPr lvl="1"/>
            <a:r>
              <a:rPr lang="en-US" sz="1400" dirty="0"/>
              <a:t>Top errors (categorized by production errors)</a:t>
            </a:r>
          </a:p>
          <a:p>
            <a:pPr marL="385763" lvl="1" indent="0">
              <a:buNone/>
            </a:pPr>
            <a:endParaRPr lang="en-US" sz="1400" dirty="0"/>
          </a:p>
          <a:p>
            <a:r>
              <a:rPr lang="en-US" b="1" dirty="0"/>
              <a:t>Tableau Dashboard for ELR partners </a:t>
            </a:r>
          </a:p>
          <a:p>
            <a:pPr lvl="1"/>
            <a:r>
              <a:rPr lang="en-US" sz="1400" dirty="0"/>
              <a:t>Volume</a:t>
            </a:r>
          </a:p>
          <a:p>
            <a:pPr lvl="1"/>
            <a:r>
              <a:rPr lang="en-US" sz="1400" dirty="0"/>
              <a:t>Frequency </a:t>
            </a:r>
          </a:p>
          <a:p>
            <a:pPr lvl="1"/>
            <a:r>
              <a:rPr lang="en-US" sz="1400" dirty="0"/>
              <a:t>Errors</a:t>
            </a:r>
          </a:p>
          <a:p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E2D3A2-C6C2-FF1B-6DDF-C5ED1B72E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4531" y="2525591"/>
            <a:ext cx="5300869" cy="35339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15AA4E-3F8E-846A-D3D8-0678E5979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817" y="3429000"/>
            <a:ext cx="2312213" cy="218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22419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 B">
  <a:themeElements>
    <a:clrScheme name="Brand Colors">
      <a:dk1>
        <a:sysClr val="windowText" lastClr="000000"/>
      </a:dk1>
      <a:lt1>
        <a:sysClr val="window" lastClr="FFFFFF"/>
      </a:lt1>
      <a:dk2>
        <a:srgbClr val="1B365D"/>
      </a:dk2>
      <a:lt2>
        <a:srgbClr val="FF0F00"/>
      </a:lt2>
      <a:accent1>
        <a:srgbClr val="2DCCD3"/>
      </a:accent1>
      <a:accent2>
        <a:srgbClr val="D2D755"/>
      </a:accent2>
      <a:accent3>
        <a:srgbClr val="E87722"/>
      </a:accent3>
      <a:accent4>
        <a:srgbClr val="7C2529"/>
      </a:accent4>
      <a:accent5>
        <a:srgbClr val="666666"/>
      </a:accent5>
      <a:accent6>
        <a:srgbClr val="E6D395"/>
      </a:accent6>
      <a:hlink>
        <a:srgbClr val="131E29"/>
      </a:hlink>
      <a:folHlink>
        <a:srgbClr val="CBC4B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1178</TotalTime>
  <Words>480</Words>
  <Application>Microsoft Office PowerPoint</Application>
  <PresentationFormat>On-screen Show (4:3)</PresentationFormat>
  <Paragraphs>88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Open Sans</vt:lpstr>
      <vt:lpstr>PermianSlabSerifTypeface</vt:lpstr>
      <vt:lpstr>PowerPoint B</vt:lpstr>
      <vt:lpstr>ELR Data Quality Assurance Strategies </vt:lpstr>
      <vt:lpstr>TN ELR OVERVIEW</vt:lpstr>
      <vt:lpstr>Rhapsody Production Errors</vt:lpstr>
      <vt:lpstr>EUT (Spreadsheet) Data Quality Checks</vt:lpstr>
      <vt:lpstr>REDCap Projects </vt:lpstr>
      <vt:lpstr>Additional Data Quality Checks</vt:lpstr>
      <vt:lpstr>Future Plans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Ellen Travers</dc:creator>
  <cp:lastModifiedBy>Mary Ellen Travers</cp:lastModifiedBy>
  <cp:revision>16</cp:revision>
  <dcterms:created xsi:type="dcterms:W3CDTF">2021-04-17T13:24:26Z</dcterms:created>
  <dcterms:modified xsi:type="dcterms:W3CDTF">2023-02-07T18:48:47Z</dcterms:modified>
</cp:coreProperties>
</file>