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5"/>
  </p:sldMasterIdLst>
  <p:notesMasterIdLst>
    <p:notesMasterId r:id="rId23"/>
  </p:notesMasterIdLst>
  <p:handoutMasterIdLst>
    <p:handoutMasterId r:id="rId24"/>
  </p:handoutMasterIdLst>
  <p:sldIdLst>
    <p:sldId id="256" r:id="rId6"/>
    <p:sldId id="257" r:id="rId7"/>
    <p:sldId id="258" r:id="rId8"/>
    <p:sldId id="259" r:id="rId9"/>
    <p:sldId id="262" r:id="rId10"/>
    <p:sldId id="265" r:id="rId11"/>
    <p:sldId id="266" r:id="rId12"/>
    <p:sldId id="260" r:id="rId13"/>
    <p:sldId id="272" r:id="rId14"/>
    <p:sldId id="273" r:id="rId15"/>
    <p:sldId id="269" r:id="rId16"/>
    <p:sldId id="268" r:id="rId17"/>
    <p:sldId id="264" r:id="rId18"/>
    <p:sldId id="274" r:id="rId19"/>
    <p:sldId id="275" r:id="rId20"/>
    <p:sldId id="270" r:id="rId21"/>
    <p:sldId id="267" r:id="rId22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5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94C4F7-27A0-93FC-4C1E-4B872A570F19}" v="445" dt="2023-03-31T23:17:03.652"/>
    <p1510:client id="{2432D3BC-338F-F9A2-5866-51AE90D29EA0}" v="42" dt="2023-04-03T23:54:41.867"/>
    <p1510:client id="{3E012C3A-F03D-C561-0406-39184084591B}" v="56" dt="2023-04-03T23:43:25.768"/>
    <p1510:client id="{A5E49925-8E16-4432-B227-FDF509281DF5}" v="639" dt="2023-04-03T16:51:49.725"/>
    <p1510:client id="{D72579D6-D498-AAC8-F67B-ADA49ACE464B}" v="97" dt="2023-04-04T16:03:39.906"/>
    <p1510:client id="{D7C6BDC2-3E02-F977-7291-4BFD78540DB9}" v="1461" dt="2023-04-02T23:23:08.563"/>
    <p1510:client id="{DC80F2C9-C6D4-B585-C412-545A24346B4A}" v="52" dt="2023-04-04T01:56:17.334"/>
    <p1510:client id="{DEBA59BE-14FE-2ACD-4194-F92181A82EAC}" v="299" dt="2023-04-03T20:00:21.6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39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E3A4ED8-239B-D405-F0B6-1E8DAEC5B0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706E15-EE59-55C2-D988-570FEBFEDF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F0A0C4A-20CD-47EB-8B0A-FBB2F3747400}" type="datetimeFigureOut">
              <a:rPr lang="en-US"/>
              <a:pPr>
                <a:defRPr/>
              </a:pPr>
              <a:t>4/4/2023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E80F65-1AA7-EBC2-FFBC-99FC8F7194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9418C5-8AF0-33B5-43F3-05268640DCA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E6778E2-B51E-4B6A-8502-F4599F2362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5DEFAC0A-10E6-1C9D-01BF-37ECEAAE50E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FC333518-E52C-EB3E-6352-5969978E6C0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546E732C-E7E6-7E76-20A4-630E2D36409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9E29F331-2246-D595-A9D9-CAA17CA2B2B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9B470C58-605E-7A25-F534-C4E7B2DD3A4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FE914603-6AA2-28E1-32F0-4F632AD77B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30EDB56-C746-4AD9-98EE-2D5CCAE74A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30EDB56-C746-4AD9-98EE-2D5CCAE74A48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0230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684C2A6-470E-88E3-974E-5C09F7B8E240}"/>
              </a:ext>
            </a:extLst>
          </p:cNvPr>
          <p:cNvSpPr>
            <a:spLocks/>
          </p:cNvSpPr>
          <p:nvPr userDrawn="1"/>
        </p:nvSpPr>
        <p:spPr bwMode="auto">
          <a:xfrm>
            <a:off x="296863" y="4530725"/>
            <a:ext cx="11598275" cy="2098675"/>
          </a:xfrm>
          <a:custGeom>
            <a:avLst/>
            <a:gdLst>
              <a:gd name="T0" fmla="*/ 0 w 11599295"/>
              <a:gd name="T1" fmla="*/ 574623 h 2098540"/>
              <a:gd name="T2" fmla="*/ 5909977 w 11599295"/>
              <a:gd name="T3" fmla="*/ 119 h 2098540"/>
              <a:gd name="T4" fmla="*/ 11597255 w 11599295"/>
              <a:gd name="T5" fmla="*/ 574623 h 2098540"/>
              <a:gd name="T6" fmla="*/ 11597255 w 11599295"/>
              <a:gd name="T7" fmla="*/ 2098810 h 2098540"/>
              <a:gd name="T8" fmla="*/ 0 w 11599295"/>
              <a:gd name="T9" fmla="*/ 2098810 h 2098540"/>
              <a:gd name="T10" fmla="*/ 0 w 11599295"/>
              <a:gd name="T11" fmla="*/ 574623 h 209854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1599295" h="2098540">
                <a:moveTo>
                  <a:pt x="0" y="574549"/>
                </a:moveTo>
                <a:cubicBezTo>
                  <a:pt x="1991832" y="205272"/>
                  <a:pt x="2899278" y="-5743"/>
                  <a:pt x="5911017" y="119"/>
                </a:cubicBezTo>
                <a:cubicBezTo>
                  <a:pt x="8993094" y="58735"/>
                  <a:pt x="9730556" y="199410"/>
                  <a:pt x="11599295" y="574549"/>
                </a:cubicBezTo>
                <a:lnTo>
                  <a:pt x="11599295" y="2098540"/>
                </a:lnTo>
                <a:lnTo>
                  <a:pt x="0" y="2098540"/>
                </a:lnTo>
                <a:lnTo>
                  <a:pt x="0" y="574549"/>
                </a:lnTo>
                <a:close/>
              </a:path>
            </a:pathLst>
          </a:custGeom>
          <a:solidFill>
            <a:schemeClr val="accent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3" name="Straight Connector 12">
            <a:extLst>
              <a:ext uri="{FF2B5EF4-FFF2-40B4-BE49-F238E27FC236}">
                <a16:creationId xmlns:a16="http://schemas.microsoft.com/office/drawing/2014/main" id="{C72AAA82-DD7B-6631-B060-0D69F5C36A1C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287338" y="6662738"/>
            <a:ext cx="11599862" cy="0"/>
          </a:xfrm>
          <a:prstGeom prst="line">
            <a:avLst/>
          </a:prstGeom>
          <a:noFill/>
          <a:ln w="28575" algn="ctr">
            <a:solidFill>
              <a:srgbClr val="EC890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" name="Straight Connector 13">
            <a:extLst>
              <a:ext uri="{FF2B5EF4-FFF2-40B4-BE49-F238E27FC236}">
                <a16:creationId xmlns:a16="http://schemas.microsoft.com/office/drawing/2014/main" id="{9712BA28-FEDB-1908-5F99-7440A753AE75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296863" y="228600"/>
            <a:ext cx="11598275" cy="0"/>
          </a:xfrm>
          <a:prstGeom prst="line">
            <a:avLst/>
          </a:prstGeom>
          <a:noFill/>
          <a:ln w="28575" algn="ctr">
            <a:solidFill>
              <a:srgbClr val="EC890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" name="Picture 14" descr="Logo&#10;&#10;Description automatically generated">
            <a:extLst>
              <a:ext uri="{FF2B5EF4-FFF2-40B4-BE49-F238E27FC236}">
                <a16:creationId xmlns:a16="http://schemas.microsoft.com/office/drawing/2014/main" id="{E301E5AB-245E-7B6C-B7F2-CA66FC1BE8C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914900"/>
            <a:ext cx="2590800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2626"/>
            <a:ext cx="10363200" cy="1470025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altLang="en-US" noProof="0"/>
              <a:t>Title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24384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 sz="14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11DFEB-85D5-60C2-CD1C-E70A8310E4A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4572000" y="5970588"/>
            <a:ext cx="3860800" cy="476250"/>
          </a:xfrm>
        </p:spPr>
        <p:txBody>
          <a:bodyPr/>
          <a:lstStyle>
            <a:lvl1pPr algn="l" eaLnBrk="0" hangingPunct="0">
              <a:spcBef>
                <a:spcPct val="50000"/>
              </a:spcBef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1484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2E28261-1323-F358-A58D-B85269795A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25F2164-3D08-0784-9302-F58C306121C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44A4A-26EF-413B-8E13-E6AC35AE78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3DBE7467-1B21-6FFC-380D-10EB1D399E6D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6747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EFFB10C-7A16-4B8A-C35B-70263B2741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5D75470-0223-A4CA-F54C-8616F27049F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FFE014-CDC8-4717-97F3-1A6685D565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373DE6E4-7365-D04C-422C-E6B7437E35E0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9696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76139A-1205-80AB-0D14-7F6DA1CA45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BF8EFF80-9E16-4482-1D5D-582F6617853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A55149-DF89-469E-857B-46684699B4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31165C89-02F3-B5B2-2C6F-2CABF58E7563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3302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08483E0-D285-1CC3-6F97-7573DE99F8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F9C53D97-CFB0-24F6-D534-DD9C96E0710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A7BFB8-1754-4DDA-8B57-60087449D7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863EA921-BCFD-9C80-703A-27ED2080EE6F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8625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D2349CF-C88B-C86A-8B9D-2EDB259686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DE5B1495-91B5-9C76-95ED-693152BAA1B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07D51E-DF39-419A-9651-66B63F53B5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98E7BE3D-1EA8-D0B6-75E6-97E2FDDEEA51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7284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016F017-2442-D34D-F79B-726888CC73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F70C6F61-713F-BBFE-656A-29BEF0F65B8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9B9527-CA18-48DA-8AFF-C2EABD467E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6341A79F-3037-60EF-5CDD-CF18042F19C7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7797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64D745-05A1-37BC-4F76-7897F0EED1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873BBA5-E77B-15EC-CB5F-3140E8C1BC0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5B0BAC-0CAD-4386-8778-9DC817BFF0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EE4AD3AF-67A7-A574-D94F-8116D6B70303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1035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7B1D38-454A-9747-842B-5475D3B6D0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DE0C727-CF14-5B09-D278-795F53F26B9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DACF65-F1C0-4A7E-A05D-BA01BAB73A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A9337CA7-837F-1172-BE18-8120494EE565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3956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B0EDF03-9417-A469-3FA2-A85CB1F2F5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73ABC34-2935-E925-7AFF-91E70FDF675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A080DC-1546-4BE6-9E28-B5435250FD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C919E96A-8C04-32BB-3539-B4EA4E0B1789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0076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440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440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A14129-CD38-BC94-785C-884123F0E8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0877052D-5473-7208-F7F5-43915EEF0A1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EAD887-5DDA-4AD6-8BD7-09036B260C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D415122E-B4C9-78AC-1863-471E30FEB4CE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1797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F297F01-E603-B042-9B33-F40C8CD3CF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ECE29FB-2C14-1039-DCC4-BA08D1276D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AB49C69E-A3B2-D20C-D2FC-91DD87084F5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06400" y="5943600"/>
            <a:ext cx="467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200">
                <a:solidFill>
                  <a:srgbClr val="005595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5128" name="Rectangle 8">
            <a:extLst>
              <a:ext uri="{FF2B5EF4-FFF2-40B4-BE49-F238E27FC236}">
                <a16:creationId xmlns:a16="http://schemas.microsoft.com/office/drawing/2014/main" id="{6051F33D-67C3-B618-4229-6E795C0C0CB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06400" y="6477000"/>
            <a:ext cx="2844800" cy="247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005595"/>
                </a:solidFill>
                <a:latin typeface="+mn-lt"/>
              </a:defRPr>
            </a:lvl1pPr>
          </a:lstStyle>
          <a:p>
            <a:pPr>
              <a:defRPr/>
            </a:pPr>
            <a:fld id="{0802888F-94BD-4CD1-9CAA-93A1E3E5BD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130" name="Rectangle 10">
            <a:extLst>
              <a:ext uri="{FF2B5EF4-FFF2-40B4-BE49-F238E27FC236}">
                <a16:creationId xmlns:a16="http://schemas.microsoft.com/office/drawing/2014/main" id="{058BD6B2-8FBB-066D-FF08-AACC5AEDD9D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477000"/>
            <a:ext cx="3860800" cy="3238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5595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pic>
        <p:nvPicPr>
          <p:cNvPr id="1031" name="Picture 8" descr="Logo&#10;&#10;Description automatically generated">
            <a:extLst>
              <a:ext uri="{FF2B5EF4-FFF2-40B4-BE49-F238E27FC236}">
                <a16:creationId xmlns:a16="http://schemas.microsoft.com/office/drawing/2014/main" id="{2A207B86-A953-D513-93B3-FEAC944D792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600" y="5943600"/>
            <a:ext cx="17970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2" name="Straight Connector 9">
            <a:extLst>
              <a:ext uri="{FF2B5EF4-FFF2-40B4-BE49-F238E27FC236}">
                <a16:creationId xmlns:a16="http://schemas.microsoft.com/office/drawing/2014/main" id="{EE9C9FBC-6B7F-AA32-0EDD-C954F4804F71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347663" y="6461125"/>
            <a:ext cx="9712325" cy="0"/>
          </a:xfrm>
          <a:prstGeom prst="line">
            <a:avLst/>
          </a:prstGeom>
          <a:noFill/>
          <a:ln w="19050" algn="ctr">
            <a:solidFill>
              <a:srgbClr val="EC890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42C96BD4-6E04-D705-2617-42777802AFC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339725"/>
          </a:xfrm>
          <a:prstGeom prst="rect">
            <a:avLst/>
          </a:prstGeom>
          <a:solidFill>
            <a:srgbClr val="D6E9E1">
              <a:alpha val="30196"/>
            </a:srgbClr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rgbClr val="00559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rgbClr val="005595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ern="1200">
          <a:solidFill>
            <a:srgbClr val="005595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 kern="1200">
          <a:solidFill>
            <a:srgbClr val="005595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 kern="1200">
          <a:solidFill>
            <a:srgbClr val="005595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 kern="1200">
          <a:solidFill>
            <a:srgbClr val="00559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4">
            <a:extLst>
              <a:ext uri="{FF2B5EF4-FFF2-40B4-BE49-F238E27FC236}">
                <a16:creationId xmlns:a16="http://schemas.microsoft.com/office/drawing/2014/main" id="{A6217654-A65F-4060-4451-FBC885A12E8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14400" y="682625"/>
            <a:ext cx="10363200" cy="1470025"/>
          </a:xfrm>
        </p:spPr>
        <p:txBody>
          <a:bodyPr/>
          <a:lstStyle/>
          <a:p>
            <a:pPr eaLnBrk="1" hangingPunct="1"/>
            <a:r>
              <a:rPr lang="en-US" altLang="en-US"/>
              <a:t>ELR Data Quality Assurance Practices and Future Strategies</a:t>
            </a:r>
          </a:p>
        </p:txBody>
      </p:sp>
      <p:sp>
        <p:nvSpPr>
          <p:cNvPr id="5123" name="Subtitle 15">
            <a:extLst>
              <a:ext uri="{FF2B5EF4-FFF2-40B4-BE49-F238E27FC236}">
                <a16:creationId xmlns:a16="http://schemas.microsoft.com/office/drawing/2014/main" id="{32BB0AD6-F975-5803-510A-DE54EAE7555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828800" y="3520167"/>
            <a:ext cx="8534400" cy="670833"/>
          </a:xfrm>
        </p:spPr>
        <p:txBody>
          <a:bodyPr/>
          <a:lstStyle/>
          <a:p>
            <a:pPr eaLnBrk="1" hangingPunct="1"/>
            <a:r>
              <a:rPr lang="en-US" altLang="en-US"/>
              <a:t>Cody McNeese, MPH (she/her/hers)</a:t>
            </a:r>
          </a:p>
          <a:p>
            <a:pPr eaLnBrk="1" hangingPunct="1"/>
            <a:r>
              <a:rPr lang="en-US" altLang="en-US"/>
              <a:t>Larissa Williams, MEd (she/her/hers)</a:t>
            </a:r>
            <a:endParaRPr lang="en-US" altLang="en-US">
              <a:cs typeface="Arial"/>
            </a:endParaRPr>
          </a:p>
          <a:p>
            <a:pPr eaLnBrk="1" hangingPunct="1"/>
            <a:endParaRPr lang="en-US" altLang="en-US">
              <a:cs typeface="Arial"/>
            </a:endParaRPr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D1F52FEB-4720-AB60-0DB1-A6D0B178950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4165600" y="5937250"/>
            <a:ext cx="3860800" cy="476250"/>
          </a:xfrm>
        </p:spPr>
        <p:txBody>
          <a:bodyPr/>
          <a:lstStyle/>
          <a:p>
            <a:pPr algn="ctr">
              <a:defRPr/>
            </a:pPr>
            <a:r>
              <a:rPr lang="en-US" altLang="en-US"/>
              <a:t>Acute and Communicable Disease</a:t>
            </a:r>
            <a:br>
              <a:rPr lang="en-US" altLang="en-US"/>
            </a:br>
            <a:r>
              <a:rPr lang="en-US" altLang="en-US"/>
              <a:t>Merged Epidemiology, Technology, Informatics and Surveillance (METIS)</a:t>
            </a:r>
          </a:p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2" name="Rectangle 6151">
            <a:extLst>
              <a:ext uri="{FF2B5EF4-FFF2-40B4-BE49-F238E27FC236}">
                <a16:creationId xmlns:a16="http://schemas.microsoft.com/office/drawing/2014/main" id="{0288C6B4-AFC3-407F-A595-EFFD38D4C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154" name="Freeform: Shape 6153">
            <a:extLst>
              <a:ext uri="{FF2B5EF4-FFF2-40B4-BE49-F238E27FC236}">
                <a16:creationId xmlns:a16="http://schemas.microsoft.com/office/drawing/2014/main" id="{CF236821-17FE-429B-8D2C-08E13A64E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6156" name="Freeform: Shape 6155">
            <a:extLst>
              <a:ext uri="{FF2B5EF4-FFF2-40B4-BE49-F238E27FC236}">
                <a16:creationId xmlns:a16="http://schemas.microsoft.com/office/drawing/2014/main" id="{C0BDBCD2-E081-43AB-9119-C55465E59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46" name="Title 18">
            <a:extLst>
              <a:ext uri="{FF2B5EF4-FFF2-40B4-BE49-F238E27FC236}">
                <a16:creationId xmlns:a16="http://schemas.microsoft.com/office/drawing/2014/main" id="{4CACB959-913F-9583-B7F4-FE07068C43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1094" y="1161288"/>
            <a:ext cx="3438144" cy="1239012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n-US" altLang="en-US" sz="2800"/>
              <a:t>Oregon ELR Overview</a:t>
            </a:r>
          </a:p>
        </p:txBody>
      </p:sp>
      <p:sp>
        <p:nvSpPr>
          <p:cNvPr id="6158" name="Rectangle 6157">
            <a:extLst>
              <a:ext uri="{FF2B5EF4-FFF2-40B4-BE49-F238E27FC236}">
                <a16:creationId xmlns:a16="http://schemas.microsoft.com/office/drawing/2014/main" id="{98E79BE4-34FE-485A-98A5-92CE8F7C4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2654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160" name="Rectangle 615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5893" y="2443480"/>
            <a:ext cx="33832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47" name="Content Placeholder 19">
            <a:extLst>
              <a:ext uri="{FF2B5EF4-FFF2-40B4-BE49-F238E27FC236}">
                <a16:creationId xmlns:a16="http://schemas.microsoft.com/office/drawing/2014/main" id="{CAE60060-EA33-7138-19CB-A0E91A2787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pPr eaLnBrk="1" hangingPunct="1">
              <a:defRPr/>
            </a:pPr>
            <a:r>
              <a:rPr lang="en-US" altLang="en-US" sz="1700"/>
              <a:t>HL7</a:t>
            </a:r>
          </a:p>
          <a:p>
            <a:pPr eaLnBrk="1" hangingPunct="1">
              <a:defRPr/>
            </a:pPr>
            <a:r>
              <a:rPr lang="en-US" altLang="en-US" sz="1700"/>
              <a:t>CSV Template – Oregon Specific</a:t>
            </a:r>
            <a:endParaRPr lang="en-US" altLang="en-US" sz="1700">
              <a:cs typeface="Arial"/>
            </a:endParaRPr>
          </a:p>
          <a:p>
            <a:pPr marL="0" indent="0" eaLnBrk="1" hangingPunct="1">
              <a:buFontTx/>
              <a:buNone/>
              <a:defRPr/>
            </a:pPr>
            <a:endParaRPr lang="en-US" altLang="en-US" sz="1700"/>
          </a:p>
          <a:p>
            <a:pPr marL="0" indent="0" eaLnBrk="1" hangingPunct="1">
              <a:buNone/>
              <a:defRPr/>
            </a:pPr>
            <a:r>
              <a:rPr lang="en-US" altLang="en-US" sz="1700"/>
              <a:t>All ELR’s are initially processed by Rhapsody before being inserted into our ELR Converter which is a FileMaker database where all ELRs are reviewed. </a:t>
            </a:r>
            <a:endParaRPr lang="en-US" altLang="en-US" sz="1700">
              <a:cs typeface="Arial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EDAC502-D61B-4F8B-3005-5F7757DF56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426" y="841248"/>
            <a:ext cx="6099524" cy="5276088"/>
          </a:xfrm>
          <a:prstGeom prst="rect">
            <a:avLst/>
          </a:prstGeom>
        </p:spPr>
      </p:pic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C196B2F-DCC7-CA7F-D7C0-219DF4532FB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374903" y="6306672"/>
            <a:ext cx="2751537" cy="414804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90000"/>
              </a:lnSpc>
              <a:defRPr/>
            </a:pPr>
            <a:r>
              <a:rPr lang="en-US" altLang="en-US" sz="2200">
                <a:solidFill>
                  <a:srgbClr val="0070C0"/>
                </a:solidFill>
              </a:rPr>
              <a:t>Public Health Division</a:t>
            </a:r>
            <a:br>
              <a:rPr lang="en-US" altLang="en-US" sz="2200">
                <a:solidFill>
                  <a:srgbClr val="0070C0"/>
                </a:solidFill>
              </a:rPr>
            </a:br>
            <a:r>
              <a:rPr lang="en-US" altLang="en-US" sz="2200">
                <a:solidFill>
                  <a:srgbClr val="0070C0"/>
                </a:solidFill>
              </a:rPr>
              <a:t>ACDP - Merged Epidemiology, Technology, Informatics and Surveillance</a:t>
            </a:r>
          </a:p>
          <a:p>
            <a:pPr>
              <a:lnSpc>
                <a:spcPct val="90000"/>
              </a:lnSpc>
              <a:defRPr/>
            </a:pPr>
            <a:endParaRPr lang="en-US" altLang="en-US" sz="6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0E9D138E-F24E-B37F-4090-A1DEBAF3886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695688" y="6356350"/>
            <a:ext cx="2121408" cy="365125"/>
          </a:xfrm>
        </p:spPr>
        <p:txBody>
          <a:bodyPr>
            <a:normAutofit/>
          </a:bodyPr>
          <a:lstStyle/>
          <a:p>
            <a:pPr algn="r">
              <a:spcAft>
                <a:spcPts val="600"/>
              </a:spcAft>
              <a:defRPr/>
            </a:pPr>
            <a:fld id="{E161101B-B922-48A2-A878-82F5FFBA903B}" type="slidenum">
              <a:rPr lang="en-US" altLang="en-US" sz="120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>
                <a:spcAft>
                  <a:spcPts val="600"/>
                </a:spcAft>
                <a:defRPr/>
              </a:pPr>
              <a:t>2</a:t>
            </a:fld>
            <a:endParaRPr lang="en-US" alt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0">
            <a:extLst>
              <a:ext uri="{FF2B5EF4-FFF2-40B4-BE49-F238E27FC236}">
                <a16:creationId xmlns:a16="http://schemas.microsoft.com/office/drawing/2014/main" id="{6A00A327-90C8-6101-7476-7C693210BE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7598" y="559871"/>
            <a:ext cx="4922467" cy="642937"/>
          </a:xfrm>
        </p:spPr>
        <p:txBody>
          <a:bodyPr/>
          <a:lstStyle/>
          <a:p>
            <a:pPr eaLnBrk="1" hangingPunct="1"/>
            <a:r>
              <a:rPr lang="en-US" altLang="en-US"/>
              <a:t>Validation in Rhapsody</a:t>
            </a:r>
          </a:p>
        </p:txBody>
      </p:sp>
      <p:sp>
        <p:nvSpPr>
          <p:cNvPr id="7171" name="Content Placeholder 11">
            <a:extLst>
              <a:ext uri="{FF2B5EF4-FFF2-40B4-BE49-F238E27FC236}">
                <a16:creationId xmlns:a16="http://schemas.microsoft.com/office/drawing/2014/main" id="{62E92607-5AEB-6B88-B8A6-D59D44DF426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133539" y="4695835"/>
            <a:ext cx="6172200" cy="1418220"/>
          </a:xfrm>
        </p:spPr>
        <p:txBody>
          <a:bodyPr/>
          <a:lstStyle/>
          <a:p>
            <a:pPr marL="0" indent="0" eaLnBrk="1" hangingPunct="1">
              <a:spcBef>
                <a:spcPts val="1400"/>
              </a:spcBef>
              <a:spcAft>
                <a:spcPts val="0"/>
              </a:spcAft>
              <a:buNone/>
            </a:pPr>
            <a:r>
              <a:rPr lang="en-US" altLang="en-US" sz="1600" b="1">
                <a:cs typeface="Arial"/>
              </a:rPr>
              <a:t>Other Data Quality Tools used</a:t>
            </a:r>
            <a:endParaRPr lang="en-US">
              <a:cs typeface="Arial"/>
            </a:endParaRPr>
          </a:p>
          <a:p>
            <a:pPr indent="0">
              <a:spcBef>
                <a:spcPts val="1400"/>
              </a:spcBef>
              <a:spcAft>
                <a:spcPts val="0"/>
              </a:spcAft>
            </a:pPr>
            <a:r>
              <a:rPr lang="en-US" altLang="en-US" sz="1600">
                <a:cs typeface="Arial"/>
              </a:rPr>
              <a:t>Tableau</a:t>
            </a:r>
            <a:endParaRPr lang="en-US">
              <a:cs typeface="Arial"/>
            </a:endParaRPr>
          </a:p>
          <a:p>
            <a:pPr indent="0">
              <a:spcBef>
                <a:spcPts val="1400"/>
              </a:spcBef>
              <a:spcAft>
                <a:spcPts val="0"/>
              </a:spcAft>
            </a:pPr>
            <a:r>
              <a:rPr lang="en-US" altLang="en-US" sz="1600">
                <a:cs typeface="Arial"/>
              </a:rPr>
              <a:t>SQL views</a:t>
            </a:r>
          </a:p>
          <a:p>
            <a:pPr indent="0">
              <a:spcBef>
                <a:spcPts val="1400"/>
              </a:spcBef>
              <a:spcAft>
                <a:spcPts val="0"/>
              </a:spcAft>
            </a:pPr>
            <a:r>
              <a:rPr lang="en-US" altLang="en-US" sz="1600">
                <a:cs typeface="Arial"/>
              </a:rPr>
              <a:t>User notifications</a:t>
            </a:r>
          </a:p>
          <a:p>
            <a:endParaRPr lang="en-US" altLang="en-US" sz="1600">
              <a:cs typeface="Arial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CFED4A-7420-7D8F-A80A-B675DEB1205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406400" y="5875930"/>
            <a:ext cx="5201024" cy="47625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>
                <a:solidFill>
                  <a:srgbClr val="0070C0"/>
                </a:solidFill>
              </a:rPr>
              <a:t>Public Health Division</a:t>
            </a:r>
            <a:br>
              <a:rPr lang="en-US" altLang="en-US">
                <a:solidFill>
                  <a:srgbClr val="0070C0"/>
                </a:solidFill>
              </a:rPr>
            </a:br>
            <a:r>
              <a:rPr lang="en-US" altLang="en-US">
                <a:solidFill>
                  <a:srgbClr val="0070C0"/>
                </a:solidFill>
              </a:rPr>
              <a:t>ACDP - Merged Epidemiology, Technology, Informatics and Surveillance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698296-E8CD-E3FA-C391-D82328A9C3F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F38FF5D-1F58-4C92-AE47-37A46A16AA9C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  <p:sp>
        <p:nvSpPr>
          <p:cNvPr id="3" name="Title 10">
            <a:extLst>
              <a:ext uri="{FF2B5EF4-FFF2-40B4-BE49-F238E27FC236}">
                <a16:creationId xmlns:a16="http://schemas.microsoft.com/office/drawing/2014/main" id="{78F6C302-C827-B3D4-D73E-19D18C80E2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4501" y="554895"/>
            <a:ext cx="4240212" cy="642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005595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5595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5595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5595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5595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5595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5595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5595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5595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/>
              <a:t>ELR Validation</a:t>
            </a:r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86008A-9E2A-9D9B-4A03-019C97993531}"/>
              </a:ext>
            </a:extLst>
          </p:cNvPr>
          <p:cNvSpPr txBox="1"/>
          <p:nvPr/>
        </p:nvSpPr>
        <p:spPr>
          <a:xfrm>
            <a:off x="320601" y="1424615"/>
            <a:ext cx="5023883" cy="3816429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005595"/>
                </a:solidFill>
                <a:latin typeface="Times"/>
                <a:cs typeface="Times"/>
              </a:rPr>
              <a:t>Message Mappers to convert HL7 2.3.z to 2.3.1, 2.3.1 to 2.5.1, and CSV to HL7</a:t>
            </a:r>
          </a:p>
          <a:p>
            <a:endParaRPr lang="en-US" sz="1600">
              <a:solidFill>
                <a:srgbClr val="005595"/>
              </a:solidFill>
              <a:cs typeface="Times"/>
            </a:endParaRPr>
          </a:p>
          <a:p>
            <a:r>
              <a:rPr lang="en-US" sz="1600">
                <a:solidFill>
                  <a:srgbClr val="005595"/>
                </a:solidFill>
                <a:latin typeface="Times"/>
                <a:cs typeface="Times"/>
              </a:rPr>
              <a:t>Adjustments to "Clean HL7 message" </a:t>
            </a:r>
            <a:r>
              <a:rPr lang="en-US">
                <a:solidFill>
                  <a:srgbClr val="005595"/>
                </a:solidFill>
                <a:latin typeface="Times"/>
                <a:cs typeface="Times"/>
              </a:rPr>
              <a:t> </a:t>
            </a:r>
            <a:endParaRPr lang="en-US">
              <a:solidFill>
                <a:srgbClr val="005595"/>
              </a:solidFill>
              <a:cs typeface="Times"/>
            </a:endParaRPr>
          </a:p>
          <a:p>
            <a:pPr marL="342900" indent="-342900">
              <a:buFont typeface="Arial"/>
              <a:buChar char="•"/>
            </a:pPr>
            <a:r>
              <a:rPr lang="en-US" sz="1600">
                <a:solidFill>
                  <a:srgbClr val="005595"/>
                </a:solidFill>
                <a:latin typeface="Times"/>
                <a:cs typeface="Times"/>
              </a:rPr>
              <a:t>Evaluate for missing OBR and OBX</a:t>
            </a:r>
          </a:p>
          <a:p>
            <a:pPr marL="342900" indent="-342900">
              <a:buFont typeface="Arial"/>
              <a:buChar char="•"/>
            </a:pPr>
            <a:r>
              <a:rPr lang="en-US" sz="1600">
                <a:solidFill>
                  <a:srgbClr val="005595"/>
                </a:solidFill>
                <a:latin typeface="Times"/>
                <a:cs typeface="Times"/>
              </a:rPr>
              <a:t>Remove empty OBX segments from messages</a:t>
            </a:r>
          </a:p>
          <a:p>
            <a:pPr marL="342900" indent="-342900">
              <a:buFont typeface="Arial"/>
              <a:buChar char="•"/>
            </a:pPr>
            <a:r>
              <a:rPr lang="en-US" sz="1600">
                <a:solidFill>
                  <a:srgbClr val="005595"/>
                </a:solidFill>
                <a:latin typeface="Times"/>
                <a:cs typeface="Times"/>
              </a:rPr>
              <a:t>Review PID fields for missing/invalid data such as date of birth</a:t>
            </a:r>
          </a:p>
          <a:p>
            <a:pPr marL="342900" indent="-342900">
              <a:buFont typeface="Arial"/>
              <a:buChar char="•"/>
            </a:pPr>
            <a:endParaRPr lang="en-US" sz="1600">
              <a:solidFill>
                <a:srgbClr val="005595"/>
              </a:solidFill>
              <a:cs typeface="Times"/>
            </a:endParaRPr>
          </a:p>
          <a:p>
            <a:r>
              <a:rPr lang="en-US" sz="1800">
                <a:solidFill>
                  <a:srgbClr val="005595"/>
                </a:solidFill>
                <a:latin typeface="Times"/>
                <a:cs typeface="Times"/>
              </a:rPr>
              <a:t>Duplicate message detection and review</a:t>
            </a:r>
          </a:p>
          <a:p>
            <a:endParaRPr lang="en-US" sz="1800">
              <a:solidFill>
                <a:srgbClr val="005595"/>
              </a:solidFill>
              <a:cs typeface="Times"/>
            </a:endParaRPr>
          </a:p>
          <a:p>
            <a:r>
              <a:rPr lang="en-US" sz="1800">
                <a:solidFill>
                  <a:srgbClr val="005595"/>
                </a:solidFill>
                <a:latin typeface="Times"/>
                <a:cs typeface="Times"/>
              </a:rPr>
              <a:t>Monitoring File Sizes</a:t>
            </a:r>
          </a:p>
          <a:p>
            <a:endParaRPr lang="en-US" sz="1800">
              <a:solidFill>
                <a:srgbClr val="005595"/>
              </a:solidFill>
              <a:cs typeface="Times"/>
            </a:endParaRPr>
          </a:p>
          <a:p>
            <a:r>
              <a:rPr lang="en-US" sz="1800">
                <a:solidFill>
                  <a:srgbClr val="005595"/>
                </a:solidFill>
                <a:latin typeface="Times"/>
                <a:cs typeface="Times"/>
              </a:rPr>
              <a:t>Error reports sent to team email </a:t>
            </a:r>
            <a:endParaRPr lang="en-US" sz="1800">
              <a:cs typeface="Time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0765E5-4E30-E02C-1055-BBAB666C82EB}"/>
              </a:ext>
            </a:extLst>
          </p:cNvPr>
          <p:cNvSpPr txBox="1"/>
          <p:nvPr/>
        </p:nvSpPr>
        <p:spPr>
          <a:xfrm>
            <a:off x="6158023" y="1426535"/>
            <a:ext cx="5271976" cy="30162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05595"/>
                </a:solidFill>
                <a:latin typeface="Times"/>
                <a:cs typeface="Times"/>
              </a:rPr>
              <a:t>ELR Converter evaluates a message for true message failures and production errors. Looking at Patient Demographic Data, LOINC and SNOMED codes, specimen collection dates. </a:t>
            </a:r>
          </a:p>
          <a:p>
            <a:endParaRPr lang="en-US" sz="1800">
              <a:solidFill>
                <a:srgbClr val="005595"/>
              </a:solidFill>
              <a:latin typeface="Times"/>
              <a:cs typeface="Times"/>
            </a:endParaRPr>
          </a:p>
          <a:p>
            <a:r>
              <a:rPr lang="en-US" sz="1800">
                <a:solidFill>
                  <a:srgbClr val="005595"/>
                </a:solidFill>
                <a:latin typeface="Times"/>
                <a:cs typeface="Times"/>
              </a:rPr>
              <a:t>Messages that "fail" go to a queue where we manually review messages. </a:t>
            </a:r>
          </a:p>
          <a:p>
            <a:pPr marL="285750" indent="-285750">
              <a:buFont typeface="Arial"/>
              <a:buChar char="•"/>
            </a:pPr>
            <a:r>
              <a:rPr lang="en-US" sz="1600">
                <a:solidFill>
                  <a:srgbClr val="005595"/>
                </a:solidFill>
                <a:latin typeface="Times"/>
                <a:cs typeface="Times"/>
              </a:rPr>
              <a:t>Missing OBX 3 and OBX 5 values</a:t>
            </a:r>
          </a:p>
          <a:p>
            <a:pPr marL="285750" indent="-285750">
              <a:buFont typeface="Arial"/>
              <a:buChar char="•"/>
            </a:pPr>
            <a:r>
              <a:rPr lang="en-US" sz="1600">
                <a:solidFill>
                  <a:srgbClr val="005595"/>
                </a:solidFill>
                <a:latin typeface="Times"/>
                <a:cs typeface="Times"/>
              </a:rPr>
              <a:t>Non-numerical value the database does not recognize, typically summary of result. </a:t>
            </a:r>
          </a:p>
          <a:p>
            <a:pPr marL="285750" indent="-285750">
              <a:buFont typeface="Arial"/>
              <a:buChar char="•"/>
            </a:pPr>
            <a:r>
              <a:rPr lang="en-US" sz="1600">
                <a:solidFill>
                  <a:srgbClr val="005595"/>
                </a:solidFill>
                <a:latin typeface="Times"/>
                <a:cs typeface="Times"/>
              </a:rPr>
              <a:t>Duplicates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9">
            <a:extLst>
              <a:ext uri="{FF2B5EF4-FFF2-40B4-BE49-F238E27FC236}">
                <a16:creationId xmlns:a16="http://schemas.microsoft.com/office/drawing/2014/main" id="{5182B4E2-2662-4F4E-DCAF-6FCA0C73A4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eaLnBrk="1" hangingPunct="1"/>
            <a:r>
              <a:rPr lang="en-US" altLang="en-US">
                <a:cs typeface="Arial"/>
              </a:rPr>
              <a:t>ELR Data Quality Dashboard</a:t>
            </a:r>
            <a:endParaRPr lang="en-US" altLang="en-US"/>
          </a:p>
        </p:txBody>
      </p:sp>
      <p:sp>
        <p:nvSpPr>
          <p:cNvPr id="8195" name="Text Placeholder 10">
            <a:extLst>
              <a:ext uri="{FF2B5EF4-FFF2-40B4-BE49-F238E27FC236}">
                <a16:creationId xmlns:a16="http://schemas.microsoft.com/office/drawing/2014/main" id="{4D840F13-EE2F-027E-5A96-619D8AF07A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9788" y="1681163"/>
            <a:ext cx="5159375" cy="823912"/>
          </a:xfrm>
        </p:spPr>
        <p:txBody>
          <a:bodyPr/>
          <a:lstStyle/>
          <a:p>
            <a:pPr eaLnBrk="1" hangingPunct="1"/>
            <a:r>
              <a:rPr lang="en-US" altLang="en-US">
                <a:cs typeface="Arial"/>
              </a:rPr>
              <a:t>Data Quality</a:t>
            </a:r>
            <a:endParaRPr lang="en-US" altLang="en-US"/>
          </a:p>
        </p:txBody>
      </p:sp>
      <p:sp>
        <p:nvSpPr>
          <p:cNvPr id="8196" name="Content Placeholder 11">
            <a:extLst>
              <a:ext uri="{FF2B5EF4-FFF2-40B4-BE49-F238E27FC236}">
                <a16:creationId xmlns:a16="http://schemas.microsoft.com/office/drawing/2014/main" id="{6ABB134F-25CA-670F-C960-6DDDA2EAAC6A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839788" y="2505075"/>
            <a:ext cx="5159375" cy="3684588"/>
          </a:xfrm>
        </p:spPr>
        <p:txBody>
          <a:bodyPr/>
          <a:lstStyle/>
          <a:p>
            <a:pPr eaLnBrk="1" hangingPunct="1"/>
            <a:r>
              <a:rPr lang="en-US" altLang="en-US">
                <a:cs typeface="Arial"/>
              </a:rPr>
              <a:t>HL7 Field Completeness</a:t>
            </a:r>
          </a:p>
          <a:p>
            <a:r>
              <a:rPr lang="en-US" altLang="en-US">
                <a:cs typeface="Arial"/>
              </a:rPr>
              <a:t>Volume Alerts</a:t>
            </a:r>
          </a:p>
          <a:p>
            <a:r>
              <a:rPr lang="en-US" altLang="en-US">
                <a:cs typeface="Arial"/>
              </a:rPr>
              <a:t>Volume Maps</a:t>
            </a:r>
          </a:p>
          <a:p>
            <a:r>
              <a:rPr lang="en-US" altLang="en-US">
                <a:cs typeface="Arial"/>
              </a:rPr>
              <a:t>Timeliness Alert</a:t>
            </a:r>
          </a:p>
          <a:p>
            <a:endParaRPr lang="en-US" altLang="en-US">
              <a:cs typeface="Arial"/>
            </a:endParaRPr>
          </a:p>
          <a:p>
            <a:endParaRPr lang="en-US" altLang="en-US">
              <a:cs typeface="Arial"/>
            </a:endParaRPr>
          </a:p>
        </p:txBody>
      </p:sp>
      <p:sp>
        <p:nvSpPr>
          <p:cNvPr id="8197" name="Text Placeholder 12">
            <a:extLst>
              <a:ext uri="{FF2B5EF4-FFF2-40B4-BE49-F238E27FC236}">
                <a16:creationId xmlns:a16="http://schemas.microsoft.com/office/drawing/2014/main" id="{4F62F261-C368-0B15-90D3-A7F04B51261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/>
          <a:lstStyle/>
          <a:p>
            <a:pPr eaLnBrk="1" hangingPunct="1"/>
            <a:r>
              <a:rPr lang="en-US" altLang="en-US">
                <a:cs typeface="Arial"/>
              </a:rPr>
              <a:t>Administrative</a:t>
            </a:r>
            <a:endParaRPr lang="en-US" altLang="en-US"/>
          </a:p>
        </p:txBody>
      </p:sp>
      <p:sp>
        <p:nvSpPr>
          <p:cNvPr id="8198" name="Content Placeholder 13">
            <a:extLst>
              <a:ext uri="{FF2B5EF4-FFF2-40B4-BE49-F238E27FC236}">
                <a16:creationId xmlns:a16="http://schemas.microsoft.com/office/drawing/2014/main" id="{5B8A8E29-CE00-BEB1-879A-27C26119FB5A}"/>
              </a:ext>
            </a:extLst>
          </p:cNvPr>
          <p:cNvSpPr>
            <a:spLocks noGrp="1" noChangeArrowheads="1"/>
          </p:cNvSpPr>
          <p:nvPr>
            <p:ph sz="quarter" idx="4"/>
          </p:nvPr>
        </p:nvSpPr>
        <p:spPr>
          <a:xfrm>
            <a:off x="6172200" y="2496111"/>
            <a:ext cx="5174224" cy="1255152"/>
          </a:xfrm>
        </p:spPr>
        <p:txBody>
          <a:bodyPr/>
          <a:lstStyle/>
          <a:p>
            <a:pPr eaLnBrk="1" hangingPunct="1"/>
            <a:r>
              <a:rPr lang="en-US" altLang="en-US">
                <a:cs typeface="Arial"/>
              </a:rPr>
              <a:t>Test Prevalence</a:t>
            </a:r>
          </a:p>
          <a:p>
            <a:r>
              <a:rPr lang="en-US" altLang="en-US">
                <a:cs typeface="Arial"/>
              </a:rPr>
              <a:t>Which sites send data for which tests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20C482-F539-7F97-0AE8-85B43A8A221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406400" y="5857082"/>
            <a:ext cx="5073276" cy="47625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>
                <a:solidFill>
                  <a:srgbClr val="0070C0"/>
                </a:solidFill>
              </a:rPr>
              <a:t>Public Health Division</a:t>
            </a:r>
            <a:br>
              <a:rPr lang="en-US" altLang="en-US">
                <a:solidFill>
                  <a:srgbClr val="0070C0"/>
                </a:solidFill>
              </a:rPr>
            </a:br>
            <a:r>
              <a:rPr lang="en-US" altLang="en-US">
                <a:solidFill>
                  <a:srgbClr val="0070C0"/>
                </a:solidFill>
              </a:rPr>
              <a:t>ACDP - Merged Epidemiology, Technology, Informatics and Surveillance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E7F7B-C26B-2583-53EE-9B7D19DFFF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B4F4C76-8D83-4978-ADC9-8A43C7453515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Volume Dashboard.PNG">
            <a:extLst>
              <a:ext uri="{FF2B5EF4-FFF2-40B4-BE49-F238E27FC236}">
                <a16:creationId xmlns:a16="http://schemas.microsoft.com/office/drawing/2014/main" id="{75E361F1-84F5-52DF-C2B9-2FA7868A4CD5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2"/>
          <a:srcRect t="-56" r="-155" b="5147"/>
          <a:stretch/>
        </p:blipFill>
        <p:spPr>
          <a:xfrm>
            <a:off x="1434492" y="273836"/>
            <a:ext cx="9293131" cy="5573011"/>
          </a:xfr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20C482-F539-7F97-0AE8-85B43A8A221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406400" y="5943600"/>
            <a:ext cx="5187576" cy="47625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>
                <a:solidFill>
                  <a:srgbClr val="0070C0"/>
                </a:solidFill>
              </a:rPr>
              <a:t>Public Health Division</a:t>
            </a:r>
            <a:br>
              <a:rPr lang="en-US" altLang="en-US">
                <a:solidFill>
                  <a:srgbClr val="0070C0"/>
                </a:solidFill>
              </a:rPr>
            </a:br>
            <a:r>
              <a:rPr lang="en-US" altLang="en-US">
                <a:solidFill>
                  <a:srgbClr val="0070C0"/>
                </a:solidFill>
              </a:rPr>
              <a:t>ACDP - Merged Epidemiology, Technology, Informatics and Surveillance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E7F7B-C26B-2583-53EE-9B7D19DFFF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B4F4C76-8D83-4978-ADC9-8A43C7453515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4446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est Prevalence.PNG">
            <a:extLst>
              <a:ext uri="{FF2B5EF4-FFF2-40B4-BE49-F238E27FC236}">
                <a16:creationId xmlns:a16="http://schemas.microsoft.com/office/drawing/2014/main" id="{A6C387A6-616D-5FC7-D27F-BCA40F5C0D3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1392386" y="315826"/>
            <a:ext cx="9516226" cy="5540282"/>
          </a:xfr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20C482-F539-7F97-0AE8-85B43A8A221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406400" y="5943600"/>
            <a:ext cx="5167406" cy="47625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>
                <a:solidFill>
                  <a:srgbClr val="0070C0"/>
                </a:solidFill>
              </a:rPr>
              <a:t>Public Health Division</a:t>
            </a:r>
            <a:br>
              <a:rPr lang="en-US" altLang="en-US">
                <a:solidFill>
                  <a:srgbClr val="0070C0"/>
                </a:solidFill>
              </a:rPr>
            </a:br>
            <a:r>
              <a:rPr lang="en-US" altLang="en-US">
                <a:solidFill>
                  <a:srgbClr val="0070C0"/>
                </a:solidFill>
              </a:rPr>
              <a:t>ACDP - Merged Epidemiology, Technology, Informatics and Surveillance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E7F7B-C26B-2583-53EE-9B7D19DFFF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B4F4C76-8D83-4978-ADC9-8A43C7453515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1157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ast Received ELR.PNG">
            <a:extLst>
              <a:ext uri="{FF2B5EF4-FFF2-40B4-BE49-F238E27FC236}">
                <a16:creationId xmlns:a16="http://schemas.microsoft.com/office/drawing/2014/main" id="{F44E052F-52DA-7F6B-B1FD-AEB9C6D19CA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 rotWithShape="1">
          <a:blip r:embed="rId2"/>
          <a:srcRect r="139" b="5651"/>
          <a:stretch/>
        </p:blipFill>
        <p:spPr>
          <a:xfrm>
            <a:off x="899350" y="344581"/>
            <a:ext cx="10317774" cy="5514771"/>
          </a:xfr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20C482-F539-7F97-0AE8-85B43A8A221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406400" y="5943600"/>
            <a:ext cx="5106894" cy="47625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>
                <a:solidFill>
                  <a:srgbClr val="0070C0"/>
                </a:solidFill>
              </a:rPr>
              <a:t>Public Health Division</a:t>
            </a:r>
            <a:br>
              <a:rPr lang="en-US" altLang="en-US">
                <a:solidFill>
                  <a:srgbClr val="0070C0"/>
                </a:solidFill>
              </a:rPr>
            </a:br>
            <a:r>
              <a:rPr lang="en-US" altLang="en-US">
                <a:solidFill>
                  <a:srgbClr val="0070C0"/>
                </a:solidFill>
              </a:rPr>
              <a:t>ACDP - Merged Epidemiology, Technology, Informatics and Surveillance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E7F7B-C26B-2583-53EE-9B7D19DFFF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B4F4C76-8D83-4978-ADC9-8A43C7453515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404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9">
            <a:extLst>
              <a:ext uri="{FF2B5EF4-FFF2-40B4-BE49-F238E27FC236}">
                <a16:creationId xmlns:a16="http://schemas.microsoft.com/office/drawing/2014/main" id="{5182B4E2-2662-4F4E-DCAF-6FCA0C73A4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eaLnBrk="1" hangingPunct="1"/>
            <a:r>
              <a:rPr lang="en-US" altLang="en-US">
                <a:cs typeface="Arial"/>
              </a:rPr>
              <a:t>ELR Data Quality Reports</a:t>
            </a:r>
            <a:endParaRPr lang="en-US" altLang="en-US"/>
          </a:p>
        </p:txBody>
      </p:sp>
      <p:sp>
        <p:nvSpPr>
          <p:cNvPr id="8195" name="Text Placeholder 10">
            <a:extLst>
              <a:ext uri="{FF2B5EF4-FFF2-40B4-BE49-F238E27FC236}">
                <a16:creationId xmlns:a16="http://schemas.microsoft.com/office/drawing/2014/main" id="{4D840F13-EE2F-027E-5A96-619D8AF07A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9788" y="1681163"/>
            <a:ext cx="5159375" cy="823912"/>
          </a:xfrm>
        </p:spPr>
        <p:txBody>
          <a:bodyPr/>
          <a:lstStyle/>
          <a:p>
            <a:pPr eaLnBrk="1" hangingPunct="1"/>
            <a:r>
              <a:rPr lang="en-US" altLang="en-US">
                <a:cs typeface="Arial"/>
              </a:rPr>
              <a:t>Focus</a:t>
            </a:r>
            <a:endParaRPr lang="en-US" altLang="en-US"/>
          </a:p>
        </p:txBody>
      </p:sp>
      <p:sp>
        <p:nvSpPr>
          <p:cNvPr id="8196" name="Content Placeholder 11">
            <a:extLst>
              <a:ext uri="{FF2B5EF4-FFF2-40B4-BE49-F238E27FC236}">
                <a16:creationId xmlns:a16="http://schemas.microsoft.com/office/drawing/2014/main" id="{6ABB134F-25CA-670F-C960-6DDDA2EAAC6A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839788" y="2505075"/>
            <a:ext cx="5159375" cy="3684588"/>
          </a:xfrm>
        </p:spPr>
        <p:txBody>
          <a:bodyPr/>
          <a:lstStyle/>
          <a:p>
            <a:pPr eaLnBrk="1" hangingPunct="1"/>
            <a:r>
              <a:rPr lang="en-US" altLang="en-US" dirty="0">
                <a:cs typeface="Arial"/>
              </a:rPr>
              <a:t>Completeness</a:t>
            </a:r>
          </a:p>
          <a:p>
            <a:r>
              <a:rPr lang="en-US" altLang="en-US" dirty="0">
                <a:cs typeface="Arial"/>
              </a:rPr>
              <a:t>Validity (accuracy)</a:t>
            </a:r>
          </a:p>
          <a:p>
            <a:r>
              <a:rPr lang="en-US" altLang="en-US" dirty="0">
                <a:cs typeface="Arial"/>
              </a:rPr>
              <a:t>Timeliness of reporting</a:t>
            </a:r>
          </a:p>
          <a:p>
            <a:endParaRPr lang="en-US" altLang="en-US">
              <a:cs typeface="Arial"/>
            </a:endParaRPr>
          </a:p>
          <a:p>
            <a:pPr marL="0" indent="0">
              <a:buNone/>
            </a:pPr>
            <a:endParaRPr lang="en-US" altLang="en-US" sz="1800" dirty="0">
              <a:cs typeface="Arial"/>
            </a:endParaRPr>
          </a:p>
          <a:p>
            <a:pPr marL="0" indent="0">
              <a:buNone/>
            </a:pPr>
            <a:r>
              <a:rPr lang="en-US" altLang="en-US" sz="1800" dirty="0">
                <a:cs typeface="Arial"/>
              </a:rPr>
              <a:t>Thank you, Kerry Regan, at Utah Department of Health for inspiration and sharing of R code. </a:t>
            </a:r>
            <a:endParaRPr lang="en-US" altLang="en-US">
              <a:cs typeface="Arial"/>
            </a:endParaRPr>
          </a:p>
          <a:p>
            <a:pPr marL="0" indent="0">
              <a:buNone/>
            </a:pPr>
            <a:endParaRPr lang="en-US" altLang="en-US" sz="1800" dirty="0">
              <a:cs typeface="Arial"/>
            </a:endParaRPr>
          </a:p>
          <a:p>
            <a:pPr marL="0" indent="0">
              <a:buNone/>
            </a:pPr>
            <a:r>
              <a:rPr lang="en-US" altLang="en-US" sz="1800" dirty="0">
                <a:cs typeface="Arial"/>
              </a:rPr>
              <a:t>Thank you to Bret Moulton and Rebecca Lee of LA County for meeting with us to share ideas.</a:t>
            </a:r>
          </a:p>
          <a:p>
            <a:pPr marL="0" indent="0">
              <a:buNone/>
            </a:pPr>
            <a:endParaRPr lang="en-US" altLang="en-US" b="1">
              <a:cs typeface="Arial"/>
            </a:endParaRPr>
          </a:p>
          <a:p>
            <a:pPr marL="0" indent="0">
              <a:buNone/>
            </a:pPr>
            <a:endParaRPr lang="en-US" altLang="en-US">
              <a:cs typeface="Arial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20C482-F539-7F97-0AE8-85B43A8A221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406400" y="5943600"/>
            <a:ext cx="5159374" cy="47625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>
                <a:solidFill>
                  <a:srgbClr val="0070C0"/>
                </a:solidFill>
              </a:rPr>
              <a:t>Public Health Division</a:t>
            </a:r>
            <a:br>
              <a:rPr lang="en-US" altLang="en-US">
                <a:solidFill>
                  <a:srgbClr val="0070C0"/>
                </a:solidFill>
              </a:rPr>
            </a:br>
            <a:r>
              <a:rPr lang="en-US" altLang="en-US">
                <a:solidFill>
                  <a:srgbClr val="0070C0"/>
                </a:solidFill>
              </a:rPr>
              <a:t>ACDP - Merged Epidemiology, Technology, Informatics and Surveillance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E7F7B-C26B-2583-53EE-9B7D19DFFF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B4F4C76-8D83-4978-ADC9-8A43C7453515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8582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9">
            <a:extLst>
              <a:ext uri="{FF2B5EF4-FFF2-40B4-BE49-F238E27FC236}">
                <a16:creationId xmlns:a16="http://schemas.microsoft.com/office/drawing/2014/main" id="{5182B4E2-2662-4F4E-DCAF-6FCA0C73A4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eaLnBrk="1" hangingPunct="1"/>
            <a:r>
              <a:rPr lang="en-US" altLang="en-US">
                <a:cs typeface="Arial"/>
              </a:rPr>
              <a:t>ELR Data Quality Reports</a:t>
            </a:r>
            <a:endParaRPr lang="en-US" altLang="en-US"/>
          </a:p>
        </p:txBody>
      </p:sp>
      <p:sp>
        <p:nvSpPr>
          <p:cNvPr id="8197" name="Text Placeholder 12">
            <a:extLst>
              <a:ext uri="{FF2B5EF4-FFF2-40B4-BE49-F238E27FC236}">
                <a16:creationId xmlns:a16="http://schemas.microsoft.com/office/drawing/2014/main" id="{4F62F261-C368-0B15-90D3-A7F04B51261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>
          <a:xfrm>
            <a:off x="951089" y="1587089"/>
            <a:ext cx="5183188" cy="823912"/>
          </a:xfrm>
        </p:spPr>
        <p:txBody>
          <a:bodyPr/>
          <a:lstStyle/>
          <a:p>
            <a:pPr eaLnBrk="1" hangingPunct="1"/>
            <a:r>
              <a:rPr lang="en-US" altLang="en-US">
                <a:cs typeface="Arial"/>
              </a:rPr>
              <a:t>Materials</a:t>
            </a:r>
            <a:endParaRPr lang="en-US" altLang="en-US"/>
          </a:p>
        </p:txBody>
      </p:sp>
      <p:sp>
        <p:nvSpPr>
          <p:cNvPr id="8198" name="Content Placeholder 13">
            <a:extLst>
              <a:ext uri="{FF2B5EF4-FFF2-40B4-BE49-F238E27FC236}">
                <a16:creationId xmlns:a16="http://schemas.microsoft.com/office/drawing/2014/main" id="{5B8A8E29-CE00-BEB1-879A-27C26119FB5A}"/>
              </a:ext>
            </a:extLst>
          </p:cNvPr>
          <p:cNvSpPr>
            <a:spLocks noGrp="1" noChangeArrowheads="1"/>
          </p:cNvSpPr>
          <p:nvPr>
            <p:ph sz="quarter" idx="4"/>
          </p:nvPr>
        </p:nvSpPr>
        <p:spPr>
          <a:xfrm>
            <a:off x="951089" y="2401594"/>
            <a:ext cx="8165336" cy="3693995"/>
          </a:xfrm>
        </p:spPr>
        <p:txBody>
          <a:bodyPr/>
          <a:lstStyle/>
          <a:p>
            <a:pPr eaLnBrk="1" hangingPunct="1"/>
            <a:r>
              <a:rPr lang="en-US" altLang="en-US">
                <a:cs typeface="Arial"/>
              </a:rPr>
              <a:t>Introduction Letter (PDF)</a:t>
            </a:r>
          </a:p>
          <a:p>
            <a:r>
              <a:rPr lang="en-US" altLang="en-US">
                <a:cs typeface="Arial"/>
              </a:rPr>
              <a:t>ELR Data Quality Program Guide (PDF)</a:t>
            </a:r>
            <a:endParaRPr lang="en-US"/>
          </a:p>
          <a:p>
            <a:r>
              <a:rPr lang="en-US" altLang="en-US">
                <a:cs typeface="Arial"/>
              </a:rPr>
              <a:t>Validity Guide (PDF)</a:t>
            </a:r>
          </a:p>
          <a:p>
            <a:r>
              <a:rPr lang="en-US" altLang="en-US">
                <a:cs typeface="Arial"/>
              </a:rPr>
              <a:t>Data Quality Report (PDF from </a:t>
            </a:r>
            <a:r>
              <a:rPr lang="en-US" altLang="en-US" err="1">
                <a:cs typeface="Arial"/>
              </a:rPr>
              <a:t>RMarkdown</a:t>
            </a:r>
            <a:r>
              <a:rPr lang="en-US" altLang="en-US">
                <a:cs typeface="Arial"/>
              </a:rPr>
              <a:t>)</a:t>
            </a:r>
          </a:p>
          <a:p>
            <a:r>
              <a:rPr lang="en-US" altLang="en-US">
                <a:cs typeface="Arial"/>
              </a:rPr>
              <a:t>Data Quality Metrics (Excel from R)</a:t>
            </a:r>
          </a:p>
          <a:p>
            <a:r>
              <a:rPr lang="en-US" altLang="en-US">
                <a:cs typeface="Arial"/>
              </a:rPr>
              <a:t>Invalid Data (Excel from R)</a:t>
            </a:r>
          </a:p>
          <a:p>
            <a:endParaRPr lang="en-US" altLang="en-US">
              <a:cs typeface="Arial"/>
            </a:endParaRPr>
          </a:p>
          <a:p>
            <a:endParaRPr lang="en-US" altLang="en-US">
              <a:cs typeface="Arial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20C482-F539-7F97-0AE8-85B43A8A221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406400" y="5943600"/>
            <a:ext cx="5053106" cy="47625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>
                <a:solidFill>
                  <a:srgbClr val="0070C0"/>
                </a:solidFill>
              </a:rPr>
              <a:t>Public Health Division</a:t>
            </a:r>
            <a:br>
              <a:rPr lang="en-US" altLang="en-US">
                <a:solidFill>
                  <a:srgbClr val="0070C0"/>
                </a:solidFill>
              </a:rPr>
            </a:br>
            <a:r>
              <a:rPr lang="en-US" altLang="en-US">
                <a:solidFill>
                  <a:srgbClr val="0070C0"/>
                </a:solidFill>
              </a:rPr>
              <a:t>ACDP - Merged Epidemiology, Technology, Informatics and Surveillance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E7F7B-C26B-2583-53EE-9B7D19DFFF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B4F4C76-8D83-4978-ADC9-8A43C7453515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3575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9">
            <a:extLst>
              <a:ext uri="{FF2B5EF4-FFF2-40B4-BE49-F238E27FC236}">
                <a16:creationId xmlns:a16="http://schemas.microsoft.com/office/drawing/2014/main" id="{5182B4E2-2662-4F4E-DCAF-6FCA0C73A4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pPr eaLnBrk="1" hangingPunct="1"/>
            <a:r>
              <a:rPr lang="en-US" altLang="en-US">
                <a:cs typeface="Arial"/>
              </a:rPr>
              <a:t>ELR Data Quality Reports</a:t>
            </a:r>
            <a:endParaRPr lang="en-US" altLang="en-US"/>
          </a:p>
        </p:txBody>
      </p:sp>
      <p:sp>
        <p:nvSpPr>
          <p:cNvPr id="8195" name="Text Placeholder 10">
            <a:extLst>
              <a:ext uri="{FF2B5EF4-FFF2-40B4-BE49-F238E27FC236}">
                <a16:creationId xmlns:a16="http://schemas.microsoft.com/office/drawing/2014/main" id="{4D840F13-EE2F-027E-5A96-619D8AF07A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9788" y="1681163"/>
            <a:ext cx="5159375" cy="823912"/>
          </a:xfrm>
        </p:spPr>
        <p:txBody>
          <a:bodyPr/>
          <a:lstStyle/>
          <a:p>
            <a:pPr eaLnBrk="1" hangingPunct="1"/>
            <a:r>
              <a:rPr lang="en-US" altLang="en-US">
                <a:cs typeface="Arial"/>
              </a:rPr>
              <a:t>Process</a:t>
            </a:r>
            <a:endParaRPr lang="en-US" altLang="en-US"/>
          </a:p>
        </p:txBody>
      </p:sp>
      <p:sp>
        <p:nvSpPr>
          <p:cNvPr id="8196" name="Content Placeholder 11">
            <a:extLst>
              <a:ext uri="{FF2B5EF4-FFF2-40B4-BE49-F238E27FC236}">
                <a16:creationId xmlns:a16="http://schemas.microsoft.com/office/drawing/2014/main" id="{6ABB134F-25CA-670F-C960-6DDDA2EAAC6A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839788" y="2505075"/>
            <a:ext cx="5159375" cy="3684588"/>
          </a:xfrm>
        </p:spPr>
        <p:txBody>
          <a:bodyPr/>
          <a:lstStyle/>
          <a:p>
            <a:pPr>
              <a:buFont typeface="Arial"/>
              <a:buChar char="•"/>
            </a:pPr>
            <a:r>
              <a:rPr lang="en-US" altLang="en-US">
                <a:cs typeface="Arial"/>
              </a:rPr>
              <a:t>Identify site</a:t>
            </a:r>
          </a:p>
          <a:p>
            <a:pPr>
              <a:buFont typeface="Arial"/>
              <a:buChar char="•"/>
            </a:pPr>
            <a:r>
              <a:rPr lang="en-US" altLang="en-US">
                <a:cs typeface="Arial"/>
              </a:rPr>
              <a:t>Generate materials</a:t>
            </a:r>
          </a:p>
          <a:p>
            <a:pPr>
              <a:buFont typeface="Arial"/>
              <a:buChar char="•"/>
            </a:pPr>
            <a:r>
              <a:rPr lang="en-US" altLang="en-US">
                <a:cs typeface="Arial"/>
              </a:rPr>
              <a:t>Review materials as a team</a:t>
            </a:r>
            <a:endParaRPr lang="en-US">
              <a:cs typeface="Arial"/>
            </a:endParaRPr>
          </a:p>
          <a:p>
            <a:pPr>
              <a:buFont typeface="Arial"/>
              <a:buChar char="•"/>
            </a:pPr>
            <a:r>
              <a:rPr lang="en-US" altLang="en-US">
                <a:cs typeface="Arial"/>
              </a:rPr>
              <a:t>Review raw data for glaring issues</a:t>
            </a:r>
          </a:p>
          <a:p>
            <a:pPr>
              <a:buFont typeface="Arial"/>
              <a:buChar char="•"/>
            </a:pPr>
            <a:r>
              <a:rPr lang="en-US" altLang="en-US">
                <a:cs typeface="Arial"/>
              </a:rPr>
              <a:t>Send materials + request meeting</a:t>
            </a:r>
          </a:p>
          <a:p>
            <a:pPr>
              <a:buFont typeface="Arial"/>
              <a:buChar char="•"/>
            </a:pPr>
            <a:r>
              <a:rPr lang="en-US" altLang="en-US">
                <a:cs typeface="Arial"/>
              </a:rPr>
              <a:t>Provide technical assistance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20C482-F539-7F97-0AE8-85B43A8A221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406399" y="5943600"/>
            <a:ext cx="5159375" cy="47625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>
                <a:solidFill>
                  <a:srgbClr val="0070C0"/>
                </a:solidFill>
              </a:rPr>
              <a:t>Public Health Division</a:t>
            </a:r>
            <a:br>
              <a:rPr lang="en-US" altLang="en-US">
                <a:solidFill>
                  <a:srgbClr val="0070C0"/>
                </a:solidFill>
              </a:rPr>
            </a:br>
            <a:r>
              <a:rPr lang="en-US" altLang="en-US">
                <a:solidFill>
                  <a:srgbClr val="0070C0"/>
                </a:solidFill>
              </a:rPr>
              <a:t>ACDP - Merged Epidemiology, Technology, Informatics and Surveillance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E7F7B-C26B-2583-53EE-9B7D19DFFF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B4F4C76-8D83-4978-ADC9-8A43C7453515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5519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20C482-F539-7F97-0AE8-85B43A8A221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406400" y="5943600"/>
            <a:ext cx="4464885" cy="47625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>
                <a:solidFill>
                  <a:srgbClr val="0070C0"/>
                </a:solidFill>
              </a:rPr>
              <a:t>Public Health Division</a:t>
            </a:r>
            <a:br>
              <a:rPr lang="en-US" altLang="en-US">
                <a:solidFill>
                  <a:srgbClr val="0070C0"/>
                </a:solidFill>
              </a:rPr>
            </a:br>
            <a:r>
              <a:rPr lang="en-US" altLang="en-US">
                <a:solidFill>
                  <a:srgbClr val="0070C0"/>
                </a:solidFill>
              </a:rPr>
              <a:t>ACDP - Merged Epidemiology, Technology, Informatics and Surveillance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E7F7B-C26B-2583-53EE-9B7D19DFFF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B4F4C76-8D83-4978-ADC9-8A43C7453515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9286ABF9-65F4-705D-0C82-D9732EC76AE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4732902" y="608186"/>
            <a:ext cx="4464885" cy="5757271"/>
          </a:xfrm>
        </p:spPr>
      </p:pic>
      <p:sp>
        <p:nvSpPr>
          <p:cNvPr id="9" name="Title 9">
            <a:extLst>
              <a:ext uri="{FF2B5EF4-FFF2-40B4-BE49-F238E27FC236}">
                <a16:creationId xmlns:a16="http://schemas.microsoft.com/office/drawing/2014/main" id="{194213F7-E3D4-402B-5948-E411FEB86B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4158" y="506236"/>
            <a:ext cx="2754489" cy="1325563"/>
          </a:xfrm>
        </p:spPr>
        <p:txBody>
          <a:bodyPr/>
          <a:lstStyle/>
          <a:p>
            <a:pPr eaLnBrk="1" hangingPunct="1"/>
            <a:r>
              <a:rPr lang="en-US" altLang="en-US">
                <a:cs typeface="Arial"/>
              </a:rPr>
              <a:t>Data Quality </a:t>
            </a:r>
            <a:br>
              <a:rPr lang="en-US" altLang="en-US">
                <a:cs typeface="Arial"/>
              </a:rPr>
            </a:br>
            <a:r>
              <a:rPr lang="en-US" altLang="en-US">
                <a:cs typeface="Arial"/>
              </a:rPr>
              <a:t>Report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4475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E3A64F1-7A55-E64D-5306-46FFD40494D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3881262" y="358951"/>
            <a:ext cx="4732179" cy="6027694"/>
          </a:xfr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20C482-F539-7F97-0AE8-85B43A8A221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406400" y="5875514"/>
            <a:ext cx="3345329" cy="47625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>
                <a:solidFill>
                  <a:srgbClr val="0070C0"/>
                </a:solidFill>
              </a:rPr>
              <a:t>Public Health Division</a:t>
            </a:r>
            <a:br>
              <a:rPr lang="en-US" altLang="en-US">
                <a:solidFill>
                  <a:srgbClr val="0070C0"/>
                </a:solidFill>
              </a:rPr>
            </a:br>
            <a:r>
              <a:rPr lang="en-US" altLang="en-US">
                <a:solidFill>
                  <a:srgbClr val="0070C0"/>
                </a:solidFill>
              </a:rPr>
              <a:t>ACDP - Merged Epidemiology, Technology, Informatics and Surveillance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E7F7B-C26B-2583-53EE-9B7D19DFFF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B4F4C76-8D83-4978-ADC9-8A43C7453515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  <p:sp>
        <p:nvSpPr>
          <p:cNvPr id="4" name="Title 9">
            <a:extLst>
              <a:ext uri="{FF2B5EF4-FFF2-40B4-BE49-F238E27FC236}">
                <a16:creationId xmlns:a16="http://schemas.microsoft.com/office/drawing/2014/main" id="{22ED8124-B70B-33D9-6039-88DC540EE8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4158" y="506236"/>
            <a:ext cx="2754489" cy="1325563"/>
          </a:xfrm>
        </p:spPr>
        <p:txBody>
          <a:bodyPr/>
          <a:lstStyle/>
          <a:p>
            <a:pPr eaLnBrk="1" hangingPunct="1"/>
            <a:r>
              <a:rPr lang="en-US" altLang="en-US">
                <a:cs typeface="Arial"/>
              </a:rPr>
              <a:t>Data Quality </a:t>
            </a:r>
            <a:br>
              <a:rPr lang="en-US" altLang="en-US">
                <a:cs typeface="Arial"/>
              </a:rPr>
            </a:br>
            <a:r>
              <a:rPr lang="en-US" altLang="en-US">
                <a:cs typeface="Arial"/>
              </a:rPr>
              <a:t>Report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809515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832BF6FA-0664-048E-1D4C-884652EB235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171299" y="449406"/>
            <a:ext cx="4677493" cy="5952621"/>
          </a:xfr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20C482-F539-7F97-0AE8-85B43A8A221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406400" y="5875514"/>
            <a:ext cx="2948641" cy="47625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>
                <a:solidFill>
                  <a:srgbClr val="0070C0"/>
                </a:solidFill>
              </a:rPr>
              <a:t>Public Health Division</a:t>
            </a:r>
            <a:br>
              <a:rPr lang="en-US" altLang="en-US">
                <a:solidFill>
                  <a:srgbClr val="0070C0"/>
                </a:solidFill>
              </a:rPr>
            </a:br>
            <a:r>
              <a:rPr lang="en-US" altLang="en-US">
                <a:solidFill>
                  <a:srgbClr val="0070C0"/>
                </a:solidFill>
              </a:rPr>
              <a:t>ACDP - Merged Epidemiology, Technology, Informatics and Surveillance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E7F7B-C26B-2583-53EE-9B7D19DFFF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B4F4C76-8D83-4978-ADC9-8A43C7453515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  <p:sp>
        <p:nvSpPr>
          <p:cNvPr id="4" name="Title 9">
            <a:extLst>
              <a:ext uri="{FF2B5EF4-FFF2-40B4-BE49-F238E27FC236}">
                <a16:creationId xmlns:a16="http://schemas.microsoft.com/office/drawing/2014/main" id="{184DD894-3D6D-3D68-A461-67020439A8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4158" y="506236"/>
            <a:ext cx="2754489" cy="1325563"/>
          </a:xfrm>
        </p:spPr>
        <p:txBody>
          <a:bodyPr/>
          <a:lstStyle/>
          <a:p>
            <a:pPr eaLnBrk="1" hangingPunct="1"/>
            <a:r>
              <a:rPr lang="en-US" altLang="en-US">
                <a:cs typeface="Arial"/>
              </a:rPr>
              <a:t>Data Quality </a:t>
            </a:r>
            <a:br>
              <a:rPr lang="en-US" altLang="en-US">
                <a:cs typeface="Arial"/>
              </a:rPr>
            </a:br>
            <a:r>
              <a:rPr lang="en-US" altLang="en-US">
                <a:cs typeface="Arial"/>
              </a:rPr>
              <a:t>Report</a:t>
            </a: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13166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20C482-F539-7F97-0AE8-85B43A8A221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406400" y="5856194"/>
            <a:ext cx="3459629" cy="563656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>
                <a:solidFill>
                  <a:srgbClr val="0070C0"/>
                </a:solidFill>
              </a:rPr>
              <a:t>Public Health Division</a:t>
            </a:r>
            <a:br>
              <a:rPr lang="en-US" altLang="en-US">
                <a:solidFill>
                  <a:srgbClr val="0070C0"/>
                </a:solidFill>
              </a:rPr>
            </a:br>
            <a:r>
              <a:rPr lang="en-US" altLang="en-US">
                <a:solidFill>
                  <a:srgbClr val="0070C0"/>
                </a:solidFill>
              </a:rPr>
              <a:t>ACDP - Merged Epidemiology, Technology, Informatics and Surveillance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E7F7B-C26B-2583-53EE-9B7D19DFFF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B4F4C76-8D83-4978-ADC9-8A43C7453515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  <p:sp>
        <p:nvSpPr>
          <p:cNvPr id="4" name="Title 9">
            <a:extLst>
              <a:ext uri="{FF2B5EF4-FFF2-40B4-BE49-F238E27FC236}">
                <a16:creationId xmlns:a16="http://schemas.microsoft.com/office/drawing/2014/main" id="{0E6534C3-573C-BE85-BE83-7FEF289757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4158" y="506236"/>
            <a:ext cx="2754489" cy="1325563"/>
          </a:xfrm>
        </p:spPr>
        <p:txBody>
          <a:bodyPr/>
          <a:lstStyle/>
          <a:p>
            <a:pPr eaLnBrk="1" hangingPunct="1"/>
            <a:r>
              <a:rPr lang="en-US" altLang="en-US">
                <a:cs typeface="Arial"/>
              </a:rPr>
              <a:t>Validity</a:t>
            </a:r>
            <a:br>
              <a:rPr lang="en-US" altLang="en-US">
                <a:cs typeface="Arial"/>
              </a:rPr>
            </a:br>
            <a:r>
              <a:rPr lang="en-US" altLang="en-US">
                <a:cs typeface="Arial"/>
              </a:rPr>
              <a:t>Guide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E07ACAB7-A40E-3D79-41BF-0C9FFEBF8CB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002056" y="454587"/>
            <a:ext cx="4552462" cy="5883295"/>
          </a:xfrm>
        </p:spPr>
      </p:pic>
    </p:spTree>
    <p:extLst>
      <p:ext uri="{BB962C8B-B14F-4D97-AF65-F5344CB8AC3E}">
        <p14:creationId xmlns:p14="http://schemas.microsoft.com/office/powerpoint/2010/main" val="30180323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20C482-F539-7F97-0AE8-85B43A8A221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406400" y="5875514"/>
            <a:ext cx="3163794" cy="47625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>
                <a:solidFill>
                  <a:srgbClr val="0070C0"/>
                </a:solidFill>
              </a:rPr>
              <a:t>Public Health Division</a:t>
            </a:r>
            <a:br>
              <a:rPr lang="en-US" altLang="en-US">
                <a:solidFill>
                  <a:srgbClr val="0070C0"/>
                </a:solidFill>
              </a:rPr>
            </a:br>
            <a:r>
              <a:rPr lang="en-US" altLang="en-US">
                <a:solidFill>
                  <a:srgbClr val="0070C0"/>
                </a:solidFill>
              </a:rPr>
              <a:t>ACDP - Merged Epidemiology, Technology, Informatics and Surveillance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E7F7B-C26B-2583-53EE-9B7D19DFFF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B4F4C76-8D83-4978-ADC9-8A43C7453515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  <p:sp>
        <p:nvSpPr>
          <p:cNvPr id="4" name="Title 9">
            <a:extLst>
              <a:ext uri="{FF2B5EF4-FFF2-40B4-BE49-F238E27FC236}">
                <a16:creationId xmlns:a16="http://schemas.microsoft.com/office/drawing/2014/main" id="{0E6534C3-573C-BE85-BE83-7FEF289757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4158" y="506236"/>
            <a:ext cx="2754489" cy="1325563"/>
          </a:xfrm>
        </p:spPr>
        <p:txBody>
          <a:bodyPr/>
          <a:lstStyle/>
          <a:p>
            <a:pPr eaLnBrk="1" hangingPunct="1"/>
            <a:r>
              <a:rPr lang="en-US" altLang="en-US">
                <a:cs typeface="Arial"/>
              </a:rPr>
              <a:t>Validity</a:t>
            </a:r>
            <a:br>
              <a:rPr lang="en-US" altLang="en-US">
                <a:cs typeface="Arial"/>
              </a:rPr>
            </a:br>
            <a:r>
              <a:rPr lang="en-US" altLang="en-US">
                <a:cs typeface="Arial"/>
              </a:rPr>
              <a:t>Guide</a:t>
            </a: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494A79FA-3D78-73E0-2DCF-329198C5E7E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007585" y="366850"/>
            <a:ext cx="4700894" cy="6044314"/>
          </a:xfrm>
        </p:spPr>
      </p:pic>
    </p:spTree>
    <p:extLst>
      <p:ext uri="{BB962C8B-B14F-4D97-AF65-F5344CB8AC3E}">
        <p14:creationId xmlns:p14="http://schemas.microsoft.com/office/powerpoint/2010/main" val="13450511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20C482-F539-7F97-0AE8-85B43A8A221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406399" y="5943600"/>
            <a:ext cx="5241365" cy="47625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>
                <a:solidFill>
                  <a:srgbClr val="0070C0"/>
                </a:solidFill>
              </a:rPr>
              <a:t>Public Health Division</a:t>
            </a:r>
            <a:br>
              <a:rPr lang="en-US" altLang="en-US">
                <a:solidFill>
                  <a:srgbClr val="0070C0"/>
                </a:solidFill>
              </a:rPr>
            </a:br>
            <a:r>
              <a:rPr lang="en-US" altLang="en-US">
                <a:solidFill>
                  <a:srgbClr val="0070C0"/>
                </a:solidFill>
              </a:rPr>
              <a:t>ACDP - Merged Epidemiology, Technology, Informatics and Surveillance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E7F7B-C26B-2583-53EE-9B7D19DFFF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B4F4C76-8D83-4978-ADC9-8A43C7453515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  <p:sp>
        <p:nvSpPr>
          <p:cNvPr id="12" name="Title 9">
            <a:extLst>
              <a:ext uri="{FF2B5EF4-FFF2-40B4-BE49-F238E27FC236}">
                <a16:creationId xmlns:a16="http://schemas.microsoft.com/office/drawing/2014/main" id="{EF480847-C647-5431-DD57-AC243EE3B6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1668" y="578122"/>
            <a:ext cx="2754489" cy="1325563"/>
          </a:xfrm>
        </p:spPr>
        <p:txBody>
          <a:bodyPr/>
          <a:lstStyle/>
          <a:p>
            <a:pPr eaLnBrk="1" hangingPunct="1"/>
            <a:r>
              <a:rPr lang="en-US" altLang="en-US">
                <a:cs typeface="Arial"/>
              </a:rPr>
              <a:t>Data </a:t>
            </a:r>
            <a:br>
              <a:rPr lang="en-US" altLang="en-US">
                <a:cs typeface="Arial"/>
              </a:rPr>
            </a:br>
            <a:r>
              <a:rPr lang="en-US" altLang="en-US">
                <a:cs typeface="Arial"/>
              </a:rPr>
              <a:t>Quality </a:t>
            </a:r>
            <a:br>
              <a:rPr lang="en-US" altLang="en-US">
                <a:cs typeface="Arial"/>
              </a:rPr>
            </a:br>
            <a:r>
              <a:rPr lang="en-US" altLang="en-US">
                <a:cs typeface="Arial"/>
              </a:rPr>
              <a:t>Metrics</a:t>
            </a:r>
            <a:endParaRPr lang="en-US" altLang="en-US"/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0C26E72C-3700-62A2-BED6-B67161287B3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578865" y="395156"/>
            <a:ext cx="7564318" cy="5358024"/>
          </a:xfrm>
        </p:spPr>
      </p:pic>
    </p:spTree>
    <p:extLst>
      <p:ext uri="{BB962C8B-B14F-4D97-AF65-F5344CB8AC3E}">
        <p14:creationId xmlns:p14="http://schemas.microsoft.com/office/powerpoint/2010/main" val="24807990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Content Placeholder 13">
            <a:extLst>
              <a:ext uri="{FF2B5EF4-FFF2-40B4-BE49-F238E27FC236}">
                <a16:creationId xmlns:a16="http://schemas.microsoft.com/office/drawing/2014/main" id="{5B8A8E29-CE00-BEB1-879A-27C26119FB5A}"/>
              </a:ext>
            </a:extLst>
          </p:cNvPr>
          <p:cNvSpPr>
            <a:spLocks noGrp="1" noChangeArrowheads="1"/>
          </p:cNvSpPr>
          <p:nvPr>
            <p:ph sz="quarter" idx="4"/>
          </p:nvPr>
        </p:nvSpPr>
        <p:spPr>
          <a:xfrm>
            <a:off x="775449" y="1344268"/>
            <a:ext cx="10740728" cy="3985523"/>
          </a:xfrm>
        </p:spPr>
        <p:txBody>
          <a:bodyPr/>
          <a:lstStyle/>
          <a:p>
            <a:pPr eaLnBrk="1" hangingPunct="1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Font typeface="Arial"/>
              <a:buChar char="•"/>
            </a:pPr>
            <a:r>
              <a:rPr lang="en-US" altLang="en-US">
                <a:cs typeface="Arial"/>
              </a:rPr>
              <a:t>Incorporate feedback from Pilot stakeholders to adapt Data Quality Report Cards</a:t>
            </a:r>
            <a:endParaRPr lang="en-US"/>
          </a:p>
          <a:p>
            <a:pPr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Font typeface="Arial"/>
              <a:buChar char="•"/>
            </a:pPr>
            <a:r>
              <a:rPr lang="en-US" altLang="en-US">
                <a:cs typeface="Arial"/>
              </a:rPr>
              <a:t>Developed advanced analytics processes that will allow for day to day monitoring using Tableau and R</a:t>
            </a:r>
          </a:p>
          <a:p>
            <a:pPr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Font typeface="Arial"/>
              <a:buChar char="•"/>
            </a:pPr>
            <a:r>
              <a:rPr lang="en-US" altLang="en-US">
                <a:cs typeface="Arial"/>
              </a:rPr>
              <a:t>Implement Dashboards for trading partners to review their Data Quality</a:t>
            </a:r>
          </a:p>
          <a:p>
            <a:pPr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Font typeface="Arial"/>
              <a:buChar char="•"/>
            </a:pPr>
            <a:r>
              <a:rPr lang="en-US" altLang="en-US">
                <a:cs typeface="Arial"/>
              </a:rPr>
              <a:t>Incorporate Validation filters into Rhapsody- Currently incorporating into Test environment</a:t>
            </a:r>
          </a:p>
          <a:p>
            <a:pPr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Font typeface="Arial"/>
              <a:buChar char="•"/>
            </a:pPr>
            <a:r>
              <a:rPr lang="en-US" altLang="en-US">
                <a:cs typeface="Arial"/>
              </a:rPr>
              <a:t>Requirement to use standardized code sets only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20C482-F539-7F97-0AE8-85B43A8A221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406399" y="5943600"/>
            <a:ext cx="5120341" cy="47625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>
                <a:solidFill>
                  <a:srgbClr val="0070C0"/>
                </a:solidFill>
              </a:rPr>
              <a:t>Public Health Division</a:t>
            </a:r>
            <a:br>
              <a:rPr lang="en-US" altLang="en-US">
                <a:solidFill>
                  <a:srgbClr val="0070C0"/>
                </a:solidFill>
              </a:rPr>
            </a:br>
            <a:r>
              <a:rPr lang="en-US" altLang="en-US">
                <a:solidFill>
                  <a:srgbClr val="0070C0"/>
                </a:solidFill>
              </a:rPr>
              <a:t>ACDP - Merged Epidemiology, Technology, Informatics and Surveillance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BE7F7B-C26B-2583-53EE-9B7D19DFFF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B4F4C76-8D83-4978-ADC9-8A43C7453515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F763CC-7409-B585-C784-8F8F790DBB92}"/>
              </a:ext>
            </a:extLst>
          </p:cNvPr>
          <p:cNvSpPr txBox="1"/>
          <p:nvPr/>
        </p:nvSpPr>
        <p:spPr>
          <a:xfrm>
            <a:off x="4921541" y="482367"/>
            <a:ext cx="3166844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>
                <a:solidFill>
                  <a:srgbClr val="005595"/>
                </a:solidFill>
                <a:latin typeface="Times"/>
                <a:cs typeface="Times"/>
              </a:rPr>
              <a:t>Future Goals</a:t>
            </a:r>
            <a:endParaRPr lang="en-US" sz="3200" b="1">
              <a:solidFill>
                <a:srgbClr val="0055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85830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 2013 - 2022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649cc0b-cbdc-4486-98f1-dba1397f6c30">
      <Terms xmlns="http://schemas.microsoft.com/office/infopath/2007/PartnerControls"/>
    </lcf76f155ced4ddcb4097134ff3c332f>
    <TaxCatchAll xmlns="d88bd63c-9a6d-4162-b16a-aa36a5481a86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LongProperties xmlns="http://schemas.microsoft.com/office/2006/metadata/longProperties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C5451F13F4DB42AD09F27E1F8FEEE7" ma:contentTypeVersion="10" ma:contentTypeDescription="Create a new document." ma:contentTypeScope="" ma:versionID="eae6275b8eae0e7f09a218c067cf2945">
  <xsd:schema xmlns:xsd="http://www.w3.org/2001/XMLSchema" xmlns:xs="http://www.w3.org/2001/XMLSchema" xmlns:p="http://schemas.microsoft.com/office/2006/metadata/properties" xmlns:ns2="e649cc0b-cbdc-4486-98f1-dba1397f6c30" xmlns:ns3="d88bd63c-9a6d-4162-b16a-aa36a5481a86" targetNamespace="http://schemas.microsoft.com/office/2006/metadata/properties" ma:root="true" ma:fieldsID="8798c48b21fa5abc3851ee04e0a3b97e" ns2:_="" ns3:_="">
    <xsd:import namespace="e649cc0b-cbdc-4486-98f1-dba1397f6c30"/>
    <xsd:import namespace="d88bd63c-9a6d-4162-b16a-aa36a5481a8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49cc0b-cbdc-4486-98f1-dba1397f6c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9512b629-38de-4eee-9bda-de3980551d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8bd63c-9a6d-4162-b16a-aa36a5481a86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8fa27f95-8598-4b7f-b71a-bbaa49d97ded}" ma:internalName="TaxCatchAll" ma:showField="CatchAllData" ma:web="d88bd63c-9a6d-4162-b16a-aa36a5481a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92FBADE-97FD-44D5-AFBC-A0102CD4009C}">
  <ds:schemaRefs/>
</ds:datastoreItem>
</file>

<file path=customXml/itemProps2.xml><?xml version="1.0" encoding="utf-8"?>
<ds:datastoreItem xmlns:ds="http://schemas.openxmlformats.org/officeDocument/2006/customXml" ds:itemID="{E24A13AA-A4A3-4092-A109-2102ADE96B0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F29DB16-F085-4E7D-9C01-9835D62E5071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7C449132-35B9-419B-8547-69DA92412321}">
  <ds:schemaRefs>
    <ds:schemaRef ds:uri="d88bd63c-9a6d-4162-b16a-aa36a5481a86"/>
    <ds:schemaRef ds:uri="e649cc0b-cbdc-4486-98f1-dba1397f6c3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694</Words>
  <Application>Microsoft Office PowerPoint</Application>
  <PresentationFormat>Widescreen</PresentationFormat>
  <Paragraphs>113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Times</vt:lpstr>
      <vt:lpstr>Custom Design</vt:lpstr>
      <vt:lpstr>ELR Data Quality Assurance Practices and Future Strategies</vt:lpstr>
      <vt:lpstr>Oregon ELR Overview</vt:lpstr>
      <vt:lpstr>Validation in Rhapsody</vt:lpstr>
      <vt:lpstr>ELR Data Quality Dashboard</vt:lpstr>
      <vt:lpstr>PowerPoint Presentation</vt:lpstr>
      <vt:lpstr>PowerPoint Presentation</vt:lpstr>
      <vt:lpstr>PowerPoint Presentation</vt:lpstr>
      <vt:lpstr>ELR Data Quality Reports</vt:lpstr>
      <vt:lpstr>ELR Data Quality Reports</vt:lpstr>
      <vt:lpstr>ELR Data Quality Reports</vt:lpstr>
      <vt:lpstr>Data Quality  Report</vt:lpstr>
      <vt:lpstr>Data Quality  Report</vt:lpstr>
      <vt:lpstr>Data Quality  Report</vt:lpstr>
      <vt:lpstr>Validity Guide</vt:lpstr>
      <vt:lpstr>Validity Guide</vt:lpstr>
      <vt:lpstr>Data  Quality  Metrics</vt:lpstr>
      <vt:lpstr>PowerPoint Presentation</vt:lpstr>
    </vt:vector>
  </TitlesOfParts>
  <Company>Joe's World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OHA PowerPoint - Light background - OHA</dc:title>
  <dc:creator>Joe B</dc:creator>
  <cp:lastModifiedBy>MCNEESE CODY E</cp:lastModifiedBy>
  <cp:revision>19</cp:revision>
  <dcterms:created xsi:type="dcterms:W3CDTF">2010-08-23T12:44:57Z</dcterms:created>
  <dcterms:modified xsi:type="dcterms:W3CDTF">2023-04-04T16:13:40Z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umentLink">
    <vt:lpwstr>https://dhsoha.sharepoint.com/Shared-Services/PCS/_layouts/15/wrkstat.aspx?List=7bd826b3-dc91-4eb5-81d3-676459c1b40b&amp;WorkflowInstanceName=53e342c5-3b7b-4ab8-a57a-653650da0389, Stage 1</vt:lpwstr>
  </property>
  <property fmtid="{D5CDD505-2E9C-101B-9397-08002B2CF9AE}" pid="3" name="URL">
    <vt:lpwstr>https://dhsoha.sharepoint.com/Shared-Services/PCS/Documents/ohasingle_brand_template.ppt, OHA PowerPoint - Light background - OHA</vt:lpwstr>
  </property>
  <property fmtid="{D5CDD505-2E9C-101B-9397-08002B2CF9AE}" pid="4" name="lcf76f155ced4ddcb4097134ff3c332f">
    <vt:lpwstr/>
  </property>
  <property fmtid="{D5CDD505-2E9C-101B-9397-08002B2CF9AE}" pid="5" name="TaxCatchAll">
    <vt:lpwstr/>
  </property>
</Properties>
</file>