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5"/>
  </p:sldMasterIdLst>
  <p:notesMasterIdLst>
    <p:notesMasterId r:id="rId18"/>
  </p:notesMasterIdLst>
  <p:sldIdLst>
    <p:sldId id="299" r:id="rId6"/>
    <p:sldId id="2147375875" r:id="rId7"/>
    <p:sldId id="309" r:id="rId8"/>
    <p:sldId id="310" r:id="rId9"/>
    <p:sldId id="317" r:id="rId10"/>
    <p:sldId id="2147375876" r:id="rId11"/>
    <p:sldId id="320" r:id="rId12"/>
    <p:sldId id="318" r:id="rId13"/>
    <p:sldId id="2147375878" r:id="rId14"/>
    <p:sldId id="298" r:id="rId15"/>
    <p:sldId id="2540" r:id="rId16"/>
    <p:sldId id="28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56B70E-A7F7-AABD-CBD0-A58BE2826E11}" name="Del Guercio, Kim Lu (CDC/DDID/NCEZID/DHQP) (CTR)" initials="D(" userId="S::uwx1@cdc.gov::95e84b31-f30f-4e88-b7d7-b90c3d8e7ec4" providerId="AD"/>
  <p188:author id="{6916FF27-480C-13EE-EF05-E3CA552865B6}" name="McKeever, Jackson Thomas" initials="MJT" userId="S::jmckeever@deloitte.com::b6d70bde-e823-4040-be2c-67a41906872e" providerId="AD"/>
  <p188:author id="{7815E97F-FC39-BCD8-95B0-35CA7E6529A7}" name="Collins, Natalie" initials="NVC" userId="Collins, Natalie" providerId="None"/>
  <p188:author id="{9C3225BC-8B29-F4CF-ABD6-DE196D02090D}" name="Collins, Natalie (CDC/DDID/NCEZID/OD) (CTR)" initials="C(" userId="S::quo0@cdc.gov::8ccf4808-e38f-4d9a-ad2e-84e51808e1ac" providerId="AD"/>
  <p188:author id="{207C17C2-F993-F7C1-9881-CE07F1290932}" name="Del guercio, Kim" initials="DgK" userId="S::kdelguercio@deloitte.com::94cc6d24-3bf8-474a-aaa2-85ca2d1095f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, Archana (CDC/OPHSS/CSELS/DLS)" initials="KA(" lastIdx="2" clrIdx="0">
    <p:extLst>
      <p:ext uri="{19B8F6BF-5375-455C-9EA6-DF929625EA0E}">
        <p15:presenceInfo xmlns:p15="http://schemas.microsoft.com/office/powerpoint/2012/main" userId="S-1-5-21-1207783550-2075000910-922709458-6930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952"/>
    <a:srgbClr val="000000"/>
    <a:srgbClr val="00697F"/>
    <a:srgbClr val="752E8A"/>
    <a:srgbClr val="0B9AD6"/>
    <a:srgbClr val="81BD41"/>
    <a:srgbClr val="006A80"/>
    <a:srgbClr val="237686"/>
    <a:srgbClr val="175E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904288-C4CB-4549-B0C6-2F73A2C728F6}" v="1" dt="2023-05-02T15:53:48.2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62" autoAdjust="0"/>
    <p:restoredTop sz="66844" autoAdjust="0"/>
  </p:normalViewPr>
  <p:slideViewPr>
    <p:cSldViewPr snapToGrid="0" snapToObjects="1">
      <p:cViewPr varScale="1">
        <p:scale>
          <a:sx n="71" d="100"/>
          <a:sy n="71" d="100"/>
        </p:scale>
        <p:origin x="255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itram, Jasmine (CDC/DDPHSS/CSELS/DLS)" userId="f7620dc4-faa0-4fa1-a8d7-d80765b1b4bb" providerId="ADAL" clId="{54904288-C4CB-4549-B0C6-2F73A2C728F6}"/>
    <pc:docChg chg="delSld modSld">
      <pc:chgData name="Chaitram, Jasmine (CDC/DDPHSS/CSELS/DLS)" userId="f7620dc4-faa0-4fa1-a8d7-d80765b1b4bb" providerId="ADAL" clId="{54904288-C4CB-4549-B0C6-2F73A2C728F6}" dt="2023-05-02T15:56:29.977" v="43" actId="47"/>
      <pc:docMkLst>
        <pc:docMk/>
      </pc:docMkLst>
      <pc:sldChg chg="modSp mod">
        <pc:chgData name="Chaitram, Jasmine (CDC/DDPHSS/CSELS/DLS)" userId="f7620dc4-faa0-4fa1-a8d7-d80765b1b4bb" providerId="ADAL" clId="{54904288-C4CB-4549-B0C6-2F73A2C728F6}" dt="2023-05-02T15:55:07.447" v="41" actId="20577"/>
        <pc:sldMkLst>
          <pc:docMk/>
          <pc:sldMk cId="638617492" sldId="299"/>
        </pc:sldMkLst>
        <pc:spChg chg="mod">
          <ac:chgData name="Chaitram, Jasmine (CDC/DDPHSS/CSELS/DLS)" userId="f7620dc4-faa0-4fa1-a8d7-d80765b1b4bb" providerId="ADAL" clId="{54904288-C4CB-4549-B0C6-2F73A2C728F6}" dt="2023-05-02T15:55:07.447" v="41" actId="20577"/>
          <ac:spMkLst>
            <pc:docMk/>
            <pc:sldMk cId="638617492" sldId="299"/>
            <ac:spMk id="14" creationId="{A9A42C94-83F4-4A73-A53B-1FA9C02FF62A}"/>
          </ac:spMkLst>
        </pc:spChg>
      </pc:sldChg>
      <pc:sldChg chg="del">
        <pc:chgData name="Chaitram, Jasmine (CDC/DDPHSS/CSELS/DLS)" userId="f7620dc4-faa0-4fa1-a8d7-d80765b1b4bb" providerId="ADAL" clId="{54904288-C4CB-4549-B0C6-2F73A2C728F6}" dt="2023-05-02T15:53:29.259" v="0" actId="47"/>
        <pc:sldMkLst>
          <pc:docMk/>
          <pc:sldMk cId="575229279" sldId="304"/>
        </pc:sldMkLst>
      </pc:sldChg>
      <pc:sldChg chg="del">
        <pc:chgData name="Chaitram, Jasmine (CDC/DDPHSS/CSELS/DLS)" userId="f7620dc4-faa0-4fa1-a8d7-d80765b1b4bb" providerId="ADAL" clId="{54904288-C4CB-4549-B0C6-2F73A2C728F6}" dt="2023-05-02T15:56:03.304" v="42" actId="47"/>
        <pc:sldMkLst>
          <pc:docMk/>
          <pc:sldMk cId="3537136666" sldId="2145706462"/>
        </pc:sldMkLst>
      </pc:sldChg>
      <pc:sldChg chg="del">
        <pc:chgData name="Chaitram, Jasmine (CDC/DDPHSS/CSELS/DLS)" userId="f7620dc4-faa0-4fa1-a8d7-d80765b1b4bb" providerId="ADAL" clId="{54904288-C4CB-4549-B0C6-2F73A2C728F6}" dt="2023-05-02T15:54:30.113" v="1" actId="47"/>
        <pc:sldMkLst>
          <pc:docMk/>
          <pc:sldMk cId="2861837176" sldId="2147375691"/>
        </pc:sldMkLst>
      </pc:sldChg>
      <pc:sldChg chg="del">
        <pc:chgData name="Chaitram, Jasmine (CDC/DDPHSS/CSELS/DLS)" userId="f7620dc4-faa0-4fa1-a8d7-d80765b1b4bb" providerId="ADAL" clId="{54904288-C4CB-4549-B0C6-2F73A2C728F6}" dt="2023-05-02T15:54:37.528" v="2" actId="47"/>
        <pc:sldMkLst>
          <pc:docMk/>
          <pc:sldMk cId="962225521" sldId="2147375778"/>
        </pc:sldMkLst>
      </pc:sldChg>
      <pc:sldChg chg="del">
        <pc:chgData name="Chaitram, Jasmine (CDC/DDPHSS/CSELS/DLS)" userId="f7620dc4-faa0-4fa1-a8d7-d80765b1b4bb" providerId="ADAL" clId="{54904288-C4CB-4549-B0C6-2F73A2C728F6}" dt="2023-05-02T15:56:29.977" v="43" actId="47"/>
        <pc:sldMkLst>
          <pc:docMk/>
          <pc:sldMk cId="298593059" sldId="21473758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47A87-7BDA-2546-A45C-3F2AB4135CEB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915CA-8AAD-1343-A401-010D29418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4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6F298-79B7-472B-A75D-93B8A78793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286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i="1" dirty="0">
              <a:solidFill>
                <a:srgbClr val="000000"/>
              </a:solidFill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i="1" dirty="0">
                <a:solidFill>
                  <a:srgbClr val="000000"/>
                </a:solidFill>
                <a:latin typeface="Calibri" panose="020F0502020204030204"/>
              </a:rPr>
              <a:t>Electronic Test Orders and Results (ETOR)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a multidirectional exchange of information that will streamline data transmission and improve interoperability between healthcare facilities and public health laboratories (PHLs).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/>
              </a:rPr>
              <a:t>  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exchange will decrease the use of paper-based test orders and reports, reducing the risk of errors in manual data entry and result reporting, and ensuring that accurate testing information is captured and transmitted to a patient’s medical record in a timely manner.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Implementing ETOR will also strengthen public health surveillance and emergency response by linking laboratory data with patient information through standardized data elements included in the test order.</a:t>
            </a:r>
          </a:p>
          <a:p>
            <a:endParaRPr lang="en-US" dirty="0"/>
          </a:p>
          <a:p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rgbClr val="000000"/>
                </a:solidFill>
                <a:latin typeface="Calibri" panose="020F0502020204030204"/>
              </a:rPr>
              <a:t>We are specifically working to improved ETOR capabilities within PHLs for exchanging data with healthcare.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915CA-8AAD-1343-A401-010D29418F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29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Touch on each box –</a:t>
            </a:r>
          </a:p>
          <a:p>
            <a:endParaRPr lang="en-US" dirty="0"/>
          </a:p>
          <a:p>
            <a:r>
              <a:rPr lang="en-US" dirty="0"/>
              <a:t>Less manual entry -&gt; less errors and more/standardized data and more complete records/information</a:t>
            </a:r>
          </a:p>
          <a:p>
            <a:endParaRPr lang="en-US" dirty="0"/>
          </a:p>
          <a:p>
            <a:r>
              <a:rPr lang="en-US" dirty="0"/>
              <a:t>Timeliness – prepare/plan work, awareness of (missing) specimens, faster resulting</a:t>
            </a:r>
          </a:p>
          <a:p>
            <a:endParaRPr lang="en-US" dirty="0"/>
          </a:p>
          <a:p>
            <a:r>
              <a:rPr lang="en-US" dirty="0"/>
              <a:t>Availability of results for patient care and for public health use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915CA-8AAD-1343-A401-010D29418F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19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PHLs have all, some or no ETOR solutions in place.</a:t>
            </a:r>
          </a:p>
          <a:p>
            <a:r>
              <a:rPr lang="en-US" dirty="0"/>
              <a:t>Simplest is </a:t>
            </a:r>
            <a:r>
              <a:rPr lang="en-US" dirty="0" err="1"/>
              <a:t>webportal</a:t>
            </a:r>
            <a:r>
              <a:rPr lang="en-US" dirty="0"/>
              <a:t> – still requires some level of human interaction.  Often a useful solution for low volume tests and submitters who don’t want to invest in integrated solutions</a:t>
            </a:r>
          </a:p>
          <a:p>
            <a:endParaRPr lang="en-US" dirty="0"/>
          </a:p>
          <a:p>
            <a:r>
              <a:rPr lang="en-US" dirty="0"/>
              <a:t>Direct integration – requires systems to ‘speak the same language’ ; must establish between every partner</a:t>
            </a:r>
          </a:p>
          <a:p>
            <a:r>
              <a:rPr lang="en-US" dirty="0"/>
              <a:t>Indirect integration – allows each system to maintain it’s native format and leverages an intermediary for tools and services such as message translation.  </a:t>
            </a:r>
          </a:p>
          <a:p>
            <a:r>
              <a:rPr lang="en-US" dirty="0"/>
              <a:t>Benefit is reduction of point-to-point connections; connect once to the intermediary.</a:t>
            </a:r>
          </a:p>
          <a:p>
            <a:endParaRPr lang="en-US" dirty="0"/>
          </a:p>
          <a:p>
            <a:r>
              <a:rPr lang="en-US" b="1" dirty="0"/>
              <a:t>CDC is working to enhance the use of intermediaries for ETOR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915CA-8AAD-1343-A401-010D29418F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273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915CA-8AAD-1343-A401-010D29418F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61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915CA-8AAD-1343-A401-010D29418F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8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915CA-8AAD-1343-A401-010D29418F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27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915CA-8AAD-1343-A401-010D29418F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96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915CA-8AAD-1343-A401-010D29418F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43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915CA-8AAD-1343-A401-010D29418F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47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915CA-8AAD-1343-A401-010D29418F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64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37618" y="3162562"/>
            <a:ext cx="8156641" cy="729341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1A03877-AAC1-46AE-9ACA-F0AF70C8F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8114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C169328-0757-44CF-B208-FC06627A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81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mall Header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F9190FD-4889-4151-A49D-483CC7D44469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E998123-A9D1-41F5-AFB2-A46AE2098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64341"/>
            <a:ext cx="10972800" cy="935860"/>
          </a:xfrm>
          <a:prstGeom prst="rect">
            <a:avLst/>
          </a:prstGeom>
        </p:spPr>
        <p:txBody>
          <a:bodyPr/>
          <a:lstStyle>
            <a:lvl1pPr algn="l">
              <a:defRPr b="1">
                <a:solidFill>
                  <a:srgbClr val="03395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7FD95C-73B5-4D1A-8AF2-8AD9B953B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441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0937" y="2193730"/>
            <a:ext cx="6606665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37DCCED-A6A6-48ED-B274-71084897DB0B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2EAD890-F043-4D63-913A-4DE95CAA2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0437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64341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3395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89904"/>
            <a:ext cx="5384800" cy="3959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9904"/>
            <a:ext cx="5384800" cy="3959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7405211-D608-4D1E-B553-EE4A4ED034F6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68A0-109B-4FD2-BAE4-9B57B9622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50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6121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3395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34211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573973"/>
            <a:ext cx="5386917" cy="36228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934211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73973"/>
            <a:ext cx="5389033" cy="36228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4CDE341-0A91-416D-AE2F-B2F9982FD975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B0D5BEE-D8D6-4BFB-9F4A-6CCA5F8330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300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62945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3395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5677AFB-5976-4AF4-9544-5EF12FBD5750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0BAB3-245F-4FB6-88E0-EDD634083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88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1817C4E-AE37-4246-9EEE-855B46583563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921E10-8E0A-4D4E-9AA9-E409CA3050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5028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774091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3395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74092"/>
            <a:ext cx="6815667" cy="53098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936142"/>
            <a:ext cx="4011084" cy="4147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BA46258-2070-411A-A475-4AA7F132BC0A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699EAA-D975-4160-9E22-02A5BED6A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4005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839243"/>
            <a:ext cx="7315200" cy="38883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61C9417-C49A-4296-AB05-F6EDD4C32ED2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Division of Laboratory Systems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900BD1-71D7-49F3-9E39-D2200E0CE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6734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48874"/>
            <a:ext cx="10972800" cy="90435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3395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99658"/>
            <a:ext cx="10972800" cy="4525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70C6464-ACC9-44B2-BFD1-C0BFA488D4BD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B4354-9827-4C0D-9CC4-948582F32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6018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776614"/>
            <a:ext cx="2743200" cy="5349550"/>
          </a:xfrm>
          <a:prstGeom prst="rect">
            <a:avLst/>
          </a:prstGeom>
        </p:spPr>
        <p:txBody>
          <a:bodyPr vert="eaVert"/>
          <a:lstStyle>
            <a:lvl1pPr>
              <a:defRPr b="1">
                <a:solidFill>
                  <a:srgbClr val="03395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76614"/>
            <a:ext cx="8026400" cy="534955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389F91B-F84B-424B-9399-2BD24447FE76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E8B21-372A-413A-8915-65073CAE1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2548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389F91B-F84B-424B-9399-2BD24447FE76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F1069E6-F459-4A71-AF74-5AD550D4769D}"/>
              </a:ext>
            </a:extLst>
          </p:cNvPr>
          <p:cNvSpPr txBox="1"/>
          <p:nvPr userDrawn="1"/>
        </p:nvSpPr>
        <p:spPr>
          <a:xfrm>
            <a:off x="2138212" y="3782749"/>
            <a:ext cx="951581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</a:rPr>
              <a:t>TTY:  1-888-232-6348    </a:t>
            </a:r>
            <a: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  <a:hlinkClick r:id="rId3"/>
              </a:rPr>
              <a:t>www.cdc.gov</a:t>
            </a:r>
            <a:endParaRPr lang="en-US" sz="135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b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</a:rPr>
              <a:t>Images used in accordance with fair use terms under the federal copyright law, not for distribution.</a:t>
            </a:r>
          </a:p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5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</a:rPr>
              <a:t>Use of trade names is for identification only and does not imply endorsement by U.S. Centers for Disease Control and Prevention.</a:t>
            </a:r>
          </a:p>
          <a:p>
            <a:pPr algn="r">
              <a:defRPr/>
            </a:pPr>
            <a:endParaRPr lang="en-US" sz="135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r">
              <a:defRPr/>
            </a:pPr>
            <a:r>
              <a:rPr lang="en-US" sz="1350" dirty="0">
                <a:solidFill>
                  <a:prstClr val="black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Centers for Disease Control and Prevention.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D591D4-E1E6-4C3A-B97E-27459E0CAA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8270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389F91B-F84B-424B-9399-2BD24447FE76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D591D4-E1E6-4C3A-B97E-27459E0CAA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5751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- E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389F91B-F84B-424B-9399-2BD24447FE76}"/>
              </a:ext>
            </a:extLst>
          </p:cNvPr>
          <p:cNvSpPr txBox="1">
            <a:spLocks/>
          </p:cNvSpPr>
          <p:nvPr userDrawn="1"/>
        </p:nvSpPr>
        <p:spPr>
          <a:xfrm>
            <a:off x="309671" y="105142"/>
            <a:ext cx="2633133" cy="26066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Division of Laboratory Systems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455F150-C201-450B-9013-62BCE5C6A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667" y="2747962"/>
            <a:ext cx="6606665" cy="136207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33952"/>
                </a:solidFill>
              </a:rPr>
              <a:t>Thank you!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5EAC99-B787-4EA9-ADBF-EEA314B30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040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9C616EF-2FDA-40ED-A9D5-4CA7AC1DE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r>
              <a:rPr lang="en-US" dirty="0">
                <a:latin typeface="Calibri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13220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5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4" r:id="rId14"/>
    <p:sldLayoutId id="2147483673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csels/dls/public-health-laboratory-etor.html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app.smartsheet.com/b/form/4fe7d6f0c607491abe1ea88209d5aaff" TargetMode="Externa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1029D44F-CCAA-4E15-AD39-27943F3A35F6}"/>
              </a:ext>
            </a:extLst>
          </p:cNvPr>
          <p:cNvSpPr txBox="1">
            <a:spLocks/>
          </p:cNvSpPr>
          <p:nvPr/>
        </p:nvSpPr>
        <p:spPr>
          <a:xfrm>
            <a:off x="870857" y="2828514"/>
            <a:ext cx="10902809" cy="143578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solidFill>
                  <a:srgbClr val="033952"/>
                </a:solidFill>
                <a:latin typeface="Calibri"/>
              </a:rPr>
              <a:t>CDC’s Public Health Laboratory ETOR Initiative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A42C94-83F4-4A73-A53B-1FA9C02FF62A}"/>
              </a:ext>
            </a:extLst>
          </p:cNvPr>
          <p:cNvSpPr/>
          <p:nvPr/>
        </p:nvSpPr>
        <p:spPr>
          <a:xfrm>
            <a:off x="5243332" y="4253662"/>
            <a:ext cx="65303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/>
              <a:t>Jasmine Chaitram</a:t>
            </a:r>
          </a:p>
          <a:p>
            <a:pPr algn="r"/>
            <a:r>
              <a:rPr lang="en-US" sz="1600" dirty="0"/>
              <a:t>Chief</a:t>
            </a:r>
          </a:p>
          <a:p>
            <a:pPr algn="r"/>
            <a:r>
              <a:rPr lang="en-US" sz="1600" dirty="0"/>
              <a:t>Informatics and Data Science Branch</a:t>
            </a:r>
          </a:p>
          <a:p>
            <a:pPr algn="r"/>
            <a:r>
              <a:rPr lang="en-US" sz="1600" dirty="0"/>
              <a:t>Division of Laboratory Systems</a:t>
            </a:r>
          </a:p>
        </p:txBody>
      </p:sp>
    </p:spTree>
    <p:extLst>
      <p:ext uri="{BB962C8B-B14F-4D97-AF65-F5344CB8AC3E}">
        <p14:creationId xmlns:p14="http://schemas.microsoft.com/office/powerpoint/2010/main" val="638617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DD5854-6728-DB49-FB79-D79FE03D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ETOR?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BFAE1D3-B97E-43CD-BE2E-7FA2752CF763}"/>
              </a:ext>
            </a:extLst>
          </p:cNvPr>
          <p:cNvSpPr txBox="1">
            <a:spLocks/>
          </p:cNvSpPr>
          <p:nvPr/>
        </p:nvSpPr>
        <p:spPr>
          <a:xfrm>
            <a:off x="3058332" y="2383564"/>
            <a:ext cx="4282440" cy="4339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55737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35DC11-8492-416D-9A16-4681EBA80AE1}"/>
              </a:ext>
            </a:extLst>
          </p:cNvPr>
          <p:cNvSpPr/>
          <p:nvPr/>
        </p:nvSpPr>
        <p:spPr>
          <a:xfrm>
            <a:off x="6814673" y="3600174"/>
            <a:ext cx="2143347" cy="1048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BC9FCB7-6EA6-4A57-9061-3F7A8DADD21F}"/>
              </a:ext>
            </a:extLst>
          </p:cNvPr>
          <p:cNvCxnSpPr/>
          <p:nvPr/>
        </p:nvCxnSpPr>
        <p:spPr>
          <a:xfrm>
            <a:off x="8966599" y="3631573"/>
            <a:ext cx="0" cy="119723"/>
          </a:xfrm>
          <a:prstGeom prst="line">
            <a:avLst/>
          </a:prstGeom>
          <a:ln w="381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5B030D10-D862-464B-BB1C-285677B37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>
              <a:defRPr/>
            </a:pPr>
            <a:fld id="{8DA2C6BB-42E6-DF45-96A9-E839D1C5474D}" type="slidenum">
              <a:rPr lang="en-US">
                <a:latin typeface="Calibri"/>
              </a:rPr>
              <a:pPr algn="ctr">
                <a:defRPr/>
              </a:pPr>
              <a:t>2</a:t>
            </a:fld>
            <a:endParaRPr lang="en-US" dirty="0">
              <a:latin typeface="Calibri"/>
            </a:endParaRPr>
          </a:p>
        </p:txBody>
      </p:sp>
      <p:pic>
        <p:nvPicPr>
          <p:cNvPr id="4" name="Picture 2" descr="Image of the connection ETOR creates between healthcare facilities, such as hospitals, and public health laboratories.">
            <a:extLst>
              <a:ext uri="{FF2B5EF4-FFF2-40B4-BE49-F238E27FC236}">
                <a16:creationId xmlns:a16="http://schemas.microsoft.com/office/drawing/2014/main" id="{CFB9C487-2D54-EC71-FBA9-C819D3AB4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617" y="1970878"/>
            <a:ext cx="8677916" cy="406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161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DD5854-6728-DB49-FB79-D79FE03D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ETOR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BFAE1D3-B97E-43CD-BE2E-7FA2752CF763}"/>
              </a:ext>
            </a:extLst>
          </p:cNvPr>
          <p:cNvSpPr txBox="1">
            <a:spLocks/>
          </p:cNvSpPr>
          <p:nvPr/>
        </p:nvSpPr>
        <p:spPr>
          <a:xfrm>
            <a:off x="3058332" y="2383564"/>
            <a:ext cx="4282440" cy="43396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55737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1D8A9DA-A21E-4F26-B0DD-AB824A53881B}"/>
              </a:ext>
            </a:extLst>
          </p:cNvPr>
          <p:cNvSpPr/>
          <p:nvPr/>
        </p:nvSpPr>
        <p:spPr>
          <a:xfrm>
            <a:off x="8378790" y="1545266"/>
            <a:ext cx="3203610" cy="4501899"/>
          </a:xfrm>
          <a:prstGeom prst="roundRect">
            <a:avLst/>
          </a:prstGeom>
          <a:solidFill>
            <a:srgbClr val="81BD41"/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C388D4D-00AD-4952-8179-592E3F723466}"/>
              </a:ext>
            </a:extLst>
          </p:cNvPr>
          <p:cNvSpPr/>
          <p:nvPr/>
        </p:nvSpPr>
        <p:spPr>
          <a:xfrm>
            <a:off x="4494195" y="1549986"/>
            <a:ext cx="3203610" cy="4501899"/>
          </a:xfrm>
          <a:prstGeom prst="roundRect">
            <a:avLst/>
          </a:prstGeom>
          <a:solidFill>
            <a:srgbClr val="752E8A"/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B0F14CD-7C1D-4815-9E64-8A954BD81A3B}"/>
              </a:ext>
            </a:extLst>
          </p:cNvPr>
          <p:cNvSpPr/>
          <p:nvPr/>
        </p:nvSpPr>
        <p:spPr>
          <a:xfrm>
            <a:off x="630032" y="1549986"/>
            <a:ext cx="3203610" cy="4501899"/>
          </a:xfrm>
          <a:prstGeom prst="roundRect">
            <a:avLst/>
          </a:prstGeom>
          <a:solidFill>
            <a:srgbClr val="0069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F992BD37-E8B4-4FFC-ADF5-943027490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8DA2C6BB-42E6-DF45-96A9-E839D1C5474D}" type="slidenum">
              <a:rPr lang="en-US" dirty="0" smtClean="0">
                <a:latin typeface="Calibri"/>
              </a:rPr>
              <a:pPr algn="ctr">
                <a:defRPr/>
              </a:pPr>
              <a:t>3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F6463DB-FDED-44F7-8551-8C5EB20A8AA1}"/>
              </a:ext>
            </a:extLst>
          </p:cNvPr>
          <p:cNvSpPr txBox="1">
            <a:spLocks/>
          </p:cNvSpPr>
          <p:nvPr/>
        </p:nvSpPr>
        <p:spPr>
          <a:xfrm>
            <a:off x="897646" y="4228143"/>
            <a:ext cx="2647950" cy="164782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Bef>
                <a:spcPts val="0"/>
              </a:spcBef>
              <a:buFont typeface="Arial"/>
              <a:buNone/>
            </a:pPr>
            <a:r>
              <a:rPr lang="en-US" sz="2600" b="1">
                <a:solidFill>
                  <a:schemeClr val="bg1"/>
                </a:solidFill>
                <a:ea typeface="Calibri" panose="020F0502020204030204" pitchFamily="34" charset="0"/>
                <a:cs typeface="Times New Roman"/>
              </a:rPr>
              <a:t>Laboratories</a:t>
            </a:r>
          </a:p>
          <a:p>
            <a:pPr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  <a:ea typeface="Calibri" panose="020F0502020204030204" pitchFamily="34" charset="0"/>
                <a:cs typeface="Times New Roman"/>
              </a:rPr>
              <a:t>Data accuracy</a:t>
            </a:r>
          </a:p>
          <a:p>
            <a:pPr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  <a:ea typeface="Calibri" panose="020F0502020204030204" pitchFamily="34" charset="0"/>
                <a:cs typeface="Times New Roman"/>
              </a:rPr>
              <a:t>Improve Lab Workflow </a:t>
            </a:r>
          </a:p>
          <a:p>
            <a:pPr>
              <a:lnSpc>
                <a:spcPct val="107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bg1"/>
                </a:solidFill>
                <a:ea typeface="Calibri" panose="020F0502020204030204" pitchFamily="34" charset="0"/>
                <a:cs typeface="Times New Roman"/>
              </a:rPr>
              <a:t>Cost efficiencies</a:t>
            </a:r>
            <a:endParaRPr lang="en-US" sz="2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5E93738-E5DC-4043-A2C3-E021A49DEB90}"/>
              </a:ext>
            </a:extLst>
          </p:cNvPr>
          <p:cNvSpPr txBox="1">
            <a:spLocks/>
          </p:cNvSpPr>
          <p:nvPr/>
        </p:nvSpPr>
        <p:spPr>
          <a:xfrm>
            <a:off x="4686580" y="4219855"/>
            <a:ext cx="2818840" cy="18273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 dirty="0">
                <a:solidFill>
                  <a:schemeClr val="bg1"/>
                </a:solidFill>
                <a:ea typeface="Calibri" panose="020F0502020204030204" pitchFamily="34" charset="0"/>
                <a:cs typeface="Times New Roman"/>
              </a:rPr>
              <a:t>Healthcare </a:t>
            </a:r>
          </a:p>
          <a:p>
            <a:r>
              <a:rPr lang="en-US" sz="2000" dirty="0">
                <a:solidFill>
                  <a:schemeClr val="bg1"/>
                </a:solidFill>
                <a:ea typeface="Calibri" panose="020F0502020204030204" pitchFamily="34" charset="0"/>
                <a:cs typeface="Times New Roman"/>
              </a:rPr>
              <a:t>Automated ordering</a:t>
            </a:r>
          </a:p>
          <a:p>
            <a:r>
              <a:rPr lang="en-US" sz="2000" dirty="0">
                <a:solidFill>
                  <a:schemeClr val="bg1"/>
                </a:solidFill>
                <a:ea typeface="Calibri" panose="020F0502020204030204" pitchFamily="34" charset="0"/>
                <a:cs typeface="Times New Roman"/>
              </a:rPr>
              <a:t>Timely results</a:t>
            </a:r>
          </a:p>
          <a:p>
            <a:r>
              <a:rPr lang="en-US" sz="2000" dirty="0">
                <a:solidFill>
                  <a:schemeClr val="bg1"/>
                </a:solidFill>
                <a:ea typeface="Calibri" panose="020F0502020204030204" pitchFamily="34" charset="0"/>
                <a:cs typeface="Calibri"/>
              </a:rPr>
              <a:t>Improved patient care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B61DEA-CA4A-43B7-801B-1F61AF6896D5}"/>
              </a:ext>
            </a:extLst>
          </p:cNvPr>
          <p:cNvSpPr txBox="1">
            <a:spLocks/>
          </p:cNvSpPr>
          <p:nvPr/>
        </p:nvSpPr>
        <p:spPr>
          <a:xfrm>
            <a:off x="8400069" y="4219855"/>
            <a:ext cx="3203610" cy="16469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Bef>
                <a:spcPts val="0"/>
              </a:spcBef>
              <a:buFont typeface="Arial"/>
              <a:buNone/>
            </a:pPr>
            <a:r>
              <a:rPr lang="en-US" sz="2400" b="1" dirty="0">
                <a:solidFill>
                  <a:schemeClr val="bg1"/>
                </a:solidFill>
                <a:ea typeface="Calibri" panose="020F0502020204030204" pitchFamily="34" charset="0"/>
                <a:cs typeface="Times New Roman"/>
              </a:rPr>
              <a:t>Public Health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ea typeface="Calibri" panose="020F0502020204030204" pitchFamily="34" charset="0"/>
                <a:cs typeface="Calibri"/>
              </a:rPr>
              <a:t>Reporting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ea typeface="Calibri" panose="020F0502020204030204" pitchFamily="34" charset="0"/>
                <a:cs typeface="Calibri"/>
              </a:rPr>
              <a:t>Response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ea typeface="Calibri" panose="020F0502020204030204" pitchFamily="34" charset="0"/>
                <a:cs typeface="Times New Roman"/>
              </a:rPr>
              <a:t>Surveillance</a:t>
            </a:r>
            <a:endParaRPr lang="en-US" sz="2000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pic>
        <p:nvPicPr>
          <p:cNvPr id="18" name="Picture 2" descr="Researcher holding sample in test tube">
            <a:extLst>
              <a:ext uri="{FF2B5EF4-FFF2-40B4-BE49-F238E27FC236}">
                <a16:creationId xmlns:a16="http://schemas.microsoft.com/office/drawing/2014/main" id="{B6D5BB97-19B7-4F55-86D4-6078A0848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9" r="7959"/>
          <a:stretch/>
        </p:blipFill>
        <p:spPr bwMode="auto">
          <a:xfrm>
            <a:off x="716257" y="1632012"/>
            <a:ext cx="3031160" cy="24027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Team of healthcare workers having a meeting in boardroom">
            <a:extLst>
              <a:ext uri="{FF2B5EF4-FFF2-40B4-BE49-F238E27FC236}">
                <a16:creationId xmlns:a16="http://schemas.microsoft.com/office/drawing/2014/main" id="{924A290E-660A-4585-807C-034D15DDF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060" y="1632011"/>
            <a:ext cx="2994683" cy="24027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Female nurse doing blood pressure measurement of older woman patient">
            <a:extLst>
              <a:ext uri="{FF2B5EF4-FFF2-40B4-BE49-F238E27FC236}">
                <a16:creationId xmlns:a16="http://schemas.microsoft.com/office/drawing/2014/main" id="{8B1F16CE-0B1A-41EB-A1BC-69EFB7A8B8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9" r="25343"/>
          <a:stretch/>
        </p:blipFill>
        <p:spPr bwMode="auto">
          <a:xfrm>
            <a:off x="4600604" y="1657319"/>
            <a:ext cx="3011225" cy="23774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611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DD5854-6728-DB49-FB79-D79FE03D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ETOR Current and Future State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F992BD37-E8B4-4FFC-ADF5-9430274902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8DA2C6BB-42E6-DF45-96A9-E839D1C5474D}" type="slidenum">
              <a:rPr lang="en-US" smtClean="0">
                <a:latin typeface="+mj-lt"/>
              </a:rPr>
              <a:pPr algn="ctr">
                <a:defRPr/>
              </a:pPr>
              <a:t>4</a:t>
            </a:fld>
            <a:endParaRPr lang="en-US" dirty="0">
              <a:latin typeface="+mj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A64192E-0BA5-45C0-9E66-E35DFDFD69C5}"/>
              </a:ext>
            </a:extLst>
          </p:cNvPr>
          <p:cNvGrpSpPr/>
          <p:nvPr/>
        </p:nvGrpSpPr>
        <p:grpSpPr>
          <a:xfrm>
            <a:off x="987830" y="1605803"/>
            <a:ext cx="10312377" cy="4696213"/>
            <a:chOff x="490669" y="1403627"/>
            <a:chExt cx="10312377" cy="469621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EC670DC-55C6-4FB2-8F96-8D41AC2CBAA1}"/>
                </a:ext>
              </a:extLst>
            </p:cNvPr>
            <p:cNvGrpSpPr/>
            <p:nvPr/>
          </p:nvGrpSpPr>
          <p:grpSpPr>
            <a:xfrm>
              <a:off x="5660379" y="4650641"/>
              <a:ext cx="2156224" cy="1449199"/>
              <a:chOff x="5716377" y="4824882"/>
              <a:chExt cx="2156224" cy="1449199"/>
            </a:xfrm>
          </p:grpSpPr>
          <p:sp>
            <p:nvSpPr>
              <p:cNvPr id="58" name="Callout: Quad Arrow 57">
                <a:extLst>
                  <a:ext uri="{FF2B5EF4-FFF2-40B4-BE49-F238E27FC236}">
                    <a16:creationId xmlns:a16="http://schemas.microsoft.com/office/drawing/2014/main" id="{95DB6CF3-7DF7-4881-A02F-899A2419FFCB}"/>
                  </a:ext>
                </a:extLst>
              </p:cNvPr>
              <p:cNvSpPr/>
              <p:nvPr/>
            </p:nvSpPr>
            <p:spPr>
              <a:xfrm rot="5400000">
                <a:off x="6069889" y="4471370"/>
                <a:ext cx="1449199" cy="2156224"/>
              </a:xfrm>
              <a:prstGeom prst="quadArrowCallout">
                <a:avLst/>
              </a:prstGeom>
              <a:solidFill>
                <a:srgbClr val="0B9AD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20963EB-BC16-4691-A86B-FA6162153799}"/>
                  </a:ext>
                </a:extLst>
              </p:cNvPr>
              <p:cNvSpPr txBox="1"/>
              <p:nvPr/>
            </p:nvSpPr>
            <p:spPr>
              <a:xfrm>
                <a:off x="5982141" y="5378618"/>
                <a:ext cx="1624693" cy="338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  <a:latin typeface="+mj-lt"/>
                  </a:rPr>
                  <a:t>Intermediary </a:t>
                </a:r>
                <a:endParaRPr lang="en-US" sz="1600" b="1">
                  <a:solidFill>
                    <a:schemeClr val="bg1"/>
                  </a:solidFill>
                  <a:latin typeface="+mj-lt"/>
                  <a:cs typeface="Calibri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9D744D0-8C7F-4186-8007-44EA5EB2AC8C}"/>
                </a:ext>
              </a:extLst>
            </p:cNvPr>
            <p:cNvGrpSpPr/>
            <p:nvPr/>
          </p:nvGrpSpPr>
          <p:grpSpPr>
            <a:xfrm>
              <a:off x="490669" y="1403627"/>
              <a:ext cx="10312377" cy="4664895"/>
              <a:chOff x="490669" y="1403627"/>
              <a:chExt cx="10312377" cy="4664895"/>
            </a:xfrm>
          </p:grpSpPr>
          <p:sp>
            <p:nvSpPr>
              <p:cNvPr id="24" name="Arrow: Left-Right 23">
                <a:extLst>
                  <a:ext uri="{FF2B5EF4-FFF2-40B4-BE49-F238E27FC236}">
                    <a16:creationId xmlns:a16="http://schemas.microsoft.com/office/drawing/2014/main" id="{8787BFDD-45C7-45F1-A172-D82D7FE5FA0C}"/>
                  </a:ext>
                </a:extLst>
              </p:cNvPr>
              <p:cNvSpPr/>
              <p:nvPr/>
            </p:nvSpPr>
            <p:spPr>
              <a:xfrm>
                <a:off x="4095992" y="5001281"/>
                <a:ext cx="5195993" cy="701892"/>
              </a:xfrm>
              <a:prstGeom prst="leftRightArrow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FD4AB82-B7DD-4F5B-B65A-6FB44153BCED}"/>
                  </a:ext>
                </a:extLst>
              </p:cNvPr>
              <p:cNvGrpSpPr/>
              <p:nvPr/>
            </p:nvGrpSpPr>
            <p:grpSpPr>
              <a:xfrm>
                <a:off x="2433189" y="1465845"/>
                <a:ext cx="2752117" cy="1845100"/>
                <a:chOff x="899882" y="1984852"/>
                <a:chExt cx="5649199" cy="3723703"/>
              </a:xfrm>
              <a:solidFill>
                <a:srgbClr val="81BD41"/>
              </a:solidFill>
            </p:grpSpPr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9CB244B7-4ACA-450D-AF02-4848BFC6CD3C}"/>
                    </a:ext>
                  </a:extLst>
                </p:cNvPr>
                <p:cNvGrpSpPr/>
                <p:nvPr/>
              </p:nvGrpSpPr>
              <p:grpSpPr>
                <a:xfrm>
                  <a:off x="1732077" y="2729468"/>
                  <a:ext cx="4817004" cy="2979087"/>
                  <a:chOff x="1175097" y="2785247"/>
                  <a:chExt cx="4817004" cy="2979087"/>
                </a:xfrm>
                <a:grpFill/>
              </p:grpSpPr>
              <p:pic>
                <p:nvPicPr>
                  <p:cNvPr id="56" name="Graphic 55" descr="Hospital">
                    <a:extLst>
                      <a:ext uri="{FF2B5EF4-FFF2-40B4-BE49-F238E27FC236}">
                        <a16:creationId xmlns:a16="http://schemas.microsoft.com/office/drawing/2014/main" id="{3973294C-F4C6-4B1C-9039-4F91123AE78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75097" y="2785247"/>
                    <a:ext cx="1215499" cy="1215500"/>
                  </a:xfrm>
                  <a:prstGeom prst="rect">
                    <a:avLst/>
                  </a:prstGeom>
                </p:spPr>
              </p:pic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4FD83C21-0440-4DFA-AA52-384E4F9CD7F0}"/>
                      </a:ext>
                    </a:extLst>
                  </p:cNvPr>
                  <p:cNvSpPr txBox="1"/>
                  <p:nvPr/>
                </p:nvSpPr>
                <p:spPr>
                  <a:xfrm>
                    <a:off x="1782846" y="4708394"/>
                    <a:ext cx="4209255" cy="105594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>
                        <a:latin typeface="+mj-lt"/>
                        <a:cs typeface="Segoe UI Semibold" panose="020B0702040204020203" pitchFamily="34" charset="0"/>
                      </a:rPr>
                      <a:t>Healthcare Providers &amp; Hospitals</a:t>
                    </a:r>
                  </a:p>
                </p:txBody>
              </p:sp>
            </p:grpSp>
            <p:sp>
              <p:nvSpPr>
                <p:cNvPr id="55" name="Freeform 50">
                  <a:extLst>
                    <a:ext uri="{FF2B5EF4-FFF2-40B4-BE49-F238E27FC236}">
                      <a16:creationId xmlns:a16="http://schemas.microsoft.com/office/drawing/2014/main" id="{EA8EAD0D-6FE1-4091-A83F-B900768E9376}"/>
                    </a:ext>
                  </a:extLst>
                </p:cNvPr>
                <p:cNvSpPr/>
                <p:nvPr/>
              </p:nvSpPr>
              <p:spPr>
                <a:xfrm>
                  <a:off x="899882" y="1984852"/>
                  <a:ext cx="2844801" cy="2844352"/>
                </a:xfrm>
                <a:custGeom>
                  <a:avLst/>
                  <a:gdLst>
                    <a:gd name="connsiteX0" fmla="*/ 60632 w 1962302"/>
                    <a:gd name="connsiteY0" fmla="*/ 832602 h 1961992"/>
                    <a:gd name="connsiteX1" fmla="*/ 832953 w 1962302"/>
                    <a:gd name="connsiteY1" fmla="*/ 60368 h 1961992"/>
                    <a:gd name="connsiteX2" fmla="*/ 1128972 w 1962302"/>
                    <a:gd name="connsiteY2" fmla="*/ 60368 h 1961992"/>
                    <a:gd name="connsiteX3" fmla="*/ 1901347 w 1962302"/>
                    <a:gd name="connsiteY3" fmla="*/ 832602 h 1961992"/>
                    <a:gd name="connsiteX4" fmla="*/ 1901347 w 1962302"/>
                    <a:gd name="connsiteY4" fmla="*/ 1128550 h 1961992"/>
                    <a:gd name="connsiteX5" fmla="*/ 1128972 w 1962302"/>
                    <a:gd name="connsiteY5" fmla="*/ 1900811 h 1961992"/>
                    <a:gd name="connsiteX6" fmla="*/ 832953 w 1962302"/>
                    <a:gd name="connsiteY6" fmla="*/ 1900811 h 1961992"/>
                    <a:gd name="connsiteX7" fmla="*/ 60632 w 1962302"/>
                    <a:gd name="connsiteY7" fmla="*/ 1128550 h 1961992"/>
                    <a:gd name="connsiteX8" fmla="*/ 60632 w 1962302"/>
                    <a:gd name="connsiteY8" fmla="*/ 832602 h 1961992"/>
                    <a:gd name="connsiteX9" fmla="*/ 875921 w 1962302"/>
                    <a:gd name="connsiteY9" fmla="*/ 103303 h 1961992"/>
                    <a:gd name="connsiteX10" fmla="*/ 103573 w 1962302"/>
                    <a:gd name="connsiteY10" fmla="*/ 875563 h 1961992"/>
                    <a:gd name="connsiteX11" fmla="*/ 103573 w 1962302"/>
                    <a:gd name="connsiteY11" fmla="*/ 1085615 h 1961992"/>
                    <a:gd name="connsiteX12" fmla="*/ 875921 w 1962302"/>
                    <a:gd name="connsiteY12" fmla="*/ 1857876 h 1961992"/>
                    <a:gd name="connsiteX13" fmla="*/ 1086031 w 1962302"/>
                    <a:gd name="connsiteY13" fmla="*/ 1857876 h 1961992"/>
                    <a:gd name="connsiteX14" fmla="*/ 1858406 w 1962302"/>
                    <a:gd name="connsiteY14" fmla="*/ 1085615 h 1961992"/>
                    <a:gd name="connsiteX15" fmla="*/ 1858406 w 1962302"/>
                    <a:gd name="connsiteY15" fmla="*/ 875563 h 1961992"/>
                    <a:gd name="connsiteX16" fmla="*/ 1086031 w 1962302"/>
                    <a:gd name="connsiteY16" fmla="*/ 103303 h 1961992"/>
                    <a:gd name="connsiteX17" fmla="*/ 875921 w 1962302"/>
                    <a:gd name="connsiteY17" fmla="*/ 103303 h 196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62302" h="1961992">
                      <a:moveTo>
                        <a:pt x="60632" y="832602"/>
                      </a:moveTo>
                      <a:lnTo>
                        <a:pt x="832953" y="60368"/>
                      </a:lnTo>
                      <a:cubicBezTo>
                        <a:pt x="914025" y="-20665"/>
                        <a:pt x="1047927" y="-20665"/>
                        <a:pt x="1128972" y="60368"/>
                      </a:cubicBezTo>
                      <a:lnTo>
                        <a:pt x="1901347" y="832602"/>
                      </a:lnTo>
                      <a:cubicBezTo>
                        <a:pt x="1982392" y="913635"/>
                        <a:pt x="1982392" y="1047544"/>
                        <a:pt x="1901347" y="1128550"/>
                      </a:cubicBezTo>
                      <a:lnTo>
                        <a:pt x="1128972" y="1900811"/>
                      </a:lnTo>
                      <a:cubicBezTo>
                        <a:pt x="1047954" y="1981844"/>
                        <a:pt x="913998" y="1981844"/>
                        <a:pt x="832953" y="1900811"/>
                      </a:cubicBezTo>
                      <a:lnTo>
                        <a:pt x="60632" y="1128550"/>
                      </a:lnTo>
                      <a:cubicBezTo>
                        <a:pt x="-20440" y="1047517"/>
                        <a:pt x="-20440" y="913608"/>
                        <a:pt x="60632" y="832602"/>
                      </a:cubicBezTo>
                      <a:close/>
                      <a:moveTo>
                        <a:pt x="875921" y="103303"/>
                      </a:moveTo>
                      <a:lnTo>
                        <a:pt x="103573" y="875563"/>
                      </a:lnTo>
                      <a:cubicBezTo>
                        <a:pt x="46094" y="932980"/>
                        <a:pt x="46094" y="1028172"/>
                        <a:pt x="103573" y="1085615"/>
                      </a:cubicBezTo>
                      <a:lnTo>
                        <a:pt x="875921" y="1857876"/>
                      </a:lnTo>
                      <a:cubicBezTo>
                        <a:pt x="933373" y="1915319"/>
                        <a:pt x="1028607" y="1915319"/>
                        <a:pt x="1086031" y="1857876"/>
                      </a:cubicBezTo>
                      <a:lnTo>
                        <a:pt x="1858406" y="1085615"/>
                      </a:lnTo>
                      <a:cubicBezTo>
                        <a:pt x="1915858" y="1028172"/>
                        <a:pt x="1915858" y="932980"/>
                        <a:pt x="1858406" y="875563"/>
                      </a:cubicBezTo>
                      <a:lnTo>
                        <a:pt x="1086031" y="103303"/>
                      </a:lnTo>
                      <a:cubicBezTo>
                        <a:pt x="1028607" y="45832"/>
                        <a:pt x="933373" y="45832"/>
                        <a:pt x="875921" y="103303"/>
                      </a:cubicBezTo>
                      <a:close/>
                    </a:path>
                  </a:pathLst>
                </a:custGeom>
                <a:grpFill/>
                <a:ln w="26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7C020EFE-52ED-4841-A24D-4DA79458DC3D}"/>
                  </a:ext>
                </a:extLst>
              </p:cNvPr>
              <p:cNvGrpSpPr/>
              <p:nvPr/>
            </p:nvGrpSpPr>
            <p:grpSpPr>
              <a:xfrm>
                <a:off x="3961371" y="1571652"/>
                <a:ext cx="1868916" cy="1157738"/>
                <a:chOff x="3961371" y="1571652"/>
                <a:chExt cx="1868916" cy="1157738"/>
              </a:xfrm>
            </p:grpSpPr>
            <p:sp>
              <p:nvSpPr>
                <p:cNvPr id="50" name="Arrow: Left-Right 49">
                  <a:extLst>
                    <a:ext uri="{FF2B5EF4-FFF2-40B4-BE49-F238E27FC236}">
                      <a16:creationId xmlns:a16="http://schemas.microsoft.com/office/drawing/2014/main" id="{407D1217-3579-4B10-AFC5-267C4255F5DA}"/>
                    </a:ext>
                  </a:extLst>
                </p:cNvPr>
                <p:cNvSpPr/>
                <p:nvPr/>
              </p:nvSpPr>
              <p:spPr>
                <a:xfrm>
                  <a:off x="3961371" y="1883382"/>
                  <a:ext cx="1868916" cy="522496"/>
                </a:xfrm>
                <a:prstGeom prst="leftRightArrow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499D5C97-6C37-4036-936A-6E4061DAD2B5}"/>
                    </a:ext>
                  </a:extLst>
                </p:cNvPr>
                <p:cNvGrpSpPr/>
                <p:nvPr/>
              </p:nvGrpSpPr>
              <p:grpSpPr>
                <a:xfrm>
                  <a:off x="4313260" y="1571652"/>
                  <a:ext cx="1112646" cy="1157738"/>
                  <a:chOff x="2158656" y="5120593"/>
                  <a:chExt cx="2273224" cy="1247398"/>
                </a:xfrm>
              </p:grpSpPr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E5966FB4-23A3-435D-9C3F-9C35F4CDA51C}"/>
                      </a:ext>
                    </a:extLst>
                  </p:cNvPr>
                  <p:cNvSpPr/>
                  <p:nvPr/>
                </p:nvSpPr>
                <p:spPr>
                  <a:xfrm>
                    <a:off x="2501203" y="5342147"/>
                    <a:ext cx="1588894" cy="55043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pic>
                <p:nvPicPr>
                  <p:cNvPr id="53" name="Graphic 52" descr="Internet">
                    <a:extLst>
                      <a:ext uri="{FF2B5EF4-FFF2-40B4-BE49-F238E27FC236}">
                        <a16:creationId xmlns:a16="http://schemas.microsoft.com/office/drawing/2014/main" id="{891B4495-DE37-4545-A6C0-C3D82A20762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158656" y="5120593"/>
                    <a:ext cx="2273224" cy="1247398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27" name="Freeform 106">
                <a:extLst>
                  <a:ext uri="{FF2B5EF4-FFF2-40B4-BE49-F238E27FC236}">
                    <a16:creationId xmlns:a16="http://schemas.microsoft.com/office/drawing/2014/main" id="{A72C2C45-06E4-41E9-93FD-551ADEDB2B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15231" y="3432250"/>
                <a:ext cx="406588" cy="527722"/>
              </a:xfrm>
              <a:custGeom>
                <a:avLst/>
                <a:gdLst>
                  <a:gd name="T0" fmla="*/ 52 w 324"/>
                  <a:gd name="T1" fmla="*/ 270 h 418"/>
                  <a:gd name="T2" fmla="*/ 72 w 324"/>
                  <a:gd name="T3" fmla="*/ 27 h 418"/>
                  <a:gd name="T4" fmla="*/ 109 w 324"/>
                  <a:gd name="T5" fmla="*/ 8 h 418"/>
                  <a:gd name="T6" fmla="*/ 121 w 324"/>
                  <a:gd name="T7" fmla="*/ 18 h 418"/>
                  <a:gd name="T8" fmla="*/ 111 w 324"/>
                  <a:gd name="T9" fmla="*/ 32 h 418"/>
                  <a:gd name="T10" fmla="*/ 95 w 324"/>
                  <a:gd name="T11" fmla="*/ 44 h 418"/>
                  <a:gd name="T12" fmla="*/ 79 w 324"/>
                  <a:gd name="T13" fmla="*/ 42 h 418"/>
                  <a:gd name="T14" fmla="*/ 62 w 324"/>
                  <a:gd name="T15" fmla="*/ 35 h 418"/>
                  <a:gd name="T16" fmla="*/ 69 w 324"/>
                  <a:gd name="T17" fmla="*/ 31 h 418"/>
                  <a:gd name="T18" fmla="*/ 196 w 324"/>
                  <a:gd name="T19" fmla="*/ 207 h 418"/>
                  <a:gd name="T20" fmla="*/ 230 w 324"/>
                  <a:gd name="T21" fmla="*/ 201 h 418"/>
                  <a:gd name="T22" fmla="*/ 227 w 324"/>
                  <a:gd name="T23" fmla="*/ 216 h 418"/>
                  <a:gd name="T24" fmla="*/ 219 w 324"/>
                  <a:gd name="T25" fmla="*/ 247 h 418"/>
                  <a:gd name="T26" fmla="*/ 188 w 324"/>
                  <a:gd name="T27" fmla="*/ 239 h 418"/>
                  <a:gd name="T28" fmla="*/ 174 w 324"/>
                  <a:gd name="T29" fmla="*/ 234 h 418"/>
                  <a:gd name="T30" fmla="*/ 196 w 324"/>
                  <a:gd name="T31" fmla="*/ 207 h 418"/>
                  <a:gd name="T32" fmla="*/ 110 w 324"/>
                  <a:gd name="T33" fmla="*/ 108 h 418"/>
                  <a:gd name="T34" fmla="*/ 157 w 324"/>
                  <a:gd name="T35" fmla="*/ 219 h 418"/>
                  <a:gd name="T36" fmla="*/ 137 w 324"/>
                  <a:gd name="T37" fmla="*/ 179 h 418"/>
                  <a:gd name="T38" fmla="*/ 115 w 324"/>
                  <a:gd name="T39" fmla="*/ 141 h 418"/>
                  <a:gd name="T40" fmla="*/ 79 w 324"/>
                  <a:gd name="T41" fmla="*/ 78 h 418"/>
                  <a:gd name="T42" fmla="*/ 133 w 324"/>
                  <a:gd name="T43" fmla="*/ 38 h 418"/>
                  <a:gd name="T44" fmla="*/ 194 w 324"/>
                  <a:gd name="T45" fmla="*/ 129 h 418"/>
                  <a:gd name="T46" fmla="*/ 216 w 324"/>
                  <a:gd name="T47" fmla="*/ 168 h 418"/>
                  <a:gd name="T48" fmla="*/ 217 w 324"/>
                  <a:gd name="T49" fmla="*/ 184 h 418"/>
                  <a:gd name="T50" fmla="*/ 157 w 324"/>
                  <a:gd name="T51" fmla="*/ 219 h 418"/>
                  <a:gd name="T52" fmla="*/ 181 w 324"/>
                  <a:gd name="T53" fmla="*/ 136 h 418"/>
                  <a:gd name="T54" fmla="*/ 95 w 324"/>
                  <a:gd name="T55" fmla="*/ 77 h 418"/>
                  <a:gd name="T56" fmla="*/ 127 w 324"/>
                  <a:gd name="T57" fmla="*/ 133 h 418"/>
                  <a:gd name="T58" fmla="*/ 188 w 324"/>
                  <a:gd name="T59" fmla="*/ 149 h 418"/>
                  <a:gd name="T60" fmla="*/ 165 w 324"/>
                  <a:gd name="T61" fmla="*/ 198 h 418"/>
                  <a:gd name="T62" fmla="*/ 188 w 324"/>
                  <a:gd name="T63" fmla="*/ 149 h 418"/>
                  <a:gd name="T64" fmla="*/ 49 w 324"/>
                  <a:gd name="T65" fmla="*/ 332 h 418"/>
                  <a:gd name="T66" fmla="*/ 66 w 324"/>
                  <a:gd name="T67" fmla="*/ 134 h 418"/>
                  <a:gd name="T68" fmla="*/ 52 w 324"/>
                  <a:gd name="T69" fmla="*/ 251 h 418"/>
                  <a:gd name="T70" fmla="*/ 206 w 324"/>
                  <a:gd name="T71" fmla="*/ 319 h 418"/>
                  <a:gd name="T72" fmla="*/ 168 w 324"/>
                  <a:gd name="T73" fmla="*/ 300 h 418"/>
                  <a:gd name="T74" fmla="*/ 311 w 324"/>
                  <a:gd name="T75" fmla="*/ 281 h 418"/>
                  <a:gd name="T76" fmla="*/ 280 w 324"/>
                  <a:gd name="T77" fmla="*/ 300 h 418"/>
                  <a:gd name="T78" fmla="*/ 200 w 324"/>
                  <a:gd name="T79" fmla="*/ 400 h 418"/>
                  <a:gd name="T80" fmla="*/ 311 w 324"/>
                  <a:gd name="T81" fmla="*/ 418 h 418"/>
                  <a:gd name="T82" fmla="*/ 18 w 324"/>
                  <a:gd name="T83" fmla="*/ 400 h 418"/>
                  <a:gd name="T84" fmla="*/ 262 w 324"/>
                  <a:gd name="T85" fmla="*/ 300 h 418"/>
                  <a:gd name="T86" fmla="*/ 262 w 324"/>
                  <a:gd name="T87" fmla="*/ 300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4" h="418">
                    <a:moveTo>
                      <a:pt x="52" y="313"/>
                    </a:moveTo>
                    <a:cubicBezTo>
                      <a:pt x="81" y="313"/>
                      <a:pt x="81" y="270"/>
                      <a:pt x="52" y="270"/>
                    </a:cubicBezTo>
                    <a:cubicBezTo>
                      <a:pt x="23" y="270"/>
                      <a:pt x="23" y="313"/>
                      <a:pt x="52" y="313"/>
                    </a:cubicBezTo>
                    <a:close/>
                    <a:moveTo>
                      <a:pt x="72" y="27"/>
                    </a:moveTo>
                    <a:cubicBezTo>
                      <a:pt x="104" y="9"/>
                      <a:pt x="104" y="9"/>
                      <a:pt x="104" y="9"/>
                    </a:cubicBezTo>
                    <a:cubicBezTo>
                      <a:pt x="106" y="8"/>
                      <a:pt x="108" y="7"/>
                      <a:pt x="109" y="8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22" y="0"/>
                      <a:pt x="129" y="13"/>
                      <a:pt x="121" y="18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11" y="34"/>
                      <a:pt x="109" y="36"/>
                      <a:pt x="107" y="37"/>
                    </a:cubicBezTo>
                    <a:cubicBezTo>
                      <a:pt x="95" y="44"/>
                      <a:pt x="95" y="44"/>
                      <a:pt x="95" y="44"/>
                    </a:cubicBezTo>
                    <a:cubicBezTo>
                      <a:pt x="93" y="45"/>
                      <a:pt x="91" y="46"/>
                      <a:pt x="89" y="45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61" y="52"/>
                      <a:pt x="54" y="40"/>
                      <a:pt x="62" y="35"/>
                    </a:cubicBezTo>
                    <a:cubicBezTo>
                      <a:pt x="69" y="31"/>
                      <a:pt x="69" y="31"/>
                      <a:pt x="69" y="31"/>
                    </a:cubicBezTo>
                    <a:cubicBezTo>
                      <a:pt x="69" y="31"/>
                      <a:pt x="69" y="31"/>
                      <a:pt x="69" y="31"/>
                    </a:cubicBezTo>
                    <a:cubicBezTo>
                      <a:pt x="69" y="29"/>
                      <a:pt x="71" y="28"/>
                      <a:pt x="72" y="27"/>
                    </a:cubicBezTo>
                    <a:close/>
                    <a:moveTo>
                      <a:pt x="196" y="207"/>
                    </a:moveTo>
                    <a:cubicBezTo>
                      <a:pt x="226" y="189"/>
                      <a:pt x="226" y="189"/>
                      <a:pt x="226" y="189"/>
                    </a:cubicBezTo>
                    <a:cubicBezTo>
                      <a:pt x="228" y="193"/>
                      <a:pt x="230" y="197"/>
                      <a:pt x="230" y="201"/>
                    </a:cubicBezTo>
                    <a:cubicBezTo>
                      <a:pt x="238" y="204"/>
                      <a:pt x="249" y="206"/>
                      <a:pt x="246" y="215"/>
                    </a:cubicBezTo>
                    <a:cubicBezTo>
                      <a:pt x="243" y="223"/>
                      <a:pt x="234" y="218"/>
                      <a:pt x="227" y="216"/>
                    </a:cubicBezTo>
                    <a:cubicBezTo>
                      <a:pt x="225" y="221"/>
                      <a:pt x="222" y="226"/>
                      <a:pt x="217" y="230"/>
                    </a:cubicBezTo>
                    <a:cubicBezTo>
                      <a:pt x="220" y="234"/>
                      <a:pt x="226" y="242"/>
                      <a:pt x="219" y="247"/>
                    </a:cubicBezTo>
                    <a:cubicBezTo>
                      <a:pt x="211" y="251"/>
                      <a:pt x="207" y="242"/>
                      <a:pt x="205" y="237"/>
                    </a:cubicBezTo>
                    <a:cubicBezTo>
                      <a:pt x="199" y="239"/>
                      <a:pt x="193" y="240"/>
                      <a:pt x="188" y="239"/>
                    </a:cubicBezTo>
                    <a:cubicBezTo>
                      <a:pt x="187" y="245"/>
                      <a:pt x="186" y="256"/>
                      <a:pt x="177" y="254"/>
                    </a:cubicBezTo>
                    <a:cubicBezTo>
                      <a:pt x="168" y="253"/>
                      <a:pt x="172" y="242"/>
                      <a:pt x="174" y="234"/>
                    </a:cubicBezTo>
                    <a:cubicBezTo>
                      <a:pt x="171" y="231"/>
                      <a:pt x="168" y="228"/>
                      <a:pt x="165" y="225"/>
                    </a:cubicBezTo>
                    <a:cubicBezTo>
                      <a:pt x="196" y="207"/>
                      <a:pt x="196" y="207"/>
                      <a:pt x="196" y="207"/>
                    </a:cubicBezTo>
                    <a:close/>
                    <a:moveTo>
                      <a:pt x="110" y="126"/>
                    </a:moveTo>
                    <a:cubicBezTo>
                      <a:pt x="122" y="126"/>
                      <a:pt x="122" y="108"/>
                      <a:pt x="110" y="108"/>
                    </a:cubicBezTo>
                    <a:cubicBezTo>
                      <a:pt x="98" y="108"/>
                      <a:pt x="98" y="126"/>
                      <a:pt x="110" y="126"/>
                    </a:cubicBezTo>
                    <a:close/>
                    <a:moveTo>
                      <a:pt x="157" y="219"/>
                    </a:moveTo>
                    <a:cubicBezTo>
                      <a:pt x="150" y="223"/>
                      <a:pt x="139" y="212"/>
                      <a:pt x="152" y="205"/>
                    </a:cubicBezTo>
                    <a:cubicBezTo>
                      <a:pt x="137" y="179"/>
                      <a:pt x="137" y="179"/>
                      <a:pt x="137" y="179"/>
                    </a:cubicBezTo>
                    <a:cubicBezTo>
                      <a:pt x="125" y="186"/>
                      <a:pt x="118" y="173"/>
                      <a:pt x="130" y="166"/>
                    </a:cubicBezTo>
                    <a:cubicBezTo>
                      <a:pt x="115" y="141"/>
                      <a:pt x="115" y="141"/>
                      <a:pt x="115" y="141"/>
                    </a:cubicBezTo>
                    <a:cubicBezTo>
                      <a:pt x="92" y="145"/>
                      <a:pt x="77" y="119"/>
                      <a:pt x="92" y="101"/>
                    </a:cubicBezTo>
                    <a:cubicBezTo>
                      <a:pt x="79" y="78"/>
                      <a:pt x="79" y="78"/>
                      <a:pt x="79" y="78"/>
                    </a:cubicBezTo>
                    <a:cubicBezTo>
                      <a:pt x="77" y="74"/>
                      <a:pt x="78" y="70"/>
                      <a:pt x="81" y="68"/>
                    </a:cubicBezTo>
                    <a:cubicBezTo>
                      <a:pt x="133" y="38"/>
                      <a:pt x="133" y="38"/>
                      <a:pt x="133" y="38"/>
                    </a:cubicBezTo>
                    <a:cubicBezTo>
                      <a:pt x="136" y="36"/>
                      <a:pt x="141" y="37"/>
                      <a:pt x="143" y="41"/>
                    </a:cubicBezTo>
                    <a:cubicBezTo>
                      <a:pt x="194" y="129"/>
                      <a:pt x="194" y="129"/>
                      <a:pt x="194" y="129"/>
                    </a:cubicBezTo>
                    <a:cubicBezTo>
                      <a:pt x="205" y="122"/>
                      <a:pt x="213" y="135"/>
                      <a:pt x="201" y="142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29" y="161"/>
                      <a:pt x="233" y="175"/>
                      <a:pt x="226" y="179"/>
                    </a:cubicBezTo>
                    <a:cubicBezTo>
                      <a:pt x="217" y="184"/>
                      <a:pt x="217" y="184"/>
                      <a:pt x="217" y="184"/>
                    </a:cubicBezTo>
                    <a:cubicBezTo>
                      <a:pt x="217" y="184"/>
                      <a:pt x="217" y="184"/>
                      <a:pt x="217" y="184"/>
                    </a:cubicBezTo>
                    <a:cubicBezTo>
                      <a:pt x="157" y="219"/>
                      <a:pt x="157" y="219"/>
                      <a:pt x="157" y="219"/>
                    </a:cubicBezTo>
                    <a:close/>
                    <a:moveTo>
                      <a:pt x="142" y="159"/>
                    </a:moveTo>
                    <a:cubicBezTo>
                      <a:pt x="181" y="136"/>
                      <a:pt x="181" y="136"/>
                      <a:pt x="181" y="136"/>
                    </a:cubicBezTo>
                    <a:cubicBezTo>
                      <a:pt x="134" y="55"/>
                      <a:pt x="134" y="55"/>
                      <a:pt x="134" y="55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27" y="89"/>
                      <a:pt x="143" y="116"/>
                      <a:pt x="127" y="133"/>
                    </a:cubicBezTo>
                    <a:cubicBezTo>
                      <a:pt x="142" y="159"/>
                      <a:pt x="142" y="159"/>
                      <a:pt x="142" y="159"/>
                    </a:cubicBezTo>
                    <a:close/>
                    <a:moveTo>
                      <a:pt x="188" y="149"/>
                    </a:moveTo>
                    <a:cubicBezTo>
                      <a:pt x="150" y="171"/>
                      <a:pt x="150" y="171"/>
                      <a:pt x="150" y="171"/>
                    </a:cubicBezTo>
                    <a:cubicBezTo>
                      <a:pt x="165" y="198"/>
                      <a:pt x="165" y="198"/>
                      <a:pt x="165" y="198"/>
                    </a:cubicBezTo>
                    <a:cubicBezTo>
                      <a:pt x="203" y="175"/>
                      <a:pt x="203" y="175"/>
                      <a:pt x="203" y="175"/>
                    </a:cubicBezTo>
                    <a:cubicBezTo>
                      <a:pt x="188" y="149"/>
                      <a:pt x="188" y="149"/>
                      <a:pt x="188" y="149"/>
                    </a:cubicBezTo>
                    <a:close/>
                    <a:moveTo>
                      <a:pt x="109" y="400"/>
                    </a:moveTo>
                    <a:cubicBezTo>
                      <a:pt x="86" y="379"/>
                      <a:pt x="65" y="356"/>
                      <a:pt x="49" y="332"/>
                    </a:cubicBezTo>
                    <a:cubicBezTo>
                      <a:pt x="16" y="329"/>
                      <a:pt x="0" y="289"/>
                      <a:pt x="22" y="265"/>
                    </a:cubicBezTo>
                    <a:cubicBezTo>
                      <a:pt x="15" y="222"/>
                      <a:pt x="26" y="178"/>
                      <a:pt x="66" y="134"/>
                    </a:cubicBezTo>
                    <a:cubicBezTo>
                      <a:pt x="79" y="121"/>
                      <a:pt x="96" y="140"/>
                      <a:pt x="86" y="150"/>
                    </a:cubicBezTo>
                    <a:cubicBezTo>
                      <a:pt x="54" y="185"/>
                      <a:pt x="46" y="219"/>
                      <a:pt x="52" y="251"/>
                    </a:cubicBezTo>
                    <a:cubicBezTo>
                      <a:pt x="85" y="251"/>
                      <a:pt x="104" y="289"/>
                      <a:pt x="84" y="315"/>
                    </a:cubicBezTo>
                    <a:cubicBezTo>
                      <a:pt x="117" y="353"/>
                      <a:pt x="163" y="375"/>
                      <a:pt x="206" y="319"/>
                    </a:cubicBezTo>
                    <a:cubicBezTo>
                      <a:pt x="203" y="313"/>
                      <a:pt x="200" y="307"/>
                      <a:pt x="200" y="300"/>
                    </a:cubicBezTo>
                    <a:cubicBezTo>
                      <a:pt x="168" y="300"/>
                      <a:pt x="168" y="300"/>
                      <a:pt x="168" y="300"/>
                    </a:cubicBezTo>
                    <a:cubicBezTo>
                      <a:pt x="156" y="300"/>
                      <a:pt x="156" y="281"/>
                      <a:pt x="168" y="281"/>
                    </a:cubicBezTo>
                    <a:cubicBezTo>
                      <a:pt x="311" y="281"/>
                      <a:pt x="311" y="281"/>
                      <a:pt x="311" y="281"/>
                    </a:cubicBezTo>
                    <a:cubicBezTo>
                      <a:pt x="324" y="281"/>
                      <a:pt x="324" y="300"/>
                      <a:pt x="311" y="300"/>
                    </a:cubicBezTo>
                    <a:cubicBezTo>
                      <a:pt x="280" y="300"/>
                      <a:pt x="280" y="300"/>
                      <a:pt x="280" y="300"/>
                    </a:cubicBezTo>
                    <a:cubicBezTo>
                      <a:pt x="278" y="331"/>
                      <a:pt x="247" y="337"/>
                      <a:pt x="247" y="337"/>
                    </a:cubicBezTo>
                    <a:cubicBezTo>
                      <a:pt x="200" y="400"/>
                      <a:pt x="200" y="400"/>
                      <a:pt x="200" y="400"/>
                    </a:cubicBezTo>
                    <a:cubicBezTo>
                      <a:pt x="311" y="400"/>
                      <a:pt x="311" y="400"/>
                      <a:pt x="311" y="400"/>
                    </a:cubicBezTo>
                    <a:cubicBezTo>
                      <a:pt x="324" y="400"/>
                      <a:pt x="324" y="418"/>
                      <a:pt x="311" y="418"/>
                    </a:cubicBezTo>
                    <a:cubicBezTo>
                      <a:pt x="18" y="418"/>
                      <a:pt x="18" y="418"/>
                      <a:pt x="18" y="418"/>
                    </a:cubicBezTo>
                    <a:cubicBezTo>
                      <a:pt x="6" y="418"/>
                      <a:pt x="6" y="400"/>
                      <a:pt x="18" y="400"/>
                    </a:cubicBezTo>
                    <a:cubicBezTo>
                      <a:pt x="109" y="400"/>
                      <a:pt x="109" y="400"/>
                      <a:pt x="109" y="400"/>
                    </a:cubicBezTo>
                    <a:close/>
                    <a:moveTo>
                      <a:pt x="262" y="300"/>
                    </a:moveTo>
                    <a:cubicBezTo>
                      <a:pt x="218" y="300"/>
                      <a:pt x="218" y="300"/>
                      <a:pt x="218" y="300"/>
                    </a:cubicBezTo>
                    <a:cubicBezTo>
                      <a:pt x="221" y="325"/>
                      <a:pt x="258" y="325"/>
                      <a:pt x="262" y="300"/>
                    </a:cubicBezTo>
                    <a:close/>
                  </a:path>
                </a:pathLst>
              </a:custGeom>
              <a:solidFill>
                <a:srgbClr val="752E8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+mj-lt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960BF5BB-AA35-4631-8907-EC12D7DEFE55}"/>
                  </a:ext>
                </a:extLst>
              </p:cNvPr>
              <p:cNvGrpSpPr/>
              <p:nvPr/>
            </p:nvGrpSpPr>
            <p:grpSpPr>
              <a:xfrm>
                <a:off x="5941764" y="1443586"/>
                <a:ext cx="4246362" cy="1635520"/>
                <a:chOff x="8892876" y="1790519"/>
                <a:chExt cx="8758389" cy="3906045"/>
              </a:xfrm>
            </p:grpSpPr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0E17D6E-C373-4477-9B7E-24CB32E5951B}"/>
                    </a:ext>
                  </a:extLst>
                </p:cNvPr>
                <p:cNvSpPr txBox="1"/>
                <p:nvPr/>
              </p:nvSpPr>
              <p:spPr>
                <a:xfrm>
                  <a:off x="13951161" y="4961513"/>
                  <a:ext cx="3700104" cy="7350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>
                      <a:latin typeface="+mj-lt"/>
                      <a:cs typeface="Segoe UI Semibold" panose="020B0702040204020203" pitchFamily="34" charset="0"/>
                    </a:rPr>
                    <a:t>Public Health Labs</a:t>
                  </a:r>
                </a:p>
              </p:txBody>
            </p:sp>
            <p:sp>
              <p:nvSpPr>
                <p:cNvPr id="49" name="Freeform 50">
                  <a:extLst>
                    <a:ext uri="{FF2B5EF4-FFF2-40B4-BE49-F238E27FC236}">
                      <a16:creationId xmlns:a16="http://schemas.microsoft.com/office/drawing/2014/main" id="{F7E35D13-54ED-4BFF-B5E3-776C51299184}"/>
                    </a:ext>
                  </a:extLst>
                </p:cNvPr>
                <p:cNvSpPr/>
                <p:nvPr/>
              </p:nvSpPr>
              <p:spPr>
                <a:xfrm>
                  <a:off x="8892876" y="1790519"/>
                  <a:ext cx="2823742" cy="3307058"/>
                </a:xfrm>
                <a:custGeom>
                  <a:avLst/>
                  <a:gdLst>
                    <a:gd name="connsiteX0" fmla="*/ 60632 w 1962302"/>
                    <a:gd name="connsiteY0" fmla="*/ 832602 h 1961992"/>
                    <a:gd name="connsiteX1" fmla="*/ 832953 w 1962302"/>
                    <a:gd name="connsiteY1" fmla="*/ 60368 h 1961992"/>
                    <a:gd name="connsiteX2" fmla="*/ 1128972 w 1962302"/>
                    <a:gd name="connsiteY2" fmla="*/ 60368 h 1961992"/>
                    <a:gd name="connsiteX3" fmla="*/ 1901347 w 1962302"/>
                    <a:gd name="connsiteY3" fmla="*/ 832602 h 1961992"/>
                    <a:gd name="connsiteX4" fmla="*/ 1901347 w 1962302"/>
                    <a:gd name="connsiteY4" fmla="*/ 1128550 h 1961992"/>
                    <a:gd name="connsiteX5" fmla="*/ 1128972 w 1962302"/>
                    <a:gd name="connsiteY5" fmla="*/ 1900811 h 1961992"/>
                    <a:gd name="connsiteX6" fmla="*/ 832953 w 1962302"/>
                    <a:gd name="connsiteY6" fmla="*/ 1900811 h 1961992"/>
                    <a:gd name="connsiteX7" fmla="*/ 60632 w 1962302"/>
                    <a:gd name="connsiteY7" fmla="*/ 1128550 h 1961992"/>
                    <a:gd name="connsiteX8" fmla="*/ 60632 w 1962302"/>
                    <a:gd name="connsiteY8" fmla="*/ 832602 h 1961992"/>
                    <a:gd name="connsiteX9" fmla="*/ 875921 w 1962302"/>
                    <a:gd name="connsiteY9" fmla="*/ 103303 h 1961992"/>
                    <a:gd name="connsiteX10" fmla="*/ 103573 w 1962302"/>
                    <a:gd name="connsiteY10" fmla="*/ 875563 h 1961992"/>
                    <a:gd name="connsiteX11" fmla="*/ 103573 w 1962302"/>
                    <a:gd name="connsiteY11" fmla="*/ 1085615 h 1961992"/>
                    <a:gd name="connsiteX12" fmla="*/ 875921 w 1962302"/>
                    <a:gd name="connsiteY12" fmla="*/ 1857876 h 1961992"/>
                    <a:gd name="connsiteX13" fmla="*/ 1086031 w 1962302"/>
                    <a:gd name="connsiteY13" fmla="*/ 1857876 h 1961992"/>
                    <a:gd name="connsiteX14" fmla="*/ 1858406 w 1962302"/>
                    <a:gd name="connsiteY14" fmla="*/ 1085615 h 1961992"/>
                    <a:gd name="connsiteX15" fmla="*/ 1858406 w 1962302"/>
                    <a:gd name="connsiteY15" fmla="*/ 875563 h 1961992"/>
                    <a:gd name="connsiteX16" fmla="*/ 1086031 w 1962302"/>
                    <a:gd name="connsiteY16" fmla="*/ 103303 h 1961992"/>
                    <a:gd name="connsiteX17" fmla="*/ 875921 w 1962302"/>
                    <a:gd name="connsiteY17" fmla="*/ 103303 h 19619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62302" h="1961992">
                      <a:moveTo>
                        <a:pt x="60632" y="832602"/>
                      </a:moveTo>
                      <a:lnTo>
                        <a:pt x="832953" y="60368"/>
                      </a:lnTo>
                      <a:cubicBezTo>
                        <a:pt x="914025" y="-20665"/>
                        <a:pt x="1047927" y="-20665"/>
                        <a:pt x="1128972" y="60368"/>
                      </a:cubicBezTo>
                      <a:lnTo>
                        <a:pt x="1901347" y="832602"/>
                      </a:lnTo>
                      <a:cubicBezTo>
                        <a:pt x="1982392" y="913635"/>
                        <a:pt x="1982392" y="1047544"/>
                        <a:pt x="1901347" y="1128550"/>
                      </a:cubicBezTo>
                      <a:lnTo>
                        <a:pt x="1128972" y="1900811"/>
                      </a:lnTo>
                      <a:cubicBezTo>
                        <a:pt x="1047954" y="1981844"/>
                        <a:pt x="913998" y="1981844"/>
                        <a:pt x="832953" y="1900811"/>
                      </a:cubicBezTo>
                      <a:lnTo>
                        <a:pt x="60632" y="1128550"/>
                      </a:lnTo>
                      <a:cubicBezTo>
                        <a:pt x="-20440" y="1047517"/>
                        <a:pt x="-20440" y="913608"/>
                        <a:pt x="60632" y="832602"/>
                      </a:cubicBezTo>
                      <a:close/>
                      <a:moveTo>
                        <a:pt x="875921" y="103303"/>
                      </a:moveTo>
                      <a:lnTo>
                        <a:pt x="103573" y="875563"/>
                      </a:lnTo>
                      <a:cubicBezTo>
                        <a:pt x="46094" y="932980"/>
                        <a:pt x="46094" y="1028172"/>
                        <a:pt x="103573" y="1085615"/>
                      </a:cubicBezTo>
                      <a:lnTo>
                        <a:pt x="875921" y="1857876"/>
                      </a:lnTo>
                      <a:cubicBezTo>
                        <a:pt x="933373" y="1915319"/>
                        <a:pt x="1028607" y="1915319"/>
                        <a:pt x="1086031" y="1857876"/>
                      </a:cubicBezTo>
                      <a:lnTo>
                        <a:pt x="1858406" y="1085615"/>
                      </a:lnTo>
                      <a:cubicBezTo>
                        <a:pt x="1915858" y="1028172"/>
                        <a:pt x="1915858" y="932980"/>
                        <a:pt x="1858406" y="875563"/>
                      </a:cubicBezTo>
                      <a:lnTo>
                        <a:pt x="1086031" y="103303"/>
                      </a:lnTo>
                      <a:cubicBezTo>
                        <a:pt x="1028607" y="45832"/>
                        <a:pt x="933373" y="45832"/>
                        <a:pt x="875921" y="103303"/>
                      </a:cubicBezTo>
                      <a:close/>
                    </a:path>
                  </a:pathLst>
                </a:custGeom>
                <a:solidFill>
                  <a:srgbClr val="0B9AD6"/>
                </a:solidFill>
                <a:ln w="26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941A0C3-9D7C-4160-AAD4-7BADA7246D97}"/>
                  </a:ext>
                </a:extLst>
              </p:cNvPr>
              <p:cNvSpPr txBox="1"/>
              <p:nvPr/>
            </p:nvSpPr>
            <p:spPr>
              <a:xfrm>
                <a:off x="6202768" y="1767611"/>
                <a:ext cx="8631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latin typeface="+mj-lt"/>
                  </a:rPr>
                  <a:t>Web</a:t>
                </a:r>
                <a:r>
                  <a:rPr lang="en-US" sz="1400" b="1" dirty="0">
                    <a:latin typeface="+mj-lt"/>
                  </a:rPr>
                  <a:t> </a:t>
                </a:r>
                <a:r>
                  <a:rPr lang="en-US" b="1" dirty="0">
                    <a:latin typeface="+mj-lt"/>
                  </a:rPr>
                  <a:t>Portal</a:t>
                </a:r>
              </a:p>
            </p:txBody>
          </p:sp>
          <p:sp>
            <p:nvSpPr>
              <p:cNvPr id="30" name="Freeform 50">
                <a:extLst>
                  <a:ext uri="{FF2B5EF4-FFF2-40B4-BE49-F238E27FC236}">
                    <a16:creationId xmlns:a16="http://schemas.microsoft.com/office/drawing/2014/main" id="{B91BA546-B804-49FE-8207-85CD81CC1744}"/>
                  </a:ext>
                </a:extLst>
              </p:cNvPr>
              <p:cNvSpPr/>
              <p:nvPr/>
            </p:nvSpPr>
            <p:spPr>
              <a:xfrm>
                <a:off x="2408833" y="3043382"/>
                <a:ext cx="1385900" cy="1409381"/>
              </a:xfrm>
              <a:custGeom>
                <a:avLst/>
                <a:gdLst>
                  <a:gd name="connsiteX0" fmla="*/ 60632 w 1962302"/>
                  <a:gd name="connsiteY0" fmla="*/ 832602 h 1961992"/>
                  <a:gd name="connsiteX1" fmla="*/ 832953 w 1962302"/>
                  <a:gd name="connsiteY1" fmla="*/ 60368 h 1961992"/>
                  <a:gd name="connsiteX2" fmla="*/ 1128972 w 1962302"/>
                  <a:gd name="connsiteY2" fmla="*/ 60368 h 1961992"/>
                  <a:gd name="connsiteX3" fmla="*/ 1901347 w 1962302"/>
                  <a:gd name="connsiteY3" fmla="*/ 832602 h 1961992"/>
                  <a:gd name="connsiteX4" fmla="*/ 1901347 w 1962302"/>
                  <a:gd name="connsiteY4" fmla="*/ 1128550 h 1961992"/>
                  <a:gd name="connsiteX5" fmla="*/ 1128972 w 1962302"/>
                  <a:gd name="connsiteY5" fmla="*/ 1900811 h 1961992"/>
                  <a:gd name="connsiteX6" fmla="*/ 832953 w 1962302"/>
                  <a:gd name="connsiteY6" fmla="*/ 1900811 h 1961992"/>
                  <a:gd name="connsiteX7" fmla="*/ 60632 w 1962302"/>
                  <a:gd name="connsiteY7" fmla="*/ 1128550 h 1961992"/>
                  <a:gd name="connsiteX8" fmla="*/ 60632 w 1962302"/>
                  <a:gd name="connsiteY8" fmla="*/ 832602 h 1961992"/>
                  <a:gd name="connsiteX9" fmla="*/ 875921 w 1962302"/>
                  <a:gd name="connsiteY9" fmla="*/ 103303 h 1961992"/>
                  <a:gd name="connsiteX10" fmla="*/ 103573 w 1962302"/>
                  <a:gd name="connsiteY10" fmla="*/ 875563 h 1961992"/>
                  <a:gd name="connsiteX11" fmla="*/ 103573 w 1962302"/>
                  <a:gd name="connsiteY11" fmla="*/ 1085615 h 1961992"/>
                  <a:gd name="connsiteX12" fmla="*/ 875921 w 1962302"/>
                  <a:gd name="connsiteY12" fmla="*/ 1857876 h 1961992"/>
                  <a:gd name="connsiteX13" fmla="*/ 1086031 w 1962302"/>
                  <a:gd name="connsiteY13" fmla="*/ 1857876 h 1961992"/>
                  <a:gd name="connsiteX14" fmla="*/ 1858406 w 1962302"/>
                  <a:gd name="connsiteY14" fmla="*/ 1085615 h 1961992"/>
                  <a:gd name="connsiteX15" fmla="*/ 1858406 w 1962302"/>
                  <a:gd name="connsiteY15" fmla="*/ 875563 h 1961992"/>
                  <a:gd name="connsiteX16" fmla="*/ 1086031 w 1962302"/>
                  <a:gd name="connsiteY16" fmla="*/ 103303 h 1961992"/>
                  <a:gd name="connsiteX17" fmla="*/ 875921 w 1962302"/>
                  <a:gd name="connsiteY17" fmla="*/ 103303 h 196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962302" h="1961992">
                    <a:moveTo>
                      <a:pt x="60632" y="832602"/>
                    </a:moveTo>
                    <a:lnTo>
                      <a:pt x="832953" y="60368"/>
                    </a:lnTo>
                    <a:cubicBezTo>
                      <a:pt x="914025" y="-20665"/>
                      <a:pt x="1047927" y="-20665"/>
                      <a:pt x="1128972" y="60368"/>
                    </a:cubicBezTo>
                    <a:lnTo>
                      <a:pt x="1901347" y="832602"/>
                    </a:lnTo>
                    <a:cubicBezTo>
                      <a:pt x="1982392" y="913635"/>
                      <a:pt x="1982392" y="1047544"/>
                      <a:pt x="1901347" y="1128550"/>
                    </a:cubicBezTo>
                    <a:lnTo>
                      <a:pt x="1128972" y="1900811"/>
                    </a:lnTo>
                    <a:cubicBezTo>
                      <a:pt x="1047954" y="1981844"/>
                      <a:pt x="913998" y="1981844"/>
                      <a:pt x="832953" y="1900811"/>
                    </a:cubicBezTo>
                    <a:lnTo>
                      <a:pt x="60632" y="1128550"/>
                    </a:lnTo>
                    <a:cubicBezTo>
                      <a:pt x="-20440" y="1047517"/>
                      <a:pt x="-20440" y="913608"/>
                      <a:pt x="60632" y="832602"/>
                    </a:cubicBezTo>
                    <a:close/>
                    <a:moveTo>
                      <a:pt x="875921" y="103303"/>
                    </a:moveTo>
                    <a:lnTo>
                      <a:pt x="103573" y="875563"/>
                    </a:lnTo>
                    <a:cubicBezTo>
                      <a:pt x="46094" y="932980"/>
                      <a:pt x="46094" y="1028172"/>
                      <a:pt x="103573" y="1085615"/>
                    </a:cubicBezTo>
                    <a:lnTo>
                      <a:pt x="875921" y="1857876"/>
                    </a:lnTo>
                    <a:cubicBezTo>
                      <a:pt x="933373" y="1915319"/>
                      <a:pt x="1028607" y="1915319"/>
                      <a:pt x="1086031" y="1857876"/>
                    </a:cubicBezTo>
                    <a:lnTo>
                      <a:pt x="1858406" y="1085615"/>
                    </a:lnTo>
                    <a:cubicBezTo>
                      <a:pt x="1915858" y="1028172"/>
                      <a:pt x="1915858" y="932980"/>
                      <a:pt x="1858406" y="875563"/>
                    </a:cubicBezTo>
                    <a:lnTo>
                      <a:pt x="1086031" y="103303"/>
                    </a:lnTo>
                    <a:cubicBezTo>
                      <a:pt x="1028607" y="45832"/>
                      <a:pt x="933373" y="45832"/>
                      <a:pt x="875921" y="103303"/>
                    </a:cubicBezTo>
                    <a:close/>
                  </a:path>
                </a:pathLst>
              </a:custGeom>
              <a:solidFill>
                <a:srgbClr val="81BD41"/>
              </a:solidFill>
              <a:ln w="26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31" name="Freeform 50">
                <a:extLst>
                  <a:ext uri="{FF2B5EF4-FFF2-40B4-BE49-F238E27FC236}">
                    <a16:creationId xmlns:a16="http://schemas.microsoft.com/office/drawing/2014/main" id="{D115DC96-FE18-425F-82F5-5A1F1E26D4B3}"/>
                  </a:ext>
                </a:extLst>
              </p:cNvPr>
              <p:cNvSpPr/>
              <p:nvPr/>
            </p:nvSpPr>
            <p:spPr>
              <a:xfrm>
                <a:off x="2423947" y="4659141"/>
                <a:ext cx="1385900" cy="1409381"/>
              </a:xfrm>
              <a:custGeom>
                <a:avLst/>
                <a:gdLst>
                  <a:gd name="connsiteX0" fmla="*/ 60632 w 1962302"/>
                  <a:gd name="connsiteY0" fmla="*/ 832602 h 1961992"/>
                  <a:gd name="connsiteX1" fmla="*/ 832953 w 1962302"/>
                  <a:gd name="connsiteY1" fmla="*/ 60368 h 1961992"/>
                  <a:gd name="connsiteX2" fmla="*/ 1128972 w 1962302"/>
                  <a:gd name="connsiteY2" fmla="*/ 60368 h 1961992"/>
                  <a:gd name="connsiteX3" fmla="*/ 1901347 w 1962302"/>
                  <a:gd name="connsiteY3" fmla="*/ 832602 h 1961992"/>
                  <a:gd name="connsiteX4" fmla="*/ 1901347 w 1962302"/>
                  <a:gd name="connsiteY4" fmla="*/ 1128550 h 1961992"/>
                  <a:gd name="connsiteX5" fmla="*/ 1128972 w 1962302"/>
                  <a:gd name="connsiteY5" fmla="*/ 1900811 h 1961992"/>
                  <a:gd name="connsiteX6" fmla="*/ 832953 w 1962302"/>
                  <a:gd name="connsiteY6" fmla="*/ 1900811 h 1961992"/>
                  <a:gd name="connsiteX7" fmla="*/ 60632 w 1962302"/>
                  <a:gd name="connsiteY7" fmla="*/ 1128550 h 1961992"/>
                  <a:gd name="connsiteX8" fmla="*/ 60632 w 1962302"/>
                  <a:gd name="connsiteY8" fmla="*/ 832602 h 1961992"/>
                  <a:gd name="connsiteX9" fmla="*/ 875921 w 1962302"/>
                  <a:gd name="connsiteY9" fmla="*/ 103303 h 1961992"/>
                  <a:gd name="connsiteX10" fmla="*/ 103573 w 1962302"/>
                  <a:gd name="connsiteY10" fmla="*/ 875563 h 1961992"/>
                  <a:gd name="connsiteX11" fmla="*/ 103573 w 1962302"/>
                  <a:gd name="connsiteY11" fmla="*/ 1085615 h 1961992"/>
                  <a:gd name="connsiteX12" fmla="*/ 875921 w 1962302"/>
                  <a:gd name="connsiteY12" fmla="*/ 1857876 h 1961992"/>
                  <a:gd name="connsiteX13" fmla="*/ 1086031 w 1962302"/>
                  <a:gd name="connsiteY13" fmla="*/ 1857876 h 1961992"/>
                  <a:gd name="connsiteX14" fmla="*/ 1858406 w 1962302"/>
                  <a:gd name="connsiteY14" fmla="*/ 1085615 h 1961992"/>
                  <a:gd name="connsiteX15" fmla="*/ 1858406 w 1962302"/>
                  <a:gd name="connsiteY15" fmla="*/ 875563 h 1961992"/>
                  <a:gd name="connsiteX16" fmla="*/ 1086031 w 1962302"/>
                  <a:gd name="connsiteY16" fmla="*/ 103303 h 1961992"/>
                  <a:gd name="connsiteX17" fmla="*/ 875921 w 1962302"/>
                  <a:gd name="connsiteY17" fmla="*/ 103303 h 196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962302" h="1961992">
                    <a:moveTo>
                      <a:pt x="60632" y="832602"/>
                    </a:moveTo>
                    <a:lnTo>
                      <a:pt x="832953" y="60368"/>
                    </a:lnTo>
                    <a:cubicBezTo>
                      <a:pt x="914025" y="-20665"/>
                      <a:pt x="1047927" y="-20665"/>
                      <a:pt x="1128972" y="60368"/>
                    </a:cubicBezTo>
                    <a:lnTo>
                      <a:pt x="1901347" y="832602"/>
                    </a:lnTo>
                    <a:cubicBezTo>
                      <a:pt x="1982392" y="913635"/>
                      <a:pt x="1982392" y="1047544"/>
                      <a:pt x="1901347" y="1128550"/>
                    </a:cubicBezTo>
                    <a:lnTo>
                      <a:pt x="1128972" y="1900811"/>
                    </a:lnTo>
                    <a:cubicBezTo>
                      <a:pt x="1047954" y="1981844"/>
                      <a:pt x="913998" y="1981844"/>
                      <a:pt x="832953" y="1900811"/>
                    </a:cubicBezTo>
                    <a:lnTo>
                      <a:pt x="60632" y="1128550"/>
                    </a:lnTo>
                    <a:cubicBezTo>
                      <a:pt x="-20440" y="1047517"/>
                      <a:pt x="-20440" y="913608"/>
                      <a:pt x="60632" y="832602"/>
                    </a:cubicBezTo>
                    <a:close/>
                    <a:moveTo>
                      <a:pt x="875921" y="103303"/>
                    </a:moveTo>
                    <a:lnTo>
                      <a:pt x="103573" y="875563"/>
                    </a:lnTo>
                    <a:cubicBezTo>
                      <a:pt x="46094" y="932980"/>
                      <a:pt x="46094" y="1028172"/>
                      <a:pt x="103573" y="1085615"/>
                    </a:cubicBezTo>
                    <a:lnTo>
                      <a:pt x="875921" y="1857876"/>
                    </a:lnTo>
                    <a:cubicBezTo>
                      <a:pt x="933373" y="1915319"/>
                      <a:pt x="1028607" y="1915319"/>
                      <a:pt x="1086031" y="1857876"/>
                    </a:cubicBezTo>
                    <a:lnTo>
                      <a:pt x="1858406" y="1085615"/>
                    </a:lnTo>
                    <a:cubicBezTo>
                      <a:pt x="1915858" y="1028172"/>
                      <a:pt x="1915858" y="932980"/>
                      <a:pt x="1858406" y="875563"/>
                    </a:cubicBezTo>
                    <a:lnTo>
                      <a:pt x="1086031" y="103303"/>
                    </a:lnTo>
                    <a:cubicBezTo>
                      <a:pt x="1028607" y="45832"/>
                      <a:pt x="933373" y="45832"/>
                      <a:pt x="875921" y="103303"/>
                    </a:cubicBezTo>
                    <a:close/>
                  </a:path>
                </a:pathLst>
              </a:custGeom>
              <a:solidFill>
                <a:srgbClr val="81BD41"/>
              </a:solidFill>
              <a:ln w="26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+mj-lt"/>
                </a:endParaRPr>
              </a:p>
            </p:txBody>
          </p:sp>
          <p:pic>
            <p:nvPicPr>
              <p:cNvPr id="32" name="Graphic 31" descr="Hospital">
                <a:extLst>
                  <a:ext uri="{FF2B5EF4-FFF2-40B4-BE49-F238E27FC236}">
                    <a16:creationId xmlns:a16="http://schemas.microsoft.com/office/drawing/2014/main" id="{162EC960-F015-4555-92A7-5E37A327DD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802536" y="3416933"/>
                <a:ext cx="592154" cy="602282"/>
              </a:xfrm>
              <a:prstGeom prst="rect">
                <a:avLst/>
              </a:prstGeom>
            </p:spPr>
          </p:pic>
          <p:pic>
            <p:nvPicPr>
              <p:cNvPr id="33" name="Graphic 32" descr="Hospital">
                <a:extLst>
                  <a:ext uri="{FF2B5EF4-FFF2-40B4-BE49-F238E27FC236}">
                    <a16:creationId xmlns:a16="http://schemas.microsoft.com/office/drawing/2014/main" id="{522102FE-E2A8-4151-85E3-4755A2E492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820820" y="5028407"/>
                <a:ext cx="592154" cy="602282"/>
              </a:xfrm>
              <a:prstGeom prst="rect">
                <a:avLst/>
              </a:prstGeom>
            </p:spPr>
          </p:pic>
          <p:sp>
            <p:nvSpPr>
              <p:cNvPr id="34" name="Freeform 106">
                <a:extLst>
                  <a:ext uri="{FF2B5EF4-FFF2-40B4-BE49-F238E27FC236}">
                    <a16:creationId xmlns:a16="http://schemas.microsoft.com/office/drawing/2014/main" id="{0EF2C357-612F-4F35-B992-A695316F3E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37447" y="5079657"/>
                <a:ext cx="406588" cy="527722"/>
              </a:xfrm>
              <a:custGeom>
                <a:avLst/>
                <a:gdLst>
                  <a:gd name="T0" fmla="*/ 52 w 324"/>
                  <a:gd name="T1" fmla="*/ 270 h 418"/>
                  <a:gd name="T2" fmla="*/ 72 w 324"/>
                  <a:gd name="T3" fmla="*/ 27 h 418"/>
                  <a:gd name="T4" fmla="*/ 109 w 324"/>
                  <a:gd name="T5" fmla="*/ 8 h 418"/>
                  <a:gd name="T6" fmla="*/ 121 w 324"/>
                  <a:gd name="T7" fmla="*/ 18 h 418"/>
                  <a:gd name="T8" fmla="*/ 111 w 324"/>
                  <a:gd name="T9" fmla="*/ 32 h 418"/>
                  <a:gd name="T10" fmla="*/ 95 w 324"/>
                  <a:gd name="T11" fmla="*/ 44 h 418"/>
                  <a:gd name="T12" fmla="*/ 79 w 324"/>
                  <a:gd name="T13" fmla="*/ 42 h 418"/>
                  <a:gd name="T14" fmla="*/ 62 w 324"/>
                  <a:gd name="T15" fmla="*/ 35 h 418"/>
                  <a:gd name="T16" fmla="*/ 69 w 324"/>
                  <a:gd name="T17" fmla="*/ 31 h 418"/>
                  <a:gd name="T18" fmla="*/ 196 w 324"/>
                  <a:gd name="T19" fmla="*/ 207 h 418"/>
                  <a:gd name="T20" fmla="*/ 230 w 324"/>
                  <a:gd name="T21" fmla="*/ 201 h 418"/>
                  <a:gd name="T22" fmla="*/ 227 w 324"/>
                  <a:gd name="T23" fmla="*/ 216 h 418"/>
                  <a:gd name="T24" fmla="*/ 219 w 324"/>
                  <a:gd name="T25" fmla="*/ 247 h 418"/>
                  <a:gd name="T26" fmla="*/ 188 w 324"/>
                  <a:gd name="T27" fmla="*/ 239 h 418"/>
                  <a:gd name="T28" fmla="*/ 174 w 324"/>
                  <a:gd name="T29" fmla="*/ 234 h 418"/>
                  <a:gd name="T30" fmla="*/ 196 w 324"/>
                  <a:gd name="T31" fmla="*/ 207 h 418"/>
                  <a:gd name="T32" fmla="*/ 110 w 324"/>
                  <a:gd name="T33" fmla="*/ 108 h 418"/>
                  <a:gd name="T34" fmla="*/ 157 w 324"/>
                  <a:gd name="T35" fmla="*/ 219 h 418"/>
                  <a:gd name="T36" fmla="*/ 137 w 324"/>
                  <a:gd name="T37" fmla="*/ 179 h 418"/>
                  <a:gd name="T38" fmla="*/ 115 w 324"/>
                  <a:gd name="T39" fmla="*/ 141 h 418"/>
                  <a:gd name="T40" fmla="*/ 79 w 324"/>
                  <a:gd name="T41" fmla="*/ 78 h 418"/>
                  <a:gd name="T42" fmla="*/ 133 w 324"/>
                  <a:gd name="T43" fmla="*/ 38 h 418"/>
                  <a:gd name="T44" fmla="*/ 194 w 324"/>
                  <a:gd name="T45" fmla="*/ 129 h 418"/>
                  <a:gd name="T46" fmla="*/ 216 w 324"/>
                  <a:gd name="T47" fmla="*/ 168 h 418"/>
                  <a:gd name="T48" fmla="*/ 217 w 324"/>
                  <a:gd name="T49" fmla="*/ 184 h 418"/>
                  <a:gd name="T50" fmla="*/ 157 w 324"/>
                  <a:gd name="T51" fmla="*/ 219 h 418"/>
                  <a:gd name="T52" fmla="*/ 181 w 324"/>
                  <a:gd name="T53" fmla="*/ 136 h 418"/>
                  <a:gd name="T54" fmla="*/ 95 w 324"/>
                  <a:gd name="T55" fmla="*/ 77 h 418"/>
                  <a:gd name="T56" fmla="*/ 127 w 324"/>
                  <a:gd name="T57" fmla="*/ 133 h 418"/>
                  <a:gd name="T58" fmla="*/ 188 w 324"/>
                  <a:gd name="T59" fmla="*/ 149 h 418"/>
                  <a:gd name="T60" fmla="*/ 165 w 324"/>
                  <a:gd name="T61" fmla="*/ 198 h 418"/>
                  <a:gd name="T62" fmla="*/ 188 w 324"/>
                  <a:gd name="T63" fmla="*/ 149 h 418"/>
                  <a:gd name="T64" fmla="*/ 49 w 324"/>
                  <a:gd name="T65" fmla="*/ 332 h 418"/>
                  <a:gd name="T66" fmla="*/ 66 w 324"/>
                  <a:gd name="T67" fmla="*/ 134 h 418"/>
                  <a:gd name="T68" fmla="*/ 52 w 324"/>
                  <a:gd name="T69" fmla="*/ 251 h 418"/>
                  <a:gd name="T70" fmla="*/ 206 w 324"/>
                  <a:gd name="T71" fmla="*/ 319 h 418"/>
                  <a:gd name="T72" fmla="*/ 168 w 324"/>
                  <a:gd name="T73" fmla="*/ 300 h 418"/>
                  <a:gd name="T74" fmla="*/ 311 w 324"/>
                  <a:gd name="T75" fmla="*/ 281 h 418"/>
                  <a:gd name="T76" fmla="*/ 280 w 324"/>
                  <a:gd name="T77" fmla="*/ 300 h 418"/>
                  <a:gd name="T78" fmla="*/ 200 w 324"/>
                  <a:gd name="T79" fmla="*/ 400 h 418"/>
                  <a:gd name="T80" fmla="*/ 311 w 324"/>
                  <a:gd name="T81" fmla="*/ 418 h 418"/>
                  <a:gd name="T82" fmla="*/ 18 w 324"/>
                  <a:gd name="T83" fmla="*/ 400 h 418"/>
                  <a:gd name="T84" fmla="*/ 262 w 324"/>
                  <a:gd name="T85" fmla="*/ 300 h 418"/>
                  <a:gd name="T86" fmla="*/ 262 w 324"/>
                  <a:gd name="T87" fmla="*/ 300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4" h="418">
                    <a:moveTo>
                      <a:pt x="52" y="313"/>
                    </a:moveTo>
                    <a:cubicBezTo>
                      <a:pt x="81" y="313"/>
                      <a:pt x="81" y="270"/>
                      <a:pt x="52" y="270"/>
                    </a:cubicBezTo>
                    <a:cubicBezTo>
                      <a:pt x="23" y="270"/>
                      <a:pt x="23" y="313"/>
                      <a:pt x="52" y="313"/>
                    </a:cubicBezTo>
                    <a:close/>
                    <a:moveTo>
                      <a:pt x="72" y="27"/>
                    </a:moveTo>
                    <a:cubicBezTo>
                      <a:pt x="104" y="9"/>
                      <a:pt x="104" y="9"/>
                      <a:pt x="104" y="9"/>
                    </a:cubicBezTo>
                    <a:cubicBezTo>
                      <a:pt x="106" y="8"/>
                      <a:pt x="108" y="7"/>
                      <a:pt x="109" y="8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22" y="0"/>
                      <a:pt x="129" y="13"/>
                      <a:pt x="121" y="18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11" y="34"/>
                      <a:pt x="109" y="36"/>
                      <a:pt x="107" y="37"/>
                    </a:cubicBezTo>
                    <a:cubicBezTo>
                      <a:pt x="95" y="44"/>
                      <a:pt x="95" y="44"/>
                      <a:pt x="95" y="44"/>
                    </a:cubicBezTo>
                    <a:cubicBezTo>
                      <a:pt x="93" y="45"/>
                      <a:pt x="91" y="46"/>
                      <a:pt x="89" y="45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61" y="52"/>
                      <a:pt x="54" y="40"/>
                      <a:pt x="62" y="35"/>
                    </a:cubicBezTo>
                    <a:cubicBezTo>
                      <a:pt x="69" y="31"/>
                      <a:pt x="69" y="31"/>
                      <a:pt x="69" y="31"/>
                    </a:cubicBezTo>
                    <a:cubicBezTo>
                      <a:pt x="69" y="31"/>
                      <a:pt x="69" y="31"/>
                      <a:pt x="69" y="31"/>
                    </a:cubicBezTo>
                    <a:cubicBezTo>
                      <a:pt x="69" y="29"/>
                      <a:pt x="71" y="28"/>
                      <a:pt x="72" y="27"/>
                    </a:cubicBezTo>
                    <a:close/>
                    <a:moveTo>
                      <a:pt x="196" y="207"/>
                    </a:moveTo>
                    <a:cubicBezTo>
                      <a:pt x="226" y="189"/>
                      <a:pt x="226" y="189"/>
                      <a:pt x="226" y="189"/>
                    </a:cubicBezTo>
                    <a:cubicBezTo>
                      <a:pt x="228" y="193"/>
                      <a:pt x="230" y="197"/>
                      <a:pt x="230" y="201"/>
                    </a:cubicBezTo>
                    <a:cubicBezTo>
                      <a:pt x="238" y="204"/>
                      <a:pt x="249" y="206"/>
                      <a:pt x="246" y="215"/>
                    </a:cubicBezTo>
                    <a:cubicBezTo>
                      <a:pt x="243" y="223"/>
                      <a:pt x="234" y="218"/>
                      <a:pt x="227" y="216"/>
                    </a:cubicBezTo>
                    <a:cubicBezTo>
                      <a:pt x="225" y="221"/>
                      <a:pt x="222" y="226"/>
                      <a:pt x="217" y="230"/>
                    </a:cubicBezTo>
                    <a:cubicBezTo>
                      <a:pt x="220" y="234"/>
                      <a:pt x="226" y="242"/>
                      <a:pt x="219" y="247"/>
                    </a:cubicBezTo>
                    <a:cubicBezTo>
                      <a:pt x="211" y="251"/>
                      <a:pt x="207" y="242"/>
                      <a:pt x="205" y="237"/>
                    </a:cubicBezTo>
                    <a:cubicBezTo>
                      <a:pt x="199" y="239"/>
                      <a:pt x="193" y="240"/>
                      <a:pt x="188" y="239"/>
                    </a:cubicBezTo>
                    <a:cubicBezTo>
                      <a:pt x="187" y="245"/>
                      <a:pt x="186" y="256"/>
                      <a:pt x="177" y="254"/>
                    </a:cubicBezTo>
                    <a:cubicBezTo>
                      <a:pt x="168" y="253"/>
                      <a:pt x="172" y="242"/>
                      <a:pt x="174" y="234"/>
                    </a:cubicBezTo>
                    <a:cubicBezTo>
                      <a:pt x="171" y="231"/>
                      <a:pt x="168" y="228"/>
                      <a:pt x="165" y="225"/>
                    </a:cubicBezTo>
                    <a:cubicBezTo>
                      <a:pt x="196" y="207"/>
                      <a:pt x="196" y="207"/>
                      <a:pt x="196" y="207"/>
                    </a:cubicBezTo>
                    <a:close/>
                    <a:moveTo>
                      <a:pt x="110" y="126"/>
                    </a:moveTo>
                    <a:cubicBezTo>
                      <a:pt x="122" y="126"/>
                      <a:pt x="122" y="108"/>
                      <a:pt x="110" y="108"/>
                    </a:cubicBezTo>
                    <a:cubicBezTo>
                      <a:pt x="98" y="108"/>
                      <a:pt x="98" y="126"/>
                      <a:pt x="110" y="126"/>
                    </a:cubicBezTo>
                    <a:close/>
                    <a:moveTo>
                      <a:pt x="157" y="219"/>
                    </a:moveTo>
                    <a:cubicBezTo>
                      <a:pt x="150" y="223"/>
                      <a:pt x="139" y="212"/>
                      <a:pt x="152" y="205"/>
                    </a:cubicBezTo>
                    <a:cubicBezTo>
                      <a:pt x="137" y="179"/>
                      <a:pt x="137" y="179"/>
                      <a:pt x="137" y="179"/>
                    </a:cubicBezTo>
                    <a:cubicBezTo>
                      <a:pt x="125" y="186"/>
                      <a:pt x="118" y="173"/>
                      <a:pt x="130" y="166"/>
                    </a:cubicBezTo>
                    <a:cubicBezTo>
                      <a:pt x="115" y="141"/>
                      <a:pt x="115" y="141"/>
                      <a:pt x="115" y="141"/>
                    </a:cubicBezTo>
                    <a:cubicBezTo>
                      <a:pt x="92" y="145"/>
                      <a:pt x="77" y="119"/>
                      <a:pt x="92" y="101"/>
                    </a:cubicBezTo>
                    <a:cubicBezTo>
                      <a:pt x="79" y="78"/>
                      <a:pt x="79" y="78"/>
                      <a:pt x="79" y="78"/>
                    </a:cubicBezTo>
                    <a:cubicBezTo>
                      <a:pt x="77" y="74"/>
                      <a:pt x="78" y="70"/>
                      <a:pt x="81" y="68"/>
                    </a:cubicBezTo>
                    <a:cubicBezTo>
                      <a:pt x="133" y="38"/>
                      <a:pt x="133" y="38"/>
                      <a:pt x="133" y="38"/>
                    </a:cubicBezTo>
                    <a:cubicBezTo>
                      <a:pt x="136" y="36"/>
                      <a:pt x="141" y="37"/>
                      <a:pt x="143" y="41"/>
                    </a:cubicBezTo>
                    <a:cubicBezTo>
                      <a:pt x="194" y="129"/>
                      <a:pt x="194" y="129"/>
                      <a:pt x="194" y="129"/>
                    </a:cubicBezTo>
                    <a:cubicBezTo>
                      <a:pt x="205" y="122"/>
                      <a:pt x="213" y="135"/>
                      <a:pt x="201" y="142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29" y="161"/>
                      <a:pt x="233" y="175"/>
                      <a:pt x="226" y="179"/>
                    </a:cubicBezTo>
                    <a:cubicBezTo>
                      <a:pt x="217" y="184"/>
                      <a:pt x="217" y="184"/>
                      <a:pt x="217" y="184"/>
                    </a:cubicBezTo>
                    <a:cubicBezTo>
                      <a:pt x="217" y="184"/>
                      <a:pt x="217" y="184"/>
                      <a:pt x="217" y="184"/>
                    </a:cubicBezTo>
                    <a:cubicBezTo>
                      <a:pt x="157" y="219"/>
                      <a:pt x="157" y="219"/>
                      <a:pt x="157" y="219"/>
                    </a:cubicBezTo>
                    <a:close/>
                    <a:moveTo>
                      <a:pt x="142" y="159"/>
                    </a:moveTo>
                    <a:cubicBezTo>
                      <a:pt x="181" y="136"/>
                      <a:pt x="181" y="136"/>
                      <a:pt x="181" y="136"/>
                    </a:cubicBezTo>
                    <a:cubicBezTo>
                      <a:pt x="134" y="55"/>
                      <a:pt x="134" y="55"/>
                      <a:pt x="134" y="55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27" y="89"/>
                      <a:pt x="143" y="116"/>
                      <a:pt x="127" y="133"/>
                    </a:cubicBezTo>
                    <a:cubicBezTo>
                      <a:pt x="142" y="159"/>
                      <a:pt x="142" y="159"/>
                      <a:pt x="142" y="159"/>
                    </a:cubicBezTo>
                    <a:close/>
                    <a:moveTo>
                      <a:pt x="188" y="149"/>
                    </a:moveTo>
                    <a:cubicBezTo>
                      <a:pt x="150" y="171"/>
                      <a:pt x="150" y="171"/>
                      <a:pt x="150" y="171"/>
                    </a:cubicBezTo>
                    <a:cubicBezTo>
                      <a:pt x="165" y="198"/>
                      <a:pt x="165" y="198"/>
                      <a:pt x="165" y="198"/>
                    </a:cubicBezTo>
                    <a:cubicBezTo>
                      <a:pt x="203" y="175"/>
                      <a:pt x="203" y="175"/>
                      <a:pt x="203" y="175"/>
                    </a:cubicBezTo>
                    <a:cubicBezTo>
                      <a:pt x="188" y="149"/>
                      <a:pt x="188" y="149"/>
                      <a:pt x="188" y="149"/>
                    </a:cubicBezTo>
                    <a:close/>
                    <a:moveTo>
                      <a:pt x="109" y="400"/>
                    </a:moveTo>
                    <a:cubicBezTo>
                      <a:pt x="86" y="379"/>
                      <a:pt x="65" y="356"/>
                      <a:pt x="49" y="332"/>
                    </a:cubicBezTo>
                    <a:cubicBezTo>
                      <a:pt x="16" y="329"/>
                      <a:pt x="0" y="289"/>
                      <a:pt x="22" y="265"/>
                    </a:cubicBezTo>
                    <a:cubicBezTo>
                      <a:pt x="15" y="222"/>
                      <a:pt x="26" y="178"/>
                      <a:pt x="66" y="134"/>
                    </a:cubicBezTo>
                    <a:cubicBezTo>
                      <a:pt x="79" y="121"/>
                      <a:pt x="96" y="140"/>
                      <a:pt x="86" y="150"/>
                    </a:cubicBezTo>
                    <a:cubicBezTo>
                      <a:pt x="54" y="185"/>
                      <a:pt x="46" y="219"/>
                      <a:pt x="52" y="251"/>
                    </a:cubicBezTo>
                    <a:cubicBezTo>
                      <a:pt x="85" y="251"/>
                      <a:pt x="104" y="289"/>
                      <a:pt x="84" y="315"/>
                    </a:cubicBezTo>
                    <a:cubicBezTo>
                      <a:pt x="117" y="353"/>
                      <a:pt x="163" y="375"/>
                      <a:pt x="206" y="319"/>
                    </a:cubicBezTo>
                    <a:cubicBezTo>
                      <a:pt x="203" y="313"/>
                      <a:pt x="200" y="307"/>
                      <a:pt x="200" y="300"/>
                    </a:cubicBezTo>
                    <a:cubicBezTo>
                      <a:pt x="168" y="300"/>
                      <a:pt x="168" y="300"/>
                      <a:pt x="168" y="300"/>
                    </a:cubicBezTo>
                    <a:cubicBezTo>
                      <a:pt x="156" y="300"/>
                      <a:pt x="156" y="281"/>
                      <a:pt x="168" y="281"/>
                    </a:cubicBezTo>
                    <a:cubicBezTo>
                      <a:pt x="311" y="281"/>
                      <a:pt x="311" y="281"/>
                      <a:pt x="311" y="281"/>
                    </a:cubicBezTo>
                    <a:cubicBezTo>
                      <a:pt x="324" y="281"/>
                      <a:pt x="324" y="300"/>
                      <a:pt x="311" y="300"/>
                    </a:cubicBezTo>
                    <a:cubicBezTo>
                      <a:pt x="280" y="300"/>
                      <a:pt x="280" y="300"/>
                      <a:pt x="280" y="300"/>
                    </a:cubicBezTo>
                    <a:cubicBezTo>
                      <a:pt x="278" y="331"/>
                      <a:pt x="247" y="337"/>
                      <a:pt x="247" y="337"/>
                    </a:cubicBezTo>
                    <a:cubicBezTo>
                      <a:pt x="200" y="400"/>
                      <a:pt x="200" y="400"/>
                      <a:pt x="200" y="400"/>
                    </a:cubicBezTo>
                    <a:cubicBezTo>
                      <a:pt x="311" y="400"/>
                      <a:pt x="311" y="400"/>
                      <a:pt x="311" y="400"/>
                    </a:cubicBezTo>
                    <a:cubicBezTo>
                      <a:pt x="324" y="400"/>
                      <a:pt x="324" y="418"/>
                      <a:pt x="311" y="418"/>
                    </a:cubicBezTo>
                    <a:cubicBezTo>
                      <a:pt x="18" y="418"/>
                      <a:pt x="18" y="418"/>
                      <a:pt x="18" y="418"/>
                    </a:cubicBezTo>
                    <a:cubicBezTo>
                      <a:pt x="6" y="418"/>
                      <a:pt x="6" y="400"/>
                      <a:pt x="18" y="400"/>
                    </a:cubicBezTo>
                    <a:cubicBezTo>
                      <a:pt x="109" y="400"/>
                      <a:pt x="109" y="400"/>
                      <a:pt x="109" y="400"/>
                    </a:cubicBezTo>
                    <a:close/>
                    <a:moveTo>
                      <a:pt x="262" y="300"/>
                    </a:moveTo>
                    <a:cubicBezTo>
                      <a:pt x="218" y="300"/>
                      <a:pt x="218" y="300"/>
                      <a:pt x="218" y="300"/>
                    </a:cubicBezTo>
                    <a:cubicBezTo>
                      <a:pt x="221" y="325"/>
                      <a:pt x="258" y="325"/>
                      <a:pt x="262" y="300"/>
                    </a:cubicBezTo>
                    <a:close/>
                  </a:path>
                </a:pathLst>
              </a:custGeom>
              <a:solidFill>
                <a:srgbClr val="752E8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5" name="Freeform 106">
                <a:extLst>
                  <a:ext uri="{FF2B5EF4-FFF2-40B4-BE49-F238E27FC236}">
                    <a16:creationId xmlns:a16="http://schemas.microsoft.com/office/drawing/2014/main" id="{88C9DA2D-260F-4B1A-A6E9-893278105E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80415" y="1778159"/>
                <a:ext cx="406588" cy="527722"/>
              </a:xfrm>
              <a:custGeom>
                <a:avLst/>
                <a:gdLst>
                  <a:gd name="T0" fmla="*/ 52 w 324"/>
                  <a:gd name="T1" fmla="*/ 270 h 418"/>
                  <a:gd name="T2" fmla="*/ 72 w 324"/>
                  <a:gd name="T3" fmla="*/ 27 h 418"/>
                  <a:gd name="T4" fmla="*/ 109 w 324"/>
                  <a:gd name="T5" fmla="*/ 8 h 418"/>
                  <a:gd name="T6" fmla="*/ 121 w 324"/>
                  <a:gd name="T7" fmla="*/ 18 h 418"/>
                  <a:gd name="T8" fmla="*/ 111 w 324"/>
                  <a:gd name="T9" fmla="*/ 32 h 418"/>
                  <a:gd name="T10" fmla="*/ 95 w 324"/>
                  <a:gd name="T11" fmla="*/ 44 h 418"/>
                  <a:gd name="T12" fmla="*/ 79 w 324"/>
                  <a:gd name="T13" fmla="*/ 42 h 418"/>
                  <a:gd name="T14" fmla="*/ 62 w 324"/>
                  <a:gd name="T15" fmla="*/ 35 h 418"/>
                  <a:gd name="T16" fmla="*/ 69 w 324"/>
                  <a:gd name="T17" fmla="*/ 31 h 418"/>
                  <a:gd name="T18" fmla="*/ 196 w 324"/>
                  <a:gd name="T19" fmla="*/ 207 h 418"/>
                  <a:gd name="T20" fmla="*/ 230 w 324"/>
                  <a:gd name="T21" fmla="*/ 201 h 418"/>
                  <a:gd name="T22" fmla="*/ 227 w 324"/>
                  <a:gd name="T23" fmla="*/ 216 h 418"/>
                  <a:gd name="T24" fmla="*/ 219 w 324"/>
                  <a:gd name="T25" fmla="*/ 247 h 418"/>
                  <a:gd name="T26" fmla="*/ 188 w 324"/>
                  <a:gd name="T27" fmla="*/ 239 h 418"/>
                  <a:gd name="T28" fmla="*/ 174 w 324"/>
                  <a:gd name="T29" fmla="*/ 234 h 418"/>
                  <a:gd name="T30" fmla="*/ 196 w 324"/>
                  <a:gd name="T31" fmla="*/ 207 h 418"/>
                  <a:gd name="T32" fmla="*/ 110 w 324"/>
                  <a:gd name="T33" fmla="*/ 108 h 418"/>
                  <a:gd name="T34" fmla="*/ 157 w 324"/>
                  <a:gd name="T35" fmla="*/ 219 h 418"/>
                  <a:gd name="T36" fmla="*/ 137 w 324"/>
                  <a:gd name="T37" fmla="*/ 179 h 418"/>
                  <a:gd name="T38" fmla="*/ 115 w 324"/>
                  <a:gd name="T39" fmla="*/ 141 h 418"/>
                  <a:gd name="T40" fmla="*/ 79 w 324"/>
                  <a:gd name="T41" fmla="*/ 78 h 418"/>
                  <a:gd name="T42" fmla="*/ 133 w 324"/>
                  <a:gd name="T43" fmla="*/ 38 h 418"/>
                  <a:gd name="T44" fmla="*/ 194 w 324"/>
                  <a:gd name="T45" fmla="*/ 129 h 418"/>
                  <a:gd name="T46" fmla="*/ 216 w 324"/>
                  <a:gd name="T47" fmla="*/ 168 h 418"/>
                  <a:gd name="T48" fmla="*/ 217 w 324"/>
                  <a:gd name="T49" fmla="*/ 184 h 418"/>
                  <a:gd name="T50" fmla="*/ 157 w 324"/>
                  <a:gd name="T51" fmla="*/ 219 h 418"/>
                  <a:gd name="T52" fmla="*/ 181 w 324"/>
                  <a:gd name="T53" fmla="*/ 136 h 418"/>
                  <a:gd name="T54" fmla="*/ 95 w 324"/>
                  <a:gd name="T55" fmla="*/ 77 h 418"/>
                  <a:gd name="T56" fmla="*/ 127 w 324"/>
                  <a:gd name="T57" fmla="*/ 133 h 418"/>
                  <a:gd name="T58" fmla="*/ 188 w 324"/>
                  <a:gd name="T59" fmla="*/ 149 h 418"/>
                  <a:gd name="T60" fmla="*/ 165 w 324"/>
                  <a:gd name="T61" fmla="*/ 198 h 418"/>
                  <a:gd name="T62" fmla="*/ 188 w 324"/>
                  <a:gd name="T63" fmla="*/ 149 h 418"/>
                  <a:gd name="T64" fmla="*/ 49 w 324"/>
                  <a:gd name="T65" fmla="*/ 332 h 418"/>
                  <a:gd name="T66" fmla="*/ 66 w 324"/>
                  <a:gd name="T67" fmla="*/ 134 h 418"/>
                  <a:gd name="T68" fmla="*/ 52 w 324"/>
                  <a:gd name="T69" fmla="*/ 251 h 418"/>
                  <a:gd name="T70" fmla="*/ 206 w 324"/>
                  <a:gd name="T71" fmla="*/ 319 h 418"/>
                  <a:gd name="T72" fmla="*/ 168 w 324"/>
                  <a:gd name="T73" fmla="*/ 300 h 418"/>
                  <a:gd name="T74" fmla="*/ 311 w 324"/>
                  <a:gd name="T75" fmla="*/ 281 h 418"/>
                  <a:gd name="T76" fmla="*/ 280 w 324"/>
                  <a:gd name="T77" fmla="*/ 300 h 418"/>
                  <a:gd name="T78" fmla="*/ 200 w 324"/>
                  <a:gd name="T79" fmla="*/ 400 h 418"/>
                  <a:gd name="T80" fmla="*/ 311 w 324"/>
                  <a:gd name="T81" fmla="*/ 418 h 418"/>
                  <a:gd name="T82" fmla="*/ 18 w 324"/>
                  <a:gd name="T83" fmla="*/ 400 h 418"/>
                  <a:gd name="T84" fmla="*/ 262 w 324"/>
                  <a:gd name="T85" fmla="*/ 300 h 418"/>
                  <a:gd name="T86" fmla="*/ 262 w 324"/>
                  <a:gd name="T87" fmla="*/ 300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4" h="418">
                    <a:moveTo>
                      <a:pt x="52" y="313"/>
                    </a:moveTo>
                    <a:cubicBezTo>
                      <a:pt x="81" y="313"/>
                      <a:pt x="81" y="270"/>
                      <a:pt x="52" y="270"/>
                    </a:cubicBezTo>
                    <a:cubicBezTo>
                      <a:pt x="23" y="270"/>
                      <a:pt x="23" y="313"/>
                      <a:pt x="52" y="313"/>
                    </a:cubicBezTo>
                    <a:close/>
                    <a:moveTo>
                      <a:pt x="72" y="27"/>
                    </a:moveTo>
                    <a:cubicBezTo>
                      <a:pt x="104" y="9"/>
                      <a:pt x="104" y="9"/>
                      <a:pt x="104" y="9"/>
                    </a:cubicBezTo>
                    <a:cubicBezTo>
                      <a:pt x="106" y="8"/>
                      <a:pt x="108" y="7"/>
                      <a:pt x="109" y="8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22" y="0"/>
                      <a:pt x="129" y="13"/>
                      <a:pt x="121" y="18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11" y="34"/>
                      <a:pt x="109" y="36"/>
                      <a:pt x="107" y="37"/>
                    </a:cubicBezTo>
                    <a:cubicBezTo>
                      <a:pt x="95" y="44"/>
                      <a:pt x="95" y="44"/>
                      <a:pt x="95" y="44"/>
                    </a:cubicBezTo>
                    <a:cubicBezTo>
                      <a:pt x="93" y="45"/>
                      <a:pt x="91" y="46"/>
                      <a:pt x="89" y="45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61" y="52"/>
                      <a:pt x="54" y="40"/>
                      <a:pt x="62" y="35"/>
                    </a:cubicBezTo>
                    <a:cubicBezTo>
                      <a:pt x="69" y="31"/>
                      <a:pt x="69" y="31"/>
                      <a:pt x="69" y="31"/>
                    </a:cubicBezTo>
                    <a:cubicBezTo>
                      <a:pt x="69" y="31"/>
                      <a:pt x="69" y="31"/>
                      <a:pt x="69" y="31"/>
                    </a:cubicBezTo>
                    <a:cubicBezTo>
                      <a:pt x="69" y="29"/>
                      <a:pt x="71" y="28"/>
                      <a:pt x="72" y="27"/>
                    </a:cubicBezTo>
                    <a:close/>
                    <a:moveTo>
                      <a:pt x="196" y="207"/>
                    </a:moveTo>
                    <a:cubicBezTo>
                      <a:pt x="226" y="189"/>
                      <a:pt x="226" y="189"/>
                      <a:pt x="226" y="189"/>
                    </a:cubicBezTo>
                    <a:cubicBezTo>
                      <a:pt x="228" y="193"/>
                      <a:pt x="230" y="197"/>
                      <a:pt x="230" y="201"/>
                    </a:cubicBezTo>
                    <a:cubicBezTo>
                      <a:pt x="238" y="204"/>
                      <a:pt x="249" y="206"/>
                      <a:pt x="246" y="215"/>
                    </a:cubicBezTo>
                    <a:cubicBezTo>
                      <a:pt x="243" y="223"/>
                      <a:pt x="234" y="218"/>
                      <a:pt x="227" y="216"/>
                    </a:cubicBezTo>
                    <a:cubicBezTo>
                      <a:pt x="225" y="221"/>
                      <a:pt x="222" y="226"/>
                      <a:pt x="217" y="230"/>
                    </a:cubicBezTo>
                    <a:cubicBezTo>
                      <a:pt x="220" y="234"/>
                      <a:pt x="226" y="242"/>
                      <a:pt x="219" y="247"/>
                    </a:cubicBezTo>
                    <a:cubicBezTo>
                      <a:pt x="211" y="251"/>
                      <a:pt x="207" y="242"/>
                      <a:pt x="205" y="237"/>
                    </a:cubicBezTo>
                    <a:cubicBezTo>
                      <a:pt x="199" y="239"/>
                      <a:pt x="193" y="240"/>
                      <a:pt x="188" y="239"/>
                    </a:cubicBezTo>
                    <a:cubicBezTo>
                      <a:pt x="187" y="245"/>
                      <a:pt x="186" y="256"/>
                      <a:pt x="177" y="254"/>
                    </a:cubicBezTo>
                    <a:cubicBezTo>
                      <a:pt x="168" y="253"/>
                      <a:pt x="172" y="242"/>
                      <a:pt x="174" y="234"/>
                    </a:cubicBezTo>
                    <a:cubicBezTo>
                      <a:pt x="171" y="231"/>
                      <a:pt x="168" y="228"/>
                      <a:pt x="165" y="225"/>
                    </a:cubicBezTo>
                    <a:cubicBezTo>
                      <a:pt x="196" y="207"/>
                      <a:pt x="196" y="207"/>
                      <a:pt x="196" y="207"/>
                    </a:cubicBezTo>
                    <a:close/>
                    <a:moveTo>
                      <a:pt x="110" y="126"/>
                    </a:moveTo>
                    <a:cubicBezTo>
                      <a:pt x="122" y="126"/>
                      <a:pt x="122" y="108"/>
                      <a:pt x="110" y="108"/>
                    </a:cubicBezTo>
                    <a:cubicBezTo>
                      <a:pt x="98" y="108"/>
                      <a:pt x="98" y="126"/>
                      <a:pt x="110" y="126"/>
                    </a:cubicBezTo>
                    <a:close/>
                    <a:moveTo>
                      <a:pt x="157" y="219"/>
                    </a:moveTo>
                    <a:cubicBezTo>
                      <a:pt x="150" y="223"/>
                      <a:pt x="139" y="212"/>
                      <a:pt x="152" y="205"/>
                    </a:cubicBezTo>
                    <a:cubicBezTo>
                      <a:pt x="137" y="179"/>
                      <a:pt x="137" y="179"/>
                      <a:pt x="137" y="179"/>
                    </a:cubicBezTo>
                    <a:cubicBezTo>
                      <a:pt x="125" y="186"/>
                      <a:pt x="118" y="173"/>
                      <a:pt x="130" y="166"/>
                    </a:cubicBezTo>
                    <a:cubicBezTo>
                      <a:pt x="115" y="141"/>
                      <a:pt x="115" y="141"/>
                      <a:pt x="115" y="141"/>
                    </a:cubicBezTo>
                    <a:cubicBezTo>
                      <a:pt x="92" y="145"/>
                      <a:pt x="77" y="119"/>
                      <a:pt x="92" y="101"/>
                    </a:cubicBezTo>
                    <a:cubicBezTo>
                      <a:pt x="79" y="78"/>
                      <a:pt x="79" y="78"/>
                      <a:pt x="79" y="78"/>
                    </a:cubicBezTo>
                    <a:cubicBezTo>
                      <a:pt x="77" y="74"/>
                      <a:pt x="78" y="70"/>
                      <a:pt x="81" y="68"/>
                    </a:cubicBezTo>
                    <a:cubicBezTo>
                      <a:pt x="133" y="38"/>
                      <a:pt x="133" y="38"/>
                      <a:pt x="133" y="38"/>
                    </a:cubicBezTo>
                    <a:cubicBezTo>
                      <a:pt x="136" y="36"/>
                      <a:pt x="141" y="37"/>
                      <a:pt x="143" y="41"/>
                    </a:cubicBezTo>
                    <a:cubicBezTo>
                      <a:pt x="194" y="129"/>
                      <a:pt x="194" y="129"/>
                      <a:pt x="194" y="129"/>
                    </a:cubicBezTo>
                    <a:cubicBezTo>
                      <a:pt x="205" y="122"/>
                      <a:pt x="213" y="135"/>
                      <a:pt x="201" y="142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29" y="161"/>
                      <a:pt x="233" y="175"/>
                      <a:pt x="226" y="179"/>
                    </a:cubicBezTo>
                    <a:cubicBezTo>
                      <a:pt x="217" y="184"/>
                      <a:pt x="217" y="184"/>
                      <a:pt x="217" y="184"/>
                    </a:cubicBezTo>
                    <a:cubicBezTo>
                      <a:pt x="217" y="184"/>
                      <a:pt x="217" y="184"/>
                      <a:pt x="217" y="184"/>
                    </a:cubicBezTo>
                    <a:cubicBezTo>
                      <a:pt x="157" y="219"/>
                      <a:pt x="157" y="219"/>
                      <a:pt x="157" y="219"/>
                    </a:cubicBezTo>
                    <a:close/>
                    <a:moveTo>
                      <a:pt x="142" y="159"/>
                    </a:moveTo>
                    <a:cubicBezTo>
                      <a:pt x="181" y="136"/>
                      <a:pt x="181" y="136"/>
                      <a:pt x="181" y="136"/>
                    </a:cubicBezTo>
                    <a:cubicBezTo>
                      <a:pt x="134" y="55"/>
                      <a:pt x="134" y="55"/>
                      <a:pt x="134" y="55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27" y="89"/>
                      <a:pt x="143" y="116"/>
                      <a:pt x="127" y="133"/>
                    </a:cubicBezTo>
                    <a:cubicBezTo>
                      <a:pt x="142" y="159"/>
                      <a:pt x="142" y="159"/>
                      <a:pt x="142" y="159"/>
                    </a:cubicBezTo>
                    <a:close/>
                    <a:moveTo>
                      <a:pt x="188" y="149"/>
                    </a:moveTo>
                    <a:cubicBezTo>
                      <a:pt x="150" y="171"/>
                      <a:pt x="150" y="171"/>
                      <a:pt x="150" y="171"/>
                    </a:cubicBezTo>
                    <a:cubicBezTo>
                      <a:pt x="165" y="198"/>
                      <a:pt x="165" y="198"/>
                      <a:pt x="165" y="198"/>
                    </a:cubicBezTo>
                    <a:cubicBezTo>
                      <a:pt x="203" y="175"/>
                      <a:pt x="203" y="175"/>
                      <a:pt x="203" y="175"/>
                    </a:cubicBezTo>
                    <a:cubicBezTo>
                      <a:pt x="188" y="149"/>
                      <a:pt x="188" y="149"/>
                      <a:pt x="188" y="149"/>
                    </a:cubicBezTo>
                    <a:close/>
                    <a:moveTo>
                      <a:pt x="109" y="400"/>
                    </a:moveTo>
                    <a:cubicBezTo>
                      <a:pt x="86" y="379"/>
                      <a:pt x="65" y="356"/>
                      <a:pt x="49" y="332"/>
                    </a:cubicBezTo>
                    <a:cubicBezTo>
                      <a:pt x="16" y="329"/>
                      <a:pt x="0" y="289"/>
                      <a:pt x="22" y="265"/>
                    </a:cubicBezTo>
                    <a:cubicBezTo>
                      <a:pt x="15" y="222"/>
                      <a:pt x="26" y="178"/>
                      <a:pt x="66" y="134"/>
                    </a:cubicBezTo>
                    <a:cubicBezTo>
                      <a:pt x="79" y="121"/>
                      <a:pt x="96" y="140"/>
                      <a:pt x="86" y="150"/>
                    </a:cubicBezTo>
                    <a:cubicBezTo>
                      <a:pt x="54" y="185"/>
                      <a:pt x="46" y="219"/>
                      <a:pt x="52" y="251"/>
                    </a:cubicBezTo>
                    <a:cubicBezTo>
                      <a:pt x="85" y="251"/>
                      <a:pt x="104" y="289"/>
                      <a:pt x="84" y="315"/>
                    </a:cubicBezTo>
                    <a:cubicBezTo>
                      <a:pt x="117" y="353"/>
                      <a:pt x="163" y="375"/>
                      <a:pt x="206" y="319"/>
                    </a:cubicBezTo>
                    <a:cubicBezTo>
                      <a:pt x="203" y="313"/>
                      <a:pt x="200" y="307"/>
                      <a:pt x="200" y="300"/>
                    </a:cubicBezTo>
                    <a:cubicBezTo>
                      <a:pt x="168" y="300"/>
                      <a:pt x="168" y="300"/>
                      <a:pt x="168" y="300"/>
                    </a:cubicBezTo>
                    <a:cubicBezTo>
                      <a:pt x="156" y="300"/>
                      <a:pt x="156" y="281"/>
                      <a:pt x="168" y="281"/>
                    </a:cubicBezTo>
                    <a:cubicBezTo>
                      <a:pt x="311" y="281"/>
                      <a:pt x="311" y="281"/>
                      <a:pt x="311" y="281"/>
                    </a:cubicBezTo>
                    <a:cubicBezTo>
                      <a:pt x="324" y="281"/>
                      <a:pt x="324" y="300"/>
                      <a:pt x="311" y="300"/>
                    </a:cubicBezTo>
                    <a:cubicBezTo>
                      <a:pt x="280" y="300"/>
                      <a:pt x="280" y="300"/>
                      <a:pt x="280" y="300"/>
                    </a:cubicBezTo>
                    <a:cubicBezTo>
                      <a:pt x="278" y="331"/>
                      <a:pt x="247" y="337"/>
                      <a:pt x="247" y="337"/>
                    </a:cubicBezTo>
                    <a:cubicBezTo>
                      <a:pt x="200" y="400"/>
                      <a:pt x="200" y="400"/>
                      <a:pt x="200" y="400"/>
                    </a:cubicBezTo>
                    <a:cubicBezTo>
                      <a:pt x="311" y="400"/>
                      <a:pt x="311" y="400"/>
                      <a:pt x="311" y="400"/>
                    </a:cubicBezTo>
                    <a:cubicBezTo>
                      <a:pt x="324" y="400"/>
                      <a:pt x="324" y="418"/>
                      <a:pt x="311" y="418"/>
                    </a:cubicBezTo>
                    <a:cubicBezTo>
                      <a:pt x="18" y="418"/>
                      <a:pt x="18" y="418"/>
                      <a:pt x="18" y="418"/>
                    </a:cubicBezTo>
                    <a:cubicBezTo>
                      <a:pt x="6" y="418"/>
                      <a:pt x="6" y="400"/>
                      <a:pt x="18" y="400"/>
                    </a:cubicBezTo>
                    <a:cubicBezTo>
                      <a:pt x="109" y="400"/>
                      <a:pt x="109" y="400"/>
                      <a:pt x="109" y="400"/>
                    </a:cubicBezTo>
                    <a:close/>
                    <a:moveTo>
                      <a:pt x="262" y="300"/>
                    </a:moveTo>
                    <a:cubicBezTo>
                      <a:pt x="218" y="300"/>
                      <a:pt x="218" y="300"/>
                      <a:pt x="218" y="300"/>
                    </a:cubicBezTo>
                    <a:cubicBezTo>
                      <a:pt x="221" y="325"/>
                      <a:pt x="258" y="325"/>
                      <a:pt x="262" y="300"/>
                    </a:cubicBezTo>
                    <a:close/>
                  </a:path>
                </a:pathLst>
              </a:custGeom>
              <a:solidFill>
                <a:srgbClr val="752E8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CD9FF8F-DFAB-4186-BD7F-83EF8D07A34A}"/>
                  </a:ext>
                </a:extLst>
              </p:cNvPr>
              <p:cNvSpPr txBox="1"/>
              <p:nvPr/>
            </p:nvSpPr>
            <p:spPr>
              <a:xfrm>
                <a:off x="568705" y="1819008"/>
                <a:ext cx="185660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latin typeface="+mj-lt"/>
                  </a:rPr>
                  <a:t>Web </a:t>
                </a:r>
              </a:p>
              <a:p>
                <a:pPr algn="ctr"/>
                <a:r>
                  <a:rPr lang="en-US" sz="2400" b="1" dirty="0">
                    <a:latin typeface="+mj-lt"/>
                  </a:rPr>
                  <a:t>Portal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9E63662-CE83-452E-9650-CB92A6226278}"/>
                  </a:ext>
                </a:extLst>
              </p:cNvPr>
              <p:cNvSpPr txBox="1"/>
              <p:nvPr/>
            </p:nvSpPr>
            <p:spPr>
              <a:xfrm flipH="1">
                <a:off x="503905" y="3257482"/>
                <a:ext cx="198035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>
                    <a:latin typeface="+mj-lt"/>
                  </a:rPr>
                  <a:t>Direct Integration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B02F5C1-5E00-4BBD-8EA0-9E9DC2CF146F}"/>
                  </a:ext>
                </a:extLst>
              </p:cNvPr>
              <p:cNvSpPr txBox="1"/>
              <p:nvPr/>
            </p:nvSpPr>
            <p:spPr>
              <a:xfrm flipH="1">
                <a:off x="490669" y="4849298"/>
                <a:ext cx="198035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>
                    <a:latin typeface="+mj-lt"/>
                  </a:rPr>
                  <a:t>Indirect Integration</a:t>
                </a:r>
              </a:p>
            </p:txBody>
          </p:sp>
          <p:sp>
            <p:nvSpPr>
              <p:cNvPr id="39" name="Arrow: Left-Right 38">
                <a:extLst>
                  <a:ext uri="{FF2B5EF4-FFF2-40B4-BE49-F238E27FC236}">
                    <a16:creationId xmlns:a16="http://schemas.microsoft.com/office/drawing/2014/main" id="{2CE9C256-14AA-4FDD-BED8-89C595840A96}"/>
                  </a:ext>
                </a:extLst>
              </p:cNvPr>
              <p:cNvSpPr/>
              <p:nvPr/>
            </p:nvSpPr>
            <p:spPr>
              <a:xfrm>
                <a:off x="4043698" y="3389944"/>
                <a:ext cx="5195993" cy="701892"/>
              </a:xfrm>
              <a:prstGeom prst="leftRightArrow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854DA93-F276-4079-85C4-56D1191EA687}"/>
                  </a:ext>
                </a:extLst>
              </p:cNvPr>
              <p:cNvSpPr txBox="1"/>
              <p:nvPr/>
            </p:nvSpPr>
            <p:spPr>
              <a:xfrm>
                <a:off x="8435191" y="4388468"/>
                <a:ext cx="18063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>
                    <a:latin typeface="+mj-lt"/>
                    <a:cs typeface="Segoe UI Semibold" panose="020B0702040204020203" pitchFamily="34" charset="0"/>
                  </a:rPr>
                  <a:t>Public Health Labs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E6D5F30-8EE8-4836-80F2-29F667D41715}"/>
                  </a:ext>
                </a:extLst>
              </p:cNvPr>
              <p:cNvSpPr txBox="1"/>
              <p:nvPr/>
            </p:nvSpPr>
            <p:spPr>
              <a:xfrm>
                <a:off x="3008627" y="4398730"/>
                <a:ext cx="22615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>
                    <a:latin typeface="+mj-lt"/>
                    <a:cs typeface="Segoe UI Semibold" panose="020B0702040204020203" pitchFamily="34" charset="0"/>
                  </a:rPr>
                  <a:t>Healthcare Providers &amp; Hospitals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7BC0201-7366-4B55-913F-102B5EB0A86B}"/>
                  </a:ext>
                </a:extLst>
              </p:cNvPr>
              <p:cNvSpPr/>
              <p:nvPr/>
            </p:nvSpPr>
            <p:spPr>
              <a:xfrm>
                <a:off x="7860705" y="1702747"/>
                <a:ext cx="473796" cy="4097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3" name="Freeform 50">
                <a:extLst>
                  <a:ext uri="{FF2B5EF4-FFF2-40B4-BE49-F238E27FC236}">
                    <a16:creationId xmlns:a16="http://schemas.microsoft.com/office/drawing/2014/main" id="{322E6D06-AC5C-472E-B472-B0526B559F1F}"/>
                  </a:ext>
                </a:extLst>
              </p:cNvPr>
              <p:cNvSpPr/>
              <p:nvPr/>
            </p:nvSpPr>
            <p:spPr>
              <a:xfrm>
                <a:off x="9399186" y="1403627"/>
                <a:ext cx="1369045" cy="1384715"/>
              </a:xfrm>
              <a:custGeom>
                <a:avLst/>
                <a:gdLst>
                  <a:gd name="connsiteX0" fmla="*/ 60632 w 1962302"/>
                  <a:gd name="connsiteY0" fmla="*/ 832602 h 1961992"/>
                  <a:gd name="connsiteX1" fmla="*/ 832953 w 1962302"/>
                  <a:gd name="connsiteY1" fmla="*/ 60368 h 1961992"/>
                  <a:gd name="connsiteX2" fmla="*/ 1128972 w 1962302"/>
                  <a:gd name="connsiteY2" fmla="*/ 60368 h 1961992"/>
                  <a:gd name="connsiteX3" fmla="*/ 1901347 w 1962302"/>
                  <a:gd name="connsiteY3" fmla="*/ 832602 h 1961992"/>
                  <a:gd name="connsiteX4" fmla="*/ 1901347 w 1962302"/>
                  <a:gd name="connsiteY4" fmla="*/ 1128550 h 1961992"/>
                  <a:gd name="connsiteX5" fmla="*/ 1128972 w 1962302"/>
                  <a:gd name="connsiteY5" fmla="*/ 1900811 h 1961992"/>
                  <a:gd name="connsiteX6" fmla="*/ 832953 w 1962302"/>
                  <a:gd name="connsiteY6" fmla="*/ 1900811 h 1961992"/>
                  <a:gd name="connsiteX7" fmla="*/ 60632 w 1962302"/>
                  <a:gd name="connsiteY7" fmla="*/ 1128550 h 1961992"/>
                  <a:gd name="connsiteX8" fmla="*/ 60632 w 1962302"/>
                  <a:gd name="connsiteY8" fmla="*/ 832602 h 1961992"/>
                  <a:gd name="connsiteX9" fmla="*/ 875921 w 1962302"/>
                  <a:gd name="connsiteY9" fmla="*/ 103303 h 1961992"/>
                  <a:gd name="connsiteX10" fmla="*/ 103573 w 1962302"/>
                  <a:gd name="connsiteY10" fmla="*/ 875563 h 1961992"/>
                  <a:gd name="connsiteX11" fmla="*/ 103573 w 1962302"/>
                  <a:gd name="connsiteY11" fmla="*/ 1085615 h 1961992"/>
                  <a:gd name="connsiteX12" fmla="*/ 875921 w 1962302"/>
                  <a:gd name="connsiteY12" fmla="*/ 1857876 h 1961992"/>
                  <a:gd name="connsiteX13" fmla="*/ 1086031 w 1962302"/>
                  <a:gd name="connsiteY13" fmla="*/ 1857876 h 1961992"/>
                  <a:gd name="connsiteX14" fmla="*/ 1858406 w 1962302"/>
                  <a:gd name="connsiteY14" fmla="*/ 1085615 h 1961992"/>
                  <a:gd name="connsiteX15" fmla="*/ 1858406 w 1962302"/>
                  <a:gd name="connsiteY15" fmla="*/ 875563 h 1961992"/>
                  <a:gd name="connsiteX16" fmla="*/ 1086031 w 1962302"/>
                  <a:gd name="connsiteY16" fmla="*/ 103303 h 1961992"/>
                  <a:gd name="connsiteX17" fmla="*/ 875921 w 1962302"/>
                  <a:gd name="connsiteY17" fmla="*/ 103303 h 196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962302" h="1961992">
                    <a:moveTo>
                      <a:pt x="60632" y="832602"/>
                    </a:moveTo>
                    <a:lnTo>
                      <a:pt x="832953" y="60368"/>
                    </a:lnTo>
                    <a:cubicBezTo>
                      <a:pt x="914025" y="-20665"/>
                      <a:pt x="1047927" y="-20665"/>
                      <a:pt x="1128972" y="60368"/>
                    </a:cubicBezTo>
                    <a:lnTo>
                      <a:pt x="1901347" y="832602"/>
                    </a:lnTo>
                    <a:cubicBezTo>
                      <a:pt x="1982392" y="913635"/>
                      <a:pt x="1982392" y="1047544"/>
                      <a:pt x="1901347" y="1128550"/>
                    </a:cubicBezTo>
                    <a:lnTo>
                      <a:pt x="1128972" y="1900811"/>
                    </a:lnTo>
                    <a:cubicBezTo>
                      <a:pt x="1047954" y="1981844"/>
                      <a:pt x="913998" y="1981844"/>
                      <a:pt x="832953" y="1900811"/>
                    </a:cubicBezTo>
                    <a:lnTo>
                      <a:pt x="60632" y="1128550"/>
                    </a:lnTo>
                    <a:cubicBezTo>
                      <a:pt x="-20440" y="1047517"/>
                      <a:pt x="-20440" y="913608"/>
                      <a:pt x="60632" y="832602"/>
                    </a:cubicBezTo>
                    <a:close/>
                    <a:moveTo>
                      <a:pt x="875921" y="103303"/>
                    </a:moveTo>
                    <a:lnTo>
                      <a:pt x="103573" y="875563"/>
                    </a:lnTo>
                    <a:cubicBezTo>
                      <a:pt x="46094" y="932980"/>
                      <a:pt x="46094" y="1028172"/>
                      <a:pt x="103573" y="1085615"/>
                    </a:cubicBezTo>
                    <a:lnTo>
                      <a:pt x="875921" y="1857876"/>
                    </a:lnTo>
                    <a:cubicBezTo>
                      <a:pt x="933373" y="1915319"/>
                      <a:pt x="1028607" y="1915319"/>
                      <a:pt x="1086031" y="1857876"/>
                    </a:cubicBezTo>
                    <a:lnTo>
                      <a:pt x="1858406" y="1085615"/>
                    </a:lnTo>
                    <a:cubicBezTo>
                      <a:pt x="1915858" y="1028172"/>
                      <a:pt x="1915858" y="932980"/>
                      <a:pt x="1858406" y="875563"/>
                    </a:cubicBezTo>
                    <a:lnTo>
                      <a:pt x="1086031" y="103303"/>
                    </a:lnTo>
                    <a:cubicBezTo>
                      <a:pt x="1028607" y="45832"/>
                      <a:pt x="933373" y="45832"/>
                      <a:pt x="875921" y="103303"/>
                    </a:cubicBezTo>
                    <a:close/>
                  </a:path>
                </a:pathLst>
              </a:custGeom>
              <a:solidFill>
                <a:srgbClr val="752E8A"/>
              </a:solidFill>
              <a:ln w="2686" cap="flat">
                <a:solidFill>
                  <a:srgbClr val="752E8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44" name="Freeform 50">
                <a:extLst>
                  <a:ext uri="{FF2B5EF4-FFF2-40B4-BE49-F238E27FC236}">
                    <a16:creationId xmlns:a16="http://schemas.microsoft.com/office/drawing/2014/main" id="{EBF493BA-AB6A-44F7-98C7-8F7810F2812B}"/>
                  </a:ext>
                </a:extLst>
              </p:cNvPr>
              <p:cNvSpPr/>
              <p:nvPr/>
            </p:nvSpPr>
            <p:spPr>
              <a:xfrm>
                <a:off x="9434001" y="4651161"/>
                <a:ext cx="1369045" cy="1384715"/>
              </a:xfrm>
              <a:custGeom>
                <a:avLst/>
                <a:gdLst>
                  <a:gd name="connsiteX0" fmla="*/ 60632 w 1962302"/>
                  <a:gd name="connsiteY0" fmla="*/ 832602 h 1961992"/>
                  <a:gd name="connsiteX1" fmla="*/ 832953 w 1962302"/>
                  <a:gd name="connsiteY1" fmla="*/ 60368 h 1961992"/>
                  <a:gd name="connsiteX2" fmla="*/ 1128972 w 1962302"/>
                  <a:gd name="connsiteY2" fmla="*/ 60368 h 1961992"/>
                  <a:gd name="connsiteX3" fmla="*/ 1901347 w 1962302"/>
                  <a:gd name="connsiteY3" fmla="*/ 832602 h 1961992"/>
                  <a:gd name="connsiteX4" fmla="*/ 1901347 w 1962302"/>
                  <a:gd name="connsiteY4" fmla="*/ 1128550 h 1961992"/>
                  <a:gd name="connsiteX5" fmla="*/ 1128972 w 1962302"/>
                  <a:gd name="connsiteY5" fmla="*/ 1900811 h 1961992"/>
                  <a:gd name="connsiteX6" fmla="*/ 832953 w 1962302"/>
                  <a:gd name="connsiteY6" fmla="*/ 1900811 h 1961992"/>
                  <a:gd name="connsiteX7" fmla="*/ 60632 w 1962302"/>
                  <a:gd name="connsiteY7" fmla="*/ 1128550 h 1961992"/>
                  <a:gd name="connsiteX8" fmla="*/ 60632 w 1962302"/>
                  <a:gd name="connsiteY8" fmla="*/ 832602 h 1961992"/>
                  <a:gd name="connsiteX9" fmla="*/ 875921 w 1962302"/>
                  <a:gd name="connsiteY9" fmla="*/ 103303 h 1961992"/>
                  <a:gd name="connsiteX10" fmla="*/ 103573 w 1962302"/>
                  <a:gd name="connsiteY10" fmla="*/ 875563 h 1961992"/>
                  <a:gd name="connsiteX11" fmla="*/ 103573 w 1962302"/>
                  <a:gd name="connsiteY11" fmla="*/ 1085615 h 1961992"/>
                  <a:gd name="connsiteX12" fmla="*/ 875921 w 1962302"/>
                  <a:gd name="connsiteY12" fmla="*/ 1857876 h 1961992"/>
                  <a:gd name="connsiteX13" fmla="*/ 1086031 w 1962302"/>
                  <a:gd name="connsiteY13" fmla="*/ 1857876 h 1961992"/>
                  <a:gd name="connsiteX14" fmla="*/ 1858406 w 1962302"/>
                  <a:gd name="connsiteY14" fmla="*/ 1085615 h 1961992"/>
                  <a:gd name="connsiteX15" fmla="*/ 1858406 w 1962302"/>
                  <a:gd name="connsiteY15" fmla="*/ 875563 h 1961992"/>
                  <a:gd name="connsiteX16" fmla="*/ 1086031 w 1962302"/>
                  <a:gd name="connsiteY16" fmla="*/ 103303 h 1961992"/>
                  <a:gd name="connsiteX17" fmla="*/ 875921 w 1962302"/>
                  <a:gd name="connsiteY17" fmla="*/ 103303 h 196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962302" h="1961992">
                    <a:moveTo>
                      <a:pt x="60632" y="832602"/>
                    </a:moveTo>
                    <a:lnTo>
                      <a:pt x="832953" y="60368"/>
                    </a:lnTo>
                    <a:cubicBezTo>
                      <a:pt x="914025" y="-20665"/>
                      <a:pt x="1047927" y="-20665"/>
                      <a:pt x="1128972" y="60368"/>
                    </a:cubicBezTo>
                    <a:lnTo>
                      <a:pt x="1901347" y="832602"/>
                    </a:lnTo>
                    <a:cubicBezTo>
                      <a:pt x="1982392" y="913635"/>
                      <a:pt x="1982392" y="1047544"/>
                      <a:pt x="1901347" y="1128550"/>
                    </a:cubicBezTo>
                    <a:lnTo>
                      <a:pt x="1128972" y="1900811"/>
                    </a:lnTo>
                    <a:cubicBezTo>
                      <a:pt x="1047954" y="1981844"/>
                      <a:pt x="913998" y="1981844"/>
                      <a:pt x="832953" y="1900811"/>
                    </a:cubicBezTo>
                    <a:lnTo>
                      <a:pt x="60632" y="1128550"/>
                    </a:lnTo>
                    <a:cubicBezTo>
                      <a:pt x="-20440" y="1047517"/>
                      <a:pt x="-20440" y="913608"/>
                      <a:pt x="60632" y="832602"/>
                    </a:cubicBezTo>
                    <a:close/>
                    <a:moveTo>
                      <a:pt x="875921" y="103303"/>
                    </a:moveTo>
                    <a:lnTo>
                      <a:pt x="103573" y="875563"/>
                    </a:lnTo>
                    <a:cubicBezTo>
                      <a:pt x="46094" y="932980"/>
                      <a:pt x="46094" y="1028172"/>
                      <a:pt x="103573" y="1085615"/>
                    </a:cubicBezTo>
                    <a:lnTo>
                      <a:pt x="875921" y="1857876"/>
                    </a:lnTo>
                    <a:cubicBezTo>
                      <a:pt x="933373" y="1915319"/>
                      <a:pt x="1028607" y="1915319"/>
                      <a:pt x="1086031" y="1857876"/>
                    </a:cubicBezTo>
                    <a:lnTo>
                      <a:pt x="1858406" y="1085615"/>
                    </a:lnTo>
                    <a:cubicBezTo>
                      <a:pt x="1915858" y="1028172"/>
                      <a:pt x="1915858" y="932980"/>
                      <a:pt x="1858406" y="875563"/>
                    </a:cubicBezTo>
                    <a:lnTo>
                      <a:pt x="1086031" y="103303"/>
                    </a:lnTo>
                    <a:cubicBezTo>
                      <a:pt x="1028607" y="45832"/>
                      <a:pt x="933373" y="45832"/>
                      <a:pt x="875921" y="103303"/>
                    </a:cubicBezTo>
                    <a:close/>
                  </a:path>
                </a:pathLst>
              </a:custGeom>
              <a:solidFill>
                <a:srgbClr val="752E8A"/>
              </a:solidFill>
              <a:ln w="2686" cap="flat">
                <a:solidFill>
                  <a:srgbClr val="752E8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45" name="Freeform 50">
                <a:extLst>
                  <a:ext uri="{FF2B5EF4-FFF2-40B4-BE49-F238E27FC236}">
                    <a16:creationId xmlns:a16="http://schemas.microsoft.com/office/drawing/2014/main" id="{B18F3A62-B39A-4B69-8CFA-ADD0A337B080}"/>
                  </a:ext>
                </a:extLst>
              </p:cNvPr>
              <p:cNvSpPr/>
              <p:nvPr/>
            </p:nvSpPr>
            <p:spPr>
              <a:xfrm>
                <a:off x="9399186" y="3042179"/>
                <a:ext cx="1369045" cy="1384715"/>
              </a:xfrm>
              <a:custGeom>
                <a:avLst/>
                <a:gdLst>
                  <a:gd name="connsiteX0" fmla="*/ 60632 w 1962302"/>
                  <a:gd name="connsiteY0" fmla="*/ 832602 h 1961992"/>
                  <a:gd name="connsiteX1" fmla="*/ 832953 w 1962302"/>
                  <a:gd name="connsiteY1" fmla="*/ 60368 h 1961992"/>
                  <a:gd name="connsiteX2" fmla="*/ 1128972 w 1962302"/>
                  <a:gd name="connsiteY2" fmla="*/ 60368 h 1961992"/>
                  <a:gd name="connsiteX3" fmla="*/ 1901347 w 1962302"/>
                  <a:gd name="connsiteY3" fmla="*/ 832602 h 1961992"/>
                  <a:gd name="connsiteX4" fmla="*/ 1901347 w 1962302"/>
                  <a:gd name="connsiteY4" fmla="*/ 1128550 h 1961992"/>
                  <a:gd name="connsiteX5" fmla="*/ 1128972 w 1962302"/>
                  <a:gd name="connsiteY5" fmla="*/ 1900811 h 1961992"/>
                  <a:gd name="connsiteX6" fmla="*/ 832953 w 1962302"/>
                  <a:gd name="connsiteY6" fmla="*/ 1900811 h 1961992"/>
                  <a:gd name="connsiteX7" fmla="*/ 60632 w 1962302"/>
                  <a:gd name="connsiteY7" fmla="*/ 1128550 h 1961992"/>
                  <a:gd name="connsiteX8" fmla="*/ 60632 w 1962302"/>
                  <a:gd name="connsiteY8" fmla="*/ 832602 h 1961992"/>
                  <a:gd name="connsiteX9" fmla="*/ 875921 w 1962302"/>
                  <a:gd name="connsiteY9" fmla="*/ 103303 h 1961992"/>
                  <a:gd name="connsiteX10" fmla="*/ 103573 w 1962302"/>
                  <a:gd name="connsiteY10" fmla="*/ 875563 h 1961992"/>
                  <a:gd name="connsiteX11" fmla="*/ 103573 w 1962302"/>
                  <a:gd name="connsiteY11" fmla="*/ 1085615 h 1961992"/>
                  <a:gd name="connsiteX12" fmla="*/ 875921 w 1962302"/>
                  <a:gd name="connsiteY12" fmla="*/ 1857876 h 1961992"/>
                  <a:gd name="connsiteX13" fmla="*/ 1086031 w 1962302"/>
                  <a:gd name="connsiteY13" fmla="*/ 1857876 h 1961992"/>
                  <a:gd name="connsiteX14" fmla="*/ 1858406 w 1962302"/>
                  <a:gd name="connsiteY14" fmla="*/ 1085615 h 1961992"/>
                  <a:gd name="connsiteX15" fmla="*/ 1858406 w 1962302"/>
                  <a:gd name="connsiteY15" fmla="*/ 875563 h 1961992"/>
                  <a:gd name="connsiteX16" fmla="*/ 1086031 w 1962302"/>
                  <a:gd name="connsiteY16" fmla="*/ 103303 h 1961992"/>
                  <a:gd name="connsiteX17" fmla="*/ 875921 w 1962302"/>
                  <a:gd name="connsiteY17" fmla="*/ 103303 h 196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962302" h="1961992">
                    <a:moveTo>
                      <a:pt x="60632" y="832602"/>
                    </a:moveTo>
                    <a:lnTo>
                      <a:pt x="832953" y="60368"/>
                    </a:lnTo>
                    <a:cubicBezTo>
                      <a:pt x="914025" y="-20665"/>
                      <a:pt x="1047927" y="-20665"/>
                      <a:pt x="1128972" y="60368"/>
                    </a:cubicBezTo>
                    <a:lnTo>
                      <a:pt x="1901347" y="832602"/>
                    </a:lnTo>
                    <a:cubicBezTo>
                      <a:pt x="1982392" y="913635"/>
                      <a:pt x="1982392" y="1047544"/>
                      <a:pt x="1901347" y="1128550"/>
                    </a:cubicBezTo>
                    <a:lnTo>
                      <a:pt x="1128972" y="1900811"/>
                    </a:lnTo>
                    <a:cubicBezTo>
                      <a:pt x="1047954" y="1981844"/>
                      <a:pt x="913998" y="1981844"/>
                      <a:pt x="832953" y="1900811"/>
                    </a:cubicBezTo>
                    <a:lnTo>
                      <a:pt x="60632" y="1128550"/>
                    </a:lnTo>
                    <a:cubicBezTo>
                      <a:pt x="-20440" y="1047517"/>
                      <a:pt x="-20440" y="913608"/>
                      <a:pt x="60632" y="832602"/>
                    </a:cubicBezTo>
                    <a:close/>
                    <a:moveTo>
                      <a:pt x="875921" y="103303"/>
                    </a:moveTo>
                    <a:lnTo>
                      <a:pt x="103573" y="875563"/>
                    </a:lnTo>
                    <a:cubicBezTo>
                      <a:pt x="46094" y="932980"/>
                      <a:pt x="46094" y="1028172"/>
                      <a:pt x="103573" y="1085615"/>
                    </a:cubicBezTo>
                    <a:lnTo>
                      <a:pt x="875921" y="1857876"/>
                    </a:lnTo>
                    <a:cubicBezTo>
                      <a:pt x="933373" y="1915319"/>
                      <a:pt x="1028607" y="1915319"/>
                      <a:pt x="1086031" y="1857876"/>
                    </a:cubicBezTo>
                    <a:lnTo>
                      <a:pt x="1858406" y="1085615"/>
                    </a:lnTo>
                    <a:cubicBezTo>
                      <a:pt x="1915858" y="1028172"/>
                      <a:pt x="1915858" y="932980"/>
                      <a:pt x="1858406" y="875563"/>
                    </a:cubicBezTo>
                    <a:lnTo>
                      <a:pt x="1086031" y="103303"/>
                    </a:lnTo>
                    <a:cubicBezTo>
                      <a:pt x="1028607" y="45832"/>
                      <a:pt x="933373" y="45832"/>
                      <a:pt x="875921" y="103303"/>
                    </a:cubicBezTo>
                    <a:close/>
                  </a:path>
                </a:pathLst>
              </a:custGeom>
              <a:solidFill>
                <a:srgbClr val="752E8A"/>
              </a:solidFill>
              <a:ln w="2686" cap="flat">
                <a:solidFill>
                  <a:srgbClr val="752E8A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47" name="Arrow: Left-Right 46">
                <a:extLst>
                  <a:ext uri="{FF2B5EF4-FFF2-40B4-BE49-F238E27FC236}">
                    <a16:creationId xmlns:a16="http://schemas.microsoft.com/office/drawing/2014/main" id="{9F546859-E567-444E-9ADF-BA58A8CEEC6F}"/>
                  </a:ext>
                </a:extLst>
              </p:cNvPr>
              <p:cNvSpPr/>
              <p:nvPr/>
            </p:nvSpPr>
            <p:spPr>
              <a:xfrm>
                <a:off x="7441036" y="1802272"/>
                <a:ext cx="1868916" cy="522497"/>
              </a:xfrm>
              <a:prstGeom prst="leftRightArrow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6299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DD5854-6728-DB49-FB79-D79FE03D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ETOR Future State</a:t>
            </a:r>
          </a:p>
        </p:txBody>
      </p:sp>
      <p:sp>
        <p:nvSpPr>
          <p:cNvPr id="61" name="Slide Number Placeholder 4">
            <a:extLst>
              <a:ext uri="{FF2B5EF4-FFF2-40B4-BE49-F238E27FC236}">
                <a16:creationId xmlns:a16="http://schemas.microsoft.com/office/drawing/2014/main" id="{FAB2F5CB-4778-489F-901E-D3CFF320E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8DA2C6BB-42E6-DF45-96A9-E839D1C5474D}" type="slidenum">
              <a:rPr lang="en-US" smtClean="0">
                <a:latin typeface="+mj-lt"/>
              </a:rPr>
              <a:pPr algn="ctr">
                <a:defRPr/>
              </a:pPr>
              <a:t>5</a:t>
            </a:fld>
            <a:endParaRPr lang="en-US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0E3F72-5DB6-C10A-F3BE-0349EFD65F2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8609" y="1842995"/>
            <a:ext cx="1521159" cy="10925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D66487-2673-D398-470E-05733D6AD7D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8609" y="3178368"/>
            <a:ext cx="1521159" cy="10925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4A6442-F30E-2930-C943-1C0C72A9723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56378" y="4895492"/>
            <a:ext cx="1521159" cy="10925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B5F835-CA32-2F72-C8C0-7C7D901685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4120" y="1732495"/>
            <a:ext cx="1137733" cy="10634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110D49-1F8B-F387-3774-F6E646A211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4119" y="3192941"/>
            <a:ext cx="1137733" cy="10634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A1CFC4-3264-E490-03C4-9DC3372643B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4119" y="4653387"/>
            <a:ext cx="1137733" cy="106343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6F60E4A-63F7-5C1E-E8F0-1DDC66E02379}"/>
              </a:ext>
            </a:extLst>
          </p:cNvPr>
          <p:cNvGrpSpPr/>
          <p:nvPr/>
        </p:nvGrpSpPr>
        <p:grpSpPr>
          <a:xfrm>
            <a:off x="3433011" y="1289973"/>
            <a:ext cx="1836821" cy="1836821"/>
            <a:chOff x="3433011" y="1289973"/>
            <a:chExt cx="1836821" cy="1836821"/>
          </a:xfrm>
        </p:grpSpPr>
        <p:pic>
          <p:nvPicPr>
            <p:cNvPr id="15" name="Graphic 14" descr="Cloud outline">
              <a:extLst>
                <a:ext uri="{FF2B5EF4-FFF2-40B4-BE49-F238E27FC236}">
                  <a16:creationId xmlns:a16="http://schemas.microsoft.com/office/drawing/2014/main" id="{26DE7E25-632B-56EC-2403-89A3FAEC7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33011" y="1289973"/>
              <a:ext cx="1836821" cy="183682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6900514-FE1F-F668-D1D6-B706BF0C77C9}"/>
                </a:ext>
              </a:extLst>
            </p:cNvPr>
            <p:cNvSpPr txBox="1"/>
            <p:nvPr/>
          </p:nvSpPr>
          <p:spPr>
            <a:xfrm>
              <a:off x="3585891" y="2049191"/>
              <a:ext cx="14081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Health Data Exchanges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8D77C7-06D2-FF23-EC9E-7D7302445481}"/>
              </a:ext>
            </a:extLst>
          </p:cNvPr>
          <p:cNvGrpSpPr/>
          <p:nvPr/>
        </p:nvGrpSpPr>
        <p:grpSpPr>
          <a:xfrm>
            <a:off x="3433009" y="2685173"/>
            <a:ext cx="1836821" cy="1836821"/>
            <a:chOff x="3433011" y="1289973"/>
            <a:chExt cx="1836821" cy="1836821"/>
          </a:xfrm>
        </p:grpSpPr>
        <p:pic>
          <p:nvPicPr>
            <p:cNvPr id="19" name="Graphic 18" descr="Cloud outline">
              <a:extLst>
                <a:ext uri="{FF2B5EF4-FFF2-40B4-BE49-F238E27FC236}">
                  <a16:creationId xmlns:a16="http://schemas.microsoft.com/office/drawing/2014/main" id="{2702F396-8039-0B21-EB33-F6CBB3438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33011" y="1289973"/>
              <a:ext cx="1836821" cy="1836821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4D20DDD-BB7A-369F-E66F-F27F8157937D}"/>
                </a:ext>
              </a:extLst>
            </p:cNvPr>
            <p:cNvSpPr txBox="1"/>
            <p:nvPr/>
          </p:nvSpPr>
          <p:spPr>
            <a:xfrm>
              <a:off x="3646661" y="1937349"/>
              <a:ext cx="13038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EHR Vendors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496AB9D-6ABF-62E2-3FA1-00859EE30458}"/>
              </a:ext>
            </a:extLst>
          </p:cNvPr>
          <p:cNvGrpSpPr/>
          <p:nvPr/>
        </p:nvGrpSpPr>
        <p:grpSpPr>
          <a:xfrm>
            <a:off x="5871409" y="1732496"/>
            <a:ext cx="2783307" cy="3039900"/>
            <a:chOff x="3433011" y="1289973"/>
            <a:chExt cx="1836821" cy="1836821"/>
          </a:xfrm>
        </p:grpSpPr>
        <p:pic>
          <p:nvPicPr>
            <p:cNvPr id="22" name="Graphic 21" descr="Cloud outline">
              <a:extLst>
                <a:ext uri="{FF2B5EF4-FFF2-40B4-BE49-F238E27FC236}">
                  <a16:creationId xmlns:a16="http://schemas.microsoft.com/office/drawing/2014/main" id="{56B20B79-FC6C-BFEE-8543-257565CEB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33011" y="1289973"/>
              <a:ext cx="1836821" cy="183682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821203F-500E-7055-5401-4BA57CBAB019}"/>
                </a:ext>
              </a:extLst>
            </p:cNvPr>
            <p:cNvSpPr txBox="1"/>
            <p:nvPr/>
          </p:nvSpPr>
          <p:spPr>
            <a:xfrm>
              <a:off x="3633305" y="2056681"/>
              <a:ext cx="1303898" cy="427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AIMS</a:t>
              </a:r>
            </a:p>
            <a:p>
              <a:pPr algn="ctr"/>
              <a:r>
                <a:rPr lang="en-US" sz="2000" b="1" dirty="0" err="1">
                  <a:solidFill>
                    <a:schemeClr val="accent1">
                      <a:lumMod val="75000"/>
                    </a:schemeClr>
                  </a:solidFill>
                </a:rPr>
                <a:t>ReportStream</a:t>
              </a:r>
              <a:endParaRPr lang="en-US" sz="20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C5CBD08-3D00-A11B-258D-4803EAEFE8C8}"/>
              </a:ext>
            </a:extLst>
          </p:cNvPr>
          <p:cNvSpPr txBox="1"/>
          <p:nvPr/>
        </p:nvSpPr>
        <p:spPr>
          <a:xfrm>
            <a:off x="965366" y="2473909"/>
            <a:ext cx="82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Provider </a:t>
            </a:r>
          </a:p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Group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471817-BC32-1D29-2CFE-44DE74429A01}"/>
              </a:ext>
            </a:extLst>
          </p:cNvPr>
          <p:cNvSpPr txBox="1"/>
          <p:nvPr/>
        </p:nvSpPr>
        <p:spPr>
          <a:xfrm>
            <a:off x="936120" y="3861169"/>
            <a:ext cx="82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Provider </a:t>
            </a:r>
          </a:p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Group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A0F826-43FC-45DB-37E2-57E4CC2FED55}"/>
              </a:ext>
            </a:extLst>
          </p:cNvPr>
          <p:cNvSpPr txBox="1"/>
          <p:nvPr/>
        </p:nvSpPr>
        <p:spPr>
          <a:xfrm>
            <a:off x="3167619" y="5710612"/>
            <a:ext cx="829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Provider </a:t>
            </a:r>
          </a:p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Group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FB4DAFA-E53A-BBA3-DCB8-13F1914A79DE}"/>
              </a:ext>
            </a:extLst>
          </p:cNvPr>
          <p:cNvSpPr txBox="1"/>
          <p:nvPr/>
        </p:nvSpPr>
        <p:spPr>
          <a:xfrm>
            <a:off x="10441224" y="2451317"/>
            <a:ext cx="480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PHL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563CF4-ABBB-B48F-9207-F9CED4503001}"/>
              </a:ext>
            </a:extLst>
          </p:cNvPr>
          <p:cNvSpPr txBox="1"/>
          <p:nvPr/>
        </p:nvSpPr>
        <p:spPr>
          <a:xfrm>
            <a:off x="10420158" y="3956650"/>
            <a:ext cx="522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PHL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2C90BE-FD83-14EE-BD82-47EE973EF6A4}"/>
              </a:ext>
            </a:extLst>
          </p:cNvPr>
          <p:cNvSpPr txBox="1"/>
          <p:nvPr/>
        </p:nvSpPr>
        <p:spPr>
          <a:xfrm>
            <a:off x="10362943" y="5440519"/>
            <a:ext cx="537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PHL</a:t>
            </a: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Arrow: Left-Right 29">
            <a:extLst>
              <a:ext uri="{FF2B5EF4-FFF2-40B4-BE49-F238E27FC236}">
                <a16:creationId xmlns:a16="http://schemas.microsoft.com/office/drawing/2014/main" id="{93F1D5AF-16DB-4C1D-E166-12C72A0C9B5A}"/>
              </a:ext>
            </a:extLst>
          </p:cNvPr>
          <p:cNvSpPr/>
          <p:nvPr/>
        </p:nvSpPr>
        <p:spPr>
          <a:xfrm>
            <a:off x="2959768" y="2189477"/>
            <a:ext cx="473241" cy="182880"/>
          </a:xfrm>
          <a:prstGeom prst="leftRightArrow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Left-Right 30">
            <a:extLst>
              <a:ext uri="{FF2B5EF4-FFF2-40B4-BE49-F238E27FC236}">
                <a16:creationId xmlns:a16="http://schemas.microsoft.com/office/drawing/2014/main" id="{9D3836D9-F84B-F987-ED51-68FEA44F7D47}"/>
              </a:ext>
            </a:extLst>
          </p:cNvPr>
          <p:cNvSpPr/>
          <p:nvPr/>
        </p:nvSpPr>
        <p:spPr>
          <a:xfrm>
            <a:off x="3023937" y="3541776"/>
            <a:ext cx="473241" cy="182880"/>
          </a:xfrm>
          <a:prstGeom prst="leftRightArrow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Left-Right 31">
            <a:extLst>
              <a:ext uri="{FF2B5EF4-FFF2-40B4-BE49-F238E27FC236}">
                <a16:creationId xmlns:a16="http://schemas.microsoft.com/office/drawing/2014/main" id="{8FF44018-915F-599F-9BFC-06D735470F6B}"/>
              </a:ext>
            </a:extLst>
          </p:cNvPr>
          <p:cNvSpPr/>
          <p:nvPr/>
        </p:nvSpPr>
        <p:spPr>
          <a:xfrm rot="19257249" flipV="1">
            <a:off x="4647793" y="4636913"/>
            <a:ext cx="1627831" cy="182880"/>
          </a:xfrm>
          <a:prstGeom prst="leftRightArrow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Left-Right 32">
            <a:extLst>
              <a:ext uri="{FF2B5EF4-FFF2-40B4-BE49-F238E27FC236}">
                <a16:creationId xmlns:a16="http://schemas.microsoft.com/office/drawing/2014/main" id="{7B763687-88B8-E0F8-7C72-B6CC709FAC99}"/>
              </a:ext>
            </a:extLst>
          </p:cNvPr>
          <p:cNvSpPr/>
          <p:nvPr/>
        </p:nvSpPr>
        <p:spPr>
          <a:xfrm rot="1169306">
            <a:off x="5208139" y="2483619"/>
            <a:ext cx="1062268" cy="183330"/>
          </a:xfrm>
          <a:prstGeom prst="leftRightArrow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Left-Right 33">
            <a:extLst>
              <a:ext uri="{FF2B5EF4-FFF2-40B4-BE49-F238E27FC236}">
                <a16:creationId xmlns:a16="http://schemas.microsoft.com/office/drawing/2014/main" id="{6622F329-BB16-07C3-AC30-3D0FCF3BEA9E}"/>
              </a:ext>
            </a:extLst>
          </p:cNvPr>
          <p:cNvSpPr/>
          <p:nvPr/>
        </p:nvSpPr>
        <p:spPr>
          <a:xfrm>
            <a:off x="5202272" y="3524511"/>
            <a:ext cx="602175" cy="182880"/>
          </a:xfrm>
          <a:prstGeom prst="leftRightArrow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Left-Right 34">
            <a:extLst>
              <a:ext uri="{FF2B5EF4-FFF2-40B4-BE49-F238E27FC236}">
                <a16:creationId xmlns:a16="http://schemas.microsoft.com/office/drawing/2014/main" id="{C943BB1F-D740-05F3-FBE0-548BEBE2C1FA}"/>
              </a:ext>
            </a:extLst>
          </p:cNvPr>
          <p:cNvSpPr/>
          <p:nvPr/>
        </p:nvSpPr>
        <p:spPr>
          <a:xfrm rot="19368429">
            <a:off x="8456455" y="2747229"/>
            <a:ext cx="1062268" cy="183330"/>
          </a:xfrm>
          <a:prstGeom prst="leftRightArrow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Left-Right 35">
            <a:extLst>
              <a:ext uri="{FF2B5EF4-FFF2-40B4-BE49-F238E27FC236}">
                <a16:creationId xmlns:a16="http://schemas.microsoft.com/office/drawing/2014/main" id="{3FBD53D4-06F7-F0DE-3509-052F81CEB97F}"/>
              </a:ext>
            </a:extLst>
          </p:cNvPr>
          <p:cNvSpPr/>
          <p:nvPr/>
        </p:nvSpPr>
        <p:spPr>
          <a:xfrm>
            <a:off x="8654118" y="3680419"/>
            <a:ext cx="602175" cy="182880"/>
          </a:xfrm>
          <a:prstGeom prst="leftRightArrow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Left-Right 36">
            <a:extLst>
              <a:ext uri="{FF2B5EF4-FFF2-40B4-BE49-F238E27FC236}">
                <a16:creationId xmlns:a16="http://schemas.microsoft.com/office/drawing/2014/main" id="{E488B8C6-94F9-8D69-75D7-1C50867866F8}"/>
              </a:ext>
            </a:extLst>
          </p:cNvPr>
          <p:cNvSpPr/>
          <p:nvPr/>
        </p:nvSpPr>
        <p:spPr>
          <a:xfrm rot="1889992" flipV="1">
            <a:off x="8451219" y="4487205"/>
            <a:ext cx="1060704" cy="182880"/>
          </a:xfrm>
          <a:prstGeom prst="leftRightArrow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DD5854-6728-DB49-FB79-D79FE03D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CDC Doing to Support ETOR?</a:t>
            </a:r>
          </a:p>
        </p:txBody>
      </p:sp>
      <p:sp>
        <p:nvSpPr>
          <p:cNvPr id="61" name="Slide Number Placeholder 4">
            <a:extLst>
              <a:ext uri="{FF2B5EF4-FFF2-40B4-BE49-F238E27FC236}">
                <a16:creationId xmlns:a16="http://schemas.microsoft.com/office/drawing/2014/main" id="{FAB2F5CB-4778-489F-901E-D3CFF320E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8DA2C6BB-42E6-DF45-96A9-E839D1C5474D}" type="slidenum">
              <a:rPr lang="en-US" smtClean="0">
                <a:latin typeface="+mj-lt"/>
              </a:rPr>
              <a:pPr algn="ctr">
                <a:defRPr/>
              </a:pPr>
              <a:t>6</a:t>
            </a:fld>
            <a:endParaRPr lang="en-US" dirty="0">
              <a:latin typeface="+mj-lt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3FDA4B3C-EF88-49E2-9731-03E01E8EA63A}"/>
              </a:ext>
            </a:extLst>
          </p:cNvPr>
          <p:cNvSpPr/>
          <p:nvPr/>
        </p:nvSpPr>
        <p:spPr>
          <a:xfrm>
            <a:off x="609600" y="1600201"/>
            <a:ext cx="5376640" cy="4738100"/>
          </a:xfrm>
          <a:custGeom>
            <a:avLst/>
            <a:gdLst/>
            <a:ahLst/>
            <a:cxnLst/>
            <a:rect l="l" t="t" r="r" b="b"/>
            <a:pathLst>
              <a:path w="3476625" h="2251075">
                <a:moveTo>
                  <a:pt x="0" y="2250948"/>
                </a:moveTo>
                <a:lnTo>
                  <a:pt x="3476244" y="2250948"/>
                </a:lnTo>
                <a:lnTo>
                  <a:pt x="3476244" y="0"/>
                </a:lnTo>
                <a:lnTo>
                  <a:pt x="0" y="0"/>
                </a:lnTo>
                <a:lnTo>
                  <a:pt x="0" y="225094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956">
            <a:solidFill>
              <a:srgbClr val="00697F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en-US" sz="3200" b="1" u="sng" dirty="0"/>
              <a:t>Enhancing Intermediaries</a:t>
            </a:r>
          </a:p>
          <a:p>
            <a:endParaRPr lang="en-US" sz="2400" b="1" dirty="0"/>
          </a:p>
          <a:p>
            <a:pPr marL="342900" indent="-231775">
              <a:buFont typeface="Arial" panose="020B0604020202020204" pitchFamily="34" charset="0"/>
              <a:buChar char="•"/>
            </a:pPr>
            <a:r>
              <a:rPr lang="en-US" sz="2300" b="1" dirty="0"/>
              <a:t>Working to enhance two intermediaries</a:t>
            </a:r>
          </a:p>
          <a:p>
            <a:pPr marL="342900" lvl="1" indent="285750">
              <a:buFont typeface="Arial" panose="020B0604020202020204" pitchFamily="34" charset="0"/>
              <a:buChar char="•"/>
            </a:pPr>
            <a:r>
              <a:rPr lang="en-US" sz="1900" dirty="0"/>
              <a:t>APHL Informatics Messaging Services (AIMS)</a:t>
            </a:r>
          </a:p>
          <a:p>
            <a:pPr marL="342900" lvl="1" indent="285750">
              <a:buFont typeface="Arial" panose="020B0604020202020204" pitchFamily="34" charset="0"/>
              <a:buChar char="•"/>
            </a:pPr>
            <a:r>
              <a:rPr lang="en-US" sz="1900" dirty="0"/>
              <a:t>CDC’s </a:t>
            </a:r>
            <a:r>
              <a:rPr lang="en-US" sz="1900" dirty="0" err="1"/>
              <a:t>ReportStream</a:t>
            </a:r>
            <a:endParaRPr lang="en-US" sz="1900" dirty="0"/>
          </a:p>
          <a:p>
            <a:pPr marL="342900" lvl="1" indent="-231775"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42900" indent="-231775">
              <a:buFont typeface="Arial" panose="020B0604020202020204" pitchFamily="34" charset="0"/>
              <a:buChar char="•"/>
            </a:pPr>
            <a:r>
              <a:rPr lang="en-US" sz="2300" b="1" dirty="0"/>
              <a:t>Centralize, standardize, translate </a:t>
            </a:r>
            <a:r>
              <a:rPr lang="en-US" sz="2300" dirty="0"/>
              <a:t>messages between PHLs and healthcare through tools and services</a:t>
            </a:r>
          </a:p>
          <a:p>
            <a:pPr marL="342900" lvl="1" indent="-231775"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42900" indent="-231775">
              <a:buFont typeface="Arial" panose="020B0604020202020204" pitchFamily="34" charset="0"/>
              <a:buChar char="•"/>
            </a:pPr>
            <a:r>
              <a:rPr lang="en-US" sz="2300" b="1" dirty="0"/>
              <a:t>Reduce</a:t>
            </a:r>
            <a:r>
              <a:rPr lang="en-US" sz="2300" dirty="0"/>
              <a:t> point-to-point connections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2BCEF4-BE3F-4982-9AB2-2BD2CCC1E8BC}"/>
              </a:ext>
            </a:extLst>
          </p:cNvPr>
          <p:cNvSpPr/>
          <p:nvPr/>
        </p:nvSpPr>
        <p:spPr>
          <a:xfrm>
            <a:off x="1372301" y="3870503"/>
            <a:ext cx="4482953" cy="26411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  <a:buClr>
                <a:srgbClr val="787878"/>
              </a:buClr>
              <a:buSzPct val="75000"/>
              <a:defRPr/>
            </a:pP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endParaRPr kumimoji="0" lang="en-US" sz="1400" b="0" i="0" u="none" strike="noStrike" kern="12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Open Sans" charset="0"/>
              <a:cs typeface="Open Sans" charset="0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12759491-42F2-468F-9BD7-3AE92DBAE125}"/>
              </a:ext>
            </a:extLst>
          </p:cNvPr>
          <p:cNvSpPr/>
          <p:nvPr/>
        </p:nvSpPr>
        <p:spPr>
          <a:xfrm>
            <a:off x="6205760" y="1605562"/>
            <a:ext cx="5376640" cy="4738100"/>
          </a:xfrm>
          <a:custGeom>
            <a:avLst/>
            <a:gdLst/>
            <a:ahLst/>
            <a:cxnLst/>
            <a:rect l="l" t="t" r="r" b="b"/>
            <a:pathLst>
              <a:path w="3476625" h="2251075">
                <a:moveTo>
                  <a:pt x="0" y="2250948"/>
                </a:moveTo>
                <a:lnTo>
                  <a:pt x="3476244" y="2250948"/>
                </a:lnTo>
                <a:lnTo>
                  <a:pt x="3476244" y="0"/>
                </a:lnTo>
                <a:lnTo>
                  <a:pt x="0" y="0"/>
                </a:lnTo>
                <a:lnTo>
                  <a:pt x="0" y="225094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956">
            <a:solidFill>
              <a:srgbClr val="00697F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en-US" sz="2800" b="1" u="sng" dirty="0"/>
              <a:t>Expanding PHL Use of Web Portals</a:t>
            </a:r>
          </a:p>
          <a:p>
            <a:pPr algn="ctr"/>
            <a:endParaRPr lang="en-US" sz="2400" b="1" dirty="0"/>
          </a:p>
          <a:p>
            <a:pPr marL="342900" indent="-231775">
              <a:buFont typeface="Arial" panose="020B0604020202020204" pitchFamily="34" charset="0"/>
              <a:buChar char="•"/>
            </a:pPr>
            <a:r>
              <a:rPr lang="en-US" sz="2400" dirty="0"/>
              <a:t>Assisting PHLs in </a:t>
            </a:r>
            <a:r>
              <a:rPr lang="en-US" sz="2400" b="1" dirty="0"/>
              <a:t>setting up web portals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231775">
              <a:buFont typeface="Arial" panose="020B0604020202020204" pitchFamily="34" charset="0"/>
              <a:buChar char="•"/>
            </a:pPr>
            <a:r>
              <a:rPr lang="en-US" sz="2400" dirty="0"/>
              <a:t>Solution to connect </a:t>
            </a:r>
            <a:r>
              <a:rPr lang="en-US" sz="2400" b="1" dirty="0"/>
              <a:t>low-volume submitters</a:t>
            </a:r>
          </a:p>
          <a:p>
            <a:pPr marL="342900" indent="-231775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231775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231775">
              <a:buFont typeface="Arial" panose="020B0604020202020204" pitchFamily="34" charset="0"/>
              <a:buChar char="•"/>
            </a:pPr>
            <a:r>
              <a:rPr lang="en-US" sz="2400" dirty="0"/>
              <a:t>Allows </a:t>
            </a:r>
            <a:r>
              <a:rPr lang="en-US" sz="2400" b="1" dirty="0"/>
              <a:t>quick response </a:t>
            </a:r>
            <a:r>
              <a:rPr lang="en-US" sz="2400" dirty="0"/>
              <a:t>to data needs </a:t>
            </a:r>
          </a:p>
          <a:p>
            <a:pPr marL="111125"/>
            <a:r>
              <a:rPr lang="en-US" sz="2400" dirty="0"/>
              <a:t>   for </a:t>
            </a:r>
            <a:r>
              <a:rPr lang="en-US" sz="2400" b="1" dirty="0"/>
              <a:t>public health emergencies</a:t>
            </a:r>
            <a:endParaRPr sz="24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692489-0E8F-48F3-BC49-5651CEF78171}"/>
              </a:ext>
            </a:extLst>
          </p:cNvPr>
          <p:cNvSpPr/>
          <p:nvPr/>
        </p:nvSpPr>
        <p:spPr>
          <a:xfrm>
            <a:off x="-4906693" y="2162806"/>
            <a:ext cx="5165787" cy="38016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  <a:buClr>
                <a:srgbClr val="787878"/>
              </a:buClr>
              <a:buSzPct val="75000"/>
              <a:defRPr/>
            </a:pP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endParaRPr kumimoji="0" lang="en-US" sz="1400" b="0" i="0" u="none" strike="noStrike" kern="12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903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DD5854-6728-DB49-FB79-D79FE03D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CDC Doing to Support ETOR?</a:t>
            </a:r>
          </a:p>
        </p:txBody>
      </p:sp>
      <p:sp>
        <p:nvSpPr>
          <p:cNvPr id="61" name="Slide Number Placeholder 4">
            <a:extLst>
              <a:ext uri="{FF2B5EF4-FFF2-40B4-BE49-F238E27FC236}">
                <a16:creationId xmlns:a16="http://schemas.microsoft.com/office/drawing/2014/main" id="{FAB2F5CB-4778-489F-901E-D3CFF320E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8DA2C6BB-42E6-DF45-96A9-E839D1C5474D}" type="slidenum">
              <a:rPr lang="en-US" smtClean="0">
                <a:latin typeface="+mj-lt"/>
              </a:rPr>
              <a:pPr algn="ctr">
                <a:defRPr/>
              </a:pPr>
              <a:t>7</a:t>
            </a:fld>
            <a:endParaRPr lang="en-US" dirty="0">
              <a:latin typeface="+mj-lt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3FDA4B3C-EF88-49E2-9731-03E01E8EA63A}"/>
              </a:ext>
            </a:extLst>
          </p:cNvPr>
          <p:cNvSpPr/>
          <p:nvPr/>
        </p:nvSpPr>
        <p:spPr>
          <a:xfrm>
            <a:off x="400898" y="1476250"/>
            <a:ext cx="5585342" cy="4897970"/>
          </a:xfrm>
          <a:custGeom>
            <a:avLst/>
            <a:gdLst/>
            <a:ahLst/>
            <a:cxnLst/>
            <a:rect l="l" t="t" r="r" b="b"/>
            <a:pathLst>
              <a:path w="3476625" h="2251075">
                <a:moveTo>
                  <a:pt x="0" y="2250948"/>
                </a:moveTo>
                <a:lnTo>
                  <a:pt x="3476244" y="2250948"/>
                </a:lnTo>
                <a:lnTo>
                  <a:pt x="3476244" y="0"/>
                </a:lnTo>
                <a:lnTo>
                  <a:pt x="0" y="0"/>
                </a:lnTo>
                <a:lnTo>
                  <a:pt x="0" y="225094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956">
            <a:solidFill>
              <a:srgbClr val="00697F"/>
            </a:solidFill>
          </a:ln>
        </p:spPr>
        <p:txBody>
          <a:bodyPr wrap="square" lIns="0" tIns="0" rIns="0" bIns="0" rtlCol="0"/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800" b="1" u="sng" spc="60" dirty="0">
                <a:solidFill>
                  <a:srgbClr val="000000"/>
                </a:solidFill>
                <a:cs typeface="Open Sans"/>
              </a:rPr>
              <a:t>Providing Funding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n-US" sz="1800" spc="60" dirty="0">
              <a:solidFill>
                <a:srgbClr val="000000"/>
              </a:solidFill>
              <a:cs typeface="Open Sans"/>
            </a:endParaRPr>
          </a:p>
          <a:p>
            <a:pPr marL="230188" indent="-11906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0" lang="en-US" sz="200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Funding contractors </a:t>
            </a:r>
            <a:r>
              <a:rPr kumimoji="0" lang="en-US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to </a:t>
            </a:r>
            <a:r>
              <a:rPr kumimoji="0" lang="en-US" sz="2000" b="1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provide technical assistance </a:t>
            </a:r>
            <a:r>
              <a:rPr kumimoji="0" lang="en-US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(TA) to </a:t>
            </a:r>
            <a:r>
              <a:rPr kumimoji="0" lang="en-US" sz="2000" b="1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clinical partners</a:t>
            </a:r>
          </a:p>
          <a:p>
            <a:pPr marL="111125">
              <a:lnSpc>
                <a:spcPct val="100000"/>
              </a:lnSpc>
            </a:pPr>
            <a:endParaRPr kumimoji="0" lang="en-US" sz="2000" b="1" i="0" u="none" strike="noStrike" kern="12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Open Sans" charset="0"/>
              <a:cs typeface="Open Sans" charset="0"/>
            </a:endParaRPr>
          </a:p>
          <a:p>
            <a:pPr marL="230188" indent="-11906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0" lang="en-US" sz="200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Funding APHL </a:t>
            </a:r>
            <a:r>
              <a:rPr kumimoji="0" lang="en-US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to </a:t>
            </a:r>
            <a:r>
              <a:rPr kumimoji="0" lang="en-US" sz="2000" b="1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provide TA to PHLs</a:t>
            </a:r>
          </a:p>
          <a:p>
            <a:pPr marL="230188" indent="-119063">
              <a:lnSpc>
                <a:spcPct val="100000"/>
              </a:lnSpc>
              <a:buFont typeface="Arial" panose="020B0604020202020204" pitchFamily="34" charset="0"/>
              <a:buChar char="•"/>
            </a:pPr>
            <a:endParaRPr kumimoji="0" lang="en-US" sz="2000" b="0" i="0" u="none" strike="noStrike" kern="12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Open Sans" charset="0"/>
              <a:cs typeface="Open Sans" charset="0"/>
            </a:endParaRPr>
          </a:p>
          <a:p>
            <a:pPr marL="230188" indent="-119063">
              <a:buFont typeface="Arial" panose="020B0604020202020204" pitchFamily="34" charset="0"/>
              <a:buChar char="•"/>
            </a:pPr>
            <a:r>
              <a:rPr kumimoji="0" lang="en-US" sz="200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Funding contractors </a:t>
            </a:r>
            <a:r>
              <a:rPr kumimoji="0" lang="en-US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to </a:t>
            </a:r>
            <a:r>
              <a:rPr kumimoji="0" lang="en-US" sz="2000" b="1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build infrastructure at CDC</a:t>
            </a:r>
            <a:r>
              <a:rPr lang="en-US" sz="2000" spc="-30" dirty="0">
                <a:solidFill>
                  <a:srgbClr val="000000"/>
                </a:solidFill>
                <a:ea typeface="Open Sans" charset="0"/>
                <a:cs typeface="Open Sans" charset="0"/>
              </a:rPr>
              <a:t>  </a:t>
            </a:r>
            <a:r>
              <a:rPr kumimoji="0" lang="en-US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 to build services to support ETOR</a:t>
            </a:r>
          </a:p>
          <a:p>
            <a:pPr marL="230188" indent="-119063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spc="-30" dirty="0">
              <a:solidFill>
                <a:srgbClr val="000000"/>
              </a:solidFill>
              <a:ea typeface="Open Sans" charset="0"/>
              <a:cs typeface="Open Sans" charset="0"/>
            </a:endParaRPr>
          </a:p>
          <a:p>
            <a:pPr marL="230188" indent="-11906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0" lang="en-US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Funding APHL to </a:t>
            </a:r>
            <a:r>
              <a:rPr kumimoji="0" lang="en-US" sz="2000" b="1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enhance and build services    </a:t>
            </a:r>
            <a:r>
              <a:rPr kumimoji="0" lang="en-US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   </a:t>
            </a:r>
            <a:r>
              <a:rPr kumimoji="0" lang="en-US" sz="2000" b="1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within AIMS </a:t>
            </a:r>
            <a:r>
              <a:rPr kumimoji="0" lang="en-US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to support ETOR</a:t>
            </a:r>
          </a:p>
          <a:p>
            <a:pPr marL="230188" indent="-119063">
              <a:lnSpc>
                <a:spcPct val="100000"/>
              </a:lnSpc>
              <a:buFont typeface="Arial" panose="020B0604020202020204" pitchFamily="34" charset="0"/>
              <a:buChar char="•"/>
            </a:pPr>
            <a:endParaRPr kumimoji="0" lang="en-US" sz="2000" b="0" i="0" u="none" strike="noStrike" kern="12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Open Sans" charset="0"/>
              <a:cs typeface="Open Sans" charset="0"/>
            </a:endParaRPr>
          </a:p>
          <a:p>
            <a:pPr marL="230188" indent="-11906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0" lang="en-US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Funding the </a:t>
            </a:r>
            <a:r>
              <a:rPr kumimoji="0" lang="en-US" sz="2000" b="1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Epidemiology and Laboratory Capacity</a:t>
            </a:r>
            <a:r>
              <a:rPr kumimoji="0" lang="en-US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  <a:t> cooperative agreement to support ETOR in PHLs</a:t>
            </a:r>
            <a:endParaRPr lang="en-US" sz="2000" u="sng" dirty="0">
              <a:solidFill>
                <a:srgbClr val="000000"/>
              </a:solidFill>
              <a:cs typeface="Open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2BCEF4-BE3F-4982-9AB2-2BD2CCC1E8BC}"/>
              </a:ext>
            </a:extLst>
          </p:cNvPr>
          <p:cNvSpPr/>
          <p:nvPr/>
        </p:nvSpPr>
        <p:spPr>
          <a:xfrm>
            <a:off x="1372301" y="3870503"/>
            <a:ext cx="4482953" cy="26411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  <a:buClr>
                <a:srgbClr val="787878"/>
              </a:buClr>
              <a:buSzPct val="75000"/>
              <a:defRPr/>
            </a:pP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endParaRPr kumimoji="0" lang="en-US" sz="1400" b="0" i="0" u="none" strike="noStrike" kern="12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Open Sans" charset="0"/>
              <a:cs typeface="Open Sans" charset="0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12759491-42F2-468F-9BD7-3AE92DBAE125}"/>
              </a:ext>
            </a:extLst>
          </p:cNvPr>
          <p:cNvSpPr/>
          <p:nvPr/>
        </p:nvSpPr>
        <p:spPr>
          <a:xfrm>
            <a:off x="6179128" y="1486640"/>
            <a:ext cx="5486400" cy="4887580"/>
          </a:xfrm>
          <a:custGeom>
            <a:avLst/>
            <a:gdLst/>
            <a:ahLst/>
            <a:cxnLst/>
            <a:rect l="l" t="t" r="r" b="b"/>
            <a:pathLst>
              <a:path w="3476625" h="2251075">
                <a:moveTo>
                  <a:pt x="0" y="2250948"/>
                </a:moveTo>
                <a:lnTo>
                  <a:pt x="3476244" y="2250948"/>
                </a:lnTo>
                <a:lnTo>
                  <a:pt x="3476244" y="0"/>
                </a:lnTo>
                <a:lnTo>
                  <a:pt x="0" y="0"/>
                </a:lnTo>
                <a:lnTo>
                  <a:pt x="0" y="225094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956">
            <a:solidFill>
              <a:srgbClr val="00697F"/>
            </a:solidFill>
          </a:ln>
        </p:spPr>
        <p:txBody>
          <a:bodyPr wrap="square" lIns="0" tIns="0" rIns="0" bIns="0" rtlCol="0"/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2800" b="1" u="sng" spc="60" dirty="0">
                <a:solidFill>
                  <a:srgbClr val="000000"/>
                </a:solidFill>
                <a:cs typeface="Open Sans"/>
              </a:rPr>
              <a:t>Partnering to Align on Strategies</a:t>
            </a:r>
          </a:p>
          <a:p>
            <a:pPr marL="230188" indent="-119063">
              <a:buClr>
                <a:srgbClr val="787878"/>
              </a:buClr>
              <a:buSzPct val="75000"/>
            </a:pPr>
            <a:endParaRPr lang="en-US" spc="-30" dirty="0">
              <a:solidFill>
                <a:srgbClr val="000000"/>
              </a:solidFill>
              <a:ea typeface="Open Sans" charset="0"/>
              <a:cs typeface="Open Sans" charset="0"/>
            </a:endParaRPr>
          </a:p>
          <a:p>
            <a:pPr marL="230188" indent="-119063">
              <a:buSzPct val="100000"/>
              <a:buFont typeface="Arial" panose="020B0604020202020204" pitchFamily="34" charset="0"/>
              <a:buChar char="•"/>
            </a:pPr>
            <a:r>
              <a:rPr lang="en-US" sz="2000" spc="-30" dirty="0">
                <a:solidFill>
                  <a:srgbClr val="000000"/>
                </a:solidFill>
                <a:ea typeface="Open Sans" charset="0"/>
                <a:cs typeface="Open Sans" charset="0"/>
              </a:rPr>
              <a:t>Reaching out to Electronic Health Record systems and LIMS </a:t>
            </a:r>
            <a:r>
              <a:rPr lang="en-US" sz="2000" b="1" spc="-30" dirty="0">
                <a:solidFill>
                  <a:srgbClr val="000000"/>
                </a:solidFill>
                <a:ea typeface="Open Sans" charset="0"/>
                <a:cs typeface="Open Sans" charset="0"/>
              </a:rPr>
              <a:t>vendors, healthcare systems, and standards organizations</a:t>
            </a:r>
          </a:p>
          <a:p>
            <a:pPr marL="230188" indent="-119063">
              <a:buSzPct val="100000"/>
              <a:buFont typeface="Arial" panose="020B0604020202020204" pitchFamily="34" charset="0"/>
              <a:buChar char="•"/>
            </a:pPr>
            <a:endParaRPr lang="en-US" sz="2000" b="1" spc="-30" dirty="0">
              <a:solidFill>
                <a:srgbClr val="000000"/>
              </a:solidFill>
              <a:ea typeface="Open Sans" charset="0"/>
              <a:cs typeface="Open Sans" charset="0"/>
            </a:endParaRPr>
          </a:p>
          <a:p>
            <a:pPr marL="230188" indent="-119063">
              <a:buSzPct val="100000"/>
              <a:buFont typeface="Arial" panose="020B0604020202020204" pitchFamily="34" charset="0"/>
              <a:buChar char="•"/>
            </a:pPr>
            <a:r>
              <a:rPr lang="en-US" sz="2000" b="1" spc="-30" dirty="0">
                <a:solidFill>
                  <a:srgbClr val="000000"/>
                </a:solidFill>
                <a:ea typeface="Open Sans" charset="0"/>
                <a:cs typeface="Open Sans" charset="0"/>
              </a:rPr>
              <a:t>Engaging with healthcare providers </a:t>
            </a:r>
            <a:r>
              <a:rPr lang="en-US" sz="2000" spc="-30" dirty="0">
                <a:solidFill>
                  <a:srgbClr val="000000"/>
                </a:solidFill>
                <a:ea typeface="Open Sans" charset="0"/>
                <a:cs typeface="Open Sans" charset="0"/>
              </a:rPr>
              <a:t>to understand challenges implementing ETOR with PHLs</a:t>
            </a:r>
          </a:p>
          <a:p>
            <a:pPr marL="230188" indent="-119063">
              <a:buSzPct val="100000"/>
              <a:buFont typeface="Arial" panose="020B0604020202020204" pitchFamily="34" charset="0"/>
              <a:buChar char="•"/>
            </a:pPr>
            <a:endParaRPr lang="en-US" sz="2000" spc="-30" dirty="0">
              <a:solidFill>
                <a:srgbClr val="000000"/>
              </a:solidFill>
              <a:ea typeface="Open Sans" charset="0"/>
              <a:cs typeface="Open Sans" charset="0"/>
            </a:endParaRPr>
          </a:p>
          <a:p>
            <a:pPr marL="230188" indent="-119063">
              <a:buSzPct val="100000"/>
              <a:buFont typeface="Arial" panose="020B0604020202020204" pitchFamily="34" charset="0"/>
              <a:buChar char="•"/>
            </a:pPr>
            <a:r>
              <a:rPr lang="en-US" sz="2000" spc="-30" dirty="0">
                <a:solidFill>
                  <a:srgbClr val="000000"/>
                </a:solidFill>
                <a:ea typeface="Open Sans" charset="0"/>
                <a:cs typeface="Open Sans" charset="0"/>
              </a:rPr>
              <a:t>Working with the </a:t>
            </a:r>
            <a:r>
              <a:rPr lang="en-US" sz="2000" b="1" spc="-30" dirty="0">
                <a:solidFill>
                  <a:srgbClr val="000000"/>
                </a:solidFill>
                <a:ea typeface="Open Sans" charset="0"/>
                <a:cs typeface="Open Sans" charset="0"/>
              </a:rPr>
              <a:t>Office of the National Coordinator</a:t>
            </a:r>
            <a:r>
              <a:rPr lang="en-US" sz="2000" spc="-30" dirty="0">
                <a:solidFill>
                  <a:srgbClr val="000000"/>
                </a:solidFill>
                <a:ea typeface="Open Sans" charset="0"/>
                <a:cs typeface="Open Sans" charset="0"/>
              </a:rPr>
              <a:t> and </a:t>
            </a:r>
            <a:r>
              <a:rPr lang="en-US" sz="2000" b="1" spc="-30" dirty="0">
                <a:solidFill>
                  <a:srgbClr val="000000"/>
                </a:solidFill>
                <a:ea typeface="Open Sans" charset="0"/>
                <a:cs typeface="Open Sans" charset="0"/>
              </a:rPr>
              <a:t>Centers for Medicare &amp; Medicare Services </a:t>
            </a:r>
            <a:r>
              <a:rPr lang="en-US" sz="2000" spc="-30" dirty="0">
                <a:solidFill>
                  <a:srgbClr val="000000"/>
                </a:solidFill>
                <a:ea typeface="Open Sans" charset="0"/>
                <a:cs typeface="Open Sans" charset="0"/>
              </a:rPr>
              <a:t>to explore incentives for use of standards and implementation of ETOR</a:t>
            </a:r>
            <a:endParaRPr lang="en-US" sz="2400" dirty="0">
              <a:solidFill>
                <a:srgbClr val="000000"/>
              </a:solidFill>
              <a:cs typeface="Open San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692489-0E8F-48F3-BC49-5651CEF78171}"/>
              </a:ext>
            </a:extLst>
          </p:cNvPr>
          <p:cNvSpPr/>
          <p:nvPr/>
        </p:nvSpPr>
        <p:spPr>
          <a:xfrm>
            <a:off x="-4906693" y="2162806"/>
            <a:ext cx="5165787" cy="38016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  <a:buClr>
                <a:srgbClr val="787878"/>
              </a:buClr>
              <a:buSzPct val="75000"/>
              <a:defRPr/>
            </a:pP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br>
              <a:rPr kumimoji="0" lang="en-US" sz="14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Open Sans" charset="0"/>
                <a:cs typeface="Open Sans" charset="0"/>
              </a:rPr>
            </a:br>
            <a:endParaRPr kumimoji="0" lang="en-US" sz="1400" b="0" i="0" u="none" strike="noStrike" kern="12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Open Sans" charset="0"/>
              <a:cs typeface="Open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916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DD5854-6728-DB49-FB79-D79FE03D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Assistance and Resources</a:t>
            </a: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id="{7B294B95-B94E-4D22-93A8-4E4453018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2132929"/>
            <a:ext cx="6690782" cy="220055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91FDA13-22D4-4359-B8B2-49CC4AEED89E}"/>
              </a:ext>
            </a:extLst>
          </p:cNvPr>
          <p:cNvSpPr txBox="1"/>
          <p:nvPr/>
        </p:nvSpPr>
        <p:spPr>
          <a:xfrm>
            <a:off x="395817" y="4322234"/>
            <a:ext cx="529378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</a:t>
            </a:r>
            <a:r>
              <a:rPr lang="en-US" sz="1600" b="1">
                <a:solidFill>
                  <a:schemeClr val="accent5">
                    <a:lumMod val="50000"/>
                  </a:schemeClr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dc.gov/csels/dls/public-health-laboratory-etor.html</a:t>
            </a:r>
            <a:endParaRPr lang="en-US" sz="1600">
              <a:solidFill>
                <a:schemeClr val="accent5">
                  <a:lumMod val="50000"/>
                </a:schemeClr>
              </a:solidFill>
              <a:cs typeface="Calibri"/>
            </a:endParaRPr>
          </a:p>
        </p:txBody>
      </p:sp>
      <p:pic>
        <p:nvPicPr>
          <p:cNvPr id="27" name="Picture 6">
            <a:extLst>
              <a:ext uri="{FF2B5EF4-FFF2-40B4-BE49-F238E27FC236}">
                <a16:creationId xmlns:a16="http://schemas.microsoft.com/office/drawing/2014/main" id="{17123FB2-7A32-46BF-B53E-6F143B95EF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54" t="4473" r="7489" b="-325"/>
          <a:stretch/>
        </p:blipFill>
        <p:spPr>
          <a:xfrm>
            <a:off x="7962901" y="1703917"/>
            <a:ext cx="3953289" cy="382073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3731ECF-2D8F-4336-960C-E4F55F4EF5A9}"/>
              </a:ext>
            </a:extLst>
          </p:cNvPr>
          <p:cNvSpPr txBox="1"/>
          <p:nvPr/>
        </p:nvSpPr>
        <p:spPr>
          <a:xfrm>
            <a:off x="3999441" y="5528734"/>
            <a:ext cx="662728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0070C0"/>
                </a:solidFill>
                <a:hlinkClick r:id="rId5"/>
              </a:rPr>
              <a:t>https://app.smartsheet.com/b/form/4fe7d6f0c607491abe1ea88209d5aaff</a:t>
            </a:r>
            <a:endParaRPr lang="en-US" sz="1600" b="1">
              <a:solidFill>
                <a:srgbClr val="0070C0"/>
              </a:solidFill>
              <a:cs typeface="Calibri"/>
            </a:endParaRPr>
          </a:p>
        </p:txBody>
      </p:sp>
      <p:sp>
        <p:nvSpPr>
          <p:cNvPr id="29" name="Slide Number Placeholder 4">
            <a:extLst>
              <a:ext uri="{FF2B5EF4-FFF2-40B4-BE49-F238E27FC236}">
                <a16:creationId xmlns:a16="http://schemas.microsoft.com/office/drawing/2014/main" id="{12E2D6AC-9314-4A60-932E-5DBC273D7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29200" y="6540476"/>
            <a:ext cx="2133600" cy="2408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8DA2C6BB-42E6-DF45-96A9-E839D1C5474D}" type="slidenum">
              <a:rPr lang="en-US" smtClean="0">
                <a:latin typeface="+mj-lt"/>
              </a:rPr>
              <a:pPr algn="ctr">
                <a:defRPr/>
              </a:pPr>
              <a:t>8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1294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39D89C-F03E-4881-ADB2-A524CBC0F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345093" cy="4845866"/>
          </a:xfrm>
          <a:solidFill>
            <a:schemeClr val="accent5">
              <a:lumMod val="20000"/>
              <a:lumOff val="80000"/>
              <a:alpha val="5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Initial use case is </a:t>
            </a:r>
            <a:r>
              <a:rPr lang="en-US" sz="2400" b="1" dirty="0"/>
              <a:t>newborn screening </a:t>
            </a:r>
            <a:r>
              <a:rPr lang="en-US" sz="2400" dirty="0"/>
              <a:t>(NBS) </a:t>
            </a:r>
          </a:p>
          <a:p>
            <a:endParaRPr lang="en-US" sz="1700" dirty="0"/>
          </a:p>
          <a:p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Key aim of “meeting partners where they are”</a:t>
            </a:r>
          </a:p>
          <a:p>
            <a:endParaRPr lang="en-US" sz="1700" dirty="0"/>
          </a:p>
          <a:p>
            <a:r>
              <a:rPr lang="en-US" sz="2400" dirty="0"/>
              <a:t>Objectives </a:t>
            </a:r>
          </a:p>
          <a:p>
            <a:pPr lvl="1"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1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Develop protocols and procedures </a:t>
            </a:r>
            <a:r>
              <a:rPr lang="en-US" sz="1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 </a:t>
            </a:r>
            <a:r>
              <a:rPr lang="en-US" sz="1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delivering TA </a:t>
            </a:r>
            <a:r>
              <a:rPr lang="en-US" sz="1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 ETOR implementation</a:t>
            </a:r>
            <a:endParaRPr lang="en-US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1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Solicit feedback </a:t>
            </a:r>
            <a:r>
              <a:rPr lang="en-US" sz="1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from pilot participants to </a:t>
            </a:r>
            <a:r>
              <a:rPr lang="en-US" sz="1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improve TA </a:t>
            </a:r>
            <a:r>
              <a:rPr lang="en-US" sz="1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 ETOR implementation</a:t>
            </a:r>
            <a:endParaRPr lang="en-US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1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Demonstrate the use </a:t>
            </a:r>
            <a:r>
              <a:rPr lang="en-US" sz="1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of an intermediary to </a:t>
            </a:r>
            <a:r>
              <a:rPr lang="en-US" sz="1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route electronic </a:t>
            </a:r>
            <a:r>
              <a:rPr lang="en-US" sz="19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orders</a:t>
            </a:r>
            <a:r>
              <a:rPr lang="en-US" sz="1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en-US" sz="19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results </a:t>
            </a:r>
            <a:r>
              <a:rPr lang="en-US" sz="1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 NBS testing</a:t>
            </a:r>
            <a:endParaRPr lang="en-US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r>
              <a:rPr lang="en-US" sz="1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Capture metrics </a:t>
            </a:r>
            <a:r>
              <a:rPr lang="en-US" sz="1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compare the </a:t>
            </a:r>
            <a:r>
              <a:rPr lang="en-US" sz="1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efficiency and effectiveness of ETOR </a:t>
            </a:r>
            <a:r>
              <a:rPr lang="en-US" sz="1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compared to existing processes</a:t>
            </a:r>
          </a:p>
          <a:p>
            <a:pPr lvl="1">
              <a:spcBef>
                <a:spcPts val="0"/>
              </a:spcBef>
              <a:buSzPct val="75000"/>
              <a:buFont typeface="Courier New" panose="02070309020205020404" pitchFamily="49" charset="0"/>
              <a:buChar char="o"/>
            </a:pP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dirty="0"/>
              <a:t>Project will run May – Dec 2023</a:t>
            </a:r>
          </a:p>
          <a:p>
            <a:pPr>
              <a:spcBef>
                <a:spcPts val="0"/>
              </a:spcBef>
            </a:pPr>
            <a:endParaRPr lang="en-US" sz="17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sz="2400" dirty="0"/>
              <a:t>4-6 pilots sites to include</a:t>
            </a:r>
          </a:p>
          <a:p>
            <a:pPr lvl="1">
              <a:buSzPct val="75000"/>
              <a:buFont typeface="Courier New" panose="02070309020205020404" pitchFamily="49" charset="0"/>
              <a:buChar char="o"/>
            </a:pPr>
            <a:r>
              <a:rPr lang="en-US" sz="1800" dirty="0"/>
              <a:t>PHLs</a:t>
            </a:r>
          </a:p>
          <a:p>
            <a:pPr lvl="1">
              <a:buSzPct val="75000"/>
              <a:buFont typeface="Courier New" panose="02070309020205020404" pitchFamily="49" charset="0"/>
              <a:buChar char="o"/>
            </a:pPr>
            <a:r>
              <a:rPr lang="en-US" sz="1800" dirty="0"/>
              <a:t>NBS LIMS &amp; EHR system vendors</a:t>
            </a:r>
          </a:p>
          <a:p>
            <a:pPr lvl="1">
              <a:buSzPct val="75000"/>
              <a:buFont typeface="Courier New" panose="02070309020205020404" pitchFamily="49" charset="0"/>
              <a:buChar char="o"/>
            </a:pPr>
            <a:r>
              <a:rPr lang="en-US" sz="1800" dirty="0"/>
              <a:t>Healthcare organizations (</a:t>
            </a:r>
            <a:r>
              <a:rPr lang="en-US" sz="1800" i="1" dirty="0"/>
              <a:t>birthing hospitals</a:t>
            </a:r>
            <a:r>
              <a:rPr lang="en-US" sz="1800" dirty="0"/>
              <a:t>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856E4F-FBCD-4634-947B-52FE1EDCF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Piloting ETOR via Intermediaries </a:t>
            </a:r>
          </a:p>
        </p:txBody>
      </p:sp>
    </p:spTree>
    <p:extLst>
      <p:ext uri="{BB962C8B-B14F-4D97-AF65-F5344CB8AC3E}">
        <p14:creationId xmlns:p14="http://schemas.microsoft.com/office/powerpoint/2010/main" val="1441484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A2C6BB-42E6-DF45-96A9-E839D1C5474D}" type="slidenum">
              <a:rPr lang="en-US" smtClean="0"/>
              <a:pPr algn="ctr"/>
              <a:t>10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801425-1AFA-4868-AB1B-8983181FBF96}"/>
              </a:ext>
            </a:extLst>
          </p:cNvPr>
          <p:cNvSpPr txBox="1"/>
          <p:nvPr/>
        </p:nvSpPr>
        <p:spPr>
          <a:xfrm>
            <a:off x="336000" y="577386"/>
            <a:ext cx="725477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/>
                <a:cs typeface="Calibri"/>
              </a:rPr>
              <a:t>Questions?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944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4B095-12DF-49EA-A927-DB18787526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65343" y="1875366"/>
            <a:ext cx="8347166" cy="3107267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Rebecca McNall			DQO2@cdc.gov</a:t>
            </a:r>
          </a:p>
          <a:p>
            <a:pPr marL="399617" lvl="1" indent="0">
              <a:buNone/>
            </a:pPr>
            <a:endParaRPr lang="en-US" sz="3200" dirty="0">
              <a:cs typeface="Calibri"/>
            </a:endParaRPr>
          </a:p>
          <a:p>
            <a:pPr marL="0" indent="0">
              <a:buNone/>
            </a:pPr>
            <a:r>
              <a:rPr lang="en-US" dirty="0"/>
              <a:t>Jasmine Chaitram		ZOA6@cdc.gov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DLS Informatics			DLS_informatics@cdc.gov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53FC68-E51A-4039-B5E7-44389676ADFC}"/>
              </a:ext>
            </a:extLst>
          </p:cNvPr>
          <p:cNvSpPr txBox="1"/>
          <p:nvPr/>
        </p:nvSpPr>
        <p:spPr>
          <a:xfrm>
            <a:off x="1944581" y="509156"/>
            <a:ext cx="7988691" cy="553997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342900" eaLnBrk="1" latinLnBrk="0" hangingPunct="1">
              <a:buNone/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432874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45893F40-12DF-491C-953C-95210D691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667" y="2747962"/>
            <a:ext cx="6606665" cy="1362075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033952"/>
                </a:solidFill>
              </a:rPr>
              <a:t>Thank you!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29200" y="6547143"/>
            <a:ext cx="2133600" cy="31349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DA2C6BB-42E6-DF45-96A9-E839D1C5474D}" type="slidenum">
              <a:rPr lang="en-US" smtClean="0"/>
              <a:pPr algn="ctr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1770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75A76080BAB34EACBC5B44A192844D" ma:contentTypeVersion="1301" ma:contentTypeDescription="Create a new document." ma:contentTypeScope="" ma:versionID="b14ae4d8be701ca00de33af807574fdc">
  <xsd:schema xmlns:xsd="http://www.w3.org/2001/XMLSchema" xmlns:xs="http://www.w3.org/2001/XMLSchema" xmlns:p="http://schemas.microsoft.com/office/2006/metadata/properties" xmlns:ns2="0724e717-bbe7-4e48-ae6a-faff532bb476" xmlns:ns3="fb044e2c-1379-414c-8e99-85c1ec460d99" xmlns:ns4="c29c4649-f555-4350-b5be-64611c3d22c4" targetNamespace="http://schemas.microsoft.com/office/2006/metadata/properties" ma:root="true" ma:fieldsID="e2d48cddad095a4c57294f1d26563374" ns2:_="" ns3:_="" ns4:_="">
    <xsd:import namespace="0724e717-bbe7-4e48-ae6a-faff532bb476"/>
    <xsd:import namespace="fb044e2c-1379-414c-8e99-85c1ec460d99"/>
    <xsd:import namespace="c29c4649-f555-4350-b5be-64611c3d22c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24e717-bbe7-4e48-ae6a-faff532bb47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44e2c-1379-414c-8e99-85c1ec460d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c4649-f555-4350-b5be-64611c3d22c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0724e717-bbe7-4e48-ae6a-faff532bb476">CSELS-175932952-2217</_dlc_DocId>
    <_dlc_DocIdUrl xmlns="0724e717-bbe7-4e48-ae6a-faff532bb476">
      <Url>https://cdc.sharepoint.com/sites/CSELS/DLS/Informatics/_layouts/15/DocIdRedir.aspx?ID=CSELS-175932952-2217</Url>
      <Description>CSELS-175932952-2217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DBB627-2B53-4352-9558-3F52F59AE8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24e717-bbe7-4e48-ae6a-faff532bb476"/>
    <ds:schemaRef ds:uri="fb044e2c-1379-414c-8e99-85c1ec460d99"/>
    <ds:schemaRef ds:uri="c29c4649-f555-4350-b5be-64611c3d22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31A999-B867-4396-8F65-34226463D38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47AEC927-F8FE-404F-8D27-5586E6D4009E}">
  <ds:schemaRefs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0724e717-bbe7-4e48-ae6a-faff532bb476"/>
    <ds:schemaRef ds:uri="http://purl.org/dc/dcmitype/"/>
    <ds:schemaRef ds:uri="http://schemas.microsoft.com/office/infopath/2007/PartnerControls"/>
    <ds:schemaRef ds:uri="1a67b3a4-2341-4c6a-843e-f2a42af82800"/>
    <ds:schemaRef ds:uri="http://schemas.openxmlformats.org/package/2006/metadata/core-properties"/>
    <ds:schemaRef ds:uri="f52a3169-e43e-47cd-ab98-54b0da0f7bdd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2F8C6465-C5A3-4B51-934C-715B8B257A2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5081</TotalTime>
  <Words>768</Words>
  <Application>Microsoft Office PowerPoint</Application>
  <PresentationFormat>Widescreen</PresentationFormat>
  <Paragraphs>159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Courier New</vt:lpstr>
      <vt:lpstr>Times New Roman</vt:lpstr>
      <vt:lpstr>1_Default Theme</vt:lpstr>
      <vt:lpstr>PowerPoint Presentation</vt:lpstr>
      <vt:lpstr>What is ETOR?</vt:lpstr>
      <vt:lpstr>Benefits of ETOR</vt:lpstr>
      <vt:lpstr>ETOR Current and Future State</vt:lpstr>
      <vt:lpstr>ETOR Future State</vt:lpstr>
      <vt:lpstr>What is CDC Doing to Support ETOR?</vt:lpstr>
      <vt:lpstr>What is CDC Doing to Support ETOR?</vt:lpstr>
      <vt:lpstr>Technical Assistance and Resources</vt:lpstr>
      <vt:lpstr>Piloting ETOR via Intermediaries </vt:lpstr>
      <vt:lpstr>PowerPoint Presentation</vt:lpstr>
      <vt:lpstr>PowerPoint Presentation</vt:lpstr>
      <vt:lpstr>Thank you!</vt:lpstr>
    </vt:vector>
  </TitlesOfParts>
  <Company>Westat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koq9@cdc.gov</dc:creator>
  <cp:lastModifiedBy>Devra Barter</cp:lastModifiedBy>
  <cp:revision>161</cp:revision>
  <dcterms:created xsi:type="dcterms:W3CDTF">2016-06-17T03:32:43Z</dcterms:created>
  <dcterms:modified xsi:type="dcterms:W3CDTF">2023-05-02T20:10:39Z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ea4e8956-7491-484e-818c-27c29546dbe7</vt:lpwstr>
  </property>
  <property fmtid="{D5CDD505-2E9C-101B-9397-08002B2CF9AE}" pid="3" name="ContentTypeId">
    <vt:lpwstr>0x0101000F75A76080BAB34EACBC5B44A192844D</vt:lpwstr>
  </property>
  <property fmtid="{D5CDD505-2E9C-101B-9397-08002B2CF9AE}" pid="4" name="MSIP_Label_7b94a7b8-f06c-4dfe-bdcc-9b548fd58c31_Enabled">
    <vt:lpwstr>true</vt:lpwstr>
  </property>
  <property fmtid="{D5CDD505-2E9C-101B-9397-08002B2CF9AE}" pid="5" name="MSIP_Label_7b94a7b8-f06c-4dfe-bdcc-9b548fd58c31_SetDate">
    <vt:lpwstr>2022-03-16T19:33:17Z</vt:lpwstr>
  </property>
  <property fmtid="{D5CDD505-2E9C-101B-9397-08002B2CF9AE}" pid="6" name="MSIP_Label_7b94a7b8-f06c-4dfe-bdcc-9b548fd58c31_Method">
    <vt:lpwstr>Privileged</vt:lpwstr>
  </property>
  <property fmtid="{D5CDD505-2E9C-101B-9397-08002B2CF9AE}" pid="7" name="MSIP_Label_7b94a7b8-f06c-4dfe-bdcc-9b548fd58c31_Name">
    <vt:lpwstr>7b94a7b8-f06c-4dfe-bdcc-9b548fd58c31</vt:lpwstr>
  </property>
  <property fmtid="{D5CDD505-2E9C-101B-9397-08002B2CF9AE}" pid="8" name="MSIP_Label_7b94a7b8-f06c-4dfe-bdcc-9b548fd58c31_SiteId">
    <vt:lpwstr>9ce70869-60db-44fd-abe8-d2767077fc8f</vt:lpwstr>
  </property>
  <property fmtid="{D5CDD505-2E9C-101B-9397-08002B2CF9AE}" pid="9" name="MSIP_Label_7b94a7b8-f06c-4dfe-bdcc-9b548fd58c31_ActionId">
    <vt:lpwstr>9c058b6a-91cf-4c24-be6d-a8b29ec1c451</vt:lpwstr>
  </property>
  <property fmtid="{D5CDD505-2E9C-101B-9397-08002B2CF9AE}" pid="10" name="MSIP_Label_7b94a7b8-f06c-4dfe-bdcc-9b548fd58c31_ContentBits">
    <vt:lpwstr>0</vt:lpwstr>
  </property>
  <property fmtid="{D5CDD505-2E9C-101B-9397-08002B2CF9AE}" pid="11" name="MediaServiceImageTags">
    <vt:lpwstr/>
  </property>
  <property fmtid="{D5CDD505-2E9C-101B-9397-08002B2CF9AE}" pid="12" name="MSIP_Label_589256c7-9946-44df-b379-51beb93fd2d9_Enabled">
    <vt:lpwstr>true</vt:lpwstr>
  </property>
  <property fmtid="{D5CDD505-2E9C-101B-9397-08002B2CF9AE}" pid="13" name="MSIP_Label_589256c7-9946-44df-b379-51beb93fd2d9_SetDate">
    <vt:lpwstr>2023-02-16T11:19:23Z</vt:lpwstr>
  </property>
  <property fmtid="{D5CDD505-2E9C-101B-9397-08002B2CF9AE}" pid="14" name="MSIP_Label_589256c7-9946-44df-b379-51beb93fd2d9_Method">
    <vt:lpwstr>Privileged</vt:lpwstr>
  </property>
  <property fmtid="{D5CDD505-2E9C-101B-9397-08002B2CF9AE}" pid="15" name="MSIP_Label_589256c7-9946-44df-b379-51beb93fd2d9_Name">
    <vt:lpwstr>589256c7-9946-44df-b379-51beb93fd2d9</vt:lpwstr>
  </property>
  <property fmtid="{D5CDD505-2E9C-101B-9397-08002B2CF9AE}" pid="16" name="MSIP_Label_589256c7-9946-44df-b379-51beb93fd2d9_SiteId">
    <vt:lpwstr>36da45f1-dd2c-4d1f-af13-5abe46b99921</vt:lpwstr>
  </property>
  <property fmtid="{D5CDD505-2E9C-101B-9397-08002B2CF9AE}" pid="17" name="MSIP_Label_589256c7-9946-44df-b379-51beb93fd2d9_ActionId">
    <vt:lpwstr>fddfcc88-980e-40bf-9f2b-701f63905c22</vt:lpwstr>
  </property>
  <property fmtid="{D5CDD505-2E9C-101B-9397-08002B2CF9AE}" pid="18" name="MSIP_Label_589256c7-9946-44df-b379-51beb93fd2d9_ContentBits">
    <vt:lpwstr>0</vt:lpwstr>
  </property>
</Properties>
</file>