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8"/>
  </p:notesMasterIdLst>
  <p:sldIdLst>
    <p:sldId id="261" r:id="rId3"/>
    <p:sldId id="2145706177" r:id="rId4"/>
    <p:sldId id="2145706191" r:id="rId5"/>
    <p:sldId id="2145706186" r:id="rId6"/>
    <p:sldId id="214570619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020178-E32B-4632-BBBC-DAA74C615BFF}" v="3" dt="2023-05-02T16:05:57.3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vra Barter" userId="c5d157ed-33b3-4d47-9527-7e888207cf58" providerId="ADAL" clId="{B0020178-E32B-4632-BBBC-DAA74C615BFF}"/>
    <pc:docChg chg="custSel addSld delSld modSld">
      <pc:chgData name="Devra Barter" userId="c5d157ed-33b3-4d47-9527-7e888207cf58" providerId="ADAL" clId="{B0020178-E32B-4632-BBBC-DAA74C615BFF}" dt="2023-05-02T16:05:57.328" v="441"/>
      <pc:docMkLst>
        <pc:docMk/>
      </pc:docMkLst>
      <pc:sldChg chg="del">
        <pc:chgData name="Devra Barter" userId="c5d157ed-33b3-4d47-9527-7e888207cf58" providerId="ADAL" clId="{B0020178-E32B-4632-BBBC-DAA74C615BFF}" dt="2023-04-28T16:40:16.293" v="3" actId="2696"/>
        <pc:sldMkLst>
          <pc:docMk/>
          <pc:sldMk cId="1268885148" sldId="258"/>
        </pc:sldMkLst>
      </pc:sldChg>
      <pc:sldChg chg="modSp mod">
        <pc:chgData name="Devra Barter" userId="c5d157ed-33b3-4d47-9527-7e888207cf58" providerId="ADAL" clId="{B0020178-E32B-4632-BBBC-DAA74C615BFF}" dt="2023-04-28T19:27:06.367" v="440" actId="20577"/>
        <pc:sldMkLst>
          <pc:docMk/>
          <pc:sldMk cId="1752033918" sldId="261"/>
        </pc:sldMkLst>
        <pc:spChg chg="mod">
          <ac:chgData name="Devra Barter" userId="c5d157ed-33b3-4d47-9527-7e888207cf58" providerId="ADAL" clId="{B0020178-E32B-4632-BBBC-DAA74C615BFF}" dt="2023-04-28T17:05:54.709" v="437" actId="20577"/>
          <ac:spMkLst>
            <pc:docMk/>
            <pc:sldMk cId="1752033918" sldId="261"/>
            <ac:spMk id="2" creationId="{C599B9CC-A33A-4F2C-A210-EC2E5FD92E8E}"/>
          </ac:spMkLst>
        </pc:spChg>
        <pc:spChg chg="mod">
          <ac:chgData name="Devra Barter" userId="c5d157ed-33b3-4d47-9527-7e888207cf58" providerId="ADAL" clId="{B0020178-E32B-4632-BBBC-DAA74C615BFF}" dt="2023-04-28T17:02:10.417" v="375" actId="20577"/>
          <ac:spMkLst>
            <pc:docMk/>
            <pc:sldMk cId="1752033918" sldId="261"/>
            <ac:spMk id="3" creationId="{B28EE5B6-B843-4C54-8A6A-C4CC64E6B311}"/>
          </ac:spMkLst>
        </pc:spChg>
        <pc:spChg chg="mod">
          <ac:chgData name="Devra Barter" userId="c5d157ed-33b3-4d47-9527-7e888207cf58" providerId="ADAL" clId="{B0020178-E32B-4632-BBBC-DAA74C615BFF}" dt="2023-04-28T19:27:06.367" v="440" actId="20577"/>
          <ac:spMkLst>
            <pc:docMk/>
            <pc:sldMk cId="1752033918" sldId="261"/>
            <ac:spMk id="4" creationId="{85F59CF3-A00C-4D93-A785-653657C125C0}"/>
          </ac:spMkLst>
        </pc:spChg>
      </pc:sldChg>
      <pc:sldChg chg="add">
        <pc:chgData name="Devra Barter" userId="c5d157ed-33b3-4d47-9527-7e888207cf58" providerId="ADAL" clId="{B0020178-E32B-4632-BBBC-DAA74C615BFF}" dt="2023-04-28T16:39:58.722" v="0"/>
        <pc:sldMkLst>
          <pc:docMk/>
          <pc:sldMk cId="2848073666" sldId="2145706177"/>
        </pc:sldMkLst>
      </pc:sldChg>
      <pc:sldChg chg="modSp add mod">
        <pc:chgData name="Devra Barter" userId="c5d157ed-33b3-4d47-9527-7e888207cf58" providerId="ADAL" clId="{B0020178-E32B-4632-BBBC-DAA74C615BFF}" dt="2023-04-28T16:46:33.460" v="110" actId="1076"/>
        <pc:sldMkLst>
          <pc:docMk/>
          <pc:sldMk cId="22461557" sldId="2145706186"/>
        </pc:sldMkLst>
        <pc:spChg chg="mod">
          <ac:chgData name="Devra Barter" userId="c5d157ed-33b3-4d47-9527-7e888207cf58" providerId="ADAL" clId="{B0020178-E32B-4632-BBBC-DAA74C615BFF}" dt="2023-04-28T16:46:33.460" v="110" actId="1076"/>
          <ac:spMkLst>
            <pc:docMk/>
            <pc:sldMk cId="22461557" sldId="2145706186"/>
            <ac:spMk id="2" creationId="{826DA4E0-5182-63FC-7D40-FD43CE08CADD}"/>
          </ac:spMkLst>
        </pc:spChg>
        <pc:spChg chg="mod">
          <ac:chgData name="Devra Barter" userId="c5d157ed-33b3-4d47-9527-7e888207cf58" providerId="ADAL" clId="{B0020178-E32B-4632-BBBC-DAA74C615BFF}" dt="2023-04-28T16:43:19.355" v="37" actId="20577"/>
          <ac:spMkLst>
            <pc:docMk/>
            <pc:sldMk cId="22461557" sldId="2145706186"/>
            <ac:spMk id="4" creationId="{85F59CF3-A00C-4D93-A785-653657C125C0}"/>
          </ac:spMkLst>
        </pc:spChg>
      </pc:sldChg>
      <pc:sldChg chg="del">
        <pc:chgData name="Devra Barter" userId="c5d157ed-33b3-4d47-9527-7e888207cf58" providerId="ADAL" clId="{B0020178-E32B-4632-BBBC-DAA74C615BFF}" dt="2023-04-28T16:40:19.625" v="4" actId="2696"/>
        <pc:sldMkLst>
          <pc:docMk/>
          <pc:sldMk cId="2529422047" sldId="2145706189"/>
        </pc:sldMkLst>
      </pc:sldChg>
      <pc:sldChg chg="del">
        <pc:chgData name="Devra Barter" userId="c5d157ed-33b3-4d47-9527-7e888207cf58" providerId="ADAL" clId="{B0020178-E32B-4632-BBBC-DAA74C615BFF}" dt="2023-04-28T16:40:11.562" v="2" actId="2696"/>
        <pc:sldMkLst>
          <pc:docMk/>
          <pc:sldMk cId="2336476854" sldId="2145706190"/>
        </pc:sldMkLst>
      </pc:sldChg>
      <pc:sldChg chg="modSp add mod">
        <pc:chgData name="Devra Barter" userId="c5d157ed-33b3-4d47-9527-7e888207cf58" providerId="ADAL" clId="{B0020178-E32B-4632-BBBC-DAA74C615BFF}" dt="2023-04-28T16:47:07.805" v="111" actId="20577"/>
        <pc:sldMkLst>
          <pc:docMk/>
          <pc:sldMk cId="2084748936" sldId="2145706191"/>
        </pc:sldMkLst>
        <pc:spChg chg="mod">
          <ac:chgData name="Devra Barter" userId="c5d157ed-33b3-4d47-9527-7e888207cf58" providerId="ADAL" clId="{B0020178-E32B-4632-BBBC-DAA74C615BFF}" dt="2023-04-28T16:39:58.824" v="1" actId="27636"/>
          <ac:spMkLst>
            <pc:docMk/>
            <pc:sldMk cId="2084748936" sldId="2145706191"/>
            <ac:spMk id="2" creationId="{C4AE4A8E-27E6-711D-B9AE-7E9F052A1AD9}"/>
          </ac:spMkLst>
        </pc:spChg>
        <pc:spChg chg="mod">
          <ac:chgData name="Devra Barter" userId="c5d157ed-33b3-4d47-9527-7e888207cf58" providerId="ADAL" clId="{B0020178-E32B-4632-BBBC-DAA74C615BFF}" dt="2023-04-28T16:47:07.805" v="111" actId="20577"/>
          <ac:spMkLst>
            <pc:docMk/>
            <pc:sldMk cId="2084748936" sldId="2145706191"/>
            <ac:spMk id="3" creationId="{9862689D-9E70-39D0-DEA5-4EBD2395B663}"/>
          </ac:spMkLst>
        </pc:spChg>
      </pc:sldChg>
      <pc:sldChg chg="add">
        <pc:chgData name="Devra Barter" userId="c5d157ed-33b3-4d47-9527-7e888207cf58" providerId="ADAL" clId="{B0020178-E32B-4632-BBBC-DAA74C615BFF}" dt="2023-05-02T16:05:57.328" v="441"/>
        <pc:sldMkLst>
          <pc:docMk/>
          <pc:sldMk cId="2603973419" sldId="21457061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7AB30-DF32-4C99-81EC-915F508EC951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06CCD-423D-489E-B63C-D01435C367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015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teconference.org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Welcome to the March </a:t>
            </a:r>
            <a:r>
              <a:rPr lang="en-US" sz="1800" dirty="0">
                <a:latin typeface="Arial"/>
                <a:cs typeface="Arial"/>
              </a:rPr>
              <a:t>CSTE Surveillance Practice and Implementation Subcommittee </a:t>
            </a:r>
            <a:r>
              <a:rPr lang="en-US" sz="1800" dirty="0"/>
              <a:t>Call! Please introduce yourself in the chat by stating your name &amp; organizational affiliation.</a:t>
            </a:r>
          </a:p>
          <a:p>
            <a:endParaRPr lang="en-US" sz="1800" dirty="0"/>
          </a:p>
          <a:p>
            <a:r>
              <a:rPr lang="en-US" sz="1800" dirty="0"/>
              <a:t>We are recording the call for internal note-taking purposes only!</a:t>
            </a:r>
          </a:p>
          <a:p>
            <a:endParaRPr lang="en-US" sz="1800" dirty="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606060"/>
                </a:solidFill>
                <a:effectLst/>
                <a:latin typeface="Helvetica Neue"/>
                <a:ea typeface="Times New Roman" panose="02020603050405020304" pitchFamily="18" charset="0"/>
                <a:cs typeface="Helvetica" panose="020B0604020202020204" pitchFamily="34" charset="0"/>
              </a:rPr>
              <a:t>Please note your attendance on today’s call by clicking on this link: https://cste.co1.qualtrics.com/jfe/form/SV_4UXGlKNghPXNAq1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231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rgbClr val="15345A"/>
                </a:solidFill>
                <a:latin typeface="Arial"/>
                <a:ea typeface="+mn-lt"/>
                <a:cs typeface="Arial"/>
                <a:hlinkClick r:id="rId3"/>
              </a:rPr>
              <a:t>https://www.csteconference.org/</a:t>
            </a:r>
            <a:r>
              <a:rPr lang="en-US" sz="800" dirty="0">
                <a:solidFill>
                  <a:srgbClr val="15345A"/>
                </a:solidFill>
                <a:latin typeface="Arial"/>
                <a:ea typeface="+mn-lt"/>
                <a:cs typeface="Arial"/>
              </a:rPr>
              <a:t> 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608C88-7798-49D7-87CD-64542CD1CB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8318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quality call agenda TBD but will be shared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78270A-2741-4E28-841A-D486F59D4E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557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Welcome to the March </a:t>
            </a:r>
            <a:r>
              <a:rPr lang="en-US" sz="1800" dirty="0">
                <a:latin typeface="Arial"/>
                <a:cs typeface="Arial"/>
              </a:rPr>
              <a:t>CSTE Surveillance Practice and Implementation Subcommittee </a:t>
            </a:r>
            <a:r>
              <a:rPr lang="en-US" sz="1800" dirty="0"/>
              <a:t>Call! Please introduce yourself in the chat by stating your name &amp; organizational affiliation.</a:t>
            </a:r>
          </a:p>
          <a:p>
            <a:endParaRPr lang="en-US" sz="1800" dirty="0"/>
          </a:p>
          <a:p>
            <a:r>
              <a:rPr lang="en-US" sz="1800" dirty="0"/>
              <a:t>We are recording the call for internal note-taking purposes only!</a:t>
            </a:r>
          </a:p>
          <a:p>
            <a:endParaRPr lang="en-US" sz="1800" dirty="0">
              <a:solidFill>
                <a:srgbClr val="606060"/>
              </a:solidFill>
              <a:effectLst/>
              <a:latin typeface="Helvetica Neue"/>
              <a:ea typeface="Times New Roman" panose="02020603050405020304" pitchFamily="18" charset="0"/>
              <a:cs typeface="Helvetica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rgbClr val="606060"/>
                </a:solidFill>
                <a:effectLst/>
                <a:latin typeface="Helvetica Neue"/>
                <a:ea typeface="Times New Roman" panose="02020603050405020304" pitchFamily="18" charset="0"/>
                <a:cs typeface="Helvetica" panose="020B0604020202020204" pitchFamily="34" charset="0"/>
              </a:rPr>
              <a:t>Please note your attendance on today’s call by clicking on this link: https://cste.co1.qualtrics.com/jfe/form/SV_4UXGlKNghPXNAq1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8BA679-2E03-44F4-BE36-E6398CC43D1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362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08768-A3A6-E1A0-845F-365AC32F5D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37D6E6-27ED-C17F-A841-5AEA6B0832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3D7C3-17E6-1B29-4C10-665799A62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917F4-7537-8403-2A22-23EDA7BD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349E9E-35DF-901A-A879-559953BB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40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49264-AFCF-CC9E-5BD8-9F58FC7D6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94CBA-B5FD-6A7D-0427-EF263369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D7FAA7-415E-B6DF-15E1-54C09BE77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0D1B0-D372-CE93-5ECE-693B30F5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B3C32-3605-55F5-EF58-B4174327A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0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9E9B9-65B7-4AD5-8BFC-4AAC209E6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5724E9-BED7-81A6-420C-89D654B457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210EC6-3C16-B928-0CDF-E3103D0F8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D415E-5164-07A0-D541-8D4399C40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0765F7-9878-E816-7C3C-4DAD6F01C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9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5BB5-3499-1E2C-6AD0-B68D9E735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0BA75-037A-A45C-EC60-596850843D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CFF397-DA04-BF1E-5BB0-5724C5B52B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7C149-A3C4-997A-A647-5FFEF2D5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3C5450-FCBB-4C63-F94C-EBC01E7AE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956BE7-8274-1A2A-237E-A57C2FA97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69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6F9E5-59D4-CF52-5033-0BA33F474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6E19A-44D0-A685-5613-3E335BBEC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D05BCF-12BB-DED9-6E30-0D2C1AB44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B0CCF0-C36A-285B-E5CA-5C8743B747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11C3EE-303D-053B-0EEE-3CD5164C3A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2726B-C610-0535-915E-0A8305BFE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1CE226-3123-64E4-8E4F-6E48194E0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9627B3-8C64-1876-721B-C9C8A28C8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0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8A102-62EE-9886-F1D5-88C0840F4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8DDCBF-65CF-237F-2404-731861AE7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FF1FE-5223-6BD6-594A-1163F4731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1D623E-F181-D3F4-FE1E-70D7F6BF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437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B5B5F9-BCDE-F29C-3272-716A31D4B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22BB89-8349-C81F-4235-24BA188B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FB970-6CB5-F376-2785-FFC6FBF5A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45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94F8E-9ED1-5E48-280E-B27FBE52A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A3940-7678-14CF-6F6B-B40141DEF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D822E-C20C-1E54-6F49-97FE6498C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F12BCA-3726-7361-D0A3-C9C6A2DBC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7EC7C-A372-F0B3-82AA-203195B9F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9751A8-6BFC-14F8-E0F6-8F10AA4F9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767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DFEB55-CA0B-9F24-FD29-8F7578092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BC0C848-AF1C-564B-2AE3-51730CA858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099B9-6256-A8D3-F49F-2A2AB14E33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AA6C9-A115-1F49-381E-D5ABA99E8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A2A965-3032-40A1-E256-D77639EB4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515334-2483-1AB6-2983-1526046C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3524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145AC-A38B-6ABD-36A5-36977435F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E8E7F-8F3B-196E-4396-05A77B53C0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08932-35C1-878F-0F45-EAD793AF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4D89CB-0CD4-96BD-7FA6-27F2C3C5E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20D8F-A573-3477-4C15-6B7E649D0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8562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E78CCF-4F35-1D64-13D6-4A481E2CC4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D0E4C9-B170-7F44-CD55-ADE329798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3B03D-41E1-90C4-7549-69F356B67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E79CE-E53E-B119-DA06-F8AED2355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CBFBC3-4B4F-DA8E-C5B3-99DE0D7F7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588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700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684C2A6-470E-88E3-974E-5C09F7B8E240}"/>
              </a:ext>
            </a:extLst>
          </p:cNvPr>
          <p:cNvSpPr>
            <a:spLocks/>
          </p:cNvSpPr>
          <p:nvPr userDrawn="1"/>
        </p:nvSpPr>
        <p:spPr bwMode="auto">
          <a:xfrm>
            <a:off x="296863" y="4530725"/>
            <a:ext cx="11598275" cy="2098675"/>
          </a:xfrm>
          <a:custGeom>
            <a:avLst/>
            <a:gdLst>
              <a:gd name="T0" fmla="*/ 0 w 11599295"/>
              <a:gd name="T1" fmla="*/ 574623 h 2098540"/>
              <a:gd name="T2" fmla="*/ 5909977 w 11599295"/>
              <a:gd name="T3" fmla="*/ 119 h 2098540"/>
              <a:gd name="T4" fmla="*/ 11597255 w 11599295"/>
              <a:gd name="T5" fmla="*/ 574623 h 2098540"/>
              <a:gd name="T6" fmla="*/ 11597255 w 11599295"/>
              <a:gd name="T7" fmla="*/ 2098810 h 2098540"/>
              <a:gd name="T8" fmla="*/ 0 w 11599295"/>
              <a:gd name="T9" fmla="*/ 2098810 h 2098540"/>
              <a:gd name="T10" fmla="*/ 0 w 11599295"/>
              <a:gd name="T11" fmla="*/ 574623 h 20985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1599295" h="2098540">
                <a:moveTo>
                  <a:pt x="0" y="574549"/>
                </a:moveTo>
                <a:cubicBezTo>
                  <a:pt x="1991832" y="205272"/>
                  <a:pt x="2899278" y="-5743"/>
                  <a:pt x="5911017" y="119"/>
                </a:cubicBezTo>
                <a:cubicBezTo>
                  <a:pt x="8993094" y="58735"/>
                  <a:pt x="9730556" y="199410"/>
                  <a:pt x="11599295" y="574549"/>
                </a:cubicBezTo>
                <a:lnTo>
                  <a:pt x="11599295" y="2098540"/>
                </a:lnTo>
                <a:lnTo>
                  <a:pt x="0" y="2098540"/>
                </a:lnTo>
                <a:lnTo>
                  <a:pt x="0" y="574549"/>
                </a:lnTo>
                <a:close/>
              </a:path>
            </a:pathLst>
          </a:custGeom>
          <a:solidFill>
            <a:schemeClr val="accent1">
              <a:alpha val="30196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3" name="Straight Connector 12">
            <a:extLst>
              <a:ext uri="{FF2B5EF4-FFF2-40B4-BE49-F238E27FC236}">
                <a16:creationId xmlns:a16="http://schemas.microsoft.com/office/drawing/2014/main" id="{C72AAA82-DD7B-6631-B060-0D69F5C36A1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87338" y="6662738"/>
            <a:ext cx="11599862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" name="Straight Connector 13">
            <a:extLst>
              <a:ext uri="{FF2B5EF4-FFF2-40B4-BE49-F238E27FC236}">
                <a16:creationId xmlns:a16="http://schemas.microsoft.com/office/drawing/2014/main" id="{9712BA28-FEDB-1908-5F99-7440A753AE75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296863" y="228600"/>
            <a:ext cx="11598275" cy="0"/>
          </a:xfrm>
          <a:prstGeom prst="line">
            <a:avLst/>
          </a:prstGeom>
          <a:noFill/>
          <a:ln w="28575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5" name="Picture 14" descr="Logo&#10;&#10;Description automatically generated">
            <a:extLst>
              <a:ext uri="{FF2B5EF4-FFF2-40B4-BE49-F238E27FC236}">
                <a16:creationId xmlns:a16="http://schemas.microsoft.com/office/drawing/2014/main" id="{E301E5AB-245E-7B6C-B7F2-CA66FC1BE8C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914900"/>
            <a:ext cx="2590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2626"/>
            <a:ext cx="10363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altLang="en-US" noProof="0"/>
              <a:t>Title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24384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 sz="14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1DFEB-85D5-60C2-CD1C-E70A8310E4A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xfrm>
            <a:off x="4572000" y="5970588"/>
            <a:ext cx="3860800" cy="476250"/>
          </a:xfrm>
        </p:spPr>
        <p:txBody>
          <a:bodyPr/>
          <a:lstStyle>
            <a:lvl1pPr algn="l" eaLnBrk="0" hangingPunct="0">
              <a:spcBef>
                <a:spcPct val="50000"/>
              </a:spcBef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7935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E28261-1323-F358-A58D-B8526979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25F2164-3D08-0784-9302-F58C306121C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44A4A-26EF-413B-8E13-E6AC35AE7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DBE7467-1B21-6FFC-380D-10EB1D399E6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3483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FFB10C-7A16-4B8A-C35B-70263B2741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5D75470-0223-A4CA-F54C-8616F27049F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FFE014-CDC8-4717-97F3-1A6685D565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73DE6E4-7365-D04C-422C-E6B7437E35E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401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76139A-1205-80AB-0D14-7F6DA1CA45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BF8EFF80-9E16-4482-1D5D-582F6617853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55149-DF89-469E-857B-46684699B4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31165C89-02F3-B5B2-2C6F-2CABF58E756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3582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8483E0-D285-1CC3-6F97-7573DE99F8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F9C53D97-CFB0-24F6-D534-DD9C96E071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7BFB8-1754-4DDA-8B57-60087449D7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863EA921-BCFD-9C80-703A-27ED2080EE6F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6329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D2349CF-C88B-C86A-8B9D-2EDB259686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DE5B1495-91B5-9C76-95ED-693152BAA1B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7D51E-DF39-419A-9651-66B63F53B5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8E7BE3D-1EA8-D0B6-75E6-97E2FDDEEA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56394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016F017-2442-D34D-F79B-726888CC73A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70C6F61-713F-BBFE-656A-29BEF0F65B8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B9527-CA18-48DA-8AFF-C2EABD467E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6341A79F-3037-60EF-5CDD-CF18042F19C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3956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64D745-05A1-37BC-4F76-7897F0EED1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5873BBA5-E77B-15EC-CB5F-3140E8C1BC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5B0BAC-0CAD-4386-8778-9DC817BFF0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EE4AD3AF-67A7-A574-D94F-8116D6B7030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9724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7B1D38-454A-9747-842B-5475D3B6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DE0C727-CF14-5B09-D278-795F53F26B9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ACF65-F1C0-4A7E-A05D-BA01BAB73A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A9337CA7-837F-1172-BE18-8120494EE56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3686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B0EDF03-9417-A469-3FA2-A85CB1F2F5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73ABC34-2935-E925-7AFF-91E70FDF67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A080DC-1546-4BE6-9E28-B5435250FD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919E96A-8C04-32BB-3539-B4EA4E0B178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30512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440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440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CA14129-CD38-BC94-785C-884123F0E8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0877052D-5473-7208-F7F5-43915EEF0A1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AD887-5DDA-4AD6-8BD7-09036B260C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415122E-B4C9-78AC-1863-471E30FEB4C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451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77993-A6B5-6F6A-7072-A5AA9DFE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9815B-409E-5925-48BE-D0D65373C6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F71715-EEA9-ABA3-C79C-031D11C4B6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6999EE-E164-436A-AE3F-D7D8CC9F307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F5594-2DC9-2F88-55F0-60DF58D451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441596-C6CB-B385-0BCC-E3325CE32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BA0AE-B406-43A6-A5FC-97C8A04E85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03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F297F01-E603-B042-9B33-F40C8CD3CF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ECE29FB-2C14-1039-DCC4-BA08D1276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B49C69E-A3B2-D20C-D2FC-91DD87084F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6400" y="5943600"/>
            <a:ext cx="467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altLang="en-US"/>
              <a:t>(Enter) DEPARTMENT (ALL CAPS)</a:t>
            </a:r>
            <a:br>
              <a:rPr lang="en-US" altLang="en-US"/>
            </a:br>
            <a:r>
              <a:rPr lang="en-US" altLang="en-US"/>
              <a:t>(Enter) Division or Office (Mixed Case)</a:t>
            </a:r>
          </a:p>
          <a:p>
            <a:pPr>
              <a:defRPr/>
            </a:pPr>
            <a:endParaRPr lang="en-US" altLang="en-US"/>
          </a:p>
        </p:txBody>
      </p:sp>
      <p:sp>
        <p:nvSpPr>
          <p:cNvPr id="5128" name="Rectangle 8">
            <a:extLst>
              <a:ext uri="{FF2B5EF4-FFF2-40B4-BE49-F238E27FC236}">
                <a16:creationId xmlns:a16="http://schemas.microsoft.com/office/drawing/2014/main" id="{6051F33D-67C3-B618-4229-6E795C0C0CB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06400" y="6477000"/>
            <a:ext cx="2844800" cy="2476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fld id="{0802888F-94BD-4CD1-9CAA-93A1E3E5BD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130" name="Rectangle 10">
            <a:extLst>
              <a:ext uri="{FF2B5EF4-FFF2-40B4-BE49-F238E27FC236}">
                <a16:creationId xmlns:a16="http://schemas.microsoft.com/office/drawing/2014/main" id="{058BD6B2-8FBB-066D-FF08-AACC5AEDD9D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477000"/>
            <a:ext cx="3860800" cy="3238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5595"/>
                </a:solidFill>
                <a:latin typeface="+mn-lt"/>
              </a:defRPr>
            </a:lvl1pPr>
          </a:lstStyle>
          <a:p>
            <a:pPr>
              <a:defRPr/>
            </a:pPr>
            <a:endParaRPr lang="en-US" altLang="en-US"/>
          </a:p>
        </p:txBody>
      </p:sp>
      <p:pic>
        <p:nvPicPr>
          <p:cNvPr id="1031" name="Picture 8" descr="Logo&#10;&#10;Description automatically generated">
            <a:extLst>
              <a:ext uri="{FF2B5EF4-FFF2-40B4-BE49-F238E27FC236}">
                <a16:creationId xmlns:a16="http://schemas.microsoft.com/office/drawing/2014/main" id="{2A207B86-A953-D513-93B3-FEAC944D79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600" y="5943600"/>
            <a:ext cx="179705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32" name="Straight Connector 9">
            <a:extLst>
              <a:ext uri="{FF2B5EF4-FFF2-40B4-BE49-F238E27FC236}">
                <a16:creationId xmlns:a16="http://schemas.microsoft.com/office/drawing/2014/main" id="{EE9C9FBC-6B7F-AA32-0EDD-C954F4804F71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H="1">
            <a:off x="347663" y="6461125"/>
            <a:ext cx="9712325" cy="0"/>
          </a:xfrm>
          <a:prstGeom prst="line">
            <a:avLst/>
          </a:prstGeom>
          <a:noFill/>
          <a:ln w="19050" algn="ctr">
            <a:solidFill>
              <a:srgbClr val="EC890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2C96BD4-6E04-D705-2617-42777802AF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339725"/>
          </a:xfrm>
          <a:prstGeom prst="rect">
            <a:avLst/>
          </a:prstGeom>
          <a:solidFill>
            <a:srgbClr val="D6E9E1">
              <a:alpha val="30196"/>
            </a:srgbClr>
          </a:solidFill>
          <a:ln>
            <a:noFill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52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005595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005595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rgbClr val="0055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rgbClr val="0055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 kern="1200">
          <a:solidFill>
            <a:srgbClr val="0055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400" kern="1200">
          <a:solidFill>
            <a:srgbClr val="0055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 kern="1200">
          <a:solidFill>
            <a:srgbClr val="0055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teconference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blampkins@cste.or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hyperlink" Target="mailto:dbarter@cste.org" TargetMode="External"/><Relationship Id="rId4" Type="http://schemas.openxmlformats.org/officeDocument/2006/relationships/hyperlink" Target="mailto:tpinsent@cste.org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2800" b="1" dirty="0">
                <a:latin typeface="Arial"/>
                <a:cs typeface="Arial"/>
              </a:rPr>
              <a:t>Welcome to the May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Welcome/introductions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Nicole Kikuchi (FL)/Nancy Barrett (CT)/Jennifer Stewart (NC)/ Cody McNeese (OR)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PHINMS updates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Emory Meeks (CDC)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Discussion: PHINMS challenges in MT </a:t>
            </a: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Tim </a:t>
            </a:r>
            <a:r>
              <a:rPr lang="en-US" sz="2400" b="0" i="1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Determan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(MT)​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Electronic test ordering for public health laboratories 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Jasmine </a:t>
            </a:r>
            <a:r>
              <a:rPr lang="en-US" sz="2400" b="0" i="1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Chaitram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(CDC)​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Rhapsody v7 and AIMS S3 </a:t>
            </a:r>
            <a:r>
              <a:rPr lang="en-US" sz="24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Commpoint</a:t>
            </a: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challenges​ – 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Cody McNeese (OR)</a:t>
            </a:r>
            <a:endParaRPr lang="en-US" sz="2400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AutoNum type="arabicPeriod"/>
            </a:pPr>
            <a:endParaRPr lang="en-US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Next Call</a:t>
            </a:r>
            <a:r>
              <a:rPr lang="en-US" b="1">
                <a:solidFill>
                  <a:srgbClr val="C00000"/>
                </a:solidFill>
              </a:rPr>
              <a:t>: June 6, </a:t>
            </a:r>
            <a:r>
              <a:rPr lang="en-US" b="1" dirty="0">
                <a:solidFill>
                  <a:srgbClr val="C00000"/>
                </a:solidFill>
              </a:rPr>
              <a:t>2023 @ 1 pm ET</a:t>
            </a:r>
            <a:endParaRPr lang="en-US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52033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E130-1FB4-67B0-8A19-F0E39C7D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Arial"/>
              </a:rPr>
              <a:t>CSTE Announcements</a:t>
            </a:r>
            <a:endParaRPr lang="en-US">
              <a:latin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A084-F0DE-DEFA-E9C8-AC99C9715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657" y="1729832"/>
            <a:ext cx="11810683" cy="4644344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0" indent="0">
              <a:buNone/>
            </a:pPr>
            <a:r>
              <a:rPr lang="en-US" sz="2200" b="1">
                <a:solidFill>
                  <a:srgbClr val="15345A"/>
                </a:solidFill>
              </a:rPr>
              <a:t>Conference Registration, Now Open!</a:t>
            </a:r>
            <a:endParaRPr lang="en-US" sz="2200" b="1">
              <a:solidFill>
                <a:srgbClr val="15345A"/>
              </a:solidFill>
              <a:ea typeface="+mn-lt"/>
            </a:endParaRPr>
          </a:p>
          <a:p>
            <a:r>
              <a:rPr lang="en-US" sz="2200">
                <a:solidFill>
                  <a:srgbClr val="15345A"/>
                </a:solidFill>
                <a:ea typeface="+mn-lt"/>
                <a:hlinkClick r:id="rId3"/>
              </a:rPr>
              <a:t>https://www.csteconference.org/</a:t>
            </a:r>
            <a:r>
              <a:rPr lang="en-US" sz="1200">
                <a:solidFill>
                  <a:srgbClr val="15345A"/>
                </a:solidFill>
                <a:ea typeface="+mn-lt"/>
              </a:rPr>
              <a:t>  </a:t>
            </a:r>
          </a:p>
          <a:p>
            <a:r>
              <a:rPr lang="en-US" sz="2200">
                <a:solidFill>
                  <a:srgbClr val="15345A"/>
                </a:solidFill>
                <a:ea typeface="+mn-lt"/>
              </a:rPr>
              <a:t>Conference Theme - Epidemiology Elevated: Supporting People and Places</a:t>
            </a:r>
          </a:p>
          <a:p>
            <a:r>
              <a:rPr lang="en-US" sz="2200">
                <a:solidFill>
                  <a:srgbClr val="15345A"/>
                </a:solidFill>
                <a:ea typeface="+mn-lt"/>
              </a:rPr>
              <a:t>Early bird discounted registration deadline – </a:t>
            </a:r>
            <a:r>
              <a:rPr lang="en-US" sz="2200">
                <a:solidFill>
                  <a:srgbClr val="15345A"/>
                </a:solidFill>
                <a:highlight>
                  <a:srgbClr val="FFFF00"/>
                </a:highlight>
                <a:ea typeface="+mn-lt"/>
              </a:rPr>
              <a:t>May 4, 2023</a:t>
            </a:r>
          </a:p>
          <a:p>
            <a:r>
              <a:rPr lang="en-US" sz="2200">
                <a:solidFill>
                  <a:srgbClr val="15345A"/>
                </a:solidFill>
                <a:ea typeface="+mn-lt"/>
              </a:rPr>
              <a:t>Hotel reservations can be made after registration completed </a:t>
            </a:r>
          </a:p>
          <a:p>
            <a:r>
              <a:rPr lang="en-US" sz="2200">
                <a:solidFill>
                  <a:srgbClr val="15345A"/>
                </a:solidFill>
                <a:ea typeface="+mn-lt"/>
              </a:rPr>
              <a:t>Invitations for late-breaker abstracts – April 28, 2023 </a:t>
            </a:r>
          </a:p>
          <a:p>
            <a:pPr lvl="1"/>
            <a:endParaRPr lang="en-US" sz="2200">
              <a:solidFill>
                <a:srgbClr val="15345A"/>
              </a:solidFill>
              <a:latin typeface="Arial"/>
              <a:ea typeface="+mn-lt"/>
              <a:cs typeface="Arial"/>
            </a:endParaRPr>
          </a:p>
          <a:p>
            <a:endParaRPr lang="en-US" sz="1950">
              <a:ea typeface="+mn-lt"/>
              <a:cs typeface="+mn-lt"/>
            </a:endParaRPr>
          </a:p>
        </p:txBody>
      </p:sp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096F8A1-FB10-2B0B-BFC8-4F0FBE662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6" y="84571"/>
            <a:ext cx="11996927" cy="151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73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E4A8E-27E6-711D-B9AE-7E9F052A1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/>
              <a:t>Vote for 2023 CSTE Executive Board Candidates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2689D-9E70-39D0-DEA5-4EBD2395B6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Voting for the CSTE Executive Board is </a:t>
            </a:r>
            <a:r>
              <a:rPr lang="en-US" sz="2400" dirty="0">
                <a:solidFill>
                  <a:srgbClr val="002060"/>
                </a:solidFill>
                <a:highlight>
                  <a:srgbClr val="FFFF00"/>
                </a:highlight>
              </a:rPr>
              <a:t>May 4</a:t>
            </a:r>
            <a:r>
              <a:rPr lang="en-US" sz="2400" baseline="30000" dirty="0">
                <a:solidFill>
                  <a:srgbClr val="002060"/>
                </a:solidFill>
                <a:highlight>
                  <a:srgbClr val="FFFF00"/>
                </a:highlight>
              </a:rPr>
              <a:t>th</a:t>
            </a:r>
            <a:r>
              <a:rPr lang="en-US" sz="2400" dirty="0">
                <a:solidFill>
                  <a:srgbClr val="002060"/>
                </a:solidFill>
                <a:highlight>
                  <a:srgbClr val="FFFF00"/>
                </a:highlight>
              </a:rPr>
              <a:t> to May 11</a:t>
            </a:r>
            <a:r>
              <a:rPr lang="en-US" sz="2400" baseline="30000" dirty="0">
                <a:solidFill>
                  <a:srgbClr val="002060"/>
                </a:solidFill>
                <a:highlight>
                  <a:srgbClr val="FFFF00"/>
                </a:highlight>
              </a:rPr>
              <a:t>th</a:t>
            </a:r>
          </a:p>
          <a:p>
            <a:r>
              <a:rPr lang="en-US" sz="2400" b="0" i="0" dirty="0">
                <a:solidFill>
                  <a:srgbClr val="002060"/>
                </a:solidFill>
                <a:effectLst/>
              </a:rPr>
              <a:t>Voting for the CSTE Executive Board is open to ALL Active Members! </a:t>
            </a:r>
          </a:p>
          <a:p>
            <a:r>
              <a:rPr lang="en-US" sz="2400" dirty="0">
                <a:solidFill>
                  <a:srgbClr val="002060"/>
                </a:solidFill>
              </a:rPr>
              <a:t>O</a:t>
            </a:r>
            <a:r>
              <a:rPr lang="en-US" sz="2400" b="0" i="0" dirty="0">
                <a:solidFill>
                  <a:srgbClr val="002060"/>
                </a:solidFill>
                <a:effectLst/>
              </a:rPr>
              <a:t>pen positions</a:t>
            </a:r>
            <a:r>
              <a:rPr lang="en-US" sz="2400" dirty="0">
                <a:solidFill>
                  <a:srgbClr val="002060"/>
                </a:solidFill>
              </a:rPr>
              <a:t>:</a:t>
            </a:r>
          </a:p>
          <a:p>
            <a:pPr lvl="1"/>
            <a:r>
              <a:rPr lang="en-US" b="0" i="0" dirty="0">
                <a:solidFill>
                  <a:srgbClr val="002060"/>
                </a:solidFill>
                <a:effectLst/>
              </a:rPr>
              <a:t>President-Elect</a:t>
            </a:r>
          </a:p>
          <a:p>
            <a:pPr lvl="1"/>
            <a:r>
              <a:rPr lang="en-US" b="0" i="0" dirty="0">
                <a:solidFill>
                  <a:srgbClr val="002060"/>
                </a:solidFill>
                <a:effectLst/>
              </a:rPr>
              <a:t>Secretary Treasurer</a:t>
            </a:r>
          </a:p>
          <a:p>
            <a:pPr lvl="1"/>
            <a:r>
              <a:rPr lang="en-US" b="0" i="0" dirty="0">
                <a:solidFill>
                  <a:srgbClr val="002060"/>
                </a:solidFill>
                <a:effectLst/>
              </a:rPr>
              <a:t>At-Large Members</a:t>
            </a:r>
            <a:r>
              <a:rPr lang="en-US" dirty="0">
                <a:solidFill>
                  <a:srgbClr val="002060"/>
                </a:solidFill>
              </a:rPr>
              <a:t> (3)</a:t>
            </a:r>
          </a:p>
          <a:p>
            <a:r>
              <a:rPr lang="en-US" sz="2400" b="0" i="0" dirty="0">
                <a:solidFill>
                  <a:srgbClr val="002060"/>
                </a:solidFill>
                <a:effectLst/>
              </a:rPr>
              <a:t>For more information, visit the Election webpage: https://www.cste.org/page/2023-CSTE-Election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74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68580" tIns="34290" rIns="68580" bIns="34290" anchor="ctr"/>
          <a:lstStyle/>
          <a:p>
            <a:r>
              <a:rPr lang="en-US">
                <a:latin typeface="Arial"/>
                <a:cs typeface="Arial"/>
              </a:rPr>
              <a:t>Upcoming S/I Call Schedule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5602014" cy="4270686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214313" indent="-214313"/>
            <a:r>
              <a:rPr lang="en-US" sz="1800" b="1" dirty="0">
                <a:solidFill>
                  <a:srgbClr val="15345A"/>
                </a:solidFill>
                <a:latin typeface="Arial"/>
                <a:cs typeface="Arial"/>
              </a:rPr>
              <a:t>Surveillance Practice and Implementation Subcommittee (SPIS) Call</a:t>
            </a:r>
            <a:endParaRPr lang="en-US" sz="1800" b="1" dirty="0">
              <a:solidFill>
                <a:srgbClr val="15345A"/>
              </a:solidFill>
              <a:latin typeface="Arial"/>
            </a:endParaRP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5/5 @ 1:30 pm ET</a:t>
            </a: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blampkins@cste.org</a:t>
            </a:r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5345A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marL="214313" indent="-214313"/>
            <a:r>
              <a:rPr lang="en-US" sz="1800" b="1" dirty="0">
                <a:solidFill>
                  <a:srgbClr val="15345A"/>
                </a:solidFill>
                <a:latin typeface="Arial"/>
                <a:cs typeface="Arial"/>
              </a:rPr>
              <a:t>Surveillance Policy Subcommittee Call</a:t>
            </a:r>
            <a:endParaRPr lang="en-US" sz="1800" b="1" dirty="0">
              <a:solidFill>
                <a:srgbClr val="15345A"/>
              </a:solidFill>
              <a:latin typeface="Arial"/>
            </a:endParaRP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5/12 @ 2 pm ET</a:t>
            </a: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tpinsent@cste.org</a:t>
            </a:r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eCR Workgroup Call</a:t>
            </a:r>
          </a:p>
          <a:p>
            <a:pPr marL="600075" marR="0" lvl="1" indent="-3000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5/16 @ 4 pm ET</a:t>
            </a:r>
          </a:p>
          <a:p>
            <a:pPr marL="600075" marR="0" lvl="1" indent="-3000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dbarter@cste.org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142875" indent="-300038"/>
            <a:endParaRPr lang="en-US" sz="2200" b="1" dirty="0">
              <a:solidFill>
                <a:srgbClr val="15345A"/>
              </a:solidFill>
              <a:latin typeface="Arial"/>
              <a:cs typeface="Arial"/>
            </a:endParaRPr>
          </a:p>
          <a:p>
            <a:pPr marL="600075" lvl="1" indent="-300038"/>
            <a:endParaRPr lang="en-US" sz="1800" dirty="0">
              <a:solidFill>
                <a:srgbClr val="15345A"/>
              </a:solidFill>
              <a:latin typeface="Arial"/>
              <a:cs typeface="Arial"/>
            </a:endParaRPr>
          </a:p>
          <a:p>
            <a:pPr marL="600075" lvl="1" indent="-300038"/>
            <a:endParaRPr lang="en-US" sz="1800" dirty="0">
              <a:solidFill>
                <a:srgbClr val="15345A"/>
              </a:solidFill>
              <a:latin typeface="Arial"/>
              <a:cs typeface="Arial"/>
            </a:endParaRPr>
          </a:p>
          <a:p>
            <a:pPr marL="600075" lvl="1" indent="-300038"/>
            <a:endParaRPr lang="en-US" sz="1800" dirty="0">
              <a:solidFill>
                <a:srgbClr val="15345A"/>
              </a:solidFill>
              <a:latin typeface="Arial"/>
            </a:endParaRPr>
          </a:p>
          <a:p>
            <a:pPr marL="300037" lvl="1" indent="0">
              <a:buNone/>
            </a:pP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lvl="1"/>
            <a:endParaRPr lang="en-US" sz="1500" dirty="0">
              <a:solidFill>
                <a:srgbClr val="000000"/>
              </a:solidFill>
            </a:endParaRPr>
          </a:p>
          <a:p>
            <a:pPr lvl="1"/>
            <a:endParaRPr lang="en-US" sz="1500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826DA4E0-5182-63FC-7D40-FD43CE08CADD}"/>
              </a:ext>
            </a:extLst>
          </p:cNvPr>
          <p:cNvSpPr txBox="1">
            <a:spLocks/>
          </p:cNvSpPr>
          <p:nvPr/>
        </p:nvSpPr>
        <p:spPr>
          <a:xfrm>
            <a:off x="5596129" y="1146696"/>
            <a:ext cx="6227064" cy="427068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5345A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Electronic Laboratory and Disease Reporting Subcommittee Call (ELDRS)</a:t>
            </a:r>
          </a:p>
          <a:p>
            <a:pPr marL="600075" marR="0" lvl="1" indent="-3000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5/17 @ 3 pm ET</a:t>
            </a:r>
          </a:p>
          <a:p>
            <a:pPr marL="600075" marR="0" lvl="1" indent="-3000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dbarter@cste.org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Surveillance/Informatics Steering Committee Call</a:t>
            </a:r>
          </a:p>
          <a:p>
            <a:pPr marL="600075" marR="0" lvl="1" indent="-30003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5345A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5/23 @ 12:30 pm ET</a:t>
            </a: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blampkins@cste.org</a:t>
            </a:r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5345A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r>
              <a:rPr lang="en-US" sz="1800" b="1" dirty="0">
                <a:solidFill>
                  <a:srgbClr val="15345A"/>
                </a:solidFill>
                <a:latin typeface="Arial"/>
                <a:cs typeface="Arial"/>
              </a:rPr>
              <a:t>Data Standardization Workgroup Call</a:t>
            </a:r>
            <a:endParaRPr lang="en-US" sz="1800" b="1" dirty="0">
              <a:solidFill>
                <a:srgbClr val="15345A"/>
              </a:solidFill>
              <a:latin typeface="Arial"/>
            </a:endParaRP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5/26 @ 1 pm ET</a:t>
            </a:r>
          </a:p>
          <a:p>
            <a:pPr marL="600075" lvl="1" indent="-300038"/>
            <a:r>
              <a:rPr lang="en-US" sz="1800" dirty="0">
                <a:solidFill>
                  <a:srgbClr val="15345A"/>
                </a:solidFill>
                <a:latin typeface="Arial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blampkins@cste.org</a:t>
            </a:r>
            <a:r>
              <a:rPr lang="en-US" sz="1800" dirty="0">
                <a:solidFill>
                  <a:srgbClr val="15345A"/>
                </a:solidFill>
                <a:latin typeface="Arial"/>
                <a:cs typeface="Arial"/>
              </a:rPr>
              <a:t> </a:t>
            </a:r>
            <a:endParaRPr lang="en-US" sz="1800" b="1" dirty="0">
              <a:solidFill>
                <a:srgbClr val="15345A"/>
              </a:solidFill>
              <a:latin typeface="Arial"/>
              <a:cs typeface="Arial"/>
            </a:endParaRPr>
          </a:p>
          <a:p>
            <a:pPr marL="142875" indent="-300038"/>
            <a:endParaRPr lang="en-US" sz="2200" dirty="0">
              <a:solidFill>
                <a:srgbClr val="15345A"/>
              </a:solidFill>
              <a:latin typeface="Arial"/>
            </a:endParaRPr>
          </a:p>
          <a:p>
            <a:pPr marL="300037" lvl="1" indent="0">
              <a:buFont typeface="Arial" panose="020B0604020202020204" pitchFamily="34" charset="0"/>
              <a:buNone/>
            </a:pPr>
            <a:endParaRPr lang="en-US" sz="1350" dirty="0">
              <a:solidFill>
                <a:srgbClr val="000000"/>
              </a:solidFill>
              <a:latin typeface="Arial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lvl="1"/>
            <a:endParaRPr lang="en-US" sz="1500" dirty="0">
              <a:solidFill>
                <a:srgbClr val="000000"/>
              </a:solidFill>
            </a:endParaRPr>
          </a:p>
          <a:p>
            <a:pPr lvl="1"/>
            <a:endParaRPr lang="en-US" sz="1500" i="1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404040"/>
              </a:solidFill>
            </a:endParaRPr>
          </a:p>
          <a:p>
            <a:endParaRPr lang="en-US" dirty="0">
              <a:solidFill>
                <a:srgbClr val="404040"/>
              </a:solidFill>
            </a:endParaRPr>
          </a:p>
          <a:p>
            <a:pPr lvl="1"/>
            <a:endParaRPr lang="en-US" dirty="0">
              <a:solidFill>
                <a:srgbClr val="404040"/>
              </a:solidFill>
            </a:endParaRPr>
          </a:p>
          <a:p>
            <a:pPr lvl="1"/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28EE5B6-B843-4C54-8A6A-C4CC64E6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 sz="2800" b="1" dirty="0">
                <a:latin typeface="Arial"/>
                <a:cs typeface="Arial"/>
              </a:rPr>
              <a:t>Welcome to the May National ELR Workgroup Call!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59CF3-A00C-4D93-A785-653657C1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311453"/>
            <a:ext cx="11627913" cy="451561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r>
              <a:rPr lang="en-US" sz="2400" b="1" u="sng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</a:p>
          <a:p>
            <a:pPr marL="0" indent="0">
              <a:spcBef>
                <a:spcPts val="700"/>
              </a:spcBef>
              <a:spcAft>
                <a:spcPts val="400"/>
              </a:spcAft>
              <a:buNone/>
            </a:pPr>
            <a:endParaRPr lang="en-US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Welcome/introductions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Nicole Kikuchi (FL)/Nancy Barrett (CT)/Jennifer Stewart (NC)/ Cody McNeese (OR)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CSTE announcements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Devra Barter (CSTE)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PHINMS updates – 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Emory Meeks (CDC)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Discussion: PHINMS challenges in MT </a:t>
            </a: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Tim </a:t>
            </a:r>
            <a:r>
              <a:rPr lang="en-US" sz="2400" b="0" i="1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Determan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(MT)​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Electronic test ordering for public health laboratories – 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Jasmine </a:t>
            </a:r>
            <a:r>
              <a:rPr lang="en-US" sz="2400" b="0" i="1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Chaitram</a:t>
            </a:r>
            <a:r>
              <a:rPr lang="en-US" sz="2400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(CDC)​</a:t>
            </a:r>
            <a:endParaRPr lang="en-US" sz="24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Rhapsody v7 and AIMS S3 </a:t>
            </a:r>
            <a:r>
              <a:rPr lang="en-US" sz="24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Commpoint</a:t>
            </a: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challenges​ – </a:t>
            </a:r>
            <a:r>
              <a:rPr lang="en-US" sz="24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Cody McNeese (OR)</a:t>
            </a:r>
            <a:endParaRPr lang="en-US" sz="2400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chemeClr val="accent1">
                  <a:lumMod val="50000"/>
                </a:schemeClr>
              </a:buClr>
              <a:buFont typeface="+mj-lt"/>
              <a:buAutoNum type="arabicPeriod"/>
            </a:pPr>
            <a:r>
              <a:rPr lang="en-US" sz="2400" b="0" i="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Adjourn</a:t>
            </a:r>
          </a:p>
          <a:p>
            <a:pPr marL="342900" indent="-342900"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AutoNum type="arabicPeriod"/>
            </a:pPr>
            <a:endParaRPr lang="en-US" sz="2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+mn-lt"/>
              <a:cs typeface="Arial" panose="020B0604020202020204" pitchFamily="34" charset="0"/>
            </a:endParaRPr>
          </a:p>
          <a:p>
            <a:pPr lvl="1"/>
            <a:endParaRPr lang="en-US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599B9CC-A33A-4F2C-A210-EC2E5FD92E8E}"/>
              </a:ext>
            </a:extLst>
          </p:cNvPr>
          <p:cNvSpPr txBox="1"/>
          <p:nvPr/>
        </p:nvSpPr>
        <p:spPr>
          <a:xfrm>
            <a:off x="7930722" y="5823667"/>
            <a:ext cx="426127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Next Call</a:t>
            </a:r>
            <a:r>
              <a:rPr lang="en-US" b="1">
                <a:solidFill>
                  <a:srgbClr val="C00000"/>
                </a:solidFill>
              </a:rPr>
              <a:t>: June 6, </a:t>
            </a:r>
            <a:r>
              <a:rPr lang="en-US" b="1" dirty="0">
                <a:solidFill>
                  <a:srgbClr val="C00000"/>
                </a:solidFill>
              </a:rPr>
              <a:t>2023 @ 1 pm ET</a:t>
            </a:r>
            <a:endParaRPr lang="en-US" b="1" dirty="0">
              <a:solidFill>
                <a:srgbClr val="C00000"/>
              </a:solidFill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14E524-57FC-7697-5701-39C4015355BB}"/>
              </a:ext>
            </a:extLst>
          </p:cNvPr>
          <p:cNvSpPr txBox="1"/>
          <p:nvPr/>
        </p:nvSpPr>
        <p:spPr>
          <a:xfrm>
            <a:off x="8462211" y="5564605"/>
            <a:ext cx="3930314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i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3973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5585</TotalTime>
  <Words>579</Words>
  <Application>Microsoft Office PowerPoint</Application>
  <PresentationFormat>Widescreen</PresentationFormat>
  <Paragraphs>100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 Neue</vt:lpstr>
      <vt:lpstr>Times</vt:lpstr>
      <vt:lpstr>Office Theme</vt:lpstr>
      <vt:lpstr>Custom Design</vt:lpstr>
      <vt:lpstr>Welcome to the May National ELR Workgroup Call!</vt:lpstr>
      <vt:lpstr>CSTE Announcements</vt:lpstr>
      <vt:lpstr>Vote for 2023 CSTE Executive Board Candidates</vt:lpstr>
      <vt:lpstr>Upcoming S/I Call Schedule</vt:lpstr>
      <vt:lpstr>Welcome to the May National ELR Workgroup Call!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March National ELR Workgroup Call!</dc:title>
  <dc:creator>Devra Barter</dc:creator>
  <cp:lastModifiedBy>Devra Barter</cp:lastModifiedBy>
  <cp:revision>2</cp:revision>
  <dcterms:created xsi:type="dcterms:W3CDTF">2023-04-03T16:07:08Z</dcterms:created>
  <dcterms:modified xsi:type="dcterms:W3CDTF">2023-05-02T16:06:04Z</dcterms:modified>
</cp:coreProperties>
</file>