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264" r:id="rId5"/>
    <p:sldId id="291" r:id="rId6"/>
    <p:sldId id="271" r:id="rId7"/>
    <p:sldId id="292" r:id="rId8"/>
    <p:sldId id="267" r:id="rId9"/>
    <p:sldId id="275" r:id="rId10"/>
    <p:sldId id="276" r:id="rId11"/>
    <p:sldId id="293" r:id="rId12"/>
    <p:sldId id="278" r:id="rId13"/>
    <p:sldId id="286"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31B0E0-327F-70A5-2822-F8DDA3D00314}" v="1" dt="2023-06-06T16:15:38.4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dget Teevan" userId="S::bteevan@cste.org::deae748d-5b7b-4f25-ad46-61a4f4644568" providerId="AD" clId="Web-{9631B0E0-327F-70A5-2822-F8DDA3D00314}"/>
    <pc:docChg chg="addSld">
      <pc:chgData name="Bridget Teevan" userId="S::bteevan@cste.org::deae748d-5b7b-4f25-ad46-61a4f4644568" providerId="AD" clId="Web-{9631B0E0-327F-70A5-2822-F8DDA3D00314}" dt="2023-06-06T16:15:38.462" v="0"/>
      <pc:docMkLst>
        <pc:docMk/>
      </pc:docMkLst>
      <pc:sldChg chg="add">
        <pc:chgData name="Bridget Teevan" userId="S::bteevan@cste.org::deae748d-5b7b-4f25-ad46-61a4f4644568" providerId="AD" clId="Web-{9631B0E0-327F-70A5-2822-F8DDA3D00314}" dt="2023-06-06T16:15:38.462" v="0"/>
        <pc:sldMkLst>
          <pc:docMk/>
          <pc:sldMk cId="2051736088" sldId="29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E44973-C2BA-44FA-84F4-3EBB315373A6}" type="datetimeFigureOut">
              <a:rPr lang="en-US" smtClean="0"/>
              <a:t>6/6/2023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B08466-7518-445A-9530-30A2F9141791}" type="slidenum">
              <a:rPr lang="en-US" smtClean="0"/>
              <a:t>‹#›</a:t>
            </a:fld>
            <a:endParaRPr lang="en-US"/>
          </a:p>
        </p:txBody>
      </p:sp>
    </p:spTree>
    <p:extLst>
      <p:ext uri="{BB962C8B-B14F-4D97-AF65-F5344CB8AC3E}">
        <p14:creationId xmlns:p14="http://schemas.microsoft.com/office/powerpoint/2010/main" val="2992536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Approved by Jennifer Stewart for use 5/16/2023</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22FE08-0BCE-46C9-A266-BDCB37FC5463}"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761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Approved for use by Jim Collins on 5/16/2023</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22FE08-0BCE-46C9-A266-BDCB37FC546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22745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317652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346549" y="2594154"/>
            <a:ext cx="9621636"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166311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2877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376797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2315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A0C3F7-CD6C-2B46-BD75-2BDF30681AD7}"/>
              </a:ext>
            </a:extLst>
          </p:cNvPr>
          <p:cNvSpPr>
            <a:spLocks noGrp="1"/>
          </p:cNvSpPr>
          <p:nvPr>
            <p:ph type="body" sz="quarter" idx="10" hasCustomPrompt="1"/>
          </p:nvPr>
        </p:nvSpPr>
        <p:spPr>
          <a:xfrm>
            <a:off x="6390167" y="4385433"/>
            <a:ext cx="5421120" cy="2073732"/>
          </a:xfrm>
        </p:spPr>
        <p:txBody>
          <a:bodyPr anchor="b">
            <a:normAutofit/>
          </a:bodyPr>
          <a:lstStyle>
            <a:lvl1pPr marL="0" marR="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sz="1800">
                <a:solidFill>
                  <a:schemeClr val="tx1">
                    <a:lumMod val="65000"/>
                    <a:lumOff val="35000"/>
                  </a:schemeClr>
                </a:solidFill>
              </a:defRPr>
            </a:lvl1pPr>
            <a:lvl2pPr marL="457200" indent="0" algn="r">
              <a:buNone/>
              <a:defRPr sz="2000"/>
            </a:lvl2pPr>
            <a:lvl3pPr marL="914400" indent="0" algn="r">
              <a:buNone/>
              <a:defRPr sz="2000"/>
            </a:lvl3pPr>
            <a:lvl4pPr marL="1371600" indent="0" algn="r">
              <a:buNone/>
              <a:defRPr sz="2000"/>
            </a:lvl4pPr>
            <a:lvl5pPr marL="1828800" indent="0" algn="r">
              <a:buNone/>
              <a:defRPr sz="2000"/>
            </a:lvl5pPr>
          </a:lstStyle>
          <a:p>
            <a:pPr lvl="0"/>
            <a:r>
              <a:rPr lang="en-US"/>
              <a:t>[Attribution/Contact Info]</a:t>
            </a:r>
          </a:p>
        </p:txBody>
      </p:sp>
    </p:spTree>
    <p:extLst>
      <p:ext uri="{BB962C8B-B14F-4D97-AF65-F5344CB8AC3E}">
        <p14:creationId xmlns:p14="http://schemas.microsoft.com/office/powerpoint/2010/main" val="28511648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27160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mailto:mtompkins@cste.org" TargetMode="External"/><Relationship Id="rId2" Type="http://schemas.openxmlformats.org/officeDocument/2006/relationships/hyperlink" Target="https://app.smartsheet.com/b/form/7f12305f26ff4e1085e1b22112796b79" TargetMode="Externa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hyperlink" Target="mailto:bteevan@cste.org" TargetMode="External"/><Relationship Id="rId2" Type="http://schemas.openxmlformats.org/officeDocument/2006/relationships/hyperlink" Target="mailto:mtompkins@cste.org" TargetMode="External"/><Relationship Id="rId1" Type="http://schemas.openxmlformats.org/officeDocument/2006/relationships/slideLayout" Target="../slideLayouts/slideLayout6.xml"/><Relationship Id="rId5" Type="http://schemas.openxmlformats.org/officeDocument/2006/relationships/image" Target="../media/image12.emf"/><Relationship Id="rId4" Type="http://schemas.openxmlformats.org/officeDocument/2006/relationships/image" Target="../media/image1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p:txBody>
          <a:bodyPr/>
          <a:lstStyle/>
          <a:p>
            <a:r>
              <a:rPr lang="en-US"/>
              <a:t>DMI Stories from the Field</a:t>
            </a:r>
          </a:p>
        </p:txBody>
      </p:sp>
    </p:spTree>
    <p:extLst>
      <p:ext uri="{BB962C8B-B14F-4D97-AF65-F5344CB8AC3E}">
        <p14:creationId xmlns:p14="http://schemas.microsoft.com/office/powerpoint/2010/main" val="2983941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86BC1"/>
        </a:solidFill>
        <a:effectLst/>
      </p:bgPr>
    </p:bg>
    <p:spTree>
      <p:nvGrpSpPr>
        <p:cNvPr id="1" name=""/>
        <p:cNvGrpSpPr/>
        <p:nvPr/>
      </p:nvGrpSpPr>
      <p:grpSpPr>
        <a:xfrm>
          <a:off x="0" y="0"/>
          <a:ext cx="0" cy="0"/>
          <a:chOff x="0" y="0"/>
          <a:chExt cx="0" cy="0"/>
        </a:xfrm>
      </p:grpSpPr>
      <p:pic>
        <p:nvPicPr>
          <p:cNvPr id="4" name="Picture 4" descr="Text&#10;&#10;Description automatically generated">
            <a:extLst>
              <a:ext uri="{FF2B5EF4-FFF2-40B4-BE49-F238E27FC236}">
                <a16:creationId xmlns:a16="http://schemas.microsoft.com/office/drawing/2014/main" id="{B7C3D7D0-C941-AFC6-5A18-D312726432FD}"/>
              </a:ext>
            </a:extLst>
          </p:cNvPr>
          <p:cNvPicPr>
            <a:picLocks noChangeAspect="1"/>
          </p:cNvPicPr>
          <p:nvPr/>
        </p:nvPicPr>
        <p:blipFill>
          <a:blip r:embed="rId2"/>
          <a:stretch>
            <a:fillRect/>
          </a:stretch>
        </p:blipFill>
        <p:spPr>
          <a:xfrm>
            <a:off x="1484051" y="-493"/>
            <a:ext cx="9231295" cy="6858986"/>
          </a:xfrm>
          <a:prstGeom prst="rect">
            <a:avLst/>
          </a:prstGeom>
        </p:spPr>
      </p:pic>
    </p:spTree>
    <p:extLst>
      <p:ext uri="{BB962C8B-B14F-4D97-AF65-F5344CB8AC3E}">
        <p14:creationId xmlns:p14="http://schemas.microsoft.com/office/powerpoint/2010/main" val="2073384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3E1B446-6A83-13EC-929F-9869F2C08A95}"/>
              </a:ext>
            </a:extLst>
          </p:cNvPr>
          <p:cNvSpPr>
            <a:spLocks noGrp="1"/>
          </p:cNvSpPr>
          <p:nvPr>
            <p:ph type="title"/>
          </p:nvPr>
        </p:nvSpPr>
        <p:spPr/>
        <p:txBody>
          <a:bodyPr/>
          <a:lstStyle/>
          <a:p>
            <a:r>
              <a:rPr lang="en-US"/>
              <a:t>DMI Stories from the Field project</a:t>
            </a:r>
          </a:p>
        </p:txBody>
      </p:sp>
      <p:sp>
        <p:nvSpPr>
          <p:cNvPr id="7" name="Content Placeholder 6">
            <a:extLst>
              <a:ext uri="{FF2B5EF4-FFF2-40B4-BE49-F238E27FC236}">
                <a16:creationId xmlns:a16="http://schemas.microsoft.com/office/drawing/2014/main" id="{7340B497-2A30-CD67-E5EB-124103403160}"/>
              </a:ext>
            </a:extLst>
          </p:cNvPr>
          <p:cNvSpPr>
            <a:spLocks noGrp="1"/>
          </p:cNvSpPr>
          <p:nvPr>
            <p:ph idx="1"/>
          </p:nvPr>
        </p:nvSpPr>
        <p:spPr>
          <a:xfrm>
            <a:off x="283779" y="1330035"/>
            <a:ext cx="11627913" cy="4845133"/>
          </a:xfrm>
        </p:spPr>
        <p:txBody>
          <a:bodyPr>
            <a:normAutofit fontScale="25000" lnSpcReduction="20000"/>
          </a:bodyPr>
          <a:lstStyle/>
          <a:p>
            <a:pPr marL="0" indent="0" algn="l" rtl="0" fontAlgn="base">
              <a:lnSpc>
                <a:spcPct val="120000"/>
              </a:lnSpc>
              <a:buNone/>
            </a:pPr>
            <a:r>
              <a:rPr lang="en-US" sz="7200" b="1" i="0" u="none" strike="noStrike">
                <a:solidFill>
                  <a:srgbClr val="000000"/>
                </a:solidFill>
                <a:effectLst/>
              </a:rPr>
              <a:t>Through the DMI Stories from the Field project, we invite our members to submit content regarding the work you’ve done increasing your ability to leverage data for action, modernize systems and processes, or advance public health surveillance. Stories of any magnitude are welcome; big or small, works in progress or complete. CSTE will then work with submitters to further cultivate content and edit summaries, complete additional audio and video recording for some, and produce a variety of public outputs documenting this amazing and important work. </a:t>
            </a:r>
          </a:p>
          <a:p>
            <a:pPr marL="0" indent="0" algn="l" rtl="0" fontAlgn="base">
              <a:lnSpc>
                <a:spcPct val="120000"/>
              </a:lnSpc>
              <a:buNone/>
            </a:pPr>
            <a:r>
              <a:rPr lang="en-US" sz="6400" b="1" i="0" u="none" strike="noStrike">
                <a:solidFill>
                  <a:srgbClr val="000000"/>
                </a:solidFill>
                <a:effectLst/>
              </a:rPr>
              <a:t>Purpose: </a:t>
            </a:r>
            <a:r>
              <a:rPr lang="en-US" sz="6400" b="0" i="0" u="none" strike="noStrike">
                <a:solidFill>
                  <a:srgbClr val="000000"/>
                </a:solidFill>
                <a:effectLst/>
              </a:rPr>
              <a:t>Recognize innovation and resiliency in public health surveillance and informatics</a:t>
            </a:r>
            <a:r>
              <a:rPr lang="en-US" sz="6400" b="0" i="0">
                <a:solidFill>
                  <a:srgbClr val="000000"/>
                </a:solidFill>
                <a:effectLst/>
              </a:rPr>
              <a:t>​; </a:t>
            </a:r>
            <a:r>
              <a:rPr lang="en-US" sz="6400" b="0" i="0" u="none" strike="noStrike">
                <a:solidFill>
                  <a:srgbClr val="000000"/>
                </a:solidFill>
                <a:effectLst/>
              </a:rPr>
              <a:t>Inspire cross-jurisdictional collaboration</a:t>
            </a:r>
            <a:r>
              <a:rPr lang="en-US" sz="6400" b="0" i="0">
                <a:solidFill>
                  <a:srgbClr val="000000"/>
                </a:solidFill>
                <a:effectLst/>
              </a:rPr>
              <a:t>​; </a:t>
            </a:r>
            <a:r>
              <a:rPr lang="en-US" sz="6400" b="0" i="0" u="none" strike="noStrike">
                <a:solidFill>
                  <a:srgbClr val="000000"/>
                </a:solidFill>
                <a:effectLst/>
              </a:rPr>
              <a:t>Advocate for importance of DMI through documentation of successes</a:t>
            </a:r>
            <a:r>
              <a:rPr lang="en-US" sz="6400" b="0" i="0">
                <a:solidFill>
                  <a:srgbClr val="000000"/>
                </a:solidFill>
                <a:effectLst/>
              </a:rPr>
              <a:t>​; </a:t>
            </a:r>
            <a:r>
              <a:rPr lang="en-US" sz="6400" b="0" i="0" u="none" strike="noStrike">
                <a:solidFill>
                  <a:srgbClr val="000000"/>
                </a:solidFill>
                <a:effectLst/>
              </a:rPr>
              <a:t>Document and share these stories through CDC and CSTE outlets; Create multimedia outputs</a:t>
            </a:r>
            <a:r>
              <a:rPr lang="en-US" sz="6400" b="0" i="0">
                <a:solidFill>
                  <a:srgbClr val="000000"/>
                </a:solidFill>
                <a:effectLst/>
              </a:rPr>
              <a:t>​</a:t>
            </a:r>
          </a:p>
          <a:p>
            <a:pPr fontAlgn="base">
              <a:lnSpc>
                <a:spcPct val="120000"/>
              </a:lnSpc>
            </a:pPr>
            <a:r>
              <a:rPr lang="en-US" sz="6400" b="0" i="0">
                <a:solidFill>
                  <a:srgbClr val="000000"/>
                </a:solidFill>
                <a:effectLst/>
              </a:rPr>
              <a:t>​</a:t>
            </a:r>
            <a:r>
              <a:rPr lang="en-US" sz="6400" i="0" u="none" strike="noStrike">
                <a:solidFill>
                  <a:srgbClr val="000000"/>
                </a:solidFill>
                <a:effectLst/>
              </a:rPr>
              <a:t>Any story of a success in using data for action, no matter how big or small, is welcome</a:t>
            </a:r>
            <a:r>
              <a:rPr lang="en-US" sz="6400" i="0">
                <a:solidFill>
                  <a:srgbClr val="000000"/>
                </a:solidFill>
                <a:effectLst/>
              </a:rPr>
              <a:t>​</a:t>
            </a:r>
          </a:p>
          <a:p>
            <a:pPr fontAlgn="base">
              <a:lnSpc>
                <a:spcPct val="120000"/>
              </a:lnSpc>
            </a:pPr>
            <a:r>
              <a:rPr lang="en-US" sz="6400">
                <a:solidFill>
                  <a:srgbClr val="000000"/>
                </a:solidFill>
              </a:rPr>
              <a:t>Stories do not have to be explicitly tied to DMI funding or infectious disease surveillance</a:t>
            </a:r>
            <a:endParaRPr lang="en-US" sz="6400" b="0" i="0">
              <a:solidFill>
                <a:srgbClr val="000000"/>
              </a:solidFill>
              <a:effectLst/>
            </a:endParaRPr>
          </a:p>
          <a:p>
            <a:pPr fontAlgn="base">
              <a:lnSpc>
                <a:spcPct val="120000"/>
              </a:lnSpc>
            </a:pPr>
            <a:r>
              <a:rPr lang="en-US" sz="6400" i="0" u="none" strike="noStrike">
                <a:solidFill>
                  <a:srgbClr val="000000"/>
                </a:solidFill>
                <a:effectLst/>
              </a:rPr>
              <a:t>Jurisdictions and individuals can submit more than one story</a:t>
            </a:r>
            <a:endParaRPr lang="en-US" sz="6400" i="0">
              <a:solidFill>
                <a:srgbClr val="000000"/>
              </a:solidFill>
              <a:effectLst/>
            </a:endParaRPr>
          </a:p>
          <a:p>
            <a:pPr fontAlgn="base">
              <a:lnSpc>
                <a:spcPct val="120000"/>
              </a:lnSpc>
            </a:pPr>
            <a:r>
              <a:rPr lang="en-US" sz="6400" b="0" i="0" u="none" strike="noStrike">
                <a:solidFill>
                  <a:srgbClr val="000000"/>
                </a:solidFill>
                <a:effectLst/>
              </a:rPr>
              <a:t>To submit content, please use this </a:t>
            </a:r>
            <a:r>
              <a:rPr lang="en-US" sz="6400" b="0" i="0" u="sng" strike="noStrike">
                <a:solidFill>
                  <a:srgbClr val="0563C1"/>
                </a:solidFill>
                <a:effectLst/>
                <a:hlinkClick r:id="rId2"/>
              </a:rPr>
              <a:t>form</a:t>
            </a:r>
            <a:r>
              <a:rPr lang="en-US" sz="6400" b="0" i="0">
                <a:solidFill>
                  <a:srgbClr val="000000"/>
                </a:solidFill>
                <a:effectLst/>
              </a:rPr>
              <a:t>​</a:t>
            </a:r>
          </a:p>
          <a:p>
            <a:pPr marL="0" indent="0" algn="l" rtl="0" fontAlgn="base">
              <a:lnSpc>
                <a:spcPct val="120000"/>
              </a:lnSpc>
              <a:buNone/>
            </a:pPr>
            <a:r>
              <a:rPr lang="en-US" sz="6400" b="0" i="0" u="none" strike="noStrike">
                <a:solidFill>
                  <a:srgbClr val="000000"/>
                </a:solidFill>
                <a:effectLst/>
              </a:rPr>
              <a:t>For additional information, please contact Megan Tompkins: </a:t>
            </a:r>
            <a:r>
              <a:rPr lang="en-US" sz="6400" b="0" i="0" u="sng" strike="noStrike">
                <a:solidFill>
                  <a:srgbClr val="0563C1"/>
                </a:solidFill>
                <a:effectLst/>
                <a:hlinkClick r:id="rId3"/>
              </a:rPr>
              <a:t>mtompkins@cste.org</a:t>
            </a:r>
            <a:r>
              <a:rPr lang="en-US" sz="6400" b="0" i="0">
                <a:solidFill>
                  <a:srgbClr val="000000"/>
                </a:solidFill>
                <a:effectLst/>
              </a:rPr>
              <a:t>​</a:t>
            </a:r>
          </a:p>
          <a:p>
            <a:pPr marL="0" indent="0" algn="l" rtl="0" fontAlgn="base">
              <a:lnSpc>
                <a:spcPct val="120000"/>
              </a:lnSpc>
              <a:buNone/>
            </a:pPr>
            <a:r>
              <a:rPr lang="en-US" sz="6400" b="0" i="0">
                <a:solidFill>
                  <a:srgbClr val="000000"/>
                </a:solidFill>
                <a:effectLst/>
              </a:rPr>
              <a:t>​</a:t>
            </a:r>
          </a:p>
          <a:p>
            <a:pPr marL="0" indent="0">
              <a:buNone/>
            </a:pPr>
            <a:endParaRPr lang="en-US"/>
          </a:p>
        </p:txBody>
      </p:sp>
      <p:pic>
        <p:nvPicPr>
          <p:cNvPr id="3" name="Picture 2" descr="A white speech bubble with blue text&#10;&#10;Description automatically generated with low confidence">
            <a:extLst>
              <a:ext uri="{FF2B5EF4-FFF2-40B4-BE49-F238E27FC236}">
                <a16:creationId xmlns:a16="http://schemas.microsoft.com/office/drawing/2014/main" id="{5D0E5BCC-9F9C-7A30-3ED8-BF0DC7EA30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2253" y="3587907"/>
            <a:ext cx="3556640" cy="2639027"/>
          </a:xfrm>
          <a:prstGeom prst="rect">
            <a:avLst/>
          </a:prstGeom>
        </p:spPr>
      </p:pic>
    </p:spTree>
    <p:extLst>
      <p:ext uri="{BB962C8B-B14F-4D97-AF65-F5344CB8AC3E}">
        <p14:creationId xmlns:p14="http://schemas.microsoft.com/office/powerpoint/2010/main" val="1863843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iagram, map&#10;&#10;Description automatically generated">
            <a:extLst>
              <a:ext uri="{FF2B5EF4-FFF2-40B4-BE49-F238E27FC236}">
                <a16:creationId xmlns:a16="http://schemas.microsoft.com/office/drawing/2014/main" id="{C246A4B4-8C9B-A004-6947-CAEDC7B16CCD}"/>
              </a:ext>
            </a:extLst>
          </p:cNvPr>
          <p:cNvPicPr>
            <a:picLocks noChangeAspect="1"/>
          </p:cNvPicPr>
          <p:nvPr/>
        </p:nvPicPr>
        <p:blipFill>
          <a:blip r:embed="rId2"/>
          <a:stretch>
            <a:fillRect/>
          </a:stretch>
        </p:blipFill>
        <p:spPr>
          <a:xfrm>
            <a:off x="1491449" y="106659"/>
            <a:ext cx="9320072" cy="6563305"/>
          </a:xfrm>
          <a:prstGeom prst="rect">
            <a:avLst/>
          </a:prstGeom>
        </p:spPr>
      </p:pic>
      <p:sp>
        <p:nvSpPr>
          <p:cNvPr id="3" name="Rectangle 2">
            <a:extLst>
              <a:ext uri="{FF2B5EF4-FFF2-40B4-BE49-F238E27FC236}">
                <a16:creationId xmlns:a16="http://schemas.microsoft.com/office/drawing/2014/main" id="{E101A294-5B16-7D7C-FE74-A37FC749EEBB}"/>
              </a:ext>
            </a:extLst>
          </p:cNvPr>
          <p:cNvSpPr/>
          <p:nvPr/>
        </p:nvSpPr>
        <p:spPr>
          <a:xfrm>
            <a:off x="9217980" y="4409242"/>
            <a:ext cx="310718" cy="1775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58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a:xfrm>
            <a:off x="283780" y="343813"/>
            <a:ext cx="9374570" cy="782621"/>
          </a:xfrm>
        </p:spPr>
        <p:txBody>
          <a:bodyPr/>
          <a:lstStyle/>
          <a:p>
            <a:r>
              <a:rPr lang="en-US" sz="4000"/>
              <a:t>Thank you to our storytellers (so far)!</a:t>
            </a:r>
          </a:p>
        </p:txBody>
      </p:sp>
      <p:sp>
        <p:nvSpPr>
          <p:cNvPr id="6" name="Content Placeholder 2">
            <a:extLst>
              <a:ext uri="{FF2B5EF4-FFF2-40B4-BE49-F238E27FC236}">
                <a16:creationId xmlns:a16="http://schemas.microsoft.com/office/drawing/2014/main" id="{30537021-6F46-4EC7-9EC2-A4832A9B9BF1}"/>
              </a:ext>
            </a:extLst>
          </p:cNvPr>
          <p:cNvSpPr txBox="1">
            <a:spLocks/>
          </p:cNvSpPr>
          <p:nvPr/>
        </p:nvSpPr>
        <p:spPr>
          <a:xfrm>
            <a:off x="369648" y="1234410"/>
            <a:ext cx="11400861" cy="507622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Angela Dunn – Salt Lake County Health Department</a:t>
            </a:r>
            <a:endPar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Carlos Saldana – Emory University</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Chris Baumgartner – Washington State Department of Health</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Christopher Ryan – Broome County Health Department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Cody McNeese – Oregon Health Authority</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Connie Austin – Illinois Department of Public Health</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Donald McCormick – Arkansas Department of Health</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Libby Luoma – New York City Health Department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Eric Mooring – Alaska Department of Health</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Erika </a:t>
            </a:r>
            <a:r>
              <a:rPr kumimoji="0" lang="en-US" sz="2000" b="0" i="0" u="none" strike="noStrike" kern="1200" cap="none" spc="0" normalizeH="0" baseline="0" noProof="0" err="1">
                <a:ln>
                  <a:noFill/>
                </a:ln>
                <a:solidFill>
                  <a:srgbClr val="000000">
                    <a:lumMod val="75000"/>
                    <a:lumOff val="25000"/>
                  </a:srgbClr>
                </a:solidFill>
                <a:effectLst/>
                <a:uLnTx/>
                <a:uFillTx/>
                <a:latin typeface="Arial"/>
                <a:ea typeface="+mn-ea"/>
                <a:cs typeface="Arial"/>
              </a:rPr>
              <a:t>Samoff</a:t>
            </a: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 – North Carolina Department of Health and Human Services</a:t>
            </a:r>
            <a:endPar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Erin Holt Coyne – Tennessee Department of Health</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49280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63E5B2AB-C3AA-32A4-F282-5F2AB04D9BC4}"/>
              </a:ext>
            </a:extLst>
          </p:cNvPr>
          <p:cNvSpPr txBox="1">
            <a:spLocks/>
          </p:cNvSpPr>
          <p:nvPr/>
        </p:nvSpPr>
        <p:spPr>
          <a:xfrm>
            <a:off x="261258" y="1455870"/>
            <a:ext cx="11849100" cy="491045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0"/>
              </a:lnSpc>
              <a:spcBef>
                <a:spcPts val="2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Janae Price – Illinois Department of Public Health</a:t>
            </a:r>
            <a:endPar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0"/>
              </a:lnSpc>
              <a:spcBef>
                <a:spcPts val="2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Jennifer Stewart – North Carolina Department of Health and Human Services</a:t>
            </a:r>
          </a:p>
          <a:p>
            <a:pPr marL="228600" marR="0" lvl="0" indent="-228600" algn="l" defTabSz="914400" rtl="0" eaLnBrk="1" fontAlgn="auto" latinLnBrk="0" hangingPunct="1">
              <a:lnSpc>
                <a:spcPct val="0"/>
              </a:lnSpc>
              <a:spcBef>
                <a:spcPts val="2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Jim Collins – Michigan Department of Health and Human Services</a:t>
            </a:r>
          </a:p>
          <a:p>
            <a:pPr marL="228600" marR="0" lvl="0" indent="-228600" algn="l" defTabSz="914400" rtl="0" eaLnBrk="1" fontAlgn="auto" latinLnBrk="0" hangingPunct="1">
              <a:lnSpc>
                <a:spcPct val="0"/>
              </a:lnSpc>
              <a:spcBef>
                <a:spcPts val="2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Karla Norsworthy – North Carolina Department of Health and Human Services</a:t>
            </a:r>
          </a:p>
          <a:p>
            <a:pPr marL="228600" marR="0" lvl="0" indent="-228600" algn="l" defTabSz="914400" rtl="0" eaLnBrk="1" fontAlgn="auto" latinLnBrk="0" hangingPunct="1">
              <a:lnSpc>
                <a:spcPct val="0"/>
              </a:lnSpc>
              <a:spcBef>
                <a:spcPts val="2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Katelynn Devinney – New York City Department of Health</a:t>
            </a:r>
          </a:p>
          <a:p>
            <a:pPr marL="228600" marR="0" lvl="0" indent="-228600" algn="l" defTabSz="914400" rtl="0" eaLnBrk="1" fontAlgn="auto" latinLnBrk="0" hangingPunct="1">
              <a:lnSpc>
                <a:spcPct val="0"/>
              </a:lnSpc>
              <a:spcBef>
                <a:spcPts val="2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Kathryn Turner – Idaho Department of Health and Welfare</a:t>
            </a:r>
          </a:p>
          <a:p>
            <a:pPr marL="228600" marR="0" lvl="0" indent="-228600" algn="l" defTabSz="914400" rtl="0" eaLnBrk="1" fontAlgn="auto" latinLnBrk="0" hangingPunct="1">
              <a:lnSpc>
                <a:spcPct val="0"/>
              </a:lnSpc>
              <a:spcBef>
                <a:spcPts val="2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Kayla Sankey – Iowa Department of Public Health</a:t>
            </a:r>
          </a:p>
          <a:p>
            <a:pPr marL="228600" marR="0" lvl="0" indent="-228600" algn="l" defTabSz="914400" rtl="0" eaLnBrk="1" fontAlgn="auto" latinLnBrk="0" hangingPunct="1">
              <a:lnSpc>
                <a:spcPct val="0"/>
              </a:lnSpc>
              <a:spcBef>
                <a:spcPts val="2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Laura Farrell – North Carolina Department of Health and Human Services</a:t>
            </a:r>
          </a:p>
          <a:p>
            <a:pPr marL="228600" marR="0" lvl="0" indent="-228600" algn="l" defTabSz="914400" rtl="0" eaLnBrk="1" fontAlgn="auto" latinLnBrk="0" hangingPunct="1">
              <a:lnSpc>
                <a:spcPct val="0"/>
              </a:lnSpc>
              <a:spcBef>
                <a:spcPts val="2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Laura Lane – South Carolina Department of Health and Environmental Control – Public Health Lab</a:t>
            </a:r>
          </a:p>
          <a:p>
            <a:pPr marL="228600" marR="0" lvl="0" indent="-228600" algn="l" defTabSz="914400" rtl="0" eaLnBrk="1" fontAlgn="auto" latinLnBrk="0" hangingPunct="1">
              <a:lnSpc>
                <a:spcPct val="0"/>
              </a:lnSpc>
              <a:spcBef>
                <a:spcPts val="2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Leah Eisenstein – Florida Department of Health</a:t>
            </a:r>
          </a:p>
          <a:p>
            <a:pPr marL="228600" marR="0" lvl="0" indent="-228600" algn="l" defTabSz="914400" rtl="0" eaLnBrk="1" fontAlgn="auto" latinLnBrk="0" hangingPunct="1">
              <a:lnSpc>
                <a:spcPct val="0"/>
              </a:lnSpc>
              <a:spcBef>
                <a:spcPts val="28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lumMod val="75000"/>
                    <a:lumOff val="25000"/>
                  </a:srgbClr>
                </a:solidFill>
                <a:effectLst/>
                <a:uLnTx/>
                <a:uFillTx/>
                <a:latin typeface="Arial"/>
                <a:ea typeface="+mn-ea"/>
                <a:cs typeface="Arial"/>
              </a:rPr>
              <a:t>Louisa Castrodale – Alaska Department of Health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6" name="Title 1">
            <a:extLst>
              <a:ext uri="{FF2B5EF4-FFF2-40B4-BE49-F238E27FC236}">
                <a16:creationId xmlns:a16="http://schemas.microsoft.com/office/drawing/2014/main" id="{A0BB2426-6E8D-AF72-3821-4DD83A607402}"/>
              </a:ext>
            </a:extLst>
          </p:cNvPr>
          <p:cNvSpPr txBox="1">
            <a:spLocks/>
          </p:cNvSpPr>
          <p:nvPr/>
        </p:nvSpPr>
        <p:spPr>
          <a:xfrm>
            <a:off x="207120" y="309523"/>
            <a:ext cx="9374570" cy="782621"/>
          </a:xfrm>
          <a:prstGeom prst="rect">
            <a:avLst/>
          </a:prstGeom>
        </p:spPr>
        <p:txBody>
          <a:bodyPr anchor="ct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15345A"/>
                </a:solidFill>
                <a:effectLst/>
                <a:uLnTx/>
                <a:uFillTx/>
                <a:latin typeface="Arial" panose="020B0604020202020204" pitchFamily="34" charset="0"/>
                <a:ea typeface="+mj-ea"/>
                <a:cs typeface="Arial" panose="020B0604020202020204" pitchFamily="34" charset="0"/>
              </a:rPr>
              <a:t>Thank you to our storytellers (so far)!</a:t>
            </a:r>
          </a:p>
        </p:txBody>
      </p:sp>
    </p:spTree>
    <p:extLst>
      <p:ext uri="{BB962C8B-B14F-4D97-AF65-F5344CB8AC3E}">
        <p14:creationId xmlns:p14="http://schemas.microsoft.com/office/powerpoint/2010/main" val="3709622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24D43A3-2224-E496-5522-113B8D356AEC}"/>
              </a:ext>
            </a:extLst>
          </p:cNvPr>
          <p:cNvSpPr txBox="1">
            <a:spLocks/>
          </p:cNvSpPr>
          <p:nvPr/>
        </p:nvSpPr>
        <p:spPr>
          <a:xfrm>
            <a:off x="256621" y="1384488"/>
            <a:ext cx="11820207" cy="427068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Marguerite Smith – Illinois Department of Public Health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Mary Foote – New York City Health Department</a:t>
            </a:r>
            <a:endParaRPr kumimoji="0" lang="en-US" sz="18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Max Habicht – South Carolina Department of Health and Environmental Control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Michelle Barber – Oregon Health Authority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Nancy Barrett – Connecticut Department of Public Health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Paul Gillenwater - Colorado Department of Public Health and Environment </a:t>
            </a:r>
            <a:endParaRPr kumimoji="0" lang="en-US" sz="18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Rendi Murphree – Mobile County Health Department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Rob Laing – Oregon Health Authority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Samuel Rubin – Orange County Department of Health (NY)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Shannon Allain – Oregon Health Authority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Sharon Greene – New York City Health Department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Shelby Fawaz – Florida Department of Health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lumMod val="75000"/>
                    <a:lumOff val="25000"/>
                  </a:srgbClr>
                </a:solidFill>
                <a:effectLst/>
                <a:uLnTx/>
                <a:uFillTx/>
                <a:latin typeface="Arial"/>
                <a:ea typeface="+mn-ea"/>
                <a:cs typeface="Arial"/>
              </a:rPr>
              <a:t>Vi Peralta- California Department of Public Health</a:t>
            </a:r>
            <a:endParaRPr kumimoji="0" lang="en-US" sz="20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6" name="Title 1">
            <a:extLst>
              <a:ext uri="{FF2B5EF4-FFF2-40B4-BE49-F238E27FC236}">
                <a16:creationId xmlns:a16="http://schemas.microsoft.com/office/drawing/2014/main" id="{9E93FCC6-5B87-10E1-67D7-B17E73C75EF6}"/>
              </a:ext>
            </a:extLst>
          </p:cNvPr>
          <p:cNvSpPr>
            <a:spLocks noGrp="1"/>
          </p:cNvSpPr>
          <p:nvPr>
            <p:ph type="title"/>
          </p:nvPr>
        </p:nvSpPr>
        <p:spPr>
          <a:xfrm>
            <a:off x="284163" y="344488"/>
            <a:ext cx="9175750" cy="782637"/>
          </a:xfrm>
        </p:spPr>
        <p:txBody>
          <a:bodyPr/>
          <a:lstStyle/>
          <a:p>
            <a:r>
              <a:rPr lang="en-US" sz="4000"/>
              <a:t>Thank you to our storytellers (so far)!</a:t>
            </a:r>
          </a:p>
        </p:txBody>
      </p:sp>
    </p:spTree>
    <p:extLst>
      <p:ext uri="{BB962C8B-B14F-4D97-AF65-F5344CB8AC3E}">
        <p14:creationId xmlns:p14="http://schemas.microsoft.com/office/powerpoint/2010/main" val="3558479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30AC0750-B232-D3BE-42EA-C7A5BF7E776D}"/>
              </a:ext>
            </a:extLst>
          </p:cNvPr>
          <p:cNvSpPr>
            <a:spLocks noGrp="1"/>
          </p:cNvSpPr>
          <p:nvPr>
            <p:ph type="title"/>
          </p:nvPr>
        </p:nvSpPr>
        <p:spPr>
          <a:xfrm>
            <a:off x="1947374" y="191830"/>
            <a:ext cx="6965397" cy="1325563"/>
          </a:xfrm>
        </p:spPr>
        <p:txBody>
          <a:bodyPr vert="horz" lIns="91440" tIns="45720" rIns="91440" bIns="45720" rtlCol="0" anchor="ctr">
            <a:normAutofit/>
          </a:bodyPr>
          <a:lstStyle/>
          <a:p>
            <a:pPr algn="ctr"/>
            <a:r>
              <a:rPr lang="en-US">
                <a:solidFill>
                  <a:schemeClr val="tx1"/>
                </a:solidFill>
              </a:rPr>
              <a:t>Oregon Health Authority</a:t>
            </a:r>
          </a:p>
        </p:txBody>
      </p:sp>
      <p:sp>
        <p:nvSpPr>
          <p:cNvPr id="3" name="Content Placeholder 2">
            <a:extLst>
              <a:ext uri="{FF2B5EF4-FFF2-40B4-BE49-F238E27FC236}">
                <a16:creationId xmlns:a16="http://schemas.microsoft.com/office/drawing/2014/main" id="{EB19ECCE-231B-D70B-A42A-CD1113888E4B}"/>
              </a:ext>
            </a:extLst>
          </p:cNvPr>
          <p:cNvSpPr>
            <a:spLocks noGrp="1"/>
          </p:cNvSpPr>
          <p:nvPr>
            <p:ph idx="1"/>
          </p:nvPr>
        </p:nvSpPr>
        <p:spPr>
          <a:xfrm>
            <a:off x="278896" y="1657474"/>
            <a:ext cx="6020873" cy="5159680"/>
          </a:xfrm>
        </p:spPr>
        <p:txBody>
          <a:bodyPr vert="horz" lIns="91440" tIns="45720" rIns="91440" bIns="45720" rtlCol="0">
            <a:normAutofit/>
          </a:bodyPr>
          <a:lstStyle/>
          <a:p>
            <a:pPr marL="0" indent="0">
              <a:buNone/>
            </a:pPr>
            <a:r>
              <a:rPr lang="en-US" sz="2000">
                <a:solidFill>
                  <a:schemeClr val="tx1"/>
                </a:solidFill>
              </a:rPr>
              <a:t>For more than a decade, Oregon Health Authority (OHA) has planned to implement a robust data quality assurance protocol for electronic laboratory report (ELR) submitters. With additional staffing brought on during the COVID response, OHA resumed efforts to address data quality by creating a parallel repository for ELRs for the sole purpose of data quality evaluation. They have drafted a data quality protocol, validation and remediation guide, internal dashboards, and submitter report cards that were piloted in April 2023. They are in the process of working with submitting partners to review this first iteration, which includes validity and completeness checks for all required elements. The impact, which has not yet been realized, will be more complete, accurate and timely submission of data that conforms to nationally recognized standards.</a:t>
            </a:r>
          </a:p>
        </p:txBody>
      </p:sp>
      <p:pic>
        <p:nvPicPr>
          <p:cNvPr id="6" name="Picture Placeholder 5" descr="Cartoon checklist and pencil">
            <a:extLst>
              <a:ext uri="{FF2B5EF4-FFF2-40B4-BE49-F238E27FC236}">
                <a16:creationId xmlns:a16="http://schemas.microsoft.com/office/drawing/2014/main" id="{82A9701B-6CD5-82E7-6707-C07A34BEFEDB}"/>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5470" r="9421"/>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3"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white speech bubble with blue text&#10;&#10;Description automatically generated with low confidence">
            <a:extLst>
              <a:ext uri="{FF2B5EF4-FFF2-40B4-BE49-F238E27FC236}">
                <a16:creationId xmlns:a16="http://schemas.microsoft.com/office/drawing/2014/main" id="{0AC29CED-FB2E-477E-6BCE-B6FFE9636F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333" y="-95123"/>
            <a:ext cx="1947375" cy="1444953"/>
          </a:xfrm>
          <a:prstGeom prst="rect">
            <a:avLst/>
          </a:prstGeom>
        </p:spPr>
      </p:pic>
      <p:sp>
        <p:nvSpPr>
          <p:cNvPr id="8" name="TextBox 7">
            <a:extLst>
              <a:ext uri="{FF2B5EF4-FFF2-40B4-BE49-F238E27FC236}">
                <a16:creationId xmlns:a16="http://schemas.microsoft.com/office/drawing/2014/main" id="{CDC57115-7814-DB0E-C48A-7326160CF870}"/>
              </a:ext>
            </a:extLst>
          </p:cNvPr>
          <p:cNvSpPr txBox="1"/>
          <p:nvPr/>
        </p:nvSpPr>
        <p:spPr>
          <a:xfrm>
            <a:off x="4263290" y="1163763"/>
            <a:ext cx="238016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cs typeface="Calibri"/>
              </a:rPr>
              <a:t>Submitted by Cody McNeese</a:t>
            </a:r>
            <a:endParaRPr lang="en-US" sz="1400"/>
          </a:p>
        </p:txBody>
      </p:sp>
    </p:spTree>
    <p:extLst>
      <p:ext uri="{BB962C8B-B14F-4D97-AF65-F5344CB8AC3E}">
        <p14:creationId xmlns:p14="http://schemas.microsoft.com/office/powerpoint/2010/main" val="2051736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9490E1-2C85-6BF8-E411-8EEC445FEE02}"/>
              </a:ext>
            </a:extLst>
          </p:cNvPr>
          <p:cNvSpPr>
            <a:spLocks noGrp="1"/>
          </p:cNvSpPr>
          <p:nvPr>
            <p:ph type="title"/>
          </p:nvPr>
        </p:nvSpPr>
        <p:spPr>
          <a:xfrm>
            <a:off x="6417733" y="490537"/>
            <a:ext cx="5291663" cy="1628775"/>
          </a:xfrm>
        </p:spPr>
        <p:txBody>
          <a:bodyPr vert="horz" lIns="91440" tIns="45720" rIns="91440" bIns="45720" rtlCol="0" anchor="b">
            <a:normAutofit/>
          </a:bodyPr>
          <a:lstStyle/>
          <a:p>
            <a:r>
              <a:rPr lang="en-US" sz="3700">
                <a:solidFill>
                  <a:schemeClr val="tx1"/>
                </a:solidFill>
              </a:rPr>
              <a:t>North Carolina Department of Health and Human Services</a:t>
            </a:r>
          </a:p>
        </p:txBody>
      </p:sp>
      <p:pic>
        <p:nvPicPr>
          <p:cNvPr id="6" name="Picture Placeholder 5" descr="Connected wire-frame lines and dots">
            <a:extLst>
              <a:ext uri="{FF2B5EF4-FFF2-40B4-BE49-F238E27FC236}">
                <a16:creationId xmlns:a16="http://schemas.microsoft.com/office/drawing/2014/main" id="{E4F48176-9DC7-3CDF-30D4-E07B697AB3EC}"/>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23208" r="17444"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2" name="Content Placeholder 1">
            <a:extLst>
              <a:ext uri="{FF2B5EF4-FFF2-40B4-BE49-F238E27FC236}">
                <a16:creationId xmlns:a16="http://schemas.microsoft.com/office/drawing/2014/main" id="{CAA0825D-D5DB-E99A-B662-4EF69D6CF906}"/>
              </a:ext>
            </a:extLst>
          </p:cNvPr>
          <p:cNvSpPr>
            <a:spLocks noGrp="1"/>
          </p:cNvSpPr>
          <p:nvPr>
            <p:ph idx="1"/>
          </p:nvPr>
        </p:nvSpPr>
        <p:spPr>
          <a:xfrm>
            <a:off x="6417734" y="2886755"/>
            <a:ext cx="5291663" cy="3752849"/>
          </a:xfrm>
        </p:spPr>
        <p:txBody>
          <a:bodyPr vert="horz" lIns="91440" tIns="45720" rIns="91440" bIns="45720" rtlCol="0">
            <a:normAutofit fontScale="92500"/>
          </a:bodyPr>
          <a:lstStyle/>
          <a:p>
            <a:pPr marL="0" indent="0">
              <a:buNone/>
            </a:pPr>
            <a:r>
              <a:rPr lang="en-US" sz="2400">
                <a:solidFill>
                  <a:schemeClr val="tx1"/>
                </a:solidFill>
              </a:rPr>
              <a:t>North Carolina Department of Health and Human Services (DHHS) worked with Virginia to set up automated routing of electronic lab reports (ELRs) that can take the place of faxing to exchange these records. DHHS is currently working on exchanging data for all communicable diseases, as well as on developing a process to route a case back out electronically if it is identified as being a resident of Virginia after DHHS has accepted it into their system. </a:t>
            </a:r>
          </a:p>
        </p:txBody>
      </p:sp>
      <p:sp>
        <p:nvSpPr>
          <p:cNvPr id="5" name="TextBox 4">
            <a:extLst>
              <a:ext uri="{FF2B5EF4-FFF2-40B4-BE49-F238E27FC236}">
                <a16:creationId xmlns:a16="http://schemas.microsoft.com/office/drawing/2014/main" id="{81A6EBAD-116D-52C8-467A-89663746C8D8}"/>
              </a:ext>
            </a:extLst>
          </p:cNvPr>
          <p:cNvSpPr txBox="1"/>
          <p:nvPr/>
        </p:nvSpPr>
        <p:spPr>
          <a:xfrm>
            <a:off x="6417128" y="2024743"/>
            <a:ext cx="404948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a:rPr>
              <a:t>Submitted by Jennifer Stewart and Karla Norsworthy</a:t>
            </a: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Picture 2" descr="A white speech bubble with blue text&#10;&#10;Description automatically generated with low confidence">
            <a:extLst>
              <a:ext uri="{FF2B5EF4-FFF2-40B4-BE49-F238E27FC236}">
                <a16:creationId xmlns:a16="http://schemas.microsoft.com/office/drawing/2014/main" id="{DD702AAE-681C-3411-453A-238C3071A6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333" y="-95123"/>
            <a:ext cx="1947375" cy="1444953"/>
          </a:xfrm>
          <a:prstGeom prst="rect">
            <a:avLst/>
          </a:prstGeom>
        </p:spPr>
      </p:pic>
    </p:spTree>
    <p:extLst>
      <p:ext uri="{BB962C8B-B14F-4D97-AF65-F5344CB8AC3E}">
        <p14:creationId xmlns:p14="http://schemas.microsoft.com/office/powerpoint/2010/main" val="922849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Placeholder 5" descr="Angled shot of pen on a graph">
            <a:extLst>
              <a:ext uri="{FF2B5EF4-FFF2-40B4-BE49-F238E27FC236}">
                <a16:creationId xmlns:a16="http://schemas.microsoft.com/office/drawing/2014/main" id="{08D78FC7-92ED-E382-D5B1-E23606D579C3}"/>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8972" b="6758"/>
          <a:stretch/>
        </p:blipFill>
        <p:spPr>
          <a:xfrm>
            <a:off x="1" y="1"/>
            <a:ext cx="12192000" cy="6857999"/>
          </a:xfrm>
          <a:prstGeom prst="rect">
            <a:avLst/>
          </a:prstGeom>
        </p:spPr>
      </p:pic>
      <p:sp>
        <p:nvSpPr>
          <p:cNvPr id="13" name="Freeform: Shape 12">
            <a:extLst>
              <a:ext uri="{FF2B5EF4-FFF2-40B4-BE49-F238E27FC236}">
                <a16:creationId xmlns:a16="http://schemas.microsoft.com/office/drawing/2014/main" id="{C74F2646-08C7-4051-81DA-751C43A03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099" y="585274"/>
            <a:ext cx="7036051" cy="5492212"/>
          </a:xfrm>
          <a:custGeom>
            <a:avLst/>
            <a:gdLst>
              <a:gd name="connsiteX0" fmla="*/ 0 w 7036051"/>
              <a:gd name="connsiteY0" fmla="*/ 0 h 5492212"/>
              <a:gd name="connsiteX1" fmla="*/ 7036051 w 7036051"/>
              <a:gd name="connsiteY1" fmla="*/ 0 h 5492212"/>
              <a:gd name="connsiteX2" fmla="*/ 7036051 w 7036051"/>
              <a:gd name="connsiteY2" fmla="*/ 5163846 h 5492212"/>
              <a:gd name="connsiteX3" fmla="*/ 7012593 w 7036051"/>
              <a:gd name="connsiteY3" fmla="*/ 5176898 h 5492212"/>
              <a:gd name="connsiteX4" fmla="*/ 6958601 w 7036051"/>
              <a:gd name="connsiteY4" fmla="*/ 5204359 h 5492212"/>
              <a:gd name="connsiteX5" fmla="*/ 6951226 w 7036051"/>
              <a:gd name="connsiteY5" fmla="*/ 5203241 h 5492212"/>
              <a:gd name="connsiteX6" fmla="*/ 6920864 w 7036051"/>
              <a:gd name="connsiteY6" fmla="*/ 5220003 h 5492212"/>
              <a:gd name="connsiteX7" fmla="*/ 6834841 w 7036051"/>
              <a:gd name="connsiteY7" fmla="*/ 5266115 h 5492212"/>
              <a:gd name="connsiteX8" fmla="*/ 6777937 w 7036051"/>
              <a:gd name="connsiteY8" fmla="*/ 5332502 h 5492212"/>
              <a:gd name="connsiteX9" fmla="*/ 6752874 w 7036051"/>
              <a:gd name="connsiteY9" fmla="*/ 5340428 h 5492212"/>
              <a:gd name="connsiteX10" fmla="*/ 6711115 w 7036051"/>
              <a:gd name="connsiteY10" fmla="*/ 5353924 h 5492212"/>
              <a:gd name="connsiteX11" fmla="*/ 6702149 w 7036051"/>
              <a:gd name="connsiteY11" fmla="*/ 5351500 h 5492212"/>
              <a:gd name="connsiteX12" fmla="*/ 6698458 w 7036051"/>
              <a:gd name="connsiteY12" fmla="*/ 5352743 h 5492212"/>
              <a:gd name="connsiteX13" fmla="*/ 6698049 w 7036051"/>
              <a:gd name="connsiteY13" fmla="*/ 5352570 h 5492212"/>
              <a:gd name="connsiteX14" fmla="*/ 6697297 w 7036051"/>
              <a:gd name="connsiteY14" fmla="*/ 5353134 h 5492212"/>
              <a:gd name="connsiteX15" fmla="*/ 6689118 w 7036051"/>
              <a:gd name="connsiteY15" fmla="*/ 5355890 h 5492212"/>
              <a:gd name="connsiteX16" fmla="*/ 6670605 w 7036051"/>
              <a:gd name="connsiteY16" fmla="*/ 5355427 h 5492212"/>
              <a:gd name="connsiteX17" fmla="*/ 6659606 w 7036051"/>
              <a:gd name="connsiteY17" fmla="*/ 5357084 h 5492212"/>
              <a:gd name="connsiteX18" fmla="*/ 6649636 w 7036051"/>
              <a:gd name="connsiteY18" fmla="*/ 5367869 h 5492212"/>
              <a:gd name="connsiteX19" fmla="*/ 6642159 w 7036051"/>
              <a:gd name="connsiteY19" fmla="*/ 5369506 h 5492212"/>
              <a:gd name="connsiteX20" fmla="*/ 6640764 w 7036051"/>
              <a:gd name="connsiteY20" fmla="*/ 5370991 h 5492212"/>
              <a:gd name="connsiteX21" fmla="*/ 6636665 w 7036051"/>
              <a:gd name="connsiteY21" fmla="*/ 5374002 h 5492212"/>
              <a:gd name="connsiteX22" fmla="*/ 6641287 w 7036051"/>
              <a:gd name="connsiteY22" fmla="*/ 5376181 h 5492212"/>
              <a:gd name="connsiteX23" fmla="*/ 6591018 w 7036051"/>
              <a:gd name="connsiteY23" fmla="*/ 5390981 h 5492212"/>
              <a:gd name="connsiteX24" fmla="*/ 6548326 w 7036051"/>
              <a:gd name="connsiteY24" fmla="*/ 5403583 h 5492212"/>
              <a:gd name="connsiteX25" fmla="*/ 6472868 w 7036051"/>
              <a:gd name="connsiteY25" fmla="*/ 5394733 h 5492212"/>
              <a:gd name="connsiteX26" fmla="*/ 6401194 w 7036051"/>
              <a:gd name="connsiteY26" fmla="*/ 5422870 h 5492212"/>
              <a:gd name="connsiteX27" fmla="*/ 6381961 w 7036051"/>
              <a:gd name="connsiteY27" fmla="*/ 5422940 h 5492212"/>
              <a:gd name="connsiteX28" fmla="*/ 6363834 w 7036051"/>
              <a:gd name="connsiteY28" fmla="*/ 5417751 h 5492212"/>
              <a:gd name="connsiteX29" fmla="*/ 6363997 w 7036051"/>
              <a:gd name="connsiteY29" fmla="*/ 5415912 h 5492212"/>
              <a:gd name="connsiteX30" fmla="*/ 6361124 w 7036051"/>
              <a:gd name="connsiteY30" fmla="*/ 5415066 h 5492212"/>
              <a:gd name="connsiteX31" fmla="*/ 6358507 w 7036051"/>
              <a:gd name="connsiteY31" fmla="*/ 5416224 h 5492212"/>
              <a:gd name="connsiteX32" fmla="*/ 6355073 w 7036051"/>
              <a:gd name="connsiteY32" fmla="*/ 5415242 h 5492212"/>
              <a:gd name="connsiteX33" fmla="*/ 6345676 w 7036051"/>
              <a:gd name="connsiteY33" fmla="*/ 5413049 h 5492212"/>
              <a:gd name="connsiteX34" fmla="*/ 6342596 w 7036051"/>
              <a:gd name="connsiteY34" fmla="*/ 5409297 h 5492212"/>
              <a:gd name="connsiteX35" fmla="*/ 6305742 w 7036051"/>
              <a:gd name="connsiteY35" fmla="*/ 5401622 h 5492212"/>
              <a:gd name="connsiteX36" fmla="*/ 6294445 w 7036051"/>
              <a:gd name="connsiteY36" fmla="*/ 5404149 h 5492212"/>
              <a:gd name="connsiteX37" fmla="*/ 6281414 w 7036051"/>
              <a:gd name="connsiteY37" fmla="*/ 5398024 h 5492212"/>
              <a:gd name="connsiteX38" fmla="*/ 6243972 w 7036051"/>
              <a:gd name="connsiteY38" fmla="*/ 5395807 h 5492212"/>
              <a:gd name="connsiteX39" fmla="*/ 6202379 w 7036051"/>
              <a:gd name="connsiteY39" fmla="*/ 5388661 h 5492212"/>
              <a:gd name="connsiteX40" fmla="*/ 6173010 w 7036051"/>
              <a:gd name="connsiteY40" fmla="*/ 5380606 h 5492212"/>
              <a:gd name="connsiteX41" fmla="*/ 6093421 w 7036051"/>
              <a:gd name="connsiteY41" fmla="*/ 5375473 h 5492212"/>
              <a:gd name="connsiteX42" fmla="*/ 5959474 w 7036051"/>
              <a:gd name="connsiteY42" fmla="*/ 5373386 h 5492212"/>
              <a:gd name="connsiteX43" fmla="*/ 5931492 w 7036051"/>
              <a:gd name="connsiteY43" fmla="*/ 5371513 h 5492212"/>
              <a:gd name="connsiteX44" fmla="*/ 5909558 w 7036051"/>
              <a:gd name="connsiteY44" fmla="*/ 5364228 h 5492212"/>
              <a:gd name="connsiteX45" fmla="*/ 5906319 w 7036051"/>
              <a:gd name="connsiteY45" fmla="*/ 5357590 h 5492212"/>
              <a:gd name="connsiteX46" fmla="*/ 5891268 w 7036051"/>
              <a:gd name="connsiteY46" fmla="*/ 5355650 h 5492212"/>
              <a:gd name="connsiteX47" fmla="*/ 5887711 w 7036051"/>
              <a:gd name="connsiteY47" fmla="*/ 5353947 h 5492212"/>
              <a:gd name="connsiteX48" fmla="*/ 5866852 w 7036051"/>
              <a:gd name="connsiteY48" fmla="*/ 5345374 h 5492212"/>
              <a:gd name="connsiteX49" fmla="*/ 5811310 w 7036051"/>
              <a:gd name="connsiteY49" fmla="*/ 5356530 h 5492212"/>
              <a:gd name="connsiteX50" fmla="*/ 5770689 w 7036051"/>
              <a:gd name="connsiteY50" fmla="*/ 5359014 h 5492212"/>
              <a:gd name="connsiteX51" fmla="*/ 5767719 w 7036051"/>
              <a:gd name="connsiteY51" fmla="*/ 5357260 h 5492212"/>
              <a:gd name="connsiteX52" fmla="*/ 5765688 w 7036051"/>
              <a:gd name="connsiteY52" fmla="*/ 5352793 h 5492212"/>
              <a:gd name="connsiteX53" fmla="*/ 5758598 w 7036051"/>
              <a:gd name="connsiteY53" fmla="*/ 5351053 h 5492212"/>
              <a:gd name="connsiteX54" fmla="*/ 5752036 w 7036051"/>
              <a:gd name="connsiteY54" fmla="*/ 5346019 h 5492212"/>
              <a:gd name="connsiteX55" fmla="*/ 5503590 w 7036051"/>
              <a:gd name="connsiteY55" fmla="*/ 5325537 h 5492212"/>
              <a:gd name="connsiteX56" fmla="*/ 5389848 w 7036051"/>
              <a:gd name="connsiteY56" fmla="*/ 5351472 h 5492212"/>
              <a:gd name="connsiteX57" fmla="*/ 5344450 w 7036051"/>
              <a:gd name="connsiteY57" fmla="*/ 5354840 h 5492212"/>
              <a:gd name="connsiteX58" fmla="*/ 5338428 w 7036051"/>
              <a:gd name="connsiteY58" fmla="*/ 5350516 h 5492212"/>
              <a:gd name="connsiteX59" fmla="*/ 5273489 w 7036051"/>
              <a:gd name="connsiteY59" fmla="*/ 5373945 h 5492212"/>
              <a:gd name="connsiteX60" fmla="*/ 5182701 w 7036051"/>
              <a:gd name="connsiteY60" fmla="*/ 5370075 h 5492212"/>
              <a:gd name="connsiteX61" fmla="*/ 5114856 w 7036051"/>
              <a:gd name="connsiteY61" fmla="*/ 5361037 h 5492212"/>
              <a:gd name="connsiteX62" fmla="*/ 5076532 w 7036051"/>
              <a:gd name="connsiteY62" fmla="*/ 5358612 h 5492212"/>
              <a:gd name="connsiteX63" fmla="*/ 5048954 w 7036051"/>
              <a:gd name="connsiteY63" fmla="*/ 5353915 h 5492212"/>
              <a:gd name="connsiteX64" fmla="*/ 4977087 w 7036051"/>
              <a:gd name="connsiteY64" fmla="*/ 5357736 h 5492212"/>
              <a:gd name="connsiteX65" fmla="*/ 4857261 w 7036051"/>
              <a:gd name="connsiteY65" fmla="*/ 5370659 h 5492212"/>
              <a:gd name="connsiteX66" fmla="*/ 4769845 w 7036051"/>
              <a:gd name="connsiteY66" fmla="*/ 5353264 h 5492212"/>
              <a:gd name="connsiteX67" fmla="*/ 4722220 w 7036051"/>
              <a:gd name="connsiteY67" fmla="*/ 5370534 h 5492212"/>
              <a:gd name="connsiteX68" fmla="*/ 4667552 w 7036051"/>
              <a:gd name="connsiteY68" fmla="*/ 5366753 h 5492212"/>
              <a:gd name="connsiteX69" fmla="*/ 4454472 w 7036051"/>
              <a:gd name="connsiteY69" fmla="*/ 5391442 h 5492212"/>
              <a:gd name="connsiteX70" fmla="*/ 4317219 w 7036051"/>
              <a:gd name="connsiteY70" fmla="*/ 5411554 h 5492212"/>
              <a:gd name="connsiteX71" fmla="*/ 4298346 w 7036051"/>
              <a:gd name="connsiteY71" fmla="*/ 5416146 h 5492212"/>
              <a:gd name="connsiteX72" fmla="*/ 4298228 w 7036051"/>
              <a:gd name="connsiteY72" fmla="*/ 5417983 h 5492212"/>
              <a:gd name="connsiteX73" fmla="*/ 4295233 w 7036051"/>
              <a:gd name="connsiteY73" fmla="*/ 5418735 h 5492212"/>
              <a:gd name="connsiteX74" fmla="*/ 4292799 w 7036051"/>
              <a:gd name="connsiteY74" fmla="*/ 5417494 h 5492212"/>
              <a:gd name="connsiteX75" fmla="*/ 4289225 w 7036051"/>
              <a:gd name="connsiteY75" fmla="*/ 5418364 h 5492212"/>
              <a:gd name="connsiteX76" fmla="*/ 4279515 w 7036051"/>
              <a:gd name="connsiteY76" fmla="*/ 5420247 h 5492212"/>
              <a:gd name="connsiteX77" fmla="*/ 4275872 w 7036051"/>
              <a:gd name="connsiteY77" fmla="*/ 5423890 h 5492212"/>
              <a:gd name="connsiteX78" fmla="*/ 4227055 w 7036051"/>
              <a:gd name="connsiteY78" fmla="*/ 5427466 h 5492212"/>
              <a:gd name="connsiteX79" fmla="*/ 4213123 w 7036051"/>
              <a:gd name="connsiteY79" fmla="*/ 5433155 h 5492212"/>
              <a:gd name="connsiteX80" fmla="*/ 4175436 w 7036051"/>
              <a:gd name="connsiteY80" fmla="*/ 5434156 h 5492212"/>
              <a:gd name="connsiteX81" fmla="*/ 4132856 w 7036051"/>
              <a:gd name="connsiteY81" fmla="*/ 5439937 h 5492212"/>
              <a:gd name="connsiteX82" fmla="*/ 4102333 w 7036051"/>
              <a:gd name="connsiteY82" fmla="*/ 5447021 h 5492212"/>
              <a:gd name="connsiteX83" fmla="*/ 4022159 w 7036051"/>
              <a:gd name="connsiteY83" fmla="*/ 5449566 h 5492212"/>
              <a:gd name="connsiteX84" fmla="*/ 3888224 w 7036051"/>
              <a:gd name="connsiteY84" fmla="*/ 5447312 h 5492212"/>
              <a:gd name="connsiteX85" fmla="*/ 3860026 w 7036051"/>
              <a:gd name="connsiteY85" fmla="*/ 5448274 h 5492212"/>
              <a:gd name="connsiteX86" fmla="*/ 3832796 w 7036051"/>
              <a:gd name="connsiteY86" fmla="*/ 5461349 h 5492212"/>
              <a:gd name="connsiteX87" fmla="*/ 3817485 w 7036051"/>
              <a:gd name="connsiteY87" fmla="*/ 5462797 h 5492212"/>
              <a:gd name="connsiteX88" fmla="*/ 3813676 w 7036051"/>
              <a:gd name="connsiteY88" fmla="*/ 5464379 h 5492212"/>
              <a:gd name="connsiteX89" fmla="*/ 3791563 w 7036051"/>
              <a:gd name="connsiteY89" fmla="*/ 5472259 h 5492212"/>
              <a:gd name="connsiteX90" fmla="*/ 3737858 w 7036051"/>
              <a:gd name="connsiteY90" fmla="*/ 5459331 h 5492212"/>
              <a:gd name="connsiteX91" fmla="*/ 3697716 w 7036051"/>
              <a:gd name="connsiteY91" fmla="*/ 5455539 h 5492212"/>
              <a:gd name="connsiteX92" fmla="*/ 3694487 w 7036051"/>
              <a:gd name="connsiteY92" fmla="*/ 5457193 h 5492212"/>
              <a:gd name="connsiteX93" fmla="*/ 3691779 w 7036051"/>
              <a:gd name="connsiteY93" fmla="*/ 5461582 h 5492212"/>
              <a:gd name="connsiteX94" fmla="*/ 3684442 w 7036051"/>
              <a:gd name="connsiteY94" fmla="*/ 5463086 h 5492212"/>
              <a:gd name="connsiteX95" fmla="*/ 3677129 w 7036051"/>
              <a:gd name="connsiteY95" fmla="*/ 5467898 h 5492212"/>
              <a:gd name="connsiteX96" fmla="*/ 3438897 w 7036051"/>
              <a:gd name="connsiteY96" fmla="*/ 5462195 h 5492212"/>
              <a:gd name="connsiteX97" fmla="*/ 3389756 w 7036051"/>
              <a:gd name="connsiteY97" fmla="*/ 5444428 h 5492212"/>
              <a:gd name="connsiteX98" fmla="*/ 3316666 w 7036051"/>
              <a:gd name="connsiteY98" fmla="*/ 5450736 h 5492212"/>
              <a:gd name="connsiteX99" fmla="*/ 3271894 w 7036051"/>
              <a:gd name="connsiteY99" fmla="*/ 5445907 h 5492212"/>
              <a:gd name="connsiteX100" fmla="*/ 3265228 w 7036051"/>
              <a:gd name="connsiteY100" fmla="*/ 5450024 h 5492212"/>
              <a:gd name="connsiteX101" fmla="*/ 3204017 w 7036051"/>
              <a:gd name="connsiteY101" fmla="*/ 5424552 h 5492212"/>
              <a:gd name="connsiteX102" fmla="*/ 3112867 w 7036051"/>
              <a:gd name="connsiteY102" fmla="*/ 5425473 h 5492212"/>
              <a:gd name="connsiteX103" fmla="*/ 3043809 w 7036051"/>
              <a:gd name="connsiteY103" fmla="*/ 5432293 h 5492212"/>
              <a:gd name="connsiteX104" fmla="*/ 3005211 w 7036051"/>
              <a:gd name="connsiteY104" fmla="*/ 5433472 h 5492212"/>
              <a:gd name="connsiteX105" fmla="*/ 2976986 w 7036051"/>
              <a:gd name="connsiteY105" fmla="*/ 5437264 h 5492212"/>
              <a:gd name="connsiteX106" fmla="*/ 2905879 w 7036051"/>
              <a:gd name="connsiteY106" fmla="*/ 5431128 h 5492212"/>
              <a:gd name="connsiteX107" fmla="*/ 2788318 w 7036051"/>
              <a:gd name="connsiteY107" fmla="*/ 5414358 h 5492212"/>
              <a:gd name="connsiteX108" fmla="*/ 2653590 w 7036051"/>
              <a:gd name="connsiteY108" fmla="*/ 5410111 h 5492212"/>
              <a:gd name="connsiteX109" fmla="*/ 2598481 w 7036051"/>
              <a:gd name="connsiteY109" fmla="*/ 5412114 h 5492212"/>
              <a:gd name="connsiteX110" fmla="*/ 2333897 w 7036051"/>
              <a:gd name="connsiteY110" fmla="*/ 5408505 h 5492212"/>
              <a:gd name="connsiteX111" fmla="*/ 2271841 w 7036051"/>
              <a:gd name="connsiteY111" fmla="*/ 5396433 h 5492212"/>
              <a:gd name="connsiteX112" fmla="*/ 2143705 w 7036051"/>
              <a:gd name="connsiteY112" fmla="*/ 5345095 h 5492212"/>
              <a:gd name="connsiteX113" fmla="*/ 1986408 w 7036051"/>
              <a:gd name="connsiteY113" fmla="*/ 5335524 h 5492212"/>
              <a:gd name="connsiteX114" fmla="*/ 1975333 w 7036051"/>
              <a:gd name="connsiteY114" fmla="*/ 5325099 h 5492212"/>
              <a:gd name="connsiteX115" fmla="*/ 1972441 w 7036051"/>
              <a:gd name="connsiteY115" fmla="*/ 5323775 h 5492212"/>
              <a:gd name="connsiteX116" fmla="*/ 1971497 w 7036051"/>
              <a:gd name="connsiteY116" fmla="*/ 5324412 h 5492212"/>
              <a:gd name="connsiteX117" fmla="*/ 1956886 w 7036051"/>
              <a:gd name="connsiteY117" fmla="*/ 5327069 h 5492212"/>
              <a:gd name="connsiteX118" fmla="*/ 1924833 w 7036051"/>
              <a:gd name="connsiteY118" fmla="*/ 5344911 h 5492212"/>
              <a:gd name="connsiteX119" fmla="*/ 1885856 w 7036051"/>
              <a:gd name="connsiteY119" fmla="*/ 5367299 h 5492212"/>
              <a:gd name="connsiteX120" fmla="*/ 1855937 w 7036051"/>
              <a:gd name="connsiteY120" fmla="*/ 5372820 h 5492212"/>
              <a:gd name="connsiteX121" fmla="*/ 1784500 w 7036051"/>
              <a:gd name="connsiteY121" fmla="*/ 5395926 h 5492212"/>
              <a:gd name="connsiteX122" fmla="*/ 1737998 w 7036051"/>
              <a:gd name="connsiteY122" fmla="*/ 5407426 h 5492212"/>
              <a:gd name="connsiteX123" fmla="*/ 1736716 w 7036051"/>
              <a:gd name="connsiteY123" fmla="*/ 5407939 h 5492212"/>
              <a:gd name="connsiteX124" fmla="*/ 1726742 w 7036051"/>
              <a:gd name="connsiteY124" fmla="*/ 5405934 h 5492212"/>
              <a:gd name="connsiteX125" fmla="*/ 1726849 w 7036051"/>
              <a:gd name="connsiteY125" fmla="*/ 5401221 h 5492212"/>
              <a:gd name="connsiteX126" fmla="*/ 1718134 w 7036051"/>
              <a:gd name="connsiteY126" fmla="*/ 5398128 h 5492212"/>
              <a:gd name="connsiteX127" fmla="*/ 1701063 w 7036051"/>
              <a:gd name="connsiteY127" fmla="*/ 5400545 h 5492212"/>
              <a:gd name="connsiteX128" fmla="*/ 1694634 w 7036051"/>
              <a:gd name="connsiteY128" fmla="*/ 5398728 h 5492212"/>
              <a:gd name="connsiteX129" fmla="*/ 1692270 w 7036051"/>
              <a:gd name="connsiteY129" fmla="*/ 5399053 h 5492212"/>
              <a:gd name="connsiteX130" fmla="*/ 1686657 w 7036051"/>
              <a:gd name="connsiteY130" fmla="*/ 5399247 h 5492212"/>
              <a:gd name="connsiteX131" fmla="*/ 1687479 w 7036051"/>
              <a:gd name="connsiteY131" fmla="*/ 5402165 h 5492212"/>
              <a:gd name="connsiteX132" fmla="*/ 1680969 w 7036051"/>
              <a:gd name="connsiteY132" fmla="*/ 5407963 h 5492212"/>
              <a:gd name="connsiteX133" fmla="*/ 1648682 w 7036051"/>
              <a:gd name="connsiteY133" fmla="*/ 5407558 h 5492212"/>
              <a:gd name="connsiteX134" fmla="*/ 1646819 w 7036051"/>
              <a:gd name="connsiteY134" fmla="*/ 5404306 h 5492212"/>
              <a:gd name="connsiteX135" fmla="*/ 1642743 w 7036051"/>
              <a:gd name="connsiteY135" fmla="*/ 5403927 h 5492212"/>
              <a:gd name="connsiteX136" fmla="*/ 1639788 w 7036051"/>
              <a:gd name="connsiteY136" fmla="*/ 5407135 h 5492212"/>
              <a:gd name="connsiteX137" fmla="*/ 1585803 w 7036051"/>
              <a:gd name="connsiteY137" fmla="*/ 5416574 h 5492212"/>
              <a:gd name="connsiteX138" fmla="*/ 1513331 w 7036051"/>
              <a:gd name="connsiteY138" fmla="*/ 5423805 h 5492212"/>
              <a:gd name="connsiteX139" fmla="*/ 1460734 w 7036051"/>
              <a:gd name="connsiteY139" fmla="*/ 5411778 h 5492212"/>
              <a:gd name="connsiteX140" fmla="*/ 1456045 w 7036051"/>
              <a:gd name="connsiteY140" fmla="*/ 5414928 h 5492212"/>
              <a:gd name="connsiteX141" fmla="*/ 1419653 w 7036051"/>
              <a:gd name="connsiteY141" fmla="*/ 5415060 h 5492212"/>
              <a:gd name="connsiteX142" fmla="*/ 1292605 w 7036051"/>
              <a:gd name="connsiteY142" fmla="*/ 5394671 h 5492212"/>
              <a:gd name="connsiteX143" fmla="*/ 1221477 w 7036051"/>
              <a:gd name="connsiteY143" fmla="*/ 5395509 h 5492212"/>
              <a:gd name="connsiteX144" fmla="*/ 1196159 w 7036051"/>
              <a:gd name="connsiteY144" fmla="*/ 5399169 h 5492212"/>
              <a:gd name="connsiteX145" fmla="*/ 1153748 w 7036051"/>
              <a:gd name="connsiteY145" fmla="*/ 5405093 h 5492212"/>
              <a:gd name="connsiteX146" fmla="*/ 1121874 w 7036051"/>
              <a:gd name="connsiteY146" fmla="*/ 5417803 h 5492212"/>
              <a:gd name="connsiteX147" fmla="*/ 1086481 w 7036051"/>
              <a:gd name="connsiteY147" fmla="*/ 5419474 h 5492212"/>
              <a:gd name="connsiteX148" fmla="*/ 1078485 w 7036051"/>
              <a:gd name="connsiteY148" fmla="*/ 5409150 h 5492212"/>
              <a:gd name="connsiteX149" fmla="*/ 1040550 w 7036051"/>
              <a:gd name="connsiteY149" fmla="*/ 5414415 h 5492212"/>
              <a:gd name="connsiteX150" fmla="*/ 982981 w 7036051"/>
              <a:gd name="connsiteY150" fmla="*/ 5423575 h 5492212"/>
              <a:gd name="connsiteX151" fmla="*/ 949836 w 7036051"/>
              <a:gd name="connsiteY151" fmla="*/ 5426093 h 5492212"/>
              <a:gd name="connsiteX152" fmla="*/ 859237 w 7036051"/>
              <a:gd name="connsiteY152" fmla="*/ 5435973 h 5492212"/>
              <a:gd name="connsiteX153" fmla="*/ 768445 w 7036051"/>
              <a:gd name="connsiteY153" fmla="*/ 5448159 h 5492212"/>
              <a:gd name="connsiteX154" fmla="*/ 714393 w 7036051"/>
              <a:gd name="connsiteY154" fmla="*/ 5468302 h 5492212"/>
              <a:gd name="connsiteX155" fmla="*/ 639791 w 7036051"/>
              <a:gd name="connsiteY155" fmla="*/ 5476924 h 5492212"/>
              <a:gd name="connsiteX156" fmla="*/ 627266 w 7036051"/>
              <a:gd name="connsiteY156" fmla="*/ 5480260 h 5492212"/>
              <a:gd name="connsiteX157" fmla="*/ 609977 w 7036051"/>
              <a:gd name="connsiteY157" fmla="*/ 5478891 h 5492212"/>
              <a:gd name="connsiteX158" fmla="*/ 540688 w 7036051"/>
              <a:gd name="connsiteY158" fmla="*/ 5472807 h 5492212"/>
              <a:gd name="connsiteX159" fmla="*/ 486194 w 7036051"/>
              <a:gd name="connsiteY159" fmla="*/ 5462661 h 5492212"/>
              <a:gd name="connsiteX160" fmla="*/ 418164 w 7036051"/>
              <a:gd name="connsiteY160" fmla="*/ 5472485 h 5492212"/>
              <a:gd name="connsiteX161" fmla="*/ 376724 w 7036051"/>
              <a:gd name="connsiteY161" fmla="*/ 5470967 h 5492212"/>
              <a:gd name="connsiteX162" fmla="*/ 308908 w 7036051"/>
              <a:gd name="connsiteY162" fmla="*/ 5457025 h 5492212"/>
              <a:gd name="connsiteX163" fmla="*/ 219416 w 7036051"/>
              <a:gd name="connsiteY163" fmla="*/ 5463995 h 5492212"/>
              <a:gd name="connsiteX164" fmla="*/ 200977 w 7036051"/>
              <a:gd name="connsiteY164" fmla="*/ 5480608 h 5492212"/>
              <a:gd name="connsiteX165" fmla="*/ 176226 w 7036051"/>
              <a:gd name="connsiteY165" fmla="*/ 5491022 h 5492212"/>
              <a:gd name="connsiteX166" fmla="*/ 165702 w 7036051"/>
              <a:gd name="connsiteY166" fmla="*/ 5468604 h 5492212"/>
              <a:gd name="connsiteX167" fmla="*/ 88282 w 7036051"/>
              <a:gd name="connsiteY167" fmla="*/ 5453658 h 5492212"/>
              <a:gd name="connsiteX168" fmla="*/ 49602 w 7036051"/>
              <a:gd name="connsiteY168" fmla="*/ 5448762 h 5492212"/>
              <a:gd name="connsiteX169" fmla="*/ 22844 w 7036051"/>
              <a:gd name="connsiteY169" fmla="*/ 5450459 h 5492212"/>
              <a:gd name="connsiteX170" fmla="*/ 0 w 7036051"/>
              <a:gd name="connsiteY170" fmla="*/ 5447653 h 549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7036051" h="5492212">
                <a:moveTo>
                  <a:pt x="0" y="0"/>
                </a:moveTo>
                <a:lnTo>
                  <a:pt x="7036051" y="0"/>
                </a:lnTo>
                <a:lnTo>
                  <a:pt x="7036051" y="5163846"/>
                </a:lnTo>
                <a:lnTo>
                  <a:pt x="7012593" y="5176898"/>
                </a:lnTo>
                <a:cubicBezTo>
                  <a:pt x="7010768" y="5193373"/>
                  <a:pt x="6968133" y="5178026"/>
                  <a:pt x="6958601" y="5204359"/>
                </a:cubicBezTo>
                <a:cubicBezTo>
                  <a:pt x="6956255" y="5203750"/>
                  <a:pt x="6953771" y="5203373"/>
                  <a:pt x="6951226" y="5203241"/>
                </a:cubicBezTo>
                <a:cubicBezTo>
                  <a:pt x="6936441" y="5202478"/>
                  <a:pt x="6922846" y="5209982"/>
                  <a:pt x="6920864" y="5220003"/>
                </a:cubicBezTo>
                <a:cubicBezTo>
                  <a:pt x="6902003" y="5258795"/>
                  <a:pt x="6863469" y="5243876"/>
                  <a:pt x="6834841" y="5266115"/>
                </a:cubicBezTo>
                <a:cubicBezTo>
                  <a:pt x="6800315" y="5289373"/>
                  <a:pt x="6805780" y="5289922"/>
                  <a:pt x="6777937" y="5332502"/>
                </a:cubicBezTo>
                <a:cubicBezTo>
                  <a:pt x="6765321" y="5328518"/>
                  <a:pt x="6759096" y="5331534"/>
                  <a:pt x="6752874" y="5340428"/>
                </a:cubicBezTo>
                <a:cubicBezTo>
                  <a:pt x="6735526" y="5351218"/>
                  <a:pt x="6717730" y="5333264"/>
                  <a:pt x="6711115" y="5353924"/>
                </a:cubicBezTo>
                <a:cubicBezTo>
                  <a:pt x="6709352" y="5351156"/>
                  <a:pt x="6706090" y="5350761"/>
                  <a:pt x="6702149" y="5351500"/>
                </a:cubicBezTo>
                <a:lnTo>
                  <a:pt x="6698458" y="5352743"/>
                </a:lnTo>
                <a:lnTo>
                  <a:pt x="6698049" y="5352570"/>
                </a:lnTo>
                <a:lnTo>
                  <a:pt x="6697297" y="5353134"/>
                </a:lnTo>
                <a:lnTo>
                  <a:pt x="6689118" y="5355890"/>
                </a:lnTo>
                <a:cubicBezTo>
                  <a:pt x="6680171" y="5359440"/>
                  <a:pt x="6671805" y="5362584"/>
                  <a:pt x="6670605" y="5355427"/>
                </a:cubicBezTo>
                <a:cubicBezTo>
                  <a:pt x="6665330" y="5354991"/>
                  <a:pt x="6661976" y="5355734"/>
                  <a:pt x="6659606" y="5357084"/>
                </a:cubicBezTo>
                <a:cubicBezTo>
                  <a:pt x="6654864" y="5359782"/>
                  <a:pt x="6654050" y="5364908"/>
                  <a:pt x="6649636" y="5367869"/>
                </a:cubicBezTo>
                <a:lnTo>
                  <a:pt x="6642159" y="5369506"/>
                </a:lnTo>
                <a:lnTo>
                  <a:pt x="6640764" y="5370991"/>
                </a:lnTo>
                <a:lnTo>
                  <a:pt x="6636665" y="5374002"/>
                </a:lnTo>
                <a:lnTo>
                  <a:pt x="6641287" y="5376181"/>
                </a:lnTo>
                <a:cubicBezTo>
                  <a:pt x="6646080" y="5377976"/>
                  <a:pt x="6597903" y="5386514"/>
                  <a:pt x="6591018" y="5390981"/>
                </a:cubicBezTo>
                <a:lnTo>
                  <a:pt x="6548326" y="5403583"/>
                </a:lnTo>
                <a:lnTo>
                  <a:pt x="6472868" y="5394733"/>
                </a:lnTo>
                <a:cubicBezTo>
                  <a:pt x="6457699" y="5415896"/>
                  <a:pt x="6417760" y="5410703"/>
                  <a:pt x="6401194" y="5422870"/>
                </a:cubicBezTo>
                <a:lnTo>
                  <a:pt x="6381961" y="5422940"/>
                </a:lnTo>
                <a:lnTo>
                  <a:pt x="6363834" y="5417751"/>
                </a:lnTo>
                <a:lnTo>
                  <a:pt x="6363997" y="5415912"/>
                </a:lnTo>
                <a:cubicBezTo>
                  <a:pt x="6363602" y="5414702"/>
                  <a:pt x="6362617" y="5414594"/>
                  <a:pt x="6361124" y="5415066"/>
                </a:cubicBezTo>
                <a:lnTo>
                  <a:pt x="6358507" y="5416224"/>
                </a:lnTo>
                <a:lnTo>
                  <a:pt x="6355073" y="5415242"/>
                </a:lnTo>
                <a:lnTo>
                  <a:pt x="6345676" y="5413049"/>
                </a:lnTo>
                <a:lnTo>
                  <a:pt x="6342596" y="5409297"/>
                </a:lnTo>
                <a:cubicBezTo>
                  <a:pt x="6333502" y="5403420"/>
                  <a:pt x="6312379" y="5410664"/>
                  <a:pt x="6305742" y="5401622"/>
                </a:cubicBezTo>
                <a:lnTo>
                  <a:pt x="6294445" y="5404149"/>
                </a:lnTo>
                <a:lnTo>
                  <a:pt x="6281414" y="5398024"/>
                </a:lnTo>
                <a:cubicBezTo>
                  <a:pt x="6269392" y="5392983"/>
                  <a:pt x="6257013" y="5390092"/>
                  <a:pt x="6243972" y="5395807"/>
                </a:cubicBezTo>
                <a:cubicBezTo>
                  <a:pt x="6248312" y="5382942"/>
                  <a:pt x="6211634" y="5399629"/>
                  <a:pt x="6202379" y="5388661"/>
                </a:cubicBezTo>
                <a:cubicBezTo>
                  <a:pt x="6196568" y="5379556"/>
                  <a:pt x="6184084" y="5382499"/>
                  <a:pt x="6173010" y="5380606"/>
                </a:cubicBezTo>
                <a:cubicBezTo>
                  <a:pt x="6162384" y="5372079"/>
                  <a:pt x="6109972" y="5371285"/>
                  <a:pt x="6093421" y="5375473"/>
                </a:cubicBezTo>
                <a:cubicBezTo>
                  <a:pt x="6048943" y="5392971"/>
                  <a:pt x="5995413" y="5360396"/>
                  <a:pt x="5959474" y="5373386"/>
                </a:cubicBezTo>
                <a:cubicBezTo>
                  <a:pt x="5949048" y="5374123"/>
                  <a:pt x="5939860" y="5373301"/>
                  <a:pt x="5931492" y="5371513"/>
                </a:cubicBezTo>
                <a:lnTo>
                  <a:pt x="5909558" y="5364228"/>
                </a:lnTo>
                <a:lnTo>
                  <a:pt x="5906319" y="5357590"/>
                </a:lnTo>
                <a:lnTo>
                  <a:pt x="5891268" y="5355650"/>
                </a:lnTo>
                <a:lnTo>
                  <a:pt x="5887711" y="5353947"/>
                </a:lnTo>
                <a:cubicBezTo>
                  <a:pt x="5880924" y="5350671"/>
                  <a:pt x="5874113" y="5347614"/>
                  <a:pt x="5866852" y="5345374"/>
                </a:cubicBezTo>
                <a:cubicBezTo>
                  <a:pt x="5859911" y="5373405"/>
                  <a:pt x="5803959" y="5330929"/>
                  <a:pt x="5811310" y="5356530"/>
                </a:cubicBezTo>
                <a:cubicBezTo>
                  <a:pt x="5780489" y="5350949"/>
                  <a:pt x="5782784" y="5364359"/>
                  <a:pt x="5770689" y="5359014"/>
                </a:cubicBezTo>
                <a:lnTo>
                  <a:pt x="5767719" y="5357260"/>
                </a:lnTo>
                <a:lnTo>
                  <a:pt x="5765688" y="5352793"/>
                </a:lnTo>
                <a:lnTo>
                  <a:pt x="5758598" y="5351053"/>
                </a:lnTo>
                <a:lnTo>
                  <a:pt x="5752036" y="5346019"/>
                </a:lnTo>
                <a:cubicBezTo>
                  <a:pt x="5676031" y="5353035"/>
                  <a:pt x="5573285" y="5304575"/>
                  <a:pt x="5503590" y="5325537"/>
                </a:cubicBezTo>
                <a:lnTo>
                  <a:pt x="5389848" y="5351472"/>
                </a:lnTo>
                <a:cubicBezTo>
                  <a:pt x="5378275" y="5360535"/>
                  <a:pt x="5357949" y="5362044"/>
                  <a:pt x="5344450" y="5354840"/>
                </a:cubicBezTo>
                <a:cubicBezTo>
                  <a:pt x="5342129" y="5353601"/>
                  <a:pt x="5340101" y="5352144"/>
                  <a:pt x="5338428" y="5350516"/>
                </a:cubicBezTo>
                <a:cubicBezTo>
                  <a:pt x="5303858" y="5372450"/>
                  <a:pt x="5291134" y="5358414"/>
                  <a:pt x="5273489" y="5373945"/>
                </a:cubicBezTo>
                <a:cubicBezTo>
                  <a:pt x="5228455" y="5376430"/>
                  <a:pt x="5198895" y="5356533"/>
                  <a:pt x="5182701" y="5370075"/>
                </a:cubicBezTo>
                <a:cubicBezTo>
                  <a:pt x="5161004" y="5366959"/>
                  <a:pt x="5136154" y="5346791"/>
                  <a:pt x="5114856" y="5361037"/>
                </a:cubicBezTo>
                <a:cubicBezTo>
                  <a:pt x="5116518" y="5347803"/>
                  <a:pt x="5086668" y="5368445"/>
                  <a:pt x="5076532" y="5358612"/>
                </a:cubicBezTo>
                <a:cubicBezTo>
                  <a:pt x="5069788" y="5350240"/>
                  <a:pt x="5059157" y="5354551"/>
                  <a:pt x="5048954" y="5353915"/>
                </a:cubicBezTo>
                <a:cubicBezTo>
                  <a:pt x="5038015" y="5346654"/>
                  <a:pt x="4991132" y="5351733"/>
                  <a:pt x="4977087" y="5357736"/>
                </a:cubicBezTo>
                <a:cubicBezTo>
                  <a:pt x="4940420" y="5380054"/>
                  <a:pt x="4887089" y="5353763"/>
                  <a:pt x="4857261" y="5370659"/>
                </a:cubicBezTo>
                <a:cubicBezTo>
                  <a:pt x="4820568" y="5378246"/>
                  <a:pt x="4797284" y="5358899"/>
                  <a:pt x="4769845" y="5353264"/>
                </a:cubicBezTo>
                <a:cubicBezTo>
                  <a:pt x="4768462" y="5381819"/>
                  <a:pt x="4711275" y="5345988"/>
                  <a:pt x="4722220" y="5370534"/>
                </a:cubicBezTo>
                <a:cubicBezTo>
                  <a:pt x="4684293" y="5367762"/>
                  <a:pt x="4704662" y="5391854"/>
                  <a:pt x="4667552" y="5366753"/>
                </a:cubicBezTo>
                <a:cubicBezTo>
                  <a:pt x="4600967" y="5382212"/>
                  <a:pt x="4513038" y="5362869"/>
                  <a:pt x="4454472" y="5391442"/>
                </a:cubicBezTo>
                <a:lnTo>
                  <a:pt x="4317219" y="5411554"/>
                </a:lnTo>
                <a:lnTo>
                  <a:pt x="4298346" y="5416146"/>
                </a:lnTo>
                <a:cubicBezTo>
                  <a:pt x="4298306" y="5416758"/>
                  <a:pt x="4298267" y="5417371"/>
                  <a:pt x="4298228" y="5417983"/>
                </a:cubicBezTo>
                <a:cubicBezTo>
                  <a:pt x="4297649" y="5419178"/>
                  <a:pt x="4296651" y="5419253"/>
                  <a:pt x="4295233" y="5418735"/>
                </a:cubicBezTo>
                <a:lnTo>
                  <a:pt x="4292799" y="5417494"/>
                </a:lnTo>
                <a:lnTo>
                  <a:pt x="4289225" y="5418364"/>
                </a:lnTo>
                <a:lnTo>
                  <a:pt x="4279515" y="5420247"/>
                </a:lnTo>
                <a:lnTo>
                  <a:pt x="4275872" y="5423890"/>
                </a:lnTo>
                <a:lnTo>
                  <a:pt x="4227055" y="5427466"/>
                </a:lnTo>
                <a:lnTo>
                  <a:pt x="4213123" y="5433155"/>
                </a:lnTo>
                <a:cubicBezTo>
                  <a:pt x="4200364" y="5437794"/>
                  <a:pt x="4187574" y="5440279"/>
                  <a:pt x="4175436" y="5434156"/>
                </a:cubicBezTo>
                <a:cubicBezTo>
                  <a:pt x="4177805" y="5447129"/>
                  <a:pt x="4143760" y="5429295"/>
                  <a:pt x="4132856" y="5439937"/>
                </a:cubicBezTo>
                <a:cubicBezTo>
                  <a:pt x="4125673" y="5448831"/>
                  <a:pt x="4113669" y="5445492"/>
                  <a:pt x="4102333" y="5447021"/>
                </a:cubicBezTo>
                <a:cubicBezTo>
                  <a:pt x="4090434" y="5455185"/>
                  <a:pt x="4038031" y="5454280"/>
                  <a:pt x="4022159" y="5449566"/>
                </a:cubicBezTo>
                <a:cubicBezTo>
                  <a:pt x="3980455" y="5430671"/>
                  <a:pt x="3922096" y="5461433"/>
                  <a:pt x="3888224" y="5447312"/>
                </a:cubicBezTo>
                <a:cubicBezTo>
                  <a:pt x="3877937" y="5446239"/>
                  <a:pt x="3868647" y="5446763"/>
                  <a:pt x="3860026" y="5448274"/>
                </a:cubicBezTo>
                <a:lnTo>
                  <a:pt x="3832796" y="5461349"/>
                </a:lnTo>
                <a:lnTo>
                  <a:pt x="3817485" y="5462797"/>
                </a:lnTo>
                <a:lnTo>
                  <a:pt x="3813676" y="5464379"/>
                </a:lnTo>
                <a:cubicBezTo>
                  <a:pt x="3806407" y="5467429"/>
                  <a:pt x="3799147" y="5470257"/>
                  <a:pt x="3791563" y="5472259"/>
                </a:cubicBezTo>
                <a:cubicBezTo>
                  <a:pt x="3788910" y="5444072"/>
                  <a:pt x="3726624" y="5484631"/>
                  <a:pt x="3737858" y="5459331"/>
                </a:cubicBezTo>
                <a:cubicBezTo>
                  <a:pt x="3706262" y="5463900"/>
                  <a:pt x="3710598" y="5450598"/>
                  <a:pt x="3697716" y="5455539"/>
                </a:cubicBezTo>
                <a:lnTo>
                  <a:pt x="3694487" y="5457193"/>
                </a:lnTo>
                <a:lnTo>
                  <a:pt x="3691779" y="5461582"/>
                </a:lnTo>
                <a:lnTo>
                  <a:pt x="3684442" y="5463086"/>
                </a:lnTo>
                <a:lnTo>
                  <a:pt x="3677129" y="5467898"/>
                </a:lnTo>
                <a:cubicBezTo>
                  <a:pt x="3602381" y="5458439"/>
                  <a:pt x="3505226" y="5485361"/>
                  <a:pt x="3438897" y="5462195"/>
                </a:cubicBezTo>
                <a:lnTo>
                  <a:pt x="3389756" y="5444428"/>
                </a:lnTo>
                <a:cubicBezTo>
                  <a:pt x="3364455" y="5437704"/>
                  <a:pt x="3342081" y="5466704"/>
                  <a:pt x="3316666" y="5450736"/>
                </a:cubicBezTo>
                <a:cubicBezTo>
                  <a:pt x="3306503" y="5441319"/>
                  <a:pt x="3286457" y="5439158"/>
                  <a:pt x="3271894" y="5445907"/>
                </a:cubicBezTo>
                <a:cubicBezTo>
                  <a:pt x="3269388" y="5447068"/>
                  <a:pt x="3267143" y="5448455"/>
                  <a:pt x="3265228" y="5450024"/>
                </a:cubicBezTo>
                <a:cubicBezTo>
                  <a:pt x="3234084" y="5427025"/>
                  <a:pt x="3219254" y="5440615"/>
                  <a:pt x="3204017" y="5424552"/>
                </a:cubicBezTo>
                <a:cubicBezTo>
                  <a:pt x="3159473" y="5420614"/>
                  <a:pt x="3126956" y="5439505"/>
                  <a:pt x="3112867" y="5425473"/>
                </a:cubicBezTo>
                <a:cubicBezTo>
                  <a:pt x="3090747" y="5427880"/>
                  <a:pt x="3062886" y="5447193"/>
                  <a:pt x="3043809" y="5432293"/>
                </a:cubicBezTo>
                <a:cubicBezTo>
                  <a:pt x="3043452" y="5445549"/>
                  <a:pt x="3016821" y="5423991"/>
                  <a:pt x="3005211" y="5433472"/>
                </a:cubicBezTo>
                <a:cubicBezTo>
                  <a:pt x="2997207" y="5441605"/>
                  <a:pt x="2987260" y="5436961"/>
                  <a:pt x="2976986" y="5437264"/>
                </a:cubicBezTo>
                <a:cubicBezTo>
                  <a:pt x="2964968" y="5444153"/>
                  <a:pt x="2918975" y="5437570"/>
                  <a:pt x="2905879" y="5431128"/>
                </a:cubicBezTo>
                <a:cubicBezTo>
                  <a:pt x="2872703" y="5407678"/>
                  <a:pt x="2815496" y="5432178"/>
                  <a:pt x="2788318" y="5414358"/>
                </a:cubicBezTo>
                <a:cubicBezTo>
                  <a:pt x="2746271" y="5410854"/>
                  <a:pt x="2685231" y="5410484"/>
                  <a:pt x="2653590" y="5410111"/>
                </a:cubicBezTo>
                <a:cubicBezTo>
                  <a:pt x="2615334" y="5411650"/>
                  <a:pt x="2639324" y="5388277"/>
                  <a:pt x="2598481" y="5412114"/>
                </a:cubicBezTo>
                <a:cubicBezTo>
                  <a:pt x="2534415" y="5394537"/>
                  <a:pt x="2387966" y="5438902"/>
                  <a:pt x="2333897" y="5408505"/>
                </a:cubicBezTo>
                <a:cubicBezTo>
                  <a:pt x="2279458" y="5405891"/>
                  <a:pt x="2312839" y="5402348"/>
                  <a:pt x="2271841" y="5396433"/>
                </a:cubicBezTo>
                <a:cubicBezTo>
                  <a:pt x="2263465" y="5363868"/>
                  <a:pt x="2168184" y="5361433"/>
                  <a:pt x="2143705" y="5345095"/>
                </a:cubicBezTo>
                <a:cubicBezTo>
                  <a:pt x="2087043" y="5343333"/>
                  <a:pt x="2041689" y="5319742"/>
                  <a:pt x="1986408" y="5335524"/>
                </a:cubicBezTo>
                <a:cubicBezTo>
                  <a:pt x="1983594" y="5331315"/>
                  <a:pt x="1979798" y="5327915"/>
                  <a:pt x="1975333" y="5325099"/>
                </a:cubicBezTo>
                <a:lnTo>
                  <a:pt x="1972441" y="5323775"/>
                </a:lnTo>
                <a:lnTo>
                  <a:pt x="1971497" y="5324412"/>
                </a:lnTo>
                <a:cubicBezTo>
                  <a:pt x="1967825" y="5325937"/>
                  <a:pt x="1963255" y="5326871"/>
                  <a:pt x="1956886" y="5327069"/>
                </a:cubicBezTo>
                <a:cubicBezTo>
                  <a:pt x="1957692" y="5357103"/>
                  <a:pt x="1944755" y="5337483"/>
                  <a:pt x="1924833" y="5344911"/>
                </a:cubicBezTo>
                <a:cubicBezTo>
                  <a:pt x="1907350" y="5349449"/>
                  <a:pt x="1899872" y="5360515"/>
                  <a:pt x="1885856" y="5367299"/>
                </a:cubicBezTo>
                <a:cubicBezTo>
                  <a:pt x="1874373" y="5371950"/>
                  <a:pt x="1870677" y="5363227"/>
                  <a:pt x="1855937" y="5372820"/>
                </a:cubicBezTo>
                <a:cubicBezTo>
                  <a:pt x="1826799" y="5367486"/>
                  <a:pt x="1805938" y="5389998"/>
                  <a:pt x="1784500" y="5395926"/>
                </a:cubicBezTo>
                <a:cubicBezTo>
                  <a:pt x="1777473" y="5395836"/>
                  <a:pt x="1756895" y="5401012"/>
                  <a:pt x="1737998" y="5407426"/>
                </a:cubicBezTo>
                <a:lnTo>
                  <a:pt x="1736716" y="5407939"/>
                </a:lnTo>
                <a:lnTo>
                  <a:pt x="1726742" y="5405934"/>
                </a:lnTo>
                <a:cubicBezTo>
                  <a:pt x="1724249" y="5404894"/>
                  <a:pt x="1723700" y="5403454"/>
                  <a:pt x="1726849" y="5401221"/>
                </a:cubicBezTo>
                <a:cubicBezTo>
                  <a:pt x="1723886" y="5399045"/>
                  <a:pt x="1720993" y="5398236"/>
                  <a:pt x="1718134" y="5398128"/>
                </a:cubicBezTo>
                <a:cubicBezTo>
                  <a:pt x="1712416" y="5397910"/>
                  <a:pt x="1706830" y="5400494"/>
                  <a:pt x="1701063" y="5400545"/>
                </a:cubicBezTo>
                <a:lnTo>
                  <a:pt x="1694634" y="5398728"/>
                </a:lnTo>
                <a:lnTo>
                  <a:pt x="1692270" y="5399053"/>
                </a:lnTo>
                <a:lnTo>
                  <a:pt x="1686657" y="5399247"/>
                </a:lnTo>
                <a:lnTo>
                  <a:pt x="1687479" y="5402165"/>
                </a:lnTo>
                <a:cubicBezTo>
                  <a:pt x="1688791" y="5404927"/>
                  <a:pt x="1689812" y="5407972"/>
                  <a:pt x="1680969" y="5407963"/>
                </a:cubicBezTo>
                <a:cubicBezTo>
                  <a:pt x="1662599" y="5406532"/>
                  <a:pt x="1656841" y="5418932"/>
                  <a:pt x="1648682" y="5407558"/>
                </a:cubicBezTo>
                <a:lnTo>
                  <a:pt x="1646819" y="5404306"/>
                </a:lnTo>
                <a:lnTo>
                  <a:pt x="1642743" y="5403927"/>
                </a:lnTo>
                <a:cubicBezTo>
                  <a:pt x="1640569" y="5404120"/>
                  <a:pt x="1639361" y="5404983"/>
                  <a:pt x="1639788" y="5407135"/>
                </a:cubicBezTo>
                <a:cubicBezTo>
                  <a:pt x="1622347" y="5398881"/>
                  <a:pt x="1603063" y="5413406"/>
                  <a:pt x="1585803" y="5416574"/>
                </a:cubicBezTo>
                <a:cubicBezTo>
                  <a:pt x="1572467" y="5408520"/>
                  <a:pt x="1549407" y="5423110"/>
                  <a:pt x="1513331" y="5423805"/>
                </a:cubicBezTo>
                <a:cubicBezTo>
                  <a:pt x="1498774" y="5414520"/>
                  <a:pt x="1489007" y="5424393"/>
                  <a:pt x="1460734" y="5411778"/>
                </a:cubicBezTo>
                <a:cubicBezTo>
                  <a:pt x="1459446" y="5412932"/>
                  <a:pt x="1457867" y="5413992"/>
                  <a:pt x="1456045" y="5414928"/>
                </a:cubicBezTo>
                <a:cubicBezTo>
                  <a:pt x="1445460" y="5420354"/>
                  <a:pt x="1429166" y="5420415"/>
                  <a:pt x="1419653" y="5415060"/>
                </a:cubicBezTo>
                <a:cubicBezTo>
                  <a:pt x="1374353" y="5398095"/>
                  <a:pt x="1332064" y="5398411"/>
                  <a:pt x="1292605" y="5394671"/>
                </a:cubicBezTo>
                <a:cubicBezTo>
                  <a:pt x="1247867" y="5392301"/>
                  <a:pt x="1276603" y="5411730"/>
                  <a:pt x="1221477" y="5395509"/>
                </a:cubicBezTo>
                <a:cubicBezTo>
                  <a:pt x="1215107" y="5402140"/>
                  <a:pt x="1207983" y="5402421"/>
                  <a:pt x="1196159" y="5399169"/>
                </a:cubicBezTo>
                <a:cubicBezTo>
                  <a:pt x="1174396" y="5398516"/>
                  <a:pt x="1175280" y="5415282"/>
                  <a:pt x="1153748" y="5405093"/>
                </a:cubicBezTo>
                <a:cubicBezTo>
                  <a:pt x="1157267" y="5414115"/>
                  <a:pt x="1112247" y="5408398"/>
                  <a:pt x="1121874" y="5417803"/>
                </a:cubicBezTo>
                <a:cubicBezTo>
                  <a:pt x="1107293" y="5425943"/>
                  <a:pt x="1100911" y="5412406"/>
                  <a:pt x="1086481" y="5419474"/>
                </a:cubicBezTo>
                <a:cubicBezTo>
                  <a:pt x="1070504" y="5421068"/>
                  <a:pt x="1096054" y="5409890"/>
                  <a:pt x="1078485" y="5409150"/>
                </a:cubicBezTo>
                <a:cubicBezTo>
                  <a:pt x="1057107" y="5409880"/>
                  <a:pt x="1057916" y="5393370"/>
                  <a:pt x="1040550" y="5414415"/>
                </a:cubicBezTo>
                <a:cubicBezTo>
                  <a:pt x="1018445" y="5409298"/>
                  <a:pt x="1013694" y="5418764"/>
                  <a:pt x="982981" y="5423575"/>
                </a:cubicBezTo>
                <a:cubicBezTo>
                  <a:pt x="970423" y="5418342"/>
                  <a:pt x="960063" y="5420960"/>
                  <a:pt x="949836" y="5426093"/>
                </a:cubicBezTo>
                <a:cubicBezTo>
                  <a:pt x="920168" y="5424861"/>
                  <a:pt x="892764" y="5432710"/>
                  <a:pt x="859237" y="5435973"/>
                </a:cubicBezTo>
                <a:cubicBezTo>
                  <a:pt x="823344" y="5430160"/>
                  <a:pt x="804272" y="5444731"/>
                  <a:pt x="768445" y="5448159"/>
                </a:cubicBezTo>
                <a:cubicBezTo>
                  <a:pt x="733630" y="5434899"/>
                  <a:pt x="744432" y="5468566"/>
                  <a:pt x="714393" y="5468302"/>
                </a:cubicBezTo>
                <a:cubicBezTo>
                  <a:pt x="665910" y="5456640"/>
                  <a:pt x="715197" y="5479526"/>
                  <a:pt x="639791" y="5476924"/>
                </a:cubicBezTo>
                <a:cubicBezTo>
                  <a:pt x="635590" y="5474880"/>
                  <a:pt x="626375" y="5477333"/>
                  <a:pt x="627266" y="5480260"/>
                </a:cubicBezTo>
                <a:cubicBezTo>
                  <a:pt x="622501" y="5479477"/>
                  <a:pt x="611196" y="5474127"/>
                  <a:pt x="609977" y="5478891"/>
                </a:cubicBezTo>
                <a:cubicBezTo>
                  <a:pt x="585928" y="5480121"/>
                  <a:pt x="562064" y="5478026"/>
                  <a:pt x="540688" y="5472807"/>
                </a:cubicBezTo>
                <a:cubicBezTo>
                  <a:pt x="494260" y="5482226"/>
                  <a:pt x="519722" y="5459453"/>
                  <a:pt x="486194" y="5462661"/>
                </a:cubicBezTo>
                <a:cubicBezTo>
                  <a:pt x="459222" y="5472731"/>
                  <a:pt x="449283" y="5465413"/>
                  <a:pt x="418164" y="5472485"/>
                </a:cubicBezTo>
                <a:cubicBezTo>
                  <a:pt x="407504" y="5457469"/>
                  <a:pt x="388899" y="5474930"/>
                  <a:pt x="376724" y="5470967"/>
                </a:cubicBezTo>
                <a:cubicBezTo>
                  <a:pt x="357541" y="5489409"/>
                  <a:pt x="329120" y="5456071"/>
                  <a:pt x="308908" y="5457025"/>
                </a:cubicBezTo>
                <a:cubicBezTo>
                  <a:pt x="274916" y="5461376"/>
                  <a:pt x="238368" y="5480973"/>
                  <a:pt x="219416" y="5463995"/>
                </a:cubicBezTo>
                <a:cubicBezTo>
                  <a:pt x="217077" y="5471389"/>
                  <a:pt x="220429" y="5481203"/>
                  <a:pt x="200977" y="5480608"/>
                </a:cubicBezTo>
                <a:cubicBezTo>
                  <a:pt x="193315" y="5484612"/>
                  <a:pt x="192227" y="5495868"/>
                  <a:pt x="176226" y="5491022"/>
                </a:cubicBezTo>
                <a:cubicBezTo>
                  <a:pt x="195501" y="5480307"/>
                  <a:pt x="163065" y="5480325"/>
                  <a:pt x="165702" y="5468604"/>
                </a:cubicBezTo>
                <a:cubicBezTo>
                  <a:pt x="141228" y="5462364"/>
                  <a:pt x="86026" y="5474606"/>
                  <a:pt x="88282" y="5453658"/>
                </a:cubicBezTo>
                <a:cubicBezTo>
                  <a:pt x="80722" y="5441690"/>
                  <a:pt x="50300" y="5462007"/>
                  <a:pt x="49602" y="5448762"/>
                </a:cubicBezTo>
                <a:cubicBezTo>
                  <a:pt x="42967" y="5453333"/>
                  <a:pt x="33469" y="5452380"/>
                  <a:pt x="22844" y="5450459"/>
                </a:cubicBezTo>
                <a:lnTo>
                  <a:pt x="0" y="5447653"/>
                </a:lnTo>
                <a:close/>
              </a:path>
            </a:pathLst>
          </a:custGeom>
          <a:solidFill>
            <a:schemeClr val="bg1"/>
          </a:solidFill>
          <a:ln>
            <a:noFill/>
          </a:ln>
          <a:effectLst>
            <a:outerShdw blurRad="50800" dist="254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DCD6552F-C98B-4FBA-842F-3EF2D5ACA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099" y="585274"/>
            <a:ext cx="7036051" cy="5492212"/>
          </a:xfrm>
          <a:custGeom>
            <a:avLst/>
            <a:gdLst>
              <a:gd name="connsiteX0" fmla="*/ 0 w 7036051"/>
              <a:gd name="connsiteY0" fmla="*/ 0 h 5492212"/>
              <a:gd name="connsiteX1" fmla="*/ 7036051 w 7036051"/>
              <a:gd name="connsiteY1" fmla="*/ 0 h 5492212"/>
              <a:gd name="connsiteX2" fmla="*/ 7036051 w 7036051"/>
              <a:gd name="connsiteY2" fmla="*/ 5163846 h 5492212"/>
              <a:gd name="connsiteX3" fmla="*/ 7012593 w 7036051"/>
              <a:gd name="connsiteY3" fmla="*/ 5176898 h 5492212"/>
              <a:gd name="connsiteX4" fmla="*/ 6958601 w 7036051"/>
              <a:gd name="connsiteY4" fmla="*/ 5204359 h 5492212"/>
              <a:gd name="connsiteX5" fmla="*/ 6951226 w 7036051"/>
              <a:gd name="connsiteY5" fmla="*/ 5203241 h 5492212"/>
              <a:gd name="connsiteX6" fmla="*/ 6920864 w 7036051"/>
              <a:gd name="connsiteY6" fmla="*/ 5220003 h 5492212"/>
              <a:gd name="connsiteX7" fmla="*/ 6834841 w 7036051"/>
              <a:gd name="connsiteY7" fmla="*/ 5266115 h 5492212"/>
              <a:gd name="connsiteX8" fmla="*/ 6777937 w 7036051"/>
              <a:gd name="connsiteY8" fmla="*/ 5332502 h 5492212"/>
              <a:gd name="connsiteX9" fmla="*/ 6752874 w 7036051"/>
              <a:gd name="connsiteY9" fmla="*/ 5340428 h 5492212"/>
              <a:gd name="connsiteX10" fmla="*/ 6711115 w 7036051"/>
              <a:gd name="connsiteY10" fmla="*/ 5353924 h 5492212"/>
              <a:gd name="connsiteX11" fmla="*/ 6702149 w 7036051"/>
              <a:gd name="connsiteY11" fmla="*/ 5351500 h 5492212"/>
              <a:gd name="connsiteX12" fmla="*/ 6698458 w 7036051"/>
              <a:gd name="connsiteY12" fmla="*/ 5352743 h 5492212"/>
              <a:gd name="connsiteX13" fmla="*/ 6698049 w 7036051"/>
              <a:gd name="connsiteY13" fmla="*/ 5352570 h 5492212"/>
              <a:gd name="connsiteX14" fmla="*/ 6697297 w 7036051"/>
              <a:gd name="connsiteY14" fmla="*/ 5353134 h 5492212"/>
              <a:gd name="connsiteX15" fmla="*/ 6689118 w 7036051"/>
              <a:gd name="connsiteY15" fmla="*/ 5355890 h 5492212"/>
              <a:gd name="connsiteX16" fmla="*/ 6670605 w 7036051"/>
              <a:gd name="connsiteY16" fmla="*/ 5355427 h 5492212"/>
              <a:gd name="connsiteX17" fmla="*/ 6659606 w 7036051"/>
              <a:gd name="connsiteY17" fmla="*/ 5357084 h 5492212"/>
              <a:gd name="connsiteX18" fmla="*/ 6649636 w 7036051"/>
              <a:gd name="connsiteY18" fmla="*/ 5367869 h 5492212"/>
              <a:gd name="connsiteX19" fmla="*/ 6642159 w 7036051"/>
              <a:gd name="connsiteY19" fmla="*/ 5369506 h 5492212"/>
              <a:gd name="connsiteX20" fmla="*/ 6640764 w 7036051"/>
              <a:gd name="connsiteY20" fmla="*/ 5370991 h 5492212"/>
              <a:gd name="connsiteX21" fmla="*/ 6636665 w 7036051"/>
              <a:gd name="connsiteY21" fmla="*/ 5374002 h 5492212"/>
              <a:gd name="connsiteX22" fmla="*/ 6641287 w 7036051"/>
              <a:gd name="connsiteY22" fmla="*/ 5376181 h 5492212"/>
              <a:gd name="connsiteX23" fmla="*/ 6591018 w 7036051"/>
              <a:gd name="connsiteY23" fmla="*/ 5390981 h 5492212"/>
              <a:gd name="connsiteX24" fmla="*/ 6548326 w 7036051"/>
              <a:gd name="connsiteY24" fmla="*/ 5403583 h 5492212"/>
              <a:gd name="connsiteX25" fmla="*/ 6472868 w 7036051"/>
              <a:gd name="connsiteY25" fmla="*/ 5394733 h 5492212"/>
              <a:gd name="connsiteX26" fmla="*/ 6401194 w 7036051"/>
              <a:gd name="connsiteY26" fmla="*/ 5422870 h 5492212"/>
              <a:gd name="connsiteX27" fmla="*/ 6381961 w 7036051"/>
              <a:gd name="connsiteY27" fmla="*/ 5422940 h 5492212"/>
              <a:gd name="connsiteX28" fmla="*/ 6363834 w 7036051"/>
              <a:gd name="connsiteY28" fmla="*/ 5417751 h 5492212"/>
              <a:gd name="connsiteX29" fmla="*/ 6363997 w 7036051"/>
              <a:gd name="connsiteY29" fmla="*/ 5415912 h 5492212"/>
              <a:gd name="connsiteX30" fmla="*/ 6361124 w 7036051"/>
              <a:gd name="connsiteY30" fmla="*/ 5415066 h 5492212"/>
              <a:gd name="connsiteX31" fmla="*/ 6358507 w 7036051"/>
              <a:gd name="connsiteY31" fmla="*/ 5416224 h 5492212"/>
              <a:gd name="connsiteX32" fmla="*/ 6355073 w 7036051"/>
              <a:gd name="connsiteY32" fmla="*/ 5415242 h 5492212"/>
              <a:gd name="connsiteX33" fmla="*/ 6345676 w 7036051"/>
              <a:gd name="connsiteY33" fmla="*/ 5413049 h 5492212"/>
              <a:gd name="connsiteX34" fmla="*/ 6342596 w 7036051"/>
              <a:gd name="connsiteY34" fmla="*/ 5409297 h 5492212"/>
              <a:gd name="connsiteX35" fmla="*/ 6305742 w 7036051"/>
              <a:gd name="connsiteY35" fmla="*/ 5401622 h 5492212"/>
              <a:gd name="connsiteX36" fmla="*/ 6294445 w 7036051"/>
              <a:gd name="connsiteY36" fmla="*/ 5404149 h 5492212"/>
              <a:gd name="connsiteX37" fmla="*/ 6281414 w 7036051"/>
              <a:gd name="connsiteY37" fmla="*/ 5398024 h 5492212"/>
              <a:gd name="connsiteX38" fmla="*/ 6243972 w 7036051"/>
              <a:gd name="connsiteY38" fmla="*/ 5395807 h 5492212"/>
              <a:gd name="connsiteX39" fmla="*/ 6202379 w 7036051"/>
              <a:gd name="connsiteY39" fmla="*/ 5388661 h 5492212"/>
              <a:gd name="connsiteX40" fmla="*/ 6173010 w 7036051"/>
              <a:gd name="connsiteY40" fmla="*/ 5380606 h 5492212"/>
              <a:gd name="connsiteX41" fmla="*/ 6093421 w 7036051"/>
              <a:gd name="connsiteY41" fmla="*/ 5375473 h 5492212"/>
              <a:gd name="connsiteX42" fmla="*/ 5959474 w 7036051"/>
              <a:gd name="connsiteY42" fmla="*/ 5373386 h 5492212"/>
              <a:gd name="connsiteX43" fmla="*/ 5931492 w 7036051"/>
              <a:gd name="connsiteY43" fmla="*/ 5371513 h 5492212"/>
              <a:gd name="connsiteX44" fmla="*/ 5909558 w 7036051"/>
              <a:gd name="connsiteY44" fmla="*/ 5364228 h 5492212"/>
              <a:gd name="connsiteX45" fmla="*/ 5906319 w 7036051"/>
              <a:gd name="connsiteY45" fmla="*/ 5357590 h 5492212"/>
              <a:gd name="connsiteX46" fmla="*/ 5891268 w 7036051"/>
              <a:gd name="connsiteY46" fmla="*/ 5355650 h 5492212"/>
              <a:gd name="connsiteX47" fmla="*/ 5887711 w 7036051"/>
              <a:gd name="connsiteY47" fmla="*/ 5353947 h 5492212"/>
              <a:gd name="connsiteX48" fmla="*/ 5866852 w 7036051"/>
              <a:gd name="connsiteY48" fmla="*/ 5345374 h 5492212"/>
              <a:gd name="connsiteX49" fmla="*/ 5811310 w 7036051"/>
              <a:gd name="connsiteY49" fmla="*/ 5356530 h 5492212"/>
              <a:gd name="connsiteX50" fmla="*/ 5770689 w 7036051"/>
              <a:gd name="connsiteY50" fmla="*/ 5359014 h 5492212"/>
              <a:gd name="connsiteX51" fmla="*/ 5767719 w 7036051"/>
              <a:gd name="connsiteY51" fmla="*/ 5357260 h 5492212"/>
              <a:gd name="connsiteX52" fmla="*/ 5765688 w 7036051"/>
              <a:gd name="connsiteY52" fmla="*/ 5352793 h 5492212"/>
              <a:gd name="connsiteX53" fmla="*/ 5758598 w 7036051"/>
              <a:gd name="connsiteY53" fmla="*/ 5351053 h 5492212"/>
              <a:gd name="connsiteX54" fmla="*/ 5752036 w 7036051"/>
              <a:gd name="connsiteY54" fmla="*/ 5346019 h 5492212"/>
              <a:gd name="connsiteX55" fmla="*/ 5503590 w 7036051"/>
              <a:gd name="connsiteY55" fmla="*/ 5325537 h 5492212"/>
              <a:gd name="connsiteX56" fmla="*/ 5389848 w 7036051"/>
              <a:gd name="connsiteY56" fmla="*/ 5351472 h 5492212"/>
              <a:gd name="connsiteX57" fmla="*/ 5344450 w 7036051"/>
              <a:gd name="connsiteY57" fmla="*/ 5354840 h 5492212"/>
              <a:gd name="connsiteX58" fmla="*/ 5338428 w 7036051"/>
              <a:gd name="connsiteY58" fmla="*/ 5350516 h 5492212"/>
              <a:gd name="connsiteX59" fmla="*/ 5273489 w 7036051"/>
              <a:gd name="connsiteY59" fmla="*/ 5373945 h 5492212"/>
              <a:gd name="connsiteX60" fmla="*/ 5182701 w 7036051"/>
              <a:gd name="connsiteY60" fmla="*/ 5370075 h 5492212"/>
              <a:gd name="connsiteX61" fmla="*/ 5114856 w 7036051"/>
              <a:gd name="connsiteY61" fmla="*/ 5361037 h 5492212"/>
              <a:gd name="connsiteX62" fmla="*/ 5076532 w 7036051"/>
              <a:gd name="connsiteY62" fmla="*/ 5358612 h 5492212"/>
              <a:gd name="connsiteX63" fmla="*/ 5048954 w 7036051"/>
              <a:gd name="connsiteY63" fmla="*/ 5353915 h 5492212"/>
              <a:gd name="connsiteX64" fmla="*/ 4977087 w 7036051"/>
              <a:gd name="connsiteY64" fmla="*/ 5357736 h 5492212"/>
              <a:gd name="connsiteX65" fmla="*/ 4857261 w 7036051"/>
              <a:gd name="connsiteY65" fmla="*/ 5370659 h 5492212"/>
              <a:gd name="connsiteX66" fmla="*/ 4769845 w 7036051"/>
              <a:gd name="connsiteY66" fmla="*/ 5353264 h 5492212"/>
              <a:gd name="connsiteX67" fmla="*/ 4722220 w 7036051"/>
              <a:gd name="connsiteY67" fmla="*/ 5370534 h 5492212"/>
              <a:gd name="connsiteX68" fmla="*/ 4667552 w 7036051"/>
              <a:gd name="connsiteY68" fmla="*/ 5366753 h 5492212"/>
              <a:gd name="connsiteX69" fmla="*/ 4454472 w 7036051"/>
              <a:gd name="connsiteY69" fmla="*/ 5391442 h 5492212"/>
              <a:gd name="connsiteX70" fmla="*/ 4317219 w 7036051"/>
              <a:gd name="connsiteY70" fmla="*/ 5411554 h 5492212"/>
              <a:gd name="connsiteX71" fmla="*/ 4298346 w 7036051"/>
              <a:gd name="connsiteY71" fmla="*/ 5416146 h 5492212"/>
              <a:gd name="connsiteX72" fmla="*/ 4298228 w 7036051"/>
              <a:gd name="connsiteY72" fmla="*/ 5417983 h 5492212"/>
              <a:gd name="connsiteX73" fmla="*/ 4295233 w 7036051"/>
              <a:gd name="connsiteY73" fmla="*/ 5418735 h 5492212"/>
              <a:gd name="connsiteX74" fmla="*/ 4292799 w 7036051"/>
              <a:gd name="connsiteY74" fmla="*/ 5417494 h 5492212"/>
              <a:gd name="connsiteX75" fmla="*/ 4289225 w 7036051"/>
              <a:gd name="connsiteY75" fmla="*/ 5418364 h 5492212"/>
              <a:gd name="connsiteX76" fmla="*/ 4279515 w 7036051"/>
              <a:gd name="connsiteY76" fmla="*/ 5420247 h 5492212"/>
              <a:gd name="connsiteX77" fmla="*/ 4275872 w 7036051"/>
              <a:gd name="connsiteY77" fmla="*/ 5423890 h 5492212"/>
              <a:gd name="connsiteX78" fmla="*/ 4227055 w 7036051"/>
              <a:gd name="connsiteY78" fmla="*/ 5427466 h 5492212"/>
              <a:gd name="connsiteX79" fmla="*/ 4213123 w 7036051"/>
              <a:gd name="connsiteY79" fmla="*/ 5433155 h 5492212"/>
              <a:gd name="connsiteX80" fmla="*/ 4175436 w 7036051"/>
              <a:gd name="connsiteY80" fmla="*/ 5434156 h 5492212"/>
              <a:gd name="connsiteX81" fmla="*/ 4132856 w 7036051"/>
              <a:gd name="connsiteY81" fmla="*/ 5439937 h 5492212"/>
              <a:gd name="connsiteX82" fmla="*/ 4102333 w 7036051"/>
              <a:gd name="connsiteY82" fmla="*/ 5447021 h 5492212"/>
              <a:gd name="connsiteX83" fmla="*/ 4022159 w 7036051"/>
              <a:gd name="connsiteY83" fmla="*/ 5449566 h 5492212"/>
              <a:gd name="connsiteX84" fmla="*/ 3888224 w 7036051"/>
              <a:gd name="connsiteY84" fmla="*/ 5447312 h 5492212"/>
              <a:gd name="connsiteX85" fmla="*/ 3860026 w 7036051"/>
              <a:gd name="connsiteY85" fmla="*/ 5448274 h 5492212"/>
              <a:gd name="connsiteX86" fmla="*/ 3832796 w 7036051"/>
              <a:gd name="connsiteY86" fmla="*/ 5461349 h 5492212"/>
              <a:gd name="connsiteX87" fmla="*/ 3817485 w 7036051"/>
              <a:gd name="connsiteY87" fmla="*/ 5462797 h 5492212"/>
              <a:gd name="connsiteX88" fmla="*/ 3813676 w 7036051"/>
              <a:gd name="connsiteY88" fmla="*/ 5464379 h 5492212"/>
              <a:gd name="connsiteX89" fmla="*/ 3791563 w 7036051"/>
              <a:gd name="connsiteY89" fmla="*/ 5472259 h 5492212"/>
              <a:gd name="connsiteX90" fmla="*/ 3737858 w 7036051"/>
              <a:gd name="connsiteY90" fmla="*/ 5459331 h 5492212"/>
              <a:gd name="connsiteX91" fmla="*/ 3697716 w 7036051"/>
              <a:gd name="connsiteY91" fmla="*/ 5455539 h 5492212"/>
              <a:gd name="connsiteX92" fmla="*/ 3694487 w 7036051"/>
              <a:gd name="connsiteY92" fmla="*/ 5457193 h 5492212"/>
              <a:gd name="connsiteX93" fmla="*/ 3691779 w 7036051"/>
              <a:gd name="connsiteY93" fmla="*/ 5461582 h 5492212"/>
              <a:gd name="connsiteX94" fmla="*/ 3684442 w 7036051"/>
              <a:gd name="connsiteY94" fmla="*/ 5463086 h 5492212"/>
              <a:gd name="connsiteX95" fmla="*/ 3677129 w 7036051"/>
              <a:gd name="connsiteY95" fmla="*/ 5467898 h 5492212"/>
              <a:gd name="connsiteX96" fmla="*/ 3438897 w 7036051"/>
              <a:gd name="connsiteY96" fmla="*/ 5462195 h 5492212"/>
              <a:gd name="connsiteX97" fmla="*/ 3389756 w 7036051"/>
              <a:gd name="connsiteY97" fmla="*/ 5444428 h 5492212"/>
              <a:gd name="connsiteX98" fmla="*/ 3316666 w 7036051"/>
              <a:gd name="connsiteY98" fmla="*/ 5450736 h 5492212"/>
              <a:gd name="connsiteX99" fmla="*/ 3271894 w 7036051"/>
              <a:gd name="connsiteY99" fmla="*/ 5445907 h 5492212"/>
              <a:gd name="connsiteX100" fmla="*/ 3265228 w 7036051"/>
              <a:gd name="connsiteY100" fmla="*/ 5450024 h 5492212"/>
              <a:gd name="connsiteX101" fmla="*/ 3204017 w 7036051"/>
              <a:gd name="connsiteY101" fmla="*/ 5424552 h 5492212"/>
              <a:gd name="connsiteX102" fmla="*/ 3112867 w 7036051"/>
              <a:gd name="connsiteY102" fmla="*/ 5425473 h 5492212"/>
              <a:gd name="connsiteX103" fmla="*/ 3043809 w 7036051"/>
              <a:gd name="connsiteY103" fmla="*/ 5432293 h 5492212"/>
              <a:gd name="connsiteX104" fmla="*/ 3005211 w 7036051"/>
              <a:gd name="connsiteY104" fmla="*/ 5433472 h 5492212"/>
              <a:gd name="connsiteX105" fmla="*/ 2976986 w 7036051"/>
              <a:gd name="connsiteY105" fmla="*/ 5437264 h 5492212"/>
              <a:gd name="connsiteX106" fmla="*/ 2905879 w 7036051"/>
              <a:gd name="connsiteY106" fmla="*/ 5431128 h 5492212"/>
              <a:gd name="connsiteX107" fmla="*/ 2788318 w 7036051"/>
              <a:gd name="connsiteY107" fmla="*/ 5414358 h 5492212"/>
              <a:gd name="connsiteX108" fmla="*/ 2653590 w 7036051"/>
              <a:gd name="connsiteY108" fmla="*/ 5410111 h 5492212"/>
              <a:gd name="connsiteX109" fmla="*/ 2598481 w 7036051"/>
              <a:gd name="connsiteY109" fmla="*/ 5412114 h 5492212"/>
              <a:gd name="connsiteX110" fmla="*/ 2333897 w 7036051"/>
              <a:gd name="connsiteY110" fmla="*/ 5408505 h 5492212"/>
              <a:gd name="connsiteX111" fmla="*/ 2271841 w 7036051"/>
              <a:gd name="connsiteY111" fmla="*/ 5396433 h 5492212"/>
              <a:gd name="connsiteX112" fmla="*/ 2143705 w 7036051"/>
              <a:gd name="connsiteY112" fmla="*/ 5345095 h 5492212"/>
              <a:gd name="connsiteX113" fmla="*/ 1986408 w 7036051"/>
              <a:gd name="connsiteY113" fmla="*/ 5335524 h 5492212"/>
              <a:gd name="connsiteX114" fmla="*/ 1975333 w 7036051"/>
              <a:gd name="connsiteY114" fmla="*/ 5325099 h 5492212"/>
              <a:gd name="connsiteX115" fmla="*/ 1972441 w 7036051"/>
              <a:gd name="connsiteY115" fmla="*/ 5323775 h 5492212"/>
              <a:gd name="connsiteX116" fmla="*/ 1971497 w 7036051"/>
              <a:gd name="connsiteY116" fmla="*/ 5324412 h 5492212"/>
              <a:gd name="connsiteX117" fmla="*/ 1956886 w 7036051"/>
              <a:gd name="connsiteY117" fmla="*/ 5327069 h 5492212"/>
              <a:gd name="connsiteX118" fmla="*/ 1924833 w 7036051"/>
              <a:gd name="connsiteY118" fmla="*/ 5344911 h 5492212"/>
              <a:gd name="connsiteX119" fmla="*/ 1885856 w 7036051"/>
              <a:gd name="connsiteY119" fmla="*/ 5367299 h 5492212"/>
              <a:gd name="connsiteX120" fmla="*/ 1855937 w 7036051"/>
              <a:gd name="connsiteY120" fmla="*/ 5372820 h 5492212"/>
              <a:gd name="connsiteX121" fmla="*/ 1784500 w 7036051"/>
              <a:gd name="connsiteY121" fmla="*/ 5395926 h 5492212"/>
              <a:gd name="connsiteX122" fmla="*/ 1737998 w 7036051"/>
              <a:gd name="connsiteY122" fmla="*/ 5407426 h 5492212"/>
              <a:gd name="connsiteX123" fmla="*/ 1736716 w 7036051"/>
              <a:gd name="connsiteY123" fmla="*/ 5407939 h 5492212"/>
              <a:gd name="connsiteX124" fmla="*/ 1726742 w 7036051"/>
              <a:gd name="connsiteY124" fmla="*/ 5405934 h 5492212"/>
              <a:gd name="connsiteX125" fmla="*/ 1726849 w 7036051"/>
              <a:gd name="connsiteY125" fmla="*/ 5401221 h 5492212"/>
              <a:gd name="connsiteX126" fmla="*/ 1718134 w 7036051"/>
              <a:gd name="connsiteY126" fmla="*/ 5398128 h 5492212"/>
              <a:gd name="connsiteX127" fmla="*/ 1701063 w 7036051"/>
              <a:gd name="connsiteY127" fmla="*/ 5400545 h 5492212"/>
              <a:gd name="connsiteX128" fmla="*/ 1694634 w 7036051"/>
              <a:gd name="connsiteY128" fmla="*/ 5398728 h 5492212"/>
              <a:gd name="connsiteX129" fmla="*/ 1692270 w 7036051"/>
              <a:gd name="connsiteY129" fmla="*/ 5399053 h 5492212"/>
              <a:gd name="connsiteX130" fmla="*/ 1686657 w 7036051"/>
              <a:gd name="connsiteY130" fmla="*/ 5399247 h 5492212"/>
              <a:gd name="connsiteX131" fmla="*/ 1687479 w 7036051"/>
              <a:gd name="connsiteY131" fmla="*/ 5402165 h 5492212"/>
              <a:gd name="connsiteX132" fmla="*/ 1680969 w 7036051"/>
              <a:gd name="connsiteY132" fmla="*/ 5407963 h 5492212"/>
              <a:gd name="connsiteX133" fmla="*/ 1648682 w 7036051"/>
              <a:gd name="connsiteY133" fmla="*/ 5407558 h 5492212"/>
              <a:gd name="connsiteX134" fmla="*/ 1646819 w 7036051"/>
              <a:gd name="connsiteY134" fmla="*/ 5404306 h 5492212"/>
              <a:gd name="connsiteX135" fmla="*/ 1642743 w 7036051"/>
              <a:gd name="connsiteY135" fmla="*/ 5403927 h 5492212"/>
              <a:gd name="connsiteX136" fmla="*/ 1639788 w 7036051"/>
              <a:gd name="connsiteY136" fmla="*/ 5407135 h 5492212"/>
              <a:gd name="connsiteX137" fmla="*/ 1585803 w 7036051"/>
              <a:gd name="connsiteY137" fmla="*/ 5416574 h 5492212"/>
              <a:gd name="connsiteX138" fmla="*/ 1513331 w 7036051"/>
              <a:gd name="connsiteY138" fmla="*/ 5423805 h 5492212"/>
              <a:gd name="connsiteX139" fmla="*/ 1460734 w 7036051"/>
              <a:gd name="connsiteY139" fmla="*/ 5411778 h 5492212"/>
              <a:gd name="connsiteX140" fmla="*/ 1456045 w 7036051"/>
              <a:gd name="connsiteY140" fmla="*/ 5414928 h 5492212"/>
              <a:gd name="connsiteX141" fmla="*/ 1419653 w 7036051"/>
              <a:gd name="connsiteY141" fmla="*/ 5415060 h 5492212"/>
              <a:gd name="connsiteX142" fmla="*/ 1292605 w 7036051"/>
              <a:gd name="connsiteY142" fmla="*/ 5394671 h 5492212"/>
              <a:gd name="connsiteX143" fmla="*/ 1221477 w 7036051"/>
              <a:gd name="connsiteY143" fmla="*/ 5395509 h 5492212"/>
              <a:gd name="connsiteX144" fmla="*/ 1196159 w 7036051"/>
              <a:gd name="connsiteY144" fmla="*/ 5399169 h 5492212"/>
              <a:gd name="connsiteX145" fmla="*/ 1153748 w 7036051"/>
              <a:gd name="connsiteY145" fmla="*/ 5405093 h 5492212"/>
              <a:gd name="connsiteX146" fmla="*/ 1121874 w 7036051"/>
              <a:gd name="connsiteY146" fmla="*/ 5417803 h 5492212"/>
              <a:gd name="connsiteX147" fmla="*/ 1086481 w 7036051"/>
              <a:gd name="connsiteY147" fmla="*/ 5419474 h 5492212"/>
              <a:gd name="connsiteX148" fmla="*/ 1078485 w 7036051"/>
              <a:gd name="connsiteY148" fmla="*/ 5409150 h 5492212"/>
              <a:gd name="connsiteX149" fmla="*/ 1040550 w 7036051"/>
              <a:gd name="connsiteY149" fmla="*/ 5414415 h 5492212"/>
              <a:gd name="connsiteX150" fmla="*/ 982981 w 7036051"/>
              <a:gd name="connsiteY150" fmla="*/ 5423575 h 5492212"/>
              <a:gd name="connsiteX151" fmla="*/ 949836 w 7036051"/>
              <a:gd name="connsiteY151" fmla="*/ 5426093 h 5492212"/>
              <a:gd name="connsiteX152" fmla="*/ 859237 w 7036051"/>
              <a:gd name="connsiteY152" fmla="*/ 5435973 h 5492212"/>
              <a:gd name="connsiteX153" fmla="*/ 768445 w 7036051"/>
              <a:gd name="connsiteY153" fmla="*/ 5448159 h 5492212"/>
              <a:gd name="connsiteX154" fmla="*/ 714393 w 7036051"/>
              <a:gd name="connsiteY154" fmla="*/ 5468302 h 5492212"/>
              <a:gd name="connsiteX155" fmla="*/ 639791 w 7036051"/>
              <a:gd name="connsiteY155" fmla="*/ 5476924 h 5492212"/>
              <a:gd name="connsiteX156" fmla="*/ 627266 w 7036051"/>
              <a:gd name="connsiteY156" fmla="*/ 5480260 h 5492212"/>
              <a:gd name="connsiteX157" fmla="*/ 609977 w 7036051"/>
              <a:gd name="connsiteY157" fmla="*/ 5478891 h 5492212"/>
              <a:gd name="connsiteX158" fmla="*/ 540688 w 7036051"/>
              <a:gd name="connsiteY158" fmla="*/ 5472807 h 5492212"/>
              <a:gd name="connsiteX159" fmla="*/ 486194 w 7036051"/>
              <a:gd name="connsiteY159" fmla="*/ 5462661 h 5492212"/>
              <a:gd name="connsiteX160" fmla="*/ 418164 w 7036051"/>
              <a:gd name="connsiteY160" fmla="*/ 5472485 h 5492212"/>
              <a:gd name="connsiteX161" fmla="*/ 376724 w 7036051"/>
              <a:gd name="connsiteY161" fmla="*/ 5470967 h 5492212"/>
              <a:gd name="connsiteX162" fmla="*/ 308908 w 7036051"/>
              <a:gd name="connsiteY162" fmla="*/ 5457025 h 5492212"/>
              <a:gd name="connsiteX163" fmla="*/ 219416 w 7036051"/>
              <a:gd name="connsiteY163" fmla="*/ 5463995 h 5492212"/>
              <a:gd name="connsiteX164" fmla="*/ 200977 w 7036051"/>
              <a:gd name="connsiteY164" fmla="*/ 5480608 h 5492212"/>
              <a:gd name="connsiteX165" fmla="*/ 176226 w 7036051"/>
              <a:gd name="connsiteY165" fmla="*/ 5491022 h 5492212"/>
              <a:gd name="connsiteX166" fmla="*/ 165702 w 7036051"/>
              <a:gd name="connsiteY166" fmla="*/ 5468604 h 5492212"/>
              <a:gd name="connsiteX167" fmla="*/ 88282 w 7036051"/>
              <a:gd name="connsiteY167" fmla="*/ 5453658 h 5492212"/>
              <a:gd name="connsiteX168" fmla="*/ 49602 w 7036051"/>
              <a:gd name="connsiteY168" fmla="*/ 5448762 h 5492212"/>
              <a:gd name="connsiteX169" fmla="*/ 22844 w 7036051"/>
              <a:gd name="connsiteY169" fmla="*/ 5450459 h 5492212"/>
              <a:gd name="connsiteX170" fmla="*/ 0 w 7036051"/>
              <a:gd name="connsiteY170" fmla="*/ 5447653 h 549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7036051" h="5492212">
                <a:moveTo>
                  <a:pt x="0" y="0"/>
                </a:moveTo>
                <a:lnTo>
                  <a:pt x="7036051" y="0"/>
                </a:lnTo>
                <a:lnTo>
                  <a:pt x="7036051" y="5163846"/>
                </a:lnTo>
                <a:lnTo>
                  <a:pt x="7012593" y="5176898"/>
                </a:lnTo>
                <a:cubicBezTo>
                  <a:pt x="7010768" y="5193373"/>
                  <a:pt x="6968133" y="5178026"/>
                  <a:pt x="6958601" y="5204359"/>
                </a:cubicBezTo>
                <a:cubicBezTo>
                  <a:pt x="6956255" y="5203750"/>
                  <a:pt x="6953771" y="5203373"/>
                  <a:pt x="6951226" y="5203241"/>
                </a:cubicBezTo>
                <a:cubicBezTo>
                  <a:pt x="6936441" y="5202478"/>
                  <a:pt x="6922846" y="5209982"/>
                  <a:pt x="6920864" y="5220003"/>
                </a:cubicBezTo>
                <a:cubicBezTo>
                  <a:pt x="6902003" y="5258795"/>
                  <a:pt x="6863469" y="5243876"/>
                  <a:pt x="6834841" y="5266115"/>
                </a:cubicBezTo>
                <a:cubicBezTo>
                  <a:pt x="6800315" y="5289373"/>
                  <a:pt x="6805780" y="5289922"/>
                  <a:pt x="6777937" y="5332502"/>
                </a:cubicBezTo>
                <a:cubicBezTo>
                  <a:pt x="6765321" y="5328518"/>
                  <a:pt x="6759096" y="5331534"/>
                  <a:pt x="6752874" y="5340428"/>
                </a:cubicBezTo>
                <a:cubicBezTo>
                  <a:pt x="6735526" y="5351218"/>
                  <a:pt x="6717730" y="5333264"/>
                  <a:pt x="6711115" y="5353924"/>
                </a:cubicBezTo>
                <a:cubicBezTo>
                  <a:pt x="6709352" y="5351156"/>
                  <a:pt x="6706090" y="5350761"/>
                  <a:pt x="6702149" y="5351500"/>
                </a:cubicBezTo>
                <a:lnTo>
                  <a:pt x="6698458" y="5352743"/>
                </a:lnTo>
                <a:lnTo>
                  <a:pt x="6698049" y="5352570"/>
                </a:lnTo>
                <a:lnTo>
                  <a:pt x="6697297" y="5353134"/>
                </a:lnTo>
                <a:lnTo>
                  <a:pt x="6689118" y="5355890"/>
                </a:lnTo>
                <a:cubicBezTo>
                  <a:pt x="6680171" y="5359440"/>
                  <a:pt x="6671805" y="5362584"/>
                  <a:pt x="6670605" y="5355427"/>
                </a:cubicBezTo>
                <a:cubicBezTo>
                  <a:pt x="6665330" y="5354991"/>
                  <a:pt x="6661976" y="5355734"/>
                  <a:pt x="6659606" y="5357084"/>
                </a:cubicBezTo>
                <a:cubicBezTo>
                  <a:pt x="6654864" y="5359782"/>
                  <a:pt x="6654050" y="5364908"/>
                  <a:pt x="6649636" y="5367869"/>
                </a:cubicBezTo>
                <a:lnTo>
                  <a:pt x="6642159" y="5369506"/>
                </a:lnTo>
                <a:lnTo>
                  <a:pt x="6640764" y="5370991"/>
                </a:lnTo>
                <a:lnTo>
                  <a:pt x="6636665" y="5374002"/>
                </a:lnTo>
                <a:lnTo>
                  <a:pt x="6641287" y="5376181"/>
                </a:lnTo>
                <a:cubicBezTo>
                  <a:pt x="6646080" y="5377976"/>
                  <a:pt x="6597903" y="5386514"/>
                  <a:pt x="6591018" y="5390981"/>
                </a:cubicBezTo>
                <a:lnTo>
                  <a:pt x="6548326" y="5403583"/>
                </a:lnTo>
                <a:lnTo>
                  <a:pt x="6472868" y="5394733"/>
                </a:lnTo>
                <a:cubicBezTo>
                  <a:pt x="6457699" y="5415896"/>
                  <a:pt x="6417760" y="5410703"/>
                  <a:pt x="6401194" y="5422870"/>
                </a:cubicBezTo>
                <a:lnTo>
                  <a:pt x="6381961" y="5422940"/>
                </a:lnTo>
                <a:lnTo>
                  <a:pt x="6363834" y="5417751"/>
                </a:lnTo>
                <a:lnTo>
                  <a:pt x="6363997" y="5415912"/>
                </a:lnTo>
                <a:cubicBezTo>
                  <a:pt x="6363602" y="5414702"/>
                  <a:pt x="6362617" y="5414594"/>
                  <a:pt x="6361124" y="5415066"/>
                </a:cubicBezTo>
                <a:lnTo>
                  <a:pt x="6358507" y="5416224"/>
                </a:lnTo>
                <a:lnTo>
                  <a:pt x="6355073" y="5415242"/>
                </a:lnTo>
                <a:lnTo>
                  <a:pt x="6345676" y="5413049"/>
                </a:lnTo>
                <a:lnTo>
                  <a:pt x="6342596" y="5409297"/>
                </a:lnTo>
                <a:cubicBezTo>
                  <a:pt x="6333502" y="5403420"/>
                  <a:pt x="6312379" y="5410664"/>
                  <a:pt x="6305742" y="5401622"/>
                </a:cubicBezTo>
                <a:lnTo>
                  <a:pt x="6294445" y="5404149"/>
                </a:lnTo>
                <a:lnTo>
                  <a:pt x="6281414" y="5398024"/>
                </a:lnTo>
                <a:cubicBezTo>
                  <a:pt x="6269392" y="5392983"/>
                  <a:pt x="6257013" y="5390092"/>
                  <a:pt x="6243972" y="5395807"/>
                </a:cubicBezTo>
                <a:cubicBezTo>
                  <a:pt x="6248312" y="5382942"/>
                  <a:pt x="6211634" y="5399629"/>
                  <a:pt x="6202379" y="5388661"/>
                </a:cubicBezTo>
                <a:cubicBezTo>
                  <a:pt x="6196568" y="5379556"/>
                  <a:pt x="6184084" y="5382499"/>
                  <a:pt x="6173010" y="5380606"/>
                </a:cubicBezTo>
                <a:cubicBezTo>
                  <a:pt x="6162384" y="5372079"/>
                  <a:pt x="6109972" y="5371285"/>
                  <a:pt x="6093421" y="5375473"/>
                </a:cubicBezTo>
                <a:cubicBezTo>
                  <a:pt x="6048943" y="5392971"/>
                  <a:pt x="5995413" y="5360396"/>
                  <a:pt x="5959474" y="5373386"/>
                </a:cubicBezTo>
                <a:cubicBezTo>
                  <a:pt x="5949048" y="5374123"/>
                  <a:pt x="5939860" y="5373301"/>
                  <a:pt x="5931492" y="5371513"/>
                </a:cubicBezTo>
                <a:lnTo>
                  <a:pt x="5909558" y="5364228"/>
                </a:lnTo>
                <a:lnTo>
                  <a:pt x="5906319" y="5357590"/>
                </a:lnTo>
                <a:lnTo>
                  <a:pt x="5891268" y="5355650"/>
                </a:lnTo>
                <a:lnTo>
                  <a:pt x="5887711" y="5353947"/>
                </a:lnTo>
                <a:cubicBezTo>
                  <a:pt x="5880924" y="5350671"/>
                  <a:pt x="5874113" y="5347614"/>
                  <a:pt x="5866852" y="5345374"/>
                </a:cubicBezTo>
                <a:cubicBezTo>
                  <a:pt x="5859911" y="5373405"/>
                  <a:pt x="5803959" y="5330929"/>
                  <a:pt x="5811310" y="5356530"/>
                </a:cubicBezTo>
                <a:cubicBezTo>
                  <a:pt x="5780489" y="5350949"/>
                  <a:pt x="5782784" y="5364359"/>
                  <a:pt x="5770689" y="5359014"/>
                </a:cubicBezTo>
                <a:lnTo>
                  <a:pt x="5767719" y="5357260"/>
                </a:lnTo>
                <a:lnTo>
                  <a:pt x="5765688" y="5352793"/>
                </a:lnTo>
                <a:lnTo>
                  <a:pt x="5758598" y="5351053"/>
                </a:lnTo>
                <a:lnTo>
                  <a:pt x="5752036" y="5346019"/>
                </a:lnTo>
                <a:cubicBezTo>
                  <a:pt x="5676031" y="5353035"/>
                  <a:pt x="5573285" y="5304575"/>
                  <a:pt x="5503590" y="5325537"/>
                </a:cubicBezTo>
                <a:lnTo>
                  <a:pt x="5389848" y="5351472"/>
                </a:lnTo>
                <a:cubicBezTo>
                  <a:pt x="5378275" y="5360535"/>
                  <a:pt x="5357949" y="5362044"/>
                  <a:pt x="5344450" y="5354840"/>
                </a:cubicBezTo>
                <a:cubicBezTo>
                  <a:pt x="5342129" y="5353601"/>
                  <a:pt x="5340101" y="5352144"/>
                  <a:pt x="5338428" y="5350516"/>
                </a:cubicBezTo>
                <a:cubicBezTo>
                  <a:pt x="5303858" y="5372450"/>
                  <a:pt x="5291134" y="5358414"/>
                  <a:pt x="5273489" y="5373945"/>
                </a:cubicBezTo>
                <a:cubicBezTo>
                  <a:pt x="5228455" y="5376430"/>
                  <a:pt x="5198895" y="5356533"/>
                  <a:pt x="5182701" y="5370075"/>
                </a:cubicBezTo>
                <a:cubicBezTo>
                  <a:pt x="5161004" y="5366959"/>
                  <a:pt x="5136154" y="5346791"/>
                  <a:pt x="5114856" y="5361037"/>
                </a:cubicBezTo>
                <a:cubicBezTo>
                  <a:pt x="5116518" y="5347803"/>
                  <a:pt x="5086668" y="5368445"/>
                  <a:pt x="5076532" y="5358612"/>
                </a:cubicBezTo>
                <a:cubicBezTo>
                  <a:pt x="5069788" y="5350240"/>
                  <a:pt x="5059157" y="5354551"/>
                  <a:pt x="5048954" y="5353915"/>
                </a:cubicBezTo>
                <a:cubicBezTo>
                  <a:pt x="5038015" y="5346654"/>
                  <a:pt x="4991132" y="5351733"/>
                  <a:pt x="4977087" y="5357736"/>
                </a:cubicBezTo>
                <a:cubicBezTo>
                  <a:pt x="4940420" y="5380054"/>
                  <a:pt x="4887089" y="5353763"/>
                  <a:pt x="4857261" y="5370659"/>
                </a:cubicBezTo>
                <a:cubicBezTo>
                  <a:pt x="4820568" y="5378246"/>
                  <a:pt x="4797284" y="5358899"/>
                  <a:pt x="4769845" y="5353264"/>
                </a:cubicBezTo>
                <a:cubicBezTo>
                  <a:pt x="4768462" y="5381819"/>
                  <a:pt x="4711275" y="5345988"/>
                  <a:pt x="4722220" y="5370534"/>
                </a:cubicBezTo>
                <a:cubicBezTo>
                  <a:pt x="4684293" y="5367762"/>
                  <a:pt x="4704662" y="5391854"/>
                  <a:pt x="4667552" y="5366753"/>
                </a:cubicBezTo>
                <a:cubicBezTo>
                  <a:pt x="4600967" y="5382212"/>
                  <a:pt x="4513038" y="5362869"/>
                  <a:pt x="4454472" y="5391442"/>
                </a:cubicBezTo>
                <a:lnTo>
                  <a:pt x="4317219" y="5411554"/>
                </a:lnTo>
                <a:lnTo>
                  <a:pt x="4298346" y="5416146"/>
                </a:lnTo>
                <a:cubicBezTo>
                  <a:pt x="4298306" y="5416758"/>
                  <a:pt x="4298267" y="5417371"/>
                  <a:pt x="4298228" y="5417983"/>
                </a:cubicBezTo>
                <a:cubicBezTo>
                  <a:pt x="4297649" y="5419178"/>
                  <a:pt x="4296651" y="5419253"/>
                  <a:pt x="4295233" y="5418735"/>
                </a:cubicBezTo>
                <a:lnTo>
                  <a:pt x="4292799" y="5417494"/>
                </a:lnTo>
                <a:lnTo>
                  <a:pt x="4289225" y="5418364"/>
                </a:lnTo>
                <a:lnTo>
                  <a:pt x="4279515" y="5420247"/>
                </a:lnTo>
                <a:lnTo>
                  <a:pt x="4275872" y="5423890"/>
                </a:lnTo>
                <a:lnTo>
                  <a:pt x="4227055" y="5427466"/>
                </a:lnTo>
                <a:lnTo>
                  <a:pt x="4213123" y="5433155"/>
                </a:lnTo>
                <a:cubicBezTo>
                  <a:pt x="4200364" y="5437794"/>
                  <a:pt x="4187574" y="5440279"/>
                  <a:pt x="4175436" y="5434156"/>
                </a:cubicBezTo>
                <a:cubicBezTo>
                  <a:pt x="4177805" y="5447129"/>
                  <a:pt x="4143760" y="5429295"/>
                  <a:pt x="4132856" y="5439937"/>
                </a:cubicBezTo>
                <a:cubicBezTo>
                  <a:pt x="4125673" y="5448831"/>
                  <a:pt x="4113669" y="5445492"/>
                  <a:pt x="4102333" y="5447021"/>
                </a:cubicBezTo>
                <a:cubicBezTo>
                  <a:pt x="4090434" y="5455185"/>
                  <a:pt x="4038031" y="5454280"/>
                  <a:pt x="4022159" y="5449566"/>
                </a:cubicBezTo>
                <a:cubicBezTo>
                  <a:pt x="3980455" y="5430671"/>
                  <a:pt x="3922096" y="5461433"/>
                  <a:pt x="3888224" y="5447312"/>
                </a:cubicBezTo>
                <a:cubicBezTo>
                  <a:pt x="3877937" y="5446239"/>
                  <a:pt x="3868647" y="5446763"/>
                  <a:pt x="3860026" y="5448274"/>
                </a:cubicBezTo>
                <a:lnTo>
                  <a:pt x="3832796" y="5461349"/>
                </a:lnTo>
                <a:lnTo>
                  <a:pt x="3817485" y="5462797"/>
                </a:lnTo>
                <a:lnTo>
                  <a:pt x="3813676" y="5464379"/>
                </a:lnTo>
                <a:cubicBezTo>
                  <a:pt x="3806407" y="5467429"/>
                  <a:pt x="3799147" y="5470257"/>
                  <a:pt x="3791563" y="5472259"/>
                </a:cubicBezTo>
                <a:cubicBezTo>
                  <a:pt x="3788910" y="5444072"/>
                  <a:pt x="3726624" y="5484631"/>
                  <a:pt x="3737858" y="5459331"/>
                </a:cubicBezTo>
                <a:cubicBezTo>
                  <a:pt x="3706262" y="5463900"/>
                  <a:pt x="3710598" y="5450598"/>
                  <a:pt x="3697716" y="5455539"/>
                </a:cubicBezTo>
                <a:lnTo>
                  <a:pt x="3694487" y="5457193"/>
                </a:lnTo>
                <a:lnTo>
                  <a:pt x="3691779" y="5461582"/>
                </a:lnTo>
                <a:lnTo>
                  <a:pt x="3684442" y="5463086"/>
                </a:lnTo>
                <a:lnTo>
                  <a:pt x="3677129" y="5467898"/>
                </a:lnTo>
                <a:cubicBezTo>
                  <a:pt x="3602381" y="5458439"/>
                  <a:pt x="3505226" y="5485361"/>
                  <a:pt x="3438897" y="5462195"/>
                </a:cubicBezTo>
                <a:lnTo>
                  <a:pt x="3389756" y="5444428"/>
                </a:lnTo>
                <a:cubicBezTo>
                  <a:pt x="3364455" y="5437704"/>
                  <a:pt x="3342081" y="5466704"/>
                  <a:pt x="3316666" y="5450736"/>
                </a:cubicBezTo>
                <a:cubicBezTo>
                  <a:pt x="3306503" y="5441319"/>
                  <a:pt x="3286457" y="5439158"/>
                  <a:pt x="3271894" y="5445907"/>
                </a:cubicBezTo>
                <a:cubicBezTo>
                  <a:pt x="3269388" y="5447068"/>
                  <a:pt x="3267143" y="5448455"/>
                  <a:pt x="3265228" y="5450024"/>
                </a:cubicBezTo>
                <a:cubicBezTo>
                  <a:pt x="3234084" y="5427025"/>
                  <a:pt x="3219254" y="5440615"/>
                  <a:pt x="3204017" y="5424552"/>
                </a:cubicBezTo>
                <a:cubicBezTo>
                  <a:pt x="3159473" y="5420614"/>
                  <a:pt x="3126956" y="5439505"/>
                  <a:pt x="3112867" y="5425473"/>
                </a:cubicBezTo>
                <a:cubicBezTo>
                  <a:pt x="3090747" y="5427880"/>
                  <a:pt x="3062886" y="5447193"/>
                  <a:pt x="3043809" y="5432293"/>
                </a:cubicBezTo>
                <a:cubicBezTo>
                  <a:pt x="3043452" y="5445549"/>
                  <a:pt x="3016821" y="5423991"/>
                  <a:pt x="3005211" y="5433472"/>
                </a:cubicBezTo>
                <a:cubicBezTo>
                  <a:pt x="2997207" y="5441605"/>
                  <a:pt x="2987260" y="5436961"/>
                  <a:pt x="2976986" y="5437264"/>
                </a:cubicBezTo>
                <a:cubicBezTo>
                  <a:pt x="2964968" y="5444153"/>
                  <a:pt x="2918975" y="5437570"/>
                  <a:pt x="2905879" y="5431128"/>
                </a:cubicBezTo>
                <a:cubicBezTo>
                  <a:pt x="2872703" y="5407678"/>
                  <a:pt x="2815496" y="5432178"/>
                  <a:pt x="2788318" y="5414358"/>
                </a:cubicBezTo>
                <a:cubicBezTo>
                  <a:pt x="2746271" y="5410854"/>
                  <a:pt x="2685231" y="5410484"/>
                  <a:pt x="2653590" y="5410111"/>
                </a:cubicBezTo>
                <a:cubicBezTo>
                  <a:pt x="2615334" y="5411650"/>
                  <a:pt x="2639324" y="5388277"/>
                  <a:pt x="2598481" y="5412114"/>
                </a:cubicBezTo>
                <a:cubicBezTo>
                  <a:pt x="2534415" y="5394537"/>
                  <a:pt x="2387966" y="5438902"/>
                  <a:pt x="2333897" y="5408505"/>
                </a:cubicBezTo>
                <a:cubicBezTo>
                  <a:pt x="2279458" y="5405891"/>
                  <a:pt x="2312839" y="5402348"/>
                  <a:pt x="2271841" y="5396433"/>
                </a:cubicBezTo>
                <a:cubicBezTo>
                  <a:pt x="2263465" y="5363868"/>
                  <a:pt x="2168184" y="5361433"/>
                  <a:pt x="2143705" y="5345095"/>
                </a:cubicBezTo>
                <a:cubicBezTo>
                  <a:pt x="2087043" y="5343333"/>
                  <a:pt x="2041689" y="5319742"/>
                  <a:pt x="1986408" y="5335524"/>
                </a:cubicBezTo>
                <a:cubicBezTo>
                  <a:pt x="1983594" y="5331315"/>
                  <a:pt x="1979798" y="5327915"/>
                  <a:pt x="1975333" y="5325099"/>
                </a:cubicBezTo>
                <a:lnTo>
                  <a:pt x="1972441" y="5323775"/>
                </a:lnTo>
                <a:lnTo>
                  <a:pt x="1971497" y="5324412"/>
                </a:lnTo>
                <a:cubicBezTo>
                  <a:pt x="1967825" y="5325937"/>
                  <a:pt x="1963255" y="5326871"/>
                  <a:pt x="1956886" y="5327069"/>
                </a:cubicBezTo>
                <a:cubicBezTo>
                  <a:pt x="1957692" y="5357103"/>
                  <a:pt x="1944755" y="5337483"/>
                  <a:pt x="1924833" y="5344911"/>
                </a:cubicBezTo>
                <a:cubicBezTo>
                  <a:pt x="1907350" y="5349449"/>
                  <a:pt x="1899872" y="5360515"/>
                  <a:pt x="1885856" y="5367299"/>
                </a:cubicBezTo>
                <a:cubicBezTo>
                  <a:pt x="1874373" y="5371950"/>
                  <a:pt x="1870677" y="5363227"/>
                  <a:pt x="1855937" y="5372820"/>
                </a:cubicBezTo>
                <a:cubicBezTo>
                  <a:pt x="1826799" y="5367486"/>
                  <a:pt x="1805938" y="5389998"/>
                  <a:pt x="1784500" y="5395926"/>
                </a:cubicBezTo>
                <a:cubicBezTo>
                  <a:pt x="1777473" y="5395836"/>
                  <a:pt x="1756895" y="5401012"/>
                  <a:pt x="1737998" y="5407426"/>
                </a:cubicBezTo>
                <a:lnTo>
                  <a:pt x="1736716" y="5407939"/>
                </a:lnTo>
                <a:lnTo>
                  <a:pt x="1726742" y="5405934"/>
                </a:lnTo>
                <a:cubicBezTo>
                  <a:pt x="1724249" y="5404894"/>
                  <a:pt x="1723700" y="5403454"/>
                  <a:pt x="1726849" y="5401221"/>
                </a:cubicBezTo>
                <a:cubicBezTo>
                  <a:pt x="1723886" y="5399045"/>
                  <a:pt x="1720993" y="5398236"/>
                  <a:pt x="1718134" y="5398128"/>
                </a:cubicBezTo>
                <a:cubicBezTo>
                  <a:pt x="1712416" y="5397910"/>
                  <a:pt x="1706830" y="5400494"/>
                  <a:pt x="1701063" y="5400545"/>
                </a:cubicBezTo>
                <a:lnTo>
                  <a:pt x="1694634" y="5398728"/>
                </a:lnTo>
                <a:lnTo>
                  <a:pt x="1692270" y="5399053"/>
                </a:lnTo>
                <a:lnTo>
                  <a:pt x="1686657" y="5399247"/>
                </a:lnTo>
                <a:lnTo>
                  <a:pt x="1687479" y="5402165"/>
                </a:lnTo>
                <a:cubicBezTo>
                  <a:pt x="1688791" y="5404927"/>
                  <a:pt x="1689812" y="5407972"/>
                  <a:pt x="1680969" y="5407963"/>
                </a:cubicBezTo>
                <a:cubicBezTo>
                  <a:pt x="1662599" y="5406532"/>
                  <a:pt x="1656841" y="5418932"/>
                  <a:pt x="1648682" y="5407558"/>
                </a:cubicBezTo>
                <a:lnTo>
                  <a:pt x="1646819" y="5404306"/>
                </a:lnTo>
                <a:lnTo>
                  <a:pt x="1642743" y="5403927"/>
                </a:lnTo>
                <a:cubicBezTo>
                  <a:pt x="1640569" y="5404120"/>
                  <a:pt x="1639361" y="5404983"/>
                  <a:pt x="1639788" y="5407135"/>
                </a:cubicBezTo>
                <a:cubicBezTo>
                  <a:pt x="1622347" y="5398881"/>
                  <a:pt x="1603063" y="5413406"/>
                  <a:pt x="1585803" y="5416574"/>
                </a:cubicBezTo>
                <a:cubicBezTo>
                  <a:pt x="1572467" y="5408520"/>
                  <a:pt x="1549407" y="5423110"/>
                  <a:pt x="1513331" y="5423805"/>
                </a:cubicBezTo>
                <a:cubicBezTo>
                  <a:pt x="1498774" y="5414520"/>
                  <a:pt x="1489007" y="5424393"/>
                  <a:pt x="1460734" y="5411778"/>
                </a:cubicBezTo>
                <a:cubicBezTo>
                  <a:pt x="1459446" y="5412932"/>
                  <a:pt x="1457867" y="5413992"/>
                  <a:pt x="1456045" y="5414928"/>
                </a:cubicBezTo>
                <a:cubicBezTo>
                  <a:pt x="1445460" y="5420354"/>
                  <a:pt x="1429166" y="5420415"/>
                  <a:pt x="1419653" y="5415060"/>
                </a:cubicBezTo>
                <a:cubicBezTo>
                  <a:pt x="1374353" y="5398095"/>
                  <a:pt x="1332064" y="5398411"/>
                  <a:pt x="1292605" y="5394671"/>
                </a:cubicBezTo>
                <a:cubicBezTo>
                  <a:pt x="1247867" y="5392301"/>
                  <a:pt x="1276603" y="5411730"/>
                  <a:pt x="1221477" y="5395509"/>
                </a:cubicBezTo>
                <a:cubicBezTo>
                  <a:pt x="1215107" y="5402140"/>
                  <a:pt x="1207983" y="5402421"/>
                  <a:pt x="1196159" y="5399169"/>
                </a:cubicBezTo>
                <a:cubicBezTo>
                  <a:pt x="1174396" y="5398516"/>
                  <a:pt x="1175280" y="5415282"/>
                  <a:pt x="1153748" y="5405093"/>
                </a:cubicBezTo>
                <a:cubicBezTo>
                  <a:pt x="1157267" y="5414115"/>
                  <a:pt x="1112247" y="5408398"/>
                  <a:pt x="1121874" y="5417803"/>
                </a:cubicBezTo>
                <a:cubicBezTo>
                  <a:pt x="1107293" y="5425943"/>
                  <a:pt x="1100911" y="5412406"/>
                  <a:pt x="1086481" y="5419474"/>
                </a:cubicBezTo>
                <a:cubicBezTo>
                  <a:pt x="1070504" y="5421068"/>
                  <a:pt x="1096054" y="5409890"/>
                  <a:pt x="1078485" y="5409150"/>
                </a:cubicBezTo>
                <a:cubicBezTo>
                  <a:pt x="1057107" y="5409880"/>
                  <a:pt x="1057916" y="5393370"/>
                  <a:pt x="1040550" y="5414415"/>
                </a:cubicBezTo>
                <a:cubicBezTo>
                  <a:pt x="1018445" y="5409298"/>
                  <a:pt x="1013694" y="5418764"/>
                  <a:pt x="982981" y="5423575"/>
                </a:cubicBezTo>
                <a:cubicBezTo>
                  <a:pt x="970423" y="5418342"/>
                  <a:pt x="960063" y="5420960"/>
                  <a:pt x="949836" y="5426093"/>
                </a:cubicBezTo>
                <a:cubicBezTo>
                  <a:pt x="920168" y="5424861"/>
                  <a:pt x="892764" y="5432710"/>
                  <a:pt x="859237" y="5435973"/>
                </a:cubicBezTo>
                <a:cubicBezTo>
                  <a:pt x="823344" y="5430160"/>
                  <a:pt x="804272" y="5444731"/>
                  <a:pt x="768445" y="5448159"/>
                </a:cubicBezTo>
                <a:cubicBezTo>
                  <a:pt x="733630" y="5434899"/>
                  <a:pt x="744432" y="5468566"/>
                  <a:pt x="714393" y="5468302"/>
                </a:cubicBezTo>
                <a:cubicBezTo>
                  <a:pt x="665910" y="5456640"/>
                  <a:pt x="715197" y="5479526"/>
                  <a:pt x="639791" y="5476924"/>
                </a:cubicBezTo>
                <a:cubicBezTo>
                  <a:pt x="635590" y="5474880"/>
                  <a:pt x="626375" y="5477333"/>
                  <a:pt x="627266" y="5480260"/>
                </a:cubicBezTo>
                <a:cubicBezTo>
                  <a:pt x="622501" y="5479477"/>
                  <a:pt x="611196" y="5474127"/>
                  <a:pt x="609977" y="5478891"/>
                </a:cubicBezTo>
                <a:cubicBezTo>
                  <a:pt x="585928" y="5480121"/>
                  <a:pt x="562064" y="5478026"/>
                  <a:pt x="540688" y="5472807"/>
                </a:cubicBezTo>
                <a:cubicBezTo>
                  <a:pt x="494260" y="5482226"/>
                  <a:pt x="519722" y="5459453"/>
                  <a:pt x="486194" y="5462661"/>
                </a:cubicBezTo>
                <a:cubicBezTo>
                  <a:pt x="459222" y="5472731"/>
                  <a:pt x="449283" y="5465413"/>
                  <a:pt x="418164" y="5472485"/>
                </a:cubicBezTo>
                <a:cubicBezTo>
                  <a:pt x="407504" y="5457469"/>
                  <a:pt x="388899" y="5474930"/>
                  <a:pt x="376724" y="5470967"/>
                </a:cubicBezTo>
                <a:cubicBezTo>
                  <a:pt x="357541" y="5489409"/>
                  <a:pt x="329120" y="5456071"/>
                  <a:pt x="308908" y="5457025"/>
                </a:cubicBezTo>
                <a:cubicBezTo>
                  <a:pt x="274916" y="5461376"/>
                  <a:pt x="238368" y="5480973"/>
                  <a:pt x="219416" y="5463995"/>
                </a:cubicBezTo>
                <a:cubicBezTo>
                  <a:pt x="217077" y="5471389"/>
                  <a:pt x="220429" y="5481203"/>
                  <a:pt x="200977" y="5480608"/>
                </a:cubicBezTo>
                <a:cubicBezTo>
                  <a:pt x="193315" y="5484612"/>
                  <a:pt x="192227" y="5495868"/>
                  <a:pt x="176226" y="5491022"/>
                </a:cubicBezTo>
                <a:cubicBezTo>
                  <a:pt x="195501" y="5480307"/>
                  <a:pt x="163065" y="5480325"/>
                  <a:pt x="165702" y="5468604"/>
                </a:cubicBezTo>
                <a:cubicBezTo>
                  <a:pt x="141228" y="5462364"/>
                  <a:pt x="86026" y="5474606"/>
                  <a:pt x="88282" y="5453658"/>
                </a:cubicBezTo>
                <a:cubicBezTo>
                  <a:pt x="80722" y="5441690"/>
                  <a:pt x="50300" y="5462007"/>
                  <a:pt x="49602" y="5448762"/>
                </a:cubicBezTo>
                <a:cubicBezTo>
                  <a:pt x="42967" y="5453333"/>
                  <a:pt x="33469" y="5452380"/>
                  <a:pt x="22844" y="5450459"/>
                </a:cubicBezTo>
                <a:lnTo>
                  <a:pt x="0" y="5447653"/>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49FE6844-A011-0A2D-898C-2483F1BE8A07}"/>
              </a:ext>
            </a:extLst>
          </p:cNvPr>
          <p:cNvSpPr>
            <a:spLocks noGrp="1"/>
          </p:cNvSpPr>
          <p:nvPr>
            <p:ph type="title"/>
          </p:nvPr>
        </p:nvSpPr>
        <p:spPr>
          <a:xfrm>
            <a:off x="1215900" y="744778"/>
            <a:ext cx="5886449" cy="1211475"/>
          </a:xfrm>
        </p:spPr>
        <p:txBody>
          <a:bodyPr vert="horz" lIns="91440" tIns="45720" rIns="91440" bIns="45720" rtlCol="0" anchor="ctr">
            <a:normAutofit/>
          </a:bodyPr>
          <a:lstStyle/>
          <a:p>
            <a:r>
              <a:rPr lang="en-US" sz="3600">
                <a:solidFill>
                  <a:schemeClr val="tx1"/>
                </a:solidFill>
              </a:rPr>
              <a:t>Michigan Department of Health and Human Services</a:t>
            </a:r>
          </a:p>
        </p:txBody>
      </p:sp>
      <p:sp>
        <p:nvSpPr>
          <p:cNvPr id="17"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5249" y="395108"/>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Content Placeholder 1">
            <a:extLst>
              <a:ext uri="{FF2B5EF4-FFF2-40B4-BE49-F238E27FC236}">
                <a16:creationId xmlns:a16="http://schemas.microsoft.com/office/drawing/2014/main" id="{7EA9919C-66C4-7F79-3A71-8B02A662176B}"/>
              </a:ext>
            </a:extLst>
          </p:cNvPr>
          <p:cNvSpPr>
            <a:spLocks noGrp="1"/>
          </p:cNvSpPr>
          <p:nvPr>
            <p:ph idx="1"/>
          </p:nvPr>
        </p:nvSpPr>
        <p:spPr>
          <a:xfrm>
            <a:off x="1283384" y="2282824"/>
            <a:ext cx="5751481" cy="3374173"/>
          </a:xfrm>
        </p:spPr>
        <p:txBody>
          <a:bodyPr vert="horz" lIns="91440" tIns="45720" rIns="91440" bIns="45720" rtlCol="0" anchor="ctr">
            <a:normAutofit/>
          </a:bodyPr>
          <a:lstStyle/>
          <a:p>
            <a:pPr marL="0" indent="0">
              <a:buNone/>
            </a:pPr>
            <a:r>
              <a:rPr lang="en-US" sz="1300">
                <a:solidFill>
                  <a:schemeClr val="tx1"/>
                </a:solidFill>
                <a:latin typeface="Arial"/>
                <a:cs typeface="Arial"/>
              </a:rPr>
              <a:t>Michigan has had ELR in place for seventeen years and, as in many other jurisdictions, the COVID-19 pandemic resulted in an exponential increase in ELR volume. With this increase in volume MDHHS also noted a paucity of race and ethnicity data, variables critical to addressing health equity issues in the state of Michigan. To improve demographic data completeness, MDHHS established a report card summarizing completion rates for fields essential to public health practice. Weekly report cards were shared with ELR submitters in a format that presented laboratories on a scale comparing them to their peers and to themselves over time. </a:t>
            </a:r>
            <a:endParaRPr lang="en-US" sz="1300">
              <a:solidFill>
                <a:schemeClr val="tx1"/>
              </a:solidFill>
            </a:endParaRPr>
          </a:p>
          <a:p>
            <a:pPr marL="0" indent="0">
              <a:buNone/>
            </a:pPr>
            <a:r>
              <a:rPr lang="en-US" sz="1300">
                <a:solidFill>
                  <a:schemeClr val="tx1"/>
                </a:solidFill>
                <a:latin typeface="Arial"/>
                <a:cs typeface="Arial"/>
              </a:rPr>
              <a:t>Sharing completion rates with submitters and comparing laboratories with similar reporting profiles to one another generated a sense of friendly competition that drove up completion rates for the variables of interest. Receiving more demographic information, such as race and ethnicity, allowed MDHHS staff to detect disparities in the distribution of testing and identify locations to bring testing centers and clinics to the under-served populations.  Further, this information contributed to the ability to better describe the pandemic experience in Michigan.</a:t>
            </a:r>
          </a:p>
        </p:txBody>
      </p:sp>
      <p:sp>
        <p:nvSpPr>
          <p:cNvPr id="5" name="TextBox 4">
            <a:extLst>
              <a:ext uri="{FF2B5EF4-FFF2-40B4-BE49-F238E27FC236}">
                <a16:creationId xmlns:a16="http://schemas.microsoft.com/office/drawing/2014/main" id="{668C3526-C278-2558-831D-0A0F6ECE2FBF}"/>
              </a:ext>
            </a:extLst>
          </p:cNvPr>
          <p:cNvSpPr txBox="1"/>
          <p:nvPr/>
        </p:nvSpPr>
        <p:spPr>
          <a:xfrm>
            <a:off x="2819399" y="1796144"/>
            <a:ext cx="267788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a:rPr>
              <a:t>Submitted by Jim Collins, MPH, RS</a:t>
            </a: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Picture 2" descr="A white speech bubble with blue text&#10;&#10;Description automatically generated with low confidence">
            <a:extLst>
              <a:ext uri="{FF2B5EF4-FFF2-40B4-BE49-F238E27FC236}">
                <a16:creationId xmlns:a16="http://schemas.microsoft.com/office/drawing/2014/main" id="{9EB74B2C-B86D-CC40-3AD8-ED2ACD240E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7185" y="-63063"/>
            <a:ext cx="1947375" cy="1444953"/>
          </a:xfrm>
          <a:prstGeom prst="rect">
            <a:avLst/>
          </a:prstGeom>
        </p:spPr>
      </p:pic>
    </p:spTree>
    <p:extLst>
      <p:ext uri="{BB962C8B-B14F-4D97-AF65-F5344CB8AC3E}">
        <p14:creationId xmlns:p14="http://schemas.microsoft.com/office/powerpoint/2010/main" val="2029468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19ACEF-BEC7-4C47-B4EB-DCD36D9C7C48}"/>
              </a:ext>
            </a:extLst>
          </p:cNvPr>
          <p:cNvSpPr>
            <a:spLocks noGrp="1"/>
          </p:cNvSpPr>
          <p:nvPr>
            <p:ph type="body" sz="quarter" idx="10"/>
          </p:nvPr>
        </p:nvSpPr>
        <p:spPr>
          <a:xfrm>
            <a:off x="6390167" y="3977640"/>
            <a:ext cx="5421120" cy="2481525"/>
          </a:xfrm>
        </p:spPr>
        <p:txBody>
          <a:bodyPr>
            <a:noAutofit/>
          </a:bodyPr>
          <a:lstStyle/>
          <a:p>
            <a:r>
              <a:rPr lang="en-US" sz="2400">
                <a:solidFill>
                  <a:schemeClr val="accent2"/>
                </a:solidFill>
                <a:latin typeface="Arial"/>
                <a:cs typeface="Arial"/>
              </a:rPr>
              <a:t>CSTE National Office</a:t>
            </a:r>
            <a:br>
              <a:rPr lang="en-US"/>
            </a:br>
            <a:r>
              <a:rPr lang="en-US" sz="1800">
                <a:latin typeface="Arial"/>
                <a:cs typeface="Arial"/>
              </a:rPr>
              <a:t>2635 Century Parkway NE, Suite 700</a:t>
            </a:r>
            <a:br>
              <a:rPr lang="en-US" sz="1800"/>
            </a:br>
            <a:r>
              <a:rPr lang="en-US" sz="1800">
                <a:latin typeface="Arial"/>
                <a:cs typeface="Arial"/>
              </a:rPr>
              <a:t>Atlanta, Georgia 30345</a:t>
            </a:r>
          </a:p>
          <a:p>
            <a:endParaRPr lang="en-US" sz="1800"/>
          </a:p>
          <a:p>
            <a:r>
              <a:rPr lang="en-US" sz="1800">
                <a:latin typeface="Arial"/>
                <a:cs typeface="Arial"/>
              </a:rPr>
              <a:t>770.458.3811</a:t>
            </a:r>
          </a:p>
          <a:p>
            <a:r>
              <a:rPr lang="en-US" sz="1800">
                <a:latin typeface="Arial"/>
                <a:cs typeface="Arial"/>
              </a:rPr>
              <a:t>770.458.8516</a:t>
            </a:r>
          </a:p>
          <a:p>
            <a:r>
              <a:rPr lang="en-US">
                <a:solidFill>
                  <a:srgbClr val="595959"/>
                </a:solidFill>
                <a:latin typeface="Arial"/>
                <a:cs typeface="Arial"/>
                <a:hlinkClick r:id="rId2"/>
              </a:rPr>
              <a:t>mtompkins</a:t>
            </a:r>
            <a:r>
              <a:rPr lang="en-US" sz="1800">
                <a:latin typeface="Arial"/>
                <a:cs typeface="Arial"/>
                <a:hlinkClick r:id="rId2"/>
              </a:rPr>
              <a:t>@cste.org</a:t>
            </a:r>
            <a:r>
              <a:rPr lang="en-US">
                <a:latin typeface="Arial"/>
                <a:cs typeface="Arial"/>
              </a:rPr>
              <a:t> and </a:t>
            </a:r>
            <a:r>
              <a:rPr lang="en-US">
                <a:latin typeface="Arial"/>
                <a:cs typeface="Arial"/>
                <a:hlinkClick r:id="rId3"/>
              </a:rPr>
              <a:t>bteevan@cste.org</a:t>
            </a:r>
            <a:endParaRPr lang="en-US" sz="1800"/>
          </a:p>
        </p:txBody>
      </p:sp>
      <p:pic>
        <p:nvPicPr>
          <p:cNvPr id="3" name="Picture 2" descr="F.eps">
            <a:extLst>
              <a:ext uri="{FF2B5EF4-FFF2-40B4-BE49-F238E27FC236}">
                <a16:creationId xmlns:a16="http://schemas.microsoft.com/office/drawing/2014/main" id="{77DFF183-24FD-DB40-9A7B-769547BFD5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6455" y="5820685"/>
            <a:ext cx="225145" cy="259783"/>
          </a:xfrm>
          <a:prstGeom prst="rect">
            <a:avLst/>
          </a:prstGeom>
        </p:spPr>
      </p:pic>
      <p:pic>
        <p:nvPicPr>
          <p:cNvPr id="4" name="Picture 3" descr="T.eps">
            <a:extLst>
              <a:ext uri="{FF2B5EF4-FFF2-40B4-BE49-F238E27FC236}">
                <a16:creationId xmlns:a16="http://schemas.microsoft.com/office/drawing/2014/main" id="{F9F20B2F-41C8-5E47-A86B-B6E0962F42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6454" y="5505958"/>
            <a:ext cx="225145" cy="259783"/>
          </a:xfrm>
          <a:prstGeom prst="rect">
            <a:avLst/>
          </a:prstGeom>
        </p:spPr>
      </p:pic>
    </p:spTree>
    <p:extLst>
      <p:ext uri="{BB962C8B-B14F-4D97-AF65-F5344CB8AC3E}">
        <p14:creationId xmlns:p14="http://schemas.microsoft.com/office/powerpoint/2010/main" val="1896305305"/>
      </p:ext>
    </p:extLst>
  </p:cSld>
  <p:clrMapOvr>
    <a:masterClrMapping/>
  </p:clrMapOvr>
</p:sld>
</file>

<file path=ppt/theme/theme1.xml><?xml version="1.0" encoding="utf-8"?>
<a:theme xmlns:a="http://schemas.openxmlformats.org/drawingml/2006/main" name="1_Office Theme">
  <a:themeElements>
    <a:clrScheme name="CSTE 1">
      <a:dk1>
        <a:srgbClr val="000000"/>
      </a:dk1>
      <a:lt1>
        <a:srgbClr val="FFFFFF"/>
      </a:lt1>
      <a:dk2>
        <a:srgbClr val="44546A"/>
      </a:dk2>
      <a:lt2>
        <a:srgbClr val="E7E6E6"/>
      </a:lt2>
      <a:accent1>
        <a:srgbClr val="7BADD3"/>
      </a:accent1>
      <a:accent2>
        <a:srgbClr val="002E6D"/>
      </a:accent2>
      <a:accent3>
        <a:srgbClr val="FCDC3E"/>
      </a:accent3>
      <a:accent4>
        <a:srgbClr val="C1C5C8"/>
      </a:accent4>
      <a:accent5>
        <a:srgbClr val="9E925E"/>
      </a:accent5>
      <a:accent6>
        <a:srgbClr val="EBE8E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07453716-4097-A34E-B89C-7BE845B6FC66}" vid="{C1DDEF94-4EED-D84D-83D5-9B3A426692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B54DF4F4DB8C34A8ED55425E27BEFDB" ma:contentTypeVersion="15" ma:contentTypeDescription="Create a new document." ma:contentTypeScope="" ma:versionID="84a508bf73806ec7332009bc7fdf9428">
  <xsd:schema xmlns:xsd="http://www.w3.org/2001/XMLSchema" xmlns:xs="http://www.w3.org/2001/XMLSchema" xmlns:p="http://schemas.microsoft.com/office/2006/metadata/properties" xmlns:ns2="8cee834a-7a4c-4b8a-8879-a0936a8e0cd0" xmlns:ns3="a7eab1f9-45c2-453d-a007-d4d706ff88d0" targetNamespace="http://schemas.microsoft.com/office/2006/metadata/properties" ma:root="true" ma:fieldsID="ee7284ea7d1f30441bd6e44a84392abb" ns2:_="" ns3:_="">
    <xsd:import namespace="8cee834a-7a4c-4b8a-8879-a0936a8e0cd0"/>
    <xsd:import namespace="a7eab1f9-45c2-453d-a007-d4d706ff88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ee834a-7a4c-4b8a-8879-a0936a8e0c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eab1f9-45c2-453d-a007-d4d706ff88d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51e9082-b9e9-49ad-9842-a431acbe33fc}" ma:internalName="TaxCatchAll" ma:showField="CatchAllData" ma:web="a7eab1f9-45c2-453d-a007-d4d706ff88d0">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cee834a-7a4c-4b8a-8879-a0936a8e0cd0">
      <Terms xmlns="http://schemas.microsoft.com/office/infopath/2007/PartnerControls"/>
    </lcf76f155ced4ddcb4097134ff3c332f>
    <TaxCatchAll xmlns="a7eab1f9-45c2-453d-a007-d4d706ff88d0" xsi:nil="true"/>
  </documentManagement>
</p:properties>
</file>

<file path=customXml/itemProps1.xml><?xml version="1.0" encoding="utf-8"?>
<ds:datastoreItem xmlns:ds="http://schemas.openxmlformats.org/officeDocument/2006/customXml" ds:itemID="{975EB6E7-F49D-4C94-938A-6FD99544CD14}">
  <ds:schemaRefs>
    <ds:schemaRef ds:uri="8cee834a-7a4c-4b8a-8879-a0936a8e0cd0"/>
    <ds:schemaRef ds:uri="a7eab1f9-45c2-453d-a007-d4d706ff88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B252A8B-073C-42DC-8A38-E4C608C67670}">
  <ds:schemaRefs>
    <ds:schemaRef ds:uri="http://schemas.microsoft.com/sharepoint/v3/contenttype/forms"/>
  </ds:schemaRefs>
</ds:datastoreItem>
</file>

<file path=customXml/itemProps3.xml><?xml version="1.0" encoding="utf-8"?>
<ds:datastoreItem xmlns:ds="http://schemas.openxmlformats.org/officeDocument/2006/customXml" ds:itemID="{44ABB629-98F8-4F41-86BE-14F70C1792D5}">
  <ds:schemaRefs>
    <ds:schemaRef ds:uri="8cee834a-7a4c-4b8a-8879-a0936a8e0cd0"/>
    <ds:schemaRef ds:uri="a7eab1f9-45c2-453d-a007-d4d706ff88d0"/>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2</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1_Office Theme</vt:lpstr>
      <vt:lpstr>PowerPoint Presentation</vt:lpstr>
      <vt:lpstr>PowerPoint Presentation</vt:lpstr>
      <vt:lpstr>DMI Stories from the Field project</vt:lpstr>
      <vt:lpstr>PowerPoint Presentation</vt:lpstr>
      <vt:lpstr>Thank you to our storytellers (so far)!</vt:lpstr>
      <vt:lpstr>PowerPoint Presentation</vt:lpstr>
      <vt:lpstr>Thank you to our storytellers (so far)!</vt:lpstr>
      <vt:lpstr>Oregon Health Authority</vt:lpstr>
      <vt:lpstr>North Carolina Department of Health and Human Services</vt:lpstr>
      <vt:lpstr>Michigan Department of Health and Human Services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Bridget Teevan</dc:creator>
  <cp:revision>1</cp:revision>
  <dcterms:created xsi:type="dcterms:W3CDTF">2023-06-05T17:55:22Z</dcterms:created>
  <dcterms:modified xsi:type="dcterms:W3CDTF">2023-06-06T16:16:01Z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0x010100AB54DF4F4DB8C34A8ED55425E27BEFDB</vt:lpwstr>
  </property>
  <property fmtid="{D5CDD505-2E9C-101B-9397-08002B2CF9AE}" pid="3" name="MediaServiceImageTags">
    <vt:lpwstr/>
  </property>
</Properties>
</file>