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Proxima Nova"/>
      <p:regular r:id="rId24"/>
      <p:bold r:id="rId25"/>
      <p:italic r:id="rId26"/>
      <p:boldItalic r:id="rId27"/>
    </p:embeddedFont>
    <p:embeddedFont>
      <p:font typeface="Open Sans ExtraBold"/>
      <p:bold r:id="rId28"/>
      <p:boldItalic r:id="rId29"/>
    </p:embeddedFont>
    <p:embeddedFont>
      <p:font typeface="Alfa Slab One"/>
      <p:regular r:id="rId30"/>
    </p:embeddedFont>
    <p:embeddedFont>
      <p:font typeface="Open Sans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ProximaNova-regular.fntdata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roximaNova-italic.fntdata"/><Relationship Id="rId25" Type="http://schemas.openxmlformats.org/officeDocument/2006/relationships/font" Target="fonts/ProximaNova-bold.fntdata"/><Relationship Id="rId28" Type="http://schemas.openxmlformats.org/officeDocument/2006/relationships/font" Target="fonts/OpenSansExtraBold-bold.fntdata"/><Relationship Id="rId27" Type="http://schemas.openxmlformats.org/officeDocument/2006/relationships/font" Target="fonts/ProximaNova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ExtraBold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-regular.fntdata"/><Relationship Id="rId30" Type="http://schemas.openxmlformats.org/officeDocument/2006/relationships/font" Target="fonts/AlfaSlabOne-regular.fntdata"/><Relationship Id="rId11" Type="http://schemas.openxmlformats.org/officeDocument/2006/relationships/slide" Target="slides/slide6.xml"/><Relationship Id="rId33" Type="http://schemas.openxmlformats.org/officeDocument/2006/relationships/font" Target="fonts/OpenSans-italic.fntdata"/><Relationship Id="rId10" Type="http://schemas.openxmlformats.org/officeDocument/2006/relationships/slide" Target="slides/slide5.xml"/><Relationship Id="rId32" Type="http://schemas.openxmlformats.org/officeDocument/2006/relationships/font" Target="fonts/OpenSans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OpenSans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22c53d66ad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22c53d66ad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template. Please make a copy/duplicate of the template before editing.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5da295e732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5da295e732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22c53d66ad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22c53d66ad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5da295e732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5da295e732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Every reporter is required to meet minimum data set prior to moving on to the next onboarding step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5da295e732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5da295e732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22c53d66ad_4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22c53d66ad_4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can specify this for each reporter so if they refuse to comply with the standard we can map accordingly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5da295e732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5da295e732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5da295e732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5da295e732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We’ve found that reporters dont always send accurate test messages so we require all test suite messages to be production or production-like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22c53d66ad_4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22c53d66ad_4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5da295e732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5da295e732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5da295e732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5da295e732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Once these metrics are met for 4 consecutive weeks manual reporting or legacy reporting may be turned off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5da295e732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5da295e73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5da295e73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5da295e73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5da295e732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5da295e732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has shortened our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5da295e732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5da295e732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volume over time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5da295e732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5da295e732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5da295e732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5da295e732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example, these messages have been marked because there is a new LOINC that our rules engine does not recognize. Our emsa team can then review the messages and determine how the system should process the messages for case management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5da295e732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25da295e732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A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rgbClr val="23A59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90F52"/>
              </a:buClr>
              <a:buSzPts val="5400"/>
              <a:buFont typeface="Open Sans ExtraBold"/>
              <a:buNone/>
              <a:defRPr sz="5400">
                <a:solidFill>
                  <a:srgbClr val="490F5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" name="Google Shape;14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3050" y="4511376"/>
            <a:ext cx="2177562" cy="54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B">
  <p:cSld name="TITLE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-25125" y="-25125"/>
            <a:ext cx="9169200" cy="3064800"/>
          </a:xfrm>
          <a:prstGeom prst="rect">
            <a:avLst/>
          </a:prstGeom>
          <a:solidFill>
            <a:srgbClr val="490F5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7" name="Google Shape;17;p3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rgbClr val="23A59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Open Sans ExtraBold"/>
              <a:buNone/>
              <a:defRPr sz="54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311700" y="35803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1" name="Google Shape;21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3050" y="4511376"/>
            <a:ext cx="2177562" cy="54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C">
  <p:cSld name="TITLE_1_1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>
            <a:off x="-25125" y="-25125"/>
            <a:ext cx="9169200" cy="3064800"/>
          </a:xfrm>
          <a:prstGeom prst="rect">
            <a:avLst/>
          </a:prstGeom>
          <a:solidFill>
            <a:srgbClr val="23A59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4" name="Google Shape;24;p4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rgbClr val="490F5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4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Open Sans ExtraBold"/>
              <a:buNone/>
              <a:defRPr sz="54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26" name="Google Shape;26;p4"/>
          <p:cNvSpPr txBox="1"/>
          <p:nvPr>
            <p:ph idx="1" type="subTitle"/>
          </p:nvPr>
        </p:nvSpPr>
        <p:spPr>
          <a:xfrm>
            <a:off x="311700" y="35803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" name="Google Shape;2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3050" y="4511376"/>
            <a:ext cx="2177562" cy="54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490F52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514800" y="134880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bg>
      <p:bgPr>
        <a:solidFill>
          <a:srgbClr val="23A595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type="title"/>
          </p:nvPr>
        </p:nvSpPr>
        <p:spPr>
          <a:xfrm>
            <a:off x="514800" y="134880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A" type="tx">
  <p:cSld name="TITLE_AND_BOD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B">
  <p:cSld name="TITLE_AND_BODY_1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3A595"/>
              </a:buClr>
              <a:buSzPts val="3000"/>
              <a:buNone/>
              <a:defRPr>
                <a:solidFill>
                  <a:srgbClr val="23A59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1" name="Google Shape;41;p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A">
  <p:cSld name="MAIN_POINT">
    <p:bg>
      <p:bgPr>
        <a:solidFill>
          <a:srgbClr val="490F52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ExtraBold"/>
              <a:buNone/>
              <a:defRPr sz="48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ExtraBold"/>
              <a:buNone/>
              <a:defRPr sz="48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ExtraBold"/>
              <a:buNone/>
              <a:defRPr sz="48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ExtraBold"/>
              <a:buNone/>
              <a:defRPr sz="48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ExtraBold"/>
              <a:buNone/>
              <a:defRPr sz="48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ExtraBold"/>
              <a:buNone/>
              <a:defRPr sz="48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ExtraBold"/>
              <a:buNone/>
              <a:defRPr sz="48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ExtraBold"/>
              <a:buNone/>
              <a:defRPr sz="48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 sz="1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buNone/>
              <a:defRPr sz="1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lvl="2">
              <a:buNone/>
              <a:defRPr sz="1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lvl="3">
              <a:buNone/>
              <a:defRPr sz="1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lvl="4">
              <a:buNone/>
              <a:defRPr sz="1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lvl="5">
              <a:buNone/>
              <a:defRPr sz="1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lvl="6">
              <a:buNone/>
              <a:defRPr sz="1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lvl="7">
              <a:buNone/>
              <a:defRPr sz="1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lvl="8">
              <a:buNone/>
              <a:defRPr sz="1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B">
  <p:cSld name="MAIN_POINT_1">
    <p:bg>
      <p:bgPr>
        <a:solidFill>
          <a:srgbClr val="23A595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ExtraBold"/>
              <a:buNone/>
              <a:defRPr sz="48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ExtraBold"/>
              <a:buNone/>
              <a:defRPr sz="48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ExtraBold"/>
              <a:buNone/>
              <a:defRPr sz="48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ExtraBold"/>
              <a:buNone/>
              <a:defRPr sz="48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ExtraBold"/>
              <a:buNone/>
              <a:defRPr sz="48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ExtraBold"/>
              <a:buNone/>
              <a:defRPr sz="48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ExtraBold"/>
              <a:buNone/>
              <a:defRPr sz="48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ExtraBold"/>
              <a:buNone/>
              <a:defRPr sz="48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buNone/>
              <a:defRPr sz="1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lvl="2" rtl="0">
              <a:buNone/>
              <a:defRPr sz="1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lvl="3" rtl="0">
              <a:buNone/>
              <a:defRPr sz="1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lvl="4" rtl="0">
              <a:buNone/>
              <a:defRPr sz="1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lvl="5" rtl="0">
              <a:buNone/>
              <a:defRPr sz="1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lvl="6" rtl="0">
              <a:buNone/>
              <a:defRPr sz="1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lvl="7" rtl="0">
              <a:buNone/>
              <a:defRPr sz="1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lvl="8" rtl="0">
              <a:buNone/>
              <a:defRPr sz="1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A">
  <p:cSld name="SECTION_TITLE_AND_DESCRIPTION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rgbClr val="490F5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4" name="Google Shape;54;p12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5" name="Google Shape;55;p12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3A595"/>
              </a:buClr>
              <a:buSzPts val="3800"/>
              <a:buNone/>
              <a:defRPr sz="3800">
                <a:solidFill>
                  <a:srgbClr val="23A59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56" name="Google Shape;56;p12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7" name="Google Shape;57;p1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1800">
                <a:solidFill>
                  <a:schemeClr val="lt1"/>
                </a:solidFill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 b="1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buNone/>
              <a:defRPr b="1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buNone/>
              <a:defRPr b="1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buNone/>
              <a:defRPr b="1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buNone/>
              <a:defRPr b="1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buNone/>
              <a:defRPr b="1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buNone/>
              <a:defRPr b="1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buNone/>
              <a:defRPr b="1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buNone/>
              <a:defRPr b="1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B">
  <p:cSld name="SECTION_TITLE_AND_DESCRIPTION_1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23A59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13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13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4" name="Google Shape;64;p1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65" name="Google Shape;65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rtl="0">
              <a:buNone/>
              <a:defRPr sz="1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lvl="2" rtl="0">
              <a:buNone/>
              <a:defRPr sz="1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lvl="3" rtl="0">
              <a:buNone/>
              <a:defRPr sz="1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lvl="4" rtl="0">
              <a:buNone/>
              <a:defRPr sz="1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lvl="5" rtl="0">
              <a:buNone/>
              <a:defRPr sz="1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lvl="6" rtl="0">
              <a:buNone/>
              <a:defRPr sz="1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lvl="7" rtl="0">
              <a:buNone/>
              <a:defRPr sz="1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lvl="8" rtl="0">
              <a:buNone/>
              <a:defRPr sz="16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A 1">
  <p:cSld name="SECTION_TITLE_AND_DESCRIPTION_2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490F5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8" name="Google Shape;68;p14"/>
          <p:cNvCxnSpPr/>
          <p:nvPr/>
        </p:nvCxnSpPr>
        <p:spPr>
          <a:xfrm>
            <a:off x="457675" y="44954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9" name="Google Shape;69;p14"/>
          <p:cNvSpPr txBox="1"/>
          <p:nvPr>
            <p:ph type="title"/>
          </p:nvPr>
        </p:nvSpPr>
        <p:spPr>
          <a:xfrm>
            <a:off x="367500" y="552650"/>
            <a:ext cx="3837000" cy="190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>
            <a:off x="495415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A 1 1">
  <p:cSld name="SECTION_TITLE_AND_DESCRIPTION_2_1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23A59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3" name="Google Shape;73;p15"/>
          <p:cNvCxnSpPr/>
          <p:nvPr/>
        </p:nvCxnSpPr>
        <p:spPr>
          <a:xfrm>
            <a:off x="457675" y="44954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4" name="Google Shape;74;p15"/>
          <p:cNvSpPr txBox="1"/>
          <p:nvPr>
            <p:ph type="title"/>
          </p:nvPr>
        </p:nvSpPr>
        <p:spPr>
          <a:xfrm>
            <a:off x="367500" y="552650"/>
            <a:ext cx="3837000" cy="190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495415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0F52"/>
              </a:buClr>
              <a:buSzPts val="1800"/>
              <a:buFont typeface="Open Sans ExtraBold"/>
              <a:buNone/>
              <a:defRPr sz="1800">
                <a:solidFill>
                  <a:srgbClr val="490F5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</a:lstStyle>
          <a:p/>
        </p:txBody>
      </p:sp>
      <p:sp>
        <p:nvSpPr>
          <p:cNvPr id="78" name="Google Shape;78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1">
  <p:cSld name="CAPTION_ONLY_2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A595"/>
              </a:buClr>
              <a:buSzPts val="1800"/>
              <a:buFont typeface="Open Sans ExtraBold"/>
              <a:buNone/>
              <a:defRPr sz="1800">
                <a:solidFill>
                  <a:srgbClr val="23A595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</a:lstStyle>
          <a:p/>
        </p:txBody>
      </p:sp>
      <p:sp>
        <p:nvSpPr>
          <p:cNvPr id="81" name="Google Shape;8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ighlight A">
  <p:cSld name="CAPTION_ONLY_1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/>
          <p:nvPr/>
        </p:nvSpPr>
        <p:spPr>
          <a:xfrm>
            <a:off x="-12600" y="4233725"/>
            <a:ext cx="9169200" cy="909900"/>
          </a:xfrm>
          <a:prstGeom prst="rect">
            <a:avLst/>
          </a:prstGeom>
          <a:solidFill>
            <a:srgbClr val="23A59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4" name="Google Shape;84;p18"/>
          <p:cNvSpPr txBox="1"/>
          <p:nvPr>
            <p:ph idx="1" type="body"/>
          </p:nvPr>
        </p:nvSpPr>
        <p:spPr>
          <a:xfrm>
            <a:off x="1572600" y="43892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 ExtraBold"/>
              <a:buNone/>
              <a:defRPr sz="18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</a:lstStyle>
          <a:p/>
        </p:txBody>
      </p:sp>
      <p:sp>
        <p:nvSpPr>
          <p:cNvPr id="85" name="Google Shape;85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ighlight B">
  <p:cSld name="CAPTION_ONLY_1_1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/>
          <p:nvPr/>
        </p:nvSpPr>
        <p:spPr>
          <a:xfrm>
            <a:off x="-12600" y="4233725"/>
            <a:ext cx="9169200" cy="909900"/>
          </a:xfrm>
          <a:prstGeom prst="rect">
            <a:avLst/>
          </a:prstGeom>
          <a:solidFill>
            <a:srgbClr val="490F5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90F5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8" name="Google Shape;88;p19"/>
          <p:cNvSpPr txBox="1"/>
          <p:nvPr>
            <p:ph idx="1" type="body"/>
          </p:nvPr>
        </p:nvSpPr>
        <p:spPr>
          <a:xfrm>
            <a:off x="1572600" y="43892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 ExtraBold"/>
              <a:buNone/>
              <a:defRPr sz="18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</a:lstStyle>
          <a:p/>
        </p:txBody>
      </p:sp>
      <p:sp>
        <p:nvSpPr>
          <p:cNvPr id="89" name="Google Shape;89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/>
          <p:nvPr>
            <p:ph hasCustomPrompt="1" type="title"/>
          </p:nvPr>
        </p:nvSpPr>
        <p:spPr>
          <a:xfrm>
            <a:off x="374500" y="225900"/>
            <a:ext cx="8520600" cy="198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3A595"/>
              </a:buClr>
              <a:buSzPts val="11000"/>
              <a:buNone/>
              <a:defRPr sz="11000">
                <a:solidFill>
                  <a:srgbClr val="23A59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2" name="Google Shape;92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3" name="Google Shape;93;p20"/>
          <p:cNvSpPr txBox="1"/>
          <p:nvPr>
            <p:ph idx="1" type="body"/>
          </p:nvPr>
        </p:nvSpPr>
        <p:spPr>
          <a:xfrm>
            <a:off x="160975" y="1892825"/>
            <a:ext cx="7450800" cy="30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193884" y="4200724"/>
            <a:ext cx="2906926" cy="72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90F52"/>
              </a:buClr>
              <a:buSzPts val="3000"/>
              <a:buFont typeface="Open Sans ExtraBold"/>
              <a:buNone/>
              <a:defRPr sz="3000">
                <a:solidFill>
                  <a:srgbClr val="490F5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Char char="●"/>
              <a:defRPr sz="1600">
                <a:latin typeface="Open Sans"/>
                <a:ea typeface="Open Sans"/>
                <a:cs typeface="Open Sans"/>
                <a:sym typeface="Open Sans"/>
              </a:defRPr>
            </a:lvl1pPr>
            <a:lvl2pPr indent="-3302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Char char="○"/>
              <a:defRPr sz="1600">
                <a:latin typeface="Open Sans"/>
                <a:ea typeface="Open Sans"/>
                <a:cs typeface="Open Sans"/>
                <a:sym typeface="Open Sans"/>
              </a:defRPr>
            </a:lvl2pPr>
            <a:lvl3pPr indent="-3302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Char char="■"/>
              <a:defRPr sz="1600">
                <a:latin typeface="Open Sans"/>
                <a:ea typeface="Open Sans"/>
                <a:cs typeface="Open Sans"/>
                <a:sym typeface="Open Sans"/>
              </a:defRPr>
            </a:lvl3pPr>
            <a:lvl4pPr indent="-3302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Char char="●"/>
              <a:defRPr sz="1600">
                <a:latin typeface="Open Sans"/>
                <a:ea typeface="Open Sans"/>
                <a:cs typeface="Open Sans"/>
                <a:sym typeface="Open Sans"/>
              </a:defRPr>
            </a:lvl4pPr>
            <a:lvl5pPr indent="-3302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Char char="○"/>
              <a:defRPr sz="1600">
                <a:latin typeface="Open Sans"/>
                <a:ea typeface="Open Sans"/>
                <a:cs typeface="Open Sans"/>
                <a:sym typeface="Open Sans"/>
              </a:defRPr>
            </a:lvl5pPr>
            <a:lvl6pPr indent="-3302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Char char="■"/>
              <a:defRPr sz="1600">
                <a:latin typeface="Open Sans"/>
                <a:ea typeface="Open Sans"/>
                <a:cs typeface="Open Sans"/>
                <a:sym typeface="Open Sans"/>
              </a:defRPr>
            </a:lvl6pPr>
            <a:lvl7pPr indent="-3302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Char char="●"/>
              <a:defRPr sz="1600">
                <a:latin typeface="Open Sans"/>
                <a:ea typeface="Open Sans"/>
                <a:cs typeface="Open Sans"/>
                <a:sym typeface="Open Sans"/>
              </a:defRPr>
            </a:lvl7pPr>
            <a:lvl8pPr indent="-3302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Char char="○"/>
              <a:defRPr sz="1600">
                <a:latin typeface="Open Sans"/>
                <a:ea typeface="Open Sans"/>
                <a:cs typeface="Open Sans"/>
                <a:sym typeface="Open Sans"/>
              </a:defRPr>
            </a:lvl8pPr>
            <a:lvl9pPr indent="-3302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Char char="■"/>
              <a:defRPr sz="16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2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Utah ELR Data Quality Assurance</a:t>
            </a:r>
            <a:endParaRPr/>
          </a:p>
        </p:txBody>
      </p:sp>
      <p:sp>
        <p:nvSpPr>
          <p:cNvPr id="101" name="Google Shape;101;p22"/>
          <p:cNvSpPr txBox="1"/>
          <p:nvPr>
            <p:ph idx="1" type="subTitle"/>
          </p:nvPr>
        </p:nvSpPr>
        <p:spPr>
          <a:xfrm>
            <a:off x="311700" y="35803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Teri Bills</a:t>
            </a:r>
            <a:br>
              <a:rPr lang="en"/>
            </a:br>
            <a:r>
              <a:rPr lang="en"/>
              <a:t>Utah Division of Population Health: Informatics Program </a:t>
            </a:r>
            <a:br>
              <a:rPr lang="en"/>
            </a:br>
            <a:r>
              <a:rPr lang="en"/>
              <a:t>Electronic Data Exchange Senior Health Informaticist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3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Continual Quality Assurance</a:t>
            </a:r>
            <a:endParaRPr/>
          </a:p>
        </p:txBody>
      </p:sp>
      <p:sp>
        <p:nvSpPr>
          <p:cNvPr id="107" name="Google Shape;107;p2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Utah DHHS Division of Population Health Informatics Program (DPHIP) performs ongoing QA throughout the lifetime of a healthcare organization’s ELR reporting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This QA is accomplished during 3 main phases: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Onboarding QA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Validation QA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Maintenance QA</a:t>
            </a:r>
            <a:endParaRPr/>
          </a:p>
        </p:txBody>
      </p:sp>
      <p:sp>
        <p:nvSpPr>
          <p:cNvPr id="108" name="Google Shape;108;p23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4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Onboarding Quality Assurance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Minimum Data Set</a:t>
            </a:r>
            <a:endParaRPr/>
          </a:p>
        </p:txBody>
      </p:sp>
      <p:sp>
        <p:nvSpPr>
          <p:cNvPr id="119" name="Google Shape;119;p25"/>
          <p:cNvSpPr txBox="1"/>
          <p:nvPr>
            <p:ph idx="1" type="body"/>
          </p:nvPr>
        </p:nvSpPr>
        <p:spPr>
          <a:xfrm>
            <a:off x="311700" y="1152475"/>
            <a:ext cx="8520600" cy="378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Utah DPHIP has identified a minimum data set required for laboratory reporting. This data set includes: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Demographic data required for case investigation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Reporting facility information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Clinician contact information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Performing laboratory information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Laboratory specimen, test, and result data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This minimum data set is regulated within Utah’s Communicable Disease Rule for electronic reporters.</a:t>
            </a:r>
            <a:endParaRPr/>
          </a:p>
        </p:txBody>
      </p:sp>
      <p:pic>
        <p:nvPicPr>
          <p:cNvPr id="120" name="Google Shape;12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6400" y="2085075"/>
            <a:ext cx="2310175" cy="148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Electronic Message Staging Area (EMSA)</a:t>
            </a:r>
            <a:endParaRPr/>
          </a:p>
        </p:txBody>
      </p:sp>
      <p:sp>
        <p:nvSpPr>
          <p:cNvPr id="126" name="Google Shape;126;p26"/>
          <p:cNvSpPr txBox="1"/>
          <p:nvPr>
            <p:ph idx="1" type="body"/>
          </p:nvPr>
        </p:nvSpPr>
        <p:spPr>
          <a:xfrm>
            <a:off x="311700" y="1152475"/>
            <a:ext cx="8485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Utah DPHIP utilizes the EpiTrax surveillance system sister program EMSA for processing of messages into our local and state EpiTrax instances.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This system maps HL7 v2 messages into a standardized XML format, allowing data elements to be translated, adjusted, or removed prior to processing into EpiTrax.</a:t>
            </a:r>
            <a:endParaRPr/>
          </a:p>
        </p:txBody>
      </p:sp>
      <p:pic>
        <p:nvPicPr>
          <p:cNvPr id="127" name="Google Shape;12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850" y="2509225"/>
            <a:ext cx="7588849" cy="263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7"/>
          <p:cNvSpPr txBox="1"/>
          <p:nvPr>
            <p:ph idx="1" type="body"/>
          </p:nvPr>
        </p:nvSpPr>
        <p:spPr>
          <a:xfrm>
            <a:off x="1572600" y="43892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HL7 v2 EMSA Mapping</a:t>
            </a:r>
            <a:endParaRPr/>
          </a:p>
        </p:txBody>
      </p:sp>
      <p:pic>
        <p:nvPicPr>
          <p:cNvPr id="133" name="Google Shape;13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50" y="606225"/>
            <a:ext cx="9053700" cy="287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7"/>
          <p:cNvSpPr/>
          <p:nvPr/>
        </p:nvSpPr>
        <p:spPr>
          <a:xfrm>
            <a:off x="5241825" y="847175"/>
            <a:ext cx="1059000" cy="2043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7"/>
          <p:cNvSpPr/>
          <p:nvPr/>
        </p:nvSpPr>
        <p:spPr>
          <a:xfrm>
            <a:off x="6777325" y="847175"/>
            <a:ext cx="2200800" cy="2043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8"/>
          <p:cNvSpPr txBox="1"/>
          <p:nvPr>
            <p:ph idx="1" type="body"/>
          </p:nvPr>
        </p:nvSpPr>
        <p:spPr>
          <a:xfrm>
            <a:off x="1572600" y="43892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Message Quality User Interface in EMSA</a:t>
            </a:r>
            <a:endParaRPr/>
          </a:p>
        </p:txBody>
      </p:sp>
      <p:pic>
        <p:nvPicPr>
          <p:cNvPr id="141" name="Google Shape;14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13" y="417150"/>
            <a:ext cx="9004775" cy="328917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8"/>
          <p:cNvSpPr/>
          <p:nvPr/>
        </p:nvSpPr>
        <p:spPr>
          <a:xfrm>
            <a:off x="136150" y="1240500"/>
            <a:ext cx="1883400" cy="506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8"/>
          <p:cNvSpPr/>
          <p:nvPr/>
        </p:nvSpPr>
        <p:spPr>
          <a:xfrm>
            <a:off x="136150" y="1769975"/>
            <a:ext cx="1716900" cy="10590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8"/>
          <p:cNvSpPr/>
          <p:nvPr/>
        </p:nvSpPr>
        <p:spPr>
          <a:xfrm>
            <a:off x="2405350" y="1701900"/>
            <a:ext cx="2284200" cy="1127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8"/>
          <p:cNvSpPr/>
          <p:nvPr/>
        </p:nvSpPr>
        <p:spPr>
          <a:xfrm>
            <a:off x="69625" y="2851750"/>
            <a:ext cx="8318700" cy="816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8"/>
          <p:cNvSpPr/>
          <p:nvPr/>
        </p:nvSpPr>
        <p:spPr>
          <a:xfrm>
            <a:off x="5355300" y="1717025"/>
            <a:ext cx="2601900" cy="10590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 Suite Data Set</a:t>
            </a:r>
            <a:endParaRPr/>
          </a:p>
        </p:txBody>
      </p:sp>
      <p:sp>
        <p:nvSpPr>
          <p:cNvPr id="152" name="Google Shape;152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</a:t>
            </a:r>
            <a:r>
              <a:rPr lang="en"/>
              <a:t>selection</a:t>
            </a:r>
            <a:r>
              <a:rPr lang="en"/>
              <a:t> of messages is required from different groupings that encompass common scenarios DPHIP encounters during reporting</a:t>
            </a:r>
            <a:endParaRPr/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Examples: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/>
              <a:t>Do cases of Hepatitis trigger liver function reports?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/>
              <a:t>Do CT/GC panels contain Chlamydia and Gonorrhea results?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/>
              <a:t>Do antimicrobial </a:t>
            </a:r>
            <a:r>
              <a:rPr lang="en"/>
              <a:t>susceptibility</a:t>
            </a:r>
            <a:r>
              <a:rPr lang="en"/>
              <a:t> panels contain an organism identification and all appropriate breakpoints?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Once all scenarios are appropriately and consistently reported the reporter is moved into validation phase.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0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Validation QA Process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Validation Process </a:t>
            </a:r>
            <a:endParaRPr/>
          </a:p>
        </p:txBody>
      </p:sp>
      <p:sp>
        <p:nvSpPr>
          <p:cNvPr id="163" name="Google Shape;163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Once a reporter’s ELR feed is moved into our production environment Utah DPHIP moves through the validation process.</a:t>
            </a:r>
            <a:endParaRPr/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Messages received are compared weekly against 4 validation metrics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/>
              <a:t>Volume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/>
              <a:t>Timeliness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/>
              <a:t>Completeness of Reporting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/>
              <a:t>Data Quality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Reporters must meet all 4 metrics for 4 consecutive weeks before legacy reporting can be stopped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/>
              <a:t>If any metric is missed the process begins again until 4 weeks in a row are accomplished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Validation Metrics</a:t>
            </a:r>
            <a:endParaRPr/>
          </a:p>
        </p:txBody>
      </p:sp>
      <p:sp>
        <p:nvSpPr>
          <p:cNvPr id="169" name="Google Shape;169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Volume</a:t>
            </a:r>
            <a:endParaRPr/>
          </a:p>
          <a:p>
            <a:pPr indent="-31496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Reporters must be able to maintain feed stability at full reporting volume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Timeliness</a:t>
            </a:r>
            <a:endParaRPr/>
          </a:p>
          <a:p>
            <a:pPr indent="-31496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Reporters must report 95% of ELR within 24 hours of test completion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Completeness of Reporting</a:t>
            </a:r>
            <a:endParaRPr/>
          </a:p>
          <a:p>
            <a:pPr indent="-31496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Reporters must ensure that all results that </a:t>
            </a:r>
            <a:r>
              <a:rPr i="1" lang="en"/>
              <a:t>should </a:t>
            </a:r>
            <a:r>
              <a:rPr lang="en"/>
              <a:t>be reported are received by Utah DPHIP</a:t>
            </a:r>
            <a:endParaRPr/>
          </a:p>
          <a:p>
            <a:pPr indent="-31496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Accomplished by comparing ELR to manual reports received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Data Quality</a:t>
            </a:r>
            <a:endParaRPr/>
          </a:p>
          <a:p>
            <a:pPr indent="-31496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Reporters must maintain minimum data set reporting with valid data quality</a:t>
            </a:r>
            <a:endParaRPr/>
          </a:p>
          <a:p>
            <a:pPr indent="-314960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Example: Date of Birth must be a valid date less than 100 yrs and greater than reported date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3"/>
          <p:cNvSpPr txBox="1"/>
          <p:nvPr>
            <p:ph idx="1" type="body"/>
          </p:nvPr>
        </p:nvSpPr>
        <p:spPr>
          <a:xfrm>
            <a:off x="1572600" y="43892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ELR Validation Process</a:t>
            </a:r>
            <a:endParaRPr/>
          </a:p>
        </p:txBody>
      </p:sp>
      <p:pic>
        <p:nvPicPr>
          <p:cNvPr id="175" name="Google Shape;17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875" y="114575"/>
            <a:ext cx="8218260" cy="408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4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Maintenance </a:t>
            </a:r>
            <a:r>
              <a:rPr lang="en"/>
              <a:t>QA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Quality Assurance Dashboard</a:t>
            </a:r>
            <a:endParaRPr/>
          </a:p>
        </p:txBody>
      </p:sp>
      <p:sp>
        <p:nvSpPr>
          <p:cNvPr id="186" name="Google Shape;186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Utah DPHIP has developed a quality assurance dashboard to assist in post-production reporter quality assurance.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This dashboard queries and compiles data from each reporter, including:</a:t>
            </a:r>
            <a:endParaRPr/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Reporter volume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Reporter timeliness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Reporter percent positivity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Reported data completeness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Reported data validity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Reporting </a:t>
            </a:r>
            <a:r>
              <a:rPr lang="en"/>
              <a:t>aberration</a:t>
            </a:r>
            <a:r>
              <a:rPr lang="en"/>
              <a:t> detection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/>
          <p:cNvSpPr txBox="1"/>
          <p:nvPr>
            <p:ph idx="1" type="body"/>
          </p:nvPr>
        </p:nvSpPr>
        <p:spPr>
          <a:xfrm>
            <a:off x="1572600" y="43892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Volume, Timeliness, and Percent Positivity</a:t>
            </a:r>
            <a:endParaRPr/>
          </a:p>
        </p:txBody>
      </p:sp>
      <p:pic>
        <p:nvPicPr>
          <p:cNvPr id="192" name="Google Shape;19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2000" y="46500"/>
            <a:ext cx="6897226" cy="414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6"/>
          <p:cNvSpPr/>
          <p:nvPr/>
        </p:nvSpPr>
        <p:spPr>
          <a:xfrm>
            <a:off x="992000" y="544600"/>
            <a:ext cx="6329700" cy="242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6"/>
          <p:cNvSpPr/>
          <p:nvPr/>
        </p:nvSpPr>
        <p:spPr>
          <a:xfrm>
            <a:off x="1058950" y="824475"/>
            <a:ext cx="680700" cy="1890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6"/>
          <p:cNvSpPr/>
          <p:nvPr/>
        </p:nvSpPr>
        <p:spPr>
          <a:xfrm>
            <a:off x="591200" y="839475"/>
            <a:ext cx="400800" cy="159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7"/>
          <p:cNvSpPr txBox="1"/>
          <p:nvPr>
            <p:ph idx="1" type="body"/>
          </p:nvPr>
        </p:nvSpPr>
        <p:spPr>
          <a:xfrm>
            <a:off x="1572600" y="43892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Completion and Validity</a:t>
            </a:r>
            <a:endParaRPr/>
          </a:p>
        </p:txBody>
      </p:sp>
      <p:pic>
        <p:nvPicPr>
          <p:cNvPr id="201" name="Google Shape;20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5063" y="52650"/>
            <a:ext cx="7093876" cy="419182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7"/>
          <p:cNvSpPr/>
          <p:nvPr/>
        </p:nvSpPr>
        <p:spPr>
          <a:xfrm>
            <a:off x="1127025" y="1482550"/>
            <a:ext cx="6906000" cy="3933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37"/>
          <p:cNvSpPr/>
          <p:nvPr/>
        </p:nvSpPr>
        <p:spPr>
          <a:xfrm>
            <a:off x="650375" y="136150"/>
            <a:ext cx="374700" cy="120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37"/>
          <p:cNvSpPr/>
          <p:nvPr/>
        </p:nvSpPr>
        <p:spPr>
          <a:xfrm>
            <a:off x="650375" y="409575"/>
            <a:ext cx="374700" cy="120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EMSA Processing</a:t>
            </a:r>
            <a:endParaRPr/>
          </a:p>
        </p:txBody>
      </p:sp>
      <p:sp>
        <p:nvSpPr>
          <p:cNvPr id="210" name="Google Shape;210;p38"/>
          <p:cNvSpPr txBox="1"/>
          <p:nvPr>
            <p:ph idx="1" type="body"/>
          </p:nvPr>
        </p:nvSpPr>
        <p:spPr>
          <a:xfrm>
            <a:off x="311700" y="1152475"/>
            <a:ext cx="8520600" cy="212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Production messages processed through EMSA are subjected to a rigorous rules engine that includes a vocabulary, validity, and new test or result reporting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98% of all messages received by EMSA are processed automatically and meet the QA requirements within the system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Messages that contain potential data quality issues are placed into “queues” for our EMSA Specialist team to review. Our electronic data exchange team can then review and correct these issues.</a:t>
            </a:r>
            <a:endParaRPr/>
          </a:p>
        </p:txBody>
      </p:sp>
      <p:pic>
        <p:nvPicPr>
          <p:cNvPr id="211" name="Google Shape;21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900" y="3153200"/>
            <a:ext cx="8955725" cy="193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8"/>
          <p:cNvSpPr/>
          <p:nvPr/>
        </p:nvSpPr>
        <p:spPr>
          <a:xfrm>
            <a:off x="2586875" y="3872750"/>
            <a:ext cx="2125500" cy="370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9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90"/>
              <a:t>Rachelle Boulton</a:t>
            </a:r>
            <a:endParaRPr sz="249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90"/>
              <a:t>Rocio Ramos</a:t>
            </a:r>
            <a:endParaRPr sz="249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90"/>
              <a:t>Emanuel Vasquez</a:t>
            </a:r>
            <a:endParaRPr sz="249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90"/>
              <a:t>Utah Electronic Data Exchange Team</a:t>
            </a:r>
            <a:endParaRPr sz="249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90"/>
              <a:t>Utah Dashboard Team</a:t>
            </a:r>
            <a:endParaRPr sz="2490"/>
          </a:p>
        </p:txBody>
      </p:sp>
      <p:sp>
        <p:nvSpPr>
          <p:cNvPr id="218" name="Google Shape;218;p39"/>
          <p:cNvSpPr txBox="1"/>
          <p:nvPr>
            <p:ph idx="1" type="subTitle"/>
          </p:nvPr>
        </p:nvSpPr>
        <p:spPr>
          <a:xfrm>
            <a:off x="311700" y="35803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rgbClr val="490F52"/>
                </a:solidFill>
              </a:rPr>
              <a:t>Acknowledgements</a:t>
            </a:r>
            <a:endParaRPr b="1" sz="3500">
              <a:solidFill>
                <a:srgbClr val="490F5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HHS 2 Color Block">
  <a:themeElements>
    <a:clrScheme name="Gameday">
      <a:dk1>
        <a:srgbClr val="490F52"/>
      </a:dk1>
      <a:lt1>
        <a:srgbClr val="FFFFFF"/>
      </a:lt1>
      <a:dk2>
        <a:srgbClr val="000000"/>
      </a:dk2>
      <a:lt2>
        <a:srgbClr val="666666"/>
      </a:lt2>
      <a:accent1>
        <a:srgbClr val="23A595"/>
      </a:accent1>
      <a:accent2>
        <a:srgbClr val="490F52"/>
      </a:accent2>
      <a:accent3>
        <a:srgbClr val="490F52"/>
      </a:accent3>
      <a:accent4>
        <a:srgbClr val="23A595"/>
      </a:accent4>
      <a:accent5>
        <a:srgbClr val="FFFFFF"/>
      </a:accent5>
      <a:accent6>
        <a:srgbClr val="FFFFFF"/>
      </a:accent6>
      <a:hlink>
        <a:srgbClr val="490F52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