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2A4_5B60819.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29D_A16ED1E3.xml" ContentType="application/vnd.ms-powerpoint.comment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omments/modernComment_288_107917DB.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omments/modernComment_289_A80921B7.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28A_9EE88D68.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comments/modernComment_28B_AB9D3D45.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4" r:id="rId5"/>
  </p:sldMasterIdLst>
  <p:notesMasterIdLst>
    <p:notesMasterId r:id="rId22"/>
  </p:notesMasterIdLst>
  <p:handoutMasterIdLst>
    <p:handoutMasterId r:id="rId23"/>
  </p:handoutMasterIdLst>
  <p:sldIdLst>
    <p:sldId id="625" r:id="rId6"/>
    <p:sldId id="676" r:id="rId7"/>
    <p:sldId id="677" r:id="rId8"/>
    <p:sldId id="669" r:id="rId9"/>
    <p:sldId id="647" r:id="rId10"/>
    <p:sldId id="648" r:id="rId11"/>
    <p:sldId id="649" r:id="rId12"/>
    <p:sldId id="570" r:id="rId13"/>
    <p:sldId id="650" r:id="rId14"/>
    <p:sldId id="662" r:id="rId15"/>
    <p:sldId id="665" r:id="rId16"/>
    <p:sldId id="655" r:id="rId17"/>
    <p:sldId id="651" r:id="rId18"/>
    <p:sldId id="652" r:id="rId19"/>
    <p:sldId id="612" r:id="rId20"/>
    <p:sldId id="504"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6CAB5B-191F-9C35-A5DF-3B9C0AC21255}" name="Miller, Michelle A (DOH)" initials="MMA(" userId="S::Michelle.Miller@doh.wa.gov::f612dccb-2a8c-42d2-bb54-3d96c0d8201f" providerId="AD"/>
  <p188:author id="{D9170D79-B5FA-97C2-6BE0-1EFCD340D070}" name="Larios, Ismene A (DOH)" initials="LIA(" userId="S::Ismene.Larios@doh.wa.gov::cf81a3c3-e634-4d47-b4ec-24a9b46e2ae3" providerId="AD"/>
  <p188:author id="{872808AA-0061-4294-1646-F6F754EDC4F4}" name="Vanderkolk, Julie (DOH)" initials="VJ(" userId="S::Julie.Vanderkolk@doh.wa.gov::ac89dcf8-4c5d-4e17-8382-41398f49e3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D96"/>
    <a:srgbClr val="A0A0A0"/>
    <a:srgbClr val="E8E8E8"/>
    <a:srgbClr val="99CCFF"/>
    <a:srgbClr val="E6E6E6"/>
    <a:srgbClr val="ECECEC"/>
    <a:srgbClr val="F5F5F5"/>
    <a:srgbClr val="EAEAEA"/>
    <a:srgbClr val="E2E2E2"/>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394" autoAdjust="0"/>
  </p:normalViewPr>
  <p:slideViewPr>
    <p:cSldViewPr snapToGrid="0">
      <p:cViewPr varScale="1">
        <p:scale>
          <a:sx n="111" d="100"/>
          <a:sy n="111" d="100"/>
        </p:scale>
        <p:origin x="534" y="96"/>
      </p:cViewPr>
      <p:guideLst>
        <p:guide orient="horz" pos="2160"/>
        <p:guide pos="384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00" d="100"/>
        <a:sy n="100" d="100"/>
      </p:scale>
      <p:origin x="0" y="-36682"/>
    </p:cViewPr>
  </p:sorterViewPr>
  <p:notesViewPr>
    <p:cSldViewPr snapToGrid="0">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er, Michelle A (DOH)" userId="f612dccb-2a8c-42d2-bb54-3d96c0d8201f" providerId="ADAL" clId="{55A21682-FAB4-4CEE-9482-0B80E7DF7795}"/>
    <pc:docChg chg="custSel modSld">
      <pc:chgData name="Miller, Michelle A (DOH)" userId="f612dccb-2a8c-42d2-bb54-3d96c0d8201f" providerId="ADAL" clId="{55A21682-FAB4-4CEE-9482-0B80E7DF7795}" dt="2023-08-31T21:02:28.960" v="6493" actId="20577"/>
      <pc:docMkLst>
        <pc:docMk/>
      </pc:docMkLst>
      <pc:sldChg chg="modNotes">
        <pc:chgData name="Miller, Michelle A (DOH)" userId="f612dccb-2a8c-42d2-bb54-3d96c0d8201f" providerId="ADAL" clId="{55A21682-FAB4-4CEE-9482-0B80E7DF7795}" dt="2023-08-31T20:40:50.703" v="3526" actId="20577"/>
        <pc:sldMkLst>
          <pc:docMk/>
          <pc:sldMk cId="3979458008" sldId="570"/>
        </pc:sldMkLst>
      </pc:sldChg>
      <pc:sldChg chg="modNotes">
        <pc:chgData name="Miller, Michelle A (DOH)" userId="f612dccb-2a8c-42d2-bb54-3d96c0d8201f" providerId="ADAL" clId="{55A21682-FAB4-4CEE-9482-0B80E7DF7795}" dt="2023-08-31T19:23:31.409" v="1430" actId="20577"/>
        <pc:sldMkLst>
          <pc:docMk/>
          <pc:sldMk cId="2391942657" sldId="647"/>
        </pc:sldMkLst>
      </pc:sldChg>
      <pc:sldChg chg="modNotes">
        <pc:chgData name="Miller, Michelle A (DOH)" userId="f612dccb-2a8c-42d2-bb54-3d96c0d8201f" providerId="ADAL" clId="{55A21682-FAB4-4CEE-9482-0B80E7DF7795}" dt="2023-08-31T19:26:05.604" v="1888" actId="20577"/>
        <pc:sldMkLst>
          <pc:docMk/>
          <pc:sldMk cId="276371419" sldId="648"/>
        </pc:sldMkLst>
      </pc:sldChg>
      <pc:sldChg chg="modNotes">
        <pc:chgData name="Miller, Michelle A (DOH)" userId="f612dccb-2a8c-42d2-bb54-3d96c0d8201f" providerId="ADAL" clId="{55A21682-FAB4-4CEE-9482-0B80E7DF7795}" dt="2023-08-31T20:59:19.801" v="6419" actId="20577"/>
        <pc:sldMkLst>
          <pc:docMk/>
          <pc:sldMk cId="2819170743" sldId="649"/>
        </pc:sldMkLst>
      </pc:sldChg>
      <pc:sldChg chg="modNotes">
        <pc:chgData name="Miller, Michelle A (DOH)" userId="f612dccb-2a8c-42d2-bb54-3d96c0d8201f" providerId="ADAL" clId="{55A21682-FAB4-4CEE-9482-0B80E7DF7795}" dt="2023-08-31T20:44:03.399" v="4269" actId="20577"/>
        <pc:sldMkLst>
          <pc:docMk/>
          <pc:sldMk cId="2666040680" sldId="650"/>
        </pc:sldMkLst>
      </pc:sldChg>
      <pc:sldChg chg="modNotes">
        <pc:chgData name="Miller, Michelle A (DOH)" userId="f612dccb-2a8c-42d2-bb54-3d96c0d8201f" providerId="ADAL" clId="{55A21682-FAB4-4CEE-9482-0B80E7DF7795}" dt="2023-08-31T21:02:28.960" v="6493" actId="20577"/>
        <pc:sldMkLst>
          <pc:docMk/>
          <pc:sldMk cId="2879208773" sldId="651"/>
        </pc:sldMkLst>
      </pc:sldChg>
      <pc:sldChg chg="modNotes">
        <pc:chgData name="Miller, Michelle A (DOH)" userId="f612dccb-2a8c-42d2-bb54-3d96c0d8201f" providerId="ADAL" clId="{55A21682-FAB4-4CEE-9482-0B80E7DF7795}" dt="2023-08-31T20:51:46.159" v="5807" actId="20577"/>
        <pc:sldMkLst>
          <pc:docMk/>
          <pc:sldMk cId="797342507" sldId="652"/>
        </pc:sldMkLst>
      </pc:sldChg>
      <pc:sldChg chg="modNotes">
        <pc:chgData name="Miller, Michelle A (DOH)" userId="f612dccb-2a8c-42d2-bb54-3d96c0d8201f" providerId="ADAL" clId="{55A21682-FAB4-4CEE-9482-0B80E7DF7795}" dt="2023-08-31T20:46:58.337" v="4772" actId="20577"/>
        <pc:sldMkLst>
          <pc:docMk/>
          <pc:sldMk cId="2093467264" sldId="655"/>
        </pc:sldMkLst>
      </pc:sldChg>
      <pc:sldChg chg="modNotes">
        <pc:chgData name="Miller, Michelle A (DOH)" userId="f612dccb-2a8c-42d2-bb54-3d96c0d8201f" providerId="ADAL" clId="{55A21682-FAB4-4CEE-9482-0B80E7DF7795}" dt="2023-08-31T20:44:37.018" v="4363" actId="20577"/>
        <pc:sldMkLst>
          <pc:docMk/>
          <pc:sldMk cId="1186169647" sldId="662"/>
        </pc:sldMkLst>
      </pc:sldChg>
      <pc:sldChg chg="modNotes">
        <pc:chgData name="Miller, Michelle A (DOH)" userId="f612dccb-2a8c-42d2-bb54-3d96c0d8201f" providerId="ADAL" clId="{55A21682-FAB4-4CEE-9482-0B80E7DF7795}" dt="2023-08-31T20:45:03.319" v="4457" actId="20577"/>
        <pc:sldMkLst>
          <pc:docMk/>
          <pc:sldMk cId="1622419727" sldId="665"/>
        </pc:sldMkLst>
      </pc:sldChg>
      <pc:sldChg chg="modNotes">
        <pc:chgData name="Miller, Michelle A (DOH)" userId="f612dccb-2a8c-42d2-bb54-3d96c0d8201f" providerId="ADAL" clId="{55A21682-FAB4-4CEE-9482-0B80E7DF7795}" dt="2023-08-31T19:22:05.427" v="1219" actId="20577"/>
        <pc:sldMkLst>
          <pc:docMk/>
          <pc:sldMk cId="2708394467" sldId="669"/>
        </pc:sldMkLst>
      </pc:sldChg>
      <pc:sldChg chg="modNotes">
        <pc:chgData name="Miller, Michelle A (DOH)" userId="f612dccb-2a8c-42d2-bb54-3d96c0d8201f" providerId="ADAL" clId="{55A21682-FAB4-4CEE-9482-0B80E7DF7795}" dt="2023-08-31T20:54:12.985" v="5887" actId="20577"/>
        <pc:sldMkLst>
          <pc:docMk/>
          <pc:sldMk cId="95815705" sldId="676"/>
        </pc:sldMkLst>
      </pc:sldChg>
      <pc:sldChg chg="modSp mod modNotes">
        <pc:chgData name="Miller, Michelle A (DOH)" userId="f612dccb-2a8c-42d2-bb54-3d96c0d8201f" providerId="ADAL" clId="{55A21682-FAB4-4CEE-9482-0B80E7DF7795}" dt="2023-08-31T20:57:17.048" v="6406" actId="20577"/>
        <pc:sldMkLst>
          <pc:docMk/>
          <pc:sldMk cId="1197783515" sldId="677"/>
        </pc:sldMkLst>
        <pc:spChg chg="mod">
          <ac:chgData name="Miller, Michelle A (DOH)" userId="f612dccb-2a8c-42d2-bb54-3d96c0d8201f" providerId="ADAL" clId="{55A21682-FAB4-4CEE-9482-0B80E7DF7795}" dt="2023-08-31T19:19:07.097" v="653" actId="20577"/>
          <ac:spMkLst>
            <pc:docMk/>
            <pc:sldMk cId="1197783515" sldId="677"/>
            <ac:spMk id="2" creationId="{8DAB3A32-E676-D828-6A4C-022DC90E4997}"/>
          </ac:spMkLst>
        </pc:spChg>
      </pc:sldChg>
    </pc:docChg>
  </pc:docChgLst>
</pc:chgInfo>
</file>

<file path=ppt/comments/modernComment_2A4_5B60819.xml><?xml version="1.0" encoding="utf-8"?>
<p188:cmLst xmlns:a="http://schemas.openxmlformats.org/drawingml/2006/main" xmlns:r="http://schemas.openxmlformats.org/officeDocument/2006/relationships" xmlns:p188="http://schemas.microsoft.com/office/powerpoint/2018/8/main">
  <p188:cm id="{5F42017A-9031-4FDB-B3C0-7E83D03205C4}" authorId="{872808AA-0061-4294-1646-F6F754EDC4F4}" status="resolved" created="2023-08-29T19:28:53.838" complete="100000">
    <ac:txMkLst xmlns:ac="http://schemas.microsoft.com/office/drawing/2013/main/command">
      <pc:docMk xmlns:pc="http://schemas.microsoft.com/office/powerpoint/2013/main/command"/>
      <pc:sldMk xmlns:pc="http://schemas.microsoft.com/office/powerpoint/2013/main/command" cId="95815705" sldId="676"/>
      <ac:spMk id="3" creationId="{D990D26B-FB5F-CBA1-858B-09620A56FF90}"/>
      <ac:txMk cp="396" len="57">
        <ac:context len="498" hash="2576101091"/>
      </ac:txMk>
    </ac:txMkLst>
    <p188:pos x="9923670" y="2165817"/>
    <p188:replyLst>
      <p188:reply id="{CFDB5A25-1CAA-4160-B7DF-4E0E1BEDDEB3}" authorId="{872808AA-0061-4294-1646-F6F754EDC4F4}" created="2023-08-29T19:29:47.158">
        <p188:txBody>
          <a:bodyPr/>
          <a:lstStyle/>
          <a:p>
            <a:r>
              <a:rPr lang="en-US"/>
              <a:t>Bullet #3 HIV and STD are absolutely in the production pathway just land in different systems from WDRS
</a:t>
            </a:r>
          </a:p>
        </p188:txBody>
      </p188:reply>
      <p188:reply id="{47A25EEB-B43E-49E5-B8A7-DE76DECB5BEE}" authorId="{872808AA-0061-4294-1646-F6F754EDC4F4}" created="2023-08-29T19:30:14.635">
        <p188:txBody>
          <a:bodyPr/>
          <a:lstStyle/>
          <a:p>
            <a:r>
              <a:rPr lang="en-US"/>
              <a:t>Bullet #4 ELR messages are processed by WELRS</a:t>
            </a:r>
          </a:p>
        </p188:txBody>
      </p188:reply>
      <p188:reply id="{7C8B3B62-74C5-4D6F-98A5-AEDCD9396DF9}" authorId="{872808AA-0061-4294-1646-F6F754EDC4F4}" created="2023-08-29T19:30:35.994">
        <p188:txBody>
          <a:bodyPr/>
          <a:lstStyle/>
          <a:p>
            <a:r>
              <a:rPr lang="en-US"/>
              <a:t>Only people who have Maven and understand the backend will know what a MIF is</a:t>
            </a:r>
          </a:p>
        </p188:txBody>
      </p188:reply>
    </p188:replyLst>
    <p188:txBody>
      <a:bodyPr/>
      <a:lstStyle/>
      <a:p>
        <a:r>
          <a:rPr lang="en-US"/>
          <a:t>Bullet #2 WDRS is the state's surveillance system for GCD, TB, Hep, blood lead</a:t>
        </a:r>
      </a:p>
    </p188:txBody>
  </p188:cm>
</p188:cmLst>
</file>

<file path=ppt/comments/modernComment_28A_9EE88D68.xml><?xml version="1.0" encoding="utf-8"?>
<p188:cmLst xmlns:a="http://schemas.openxmlformats.org/drawingml/2006/main" xmlns:r="http://schemas.openxmlformats.org/officeDocument/2006/relationships" xmlns:p188="http://schemas.microsoft.com/office/powerpoint/2018/8/main">
  <p188:cm id="{9A8B398F-D77B-4B93-B4BC-47D6B089FFCF}" authorId="{C06CAB5B-191F-9C35-A5DF-3B9C0AC21255}" status="resolved" created="2023-01-06T16:57:43.816" complete="100000">
    <pc:sldMkLst xmlns:pc="http://schemas.microsoft.com/office/powerpoint/2013/main/command">
      <pc:docMk/>
      <pc:sldMk cId="2666040680" sldId="650"/>
    </pc:sldMkLst>
    <p188:replyLst>
      <p188:reply id="{7A9F0ADE-1551-4F47-B3A1-067689A9EB46}" authorId="{C06CAB5B-191F-9C35-A5DF-3B9C0AC21255}" created="2023-01-11T18:18:41.114">
        <p188:txBody>
          <a:bodyPr/>
          <a:lstStyle/>
          <a:p>
            <a:r>
              <a:rPr lang="en-US"/>
              <a:t>Placed prior to OB process</a:t>
            </a:r>
          </a:p>
        </p188:txBody>
      </p188:reply>
    </p188:replyLst>
    <p188:txBody>
      <a:bodyPr/>
      <a:lstStyle/>
      <a:p>
        <a:r>
          <a:rPr lang="en-US"/>
          <a:t>We need to add the links to the WAC on required content and maybe even list it out on the ppt.
</a:t>
        </a:r>
      </a:p>
    </p188:txBody>
  </p188:cm>
  <p188:cm id="{143EAC73-D5CC-4B9A-8D58-69EC51CB657D}" authorId="{C06CAB5B-191F-9C35-A5DF-3B9C0AC21255}" status="resolved" created="2023-01-06T17:00:23.268" complete="100000">
    <pc:sldMkLst xmlns:pc="http://schemas.microsoft.com/office/powerpoint/2013/main/command">
      <pc:docMk/>
      <pc:sldMk cId="2666040680" sldId="650"/>
    </pc:sldMkLst>
    <p188:txBody>
      <a:bodyPr/>
      <a:lstStyle/>
      <a:p>
        <a:r>
          <a:rPr lang="en-US"/>
          <a:t>Mentioning test messages when requested by DOH, particularly around any tests we don't have results for during content validation.</a:t>
        </a:r>
      </a:p>
    </p188:txBody>
  </p188:cm>
</p188:cmLst>
</file>

<file path=ppt/comments/modernComment_28B_AB9D3D45.xml><?xml version="1.0" encoding="utf-8"?>
<p188:cmLst xmlns:a="http://schemas.openxmlformats.org/drawingml/2006/main" xmlns:r="http://schemas.openxmlformats.org/officeDocument/2006/relationships" xmlns:p188="http://schemas.microsoft.com/office/powerpoint/2018/8/main">
  <p188:cm id="{FAB63F4F-DBD5-4A2D-A912-BBBB16149E97}" authorId="{C06CAB5B-191F-9C35-A5DF-3B9C0AC21255}" created="2023-01-06T17:01:22.332">
    <pc:sldMkLst xmlns:pc="http://schemas.microsoft.com/office/powerpoint/2013/main/command">
      <pc:docMk/>
      <pc:sldMk cId="2879208773" sldId="651"/>
    </pc:sldMkLst>
    <p188:txBody>
      <a:bodyPr/>
      <a:lstStyle/>
      <a:p>
        <a:r>
          <a:rPr lang="en-US"/>
          <a:t>Change validation wording.</a:t>
        </a:r>
      </a:p>
    </p188:txBody>
  </p188:cm>
</p188:cmLst>
</file>

<file path=ppt/comments/modernComment_29D_A16ED1E3.xml><?xml version="1.0" encoding="utf-8"?>
<p188:cmLst xmlns:a="http://schemas.openxmlformats.org/drawingml/2006/main" xmlns:r="http://schemas.openxmlformats.org/officeDocument/2006/relationships" xmlns:p188="http://schemas.microsoft.com/office/powerpoint/2018/8/main">
  <p188:cm id="{925BBB6E-7868-4A04-B491-9A2E2C8155E4}" authorId="{872808AA-0061-4294-1646-F6F754EDC4F4}" status="resolved" created="2023-08-29T20:05:44.767" complete="100000">
    <pc:sldMkLst xmlns:pc="http://schemas.microsoft.com/office/powerpoint/2013/main/command">
      <pc:docMk/>
      <pc:sldMk cId="2708394467" sldId="669"/>
    </pc:sldMkLst>
    <p188:txBody>
      <a:bodyPr/>
      <a:lstStyle/>
      <a:p>
        <a:r>
          <a:rPr lang="en-US"/>
          <a:t>No one will know what ELFF is</a:t>
        </a:r>
      </a:p>
    </p188:txBody>
  </p188:cm>
</p188:cmLst>
</file>

<file path=ppt/comments/modernComment_288_107917DB.xml><?xml version="1.0" encoding="utf-8"?>
<p188:cmLst xmlns:a="http://schemas.openxmlformats.org/drawingml/2006/main" xmlns:r="http://schemas.openxmlformats.org/officeDocument/2006/relationships" xmlns:p188="http://schemas.microsoft.com/office/powerpoint/2018/8/main">
  <p188:cm id="{2CE72ACF-C037-408D-B991-45FDE8AD62F6}" authorId="{872808AA-0061-4294-1646-F6F754EDC4F4}" status="resolved" created="2023-08-29T20:06:27.298" complete="100000">
    <pc:sldMkLst xmlns:pc="http://schemas.microsoft.com/office/powerpoint/2013/main/command">
      <pc:docMk/>
      <pc:sldMk cId="276371419" sldId="648"/>
    </pc:sldMkLst>
    <p188:txBody>
      <a:bodyPr/>
      <a:lstStyle/>
      <a:p>
        <a:r>
          <a:rPr lang="en-US"/>
          <a:t>SFTP no longer exists, just MFT</a:t>
        </a:r>
      </a:p>
    </p188:txBody>
  </p188:cm>
</p188:cmLst>
</file>

<file path=ppt/comments/modernComment_289_A80921B7.xml><?xml version="1.0" encoding="utf-8"?>
<p188:cmLst xmlns:a="http://schemas.openxmlformats.org/drawingml/2006/main" xmlns:r="http://schemas.openxmlformats.org/officeDocument/2006/relationships" xmlns:p188="http://schemas.microsoft.com/office/powerpoint/2018/8/main">
  <p188:cm id="{03140976-6F9D-40F3-9EC3-1934943B4ACE}" authorId="{872808AA-0061-4294-1646-F6F754EDC4F4}" status="resolved" created="2023-08-29T20:07:12.181" complete="100000">
    <pc:sldMkLst xmlns:pc="http://schemas.microsoft.com/office/powerpoint/2013/main/command">
      <pc:docMk/>
      <pc:sldMk cId="2819170743" sldId="649"/>
    </pc:sldMkLst>
    <p188:txBody>
      <a:bodyPr/>
      <a:lstStyle/>
      <a:p>
        <a:r>
          <a:rPr lang="en-US"/>
          <a:t>Use the NIST validator and a custom validator</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pt>
    <dgm:pt modelId="{B141693E-EE8C-40DD-BF3C-C48761A4253F}">
      <dgm:prSet phldrT="[Text]"/>
      <dgm:spPr/>
      <dgm:t>
        <a:bodyPr/>
        <a:lstStyle/>
        <a:p>
          <a:r>
            <a:rPr lang="en-US" dirty="0"/>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dgm:t>
        <a:bodyPr/>
        <a:lstStyle/>
        <a:p>
          <a:r>
            <a:rPr lang="en-US" dirty="0"/>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dgm:t>
        <a:bodyPr/>
        <a:lstStyle/>
        <a:p>
          <a:r>
            <a:rPr lang="en-US" dirty="0"/>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dgm:t>
        <a:bodyPr/>
        <a:lstStyle/>
        <a:p>
          <a:r>
            <a:rPr lang="en-US" dirty="0"/>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dgm:t>
        <a:bodyPr/>
        <a:lstStyle/>
        <a:p>
          <a:r>
            <a:rPr lang="en-US" dirty="0"/>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pt>
    <dgm:pt modelId="{B141693E-EE8C-40DD-BF3C-C48761A4253F}">
      <dgm:prSet phldrT="[Text]" custT="1"/>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a:solidFill>
            <a:schemeClr val="tx1">
              <a:lumMod val="75000"/>
              <a:lumOff val="25000"/>
            </a:schemeClr>
          </a:solidFill>
        </a:ln>
      </dgm:spPr>
      <dgm:t>
        <a:bodyPr/>
        <a:lstStyle/>
        <a:p>
          <a:r>
            <a:rPr lang="en-US" sz="1800" b="1" u="sng" dirty="0">
              <a:solidFill>
                <a:schemeClr val="tx1"/>
              </a:solidFill>
            </a:rPr>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dgm:t>
        <a:bodyPr/>
        <a:lstStyle/>
        <a:p>
          <a:r>
            <a:rPr lang="en-US" dirty="0"/>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dgm:t>
        <a:bodyPr/>
        <a:lstStyle/>
        <a:p>
          <a:r>
            <a:rPr lang="en-US" dirty="0"/>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dgm:t>
        <a:bodyPr/>
        <a:lstStyle/>
        <a:p>
          <a:r>
            <a:rPr lang="en-US" dirty="0"/>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dgm:t>
        <a:bodyPr/>
        <a:lstStyle/>
        <a:p>
          <a:r>
            <a:rPr lang="en-US" dirty="0"/>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custLinFactY="-100000" custLinFactNeighborX="-15919" custLinFactNeighborY="-162566">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custLinFactY="-100000" custLinFactNeighborX="-39692" custLinFactNeighborY="-162566">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custLinFactY="-100000" custLinFactNeighborX="-66154" custLinFactNeighborY="-162566">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custLinFactY="-100000" custLinFactNeighborX="-79385" custLinFactNeighborY="-162566">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custLinFactY="-100000" custLinFactNeighborX="-83795" custLinFactNeighborY="-162566">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custLinFactY="-100000" custLinFactNeighborX="-79385" custLinFactNeighborY="-162566">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pt>
    <dgm:pt modelId="{B141693E-EE8C-40DD-BF3C-C48761A4253F}">
      <dgm:prSet phldrT="[Text]"/>
      <dgm:spPr/>
      <dgm:t>
        <a:bodyPr/>
        <a:lstStyle/>
        <a:p>
          <a:r>
            <a:rPr lang="en-US" dirty="0"/>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dgm:t>
        <a:bodyPr/>
        <a:lstStyle/>
        <a:p>
          <a:r>
            <a:rPr lang="en-US" dirty="0"/>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a:solidFill>
            <a:schemeClr val="tx1"/>
          </a:solidFill>
        </a:ln>
      </dgm:spPr>
      <dgm:t>
        <a:bodyPr/>
        <a:lstStyle/>
        <a:p>
          <a:r>
            <a:rPr lang="en-US" b="1" u="sng" dirty="0">
              <a:solidFill>
                <a:schemeClr val="tx1"/>
              </a:solidFill>
            </a:rPr>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dgm:t>
        <a:bodyPr/>
        <a:lstStyle/>
        <a:p>
          <a:r>
            <a:rPr lang="en-US" dirty="0"/>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dgm:t>
        <a:bodyPr/>
        <a:lstStyle/>
        <a:p>
          <a:r>
            <a:rPr lang="en-US" dirty="0"/>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custLinFactY="-100000" custLinFactNeighborX="61743" custLinFactNeighborY="-150282">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custLinFactY="-100000" custLinFactNeighborX="44805" custLinFactNeighborY="-152219">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custLinFactY="-100000" custLinFactNeighborX="42476" custLinFactNeighborY="-152219">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custLinFactY="-100000" custLinFactNeighborX="43799" custLinFactNeighborY="-152219">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custLinFactY="-100000" custLinFactNeighborX="27527" custLinFactNeighborY="-152219">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custLinFactX="853" custLinFactY="-100000" custLinFactNeighborX="100000" custLinFactNeighborY="-151385">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pt>
    <dgm:pt modelId="{B141693E-EE8C-40DD-BF3C-C48761A4253F}">
      <dgm:prSet phldrT="[Text]"/>
      <dgm:spPr/>
      <dgm:t>
        <a:bodyPr/>
        <a:lstStyle/>
        <a:p>
          <a:r>
            <a:rPr lang="en-US" dirty="0"/>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a:solidFill>
            <a:schemeClr val="tx1"/>
          </a:solidFill>
        </a:ln>
      </dgm:spPr>
      <dgm:t>
        <a:bodyPr/>
        <a:lstStyle/>
        <a:p>
          <a:r>
            <a:rPr lang="en-US" b="1" u="sng" dirty="0">
              <a:solidFill>
                <a:schemeClr val="tx1"/>
              </a:solidFill>
            </a:rPr>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dgm:t>
        <a:bodyPr/>
        <a:lstStyle/>
        <a:p>
          <a:r>
            <a:rPr lang="en-US" dirty="0"/>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dgm:t>
        <a:bodyPr/>
        <a:lstStyle/>
        <a:p>
          <a:r>
            <a:rPr lang="en-US" dirty="0"/>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dgm:t>
        <a:bodyPr/>
        <a:lstStyle/>
        <a:p>
          <a:r>
            <a:rPr lang="en-US" dirty="0"/>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custLinFactX="585" custLinFactY="-100000" custLinFactNeighborX="100000" custLinFactNeighborY="-165777">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custLinFactY="-100000" custLinFactNeighborX="52923" custLinFactNeighborY="-165777">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custLinFactY="-100000" custLinFactNeighborX="28312" custLinFactNeighborY="-165777">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custLinFactY="-100000" custLinFactNeighborX="-30872" custLinFactNeighborY="-165777">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custLinFactY="-100000" custLinFactNeighborX="-74975" custLinFactNeighborY="-165777">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custLinFactX="-1821" custLinFactY="-100000" custLinFactNeighborX="-100000" custLinFactNeighborY="-167025">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E86AAF-463D-4A38-A087-7A655CBBB4CC}" type="doc">
      <dgm:prSet loTypeId="urn:microsoft.com/office/officeart/2005/8/layout/chevron1" loCatId="process" qsTypeId="urn:microsoft.com/office/officeart/2005/8/quickstyle/simple1" qsCatId="simple" csTypeId="urn:microsoft.com/office/officeart/2005/8/colors/accent1_2" csCatId="accent1" phldr="1"/>
      <dgm:spPr/>
    </dgm:pt>
    <dgm:pt modelId="{275F7052-F4EB-43E0-9C02-36B288767464}">
      <dgm:prSet phldrT="[Text]"/>
      <dgm:spPr/>
      <dgm:t>
        <a:bodyPr/>
        <a:lstStyle/>
        <a:p>
          <a:r>
            <a:rPr lang="en-US" dirty="0"/>
            <a:t>Connection</a:t>
          </a:r>
        </a:p>
      </dgm:t>
    </dgm:pt>
    <dgm:pt modelId="{6257D295-C80B-413D-AC67-5B9F48536B8D}" type="parTrans" cxnId="{95BCB3C2-9A0E-497F-A8CB-9D298D42DB16}">
      <dgm:prSet/>
      <dgm:spPr/>
      <dgm:t>
        <a:bodyPr/>
        <a:lstStyle/>
        <a:p>
          <a:endParaRPr lang="en-US"/>
        </a:p>
      </dgm:t>
    </dgm:pt>
    <dgm:pt modelId="{6DDD63F0-9F88-4AD2-86AA-523494BEF592}" type="sibTrans" cxnId="{95BCB3C2-9A0E-497F-A8CB-9D298D42DB16}">
      <dgm:prSet/>
      <dgm:spPr/>
      <dgm:t>
        <a:bodyPr/>
        <a:lstStyle/>
        <a:p>
          <a:endParaRPr lang="en-US"/>
        </a:p>
      </dgm:t>
    </dgm:pt>
    <dgm:pt modelId="{E228B494-2141-4574-A219-C0CF0A6B8A04}">
      <dgm:prSet phldrT="[Text]"/>
      <dgm:spPr/>
      <dgm:t>
        <a:bodyPr/>
        <a:lstStyle/>
        <a:p>
          <a:r>
            <a:rPr lang="en-US" dirty="0"/>
            <a:t>Content Validation</a:t>
          </a:r>
        </a:p>
      </dgm:t>
    </dgm:pt>
    <dgm:pt modelId="{D472B5F3-519F-40CC-83A7-A9F7C98437B7}" type="parTrans" cxnId="{BC13C79C-1437-4790-882D-9C61C83AA9EF}">
      <dgm:prSet/>
      <dgm:spPr/>
      <dgm:t>
        <a:bodyPr/>
        <a:lstStyle/>
        <a:p>
          <a:endParaRPr lang="en-US"/>
        </a:p>
      </dgm:t>
    </dgm:pt>
    <dgm:pt modelId="{62E9CCBB-3CB5-4A8E-B0E7-B034DC0FD051}" type="sibTrans" cxnId="{BC13C79C-1437-4790-882D-9C61C83AA9EF}">
      <dgm:prSet/>
      <dgm:spPr/>
      <dgm:t>
        <a:bodyPr/>
        <a:lstStyle/>
        <a:p>
          <a:endParaRPr lang="en-US"/>
        </a:p>
      </dgm:t>
    </dgm:pt>
    <dgm:pt modelId="{2C1D8625-A0A5-45FC-8C5E-089610E693C5}">
      <dgm:prSet phldrT="[Text]"/>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a:solidFill>
            <a:schemeClr val="tx1"/>
          </a:solidFill>
        </a:ln>
      </dgm:spPr>
      <dgm:t>
        <a:bodyPr/>
        <a:lstStyle/>
        <a:p>
          <a:r>
            <a:rPr lang="en-US" b="1" u="sng" dirty="0">
              <a:solidFill>
                <a:schemeClr val="tx1"/>
              </a:solidFill>
            </a:rPr>
            <a:t>SME Validation</a:t>
          </a:r>
        </a:p>
      </dgm:t>
    </dgm:pt>
    <dgm:pt modelId="{0320BB83-33E6-4236-9EEB-6B2207E02893}" type="parTrans" cxnId="{A7629DF4-14CB-4FAC-A7D3-021D2C503097}">
      <dgm:prSet/>
      <dgm:spPr/>
      <dgm:t>
        <a:bodyPr/>
        <a:lstStyle/>
        <a:p>
          <a:endParaRPr lang="en-US"/>
        </a:p>
      </dgm:t>
    </dgm:pt>
    <dgm:pt modelId="{0BE46C18-087C-4AA5-A02E-521B20FAB70B}" type="sibTrans" cxnId="{A7629DF4-14CB-4FAC-A7D3-021D2C503097}">
      <dgm:prSet/>
      <dgm:spPr/>
      <dgm:t>
        <a:bodyPr/>
        <a:lstStyle/>
        <a:p>
          <a:endParaRPr lang="en-US"/>
        </a:p>
      </dgm:t>
    </dgm:pt>
    <dgm:pt modelId="{567909C2-6BCA-4869-8E89-04CC5224F67F}">
      <dgm:prSet phldrT="[Text]"/>
      <dgm:spPr/>
      <dgm:t>
        <a:bodyPr/>
        <a:lstStyle/>
        <a:p>
          <a:r>
            <a:rPr lang="en-US" dirty="0"/>
            <a:t>Structural Validation</a:t>
          </a:r>
        </a:p>
      </dgm:t>
    </dgm:pt>
    <dgm:pt modelId="{078B3CFD-0C51-4504-96C9-F726496DF798}" type="parTrans" cxnId="{4BF28E82-7814-41BC-976F-3F07400EE6A3}">
      <dgm:prSet/>
      <dgm:spPr/>
      <dgm:t>
        <a:bodyPr/>
        <a:lstStyle/>
        <a:p>
          <a:endParaRPr lang="en-US"/>
        </a:p>
      </dgm:t>
    </dgm:pt>
    <dgm:pt modelId="{2F60DD9F-07FE-4D57-8135-1EC9E9CE9D4A}" type="sibTrans" cxnId="{4BF28E82-7814-41BC-976F-3F07400EE6A3}">
      <dgm:prSet/>
      <dgm:spPr/>
      <dgm:t>
        <a:bodyPr/>
        <a:lstStyle/>
        <a:p>
          <a:endParaRPr lang="en-US"/>
        </a:p>
      </dgm:t>
    </dgm:pt>
    <dgm:pt modelId="{CC3A341C-131E-464E-BAD2-CD5FDB65A449}">
      <dgm:prSet phldrT="[Text]"/>
      <dgm:spPr/>
      <dgm:t>
        <a:bodyPr/>
        <a:lstStyle/>
        <a:p>
          <a:r>
            <a:rPr lang="en-US" dirty="0"/>
            <a:t>Parallel Production</a:t>
          </a:r>
        </a:p>
      </dgm:t>
    </dgm:pt>
    <dgm:pt modelId="{83095490-CA5A-4977-9ABF-82FDE6FA689B}" type="parTrans" cxnId="{42BBAD43-7016-4E6B-8563-68DFF018AA69}">
      <dgm:prSet/>
      <dgm:spPr/>
      <dgm:t>
        <a:bodyPr/>
        <a:lstStyle/>
        <a:p>
          <a:endParaRPr lang="en-US"/>
        </a:p>
      </dgm:t>
    </dgm:pt>
    <dgm:pt modelId="{8C93AEF8-E0F1-4122-9DDC-ED7C4C57796D}" type="sibTrans" cxnId="{42BBAD43-7016-4E6B-8563-68DFF018AA69}">
      <dgm:prSet/>
      <dgm:spPr/>
      <dgm:t>
        <a:bodyPr/>
        <a:lstStyle/>
        <a:p>
          <a:endParaRPr lang="en-US"/>
        </a:p>
      </dgm:t>
    </dgm:pt>
    <dgm:pt modelId="{B3DC8DBA-9DD4-4209-AF6D-17B80E208C2F}">
      <dgm:prSet phldrT="[Text]"/>
      <dgm:spPr/>
      <dgm:t>
        <a:bodyPr/>
        <a:lstStyle/>
        <a:p>
          <a:r>
            <a:rPr lang="en-US" dirty="0"/>
            <a:t>Production Support</a:t>
          </a:r>
        </a:p>
      </dgm:t>
    </dgm:pt>
    <dgm:pt modelId="{627ED9F3-CBD6-49CB-9BA4-F2C8B5CB4899}" type="parTrans" cxnId="{19CFF595-9653-4669-AF4D-81C08E3BA025}">
      <dgm:prSet/>
      <dgm:spPr/>
      <dgm:t>
        <a:bodyPr/>
        <a:lstStyle/>
        <a:p>
          <a:endParaRPr lang="en-US"/>
        </a:p>
      </dgm:t>
    </dgm:pt>
    <dgm:pt modelId="{DD1608AE-619B-43CD-88EA-A5144EBAB562}" type="sibTrans" cxnId="{19CFF595-9653-4669-AF4D-81C08E3BA025}">
      <dgm:prSet/>
      <dgm:spPr/>
      <dgm:t>
        <a:bodyPr/>
        <a:lstStyle/>
        <a:p>
          <a:endParaRPr lang="en-US"/>
        </a:p>
      </dgm:t>
    </dgm:pt>
    <dgm:pt modelId="{09086A97-DBEC-4390-8FC9-5EB30FAA404F}" type="pres">
      <dgm:prSet presAssocID="{1CE86AAF-463D-4A38-A087-7A655CBBB4CC}" presName="Name0" presStyleCnt="0">
        <dgm:presLayoutVars>
          <dgm:dir/>
          <dgm:animLvl val="lvl"/>
          <dgm:resizeHandles val="exact"/>
        </dgm:presLayoutVars>
      </dgm:prSet>
      <dgm:spPr/>
    </dgm:pt>
    <dgm:pt modelId="{DB676A9C-B4FF-49BC-BD84-0EDD542CCBC6}" type="pres">
      <dgm:prSet presAssocID="{275F7052-F4EB-43E0-9C02-36B288767464}" presName="parTxOnly" presStyleLbl="node1" presStyleIdx="0" presStyleCnt="6" custLinFactY="-100000" custLinFactNeighborX="30066" custLinFactNeighborY="-195151">
        <dgm:presLayoutVars>
          <dgm:chMax val="0"/>
          <dgm:chPref val="0"/>
          <dgm:bulletEnabled val="1"/>
        </dgm:presLayoutVars>
      </dgm:prSet>
      <dgm:spPr/>
    </dgm:pt>
    <dgm:pt modelId="{743A648A-B85C-4713-83AF-AC91ECC98890}" type="pres">
      <dgm:prSet presAssocID="{6DDD63F0-9F88-4AD2-86AA-523494BEF592}" presName="parTxOnlySpace" presStyleCnt="0"/>
      <dgm:spPr/>
    </dgm:pt>
    <dgm:pt modelId="{71806D08-03B7-4A1E-B8CF-D9FB015D9F6B}" type="pres">
      <dgm:prSet presAssocID="{567909C2-6BCA-4869-8E89-04CC5224F67F}" presName="parTxOnly" presStyleLbl="node1" presStyleIdx="1" presStyleCnt="6" custLinFactY="-100000" custLinFactNeighborX="24053" custLinFactNeighborY="-193648">
        <dgm:presLayoutVars>
          <dgm:chMax val="0"/>
          <dgm:chPref val="0"/>
          <dgm:bulletEnabled val="1"/>
        </dgm:presLayoutVars>
      </dgm:prSet>
      <dgm:spPr/>
    </dgm:pt>
    <dgm:pt modelId="{22FDB07F-D0B7-499C-937A-AC8865A5EC28}" type="pres">
      <dgm:prSet presAssocID="{2F60DD9F-07FE-4D57-8135-1EC9E9CE9D4A}" presName="parTxOnlySpace" presStyleCnt="0"/>
      <dgm:spPr/>
    </dgm:pt>
    <dgm:pt modelId="{B236DD5E-9A94-417F-94E6-D69A8039A6D7}" type="pres">
      <dgm:prSet presAssocID="{E228B494-2141-4574-A219-C0CF0A6B8A04}" presName="parTxOnly" presStyleLbl="node1" presStyleIdx="2" presStyleCnt="6" custLinFactY="-100000" custLinFactNeighborX="24053" custLinFactNeighborY="-195151">
        <dgm:presLayoutVars>
          <dgm:chMax val="0"/>
          <dgm:chPref val="0"/>
          <dgm:bulletEnabled val="1"/>
        </dgm:presLayoutVars>
      </dgm:prSet>
      <dgm:spPr/>
    </dgm:pt>
    <dgm:pt modelId="{FDDE87BB-02B1-40B7-83B0-72685EA5D60C}" type="pres">
      <dgm:prSet presAssocID="{62E9CCBB-3CB5-4A8E-B0E7-B034DC0FD051}" presName="parTxOnlySpace" presStyleCnt="0"/>
      <dgm:spPr/>
    </dgm:pt>
    <dgm:pt modelId="{D69AEABA-79CA-4C96-B53C-AF35130C7A2E}" type="pres">
      <dgm:prSet presAssocID="{2C1D8625-A0A5-45FC-8C5E-089610E693C5}" presName="parTxOnly" presStyleLbl="node1" presStyleIdx="3" presStyleCnt="6" custLinFactY="-100000" custLinFactNeighborX="-10131" custLinFactNeighborY="-195151">
        <dgm:presLayoutVars>
          <dgm:chMax val="0"/>
          <dgm:chPref val="0"/>
          <dgm:bulletEnabled val="1"/>
        </dgm:presLayoutVars>
      </dgm:prSet>
      <dgm:spPr/>
    </dgm:pt>
    <dgm:pt modelId="{F73A7A91-BAD1-469E-86CA-5791A5A03F96}" type="pres">
      <dgm:prSet presAssocID="{0BE46C18-087C-4AA5-A02E-521B20FAB70B}" presName="parTxOnlySpace" presStyleCnt="0"/>
      <dgm:spPr/>
    </dgm:pt>
    <dgm:pt modelId="{5BA00234-2E41-40FE-922B-0274630F5B7A}" type="pres">
      <dgm:prSet presAssocID="{CC3A341C-131E-464E-BAD2-CD5FDB65A449}" presName="parTxOnly" presStyleLbl="node1" presStyleIdx="4" presStyleCnt="6" custLinFactY="-100000" custLinFactNeighborX="-36079" custLinFactNeighborY="-194644">
        <dgm:presLayoutVars>
          <dgm:chMax val="0"/>
          <dgm:chPref val="0"/>
          <dgm:bulletEnabled val="1"/>
        </dgm:presLayoutVars>
      </dgm:prSet>
      <dgm:spPr/>
    </dgm:pt>
    <dgm:pt modelId="{EB2C3FB7-F8C2-45E4-B91D-4DE67F0BB552}" type="pres">
      <dgm:prSet presAssocID="{8C93AEF8-E0F1-4122-9DDC-ED7C4C57796D}" presName="parTxOnlySpace" presStyleCnt="0"/>
      <dgm:spPr/>
    </dgm:pt>
    <dgm:pt modelId="{6C05EFEA-8DBC-4A0D-B0D6-438FE03BB7A2}" type="pres">
      <dgm:prSet presAssocID="{B3DC8DBA-9DD4-4209-AF6D-17B80E208C2F}" presName="parTxOnly" presStyleLbl="node1" presStyleIdx="5" presStyleCnt="6" custLinFactY="-100000" custLinFactNeighborX="-72158" custLinFactNeighborY="-193141">
        <dgm:presLayoutVars>
          <dgm:chMax val="0"/>
          <dgm:chPref val="0"/>
          <dgm:bulletEnabled val="1"/>
        </dgm:presLayoutVars>
      </dgm:prSet>
      <dgm:spPr/>
    </dgm:pt>
  </dgm:ptLst>
  <dgm:cxnLst>
    <dgm:cxn modelId="{AE04AE17-B039-488A-9BDF-9D9D313794DB}" type="presOf" srcId="{567909C2-6BCA-4869-8E89-04CC5224F67F}" destId="{71806D08-03B7-4A1E-B8CF-D9FB015D9F6B}" srcOrd="0" destOrd="0" presId="urn:microsoft.com/office/officeart/2005/8/layout/chevron1"/>
    <dgm:cxn modelId="{AE5A821C-75E8-44EA-82A0-59ECBFE72E71}" type="presOf" srcId="{2C1D8625-A0A5-45FC-8C5E-089610E693C5}" destId="{D69AEABA-79CA-4C96-B53C-AF35130C7A2E}" srcOrd="0" destOrd="0" presId="urn:microsoft.com/office/officeart/2005/8/layout/chevron1"/>
    <dgm:cxn modelId="{42BBAD43-7016-4E6B-8563-68DFF018AA69}" srcId="{1CE86AAF-463D-4A38-A087-7A655CBBB4CC}" destId="{CC3A341C-131E-464E-BAD2-CD5FDB65A449}" srcOrd="4" destOrd="0" parTransId="{83095490-CA5A-4977-9ABF-82FDE6FA689B}" sibTransId="{8C93AEF8-E0F1-4122-9DDC-ED7C4C57796D}"/>
    <dgm:cxn modelId="{D5E8E956-1B17-479A-B31B-E2BB64864077}" type="presOf" srcId="{B3DC8DBA-9DD4-4209-AF6D-17B80E208C2F}" destId="{6C05EFEA-8DBC-4A0D-B0D6-438FE03BB7A2}" srcOrd="0" destOrd="0" presId="urn:microsoft.com/office/officeart/2005/8/layout/chevron1"/>
    <dgm:cxn modelId="{4BF28E82-7814-41BC-976F-3F07400EE6A3}" srcId="{1CE86AAF-463D-4A38-A087-7A655CBBB4CC}" destId="{567909C2-6BCA-4869-8E89-04CC5224F67F}" srcOrd="1" destOrd="0" parTransId="{078B3CFD-0C51-4504-96C9-F726496DF798}" sibTransId="{2F60DD9F-07FE-4D57-8135-1EC9E9CE9D4A}"/>
    <dgm:cxn modelId="{19CFF595-9653-4669-AF4D-81C08E3BA025}" srcId="{1CE86AAF-463D-4A38-A087-7A655CBBB4CC}" destId="{B3DC8DBA-9DD4-4209-AF6D-17B80E208C2F}" srcOrd="5" destOrd="0" parTransId="{627ED9F3-CBD6-49CB-9BA4-F2C8B5CB4899}" sibTransId="{DD1608AE-619B-43CD-88EA-A5144EBAB562}"/>
    <dgm:cxn modelId="{BC13C79C-1437-4790-882D-9C61C83AA9EF}" srcId="{1CE86AAF-463D-4A38-A087-7A655CBBB4CC}" destId="{E228B494-2141-4574-A219-C0CF0A6B8A04}" srcOrd="2" destOrd="0" parTransId="{D472B5F3-519F-40CC-83A7-A9F7C98437B7}" sibTransId="{62E9CCBB-3CB5-4A8E-B0E7-B034DC0FD051}"/>
    <dgm:cxn modelId="{D16A8BB6-082A-459A-959A-F197693782F5}" type="presOf" srcId="{E228B494-2141-4574-A219-C0CF0A6B8A04}" destId="{B236DD5E-9A94-417F-94E6-D69A8039A6D7}" srcOrd="0" destOrd="0" presId="urn:microsoft.com/office/officeart/2005/8/layout/chevron1"/>
    <dgm:cxn modelId="{95BCB3C2-9A0E-497F-A8CB-9D298D42DB16}" srcId="{1CE86AAF-463D-4A38-A087-7A655CBBB4CC}" destId="{275F7052-F4EB-43E0-9C02-36B288767464}" srcOrd="0" destOrd="0" parTransId="{6257D295-C80B-413D-AC67-5B9F48536B8D}" sibTransId="{6DDD63F0-9F88-4AD2-86AA-523494BEF592}"/>
    <dgm:cxn modelId="{B5071CCF-A89C-4FD0-8E52-B5309C858046}" type="presOf" srcId="{CC3A341C-131E-464E-BAD2-CD5FDB65A449}" destId="{5BA00234-2E41-40FE-922B-0274630F5B7A}" srcOrd="0" destOrd="0" presId="urn:microsoft.com/office/officeart/2005/8/layout/chevron1"/>
    <dgm:cxn modelId="{73CFDFF2-2B30-4D65-865E-9E8F33D1BD3B}" type="presOf" srcId="{275F7052-F4EB-43E0-9C02-36B288767464}" destId="{DB676A9C-B4FF-49BC-BD84-0EDD542CCBC6}" srcOrd="0" destOrd="0" presId="urn:microsoft.com/office/officeart/2005/8/layout/chevron1"/>
    <dgm:cxn modelId="{A7629DF4-14CB-4FAC-A7D3-021D2C503097}" srcId="{1CE86AAF-463D-4A38-A087-7A655CBBB4CC}" destId="{2C1D8625-A0A5-45FC-8C5E-089610E693C5}" srcOrd="3" destOrd="0" parTransId="{0320BB83-33E6-4236-9EEB-6B2207E02893}" sibTransId="{0BE46C18-087C-4AA5-A02E-521B20FAB70B}"/>
    <dgm:cxn modelId="{A7AAF3FC-8650-4779-BBDE-E43D8C7C3D57}" type="presOf" srcId="{1CE86AAF-463D-4A38-A087-7A655CBBB4CC}" destId="{09086A97-DBEC-4390-8FC9-5EB30FAA404F}" srcOrd="0" destOrd="0" presId="urn:microsoft.com/office/officeart/2005/8/layout/chevron1"/>
    <dgm:cxn modelId="{FE50C7CC-53E2-4FE9-94AE-0E4F4960C541}" type="presParOf" srcId="{09086A97-DBEC-4390-8FC9-5EB30FAA404F}" destId="{DB676A9C-B4FF-49BC-BD84-0EDD542CCBC6}" srcOrd="0" destOrd="0" presId="urn:microsoft.com/office/officeart/2005/8/layout/chevron1"/>
    <dgm:cxn modelId="{FFE0BF38-A795-4A94-8288-350D9A5E7A06}" type="presParOf" srcId="{09086A97-DBEC-4390-8FC9-5EB30FAA404F}" destId="{743A648A-B85C-4713-83AF-AC91ECC98890}" srcOrd="1" destOrd="0" presId="urn:microsoft.com/office/officeart/2005/8/layout/chevron1"/>
    <dgm:cxn modelId="{2B52E0D4-3F99-4DA5-B709-D25E60F6A8D1}" type="presParOf" srcId="{09086A97-DBEC-4390-8FC9-5EB30FAA404F}" destId="{71806D08-03B7-4A1E-B8CF-D9FB015D9F6B}" srcOrd="2" destOrd="0" presId="urn:microsoft.com/office/officeart/2005/8/layout/chevron1"/>
    <dgm:cxn modelId="{1B0A9359-C2BA-4DA0-BDEF-02E66FC8A228}" type="presParOf" srcId="{09086A97-DBEC-4390-8FC9-5EB30FAA404F}" destId="{22FDB07F-D0B7-499C-937A-AC8865A5EC28}" srcOrd="3" destOrd="0" presId="urn:microsoft.com/office/officeart/2005/8/layout/chevron1"/>
    <dgm:cxn modelId="{4253B6FB-F242-4F35-A376-86C2CDCB8676}" type="presParOf" srcId="{09086A97-DBEC-4390-8FC9-5EB30FAA404F}" destId="{B236DD5E-9A94-417F-94E6-D69A8039A6D7}" srcOrd="4" destOrd="0" presId="urn:microsoft.com/office/officeart/2005/8/layout/chevron1"/>
    <dgm:cxn modelId="{23E88A7D-34D5-42B6-A881-B79708152A4B}" type="presParOf" srcId="{09086A97-DBEC-4390-8FC9-5EB30FAA404F}" destId="{FDDE87BB-02B1-40B7-83B0-72685EA5D60C}" srcOrd="5" destOrd="0" presId="urn:microsoft.com/office/officeart/2005/8/layout/chevron1"/>
    <dgm:cxn modelId="{CC3E58F0-F6F8-489F-A8AC-F5A41C20E16B}" type="presParOf" srcId="{09086A97-DBEC-4390-8FC9-5EB30FAA404F}" destId="{D69AEABA-79CA-4C96-B53C-AF35130C7A2E}" srcOrd="6" destOrd="0" presId="urn:microsoft.com/office/officeart/2005/8/layout/chevron1"/>
    <dgm:cxn modelId="{ABA654F6-AD08-47EA-B59D-32128239ADC0}" type="presParOf" srcId="{09086A97-DBEC-4390-8FC9-5EB30FAA404F}" destId="{F73A7A91-BAD1-469E-86CA-5791A5A03F96}" srcOrd="7" destOrd="0" presId="urn:microsoft.com/office/officeart/2005/8/layout/chevron1"/>
    <dgm:cxn modelId="{85A19BF9-B95E-452C-8D0F-91DB3F6ECBFA}" type="presParOf" srcId="{09086A97-DBEC-4390-8FC9-5EB30FAA404F}" destId="{5BA00234-2E41-40FE-922B-0274630F5B7A}" srcOrd="8" destOrd="0" presId="urn:microsoft.com/office/officeart/2005/8/layout/chevron1"/>
    <dgm:cxn modelId="{DB136F88-467B-4E9B-9BB2-70BB4219337D}" type="presParOf" srcId="{09086A97-DBEC-4390-8FC9-5EB30FAA404F}" destId="{EB2C3FB7-F8C2-45E4-B91D-4DE67F0BB552}" srcOrd="9" destOrd="0" presId="urn:microsoft.com/office/officeart/2005/8/layout/chevron1"/>
    <dgm:cxn modelId="{EFB2FAE7-1331-435E-8576-851E42144C7C}" type="presParOf" srcId="{09086A97-DBEC-4390-8FC9-5EB30FAA404F}" destId="{6C05EFEA-8DBC-4A0D-B0D6-438FE03BB7A2}"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pt>
    <dgm:pt modelId="{B141693E-EE8C-40DD-BF3C-C48761A4253F}">
      <dgm:prSet phldrT="[Text]"/>
      <dgm:spPr/>
      <dgm:t>
        <a:bodyPr/>
        <a:lstStyle/>
        <a:p>
          <a:r>
            <a:rPr lang="en-US" dirty="0"/>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dgm:t>
        <a:bodyPr/>
        <a:lstStyle/>
        <a:p>
          <a:r>
            <a:rPr lang="en-US" dirty="0"/>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dgm:t>
        <a:bodyPr/>
        <a:lstStyle/>
        <a:p>
          <a:r>
            <a:rPr lang="en-US" dirty="0"/>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r="100000" b="100000"/>
          </a:path>
          <a:tileRect l="-100000" t="-100000"/>
        </a:gradFill>
        <a:ln>
          <a:solidFill>
            <a:schemeClr val="tx1"/>
          </a:solidFill>
        </a:ln>
      </dgm:spPr>
      <dgm:t>
        <a:bodyPr/>
        <a:lstStyle/>
        <a:p>
          <a:r>
            <a:rPr lang="en-US" b="1" u="sng" dirty="0">
              <a:solidFill>
                <a:schemeClr val="tx1"/>
              </a:solidFill>
            </a:rPr>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dgm:t>
        <a:bodyPr/>
        <a:lstStyle/>
        <a:p>
          <a:r>
            <a:rPr lang="en-US" dirty="0"/>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custLinFactY="-100000" custLinFactNeighborX="35282" custLinFactNeighborY="-165777">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custLinFactY="-100000" custLinFactNeighborX="26462" custLinFactNeighborY="-165777">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custLinFactY="-100000" custLinFactNeighborX="28312" custLinFactNeighborY="-165777">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custLinFactY="-100000" custLinFactNeighborX="8820" custLinFactNeighborY="-165777">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custLinFactY="-100000" custLinFactNeighborX="-35282" custLinFactNeighborY="-165777">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custLinFactY="-100000" custLinFactNeighborX="-61744" custLinFactNeighborY="-165524">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9B95C3-F446-498F-994D-AFE0B36B86C9}"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B141693E-EE8C-40DD-BF3C-C48761A4253F}">
      <dgm:prSet phldrT="[Text]"/>
      <dgm:spPr/>
      <dgm:t>
        <a:bodyPr/>
        <a:lstStyle/>
        <a:p>
          <a:r>
            <a:rPr lang="en-US" dirty="0"/>
            <a:t>Connection</a:t>
          </a:r>
        </a:p>
      </dgm:t>
    </dgm:pt>
    <dgm:pt modelId="{6A651624-B374-4970-8593-C8D765E59157}" type="parTrans" cxnId="{C042A070-1C6D-416E-88D6-59B89F7F68DA}">
      <dgm:prSet/>
      <dgm:spPr/>
      <dgm:t>
        <a:bodyPr/>
        <a:lstStyle/>
        <a:p>
          <a:endParaRPr lang="en-US"/>
        </a:p>
      </dgm:t>
    </dgm:pt>
    <dgm:pt modelId="{4BF3DF7F-1B11-4BD7-ABB8-8E0BD30EA274}" type="sibTrans" cxnId="{C042A070-1C6D-416E-88D6-59B89F7F68DA}">
      <dgm:prSet/>
      <dgm:spPr/>
      <dgm:t>
        <a:bodyPr/>
        <a:lstStyle/>
        <a:p>
          <a:endParaRPr lang="en-US"/>
        </a:p>
      </dgm:t>
    </dgm:pt>
    <dgm:pt modelId="{494A4499-0EC8-4F33-AABA-A77C6475F1D8}">
      <dgm:prSet phldrT="[Text]"/>
      <dgm:spPr/>
      <dgm:t>
        <a:bodyPr/>
        <a:lstStyle/>
        <a:p>
          <a:r>
            <a:rPr lang="en-US" dirty="0"/>
            <a:t>Content Validation</a:t>
          </a:r>
        </a:p>
      </dgm:t>
    </dgm:pt>
    <dgm:pt modelId="{CA30B82B-85BC-4D2A-AB75-CE318274D2F8}" type="parTrans" cxnId="{09D16BA5-5759-4C54-AA8B-71E2558D7B17}">
      <dgm:prSet/>
      <dgm:spPr/>
      <dgm:t>
        <a:bodyPr/>
        <a:lstStyle/>
        <a:p>
          <a:endParaRPr lang="en-US"/>
        </a:p>
      </dgm:t>
    </dgm:pt>
    <dgm:pt modelId="{B2EA9426-FF17-4A31-9E7F-53C7F9A92A01}" type="sibTrans" cxnId="{09D16BA5-5759-4C54-AA8B-71E2558D7B17}">
      <dgm:prSet/>
      <dgm:spPr/>
      <dgm:t>
        <a:bodyPr/>
        <a:lstStyle/>
        <a:p>
          <a:endParaRPr lang="en-US"/>
        </a:p>
      </dgm:t>
    </dgm:pt>
    <dgm:pt modelId="{3236265D-1E4B-4C90-AA42-B68D7B913296}">
      <dgm:prSet phldrT="[Text]"/>
      <dgm:spPr/>
      <dgm:t>
        <a:bodyPr/>
        <a:lstStyle/>
        <a:p>
          <a:r>
            <a:rPr lang="en-US" dirty="0"/>
            <a:t>SME Validation</a:t>
          </a:r>
        </a:p>
      </dgm:t>
    </dgm:pt>
    <dgm:pt modelId="{398EA6F3-1E43-4C43-BA92-A9E8001CB4FC}" type="parTrans" cxnId="{2A548192-BBE5-4644-9C88-9B42E0D0DD65}">
      <dgm:prSet/>
      <dgm:spPr/>
      <dgm:t>
        <a:bodyPr/>
        <a:lstStyle/>
        <a:p>
          <a:endParaRPr lang="en-US"/>
        </a:p>
      </dgm:t>
    </dgm:pt>
    <dgm:pt modelId="{8127A891-DAA0-43DD-9AAD-52221D89EC41}" type="sibTrans" cxnId="{2A548192-BBE5-4644-9C88-9B42E0D0DD65}">
      <dgm:prSet/>
      <dgm:spPr/>
      <dgm:t>
        <a:bodyPr/>
        <a:lstStyle/>
        <a:p>
          <a:endParaRPr lang="en-US"/>
        </a:p>
      </dgm:t>
    </dgm:pt>
    <dgm:pt modelId="{49372B68-1E06-4481-8F9E-2D33414B1222}">
      <dgm:prSet phldrT="[Text]"/>
      <dgm:spPr/>
      <dgm:t>
        <a:bodyPr/>
        <a:lstStyle/>
        <a:p>
          <a:r>
            <a:rPr lang="en-US" dirty="0"/>
            <a:t>Structural Validation</a:t>
          </a:r>
        </a:p>
      </dgm:t>
    </dgm:pt>
    <dgm:pt modelId="{4664943B-2FB4-4EA6-BB4E-F25688310472}" type="parTrans" cxnId="{49722853-0CEE-4FB8-A4E4-F77EC9F53406}">
      <dgm:prSet/>
      <dgm:spPr/>
      <dgm:t>
        <a:bodyPr/>
        <a:lstStyle/>
        <a:p>
          <a:endParaRPr lang="en-US"/>
        </a:p>
      </dgm:t>
    </dgm:pt>
    <dgm:pt modelId="{AE9B8F25-3EAD-4B84-80DF-275D7D9EF40A}" type="sibTrans" cxnId="{49722853-0CEE-4FB8-A4E4-F77EC9F53406}">
      <dgm:prSet/>
      <dgm:spPr/>
      <dgm:t>
        <a:bodyPr/>
        <a:lstStyle/>
        <a:p>
          <a:endParaRPr lang="en-US"/>
        </a:p>
      </dgm:t>
    </dgm:pt>
    <dgm:pt modelId="{BCB99A59-C925-45D8-BE36-2B835CF124DC}">
      <dgm:prSet phldrT="[Text]"/>
      <dgm:spPr/>
      <dgm:t>
        <a:bodyPr/>
        <a:lstStyle/>
        <a:p>
          <a:r>
            <a:rPr lang="en-US" dirty="0"/>
            <a:t>Parallel Production</a:t>
          </a:r>
        </a:p>
      </dgm:t>
    </dgm:pt>
    <dgm:pt modelId="{B3FC1A30-1A41-4E63-8E1B-D7657304B0AC}" type="parTrans" cxnId="{8BB0CAC4-E6B2-485C-9B2E-9D36D2BE6E9D}">
      <dgm:prSet/>
      <dgm:spPr/>
      <dgm:t>
        <a:bodyPr/>
        <a:lstStyle/>
        <a:p>
          <a:endParaRPr lang="en-US"/>
        </a:p>
      </dgm:t>
    </dgm:pt>
    <dgm:pt modelId="{0EFB7FEF-D488-48FB-B3E1-3C40BD9A04B9}" type="sibTrans" cxnId="{8BB0CAC4-E6B2-485C-9B2E-9D36D2BE6E9D}">
      <dgm:prSet/>
      <dgm:spPr/>
      <dgm:t>
        <a:bodyPr/>
        <a:lstStyle/>
        <a:p>
          <a:endParaRPr lang="en-US"/>
        </a:p>
      </dgm:t>
    </dgm:pt>
    <dgm:pt modelId="{D2BFDA3D-7173-4A87-A324-5CE426D47C64}">
      <dgm:prSet phldrT="[Text]"/>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a:solidFill>
            <a:schemeClr val="tx1"/>
          </a:solidFill>
        </a:ln>
      </dgm:spPr>
      <dgm:t>
        <a:bodyPr/>
        <a:lstStyle/>
        <a:p>
          <a:r>
            <a:rPr lang="en-US" b="1" u="sng" dirty="0">
              <a:solidFill>
                <a:schemeClr val="tx1"/>
              </a:solidFill>
            </a:rPr>
            <a:t>Production Support</a:t>
          </a:r>
        </a:p>
      </dgm:t>
    </dgm:pt>
    <dgm:pt modelId="{E7BEA5E5-D969-4253-A3C1-75C6A5DFC295}" type="parTrans" cxnId="{7547E356-8428-4243-AB6A-01B86040799F}">
      <dgm:prSet/>
      <dgm:spPr/>
      <dgm:t>
        <a:bodyPr/>
        <a:lstStyle/>
        <a:p>
          <a:endParaRPr lang="en-US"/>
        </a:p>
      </dgm:t>
    </dgm:pt>
    <dgm:pt modelId="{32352ECC-9A13-4F6F-9C85-3D3C651AF2D7}" type="sibTrans" cxnId="{7547E356-8428-4243-AB6A-01B86040799F}">
      <dgm:prSet/>
      <dgm:spPr/>
      <dgm:t>
        <a:bodyPr/>
        <a:lstStyle/>
        <a:p>
          <a:endParaRPr lang="en-US"/>
        </a:p>
      </dgm:t>
    </dgm:pt>
    <dgm:pt modelId="{52CF211C-2786-421C-B9CA-4911B0BB1F06}" type="pres">
      <dgm:prSet presAssocID="{FB9B95C3-F446-498F-994D-AFE0B36B86C9}" presName="Name0" presStyleCnt="0">
        <dgm:presLayoutVars>
          <dgm:dir/>
          <dgm:animLvl val="lvl"/>
          <dgm:resizeHandles val="exact"/>
        </dgm:presLayoutVars>
      </dgm:prSet>
      <dgm:spPr/>
    </dgm:pt>
    <dgm:pt modelId="{87B3F87E-5235-4DE5-B8EE-FBD001D2230B}" type="pres">
      <dgm:prSet presAssocID="{B141693E-EE8C-40DD-BF3C-C48761A4253F}" presName="parTxOnly" presStyleLbl="node1" presStyleIdx="0" presStyleCnt="6" custLinFactX="144" custLinFactY="-100000" custLinFactNeighborX="100000" custLinFactNeighborY="-165777">
        <dgm:presLayoutVars>
          <dgm:chMax val="0"/>
          <dgm:chPref val="0"/>
          <dgm:bulletEnabled val="1"/>
        </dgm:presLayoutVars>
      </dgm:prSet>
      <dgm:spPr/>
    </dgm:pt>
    <dgm:pt modelId="{FAFF4F76-3B7B-4CE2-9353-09A3E5B7DFCC}" type="pres">
      <dgm:prSet presAssocID="{4BF3DF7F-1B11-4BD7-ABB8-8E0BD30EA274}" presName="parTxOnlySpace" presStyleCnt="0"/>
      <dgm:spPr/>
    </dgm:pt>
    <dgm:pt modelId="{1469D758-1098-480C-B12D-12E6EF9307CA}" type="pres">
      <dgm:prSet presAssocID="{49372B68-1E06-4481-8F9E-2D33414B1222}" presName="parTxOnly" presStyleLbl="node1" presStyleIdx="1" presStyleCnt="6" custLinFactY="-100000" custLinFactNeighborX="74974" custLinFactNeighborY="-165777">
        <dgm:presLayoutVars>
          <dgm:chMax val="0"/>
          <dgm:chPref val="0"/>
          <dgm:bulletEnabled val="1"/>
        </dgm:presLayoutVars>
      </dgm:prSet>
      <dgm:spPr/>
    </dgm:pt>
    <dgm:pt modelId="{BAB6AA78-B1B2-4F0E-9BAA-086C700AC11A}" type="pres">
      <dgm:prSet presAssocID="{AE9B8F25-3EAD-4B84-80DF-275D7D9EF40A}" presName="parTxOnlySpace" presStyleCnt="0"/>
      <dgm:spPr/>
    </dgm:pt>
    <dgm:pt modelId="{56301D02-8BE9-4F51-BC96-B9E6F592AC06}" type="pres">
      <dgm:prSet presAssocID="{494A4499-0EC8-4F33-AABA-A77C6475F1D8}" presName="parTxOnly" presStyleLbl="node1" presStyleIdx="2" presStyleCnt="6" custLinFactY="-100000" custLinFactNeighborX="28312" custLinFactNeighborY="-165777">
        <dgm:presLayoutVars>
          <dgm:chMax val="0"/>
          <dgm:chPref val="0"/>
          <dgm:bulletEnabled val="1"/>
        </dgm:presLayoutVars>
      </dgm:prSet>
      <dgm:spPr/>
    </dgm:pt>
    <dgm:pt modelId="{39730D5A-6B0E-42BC-9FFE-6D435F998AB8}" type="pres">
      <dgm:prSet presAssocID="{B2EA9426-FF17-4A31-9E7F-53C7F9A92A01}" presName="parTxOnlySpace" presStyleCnt="0"/>
      <dgm:spPr/>
    </dgm:pt>
    <dgm:pt modelId="{43F37360-DECE-4FB2-B7E9-C8F73BC23B73}" type="pres">
      <dgm:prSet presAssocID="{3236265D-1E4B-4C90-AA42-B68D7B913296}" presName="parTxOnly" presStyleLbl="node1" presStyleIdx="3" presStyleCnt="6" custLinFactY="-100000" custLinFactNeighborY="-165777">
        <dgm:presLayoutVars>
          <dgm:chMax val="0"/>
          <dgm:chPref val="0"/>
          <dgm:bulletEnabled val="1"/>
        </dgm:presLayoutVars>
      </dgm:prSet>
      <dgm:spPr/>
    </dgm:pt>
    <dgm:pt modelId="{FF5A5BC1-AD96-4FAB-86BF-0E12406205AE}" type="pres">
      <dgm:prSet presAssocID="{8127A891-DAA0-43DD-9AAD-52221D89EC41}" presName="parTxOnlySpace" presStyleCnt="0"/>
      <dgm:spPr/>
    </dgm:pt>
    <dgm:pt modelId="{13510FE6-957B-4BA4-B1B9-350E92997048}" type="pres">
      <dgm:prSet presAssocID="{BCB99A59-C925-45D8-BE36-2B835CF124DC}" presName="parTxOnly" presStyleLbl="node1" presStyleIdx="4" presStyleCnt="6" custLinFactY="-100000" custLinFactNeighborX="-40427" custLinFactNeighborY="-165777">
        <dgm:presLayoutVars>
          <dgm:chMax val="0"/>
          <dgm:chPref val="0"/>
          <dgm:bulletEnabled val="1"/>
        </dgm:presLayoutVars>
      </dgm:prSet>
      <dgm:spPr/>
    </dgm:pt>
    <dgm:pt modelId="{9DAF1BFF-0CB6-487D-B719-28E22D389070}" type="pres">
      <dgm:prSet presAssocID="{0EFB7FEF-D488-48FB-B3E1-3C40BD9A04B9}" presName="parTxOnlySpace" presStyleCnt="0"/>
      <dgm:spPr/>
    </dgm:pt>
    <dgm:pt modelId="{2068DFEF-970B-4A9E-A574-62ACCD5B4715}" type="pres">
      <dgm:prSet presAssocID="{D2BFDA3D-7173-4A87-A324-5CE426D47C64}" presName="parTxOnly" presStyleLbl="node1" presStyleIdx="5" presStyleCnt="6" custLinFactY="-100000" custLinFactNeighborX="-64285" custLinFactNeighborY="-165777">
        <dgm:presLayoutVars>
          <dgm:chMax val="0"/>
          <dgm:chPref val="0"/>
          <dgm:bulletEnabled val="1"/>
        </dgm:presLayoutVars>
      </dgm:prSet>
      <dgm:spPr/>
    </dgm:pt>
  </dgm:ptLst>
  <dgm:cxnLst>
    <dgm:cxn modelId="{8C99DE1A-5775-4B6A-A1CB-E4A6020EF33F}" type="presOf" srcId="{3236265D-1E4B-4C90-AA42-B68D7B913296}" destId="{43F37360-DECE-4FB2-B7E9-C8F73BC23B73}" srcOrd="0" destOrd="0" presId="urn:microsoft.com/office/officeart/2005/8/layout/chevron1"/>
    <dgm:cxn modelId="{57A58E29-6354-4821-98A3-008CD01D29C1}" type="presOf" srcId="{49372B68-1E06-4481-8F9E-2D33414B1222}" destId="{1469D758-1098-480C-B12D-12E6EF9307CA}" srcOrd="0" destOrd="0" presId="urn:microsoft.com/office/officeart/2005/8/layout/chevron1"/>
    <dgm:cxn modelId="{0E2CA03C-26A3-4C15-B1FE-E31D3FCBFF00}" type="presOf" srcId="{FB9B95C3-F446-498F-994D-AFE0B36B86C9}" destId="{52CF211C-2786-421C-B9CA-4911B0BB1F06}" srcOrd="0" destOrd="0" presId="urn:microsoft.com/office/officeart/2005/8/layout/chevron1"/>
    <dgm:cxn modelId="{C042A070-1C6D-416E-88D6-59B89F7F68DA}" srcId="{FB9B95C3-F446-498F-994D-AFE0B36B86C9}" destId="{B141693E-EE8C-40DD-BF3C-C48761A4253F}" srcOrd="0" destOrd="0" parTransId="{6A651624-B374-4970-8593-C8D765E59157}" sibTransId="{4BF3DF7F-1B11-4BD7-ABB8-8E0BD30EA274}"/>
    <dgm:cxn modelId="{49722853-0CEE-4FB8-A4E4-F77EC9F53406}" srcId="{FB9B95C3-F446-498F-994D-AFE0B36B86C9}" destId="{49372B68-1E06-4481-8F9E-2D33414B1222}" srcOrd="1" destOrd="0" parTransId="{4664943B-2FB4-4EA6-BB4E-F25688310472}" sibTransId="{AE9B8F25-3EAD-4B84-80DF-275D7D9EF40A}"/>
    <dgm:cxn modelId="{7547E356-8428-4243-AB6A-01B86040799F}" srcId="{FB9B95C3-F446-498F-994D-AFE0B36B86C9}" destId="{D2BFDA3D-7173-4A87-A324-5CE426D47C64}" srcOrd="5" destOrd="0" parTransId="{E7BEA5E5-D969-4253-A3C1-75C6A5DFC295}" sibTransId="{32352ECC-9A13-4F6F-9C85-3D3C651AF2D7}"/>
    <dgm:cxn modelId="{95A86E57-53BE-4912-8B53-D60931BB02FD}" type="presOf" srcId="{B141693E-EE8C-40DD-BF3C-C48761A4253F}" destId="{87B3F87E-5235-4DE5-B8EE-FBD001D2230B}" srcOrd="0" destOrd="0" presId="urn:microsoft.com/office/officeart/2005/8/layout/chevron1"/>
    <dgm:cxn modelId="{2A548192-BBE5-4644-9C88-9B42E0D0DD65}" srcId="{FB9B95C3-F446-498F-994D-AFE0B36B86C9}" destId="{3236265D-1E4B-4C90-AA42-B68D7B913296}" srcOrd="3" destOrd="0" parTransId="{398EA6F3-1E43-4C43-BA92-A9E8001CB4FC}" sibTransId="{8127A891-DAA0-43DD-9AAD-52221D89EC41}"/>
    <dgm:cxn modelId="{09D16BA5-5759-4C54-AA8B-71E2558D7B17}" srcId="{FB9B95C3-F446-498F-994D-AFE0B36B86C9}" destId="{494A4499-0EC8-4F33-AABA-A77C6475F1D8}" srcOrd="2" destOrd="0" parTransId="{CA30B82B-85BC-4D2A-AB75-CE318274D2F8}" sibTransId="{B2EA9426-FF17-4A31-9E7F-53C7F9A92A01}"/>
    <dgm:cxn modelId="{DF423CBD-B42F-4B40-8AA4-3FD1FF08BAD1}" type="presOf" srcId="{D2BFDA3D-7173-4A87-A324-5CE426D47C64}" destId="{2068DFEF-970B-4A9E-A574-62ACCD5B4715}" srcOrd="0" destOrd="0" presId="urn:microsoft.com/office/officeart/2005/8/layout/chevron1"/>
    <dgm:cxn modelId="{1F99B3BD-F43F-41BF-B548-73C3D5996D94}" type="presOf" srcId="{494A4499-0EC8-4F33-AABA-A77C6475F1D8}" destId="{56301D02-8BE9-4F51-BC96-B9E6F592AC06}" srcOrd="0" destOrd="0" presId="urn:microsoft.com/office/officeart/2005/8/layout/chevron1"/>
    <dgm:cxn modelId="{5451C9C3-3CAC-4BD0-B855-66D6C2579977}" type="presOf" srcId="{BCB99A59-C925-45D8-BE36-2B835CF124DC}" destId="{13510FE6-957B-4BA4-B1B9-350E92997048}" srcOrd="0" destOrd="0" presId="urn:microsoft.com/office/officeart/2005/8/layout/chevron1"/>
    <dgm:cxn modelId="{8BB0CAC4-E6B2-485C-9B2E-9D36D2BE6E9D}" srcId="{FB9B95C3-F446-498F-994D-AFE0B36B86C9}" destId="{BCB99A59-C925-45D8-BE36-2B835CF124DC}" srcOrd="4" destOrd="0" parTransId="{B3FC1A30-1A41-4E63-8E1B-D7657304B0AC}" sibTransId="{0EFB7FEF-D488-48FB-B3E1-3C40BD9A04B9}"/>
    <dgm:cxn modelId="{7D6D92BD-DDC4-44C8-9BFB-3C85AD5350AA}" type="presParOf" srcId="{52CF211C-2786-421C-B9CA-4911B0BB1F06}" destId="{87B3F87E-5235-4DE5-B8EE-FBD001D2230B}" srcOrd="0" destOrd="0" presId="urn:microsoft.com/office/officeart/2005/8/layout/chevron1"/>
    <dgm:cxn modelId="{1108A0F5-6AAB-454C-A61A-923DB4A7951E}" type="presParOf" srcId="{52CF211C-2786-421C-B9CA-4911B0BB1F06}" destId="{FAFF4F76-3B7B-4CE2-9353-09A3E5B7DFCC}" srcOrd="1" destOrd="0" presId="urn:microsoft.com/office/officeart/2005/8/layout/chevron1"/>
    <dgm:cxn modelId="{D442893C-AB21-4C17-B740-F0BEC078B7A1}" type="presParOf" srcId="{52CF211C-2786-421C-B9CA-4911B0BB1F06}" destId="{1469D758-1098-480C-B12D-12E6EF9307CA}" srcOrd="2" destOrd="0" presId="urn:microsoft.com/office/officeart/2005/8/layout/chevron1"/>
    <dgm:cxn modelId="{FAF1DAE5-87FE-4489-8B30-EDDFE8D93573}" type="presParOf" srcId="{52CF211C-2786-421C-B9CA-4911B0BB1F06}" destId="{BAB6AA78-B1B2-4F0E-9BAA-086C700AC11A}" srcOrd="3" destOrd="0" presId="urn:microsoft.com/office/officeart/2005/8/layout/chevron1"/>
    <dgm:cxn modelId="{0A48ECE5-A42A-4D60-AE02-20E1D9AF49A2}" type="presParOf" srcId="{52CF211C-2786-421C-B9CA-4911B0BB1F06}" destId="{56301D02-8BE9-4F51-BC96-B9E6F592AC06}" srcOrd="4" destOrd="0" presId="urn:microsoft.com/office/officeart/2005/8/layout/chevron1"/>
    <dgm:cxn modelId="{BE89C9D8-F00B-4701-B19E-438790EC19BA}" type="presParOf" srcId="{52CF211C-2786-421C-B9CA-4911B0BB1F06}" destId="{39730D5A-6B0E-42BC-9FFE-6D435F998AB8}" srcOrd="5" destOrd="0" presId="urn:microsoft.com/office/officeart/2005/8/layout/chevron1"/>
    <dgm:cxn modelId="{7E1801EB-7FE2-4799-AA62-84A2D3F8689C}" type="presParOf" srcId="{52CF211C-2786-421C-B9CA-4911B0BB1F06}" destId="{43F37360-DECE-4FB2-B7E9-C8F73BC23B73}" srcOrd="6" destOrd="0" presId="urn:microsoft.com/office/officeart/2005/8/layout/chevron1"/>
    <dgm:cxn modelId="{29792881-3660-4AD2-AD6C-541433D522EC}" type="presParOf" srcId="{52CF211C-2786-421C-B9CA-4911B0BB1F06}" destId="{FF5A5BC1-AD96-4FAB-86BF-0E12406205AE}" srcOrd="7" destOrd="0" presId="urn:microsoft.com/office/officeart/2005/8/layout/chevron1"/>
    <dgm:cxn modelId="{FAF763AA-1BD8-43C9-845D-6F872EE4CE2A}" type="presParOf" srcId="{52CF211C-2786-421C-B9CA-4911B0BB1F06}" destId="{13510FE6-957B-4BA4-B1B9-350E92997048}" srcOrd="8" destOrd="0" presId="urn:microsoft.com/office/officeart/2005/8/layout/chevron1"/>
    <dgm:cxn modelId="{73F3AAC4-E6F5-4822-9F5A-7CACD3741895}" type="presParOf" srcId="{52CF211C-2786-421C-B9CA-4911B0BB1F06}" destId="{9DAF1BFF-0CB6-487D-B719-28E22D389070}" srcOrd="9" destOrd="0" presId="urn:microsoft.com/office/officeart/2005/8/layout/chevron1"/>
    <dgm:cxn modelId="{15BF765C-2648-4FF2-81A7-2EFF999FFF5E}" type="presParOf" srcId="{52CF211C-2786-421C-B9CA-4911B0BB1F06}" destId="{2068DFEF-970B-4A9E-A574-62ACCD5B4715}" srcOrd="1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5411"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Connection</a:t>
          </a:r>
        </a:p>
      </dsp:txBody>
      <dsp:txXfrm>
        <a:off x="408002" y="1680488"/>
        <a:ext cx="1207775" cy="805182"/>
      </dsp:txXfrm>
    </dsp:sp>
    <dsp:sp modelId="{1469D758-1098-480C-B12D-12E6EF9307CA}">
      <dsp:nvSpPr>
        <dsp:cNvPr id="0" name=""/>
        <dsp:cNvSpPr/>
      </dsp:nvSpPr>
      <dsp:spPr>
        <a:xfrm>
          <a:off x="1817072"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Structural Validation</a:t>
          </a:r>
        </a:p>
      </dsp:txBody>
      <dsp:txXfrm>
        <a:off x="2219663" y="1680488"/>
        <a:ext cx="1207775" cy="805182"/>
      </dsp:txXfrm>
    </dsp:sp>
    <dsp:sp modelId="{56301D02-8BE9-4F51-BC96-B9E6F592AC06}">
      <dsp:nvSpPr>
        <dsp:cNvPr id="0" name=""/>
        <dsp:cNvSpPr/>
      </dsp:nvSpPr>
      <dsp:spPr>
        <a:xfrm>
          <a:off x="3628734"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Content Validation</a:t>
          </a:r>
        </a:p>
      </dsp:txBody>
      <dsp:txXfrm>
        <a:off x="4031325" y="1680488"/>
        <a:ext cx="1207775" cy="805182"/>
      </dsp:txXfrm>
    </dsp:sp>
    <dsp:sp modelId="{43F37360-DECE-4FB2-B7E9-C8F73BC23B73}">
      <dsp:nvSpPr>
        <dsp:cNvPr id="0" name=""/>
        <dsp:cNvSpPr/>
      </dsp:nvSpPr>
      <dsp:spPr>
        <a:xfrm>
          <a:off x="5440396"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SME Validation</a:t>
          </a:r>
        </a:p>
      </dsp:txBody>
      <dsp:txXfrm>
        <a:off x="5842987" y="1680488"/>
        <a:ext cx="1207775" cy="805182"/>
      </dsp:txXfrm>
    </dsp:sp>
    <dsp:sp modelId="{13510FE6-957B-4BA4-B1B9-350E92997048}">
      <dsp:nvSpPr>
        <dsp:cNvPr id="0" name=""/>
        <dsp:cNvSpPr/>
      </dsp:nvSpPr>
      <dsp:spPr>
        <a:xfrm>
          <a:off x="7252057"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Parallel Production</a:t>
          </a:r>
        </a:p>
      </dsp:txBody>
      <dsp:txXfrm>
        <a:off x="7654648" y="1680488"/>
        <a:ext cx="1207775" cy="805182"/>
      </dsp:txXfrm>
    </dsp:sp>
    <dsp:sp modelId="{2068DFEF-970B-4A9E-A574-62ACCD5B4715}">
      <dsp:nvSpPr>
        <dsp:cNvPr id="0" name=""/>
        <dsp:cNvSpPr/>
      </dsp:nvSpPr>
      <dsp:spPr>
        <a:xfrm>
          <a:off x="9063719" y="1680488"/>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Production Support</a:t>
          </a:r>
        </a:p>
      </dsp:txBody>
      <dsp:txXfrm>
        <a:off x="9466310" y="1680488"/>
        <a:ext cx="1207775" cy="805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0" y="0"/>
          <a:ext cx="2012957" cy="805182"/>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Connection</a:t>
          </a:r>
        </a:p>
      </dsp:txBody>
      <dsp:txXfrm>
        <a:off x="402591" y="0"/>
        <a:ext cx="1207775" cy="805182"/>
      </dsp:txXfrm>
    </dsp:sp>
    <dsp:sp modelId="{1469D758-1098-480C-B12D-12E6EF9307CA}">
      <dsp:nvSpPr>
        <dsp:cNvPr id="0" name=""/>
        <dsp:cNvSpPr/>
      </dsp:nvSpPr>
      <dsp:spPr>
        <a:xfrm>
          <a:off x="1737174"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Structural Validation</a:t>
          </a:r>
        </a:p>
      </dsp:txBody>
      <dsp:txXfrm>
        <a:off x="2139765" y="0"/>
        <a:ext cx="1207775" cy="805182"/>
      </dsp:txXfrm>
    </dsp:sp>
    <dsp:sp modelId="{56301D02-8BE9-4F51-BC96-B9E6F592AC06}">
      <dsp:nvSpPr>
        <dsp:cNvPr id="0" name=""/>
        <dsp:cNvSpPr/>
      </dsp:nvSpPr>
      <dsp:spPr>
        <a:xfrm>
          <a:off x="3495569"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Content Validation</a:t>
          </a:r>
        </a:p>
      </dsp:txBody>
      <dsp:txXfrm>
        <a:off x="3898160" y="0"/>
        <a:ext cx="1207775" cy="805182"/>
      </dsp:txXfrm>
    </dsp:sp>
    <dsp:sp modelId="{43F37360-DECE-4FB2-B7E9-C8F73BC23B73}">
      <dsp:nvSpPr>
        <dsp:cNvPr id="0" name=""/>
        <dsp:cNvSpPr/>
      </dsp:nvSpPr>
      <dsp:spPr>
        <a:xfrm>
          <a:off x="5280597"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SME Validation</a:t>
          </a:r>
        </a:p>
      </dsp:txBody>
      <dsp:txXfrm>
        <a:off x="5683188" y="0"/>
        <a:ext cx="1207775" cy="805182"/>
      </dsp:txXfrm>
    </dsp:sp>
    <dsp:sp modelId="{13510FE6-957B-4BA4-B1B9-350E92997048}">
      <dsp:nvSpPr>
        <dsp:cNvPr id="0" name=""/>
        <dsp:cNvSpPr/>
      </dsp:nvSpPr>
      <dsp:spPr>
        <a:xfrm>
          <a:off x="7083382"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Parallel Production</a:t>
          </a:r>
        </a:p>
      </dsp:txBody>
      <dsp:txXfrm>
        <a:off x="7485973" y="0"/>
        <a:ext cx="1207775" cy="805182"/>
      </dsp:txXfrm>
    </dsp:sp>
    <dsp:sp modelId="{2068DFEF-970B-4A9E-A574-62ACCD5B4715}">
      <dsp:nvSpPr>
        <dsp:cNvPr id="0" name=""/>
        <dsp:cNvSpPr/>
      </dsp:nvSpPr>
      <dsp:spPr>
        <a:xfrm>
          <a:off x="8903920"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Production Support</a:t>
          </a:r>
        </a:p>
      </dsp:txBody>
      <dsp:txXfrm>
        <a:off x="9306511" y="0"/>
        <a:ext cx="1207775" cy="8051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135515" y="0"/>
          <a:ext cx="2103259" cy="8413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Connection</a:t>
          </a:r>
        </a:p>
      </dsp:txBody>
      <dsp:txXfrm>
        <a:off x="556167" y="0"/>
        <a:ext cx="1261956" cy="841303"/>
      </dsp:txXfrm>
    </dsp:sp>
    <dsp:sp modelId="{1469D758-1098-480C-B12D-12E6EF9307CA}">
      <dsp:nvSpPr>
        <dsp:cNvPr id="0" name=""/>
        <dsp:cNvSpPr/>
      </dsp:nvSpPr>
      <dsp:spPr>
        <a:xfrm>
          <a:off x="1992824" y="0"/>
          <a:ext cx="2103259" cy="841303"/>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b="1" u="sng" kern="1200" dirty="0">
              <a:solidFill>
                <a:schemeClr val="tx1"/>
              </a:solidFill>
            </a:rPr>
            <a:t>Structural Validation</a:t>
          </a:r>
        </a:p>
      </dsp:txBody>
      <dsp:txXfrm>
        <a:off x="2413476" y="0"/>
        <a:ext cx="1261956" cy="841303"/>
      </dsp:txXfrm>
    </dsp:sp>
    <dsp:sp modelId="{56301D02-8BE9-4F51-BC96-B9E6F592AC06}">
      <dsp:nvSpPr>
        <dsp:cNvPr id="0" name=""/>
        <dsp:cNvSpPr/>
      </dsp:nvSpPr>
      <dsp:spPr>
        <a:xfrm>
          <a:off x="3880859" y="0"/>
          <a:ext cx="2103259" cy="8413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Content Validation</a:t>
          </a:r>
        </a:p>
      </dsp:txBody>
      <dsp:txXfrm>
        <a:off x="4301511" y="0"/>
        <a:ext cx="1261956" cy="841303"/>
      </dsp:txXfrm>
    </dsp:sp>
    <dsp:sp modelId="{43F37360-DECE-4FB2-B7E9-C8F73BC23B73}">
      <dsp:nvSpPr>
        <dsp:cNvPr id="0" name=""/>
        <dsp:cNvSpPr/>
      </dsp:nvSpPr>
      <dsp:spPr>
        <a:xfrm>
          <a:off x="5776576" y="0"/>
          <a:ext cx="2103259" cy="8413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SME Validation</a:t>
          </a:r>
        </a:p>
      </dsp:txBody>
      <dsp:txXfrm>
        <a:off x="6197228" y="0"/>
        <a:ext cx="1261956" cy="841303"/>
      </dsp:txXfrm>
    </dsp:sp>
    <dsp:sp modelId="{13510FE6-957B-4BA4-B1B9-350E92997048}">
      <dsp:nvSpPr>
        <dsp:cNvPr id="0" name=""/>
        <dsp:cNvSpPr/>
      </dsp:nvSpPr>
      <dsp:spPr>
        <a:xfrm>
          <a:off x="7635285" y="0"/>
          <a:ext cx="2103259" cy="8413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Parallel Production</a:t>
          </a:r>
        </a:p>
      </dsp:txBody>
      <dsp:txXfrm>
        <a:off x="8055937" y="0"/>
        <a:ext cx="1261956" cy="841303"/>
      </dsp:txXfrm>
    </dsp:sp>
    <dsp:sp modelId="{2068DFEF-970B-4A9E-A574-62ACCD5B4715}">
      <dsp:nvSpPr>
        <dsp:cNvPr id="0" name=""/>
        <dsp:cNvSpPr/>
      </dsp:nvSpPr>
      <dsp:spPr>
        <a:xfrm>
          <a:off x="9475977" y="0"/>
          <a:ext cx="2103259" cy="8413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Production Support</a:t>
          </a:r>
        </a:p>
      </dsp:txBody>
      <dsp:txXfrm>
        <a:off x="9896629" y="0"/>
        <a:ext cx="1261956" cy="8413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223973" y="0"/>
          <a:ext cx="2063545" cy="82541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Connection</a:t>
          </a:r>
        </a:p>
      </dsp:txBody>
      <dsp:txXfrm>
        <a:off x="636682" y="0"/>
        <a:ext cx="1238127" cy="825418"/>
      </dsp:txXfrm>
    </dsp:sp>
    <dsp:sp modelId="{1469D758-1098-480C-B12D-12E6EF9307CA}">
      <dsp:nvSpPr>
        <dsp:cNvPr id="0" name=""/>
        <dsp:cNvSpPr/>
      </dsp:nvSpPr>
      <dsp:spPr>
        <a:xfrm>
          <a:off x="1971947" y="0"/>
          <a:ext cx="2063545" cy="82541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Structural Validation</a:t>
          </a:r>
        </a:p>
      </dsp:txBody>
      <dsp:txXfrm>
        <a:off x="2384656" y="0"/>
        <a:ext cx="1238127" cy="825418"/>
      </dsp:txXfrm>
    </dsp:sp>
    <dsp:sp modelId="{56301D02-8BE9-4F51-BC96-B9E6F592AC06}">
      <dsp:nvSpPr>
        <dsp:cNvPr id="0" name=""/>
        <dsp:cNvSpPr/>
      </dsp:nvSpPr>
      <dsp:spPr>
        <a:xfrm>
          <a:off x="3778352" y="0"/>
          <a:ext cx="2063545" cy="825418"/>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b="1" u="sng" kern="1200" dirty="0">
              <a:solidFill>
                <a:schemeClr val="tx1"/>
              </a:solidFill>
            </a:rPr>
            <a:t>Content Validation</a:t>
          </a:r>
        </a:p>
      </dsp:txBody>
      <dsp:txXfrm>
        <a:off x="4191061" y="0"/>
        <a:ext cx="1238127" cy="825418"/>
      </dsp:txXfrm>
    </dsp:sp>
    <dsp:sp modelId="{43F37360-DECE-4FB2-B7E9-C8F73BC23B73}">
      <dsp:nvSpPr>
        <dsp:cNvPr id="0" name=""/>
        <dsp:cNvSpPr/>
      </dsp:nvSpPr>
      <dsp:spPr>
        <a:xfrm>
          <a:off x="5513414" y="0"/>
          <a:ext cx="2063545" cy="82541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SME Validation</a:t>
          </a:r>
        </a:p>
      </dsp:txBody>
      <dsp:txXfrm>
        <a:off x="5926123" y="0"/>
        <a:ext cx="1238127" cy="825418"/>
      </dsp:txXfrm>
    </dsp:sp>
    <dsp:sp modelId="{13510FE6-957B-4BA4-B1B9-350E92997048}">
      <dsp:nvSpPr>
        <dsp:cNvPr id="0" name=""/>
        <dsp:cNvSpPr/>
      </dsp:nvSpPr>
      <dsp:spPr>
        <a:xfrm>
          <a:off x="7279597" y="0"/>
          <a:ext cx="2063545" cy="82541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Parallel Production</a:t>
          </a:r>
        </a:p>
      </dsp:txBody>
      <dsp:txXfrm>
        <a:off x="7692306" y="0"/>
        <a:ext cx="1238127" cy="825418"/>
      </dsp:txXfrm>
    </dsp:sp>
    <dsp:sp modelId="{2068DFEF-970B-4A9E-A574-62ACCD5B4715}">
      <dsp:nvSpPr>
        <dsp:cNvPr id="0" name=""/>
        <dsp:cNvSpPr/>
      </dsp:nvSpPr>
      <dsp:spPr>
        <a:xfrm>
          <a:off x="9047571" y="0"/>
          <a:ext cx="2063545" cy="82541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t>Production Support</a:t>
          </a:r>
        </a:p>
      </dsp:txBody>
      <dsp:txXfrm>
        <a:off x="9460280" y="0"/>
        <a:ext cx="1238127" cy="8254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76A9C-B4FF-49BC-BD84-0EDD542CCBC6}">
      <dsp:nvSpPr>
        <dsp:cNvPr id="0" name=""/>
        <dsp:cNvSpPr/>
      </dsp:nvSpPr>
      <dsp:spPr>
        <a:xfrm>
          <a:off x="65922" y="0"/>
          <a:ext cx="2012646" cy="80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Connection</a:t>
          </a:r>
        </a:p>
      </dsp:txBody>
      <dsp:txXfrm>
        <a:off x="468451" y="0"/>
        <a:ext cx="1207588" cy="805058"/>
      </dsp:txXfrm>
    </dsp:sp>
    <dsp:sp modelId="{71806D08-03B7-4A1E-B8CF-D9FB015D9F6B}">
      <dsp:nvSpPr>
        <dsp:cNvPr id="0" name=""/>
        <dsp:cNvSpPr/>
      </dsp:nvSpPr>
      <dsp:spPr>
        <a:xfrm>
          <a:off x="1865202" y="0"/>
          <a:ext cx="2012646" cy="80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Structural Validation</a:t>
          </a:r>
        </a:p>
      </dsp:txBody>
      <dsp:txXfrm>
        <a:off x="2267731" y="0"/>
        <a:ext cx="1207588" cy="805058"/>
      </dsp:txXfrm>
    </dsp:sp>
    <dsp:sp modelId="{B236DD5E-9A94-417F-94E6-D69A8039A6D7}">
      <dsp:nvSpPr>
        <dsp:cNvPr id="0" name=""/>
        <dsp:cNvSpPr/>
      </dsp:nvSpPr>
      <dsp:spPr>
        <a:xfrm>
          <a:off x="3676583" y="0"/>
          <a:ext cx="2012646" cy="80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Content Validation</a:t>
          </a:r>
        </a:p>
      </dsp:txBody>
      <dsp:txXfrm>
        <a:off x="4079112" y="0"/>
        <a:ext cx="1207588" cy="805058"/>
      </dsp:txXfrm>
    </dsp:sp>
    <dsp:sp modelId="{D69AEABA-79CA-4C96-B53C-AF35130C7A2E}">
      <dsp:nvSpPr>
        <dsp:cNvPr id="0" name=""/>
        <dsp:cNvSpPr/>
      </dsp:nvSpPr>
      <dsp:spPr>
        <a:xfrm>
          <a:off x="5419165" y="0"/>
          <a:ext cx="2012646" cy="805058"/>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SME Validation</a:t>
          </a:r>
        </a:p>
      </dsp:txBody>
      <dsp:txXfrm>
        <a:off x="5821694" y="0"/>
        <a:ext cx="1207588" cy="805058"/>
      </dsp:txXfrm>
    </dsp:sp>
    <dsp:sp modelId="{5BA00234-2E41-40FE-922B-0274630F5B7A}">
      <dsp:nvSpPr>
        <dsp:cNvPr id="0" name=""/>
        <dsp:cNvSpPr/>
      </dsp:nvSpPr>
      <dsp:spPr>
        <a:xfrm>
          <a:off x="7178322" y="0"/>
          <a:ext cx="2012646" cy="80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Parallel Production</a:t>
          </a:r>
        </a:p>
      </dsp:txBody>
      <dsp:txXfrm>
        <a:off x="7580851" y="0"/>
        <a:ext cx="1207588" cy="805058"/>
      </dsp:txXfrm>
    </dsp:sp>
    <dsp:sp modelId="{6C05EFEA-8DBC-4A0D-B0D6-438FE03BB7A2}">
      <dsp:nvSpPr>
        <dsp:cNvPr id="0" name=""/>
        <dsp:cNvSpPr/>
      </dsp:nvSpPr>
      <dsp:spPr>
        <a:xfrm>
          <a:off x="8917089" y="0"/>
          <a:ext cx="2012646" cy="80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Production Support</a:t>
          </a:r>
        </a:p>
      </dsp:txBody>
      <dsp:txXfrm>
        <a:off x="9319618" y="0"/>
        <a:ext cx="1207588" cy="8050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76432"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Connection</a:t>
          </a:r>
        </a:p>
      </dsp:txBody>
      <dsp:txXfrm>
        <a:off x="479023" y="0"/>
        <a:ext cx="1207775" cy="805182"/>
      </dsp:txXfrm>
    </dsp:sp>
    <dsp:sp modelId="{1469D758-1098-480C-B12D-12E6EF9307CA}">
      <dsp:nvSpPr>
        <dsp:cNvPr id="0" name=""/>
        <dsp:cNvSpPr/>
      </dsp:nvSpPr>
      <dsp:spPr>
        <a:xfrm>
          <a:off x="1870339"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Structural Validation</a:t>
          </a:r>
        </a:p>
      </dsp:txBody>
      <dsp:txXfrm>
        <a:off x="2272930" y="0"/>
        <a:ext cx="1207775" cy="805182"/>
      </dsp:txXfrm>
    </dsp:sp>
    <dsp:sp modelId="{56301D02-8BE9-4F51-BC96-B9E6F592AC06}">
      <dsp:nvSpPr>
        <dsp:cNvPr id="0" name=""/>
        <dsp:cNvSpPr/>
      </dsp:nvSpPr>
      <dsp:spPr>
        <a:xfrm>
          <a:off x="3685725"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Content Validation</a:t>
          </a:r>
        </a:p>
      </dsp:txBody>
      <dsp:txXfrm>
        <a:off x="4088316" y="0"/>
        <a:ext cx="1207775" cy="805182"/>
      </dsp:txXfrm>
    </dsp:sp>
    <dsp:sp modelId="{43F37360-DECE-4FB2-B7E9-C8F73BC23B73}">
      <dsp:nvSpPr>
        <dsp:cNvPr id="0" name=""/>
        <dsp:cNvSpPr/>
      </dsp:nvSpPr>
      <dsp:spPr>
        <a:xfrm>
          <a:off x="5458150"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SME Validation</a:t>
          </a:r>
        </a:p>
      </dsp:txBody>
      <dsp:txXfrm>
        <a:off x="5860741" y="0"/>
        <a:ext cx="1207775" cy="805182"/>
      </dsp:txXfrm>
    </dsp:sp>
    <dsp:sp modelId="{13510FE6-957B-4BA4-B1B9-350E92997048}">
      <dsp:nvSpPr>
        <dsp:cNvPr id="0" name=""/>
        <dsp:cNvSpPr/>
      </dsp:nvSpPr>
      <dsp:spPr>
        <a:xfrm>
          <a:off x="7181036" y="0"/>
          <a:ext cx="2012957" cy="805182"/>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r="100000" b="100000"/>
          </a:path>
          <a:tileRect l="-100000" t="-100000"/>
        </a:gra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Parallel Production</a:t>
          </a:r>
        </a:p>
      </dsp:txBody>
      <dsp:txXfrm>
        <a:off x="7583627" y="0"/>
        <a:ext cx="1207775" cy="805182"/>
      </dsp:txXfrm>
    </dsp:sp>
    <dsp:sp modelId="{2068DFEF-970B-4A9E-A574-62ACCD5B4715}">
      <dsp:nvSpPr>
        <dsp:cNvPr id="0" name=""/>
        <dsp:cNvSpPr/>
      </dsp:nvSpPr>
      <dsp:spPr>
        <a:xfrm>
          <a:off x="8939431"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Production Support</a:t>
          </a:r>
        </a:p>
      </dsp:txBody>
      <dsp:txXfrm>
        <a:off x="9342022" y="0"/>
        <a:ext cx="1207775" cy="8051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3F87E-5235-4DE5-B8EE-FBD001D2230B}">
      <dsp:nvSpPr>
        <dsp:cNvPr id="0" name=""/>
        <dsp:cNvSpPr/>
      </dsp:nvSpPr>
      <dsp:spPr>
        <a:xfrm>
          <a:off x="209605"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Connection</a:t>
          </a:r>
        </a:p>
      </dsp:txBody>
      <dsp:txXfrm>
        <a:off x="612196" y="0"/>
        <a:ext cx="1207775" cy="805182"/>
      </dsp:txXfrm>
    </dsp:sp>
    <dsp:sp modelId="{1469D758-1098-480C-B12D-12E6EF9307CA}">
      <dsp:nvSpPr>
        <dsp:cNvPr id="0" name=""/>
        <dsp:cNvSpPr/>
      </dsp:nvSpPr>
      <dsp:spPr>
        <a:xfrm>
          <a:off x="1967992"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Structural Validation</a:t>
          </a:r>
        </a:p>
      </dsp:txBody>
      <dsp:txXfrm>
        <a:off x="2370583" y="0"/>
        <a:ext cx="1207775" cy="805182"/>
      </dsp:txXfrm>
    </dsp:sp>
    <dsp:sp modelId="{56301D02-8BE9-4F51-BC96-B9E6F592AC06}">
      <dsp:nvSpPr>
        <dsp:cNvPr id="0" name=""/>
        <dsp:cNvSpPr/>
      </dsp:nvSpPr>
      <dsp:spPr>
        <a:xfrm>
          <a:off x="3685725"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Content Validation</a:t>
          </a:r>
        </a:p>
      </dsp:txBody>
      <dsp:txXfrm>
        <a:off x="4088316" y="0"/>
        <a:ext cx="1207775" cy="805182"/>
      </dsp:txXfrm>
    </dsp:sp>
    <dsp:sp modelId="{43F37360-DECE-4FB2-B7E9-C8F73BC23B73}">
      <dsp:nvSpPr>
        <dsp:cNvPr id="0" name=""/>
        <dsp:cNvSpPr/>
      </dsp:nvSpPr>
      <dsp:spPr>
        <a:xfrm>
          <a:off x="5440396"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SME Validation</a:t>
          </a:r>
        </a:p>
      </dsp:txBody>
      <dsp:txXfrm>
        <a:off x="5842987" y="0"/>
        <a:ext cx="1207775" cy="805182"/>
      </dsp:txXfrm>
    </dsp:sp>
    <dsp:sp modelId="{13510FE6-957B-4BA4-B1B9-350E92997048}">
      <dsp:nvSpPr>
        <dsp:cNvPr id="0" name=""/>
        <dsp:cNvSpPr/>
      </dsp:nvSpPr>
      <dsp:spPr>
        <a:xfrm>
          <a:off x="7170679" y="0"/>
          <a:ext cx="2012957" cy="80518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Parallel Production</a:t>
          </a:r>
        </a:p>
      </dsp:txBody>
      <dsp:txXfrm>
        <a:off x="7573270" y="0"/>
        <a:ext cx="1207775" cy="805182"/>
      </dsp:txXfrm>
    </dsp:sp>
    <dsp:sp modelId="{2068DFEF-970B-4A9E-A574-62ACCD5B4715}">
      <dsp:nvSpPr>
        <dsp:cNvPr id="0" name=""/>
        <dsp:cNvSpPr/>
      </dsp:nvSpPr>
      <dsp:spPr>
        <a:xfrm>
          <a:off x="8934316" y="0"/>
          <a:ext cx="2012957" cy="805182"/>
        </a:xfrm>
        <a:prstGeom prst="chevron">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Production Support</a:t>
          </a:r>
        </a:p>
      </dsp:txBody>
      <dsp:txXfrm>
        <a:off x="9336907" y="0"/>
        <a:ext cx="1207775" cy="8051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0FCB1EE-2BEC-488D-BFFA-AAD7DB36B65D}" type="datetimeFigureOut">
              <a:rPr lang="en-US" smtClean="0"/>
              <a:t>8/31/2023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6AE80EB-E534-444C-9847-504A6B1C86D8}" type="slidenum">
              <a:rPr lang="en-US" smtClean="0"/>
              <a:t>‹#›</a:t>
            </a:fld>
            <a:endParaRPr lang="en-US" dirty="0"/>
          </a:p>
        </p:txBody>
      </p:sp>
    </p:spTree>
    <p:extLst>
      <p:ext uri="{BB962C8B-B14F-4D97-AF65-F5344CB8AC3E}">
        <p14:creationId xmlns:p14="http://schemas.microsoft.com/office/powerpoint/2010/main" val="1297890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0D67E38-3A4A-4F40-8FC3-E34E8B562FD6}" type="datetimeFigureOut">
              <a:rPr lang="en-US" smtClean="0"/>
              <a:t>8/31/2023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04FE9C-24EC-442B-850F-65B0BA925E10}" type="slidenum">
              <a:rPr lang="en-US" smtClean="0"/>
              <a:t>‹#›</a:t>
            </a:fld>
            <a:endParaRPr lang="en-US" dirty="0"/>
          </a:p>
        </p:txBody>
      </p:sp>
    </p:spTree>
    <p:extLst>
      <p:ext uri="{BB962C8B-B14F-4D97-AF65-F5344CB8AC3E}">
        <p14:creationId xmlns:p14="http://schemas.microsoft.com/office/powerpoint/2010/main" val="325430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04FE9C-24EC-442B-850F-65B0BA925E10}" type="slidenum">
              <a:rPr lang="en-US" smtClean="0"/>
              <a:t>1</a:t>
            </a:fld>
            <a:endParaRPr lang="en-US" dirty="0"/>
          </a:p>
        </p:txBody>
      </p:sp>
    </p:spTree>
    <p:extLst>
      <p:ext uri="{BB962C8B-B14F-4D97-AF65-F5344CB8AC3E}">
        <p14:creationId xmlns:p14="http://schemas.microsoft.com/office/powerpoint/2010/main" val="129978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 has a long history of data QA at the beginning of the onboarding process.  We only accept HL7 messages, and we do not accept .csv files for loading to our systems.</a:t>
            </a:r>
          </a:p>
          <a:p>
            <a:endParaRPr lang="en-US" dirty="0"/>
          </a:p>
          <a:p>
            <a:r>
              <a:rPr lang="en-US" dirty="0"/>
              <a:t>We begin by having a UAT or onboarding pathway and a Production pathway. </a:t>
            </a:r>
          </a:p>
          <a:p>
            <a:endParaRPr lang="en-US" dirty="0"/>
          </a:p>
          <a:p>
            <a:r>
              <a:rPr lang="en-US" dirty="0"/>
              <a:t>We use the WELRS system to process lab data prior to sending the data to subsequent surveillance systems.  We use the WA disease reporting system we call WDRS for everything except HIV and STD in Production. We do send HIV and STD data to our onboarding environment for validation only. </a:t>
            </a:r>
          </a:p>
        </p:txBody>
      </p:sp>
      <p:sp>
        <p:nvSpPr>
          <p:cNvPr id="4" name="Slide Number Placeholder 3"/>
          <p:cNvSpPr>
            <a:spLocks noGrp="1"/>
          </p:cNvSpPr>
          <p:nvPr>
            <p:ph type="sldNum" sz="quarter" idx="5"/>
          </p:nvPr>
        </p:nvSpPr>
        <p:spPr/>
        <p:txBody>
          <a:bodyPr/>
          <a:lstStyle/>
          <a:p>
            <a:fld id="{7204FE9C-24EC-442B-850F-65B0BA925E10}" type="slidenum">
              <a:rPr lang="en-US" smtClean="0"/>
              <a:t>2</a:t>
            </a:fld>
            <a:endParaRPr lang="en-US" dirty="0"/>
          </a:p>
        </p:txBody>
      </p:sp>
    </p:spTree>
    <p:extLst>
      <p:ext uri="{BB962C8B-B14F-4D97-AF65-F5344CB8AC3E}">
        <p14:creationId xmlns:p14="http://schemas.microsoft.com/office/powerpoint/2010/main" val="3161147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onboarding process is when we have the most </a:t>
            </a:r>
            <a:r>
              <a:rPr lang="en-US" dirty="0" err="1"/>
              <a:t>levereage</a:t>
            </a:r>
            <a:r>
              <a:rPr lang="en-US" dirty="0"/>
              <a:t> to obtain the best data possible.  Until now, ELR has been my team’s only work, though we are broadening to be the onboarding team for the 4 public health measures in Promoting Interoperability.  Because all hospitals who want to attest to the measure must be on ELR, we need to get the onboarding process refined to have all hospital labs in ELR by end of Q3 2025.</a:t>
            </a:r>
          </a:p>
        </p:txBody>
      </p:sp>
      <p:sp>
        <p:nvSpPr>
          <p:cNvPr id="4" name="Slide Number Placeholder 3"/>
          <p:cNvSpPr>
            <a:spLocks noGrp="1"/>
          </p:cNvSpPr>
          <p:nvPr>
            <p:ph type="sldNum" sz="quarter" idx="5"/>
          </p:nvPr>
        </p:nvSpPr>
        <p:spPr/>
        <p:txBody>
          <a:bodyPr/>
          <a:lstStyle/>
          <a:p>
            <a:fld id="{7204FE9C-24EC-442B-850F-65B0BA925E10}" type="slidenum">
              <a:rPr lang="en-US" smtClean="0"/>
              <a:t>3</a:t>
            </a:fld>
            <a:endParaRPr lang="en-US" dirty="0"/>
          </a:p>
        </p:txBody>
      </p:sp>
    </p:spTree>
    <p:extLst>
      <p:ext uri="{BB962C8B-B14F-4D97-AF65-F5344CB8AC3E}">
        <p14:creationId xmlns:p14="http://schemas.microsoft.com/office/powerpoint/2010/main" val="254232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onboarding team will work with new and production submitters, depending on what is being onboarded.  For instance we have submitters adding community connect sites to their production feed which are not necessarily the same as the production submitter’s data.  Upgrades from 2.3.1 to 2.5.1.  Moving from COVID only onboarding to all conditions takes considerable amount of time for validation.</a:t>
            </a:r>
          </a:p>
        </p:txBody>
      </p:sp>
      <p:sp>
        <p:nvSpPr>
          <p:cNvPr id="4" name="Slide Number Placeholder 3"/>
          <p:cNvSpPr>
            <a:spLocks noGrp="1"/>
          </p:cNvSpPr>
          <p:nvPr>
            <p:ph type="sldNum" sz="quarter" idx="5"/>
          </p:nvPr>
        </p:nvSpPr>
        <p:spPr/>
        <p:txBody>
          <a:bodyPr/>
          <a:lstStyle/>
          <a:p>
            <a:fld id="{7204FE9C-24EC-442B-850F-65B0BA925E10}" type="slidenum">
              <a:rPr lang="en-US" smtClean="0"/>
              <a:t>4</a:t>
            </a:fld>
            <a:endParaRPr lang="en-US" dirty="0"/>
          </a:p>
        </p:txBody>
      </p:sp>
    </p:spTree>
    <p:extLst>
      <p:ext uri="{BB962C8B-B14F-4D97-AF65-F5344CB8AC3E}">
        <p14:creationId xmlns:p14="http://schemas.microsoft.com/office/powerpoint/2010/main" val="1914791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overview of our onboarding process after registration and once they have come up on our queue.</a:t>
            </a:r>
          </a:p>
        </p:txBody>
      </p:sp>
      <p:sp>
        <p:nvSpPr>
          <p:cNvPr id="4" name="Slide Number Placeholder 3"/>
          <p:cNvSpPr>
            <a:spLocks noGrp="1"/>
          </p:cNvSpPr>
          <p:nvPr>
            <p:ph type="sldNum" sz="quarter" idx="5"/>
          </p:nvPr>
        </p:nvSpPr>
        <p:spPr/>
        <p:txBody>
          <a:bodyPr/>
          <a:lstStyle/>
          <a:p>
            <a:fld id="{7204FE9C-24EC-442B-850F-65B0BA925E10}" type="slidenum">
              <a:rPr lang="en-US" smtClean="0"/>
              <a:t>5</a:t>
            </a:fld>
            <a:endParaRPr lang="en-US" dirty="0"/>
          </a:p>
        </p:txBody>
      </p:sp>
    </p:spTree>
    <p:extLst>
      <p:ext uri="{BB962C8B-B14F-4D97-AF65-F5344CB8AC3E}">
        <p14:creationId xmlns:p14="http://schemas.microsoft.com/office/powerpoint/2010/main" val="4189118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 has a policy of onboarding new submitters if they are using the HIE or AIMS platforms.  We’ve moved from SFTP to MFT and we’ve stopped allowing new </a:t>
            </a:r>
            <a:r>
              <a:rPr lang="en-US" dirty="0" err="1"/>
              <a:t>onboarders</a:t>
            </a:r>
            <a:r>
              <a:rPr lang="en-US" dirty="0"/>
              <a:t> to use MFT.    </a:t>
            </a:r>
          </a:p>
          <a:p>
            <a:r>
              <a:rPr lang="en-US" dirty="0"/>
              <a:t>We use the OB pathway for all validation prior to moving to PROD</a:t>
            </a:r>
          </a:p>
        </p:txBody>
      </p:sp>
      <p:sp>
        <p:nvSpPr>
          <p:cNvPr id="4" name="Slide Number Placeholder 3"/>
          <p:cNvSpPr>
            <a:spLocks noGrp="1"/>
          </p:cNvSpPr>
          <p:nvPr>
            <p:ph type="sldNum" sz="quarter" idx="5"/>
          </p:nvPr>
        </p:nvSpPr>
        <p:spPr/>
        <p:txBody>
          <a:bodyPr/>
          <a:lstStyle/>
          <a:p>
            <a:fld id="{7204FE9C-24EC-442B-850F-65B0BA925E10}" type="slidenum">
              <a:rPr lang="en-US" smtClean="0"/>
              <a:t>6</a:t>
            </a:fld>
            <a:endParaRPr lang="en-US" dirty="0"/>
          </a:p>
        </p:txBody>
      </p:sp>
    </p:spTree>
    <p:extLst>
      <p:ext uri="{BB962C8B-B14F-4D97-AF65-F5344CB8AC3E}">
        <p14:creationId xmlns:p14="http://schemas.microsoft.com/office/powerpoint/2010/main" val="4251551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making sure the connections are correct and we receive the data files correctly, then the ELR structural validators begin evaluating the data with the NIST tool and a custom validator program.  We only accept production level data for validation, since that is what we will be working with.  Anyone can create a perfect HL7 message for testing.   We don’t move to the next stage until all errors and warnings have been resolved.  We limit any data manipulation in rhapsody.</a:t>
            </a:r>
          </a:p>
        </p:txBody>
      </p:sp>
      <p:sp>
        <p:nvSpPr>
          <p:cNvPr id="4" name="Slide Number Placeholder 3"/>
          <p:cNvSpPr>
            <a:spLocks noGrp="1"/>
          </p:cNvSpPr>
          <p:nvPr>
            <p:ph type="sldNum" sz="quarter" idx="5"/>
          </p:nvPr>
        </p:nvSpPr>
        <p:spPr/>
        <p:txBody>
          <a:bodyPr/>
          <a:lstStyle/>
          <a:p>
            <a:fld id="{7204FE9C-24EC-442B-850F-65B0BA925E10}" type="slidenum">
              <a:rPr lang="en-US" smtClean="0"/>
              <a:t>7</a:t>
            </a:fld>
            <a:endParaRPr lang="en-US" dirty="0"/>
          </a:p>
        </p:txBody>
      </p:sp>
    </p:spTree>
    <p:extLst>
      <p:ext uri="{BB962C8B-B14F-4D97-AF65-F5344CB8AC3E}">
        <p14:creationId xmlns:p14="http://schemas.microsoft.com/office/powerpoint/2010/main" val="2177137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onboarding process is the only carrot we have to getting complete required data with lab results.  Enforcement before onboarding will incentivize the organization to dedicate resources into getting the required data. While onboarding COVID only reporters was somewhat easier, getting all data needed for all other conditions has proven to be a challenge for multiple reasons.  As the Venn diagram of good/fast/inexpensive shows, you can only have 2.  While we strive to get all the data elements each program needs, we are validating for required data only. Sometimes its system limitations vs workflow adjustments needed on the submitter side.</a:t>
            </a:r>
          </a:p>
          <a:p>
            <a:endParaRPr lang="en-US" dirty="0"/>
          </a:p>
          <a:p>
            <a:r>
              <a:rPr lang="en-US" dirty="0"/>
              <a:t>We would all like 100% accuracy and hopefully the gaps in demographic data will be alleviated in the future with the roll out of eCR.</a:t>
            </a:r>
          </a:p>
        </p:txBody>
      </p:sp>
      <p:sp>
        <p:nvSpPr>
          <p:cNvPr id="4" name="Slide Number Placeholder 3"/>
          <p:cNvSpPr>
            <a:spLocks noGrp="1"/>
          </p:cNvSpPr>
          <p:nvPr>
            <p:ph type="sldNum" sz="quarter" idx="5"/>
          </p:nvPr>
        </p:nvSpPr>
        <p:spPr/>
        <p:txBody>
          <a:bodyPr/>
          <a:lstStyle/>
          <a:p>
            <a:fld id="{7204FE9C-24EC-442B-850F-65B0BA925E10}" type="slidenum">
              <a:rPr lang="en-US" smtClean="0"/>
              <a:t>8</a:t>
            </a:fld>
            <a:endParaRPr lang="en-US" dirty="0"/>
          </a:p>
        </p:txBody>
      </p:sp>
    </p:spTree>
    <p:extLst>
      <p:ext uri="{BB962C8B-B14F-4D97-AF65-F5344CB8AC3E}">
        <p14:creationId xmlns:p14="http://schemas.microsoft.com/office/powerpoint/2010/main" val="1861262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all messages are error-free, we begin content validation where we ensure complete data for all elements required by our WAC.  We review this list during our kickoff call with the submitter and require they indicated whether they perform the tests inhouse, as </a:t>
            </a:r>
            <a:r>
              <a:rPr lang="en-US" dirty="0" err="1"/>
              <a:t>sendouts</a:t>
            </a:r>
            <a:r>
              <a:rPr lang="en-US" dirty="0"/>
              <a:t> and list of associated LOINCs. We’ve found some submitters haven’t mapped LOINC’s to all their lab tests in their system yet, and so we place them on hold until that is completed.</a:t>
            </a:r>
          </a:p>
          <a:p>
            <a:r>
              <a:rPr lang="en-US" dirty="0"/>
              <a:t>Again, only production level data is used and we may ask for a test message for any low volume tests which they indicate they perform. We work with the programs to identify if needed.</a:t>
            </a:r>
          </a:p>
        </p:txBody>
      </p:sp>
      <p:sp>
        <p:nvSpPr>
          <p:cNvPr id="4" name="Slide Number Placeholder 3"/>
          <p:cNvSpPr>
            <a:spLocks noGrp="1"/>
          </p:cNvSpPr>
          <p:nvPr>
            <p:ph type="sldNum" sz="quarter" idx="5"/>
          </p:nvPr>
        </p:nvSpPr>
        <p:spPr/>
        <p:txBody>
          <a:bodyPr/>
          <a:lstStyle/>
          <a:p>
            <a:fld id="{7204FE9C-24EC-442B-850F-65B0BA925E10}" type="slidenum">
              <a:rPr lang="en-US" smtClean="0"/>
              <a:t>9</a:t>
            </a:fld>
            <a:endParaRPr lang="en-US" dirty="0"/>
          </a:p>
        </p:txBody>
      </p:sp>
    </p:spTree>
    <p:extLst>
      <p:ext uri="{BB962C8B-B14F-4D97-AF65-F5344CB8AC3E}">
        <p14:creationId xmlns:p14="http://schemas.microsoft.com/office/powerpoint/2010/main" val="3414467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of our worksheet submitter must return prior to content validation.</a:t>
            </a:r>
          </a:p>
        </p:txBody>
      </p:sp>
      <p:sp>
        <p:nvSpPr>
          <p:cNvPr id="4" name="Slide Number Placeholder 3"/>
          <p:cNvSpPr>
            <a:spLocks noGrp="1"/>
          </p:cNvSpPr>
          <p:nvPr>
            <p:ph type="sldNum" sz="quarter" idx="5"/>
          </p:nvPr>
        </p:nvSpPr>
        <p:spPr/>
        <p:txBody>
          <a:bodyPr/>
          <a:lstStyle/>
          <a:p>
            <a:fld id="{7204FE9C-24EC-442B-850F-65B0BA925E10}" type="slidenum">
              <a:rPr lang="en-US" smtClean="0"/>
              <a:t>10</a:t>
            </a:fld>
            <a:endParaRPr lang="en-US" dirty="0"/>
          </a:p>
        </p:txBody>
      </p:sp>
    </p:spTree>
    <p:extLst>
      <p:ext uri="{BB962C8B-B14F-4D97-AF65-F5344CB8AC3E}">
        <p14:creationId xmlns:p14="http://schemas.microsoft.com/office/powerpoint/2010/main" val="1111780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of required elements by our WAC, also reviewed with the submitter at kickoff.</a:t>
            </a:r>
          </a:p>
        </p:txBody>
      </p:sp>
      <p:sp>
        <p:nvSpPr>
          <p:cNvPr id="4" name="Slide Number Placeholder 3"/>
          <p:cNvSpPr>
            <a:spLocks noGrp="1"/>
          </p:cNvSpPr>
          <p:nvPr>
            <p:ph type="sldNum" sz="quarter" idx="5"/>
          </p:nvPr>
        </p:nvSpPr>
        <p:spPr/>
        <p:txBody>
          <a:bodyPr/>
          <a:lstStyle/>
          <a:p>
            <a:fld id="{7204FE9C-24EC-442B-850F-65B0BA925E10}" type="slidenum">
              <a:rPr lang="en-US" smtClean="0"/>
              <a:t>11</a:t>
            </a:fld>
            <a:endParaRPr lang="en-US" dirty="0"/>
          </a:p>
        </p:txBody>
      </p:sp>
    </p:spTree>
    <p:extLst>
      <p:ext uri="{BB962C8B-B14F-4D97-AF65-F5344CB8AC3E}">
        <p14:creationId xmlns:p14="http://schemas.microsoft.com/office/powerpoint/2010/main" val="2093521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step before approval for activation into PROD, is the surveillance system program SME’s.  Each time we run into new questions/challenges in the data, we note that for future onboarding validation items.</a:t>
            </a:r>
          </a:p>
        </p:txBody>
      </p:sp>
      <p:sp>
        <p:nvSpPr>
          <p:cNvPr id="4" name="Slide Number Placeholder 3"/>
          <p:cNvSpPr>
            <a:spLocks noGrp="1"/>
          </p:cNvSpPr>
          <p:nvPr>
            <p:ph type="sldNum" sz="quarter" idx="5"/>
          </p:nvPr>
        </p:nvSpPr>
        <p:spPr/>
        <p:txBody>
          <a:bodyPr/>
          <a:lstStyle/>
          <a:p>
            <a:fld id="{7204FE9C-24EC-442B-850F-65B0BA925E10}" type="slidenum">
              <a:rPr lang="en-US" smtClean="0"/>
              <a:t>12</a:t>
            </a:fld>
            <a:endParaRPr lang="en-US" dirty="0"/>
          </a:p>
        </p:txBody>
      </p:sp>
    </p:spTree>
    <p:extLst>
      <p:ext uri="{BB962C8B-B14F-4D97-AF65-F5344CB8AC3E}">
        <p14:creationId xmlns:p14="http://schemas.microsoft.com/office/powerpoint/2010/main" val="1142073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have the OK to move to PROD, we let the submitter know the go live date.  We require they continue to report manually until we have 2 weeks of error free data. Once 2 weeks are up, we give them the OK to turn off manual reporting.</a:t>
            </a:r>
          </a:p>
        </p:txBody>
      </p:sp>
      <p:sp>
        <p:nvSpPr>
          <p:cNvPr id="4" name="Slide Number Placeholder 3"/>
          <p:cNvSpPr>
            <a:spLocks noGrp="1"/>
          </p:cNvSpPr>
          <p:nvPr>
            <p:ph type="sldNum" sz="quarter" idx="5"/>
          </p:nvPr>
        </p:nvSpPr>
        <p:spPr/>
        <p:txBody>
          <a:bodyPr/>
          <a:lstStyle/>
          <a:p>
            <a:fld id="{7204FE9C-24EC-442B-850F-65B0BA925E10}" type="slidenum">
              <a:rPr lang="en-US" smtClean="0"/>
              <a:t>13</a:t>
            </a:fld>
            <a:endParaRPr lang="en-US" dirty="0"/>
          </a:p>
        </p:txBody>
      </p:sp>
    </p:spTree>
    <p:extLst>
      <p:ext uri="{BB962C8B-B14F-4D97-AF65-F5344CB8AC3E}">
        <p14:creationId xmlns:p14="http://schemas.microsoft.com/office/powerpoint/2010/main" val="2724471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they are in production support, where they are monitored for errors and missing results. Production ELR team uses an </a:t>
            </a:r>
            <a:r>
              <a:rPr lang="en-US" dirty="0" err="1"/>
              <a:t>Rshiny</a:t>
            </a:r>
            <a:r>
              <a:rPr lang="en-US" dirty="0"/>
              <a:t> program which monitors submitters and notifies us if we’ve not seen results from them recently.</a:t>
            </a:r>
          </a:p>
          <a:p>
            <a:endParaRPr lang="en-US" dirty="0"/>
          </a:p>
          <a:p>
            <a:r>
              <a:rPr lang="en-US" dirty="0"/>
              <a:t>All changes should be reported to the ELR PROD team and all issues are handled by them using an issue tracker in </a:t>
            </a:r>
            <a:r>
              <a:rPr lang="en-US" dirty="0" err="1"/>
              <a:t>smartsheet</a:t>
            </a:r>
            <a:r>
              <a:rPr lang="en-US" dirty="0"/>
              <a:t>.  At this point, the onboarding team is no longer involved unless the production submitter is making changes which require onboarding activities again. This is the circumstance where submitter is in production and onboarding at the same time.</a:t>
            </a:r>
          </a:p>
        </p:txBody>
      </p:sp>
      <p:sp>
        <p:nvSpPr>
          <p:cNvPr id="4" name="Slide Number Placeholder 3"/>
          <p:cNvSpPr>
            <a:spLocks noGrp="1"/>
          </p:cNvSpPr>
          <p:nvPr>
            <p:ph type="sldNum" sz="quarter" idx="5"/>
          </p:nvPr>
        </p:nvSpPr>
        <p:spPr/>
        <p:txBody>
          <a:bodyPr/>
          <a:lstStyle/>
          <a:p>
            <a:fld id="{7204FE9C-24EC-442B-850F-65B0BA925E10}" type="slidenum">
              <a:rPr lang="en-US" smtClean="0"/>
              <a:t>14</a:t>
            </a:fld>
            <a:endParaRPr lang="en-US" dirty="0"/>
          </a:p>
        </p:txBody>
      </p:sp>
    </p:spTree>
    <p:extLst>
      <p:ext uri="{BB962C8B-B14F-4D97-AF65-F5344CB8AC3E}">
        <p14:creationId xmlns:p14="http://schemas.microsoft.com/office/powerpoint/2010/main" val="2503583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15</a:t>
            </a:fld>
            <a:endParaRPr lang="en-US" dirty="0"/>
          </a:p>
        </p:txBody>
      </p:sp>
    </p:spTree>
    <p:extLst>
      <p:ext uri="{BB962C8B-B14F-4D97-AF65-F5344CB8AC3E}">
        <p14:creationId xmlns:p14="http://schemas.microsoft.com/office/powerpoint/2010/main" val="329591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lvl="0"/>
            <a:endParaRPr lang="en-US" b="0" i="0" dirty="0">
              <a:solidFill>
                <a:schemeClr val="tx1"/>
              </a:solidFill>
            </a:endParaRPr>
          </a:p>
        </p:txBody>
      </p:sp>
      <p:sp>
        <p:nvSpPr>
          <p:cNvPr id="4" name="Slide Number Placeholder 3"/>
          <p:cNvSpPr>
            <a:spLocks noGrp="1"/>
          </p:cNvSpPr>
          <p:nvPr>
            <p:ph type="sldNum" sz="quarter" idx="10"/>
          </p:nvPr>
        </p:nvSpPr>
        <p:spPr/>
        <p:txBody>
          <a:bodyPr/>
          <a:lstStyle/>
          <a:p>
            <a:fld id="{7204FE9C-24EC-442B-850F-65B0BA925E10}" type="slidenum">
              <a:rPr lang="en-US" smtClean="0"/>
              <a:t>16</a:t>
            </a:fld>
            <a:endParaRPr lang="en-US" dirty="0"/>
          </a:p>
        </p:txBody>
      </p:sp>
    </p:spTree>
    <p:extLst>
      <p:ext uri="{BB962C8B-B14F-4D97-AF65-F5344CB8AC3E}">
        <p14:creationId xmlns:p14="http://schemas.microsoft.com/office/powerpoint/2010/main" val="36436958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General Presentation Title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4"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8" name="Picture 7" descr="photo illustration of the hands of different races and genders of people raised in the air against a white background"/>
          <p:cNvPicPr>
            <a:picLocks noChangeAspect="1"/>
          </p:cNvPicPr>
          <p:nvPr/>
        </p:nvPicPr>
        <p:blipFill rotWithShape="1">
          <a:blip r:embed="rId2">
            <a:extLst>
              <a:ext uri="{28A0092B-C50C-407E-A947-70E740481C1C}">
                <a14:useLocalDpi xmlns:a14="http://schemas.microsoft.com/office/drawing/2010/main" val="0"/>
              </a:ext>
            </a:extLst>
          </a:blip>
          <a:srcRect t="24421"/>
          <a:stretch/>
        </p:blipFill>
        <p:spPr>
          <a:xfrm>
            <a:off x="1" y="-1"/>
            <a:ext cx="12191999" cy="4591050"/>
          </a:xfrm>
          <a:prstGeom prst="rect">
            <a:avLst/>
          </a:prstGeom>
        </p:spPr>
      </p:pic>
      <p:pic>
        <p:nvPicPr>
          <p:cNvPr id="11" name="Picture 10" descr="Washington State Department of Health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sp>
        <p:nvSpPr>
          <p:cNvPr id="7" name="Rectangle 6">
            <a:extLst>
              <a:ext uri="{FF2B5EF4-FFF2-40B4-BE49-F238E27FC236}">
                <a16:creationId xmlns:a16="http://schemas.microsoft.com/office/drawing/2014/main" id="{70C8F5DB-5BC7-4B6F-9E6E-EB518C1543F0}"/>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descr="photo illustration of the hands of different races and genders of people raised in the air against a white background">
            <a:extLst>
              <a:ext uri="{FF2B5EF4-FFF2-40B4-BE49-F238E27FC236}">
                <a16:creationId xmlns:a16="http://schemas.microsoft.com/office/drawing/2014/main" id="{2F01BDD2-8256-4D53-8091-203DA52036E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421"/>
          <a:stretch/>
        </p:blipFill>
        <p:spPr>
          <a:xfrm>
            <a:off x="1" y="-1"/>
            <a:ext cx="12191999" cy="4591050"/>
          </a:xfrm>
          <a:prstGeom prst="rect">
            <a:avLst/>
          </a:prstGeom>
        </p:spPr>
      </p:pic>
      <p:pic>
        <p:nvPicPr>
          <p:cNvPr id="12" name="Picture 11" descr="Washington State Department of Health Logo">
            <a:extLst>
              <a:ext uri="{FF2B5EF4-FFF2-40B4-BE49-F238E27FC236}">
                <a16:creationId xmlns:a16="http://schemas.microsoft.com/office/drawing/2014/main" id="{F06B53F4-736B-4847-9CC5-B89BE3D654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spTree>
    <p:extLst>
      <p:ext uri="{BB962C8B-B14F-4D97-AF65-F5344CB8AC3E}">
        <p14:creationId xmlns:p14="http://schemas.microsoft.com/office/powerpoint/2010/main" val="2708980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attle Presentation Title Slide">
    <p:spTree>
      <p:nvGrpSpPr>
        <p:cNvPr id="1" name=""/>
        <p:cNvGrpSpPr/>
        <p:nvPr/>
      </p:nvGrpSpPr>
      <p:grpSpPr>
        <a:xfrm>
          <a:off x="0" y="0"/>
          <a:ext cx="0" cy="0"/>
          <a:chOff x="0" y="0"/>
          <a:chExt cx="0" cy="0"/>
        </a:xfrm>
      </p:grpSpPr>
      <p:sp>
        <p:nvSpPr>
          <p:cNvPr id="8"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9"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Photo of the Seattle skyline with Space Needle in foreground and Mount Rainier in the background."/>
          <p:cNvPicPr>
            <a:picLocks noChangeAspect="1"/>
          </p:cNvPicPr>
          <p:nvPr/>
        </p:nvPicPr>
        <p:blipFill rotWithShape="1">
          <a:blip r:embed="rId3">
            <a:extLst>
              <a:ext uri="{28A0092B-C50C-407E-A947-70E740481C1C}">
                <a14:useLocalDpi xmlns:a14="http://schemas.microsoft.com/office/drawing/2010/main" val="0"/>
              </a:ext>
            </a:extLst>
          </a:blip>
          <a:srcRect t="10518" b="14482"/>
          <a:stretch/>
        </p:blipFill>
        <p:spPr>
          <a:xfrm>
            <a:off x="0" y="-1"/>
            <a:ext cx="12192000" cy="4572001"/>
          </a:xfrm>
          <a:prstGeom prst="rect">
            <a:avLst/>
          </a:prstGeom>
        </p:spPr>
      </p:pic>
      <p:pic>
        <p:nvPicPr>
          <p:cNvPr id="6" name="Picture 5" descr="Washington State Department of Health Logo">
            <a:extLst>
              <a:ext uri="{FF2B5EF4-FFF2-40B4-BE49-F238E27FC236}">
                <a16:creationId xmlns:a16="http://schemas.microsoft.com/office/drawing/2014/main" id="{1E971C85-B42C-4864-9E8A-7E2F1B9274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7" name="Picture 6" descr="Photo of the Seattle skyline with Space Needle in foreground and Mount Rainier in the background.">
            <a:extLst>
              <a:ext uri="{FF2B5EF4-FFF2-40B4-BE49-F238E27FC236}">
                <a16:creationId xmlns:a16="http://schemas.microsoft.com/office/drawing/2014/main" id="{EFE12009-C6D0-4592-AB80-0B983A865C4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0518" b="14482"/>
          <a:stretch/>
        </p:blipFill>
        <p:spPr>
          <a:xfrm>
            <a:off x="0" y="-1"/>
            <a:ext cx="12192000" cy="4572001"/>
          </a:xfrm>
          <a:prstGeom prst="rect">
            <a:avLst/>
          </a:prstGeom>
        </p:spPr>
      </p:pic>
    </p:spTree>
    <p:extLst>
      <p:ext uri="{BB962C8B-B14F-4D97-AF65-F5344CB8AC3E}">
        <p14:creationId xmlns:p14="http://schemas.microsoft.com/office/powerpoint/2010/main" val="5932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Urban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1" name="Picture 10" descr="photo of downtown Spokane with Spokane River in forefront"/>
          <p:cNvPicPr>
            <a:picLocks noChangeAspect="1"/>
          </p:cNvPicPr>
          <p:nvPr/>
        </p:nvPicPr>
        <p:blipFill rotWithShape="1">
          <a:blip r:embed="rId3">
            <a:extLst>
              <a:ext uri="{28A0092B-C50C-407E-A947-70E740481C1C}">
                <a14:useLocalDpi xmlns:a14="http://schemas.microsoft.com/office/drawing/2010/main" val="0"/>
              </a:ext>
            </a:extLst>
          </a:blip>
          <a:srcRect t="8921" b="15783"/>
          <a:stretch/>
        </p:blipFill>
        <p:spPr>
          <a:xfrm>
            <a:off x="1" y="0"/>
            <a:ext cx="12200524" cy="4572000"/>
          </a:xfrm>
          <a:prstGeom prst="rect">
            <a:avLst/>
          </a:prstGeom>
        </p:spPr>
      </p:pic>
      <p:pic>
        <p:nvPicPr>
          <p:cNvPr id="6" name="Picture 5" descr="Washington State Department of Health Logo">
            <a:extLst>
              <a:ext uri="{FF2B5EF4-FFF2-40B4-BE49-F238E27FC236}">
                <a16:creationId xmlns:a16="http://schemas.microsoft.com/office/drawing/2014/main" id="{7107A023-EBAB-4B93-832D-67C45BF1D8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9" name="Picture 8" descr="photo of downtown Spokane with Spokane River in forefront">
            <a:extLst>
              <a:ext uri="{FF2B5EF4-FFF2-40B4-BE49-F238E27FC236}">
                <a16:creationId xmlns:a16="http://schemas.microsoft.com/office/drawing/2014/main" id="{98F9D450-A83F-4475-B4F9-8ECBEDD535E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8921" b="15783"/>
          <a:stretch/>
        </p:blipFill>
        <p:spPr>
          <a:xfrm>
            <a:off x="1" y="0"/>
            <a:ext cx="12200524" cy="4572000"/>
          </a:xfrm>
          <a:prstGeom prst="rect">
            <a:avLst/>
          </a:prstGeom>
        </p:spPr>
      </p:pic>
    </p:spTree>
    <p:extLst>
      <p:ext uri="{BB962C8B-B14F-4D97-AF65-F5344CB8AC3E}">
        <p14:creationId xmlns:p14="http://schemas.microsoft.com/office/powerpoint/2010/main" val="2266554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Werster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1" name="Picture 10"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photo of a boat navigating around a couple of islands in the Puget Sound"/>
          <p:cNvPicPr>
            <a:picLocks noChangeAspect="1"/>
          </p:cNvPicPr>
          <p:nvPr/>
        </p:nvPicPr>
        <p:blipFill rotWithShape="1">
          <a:blip r:embed="rId3">
            <a:extLst>
              <a:ext uri="{28A0092B-C50C-407E-A947-70E740481C1C}">
                <a14:useLocalDpi xmlns:a14="http://schemas.microsoft.com/office/drawing/2010/main" val="0"/>
              </a:ext>
            </a:extLst>
          </a:blip>
          <a:srcRect t="435" b="24049"/>
          <a:stretch/>
        </p:blipFill>
        <p:spPr>
          <a:xfrm>
            <a:off x="0" y="-2"/>
            <a:ext cx="12192000" cy="4572001"/>
          </a:xfrm>
          <a:prstGeom prst="rect">
            <a:avLst/>
          </a:prstGeom>
        </p:spPr>
      </p:pic>
      <p:pic>
        <p:nvPicPr>
          <p:cNvPr id="6" name="Picture 5" descr="Washington State Department of Health Logo">
            <a:extLst>
              <a:ext uri="{FF2B5EF4-FFF2-40B4-BE49-F238E27FC236}">
                <a16:creationId xmlns:a16="http://schemas.microsoft.com/office/drawing/2014/main" id="{20B9C111-DDD2-48D2-BB3C-0CD1C85E22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9" name="Picture 8" descr="photo of a boat navigating around a couple of islands in the Puget Sound">
            <a:extLst>
              <a:ext uri="{FF2B5EF4-FFF2-40B4-BE49-F238E27FC236}">
                <a16:creationId xmlns:a16="http://schemas.microsoft.com/office/drawing/2014/main" id="{6197DA71-5021-4D3D-B6F7-B529BCC995F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35" b="24049"/>
          <a:stretch/>
        </p:blipFill>
        <p:spPr>
          <a:xfrm>
            <a:off x="0" y="-2"/>
            <a:ext cx="12192000" cy="4572001"/>
          </a:xfrm>
          <a:prstGeom prst="rect">
            <a:avLst/>
          </a:prstGeom>
        </p:spPr>
      </p:pic>
    </p:spTree>
    <p:extLst>
      <p:ext uri="{BB962C8B-B14F-4D97-AF65-F5344CB8AC3E}">
        <p14:creationId xmlns:p14="http://schemas.microsoft.com/office/powerpoint/2010/main" val="313894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Gree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view from high above Diablo Lake in the Northern Cascades mountain range"/>
          <p:cNvPicPr>
            <a:picLocks noChangeAspect="1"/>
          </p:cNvPicPr>
          <p:nvPr/>
        </p:nvPicPr>
        <p:blipFill rotWithShape="1">
          <a:blip r:embed="rId3">
            <a:extLst>
              <a:ext uri="{28A0092B-C50C-407E-A947-70E740481C1C}">
                <a14:useLocalDpi xmlns:a14="http://schemas.microsoft.com/office/drawing/2010/main" val="0"/>
              </a:ext>
            </a:extLst>
          </a:blip>
          <a:srcRect l="-129" t="11859" r="129" b="13402"/>
          <a:stretch/>
        </p:blipFill>
        <p:spPr>
          <a:xfrm>
            <a:off x="-8526" y="1"/>
            <a:ext cx="12200525" cy="4572000"/>
          </a:xfrm>
          <a:prstGeom prst="rect">
            <a:avLst/>
          </a:prstGeom>
        </p:spPr>
      </p:pic>
      <p:pic>
        <p:nvPicPr>
          <p:cNvPr id="6" name="Picture 5" descr="Washington State Department of Health Logo">
            <a:extLst>
              <a:ext uri="{FF2B5EF4-FFF2-40B4-BE49-F238E27FC236}">
                <a16:creationId xmlns:a16="http://schemas.microsoft.com/office/drawing/2014/main" id="{545228EF-3564-46AA-A56E-DF15EC9E7C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9" name="Picture 8" descr="view from high above Diablo Lake in the Northern Cascades mountain range">
            <a:extLst>
              <a:ext uri="{FF2B5EF4-FFF2-40B4-BE49-F238E27FC236}">
                <a16:creationId xmlns:a16="http://schemas.microsoft.com/office/drawing/2014/main" id="{F908D9B0-03F7-426C-AE32-CE60E6483FE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9" t="11859" r="129" b="13402"/>
          <a:stretch/>
        </p:blipFill>
        <p:spPr>
          <a:xfrm>
            <a:off x="-8526" y="1"/>
            <a:ext cx="12200525" cy="4572000"/>
          </a:xfrm>
          <a:prstGeom prst="rect">
            <a:avLst/>
          </a:prstGeom>
        </p:spPr>
      </p:pic>
    </p:spTree>
    <p:extLst>
      <p:ext uri="{BB962C8B-B14F-4D97-AF65-F5344CB8AC3E}">
        <p14:creationId xmlns:p14="http://schemas.microsoft.com/office/powerpoint/2010/main" val="1421662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aster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1" name="Picture 10" descr="Aerial view of the Palouse in Northeast Washington"/>
          <p:cNvPicPr>
            <a:picLocks noChangeAspect="1"/>
          </p:cNvPicPr>
          <p:nvPr/>
        </p:nvPicPr>
        <p:blipFill rotWithShape="1">
          <a:blip r:embed="rId3">
            <a:extLst>
              <a:ext uri="{28A0092B-C50C-407E-A947-70E740481C1C}">
                <a14:useLocalDpi xmlns:a14="http://schemas.microsoft.com/office/drawing/2010/main" val="0"/>
              </a:ext>
            </a:extLst>
          </a:blip>
          <a:srcRect b="25613"/>
          <a:stretch/>
        </p:blipFill>
        <p:spPr>
          <a:xfrm>
            <a:off x="-1" y="0"/>
            <a:ext cx="12192001" cy="4572000"/>
          </a:xfrm>
          <a:prstGeom prst="rect">
            <a:avLst/>
          </a:prstGeom>
        </p:spPr>
      </p:pic>
      <p:pic>
        <p:nvPicPr>
          <p:cNvPr id="6" name="Picture 5" descr="Washington State Department of Health Logo">
            <a:extLst>
              <a:ext uri="{FF2B5EF4-FFF2-40B4-BE49-F238E27FC236}">
                <a16:creationId xmlns:a16="http://schemas.microsoft.com/office/drawing/2014/main" id="{4269D10A-0C52-4D7D-A9E7-F1DEEB0EAC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9" name="Picture 8" descr="Aerial view of the Palouse in Northeast Washington">
            <a:extLst>
              <a:ext uri="{FF2B5EF4-FFF2-40B4-BE49-F238E27FC236}">
                <a16:creationId xmlns:a16="http://schemas.microsoft.com/office/drawing/2014/main" id="{060C1771-CD82-4D61-8CFE-5E8D0FE4EF7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5613"/>
          <a:stretch/>
        </p:blipFill>
        <p:spPr>
          <a:xfrm>
            <a:off x="-1" y="0"/>
            <a:ext cx="12192001" cy="4572000"/>
          </a:xfrm>
          <a:prstGeom prst="rect">
            <a:avLst/>
          </a:prstGeom>
        </p:spPr>
      </p:pic>
    </p:spTree>
    <p:extLst>
      <p:ext uri="{BB962C8B-B14F-4D97-AF65-F5344CB8AC3E}">
        <p14:creationId xmlns:p14="http://schemas.microsoft.com/office/powerpoint/2010/main" val="97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attern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decorative green box with abstract white lines running across it"/>
          <p:cNvPicPr>
            <a:picLocks noChangeAspect="1"/>
          </p:cNvPicPr>
          <p:nvPr/>
        </p:nvPicPr>
        <p:blipFill rotWithShape="1">
          <a:blip r:embed="rId3">
            <a:extLst>
              <a:ext uri="{28A0092B-C50C-407E-A947-70E740481C1C}">
                <a14:useLocalDpi xmlns:a14="http://schemas.microsoft.com/office/drawing/2010/main" val="0"/>
              </a:ext>
            </a:extLst>
          </a:blip>
          <a:srcRect l="129" t="2" r="129" b="25611"/>
          <a:stretch/>
        </p:blipFill>
        <p:spPr>
          <a:xfrm>
            <a:off x="-2" y="-2"/>
            <a:ext cx="12192001" cy="4572002"/>
          </a:xfrm>
          <a:prstGeom prst="rect">
            <a:avLst/>
          </a:prstGeom>
        </p:spPr>
      </p:pic>
      <p:pic>
        <p:nvPicPr>
          <p:cNvPr id="6" name="Picture 5" descr="Washington State Department of Health Logo">
            <a:extLst>
              <a:ext uri="{FF2B5EF4-FFF2-40B4-BE49-F238E27FC236}">
                <a16:creationId xmlns:a16="http://schemas.microsoft.com/office/drawing/2014/main" id="{4EE6D516-902E-4312-9C30-362BFC44EF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9" name="Picture 8" descr="decorative green box with abstract white lines running across it">
            <a:extLst>
              <a:ext uri="{FF2B5EF4-FFF2-40B4-BE49-F238E27FC236}">
                <a16:creationId xmlns:a16="http://schemas.microsoft.com/office/drawing/2014/main" id="{5C80B5E2-A3C7-46AA-A6F0-D065066DE87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9" t="2" r="129" b="25611"/>
          <a:stretch/>
        </p:blipFill>
        <p:spPr>
          <a:xfrm>
            <a:off x="-2" y="-2"/>
            <a:ext cx="12192001" cy="4572002"/>
          </a:xfrm>
          <a:prstGeom prst="rect">
            <a:avLst/>
          </a:prstGeom>
        </p:spPr>
      </p:pic>
    </p:spTree>
    <p:extLst>
      <p:ext uri="{BB962C8B-B14F-4D97-AF65-F5344CB8AC3E}">
        <p14:creationId xmlns:p14="http://schemas.microsoft.com/office/powerpoint/2010/main" val="873798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esentation Title Slide Add Photo">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12192000" cy="4572000"/>
          </a:xfrm>
          <a:effectLst/>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7" name="Text Placeholder 9"/>
          <p:cNvSpPr>
            <a:spLocks noGrp="1"/>
          </p:cNvSpPr>
          <p:nvPr>
            <p:ph type="body" sz="quarter" idx="12"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1" name="Picture 10" descr="Washington State Department of Health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6" name="Picture 5" descr="Washington State Department of Health Logo">
            <a:extLst>
              <a:ext uri="{FF2B5EF4-FFF2-40B4-BE49-F238E27FC236}">
                <a16:creationId xmlns:a16="http://schemas.microsoft.com/office/drawing/2014/main" id="{DF9D4E43-B65B-4D6A-B36B-BE300DAD51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spTree>
    <p:extLst>
      <p:ext uri="{BB962C8B-B14F-4D97-AF65-F5344CB8AC3E}">
        <p14:creationId xmlns:p14="http://schemas.microsoft.com/office/powerpoint/2010/main" val="2130254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ubtitle Slide 1">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6544734" y="2239963"/>
            <a:ext cx="3297767" cy="2487612"/>
          </a:xfrm>
          <a:effectLst/>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8" name="Picture Placeholder 17"/>
          <p:cNvSpPr>
            <a:spLocks noGrp="1"/>
          </p:cNvSpPr>
          <p:nvPr>
            <p:ph type="pic" sz="quarter" idx="13"/>
          </p:nvPr>
        </p:nvSpPr>
        <p:spPr>
          <a:xfrm>
            <a:off x="2423585" y="2239963"/>
            <a:ext cx="3312583" cy="2487612"/>
          </a:xfrm>
          <a:effectLst/>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4" name="Text Placeholder 13"/>
          <p:cNvSpPr>
            <a:spLocks noGrp="1"/>
          </p:cNvSpPr>
          <p:nvPr>
            <p:ph type="body" sz="quarter" idx="11" hasCustomPrompt="1"/>
          </p:nvPr>
        </p:nvSpPr>
        <p:spPr>
          <a:xfrm>
            <a:off x="-11084" y="1115870"/>
            <a:ext cx="12191999" cy="350440"/>
          </a:xfrm>
        </p:spPr>
        <p:txBody>
          <a:bodyPr>
            <a:noAutofit/>
          </a:bodyPr>
          <a:lstStyle>
            <a:lvl1pPr marL="0" indent="0" algn="ctr">
              <a:buNone/>
              <a:defRPr sz="2200">
                <a:solidFill>
                  <a:schemeClr val="tx1"/>
                </a:solidFill>
              </a:defRPr>
            </a:lvl1pPr>
            <a:lvl2pPr>
              <a:defRPr sz="2000">
                <a:solidFill>
                  <a:schemeClr val="tx1">
                    <a:lumMod val="75000"/>
                    <a:lumOff val="25000"/>
                  </a:schemeClr>
                </a:solidFill>
              </a:defRPr>
            </a:lvl2pPr>
            <a:lvl3pPr>
              <a:defRPr sz="2000"/>
            </a:lvl3pPr>
            <a:lvl4pPr>
              <a:defRPr sz="2000"/>
            </a:lvl4pPr>
            <a:lvl5pPr>
              <a:defRPr sz="2000"/>
            </a:lvl5pPr>
          </a:lstStyle>
          <a:p>
            <a:pPr lvl="0"/>
            <a:r>
              <a:rPr lang="en-US" dirty="0"/>
              <a:t>@ location</a:t>
            </a:r>
          </a:p>
        </p:txBody>
      </p:sp>
      <p:sp>
        <p:nvSpPr>
          <p:cNvPr id="16" name="Text Placeholder 15"/>
          <p:cNvSpPr>
            <a:spLocks noGrp="1"/>
          </p:cNvSpPr>
          <p:nvPr>
            <p:ph type="body" sz="quarter" idx="12" hasCustomPrompt="1"/>
          </p:nvPr>
        </p:nvSpPr>
        <p:spPr>
          <a:xfrm>
            <a:off x="-11084" y="1539191"/>
            <a:ext cx="12191999" cy="304800"/>
          </a:xfrm>
        </p:spPr>
        <p:txBody>
          <a:bodyPr/>
          <a:lstStyle>
            <a:lvl1pPr marL="0" indent="0" algn="ctr">
              <a:buNone/>
              <a:defRPr sz="1800">
                <a:solidFill>
                  <a:schemeClr val="tx1"/>
                </a:solidFill>
              </a:defRPr>
            </a:lvl1pPr>
          </a:lstStyle>
          <a:p>
            <a:pPr lvl="0"/>
            <a:r>
              <a:rPr lang="en-US" dirty="0"/>
              <a:t>Date</a:t>
            </a:r>
          </a:p>
        </p:txBody>
      </p:sp>
      <p:sp>
        <p:nvSpPr>
          <p:cNvPr id="22" name="Text Placeholder 21"/>
          <p:cNvSpPr>
            <a:spLocks noGrp="1"/>
          </p:cNvSpPr>
          <p:nvPr>
            <p:ph type="body" sz="quarter" idx="15" hasCustomPrompt="1"/>
          </p:nvPr>
        </p:nvSpPr>
        <p:spPr>
          <a:xfrm>
            <a:off x="2423586" y="4968656"/>
            <a:ext cx="331258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35401" y="4966303"/>
            <a:ext cx="3316177" cy="412750"/>
          </a:xfrm>
        </p:spPr>
        <p:txBody>
          <a:bodyPr>
            <a:normAutofit/>
          </a:bodyPr>
          <a:lstStyle>
            <a:lvl1pPr marL="0" indent="0" algn="ctr">
              <a:buNone/>
              <a:defRPr sz="2200" b="1" i="0">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423585" y="5402255"/>
            <a:ext cx="3312583"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35401" y="5402061"/>
            <a:ext cx="3316176"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423585" y="5746218"/>
            <a:ext cx="3312583" cy="374650"/>
          </a:xfrm>
        </p:spPr>
        <p:txBody>
          <a:bodyPr>
            <a:normAutofit/>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44173" y="5742722"/>
            <a:ext cx="3312583" cy="374650"/>
          </a:xfrm>
        </p:spPr>
        <p:txBody>
          <a:bodyPr>
            <a:normAutofit/>
          </a:bodyPr>
          <a:lstStyle>
            <a:lvl1pPr marL="0" indent="0" algn="ctr">
              <a:buNone/>
              <a:defRPr sz="2000">
                <a:solidFill>
                  <a:schemeClr val="tx1"/>
                </a:solidFill>
                <a:latin typeface="+mn-lt"/>
              </a:defRPr>
            </a:lvl1pPr>
          </a:lstStyle>
          <a:p>
            <a:pPr lvl="0"/>
            <a:r>
              <a:rPr lang="en-US" dirty="0"/>
              <a:t>Program</a:t>
            </a:r>
          </a:p>
        </p:txBody>
      </p:sp>
      <p:sp>
        <p:nvSpPr>
          <p:cNvPr id="15" name="Title 2"/>
          <p:cNvSpPr>
            <a:spLocks noGrp="1"/>
          </p:cNvSpPr>
          <p:nvPr>
            <p:ph type="title" hasCustomPrompt="1"/>
          </p:nvPr>
        </p:nvSpPr>
        <p:spPr>
          <a:xfrm>
            <a:off x="0" y="673320"/>
            <a:ext cx="12192000" cy="437941"/>
          </a:xfrm>
        </p:spPr>
        <p:txBody>
          <a:bodyPr>
            <a:normAutofit/>
          </a:bodyPr>
          <a:lstStyle>
            <a:lvl1pPr algn="ctr">
              <a:defRPr sz="3000"/>
            </a:lvl1pPr>
          </a:lstStyle>
          <a:p>
            <a:pPr lvl="0"/>
            <a:r>
              <a:rPr lang="en-US" dirty="0"/>
              <a:t>Subtitle 1</a:t>
            </a:r>
          </a:p>
        </p:txBody>
      </p:sp>
    </p:spTree>
    <p:extLst>
      <p:ext uri="{BB962C8B-B14F-4D97-AF65-F5344CB8AC3E}">
        <p14:creationId xmlns:p14="http://schemas.microsoft.com/office/powerpoint/2010/main" val="187726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ubtitle Slide 2">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6544734" y="2103883"/>
            <a:ext cx="3297767" cy="248761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8" name="Picture Placeholder 17"/>
          <p:cNvSpPr>
            <a:spLocks noGrp="1"/>
          </p:cNvSpPr>
          <p:nvPr>
            <p:ph type="pic" sz="quarter" idx="13"/>
          </p:nvPr>
        </p:nvSpPr>
        <p:spPr>
          <a:xfrm>
            <a:off x="2423585" y="2103883"/>
            <a:ext cx="3312583" cy="248761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6" name="Text Placeholder 15"/>
          <p:cNvSpPr>
            <a:spLocks noGrp="1"/>
          </p:cNvSpPr>
          <p:nvPr>
            <p:ph type="body" sz="quarter" idx="12" hasCustomPrompt="1"/>
          </p:nvPr>
        </p:nvSpPr>
        <p:spPr>
          <a:xfrm>
            <a:off x="-11084" y="1248908"/>
            <a:ext cx="12191999" cy="304800"/>
          </a:xfrm>
        </p:spPr>
        <p:txBody>
          <a:bodyPr/>
          <a:lstStyle>
            <a:lvl1pPr marL="0" indent="0" algn="ctr">
              <a:buNone/>
              <a:defRPr sz="1800">
                <a:solidFill>
                  <a:schemeClr val="tx1"/>
                </a:solidFill>
              </a:defRPr>
            </a:lvl1pPr>
          </a:lstStyle>
          <a:p>
            <a:pPr lvl="0"/>
            <a:r>
              <a:rPr lang="en-US" dirty="0"/>
              <a:t>Date</a:t>
            </a:r>
          </a:p>
        </p:txBody>
      </p:sp>
      <p:sp>
        <p:nvSpPr>
          <p:cNvPr id="22" name="Text Placeholder 21"/>
          <p:cNvSpPr>
            <a:spLocks noGrp="1"/>
          </p:cNvSpPr>
          <p:nvPr>
            <p:ph type="body" sz="quarter" idx="15" hasCustomPrompt="1"/>
          </p:nvPr>
        </p:nvSpPr>
        <p:spPr>
          <a:xfrm>
            <a:off x="2423586" y="4832576"/>
            <a:ext cx="331258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35401" y="4830223"/>
            <a:ext cx="3316177" cy="412750"/>
          </a:xfrm>
        </p:spPr>
        <p:txBody>
          <a:bodyPr>
            <a:normAutofit/>
          </a:bodyPr>
          <a:lstStyle>
            <a:lvl1pPr marL="0" indent="0" algn="ctr">
              <a:buNone/>
              <a:defRPr sz="2200" b="1" i="0">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423585" y="5266175"/>
            <a:ext cx="3312583"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35401" y="5265981"/>
            <a:ext cx="3316176"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423585" y="5610138"/>
            <a:ext cx="3312583"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44173" y="5606642"/>
            <a:ext cx="3312583"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7" name="Straight Connector 16"/>
          <p:cNvCxnSpPr/>
          <p:nvPr/>
        </p:nvCxnSpPr>
        <p:spPr>
          <a:xfrm flipV="1">
            <a:off x="5763752" y="1699837"/>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hasCustomPrompt="1"/>
          </p:nvPr>
        </p:nvSpPr>
        <p:spPr>
          <a:xfrm>
            <a:off x="-11084" y="677873"/>
            <a:ext cx="12180915" cy="454236"/>
          </a:xfrm>
        </p:spPr>
        <p:txBody>
          <a:bodyPr>
            <a:normAutofit/>
          </a:bodyPr>
          <a:lstStyle>
            <a:lvl1pPr algn="ctr">
              <a:defRPr sz="3000"/>
            </a:lvl1pPr>
          </a:lstStyle>
          <a:p>
            <a:pPr lvl="0"/>
            <a:r>
              <a:rPr lang="en-US" dirty="0"/>
              <a:t>Subtitle 2</a:t>
            </a:r>
          </a:p>
        </p:txBody>
      </p:sp>
      <p:cxnSp>
        <p:nvCxnSpPr>
          <p:cNvPr id="13" name="Straight Connector 12">
            <a:extLst>
              <a:ext uri="{FF2B5EF4-FFF2-40B4-BE49-F238E27FC236}">
                <a16:creationId xmlns:a16="http://schemas.microsoft.com/office/drawing/2014/main" id="{63250021-3F81-470A-B9EC-4026D441AB9B}"/>
              </a:ext>
            </a:extLst>
          </p:cNvPr>
          <p:cNvCxnSpPr/>
          <p:nvPr userDrawn="1"/>
        </p:nvCxnSpPr>
        <p:spPr>
          <a:xfrm flipV="1">
            <a:off x="5763752" y="1699837"/>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804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resenters Slide 1 with Photos">
    <p:spTree>
      <p:nvGrpSpPr>
        <p:cNvPr id="1" name=""/>
        <p:cNvGrpSpPr/>
        <p:nvPr/>
      </p:nvGrpSpPr>
      <p:grpSpPr>
        <a:xfrm>
          <a:off x="0" y="0"/>
          <a:ext cx="0" cy="0"/>
          <a:chOff x="0" y="0"/>
          <a:chExt cx="0" cy="0"/>
        </a:xfrm>
      </p:grpSpPr>
      <p:cxnSp>
        <p:nvCxnSpPr>
          <p:cNvPr id="42" name="Straight Connector 41"/>
          <p:cNvCxnSpPr/>
          <p:nvPr/>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2390633" y="4739028"/>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1782" y="4736675"/>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390633" y="5172623"/>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11782" y="5172429"/>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390633" y="5522974"/>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1782" y="5519478"/>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45" name="Picture Placeholder 19"/>
          <p:cNvSpPr>
            <a:spLocks noGrp="1"/>
          </p:cNvSpPr>
          <p:nvPr>
            <p:ph type="pic" sz="quarter" idx="14"/>
          </p:nvPr>
        </p:nvSpPr>
        <p:spPr>
          <a:xfrm>
            <a:off x="6511782" y="2010333"/>
            <a:ext cx="3297767" cy="248761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46" name="Picture Placeholder 17"/>
          <p:cNvSpPr>
            <a:spLocks noGrp="1"/>
          </p:cNvSpPr>
          <p:nvPr>
            <p:ph type="pic" sz="quarter" idx="13"/>
          </p:nvPr>
        </p:nvSpPr>
        <p:spPr>
          <a:xfrm>
            <a:off x="2390633" y="2010333"/>
            <a:ext cx="3312583" cy="248761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4" name="Title 1"/>
          <p:cNvSpPr>
            <a:spLocks noGrp="1"/>
          </p:cNvSpPr>
          <p:nvPr>
            <p:ph type="title" hasCustomPrompt="1"/>
          </p:nvPr>
        </p:nvSpPr>
        <p:spPr>
          <a:xfrm>
            <a:off x="39297" y="666762"/>
            <a:ext cx="12203081" cy="489242"/>
          </a:xfrm>
        </p:spPr>
        <p:txBody>
          <a:bodyPr>
            <a:normAutofit/>
          </a:bodyPr>
          <a:lstStyle>
            <a:lvl1pPr algn="ctr">
              <a:defRPr sz="3000"/>
            </a:lvl1pPr>
          </a:lstStyle>
          <a:p>
            <a:pPr lvl="0"/>
            <a:r>
              <a:rPr lang="en-US" dirty="0"/>
              <a:t>Presenters 1</a:t>
            </a:r>
          </a:p>
        </p:txBody>
      </p:sp>
      <p:cxnSp>
        <p:nvCxnSpPr>
          <p:cNvPr id="13" name="Straight Connector 12">
            <a:extLst>
              <a:ext uri="{FF2B5EF4-FFF2-40B4-BE49-F238E27FC236}">
                <a16:creationId xmlns:a16="http://schemas.microsoft.com/office/drawing/2014/main" id="{66E9C514-FF58-4B37-99AC-11F56BA0A34B}"/>
              </a:ext>
            </a:extLst>
          </p:cNvPr>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4B305F-16EB-4760-B648-6712B2F358B5}"/>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264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resenters Slide 2">
    <p:spTree>
      <p:nvGrpSpPr>
        <p:cNvPr id="1" name=""/>
        <p:cNvGrpSpPr/>
        <p:nvPr/>
      </p:nvGrpSpPr>
      <p:grpSpPr>
        <a:xfrm>
          <a:off x="0" y="0"/>
          <a:ext cx="0" cy="0"/>
          <a:chOff x="0" y="0"/>
          <a:chExt cx="0" cy="0"/>
        </a:xfrm>
      </p:grpSpPr>
      <p:cxnSp>
        <p:nvCxnSpPr>
          <p:cNvPr id="42" name="Straight Connector 41"/>
          <p:cNvCxnSpPr/>
          <p:nvPr/>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2390633" y="2628231"/>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1782" y="2625878"/>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390633" y="3061826"/>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11782" y="3061632"/>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390633" y="3412177"/>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1782" y="3408681"/>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12" name="Title 1"/>
          <p:cNvSpPr>
            <a:spLocks noGrp="1"/>
          </p:cNvSpPr>
          <p:nvPr>
            <p:ph type="title" hasCustomPrompt="1"/>
          </p:nvPr>
        </p:nvSpPr>
        <p:spPr>
          <a:xfrm>
            <a:off x="-11081" y="673575"/>
            <a:ext cx="12191997" cy="482428"/>
          </a:xfrm>
        </p:spPr>
        <p:txBody>
          <a:bodyPr>
            <a:normAutofit/>
          </a:bodyPr>
          <a:lstStyle>
            <a:lvl1pPr algn="ctr">
              <a:defRPr sz="3000"/>
            </a:lvl1pPr>
          </a:lstStyle>
          <a:p>
            <a:pPr lvl="0"/>
            <a:r>
              <a:rPr lang="en-US" dirty="0"/>
              <a:t>Presenters 2</a:t>
            </a:r>
          </a:p>
        </p:txBody>
      </p:sp>
      <p:cxnSp>
        <p:nvCxnSpPr>
          <p:cNvPr id="11" name="Straight Connector 10">
            <a:extLst>
              <a:ext uri="{FF2B5EF4-FFF2-40B4-BE49-F238E27FC236}">
                <a16:creationId xmlns:a16="http://schemas.microsoft.com/office/drawing/2014/main" id="{1CEAB417-0A07-4D1F-9DCA-723D0062456A}"/>
              </a:ext>
            </a:extLst>
          </p:cNvPr>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28BE901-3224-4DD5-87B4-A4FD3A68E2F3}"/>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329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resenters Slide 3">
    <p:spTree>
      <p:nvGrpSpPr>
        <p:cNvPr id="1" name=""/>
        <p:cNvGrpSpPr/>
        <p:nvPr/>
      </p:nvGrpSpPr>
      <p:grpSpPr>
        <a:xfrm>
          <a:off x="0" y="0"/>
          <a:ext cx="0" cy="0"/>
          <a:chOff x="0" y="0"/>
          <a:chExt cx="0" cy="0"/>
        </a:xfrm>
      </p:grpSpPr>
      <p:cxnSp>
        <p:nvCxnSpPr>
          <p:cNvPr id="42" name="Straight Connector 41"/>
          <p:cNvCxnSpPr/>
          <p:nvPr/>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683753" y="2628231"/>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439142" y="2625878"/>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683753" y="3061826"/>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439142" y="3061632"/>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683753" y="3412177"/>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439142" y="3408681"/>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11" name="Text Placeholder 21"/>
          <p:cNvSpPr>
            <a:spLocks noGrp="1"/>
          </p:cNvSpPr>
          <p:nvPr>
            <p:ph type="body" sz="quarter" idx="22" hasCustomPrompt="1"/>
          </p:nvPr>
        </p:nvSpPr>
        <p:spPr>
          <a:xfrm>
            <a:off x="8146763" y="2625878"/>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12" name="Text Placeholder 24"/>
          <p:cNvSpPr>
            <a:spLocks noGrp="1"/>
          </p:cNvSpPr>
          <p:nvPr>
            <p:ph type="body" sz="quarter" idx="23" hasCustomPrompt="1"/>
          </p:nvPr>
        </p:nvSpPr>
        <p:spPr>
          <a:xfrm>
            <a:off x="8146763" y="3059473"/>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13" name="Text Placeholder 27"/>
          <p:cNvSpPr>
            <a:spLocks noGrp="1"/>
          </p:cNvSpPr>
          <p:nvPr>
            <p:ph type="body" sz="quarter" idx="24" hasCustomPrompt="1"/>
          </p:nvPr>
        </p:nvSpPr>
        <p:spPr>
          <a:xfrm>
            <a:off x="8146763" y="3409824"/>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15" name="Title 1"/>
          <p:cNvSpPr>
            <a:spLocks noGrp="1"/>
          </p:cNvSpPr>
          <p:nvPr>
            <p:ph type="title" hasCustomPrompt="1"/>
          </p:nvPr>
        </p:nvSpPr>
        <p:spPr>
          <a:xfrm>
            <a:off x="1" y="673774"/>
            <a:ext cx="12192000" cy="482428"/>
          </a:xfrm>
        </p:spPr>
        <p:txBody>
          <a:bodyPr>
            <a:normAutofit/>
          </a:bodyPr>
          <a:lstStyle>
            <a:lvl1pPr algn="ctr">
              <a:defRPr sz="3000"/>
            </a:lvl1pPr>
          </a:lstStyle>
          <a:p>
            <a:pPr lvl="0"/>
            <a:r>
              <a:rPr lang="en-US" dirty="0"/>
              <a:t>Presenters 3</a:t>
            </a:r>
          </a:p>
        </p:txBody>
      </p:sp>
      <p:cxnSp>
        <p:nvCxnSpPr>
          <p:cNvPr id="14" name="Straight Connector 13">
            <a:extLst>
              <a:ext uri="{FF2B5EF4-FFF2-40B4-BE49-F238E27FC236}">
                <a16:creationId xmlns:a16="http://schemas.microsoft.com/office/drawing/2014/main" id="{5A4B7297-EC4C-4163-B859-61634A0BFB9F}"/>
              </a:ext>
            </a:extLst>
          </p:cNvPr>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BCA0309-3CC7-4E90-9374-B4B914850E8B}"/>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2608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Divider Slide">
    <p:spTree>
      <p:nvGrpSpPr>
        <p:cNvPr id="1" name=""/>
        <p:cNvGrpSpPr/>
        <p:nvPr/>
      </p:nvGrpSpPr>
      <p:grpSpPr>
        <a:xfrm>
          <a:off x="0" y="0"/>
          <a:ext cx="0" cy="0"/>
          <a:chOff x="0" y="0"/>
          <a:chExt cx="0" cy="0"/>
        </a:xfrm>
      </p:grpSpPr>
      <p:cxnSp>
        <p:nvCxnSpPr>
          <p:cNvPr id="7" name="Straight Connector 6"/>
          <p:cNvCxnSpPr/>
          <p:nvPr/>
        </p:nvCxnSpPr>
        <p:spPr>
          <a:xfrm flipV="1">
            <a:off x="5765519" y="2815174"/>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6" name="Text Placeholder 9"/>
          <p:cNvSpPr>
            <a:spLocks noGrp="1"/>
          </p:cNvSpPr>
          <p:nvPr>
            <p:ph type="body" sz="quarter" idx="12" hasCustomPrompt="1"/>
          </p:nvPr>
        </p:nvSpPr>
        <p:spPr>
          <a:xfrm>
            <a:off x="-1" y="3229980"/>
            <a:ext cx="12180916" cy="1111250"/>
          </a:xfrm>
        </p:spPr>
        <p:txBody>
          <a:bodyPr>
            <a:normAutofit/>
          </a:bodyPr>
          <a:lstStyle>
            <a:lvl1pPr marL="0" indent="0" algn="ctr">
              <a:lnSpc>
                <a:spcPct val="100000"/>
              </a:lnSpc>
              <a:spcBef>
                <a:spcPts val="0"/>
              </a:spcBef>
              <a:buNone/>
              <a:defRPr sz="3000" cap="all" baseline="0">
                <a:solidFill>
                  <a:schemeClr val="tx1"/>
                </a:solidFill>
              </a:defRPr>
            </a:lvl1pPr>
          </a:lstStyle>
          <a:p>
            <a:pPr lvl="0"/>
            <a:r>
              <a:rPr lang="en-US" dirty="0"/>
              <a:t>Chapter title</a:t>
            </a:r>
          </a:p>
        </p:txBody>
      </p:sp>
      <p:sp>
        <p:nvSpPr>
          <p:cNvPr id="8" name="Title 1"/>
          <p:cNvSpPr>
            <a:spLocks noGrp="1"/>
          </p:cNvSpPr>
          <p:nvPr>
            <p:ph type="title" hasCustomPrompt="1"/>
          </p:nvPr>
        </p:nvSpPr>
        <p:spPr>
          <a:xfrm>
            <a:off x="2851" y="2256441"/>
            <a:ext cx="12191999" cy="478522"/>
          </a:xfrm>
        </p:spPr>
        <p:txBody>
          <a:bodyPr>
            <a:normAutofit/>
          </a:bodyPr>
          <a:lstStyle>
            <a:lvl1pPr algn="ctr">
              <a:defRPr sz="3000"/>
            </a:lvl1pPr>
          </a:lstStyle>
          <a:p>
            <a:pPr lvl="0"/>
            <a:r>
              <a:rPr lang="en-US" dirty="0"/>
              <a:t>Section Divider</a:t>
            </a:r>
          </a:p>
        </p:txBody>
      </p:sp>
      <p:cxnSp>
        <p:nvCxnSpPr>
          <p:cNvPr id="5" name="Straight Connector 4">
            <a:extLst>
              <a:ext uri="{FF2B5EF4-FFF2-40B4-BE49-F238E27FC236}">
                <a16:creationId xmlns:a16="http://schemas.microsoft.com/office/drawing/2014/main" id="{3CAA1DDE-AD6F-482A-AFCC-A93D7CD9A0C7}"/>
              </a:ext>
            </a:extLst>
          </p:cNvPr>
          <p:cNvCxnSpPr/>
          <p:nvPr userDrawn="1"/>
        </p:nvCxnSpPr>
        <p:spPr>
          <a:xfrm flipV="1">
            <a:off x="5765519" y="2815174"/>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887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cxnSp>
        <p:nvCxnSpPr>
          <p:cNvPr id="8" name="Straight Connector 7"/>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70943" cy="4662833"/>
          </a:xfrm>
        </p:spPr>
        <p:txBody>
          <a:bodyPr>
            <a:noAutofit/>
          </a:bodyPr>
          <a:lstStyle>
            <a:lvl1pPr marL="0" indent="0">
              <a:buClr>
                <a:srgbClr val="57B6AF"/>
              </a:buClr>
              <a:buNone/>
              <a:defRPr sz="2200" baseline="0">
                <a:solidFill>
                  <a:schemeClr val="tx1"/>
                </a:solidFill>
                <a:latin typeface="+mn-lt"/>
              </a:defRPr>
            </a:lvl1pPr>
            <a:lvl2pPr>
              <a:buClr>
                <a:srgbClr val="57B6AF"/>
              </a:buClr>
              <a:defRPr sz="2000"/>
            </a:lvl2pPr>
            <a:lvl3pPr>
              <a:buClr>
                <a:srgbClr val="57B6AF"/>
              </a:buClr>
              <a:defRPr sz="1800"/>
            </a:lvl3pPr>
            <a:lvl4pPr>
              <a:buClr>
                <a:srgbClr val="57B6AF"/>
              </a:buClr>
              <a:defRPr sz="1800"/>
            </a:lvl4pPr>
          </a:lstStyle>
          <a:p>
            <a:pPr lvl="0"/>
            <a:r>
              <a:rPr lang="en-US" dirty="0"/>
              <a:t>Text…</a:t>
            </a:r>
          </a:p>
        </p:txBody>
      </p:sp>
      <p:sp>
        <p:nvSpPr>
          <p:cNvPr id="9" name="TextBox 8"/>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a:t>
            </a:r>
            <a:r>
              <a:rPr lang="en-US" sz="1800" baseline="0" dirty="0">
                <a:solidFill>
                  <a:srgbClr val="349D96"/>
                </a:solidFill>
                <a:latin typeface="Century Gothic" panose="020B0502020202020204" pitchFamily="34" charset="0"/>
              </a:rPr>
              <a:t> 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1" name="Title 1"/>
          <p:cNvSpPr>
            <a:spLocks noGrp="1"/>
          </p:cNvSpPr>
          <p:nvPr>
            <p:ph type="title" hasCustomPrompt="1"/>
          </p:nvPr>
        </p:nvSpPr>
        <p:spPr>
          <a:xfrm>
            <a:off x="5542" y="673974"/>
            <a:ext cx="12180916" cy="482030"/>
          </a:xfrm>
        </p:spPr>
        <p:txBody>
          <a:bodyPr/>
          <a:lstStyle>
            <a:lvl1pPr algn="ctr">
              <a:defRPr sz="3000"/>
            </a:lvl1pPr>
          </a:lstStyle>
          <a:p>
            <a:r>
              <a:rPr lang="en-US" dirty="0"/>
              <a:t>Title</a:t>
            </a:r>
          </a:p>
        </p:txBody>
      </p:sp>
      <p:cxnSp>
        <p:nvCxnSpPr>
          <p:cNvPr id="6" name="Straight Connector 5">
            <a:extLst>
              <a:ext uri="{FF2B5EF4-FFF2-40B4-BE49-F238E27FC236}">
                <a16:creationId xmlns:a16="http://schemas.microsoft.com/office/drawing/2014/main" id="{2ADAC884-0F27-4F81-98BF-C15A1F038902}"/>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561773C-6246-404C-B955-CF3D650C7A27}"/>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a:t>
            </a:r>
            <a:r>
              <a:rPr lang="en-US" sz="1800" baseline="0" dirty="0">
                <a:solidFill>
                  <a:srgbClr val="349D96"/>
                </a:solidFill>
                <a:latin typeface="Century Gothic" panose="020B0502020202020204" pitchFamily="34" charset="0"/>
              </a:rPr>
              <a:t> 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71621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OH Strategic Plan">
    <p:spTree>
      <p:nvGrpSpPr>
        <p:cNvPr id="1" name=""/>
        <p:cNvGrpSpPr/>
        <p:nvPr/>
      </p:nvGrpSpPr>
      <p:grpSpPr>
        <a:xfrm>
          <a:off x="0" y="0"/>
          <a:ext cx="0" cy="0"/>
          <a:chOff x="0" y="0"/>
          <a:chExt cx="0" cy="0"/>
        </a:xfrm>
      </p:grpSpPr>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888977" y="1487830"/>
            <a:ext cx="10599630" cy="4451286"/>
            <a:chOff x="975368" y="1460430"/>
            <a:chExt cx="7949725" cy="4451286"/>
          </a:xfrm>
        </p:grpSpPr>
        <p:sp>
          <p:nvSpPr>
            <p:cNvPr id="16" name="TextBox 15"/>
            <p:cNvSpPr txBox="1"/>
            <p:nvPr/>
          </p:nvSpPr>
          <p:spPr>
            <a:xfrm>
              <a:off x="4095976" y="4080445"/>
              <a:ext cx="2332018" cy="183127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Strategy</a:t>
              </a:r>
            </a:p>
            <a:p>
              <a:pPr>
                <a:spcBef>
                  <a:spcPts val="600"/>
                </a:spcBef>
              </a:pPr>
              <a:r>
                <a:rPr lang="en-US" sz="1500" kern="1200" dirty="0">
                  <a:solidFill>
                    <a:schemeClr val="tx1"/>
                  </a:solidFill>
                  <a:latin typeface="+mn-lt"/>
                  <a:ea typeface="+mn-ea"/>
                  <a:cs typeface="+mn-cs"/>
                </a:rPr>
                <a:t>Through collaborations and partnerships, we will leverage the knowledge, relation-ships and resources necessary to influence the conditions that promote good health and safety for everyone.</a:t>
              </a:r>
            </a:p>
          </p:txBody>
        </p:sp>
        <p:sp>
          <p:nvSpPr>
            <p:cNvPr id="20" name="TextBox 19"/>
            <p:cNvSpPr txBox="1"/>
            <p:nvPr/>
          </p:nvSpPr>
          <p:spPr>
            <a:xfrm>
              <a:off x="6818305" y="4080608"/>
              <a:ext cx="2106788"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Mission</a:t>
              </a:r>
            </a:p>
            <a:p>
              <a:pPr>
                <a:spcBef>
                  <a:spcPts val="600"/>
                </a:spcBef>
              </a:pPr>
              <a:r>
                <a:rPr lang="en-US" sz="1500" kern="1200" dirty="0">
                  <a:solidFill>
                    <a:schemeClr val="tx1"/>
                  </a:solidFill>
                  <a:latin typeface="+mn-lt"/>
                  <a:ea typeface="+mn-ea"/>
                  <a:cs typeface="+mn-cs"/>
                </a:rPr>
                <a:t>The Department of Health works with others to protect and improve the health</a:t>
              </a:r>
            </a:p>
            <a:p>
              <a:pPr>
                <a:spcBef>
                  <a:spcPts val="0"/>
                </a:spcBef>
              </a:pPr>
              <a:r>
                <a:rPr lang="en-US" sz="1500" kern="1200" dirty="0">
                  <a:solidFill>
                    <a:schemeClr val="tx1"/>
                  </a:solidFill>
                  <a:latin typeface="+mn-lt"/>
                  <a:ea typeface="+mn-ea"/>
                  <a:cs typeface="+mn-cs"/>
                </a:rPr>
                <a:t>of all people in Washington.</a:t>
              </a:r>
            </a:p>
          </p:txBody>
        </p:sp>
        <p:sp>
          <p:nvSpPr>
            <p:cNvPr id="21" name="TextBox 20"/>
            <p:cNvSpPr txBox="1"/>
            <p:nvPr/>
          </p:nvSpPr>
          <p:spPr>
            <a:xfrm>
              <a:off x="1357926" y="4081738"/>
              <a:ext cx="2116475"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Vision</a:t>
              </a:r>
            </a:p>
            <a:p>
              <a:pPr>
                <a:spcBef>
                  <a:spcPts val="600"/>
                </a:spcBef>
              </a:pPr>
              <a:r>
                <a:rPr lang="en-US" sz="1500" kern="1200" dirty="0">
                  <a:solidFill>
                    <a:schemeClr val="tx1"/>
                  </a:solidFill>
                  <a:latin typeface="+mn-lt"/>
                  <a:ea typeface="+mn-ea"/>
                  <a:cs typeface="+mn-cs"/>
                </a:rPr>
                <a:t>People in Washington enjoy longer and healthier lives because they live in healthy families and communities.</a:t>
              </a:r>
            </a:p>
          </p:txBody>
        </p:sp>
        <p:grpSp>
          <p:nvGrpSpPr>
            <p:cNvPr id="28" name="Group 27"/>
            <p:cNvGrpSpPr/>
            <p:nvPr/>
          </p:nvGrpSpPr>
          <p:grpSpPr>
            <a:xfrm>
              <a:off x="975368" y="1460430"/>
              <a:ext cx="7949725" cy="2416050"/>
              <a:chOff x="928874" y="1909880"/>
              <a:chExt cx="7949725" cy="2416050"/>
            </a:xfrm>
          </p:grpSpPr>
          <p:sp>
            <p:nvSpPr>
              <p:cNvPr id="32" name="TextBox 31"/>
              <p:cNvSpPr txBox="1"/>
              <p:nvPr/>
            </p:nvSpPr>
            <p:spPr>
              <a:xfrm>
                <a:off x="1313790" y="2032497"/>
                <a:ext cx="1792023" cy="175432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What We Do</a:t>
                </a:r>
              </a:p>
              <a:p>
                <a:pPr>
                  <a:spcBef>
                    <a:spcPts val="600"/>
                  </a:spcBef>
                </a:pPr>
                <a:r>
                  <a:rPr lang="en-US" sz="1500" dirty="0">
                    <a:solidFill>
                      <a:schemeClr val="tx1"/>
                    </a:solidFill>
                    <a:latin typeface="+mn-lt"/>
                  </a:rPr>
                  <a:t>Ensure public safety</a:t>
                </a:r>
              </a:p>
              <a:p>
                <a:pPr>
                  <a:spcBef>
                    <a:spcPts val="600"/>
                  </a:spcBef>
                </a:pPr>
                <a:r>
                  <a:rPr lang="en-US" sz="1500" dirty="0">
                    <a:solidFill>
                      <a:schemeClr val="tx1"/>
                    </a:solidFill>
                    <a:latin typeface="+mn-lt"/>
                  </a:rPr>
                  <a:t>Create the healthiest next generation</a:t>
                </a:r>
              </a:p>
              <a:p>
                <a:pPr>
                  <a:spcBef>
                    <a:spcPts val="600"/>
                  </a:spcBef>
                </a:pPr>
                <a:r>
                  <a:rPr lang="en-US" sz="1500" dirty="0">
                    <a:solidFill>
                      <a:schemeClr val="tx1"/>
                    </a:solidFill>
                    <a:latin typeface="+mn-lt"/>
                  </a:rPr>
                  <a:t>Promote healthy living and healthy aging</a:t>
                </a:r>
              </a:p>
            </p:txBody>
          </p:sp>
          <p:sp>
            <p:nvSpPr>
              <p:cNvPr id="33" name="TextBox 32"/>
              <p:cNvSpPr txBox="1"/>
              <p:nvPr/>
            </p:nvSpPr>
            <p:spPr>
              <a:xfrm>
                <a:off x="4044025" y="1909880"/>
                <a:ext cx="2175037" cy="2262158"/>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How We Do</a:t>
                </a:r>
              </a:p>
              <a:p>
                <a:r>
                  <a:rPr lang="en-US" sz="1800" b="1" dirty="0">
                    <a:solidFill>
                      <a:schemeClr val="tx1"/>
                    </a:solidFill>
                    <a:latin typeface="Century Gothic" panose="020B0502020202020204" pitchFamily="34" charset="0"/>
                  </a:rPr>
                  <a:t>Our Work</a:t>
                </a:r>
              </a:p>
              <a:p>
                <a:pPr>
                  <a:spcBef>
                    <a:spcPts val="600"/>
                  </a:spcBef>
                </a:pPr>
                <a:r>
                  <a:rPr lang="en-US" sz="1500" kern="1200" dirty="0">
                    <a:solidFill>
                      <a:schemeClr val="tx1"/>
                    </a:solidFill>
                    <a:latin typeface="+mn-lt"/>
                    <a:ea typeface="+mn-ea"/>
                    <a:cs typeface="+mn-cs"/>
                  </a:rPr>
                  <a:t>Serve our customers and continue to improve</a:t>
                </a:r>
              </a:p>
              <a:p>
                <a:pPr>
                  <a:spcBef>
                    <a:spcPts val="600"/>
                  </a:spcBef>
                </a:pPr>
                <a:r>
                  <a:rPr lang="en-US" sz="1500" kern="1200" dirty="0">
                    <a:solidFill>
                      <a:schemeClr val="tx1"/>
                    </a:solidFill>
                    <a:latin typeface="+mn-lt"/>
                    <a:ea typeface="+mn-ea"/>
                    <a:cs typeface="+mn-cs"/>
                  </a:rPr>
                  <a:t>Be efficient, innovative and transparent</a:t>
                </a:r>
              </a:p>
              <a:p>
                <a:pPr>
                  <a:spcBef>
                    <a:spcPts val="600"/>
                  </a:spcBef>
                </a:pPr>
                <a:r>
                  <a:rPr lang="en-US" sz="1500" kern="1200" dirty="0">
                    <a:solidFill>
                      <a:schemeClr val="tx1"/>
                    </a:solidFill>
                    <a:latin typeface="+mn-lt"/>
                    <a:ea typeface="+mn-ea"/>
                    <a:cs typeface="+mn-cs"/>
                  </a:rPr>
                  <a:t>Develop and support our workforce</a:t>
                </a:r>
              </a:p>
            </p:txBody>
          </p:sp>
          <p:sp>
            <p:nvSpPr>
              <p:cNvPr id="34" name="TextBox 33"/>
              <p:cNvSpPr txBox="1"/>
              <p:nvPr/>
            </p:nvSpPr>
            <p:spPr>
              <a:xfrm>
                <a:off x="6769000" y="1909884"/>
                <a:ext cx="2109599" cy="241604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Guiding</a:t>
                </a:r>
              </a:p>
              <a:p>
                <a:r>
                  <a:rPr lang="en-US" sz="1800" b="1" dirty="0">
                    <a:solidFill>
                      <a:schemeClr val="tx1"/>
                    </a:solidFill>
                    <a:latin typeface="Century Gothic" panose="020B0502020202020204" pitchFamily="34" charset="0"/>
                  </a:rPr>
                  <a:t>Principles</a:t>
                </a:r>
              </a:p>
              <a:p>
                <a:pPr>
                  <a:spcBef>
                    <a:spcPts val="600"/>
                  </a:spcBef>
                </a:pPr>
                <a:r>
                  <a:rPr lang="en-US" sz="1500" kern="1200" dirty="0">
                    <a:solidFill>
                      <a:schemeClr val="tx1"/>
                    </a:solidFill>
                    <a:latin typeface="+mn-lt"/>
                    <a:ea typeface="+mn-ea"/>
                    <a:cs typeface="+mn-cs"/>
                  </a:rPr>
                  <a:t>Evidence-based public health practice</a:t>
                </a:r>
              </a:p>
              <a:p>
                <a:pPr>
                  <a:spcBef>
                    <a:spcPts val="600"/>
                  </a:spcBef>
                </a:pPr>
                <a:r>
                  <a:rPr lang="en-US" sz="1500" kern="1200" dirty="0">
                    <a:solidFill>
                      <a:schemeClr val="tx1"/>
                    </a:solidFill>
                    <a:latin typeface="+mn-lt"/>
                    <a:ea typeface="+mn-ea"/>
                    <a:cs typeface="+mn-cs"/>
                    <a:sym typeface="Wingdings"/>
                  </a:rPr>
                  <a:t>Partnership</a:t>
                </a:r>
              </a:p>
              <a:p>
                <a:pPr>
                  <a:spcBef>
                    <a:spcPts val="600"/>
                  </a:spcBef>
                </a:pPr>
                <a:r>
                  <a:rPr lang="en-US" sz="1500" kern="1200" dirty="0">
                    <a:solidFill>
                      <a:schemeClr val="tx1"/>
                    </a:solidFill>
                    <a:latin typeface="+mn-lt"/>
                    <a:ea typeface="+mn-ea"/>
                    <a:cs typeface="+mn-cs"/>
                    <a:sym typeface="Wingdings"/>
                  </a:rPr>
                  <a:t>Transparency</a:t>
                </a:r>
              </a:p>
              <a:p>
                <a:pPr>
                  <a:spcBef>
                    <a:spcPts val="600"/>
                  </a:spcBef>
                </a:pPr>
                <a:r>
                  <a:rPr lang="en-US" sz="1500" kern="1200" dirty="0">
                    <a:solidFill>
                      <a:schemeClr val="tx1"/>
                    </a:solidFill>
                    <a:latin typeface="+mn-lt"/>
                    <a:ea typeface="+mn-ea"/>
                    <a:cs typeface="+mn-cs"/>
                    <a:sym typeface="Wingdings"/>
                  </a:rPr>
                  <a:t>Health equity</a:t>
                </a:r>
              </a:p>
              <a:p>
                <a:pPr>
                  <a:spcBef>
                    <a:spcPts val="600"/>
                  </a:spcBef>
                </a:pPr>
                <a:r>
                  <a:rPr lang="en-US" sz="1500" kern="1200" dirty="0">
                    <a:solidFill>
                      <a:schemeClr val="tx1"/>
                    </a:solidFill>
                    <a:latin typeface="+mn-lt"/>
                    <a:ea typeface="+mn-ea"/>
                    <a:cs typeface="+mn-cs"/>
                    <a:sym typeface="Wingdings"/>
                  </a:rPr>
                  <a:t>Seven generations</a:t>
                </a:r>
                <a:endParaRPr lang="en-US" sz="1500" kern="1200" dirty="0">
                  <a:solidFill>
                    <a:schemeClr val="tx1"/>
                  </a:solidFill>
                  <a:latin typeface="+mn-lt"/>
                  <a:ea typeface="+mn-ea"/>
                  <a:cs typeface="+mn-cs"/>
                </a:endParaRPr>
              </a:p>
            </p:txBody>
          </p:sp>
          <p:sp>
            <p:nvSpPr>
              <p:cNvPr id="35" name="Oval 34"/>
              <p:cNvSpPr/>
              <p:nvPr/>
            </p:nvSpPr>
            <p:spPr>
              <a:xfrm>
                <a:off x="928874"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6" name="Oval 35"/>
              <p:cNvSpPr/>
              <p:nvPr/>
            </p:nvSpPr>
            <p:spPr>
              <a:xfrm>
                <a:off x="3654003"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7" name="Oval 36"/>
              <p:cNvSpPr/>
              <p:nvPr/>
            </p:nvSpPr>
            <p:spPr>
              <a:xfrm>
                <a:off x="6377203" y="2073135"/>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9" name="Oval 28"/>
            <p:cNvSpPr/>
            <p:nvPr/>
          </p:nvSpPr>
          <p:spPr>
            <a:xfrm>
              <a:off x="975368" y="4125259"/>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0" name="Oval 29"/>
            <p:cNvSpPr/>
            <p:nvPr/>
          </p:nvSpPr>
          <p:spPr>
            <a:xfrm>
              <a:off x="3700497" y="412525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1" name="Oval 30"/>
            <p:cNvSpPr/>
            <p:nvPr/>
          </p:nvSpPr>
          <p:spPr>
            <a:xfrm>
              <a:off x="6423697" y="4122376"/>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3" name="Title 2"/>
          <p:cNvSpPr>
            <a:spLocks noGrp="1"/>
          </p:cNvSpPr>
          <p:nvPr>
            <p:ph type="title" hasCustomPrompt="1"/>
          </p:nvPr>
        </p:nvSpPr>
        <p:spPr>
          <a:xfrm>
            <a:off x="2379" y="682993"/>
            <a:ext cx="12192000" cy="405063"/>
          </a:xfrm>
        </p:spPr>
        <p:txBody>
          <a:bodyPr>
            <a:normAutofit/>
          </a:bodyPr>
          <a:lstStyle>
            <a:lvl1pPr algn="ctr">
              <a:defRPr sz="3000"/>
            </a:lvl1pPr>
          </a:lstStyle>
          <a:p>
            <a:r>
              <a:rPr lang="en-US" dirty="0"/>
              <a:t>DOH Strategic Plan</a:t>
            </a:r>
          </a:p>
        </p:txBody>
      </p:sp>
      <p:cxnSp>
        <p:nvCxnSpPr>
          <p:cNvPr id="18" name="Straight Connector 17">
            <a:extLst>
              <a:ext uri="{FF2B5EF4-FFF2-40B4-BE49-F238E27FC236}">
                <a16:creationId xmlns:a16="http://schemas.microsoft.com/office/drawing/2014/main" id="{6DC09AB4-C9E8-4C8B-9B68-002331CDC79D}"/>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224864F2-E671-49E9-9CE7-54C9E9291740}"/>
              </a:ext>
            </a:extLst>
          </p:cNvPr>
          <p:cNvGrpSpPr/>
          <p:nvPr userDrawn="1"/>
        </p:nvGrpSpPr>
        <p:grpSpPr>
          <a:xfrm>
            <a:off x="888977" y="1487830"/>
            <a:ext cx="10599630" cy="4451286"/>
            <a:chOff x="975368" y="1460430"/>
            <a:chExt cx="7949725" cy="4451286"/>
          </a:xfrm>
        </p:grpSpPr>
        <p:sp>
          <p:nvSpPr>
            <p:cNvPr id="22" name="TextBox 21">
              <a:extLst>
                <a:ext uri="{FF2B5EF4-FFF2-40B4-BE49-F238E27FC236}">
                  <a16:creationId xmlns:a16="http://schemas.microsoft.com/office/drawing/2014/main" id="{5447E323-E291-4F2B-A227-096BAD25295E}"/>
                </a:ext>
              </a:extLst>
            </p:cNvPr>
            <p:cNvSpPr txBox="1"/>
            <p:nvPr/>
          </p:nvSpPr>
          <p:spPr>
            <a:xfrm>
              <a:off x="4095976" y="4080445"/>
              <a:ext cx="2332018" cy="183127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Strategy</a:t>
              </a:r>
            </a:p>
            <a:p>
              <a:pPr>
                <a:spcBef>
                  <a:spcPts val="600"/>
                </a:spcBef>
              </a:pPr>
              <a:r>
                <a:rPr lang="en-US" sz="1500" kern="1200" dirty="0">
                  <a:solidFill>
                    <a:schemeClr val="tx1"/>
                  </a:solidFill>
                  <a:latin typeface="+mn-lt"/>
                  <a:ea typeface="+mn-ea"/>
                  <a:cs typeface="+mn-cs"/>
                </a:rPr>
                <a:t>Through collaborations and partnerships, we will leverage the knowledge, relation-ships and resources necessary to influence the conditions that promote good health and safety for everyone.</a:t>
              </a:r>
            </a:p>
          </p:txBody>
        </p:sp>
        <p:sp>
          <p:nvSpPr>
            <p:cNvPr id="24" name="TextBox 23">
              <a:extLst>
                <a:ext uri="{FF2B5EF4-FFF2-40B4-BE49-F238E27FC236}">
                  <a16:creationId xmlns:a16="http://schemas.microsoft.com/office/drawing/2014/main" id="{5722A424-F710-4B6F-AFE7-FC86CD9BAAA1}"/>
                </a:ext>
              </a:extLst>
            </p:cNvPr>
            <p:cNvSpPr txBox="1"/>
            <p:nvPr/>
          </p:nvSpPr>
          <p:spPr>
            <a:xfrm>
              <a:off x="6818305" y="4080608"/>
              <a:ext cx="2106788"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Mission</a:t>
              </a:r>
            </a:p>
            <a:p>
              <a:pPr>
                <a:spcBef>
                  <a:spcPts val="600"/>
                </a:spcBef>
              </a:pPr>
              <a:r>
                <a:rPr lang="en-US" sz="1500" kern="1200" dirty="0">
                  <a:solidFill>
                    <a:schemeClr val="tx1"/>
                  </a:solidFill>
                  <a:latin typeface="+mn-lt"/>
                  <a:ea typeface="+mn-ea"/>
                  <a:cs typeface="+mn-cs"/>
                </a:rPr>
                <a:t>The Department of Health works with others to protect and improve the health</a:t>
              </a:r>
            </a:p>
            <a:p>
              <a:pPr>
                <a:spcBef>
                  <a:spcPts val="0"/>
                </a:spcBef>
              </a:pPr>
              <a:r>
                <a:rPr lang="en-US" sz="1500" kern="1200" dirty="0">
                  <a:solidFill>
                    <a:schemeClr val="tx1"/>
                  </a:solidFill>
                  <a:latin typeface="+mn-lt"/>
                  <a:ea typeface="+mn-ea"/>
                  <a:cs typeface="+mn-cs"/>
                </a:rPr>
                <a:t>of all people in Washington.</a:t>
              </a:r>
            </a:p>
          </p:txBody>
        </p:sp>
        <p:sp>
          <p:nvSpPr>
            <p:cNvPr id="26" name="TextBox 25">
              <a:extLst>
                <a:ext uri="{FF2B5EF4-FFF2-40B4-BE49-F238E27FC236}">
                  <a16:creationId xmlns:a16="http://schemas.microsoft.com/office/drawing/2014/main" id="{857DF7D7-4F60-4AA2-91D7-8136B4770EEF}"/>
                </a:ext>
              </a:extLst>
            </p:cNvPr>
            <p:cNvSpPr txBox="1"/>
            <p:nvPr/>
          </p:nvSpPr>
          <p:spPr>
            <a:xfrm>
              <a:off x="1357926" y="4081738"/>
              <a:ext cx="2116475"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Vision</a:t>
              </a:r>
            </a:p>
            <a:p>
              <a:pPr>
                <a:spcBef>
                  <a:spcPts val="600"/>
                </a:spcBef>
              </a:pPr>
              <a:r>
                <a:rPr lang="en-US" sz="1500" kern="1200" dirty="0">
                  <a:solidFill>
                    <a:schemeClr val="tx1"/>
                  </a:solidFill>
                  <a:latin typeface="+mn-lt"/>
                  <a:ea typeface="+mn-ea"/>
                  <a:cs typeface="+mn-cs"/>
                </a:rPr>
                <a:t>People in Washington enjoy longer and healthier lives because they live in healthy families and communities.</a:t>
              </a:r>
            </a:p>
          </p:txBody>
        </p:sp>
        <p:grpSp>
          <p:nvGrpSpPr>
            <p:cNvPr id="27" name="Group 26">
              <a:extLst>
                <a:ext uri="{FF2B5EF4-FFF2-40B4-BE49-F238E27FC236}">
                  <a16:creationId xmlns:a16="http://schemas.microsoft.com/office/drawing/2014/main" id="{16057CD5-033F-46FE-B563-4481E4F08FDD}"/>
                </a:ext>
              </a:extLst>
            </p:cNvPr>
            <p:cNvGrpSpPr/>
            <p:nvPr/>
          </p:nvGrpSpPr>
          <p:grpSpPr>
            <a:xfrm>
              <a:off x="975368" y="1460430"/>
              <a:ext cx="7949725" cy="2416050"/>
              <a:chOff x="928874" y="1909880"/>
              <a:chExt cx="7949725" cy="2416050"/>
            </a:xfrm>
          </p:grpSpPr>
          <p:sp>
            <p:nvSpPr>
              <p:cNvPr id="41" name="TextBox 40">
                <a:extLst>
                  <a:ext uri="{FF2B5EF4-FFF2-40B4-BE49-F238E27FC236}">
                    <a16:creationId xmlns:a16="http://schemas.microsoft.com/office/drawing/2014/main" id="{DF71B102-9F78-4B70-9127-638262D0AB9A}"/>
                  </a:ext>
                </a:extLst>
              </p:cNvPr>
              <p:cNvSpPr txBox="1"/>
              <p:nvPr/>
            </p:nvSpPr>
            <p:spPr>
              <a:xfrm>
                <a:off x="1313790" y="2032497"/>
                <a:ext cx="1792023" cy="175432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What We Do</a:t>
                </a:r>
              </a:p>
              <a:p>
                <a:pPr>
                  <a:spcBef>
                    <a:spcPts val="600"/>
                  </a:spcBef>
                </a:pPr>
                <a:r>
                  <a:rPr lang="en-US" sz="1500" dirty="0">
                    <a:solidFill>
                      <a:schemeClr val="tx1"/>
                    </a:solidFill>
                    <a:latin typeface="+mn-lt"/>
                  </a:rPr>
                  <a:t>Ensure public safety</a:t>
                </a:r>
              </a:p>
              <a:p>
                <a:pPr>
                  <a:spcBef>
                    <a:spcPts val="600"/>
                  </a:spcBef>
                </a:pPr>
                <a:r>
                  <a:rPr lang="en-US" sz="1500" dirty="0">
                    <a:solidFill>
                      <a:schemeClr val="tx1"/>
                    </a:solidFill>
                    <a:latin typeface="+mn-lt"/>
                  </a:rPr>
                  <a:t>Create the healthiest next generation</a:t>
                </a:r>
              </a:p>
              <a:p>
                <a:pPr>
                  <a:spcBef>
                    <a:spcPts val="600"/>
                  </a:spcBef>
                </a:pPr>
                <a:r>
                  <a:rPr lang="en-US" sz="1500" dirty="0">
                    <a:solidFill>
                      <a:schemeClr val="tx1"/>
                    </a:solidFill>
                    <a:latin typeface="+mn-lt"/>
                  </a:rPr>
                  <a:t>Promote healthy living and healthy aging</a:t>
                </a:r>
              </a:p>
            </p:txBody>
          </p:sp>
          <p:sp>
            <p:nvSpPr>
              <p:cNvPr id="42" name="TextBox 41">
                <a:extLst>
                  <a:ext uri="{FF2B5EF4-FFF2-40B4-BE49-F238E27FC236}">
                    <a16:creationId xmlns:a16="http://schemas.microsoft.com/office/drawing/2014/main" id="{DB98EC9D-34E3-44D2-806F-3071603B5C67}"/>
                  </a:ext>
                </a:extLst>
              </p:cNvPr>
              <p:cNvSpPr txBox="1"/>
              <p:nvPr/>
            </p:nvSpPr>
            <p:spPr>
              <a:xfrm>
                <a:off x="4044025" y="1909880"/>
                <a:ext cx="2175037" cy="2262158"/>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How We Do</a:t>
                </a:r>
              </a:p>
              <a:p>
                <a:r>
                  <a:rPr lang="en-US" sz="1800" b="1" dirty="0">
                    <a:solidFill>
                      <a:schemeClr val="tx1"/>
                    </a:solidFill>
                    <a:latin typeface="Century Gothic" panose="020B0502020202020204" pitchFamily="34" charset="0"/>
                  </a:rPr>
                  <a:t>Our Work</a:t>
                </a:r>
              </a:p>
              <a:p>
                <a:pPr>
                  <a:spcBef>
                    <a:spcPts val="600"/>
                  </a:spcBef>
                </a:pPr>
                <a:r>
                  <a:rPr lang="en-US" sz="1500" kern="1200" dirty="0">
                    <a:solidFill>
                      <a:schemeClr val="tx1"/>
                    </a:solidFill>
                    <a:latin typeface="+mn-lt"/>
                    <a:ea typeface="+mn-ea"/>
                    <a:cs typeface="+mn-cs"/>
                  </a:rPr>
                  <a:t>Serve our customers and continue to improve</a:t>
                </a:r>
              </a:p>
              <a:p>
                <a:pPr>
                  <a:spcBef>
                    <a:spcPts val="600"/>
                  </a:spcBef>
                </a:pPr>
                <a:r>
                  <a:rPr lang="en-US" sz="1500" kern="1200" dirty="0">
                    <a:solidFill>
                      <a:schemeClr val="tx1"/>
                    </a:solidFill>
                    <a:latin typeface="+mn-lt"/>
                    <a:ea typeface="+mn-ea"/>
                    <a:cs typeface="+mn-cs"/>
                  </a:rPr>
                  <a:t>Be efficient, innovative and transparent</a:t>
                </a:r>
              </a:p>
              <a:p>
                <a:pPr>
                  <a:spcBef>
                    <a:spcPts val="600"/>
                  </a:spcBef>
                </a:pPr>
                <a:r>
                  <a:rPr lang="en-US" sz="1500" kern="1200" dirty="0">
                    <a:solidFill>
                      <a:schemeClr val="tx1"/>
                    </a:solidFill>
                    <a:latin typeface="+mn-lt"/>
                    <a:ea typeface="+mn-ea"/>
                    <a:cs typeface="+mn-cs"/>
                  </a:rPr>
                  <a:t>Develop and support our workforce</a:t>
                </a:r>
              </a:p>
            </p:txBody>
          </p:sp>
          <p:sp>
            <p:nvSpPr>
              <p:cNvPr id="43" name="TextBox 42">
                <a:extLst>
                  <a:ext uri="{FF2B5EF4-FFF2-40B4-BE49-F238E27FC236}">
                    <a16:creationId xmlns:a16="http://schemas.microsoft.com/office/drawing/2014/main" id="{296B54AC-2693-4CD6-BCB0-4B2D23BE9997}"/>
                  </a:ext>
                </a:extLst>
              </p:cNvPr>
              <p:cNvSpPr txBox="1"/>
              <p:nvPr/>
            </p:nvSpPr>
            <p:spPr>
              <a:xfrm>
                <a:off x="6769000" y="1909884"/>
                <a:ext cx="2109599" cy="241604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Guiding</a:t>
                </a:r>
              </a:p>
              <a:p>
                <a:r>
                  <a:rPr lang="en-US" sz="1800" b="1" dirty="0">
                    <a:solidFill>
                      <a:schemeClr val="tx1"/>
                    </a:solidFill>
                    <a:latin typeface="Century Gothic" panose="020B0502020202020204" pitchFamily="34" charset="0"/>
                  </a:rPr>
                  <a:t>Principles</a:t>
                </a:r>
              </a:p>
              <a:p>
                <a:pPr>
                  <a:spcBef>
                    <a:spcPts val="600"/>
                  </a:spcBef>
                </a:pPr>
                <a:r>
                  <a:rPr lang="en-US" sz="1500" kern="1200" dirty="0">
                    <a:solidFill>
                      <a:schemeClr val="tx1"/>
                    </a:solidFill>
                    <a:latin typeface="+mn-lt"/>
                    <a:ea typeface="+mn-ea"/>
                    <a:cs typeface="+mn-cs"/>
                  </a:rPr>
                  <a:t>Evidence-based public health practice</a:t>
                </a:r>
              </a:p>
              <a:p>
                <a:pPr>
                  <a:spcBef>
                    <a:spcPts val="600"/>
                  </a:spcBef>
                </a:pPr>
                <a:r>
                  <a:rPr lang="en-US" sz="1500" kern="1200" dirty="0">
                    <a:solidFill>
                      <a:schemeClr val="tx1"/>
                    </a:solidFill>
                    <a:latin typeface="+mn-lt"/>
                    <a:ea typeface="+mn-ea"/>
                    <a:cs typeface="+mn-cs"/>
                    <a:sym typeface="Wingdings"/>
                  </a:rPr>
                  <a:t>Partnership</a:t>
                </a:r>
              </a:p>
              <a:p>
                <a:pPr>
                  <a:spcBef>
                    <a:spcPts val="600"/>
                  </a:spcBef>
                </a:pPr>
                <a:r>
                  <a:rPr lang="en-US" sz="1500" kern="1200" dirty="0">
                    <a:solidFill>
                      <a:schemeClr val="tx1"/>
                    </a:solidFill>
                    <a:latin typeface="+mn-lt"/>
                    <a:ea typeface="+mn-ea"/>
                    <a:cs typeface="+mn-cs"/>
                    <a:sym typeface="Wingdings"/>
                  </a:rPr>
                  <a:t>Transparency</a:t>
                </a:r>
              </a:p>
              <a:p>
                <a:pPr>
                  <a:spcBef>
                    <a:spcPts val="600"/>
                  </a:spcBef>
                </a:pPr>
                <a:r>
                  <a:rPr lang="en-US" sz="1500" kern="1200" dirty="0">
                    <a:solidFill>
                      <a:schemeClr val="tx1"/>
                    </a:solidFill>
                    <a:latin typeface="+mn-lt"/>
                    <a:ea typeface="+mn-ea"/>
                    <a:cs typeface="+mn-cs"/>
                    <a:sym typeface="Wingdings"/>
                  </a:rPr>
                  <a:t>Health equity</a:t>
                </a:r>
              </a:p>
              <a:p>
                <a:pPr>
                  <a:spcBef>
                    <a:spcPts val="600"/>
                  </a:spcBef>
                </a:pPr>
                <a:r>
                  <a:rPr lang="en-US" sz="1500" kern="1200" dirty="0">
                    <a:solidFill>
                      <a:schemeClr val="tx1"/>
                    </a:solidFill>
                    <a:latin typeface="+mn-lt"/>
                    <a:ea typeface="+mn-ea"/>
                    <a:cs typeface="+mn-cs"/>
                    <a:sym typeface="Wingdings"/>
                  </a:rPr>
                  <a:t>Seven generations</a:t>
                </a:r>
                <a:endParaRPr lang="en-US" sz="1500" kern="1200" dirty="0">
                  <a:solidFill>
                    <a:schemeClr val="tx1"/>
                  </a:solidFill>
                  <a:latin typeface="+mn-lt"/>
                  <a:ea typeface="+mn-ea"/>
                  <a:cs typeface="+mn-cs"/>
                </a:endParaRPr>
              </a:p>
            </p:txBody>
          </p:sp>
          <p:sp>
            <p:nvSpPr>
              <p:cNvPr id="44" name="Oval 43">
                <a:extLst>
                  <a:ext uri="{FF2B5EF4-FFF2-40B4-BE49-F238E27FC236}">
                    <a16:creationId xmlns:a16="http://schemas.microsoft.com/office/drawing/2014/main" id="{E69DEA4C-16A1-4696-909C-9D0A438668B9}"/>
                  </a:ext>
                </a:extLst>
              </p:cNvPr>
              <p:cNvSpPr/>
              <p:nvPr/>
            </p:nvSpPr>
            <p:spPr>
              <a:xfrm>
                <a:off x="928874"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45" name="Oval 44">
                <a:extLst>
                  <a:ext uri="{FF2B5EF4-FFF2-40B4-BE49-F238E27FC236}">
                    <a16:creationId xmlns:a16="http://schemas.microsoft.com/office/drawing/2014/main" id="{0E6DAD72-2CEA-49E7-9F28-D8ADA54ABA2F}"/>
                  </a:ext>
                </a:extLst>
              </p:cNvPr>
              <p:cNvSpPr/>
              <p:nvPr/>
            </p:nvSpPr>
            <p:spPr>
              <a:xfrm>
                <a:off x="3654003"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46" name="Oval 45">
                <a:extLst>
                  <a:ext uri="{FF2B5EF4-FFF2-40B4-BE49-F238E27FC236}">
                    <a16:creationId xmlns:a16="http://schemas.microsoft.com/office/drawing/2014/main" id="{89D5E340-6B1E-4708-9AAC-532DF20189A2}"/>
                  </a:ext>
                </a:extLst>
              </p:cNvPr>
              <p:cNvSpPr/>
              <p:nvPr/>
            </p:nvSpPr>
            <p:spPr>
              <a:xfrm>
                <a:off x="6377203" y="2073135"/>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38" name="Oval 37">
              <a:extLst>
                <a:ext uri="{FF2B5EF4-FFF2-40B4-BE49-F238E27FC236}">
                  <a16:creationId xmlns:a16="http://schemas.microsoft.com/office/drawing/2014/main" id="{71E11525-6BC9-4C33-9D21-24F932124C42}"/>
                </a:ext>
              </a:extLst>
            </p:cNvPr>
            <p:cNvSpPr/>
            <p:nvPr/>
          </p:nvSpPr>
          <p:spPr>
            <a:xfrm>
              <a:off x="975368" y="4125259"/>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9" name="Oval 38">
              <a:extLst>
                <a:ext uri="{FF2B5EF4-FFF2-40B4-BE49-F238E27FC236}">
                  <a16:creationId xmlns:a16="http://schemas.microsoft.com/office/drawing/2014/main" id="{91394BB5-BBF6-49A7-B219-F7A6FF346705}"/>
                </a:ext>
              </a:extLst>
            </p:cNvPr>
            <p:cNvSpPr/>
            <p:nvPr/>
          </p:nvSpPr>
          <p:spPr>
            <a:xfrm>
              <a:off x="3700497" y="412525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40" name="Oval 39">
              <a:extLst>
                <a:ext uri="{FF2B5EF4-FFF2-40B4-BE49-F238E27FC236}">
                  <a16:creationId xmlns:a16="http://schemas.microsoft.com/office/drawing/2014/main" id="{23AD5A43-BAFD-43F2-8FA4-21E33DE2CE7B}"/>
                </a:ext>
              </a:extLst>
            </p:cNvPr>
            <p:cNvSpPr/>
            <p:nvPr/>
          </p:nvSpPr>
          <p:spPr>
            <a:xfrm>
              <a:off x="6423697" y="4122376"/>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Tree>
    <p:extLst>
      <p:ext uri="{BB962C8B-B14F-4D97-AF65-F5344CB8AC3E}">
        <p14:creationId xmlns:p14="http://schemas.microsoft.com/office/powerpoint/2010/main" val="1829683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Unordered List 1">
    <p:spTree>
      <p:nvGrpSpPr>
        <p:cNvPr id="1" name=""/>
        <p:cNvGrpSpPr/>
        <p:nvPr/>
      </p:nvGrpSpPr>
      <p:grpSpPr>
        <a:xfrm>
          <a:off x="0" y="0"/>
          <a:ext cx="0" cy="0"/>
          <a:chOff x="0" y="0"/>
          <a:chExt cx="0" cy="0"/>
        </a:xfrm>
      </p:grpSpPr>
      <p:sp>
        <p:nvSpPr>
          <p:cNvPr id="15" name="Oval 14"/>
          <p:cNvSpPr/>
          <p:nvPr/>
        </p:nvSpPr>
        <p:spPr>
          <a:xfrm>
            <a:off x="1128133" y="2076019"/>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6" name="Oval 15"/>
          <p:cNvSpPr/>
          <p:nvPr/>
        </p:nvSpPr>
        <p:spPr>
          <a:xfrm>
            <a:off x="6417130" y="2076018"/>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0" name="Text Placeholder 19"/>
          <p:cNvSpPr>
            <a:spLocks noGrp="1"/>
          </p:cNvSpPr>
          <p:nvPr>
            <p:ph type="body" sz="quarter" idx="22" hasCustomPrompt="1"/>
          </p:nvPr>
        </p:nvSpPr>
        <p:spPr>
          <a:xfrm>
            <a:off x="1751719"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1" name="Text Placeholder 19"/>
          <p:cNvSpPr>
            <a:spLocks noGrp="1"/>
          </p:cNvSpPr>
          <p:nvPr>
            <p:ph type="body" sz="quarter" idx="23" hasCustomPrompt="1"/>
          </p:nvPr>
        </p:nvSpPr>
        <p:spPr>
          <a:xfrm>
            <a:off x="7047597"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3" name="Text Placeholder 22"/>
          <p:cNvSpPr>
            <a:spLocks noGrp="1"/>
          </p:cNvSpPr>
          <p:nvPr>
            <p:ph type="body" sz="quarter" idx="24" hasCustomPrompt="1"/>
          </p:nvPr>
        </p:nvSpPr>
        <p:spPr>
          <a:xfrm>
            <a:off x="1752601" y="2480365"/>
            <a:ext cx="4011084" cy="3617913"/>
          </a:xfrm>
        </p:spPr>
        <p:txBody>
          <a:bodyPr>
            <a:noAutofit/>
          </a:bodyPr>
          <a:lstStyle>
            <a:lvl1pPr marL="0" indent="0">
              <a:buNone/>
              <a:defRPr sz="2200" baseline="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sp>
        <p:nvSpPr>
          <p:cNvPr id="24" name="Text Placeholder 22"/>
          <p:cNvSpPr>
            <a:spLocks noGrp="1"/>
          </p:cNvSpPr>
          <p:nvPr>
            <p:ph type="body" sz="quarter" idx="25" hasCustomPrompt="1"/>
          </p:nvPr>
        </p:nvSpPr>
        <p:spPr>
          <a:xfrm>
            <a:off x="7048477" y="2486904"/>
            <a:ext cx="4011084" cy="3611426"/>
          </a:xfrm>
        </p:spPr>
        <p:txBody>
          <a:bodyPr>
            <a:noAutofit/>
          </a:bodyPr>
          <a:lstStyle>
            <a:lvl1pPr marL="0" indent="0">
              <a:buNone/>
              <a:defRPr sz="220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a:t>
            </a:r>
            <a:r>
              <a:rPr lang="en-US" sz="1800" baseline="0" dirty="0">
                <a:solidFill>
                  <a:srgbClr val="349D96"/>
                </a:solidFill>
                <a:latin typeface="Century Gothic" panose="020B0502020202020204" pitchFamily="34" charset="0"/>
              </a:rPr>
              <a:t>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3" name="Title 1"/>
          <p:cNvSpPr>
            <a:spLocks noGrp="1"/>
          </p:cNvSpPr>
          <p:nvPr>
            <p:ph type="title" hasCustomPrompt="1"/>
          </p:nvPr>
        </p:nvSpPr>
        <p:spPr>
          <a:xfrm>
            <a:off x="0" y="673199"/>
            <a:ext cx="12191997" cy="482805"/>
          </a:xfrm>
        </p:spPr>
        <p:txBody>
          <a:bodyPr>
            <a:normAutofit/>
          </a:bodyPr>
          <a:lstStyle>
            <a:lvl1pPr algn="ctr">
              <a:defRPr sz="3000"/>
            </a:lvl1pPr>
          </a:lstStyle>
          <a:p>
            <a:pPr lvl="0"/>
            <a:r>
              <a:rPr lang="en-US" dirty="0"/>
              <a:t>Unordered List 1</a:t>
            </a:r>
          </a:p>
        </p:txBody>
      </p:sp>
      <p:sp>
        <p:nvSpPr>
          <p:cNvPr id="11" name="Text Placeholder 19">
            <a:extLst>
              <a:ext uri="{FF2B5EF4-FFF2-40B4-BE49-F238E27FC236}">
                <a16:creationId xmlns:a16="http://schemas.microsoft.com/office/drawing/2014/main" id="{E11405CE-78F3-4B25-9E1D-B1082DB0521B}"/>
              </a:ext>
            </a:extLst>
          </p:cNvPr>
          <p:cNvSpPr>
            <a:spLocks noGrp="1"/>
          </p:cNvSpPr>
          <p:nvPr>
            <p:ph type="body" sz="quarter" idx="22" hasCustomPrompt="1"/>
          </p:nvPr>
        </p:nvSpPr>
        <p:spPr>
          <a:xfrm>
            <a:off x="1751719"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14" name="Text Placeholder 19">
            <a:extLst>
              <a:ext uri="{FF2B5EF4-FFF2-40B4-BE49-F238E27FC236}">
                <a16:creationId xmlns:a16="http://schemas.microsoft.com/office/drawing/2014/main" id="{A3317A33-DB31-453C-92DB-41079960467C}"/>
              </a:ext>
            </a:extLst>
          </p:cNvPr>
          <p:cNvSpPr>
            <a:spLocks noGrp="1"/>
          </p:cNvSpPr>
          <p:nvPr>
            <p:ph type="body" sz="quarter" idx="23" hasCustomPrompt="1"/>
          </p:nvPr>
        </p:nvSpPr>
        <p:spPr>
          <a:xfrm>
            <a:off x="7047597"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17" name="Text Placeholder 22">
            <a:extLst>
              <a:ext uri="{FF2B5EF4-FFF2-40B4-BE49-F238E27FC236}">
                <a16:creationId xmlns:a16="http://schemas.microsoft.com/office/drawing/2014/main" id="{3F258235-6DA1-4B7F-8A0B-6CB938BB6A81}"/>
              </a:ext>
            </a:extLst>
          </p:cNvPr>
          <p:cNvSpPr>
            <a:spLocks noGrp="1"/>
          </p:cNvSpPr>
          <p:nvPr>
            <p:ph type="body" sz="quarter" idx="24" hasCustomPrompt="1"/>
          </p:nvPr>
        </p:nvSpPr>
        <p:spPr>
          <a:xfrm>
            <a:off x="1752601" y="2480365"/>
            <a:ext cx="4011084" cy="3617913"/>
          </a:xfrm>
        </p:spPr>
        <p:txBody>
          <a:bodyPr>
            <a:noAutofit/>
          </a:bodyPr>
          <a:lstStyle>
            <a:lvl1pPr marL="0" indent="0">
              <a:buNone/>
              <a:defRPr sz="2200" baseline="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sp>
        <p:nvSpPr>
          <p:cNvPr id="18" name="Text Placeholder 22">
            <a:extLst>
              <a:ext uri="{FF2B5EF4-FFF2-40B4-BE49-F238E27FC236}">
                <a16:creationId xmlns:a16="http://schemas.microsoft.com/office/drawing/2014/main" id="{2D1CEAEA-1FF9-4F53-8B0A-570594F7FC3F}"/>
              </a:ext>
            </a:extLst>
          </p:cNvPr>
          <p:cNvSpPr>
            <a:spLocks noGrp="1"/>
          </p:cNvSpPr>
          <p:nvPr>
            <p:ph type="body" sz="quarter" idx="25" hasCustomPrompt="1"/>
          </p:nvPr>
        </p:nvSpPr>
        <p:spPr>
          <a:xfrm>
            <a:off x="7048477" y="2486904"/>
            <a:ext cx="4011084" cy="3611426"/>
          </a:xfrm>
        </p:spPr>
        <p:txBody>
          <a:bodyPr>
            <a:noAutofit/>
          </a:bodyPr>
          <a:lstStyle>
            <a:lvl1pPr marL="0" indent="0">
              <a:buNone/>
              <a:defRPr sz="220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cxnSp>
        <p:nvCxnSpPr>
          <p:cNvPr id="19" name="Straight Connector 18">
            <a:extLst>
              <a:ext uri="{FF2B5EF4-FFF2-40B4-BE49-F238E27FC236}">
                <a16:creationId xmlns:a16="http://schemas.microsoft.com/office/drawing/2014/main" id="{9CFA698C-8E9B-4AE3-A204-F81AC261E4C2}"/>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826704E-ADE2-4E5C-842B-6F06532CE98E}"/>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a:t>
            </a:r>
            <a:r>
              <a:rPr lang="en-US" sz="1800" baseline="0" dirty="0">
                <a:solidFill>
                  <a:srgbClr val="349D96"/>
                </a:solidFill>
                <a:latin typeface="Century Gothic" panose="020B0502020202020204" pitchFamily="34" charset="0"/>
              </a:rPr>
              <a:t>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08752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Unordered List 2">
    <p:spTree>
      <p:nvGrpSpPr>
        <p:cNvPr id="1" name=""/>
        <p:cNvGrpSpPr/>
        <p:nvPr/>
      </p:nvGrpSpPr>
      <p:grpSpPr>
        <a:xfrm>
          <a:off x="0" y="0"/>
          <a:ext cx="0" cy="0"/>
          <a:chOff x="0" y="0"/>
          <a:chExt cx="0" cy="0"/>
        </a:xfrm>
      </p:grpSpPr>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987461" y="2076019"/>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4" name="Oval 13"/>
          <p:cNvSpPr/>
          <p:nvPr/>
        </p:nvSpPr>
        <p:spPr>
          <a:xfrm>
            <a:off x="4585455" y="2076018"/>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7" name="Oval 16"/>
          <p:cNvSpPr/>
          <p:nvPr/>
        </p:nvSpPr>
        <p:spPr>
          <a:xfrm>
            <a:off x="8180879" y="2078052"/>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 name="Text Placeholder 2"/>
          <p:cNvSpPr>
            <a:spLocks noGrp="1"/>
          </p:cNvSpPr>
          <p:nvPr>
            <p:ph type="body" sz="quarter" idx="22" hasCustomPrompt="1"/>
          </p:nvPr>
        </p:nvSpPr>
        <p:spPr>
          <a:xfrm>
            <a:off x="1611928" y="2097855"/>
            <a:ext cx="2387600" cy="372955"/>
          </a:xfrm>
        </p:spPr>
        <p:txBody>
          <a:bodyPr>
            <a:noAutofit/>
          </a:bodyPr>
          <a:lstStyle>
            <a:lvl1pPr marL="285750" indent="-28575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5224947" y="2097855"/>
            <a:ext cx="23876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811785" y="2097855"/>
            <a:ext cx="23876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611928" y="2474230"/>
            <a:ext cx="2387600" cy="3702416"/>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5224769" y="2474230"/>
            <a:ext cx="23876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811199" y="2474230"/>
            <a:ext cx="23876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TextBox 1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a:t>
            </a:r>
            <a:r>
              <a:rPr lang="en-US" sz="1800" baseline="0" dirty="0">
                <a:solidFill>
                  <a:srgbClr val="349D96"/>
                </a:solidFill>
                <a:latin typeface="Century Gothic" panose="020B0502020202020204" pitchFamily="34" charset="0"/>
              </a:rPr>
              <a:t>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6" name="Title 1"/>
          <p:cNvSpPr>
            <a:spLocks noGrp="1"/>
          </p:cNvSpPr>
          <p:nvPr>
            <p:ph type="title" hasCustomPrompt="1"/>
          </p:nvPr>
        </p:nvSpPr>
        <p:spPr>
          <a:xfrm>
            <a:off x="1" y="673974"/>
            <a:ext cx="12180916" cy="482030"/>
          </a:xfrm>
        </p:spPr>
        <p:txBody>
          <a:bodyPr>
            <a:normAutofit/>
          </a:bodyPr>
          <a:lstStyle>
            <a:lvl1pPr algn="ctr">
              <a:defRPr sz="3000"/>
            </a:lvl1pPr>
          </a:lstStyle>
          <a:p>
            <a:pPr lvl="0"/>
            <a:r>
              <a:rPr lang="en-US" dirty="0"/>
              <a:t>Unordered List 2</a:t>
            </a:r>
          </a:p>
        </p:txBody>
      </p:sp>
      <p:cxnSp>
        <p:nvCxnSpPr>
          <p:cNvPr id="18" name="Straight Connector 17">
            <a:extLst>
              <a:ext uri="{FF2B5EF4-FFF2-40B4-BE49-F238E27FC236}">
                <a16:creationId xmlns:a16="http://schemas.microsoft.com/office/drawing/2014/main" id="{FFABF1BF-8690-47EF-8B58-4475F0AE2AF1}"/>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5843F64D-3A9D-43B9-A73B-65EAB3E158CA}"/>
              </a:ext>
            </a:extLst>
          </p:cNvPr>
          <p:cNvSpPr/>
          <p:nvPr userDrawn="1"/>
        </p:nvSpPr>
        <p:spPr>
          <a:xfrm>
            <a:off x="987461" y="2076019"/>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1" name="Oval 20">
            <a:extLst>
              <a:ext uri="{FF2B5EF4-FFF2-40B4-BE49-F238E27FC236}">
                <a16:creationId xmlns:a16="http://schemas.microsoft.com/office/drawing/2014/main" id="{0C8D798E-7D2A-45FF-ABBF-E498079BE935}"/>
              </a:ext>
            </a:extLst>
          </p:cNvPr>
          <p:cNvSpPr/>
          <p:nvPr userDrawn="1"/>
        </p:nvSpPr>
        <p:spPr>
          <a:xfrm>
            <a:off x="4585455" y="2076018"/>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3" name="Oval 22">
            <a:extLst>
              <a:ext uri="{FF2B5EF4-FFF2-40B4-BE49-F238E27FC236}">
                <a16:creationId xmlns:a16="http://schemas.microsoft.com/office/drawing/2014/main" id="{5C022BA9-7BB6-4C8C-AB96-431CAC1DC73D}"/>
              </a:ext>
            </a:extLst>
          </p:cNvPr>
          <p:cNvSpPr/>
          <p:nvPr userDrawn="1"/>
        </p:nvSpPr>
        <p:spPr>
          <a:xfrm>
            <a:off x="8180879" y="2078052"/>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4" name="TextBox 23">
            <a:extLst>
              <a:ext uri="{FF2B5EF4-FFF2-40B4-BE49-F238E27FC236}">
                <a16:creationId xmlns:a16="http://schemas.microsoft.com/office/drawing/2014/main" id="{A58F442E-4245-4930-91A7-36B2507156A0}"/>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a:t>
            </a:r>
            <a:r>
              <a:rPr lang="en-US" sz="1800" baseline="0" dirty="0">
                <a:solidFill>
                  <a:srgbClr val="349D96"/>
                </a:solidFill>
                <a:latin typeface="Century Gothic" panose="020B0502020202020204" pitchFamily="34" charset="0"/>
              </a:rPr>
              <a:t>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356603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Unordered List 3: Traditional">
    <p:spTree>
      <p:nvGrpSpPr>
        <p:cNvPr id="1" name=""/>
        <p:cNvGrpSpPr/>
        <p:nvPr/>
      </p:nvGrpSpPr>
      <p:grpSpPr>
        <a:xfrm>
          <a:off x="0" y="0"/>
          <a:ext cx="0" cy="0"/>
          <a:chOff x="0" y="0"/>
          <a:chExt cx="0" cy="0"/>
        </a:xfrm>
      </p:grpSpPr>
      <p:cxnSp>
        <p:nvCxnSpPr>
          <p:cNvPr id="8" name="Straight Connector 7"/>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70943" cy="4662833"/>
          </a:xfrm>
        </p:spPr>
        <p:txBody>
          <a:bodyPr>
            <a:noAutofit/>
          </a:bodyPr>
          <a:lstStyle>
            <a:lvl1pPr>
              <a:buClr>
                <a:srgbClr val="349D96"/>
              </a:buClr>
              <a:defRPr sz="2200" baseline="0">
                <a:solidFill>
                  <a:schemeClr val="tx1"/>
                </a:solidFill>
                <a:latin typeface="+mn-lt"/>
              </a:defRPr>
            </a:lvl1pPr>
            <a:lvl2pPr>
              <a:buClr>
                <a:srgbClr val="349D96"/>
              </a:buClr>
              <a:defRPr sz="2200">
                <a:solidFill>
                  <a:schemeClr val="tx1"/>
                </a:solidFill>
                <a:latin typeface="+mn-lt"/>
              </a:defRPr>
            </a:lvl2pPr>
            <a:lvl3pPr>
              <a:buClr>
                <a:srgbClr val="349D96"/>
              </a:buClr>
              <a:defRPr sz="2000">
                <a:solidFill>
                  <a:schemeClr val="tx1"/>
                </a:solidFill>
                <a:latin typeface="+mn-lt"/>
              </a:defRPr>
            </a:lvl3pPr>
            <a:lvl4pPr>
              <a:buClr>
                <a:srgbClr val="349D96"/>
              </a:buClr>
              <a:defRPr sz="1800">
                <a:solidFill>
                  <a:schemeClr val="tx1"/>
                </a:solidFill>
                <a:latin typeface="+mn-lt"/>
              </a:defRPr>
            </a:lvl4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TextBox 8"/>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3" y="667939"/>
            <a:ext cx="12191997" cy="488064"/>
          </a:xfrm>
        </p:spPr>
        <p:txBody>
          <a:bodyPr>
            <a:normAutofit/>
          </a:bodyPr>
          <a:lstStyle>
            <a:lvl1pPr algn="ctr">
              <a:defRPr sz="3000"/>
            </a:lvl1pPr>
          </a:lstStyle>
          <a:p>
            <a:pPr lvl="0"/>
            <a:r>
              <a:rPr lang="en-US" dirty="0"/>
              <a:t>Unordered List 3: Traditional </a:t>
            </a:r>
          </a:p>
        </p:txBody>
      </p:sp>
      <p:cxnSp>
        <p:nvCxnSpPr>
          <p:cNvPr id="6" name="Straight Connector 5">
            <a:extLst>
              <a:ext uri="{FF2B5EF4-FFF2-40B4-BE49-F238E27FC236}">
                <a16:creationId xmlns:a16="http://schemas.microsoft.com/office/drawing/2014/main" id="{032D6475-EFDE-4F52-AE0C-E44F8FBBBBC2}"/>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A5BBA97-CCFB-499B-A01D-4FA4A8EB8F5C}"/>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176599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Number List 1">
    <p:spTree>
      <p:nvGrpSpPr>
        <p:cNvPr id="1" name=""/>
        <p:cNvGrpSpPr/>
        <p:nvPr/>
      </p:nvGrpSpPr>
      <p:grpSpPr>
        <a:xfrm>
          <a:off x="0" y="0"/>
          <a:ext cx="0" cy="0"/>
          <a:chOff x="0" y="0"/>
          <a:chExt cx="0" cy="0"/>
        </a:xfrm>
      </p:grpSpPr>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518141" y="2097855"/>
            <a:ext cx="2681108"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5122282" y="2097855"/>
            <a:ext cx="2672099"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700242" y="2097855"/>
            <a:ext cx="2641319"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518141" y="2474230"/>
            <a:ext cx="2681107" cy="3702416"/>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5122104" y="2474230"/>
            <a:ext cx="2672276"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699656" y="2474230"/>
            <a:ext cx="2641904"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Oval 14"/>
          <p:cNvSpPr/>
          <p:nvPr/>
        </p:nvSpPr>
        <p:spPr>
          <a:xfrm>
            <a:off x="861134" y="2038158"/>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1</a:t>
            </a:r>
          </a:p>
        </p:txBody>
      </p:sp>
      <p:sp>
        <p:nvSpPr>
          <p:cNvPr id="16" name="Oval 15"/>
          <p:cNvSpPr/>
          <p:nvPr/>
        </p:nvSpPr>
        <p:spPr>
          <a:xfrm>
            <a:off x="4452002" y="2038157"/>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2</a:t>
            </a:r>
          </a:p>
        </p:txBody>
      </p:sp>
      <p:sp>
        <p:nvSpPr>
          <p:cNvPr id="20" name="Oval 19"/>
          <p:cNvSpPr/>
          <p:nvPr/>
        </p:nvSpPr>
        <p:spPr>
          <a:xfrm>
            <a:off x="8038548" y="2038156"/>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3</a:t>
            </a:r>
          </a:p>
        </p:txBody>
      </p:sp>
      <p:sp>
        <p:nvSpPr>
          <p:cNvPr id="17" name="TextBox 16"/>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1" name="Title 1"/>
          <p:cNvSpPr>
            <a:spLocks noGrp="1"/>
          </p:cNvSpPr>
          <p:nvPr>
            <p:ph type="title" hasCustomPrompt="1"/>
          </p:nvPr>
        </p:nvSpPr>
        <p:spPr>
          <a:xfrm>
            <a:off x="1" y="664077"/>
            <a:ext cx="12180916" cy="491926"/>
          </a:xfrm>
        </p:spPr>
        <p:txBody>
          <a:bodyPr>
            <a:normAutofit/>
          </a:bodyPr>
          <a:lstStyle>
            <a:lvl1pPr algn="ctr">
              <a:defRPr sz="3000"/>
            </a:lvl1pPr>
          </a:lstStyle>
          <a:p>
            <a:pPr lvl="0"/>
            <a:r>
              <a:rPr lang="en-US" dirty="0"/>
              <a:t>Number List 1</a:t>
            </a:r>
          </a:p>
        </p:txBody>
      </p:sp>
      <p:cxnSp>
        <p:nvCxnSpPr>
          <p:cNvPr id="14" name="Straight Connector 13">
            <a:extLst>
              <a:ext uri="{FF2B5EF4-FFF2-40B4-BE49-F238E27FC236}">
                <a16:creationId xmlns:a16="http://schemas.microsoft.com/office/drawing/2014/main" id="{4402A5A9-DFCF-4BEC-AE9F-3D4167FCC7AA}"/>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C50F160-9B5D-4F3C-A033-C8CC43497F65}"/>
              </a:ext>
            </a:extLst>
          </p:cNvPr>
          <p:cNvSpPr/>
          <p:nvPr userDrawn="1"/>
        </p:nvSpPr>
        <p:spPr>
          <a:xfrm>
            <a:off x="861134" y="2038158"/>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1</a:t>
            </a:r>
          </a:p>
        </p:txBody>
      </p:sp>
      <p:sp>
        <p:nvSpPr>
          <p:cNvPr id="23" name="Oval 22">
            <a:extLst>
              <a:ext uri="{FF2B5EF4-FFF2-40B4-BE49-F238E27FC236}">
                <a16:creationId xmlns:a16="http://schemas.microsoft.com/office/drawing/2014/main" id="{9B1788C7-2C60-49D3-A147-DCC916E67E9E}"/>
              </a:ext>
            </a:extLst>
          </p:cNvPr>
          <p:cNvSpPr/>
          <p:nvPr userDrawn="1"/>
        </p:nvSpPr>
        <p:spPr>
          <a:xfrm>
            <a:off x="4452002" y="2038157"/>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2</a:t>
            </a:r>
          </a:p>
        </p:txBody>
      </p:sp>
      <p:sp>
        <p:nvSpPr>
          <p:cNvPr id="24" name="Oval 23">
            <a:extLst>
              <a:ext uri="{FF2B5EF4-FFF2-40B4-BE49-F238E27FC236}">
                <a16:creationId xmlns:a16="http://schemas.microsoft.com/office/drawing/2014/main" id="{7AF085F9-2F50-48B8-B92C-48B42BDAB77E}"/>
              </a:ext>
            </a:extLst>
          </p:cNvPr>
          <p:cNvSpPr/>
          <p:nvPr userDrawn="1"/>
        </p:nvSpPr>
        <p:spPr>
          <a:xfrm>
            <a:off x="8038548" y="2038156"/>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3</a:t>
            </a:r>
          </a:p>
        </p:txBody>
      </p:sp>
      <p:sp>
        <p:nvSpPr>
          <p:cNvPr id="28" name="TextBox 27">
            <a:extLst>
              <a:ext uri="{FF2B5EF4-FFF2-40B4-BE49-F238E27FC236}">
                <a16:creationId xmlns:a16="http://schemas.microsoft.com/office/drawing/2014/main" id="{57D079E5-28BD-427F-9284-2F407009337D}"/>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15198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umber List 2: Traditional">
    <p:spTree>
      <p:nvGrpSpPr>
        <p:cNvPr id="1" name=""/>
        <p:cNvGrpSpPr/>
        <p:nvPr/>
      </p:nvGrpSpPr>
      <p:grpSpPr>
        <a:xfrm>
          <a:off x="0" y="0"/>
          <a:ext cx="0" cy="0"/>
          <a:chOff x="0" y="0"/>
          <a:chExt cx="0" cy="0"/>
        </a:xfrm>
      </p:grpSpPr>
      <p:cxnSp>
        <p:nvCxnSpPr>
          <p:cNvPr id="8" name="Straight Connector 7"/>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59219" cy="4662833"/>
          </a:xfrm>
        </p:spPr>
        <p:txBody>
          <a:bodyPr>
            <a:noAutofit/>
          </a:bodyPr>
          <a:lstStyle>
            <a:lvl1pPr marL="290513" indent="-290513">
              <a:buClr>
                <a:schemeClr val="tx1"/>
              </a:buClr>
              <a:buFont typeface="+mj-lt"/>
              <a:buAutoNum type="arabicPeriod"/>
              <a:tabLst/>
              <a:defRPr sz="2200">
                <a:solidFill>
                  <a:schemeClr val="tx1"/>
                </a:solidFill>
                <a:latin typeface="+mn-lt"/>
              </a:defRPr>
            </a:lvl1pPr>
            <a:lvl2pPr marL="571500" indent="-290513">
              <a:buClr>
                <a:schemeClr val="tx1"/>
              </a:buClr>
              <a:buFont typeface="+mj-lt"/>
              <a:buAutoNum type="alphaLcPeriod"/>
              <a:defRPr sz="2200">
                <a:solidFill>
                  <a:schemeClr val="tx1"/>
                </a:solidFill>
                <a:latin typeface="+mn-lt"/>
              </a:defRPr>
            </a:lvl2pPr>
            <a:lvl3pPr marL="747713" indent="-228600">
              <a:buClr>
                <a:schemeClr val="tx1"/>
              </a:buClr>
              <a:buFont typeface="+mj-lt"/>
              <a:buAutoNum type="romanLcPeriod"/>
              <a:defRPr sz="2000">
                <a:solidFill>
                  <a:schemeClr val="tx1"/>
                </a:solidFill>
                <a:latin typeface="+mn-lt"/>
              </a:defRPr>
            </a:lvl3pPr>
          </a:lstStyle>
          <a:p>
            <a:pPr lvl="0"/>
            <a:r>
              <a:rPr lang="en-US" dirty="0"/>
              <a:t>First Level</a:t>
            </a:r>
          </a:p>
          <a:p>
            <a:pPr lvl="1"/>
            <a:r>
              <a:rPr lang="en-US" dirty="0"/>
              <a:t>Second level</a:t>
            </a:r>
          </a:p>
          <a:p>
            <a:pPr lvl="2"/>
            <a:r>
              <a:rPr lang="en-US" dirty="0"/>
              <a:t>Third level</a:t>
            </a:r>
          </a:p>
        </p:txBody>
      </p:sp>
      <p:sp>
        <p:nvSpPr>
          <p:cNvPr id="9" name="TextBox 8"/>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11081" y="673973"/>
            <a:ext cx="12180916" cy="482030"/>
          </a:xfrm>
        </p:spPr>
        <p:txBody>
          <a:bodyPr>
            <a:normAutofit/>
          </a:bodyPr>
          <a:lstStyle>
            <a:lvl1pPr algn="ctr">
              <a:defRPr sz="3000"/>
            </a:lvl1pPr>
          </a:lstStyle>
          <a:p>
            <a:pPr lvl="0"/>
            <a:r>
              <a:rPr lang="en-US" dirty="0"/>
              <a:t>Number List 2: Traditional</a:t>
            </a:r>
          </a:p>
        </p:txBody>
      </p:sp>
      <p:cxnSp>
        <p:nvCxnSpPr>
          <p:cNvPr id="6" name="Straight Connector 5">
            <a:extLst>
              <a:ext uri="{FF2B5EF4-FFF2-40B4-BE49-F238E27FC236}">
                <a16:creationId xmlns:a16="http://schemas.microsoft.com/office/drawing/2014/main" id="{CEBB4B35-63B0-4E84-9B10-052A0DBAB090}"/>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7108999-3DC3-40EA-A97B-765916E93BAF}"/>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217274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con List">
    <p:spTree>
      <p:nvGrpSpPr>
        <p:cNvPr id="1" name=""/>
        <p:cNvGrpSpPr/>
        <p:nvPr/>
      </p:nvGrpSpPr>
      <p:grpSpPr>
        <a:xfrm>
          <a:off x="0" y="0"/>
          <a:ext cx="0" cy="0"/>
          <a:chOff x="0" y="0"/>
          <a:chExt cx="0" cy="0"/>
        </a:xfrm>
      </p:grpSpPr>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693987" y="2616608"/>
            <a:ext cx="2387600" cy="372955"/>
          </a:xfrm>
        </p:spPr>
        <p:txBody>
          <a:bodyPr>
            <a:noAutofit/>
          </a:bodyPr>
          <a:lstStyle>
            <a:lvl1pPr marL="285750" indent="-285750" algn="l">
              <a:buFont typeface="Arial" panose="020B0604020202020204" pitchFamily="34" charset="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4893857" y="2616606"/>
            <a:ext cx="23876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123306" y="2616610"/>
            <a:ext cx="23876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693987" y="2992984"/>
            <a:ext cx="2387600" cy="3198287"/>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4893679" y="2992982"/>
            <a:ext cx="2387600" cy="3198289"/>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122719" y="2992986"/>
            <a:ext cx="2387600" cy="3198285"/>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4" name="Oval 13"/>
          <p:cNvSpPr/>
          <p:nvPr/>
        </p:nvSpPr>
        <p:spPr>
          <a:xfrm>
            <a:off x="2496566" y="1604609"/>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7" name="Oval 16"/>
          <p:cNvSpPr/>
          <p:nvPr/>
        </p:nvSpPr>
        <p:spPr>
          <a:xfrm>
            <a:off x="5688064" y="1604609"/>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1" name="Oval 20"/>
          <p:cNvSpPr/>
          <p:nvPr/>
        </p:nvSpPr>
        <p:spPr>
          <a:xfrm>
            <a:off x="8927312" y="1614127"/>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6" name="TextBox 15"/>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5" name="Title 1"/>
          <p:cNvSpPr>
            <a:spLocks noGrp="1"/>
          </p:cNvSpPr>
          <p:nvPr>
            <p:ph type="title" hasCustomPrompt="1"/>
          </p:nvPr>
        </p:nvSpPr>
        <p:spPr>
          <a:xfrm>
            <a:off x="-11081" y="670552"/>
            <a:ext cx="12180916" cy="485451"/>
          </a:xfrm>
        </p:spPr>
        <p:txBody>
          <a:bodyPr>
            <a:normAutofit/>
          </a:bodyPr>
          <a:lstStyle>
            <a:lvl1pPr algn="ctr">
              <a:defRPr sz="3000"/>
            </a:lvl1pPr>
          </a:lstStyle>
          <a:p>
            <a:pPr lvl="0"/>
            <a:r>
              <a:rPr lang="en-US" dirty="0"/>
              <a:t>Icon List (insert icons inside the circles)</a:t>
            </a:r>
          </a:p>
        </p:txBody>
      </p:sp>
      <p:cxnSp>
        <p:nvCxnSpPr>
          <p:cNvPr id="18" name="Straight Connector 17">
            <a:extLst>
              <a:ext uri="{FF2B5EF4-FFF2-40B4-BE49-F238E27FC236}">
                <a16:creationId xmlns:a16="http://schemas.microsoft.com/office/drawing/2014/main" id="{6749EA95-CF3A-4684-A24D-72FD1C7A59DD}"/>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1B63D68-EB3F-457E-ADB5-A173C430335D}"/>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574189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Washington State Map with Population">
    <p:spTree>
      <p:nvGrpSpPr>
        <p:cNvPr id="1" name=""/>
        <p:cNvGrpSpPr/>
        <p:nvPr/>
      </p:nvGrpSpPr>
      <p:grpSpPr>
        <a:xfrm>
          <a:off x="0" y="0"/>
          <a:ext cx="0" cy="0"/>
          <a:chOff x="0" y="0"/>
          <a:chExt cx="0" cy="0"/>
        </a:xfrm>
      </p:grpSpPr>
      <p:sp>
        <p:nvSpPr>
          <p:cNvPr id="5" name="Rectangle 4"/>
          <p:cNvSpPr/>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9" name="Title 2"/>
          <p:cNvSpPr>
            <a:spLocks noGrp="1"/>
          </p:cNvSpPr>
          <p:nvPr>
            <p:ph type="title" hasCustomPrompt="1"/>
          </p:nvPr>
        </p:nvSpPr>
        <p:spPr>
          <a:xfrm>
            <a:off x="0" y="618424"/>
            <a:ext cx="12192000" cy="544750"/>
          </a:xfrm>
        </p:spPr>
        <p:txBody>
          <a:bodyPr>
            <a:normAutofit/>
          </a:bodyPr>
          <a:lstStyle>
            <a:lvl1pPr algn="ctr">
              <a:defRPr sz="2700" baseline="0"/>
            </a:lvl1pPr>
          </a:lstStyle>
          <a:p>
            <a:r>
              <a:rPr lang="en-US" dirty="0"/>
              <a:t>Washington State Population Served</a:t>
            </a:r>
          </a:p>
        </p:txBody>
      </p:sp>
      <p:cxnSp>
        <p:nvCxnSpPr>
          <p:cNvPr id="125" name="Straight Connector 124"/>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8832913" y="3836351"/>
            <a:ext cx="1473881" cy="553998"/>
          </a:xfrm>
          <a:prstGeom prst="rect">
            <a:avLst/>
          </a:prstGeom>
          <a:noFill/>
          <a:effectLst/>
        </p:spPr>
        <p:txBody>
          <a:bodyPr wrap="square" rtlCol="0">
            <a:spAutoFit/>
          </a:bodyPr>
          <a:lstStyle/>
          <a:p>
            <a:r>
              <a:rPr lang="en-US" sz="1000" b="1" dirty="0">
                <a:solidFill>
                  <a:schemeClr val="tx1"/>
                </a:solidFill>
                <a:latin typeface="+mn-lt"/>
              </a:rPr>
              <a:t>*</a:t>
            </a:r>
            <a:r>
              <a:rPr lang="en-US" sz="1000" b="1" kern="1200" dirty="0">
                <a:solidFill>
                  <a:schemeClr val="tx1"/>
                </a:solidFill>
                <a:latin typeface="+mn-lt"/>
                <a:ea typeface="+mn-ea"/>
                <a:cs typeface="+mn-cs"/>
              </a:rPr>
              <a:t>Agency leader is both director and health officer (2)</a:t>
            </a:r>
          </a:p>
        </p:txBody>
      </p:sp>
      <p:sp>
        <p:nvSpPr>
          <p:cNvPr id="137" name="TextBox 136"/>
          <p:cNvSpPr txBox="1"/>
          <p:nvPr/>
        </p:nvSpPr>
        <p:spPr>
          <a:xfrm>
            <a:off x="8829929" y="4706438"/>
            <a:ext cx="2620283" cy="579646"/>
          </a:xfrm>
          <a:prstGeom prst="rect">
            <a:avLst/>
          </a:prstGeom>
          <a:noFill/>
          <a:ln w="12700">
            <a:solidFill>
              <a:schemeClr val="bg1"/>
            </a:solidFill>
          </a:ln>
          <a:effectLst/>
        </p:spPr>
        <p:txBody>
          <a:bodyPr wrap="square" rtlCol="0">
            <a:spAutoFit/>
          </a:bodyPr>
          <a:lstStyle/>
          <a:p>
            <a:r>
              <a:rPr lang="en-US" sz="1000" b="1" dirty="0">
                <a:solidFill>
                  <a:schemeClr val="tx1"/>
                </a:solidFill>
                <a:latin typeface="+mn-lt"/>
              </a:rPr>
              <a:t>Washington State Total Population </a:t>
            </a:r>
            <a:r>
              <a:rPr lang="en-US" sz="1000" b="1" i="1" dirty="0">
                <a:solidFill>
                  <a:schemeClr val="tx1"/>
                </a:solidFill>
                <a:latin typeface="+mn-lt"/>
              </a:rPr>
              <a:t>(estimate)</a:t>
            </a:r>
          </a:p>
          <a:p>
            <a:r>
              <a:rPr lang="en-US" sz="1000" b="1" dirty="0">
                <a:solidFill>
                  <a:schemeClr val="tx1"/>
                </a:solidFill>
                <a:latin typeface="+mn-lt"/>
              </a:rPr>
              <a:t>April 2019: 7,546,410</a:t>
            </a:r>
          </a:p>
          <a:p>
            <a:pPr>
              <a:spcBef>
                <a:spcPts val="200"/>
              </a:spcBef>
            </a:pPr>
            <a:r>
              <a:rPr lang="en-US" sz="1000" b="1" i="1" dirty="0">
                <a:solidFill>
                  <a:schemeClr val="tx1"/>
                </a:solidFill>
                <a:latin typeface="+mn-lt"/>
              </a:rPr>
              <a:t>Source: </a:t>
            </a:r>
            <a:r>
              <a:rPr lang="en-US" sz="1000" b="1" dirty="0">
                <a:solidFill>
                  <a:schemeClr val="tx1"/>
                </a:solidFill>
                <a:latin typeface="+mn-lt"/>
              </a:rPr>
              <a:t>Office of Financial Management</a:t>
            </a:r>
          </a:p>
        </p:txBody>
      </p:sp>
      <p:grpSp>
        <p:nvGrpSpPr>
          <p:cNvPr id="2" name="Group 1"/>
          <p:cNvGrpSpPr/>
          <p:nvPr/>
        </p:nvGrpSpPr>
        <p:grpSpPr>
          <a:xfrm>
            <a:off x="769585" y="1561493"/>
            <a:ext cx="7690075" cy="4807252"/>
            <a:chOff x="2834162" y="1379236"/>
            <a:chExt cx="6709529" cy="4194289"/>
          </a:xfrm>
        </p:grpSpPr>
        <p:grpSp>
          <p:nvGrpSpPr>
            <p:cNvPr id="136" name="Group 135"/>
            <p:cNvGrpSpPr/>
            <p:nvPr/>
          </p:nvGrpSpPr>
          <p:grpSpPr>
            <a:xfrm>
              <a:off x="2834162" y="1379236"/>
              <a:ext cx="6693635" cy="4194289"/>
              <a:chOff x="1777366" y="2155881"/>
              <a:chExt cx="4480731" cy="2843080"/>
            </a:xfrm>
            <a:effectLst/>
          </p:grpSpPr>
          <p:sp>
            <p:nvSpPr>
              <p:cNvPr id="185" name="Freeform 26"/>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6" name="Freeform 5"/>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7" name="Freeform 6"/>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8" name="Freeform 7"/>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9" name="Freeform 8"/>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0" name="Freeform 9"/>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1" name="Freeform 10"/>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2" name="Freeform 11"/>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3" name="Freeform 12"/>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4" name="Freeform 13"/>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5" name="Freeform 14"/>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6" name="Freeform 15"/>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7" name="Freeform 16"/>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8" name="Freeform 17"/>
              <p:cNvSpPr>
                <a:spLocks/>
              </p:cNvSpPr>
              <p:nvPr/>
            </p:nvSpPr>
            <p:spPr bwMode="auto">
              <a:xfrm>
                <a:off x="443050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9" name="Freeform 18"/>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0" name="Freeform 19"/>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1" name="Freeform 20"/>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2" name="Freeform 21"/>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3" name="Freeform 22"/>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4" name="Freeform 23"/>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5" name="Freeform 24"/>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6" name="Freeform 25"/>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7" name="Freeform 206"/>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8" name="Freeform 207"/>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9" name="Freeform 208"/>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0" name="Freeform 209"/>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1" name="Freeform 210"/>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a:solidFill>
                      <a:schemeClr val="tx1">
                        <a:lumMod val="75000"/>
                        <a:lumOff val="25000"/>
                      </a:schemeClr>
                    </a:solidFill>
                    <a:latin typeface="Century Gothic" panose="020B0502020202020204" pitchFamily="34" charset="0"/>
                  </a:rPr>
                  <a:t> </a:t>
                </a:r>
              </a:p>
            </p:txBody>
          </p:sp>
          <p:sp>
            <p:nvSpPr>
              <p:cNvPr id="212" name="Freeform 211"/>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3" name="Freeform 212"/>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4" name="Freeform 213"/>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5" name="Freeform 214"/>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6" name="Freeform 215"/>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7" name="Freeform 216"/>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8" name="Freeform 217"/>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9" name="Freeform 218"/>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0" name="Freeform 219"/>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1" name="Freeform 220"/>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2" name="Freeform 221"/>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3" name="Freeform 222"/>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4" name="Freeform 223"/>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5" name="Freeform 224"/>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6" name="Freeform 225"/>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7" name="Freeform 226"/>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8" name="Freeform 227"/>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9" name="Freeform 228"/>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0" name="Freeform 229"/>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1" name="Freeform 230"/>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2" name="Freeform 231"/>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3" name="Freeform 232"/>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999999"/>
              </a:solidFill>
              <a:ln w="12700" cap="rnd" cmpd="sng">
                <a:no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4" name="Freeform 233"/>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5" name="Freeform 234"/>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6" name="Freeform 235"/>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7" name="Freeform 236"/>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8" name="Freeform 237"/>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9" name="Freeform 238"/>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0" name="Freeform 239"/>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1" name="Freeform 240"/>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2" name="Freeform 241"/>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3" name="Freeform 242"/>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4" name="Freeform 243"/>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138" name="TextBox 137"/>
            <p:cNvSpPr txBox="1"/>
            <p:nvPr/>
          </p:nvSpPr>
          <p:spPr>
            <a:xfrm>
              <a:off x="5054043" y="1469711"/>
              <a:ext cx="704039"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Whatcom</a:t>
              </a:r>
            </a:p>
            <a:p>
              <a:pPr algn="ctr"/>
              <a:r>
                <a:rPr lang="en-US" sz="1000" b="1" i="1" dirty="0">
                  <a:solidFill>
                    <a:schemeClr val="bg1"/>
                  </a:solidFill>
                  <a:latin typeface="+mn-lt"/>
                </a:rPr>
                <a:t>225,300</a:t>
              </a:r>
            </a:p>
          </p:txBody>
        </p:sp>
        <p:sp>
          <p:nvSpPr>
            <p:cNvPr id="139" name="TextBox 138"/>
            <p:cNvSpPr txBox="1"/>
            <p:nvPr/>
          </p:nvSpPr>
          <p:spPr>
            <a:xfrm>
              <a:off x="5067996" y="1904987"/>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Skagit</a:t>
              </a:r>
            </a:p>
            <a:p>
              <a:pPr algn="ctr"/>
              <a:r>
                <a:rPr lang="en-US" sz="1000" b="1" i="1" dirty="0">
                  <a:solidFill>
                    <a:schemeClr val="bg1"/>
                  </a:solidFill>
                  <a:latin typeface="+mn-lt"/>
                </a:rPr>
                <a:t>129,200</a:t>
              </a:r>
            </a:p>
          </p:txBody>
        </p:sp>
        <p:sp>
          <p:nvSpPr>
            <p:cNvPr id="140" name="TextBox 139"/>
            <p:cNvSpPr txBox="1"/>
            <p:nvPr/>
          </p:nvSpPr>
          <p:spPr>
            <a:xfrm>
              <a:off x="5011657" y="2439433"/>
              <a:ext cx="777777"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Snohomish</a:t>
              </a:r>
            </a:p>
            <a:p>
              <a:pPr algn="ctr"/>
              <a:r>
                <a:rPr lang="en-US" sz="1000" b="1" i="1" dirty="0">
                  <a:solidFill>
                    <a:schemeClr val="tx1"/>
                  </a:solidFill>
                  <a:latin typeface="+mn-lt"/>
                </a:rPr>
                <a:t>818,700</a:t>
              </a:r>
            </a:p>
          </p:txBody>
        </p:sp>
        <p:sp>
          <p:nvSpPr>
            <p:cNvPr id="141" name="TextBox 140"/>
            <p:cNvSpPr txBox="1"/>
            <p:nvPr/>
          </p:nvSpPr>
          <p:spPr>
            <a:xfrm>
              <a:off x="4805746" y="3019950"/>
              <a:ext cx="938077" cy="553998"/>
            </a:xfrm>
            <a:prstGeom prst="rect">
              <a:avLst/>
            </a:prstGeom>
            <a:noFill/>
            <a:ln w="12700">
              <a:noFill/>
            </a:ln>
            <a:effectLst/>
          </p:spPr>
          <p:txBody>
            <a:bodyPr wrap="none" rtlCol="0">
              <a:spAutoFit/>
            </a:bodyPr>
            <a:lstStyle/>
            <a:p>
              <a:pPr algn="ctr"/>
              <a:r>
                <a:rPr lang="en-US" sz="1000" b="1" dirty="0">
                  <a:solidFill>
                    <a:schemeClr val="tx1"/>
                  </a:solidFill>
                  <a:latin typeface="+mn-lt"/>
                </a:rPr>
                <a:t>Seattle &amp; King</a:t>
              </a:r>
            </a:p>
            <a:p>
              <a:pPr algn="ctr"/>
              <a:r>
                <a:rPr lang="en-US" sz="1000" b="1" dirty="0">
                  <a:solidFill>
                    <a:schemeClr val="tx1"/>
                  </a:solidFill>
                  <a:latin typeface="+mn-lt"/>
                </a:rPr>
                <a:t>County</a:t>
              </a:r>
            </a:p>
            <a:p>
              <a:pPr algn="ctr"/>
              <a:r>
                <a:rPr lang="en-US" sz="1000" b="1" i="1" dirty="0">
                  <a:solidFill>
                    <a:schemeClr val="tx1"/>
                  </a:solidFill>
                  <a:latin typeface="+mn-lt"/>
                </a:rPr>
                <a:t>2,226,300</a:t>
              </a:r>
            </a:p>
          </p:txBody>
        </p:sp>
        <p:sp>
          <p:nvSpPr>
            <p:cNvPr id="142" name="TextBox 141"/>
            <p:cNvSpPr txBox="1"/>
            <p:nvPr/>
          </p:nvSpPr>
          <p:spPr>
            <a:xfrm>
              <a:off x="4577139" y="3688287"/>
              <a:ext cx="1029449" cy="400110"/>
            </a:xfrm>
            <a:prstGeom prst="rect">
              <a:avLst/>
            </a:prstGeom>
            <a:noFill/>
            <a:ln w="12700">
              <a:noFill/>
            </a:ln>
            <a:effectLst/>
          </p:spPr>
          <p:txBody>
            <a:bodyPr wrap="none" rtlCol="0">
              <a:spAutoFit/>
            </a:bodyPr>
            <a:lstStyle/>
            <a:p>
              <a:pPr algn="ctr"/>
              <a:r>
                <a:rPr lang="en-US" sz="1000" b="1" dirty="0">
                  <a:solidFill>
                    <a:schemeClr val="tx1"/>
                  </a:solidFill>
                  <a:latin typeface="+mn-lt"/>
                </a:rPr>
                <a:t>Tacoma-Pierce*</a:t>
              </a:r>
            </a:p>
            <a:p>
              <a:pPr algn="ctr"/>
              <a:r>
                <a:rPr lang="en-US" sz="1000" b="1" i="1" dirty="0">
                  <a:solidFill>
                    <a:schemeClr val="tx1"/>
                  </a:solidFill>
                  <a:latin typeface="+mn-lt"/>
                </a:rPr>
                <a:t>888,300</a:t>
              </a:r>
            </a:p>
          </p:txBody>
        </p:sp>
        <p:sp>
          <p:nvSpPr>
            <p:cNvPr id="143" name="TextBox 142"/>
            <p:cNvSpPr txBox="1"/>
            <p:nvPr/>
          </p:nvSpPr>
          <p:spPr>
            <a:xfrm>
              <a:off x="4373117" y="4161237"/>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Lewis</a:t>
              </a:r>
            </a:p>
            <a:p>
              <a:pPr algn="ctr"/>
              <a:r>
                <a:rPr lang="en-US" sz="1000" b="1" dirty="0">
                  <a:solidFill>
                    <a:schemeClr val="bg1"/>
                  </a:solidFill>
                  <a:latin typeface="+mn-lt"/>
                </a:rPr>
                <a:t>79,480</a:t>
              </a:r>
            </a:p>
          </p:txBody>
        </p:sp>
        <p:sp>
          <p:nvSpPr>
            <p:cNvPr id="144" name="TextBox 143"/>
            <p:cNvSpPr txBox="1"/>
            <p:nvPr/>
          </p:nvSpPr>
          <p:spPr>
            <a:xfrm>
              <a:off x="4219257" y="4609255"/>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Cowlitz</a:t>
              </a:r>
            </a:p>
            <a:p>
              <a:pPr algn="ctr"/>
              <a:r>
                <a:rPr lang="en-US" sz="1000" b="1" i="1" dirty="0">
                  <a:solidFill>
                    <a:schemeClr val="bg1"/>
                  </a:solidFill>
                  <a:latin typeface="+mn-lt"/>
                </a:rPr>
                <a:t>108,950</a:t>
              </a:r>
            </a:p>
          </p:txBody>
        </p:sp>
        <p:sp>
          <p:nvSpPr>
            <p:cNvPr id="145" name="TextBox 144"/>
            <p:cNvSpPr txBox="1"/>
            <p:nvPr/>
          </p:nvSpPr>
          <p:spPr>
            <a:xfrm>
              <a:off x="4344383" y="511668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Clark*</a:t>
              </a:r>
            </a:p>
            <a:p>
              <a:pPr algn="ctr"/>
              <a:r>
                <a:rPr lang="en-US" sz="1000" b="1" i="1" dirty="0">
                  <a:solidFill>
                    <a:schemeClr val="tx1"/>
                  </a:solidFill>
                  <a:latin typeface="+mn-lt"/>
                </a:rPr>
                <a:t>488,500</a:t>
              </a:r>
            </a:p>
          </p:txBody>
        </p:sp>
        <p:sp>
          <p:nvSpPr>
            <p:cNvPr id="146" name="TextBox 145"/>
            <p:cNvSpPr txBox="1"/>
            <p:nvPr/>
          </p:nvSpPr>
          <p:spPr>
            <a:xfrm>
              <a:off x="4862327" y="4696931"/>
              <a:ext cx="699230"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Skamania</a:t>
              </a:r>
            </a:p>
            <a:p>
              <a:pPr algn="ctr"/>
              <a:r>
                <a:rPr lang="en-US" sz="1000" b="1" i="1" dirty="0">
                  <a:solidFill>
                    <a:schemeClr val="bg1"/>
                  </a:solidFill>
                  <a:latin typeface="+mn-lt"/>
                </a:rPr>
                <a:t>12,060</a:t>
              </a:r>
            </a:p>
          </p:txBody>
        </p:sp>
        <p:sp>
          <p:nvSpPr>
            <p:cNvPr id="147" name="TextBox 146"/>
            <p:cNvSpPr txBox="1"/>
            <p:nvPr/>
          </p:nvSpPr>
          <p:spPr>
            <a:xfrm>
              <a:off x="5717192" y="5037936"/>
              <a:ext cx="61747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Klickitat</a:t>
              </a:r>
            </a:p>
            <a:p>
              <a:pPr algn="ctr"/>
              <a:r>
                <a:rPr lang="en-US" sz="1000" b="1" i="1" dirty="0">
                  <a:solidFill>
                    <a:schemeClr val="bg1"/>
                  </a:solidFill>
                  <a:latin typeface="+mn-lt"/>
                </a:rPr>
                <a:t>22,430</a:t>
              </a:r>
            </a:p>
          </p:txBody>
        </p:sp>
        <p:sp>
          <p:nvSpPr>
            <p:cNvPr id="148" name="TextBox 147"/>
            <p:cNvSpPr txBox="1"/>
            <p:nvPr/>
          </p:nvSpPr>
          <p:spPr>
            <a:xfrm>
              <a:off x="4140334" y="2132265"/>
              <a:ext cx="546945" cy="400110"/>
            </a:xfrm>
            <a:prstGeom prst="rect">
              <a:avLst/>
            </a:prstGeom>
            <a:noFill/>
            <a:ln w="12700">
              <a:noFill/>
            </a:ln>
            <a:effectLst/>
          </p:spPr>
          <p:txBody>
            <a:bodyPr wrap="none" rtlCol="0">
              <a:spAutoFit/>
            </a:bodyPr>
            <a:lstStyle/>
            <a:p>
              <a:pPr algn="ctr"/>
              <a:r>
                <a:rPr lang="en-US" sz="1000" b="1" dirty="0">
                  <a:solidFill>
                    <a:schemeClr val="tx1"/>
                  </a:solidFill>
                  <a:latin typeface="+mn-lt"/>
                </a:rPr>
                <a:t>Island</a:t>
              </a:r>
            </a:p>
            <a:p>
              <a:pPr algn="ctr"/>
              <a:r>
                <a:rPr lang="en-US" sz="1000" b="1" i="1" dirty="0">
                  <a:solidFill>
                    <a:schemeClr val="tx1"/>
                  </a:solidFill>
                  <a:latin typeface="+mn-lt"/>
                </a:rPr>
                <a:t>84,820</a:t>
              </a:r>
            </a:p>
          </p:txBody>
        </p:sp>
        <p:sp>
          <p:nvSpPr>
            <p:cNvPr id="149" name="TextBox 148"/>
            <p:cNvSpPr txBox="1"/>
            <p:nvPr/>
          </p:nvSpPr>
          <p:spPr>
            <a:xfrm>
              <a:off x="3198677" y="2395858"/>
              <a:ext cx="57740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Clallam</a:t>
              </a:r>
            </a:p>
            <a:p>
              <a:pPr algn="ctr"/>
              <a:r>
                <a:rPr lang="en-US" sz="1000" b="1" i="1" dirty="0">
                  <a:solidFill>
                    <a:schemeClr val="bg1"/>
                  </a:solidFill>
                  <a:latin typeface="+mn-lt"/>
                </a:rPr>
                <a:t>76,010</a:t>
              </a:r>
            </a:p>
          </p:txBody>
        </p:sp>
        <p:sp>
          <p:nvSpPr>
            <p:cNvPr id="150" name="TextBox 149"/>
            <p:cNvSpPr txBox="1"/>
            <p:nvPr/>
          </p:nvSpPr>
          <p:spPr>
            <a:xfrm>
              <a:off x="3254513" y="2784667"/>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Jefferson</a:t>
              </a:r>
            </a:p>
            <a:p>
              <a:pPr algn="ctr"/>
              <a:r>
                <a:rPr lang="en-US" sz="1000" b="1" i="1" dirty="0">
                  <a:solidFill>
                    <a:schemeClr val="bg1"/>
                  </a:solidFill>
                  <a:latin typeface="+mn-lt"/>
                </a:rPr>
                <a:t>31,900</a:t>
              </a:r>
            </a:p>
          </p:txBody>
        </p:sp>
        <p:sp>
          <p:nvSpPr>
            <p:cNvPr id="151" name="TextBox 150"/>
            <p:cNvSpPr txBox="1"/>
            <p:nvPr/>
          </p:nvSpPr>
          <p:spPr>
            <a:xfrm>
              <a:off x="3265648" y="3196716"/>
              <a:ext cx="554959" cy="553998"/>
            </a:xfrm>
            <a:prstGeom prst="rect">
              <a:avLst/>
            </a:prstGeom>
            <a:noFill/>
            <a:ln w="12700">
              <a:noFill/>
            </a:ln>
            <a:effectLst/>
          </p:spPr>
          <p:txBody>
            <a:bodyPr wrap="none" rtlCol="0">
              <a:spAutoFit/>
            </a:bodyPr>
            <a:lstStyle/>
            <a:p>
              <a:pPr algn="ctr"/>
              <a:r>
                <a:rPr lang="en-US" sz="1000" b="1" dirty="0">
                  <a:solidFill>
                    <a:schemeClr val="bg1"/>
                  </a:solidFill>
                  <a:latin typeface="+mn-lt"/>
                </a:rPr>
                <a:t>Grays</a:t>
              </a:r>
            </a:p>
            <a:p>
              <a:pPr algn="ctr"/>
              <a:r>
                <a:rPr lang="en-US" sz="1000" b="1" dirty="0">
                  <a:solidFill>
                    <a:schemeClr val="bg1"/>
                  </a:solidFill>
                  <a:latin typeface="+mn-lt"/>
                </a:rPr>
                <a:t>Harbor</a:t>
              </a:r>
            </a:p>
            <a:p>
              <a:pPr algn="ctr"/>
              <a:r>
                <a:rPr lang="en-US" sz="1000" b="1" i="1" dirty="0">
                  <a:solidFill>
                    <a:schemeClr val="bg1"/>
                  </a:solidFill>
                  <a:latin typeface="+mn-lt"/>
                </a:rPr>
                <a:t>74,160</a:t>
              </a:r>
            </a:p>
          </p:txBody>
        </p:sp>
        <p:sp>
          <p:nvSpPr>
            <p:cNvPr id="152" name="TextBox 151"/>
            <p:cNvSpPr txBox="1"/>
            <p:nvPr/>
          </p:nvSpPr>
          <p:spPr>
            <a:xfrm>
              <a:off x="3424934" y="4135264"/>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Pacific</a:t>
              </a:r>
            </a:p>
            <a:p>
              <a:pPr algn="ctr"/>
              <a:r>
                <a:rPr lang="en-US" sz="1000" b="1" i="1" dirty="0">
                  <a:solidFill>
                    <a:schemeClr val="bg1"/>
                  </a:solidFill>
                  <a:latin typeface="+mn-lt"/>
                </a:rPr>
                <a:t>21,640</a:t>
              </a:r>
            </a:p>
          </p:txBody>
        </p:sp>
        <p:sp>
          <p:nvSpPr>
            <p:cNvPr id="153" name="TextBox 152"/>
            <p:cNvSpPr txBox="1"/>
            <p:nvPr/>
          </p:nvSpPr>
          <p:spPr>
            <a:xfrm>
              <a:off x="3286406" y="4616830"/>
              <a:ext cx="822661" cy="400110"/>
            </a:xfrm>
            <a:prstGeom prst="rect">
              <a:avLst/>
            </a:prstGeom>
            <a:noFill/>
            <a:ln w="12700">
              <a:noFill/>
            </a:ln>
            <a:effectLst/>
          </p:spPr>
          <p:txBody>
            <a:bodyPr wrap="none" rtlCol="0">
              <a:spAutoFit/>
            </a:bodyPr>
            <a:lstStyle/>
            <a:p>
              <a:pPr algn="ctr"/>
              <a:r>
                <a:rPr lang="en-US" sz="1000" b="1" dirty="0">
                  <a:solidFill>
                    <a:schemeClr val="tx1"/>
                  </a:solidFill>
                  <a:latin typeface="+mn-lt"/>
                </a:rPr>
                <a:t>Wahkiakum</a:t>
              </a:r>
            </a:p>
            <a:p>
              <a:pPr algn="ctr"/>
              <a:r>
                <a:rPr lang="en-US" sz="1000" b="1" i="1" dirty="0">
                  <a:solidFill>
                    <a:schemeClr val="tx1"/>
                  </a:solidFill>
                  <a:latin typeface="+mn-lt"/>
                </a:rPr>
                <a:t>4,190</a:t>
              </a:r>
            </a:p>
          </p:txBody>
        </p:sp>
        <p:sp>
          <p:nvSpPr>
            <p:cNvPr id="154" name="TextBox 153"/>
            <p:cNvSpPr txBox="1"/>
            <p:nvPr/>
          </p:nvSpPr>
          <p:spPr>
            <a:xfrm>
              <a:off x="4027909" y="3761665"/>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Thurston</a:t>
              </a:r>
            </a:p>
            <a:p>
              <a:pPr algn="ctr"/>
              <a:r>
                <a:rPr lang="en-US" sz="1000" b="1" i="1" dirty="0">
                  <a:solidFill>
                    <a:schemeClr val="bg1"/>
                  </a:solidFill>
                  <a:latin typeface="+mn-lt"/>
                </a:rPr>
                <a:t>285,800</a:t>
              </a:r>
            </a:p>
          </p:txBody>
        </p:sp>
        <p:sp>
          <p:nvSpPr>
            <p:cNvPr id="155" name="TextBox 154"/>
            <p:cNvSpPr txBox="1"/>
            <p:nvPr/>
          </p:nvSpPr>
          <p:spPr>
            <a:xfrm>
              <a:off x="3792122" y="3351925"/>
              <a:ext cx="54854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Mason</a:t>
              </a:r>
            </a:p>
            <a:p>
              <a:pPr algn="ctr"/>
              <a:r>
                <a:rPr lang="en-US" sz="1000" b="1" i="1" dirty="0">
                  <a:solidFill>
                    <a:schemeClr val="bg1"/>
                  </a:solidFill>
                  <a:latin typeface="+mn-lt"/>
                </a:rPr>
                <a:t>64,980</a:t>
              </a:r>
            </a:p>
          </p:txBody>
        </p:sp>
        <p:sp>
          <p:nvSpPr>
            <p:cNvPr id="156" name="TextBox 155"/>
            <p:cNvSpPr txBox="1"/>
            <p:nvPr/>
          </p:nvSpPr>
          <p:spPr>
            <a:xfrm>
              <a:off x="5926856" y="432987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Yakima</a:t>
              </a:r>
            </a:p>
            <a:p>
              <a:pPr algn="ctr"/>
              <a:r>
                <a:rPr lang="en-US" sz="1000" b="1" i="1" dirty="0">
                  <a:solidFill>
                    <a:schemeClr val="tx1"/>
                  </a:solidFill>
                  <a:latin typeface="+mn-lt"/>
                </a:rPr>
                <a:t>255,950</a:t>
              </a:r>
            </a:p>
          </p:txBody>
        </p:sp>
        <p:sp>
          <p:nvSpPr>
            <p:cNvPr id="157" name="TextBox 156"/>
            <p:cNvSpPr txBox="1"/>
            <p:nvPr/>
          </p:nvSpPr>
          <p:spPr>
            <a:xfrm>
              <a:off x="5949158" y="3526200"/>
              <a:ext cx="56778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Kittitas</a:t>
              </a:r>
            </a:p>
            <a:p>
              <a:pPr algn="ctr"/>
              <a:r>
                <a:rPr lang="en-US" sz="1000" b="1" i="1" dirty="0">
                  <a:solidFill>
                    <a:schemeClr val="tx1"/>
                  </a:solidFill>
                  <a:latin typeface="+mn-lt"/>
                </a:rPr>
                <a:t>46,570</a:t>
              </a:r>
            </a:p>
          </p:txBody>
        </p:sp>
        <p:sp>
          <p:nvSpPr>
            <p:cNvPr id="158" name="TextBox 157"/>
            <p:cNvSpPr txBox="1"/>
            <p:nvPr/>
          </p:nvSpPr>
          <p:spPr>
            <a:xfrm>
              <a:off x="6020848" y="2901687"/>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a:t>
              </a:r>
            </a:p>
            <a:p>
              <a:pPr algn="ctr"/>
              <a:r>
                <a:rPr lang="en-US" sz="1000" b="1" i="1" dirty="0">
                  <a:solidFill>
                    <a:schemeClr val="bg1"/>
                  </a:solidFill>
                  <a:latin typeface="+mn-lt"/>
                </a:rPr>
                <a:t>78,420</a:t>
              </a:r>
            </a:p>
          </p:txBody>
        </p:sp>
        <p:sp>
          <p:nvSpPr>
            <p:cNvPr id="159" name="TextBox 158"/>
            <p:cNvSpPr txBox="1"/>
            <p:nvPr/>
          </p:nvSpPr>
          <p:spPr>
            <a:xfrm>
              <a:off x="6661321" y="2920493"/>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Douglas</a:t>
              </a:r>
            </a:p>
            <a:p>
              <a:pPr algn="ctr"/>
              <a:r>
                <a:rPr lang="en-US" sz="1000" b="1" i="1" dirty="0">
                  <a:solidFill>
                    <a:schemeClr val="bg1"/>
                  </a:solidFill>
                  <a:latin typeface="+mn-lt"/>
                </a:rPr>
                <a:t>42,820</a:t>
              </a:r>
            </a:p>
          </p:txBody>
        </p:sp>
        <p:sp>
          <p:nvSpPr>
            <p:cNvPr id="160" name="TextBox 159"/>
            <p:cNvSpPr txBox="1"/>
            <p:nvPr/>
          </p:nvSpPr>
          <p:spPr>
            <a:xfrm>
              <a:off x="6354099" y="2660578"/>
              <a:ext cx="1091966"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(Chelan-Douglas)</a:t>
              </a:r>
            </a:p>
          </p:txBody>
        </p:sp>
        <p:sp>
          <p:nvSpPr>
            <p:cNvPr id="161" name="TextBox 160"/>
            <p:cNvSpPr txBox="1"/>
            <p:nvPr/>
          </p:nvSpPr>
          <p:spPr>
            <a:xfrm>
              <a:off x="6644692" y="1784449"/>
              <a:ext cx="744114"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Okanogan</a:t>
              </a:r>
            </a:p>
            <a:p>
              <a:pPr algn="ctr"/>
              <a:r>
                <a:rPr lang="en-US" sz="1000" b="1" i="1" dirty="0">
                  <a:solidFill>
                    <a:schemeClr val="tx1"/>
                  </a:solidFill>
                  <a:latin typeface="+mn-lt"/>
                </a:rPr>
                <a:t>42,730</a:t>
              </a:r>
            </a:p>
          </p:txBody>
        </p:sp>
        <p:sp>
          <p:nvSpPr>
            <p:cNvPr id="162" name="TextBox 161"/>
            <p:cNvSpPr txBox="1"/>
            <p:nvPr/>
          </p:nvSpPr>
          <p:spPr>
            <a:xfrm>
              <a:off x="6934331" y="4665956"/>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a:t>
              </a:r>
            </a:p>
            <a:p>
              <a:pPr algn="ctr"/>
              <a:r>
                <a:rPr lang="en-US" sz="1000" b="1" i="1" dirty="0">
                  <a:solidFill>
                    <a:schemeClr val="bg1"/>
                  </a:solidFill>
                  <a:latin typeface="+mn-lt"/>
                </a:rPr>
                <a:t>201,800</a:t>
              </a:r>
            </a:p>
          </p:txBody>
        </p:sp>
        <p:sp>
          <p:nvSpPr>
            <p:cNvPr id="163" name="TextBox 162"/>
            <p:cNvSpPr txBox="1"/>
            <p:nvPr/>
          </p:nvSpPr>
          <p:spPr>
            <a:xfrm>
              <a:off x="7391560" y="4376347"/>
              <a:ext cx="614271"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Franklin</a:t>
              </a:r>
            </a:p>
            <a:p>
              <a:pPr algn="ctr"/>
              <a:r>
                <a:rPr lang="en-US" sz="1000" b="1" i="1" dirty="0">
                  <a:solidFill>
                    <a:schemeClr val="bg1"/>
                  </a:solidFill>
                  <a:latin typeface="+mn-lt"/>
                </a:rPr>
                <a:t>94,680</a:t>
              </a:r>
            </a:p>
          </p:txBody>
        </p:sp>
        <p:sp>
          <p:nvSpPr>
            <p:cNvPr id="164" name="TextBox 163"/>
            <p:cNvSpPr txBox="1"/>
            <p:nvPr/>
          </p:nvSpPr>
          <p:spPr>
            <a:xfrm>
              <a:off x="6924794" y="4222169"/>
              <a:ext cx="1120820"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(Benton-Franklin)</a:t>
              </a:r>
            </a:p>
          </p:txBody>
        </p:sp>
        <p:sp>
          <p:nvSpPr>
            <p:cNvPr id="165" name="TextBox 164"/>
            <p:cNvSpPr txBox="1"/>
            <p:nvPr/>
          </p:nvSpPr>
          <p:spPr>
            <a:xfrm>
              <a:off x="6998731" y="3458303"/>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Grant</a:t>
              </a:r>
            </a:p>
            <a:p>
              <a:pPr algn="ctr"/>
              <a:r>
                <a:rPr lang="en-US" sz="1000" b="1" i="1" dirty="0">
                  <a:solidFill>
                    <a:schemeClr val="tx1"/>
                  </a:solidFill>
                  <a:latin typeface="+mn-lt"/>
                </a:rPr>
                <a:t>98,740</a:t>
              </a:r>
            </a:p>
          </p:txBody>
        </p:sp>
        <p:sp>
          <p:nvSpPr>
            <p:cNvPr id="166" name="TextBox 165"/>
            <p:cNvSpPr txBox="1"/>
            <p:nvPr/>
          </p:nvSpPr>
          <p:spPr>
            <a:xfrm>
              <a:off x="7794607" y="1824219"/>
              <a:ext cx="48122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Ferry</a:t>
              </a:r>
            </a:p>
            <a:p>
              <a:pPr algn="ctr"/>
              <a:r>
                <a:rPr lang="en-US" sz="1000" b="1" i="1" dirty="0">
                  <a:solidFill>
                    <a:schemeClr val="bg1"/>
                  </a:solidFill>
                  <a:latin typeface="+mn-lt"/>
                </a:rPr>
                <a:t>7,830</a:t>
              </a:r>
            </a:p>
          </p:txBody>
        </p:sp>
        <p:sp>
          <p:nvSpPr>
            <p:cNvPr id="167" name="TextBox 166"/>
            <p:cNvSpPr txBox="1"/>
            <p:nvPr/>
          </p:nvSpPr>
          <p:spPr>
            <a:xfrm>
              <a:off x="8317548" y="2056634"/>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Stevens</a:t>
              </a:r>
            </a:p>
            <a:p>
              <a:pPr algn="ctr"/>
              <a:r>
                <a:rPr lang="en-US" sz="1000" b="1" i="1" dirty="0">
                  <a:solidFill>
                    <a:schemeClr val="bg1"/>
                  </a:solidFill>
                  <a:latin typeface="+mn-lt"/>
                </a:rPr>
                <a:t>45,570</a:t>
              </a:r>
            </a:p>
          </p:txBody>
        </p:sp>
        <p:sp>
          <p:nvSpPr>
            <p:cNvPr id="168" name="TextBox 167"/>
            <p:cNvSpPr txBox="1"/>
            <p:nvPr/>
          </p:nvSpPr>
          <p:spPr>
            <a:xfrm>
              <a:off x="8817948" y="1737195"/>
              <a:ext cx="546945" cy="553998"/>
            </a:xfrm>
            <a:prstGeom prst="rect">
              <a:avLst/>
            </a:prstGeom>
            <a:noFill/>
            <a:ln w="12700">
              <a:noFill/>
            </a:ln>
            <a:effectLst/>
          </p:spPr>
          <p:txBody>
            <a:bodyPr wrap="none" rtlCol="0">
              <a:spAutoFit/>
            </a:bodyPr>
            <a:lstStyle/>
            <a:p>
              <a:pPr algn="ctr"/>
              <a:r>
                <a:rPr lang="en-US" sz="1000" b="1" dirty="0">
                  <a:solidFill>
                    <a:schemeClr val="bg1"/>
                  </a:solidFill>
                  <a:latin typeface="+mn-lt"/>
                </a:rPr>
                <a:t>Pend</a:t>
              </a:r>
            </a:p>
            <a:p>
              <a:pPr algn="ctr"/>
              <a:r>
                <a:rPr lang="en-US" sz="1000" b="1" dirty="0">
                  <a:solidFill>
                    <a:schemeClr val="bg1"/>
                  </a:solidFill>
                  <a:latin typeface="+mn-lt"/>
                </a:rPr>
                <a:t>Oreille</a:t>
              </a:r>
            </a:p>
            <a:p>
              <a:pPr algn="ctr"/>
              <a:r>
                <a:rPr lang="en-US" sz="1000" b="1" i="1" dirty="0">
                  <a:solidFill>
                    <a:schemeClr val="bg1"/>
                  </a:solidFill>
                  <a:latin typeface="+mn-lt"/>
                </a:rPr>
                <a:t>13,740</a:t>
              </a:r>
            </a:p>
          </p:txBody>
        </p:sp>
        <p:sp>
          <p:nvSpPr>
            <p:cNvPr id="169" name="TextBox 168"/>
            <p:cNvSpPr txBox="1"/>
            <p:nvPr/>
          </p:nvSpPr>
          <p:spPr>
            <a:xfrm>
              <a:off x="7884284" y="2950022"/>
              <a:ext cx="56297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Lincoln</a:t>
              </a:r>
            </a:p>
            <a:p>
              <a:pPr algn="ctr"/>
              <a:r>
                <a:rPr lang="en-US" sz="1000" b="1" i="1" dirty="0">
                  <a:solidFill>
                    <a:schemeClr val="tx1"/>
                  </a:solidFill>
                  <a:latin typeface="+mn-lt"/>
                </a:rPr>
                <a:t>10,960</a:t>
              </a:r>
            </a:p>
          </p:txBody>
        </p:sp>
        <p:sp>
          <p:nvSpPr>
            <p:cNvPr id="170" name="TextBox 169"/>
            <p:cNvSpPr txBox="1"/>
            <p:nvPr/>
          </p:nvSpPr>
          <p:spPr>
            <a:xfrm>
              <a:off x="8673581" y="2927653"/>
              <a:ext cx="63991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Spokane</a:t>
              </a:r>
            </a:p>
            <a:p>
              <a:pPr algn="ctr"/>
              <a:r>
                <a:rPr lang="en-US" sz="1000" b="1" i="1" dirty="0">
                  <a:solidFill>
                    <a:schemeClr val="tx1"/>
                  </a:solidFill>
                  <a:latin typeface="+mn-lt"/>
                </a:rPr>
                <a:t>515,250</a:t>
              </a:r>
            </a:p>
          </p:txBody>
        </p:sp>
        <p:sp>
          <p:nvSpPr>
            <p:cNvPr id="171" name="TextBox 170"/>
            <p:cNvSpPr txBox="1"/>
            <p:nvPr/>
          </p:nvSpPr>
          <p:spPr>
            <a:xfrm>
              <a:off x="7837717" y="3645638"/>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Adams</a:t>
              </a:r>
            </a:p>
            <a:p>
              <a:pPr algn="ctr"/>
              <a:r>
                <a:rPr lang="en-US" sz="1000" b="1" i="1" dirty="0">
                  <a:solidFill>
                    <a:schemeClr val="bg1"/>
                  </a:solidFill>
                  <a:latin typeface="+mn-lt"/>
                </a:rPr>
                <a:t>20,150</a:t>
              </a:r>
            </a:p>
          </p:txBody>
        </p:sp>
        <p:sp>
          <p:nvSpPr>
            <p:cNvPr id="172" name="TextBox 171"/>
            <p:cNvSpPr txBox="1"/>
            <p:nvPr/>
          </p:nvSpPr>
          <p:spPr>
            <a:xfrm>
              <a:off x="8598197" y="3654812"/>
              <a:ext cx="68319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Whitman</a:t>
              </a:r>
            </a:p>
            <a:p>
              <a:pPr algn="ctr"/>
              <a:r>
                <a:rPr lang="en-US" sz="1000" b="1" i="1" dirty="0">
                  <a:solidFill>
                    <a:schemeClr val="tx1"/>
                  </a:solidFill>
                  <a:latin typeface="+mn-lt"/>
                </a:rPr>
                <a:t>50,130</a:t>
              </a:r>
            </a:p>
          </p:txBody>
        </p:sp>
        <p:sp>
          <p:nvSpPr>
            <p:cNvPr id="173" name="TextBox 172"/>
            <p:cNvSpPr txBox="1"/>
            <p:nvPr/>
          </p:nvSpPr>
          <p:spPr>
            <a:xfrm>
              <a:off x="7740267" y="4659530"/>
              <a:ext cx="82586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Walla Walla</a:t>
              </a:r>
            </a:p>
            <a:p>
              <a:pPr algn="ctr"/>
              <a:r>
                <a:rPr lang="en-US" sz="1000" b="1" i="1" dirty="0">
                  <a:solidFill>
                    <a:schemeClr val="bg1"/>
                  </a:solidFill>
                  <a:latin typeface="+mn-lt"/>
                </a:rPr>
                <a:t>62,200</a:t>
              </a:r>
            </a:p>
          </p:txBody>
        </p:sp>
        <p:sp>
          <p:nvSpPr>
            <p:cNvPr id="174" name="TextBox 173"/>
            <p:cNvSpPr txBox="1"/>
            <p:nvPr/>
          </p:nvSpPr>
          <p:spPr>
            <a:xfrm>
              <a:off x="8414904" y="4542299"/>
              <a:ext cx="689612"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Columbia</a:t>
              </a:r>
            </a:p>
            <a:p>
              <a:pPr algn="ctr"/>
              <a:r>
                <a:rPr lang="en-US" sz="1000" b="1" i="1" dirty="0">
                  <a:solidFill>
                    <a:schemeClr val="tx1"/>
                  </a:solidFill>
                  <a:latin typeface="+mn-lt"/>
                </a:rPr>
                <a:t>4,160</a:t>
              </a:r>
            </a:p>
          </p:txBody>
        </p:sp>
        <p:sp>
          <p:nvSpPr>
            <p:cNvPr id="175" name="TextBox 174"/>
            <p:cNvSpPr txBox="1"/>
            <p:nvPr/>
          </p:nvSpPr>
          <p:spPr>
            <a:xfrm>
              <a:off x="8655906" y="4193626"/>
              <a:ext cx="61106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Garfield</a:t>
              </a:r>
            </a:p>
            <a:p>
              <a:pPr algn="ctr"/>
              <a:r>
                <a:rPr lang="en-US" sz="1000" b="1" i="1" dirty="0">
                  <a:solidFill>
                    <a:schemeClr val="tx1"/>
                  </a:solidFill>
                  <a:latin typeface="+mn-lt"/>
                </a:rPr>
                <a:t>2,220</a:t>
              </a:r>
            </a:p>
          </p:txBody>
        </p:sp>
        <p:sp>
          <p:nvSpPr>
            <p:cNvPr id="176" name="TextBox 175"/>
            <p:cNvSpPr txBox="1"/>
            <p:nvPr/>
          </p:nvSpPr>
          <p:spPr>
            <a:xfrm>
              <a:off x="8996746" y="4575918"/>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Asotin</a:t>
              </a:r>
            </a:p>
            <a:p>
              <a:pPr algn="ctr"/>
              <a:r>
                <a:rPr lang="en-US" sz="1000" b="1" i="1" dirty="0">
                  <a:solidFill>
                    <a:schemeClr val="tx1"/>
                  </a:solidFill>
                  <a:latin typeface="+mn-lt"/>
                </a:rPr>
                <a:t>22,520</a:t>
              </a:r>
            </a:p>
          </p:txBody>
        </p:sp>
        <p:sp>
          <p:nvSpPr>
            <p:cNvPr id="177" name="TextBox 176"/>
            <p:cNvSpPr txBox="1"/>
            <p:nvPr/>
          </p:nvSpPr>
          <p:spPr>
            <a:xfrm>
              <a:off x="7854194" y="1540268"/>
              <a:ext cx="1378904" cy="246221"/>
            </a:xfrm>
            <a:prstGeom prst="rect">
              <a:avLst/>
            </a:prstGeom>
            <a:noFill/>
            <a:ln w="12700">
              <a:noFill/>
            </a:ln>
            <a:effectLst/>
          </p:spPr>
          <p:txBody>
            <a:bodyPr wrap="none" rtlCol="0">
              <a:spAutoFit/>
            </a:bodyPr>
            <a:lstStyle/>
            <a:p>
              <a:pPr algn="ctr"/>
              <a:r>
                <a:rPr lang="en-US" sz="1000" b="1" dirty="0">
                  <a:solidFill>
                    <a:schemeClr val="bg1"/>
                  </a:solidFill>
                  <a:latin typeface="+mn-lt"/>
                </a:rPr>
                <a:t>(Northeast Tri County)</a:t>
              </a:r>
            </a:p>
          </p:txBody>
        </p:sp>
        <p:sp>
          <p:nvSpPr>
            <p:cNvPr id="178" name="TextBox 177"/>
            <p:cNvSpPr txBox="1"/>
            <p:nvPr/>
          </p:nvSpPr>
          <p:spPr>
            <a:xfrm>
              <a:off x="3760873" y="1511494"/>
              <a:ext cx="64793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San Juan</a:t>
              </a:r>
            </a:p>
            <a:p>
              <a:pPr algn="ctr"/>
              <a:r>
                <a:rPr lang="en-US" sz="1000" b="1" i="1" dirty="0">
                  <a:solidFill>
                    <a:schemeClr val="tx1"/>
                  </a:solidFill>
                  <a:latin typeface="+mn-lt"/>
                </a:rPr>
                <a:t>17,150</a:t>
              </a:r>
            </a:p>
          </p:txBody>
        </p:sp>
        <p:sp>
          <p:nvSpPr>
            <p:cNvPr id="183" name="TextBox 182"/>
            <p:cNvSpPr txBox="1"/>
            <p:nvPr userDrawn="1"/>
          </p:nvSpPr>
          <p:spPr>
            <a:xfrm>
              <a:off x="4183875" y="2864318"/>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Kitsap</a:t>
              </a:r>
            </a:p>
            <a:p>
              <a:pPr algn="ctr"/>
              <a:r>
                <a:rPr lang="en-US" sz="1000" b="1" i="1" dirty="0">
                  <a:solidFill>
                    <a:schemeClr val="tx1"/>
                  </a:solidFill>
                  <a:latin typeface="+mn-lt"/>
                </a:rPr>
                <a:t>270,100</a:t>
              </a:r>
            </a:p>
          </p:txBody>
        </p:sp>
      </p:grpSp>
      <p:grpSp>
        <p:nvGrpSpPr>
          <p:cNvPr id="11" name="Group 10"/>
          <p:cNvGrpSpPr/>
          <p:nvPr/>
        </p:nvGrpSpPr>
        <p:grpSpPr>
          <a:xfrm>
            <a:off x="8926129" y="2123773"/>
            <a:ext cx="2815916" cy="1317810"/>
            <a:chOff x="434162" y="4035083"/>
            <a:chExt cx="2815916" cy="1317810"/>
          </a:xfrm>
        </p:grpSpPr>
        <p:grpSp>
          <p:nvGrpSpPr>
            <p:cNvPr id="255" name="Group 254"/>
            <p:cNvGrpSpPr/>
            <p:nvPr userDrawn="1"/>
          </p:nvGrpSpPr>
          <p:grpSpPr>
            <a:xfrm>
              <a:off x="435347" y="4321406"/>
              <a:ext cx="2814731" cy="400110"/>
              <a:chOff x="12691078" y="3401030"/>
              <a:chExt cx="2814731" cy="400110"/>
            </a:xfrm>
          </p:grpSpPr>
          <p:sp>
            <p:nvSpPr>
              <p:cNvPr id="256" name="Rectangle 255"/>
              <p:cNvSpPr/>
              <p:nvPr userDrawn="1"/>
            </p:nvSpPr>
            <p:spPr>
              <a:xfrm>
                <a:off x="12691078" y="3491275"/>
                <a:ext cx="219456" cy="219456"/>
              </a:xfrm>
              <a:prstGeom prst="rect">
                <a:avLst/>
              </a:prstGeom>
              <a:solidFill>
                <a:srgbClr val="9999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257" name="TextBox 256"/>
              <p:cNvSpPr txBox="1"/>
              <p:nvPr userDrawn="1"/>
            </p:nvSpPr>
            <p:spPr>
              <a:xfrm>
                <a:off x="12885853" y="3401030"/>
                <a:ext cx="2619956" cy="400110"/>
              </a:xfrm>
              <a:prstGeom prst="rect">
                <a:avLst/>
              </a:prstGeom>
              <a:noFill/>
            </p:spPr>
            <p:txBody>
              <a:bodyPr wrap="square" rtlCol="0">
                <a:spAutoFit/>
              </a:bodyPr>
              <a:lstStyle/>
              <a:p>
                <a:r>
                  <a:rPr lang="en-US" sz="1000" b="1" kern="1200" dirty="0">
                    <a:solidFill>
                      <a:schemeClr val="tx1"/>
                    </a:solidFill>
                    <a:latin typeface="+mn-lt"/>
                    <a:ea typeface="+mn-ea"/>
                    <a:cs typeface="+mn-cs"/>
                  </a:rPr>
                  <a:t>Departments that have combined</a:t>
                </a:r>
              </a:p>
              <a:p>
                <a:r>
                  <a:rPr lang="en-US" sz="1000" b="1" kern="1200" dirty="0">
                    <a:solidFill>
                      <a:schemeClr val="tx1"/>
                    </a:solidFill>
                    <a:latin typeface="+mn-lt"/>
                    <a:ea typeface="+mn-ea"/>
                    <a:cs typeface="+mn-cs"/>
                  </a:rPr>
                  <a:t>public health &amp; human services (16)</a:t>
                </a:r>
              </a:p>
            </p:txBody>
          </p:sp>
        </p:grpSp>
        <p:grpSp>
          <p:nvGrpSpPr>
            <p:cNvPr id="10" name="Group 9"/>
            <p:cNvGrpSpPr/>
            <p:nvPr userDrawn="1"/>
          </p:nvGrpSpPr>
          <p:grpSpPr>
            <a:xfrm>
              <a:off x="434162" y="4035083"/>
              <a:ext cx="1936815" cy="1317810"/>
              <a:chOff x="434162" y="4035083"/>
              <a:chExt cx="1936815" cy="1317810"/>
            </a:xfrm>
          </p:grpSpPr>
          <p:grpSp>
            <p:nvGrpSpPr>
              <p:cNvPr id="4" name="Group 3"/>
              <p:cNvGrpSpPr/>
              <p:nvPr userDrawn="1"/>
            </p:nvGrpSpPr>
            <p:grpSpPr>
              <a:xfrm>
                <a:off x="434163" y="4755791"/>
                <a:ext cx="1936814" cy="597102"/>
                <a:chOff x="15619382" y="3472105"/>
                <a:chExt cx="1936814" cy="597102"/>
              </a:xfrm>
            </p:grpSpPr>
            <p:sp>
              <p:nvSpPr>
                <p:cNvPr id="132" name="Rectangle 131"/>
                <p:cNvSpPr/>
                <p:nvPr userDrawn="1"/>
              </p:nvSpPr>
              <p:spPr>
                <a:xfrm>
                  <a:off x="15619382" y="3487376"/>
                  <a:ext cx="214952" cy="219456"/>
                </a:xfrm>
                <a:prstGeom prst="rect">
                  <a:avLst/>
                </a:prstGeom>
                <a:solidFill>
                  <a:srgbClr val="F3D1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134" name="Rectangle 133"/>
                <p:cNvSpPr/>
                <p:nvPr userDrawn="1"/>
              </p:nvSpPr>
              <p:spPr>
                <a:xfrm>
                  <a:off x="15619382" y="3848545"/>
                  <a:ext cx="219456" cy="219456"/>
                </a:xfrm>
                <a:prstGeom prst="rect">
                  <a:avLst/>
                </a:prstGeom>
                <a:solidFill>
                  <a:srgbClr val="349D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81" name="TextBox 180"/>
                <p:cNvSpPr txBox="1"/>
                <p:nvPr userDrawn="1"/>
              </p:nvSpPr>
              <p:spPr>
                <a:xfrm>
                  <a:off x="15815014" y="3472105"/>
                  <a:ext cx="1741182" cy="246221"/>
                </a:xfrm>
                <a:prstGeom prst="rect">
                  <a:avLst/>
                </a:prstGeom>
                <a:noFill/>
              </p:spPr>
              <p:txBody>
                <a:bodyPr wrap="none" rtlCol="0">
                  <a:spAutoFit/>
                </a:bodyPr>
                <a:lstStyle/>
                <a:p>
                  <a:r>
                    <a:rPr lang="en-US" sz="1000" b="1" dirty="0">
                      <a:solidFill>
                        <a:schemeClr val="tx1"/>
                      </a:solidFill>
                      <a:latin typeface="+mn-lt"/>
                    </a:rPr>
                    <a:t>Public Health Department</a:t>
                  </a:r>
                  <a:r>
                    <a:rPr lang="en-US" sz="1000" b="1" baseline="0" dirty="0">
                      <a:solidFill>
                        <a:schemeClr val="tx1"/>
                      </a:solidFill>
                      <a:latin typeface="+mn-lt"/>
                    </a:rPr>
                    <a:t> (8)</a:t>
                  </a:r>
                  <a:endParaRPr lang="en-US" sz="1000" b="1" dirty="0">
                    <a:solidFill>
                      <a:schemeClr val="tx1"/>
                    </a:solidFill>
                    <a:latin typeface="+mn-lt"/>
                  </a:endParaRPr>
                </a:p>
              </p:txBody>
            </p:sp>
            <p:sp>
              <p:nvSpPr>
                <p:cNvPr id="182" name="TextBox 181"/>
                <p:cNvSpPr txBox="1"/>
                <p:nvPr userDrawn="1"/>
              </p:nvSpPr>
              <p:spPr>
                <a:xfrm>
                  <a:off x="15815477" y="3822986"/>
                  <a:ext cx="1470274" cy="246221"/>
                </a:xfrm>
                <a:prstGeom prst="rect">
                  <a:avLst/>
                </a:prstGeom>
                <a:noFill/>
              </p:spPr>
              <p:txBody>
                <a:bodyPr wrap="none" rtlCol="0">
                  <a:spAutoFit/>
                </a:bodyPr>
                <a:lstStyle/>
                <a:p>
                  <a:r>
                    <a:rPr lang="en-US" sz="1000" b="1" dirty="0">
                      <a:solidFill>
                        <a:schemeClr val="tx1"/>
                      </a:solidFill>
                      <a:latin typeface="+mn-lt"/>
                    </a:rPr>
                    <a:t>Multi County District (3)</a:t>
                  </a:r>
                </a:p>
              </p:txBody>
            </p:sp>
          </p:grpSp>
          <p:grpSp>
            <p:nvGrpSpPr>
              <p:cNvPr id="258" name="Group 257"/>
              <p:cNvGrpSpPr/>
              <p:nvPr userDrawn="1"/>
            </p:nvGrpSpPr>
            <p:grpSpPr>
              <a:xfrm>
                <a:off x="434162" y="4035083"/>
                <a:ext cx="1700350" cy="246221"/>
                <a:chOff x="12691077" y="3835313"/>
                <a:chExt cx="1700350" cy="246221"/>
              </a:xfrm>
            </p:grpSpPr>
            <p:sp>
              <p:nvSpPr>
                <p:cNvPr id="259" name="Rectangle 258"/>
                <p:cNvSpPr/>
                <p:nvPr userDrawn="1"/>
              </p:nvSpPr>
              <p:spPr>
                <a:xfrm>
                  <a:off x="12691077" y="3853290"/>
                  <a:ext cx="219456" cy="219456"/>
                </a:xfrm>
                <a:prstGeom prst="rect">
                  <a:avLst/>
                </a:prstGeom>
                <a:solidFill>
                  <a:srgbClr val="E8E8E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60" name="TextBox 259"/>
                <p:cNvSpPr txBox="1"/>
                <p:nvPr userDrawn="1"/>
              </p:nvSpPr>
              <p:spPr>
                <a:xfrm>
                  <a:off x="12892299" y="3835313"/>
                  <a:ext cx="1499128" cy="246221"/>
                </a:xfrm>
                <a:prstGeom prst="rect">
                  <a:avLst/>
                </a:prstGeom>
                <a:noFill/>
              </p:spPr>
              <p:txBody>
                <a:bodyPr wrap="none" rtlCol="0">
                  <a:spAutoFit/>
                </a:bodyPr>
                <a:lstStyle/>
                <a:p>
                  <a:r>
                    <a:rPr lang="en-US" sz="1000" b="1" dirty="0">
                      <a:solidFill>
                        <a:schemeClr val="tx1"/>
                      </a:solidFill>
                      <a:latin typeface="+mn-lt"/>
                    </a:rPr>
                    <a:t>Single County District (8)</a:t>
                  </a:r>
                </a:p>
              </p:txBody>
            </p:sp>
          </p:grpSp>
        </p:grpSp>
      </p:grpSp>
      <p:pic>
        <p:nvPicPr>
          <p:cNvPr id="261" name="Picture 2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1030" y="5627708"/>
            <a:ext cx="1671469" cy="739513"/>
          </a:xfrm>
          <a:prstGeom prst="rect">
            <a:avLst/>
          </a:prstGeom>
        </p:spPr>
      </p:pic>
      <p:sp>
        <p:nvSpPr>
          <p:cNvPr id="126" name="Rectangle 125">
            <a:extLst>
              <a:ext uri="{FF2B5EF4-FFF2-40B4-BE49-F238E27FC236}">
                <a16:creationId xmlns:a16="http://schemas.microsoft.com/office/drawing/2014/main" id="{FDFA9AA2-1B5F-4AD5-B201-6D063F6D7806}"/>
              </a:ext>
            </a:extLst>
          </p:cNvPr>
          <p:cNvSpPr/>
          <p:nvPr userDrawn="1"/>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27" name="Straight Connector 126">
            <a:extLst>
              <a:ext uri="{FF2B5EF4-FFF2-40B4-BE49-F238E27FC236}">
                <a16:creationId xmlns:a16="http://schemas.microsoft.com/office/drawing/2014/main" id="{3B57D7FF-923E-4D33-AFAF-5D581C127F23}"/>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281B95C6-63E6-4E1F-B8AC-327E3F3234A7}"/>
              </a:ext>
            </a:extLst>
          </p:cNvPr>
          <p:cNvSpPr txBox="1"/>
          <p:nvPr userDrawn="1"/>
        </p:nvSpPr>
        <p:spPr>
          <a:xfrm>
            <a:off x="8832913" y="3836351"/>
            <a:ext cx="1473881" cy="553998"/>
          </a:xfrm>
          <a:prstGeom prst="rect">
            <a:avLst/>
          </a:prstGeom>
          <a:noFill/>
          <a:effectLst/>
        </p:spPr>
        <p:txBody>
          <a:bodyPr wrap="square" rtlCol="0">
            <a:spAutoFit/>
          </a:bodyPr>
          <a:lstStyle/>
          <a:p>
            <a:r>
              <a:rPr lang="en-US" sz="1000" b="1" dirty="0">
                <a:solidFill>
                  <a:schemeClr val="tx1"/>
                </a:solidFill>
                <a:latin typeface="+mn-lt"/>
              </a:rPr>
              <a:t>*</a:t>
            </a:r>
            <a:r>
              <a:rPr lang="en-US" sz="1000" b="1" kern="1200" dirty="0">
                <a:solidFill>
                  <a:schemeClr val="tx1"/>
                </a:solidFill>
                <a:latin typeface="+mn-lt"/>
                <a:ea typeface="+mn-ea"/>
                <a:cs typeface="+mn-cs"/>
              </a:rPr>
              <a:t>Agency leader is both director and health officer (2)</a:t>
            </a:r>
          </a:p>
        </p:txBody>
      </p:sp>
      <p:grpSp>
        <p:nvGrpSpPr>
          <p:cNvPr id="130" name="Group 129">
            <a:extLst>
              <a:ext uri="{FF2B5EF4-FFF2-40B4-BE49-F238E27FC236}">
                <a16:creationId xmlns:a16="http://schemas.microsoft.com/office/drawing/2014/main" id="{913E1482-6E68-4F6B-906E-F628B9F5F358}"/>
              </a:ext>
            </a:extLst>
          </p:cNvPr>
          <p:cNvGrpSpPr/>
          <p:nvPr userDrawn="1"/>
        </p:nvGrpSpPr>
        <p:grpSpPr>
          <a:xfrm>
            <a:off x="769585" y="1561493"/>
            <a:ext cx="7690075" cy="4807252"/>
            <a:chOff x="2834162" y="1379236"/>
            <a:chExt cx="6709529" cy="4194289"/>
          </a:xfrm>
        </p:grpSpPr>
        <p:grpSp>
          <p:nvGrpSpPr>
            <p:cNvPr id="131" name="Group 130">
              <a:extLst>
                <a:ext uri="{FF2B5EF4-FFF2-40B4-BE49-F238E27FC236}">
                  <a16:creationId xmlns:a16="http://schemas.microsoft.com/office/drawing/2014/main" id="{F5B97EF5-3554-4370-A44B-A63696F5969B}"/>
                </a:ext>
              </a:extLst>
            </p:cNvPr>
            <p:cNvGrpSpPr/>
            <p:nvPr/>
          </p:nvGrpSpPr>
          <p:grpSpPr>
            <a:xfrm>
              <a:off x="2834162" y="1379236"/>
              <a:ext cx="6693635" cy="4194289"/>
              <a:chOff x="1777366" y="2155881"/>
              <a:chExt cx="4480731" cy="2843080"/>
            </a:xfrm>
            <a:effectLst/>
          </p:grpSpPr>
          <p:sp>
            <p:nvSpPr>
              <p:cNvPr id="290" name="Freeform 26">
                <a:extLst>
                  <a:ext uri="{FF2B5EF4-FFF2-40B4-BE49-F238E27FC236}">
                    <a16:creationId xmlns:a16="http://schemas.microsoft.com/office/drawing/2014/main" id="{F8B89DC1-C035-4CE7-AC8D-36FECF06EBC7}"/>
                  </a:ext>
                </a:extLst>
              </p:cNvPr>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1" name="Freeform 5">
                <a:extLst>
                  <a:ext uri="{FF2B5EF4-FFF2-40B4-BE49-F238E27FC236}">
                    <a16:creationId xmlns:a16="http://schemas.microsoft.com/office/drawing/2014/main" id="{779845DF-314C-4126-B659-3D7CD2F3CB2C}"/>
                  </a:ext>
                </a:extLst>
              </p:cNvPr>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2" name="Freeform 6">
                <a:extLst>
                  <a:ext uri="{FF2B5EF4-FFF2-40B4-BE49-F238E27FC236}">
                    <a16:creationId xmlns:a16="http://schemas.microsoft.com/office/drawing/2014/main" id="{A5C9E35B-7335-4138-8EC6-D738C5A00916}"/>
                  </a:ext>
                </a:extLst>
              </p:cNvPr>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3" name="Freeform 7">
                <a:extLst>
                  <a:ext uri="{FF2B5EF4-FFF2-40B4-BE49-F238E27FC236}">
                    <a16:creationId xmlns:a16="http://schemas.microsoft.com/office/drawing/2014/main" id="{CE0FA0B9-5914-4D5E-8887-E14F23E9C69D}"/>
                  </a:ext>
                </a:extLst>
              </p:cNvPr>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4" name="Freeform 8">
                <a:extLst>
                  <a:ext uri="{FF2B5EF4-FFF2-40B4-BE49-F238E27FC236}">
                    <a16:creationId xmlns:a16="http://schemas.microsoft.com/office/drawing/2014/main" id="{42B3EB82-562F-4102-98A0-45DFD3E26029}"/>
                  </a:ext>
                </a:extLst>
              </p:cNvPr>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5" name="Freeform 9">
                <a:extLst>
                  <a:ext uri="{FF2B5EF4-FFF2-40B4-BE49-F238E27FC236}">
                    <a16:creationId xmlns:a16="http://schemas.microsoft.com/office/drawing/2014/main" id="{B1CBCFF1-5CEA-4305-9AD7-770345D3F087}"/>
                  </a:ext>
                </a:extLst>
              </p:cNvPr>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6" name="Freeform 10">
                <a:extLst>
                  <a:ext uri="{FF2B5EF4-FFF2-40B4-BE49-F238E27FC236}">
                    <a16:creationId xmlns:a16="http://schemas.microsoft.com/office/drawing/2014/main" id="{3DF4D610-6DE2-4CF9-A4BC-D667994C7D17}"/>
                  </a:ext>
                </a:extLst>
              </p:cNvPr>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7" name="Freeform 11">
                <a:extLst>
                  <a:ext uri="{FF2B5EF4-FFF2-40B4-BE49-F238E27FC236}">
                    <a16:creationId xmlns:a16="http://schemas.microsoft.com/office/drawing/2014/main" id="{D79DF3EB-1DEB-4A8A-991E-A76A82D56F28}"/>
                  </a:ext>
                </a:extLst>
              </p:cNvPr>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8" name="Freeform 12">
                <a:extLst>
                  <a:ext uri="{FF2B5EF4-FFF2-40B4-BE49-F238E27FC236}">
                    <a16:creationId xmlns:a16="http://schemas.microsoft.com/office/drawing/2014/main" id="{3BA5F5D7-ACFB-4027-A5A3-0D43D5651662}"/>
                  </a:ext>
                </a:extLst>
              </p:cNvPr>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99" name="Freeform 13">
                <a:extLst>
                  <a:ext uri="{FF2B5EF4-FFF2-40B4-BE49-F238E27FC236}">
                    <a16:creationId xmlns:a16="http://schemas.microsoft.com/office/drawing/2014/main" id="{A7506BD0-2AE2-483C-84EB-E87E30042DA0}"/>
                  </a:ext>
                </a:extLst>
              </p:cNvPr>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0" name="Freeform 14">
                <a:extLst>
                  <a:ext uri="{FF2B5EF4-FFF2-40B4-BE49-F238E27FC236}">
                    <a16:creationId xmlns:a16="http://schemas.microsoft.com/office/drawing/2014/main" id="{86DDB7A4-1747-48C0-BB18-969A7F9E51EB}"/>
                  </a:ext>
                </a:extLst>
              </p:cNvPr>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1" name="Freeform 15">
                <a:extLst>
                  <a:ext uri="{FF2B5EF4-FFF2-40B4-BE49-F238E27FC236}">
                    <a16:creationId xmlns:a16="http://schemas.microsoft.com/office/drawing/2014/main" id="{7538FEA1-8AE8-4302-B2E6-26ED04D27483}"/>
                  </a:ext>
                </a:extLst>
              </p:cNvPr>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2" name="Freeform 16">
                <a:extLst>
                  <a:ext uri="{FF2B5EF4-FFF2-40B4-BE49-F238E27FC236}">
                    <a16:creationId xmlns:a16="http://schemas.microsoft.com/office/drawing/2014/main" id="{A71F0497-1065-4244-9344-DD1D4CF76197}"/>
                  </a:ext>
                </a:extLst>
              </p:cNvPr>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3" name="Freeform 17">
                <a:extLst>
                  <a:ext uri="{FF2B5EF4-FFF2-40B4-BE49-F238E27FC236}">
                    <a16:creationId xmlns:a16="http://schemas.microsoft.com/office/drawing/2014/main" id="{605CDF5B-4564-4317-BE3B-411C70FB702C}"/>
                  </a:ext>
                </a:extLst>
              </p:cNvPr>
              <p:cNvSpPr>
                <a:spLocks/>
              </p:cNvSpPr>
              <p:nvPr/>
            </p:nvSpPr>
            <p:spPr bwMode="auto">
              <a:xfrm>
                <a:off x="443050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4" name="Freeform 18">
                <a:extLst>
                  <a:ext uri="{FF2B5EF4-FFF2-40B4-BE49-F238E27FC236}">
                    <a16:creationId xmlns:a16="http://schemas.microsoft.com/office/drawing/2014/main" id="{829F16AD-FCDB-441E-93BD-742D225D9DB9}"/>
                  </a:ext>
                </a:extLst>
              </p:cNvPr>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5" name="Freeform 19">
                <a:extLst>
                  <a:ext uri="{FF2B5EF4-FFF2-40B4-BE49-F238E27FC236}">
                    <a16:creationId xmlns:a16="http://schemas.microsoft.com/office/drawing/2014/main" id="{2E7C1FED-70D3-4D97-9E15-975ECC137906}"/>
                  </a:ext>
                </a:extLst>
              </p:cNvPr>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6" name="Freeform 20">
                <a:extLst>
                  <a:ext uri="{FF2B5EF4-FFF2-40B4-BE49-F238E27FC236}">
                    <a16:creationId xmlns:a16="http://schemas.microsoft.com/office/drawing/2014/main" id="{DDFF56FA-283F-4C93-8BC2-AFDB34052AE3}"/>
                  </a:ext>
                </a:extLst>
              </p:cNvPr>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7" name="Freeform 21">
                <a:extLst>
                  <a:ext uri="{FF2B5EF4-FFF2-40B4-BE49-F238E27FC236}">
                    <a16:creationId xmlns:a16="http://schemas.microsoft.com/office/drawing/2014/main" id="{D43F8FFA-F495-48CD-9D32-1162714A47C6}"/>
                  </a:ext>
                </a:extLst>
              </p:cNvPr>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8" name="Freeform 22">
                <a:extLst>
                  <a:ext uri="{FF2B5EF4-FFF2-40B4-BE49-F238E27FC236}">
                    <a16:creationId xmlns:a16="http://schemas.microsoft.com/office/drawing/2014/main" id="{F2F0B07B-7314-4527-BBF9-AEBE731F4261}"/>
                  </a:ext>
                </a:extLst>
              </p:cNvPr>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09" name="Freeform 23">
                <a:extLst>
                  <a:ext uri="{FF2B5EF4-FFF2-40B4-BE49-F238E27FC236}">
                    <a16:creationId xmlns:a16="http://schemas.microsoft.com/office/drawing/2014/main" id="{E0340318-8ED8-4B22-8E80-F43266E48B84}"/>
                  </a:ext>
                </a:extLst>
              </p:cNvPr>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0" name="Freeform 24">
                <a:extLst>
                  <a:ext uri="{FF2B5EF4-FFF2-40B4-BE49-F238E27FC236}">
                    <a16:creationId xmlns:a16="http://schemas.microsoft.com/office/drawing/2014/main" id="{C6FD5540-692B-49FE-97B5-9F8818464832}"/>
                  </a:ext>
                </a:extLst>
              </p:cNvPr>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1" name="Freeform 25">
                <a:extLst>
                  <a:ext uri="{FF2B5EF4-FFF2-40B4-BE49-F238E27FC236}">
                    <a16:creationId xmlns:a16="http://schemas.microsoft.com/office/drawing/2014/main" id="{8D88EAA1-052E-4776-A009-EF513F498794}"/>
                  </a:ext>
                </a:extLst>
              </p:cNvPr>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2" name="Freeform 206">
                <a:extLst>
                  <a:ext uri="{FF2B5EF4-FFF2-40B4-BE49-F238E27FC236}">
                    <a16:creationId xmlns:a16="http://schemas.microsoft.com/office/drawing/2014/main" id="{57953E5B-C61A-4E7C-A79A-D04DEF613A3E}"/>
                  </a:ext>
                </a:extLst>
              </p:cNvPr>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3" name="Freeform 207">
                <a:extLst>
                  <a:ext uri="{FF2B5EF4-FFF2-40B4-BE49-F238E27FC236}">
                    <a16:creationId xmlns:a16="http://schemas.microsoft.com/office/drawing/2014/main" id="{8A6CB084-C1E9-493D-BCFE-1FB15D0CEE58}"/>
                  </a:ext>
                </a:extLst>
              </p:cNvPr>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4" name="Freeform 208">
                <a:extLst>
                  <a:ext uri="{FF2B5EF4-FFF2-40B4-BE49-F238E27FC236}">
                    <a16:creationId xmlns:a16="http://schemas.microsoft.com/office/drawing/2014/main" id="{C7B09D96-C64A-409A-AB08-31BDBA3319D5}"/>
                  </a:ext>
                </a:extLst>
              </p:cNvPr>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5" name="Freeform 209">
                <a:extLst>
                  <a:ext uri="{FF2B5EF4-FFF2-40B4-BE49-F238E27FC236}">
                    <a16:creationId xmlns:a16="http://schemas.microsoft.com/office/drawing/2014/main" id="{032DE4CE-9CA0-4F86-BEC2-A925DDCB734C}"/>
                  </a:ext>
                </a:extLst>
              </p:cNvPr>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6" name="Freeform 210">
                <a:extLst>
                  <a:ext uri="{FF2B5EF4-FFF2-40B4-BE49-F238E27FC236}">
                    <a16:creationId xmlns:a16="http://schemas.microsoft.com/office/drawing/2014/main" id="{5184A19A-5D2F-4518-B441-AC7C5EC34A62}"/>
                  </a:ext>
                </a:extLst>
              </p:cNvPr>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a:solidFill>
                      <a:schemeClr val="tx1">
                        <a:lumMod val="75000"/>
                        <a:lumOff val="25000"/>
                      </a:schemeClr>
                    </a:solidFill>
                    <a:latin typeface="Century Gothic" panose="020B0502020202020204" pitchFamily="34" charset="0"/>
                  </a:rPr>
                  <a:t> </a:t>
                </a:r>
              </a:p>
            </p:txBody>
          </p:sp>
          <p:sp>
            <p:nvSpPr>
              <p:cNvPr id="317" name="Freeform 211">
                <a:extLst>
                  <a:ext uri="{FF2B5EF4-FFF2-40B4-BE49-F238E27FC236}">
                    <a16:creationId xmlns:a16="http://schemas.microsoft.com/office/drawing/2014/main" id="{71BF626A-66B2-4B06-8411-6C55B4DBDA49}"/>
                  </a:ext>
                </a:extLst>
              </p:cNvPr>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8" name="Freeform 212">
                <a:extLst>
                  <a:ext uri="{FF2B5EF4-FFF2-40B4-BE49-F238E27FC236}">
                    <a16:creationId xmlns:a16="http://schemas.microsoft.com/office/drawing/2014/main" id="{DE981E3C-855C-4D7F-8092-36ACA883D2E9}"/>
                  </a:ext>
                </a:extLst>
              </p:cNvPr>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19" name="Freeform 213">
                <a:extLst>
                  <a:ext uri="{FF2B5EF4-FFF2-40B4-BE49-F238E27FC236}">
                    <a16:creationId xmlns:a16="http://schemas.microsoft.com/office/drawing/2014/main" id="{D5F1EE22-3E69-4B3C-9D78-34D7ACA0214F}"/>
                  </a:ext>
                </a:extLst>
              </p:cNvPr>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0" name="Freeform 214">
                <a:extLst>
                  <a:ext uri="{FF2B5EF4-FFF2-40B4-BE49-F238E27FC236}">
                    <a16:creationId xmlns:a16="http://schemas.microsoft.com/office/drawing/2014/main" id="{FE389BBE-7A69-46B7-AE75-3D6CB30223F3}"/>
                  </a:ext>
                </a:extLst>
              </p:cNvPr>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1" name="Freeform 215">
                <a:extLst>
                  <a:ext uri="{FF2B5EF4-FFF2-40B4-BE49-F238E27FC236}">
                    <a16:creationId xmlns:a16="http://schemas.microsoft.com/office/drawing/2014/main" id="{D7BDB090-03C5-49EB-B54B-0B21218FBF04}"/>
                  </a:ext>
                </a:extLst>
              </p:cNvPr>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2" name="Freeform 216">
                <a:extLst>
                  <a:ext uri="{FF2B5EF4-FFF2-40B4-BE49-F238E27FC236}">
                    <a16:creationId xmlns:a16="http://schemas.microsoft.com/office/drawing/2014/main" id="{5330A16D-BCD7-4341-87E7-FE85126A9A55}"/>
                  </a:ext>
                </a:extLst>
              </p:cNvPr>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3" name="Freeform 217">
                <a:extLst>
                  <a:ext uri="{FF2B5EF4-FFF2-40B4-BE49-F238E27FC236}">
                    <a16:creationId xmlns:a16="http://schemas.microsoft.com/office/drawing/2014/main" id="{3C67CA08-351F-4476-823D-0391D94C9BA0}"/>
                  </a:ext>
                </a:extLst>
              </p:cNvPr>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4" name="Freeform 218">
                <a:extLst>
                  <a:ext uri="{FF2B5EF4-FFF2-40B4-BE49-F238E27FC236}">
                    <a16:creationId xmlns:a16="http://schemas.microsoft.com/office/drawing/2014/main" id="{2D84A6B4-AFC2-49B8-9FE0-5836553F9323}"/>
                  </a:ext>
                </a:extLst>
              </p:cNvPr>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5" name="Freeform 219">
                <a:extLst>
                  <a:ext uri="{FF2B5EF4-FFF2-40B4-BE49-F238E27FC236}">
                    <a16:creationId xmlns:a16="http://schemas.microsoft.com/office/drawing/2014/main" id="{72EA235F-9539-471A-A3DE-247ECFC2CFE9}"/>
                  </a:ext>
                </a:extLst>
              </p:cNvPr>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6" name="Freeform 220">
                <a:extLst>
                  <a:ext uri="{FF2B5EF4-FFF2-40B4-BE49-F238E27FC236}">
                    <a16:creationId xmlns:a16="http://schemas.microsoft.com/office/drawing/2014/main" id="{5ACC74FB-3E3F-4E4E-86D4-BA78C8AFDD1D}"/>
                  </a:ext>
                </a:extLst>
              </p:cNvPr>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7" name="Freeform 221">
                <a:extLst>
                  <a:ext uri="{FF2B5EF4-FFF2-40B4-BE49-F238E27FC236}">
                    <a16:creationId xmlns:a16="http://schemas.microsoft.com/office/drawing/2014/main" id="{2F0C127D-F743-448B-A2ED-C001A06E7F35}"/>
                  </a:ext>
                </a:extLst>
              </p:cNvPr>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8" name="Freeform 222">
                <a:extLst>
                  <a:ext uri="{FF2B5EF4-FFF2-40B4-BE49-F238E27FC236}">
                    <a16:creationId xmlns:a16="http://schemas.microsoft.com/office/drawing/2014/main" id="{DA93D518-492E-402A-A99E-C3E1B3C90DE2}"/>
                  </a:ext>
                </a:extLst>
              </p:cNvPr>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29" name="Freeform 223">
                <a:extLst>
                  <a:ext uri="{FF2B5EF4-FFF2-40B4-BE49-F238E27FC236}">
                    <a16:creationId xmlns:a16="http://schemas.microsoft.com/office/drawing/2014/main" id="{CFEB661D-D244-49E1-8617-765133D85C90}"/>
                  </a:ext>
                </a:extLst>
              </p:cNvPr>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0" name="Freeform 224">
                <a:extLst>
                  <a:ext uri="{FF2B5EF4-FFF2-40B4-BE49-F238E27FC236}">
                    <a16:creationId xmlns:a16="http://schemas.microsoft.com/office/drawing/2014/main" id="{ED8E6162-2A7B-4CFC-AEDF-93D0CB993F32}"/>
                  </a:ext>
                </a:extLst>
              </p:cNvPr>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1" name="Freeform 225">
                <a:extLst>
                  <a:ext uri="{FF2B5EF4-FFF2-40B4-BE49-F238E27FC236}">
                    <a16:creationId xmlns:a16="http://schemas.microsoft.com/office/drawing/2014/main" id="{057072CA-9755-4191-B249-34C397CB9C79}"/>
                  </a:ext>
                </a:extLst>
              </p:cNvPr>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2" name="Freeform 226">
                <a:extLst>
                  <a:ext uri="{FF2B5EF4-FFF2-40B4-BE49-F238E27FC236}">
                    <a16:creationId xmlns:a16="http://schemas.microsoft.com/office/drawing/2014/main" id="{ABEB7948-DF00-498B-8A47-CFA8CFB6FB35}"/>
                  </a:ext>
                </a:extLst>
              </p:cNvPr>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3" name="Freeform 227">
                <a:extLst>
                  <a:ext uri="{FF2B5EF4-FFF2-40B4-BE49-F238E27FC236}">
                    <a16:creationId xmlns:a16="http://schemas.microsoft.com/office/drawing/2014/main" id="{57BA2B43-5271-4325-80B4-650DE878CA59}"/>
                  </a:ext>
                </a:extLst>
              </p:cNvPr>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4" name="Freeform 228">
                <a:extLst>
                  <a:ext uri="{FF2B5EF4-FFF2-40B4-BE49-F238E27FC236}">
                    <a16:creationId xmlns:a16="http://schemas.microsoft.com/office/drawing/2014/main" id="{A665200A-03EB-4A67-8CFD-DA066C24EDF9}"/>
                  </a:ext>
                </a:extLst>
              </p:cNvPr>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5" name="Freeform 229">
                <a:extLst>
                  <a:ext uri="{FF2B5EF4-FFF2-40B4-BE49-F238E27FC236}">
                    <a16:creationId xmlns:a16="http://schemas.microsoft.com/office/drawing/2014/main" id="{2B41D178-999F-45F4-A4D8-BAFBBA832F8E}"/>
                  </a:ext>
                </a:extLst>
              </p:cNvPr>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6" name="Freeform 230">
                <a:extLst>
                  <a:ext uri="{FF2B5EF4-FFF2-40B4-BE49-F238E27FC236}">
                    <a16:creationId xmlns:a16="http://schemas.microsoft.com/office/drawing/2014/main" id="{4FFDCCB9-179D-4068-A25B-CF521F77B4DB}"/>
                  </a:ext>
                </a:extLst>
              </p:cNvPr>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7" name="Freeform 231">
                <a:extLst>
                  <a:ext uri="{FF2B5EF4-FFF2-40B4-BE49-F238E27FC236}">
                    <a16:creationId xmlns:a16="http://schemas.microsoft.com/office/drawing/2014/main" id="{A2B8986C-E87C-4121-8E1A-4A989CFA3099}"/>
                  </a:ext>
                </a:extLst>
              </p:cNvPr>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8" name="Freeform 232">
                <a:extLst>
                  <a:ext uri="{FF2B5EF4-FFF2-40B4-BE49-F238E27FC236}">
                    <a16:creationId xmlns:a16="http://schemas.microsoft.com/office/drawing/2014/main" id="{F7ED2FFD-5BB9-4923-A9EF-0A508E9F5AB6}"/>
                  </a:ext>
                </a:extLst>
              </p:cNvPr>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999999"/>
              </a:solidFill>
              <a:ln w="12700" cap="rnd" cmpd="sng">
                <a:no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39" name="Freeform 233">
                <a:extLst>
                  <a:ext uri="{FF2B5EF4-FFF2-40B4-BE49-F238E27FC236}">
                    <a16:creationId xmlns:a16="http://schemas.microsoft.com/office/drawing/2014/main" id="{9FD4CF77-D4E8-4EC9-A8A6-FEEB1BCD197D}"/>
                  </a:ext>
                </a:extLst>
              </p:cNvPr>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0" name="Freeform 234">
                <a:extLst>
                  <a:ext uri="{FF2B5EF4-FFF2-40B4-BE49-F238E27FC236}">
                    <a16:creationId xmlns:a16="http://schemas.microsoft.com/office/drawing/2014/main" id="{4C67EA9E-3FA8-4BF2-BA59-A5CB38A5DD39}"/>
                  </a:ext>
                </a:extLst>
              </p:cNvPr>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1" name="Freeform 235">
                <a:extLst>
                  <a:ext uri="{FF2B5EF4-FFF2-40B4-BE49-F238E27FC236}">
                    <a16:creationId xmlns:a16="http://schemas.microsoft.com/office/drawing/2014/main" id="{F8ECE135-03D4-4C06-BBAC-B32DBFA54F83}"/>
                  </a:ext>
                </a:extLst>
              </p:cNvPr>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2" name="Freeform 236">
                <a:extLst>
                  <a:ext uri="{FF2B5EF4-FFF2-40B4-BE49-F238E27FC236}">
                    <a16:creationId xmlns:a16="http://schemas.microsoft.com/office/drawing/2014/main" id="{6FB4E5A5-4A66-4F9A-B149-26A8DBD10EE3}"/>
                  </a:ext>
                </a:extLst>
              </p:cNvPr>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3" name="Freeform 237">
                <a:extLst>
                  <a:ext uri="{FF2B5EF4-FFF2-40B4-BE49-F238E27FC236}">
                    <a16:creationId xmlns:a16="http://schemas.microsoft.com/office/drawing/2014/main" id="{A7CF7FDD-C8A4-45B9-B4C7-7C3D751FF4B0}"/>
                  </a:ext>
                </a:extLst>
              </p:cNvPr>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4" name="Freeform 238">
                <a:extLst>
                  <a:ext uri="{FF2B5EF4-FFF2-40B4-BE49-F238E27FC236}">
                    <a16:creationId xmlns:a16="http://schemas.microsoft.com/office/drawing/2014/main" id="{61D76146-C077-4779-9EC1-A23CAB73068A}"/>
                  </a:ext>
                </a:extLst>
              </p:cNvPr>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5" name="Freeform 239">
                <a:extLst>
                  <a:ext uri="{FF2B5EF4-FFF2-40B4-BE49-F238E27FC236}">
                    <a16:creationId xmlns:a16="http://schemas.microsoft.com/office/drawing/2014/main" id="{EC3DFB24-5E99-452F-B37A-C4D8DEA4E244}"/>
                  </a:ext>
                </a:extLst>
              </p:cNvPr>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6" name="Freeform 240">
                <a:extLst>
                  <a:ext uri="{FF2B5EF4-FFF2-40B4-BE49-F238E27FC236}">
                    <a16:creationId xmlns:a16="http://schemas.microsoft.com/office/drawing/2014/main" id="{7F5BC026-8524-40C7-816C-F2427D8B4084}"/>
                  </a:ext>
                </a:extLst>
              </p:cNvPr>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7" name="Freeform 241">
                <a:extLst>
                  <a:ext uri="{FF2B5EF4-FFF2-40B4-BE49-F238E27FC236}">
                    <a16:creationId xmlns:a16="http://schemas.microsoft.com/office/drawing/2014/main" id="{CBA98C8E-1201-4D0B-A1B9-E442A547BDBB}"/>
                  </a:ext>
                </a:extLst>
              </p:cNvPr>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8" name="Freeform 242">
                <a:extLst>
                  <a:ext uri="{FF2B5EF4-FFF2-40B4-BE49-F238E27FC236}">
                    <a16:creationId xmlns:a16="http://schemas.microsoft.com/office/drawing/2014/main" id="{08396B91-DE3A-4359-A6A6-E99C1DB58965}"/>
                  </a:ext>
                </a:extLst>
              </p:cNvPr>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349" name="Freeform 243">
                <a:extLst>
                  <a:ext uri="{FF2B5EF4-FFF2-40B4-BE49-F238E27FC236}">
                    <a16:creationId xmlns:a16="http://schemas.microsoft.com/office/drawing/2014/main" id="{B48EFD20-0F1F-418F-8CFF-37125E64C17E}"/>
                  </a:ext>
                </a:extLst>
              </p:cNvPr>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133" name="TextBox 132">
              <a:extLst>
                <a:ext uri="{FF2B5EF4-FFF2-40B4-BE49-F238E27FC236}">
                  <a16:creationId xmlns:a16="http://schemas.microsoft.com/office/drawing/2014/main" id="{1481F50D-5525-49D2-A85B-32ABC1D339BD}"/>
                </a:ext>
              </a:extLst>
            </p:cNvPr>
            <p:cNvSpPr txBox="1"/>
            <p:nvPr/>
          </p:nvSpPr>
          <p:spPr>
            <a:xfrm>
              <a:off x="5054043" y="1469711"/>
              <a:ext cx="704039"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Whatcom</a:t>
              </a:r>
            </a:p>
            <a:p>
              <a:pPr algn="ctr"/>
              <a:r>
                <a:rPr lang="en-US" sz="1000" b="1" i="1" dirty="0">
                  <a:solidFill>
                    <a:schemeClr val="bg1"/>
                  </a:solidFill>
                  <a:latin typeface="+mn-lt"/>
                </a:rPr>
                <a:t>225,300</a:t>
              </a:r>
            </a:p>
          </p:txBody>
        </p:sp>
        <p:sp>
          <p:nvSpPr>
            <p:cNvPr id="179" name="TextBox 178">
              <a:extLst>
                <a:ext uri="{FF2B5EF4-FFF2-40B4-BE49-F238E27FC236}">
                  <a16:creationId xmlns:a16="http://schemas.microsoft.com/office/drawing/2014/main" id="{C9EFE017-C032-401E-A285-9F41B47321A4}"/>
                </a:ext>
              </a:extLst>
            </p:cNvPr>
            <p:cNvSpPr txBox="1"/>
            <p:nvPr/>
          </p:nvSpPr>
          <p:spPr>
            <a:xfrm>
              <a:off x="5067996" y="1904987"/>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Skagit</a:t>
              </a:r>
            </a:p>
            <a:p>
              <a:pPr algn="ctr"/>
              <a:r>
                <a:rPr lang="en-US" sz="1000" b="1" i="1" dirty="0">
                  <a:solidFill>
                    <a:schemeClr val="bg1"/>
                  </a:solidFill>
                  <a:latin typeface="+mn-lt"/>
                </a:rPr>
                <a:t>129,200</a:t>
              </a:r>
            </a:p>
          </p:txBody>
        </p:sp>
        <p:sp>
          <p:nvSpPr>
            <p:cNvPr id="180" name="TextBox 179">
              <a:extLst>
                <a:ext uri="{FF2B5EF4-FFF2-40B4-BE49-F238E27FC236}">
                  <a16:creationId xmlns:a16="http://schemas.microsoft.com/office/drawing/2014/main" id="{86F660A5-A549-41C4-B815-36BE65EA3D8A}"/>
                </a:ext>
              </a:extLst>
            </p:cNvPr>
            <p:cNvSpPr txBox="1"/>
            <p:nvPr/>
          </p:nvSpPr>
          <p:spPr>
            <a:xfrm>
              <a:off x="5011657" y="2439433"/>
              <a:ext cx="777777"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Snohomish</a:t>
              </a:r>
            </a:p>
            <a:p>
              <a:pPr algn="ctr"/>
              <a:r>
                <a:rPr lang="en-US" sz="1000" b="1" i="1" dirty="0">
                  <a:solidFill>
                    <a:schemeClr val="tx1"/>
                  </a:solidFill>
                  <a:latin typeface="+mn-lt"/>
                </a:rPr>
                <a:t>818,700</a:t>
              </a:r>
            </a:p>
          </p:txBody>
        </p:sp>
        <p:sp>
          <p:nvSpPr>
            <p:cNvPr id="184" name="TextBox 183">
              <a:extLst>
                <a:ext uri="{FF2B5EF4-FFF2-40B4-BE49-F238E27FC236}">
                  <a16:creationId xmlns:a16="http://schemas.microsoft.com/office/drawing/2014/main" id="{4C493E12-F15C-4654-B4F7-D5931B0A855B}"/>
                </a:ext>
              </a:extLst>
            </p:cNvPr>
            <p:cNvSpPr txBox="1"/>
            <p:nvPr/>
          </p:nvSpPr>
          <p:spPr>
            <a:xfrm>
              <a:off x="4805746" y="3019950"/>
              <a:ext cx="938077" cy="553998"/>
            </a:xfrm>
            <a:prstGeom prst="rect">
              <a:avLst/>
            </a:prstGeom>
            <a:noFill/>
            <a:ln w="12700">
              <a:noFill/>
            </a:ln>
            <a:effectLst/>
          </p:spPr>
          <p:txBody>
            <a:bodyPr wrap="none" rtlCol="0">
              <a:spAutoFit/>
            </a:bodyPr>
            <a:lstStyle/>
            <a:p>
              <a:pPr algn="ctr"/>
              <a:r>
                <a:rPr lang="en-US" sz="1000" b="1" dirty="0">
                  <a:solidFill>
                    <a:schemeClr val="tx1"/>
                  </a:solidFill>
                  <a:latin typeface="+mn-lt"/>
                </a:rPr>
                <a:t>Seattle &amp; King</a:t>
              </a:r>
            </a:p>
            <a:p>
              <a:pPr algn="ctr"/>
              <a:r>
                <a:rPr lang="en-US" sz="1000" b="1" dirty="0">
                  <a:solidFill>
                    <a:schemeClr val="tx1"/>
                  </a:solidFill>
                  <a:latin typeface="+mn-lt"/>
                </a:rPr>
                <a:t>County</a:t>
              </a:r>
            </a:p>
            <a:p>
              <a:pPr algn="ctr"/>
              <a:r>
                <a:rPr lang="en-US" sz="1000" b="1" i="1" dirty="0">
                  <a:solidFill>
                    <a:schemeClr val="tx1"/>
                  </a:solidFill>
                  <a:latin typeface="+mn-lt"/>
                </a:rPr>
                <a:t>2,226,300</a:t>
              </a:r>
            </a:p>
          </p:txBody>
        </p:sp>
        <p:sp>
          <p:nvSpPr>
            <p:cNvPr id="245" name="TextBox 244">
              <a:extLst>
                <a:ext uri="{FF2B5EF4-FFF2-40B4-BE49-F238E27FC236}">
                  <a16:creationId xmlns:a16="http://schemas.microsoft.com/office/drawing/2014/main" id="{45F89883-798D-48DD-B69F-6124E0D104DF}"/>
                </a:ext>
              </a:extLst>
            </p:cNvPr>
            <p:cNvSpPr txBox="1"/>
            <p:nvPr/>
          </p:nvSpPr>
          <p:spPr>
            <a:xfrm>
              <a:off x="4577139" y="3688287"/>
              <a:ext cx="1029449" cy="400110"/>
            </a:xfrm>
            <a:prstGeom prst="rect">
              <a:avLst/>
            </a:prstGeom>
            <a:noFill/>
            <a:ln w="12700">
              <a:noFill/>
            </a:ln>
            <a:effectLst/>
          </p:spPr>
          <p:txBody>
            <a:bodyPr wrap="none" rtlCol="0">
              <a:spAutoFit/>
            </a:bodyPr>
            <a:lstStyle/>
            <a:p>
              <a:pPr algn="ctr"/>
              <a:r>
                <a:rPr lang="en-US" sz="1000" b="1" dirty="0">
                  <a:solidFill>
                    <a:schemeClr val="tx1"/>
                  </a:solidFill>
                  <a:latin typeface="+mn-lt"/>
                </a:rPr>
                <a:t>Tacoma-Pierce*</a:t>
              </a:r>
            </a:p>
            <a:p>
              <a:pPr algn="ctr"/>
              <a:r>
                <a:rPr lang="en-US" sz="1000" b="1" i="1" dirty="0">
                  <a:solidFill>
                    <a:schemeClr val="tx1"/>
                  </a:solidFill>
                  <a:latin typeface="+mn-lt"/>
                </a:rPr>
                <a:t>888,300</a:t>
              </a:r>
            </a:p>
          </p:txBody>
        </p:sp>
        <p:sp>
          <p:nvSpPr>
            <p:cNvPr id="246" name="TextBox 245">
              <a:extLst>
                <a:ext uri="{FF2B5EF4-FFF2-40B4-BE49-F238E27FC236}">
                  <a16:creationId xmlns:a16="http://schemas.microsoft.com/office/drawing/2014/main" id="{922D1082-B765-4317-9C13-CF924C77593C}"/>
                </a:ext>
              </a:extLst>
            </p:cNvPr>
            <p:cNvSpPr txBox="1"/>
            <p:nvPr/>
          </p:nvSpPr>
          <p:spPr>
            <a:xfrm>
              <a:off x="4373117" y="4161237"/>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Lewis</a:t>
              </a:r>
            </a:p>
            <a:p>
              <a:pPr algn="ctr"/>
              <a:r>
                <a:rPr lang="en-US" sz="1000" b="1" dirty="0">
                  <a:solidFill>
                    <a:schemeClr val="bg1"/>
                  </a:solidFill>
                  <a:latin typeface="+mn-lt"/>
                </a:rPr>
                <a:t>79,480</a:t>
              </a:r>
            </a:p>
          </p:txBody>
        </p:sp>
        <p:sp>
          <p:nvSpPr>
            <p:cNvPr id="247" name="TextBox 246">
              <a:extLst>
                <a:ext uri="{FF2B5EF4-FFF2-40B4-BE49-F238E27FC236}">
                  <a16:creationId xmlns:a16="http://schemas.microsoft.com/office/drawing/2014/main" id="{3C87C909-62E5-48FB-A85B-0D41C4079A37}"/>
                </a:ext>
              </a:extLst>
            </p:cNvPr>
            <p:cNvSpPr txBox="1"/>
            <p:nvPr/>
          </p:nvSpPr>
          <p:spPr>
            <a:xfrm>
              <a:off x="4219257" y="4609255"/>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Cowlitz</a:t>
              </a:r>
            </a:p>
            <a:p>
              <a:pPr algn="ctr"/>
              <a:r>
                <a:rPr lang="en-US" sz="1000" b="1" i="1" dirty="0">
                  <a:solidFill>
                    <a:schemeClr val="bg1"/>
                  </a:solidFill>
                  <a:latin typeface="+mn-lt"/>
                </a:rPr>
                <a:t>108,950</a:t>
              </a:r>
            </a:p>
          </p:txBody>
        </p:sp>
        <p:sp>
          <p:nvSpPr>
            <p:cNvPr id="248" name="TextBox 247">
              <a:extLst>
                <a:ext uri="{FF2B5EF4-FFF2-40B4-BE49-F238E27FC236}">
                  <a16:creationId xmlns:a16="http://schemas.microsoft.com/office/drawing/2014/main" id="{BD0C8728-0520-41B6-B37B-D7BE3A567B0D}"/>
                </a:ext>
              </a:extLst>
            </p:cNvPr>
            <p:cNvSpPr txBox="1"/>
            <p:nvPr/>
          </p:nvSpPr>
          <p:spPr>
            <a:xfrm>
              <a:off x="4344383" y="511668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Clark*</a:t>
              </a:r>
            </a:p>
            <a:p>
              <a:pPr algn="ctr"/>
              <a:r>
                <a:rPr lang="en-US" sz="1000" b="1" i="1" dirty="0">
                  <a:solidFill>
                    <a:schemeClr val="tx1"/>
                  </a:solidFill>
                  <a:latin typeface="+mn-lt"/>
                </a:rPr>
                <a:t>488,500</a:t>
              </a:r>
            </a:p>
          </p:txBody>
        </p:sp>
        <p:sp>
          <p:nvSpPr>
            <p:cNvPr id="249" name="TextBox 248">
              <a:extLst>
                <a:ext uri="{FF2B5EF4-FFF2-40B4-BE49-F238E27FC236}">
                  <a16:creationId xmlns:a16="http://schemas.microsoft.com/office/drawing/2014/main" id="{75537E15-5F3F-484A-8DC1-8BE335E02464}"/>
                </a:ext>
              </a:extLst>
            </p:cNvPr>
            <p:cNvSpPr txBox="1"/>
            <p:nvPr/>
          </p:nvSpPr>
          <p:spPr>
            <a:xfrm>
              <a:off x="4862327" y="4696931"/>
              <a:ext cx="699230"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Skamania</a:t>
              </a:r>
            </a:p>
            <a:p>
              <a:pPr algn="ctr"/>
              <a:r>
                <a:rPr lang="en-US" sz="1000" b="1" i="1" dirty="0">
                  <a:solidFill>
                    <a:schemeClr val="bg1"/>
                  </a:solidFill>
                  <a:latin typeface="+mn-lt"/>
                </a:rPr>
                <a:t>12,060</a:t>
              </a:r>
            </a:p>
          </p:txBody>
        </p:sp>
        <p:sp>
          <p:nvSpPr>
            <p:cNvPr id="250" name="TextBox 249">
              <a:extLst>
                <a:ext uri="{FF2B5EF4-FFF2-40B4-BE49-F238E27FC236}">
                  <a16:creationId xmlns:a16="http://schemas.microsoft.com/office/drawing/2014/main" id="{FB87D5D8-F4C1-4582-A346-A649DF320C71}"/>
                </a:ext>
              </a:extLst>
            </p:cNvPr>
            <p:cNvSpPr txBox="1"/>
            <p:nvPr/>
          </p:nvSpPr>
          <p:spPr>
            <a:xfrm>
              <a:off x="5717192" y="5037936"/>
              <a:ext cx="61747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Klickitat</a:t>
              </a:r>
            </a:p>
            <a:p>
              <a:pPr algn="ctr"/>
              <a:r>
                <a:rPr lang="en-US" sz="1000" b="1" i="1" dirty="0">
                  <a:solidFill>
                    <a:schemeClr val="bg1"/>
                  </a:solidFill>
                  <a:latin typeface="+mn-lt"/>
                </a:rPr>
                <a:t>22,430</a:t>
              </a:r>
            </a:p>
          </p:txBody>
        </p:sp>
        <p:sp>
          <p:nvSpPr>
            <p:cNvPr id="251" name="TextBox 250">
              <a:extLst>
                <a:ext uri="{FF2B5EF4-FFF2-40B4-BE49-F238E27FC236}">
                  <a16:creationId xmlns:a16="http://schemas.microsoft.com/office/drawing/2014/main" id="{ABA78DA7-771D-4449-AB37-819EB006017F}"/>
                </a:ext>
              </a:extLst>
            </p:cNvPr>
            <p:cNvSpPr txBox="1"/>
            <p:nvPr/>
          </p:nvSpPr>
          <p:spPr>
            <a:xfrm>
              <a:off x="4140334" y="2132265"/>
              <a:ext cx="546945" cy="400110"/>
            </a:xfrm>
            <a:prstGeom prst="rect">
              <a:avLst/>
            </a:prstGeom>
            <a:noFill/>
            <a:ln w="12700">
              <a:noFill/>
            </a:ln>
            <a:effectLst/>
          </p:spPr>
          <p:txBody>
            <a:bodyPr wrap="none" rtlCol="0">
              <a:spAutoFit/>
            </a:bodyPr>
            <a:lstStyle/>
            <a:p>
              <a:pPr algn="ctr"/>
              <a:r>
                <a:rPr lang="en-US" sz="1000" b="1" dirty="0">
                  <a:solidFill>
                    <a:schemeClr val="tx1"/>
                  </a:solidFill>
                  <a:latin typeface="+mn-lt"/>
                </a:rPr>
                <a:t>Island</a:t>
              </a:r>
            </a:p>
            <a:p>
              <a:pPr algn="ctr"/>
              <a:r>
                <a:rPr lang="en-US" sz="1000" b="1" i="1" dirty="0">
                  <a:solidFill>
                    <a:schemeClr val="tx1"/>
                  </a:solidFill>
                  <a:latin typeface="+mn-lt"/>
                </a:rPr>
                <a:t>84,820</a:t>
              </a:r>
            </a:p>
          </p:txBody>
        </p:sp>
        <p:sp>
          <p:nvSpPr>
            <p:cNvPr id="252" name="TextBox 251">
              <a:extLst>
                <a:ext uri="{FF2B5EF4-FFF2-40B4-BE49-F238E27FC236}">
                  <a16:creationId xmlns:a16="http://schemas.microsoft.com/office/drawing/2014/main" id="{5F970979-C53B-457A-A5C6-818DC88A1227}"/>
                </a:ext>
              </a:extLst>
            </p:cNvPr>
            <p:cNvSpPr txBox="1"/>
            <p:nvPr/>
          </p:nvSpPr>
          <p:spPr>
            <a:xfrm>
              <a:off x="3198677" y="2395858"/>
              <a:ext cx="57740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Clallam</a:t>
              </a:r>
            </a:p>
            <a:p>
              <a:pPr algn="ctr"/>
              <a:r>
                <a:rPr lang="en-US" sz="1000" b="1" i="1" dirty="0">
                  <a:solidFill>
                    <a:schemeClr val="bg1"/>
                  </a:solidFill>
                  <a:latin typeface="+mn-lt"/>
                </a:rPr>
                <a:t>76,010</a:t>
              </a:r>
            </a:p>
          </p:txBody>
        </p:sp>
        <p:sp>
          <p:nvSpPr>
            <p:cNvPr id="253" name="TextBox 252">
              <a:extLst>
                <a:ext uri="{FF2B5EF4-FFF2-40B4-BE49-F238E27FC236}">
                  <a16:creationId xmlns:a16="http://schemas.microsoft.com/office/drawing/2014/main" id="{25512DA4-8F6D-4B97-B5C2-29E959F82052}"/>
                </a:ext>
              </a:extLst>
            </p:cNvPr>
            <p:cNvSpPr txBox="1"/>
            <p:nvPr/>
          </p:nvSpPr>
          <p:spPr>
            <a:xfrm>
              <a:off x="3254513" y="2784667"/>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Jefferson</a:t>
              </a:r>
            </a:p>
            <a:p>
              <a:pPr algn="ctr"/>
              <a:r>
                <a:rPr lang="en-US" sz="1000" b="1" i="1" dirty="0">
                  <a:solidFill>
                    <a:schemeClr val="bg1"/>
                  </a:solidFill>
                  <a:latin typeface="+mn-lt"/>
                </a:rPr>
                <a:t>31,900</a:t>
              </a:r>
            </a:p>
          </p:txBody>
        </p:sp>
        <p:sp>
          <p:nvSpPr>
            <p:cNvPr id="254" name="TextBox 253">
              <a:extLst>
                <a:ext uri="{FF2B5EF4-FFF2-40B4-BE49-F238E27FC236}">
                  <a16:creationId xmlns:a16="http://schemas.microsoft.com/office/drawing/2014/main" id="{033BB99C-BDF9-4970-9AB4-858ED249F28F}"/>
                </a:ext>
              </a:extLst>
            </p:cNvPr>
            <p:cNvSpPr txBox="1"/>
            <p:nvPr/>
          </p:nvSpPr>
          <p:spPr>
            <a:xfrm>
              <a:off x="3265648" y="3196716"/>
              <a:ext cx="554959" cy="553998"/>
            </a:xfrm>
            <a:prstGeom prst="rect">
              <a:avLst/>
            </a:prstGeom>
            <a:noFill/>
            <a:ln w="12700">
              <a:noFill/>
            </a:ln>
            <a:effectLst/>
          </p:spPr>
          <p:txBody>
            <a:bodyPr wrap="none" rtlCol="0">
              <a:spAutoFit/>
            </a:bodyPr>
            <a:lstStyle/>
            <a:p>
              <a:pPr algn="ctr"/>
              <a:r>
                <a:rPr lang="en-US" sz="1000" b="1" dirty="0">
                  <a:solidFill>
                    <a:schemeClr val="bg1"/>
                  </a:solidFill>
                  <a:latin typeface="+mn-lt"/>
                </a:rPr>
                <a:t>Grays</a:t>
              </a:r>
            </a:p>
            <a:p>
              <a:pPr algn="ctr"/>
              <a:r>
                <a:rPr lang="en-US" sz="1000" b="1" dirty="0">
                  <a:solidFill>
                    <a:schemeClr val="bg1"/>
                  </a:solidFill>
                  <a:latin typeface="+mn-lt"/>
                </a:rPr>
                <a:t>Harbor</a:t>
              </a:r>
            </a:p>
            <a:p>
              <a:pPr algn="ctr"/>
              <a:r>
                <a:rPr lang="en-US" sz="1000" b="1" i="1" dirty="0">
                  <a:solidFill>
                    <a:schemeClr val="bg1"/>
                  </a:solidFill>
                  <a:latin typeface="+mn-lt"/>
                </a:rPr>
                <a:t>74,160</a:t>
              </a:r>
            </a:p>
          </p:txBody>
        </p:sp>
        <p:sp>
          <p:nvSpPr>
            <p:cNvPr id="262" name="TextBox 261">
              <a:extLst>
                <a:ext uri="{FF2B5EF4-FFF2-40B4-BE49-F238E27FC236}">
                  <a16:creationId xmlns:a16="http://schemas.microsoft.com/office/drawing/2014/main" id="{3C7E95DF-306E-4C5B-80EF-6AB41AE41C42}"/>
                </a:ext>
              </a:extLst>
            </p:cNvPr>
            <p:cNvSpPr txBox="1"/>
            <p:nvPr/>
          </p:nvSpPr>
          <p:spPr>
            <a:xfrm>
              <a:off x="3424934" y="4135264"/>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Pacific</a:t>
              </a:r>
            </a:p>
            <a:p>
              <a:pPr algn="ctr"/>
              <a:r>
                <a:rPr lang="en-US" sz="1000" b="1" i="1" dirty="0">
                  <a:solidFill>
                    <a:schemeClr val="bg1"/>
                  </a:solidFill>
                  <a:latin typeface="+mn-lt"/>
                </a:rPr>
                <a:t>21,640</a:t>
              </a:r>
            </a:p>
          </p:txBody>
        </p:sp>
        <p:sp>
          <p:nvSpPr>
            <p:cNvPr id="263" name="TextBox 262">
              <a:extLst>
                <a:ext uri="{FF2B5EF4-FFF2-40B4-BE49-F238E27FC236}">
                  <a16:creationId xmlns:a16="http://schemas.microsoft.com/office/drawing/2014/main" id="{BE0CD793-6BAC-458D-8B69-92D570F421C8}"/>
                </a:ext>
              </a:extLst>
            </p:cNvPr>
            <p:cNvSpPr txBox="1"/>
            <p:nvPr/>
          </p:nvSpPr>
          <p:spPr>
            <a:xfrm>
              <a:off x="3286406" y="4616830"/>
              <a:ext cx="822661" cy="400110"/>
            </a:xfrm>
            <a:prstGeom prst="rect">
              <a:avLst/>
            </a:prstGeom>
            <a:noFill/>
            <a:ln w="12700">
              <a:noFill/>
            </a:ln>
            <a:effectLst/>
          </p:spPr>
          <p:txBody>
            <a:bodyPr wrap="none" rtlCol="0">
              <a:spAutoFit/>
            </a:bodyPr>
            <a:lstStyle/>
            <a:p>
              <a:pPr algn="ctr"/>
              <a:r>
                <a:rPr lang="en-US" sz="1000" b="1" dirty="0">
                  <a:solidFill>
                    <a:schemeClr val="tx1"/>
                  </a:solidFill>
                  <a:latin typeface="+mn-lt"/>
                </a:rPr>
                <a:t>Wahkiakum</a:t>
              </a:r>
            </a:p>
            <a:p>
              <a:pPr algn="ctr"/>
              <a:r>
                <a:rPr lang="en-US" sz="1000" b="1" i="1" dirty="0">
                  <a:solidFill>
                    <a:schemeClr val="tx1"/>
                  </a:solidFill>
                  <a:latin typeface="+mn-lt"/>
                </a:rPr>
                <a:t>4,190</a:t>
              </a:r>
            </a:p>
          </p:txBody>
        </p:sp>
        <p:sp>
          <p:nvSpPr>
            <p:cNvPr id="264" name="TextBox 263">
              <a:extLst>
                <a:ext uri="{FF2B5EF4-FFF2-40B4-BE49-F238E27FC236}">
                  <a16:creationId xmlns:a16="http://schemas.microsoft.com/office/drawing/2014/main" id="{CA7343D0-18D5-4F79-AE87-478047082F99}"/>
                </a:ext>
              </a:extLst>
            </p:cNvPr>
            <p:cNvSpPr txBox="1"/>
            <p:nvPr/>
          </p:nvSpPr>
          <p:spPr>
            <a:xfrm>
              <a:off x="4027909" y="3761665"/>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Thurston</a:t>
              </a:r>
            </a:p>
            <a:p>
              <a:pPr algn="ctr"/>
              <a:r>
                <a:rPr lang="en-US" sz="1000" b="1" i="1" dirty="0">
                  <a:solidFill>
                    <a:schemeClr val="bg1"/>
                  </a:solidFill>
                  <a:latin typeface="+mn-lt"/>
                </a:rPr>
                <a:t>285,800</a:t>
              </a:r>
            </a:p>
          </p:txBody>
        </p:sp>
        <p:sp>
          <p:nvSpPr>
            <p:cNvPr id="265" name="TextBox 264">
              <a:extLst>
                <a:ext uri="{FF2B5EF4-FFF2-40B4-BE49-F238E27FC236}">
                  <a16:creationId xmlns:a16="http://schemas.microsoft.com/office/drawing/2014/main" id="{50A5C4C7-C3BC-4097-BE56-44D2B6F83066}"/>
                </a:ext>
              </a:extLst>
            </p:cNvPr>
            <p:cNvSpPr txBox="1"/>
            <p:nvPr/>
          </p:nvSpPr>
          <p:spPr>
            <a:xfrm>
              <a:off x="3792122" y="3351925"/>
              <a:ext cx="54854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Mason</a:t>
              </a:r>
            </a:p>
            <a:p>
              <a:pPr algn="ctr"/>
              <a:r>
                <a:rPr lang="en-US" sz="1000" b="1" i="1" dirty="0">
                  <a:solidFill>
                    <a:schemeClr val="bg1"/>
                  </a:solidFill>
                  <a:latin typeface="+mn-lt"/>
                </a:rPr>
                <a:t>64,980</a:t>
              </a:r>
            </a:p>
          </p:txBody>
        </p:sp>
        <p:sp>
          <p:nvSpPr>
            <p:cNvPr id="266" name="TextBox 265">
              <a:extLst>
                <a:ext uri="{FF2B5EF4-FFF2-40B4-BE49-F238E27FC236}">
                  <a16:creationId xmlns:a16="http://schemas.microsoft.com/office/drawing/2014/main" id="{CD106D89-6A07-42DD-8097-19CCC51331B9}"/>
                </a:ext>
              </a:extLst>
            </p:cNvPr>
            <p:cNvSpPr txBox="1"/>
            <p:nvPr/>
          </p:nvSpPr>
          <p:spPr>
            <a:xfrm>
              <a:off x="5926856" y="432987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Yakima</a:t>
              </a:r>
            </a:p>
            <a:p>
              <a:pPr algn="ctr"/>
              <a:r>
                <a:rPr lang="en-US" sz="1000" b="1" i="1" dirty="0">
                  <a:solidFill>
                    <a:schemeClr val="tx1"/>
                  </a:solidFill>
                  <a:latin typeface="+mn-lt"/>
                </a:rPr>
                <a:t>255,950</a:t>
              </a:r>
            </a:p>
          </p:txBody>
        </p:sp>
        <p:sp>
          <p:nvSpPr>
            <p:cNvPr id="267" name="TextBox 266">
              <a:extLst>
                <a:ext uri="{FF2B5EF4-FFF2-40B4-BE49-F238E27FC236}">
                  <a16:creationId xmlns:a16="http://schemas.microsoft.com/office/drawing/2014/main" id="{C16670AC-CF5A-4AEB-A814-7559F8F4067F}"/>
                </a:ext>
              </a:extLst>
            </p:cNvPr>
            <p:cNvSpPr txBox="1"/>
            <p:nvPr/>
          </p:nvSpPr>
          <p:spPr>
            <a:xfrm>
              <a:off x="5949158" y="3526200"/>
              <a:ext cx="56778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Kittitas</a:t>
              </a:r>
            </a:p>
            <a:p>
              <a:pPr algn="ctr"/>
              <a:r>
                <a:rPr lang="en-US" sz="1000" b="1" i="1" dirty="0">
                  <a:solidFill>
                    <a:schemeClr val="tx1"/>
                  </a:solidFill>
                  <a:latin typeface="+mn-lt"/>
                </a:rPr>
                <a:t>46,570</a:t>
              </a:r>
            </a:p>
          </p:txBody>
        </p:sp>
        <p:sp>
          <p:nvSpPr>
            <p:cNvPr id="268" name="TextBox 267">
              <a:extLst>
                <a:ext uri="{FF2B5EF4-FFF2-40B4-BE49-F238E27FC236}">
                  <a16:creationId xmlns:a16="http://schemas.microsoft.com/office/drawing/2014/main" id="{BF6E3F65-776E-4762-A866-FF5ACB754188}"/>
                </a:ext>
              </a:extLst>
            </p:cNvPr>
            <p:cNvSpPr txBox="1"/>
            <p:nvPr/>
          </p:nvSpPr>
          <p:spPr>
            <a:xfrm>
              <a:off x="6020848" y="2901687"/>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a:t>
              </a:r>
            </a:p>
            <a:p>
              <a:pPr algn="ctr"/>
              <a:r>
                <a:rPr lang="en-US" sz="1000" b="1" i="1" dirty="0">
                  <a:solidFill>
                    <a:schemeClr val="bg1"/>
                  </a:solidFill>
                  <a:latin typeface="+mn-lt"/>
                </a:rPr>
                <a:t>78,420</a:t>
              </a:r>
            </a:p>
          </p:txBody>
        </p:sp>
        <p:sp>
          <p:nvSpPr>
            <p:cNvPr id="269" name="TextBox 268">
              <a:extLst>
                <a:ext uri="{FF2B5EF4-FFF2-40B4-BE49-F238E27FC236}">
                  <a16:creationId xmlns:a16="http://schemas.microsoft.com/office/drawing/2014/main" id="{AF35FF18-A6F8-4A9E-8E13-7E1F765867A3}"/>
                </a:ext>
              </a:extLst>
            </p:cNvPr>
            <p:cNvSpPr txBox="1"/>
            <p:nvPr/>
          </p:nvSpPr>
          <p:spPr>
            <a:xfrm>
              <a:off x="6661321" y="2920493"/>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Douglas</a:t>
              </a:r>
            </a:p>
            <a:p>
              <a:pPr algn="ctr"/>
              <a:r>
                <a:rPr lang="en-US" sz="1000" b="1" i="1" dirty="0">
                  <a:solidFill>
                    <a:schemeClr val="bg1"/>
                  </a:solidFill>
                  <a:latin typeface="+mn-lt"/>
                </a:rPr>
                <a:t>42,820</a:t>
              </a:r>
            </a:p>
          </p:txBody>
        </p:sp>
        <p:sp>
          <p:nvSpPr>
            <p:cNvPr id="270" name="TextBox 269">
              <a:extLst>
                <a:ext uri="{FF2B5EF4-FFF2-40B4-BE49-F238E27FC236}">
                  <a16:creationId xmlns:a16="http://schemas.microsoft.com/office/drawing/2014/main" id="{D87254BE-3EBB-4B9F-BDBF-452B4AED3976}"/>
                </a:ext>
              </a:extLst>
            </p:cNvPr>
            <p:cNvSpPr txBox="1"/>
            <p:nvPr/>
          </p:nvSpPr>
          <p:spPr>
            <a:xfrm>
              <a:off x="6354099" y="2660578"/>
              <a:ext cx="1091966"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(Chelan-Douglas)</a:t>
              </a:r>
            </a:p>
          </p:txBody>
        </p:sp>
        <p:sp>
          <p:nvSpPr>
            <p:cNvPr id="271" name="TextBox 270">
              <a:extLst>
                <a:ext uri="{FF2B5EF4-FFF2-40B4-BE49-F238E27FC236}">
                  <a16:creationId xmlns:a16="http://schemas.microsoft.com/office/drawing/2014/main" id="{FEA9A924-39FF-43A3-BC60-D59FB321EE83}"/>
                </a:ext>
              </a:extLst>
            </p:cNvPr>
            <p:cNvSpPr txBox="1"/>
            <p:nvPr/>
          </p:nvSpPr>
          <p:spPr>
            <a:xfrm>
              <a:off x="6644692" y="1784449"/>
              <a:ext cx="744114"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Okanogan</a:t>
              </a:r>
            </a:p>
            <a:p>
              <a:pPr algn="ctr"/>
              <a:r>
                <a:rPr lang="en-US" sz="1000" b="1" i="1" dirty="0">
                  <a:solidFill>
                    <a:schemeClr val="tx1"/>
                  </a:solidFill>
                  <a:latin typeface="+mn-lt"/>
                </a:rPr>
                <a:t>42,730</a:t>
              </a:r>
            </a:p>
          </p:txBody>
        </p:sp>
        <p:sp>
          <p:nvSpPr>
            <p:cNvPr id="272" name="TextBox 271">
              <a:extLst>
                <a:ext uri="{FF2B5EF4-FFF2-40B4-BE49-F238E27FC236}">
                  <a16:creationId xmlns:a16="http://schemas.microsoft.com/office/drawing/2014/main" id="{8E215492-FC92-424B-91F0-E6F8A9292555}"/>
                </a:ext>
              </a:extLst>
            </p:cNvPr>
            <p:cNvSpPr txBox="1"/>
            <p:nvPr/>
          </p:nvSpPr>
          <p:spPr>
            <a:xfrm>
              <a:off x="6934331" y="4665956"/>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a:t>
              </a:r>
            </a:p>
            <a:p>
              <a:pPr algn="ctr"/>
              <a:r>
                <a:rPr lang="en-US" sz="1000" b="1" i="1" dirty="0">
                  <a:solidFill>
                    <a:schemeClr val="bg1"/>
                  </a:solidFill>
                  <a:latin typeface="+mn-lt"/>
                </a:rPr>
                <a:t>201,800</a:t>
              </a:r>
            </a:p>
          </p:txBody>
        </p:sp>
        <p:sp>
          <p:nvSpPr>
            <p:cNvPr id="273" name="TextBox 272">
              <a:extLst>
                <a:ext uri="{FF2B5EF4-FFF2-40B4-BE49-F238E27FC236}">
                  <a16:creationId xmlns:a16="http://schemas.microsoft.com/office/drawing/2014/main" id="{EA63FB50-C887-4339-B2E8-589AD8BA4494}"/>
                </a:ext>
              </a:extLst>
            </p:cNvPr>
            <p:cNvSpPr txBox="1"/>
            <p:nvPr/>
          </p:nvSpPr>
          <p:spPr>
            <a:xfrm>
              <a:off x="7391560" y="4376347"/>
              <a:ext cx="614271"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Franklin</a:t>
              </a:r>
            </a:p>
            <a:p>
              <a:pPr algn="ctr"/>
              <a:r>
                <a:rPr lang="en-US" sz="1000" b="1" i="1" dirty="0">
                  <a:solidFill>
                    <a:schemeClr val="bg1"/>
                  </a:solidFill>
                  <a:latin typeface="+mn-lt"/>
                </a:rPr>
                <a:t>94,680</a:t>
              </a:r>
            </a:p>
          </p:txBody>
        </p:sp>
        <p:sp>
          <p:nvSpPr>
            <p:cNvPr id="274" name="TextBox 273">
              <a:extLst>
                <a:ext uri="{FF2B5EF4-FFF2-40B4-BE49-F238E27FC236}">
                  <a16:creationId xmlns:a16="http://schemas.microsoft.com/office/drawing/2014/main" id="{DD92BB0C-DC30-40D4-9AC5-61C6BD87B00C}"/>
                </a:ext>
              </a:extLst>
            </p:cNvPr>
            <p:cNvSpPr txBox="1"/>
            <p:nvPr/>
          </p:nvSpPr>
          <p:spPr>
            <a:xfrm>
              <a:off x="6924794" y="4222169"/>
              <a:ext cx="1120820"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(Benton-Franklin)</a:t>
              </a:r>
            </a:p>
          </p:txBody>
        </p:sp>
        <p:sp>
          <p:nvSpPr>
            <p:cNvPr id="275" name="TextBox 274">
              <a:extLst>
                <a:ext uri="{FF2B5EF4-FFF2-40B4-BE49-F238E27FC236}">
                  <a16:creationId xmlns:a16="http://schemas.microsoft.com/office/drawing/2014/main" id="{0767D7B6-F4A5-4039-ABD2-92C45FA9F856}"/>
                </a:ext>
              </a:extLst>
            </p:cNvPr>
            <p:cNvSpPr txBox="1"/>
            <p:nvPr/>
          </p:nvSpPr>
          <p:spPr>
            <a:xfrm>
              <a:off x="6998731" y="3458303"/>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Grant</a:t>
              </a:r>
            </a:p>
            <a:p>
              <a:pPr algn="ctr"/>
              <a:r>
                <a:rPr lang="en-US" sz="1000" b="1" i="1" dirty="0">
                  <a:solidFill>
                    <a:schemeClr val="tx1"/>
                  </a:solidFill>
                  <a:latin typeface="+mn-lt"/>
                </a:rPr>
                <a:t>98,740</a:t>
              </a:r>
            </a:p>
          </p:txBody>
        </p:sp>
        <p:sp>
          <p:nvSpPr>
            <p:cNvPr id="276" name="TextBox 275">
              <a:extLst>
                <a:ext uri="{FF2B5EF4-FFF2-40B4-BE49-F238E27FC236}">
                  <a16:creationId xmlns:a16="http://schemas.microsoft.com/office/drawing/2014/main" id="{E86975C8-8625-4B7F-979E-98C1F717CDDE}"/>
                </a:ext>
              </a:extLst>
            </p:cNvPr>
            <p:cNvSpPr txBox="1"/>
            <p:nvPr/>
          </p:nvSpPr>
          <p:spPr>
            <a:xfrm>
              <a:off x="7794607" y="1824219"/>
              <a:ext cx="48122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Ferry</a:t>
              </a:r>
            </a:p>
            <a:p>
              <a:pPr algn="ctr"/>
              <a:r>
                <a:rPr lang="en-US" sz="1000" b="1" i="1" dirty="0">
                  <a:solidFill>
                    <a:schemeClr val="bg1"/>
                  </a:solidFill>
                  <a:latin typeface="+mn-lt"/>
                </a:rPr>
                <a:t>7,830</a:t>
              </a:r>
            </a:p>
          </p:txBody>
        </p:sp>
        <p:sp>
          <p:nvSpPr>
            <p:cNvPr id="277" name="TextBox 276">
              <a:extLst>
                <a:ext uri="{FF2B5EF4-FFF2-40B4-BE49-F238E27FC236}">
                  <a16:creationId xmlns:a16="http://schemas.microsoft.com/office/drawing/2014/main" id="{CD48FF08-A7A9-45DB-A1D3-7F1B5ADE7DA7}"/>
                </a:ext>
              </a:extLst>
            </p:cNvPr>
            <p:cNvSpPr txBox="1"/>
            <p:nvPr/>
          </p:nvSpPr>
          <p:spPr>
            <a:xfrm>
              <a:off x="8317548" y="2056634"/>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Stevens</a:t>
              </a:r>
            </a:p>
            <a:p>
              <a:pPr algn="ctr"/>
              <a:r>
                <a:rPr lang="en-US" sz="1000" b="1" i="1" dirty="0">
                  <a:solidFill>
                    <a:schemeClr val="bg1"/>
                  </a:solidFill>
                  <a:latin typeface="+mn-lt"/>
                </a:rPr>
                <a:t>45,570</a:t>
              </a:r>
            </a:p>
          </p:txBody>
        </p:sp>
        <p:sp>
          <p:nvSpPr>
            <p:cNvPr id="278" name="TextBox 277">
              <a:extLst>
                <a:ext uri="{FF2B5EF4-FFF2-40B4-BE49-F238E27FC236}">
                  <a16:creationId xmlns:a16="http://schemas.microsoft.com/office/drawing/2014/main" id="{B12D5CAA-DA9B-41F4-8962-0F8758D72AC4}"/>
                </a:ext>
              </a:extLst>
            </p:cNvPr>
            <p:cNvSpPr txBox="1"/>
            <p:nvPr/>
          </p:nvSpPr>
          <p:spPr>
            <a:xfrm>
              <a:off x="8817948" y="1737195"/>
              <a:ext cx="546945" cy="553998"/>
            </a:xfrm>
            <a:prstGeom prst="rect">
              <a:avLst/>
            </a:prstGeom>
            <a:noFill/>
            <a:ln w="12700">
              <a:noFill/>
            </a:ln>
            <a:effectLst/>
          </p:spPr>
          <p:txBody>
            <a:bodyPr wrap="none" rtlCol="0">
              <a:spAutoFit/>
            </a:bodyPr>
            <a:lstStyle/>
            <a:p>
              <a:pPr algn="ctr"/>
              <a:r>
                <a:rPr lang="en-US" sz="1000" b="1" dirty="0">
                  <a:solidFill>
                    <a:schemeClr val="bg1"/>
                  </a:solidFill>
                  <a:latin typeface="+mn-lt"/>
                </a:rPr>
                <a:t>Pend</a:t>
              </a:r>
            </a:p>
            <a:p>
              <a:pPr algn="ctr"/>
              <a:r>
                <a:rPr lang="en-US" sz="1000" b="1" dirty="0">
                  <a:solidFill>
                    <a:schemeClr val="bg1"/>
                  </a:solidFill>
                  <a:latin typeface="+mn-lt"/>
                </a:rPr>
                <a:t>Oreille</a:t>
              </a:r>
            </a:p>
            <a:p>
              <a:pPr algn="ctr"/>
              <a:r>
                <a:rPr lang="en-US" sz="1000" b="1" i="1" dirty="0">
                  <a:solidFill>
                    <a:schemeClr val="bg1"/>
                  </a:solidFill>
                  <a:latin typeface="+mn-lt"/>
                </a:rPr>
                <a:t>13,740</a:t>
              </a:r>
            </a:p>
          </p:txBody>
        </p:sp>
        <p:sp>
          <p:nvSpPr>
            <p:cNvPr id="279" name="TextBox 278">
              <a:extLst>
                <a:ext uri="{FF2B5EF4-FFF2-40B4-BE49-F238E27FC236}">
                  <a16:creationId xmlns:a16="http://schemas.microsoft.com/office/drawing/2014/main" id="{9FC0A319-EA0A-4AA5-BA50-261DB8C8B303}"/>
                </a:ext>
              </a:extLst>
            </p:cNvPr>
            <p:cNvSpPr txBox="1"/>
            <p:nvPr/>
          </p:nvSpPr>
          <p:spPr>
            <a:xfrm>
              <a:off x="7884284" y="2950022"/>
              <a:ext cx="56297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Lincoln</a:t>
              </a:r>
            </a:p>
            <a:p>
              <a:pPr algn="ctr"/>
              <a:r>
                <a:rPr lang="en-US" sz="1000" b="1" i="1" dirty="0">
                  <a:solidFill>
                    <a:schemeClr val="tx1"/>
                  </a:solidFill>
                  <a:latin typeface="+mn-lt"/>
                </a:rPr>
                <a:t>10,960</a:t>
              </a:r>
            </a:p>
          </p:txBody>
        </p:sp>
        <p:sp>
          <p:nvSpPr>
            <p:cNvPr id="280" name="TextBox 279">
              <a:extLst>
                <a:ext uri="{FF2B5EF4-FFF2-40B4-BE49-F238E27FC236}">
                  <a16:creationId xmlns:a16="http://schemas.microsoft.com/office/drawing/2014/main" id="{F06B5710-661C-4339-B425-F2715503CF4F}"/>
                </a:ext>
              </a:extLst>
            </p:cNvPr>
            <p:cNvSpPr txBox="1"/>
            <p:nvPr/>
          </p:nvSpPr>
          <p:spPr>
            <a:xfrm>
              <a:off x="8673581" y="2927653"/>
              <a:ext cx="63991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Spokane</a:t>
              </a:r>
            </a:p>
            <a:p>
              <a:pPr algn="ctr"/>
              <a:r>
                <a:rPr lang="en-US" sz="1000" b="1" i="1" dirty="0">
                  <a:solidFill>
                    <a:schemeClr val="tx1"/>
                  </a:solidFill>
                  <a:latin typeface="+mn-lt"/>
                </a:rPr>
                <a:t>515,250</a:t>
              </a:r>
            </a:p>
          </p:txBody>
        </p:sp>
        <p:sp>
          <p:nvSpPr>
            <p:cNvPr id="281" name="TextBox 280">
              <a:extLst>
                <a:ext uri="{FF2B5EF4-FFF2-40B4-BE49-F238E27FC236}">
                  <a16:creationId xmlns:a16="http://schemas.microsoft.com/office/drawing/2014/main" id="{90EC4BE0-387C-487B-B3A1-3CC1F3948187}"/>
                </a:ext>
              </a:extLst>
            </p:cNvPr>
            <p:cNvSpPr txBox="1"/>
            <p:nvPr/>
          </p:nvSpPr>
          <p:spPr>
            <a:xfrm>
              <a:off x="7837717" y="3645638"/>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Adams</a:t>
              </a:r>
            </a:p>
            <a:p>
              <a:pPr algn="ctr"/>
              <a:r>
                <a:rPr lang="en-US" sz="1000" b="1" i="1" dirty="0">
                  <a:solidFill>
                    <a:schemeClr val="bg1"/>
                  </a:solidFill>
                  <a:latin typeface="+mn-lt"/>
                </a:rPr>
                <a:t>20,150</a:t>
              </a:r>
            </a:p>
          </p:txBody>
        </p:sp>
        <p:sp>
          <p:nvSpPr>
            <p:cNvPr id="282" name="TextBox 281">
              <a:extLst>
                <a:ext uri="{FF2B5EF4-FFF2-40B4-BE49-F238E27FC236}">
                  <a16:creationId xmlns:a16="http://schemas.microsoft.com/office/drawing/2014/main" id="{8CC6A82A-A6F3-4C27-91F4-4CBC1421D831}"/>
                </a:ext>
              </a:extLst>
            </p:cNvPr>
            <p:cNvSpPr txBox="1"/>
            <p:nvPr/>
          </p:nvSpPr>
          <p:spPr>
            <a:xfrm>
              <a:off x="8598197" y="3654812"/>
              <a:ext cx="68319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Whitman</a:t>
              </a:r>
            </a:p>
            <a:p>
              <a:pPr algn="ctr"/>
              <a:r>
                <a:rPr lang="en-US" sz="1000" b="1" i="1" dirty="0">
                  <a:solidFill>
                    <a:schemeClr val="tx1"/>
                  </a:solidFill>
                  <a:latin typeface="+mn-lt"/>
                </a:rPr>
                <a:t>50,130</a:t>
              </a:r>
            </a:p>
          </p:txBody>
        </p:sp>
        <p:sp>
          <p:nvSpPr>
            <p:cNvPr id="283" name="TextBox 282">
              <a:extLst>
                <a:ext uri="{FF2B5EF4-FFF2-40B4-BE49-F238E27FC236}">
                  <a16:creationId xmlns:a16="http://schemas.microsoft.com/office/drawing/2014/main" id="{815DED6B-AE9E-4BAD-AA2F-230C2A11991C}"/>
                </a:ext>
              </a:extLst>
            </p:cNvPr>
            <p:cNvSpPr txBox="1"/>
            <p:nvPr/>
          </p:nvSpPr>
          <p:spPr>
            <a:xfrm>
              <a:off x="7740267" y="4659530"/>
              <a:ext cx="82586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Walla Walla</a:t>
              </a:r>
            </a:p>
            <a:p>
              <a:pPr algn="ctr"/>
              <a:r>
                <a:rPr lang="en-US" sz="1000" b="1" i="1" dirty="0">
                  <a:solidFill>
                    <a:schemeClr val="bg1"/>
                  </a:solidFill>
                  <a:latin typeface="+mn-lt"/>
                </a:rPr>
                <a:t>62,200</a:t>
              </a:r>
            </a:p>
          </p:txBody>
        </p:sp>
        <p:sp>
          <p:nvSpPr>
            <p:cNvPr id="284" name="TextBox 283">
              <a:extLst>
                <a:ext uri="{FF2B5EF4-FFF2-40B4-BE49-F238E27FC236}">
                  <a16:creationId xmlns:a16="http://schemas.microsoft.com/office/drawing/2014/main" id="{909D3A29-CD0D-4DA6-B231-98B2E998618A}"/>
                </a:ext>
              </a:extLst>
            </p:cNvPr>
            <p:cNvSpPr txBox="1"/>
            <p:nvPr/>
          </p:nvSpPr>
          <p:spPr>
            <a:xfrm>
              <a:off x="8414904" y="4542299"/>
              <a:ext cx="689612"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Columbia</a:t>
              </a:r>
            </a:p>
            <a:p>
              <a:pPr algn="ctr"/>
              <a:r>
                <a:rPr lang="en-US" sz="1000" b="1" i="1" dirty="0">
                  <a:solidFill>
                    <a:schemeClr val="tx1"/>
                  </a:solidFill>
                  <a:latin typeface="+mn-lt"/>
                </a:rPr>
                <a:t>4,160</a:t>
              </a:r>
            </a:p>
          </p:txBody>
        </p:sp>
        <p:sp>
          <p:nvSpPr>
            <p:cNvPr id="285" name="TextBox 284">
              <a:extLst>
                <a:ext uri="{FF2B5EF4-FFF2-40B4-BE49-F238E27FC236}">
                  <a16:creationId xmlns:a16="http://schemas.microsoft.com/office/drawing/2014/main" id="{F7C89A83-D2F7-4E24-91E2-427958CCBF32}"/>
                </a:ext>
              </a:extLst>
            </p:cNvPr>
            <p:cNvSpPr txBox="1"/>
            <p:nvPr/>
          </p:nvSpPr>
          <p:spPr>
            <a:xfrm>
              <a:off x="8655906" y="4193626"/>
              <a:ext cx="61106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Garfield</a:t>
              </a:r>
            </a:p>
            <a:p>
              <a:pPr algn="ctr"/>
              <a:r>
                <a:rPr lang="en-US" sz="1000" b="1" i="1" dirty="0">
                  <a:solidFill>
                    <a:schemeClr val="tx1"/>
                  </a:solidFill>
                  <a:latin typeface="+mn-lt"/>
                </a:rPr>
                <a:t>2,220</a:t>
              </a:r>
            </a:p>
          </p:txBody>
        </p:sp>
        <p:sp>
          <p:nvSpPr>
            <p:cNvPr id="286" name="TextBox 285">
              <a:extLst>
                <a:ext uri="{FF2B5EF4-FFF2-40B4-BE49-F238E27FC236}">
                  <a16:creationId xmlns:a16="http://schemas.microsoft.com/office/drawing/2014/main" id="{666C5E79-4CE6-48F5-BF4A-8F570BC4C8D6}"/>
                </a:ext>
              </a:extLst>
            </p:cNvPr>
            <p:cNvSpPr txBox="1"/>
            <p:nvPr/>
          </p:nvSpPr>
          <p:spPr>
            <a:xfrm>
              <a:off x="8996746" y="4575918"/>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Asotin</a:t>
              </a:r>
            </a:p>
            <a:p>
              <a:pPr algn="ctr"/>
              <a:r>
                <a:rPr lang="en-US" sz="1000" b="1" i="1" dirty="0">
                  <a:solidFill>
                    <a:schemeClr val="tx1"/>
                  </a:solidFill>
                  <a:latin typeface="+mn-lt"/>
                </a:rPr>
                <a:t>22,520</a:t>
              </a:r>
            </a:p>
          </p:txBody>
        </p:sp>
        <p:sp>
          <p:nvSpPr>
            <p:cNvPr id="287" name="TextBox 286">
              <a:extLst>
                <a:ext uri="{FF2B5EF4-FFF2-40B4-BE49-F238E27FC236}">
                  <a16:creationId xmlns:a16="http://schemas.microsoft.com/office/drawing/2014/main" id="{F018CBDF-174E-41DB-ADA4-AC3F778F84D2}"/>
                </a:ext>
              </a:extLst>
            </p:cNvPr>
            <p:cNvSpPr txBox="1"/>
            <p:nvPr/>
          </p:nvSpPr>
          <p:spPr>
            <a:xfrm>
              <a:off x="7854194" y="1540268"/>
              <a:ext cx="1378904" cy="246221"/>
            </a:xfrm>
            <a:prstGeom prst="rect">
              <a:avLst/>
            </a:prstGeom>
            <a:noFill/>
            <a:ln w="12700">
              <a:noFill/>
            </a:ln>
            <a:effectLst/>
          </p:spPr>
          <p:txBody>
            <a:bodyPr wrap="none" rtlCol="0">
              <a:spAutoFit/>
            </a:bodyPr>
            <a:lstStyle/>
            <a:p>
              <a:pPr algn="ctr"/>
              <a:r>
                <a:rPr lang="en-US" sz="1000" b="1" dirty="0">
                  <a:solidFill>
                    <a:schemeClr val="bg1"/>
                  </a:solidFill>
                  <a:latin typeface="+mn-lt"/>
                </a:rPr>
                <a:t>(Northeast Tri County)</a:t>
              </a:r>
            </a:p>
          </p:txBody>
        </p:sp>
        <p:sp>
          <p:nvSpPr>
            <p:cNvPr id="288" name="TextBox 287">
              <a:extLst>
                <a:ext uri="{FF2B5EF4-FFF2-40B4-BE49-F238E27FC236}">
                  <a16:creationId xmlns:a16="http://schemas.microsoft.com/office/drawing/2014/main" id="{D31A3247-4A38-47D7-BB89-1883DDD0CB44}"/>
                </a:ext>
              </a:extLst>
            </p:cNvPr>
            <p:cNvSpPr txBox="1"/>
            <p:nvPr/>
          </p:nvSpPr>
          <p:spPr>
            <a:xfrm>
              <a:off x="3760873" y="1511494"/>
              <a:ext cx="64793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San Juan</a:t>
              </a:r>
            </a:p>
            <a:p>
              <a:pPr algn="ctr"/>
              <a:r>
                <a:rPr lang="en-US" sz="1000" b="1" i="1" dirty="0">
                  <a:solidFill>
                    <a:schemeClr val="tx1"/>
                  </a:solidFill>
                  <a:latin typeface="+mn-lt"/>
                </a:rPr>
                <a:t>17,150</a:t>
              </a:r>
            </a:p>
          </p:txBody>
        </p:sp>
        <p:sp>
          <p:nvSpPr>
            <p:cNvPr id="289" name="TextBox 288">
              <a:extLst>
                <a:ext uri="{FF2B5EF4-FFF2-40B4-BE49-F238E27FC236}">
                  <a16:creationId xmlns:a16="http://schemas.microsoft.com/office/drawing/2014/main" id="{98D721D1-79DF-4D23-98C0-BAC3333C4989}"/>
                </a:ext>
              </a:extLst>
            </p:cNvPr>
            <p:cNvSpPr txBox="1"/>
            <p:nvPr userDrawn="1"/>
          </p:nvSpPr>
          <p:spPr>
            <a:xfrm>
              <a:off x="4183875" y="2864318"/>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Kitsap</a:t>
              </a:r>
            </a:p>
            <a:p>
              <a:pPr algn="ctr"/>
              <a:r>
                <a:rPr lang="en-US" sz="1000" b="1" i="1" dirty="0">
                  <a:solidFill>
                    <a:schemeClr val="tx1"/>
                  </a:solidFill>
                  <a:latin typeface="+mn-lt"/>
                </a:rPr>
                <a:t>270,100</a:t>
              </a:r>
            </a:p>
          </p:txBody>
        </p:sp>
      </p:grpSp>
      <p:grpSp>
        <p:nvGrpSpPr>
          <p:cNvPr id="350" name="Group 349">
            <a:extLst>
              <a:ext uri="{FF2B5EF4-FFF2-40B4-BE49-F238E27FC236}">
                <a16:creationId xmlns:a16="http://schemas.microsoft.com/office/drawing/2014/main" id="{E0247467-7F49-4EE4-98B6-A0C9CA7D241D}"/>
              </a:ext>
            </a:extLst>
          </p:cNvPr>
          <p:cNvGrpSpPr/>
          <p:nvPr userDrawn="1"/>
        </p:nvGrpSpPr>
        <p:grpSpPr>
          <a:xfrm>
            <a:off x="8926129" y="2123773"/>
            <a:ext cx="2815916" cy="1317810"/>
            <a:chOff x="434162" y="4035083"/>
            <a:chExt cx="2815916" cy="1317810"/>
          </a:xfrm>
        </p:grpSpPr>
        <p:grpSp>
          <p:nvGrpSpPr>
            <p:cNvPr id="351" name="Group 350">
              <a:extLst>
                <a:ext uri="{FF2B5EF4-FFF2-40B4-BE49-F238E27FC236}">
                  <a16:creationId xmlns:a16="http://schemas.microsoft.com/office/drawing/2014/main" id="{1BC0AE7B-E207-44AA-8DD6-E2E0FE6091A4}"/>
                </a:ext>
              </a:extLst>
            </p:cNvPr>
            <p:cNvGrpSpPr/>
            <p:nvPr userDrawn="1"/>
          </p:nvGrpSpPr>
          <p:grpSpPr>
            <a:xfrm>
              <a:off x="435347" y="4321406"/>
              <a:ext cx="2814731" cy="400110"/>
              <a:chOff x="12691078" y="3401030"/>
              <a:chExt cx="2814731" cy="400110"/>
            </a:xfrm>
          </p:grpSpPr>
          <p:sp>
            <p:nvSpPr>
              <p:cNvPr id="361" name="Rectangle 360">
                <a:extLst>
                  <a:ext uri="{FF2B5EF4-FFF2-40B4-BE49-F238E27FC236}">
                    <a16:creationId xmlns:a16="http://schemas.microsoft.com/office/drawing/2014/main" id="{5CC2C9DE-06E7-4650-B37B-CF60DBCB7943}"/>
                  </a:ext>
                </a:extLst>
              </p:cNvPr>
              <p:cNvSpPr/>
              <p:nvPr userDrawn="1"/>
            </p:nvSpPr>
            <p:spPr>
              <a:xfrm>
                <a:off x="12691078" y="3491275"/>
                <a:ext cx="219456" cy="219456"/>
              </a:xfrm>
              <a:prstGeom prst="rect">
                <a:avLst/>
              </a:prstGeom>
              <a:solidFill>
                <a:srgbClr val="9999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362" name="TextBox 361">
                <a:extLst>
                  <a:ext uri="{FF2B5EF4-FFF2-40B4-BE49-F238E27FC236}">
                    <a16:creationId xmlns:a16="http://schemas.microsoft.com/office/drawing/2014/main" id="{2B9BC1DA-C6D0-4BC5-9BE9-D762CB946E84}"/>
                  </a:ext>
                </a:extLst>
              </p:cNvPr>
              <p:cNvSpPr txBox="1"/>
              <p:nvPr userDrawn="1"/>
            </p:nvSpPr>
            <p:spPr>
              <a:xfrm>
                <a:off x="12885853" y="3401030"/>
                <a:ext cx="2619956" cy="400110"/>
              </a:xfrm>
              <a:prstGeom prst="rect">
                <a:avLst/>
              </a:prstGeom>
              <a:noFill/>
            </p:spPr>
            <p:txBody>
              <a:bodyPr wrap="square" rtlCol="0">
                <a:spAutoFit/>
              </a:bodyPr>
              <a:lstStyle/>
              <a:p>
                <a:r>
                  <a:rPr lang="en-US" sz="1000" b="1" kern="1200" dirty="0">
                    <a:solidFill>
                      <a:schemeClr val="tx1"/>
                    </a:solidFill>
                    <a:latin typeface="+mn-lt"/>
                    <a:ea typeface="+mn-ea"/>
                    <a:cs typeface="+mn-cs"/>
                  </a:rPr>
                  <a:t>Departments that have combined</a:t>
                </a:r>
              </a:p>
              <a:p>
                <a:r>
                  <a:rPr lang="en-US" sz="1000" b="1" kern="1200" dirty="0">
                    <a:solidFill>
                      <a:schemeClr val="tx1"/>
                    </a:solidFill>
                    <a:latin typeface="+mn-lt"/>
                    <a:ea typeface="+mn-ea"/>
                    <a:cs typeface="+mn-cs"/>
                  </a:rPr>
                  <a:t>public health &amp; human services (16)</a:t>
                </a:r>
              </a:p>
            </p:txBody>
          </p:sp>
        </p:grpSp>
        <p:grpSp>
          <p:nvGrpSpPr>
            <p:cNvPr id="352" name="Group 351">
              <a:extLst>
                <a:ext uri="{FF2B5EF4-FFF2-40B4-BE49-F238E27FC236}">
                  <a16:creationId xmlns:a16="http://schemas.microsoft.com/office/drawing/2014/main" id="{1ACD6930-7FD5-4518-B328-0EA87E3C0B40}"/>
                </a:ext>
              </a:extLst>
            </p:cNvPr>
            <p:cNvGrpSpPr/>
            <p:nvPr userDrawn="1"/>
          </p:nvGrpSpPr>
          <p:grpSpPr>
            <a:xfrm>
              <a:off x="434162" y="4035083"/>
              <a:ext cx="1936815" cy="1317810"/>
              <a:chOff x="434162" y="4035083"/>
              <a:chExt cx="1936815" cy="1317810"/>
            </a:xfrm>
          </p:grpSpPr>
          <p:grpSp>
            <p:nvGrpSpPr>
              <p:cNvPr id="353" name="Group 352">
                <a:extLst>
                  <a:ext uri="{FF2B5EF4-FFF2-40B4-BE49-F238E27FC236}">
                    <a16:creationId xmlns:a16="http://schemas.microsoft.com/office/drawing/2014/main" id="{207A5617-16E1-4469-901F-9B77DA0D24BB}"/>
                  </a:ext>
                </a:extLst>
              </p:cNvPr>
              <p:cNvGrpSpPr/>
              <p:nvPr userDrawn="1"/>
            </p:nvGrpSpPr>
            <p:grpSpPr>
              <a:xfrm>
                <a:off x="434163" y="4755791"/>
                <a:ext cx="1936814" cy="597102"/>
                <a:chOff x="15619382" y="3472105"/>
                <a:chExt cx="1936814" cy="597102"/>
              </a:xfrm>
            </p:grpSpPr>
            <p:sp>
              <p:nvSpPr>
                <p:cNvPr id="357" name="Rectangle 356">
                  <a:extLst>
                    <a:ext uri="{FF2B5EF4-FFF2-40B4-BE49-F238E27FC236}">
                      <a16:creationId xmlns:a16="http://schemas.microsoft.com/office/drawing/2014/main" id="{020D7964-6393-401C-9624-4F5E5315C608}"/>
                    </a:ext>
                  </a:extLst>
                </p:cNvPr>
                <p:cNvSpPr/>
                <p:nvPr userDrawn="1"/>
              </p:nvSpPr>
              <p:spPr>
                <a:xfrm>
                  <a:off x="15619382" y="3487376"/>
                  <a:ext cx="214952" cy="219456"/>
                </a:xfrm>
                <a:prstGeom prst="rect">
                  <a:avLst/>
                </a:prstGeom>
                <a:solidFill>
                  <a:srgbClr val="F3D1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358" name="Rectangle 357">
                  <a:extLst>
                    <a:ext uri="{FF2B5EF4-FFF2-40B4-BE49-F238E27FC236}">
                      <a16:creationId xmlns:a16="http://schemas.microsoft.com/office/drawing/2014/main" id="{F8EE79D9-503B-4851-8A07-9505653A77CA}"/>
                    </a:ext>
                  </a:extLst>
                </p:cNvPr>
                <p:cNvSpPr/>
                <p:nvPr userDrawn="1"/>
              </p:nvSpPr>
              <p:spPr>
                <a:xfrm>
                  <a:off x="15619382" y="3848545"/>
                  <a:ext cx="219456" cy="219456"/>
                </a:xfrm>
                <a:prstGeom prst="rect">
                  <a:avLst/>
                </a:prstGeom>
                <a:solidFill>
                  <a:srgbClr val="349D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59" name="TextBox 358">
                  <a:extLst>
                    <a:ext uri="{FF2B5EF4-FFF2-40B4-BE49-F238E27FC236}">
                      <a16:creationId xmlns:a16="http://schemas.microsoft.com/office/drawing/2014/main" id="{567A3328-3778-4F85-934C-39358BA43375}"/>
                    </a:ext>
                  </a:extLst>
                </p:cNvPr>
                <p:cNvSpPr txBox="1"/>
                <p:nvPr userDrawn="1"/>
              </p:nvSpPr>
              <p:spPr>
                <a:xfrm>
                  <a:off x="15815014" y="3472105"/>
                  <a:ext cx="1741182" cy="246221"/>
                </a:xfrm>
                <a:prstGeom prst="rect">
                  <a:avLst/>
                </a:prstGeom>
                <a:noFill/>
              </p:spPr>
              <p:txBody>
                <a:bodyPr wrap="none" rtlCol="0">
                  <a:spAutoFit/>
                </a:bodyPr>
                <a:lstStyle/>
                <a:p>
                  <a:r>
                    <a:rPr lang="en-US" sz="1000" b="1" dirty="0">
                      <a:solidFill>
                        <a:schemeClr val="tx1"/>
                      </a:solidFill>
                      <a:latin typeface="+mn-lt"/>
                    </a:rPr>
                    <a:t>Public Health Department</a:t>
                  </a:r>
                  <a:r>
                    <a:rPr lang="en-US" sz="1000" b="1" baseline="0" dirty="0">
                      <a:solidFill>
                        <a:schemeClr val="tx1"/>
                      </a:solidFill>
                      <a:latin typeface="+mn-lt"/>
                    </a:rPr>
                    <a:t> (8)</a:t>
                  </a:r>
                  <a:endParaRPr lang="en-US" sz="1000" b="1" dirty="0">
                    <a:solidFill>
                      <a:schemeClr val="tx1"/>
                    </a:solidFill>
                    <a:latin typeface="+mn-lt"/>
                  </a:endParaRPr>
                </a:p>
              </p:txBody>
            </p:sp>
            <p:sp>
              <p:nvSpPr>
                <p:cNvPr id="360" name="TextBox 359">
                  <a:extLst>
                    <a:ext uri="{FF2B5EF4-FFF2-40B4-BE49-F238E27FC236}">
                      <a16:creationId xmlns:a16="http://schemas.microsoft.com/office/drawing/2014/main" id="{DA67767F-1ADD-4518-8A06-442D4FCABC92}"/>
                    </a:ext>
                  </a:extLst>
                </p:cNvPr>
                <p:cNvSpPr txBox="1"/>
                <p:nvPr userDrawn="1"/>
              </p:nvSpPr>
              <p:spPr>
                <a:xfrm>
                  <a:off x="15815477" y="3822986"/>
                  <a:ext cx="1470274" cy="246221"/>
                </a:xfrm>
                <a:prstGeom prst="rect">
                  <a:avLst/>
                </a:prstGeom>
                <a:noFill/>
              </p:spPr>
              <p:txBody>
                <a:bodyPr wrap="none" rtlCol="0">
                  <a:spAutoFit/>
                </a:bodyPr>
                <a:lstStyle/>
                <a:p>
                  <a:r>
                    <a:rPr lang="en-US" sz="1000" b="1" dirty="0">
                      <a:solidFill>
                        <a:schemeClr val="tx1"/>
                      </a:solidFill>
                      <a:latin typeface="+mn-lt"/>
                    </a:rPr>
                    <a:t>Multi County District (3)</a:t>
                  </a:r>
                </a:p>
              </p:txBody>
            </p:sp>
          </p:grpSp>
          <p:grpSp>
            <p:nvGrpSpPr>
              <p:cNvPr id="354" name="Group 353">
                <a:extLst>
                  <a:ext uri="{FF2B5EF4-FFF2-40B4-BE49-F238E27FC236}">
                    <a16:creationId xmlns:a16="http://schemas.microsoft.com/office/drawing/2014/main" id="{F581498E-90CA-4427-8DE8-044A3F469364}"/>
                  </a:ext>
                </a:extLst>
              </p:cNvPr>
              <p:cNvGrpSpPr/>
              <p:nvPr userDrawn="1"/>
            </p:nvGrpSpPr>
            <p:grpSpPr>
              <a:xfrm>
                <a:off x="434162" y="4035083"/>
                <a:ext cx="1700350" cy="246221"/>
                <a:chOff x="12691077" y="3835313"/>
                <a:chExt cx="1700350" cy="246221"/>
              </a:xfrm>
            </p:grpSpPr>
            <p:sp>
              <p:nvSpPr>
                <p:cNvPr id="355" name="Rectangle 354">
                  <a:extLst>
                    <a:ext uri="{FF2B5EF4-FFF2-40B4-BE49-F238E27FC236}">
                      <a16:creationId xmlns:a16="http://schemas.microsoft.com/office/drawing/2014/main" id="{7FDB5E1D-0E0C-42AC-AE40-1F29D6F4C66E}"/>
                    </a:ext>
                  </a:extLst>
                </p:cNvPr>
                <p:cNvSpPr/>
                <p:nvPr userDrawn="1"/>
              </p:nvSpPr>
              <p:spPr>
                <a:xfrm>
                  <a:off x="12691077" y="3853290"/>
                  <a:ext cx="219456" cy="219456"/>
                </a:xfrm>
                <a:prstGeom prst="rect">
                  <a:avLst/>
                </a:prstGeom>
                <a:solidFill>
                  <a:srgbClr val="E8E8E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56" name="TextBox 355">
                  <a:extLst>
                    <a:ext uri="{FF2B5EF4-FFF2-40B4-BE49-F238E27FC236}">
                      <a16:creationId xmlns:a16="http://schemas.microsoft.com/office/drawing/2014/main" id="{52EE0206-1588-4222-AB13-BEDB49FB2135}"/>
                    </a:ext>
                  </a:extLst>
                </p:cNvPr>
                <p:cNvSpPr txBox="1"/>
                <p:nvPr userDrawn="1"/>
              </p:nvSpPr>
              <p:spPr>
                <a:xfrm>
                  <a:off x="12892299" y="3835313"/>
                  <a:ext cx="1499128" cy="246221"/>
                </a:xfrm>
                <a:prstGeom prst="rect">
                  <a:avLst/>
                </a:prstGeom>
                <a:noFill/>
              </p:spPr>
              <p:txBody>
                <a:bodyPr wrap="none" rtlCol="0">
                  <a:spAutoFit/>
                </a:bodyPr>
                <a:lstStyle/>
                <a:p>
                  <a:r>
                    <a:rPr lang="en-US" sz="1000" b="1" dirty="0">
                      <a:solidFill>
                        <a:schemeClr val="tx1"/>
                      </a:solidFill>
                      <a:latin typeface="+mn-lt"/>
                    </a:rPr>
                    <a:t>Single County District (8)</a:t>
                  </a:r>
                </a:p>
              </p:txBody>
            </p:sp>
          </p:grpSp>
        </p:grpSp>
      </p:grpSp>
      <p:pic>
        <p:nvPicPr>
          <p:cNvPr id="363" name="Picture 362">
            <a:extLst>
              <a:ext uri="{FF2B5EF4-FFF2-40B4-BE49-F238E27FC236}">
                <a16:creationId xmlns:a16="http://schemas.microsoft.com/office/drawing/2014/main" id="{A0D07D88-A5FD-4CED-BDDB-DB761DD5CE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21030" y="5627708"/>
            <a:ext cx="1671469" cy="739513"/>
          </a:xfrm>
          <a:prstGeom prst="rect">
            <a:avLst/>
          </a:prstGeom>
        </p:spPr>
      </p:pic>
    </p:spTree>
    <p:extLst>
      <p:ext uri="{BB962C8B-B14F-4D97-AF65-F5344CB8AC3E}">
        <p14:creationId xmlns:p14="http://schemas.microsoft.com/office/powerpoint/2010/main" val="33132513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ublic Healtgh System">
    <p:spTree>
      <p:nvGrpSpPr>
        <p:cNvPr id="1" name=""/>
        <p:cNvGrpSpPr/>
        <p:nvPr/>
      </p:nvGrpSpPr>
      <p:grpSpPr>
        <a:xfrm>
          <a:off x="0" y="0"/>
          <a:ext cx="0" cy="0"/>
          <a:chOff x="0" y="0"/>
          <a:chExt cx="0" cy="0"/>
        </a:xfrm>
      </p:grpSpPr>
      <p:cxnSp>
        <p:nvCxnSpPr>
          <p:cNvPr id="8" name="Straight Connector 7"/>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 name="Title 2"/>
          <p:cNvSpPr>
            <a:spLocks noGrp="1"/>
          </p:cNvSpPr>
          <p:nvPr>
            <p:ph type="title" hasCustomPrompt="1"/>
          </p:nvPr>
        </p:nvSpPr>
        <p:spPr>
          <a:xfrm>
            <a:off x="0" y="618424"/>
            <a:ext cx="12192000" cy="544750"/>
          </a:xfrm>
        </p:spPr>
        <p:txBody>
          <a:bodyPr>
            <a:normAutofit/>
          </a:bodyPr>
          <a:lstStyle>
            <a:lvl1pPr algn="ctr">
              <a:defRPr sz="2700" baseline="0"/>
            </a:lvl1pPr>
          </a:lstStyle>
          <a:p>
            <a:r>
              <a:rPr lang="en-US" dirty="0"/>
              <a:t>Public Health System</a:t>
            </a: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856" y="1273708"/>
            <a:ext cx="8934287" cy="4955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p:cNvSpPr/>
          <p:nvPr/>
        </p:nvSpPr>
        <p:spPr>
          <a:xfrm>
            <a:off x="7243858" y="5134314"/>
            <a:ext cx="2776041" cy="1502976"/>
          </a:xfrm>
          <a:prstGeom prst="rect">
            <a:avLst/>
          </a:prstGeom>
        </p:spPr>
        <p:txBody>
          <a:bodyPr wrap="square">
            <a:spAutoFit/>
          </a:bodyPr>
          <a:lstStyle/>
          <a:p>
            <a:pPr marL="1588">
              <a:spcBef>
                <a:spcPts val="900"/>
              </a:spcBef>
            </a:pPr>
            <a:r>
              <a:rPr lang="en-US" sz="1600" dirty="0">
                <a:solidFill>
                  <a:schemeClr val="tx1"/>
                </a:solidFill>
                <a:latin typeface="+mn-lt"/>
              </a:rPr>
              <a:t>Partners</a:t>
            </a:r>
          </a:p>
          <a:p>
            <a:pPr marL="1588">
              <a:spcBef>
                <a:spcPts val="200"/>
              </a:spcBef>
            </a:pPr>
            <a:r>
              <a:rPr lang="en-US" sz="1200" dirty="0">
                <a:solidFill>
                  <a:schemeClr val="tx1"/>
                </a:solidFill>
                <a:latin typeface="+mn-lt"/>
              </a:rPr>
              <a:t>Private Sector</a:t>
            </a:r>
          </a:p>
          <a:p>
            <a:pPr marL="1588"/>
            <a:r>
              <a:rPr lang="en-US" sz="1200" dirty="0">
                <a:solidFill>
                  <a:schemeClr val="tx1"/>
                </a:solidFill>
                <a:latin typeface="+mn-lt"/>
              </a:rPr>
              <a:t>Professional Associations</a:t>
            </a:r>
          </a:p>
          <a:p>
            <a:pPr marL="1588"/>
            <a:r>
              <a:rPr lang="en-US" sz="1200" dirty="0">
                <a:solidFill>
                  <a:schemeClr val="tx1"/>
                </a:solidFill>
                <a:latin typeface="+mn-lt"/>
              </a:rPr>
              <a:t>Academic Institutions</a:t>
            </a:r>
          </a:p>
          <a:p>
            <a:pPr marL="1588"/>
            <a:r>
              <a:rPr lang="en-US" sz="1200" dirty="0">
                <a:solidFill>
                  <a:schemeClr val="tx1"/>
                </a:solidFill>
                <a:latin typeface="+mn-lt"/>
              </a:rPr>
              <a:t>Non-Profit Organizations</a:t>
            </a:r>
          </a:p>
          <a:p>
            <a:pPr marL="1588">
              <a:spcBef>
                <a:spcPts val="200"/>
              </a:spcBef>
            </a:pPr>
            <a:r>
              <a:rPr lang="en-US" sz="1200" dirty="0">
                <a:solidFill>
                  <a:schemeClr val="tx1"/>
                </a:solidFill>
                <a:latin typeface="+mn-lt"/>
              </a:rPr>
              <a:t>Health Care Delivery System</a:t>
            </a:r>
          </a:p>
          <a:p>
            <a:pPr marL="1588"/>
            <a:r>
              <a:rPr lang="en-US" sz="1200" dirty="0">
                <a:solidFill>
                  <a:schemeClr val="tx1"/>
                </a:solidFill>
                <a:latin typeface="+mn-lt"/>
              </a:rPr>
              <a:t>Other Stakeholders</a:t>
            </a:r>
          </a:p>
        </p:txBody>
      </p:sp>
      <p:sp>
        <p:nvSpPr>
          <p:cNvPr id="22" name="Oval 21"/>
          <p:cNvSpPr/>
          <p:nvPr/>
        </p:nvSpPr>
        <p:spPr>
          <a:xfrm>
            <a:off x="2977978" y="3612150"/>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2635357" y="3392441"/>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p:cNvCxnSpPr/>
          <p:nvPr/>
        </p:nvCxnSpPr>
        <p:spPr>
          <a:xfrm>
            <a:off x="2968411" y="5893601"/>
            <a:ext cx="1005919"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2968413" y="3905085"/>
            <a:ext cx="0" cy="1996215"/>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916566" y="5690941"/>
            <a:ext cx="1902075"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4910002" y="5133260"/>
            <a:ext cx="2667000" cy="1133644"/>
          </a:xfrm>
          <a:prstGeom prst="rect">
            <a:avLst/>
          </a:prstGeom>
          <a:noFill/>
        </p:spPr>
        <p:txBody>
          <a:bodyPr wrap="square">
            <a:spAutoFit/>
          </a:bodyPr>
          <a:lstStyle/>
          <a:p>
            <a:pPr>
              <a:spcBef>
                <a:spcPts val="900"/>
              </a:spcBef>
            </a:pPr>
            <a:r>
              <a:rPr lang="en-US" sz="1600" dirty="0">
                <a:solidFill>
                  <a:schemeClr val="tx1"/>
                </a:solidFill>
                <a:latin typeface="+mn-lt"/>
              </a:rPr>
              <a:t>Government</a:t>
            </a:r>
          </a:p>
          <a:p>
            <a:pPr>
              <a:spcBef>
                <a:spcPts val="200"/>
              </a:spcBef>
            </a:pPr>
            <a:r>
              <a:rPr lang="en-US" sz="1200" dirty="0">
                <a:solidFill>
                  <a:schemeClr val="tx1"/>
                </a:solidFill>
                <a:latin typeface="+mn-lt"/>
              </a:rPr>
              <a:t>Department of Health</a:t>
            </a:r>
          </a:p>
          <a:p>
            <a:r>
              <a:rPr lang="en-US" sz="1200" dirty="0">
                <a:solidFill>
                  <a:schemeClr val="tx1"/>
                </a:solidFill>
                <a:latin typeface="+mn-lt"/>
              </a:rPr>
              <a:t>State Board of Health</a:t>
            </a:r>
          </a:p>
          <a:p>
            <a:r>
              <a:rPr lang="en-US" sz="1200" dirty="0">
                <a:solidFill>
                  <a:schemeClr val="tx1"/>
                </a:solidFill>
                <a:latin typeface="+mn-lt"/>
              </a:rPr>
              <a:t>Local Health Jurisdictions (35)</a:t>
            </a:r>
          </a:p>
          <a:p>
            <a:r>
              <a:rPr lang="en-US" sz="1200" dirty="0">
                <a:solidFill>
                  <a:schemeClr val="tx1"/>
                </a:solidFill>
                <a:latin typeface="+mn-lt"/>
              </a:rPr>
              <a:t>Tribal Nations (29)</a:t>
            </a:r>
          </a:p>
        </p:txBody>
      </p:sp>
      <p:sp>
        <p:nvSpPr>
          <p:cNvPr id="28" name="Rectangle 27"/>
          <p:cNvSpPr/>
          <p:nvPr/>
        </p:nvSpPr>
        <p:spPr>
          <a:xfrm>
            <a:off x="1612793" y="5052658"/>
            <a:ext cx="2402823" cy="369332"/>
          </a:xfrm>
          <a:prstGeom prst="rect">
            <a:avLst/>
          </a:prstGeom>
          <a:solidFill>
            <a:schemeClr val="bg1"/>
          </a:solidFill>
        </p:spPr>
        <p:txBody>
          <a:bodyPr wrap="square">
            <a:spAutoFit/>
          </a:bodyPr>
          <a:lstStyle/>
          <a:p>
            <a:pPr algn="l"/>
            <a:r>
              <a:rPr lang="en-US" sz="1800" dirty="0">
                <a:solidFill>
                  <a:srgbClr val="349D96"/>
                </a:solidFill>
                <a:latin typeface="Century Gothic" panose="020B0502020202020204" pitchFamily="34" charset="0"/>
              </a:rPr>
              <a:t>WASHINGTON STATE</a:t>
            </a:r>
          </a:p>
        </p:txBody>
      </p:sp>
      <p:cxnSp>
        <p:nvCxnSpPr>
          <p:cNvPr id="29" name="Straight Connector 28"/>
          <p:cNvCxnSpPr/>
          <p:nvPr/>
        </p:nvCxnSpPr>
        <p:spPr>
          <a:xfrm>
            <a:off x="6895475" y="5890578"/>
            <a:ext cx="348383"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89554" y="5893297"/>
            <a:ext cx="427012"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E0DBFFBD-67F9-41E5-A63F-218FA82727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28856" y="1273708"/>
            <a:ext cx="8934287" cy="4955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a:extLst>
              <a:ext uri="{FF2B5EF4-FFF2-40B4-BE49-F238E27FC236}">
                <a16:creationId xmlns:a16="http://schemas.microsoft.com/office/drawing/2014/main" id="{8D864472-FE86-4B64-804A-F88E56334EC8}"/>
              </a:ext>
            </a:extLst>
          </p:cNvPr>
          <p:cNvSpPr/>
          <p:nvPr userDrawn="1"/>
        </p:nvSpPr>
        <p:spPr>
          <a:xfrm>
            <a:off x="7243858" y="5134314"/>
            <a:ext cx="2776041" cy="1502976"/>
          </a:xfrm>
          <a:prstGeom prst="rect">
            <a:avLst/>
          </a:prstGeom>
        </p:spPr>
        <p:txBody>
          <a:bodyPr wrap="square">
            <a:spAutoFit/>
          </a:bodyPr>
          <a:lstStyle/>
          <a:p>
            <a:pPr marL="1588">
              <a:spcBef>
                <a:spcPts val="900"/>
              </a:spcBef>
            </a:pPr>
            <a:r>
              <a:rPr lang="en-US" sz="1600" dirty="0">
                <a:solidFill>
                  <a:schemeClr val="tx1"/>
                </a:solidFill>
                <a:latin typeface="+mn-lt"/>
              </a:rPr>
              <a:t>Partners</a:t>
            </a:r>
          </a:p>
          <a:p>
            <a:pPr marL="1588">
              <a:spcBef>
                <a:spcPts val="200"/>
              </a:spcBef>
            </a:pPr>
            <a:r>
              <a:rPr lang="en-US" sz="1200" dirty="0">
                <a:solidFill>
                  <a:schemeClr val="tx1"/>
                </a:solidFill>
                <a:latin typeface="+mn-lt"/>
              </a:rPr>
              <a:t>Private Sector</a:t>
            </a:r>
          </a:p>
          <a:p>
            <a:pPr marL="1588"/>
            <a:r>
              <a:rPr lang="en-US" sz="1200" dirty="0">
                <a:solidFill>
                  <a:schemeClr val="tx1"/>
                </a:solidFill>
                <a:latin typeface="+mn-lt"/>
              </a:rPr>
              <a:t>Professional Associations</a:t>
            </a:r>
          </a:p>
          <a:p>
            <a:pPr marL="1588"/>
            <a:r>
              <a:rPr lang="en-US" sz="1200" dirty="0">
                <a:solidFill>
                  <a:schemeClr val="tx1"/>
                </a:solidFill>
                <a:latin typeface="+mn-lt"/>
              </a:rPr>
              <a:t>Academic Institutions</a:t>
            </a:r>
          </a:p>
          <a:p>
            <a:pPr marL="1588"/>
            <a:r>
              <a:rPr lang="en-US" sz="1200" dirty="0">
                <a:solidFill>
                  <a:schemeClr val="tx1"/>
                </a:solidFill>
                <a:latin typeface="+mn-lt"/>
              </a:rPr>
              <a:t>Non-Profit Organizations</a:t>
            </a:r>
          </a:p>
          <a:p>
            <a:pPr marL="1588">
              <a:spcBef>
                <a:spcPts val="200"/>
              </a:spcBef>
            </a:pPr>
            <a:r>
              <a:rPr lang="en-US" sz="1200" dirty="0">
                <a:solidFill>
                  <a:schemeClr val="tx1"/>
                </a:solidFill>
                <a:latin typeface="+mn-lt"/>
              </a:rPr>
              <a:t>Health Care Delivery System</a:t>
            </a:r>
          </a:p>
          <a:p>
            <a:pPr marL="1588"/>
            <a:r>
              <a:rPr lang="en-US" sz="1200" dirty="0">
                <a:solidFill>
                  <a:schemeClr val="tx1"/>
                </a:solidFill>
                <a:latin typeface="+mn-lt"/>
              </a:rPr>
              <a:t>Other Stakeholders</a:t>
            </a:r>
          </a:p>
        </p:txBody>
      </p:sp>
      <p:sp>
        <p:nvSpPr>
          <p:cNvPr id="18" name="Oval 17">
            <a:extLst>
              <a:ext uri="{FF2B5EF4-FFF2-40B4-BE49-F238E27FC236}">
                <a16:creationId xmlns:a16="http://schemas.microsoft.com/office/drawing/2014/main" id="{32512B11-9382-46B9-9361-B53DD298EF7A}"/>
              </a:ext>
            </a:extLst>
          </p:cNvPr>
          <p:cNvSpPr/>
          <p:nvPr userDrawn="1"/>
        </p:nvSpPr>
        <p:spPr>
          <a:xfrm>
            <a:off x="2977978" y="3612150"/>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1495C0BE-5D44-43E3-9235-6E4274E95097}"/>
              </a:ext>
            </a:extLst>
          </p:cNvPr>
          <p:cNvSpPr/>
          <p:nvPr userDrawn="1"/>
        </p:nvSpPr>
        <p:spPr>
          <a:xfrm>
            <a:off x="2635357" y="3392441"/>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5A1086E5-1562-419F-892A-04967B363DE5}"/>
              </a:ext>
            </a:extLst>
          </p:cNvPr>
          <p:cNvCxnSpPr/>
          <p:nvPr userDrawn="1"/>
        </p:nvCxnSpPr>
        <p:spPr>
          <a:xfrm>
            <a:off x="2968411" y="5893601"/>
            <a:ext cx="1005919"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83F2F7B-121F-4828-8041-A0415ED7F64B}"/>
              </a:ext>
            </a:extLst>
          </p:cNvPr>
          <p:cNvCxnSpPr/>
          <p:nvPr userDrawn="1"/>
        </p:nvCxnSpPr>
        <p:spPr>
          <a:xfrm flipV="1">
            <a:off x="2968413" y="3905085"/>
            <a:ext cx="0" cy="1996215"/>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EA4BEE1-646C-49A2-81D9-6E8E131509D6}"/>
              </a:ext>
            </a:extLst>
          </p:cNvPr>
          <p:cNvSpPr/>
          <p:nvPr userDrawn="1"/>
        </p:nvSpPr>
        <p:spPr>
          <a:xfrm>
            <a:off x="4916566" y="5690941"/>
            <a:ext cx="1902075"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F16B54F-33F2-4086-9433-7C0F42466529}"/>
              </a:ext>
            </a:extLst>
          </p:cNvPr>
          <p:cNvSpPr/>
          <p:nvPr userDrawn="1"/>
        </p:nvSpPr>
        <p:spPr>
          <a:xfrm>
            <a:off x="4910002" y="5133260"/>
            <a:ext cx="2667000" cy="1133644"/>
          </a:xfrm>
          <a:prstGeom prst="rect">
            <a:avLst/>
          </a:prstGeom>
          <a:noFill/>
        </p:spPr>
        <p:txBody>
          <a:bodyPr wrap="square">
            <a:spAutoFit/>
          </a:bodyPr>
          <a:lstStyle/>
          <a:p>
            <a:pPr>
              <a:spcBef>
                <a:spcPts val="900"/>
              </a:spcBef>
            </a:pPr>
            <a:r>
              <a:rPr lang="en-US" sz="1600" dirty="0">
                <a:solidFill>
                  <a:schemeClr val="tx1"/>
                </a:solidFill>
                <a:latin typeface="+mn-lt"/>
              </a:rPr>
              <a:t>Government</a:t>
            </a:r>
          </a:p>
          <a:p>
            <a:pPr>
              <a:spcBef>
                <a:spcPts val="200"/>
              </a:spcBef>
            </a:pPr>
            <a:r>
              <a:rPr lang="en-US" sz="1200" dirty="0">
                <a:solidFill>
                  <a:schemeClr val="tx1"/>
                </a:solidFill>
                <a:latin typeface="+mn-lt"/>
              </a:rPr>
              <a:t>Department of Health</a:t>
            </a:r>
          </a:p>
          <a:p>
            <a:r>
              <a:rPr lang="en-US" sz="1200" dirty="0">
                <a:solidFill>
                  <a:schemeClr val="tx1"/>
                </a:solidFill>
                <a:latin typeface="+mn-lt"/>
              </a:rPr>
              <a:t>State Board of Health</a:t>
            </a:r>
          </a:p>
          <a:p>
            <a:r>
              <a:rPr lang="en-US" sz="1200" dirty="0">
                <a:solidFill>
                  <a:schemeClr val="tx1"/>
                </a:solidFill>
                <a:latin typeface="+mn-lt"/>
              </a:rPr>
              <a:t>Local Health Jurisdictions (35)</a:t>
            </a:r>
          </a:p>
          <a:p>
            <a:r>
              <a:rPr lang="en-US" sz="1200" dirty="0">
                <a:solidFill>
                  <a:schemeClr val="tx1"/>
                </a:solidFill>
                <a:latin typeface="+mn-lt"/>
              </a:rPr>
              <a:t>Tribal Nations (29)</a:t>
            </a:r>
          </a:p>
        </p:txBody>
      </p:sp>
      <p:sp>
        <p:nvSpPr>
          <p:cNvPr id="34" name="Rectangle 33">
            <a:extLst>
              <a:ext uri="{FF2B5EF4-FFF2-40B4-BE49-F238E27FC236}">
                <a16:creationId xmlns:a16="http://schemas.microsoft.com/office/drawing/2014/main" id="{F39F5C31-A4AD-4471-AC8E-E55762B401C0}"/>
              </a:ext>
            </a:extLst>
          </p:cNvPr>
          <p:cNvSpPr/>
          <p:nvPr userDrawn="1"/>
        </p:nvSpPr>
        <p:spPr>
          <a:xfrm>
            <a:off x="1612793" y="5052658"/>
            <a:ext cx="2402823" cy="369332"/>
          </a:xfrm>
          <a:prstGeom prst="rect">
            <a:avLst/>
          </a:prstGeom>
          <a:solidFill>
            <a:schemeClr val="bg1"/>
          </a:solidFill>
        </p:spPr>
        <p:txBody>
          <a:bodyPr wrap="square">
            <a:spAutoFit/>
          </a:bodyPr>
          <a:lstStyle/>
          <a:p>
            <a:pPr algn="l"/>
            <a:r>
              <a:rPr lang="en-US" sz="1800" dirty="0">
                <a:solidFill>
                  <a:srgbClr val="349D96"/>
                </a:solidFill>
                <a:latin typeface="Century Gothic" panose="020B0502020202020204" pitchFamily="34" charset="0"/>
              </a:rPr>
              <a:t>WASHINGTON STATE</a:t>
            </a:r>
          </a:p>
        </p:txBody>
      </p:sp>
      <p:cxnSp>
        <p:nvCxnSpPr>
          <p:cNvPr id="35" name="Straight Connector 34">
            <a:extLst>
              <a:ext uri="{FF2B5EF4-FFF2-40B4-BE49-F238E27FC236}">
                <a16:creationId xmlns:a16="http://schemas.microsoft.com/office/drawing/2014/main" id="{3C56FEEC-1FCF-4EED-9D12-0C7BC4FF6F57}"/>
              </a:ext>
            </a:extLst>
          </p:cNvPr>
          <p:cNvCxnSpPr/>
          <p:nvPr userDrawn="1"/>
        </p:nvCxnSpPr>
        <p:spPr>
          <a:xfrm>
            <a:off x="6895475" y="5890578"/>
            <a:ext cx="348383"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A8A2EFF-61AB-4056-BCA9-2BED58C41EB1}"/>
              </a:ext>
            </a:extLst>
          </p:cNvPr>
          <p:cNvCxnSpPr/>
          <p:nvPr userDrawn="1"/>
        </p:nvCxnSpPr>
        <p:spPr>
          <a:xfrm>
            <a:off x="4489554" y="5893297"/>
            <a:ext cx="427012"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071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hoto Slide with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7315"/>
            <a:ext cx="12192000" cy="3431263"/>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2" name="Text Placeholder 2"/>
          <p:cNvSpPr>
            <a:spLocks noGrp="1"/>
          </p:cNvSpPr>
          <p:nvPr>
            <p:ph type="body" sz="quarter" idx="13" hasCustomPrompt="1"/>
          </p:nvPr>
        </p:nvSpPr>
        <p:spPr>
          <a:xfrm>
            <a:off x="1619537" y="4903935"/>
            <a:ext cx="9003195" cy="1363195"/>
          </a:xfrm>
        </p:spPr>
        <p:txBody>
          <a:bodyPr>
            <a:noAutofit/>
          </a:bodyPr>
          <a:lstStyle>
            <a:lvl1pPr marL="0" indent="0">
              <a:buNone/>
              <a:defRPr sz="200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7" name="TextBox 6"/>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1619537" y="3933309"/>
            <a:ext cx="9003195" cy="965200"/>
          </a:xfrm>
        </p:spPr>
        <p:txBody>
          <a:bodyPr anchor="t">
            <a:normAutofit/>
          </a:bodyPr>
          <a:lstStyle>
            <a:lvl1pPr>
              <a:defRPr sz="2200">
                <a:latin typeface="+mn-lt"/>
              </a:defRPr>
            </a:lvl1pPr>
          </a:lstStyle>
          <a:p>
            <a:pPr lvl="0"/>
            <a:r>
              <a:rPr lang="en-US" dirty="0"/>
              <a:t>Text…</a:t>
            </a:r>
          </a:p>
        </p:txBody>
      </p:sp>
      <p:sp>
        <p:nvSpPr>
          <p:cNvPr id="6" name="TextBox 5">
            <a:extLst>
              <a:ext uri="{FF2B5EF4-FFF2-40B4-BE49-F238E27FC236}">
                <a16:creationId xmlns:a16="http://schemas.microsoft.com/office/drawing/2014/main" id="{21625045-C4D2-4E5A-AA5B-B7D9B3A299CF}"/>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346512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hoto Slide with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7315"/>
            <a:ext cx="12192000" cy="4778820"/>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6" name="TextBox 5"/>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1"/>
          <p:cNvSpPr>
            <a:spLocks noGrp="1"/>
          </p:cNvSpPr>
          <p:nvPr>
            <p:ph type="title" hasCustomPrompt="1"/>
          </p:nvPr>
        </p:nvSpPr>
        <p:spPr>
          <a:xfrm>
            <a:off x="1620956" y="5297703"/>
            <a:ext cx="9001776" cy="965200"/>
          </a:xfrm>
        </p:spPr>
        <p:txBody>
          <a:bodyPr anchor="t">
            <a:normAutofit/>
          </a:bodyPr>
          <a:lstStyle>
            <a:lvl1pPr>
              <a:defRPr sz="2200">
                <a:latin typeface="+mn-lt"/>
              </a:defRPr>
            </a:lvl1pPr>
          </a:lstStyle>
          <a:p>
            <a:pPr lvl="0"/>
            <a:r>
              <a:rPr lang="en-US" dirty="0"/>
              <a:t>Text…</a:t>
            </a:r>
          </a:p>
        </p:txBody>
      </p:sp>
      <p:sp>
        <p:nvSpPr>
          <p:cNvPr id="5" name="TextBox 4">
            <a:extLst>
              <a:ext uri="{FF2B5EF4-FFF2-40B4-BE49-F238E27FC236}">
                <a16:creationId xmlns:a16="http://schemas.microsoft.com/office/drawing/2014/main" id="{8C1C42F2-3B3C-4527-9E1E-0AE648E5C9DF}"/>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022955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hoto Slide with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9986357" cy="3773978"/>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6" name="TextBox 5"/>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1119447" y="5297703"/>
            <a:ext cx="9986357" cy="965200"/>
          </a:xfrm>
        </p:spPr>
        <p:txBody>
          <a:bodyPr anchor="t">
            <a:normAutofit/>
          </a:bodyPr>
          <a:lstStyle>
            <a:lvl1pPr>
              <a:defRPr sz="2200">
                <a:latin typeface="+mn-lt"/>
              </a:defRPr>
            </a:lvl1pPr>
          </a:lstStyle>
          <a:p>
            <a:pPr lvl="0"/>
            <a:r>
              <a:rPr lang="en-US" dirty="0"/>
              <a:t>Text…</a:t>
            </a:r>
          </a:p>
        </p:txBody>
      </p:sp>
      <p:sp>
        <p:nvSpPr>
          <p:cNvPr id="5" name="TextBox 4">
            <a:extLst>
              <a:ext uri="{FF2B5EF4-FFF2-40B4-BE49-F238E27FC236}">
                <a16:creationId xmlns:a16="http://schemas.microsoft.com/office/drawing/2014/main" id="{59B266DF-7183-42B3-8F4A-9B63458141CC}"/>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766488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hoto Slide with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4677295" cy="3773978"/>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4" name="Picture Placeholder 17"/>
          <p:cNvSpPr>
            <a:spLocks noGrp="1"/>
          </p:cNvSpPr>
          <p:nvPr>
            <p:ph type="pic" sz="quarter" idx="13"/>
          </p:nvPr>
        </p:nvSpPr>
        <p:spPr>
          <a:xfrm>
            <a:off x="6365702" y="814647"/>
            <a:ext cx="4677295" cy="3773978"/>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7" name="TextBox 6"/>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1119447" y="5021478"/>
            <a:ext cx="9923549" cy="965200"/>
          </a:xfrm>
        </p:spPr>
        <p:txBody>
          <a:bodyPr anchor="t">
            <a:normAutofit/>
          </a:bodyPr>
          <a:lstStyle>
            <a:lvl1pPr>
              <a:defRPr sz="2200">
                <a:latin typeface="+mn-lt"/>
              </a:defRPr>
            </a:lvl1pPr>
          </a:lstStyle>
          <a:p>
            <a:pPr lvl="0"/>
            <a:r>
              <a:rPr lang="en-US" dirty="0"/>
              <a:t>Text…</a:t>
            </a:r>
          </a:p>
        </p:txBody>
      </p:sp>
      <p:sp>
        <p:nvSpPr>
          <p:cNvPr id="6" name="TextBox 5">
            <a:extLst>
              <a:ext uri="{FF2B5EF4-FFF2-40B4-BE49-F238E27FC236}">
                <a16:creationId xmlns:a16="http://schemas.microsoft.com/office/drawing/2014/main" id="{1E4DC2B2-9469-4546-973B-16E824E55731}"/>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555771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hoto Slide No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7315"/>
            <a:ext cx="12192000" cy="6865315"/>
          </a:xfrm>
          <a:effectLst/>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267045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hoto Slide No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1031777"/>
            <a:ext cx="12192000" cy="4778820"/>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5" name="TextBox 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4" name="TextBox 3">
            <a:extLst>
              <a:ext uri="{FF2B5EF4-FFF2-40B4-BE49-F238E27FC236}">
                <a16:creationId xmlns:a16="http://schemas.microsoft.com/office/drawing/2014/main" id="{F915E249-1975-4D18-BAE3-4044084FD48B}"/>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594755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hoto Slide No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9986357" cy="5228706"/>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5" name="TextBox 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4" name="TextBox 3">
            <a:extLst>
              <a:ext uri="{FF2B5EF4-FFF2-40B4-BE49-F238E27FC236}">
                <a16:creationId xmlns:a16="http://schemas.microsoft.com/office/drawing/2014/main" id="{B28148F7-49BA-4E15-A8E3-85F3D2D987B1}"/>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5812881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hoto Slide No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4677295" cy="518714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4" name="Picture Placeholder 17"/>
          <p:cNvSpPr>
            <a:spLocks noGrp="1"/>
          </p:cNvSpPr>
          <p:nvPr>
            <p:ph type="pic" sz="quarter" idx="13"/>
          </p:nvPr>
        </p:nvSpPr>
        <p:spPr>
          <a:xfrm>
            <a:off x="6365702" y="814647"/>
            <a:ext cx="4677295" cy="518714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5" name="TextBox 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6" name="TextBox 5">
            <a:extLst>
              <a:ext uri="{FF2B5EF4-FFF2-40B4-BE49-F238E27FC236}">
                <a16:creationId xmlns:a16="http://schemas.microsoft.com/office/drawing/2014/main" id="{63023FB6-574E-4B07-9A83-8A89B047473F}"/>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5947976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hoto on Lef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196280" y="1233820"/>
            <a:ext cx="5280349"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6196282" y="3069758"/>
            <a:ext cx="5280349"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5384" y="-7315"/>
            <a:ext cx="4780229"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Box 7"/>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9" name="Title 1"/>
          <p:cNvSpPr>
            <a:spLocks noGrp="1"/>
          </p:cNvSpPr>
          <p:nvPr>
            <p:ph type="title" hasCustomPrompt="1"/>
          </p:nvPr>
        </p:nvSpPr>
        <p:spPr>
          <a:xfrm>
            <a:off x="1393372" y="3290207"/>
            <a:ext cx="3532195" cy="2174875"/>
          </a:xfrm>
        </p:spPr>
        <p:txBody>
          <a:bodyPr anchor="t">
            <a:normAutofit/>
          </a:bodyPr>
          <a:lstStyle>
            <a:lvl1pPr algn="r">
              <a:defRPr sz="2700"/>
            </a:lvl1pPr>
          </a:lstStyle>
          <a:p>
            <a:pPr lvl="0"/>
            <a:r>
              <a:rPr lang="en-US" dirty="0"/>
              <a:t>Left Photo Slide 1</a:t>
            </a:r>
          </a:p>
        </p:txBody>
      </p:sp>
      <p:sp>
        <p:nvSpPr>
          <p:cNvPr id="7" name="TextBox 6">
            <a:extLst>
              <a:ext uri="{FF2B5EF4-FFF2-40B4-BE49-F238E27FC236}">
                <a16:creationId xmlns:a16="http://schemas.microsoft.com/office/drawing/2014/main" id="{4339DC28-E13A-4B5F-87C7-4C2BF08892A8}"/>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261484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hoto on Lef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384" y="-1"/>
            <a:ext cx="5280536"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Text Placeholder 3"/>
          <p:cNvSpPr>
            <a:spLocks noGrp="1"/>
          </p:cNvSpPr>
          <p:nvPr>
            <p:ph type="body" sz="half" idx="10" hasCustomPrompt="1"/>
          </p:nvPr>
        </p:nvSpPr>
        <p:spPr>
          <a:xfrm>
            <a:off x="6106342" y="2702503"/>
            <a:ext cx="5280349"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6" name="Title 1"/>
          <p:cNvSpPr>
            <a:spLocks noGrp="1"/>
          </p:cNvSpPr>
          <p:nvPr>
            <p:ph type="title" hasCustomPrompt="1"/>
          </p:nvPr>
        </p:nvSpPr>
        <p:spPr>
          <a:xfrm>
            <a:off x="6106342" y="2085143"/>
            <a:ext cx="5280349" cy="603041"/>
          </a:xfrm>
        </p:spPr>
        <p:txBody>
          <a:bodyPr anchor="t">
            <a:normAutofit/>
          </a:bodyPr>
          <a:lstStyle>
            <a:lvl1pPr>
              <a:defRPr sz="2700"/>
            </a:lvl1pPr>
          </a:lstStyle>
          <a:p>
            <a:pPr lvl="0"/>
            <a:r>
              <a:rPr lang="en-US" dirty="0"/>
              <a:t>Left Photo Slide 2</a:t>
            </a:r>
          </a:p>
        </p:txBody>
      </p:sp>
    </p:spTree>
    <p:extLst>
      <p:ext uri="{BB962C8B-B14F-4D97-AF65-F5344CB8AC3E}">
        <p14:creationId xmlns:p14="http://schemas.microsoft.com/office/powerpoint/2010/main" val="2775956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hoto on Left Slide 3">
    <p:spTree>
      <p:nvGrpSpPr>
        <p:cNvPr id="1" name=""/>
        <p:cNvGrpSpPr/>
        <p:nvPr/>
      </p:nvGrpSpPr>
      <p:grpSpPr>
        <a:xfrm>
          <a:off x="0" y="0"/>
          <a:ext cx="0" cy="0"/>
          <a:chOff x="0" y="0"/>
          <a:chExt cx="0" cy="0"/>
        </a:xfrm>
      </p:grpSpPr>
      <p:sp>
        <p:nvSpPr>
          <p:cNvPr id="13" name="Text Placeholder 3"/>
          <p:cNvSpPr>
            <a:spLocks noGrp="1"/>
          </p:cNvSpPr>
          <p:nvPr>
            <p:ph type="body" sz="half" idx="10" hasCustomPrompt="1"/>
          </p:nvPr>
        </p:nvSpPr>
        <p:spPr>
          <a:xfrm>
            <a:off x="7635332" y="2702503"/>
            <a:ext cx="3757193"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9753" y="-2744"/>
            <a:ext cx="3491111" cy="6858000"/>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6" name="Picture Placeholder 2"/>
          <p:cNvSpPr>
            <a:spLocks noGrp="1" noChangeAspect="1"/>
          </p:cNvSpPr>
          <p:nvPr>
            <p:ph type="pic" idx="11"/>
          </p:nvPr>
        </p:nvSpPr>
        <p:spPr>
          <a:xfrm>
            <a:off x="3481358" y="-2744"/>
            <a:ext cx="3317839" cy="3429000"/>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7" name="Picture Placeholder 2"/>
          <p:cNvSpPr>
            <a:spLocks noGrp="1" noChangeAspect="1"/>
          </p:cNvSpPr>
          <p:nvPr>
            <p:ph type="pic" idx="12"/>
          </p:nvPr>
        </p:nvSpPr>
        <p:spPr>
          <a:xfrm>
            <a:off x="3481358" y="3426257"/>
            <a:ext cx="3317839" cy="343174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itle 1"/>
          <p:cNvSpPr>
            <a:spLocks noGrp="1"/>
          </p:cNvSpPr>
          <p:nvPr>
            <p:ph type="title" hasCustomPrompt="1"/>
          </p:nvPr>
        </p:nvSpPr>
        <p:spPr>
          <a:xfrm>
            <a:off x="7635331" y="1753739"/>
            <a:ext cx="3569699" cy="914401"/>
          </a:xfrm>
        </p:spPr>
        <p:txBody>
          <a:bodyPr anchor="t">
            <a:normAutofit/>
          </a:bodyPr>
          <a:lstStyle>
            <a:lvl1pPr>
              <a:defRPr sz="2700"/>
            </a:lvl1pPr>
          </a:lstStyle>
          <a:p>
            <a:pPr lvl="0"/>
            <a:r>
              <a:rPr lang="en-US" dirty="0"/>
              <a:t>Left Photo Slide 3</a:t>
            </a:r>
          </a:p>
        </p:txBody>
      </p:sp>
    </p:spTree>
    <p:extLst>
      <p:ext uri="{BB962C8B-B14F-4D97-AF65-F5344CB8AC3E}">
        <p14:creationId xmlns:p14="http://schemas.microsoft.com/office/powerpoint/2010/main" val="2341081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hoto on Righ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839788" y="1219190"/>
            <a:ext cx="5280349"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839790" y="3055128"/>
            <a:ext cx="5280349"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7411771" y="-7315"/>
            <a:ext cx="4780229"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extBox 7"/>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7256239" y="3290207"/>
            <a:ext cx="3581096" cy="2174875"/>
          </a:xfrm>
        </p:spPr>
        <p:txBody>
          <a:bodyPr anchor="t">
            <a:normAutofit/>
          </a:bodyPr>
          <a:lstStyle>
            <a:lvl1pPr>
              <a:defRPr sz="2700"/>
            </a:lvl1pPr>
          </a:lstStyle>
          <a:p>
            <a:pPr lvl="0"/>
            <a:r>
              <a:rPr lang="en-US" dirty="0"/>
              <a:t>Right Photo Slide 1</a:t>
            </a:r>
          </a:p>
        </p:txBody>
      </p:sp>
      <p:sp>
        <p:nvSpPr>
          <p:cNvPr id="7" name="TextBox 6">
            <a:extLst>
              <a:ext uri="{FF2B5EF4-FFF2-40B4-BE49-F238E27FC236}">
                <a16:creationId xmlns:a16="http://schemas.microsoft.com/office/drawing/2014/main" id="{D643F399-0D9C-4A01-AB8C-B58BB17C8ADC}"/>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879443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hoto on Righ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6910087" y="-1"/>
            <a:ext cx="5280536"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Text Placeholder 3"/>
          <p:cNvSpPr>
            <a:spLocks noGrp="1"/>
          </p:cNvSpPr>
          <p:nvPr>
            <p:ph type="body" sz="half" idx="10" hasCustomPrompt="1"/>
          </p:nvPr>
        </p:nvSpPr>
        <p:spPr>
          <a:xfrm>
            <a:off x="839796" y="2709818"/>
            <a:ext cx="5280349"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6" name="Title 1"/>
          <p:cNvSpPr>
            <a:spLocks noGrp="1"/>
          </p:cNvSpPr>
          <p:nvPr>
            <p:ph type="title" hasCustomPrompt="1"/>
          </p:nvPr>
        </p:nvSpPr>
        <p:spPr>
          <a:xfrm>
            <a:off x="839796" y="2106779"/>
            <a:ext cx="5280349" cy="595725"/>
          </a:xfrm>
        </p:spPr>
        <p:txBody>
          <a:bodyPr anchor="t">
            <a:normAutofit/>
          </a:bodyPr>
          <a:lstStyle>
            <a:lvl1pPr>
              <a:defRPr sz="2700"/>
            </a:lvl1pPr>
          </a:lstStyle>
          <a:p>
            <a:pPr lvl="0"/>
            <a:r>
              <a:rPr lang="en-US" dirty="0"/>
              <a:t>Right Photo Slide 2</a:t>
            </a:r>
          </a:p>
        </p:txBody>
      </p:sp>
    </p:spTree>
    <p:extLst>
      <p:ext uri="{BB962C8B-B14F-4D97-AF65-F5344CB8AC3E}">
        <p14:creationId xmlns:p14="http://schemas.microsoft.com/office/powerpoint/2010/main" val="3524950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hoto on Right Slide 3">
    <p:spTree>
      <p:nvGrpSpPr>
        <p:cNvPr id="1" name=""/>
        <p:cNvGrpSpPr/>
        <p:nvPr/>
      </p:nvGrpSpPr>
      <p:grpSpPr>
        <a:xfrm>
          <a:off x="0" y="0"/>
          <a:ext cx="0" cy="0"/>
          <a:chOff x="0" y="0"/>
          <a:chExt cx="0" cy="0"/>
        </a:xfrm>
      </p:grpSpPr>
      <p:sp>
        <p:nvSpPr>
          <p:cNvPr id="13" name="Text Placeholder 3"/>
          <p:cNvSpPr>
            <a:spLocks noGrp="1"/>
          </p:cNvSpPr>
          <p:nvPr>
            <p:ph type="body" sz="half" idx="10" hasCustomPrompt="1"/>
          </p:nvPr>
        </p:nvSpPr>
        <p:spPr>
          <a:xfrm>
            <a:off x="839778" y="2702503"/>
            <a:ext cx="3757193"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8698918" y="-1"/>
            <a:ext cx="3491111"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6" name="Picture Placeholder 2"/>
          <p:cNvSpPr>
            <a:spLocks noGrp="1" noChangeAspect="1"/>
          </p:cNvSpPr>
          <p:nvPr>
            <p:ph type="pic" idx="11"/>
          </p:nvPr>
        </p:nvSpPr>
        <p:spPr>
          <a:xfrm>
            <a:off x="5373742" y="-1"/>
            <a:ext cx="3313972" cy="342150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7" name="Picture Placeholder 2"/>
          <p:cNvSpPr>
            <a:spLocks noGrp="1" noChangeAspect="1"/>
          </p:cNvSpPr>
          <p:nvPr>
            <p:ph type="pic" idx="12"/>
          </p:nvPr>
        </p:nvSpPr>
        <p:spPr>
          <a:xfrm>
            <a:off x="5373743" y="3421504"/>
            <a:ext cx="3313971" cy="3436496"/>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itle 1"/>
          <p:cNvSpPr>
            <a:spLocks noGrp="1"/>
          </p:cNvSpPr>
          <p:nvPr>
            <p:ph type="title" hasCustomPrompt="1"/>
          </p:nvPr>
        </p:nvSpPr>
        <p:spPr>
          <a:xfrm>
            <a:off x="839776" y="1710752"/>
            <a:ext cx="3768397" cy="991752"/>
          </a:xfrm>
        </p:spPr>
        <p:txBody>
          <a:bodyPr anchor="t">
            <a:normAutofit/>
          </a:bodyPr>
          <a:lstStyle>
            <a:lvl1pPr>
              <a:defRPr sz="2700"/>
            </a:lvl1pPr>
          </a:lstStyle>
          <a:p>
            <a:pPr lvl="0"/>
            <a:r>
              <a:rPr lang="en-US" dirty="0"/>
              <a:t>Right Photo Slide 3</a:t>
            </a:r>
          </a:p>
        </p:txBody>
      </p:sp>
    </p:spTree>
    <p:extLst>
      <p:ext uri="{BB962C8B-B14F-4D97-AF65-F5344CB8AC3E}">
        <p14:creationId xmlns:p14="http://schemas.microsoft.com/office/powerpoint/2010/main" val="4273555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io Slide">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6910087" y="-7316"/>
            <a:ext cx="5280536" cy="686531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Text Placeholder 2"/>
          <p:cNvSpPr>
            <a:spLocks noGrp="1"/>
          </p:cNvSpPr>
          <p:nvPr>
            <p:ph type="body" sz="quarter" idx="11" hasCustomPrompt="1"/>
          </p:nvPr>
        </p:nvSpPr>
        <p:spPr>
          <a:xfrm>
            <a:off x="912891" y="2221606"/>
            <a:ext cx="5207255" cy="325437"/>
          </a:xfrm>
        </p:spPr>
        <p:txBody>
          <a:bodyPr>
            <a:noAutofit/>
          </a:bodyPr>
          <a:lstStyle>
            <a:lvl1pPr marL="0" indent="0">
              <a:buNone/>
              <a:defRPr sz="200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Manager Title</a:t>
            </a:r>
          </a:p>
        </p:txBody>
      </p:sp>
      <p:sp>
        <p:nvSpPr>
          <p:cNvPr id="12" name="Text Placeholder 3"/>
          <p:cNvSpPr>
            <a:spLocks noGrp="1"/>
          </p:cNvSpPr>
          <p:nvPr>
            <p:ph type="body" sz="half" idx="10" hasCustomPrompt="1"/>
          </p:nvPr>
        </p:nvSpPr>
        <p:spPr>
          <a:xfrm>
            <a:off x="912369" y="2702503"/>
            <a:ext cx="5207776"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itle 1"/>
          <p:cNvSpPr>
            <a:spLocks noGrp="1"/>
          </p:cNvSpPr>
          <p:nvPr>
            <p:ph type="title" hasCustomPrompt="1"/>
          </p:nvPr>
        </p:nvSpPr>
        <p:spPr>
          <a:xfrm>
            <a:off x="912369" y="1721542"/>
            <a:ext cx="5207776" cy="500064"/>
          </a:xfrm>
        </p:spPr>
        <p:txBody>
          <a:bodyPr anchor="t">
            <a:normAutofit/>
          </a:bodyPr>
          <a:lstStyle>
            <a:lvl1pPr>
              <a:defRPr sz="3000" b="1">
                <a:latin typeface="+mn-lt"/>
              </a:defRPr>
            </a:lvl1pPr>
          </a:lstStyle>
          <a:p>
            <a:pPr lvl="0"/>
            <a:r>
              <a:rPr lang="en-US" dirty="0"/>
              <a:t>Name</a:t>
            </a:r>
          </a:p>
        </p:txBody>
      </p:sp>
    </p:spTree>
    <p:extLst>
      <p:ext uri="{BB962C8B-B14F-4D97-AF65-F5344CB8AC3E}">
        <p14:creationId xmlns:p14="http://schemas.microsoft.com/office/powerpoint/2010/main" val="4816497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am Slide 1">
    <p:spTree>
      <p:nvGrpSpPr>
        <p:cNvPr id="1" name=""/>
        <p:cNvGrpSpPr/>
        <p:nvPr/>
      </p:nvGrpSpPr>
      <p:grpSpPr>
        <a:xfrm>
          <a:off x="0" y="0"/>
          <a:ext cx="0" cy="0"/>
          <a:chOff x="0" y="0"/>
          <a:chExt cx="0" cy="0"/>
        </a:xfrm>
      </p:grpSpPr>
      <p:cxnSp>
        <p:nvCxnSpPr>
          <p:cNvPr id="7" name="Straight Connector 6"/>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7" name="Picture Placeholder 15"/>
          <p:cNvSpPr>
            <a:spLocks noGrp="1"/>
          </p:cNvSpPr>
          <p:nvPr>
            <p:ph type="pic" sz="quarter" idx="23"/>
          </p:nvPr>
        </p:nvSpPr>
        <p:spPr>
          <a:xfrm>
            <a:off x="4612828" y="1787643"/>
            <a:ext cx="2887133" cy="2174875"/>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9" name="Picture Placeholder 15"/>
          <p:cNvSpPr>
            <a:spLocks noGrp="1"/>
          </p:cNvSpPr>
          <p:nvPr>
            <p:ph type="pic" sz="quarter" idx="24"/>
          </p:nvPr>
        </p:nvSpPr>
        <p:spPr>
          <a:xfrm>
            <a:off x="1065695" y="1787643"/>
            <a:ext cx="2887133" cy="2174875"/>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20" name="Picture Placeholder 15"/>
          <p:cNvSpPr>
            <a:spLocks noGrp="1"/>
          </p:cNvSpPr>
          <p:nvPr>
            <p:ph type="pic" sz="quarter" idx="22"/>
          </p:nvPr>
        </p:nvSpPr>
        <p:spPr>
          <a:xfrm>
            <a:off x="8163680" y="1787643"/>
            <a:ext cx="2887133" cy="2174875"/>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23" name="Text Placeholder 21"/>
          <p:cNvSpPr>
            <a:spLocks noGrp="1"/>
          </p:cNvSpPr>
          <p:nvPr>
            <p:ph type="body" sz="quarter" idx="25" hasCustomPrompt="1"/>
          </p:nvPr>
        </p:nvSpPr>
        <p:spPr>
          <a:xfrm>
            <a:off x="1065519" y="4369066"/>
            <a:ext cx="2887308"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4" name="Text Placeholder 21"/>
          <p:cNvSpPr>
            <a:spLocks noGrp="1"/>
          </p:cNvSpPr>
          <p:nvPr>
            <p:ph type="body" sz="quarter" idx="26" hasCustomPrompt="1"/>
          </p:nvPr>
        </p:nvSpPr>
        <p:spPr>
          <a:xfrm>
            <a:off x="4612830" y="4366079"/>
            <a:ext cx="2887132"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5" name="Text Placeholder 21"/>
          <p:cNvSpPr>
            <a:spLocks noGrp="1"/>
          </p:cNvSpPr>
          <p:nvPr>
            <p:ph type="body" sz="quarter" idx="27" hasCustomPrompt="1"/>
          </p:nvPr>
        </p:nvSpPr>
        <p:spPr>
          <a:xfrm>
            <a:off x="8163506" y="4358568"/>
            <a:ext cx="2887132" cy="349454"/>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7" name="Text Placeholder 21"/>
          <p:cNvSpPr>
            <a:spLocks noGrp="1"/>
          </p:cNvSpPr>
          <p:nvPr>
            <p:ph type="body" sz="quarter" idx="29" hasCustomPrompt="1"/>
          </p:nvPr>
        </p:nvSpPr>
        <p:spPr>
          <a:xfrm>
            <a:off x="4612654" y="4704753"/>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8" name="Text Placeholder 21"/>
          <p:cNvSpPr>
            <a:spLocks noGrp="1"/>
          </p:cNvSpPr>
          <p:nvPr>
            <p:ph type="body" sz="quarter" idx="30" hasCustomPrompt="1"/>
          </p:nvPr>
        </p:nvSpPr>
        <p:spPr>
          <a:xfrm>
            <a:off x="1065519" y="4712068"/>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9" name="Text Placeholder 21"/>
          <p:cNvSpPr>
            <a:spLocks noGrp="1"/>
          </p:cNvSpPr>
          <p:nvPr>
            <p:ph type="body" sz="quarter" idx="31" hasCustomPrompt="1"/>
          </p:nvPr>
        </p:nvSpPr>
        <p:spPr>
          <a:xfrm>
            <a:off x="8163506" y="4715116"/>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3" hasCustomPrompt="1"/>
          </p:nvPr>
        </p:nvSpPr>
        <p:spPr>
          <a:xfrm>
            <a:off x="4612653" y="5047754"/>
            <a:ext cx="2887308" cy="1015312"/>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2" name="Text Placeholder 21"/>
          <p:cNvSpPr>
            <a:spLocks noGrp="1"/>
          </p:cNvSpPr>
          <p:nvPr>
            <p:ph type="body" sz="quarter" idx="32" hasCustomPrompt="1"/>
          </p:nvPr>
        </p:nvSpPr>
        <p:spPr>
          <a:xfrm>
            <a:off x="1065518" y="5055070"/>
            <a:ext cx="2887308" cy="1007997"/>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3" name="Text Placeholder 21"/>
          <p:cNvSpPr>
            <a:spLocks noGrp="1"/>
          </p:cNvSpPr>
          <p:nvPr>
            <p:ph type="body" sz="quarter" idx="34" hasCustomPrompt="1"/>
          </p:nvPr>
        </p:nvSpPr>
        <p:spPr>
          <a:xfrm>
            <a:off x="8163417" y="5055934"/>
            <a:ext cx="2887308" cy="1007133"/>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8" name="Title 1"/>
          <p:cNvSpPr>
            <a:spLocks noGrp="1"/>
          </p:cNvSpPr>
          <p:nvPr>
            <p:ph type="title" hasCustomPrompt="1"/>
          </p:nvPr>
        </p:nvSpPr>
        <p:spPr>
          <a:xfrm>
            <a:off x="0" y="673974"/>
            <a:ext cx="12192000" cy="482030"/>
          </a:xfrm>
        </p:spPr>
        <p:txBody>
          <a:bodyPr>
            <a:normAutofit/>
          </a:bodyPr>
          <a:lstStyle>
            <a:lvl1pPr algn="ctr">
              <a:defRPr sz="2700"/>
            </a:lvl1pPr>
          </a:lstStyle>
          <a:p>
            <a:pPr lvl="0"/>
            <a:r>
              <a:rPr lang="en-US" dirty="0"/>
              <a:t>Team Slide 1</a:t>
            </a:r>
          </a:p>
        </p:txBody>
      </p:sp>
      <p:sp>
        <p:nvSpPr>
          <p:cNvPr id="22" name="TextBox 21">
            <a:extLst>
              <a:ext uri="{FF2B5EF4-FFF2-40B4-BE49-F238E27FC236}">
                <a16:creationId xmlns:a16="http://schemas.microsoft.com/office/drawing/2014/main" id="{827F46E1-8AF0-4357-B984-84307D75A34B}"/>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17852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am Slide 2">
    <p:spTree>
      <p:nvGrpSpPr>
        <p:cNvPr id="1" name=""/>
        <p:cNvGrpSpPr/>
        <p:nvPr/>
      </p:nvGrpSpPr>
      <p:grpSpPr>
        <a:xfrm>
          <a:off x="0" y="0"/>
          <a:ext cx="0" cy="0"/>
          <a:chOff x="0" y="0"/>
          <a:chExt cx="0" cy="0"/>
        </a:xfrm>
      </p:grpSpPr>
      <p:cxnSp>
        <p:nvCxnSpPr>
          <p:cNvPr id="11" name="Straight Connector 10"/>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4" name="Text Placeholder 21"/>
          <p:cNvSpPr>
            <a:spLocks noGrp="1"/>
          </p:cNvSpPr>
          <p:nvPr>
            <p:ph type="body" sz="quarter" idx="25" hasCustomPrompt="1"/>
          </p:nvPr>
        </p:nvSpPr>
        <p:spPr>
          <a:xfrm>
            <a:off x="475" y="4569092"/>
            <a:ext cx="3028501" cy="342999"/>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8" name="Text Placeholder 21"/>
          <p:cNvSpPr>
            <a:spLocks noGrp="1"/>
          </p:cNvSpPr>
          <p:nvPr>
            <p:ph type="body" sz="quarter" idx="30" hasCustomPrompt="1"/>
          </p:nvPr>
        </p:nvSpPr>
        <p:spPr>
          <a:xfrm>
            <a:off x="475" y="4919407"/>
            <a:ext cx="3028501" cy="36494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2" hasCustomPrompt="1"/>
          </p:nvPr>
        </p:nvSpPr>
        <p:spPr>
          <a:xfrm>
            <a:off x="474" y="5291672"/>
            <a:ext cx="3028503" cy="994230"/>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4" name="Picture Placeholder 15"/>
          <p:cNvSpPr>
            <a:spLocks noGrp="1"/>
          </p:cNvSpPr>
          <p:nvPr>
            <p:ph type="pic" sz="quarter" idx="23"/>
          </p:nvPr>
        </p:nvSpPr>
        <p:spPr>
          <a:xfrm>
            <a:off x="3034370" y="1838842"/>
            <a:ext cx="3002037" cy="2325903"/>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35" name="Picture Placeholder 15"/>
          <p:cNvSpPr>
            <a:spLocks noGrp="1"/>
          </p:cNvSpPr>
          <p:nvPr>
            <p:ph type="pic" sz="quarter" idx="24"/>
          </p:nvPr>
        </p:nvSpPr>
        <p:spPr>
          <a:xfrm>
            <a:off x="2744" y="1838842"/>
            <a:ext cx="3026233" cy="2325903"/>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36" name="Picture Placeholder 15"/>
          <p:cNvSpPr>
            <a:spLocks noGrp="1"/>
          </p:cNvSpPr>
          <p:nvPr>
            <p:ph type="pic" sz="quarter" idx="22"/>
          </p:nvPr>
        </p:nvSpPr>
        <p:spPr>
          <a:xfrm>
            <a:off x="6038673" y="1838842"/>
            <a:ext cx="3048641" cy="2325903"/>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37" name="Picture Placeholder 15"/>
          <p:cNvSpPr>
            <a:spLocks noGrp="1"/>
          </p:cNvSpPr>
          <p:nvPr>
            <p:ph type="pic" sz="quarter" idx="35"/>
          </p:nvPr>
        </p:nvSpPr>
        <p:spPr>
          <a:xfrm>
            <a:off x="9097067" y="1838842"/>
            <a:ext cx="3094932" cy="2325903"/>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38" name="Text Placeholder 21"/>
          <p:cNvSpPr>
            <a:spLocks noGrp="1"/>
          </p:cNvSpPr>
          <p:nvPr>
            <p:ph type="body" sz="quarter" idx="36" hasCustomPrompt="1"/>
          </p:nvPr>
        </p:nvSpPr>
        <p:spPr>
          <a:xfrm>
            <a:off x="3038730" y="4569092"/>
            <a:ext cx="3007431" cy="343002"/>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39" name="Text Placeholder 21"/>
          <p:cNvSpPr>
            <a:spLocks noGrp="1"/>
          </p:cNvSpPr>
          <p:nvPr>
            <p:ph type="body" sz="quarter" idx="37" hasCustomPrompt="1"/>
          </p:nvPr>
        </p:nvSpPr>
        <p:spPr>
          <a:xfrm>
            <a:off x="3038730" y="4919406"/>
            <a:ext cx="3007431" cy="372266"/>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0" name="Text Placeholder 21"/>
          <p:cNvSpPr>
            <a:spLocks noGrp="1"/>
          </p:cNvSpPr>
          <p:nvPr>
            <p:ph type="body" sz="quarter" idx="38" hasCustomPrompt="1"/>
          </p:nvPr>
        </p:nvSpPr>
        <p:spPr>
          <a:xfrm>
            <a:off x="3038731" y="5298984"/>
            <a:ext cx="3007429" cy="986918"/>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1" name="Text Placeholder 21"/>
          <p:cNvSpPr>
            <a:spLocks noGrp="1"/>
          </p:cNvSpPr>
          <p:nvPr>
            <p:ph type="body" sz="quarter" idx="39" hasCustomPrompt="1"/>
          </p:nvPr>
        </p:nvSpPr>
        <p:spPr>
          <a:xfrm>
            <a:off x="6055913" y="4569092"/>
            <a:ext cx="3076667"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2" name="Text Placeholder 21"/>
          <p:cNvSpPr>
            <a:spLocks noGrp="1"/>
          </p:cNvSpPr>
          <p:nvPr>
            <p:ph type="body" sz="quarter" idx="40" hasCustomPrompt="1"/>
          </p:nvPr>
        </p:nvSpPr>
        <p:spPr>
          <a:xfrm>
            <a:off x="6055915" y="4919408"/>
            <a:ext cx="3076667"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3" name="Text Placeholder 21"/>
          <p:cNvSpPr>
            <a:spLocks noGrp="1"/>
          </p:cNvSpPr>
          <p:nvPr>
            <p:ph type="body" sz="quarter" idx="41" hasCustomPrompt="1"/>
          </p:nvPr>
        </p:nvSpPr>
        <p:spPr>
          <a:xfrm>
            <a:off x="6055913" y="5296217"/>
            <a:ext cx="3076668" cy="994235"/>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4" name="Text Placeholder 21"/>
          <p:cNvSpPr>
            <a:spLocks noGrp="1"/>
          </p:cNvSpPr>
          <p:nvPr>
            <p:ph type="body" sz="quarter" idx="42" hasCustomPrompt="1"/>
          </p:nvPr>
        </p:nvSpPr>
        <p:spPr>
          <a:xfrm>
            <a:off x="9136063" y="4569091"/>
            <a:ext cx="3055936"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5" name="Text Placeholder 21"/>
          <p:cNvSpPr>
            <a:spLocks noGrp="1"/>
          </p:cNvSpPr>
          <p:nvPr>
            <p:ph type="body" sz="quarter" idx="43" hasCustomPrompt="1"/>
          </p:nvPr>
        </p:nvSpPr>
        <p:spPr>
          <a:xfrm>
            <a:off x="9136064" y="4919408"/>
            <a:ext cx="3055937"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6" name="Text Placeholder 21"/>
          <p:cNvSpPr>
            <a:spLocks noGrp="1"/>
          </p:cNvSpPr>
          <p:nvPr>
            <p:ph type="body" sz="quarter" idx="44" hasCustomPrompt="1"/>
          </p:nvPr>
        </p:nvSpPr>
        <p:spPr>
          <a:xfrm>
            <a:off x="9136064" y="5298980"/>
            <a:ext cx="3055937" cy="986923"/>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2" name="Title 1"/>
          <p:cNvSpPr>
            <a:spLocks noGrp="1"/>
          </p:cNvSpPr>
          <p:nvPr>
            <p:ph type="title" hasCustomPrompt="1"/>
          </p:nvPr>
        </p:nvSpPr>
        <p:spPr>
          <a:xfrm>
            <a:off x="-1" y="658850"/>
            <a:ext cx="12182247" cy="497153"/>
          </a:xfrm>
        </p:spPr>
        <p:txBody>
          <a:bodyPr anchor="t">
            <a:normAutofit/>
          </a:bodyPr>
          <a:lstStyle>
            <a:lvl1pPr algn="ctr">
              <a:defRPr sz="2700"/>
            </a:lvl1pPr>
          </a:lstStyle>
          <a:p>
            <a:pPr lvl="0"/>
            <a:r>
              <a:rPr lang="en-US" dirty="0"/>
              <a:t>Team Slide 2</a:t>
            </a:r>
          </a:p>
        </p:txBody>
      </p:sp>
      <p:sp>
        <p:nvSpPr>
          <p:cNvPr id="23" name="TextBox 22">
            <a:extLst>
              <a:ext uri="{FF2B5EF4-FFF2-40B4-BE49-F238E27FC236}">
                <a16:creationId xmlns:a16="http://schemas.microsoft.com/office/drawing/2014/main" id="{258BBCBF-AAEB-4DD8-AF35-B372B0008675}"/>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81325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epartment of Health">
    <p:spTree>
      <p:nvGrpSpPr>
        <p:cNvPr id="1" name=""/>
        <p:cNvGrpSpPr/>
        <p:nvPr/>
      </p:nvGrpSpPr>
      <p:grpSpPr>
        <a:xfrm>
          <a:off x="0" y="0"/>
          <a:ext cx="0" cy="0"/>
          <a:chOff x="0" y="0"/>
          <a:chExt cx="0" cy="0"/>
        </a:xfrm>
      </p:grpSpPr>
      <p:cxnSp>
        <p:nvCxnSpPr>
          <p:cNvPr id="11" name="Straight Connector 10"/>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9235" y="4507928"/>
            <a:ext cx="12201236" cy="2161877"/>
            <a:chOff x="-9235" y="4393628"/>
            <a:chExt cx="12201236" cy="2161877"/>
          </a:xfrm>
        </p:grpSpPr>
        <p:sp>
          <p:nvSpPr>
            <p:cNvPr id="50" name="TextBox 49"/>
            <p:cNvSpPr txBox="1"/>
            <p:nvPr userDrawn="1"/>
          </p:nvSpPr>
          <p:spPr>
            <a:xfrm>
              <a:off x="-9235" y="4393628"/>
              <a:ext cx="3066237" cy="2034403"/>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800" b="1" kern="1200" dirty="0">
                  <a:solidFill>
                    <a:schemeClr val="tx1"/>
                  </a:solidFill>
                  <a:latin typeface="+mn-lt"/>
                  <a:ea typeface="+mn-ea"/>
                  <a:cs typeface="+mn-cs"/>
                </a:rPr>
                <a:t>Disease 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800" b="1" kern="1200" dirty="0">
                  <a:solidFill>
                    <a:schemeClr val="tx1"/>
                  </a:solidFill>
                  <a:latin typeface="+mn-lt"/>
                  <a:ea typeface="+mn-ea"/>
                  <a:cs typeface="+mn-cs"/>
                </a:rPr>
                <a:t>&amp; Health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800" b="0" i="1" kern="1200" dirty="0">
                  <a:solidFill>
                    <a:srgbClr val="349D96"/>
                  </a:solidFill>
                  <a:latin typeface="+mn-lt"/>
                  <a:ea typeface="+mn-ea"/>
                  <a:cs typeface="+mn-cs"/>
                </a:rPr>
                <a:t>Initiatives</a:t>
              </a:r>
            </a:p>
            <a:p>
              <a:pPr marL="0" marR="0" lvl="0" indent="0" algn="ctr" defTabSz="914400" rtl="0" eaLnBrk="1" fontAlgn="auto" latinLnBrk="0" hangingPunct="1">
                <a:lnSpc>
                  <a:spcPct val="90000"/>
                </a:lnSpc>
                <a:spcBef>
                  <a:spcPts val="600"/>
                </a:spcBef>
                <a:spcAft>
                  <a:spcPts val="0"/>
                </a:spcAft>
                <a:buClr>
                  <a:srgbClr val="57B6AF"/>
                </a:buClr>
                <a:buSzTx/>
                <a:buFont typeface="Arial" panose="020B0604020202020204" pitchFamily="34" charset="0"/>
                <a:buNone/>
                <a:tabLst/>
                <a:defRPr/>
              </a:pPr>
              <a:r>
                <a:rPr lang="en-US" sz="1600" b="0" i="0" kern="1200" dirty="0">
                  <a:solidFill>
                    <a:schemeClr val="tx1"/>
                  </a:solidFill>
                  <a:latin typeface="+mn-lt"/>
                  <a:ea typeface="+mn-ea"/>
                  <a:cs typeface="+mn-cs"/>
                </a:rPr>
                <a:t>Measles</a:t>
              </a:r>
              <a:r>
                <a:rPr lang="en-US" sz="1600" b="0" i="0" kern="1200" baseline="0" dirty="0">
                  <a:solidFill>
                    <a:schemeClr val="tx1"/>
                  </a:solidFill>
                  <a:latin typeface="+mn-lt"/>
                  <a:ea typeface="+mn-ea"/>
                  <a:cs typeface="+mn-cs"/>
                </a:rPr>
                <a:t> </a:t>
              </a:r>
              <a:r>
                <a:rPr lang="en-US" sz="1600" b="0" i="0" kern="1200" dirty="0">
                  <a:solidFill>
                    <a:schemeClr val="tx1"/>
                  </a:solidFill>
                  <a:latin typeface="+mn-lt"/>
                  <a:ea typeface="+mn-ea"/>
                  <a:cs typeface="+mn-cs"/>
                </a:rPr>
                <a:t>Control</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err="1">
                  <a:solidFill>
                    <a:schemeClr val="tx1"/>
                  </a:solidFill>
                  <a:latin typeface="+mn-lt"/>
                  <a:ea typeface="+mn-ea"/>
                  <a:cs typeface="+mn-cs"/>
                </a:rPr>
                <a:t>EndAIDS</a:t>
              </a:r>
              <a:endParaRPr lang="en-US" sz="1600" b="0" i="0" kern="1200" dirty="0">
                <a:solidFill>
                  <a:schemeClr val="tx1"/>
                </a:solidFill>
                <a:latin typeface="+mn-lt"/>
                <a:ea typeface="+mn-ea"/>
                <a:cs typeface="+mn-cs"/>
              </a:endParaRP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Vital Statistics</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(E. coli, mumps, etc.)</a:t>
              </a:r>
            </a:p>
          </p:txBody>
        </p:sp>
        <p:sp>
          <p:nvSpPr>
            <p:cNvPr id="51" name="TextBox 50"/>
            <p:cNvSpPr txBox="1"/>
            <p:nvPr userDrawn="1"/>
          </p:nvSpPr>
          <p:spPr>
            <a:xfrm>
              <a:off x="6055110" y="4393629"/>
              <a:ext cx="3070684"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Community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Tobacco 21</a:t>
              </a:r>
            </a:p>
            <a:p>
              <a:pPr marL="0" marR="0" lvl="0" indent="0" algn="ctr" defTabSz="914400" rtl="0" eaLnBrk="1" fontAlgn="auto" latinLnBrk="0" hangingPunct="1">
                <a:lnSpc>
                  <a:spcPct val="100000"/>
                </a:lnSpc>
                <a:spcBef>
                  <a:spcPts val="300"/>
                </a:spcBef>
                <a:spcAft>
                  <a:spcPts val="0"/>
                </a:spcAft>
                <a:buClrTx/>
                <a:buSzTx/>
                <a:buFontTx/>
                <a:buNone/>
                <a:tabLst/>
                <a:defRPr/>
              </a:pPr>
              <a:r>
                <a:rPr lang="en-US" sz="1600" b="0" i="0" kern="1200" dirty="0">
                  <a:solidFill>
                    <a:schemeClr val="tx1"/>
                  </a:solidFill>
                  <a:latin typeface="+mn-lt"/>
                  <a:ea typeface="+mn-ea"/>
                  <a:cs typeface="+mn-cs"/>
                </a:rPr>
                <a:t>Immunization Rates</a:t>
              </a:r>
            </a:p>
            <a:p>
              <a:pPr marL="0" algn="ctr" defTabSz="914400" rtl="0" eaLnBrk="1" latinLnBrk="0" hangingPunct="1">
                <a:spcBef>
                  <a:spcPts val="300"/>
                </a:spcBef>
              </a:pPr>
              <a:r>
                <a:rPr lang="en-US" sz="1600" b="0" i="0" kern="1200" dirty="0">
                  <a:solidFill>
                    <a:schemeClr val="tx1"/>
                  </a:solidFill>
                  <a:latin typeface="+mn-lt"/>
                  <a:ea typeface="+mn-ea"/>
                  <a:cs typeface="+mn-cs"/>
                </a:rPr>
                <a:t>Family Planning (Title X)</a:t>
              </a:r>
            </a:p>
            <a:p>
              <a:pPr marL="0" algn="ctr" defTabSz="914400" rtl="0" eaLnBrk="1" latinLnBrk="0" hangingPunct="1">
                <a:spcBef>
                  <a:spcPts val="300"/>
                </a:spcBef>
              </a:pPr>
              <a:r>
                <a:rPr lang="en-US" sz="1600" b="0" i="0" kern="1200" dirty="0">
                  <a:solidFill>
                    <a:schemeClr val="tx1"/>
                  </a:solidFill>
                  <a:latin typeface="+mn-lt"/>
                  <a:ea typeface="+mn-ea"/>
                  <a:cs typeface="+mn-cs"/>
                </a:rPr>
                <a:t>Marijuana Prevention</a:t>
              </a:r>
            </a:p>
          </p:txBody>
        </p:sp>
        <p:sp>
          <p:nvSpPr>
            <p:cNvPr id="52" name="TextBox 51"/>
            <p:cNvSpPr txBox="1"/>
            <p:nvPr userDrawn="1"/>
          </p:nvSpPr>
          <p:spPr>
            <a:xfrm>
              <a:off x="3057003" y="4393629"/>
              <a:ext cx="2998107" cy="18374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Public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algn="ctr">
                <a:spcBef>
                  <a:spcPts val="600"/>
                </a:spcBef>
              </a:pPr>
              <a:r>
                <a:rPr lang="en-US" sz="1600" b="0" i="0" kern="1200" dirty="0">
                  <a:solidFill>
                    <a:schemeClr val="tx1"/>
                  </a:solidFill>
                  <a:latin typeface="+mn-lt"/>
                  <a:ea typeface="+mn-ea"/>
                  <a:cs typeface="+mn-cs"/>
                </a:rPr>
                <a:t>Puget</a:t>
              </a:r>
              <a:r>
                <a:rPr lang="en-US" sz="1600" b="0" i="0" kern="1200" baseline="0" dirty="0">
                  <a:solidFill>
                    <a:schemeClr val="tx1"/>
                  </a:solidFill>
                  <a:latin typeface="+mn-lt"/>
                  <a:ea typeface="+mn-ea"/>
                  <a:cs typeface="+mn-cs"/>
                </a:rPr>
                <a:t> Sound Cleanup</a:t>
              </a:r>
              <a:endParaRPr lang="en-US" sz="1600" b="0" i="0" kern="1200" dirty="0">
                <a:solidFill>
                  <a:schemeClr val="tx1"/>
                </a:solidFill>
                <a:latin typeface="+mn-lt"/>
                <a:ea typeface="+mn-ea"/>
                <a:cs typeface="+mn-cs"/>
              </a:endParaRPr>
            </a:p>
            <a:p>
              <a:pPr algn="ctr">
                <a:spcBef>
                  <a:spcPts val="300"/>
                </a:spcBef>
              </a:pPr>
              <a:r>
                <a:rPr lang="en-US" sz="1600" b="0" i="0" kern="1200" dirty="0">
                  <a:solidFill>
                    <a:schemeClr val="tx1"/>
                  </a:solidFill>
                  <a:latin typeface="+mn-lt"/>
                  <a:ea typeface="+mn-ea"/>
                  <a:cs typeface="+mn-cs"/>
                </a:rPr>
                <a:t> PFAS</a:t>
              </a:r>
            </a:p>
            <a:p>
              <a:pPr algn="ctr">
                <a:spcBef>
                  <a:spcPts val="300"/>
                </a:spcBef>
              </a:pPr>
              <a:r>
                <a:rPr lang="en-US" sz="1600" b="0" i="0" kern="1200" dirty="0">
                  <a:solidFill>
                    <a:schemeClr val="tx1"/>
                  </a:solidFill>
                  <a:latin typeface="+mn-lt"/>
                  <a:ea typeface="+mn-ea"/>
                  <a:cs typeface="+mn-cs"/>
                </a:rPr>
                <a:t> Pesticide Exposures</a:t>
              </a:r>
            </a:p>
          </p:txBody>
        </p:sp>
        <p:sp>
          <p:nvSpPr>
            <p:cNvPr id="53" name="TextBox 52"/>
            <p:cNvSpPr txBox="1"/>
            <p:nvPr userDrawn="1"/>
          </p:nvSpPr>
          <p:spPr>
            <a:xfrm>
              <a:off x="9125794" y="4394914"/>
              <a:ext cx="3066207"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Quality Assurance</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Opioids</a:t>
              </a:r>
            </a:p>
            <a:p>
              <a:pPr marL="0" algn="ctr" defTabSz="914400" rtl="0" eaLnBrk="1" latinLnBrk="0" hangingPunct="1">
                <a:spcBef>
                  <a:spcPts val="300"/>
                </a:spcBef>
              </a:pPr>
              <a:r>
                <a:rPr lang="en-US" sz="1600" b="0" i="0" kern="1200" dirty="0">
                  <a:solidFill>
                    <a:schemeClr val="tx1"/>
                  </a:solidFill>
                  <a:latin typeface="+mn-lt"/>
                  <a:ea typeface="+mn-ea"/>
                  <a:cs typeface="+mn-cs"/>
                </a:rPr>
                <a:t>Behavioral Health Integration </a:t>
              </a:r>
            </a:p>
            <a:p>
              <a:pPr marL="0" algn="ctr" defTabSz="914400" rtl="0" eaLnBrk="1" latinLnBrk="0" hangingPunct="1">
                <a:spcBef>
                  <a:spcPts val="300"/>
                </a:spcBef>
              </a:pPr>
              <a:r>
                <a:rPr lang="en-US" sz="1600" b="0" i="0" kern="1200" dirty="0">
                  <a:solidFill>
                    <a:schemeClr val="tx1"/>
                  </a:solidFill>
                  <a:latin typeface="+mn-lt"/>
                  <a:ea typeface="+mn-ea"/>
                  <a:cs typeface="+mn-cs"/>
                </a:rPr>
                <a:t>Certificate of Need</a:t>
              </a:r>
            </a:p>
            <a:p>
              <a:pPr marL="0" algn="ctr" defTabSz="914400" rtl="0" eaLnBrk="1" latinLnBrk="0" hangingPunct="1">
                <a:spcBef>
                  <a:spcPts val="300"/>
                </a:spcBef>
              </a:pPr>
              <a:r>
                <a:rPr lang="en-US" sz="1600" b="0" i="0" kern="1200" dirty="0">
                  <a:solidFill>
                    <a:schemeClr val="tx1"/>
                  </a:solidFill>
                  <a:latin typeface="+mn-lt"/>
                  <a:ea typeface="+mn-ea"/>
                  <a:cs typeface="+mn-cs"/>
                </a:rPr>
                <a:t> Health Professions</a:t>
              </a:r>
            </a:p>
          </p:txBody>
        </p:sp>
      </p:grpSp>
      <p:grpSp>
        <p:nvGrpSpPr>
          <p:cNvPr id="3" name="Group 2"/>
          <p:cNvGrpSpPr/>
          <p:nvPr/>
        </p:nvGrpSpPr>
        <p:grpSpPr>
          <a:xfrm>
            <a:off x="0" y="1559462"/>
            <a:ext cx="12192001" cy="2805561"/>
            <a:chOff x="0" y="1388012"/>
            <a:chExt cx="12192001" cy="2805561"/>
          </a:xfrm>
        </p:grpSpPr>
        <p:pic>
          <p:nvPicPr>
            <p:cNvPr id="2" name="Pictur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5431"/>
            <a:stretch/>
          </p:blipFill>
          <p:spPr>
            <a:xfrm>
              <a:off x="3057003" y="1388012"/>
              <a:ext cx="2998107" cy="2805561"/>
            </a:xfrm>
            <a:prstGeom prst="rect">
              <a:avLst/>
            </a:prstGeom>
          </p:spPr>
        </p:pic>
        <p:pic>
          <p:nvPicPr>
            <p:cNvPr id="30" name="Picture 16"/>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055110" y="1388012"/>
              <a:ext cx="3070684" cy="278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1"/>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0" y="1388015"/>
              <a:ext cx="3057003" cy="2783658"/>
            </a:xfrm>
            <a:prstGeom prst="rect">
              <a:avLst/>
            </a:prstGeom>
            <a:effectLst/>
          </p:spPr>
        </p:pic>
        <p:pic>
          <p:nvPicPr>
            <p:cNvPr id="12" name="Picture 11"/>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9125794" y="1388012"/>
              <a:ext cx="3066207" cy="2783659"/>
            </a:xfrm>
            <a:prstGeom prst="rect">
              <a:avLst/>
            </a:prstGeom>
            <a:effectLst/>
          </p:spPr>
        </p:pic>
      </p:grpSp>
      <p:sp>
        <p:nvSpPr>
          <p:cNvPr id="13" name="Title 1"/>
          <p:cNvSpPr>
            <a:spLocks noGrp="1"/>
          </p:cNvSpPr>
          <p:nvPr>
            <p:ph type="title" hasCustomPrompt="1"/>
          </p:nvPr>
        </p:nvSpPr>
        <p:spPr>
          <a:xfrm>
            <a:off x="-9236" y="671965"/>
            <a:ext cx="12192000" cy="494092"/>
          </a:xfrm>
        </p:spPr>
        <p:txBody>
          <a:bodyPr anchor="t">
            <a:noAutofit/>
          </a:bodyPr>
          <a:lstStyle>
            <a:lvl1pPr>
              <a:defRPr lang="en-US" sz="2700" kern="1200" baseline="0" dirty="0">
                <a:solidFill>
                  <a:schemeClr val="tx1"/>
                </a:solidFill>
                <a:latin typeface="Century Gothic" panose="020B0502020202020204" pitchFamily="34" charset="0"/>
              </a:defRPr>
            </a:lvl1pPr>
          </a:lstStyle>
          <a:p>
            <a:pPr lvl="0" algn="ctr"/>
            <a:r>
              <a:rPr lang="en-US" sz="3000" kern="1200" baseline="0" dirty="0">
                <a:solidFill>
                  <a:schemeClr val="tx1"/>
                </a:solidFill>
                <a:latin typeface="Century Gothic" panose="020B0502020202020204" pitchFamily="34" charset="0"/>
                <a:ea typeface="+mn-ea"/>
                <a:cs typeface="+mn-cs"/>
              </a:rPr>
              <a:t>Department of Health</a:t>
            </a:r>
          </a:p>
        </p:txBody>
      </p:sp>
      <p:grpSp>
        <p:nvGrpSpPr>
          <p:cNvPr id="14" name="Group 13">
            <a:extLst>
              <a:ext uri="{FF2B5EF4-FFF2-40B4-BE49-F238E27FC236}">
                <a16:creationId xmlns:a16="http://schemas.microsoft.com/office/drawing/2014/main" id="{54D47E7F-7965-435A-96DB-F0EC403A8331}"/>
              </a:ext>
            </a:extLst>
          </p:cNvPr>
          <p:cNvGrpSpPr/>
          <p:nvPr userDrawn="1"/>
        </p:nvGrpSpPr>
        <p:grpSpPr>
          <a:xfrm>
            <a:off x="-9235" y="4507928"/>
            <a:ext cx="12201236" cy="2161877"/>
            <a:chOff x="-9235" y="4393628"/>
            <a:chExt cx="12201236" cy="2161877"/>
          </a:xfrm>
        </p:grpSpPr>
        <p:sp>
          <p:nvSpPr>
            <p:cNvPr id="15" name="TextBox 14">
              <a:extLst>
                <a:ext uri="{FF2B5EF4-FFF2-40B4-BE49-F238E27FC236}">
                  <a16:creationId xmlns:a16="http://schemas.microsoft.com/office/drawing/2014/main" id="{987BCCD1-C821-4CF5-B039-CE3AE5081821}"/>
                </a:ext>
              </a:extLst>
            </p:cNvPr>
            <p:cNvSpPr txBox="1"/>
            <p:nvPr userDrawn="1"/>
          </p:nvSpPr>
          <p:spPr>
            <a:xfrm>
              <a:off x="-9235" y="4393628"/>
              <a:ext cx="3066237" cy="2034403"/>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800" b="1" kern="1200" dirty="0">
                  <a:solidFill>
                    <a:schemeClr val="tx1"/>
                  </a:solidFill>
                  <a:latin typeface="+mn-lt"/>
                  <a:ea typeface="+mn-ea"/>
                  <a:cs typeface="+mn-cs"/>
                </a:rPr>
                <a:t>Disease 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800" b="1" kern="1200" dirty="0">
                  <a:solidFill>
                    <a:schemeClr val="tx1"/>
                  </a:solidFill>
                  <a:latin typeface="+mn-lt"/>
                  <a:ea typeface="+mn-ea"/>
                  <a:cs typeface="+mn-cs"/>
                </a:rPr>
                <a:t>&amp; Health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800" b="0" i="1" kern="1200" dirty="0">
                  <a:solidFill>
                    <a:srgbClr val="349D96"/>
                  </a:solidFill>
                  <a:latin typeface="+mn-lt"/>
                  <a:ea typeface="+mn-ea"/>
                  <a:cs typeface="+mn-cs"/>
                </a:rPr>
                <a:t>Initiatives</a:t>
              </a:r>
            </a:p>
            <a:p>
              <a:pPr marL="0" marR="0" lvl="0" indent="0" algn="ctr" defTabSz="914400" rtl="0" eaLnBrk="1" fontAlgn="auto" latinLnBrk="0" hangingPunct="1">
                <a:lnSpc>
                  <a:spcPct val="90000"/>
                </a:lnSpc>
                <a:spcBef>
                  <a:spcPts val="600"/>
                </a:spcBef>
                <a:spcAft>
                  <a:spcPts val="0"/>
                </a:spcAft>
                <a:buClr>
                  <a:srgbClr val="57B6AF"/>
                </a:buClr>
                <a:buSzTx/>
                <a:buFont typeface="Arial" panose="020B0604020202020204" pitchFamily="34" charset="0"/>
                <a:buNone/>
                <a:tabLst/>
                <a:defRPr/>
              </a:pPr>
              <a:r>
                <a:rPr lang="en-US" sz="1600" b="0" i="0" kern="1200" dirty="0">
                  <a:solidFill>
                    <a:schemeClr val="tx1"/>
                  </a:solidFill>
                  <a:latin typeface="+mn-lt"/>
                  <a:ea typeface="+mn-ea"/>
                  <a:cs typeface="+mn-cs"/>
                </a:rPr>
                <a:t>Measles</a:t>
              </a:r>
              <a:r>
                <a:rPr lang="en-US" sz="1600" b="0" i="0" kern="1200" baseline="0" dirty="0">
                  <a:solidFill>
                    <a:schemeClr val="tx1"/>
                  </a:solidFill>
                  <a:latin typeface="+mn-lt"/>
                  <a:ea typeface="+mn-ea"/>
                  <a:cs typeface="+mn-cs"/>
                </a:rPr>
                <a:t> </a:t>
              </a:r>
              <a:r>
                <a:rPr lang="en-US" sz="1600" b="0" i="0" kern="1200" dirty="0">
                  <a:solidFill>
                    <a:schemeClr val="tx1"/>
                  </a:solidFill>
                  <a:latin typeface="+mn-lt"/>
                  <a:ea typeface="+mn-ea"/>
                  <a:cs typeface="+mn-cs"/>
                </a:rPr>
                <a:t>Control</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EndAIDS</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Vital Statistics</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(E. coli, mumps, etc.)</a:t>
              </a:r>
            </a:p>
          </p:txBody>
        </p:sp>
        <p:sp>
          <p:nvSpPr>
            <p:cNvPr id="16" name="TextBox 15">
              <a:extLst>
                <a:ext uri="{FF2B5EF4-FFF2-40B4-BE49-F238E27FC236}">
                  <a16:creationId xmlns:a16="http://schemas.microsoft.com/office/drawing/2014/main" id="{59569E1F-FDFF-4DF9-8C35-19E2F44B8AB2}"/>
                </a:ext>
              </a:extLst>
            </p:cNvPr>
            <p:cNvSpPr txBox="1"/>
            <p:nvPr userDrawn="1"/>
          </p:nvSpPr>
          <p:spPr>
            <a:xfrm>
              <a:off x="6055110" y="4393629"/>
              <a:ext cx="3070684"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Community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Tobacco 21</a:t>
              </a:r>
            </a:p>
            <a:p>
              <a:pPr marL="0" marR="0" lvl="0" indent="0" algn="ctr" defTabSz="914400" rtl="0" eaLnBrk="1" fontAlgn="auto" latinLnBrk="0" hangingPunct="1">
                <a:lnSpc>
                  <a:spcPct val="100000"/>
                </a:lnSpc>
                <a:spcBef>
                  <a:spcPts val="300"/>
                </a:spcBef>
                <a:spcAft>
                  <a:spcPts val="0"/>
                </a:spcAft>
                <a:buClrTx/>
                <a:buSzTx/>
                <a:buFontTx/>
                <a:buNone/>
                <a:tabLst/>
                <a:defRPr/>
              </a:pPr>
              <a:r>
                <a:rPr lang="en-US" sz="1600" b="0" i="0" kern="1200" dirty="0">
                  <a:solidFill>
                    <a:schemeClr val="tx1"/>
                  </a:solidFill>
                  <a:latin typeface="+mn-lt"/>
                  <a:ea typeface="+mn-ea"/>
                  <a:cs typeface="+mn-cs"/>
                </a:rPr>
                <a:t>Immunization Rates</a:t>
              </a:r>
            </a:p>
            <a:p>
              <a:pPr marL="0" algn="ctr" defTabSz="914400" rtl="0" eaLnBrk="1" latinLnBrk="0" hangingPunct="1">
                <a:spcBef>
                  <a:spcPts val="300"/>
                </a:spcBef>
              </a:pPr>
              <a:r>
                <a:rPr lang="en-US" sz="1600" b="0" i="0" kern="1200" dirty="0">
                  <a:solidFill>
                    <a:schemeClr val="tx1"/>
                  </a:solidFill>
                  <a:latin typeface="+mn-lt"/>
                  <a:ea typeface="+mn-ea"/>
                  <a:cs typeface="+mn-cs"/>
                </a:rPr>
                <a:t>Family Planning (Title X)</a:t>
              </a:r>
            </a:p>
            <a:p>
              <a:pPr marL="0" algn="ctr" defTabSz="914400" rtl="0" eaLnBrk="1" latinLnBrk="0" hangingPunct="1">
                <a:spcBef>
                  <a:spcPts val="300"/>
                </a:spcBef>
              </a:pPr>
              <a:r>
                <a:rPr lang="en-US" sz="1600" b="0" i="0" kern="1200" dirty="0">
                  <a:solidFill>
                    <a:schemeClr val="tx1"/>
                  </a:solidFill>
                  <a:latin typeface="+mn-lt"/>
                  <a:ea typeface="+mn-ea"/>
                  <a:cs typeface="+mn-cs"/>
                </a:rPr>
                <a:t>Marijuana Prevention</a:t>
              </a:r>
            </a:p>
          </p:txBody>
        </p:sp>
        <p:sp>
          <p:nvSpPr>
            <p:cNvPr id="17" name="TextBox 16">
              <a:extLst>
                <a:ext uri="{FF2B5EF4-FFF2-40B4-BE49-F238E27FC236}">
                  <a16:creationId xmlns:a16="http://schemas.microsoft.com/office/drawing/2014/main" id="{18DF0535-371E-43AC-86E4-EAA410DA1A4E}"/>
                </a:ext>
              </a:extLst>
            </p:cNvPr>
            <p:cNvSpPr txBox="1"/>
            <p:nvPr userDrawn="1"/>
          </p:nvSpPr>
          <p:spPr>
            <a:xfrm>
              <a:off x="3057003" y="4393629"/>
              <a:ext cx="2998107" cy="18374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Public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algn="ctr">
                <a:spcBef>
                  <a:spcPts val="600"/>
                </a:spcBef>
              </a:pPr>
              <a:r>
                <a:rPr lang="en-US" sz="1600" b="0" i="0" kern="1200" dirty="0">
                  <a:solidFill>
                    <a:schemeClr val="tx1"/>
                  </a:solidFill>
                  <a:latin typeface="+mn-lt"/>
                  <a:ea typeface="+mn-ea"/>
                  <a:cs typeface="+mn-cs"/>
                </a:rPr>
                <a:t>Puget</a:t>
              </a:r>
              <a:r>
                <a:rPr lang="en-US" sz="1600" b="0" i="0" kern="1200" baseline="0" dirty="0">
                  <a:solidFill>
                    <a:schemeClr val="tx1"/>
                  </a:solidFill>
                  <a:latin typeface="+mn-lt"/>
                  <a:ea typeface="+mn-ea"/>
                  <a:cs typeface="+mn-cs"/>
                </a:rPr>
                <a:t> Sound Cleanup</a:t>
              </a:r>
              <a:endParaRPr lang="en-US" sz="1600" b="0" i="0" kern="1200" dirty="0">
                <a:solidFill>
                  <a:schemeClr val="tx1"/>
                </a:solidFill>
                <a:latin typeface="+mn-lt"/>
                <a:ea typeface="+mn-ea"/>
                <a:cs typeface="+mn-cs"/>
              </a:endParaRPr>
            </a:p>
            <a:p>
              <a:pPr algn="ctr">
                <a:spcBef>
                  <a:spcPts val="300"/>
                </a:spcBef>
              </a:pPr>
              <a:r>
                <a:rPr lang="en-US" sz="1600" b="0" i="0" kern="1200" dirty="0">
                  <a:solidFill>
                    <a:schemeClr val="tx1"/>
                  </a:solidFill>
                  <a:latin typeface="+mn-lt"/>
                  <a:ea typeface="+mn-ea"/>
                  <a:cs typeface="+mn-cs"/>
                </a:rPr>
                <a:t> PFAS</a:t>
              </a:r>
            </a:p>
            <a:p>
              <a:pPr algn="ctr">
                <a:spcBef>
                  <a:spcPts val="300"/>
                </a:spcBef>
              </a:pPr>
              <a:r>
                <a:rPr lang="en-US" sz="1600" b="0" i="0" kern="1200" dirty="0">
                  <a:solidFill>
                    <a:schemeClr val="tx1"/>
                  </a:solidFill>
                  <a:latin typeface="+mn-lt"/>
                  <a:ea typeface="+mn-ea"/>
                  <a:cs typeface="+mn-cs"/>
                </a:rPr>
                <a:t> Pesticide Exposures</a:t>
              </a:r>
            </a:p>
          </p:txBody>
        </p:sp>
        <p:sp>
          <p:nvSpPr>
            <p:cNvPr id="18" name="TextBox 17">
              <a:extLst>
                <a:ext uri="{FF2B5EF4-FFF2-40B4-BE49-F238E27FC236}">
                  <a16:creationId xmlns:a16="http://schemas.microsoft.com/office/drawing/2014/main" id="{CD3E9EAC-CEF9-462A-B0A1-318A080D078E}"/>
                </a:ext>
              </a:extLst>
            </p:cNvPr>
            <p:cNvSpPr txBox="1"/>
            <p:nvPr userDrawn="1"/>
          </p:nvSpPr>
          <p:spPr>
            <a:xfrm>
              <a:off x="9125794" y="4394914"/>
              <a:ext cx="3066207"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Quality Assurance</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Opioids</a:t>
              </a:r>
            </a:p>
            <a:p>
              <a:pPr marL="0" algn="ctr" defTabSz="914400" rtl="0" eaLnBrk="1" latinLnBrk="0" hangingPunct="1">
                <a:spcBef>
                  <a:spcPts val="300"/>
                </a:spcBef>
              </a:pPr>
              <a:r>
                <a:rPr lang="en-US" sz="1600" b="0" i="0" kern="1200" dirty="0">
                  <a:solidFill>
                    <a:schemeClr val="tx1"/>
                  </a:solidFill>
                  <a:latin typeface="+mn-lt"/>
                  <a:ea typeface="+mn-ea"/>
                  <a:cs typeface="+mn-cs"/>
                </a:rPr>
                <a:t>Behavioral Health Integration </a:t>
              </a:r>
            </a:p>
            <a:p>
              <a:pPr marL="0" algn="ctr" defTabSz="914400" rtl="0" eaLnBrk="1" latinLnBrk="0" hangingPunct="1">
                <a:spcBef>
                  <a:spcPts val="300"/>
                </a:spcBef>
              </a:pPr>
              <a:r>
                <a:rPr lang="en-US" sz="1600" b="0" i="0" kern="1200" dirty="0">
                  <a:solidFill>
                    <a:schemeClr val="tx1"/>
                  </a:solidFill>
                  <a:latin typeface="+mn-lt"/>
                  <a:ea typeface="+mn-ea"/>
                  <a:cs typeface="+mn-cs"/>
                </a:rPr>
                <a:t>Certificate of Need</a:t>
              </a:r>
            </a:p>
            <a:p>
              <a:pPr marL="0" algn="ctr" defTabSz="914400" rtl="0" eaLnBrk="1" latinLnBrk="0" hangingPunct="1">
                <a:spcBef>
                  <a:spcPts val="300"/>
                </a:spcBef>
              </a:pPr>
              <a:r>
                <a:rPr lang="en-US" sz="1600" b="0" i="0" kern="1200" dirty="0">
                  <a:solidFill>
                    <a:schemeClr val="tx1"/>
                  </a:solidFill>
                  <a:latin typeface="+mn-lt"/>
                  <a:ea typeface="+mn-ea"/>
                  <a:cs typeface="+mn-cs"/>
                </a:rPr>
                <a:t> Health Professions</a:t>
              </a:r>
            </a:p>
          </p:txBody>
        </p:sp>
      </p:grpSp>
      <p:grpSp>
        <p:nvGrpSpPr>
          <p:cNvPr id="19" name="Group 18">
            <a:extLst>
              <a:ext uri="{FF2B5EF4-FFF2-40B4-BE49-F238E27FC236}">
                <a16:creationId xmlns:a16="http://schemas.microsoft.com/office/drawing/2014/main" id="{4AC70D1F-17D6-4AD8-84AF-8BE4AED07D42}"/>
              </a:ext>
            </a:extLst>
          </p:cNvPr>
          <p:cNvGrpSpPr/>
          <p:nvPr userDrawn="1"/>
        </p:nvGrpSpPr>
        <p:grpSpPr>
          <a:xfrm>
            <a:off x="0" y="1559462"/>
            <a:ext cx="12192001" cy="2805561"/>
            <a:chOff x="0" y="1388012"/>
            <a:chExt cx="12192001" cy="2805561"/>
          </a:xfrm>
        </p:grpSpPr>
        <p:pic>
          <p:nvPicPr>
            <p:cNvPr id="20" name="Picture 19">
              <a:extLst>
                <a:ext uri="{FF2B5EF4-FFF2-40B4-BE49-F238E27FC236}">
                  <a16:creationId xmlns:a16="http://schemas.microsoft.com/office/drawing/2014/main" id="{D5EBCA06-61F8-4136-936D-DD0AE72F17E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5431"/>
            <a:stretch/>
          </p:blipFill>
          <p:spPr>
            <a:xfrm>
              <a:off x="3057003" y="1388012"/>
              <a:ext cx="2998107" cy="2805561"/>
            </a:xfrm>
            <a:prstGeom prst="rect">
              <a:avLst/>
            </a:prstGeom>
          </p:spPr>
        </p:pic>
        <p:pic>
          <p:nvPicPr>
            <p:cNvPr id="21" name="Picture 16">
              <a:extLst>
                <a:ext uri="{FF2B5EF4-FFF2-40B4-BE49-F238E27FC236}">
                  <a16:creationId xmlns:a16="http://schemas.microsoft.com/office/drawing/2014/main" id="{DCDBE946-95E6-4078-8921-D2AF2DF756B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055110" y="1388012"/>
              <a:ext cx="3070684" cy="278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1">
              <a:extLst>
                <a:ext uri="{FF2B5EF4-FFF2-40B4-BE49-F238E27FC236}">
                  <a16:creationId xmlns:a16="http://schemas.microsoft.com/office/drawing/2014/main" id="{7E4A01CF-A7FA-44A8-B926-58933E1D289F}"/>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0" y="1388015"/>
              <a:ext cx="3057003" cy="2783658"/>
            </a:xfrm>
            <a:prstGeom prst="rect">
              <a:avLst/>
            </a:prstGeom>
            <a:effectLst/>
          </p:spPr>
        </p:pic>
        <p:pic>
          <p:nvPicPr>
            <p:cNvPr id="23" name="Picture 22">
              <a:extLst>
                <a:ext uri="{FF2B5EF4-FFF2-40B4-BE49-F238E27FC236}">
                  <a16:creationId xmlns:a16="http://schemas.microsoft.com/office/drawing/2014/main" id="{6536B0F9-17FC-4902-9A20-C6CC568BF425}"/>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9125794" y="1388012"/>
              <a:ext cx="3066207" cy="2783659"/>
            </a:xfrm>
            <a:prstGeom prst="rect">
              <a:avLst/>
            </a:prstGeom>
            <a:effectLst/>
          </p:spPr>
        </p:pic>
      </p:grpSp>
    </p:spTree>
    <p:extLst>
      <p:ext uri="{BB962C8B-B14F-4D97-AF65-F5344CB8AC3E}">
        <p14:creationId xmlns:p14="http://schemas.microsoft.com/office/powerpoint/2010/main" val="1661945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Web Screensho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0" name="Text Placeholder 2"/>
          <p:cNvSpPr>
            <a:spLocks noGrp="1"/>
          </p:cNvSpPr>
          <p:nvPr>
            <p:ph type="body" sz="quarter" idx="11" hasCustomPrompt="1"/>
          </p:nvPr>
        </p:nvSpPr>
        <p:spPr>
          <a:xfrm>
            <a:off x="912371" y="2638651"/>
            <a:ext cx="4168236"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912370" y="3691263"/>
            <a:ext cx="4168237"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3" name="Picture Placeholder 14"/>
          <p:cNvSpPr>
            <a:spLocks noGrp="1"/>
          </p:cNvSpPr>
          <p:nvPr>
            <p:ph type="pic" sz="quarter" idx="12"/>
          </p:nvPr>
        </p:nvSpPr>
        <p:spPr>
          <a:xfrm>
            <a:off x="5626101" y="1876424"/>
            <a:ext cx="5219700" cy="2905125"/>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14" name="TextBox 13"/>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912371" y="1643611"/>
            <a:ext cx="4168237" cy="852471"/>
          </a:xfrm>
        </p:spPr>
        <p:txBody>
          <a:bodyPr anchor="t">
            <a:normAutofit/>
          </a:bodyPr>
          <a:lstStyle>
            <a:lvl1pPr>
              <a:defRPr sz="2700"/>
            </a:lvl1pPr>
          </a:lstStyle>
          <a:p>
            <a:pPr lvl="0"/>
            <a:r>
              <a:rPr lang="en-US" dirty="0"/>
              <a:t>Web Presence Screenshot</a:t>
            </a:r>
          </a:p>
        </p:txBody>
      </p:sp>
      <p:pic>
        <p:nvPicPr>
          <p:cNvPr id="9" name="Picture 8">
            <a:extLst>
              <a:ext uri="{FF2B5EF4-FFF2-40B4-BE49-F238E27FC236}">
                <a16:creationId xmlns:a16="http://schemas.microsoft.com/office/drawing/2014/main" id="{A16F1154-7126-477A-B67A-E227FB29B90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8914C172-8F1B-4109-A400-7499ACAC472B}"/>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988167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Web Address">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4" name="Text Placeholder 2"/>
          <p:cNvSpPr>
            <a:spLocks noGrp="1"/>
          </p:cNvSpPr>
          <p:nvPr>
            <p:ph type="body" sz="quarter" idx="12" hasCustomPrompt="1"/>
          </p:nvPr>
        </p:nvSpPr>
        <p:spPr>
          <a:xfrm>
            <a:off x="5651501" y="2833688"/>
            <a:ext cx="5168900" cy="557212"/>
          </a:xfrm>
        </p:spPr>
        <p:txBody>
          <a:bodyPr>
            <a:noAutofit/>
          </a:bodyPr>
          <a:lstStyle>
            <a:lvl1pPr marL="0" indent="0" algn="ctr">
              <a:buNone/>
              <a:defRPr sz="27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10" name="Text Placeholder 2"/>
          <p:cNvSpPr>
            <a:spLocks noGrp="1"/>
          </p:cNvSpPr>
          <p:nvPr>
            <p:ph type="body" sz="quarter" idx="11" hasCustomPrompt="1"/>
          </p:nvPr>
        </p:nvSpPr>
        <p:spPr>
          <a:xfrm>
            <a:off x="912371" y="2638651"/>
            <a:ext cx="4168236"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912370" y="3691263"/>
            <a:ext cx="4168237"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extBox 7"/>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901965" y="1643611"/>
            <a:ext cx="4178643" cy="852471"/>
          </a:xfrm>
        </p:spPr>
        <p:txBody>
          <a:bodyPr anchor="t">
            <a:normAutofit/>
          </a:bodyPr>
          <a:lstStyle>
            <a:lvl1pPr>
              <a:defRPr sz="2700"/>
            </a:lvl1pPr>
          </a:lstStyle>
          <a:p>
            <a:pPr lvl="0"/>
            <a:r>
              <a:rPr lang="en-US" dirty="0"/>
              <a:t>Web Presence Address</a:t>
            </a:r>
          </a:p>
        </p:txBody>
      </p:sp>
      <p:pic>
        <p:nvPicPr>
          <p:cNvPr id="9" name="Picture 8">
            <a:extLst>
              <a:ext uri="{FF2B5EF4-FFF2-40B4-BE49-F238E27FC236}">
                <a16:creationId xmlns:a16="http://schemas.microsoft.com/office/drawing/2014/main" id="{3EEA1F1B-09F8-42EA-8C92-2965BA0E4CF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2D7DA980-B9DF-4325-B7D9-0712E9215686}"/>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0989461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iPad for Large Screen Shots">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0240" y="457200"/>
            <a:ext cx="9131520" cy="5714216"/>
          </a:xfrm>
          <a:prstGeom prst="rect">
            <a:avLst/>
          </a:prstGeom>
        </p:spPr>
      </p:pic>
      <p:sp>
        <p:nvSpPr>
          <p:cNvPr id="6" name="TextBox 5"/>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5" name="Picture Placeholder 14"/>
          <p:cNvSpPr>
            <a:spLocks noGrp="1"/>
          </p:cNvSpPr>
          <p:nvPr>
            <p:ph type="pic" sz="quarter" idx="12"/>
          </p:nvPr>
        </p:nvSpPr>
        <p:spPr>
          <a:xfrm>
            <a:off x="2552700" y="780658"/>
            <a:ext cx="7162800" cy="504864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pic>
        <p:nvPicPr>
          <p:cNvPr id="7" name="Picture 6">
            <a:extLst>
              <a:ext uri="{FF2B5EF4-FFF2-40B4-BE49-F238E27FC236}">
                <a16:creationId xmlns:a16="http://schemas.microsoft.com/office/drawing/2014/main" id="{EDACDF9F-4D82-4C36-BCEA-A132E56DA5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0240" y="457200"/>
            <a:ext cx="9131520" cy="5714216"/>
          </a:xfrm>
          <a:prstGeom prst="rect">
            <a:avLst/>
          </a:prstGeom>
        </p:spPr>
      </p:pic>
      <p:sp>
        <p:nvSpPr>
          <p:cNvPr id="8" name="TextBox 7">
            <a:extLst>
              <a:ext uri="{FF2B5EF4-FFF2-40B4-BE49-F238E27FC236}">
                <a16:creationId xmlns:a16="http://schemas.microsoft.com/office/drawing/2014/main" id="{5C2E81BD-FA28-4230-BEFB-4FCE9F78E444}"/>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4809144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Mobile Screenshot">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1312421" y="2295751"/>
            <a:ext cx="516457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1312419" y="3348363"/>
            <a:ext cx="516458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
        <p:nvSpPr>
          <p:cNvPr id="11" name="TextBox 10"/>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1312419" y="1300709"/>
            <a:ext cx="5164581" cy="869681"/>
          </a:xfrm>
        </p:spPr>
        <p:txBody>
          <a:bodyPr anchor="t">
            <a:normAutofit/>
          </a:bodyPr>
          <a:lstStyle>
            <a:lvl1pPr>
              <a:defRPr sz="2700"/>
            </a:lvl1pPr>
          </a:lstStyle>
          <a:p>
            <a:pPr lvl="0"/>
            <a:r>
              <a:rPr lang="en-US" dirty="0"/>
              <a:t>Mobile Presence Screenshot</a:t>
            </a:r>
          </a:p>
        </p:txBody>
      </p:sp>
      <p:pic>
        <p:nvPicPr>
          <p:cNvPr id="7" name="Picture 6">
            <a:extLst>
              <a:ext uri="{FF2B5EF4-FFF2-40B4-BE49-F238E27FC236}">
                <a16:creationId xmlns:a16="http://schemas.microsoft.com/office/drawing/2014/main" id="{651DA58E-0983-48AF-90CD-EBA233C03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
        <p:nvSpPr>
          <p:cNvPr id="9" name="TextBox 8">
            <a:extLst>
              <a:ext uri="{FF2B5EF4-FFF2-40B4-BE49-F238E27FC236}">
                <a16:creationId xmlns:a16="http://schemas.microsoft.com/office/drawing/2014/main" id="{B74005A5-D791-4812-AE07-C861AA588433}"/>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57390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Mobile Address">
    <p:spTree>
      <p:nvGrpSpPr>
        <p:cNvPr id="1" name=""/>
        <p:cNvGrpSpPr/>
        <p:nvPr/>
      </p:nvGrpSpPr>
      <p:grpSpPr>
        <a:xfrm>
          <a:off x="0" y="0"/>
          <a:ext cx="0" cy="0"/>
          <a:chOff x="0" y="0"/>
          <a:chExt cx="0" cy="0"/>
        </a:xfrm>
      </p:grpSpPr>
      <p:sp>
        <p:nvSpPr>
          <p:cNvPr id="11" name="TextBox 10"/>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ext Placeholder 2"/>
          <p:cNvSpPr>
            <a:spLocks noGrp="1"/>
          </p:cNvSpPr>
          <p:nvPr>
            <p:ph type="body" sz="quarter" idx="14" hasCustomPrompt="1"/>
          </p:nvPr>
        </p:nvSpPr>
        <p:spPr>
          <a:xfrm>
            <a:off x="1312421" y="2295751"/>
            <a:ext cx="516457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3" name="Text Placeholder 3"/>
          <p:cNvSpPr>
            <a:spLocks noGrp="1"/>
          </p:cNvSpPr>
          <p:nvPr>
            <p:ph type="body" sz="half" idx="15" hasCustomPrompt="1"/>
          </p:nvPr>
        </p:nvSpPr>
        <p:spPr>
          <a:xfrm>
            <a:off x="1312419" y="3348363"/>
            <a:ext cx="516458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
        <p:nvSpPr>
          <p:cNvPr id="15" name="Title 1"/>
          <p:cNvSpPr>
            <a:spLocks noGrp="1"/>
          </p:cNvSpPr>
          <p:nvPr>
            <p:ph type="title" hasCustomPrompt="1"/>
          </p:nvPr>
        </p:nvSpPr>
        <p:spPr>
          <a:xfrm>
            <a:off x="1312419" y="1300709"/>
            <a:ext cx="5164581" cy="869681"/>
          </a:xfrm>
        </p:spPr>
        <p:txBody>
          <a:bodyPr anchor="t">
            <a:normAutofit/>
          </a:bodyPr>
          <a:lstStyle>
            <a:lvl1pPr>
              <a:defRPr sz="2700"/>
            </a:lvl1pPr>
          </a:lstStyle>
          <a:p>
            <a:pPr lvl="0"/>
            <a:r>
              <a:rPr lang="en-US" dirty="0"/>
              <a:t>Mobile Presence Address</a:t>
            </a:r>
          </a:p>
        </p:txBody>
      </p:sp>
      <p:sp>
        <p:nvSpPr>
          <p:cNvPr id="9" name="Text Placeholder 2"/>
          <p:cNvSpPr>
            <a:spLocks noGrp="1"/>
          </p:cNvSpPr>
          <p:nvPr>
            <p:ph type="body" sz="quarter" idx="16" hasCustomPrompt="1"/>
          </p:nvPr>
        </p:nvSpPr>
        <p:spPr>
          <a:xfrm>
            <a:off x="7600949" y="3264479"/>
            <a:ext cx="2554411" cy="374072"/>
          </a:xfrm>
        </p:spPr>
        <p:txBody>
          <a:bodyPr>
            <a:normAutofit/>
          </a:bodyPr>
          <a:lstStyle>
            <a:lvl1pPr marL="0" indent="0" algn="ctr">
              <a:lnSpc>
                <a:spcPct val="100000"/>
              </a:lnSpc>
              <a:spcBef>
                <a:spcPts val="0"/>
              </a:spcBef>
              <a:buNone/>
              <a:defRPr sz="18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8" name="TextBox 7">
            <a:extLst>
              <a:ext uri="{FF2B5EF4-FFF2-40B4-BE49-F238E27FC236}">
                <a16:creationId xmlns:a16="http://schemas.microsoft.com/office/drawing/2014/main" id="{3F93CE7A-931A-4BE6-9142-D19C00B4D16C}"/>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pic>
        <p:nvPicPr>
          <p:cNvPr id="10" name="Picture 9">
            <a:extLst>
              <a:ext uri="{FF2B5EF4-FFF2-40B4-BE49-F238E27FC236}">
                <a16:creationId xmlns:a16="http://schemas.microsoft.com/office/drawing/2014/main" id="{8AC8614C-71CE-4E27-B62F-2C8FD593E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Tree>
    <p:extLst>
      <p:ext uri="{BB962C8B-B14F-4D97-AF65-F5344CB8AC3E}">
        <p14:creationId xmlns:p14="http://schemas.microsoft.com/office/powerpoint/2010/main" val="2632960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estions Slide">
    <p:spTree>
      <p:nvGrpSpPr>
        <p:cNvPr id="1" name=""/>
        <p:cNvGrpSpPr/>
        <p:nvPr/>
      </p:nvGrpSpPr>
      <p:grpSpPr>
        <a:xfrm>
          <a:off x="0" y="0"/>
          <a:ext cx="0" cy="0"/>
          <a:chOff x="0" y="0"/>
          <a:chExt cx="0" cy="0"/>
        </a:xfrm>
      </p:grpSpPr>
      <p:cxnSp>
        <p:nvCxnSpPr>
          <p:cNvPr id="6" name="Straight Connector 5"/>
          <p:cNvCxnSpPr/>
          <p:nvPr/>
        </p:nvCxnSpPr>
        <p:spPr>
          <a:xfrm flipV="1">
            <a:off x="5763752" y="3549372"/>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hasCustomPrompt="1"/>
          </p:nvPr>
        </p:nvSpPr>
        <p:spPr>
          <a:xfrm>
            <a:off x="-11901" y="2971335"/>
            <a:ext cx="12221524" cy="467387"/>
          </a:xfrm>
        </p:spPr>
        <p:txBody>
          <a:bodyPr anchor="t">
            <a:noAutofit/>
          </a:bodyPr>
          <a:lstStyle>
            <a:lvl1pPr algn="ctr">
              <a:defRPr sz="3000"/>
            </a:lvl1pPr>
          </a:lstStyle>
          <a:p>
            <a:pPr lvl="0"/>
            <a:r>
              <a:rPr lang="en-US" dirty="0"/>
              <a:t>Questions?</a:t>
            </a:r>
          </a:p>
        </p:txBody>
      </p:sp>
      <p:cxnSp>
        <p:nvCxnSpPr>
          <p:cNvPr id="4" name="Straight Connector 3">
            <a:extLst>
              <a:ext uri="{FF2B5EF4-FFF2-40B4-BE49-F238E27FC236}">
                <a16:creationId xmlns:a16="http://schemas.microsoft.com/office/drawing/2014/main" id="{C7B087FE-D755-4EF9-9AB6-35F06E13A27B}"/>
              </a:ext>
            </a:extLst>
          </p:cNvPr>
          <p:cNvCxnSpPr/>
          <p:nvPr userDrawn="1"/>
        </p:nvCxnSpPr>
        <p:spPr>
          <a:xfrm flipV="1">
            <a:off x="5763752" y="3549372"/>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329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act Slide 1">
    <p:spTree>
      <p:nvGrpSpPr>
        <p:cNvPr id="1" name=""/>
        <p:cNvGrpSpPr/>
        <p:nvPr/>
      </p:nvGrpSpPr>
      <p:grpSpPr>
        <a:xfrm>
          <a:off x="0" y="0"/>
          <a:ext cx="0" cy="0"/>
          <a:chOff x="0" y="0"/>
          <a:chExt cx="0" cy="0"/>
        </a:xfrm>
      </p:grpSpPr>
      <p:cxnSp>
        <p:nvCxnSpPr>
          <p:cNvPr id="42" name="Straight Connector 41"/>
          <p:cNvCxnSpPr/>
          <p:nvPr/>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6" name="Text Placeholder 24"/>
          <p:cNvSpPr>
            <a:spLocks noGrp="1"/>
          </p:cNvSpPr>
          <p:nvPr>
            <p:ph type="body" sz="quarter" idx="18" hasCustomPrompt="1"/>
          </p:nvPr>
        </p:nvSpPr>
        <p:spPr>
          <a:xfrm>
            <a:off x="4455880" y="4739420"/>
            <a:ext cx="329776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9" name="Text Placeholder 27"/>
          <p:cNvSpPr>
            <a:spLocks noGrp="1"/>
          </p:cNvSpPr>
          <p:nvPr>
            <p:ph type="body" sz="quarter" idx="20" hasCustomPrompt="1"/>
          </p:nvPr>
        </p:nvSpPr>
        <p:spPr>
          <a:xfrm>
            <a:off x="4455880" y="5067436"/>
            <a:ext cx="3297765" cy="374650"/>
          </a:xfrm>
        </p:spPr>
        <p:txBody>
          <a:bodyPr/>
          <a:lstStyle>
            <a:lvl1pPr marL="0" indent="0" algn="ctr">
              <a:buNone/>
              <a:defRPr sz="2000">
                <a:solidFill>
                  <a:schemeClr val="tx1"/>
                </a:solidFill>
                <a:latin typeface="+mn-lt"/>
              </a:defRPr>
            </a:lvl1pPr>
          </a:lstStyle>
          <a:p>
            <a:pPr lvl="0"/>
            <a:r>
              <a:rPr lang="en-US" dirty="0"/>
              <a:t>Program</a:t>
            </a:r>
          </a:p>
        </p:txBody>
      </p:sp>
      <p:sp>
        <p:nvSpPr>
          <p:cNvPr id="35" name="Text Placeholder 21"/>
          <p:cNvSpPr>
            <a:spLocks noGrp="1"/>
          </p:cNvSpPr>
          <p:nvPr>
            <p:ph type="body" sz="quarter" idx="16" hasCustomPrompt="1"/>
          </p:nvPr>
        </p:nvSpPr>
        <p:spPr>
          <a:xfrm>
            <a:off x="4455880" y="4313395"/>
            <a:ext cx="329776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36" name="Picture Placeholder 19"/>
          <p:cNvSpPr>
            <a:spLocks noGrp="1"/>
          </p:cNvSpPr>
          <p:nvPr>
            <p:ph type="pic" sz="quarter" idx="14"/>
          </p:nvPr>
        </p:nvSpPr>
        <p:spPr>
          <a:xfrm>
            <a:off x="4455881" y="1554491"/>
            <a:ext cx="3297767" cy="2487612"/>
          </a:xfrm>
        </p:spPr>
        <p:txBody>
          <a:bodyPr/>
          <a:lstStyle>
            <a:lvl1pPr marL="0" indent="0">
              <a:buNone/>
              <a:defRPr lang="en-US" dirty="0">
                <a:solidFill>
                  <a:schemeClr val="tx1">
                    <a:lumMod val="65000"/>
                    <a:lumOff val="35000"/>
                  </a:schemeClr>
                </a:solidFill>
                <a:latin typeface="+mn-lt"/>
              </a:defRPr>
            </a:lvl1pPr>
          </a:lstStyle>
          <a:p>
            <a:r>
              <a:rPr lang="en-US"/>
              <a:t>Click icon to add picture</a:t>
            </a:r>
            <a:endParaRPr lang="en-US" dirty="0"/>
          </a:p>
        </p:txBody>
      </p:sp>
      <p:sp>
        <p:nvSpPr>
          <p:cNvPr id="55" name="Text Placeholder 2"/>
          <p:cNvSpPr>
            <a:spLocks noGrp="1"/>
          </p:cNvSpPr>
          <p:nvPr>
            <p:ph type="body" sz="quarter" idx="22" hasCustomPrompt="1"/>
          </p:nvPr>
        </p:nvSpPr>
        <p:spPr>
          <a:xfrm>
            <a:off x="0" y="5569077"/>
            <a:ext cx="12192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 name="TextBox 1"/>
          <p:cNvSpPr txBox="1"/>
          <p:nvPr/>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a:t>
            </a:r>
            <a:r>
              <a:rPr lang="en-US" sz="1400" dirty="0" err="1">
                <a:solidFill>
                  <a:schemeClr val="tx1"/>
                </a:solidFill>
                <a:latin typeface="Century Gothic" panose="020B0502020202020204" pitchFamily="34" charset="0"/>
              </a:rPr>
              <a:t>WADeptHealth</a:t>
            </a:r>
            <a:endParaRPr lang="en-US" sz="1400" dirty="0">
              <a:solidFill>
                <a:schemeClr val="tx1"/>
              </a:solidFill>
              <a:latin typeface="Century Gothic" panose="020B0502020202020204" pitchFamily="34" charset="0"/>
            </a:endParaRPr>
          </a:p>
        </p:txBody>
      </p:sp>
      <p:sp>
        <p:nvSpPr>
          <p:cNvPr id="45" name="Title 2"/>
          <p:cNvSpPr>
            <a:spLocks noGrp="1"/>
          </p:cNvSpPr>
          <p:nvPr>
            <p:ph type="title" hasCustomPrompt="1"/>
          </p:nvPr>
        </p:nvSpPr>
        <p:spPr>
          <a:xfrm>
            <a:off x="-11081" y="663993"/>
            <a:ext cx="12180916" cy="520628"/>
          </a:xfrm>
        </p:spPr>
        <p:txBody>
          <a:bodyPr>
            <a:normAutofit/>
          </a:bodyPr>
          <a:lstStyle>
            <a:lvl1pPr algn="ctr">
              <a:defRPr sz="2700"/>
            </a:lvl1pPr>
          </a:lstStyle>
          <a:p>
            <a:pPr lvl="0"/>
            <a:r>
              <a:rPr lang="en-US" dirty="0"/>
              <a:t>Contact 1</a:t>
            </a:r>
          </a:p>
        </p:txBody>
      </p:sp>
      <p:grpSp>
        <p:nvGrpSpPr>
          <p:cNvPr id="60" name="Group 59"/>
          <p:cNvGrpSpPr/>
          <p:nvPr/>
        </p:nvGrpSpPr>
        <p:grpSpPr>
          <a:xfrm>
            <a:off x="4969170" y="6034690"/>
            <a:ext cx="2220414" cy="306578"/>
            <a:chOff x="3453442" y="6023448"/>
            <a:chExt cx="2220414" cy="306578"/>
          </a:xfrm>
        </p:grpSpPr>
        <p:sp>
          <p:nvSpPr>
            <p:cNvPr id="61" name="Rounded Rectangle 60"/>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2" name="Group 61"/>
            <p:cNvGrpSpPr/>
            <p:nvPr userDrawn="1"/>
          </p:nvGrpSpPr>
          <p:grpSpPr>
            <a:xfrm>
              <a:off x="3453442" y="6023448"/>
              <a:ext cx="2220414" cy="304877"/>
              <a:chOff x="3474400" y="6042620"/>
              <a:chExt cx="2220414" cy="304877"/>
            </a:xfrm>
          </p:grpSpPr>
          <p:grpSp>
            <p:nvGrpSpPr>
              <p:cNvPr id="63" name="Group 62"/>
              <p:cNvGrpSpPr/>
              <p:nvPr userDrawn="1"/>
            </p:nvGrpSpPr>
            <p:grpSpPr>
              <a:xfrm>
                <a:off x="3474400" y="6042620"/>
                <a:ext cx="2220414" cy="304877"/>
                <a:chOff x="3474400" y="6042620"/>
                <a:chExt cx="2220414" cy="304877"/>
              </a:xfrm>
            </p:grpSpPr>
            <p:sp>
              <p:nvSpPr>
                <p:cNvPr id="65" name="Rounded Rectangle 64"/>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ounded Rectangle 65"/>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ounded Rectangle 66"/>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ounded Rectangle 67"/>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70" name="Pictur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71" name="Picture 7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72" name="Picture 7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73" name="Rounded Rectangle 7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4" name="Picture 7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64" name="Picture 6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cxnSp>
        <p:nvCxnSpPr>
          <p:cNvPr id="27" name="Straight Connector 26">
            <a:extLst>
              <a:ext uri="{FF2B5EF4-FFF2-40B4-BE49-F238E27FC236}">
                <a16:creationId xmlns:a16="http://schemas.microsoft.com/office/drawing/2014/main" id="{74C83C79-DD47-46DE-A960-8E94B4A68BB0}"/>
              </a:ext>
            </a:extLst>
          </p:cNvPr>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B0605DE-FC6F-4960-9B23-F2AF3312F50C}"/>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00976CE-95E6-4338-9C1B-364FD5D5CA4E}"/>
              </a:ext>
            </a:extLst>
          </p:cNvPr>
          <p:cNvSpPr txBox="1"/>
          <p:nvPr userDrawn="1"/>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@WADeptHealth</a:t>
            </a:r>
          </a:p>
        </p:txBody>
      </p:sp>
      <p:grpSp>
        <p:nvGrpSpPr>
          <p:cNvPr id="31" name="Group 30">
            <a:extLst>
              <a:ext uri="{FF2B5EF4-FFF2-40B4-BE49-F238E27FC236}">
                <a16:creationId xmlns:a16="http://schemas.microsoft.com/office/drawing/2014/main" id="{453EEF1A-269D-4A2A-9856-C8FDD6C72F9C}"/>
              </a:ext>
            </a:extLst>
          </p:cNvPr>
          <p:cNvGrpSpPr/>
          <p:nvPr userDrawn="1"/>
        </p:nvGrpSpPr>
        <p:grpSpPr>
          <a:xfrm>
            <a:off x="4969170" y="6034690"/>
            <a:ext cx="2220414" cy="306578"/>
            <a:chOff x="3453442" y="6023448"/>
            <a:chExt cx="2220414" cy="306578"/>
          </a:xfrm>
        </p:grpSpPr>
        <p:sp>
          <p:nvSpPr>
            <p:cNvPr id="32" name="Rounded Rectangle 60">
              <a:extLst>
                <a:ext uri="{FF2B5EF4-FFF2-40B4-BE49-F238E27FC236}">
                  <a16:creationId xmlns:a16="http://schemas.microsoft.com/office/drawing/2014/main" id="{51DA6CAE-0C11-4CCD-907D-3254B7F2D5EE}"/>
                </a:ext>
              </a:extLst>
            </p:cNvPr>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B997488B-FC8D-4C60-9C48-A334FB29CD38}"/>
                </a:ext>
              </a:extLst>
            </p:cNvPr>
            <p:cNvGrpSpPr/>
            <p:nvPr userDrawn="1"/>
          </p:nvGrpSpPr>
          <p:grpSpPr>
            <a:xfrm>
              <a:off x="3453442" y="6023448"/>
              <a:ext cx="2220414" cy="304877"/>
              <a:chOff x="3474400" y="6042620"/>
              <a:chExt cx="2220414" cy="304877"/>
            </a:xfrm>
          </p:grpSpPr>
          <p:grpSp>
            <p:nvGrpSpPr>
              <p:cNvPr id="34" name="Group 33">
                <a:extLst>
                  <a:ext uri="{FF2B5EF4-FFF2-40B4-BE49-F238E27FC236}">
                    <a16:creationId xmlns:a16="http://schemas.microsoft.com/office/drawing/2014/main" id="{A71C32BE-6702-4557-AE76-B11E03F526B5}"/>
                  </a:ext>
                </a:extLst>
              </p:cNvPr>
              <p:cNvGrpSpPr/>
              <p:nvPr userDrawn="1"/>
            </p:nvGrpSpPr>
            <p:grpSpPr>
              <a:xfrm>
                <a:off x="3474400" y="6042620"/>
                <a:ext cx="2220414" cy="304877"/>
                <a:chOff x="3474400" y="6042620"/>
                <a:chExt cx="2220414" cy="304877"/>
              </a:xfrm>
            </p:grpSpPr>
            <p:sp>
              <p:nvSpPr>
                <p:cNvPr id="38" name="Rounded Rectangle 64">
                  <a:extLst>
                    <a:ext uri="{FF2B5EF4-FFF2-40B4-BE49-F238E27FC236}">
                      <a16:creationId xmlns:a16="http://schemas.microsoft.com/office/drawing/2014/main" id="{DAE2E3A5-E6D8-4019-9195-36F00D1B95D7}"/>
                    </a:ext>
                  </a:extLst>
                </p:cNvPr>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65">
                  <a:extLst>
                    <a:ext uri="{FF2B5EF4-FFF2-40B4-BE49-F238E27FC236}">
                      <a16:creationId xmlns:a16="http://schemas.microsoft.com/office/drawing/2014/main" id="{5247D853-6811-4BE2-B774-A13E2A43EE8E}"/>
                    </a:ext>
                  </a:extLst>
                </p:cNvPr>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66">
                  <a:extLst>
                    <a:ext uri="{FF2B5EF4-FFF2-40B4-BE49-F238E27FC236}">
                      <a16:creationId xmlns:a16="http://schemas.microsoft.com/office/drawing/2014/main" id="{6EED7AB9-8DDA-4900-82C1-54D7EB3EA17D}"/>
                    </a:ext>
                  </a:extLst>
                </p:cNvPr>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ounded Rectangle 67">
                  <a:extLst>
                    <a:ext uri="{FF2B5EF4-FFF2-40B4-BE49-F238E27FC236}">
                      <a16:creationId xmlns:a16="http://schemas.microsoft.com/office/drawing/2014/main" id="{9D9A9278-559C-4279-8787-6DE3C1331080}"/>
                    </a:ext>
                  </a:extLst>
                </p:cNvPr>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a:extLst>
                    <a:ext uri="{FF2B5EF4-FFF2-40B4-BE49-F238E27FC236}">
                      <a16:creationId xmlns:a16="http://schemas.microsoft.com/office/drawing/2014/main" id="{63DDE47D-4024-407B-930C-6D2E5CB67E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44" name="Picture 43">
                  <a:extLst>
                    <a:ext uri="{FF2B5EF4-FFF2-40B4-BE49-F238E27FC236}">
                      <a16:creationId xmlns:a16="http://schemas.microsoft.com/office/drawing/2014/main" id="{1E0C74B7-FFAB-4C10-9D72-D3FBF10348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46" name="Picture 45">
                  <a:extLst>
                    <a:ext uri="{FF2B5EF4-FFF2-40B4-BE49-F238E27FC236}">
                      <a16:creationId xmlns:a16="http://schemas.microsoft.com/office/drawing/2014/main" id="{023A5ED2-248D-4F3C-9DD2-A6573BA415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47" name="Picture 46">
                  <a:extLst>
                    <a:ext uri="{FF2B5EF4-FFF2-40B4-BE49-F238E27FC236}">
                      <a16:creationId xmlns:a16="http://schemas.microsoft.com/office/drawing/2014/main" id="{1E133CC1-C89C-4DC6-A6C8-32255B5650C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48" name="Rounded Rectangle 72">
                  <a:extLst>
                    <a:ext uri="{FF2B5EF4-FFF2-40B4-BE49-F238E27FC236}">
                      <a16:creationId xmlns:a16="http://schemas.microsoft.com/office/drawing/2014/main" id="{85324104-BB0E-4A05-994E-7BCFD77DFA15}"/>
                    </a:ext>
                  </a:extLst>
                </p:cNvPr>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 name="Picture 48">
                  <a:extLst>
                    <a:ext uri="{FF2B5EF4-FFF2-40B4-BE49-F238E27FC236}">
                      <a16:creationId xmlns:a16="http://schemas.microsoft.com/office/drawing/2014/main" id="{475B7845-6498-47B4-AEF3-9BCC1F41102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37" name="Picture 36">
                <a:extLst>
                  <a:ext uri="{FF2B5EF4-FFF2-40B4-BE49-F238E27FC236}">
                    <a16:creationId xmlns:a16="http://schemas.microsoft.com/office/drawing/2014/main" id="{2D368EF0-C86B-4E42-8E94-EA7E7D3BADF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Tree>
    <p:extLst>
      <p:ext uri="{BB962C8B-B14F-4D97-AF65-F5344CB8AC3E}">
        <p14:creationId xmlns:p14="http://schemas.microsoft.com/office/powerpoint/2010/main" val="33785542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tact Slide 2">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2385486" y="4283999"/>
            <a:ext cx="331258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0127" y="4278472"/>
            <a:ext cx="3316177" cy="412750"/>
          </a:xfrm>
        </p:spPr>
        <p:txBody>
          <a:bodyPr>
            <a:normAutofit/>
          </a:bodyPr>
          <a:lstStyle>
            <a:lvl1pPr marL="0" indent="0" algn="ctr">
              <a:buNone/>
              <a:defRPr lang="en-US" sz="2200" b="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Name</a:t>
            </a:r>
          </a:p>
        </p:txBody>
      </p:sp>
      <p:sp>
        <p:nvSpPr>
          <p:cNvPr id="25" name="Text Placeholder 24"/>
          <p:cNvSpPr>
            <a:spLocks noGrp="1"/>
          </p:cNvSpPr>
          <p:nvPr>
            <p:ph type="body" sz="quarter" idx="17" hasCustomPrompt="1"/>
          </p:nvPr>
        </p:nvSpPr>
        <p:spPr>
          <a:xfrm>
            <a:off x="2385485" y="4705636"/>
            <a:ext cx="3312583"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06633" y="4700175"/>
            <a:ext cx="3316176" cy="314335"/>
          </a:xfrm>
        </p:spPr>
        <p:txBody>
          <a:bodyPr>
            <a:normAutofit/>
          </a:bodyPr>
          <a:lstStyle>
            <a:lvl1pPr marL="0" indent="0" algn="ctr">
              <a:buNone/>
              <a:defRPr lang="en-US" sz="2000" i="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Title</a:t>
            </a:r>
          </a:p>
        </p:txBody>
      </p:sp>
      <p:sp>
        <p:nvSpPr>
          <p:cNvPr id="28" name="Text Placeholder 27"/>
          <p:cNvSpPr>
            <a:spLocks noGrp="1"/>
          </p:cNvSpPr>
          <p:nvPr>
            <p:ph type="body" sz="quarter" idx="19" hasCustomPrompt="1"/>
          </p:nvPr>
        </p:nvSpPr>
        <p:spPr>
          <a:xfrm>
            <a:off x="2385485" y="5028139"/>
            <a:ext cx="3312583"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0227" y="5023461"/>
            <a:ext cx="3312583"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5" name="Straight Connector 14"/>
          <p:cNvCxnSpPr/>
          <p:nvPr/>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45" name="Picture Placeholder 17"/>
          <p:cNvSpPr>
            <a:spLocks noGrp="1"/>
          </p:cNvSpPr>
          <p:nvPr>
            <p:ph type="pic" sz="quarter" idx="13"/>
          </p:nvPr>
        </p:nvSpPr>
        <p:spPr>
          <a:xfrm>
            <a:off x="2385485" y="1564831"/>
            <a:ext cx="3312583" cy="2487612"/>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46" name="Picture Placeholder 19"/>
          <p:cNvSpPr>
            <a:spLocks noGrp="1"/>
          </p:cNvSpPr>
          <p:nvPr>
            <p:ph type="pic" sz="quarter" idx="14"/>
          </p:nvPr>
        </p:nvSpPr>
        <p:spPr>
          <a:xfrm>
            <a:off x="6506634" y="1559083"/>
            <a:ext cx="3297767" cy="2487617"/>
          </a:xfrm>
        </p:spPr>
        <p:txBody>
          <a:bodyPr/>
          <a:lstStyle>
            <a:lvl1pPr marL="0" indent="0">
              <a:buNone/>
              <a:defRPr>
                <a:solidFill>
                  <a:schemeClr val="tx1">
                    <a:lumMod val="65000"/>
                    <a:lumOff val="35000"/>
                  </a:schemeClr>
                </a:solidFill>
                <a:latin typeface="+mn-lt"/>
              </a:defRPr>
            </a:lvl1pPr>
          </a:lstStyle>
          <a:p>
            <a:r>
              <a:rPr lang="en-US"/>
              <a:t>Click icon to add picture</a:t>
            </a:r>
            <a:endParaRPr lang="en-US" dirty="0"/>
          </a:p>
        </p:txBody>
      </p:sp>
      <p:sp>
        <p:nvSpPr>
          <p:cNvPr id="47" name="Text Placeholder 2"/>
          <p:cNvSpPr>
            <a:spLocks noGrp="1"/>
          </p:cNvSpPr>
          <p:nvPr>
            <p:ph type="body" sz="quarter" idx="22" hasCustomPrompt="1"/>
          </p:nvPr>
        </p:nvSpPr>
        <p:spPr>
          <a:xfrm>
            <a:off x="0" y="5569077"/>
            <a:ext cx="12192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4" name="TextBox 23"/>
          <p:cNvSpPr txBox="1"/>
          <p:nvPr/>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a:t>
            </a:r>
            <a:r>
              <a:rPr lang="en-US" sz="1400" dirty="0" err="1">
                <a:solidFill>
                  <a:schemeClr val="tx1"/>
                </a:solidFill>
                <a:latin typeface="Century Gothic" panose="020B0502020202020204" pitchFamily="34" charset="0"/>
              </a:rPr>
              <a:t>WADeptHealth</a:t>
            </a:r>
            <a:endParaRPr lang="en-US" sz="1400" dirty="0">
              <a:solidFill>
                <a:schemeClr val="tx1"/>
              </a:solidFill>
              <a:latin typeface="Century Gothic" panose="020B0502020202020204" pitchFamily="34" charset="0"/>
            </a:endParaRPr>
          </a:p>
        </p:txBody>
      </p:sp>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1346" y="6086599"/>
            <a:ext cx="307041" cy="230281"/>
          </a:xfrm>
          <a:prstGeom prst="rect">
            <a:avLst/>
          </a:prstGeom>
        </p:spPr>
      </p:pic>
      <p:sp>
        <p:nvSpPr>
          <p:cNvPr id="2" name="Title 1"/>
          <p:cNvSpPr>
            <a:spLocks noGrp="1"/>
          </p:cNvSpPr>
          <p:nvPr>
            <p:ph type="title" hasCustomPrompt="1"/>
          </p:nvPr>
        </p:nvSpPr>
        <p:spPr>
          <a:xfrm>
            <a:off x="-11135" y="664528"/>
            <a:ext cx="12192000" cy="520093"/>
          </a:xfrm>
        </p:spPr>
        <p:txBody>
          <a:bodyPr>
            <a:normAutofit/>
          </a:bodyPr>
          <a:lstStyle>
            <a:lvl1pPr algn="ctr">
              <a:defRPr sz="2700"/>
            </a:lvl1pPr>
          </a:lstStyle>
          <a:p>
            <a:pPr lvl="0"/>
            <a:r>
              <a:rPr lang="en-US" dirty="0"/>
              <a:t>Contact 2</a:t>
            </a:r>
          </a:p>
        </p:txBody>
      </p:sp>
      <p:grpSp>
        <p:nvGrpSpPr>
          <p:cNvPr id="30" name="Group 29"/>
          <p:cNvGrpSpPr/>
          <p:nvPr/>
        </p:nvGrpSpPr>
        <p:grpSpPr>
          <a:xfrm>
            <a:off x="4969170" y="6034690"/>
            <a:ext cx="2220414" cy="306578"/>
            <a:chOff x="3453442" y="6023448"/>
            <a:chExt cx="2220414" cy="306578"/>
          </a:xfrm>
        </p:grpSpPr>
        <p:sp>
          <p:nvSpPr>
            <p:cNvPr id="31" name="Rounded Rectangle 30"/>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p:cNvGrpSpPr/>
            <p:nvPr userDrawn="1"/>
          </p:nvGrpSpPr>
          <p:grpSpPr>
            <a:xfrm>
              <a:off x="3453442" y="6023448"/>
              <a:ext cx="2220414" cy="304877"/>
              <a:chOff x="3474400" y="6042620"/>
              <a:chExt cx="2220414" cy="304877"/>
            </a:xfrm>
          </p:grpSpPr>
          <p:grpSp>
            <p:nvGrpSpPr>
              <p:cNvPr id="33" name="Group 32"/>
              <p:cNvGrpSpPr/>
              <p:nvPr userDrawn="1"/>
            </p:nvGrpSpPr>
            <p:grpSpPr>
              <a:xfrm>
                <a:off x="3474400" y="6042620"/>
                <a:ext cx="2220414" cy="304877"/>
                <a:chOff x="3474400" y="6042620"/>
                <a:chExt cx="2220414" cy="304877"/>
              </a:xfrm>
            </p:grpSpPr>
            <p:sp>
              <p:nvSpPr>
                <p:cNvPr id="35" name="Rounded Rectangle 34"/>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40" name="Picture 3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41" name="Picture 4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42" name="Picture 4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43" name="Rounded Rectangle 4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Picture 5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34" name="Picture 3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cxnSp>
        <p:nvCxnSpPr>
          <p:cNvPr id="44" name="Straight Connector 43">
            <a:extLst>
              <a:ext uri="{FF2B5EF4-FFF2-40B4-BE49-F238E27FC236}">
                <a16:creationId xmlns:a16="http://schemas.microsoft.com/office/drawing/2014/main" id="{A63503F3-D8EB-4D2A-9C40-D2BB0670F44C}"/>
              </a:ext>
            </a:extLst>
          </p:cNvPr>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DC94499-1AF0-4A6B-A9A3-ECCF9C9200EB}"/>
              </a:ext>
            </a:extLst>
          </p:cNvPr>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47F23020-42F9-4EC9-94B7-5E939C77F57B}"/>
              </a:ext>
            </a:extLst>
          </p:cNvPr>
          <p:cNvSpPr txBox="1"/>
          <p:nvPr userDrawn="1"/>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@WADeptHealth</a:t>
            </a:r>
          </a:p>
        </p:txBody>
      </p:sp>
      <p:pic>
        <p:nvPicPr>
          <p:cNvPr id="50" name="Picture 49">
            <a:extLst>
              <a:ext uri="{FF2B5EF4-FFF2-40B4-BE49-F238E27FC236}">
                <a16:creationId xmlns:a16="http://schemas.microsoft.com/office/drawing/2014/main" id="{BD618C67-FEE8-4155-B1BF-2E850432E1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31346" y="6086599"/>
            <a:ext cx="307041" cy="230281"/>
          </a:xfrm>
          <a:prstGeom prst="rect">
            <a:avLst/>
          </a:prstGeom>
        </p:spPr>
      </p:pic>
      <p:grpSp>
        <p:nvGrpSpPr>
          <p:cNvPr id="51" name="Group 50">
            <a:extLst>
              <a:ext uri="{FF2B5EF4-FFF2-40B4-BE49-F238E27FC236}">
                <a16:creationId xmlns:a16="http://schemas.microsoft.com/office/drawing/2014/main" id="{C8B4374B-25BB-4EEE-A098-EBA649AA531C}"/>
              </a:ext>
            </a:extLst>
          </p:cNvPr>
          <p:cNvGrpSpPr/>
          <p:nvPr userDrawn="1"/>
        </p:nvGrpSpPr>
        <p:grpSpPr>
          <a:xfrm>
            <a:off x="4969170" y="6034690"/>
            <a:ext cx="2220414" cy="306578"/>
            <a:chOff x="3453442" y="6023448"/>
            <a:chExt cx="2220414" cy="306578"/>
          </a:xfrm>
        </p:grpSpPr>
        <p:sp>
          <p:nvSpPr>
            <p:cNvPr id="53" name="Rounded Rectangle 30">
              <a:extLst>
                <a:ext uri="{FF2B5EF4-FFF2-40B4-BE49-F238E27FC236}">
                  <a16:creationId xmlns:a16="http://schemas.microsoft.com/office/drawing/2014/main" id="{F6669046-C831-4B95-96FD-E8B3FCDF97B7}"/>
                </a:ext>
              </a:extLst>
            </p:cNvPr>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a:extLst>
                <a:ext uri="{FF2B5EF4-FFF2-40B4-BE49-F238E27FC236}">
                  <a16:creationId xmlns:a16="http://schemas.microsoft.com/office/drawing/2014/main" id="{3A415CA1-2832-4FF0-9977-887ACDE216BA}"/>
                </a:ext>
              </a:extLst>
            </p:cNvPr>
            <p:cNvGrpSpPr/>
            <p:nvPr userDrawn="1"/>
          </p:nvGrpSpPr>
          <p:grpSpPr>
            <a:xfrm>
              <a:off x="3453442" y="6023448"/>
              <a:ext cx="2220414" cy="304877"/>
              <a:chOff x="3474400" y="6042620"/>
              <a:chExt cx="2220414" cy="304877"/>
            </a:xfrm>
          </p:grpSpPr>
          <p:grpSp>
            <p:nvGrpSpPr>
              <p:cNvPr id="55" name="Group 54">
                <a:extLst>
                  <a:ext uri="{FF2B5EF4-FFF2-40B4-BE49-F238E27FC236}">
                    <a16:creationId xmlns:a16="http://schemas.microsoft.com/office/drawing/2014/main" id="{7F3C9F39-A8DC-4CDD-AB3A-3C4D3F19B411}"/>
                  </a:ext>
                </a:extLst>
              </p:cNvPr>
              <p:cNvGrpSpPr/>
              <p:nvPr userDrawn="1"/>
            </p:nvGrpSpPr>
            <p:grpSpPr>
              <a:xfrm>
                <a:off x="3474400" y="6042620"/>
                <a:ext cx="2220414" cy="304877"/>
                <a:chOff x="3474400" y="6042620"/>
                <a:chExt cx="2220414" cy="304877"/>
              </a:xfrm>
            </p:grpSpPr>
            <p:sp>
              <p:nvSpPr>
                <p:cNvPr id="58" name="Rounded Rectangle 34">
                  <a:extLst>
                    <a:ext uri="{FF2B5EF4-FFF2-40B4-BE49-F238E27FC236}">
                      <a16:creationId xmlns:a16="http://schemas.microsoft.com/office/drawing/2014/main" id="{6CBFF4D7-70E0-49EE-B895-E1D2E2E6F7E6}"/>
                    </a:ext>
                  </a:extLst>
                </p:cNvPr>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ounded Rectangle 35">
                  <a:extLst>
                    <a:ext uri="{FF2B5EF4-FFF2-40B4-BE49-F238E27FC236}">
                      <a16:creationId xmlns:a16="http://schemas.microsoft.com/office/drawing/2014/main" id="{34DBADAC-F389-4EEA-A14A-821E6F24E6E3}"/>
                    </a:ext>
                  </a:extLst>
                </p:cNvPr>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36">
                  <a:extLst>
                    <a:ext uri="{FF2B5EF4-FFF2-40B4-BE49-F238E27FC236}">
                      <a16:creationId xmlns:a16="http://schemas.microsoft.com/office/drawing/2014/main" id="{A3D7B024-2DA7-4A0E-81FE-12DF69E7FE96}"/>
                    </a:ext>
                  </a:extLst>
                </p:cNvPr>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ounded Rectangle 37">
                  <a:extLst>
                    <a:ext uri="{FF2B5EF4-FFF2-40B4-BE49-F238E27FC236}">
                      <a16:creationId xmlns:a16="http://schemas.microsoft.com/office/drawing/2014/main" id="{1D132776-9893-43E7-A737-8A62273F65A2}"/>
                    </a:ext>
                  </a:extLst>
                </p:cNvPr>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2" name="Picture 61">
                  <a:extLst>
                    <a:ext uri="{FF2B5EF4-FFF2-40B4-BE49-F238E27FC236}">
                      <a16:creationId xmlns:a16="http://schemas.microsoft.com/office/drawing/2014/main" id="{90601769-5400-463A-BB4E-DEC1EE0BDE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63" name="Picture 62">
                  <a:extLst>
                    <a:ext uri="{FF2B5EF4-FFF2-40B4-BE49-F238E27FC236}">
                      <a16:creationId xmlns:a16="http://schemas.microsoft.com/office/drawing/2014/main" id="{6A45C524-6CD4-4AA3-BE0E-E38DE3584FF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64" name="Picture 63">
                  <a:extLst>
                    <a:ext uri="{FF2B5EF4-FFF2-40B4-BE49-F238E27FC236}">
                      <a16:creationId xmlns:a16="http://schemas.microsoft.com/office/drawing/2014/main" id="{72352096-67C0-4D21-BBA5-6945A24D0F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65" name="Picture 64">
                  <a:extLst>
                    <a:ext uri="{FF2B5EF4-FFF2-40B4-BE49-F238E27FC236}">
                      <a16:creationId xmlns:a16="http://schemas.microsoft.com/office/drawing/2014/main" id="{82814CD3-60FD-4EED-8786-935F965AAF3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66" name="Rounded Rectangle 42">
                  <a:extLst>
                    <a:ext uri="{FF2B5EF4-FFF2-40B4-BE49-F238E27FC236}">
                      <a16:creationId xmlns:a16="http://schemas.microsoft.com/office/drawing/2014/main" id="{6A622E76-1430-4C8F-BF42-0310D3ED02D4}"/>
                    </a:ext>
                  </a:extLst>
                </p:cNvPr>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a:extLst>
                    <a:ext uri="{FF2B5EF4-FFF2-40B4-BE49-F238E27FC236}">
                      <a16:creationId xmlns:a16="http://schemas.microsoft.com/office/drawing/2014/main" id="{6B565C3A-3A38-4ABB-8A28-BA9E81851B3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57" name="Picture 56">
                <a:extLst>
                  <a:ext uri="{FF2B5EF4-FFF2-40B4-BE49-F238E27FC236}">
                    <a16:creationId xmlns:a16="http://schemas.microsoft.com/office/drawing/2014/main" id="{883DC114-02D6-4B5D-8F10-337612E763C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Tree>
    <p:extLst>
      <p:ext uri="{BB962C8B-B14F-4D97-AF65-F5344CB8AC3E}">
        <p14:creationId xmlns:p14="http://schemas.microsoft.com/office/powerpoint/2010/main" val="15281184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lank Slide with Title">
    <p:spTree>
      <p:nvGrpSpPr>
        <p:cNvPr id="1" name=""/>
        <p:cNvGrpSpPr/>
        <p:nvPr/>
      </p:nvGrpSpPr>
      <p:grpSpPr>
        <a:xfrm>
          <a:off x="0" y="0"/>
          <a:ext cx="0" cy="0"/>
          <a:chOff x="0" y="0"/>
          <a:chExt cx="0" cy="0"/>
        </a:xfrm>
      </p:grpSpPr>
      <p:cxnSp>
        <p:nvCxnSpPr>
          <p:cNvPr id="25" name="Straight Connector 24"/>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2"/>
          <p:cNvSpPr>
            <a:spLocks noGrp="1"/>
          </p:cNvSpPr>
          <p:nvPr>
            <p:ph type="title" hasCustomPrompt="1"/>
          </p:nvPr>
        </p:nvSpPr>
        <p:spPr>
          <a:xfrm>
            <a:off x="-9099" y="680798"/>
            <a:ext cx="12192000" cy="482030"/>
          </a:xfrm>
        </p:spPr>
        <p:txBody>
          <a:bodyPr>
            <a:normAutofit/>
          </a:bodyPr>
          <a:lstStyle>
            <a:lvl1pPr algn="ctr">
              <a:defRPr sz="2700"/>
            </a:lvl1pPr>
          </a:lstStyle>
          <a:p>
            <a:pPr lvl="0"/>
            <a:r>
              <a:rPr lang="en-US" dirty="0"/>
              <a:t>Blank Slide</a:t>
            </a:r>
          </a:p>
        </p:txBody>
      </p:sp>
      <p:cxnSp>
        <p:nvCxnSpPr>
          <p:cNvPr id="6" name="Straight Connector 5">
            <a:extLst>
              <a:ext uri="{FF2B5EF4-FFF2-40B4-BE49-F238E27FC236}">
                <a16:creationId xmlns:a16="http://schemas.microsoft.com/office/drawing/2014/main" id="{FC9C2186-CEC8-434E-9669-8654B9DCE47C}"/>
              </a:ext>
            </a:extLst>
          </p:cNvPr>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48F1B83-501F-43C0-ABE1-61F0898691E4}"/>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359856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nk Slide with Page Number">
    <p:spTree>
      <p:nvGrpSpPr>
        <p:cNvPr id="1" name=""/>
        <p:cNvGrpSpPr/>
        <p:nvPr/>
      </p:nvGrpSpPr>
      <p:grpSpPr>
        <a:xfrm>
          <a:off x="0" y="0"/>
          <a:ext cx="0" cy="0"/>
          <a:chOff x="0" y="0"/>
          <a:chExt cx="0" cy="0"/>
        </a:xfrm>
      </p:grpSpPr>
      <p:sp>
        <p:nvSpPr>
          <p:cNvPr id="5" name="TextBox 4"/>
          <p:cNvSpPr txBox="1"/>
          <p:nvPr/>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3" name="TextBox 2">
            <a:extLst>
              <a:ext uri="{FF2B5EF4-FFF2-40B4-BE49-F238E27FC236}">
                <a16:creationId xmlns:a16="http://schemas.microsoft.com/office/drawing/2014/main" id="{30278CA5-A92F-43AA-9626-7BD6D5E974DD}"/>
              </a:ext>
            </a:extLst>
          </p:cNvPr>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578921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790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End Slide">
    <p:bg>
      <p:bgPr>
        <a:solidFill>
          <a:srgbClr val="00857B"/>
        </a:solidFill>
        <a:effectLst/>
      </p:bgPr>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65000"/>
                  <a:lumOff val="35000"/>
                </a:schemeClr>
              </a:solidFill>
            </a:endParaRPr>
          </a:p>
        </p:txBody>
      </p:sp>
      <p:sp>
        <p:nvSpPr>
          <p:cNvPr id="4" name="TextBox 3"/>
          <p:cNvSpPr txBox="1"/>
          <p:nvPr/>
        </p:nvSpPr>
        <p:spPr>
          <a:xfrm>
            <a:off x="0" y="5374638"/>
            <a:ext cx="12192000" cy="646331"/>
          </a:xfrm>
          <a:prstGeom prst="rect">
            <a:avLst/>
          </a:prstGeom>
          <a:noFill/>
        </p:spPr>
        <p:txBody>
          <a:bodyPr wrap="square" rtlCol="0">
            <a:spAutoFit/>
          </a:bodyPr>
          <a:lstStyle/>
          <a:p>
            <a:pPr algn="ctr"/>
            <a:r>
              <a:rPr lang="en-US" sz="1800" kern="1200" dirty="0">
                <a:solidFill>
                  <a:schemeClr val="bg1"/>
                </a:solidFill>
                <a:effectLst/>
                <a:latin typeface="+mn-lt"/>
                <a:ea typeface="+mn-ea"/>
                <a:cs typeface="+mn-cs"/>
              </a:rPr>
              <a:t>To request this document in another format, call 1-800-525-0127. Deaf or hard of</a:t>
            </a:r>
          </a:p>
          <a:p>
            <a:pPr algn="ctr"/>
            <a:r>
              <a:rPr lang="en-US" sz="1800" kern="1200">
                <a:solidFill>
                  <a:schemeClr val="bg1"/>
                </a:solidFill>
                <a:effectLst/>
                <a:latin typeface="+mn-lt"/>
                <a:ea typeface="+mn-ea"/>
                <a:cs typeface="+mn-cs"/>
              </a:rPr>
              <a:t>hearing customers, please call 711 (Washington Relay) or email </a:t>
            </a:r>
            <a:r>
              <a:rPr lang="en-US" sz="1800" u="none" kern="1200">
                <a:solidFill>
                  <a:schemeClr val="bg1"/>
                </a:solidFill>
                <a:effectLst/>
                <a:latin typeface="+mn-lt"/>
                <a:ea typeface="+mn-ea"/>
                <a:cs typeface="+mn-cs"/>
              </a:rPr>
              <a:t>civil.rights@doh.wa.gov</a:t>
            </a:r>
            <a:r>
              <a:rPr lang="en-US" sz="1800" kern="1200">
                <a:solidFill>
                  <a:schemeClr val="bg1"/>
                </a:solidFill>
                <a:effectLst/>
                <a:latin typeface="+mn-lt"/>
                <a:ea typeface="+mn-ea"/>
                <a:cs typeface="+mn-cs"/>
              </a:rPr>
              <a:t>. </a:t>
            </a:r>
            <a:endParaRPr lang="en-US" sz="1800" kern="1200" dirty="0">
              <a:solidFill>
                <a:schemeClr val="bg1"/>
              </a:solidFill>
              <a:effectLst/>
              <a:latin typeface="+mn-lt"/>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221" y="3607263"/>
            <a:ext cx="2847557" cy="1238120"/>
          </a:xfrm>
          <a:prstGeom prst="rect">
            <a:avLst/>
          </a:prstGeom>
          <a:ln>
            <a:noFill/>
          </a:ln>
        </p:spPr>
      </p:pic>
      <p:sp>
        <p:nvSpPr>
          <p:cNvPr id="6" name="Rectangle 5">
            <a:extLst>
              <a:ext uri="{FF2B5EF4-FFF2-40B4-BE49-F238E27FC236}">
                <a16:creationId xmlns:a16="http://schemas.microsoft.com/office/drawing/2014/main" id="{30BF7854-23CE-4F8E-B1DC-E74EDD7D2E9C}"/>
              </a:ext>
            </a:extLst>
          </p:cNvPr>
          <p:cNvSpPr/>
          <p:nvPr userDrawn="1"/>
        </p:nvSpPr>
        <p:spPr>
          <a:xfrm>
            <a:off x="0" y="0"/>
            <a:ext cx="12192000"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65000"/>
                  <a:lumOff val="35000"/>
                </a:schemeClr>
              </a:solidFill>
            </a:endParaRPr>
          </a:p>
        </p:txBody>
      </p:sp>
      <p:sp>
        <p:nvSpPr>
          <p:cNvPr id="7" name="TextBox 6">
            <a:extLst>
              <a:ext uri="{FF2B5EF4-FFF2-40B4-BE49-F238E27FC236}">
                <a16:creationId xmlns:a16="http://schemas.microsoft.com/office/drawing/2014/main" id="{0A37F5C3-E09A-41CE-B0E3-63CDC6F3C09F}"/>
              </a:ext>
            </a:extLst>
          </p:cNvPr>
          <p:cNvSpPr txBox="1"/>
          <p:nvPr userDrawn="1"/>
        </p:nvSpPr>
        <p:spPr>
          <a:xfrm>
            <a:off x="0" y="5374638"/>
            <a:ext cx="12192000" cy="646331"/>
          </a:xfrm>
          <a:prstGeom prst="rect">
            <a:avLst/>
          </a:prstGeom>
          <a:noFill/>
        </p:spPr>
        <p:txBody>
          <a:bodyPr wrap="square" rtlCol="0">
            <a:spAutoFit/>
          </a:bodyPr>
          <a:lstStyle/>
          <a:p>
            <a:pPr algn="ctr"/>
            <a:r>
              <a:rPr lang="en-US" sz="1800" kern="1200" dirty="0">
                <a:solidFill>
                  <a:schemeClr val="bg1"/>
                </a:solidFill>
                <a:effectLst/>
                <a:latin typeface="+mn-lt"/>
                <a:ea typeface="+mn-ea"/>
                <a:cs typeface="+mn-cs"/>
              </a:rPr>
              <a:t>To request this document in another format, call 1-800-525-0127. Deaf or hard of</a:t>
            </a:r>
          </a:p>
          <a:p>
            <a:pPr algn="ctr"/>
            <a:r>
              <a:rPr lang="en-US" sz="1800" kern="1200" dirty="0">
                <a:solidFill>
                  <a:schemeClr val="bg1"/>
                </a:solidFill>
                <a:effectLst/>
                <a:latin typeface="+mn-lt"/>
                <a:ea typeface="+mn-ea"/>
                <a:cs typeface="+mn-cs"/>
              </a:rPr>
              <a:t>hearing customers, please call 711 (Washington Relay) or email </a:t>
            </a:r>
            <a:r>
              <a:rPr lang="en-US" sz="1800" u="none" kern="1200" dirty="0">
                <a:solidFill>
                  <a:schemeClr val="bg1"/>
                </a:solidFill>
                <a:effectLst/>
                <a:latin typeface="+mn-lt"/>
                <a:ea typeface="+mn-ea"/>
                <a:cs typeface="+mn-cs"/>
              </a:rPr>
              <a:t>civil.rights@doh.wa.gov</a:t>
            </a:r>
            <a:r>
              <a:rPr lang="en-US" sz="1800" kern="1200" dirty="0">
                <a:solidFill>
                  <a:schemeClr val="bg1"/>
                </a:solidFill>
                <a:effectLst/>
                <a:latin typeface="+mn-lt"/>
                <a:ea typeface="+mn-ea"/>
                <a:cs typeface="+mn-cs"/>
              </a:rPr>
              <a:t>. </a:t>
            </a:r>
          </a:p>
        </p:txBody>
      </p:sp>
      <p:pic>
        <p:nvPicPr>
          <p:cNvPr id="9" name="Picture 8">
            <a:extLst>
              <a:ext uri="{FF2B5EF4-FFF2-40B4-BE49-F238E27FC236}">
                <a16:creationId xmlns:a16="http://schemas.microsoft.com/office/drawing/2014/main" id="{AE68E3AE-3DAB-4E25-9DFE-48694E7961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2221" y="3607263"/>
            <a:ext cx="2847557" cy="1238120"/>
          </a:xfrm>
          <a:prstGeom prst="rect">
            <a:avLst/>
          </a:prstGeom>
          <a:ln>
            <a:noFill/>
          </a:ln>
        </p:spPr>
      </p:pic>
    </p:spTree>
    <p:extLst>
      <p:ext uri="{BB962C8B-B14F-4D97-AF65-F5344CB8AC3E}">
        <p14:creationId xmlns:p14="http://schemas.microsoft.com/office/powerpoint/2010/main" val="21788011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Werster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1" name="Picture 10"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photo of a boat navigating around a couple of islands in the Puget Sound"/>
          <p:cNvPicPr>
            <a:picLocks noChangeAspect="1"/>
          </p:cNvPicPr>
          <p:nvPr userDrawn="1"/>
        </p:nvPicPr>
        <p:blipFill rotWithShape="1">
          <a:blip r:embed="rId3">
            <a:extLst>
              <a:ext uri="{28A0092B-C50C-407E-A947-70E740481C1C}">
                <a14:useLocalDpi xmlns:a14="http://schemas.microsoft.com/office/drawing/2010/main" val="0"/>
              </a:ext>
            </a:extLst>
          </a:blip>
          <a:srcRect t="435" b="24049"/>
          <a:stretch/>
        </p:blipFill>
        <p:spPr>
          <a:xfrm>
            <a:off x="0" y="-2"/>
            <a:ext cx="12192000" cy="4572001"/>
          </a:xfrm>
          <a:prstGeom prst="rect">
            <a:avLst/>
          </a:prstGeom>
        </p:spPr>
      </p:pic>
    </p:spTree>
    <p:extLst>
      <p:ext uri="{BB962C8B-B14F-4D97-AF65-F5344CB8AC3E}">
        <p14:creationId xmlns:p14="http://schemas.microsoft.com/office/powerpoint/2010/main" val="34910543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mp; Content">
    <p:spTree>
      <p:nvGrpSpPr>
        <p:cNvPr id="1" name=""/>
        <p:cNvGrpSpPr/>
        <p:nvPr/>
      </p:nvGrpSpPr>
      <p:grpSpPr>
        <a:xfrm>
          <a:off x="0" y="0"/>
          <a:ext cx="0" cy="0"/>
          <a:chOff x="0" y="0"/>
          <a:chExt cx="0" cy="0"/>
        </a:xfrm>
      </p:grpSpPr>
      <p:cxnSp>
        <p:nvCxnSpPr>
          <p:cNvPr id="8" name="Straight Connector 7"/>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70943" cy="4662833"/>
          </a:xfrm>
        </p:spPr>
        <p:txBody>
          <a:bodyPr>
            <a:noAutofit/>
          </a:bodyPr>
          <a:lstStyle>
            <a:lvl1pPr marL="0" indent="0">
              <a:buClr>
                <a:srgbClr val="57B6AF"/>
              </a:buClr>
              <a:buNone/>
              <a:defRPr sz="2200" baseline="0">
                <a:solidFill>
                  <a:schemeClr val="tx1"/>
                </a:solidFill>
                <a:latin typeface="+mn-lt"/>
              </a:defRPr>
            </a:lvl1pPr>
            <a:lvl2pPr>
              <a:buClr>
                <a:srgbClr val="57B6AF"/>
              </a:buClr>
              <a:defRPr sz="2000"/>
            </a:lvl2pPr>
            <a:lvl3pPr>
              <a:buClr>
                <a:srgbClr val="57B6AF"/>
              </a:buClr>
              <a:defRPr sz="1800"/>
            </a:lvl3pPr>
            <a:lvl4pPr>
              <a:buClr>
                <a:srgbClr val="57B6AF"/>
              </a:buClr>
              <a:defRPr sz="1800"/>
            </a:lvl4pPr>
          </a:lstStyle>
          <a:p>
            <a:pPr lvl="0"/>
            <a:r>
              <a:rPr lang="en-US" dirty="0"/>
              <a:t>Text…</a:t>
            </a:r>
          </a:p>
        </p:txBody>
      </p:sp>
      <p:sp>
        <p:nvSpPr>
          <p:cNvPr id="9" name="TextBox 8"/>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a:t>
            </a:r>
            <a:r>
              <a:rPr lang="en-US" sz="1800" baseline="0" dirty="0">
                <a:solidFill>
                  <a:srgbClr val="349D96"/>
                </a:solidFill>
                <a:latin typeface="Century Gothic" panose="020B0502020202020204" pitchFamily="34" charset="0"/>
              </a:rPr>
              <a:t> 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1" name="Title 1"/>
          <p:cNvSpPr>
            <a:spLocks noGrp="1"/>
          </p:cNvSpPr>
          <p:nvPr>
            <p:ph type="title" hasCustomPrompt="1"/>
          </p:nvPr>
        </p:nvSpPr>
        <p:spPr>
          <a:xfrm>
            <a:off x="5542" y="673974"/>
            <a:ext cx="12180916" cy="482030"/>
          </a:xfrm>
        </p:spPr>
        <p:txBody>
          <a:bodyPr/>
          <a:lstStyle>
            <a:lvl1pPr algn="ctr">
              <a:defRPr sz="3000"/>
            </a:lvl1pPr>
          </a:lstStyle>
          <a:p>
            <a:r>
              <a:rPr lang="en-US" dirty="0"/>
              <a:t>Title</a:t>
            </a:r>
          </a:p>
        </p:txBody>
      </p:sp>
    </p:spTree>
    <p:extLst>
      <p:ext uri="{BB962C8B-B14F-4D97-AF65-F5344CB8AC3E}">
        <p14:creationId xmlns:p14="http://schemas.microsoft.com/office/powerpoint/2010/main" val="29747655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Unordered List 3: Traditional">
    <p:spTree>
      <p:nvGrpSpPr>
        <p:cNvPr id="1" name=""/>
        <p:cNvGrpSpPr/>
        <p:nvPr/>
      </p:nvGrpSpPr>
      <p:grpSpPr>
        <a:xfrm>
          <a:off x="0" y="0"/>
          <a:ext cx="0" cy="0"/>
          <a:chOff x="0" y="0"/>
          <a:chExt cx="0" cy="0"/>
        </a:xfrm>
      </p:grpSpPr>
      <p:cxnSp>
        <p:nvCxnSpPr>
          <p:cNvPr id="8" name="Straight Connector 7"/>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70943" cy="4662833"/>
          </a:xfrm>
        </p:spPr>
        <p:txBody>
          <a:bodyPr>
            <a:noAutofit/>
          </a:bodyPr>
          <a:lstStyle>
            <a:lvl1pPr>
              <a:buClr>
                <a:srgbClr val="349D96"/>
              </a:buClr>
              <a:defRPr sz="2200" baseline="0">
                <a:solidFill>
                  <a:schemeClr val="tx1"/>
                </a:solidFill>
                <a:latin typeface="+mn-lt"/>
              </a:defRPr>
            </a:lvl1pPr>
            <a:lvl2pPr>
              <a:buClr>
                <a:srgbClr val="349D96"/>
              </a:buClr>
              <a:defRPr sz="2200">
                <a:solidFill>
                  <a:schemeClr val="tx1"/>
                </a:solidFill>
                <a:latin typeface="+mn-lt"/>
              </a:defRPr>
            </a:lvl2pPr>
            <a:lvl3pPr>
              <a:buClr>
                <a:srgbClr val="349D96"/>
              </a:buClr>
              <a:defRPr sz="2000">
                <a:solidFill>
                  <a:schemeClr val="tx1"/>
                </a:solidFill>
                <a:latin typeface="+mn-lt"/>
              </a:defRPr>
            </a:lvl3pPr>
            <a:lvl4pPr>
              <a:buClr>
                <a:srgbClr val="349D96"/>
              </a:buClr>
              <a:defRPr sz="1800">
                <a:solidFill>
                  <a:schemeClr val="tx1"/>
                </a:solidFill>
                <a:latin typeface="+mn-lt"/>
              </a:defRPr>
            </a:lvl4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TextBox 8"/>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3" y="667939"/>
            <a:ext cx="12191997" cy="488064"/>
          </a:xfrm>
        </p:spPr>
        <p:txBody>
          <a:bodyPr>
            <a:normAutofit/>
          </a:bodyPr>
          <a:lstStyle>
            <a:lvl1pPr algn="ctr">
              <a:defRPr sz="3000"/>
            </a:lvl1pPr>
          </a:lstStyle>
          <a:p>
            <a:pPr lvl="0"/>
            <a:r>
              <a:rPr lang="en-US" dirty="0"/>
              <a:t>Unordered List 3: Traditional </a:t>
            </a:r>
          </a:p>
        </p:txBody>
      </p:sp>
    </p:spTree>
    <p:extLst>
      <p:ext uri="{BB962C8B-B14F-4D97-AF65-F5344CB8AC3E}">
        <p14:creationId xmlns:p14="http://schemas.microsoft.com/office/powerpoint/2010/main" val="23981390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Section Divider Slide">
    <p:spTree>
      <p:nvGrpSpPr>
        <p:cNvPr id="1" name=""/>
        <p:cNvGrpSpPr/>
        <p:nvPr/>
      </p:nvGrpSpPr>
      <p:grpSpPr>
        <a:xfrm>
          <a:off x="0" y="0"/>
          <a:ext cx="0" cy="0"/>
          <a:chOff x="0" y="0"/>
          <a:chExt cx="0" cy="0"/>
        </a:xfrm>
      </p:grpSpPr>
      <p:cxnSp>
        <p:nvCxnSpPr>
          <p:cNvPr id="7" name="Straight Connector 6"/>
          <p:cNvCxnSpPr/>
          <p:nvPr userDrawn="1"/>
        </p:nvCxnSpPr>
        <p:spPr>
          <a:xfrm flipV="1">
            <a:off x="5765519" y="2815174"/>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6" name="Text Placeholder 9"/>
          <p:cNvSpPr>
            <a:spLocks noGrp="1"/>
          </p:cNvSpPr>
          <p:nvPr>
            <p:ph type="body" sz="quarter" idx="12" hasCustomPrompt="1"/>
          </p:nvPr>
        </p:nvSpPr>
        <p:spPr>
          <a:xfrm>
            <a:off x="-1" y="3229980"/>
            <a:ext cx="12180916" cy="1111250"/>
          </a:xfrm>
        </p:spPr>
        <p:txBody>
          <a:bodyPr>
            <a:normAutofit/>
          </a:bodyPr>
          <a:lstStyle>
            <a:lvl1pPr marL="0" indent="0" algn="ctr">
              <a:lnSpc>
                <a:spcPct val="100000"/>
              </a:lnSpc>
              <a:spcBef>
                <a:spcPts val="0"/>
              </a:spcBef>
              <a:buNone/>
              <a:defRPr sz="3000" cap="all" baseline="0">
                <a:solidFill>
                  <a:schemeClr val="tx1"/>
                </a:solidFill>
              </a:defRPr>
            </a:lvl1pPr>
          </a:lstStyle>
          <a:p>
            <a:pPr lvl="0"/>
            <a:r>
              <a:rPr lang="en-US" dirty="0"/>
              <a:t>Chapter title</a:t>
            </a:r>
          </a:p>
        </p:txBody>
      </p:sp>
      <p:sp>
        <p:nvSpPr>
          <p:cNvPr id="8" name="Title 1"/>
          <p:cNvSpPr>
            <a:spLocks noGrp="1"/>
          </p:cNvSpPr>
          <p:nvPr>
            <p:ph type="title" hasCustomPrompt="1"/>
          </p:nvPr>
        </p:nvSpPr>
        <p:spPr>
          <a:xfrm>
            <a:off x="2851" y="2256441"/>
            <a:ext cx="12191999" cy="478522"/>
          </a:xfrm>
        </p:spPr>
        <p:txBody>
          <a:bodyPr>
            <a:normAutofit/>
          </a:bodyPr>
          <a:lstStyle>
            <a:lvl1pPr algn="ctr">
              <a:defRPr sz="3000"/>
            </a:lvl1pPr>
          </a:lstStyle>
          <a:p>
            <a:pPr lvl="0"/>
            <a:r>
              <a:rPr lang="en-US" dirty="0"/>
              <a:t>Section Divider</a:t>
            </a:r>
          </a:p>
        </p:txBody>
      </p:sp>
    </p:spTree>
    <p:extLst>
      <p:ext uri="{BB962C8B-B14F-4D97-AF65-F5344CB8AC3E}">
        <p14:creationId xmlns:p14="http://schemas.microsoft.com/office/powerpoint/2010/main" val="6114289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Number List 2: Traditional">
    <p:spTree>
      <p:nvGrpSpPr>
        <p:cNvPr id="1" name=""/>
        <p:cNvGrpSpPr/>
        <p:nvPr/>
      </p:nvGrpSpPr>
      <p:grpSpPr>
        <a:xfrm>
          <a:off x="0" y="0"/>
          <a:ext cx="0" cy="0"/>
          <a:chOff x="0" y="0"/>
          <a:chExt cx="0" cy="0"/>
        </a:xfrm>
      </p:grpSpPr>
      <p:cxnSp>
        <p:nvCxnSpPr>
          <p:cNvPr id="8" name="Straight Connector 7"/>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59219" cy="4662833"/>
          </a:xfrm>
        </p:spPr>
        <p:txBody>
          <a:bodyPr>
            <a:noAutofit/>
          </a:bodyPr>
          <a:lstStyle>
            <a:lvl1pPr marL="290513" indent="-290513">
              <a:buClr>
                <a:schemeClr val="tx1"/>
              </a:buClr>
              <a:buFont typeface="+mj-lt"/>
              <a:buAutoNum type="arabicPeriod"/>
              <a:tabLst/>
              <a:defRPr sz="2200">
                <a:solidFill>
                  <a:schemeClr val="tx1"/>
                </a:solidFill>
                <a:latin typeface="+mn-lt"/>
              </a:defRPr>
            </a:lvl1pPr>
            <a:lvl2pPr marL="571500" indent="-290513">
              <a:buClr>
                <a:schemeClr val="tx1"/>
              </a:buClr>
              <a:buFont typeface="+mj-lt"/>
              <a:buAutoNum type="alphaLcPeriod"/>
              <a:defRPr sz="2200">
                <a:solidFill>
                  <a:schemeClr val="tx1"/>
                </a:solidFill>
                <a:latin typeface="+mn-lt"/>
              </a:defRPr>
            </a:lvl2pPr>
            <a:lvl3pPr marL="747713" indent="-228600">
              <a:buClr>
                <a:schemeClr val="tx1"/>
              </a:buClr>
              <a:buFont typeface="+mj-lt"/>
              <a:buAutoNum type="romanLcPeriod"/>
              <a:defRPr sz="2000">
                <a:solidFill>
                  <a:schemeClr val="tx1"/>
                </a:solidFill>
                <a:latin typeface="+mn-lt"/>
              </a:defRPr>
            </a:lvl3pPr>
          </a:lstStyle>
          <a:p>
            <a:pPr lvl="0"/>
            <a:r>
              <a:rPr lang="en-US" dirty="0"/>
              <a:t>First Level</a:t>
            </a:r>
          </a:p>
          <a:p>
            <a:pPr lvl="1"/>
            <a:r>
              <a:rPr lang="en-US" dirty="0"/>
              <a:t>Second level</a:t>
            </a:r>
          </a:p>
          <a:p>
            <a:pPr lvl="2"/>
            <a:r>
              <a:rPr lang="en-US" dirty="0"/>
              <a:t>Third level</a:t>
            </a:r>
          </a:p>
        </p:txBody>
      </p:sp>
      <p:sp>
        <p:nvSpPr>
          <p:cNvPr id="9" name="TextBox 8"/>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11081" y="673973"/>
            <a:ext cx="12180916" cy="482030"/>
          </a:xfrm>
        </p:spPr>
        <p:txBody>
          <a:bodyPr>
            <a:normAutofit/>
          </a:bodyPr>
          <a:lstStyle>
            <a:lvl1pPr algn="ctr">
              <a:defRPr sz="3000"/>
            </a:lvl1pPr>
          </a:lstStyle>
          <a:p>
            <a:pPr lvl="0"/>
            <a:r>
              <a:rPr lang="en-US" dirty="0"/>
              <a:t>Number List 2: Traditional</a:t>
            </a:r>
          </a:p>
        </p:txBody>
      </p:sp>
    </p:spTree>
    <p:extLst>
      <p:ext uri="{BB962C8B-B14F-4D97-AF65-F5344CB8AC3E}">
        <p14:creationId xmlns:p14="http://schemas.microsoft.com/office/powerpoint/2010/main" val="12020647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Questions Slide">
    <p:spTree>
      <p:nvGrpSpPr>
        <p:cNvPr id="1" name=""/>
        <p:cNvGrpSpPr/>
        <p:nvPr/>
      </p:nvGrpSpPr>
      <p:grpSpPr>
        <a:xfrm>
          <a:off x="0" y="0"/>
          <a:ext cx="0" cy="0"/>
          <a:chOff x="0" y="0"/>
          <a:chExt cx="0" cy="0"/>
        </a:xfrm>
      </p:grpSpPr>
      <p:cxnSp>
        <p:nvCxnSpPr>
          <p:cNvPr id="6" name="Straight Connector 5"/>
          <p:cNvCxnSpPr/>
          <p:nvPr userDrawn="1"/>
        </p:nvCxnSpPr>
        <p:spPr>
          <a:xfrm flipV="1">
            <a:off x="5763752" y="3549372"/>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hasCustomPrompt="1"/>
          </p:nvPr>
        </p:nvSpPr>
        <p:spPr>
          <a:xfrm>
            <a:off x="-11901" y="2971335"/>
            <a:ext cx="12221524" cy="467387"/>
          </a:xfrm>
        </p:spPr>
        <p:txBody>
          <a:bodyPr anchor="t">
            <a:noAutofit/>
          </a:bodyPr>
          <a:lstStyle>
            <a:lvl1pPr algn="ctr">
              <a:defRPr sz="3000"/>
            </a:lvl1pPr>
          </a:lstStyle>
          <a:p>
            <a:pPr lvl="0"/>
            <a:r>
              <a:rPr lang="en-US" dirty="0"/>
              <a:t>Questions?</a:t>
            </a:r>
          </a:p>
        </p:txBody>
      </p:sp>
    </p:spTree>
    <p:extLst>
      <p:ext uri="{BB962C8B-B14F-4D97-AF65-F5344CB8AC3E}">
        <p14:creationId xmlns:p14="http://schemas.microsoft.com/office/powerpoint/2010/main" val="410061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End Slide">
    <p:bg>
      <p:bgPr>
        <a:solidFill>
          <a:srgbClr val="00857B"/>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65000"/>
                  <a:lumOff val="35000"/>
                </a:schemeClr>
              </a:solidFill>
            </a:endParaRPr>
          </a:p>
        </p:txBody>
      </p:sp>
      <p:sp>
        <p:nvSpPr>
          <p:cNvPr id="4" name="TextBox 3"/>
          <p:cNvSpPr txBox="1"/>
          <p:nvPr userDrawn="1"/>
        </p:nvSpPr>
        <p:spPr>
          <a:xfrm>
            <a:off x="0" y="5374638"/>
            <a:ext cx="12192000" cy="646331"/>
          </a:xfrm>
          <a:prstGeom prst="rect">
            <a:avLst/>
          </a:prstGeom>
          <a:noFill/>
        </p:spPr>
        <p:txBody>
          <a:bodyPr wrap="square" rtlCol="0">
            <a:spAutoFit/>
          </a:bodyPr>
          <a:lstStyle/>
          <a:p>
            <a:pPr algn="ctr"/>
            <a:r>
              <a:rPr lang="en-US" sz="1800" kern="1200" dirty="0">
                <a:solidFill>
                  <a:schemeClr val="bg1"/>
                </a:solidFill>
                <a:effectLst/>
                <a:latin typeface="+mn-lt"/>
                <a:ea typeface="+mn-ea"/>
                <a:cs typeface="+mn-cs"/>
              </a:rPr>
              <a:t>To request this document in another format, call 1-800-525-0127. Deaf or hard of</a:t>
            </a:r>
          </a:p>
          <a:p>
            <a:pPr algn="ctr"/>
            <a:r>
              <a:rPr lang="en-US" sz="1800" kern="1200" dirty="0">
                <a:solidFill>
                  <a:schemeClr val="bg1"/>
                </a:solidFill>
                <a:effectLst/>
                <a:latin typeface="+mn-lt"/>
                <a:ea typeface="+mn-ea"/>
                <a:cs typeface="+mn-cs"/>
              </a:rPr>
              <a:t>hearing customers, please call 711 (Washington Relay) or email </a:t>
            </a:r>
            <a:r>
              <a:rPr lang="en-US" sz="1800" u="none" kern="1200" dirty="0">
                <a:solidFill>
                  <a:schemeClr val="bg1"/>
                </a:solidFill>
                <a:effectLst/>
                <a:latin typeface="+mn-lt"/>
                <a:ea typeface="+mn-ea"/>
                <a:cs typeface="+mn-cs"/>
              </a:rPr>
              <a:t>civil.rights@doh.wa.gov</a:t>
            </a:r>
            <a:r>
              <a:rPr lang="en-US" sz="1800" kern="1200" dirty="0">
                <a:solidFill>
                  <a:schemeClr val="bg1"/>
                </a:solidFill>
                <a:effectLst/>
                <a:latin typeface="+mn-lt"/>
                <a:ea typeface="+mn-ea"/>
                <a:cs typeface="+mn-cs"/>
              </a:rPr>
              <a:t>. </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2221" y="3607263"/>
            <a:ext cx="2847557" cy="1238120"/>
          </a:xfrm>
          <a:prstGeom prst="rect">
            <a:avLst/>
          </a:prstGeom>
          <a:ln>
            <a:noFill/>
          </a:ln>
        </p:spPr>
      </p:pic>
    </p:spTree>
    <p:extLst>
      <p:ext uri="{BB962C8B-B14F-4D97-AF65-F5344CB8AC3E}">
        <p14:creationId xmlns:p14="http://schemas.microsoft.com/office/powerpoint/2010/main" val="37557205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General Presentation 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4"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8" name="Picture 7" descr="photo illustration of the hands of different races and genders of people raised in the air against a white background"/>
          <p:cNvPicPr>
            <a:picLocks noChangeAspect="1"/>
          </p:cNvPicPr>
          <p:nvPr userDrawn="1"/>
        </p:nvPicPr>
        <p:blipFill rotWithShape="1">
          <a:blip r:embed="rId2">
            <a:extLst>
              <a:ext uri="{28A0092B-C50C-407E-A947-70E740481C1C}">
                <a14:useLocalDpi xmlns:a14="http://schemas.microsoft.com/office/drawing/2010/main" val="0"/>
              </a:ext>
            </a:extLst>
          </a:blip>
          <a:srcRect t="24421"/>
          <a:stretch/>
        </p:blipFill>
        <p:spPr>
          <a:xfrm>
            <a:off x="1" y="-1"/>
            <a:ext cx="12191999" cy="4591050"/>
          </a:xfrm>
          <a:prstGeom prst="rect">
            <a:avLst/>
          </a:prstGeom>
        </p:spPr>
      </p:pic>
      <p:pic>
        <p:nvPicPr>
          <p:cNvPr id="11" name="Picture 10"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spTree>
    <p:extLst>
      <p:ext uri="{BB962C8B-B14F-4D97-AF65-F5344CB8AC3E}">
        <p14:creationId xmlns:p14="http://schemas.microsoft.com/office/powerpoint/2010/main" val="33526177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Seattle Presentation Title Slide">
    <p:spTree>
      <p:nvGrpSpPr>
        <p:cNvPr id="1" name=""/>
        <p:cNvGrpSpPr/>
        <p:nvPr/>
      </p:nvGrpSpPr>
      <p:grpSpPr>
        <a:xfrm>
          <a:off x="0" y="0"/>
          <a:ext cx="0" cy="0"/>
          <a:chOff x="0" y="0"/>
          <a:chExt cx="0" cy="0"/>
        </a:xfrm>
      </p:grpSpPr>
      <p:sp>
        <p:nvSpPr>
          <p:cNvPr id="8"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9"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Photo of the Seattle skyline with Space Needle in foreground and Mount Rainier in the background."/>
          <p:cNvPicPr>
            <a:picLocks noChangeAspect="1"/>
          </p:cNvPicPr>
          <p:nvPr userDrawn="1"/>
        </p:nvPicPr>
        <p:blipFill rotWithShape="1">
          <a:blip r:embed="rId3">
            <a:extLst>
              <a:ext uri="{28A0092B-C50C-407E-A947-70E740481C1C}">
                <a14:useLocalDpi xmlns:a14="http://schemas.microsoft.com/office/drawing/2010/main" val="0"/>
              </a:ext>
            </a:extLst>
          </a:blip>
          <a:srcRect t="10518" b="14482"/>
          <a:stretch/>
        </p:blipFill>
        <p:spPr>
          <a:xfrm>
            <a:off x="0" y="-1"/>
            <a:ext cx="12192000" cy="4572001"/>
          </a:xfrm>
          <a:prstGeom prst="rect">
            <a:avLst/>
          </a:prstGeom>
        </p:spPr>
      </p:pic>
    </p:spTree>
    <p:extLst>
      <p:ext uri="{BB962C8B-B14F-4D97-AF65-F5344CB8AC3E}">
        <p14:creationId xmlns:p14="http://schemas.microsoft.com/office/powerpoint/2010/main" val="1462756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Urban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1" name="Picture 10" descr="photo of downtown Spokane with Spokane River in forefront"/>
          <p:cNvPicPr>
            <a:picLocks noChangeAspect="1"/>
          </p:cNvPicPr>
          <p:nvPr userDrawn="1"/>
        </p:nvPicPr>
        <p:blipFill rotWithShape="1">
          <a:blip r:embed="rId3">
            <a:extLst>
              <a:ext uri="{28A0092B-C50C-407E-A947-70E740481C1C}">
                <a14:useLocalDpi xmlns:a14="http://schemas.microsoft.com/office/drawing/2010/main" val="0"/>
              </a:ext>
            </a:extLst>
          </a:blip>
          <a:srcRect t="8921" b="15783"/>
          <a:stretch/>
        </p:blipFill>
        <p:spPr>
          <a:xfrm>
            <a:off x="1" y="0"/>
            <a:ext cx="12200524" cy="4572000"/>
          </a:xfrm>
          <a:prstGeom prst="rect">
            <a:avLst/>
          </a:prstGeom>
        </p:spPr>
      </p:pic>
    </p:spTree>
    <p:extLst>
      <p:ext uri="{BB962C8B-B14F-4D97-AF65-F5344CB8AC3E}">
        <p14:creationId xmlns:p14="http://schemas.microsoft.com/office/powerpoint/2010/main" val="41644854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Gree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view from high above Diablo Lake in the Northern Cascades mountain range"/>
          <p:cNvPicPr>
            <a:picLocks noChangeAspect="1"/>
          </p:cNvPicPr>
          <p:nvPr userDrawn="1"/>
        </p:nvPicPr>
        <p:blipFill rotWithShape="1">
          <a:blip r:embed="rId3">
            <a:extLst>
              <a:ext uri="{28A0092B-C50C-407E-A947-70E740481C1C}">
                <a14:useLocalDpi xmlns:a14="http://schemas.microsoft.com/office/drawing/2010/main" val="0"/>
              </a:ext>
            </a:extLst>
          </a:blip>
          <a:srcRect l="-129" t="11859" r="129" b="13402"/>
          <a:stretch/>
        </p:blipFill>
        <p:spPr>
          <a:xfrm>
            <a:off x="-8526" y="1"/>
            <a:ext cx="12200525" cy="4572000"/>
          </a:xfrm>
          <a:prstGeom prst="rect">
            <a:avLst/>
          </a:prstGeom>
        </p:spPr>
      </p:pic>
    </p:spTree>
    <p:extLst>
      <p:ext uri="{BB962C8B-B14F-4D97-AF65-F5344CB8AC3E}">
        <p14:creationId xmlns:p14="http://schemas.microsoft.com/office/powerpoint/2010/main" val="15264590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Eastern WA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1" name="Picture 10" descr="Aerial view of the Palouse in Northeast Washington"/>
          <p:cNvPicPr>
            <a:picLocks noChangeAspect="1"/>
          </p:cNvPicPr>
          <p:nvPr userDrawn="1"/>
        </p:nvPicPr>
        <p:blipFill rotWithShape="1">
          <a:blip r:embed="rId3">
            <a:extLst>
              <a:ext uri="{28A0092B-C50C-407E-A947-70E740481C1C}">
                <a14:useLocalDpi xmlns:a14="http://schemas.microsoft.com/office/drawing/2010/main" val="0"/>
              </a:ext>
            </a:extLst>
          </a:blip>
          <a:srcRect b="25613"/>
          <a:stretch/>
        </p:blipFill>
        <p:spPr>
          <a:xfrm>
            <a:off x="-1" y="0"/>
            <a:ext cx="12192001" cy="4572000"/>
          </a:xfrm>
          <a:prstGeom prst="rect">
            <a:avLst/>
          </a:prstGeom>
        </p:spPr>
      </p:pic>
    </p:spTree>
    <p:extLst>
      <p:ext uri="{BB962C8B-B14F-4D97-AF65-F5344CB8AC3E}">
        <p14:creationId xmlns:p14="http://schemas.microsoft.com/office/powerpoint/2010/main" val="20287035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Pattern Presentation Title Slide">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0" name="Picture 9"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pic>
        <p:nvPicPr>
          <p:cNvPr id="13" name="Picture 12" descr="decorative green box with abstract white lines running across it"/>
          <p:cNvPicPr>
            <a:picLocks noChangeAspect="1"/>
          </p:cNvPicPr>
          <p:nvPr userDrawn="1"/>
        </p:nvPicPr>
        <p:blipFill rotWithShape="1">
          <a:blip r:embed="rId3">
            <a:extLst>
              <a:ext uri="{28A0092B-C50C-407E-A947-70E740481C1C}">
                <a14:useLocalDpi xmlns:a14="http://schemas.microsoft.com/office/drawing/2010/main" val="0"/>
              </a:ext>
            </a:extLst>
          </a:blip>
          <a:srcRect l="129" t="2" r="129" b="25611"/>
          <a:stretch/>
        </p:blipFill>
        <p:spPr>
          <a:xfrm>
            <a:off x="-2" y="-2"/>
            <a:ext cx="12192001" cy="4572002"/>
          </a:xfrm>
          <a:prstGeom prst="rect">
            <a:avLst/>
          </a:prstGeom>
        </p:spPr>
      </p:pic>
    </p:spTree>
    <p:extLst>
      <p:ext uri="{BB962C8B-B14F-4D97-AF65-F5344CB8AC3E}">
        <p14:creationId xmlns:p14="http://schemas.microsoft.com/office/powerpoint/2010/main" val="17944092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Presentation Title Slide Add Photo">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12192000" cy="4572000"/>
          </a:xfrm>
          <a:effectLst/>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7" name="Text Placeholder 9"/>
          <p:cNvSpPr>
            <a:spLocks noGrp="1"/>
          </p:cNvSpPr>
          <p:nvPr>
            <p:ph type="body" sz="quarter" idx="12" hasCustomPrompt="1"/>
          </p:nvPr>
        </p:nvSpPr>
        <p:spPr>
          <a:xfrm>
            <a:off x="4433455" y="5865639"/>
            <a:ext cx="6483511"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8" name="Title 3"/>
          <p:cNvSpPr>
            <a:spLocks noGrp="1"/>
          </p:cNvSpPr>
          <p:nvPr>
            <p:ph type="title" hasCustomPrompt="1"/>
          </p:nvPr>
        </p:nvSpPr>
        <p:spPr>
          <a:xfrm>
            <a:off x="4433455" y="5448045"/>
            <a:ext cx="6483511" cy="417595"/>
          </a:xfrm>
        </p:spPr>
        <p:txBody>
          <a:bodyPr>
            <a:noAutofit/>
          </a:bodyPr>
          <a:lstStyle>
            <a:lvl1pPr>
              <a:defRPr sz="3000" cap="all" baseline="0"/>
            </a:lvl1pPr>
          </a:lstStyle>
          <a:p>
            <a:pPr lvl="0"/>
            <a:r>
              <a:rPr lang="en-US" dirty="0"/>
              <a:t>PRESENTATION TITLE</a:t>
            </a:r>
          </a:p>
        </p:txBody>
      </p:sp>
      <p:pic>
        <p:nvPicPr>
          <p:cNvPr id="11" name="Picture 10"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35892" y="5352116"/>
            <a:ext cx="1996064" cy="883125"/>
          </a:xfrm>
          <a:prstGeom prst="rect">
            <a:avLst/>
          </a:prstGeom>
        </p:spPr>
      </p:pic>
    </p:spTree>
    <p:extLst>
      <p:ext uri="{BB962C8B-B14F-4D97-AF65-F5344CB8AC3E}">
        <p14:creationId xmlns:p14="http://schemas.microsoft.com/office/powerpoint/2010/main" val="36030508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ubtitle Slide 2">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6544734" y="2103883"/>
            <a:ext cx="3297767"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8" name="Picture Placeholder 17"/>
          <p:cNvSpPr>
            <a:spLocks noGrp="1"/>
          </p:cNvSpPr>
          <p:nvPr>
            <p:ph type="pic" sz="quarter" idx="13"/>
          </p:nvPr>
        </p:nvSpPr>
        <p:spPr>
          <a:xfrm>
            <a:off x="2423585" y="2103883"/>
            <a:ext cx="3312583"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6" name="Text Placeholder 15"/>
          <p:cNvSpPr>
            <a:spLocks noGrp="1"/>
          </p:cNvSpPr>
          <p:nvPr>
            <p:ph type="body" sz="quarter" idx="12" hasCustomPrompt="1"/>
          </p:nvPr>
        </p:nvSpPr>
        <p:spPr>
          <a:xfrm>
            <a:off x="-11084" y="1248908"/>
            <a:ext cx="12191999" cy="304800"/>
          </a:xfrm>
        </p:spPr>
        <p:txBody>
          <a:bodyPr/>
          <a:lstStyle>
            <a:lvl1pPr marL="0" indent="0" algn="ctr">
              <a:buNone/>
              <a:defRPr sz="1800">
                <a:solidFill>
                  <a:schemeClr val="tx1"/>
                </a:solidFill>
              </a:defRPr>
            </a:lvl1pPr>
          </a:lstStyle>
          <a:p>
            <a:pPr lvl="0"/>
            <a:r>
              <a:rPr lang="en-US" dirty="0"/>
              <a:t>Date</a:t>
            </a:r>
          </a:p>
        </p:txBody>
      </p:sp>
      <p:sp>
        <p:nvSpPr>
          <p:cNvPr id="22" name="Text Placeholder 21"/>
          <p:cNvSpPr>
            <a:spLocks noGrp="1"/>
          </p:cNvSpPr>
          <p:nvPr>
            <p:ph type="body" sz="quarter" idx="15" hasCustomPrompt="1"/>
          </p:nvPr>
        </p:nvSpPr>
        <p:spPr>
          <a:xfrm>
            <a:off x="2423586" y="4832576"/>
            <a:ext cx="331258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35401" y="4830223"/>
            <a:ext cx="3316177" cy="412750"/>
          </a:xfrm>
        </p:spPr>
        <p:txBody>
          <a:bodyPr>
            <a:normAutofit/>
          </a:bodyPr>
          <a:lstStyle>
            <a:lvl1pPr marL="0" indent="0" algn="ctr">
              <a:buNone/>
              <a:defRPr sz="2200" b="1" i="0">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423585" y="5266175"/>
            <a:ext cx="3312583"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35401" y="5265981"/>
            <a:ext cx="3316176"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423585" y="5610138"/>
            <a:ext cx="3312583"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44173" y="5606642"/>
            <a:ext cx="3312583"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7" name="Straight Connector 16"/>
          <p:cNvCxnSpPr/>
          <p:nvPr userDrawn="1"/>
        </p:nvCxnSpPr>
        <p:spPr>
          <a:xfrm flipV="1">
            <a:off x="5763752" y="1699837"/>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hasCustomPrompt="1"/>
          </p:nvPr>
        </p:nvSpPr>
        <p:spPr>
          <a:xfrm>
            <a:off x="-11084" y="677873"/>
            <a:ext cx="12180915" cy="454236"/>
          </a:xfrm>
        </p:spPr>
        <p:txBody>
          <a:bodyPr>
            <a:normAutofit/>
          </a:bodyPr>
          <a:lstStyle>
            <a:lvl1pPr algn="ctr">
              <a:defRPr sz="3000"/>
            </a:lvl1pPr>
          </a:lstStyle>
          <a:p>
            <a:pPr lvl="0"/>
            <a:r>
              <a:rPr lang="en-US" dirty="0"/>
              <a:t>Subtitle 2</a:t>
            </a:r>
          </a:p>
        </p:txBody>
      </p:sp>
    </p:spTree>
    <p:extLst>
      <p:ext uri="{BB962C8B-B14F-4D97-AF65-F5344CB8AC3E}">
        <p14:creationId xmlns:p14="http://schemas.microsoft.com/office/powerpoint/2010/main" val="16167977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Presenters Slide 1 with Photos">
    <p:spTree>
      <p:nvGrpSpPr>
        <p:cNvPr id="1" name=""/>
        <p:cNvGrpSpPr/>
        <p:nvPr/>
      </p:nvGrpSpPr>
      <p:grpSpPr>
        <a:xfrm>
          <a:off x="0" y="0"/>
          <a:ext cx="0" cy="0"/>
          <a:chOff x="0" y="0"/>
          <a:chExt cx="0" cy="0"/>
        </a:xfrm>
      </p:grpSpPr>
      <p:cxnSp>
        <p:nvCxnSpPr>
          <p:cNvPr id="42" name="Straight Connector 41"/>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2390633" y="4739028"/>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1782" y="4736675"/>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390633" y="5172623"/>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11782" y="5172429"/>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390633" y="5522974"/>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1782" y="5519478"/>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45" name="Picture Placeholder 19"/>
          <p:cNvSpPr>
            <a:spLocks noGrp="1"/>
          </p:cNvSpPr>
          <p:nvPr>
            <p:ph type="pic" sz="quarter" idx="14"/>
          </p:nvPr>
        </p:nvSpPr>
        <p:spPr>
          <a:xfrm>
            <a:off x="6511782" y="2010333"/>
            <a:ext cx="3297767"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6" name="Picture Placeholder 17"/>
          <p:cNvSpPr>
            <a:spLocks noGrp="1"/>
          </p:cNvSpPr>
          <p:nvPr>
            <p:ph type="pic" sz="quarter" idx="13"/>
          </p:nvPr>
        </p:nvSpPr>
        <p:spPr>
          <a:xfrm>
            <a:off x="2390633" y="2010333"/>
            <a:ext cx="3312583"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4" name="Title 1"/>
          <p:cNvSpPr>
            <a:spLocks noGrp="1"/>
          </p:cNvSpPr>
          <p:nvPr>
            <p:ph type="title" hasCustomPrompt="1"/>
          </p:nvPr>
        </p:nvSpPr>
        <p:spPr>
          <a:xfrm>
            <a:off x="39297" y="666762"/>
            <a:ext cx="12203081" cy="489242"/>
          </a:xfrm>
        </p:spPr>
        <p:txBody>
          <a:bodyPr>
            <a:normAutofit/>
          </a:bodyPr>
          <a:lstStyle>
            <a:lvl1pPr algn="ctr">
              <a:defRPr sz="3000"/>
            </a:lvl1pPr>
          </a:lstStyle>
          <a:p>
            <a:pPr lvl="0"/>
            <a:r>
              <a:rPr lang="en-US" dirty="0"/>
              <a:t>Presenters 1</a:t>
            </a:r>
          </a:p>
        </p:txBody>
      </p:sp>
    </p:spTree>
    <p:extLst>
      <p:ext uri="{BB962C8B-B14F-4D97-AF65-F5344CB8AC3E}">
        <p14:creationId xmlns:p14="http://schemas.microsoft.com/office/powerpoint/2010/main" val="20348237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Presenters Slide 2">
    <p:spTree>
      <p:nvGrpSpPr>
        <p:cNvPr id="1" name=""/>
        <p:cNvGrpSpPr/>
        <p:nvPr/>
      </p:nvGrpSpPr>
      <p:grpSpPr>
        <a:xfrm>
          <a:off x="0" y="0"/>
          <a:ext cx="0" cy="0"/>
          <a:chOff x="0" y="0"/>
          <a:chExt cx="0" cy="0"/>
        </a:xfrm>
      </p:grpSpPr>
      <p:cxnSp>
        <p:nvCxnSpPr>
          <p:cNvPr id="42" name="Straight Connector 41"/>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2390633" y="2628231"/>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1782" y="2625878"/>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2390633" y="3061826"/>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11782" y="3061632"/>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2390633" y="3412177"/>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1782" y="3408681"/>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12" name="Title 1"/>
          <p:cNvSpPr>
            <a:spLocks noGrp="1"/>
          </p:cNvSpPr>
          <p:nvPr>
            <p:ph type="title" hasCustomPrompt="1"/>
          </p:nvPr>
        </p:nvSpPr>
        <p:spPr>
          <a:xfrm>
            <a:off x="-11081" y="673575"/>
            <a:ext cx="12191997" cy="482428"/>
          </a:xfrm>
        </p:spPr>
        <p:txBody>
          <a:bodyPr>
            <a:normAutofit/>
          </a:bodyPr>
          <a:lstStyle>
            <a:lvl1pPr algn="ctr">
              <a:defRPr sz="3000"/>
            </a:lvl1pPr>
          </a:lstStyle>
          <a:p>
            <a:pPr lvl="0"/>
            <a:r>
              <a:rPr lang="en-US" dirty="0"/>
              <a:t>Presenters 2</a:t>
            </a:r>
          </a:p>
        </p:txBody>
      </p:sp>
    </p:spTree>
    <p:extLst>
      <p:ext uri="{BB962C8B-B14F-4D97-AF65-F5344CB8AC3E}">
        <p14:creationId xmlns:p14="http://schemas.microsoft.com/office/powerpoint/2010/main" val="7480667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Presenters Slide 3">
    <p:spTree>
      <p:nvGrpSpPr>
        <p:cNvPr id="1" name=""/>
        <p:cNvGrpSpPr/>
        <p:nvPr/>
      </p:nvGrpSpPr>
      <p:grpSpPr>
        <a:xfrm>
          <a:off x="0" y="0"/>
          <a:ext cx="0" cy="0"/>
          <a:chOff x="0" y="0"/>
          <a:chExt cx="0" cy="0"/>
        </a:xfrm>
      </p:grpSpPr>
      <p:cxnSp>
        <p:nvCxnSpPr>
          <p:cNvPr id="42" name="Straight Connector 41"/>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683753" y="2628231"/>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439142" y="2625878"/>
            <a:ext cx="3297767"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683753" y="3061826"/>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439142" y="3061632"/>
            <a:ext cx="329776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683753" y="3412177"/>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439142" y="3408681"/>
            <a:ext cx="3297767" cy="374650"/>
          </a:xfrm>
        </p:spPr>
        <p:txBody>
          <a:bodyPr/>
          <a:lstStyle>
            <a:lvl1pPr marL="0" indent="0" algn="ctr">
              <a:buNone/>
              <a:defRPr sz="2000">
                <a:solidFill>
                  <a:schemeClr val="tx1"/>
                </a:solidFill>
                <a:latin typeface="+mn-lt"/>
              </a:defRPr>
            </a:lvl1pPr>
          </a:lstStyle>
          <a:p>
            <a:pPr lvl="0"/>
            <a:r>
              <a:rPr lang="en-US" dirty="0"/>
              <a:t>Program</a:t>
            </a:r>
          </a:p>
        </p:txBody>
      </p:sp>
      <p:sp>
        <p:nvSpPr>
          <p:cNvPr id="11" name="Text Placeholder 21"/>
          <p:cNvSpPr>
            <a:spLocks noGrp="1"/>
          </p:cNvSpPr>
          <p:nvPr>
            <p:ph type="body" sz="quarter" idx="22" hasCustomPrompt="1"/>
          </p:nvPr>
        </p:nvSpPr>
        <p:spPr>
          <a:xfrm>
            <a:off x="8146763" y="2625878"/>
            <a:ext cx="334553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12" name="Text Placeholder 24"/>
          <p:cNvSpPr>
            <a:spLocks noGrp="1"/>
          </p:cNvSpPr>
          <p:nvPr>
            <p:ph type="body" sz="quarter" idx="23" hasCustomPrompt="1"/>
          </p:nvPr>
        </p:nvSpPr>
        <p:spPr>
          <a:xfrm>
            <a:off x="8146763" y="3059473"/>
            <a:ext cx="3345535" cy="314335"/>
          </a:xfrm>
        </p:spPr>
        <p:txBody>
          <a:bodyPr/>
          <a:lstStyle>
            <a:lvl1pPr marL="0" indent="0" algn="ctr">
              <a:buNone/>
              <a:defRPr sz="2000" i="1">
                <a:solidFill>
                  <a:schemeClr val="tx1"/>
                </a:solidFill>
                <a:latin typeface="+mn-lt"/>
              </a:defRPr>
            </a:lvl1pPr>
          </a:lstStyle>
          <a:p>
            <a:pPr lvl="0"/>
            <a:r>
              <a:rPr lang="en-US" dirty="0"/>
              <a:t>Title</a:t>
            </a:r>
          </a:p>
        </p:txBody>
      </p:sp>
      <p:sp>
        <p:nvSpPr>
          <p:cNvPr id="13" name="Text Placeholder 27"/>
          <p:cNvSpPr>
            <a:spLocks noGrp="1"/>
          </p:cNvSpPr>
          <p:nvPr>
            <p:ph type="body" sz="quarter" idx="24" hasCustomPrompt="1"/>
          </p:nvPr>
        </p:nvSpPr>
        <p:spPr>
          <a:xfrm>
            <a:off x="8146763" y="3409824"/>
            <a:ext cx="3345535" cy="374650"/>
          </a:xfrm>
        </p:spPr>
        <p:txBody>
          <a:bodyPr/>
          <a:lstStyle>
            <a:lvl1pPr marL="0" indent="0" algn="ctr">
              <a:buNone/>
              <a:defRPr sz="2000">
                <a:solidFill>
                  <a:schemeClr val="tx1"/>
                </a:solidFill>
                <a:latin typeface="+mn-lt"/>
              </a:defRPr>
            </a:lvl1pPr>
          </a:lstStyle>
          <a:p>
            <a:pPr lvl="0"/>
            <a:r>
              <a:rPr lang="en-US" dirty="0"/>
              <a:t>Program</a:t>
            </a:r>
          </a:p>
        </p:txBody>
      </p:sp>
      <p:sp>
        <p:nvSpPr>
          <p:cNvPr id="15" name="Title 1"/>
          <p:cNvSpPr>
            <a:spLocks noGrp="1"/>
          </p:cNvSpPr>
          <p:nvPr>
            <p:ph type="title" hasCustomPrompt="1"/>
          </p:nvPr>
        </p:nvSpPr>
        <p:spPr>
          <a:xfrm>
            <a:off x="1" y="673774"/>
            <a:ext cx="12192000" cy="482428"/>
          </a:xfrm>
        </p:spPr>
        <p:txBody>
          <a:bodyPr>
            <a:normAutofit/>
          </a:bodyPr>
          <a:lstStyle>
            <a:lvl1pPr algn="ctr">
              <a:defRPr sz="3000"/>
            </a:lvl1pPr>
          </a:lstStyle>
          <a:p>
            <a:pPr lvl="0"/>
            <a:r>
              <a:rPr lang="en-US" dirty="0"/>
              <a:t>Presenters 3</a:t>
            </a:r>
          </a:p>
        </p:txBody>
      </p:sp>
    </p:spTree>
    <p:extLst>
      <p:ext uri="{BB962C8B-B14F-4D97-AF65-F5344CB8AC3E}">
        <p14:creationId xmlns:p14="http://schemas.microsoft.com/office/powerpoint/2010/main" val="12823646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OH Strategic Plan">
    <p:spTree>
      <p:nvGrpSpPr>
        <p:cNvPr id="1" name=""/>
        <p:cNvGrpSpPr/>
        <p:nvPr/>
      </p:nvGrpSpPr>
      <p:grpSpPr>
        <a:xfrm>
          <a:off x="0" y="0"/>
          <a:ext cx="0" cy="0"/>
          <a:chOff x="0" y="0"/>
          <a:chExt cx="0" cy="0"/>
        </a:xfrm>
      </p:grpSpPr>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userDrawn="1"/>
        </p:nvGrpSpPr>
        <p:grpSpPr>
          <a:xfrm>
            <a:off x="888977" y="1487830"/>
            <a:ext cx="10599630" cy="4451286"/>
            <a:chOff x="975368" y="1460430"/>
            <a:chExt cx="7949725" cy="4451286"/>
          </a:xfrm>
        </p:grpSpPr>
        <p:sp>
          <p:nvSpPr>
            <p:cNvPr id="16" name="TextBox 15"/>
            <p:cNvSpPr txBox="1"/>
            <p:nvPr/>
          </p:nvSpPr>
          <p:spPr>
            <a:xfrm>
              <a:off x="4095976" y="4080445"/>
              <a:ext cx="2332018" cy="183127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Strategy</a:t>
              </a:r>
            </a:p>
            <a:p>
              <a:pPr>
                <a:spcBef>
                  <a:spcPts val="600"/>
                </a:spcBef>
              </a:pPr>
              <a:r>
                <a:rPr lang="en-US" sz="1500" kern="1200" dirty="0">
                  <a:solidFill>
                    <a:schemeClr val="tx1"/>
                  </a:solidFill>
                  <a:latin typeface="+mn-lt"/>
                  <a:ea typeface="+mn-ea"/>
                  <a:cs typeface="+mn-cs"/>
                </a:rPr>
                <a:t>Through collaborations and partnerships, we will leverage the knowledge, relation-ships and resources necessary to influence the conditions that promote good health and safety for everyone.</a:t>
              </a:r>
            </a:p>
          </p:txBody>
        </p:sp>
        <p:sp>
          <p:nvSpPr>
            <p:cNvPr id="20" name="TextBox 19"/>
            <p:cNvSpPr txBox="1"/>
            <p:nvPr/>
          </p:nvSpPr>
          <p:spPr>
            <a:xfrm>
              <a:off x="6818305" y="4080608"/>
              <a:ext cx="2106788"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Mission</a:t>
              </a:r>
            </a:p>
            <a:p>
              <a:pPr>
                <a:spcBef>
                  <a:spcPts val="600"/>
                </a:spcBef>
              </a:pPr>
              <a:r>
                <a:rPr lang="en-US" sz="1500" kern="1200" dirty="0">
                  <a:solidFill>
                    <a:schemeClr val="tx1"/>
                  </a:solidFill>
                  <a:latin typeface="+mn-lt"/>
                  <a:ea typeface="+mn-ea"/>
                  <a:cs typeface="+mn-cs"/>
                </a:rPr>
                <a:t>The Department of Health works with others to protect and improve the health</a:t>
              </a:r>
            </a:p>
            <a:p>
              <a:pPr>
                <a:spcBef>
                  <a:spcPts val="0"/>
                </a:spcBef>
              </a:pPr>
              <a:r>
                <a:rPr lang="en-US" sz="1500" kern="1200" dirty="0">
                  <a:solidFill>
                    <a:schemeClr val="tx1"/>
                  </a:solidFill>
                  <a:latin typeface="+mn-lt"/>
                  <a:ea typeface="+mn-ea"/>
                  <a:cs typeface="+mn-cs"/>
                </a:rPr>
                <a:t>of all people in Washington.</a:t>
              </a:r>
            </a:p>
          </p:txBody>
        </p:sp>
        <p:sp>
          <p:nvSpPr>
            <p:cNvPr id="21" name="TextBox 20"/>
            <p:cNvSpPr txBox="1"/>
            <p:nvPr/>
          </p:nvSpPr>
          <p:spPr>
            <a:xfrm>
              <a:off x="1357926" y="4081738"/>
              <a:ext cx="2116475" cy="136960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Vision</a:t>
              </a:r>
            </a:p>
            <a:p>
              <a:pPr>
                <a:spcBef>
                  <a:spcPts val="600"/>
                </a:spcBef>
              </a:pPr>
              <a:r>
                <a:rPr lang="en-US" sz="1500" kern="1200" dirty="0">
                  <a:solidFill>
                    <a:schemeClr val="tx1"/>
                  </a:solidFill>
                  <a:latin typeface="+mn-lt"/>
                  <a:ea typeface="+mn-ea"/>
                  <a:cs typeface="+mn-cs"/>
                </a:rPr>
                <a:t>People in Washington enjoy longer and healthier lives because they live in healthy families and communities.</a:t>
              </a:r>
            </a:p>
          </p:txBody>
        </p:sp>
        <p:grpSp>
          <p:nvGrpSpPr>
            <p:cNvPr id="28" name="Group 27"/>
            <p:cNvGrpSpPr/>
            <p:nvPr/>
          </p:nvGrpSpPr>
          <p:grpSpPr>
            <a:xfrm>
              <a:off x="975368" y="1460430"/>
              <a:ext cx="7949725" cy="2416050"/>
              <a:chOff x="928874" y="1909880"/>
              <a:chExt cx="7949725" cy="2416050"/>
            </a:xfrm>
          </p:grpSpPr>
          <p:sp>
            <p:nvSpPr>
              <p:cNvPr id="32" name="TextBox 31"/>
              <p:cNvSpPr txBox="1"/>
              <p:nvPr/>
            </p:nvSpPr>
            <p:spPr>
              <a:xfrm>
                <a:off x="1313790" y="2032497"/>
                <a:ext cx="1792023" cy="175432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What We Do</a:t>
                </a:r>
              </a:p>
              <a:p>
                <a:pPr>
                  <a:spcBef>
                    <a:spcPts val="600"/>
                  </a:spcBef>
                </a:pPr>
                <a:r>
                  <a:rPr lang="en-US" sz="1500" dirty="0">
                    <a:solidFill>
                      <a:schemeClr val="tx1"/>
                    </a:solidFill>
                    <a:latin typeface="+mn-lt"/>
                  </a:rPr>
                  <a:t>Ensure public safety</a:t>
                </a:r>
              </a:p>
              <a:p>
                <a:pPr>
                  <a:spcBef>
                    <a:spcPts val="600"/>
                  </a:spcBef>
                </a:pPr>
                <a:r>
                  <a:rPr lang="en-US" sz="1500" dirty="0">
                    <a:solidFill>
                      <a:schemeClr val="tx1"/>
                    </a:solidFill>
                    <a:latin typeface="+mn-lt"/>
                  </a:rPr>
                  <a:t>Create the healthiest next generation</a:t>
                </a:r>
              </a:p>
              <a:p>
                <a:pPr>
                  <a:spcBef>
                    <a:spcPts val="600"/>
                  </a:spcBef>
                </a:pPr>
                <a:r>
                  <a:rPr lang="en-US" sz="1500" dirty="0">
                    <a:solidFill>
                      <a:schemeClr val="tx1"/>
                    </a:solidFill>
                    <a:latin typeface="+mn-lt"/>
                  </a:rPr>
                  <a:t>Promote healthy living and healthy aging</a:t>
                </a:r>
              </a:p>
            </p:txBody>
          </p:sp>
          <p:sp>
            <p:nvSpPr>
              <p:cNvPr id="33" name="TextBox 32"/>
              <p:cNvSpPr txBox="1"/>
              <p:nvPr/>
            </p:nvSpPr>
            <p:spPr>
              <a:xfrm>
                <a:off x="4044025" y="1909880"/>
                <a:ext cx="2175037" cy="2262158"/>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How We Do</a:t>
                </a:r>
              </a:p>
              <a:p>
                <a:r>
                  <a:rPr lang="en-US" sz="1800" b="1" dirty="0">
                    <a:solidFill>
                      <a:schemeClr val="tx1"/>
                    </a:solidFill>
                    <a:latin typeface="Century Gothic" panose="020B0502020202020204" pitchFamily="34" charset="0"/>
                  </a:rPr>
                  <a:t>Our Work</a:t>
                </a:r>
              </a:p>
              <a:p>
                <a:pPr>
                  <a:spcBef>
                    <a:spcPts val="600"/>
                  </a:spcBef>
                </a:pPr>
                <a:r>
                  <a:rPr lang="en-US" sz="1500" kern="1200" dirty="0">
                    <a:solidFill>
                      <a:schemeClr val="tx1"/>
                    </a:solidFill>
                    <a:latin typeface="+mn-lt"/>
                    <a:ea typeface="+mn-ea"/>
                    <a:cs typeface="+mn-cs"/>
                  </a:rPr>
                  <a:t>Serve our customers and continue to improve</a:t>
                </a:r>
              </a:p>
              <a:p>
                <a:pPr>
                  <a:spcBef>
                    <a:spcPts val="600"/>
                  </a:spcBef>
                </a:pPr>
                <a:r>
                  <a:rPr lang="en-US" sz="1500" kern="1200" dirty="0">
                    <a:solidFill>
                      <a:schemeClr val="tx1"/>
                    </a:solidFill>
                    <a:latin typeface="+mn-lt"/>
                    <a:ea typeface="+mn-ea"/>
                    <a:cs typeface="+mn-cs"/>
                  </a:rPr>
                  <a:t>Be efficient, innovative and transparent</a:t>
                </a:r>
              </a:p>
              <a:p>
                <a:pPr>
                  <a:spcBef>
                    <a:spcPts val="600"/>
                  </a:spcBef>
                </a:pPr>
                <a:r>
                  <a:rPr lang="en-US" sz="1500" kern="1200" dirty="0">
                    <a:solidFill>
                      <a:schemeClr val="tx1"/>
                    </a:solidFill>
                    <a:latin typeface="+mn-lt"/>
                    <a:ea typeface="+mn-ea"/>
                    <a:cs typeface="+mn-cs"/>
                  </a:rPr>
                  <a:t>Develop and support our workforce</a:t>
                </a:r>
              </a:p>
            </p:txBody>
          </p:sp>
          <p:sp>
            <p:nvSpPr>
              <p:cNvPr id="34" name="TextBox 33"/>
              <p:cNvSpPr txBox="1"/>
              <p:nvPr/>
            </p:nvSpPr>
            <p:spPr>
              <a:xfrm>
                <a:off x="6769000" y="1909884"/>
                <a:ext cx="2109599" cy="241604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Guiding</a:t>
                </a:r>
              </a:p>
              <a:p>
                <a:r>
                  <a:rPr lang="en-US" sz="1800" b="1" dirty="0">
                    <a:solidFill>
                      <a:schemeClr val="tx1"/>
                    </a:solidFill>
                    <a:latin typeface="Century Gothic" panose="020B0502020202020204" pitchFamily="34" charset="0"/>
                  </a:rPr>
                  <a:t>Principles</a:t>
                </a:r>
              </a:p>
              <a:p>
                <a:pPr>
                  <a:spcBef>
                    <a:spcPts val="600"/>
                  </a:spcBef>
                </a:pPr>
                <a:r>
                  <a:rPr lang="en-US" sz="1500" kern="1200" dirty="0">
                    <a:solidFill>
                      <a:schemeClr val="tx1"/>
                    </a:solidFill>
                    <a:latin typeface="+mn-lt"/>
                    <a:ea typeface="+mn-ea"/>
                    <a:cs typeface="+mn-cs"/>
                  </a:rPr>
                  <a:t>Evidence-based public health practice</a:t>
                </a:r>
              </a:p>
              <a:p>
                <a:pPr>
                  <a:spcBef>
                    <a:spcPts val="600"/>
                  </a:spcBef>
                </a:pPr>
                <a:r>
                  <a:rPr lang="en-US" sz="1500" kern="1200" dirty="0">
                    <a:solidFill>
                      <a:schemeClr val="tx1"/>
                    </a:solidFill>
                    <a:latin typeface="+mn-lt"/>
                    <a:ea typeface="+mn-ea"/>
                    <a:cs typeface="+mn-cs"/>
                    <a:sym typeface="Wingdings"/>
                  </a:rPr>
                  <a:t>Partnership</a:t>
                </a:r>
              </a:p>
              <a:p>
                <a:pPr>
                  <a:spcBef>
                    <a:spcPts val="600"/>
                  </a:spcBef>
                </a:pPr>
                <a:r>
                  <a:rPr lang="en-US" sz="1500" kern="1200" dirty="0">
                    <a:solidFill>
                      <a:schemeClr val="tx1"/>
                    </a:solidFill>
                    <a:latin typeface="+mn-lt"/>
                    <a:ea typeface="+mn-ea"/>
                    <a:cs typeface="+mn-cs"/>
                    <a:sym typeface="Wingdings"/>
                  </a:rPr>
                  <a:t>Transparency</a:t>
                </a:r>
              </a:p>
              <a:p>
                <a:pPr>
                  <a:spcBef>
                    <a:spcPts val="600"/>
                  </a:spcBef>
                </a:pPr>
                <a:r>
                  <a:rPr lang="en-US" sz="1500" kern="1200" dirty="0">
                    <a:solidFill>
                      <a:schemeClr val="tx1"/>
                    </a:solidFill>
                    <a:latin typeface="+mn-lt"/>
                    <a:ea typeface="+mn-ea"/>
                    <a:cs typeface="+mn-cs"/>
                    <a:sym typeface="Wingdings"/>
                  </a:rPr>
                  <a:t>Health equity</a:t>
                </a:r>
              </a:p>
              <a:p>
                <a:pPr>
                  <a:spcBef>
                    <a:spcPts val="600"/>
                  </a:spcBef>
                </a:pPr>
                <a:r>
                  <a:rPr lang="en-US" sz="1500" kern="1200" dirty="0">
                    <a:solidFill>
                      <a:schemeClr val="tx1"/>
                    </a:solidFill>
                    <a:latin typeface="+mn-lt"/>
                    <a:ea typeface="+mn-ea"/>
                    <a:cs typeface="+mn-cs"/>
                    <a:sym typeface="Wingdings"/>
                  </a:rPr>
                  <a:t>Seven generations</a:t>
                </a:r>
                <a:endParaRPr lang="en-US" sz="1500" kern="1200" dirty="0">
                  <a:solidFill>
                    <a:schemeClr val="tx1"/>
                  </a:solidFill>
                  <a:latin typeface="+mn-lt"/>
                  <a:ea typeface="+mn-ea"/>
                  <a:cs typeface="+mn-cs"/>
                </a:endParaRPr>
              </a:p>
            </p:txBody>
          </p:sp>
          <p:sp>
            <p:nvSpPr>
              <p:cNvPr id="35" name="Oval 34"/>
              <p:cNvSpPr/>
              <p:nvPr/>
            </p:nvSpPr>
            <p:spPr>
              <a:xfrm>
                <a:off x="928874"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6" name="Oval 35"/>
              <p:cNvSpPr/>
              <p:nvPr/>
            </p:nvSpPr>
            <p:spPr>
              <a:xfrm>
                <a:off x="3654003"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7" name="Oval 36"/>
              <p:cNvSpPr/>
              <p:nvPr/>
            </p:nvSpPr>
            <p:spPr>
              <a:xfrm>
                <a:off x="6377203" y="2073135"/>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9" name="Oval 28"/>
            <p:cNvSpPr/>
            <p:nvPr/>
          </p:nvSpPr>
          <p:spPr>
            <a:xfrm>
              <a:off x="975368" y="4125259"/>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0" name="Oval 29"/>
            <p:cNvSpPr/>
            <p:nvPr/>
          </p:nvSpPr>
          <p:spPr>
            <a:xfrm>
              <a:off x="3700497" y="412525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1" name="Oval 30"/>
            <p:cNvSpPr/>
            <p:nvPr/>
          </p:nvSpPr>
          <p:spPr>
            <a:xfrm>
              <a:off x="6423697" y="4122376"/>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3" name="Title 2"/>
          <p:cNvSpPr>
            <a:spLocks noGrp="1"/>
          </p:cNvSpPr>
          <p:nvPr>
            <p:ph type="title" hasCustomPrompt="1"/>
          </p:nvPr>
        </p:nvSpPr>
        <p:spPr>
          <a:xfrm>
            <a:off x="2379" y="682993"/>
            <a:ext cx="12192000" cy="405063"/>
          </a:xfrm>
        </p:spPr>
        <p:txBody>
          <a:bodyPr>
            <a:normAutofit/>
          </a:bodyPr>
          <a:lstStyle>
            <a:lvl1pPr algn="ctr">
              <a:defRPr sz="3000"/>
            </a:lvl1pPr>
          </a:lstStyle>
          <a:p>
            <a:r>
              <a:rPr lang="en-US" dirty="0"/>
              <a:t>DOH Strategic Plan</a:t>
            </a:r>
          </a:p>
        </p:txBody>
      </p:sp>
    </p:spTree>
    <p:extLst>
      <p:ext uri="{BB962C8B-B14F-4D97-AF65-F5344CB8AC3E}">
        <p14:creationId xmlns:p14="http://schemas.microsoft.com/office/powerpoint/2010/main" val="35069376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Unordered List 1">
    <p:spTree>
      <p:nvGrpSpPr>
        <p:cNvPr id="1" name=""/>
        <p:cNvGrpSpPr/>
        <p:nvPr/>
      </p:nvGrpSpPr>
      <p:grpSpPr>
        <a:xfrm>
          <a:off x="0" y="0"/>
          <a:ext cx="0" cy="0"/>
          <a:chOff x="0" y="0"/>
          <a:chExt cx="0" cy="0"/>
        </a:xfrm>
      </p:grpSpPr>
      <p:sp>
        <p:nvSpPr>
          <p:cNvPr id="15" name="Oval 14"/>
          <p:cNvSpPr/>
          <p:nvPr/>
        </p:nvSpPr>
        <p:spPr>
          <a:xfrm>
            <a:off x="1128133" y="2076019"/>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6" name="Oval 15"/>
          <p:cNvSpPr/>
          <p:nvPr/>
        </p:nvSpPr>
        <p:spPr>
          <a:xfrm>
            <a:off x="6417130" y="2076018"/>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0" name="Text Placeholder 19"/>
          <p:cNvSpPr>
            <a:spLocks noGrp="1"/>
          </p:cNvSpPr>
          <p:nvPr userDrawn="1">
            <p:ph type="body" sz="quarter" idx="22" hasCustomPrompt="1"/>
          </p:nvPr>
        </p:nvSpPr>
        <p:spPr>
          <a:xfrm>
            <a:off x="1751719"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1" name="Text Placeholder 19"/>
          <p:cNvSpPr>
            <a:spLocks noGrp="1"/>
          </p:cNvSpPr>
          <p:nvPr userDrawn="1">
            <p:ph type="body" sz="quarter" idx="23" hasCustomPrompt="1"/>
          </p:nvPr>
        </p:nvSpPr>
        <p:spPr>
          <a:xfrm>
            <a:off x="7047597" y="2106227"/>
            <a:ext cx="4011964"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3" name="Text Placeholder 22"/>
          <p:cNvSpPr>
            <a:spLocks noGrp="1"/>
          </p:cNvSpPr>
          <p:nvPr userDrawn="1">
            <p:ph type="body" sz="quarter" idx="24" hasCustomPrompt="1"/>
          </p:nvPr>
        </p:nvSpPr>
        <p:spPr>
          <a:xfrm>
            <a:off x="1752601" y="2480365"/>
            <a:ext cx="4011084" cy="3617913"/>
          </a:xfrm>
        </p:spPr>
        <p:txBody>
          <a:bodyPr>
            <a:noAutofit/>
          </a:bodyPr>
          <a:lstStyle>
            <a:lvl1pPr marL="0" indent="0">
              <a:buNone/>
              <a:defRPr sz="2200" baseline="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sp>
        <p:nvSpPr>
          <p:cNvPr id="24" name="Text Placeholder 22"/>
          <p:cNvSpPr>
            <a:spLocks noGrp="1"/>
          </p:cNvSpPr>
          <p:nvPr userDrawn="1">
            <p:ph type="body" sz="quarter" idx="25" hasCustomPrompt="1"/>
          </p:nvPr>
        </p:nvSpPr>
        <p:spPr>
          <a:xfrm>
            <a:off x="7048477" y="2486904"/>
            <a:ext cx="4011084" cy="3611426"/>
          </a:xfrm>
        </p:spPr>
        <p:txBody>
          <a:bodyPr>
            <a:noAutofit/>
          </a:bodyPr>
          <a:lstStyle>
            <a:lvl1pPr marL="0" indent="0">
              <a:buNone/>
              <a:defRPr sz="220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a:t>
            </a:r>
            <a:r>
              <a:rPr lang="en-US" sz="1800" baseline="0" dirty="0">
                <a:solidFill>
                  <a:srgbClr val="349D96"/>
                </a:solidFill>
                <a:latin typeface="Century Gothic" panose="020B0502020202020204" pitchFamily="34" charset="0"/>
              </a:rPr>
              <a:t>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3" name="Title 1"/>
          <p:cNvSpPr>
            <a:spLocks noGrp="1"/>
          </p:cNvSpPr>
          <p:nvPr>
            <p:ph type="title" hasCustomPrompt="1"/>
          </p:nvPr>
        </p:nvSpPr>
        <p:spPr>
          <a:xfrm>
            <a:off x="0" y="673199"/>
            <a:ext cx="12191997" cy="482805"/>
          </a:xfrm>
        </p:spPr>
        <p:txBody>
          <a:bodyPr>
            <a:normAutofit/>
          </a:bodyPr>
          <a:lstStyle>
            <a:lvl1pPr algn="ctr">
              <a:defRPr sz="3000"/>
            </a:lvl1pPr>
          </a:lstStyle>
          <a:p>
            <a:pPr lvl="0"/>
            <a:r>
              <a:rPr lang="en-US" dirty="0"/>
              <a:t>Unordered List 1</a:t>
            </a:r>
          </a:p>
        </p:txBody>
      </p:sp>
    </p:spTree>
    <p:extLst>
      <p:ext uri="{BB962C8B-B14F-4D97-AF65-F5344CB8AC3E}">
        <p14:creationId xmlns:p14="http://schemas.microsoft.com/office/powerpoint/2010/main" val="32088124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Unordered List 2">
    <p:spTree>
      <p:nvGrpSpPr>
        <p:cNvPr id="1" name=""/>
        <p:cNvGrpSpPr/>
        <p:nvPr/>
      </p:nvGrpSpPr>
      <p:grpSpPr>
        <a:xfrm>
          <a:off x="0" y="0"/>
          <a:ext cx="0" cy="0"/>
          <a:chOff x="0" y="0"/>
          <a:chExt cx="0" cy="0"/>
        </a:xfrm>
      </p:grpSpPr>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987461" y="2076019"/>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4" name="Oval 13"/>
          <p:cNvSpPr/>
          <p:nvPr userDrawn="1"/>
        </p:nvSpPr>
        <p:spPr>
          <a:xfrm>
            <a:off x="4585455" y="2076018"/>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7" name="Oval 16"/>
          <p:cNvSpPr/>
          <p:nvPr userDrawn="1"/>
        </p:nvSpPr>
        <p:spPr>
          <a:xfrm>
            <a:off x="8180879" y="2078052"/>
            <a:ext cx="32931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 name="Text Placeholder 2"/>
          <p:cNvSpPr>
            <a:spLocks noGrp="1"/>
          </p:cNvSpPr>
          <p:nvPr>
            <p:ph type="body" sz="quarter" idx="22" hasCustomPrompt="1"/>
          </p:nvPr>
        </p:nvSpPr>
        <p:spPr>
          <a:xfrm>
            <a:off x="1611928" y="2097855"/>
            <a:ext cx="2387600" cy="372955"/>
          </a:xfrm>
        </p:spPr>
        <p:txBody>
          <a:bodyPr>
            <a:noAutofit/>
          </a:bodyPr>
          <a:lstStyle>
            <a:lvl1pPr marL="285750" indent="-28575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5224947" y="2097855"/>
            <a:ext cx="23876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811785" y="2097855"/>
            <a:ext cx="23876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611928" y="2474230"/>
            <a:ext cx="2387600" cy="3702416"/>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5224769" y="2474230"/>
            <a:ext cx="23876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811199" y="2474230"/>
            <a:ext cx="23876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TextBox 1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a:t>
            </a:r>
            <a:r>
              <a:rPr lang="en-US" sz="1800" baseline="0" dirty="0">
                <a:solidFill>
                  <a:srgbClr val="349D96"/>
                </a:solidFill>
                <a:latin typeface="Century Gothic" panose="020B0502020202020204" pitchFamily="34" charset="0"/>
              </a:rPr>
              <a:t>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6" name="Title 1"/>
          <p:cNvSpPr>
            <a:spLocks noGrp="1"/>
          </p:cNvSpPr>
          <p:nvPr>
            <p:ph type="title" hasCustomPrompt="1"/>
          </p:nvPr>
        </p:nvSpPr>
        <p:spPr>
          <a:xfrm>
            <a:off x="1" y="673974"/>
            <a:ext cx="12180916" cy="482030"/>
          </a:xfrm>
        </p:spPr>
        <p:txBody>
          <a:bodyPr>
            <a:normAutofit/>
          </a:bodyPr>
          <a:lstStyle>
            <a:lvl1pPr algn="ctr">
              <a:defRPr sz="3000"/>
            </a:lvl1pPr>
          </a:lstStyle>
          <a:p>
            <a:pPr lvl="0"/>
            <a:r>
              <a:rPr lang="en-US" dirty="0"/>
              <a:t>Unordered List 2</a:t>
            </a:r>
          </a:p>
        </p:txBody>
      </p:sp>
    </p:spTree>
    <p:extLst>
      <p:ext uri="{BB962C8B-B14F-4D97-AF65-F5344CB8AC3E}">
        <p14:creationId xmlns:p14="http://schemas.microsoft.com/office/powerpoint/2010/main" val="3122056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Number List 1">
    <p:spTree>
      <p:nvGrpSpPr>
        <p:cNvPr id="1" name=""/>
        <p:cNvGrpSpPr/>
        <p:nvPr/>
      </p:nvGrpSpPr>
      <p:grpSpPr>
        <a:xfrm>
          <a:off x="0" y="0"/>
          <a:ext cx="0" cy="0"/>
          <a:chOff x="0" y="0"/>
          <a:chExt cx="0" cy="0"/>
        </a:xfrm>
      </p:grpSpPr>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518141" y="2097855"/>
            <a:ext cx="2681108"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5122282" y="2097855"/>
            <a:ext cx="2672099"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700242" y="2097855"/>
            <a:ext cx="2641319"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518141" y="2474230"/>
            <a:ext cx="2681107" cy="3702416"/>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5122104" y="2474230"/>
            <a:ext cx="2672276"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699656" y="2474230"/>
            <a:ext cx="2641904"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Oval 14"/>
          <p:cNvSpPr/>
          <p:nvPr userDrawn="1"/>
        </p:nvSpPr>
        <p:spPr>
          <a:xfrm>
            <a:off x="861134" y="2038158"/>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1</a:t>
            </a:r>
          </a:p>
        </p:txBody>
      </p:sp>
      <p:sp>
        <p:nvSpPr>
          <p:cNvPr id="16" name="Oval 15"/>
          <p:cNvSpPr/>
          <p:nvPr userDrawn="1"/>
        </p:nvSpPr>
        <p:spPr>
          <a:xfrm>
            <a:off x="4452002" y="2038157"/>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2</a:t>
            </a:r>
          </a:p>
        </p:txBody>
      </p:sp>
      <p:sp>
        <p:nvSpPr>
          <p:cNvPr id="20" name="Oval 19"/>
          <p:cNvSpPr/>
          <p:nvPr userDrawn="1"/>
        </p:nvSpPr>
        <p:spPr>
          <a:xfrm>
            <a:off x="8038548" y="2038156"/>
            <a:ext cx="435592" cy="438912"/>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3</a:t>
            </a:r>
          </a:p>
        </p:txBody>
      </p:sp>
      <p:sp>
        <p:nvSpPr>
          <p:cNvPr id="17" name="TextBox 16"/>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1" name="Title 1"/>
          <p:cNvSpPr>
            <a:spLocks noGrp="1"/>
          </p:cNvSpPr>
          <p:nvPr>
            <p:ph type="title" hasCustomPrompt="1"/>
          </p:nvPr>
        </p:nvSpPr>
        <p:spPr>
          <a:xfrm>
            <a:off x="1" y="664077"/>
            <a:ext cx="12180916" cy="491926"/>
          </a:xfrm>
        </p:spPr>
        <p:txBody>
          <a:bodyPr>
            <a:normAutofit/>
          </a:bodyPr>
          <a:lstStyle>
            <a:lvl1pPr algn="ctr">
              <a:defRPr sz="3000"/>
            </a:lvl1pPr>
          </a:lstStyle>
          <a:p>
            <a:pPr lvl="0"/>
            <a:r>
              <a:rPr lang="en-US" dirty="0"/>
              <a:t>Number List 1</a:t>
            </a:r>
          </a:p>
        </p:txBody>
      </p:sp>
    </p:spTree>
    <p:extLst>
      <p:ext uri="{BB962C8B-B14F-4D97-AF65-F5344CB8AC3E}">
        <p14:creationId xmlns:p14="http://schemas.microsoft.com/office/powerpoint/2010/main" val="8351351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Icon List">
    <p:spTree>
      <p:nvGrpSpPr>
        <p:cNvPr id="1" name=""/>
        <p:cNvGrpSpPr/>
        <p:nvPr/>
      </p:nvGrpSpPr>
      <p:grpSpPr>
        <a:xfrm>
          <a:off x="0" y="0"/>
          <a:ext cx="0" cy="0"/>
          <a:chOff x="0" y="0"/>
          <a:chExt cx="0" cy="0"/>
        </a:xfrm>
      </p:grpSpPr>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693987" y="2616608"/>
            <a:ext cx="2387600" cy="372955"/>
          </a:xfrm>
        </p:spPr>
        <p:txBody>
          <a:bodyPr>
            <a:noAutofit/>
          </a:bodyPr>
          <a:lstStyle>
            <a:lvl1pPr marL="285750" indent="-285750" algn="l">
              <a:buFont typeface="Arial" panose="020B0604020202020204" pitchFamily="34" charset="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4893857" y="2616606"/>
            <a:ext cx="23876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8123306" y="2616610"/>
            <a:ext cx="23876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693987" y="2992984"/>
            <a:ext cx="2387600" cy="3198287"/>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4893679" y="2992982"/>
            <a:ext cx="2387600" cy="3198289"/>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8122719" y="2992986"/>
            <a:ext cx="2387600" cy="3198285"/>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4" name="Oval 13"/>
          <p:cNvSpPr/>
          <p:nvPr/>
        </p:nvSpPr>
        <p:spPr>
          <a:xfrm>
            <a:off x="2496566" y="1604609"/>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7" name="Oval 16"/>
          <p:cNvSpPr/>
          <p:nvPr/>
        </p:nvSpPr>
        <p:spPr>
          <a:xfrm>
            <a:off x="5688064" y="1604609"/>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1" name="Oval 20"/>
          <p:cNvSpPr/>
          <p:nvPr/>
        </p:nvSpPr>
        <p:spPr>
          <a:xfrm>
            <a:off x="8927312" y="1614127"/>
            <a:ext cx="777240" cy="777240"/>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16" name="TextBox 15"/>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a:t>
            </a:r>
            <a:r>
              <a:rPr lang="en-US" sz="1800"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5" name="Title 1"/>
          <p:cNvSpPr>
            <a:spLocks noGrp="1"/>
          </p:cNvSpPr>
          <p:nvPr>
            <p:ph type="title" hasCustomPrompt="1"/>
          </p:nvPr>
        </p:nvSpPr>
        <p:spPr>
          <a:xfrm>
            <a:off x="-11081" y="670552"/>
            <a:ext cx="12180916" cy="485451"/>
          </a:xfrm>
        </p:spPr>
        <p:txBody>
          <a:bodyPr>
            <a:normAutofit/>
          </a:bodyPr>
          <a:lstStyle>
            <a:lvl1pPr algn="ctr">
              <a:defRPr sz="3000"/>
            </a:lvl1pPr>
          </a:lstStyle>
          <a:p>
            <a:pPr lvl="0"/>
            <a:r>
              <a:rPr lang="en-US" dirty="0"/>
              <a:t>Icon List (insert icons inside the circles)</a:t>
            </a:r>
          </a:p>
        </p:txBody>
      </p:sp>
    </p:spTree>
    <p:extLst>
      <p:ext uri="{BB962C8B-B14F-4D97-AF65-F5344CB8AC3E}">
        <p14:creationId xmlns:p14="http://schemas.microsoft.com/office/powerpoint/2010/main" val="122303305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Washington State Map with Population">
    <p:spTree>
      <p:nvGrpSpPr>
        <p:cNvPr id="1" name=""/>
        <p:cNvGrpSpPr/>
        <p:nvPr/>
      </p:nvGrpSpPr>
      <p:grpSpPr>
        <a:xfrm>
          <a:off x="0" y="0"/>
          <a:ext cx="0" cy="0"/>
          <a:chOff x="0" y="0"/>
          <a:chExt cx="0" cy="0"/>
        </a:xfrm>
      </p:grpSpPr>
      <p:sp>
        <p:nvSpPr>
          <p:cNvPr id="5" name="Rectangle 4"/>
          <p:cNvSpPr/>
          <p:nvPr userDrawn="1"/>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9" name="Title 2"/>
          <p:cNvSpPr>
            <a:spLocks noGrp="1"/>
          </p:cNvSpPr>
          <p:nvPr>
            <p:ph type="title" hasCustomPrompt="1"/>
          </p:nvPr>
        </p:nvSpPr>
        <p:spPr>
          <a:xfrm>
            <a:off x="0" y="618424"/>
            <a:ext cx="12192000" cy="544750"/>
          </a:xfrm>
        </p:spPr>
        <p:txBody>
          <a:bodyPr>
            <a:normAutofit/>
          </a:bodyPr>
          <a:lstStyle>
            <a:lvl1pPr algn="ctr">
              <a:defRPr sz="2700" baseline="0"/>
            </a:lvl1pPr>
          </a:lstStyle>
          <a:p>
            <a:r>
              <a:rPr lang="en-US" dirty="0"/>
              <a:t>Washington State Population Served</a:t>
            </a:r>
          </a:p>
        </p:txBody>
      </p:sp>
      <p:cxnSp>
        <p:nvCxnSpPr>
          <p:cNvPr id="125" name="Straight Connector 124"/>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5" name="TextBox 134"/>
          <p:cNvSpPr txBox="1"/>
          <p:nvPr userDrawn="1"/>
        </p:nvSpPr>
        <p:spPr>
          <a:xfrm>
            <a:off x="8832913" y="3836351"/>
            <a:ext cx="1473881" cy="553998"/>
          </a:xfrm>
          <a:prstGeom prst="rect">
            <a:avLst/>
          </a:prstGeom>
          <a:noFill/>
          <a:effectLst/>
        </p:spPr>
        <p:txBody>
          <a:bodyPr wrap="square" rtlCol="0">
            <a:spAutoFit/>
          </a:bodyPr>
          <a:lstStyle/>
          <a:p>
            <a:r>
              <a:rPr lang="en-US" sz="1000" b="1" dirty="0">
                <a:solidFill>
                  <a:schemeClr val="tx1"/>
                </a:solidFill>
                <a:latin typeface="+mn-lt"/>
              </a:rPr>
              <a:t>*</a:t>
            </a:r>
            <a:r>
              <a:rPr lang="en-US" sz="1000" b="1" kern="1200" dirty="0">
                <a:solidFill>
                  <a:schemeClr val="tx1"/>
                </a:solidFill>
                <a:latin typeface="+mn-lt"/>
                <a:ea typeface="+mn-ea"/>
                <a:cs typeface="+mn-cs"/>
              </a:rPr>
              <a:t>Agency leader is both director and health officer (2)</a:t>
            </a:r>
          </a:p>
        </p:txBody>
      </p:sp>
      <p:sp>
        <p:nvSpPr>
          <p:cNvPr id="137" name="TextBox 136"/>
          <p:cNvSpPr txBox="1"/>
          <p:nvPr/>
        </p:nvSpPr>
        <p:spPr>
          <a:xfrm>
            <a:off x="8829929" y="4706438"/>
            <a:ext cx="2620283" cy="579646"/>
          </a:xfrm>
          <a:prstGeom prst="rect">
            <a:avLst/>
          </a:prstGeom>
          <a:noFill/>
          <a:ln w="12700">
            <a:solidFill>
              <a:schemeClr val="bg1"/>
            </a:solidFill>
          </a:ln>
          <a:effectLst/>
        </p:spPr>
        <p:txBody>
          <a:bodyPr wrap="square" rtlCol="0">
            <a:spAutoFit/>
          </a:bodyPr>
          <a:lstStyle/>
          <a:p>
            <a:r>
              <a:rPr lang="en-US" sz="1000" b="1" dirty="0">
                <a:solidFill>
                  <a:schemeClr val="tx1"/>
                </a:solidFill>
                <a:latin typeface="+mn-lt"/>
              </a:rPr>
              <a:t>Washington State Total Population </a:t>
            </a:r>
            <a:r>
              <a:rPr lang="en-US" sz="1000" b="1" i="1" dirty="0">
                <a:solidFill>
                  <a:schemeClr val="tx1"/>
                </a:solidFill>
                <a:latin typeface="+mn-lt"/>
              </a:rPr>
              <a:t>(estimate)</a:t>
            </a:r>
          </a:p>
          <a:p>
            <a:r>
              <a:rPr lang="en-US" sz="1000" b="1" dirty="0">
                <a:solidFill>
                  <a:schemeClr val="tx1"/>
                </a:solidFill>
                <a:latin typeface="+mn-lt"/>
              </a:rPr>
              <a:t>April 2019: 7,546,410</a:t>
            </a:r>
          </a:p>
          <a:p>
            <a:pPr>
              <a:spcBef>
                <a:spcPts val="200"/>
              </a:spcBef>
            </a:pPr>
            <a:r>
              <a:rPr lang="en-US" sz="1000" b="1" i="1" dirty="0">
                <a:solidFill>
                  <a:schemeClr val="tx1"/>
                </a:solidFill>
                <a:latin typeface="+mn-lt"/>
              </a:rPr>
              <a:t>Source: </a:t>
            </a:r>
            <a:r>
              <a:rPr lang="en-US" sz="1000" b="1" dirty="0">
                <a:solidFill>
                  <a:schemeClr val="tx1"/>
                </a:solidFill>
                <a:latin typeface="+mn-lt"/>
              </a:rPr>
              <a:t>Office of Financial Management</a:t>
            </a:r>
          </a:p>
        </p:txBody>
      </p:sp>
      <p:grpSp>
        <p:nvGrpSpPr>
          <p:cNvPr id="2" name="Group 1"/>
          <p:cNvGrpSpPr/>
          <p:nvPr userDrawn="1"/>
        </p:nvGrpSpPr>
        <p:grpSpPr>
          <a:xfrm>
            <a:off x="769585" y="1561493"/>
            <a:ext cx="7690075" cy="4807252"/>
            <a:chOff x="2834162" y="1379236"/>
            <a:chExt cx="6709529" cy="4194289"/>
          </a:xfrm>
        </p:grpSpPr>
        <p:grpSp>
          <p:nvGrpSpPr>
            <p:cNvPr id="136" name="Group 135"/>
            <p:cNvGrpSpPr/>
            <p:nvPr/>
          </p:nvGrpSpPr>
          <p:grpSpPr>
            <a:xfrm>
              <a:off x="2834162" y="1379236"/>
              <a:ext cx="6693635" cy="4194289"/>
              <a:chOff x="1777366" y="2155881"/>
              <a:chExt cx="4480731" cy="2843080"/>
            </a:xfrm>
            <a:effectLst/>
          </p:grpSpPr>
          <p:sp>
            <p:nvSpPr>
              <p:cNvPr id="185" name="Freeform 26"/>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6" name="Freeform 5"/>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7" name="Freeform 6"/>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8" name="Freeform 7"/>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89" name="Freeform 8"/>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0" name="Freeform 9"/>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1" name="Freeform 10"/>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2" name="Freeform 11"/>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3" name="Freeform 12"/>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4" name="Freeform 13"/>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5" name="Freeform 14"/>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6" name="Freeform 15"/>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7" name="Freeform 16"/>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8" name="Freeform 17"/>
              <p:cNvSpPr>
                <a:spLocks/>
              </p:cNvSpPr>
              <p:nvPr/>
            </p:nvSpPr>
            <p:spPr bwMode="auto">
              <a:xfrm>
                <a:off x="443050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99" name="Freeform 18"/>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0" name="Freeform 19"/>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1" name="Freeform 20"/>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2" name="Freeform 21"/>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3" name="Freeform 22"/>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4" name="Freeform 23"/>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5" name="Freeform 24"/>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6" name="Freeform 25"/>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7" name="Freeform 206"/>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8" name="Freeform 207"/>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09" name="Freeform 208"/>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0" name="Freeform 209"/>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1" name="Freeform 210"/>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a:solidFill>
                      <a:schemeClr val="tx1">
                        <a:lumMod val="75000"/>
                        <a:lumOff val="25000"/>
                      </a:schemeClr>
                    </a:solidFill>
                    <a:latin typeface="Century Gothic" panose="020B0502020202020204" pitchFamily="34" charset="0"/>
                  </a:rPr>
                  <a:t> </a:t>
                </a:r>
              </a:p>
            </p:txBody>
          </p:sp>
          <p:sp>
            <p:nvSpPr>
              <p:cNvPr id="212" name="Freeform 211"/>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3" name="Freeform 212"/>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4" name="Freeform 213"/>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5" name="Freeform 214"/>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6" name="Freeform 215"/>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7" name="Freeform 216"/>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8" name="Freeform 217"/>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19" name="Freeform 218"/>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0" name="Freeform 219"/>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1" name="Freeform 220"/>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2" name="Freeform 221"/>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3" name="Freeform 222"/>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4" name="Freeform 223"/>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5" name="Freeform 224"/>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6" name="Freeform 225"/>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7" name="Freeform 226"/>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8" name="Freeform 227"/>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29" name="Freeform 228"/>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0" name="Freeform 229"/>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1" name="Freeform 230"/>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2" name="Freeform 231"/>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3" name="Freeform 232"/>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999999"/>
              </a:solidFill>
              <a:ln w="12700" cap="rnd" cmpd="sng">
                <a:no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4" name="Freeform 233"/>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5" name="Freeform 234"/>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6" name="Freeform 235"/>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7" name="Freeform 236"/>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8" name="Freeform 237"/>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39" name="Freeform 238"/>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0" name="Freeform 239"/>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1" name="Freeform 240"/>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2" name="Freeform 241"/>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3" name="Freeform 242"/>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244" name="Freeform 243"/>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138" name="TextBox 137"/>
            <p:cNvSpPr txBox="1"/>
            <p:nvPr/>
          </p:nvSpPr>
          <p:spPr>
            <a:xfrm>
              <a:off x="5054043" y="1469711"/>
              <a:ext cx="704039"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Whatcom</a:t>
              </a:r>
            </a:p>
            <a:p>
              <a:pPr algn="ctr"/>
              <a:r>
                <a:rPr lang="en-US" sz="1000" b="1" i="1" dirty="0">
                  <a:solidFill>
                    <a:schemeClr val="bg1"/>
                  </a:solidFill>
                  <a:latin typeface="+mn-lt"/>
                </a:rPr>
                <a:t>225,300</a:t>
              </a:r>
            </a:p>
          </p:txBody>
        </p:sp>
        <p:sp>
          <p:nvSpPr>
            <p:cNvPr id="139" name="TextBox 138"/>
            <p:cNvSpPr txBox="1"/>
            <p:nvPr/>
          </p:nvSpPr>
          <p:spPr>
            <a:xfrm>
              <a:off x="5067996" y="1904987"/>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Skagit</a:t>
              </a:r>
            </a:p>
            <a:p>
              <a:pPr algn="ctr"/>
              <a:r>
                <a:rPr lang="en-US" sz="1000" b="1" i="1" dirty="0">
                  <a:solidFill>
                    <a:schemeClr val="bg1"/>
                  </a:solidFill>
                  <a:latin typeface="+mn-lt"/>
                </a:rPr>
                <a:t>129,200</a:t>
              </a:r>
            </a:p>
          </p:txBody>
        </p:sp>
        <p:sp>
          <p:nvSpPr>
            <p:cNvPr id="140" name="TextBox 139"/>
            <p:cNvSpPr txBox="1"/>
            <p:nvPr/>
          </p:nvSpPr>
          <p:spPr>
            <a:xfrm>
              <a:off x="5011657" y="2439433"/>
              <a:ext cx="777777"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Snohomish</a:t>
              </a:r>
            </a:p>
            <a:p>
              <a:pPr algn="ctr"/>
              <a:r>
                <a:rPr lang="en-US" sz="1000" b="1" i="1" dirty="0">
                  <a:solidFill>
                    <a:schemeClr val="tx1"/>
                  </a:solidFill>
                  <a:latin typeface="+mn-lt"/>
                </a:rPr>
                <a:t>818,700</a:t>
              </a:r>
            </a:p>
          </p:txBody>
        </p:sp>
        <p:sp>
          <p:nvSpPr>
            <p:cNvPr id="141" name="TextBox 140"/>
            <p:cNvSpPr txBox="1"/>
            <p:nvPr/>
          </p:nvSpPr>
          <p:spPr>
            <a:xfrm>
              <a:off x="4805746" y="3019950"/>
              <a:ext cx="938077" cy="553998"/>
            </a:xfrm>
            <a:prstGeom prst="rect">
              <a:avLst/>
            </a:prstGeom>
            <a:noFill/>
            <a:ln w="12700">
              <a:noFill/>
            </a:ln>
            <a:effectLst/>
          </p:spPr>
          <p:txBody>
            <a:bodyPr wrap="none" rtlCol="0">
              <a:spAutoFit/>
            </a:bodyPr>
            <a:lstStyle/>
            <a:p>
              <a:pPr algn="ctr"/>
              <a:r>
                <a:rPr lang="en-US" sz="1000" b="1" dirty="0">
                  <a:solidFill>
                    <a:schemeClr val="tx1"/>
                  </a:solidFill>
                  <a:latin typeface="+mn-lt"/>
                </a:rPr>
                <a:t>Seattle &amp; King</a:t>
              </a:r>
            </a:p>
            <a:p>
              <a:pPr algn="ctr"/>
              <a:r>
                <a:rPr lang="en-US" sz="1000" b="1" dirty="0">
                  <a:solidFill>
                    <a:schemeClr val="tx1"/>
                  </a:solidFill>
                  <a:latin typeface="+mn-lt"/>
                </a:rPr>
                <a:t>County</a:t>
              </a:r>
            </a:p>
            <a:p>
              <a:pPr algn="ctr"/>
              <a:r>
                <a:rPr lang="en-US" sz="1000" b="1" i="1" dirty="0">
                  <a:solidFill>
                    <a:schemeClr val="tx1"/>
                  </a:solidFill>
                  <a:latin typeface="+mn-lt"/>
                </a:rPr>
                <a:t>2,226,300</a:t>
              </a:r>
            </a:p>
          </p:txBody>
        </p:sp>
        <p:sp>
          <p:nvSpPr>
            <p:cNvPr id="142" name="TextBox 141"/>
            <p:cNvSpPr txBox="1"/>
            <p:nvPr/>
          </p:nvSpPr>
          <p:spPr>
            <a:xfrm>
              <a:off x="4577139" y="3688287"/>
              <a:ext cx="1029449" cy="400110"/>
            </a:xfrm>
            <a:prstGeom prst="rect">
              <a:avLst/>
            </a:prstGeom>
            <a:noFill/>
            <a:ln w="12700">
              <a:noFill/>
            </a:ln>
            <a:effectLst/>
          </p:spPr>
          <p:txBody>
            <a:bodyPr wrap="none" rtlCol="0">
              <a:spAutoFit/>
            </a:bodyPr>
            <a:lstStyle/>
            <a:p>
              <a:pPr algn="ctr"/>
              <a:r>
                <a:rPr lang="en-US" sz="1000" b="1" dirty="0">
                  <a:solidFill>
                    <a:schemeClr val="tx1"/>
                  </a:solidFill>
                  <a:latin typeface="+mn-lt"/>
                </a:rPr>
                <a:t>Tacoma-Pierce*</a:t>
              </a:r>
            </a:p>
            <a:p>
              <a:pPr algn="ctr"/>
              <a:r>
                <a:rPr lang="en-US" sz="1000" b="1" i="1" dirty="0">
                  <a:solidFill>
                    <a:schemeClr val="tx1"/>
                  </a:solidFill>
                  <a:latin typeface="+mn-lt"/>
                </a:rPr>
                <a:t>888,300</a:t>
              </a:r>
            </a:p>
          </p:txBody>
        </p:sp>
        <p:sp>
          <p:nvSpPr>
            <p:cNvPr id="143" name="TextBox 142"/>
            <p:cNvSpPr txBox="1"/>
            <p:nvPr/>
          </p:nvSpPr>
          <p:spPr>
            <a:xfrm>
              <a:off x="4373117" y="4161237"/>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Lewis</a:t>
              </a:r>
            </a:p>
            <a:p>
              <a:pPr algn="ctr"/>
              <a:r>
                <a:rPr lang="en-US" sz="1000" b="1" dirty="0">
                  <a:solidFill>
                    <a:schemeClr val="bg1"/>
                  </a:solidFill>
                  <a:latin typeface="+mn-lt"/>
                </a:rPr>
                <a:t>79,480</a:t>
              </a:r>
            </a:p>
          </p:txBody>
        </p:sp>
        <p:sp>
          <p:nvSpPr>
            <p:cNvPr id="144" name="TextBox 143"/>
            <p:cNvSpPr txBox="1"/>
            <p:nvPr/>
          </p:nvSpPr>
          <p:spPr>
            <a:xfrm>
              <a:off x="4219257" y="4609255"/>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Cowlitz</a:t>
              </a:r>
            </a:p>
            <a:p>
              <a:pPr algn="ctr"/>
              <a:r>
                <a:rPr lang="en-US" sz="1000" b="1" i="1" dirty="0">
                  <a:solidFill>
                    <a:schemeClr val="bg1"/>
                  </a:solidFill>
                  <a:latin typeface="+mn-lt"/>
                </a:rPr>
                <a:t>108,950</a:t>
              </a:r>
            </a:p>
          </p:txBody>
        </p:sp>
        <p:sp>
          <p:nvSpPr>
            <p:cNvPr id="145" name="TextBox 144"/>
            <p:cNvSpPr txBox="1"/>
            <p:nvPr/>
          </p:nvSpPr>
          <p:spPr>
            <a:xfrm>
              <a:off x="4344383" y="511668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Clark*</a:t>
              </a:r>
            </a:p>
            <a:p>
              <a:pPr algn="ctr"/>
              <a:r>
                <a:rPr lang="en-US" sz="1000" b="1" i="1" dirty="0">
                  <a:solidFill>
                    <a:schemeClr val="tx1"/>
                  </a:solidFill>
                  <a:latin typeface="+mn-lt"/>
                </a:rPr>
                <a:t>488,500</a:t>
              </a:r>
            </a:p>
          </p:txBody>
        </p:sp>
        <p:sp>
          <p:nvSpPr>
            <p:cNvPr id="146" name="TextBox 145"/>
            <p:cNvSpPr txBox="1"/>
            <p:nvPr/>
          </p:nvSpPr>
          <p:spPr>
            <a:xfrm>
              <a:off x="4862327" y="4696931"/>
              <a:ext cx="699230"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Skamania</a:t>
              </a:r>
            </a:p>
            <a:p>
              <a:pPr algn="ctr"/>
              <a:r>
                <a:rPr lang="en-US" sz="1000" b="1" i="1" dirty="0">
                  <a:solidFill>
                    <a:schemeClr val="bg1"/>
                  </a:solidFill>
                  <a:latin typeface="+mn-lt"/>
                </a:rPr>
                <a:t>12,060</a:t>
              </a:r>
            </a:p>
          </p:txBody>
        </p:sp>
        <p:sp>
          <p:nvSpPr>
            <p:cNvPr id="147" name="TextBox 146"/>
            <p:cNvSpPr txBox="1"/>
            <p:nvPr/>
          </p:nvSpPr>
          <p:spPr>
            <a:xfrm>
              <a:off x="5717192" y="5037936"/>
              <a:ext cx="61747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Klickitat</a:t>
              </a:r>
            </a:p>
            <a:p>
              <a:pPr algn="ctr"/>
              <a:r>
                <a:rPr lang="en-US" sz="1000" b="1" i="1" dirty="0">
                  <a:solidFill>
                    <a:schemeClr val="bg1"/>
                  </a:solidFill>
                  <a:latin typeface="+mn-lt"/>
                </a:rPr>
                <a:t>22,430</a:t>
              </a:r>
            </a:p>
          </p:txBody>
        </p:sp>
        <p:sp>
          <p:nvSpPr>
            <p:cNvPr id="148" name="TextBox 147"/>
            <p:cNvSpPr txBox="1"/>
            <p:nvPr/>
          </p:nvSpPr>
          <p:spPr>
            <a:xfrm>
              <a:off x="4140334" y="2132265"/>
              <a:ext cx="546945" cy="400110"/>
            </a:xfrm>
            <a:prstGeom prst="rect">
              <a:avLst/>
            </a:prstGeom>
            <a:noFill/>
            <a:ln w="12700">
              <a:noFill/>
            </a:ln>
            <a:effectLst/>
          </p:spPr>
          <p:txBody>
            <a:bodyPr wrap="none" rtlCol="0">
              <a:spAutoFit/>
            </a:bodyPr>
            <a:lstStyle/>
            <a:p>
              <a:pPr algn="ctr"/>
              <a:r>
                <a:rPr lang="en-US" sz="1000" b="1" dirty="0">
                  <a:solidFill>
                    <a:schemeClr val="tx1"/>
                  </a:solidFill>
                  <a:latin typeface="+mn-lt"/>
                </a:rPr>
                <a:t>Island</a:t>
              </a:r>
            </a:p>
            <a:p>
              <a:pPr algn="ctr"/>
              <a:r>
                <a:rPr lang="en-US" sz="1000" b="1" i="1" dirty="0">
                  <a:solidFill>
                    <a:schemeClr val="tx1"/>
                  </a:solidFill>
                  <a:latin typeface="+mn-lt"/>
                </a:rPr>
                <a:t>84,820</a:t>
              </a:r>
            </a:p>
          </p:txBody>
        </p:sp>
        <p:sp>
          <p:nvSpPr>
            <p:cNvPr id="149" name="TextBox 148"/>
            <p:cNvSpPr txBox="1"/>
            <p:nvPr/>
          </p:nvSpPr>
          <p:spPr>
            <a:xfrm>
              <a:off x="3198677" y="2395858"/>
              <a:ext cx="57740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Clallam</a:t>
              </a:r>
            </a:p>
            <a:p>
              <a:pPr algn="ctr"/>
              <a:r>
                <a:rPr lang="en-US" sz="1000" b="1" i="1" dirty="0">
                  <a:solidFill>
                    <a:schemeClr val="bg1"/>
                  </a:solidFill>
                  <a:latin typeface="+mn-lt"/>
                </a:rPr>
                <a:t>76,010</a:t>
              </a:r>
            </a:p>
          </p:txBody>
        </p:sp>
        <p:sp>
          <p:nvSpPr>
            <p:cNvPr id="150" name="TextBox 149"/>
            <p:cNvSpPr txBox="1"/>
            <p:nvPr/>
          </p:nvSpPr>
          <p:spPr>
            <a:xfrm>
              <a:off x="3254513" y="2784667"/>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Jefferson</a:t>
              </a:r>
            </a:p>
            <a:p>
              <a:pPr algn="ctr"/>
              <a:r>
                <a:rPr lang="en-US" sz="1000" b="1" i="1" dirty="0">
                  <a:solidFill>
                    <a:schemeClr val="bg1"/>
                  </a:solidFill>
                  <a:latin typeface="+mn-lt"/>
                </a:rPr>
                <a:t>31,900</a:t>
              </a:r>
            </a:p>
          </p:txBody>
        </p:sp>
        <p:sp>
          <p:nvSpPr>
            <p:cNvPr id="151" name="TextBox 150"/>
            <p:cNvSpPr txBox="1"/>
            <p:nvPr/>
          </p:nvSpPr>
          <p:spPr>
            <a:xfrm>
              <a:off x="3265648" y="3196716"/>
              <a:ext cx="554959" cy="553998"/>
            </a:xfrm>
            <a:prstGeom prst="rect">
              <a:avLst/>
            </a:prstGeom>
            <a:noFill/>
            <a:ln w="12700">
              <a:noFill/>
            </a:ln>
            <a:effectLst/>
          </p:spPr>
          <p:txBody>
            <a:bodyPr wrap="none" rtlCol="0">
              <a:spAutoFit/>
            </a:bodyPr>
            <a:lstStyle/>
            <a:p>
              <a:pPr algn="ctr"/>
              <a:r>
                <a:rPr lang="en-US" sz="1000" b="1" dirty="0">
                  <a:solidFill>
                    <a:schemeClr val="bg1"/>
                  </a:solidFill>
                  <a:latin typeface="+mn-lt"/>
                </a:rPr>
                <a:t>Grays</a:t>
              </a:r>
            </a:p>
            <a:p>
              <a:pPr algn="ctr"/>
              <a:r>
                <a:rPr lang="en-US" sz="1000" b="1" dirty="0">
                  <a:solidFill>
                    <a:schemeClr val="bg1"/>
                  </a:solidFill>
                  <a:latin typeface="+mn-lt"/>
                </a:rPr>
                <a:t>Harbor</a:t>
              </a:r>
            </a:p>
            <a:p>
              <a:pPr algn="ctr"/>
              <a:r>
                <a:rPr lang="en-US" sz="1000" b="1" i="1" dirty="0">
                  <a:solidFill>
                    <a:schemeClr val="bg1"/>
                  </a:solidFill>
                  <a:latin typeface="+mn-lt"/>
                </a:rPr>
                <a:t>74,160</a:t>
              </a:r>
            </a:p>
          </p:txBody>
        </p:sp>
        <p:sp>
          <p:nvSpPr>
            <p:cNvPr id="152" name="TextBox 151"/>
            <p:cNvSpPr txBox="1"/>
            <p:nvPr/>
          </p:nvSpPr>
          <p:spPr>
            <a:xfrm>
              <a:off x="3424934" y="4135264"/>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Pacific</a:t>
              </a:r>
            </a:p>
            <a:p>
              <a:pPr algn="ctr"/>
              <a:r>
                <a:rPr lang="en-US" sz="1000" b="1" i="1" dirty="0">
                  <a:solidFill>
                    <a:schemeClr val="bg1"/>
                  </a:solidFill>
                  <a:latin typeface="+mn-lt"/>
                </a:rPr>
                <a:t>21,640</a:t>
              </a:r>
            </a:p>
          </p:txBody>
        </p:sp>
        <p:sp>
          <p:nvSpPr>
            <p:cNvPr id="153" name="TextBox 152"/>
            <p:cNvSpPr txBox="1"/>
            <p:nvPr/>
          </p:nvSpPr>
          <p:spPr>
            <a:xfrm>
              <a:off x="3286406" y="4616830"/>
              <a:ext cx="822661" cy="400110"/>
            </a:xfrm>
            <a:prstGeom prst="rect">
              <a:avLst/>
            </a:prstGeom>
            <a:noFill/>
            <a:ln w="12700">
              <a:noFill/>
            </a:ln>
            <a:effectLst/>
          </p:spPr>
          <p:txBody>
            <a:bodyPr wrap="none" rtlCol="0">
              <a:spAutoFit/>
            </a:bodyPr>
            <a:lstStyle/>
            <a:p>
              <a:pPr algn="ctr"/>
              <a:r>
                <a:rPr lang="en-US" sz="1000" b="1" dirty="0">
                  <a:solidFill>
                    <a:schemeClr val="tx1"/>
                  </a:solidFill>
                  <a:latin typeface="+mn-lt"/>
                </a:rPr>
                <a:t>Wahkiakum</a:t>
              </a:r>
            </a:p>
            <a:p>
              <a:pPr algn="ctr"/>
              <a:r>
                <a:rPr lang="en-US" sz="1000" b="1" i="1" dirty="0">
                  <a:solidFill>
                    <a:schemeClr val="tx1"/>
                  </a:solidFill>
                  <a:latin typeface="+mn-lt"/>
                </a:rPr>
                <a:t>4,190</a:t>
              </a:r>
            </a:p>
          </p:txBody>
        </p:sp>
        <p:sp>
          <p:nvSpPr>
            <p:cNvPr id="154" name="TextBox 153"/>
            <p:cNvSpPr txBox="1"/>
            <p:nvPr/>
          </p:nvSpPr>
          <p:spPr>
            <a:xfrm>
              <a:off x="4027909" y="3761665"/>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Thurston</a:t>
              </a:r>
            </a:p>
            <a:p>
              <a:pPr algn="ctr"/>
              <a:r>
                <a:rPr lang="en-US" sz="1000" b="1" i="1" dirty="0">
                  <a:solidFill>
                    <a:schemeClr val="bg1"/>
                  </a:solidFill>
                  <a:latin typeface="+mn-lt"/>
                </a:rPr>
                <a:t>285,800</a:t>
              </a:r>
            </a:p>
          </p:txBody>
        </p:sp>
        <p:sp>
          <p:nvSpPr>
            <p:cNvPr id="155" name="TextBox 154"/>
            <p:cNvSpPr txBox="1"/>
            <p:nvPr/>
          </p:nvSpPr>
          <p:spPr>
            <a:xfrm>
              <a:off x="3792122" y="3351925"/>
              <a:ext cx="54854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Mason</a:t>
              </a:r>
            </a:p>
            <a:p>
              <a:pPr algn="ctr"/>
              <a:r>
                <a:rPr lang="en-US" sz="1000" b="1" i="1" dirty="0">
                  <a:solidFill>
                    <a:schemeClr val="bg1"/>
                  </a:solidFill>
                  <a:latin typeface="+mn-lt"/>
                </a:rPr>
                <a:t>64,980</a:t>
              </a:r>
            </a:p>
          </p:txBody>
        </p:sp>
        <p:sp>
          <p:nvSpPr>
            <p:cNvPr id="156" name="TextBox 155"/>
            <p:cNvSpPr txBox="1"/>
            <p:nvPr/>
          </p:nvSpPr>
          <p:spPr>
            <a:xfrm>
              <a:off x="5926856" y="432987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Yakima</a:t>
              </a:r>
            </a:p>
            <a:p>
              <a:pPr algn="ctr"/>
              <a:r>
                <a:rPr lang="en-US" sz="1000" b="1" i="1" dirty="0">
                  <a:solidFill>
                    <a:schemeClr val="tx1"/>
                  </a:solidFill>
                  <a:latin typeface="+mn-lt"/>
                </a:rPr>
                <a:t>255,950</a:t>
              </a:r>
            </a:p>
          </p:txBody>
        </p:sp>
        <p:sp>
          <p:nvSpPr>
            <p:cNvPr id="157" name="TextBox 156"/>
            <p:cNvSpPr txBox="1"/>
            <p:nvPr/>
          </p:nvSpPr>
          <p:spPr>
            <a:xfrm>
              <a:off x="5949158" y="3526200"/>
              <a:ext cx="56778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Kittitas</a:t>
              </a:r>
            </a:p>
            <a:p>
              <a:pPr algn="ctr"/>
              <a:r>
                <a:rPr lang="en-US" sz="1000" b="1" i="1" dirty="0">
                  <a:solidFill>
                    <a:schemeClr val="tx1"/>
                  </a:solidFill>
                  <a:latin typeface="+mn-lt"/>
                </a:rPr>
                <a:t>46,570</a:t>
              </a:r>
            </a:p>
          </p:txBody>
        </p:sp>
        <p:sp>
          <p:nvSpPr>
            <p:cNvPr id="158" name="TextBox 157"/>
            <p:cNvSpPr txBox="1"/>
            <p:nvPr/>
          </p:nvSpPr>
          <p:spPr>
            <a:xfrm>
              <a:off x="6020848" y="2901687"/>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a:t>
              </a:r>
            </a:p>
            <a:p>
              <a:pPr algn="ctr"/>
              <a:r>
                <a:rPr lang="en-US" sz="1000" b="1" i="1" dirty="0">
                  <a:solidFill>
                    <a:schemeClr val="bg1"/>
                  </a:solidFill>
                  <a:latin typeface="+mn-lt"/>
                </a:rPr>
                <a:t>78,420</a:t>
              </a:r>
            </a:p>
          </p:txBody>
        </p:sp>
        <p:sp>
          <p:nvSpPr>
            <p:cNvPr id="159" name="TextBox 158"/>
            <p:cNvSpPr txBox="1"/>
            <p:nvPr/>
          </p:nvSpPr>
          <p:spPr>
            <a:xfrm>
              <a:off x="6661321" y="2920493"/>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Douglas</a:t>
              </a:r>
            </a:p>
            <a:p>
              <a:pPr algn="ctr"/>
              <a:r>
                <a:rPr lang="en-US" sz="1000" b="1" i="1" dirty="0">
                  <a:solidFill>
                    <a:schemeClr val="bg1"/>
                  </a:solidFill>
                  <a:latin typeface="+mn-lt"/>
                </a:rPr>
                <a:t>42,820</a:t>
              </a:r>
            </a:p>
          </p:txBody>
        </p:sp>
        <p:sp>
          <p:nvSpPr>
            <p:cNvPr id="160" name="TextBox 159"/>
            <p:cNvSpPr txBox="1"/>
            <p:nvPr/>
          </p:nvSpPr>
          <p:spPr>
            <a:xfrm>
              <a:off x="6354099" y="2660578"/>
              <a:ext cx="1091966"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(Chelan-Douglas)</a:t>
              </a:r>
            </a:p>
          </p:txBody>
        </p:sp>
        <p:sp>
          <p:nvSpPr>
            <p:cNvPr id="161" name="TextBox 160"/>
            <p:cNvSpPr txBox="1"/>
            <p:nvPr/>
          </p:nvSpPr>
          <p:spPr>
            <a:xfrm>
              <a:off x="6644692" y="1784449"/>
              <a:ext cx="744114"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Okanogan</a:t>
              </a:r>
            </a:p>
            <a:p>
              <a:pPr algn="ctr"/>
              <a:r>
                <a:rPr lang="en-US" sz="1000" b="1" i="1" dirty="0">
                  <a:solidFill>
                    <a:schemeClr val="tx1"/>
                  </a:solidFill>
                  <a:latin typeface="+mn-lt"/>
                </a:rPr>
                <a:t>42,730</a:t>
              </a:r>
            </a:p>
          </p:txBody>
        </p:sp>
        <p:sp>
          <p:nvSpPr>
            <p:cNvPr id="162" name="TextBox 161"/>
            <p:cNvSpPr txBox="1"/>
            <p:nvPr/>
          </p:nvSpPr>
          <p:spPr>
            <a:xfrm>
              <a:off x="6934331" y="4665956"/>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a:t>
              </a:r>
            </a:p>
            <a:p>
              <a:pPr algn="ctr"/>
              <a:r>
                <a:rPr lang="en-US" sz="1000" b="1" i="1" dirty="0">
                  <a:solidFill>
                    <a:schemeClr val="bg1"/>
                  </a:solidFill>
                  <a:latin typeface="+mn-lt"/>
                </a:rPr>
                <a:t>201,800</a:t>
              </a:r>
            </a:p>
          </p:txBody>
        </p:sp>
        <p:sp>
          <p:nvSpPr>
            <p:cNvPr id="163" name="TextBox 162"/>
            <p:cNvSpPr txBox="1"/>
            <p:nvPr/>
          </p:nvSpPr>
          <p:spPr>
            <a:xfrm>
              <a:off x="7391560" y="4376347"/>
              <a:ext cx="614271"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Franklin</a:t>
              </a:r>
            </a:p>
            <a:p>
              <a:pPr algn="ctr"/>
              <a:r>
                <a:rPr lang="en-US" sz="1000" b="1" i="1" dirty="0">
                  <a:solidFill>
                    <a:schemeClr val="bg1"/>
                  </a:solidFill>
                  <a:latin typeface="+mn-lt"/>
                </a:rPr>
                <a:t>94,680</a:t>
              </a:r>
            </a:p>
          </p:txBody>
        </p:sp>
        <p:sp>
          <p:nvSpPr>
            <p:cNvPr id="164" name="TextBox 163"/>
            <p:cNvSpPr txBox="1"/>
            <p:nvPr/>
          </p:nvSpPr>
          <p:spPr>
            <a:xfrm>
              <a:off x="6924794" y="4222169"/>
              <a:ext cx="1120820"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(Benton-Franklin)</a:t>
              </a:r>
            </a:p>
          </p:txBody>
        </p:sp>
        <p:sp>
          <p:nvSpPr>
            <p:cNvPr id="165" name="TextBox 164"/>
            <p:cNvSpPr txBox="1"/>
            <p:nvPr/>
          </p:nvSpPr>
          <p:spPr>
            <a:xfrm>
              <a:off x="6998731" y="3458303"/>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Grant</a:t>
              </a:r>
            </a:p>
            <a:p>
              <a:pPr algn="ctr"/>
              <a:r>
                <a:rPr lang="en-US" sz="1000" b="1" i="1" dirty="0">
                  <a:solidFill>
                    <a:schemeClr val="tx1"/>
                  </a:solidFill>
                  <a:latin typeface="+mn-lt"/>
                </a:rPr>
                <a:t>98,740</a:t>
              </a:r>
            </a:p>
          </p:txBody>
        </p:sp>
        <p:sp>
          <p:nvSpPr>
            <p:cNvPr id="166" name="TextBox 165"/>
            <p:cNvSpPr txBox="1"/>
            <p:nvPr/>
          </p:nvSpPr>
          <p:spPr>
            <a:xfrm>
              <a:off x="7794607" y="1824219"/>
              <a:ext cx="48122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Ferry</a:t>
              </a:r>
            </a:p>
            <a:p>
              <a:pPr algn="ctr"/>
              <a:r>
                <a:rPr lang="en-US" sz="1000" b="1" i="1" dirty="0">
                  <a:solidFill>
                    <a:schemeClr val="bg1"/>
                  </a:solidFill>
                  <a:latin typeface="+mn-lt"/>
                </a:rPr>
                <a:t>7,830</a:t>
              </a:r>
            </a:p>
          </p:txBody>
        </p:sp>
        <p:sp>
          <p:nvSpPr>
            <p:cNvPr id="167" name="TextBox 166"/>
            <p:cNvSpPr txBox="1"/>
            <p:nvPr/>
          </p:nvSpPr>
          <p:spPr>
            <a:xfrm>
              <a:off x="8317548" y="2056634"/>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Stevens</a:t>
              </a:r>
            </a:p>
            <a:p>
              <a:pPr algn="ctr"/>
              <a:r>
                <a:rPr lang="en-US" sz="1000" b="1" i="1" dirty="0">
                  <a:solidFill>
                    <a:schemeClr val="bg1"/>
                  </a:solidFill>
                  <a:latin typeface="+mn-lt"/>
                </a:rPr>
                <a:t>45,570</a:t>
              </a:r>
            </a:p>
          </p:txBody>
        </p:sp>
        <p:sp>
          <p:nvSpPr>
            <p:cNvPr id="168" name="TextBox 167"/>
            <p:cNvSpPr txBox="1"/>
            <p:nvPr/>
          </p:nvSpPr>
          <p:spPr>
            <a:xfrm>
              <a:off x="8817948" y="1737195"/>
              <a:ext cx="546945" cy="553998"/>
            </a:xfrm>
            <a:prstGeom prst="rect">
              <a:avLst/>
            </a:prstGeom>
            <a:noFill/>
            <a:ln w="12700">
              <a:noFill/>
            </a:ln>
            <a:effectLst/>
          </p:spPr>
          <p:txBody>
            <a:bodyPr wrap="none" rtlCol="0">
              <a:spAutoFit/>
            </a:bodyPr>
            <a:lstStyle/>
            <a:p>
              <a:pPr algn="ctr"/>
              <a:r>
                <a:rPr lang="en-US" sz="1000" b="1" dirty="0">
                  <a:solidFill>
                    <a:schemeClr val="bg1"/>
                  </a:solidFill>
                  <a:latin typeface="+mn-lt"/>
                </a:rPr>
                <a:t>Pend</a:t>
              </a:r>
            </a:p>
            <a:p>
              <a:pPr algn="ctr"/>
              <a:r>
                <a:rPr lang="en-US" sz="1000" b="1" dirty="0">
                  <a:solidFill>
                    <a:schemeClr val="bg1"/>
                  </a:solidFill>
                  <a:latin typeface="+mn-lt"/>
                </a:rPr>
                <a:t>Oreille</a:t>
              </a:r>
            </a:p>
            <a:p>
              <a:pPr algn="ctr"/>
              <a:r>
                <a:rPr lang="en-US" sz="1000" b="1" i="1" dirty="0">
                  <a:solidFill>
                    <a:schemeClr val="bg1"/>
                  </a:solidFill>
                  <a:latin typeface="+mn-lt"/>
                </a:rPr>
                <a:t>13,740</a:t>
              </a:r>
            </a:p>
          </p:txBody>
        </p:sp>
        <p:sp>
          <p:nvSpPr>
            <p:cNvPr id="169" name="TextBox 168"/>
            <p:cNvSpPr txBox="1"/>
            <p:nvPr/>
          </p:nvSpPr>
          <p:spPr>
            <a:xfrm>
              <a:off x="7884284" y="2950022"/>
              <a:ext cx="56297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Lincoln</a:t>
              </a:r>
            </a:p>
            <a:p>
              <a:pPr algn="ctr"/>
              <a:r>
                <a:rPr lang="en-US" sz="1000" b="1" i="1" dirty="0">
                  <a:solidFill>
                    <a:schemeClr val="tx1"/>
                  </a:solidFill>
                  <a:latin typeface="+mn-lt"/>
                </a:rPr>
                <a:t>10,960</a:t>
              </a:r>
            </a:p>
          </p:txBody>
        </p:sp>
        <p:sp>
          <p:nvSpPr>
            <p:cNvPr id="170" name="TextBox 169"/>
            <p:cNvSpPr txBox="1"/>
            <p:nvPr/>
          </p:nvSpPr>
          <p:spPr>
            <a:xfrm>
              <a:off x="8673581" y="2927653"/>
              <a:ext cx="63991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Spokane</a:t>
              </a:r>
            </a:p>
            <a:p>
              <a:pPr algn="ctr"/>
              <a:r>
                <a:rPr lang="en-US" sz="1000" b="1" i="1" dirty="0">
                  <a:solidFill>
                    <a:schemeClr val="tx1"/>
                  </a:solidFill>
                  <a:latin typeface="+mn-lt"/>
                </a:rPr>
                <a:t>515,250</a:t>
              </a:r>
            </a:p>
          </p:txBody>
        </p:sp>
        <p:sp>
          <p:nvSpPr>
            <p:cNvPr id="171" name="TextBox 170"/>
            <p:cNvSpPr txBox="1"/>
            <p:nvPr/>
          </p:nvSpPr>
          <p:spPr>
            <a:xfrm>
              <a:off x="7837717" y="3645638"/>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Adams</a:t>
              </a:r>
            </a:p>
            <a:p>
              <a:pPr algn="ctr"/>
              <a:r>
                <a:rPr lang="en-US" sz="1000" b="1" i="1" dirty="0">
                  <a:solidFill>
                    <a:schemeClr val="bg1"/>
                  </a:solidFill>
                  <a:latin typeface="+mn-lt"/>
                </a:rPr>
                <a:t>20,150</a:t>
              </a:r>
            </a:p>
          </p:txBody>
        </p:sp>
        <p:sp>
          <p:nvSpPr>
            <p:cNvPr id="172" name="TextBox 171"/>
            <p:cNvSpPr txBox="1"/>
            <p:nvPr/>
          </p:nvSpPr>
          <p:spPr>
            <a:xfrm>
              <a:off x="8598197" y="3654812"/>
              <a:ext cx="68319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Whitman</a:t>
              </a:r>
            </a:p>
            <a:p>
              <a:pPr algn="ctr"/>
              <a:r>
                <a:rPr lang="en-US" sz="1000" b="1" i="1" dirty="0">
                  <a:solidFill>
                    <a:schemeClr val="tx1"/>
                  </a:solidFill>
                  <a:latin typeface="+mn-lt"/>
                </a:rPr>
                <a:t>50,130</a:t>
              </a:r>
            </a:p>
          </p:txBody>
        </p:sp>
        <p:sp>
          <p:nvSpPr>
            <p:cNvPr id="173" name="TextBox 172"/>
            <p:cNvSpPr txBox="1"/>
            <p:nvPr/>
          </p:nvSpPr>
          <p:spPr>
            <a:xfrm>
              <a:off x="7740267" y="4659530"/>
              <a:ext cx="82586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Walla Walla</a:t>
              </a:r>
            </a:p>
            <a:p>
              <a:pPr algn="ctr"/>
              <a:r>
                <a:rPr lang="en-US" sz="1000" b="1" i="1" dirty="0">
                  <a:solidFill>
                    <a:schemeClr val="bg1"/>
                  </a:solidFill>
                  <a:latin typeface="+mn-lt"/>
                </a:rPr>
                <a:t>62,200</a:t>
              </a:r>
            </a:p>
          </p:txBody>
        </p:sp>
        <p:sp>
          <p:nvSpPr>
            <p:cNvPr id="174" name="TextBox 173"/>
            <p:cNvSpPr txBox="1"/>
            <p:nvPr/>
          </p:nvSpPr>
          <p:spPr>
            <a:xfrm>
              <a:off x="8414904" y="4542299"/>
              <a:ext cx="689612"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Columbia</a:t>
              </a:r>
            </a:p>
            <a:p>
              <a:pPr algn="ctr"/>
              <a:r>
                <a:rPr lang="en-US" sz="1000" b="1" i="1" dirty="0">
                  <a:solidFill>
                    <a:schemeClr val="tx1"/>
                  </a:solidFill>
                  <a:latin typeface="+mn-lt"/>
                </a:rPr>
                <a:t>4,160</a:t>
              </a:r>
            </a:p>
          </p:txBody>
        </p:sp>
        <p:sp>
          <p:nvSpPr>
            <p:cNvPr id="175" name="TextBox 174"/>
            <p:cNvSpPr txBox="1"/>
            <p:nvPr/>
          </p:nvSpPr>
          <p:spPr>
            <a:xfrm>
              <a:off x="8655906" y="4193626"/>
              <a:ext cx="61106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Garfield</a:t>
              </a:r>
            </a:p>
            <a:p>
              <a:pPr algn="ctr"/>
              <a:r>
                <a:rPr lang="en-US" sz="1000" b="1" i="1" dirty="0">
                  <a:solidFill>
                    <a:schemeClr val="tx1"/>
                  </a:solidFill>
                  <a:latin typeface="+mn-lt"/>
                </a:rPr>
                <a:t>2,220</a:t>
              </a:r>
            </a:p>
          </p:txBody>
        </p:sp>
        <p:sp>
          <p:nvSpPr>
            <p:cNvPr id="176" name="TextBox 175"/>
            <p:cNvSpPr txBox="1"/>
            <p:nvPr/>
          </p:nvSpPr>
          <p:spPr>
            <a:xfrm>
              <a:off x="8996746" y="4575918"/>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Asotin</a:t>
              </a:r>
            </a:p>
            <a:p>
              <a:pPr algn="ctr"/>
              <a:r>
                <a:rPr lang="en-US" sz="1000" b="1" i="1" dirty="0">
                  <a:solidFill>
                    <a:schemeClr val="tx1"/>
                  </a:solidFill>
                  <a:latin typeface="+mn-lt"/>
                </a:rPr>
                <a:t>22,520</a:t>
              </a:r>
            </a:p>
          </p:txBody>
        </p:sp>
        <p:sp>
          <p:nvSpPr>
            <p:cNvPr id="177" name="TextBox 176"/>
            <p:cNvSpPr txBox="1"/>
            <p:nvPr/>
          </p:nvSpPr>
          <p:spPr>
            <a:xfrm>
              <a:off x="7854194" y="1540268"/>
              <a:ext cx="1378904" cy="246221"/>
            </a:xfrm>
            <a:prstGeom prst="rect">
              <a:avLst/>
            </a:prstGeom>
            <a:noFill/>
            <a:ln w="12700">
              <a:noFill/>
            </a:ln>
            <a:effectLst/>
          </p:spPr>
          <p:txBody>
            <a:bodyPr wrap="none" rtlCol="0">
              <a:spAutoFit/>
            </a:bodyPr>
            <a:lstStyle/>
            <a:p>
              <a:pPr algn="ctr"/>
              <a:r>
                <a:rPr lang="en-US" sz="1000" b="1" dirty="0">
                  <a:solidFill>
                    <a:schemeClr val="bg1"/>
                  </a:solidFill>
                  <a:latin typeface="+mn-lt"/>
                </a:rPr>
                <a:t>(Northeast Tri County)</a:t>
              </a:r>
            </a:p>
          </p:txBody>
        </p:sp>
        <p:sp>
          <p:nvSpPr>
            <p:cNvPr id="178" name="TextBox 177"/>
            <p:cNvSpPr txBox="1"/>
            <p:nvPr/>
          </p:nvSpPr>
          <p:spPr>
            <a:xfrm>
              <a:off x="3760873" y="1511494"/>
              <a:ext cx="64793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San Juan</a:t>
              </a:r>
            </a:p>
            <a:p>
              <a:pPr algn="ctr"/>
              <a:r>
                <a:rPr lang="en-US" sz="1000" b="1" i="1" dirty="0">
                  <a:solidFill>
                    <a:schemeClr val="tx1"/>
                  </a:solidFill>
                  <a:latin typeface="+mn-lt"/>
                </a:rPr>
                <a:t>17,150</a:t>
              </a:r>
            </a:p>
          </p:txBody>
        </p:sp>
        <p:sp>
          <p:nvSpPr>
            <p:cNvPr id="183" name="TextBox 182"/>
            <p:cNvSpPr txBox="1"/>
            <p:nvPr userDrawn="1"/>
          </p:nvSpPr>
          <p:spPr>
            <a:xfrm>
              <a:off x="4183875" y="2864318"/>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Kitsap</a:t>
              </a:r>
            </a:p>
            <a:p>
              <a:pPr algn="ctr"/>
              <a:r>
                <a:rPr lang="en-US" sz="1000" b="1" i="1" dirty="0">
                  <a:solidFill>
                    <a:schemeClr val="tx1"/>
                  </a:solidFill>
                  <a:latin typeface="+mn-lt"/>
                </a:rPr>
                <a:t>270,100</a:t>
              </a:r>
            </a:p>
          </p:txBody>
        </p:sp>
      </p:grpSp>
      <p:grpSp>
        <p:nvGrpSpPr>
          <p:cNvPr id="11" name="Group 10"/>
          <p:cNvGrpSpPr/>
          <p:nvPr userDrawn="1"/>
        </p:nvGrpSpPr>
        <p:grpSpPr>
          <a:xfrm>
            <a:off x="8926129" y="2123773"/>
            <a:ext cx="2815916" cy="1317810"/>
            <a:chOff x="434162" y="4035083"/>
            <a:chExt cx="2815916" cy="1317810"/>
          </a:xfrm>
        </p:grpSpPr>
        <p:grpSp>
          <p:nvGrpSpPr>
            <p:cNvPr id="255" name="Group 254"/>
            <p:cNvGrpSpPr/>
            <p:nvPr userDrawn="1"/>
          </p:nvGrpSpPr>
          <p:grpSpPr>
            <a:xfrm>
              <a:off x="435347" y="4321406"/>
              <a:ext cx="2814731" cy="400110"/>
              <a:chOff x="12691078" y="3401030"/>
              <a:chExt cx="2814731" cy="400110"/>
            </a:xfrm>
          </p:grpSpPr>
          <p:sp>
            <p:nvSpPr>
              <p:cNvPr id="256" name="Rectangle 255"/>
              <p:cNvSpPr/>
              <p:nvPr userDrawn="1"/>
            </p:nvSpPr>
            <p:spPr>
              <a:xfrm>
                <a:off x="12691078" y="3491275"/>
                <a:ext cx="219456" cy="219456"/>
              </a:xfrm>
              <a:prstGeom prst="rect">
                <a:avLst/>
              </a:prstGeom>
              <a:solidFill>
                <a:srgbClr val="9999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257" name="TextBox 256"/>
              <p:cNvSpPr txBox="1"/>
              <p:nvPr userDrawn="1"/>
            </p:nvSpPr>
            <p:spPr>
              <a:xfrm>
                <a:off x="12885853" y="3401030"/>
                <a:ext cx="2619956" cy="400110"/>
              </a:xfrm>
              <a:prstGeom prst="rect">
                <a:avLst/>
              </a:prstGeom>
              <a:noFill/>
            </p:spPr>
            <p:txBody>
              <a:bodyPr wrap="square" rtlCol="0">
                <a:spAutoFit/>
              </a:bodyPr>
              <a:lstStyle/>
              <a:p>
                <a:r>
                  <a:rPr lang="en-US" sz="1000" b="1" kern="1200" dirty="0">
                    <a:solidFill>
                      <a:schemeClr val="tx1"/>
                    </a:solidFill>
                    <a:latin typeface="+mn-lt"/>
                    <a:ea typeface="+mn-ea"/>
                    <a:cs typeface="+mn-cs"/>
                  </a:rPr>
                  <a:t>Departments that have combined</a:t>
                </a:r>
              </a:p>
              <a:p>
                <a:r>
                  <a:rPr lang="en-US" sz="1000" b="1" kern="1200" dirty="0">
                    <a:solidFill>
                      <a:schemeClr val="tx1"/>
                    </a:solidFill>
                    <a:latin typeface="+mn-lt"/>
                    <a:ea typeface="+mn-ea"/>
                    <a:cs typeface="+mn-cs"/>
                  </a:rPr>
                  <a:t>public health &amp; human services (16)</a:t>
                </a:r>
              </a:p>
            </p:txBody>
          </p:sp>
        </p:grpSp>
        <p:grpSp>
          <p:nvGrpSpPr>
            <p:cNvPr id="10" name="Group 9"/>
            <p:cNvGrpSpPr/>
            <p:nvPr userDrawn="1"/>
          </p:nvGrpSpPr>
          <p:grpSpPr>
            <a:xfrm>
              <a:off x="434162" y="4035083"/>
              <a:ext cx="1936815" cy="1317810"/>
              <a:chOff x="434162" y="4035083"/>
              <a:chExt cx="1936815" cy="1317810"/>
            </a:xfrm>
          </p:grpSpPr>
          <p:grpSp>
            <p:nvGrpSpPr>
              <p:cNvPr id="4" name="Group 3"/>
              <p:cNvGrpSpPr/>
              <p:nvPr userDrawn="1"/>
            </p:nvGrpSpPr>
            <p:grpSpPr>
              <a:xfrm>
                <a:off x="434163" y="4755791"/>
                <a:ext cx="1936814" cy="597102"/>
                <a:chOff x="15619382" y="3472105"/>
                <a:chExt cx="1936814" cy="597102"/>
              </a:xfrm>
            </p:grpSpPr>
            <p:sp>
              <p:nvSpPr>
                <p:cNvPr id="132" name="Rectangle 131"/>
                <p:cNvSpPr/>
                <p:nvPr userDrawn="1"/>
              </p:nvSpPr>
              <p:spPr>
                <a:xfrm>
                  <a:off x="15619382" y="3487376"/>
                  <a:ext cx="214952" cy="219456"/>
                </a:xfrm>
                <a:prstGeom prst="rect">
                  <a:avLst/>
                </a:prstGeom>
                <a:solidFill>
                  <a:srgbClr val="F3D1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134" name="Rectangle 133"/>
                <p:cNvSpPr/>
                <p:nvPr userDrawn="1"/>
              </p:nvSpPr>
              <p:spPr>
                <a:xfrm>
                  <a:off x="15619382" y="3848545"/>
                  <a:ext cx="219456" cy="219456"/>
                </a:xfrm>
                <a:prstGeom prst="rect">
                  <a:avLst/>
                </a:prstGeom>
                <a:solidFill>
                  <a:srgbClr val="349D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81" name="TextBox 180"/>
                <p:cNvSpPr txBox="1"/>
                <p:nvPr userDrawn="1"/>
              </p:nvSpPr>
              <p:spPr>
                <a:xfrm>
                  <a:off x="15815014" y="3472105"/>
                  <a:ext cx="1741182" cy="246221"/>
                </a:xfrm>
                <a:prstGeom prst="rect">
                  <a:avLst/>
                </a:prstGeom>
                <a:noFill/>
              </p:spPr>
              <p:txBody>
                <a:bodyPr wrap="none" rtlCol="0">
                  <a:spAutoFit/>
                </a:bodyPr>
                <a:lstStyle/>
                <a:p>
                  <a:r>
                    <a:rPr lang="en-US" sz="1000" b="1" dirty="0">
                      <a:solidFill>
                        <a:schemeClr val="tx1"/>
                      </a:solidFill>
                      <a:latin typeface="+mn-lt"/>
                    </a:rPr>
                    <a:t>Public Health Department</a:t>
                  </a:r>
                  <a:r>
                    <a:rPr lang="en-US" sz="1000" b="1" baseline="0" dirty="0">
                      <a:solidFill>
                        <a:schemeClr val="tx1"/>
                      </a:solidFill>
                      <a:latin typeface="+mn-lt"/>
                    </a:rPr>
                    <a:t> (8)</a:t>
                  </a:r>
                  <a:endParaRPr lang="en-US" sz="1000" b="1" dirty="0">
                    <a:solidFill>
                      <a:schemeClr val="tx1"/>
                    </a:solidFill>
                    <a:latin typeface="+mn-lt"/>
                  </a:endParaRPr>
                </a:p>
              </p:txBody>
            </p:sp>
            <p:sp>
              <p:nvSpPr>
                <p:cNvPr id="182" name="TextBox 181"/>
                <p:cNvSpPr txBox="1"/>
                <p:nvPr userDrawn="1"/>
              </p:nvSpPr>
              <p:spPr>
                <a:xfrm>
                  <a:off x="15815477" y="3822986"/>
                  <a:ext cx="1470274" cy="246221"/>
                </a:xfrm>
                <a:prstGeom prst="rect">
                  <a:avLst/>
                </a:prstGeom>
                <a:noFill/>
              </p:spPr>
              <p:txBody>
                <a:bodyPr wrap="none" rtlCol="0">
                  <a:spAutoFit/>
                </a:bodyPr>
                <a:lstStyle/>
                <a:p>
                  <a:r>
                    <a:rPr lang="en-US" sz="1000" b="1" dirty="0">
                      <a:solidFill>
                        <a:schemeClr val="tx1"/>
                      </a:solidFill>
                      <a:latin typeface="+mn-lt"/>
                    </a:rPr>
                    <a:t>Multi County District (3)</a:t>
                  </a:r>
                </a:p>
              </p:txBody>
            </p:sp>
          </p:grpSp>
          <p:grpSp>
            <p:nvGrpSpPr>
              <p:cNvPr id="258" name="Group 257"/>
              <p:cNvGrpSpPr/>
              <p:nvPr userDrawn="1"/>
            </p:nvGrpSpPr>
            <p:grpSpPr>
              <a:xfrm>
                <a:off x="434162" y="4035083"/>
                <a:ext cx="1700350" cy="246221"/>
                <a:chOff x="12691077" y="3835313"/>
                <a:chExt cx="1700350" cy="246221"/>
              </a:xfrm>
            </p:grpSpPr>
            <p:sp>
              <p:nvSpPr>
                <p:cNvPr id="259" name="Rectangle 258"/>
                <p:cNvSpPr/>
                <p:nvPr userDrawn="1"/>
              </p:nvSpPr>
              <p:spPr>
                <a:xfrm>
                  <a:off x="12691077" y="3853290"/>
                  <a:ext cx="219456" cy="219456"/>
                </a:xfrm>
                <a:prstGeom prst="rect">
                  <a:avLst/>
                </a:prstGeom>
                <a:solidFill>
                  <a:srgbClr val="E8E8E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60" name="TextBox 259"/>
                <p:cNvSpPr txBox="1"/>
                <p:nvPr userDrawn="1"/>
              </p:nvSpPr>
              <p:spPr>
                <a:xfrm>
                  <a:off x="12892299" y="3835313"/>
                  <a:ext cx="1499128" cy="246221"/>
                </a:xfrm>
                <a:prstGeom prst="rect">
                  <a:avLst/>
                </a:prstGeom>
                <a:noFill/>
              </p:spPr>
              <p:txBody>
                <a:bodyPr wrap="none" rtlCol="0">
                  <a:spAutoFit/>
                </a:bodyPr>
                <a:lstStyle/>
                <a:p>
                  <a:r>
                    <a:rPr lang="en-US" sz="1000" b="1" dirty="0">
                      <a:solidFill>
                        <a:schemeClr val="tx1"/>
                      </a:solidFill>
                      <a:latin typeface="+mn-lt"/>
                    </a:rPr>
                    <a:t>Single County District (8)</a:t>
                  </a:r>
                </a:p>
              </p:txBody>
            </p:sp>
          </p:grpSp>
        </p:grpSp>
      </p:grpSp>
      <p:pic>
        <p:nvPicPr>
          <p:cNvPr id="261" name="Picture 26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21030" y="5627708"/>
            <a:ext cx="1671469" cy="739513"/>
          </a:xfrm>
          <a:prstGeom prst="rect">
            <a:avLst/>
          </a:prstGeom>
        </p:spPr>
      </p:pic>
    </p:spTree>
    <p:extLst>
      <p:ext uri="{BB962C8B-B14F-4D97-AF65-F5344CB8AC3E}">
        <p14:creationId xmlns:p14="http://schemas.microsoft.com/office/powerpoint/2010/main" val="39902567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Public Healtgh System">
    <p:spTree>
      <p:nvGrpSpPr>
        <p:cNvPr id="1" name=""/>
        <p:cNvGrpSpPr/>
        <p:nvPr/>
      </p:nvGrpSpPr>
      <p:grpSpPr>
        <a:xfrm>
          <a:off x="0" y="0"/>
          <a:ext cx="0" cy="0"/>
          <a:chOff x="0" y="0"/>
          <a:chExt cx="0" cy="0"/>
        </a:xfrm>
      </p:grpSpPr>
      <p:cxnSp>
        <p:nvCxnSpPr>
          <p:cNvPr id="8" name="Straight Connector 7"/>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 name="Title 2"/>
          <p:cNvSpPr>
            <a:spLocks noGrp="1"/>
          </p:cNvSpPr>
          <p:nvPr>
            <p:ph type="title" hasCustomPrompt="1"/>
          </p:nvPr>
        </p:nvSpPr>
        <p:spPr>
          <a:xfrm>
            <a:off x="0" y="618424"/>
            <a:ext cx="12192000" cy="544750"/>
          </a:xfrm>
        </p:spPr>
        <p:txBody>
          <a:bodyPr>
            <a:normAutofit/>
          </a:bodyPr>
          <a:lstStyle>
            <a:lvl1pPr algn="ctr">
              <a:defRPr sz="2700" baseline="0"/>
            </a:lvl1pPr>
          </a:lstStyle>
          <a:p>
            <a:r>
              <a:rPr lang="en-US" dirty="0"/>
              <a:t>Public Health System</a:t>
            </a:r>
          </a:p>
        </p:txBody>
      </p:sp>
      <p:pic>
        <p:nvPicPr>
          <p:cNvPr id="1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28856" y="1273708"/>
            <a:ext cx="8934287" cy="4955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p:cNvSpPr/>
          <p:nvPr userDrawn="1"/>
        </p:nvSpPr>
        <p:spPr>
          <a:xfrm>
            <a:off x="7243858" y="5134314"/>
            <a:ext cx="2776041" cy="1502976"/>
          </a:xfrm>
          <a:prstGeom prst="rect">
            <a:avLst/>
          </a:prstGeom>
        </p:spPr>
        <p:txBody>
          <a:bodyPr wrap="square">
            <a:spAutoFit/>
          </a:bodyPr>
          <a:lstStyle/>
          <a:p>
            <a:pPr marL="1588">
              <a:spcBef>
                <a:spcPts val="900"/>
              </a:spcBef>
            </a:pPr>
            <a:r>
              <a:rPr lang="en-US" sz="1600" dirty="0">
                <a:solidFill>
                  <a:schemeClr val="tx1"/>
                </a:solidFill>
                <a:latin typeface="+mn-lt"/>
              </a:rPr>
              <a:t>Partners</a:t>
            </a:r>
          </a:p>
          <a:p>
            <a:pPr marL="1588">
              <a:spcBef>
                <a:spcPts val="200"/>
              </a:spcBef>
            </a:pPr>
            <a:r>
              <a:rPr lang="en-US" sz="1200" dirty="0">
                <a:solidFill>
                  <a:schemeClr val="tx1"/>
                </a:solidFill>
                <a:latin typeface="+mn-lt"/>
              </a:rPr>
              <a:t>Private Sector</a:t>
            </a:r>
          </a:p>
          <a:p>
            <a:pPr marL="1588"/>
            <a:r>
              <a:rPr lang="en-US" sz="1200" dirty="0">
                <a:solidFill>
                  <a:schemeClr val="tx1"/>
                </a:solidFill>
                <a:latin typeface="+mn-lt"/>
              </a:rPr>
              <a:t>Professional Associations</a:t>
            </a:r>
          </a:p>
          <a:p>
            <a:pPr marL="1588"/>
            <a:r>
              <a:rPr lang="en-US" sz="1200" dirty="0">
                <a:solidFill>
                  <a:schemeClr val="tx1"/>
                </a:solidFill>
                <a:latin typeface="+mn-lt"/>
              </a:rPr>
              <a:t>Academic Institutions</a:t>
            </a:r>
          </a:p>
          <a:p>
            <a:pPr marL="1588"/>
            <a:r>
              <a:rPr lang="en-US" sz="1200" dirty="0">
                <a:solidFill>
                  <a:schemeClr val="tx1"/>
                </a:solidFill>
                <a:latin typeface="+mn-lt"/>
              </a:rPr>
              <a:t>Non-Profit Organizations</a:t>
            </a:r>
          </a:p>
          <a:p>
            <a:pPr marL="1588">
              <a:spcBef>
                <a:spcPts val="200"/>
              </a:spcBef>
            </a:pPr>
            <a:r>
              <a:rPr lang="en-US" sz="1200" dirty="0">
                <a:solidFill>
                  <a:schemeClr val="tx1"/>
                </a:solidFill>
                <a:latin typeface="+mn-lt"/>
              </a:rPr>
              <a:t>Health Care Delivery System</a:t>
            </a:r>
          </a:p>
          <a:p>
            <a:pPr marL="1588"/>
            <a:r>
              <a:rPr lang="en-US" sz="1200" dirty="0">
                <a:solidFill>
                  <a:schemeClr val="tx1"/>
                </a:solidFill>
                <a:latin typeface="+mn-lt"/>
              </a:rPr>
              <a:t>Other Stakeholders</a:t>
            </a:r>
          </a:p>
        </p:txBody>
      </p:sp>
      <p:sp>
        <p:nvSpPr>
          <p:cNvPr id="22" name="Oval 21"/>
          <p:cNvSpPr/>
          <p:nvPr userDrawn="1"/>
        </p:nvSpPr>
        <p:spPr>
          <a:xfrm>
            <a:off x="2977978" y="3612150"/>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2635357" y="3392441"/>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p:cNvCxnSpPr/>
          <p:nvPr userDrawn="1"/>
        </p:nvCxnSpPr>
        <p:spPr>
          <a:xfrm>
            <a:off x="2968411" y="5893601"/>
            <a:ext cx="1005919"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2968413" y="3905085"/>
            <a:ext cx="0" cy="1996215"/>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26" name="Rectangle 25"/>
          <p:cNvSpPr/>
          <p:nvPr userDrawn="1"/>
        </p:nvSpPr>
        <p:spPr>
          <a:xfrm>
            <a:off x="4916566" y="5690941"/>
            <a:ext cx="1902075"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4910002" y="5133260"/>
            <a:ext cx="2667000" cy="1133644"/>
          </a:xfrm>
          <a:prstGeom prst="rect">
            <a:avLst/>
          </a:prstGeom>
          <a:noFill/>
        </p:spPr>
        <p:txBody>
          <a:bodyPr wrap="square">
            <a:spAutoFit/>
          </a:bodyPr>
          <a:lstStyle/>
          <a:p>
            <a:pPr>
              <a:spcBef>
                <a:spcPts val="900"/>
              </a:spcBef>
            </a:pPr>
            <a:r>
              <a:rPr lang="en-US" sz="1600" dirty="0">
                <a:solidFill>
                  <a:schemeClr val="tx1"/>
                </a:solidFill>
                <a:latin typeface="+mn-lt"/>
              </a:rPr>
              <a:t>Government</a:t>
            </a:r>
          </a:p>
          <a:p>
            <a:pPr>
              <a:spcBef>
                <a:spcPts val="200"/>
              </a:spcBef>
            </a:pPr>
            <a:r>
              <a:rPr lang="en-US" sz="1200" dirty="0">
                <a:solidFill>
                  <a:schemeClr val="tx1"/>
                </a:solidFill>
                <a:latin typeface="+mn-lt"/>
              </a:rPr>
              <a:t>Department of Health</a:t>
            </a:r>
          </a:p>
          <a:p>
            <a:r>
              <a:rPr lang="en-US" sz="1200" dirty="0">
                <a:solidFill>
                  <a:schemeClr val="tx1"/>
                </a:solidFill>
                <a:latin typeface="+mn-lt"/>
              </a:rPr>
              <a:t>State Board of Health</a:t>
            </a:r>
          </a:p>
          <a:p>
            <a:r>
              <a:rPr lang="en-US" sz="1200" dirty="0">
                <a:solidFill>
                  <a:schemeClr val="tx1"/>
                </a:solidFill>
                <a:latin typeface="+mn-lt"/>
              </a:rPr>
              <a:t>Local Health Jurisdictions (35)</a:t>
            </a:r>
          </a:p>
          <a:p>
            <a:r>
              <a:rPr lang="en-US" sz="1200" dirty="0">
                <a:solidFill>
                  <a:schemeClr val="tx1"/>
                </a:solidFill>
                <a:latin typeface="+mn-lt"/>
              </a:rPr>
              <a:t>Tribal Nations (29)</a:t>
            </a:r>
          </a:p>
        </p:txBody>
      </p:sp>
      <p:sp>
        <p:nvSpPr>
          <p:cNvPr id="28" name="Rectangle 27"/>
          <p:cNvSpPr/>
          <p:nvPr userDrawn="1"/>
        </p:nvSpPr>
        <p:spPr>
          <a:xfrm>
            <a:off x="1612793" y="5052658"/>
            <a:ext cx="2402823" cy="369332"/>
          </a:xfrm>
          <a:prstGeom prst="rect">
            <a:avLst/>
          </a:prstGeom>
          <a:solidFill>
            <a:schemeClr val="bg1"/>
          </a:solidFill>
        </p:spPr>
        <p:txBody>
          <a:bodyPr wrap="square">
            <a:spAutoFit/>
          </a:bodyPr>
          <a:lstStyle/>
          <a:p>
            <a:pPr algn="l"/>
            <a:r>
              <a:rPr lang="en-US" sz="1800" dirty="0">
                <a:solidFill>
                  <a:srgbClr val="349D96"/>
                </a:solidFill>
                <a:latin typeface="Century Gothic" panose="020B0502020202020204" pitchFamily="34" charset="0"/>
              </a:rPr>
              <a:t>WASHINGTON STATE</a:t>
            </a:r>
          </a:p>
        </p:txBody>
      </p:sp>
      <p:cxnSp>
        <p:nvCxnSpPr>
          <p:cNvPr id="29" name="Straight Connector 28"/>
          <p:cNvCxnSpPr/>
          <p:nvPr userDrawn="1"/>
        </p:nvCxnSpPr>
        <p:spPr>
          <a:xfrm>
            <a:off x="6895475" y="5890578"/>
            <a:ext cx="348383"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4489554" y="5893297"/>
            <a:ext cx="427012" cy="0"/>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0176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Photo Slide with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7315"/>
            <a:ext cx="12192000" cy="343126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2" name="Text Placeholder 2"/>
          <p:cNvSpPr>
            <a:spLocks noGrp="1"/>
          </p:cNvSpPr>
          <p:nvPr>
            <p:ph type="body" sz="quarter" idx="13" hasCustomPrompt="1"/>
          </p:nvPr>
        </p:nvSpPr>
        <p:spPr>
          <a:xfrm>
            <a:off x="1619537" y="4903935"/>
            <a:ext cx="9003195" cy="1363195"/>
          </a:xfrm>
        </p:spPr>
        <p:txBody>
          <a:bodyPr>
            <a:noAutofit/>
          </a:bodyPr>
          <a:lstStyle>
            <a:lvl1pPr marL="0" indent="0">
              <a:buNone/>
              <a:defRPr sz="200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7" name="TextBox 6"/>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1619537" y="3933309"/>
            <a:ext cx="9003195"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27204564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Photo Slide with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7315"/>
            <a:ext cx="12192000" cy="477882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6" name="TextBox 5"/>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1"/>
          <p:cNvSpPr>
            <a:spLocks noGrp="1"/>
          </p:cNvSpPr>
          <p:nvPr>
            <p:ph type="title" hasCustomPrompt="1"/>
          </p:nvPr>
        </p:nvSpPr>
        <p:spPr>
          <a:xfrm>
            <a:off x="1620956" y="5297703"/>
            <a:ext cx="9001776"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23476037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Photo Slide with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9986357"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6" name="TextBox 5"/>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1119447" y="5297703"/>
            <a:ext cx="9986357"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10294327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Photo Slide with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4677295"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 name="Picture Placeholder 17"/>
          <p:cNvSpPr>
            <a:spLocks noGrp="1"/>
          </p:cNvSpPr>
          <p:nvPr>
            <p:ph type="pic" sz="quarter" idx="13"/>
          </p:nvPr>
        </p:nvSpPr>
        <p:spPr>
          <a:xfrm>
            <a:off x="6365702" y="814647"/>
            <a:ext cx="4677295"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7" name="TextBox 6"/>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1119447" y="5021478"/>
            <a:ext cx="9923549"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35419024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Photo Slide No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9753" y="1031777"/>
            <a:ext cx="12192000" cy="477882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260758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Photo Slide No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9986357" cy="5228706"/>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9652297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hoto Slide No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1119447" y="814647"/>
            <a:ext cx="4677295" cy="518714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 name="Picture Placeholder 17"/>
          <p:cNvSpPr>
            <a:spLocks noGrp="1"/>
          </p:cNvSpPr>
          <p:nvPr>
            <p:ph type="pic" sz="quarter" idx="13"/>
          </p:nvPr>
        </p:nvSpPr>
        <p:spPr>
          <a:xfrm>
            <a:off x="6365702" y="814647"/>
            <a:ext cx="4677295" cy="518714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1504768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Photo on Lef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196280" y="1233820"/>
            <a:ext cx="5280349"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6196282" y="3069758"/>
            <a:ext cx="5280349"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5384" y="-7315"/>
            <a:ext cx="4780229"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Box 7"/>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9" name="Title 1"/>
          <p:cNvSpPr>
            <a:spLocks noGrp="1"/>
          </p:cNvSpPr>
          <p:nvPr>
            <p:ph type="title" hasCustomPrompt="1"/>
          </p:nvPr>
        </p:nvSpPr>
        <p:spPr>
          <a:xfrm>
            <a:off x="1393372" y="3290207"/>
            <a:ext cx="3532195" cy="2174875"/>
          </a:xfrm>
        </p:spPr>
        <p:txBody>
          <a:bodyPr anchor="t">
            <a:normAutofit/>
          </a:bodyPr>
          <a:lstStyle>
            <a:lvl1pPr algn="r">
              <a:defRPr sz="2700"/>
            </a:lvl1pPr>
          </a:lstStyle>
          <a:p>
            <a:pPr lvl="0"/>
            <a:r>
              <a:rPr lang="en-US" dirty="0"/>
              <a:t>Left Photo Slide 1</a:t>
            </a:r>
          </a:p>
        </p:txBody>
      </p:sp>
    </p:spTree>
    <p:extLst>
      <p:ext uri="{BB962C8B-B14F-4D97-AF65-F5344CB8AC3E}">
        <p14:creationId xmlns:p14="http://schemas.microsoft.com/office/powerpoint/2010/main" val="16682519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Photo on Righ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839788" y="1219190"/>
            <a:ext cx="5280349"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839790" y="3055128"/>
            <a:ext cx="5280349"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7411771" y="-7315"/>
            <a:ext cx="4780229"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Box 7"/>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7256239" y="3290207"/>
            <a:ext cx="3581096" cy="2174875"/>
          </a:xfrm>
        </p:spPr>
        <p:txBody>
          <a:bodyPr anchor="t">
            <a:normAutofit/>
          </a:bodyPr>
          <a:lstStyle>
            <a:lvl1pPr>
              <a:defRPr sz="2700"/>
            </a:lvl1pPr>
          </a:lstStyle>
          <a:p>
            <a:pPr lvl="0"/>
            <a:r>
              <a:rPr lang="en-US" dirty="0"/>
              <a:t>Right Photo Slide 1</a:t>
            </a:r>
          </a:p>
        </p:txBody>
      </p:sp>
    </p:spTree>
    <p:extLst>
      <p:ext uri="{BB962C8B-B14F-4D97-AF65-F5344CB8AC3E}">
        <p14:creationId xmlns:p14="http://schemas.microsoft.com/office/powerpoint/2010/main" val="25080158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am Slide 1">
    <p:spTree>
      <p:nvGrpSpPr>
        <p:cNvPr id="1" name=""/>
        <p:cNvGrpSpPr/>
        <p:nvPr/>
      </p:nvGrpSpPr>
      <p:grpSpPr>
        <a:xfrm>
          <a:off x="0" y="0"/>
          <a:ext cx="0" cy="0"/>
          <a:chOff x="0" y="0"/>
          <a:chExt cx="0" cy="0"/>
        </a:xfrm>
      </p:grpSpPr>
      <p:cxnSp>
        <p:nvCxnSpPr>
          <p:cNvPr id="7" name="Straight Connector 6"/>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7" name="Picture Placeholder 15"/>
          <p:cNvSpPr>
            <a:spLocks noGrp="1"/>
          </p:cNvSpPr>
          <p:nvPr>
            <p:ph type="pic" sz="quarter" idx="23"/>
          </p:nvPr>
        </p:nvSpPr>
        <p:spPr>
          <a:xfrm>
            <a:off x="4612828" y="1787643"/>
            <a:ext cx="2887133"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9" name="Picture Placeholder 15"/>
          <p:cNvSpPr>
            <a:spLocks noGrp="1"/>
          </p:cNvSpPr>
          <p:nvPr>
            <p:ph type="pic" sz="quarter" idx="24"/>
          </p:nvPr>
        </p:nvSpPr>
        <p:spPr>
          <a:xfrm>
            <a:off x="1065695" y="1787643"/>
            <a:ext cx="2887133"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20" name="Picture Placeholder 15"/>
          <p:cNvSpPr>
            <a:spLocks noGrp="1"/>
          </p:cNvSpPr>
          <p:nvPr>
            <p:ph type="pic" sz="quarter" idx="22"/>
          </p:nvPr>
        </p:nvSpPr>
        <p:spPr>
          <a:xfrm>
            <a:off x="8163680" y="1787643"/>
            <a:ext cx="2887133"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23" name="Text Placeholder 21"/>
          <p:cNvSpPr>
            <a:spLocks noGrp="1"/>
          </p:cNvSpPr>
          <p:nvPr>
            <p:ph type="body" sz="quarter" idx="25" hasCustomPrompt="1"/>
          </p:nvPr>
        </p:nvSpPr>
        <p:spPr>
          <a:xfrm>
            <a:off x="1065519" y="4369066"/>
            <a:ext cx="2887308"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4" name="Text Placeholder 21"/>
          <p:cNvSpPr>
            <a:spLocks noGrp="1"/>
          </p:cNvSpPr>
          <p:nvPr>
            <p:ph type="body" sz="quarter" idx="26" hasCustomPrompt="1"/>
          </p:nvPr>
        </p:nvSpPr>
        <p:spPr>
          <a:xfrm>
            <a:off x="4612830" y="4366079"/>
            <a:ext cx="2887132"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5" name="Text Placeholder 21"/>
          <p:cNvSpPr>
            <a:spLocks noGrp="1"/>
          </p:cNvSpPr>
          <p:nvPr>
            <p:ph type="body" sz="quarter" idx="27" hasCustomPrompt="1"/>
          </p:nvPr>
        </p:nvSpPr>
        <p:spPr>
          <a:xfrm>
            <a:off x="8163506" y="4358568"/>
            <a:ext cx="2887132" cy="349454"/>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7" name="Text Placeholder 21"/>
          <p:cNvSpPr>
            <a:spLocks noGrp="1"/>
          </p:cNvSpPr>
          <p:nvPr>
            <p:ph type="body" sz="quarter" idx="29" hasCustomPrompt="1"/>
          </p:nvPr>
        </p:nvSpPr>
        <p:spPr>
          <a:xfrm>
            <a:off x="4612654" y="4704753"/>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8" name="Text Placeholder 21"/>
          <p:cNvSpPr>
            <a:spLocks noGrp="1"/>
          </p:cNvSpPr>
          <p:nvPr>
            <p:ph type="body" sz="quarter" idx="30" hasCustomPrompt="1"/>
          </p:nvPr>
        </p:nvSpPr>
        <p:spPr>
          <a:xfrm>
            <a:off x="1065519" y="4712068"/>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9" name="Text Placeholder 21"/>
          <p:cNvSpPr>
            <a:spLocks noGrp="1"/>
          </p:cNvSpPr>
          <p:nvPr>
            <p:ph type="body" sz="quarter" idx="31" hasCustomPrompt="1"/>
          </p:nvPr>
        </p:nvSpPr>
        <p:spPr>
          <a:xfrm>
            <a:off x="8163506" y="4715116"/>
            <a:ext cx="2887308"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3" hasCustomPrompt="1"/>
          </p:nvPr>
        </p:nvSpPr>
        <p:spPr>
          <a:xfrm>
            <a:off x="4612653" y="5047754"/>
            <a:ext cx="2887308" cy="1015312"/>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2" name="Text Placeholder 21"/>
          <p:cNvSpPr>
            <a:spLocks noGrp="1"/>
          </p:cNvSpPr>
          <p:nvPr>
            <p:ph type="body" sz="quarter" idx="32" hasCustomPrompt="1"/>
          </p:nvPr>
        </p:nvSpPr>
        <p:spPr>
          <a:xfrm>
            <a:off x="1065518" y="5055070"/>
            <a:ext cx="2887308" cy="1007997"/>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3" name="Text Placeholder 21"/>
          <p:cNvSpPr>
            <a:spLocks noGrp="1"/>
          </p:cNvSpPr>
          <p:nvPr>
            <p:ph type="body" sz="quarter" idx="34" hasCustomPrompt="1"/>
          </p:nvPr>
        </p:nvSpPr>
        <p:spPr>
          <a:xfrm>
            <a:off x="8163417" y="5055934"/>
            <a:ext cx="2887308" cy="1007133"/>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8" name="Title 1"/>
          <p:cNvSpPr>
            <a:spLocks noGrp="1"/>
          </p:cNvSpPr>
          <p:nvPr>
            <p:ph type="title" hasCustomPrompt="1"/>
          </p:nvPr>
        </p:nvSpPr>
        <p:spPr>
          <a:xfrm>
            <a:off x="0" y="673974"/>
            <a:ext cx="12192000" cy="482030"/>
          </a:xfrm>
        </p:spPr>
        <p:txBody>
          <a:bodyPr>
            <a:normAutofit/>
          </a:bodyPr>
          <a:lstStyle>
            <a:lvl1pPr algn="ctr">
              <a:defRPr sz="2700"/>
            </a:lvl1pPr>
          </a:lstStyle>
          <a:p>
            <a:pPr lvl="0"/>
            <a:r>
              <a:rPr lang="en-US" dirty="0"/>
              <a:t>Team Slide 1</a:t>
            </a:r>
          </a:p>
        </p:txBody>
      </p:sp>
    </p:spTree>
    <p:extLst>
      <p:ext uri="{BB962C8B-B14F-4D97-AF65-F5344CB8AC3E}">
        <p14:creationId xmlns:p14="http://schemas.microsoft.com/office/powerpoint/2010/main" val="16724041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eam Slide 2">
    <p:spTree>
      <p:nvGrpSpPr>
        <p:cNvPr id="1" name=""/>
        <p:cNvGrpSpPr/>
        <p:nvPr/>
      </p:nvGrpSpPr>
      <p:grpSpPr>
        <a:xfrm>
          <a:off x="0" y="0"/>
          <a:ext cx="0" cy="0"/>
          <a:chOff x="0" y="0"/>
          <a:chExt cx="0" cy="0"/>
        </a:xfrm>
      </p:grpSpPr>
      <p:cxnSp>
        <p:nvCxnSpPr>
          <p:cNvPr id="11" name="Straight Connector 10"/>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4" name="Text Placeholder 21"/>
          <p:cNvSpPr>
            <a:spLocks noGrp="1"/>
          </p:cNvSpPr>
          <p:nvPr>
            <p:ph type="body" sz="quarter" idx="25" hasCustomPrompt="1"/>
          </p:nvPr>
        </p:nvSpPr>
        <p:spPr>
          <a:xfrm>
            <a:off x="475" y="4569092"/>
            <a:ext cx="3028501" cy="342999"/>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8" name="Text Placeholder 21"/>
          <p:cNvSpPr>
            <a:spLocks noGrp="1"/>
          </p:cNvSpPr>
          <p:nvPr>
            <p:ph type="body" sz="quarter" idx="30" hasCustomPrompt="1"/>
          </p:nvPr>
        </p:nvSpPr>
        <p:spPr>
          <a:xfrm>
            <a:off x="475" y="4919407"/>
            <a:ext cx="3028501" cy="36494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2" hasCustomPrompt="1"/>
          </p:nvPr>
        </p:nvSpPr>
        <p:spPr>
          <a:xfrm>
            <a:off x="474" y="5291672"/>
            <a:ext cx="3028503" cy="994230"/>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4" name="Picture Placeholder 15"/>
          <p:cNvSpPr>
            <a:spLocks noGrp="1"/>
          </p:cNvSpPr>
          <p:nvPr>
            <p:ph type="pic" sz="quarter" idx="23"/>
          </p:nvPr>
        </p:nvSpPr>
        <p:spPr>
          <a:xfrm>
            <a:off x="3034370" y="1838842"/>
            <a:ext cx="3002037"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5" name="Picture Placeholder 15"/>
          <p:cNvSpPr>
            <a:spLocks noGrp="1"/>
          </p:cNvSpPr>
          <p:nvPr>
            <p:ph type="pic" sz="quarter" idx="24"/>
          </p:nvPr>
        </p:nvSpPr>
        <p:spPr>
          <a:xfrm>
            <a:off x="2744" y="1838842"/>
            <a:ext cx="3026233"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6" name="Picture Placeholder 15"/>
          <p:cNvSpPr>
            <a:spLocks noGrp="1"/>
          </p:cNvSpPr>
          <p:nvPr>
            <p:ph type="pic" sz="quarter" idx="22"/>
          </p:nvPr>
        </p:nvSpPr>
        <p:spPr>
          <a:xfrm>
            <a:off x="6038673" y="1838842"/>
            <a:ext cx="3048641"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7" name="Picture Placeholder 15"/>
          <p:cNvSpPr>
            <a:spLocks noGrp="1"/>
          </p:cNvSpPr>
          <p:nvPr>
            <p:ph type="pic" sz="quarter" idx="35"/>
          </p:nvPr>
        </p:nvSpPr>
        <p:spPr>
          <a:xfrm>
            <a:off x="9097067" y="1838842"/>
            <a:ext cx="3094932"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8" name="Text Placeholder 21"/>
          <p:cNvSpPr>
            <a:spLocks noGrp="1"/>
          </p:cNvSpPr>
          <p:nvPr>
            <p:ph type="body" sz="quarter" idx="36" hasCustomPrompt="1"/>
          </p:nvPr>
        </p:nvSpPr>
        <p:spPr>
          <a:xfrm>
            <a:off x="3038730" y="4569092"/>
            <a:ext cx="3007431" cy="343002"/>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39" name="Text Placeholder 21"/>
          <p:cNvSpPr>
            <a:spLocks noGrp="1"/>
          </p:cNvSpPr>
          <p:nvPr>
            <p:ph type="body" sz="quarter" idx="37" hasCustomPrompt="1"/>
          </p:nvPr>
        </p:nvSpPr>
        <p:spPr>
          <a:xfrm>
            <a:off x="3038730" y="4919406"/>
            <a:ext cx="3007431" cy="372266"/>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0" name="Text Placeholder 21"/>
          <p:cNvSpPr>
            <a:spLocks noGrp="1"/>
          </p:cNvSpPr>
          <p:nvPr>
            <p:ph type="body" sz="quarter" idx="38" hasCustomPrompt="1"/>
          </p:nvPr>
        </p:nvSpPr>
        <p:spPr>
          <a:xfrm>
            <a:off x="3038731" y="5298984"/>
            <a:ext cx="3007429" cy="986918"/>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1" name="Text Placeholder 21"/>
          <p:cNvSpPr>
            <a:spLocks noGrp="1"/>
          </p:cNvSpPr>
          <p:nvPr>
            <p:ph type="body" sz="quarter" idx="39" hasCustomPrompt="1"/>
          </p:nvPr>
        </p:nvSpPr>
        <p:spPr>
          <a:xfrm>
            <a:off x="6055913" y="4569092"/>
            <a:ext cx="3076667"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2" name="Text Placeholder 21"/>
          <p:cNvSpPr>
            <a:spLocks noGrp="1"/>
          </p:cNvSpPr>
          <p:nvPr>
            <p:ph type="body" sz="quarter" idx="40" hasCustomPrompt="1"/>
          </p:nvPr>
        </p:nvSpPr>
        <p:spPr>
          <a:xfrm>
            <a:off x="6055915" y="4919408"/>
            <a:ext cx="3076667"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3" name="Text Placeholder 21"/>
          <p:cNvSpPr>
            <a:spLocks noGrp="1"/>
          </p:cNvSpPr>
          <p:nvPr>
            <p:ph type="body" sz="quarter" idx="41" hasCustomPrompt="1"/>
          </p:nvPr>
        </p:nvSpPr>
        <p:spPr>
          <a:xfrm>
            <a:off x="6055913" y="5296217"/>
            <a:ext cx="3076668" cy="994235"/>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4" name="Text Placeholder 21"/>
          <p:cNvSpPr>
            <a:spLocks noGrp="1"/>
          </p:cNvSpPr>
          <p:nvPr>
            <p:ph type="body" sz="quarter" idx="42" hasCustomPrompt="1"/>
          </p:nvPr>
        </p:nvSpPr>
        <p:spPr>
          <a:xfrm>
            <a:off x="9136063" y="4569091"/>
            <a:ext cx="3055936"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5" name="Text Placeholder 21"/>
          <p:cNvSpPr>
            <a:spLocks noGrp="1"/>
          </p:cNvSpPr>
          <p:nvPr>
            <p:ph type="body" sz="quarter" idx="43" hasCustomPrompt="1"/>
          </p:nvPr>
        </p:nvSpPr>
        <p:spPr>
          <a:xfrm>
            <a:off x="9136064" y="4919408"/>
            <a:ext cx="3055937"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6" name="Text Placeholder 21"/>
          <p:cNvSpPr>
            <a:spLocks noGrp="1"/>
          </p:cNvSpPr>
          <p:nvPr>
            <p:ph type="body" sz="quarter" idx="44" hasCustomPrompt="1"/>
          </p:nvPr>
        </p:nvSpPr>
        <p:spPr>
          <a:xfrm>
            <a:off x="9136064" y="5298980"/>
            <a:ext cx="3055937" cy="986923"/>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2" name="Title 1"/>
          <p:cNvSpPr>
            <a:spLocks noGrp="1"/>
          </p:cNvSpPr>
          <p:nvPr>
            <p:ph type="title" hasCustomPrompt="1"/>
          </p:nvPr>
        </p:nvSpPr>
        <p:spPr>
          <a:xfrm>
            <a:off x="-1" y="658850"/>
            <a:ext cx="12182247" cy="497153"/>
          </a:xfrm>
        </p:spPr>
        <p:txBody>
          <a:bodyPr anchor="t">
            <a:normAutofit/>
          </a:bodyPr>
          <a:lstStyle>
            <a:lvl1pPr algn="ctr">
              <a:defRPr sz="2700"/>
            </a:lvl1pPr>
          </a:lstStyle>
          <a:p>
            <a:pPr lvl="0"/>
            <a:r>
              <a:rPr lang="en-US" dirty="0"/>
              <a:t>Team Slide 2</a:t>
            </a:r>
          </a:p>
        </p:txBody>
      </p:sp>
    </p:spTree>
    <p:extLst>
      <p:ext uri="{BB962C8B-B14F-4D97-AF65-F5344CB8AC3E}">
        <p14:creationId xmlns:p14="http://schemas.microsoft.com/office/powerpoint/2010/main" val="882989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Department of Health">
    <p:spTree>
      <p:nvGrpSpPr>
        <p:cNvPr id="1" name=""/>
        <p:cNvGrpSpPr/>
        <p:nvPr/>
      </p:nvGrpSpPr>
      <p:grpSpPr>
        <a:xfrm>
          <a:off x="0" y="0"/>
          <a:ext cx="0" cy="0"/>
          <a:chOff x="0" y="0"/>
          <a:chExt cx="0" cy="0"/>
        </a:xfrm>
      </p:grpSpPr>
      <p:cxnSp>
        <p:nvCxnSpPr>
          <p:cNvPr id="11" name="Straight Connector 10"/>
          <p:cNvCxnSpPr/>
          <p:nvPr/>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4" name="Group 3"/>
          <p:cNvGrpSpPr/>
          <p:nvPr userDrawn="1"/>
        </p:nvGrpSpPr>
        <p:grpSpPr>
          <a:xfrm>
            <a:off x="-9235" y="4507928"/>
            <a:ext cx="12201236" cy="2161877"/>
            <a:chOff x="-9235" y="4393628"/>
            <a:chExt cx="12201236" cy="2161877"/>
          </a:xfrm>
        </p:grpSpPr>
        <p:sp>
          <p:nvSpPr>
            <p:cNvPr id="50" name="TextBox 49"/>
            <p:cNvSpPr txBox="1"/>
            <p:nvPr userDrawn="1"/>
          </p:nvSpPr>
          <p:spPr>
            <a:xfrm>
              <a:off x="-9235" y="4393628"/>
              <a:ext cx="3066237" cy="2034403"/>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800" b="1" kern="1200" dirty="0">
                  <a:solidFill>
                    <a:schemeClr val="tx1"/>
                  </a:solidFill>
                  <a:latin typeface="+mn-lt"/>
                  <a:ea typeface="+mn-ea"/>
                  <a:cs typeface="+mn-cs"/>
                </a:rPr>
                <a:t>Disease 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800" b="1" kern="1200" dirty="0">
                  <a:solidFill>
                    <a:schemeClr val="tx1"/>
                  </a:solidFill>
                  <a:latin typeface="+mn-lt"/>
                  <a:ea typeface="+mn-ea"/>
                  <a:cs typeface="+mn-cs"/>
                </a:rPr>
                <a:t>&amp; Health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800" b="0" i="1" kern="1200" dirty="0">
                  <a:solidFill>
                    <a:srgbClr val="349D96"/>
                  </a:solidFill>
                  <a:latin typeface="+mn-lt"/>
                  <a:ea typeface="+mn-ea"/>
                  <a:cs typeface="+mn-cs"/>
                </a:rPr>
                <a:t>Initiatives</a:t>
              </a:r>
            </a:p>
            <a:p>
              <a:pPr marL="0" marR="0" lvl="0" indent="0" algn="ctr" defTabSz="914400" rtl="0" eaLnBrk="1" fontAlgn="auto" latinLnBrk="0" hangingPunct="1">
                <a:lnSpc>
                  <a:spcPct val="90000"/>
                </a:lnSpc>
                <a:spcBef>
                  <a:spcPts val="600"/>
                </a:spcBef>
                <a:spcAft>
                  <a:spcPts val="0"/>
                </a:spcAft>
                <a:buClr>
                  <a:srgbClr val="57B6AF"/>
                </a:buClr>
                <a:buSzTx/>
                <a:buFont typeface="Arial" panose="020B0604020202020204" pitchFamily="34" charset="0"/>
                <a:buNone/>
                <a:tabLst/>
                <a:defRPr/>
              </a:pPr>
              <a:r>
                <a:rPr lang="en-US" sz="1600" b="0" i="0" kern="1200" dirty="0">
                  <a:solidFill>
                    <a:schemeClr val="tx1"/>
                  </a:solidFill>
                  <a:latin typeface="+mn-lt"/>
                  <a:ea typeface="+mn-ea"/>
                  <a:cs typeface="+mn-cs"/>
                </a:rPr>
                <a:t>Measles</a:t>
              </a:r>
              <a:r>
                <a:rPr lang="en-US" sz="1600" b="0" i="0" kern="1200" baseline="0" dirty="0">
                  <a:solidFill>
                    <a:schemeClr val="tx1"/>
                  </a:solidFill>
                  <a:latin typeface="+mn-lt"/>
                  <a:ea typeface="+mn-ea"/>
                  <a:cs typeface="+mn-cs"/>
                </a:rPr>
                <a:t> </a:t>
              </a:r>
              <a:r>
                <a:rPr lang="en-US" sz="1600" b="0" i="0" kern="1200" dirty="0">
                  <a:solidFill>
                    <a:schemeClr val="tx1"/>
                  </a:solidFill>
                  <a:latin typeface="+mn-lt"/>
                  <a:ea typeface="+mn-ea"/>
                  <a:cs typeface="+mn-cs"/>
                </a:rPr>
                <a:t>Control</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EndAIDS</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Vital Statistics</a:t>
              </a:r>
            </a:p>
            <a:p>
              <a:pPr marL="0" lvl="0" indent="0" algn="ctr" defTabSz="914400" rtl="0" eaLnBrk="1" latinLnBrk="0" hangingPunct="1">
                <a:lnSpc>
                  <a:spcPct val="90000"/>
                </a:lnSpc>
                <a:spcBef>
                  <a:spcPts val="300"/>
                </a:spcBef>
                <a:buClr>
                  <a:srgbClr val="57B6AF"/>
                </a:buClr>
                <a:buFont typeface="Arial" panose="020B0604020202020204" pitchFamily="34" charset="0"/>
                <a:buNone/>
              </a:pPr>
              <a:r>
                <a:rPr lang="en-US" sz="1600" b="0" i="0" kern="1200" dirty="0">
                  <a:solidFill>
                    <a:schemeClr val="tx1"/>
                  </a:solidFill>
                  <a:latin typeface="+mn-lt"/>
                  <a:ea typeface="+mn-ea"/>
                  <a:cs typeface="+mn-cs"/>
                </a:rPr>
                <a:t>(E. coli, mumps, etc.)</a:t>
              </a:r>
            </a:p>
          </p:txBody>
        </p:sp>
        <p:sp>
          <p:nvSpPr>
            <p:cNvPr id="51" name="TextBox 50"/>
            <p:cNvSpPr txBox="1"/>
            <p:nvPr userDrawn="1"/>
          </p:nvSpPr>
          <p:spPr>
            <a:xfrm>
              <a:off x="6055110" y="4393629"/>
              <a:ext cx="3070684"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Community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Tobacco 21</a:t>
              </a:r>
            </a:p>
            <a:p>
              <a:pPr marL="0" marR="0" lvl="0" indent="0" algn="ctr" defTabSz="914400" rtl="0" eaLnBrk="1" fontAlgn="auto" latinLnBrk="0" hangingPunct="1">
                <a:lnSpc>
                  <a:spcPct val="100000"/>
                </a:lnSpc>
                <a:spcBef>
                  <a:spcPts val="300"/>
                </a:spcBef>
                <a:spcAft>
                  <a:spcPts val="0"/>
                </a:spcAft>
                <a:buClrTx/>
                <a:buSzTx/>
                <a:buFontTx/>
                <a:buNone/>
                <a:tabLst/>
                <a:defRPr/>
              </a:pPr>
              <a:r>
                <a:rPr lang="en-US" sz="1600" b="0" i="0" kern="1200" dirty="0">
                  <a:solidFill>
                    <a:schemeClr val="tx1"/>
                  </a:solidFill>
                  <a:latin typeface="+mn-lt"/>
                  <a:ea typeface="+mn-ea"/>
                  <a:cs typeface="+mn-cs"/>
                </a:rPr>
                <a:t>Immunization Rates</a:t>
              </a:r>
            </a:p>
            <a:p>
              <a:pPr marL="0" algn="ctr" defTabSz="914400" rtl="0" eaLnBrk="1" latinLnBrk="0" hangingPunct="1">
                <a:spcBef>
                  <a:spcPts val="300"/>
                </a:spcBef>
              </a:pPr>
              <a:r>
                <a:rPr lang="en-US" sz="1600" b="0" i="0" kern="1200" dirty="0">
                  <a:solidFill>
                    <a:schemeClr val="tx1"/>
                  </a:solidFill>
                  <a:latin typeface="+mn-lt"/>
                  <a:ea typeface="+mn-ea"/>
                  <a:cs typeface="+mn-cs"/>
                </a:rPr>
                <a:t>Family Planning (Title X)</a:t>
              </a:r>
            </a:p>
            <a:p>
              <a:pPr marL="0" algn="ctr" defTabSz="914400" rtl="0" eaLnBrk="1" latinLnBrk="0" hangingPunct="1">
                <a:spcBef>
                  <a:spcPts val="300"/>
                </a:spcBef>
              </a:pPr>
              <a:r>
                <a:rPr lang="en-US" sz="1600" b="0" i="0" kern="1200" dirty="0">
                  <a:solidFill>
                    <a:schemeClr val="tx1"/>
                  </a:solidFill>
                  <a:latin typeface="+mn-lt"/>
                  <a:ea typeface="+mn-ea"/>
                  <a:cs typeface="+mn-cs"/>
                </a:rPr>
                <a:t>Marijuana Prevention</a:t>
              </a:r>
            </a:p>
          </p:txBody>
        </p:sp>
        <p:sp>
          <p:nvSpPr>
            <p:cNvPr id="52" name="TextBox 51"/>
            <p:cNvSpPr txBox="1"/>
            <p:nvPr userDrawn="1"/>
          </p:nvSpPr>
          <p:spPr>
            <a:xfrm>
              <a:off x="3057003" y="4393629"/>
              <a:ext cx="2998107" cy="18374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Public Health</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algn="ctr">
                <a:spcBef>
                  <a:spcPts val="600"/>
                </a:spcBef>
              </a:pPr>
              <a:r>
                <a:rPr lang="en-US" sz="1600" b="0" i="0" kern="1200" dirty="0">
                  <a:solidFill>
                    <a:schemeClr val="tx1"/>
                  </a:solidFill>
                  <a:latin typeface="+mn-lt"/>
                  <a:ea typeface="+mn-ea"/>
                  <a:cs typeface="+mn-cs"/>
                </a:rPr>
                <a:t>Puget</a:t>
              </a:r>
              <a:r>
                <a:rPr lang="en-US" sz="1600" b="0" i="0" kern="1200" baseline="0" dirty="0">
                  <a:solidFill>
                    <a:schemeClr val="tx1"/>
                  </a:solidFill>
                  <a:latin typeface="+mn-lt"/>
                  <a:ea typeface="+mn-ea"/>
                  <a:cs typeface="+mn-cs"/>
                </a:rPr>
                <a:t> Sound Cleanup</a:t>
              </a:r>
              <a:endParaRPr lang="en-US" sz="1600" b="0" i="0" kern="1200" dirty="0">
                <a:solidFill>
                  <a:schemeClr val="tx1"/>
                </a:solidFill>
                <a:latin typeface="+mn-lt"/>
                <a:ea typeface="+mn-ea"/>
                <a:cs typeface="+mn-cs"/>
              </a:endParaRPr>
            </a:p>
            <a:p>
              <a:pPr algn="ctr">
                <a:spcBef>
                  <a:spcPts val="300"/>
                </a:spcBef>
              </a:pPr>
              <a:r>
                <a:rPr lang="en-US" sz="1600" b="0" i="0" kern="1200" dirty="0">
                  <a:solidFill>
                    <a:schemeClr val="tx1"/>
                  </a:solidFill>
                  <a:latin typeface="+mn-lt"/>
                  <a:ea typeface="+mn-ea"/>
                  <a:cs typeface="+mn-cs"/>
                </a:rPr>
                <a:t> PFAS</a:t>
              </a:r>
            </a:p>
            <a:p>
              <a:pPr algn="ctr">
                <a:spcBef>
                  <a:spcPts val="300"/>
                </a:spcBef>
              </a:pPr>
              <a:r>
                <a:rPr lang="en-US" sz="1600" b="0" i="0" kern="1200" dirty="0">
                  <a:solidFill>
                    <a:schemeClr val="tx1"/>
                  </a:solidFill>
                  <a:latin typeface="+mn-lt"/>
                  <a:ea typeface="+mn-ea"/>
                  <a:cs typeface="+mn-cs"/>
                </a:rPr>
                <a:t> Pesticide Exposures</a:t>
              </a:r>
            </a:p>
          </p:txBody>
        </p:sp>
        <p:sp>
          <p:nvSpPr>
            <p:cNvPr id="53" name="TextBox 52"/>
            <p:cNvSpPr txBox="1"/>
            <p:nvPr userDrawn="1"/>
          </p:nvSpPr>
          <p:spPr>
            <a:xfrm>
              <a:off x="9125794" y="4394914"/>
              <a:ext cx="3066207" cy="216059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800" b="1" kern="1200" dirty="0">
                  <a:solidFill>
                    <a:schemeClr val="tx1"/>
                  </a:solidFill>
                  <a:latin typeface="+mn-lt"/>
                  <a:ea typeface="+mn-ea"/>
                  <a:cs typeface="+mn-cs"/>
                </a:rPr>
                <a:t>Quality Assurance</a:t>
              </a:r>
            </a:p>
            <a:p>
              <a:pPr algn="ctr">
                <a:spcBef>
                  <a:spcPts val="6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600"/>
                </a:spcBef>
              </a:pPr>
              <a:r>
                <a:rPr lang="en-US" sz="1600" b="0" i="0" kern="1200" dirty="0">
                  <a:solidFill>
                    <a:schemeClr val="tx1"/>
                  </a:solidFill>
                  <a:latin typeface="+mn-lt"/>
                  <a:ea typeface="+mn-ea"/>
                  <a:cs typeface="+mn-cs"/>
                </a:rPr>
                <a:t>Opioids</a:t>
              </a:r>
            </a:p>
            <a:p>
              <a:pPr marL="0" algn="ctr" defTabSz="914400" rtl="0" eaLnBrk="1" latinLnBrk="0" hangingPunct="1">
                <a:spcBef>
                  <a:spcPts val="300"/>
                </a:spcBef>
              </a:pPr>
              <a:r>
                <a:rPr lang="en-US" sz="1600" b="0" i="0" kern="1200" dirty="0">
                  <a:solidFill>
                    <a:schemeClr val="tx1"/>
                  </a:solidFill>
                  <a:latin typeface="+mn-lt"/>
                  <a:ea typeface="+mn-ea"/>
                  <a:cs typeface="+mn-cs"/>
                </a:rPr>
                <a:t>Behavioral Health Integration </a:t>
              </a:r>
            </a:p>
            <a:p>
              <a:pPr marL="0" algn="ctr" defTabSz="914400" rtl="0" eaLnBrk="1" latinLnBrk="0" hangingPunct="1">
                <a:spcBef>
                  <a:spcPts val="300"/>
                </a:spcBef>
              </a:pPr>
              <a:r>
                <a:rPr lang="en-US" sz="1600" b="0" i="0" kern="1200" dirty="0">
                  <a:solidFill>
                    <a:schemeClr val="tx1"/>
                  </a:solidFill>
                  <a:latin typeface="+mn-lt"/>
                  <a:ea typeface="+mn-ea"/>
                  <a:cs typeface="+mn-cs"/>
                </a:rPr>
                <a:t>Certificate of Need</a:t>
              </a:r>
            </a:p>
            <a:p>
              <a:pPr marL="0" algn="ctr" defTabSz="914400" rtl="0" eaLnBrk="1" latinLnBrk="0" hangingPunct="1">
                <a:spcBef>
                  <a:spcPts val="300"/>
                </a:spcBef>
              </a:pPr>
              <a:r>
                <a:rPr lang="en-US" sz="1600" b="0" i="0" kern="1200" dirty="0">
                  <a:solidFill>
                    <a:schemeClr val="tx1"/>
                  </a:solidFill>
                  <a:latin typeface="+mn-lt"/>
                  <a:ea typeface="+mn-ea"/>
                  <a:cs typeface="+mn-cs"/>
                </a:rPr>
                <a:t> Health Professions</a:t>
              </a:r>
            </a:p>
          </p:txBody>
        </p:sp>
      </p:grpSp>
      <p:grpSp>
        <p:nvGrpSpPr>
          <p:cNvPr id="3" name="Group 2"/>
          <p:cNvGrpSpPr/>
          <p:nvPr userDrawn="1"/>
        </p:nvGrpSpPr>
        <p:grpSpPr>
          <a:xfrm>
            <a:off x="0" y="1559462"/>
            <a:ext cx="12192001" cy="2805561"/>
            <a:chOff x="0" y="1388012"/>
            <a:chExt cx="12192001" cy="2805561"/>
          </a:xfrm>
        </p:grpSpPr>
        <p:pic>
          <p:nvPicPr>
            <p:cNvPr id="2" name="Pictur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5431"/>
            <a:stretch/>
          </p:blipFill>
          <p:spPr>
            <a:xfrm>
              <a:off x="3057003" y="1388012"/>
              <a:ext cx="2998107" cy="2805561"/>
            </a:xfrm>
            <a:prstGeom prst="rect">
              <a:avLst/>
            </a:prstGeom>
          </p:spPr>
        </p:pic>
        <p:pic>
          <p:nvPicPr>
            <p:cNvPr id="30" name="Picture 16"/>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055110" y="1388012"/>
              <a:ext cx="3070684" cy="278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1"/>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0" y="1388015"/>
              <a:ext cx="3057003" cy="2783658"/>
            </a:xfrm>
            <a:prstGeom prst="rect">
              <a:avLst/>
            </a:prstGeom>
            <a:effectLst/>
          </p:spPr>
        </p:pic>
        <p:pic>
          <p:nvPicPr>
            <p:cNvPr id="12" name="Picture 11"/>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9125794" y="1388012"/>
              <a:ext cx="3066207" cy="2783659"/>
            </a:xfrm>
            <a:prstGeom prst="rect">
              <a:avLst/>
            </a:prstGeom>
            <a:effectLst/>
          </p:spPr>
        </p:pic>
      </p:grpSp>
      <p:sp>
        <p:nvSpPr>
          <p:cNvPr id="13" name="Title 1"/>
          <p:cNvSpPr>
            <a:spLocks noGrp="1"/>
          </p:cNvSpPr>
          <p:nvPr>
            <p:ph type="title" hasCustomPrompt="1"/>
          </p:nvPr>
        </p:nvSpPr>
        <p:spPr>
          <a:xfrm>
            <a:off x="-9236" y="671965"/>
            <a:ext cx="12192000" cy="494092"/>
          </a:xfrm>
        </p:spPr>
        <p:txBody>
          <a:bodyPr anchor="t">
            <a:noAutofit/>
          </a:bodyPr>
          <a:lstStyle>
            <a:lvl1pPr>
              <a:defRPr lang="en-US" sz="2700" kern="1200" baseline="0" dirty="0">
                <a:solidFill>
                  <a:schemeClr val="tx1"/>
                </a:solidFill>
                <a:latin typeface="Century Gothic" panose="020B0502020202020204" pitchFamily="34" charset="0"/>
              </a:defRPr>
            </a:lvl1pPr>
          </a:lstStyle>
          <a:p>
            <a:pPr lvl="0" algn="ctr"/>
            <a:r>
              <a:rPr lang="en-US" sz="3000" kern="1200" baseline="0" dirty="0">
                <a:solidFill>
                  <a:schemeClr val="tx1"/>
                </a:solidFill>
                <a:latin typeface="Century Gothic" panose="020B0502020202020204" pitchFamily="34" charset="0"/>
                <a:ea typeface="+mn-ea"/>
                <a:cs typeface="+mn-cs"/>
              </a:rPr>
              <a:t>Department of Health</a:t>
            </a:r>
          </a:p>
        </p:txBody>
      </p:sp>
    </p:spTree>
    <p:extLst>
      <p:ext uri="{BB962C8B-B14F-4D97-AF65-F5344CB8AC3E}">
        <p14:creationId xmlns:p14="http://schemas.microsoft.com/office/powerpoint/2010/main" val="128481887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Web Screensho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0" name="Text Placeholder 2"/>
          <p:cNvSpPr>
            <a:spLocks noGrp="1"/>
          </p:cNvSpPr>
          <p:nvPr>
            <p:ph type="body" sz="quarter" idx="11" hasCustomPrompt="1"/>
          </p:nvPr>
        </p:nvSpPr>
        <p:spPr>
          <a:xfrm>
            <a:off x="912371" y="2638651"/>
            <a:ext cx="4168236"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912370" y="3691263"/>
            <a:ext cx="4168237"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3" name="Picture Placeholder 14"/>
          <p:cNvSpPr>
            <a:spLocks noGrp="1"/>
          </p:cNvSpPr>
          <p:nvPr>
            <p:ph type="pic" sz="quarter" idx="12"/>
          </p:nvPr>
        </p:nvSpPr>
        <p:spPr>
          <a:xfrm>
            <a:off x="5626101" y="1876424"/>
            <a:ext cx="5219700" cy="290512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4" name="TextBox 13"/>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912371" y="1643611"/>
            <a:ext cx="4168237" cy="852471"/>
          </a:xfrm>
        </p:spPr>
        <p:txBody>
          <a:bodyPr anchor="t">
            <a:normAutofit/>
          </a:bodyPr>
          <a:lstStyle>
            <a:lvl1pPr>
              <a:defRPr sz="2700"/>
            </a:lvl1pPr>
          </a:lstStyle>
          <a:p>
            <a:pPr lvl="0"/>
            <a:r>
              <a:rPr lang="en-US" dirty="0"/>
              <a:t>Web Presence Screenshot</a:t>
            </a:r>
          </a:p>
        </p:txBody>
      </p:sp>
    </p:spTree>
    <p:extLst>
      <p:ext uri="{BB962C8B-B14F-4D97-AF65-F5344CB8AC3E}">
        <p14:creationId xmlns:p14="http://schemas.microsoft.com/office/powerpoint/2010/main" val="30693946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Web Address">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149596" y="1687649"/>
            <a:ext cx="6177933" cy="4416036"/>
          </a:xfrm>
          <a:prstGeom prst="rect">
            <a:avLst/>
          </a:prstGeom>
          <a:effectLst>
            <a:outerShdw blurRad="50800" dist="38100" dir="2700000" algn="tl" rotWithShape="0">
              <a:prstClr val="black">
                <a:alpha val="40000"/>
              </a:prstClr>
            </a:outerShdw>
          </a:effectLst>
        </p:spPr>
      </p:pic>
      <p:sp>
        <p:nvSpPr>
          <p:cNvPr id="14" name="Text Placeholder 2"/>
          <p:cNvSpPr>
            <a:spLocks noGrp="1"/>
          </p:cNvSpPr>
          <p:nvPr>
            <p:ph type="body" sz="quarter" idx="12" hasCustomPrompt="1"/>
          </p:nvPr>
        </p:nvSpPr>
        <p:spPr>
          <a:xfrm>
            <a:off x="5651501" y="2833688"/>
            <a:ext cx="5168900" cy="557212"/>
          </a:xfrm>
        </p:spPr>
        <p:txBody>
          <a:bodyPr>
            <a:noAutofit/>
          </a:bodyPr>
          <a:lstStyle>
            <a:lvl1pPr marL="0" indent="0" algn="ctr">
              <a:buNone/>
              <a:defRPr sz="27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10" name="Text Placeholder 2"/>
          <p:cNvSpPr>
            <a:spLocks noGrp="1"/>
          </p:cNvSpPr>
          <p:nvPr>
            <p:ph type="body" sz="quarter" idx="11" hasCustomPrompt="1"/>
          </p:nvPr>
        </p:nvSpPr>
        <p:spPr>
          <a:xfrm>
            <a:off x="912371" y="2638651"/>
            <a:ext cx="4168236"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912370" y="3691263"/>
            <a:ext cx="4168237"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extBox 7"/>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901965" y="1643611"/>
            <a:ext cx="4178643" cy="852471"/>
          </a:xfrm>
        </p:spPr>
        <p:txBody>
          <a:bodyPr anchor="t">
            <a:normAutofit/>
          </a:bodyPr>
          <a:lstStyle>
            <a:lvl1pPr>
              <a:defRPr sz="2700"/>
            </a:lvl1pPr>
          </a:lstStyle>
          <a:p>
            <a:pPr lvl="0"/>
            <a:r>
              <a:rPr lang="en-US" dirty="0"/>
              <a:t>Web Presence Address</a:t>
            </a:r>
          </a:p>
        </p:txBody>
      </p:sp>
    </p:spTree>
    <p:extLst>
      <p:ext uri="{BB962C8B-B14F-4D97-AF65-F5344CB8AC3E}">
        <p14:creationId xmlns:p14="http://schemas.microsoft.com/office/powerpoint/2010/main" val="22369749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iPad for Large Screen Shot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0240" y="457200"/>
            <a:ext cx="9131520" cy="5714216"/>
          </a:xfrm>
          <a:prstGeom prst="rect">
            <a:avLst/>
          </a:prstGeom>
        </p:spPr>
      </p:pic>
      <p:sp>
        <p:nvSpPr>
          <p:cNvPr id="6" name="TextBox 5"/>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5" name="Picture Placeholder 14"/>
          <p:cNvSpPr>
            <a:spLocks noGrp="1"/>
          </p:cNvSpPr>
          <p:nvPr>
            <p:ph type="pic" sz="quarter" idx="12"/>
          </p:nvPr>
        </p:nvSpPr>
        <p:spPr>
          <a:xfrm>
            <a:off x="2552700" y="780658"/>
            <a:ext cx="7162800" cy="504864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Tree>
    <p:extLst>
      <p:ext uri="{BB962C8B-B14F-4D97-AF65-F5344CB8AC3E}">
        <p14:creationId xmlns:p14="http://schemas.microsoft.com/office/powerpoint/2010/main" val="27710815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Mobile Screenshot">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1312421" y="2295751"/>
            <a:ext cx="516457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1312419" y="3348363"/>
            <a:ext cx="516458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
        <p:nvSpPr>
          <p:cNvPr id="11" name="TextBox 10"/>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1312419" y="1300709"/>
            <a:ext cx="5164581" cy="869681"/>
          </a:xfrm>
        </p:spPr>
        <p:txBody>
          <a:bodyPr anchor="t">
            <a:normAutofit/>
          </a:bodyPr>
          <a:lstStyle>
            <a:lvl1pPr>
              <a:defRPr sz="2700"/>
            </a:lvl1pPr>
          </a:lstStyle>
          <a:p>
            <a:pPr lvl="0"/>
            <a:r>
              <a:rPr lang="en-US" dirty="0"/>
              <a:t>Mobile Presence Screenshot</a:t>
            </a:r>
          </a:p>
        </p:txBody>
      </p:sp>
    </p:spTree>
    <p:extLst>
      <p:ext uri="{BB962C8B-B14F-4D97-AF65-F5344CB8AC3E}">
        <p14:creationId xmlns:p14="http://schemas.microsoft.com/office/powerpoint/2010/main" val="7985221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Mobile Address">
    <p:spTree>
      <p:nvGrpSpPr>
        <p:cNvPr id="1" name=""/>
        <p:cNvGrpSpPr/>
        <p:nvPr/>
      </p:nvGrpSpPr>
      <p:grpSpPr>
        <a:xfrm>
          <a:off x="0" y="0"/>
          <a:ext cx="0" cy="0"/>
          <a:chOff x="0" y="0"/>
          <a:chExt cx="0" cy="0"/>
        </a:xfrm>
      </p:grpSpPr>
      <p:sp>
        <p:nvSpPr>
          <p:cNvPr id="11" name="TextBox 10"/>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a:t>
            </a:r>
            <a:r>
              <a:rPr lang="en-US" sz="1800"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ext Placeholder 2"/>
          <p:cNvSpPr>
            <a:spLocks noGrp="1"/>
          </p:cNvSpPr>
          <p:nvPr>
            <p:ph type="body" sz="quarter" idx="14" hasCustomPrompt="1"/>
          </p:nvPr>
        </p:nvSpPr>
        <p:spPr>
          <a:xfrm>
            <a:off x="1312421" y="2295751"/>
            <a:ext cx="516457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3" name="Text Placeholder 3"/>
          <p:cNvSpPr>
            <a:spLocks noGrp="1"/>
          </p:cNvSpPr>
          <p:nvPr>
            <p:ph type="body" sz="half" idx="15" hasCustomPrompt="1"/>
          </p:nvPr>
        </p:nvSpPr>
        <p:spPr>
          <a:xfrm>
            <a:off x="1312419" y="3348363"/>
            <a:ext cx="516458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91400" y="419101"/>
            <a:ext cx="2962125" cy="5531758"/>
          </a:xfrm>
          <a:prstGeom prst="rect">
            <a:avLst/>
          </a:prstGeom>
          <a:effectLst/>
        </p:spPr>
      </p:pic>
      <p:sp>
        <p:nvSpPr>
          <p:cNvPr id="15" name="Title 1"/>
          <p:cNvSpPr>
            <a:spLocks noGrp="1"/>
          </p:cNvSpPr>
          <p:nvPr>
            <p:ph type="title" hasCustomPrompt="1"/>
          </p:nvPr>
        </p:nvSpPr>
        <p:spPr>
          <a:xfrm>
            <a:off x="1312419" y="1300709"/>
            <a:ext cx="5164581" cy="869681"/>
          </a:xfrm>
        </p:spPr>
        <p:txBody>
          <a:bodyPr anchor="t">
            <a:normAutofit/>
          </a:bodyPr>
          <a:lstStyle>
            <a:lvl1pPr>
              <a:defRPr sz="2700"/>
            </a:lvl1pPr>
          </a:lstStyle>
          <a:p>
            <a:pPr lvl="0"/>
            <a:r>
              <a:rPr lang="en-US" dirty="0"/>
              <a:t>Mobile Presence Address</a:t>
            </a:r>
          </a:p>
        </p:txBody>
      </p:sp>
      <p:sp>
        <p:nvSpPr>
          <p:cNvPr id="9" name="Text Placeholder 2"/>
          <p:cNvSpPr>
            <a:spLocks noGrp="1"/>
          </p:cNvSpPr>
          <p:nvPr>
            <p:ph type="body" sz="quarter" idx="16" hasCustomPrompt="1"/>
          </p:nvPr>
        </p:nvSpPr>
        <p:spPr>
          <a:xfrm>
            <a:off x="7600949" y="3264479"/>
            <a:ext cx="2554411" cy="374072"/>
          </a:xfrm>
        </p:spPr>
        <p:txBody>
          <a:bodyPr>
            <a:normAutofit/>
          </a:bodyPr>
          <a:lstStyle>
            <a:lvl1pPr marL="0" indent="0" algn="ctr">
              <a:lnSpc>
                <a:spcPct val="100000"/>
              </a:lnSpc>
              <a:spcBef>
                <a:spcPts val="0"/>
              </a:spcBef>
              <a:buNone/>
              <a:defRPr sz="18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Tree>
    <p:extLst>
      <p:ext uri="{BB962C8B-B14F-4D97-AF65-F5344CB8AC3E}">
        <p14:creationId xmlns:p14="http://schemas.microsoft.com/office/powerpoint/2010/main" val="24938228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Contact Slide 1">
    <p:spTree>
      <p:nvGrpSpPr>
        <p:cNvPr id="1" name=""/>
        <p:cNvGrpSpPr/>
        <p:nvPr/>
      </p:nvGrpSpPr>
      <p:grpSpPr>
        <a:xfrm>
          <a:off x="0" y="0"/>
          <a:ext cx="0" cy="0"/>
          <a:chOff x="0" y="0"/>
          <a:chExt cx="0" cy="0"/>
        </a:xfrm>
      </p:grpSpPr>
      <p:cxnSp>
        <p:nvCxnSpPr>
          <p:cNvPr id="42" name="Straight Connector 41"/>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6" name="Text Placeholder 24"/>
          <p:cNvSpPr>
            <a:spLocks noGrp="1"/>
          </p:cNvSpPr>
          <p:nvPr>
            <p:ph type="body" sz="quarter" idx="18" hasCustomPrompt="1"/>
          </p:nvPr>
        </p:nvSpPr>
        <p:spPr>
          <a:xfrm>
            <a:off x="4455880" y="4739420"/>
            <a:ext cx="329776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9" name="Text Placeholder 27"/>
          <p:cNvSpPr>
            <a:spLocks noGrp="1"/>
          </p:cNvSpPr>
          <p:nvPr>
            <p:ph type="body" sz="quarter" idx="20" hasCustomPrompt="1"/>
          </p:nvPr>
        </p:nvSpPr>
        <p:spPr>
          <a:xfrm>
            <a:off x="4455880" y="5067436"/>
            <a:ext cx="3297765" cy="374650"/>
          </a:xfrm>
        </p:spPr>
        <p:txBody>
          <a:bodyPr/>
          <a:lstStyle>
            <a:lvl1pPr marL="0" indent="0" algn="ctr">
              <a:buNone/>
              <a:defRPr sz="2000">
                <a:solidFill>
                  <a:schemeClr val="tx1"/>
                </a:solidFill>
                <a:latin typeface="+mn-lt"/>
              </a:defRPr>
            </a:lvl1pPr>
          </a:lstStyle>
          <a:p>
            <a:pPr lvl="0"/>
            <a:r>
              <a:rPr lang="en-US" dirty="0"/>
              <a:t>Program</a:t>
            </a:r>
          </a:p>
        </p:txBody>
      </p:sp>
      <p:sp>
        <p:nvSpPr>
          <p:cNvPr id="35" name="Text Placeholder 21"/>
          <p:cNvSpPr>
            <a:spLocks noGrp="1"/>
          </p:cNvSpPr>
          <p:nvPr>
            <p:ph type="body" sz="quarter" idx="16" hasCustomPrompt="1"/>
          </p:nvPr>
        </p:nvSpPr>
        <p:spPr>
          <a:xfrm>
            <a:off x="4455880" y="4313395"/>
            <a:ext cx="329776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36" name="Picture Placeholder 19"/>
          <p:cNvSpPr>
            <a:spLocks noGrp="1"/>
          </p:cNvSpPr>
          <p:nvPr>
            <p:ph type="pic" sz="quarter" idx="14"/>
          </p:nvPr>
        </p:nvSpPr>
        <p:spPr>
          <a:xfrm>
            <a:off x="4455881" y="1554491"/>
            <a:ext cx="3297767" cy="2487612"/>
          </a:xfrm>
        </p:spPr>
        <p:txBody>
          <a:bodyPr/>
          <a:lstStyle>
            <a:lvl1pPr marL="0" indent="0">
              <a:buNone/>
              <a:defRPr lang="en-US" dirty="0">
                <a:solidFill>
                  <a:schemeClr val="tx1">
                    <a:lumMod val="65000"/>
                    <a:lumOff val="35000"/>
                  </a:schemeClr>
                </a:solidFill>
                <a:latin typeface="+mn-lt"/>
              </a:defRPr>
            </a:lvl1pPr>
          </a:lstStyle>
          <a:p>
            <a:r>
              <a:rPr lang="en-US" dirty="0"/>
              <a:t>Click icon to add picture</a:t>
            </a:r>
          </a:p>
        </p:txBody>
      </p:sp>
      <p:sp>
        <p:nvSpPr>
          <p:cNvPr id="55" name="Text Placeholder 2"/>
          <p:cNvSpPr>
            <a:spLocks noGrp="1"/>
          </p:cNvSpPr>
          <p:nvPr>
            <p:ph type="body" sz="quarter" idx="22" hasCustomPrompt="1"/>
          </p:nvPr>
        </p:nvSpPr>
        <p:spPr>
          <a:xfrm>
            <a:off x="0" y="5569077"/>
            <a:ext cx="12192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 name="TextBox 1"/>
          <p:cNvSpPr txBox="1"/>
          <p:nvPr userDrawn="1"/>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@WADeptHealth</a:t>
            </a:r>
          </a:p>
        </p:txBody>
      </p:sp>
      <p:sp>
        <p:nvSpPr>
          <p:cNvPr id="45" name="Title 2"/>
          <p:cNvSpPr>
            <a:spLocks noGrp="1"/>
          </p:cNvSpPr>
          <p:nvPr>
            <p:ph type="title" hasCustomPrompt="1"/>
          </p:nvPr>
        </p:nvSpPr>
        <p:spPr>
          <a:xfrm>
            <a:off x="-11081" y="663993"/>
            <a:ext cx="12180916" cy="520628"/>
          </a:xfrm>
        </p:spPr>
        <p:txBody>
          <a:bodyPr>
            <a:normAutofit/>
          </a:bodyPr>
          <a:lstStyle>
            <a:lvl1pPr algn="ctr">
              <a:defRPr sz="2700"/>
            </a:lvl1pPr>
          </a:lstStyle>
          <a:p>
            <a:pPr lvl="0"/>
            <a:r>
              <a:rPr lang="en-US" dirty="0"/>
              <a:t>Contact 1</a:t>
            </a:r>
          </a:p>
        </p:txBody>
      </p:sp>
      <p:grpSp>
        <p:nvGrpSpPr>
          <p:cNvPr id="60" name="Group 59"/>
          <p:cNvGrpSpPr/>
          <p:nvPr userDrawn="1"/>
        </p:nvGrpSpPr>
        <p:grpSpPr>
          <a:xfrm>
            <a:off x="4969170" y="6034690"/>
            <a:ext cx="2220414" cy="306578"/>
            <a:chOff x="3453442" y="6023448"/>
            <a:chExt cx="2220414" cy="306578"/>
          </a:xfrm>
        </p:grpSpPr>
        <p:sp>
          <p:nvSpPr>
            <p:cNvPr id="61" name="Rounded Rectangle 60"/>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2" name="Group 61"/>
            <p:cNvGrpSpPr/>
            <p:nvPr userDrawn="1"/>
          </p:nvGrpSpPr>
          <p:grpSpPr>
            <a:xfrm>
              <a:off x="3453442" y="6023448"/>
              <a:ext cx="2220414" cy="304877"/>
              <a:chOff x="3474400" y="6042620"/>
              <a:chExt cx="2220414" cy="304877"/>
            </a:xfrm>
          </p:grpSpPr>
          <p:grpSp>
            <p:nvGrpSpPr>
              <p:cNvPr id="63" name="Group 62"/>
              <p:cNvGrpSpPr/>
              <p:nvPr userDrawn="1"/>
            </p:nvGrpSpPr>
            <p:grpSpPr>
              <a:xfrm>
                <a:off x="3474400" y="6042620"/>
                <a:ext cx="2220414" cy="304877"/>
                <a:chOff x="3474400" y="6042620"/>
                <a:chExt cx="2220414" cy="304877"/>
              </a:xfrm>
            </p:grpSpPr>
            <p:sp>
              <p:nvSpPr>
                <p:cNvPr id="65" name="Rounded Rectangle 64"/>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ounded Rectangle 65"/>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ounded Rectangle 66"/>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ounded Rectangle 67"/>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70" name="Picture 6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71" name="Picture 7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72" name="Picture 7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73" name="Rounded Rectangle 7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4" name="Picture 7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64" name="Picture 6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Tree>
    <p:extLst>
      <p:ext uri="{BB962C8B-B14F-4D97-AF65-F5344CB8AC3E}">
        <p14:creationId xmlns:p14="http://schemas.microsoft.com/office/powerpoint/2010/main" val="852016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ontact Slide 2">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2385486" y="4283999"/>
            <a:ext cx="331258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6510127" y="4278472"/>
            <a:ext cx="3316177" cy="412750"/>
          </a:xfrm>
        </p:spPr>
        <p:txBody>
          <a:bodyPr>
            <a:normAutofit/>
          </a:bodyPr>
          <a:lstStyle>
            <a:lvl1pPr marL="0" indent="0" algn="ctr">
              <a:buNone/>
              <a:defRPr lang="en-US" sz="2200" b="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Name</a:t>
            </a:r>
          </a:p>
        </p:txBody>
      </p:sp>
      <p:sp>
        <p:nvSpPr>
          <p:cNvPr id="25" name="Text Placeholder 24"/>
          <p:cNvSpPr>
            <a:spLocks noGrp="1"/>
          </p:cNvSpPr>
          <p:nvPr>
            <p:ph type="body" sz="quarter" idx="17" hasCustomPrompt="1"/>
          </p:nvPr>
        </p:nvSpPr>
        <p:spPr>
          <a:xfrm>
            <a:off x="2385485" y="4705636"/>
            <a:ext cx="3312583"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6506633" y="4700175"/>
            <a:ext cx="3316176" cy="314335"/>
          </a:xfrm>
        </p:spPr>
        <p:txBody>
          <a:bodyPr>
            <a:normAutofit/>
          </a:bodyPr>
          <a:lstStyle>
            <a:lvl1pPr marL="0" indent="0" algn="ctr">
              <a:buNone/>
              <a:defRPr lang="en-US" sz="2000" i="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Title</a:t>
            </a:r>
          </a:p>
        </p:txBody>
      </p:sp>
      <p:sp>
        <p:nvSpPr>
          <p:cNvPr id="28" name="Text Placeholder 27"/>
          <p:cNvSpPr>
            <a:spLocks noGrp="1"/>
          </p:cNvSpPr>
          <p:nvPr>
            <p:ph type="body" sz="quarter" idx="19" hasCustomPrompt="1"/>
          </p:nvPr>
        </p:nvSpPr>
        <p:spPr>
          <a:xfrm>
            <a:off x="2385485" y="5028139"/>
            <a:ext cx="3312583"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6510227" y="5023461"/>
            <a:ext cx="3312583"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5" name="Straight Connector 14"/>
          <p:cNvCxnSpPr/>
          <p:nvPr userDrawn="1"/>
        </p:nvCxnSpPr>
        <p:spPr>
          <a:xfrm flipV="1">
            <a:off x="5763752" y="1246350"/>
            <a:ext cx="666664"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5763752" y="1246748"/>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45" name="Picture Placeholder 17"/>
          <p:cNvSpPr>
            <a:spLocks noGrp="1"/>
          </p:cNvSpPr>
          <p:nvPr>
            <p:ph type="pic" sz="quarter" idx="13"/>
          </p:nvPr>
        </p:nvSpPr>
        <p:spPr>
          <a:xfrm>
            <a:off x="2385485" y="1564831"/>
            <a:ext cx="3312583"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6" name="Picture Placeholder 19"/>
          <p:cNvSpPr>
            <a:spLocks noGrp="1"/>
          </p:cNvSpPr>
          <p:nvPr>
            <p:ph type="pic" sz="quarter" idx="14"/>
          </p:nvPr>
        </p:nvSpPr>
        <p:spPr>
          <a:xfrm>
            <a:off x="6506634" y="1559083"/>
            <a:ext cx="3297767" cy="2487617"/>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7" name="Text Placeholder 2"/>
          <p:cNvSpPr>
            <a:spLocks noGrp="1"/>
          </p:cNvSpPr>
          <p:nvPr>
            <p:ph type="body" sz="quarter" idx="22" hasCustomPrompt="1"/>
          </p:nvPr>
        </p:nvSpPr>
        <p:spPr>
          <a:xfrm>
            <a:off x="0" y="5569077"/>
            <a:ext cx="12192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4" name="TextBox 23"/>
          <p:cNvSpPr txBox="1"/>
          <p:nvPr userDrawn="1"/>
        </p:nvSpPr>
        <p:spPr>
          <a:xfrm>
            <a:off x="-11081" y="6430955"/>
            <a:ext cx="1220308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@WADeptHealth</a:t>
            </a:r>
          </a:p>
        </p:txBody>
      </p:sp>
      <p:pic>
        <p:nvPicPr>
          <p:cNvPr id="52" name="Picture 5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31346" y="6086599"/>
            <a:ext cx="307041" cy="230281"/>
          </a:xfrm>
          <a:prstGeom prst="rect">
            <a:avLst/>
          </a:prstGeom>
        </p:spPr>
      </p:pic>
      <p:sp>
        <p:nvSpPr>
          <p:cNvPr id="2" name="Title 1"/>
          <p:cNvSpPr>
            <a:spLocks noGrp="1"/>
          </p:cNvSpPr>
          <p:nvPr>
            <p:ph type="title" hasCustomPrompt="1"/>
          </p:nvPr>
        </p:nvSpPr>
        <p:spPr>
          <a:xfrm>
            <a:off x="-11135" y="664528"/>
            <a:ext cx="12192000" cy="520093"/>
          </a:xfrm>
        </p:spPr>
        <p:txBody>
          <a:bodyPr>
            <a:normAutofit/>
          </a:bodyPr>
          <a:lstStyle>
            <a:lvl1pPr algn="ctr">
              <a:defRPr sz="2700"/>
            </a:lvl1pPr>
          </a:lstStyle>
          <a:p>
            <a:pPr lvl="0"/>
            <a:r>
              <a:rPr lang="en-US" dirty="0"/>
              <a:t>Contact 2</a:t>
            </a:r>
          </a:p>
        </p:txBody>
      </p:sp>
      <p:grpSp>
        <p:nvGrpSpPr>
          <p:cNvPr id="30" name="Group 29"/>
          <p:cNvGrpSpPr/>
          <p:nvPr userDrawn="1"/>
        </p:nvGrpSpPr>
        <p:grpSpPr>
          <a:xfrm>
            <a:off x="4969170" y="6034690"/>
            <a:ext cx="2220414" cy="306578"/>
            <a:chOff x="3453442" y="6023448"/>
            <a:chExt cx="2220414" cy="306578"/>
          </a:xfrm>
        </p:grpSpPr>
        <p:sp>
          <p:nvSpPr>
            <p:cNvPr id="31" name="Rounded Rectangle 30"/>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p:cNvGrpSpPr/>
            <p:nvPr userDrawn="1"/>
          </p:nvGrpSpPr>
          <p:grpSpPr>
            <a:xfrm>
              <a:off x="3453442" y="6023448"/>
              <a:ext cx="2220414" cy="304877"/>
              <a:chOff x="3474400" y="6042620"/>
              <a:chExt cx="2220414" cy="304877"/>
            </a:xfrm>
          </p:grpSpPr>
          <p:grpSp>
            <p:nvGrpSpPr>
              <p:cNvPr id="33" name="Group 32"/>
              <p:cNvGrpSpPr/>
              <p:nvPr userDrawn="1"/>
            </p:nvGrpSpPr>
            <p:grpSpPr>
              <a:xfrm>
                <a:off x="3474400" y="6042620"/>
                <a:ext cx="2220414" cy="304877"/>
                <a:chOff x="3474400" y="6042620"/>
                <a:chExt cx="2220414" cy="304877"/>
              </a:xfrm>
            </p:grpSpPr>
            <p:sp>
              <p:nvSpPr>
                <p:cNvPr id="35" name="Rounded Rectangle 34"/>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40" name="Picture 3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41" name="Picture 4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42" name="Picture 4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43" name="Rounded Rectangle 4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Picture 5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34" name="Picture 3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Tree>
    <p:extLst>
      <p:ext uri="{BB962C8B-B14F-4D97-AF65-F5344CB8AC3E}">
        <p14:creationId xmlns:p14="http://schemas.microsoft.com/office/powerpoint/2010/main" val="25410077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Blank Slide with Title">
    <p:spTree>
      <p:nvGrpSpPr>
        <p:cNvPr id="1" name=""/>
        <p:cNvGrpSpPr/>
        <p:nvPr/>
      </p:nvGrpSpPr>
      <p:grpSpPr>
        <a:xfrm>
          <a:off x="0" y="0"/>
          <a:ext cx="0" cy="0"/>
          <a:chOff x="0" y="0"/>
          <a:chExt cx="0" cy="0"/>
        </a:xfrm>
      </p:grpSpPr>
      <p:cxnSp>
        <p:nvCxnSpPr>
          <p:cNvPr id="25" name="Straight Connector 24"/>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2"/>
          <p:cNvSpPr>
            <a:spLocks noGrp="1"/>
          </p:cNvSpPr>
          <p:nvPr>
            <p:ph type="title" hasCustomPrompt="1"/>
          </p:nvPr>
        </p:nvSpPr>
        <p:spPr>
          <a:xfrm>
            <a:off x="-9099" y="680798"/>
            <a:ext cx="12192000" cy="482030"/>
          </a:xfrm>
        </p:spPr>
        <p:txBody>
          <a:bodyPr>
            <a:normAutofit/>
          </a:bodyPr>
          <a:lstStyle>
            <a:lvl1pPr algn="ctr">
              <a:defRPr sz="2700"/>
            </a:lvl1pPr>
          </a:lstStyle>
          <a:p>
            <a:pPr lvl="0"/>
            <a:r>
              <a:rPr lang="en-US" dirty="0"/>
              <a:t>Blank Slide</a:t>
            </a:r>
          </a:p>
        </p:txBody>
      </p:sp>
    </p:spTree>
    <p:extLst>
      <p:ext uri="{BB962C8B-B14F-4D97-AF65-F5344CB8AC3E}">
        <p14:creationId xmlns:p14="http://schemas.microsoft.com/office/powerpoint/2010/main" val="32165665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Blank Slide with Page Number">
    <p:spTree>
      <p:nvGrpSpPr>
        <p:cNvPr id="1" name=""/>
        <p:cNvGrpSpPr/>
        <p:nvPr/>
      </p:nvGrpSpPr>
      <p:grpSpPr>
        <a:xfrm>
          <a:off x="0" y="0"/>
          <a:ext cx="0" cy="0"/>
          <a:chOff x="0" y="0"/>
          <a:chExt cx="0" cy="0"/>
        </a:xfrm>
      </p:grpSpPr>
      <p:sp>
        <p:nvSpPr>
          <p:cNvPr id="5" name="TextBox 4"/>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 State Department of Health</a:t>
            </a:r>
            <a:r>
              <a:rPr lang="en-US" sz="1800"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9515944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amp; Content">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11081" y="673973"/>
            <a:ext cx="12191997"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a:t>Title</a:t>
            </a:r>
          </a:p>
        </p:txBody>
      </p:sp>
      <p:cxnSp>
        <p:nvCxnSpPr>
          <p:cNvPr id="8" name="Straight Connector 7"/>
          <p:cNvCxnSpPr/>
          <p:nvPr userDrawn="1"/>
        </p:nvCxnSpPr>
        <p:spPr>
          <a:xfrm flipV="1">
            <a:off x="5763752" y="1246350"/>
            <a:ext cx="666664"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70943" cy="4662833"/>
          </a:xfrm>
        </p:spPr>
        <p:txBody>
          <a:bodyPr>
            <a:noAutofit/>
          </a:bodyPr>
          <a:lstStyle>
            <a:lvl1pPr marL="0" indent="0">
              <a:buClr>
                <a:srgbClr val="57B6AF"/>
              </a:buClr>
              <a:buNone/>
              <a:defRPr sz="2000" baseline="0"/>
            </a:lvl1pPr>
            <a:lvl2pPr>
              <a:buClr>
                <a:srgbClr val="57B6AF"/>
              </a:buClr>
              <a:defRPr sz="2000"/>
            </a:lvl2pPr>
            <a:lvl3pPr>
              <a:buClr>
                <a:srgbClr val="57B6AF"/>
              </a:buClr>
              <a:defRPr sz="1800"/>
            </a:lvl3pPr>
            <a:lvl4pPr>
              <a:buClr>
                <a:srgbClr val="57B6AF"/>
              </a:buClr>
              <a:defRPr sz="1800"/>
            </a:lvl4pPr>
          </a:lstStyle>
          <a:p>
            <a:pPr lvl="0"/>
            <a:r>
              <a:rPr lang="en-US" dirty="0"/>
              <a:t>Text…</a:t>
            </a:r>
          </a:p>
        </p:txBody>
      </p:sp>
      <p:sp>
        <p:nvSpPr>
          <p:cNvPr id="9" name="TextBox 8"/>
          <p:cNvSpPr txBox="1"/>
          <p:nvPr userDrawn="1"/>
        </p:nvSpPr>
        <p:spPr>
          <a:xfrm>
            <a:off x="0" y="6318775"/>
            <a:ext cx="12192000" cy="369332"/>
          </a:xfrm>
          <a:prstGeom prst="rect">
            <a:avLst/>
          </a:prstGeom>
          <a:noFill/>
        </p:spPr>
        <p:txBody>
          <a:bodyPr wrap="square" rtlCol="0">
            <a:spAutoFit/>
          </a:bodyPr>
          <a:lstStyle/>
          <a:p>
            <a:pPr algn="ctr"/>
            <a:r>
              <a:rPr lang="en-US" sz="1800" dirty="0">
                <a:solidFill>
                  <a:srgbClr val="349D96"/>
                </a:solidFill>
                <a:latin typeface="Century Gothic" panose="020B0502020202020204" pitchFamily="34" charset="0"/>
              </a:rPr>
              <a:t>Washington</a:t>
            </a:r>
            <a:r>
              <a:rPr lang="en-US" sz="1800" baseline="0" dirty="0">
                <a:solidFill>
                  <a:srgbClr val="349D96"/>
                </a:solidFill>
                <a:latin typeface="Century Gothic" panose="020B0502020202020204" pitchFamily="34" charset="0"/>
              </a:rPr>
              <a:t> State Department of Health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33345317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102"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21005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p:cNvSpPr>
            <a:spLocks noGrp="1"/>
          </p:cNvSpPr>
          <p:nvPr>
            <p:ph type="sldNum" sz="quarter" idx="4"/>
          </p:nvPr>
        </p:nvSpPr>
        <p:spPr>
          <a:xfrm>
            <a:off x="4038600" y="6356351"/>
            <a:ext cx="4114800" cy="365125"/>
          </a:xfrm>
          <a:prstGeom prst="rect">
            <a:avLst/>
          </a:prstGeom>
        </p:spPr>
        <p:txBody>
          <a:bodyPr vert="horz" lIns="91440" tIns="45720" rIns="91440" bIns="45720" rtlCol="0" anchor="ctr"/>
          <a:lstStyle>
            <a:lvl1pPr algn="ctr">
              <a:defRPr sz="1400">
                <a:solidFill>
                  <a:srgbClr val="404040"/>
                </a:solidFill>
                <a:latin typeface="Century Gothic" panose="020B0502020202020204" pitchFamily="34" charset="0"/>
              </a:defRPr>
            </a:lvl1pPr>
          </a:lstStyle>
          <a:p>
            <a:fld id="{3535056D-F555-406B-BF1D-286FE836F60C}" type="slidenum">
              <a:rPr lang="en-US" smtClean="0"/>
              <a:pPr/>
              <a:t>‹#›</a:t>
            </a:fld>
            <a:endParaRPr lang="en-US" dirty="0"/>
          </a:p>
        </p:txBody>
      </p:sp>
    </p:spTree>
    <p:extLst>
      <p:ext uri="{BB962C8B-B14F-4D97-AF65-F5344CB8AC3E}">
        <p14:creationId xmlns:p14="http://schemas.microsoft.com/office/powerpoint/2010/main" val="2413290943"/>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 id="2147484040" r:id="rId16"/>
    <p:sldLayoutId id="2147484041" r:id="rId17"/>
    <p:sldLayoutId id="2147484042" r:id="rId18"/>
    <p:sldLayoutId id="2147484043" r:id="rId19"/>
    <p:sldLayoutId id="2147484044" r:id="rId20"/>
    <p:sldLayoutId id="2147484045" r:id="rId21"/>
    <p:sldLayoutId id="2147484046" r:id="rId22"/>
    <p:sldLayoutId id="2147484047" r:id="rId23"/>
    <p:sldLayoutId id="2147484048" r:id="rId24"/>
    <p:sldLayoutId id="2147484049" r:id="rId25"/>
    <p:sldLayoutId id="2147484050" r:id="rId26"/>
    <p:sldLayoutId id="2147484051" r:id="rId27"/>
    <p:sldLayoutId id="2147484052" r:id="rId28"/>
    <p:sldLayoutId id="2147484053" r:id="rId29"/>
    <p:sldLayoutId id="2147484054" r:id="rId30"/>
    <p:sldLayoutId id="2147484055" r:id="rId31"/>
    <p:sldLayoutId id="2147484056" r:id="rId32"/>
    <p:sldLayoutId id="2147484057" r:id="rId33"/>
    <p:sldLayoutId id="2147484058" r:id="rId34"/>
    <p:sldLayoutId id="2147484059" r:id="rId35"/>
    <p:sldLayoutId id="2147484060" r:id="rId36"/>
    <p:sldLayoutId id="2147484061" r:id="rId37"/>
    <p:sldLayoutId id="2147484062" r:id="rId38"/>
    <p:sldLayoutId id="2147484063" r:id="rId39"/>
    <p:sldLayoutId id="2147484064" r:id="rId40"/>
    <p:sldLayoutId id="2147484065" r:id="rId41"/>
    <p:sldLayoutId id="2147484066" r:id="rId42"/>
    <p:sldLayoutId id="2147484067" r:id="rId43"/>
    <p:sldLayoutId id="2147484068" r:id="rId44"/>
    <p:sldLayoutId id="2147484069" r:id="rId45"/>
    <p:sldLayoutId id="2147484070" r:id="rId46"/>
    <p:sldLayoutId id="2147484071" r:id="rId47"/>
    <p:sldLayoutId id="2147484072" r:id="rId48"/>
    <p:sldLayoutId id="2147484073" r:id="rId49"/>
    <p:sldLayoutId id="2147484074" r:id="rId50"/>
    <p:sldLayoutId id="2147484075" r:id="rId51"/>
    <p:sldLayoutId id="2147484076" r:id="rId52"/>
    <p:sldLayoutId id="2147484077" r:id="rId53"/>
    <p:sldLayoutId id="2147484078" r:id="rId54"/>
    <p:sldLayoutId id="2147484017" r:id="rId55"/>
    <p:sldLayoutId id="2147484018" r:id="rId56"/>
    <p:sldLayoutId id="2147484019" r:id="rId57"/>
    <p:sldLayoutId id="2147484020" r:id="rId58"/>
    <p:sldLayoutId id="2147484021" r:id="rId59"/>
    <p:sldLayoutId id="2147484022" r:id="rId60"/>
    <p:sldLayoutId id="2147484023" r:id="rId61"/>
    <p:sldLayoutId id="2147483672" r:id="rId62"/>
    <p:sldLayoutId id="2147483733" r:id="rId63"/>
    <p:sldLayoutId id="2147483737" r:id="rId64"/>
    <p:sldLayoutId id="2147483735" r:id="rId65"/>
    <p:sldLayoutId id="2147483736" r:id="rId66"/>
    <p:sldLayoutId id="2147483740" r:id="rId67"/>
    <p:sldLayoutId id="2147483666" r:id="rId68"/>
    <p:sldLayoutId id="2147483719" r:id="rId69"/>
    <p:sldLayoutId id="2147483674" r:id="rId70"/>
    <p:sldLayoutId id="2147483720" r:id="rId71"/>
    <p:sldLayoutId id="2147483721" r:id="rId72"/>
    <p:sldLayoutId id="2147483741" r:id="rId73"/>
    <p:sldLayoutId id="2147483665" r:id="rId74"/>
    <p:sldLayoutId id="2147483677" r:id="rId75"/>
    <p:sldLayoutId id="2147483696" r:id="rId76"/>
    <p:sldLayoutId id="2147483695" r:id="rId77"/>
    <p:sldLayoutId id="2147483739" r:id="rId78"/>
    <p:sldLayoutId id="2147483743" r:id="rId79"/>
    <p:sldLayoutId id="2147483702" r:id="rId80"/>
    <p:sldLayoutId id="2147483725" r:id="rId81"/>
    <p:sldLayoutId id="2147483726" r:id="rId82"/>
    <p:sldLayoutId id="2147483727" r:id="rId83"/>
    <p:sldLayoutId id="2147483730" r:id="rId84"/>
    <p:sldLayoutId id="2147483731" r:id="rId85"/>
    <p:sldLayoutId id="2147483732" r:id="rId86"/>
    <p:sldLayoutId id="2147483703" r:id="rId87"/>
    <p:sldLayoutId id="2147483669" r:id="rId88"/>
    <p:sldLayoutId id="2147483711" r:id="rId89"/>
    <p:sldLayoutId id="2147483713" r:id="rId90"/>
    <p:sldLayoutId id="2147483742" r:id="rId91"/>
    <p:sldLayoutId id="2147483714" r:id="rId92"/>
    <p:sldLayoutId id="2147483715" r:id="rId93"/>
    <p:sldLayoutId id="2147483738" r:id="rId94"/>
    <p:sldLayoutId id="2147483667" r:id="rId95"/>
    <p:sldLayoutId id="2147483716" r:id="rId96"/>
    <p:sldLayoutId id="2147483718" r:id="rId97"/>
    <p:sldLayoutId id="2147483717" r:id="rId98"/>
    <p:sldLayoutId id="2147483693" r:id="rId99"/>
    <p:sldLayoutId id="2147483747" r:id="rId100"/>
    <p:sldLayoutId id="2147484079" r:id="rId101"/>
  </p:sldLayoutIdLst>
  <p:hf hd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85750" indent="-285750" algn="l" defTabSz="914400" rtl="0" eaLnBrk="1" latinLnBrk="0" hangingPunct="1">
        <a:lnSpc>
          <a:spcPct val="90000"/>
        </a:lnSpc>
        <a:spcBef>
          <a:spcPts val="1000"/>
        </a:spcBef>
        <a:buClr>
          <a:srgbClr val="349D96"/>
        </a:buClr>
        <a:buFont typeface="Wingdings" panose="05000000000000000000" pitchFamily="2" charset="2"/>
        <a:buChar char="£"/>
        <a:defRPr sz="2000" kern="1200">
          <a:solidFill>
            <a:schemeClr val="tx1">
              <a:lumMod val="75000"/>
              <a:lumOff val="25000"/>
            </a:schemeClr>
          </a:solidFill>
          <a:latin typeface="Century Gothic" panose="020B0502020202020204" pitchFamily="34" charset="0"/>
          <a:ea typeface="+mn-ea"/>
          <a:cs typeface="+mn-cs"/>
        </a:defRPr>
      </a:lvl1pPr>
      <a:lvl2pPr marL="519113" indent="-238125" algn="l" defTabSz="914400" rtl="0" eaLnBrk="1" latinLnBrk="0" hangingPunct="1">
        <a:lnSpc>
          <a:spcPct val="90000"/>
        </a:lnSpc>
        <a:spcBef>
          <a:spcPts val="500"/>
        </a:spcBef>
        <a:buClr>
          <a:srgbClr val="349D96"/>
        </a:buClr>
        <a:buFont typeface="Courier New" panose="02070309020205020404" pitchFamily="49" charset="0"/>
        <a:buChar char="o"/>
        <a:defRPr sz="2000" kern="1200">
          <a:solidFill>
            <a:schemeClr val="tx1">
              <a:lumMod val="75000"/>
              <a:lumOff val="25000"/>
            </a:schemeClr>
          </a:solidFill>
          <a:latin typeface="Century Gothic" panose="020B0502020202020204" pitchFamily="34" charset="0"/>
          <a:ea typeface="+mn-ea"/>
          <a:cs typeface="+mn-cs"/>
        </a:defRPr>
      </a:lvl2pPr>
      <a:lvl3pPr marL="747713" indent="-22860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919163" indent="-17145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4pPr>
      <a:lvl5pPr marL="969963" indent="-228600" algn="l" defTabSz="914400" rtl="0" eaLnBrk="1" latinLnBrk="0" hangingPunct="1">
        <a:lnSpc>
          <a:spcPct val="90000"/>
        </a:lnSpc>
        <a:spcBef>
          <a:spcPts val="500"/>
        </a:spcBef>
        <a:buClr>
          <a:srgbClr val="CB8A49"/>
        </a:buClr>
        <a:buFont typeface="Century Gothic" panose="020B0502020202020204" pitchFamily="34" charset="0"/>
        <a:buChar char="♦"/>
        <a:defRPr sz="12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microsoft.com/office/2018/10/relationships/comments" Target="../comments/modernComment_2A4_5B60819.xml"/><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microsoft.com/office/2018/10/relationships/comments" Target="../comments/modernComment_29D_A16ED1E3.xml"/><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26.sv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microsoft.com/office/2018/10/relationships/comments" Target="../comments/modernComment_288_107917DB.xml"/><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diagramData" Target="../diagrams/data2.xml"/><Relationship Id="rId5" Type="http://schemas.openxmlformats.org/officeDocument/2006/relationships/image" Target="../media/image28.svg"/><Relationship Id="rId10" Type="http://schemas.microsoft.com/office/2007/relationships/diagramDrawing" Target="../diagrams/drawing2.xml"/><Relationship Id="rId4" Type="http://schemas.openxmlformats.org/officeDocument/2006/relationships/image" Target="../media/image27.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289_A80921B7.xml"/><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01.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4.xml"/><Relationship Id="rId3" Type="http://schemas.microsoft.com/office/2018/10/relationships/comments" Target="../comments/modernComment_28A_9EE88D68.xml"/><Relationship Id="rId7" Type="http://schemas.openxmlformats.org/officeDocument/2006/relationships/diagramQuickStyle" Target="../diagrams/quickStyle4.xm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1.png"/><Relationship Id="rId9" Type="http://schemas.microsoft.com/office/2007/relationships/diagramDrawing" Target="../diagrams/drawing4.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hyperlink" Target="http://app.leg.wa.gov/WAC/default.aspx?cite=246-101-011"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microsoft.com/office/2018/10/relationships/comments" Target="../comments/modernComment_28B_AB9D3D45.xml"/><Relationship Id="rId7" Type="http://schemas.openxmlformats.org/officeDocument/2006/relationships/diagramLayout" Target="../diagrams/layout6.xm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diagramData" Target="../diagrams/data6.xml"/><Relationship Id="rId5" Type="http://schemas.openxmlformats.org/officeDocument/2006/relationships/image" Target="../media/image34.svg"/><Relationship Id="rId10" Type="http://schemas.microsoft.com/office/2007/relationships/diagramDrawing" Target="../diagrams/drawing6.xml"/><Relationship Id="rId4" Type="http://schemas.openxmlformats.org/officeDocument/2006/relationships/image" Target="../media/image33.png"/><Relationship Id="rId9" Type="http://schemas.openxmlformats.org/officeDocument/2006/relationships/diagramColors" Target="../diagrams/colors6.xml"/></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5.png"/><Relationship Id="rId7" Type="http://schemas.openxmlformats.org/officeDocument/2006/relationships/diagramColors" Target="../diagrams/colors7.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8.xml"/><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WA's Data Quality Assurance Strategies</a:t>
            </a:r>
          </a:p>
        </p:txBody>
      </p:sp>
      <p:sp>
        <p:nvSpPr>
          <p:cNvPr id="3" name="Title 2"/>
          <p:cNvSpPr>
            <a:spLocks noGrp="1"/>
          </p:cNvSpPr>
          <p:nvPr>
            <p:ph type="title"/>
          </p:nvPr>
        </p:nvSpPr>
        <p:spPr/>
        <p:txBody>
          <a:bodyPr/>
          <a:lstStyle/>
          <a:p>
            <a:r>
              <a:rPr lang="en-US" dirty="0"/>
              <a:t>Data Exchange Onboarding </a:t>
            </a:r>
          </a:p>
        </p:txBody>
      </p:sp>
      <p:pic>
        <p:nvPicPr>
          <p:cNvPr id="5" name="Picture 4">
            <a:extLst>
              <a:ext uri="{FF2B5EF4-FFF2-40B4-BE49-F238E27FC236}">
                <a16:creationId xmlns:a16="http://schemas.microsoft.com/office/drawing/2014/main" id="{9665D603-E699-7455-C457-5D7C8E3C87A8}"/>
              </a:ext>
            </a:extLst>
          </p:cNvPr>
          <p:cNvPicPr>
            <a:picLocks noChangeAspect="1"/>
          </p:cNvPicPr>
          <p:nvPr/>
        </p:nvPicPr>
        <p:blipFill>
          <a:blip r:embed="rId3"/>
          <a:stretch>
            <a:fillRect/>
          </a:stretch>
        </p:blipFill>
        <p:spPr>
          <a:xfrm>
            <a:off x="1646455" y="5337726"/>
            <a:ext cx="2400635" cy="1000265"/>
          </a:xfrm>
          <a:prstGeom prst="rect">
            <a:avLst/>
          </a:prstGeom>
        </p:spPr>
      </p:pic>
    </p:spTree>
    <p:extLst>
      <p:ext uri="{BB962C8B-B14F-4D97-AF65-F5344CB8AC3E}">
        <p14:creationId xmlns:p14="http://schemas.microsoft.com/office/powerpoint/2010/main" val="2137233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90D26B-FB5F-CBA1-858B-09620A56FF90}"/>
              </a:ext>
            </a:extLst>
          </p:cNvPr>
          <p:cNvSpPr>
            <a:spLocks noGrp="1"/>
          </p:cNvSpPr>
          <p:nvPr>
            <p:ph type="body" sz="quarter" idx="22"/>
          </p:nvPr>
        </p:nvSpPr>
        <p:spPr/>
        <p:txBody>
          <a:bodyPr/>
          <a:lstStyle/>
          <a:p>
            <a:r>
              <a:rPr lang="en-US" dirty="0"/>
              <a:t>Like other states, QA begins with the onboarding process and communications</a:t>
            </a:r>
          </a:p>
          <a:p>
            <a:endParaRPr lang="en-US" dirty="0"/>
          </a:p>
          <a:p>
            <a:r>
              <a:rPr lang="en-US" dirty="0"/>
              <a:t>ELR data is processed by our Washington Electronic Lab Reporting System (WELRS) prior to sending lab data to surveillance systems</a:t>
            </a:r>
          </a:p>
          <a:p>
            <a:endParaRPr lang="en-US" dirty="0"/>
          </a:p>
          <a:p>
            <a:r>
              <a:rPr lang="en-US" dirty="0"/>
              <a:t>Washington uses the Maven system for GCD, TB, Hep and Blood Lead we call the Washington Disease Reporting System – </a:t>
            </a:r>
            <a:r>
              <a:rPr lang="en-US" dirty="0">
                <a:ln w="0"/>
                <a:solidFill>
                  <a:schemeClr val="accent1"/>
                </a:solidFill>
                <a:effectLst>
                  <a:outerShdw blurRad="38100" dist="25400" dir="5400000" algn="ctr" rotWithShape="0">
                    <a:srgbClr val="6E747A">
                      <a:alpha val="43000"/>
                    </a:srgbClr>
                  </a:outerShdw>
                </a:effectLst>
              </a:rPr>
              <a:t>WDRS</a:t>
            </a:r>
            <a:endParaRPr lang="en-US" dirty="0"/>
          </a:p>
          <a:p>
            <a:endParaRPr lang="en-US" dirty="0"/>
          </a:p>
          <a:p>
            <a:r>
              <a:rPr lang="en-US" dirty="0"/>
              <a:t>Case data for all conditions are in the onboarding pathway of WDRS though no HIV and STI data in our WDRS Production pathway, they are in production for their systems</a:t>
            </a:r>
          </a:p>
          <a:p>
            <a:endParaRPr lang="en-US" dirty="0"/>
          </a:p>
          <a:p>
            <a:endParaRPr lang="en-US" dirty="0"/>
          </a:p>
        </p:txBody>
      </p:sp>
      <p:sp>
        <p:nvSpPr>
          <p:cNvPr id="2" name="Title 1">
            <a:extLst>
              <a:ext uri="{FF2B5EF4-FFF2-40B4-BE49-F238E27FC236}">
                <a16:creationId xmlns:a16="http://schemas.microsoft.com/office/drawing/2014/main" id="{93DC97BE-91E7-2AB0-0128-2CA0D3A3C764}"/>
              </a:ext>
            </a:extLst>
          </p:cNvPr>
          <p:cNvSpPr>
            <a:spLocks noGrp="1"/>
          </p:cNvSpPr>
          <p:nvPr>
            <p:ph type="title"/>
          </p:nvPr>
        </p:nvSpPr>
        <p:spPr/>
        <p:txBody>
          <a:bodyPr>
            <a:normAutofit fontScale="90000"/>
          </a:bodyPr>
          <a:lstStyle/>
          <a:p>
            <a:r>
              <a:rPr lang="en-US" dirty="0"/>
              <a:t>QA begins with Onboarding</a:t>
            </a:r>
          </a:p>
        </p:txBody>
      </p:sp>
    </p:spTree>
    <p:extLst>
      <p:ext uri="{BB962C8B-B14F-4D97-AF65-F5344CB8AC3E}">
        <p14:creationId xmlns:p14="http://schemas.microsoft.com/office/powerpoint/2010/main" val="95815705"/>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AB3A32-E676-D828-6A4C-022DC90E4997}"/>
              </a:ext>
            </a:extLst>
          </p:cNvPr>
          <p:cNvSpPr>
            <a:spLocks noGrp="1"/>
          </p:cNvSpPr>
          <p:nvPr>
            <p:ph type="body" sz="quarter" idx="22"/>
          </p:nvPr>
        </p:nvSpPr>
        <p:spPr/>
        <p:txBody>
          <a:bodyPr/>
          <a:lstStyle/>
          <a:p>
            <a:endParaRPr lang="en-US" sz="3600" dirty="0">
              <a:ln w="0"/>
              <a:solidFill>
                <a:schemeClr val="accent1"/>
              </a:solidFill>
              <a:effectLst>
                <a:outerShdw blurRad="38100" dist="25400" dir="5400000" algn="ctr" rotWithShape="0">
                  <a:srgbClr val="6E747A">
                    <a:alpha val="43000"/>
                  </a:srgbClr>
                </a:outerShdw>
              </a:effectLst>
            </a:endParaRPr>
          </a:p>
          <a:p>
            <a:r>
              <a:rPr lang="en-US" sz="3600" dirty="0">
                <a:ln w="0"/>
                <a:solidFill>
                  <a:schemeClr val="accent1"/>
                </a:solidFill>
                <a:effectLst>
                  <a:outerShdw blurRad="38100" dist="25400" dir="5400000" algn="ctr" rotWithShape="0">
                    <a:srgbClr val="6E747A">
                      <a:alpha val="43000"/>
                    </a:srgbClr>
                  </a:outerShdw>
                </a:effectLst>
              </a:rPr>
              <a:t>ELR</a:t>
            </a:r>
            <a:r>
              <a:rPr lang="en-US" sz="3600" dirty="0"/>
              <a:t> </a:t>
            </a:r>
            <a:r>
              <a:rPr lang="en-US" sz="2800" dirty="0"/>
              <a:t>– </a:t>
            </a:r>
            <a:r>
              <a:rPr lang="en-US" sz="3200" dirty="0"/>
              <a:t>Until recently, only onboarding for ELR data</a:t>
            </a:r>
          </a:p>
          <a:p>
            <a:endParaRPr lang="en-US" sz="3600" dirty="0"/>
          </a:p>
          <a:p>
            <a:r>
              <a:rPr lang="en-US" sz="3600" dirty="0">
                <a:ln w="0"/>
                <a:solidFill>
                  <a:schemeClr val="accent1"/>
                </a:solidFill>
                <a:effectLst>
                  <a:outerShdw blurRad="38100" dist="25400" dir="5400000" algn="ctr" rotWithShape="0">
                    <a:srgbClr val="6E747A">
                      <a:alpha val="43000"/>
                    </a:srgbClr>
                  </a:outerShdw>
                </a:effectLst>
              </a:rPr>
              <a:t>eCR</a:t>
            </a:r>
            <a:r>
              <a:rPr lang="en-US" sz="3600" dirty="0"/>
              <a:t> - </a:t>
            </a:r>
            <a:r>
              <a:rPr lang="en-US" sz="3200" dirty="0"/>
              <a:t>Beginning content validation for eCR data with hopes to have our first submitter’s eCR in Production by the end of September 2023. </a:t>
            </a:r>
          </a:p>
          <a:p>
            <a:endParaRPr lang="en-US" sz="3600" dirty="0"/>
          </a:p>
          <a:p>
            <a:endParaRPr lang="en-US" dirty="0"/>
          </a:p>
        </p:txBody>
      </p:sp>
      <p:sp>
        <p:nvSpPr>
          <p:cNvPr id="3" name="Title 2">
            <a:extLst>
              <a:ext uri="{FF2B5EF4-FFF2-40B4-BE49-F238E27FC236}">
                <a16:creationId xmlns:a16="http://schemas.microsoft.com/office/drawing/2014/main" id="{AB11E3E0-46A9-5CFB-28C7-1CF933E49C32}"/>
              </a:ext>
            </a:extLst>
          </p:cNvPr>
          <p:cNvSpPr>
            <a:spLocks noGrp="1"/>
          </p:cNvSpPr>
          <p:nvPr>
            <p:ph type="title"/>
          </p:nvPr>
        </p:nvSpPr>
        <p:spPr/>
        <p:txBody>
          <a:bodyPr>
            <a:normAutofit fontScale="90000"/>
          </a:bodyPr>
          <a:lstStyle/>
          <a:p>
            <a:r>
              <a:rPr lang="en-US" dirty="0"/>
              <a:t>What is validated?</a:t>
            </a:r>
          </a:p>
        </p:txBody>
      </p:sp>
    </p:spTree>
    <p:extLst>
      <p:ext uri="{BB962C8B-B14F-4D97-AF65-F5344CB8AC3E}">
        <p14:creationId xmlns:p14="http://schemas.microsoft.com/office/powerpoint/2010/main" val="1197783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A9F6A1-6FF4-4FDF-815D-56A495FEAC82}"/>
              </a:ext>
            </a:extLst>
          </p:cNvPr>
          <p:cNvSpPr>
            <a:spLocks noGrp="1"/>
          </p:cNvSpPr>
          <p:nvPr>
            <p:ph type="body" sz="quarter" idx="22"/>
          </p:nvPr>
        </p:nvSpPr>
        <p:spPr>
          <a:xfrm>
            <a:off x="4220308" y="1609945"/>
            <a:ext cx="7487598" cy="4088261"/>
          </a:xfrm>
        </p:spPr>
        <p:txBody>
          <a:bodyPr vert="horz" lIns="91440" tIns="45720" rIns="91440" bIns="45720" rtlCol="0">
            <a:normAutofit/>
          </a:bodyPr>
          <a:lstStyle/>
          <a:p>
            <a:pPr marL="400050" indent="-342900">
              <a:lnSpc>
                <a:spcPct val="100000"/>
              </a:lnSpc>
              <a:buClr>
                <a:srgbClr val="57B6AF"/>
              </a:buClr>
              <a:buFont typeface="Arial" panose="020B0604020202020204" pitchFamily="34" charset="0"/>
              <a:buChar char="•"/>
            </a:pPr>
            <a:r>
              <a:rPr lang="en-US" sz="2800" dirty="0"/>
              <a:t>New ELR submitters for HL7 </a:t>
            </a:r>
          </a:p>
          <a:p>
            <a:pPr marL="400050" indent="-342900">
              <a:lnSpc>
                <a:spcPct val="100000"/>
              </a:lnSpc>
              <a:buClr>
                <a:srgbClr val="57B6AF"/>
              </a:buClr>
              <a:buFont typeface="Arial" panose="020B0604020202020204" pitchFamily="34" charset="0"/>
              <a:buChar char="•"/>
            </a:pPr>
            <a:r>
              <a:rPr lang="en-US" sz="2800" dirty="0"/>
              <a:t>Labs that have LIS System Upgrades or Changes</a:t>
            </a:r>
          </a:p>
          <a:p>
            <a:pPr marL="400050" indent="-342900">
              <a:lnSpc>
                <a:spcPct val="100000"/>
              </a:lnSpc>
              <a:buClr>
                <a:srgbClr val="57B6AF"/>
              </a:buClr>
              <a:buFont typeface="Arial" panose="020B0604020202020204" pitchFamily="34" charset="0"/>
              <a:buChar char="•"/>
            </a:pPr>
            <a:r>
              <a:rPr lang="en-US" sz="2800" dirty="0"/>
              <a:t>Labs changing from COVID only to all notifiable conditions (ANC)</a:t>
            </a:r>
          </a:p>
          <a:p>
            <a:pPr marL="400050" indent="-342900">
              <a:lnSpc>
                <a:spcPct val="100000"/>
              </a:lnSpc>
              <a:buClr>
                <a:srgbClr val="57B6AF"/>
              </a:buClr>
              <a:buFont typeface="Arial" panose="020B0604020202020204" pitchFamily="34" charset="0"/>
              <a:buChar char="•"/>
            </a:pPr>
            <a:r>
              <a:rPr lang="en-US" sz="2800" dirty="0"/>
              <a:t>2.3.1 to 2.5.1</a:t>
            </a:r>
          </a:p>
          <a:p>
            <a:pPr marL="57150" indent="0">
              <a:buNone/>
            </a:pPr>
            <a:endParaRPr lang="en-US" sz="2000" dirty="0"/>
          </a:p>
        </p:txBody>
      </p:sp>
      <p:sp>
        <p:nvSpPr>
          <p:cNvPr id="3" name="Title 2">
            <a:extLst>
              <a:ext uri="{FF2B5EF4-FFF2-40B4-BE49-F238E27FC236}">
                <a16:creationId xmlns:a16="http://schemas.microsoft.com/office/drawing/2014/main" id="{990B554E-0AE6-4894-B52A-FF415D464CA7}"/>
              </a:ext>
            </a:extLst>
          </p:cNvPr>
          <p:cNvSpPr>
            <a:spLocks noGrp="1"/>
          </p:cNvSpPr>
          <p:nvPr>
            <p:ph type="title"/>
          </p:nvPr>
        </p:nvSpPr>
        <p:spPr>
          <a:xfrm>
            <a:off x="1928288" y="97150"/>
            <a:ext cx="8968802" cy="1062644"/>
          </a:xfrm>
        </p:spPr>
        <p:txBody>
          <a:bodyPr vert="horz" lIns="91440" tIns="45720" rIns="91440" bIns="45720" rtlCol="0" anchor="b">
            <a:normAutofit/>
          </a:bodyPr>
          <a:lstStyle/>
          <a:p>
            <a:pPr algn="l"/>
            <a:r>
              <a:rPr lang="en-US" sz="4400" kern="1200" dirty="0">
                <a:solidFill>
                  <a:schemeClr val="tx1"/>
                </a:solidFill>
                <a:latin typeface="+mj-lt"/>
                <a:ea typeface="+mj-ea"/>
                <a:cs typeface="+mj-cs"/>
              </a:rPr>
              <a:t>Types of Submitters We Onboard</a:t>
            </a:r>
          </a:p>
        </p:txBody>
      </p:sp>
      <p:pic>
        <p:nvPicPr>
          <p:cNvPr id="9" name="Graphic 8" descr="Computer">
            <a:extLst>
              <a:ext uri="{FF2B5EF4-FFF2-40B4-BE49-F238E27FC236}">
                <a16:creationId xmlns:a16="http://schemas.microsoft.com/office/drawing/2014/main" id="{789ABCD7-5F5C-4C1C-B123-CA8CCB84A1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3206" y="2811104"/>
            <a:ext cx="2887102" cy="2887102"/>
          </a:xfrm>
          <a:prstGeom prst="rect">
            <a:avLst/>
          </a:prstGeom>
        </p:spPr>
      </p:pic>
    </p:spTree>
    <p:extLst>
      <p:ext uri="{BB962C8B-B14F-4D97-AF65-F5344CB8AC3E}">
        <p14:creationId xmlns:p14="http://schemas.microsoft.com/office/powerpoint/2010/main" val="270839446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EBDC79-C517-4407-A480-797F95816DE2}"/>
              </a:ext>
            </a:extLst>
          </p:cNvPr>
          <p:cNvSpPr>
            <a:spLocks noGrp="1"/>
          </p:cNvSpPr>
          <p:nvPr>
            <p:ph type="body" sz="quarter" idx="12"/>
          </p:nvPr>
        </p:nvSpPr>
        <p:spPr>
          <a:xfrm>
            <a:off x="-5104" y="1145191"/>
            <a:ext cx="12180916" cy="1111250"/>
          </a:xfrm>
        </p:spPr>
        <p:txBody>
          <a:bodyPr/>
          <a:lstStyle/>
          <a:p>
            <a:r>
              <a:rPr lang="en-US" dirty="0"/>
              <a:t>Onboarding Process Overview</a:t>
            </a:r>
            <a:br>
              <a:rPr lang="en-US" dirty="0"/>
            </a:br>
            <a:endParaRPr lang="en-US" dirty="0"/>
          </a:p>
        </p:txBody>
      </p:sp>
      <p:graphicFrame>
        <p:nvGraphicFramePr>
          <p:cNvPr id="4" name="Diagram 3">
            <a:extLst>
              <a:ext uri="{FF2B5EF4-FFF2-40B4-BE49-F238E27FC236}">
                <a16:creationId xmlns:a16="http://schemas.microsoft.com/office/drawing/2014/main" id="{2E120AD6-DFFF-466F-A358-449743772EEC}"/>
              </a:ext>
            </a:extLst>
          </p:cNvPr>
          <p:cNvGraphicFramePr/>
          <p:nvPr>
            <p:extLst>
              <p:ext uri="{D42A27DB-BD31-4B8C-83A1-F6EECF244321}">
                <p14:modId xmlns:p14="http://schemas.microsoft.com/office/powerpoint/2010/main" val="70965764"/>
              </p:ext>
            </p:extLst>
          </p:nvPr>
        </p:nvGraphicFramePr>
        <p:xfrm>
          <a:off x="414495" y="1918447"/>
          <a:ext cx="11082088" cy="4166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1942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2D9435-E4D3-4D8C-A065-E2E0FABDE91A}"/>
              </a:ext>
            </a:extLst>
          </p:cNvPr>
          <p:cNvSpPr>
            <a:spLocks noGrp="1"/>
          </p:cNvSpPr>
          <p:nvPr>
            <p:ph type="body" sz="quarter" idx="22"/>
          </p:nvPr>
        </p:nvSpPr>
        <p:spPr>
          <a:xfrm>
            <a:off x="1060528" y="1413169"/>
            <a:ext cx="10070943" cy="4662833"/>
          </a:xfrm>
        </p:spPr>
        <p:txBody>
          <a:bodyPr/>
          <a:lstStyle/>
          <a:p>
            <a:endParaRPr lang="en-US" dirty="0"/>
          </a:p>
          <a:p>
            <a:endParaRPr lang="en-US" dirty="0"/>
          </a:p>
          <a:p>
            <a:endParaRPr lang="en-US" dirty="0"/>
          </a:p>
          <a:p>
            <a:pPr indent="-342900">
              <a:buFont typeface="Arial" panose="020B0604020202020204" pitchFamily="34" charset="0"/>
              <a:buChar char="•"/>
            </a:pPr>
            <a:r>
              <a:rPr lang="en-US" sz="2800" dirty="0"/>
              <a:t>DOH Preferred methods for receiving Lab Data</a:t>
            </a:r>
          </a:p>
          <a:p>
            <a:pPr marL="862013" lvl="1" indent="-342900">
              <a:buFont typeface="Arial" panose="020B0604020202020204" pitchFamily="34" charset="0"/>
              <a:buChar char="•"/>
            </a:pPr>
            <a:r>
              <a:rPr lang="en-US" sz="2400" dirty="0"/>
              <a:t>Health Information Exchange (HIE)</a:t>
            </a:r>
          </a:p>
          <a:p>
            <a:pPr marL="862013" lvl="1" indent="-342900">
              <a:buFont typeface="Arial" panose="020B0604020202020204" pitchFamily="34" charset="0"/>
              <a:buChar char="•"/>
            </a:pPr>
            <a:r>
              <a:rPr lang="en-US" sz="2400" dirty="0"/>
              <a:t>APHL AIMS</a:t>
            </a:r>
          </a:p>
          <a:p>
            <a:pPr marL="862013" lvl="1" indent="-342900">
              <a:buFont typeface="Arial" panose="020B0604020202020204" pitchFamily="34" charset="0"/>
              <a:buChar char="•"/>
            </a:pPr>
            <a:r>
              <a:rPr lang="en-US" sz="2400" dirty="0"/>
              <a:t>MFT/SFTP requires permission </a:t>
            </a:r>
          </a:p>
          <a:p>
            <a:pPr marL="514541" indent="-342900">
              <a:buFont typeface="Arial" panose="020B0604020202020204" pitchFamily="34" charset="0"/>
              <a:buChar char="•"/>
            </a:pPr>
            <a:r>
              <a:rPr lang="en-US" sz="2800" dirty="0"/>
              <a:t>Test feed (UAT) to Onboarding </a:t>
            </a:r>
          </a:p>
          <a:p>
            <a:pPr marL="1033654" lvl="1" indent="-342900">
              <a:buFont typeface="Arial" panose="020B0604020202020204" pitchFamily="34" charset="0"/>
              <a:buChar char="•"/>
            </a:pPr>
            <a:r>
              <a:rPr lang="en-US" sz="2400" dirty="0"/>
              <a:t>Used for all validation work</a:t>
            </a:r>
          </a:p>
          <a:p>
            <a:pPr marL="514541" indent="-342900">
              <a:buFont typeface="Arial" panose="020B0604020202020204" pitchFamily="34" charset="0"/>
              <a:buChar char="•"/>
            </a:pPr>
            <a:r>
              <a:rPr lang="en-US" sz="2800" dirty="0"/>
              <a:t>Production feed</a:t>
            </a:r>
          </a:p>
          <a:p>
            <a:pPr marL="1033654" lvl="1" indent="-342900">
              <a:buFont typeface="Arial" panose="020B0604020202020204" pitchFamily="34" charset="0"/>
              <a:buChar char="•"/>
            </a:pPr>
            <a:r>
              <a:rPr lang="en-US" sz="2400" dirty="0"/>
              <a:t>When moved to Production</a:t>
            </a:r>
          </a:p>
          <a:p>
            <a:pPr marL="342900" indent="-342900">
              <a:buFont typeface="Arial" panose="020B0604020202020204" pitchFamily="34" charset="0"/>
              <a:buChar char="•"/>
            </a:pPr>
            <a:endParaRPr lang="en-US" dirty="0"/>
          </a:p>
          <a:p>
            <a:endParaRPr lang="en-US" dirty="0"/>
          </a:p>
        </p:txBody>
      </p:sp>
      <p:sp>
        <p:nvSpPr>
          <p:cNvPr id="3" name="Title 2">
            <a:extLst>
              <a:ext uri="{FF2B5EF4-FFF2-40B4-BE49-F238E27FC236}">
                <a16:creationId xmlns:a16="http://schemas.microsoft.com/office/drawing/2014/main" id="{AE84307D-462B-4F4C-B441-2BDA9149A252}"/>
              </a:ext>
            </a:extLst>
          </p:cNvPr>
          <p:cNvSpPr>
            <a:spLocks noGrp="1"/>
          </p:cNvSpPr>
          <p:nvPr>
            <p:ph type="title"/>
          </p:nvPr>
        </p:nvSpPr>
        <p:spPr/>
        <p:txBody>
          <a:bodyPr>
            <a:normAutofit fontScale="90000"/>
          </a:bodyPr>
          <a:lstStyle/>
          <a:p>
            <a:r>
              <a:rPr lang="en-US" dirty="0"/>
              <a:t>Connection</a:t>
            </a:r>
          </a:p>
        </p:txBody>
      </p:sp>
      <p:pic>
        <p:nvPicPr>
          <p:cNvPr id="11" name="Graphic 10" descr="Cloud Computing">
            <a:extLst>
              <a:ext uri="{FF2B5EF4-FFF2-40B4-BE49-F238E27FC236}">
                <a16:creationId xmlns:a16="http://schemas.microsoft.com/office/drawing/2014/main" id="{A34A62DF-8030-4EB3-B407-361DE02876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31733" y="4337517"/>
            <a:ext cx="914400" cy="914400"/>
          </a:xfrm>
          <a:prstGeom prst="rect">
            <a:avLst/>
          </a:prstGeom>
        </p:spPr>
      </p:pic>
      <p:graphicFrame>
        <p:nvGraphicFramePr>
          <p:cNvPr id="12" name="Diagram 11">
            <a:extLst>
              <a:ext uri="{FF2B5EF4-FFF2-40B4-BE49-F238E27FC236}">
                <a16:creationId xmlns:a16="http://schemas.microsoft.com/office/drawing/2014/main" id="{CE6650E8-0850-49BC-85AB-F88E1C04F09A}"/>
              </a:ext>
            </a:extLst>
          </p:cNvPr>
          <p:cNvGraphicFramePr/>
          <p:nvPr>
            <p:extLst>
              <p:ext uri="{D42A27DB-BD31-4B8C-83A1-F6EECF244321}">
                <p14:modId xmlns:p14="http://schemas.microsoft.com/office/powerpoint/2010/main" val="1172289140"/>
              </p:ext>
            </p:extLst>
          </p:nvPr>
        </p:nvGraphicFramePr>
        <p:xfrm>
          <a:off x="653781" y="1439333"/>
          <a:ext cx="11082088" cy="99621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TextBox 3">
            <a:extLst>
              <a:ext uri="{FF2B5EF4-FFF2-40B4-BE49-F238E27FC236}">
                <a16:creationId xmlns:a16="http://schemas.microsoft.com/office/drawing/2014/main" id="{47F6E12A-F65D-47B1-CBE6-82F48217B1A5}"/>
              </a:ext>
            </a:extLst>
          </p:cNvPr>
          <p:cNvSpPr txBox="1"/>
          <p:nvPr/>
        </p:nvSpPr>
        <p:spPr>
          <a:xfrm>
            <a:off x="7981772" y="3768695"/>
            <a:ext cx="3452501" cy="1200329"/>
          </a:xfrm>
          <a:prstGeom prst="rect">
            <a:avLst/>
          </a:prstGeom>
          <a:ln/>
          <a:scene3d>
            <a:camera prst="isometricOffAxis2Left"/>
            <a:lightRig rig="threePt" dir="t"/>
          </a:scene3d>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dirty="0"/>
              <a:t>Some submitters use the Production feed and we re-route data to populate an Onboarding pathway.</a:t>
            </a:r>
          </a:p>
        </p:txBody>
      </p:sp>
    </p:spTree>
    <p:extLst>
      <p:ext uri="{BB962C8B-B14F-4D97-AF65-F5344CB8AC3E}">
        <p14:creationId xmlns:p14="http://schemas.microsoft.com/office/powerpoint/2010/main" val="276371419"/>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2D9435-E4D3-4D8C-A065-E2E0FABDE91A}"/>
              </a:ext>
            </a:extLst>
          </p:cNvPr>
          <p:cNvSpPr>
            <a:spLocks noGrp="1"/>
          </p:cNvSpPr>
          <p:nvPr>
            <p:ph type="body" sz="quarter" idx="22"/>
          </p:nvPr>
        </p:nvSpPr>
        <p:spPr>
          <a:noFill/>
        </p:spPr>
        <p:txBody>
          <a:bodyPr/>
          <a:lstStyle/>
          <a:p>
            <a:endParaRPr lang="en-US" dirty="0"/>
          </a:p>
          <a:p>
            <a:endParaRPr lang="en-US" dirty="0"/>
          </a:p>
          <a:p>
            <a:endParaRPr lang="en-US" dirty="0"/>
          </a:p>
          <a:p>
            <a:pPr marL="342900" indent="-342900">
              <a:lnSpc>
                <a:spcPct val="100000"/>
              </a:lnSpc>
              <a:buFont typeface="Arial" panose="020B0604020202020204" pitchFamily="34" charset="0"/>
              <a:buChar char="•"/>
            </a:pPr>
            <a:r>
              <a:rPr lang="en-US" sz="2800" dirty="0"/>
              <a:t>Structural validation goals </a:t>
            </a:r>
          </a:p>
          <a:p>
            <a:pPr marL="862013" lvl="1" indent="-342900">
              <a:lnSpc>
                <a:spcPct val="100000"/>
              </a:lnSpc>
              <a:buFont typeface="Arial" panose="020B0604020202020204" pitchFamily="34" charset="0"/>
              <a:buChar char="•"/>
            </a:pPr>
            <a:r>
              <a:rPr lang="en-US" sz="2400" dirty="0"/>
              <a:t>Use NIST validator and a custom validator program to assess errors/warnings of HL7 message structure and content</a:t>
            </a:r>
          </a:p>
          <a:p>
            <a:pPr marL="862013" lvl="1" indent="-342900">
              <a:lnSpc>
                <a:spcPct val="100000"/>
              </a:lnSpc>
              <a:buFont typeface="Arial" panose="020B0604020202020204" pitchFamily="34" charset="0"/>
              <a:buChar char="•"/>
            </a:pPr>
            <a:r>
              <a:rPr lang="en-US" sz="2400" dirty="0"/>
              <a:t>Requires production-level data ONLY</a:t>
            </a:r>
          </a:p>
          <a:p>
            <a:pPr marL="342900" indent="-342900">
              <a:lnSpc>
                <a:spcPct val="100000"/>
              </a:lnSpc>
              <a:buFont typeface="Arial" panose="020B0604020202020204" pitchFamily="34" charset="0"/>
              <a:buChar char="•"/>
            </a:pPr>
            <a:r>
              <a:rPr lang="en-US" sz="2800" dirty="0"/>
              <a:t>ELR Interface Mapping Logic  				</a:t>
            </a:r>
          </a:p>
          <a:p>
            <a:pPr marL="342900" indent="-342900">
              <a:lnSpc>
                <a:spcPct val="100000"/>
              </a:lnSpc>
              <a:buFont typeface="Arial" panose="020B0604020202020204" pitchFamily="34" charset="0"/>
              <a:buChar char="•"/>
            </a:pPr>
            <a:r>
              <a:rPr lang="en-US" sz="2800" dirty="0"/>
              <a:t>Minimum amount of data files for validation required</a:t>
            </a:r>
          </a:p>
          <a:p>
            <a:endParaRPr lang="en-US" dirty="0"/>
          </a:p>
        </p:txBody>
      </p:sp>
      <p:sp>
        <p:nvSpPr>
          <p:cNvPr id="3" name="Title 2">
            <a:extLst>
              <a:ext uri="{FF2B5EF4-FFF2-40B4-BE49-F238E27FC236}">
                <a16:creationId xmlns:a16="http://schemas.microsoft.com/office/drawing/2014/main" id="{AE84307D-462B-4F4C-B441-2BDA9149A252}"/>
              </a:ext>
            </a:extLst>
          </p:cNvPr>
          <p:cNvSpPr>
            <a:spLocks noGrp="1"/>
          </p:cNvSpPr>
          <p:nvPr>
            <p:ph type="title"/>
          </p:nvPr>
        </p:nvSpPr>
        <p:spPr>
          <a:xfrm>
            <a:off x="0" y="632913"/>
            <a:ext cx="12180916" cy="482030"/>
          </a:xfrm>
        </p:spPr>
        <p:txBody>
          <a:bodyPr>
            <a:normAutofit fontScale="90000"/>
          </a:bodyPr>
          <a:lstStyle/>
          <a:p>
            <a:r>
              <a:rPr lang="en-US" dirty="0"/>
              <a:t>Structural Validation</a:t>
            </a:r>
          </a:p>
        </p:txBody>
      </p:sp>
      <p:graphicFrame>
        <p:nvGraphicFramePr>
          <p:cNvPr id="12" name="Diagram 11">
            <a:extLst>
              <a:ext uri="{FF2B5EF4-FFF2-40B4-BE49-F238E27FC236}">
                <a16:creationId xmlns:a16="http://schemas.microsoft.com/office/drawing/2014/main" id="{AB423AAD-C085-4922-8D73-3C0D410A7D13}"/>
              </a:ext>
            </a:extLst>
          </p:cNvPr>
          <p:cNvGraphicFramePr/>
          <p:nvPr>
            <p:extLst>
              <p:ext uri="{D42A27DB-BD31-4B8C-83A1-F6EECF244321}">
                <p14:modId xmlns:p14="http://schemas.microsoft.com/office/powerpoint/2010/main" val="3001863947"/>
              </p:ext>
            </p:extLst>
          </p:nvPr>
        </p:nvGraphicFramePr>
        <p:xfrm>
          <a:off x="414494" y="1439333"/>
          <a:ext cx="11579237" cy="12466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32" name="Picture 8">
            <a:extLst>
              <a:ext uri="{FF2B5EF4-FFF2-40B4-BE49-F238E27FC236}">
                <a16:creationId xmlns:a16="http://schemas.microsoft.com/office/drawing/2014/main" id="{2379AF90-50D7-383D-8C33-35081A9D3C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7458" y="2538856"/>
            <a:ext cx="952500" cy="942975"/>
          </a:xfrm>
          <a:prstGeom prst="rect">
            <a:avLst/>
          </a:prstGeom>
          <a:noFill/>
        </p:spPr>
      </p:pic>
    </p:spTree>
    <p:extLst>
      <p:ext uri="{BB962C8B-B14F-4D97-AF65-F5344CB8AC3E}">
        <p14:creationId xmlns:p14="http://schemas.microsoft.com/office/powerpoint/2010/main" val="2819170743"/>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Perfectionism vs. Good Enough</a:t>
            </a:r>
          </a:p>
        </p:txBody>
      </p:sp>
      <p:sp>
        <p:nvSpPr>
          <p:cNvPr id="3" name="Text Placeholder 2"/>
          <p:cNvSpPr>
            <a:spLocks noGrp="1"/>
          </p:cNvSpPr>
          <p:nvPr>
            <p:ph type="body" sz="quarter" idx="22"/>
          </p:nvPr>
        </p:nvSpPr>
        <p:spPr>
          <a:xfrm>
            <a:off x="1077705" y="1606082"/>
            <a:ext cx="10070943" cy="4663440"/>
          </a:xfrm>
        </p:spPr>
        <p:txBody>
          <a:bodyPr/>
          <a:lstStyle/>
          <a:p>
            <a:pPr algn="ctr"/>
            <a:r>
              <a:rPr lang="en-US" dirty="0">
                <a:ln w="0"/>
                <a:solidFill>
                  <a:schemeClr val="accent1"/>
                </a:solidFill>
                <a:effectLst>
                  <a:outerShdw blurRad="38100" dist="25400" dir="5400000" algn="ctr" rotWithShape="0">
                    <a:srgbClr val="6E747A">
                      <a:alpha val="43000"/>
                    </a:srgbClr>
                  </a:outerShdw>
                </a:effectLst>
              </a:rPr>
              <a:t>The goals of onboarding validation</a:t>
            </a:r>
          </a:p>
          <a:p>
            <a:pPr marL="342900" indent="-342900">
              <a:buFont typeface="Arial" panose="020B0604020202020204" pitchFamily="34" charset="0"/>
              <a:buChar char="•"/>
            </a:pPr>
            <a:endParaRPr lang="en-US" dirty="0"/>
          </a:p>
          <a:p>
            <a:pPr marL="342900" indent="-342900">
              <a:lnSpc>
                <a:spcPct val="100000"/>
              </a:lnSpc>
              <a:buFont typeface="Arial" panose="020B0604020202020204" pitchFamily="34" charset="0"/>
              <a:buChar char="•"/>
            </a:pPr>
            <a:r>
              <a:rPr lang="en-US" dirty="0"/>
              <a:t>Bring the best, most complete, timely, accurate, and consistent data</a:t>
            </a:r>
          </a:p>
          <a:p>
            <a:pPr marL="862013" lvl="1" indent="-342900">
              <a:lnSpc>
                <a:spcPct val="100000"/>
              </a:lnSpc>
              <a:buFont typeface="Arial" panose="020B0604020202020204" pitchFamily="34" charset="0"/>
              <a:buChar char="•"/>
            </a:pPr>
            <a:r>
              <a:rPr lang="en-US" dirty="0"/>
              <a:t>If we’re not sure, we’ll ask SME’s/Epi’s</a:t>
            </a:r>
          </a:p>
          <a:p>
            <a:pPr marL="342900" indent="-342900">
              <a:lnSpc>
                <a:spcPct val="100000"/>
              </a:lnSpc>
              <a:buFont typeface="Arial" panose="020B0604020202020204" pitchFamily="34" charset="0"/>
              <a:buChar char="•"/>
            </a:pPr>
            <a:r>
              <a:rPr lang="en-US" dirty="0"/>
              <a:t>Turn off our perfectionism</a:t>
            </a:r>
          </a:p>
          <a:p>
            <a:pPr marL="862013" lvl="1" indent="-342900">
              <a:lnSpc>
                <a:spcPct val="100000"/>
              </a:lnSpc>
              <a:buFont typeface="Arial" panose="020B0604020202020204" pitchFamily="34" charset="0"/>
              <a:buChar char="•"/>
            </a:pPr>
            <a:r>
              <a:rPr lang="en-US" dirty="0"/>
              <a:t>All of us would like to see things 100% perfect, but sometimes technology gets in the way</a:t>
            </a:r>
          </a:p>
          <a:p>
            <a:pPr marL="342900" indent="-342900">
              <a:lnSpc>
                <a:spcPct val="100000"/>
              </a:lnSpc>
              <a:buFont typeface="Arial" panose="020B0604020202020204" pitchFamily="34" charset="0"/>
              <a:buChar char="•"/>
            </a:pPr>
            <a:r>
              <a:rPr lang="en-US" dirty="0"/>
              <a:t>It’s our goal to get labs in production so we are getting better quality, more reliable, and more complete data. </a:t>
            </a:r>
          </a:p>
          <a:p>
            <a:pPr marL="862013" lvl="1" indent="-342900">
              <a:lnSpc>
                <a:spcPct val="100000"/>
              </a:lnSpc>
              <a:buFont typeface="Arial" panose="020B0604020202020204" pitchFamily="34" charset="0"/>
              <a:buChar char="•"/>
            </a:pPr>
            <a:r>
              <a:rPr lang="en-US" dirty="0"/>
              <a:t>Public benefit to receive data sooner than wait for perfection</a:t>
            </a:r>
          </a:p>
          <a:p>
            <a:pPr marL="862013" lvl="1" indent="-342900">
              <a:lnSpc>
                <a:spcPct val="100000"/>
              </a:lnSpc>
              <a:buFont typeface="Arial" panose="020B0604020202020204" pitchFamily="34" charset="0"/>
              <a:buChar char="•"/>
            </a:pPr>
            <a:r>
              <a:rPr lang="en-US" dirty="0"/>
              <a:t>Document the variance and move forward </a:t>
            </a:r>
          </a:p>
        </p:txBody>
      </p:sp>
      <p:pic>
        <p:nvPicPr>
          <p:cNvPr id="2054" name="Picture 6" descr="Image result for good complete cheap diagram">
            <a:extLst>
              <a:ext uri="{FF2B5EF4-FFF2-40B4-BE49-F238E27FC236}">
                <a16:creationId xmlns:a16="http://schemas.microsoft.com/office/drawing/2014/main" id="{54A0DC5C-2E63-6DF6-FAD7-EDCDAF674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5473" y="4731153"/>
            <a:ext cx="2504853" cy="1939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45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2D9435-E4D3-4D8C-A065-E2E0FABDE91A}"/>
              </a:ext>
            </a:extLst>
          </p:cNvPr>
          <p:cNvSpPr>
            <a:spLocks noGrp="1"/>
          </p:cNvSpPr>
          <p:nvPr>
            <p:ph type="body" sz="quarter" idx="22"/>
          </p:nvPr>
        </p:nvSpPr>
        <p:spPr/>
        <p:txBody>
          <a:bodyPr/>
          <a:lstStyle/>
          <a:p>
            <a:endParaRPr lang="en-US" dirty="0"/>
          </a:p>
          <a:p>
            <a:endParaRPr lang="en-US" dirty="0"/>
          </a:p>
          <a:p>
            <a:endParaRPr lang="en-US" dirty="0"/>
          </a:p>
          <a:p>
            <a:pPr marL="342900" indent="-342900">
              <a:buFont typeface="Arial" panose="020B0604020202020204" pitchFamily="34" charset="0"/>
              <a:buChar char="•"/>
            </a:pPr>
            <a:r>
              <a:rPr lang="en-US" sz="2800" dirty="0"/>
              <a:t>Content Validation spreadsheet</a:t>
            </a:r>
          </a:p>
          <a:p>
            <a:pPr lvl="1">
              <a:lnSpc>
                <a:spcPct val="100000"/>
              </a:lnSpc>
            </a:pPr>
            <a:r>
              <a:rPr lang="en-US" sz="2400" dirty="0"/>
              <a:t>Review notifiable conditions sheet</a:t>
            </a:r>
          </a:p>
          <a:p>
            <a:pPr lvl="1">
              <a:lnSpc>
                <a:spcPct val="100000"/>
              </a:lnSpc>
            </a:pPr>
            <a:r>
              <a:rPr lang="en-US" sz="2400" dirty="0"/>
              <a:t>Production level data ONLY</a:t>
            </a:r>
          </a:p>
          <a:p>
            <a:pPr lvl="1">
              <a:lnSpc>
                <a:spcPct val="100000"/>
              </a:lnSpc>
            </a:pPr>
            <a:r>
              <a:rPr lang="en-US" sz="2400" dirty="0"/>
              <a:t>Run reports for data and evaluate data completeness percentages manually</a:t>
            </a:r>
          </a:p>
          <a:p>
            <a:pPr lvl="1">
              <a:lnSpc>
                <a:spcPct val="100000"/>
              </a:lnSpc>
            </a:pPr>
            <a:r>
              <a:rPr lang="en-US" sz="2400" dirty="0"/>
              <a:t>Will ask for test messages only for low volume reportable items</a:t>
            </a:r>
          </a:p>
          <a:p>
            <a:pPr marL="342900" indent="-342900">
              <a:buFont typeface="Arial" panose="020B0604020202020204" pitchFamily="34" charset="0"/>
              <a:buChar char="•"/>
            </a:pPr>
            <a:endParaRPr lang="en-US" dirty="0"/>
          </a:p>
          <a:p>
            <a:endParaRPr lang="en-US" dirty="0"/>
          </a:p>
        </p:txBody>
      </p:sp>
      <p:sp>
        <p:nvSpPr>
          <p:cNvPr id="3" name="Title 2">
            <a:extLst>
              <a:ext uri="{FF2B5EF4-FFF2-40B4-BE49-F238E27FC236}">
                <a16:creationId xmlns:a16="http://schemas.microsoft.com/office/drawing/2014/main" id="{AE84307D-462B-4F4C-B441-2BDA9149A252}"/>
              </a:ext>
            </a:extLst>
          </p:cNvPr>
          <p:cNvSpPr>
            <a:spLocks noGrp="1"/>
          </p:cNvSpPr>
          <p:nvPr>
            <p:ph type="title"/>
          </p:nvPr>
        </p:nvSpPr>
        <p:spPr/>
        <p:txBody>
          <a:bodyPr>
            <a:normAutofit fontScale="90000"/>
          </a:bodyPr>
          <a:lstStyle/>
          <a:p>
            <a:r>
              <a:rPr lang="en-US" dirty="0"/>
              <a:t>Content Validation</a:t>
            </a:r>
          </a:p>
        </p:txBody>
      </p:sp>
      <p:pic>
        <p:nvPicPr>
          <p:cNvPr id="13" name="Picture 16" descr="Document Review Icons - Download Free Vector Icons | Noun Project">
            <a:extLst>
              <a:ext uri="{FF2B5EF4-FFF2-40B4-BE49-F238E27FC236}">
                <a16:creationId xmlns:a16="http://schemas.microsoft.com/office/drawing/2014/main" id="{8E3CEE69-9B7B-4D44-A8CE-E24841687EB3}"/>
              </a:ext>
            </a:extLst>
          </p:cNvPr>
          <p:cNvPicPr>
            <a:picLocks noChangeAspect="1" noChangeArrowheads="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66850" y="2448708"/>
            <a:ext cx="981798" cy="98179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11" name="Diagram 10">
            <a:extLst>
              <a:ext uri="{FF2B5EF4-FFF2-40B4-BE49-F238E27FC236}">
                <a16:creationId xmlns:a16="http://schemas.microsoft.com/office/drawing/2014/main" id="{540194BB-C4DA-4D05-B211-E0C19B23A0B0}"/>
              </a:ext>
            </a:extLst>
          </p:cNvPr>
          <p:cNvGraphicFramePr/>
          <p:nvPr>
            <p:extLst>
              <p:ext uri="{D42A27DB-BD31-4B8C-83A1-F6EECF244321}">
                <p14:modId xmlns:p14="http://schemas.microsoft.com/office/powerpoint/2010/main" val="505392820"/>
              </p:ext>
            </p:extLst>
          </p:nvPr>
        </p:nvGraphicFramePr>
        <p:xfrm>
          <a:off x="384561" y="1156005"/>
          <a:ext cx="11360596" cy="22729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66040680"/>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EA038-C8E0-897A-7677-A0D0E0F8E844}"/>
              </a:ext>
            </a:extLst>
          </p:cNvPr>
          <p:cNvSpPr>
            <a:spLocks noGrp="1"/>
          </p:cNvSpPr>
          <p:nvPr>
            <p:ph type="title"/>
          </p:nvPr>
        </p:nvSpPr>
        <p:spPr/>
        <p:txBody>
          <a:bodyPr/>
          <a:lstStyle/>
          <a:p>
            <a:r>
              <a:rPr lang="en-US" dirty="0"/>
              <a:t>All Conditions Worksheet</a:t>
            </a:r>
          </a:p>
        </p:txBody>
      </p:sp>
      <p:sp>
        <p:nvSpPr>
          <p:cNvPr id="7" name="TextBox 6">
            <a:extLst>
              <a:ext uri="{FF2B5EF4-FFF2-40B4-BE49-F238E27FC236}">
                <a16:creationId xmlns:a16="http://schemas.microsoft.com/office/drawing/2014/main" id="{E0D14A11-6305-F737-0C71-5C0DDD6613DA}"/>
              </a:ext>
            </a:extLst>
          </p:cNvPr>
          <p:cNvSpPr txBox="1"/>
          <p:nvPr/>
        </p:nvSpPr>
        <p:spPr>
          <a:xfrm>
            <a:off x="243452" y="4016991"/>
            <a:ext cx="1933302" cy="1554272"/>
          </a:xfrm>
          <a:prstGeom prst="rect">
            <a:avLst/>
          </a:prstGeom>
          <a:noFill/>
        </p:spPr>
        <p:txBody>
          <a:bodyPr wrap="square" rtlCol="0">
            <a:spAutoFit/>
          </a:bodyPr>
          <a:lstStyle/>
          <a:p>
            <a:r>
              <a:rPr lang="en-US" u="sng" dirty="0">
                <a:solidFill>
                  <a:schemeClr val="accent1"/>
                </a:solidFill>
              </a:rPr>
              <a:t>Column E</a:t>
            </a:r>
          </a:p>
          <a:p>
            <a:pPr marL="285750" indent="-285750">
              <a:buFont typeface="Arial" panose="020B0604020202020204" pitchFamily="34" charset="0"/>
              <a:buChar char="•"/>
            </a:pPr>
            <a:r>
              <a:rPr lang="en-US" sz="1100" dirty="0"/>
              <a:t>Mark Yes or No if the corresponding test is orderable in your test menu (do not mark “Yes” for tests that are orderable as Miscellaneous Tests)</a:t>
            </a:r>
          </a:p>
        </p:txBody>
      </p:sp>
      <p:sp>
        <p:nvSpPr>
          <p:cNvPr id="8" name="TextBox 7">
            <a:extLst>
              <a:ext uri="{FF2B5EF4-FFF2-40B4-BE49-F238E27FC236}">
                <a16:creationId xmlns:a16="http://schemas.microsoft.com/office/drawing/2014/main" id="{B4833DFD-D0AF-5690-30EA-094F27202F19}"/>
              </a:ext>
            </a:extLst>
          </p:cNvPr>
          <p:cNvSpPr txBox="1"/>
          <p:nvPr/>
        </p:nvSpPr>
        <p:spPr>
          <a:xfrm>
            <a:off x="2386149" y="4016991"/>
            <a:ext cx="1767840" cy="2400657"/>
          </a:xfrm>
          <a:prstGeom prst="rect">
            <a:avLst/>
          </a:prstGeom>
          <a:noFill/>
        </p:spPr>
        <p:txBody>
          <a:bodyPr wrap="square" rtlCol="0">
            <a:spAutoFit/>
          </a:bodyPr>
          <a:lstStyle/>
          <a:p>
            <a:r>
              <a:rPr lang="en-US" u="sng" dirty="0">
                <a:solidFill>
                  <a:schemeClr val="accent1"/>
                </a:solidFill>
              </a:rPr>
              <a:t>Column F</a:t>
            </a:r>
          </a:p>
          <a:p>
            <a:pPr marL="285750" indent="-285750">
              <a:buFont typeface="Arial" panose="020B0604020202020204" pitchFamily="34" charset="0"/>
              <a:buChar char="•"/>
            </a:pPr>
            <a:r>
              <a:rPr lang="en-US" sz="1200" dirty="0"/>
              <a:t>If test is orderable in test menu, please indicate if the test is performed in-house or if it is sent out. If the test requires confirmatory testing at reference lab, please note that the reflex test is sent out. </a:t>
            </a:r>
          </a:p>
        </p:txBody>
      </p:sp>
      <p:sp>
        <p:nvSpPr>
          <p:cNvPr id="9" name="TextBox 8">
            <a:extLst>
              <a:ext uri="{FF2B5EF4-FFF2-40B4-BE49-F238E27FC236}">
                <a16:creationId xmlns:a16="http://schemas.microsoft.com/office/drawing/2014/main" id="{A8B095F4-23E5-748E-DEDD-68FE353C5098}"/>
              </a:ext>
            </a:extLst>
          </p:cNvPr>
          <p:cNvSpPr txBox="1"/>
          <p:nvPr/>
        </p:nvSpPr>
        <p:spPr>
          <a:xfrm>
            <a:off x="4445337" y="4016991"/>
            <a:ext cx="1837509" cy="1846659"/>
          </a:xfrm>
          <a:prstGeom prst="rect">
            <a:avLst/>
          </a:prstGeom>
          <a:noFill/>
        </p:spPr>
        <p:txBody>
          <a:bodyPr wrap="square" rtlCol="0">
            <a:spAutoFit/>
          </a:bodyPr>
          <a:lstStyle/>
          <a:p>
            <a:r>
              <a:rPr lang="en-US" u="sng" dirty="0">
                <a:solidFill>
                  <a:schemeClr val="accent1"/>
                </a:solidFill>
              </a:rPr>
              <a:t>Column G</a:t>
            </a:r>
          </a:p>
          <a:p>
            <a:pPr marL="285750" indent="-285750">
              <a:buFont typeface="Arial" panose="020B0604020202020204" pitchFamily="34" charset="0"/>
              <a:buChar char="•"/>
            </a:pPr>
            <a:r>
              <a:rPr lang="en-US" sz="1200" dirty="0"/>
              <a:t>Please note the expected monthly volume performed for that test. If low volume, use approximate expected annual volume</a:t>
            </a:r>
          </a:p>
        </p:txBody>
      </p:sp>
      <p:sp>
        <p:nvSpPr>
          <p:cNvPr id="10" name="TextBox 9">
            <a:extLst>
              <a:ext uri="{FF2B5EF4-FFF2-40B4-BE49-F238E27FC236}">
                <a16:creationId xmlns:a16="http://schemas.microsoft.com/office/drawing/2014/main" id="{6E95E51B-8802-2D09-F1CC-6C39BBC63DF3}"/>
              </a:ext>
            </a:extLst>
          </p:cNvPr>
          <p:cNvSpPr txBox="1"/>
          <p:nvPr/>
        </p:nvSpPr>
        <p:spPr>
          <a:xfrm>
            <a:off x="6282846" y="4010622"/>
            <a:ext cx="1698172" cy="1754326"/>
          </a:xfrm>
          <a:prstGeom prst="rect">
            <a:avLst/>
          </a:prstGeom>
          <a:noFill/>
        </p:spPr>
        <p:txBody>
          <a:bodyPr wrap="square" rtlCol="0">
            <a:spAutoFit/>
          </a:bodyPr>
          <a:lstStyle/>
          <a:p>
            <a:r>
              <a:rPr lang="en-US" u="sng" dirty="0">
                <a:solidFill>
                  <a:schemeClr val="accent1"/>
                </a:solidFill>
              </a:rPr>
              <a:t>Column 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For HIV and Hepatitis testing, please list the LOINC codes for all tests that are performed/resulted</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endParaRPr lang="en-US" dirty="0"/>
          </a:p>
        </p:txBody>
      </p:sp>
      <p:sp>
        <p:nvSpPr>
          <p:cNvPr id="4" name="TextBox 3">
            <a:extLst>
              <a:ext uri="{FF2B5EF4-FFF2-40B4-BE49-F238E27FC236}">
                <a16:creationId xmlns:a16="http://schemas.microsoft.com/office/drawing/2014/main" id="{4ACD0A75-A46B-3A5C-3268-16B2709006A8}"/>
              </a:ext>
            </a:extLst>
          </p:cNvPr>
          <p:cNvSpPr txBox="1"/>
          <p:nvPr/>
        </p:nvSpPr>
        <p:spPr>
          <a:xfrm>
            <a:off x="7981018" y="4019331"/>
            <a:ext cx="1837509" cy="1754326"/>
          </a:xfrm>
          <a:prstGeom prst="rect">
            <a:avLst/>
          </a:prstGeom>
          <a:noFill/>
        </p:spPr>
        <p:txBody>
          <a:bodyPr wrap="square" rtlCol="0">
            <a:spAutoFit/>
          </a:bodyPr>
          <a:lstStyle/>
          <a:p>
            <a:r>
              <a:rPr lang="en-US" u="sng" dirty="0">
                <a:solidFill>
                  <a:schemeClr val="accent1"/>
                </a:solidFill>
              </a:rPr>
              <a:t>Column 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Please note the Name of the reference lab(s) utilized</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endParaRPr lang="en-US" dirty="0"/>
          </a:p>
          <a:p>
            <a:endParaRPr lang="en-US" dirty="0"/>
          </a:p>
        </p:txBody>
      </p:sp>
      <p:sp>
        <p:nvSpPr>
          <p:cNvPr id="3" name="TextBox 2">
            <a:extLst>
              <a:ext uri="{FF2B5EF4-FFF2-40B4-BE49-F238E27FC236}">
                <a16:creationId xmlns:a16="http://schemas.microsoft.com/office/drawing/2014/main" id="{29436706-4ADD-47D2-8484-F9DE21DA5C43}"/>
              </a:ext>
            </a:extLst>
          </p:cNvPr>
          <p:cNvSpPr txBox="1"/>
          <p:nvPr/>
        </p:nvSpPr>
        <p:spPr>
          <a:xfrm>
            <a:off x="9936480" y="4034409"/>
            <a:ext cx="1393372" cy="1846659"/>
          </a:xfrm>
          <a:prstGeom prst="rect">
            <a:avLst/>
          </a:prstGeom>
          <a:noFill/>
        </p:spPr>
        <p:txBody>
          <a:bodyPr wrap="square" rtlCol="0">
            <a:spAutoFit/>
          </a:bodyPr>
          <a:lstStyle/>
          <a:p>
            <a:r>
              <a:rPr lang="en-US" u="sng">
                <a:solidFill>
                  <a:schemeClr val="accent5">
                    <a:lumMod val="50000"/>
                  </a:schemeClr>
                </a:solidFill>
              </a:rPr>
              <a:t>Column L</a:t>
            </a:r>
            <a:endParaRPr lang="en-US" u="sng" dirty="0">
              <a:solidFill>
                <a:schemeClr val="accent5">
                  <a:lumMod val="50000"/>
                </a:schemeClr>
              </a:solidFill>
            </a:endParaRPr>
          </a:p>
          <a:p>
            <a:pPr marL="171450" indent="-171450">
              <a:buFont typeface="Arial" panose="020B0604020202020204" pitchFamily="34" charset="0"/>
              <a:buChar char="•"/>
            </a:pPr>
            <a:r>
              <a:rPr lang="en-US" sz="1200" dirty="0"/>
              <a:t>Please indicate if any POC testing is performed for a notifiable condition, even as a backup option</a:t>
            </a:r>
          </a:p>
        </p:txBody>
      </p:sp>
      <p:pic>
        <p:nvPicPr>
          <p:cNvPr id="11" name="Picture 10">
            <a:extLst>
              <a:ext uri="{FF2B5EF4-FFF2-40B4-BE49-F238E27FC236}">
                <a16:creationId xmlns:a16="http://schemas.microsoft.com/office/drawing/2014/main" id="{6C6D8498-9881-3408-862F-A273CC5E187B}"/>
              </a:ext>
            </a:extLst>
          </p:cNvPr>
          <p:cNvPicPr>
            <a:picLocks noChangeAspect="1"/>
          </p:cNvPicPr>
          <p:nvPr/>
        </p:nvPicPr>
        <p:blipFill>
          <a:blip r:embed="rId3"/>
          <a:stretch>
            <a:fillRect/>
          </a:stretch>
        </p:blipFill>
        <p:spPr>
          <a:xfrm>
            <a:off x="69668" y="1384049"/>
            <a:ext cx="12052663" cy="2632942"/>
          </a:xfrm>
          <a:prstGeom prst="rect">
            <a:avLst/>
          </a:prstGeom>
        </p:spPr>
      </p:pic>
    </p:spTree>
    <p:extLst>
      <p:ext uri="{BB962C8B-B14F-4D97-AF65-F5344CB8AC3E}">
        <p14:creationId xmlns:p14="http://schemas.microsoft.com/office/powerpoint/2010/main" val="1186169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AC447A65-BC17-DD18-153A-654C43BCDD23}"/>
              </a:ext>
            </a:extLst>
          </p:cNvPr>
          <p:cNvSpPr>
            <a:spLocks noGrp="1"/>
          </p:cNvSpPr>
          <p:nvPr>
            <p:ph type="body" sz="quarter" idx="22"/>
          </p:nvPr>
        </p:nvSpPr>
        <p:spPr>
          <a:xfrm>
            <a:off x="461554" y="1606083"/>
            <a:ext cx="11216639" cy="4662833"/>
          </a:xfrm>
        </p:spPr>
        <p:txBody>
          <a:bodyPr numCol="2"/>
          <a:lstStyle/>
          <a:p>
            <a:pPr indent="457200" algn="l"/>
            <a:r>
              <a:rPr lang="en-US" sz="1400" b="0" i="0" dirty="0">
                <a:solidFill>
                  <a:srgbClr val="000000"/>
                </a:solidFill>
                <a:effectLst/>
                <a:latin typeface="Open Sans" panose="020B0606030504020204" pitchFamily="34" charset="0"/>
              </a:rPr>
              <a:t>(a) Patient's first and last name </a:t>
            </a:r>
          </a:p>
          <a:p>
            <a:pPr indent="457200" algn="l"/>
            <a:r>
              <a:rPr lang="en-US" sz="1400" b="0" i="0" dirty="0">
                <a:solidFill>
                  <a:srgbClr val="000000"/>
                </a:solidFill>
                <a:effectLst/>
                <a:latin typeface="Open Sans" panose="020B0606030504020204" pitchFamily="34" charset="0"/>
              </a:rPr>
              <a:t>(b) Patient's physical address including zip code </a:t>
            </a:r>
          </a:p>
          <a:p>
            <a:pPr indent="457200" algn="l"/>
            <a:r>
              <a:rPr lang="en-US" sz="1400" b="0" i="0" dirty="0">
                <a:solidFill>
                  <a:srgbClr val="000000"/>
                </a:solidFill>
                <a:effectLst/>
                <a:latin typeface="Open Sans" panose="020B0606030504020204" pitchFamily="34" charset="0"/>
              </a:rPr>
              <a:t>(c) Patient's date of birth </a:t>
            </a:r>
          </a:p>
          <a:p>
            <a:pPr indent="457200" algn="l"/>
            <a:r>
              <a:rPr lang="en-US" sz="1400" b="0" i="0" dirty="0">
                <a:solidFill>
                  <a:srgbClr val="000000"/>
                </a:solidFill>
                <a:effectLst/>
                <a:latin typeface="Open Sans" panose="020B0606030504020204" pitchFamily="34" charset="0"/>
              </a:rPr>
              <a:t>(d) Patient's sex </a:t>
            </a:r>
          </a:p>
          <a:p>
            <a:pPr indent="457200" algn="l"/>
            <a:r>
              <a:rPr lang="en-US" sz="1400" b="0" i="0" dirty="0">
                <a:solidFill>
                  <a:srgbClr val="000000"/>
                </a:solidFill>
                <a:effectLst/>
                <a:latin typeface="Open Sans" panose="020B0606030504020204" pitchFamily="34" charset="0"/>
              </a:rPr>
              <a:t>(e) Patient's ethnicity, as required in WAC </a:t>
            </a:r>
            <a:r>
              <a:rPr lang="en-US" sz="1400" b="1" i="0" u="none" strike="noStrike" dirty="0">
                <a:solidFill>
                  <a:srgbClr val="2B674D"/>
                </a:solidFill>
                <a:effectLst/>
                <a:latin typeface="Open Sans" panose="020B0606030504020204" pitchFamily="34" charset="0"/>
                <a:hlinkClick r:id="rId3"/>
              </a:rPr>
              <a:t>246-101-011</a:t>
            </a:r>
            <a:r>
              <a:rPr lang="en-US" sz="1400" b="0" i="0" dirty="0">
                <a:solidFill>
                  <a:srgbClr val="000000"/>
                </a:solidFill>
                <a:effectLst/>
                <a:latin typeface="Open Sans" panose="020B0606030504020204" pitchFamily="34" charset="0"/>
              </a:rPr>
              <a:t>(4) </a:t>
            </a:r>
          </a:p>
          <a:p>
            <a:pPr indent="457200" algn="l"/>
            <a:r>
              <a:rPr lang="en-US" sz="1400" b="0" i="0" dirty="0">
                <a:solidFill>
                  <a:srgbClr val="000000"/>
                </a:solidFill>
                <a:effectLst/>
                <a:latin typeface="Open Sans" panose="020B0606030504020204" pitchFamily="34" charset="0"/>
              </a:rPr>
              <a:t>(f) Patient's race, as required in WAC </a:t>
            </a:r>
            <a:r>
              <a:rPr lang="en-US" sz="1400" b="1" i="0" u="none" strike="noStrike" dirty="0">
                <a:solidFill>
                  <a:srgbClr val="2B674D"/>
                </a:solidFill>
                <a:effectLst/>
                <a:latin typeface="Open Sans" panose="020B0606030504020204" pitchFamily="34" charset="0"/>
                <a:hlinkClick r:id="rId3"/>
              </a:rPr>
              <a:t>246-101-011</a:t>
            </a:r>
            <a:r>
              <a:rPr lang="en-US" sz="1400" b="0" i="0" dirty="0">
                <a:solidFill>
                  <a:srgbClr val="000000"/>
                </a:solidFill>
                <a:effectLst/>
                <a:latin typeface="Open Sans" panose="020B0606030504020204" pitchFamily="34" charset="0"/>
              </a:rPr>
              <a:t>(5) </a:t>
            </a:r>
          </a:p>
          <a:p>
            <a:pPr indent="457200" algn="l"/>
            <a:r>
              <a:rPr lang="en-US" sz="1400" b="0" i="0" dirty="0">
                <a:solidFill>
                  <a:srgbClr val="000000"/>
                </a:solidFill>
                <a:effectLst/>
                <a:latin typeface="Open Sans" panose="020B0606030504020204" pitchFamily="34" charset="0"/>
              </a:rPr>
              <a:t>(g) Patient's preferred language, as required in WAC </a:t>
            </a:r>
            <a:r>
              <a:rPr lang="en-US" sz="1400" b="1" i="0" u="none" strike="noStrike" dirty="0">
                <a:solidFill>
                  <a:srgbClr val="2B674D"/>
                </a:solidFill>
                <a:effectLst/>
                <a:latin typeface="Open Sans" panose="020B0606030504020204" pitchFamily="34" charset="0"/>
                <a:hlinkClick r:id="rId3"/>
              </a:rPr>
              <a:t>246-101-011</a:t>
            </a:r>
            <a:r>
              <a:rPr lang="en-US" sz="1400" b="0" i="0" dirty="0">
                <a:solidFill>
                  <a:srgbClr val="000000"/>
                </a:solidFill>
                <a:effectLst/>
                <a:latin typeface="Open Sans" panose="020B0606030504020204" pitchFamily="34" charset="0"/>
              </a:rPr>
              <a:t>(6) </a:t>
            </a:r>
          </a:p>
          <a:p>
            <a:pPr indent="457200" algn="l"/>
            <a:r>
              <a:rPr lang="en-US" sz="1400" b="0" i="0" dirty="0">
                <a:solidFill>
                  <a:srgbClr val="000000"/>
                </a:solidFill>
                <a:effectLst/>
                <a:latin typeface="Open Sans" panose="020B0606030504020204" pitchFamily="34" charset="0"/>
              </a:rPr>
              <a:t>(h) For hepatitis B virus, pregnancy status (pregnant, not pregnant, or unknown) of patients twelve to fifty years of age </a:t>
            </a:r>
          </a:p>
          <a:p>
            <a:pPr indent="457200" algn="l"/>
            <a:r>
              <a:rPr lang="en-US" sz="1400" b="0" i="0" dirty="0">
                <a:solidFill>
                  <a:srgbClr val="000000"/>
                </a:solidFill>
                <a:effectLst/>
                <a:latin typeface="Open Sans" panose="020B0606030504020204" pitchFamily="34" charset="0"/>
              </a:rPr>
              <a:t>(i) Patient's best contact telephone number  </a:t>
            </a:r>
          </a:p>
          <a:p>
            <a:pPr indent="457200" algn="l"/>
            <a:r>
              <a:rPr lang="en-US" sz="1400" b="0" i="0" dirty="0">
                <a:solidFill>
                  <a:srgbClr val="000000"/>
                </a:solidFill>
                <a:effectLst/>
                <a:latin typeface="Open Sans" panose="020B0606030504020204" pitchFamily="34" charset="0"/>
              </a:rPr>
              <a:t>(j) For blood lead level, Medicaid status of patients less than seventy-two months of age </a:t>
            </a:r>
          </a:p>
          <a:p>
            <a:pPr indent="457200" algn="l"/>
            <a:r>
              <a:rPr lang="en-US" sz="1400" b="0" i="0" dirty="0">
                <a:solidFill>
                  <a:srgbClr val="000000"/>
                </a:solidFill>
                <a:effectLst/>
                <a:latin typeface="Open Sans" panose="020B0606030504020204" pitchFamily="34" charset="0"/>
              </a:rPr>
              <a:t>(k) Requesting health care provider's name </a:t>
            </a:r>
          </a:p>
          <a:p>
            <a:pPr indent="457200" algn="l"/>
            <a:r>
              <a:rPr lang="en-US" sz="1400" b="0" i="0" dirty="0">
                <a:solidFill>
                  <a:srgbClr val="000000"/>
                </a:solidFill>
                <a:effectLst/>
                <a:latin typeface="Open Sans" panose="020B0606030504020204" pitchFamily="34" charset="0"/>
              </a:rPr>
              <a:t>(l) Requesting health care provider's phone number </a:t>
            </a:r>
          </a:p>
          <a:p>
            <a:pPr indent="457200" algn="l"/>
            <a:r>
              <a:rPr lang="en-US" sz="1400" b="0" i="0" dirty="0">
                <a:solidFill>
                  <a:srgbClr val="000000"/>
                </a:solidFill>
                <a:effectLst/>
                <a:latin typeface="Open Sans" panose="020B0606030504020204" pitchFamily="34" charset="0"/>
              </a:rPr>
              <a:t>(m) Address where patient received care </a:t>
            </a:r>
          </a:p>
          <a:p>
            <a:pPr indent="457200" algn="l"/>
            <a:r>
              <a:rPr lang="en-US" sz="1400" b="0" i="0" dirty="0">
                <a:solidFill>
                  <a:srgbClr val="000000"/>
                </a:solidFill>
                <a:effectLst/>
                <a:latin typeface="Open Sans" panose="020B0606030504020204" pitchFamily="34" charset="0"/>
              </a:rPr>
              <a:t>(n) Name of submitting laboratory </a:t>
            </a:r>
          </a:p>
          <a:p>
            <a:pPr indent="457200" algn="l"/>
            <a:r>
              <a:rPr lang="en-US" sz="1400" b="0" i="0" dirty="0">
                <a:solidFill>
                  <a:srgbClr val="000000"/>
                </a:solidFill>
                <a:effectLst/>
                <a:latin typeface="Open Sans" panose="020B0606030504020204" pitchFamily="34" charset="0"/>
              </a:rPr>
              <a:t>(o) Telephone number of submitting laboratory </a:t>
            </a:r>
          </a:p>
          <a:p>
            <a:pPr indent="457200" algn="l"/>
            <a:r>
              <a:rPr lang="en-US" sz="1400" b="0" i="0" dirty="0">
                <a:solidFill>
                  <a:srgbClr val="000000"/>
                </a:solidFill>
                <a:effectLst/>
                <a:latin typeface="Open Sans" panose="020B0606030504020204" pitchFamily="34" charset="0"/>
              </a:rPr>
              <a:t>(p) Specimen type </a:t>
            </a:r>
          </a:p>
          <a:p>
            <a:pPr indent="457200" algn="l"/>
            <a:r>
              <a:rPr lang="en-US" sz="1400" b="0" i="0" dirty="0">
                <a:solidFill>
                  <a:srgbClr val="000000"/>
                </a:solidFill>
                <a:effectLst/>
                <a:latin typeface="Open Sans" panose="020B0606030504020204" pitchFamily="34" charset="0"/>
              </a:rPr>
              <a:t>(q) Specimen collection date </a:t>
            </a:r>
          </a:p>
          <a:p>
            <a:pPr indent="457200" algn="l"/>
            <a:r>
              <a:rPr lang="en-US" sz="1400" b="0" i="0" dirty="0">
                <a:solidFill>
                  <a:srgbClr val="000000"/>
                </a:solidFill>
                <a:effectLst/>
                <a:latin typeface="Open Sans" panose="020B0606030504020204" pitchFamily="34" charset="0"/>
              </a:rPr>
              <a:t>(r) Date laboratory received specimen </a:t>
            </a:r>
          </a:p>
          <a:p>
            <a:pPr indent="457200" algn="l"/>
            <a:r>
              <a:rPr lang="en-US" sz="1400" b="0" i="0" dirty="0">
                <a:solidFill>
                  <a:srgbClr val="000000"/>
                </a:solidFill>
                <a:effectLst/>
                <a:latin typeface="Open Sans" panose="020B0606030504020204" pitchFamily="34" charset="0"/>
              </a:rPr>
              <a:t>(s) Test method used  and</a:t>
            </a:r>
          </a:p>
          <a:p>
            <a:pPr indent="457200" algn="l"/>
            <a:r>
              <a:rPr lang="en-US" sz="1400" b="0" i="0" dirty="0">
                <a:solidFill>
                  <a:srgbClr val="000000"/>
                </a:solidFill>
                <a:effectLst/>
                <a:latin typeface="Open Sans" panose="020B0606030504020204" pitchFamily="34" charset="0"/>
              </a:rPr>
              <a:t>(t) Test result.</a:t>
            </a:r>
          </a:p>
          <a:p>
            <a:pPr marL="514350" indent="-514350">
              <a:buAutoNum type="romanLcParenBoth"/>
            </a:pPr>
            <a:endParaRPr lang="en-US" sz="1400" b="0" i="0" dirty="0">
              <a:solidFill>
                <a:srgbClr val="000000"/>
              </a:solidFill>
              <a:effectLst/>
              <a:latin typeface="Open Sans" panose="020B0606030504020204" pitchFamily="34" charset="0"/>
            </a:endParaRPr>
          </a:p>
          <a:p>
            <a:endParaRPr lang="en-US" sz="1400" dirty="0"/>
          </a:p>
        </p:txBody>
      </p:sp>
      <p:sp>
        <p:nvSpPr>
          <p:cNvPr id="11" name="Title 10">
            <a:extLst>
              <a:ext uri="{FF2B5EF4-FFF2-40B4-BE49-F238E27FC236}">
                <a16:creationId xmlns:a16="http://schemas.microsoft.com/office/drawing/2014/main" id="{64176292-D4B0-3B28-6216-DD6BE8916A80}"/>
              </a:ext>
            </a:extLst>
          </p:cNvPr>
          <p:cNvSpPr>
            <a:spLocks noGrp="1"/>
          </p:cNvSpPr>
          <p:nvPr>
            <p:ph type="title"/>
          </p:nvPr>
        </p:nvSpPr>
        <p:spPr/>
        <p:txBody>
          <a:bodyPr>
            <a:normAutofit fontScale="90000"/>
          </a:bodyPr>
          <a:lstStyle/>
          <a:p>
            <a:r>
              <a:rPr lang="en-US" sz="3200" dirty="0"/>
              <a:t>Content of laboratory reports</a:t>
            </a:r>
            <a:endParaRPr lang="en-US" dirty="0"/>
          </a:p>
        </p:txBody>
      </p:sp>
    </p:spTree>
    <p:extLst>
      <p:ext uri="{BB962C8B-B14F-4D97-AF65-F5344CB8AC3E}">
        <p14:creationId xmlns:p14="http://schemas.microsoft.com/office/powerpoint/2010/main" val="162241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07FB23-1A8D-42D1-9423-CE5066FC14B3}"/>
              </a:ext>
            </a:extLst>
          </p:cNvPr>
          <p:cNvSpPr>
            <a:spLocks noGrp="1"/>
          </p:cNvSpPr>
          <p:nvPr>
            <p:ph type="body" sz="quarter" idx="22"/>
          </p:nvPr>
        </p:nvSpPr>
        <p:spPr/>
        <p:txBody>
          <a:bodyPr/>
          <a:lstStyle/>
          <a:p>
            <a:r>
              <a:rPr lang="en-US" dirty="0"/>
              <a:t> </a:t>
            </a:r>
          </a:p>
          <a:p>
            <a:pPr marL="342900" indent="-342900">
              <a:buFont typeface="Arial" panose="020B0604020202020204" pitchFamily="34" charset="0"/>
              <a:buChar char="•"/>
            </a:pPr>
            <a:endParaRPr lang="en-US" dirty="0"/>
          </a:p>
          <a:p>
            <a:r>
              <a:rPr lang="en-US" dirty="0"/>
              <a:t> </a:t>
            </a:r>
            <a:r>
              <a:rPr lang="en-US" u="sng" dirty="0">
                <a:latin typeface="Century Gothic" panose="020B0502020202020204" pitchFamily="34" charset="0"/>
              </a:rPr>
              <a:t>SME Objectives</a:t>
            </a:r>
          </a:p>
          <a:p>
            <a:pPr marL="342900" indent="-342900">
              <a:buFont typeface="Arial" panose="020B0604020202020204" pitchFamily="34" charset="0"/>
              <a:buChar char="•"/>
            </a:pPr>
            <a:r>
              <a:rPr lang="en-US" dirty="0">
                <a:latin typeface="Century Gothic" panose="020B0502020202020204" pitchFamily="34" charset="0"/>
              </a:rPr>
              <a:t>SMEs will validate the ELR content and volume for all onboarding laboratories</a:t>
            </a:r>
          </a:p>
          <a:p>
            <a:pPr marL="342900" indent="-342900">
              <a:buFont typeface="Arial" panose="020B0604020202020204" pitchFamily="34" charset="0"/>
              <a:buChar char="•"/>
            </a:pPr>
            <a:endParaRPr lang="en-US" dirty="0">
              <a:latin typeface="Century Gothic" panose="020B0502020202020204" pitchFamily="34" charset="0"/>
            </a:endParaRPr>
          </a:p>
          <a:p>
            <a:pPr marL="342900" indent="-342900">
              <a:buFont typeface="Arial" panose="020B0604020202020204" pitchFamily="34" charset="0"/>
              <a:buChar char="•"/>
            </a:pPr>
            <a:r>
              <a:rPr lang="en-US" dirty="0">
                <a:latin typeface="Century Gothic" panose="020B0502020202020204" pitchFamily="34" charset="0"/>
              </a:rPr>
              <a:t>SMEs will review production-level ELR data for any missing, incomplete, incorrect or nonsensical data in their respective test system</a:t>
            </a:r>
          </a:p>
          <a:p>
            <a:pPr marL="342900" indent="-342900">
              <a:buFont typeface="Arial" panose="020B0604020202020204" pitchFamily="34" charset="0"/>
              <a:buChar char="•"/>
            </a:pPr>
            <a:endParaRPr lang="en-US" dirty="0">
              <a:latin typeface="Century Gothic" panose="020B0502020202020204" pitchFamily="34" charset="0"/>
            </a:endParaRPr>
          </a:p>
        </p:txBody>
      </p:sp>
      <p:sp>
        <p:nvSpPr>
          <p:cNvPr id="3" name="Title 2">
            <a:extLst>
              <a:ext uri="{FF2B5EF4-FFF2-40B4-BE49-F238E27FC236}">
                <a16:creationId xmlns:a16="http://schemas.microsoft.com/office/drawing/2014/main" id="{FB0FD508-5276-4B8B-A06A-AD9A2AF16678}"/>
              </a:ext>
            </a:extLst>
          </p:cNvPr>
          <p:cNvSpPr>
            <a:spLocks noGrp="1"/>
          </p:cNvSpPr>
          <p:nvPr>
            <p:ph type="title"/>
          </p:nvPr>
        </p:nvSpPr>
        <p:spPr/>
        <p:txBody>
          <a:bodyPr>
            <a:normAutofit fontScale="90000"/>
          </a:bodyPr>
          <a:lstStyle/>
          <a:p>
            <a:r>
              <a:rPr lang="en-US" dirty="0"/>
              <a:t>SME Validation</a:t>
            </a:r>
          </a:p>
        </p:txBody>
      </p:sp>
      <p:graphicFrame>
        <p:nvGraphicFramePr>
          <p:cNvPr id="4" name="Diagram 3">
            <a:extLst>
              <a:ext uri="{FF2B5EF4-FFF2-40B4-BE49-F238E27FC236}">
                <a16:creationId xmlns:a16="http://schemas.microsoft.com/office/drawing/2014/main" id="{CD61C66F-8383-4830-A6A6-0F977F5DA442}"/>
              </a:ext>
            </a:extLst>
          </p:cNvPr>
          <p:cNvGraphicFramePr/>
          <p:nvPr>
            <p:extLst>
              <p:ext uri="{D42A27DB-BD31-4B8C-83A1-F6EECF244321}">
                <p14:modId xmlns:p14="http://schemas.microsoft.com/office/powerpoint/2010/main" val="435741248"/>
              </p:ext>
            </p:extLst>
          </p:nvPr>
        </p:nvGraphicFramePr>
        <p:xfrm>
          <a:off x="494852" y="1376979"/>
          <a:ext cx="11080375" cy="1247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3467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2D9435-E4D3-4D8C-A065-E2E0FABDE91A}"/>
              </a:ext>
            </a:extLst>
          </p:cNvPr>
          <p:cNvSpPr>
            <a:spLocks noGrp="1"/>
          </p:cNvSpPr>
          <p:nvPr>
            <p:ph type="body" sz="quarter" idx="22"/>
          </p:nvPr>
        </p:nvSpPr>
        <p:spPr/>
        <p:txBody>
          <a:bodyPr/>
          <a:lstStyle/>
          <a:p>
            <a:endParaRPr lang="en-US" dirty="0"/>
          </a:p>
          <a:p>
            <a:endParaRPr lang="en-US" dirty="0"/>
          </a:p>
          <a:p>
            <a:endParaRPr lang="en-US" dirty="0"/>
          </a:p>
          <a:p>
            <a:pPr marL="342900" indent="-342900">
              <a:buFont typeface="Arial" panose="020B0604020202020204" pitchFamily="34" charset="0"/>
              <a:buChar char="•"/>
            </a:pPr>
            <a:r>
              <a:rPr lang="en-US" sz="2800" dirty="0"/>
              <a:t>Validation complete and ready for Production</a:t>
            </a:r>
          </a:p>
          <a:p>
            <a:pPr lvl="1"/>
            <a:endParaRPr lang="en-US" sz="2400" dirty="0"/>
          </a:p>
          <a:p>
            <a:pPr lvl="1"/>
            <a:r>
              <a:rPr lang="en-US" sz="2400" dirty="0"/>
              <a:t>DOH parallel reporting for 2 weeks – both paper and electronic</a:t>
            </a:r>
          </a:p>
          <a:p>
            <a:pPr lvl="1"/>
            <a:endParaRPr lang="en-US" sz="2400" dirty="0"/>
          </a:p>
          <a:p>
            <a:pPr lvl="1"/>
            <a:r>
              <a:rPr lang="en-US" sz="2400" dirty="0"/>
              <a:t>If no discrepancies, we notify the lab they will be moved to Production Support</a:t>
            </a:r>
          </a:p>
        </p:txBody>
      </p:sp>
      <p:sp>
        <p:nvSpPr>
          <p:cNvPr id="3" name="Title 2">
            <a:extLst>
              <a:ext uri="{FF2B5EF4-FFF2-40B4-BE49-F238E27FC236}">
                <a16:creationId xmlns:a16="http://schemas.microsoft.com/office/drawing/2014/main" id="{AE84307D-462B-4F4C-B441-2BDA9149A252}"/>
              </a:ext>
            </a:extLst>
          </p:cNvPr>
          <p:cNvSpPr>
            <a:spLocks noGrp="1"/>
          </p:cNvSpPr>
          <p:nvPr>
            <p:ph type="title"/>
          </p:nvPr>
        </p:nvSpPr>
        <p:spPr/>
        <p:txBody>
          <a:bodyPr>
            <a:normAutofit fontScale="90000"/>
          </a:bodyPr>
          <a:lstStyle/>
          <a:p>
            <a:r>
              <a:rPr lang="en-US" dirty="0"/>
              <a:t>Parallel Production</a:t>
            </a:r>
          </a:p>
        </p:txBody>
      </p:sp>
      <p:pic>
        <p:nvPicPr>
          <p:cNvPr id="13" name="Graphic 12" descr="Stream">
            <a:extLst>
              <a:ext uri="{FF2B5EF4-FFF2-40B4-BE49-F238E27FC236}">
                <a16:creationId xmlns:a16="http://schemas.microsoft.com/office/drawing/2014/main" id="{EBDAA2A9-1E7D-4E3E-A1D7-342855B3B3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6341" y="2830693"/>
            <a:ext cx="914400" cy="914400"/>
          </a:xfrm>
          <a:prstGeom prst="rect">
            <a:avLst/>
          </a:prstGeom>
        </p:spPr>
      </p:pic>
      <p:graphicFrame>
        <p:nvGraphicFramePr>
          <p:cNvPr id="12" name="Diagram 11">
            <a:extLst>
              <a:ext uri="{FF2B5EF4-FFF2-40B4-BE49-F238E27FC236}">
                <a16:creationId xmlns:a16="http://schemas.microsoft.com/office/drawing/2014/main" id="{D392BC14-E753-4A0A-94A0-8844537C752E}"/>
              </a:ext>
            </a:extLst>
          </p:cNvPr>
          <p:cNvGraphicFramePr/>
          <p:nvPr>
            <p:extLst>
              <p:ext uri="{D42A27DB-BD31-4B8C-83A1-F6EECF244321}">
                <p14:modId xmlns:p14="http://schemas.microsoft.com/office/powerpoint/2010/main" val="3836272490"/>
              </p:ext>
            </p:extLst>
          </p:nvPr>
        </p:nvGraphicFramePr>
        <p:xfrm>
          <a:off x="414495" y="1439334"/>
          <a:ext cx="11082088" cy="13913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879208773"/>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2D9435-E4D3-4D8C-A065-E2E0FABDE91A}"/>
              </a:ext>
            </a:extLst>
          </p:cNvPr>
          <p:cNvSpPr>
            <a:spLocks noGrp="1"/>
          </p:cNvSpPr>
          <p:nvPr>
            <p:ph type="body" sz="quarter" idx="22"/>
          </p:nvPr>
        </p:nvSpPr>
        <p:spPr/>
        <p:txBody>
          <a:bodyPr/>
          <a:lstStyle/>
          <a:p>
            <a:endParaRPr lang="en-US" dirty="0"/>
          </a:p>
          <a:p>
            <a:endParaRPr lang="en-US" dirty="0"/>
          </a:p>
          <a:p>
            <a:endParaRPr lang="en-US" dirty="0"/>
          </a:p>
          <a:p>
            <a:pPr marL="342900" indent="-342900">
              <a:buFont typeface="Arial" panose="020B0604020202020204" pitchFamily="34" charset="0"/>
              <a:buChar char="•"/>
            </a:pPr>
            <a:r>
              <a:rPr lang="en-US" sz="2800" dirty="0"/>
              <a:t>Paper off!</a:t>
            </a:r>
          </a:p>
          <a:p>
            <a:pPr lvl="1"/>
            <a:r>
              <a:rPr lang="en-US" sz="2400" dirty="0"/>
              <a:t>No longer manually reporting to LHJ’s</a:t>
            </a:r>
          </a:p>
          <a:p>
            <a:pPr lvl="1"/>
            <a:endParaRPr lang="en-US" sz="2400" dirty="0"/>
          </a:p>
          <a:p>
            <a:pPr lvl="1"/>
            <a:r>
              <a:rPr lang="en-US" sz="2400" dirty="0"/>
              <a:t>Inquiries for missing data are investigated by ELR team</a:t>
            </a:r>
          </a:p>
          <a:p>
            <a:pPr lvl="1"/>
            <a:endParaRPr lang="en-US" sz="2400" dirty="0"/>
          </a:p>
          <a:p>
            <a:pPr lvl="1"/>
            <a:r>
              <a:rPr lang="en-US" sz="2400" dirty="0"/>
              <a:t>R-Shiny program used to track if we’ve not received data from submitters within a certain timeframe</a:t>
            </a:r>
          </a:p>
          <a:p>
            <a:pPr marL="342900" indent="-342900">
              <a:buFont typeface="Arial" panose="020B0604020202020204" pitchFamily="34" charset="0"/>
              <a:buChar char="•"/>
            </a:pPr>
            <a:endParaRPr lang="en-US" dirty="0"/>
          </a:p>
          <a:p>
            <a:endParaRPr lang="en-US" dirty="0"/>
          </a:p>
        </p:txBody>
      </p:sp>
      <p:sp>
        <p:nvSpPr>
          <p:cNvPr id="3" name="Title 2">
            <a:extLst>
              <a:ext uri="{FF2B5EF4-FFF2-40B4-BE49-F238E27FC236}">
                <a16:creationId xmlns:a16="http://schemas.microsoft.com/office/drawing/2014/main" id="{AE84307D-462B-4F4C-B441-2BDA9149A252}"/>
              </a:ext>
            </a:extLst>
          </p:cNvPr>
          <p:cNvSpPr>
            <a:spLocks noGrp="1"/>
          </p:cNvSpPr>
          <p:nvPr>
            <p:ph type="title"/>
          </p:nvPr>
        </p:nvSpPr>
        <p:spPr/>
        <p:txBody>
          <a:bodyPr>
            <a:normAutofit fontScale="90000"/>
          </a:bodyPr>
          <a:lstStyle/>
          <a:p>
            <a:r>
              <a:rPr lang="en-US" dirty="0"/>
              <a:t>Production Support</a:t>
            </a:r>
          </a:p>
        </p:txBody>
      </p:sp>
      <p:pic>
        <p:nvPicPr>
          <p:cNvPr id="13" name="Picture 2" descr="Partners Claping Hands - Free people icons">
            <a:extLst>
              <a:ext uri="{FF2B5EF4-FFF2-40B4-BE49-F238E27FC236}">
                <a16:creationId xmlns:a16="http://schemas.microsoft.com/office/drawing/2014/main" id="{60D6900D-F2F4-473C-9890-16BBECA144CF}"/>
              </a:ext>
            </a:extLst>
          </p:cNvPr>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98211" y="2692819"/>
            <a:ext cx="804854" cy="804854"/>
          </a:xfrm>
          <a:prstGeom prst="rect">
            <a:avLst/>
          </a:prstGeom>
        </p:spPr>
        <p:style>
          <a:lnRef idx="3">
            <a:schemeClr val="lt1"/>
          </a:lnRef>
          <a:fillRef idx="1">
            <a:schemeClr val="accent1"/>
          </a:fillRef>
          <a:effectRef idx="1">
            <a:schemeClr val="accent1"/>
          </a:effectRef>
          <a:fontRef idx="minor">
            <a:schemeClr val="lt1"/>
          </a:fontRef>
        </p:style>
      </p:pic>
      <p:graphicFrame>
        <p:nvGraphicFramePr>
          <p:cNvPr id="11" name="Diagram 10">
            <a:extLst>
              <a:ext uri="{FF2B5EF4-FFF2-40B4-BE49-F238E27FC236}">
                <a16:creationId xmlns:a16="http://schemas.microsoft.com/office/drawing/2014/main" id="{78686D5E-1B2F-4239-8341-0E2892FFCC04}"/>
              </a:ext>
            </a:extLst>
          </p:cNvPr>
          <p:cNvGraphicFramePr/>
          <p:nvPr>
            <p:extLst>
              <p:ext uri="{D42A27DB-BD31-4B8C-83A1-F6EECF244321}">
                <p14:modId xmlns:p14="http://schemas.microsoft.com/office/powerpoint/2010/main" val="550069827"/>
              </p:ext>
            </p:extLst>
          </p:nvPr>
        </p:nvGraphicFramePr>
        <p:xfrm>
          <a:off x="414495" y="1439333"/>
          <a:ext cx="11082088" cy="10920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98" name="Picture 2" descr="Image result for no more paper forms">
            <a:extLst>
              <a:ext uri="{FF2B5EF4-FFF2-40B4-BE49-F238E27FC236}">
                <a16:creationId xmlns:a16="http://schemas.microsoft.com/office/drawing/2014/main" id="{7DE7EB9C-5C04-85F3-9159-7CEB6EA2E5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27882" y="2368935"/>
            <a:ext cx="1846816" cy="1895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342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2" y="3700914"/>
            <a:ext cx="12221524" cy="467387"/>
          </a:xfrm>
        </p:spPr>
        <p:txBody>
          <a:bodyPr>
            <a:noAutofit/>
          </a:bodyPr>
          <a:lstStyle/>
          <a:p>
            <a:r>
              <a:rPr lang="en-US" dirty="0"/>
              <a:t>Questions?</a:t>
            </a:r>
          </a:p>
        </p:txBody>
      </p:sp>
      <p:pic>
        <p:nvPicPr>
          <p:cNvPr id="4" name="Graphic 3" descr="Questions">
            <a:extLst>
              <a:ext uri="{FF2B5EF4-FFF2-40B4-BE49-F238E27FC236}">
                <a16:creationId xmlns:a16="http://schemas.microsoft.com/office/drawing/2014/main" id="{720BFA2A-9251-4F4C-B5F9-6E5CD50FBE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69732" y="1376464"/>
            <a:ext cx="2052536" cy="2052536"/>
          </a:xfrm>
          <a:prstGeom prst="rect">
            <a:avLst/>
          </a:prstGeom>
        </p:spPr>
      </p:pic>
    </p:spTree>
    <p:extLst>
      <p:ext uri="{BB962C8B-B14F-4D97-AF65-F5344CB8AC3E}">
        <p14:creationId xmlns:p14="http://schemas.microsoft.com/office/powerpoint/2010/main" val="1381118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716800"/>
      </p:ext>
    </p:extLst>
  </p:cSld>
  <p:clrMapOvr>
    <a:masterClrMapping/>
  </p:clrMapOvr>
</p:sld>
</file>

<file path=ppt/theme/theme1.xml><?xml version="1.0" encoding="utf-8"?>
<a:theme xmlns:a="http://schemas.openxmlformats.org/drawingml/2006/main" name="DOH PPT All Template Layouts Display - wide screen">
  <a:themeElements>
    <a:clrScheme name="DOH PPT Template">
      <a:dk1>
        <a:srgbClr val="000000"/>
      </a:dk1>
      <a:lt1>
        <a:srgbClr val="FFFFFF"/>
      </a:lt1>
      <a:dk2>
        <a:srgbClr val="3F3F3F"/>
      </a:dk2>
      <a:lt2>
        <a:srgbClr val="FFFFFF"/>
      </a:lt2>
      <a:accent1>
        <a:srgbClr val="349D96"/>
      </a:accent1>
      <a:accent2>
        <a:srgbClr val="F3D170"/>
      </a:accent2>
      <a:accent3>
        <a:srgbClr val="E8E8E8"/>
      </a:accent3>
      <a:accent4>
        <a:srgbClr val="999999"/>
      </a:accent4>
      <a:accent5>
        <a:srgbClr val="9BDAD9"/>
      </a:accent5>
      <a:accent6>
        <a:srgbClr val="3F3F3F"/>
      </a:accent6>
      <a:hlink>
        <a:srgbClr val="349D96"/>
      </a:hlink>
      <a:folHlink>
        <a:srgbClr val="9BDAD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H PPT Template2.potx" id="{5898FDF5-3F3F-469B-A93D-9CD3D81F0B87}" vid="{6A118528-C9F9-4441-8AC6-EB840EA39D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fc8ba496-191c-4efa-995b-2397535f04d5">
      <Value>Resources</Value>
    </Category>
    <Topic xmlns="fc8ba496-191c-4efa-995b-2397535f04d5">
      <Value>PowerPoint</Value>
    </Topic>
    <_dlc_DocId xmlns="705272f9-4722-48fb-941c-405cda110530">7A4W3MJ5XWKC-2090435860-57</_dlc_DocId>
    <_dlc_DocIdUrl xmlns="705272f9-4722-48fb-941c-405cda110530">
      <Url>https://doh.sp.wa.gov/sites/OS/pr/cpa/_layouts/15/DocIdRedir.aspx?ID=7A4W3MJ5XWKC-2090435860-57</Url>
      <Description>7A4W3MJ5XWKC-2090435860-57</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79BC0E1661DB1D42B04F1C7F5931BB11" ma:contentTypeVersion="2" ma:contentTypeDescription="Create a new document." ma:contentTypeScope="" ma:versionID="692d5031129c76f3a9023e2c66c644f2">
  <xsd:schema xmlns:xsd="http://www.w3.org/2001/XMLSchema" xmlns:xs="http://www.w3.org/2001/XMLSchema" xmlns:p="http://schemas.microsoft.com/office/2006/metadata/properties" xmlns:ns2="705272f9-4722-48fb-941c-405cda110530" xmlns:ns3="fc8ba496-191c-4efa-995b-2397535f04d5" targetNamespace="http://schemas.microsoft.com/office/2006/metadata/properties" ma:root="true" ma:fieldsID="52e7cbb07a1486ed9b226ddd70231459" ns2:_="" ns3:_="">
    <xsd:import namespace="705272f9-4722-48fb-941c-405cda110530"/>
    <xsd:import namespace="fc8ba496-191c-4efa-995b-2397535f04d5"/>
    <xsd:element name="properties">
      <xsd:complexType>
        <xsd:sequence>
          <xsd:element name="documentManagement">
            <xsd:complexType>
              <xsd:all>
                <xsd:element ref="ns2:_dlc_DocId" minOccurs="0"/>
                <xsd:element ref="ns2:_dlc_DocIdUrl" minOccurs="0"/>
                <xsd:element ref="ns2:_dlc_DocIdPersistId" minOccurs="0"/>
                <xsd:element ref="ns3:Category" minOccurs="0"/>
                <xsd:element ref="ns3: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272f9-4722-48fb-941c-405cda11053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8ba496-191c-4efa-995b-2397535f04d5" elementFormDefault="qualified">
    <xsd:import namespace="http://schemas.microsoft.com/office/2006/documentManagement/types"/>
    <xsd:import namespace="http://schemas.microsoft.com/office/infopath/2007/PartnerControls"/>
    <xsd:element name="Category" ma:index="11" nillable="true" ma:displayName="Category" ma:internalName="Category">
      <xsd:complexType>
        <xsd:complexContent>
          <xsd:extension base="dms:MultiChoice">
            <xsd:sequence>
              <xsd:element name="Value" maxOccurs="unbounded" minOccurs="0" nillable="true">
                <xsd:simpleType>
                  <xsd:restriction base="dms:Choice">
                    <xsd:enumeration value="Resources"/>
                    <xsd:enumeration value="News Release Process"/>
                  </xsd:restriction>
                </xsd:simpleType>
              </xsd:element>
            </xsd:sequence>
          </xsd:extension>
        </xsd:complexContent>
      </xsd:complexType>
    </xsd:element>
    <xsd:element name="Topic" ma:index="12" nillable="true" ma:displayName="Focus Area" ma:internalName="Topic">
      <xsd:complexType>
        <xsd:complexContent>
          <xsd:extension base="dms:MultiChoice">
            <xsd:sequence>
              <xsd:element name="Value" maxOccurs="unbounded" minOccurs="0" nillable="true">
                <xsd:simpleType>
                  <xsd:restriction base="dms:Choice">
                    <xsd:enumeration value="Collaboration"/>
                    <xsd:enumeration value="Crisis/Risk Communication"/>
                    <xsd:enumeration value="General"/>
                    <xsd:enumeration value="Reports"/>
                    <xsd:enumeration value="Media Relations"/>
                    <xsd:enumeration value="Media Relations Articles"/>
                    <xsd:enumeration value="PowerPoint"/>
                    <xsd:enumeration value="Social Media"/>
                    <xsd:enumeration value="Video"/>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CB941-C581-444C-8E3C-E94646AACC21}">
  <ds:schemaRefs>
    <ds:schemaRef ds:uri="http://purl.org/dc/elements/1.1/"/>
    <ds:schemaRef ds:uri="http://schemas.microsoft.com/office/2006/metadata/properties"/>
    <ds:schemaRef ds:uri="705272f9-4722-48fb-941c-405cda11053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c8ba496-191c-4efa-995b-2397535f04d5"/>
    <ds:schemaRef ds:uri="http://www.w3.org/XML/1998/namespace"/>
    <ds:schemaRef ds:uri="http://purl.org/dc/dcmitype/"/>
  </ds:schemaRefs>
</ds:datastoreItem>
</file>

<file path=customXml/itemProps2.xml><?xml version="1.0" encoding="utf-8"?>
<ds:datastoreItem xmlns:ds="http://schemas.openxmlformats.org/officeDocument/2006/customXml" ds:itemID="{B4F5C952-0622-4D38-B3C6-BA66DD130C24}">
  <ds:schemaRefs>
    <ds:schemaRef ds:uri="http://schemas.microsoft.com/sharepoint/events"/>
  </ds:schemaRefs>
</ds:datastoreItem>
</file>

<file path=customXml/itemProps3.xml><?xml version="1.0" encoding="utf-8"?>
<ds:datastoreItem xmlns:ds="http://schemas.openxmlformats.org/officeDocument/2006/customXml" ds:itemID="{B0865247-BFF8-4094-A1E3-953AAF601841}">
  <ds:schemaRefs>
    <ds:schemaRef ds:uri="http://schemas.microsoft.com/sharepoint/v3/contenttype/forms"/>
  </ds:schemaRefs>
</ds:datastoreItem>
</file>

<file path=customXml/itemProps4.xml><?xml version="1.0" encoding="utf-8"?>
<ds:datastoreItem xmlns:ds="http://schemas.openxmlformats.org/officeDocument/2006/customXml" ds:itemID="{44BFAF43-6E03-4D43-8E1E-68CCD6364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272f9-4722-48fb-941c-405cda110530"/>
    <ds:schemaRef ds:uri="fc8ba496-191c-4efa-995b-2397535f0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DOH PPT All Template Layouts Display - wide screen</Template>
  <TotalTime>24654</TotalTime>
  <Words>1850</Words>
  <Application>Microsoft Office PowerPoint</Application>
  <PresentationFormat>Widescreen</PresentationFormat>
  <Paragraphs>205</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Calibri Light</vt:lpstr>
      <vt:lpstr>Century Gothic</vt:lpstr>
      <vt:lpstr>Courier New</vt:lpstr>
      <vt:lpstr>Open Sans</vt:lpstr>
      <vt:lpstr>Wingdings</vt:lpstr>
      <vt:lpstr>DOH PPT All Template Layouts Display - wide screen</vt:lpstr>
      <vt:lpstr>Data Exchange Onboarding </vt:lpstr>
      <vt:lpstr>QA begins with Onboarding</vt:lpstr>
      <vt:lpstr>What is validated?</vt:lpstr>
      <vt:lpstr>Types of Submitters We Onboard</vt:lpstr>
      <vt:lpstr>PowerPoint Presentation</vt:lpstr>
      <vt:lpstr>Connection</vt:lpstr>
      <vt:lpstr>Structural Validation</vt:lpstr>
      <vt:lpstr>PowerPoint Presentation</vt:lpstr>
      <vt:lpstr>Content Validation</vt:lpstr>
      <vt:lpstr>All Conditions Worksheet</vt:lpstr>
      <vt:lpstr>Content of laboratory reports</vt:lpstr>
      <vt:lpstr>SME Validation</vt:lpstr>
      <vt:lpstr>Parallel Production</vt:lpstr>
      <vt:lpstr>Production Support</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Elr Onboarding kick-off</dc:title>
  <dc:creator>Miller, Michelle A (DOH)</dc:creator>
  <cp:lastModifiedBy>Devra Barter</cp:lastModifiedBy>
  <cp:revision>60</cp:revision>
  <dcterms:created xsi:type="dcterms:W3CDTF">2021-10-11T16:24:46Z</dcterms:created>
  <dcterms:modified xsi:type="dcterms:W3CDTF">2023-08-31T21:10:16Z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20fa42-cf58-4c22-8b93-58cf1d3bd1cb_Enabled">
    <vt:lpwstr>true</vt:lpwstr>
  </property>
  <property fmtid="{D5CDD505-2E9C-101B-9397-08002B2CF9AE}" pid="3" name="MSIP_Label_1520fa42-cf58-4c22-8b93-58cf1d3bd1cb_SetDate">
    <vt:lpwstr>2022-10-21T00:05:06Z</vt:lpwstr>
  </property>
  <property fmtid="{D5CDD505-2E9C-101B-9397-08002B2CF9AE}" pid="4" name="MSIP_Label_1520fa42-cf58-4c22-8b93-58cf1d3bd1cb_Method">
    <vt:lpwstr>Standard</vt:lpwstr>
  </property>
  <property fmtid="{D5CDD505-2E9C-101B-9397-08002B2CF9AE}" pid="5" name="MSIP_Label_1520fa42-cf58-4c22-8b93-58cf1d3bd1cb_Name">
    <vt:lpwstr>Public Information</vt:lpwstr>
  </property>
  <property fmtid="{D5CDD505-2E9C-101B-9397-08002B2CF9AE}" pid="6" name="MSIP_Label_1520fa42-cf58-4c22-8b93-58cf1d3bd1cb_SiteId">
    <vt:lpwstr>11d0e217-264e-400a-8ba0-57dcc127d72d</vt:lpwstr>
  </property>
  <property fmtid="{D5CDD505-2E9C-101B-9397-08002B2CF9AE}" pid="7" name="MSIP_Label_1520fa42-cf58-4c22-8b93-58cf1d3bd1cb_ActionId">
    <vt:lpwstr>90bc01fb-3a60-4560-93c0-4dcfb2976e65</vt:lpwstr>
  </property>
  <property fmtid="{D5CDD505-2E9C-101B-9397-08002B2CF9AE}" pid="8" name="MSIP_Label_1520fa42-cf58-4c22-8b93-58cf1d3bd1cb_ContentBits">
    <vt:lpwstr>0</vt:lpwstr>
  </property>
</Properties>
</file>