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2"/>
  </p:notesMasterIdLst>
  <p:handoutMasterIdLst>
    <p:handoutMasterId r:id="rId23"/>
  </p:handoutMasterIdLst>
  <p:sldIdLst>
    <p:sldId id="612" r:id="rId6"/>
    <p:sldId id="613" r:id="rId7"/>
    <p:sldId id="614" r:id="rId8"/>
    <p:sldId id="616" r:id="rId9"/>
    <p:sldId id="624" r:id="rId10"/>
    <p:sldId id="617" r:id="rId11"/>
    <p:sldId id="618" r:id="rId12"/>
    <p:sldId id="625" r:id="rId13"/>
    <p:sldId id="623" r:id="rId14"/>
    <p:sldId id="619" r:id="rId15"/>
    <p:sldId id="620" r:id="rId16"/>
    <p:sldId id="621" r:id="rId17"/>
    <p:sldId id="622" r:id="rId18"/>
    <p:sldId id="627" r:id="rId19"/>
    <p:sldId id="626" r:id="rId20"/>
    <p:sldId id="504"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D170"/>
    <a:srgbClr val="349D96"/>
    <a:srgbClr val="FFFFFF"/>
    <a:srgbClr val="F9F9F9"/>
    <a:srgbClr val="999999"/>
    <a:srgbClr val="A0A0A0"/>
    <a:srgbClr val="E8E8E8"/>
    <a:srgbClr val="99CCFF"/>
    <a:srgbClr val="E6E6E6"/>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45" autoAdjust="0"/>
    <p:restoredTop sz="71328" autoAdjust="0"/>
  </p:normalViewPr>
  <p:slideViewPr>
    <p:cSldViewPr snapToGrid="0">
      <p:cViewPr varScale="1">
        <p:scale>
          <a:sx n="79" d="100"/>
          <a:sy n="79" d="100"/>
        </p:scale>
        <p:origin x="285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50"/>
    </p:cViewPr>
  </p:sorterViewPr>
  <p:notesViewPr>
    <p:cSldViewPr snapToGrid="0">
      <p:cViewPr varScale="1">
        <p:scale>
          <a:sx n="64" d="100"/>
          <a:sy n="64" d="100"/>
        </p:scale>
        <p:origin x="3086"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04A9E4-7B3A-493F-A7B9-CC4C60464A3D}" type="doc">
      <dgm:prSet loTypeId="urn:microsoft.com/office/officeart/2005/8/layout/process4" loCatId="process" qsTypeId="urn:microsoft.com/office/officeart/2005/8/quickstyle/simple1" qsCatId="simple" csTypeId="urn:microsoft.com/office/officeart/2005/8/colors/accent1_2" csCatId="accent1" phldr="1"/>
      <dgm:spPr/>
    </dgm:pt>
    <dgm:pt modelId="{A621824C-7F5B-413B-AEA1-C656596A0FF1}">
      <dgm:prSet phldrT="[Text]" custT="1"/>
      <dgm:spPr/>
      <dgm:t>
        <a:bodyPr/>
        <a:lstStyle/>
        <a:p>
          <a:r>
            <a:rPr lang="en-US" sz="2400" dirty="0"/>
            <a:t>ELR team monitors reporting cadences </a:t>
          </a:r>
        </a:p>
      </dgm:t>
    </dgm:pt>
    <dgm:pt modelId="{8C6752FA-DB3E-48AA-B821-1C636F6491A1}" type="parTrans" cxnId="{2470EF69-1BD6-4ABB-BB4A-5989CDF32296}">
      <dgm:prSet/>
      <dgm:spPr/>
      <dgm:t>
        <a:bodyPr/>
        <a:lstStyle/>
        <a:p>
          <a:endParaRPr lang="en-US"/>
        </a:p>
      </dgm:t>
    </dgm:pt>
    <dgm:pt modelId="{E1277B06-30F7-46E7-B4FB-EEA19E5636F7}" type="sibTrans" cxnId="{2470EF69-1BD6-4ABB-BB4A-5989CDF32296}">
      <dgm:prSet/>
      <dgm:spPr/>
      <dgm:t>
        <a:bodyPr/>
        <a:lstStyle/>
        <a:p>
          <a:endParaRPr lang="en-US"/>
        </a:p>
      </dgm:t>
    </dgm:pt>
    <dgm:pt modelId="{C561E8BE-EDF8-40C7-9928-81645DEA81DE}">
      <dgm:prSet phldrT="[Text]" custT="1"/>
      <dgm:spPr/>
      <dgm:t>
        <a:bodyPr/>
        <a:lstStyle/>
        <a:p>
          <a:r>
            <a:rPr lang="en-US" sz="2400" dirty="0"/>
            <a:t>Increase in ELR submitters due to COVID-19</a:t>
          </a:r>
        </a:p>
      </dgm:t>
    </dgm:pt>
    <dgm:pt modelId="{623E035F-7D5F-4380-BA15-002608FE81C4}" type="parTrans" cxnId="{CA62A667-146F-4367-9876-FF5845E00369}">
      <dgm:prSet/>
      <dgm:spPr/>
      <dgm:t>
        <a:bodyPr/>
        <a:lstStyle/>
        <a:p>
          <a:endParaRPr lang="en-US"/>
        </a:p>
      </dgm:t>
    </dgm:pt>
    <dgm:pt modelId="{0F2F0351-4971-481D-8AF0-6C8C3D4512C9}" type="sibTrans" cxnId="{CA62A667-146F-4367-9876-FF5845E00369}">
      <dgm:prSet/>
      <dgm:spPr/>
      <dgm:t>
        <a:bodyPr/>
        <a:lstStyle/>
        <a:p>
          <a:endParaRPr lang="en-US"/>
        </a:p>
      </dgm:t>
    </dgm:pt>
    <dgm:pt modelId="{DB041C93-BAC4-41B6-90B7-75F61962BFE0}">
      <dgm:prSet phldrT="[Text]" custT="1"/>
      <dgm:spPr>
        <a:solidFill>
          <a:srgbClr val="F3D170"/>
        </a:solidFill>
      </dgm:spPr>
      <dgm:t>
        <a:bodyPr/>
        <a:lstStyle/>
        <a:p>
          <a:r>
            <a:rPr lang="en-US" sz="2400" dirty="0"/>
            <a:t>Automated solution and better visualizations</a:t>
          </a:r>
        </a:p>
      </dgm:t>
    </dgm:pt>
    <dgm:pt modelId="{0851FEE3-E292-4E9D-B920-A561BC442472}" type="parTrans" cxnId="{C9B5FB9E-A6BD-4619-BE3B-7774D1CF59DD}">
      <dgm:prSet/>
      <dgm:spPr/>
      <dgm:t>
        <a:bodyPr/>
        <a:lstStyle/>
        <a:p>
          <a:endParaRPr lang="en-US"/>
        </a:p>
      </dgm:t>
    </dgm:pt>
    <dgm:pt modelId="{02ED12B4-5552-4755-91C0-C9511BAA8BAF}" type="sibTrans" cxnId="{C9B5FB9E-A6BD-4619-BE3B-7774D1CF59DD}">
      <dgm:prSet/>
      <dgm:spPr/>
      <dgm:t>
        <a:bodyPr/>
        <a:lstStyle/>
        <a:p>
          <a:endParaRPr lang="en-US"/>
        </a:p>
      </dgm:t>
    </dgm:pt>
    <dgm:pt modelId="{E560481C-825E-4184-B017-181398028B9F}">
      <dgm:prSet custT="1"/>
      <dgm:spPr/>
      <dgm:t>
        <a:bodyPr/>
        <a:lstStyle/>
        <a:p>
          <a:r>
            <a:rPr lang="en-US" sz="2000" dirty="0"/>
            <a:t>Checks for unusual gaps in transmission</a:t>
          </a:r>
        </a:p>
      </dgm:t>
    </dgm:pt>
    <dgm:pt modelId="{FB3561EA-0B92-490A-90A4-C8B8144BF697}" type="parTrans" cxnId="{1DEB9949-3CA9-4F1F-819F-C26E6FBC68C5}">
      <dgm:prSet/>
      <dgm:spPr/>
      <dgm:t>
        <a:bodyPr/>
        <a:lstStyle/>
        <a:p>
          <a:endParaRPr lang="en-US"/>
        </a:p>
      </dgm:t>
    </dgm:pt>
    <dgm:pt modelId="{25E92A17-A004-450D-8994-70759845081E}" type="sibTrans" cxnId="{1DEB9949-3CA9-4F1F-819F-C26E6FBC68C5}">
      <dgm:prSet/>
      <dgm:spPr/>
      <dgm:t>
        <a:bodyPr/>
        <a:lstStyle/>
        <a:p>
          <a:endParaRPr lang="en-US"/>
        </a:p>
      </dgm:t>
    </dgm:pt>
    <dgm:pt modelId="{2EC978EC-F155-4A28-821C-FBD3B76472B2}">
      <dgm:prSet custT="1"/>
      <dgm:spPr/>
      <dgm:t>
        <a:bodyPr/>
        <a:lstStyle/>
        <a:p>
          <a:r>
            <a:rPr lang="en-US" sz="2000" dirty="0"/>
            <a:t>Created technical challenges for ELR monitoring</a:t>
          </a:r>
        </a:p>
      </dgm:t>
    </dgm:pt>
    <dgm:pt modelId="{34C17513-3BEE-4146-A71A-23AE3CDF9E10}" type="parTrans" cxnId="{65B83DB3-D9BA-496E-BEDB-A3D07EE9AC53}">
      <dgm:prSet/>
      <dgm:spPr/>
      <dgm:t>
        <a:bodyPr/>
        <a:lstStyle/>
        <a:p>
          <a:endParaRPr lang="en-US"/>
        </a:p>
      </dgm:t>
    </dgm:pt>
    <dgm:pt modelId="{52969ACD-DC2E-4FA6-863B-3D98A0350B43}" type="sibTrans" cxnId="{65B83DB3-D9BA-496E-BEDB-A3D07EE9AC53}">
      <dgm:prSet/>
      <dgm:spPr/>
      <dgm:t>
        <a:bodyPr/>
        <a:lstStyle/>
        <a:p>
          <a:endParaRPr lang="en-US"/>
        </a:p>
      </dgm:t>
    </dgm:pt>
    <dgm:pt modelId="{214B25CB-C825-405F-B2C8-FCEDAABE019E}">
      <dgm:prSet custT="1"/>
      <dgm:spPr>
        <a:solidFill>
          <a:schemeClr val="accent2">
            <a:lumMod val="40000"/>
            <a:lumOff val="60000"/>
            <a:alpha val="90000"/>
          </a:schemeClr>
        </a:solidFill>
      </dgm:spPr>
      <dgm:t>
        <a:bodyPr/>
        <a:lstStyle/>
        <a:p>
          <a:r>
            <a:rPr lang="en-US" sz="2000" dirty="0"/>
            <a:t>Improve efficiency and accuracy of monitoring</a:t>
          </a:r>
        </a:p>
      </dgm:t>
    </dgm:pt>
    <dgm:pt modelId="{C7CE1BBB-7460-44DE-9E0A-4FE5171F68E5}" type="parTrans" cxnId="{1268EB0D-515C-4605-9DFC-537A2E2AF15C}">
      <dgm:prSet/>
      <dgm:spPr/>
      <dgm:t>
        <a:bodyPr/>
        <a:lstStyle/>
        <a:p>
          <a:endParaRPr lang="en-US"/>
        </a:p>
      </dgm:t>
    </dgm:pt>
    <dgm:pt modelId="{A8F0632E-15EF-4DFF-ACC4-309CCDE176C0}" type="sibTrans" cxnId="{1268EB0D-515C-4605-9DFC-537A2E2AF15C}">
      <dgm:prSet/>
      <dgm:spPr/>
      <dgm:t>
        <a:bodyPr/>
        <a:lstStyle/>
        <a:p>
          <a:endParaRPr lang="en-US"/>
        </a:p>
      </dgm:t>
    </dgm:pt>
    <dgm:pt modelId="{5D04777E-ABE1-471A-9A53-425907187BEB}" type="pres">
      <dgm:prSet presAssocID="{C304A9E4-7B3A-493F-A7B9-CC4C60464A3D}" presName="Name0" presStyleCnt="0">
        <dgm:presLayoutVars>
          <dgm:dir/>
          <dgm:animLvl val="lvl"/>
          <dgm:resizeHandles val="exact"/>
        </dgm:presLayoutVars>
      </dgm:prSet>
      <dgm:spPr/>
    </dgm:pt>
    <dgm:pt modelId="{B9C62262-E244-4A0C-B7BB-D5B0BF9AED4E}" type="pres">
      <dgm:prSet presAssocID="{DB041C93-BAC4-41B6-90B7-75F61962BFE0}" presName="boxAndChildren" presStyleCnt="0"/>
      <dgm:spPr/>
    </dgm:pt>
    <dgm:pt modelId="{50B382FA-0611-4B05-AA1D-B7A96BA08860}" type="pres">
      <dgm:prSet presAssocID="{DB041C93-BAC4-41B6-90B7-75F61962BFE0}" presName="parentTextBox" presStyleLbl="node1" presStyleIdx="0" presStyleCnt="3"/>
      <dgm:spPr/>
    </dgm:pt>
    <dgm:pt modelId="{B8F16942-D703-4320-8D14-FCC64ABCAC1F}" type="pres">
      <dgm:prSet presAssocID="{DB041C93-BAC4-41B6-90B7-75F61962BFE0}" presName="entireBox" presStyleLbl="node1" presStyleIdx="0" presStyleCnt="3"/>
      <dgm:spPr/>
    </dgm:pt>
    <dgm:pt modelId="{3F585FF7-A51E-470A-A537-09C05ABAAD47}" type="pres">
      <dgm:prSet presAssocID="{DB041C93-BAC4-41B6-90B7-75F61962BFE0}" presName="descendantBox" presStyleCnt="0"/>
      <dgm:spPr/>
    </dgm:pt>
    <dgm:pt modelId="{E93EA819-A281-403E-A4BE-9406622452C3}" type="pres">
      <dgm:prSet presAssocID="{214B25CB-C825-405F-B2C8-FCEDAABE019E}" presName="childTextBox" presStyleLbl="fgAccFollowNode1" presStyleIdx="0" presStyleCnt="3">
        <dgm:presLayoutVars>
          <dgm:bulletEnabled val="1"/>
        </dgm:presLayoutVars>
      </dgm:prSet>
      <dgm:spPr/>
    </dgm:pt>
    <dgm:pt modelId="{C4C95F00-48D2-49B4-A279-9F21F0659D27}" type="pres">
      <dgm:prSet presAssocID="{0F2F0351-4971-481D-8AF0-6C8C3D4512C9}" presName="sp" presStyleCnt="0"/>
      <dgm:spPr/>
    </dgm:pt>
    <dgm:pt modelId="{AF03723A-0695-4953-87DE-3AC449CB0F7C}" type="pres">
      <dgm:prSet presAssocID="{C561E8BE-EDF8-40C7-9928-81645DEA81DE}" presName="arrowAndChildren" presStyleCnt="0"/>
      <dgm:spPr/>
    </dgm:pt>
    <dgm:pt modelId="{523701F3-04D7-4176-92C4-381B6D1D2AFF}" type="pres">
      <dgm:prSet presAssocID="{C561E8BE-EDF8-40C7-9928-81645DEA81DE}" presName="parentTextArrow" presStyleLbl="node1" presStyleIdx="0" presStyleCnt="3"/>
      <dgm:spPr/>
    </dgm:pt>
    <dgm:pt modelId="{83B5A1A5-63E1-4323-AE49-75031BD48528}" type="pres">
      <dgm:prSet presAssocID="{C561E8BE-EDF8-40C7-9928-81645DEA81DE}" presName="arrow" presStyleLbl="node1" presStyleIdx="1" presStyleCnt="3"/>
      <dgm:spPr/>
    </dgm:pt>
    <dgm:pt modelId="{83C28C38-6296-4700-9798-EB260777F103}" type="pres">
      <dgm:prSet presAssocID="{C561E8BE-EDF8-40C7-9928-81645DEA81DE}" presName="descendantArrow" presStyleCnt="0"/>
      <dgm:spPr/>
    </dgm:pt>
    <dgm:pt modelId="{17656916-E85A-4E42-8EFF-D1572A104B83}" type="pres">
      <dgm:prSet presAssocID="{2EC978EC-F155-4A28-821C-FBD3B76472B2}" presName="childTextArrow" presStyleLbl="fgAccFollowNode1" presStyleIdx="1" presStyleCnt="3">
        <dgm:presLayoutVars>
          <dgm:bulletEnabled val="1"/>
        </dgm:presLayoutVars>
      </dgm:prSet>
      <dgm:spPr/>
    </dgm:pt>
    <dgm:pt modelId="{422AB245-CB76-48F8-AC04-8BC5346B4F45}" type="pres">
      <dgm:prSet presAssocID="{E1277B06-30F7-46E7-B4FB-EEA19E5636F7}" presName="sp" presStyleCnt="0"/>
      <dgm:spPr/>
    </dgm:pt>
    <dgm:pt modelId="{6D73CE77-B4F9-49AB-B2AA-9894BE918EF8}" type="pres">
      <dgm:prSet presAssocID="{A621824C-7F5B-413B-AEA1-C656596A0FF1}" presName="arrowAndChildren" presStyleCnt="0"/>
      <dgm:spPr/>
    </dgm:pt>
    <dgm:pt modelId="{CE99205D-56B6-4E81-9655-B4C5D039155C}" type="pres">
      <dgm:prSet presAssocID="{A621824C-7F5B-413B-AEA1-C656596A0FF1}" presName="parentTextArrow" presStyleLbl="node1" presStyleIdx="1" presStyleCnt="3"/>
      <dgm:spPr/>
    </dgm:pt>
    <dgm:pt modelId="{08A86A1C-3DDB-4B6A-95D6-78887F0EA33E}" type="pres">
      <dgm:prSet presAssocID="{A621824C-7F5B-413B-AEA1-C656596A0FF1}" presName="arrow" presStyleLbl="node1" presStyleIdx="2" presStyleCnt="3"/>
      <dgm:spPr/>
    </dgm:pt>
    <dgm:pt modelId="{75B51537-AF80-40A1-B975-A6619807860F}" type="pres">
      <dgm:prSet presAssocID="{A621824C-7F5B-413B-AEA1-C656596A0FF1}" presName="descendantArrow" presStyleCnt="0"/>
      <dgm:spPr/>
    </dgm:pt>
    <dgm:pt modelId="{B446896B-2BF6-47FA-B05A-2B84B29FFD69}" type="pres">
      <dgm:prSet presAssocID="{E560481C-825E-4184-B017-181398028B9F}" presName="childTextArrow" presStyleLbl="fgAccFollowNode1" presStyleIdx="2" presStyleCnt="3">
        <dgm:presLayoutVars>
          <dgm:bulletEnabled val="1"/>
        </dgm:presLayoutVars>
      </dgm:prSet>
      <dgm:spPr/>
    </dgm:pt>
  </dgm:ptLst>
  <dgm:cxnLst>
    <dgm:cxn modelId="{1268EB0D-515C-4605-9DFC-537A2E2AF15C}" srcId="{DB041C93-BAC4-41B6-90B7-75F61962BFE0}" destId="{214B25CB-C825-405F-B2C8-FCEDAABE019E}" srcOrd="0" destOrd="0" parTransId="{C7CE1BBB-7460-44DE-9E0A-4FE5171F68E5}" sibTransId="{A8F0632E-15EF-4DFF-ACC4-309CCDE176C0}"/>
    <dgm:cxn modelId="{78273236-A8D0-4AD6-A50C-67B16B83616F}" type="presOf" srcId="{E560481C-825E-4184-B017-181398028B9F}" destId="{B446896B-2BF6-47FA-B05A-2B84B29FFD69}" srcOrd="0" destOrd="0" presId="urn:microsoft.com/office/officeart/2005/8/layout/process4"/>
    <dgm:cxn modelId="{59539341-626C-404B-A2BF-521537F9AD55}" type="presOf" srcId="{C304A9E4-7B3A-493F-A7B9-CC4C60464A3D}" destId="{5D04777E-ABE1-471A-9A53-425907187BEB}" srcOrd="0" destOrd="0" presId="urn:microsoft.com/office/officeart/2005/8/layout/process4"/>
    <dgm:cxn modelId="{D9975942-AB89-4168-99DC-DBA689F3BA80}" type="presOf" srcId="{A621824C-7F5B-413B-AEA1-C656596A0FF1}" destId="{CE99205D-56B6-4E81-9655-B4C5D039155C}" srcOrd="0" destOrd="0" presId="urn:microsoft.com/office/officeart/2005/8/layout/process4"/>
    <dgm:cxn modelId="{60A61A64-1B18-4834-97A4-CFD114949A11}" type="presOf" srcId="{DB041C93-BAC4-41B6-90B7-75F61962BFE0}" destId="{B8F16942-D703-4320-8D14-FCC64ABCAC1F}" srcOrd="1" destOrd="0" presId="urn:microsoft.com/office/officeart/2005/8/layout/process4"/>
    <dgm:cxn modelId="{CA62A667-146F-4367-9876-FF5845E00369}" srcId="{C304A9E4-7B3A-493F-A7B9-CC4C60464A3D}" destId="{C561E8BE-EDF8-40C7-9928-81645DEA81DE}" srcOrd="1" destOrd="0" parTransId="{623E035F-7D5F-4380-BA15-002608FE81C4}" sibTransId="{0F2F0351-4971-481D-8AF0-6C8C3D4512C9}"/>
    <dgm:cxn modelId="{1DEB9949-3CA9-4F1F-819F-C26E6FBC68C5}" srcId="{A621824C-7F5B-413B-AEA1-C656596A0FF1}" destId="{E560481C-825E-4184-B017-181398028B9F}" srcOrd="0" destOrd="0" parTransId="{FB3561EA-0B92-490A-90A4-C8B8144BF697}" sibTransId="{25E92A17-A004-450D-8994-70759845081E}"/>
    <dgm:cxn modelId="{2470EF69-1BD6-4ABB-BB4A-5989CDF32296}" srcId="{C304A9E4-7B3A-493F-A7B9-CC4C60464A3D}" destId="{A621824C-7F5B-413B-AEA1-C656596A0FF1}" srcOrd="0" destOrd="0" parTransId="{8C6752FA-DB3E-48AA-B821-1C636F6491A1}" sibTransId="{E1277B06-30F7-46E7-B4FB-EEA19E5636F7}"/>
    <dgm:cxn modelId="{91CA0D4B-F3C3-49CC-B441-7688CB962FEA}" type="presOf" srcId="{A621824C-7F5B-413B-AEA1-C656596A0FF1}" destId="{08A86A1C-3DDB-4B6A-95D6-78887F0EA33E}" srcOrd="1" destOrd="0" presId="urn:microsoft.com/office/officeart/2005/8/layout/process4"/>
    <dgm:cxn modelId="{86DC866B-E604-448A-A00C-2A75013C156C}" type="presOf" srcId="{214B25CB-C825-405F-B2C8-FCEDAABE019E}" destId="{E93EA819-A281-403E-A4BE-9406622452C3}" srcOrd="0" destOrd="0" presId="urn:microsoft.com/office/officeart/2005/8/layout/process4"/>
    <dgm:cxn modelId="{2A5CBE51-5BAB-43B8-AE63-F2D7B71D4130}" type="presOf" srcId="{C561E8BE-EDF8-40C7-9928-81645DEA81DE}" destId="{523701F3-04D7-4176-92C4-381B6D1D2AFF}" srcOrd="0" destOrd="0" presId="urn:microsoft.com/office/officeart/2005/8/layout/process4"/>
    <dgm:cxn modelId="{8A013C7C-6EA8-4BEF-A3C8-AA1193A9CBBE}" type="presOf" srcId="{DB041C93-BAC4-41B6-90B7-75F61962BFE0}" destId="{50B382FA-0611-4B05-AA1D-B7A96BA08860}" srcOrd="0" destOrd="0" presId="urn:microsoft.com/office/officeart/2005/8/layout/process4"/>
    <dgm:cxn modelId="{2DE06295-3843-4547-BBF4-C66842468D1F}" type="presOf" srcId="{2EC978EC-F155-4A28-821C-FBD3B76472B2}" destId="{17656916-E85A-4E42-8EFF-D1572A104B83}" srcOrd="0" destOrd="0" presId="urn:microsoft.com/office/officeart/2005/8/layout/process4"/>
    <dgm:cxn modelId="{C9B5FB9E-A6BD-4619-BE3B-7774D1CF59DD}" srcId="{C304A9E4-7B3A-493F-A7B9-CC4C60464A3D}" destId="{DB041C93-BAC4-41B6-90B7-75F61962BFE0}" srcOrd="2" destOrd="0" parTransId="{0851FEE3-E292-4E9D-B920-A561BC442472}" sibTransId="{02ED12B4-5552-4755-91C0-C9511BAA8BAF}"/>
    <dgm:cxn modelId="{65B83DB3-D9BA-496E-BEDB-A3D07EE9AC53}" srcId="{C561E8BE-EDF8-40C7-9928-81645DEA81DE}" destId="{2EC978EC-F155-4A28-821C-FBD3B76472B2}" srcOrd="0" destOrd="0" parTransId="{34C17513-3BEE-4146-A71A-23AE3CDF9E10}" sibTransId="{52969ACD-DC2E-4FA6-863B-3D98A0350B43}"/>
    <dgm:cxn modelId="{192364EC-D3DB-4E8B-8D04-AE8A99288C6B}" type="presOf" srcId="{C561E8BE-EDF8-40C7-9928-81645DEA81DE}" destId="{83B5A1A5-63E1-4323-AE49-75031BD48528}" srcOrd="1" destOrd="0" presId="urn:microsoft.com/office/officeart/2005/8/layout/process4"/>
    <dgm:cxn modelId="{FC0813B0-836F-4E21-AEBF-427927ADE443}" type="presParOf" srcId="{5D04777E-ABE1-471A-9A53-425907187BEB}" destId="{B9C62262-E244-4A0C-B7BB-D5B0BF9AED4E}" srcOrd="0" destOrd="0" presId="urn:microsoft.com/office/officeart/2005/8/layout/process4"/>
    <dgm:cxn modelId="{E0EB1C61-C2FA-488F-8F5D-A587D4FA3D6F}" type="presParOf" srcId="{B9C62262-E244-4A0C-B7BB-D5B0BF9AED4E}" destId="{50B382FA-0611-4B05-AA1D-B7A96BA08860}" srcOrd="0" destOrd="0" presId="urn:microsoft.com/office/officeart/2005/8/layout/process4"/>
    <dgm:cxn modelId="{8CAE5C68-F978-4689-A27B-29683ECD1387}" type="presParOf" srcId="{B9C62262-E244-4A0C-B7BB-D5B0BF9AED4E}" destId="{B8F16942-D703-4320-8D14-FCC64ABCAC1F}" srcOrd="1" destOrd="0" presId="urn:microsoft.com/office/officeart/2005/8/layout/process4"/>
    <dgm:cxn modelId="{09AA1EC2-654F-42E2-A105-E2F779552AF7}" type="presParOf" srcId="{B9C62262-E244-4A0C-B7BB-D5B0BF9AED4E}" destId="{3F585FF7-A51E-470A-A537-09C05ABAAD47}" srcOrd="2" destOrd="0" presId="urn:microsoft.com/office/officeart/2005/8/layout/process4"/>
    <dgm:cxn modelId="{9CA754DA-087A-4881-B003-832909BF57E5}" type="presParOf" srcId="{3F585FF7-A51E-470A-A537-09C05ABAAD47}" destId="{E93EA819-A281-403E-A4BE-9406622452C3}" srcOrd="0" destOrd="0" presId="urn:microsoft.com/office/officeart/2005/8/layout/process4"/>
    <dgm:cxn modelId="{5DDC1F37-FBEB-473E-AF81-77277BA3831B}" type="presParOf" srcId="{5D04777E-ABE1-471A-9A53-425907187BEB}" destId="{C4C95F00-48D2-49B4-A279-9F21F0659D27}" srcOrd="1" destOrd="0" presId="urn:microsoft.com/office/officeart/2005/8/layout/process4"/>
    <dgm:cxn modelId="{58C34D6B-0FA0-47E6-80D8-BF9A3C311801}" type="presParOf" srcId="{5D04777E-ABE1-471A-9A53-425907187BEB}" destId="{AF03723A-0695-4953-87DE-3AC449CB0F7C}" srcOrd="2" destOrd="0" presId="urn:microsoft.com/office/officeart/2005/8/layout/process4"/>
    <dgm:cxn modelId="{C4D28071-FC8E-4285-87B3-C9D4B6EF82A2}" type="presParOf" srcId="{AF03723A-0695-4953-87DE-3AC449CB0F7C}" destId="{523701F3-04D7-4176-92C4-381B6D1D2AFF}" srcOrd="0" destOrd="0" presId="urn:microsoft.com/office/officeart/2005/8/layout/process4"/>
    <dgm:cxn modelId="{4CCAF582-2ACD-4429-A14D-49B788087A33}" type="presParOf" srcId="{AF03723A-0695-4953-87DE-3AC449CB0F7C}" destId="{83B5A1A5-63E1-4323-AE49-75031BD48528}" srcOrd="1" destOrd="0" presId="urn:microsoft.com/office/officeart/2005/8/layout/process4"/>
    <dgm:cxn modelId="{80104DC9-0ADF-49CE-B3E2-D9D282AD79E2}" type="presParOf" srcId="{AF03723A-0695-4953-87DE-3AC449CB0F7C}" destId="{83C28C38-6296-4700-9798-EB260777F103}" srcOrd="2" destOrd="0" presId="urn:microsoft.com/office/officeart/2005/8/layout/process4"/>
    <dgm:cxn modelId="{AFB37F99-2877-449C-B954-EE9F15C9D7A7}" type="presParOf" srcId="{83C28C38-6296-4700-9798-EB260777F103}" destId="{17656916-E85A-4E42-8EFF-D1572A104B83}" srcOrd="0" destOrd="0" presId="urn:microsoft.com/office/officeart/2005/8/layout/process4"/>
    <dgm:cxn modelId="{D35445D5-51F6-4DBD-BCE1-153C7123E60B}" type="presParOf" srcId="{5D04777E-ABE1-471A-9A53-425907187BEB}" destId="{422AB245-CB76-48F8-AC04-8BC5346B4F45}" srcOrd="3" destOrd="0" presId="urn:microsoft.com/office/officeart/2005/8/layout/process4"/>
    <dgm:cxn modelId="{318F436A-EC26-49C8-A810-16BDD6E257F7}" type="presParOf" srcId="{5D04777E-ABE1-471A-9A53-425907187BEB}" destId="{6D73CE77-B4F9-49AB-B2AA-9894BE918EF8}" srcOrd="4" destOrd="0" presId="urn:microsoft.com/office/officeart/2005/8/layout/process4"/>
    <dgm:cxn modelId="{D15C7B9C-087A-413B-8732-55B82F70B015}" type="presParOf" srcId="{6D73CE77-B4F9-49AB-B2AA-9894BE918EF8}" destId="{CE99205D-56B6-4E81-9655-B4C5D039155C}" srcOrd="0" destOrd="0" presId="urn:microsoft.com/office/officeart/2005/8/layout/process4"/>
    <dgm:cxn modelId="{8FC43D8F-B0EB-4A2B-90C7-DDED3123CC32}" type="presParOf" srcId="{6D73CE77-B4F9-49AB-B2AA-9894BE918EF8}" destId="{08A86A1C-3DDB-4B6A-95D6-78887F0EA33E}" srcOrd="1" destOrd="0" presId="urn:microsoft.com/office/officeart/2005/8/layout/process4"/>
    <dgm:cxn modelId="{14AF749C-347A-40A9-B791-0134835A9589}" type="presParOf" srcId="{6D73CE77-B4F9-49AB-B2AA-9894BE918EF8}" destId="{75B51537-AF80-40A1-B975-A6619807860F}" srcOrd="2" destOrd="0" presId="urn:microsoft.com/office/officeart/2005/8/layout/process4"/>
    <dgm:cxn modelId="{E1B02E3D-B031-4CCC-B49F-1FE4FD63AC28}" type="presParOf" srcId="{75B51537-AF80-40A1-B975-A6619807860F}" destId="{B446896B-2BF6-47FA-B05A-2B84B29FFD69}"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1A4B1B-666B-4C7F-B458-7C612D63FF6C}"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F3CB8A2C-61EB-4A87-AE86-041E21402434}">
      <dgm:prSet phldrT="[Text]" custT="1"/>
      <dgm:spPr>
        <a:solidFill>
          <a:srgbClr val="999999"/>
        </a:solidFill>
      </dgm:spPr>
      <dgm:t>
        <a:bodyPr/>
        <a:lstStyle/>
        <a:p>
          <a:r>
            <a:rPr lang="en-US" sz="1400" b="1" dirty="0"/>
            <a:t>Integration</a:t>
          </a:r>
          <a:endParaRPr lang="en-US" sz="1200" b="1" dirty="0"/>
        </a:p>
      </dgm:t>
    </dgm:pt>
    <dgm:pt modelId="{FAD59C92-896F-471A-9685-DEA7E66401A9}" type="parTrans" cxnId="{122E3746-B1BA-4078-96C9-87BE3CCAFF55}">
      <dgm:prSet/>
      <dgm:spPr/>
      <dgm:t>
        <a:bodyPr/>
        <a:lstStyle/>
        <a:p>
          <a:endParaRPr lang="en-US"/>
        </a:p>
      </dgm:t>
    </dgm:pt>
    <dgm:pt modelId="{D5F3AB41-BBEC-4788-AFA4-645E15797A09}" type="sibTrans" cxnId="{122E3746-B1BA-4078-96C9-87BE3CCAFF55}">
      <dgm:prSet/>
      <dgm:spPr>
        <a:solidFill>
          <a:srgbClr val="F3D170"/>
        </a:solidFill>
      </dgm:spPr>
      <dgm:t>
        <a:bodyPr/>
        <a:lstStyle/>
        <a:p>
          <a:endParaRPr lang="en-US"/>
        </a:p>
      </dgm:t>
    </dgm:pt>
    <dgm:pt modelId="{C236F234-9390-4501-9591-6D71D7423CD6}">
      <dgm:prSet phldrT="[Text]"/>
      <dgm:spPr/>
      <dgm:t>
        <a:bodyPr/>
        <a:lstStyle/>
        <a:p>
          <a:r>
            <a:rPr lang="en-US" dirty="0"/>
            <a:t>Integrate SQL server output in R script</a:t>
          </a:r>
        </a:p>
      </dgm:t>
    </dgm:pt>
    <dgm:pt modelId="{1B54FA62-2BFF-4CC9-ACBB-4F83A6F9F43B}" type="parTrans" cxnId="{EB1847DF-67FE-4ED8-84C6-4E30AB8AD6F9}">
      <dgm:prSet/>
      <dgm:spPr/>
      <dgm:t>
        <a:bodyPr/>
        <a:lstStyle/>
        <a:p>
          <a:endParaRPr lang="en-US"/>
        </a:p>
      </dgm:t>
    </dgm:pt>
    <dgm:pt modelId="{B8D1B2FC-981E-45A9-A92E-70B43AC4642B}" type="sibTrans" cxnId="{EB1847DF-67FE-4ED8-84C6-4E30AB8AD6F9}">
      <dgm:prSet/>
      <dgm:spPr/>
      <dgm:t>
        <a:bodyPr/>
        <a:lstStyle/>
        <a:p>
          <a:endParaRPr lang="en-US"/>
        </a:p>
      </dgm:t>
    </dgm:pt>
    <dgm:pt modelId="{6A8C9D6B-D72A-40F7-8040-E78238CBA816}">
      <dgm:prSet phldrT="[Text]"/>
      <dgm:spPr/>
      <dgm:t>
        <a:bodyPr/>
        <a:lstStyle/>
        <a:p>
          <a:r>
            <a:rPr lang="en-US" b="1" dirty="0"/>
            <a:t>Visualization</a:t>
          </a:r>
        </a:p>
      </dgm:t>
    </dgm:pt>
    <dgm:pt modelId="{F77B3EA2-FAA0-4E36-BC3C-196FE91F123D}" type="parTrans" cxnId="{A2790B21-69F0-4077-B974-918960333F60}">
      <dgm:prSet/>
      <dgm:spPr/>
      <dgm:t>
        <a:bodyPr/>
        <a:lstStyle/>
        <a:p>
          <a:endParaRPr lang="en-US"/>
        </a:p>
      </dgm:t>
    </dgm:pt>
    <dgm:pt modelId="{3BEB1E45-618F-4CED-ADF2-B76C3819B98D}" type="sibTrans" cxnId="{A2790B21-69F0-4077-B974-918960333F60}">
      <dgm:prSet/>
      <dgm:spPr>
        <a:solidFill>
          <a:srgbClr val="F3D170"/>
        </a:solidFill>
      </dgm:spPr>
      <dgm:t>
        <a:bodyPr/>
        <a:lstStyle/>
        <a:p>
          <a:endParaRPr lang="en-US"/>
        </a:p>
      </dgm:t>
    </dgm:pt>
    <dgm:pt modelId="{4B68FBF4-8233-45A7-8993-950370D7CEDF}">
      <dgm:prSet phldrT="[Text]"/>
      <dgm:spPr/>
      <dgm:t>
        <a:bodyPr/>
        <a:lstStyle/>
        <a:p>
          <a:r>
            <a:rPr lang="en-US" dirty="0"/>
            <a:t>Create visualizations to characterize reporting cadences</a:t>
          </a:r>
        </a:p>
      </dgm:t>
    </dgm:pt>
    <dgm:pt modelId="{EDB566F5-4A01-480A-998A-522CECDE22CE}" type="parTrans" cxnId="{7A2AD1C4-E44E-4A72-BDE4-D035491D50FB}">
      <dgm:prSet/>
      <dgm:spPr/>
      <dgm:t>
        <a:bodyPr/>
        <a:lstStyle/>
        <a:p>
          <a:endParaRPr lang="en-US"/>
        </a:p>
      </dgm:t>
    </dgm:pt>
    <dgm:pt modelId="{706D380B-BEB3-42B6-A2A2-276B6EE1F265}" type="sibTrans" cxnId="{7A2AD1C4-E44E-4A72-BDE4-D035491D50FB}">
      <dgm:prSet/>
      <dgm:spPr/>
      <dgm:t>
        <a:bodyPr/>
        <a:lstStyle/>
        <a:p>
          <a:endParaRPr lang="en-US"/>
        </a:p>
      </dgm:t>
    </dgm:pt>
    <dgm:pt modelId="{B03132AF-E40F-47AD-86CF-8CEFAD80D1A7}">
      <dgm:prSet phldrT="[Text]"/>
      <dgm:spPr>
        <a:solidFill>
          <a:srgbClr val="999999"/>
        </a:solidFill>
      </dgm:spPr>
      <dgm:t>
        <a:bodyPr/>
        <a:lstStyle/>
        <a:p>
          <a:r>
            <a:rPr lang="en-US" b="1" dirty="0"/>
            <a:t>Detection</a:t>
          </a:r>
        </a:p>
      </dgm:t>
    </dgm:pt>
    <dgm:pt modelId="{A45DC100-45FB-4A71-98F2-C8FB8D929ED1}" type="parTrans" cxnId="{0F78AE52-2878-4C9F-AFD5-3634127D59AD}">
      <dgm:prSet/>
      <dgm:spPr/>
      <dgm:t>
        <a:bodyPr/>
        <a:lstStyle/>
        <a:p>
          <a:endParaRPr lang="en-US"/>
        </a:p>
      </dgm:t>
    </dgm:pt>
    <dgm:pt modelId="{818D6355-B754-496C-A5A8-96077DF04B5F}" type="sibTrans" cxnId="{0F78AE52-2878-4C9F-AFD5-3634127D59AD}">
      <dgm:prSet/>
      <dgm:spPr>
        <a:solidFill>
          <a:srgbClr val="F3D170"/>
        </a:solidFill>
      </dgm:spPr>
      <dgm:t>
        <a:bodyPr/>
        <a:lstStyle/>
        <a:p>
          <a:endParaRPr lang="en-US"/>
        </a:p>
      </dgm:t>
    </dgm:pt>
    <dgm:pt modelId="{9BBCFD17-18A6-45CB-9F65-10DCA2014475}">
      <dgm:prSet phldrT="[Text]"/>
      <dgm:spPr/>
      <dgm:t>
        <a:bodyPr/>
        <a:lstStyle/>
        <a:p>
          <a:r>
            <a:rPr lang="en-US" dirty="0"/>
            <a:t>Streamline processes to detect anomalies in ELR data flow</a:t>
          </a:r>
        </a:p>
      </dgm:t>
    </dgm:pt>
    <dgm:pt modelId="{80F05A12-081D-4471-B817-20588D4C97B6}" type="parTrans" cxnId="{3A038535-153E-4CA4-904E-56AAECA5D0D9}">
      <dgm:prSet/>
      <dgm:spPr/>
      <dgm:t>
        <a:bodyPr/>
        <a:lstStyle/>
        <a:p>
          <a:endParaRPr lang="en-US"/>
        </a:p>
      </dgm:t>
    </dgm:pt>
    <dgm:pt modelId="{39113ABF-C76C-43C1-9A22-28B4653D7D3F}" type="sibTrans" cxnId="{3A038535-153E-4CA4-904E-56AAECA5D0D9}">
      <dgm:prSet/>
      <dgm:spPr/>
      <dgm:t>
        <a:bodyPr/>
        <a:lstStyle/>
        <a:p>
          <a:endParaRPr lang="en-US"/>
        </a:p>
      </dgm:t>
    </dgm:pt>
    <dgm:pt modelId="{12B5A5BE-BD4D-4D34-976F-1183EB410255}" type="pres">
      <dgm:prSet presAssocID="{9F1A4B1B-666B-4C7F-B458-7C612D63FF6C}" presName="Name0" presStyleCnt="0">
        <dgm:presLayoutVars>
          <dgm:chMax/>
          <dgm:chPref/>
          <dgm:dir/>
          <dgm:animLvl val="lvl"/>
        </dgm:presLayoutVars>
      </dgm:prSet>
      <dgm:spPr/>
    </dgm:pt>
    <dgm:pt modelId="{4128E1B3-49BF-4609-8996-47F91E82CE77}" type="pres">
      <dgm:prSet presAssocID="{F3CB8A2C-61EB-4A87-AE86-041E21402434}" presName="composite" presStyleCnt="0"/>
      <dgm:spPr/>
    </dgm:pt>
    <dgm:pt modelId="{8E02A0A6-7F16-4506-9A41-B88DE03B824F}" type="pres">
      <dgm:prSet presAssocID="{F3CB8A2C-61EB-4A87-AE86-041E21402434}" presName="Parent1" presStyleLbl="node1" presStyleIdx="0" presStyleCnt="6">
        <dgm:presLayoutVars>
          <dgm:chMax val="1"/>
          <dgm:chPref val="1"/>
          <dgm:bulletEnabled val="1"/>
        </dgm:presLayoutVars>
      </dgm:prSet>
      <dgm:spPr/>
    </dgm:pt>
    <dgm:pt modelId="{D3ABC620-7882-4DF2-84BD-90CFEEB8D91F}" type="pres">
      <dgm:prSet presAssocID="{F3CB8A2C-61EB-4A87-AE86-041E21402434}" presName="Childtext1" presStyleLbl="revTx" presStyleIdx="0" presStyleCnt="3">
        <dgm:presLayoutVars>
          <dgm:chMax val="0"/>
          <dgm:chPref val="0"/>
          <dgm:bulletEnabled val="1"/>
        </dgm:presLayoutVars>
      </dgm:prSet>
      <dgm:spPr/>
    </dgm:pt>
    <dgm:pt modelId="{B2467451-1839-410F-8E38-5082025EE8D1}" type="pres">
      <dgm:prSet presAssocID="{F3CB8A2C-61EB-4A87-AE86-041E21402434}" presName="BalanceSpacing" presStyleCnt="0"/>
      <dgm:spPr/>
    </dgm:pt>
    <dgm:pt modelId="{D6D03E62-8BE1-403F-ADEB-001582ECFEE7}" type="pres">
      <dgm:prSet presAssocID="{F3CB8A2C-61EB-4A87-AE86-041E21402434}" presName="BalanceSpacing1" presStyleCnt="0"/>
      <dgm:spPr/>
    </dgm:pt>
    <dgm:pt modelId="{8035A281-7319-46D9-A370-A5F327F5CCC0}" type="pres">
      <dgm:prSet presAssocID="{D5F3AB41-BBEC-4788-AFA4-645E15797A09}" presName="Accent1Text" presStyleLbl="node1" presStyleIdx="1" presStyleCnt="6"/>
      <dgm:spPr/>
    </dgm:pt>
    <dgm:pt modelId="{EA344ABC-2E7E-4E8B-B4FF-0577A9FFC983}" type="pres">
      <dgm:prSet presAssocID="{D5F3AB41-BBEC-4788-AFA4-645E15797A09}" presName="spaceBetweenRectangles" presStyleCnt="0"/>
      <dgm:spPr/>
    </dgm:pt>
    <dgm:pt modelId="{F01E70B4-832C-47A0-9064-CF9029568ED9}" type="pres">
      <dgm:prSet presAssocID="{6A8C9D6B-D72A-40F7-8040-E78238CBA816}" presName="composite" presStyleCnt="0"/>
      <dgm:spPr/>
    </dgm:pt>
    <dgm:pt modelId="{612C2ECB-A175-441F-888C-D0C7F3E3595F}" type="pres">
      <dgm:prSet presAssocID="{6A8C9D6B-D72A-40F7-8040-E78238CBA816}" presName="Parent1" presStyleLbl="node1" presStyleIdx="2" presStyleCnt="6">
        <dgm:presLayoutVars>
          <dgm:chMax val="1"/>
          <dgm:chPref val="1"/>
          <dgm:bulletEnabled val="1"/>
        </dgm:presLayoutVars>
      </dgm:prSet>
      <dgm:spPr/>
    </dgm:pt>
    <dgm:pt modelId="{073CFE4E-8E08-403D-95D3-F6623F1BED37}" type="pres">
      <dgm:prSet presAssocID="{6A8C9D6B-D72A-40F7-8040-E78238CBA816}" presName="Childtext1" presStyleLbl="revTx" presStyleIdx="1" presStyleCnt="3">
        <dgm:presLayoutVars>
          <dgm:chMax val="0"/>
          <dgm:chPref val="0"/>
          <dgm:bulletEnabled val="1"/>
        </dgm:presLayoutVars>
      </dgm:prSet>
      <dgm:spPr/>
    </dgm:pt>
    <dgm:pt modelId="{F53631D1-7954-46E3-8404-2E24F8513D4A}" type="pres">
      <dgm:prSet presAssocID="{6A8C9D6B-D72A-40F7-8040-E78238CBA816}" presName="BalanceSpacing" presStyleCnt="0"/>
      <dgm:spPr/>
    </dgm:pt>
    <dgm:pt modelId="{6F380285-B7EC-4E91-A7F2-39BBC0BC4891}" type="pres">
      <dgm:prSet presAssocID="{6A8C9D6B-D72A-40F7-8040-E78238CBA816}" presName="BalanceSpacing1" presStyleCnt="0"/>
      <dgm:spPr/>
    </dgm:pt>
    <dgm:pt modelId="{B195D779-6D77-46D5-B07C-C2E2BDB6C4FE}" type="pres">
      <dgm:prSet presAssocID="{3BEB1E45-618F-4CED-ADF2-B76C3819B98D}" presName="Accent1Text" presStyleLbl="node1" presStyleIdx="3" presStyleCnt="6"/>
      <dgm:spPr/>
    </dgm:pt>
    <dgm:pt modelId="{CA2EA90B-F62B-401B-B9A5-0932FE4C1622}" type="pres">
      <dgm:prSet presAssocID="{3BEB1E45-618F-4CED-ADF2-B76C3819B98D}" presName="spaceBetweenRectangles" presStyleCnt="0"/>
      <dgm:spPr/>
    </dgm:pt>
    <dgm:pt modelId="{E608F9B6-916A-4D88-9349-C69BA445AC9B}" type="pres">
      <dgm:prSet presAssocID="{B03132AF-E40F-47AD-86CF-8CEFAD80D1A7}" presName="composite" presStyleCnt="0"/>
      <dgm:spPr/>
    </dgm:pt>
    <dgm:pt modelId="{A5FE4FC6-603E-4A03-9DAB-B4E8EEFAFBF8}" type="pres">
      <dgm:prSet presAssocID="{B03132AF-E40F-47AD-86CF-8CEFAD80D1A7}" presName="Parent1" presStyleLbl="node1" presStyleIdx="4" presStyleCnt="6">
        <dgm:presLayoutVars>
          <dgm:chMax val="1"/>
          <dgm:chPref val="1"/>
          <dgm:bulletEnabled val="1"/>
        </dgm:presLayoutVars>
      </dgm:prSet>
      <dgm:spPr/>
    </dgm:pt>
    <dgm:pt modelId="{23C8819C-C8FD-4182-9B2D-B1A60FEA8E73}" type="pres">
      <dgm:prSet presAssocID="{B03132AF-E40F-47AD-86CF-8CEFAD80D1A7}" presName="Childtext1" presStyleLbl="revTx" presStyleIdx="2" presStyleCnt="3">
        <dgm:presLayoutVars>
          <dgm:chMax val="0"/>
          <dgm:chPref val="0"/>
          <dgm:bulletEnabled val="1"/>
        </dgm:presLayoutVars>
      </dgm:prSet>
      <dgm:spPr/>
    </dgm:pt>
    <dgm:pt modelId="{A59B82F1-B68F-413A-A99A-A0EDD954D9AD}" type="pres">
      <dgm:prSet presAssocID="{B03132AF-E40F-47AD-86CF-8CEFAD80D1A7}" presName="BalanceSpacing" presStyleCnt="0"/>
      <dgm:spPr/>
    </dgm:pt>
    <dgm:pt modelId="{4627E3BC-70D6-40D5-A102-4BDFE5689801}" type="pres">
      <dgm:prSet presAssocID="{B03132AF-E40F-47AD-86CF-8CEFAD80D1A7}" presName="BalanceSpacing1" presStyleCnt="0"/>
      <dgm:spPr/>
    </dgm:pt>
    <dgm:pt modelId="{94A95730-5C4B-4C0F-AAA5-19EDDBAEBAAB}" type="pres">
      <dgm:prSet presAssocID="{818D6355-B754-496C-A5A8-96077DF04B5F}" presName="Accent1Text" presStyleLbl="node1" presStyleIdx="5" presStyleCnt="6"/>
      <dgm:spPr/>
    </dgm:pt>
  </dgm:ptLst>
  <dgm:cxnLst>
    <dgm:cxn modelId="{307E3407-C519-4264-8512-04691A5ACD29}" type="presOf" srcId="{F3CB8A2C-61EB-4A87-AE86-041E21402434}" destId="{8E02A0A6-7F16-4506-9A41-B88DE03B824F}" srcOrd="0" destOrd="0" presId="urn:microsoft.com/office/officeart/2008/layout/AlternatingHexagons"/>
    <dgm:cxn modelId="{9B074B0C-B2B8-468F-92C5-F0FAEED56457}" type="presOf" srcId="{4B68FBF4-8233-45A7-8993-950370D7CEDF}" destId="{073CFE4E-8E08-403D-95D3-F6623F1BED37}" srcOrd="0" destOrd="0" presId="urn:microsoft.com/office/officeart/2008/layout/AlternatingHexagons"/>
    <dgm:cxn modelId="{57DE9911-B731-43B7-9BC1-346AB5491A08}" type="presOf" srcId="{C236F234-9390-4501-9591-6D71D7423CD6}" destId="{D3ABC620-7882-4DF2-84BD-90CFEEB8D91F}" srcOrd="0" destOrd="0" presId="urn:microsoft.com/office/officeart/2008/layout/AlternatingHexagons"/>
    <dgm:cxn modelId="{5AD7B11B-70F3-4C1C-A76A-B6E0AEC0BEAD}" type="presOf" srcId="{818D6355-B754-496C-A5A8-96077DF04B5F}" destId="{94A95730-5C4B-4C0F-AAA5-19EDDBAEBAAB}" srcOrd="0" destOrd="0" presId="urn:microsoft.com/office/officeart/2008/layout/AlternatingHexagons"/>
    <dgm:cxn modelId="{A2790B21-69F0-4077-B974-918960333F60}" srcId="{9F1A4B1B-666B-4C7F-B458-7C612D63FF6C}" destId="{6A8C9D6B-D72A-40F7-8040-E78238CBA816}" srcOrd="1" destOrd="0" parTransId="{F77B3EA2-FAA0-4E36-BC3C-196FE91F123D}" sibTransId="{3BEB1E45-618F-4CED-ADF2-B76C3819B98D}"/>
    <dgm:cxn modelId="{4D988326-E211-4814-9823-29700664D668}" type="presOf" srcId="{D5F3AB41-BBEC-4788-AFA4-645E15797A09}" destId="{8035A281-7319-46D9-A370-A5F327F5CCC0}" srcOrd="0" destOrd="0" presId="urn:microsoft.com/office/officeart/2008/layout/AlternatingHexagons"/>
    <dgm:cxn modelId="{3A038535-153E-4CA4-904E-56AAECA5D0D9}" srcId="{B03132AF-E40F-47AD-86CF-8CEFAD80D1A7}" destId="{9BBCFD17-18A6-45CB-9F65-10DCA2014475}" srcOrd="0" destOrd="0" parTransId="{80F05A12-081D-4471-B817-20588D4C97B6}" sibTransId="{39113ABF-C76C-43C1-9A22-28B4653D7D3F}"/>
    <dgm:cxn modelId="{0D645645-66DD-4A6B-B3C7-9A9609C637B7}" type="presOf" srcId="{6A8C9D6B-D72A-40F7-8040-E78238CBA816}" destId="{612C2ECB-A175-441F-888C-D0C7F3E3595F}" srcOrd="0" destOrd="0" presId="urn:microsoft.com/office/officeart/2008/layout/AlternatingHexagons"/>
    <dgm:cxn modelId="{122E3746-B1BA-4078-96C9-87BE3CCAFF55}" srcId="{9F1A4B1B-666B-4C7F-B458-7C612D63FF6C}" destId="{F3CB8A2C-61EB-4A87-AE86-041E21402434}" srcOrd="0" destOrd="0" parTransId="{FAD59C92-896F-471A-9685-DEA7E66401A9}" sibTransId="{D5F3AB41-BBEC-4788-AFA4-645E15797A09}"/>
    <dgm:cxn modelId="{0F78AE52-2878-4C9F-AFD5-3634127D59AD}" srcId="{9F1A4B1B-666B-4C7F-B458-7C612D63FF6C}" destId="{B03132AF-E40F-47AD-86CF-8CEFAD80D1A7}" srcOrd="2" destOrd="0" parTransId="{A45DC100-45FB-4A71-98F2-C8FB8D929ED1}" sibTransId="{818D6355-B754-496C-A5A8-96077DF04B5F}"/>
    <dgm:cxn modelId="{F4C4C68C-D57D-44FF-8C58-E4DAE5262436}" type="presOf" srcId="{3BEB1E45-618F-4CED-ADF2-B76C3819B98D}" destId="{B195D779-6D77-46D5-B07C-C2E2BDB6C4FE}" srcOrd="0" destOrd="0" presId="urn:microsoft.com/office/officeart/2008/layout/AlternatingHexagons"/>
    <dgm:cxn modelId="{C344019D-23BE-4BF1-A862-06399DFF74CF}" type="presOf" srcId="{9F1A4B1B-666B-4C7F-B458-7C612D63FF6C}" destId="{12B5A5BE-BD4D-4D34-976F-1183EB410255}" srcOrd="0" destOrd="0" presId="urn:microsoft.com/office/officeart/2008/layout/AlternatingHexagons"/>
    <dgm:cxn modelId="{7A2AD1C4-E44E-4A72-BDE4-D035491D50FB}" srcId="{6A8C9D6B-D72A-40F7-8040-E78238CBA816}" destId="{4B68FBF4-8233-45A7-8993-950370D7CEDF}" srcOrd="0" destOrd="0" parTransId="{EDB566F5-4A01-480A-998A-522CECDE22CE}" sibTransId="{706D380B-BEB3-42B6-A2A2-276B6EE1F265}"/>
    <dgm:cxn modelId="{EB1847DF-67FE-4ED8-84C6-4E30AB8AD6F9}" srcId="{F3CB8A2C-61EB-4A87-AE86-041E21402434}" destId="{C236F234-9390-4501-9591-6D71D7423CD6}" srcOrd="0" destOrd="0" parTransId="{1B54FA62-2BFF-4CC9-ACBB-4F83A6F9F43B}" sibTransId="{B8D1B2FC-981E-45A9-A92E-70B43AC4642B}"/>
    <dgm:cxn modelId="{729985F7-08DB-4E4E-8538-A2463B91537F}" type="presOf" srcId="{B03132AF-E40F-47AD-86CF-8CEFAD80D1A7}" destId="{A5FE4FC6-603E-4A03-9DAB-B4E8EEFAFBF8}" srcOrd="0" destOrd="0" presId="urn:microsoft.com/office/officeart/2008/layout/AlternatingHexagons"/>
    <dgm:cxn modelId="{28E584FD-CEF3-4B37-B9A0-F2BC18AD1D3C}" type="presOf" srcId="{9BBCFD17-18A6-45CB-9F65-10DCA2014475}" destId="{23C8819C-C8FD-4182-9B2D-B1A60FEA8E73}" srcOrd="0" destOrd="0" presId="urn:microsoft.com/office/officeart/2008/layout/AlternatingHexagons"/>
    <dgm:cxn modelId="{6B2B2152-E6A2-4FFB-9A14-18D9B06E4D35}" type="presParOf" srcId="{12B5A5BE-BD4D-4D34-976F-1183EB410255}" destId="{4128E1B3-49BF-4609-8996-47F91E82CE77}" srcOrd="0" destOrd="0" presId="urn:microsoft.com/office/officeart/2008/layout/AlternatingHexagons"/>
    <dgm:cxn modelId="{502CF77B-3B1E-4651-B69A-813E10534D3C}" type="presParOf" srcId="{4128E1B3-49BF-4609-8996-47F91E82CE77}" destId="{8E02A0A6-7F16-4506-9A41-B88DE03B824F}" srcOrd="0" destOrd="0" presId="urn:microsoft.com/office/officeart/2008/layout/AlternatingHexagons"/>
    <dgm:cxn modelId="{DC68CE86-8D0E-40B2-8F8D-A2EE1E4AAEC7}" type="presParOf" srcId="{4128E1B3-49BF-4609-8996-47F91E82CE77}" destId="{D3ABC620-7882-4DF2-84BD-90CFEEB8D91F}" srcOrd="1" destOrd="0" presId="urn:microsoft.com/office/officeart/2008/layout/AlternatingHexagons"/>
    <dgm:cxn modelId="{AC42940B-4CE8-4CBA-9E07-2DB7D9CFB66A}" type="presParOf" srcId="{4128E1B3-49BF-4609-8996-47F91E82CE77}" destId="{B2467451-1839-410F-8E38-5082025EE8D1}" srcOrd="2" destOrd="0" presId="urn:microsoft.com/office/officeart/2008/layout/AlternatingHexagons"/>
    <dgm:cxn modelId="{0BCE6881-98F6-4DC1-AD9A-81FA185C0DB2}" type="presParOf" srcId="{4128E1B3-49BF-4609-8996-47F91E82CE77}" destId="{D6D03E62-8BE1-403F-ADEB-001582ECFEE7}" srcOrd="3" destOrd="0" presId="urn:microsoft.com/office/officeart/2008/layout/AlternatingHexagons"/>
    <dgm:cxn modelId="{25C55513-BBB2-48F0-A9DD-42279D2B1191}" type="presParOf" srcId="{4128E1B3-49BF-4609-8996-47F91E82CE77}" destId="{8035A281-7319-46D9-A370-A5F327F5CCC0}" srcOrd="4" destOrd="0" presId="urn:microsoft.com/office/officeart/2008/layout/AlternatingHexagons"/>
    <dgm:cxn modelId="{15D19A7C-02D3-46B2-AAC5-B53E5A22534D}" type="presParOf" srcId="{12B5A5BE-BD4D-4D34-976F-1183EB410255}" destId="{EA344ABC-2E7E-4E8B-B4FF-0577A9FFC983}" srcOrd="1" destOrd="0" presId="urn:microsoft.com/office/officeart/2008/layout/AlternatingHexagons"/>
    <dgm:cxn modelId="{6E7CC046-DFF7-4F76-A695-9D9D7FA26FB3}" type="presParOf" srcId="{12B5A5BE-BD4D-4D34-976F-1183EB410255}" destId="{F01E70B4-832C-47A0-9064-CF9029568ED9}" srcOrd="2" destOrd="0" presId="urn:microsoft.com/office/officeart/2008/layout/AlternatingHexagons"/>
    <dgm:cxn modelId="{6019BB1E-C325-4BFD-9618-29D586EE4C0F}" type="presParOf" srcId="{F01E70B4-832C-47A0-9064-CF9029568ED9}" destId="{612C2ECB-A175-441F-888C-D0C7F3E3595F}" srcOrd="0" destOrd="0" presId="urn:microsoft.com/office/officeart/2008/layout/AlternatingHexagons"/>
    <dgm:cxn modelId="{A37E96CA-108F-4EF4-BF5C-BB8CBC4D678C}" type="presParOf" srcId="{F01E70B4-832C-47A0-9064-CF9029568ED9}" destId="{073CFE4E-8E08-403D-95D3-F6623F1BED37}" srcOrd="1" destOrd="0" presId="urn:microsoft.com/office/officeart/2008/layout/AlternatingHexagons"/>
    <dgm:cxn modelId="{0AE28435-976E-41AE-852A-B8F3F72B6B5E}" type="presParOf" srcId="{F01E70B4-832C-47A0-9064-CF9029568ED9}" destId="{F53631D1-7954-46E3-8404-2E24F8513D4A}" srcOrd="2" destOrd="0" presId="urn:microsoft.com/office/officeart/2008/layout/AlternatingHexagons"/>
    <dgm:cxn modelId="{0A9708D1-B9CF-40AD-9044-40CD17B392C3}" type="presParOf" srcId="{F01E70B4-832C-47A0-9064-CF9029568ED9}" destId="{6F380285-B7EC-4E91-A7F2-39BBC0BC4891}" srcOrd="3" destOrd="0" presId="urn:microsoft.com/office/officeart/2008/layout/AlternatingHexagons"/>
    <dgm:cxn modelId="{78B3AF0D-ECC5-4453-83A0-9E457B0F2F16}" type="presParOf" srcId="{F01E70B4-832C-47A0-9064-CF9029568ED9}" destId="{B195D779-6D77-46D5-B07C-C2E2BDB6C4FE}" srcOrd="4" destOrd="0" presId="urn:microsoft.com/office/officeart/2008/layout/AlternatingHexagons"/>
    <dgm:cxn modelId="{E3DEC710-5412-465D-A434-982AD6B85D24}" type="presParOf" srcId="{12B5A5BE-BD4D-4D34-976F-1183EB410255}" destId="{CA2EA90B-F62B-401B-B9A5-0932FE4C1622}" srcOrd="3" destOrd="0" presId="urn:microsoft.com/office/officeart/2008/layout/AlternatingHexagons"/>
    <dgm:cxn modelId="{4C84A6E3-C45A-4EA3-A86D-E1D3FE50A688}" type="presParOf" srcId="{12B5A5BE-BD4D-4D34-976F-1183EB410255}" destId="{E608F9B6-916A-4D88-9349-C69BA445AC9B}" srcOrd="4" destOrd="0" presId="urn:microsoft.com/office/officeart/2008/layout/AlternatingHexagons"/>
    <dgm:cxn modelId="{DEDD6817-8172-4480-BAD5-249D7B154A68}" type="presParOf" srcId="{E608F9B6-916A-4D88-9349-C69BA445AC9B}" destId="{A5FE4FC6-603E-4A03-9DAB-B4E8EEFAFBF8}" srcOrd="0" destOrd="0" presId="urn:microsoft.com/office/officeart/2008/layout/AlternatingHexagons"/>
    <dgm:cxn modelId="{6F26C9B8-56E1-4A43-ACA3-9D462E18E3DF}" type="presParOf" srcId="{E608F9B6-916A-4D88-9349-C69BA445AC9B}" destId="{23C8819C-C8FD-4182-9B2D-B1A60FEA8E73}" srcOrd="1" destOrd="0" presId="urn:microsoft.com/office/officeart/2008/layout/AlternatingHexagons"/>
    <dgm:cxn modelId="{5C2655E0-CB8E-47EF-8B17-A61A269C7AA4}" type="presParOf" srcId="{E608F9B6-916A-4D88-9349-C69BA445AC9B}" destId="{A59B82F1-B68F-413A-A99A-A0EDD954D9AD}" srcOrd="2" destOrd="0" presId="urn:microsoft.com/office/officeart/2008/layout/AlternatingHexagons"/>
    <dgm:cxn modelId="{ED1FF9D8-6A9C-4B45-90F3-92C0703AF60A}" type="presParOf" srcId="{E608F9B6-916A-4D88-9349-C69BA445AC9B}" destId="{4627E3BC-70D6-40D5-A102-4BDFE5689801}" srcOrd="3" destOrd="0" presId="urn:microsoft.com/office/officeart/2008/layout/AlternatingHexagons"/>
    <dgm:cxn modelId="{5A3BEADD-0A77-445F-AC2B-006BFA51AE82}" type="presParOf" srcId="{E608F9B6-916A-4D88-9349-C69BA445AC9B}" destId="{94A95730-5C4B-4C0F-AAA5-19EDDBAEBAAB}"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349A2F-623A-4719-843A-6E42B294EAA2}"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F103EAED-9DFA-4972-A436-ACB46A2FB35B}">
      <dgm:prSet phldrT="[Text]"/>
      <dgm:spPr/>
      <dgm:t>
        <a:bodyPr/>
        <a:lstStyle/>
        <a:p>
          <a:r>
            <a:rPr lang="en-US" dirty="0"/>
            <a:t>SQL Server Data</a:t>
          </a:r>
        </a:p>
      </dgm:t>
    </dgm:pt>
    <dgm:pt modelId="{4DC9E1B8-3152-4A81-9884-A80C9AD5B503}" type="parTrans" cxnId="{CDA95675-A42E-4688-B9A3-739C390C34AD}">
      <dgm:prSet/>
      <dgm:spPr/>
      <dgm:t>
        <a:bodyPr/>
        <a:lstStyle/>
        <a:p>
          <a:endParaRPr lang="en-US"/>
        </a:p>
      </dgm:t>
    </dgm:pt>
    <dgm:pt modelId="{17D5F78B-B861-4DD3-B156-8F41858859AF}" type="sibTrans" cxnId="{CDA95675-A42E-4688-B9A3-739C390C34AD}">
      <dgm:prSet/>
      <dgm:spPr/>
      <dgm:t>
        <a:bodyPr/>
        <a:lstStyle/>
        <a:p>
          <a:endParaRPr lang="en-US"/>
        </a:p>
      </dgm:t>
    </dgm:pt>
    <dgm:pt modelId="{5044F4B1-39FD-446A-BC99-BE2F42363842}">
      <dgm:prSet phldrT="[Text]"/>
      <dgm:spPr>
        <a:solidFill>
          <a:srgbClr val="F3D170"/>
        </a:solidFill>
      </dgm:spPr>
      <dgm:t>
        <a:bodyPr/>
        <a:lstStyle/>
        <a:p>
          <a:r>
            <a:rPr lang="en-US" dirty="0"/>
            <a:t>Data processing script</a:t>
          </a:r>
        </a:p>
      </dgm:t>
    </dgm:pt>
    <dgm:pt modelId="{838DC35D-278A-4D38-9049-E3BAFA9E108B}" type="parTrans" cxnId="{552A4B1A-DDC0-4803-B596-B9B9ED028175}">
      <dgm:prSet/>
      <dgm:spPr/>
      <dgm:t>
        <a:bodyPr/>
        <a:lstStyle/>
        <a:p>
          <a:endParaRPr lang="en-US"/>
        </a:p>
      </dgm:t>
    </dgm:pt>
    <dgm:pt modelId="{0E7E5030-1F90-4EB2-87B0-8DFA16164022}" type="sibTrans" cxnId="{552A4B1A-DDC0-4803-B596-B9B9ED028175}">
      <dgm:prSet/>
      <dgm:spPr/>
      <dgm:t>
        <a:bodyPr/>
        <a:lstStyle/>
        <a:p>
          <a:endParaRPr lang="en-US"/>
        </a:p>
      </dgm:t>
    </dgm:pt>
    <dgm:pt modelId="{C36D9266-133B-4A24-BA5F-5CDAD2098B98}">
      <dgm:prSet phldrT="[Text]"/>
      <dgm:spPr/>
      <dgm:t>
        <a:bodyPr/>
        <a:lstStyle/>
        <a:p>
          <a:r>
            <a:rPr lang="en-US" dirty="0"/>
            <a:t>Application script</a:t>
          </a:r>
        </a:p>
      </dgm:t>
    </dgm:pt>
    <dgm:pt modelId="{6759AEC4-5989-469F-8500-9A78671BDD09}" type="parTrans" cxnId="{0AD72C34-A6F4-445B-8187-0E50E20AB448}">
      <dgm:prSet/>
      <dgm:spPr/>
      <dgm:t>
        <a:bodyPr/>
        <a:lstStyle/>
        <a:p>
          <a:endParaRPr lang="en-US"/>
        </a:p>
      </dgm:t>
    </dgm:pt>
    <dgm:pt modelId="{6D337F49-1B51-4B23-9C05-0E9068D91D88}" type="sibTrans" cxnId="{0AD72C34-A6F4-445B-8187-0E50E20AB448}">
      <dgm:prSet/>
      <dgm:spPr/>
      <dgm:t>
        <a:bodyPr/>
        <a:lstStyle/>
        <a:p>
          <a:endParaRPr lang="en-US"/>
        </a:p>
      </dgm:t>
    </dgm:pt>
    <dgm:pt modelId="{25867062-C349-4F25-976E-4BF3282DC8BB}">
      <dgm:prSet phldrT="[Text]" custT="1"/>
      <dgm:spPr/>
      <dgm:t>
        <a:bodyPr/>
        <a:lstStyle/>
        <a:p>
          <a:r>
            <a:rPr lang="en-US" sz="1400" dirty="0"/>
            <a:t>shiny</a:t>
          </a:r>
        </a:p>
      </dgm:t>
    </dgm:pt>
    <dgm:pt modelId="{6391BFC5-A6E0-4BBC-9102-535771A6CE24}" type="sibTrans" cxnId="{242EE610-AF8C-49CD-AFB4-05AB58CEB62B}">
      <dgm:prSet/>
      <dgm:spPr/>
      <dgm:t>
        <a:bodyPr/>
        <a:lstStyle/>
        <a:p>
          <a:endParaRPr lang="en-US"/>
        </a:p>
      </dgm:t>
    </dgm:pt>
    <dgm:pt modelId="{20356A49-E364-4F83-ACE8-D19E88F45F7E}" type="parTrans" cxnId="{242EE610-AF8C-49CD-AFB4-05AB58CEB62B}">
      <dgm:prSet/>
      <dgm:spPr/>
      <dgm:t>
        <a:bodyPr/>
        <a:lstStyle/>
        <a:p>
          <a:endParaRPr lang="en-US"/>
        </a:p>
      </dgm:t>
    </dgm:pt>
    <dgm:pt modelId="{165F734C-B1FF-41B4-B40D-469674FF438B}">
      <dgm:prSet phldrT="[Text]" custT="1"/>
      <dgm:spPr/>
      <dgm:t>
        <a:bodyPr/>
        <a:lstStyle/>
        <a:p>
          <a:r>
            <a:rPr lang="en-US" sz="1400" dirty="0" err="1"/>
            <a:t>plotly</a:t>
          </a:r>
          <a:endParaRPr lang="en-US" sz="1400" dirty="0"/>
        </a:p>
      </dgm:t>
    </dgm:pt>
    <dgm:pt modelId="{0618336D-CEBC-421E-9D12-4E847B60E024}" type="sibTrans" cxnId="{7424DA19-8F0E-4338-9BB8-EE6905B0176A}">
      <dgm:prSet/>
      <dgm:spPr/>
      <dgm:t>
        <a:bodyPr/>
        <a:lstStyle/>
        <a:p>
          <a:endParaRPr lang="en-US"/>
        </a:p>
      </dgm:t>
    </dgm:pt>
    <dgm:pt modelId="{25ACE7E5-8513-4D5B-A00D-E3B5AFFB99DC}" type="parTrans" cxnId="{7424DA19-8F0E-4338-9BB8-EE6905B0176A}">
      <dgm:prSet/>
      <dgm:spPr/>
      <dgm:t>
        <a:bodyPr/>
        <a:lstStyle/>
        <a:p>
          <a:endParaRPr lang="en-US"/>
        </a:p>
      </dgm:t>
    </dgm:pt>
    <dgm:pt modelId="{7AC3BA42-1755-4774-B5BD-26AFE8DEAAD2}">
      <dgm:prSet phldrT="[Text]" custT="1"/>
      <dgm:spPr/>
      <dgm:t>
        <a:bodyPr/>
        <a:lstStyle/>
        <a:p>
          <a:r>
            <a:rPr lang="en-US" sz="1400" dirty="0"/>
            <a:t>ggplot2</a:t>
          </a:r>
        </a:p>
      </dgm:t>
    </dgm:pt>
    <dgm:pt modelId="{15DF2628-00EE-4B01-B85C-B2936748F9C4}" type="sibTrans" cxnId="{62DE6CA4-90E9-4D86-89EF-EC2F6D40C9DC}">
      <dgm:prSet/>
      <dgm:spPr/>
      <dgm:t>
        <a:bodyPr/>
        <a:lstStyle/>
        <a:p>
          <a:endParaRPr lang="en-US"/>
        </a:p>
      </dgm:t>
    </dgm:pt>
    <dgm:pt modelId="{FB4F7338-61D4-441A-A090-071761F86177}" type="parTrans" cxnId="{62DE6CA4-90E9-4D86-89EF-EC2F6D40C9DC}">
      <dgm:prSet/>
      <dgm:spPr/>
      <dgm:t>
        <a:bodyPr/>
        <a:lstStyle/>
        <a:p>
          <a:endParaRPr lang="en-US"/>
        </a:p>
      </dgm:t>
    </dgm:pt>
    <dgm:pt modelId="{7FED3E74-31B2-44C2-B263-FF66447307FC}">
      <dgm:prSet phldrT="[Text]" custT="1"/>
      <dgm:spPr/>
      <dgm:t>
        <a:bodyPr/>
        <a:lstStyle/>
        <a:p>
          <a:r>
            <a:rPr lang="en-US" sz="1400" dirty="0"/>
            <a:t>DT</a:t>
          </a:r>
        </a:p>
      </dgm:t>
    </dgm:pt>
    <dgm:pt modelId="{B9835D9E-950F-4CF2-B920-F32A1AAEE9F8}" type="sibTrans" cxnId="{7E1B4225-01A9-4993-BFEC-D34A65B57987}">
      <dgm:prSet/>
      <dgm:spPr/>
      <dgm:t>
        <a:bodyPr/>
        <a:lstStyle/>
        <a:p>
          <a:endParaRPr lang="en-US"/>
        </a:p>
      </dgm:t>
    </dgm:pt>
    <dgm:pt modelId="{85514203-9F7A-418E-90DA-FAB36F675BCB}" type="parTrans" cxnId="{7E1B4225-01A9-4993-BFEC-D34A65B57987}">
      <dgm:prSet/>
      <dgm:spPr/>
      <dgm:t>
        <a:bodyPr/>
        <a:lstStyle/>
        <a:p>
          <a:endParaRPr lang="en-US"/>
        </a:p>
      </dgm:t>
    </dgm:pt>
    <dgm:pt modelId="{617B9E92-1D82-4B17-B165-F2881D13538F}">
      <dgm:prSet phldrT="[Text]" custT="1"/>
      <dgm:spPr/>
      <dgm:t>
        <a:bodyPr/>
        <a:lstStyle/>
        <a:p>
          <a:r>
            <a:rPr lang="en-US" sz="1400" dirty="0"/>
            <a:t>DBI</a:t>
          </a:r>
        </a:p>
      </dgm:t>
    </dgm:pt>
    <dgm:pt modelId="{54E572F5-4B0D-400D-9CD7-FDC42B7EBBA6}" type="sibTrans" cxnId="{022FC989-C895-4D2F-A18B-F4710D6C69E6}">
      <dgm:prSet/>
      <dgm:spPr/>
      <dgm:t>
        <a:bodyPr/>
        <a:lstStyle/>
        <a:p>
          <a:endParaRPr lang="en-US"/>
        </a:p>
      </dgm:t>
    </dgm:pt>
    <dgm:pt modelId="{D8A98DDF-37D0-4E75-9553-654EEF07612B}" type="parTrans" cxnId="{022FC989-C895-4D2F-A18B-F4710D6C69E6}">
      <dgm:prSet/>
      <dgm:spPr/>
      <dgm:t>
        <a:bodyPr/>
        <a:lstStyle/>
        <a:p>
          <a:endParaRPr lang="en-US"/>
        </a:p>
      </dgm:t>
    </dgm:pt>
    <dgm:pt modelId="{81F99672-B560-4B50-881F-FEBC98149F64}">
      <dgm:prSet phldrT="[Text]" custT="1"/>
      <dgm:spPr/>
      <dgm:t>
        <a:bodyPr/>
        <a:lstStyle/>
        <a:p>
          <a:r>
            <a:rPr lang="en-US" sz="1400" dirty="0" err="1"/>
            <a:t>tidyverse</a:t>
          </a:r>
          <a:endParaRPr lang="en-US" sz="1400" dirty="0"/>
        </a:p>
      </dgm:t>
    </dgm:pt>
    <dgm:pt modelId="{DCA2A248-A2C1-494F-A343-C22A9EC3D3CA}" type="sibTrans" cxnId="{6A365584-3C8D-434D-BEC5-89AAF6A17A4B}">
      <dgm:prSet/>
      <dgm:spPr/>
      <dgm:t>
        <a:bodyPr/>
        <a:lstStyle/>
        <a:p>
          <a:endParaRPr lang="en-US"/>
        </a:p>
      </dgm:t>
    </dgm:pt>
    <dgm:pt modelId="{9D3A1ABF-2B4B-4D15-B0AA-5EFBD6DD0ECD}" type="parTrans" cxnId="{6A365584-3C8D-434D-BEC5-89AAF6A17A4B}">
      <dgm:prSet/>
      <dgm:spPr/>
      <dgm:t>
        <a:bodyPr/>
        <a:lstStyle/>
        <a:p>
          <a:endParaRPr lang="en-US"/>
        </a:p>
      </dgm:t>
    </dgm:pt>
    <dgm:pt modelId="{236687D0-0461-40A3-AFED-2AC1081CEA10}">
      <dgm:prSet phldrT="[Text]" custT="1"/>
      <dgm:spPr/>
      <dgm:t>
        <a:bodyPr/>
        <a:lstStyle/>
        <a:p>
          <a:r>
            <a:rPr lang="en-US" sz="1400" dirty="0"/>
            <a:t>Date received</a:t>
          </a:r>
        </a:p>
      </dgm:t>
    </dgm:pt>
    <dgm:pt modelId="{D4C16034-7AD5-4C26-BB40-9B785FB30ADC}" type="sibTrans" cxnId="{E1F6F996-8941-47E6-8BD2-3015EFB2A55E}">
      <dgm:prSet/>
      <dgm:spPr/>
      <dgm:t>
        <a:bodyPr/>
        <a:lstStyle/>
        <a:p>
          <a:endParaRPr lang="en-US"/>
        </a:p>
      </dgm:t>
    </dgm:pt>
    <dgm:pt modelId="{46595E09-D912-4ECB-87DD-FF3BF86D36A2}" type="parTrans" cxnId="{E1F6F996-8941-47E6-8BD2-3015EFB2A55E}">
      <dgm:prSet/>
      <dgm:spPr/>
      <dgm:t>
        <a:bodyPr/>
        <a:lstStyle/>
        <a:p>
          <a:endParaRPr lang="en-US"/>
        </a:p>
      </dgm:t>
    </dgm:pt>
    <dgm:pt modelId="{387DB7B6-6FB2-4677-AC47-5EEA550A35F8}">
      <dgm:prSet phldrT="[Text]" custT="1"/>
      <dgm:spPr/>
      <dgm:t>
        <a:bodyPr/>
        <a:lstStyle/>
        <a:p>
          <a:r>
            <a:rPr lang="en-US" sz="1400" dirty="0"/>
            <a:t>Message counts</a:t>
          </a:r>
        </a:p>
      </dgm:t>
    </dgm:pt>
    <dgm:pt modelId="{D38EE18E-C613-4B9E-84D8-3B877097794C}" type="sibTrans" cxnId="{27449CE8-6F61-41D8-9690-29971BC9579A}">
      <dgm:prSet/>
      <dgm:spPr/>
      <dgm:t>
        <a:bodyPr/>
        <a:lstStyle/>
        <a:p>
          <a:endParaRPr lang="en-US"/>
        </a:p>
      </dgm:t>
    </dgm:pt>
    <dgm:pt modelId="{6DBABB55-BA7A-4D65-8592-90151EEC3CA5}" type="parTrans" cxnId="{27449CE8-6F61-41D8-9690-29971BC9579A}">
      <dgm:prSet/>
      <dgm:spPr/>
      <dgm:t>
        <a:bodyPr/>
        <a:lstStyle/>
        <a:p>
          <a:endParaRPr lang="en-US"/>
        </a:p>
      </dgm:t>
    </dgm:pt>
    <dgm:pt modelId="{1D0EFBB6-611A-40CA-896E-E7A7B80F00AD}">
      <dgm:prSet phldrT="[Text]" custT="1"/>
      <dgm:spPr/>
      <dgm:t>
        <a:bodyPr/>
        <a:lstStyle/>
        <a:p>
          <a:r>
            <a:rPr lang="en-US" sz="1400" dirty="0"/>
            <a:t>Results</a:t>
          </a:r>
        </a:p>
      </dgm:t>
    </dgm:pt>
    <dgm:pt modelId="{81FCB151-14EC-45A6-8D38-20AEED3D6D23}" type="sibTrans" cxnId="{A58106E6-DB5D-477B-A02A-7027B7680945}">
      <dgm:prSet/>
      <dgm:spPr/>
      <dgm:t>
        <a:bodyPr/>
        <a:lstStyle/>
        <a:p>
          <a:endParaRPr lang="en-US"/>
        </a:p>
      </dgm:t>
    </dgm:pt>
    <dgm:pt modelId="{6B621F32-EBB8-4063-863B-C561E49B0A44}" type="parTrans" cxnId="{A58106E6-DB5D-477B-A02A-7027B7680945}">
      <dgm:prSet/>
      <dgm:spPr/>
      <dgm:t>
        <a:bodyPr/>
        <a:lstStyle/>
        <a:p>
          <a:endParaRPr lang="en-US"/>
        </a:p>
      </dgm:t>
    </dgm:pt>
    <dgm:pt modelId="{956C90A8-C56A-4B38-9EC4-0138CE59DADF}">
      <dgm:prSet phldrT="[Text]" custT="1"/>
      <dgm:spPr/>
      <dgm:t>
        <a:bodyPr/>
        <a:lstStyle/>
        <a:p>
          <a:r>
            <a:rPr lang="en-US" sz="1400" dirty="0"/>
            <a:t>Jurisdiction </a:t>
          </a:r>
        </a:p>
      </dgm:t>
    </dgm:pt>
    <dgm:pt modelId="{F55FAD45-AA01-4C08-8DB2-20AD90A20575}" type="sibTrans" cxnId="{72C2C75C-C29E-4527-9F2E-A19C9242ECF8}">
      <dgm:prSet/>
      <dgm:spPr/>
      <dgm:t>
        <a:bodyPr/>
        <a:lstStyle/>
        <a:p>
          <a:endParaRPr lang="en-US"/>
        </a:p>
      </dgm:t>
    </dgm:pt>
    <dgm:pt modelId="{A6B53812-41FF-4AD5-BE1A-1EA71B3C1169}" type="parTrans" cxnId="{72C2C75C-C29E-4527-9F2E-A19C9242ECF8}">
      <dgm:prSet/>
      <dgm:spPr/>
      <dgm:t>
        <a:bodyPr/>
        <a:lstStyle/>
        <a:p>
          <a:endParaRPr lang="en-US"/>
        </a:p>
      </dgm:t>
    </dgm:pt>
    <dgm:pt modelId="{072A1E35-F62F-4C0F-8CC0-E73FB3699833}">
      <dgm:prSet phldrT="[Text]" custT="1"/>
      <dgm:spPr/>
      <dgm:t>
        <a:bodyPr/>
        <a:lstStyle/>
        <a:p>
          <a:r>
            <a:rPr lang="en-US" sz="1400" dirty="0"/>
            <a:t>Health condition</a:t>
          </a:r>
        </a:p>
      </dgm:t>
    </dgm:pt>
    <dgm:pt modelId="{72FFBDC3-9F15-45B7-A9CC-A3AA65C05FB6}" type="sibTrans" cxnId="{3F1D82FD-4341-47DD-B850-AB8A0823FB5B}">
      <dgm:prSet/>
      <dgm:spPr/>
      <dgm:t>
        <a:bodyPr/>
        <a:lstStyle/>
        <a:p>
          <a:endParaRPr lang="en-US"/>
        </a:p>
      </dgm:t>
    </dgm:pt>
    <dgm:pt modelId="{EE9A5066-F2C0-45BB-99EA-6763BA6C8E73}" type="parTrans" cxnId="{3F1D82FD-4341-47DD-B850-AB8A0823FB5B}">
      <dgm:prSet/>
      <dgm:spPr/>
      <dgm:t>
        <a:bodyPr/>
        <a:lstStyle/>
        <a:p>
          <a:endParaRPr lang="en-US"/>
        </a:p>
      </dgm:t>
    </dgm:pt>
    <dgm:pt modelId="{7628A14A-05E8-4F2D-ACF6-B898E6EA7ECE}" type="pres">
      <dgm:prSet presAssocID="{D4349A2F-623A-4719-843A-6E42B294EAA2}" presName="rootnode" presStyleCnt="0">
        <dgm:presLayoutVars>
          <dgm:chMax/>
          <dgm:chPref/>
          <dgm:dir/>
          <dgm:animLvl val="lvl"/>
        </dgm:presLayoutVars>
      </dgm:prSet>
      <dgm:spPr/>
    </dgm:pt>
    <dgm:pt modelId="{C7434C6E-6567-4071-A40F-F66DA128D96B}" type="pres">
      <dgm:prSet presAssocID="{F103EAED-9DFA-4972-A436-ACB46A2FB35B}" presName="composite" presStyleCnt="0"/>
      <dgm:spPr/>
    </dgm:pt>
    <dgm:pt modelId="{C943A6CB-50F8-4372-AA10-FA4AA66A680F}" type="pres">
      <dgm:prSet presAssocID="{F103EAED-9DFA-4972-A436-ACB46A2FB35B}" presName="bentUpArrow1" presStyleLbl="alignImgPlace1" presStyleIdx="0" presStyleCnt="2" custScaleX="53457" custScaleY="99773" custLinFactX="14075" custLinFactY="17296" custLinFactNeighborX="100000" custLinFactNeighborY="100000"/>
      <dgm:spPr>
        <a:solidFill>
          <a:srgbClr val="999999"/>
        </a:solidFill>
      </dgm:spPr>
    </dgm:pt>
    <dgm:pt modelId="{232490A2-3C50-4DDA-8518-265ED82193BF}" type="pres">
      <dgm:prSet presAssocID="{F103EAED-9DFA-4972-A436-ACB46A2FB35B}" presName="ParentText" presStyleLbl="node1" presStyleIdx="0" presStyleCnt="3" custScaleX="72371" custScaleY="92914">
        <dgm:presLayoutVars>
          <dgm:chMax val="1"/>
          <dgm:chPref val="1"/>
          <dgm:bulletEnabled val="1"/>
        </dgm:presLayoutVars>
      </dgm:prSet>
      <dgm:spPr/>
    </dgm:pt>
    <dgm:pt modelId="{DA56A00C-1D9E-4FC5-8430-09B008942799}" type="pres">
      <dgm:prSet presAssocID="{F103EAED-9DFA-4972-A436-ACB46A2FB35B}" presName="ChildText" presStyleLbl="revTx" presStyleIdx="0" presStyleCnt="3" custScaleX="149223" custLinFactNeighborX="6802" custLinFactNeighborY="-1378">
        <dgm:presLayoutVars>
          <dgm:chMax val="0"/>
          <dgm:chPref val="0"/>
          <dgm:bulletEnabled val="1"/>
        </dgm:presLayoutVars>
      </dgm:prSet>
      <dgm:spPr/>
    </dgm:pt>
    <dgm:pt modelId="{7CF157D5-D8BE-4F4F-96BA-C9F57DA71F49}" type="pres">
      <dgm:prSet presAssocID="{17D5F78B-B861-4DD3-B156-8F41858859AF}" presName="sibTrans" presStyleCnt="0"/>
      <dgm:spPr/>
    </dgm:pt>
    <dgm:pt modelId="{1D5BE57C-BDF2-4FA8-A9B3-DE5E6BD6AC7D}" type="pres">
      <dgm:prSet presAssocID="{5044F4B1-39FD-446A-BC99-BE2F42363842}" presName="composite" presStyleCnt="0"/>
      <dgm:spPr/>
    </dgm:pt>
    <dgm:pt modelId="{B019F292-23F8-43B6-AD37-2224C571FEC1}" type="pres">
      <dgm:prSet presAssocID="{5044F4B1-39FD-446A-BC99-BE2F42363842}" presName="bentUpArrow1" presStyleLbl="alignImgPlace1" presStyleIdx="1" presStyleCnt="2" custScaleX="55971" custLinFactX="-9841" custLinFactY="-26799" custLinFactNeighborX="-100000" custLinFactNeighborY="-100000"/>
      <dgm:spPr>
        <a:solidFill>
          <a:srgbClr val="999999"/>
        </a:solidFill>
      </dgm:spPr>
    </dgm:pt>
    <dgm:pt modelId="{402E9D9A-7FB7-4F9C-8971-95F67EF1F22F}" type="pres">
      <dgm:prSet presAssocID="{5044F4B1-39FD-446A-BC99-BE2F42363842}" presName="ParentText" presStyleLbl="node1" presStyleIdx="1" presStyleCnt="3" custScaleX="71723" custScaleY="86139" custLinFactNeighborX="-23860" custLinFactNeighborY="1191">
        <dgm:presLayoutVars>
          <dgm:chMax val="1"/>
          <dgm:chPref val="1"/>
          <dgm:bulletEnabled val="1"/>
        </dgm:presLayoutVars>
      </dgm:prSet>
      <dgm:spPr/>
    </dgm:pt>
    <dgm:pt modelId="{6C2F1774-3983-49B3-B18F-D45022AF649C}" type="pres">
      <dgm:prSet presAssocID="{5044F4B1-39FD-446A-BC99-BE2F42363842}" presName="ChildText" presStyleLbl="revTx" presStyleIdx="1" presStyleCnt="3" custLinFactNeighborX="-52487" custLinFactNeighborY="1765">
        <dgm:presLayoutVars>
          <dgm:chMax val="0"/>
          <dgm:chPref val="0"/>
          <dgm:bulletEnabled val="1"/>
        </dgm:presLayoutVars>
      </dgm:prSet>
      <dgm:spPr/>
    </dgm:pt>
    <dgm:pt modelId="{07BD5B13-1BD7-455C-8610-AC95D15EAAE0}" type="pres">
      <dgm:prSet presAssocID="{0E7E5030-1F90-4EB2-87B0-8DFA16164022}" presName="sibTrans" presStyleCnt="0"/>
      <dgm:spPr/>
    </dgm:pt>
    <dgm:pt modelId="{D0B1BD7D-C99C-43BA-BF25-11324B1CCD88}" type="pres">
      <dgm:prSet presAssocID="{C36D9266-133B-4A24-BA5F-5CDAD2098B98}" presName="composite" presStyleCnt="0"/>
      <dgm:spPr/>
    </dgm:pt>
    <dgm:pt modelId="{EBBD1B2B-1635-48A5-8CAA-BB874AA9EA0F}" type="pres">
      <dgm:prSet presAssocID="{C36D9266-133B-4A24-BA5F-5CDAD2098B98}" presName="ParentText" presStyleLbl="node1" presStyleIdx="2" presStyleCnt="3" custScaleX="70063" custScaleY="89550" custLinFactNeighborX="-42693" custLinFactNeighborY="1805">
        <dgm:presLayoutVars>
          <dgm:chMax val="1"/>
          <dgm:chPref val="1"/>
          <dgm:bulletEnabled val="1"/>
        </dgm:presLayoutVars>
      </dgm:prSet>
      <dgm:spPr/>
    </dgm:pt>
    <dgm:pt modelId="{E61E9D9F-7F5D-49FA-8547-92861A736064}" type="pres">
      <dgm:prSet presAssocID="{C36D9266-133B-4A24-BA5F-5CDAD2098B98}" presName="FinalChildText" presStyleLbl="revTx" presStyleIdx="2" presStyleCnt="3" custLinFactNeighborX="-80846" custLinFactNeighborY="7693">
        <dgm:presLayoutVars>
          <dgm:chMax val="0"/>
          <dgm:chPref val="0"/>
          <dgm:bulletEnabled val="1"/>
        </dgm:presLayoutVars>
      </dgm:prSet>
      <dgm:spPr/>
    </dgm:pt>
  </dgm:ptLst>
  <dgm:cxnLst>
    <dgm:cxn modelId="{242EE610-AF8C-49CD-AFB4-05AB58CEB62B}" srcId="{C36D9266-133B-4A24-BA5F-5CDAD2098B98}" destId="{25867062-C349-4F25-976E-4BF3282DC8BB}" srcOrd="0" destOrd="0" parTransId="{20356A49-E364-4F83-ACE8-D19E88F45F7E}" sibTransId="{6391BFC5-A6E0-4BBC-9102-535771A6CE24}"/>
    <dgm:cxn modelId="{7424DA19-8F0E-4338-9BB8-EE6905B0176A}" srcId="{C36D9266-133B-4A24-BA5F-5CDAD2098B98}" destId="{165F734C-B1FF-41B4-B40D-469674FF438B}" srcOrd="1" destOrd="0" parTransId="{25ACE7E5-8513-4D5B-A00D-E3B5AFFB99DC}" sibTransId="{0618336D-CEBC-421E-9D12-4E847B60E024}"/>
    <dgm:cxn modelId="{552A4B1A-DDC0-4803-B596-B9B9ED028175}" srcId="{D4349A2F-623A-4719-843A-6E42B294EAA2}" destId="{5044F4B1-39FD-446A-BC99-BE2F42363842}" srcOrd="1" destOrd="0" parTransId="{838DC35D-278A-4D38-9049-E3BAFA9E108B}" sibTransId="{0E7E5030-1F90-4EB2-87B0-8DFA16164022}"/>
    <dgm:cxn modelId="{7E1B4225-01A9-4993-BFEC-D34A65B57987}" srcId="{C36D9266-133B-4A24-BA5F-5CDAD2098B98}" destId="{7FED3E74-31B2-44C2-B263-FF66447307FC}" srcOrd="3" destOrd="0" parTransId="{85514203-9F7A-418E-90DA-FAB36F675BCB}" sibTransId="{B9835D9E-950F-4CF2-B920-F32A1AAEE9F8}"/>
    <dgm:cxn modelId="{11B3AF2C-74D3-46F9-ABA6-6DE0D29D35CE}" type="presOf" srcId="{7AC3BA42-1755-4774-B5BD-26AFE8DEAAD2}" destId="{E61E9D9F-7F5D-49FA-8547-92861A736064}" srcOrd="0" destOrd="2" presId="urn:microsoft.com/office/officeart/2005/8/layout/StepDownProcess"/>
    <dgm:cxn modelId="{0AD72C34-A6F4-445B-8187-0E50E20AB448}" srcId="{D4349A2F-623A-4719-843A-6E42B294EAA2}" destId="{C36D9266-133B-4A24-BA5F-5CDAD2098B98}" srcOrd="2" destOrd="0" parTransId="{6759AEC4-5989-469F-8500-9A78671BDD09}" sibTransId="{6D337F49-1B51-4B23-9C05-0E9068D91D88}"/>
    <dgm:cxn modelId="{90534F35-70EC-4912-8176-23569127F940}" type="presOf" srcId="{165F734C-B1FF-41B4-B40D-469674FF438B}" destId="{E61E9D9F-7F5D-49FA-8547-92861A736064}" srcOrd="0" destOrd="1" presId="urn:microsoft.com/office/officeart/2005/8/layout/StepDownProcess"/>
    <dgm:cxn modelId="{1DA4493D-8E29-4CCF-808B-3A7ED0F88CD0}" type="presOf" srcId="{387DB7B6-6FB2-4677-AC47-5EEA550A35F8}" destId="{DA56A00C-1D9E-4FC5-8430-09B008942799}" srcOrd="0" destOrd="1" presId="urn:microsoft.com/office/officeart/2005/8/layout/StepDownProcess"/>
    <dgm:cxn modelId="{72C2C75C-C29E-4527-9F2E-A19C9242ECF8}" srcId="{F103EAED-9DFA-4972-A436-ACB46A2FB35B}" destId="{956C90A8-C56A-4B38-9EC4-0138CE59DADF}" srcOrd="3" destOrd="0" parTransId="{A6B53812-41FF-4AD5-BE1A-1EA71B3C1169}" sibTransId="{F55FAD45-AA01-4C08-8DB2-20AD90A20575}"/>
    <dgm:cxn modelId="{B5F8704B-DFA7-4400-86BA-26A7B26F2373}" type="presOf" srcId="{25867062-C349-4F25-976E-4BF3282DC8BB}" destId="{E61E9D9F-7F5D-49FA-8547-92861A736064}" srcOrd="0" destOrd="0" presId="urn:microsoft.com/office/officeart/2005/8/layout/StepDownProcess"/>
    <dgm:cxn modelId="{01B32C72-AE3E-47A0-90DB-62156DF50AEC}" type="presOf" srcId="{5044F4B1-39FD-446A-BC99-BE2F42363842}" destId="{402E9D9A-7FB7-4F9C-8971-95F67EF1F22F}" srcOrd="0" destOrd="0" presId="urn:microsoft.com/office/officeart/2005/8/layout/StepDownProcess"/>
    <dgm:cxn modelId="{CDA95675-A42E-4688-B9A3-739C390C34AD}" srcId="{D4349A2F-623A-4719-843A-6E42B294EAA2}" destId="{F103EAED-9DFA-4972-A436-ACB46A2FB35B}" srcOrd="0" destOrd="0" parTransId="{4DC9E1B8-3152-4A81-9884-A80C9AD5B503}" sibTransId="{17D5F78B-B861-4DD3-B156-8F41858859AF}"/>
    <dgm:cxn modelId="{6A365584-3C8D-434D-BEC5-89AAF6A17A4B}" srcId="{5044F4B1-39FD-446A-BC99-BE2F42363842}" destId="{81F99672-B560-4B50-881F-FEBC98149F64}" srcOrd="1" destOrd="0" parTransId="{9D3A1ABF-2B4B-4D15-B0AA-5EFBD6DD0ECD}" sibTransId="{DCA2A248-A2C1-494F-A343-C22A9EC3D3CA}"/>
    <dgm:cxn modelId="{022FC989-C895-4D2F-A18B-F4710D6C69E6}" srcId="{5044F4B1-39FD-446A-BC99-BE2F42363842}" destId="{617B9E92-1D82-4B17-B165-F2881D13538F}" srcOrd="0" destOrd="0" parTransId="{D8A98DDF-37D0-4E75-9553-654EEF07612B}" sibTransId="{54E572F5-4B0D-400D-9CD7-FDC42B7EBBA6}"/>
    <dgm:cxn modelId="{6650F689-E6BD-4B00-BD92-9CFB9341CA94}" type="presOf" srcId="{D4349A2F-623A-4719-843A-6E42B294EAA2}" destId="{7628A14A-05E8-4F2D-ACF6-B898E6EA7ECE}" srcOrd="0" destOrd="0" presId="urn:microsoft.com/office/officeart/2005/8/layout/StepDownProcess"/>
    <dgm:cxn modelId="{2CF90090-CD35-421C-BA11-79B2CF5E2A9F}" type="presOf" srcId="{236687D0-0461-40A3-AFED-2AC1081CEA10}" destId="{DA56A00C-1D9E-4FC5-8430-09B008942799}" srcOrd="0" destOrd="0" presId="urn:microsoft.com/office/officeart/2005/8/layout/StepDownProcess"/>
    <dgm:cxn modelId="{FF8DCB95-61EB-4A6F-A84F-EEB03310BF26}" type="presOf" srcId="{F103EAED-9DFA-4972-A436-ACB46A2FB35B}" destId="{232490A2-3C50-4DDA-8518-265ED82193BF}" srcOrd="0" destOrd="0" presId="urn:microsoft.com/office/officeart/2005/8/layout/StepDownProcess"/>
    <dgm:cxn modelId="{E1F6F996-8941-47E6-8BD2-3015EFB2A55E}" srcId="{F103EAED-9DFA-4972-A436-ACB46A2FB35B}" destId="{236687D0-0461-40A3-AFED-2AC1081CEA10}" srcOrd="0" destOrd="0" parTransId="{46595E09-D912-4ECB-87DD-FF3BF86D36A2}" sibTransId="{D4C16034-7AD5-4C26-BB40-9B785FB30ADC}"/>
    <dgm:cxn modelId="{D55B1E9F-8CE9-4007-97A3-E8361608CB0D}" type="presOf" srcId="{617B9E92-1D82-4B17-B165-F2881D13538F}" destId="{6C2F1774-3983-49B3-B18F-D45022AF649C}" srcOrd="0" destOrd="0" presId="urn:microsoft.com/office/officeart/2005/8/layout/StepDownProcess"/>
    <dgm:cxn modelId="{62DE6CA4-90E9-4D86-89EF-EC2F6D40C9DC}" srcId="{C36D9266-133B-4A24-BA5F-5CDAD2098B98}" destId="{7AC3BA42-1755-4774-B5BD-26AFE8DEAAD2}" srcOrd="2" destOrd="0" parTransId="{FB4F7338-61D4-441A-A090-071761F86177}" sibTransId="{15DF2628-00EE-4B01-B85C-B2936748F9C4}"/>
    <dgm:cxn modelId="{0CD30BB6-7187-4E15-AC90-B29BAC8F89A0}" type="presOf" srcId="{81F99672-B560-4B50-881F-FEBC98149F64}" destId="{6C2F1774-3983-49B3-B18F-D45022AF649C}" srcOrd="0" destOrd="1" presId="urn:microsoft.com/office/officeart/2005/8/layout/StepDownProcess"/>
    <dgm:cxn modelId="{796E72C5-9485-432F-9616-6ACA2152D40C}" type="presOf" srcId="{1D0EFBB6-611A-40CA-896E-E7A7B80F00AD}" destId="{DA56A00C-1D9E-4FC5-8430-09B008942799}" srcOrd="0" destOrd="2" presId="urn:microsoft.com/office/officeart/2005/8/layout/StepDownProcess"/>
    <dgm:cxn modelId="{930BAFCD-05CF-413C-A334-D01777D283B7}" type="presOf" srcId="{956C90A8-C56A-4B38-9EC4-0138CE59DADF}" destId="{DA56A00C-1D9E-4FC5-8430-09B008942799}" srcOrd="0" destOrd="3" presId="urn:microsoft.com/office/officeart/2005/8/layout/StepDownProcess"/>
    <dgm:cxn modelId="{A58106E6-DB5D-477B-A02A-7027B7680945}" srcId="{F103EAED-9DFA-4972-A436-ACB46A2FB35B}" destId="{1D0EFBB6-611A-40CA-896E-E7A7B80F00AD}" srcOrd="2" destOrd="0" parTransId="{6B621F32-EBB8-4063-863B-C561E49B0A44}" sibTransId="{81FCB151-14EC-45A6-8D38-20AEED3D6D23}"/>
    <dgm:cxn modelId="{27449CE8-6F61-41D8-9690-29971BC9579A}" srcId="{F103EAED-9DFA-4972-A436-ACB46A2FB35B}" destId="{387DB7B6-6FB2-4677-AC47-5EEA550A35F8}" srcOrd="1" destOrd="0" parTransId="{6DBABB55-BA7A-4D65-8592-90151EEC3CA5}" sibTransId="{D38EE18E-C613-4B9E-84D8-3B877097794C}"/>
    <dgm:cxn modelId="{F75463EB-4E4C-4121-9A76-D4E5754FEF0F}" type="presOf" srcId="{7FED3E74-31B2-44C2-B263-FF66447307FC}" destId="{E61E9D9F-7F5D-49FA-8547-92861A736064}" srcOrd="0" destOrd="3" presId="urn:microsoft.com/office/officeart/2005/8/layout/StepDownProcess"/>
    <dgm:cxn modelId="{C78C0EEC-60E5-498E-80CD-833A10DF57AC}" type="presOf" srcId="{072A1E35-F62F-4C0F-8CC0-E73FB3699833}" destId="{DA56A00C-1D9E-4FC5-8430-09B008942799}" srcOrd="0" destOrd="4" presId="urn:microsoft.com/office/officeart/2005/8/layout/StepDownProcess"/>
    <dgm:cxn modelId="{08A592ED-DE39-4E35-B536-B7211CA52BB7}" type="presOf" srcId="{C36D9266-133B-4A24-BA5F-5CDAD2098B98}" destId="{EBBD1B2B-1635-48A5-8CAA-BB874AA9EA0F}" srcOrd="0" destOrd="0" presId="urn:microsoft.com/office/officeart/2005/8/layout/StepDownProcess"/>
    <dgm:cxn modelId="{3F1D82FD-4341-47DD-B850-AB8A0823FB5B}" srcId="{F103EAED-9DFA-4972-A436-ACB46A2FB35B}" destId="{072A1E35-F62F-4C0F-8CC0-E73FB3699833}" srcOrd="4" destOrd="0" parTransId="{EE9A5066-F2C0-45BB-99EA-6763BA6C8E73}" sibTransId="{72FFBDC3-9F15-45B7-A9CC-A3AA65C05FB6}"/>
    <dgm:cxn modelId="{3646813B-55DC-4617-996B-5F6A9C4C7B64}" type="presParOf" srcId="{7628A14A-05E8-4F2D-ACF6-B898E6EA7ECE}" destId="{C7434C6E-6567-4071-A40F-F66DA128D96B}" srcOrd="0" destOrd="0" presId="urn:microsoft.com/office/officeart/2005/8/layout/StepDownProcess"/>
    <dgm:cxn modelId="{64A9F6E3-BD1E-41AE-92CE-B7C0B0E443E2}" type="presParOf" srcId="{C7434C6E-6567-4071-A40F-F66DA128D96B}" destId="{C943A6CB-50F8-4372-AA10-FA4AA66A680F}" srcOrd="0" destOrd="0" presId="urn:microsoft.com/office/officeart/2005/8/layout/StepDownProcess"/>
    <dgm:cxn modelId="{8B29EEE7-4BB8-4CDC-BC21-C0AAFE266474}" type="presParOf" srcId="{C7434C6E-6567-4071-A40F-F66DA128D96B}" destId="{232490A2-3C50-4DDA-8518-265ED82193BF}" srcOrd="1" destOrd="0" presId="urn:microsoft.com/office/officeart/2005/8/layout/StepDownProcess"/>
    <dgm:cxn modelId="{B72E99B9-2A2E-47BE-9999-5E8CAB4F1EDF}" type="presParOf" srcId="{C7434C6E-6567-4071-A40F-F66DA128D96B}" destId="{DA56A00C-1D9E-4FC5-8430-09B008942799}" srcOrd="2" destOrd="0" presId="urn:microsoft.com/office/officeart/2005/8/layout/StepDownProcess"/>
    <dgm:cxn modelId="{45A0001B-2C59-4B3C-A7B4-709ED3625483}" type="presParOf" srcId="{7628A14A-05E8-4F2D-ACF6-B898E6EA7ECE}" destId="{7CF157D5-D8BE-4F4F-96BA-C9F57DA71F49}" srcOrd="1" destOrd="0" presId="urn:microsoft.com/office/officeart/2005/8/layout/StepDownProcess"/>
    <dgm:cxn modelId="{7ED6ECBA-33A0-4D75-9932-AA4FA6C9B5F2}" type="presParOf" srcId="{7628A14A-05E8-4F2D-ACF6-B898E6EA7ECE}" destId="{1D5BE57C-BDF2-4FA8-A9B3-DE5E6BD6AC7D}" srcOrd="2" destOrd="0" presId="urn:microsoft.com/office/officeart/2005/8/layout/StepDownProcess"/>
    <dgm:cxn modelId="{42AC1CB9-B384-4ACA-BE64-5DF4A18264D4}" type="presParOf" srcId="{1D5BE57C-BDF2-4FA8-A9B3-DE5E6BD6AC7D}" destId="{B019F292-23F8-43B6-AD37-2224C571FEC1}" srcOrd="0" destOrd="0" presId="urn:microsoft.com/office/officeart/2005/8/layout/StepDownProcess"/>
    <dgm:cxn modelId="{33F9D1DA-25BE-47D3-B287-DE74B80A2ECA}" type="presParOf" srcId="{1D5BE57C-BDF2-4FA8-A9B3-DE5E6BD6AC7D}" destId="{402E9D9A-7FB7-4F9C-8971-95F67EF1F22F}" srcOrd="1" destOrd="0" presId="urn:microsoft.com/office/officeart/2005/8/layout/StepDownProcess"/>
    <dgm:cxn modelId="{AD1338AB-7CC7-4678-86AE-7B7617F43049}" type="presParOf" srcId="{1D5BE57C-BDF2-4FA8-A9B3-DE5E6BD6AC7D}" destId="{6C2F1774-3983-49B3-B18F-D45022AF649C}" srcOrd="2" destOrd="0" presId="urn:microsoft.com/office/officeart/2005/8/layout/StepDownProcess"/>
    <dgm:cxn modelId="{2596AF55-622B-402E-A0FB-81ED1AE89E13}" type="presParOf" srcId="{7628A14A-05E8-4F2D-ACF6-B898E6EA7ECE}" destId="{07BD5B13-1BD7-455C-8610-AC95D15EAAE0}" srcOrd="3" destOrd="0" presId="urn:microsoft.com/office/officeart/2005/8/layout/StepDownProcess"/>
    <dgm:cxn modelId="{84E5007F-3240-40C1-BE40-3758BD073C53}" type="presParOf" srcId="{7628A14A-05E8-4F2D-ACF6-B898E6EA7ECE}" destId="{D0B1BD7D-C99C-43BA-BF25-11324B1CCD88}" srcOrd="4" destOrd="0" presId="urn:microsoft.com/office/officeart/2005/8/layout/StepDownProcess"/>
    <dgm:cxn modelId="{D79658D8-35AA-4554-9131-21B9AED4CB84}" type="presParOf" srcId="{D0B1BD7D-C99C-43BA-BF25-11324B1CCD88}" destId="{EBBD1B2B-1635-48A5-8CAA-BB874AA9EA0F}" srcOrd="0" destOrd="0" presId="urn:microsoft.com/office/officeart/2005/8/layout/StepDownProcess"/>
    <dgm:cxn modelId="{09653F94-406B-4D05-93B5-A2199B12E0A4}" type="presParOf" srcId="{D0B1BD7D-C99C-43BA-BF25-11324B1CCD88}" destId="{E61E9D9F-7F5D-49FA-8547-92861A736064}"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2FAFAC-7FEC-4E87-922A-A3DCE6745FD0}" type="doc">
      <dgm:prSet loTypeId="urn:microsoft.com/office/officeart/2005/8/layout/vList3" loCatId="picture" qsTypeId="urn:microsoft.com/office/officeart/2005/8/quickstyle/simple1" qsCatId="simple" csTypeId="urn:microsoft.com/office/officeart/2005/8/colors/accent1_2" csCatId="accent1" phldr="1"/>
      <dgm:spPr/>
    </dgm:pt>
    <dgm:pt modelId="{97BDAD5E-9B1B-4E64-944E-261258A5CFFD}">
      <dgm:prSet phldrT="[Text]"/>
      <dgm:spPr/>
      <dgm:t>
        <a:bodyPr/>
        <a:lstStyle/>
        <a:p>
          <a:r>
            <a:rPr lang="en-US" dirty="0"/>
            <a:t>Deeper insight into ELR data</a:t>
          </a:r>
        </a:p>
      </dgm:t>
    </dgm:pt>
    <dgm:pt modelId="{DF28D913-EF7F-4956-8699-927F9C0DD4C4}" type="parTrans" cxnId="{C5A99771-3D9E-4FE1-8902-ECC89E9A78FE}">
      <dgm:prSet/>
      <dgm:spPr/>
      <dgm:t>
        <a:bodyPr/>
        <a:lstStyle/>
        <a:p>
          <a:endParaRPr lang="en-US"/>
        </a:p>
      </dgm:t>
    </dgm:pt>
    <dgm:pt modelId="{9E9C6793-104E-4118-B5D0-176A522446FD}" type="sibTrans" cxnId="{C5A99771-3D9E-4FE1-8902-ECC89E9A78FE}">
      <dgm:prSet/>
      <dgm:spPr/>
      <dgm:t>
        <a:bodyPr/>
        <a:lstStyle/>
        <a:p>
          <a:endParaRPr lang="en-US"/>
        </a:p>
      </dgm:t>
    </dgm:pt>
    <dgm:pt modelId="{2EDB93E7-D641-4812-B65F-8BD47942F6D9}">
      <dgm:prSet phldrT="[Text]"/>
      <dgm:spPr>
        <a:solidFill>
          <a:srgbClr val="F3D170"/>
        </a:solidFill>
      </dgm:spPr>
      <dgm:t>
        <a:bodyPr/>
        <a:lstStyle/>
        <a:p>
          <a:r>
            <a:rPr lang="en-US" dirty="0"/>
            <a:t>Improved identification and resolution of reporting issues</a:t>
          </a:r>
        </a:p>
      </dgm:t>
    </dgm:pt>
    <dgm:pt modelId="{D1964B34-C935-499F-ADA6-30A46C0256DE}" type="parTrans" cxnId="{61164C2F-B598-4B45-9CE3-93949566927C}">
      <dgm:prSet/>
      <dgm:spPr/>
      <dgm:t>
        <a:bodyPr/>
        <a:lstStyle/>
        <a:p>
          <a:endParaRPr lang="en-US"/>
        </a:p>
      </dgm:t>
    </dgm:pt>
    <dgm:pt modelId="{601D81E5-2347-49B5-B19D-CE2630709BB2}" type="sibTrans" cxnId="{61164C2F-B598-4B45-9CE3-93949566927C}">
      <dgm:prSet/>
      <dgm:spPr/>
      <dgm:t>
        <a:bodyPr/>
        <a:lstStyle/>
        <a:p>
          <a:endParaRPr lang="en-US"/>
        </a:p>
      </dgm:t>
    </dgm:pt>
    <dgm:pt modelId="{EDB8A8F0-D6A1-40AB-B00E-0C0B6008A00F}">
      <dgm:prSet phldrT="[Text]"/>
      <dgm:spPr>
        <a:solidFill>
          <a:srgbClr val="999999"/>
        </a:solidFill>
      </dgm:spPr>
      <dgm:t>
        <a:bodyPr/>
        <a:lstStyle/>
        <a:p>
          <a:r>
            <a:rPr lang="en-US" dirty="0"/>
            <a:t>Ongoing development to better fit evolving ELR needs</a:t>
          </a:r>
        </a:p>
      </dgm:t>
    </dgm:pt>
    <dgm:pt modelId="{0F179A4D-5850-4463-A9B6-0D9BA357B1FE}" type="parTrans" cxnId="{2C37A3DE-1573-4756-A016-2482037553DC}">
      <dgm:prSet/>
      <dgm:spPr/>
      <dgm:t>
        <a:bodyPr/>
        <a:lstStyle/>
        <a:p>
          <a:endParaRPr lang="en-US"/>
        </a:p>
      </dgm:t>
    </dgm:pt>
    <dgm:pt modelId="{6CBA67C6-27E1-4D94-B01F-08377345D905}" type="sibTrans" cxnId="{2C37A3DE-1573-4756-A016-2482037553DC}">
      <dgm:prSet/>
      <dgm:spPr/>
      <dgm:t>
        <a:bodyPr/>
        <a:lstStyle/>
        <a:p>
          <a:endParaRPr lang="en-US"/>
        </a:p>
      </dgm:t>
    </dgm:pt>
    <dgm:pt modelId="{93693414-6B6B-4D49-B4E8-0BD7C931B029}" type="pres">
      <dgm:prSet presAssocID="{0B2FAFAC-7FEC-4E87-922A-A3DCE6745FD0}" presName="linearFlow" presStyleCnt="0">
        <dgm:presLayoutVars>
          <dgm:dir/>
          <dgm:resizeHandles val="exact"/>
        </dgm:presLayoutVars>
      </dgm:prSet>
      <dgm:spPr/>
    </dgm:pt>
    <dgm:pt modelId="{E3D9B8F6-B22D-4AAE-9A2D-E5C3B0812A89}" type="pres">
      <dgm:prSet presAssocID="{97BDAD5E-9B1B-4E64-944E-261258A5CFFD}" presName="composite" presStyleCnt="0"/>
      <dgm:spPr/>
    </dgm:pt>
    <dgm:pt modelId="{225D3EC4-410A-4881-A9AA-906399B3C546}" type="pres">
      <dgm:prSet presAssocID="{97BDAD5E-9B1B-4E64-944E-261258A5CFFD}" presName="imgShp" presStyleLbl="fgImgPlace1" presStyleIdx="0" presStyleCnt="3" custLinFactNeighborX="-53498" custLinFactNeighborY="74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solidFill>
            <a:schemeClr val="accent1"/>
          </a:solidFill>
        </a:ln>
      </dgm:spPr>
      <dgm:extLst>
        <a:ext uri="{E40237B7-FDA0-4F09-8148-C483321AD2D9}">
          <dgm14:cNvPr xmlns:dgm14="http://schemas.microsoft.com/office/drawing/2010/diagram" id="0" name="" descr="Magnifying glass"/>
        </a:ext>
      </dgm:extLst>
    </dgm:pt>
    <dgm:pt modelId="{A26CC3EA-86EB-4F88-9A01-CC48A6407EF1}" type="pres">
      <dgm:prSet presAssocID="{97BDAD5E-9B1B-4E64-944E-261258A5CFFD}" presName="txShp" presStyleLbl="node1" presStyleIdx="0" presStyleCnt="3">
        <dgm:presLayoutVars>
          <dgm:bulletEnabled val="1"/>
        </dgm:presLayoutVars>
      </dgm:prSet>
      <dgm:spPr/>
    </dgm:pt>
    <dgm:pt modelId="{62459F66-D231-4506-88D7-A272632E966F}" type="pres">
      <dgm:prSet presAssocID="{9E9C6793-104E-4118-B5D0-176A522446FD}" presName="spacing" presStyleCnt="0"/>
      <dgm:spPr/>
    </dgm:pt>
    <dgm:pt modelId="{BED8649B-C31A-4628-9C1E-16D8B83E25AA}" type="pres">
      <dgm:prSet presAssocID="{2EDB93E7-D641-4812-B65F-8BD47942F6D9}" presName="composite" presStyleCnt="0"/>
      <dgm:spPr/>
    </dgm:pt>
    <dgm:pt modelId="{4ECA2AC4-DE3C-4998-ACF1-FA0C7C76E4BE}" type="pres">
      <dgm:prSet presAssocID="{2EDB93E7-D641-4812-B65F-8BD47942F6D9}" presName="imgShp" presStyleLbl="fgImgPlace1" presStyleIdx="1" presStyleCnt="3" custLinFactNeighborX="-54984" custLinFactNeighborY="-74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solidFill>
            <a:schemeClr val="accent2">
              <a:lumMod val="75000"/>
            </a:schemeClr>
          </a:solidFill>
        </a:ln>
      </dgm:spPr>
      <dgm:extLst>
        <a:ext uri="{E40237B7-FDA0-4F09-8148-C483321AD2D9}">
          <dgm14:cNvPr xmlns:dgm14="http://schemas.microsoft.com/office/drawing/2010/diagram" id="0" name="" descr="Lightbulb and gear"/>
        </a:ext>
      </dgm:extLst>
    </dgm:pt>
    <dgm:pt modelId="{A81141FE-0889-4D37-B47B-A8CE71C649EE}" type="pres">
      <dgm:prSet presAssocID="{2EDB93E7-D641-4812-B65F-8BD47942F6D9}" presName="txShp" presStyleLbl="node1" presStyleIdx="1" presStyleCnt="3">
        <dgm:presLayoutVars>
          <dgm:bulletEnabled val="1"/>
        </dgm:presLayoutVars>
      </dgm:prSet>
      <dgm:spPr/>
    </dgm:pt>
    <dgm:pt modelId="{D0068BF0-1ECD-4056-A7AA-DB8D29F762B3}" type="pres">
      <dgm:prSet presAssocID="{601D81E5-2347-49B5-B19D-CE2630709BB2}" presName="spacing" presStyleCnt="0"/>
      <dgm:spPr/>
    </dgm:pt>
    <dgm:pt modelId="{AE50E62E-D548-4290-9E46-D002BCD7358B}" type="pres">
      <dgm:prSet presAssocID="{EDB8A8F0-D6A1-40AB-B00E-0C0B6008A00F}" presName="composite" presStyleCnt="0"/>
      <dgm:spPr/>
    </dgm:pt>
    <dgm:pt modelId="{22F1A9AB-9FC2-4AF9-9F05-0169554E6DB5}" type="pres">
      <dgm:prSet presAssocID="{EDB8A8F0-D6A1-40AB-B00E-0C0B6008A00F}" presName="imgShp" presStyleLbl="fgImgPlace1" presStyleIdx="2" presStyleCnt="3" custLinFactNeighborX="-52755" custLinFactNeighborY="-148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solidFill>
            <a:srgbClr val="999999"/>
          </a:solidFill>
        </a:ln>
      </dgm:spPr>
      <dgm:extLst>
        <a:ext uri="{E40237B7-FDA0-4F09-8148-C483321AD2D9}">
          <dgm14:cNvPr xmlns:dgm14="http://schemas.microsoft.com/office/drawing/2010/diagram" id="0" name="" descr="Head with gears"/>
        </a:ext>
      </dgm:extLst>
    </dgm:pt>
    <dgm:pt modelId="{C9107AF9-5559-4F88-8DF7-29EF5077E35C}" type="pres">
      <dgm:prSet presAssocID="{EDB8A8F0-D6A1-40AB-B00E-0C0B6008A00F}" presName="txShp" presStyleLbl="node1" presStyleIdx="2" presStyleCnt="3">
        <dgm:presLayoutVars>
          <dgm:bulletEnabled val="1"/>
        </dgm:presLayoutVars>
      </dgm:prSet>
      <dgm:spPr/>
    </dgm:pt>
  </dgm:ptLst>
  <dgm:cxnLst>
    <dgm:cxn modelId="{61164C2F-B598-4B45-9CE3-93949566927C}" srcId="{0B2FAFAC-7FEC-4E87-922A-A3DCE6745FD0}" destId="{2EDB93E7-D641-4812-B65F-8BD47942F6D9}" srcOrd="1" destOrd="0" parTransId="{D1964B34-C935-499F-ADA6-30A46C0256DE}" sibTransId="{601D81E5-2347-49B5-B19D-CE2630709BB2}"/>
    <dgm:cxn modelId="{C5A99771-3D9E-4FE1-8902-ECC89E9A78FE}" srcId="{0B2FAFAC-7FEC-4E87-922A-A3DCE6745FD0}" destId="{97BDAD5E-9B1B-4E64-944E-261258A5CFFD}" srcOrd="0" destOrd="0" parTransId="{DF28D913-EF7F-4956-8699-927F9C0DD4C4}" sibTransId="{9E9C6793-104E-4118-B5D0-176A522446FD}"/>
    <dgm:cxn modelId="{087C4774-6B5F-457A-AC52-938025FB0B5F}" type="presOf" srcId="{2EDB93E7-D641-4812-B65F-8BD47942F6D9}" destId="{A81141FE-0889-4D37-B47B-A8CE71C649EE}" srcOrd="0" destOrd="0" presId="urn:microsoft.com/office/officeart/2005/8/layout/vList3"/>
    <dgm:cxn modelId="{05F945B8-F721-4F80-9A57-E602C07500A2}" type="presOf" srcId="{EDB8A8F0-D6A1-40AB-B00E-0C0B6008A00F}" destId="{C9107AF9-5559-4F88-8DF7-29EF5077E35C}" srcOrd="0" destOrd="0" presId="urn:microsoft.com/office/officeart/2005/8/layout/vList3"/>
    <dgm:cxn modelId="{3B8828D2-D586-41AD-9C14-ED5377A14C04}" type="presOf" srcId="{0B2FAFAC-7FEC-4E87-922A-A3DCE6745FD0}" destId="{93693414-6B6B-4D49-B4E8-0BD7C931B029}" srcOrd="0" destOrd="0" presId="urn:microsoft.com/office/officeart/2005/8/layout/vList3"/>
    <dgm:cxn modelId="{2C37A3DE-1573-4756-A016-2482037553DC}" srcId="{0B2FAFAC-7FEC-4E87-922A-A3DCE6745FD0}" destId="{EDB8A8F0-D6A1-40AB-B00E-0C0B6008A00F}" srcOrd="2" destOrd="0" parTransId="{0F179A4D-5850-4463-A9B6-0D9BA357B1FE}" sibTransId="{6CBA67C6-27E1-4D94-B01F-08377345D905}"/>
    <dgm:cxn modelId="{57FD9FE2-32F6-43D2-8B54-C7F9EC2D444C}" type="presOf" srcId="{97BDAD5E-9B1B-4E64-944E-261258A5CFFD}" destId="{A26CC3EA-86EB-4F88-9A01-CC48A6407EF1}" srcOrd="0" destOrd="0" presId="urn:microsoft.com/office/officeart/2005/8/layout/vList3"/>
    <dgm:cxn modelId="{1B072D24-6313-4A42-9514-9F1E836651A5}" type="presParOf" srcId="{93693414-6B6B-4D49-B4E8-0BD7C931B029}" destId="{E3D9B8F6-B22D-4AAE-9A2D-E5C3B0812A89}" srcOrd="0" destOrd="0" presId="urn:microsoft.com/office/officeart/2005/8/layout/vList3"/>
    <dgm:cxn modelId="{CF0B953D-2C10-4666-B236-401EB47A190E}" type="presParOf" srcId="{E3D9B8F6-B22D-4AAE-9A2D-E5C3B0812A89}" destId="{225D3EC4-410A-4881-A9AA-906399B3C546}" srcOrd="0" destOrd="0" presId="urn:microsoft.com/office/officeart/2005/8/layout/vList3"/>
    <dgm:cxn modelId="{2DECDF8F-4512-46FF-AA80-D4583AA30025}" type="presParOf" srcId="{E3D9B8F6-B22D-4AAE-9A2D-E5C3B0812A89}" destId="{A26CC3EA-86EB-4F88-9A01-CC48A6407EF1}" srcOrd="1" destOrd="0" presId="urn:microsoft.com/office/officeart/2005/8/layout/vList3"/>
    <dgm:cxn modelId="{634F7869-F821-4626-AAFF-BFADA2974000}" type="presParOf" srcId="{93693414-6B6B-4D49-B4E8-0BD7C931B029}" destId="{62459F66-D231-4506-88D7-A272632E966F}" srcOrd="1" destOrd="0" presId="urn:microsoft.com/office/officeart/2005/8/layout/vList3"/>
    <dgm:cxn modelId="{1C6E0FCF-4D56-4AC0-B939-175616DE2B3F}" type="presParOf" srcId="{93693414-6B6B-4D49-B4E8-0BD7C931B029}" destId="{BED8649B-C31A-4628-9C1E-16D8B83E25AA}" srcOrd="2" destOrd="0" presId="urn:microsoft.com/office/officeart/2005/8/layout/vList3"/>
    <dgm:cxn modelId="{CD04290C-AE11-4FEA-B3F6-525CF8BED5CA}" type="presParOf" srcId="{BED8649B-C31A-4628-9C1E-16D8B83E25AA}" destId="{4ECA2AC4-DE3C-4998-ACF1-FA0C7C76E4BE}" srcOrd="0" destOrd="0" presId="urn:microsoft.com/office/officeart/2005/8/layout/vList3"/>
    <dgm:cxn modelId="{4D5F0760-5F52-44B8-8BAA-7D45F42A1E17}" type="presParOf" srcId="{BED8649B-C31A-4628-9C1E-16D8B83E25AA}" destId="{A81141FE-0889-4D37-B47B-A8CE71C649EE}" srcOrd="1" destOrd="0" presId="urn:microsoft.com/office/officeart/2005/8/layout/vList3"/>
    <dgm:cxn modelId="{ACAC0B37-A119-4A5E-883B-63901D1ED9B5}" type="presParOf" srcId="{93693414-6B6B-4D49-B4E8-0BD7C931B029}" destId="{D0068BF0-1ECD-4056-A7AA-DB8D29F762B3}" srcOrd="3" destOrd="0" presId="urn:microsoft.com/office/officeart/2005/8/layout/vList3"/>
    <dgm:cxn modelId="{6875EE3A-8AB7-462B-A387-CCFE157659D7}" type="presParOf" srcId="{93693414-6B6B-4D49-B4E8-0BD7C931B029}" destId="{AE50E62E-D548-4290-9E46-D002BCD7358B}" srcOrd="4" destOrd="0" presId="urn:microsoft.com/office/officeart/2005/8/layout/vList3"/>
    <dgm:cxn modelId="{3F63F444-6B17-4E79-84D9-C9C0DEE48C24}" type="presParOf" srcId="{AE50E62E-D548-4290-9E46-D002BCD7358B}" destId="{22F1A9AB-9FC2-4AF9-9F05-0169554E6DB5}" srcOrd="0" destOrd="0" presId="urn:microsoft.com/office/officeart/2005/8/layout/vList3"/>
    <dgm:cxn modelId="{BB6D67C7-E140-40FC-B2CD-B72228FA6E40}" type="presParOf" srcId="{AE50E62E-D548-4290-9E46-D002BCD7358B}" destId="{C9107AF9-5559-4F88-8DF7-29EF5077E35C}"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E7B8772-6BC4-408A-8AFF-DC30E1FD2CA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064C755-49D5-4DDB-ADB7-EF1B1BD28C1D}">
      <dgm:prSet phldrT="[Text]"/>
      <dgm:spPr/>
      <dgm:t>
        <a:bodyPr/>
        <a:lstStyle/>
        <a:p>
          <a:r>
            <a:rPr lang="en-US" dirty="0"/>
            <a:t>Michelle M. Schmitz, MSPH (CDC, Booz Allen Hamilton)</a:t>
          </a:r>
        </a:p>
      </dgm:t>
    </dgm:pt>
    <dgm:pt modelId="{1412C7C7-4EC2-4856-910C-16B776ABAF64}" type="parTrans" cxnId="{69AAA784-20EF-4023-9642-4723084FA3CE}">
      <dgm:prSet/>
      <dgm:spPr/>
      <dgm:t>
        <a:bodyPr/>
        <a:lstStyle/>
        <a:p>
          <a:endParaRPr lang="en-US"/>
        </a:p>
      </dgm:t>
    </dgm:pt>
    <dgm:pt modelId="{CAD0B991-0EB6-4266-B3AF-D196EAB00C49}" type="sibTrans" cxnId="{69AAA784-20EF-4023-9642-4723084FA3CE}">
      <dgm:prSet/>
      <dgm:spPr/>
      <dgm:t>
        <a:bodyPr/>
        <a:lstStyle/>
        <a:p>
          <a:endParaRPr lang="en-US"/>
        </a:p>
      </dgm:t>
    </dgm:pt>
    <dgm:pt modelId="{C22ACB77-BBB0-4800-8E02-05D681E2BA21}">
      <dgm:prSet phldrT="[Text]"/>
      <dgm:spPr/>
      <dgm:t>
        <a:bodyPr/>
        <a:lstStyle/>
        <a:p>
          <a:r>
            <a:rPr lang="en-US" dirty="0"/>
            <a:t>Sahitya Reddy, MS (CDC, Booz Allen Hamilton)</a:t>
          </a:r>
        </a:p>
      </dgm:t>
    </dgm:pt>
    <dgm:pt modelId="{EF3D2AA4-D8B1-451C-8D95-5AF66C34A80D}" type="parTrans" cxnId="{6E602864-F8A1-4C55-A059-27E3D779C4C0}">
      <dgm:prSet/>
      <dgm:spPr/>
      <dgm:t>
        <a:bodyPr/>
        <a:lstStyle/>
        <a:p>
          <a:endParaRPr lang="en-US"/>
        </a:p>
      </dgm:t>
    </dgm:pt>
    <dgm:pt modelId="{6398AD1D-746E-4D53-AEBF-5E4BE311596C}" type="sibTrans" cxnId="{6E602864-F8A1-4C55-A059-27E3D779C4C0}">
      <dgm:prSet/>
      <dgm:spPr/>
      <dgm:t>
        <a:bodyPr/>
        <a:lstStyle/>
        <a:p>
          <a:endParaRPr lang="en-US"/>
        </a:p>
      </dgm:t>
    </dgm:pt>
    <dgm:pt modelId="{A9676712-3596-47D8-8016-44695C873BEE}">
      <dgm:prSet phldrT="[Text]"/>
      <dgm:spPr/>
      <dgm:t>
        <a:bodyPr/>
        <a:lstStyle/>
        <a:p>
          <a:r>
            <a:rPr lang="en-US" dirty="0"/>
            <a:t>WA DOH Electronic Laboratory Reporting Production Support Team</a:t>
          </a:r>
        </a:p>
      </dgm:t>
    </dgm:pt>
    <dgm:pt modelId="{282CA526-DA70-4AAE-90C5-BB552A34C2D2}" type="parTrans" cxnId="{0F13ACD7-56C8-4516-9423-A5E6624E5CDD}">
      <dgm:prSet/>
      <dgm:spPr/>
      <dgm:t>
        <a:bodyPr/>
        <a:lstStyle/>
        <a:p>
          <a:endParaRPr lang="en-US"/>
        </a:p>
      </dgm:t>
    </dgm:pt>
    <dgm:pt modelId="{D4F878C0-D2A6-493D-8319-740F9A134B41}" type="sibTrans" cxnId="{0F13ACD7-56C8-4516-9423-A5E6624E5CDD}">
      <dgm:prSet/>
      <dgm:spPr/>
      <dgm:t>
        <a:bodyPr/>
        <a:lstStyle/>
        <a:p>
          <a:endParaRPr lang="en-US"/>
        </a:p>
      </dgm:t>
    </dgm:pt>
    <dgm:pt modelId="{1756DEAD-0073-4818-8B4C-AE44BD15D506}">
      <dgm:prSet phldrT="[Text]"/>
      <dgm:spPr/>
      <dgm:t>
        <a:bodyPr/>
        <a:lstStyle/>
        <a:p>
          <a:r>
            <a:rPr lang="en-US" dirty="0"/>
            <a:t>Zach Smithingell (WA DOH)</a:t>
          </a:r>
        </a:p>
      </dgm:t>
    </dgm:pt>
    <dgm:pt modelId="{85171A30-04E5-437C-9FB6-1438D6283EA6}" type="parTrans" cxnId="{114499FE-B657-400A-8F08-EE55EFD7F486}">
      <dgm:prSet/>
      <dgm:spPr/>
      <dgm:t>
        <a:bodyPr/>
        <a:lstStyle/>
        <a:p>
          <a:endParaRPr lang="en-US"/>
        </a:p>
      </dgm:t>
    </dgm:pt>
    <dgm:pt modelId="{57E34437-1BD3-4DC3-AE63-E6B131BF5042}" type="sibTrans" cxnId="{114499FE-B657-400A-8F08-EE55EFD7F486}">
      <dgm:prSet/>
      <dgm:spPr/>
      <dgm:t>
        <a:bodyPr/>
        <a:lstStyle/>
        <a:p>
          <a:endParaRPr lang="en-US"/>
        </a:p>
      </dgm:t>
    </dgm:pt>
    <dgm:pt modelId="{F543F25D-9005-4799-8720-FB30FCAFE039}" type="pres">
      <dgm:prSet presAssocID="{BE7B8772-6BC4-408A-8AFF-DC30E1FD2CAB}" presName="linear" presStyleCnt="0">
        <dgm:presLayoutVars>
          <dgm:dir/>
          <dgm:animLvl val="lvl"/>
          <dgm:resizeHandles val="exact"/>
        </dgm:presLayoutVars>
      </dgm:prSet>
      <dgm:spPr/>
    </dgm:pt>
    <dgm:pt modelId="{F6F3D76A-0609-4C14-8356-75455791A79D}" type="pres">
      <dgm:prSet presAssocID="{4064C755-49D5-4DDB-ADB7-EF1B1BD28C1D}" presName="parentLin" presStyleCnt="0"/>
      <dgm:spPr/>
    </dgm:pt>
    <dgm:pt modelId="{05E4C49D-21BA-48A0-AF71-DBF8259C8415}" type="pres">
      <dgm:prSet presAssocID="{4064C755-49D5-4DDB-ADB7-EF1B1BD28C1D}" presName="parentLeftMargin" presStyleLbl="node1" presStyleIdx="0" presStyleCnt="4"/>
      <dgm:spPr/>
    </dgm:pt>
    <dgm:pt modelId="{40CFEE08-2756-4407-9762-EA276BCB7775}" type="pres">
      <dgm:prSet presAssocID="{4064C755-49D5-4DDB-ADB7-EF1B1BD28C1D}" presName="parentText" presStyleLbl="node1" presStyleIdx="0" presStyleCnt="4" custScaleX="142857">
        <dgm:presLayoutVars>
          <dgm:chMax val="0"/>
          <dgm:bulletEnabled val="1"/>
        </dgm:presLayoutVars>
      </dgm:prSet>
      <dgm:spPr/>
    </dgm:pt>
    <dgm:pt modelId="{63DAA1DA-A949-476C-A60C-4CD7F4922A4B}" type="pres">
      <dgm:prSet presAssocID="{4064C755-49D5-4DDB-ADB7-EF1B1BD28C1D}" presName="negativeSpace" presStyleCnt="0"/>
      <dgm:spPr/>
    </dgm:pt>
    <dgm:pt modelId="{8CD5E3C1-21E8-4806-9D69-6ADFD8A17B25}" type="pres">
      <dgm:prSet presAssocID="{4064C755-49D5-4DDB-ADB7-EF1B1BD28C1D}" presName="childText" presStyleLbl="conFgAcc1" presStyleIdx="0" presStyleCnt="4">
        <dgm:presLayoutVars>
          <dgm:bulletEnabled val="1"/>
        </dgm:presLayoutVars>
      </dgm:prSet>
      <dgm:spPr/>
    </dgm:pt>
    <dgm:pt modelId="{84FB4E14-C3FA-4D7C-A8DC-A2E4208EC236}" type="pres">
      <dgm:prSet presAssocID="{CAD0B991-0EB6-4266-B3AF-D196EAB00C49}" presName="spaceBetweenRectangles" presStyleCnt="0"/>
      <dgm:spPr/>
    </dgm:pt>
    <dgm:pt modelId="{D66F18C9-16A4-4F70-8805-10BD6D3AFD14}" type="pres">
      <dgm:prSet presAssocID="{C22ACB77-BBB0-4800-8E02-05D681E2BA21}" presName="parentLin" presStyleCnt="0"/>
      <dgm:spPr/>
    </dgm:pt>
    <dgm:pt modelId="{C24535B7-4CC4-4632-A3A9-8D268C47D727}" type="pres">
      <dgm:prSet presAssocID="{C22ACB77-BBB0-4800-8E02-05D681E2BA21}" presName="parentLeftMargin" presStyleLbl="node1" presStyleIdx="0" presStyleCnt="4"/>
      <dgm:spPr/>
    </dgm:pt>
    <dgm:pt modelId="{6FC134D8-38BD-4784-BEB7-6D3C21DA1679}" type="pres">
      <dgm:prSet presAssocID="{C22ACB77-BBB0-4800-8E02-05D681E2BA21}" presName="parentText" presStyleLbl="node1" presStyleIdx="1" presStyleCnt="4" custScaleX="142857">
        <dgm:presLayoutVars>
          <dgm:chMax val="0"/>
          <dgm:bulletEnabled val="1"/>
        </dgm:presLayoutVars>
      </dgm:prSet>
      <dgm:spPr/>
    </dgm:pt>
    <dgm:pt modelId="{E4738E9A-4CC5-48B4-A56C-F201F06411CC}" type="pres">
      <dgm:prSet presAssocID="{C22ACB77-BBB0-4800-8E02-05D681E2BA21}" presName="negativeSpace" presStyleCnt="0"/>
      <dgm:spPr/>
    </dgm:pt>
    <dgm:pt modelId="{93B8931A-E34F-4A31-AA48-E9A70ADD7679}" type="pres">
      <dgm:prSet presAssocID="{C22ACB77-BBB0-4800-8E02-05D681E2BA21}" presName="childText" presStyleLbl="conFgAcc1" presStyleIdx="1" presStyleCnt="4">
        <dgm:presLayoutVars>
          <dgm:bulletEnabled val="1"/>
        </dgm:presLayoutVars>
      </dgm:prSet>
      <dgm:spPr/>
    </dgm:pt>
    <dgm:pt modelId="{AA7373E6-20F7-4D6B-AC58-0D6EFF714623}" type="pres">
      <dgm:prSet presAssocID="{6398AD1D-746E-4D53-AEBF-5E4BE311596C}" presName="spaceBetweenRectangles" presStyleCnt="0"/>
      <dgm:spPr/>
    </dgm:pt>
    <dgm:pt modelId="{BC56CAE3-5A7F-4796-9B83-0225638C3E1C}" type="pres">
      <dgm:prSet presAssocID="{A9676712-3596-47D8-8016-44695C873BEE}" presName="parentLin" presStyleCnt="0"/>
      <dgm:spPr/>
    </dgm:pt>
    <dgm:pt modelId="{9245CBD5-96DE-456B-9DB5-A6D164A0D303}" type="pres">
      <dgm:prSet presAssocID="{A9676712-3596-47D8-8016-44695C873BEE}" presName="parentLeftMargin" presStyleLbl="node1" presStyleIdx="1" presStyleCnt="4"/>
      <dgm:spPr/>
    </dgm:pt>
    <dgm:pt modelId="{F09CAC89-21FE-4079-A058-D2F60CE49096}" type="pres">
      <dgm:prSet presAssocID="{A9676712-3596-47D8-8016-44695C873BEE}" presName="parentText" presStyleLbl="node1" presStyleIdx="2" presStyleCnt="4" custScaleX="142857">
        <dgm:presLayoutVars>
          <dgm:chMax val="0"/>
          <dgm:bulletEnabled val="1"/>
        </dgm:presLayoutVars>
      </dgm:prSet>
      <dgm:spPr/>
    </dgm:pt>
    <dgm:pt modelId="{0495B3F9-F064-44DF-9731-C26F96029059}" type="pres">
      <dgm:prSet presAssocID="{A9676712-3596-47D8-8016-44695C873BEE}" presName="negativeSpace" presStyleCnt="0"/>
      <dgm:spPr/>
    </dgm:pt>
    <dgm:pt modelId="{46416F03-E28D-42C8-A757-987513DF9ECB}" type="pres">
      <dgm:prSet presAssocID="{A9676712-3596-47D8-8016-44695C873BEE}" presName="childText" presStyleLbl="conFgAcc1" presStyleIdx="2" presStyleCnt="4">
        <dgm:presLayoutVars>
          <dgm:bulletEnabled val="1"/>
        </dgm:presLayoutVars>
      </dgm:prSet>
      <dgm:spPr/>
    </dgm:pt>
    <dgm:pt modelId="{1F5C4A0A-D399-4BA5-B751-5D90E7C5DC96}" type="pres">
      <dgm:prSet presAssocID="{D4F878C0-D2A6-493D-8319-740F9A134B41}" presName="spaceBetweenRectangles" presStyleCnt="0"/>
      <dgm:spPr/>
    </dgm:pt>
    <dgm:pt modelId="{E5061829-8157-477A-B88F-C1B66626CE95}" type="pres">
      <dgm:prSet presAssocID="{1756DEAD-0073-4818-8B4C-AE44BD15D506}" presName="parentLin" presStyleCnt="0"/>
      <dgm:spPr/>
    </dgm:pt>
    <dgm:pt modelId="{E76C2EE4-602A-4F20-9C55-FDACAFFD693C}" type="pres">
      <dgm:prSet presAssocID="{1756DEAD-0073-4818-8B4C-AE44BD15D506}" presName="parentLeftMargin" presStyleLbl="node1" presStyleIdx="2" presStyleCnt="4" custScaleX="142857"/>
      <dgm:spPr/>
    </dgm:pt>
    <dgm:pt modelId="{05D97F46-99D3-4E21-9C33-4B7E4122154F}" type="pres">
      <dgm:prSet presAssocID="{1756DEAD-0073-4818-8B4C-AE44BD15D506}" presName="parentText" presStyleLbl="node1" presStyleIdx="3" presStyleCnt="4" custScaleX="192551">
        <dgm:presLayoutVars>
          <dgm:chMax val="0"/>
          <dgm:bulletEnabled val="1"/>
        </dgm:presLayoutVars>
      </dgm:prSet>
      <dgm:spPr/>
    </dgm:pt>
    <dgm:pt modelId="{BC23F4BC-AB68-4BE4-93FF-8732E63F9878}" type="pres">
      <dgm:prSet presAssocID="{1756DEAD-0073-4818-8B4C-AE44BD15D506}" presName="negativeSpace" presStyleCnt="0"/>
      <dgm:spPr/>
    </dgm:pt>
    <dgm:pt modelId="{DDFBC235-730E-41E1-8461-54E7DCB1498F}" type="pres">
      <dgm:prSet presAssocID="{1756DEAD-0073-4818-8B4C-AE44BD15D506}" presName="childText" presStyleLbl="conFgAcc1" presStyleIdx="3" presStyleCnt="4">
        <dgm:presLayoutVars>
          <dgm:bulletEnabled val="1"/>
        </dgm:presLayoutVars>
      </dgm:prSet>
      <dgm:spPr/>
    </dgm:pt>
  </dgm:ptLst>
  <dgm:cxnLst>
    <dgm:cxn modelId="{4830271B-5A1B-4822-AAC0-A2474F52DA95}" type="presOf" srcId="{1756DEAD-0073-4818-8B4C-AE44BD15D506}" destId="{05D97F46-99D3-4E21-9C33-4B7E4122154F}" srcOrd="1" destOrd="0" presId="urn:microsoft.com/office/officeart/2005/8/layout/list1"/>
    <dgm:cxn modelId="{5E766C26-2348-467D-867F-786EF65FA49F}" type="presOf" srcId="{4064C755-49D5-4DDB-ADB7-EF1B1BD28C1D}" destId="{05E4C49D-21BA-48A0-AF71-DBF8259C8415}" srcOrd="0" destOrd="0" presId="urn:microsoft.com/office/officeart/2005/8/layout/list1"/>
    <dgm:cxn modelId="{9837BB34-678A-45DB-94B6-76F399E4AEDE}" type="presOf" srcId="{1756DEAD-0073-4818-8B4C-AE44BD15D506}" destId="{E76C2EE4-602A-4F20-9C55-FDACAFFD693C}" srcOrd="0" destOrd="0" presId="urn:microsoft.com/office/officeart/2005/8/layout/list1"/>
    <dgm:cxn modelId="{9E7B1542-3EDC-48FD-94D3-2F0887685179}" type="presOf" srcId="{A9676712-3596-47D8-8016-44695C873BEE}" destId="{9245CBD5-96DE-456B-9DB5-A6D164A0D303}" srcOrd="0" destOrd="0" presId="urn:microsoft.com/office/officeart/2005/8/layout/list1"/>
    <dgm:cxn modelId="{6E602864-F8A1-4C55-A059-27E3D779C4C0}" srcId="{BE7B8772-6BC4-408A-8AFF-DC30E1FD2CAB}" destId="{C22ACB77-BBB0-4800-8E02-05D681E2BA21}" srcOrd="1" destOrd="0" parTransId="{EF3D2AA4-D8B1-451C-8D95-5AF66C34A80D}" sibTransId="{6398AD1D-746E-4D53-AEBF-5E4BE311596C}"/>
    <dgm:cxn modelId="{7A446C66-0CB2-476B-9DB2-4392130CD1F9}" type="presOf" srcId="{A9676712-3596-47D8-8016-44695C873BEE}" destId="{F09CAC89-21FE-4079-A058-D2F60CE49096}" srcOrd="1" destOrd="0" presId="urn:microsoft.com/office/officeart/2005/8/layout/list1"/>
    <dgm:cxn modelId="{38769E4F-5480-4B99-B58F-391C03738B94}" type="presOf" srcId="{4064C755-49D5-4DDB-ADB7-EF1B1BD28C1D}" destId="{40CFEE08-2756-4407-9762-EA276BCB7775}" srcOrd="1" destOrd="0" presId="urn:microsoft.com/office/officeart/2005/8/layout/list1"/>
    <dgm:cxn modelId="{69AAA784-20EF-4023-9642-4723084FA3CE}" srcId="{BE7B8772-6BC4-408A-8AFF-DC30E1FD2CAB}" destId="{4064C755-49D5-4DDB-ADB7-EF1B1BD28C1D}" srcOrd="0" destOrd="0" parTransId="{1412C7C7-4EC2-4856-910C-16B776ABAF64}" sibTransId="{CAD0B991-0EB6-4266-B3AF-D196EAB00C49}"/>
    <dgm:cxn modelId="{1126A3A5-B5F0-4FB2-82DE-607912477EE9}" type="presOf" srcId="{BE7B8772-6BC4-408A-8AFF-DC30E1FD2CAB}" destId="{F543F25D-9005-4799-8720-FB30FCAFE039}" srcOrd="0" destOrd="0" presId="urn:microsoft.com/office/officeart/2005/8/layout/list1"/>
    <dgm:cxn modelId="{0F13ACD7-56C8-4516-9423-A5E6624E5CDD}" srcId="{BE7B8772-6BC4-408A-8AFF-DC30E1FD2CAB}" destId="{A9676712-3596-47D8-8016-44695C873BEE}" srcOrd="2" destOrd="0" parTransId="{282CA526-DA70-4AAE-90C5-BB552A34C2D2}" sibTransId="{D4F878C0-D2A6-493D-8319-740F9A134B41}"/>
    <dgm:cxn modelId="{D588BBE3-5770-43B3-8584-60401FBEC747}" type="presOf" srcId="{C22ACB77-BBB0-4800-8E02-05D681E2BA21}" destId="{C24535B7-4CC4-4632-A3A9-8D268C47D727}" srcOrd="0" destOrd="0" presId="urn:microsoft.com/office/officeart/2005/8/layout/list1"/>
    <dgm:cxn modelId="{6CB01AE9-E749-45F0-A91E-E44AD368424F}" type="presOf" srcId="{C22ACB77-BBB0-4800-8E02-05D681E2BA21}" destId="{6FC134D8-38BD-4784-BEB7-6D3C21DA1679}" srcOrd="1" destOrd="0" presId="urn:microsoft.com/office/officeart/2005/8/layout/list1"/>
    <dgm:cxn modelId="{114499FE-B657-400A-8F08-EE55EFD7F486}" srcId="{BE7B8772-6BC4-408A-8AFF-DC30E1FD2CAB}" destId="{1756DEAD-0073-4818-8B4C-AE44BD15D506}" srcOrd="3" destOrd="0" parTransId="{85171A30-04E5-437C-9FB6-1438D6283EA6}" sibTransId="{57E34437-1BD3-4DC3-AE63-E6B131BF5042}"/>
    <dgm:cxn modelId="{DE207E38-1D7B-482D-AAF7-DF9C545439BD}" type="presParOf" srcId="{F543F25D-9005-4799-8720-FB30FCAFE039}" destId="{F6F3D76A-0609-4C14-8356-75455791A79D}" srcOrd="0" destOrd="0" presId="urn:microsoft.com/office/officeart/2005/8/layout/list1"/>
    <dgm:cxn modelId="{990FD6F2-4720-4A69-B1F5-41D68184F914}" type="presParOf" srcId="{F6F3D76A-0609-4C14-8356-75455791A79D}" destId="{05E4C49D-21BA-48A0-AF71-DBF8259C8415}" srcOrd="0" destOrd="0" presId="urn:microsoft.com/office/officeart/2005/8/layout/list1"/>
    <dgm:cxn modelId="{CDC06F85-E9CE-4121-B542-9D313CF98E0B}" type="presParOf" srcId="{F6F3D76A-0609-4C14-8356-75455791A79D}" destId="{40CFEE08-2756-4407-9762-EA276BCB7775}" srcOrd="1" destOrd="0" presId="urn:microsoft.com/office/officeart/2005/8/layout/list1"/>
    <dgm:cxn modelId="{C8462E99-3A07-4062-92A3-8D7F81B57B5E}" type="presParOf" srcId="{F543F25D-9005-4799-8720-FB30FCAFE039}" destId="{63DAA1DA-A949-476C-A60C-4CD7F4922A4B}" srcOrd="1" destOrd="0" presId="urn:microsoft.com/office/officeart/2005/8/layout/list1"/>
    <dgm:cxn modelId="{3DFE4932-EE0B-46E6-AEF5-4276D26898A3}" type="presParOf" srcId="{F543F25D-9005-4799-8720-FB30FCAFE039}" destId="{8CD5E3C1-21E8-4806-9D69-6ADFD8A17B25}" srcOrd="2" destOrd="0" presId="urn:microsoft.com/office/officeart/2005/8/layout/list1"/>
    <dgm:cxn modelId="{D6B91254-801E-4883-BE70-CFB5711B8686}" type="presParOf" srcId="{F543F25D-9005-4799-8720-FB30FCAFE039}" destId="{84FB4E14-C3FA-4D7C-A8DC-A2E4208EC236}" srcOrd="3" destOrd="0" presId="urn:microsoft.com/office/officeart/2005/8/layout/list1"/>
    <dgm:cxn modelId="{5ACD3510-358C-42E5-963C-231C3DF719D5}" type="presParOf" srcId="{F543F25D-9005-4799-8720-FB30FCAFE039}" destId="{D66F18C9-16A4-4F70-8805-10BD6D3AFD14}" srcOrd="4" destOrd="0" presId="urn:microsoft.com/office/officeart/2005/8/layout/list1"/>
    <dgm:cxn modelId="{E6D8893E-6C69-488D-9A08-49ADBF72418D}" type="presParOf" srcId="{D66F18C9-16A4-4F70-8805-10BD6D3AFD14}" destId="{C24535B7-4CC4-4632-A3A9-8D268C47D727}" srcOrd="0" destOrd="0" presId="urn:microsoft.com/office/officeart/2005/8/layout/list1"/>
    <dgm:cxn modelId="{5879A529-80A1-49EC-98EE-166F8A4B6483}" type="presParOf" srcId="{D66F18C9-16A4-4F70-8805-10BD6D3AFD14}" destId="{6FC134D8-38BD-4784-BEB7-6D3C21DA1679}" srcOrd="1" destOrd="0" presId="urn:microsoft.com/office/officeart/2005/8/layout/list1"/>
    <dgm:cxn modelId="{A088667D-8B2B-4733-B8AE-BDC7FEFC7F80}" type="presParOf" srcId="{F543F25D-9005-4799-8720-FB30FCAFE039}" destId="{E4738E9A-4CC5-48B4-A56C-F201F06411CC}" srcOrd="5" destOrd="0" presId="urn:microsoft.com/office/officeart/2005/8/layout/list1"/>
    <dgm:cxn modelId="{DD5FC92D-FD08-4F5E-89A6-78CEE7A90AB1}" type="presParOf" srcId="{F543F25D-9005-4799-8720-FB30FCAFE039}" destId="{93B8931A-E34F-4A31-AA48-E9A70ADD7679}" srcOrd="6" destOrd="0" presId="urn:microsoft.com/office/officeart/2005/8/layout/list1"/>
    <dgm:cxn modelId="{18E28D19-1112-45CF-9F84-897A70C2A864}" type="presParOf" srcId="{F543F25D-9005-4799-8720-FB30FCAFE039}" destId="{AA7373E6-20F7-4D6B-AC58-0D6EFF714623}" srcOrd="7" destOrd="0" presId="urn:microsoft.com/office/officeart/2005/8/layout/list1"/>
    <dgm:cxn modelId="{35BD88AB-80D9-4051-95F9-6F4BE75E6F94}" type="presParOf" srcId="{F543F25D-9005-4799-8720-FB30FCAFE039}" destId="{BC56CAE3-5A7F-4796-9B83-0225638C3E1C}" srcOrd="8" destOrd="0" presId="urn:microsoft.com/office/officeart/2005/8/layout/list1"/>
    <dgm:cxn modelId="{2C48AC1F-AF06-49FD-A39E-4C4786A05FC3}" type="presParOf" srcId="{BC56CAE3-5A7F-4796-9B83-0225638C3E1C}" destId="{9245CBD5-96DE-456B-9DB5-A6D164A0D303}" srcOrd="0" destOrd="0" presId="urn:microsoft.com/office/officeart/2005/8/layout/list1"/>
    <dgm:cxn modelId="{5883CABF-7D79-4E7A-BEBA-EEE2F4072DA2}" type="presParOf" srcId="{BC56CAE3-5A7F-4796-9B83-0225638C3E1C}" destId="{F09CAC89-21FE-4079-A058-D2F60CE49096}" srcOrd="1" destOrd="0" presId="urn:microsoft.com/office/officeart/2005/8/layout/list1"/>
    <dgm:cxn modelId="{89A5E0A1-96A1-46DE-8F58-C01B26D7C99C}" type="presParOf" srcId="{F543F25D-9005-4799-8720-FB30FCAFE039}" destId="{0495B3F9-F064-44DF-9731-C26F96029059}" srcOrd="9" destOrd="0" presId="urn:microsoft.com/office/officeart/2005/8/layout/list1"/>
    <dgm:cxn modelId="{23FC8275-90F0-470A-B558-913E050FBB48}" type="presParOf" srcId="{F543F25D-9005-4799-8720-FB30FCAFE039}" destId="{46416F03-E28D-42C8-A757-987513DF9ECB}" srcOrd="10" destOrd="0" presId="urn:microsoft.com/office/officeart/2005/8/layout/list1"/>
    <dgm:cxn modelId="{DE1F05E8-C55F-42DD-BC66-3EE4CE9768A4}" type="presParOf" srcId="{F543F25D-9005-4799-8720-FB30FCAFE039}" destId="{1F5C4A0A-D399-4BA5-B751-5D90E7C5DC96}" srcOrd="11" destOrd="0" presId="urn:microsoft.com/office/officeart/2005/8/layout/list1"/>
    <dgm:cxn modelId="{547293AE-3778-4DD7-B821-F1E8E32EAA4A}" type="presParOf" srcId="{F543F25D-9005-4799-8720-FB30FCAFE039}" destId="{E5061829-8157-477A-B88F-C1B66626CE95}" srcOrd="12" destOrd="0" presId="urn:microsoft.com/office/officeart/2005/8/layout/list1"/>
    <dgm:cxn modelId="{B9EE1E67-F087-4C11-9A5E-6E5EE235A2CF}" type="presParOf" srcId="{E5061829-8157-477A-B88F-C1B66626CE95}" destId="{E76C2EE4-602A-4F20-9C55-FDACAFFD693C}" srcOrd="0" destOrd="0" presId="urn:microsoft.com/office/officeart/2005/8/layout/list1"/>
    <dgm:cxn modelId="{4156D89C-3F47-421A-8BCF-992D4DEA4E57}" type="presParOf" srcId="{E5061829-8157-477A-B88F-C1B66626CE95}" destId="{05D97F46-99D3-4E21-9C33-4B7E4122154F}" srcOrd="1" destOrd="0" presId="urn:microsoft.com/office/officeart/2005/8/layout/list1"/>
    <dgm:cxn modelId="{CEA82B3E-63A5-49CA-8536-8CFCC6DF39AC}" type="presParOf" srcId="{F543F25D-9005-4799-8720-FB30FCAFE039}" destId="{BC23F4BC-AB68-4BE4-93FF-8732E63F9878}" srcOrd="13" destOrd="0" presId="urn:microsoft.com/office/officeart/2005/8/layout/list1"/>
    <dgm:cxn modelId="{2B06602A-DE28-473D-86CB-0E9BC7520DB4}" type="presParOf" srcId="{F543F25D-9005-4799-8720-FB30FCAFE039}" destId="{DDFBC235-730E-41E1-8461-54E7DCB1498F}"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F16942-D703-4320-8D14-FCC64ABCAC1F}">
      <dsp:nvSpPr>
        <dsp:cNvPr id="0" name=""/>
        <dsp:cNvSpPr/>
      </dsp:nvSpPr>
      <dsp:spPr>
        <a:xfrm>
          <a:off x="0" y="3186144"/>
          <a:ext cx="7013059" cy="1045763"/>
        </a:xfrm>
        <a:prstGeom prst="rect">
          <a:avLst/>
        </a:prstGeom>
        <a:solidFill>
          <a:srgbClr val="F3D17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Automated solution and better visualizations</a:t>
          </a:r>
        </a:p>
      </dsp:txBody>
      <dsp:txXfrm>
        <a:off x="0" y="3186144"/>
        <a:ext cx="7013059" cy="564712"/>
      </dsp:txXfrm>
    </dsp:sp>
    <dsp:sp modelId="{E93EA819-A281-403E-A4BE-9406622452C3}">
      <dsp:nvSpPr>
        <dsp:cNvPr id="0" name=""/>
        <dsp:cNvSpPr/>
      </dsp:nvSpPr>
      <dsp:spPr>
        <a:xfrm>
          <a:off x="0" y="3729941"/>
          <a:ext cx="7013059" cy="481051"/>
        </a:xfrm>
        <a:prstGeom prst="rect">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t>Improve efficiency and accuracy of monitoring</a:t>
          </a:r>
        </a:p>
      </dsp:txBody>
      <dsp:txXfrm>
        <a:off x="0" y="3729941"/>
        <a:ext cx="7013059" cy="481051"/>
      </dsp:txXfrm>
    </dsp:sp>
    <dsp:sp modelId="{83B5A1A5-63E1-4323-AE49-75031BD48528}">
      <dsp:nvSpPr>
        <dsp:cNvPr id="0" name=""/>
        <dsp:cNvSpPr/>
      </dsp:nvSpPr>
      <dsp:spPr>
        <a:xfrm rot="10800000">
          <a:off x="0" y="1593446"/>
          <a:ext cx="7013059" cy="1608384"/>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Increase in ELR submitters due to COVID-19</a:t>
          </a:r>
        </a:p>
      </dsp:txBody>
      <dsp:txXfrm rot="-10800000">
        <a:off x="0" y="1593446"/>
        <a:ext cx="7013059" cy="564542"/>
      </dsp:txXfrm>
    </dsp:sp>
    <dsp:sp modelId="{17656916-E85A-4E42-8EFF-D1572A104B83}">
      <dsp:nvSpPr>
        <dsp:cNvPr id="0" name=""/>
        <dsp:cNvSpPr/>
      </dsp:nvSpPr>
      <dsp:spPr>
        <a:xfrm>
          <a:off x="0" y="2157989"/>
          <a:ext cx="7013059" cy="48090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Created technical challenges for ELR monitoring</a:t>
          </a:r>
        </a:p>
      </dsp:txBody>
      <dsp:txXfrm>
        <a:off x="0" y="2157989"/>
        <a:ext cx="7013059" cy="480906"/>
      </dsp:txXfrm>
    </dsp:sp>
    <dsp:sp modelId="{08A86A1C-3DDB-4B6A-95D6-78887F0EA33E}">
      <dsp:nvSpPr>
        <dsp:cNvPr id="0" name=""/>
        <dsp:cNvSpPr/>
      </dsp:nvSpPr>
      <dsp:spPr>
        <a:xfrm rot="10800000">
          <a:off x="0" y="748"/>
          <a:ext cx="7013059" cy="1608384"/>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ELR team monitors reporting cadences </a:t>
          </a:r>
        </a:p>
      </dsp:txBody>
      <dsp:txXfrm rot="-10800000">
        <a:off x="0" y="748"/>
        <a:ext cx="7013059" cy="564542"/>
      </dsp:txXfrm>
    </dsp:sp>
    <dsp:sp modelId="{B446896B-2BF6-47FA-B05A-2B84B29FFD69}">
      <dsp:nvSpPr>
        <dsp:cNvPr id="0" name=""/>
        <dsp:cNvSpPr/>
      </dsp:nvSpPr>
      <dsp:spPr>
        <a:xfrm>
          <a:off x="0" y="565291"/>
          <a:ext cx="7013059" cy="480906"/>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Checks for unusual gaps in transmission</a:t>
          </a:r>
        </a:p>
      </dsp:txBody>
      <dsp:txXfrm>
        <a:off x="0" y="565291"/>
        <a:ext cx="7013059" cy="4809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02A0A6-7F16-4506-9A41-B88DE03B824F}">
      <dsp:nvSpPr>
        <dsp:cNvPr id="0" name=""/>
        <dsp:cNvSpPr/>
      </dsp:nvSpPr>
      <dsp:spPr>
        <a:xfrm rot="5400000">
          <a:off x="3505989" y="117565"/>
          <a:ext cx="1806605" cy="1571746"/>
        </a:xfrm>
        <a:prstGeom prst="hexagon">
          <a:avLst>
            <a:gd name="adj" fmla="val 25000"/>
            <a:gd name="vf" fmla="val 115470"/>
          </a:avLst>
        </a:prstGeom>
        <a:solidFill>
          <a:srgbClr val="9999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Integration</a:t>
          </a:r>
          <a:endParaRPr lang="en-US" sz="1200" b="1" kern="1200" dirty="0"/>
        </a:p>
      </dsp:txBody>
      <dsp:txXfrm rot="-5400000">
        <a:off x="3868348" y="281665"/>
        <a:ext cx="1081886" cy="1243547"/>
      </dsp:txXfrm>
    </dsp:sp>
    <dsp:sp modelId="{D3ABC620-7882-4DF2-84BD-90CFEEB8D91F}">
      <dsp:nvSpPr>
        <dsp:cNvPr id="0" name=""/>
        <dsp:cNvSpPr/>
      </dsp:nvSpPr>
      <dsp:spPr>
        <a:xfrm>
          <a:off x="5242859" y="361457"/>
          <a:ext cx="2016171" cy="1083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Integrate SQL server output in R script</a:t>
          </a:r>
        </a:p>
      </dsp:txBody>
      <dsp:txXfrm>
        <a:off x="5242859" y="361457"/>
        <a:ext cx="2016171" cy="1083963"/>
      </dsp:txXfrm>
    </dsp:sp>
    <dsp:sp modelId="{8035A281-7319-46D9-A370-A5F327F5CCC0}">
      <dsp:nvSpPr>
        <dsp:cNvPr id="0" name=""/>
        <dsp:cNvSpPr/>
      </dsp:nvSpPr>
      <dsp:spPr>
        <a:xfrm rot="5400000">
          <a:off x="1808503" y="117565"/>
          <a:ext cx="1806605" cy="1571746"/>
        </a:xfrm>
        <a:prstGeom prst="hexagon">
          <a:avLst>
            <a:gd name="adj" fmla="val 25000"/>
            <a:gd name="vf" fmla="val 115470"/>
          </a:avLst>
        </a:prstGeom>
        <a:solidFill>
          <a:srgbClr val="F3D17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2170862" y="281665"/>
        <a:ext cx="1081886" cy="1243547"/>
      </dsp:txXfrm>
    </dsp:sp>
    <dsp:sp modelId="{612C2ECB-A175-441F-888C-D0C7F3E3595F}">
      <dsp:nvSpPr>
        <dsp:cNvPr id="0" name=""/>
        <dsp:cNvSpPr/>
      </dsp:nvSpPr>
      <dsp:spPr>
        <a:xfrm rot="5400000">
          <a:off x="2653994" y="1651011"/>
          <a:ext cx="1806605" cy="1571746"/>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Visualization</a:t>
          </a:r>
        </a:p>
      </dsp:txBody>
      <dsp:txXfrm rot="-5400000">
        <a:off x="3016353" y="1815111"/>
        <a:ext cx="1081886" cy="1243547"/>
      </dsp:txXfrm>
    </dsp:sp>
    <dsp:sp modelId="{073CFE4E-8E08-403D-95D3-F6623F1BED37}">
      <dsp:nvSpPr>
        <dsp:cNvPr id="0" name=""/>
        <dsp:cNvSpPr/>
      </dsp:nvSpPr>
      <dsp:spPr>
        <a:xfrm>
          <a:off x="755252" y="1894903"/>
          <a:ext cx="1951133" cy="1083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a:lnSpc>
              <a:spcPct val="90000"/>
            </a:lnSpc>
            <a:spcBef>
              <a:spcPct val="0"/>
            </a:spcBef>
            <a:spcAft>
              <a:spcPct val="35000"/>
            </a:spcAft>
            <a:buNone/>
          </a:pPr>
          <a:r>
            <a:rPr lang="en-US" sz="1400" kern="1200" dirty="0"/>
            <a:t>Create visualizations to characterize reporting cadences</a:t>
          </a:r>
        </a:p>
      </dsp:txBody>
      <dsp:txXfrm>
        <a:off x="755252" y="1894903"/>
        <a:ext cx="1951133" cy="1083963"/>
      </dsp:txXfrm>
    </dsp:sp>
    <dsp:sp modelId="{B195D779-6D77-46D5-B07C-C2E2BDB6C4FE}">
      <dsp:nvSpPr>
        <dsp:cNvPr id="0" name=""/>
        <dsp:cNvSpPr/>
      </dsp:nvSpPr>
      <dsp:spPr>
        <a:xfrm rot="5400000">
          <a:off x="4351480" y="1651011"/>
          <a:ext cx="1806605" cy="1571746"/>
        </a:xfrm>
        <a:prstGeom prst="hexagon">
          <a:avLst>
            <a:gd name="adj" fmla="val 25000"/>
            <a:gd name="vf" fmla="val 115470"/>
          </a:avLst>
        </a:prstGeom>
        <a:solidFill>
          <a:srgbClr val="F3D17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4713839" y="1815111"/>
        <a:ext cx="1081886" cy="1243547"/>
      </dsp:txXfrm>
    </dsp:sp>
    <dsp:sp modelId="{A5FE4FC6-603E-4A03-9DAB-B4E8EEFAFBF8}">
      <dsp:nvSpPr>
        <dsp:cNvPr id="0" name=""/>
        <dsp:cNvSpPr/>
      </dsp:nvSpPr>
      <dsp:spPr>
        <a:xfrm rot="5400000">
          <a:off x="3505989" y="3184458"/>
          <a:ext cx="1806605" cy="1571746"/>
        </a:xfrm>
        <a:prstGeom prst="hexagon">
          <a:avLst>
            <a:gd name="adj" fmla="val 25000"/>
            <a:gd name="vf" fmla="val 115470"/>
          </a:avLst>
        </a:prstGeom>
        <a:solidFill>
          <a:srgbClr val="9999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t>Detection</a:t>
          </a:r>
        </a:p>
      </dsp:txBody>
      <dsp:txXfrm rot="-5400000">
        <a:off x="3868348" y="3348558"/>
        <a:ext cx="1081886" cy="1243547"/>
      </dsp:txXfrm>
    </dsp:sp>
    <dsp:sp modelId="{23C8819C-C8FD-4182-9B2D-B1A60FEA8E73}">
      <dsp:nvSpPr>
        <dsp:cNvPr id="0" name=""/>
        <dsp:cNvSpPr/>
      </dsp:nvSpPr>
      <dsp:spPr>
        <a:xfrm>
          <a:off x="5242859" y="3428349"/>
          <a:ext cx="2016171" cy="1083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Streamline processes to detect anomalies in ELR data flow</a:t>
          </a:r>
        </a:p>
      </dsp:txBody>
      <dsp:txXfrm>
        <a:off x="5242859" y="3428349"/>
        <a:ext cx="2016171" cy="1083963"/>
      </dsp:txXfrm>
    </dsp:sp>
    <dsp:sp modelId="{94A95730-5C4B-4C0F-AAA5-19EDDBAEBAAB}">
      <dsp:nvSpPr>
        <dsp:cNvPr id="0" name=""/>
        <dsp:cNvSpPr/>
      </dsp:nvSpPr>
      <dsp:spPr>
        <a:xfrm rot="5400000">
          <a:off x="1808503" y="3184458"/>
          <a:ext cx="1806605" cy="1571746"/>
        </a:xfrm>
        <a:prstGeom prst="hexagon">
          <a:avLst>
            <a:gd name="adj" fmla="val 25000"/>
            <a:gd name="vf" fmla="val 115470"/>
          </a:avLst>
        </a:prstGeom>
        <a:solidFill>
          <a:srgbClr val="F3D17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2170862" y="3348558"/>
        <a:ext cx="1081886" cy="12435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43A6CB-50F8-4372-AA10-FA4AA66A680F}">
      <dsp:nvSpPr>
        <dsp:cNvPr id="0" name=""/>
        <dsp:cNvSpPr/>
      </dsp:nvSpPr>
      <dsp:spPr>
        <a:xfrm rot="5400000">
          <a:off x="2039678" y="3345537"/>
          <a:ext cx="1322291" cy="806562"/>
        </a:xfrm>
        <a:prstGeom prst="bentUpArrow">
          <a:avLst>
            <a:gd name="adj1" fmla="val 32840"/>
            <a:gd name="adj2" fmla="val 25000"/>
            <a:gd name="adj3" fmla="val 35780"/>
          </a:avLst>
        </a:prstGeom>
        <a:solidFill>
          <a:srgbClr val="9999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2490A2-3C50-4DDA-8518-265ED82193BF}">
      <dsp:nvSpPr>
        <dsp:cNvPr id="0" name=""/>
        <dsp:cNvSpPr/>
      </dsp:nvSpPr>
      <dsp:spPr>
        <a:xfrm>
          <a:off x="274084" y="26100"/>
          <a:ext cx="1614614" cy="1450986"/>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SQL Server Data</a:t>
          </a:r>
        </a:p>
      </dsp:txBody>
      <dsp:txXfrm>
        <a:off x="344928" y="96944"/>
        <a:ext cx="1472926" cy="1309298"/>
      </dsp:txXfrm>
    </dsp:sp>
    <dsp:sp modelId="{DA56A00C-1D9E-4FC5-8430-09B008942799}">
      <dsp:nvSpPr>
        <dsp:cNvPr id="0" name=""/>
        <dsp:cNvSpPr/>
      </dsp:nvSpPr>
      <dsp:spPr>
        <a:xfrm>
          <a:off x="1907920" y="102316"/>
          <a:ext cx="2421343" cy="1262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Date received</a:t>
          </a:r>
        </a:p>
        <a:p>
          <a:pPr marL="114300" lvl="1" indent="-114300" algn="l" defTabSz="622300">
            <a:lnSpc>
              <a:spcPct val="90000"/>
            </a:lnSpc>
            <a:spcBef>
              <a:spcPct val="0"/>
            </a:spcBef>
            <a:spcAft>
              <a:spcPct val="15000"/>
            </a:spcAft>
            <a:buChar char="•"/>
          </a:pPr>
          <a:r>
            <a:rPr lang="en-US" sz="1400" kern="1200" dirty="0"/>
            <a:t>Message counts</a:t>
          </a:r>
        </a:p>
        <a:p>
          <a:pPr marL="114300" lvl="1" indent="-114300" algn="l" defTabSz="622300">
            <a:lnSpc>
              <a:spcPct val="90000"/>
            </a:lnSpc>
            <a:spcBef>
              <a:spcPct val="0"/>
            </a:spcBef>
            <a:spcAft>
              <a:spcPct val="15000"/>
            </a:spcAft>
            <a:buChar char="•"/>
          </a:pPr>
          <a:r>
            <a:rPr lang="en-US" sz="1400" kern="1200" dirty="0"/>
            <a:t>Results</a:t>
          </a:r>
        </a:p>
        <a:p>
          <a:pPr marL="114300" lvl="1" indent="-114300" algn="l" defTabSz="622300">
            <a:lnSpc>
              <a:spcPct val="90000"/>
            </a:lnSpc>
            <a:spcBef>
              <a:spcPct val="0"/>
            </a:spcBef>
            <a:spcAft>
              <a:spcPct val="15000"/>
            </a:spcAft>
            <a:buChar char="•"/>
          </a:pPr>
          <a:r>
            <a:rPr lang="en-US" sz="1400" kern="1200" dirty="0"/>
            <a:t>Jurisdiction </a:t>
          </a:r>
        </a:p>
        <a:p>
          <a:pPr marL="114300" lvl="1" indent="-114300" algn="l" defTabSz="622300">
            <a:lnSpc>
              <a:spcPct val="90000"/>
            </a:lnSpc>
            <a:spcBef>
              <a:spcPct val="0"/>
            </a:spcBef>
            <a:spcAft>
              <a:spcPct val="15000"/>
            </a:spcAft>
            <a:buChar char="•"/>
          </a:pPr>
          <a:r>
            <a:rPr lang="en-US" sz="1400" kern="1200" dirty="0"/>
            <a:t>Health condition</a:t>
          </a:r>
        </a:p>
      </dsp:txBody>
      <dsp:txXfrm>
        <a:off x="1907920" y="102316"/>
        <a:ext cx="2421343" cy="1262190"/>
      </dsp:txXfrm>
    </dsp:sp>
    <dsp:sp modelId="{B019F292-23F8-43B6-AD37-2224C571FEC1}">
      <dsp:nvSpPr>
        <dsp:cNvPr id="0" name=""/>
        <dsp:cNvSpPr/>
      </dsp:nvSpPr>
      <dsp:spPr>
        <a:xfrm rot="5400000">
          <a:off x="545994" y="1736090"/>
          <a:ext cx="1325299" cy="844494"/>
        </a:xfrm>
        <a:prstGeom prst="bentUpArrow">
          <a:avLst>
            <a:gd name="adj1" fmla="val 32840"/>
            <a:gd name="adj2" fmla="val 25000"/>
            <a:gd name="adj3" fmla="val 35780"/>
          </a:avLst>
        </a:prstGeom>
        <a:solidFill>
          <a:srgbClr val="9999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2E9D9A-7FB7-4F9C-8971-95F67EF1F22F}">
      <dsp:nvSpPr>
        <dsp:cNvPr id="0" name=""/>
        <dsp:cNvSpPr/>
      </dsp:nvSpPr>
      <dsp:spPr>
        <a:xfrm>
          <a:off x="1635270" y="1742108"/>
          <a:ext cx="1600157" cy="1345185"/>
        </a:xfrm>
        <a:prstGeom prst="roundRect">
          <a:avLst>
            <a:gd name="adj" fmla="val 16670"/>
          </a:avLst>
        </a:prstGeom>
        <a:solidFill>
          <a:srgbClr val="F3D17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Data processing script</a:t>
          </a:r>
        </a:p>
      </dsp:txBody>
      <dsp:txXfrm>
        <a:off x="1700948" y="1807786"/>
        <a:ext cx="1468801" cy="1213829"/>
      </dsp:txXfrm>
    </dsp:sp>
    <dsp:sp modelId="{6C2F1774-3983-49B3-B18F-D45022AF649C}">
      <dsp:nvSpPr>
        <dsp:cNvPr id="0" name=""/>
        <dsp:cNvSpPr/>
      </dsp:nvSpPr>
      <dsp:spPr>
        <a:xfrm>
          <a:off x="3231511" y="1786495"/>
          <a:ext cx="1622634" cy="1262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DBI</a:t>
          </a:r>
        </a:p>
        <a:p>
          <a:pPr marL="114300" lvl="1" indent="-114300" algn="l" defTabSz="622300">
            <a:lnSpc>
              <a:spcPct val="90000"/>
            </a:lnSpc>
            <a:spcBef>
              <a:spcPct val="0"/>
            </a:spcBef>
            <a:spcAft>
              <a:spcPct val="15000"/>
            </a:spcAft>
            <a:buChar char="•"/>
          </a:pPr>
          <a:r>
            <a:rPr lang="en-US" sz="1400" kern="1200" dirty="0" err="1"/>
            <a:t>tidyverse</a:t>
          </a:r>
          <a:endParaRPr lang="en-US" sz="1400" kern="1200" dirty="0"/>
        </a:p>
      </dsp:txBody>
      <dsp:txXfrm>
        <a:off x="3231511" y="1786495"/>
        <a:ext cx="1622634" cy="1262190"/>
      </dsp:txXfrm>
    </dsp:sp>
    <dsp:sp modelId="{EBBD1B2B-1635-48A5-8CAA-BB874AA9EA0F}">
      <dsp:nvSpPr>
        <dsp:cNvPr id="0" name=""/>
        <dsp:cNvSpPr/>
      </dsp:nvSpPr>
      <dsp:spPr>
        <a:xfrm>
          <a:off x="3108609" y="3395622"/>
          <a:ext cx="1563122" cy="1398452"/>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Application script</a:t>
          </a:r>
        </a:p>
      </dsp:txBody>
      <dsp:txXfrm>
        <a:off x="3176888" y="3463901"/>
        <a:ext cx="1426564" cy="1261894"/>
      </dsp:txXfrm>
    </dsp:sp>
    <dsp:sp modelId="{E61E9D9F-7F5D-49FA-8547-92861A736064}">
      <dsp:nvSpPr>
        <dsp:cNvPr id="0" name=""/>
        <dsp:cNvSpPr/>
      </dsp:nvSpPr>
      <dsp:spPr>
        <a:xfrm>
          <a:off x="4646339" y="3531884"/>
          <a:ext cx="1622634" cy="12621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shiny</a:t>
          </a:r>
        </a:p>
        <a:p>
          <a:pPr marL="114300" lvl="1" indent="-114300" algn="l" defTabSz="622300">
            <a:lnSpc>
              <a:spcPct val="90000"/>
            </a:lnSpc>
            <a:spcBef>
              <a:spcPct val="0"/>
            </a:spcBef>
            <a:spcAft>
              <a:spcPct val="15000"/>
            </a:spcAft>
            <a:buChar char="•"/>
          </a:pPr>
          <a:r>
            <a:rPr lang="en-US" sz="1400" kern="1200" dirty="0" err="1"/>
            <a:t>plotly</a:t>
          </a:r>
          <a:endParaRPr lang="en-US" sz="1400" kern="1200" dirty="0"/>
        </a:p>
        <a:p>
          <a:pPr marL="114300" lvl="1" indent="-114300" algn="l" defTabSz="622300">
            <a:lnSpc>
              <a:spcPct val="90000"/>
            </a:lnSpc>
            <a:spcBef>
              <a:spcPct val="0"/>
            </a:spcBef>
            <a:spcAft>
              <a:spcPct val="15000"/>
            </a:spcAft>
            <a:buChar char="•"/>
          </a:pPr>
          <a:r>
            <a:rPr lang="en-US" sz="1400" kern="1200" dirty="0"/>
            <a:t>ggplot2</a:t>
          </a:r>
        </a:p>
        <a:p>
          <a:pPr marL="114300" lvl="1" indent="-114300" algn="l" defTabSz="622300">
            <a:lnSpc>
              <a:spcPct val="90000"/>
            </a:lnSpc>
            <a:spcBef>
              <a:spcPct val="0"/>
            </a:spcBef>
            <a:spcAft>
              <a:spcPct val="15000"/>
            </a:spcAft>
            <a:buChar char="•"/>
          </a:pPr>
          <a:r>
            <a:rPr lang="en-US" sz="1400" kern="1200" dirty="0"/>
            <a:t>DT</a:t>
          </a:r>
        </a:p>
      </dsp:txBody>
      <dsp:txXfrm>
        <a:off x="4646339" y="3531884"/>
        <a:ext cx="1622634" cy="12621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6CC3EA-86EB-4F88-9A01-CC48A6407EF1}">
      <dsp:nvSpPr>
        <dsp:cNvPr id="0" name=""/>
        <dsp:cNvSpPr/>
      </dsp:nvSpPr>
      <dsp:spPr>
        <a:xfrm rot="10800000">
          <a:off x="1600527" y="1436"/>
          <a:ext cx="5233731" cy="112902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869" tIns="106680" rIns="199136"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Deeper insight into ELR data</a:t>
          </a:r>
        </a:p>
      </dsp:txBody>
      <dsp:txXfrm rot="10800000">
        <a:off x="1882783" y="1436"/>
        <a:ext cx="4951475" cy="1129026"/>
      </dsp:txXfrm>
    </dsp:sp>
    <dsp:sp modelId="{225D3EC4-410A-4881-A9AA-906399B3C546}">
      <dsp:nvSpPr>
        <dsp:cNvPr id="0" name=""/>
        <dsp:cNvSpPr/>
      </dsp:nvSpPr>
      <dsp:spPr>
        <a:xfrm>
          <a:off x="432007" y="9825"/>
          <a:ext cx="1129026" cy="1129026"/>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sp>
    <dsp:sp modelId="{A81141FE-0889-4D37-B47B-A8CE71C649EE}">
      <dsp:nvSpPr>
        <dsp:cNvPr id="0" name=""/>
        <dsp:cNvSpPr/>
      </dsp:nvSpPr>
      <dsp:spPr>
        <a:xfrm rot="10800000">
          <a:off x="1600527" y="1467486"/>
          <a:ext cx="5233731" cy="1129026"/>
        </a:xfrm>
        <a:prstGeom prst="homePlate">
          <a:avLst/>
        </a:prstGeom>
        <a:solidFill>
          <a:srgbClr val="F3D17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869" tIns="106680" rIns="199136"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Improved identification and resolution of reporting issues</a:t>
          </a:r>
        </a:p>
      </dsp:txBody>
      <dsp:txXfrm rot="10800000">
        <a:off x="1882783" y="1467486"/>
        <a:ext cx="4951475" cy="1129026"/>
      </dsp:txXfrm>
    </dsp:sp>
    <dsp:sp modelId="{4ECA2AC4-DE3C-4998-ACF1-FA0C7C76E4BE}">
      <dsp:nvSpPr>
        <dsp:cNvPr id="0" name=""/>
        <dsp:cNvSpPr/>
      </dsp:nvSpPr>
      <dsp:spPr>
        <a:xfrm>
          <a:off x="415229" y="1459097"/>
          <a:ext cx="1129026" cy="1129026"/>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C9107AF9-5559-4F88-8DF7-29EF5077E35C}">
      <dsp:nvSpPr>
        <dsp:cNvPr id="0" name=""/>
        <dsp:cNvSpPr/>
      </dsp:nvSpPr>
      <dsp:spPr>
        <a:xfrm rot="10800000">
          <a:off x="1600527" y="2933536"/>
          <a:ext cx="5233731" cy="1129026"/>
        </a:xfrm>
        <a:prstGeom prst="homePlate">
          <a:avLst/>
        </a:prstGeom>
        <a:solidFill>
          <a:srgbClr val="9999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7869" tIns="106680" rIns="199136"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Ongoing development to better fit evolving ELR needs</a:t>
          </a:r>
        </a:p>
      </dsp:txBody>
      <dsp:txXfrm rot="10800000">
        <a:off x="1882783" y="2933536"/>
        <a:ext cx="4951475" cy="1129026"/>
      </dsp:txXfrm>
    </dsp:sp>
    <dsp:sp modelId="{22F1A9AB-9FC2-4AF9-9F05-0169554E6DB5}">
      <dsp:nvSpPr>
        <dsp:cNvPr id="0" name=""/>
        <dsp:cNvSpPr/>
      </dsp:nvSpPr>
      <dsp:spPr>
        <a:xfrm>
          <a:off x="440395" y="2916758"/>
          <a:ext cx="1129026" cy="1129026"/>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rgbClr val="999999"/>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D5E3C1-21E8-4806-9D69-6ADFD8A17B25}">
      <dsp:nvSpPr>
        <dsp:cNvPr id="0" name=""/>
        <dsp:cNvSpPr/>
      </dsp:nvSpPr>
      <dsp:spPr>
        <a:xfrm>
          <a:off x="0" y="980254"/>
          <a:ext cx="66294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CFEE08-2756-4407-9762-EA276BCB7775}">
      <dsp:nvSpPr>
        <dsp:cNvPr id="0" name=""/>
        <dsp:cNvSpPr/>
      </dsp:nvSpPr>
      <dsp:spPr>
        <a:xfrm>
          <a:off x="315608" y="729334"/>
          <a:ext cx="6312166"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403" tIns="0" rIns="175403" bIns="0" numCol="1" spcCol="1270" anchor="ctr" anchorCtr="0">
          <a:noAutofit/>
        </a:bodyPr>
        <a:lstStyle/>
        <a:p>
          <a:pPr marL="0" lvl="0" indent="0" algn="l" defTabSz="755650">
            <a:lnSpc>
              <a:spcPct val="90000"/>
            </a:lnSpc>
            <a:spcBef>
              <a:spcPct val="0"/>
            </a:spcBef>
            <a:spcAft>
              <a:spcPct val="35000"/>
            </a:spcAft>
            <a:buNone/>
          </a:pPr>
          <a:r>
            <a:rPr lang="en-US" sz="1700" kern="1200" dirty="0"/>
            <a:t>Michelle M. Schmitz, MSPH (CDC, Booz Allen Hamilton)</a:t>
          </a:r>
        </a:p>
      </dsp:txBody>
      <dsp:txXfrm>
        <a:off x="340106" y="753832"/>
        <a:ext cx="6263170" cy="452844"/>
      </dsp:txXfrm>
    </dsp:sp>
    <dsp:sp modelId="{93B8931A-E34F-4A31-AA48-E9A70ADD7679}">
      <dsp:nvSpPr>
        <dsp:cNvPr id="0" name=""/>
        <dsp:cNvSpPr/>
      </dsp:nvSpPr>
      <dsp:spPr>
        <a:xfrm>
          <a:off x="0" y="1751374"/>
          <a:ext cx="66294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C134D8-38BD-4784-BEB7-6D3C21DA1679}">
      <dsp:nvSpPr>
        <dsp:cNvPr id="0" name=""/>
        <dsp:cNvSpPr/>
      </dsp:nvSpPr>
      <dsp:spPr>
        <a:xfrm>
          <a:off x="315608" y="1500454"/>
          <a:ext cx="6312166"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403" tIns="0" rIns="175403" bIns="0" numCol="1" spcCol="1270" anchor="ctr" anchorCtr="0">
          <a:noAutofit/>
        </a:bodyPr>
        <a:lstStyle/>
        <a:p>
          <a:pPr marL="0" lvl="0" indent="0" algn="l" defTabSz="755650">
            <a:lnSpc>
              <a:spcPct val="90000"/>
            </a:lnSpc>
            <a:spcBef>
              <a:spcPct val="0"/>
            </a:spcBef>
            <a:spcAft>
              <a:spcPct val="35000"/>
            </a:spcAft>
            <a:buNone/>
          </a:pPr>
          <a:r>
            <a:rPr lang="en-US" sz="1700" kern="1200" dirty="0"/>
            <a:t>Sahitya Reddy, MS (CDC, Booz Allen Hamilton)</a:t>
          </a:r>
        </a:p>
      </dsp:txBody>
      <dsp:txXfrm>
        <a:off x="340106" y="1524952"/>
        <a:ext cx="6263170" cy="452844"/>
      </dsp:txXfrm>
    </dsp:sp>
    <dsp:sp modelId="{46416F03-E28D-42C8-A757-987513DF9ECB}">
      <dsp:nvSpPr>
        <dsp:cNvPr id="0" name=""/>
        <dsp:cNvSpPr/>
      </dsp:nvSpPr>
      <dsp:spPr>
        <a:xfrm>
          <a:off x="0" y="2522495"/>
          <a:ext cx="66294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09CAC89-21FE-4079-A058-D2F60CE49096}">
      <dsp:nvSpPr>
        <dsp:cNvPr id="0" name=""/>
        <dsp:cNvSpPr/>
      </dsp:nvSpPr>
      <dsp:spPr>
        <a:xfrm>
          <a:off x="315608" y="2271574"/>
          <a:ext cx="6312166"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403" tIns="0" rIns="175403" bIns="0" numCol="1" spcCol="1270" anchor="ctr" anchorCtr="0">
          <a:noAutofit/>
        </a:bodyPr>
        <a:lstStyle/>
        <a:p>
          <a:pPr marL="0" lvl="0" indent="0" algn="l" defTabSz="755650">
            <a:lnSpc>
              <a:spcPct val="90000"/>
            </a:lnSpc>
            <a:spcBef>
              <a:spcPct val="0"/>
            </a:spcBef>
            <a:spcAft>
              <a:spcPct val="35000"/>
            </a:spcAft>
            <a:buNone/>
          </a:pPr>
          <a:r>
            <a:rPr lang="en-US" sz="1700" kern="1200" dirty="0"/>
            <a:t>WA DOH Electronic Laboratory Reporting Production Support Team</a:t>
          </a:r>
        </a:p>
      </dsp:txBody>
      <dsp:txXfrm>
        <a:off x="340106" y="2296072"/>
        <a:ext cx="6263170" cy="452844"/>
      </dsp:txXfrm>
    </dsp:sp>
    <dsp:sp modelId="{DDFBC235-730E-41E1-8461-54E7DCB1498F}">
      <dsp:nvSpPr>
        <dsp:cNvPr id="0" name=""/>
        <dsp:cNvSpPr/>
      </dsp:nvSpPr>
      <dsp:spPr>
        <a:xfrm>
          <a:off x="0" y="3293614"/>
          <a:ext cx="66294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D97F46-99D3-4E21-9C33-4B7E4122154F}">
      <dsp:nvSpPr>
        <dsp:cNvPr id="0" name=""/>
        <dsp:cNvSpPr/>
      </dsp:nvSpPr>
      <dsp:spPr>
        <a:xfrm>
          <a:off x="333411" y="3042694"/>
          <a:ext cx="6291487"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403" tIns="0" rIns="175403" bIns="0" numCol="1" spcCol="1270" anchor="ctr" anchorCtr="0">
          <a:noAutofit/>
        </a:bodyPr>
        <a:lstStyle/>
        <a:p>
          <a:pPr marL="0" lvl="0" indent="0" algn="l" defTabSz="755650">
            <a:lnSpc>
              <a:spcPct val="90000"/>
            </a:lnSpc>
            <a:spcBef>
              <a:spcPct val="0"/>
            </a:spcBef>
            <a:spcAft>
              <a:spcPct val="35000"/>
            </a:spcAft>
            <a:buNone/>
          </a:pPr>
          <a:r>
            <a:rPr lang="en-US" sz="1700" kern="1200" dirty="0"/>
            <a:t>Zach Smithingell (WA DOH)</a:t>
          </a:r>
        </a:p>
      </dsp:txBody>
      <dsp:txXfrm>
        <a:off x="357909" y="3067192"/>
        <a:ext cx="6242491"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0FCB1EE-2BEC-488D-BFFA-AAD7DB36B65D}" type="datetimeFigureOut">
              <a:rPr lang="en-US" smtClean="0"/>
              <a:t>9/6/2023</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6AE80EB-E534-444C-9847-504A6B1C86D8}" type="slidenum">
              <a:rPr lang="en-US" smtClean="0"/>
              <a:t>‹#›</a:t>
            </a:fld>
            <a:endParaRPr lang="en-US" dirty="0"/>
          </a:p>
        </p:txBody>
      </p:sp>
    </p:spTree>
    <p:extLst>
      <p:ext uri="{BB962C8B-B14F-4D97-AF65-F5344CB8AC3E}">
        <p14:creationId xmlns:p14="http://schemas.microsoft.com/office/powerpoint/2010/main" val="1297890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0D67E38-3A4A-4F40-8FC3-E34E8B562FD6}" type="datetimeFigureOut">
              <a:rPr lang="en-US" smtClean="0"/>
              <a:t>9/6/2023</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204FE9C-24EC-442B-850F-65B0BA925E10}" type="slidenum">
              <a:rPr lang="en-US" smtClean="0"/>
              <a:t>‹#›</a:t>
            </a:fld>
            <a:endParaRPr lang="en-US" dirty="0"/>
          </a:p>
        </p:txBody>
      </p:sp>
    </p:spTree>
    <p:extLst>
      <p:ext uri="{BB962C8B-B14F-4D97-AF65-F5344CB8AC3E}">
        <p14:creationId xmlns:p14="http://schemas.microsoft.com/office/powerpoint/2010/main" val="3254305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and thanks for tuning in, my name is Caroline Thomas and I currently work as a public health informatician at the WA State Department of Health on the Electronic Laboratory Reporting team. Today I’ll be sharing a project with you on ELR data flow analysis. Before we begin, I’d also like to recognize and thank my co-authors and members of the WA DOH ELR team, Kyle Stohr, Maggie Dorr, and Julie Vanderkolk.</a:t>
            </a:r>
          </a:p>
        </p:txBody>
      </p:sp>
      <p:sp>
        <p:nvSpPr>
          <p:cNvPr id="4" name="Slide Number Placeholder 3"/>
          <p:cNvSpPr>
            <a:spLocks noGrp="1"/>
          </p:cNvSpPr>
          <p:nvPr>
            <p:ph type="sldNum" sz="quarter" idx="5"/>
          </p:nvPr>
        </p:nvSpPr>
        <p:spPr/>
        <p:txBody>
          <a:bodyPr/>
          <a:lstStyle/>
          <a:p>
            <a:fld id="{7204FE9C-24EC-442B-850F-65B0BA925E10}" type="slidenum">
              <a:rPr lang="en-US" smtClean="0"/>
              <a:t>1</a:t>
            </a:fld>
            <a:endParaRPr lang="en-US" dirty="0"/>
          </a:p>
        </p:txBody>
      </p:sp>
    </p:spTree>
    <p:extLst>
      <p:ext uri="{BB962C8B-B14F-4D97-AF65-F5344CB8AC3E}">
        <p14:creationId xmlns:p14="http://schemas.microsoft.com/office/powerpoint/2010/main" val="2715484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To begin with the background and motivation for this project- the WA DOH ELR team provides production support for electronic lab reporting in several ways. One essential function of the WA DOH ELR Production Support team is to perform quality assurance checks and to make sure that expected files are received from each laboratory submitter. The team monitors reporting cadences for each lab and checks for unusual gaps or patterns in transmission that require further investigation. Monitoring each individual lab became more difficult with the large increase in ELR submitters due to COVID-19 which created technical challenges for the ELR team. Our previous monitoring consisted of manual copy/paste methods with a spreadsheet that was highly error prone and only provided a singular means for looking at the data.  In response to this, we sought a more automated way to monitor ELR data and to create visualizations that could assist in more efficient and accurate characterization of reporting trends.</a:t>
            </a:r>
          </a:p>
        </p:txBody>
      </p:sp>
      <p:sp>
        <p:nvSpPr>
          <p:cNvPr id="4" name="Slide Number Placeholder 3"/>
          <p:cNvSpPr>
            <a:spLocks noGrp="1"/>
          </p:cNvSpPr>
          <p:nvPr>
            <p:ph type="sldNum" sz="quarter" idx="5"/>
          </p:nvPr>
        </p:nvSpPr>
        <p:spPr/>
        <p:txBody>
          <a:bodyPr/>
          <a:lstStyle/>
          <a:p>
            <a:fld id="{7204FE9C-24EC-442B-850F-65B0BA925E10}" type="slidenum">
              <a:rPr lang="en-US" smtClean="0"/>
              <a:t>2</a:t>
            </a:fld>
            <a:endParaRPr lang="en-US" dirty="0"/>
          </a:p>
        </p:txBody>
      </p:sp>
    </p:spTree>
    <p:extLst>
      <p:ext uri="{BB962C8B-B14F-4D97-AF65-F5344CB8AC3E}">
        <p14:creationId xmlns:p14="http://schemas.microsoft.com/office/powerpoint/2010/main" val="1411868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The ELR team is always looking for ways we can improve and automate our processes.</a:t>
            </a:r>
          </a:p>
          <a:p>
            <a:r>
              <a:rPr lang="en-US" sz="2000" dirty="0"/>
              <a:t>The primary goals of this project were to: </a:t>
            </a:r>
          </a:p>
          <a:p>
            <a:pPr marL="0" indent="0">
              <a:buNone/>
            </a:pPr>
            <a:r>
              <a:rPr lang="en-US" sz="2000" dirty="0"/>
              <a:t>1. Integrate SQL server output in an R script to move away from the </a:t>
            </a:r>
            <a:r>
              <a:rPr lang="en-US" sz="1800" dirty="0">
                <a:solidFill>
                  <a:schemeClr val="accent6"/>
                </a:solidFill>
                <a:latin typeface="+mn-lt"/>
              </a:rPr>
              <a:t>current copy-and-paste, Excel-based process</a:t>
            </a:r>
          </a:p>
          <a:p>
            <a:pPr marL="0" indent="0">
              <a:buNone/>
            </a:pPr>
            <a:r>
              <a:rPr lang="en-US" sz="1800" dirty="0">
                <a:solidFill>
                  <a:schemeClr val="accent6"/>
                </a:solidFill>
                <a:latin typeface="+mn-lt"/>
              </a:rPr>
              <a:t>2. Create visualizations of ELR data submissions to characterize reporting cadences and to allow us to improve retrospective investigation of ELR delays</a:t>
            </a:r>
          </a:p>
          <a:p>
            <a:pPr marL="0" indent="0">
              <a:buNone/>
            </a:pPr>
            <a:r>
              <a:rPr lang="en-US" sz="1800" dirty="0">
                <a:solidFill>
                  <a:schemeClr val="accent6"/>
                </a:solidFill>
                <a:latin typeface="+mn-lt"/>
              </a:rPr>
              <a:t>3. Streamline processes to detect unusual gaps in data flow and anomalies in message volume</a:t>
            </a:r>
          </a:p>
          <a:p>
            <a:pPr marL="0" indent="0">
              <a:buNone/>
            </a:pPr>
            <a:r>
              <a:rPr lang="en-US" sz="1800" dirty="0">
                <a:solidFill>
                  <a:schemeClr val="accent6"/>
                </a:solidFill>
                <a:latin typeface="+mn-lt"/>
              </a:rPr>
              <a:t>Some additional secondary goals included:</a:t>
            </a:r>
          </a:p>
          <a:p>
            <a:pPr marL="0" indent="0">
              <a:buNone/>
            </a:pPr>
            <a:r>
              <a:rPr lang="en-US" sz="1800" dirty="0">
                <a:solidFill>
                  <a:schemeClr val="accent6"/>
                </a:solidFill>
                <a:latin typeface="+mn-lt"/>
              </a:rPr>
              <a:t>4. Make thresholds set for labs and lab information easier to change/update (we were previously utilizing conditional formatting in Excel which can be easy to mess up)</a:t>
            </a:r>
          </a:p>
          <a:p>
            <a:pPr marL="0" indent="0">
              <a:buNone/>
            </a:pPr>
            <a:r>
              <a:rPr lang="en-US" sz="1800" dirty="0">
                <a:solidFill>
                  <a:schemeClr val="accent6"/>
                </a:solidFill>
                <a:latin typeface="+mn-lt"/>
              </a:rPr>
              <a:t>5. Ensure smooth addition of newly onboarded labs to our monitoring practices</a:t>
            </a:r>
          </a:p>
          <a:p>
            <a:pPr marL="0" indent="0">
              <a:buNone/>
            </a:pPr>
            <a:r>
              <a:rPr lang="en-US" sz="1800" dirty="0">
                <a:solidFill>
                  <a:schemeClr val="accent6"/>
                </a:solidFill>
                <a:latin typeface="+mn-lt"/>
              </a:rPr>
              <a:t>6. Create a tool that can be used and maintained internally within the ELR Production team. This led us to developing the dashboard in R as the team was already familiar with R and required no additional licenses or training.</a:t>
            </a:r>
          </a:p>
          <a:p>
            <a:endParaRPr lang="en-US" dirty="0"/>
          </a:p>
        </p:txBody>
      </p:sp>
      <p:sp>
        <p:nvSpPr>
          <p:cNvPr id="4" name="Slide Number Placeholder 3"/>
          <p:cNvSpPr>
            <a:spLocks noGrp="1"/>
          </p:cNvSpPr>
          <p:nvPr>
            <p:ph type="sldNum" sz="quarter" idx="5"/>
          </p:nvPr>
        </p:nvSpPr>
        <p:spPr/>
        <p:txBody>
          <a:bodyPr/>
          <a:lstStyle/>
          <a:p>
            <a:fld id="{7204FE9C-24EC-442B-850F-65B0BA925E10}" type="slidenum">
              <a:rPr lang="en-US" smtClean="0"/>
              <a:t>3</a:t>
            </a:fld>
            <a:endParaRPr lang="en-US" dirty="0"/>
          </a:p>
        </p:txBody>
      </p:sp>
    </p:spTree>
    <p:extLst>
      <p:ext uri="{BB962C8B-B14F-4D97-AF65-F5344CB8AC3E}">
        <p14:creationId xmlns:p14="http://schemas.microsoft.com/office/powerpoint/2010/main" val="1232463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dashboard involves 2 R scripts, originally developed by the </a:t>
            </a:r>
            <a:r>
              <a:rPr lang="en-US" sz="1200" kern="1200" dirty="0">
                <a:solidFill>
                  <a:schemeClr val="tx1"/>
                </a:solidFill>
                <a:effectLst/>
                <a:latin typeface="+mn-lt"/>
                <a:ea typeface="+mn-ea"/>
                <a:cs typeface="+mn-cs"/>
              </a:rPr>
              <a:t>Booz Allen Hamilton Laboratory Reporting Technical Assistance (LRTA)</a:t>
            </a:r>
            <a:r>
              <a:rPr lang="en-US" dirty="0"/>
              <a:t> team that we worked with during a two-month period of technical assistance. First, t</a:t>
            </a:r>
            <a:r>
              <a:rPr lang="en-US" sz="1200" kern="1200" dirty="0">
                <a:solidFill>
                  <a:schemeClr val="tx1"/>
                </a:solidFill>
                <a:effectLst/>
                <a:latin typeface="+mn-lt"/>
                <a:ea typeface="+mn-ea"/>
                <a:cs typeface="+mn-cs"/>
              </a:rPr>
              <a:t>he data processing script uses the DBI package to extract raw SQL Server data from a WADOH database. This data contains the date processed, message counts, results, health conditions, and jurisdiction for ELR messages processed by WADOH. This data is then merged with a reference dataset containing details about each lab submitter (a snapshot of this reference dataset is shown here). The data are then cleaned and manipulated using </a:t>
            </a:r>
            <a:r>
              <a:rPr lang="en-US" sz="1200" kern="1200" dirty="0" err="1">
                <a:solidFill>
                  <a:schemeClr val="tx1"/>
                </a:solidFill>
                <a:effectLst/>
                <a:latin typeface="+mn-lt"/>
                <a:ea typeface="+mn-ea"/>
                <a:cs typeface="+mn-cs"/>
              </a:rPr>
              <a:t>tidyverse</a:t>
            </a:r>
            <a:r>
              <a:rPr lang="en-US" sz="1200" kern="1200" dirty="0">
                <a:solidFill>
                  <a:schemeClr val="tx1"/>
                </a:solidFill>
                <a:effectLst/>
                <a:latin typeface="+mn-lt"/>
                <a:ea typeface="+mn-ea"/>
                <a:cs typeface="+mn-cs"/>
              </a:rPr>
              <a:t> functions and additional date features are added such as day of the week and week of the month. Next, the application script accesses the processed data and implements the </a:t>
            </a:r>
            <a:r>
              <a:rPr lang="en-US" sz="1200" kern="1200" dirty="0" err="1">
                <a:solidFill>
                  <a:schemeClr val="tx1"/>
                </a:solidFill>
                <a:effectLst/>
                <a:latin typeface="+mn-lt"/>
                <a:ea typeface="+mn-ea"/>
                <a:cs typeface="+mn-cs"/>
              </a:rPr>
              <a:t>RShiny</a:t>
            </a:r>
            <a:r>
              <a:rPr lang="en-US" sz="1200" kern="1200" dirty="0">
                <a:solidFill>
                  <a:schemeClr val="tx1"/>
                </a:solidFill>
                <a:effectLst/>
                <a:latin typeface="+mn-lt"/>
                <a:ea typeface="+mn-ea"/>
                <a:cs typeface="+mn-cs"/>
              </a:rPr>
              <a:t> dashboard using the shiny package. The tables in the dashboard are created using the DT package and interactive graphics are created by wrapping ggplot2 visuals in </a:t>
            </a:r>
            <a:r>
              <a:rPr lang="en-US" sz="1200" kern="1200" dirty="0" err="1">
                <a:solidFill>
                  <a:schemeClr val="tx1"/>
                </a:solidFill>
                <a:effectLst/>
                <a:latin typeface="+mn-lt"/>
                <a:ea typeface="+mn-ea"/>
                <a:cs typeface="+mn-cs"/>
              </a:rPr>
              <a:t>plotly</a:t>
            </a:r>
            <a:r>
              <a:rPr lang="en-US" sz="1200" kern="1200" dirty="0">
                <a:solidFill>
                  <a:schemeClr val="tx1"/>
                </a:solidFill>
                <a:effectLst/>
                <a:latin typeface="+mn-lt"/>
                <a:ea typeface="+mn-ea"/>
                <a:cs typeface="+mn-cs"/>
              </a:rPr>
              <a:t> functions.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Now let’s take a look at the dashboard itself!</a:t>
            </a:r>
            <a:endParaRPr lang="en-US" dirty="0"/>
          </a:p>
        </p:txBody>
      </p:sp>
      <p:sp>
        <p:nvSpPr>
          <p:cNvPr id="4" name="Slide Number Placeholder 3"/>
          <p:cNvSpPr>
            <a:spLocks noGrp="1"/>
          </p:cNvSpPr>
          <p:nvPr>
            <p:ph type="sldNum" sz="quarter" idx="5"/>
          </p:nvPr>
        </p:nvSpPr>
        <p:spPr/>
        <p:txBody>
          <a:bodyPr/>
          <a:lstStyle/>
          <a:p>
            <a:fld id="{7204FE9C-24EC-442B-850F-65B0BA925E10}" type="slidenum">
              <a:rPr lang="en-US" smtClean="0"/>
              <a:t>4</a:t>
            </a:fld>
            <a:endParaRPr lang="en-US" dirty="0"/>
          </a:p>
        </p:txBody>
      </p:sp>
    </p:spTree>
    <p:extLst>
      <p:ext uri="{BB962C8B-B14F-4D97-AF65-F5344CB8AC3E}">
        <p14:creationId xmlns:p14="http://schemas.microsoft.com/office/powerpoint/2010/main" val="3464432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app is launched, you are initially brought to the landing page shown here. There is some brief information about the project and about the dashboard. At the top, you can see there are four tabs- About the Dashboard (the landing page), Facility Alert Data Table, Anomaly Alert Data Table, and ELR Visualizations. We’ll now take a closer look at each tab.</a:t>
            </a:r>
          </a:p>
        </p:txBody>
      </p:sp>
      <p:sp>
        <p:nvSpPr>
          <p:cNvPr id="4" name="Slide Number Placeholder 3"/>
          <p:cNvSpPr>
            <a:spLocks noGrp="1"/>
          </p:cNvSpPr>
          <p:nvPr>
            <p:ph type="sldNum" sz="quarter" idx="5"/>
          </p:nvPr>
        </p:nvSpPr>
        <p:spPr/>
        <p:txBody>
          <a:bodyPr/>
          <a:lstStyle/>
          <a:p>
            <a:fld id="{7204FE9C-24EC-442B-850F-65B0BA925E10}" type="slidenum">
              <a:rPr lang="en-US" smtClean="0"/>
              <a:t>5</a:t>
            </a:fld>
            <a:endParaRPr lang="en-US" dirty="0"/>
          </a:p>
        </p:txBody>
      </p:sp>
    </p:spTree>
    <p:extLst>
      <p:ext uri="{BB962C8B-B14F-4D97-AF65-F5344CB8AC3E}">
        <p14:creationId xmlns:p14="http://schemas.microsoft.com/office/powerpoint/2010/main" val="2847516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Facility Alert table displays all the facilities that have exceeded their threshold of reporting which is based on a pre-determined cutoff that has been set in the reference dataset mentioned earlier. The date of the most recent results received* from each lab is used to determine the number of days since the last message transmission*. This is then compared to the threshold value* for each lab and a </a:t>
            </a:r>
            <a:r>
              <a:rPr lang="en-US" dirty="0" err="1"/>
              <a:t>FacilityAlert</a:t>
            </a:r>
            <a:r>
              <a:rPr lang="en-US" dirty="0"/>
              <a:t> value of 1 indicates that a facility has exceeded their threshold.  The submitters displayed in this table may be encountering delays in reporting ELR messages to WA DOH due to transport or processing issues, which may be occurring on the lab side or the DOH side. This prompts additional investigation and contact with the lab. The table also includes information about the file type and transport mechanism for each lab to assist in troubleshooting potential issues. This allows us to see when there is a widespread issue impacting all facilities that submit using a particular mechanism or file type. The table includes sorting and searching functionality and can be downloaded as a csv file.</a:t>
            </a:r>
          </a:p>
        </p:txBody>
      </p:sp>
      <p:sp>
        <p:nvSpPr>
          <p:cNvPr id="4" name="Slide Number Placeholder 3"/>
          <p:cNvSpPr>
            <a:spLocks noGrp="1"/>
          </p:cNvSpPr>
          <p:nvPr>
            <p:ph type="sldNum" sz="quarter" idx="5"/>
          </p:nvPr>
        </p:nvSpPr>
        <p:spPr/>
        <p:txBody>
          <a:bodyPr/>
          <a:lstStyle/>
          <a:p>
            <a:fld id="{7204FE9C-24EC-442B-850F-65B0BA925E10}" type="slidenum">
              <a:rPr lang="en-US" smtClean="0"/>
              <a:t>6</a:t>
            </a:fld>
            <a:endParaRPr lang="en-US" dirty="0"/>
          </a:p>
        </p:txBody>
      </p:sp>
    </p:spTree>
    <p:extLst>
      <p:ext uri="{BB962C8B-B14F-4D97-AF65-F5344CB8AC3E}">
        <p14:creationId xmlns:p14="http://schemas.microsoft.com/office/powerpoint/2010/main" val="1772206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the Anomaly Alert Data </a:t>
            </a:r>
            <a:r>
              <a:rPr lang="en-US" dirty="0">
                <a:solidFill>
                  <a:schemeClr val="tx1"/>
                </a:solidFill>
              </a:rPr>
              <a:t>table</a:t>
            </a:r>
            <a:r>
              <a:rPr lang="en-US" dirty="0"/>
              <a:t> displays the days on which facilities had an abnormally high or abnormally low result volume*, based on laying greater than two standard deviations* from the 7-day mean. The date range can be filtered for by using the inputs in the top left corner. These alerts prompt additional investigation to ensure labs are sending the expected data. For example, in the past, we’ve had labs accidently transmit their entire archive of data or send us large volumes of duplicate results, which cause problems for downstream workflows. These incidents show up on this table allowing the ELR team to notify downstream partners and minimize the impacts.</a:t>
            </a:r>
          </a:p>
        </p:txBody>
      </p:sp>
      <p:sp>
        <p:nvSpPr>
          <p:cNvPr id="4" name="Slide Number Placeholder 3"/>
          <p:cNvSpPr>
            <a:spLocks noGrp="1"/>
          </p:cNvSpPr>
          <p:nvPr>
            <p:ph type="sldNum" sz="quarter" idx="5"/>
          </p:nvPr>
        </p:nvSpPr>
        <p:spPr/>
        <p:txBody>
          <a:bodyPr/>
          <a:lstStyle/>
          <a:p>
            <a:fld id="{7204FE9C-24EC-442B-850F-65B0BA925E10}" type="slidenum">
              <a:rPr lang="en-US" smtClean="0"/>
              <a:t>7</a:t>
            </a:fld>
            <a:endParaRPr lang="en-US" dirty="0"/>
          </a:p>
        </p:txBody>
      </p:sp>
    </p:spTree>
    <p:extLst>
      <p:ext uri="{BB962C8B-B14F-4D97-AF65-F5344CB8AC3E}">
        <p14:creationId xmlns:p14="http://schemas.microsoft.com/office/powerpoint/2010/main" val="4231263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have the ELR visualizations page. On the left, there are options to filter the data and explanatory notes for each visual, and on the right, there are multiple graphics displaying the same data. Let’s take a closer look at each piece.</a:t>
            </a:r>
          </a:p>
        </p:txBody>
      </p:sp>
      <p:sp>
        <p:nvSpPr>
          <p:cNvPr id="4" name="Slide Number Placeholder 3"/>
          <p:cNvSpPr>
            <a:spLocks noGrp="1"/>
          </p:cNvSpPr>
          <p:nvPr>
            <p:ph type="sldNum" sz="quarter" idx="5"/>
          </p:nvPr>
        </p:nvSpPr>
        <p:spPr/>
        <p:txBody>
          <a:bodyPr/>
          <a:lstStyle/>
          <a:p>
            <a:fld id="{7204FE9C-24EC-442B-850F-65B0BA925E10}" type="slidenum">
              <a:rPr lang="en-US" smtClean="0"/>
              <a:t>8</a:t>
            </a:fld>
            <a:endParaRPr lang="en-US" dirty="0"/>
          </a:p>
        </p:txBody>
      </p:sp>
    </p:spTree>
    <p:extLst>
      <p:ext uri="{BB962C8B-B14F-4D97-AF65-F5344CB8AC3E}">
        <p14:creationId xmlns:p14="http://schemas.microsoft.com/office/powerpoint/2010/main" val="4044371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dashboard has many options to filter the data displayed in the visualizations. Multiple filters can be applied at the same time. This allows us to drill down to very specific subsets of the data that we are particularly interested in.</a:t>
            </a:r>
          </a:p>
          <a:p>
            <a:r>
              <a:rPr lang="en-US" dirty="0"/>
              <a:t>The filter options are:</a:t>
            </a:r>
          </a:p>
          <a:p>
            <a:pPr marL="228600" indent="-228600">
              <a:buAutoNum type="arabicPeriod"/>
            </a:pPr>
            <a:r>
              <a:rPr lang="en-US" dirty="0"/>
              <a:t>Transport mechanism (such as Secure File Transfer, Health Information Exchange, PHINMS, APHL Informatics Messaging Services, etc.)</a:t>
            </a:r>
          </a:p>
          <a:p>
            <a:pPr marL="228600" indent="-228600">
              <a:buAutoNum type="arabicPeriod"/>
            </a:pPr>
            <a:r>
              <a:rPr lang="en-US" dirty="0"/>
              <a:t>File type (such as HL7, National Flat File, ELFF, etc.)</a:t>
            </a:r>
          </a:p>
          <a:p>
            <a:pPr marL="228600" indent="-228600">
              <a:buAutoNum type="arabicPeriod"/>
            </a:pPr>
            <a:r>
              <a:rPr lang="en-US" dirty="0"/>
              <a:t>File Submitter Name- this is the MSH 4.1 value in the electronic messages. This is not always an easily readable value, hence, we included an additional filter for </a:t>
            </a:r>
          </a:p>
          <a:p>
            <a:pPr marL="228600" indent="-228600">
              <a:buAutoNum type="arabicPeriod"/>
            </a:pPr>
            <a:r>
              <a:rPr lang="en-US" dirty="0"/>
              <a:t>Laboratory Name- which is the more readable lab name and is specified in the reference dataset for each File Submitter Name</a:t>
            </a:r>
          </a:p>
          <a:p>
            <a:pPr marL="228600" indent="-228600">
              <a:buAutoNum type="arabicPeriod"/>
            </a:pPr>
            <a:r>
              <a:rPr lang="en-US" dirty="0"/>
              <a:t>Local Health Jurisdiction- we often get requests to investigate reporting issues from local health jurisdictions, so this filter allows us to specifically look at the data for one jurisdiction.</a:t>
            </a:r>
          </a:p>
          <a:p>
            <a:pPr marL="228600" indent="-228600">
              <a:buAutoNum type="arabicPeriod"/>
            </a:pPr>
            <a:r>
              <a:rPr lang="en-US" dirty="0"/>
              <a:t>Health Condition</a:t>
            </a:r>
          </a:p>
          <a:p>
            <a:pPr marL="228600" indent="-228600">
              <a:buAutoNum type="arabicPeriod"/>
            </a:pPr>
            <a:r>
              <a:rPr lang="en-US" dirty="0"/>
              <a:t>Result Status (positive, negative, indeterminate, etc.)</a:t>
            </a:r>
          </a:p>
          <a:p>
            <a:pPr marL="228600" indent="-228600">
              <a:buAutoNum type="arabicPeriod"/>
            </a:pPr>
            <a:r>
              <a:rPr lang="en-US" dirty="0"/>
              <a:t>Date Message Received</a:t>
            </a:r>
          </a:p>
          <a:p>
            <a:pPr marL="0" indent="0">
              <a:buNone/>
            </a:pPr>
            <a:endParaRPr lang="en-US" dirty="0"/>
          </a:p>
          <a:p>
            <a:pPr marL="0" indent="0">
              <a:buNone/>
            </a:pPr>
            <a:r>
              <a:rPr lang="en-US" dirty="0"/>
              <a:t>There is also a Reset Inputs button at the bottom.</a:t>
            </a:r>
          </a:p>
        </p:txBody>
      </p:sp>
      <p:sp>
        <p:nvSpPr>
          <p:cNvPr id="4" name="Slide Number Placeholder 3"/>
          <p:cNvSpPr>
            <a:spLocks noGrp="1"/>
          </p:cNvSpPr>
          <p:nvPr>
            <p:ph type="sldNum" sz="quarter" idx="5"/>
          </p:nvPr>
        </p:nvSpPr>
        <p:spPr/>
        <p:txBody>
          <a:bodyPr/>
          <a:lstStyle/>
          <a:p>
            <a:fld id="{7204FE9C-24EC-442B-850F-65B0BA925E10}" type="slidenum">
              <a:rPr lang="en-US" smtClean="0"/>
              <a:t>9</a:t>
            </a:fld>
            <a:endParaRPr lang="en-US" dirty="0"/>
          </a:p>
        </p:txBody>
      </p:sp>
    </p:spTree>
    <p:extLst>
      <p:ext uri="{BB962C8B-B14F-4D97-AF65-F5344CB8AC3E}">
        <p14:creationId xmlns:p14="http://schemas.microsoft.com/office/powerpoint/2010/main" val="1570953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The first visualization is a calendar heatmap that uses a color gradient to display ELR message volumes over time. The calendar displays year on the right vertical axis, month across the top, week of the month on the bottom, and day of the week on the left axis. Each cell represents one day and if you hover over a cell with your mouse, more exact information is provided about that day (this function is shown in the bottom plot). In this visual trends by day of the week and days with no messages received are particularly visible. </a:t>
            </a:r>
          </a:p>
          <a:p>
            <a:endParaRPr lang="en-US" sz="1400" dirty="0"/>
          </a:p>
          <a:p>
            <a:r>
              <a:rPr lang="en-US" sz="1400" dirty="0"/>
              <a:t>The top plot shown on the screen is a complete look at data from mid-March through early May without additional filters applied. The heatmap displays fairly consistent daily message volume with some variation. A few minor disruptions can be seen but these are typically caught up the following day. You can also see that DOH often receives and processes fewer messages on Sundays* as shown by the darker colors across the top row.</a:t>
            </a:r>
          </a:p>
          <a:p>
            <a:endParaRPr lang="en-US" sz="1400" dirty="0"/>
          </a:p>
          <a:p>
            <a:r>
              <a:rPr lang="en-US" sz="1400" dirty="0"/>
              <a:t>The second plot shows data that has been filtered for one individual facility. We can see that this facility sends results to DOH very consistently each day, however, there are a few anomalies. There is a *two day window mid-April in which no data from this facility was processed which is highly unusual. The facility was contacted and a transport issue was discovered. There are also two days*, one in April and one in May, in which the volume of messages was higher than normal. </a:t>
            </a:r>
          </a:p>
        </p:txBody>
      </p:sp>
      <p:sp>
        <p:nvSpPr>
          <p:cNvPr id="4" name="Slide Number Placeholder 3"/>
          <p:cNvSpPr>
            <a:spLocks noGrp="1"/>
          </p:cNvSpPr>
          <p:nvPr>
            <p:ph type="sldNum" sz="quarter" idx="5"/>
          </p:nvPr>
        </p:nvSpPr>
        <p:spPr/>
        <p:txBody>
          <a:bodyPr/>
          <a:lstStyle/>
          <a:p>
            <a:fld id="{7204FE9C-24EC-442B-850F-65B0BA925E10}" type="slidenum">
              <a:rPr lang="en-US" smtClean="0"/>
              <a:t>10</a:t>
            </a:fld>
            <a:endParaRPr lang="en-US" dirty="0"/>
          </a:p>
        </p:txBody>
      </p:sp>
    </p:spTree>
    <p:extLst>
      <p:ext uri="{BB962C8B-B14F-4D97-AF65-F5344CB8AC3E}">
        <p14:creationId xmlns:p14="http://schemas.microsoft.com/office/powerpoint/2010/main" val="220307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visualization we have is a line plot. While it displays the same distributions of data as the calendar heatmap, it provides a very clear overview of trends over time without including the additional complexities of the calendar. The date is shown on the x-axis and number of messages is shown on the y-axis. While the heatmap clearly shows large deviations in data volume, daily counts with less separation and less dramatic trends are easier to see here. </a:t>
            </a:r>
          </a:p>
          <a:p>
            <a:endParaRPr lang="en-US" dirty="0"/>
          </a:p>
          <a:p>
            <a:r>
              <a:rPr lang="en-US" dirty="0"/>
              <a:t>Once again, the first plot shows data from early March to early May without additional filters.</a:t>
            </a:r>
          </a:p>
          <a:p>
            <a:endParaRPr lang="en-US" dirty="0"/>
          </a:p>
          <a:p>
            <a:r>
              <a:rPr lang="en-US" dirty="0"/>
              <a:t>The second plot shows the data filtered for COVID-19 positive results for the month of April. *Mid-April DOH experienced an issue resulting in the disruption of positive results from multiple submitters. The issue was resolved and the backlog of delayed positives was processed on April 20</a:t>
            </a:r>
            <a:r>
              <a:rPr lang="en-US" baseline="30000" dirty="0"/>
              <a:t>th</a:t>
            </a:r>
            <a:r>
              <a:rPr lang="en-US" dirty="0"/>
              <a:t>-21</a:t>
            </a:r>
            <a:r>
              <a:rPr lang="en-US" baseline="30000" dirty="0"/>
              <a:t>st</a:t>
            </a:r>
            <a:r>
              <a:rPr lang="en-US" dirty="0"/>
              <a:t>, hence the large spike in positives at that time. This spike isn’t as noticeable in the top plot because DOH processed a greater volume of negative results during the lull in positives. Additionally, there is a slight upward trend in positives throughout the month. This plot also has the mouse-over functionality to get more information about a given data point.</a:t>
            </a:r>
          </a:p>
          <a:p>
            <a:endParaRPr lang="en-US" dirty="0"/>
          </a:p>
        </p:txBody>
      </p:sp>
      <p:sp>
        <p:nvSpPr>
          <p:cNvPr id="4" name="Slide Number Placeholder 3"/>
          <p:cNvSpPr>
            <a:spLocks noGrp="1"/>
          </p:cNvSpPr>
          <p:nvPr>
            <p:ph type="sldNum" sz="quarter" idx="5"/>
          </p:nvPr>
        </p:nvSpPr>
        <p:spPr/>
        <p:txBody>
          <a:bodyPr/>
          <a:lstStyle/>
          <a:p>
            <a:fld id="{7204FE9C-24EC-442B-850F-65B0BA925E10}" type="slidenum">
              <a:rPr lang="en-US" smtClean="0"/>
              <a:t>11</a:t>
            </a:fld>
            <a:endParaRPr lang="en-US" dirty="0"/>
          </a:p>
        </p:txBody>
      </p:sp>
    </p:spTree>
    <p:extLst>
      <p:ext uri="{BB962C8B-B14F-4D97-AF65-F5344CB8AC3E}">
        <p14:creationId xmlns:p14="http://schemas.microsoft.com/office/powerpoint/2010/main" val="77892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and final visualization is a stacked bar chart of result status. This breaks up the data to </a:t>
            </a:r>
            <a:r>
              <a:rPr lang="en-US"/>
              <a:t>illustrate what </a:t>
            </a:r>
            <a:r>
              <a:rPr lang="en-US" dirty="0"/>
              <a:t>proportion of data processed was positive, negative, indeterminate, other, etc. This is helpful in identifying issues that are only impacting positive or negative results as they are fed into our system in slightly different ways. </a:t>
            </a:r>
          </a:p>
          <a:p>
            <a:endParaRPr lang="en-US" dirty="0"/>
          </a:p>
          <a:p>
            <a:r>
              <a:rPr lang="en-US" dirty="0"/>
              <a:t>The top plot here contains the same March through May data that we’ve seen in the previous two slides. As you can see, message count is pretty steady over time.</a:t>
            </a:r>
          </a:p>
          <a:p>
            <a:endParaRPr lang="en-US" dirty="0"/>
          </a:p>
          <a:p>
            <a:r>
              <a:rPr lang="en-US" dirty="0"/>
              <a:t>The second plot is filtered for syphilis results from one particular lab in April and May. Here you can see that while there are occasional days on which no syphilis results are received, there is an *unusually large break in results for over a week in early May. In this situation, an issue was identified that was impacting HIV and syphilis results, however, the lab was still successfully sending COVID-19 results so they were not flagged elsewhere in our monitoring. *On May 13</a:t>
            </a:r>
            <a:r>
              <a:rPr lang="en-US" baseline="30000" dirty="0"/>
              <a:t>th</a:t>
            </a:r>
            <a:r>
              <a:rPr lang="en-US" dirty="0"/>
              <a:t>, there is a large spike in results when the delayed results were received and processed.</a:t>
            </a:r>
          </a:p>
          <a:p>
            <a:endParaRPr lang="en-US" dirty="0"/>
          </a:p>
        </p:txBody>
      </p:sp>
      <p:sp>
        <p:nvSpPr>
          <p:cNvPr id="4" name="Slide Number Placeholder 3"/>
          <p:cNvSpPr>
            <a:spLocks noGrp="1"/>
          </p:cNvSpPr>
          <p:nvPr>
            <p:ph type="sldNum" sz="quarter" idx="5"/>
          </p:nvPr>
        </p:nvSpPr>
        <p:spPr/>
        <p:txBody>
          <a:bodyPr/>
          <a:lstStyle/>
          <a:p>
            <a:fld id="{7204FE9C-24EC-442B-850F-65B0BA925E10}" type="slidenum">
              <a:rPr lang="en-US" smtClean="0"/>
              <a:t>12</a:t>
            </a:fld>
            <a:endParaRPr lang="en-US" dirty="0"/>
          </a:p>
        </p:txBody>
      </p:sp>
    </p:spTree>
    <p:extLst>
      <p:ext uri="{BB962C8B-B14F-4D97-AF65-F5344CB8AC3E}">
        <p14:creationId xmlns:p14="http://schemas.microsoft.com/office/powerpoint/2010/main" val="1641286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development of this dashboard has greatly increased the monitoring capacity of the WA DOH ELR team. </a:t>
            </a:r>
            <a:r>
              <a:rPr lang="en-US" sz="1200" kern="1200" dirty="0">
                <a:solidFill>
                  <a:schemeClr val="tx1"/>
                </a:solidFill>
                <a:effectLst/>
                <a:latin typeface="+mn-lt"/>
                <a:ea typeface="+mn-ea"/>
                <a:cs typeface="+mn-cs"/>
              </a:rPr>
              <a:t>With the capacity to specify health condition, result status, and jurisdiction, the ELR team can aid in reporting investigations to better support our public health partners including other teams at DOH, local health jurisdictions, and laboratories.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two weeks following implementation of the dashboard, the ELR team identified nearly twice as many potential delays in ELR submissions, compared to a similar period pre-implementation (19 vs. 9).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Ongoing development of the dashboard's ability to monitor ELR data at a more granular level will allow the team to continue to uncover and resolve issues at an expedited pace and limit the downstream public health impacts of such reporting delays. In the future, we hope to include monitoring of additional databases and additional data elements, and to create novel visualizations to better understand ELR data.</a:t>
            </a:r>
            <a:endParaRPr lang="en-US" dirty="0"/>
          </a:p>
        </p:txBody>
      </p:sp>
      <p:sp>
        <p:nvSpPr>
          <p:cNvPr id="4" name="Slide Number Placeholder 3"/>
          <p:cNvSpPr>
            <a:spLocks noGrp="1"/>
          </p:cNvSpPr>
          <p:nvPr>
            <p:ph type="sldNum" sz="quarter" idx="5"/>
          </p:nvPr>
        </p:nvSpPr>
        <p:spPr/>
        <p:txBody>
          <a:bodyPr/>
          <a:lstStyle/>
          <a:p>
            <a:fld id="{7204FE9C-24EC-442B-850F-65B0BA925E10}" type="slidenum">
              <a:rPr lang="en-US" smtClean="0"/>
              <a:t>13</a:t>
            </a:fld>
            <a:endParaRPr lang="en-US" dirty="0"/>
          </a:p>
        </p:txBody>
      </p:sp>
    </p:spTree>
    <p:extLst>
      <p:ext uri="{BB962C8B-B14F-4D97-AF65-F5344CB8AC3E}">
        <p14:creationId xmlns:p14="http://schemas.microsoft.com/office/powerpoint/2010/main" val="827636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my co-authors, Kyle Stohr, Maggie Dorr, and Julie Vanderkolk, I’d like to acknowledge the following people for their help and support on this project. Michelle Schmitz and Sahitya Reddy of the Booz Allen Hamilton Laboratory Reporting Technical Assistance team who developed the original scripts for the dashboard during a two-month period of technical assistance with the WA DOH ELR team. My teammates on the WA DOH ELR Production Support team who encouraged this project and provided ideas and generous feedback. And finally, Zach Smithingell from WA DOH who provided technical R support throughout the project.</a:t>
            </a:r>
          </a:p>
        </p:txBody>
      </p:sp>
      <p:sp>
        <p:nvSpPr>
          <p:cNvPr id="4" name="Slide Number Placeholder 3"/>
          <p:cNvSpPr>
            <a:spLocks noGrp="1"/>
          </p:cNvSpPr>
          <p:nvPr>
            <p:ph type="sldNum" sz="quarter" idx="5"/>
          </p:nvPr>
        </p:nvSpPr>
        <p:spPr/>
        <p:txBody>
          <a:bodyPr/>
          <a:lstStyle/>
          <a:p>
            <a:fld id="{7204FE9C-24EC-442B-850F-65B0BA925E10}" type="slidenum">
              <a:rPr lang="en-US" smtClean="0"/>
              <a:t>14</a:t>
            </a:fld>
            <a:endParaRPr lang="en-US" dirty="0"/>
          </a:p>
        </p:txBody>
      </p:sp>
    </p:spTree>
    <p:extLst>
      <p:ext uri="{BB962C8B-B14F-4D97-AF65-F5344CB8AC3E}">
        <p14:creationId xmlns:p14="http://schemas.microsoft.com/office/powerpoint/2010/main" val="342569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questions, please submit them on the CSTE Conference platform or email me at caroline.thomas@doh.wa.gov.</a:t>
            </a:r>
          </a:p>
          <a:p>
            <a:endParaRPr lang="en-US" dirty="0"/>
          </a:p>
          <a:p>
            <a:r>
              <a:rPr lang="en-US" dirty="0"/>
              <a:t>Thank you!</a:t>
            </a:r>
          </a:p>
        </p:txBody>
      </p:sp>
      <p:sp>
        <p:nvSpPr>
          <p:cNvPr id="4" name="Slide Number Placeholder 3"/>
          <p:cNvSpPr>
            <a:spLocks noGrp="1"/>
          </p:cNvSpPr>
          <p:nvPr>
            <p:ph type="sldNum" sz="quarter" idx="5"/>
          </p:nvPr>
        </p:nvSpPr>
        <p:spPr/>
        <p:txBody>
          <a:bodyPr/>
          <a:lstStyle/>
          <a:p>
            <a:fld id="{7204FE9C-24EC-442B-850F-65B0BA925E10}" type="slidenum">
              <a:rPr lang="en-US" smtClean="0"/>
              <a:t>15</a:t>
            </a:fld>
            <a:endParaRPr lang="en-US" dirty="0"/>
          </a:p>
        </p:txBody>
      </p:sp>
    </p:spTree>
    <p:extLst>
      <p:ext uri="{BB962C8B-B14F-4D97-AF65-F5344CB8AC3E}">
        <p14:creationId xmlns:p14="http://schemas.microsoft.com/office/powerpoint/2010/main" val="2785666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b="0" i="0" dirty="0">
              <a:solidFill>
                <a:schemeClr val="tx1"/>
              </a:solidFill>
            </a:endParaRPr>
          </a:p>
        </p:txBody>
      </p:sp>
      <p:sp>
        <p:nvSpPr>
          <p:cNvPr id="4" name="Slide Number Placeholder 3"/>
          <p:cNvSpPr>
            <a:spLocks noGrp="1"/>
          </p:cNvSpPr>
          <p:nvPr>
            <p:ph type="sldNum" sz="quarter" idx="10"/>
          </p:nvPr>
        </p:nvSpPr>
        <p:spPr/>
        <p:txBody>
          <a:bodyPr/>
          <a:lstStyle/>
          <a:p>
            <a:fld id="{7204FE9C-24EC-442B-850F-65B0BA925E10}" type="slidenum">
              <a:rPr lang="en-US" smtClean="0"/>
              <a:t>16</a:t>
            </a:fld>
            <a:endParaRPr lang="en-US" dirty="0"/>
          </a:p>
        </p:txBody>
      </p:sp>
    </p:spTree>
    <p:extLst>
      <p:ext uri="{BB962C8B-B14F-4D97-AF65-F5344CB8AC3E}">
        <p14:creationId xmlns:p14="http://schemas.microsoft.com/office/powerpoint/2010/main" val="36436958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eneral Presentation Title Slide">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Washington State Department of Health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6895" y="5352116"/>
            <a:ext cx="1996064" cy="883125"/>
          </a:xfrm>
          <a:prstGeom prst="rect">
            <a:avLst/>
          </a:prstGeom>
        </p:spPr>
      </p:pic>
      <p:sp>
        <p:nvSpPr>
          <p:cNvPr id="9" name="Text Placeholder 9"/>
          <p:cNvSpPr>
            <a:spLocks noGrp="1"/>
          </p:cNvSpPr>
          <p:nvPr>
            <p:ph type="body" sz="quarter" idx="11" hasCustomPrompt="1"/>
          </p:nvPr>
        </p:nvSpPr>
        <p:spPr>
          <a:xfrm>
            <a:off x="3325091" y="5897171"/>
            <a:ext cx="4862633"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pic>
        <p:nvPicPr>
          <p:cNvPr id="10" name="Picture 9" descr="photo illustration of the hands of different races and genders of people raised in the air against a white background"/>
          <p:cNvPicPr>
            <a:picLocks noChangeAspect="1"/>
          </p:cNvPicPr>
          <p:nvPr userDrawn="1"/>
        </p:nvPicPr>
        <p:blipFill rotWithShape="1">
          <a:blip r:embed="rId3" cstate="print">
            <a:extLst>
              <a:ext uri="{28A0092B-C50C-407E-A947-70E740481C1C}">
                <a14:useLocalDpi xmlns:a14="http://schemas.microsoft.com/office/drawing/2010/main" val="0"/>
              </a:ext>
            </a:extLst>
          </a:blip>
          <a:srcRect t="14612"/>
          <a:stretch/>
        </p:blipFill>
        <p:spPr>
          <a:xfrm>
            <a:off x="0" y="0"/>
            <a:ext cx="9144000" cy="4591050"/>
          </a:xfrm>
          <a:prstGeom prst="rect">
            <a:avLst/>
          </a:prstGeom>
        </p:spPr>
      </p:pic>
      <p:sp>
        <p:nvSpPr>
          <p:cNvPr id="4" name="Title 3"/>
          <p:cNvSpPr>
            <a:spLocks noGrp="1"/>
          </p:cNvSpPr>
          <p:nvPr>
            <p:ph type="title" hasCustomPrompt="1"/>
          </p:nvPr>
        </p:nvSpPr>
        <p:spPr>
          <a:xfrm>
            <a:off x="3325091" y="5479576"/>
            <a:ext cx="4862633" cy="417595"/>
          </a:xfrm>
        </p:spPr>
        <p:txBody>
          <a:bodyPr>
            <a:noAutofit/>
          </a:bodyPr>
          <a:lstStyle>
            <a:lvl1pPr>
              <a:defRPr sz="3000" cap="all" baseline="0"/>
            </a:lvl1pPr>
          </a:lstStyle>
          <a:p>
            <a:pPr lvl="0"/>
            <a:r>
              <a:rPr lang="en-US" dirty="0"/>
              <a:t>PRESENTATION TITLE</a:t>
            </a:r>
          </a:p>
        </p:txBody>
      </p:sp>
    </p:spTree>
    <p:extLst>
      <p:ext uri="{BB962C8B-B14F-4D97-AF65-F5344CB8AC3E}">
        <p14:creationId xmlns:p14="http://schemas.microsoft.com/office/powerpoint/2010/main" val="3352617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attle Presentation Title Slide">
    <p:spTree>
      <p:nvGrpSpPr>
        <p:cNvPr id="1" name=""/>
        <p:cNvGrpSpPr/>
        <p:nvPr/>
      </p:nvGrpSpPr>
      <p:grpSpPr>
        <a:xfrm>
          <a:off x="0" y="0"/>
          <a:ext cx="0" cy="0"/>
          <a:chOff x="0" y="0"/>
          <a:chExt cx="0" cy="0"/>
        </a:xfrm>
      </p:grpSpPr>
      <p:pic>
        <p:nvPicPr>
          <p:cNvPr id="7" name="Picture 6" descr="Photo of the Seattle skyline with Space Needle in foreground and Mount Rainier in the background."/>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1"/>
            <a:ext cx="9144000" cy="4572000"/>
          </a:xfrm>
          <a:prstGeom prst="rect">
            <a:avLst/>
          </a:prstGeom>
          <a:effectLst/>
        </p:spPr>
      </p:pic>
      <p:pic>
        <p:nvPicPr>
          <p:cNvPr id="6" name="Picture 5" descr="Washington State Department of Health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6895" y="5352116"/>
            <a:ext cx="1996064" cy="883125"/>
          </a:xfrm>
          <a:prstGeom prst="rect">
            <a:avLst/>
          </a:prstGeom>
        </p:spPr>
      </p:pic>
      <p:sp>
        <p:nvSpPr>
          <p:cNvPr id="11" name="Text Placeholder 9"/>
          <p:cNvSpPr>
            <a:spLocks noGrp="1"/>
          </p:cNvSpPr>
          <p:nvPr>
            <p:ph type="body" sz="quarter" idx="11" hasCustomPrompt="1"/>
          </p:nvPr>
        </p:nvSpPr>
        <p:spPr>
          <a:xfrm>
            <a:off x="3325091" y="5897171"/>
            <a:ext cx="4862633"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12" name="Title 3"/>
          <p:cNvSpPr>
            <a:spLocks noGrp="1"/>
          </p:cNvSpPr>
          <p:nvPr>
            <p:ph type="title" hasCustomPrompt="1"/>
          </p:nvPr>
        </p:nvSpPr>
        <p:spPr>
          <a:xfrm>
            <a:off x="3325091" y="5479576"/>
            <a:ext cx="4862633" cy="417595"/>
          </a:xfrm>
        </p:spPr>
        <p:txBody>
          <a:bodyPr>
            <a:noAutofit/>
          </a:bodyPr>
          <a:lstStyle>
            <a:lvl1pPr>
              <a:defRPr sz="3000" cap="all" baseline="0"/>
            </a:lvl1pPr>
          </a:lstStyle>
          <a:p>
            <a:pPr lvl="0"/>
            <a:r>
              <a:rPr lang="en-US" dirty="0"/>
              <a:t>PRESENTATION TITLE</a:t>
            </a:r>
          </a:p>
        </p:txBody>
      </p:sp>
    </p:spTree>
    <p:extLst>
      <p:ext uri="{BB962C8B-B14F-4D97-AF65-F5344CB8AC3E}">
        <p14:creationId xmlns:p14="http://schemas.microsoft.com/office/powerpoint/2010/main" val="146275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Urban Presentation Title Slide">
    <p:spTree>
      <p:nvGrpSpPr>
        <p:cNvPr id="1" name=""/>
        <p:cNvGrpSpPr/>
        <p:nvPr/>
      </p:nvGrpSpPr>
      <p:grpSpPr>
        <a:xfrm>
          <a:off x="0" y="0"/>
          <a:ext cx="0" cy="0"/>
          <a:chOff x="0" y="0"/>
          <a:chExt cx="0" cy="0"/>
        </a:xfrm>
      </p:grpSpPr>
      <p:pic>
        <p:nvPicPr>
          <p:cNvPr id="9" name="Picture 8" descr="photo of downtown Spokane with Spokane River in forefront"/>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9150394" cy="4571998"/>
          </a:xfrm>
          <a:prstGeom prst="rect">
            <a:avLst/>
          </a:prstGeom>
          <a:effectLst/>
        </p:spPr>
      </p:pic>
      <p:pic>
        <p:nvPicPr>
          <p:cNvPr id="6" name="Picture 5" descr="Washington State Department of Health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6895" y="5352116"/>
            <a:ext cx="1996064" cy="883125"/>
          </a:xfrm>
          <a:prstGeom prst="rect">
            <a:avLst/>
          </a:prstGeom>
        </p:spPr>
      </p:pic>
      <p:sp>
        <p:nvSpPr>
          <p:cNvPr id="12" name="Text Placeholder 9"/>
          <p:cNvSpPr>
            <a:spLocks noGrp="1"/>
          </p:cNvSpPr>
          <p:nvPr>
            <p:ph type="body" sz="quarter" idx="11" hasCustomPrompt="1"/>
          </p:nvPr>
        </p:nvSpPr>
        <p:spPr>
          <a:xfrm>
            <a:off x="3325091" y="5897171"/>
            <a:ext cx="4862633"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13" name="Title 3"/>
          <p:cNvSpPr>
            <a:spLocks noGrp="1"/>
          </p:cNvSpPr>
          <p:nvPr>
            <p:ph type="title" hasCustomPrompt="1"/>
          </p:nvPr>
        </p:nvSpPr>
        <p:spPr>
          <a:xfrm>
            <a:off x="3325091" y="5479576"/>
            <a:ext cx="4862633" cy="417595"/>
          </a:xfrm>
        </p:spPr>
        <p:txBody>
          <a:bodyPr>
            <a:noAutofit/>
          </a:bodyPr>
          <a:lstStyle>
            <a:lvl1pPr>
              <a:defRPr sz="3000" cap="all" baseline="0"/>
            </a:lvl1pPr>
          </a:lstStyle>
          <a:p>
            <a:pPr lvl="0"/>
            <a:r>
              <a:rPr lang="en-US" dirty="0"/>
              <a:t>PRESENTATION TITLE</a:t>
            </a:r>
          </a:p>
        </p:txBody>
      </p:sp>
    </p:spTree>
    <p:extLst>
      <p:ext uri="{BB962C8B-B14F-4D97-AF65-F5344CB8AC3E}">
        <p14:creationId xmlns:p14="http://schemas.microsoft.com/office/powerpoint/2010/main" val="4164485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erstern WA Presentation Title Slide">
    <p:spTree>
      <p:nvGrpSpPr>
        <p:cNvPr id="1" name=""/>
        <p:cNvGrpSpPr/>
        <p:nvPr/>
      </p:nvGrpSpPr>
      <p:grpSpPr>
        <a:xfrm>
          <a:off x="0" y="0"/>
          <a:ext cx="0" cy="0"/>
          <a:chOff x="0" y="0"/>
          <a:chExt cx="0" cy="0"/>
        </a:xfrm>
      </p:grpSpPr>
      <p:pic>
        <p:nvPicPr>
          <p:cNvPr id="9" name="Picture 8" descr="photo of a boat navigating around a couple of islands in the Puget Sound"/>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9144000" cy="4572000"/>
          </a:xfrm>
          <a:prstGeom prst="rect">
            <a:avLst/>
          </a:prstGeom>
          <a:effectLst/>
        </p:spPr>
      </p:pic>
      <p:pic>
        <p:nvPicPr>
          <p:cNvPr id="6" name="Picture 5" descr="Washington State Department of Health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6895" y="5352116"/>
            <a:ext cx="1996064" cy="883125"/>
          </a:xfrm>
          <a:prstGeom prst="rect">
            <a:avLst/>
          </a:prstGeom>
        </p:spPr>
      </p:pic>
      <p:sp>
        <p:nvSpPr>
          <p:cNvPr id="10" name="Text Placeholder 9"/>
          <p:cNvSpPr>
            <a:spLocks noGrp="1"/>
          </p:cNvSpPr>
          <p:nvPr>
            <p:ph type="body" sz="quarter" idx="11" hasCustomPrompt="1"/>
          </p:nvPr>
        </p:nvSpPr>
        <p:spPr>
          <a:xfrm>
            <a:off x="3325091" y="5897171"/>
            <a:ext cx="4862633"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12" name="Title 3"/>
          <p:cNvSpPr>
            <a:spLocks noGrp="1"/>
          </p:cNvSpPr>
          <p:nvPr>
            <p:ph type="title" hasCustomPrompt="1"/>
          </p:nvPr>
        </p:nvSpPr>
        <p:spPr>
          <a:xfrm>
            <a:off x="3325091" y="5479576"/>
            <a:ext cx="4862633" cy="417595"/>
          </a:xfrm>
        </p:spPr>
        <p:txBody>
          <a:bodyPr>
            <a:noAutofit/>
          </a:bodyPr>
          <a:lstStyle>
            <a:lvl1pPr>
              <a:defRPr sz="3000" cap="all" baseline="0"/>
            </a:lvl1pPr>
          </a:lstStyle>
          <a:p>
            <a:pPr lvl="0"/>
            <a:r>
              <a:rPr lang="en-US" dirty="0"/>
              <a:t>PRESENTATION TITLE</a:t>
            </a:r>
          </a:p>
        </p:txBody>
      </p:sp>
    </p:spTree>
    <p:extLst>
      <p:ext uri="{BB962C8B-B14F-4D97-AF65-F5344CB8AC3E}">
        <p14:creationId xmlns:p14="http://schemas.microsoft.com/office/powerpoint/2010/main" val="2363844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een WA Presentation Title Slide">
    <p:spTree>
      <p:nvGrpSpPr>
        <p:cNvPr id="1" name=""/>
        <p:cNvGrpSpPr/>
        <p:nvPr/>
      </p:nvGrpSpPr>
      <p:grpSpPr>
        <a:xfrm>
          <a:off x="0" y="0"/>
          <a:ext cx="0" cy="0"/>
          <a:chOff x="0" y="0"/>
          <a:chExt cx="0" cy="0"/>
        </a:xfrm>
      </p:grpSpPr>
      <p:pic>
        <p:nvPicPr>
          <p:cNvPr id="9" name="Picture 8" descr="view from high above Diablo Lake in the Northern Cascades mountain range"/>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394" y="1"/>
            <a:ext cx="9150394" cy="4572000"/>
          </a:xfrm>
          <a:prstGeom prst="rect">
            <a:avLst/>
          </a:prstGeom>
          <a:effectLst/>
        </p:spPr>
      </p:pic>
      <p:pic>
        <p:nvPicPr>
          <p:cNvPr id="6" name="Picture 5" descr="Washington State Department of Health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6895" y="5352116"/>
            <a:ext cx="1996064" cy="883125"/>
          </a:xfrm>
          <a:prstGeom prst="rect">
            <a:avLst/>
          </a:prstGeom>
        </p:spPr>
      </p:pic>
      <p:sp>
        <p:nvSpPr>
          <p:cNvPr id="11" name="Text Placeholder 9"/>
          <p:cNvSpPr>
            <a:spLocks noGrp="1"/>
          </p:cNvSpPr>
          <p:nvPr>
            <p:ph type="body" sz="quarter" idx="11" hasCustomPrompt="1"/>
          </p:nvPr>
        </p:nvSpPr>
        <p:spPr>
          <a:xfrm>
            <a:off x="3325091" y="5897171"/>
            <a:ext cx="4862633"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12" name="Title 3"/>
          <p:cNvSpPr>
            <a:spLocks noGrp="1"/>
          </p:cNvSpPr>
          <p:nvPr>
            <p:ph type="title" hasCustomPrompt="1"/>
          </p:nvPr>
        </p:nvSpPr>
        <p:spPr>
          <a:xfrm>
            <a:off x="3325091" y="5479576"/>
            <a:ext cx="4862633" cy="417595"/>
          </a:xfrm>
        </p:spPr>
        <p:txBody>
          <a:bodyPr>
            <a:noAutofit/>
          </a:bodyPr>
          <a:lstStyle>
            <a:lvl1pPr>
              <a:defRPr sz="3000" cap="all" baseline="0"/>
            </a:lvl1pPr>
          </a:lstStyle>
          <a:p>
            <a:pPr lvl="0"/>
            <a:r>
              <a:rPr lang="en-US" dirty="0"/>
              <a:t>PRESENTATION TITLE</a:t>
            </a:r>
          </a:p>
        </p:txBody>
      </p:sp>
    </p:spTree>
    <p:extLst>
      <p:ext uri="{BB962C8B-B14F-4D97-AF65-F5344CB8AC3E}">
        <p14:creationId xmlns:p14="http://schemas.microsoft.com/office/powerpoint/2010/main" val="1526459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astern WA Presentation Title Slide">
    <p:spTree>
      <p:nvGrpSpPr>
        <p:cNvPr id="1" name=""/>
        <p:cNvGrpSpPr/>
        <p:nvPr/>
      </p:nvGrpSpPr>
      <p:grpSpPr>
        <a:xfrm>
          <a:off x="0" y="0"/>
          <a:ext cx="0" cy="0"/>
          <a:chOff x="0" y="0"/>
          <a:chExt cx="0" cy="0"/>
        </a:xfrm>
      </p:grpSpPr>
      <p:pic>
        <p:nvPicPr>
          <p:cNvPr id="9" name="Picture 8" descr="Aerial view of the Palouse in Northeast Washington"/>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0"/>
            <a:ext cx="9144001" cy="4572000"/>
          </a:xfrm>
          <a:prstGeom prst="rect">
            <a:avLst/>
          </a:prstGeom>
          <a:effectLst/>
        </p:spPr>
      </p:pic>
      <p:pic>
        <p:nvPicPr>
          <p:cNvPr id="6" name="Picture 5" descr="Washington State Department of Health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6895" y="5352116"/>
            <a:ext cx="1996064" cy="883125"/>
          </a:xfrm>
          <a:prstGeom prst="rect">
            <a:avLst/>
          </a:prstGeom>
        </p:spPr>
      </p:pic>
      <p:sp>
        <p:nvSpPr>
          <p:cNvPr id="13" name="Text Placeholder 9"/>
          <p:cNvSpPr>
            <a:spLocks noGrp="1"/>
          </p:cNvSpPr>
          <p:nvPr>
            <p:ph type="body" sz="quarter" idx="11" hasCustomPrompt="1"/>
          </p:nvPr>
        </p:nvSpPr>
        <p:spPr>
          <a:xfrm>
            <a:off x="3325091" y="5897171"/>
            <a:ext cx="4862633"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14" name="Title 3"/>
          <p:cNvSpPr>
            <a:spLocks noGrp="1"/>
          </p:cNvSpPr>
          <p:nvPr>
            <p:ph type="title" hasCustomPrompt="1"/>
          </p:nvPr>
        </p:nvSpPr>
        <p:spPr>
          <a:xfrm>
            <a:off x="3325091" y="5479576"/>
            <a:ext cx="4862633" cy="417595"/>
          </a:xfrm>
        </p:spPr>
        <p:txBody>
          <a:bodyPr>
            <a:noAutofit/>
          </a:bodyPr>
          <a:lstStyle>
            <a:lvl1pPr>
              <a:defRPr sz="3000" cap="all" baseline="0"/>
            </a:lvl1pPr>
          </a:lstStyle>
          <a:p>
            <a:pPr lvl="0"/>
            <a:r>
              <a:rPr lang="en-US" dirty="0"/>
              <a:t>PRESENTATION TITLE</a:t>
            </a:r>
          </a:p>
        </p:txBody>
      </p:sp>
    </p:spTree>
    <p:extLst>
      <p:ext uri="{BB962C8B-B14F-4D97-AF65-F5344CB8AC3E}">
        <p14:creationId xmlns:p14="http://schemas.microsoft.com/office/powerpoint/2010/main" val="2028703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attern Presentation Title Slide">
    <p:spTree>
      <p:nvGrpSpPr>
        <p:cNvPr id="1" name=""/>
        <p:cNvGrpSpPr/>
        <p:nvPr/>
      </p:nvGrpSpPr>
      <p:grpSpPr>
        <a:xfrm>
          <a:off x="0" y="0"/>
          <a:ext cx="0" cy="0"/>
          <a:chOff x="0" y="0"/>
          <a:chExt cx="0" cy="0"/>
        </a:xfrm>
      </p:grpSpPr>
      <p:pic>
        <p:nvPicPr>
          <p:cNvPr id="11" name="Picture 10" descr="decorative green box with abstract white lines running across it"/>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 y="-1"/>
            <a:ext cx="9144001" cy="4572001"/>
          </a:xfrm>
          <a:prstGeom prst="rect">
            <a:avLst/>
          </a:prstGeom>
          <a:effectLst/>
        </p:spPr>
      </p:pic>
      <p:pic>
        <p:nvPicPr>
          <p:cNvPr id="6" name="Picture 5" descr="Washington State Department of Health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6895" y="5352116"/>
            <a:ext cx="1996064" cy="883125"/>
          </a:xfrm>
          <a:prstGeom prst="rect">
            <a:avLst/>
          </a:prstGeom>
        </p:spPr>
      </p:pic>
      <p:sp>
        <p:nvSpPr>
          <p:cNvPr id="9" name="Text Placeholder 9"/>
          <p:cNvSpPr>
            <a:spLocks noGrp="1"/>
          </p:cNvSpPr>
          <p:nvPr>
            <p:ph type="body" sz="quarter" idx="11" hasCustomPrompt="1"/>
          </p:nvPr>
        </p:nvSpPr>
        <p:spPr>
          <a:xfrm>
            <a:off x="3325091" y="5897171"/>
            <a:ext cx="4862633"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12" name="Title 3"/>
          <p:cNvSpPr>
            <a:spLocks noGrp="1"/>
          </p:cNvSpPr>
          <p:nvPr>
            <p:ph type="title" hasCustomPrompt="1"/>
          </p:nvPr>
        </p:nvSpPr>
        <p:spPr>
          <a:xfrm>
            <a:off x="3325091" y="5479576"/>
            <a:ext cx="4862633" cy="417595"/>
          </a:xfrm>
        </p:spPr>
        <p:txBody>
          <a:bodyPr>
            <a:noAutofit/>
          </a:bodyPr>
          <a:lstStyle>
            <a:lvl1pPr>
              <a:defRPr sz="3000" cap="all" baseline="0"/>
            </a:lvl1pPr>
          </a:lstStyle>
          <a:p>
            <a:pPr lvl="0"/>
            <a:r>
              <a:rPr lang="en-US" dirty="0"/>
              <a:t>PRESENTATION TITLE</a:t>
            </a:r>
          </a:p>
        </p:txBody>
      </p:sp>
    </p:spTree>
    <p:extLst>
      <p:ext uri="{BB962C8B-B14F-4D97-AF65-F5344CB8AC3E}">
        <p14:creationId xmlns:p14="http://schemas.microsoft.com/office/powerpoint/2010/main" val="1794409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esentation Title Slide Add Photo">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0" y="0"/>
            <a:ext cx="9144000" cy="4572000"/>
          </a:xfrm>
          <a:effectLst/>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pic>
        <p:nvPicPr>
          <p:cNvPr id="6" name="Picture 5" descr="Washington State Department of Health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6895" y="5352116"/>
            <a:ext cx="1996064" cy="883125"/>
          </a:xfrm>
          <a:prstGeom prst="rect">
            <a:avLst/>
          </a:prstGeom>
        </p:spPr>
      </p:pic>
      <p:sp>
        <p:nvSpPr>
          <p:cNvPr id="9" name="Text Placeholder 9"/>
          <p:cNvSpPr>
            <a:spLocks noGrp="1"/>
          </p:cNvSpPr>
          <p:nvPr>
            <p:ph type="body" sz="quarter" idx="12" hasCustomPrompt="1"/>
          </p:nvPr>
        </p:nvSpPr>
        <p:spPr>
          <a:xfrm>
            <a:off x="3325091" y="5897171"/>
            <a:ext cx="4862633" cy="472352"/>
          </a:xfrm>
        </p:spPr>
        <p:txBody>
          <a:bodyPr>
            <a:normAutofit/>
          </a:bodyPr>
          <a:lstStyle>
            <a:lvl1pPr marL="0" indent="0">
              <a:lnSpc>
                <a:spcPct val="100000"/>
              </a:lnSpc>
              <a:spcBef>
                <a:spcPts val="0"/>
              </a:spcBef>
              <a:buNone/>
              <a:defRPr sz="2000" cap="none" baseline="0">
                <a:solidFill>
                  <a:schemeClr val="tx1"/>
                </a:solidFill>
              </a:defRPr>
            </a:lvl1pPr>
          </a:lstStyle>
          <a:p>
            <a:pPr lvl="0"/>
            <a:r>
              <a:rPr lang="en-US" dirty="0"/>
              <a:t>Office/Program</a:t>
            </a:r>
          </a:p>
        </p:txBody>
      </p:sp>
      <p:sp>
        <p:nvSpPr>
          <p:cNvPr id="10" name="Title 3"/>
          <p:cNvSpPr>
            <a:spLocks noGrp="1"/>
          </p:cNvSpPr>
          <p:nvPr>
            <p:ph type="title" hasCustomPrompt="1"/>
          </p:nvPr>
        </p:nvSpPr>
        <p:spPr>
          <a:xfrm>
            <a:off x="3325091" y="5479576"/>
            <a:ext cx="4862633" cy="417595"/>
          </a:xfrm>
        </p:spPr>
        <p:txBody>
          <a:bodyPr>
            <a:noAutofit/>
          </a:bodyPr>
          <a:lstStyle>
            <a:lvl1pPr>
              <a:defRPr sz="3000" cap="all" baseline="0"/>
            </a:lvl1pPr>
          </a:lstStyle>
          <a:p>
            <a:pPr lvl="0"/>
            <a:r>
              <a:rPr lang="en-US" dirty="0"/>
              <a:t>PRESENTATION TITLE</a:t>
            </a:r>
          </a:p>
        </p:txBody>
      </p:sp>
    </p:spTree>
    <p:extLst>
      <p:ext uri="{BB962C8B-B14F-4D97-AF65-F5344CB8AC3E}">
        <p14:creationId xmlns:p14="http://schemas.microsoft.com/office/powerpoint/2010/main" val="3603050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title Slide 1">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4908550" y="2239963"/>
            <a:ext cx="2473325" cy="2487612"/>
          </a:xfrm>
          <a:effectLst/>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8" name="Picture Placeholder 17"/>
          <p:cNvSpPr>
            <a:spLocks noGrp="1"/>
          </p:cNvSpPr>
          <p:nvPr>
            <p:ph type="pic" sz="quarter" idx="13"/>
          </p:nvPr>
        </p:nvSpPr>
        <p:spPr>
          <a:xfrm>
            <a:off x="1817688" y="2239963"/>
            <a:ext cx="2484437" cy="2487612"/>
          </a:xfrm>
          <a:effectLst/>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4" name="Text Placeholder 13"/>
          <p:cNvSpPr>
            <a:spLocks noGrp="1"/>
          </p:cNvSpPr>
          <p:nvPr>
            <p:ph type="body" sz="quarter" idx="11" hasCustomPrompt="1"/>
          </p:nvPr>
        </p:nvSpPr>
        <p:spPr>
          <a:xfrm>
            <a:off x="-8313" y="1115870"/>
            <a:ext cx="9143999" cy="350440"/>
          </a:xfrm>
        </p:spPr>
        <p:txBody>
          <a:bodyPr>
            <a:noAutofit/>
          </a:bodyPr>
          <a:lstStyle>
            <a:lvl1pPr marL="0" indent="0" algn="ctr">
              <a:buNone/>
              <a:defRPr sz="2200">
                <a:solidFill>
                  <a:schemeClr val="tx1"/>
                </a:solidFill>
              </a:defRPr>
            </a:lvl1pPr>
            <a:lvl2pPr>
              <a:defRPr sz="2000">
                <a:solidFill>
                  <a:schemeClr val="tx1">
                    <a:lumMod val="75000"/>
                    <a:lumOff val="25000"/>
                  </a:schemeClr>
                </a:solidFill>
              </a:defRPr>
            </a:lvl2pPr>
            <a:lvl3pPr>
              <a:defRPr sz="2000"/>
            </a:lvl3pPr>
            <a:lvl4pPr>
              <a:defRPr sz="2000"/>
            </a:lvl4pPr>
            <a:lvl5pPr>
              <a:defRPr sz="2000"/>
            </a:lvl5pPr>
          </a:lstStyle>
          <a:p>
            <a:pPr lvl="0"/>
            <a:r>
              <a:rPr lang="en-US" dirty="0"/>
              <a:t>@ location</a:t>
            </a:r>
          </a:p>
        </p:txBody>
      </p:sp>
      <p:sp>
        <p:nvSpPr>
          <p:cNvPr id="16" name="Text Placeholder 15"/>
          <p:cNvSpPr>
            <a:spLocks noGrp="1"/>
          </p:cNvSpPr>
          <p:nvPr>
            <p:ph type="body" sz="quarter" idx="12" hasCustomPrompt="1"/>
          </p:nvPr>
        </p:nvSpPr>
        <p:spPr>
          <a:xfrm>
            <a:off x="-8313" y="1539191"/>
            <a:ext cx="9143999" cy="304800"/>
          </a:xfrm>
        </p:spPr>
        <p:txBody>
          <a:bodyPr/>
          <a:lstStyle>
            <a:lvl1pPr marL="0" indent="0" algn="ctr">
              <a:buNone/>
              <a:defRPr sz="1800">
                <a:solidFill>
                  <a:schemeClr val="tx1"/>
                </a:solidFill>
              </a:defRPr>
            </a:lvl1pPr>
          </a:lstStyle>
          <a:p>
            <a:pPr lvl="0"/>
            <a:r>
              <a:rPr lang="en-US" dirty="0"/>
              <a:t>Date</a:t>
            </a:r>
          </a:p>
        </p:txBody>
      </p:sp>
      <p:sp>
        <p:nvSpPr>
          <p:cNvPr id="22" name="Text Placeholder 21"/>
          <p:cNvSpPr>
            <a:spLocks noGrp="1"/>
          </p:cNvSpPr>
          <p:nvPr>
            <p:ph type="body" sz="quarter" idx="15" hasCustomPrompt="1"/>
          </p:nvPr>
        </p:nvSpPr>
        <p:spPr>
          <a:xfrm>
            <a:off x="1817689" y="4968656"/>
            <a:ext cx="2484436"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4901550" y="4966303"/>
            <a:ext cx="2487133" cy="412750"/>
          </a:xfrm>
        </p:spPr>
        <p:txBody>
          <a:bodyPr>
            <a:normAutofit/>
          </a:bodyPr>
          <a:lstStyle>
            <a:lvl1pPr marL="0" indent="0" algn="ctr">
              <a:buNone/>
              <a:defRPr sz="2200" b="1" i="0">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1817688" y="5402254"/>
            <a:ext cx="2484437"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4901551" y="5402060"/>
            <a:ext cx="2487132"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1817688" y="5746218"/>
            <a:ext cx="2484437" cy="374650"/>
          </a:xfrm>
        </p:spPr>
        <p:txBody>
          <a:bodyPr>
            <a:normAutofit/>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4908129" y="5742722"/>
            <a:ext cx="2484437" cy="374650"/>
          </a:xfrm>
        </p:spPr>
        <p:txBody>
          <a:bodyPr>
            <a:normAutofit/>
          </a:bodyPr>
          <a:lstStyle>
            <a:lvl1pPr marL="0" indent="0" algn="ctr">
              <a:buNone/>
              <a:defRPr sz="2000">
                <a:solidFill>
                  <a:schemeClr val="tx1"/>
                </a:solidFill>
                <a:latin typeface="+mn-lt"/>
              </a:defRPr>
            </a:lvl1pPr>
          </a:lstStyle>
          <a:p>
            <a:pPr lvl="0"/>
            <a:r>
              <a:rPr lang="en-US" dirty="0"/>
              <a:t>Program</a:t>
            </a:r>
          </a:p>
        </p:txBody>
      </p:sp>
      <p:sp>
        <p:nvSpPr>
          <p:cNvPr id="15" name="Title 2"/>
          <p:cNvSpPr>
            <a:spLocks noGrp="1"/>
          </p:cNvSpPr>
          <p:nvPr>
            <p:ph type="title" hasCustomPrompt="1"/>
          </p:nvPr>
        </p:nvSpPr>
        <p:spPr>
          <a:xfrm>
            <a:off x="0" y="673319"/>
            <a:ext cx="9144000" cy="437941"/>
          </a:xfrm>
        </p:spPr>
        <p:txBody>
          <a:bodyPr>
            <a:normAutofit/>
          </a:bodyPr>
          <a:lstStyle>
            <a:lvl1pPr algn="ctr">
              <a:defRPr sz="3000"/>
            </a:lvl1pPr>
          </a:lstStyle>
          <a:p>
            <a:pPr lvl="0"/>
            <a:r>
              <a:rPr lang="en-US" dirty="0"/>
              <a:t>Subtitle 1</a:t>
            </a:r>
          </a:p>
        </p:txBody>
      </p:sp>
    </p:spTree>
    <p:extLst>
      <p:ext uri="{BB962C8B-B14F-4D97-AF65-F5344CB8AC3E}">
        <p14:creationId xmlns:p14="http://schemas.microsoft.com/office/powerpoint/2010/main" val="3903353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title Slide 2">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4908550" y="2103883"/>
            <a:ext cx="2473325" cy="248761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8" name="Picture Placeholder 17"/>
          <p:cNvSpPr>
            <a:spLocks noGrp="1"/>
          </p:cNvSpPr>
          <p:nvPr>
            <p:ph type="pic" sz="quarter" idx="13"/>
          </p:nvPr>
        </p:nvSpPr>
        <p:spPr>
          <a:xfrm>
            <a:off x="1817688" y="2103883"/>
            <a:ext cx="2484437" cy="248761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6" name="Text Placeholder 15"/>
          <p:cNvSpPr>
            <a:spLocks noGrp="1"/>
          </p:cNvSpPr>
          <p:nvPr>
            <p:ph type="body" sz="quarter" idx="12" hasCustomPrompt="1"/>
          </p:nvPr>
        </p:nvSpPr>
        <p:spPr>
          <a:xfrm>
            <a:off x="-8313" y="1248908"/>
            <a:ext cx="9143999" cy="304800"/>
          </a:xfrm>
        </p:spPr>
        <p:txBody>
          <a:bodyPr/>
          <a:lstStyle>
            <a:lvl1pPr marL="0" indent="0" algn="ctr">
              <a:buNone/>
              <a:defRPr sz="1800">
                <a:solidFill>
                  <a:schemeClr val="tx1"/>
                </a:solidFill>
              </a:defRPr>
            </a:lvl1pPr>
          </a:lstStyle>
          <a:p>
            <a:pPr lvl="0"/>
            <a:r>
              <a:rPr lang="en-US" dirty="0"/>
              <a:t>Date</a:t>
            </a:r>
          </a:p>
        </p:txBody>
      </p:sp>
      <p:sp>
        <p:nvSpPr>
          <p:cNvPr id="22" name="Text Placeholder 21"/>
          <p:cNvSpPr>
            <a:spLocks noGrp="1"/>
          </p:cNvSpPr>
          <p:nvPr>
            <p:ph type="body" sz="quarter" idx="15" hasCustomPrompt="1"/>
          </p:nvPr>
        </p:nvSpPr>
        <p:spPr>
          <a:xfrm>
            <a:off x="1817689" y="4832576"/>
            <a:ext cx="2484436"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4901550" y="4830223"/>
            <a:ext cx="2487133" cy="412750"/>
          </a:xfrm>
        </p:spPr>
        <p:txBody>
          <a:bodyPr>
            <a:normAutofit/>
          </a:bodyPr>
          <a:lstStyle>
            <a:lvl1pPr marL="0" indent="0" algn="ctr">
              <a:buNone/>
              <a:defRPr sz="2200" b="1" i="0">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1817688" y="5266174"/>
            <a:ext cx="2484437"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4901551" y="5265980"/>
            <a:ext cx="2487132"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1817688" y="5610138"/>
            <a:ext cx="2484437"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4908129" y="5606642"/>
            <a:ext cx="2484437" cy="374650"/>
          </a:xfrm>
        </p:spPr>
        <p:txBody>
          <a:bodyPr/>
          <a:lstStyle>
            <a:lvl1pPr marL="0" indent="0" algn="ctr">
              <a:buNone/>
              <a:defRPr sz="2000">
                <a:solidFill>
                  <a:schemeClr val="tx1"/>
                </a:solidFill>
                <a:latin typeface="+mn-lt"/>
              </a:defRPr>
            </a:lvl1pPr>
          </a:lstStyle>
          <a:p>
            <a:pPr lvl="0"/>
            <a:r>
              <a:rPr lang="en-US" dirty="0"/>
              <a:t>Program</a:t>
            </a:r>
          </a:p>
        </p:txBody>
      </p:sp>
      <p:cxnSp>
        <p:nvCxnSpPr>
          <p:cNvPr id="17" name="Straight Connector 16"/>
          <p:cNvCxnSpPr/>
          <p:nvPr userDrawn="1"/>
        </p:nvCxnSpPr>
        <p:spPr>
          <a:xfrm flipV="1">
            <a:off x="4322814" y="1699836"/>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4" name="Title 1"/>
          <p:cNvSpPr>
            <a:spLocks noGrp="1"/>
          </p:cNvSpPr>
          <p:nvPr>
            <p:ph type="title" hasCustomPrompt="1"/>
          </p:nvPr>
        </p:nvSpPr>
        <p:spPr>
          <a:xfrm>
            <a:off x="-8313" y="677873"/>
            <a:ext cx="9135686" cy="454236"/>
          </a:xfrm>
        </p:spPr>
        <p:txBody>
          <a:bodyPr>
            <a:normAutofit/>
          </a:bodyPr>
          <a:lstStyle>
            <a:lvl1pPr algn="ctr">
              <a:defRPr sz="3000"/>
            </a:lvl1pPr>
          </a:lstStyle>
          <a:p>
            <a:pPr lvl="0"/>
            <a:r>
              <a:rPr lang="en-US" dirty="0"/>
              <a:t>Subtitle 2</a:t>
            </a:r>
          </a:p>
        </p:txBody>
      </p:sp>
    </p:spTree>
    <p:extLst>
      <p:ext uri="{BB962C8B-B14F-4D97-AF65-F5344CB8AC3E}">
        <p14:creationId xmlns:p14="http://schemas.microsoft.com/office/powerpoint/2010/main" val="1616797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esenters Slide 1 with Photos">
    <p:spTree>
      <p:nvGrpSpPr>
        <p:cNvPr id="1" name=""/>
        <p:cNvGrpSpPr/>
        <p:nvPr/>
      </p:nvGrpSpPr>
      <p:grpSpPr>
        <a:xfrm>
          <a:off x="0" y="0"/>
          <a:ext cx="0" cy="0"/>
          <a:chOff x="0" y="0"/>
          <a:chExt cx="0" cy="0"/>
        </a:xfrm>
      </p:grpSpPr>
      <p:cxnSp>
        <p:nvCxnSpPr>
          <p:cNvPr id="42" name="Straight Connector 41"/>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4322814" y="1246747"/>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1792974" y="4739028"/>
            <a:ext cx="2509151"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4883836" y="4736675"/>
            <a:ext cx="2473325"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1792974" y="5172622"/>
            <a:ext cx="2509151"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4883836" y="5172428"/>
            <a:ext cx="2473325"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1792974" y="5522974"/>
            <a:ext cx="2509151"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4883836" y="5519478"/>
            <a:ext cx="2473325" cy="374650"/>
          </a:xfrm>
        </p:spPr>
        <p:txBody>
          <a:bodyPr/>
          <a:lstStyle>
            <a:lvl1pPr marL="0" indent="0" algn="ctr">
              <a:buNone/>
              <a:defRPr sz="2000">
                <a:solidFill>
                  <a:schemeClr val="tx1"/>
                </a:solidFill>
                <a:latin typeface="+mn-lt"/>
              </a:defRPr>
            </a:lvl1pPr>
          </a:lstStyle>
          <a:p>
            <a:pPr lvl="0"/>
            <a:r>
              <a:rPr lang="en-US" dirty="0"/>
              <a:t>Program</a:t>
            </a:r>
          </a:p>
        </p:txBody>
      </p:sp>
      <p:sp>
        <p:nvSpPr>
          <p:cNvPr id="45" name="Picture Placeholder 19"/>
          <p:cNvSpPr>
            <a:spLocks noGrp="1"/>
          </p:cNvSpPr>
          <p:nvPr>
            <p:ph type="pic" sz="quarter" idx="14"/>
          </p:nvPr>
        </p:nvSpPr>
        <p:spPr>
          <a:xfrm>
            <a:off x="4883836" y="2010333"/>
            <a:ext cx="2473325" cy="248761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46" name="Picture Placeholder 17"/>
          <p:cNvSpPr>
            <a:spLocks noGrp="1"/>
          </p:cNvSpPr>
          <p:nvPr>
            <p:ph type="pic" sz="quarter" idx="13"/>
          </p:nvPr>
        </p:nvSpPr>
        <p:spPr>
          <a:xfrm>
            <a:off x="1792974" y="2010333"/>
            <a:ext cx="2484437" cy="248761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4" name="Title 1"/>
          <p:cNvSpPr>
            <a:spLocks noGrp="1"/>
          </p:cNvSpPr>
          <p:nvPr>
            <p:ph type="title" hasCustomPrompt="1"/>
          </p:nvPr>
        </p:nvSpPr>
        <p:spPr>
          <a:xfrm>
            <a:off x="29472" y="666762"/>
            <a:ext cx="9152311" cy="489242"/>
          </a:xfrm>
        </p:spPr>
        <p:txBody>
          <a:bodyPr>
            <a:normAutofit/>
          </a:bodyPr>
          <a:lstStyle>
            <a:lvl1pPr algn="ctr">
              <a:defRPr sz="3000"/>
            </a:lvl1pPr>
          </a:lstStyle>
          <a:p>
            <a:pPr lvl="0"/>
            <a:r>
              <a:rPr lang="en-US" dirty="0"/>
              <a:t>Presenters 1</a:t>
            </a:r>
          </a:p>
        </p:txBody>
      </p:sp>
    </p:spTree>
    <p:extLst>
      <p:ext uri="{BB962C8B-B14F-4D97-AF65-F5344CB8AC3E}">
        <p14:creationId xmlns:p14="http://schemas.microsoft.com/office/powerpoint/2010/main" val="2034823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esenters Slide 2">
    <p:spTree>
      <p:nvGrpSpPr>
        <p:cNvPr id="1" name=""/>
        <p:cNvGrpSpPr/>
        <p:nvPr/>
      </p:nvGrpSpPr>
      <p:grpSpPr>
        <a:xfrm>
          <a:off x="0" y="0"/>
          <a:ext cx="0" cy="0"/>
          <a:chOff x="0" y="0"/>
          <a:chExt cx="0" cy="0"/>
        </a:xfrm>
      </p:grpSpPr>
      <p:cxnSp>
        <p:nvCxnSpPr>
          <p:cNvPr id="42" name="Straight Connector 41"/>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4322814" y="1246747"/>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1792974" y="2628231"/>
            <a:ext cx="2509151"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4883836" y="2625878"/>
            <a:ext cx="2473325"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1792974" y="3061825"/>
            <a:ext cx="2509151"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4883836" y="3061631"/>
            <a:ext cx="2473325"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1792974" y="3412177"/>
            <a:ext cx="2509151"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4883836" y="3408681"/>
            <a:ext cx="2473325" cy="374650"/>
          </a:xfrm>
        </p:spPr>
        <p:txBody>
          <a:bodyPr/>
          <a:lstStyle>
            <a:lvl1pPr marL="0" indent="0" algn="ctr">
              <a:buNone/>
              <a:defRPr sz="2000">
                <a:solidFill>
                  <a:schemeClr val="tx1"/>
                </a:solidFill>
                <a:latin typeface="+mn-lt"/>
              </a:defRPr>
            </a:lvl1pPr>
          </a:lstStyle>
          <a:p>
            <a:pPr lvl="0"/>
            <a:r>
              <a:rPr lang="en-US" dirty="0"/>
              <a:t>Program</a:t>
            </a:r>
          </a:p>
        </p:txBody>
      </p:sp>
      <p:sp>
        <p:nvSpPr>
          <p:cNvPr id="12" name="Title 1"/>
          <p:cNvSpPr>
            <a:spLocks noGrp="1"/>
          </p:cNvSpPr>
          <p:nvPr>
            <p:ph type="title" hasCustomPrompt="1"/>
          </p:nvPr>
        </p:nvSpPr>
        <p:spPr>
          <a:xfrm>
            <a:off x="-8311" y="673575"/>
            <a:ext cx="9143998" cy="482428"/>
          </a:xfrm>
        </p:spPr>
        <p:txBody>
          <a:bodyPr>
            <a:normAutofit/>
          </a:bodyPr>
          <a:lstStyle>
            <a:lvl1pPr algn="ctr">
              <a:defRPr sz="3000"/>
            </a:lvl1pPr>
          </a:lstStyle>
          <a:p>
            <a:pPr lvl="0"/>
            <a:r>
              <a:rPr lang="en-US" dirty="0"/>
              <a:t>Presenters 2</a:t>
            </a:r>
          </a:p>
        </p:txBody>
      </p:sp>
    </p:spTree>
    <p:extLst>
      <p:ext uri="{BB962C8B-B14F-4D97-AF65-F5344CB8AC3E}">
        <p14:creationId xmlns:p14="http://schemas.microsoft.com/office/powerpoint/2010/main" val="7480667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esenters Slide 3">
    <p:spTree>
      <p:nvGrpSpPr>
        <p:cNvPr id="1" name=""/>
        <p:cNvGrpSpPr/>
        <p:nvPr/>
      </p:nvGrpSpPr>
      <p:grpSpPr>
        <a:xfrm>
          <a:off x="0" y="0"/>
          <a:ext cx="0" cy="0"/>
          <a:chOff x="0" y="0"/>
          <a:chExt cx="0" cy="0"/>
        </a:xfrm>
      </p:grpSpPr>
      <p:cxnSp>
        <p:nvCxnSpPr>
          <p:cNvPr id="42" name="Straight Connector 41"/>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4322814" y="1246747"/>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2" name="Text Placeholder 21"/>
          <p:cNvSpPr>
            <a:spLocks noGrp="1"/>
          </p:cNvSpPr>
          <p:nvPr>
            <p:ph type="body" sz="quarter" idx="15" hasCustomPrompt="1"/>
          </p:nvPr>
        </p:nvSpPr>
        <p:spPr>
          <a:xfrm>
            <a:off x="512814" y="2628231"/>
            <a:ext cx="2509151"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3329356" y="2625878"/>
            <a:ext cx="2473325"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5" name="Text Placeholder 24"/>
          <p:cNvSpPr>
            <a:spLocks noGrp="1"/>
          </p:cNvSpPr>
          <p:nvPr>
            <p:ph type="body" sz="quarter" idx="17" hasCustomPrompt="1"/>
          </p:nvPr>
        </p:nvSpPr>
        <p:spPr>
          <a:xfrm>
            <a:off x="512814" y="3061825"/>
            <a:ext cx="2509151"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3329356" y="3061631"/>
            <a:ext cx="2473325" cy="314335"/>
          </a:xfrm>
        </p:spPr>
        <p:txBody>
          <a:bodyPr/>
          <a:lstStyle>
            <a:lvl1pPr marL="0" indent="0" algn="ctr">
              <a:buNone/>
              <a:defRPr sz="2000" i="1">
                <a:solidFill>
                  <a:schemeClr val="tx1"/>
                </a:solidFill>
                <a:latin typeface="+mn-lt"/>
              </a:defRPr>
            </a:lvl1pPr>
          </a:lstStyle>
          <a:p>
            <a:pPr lvl="0"/>
            <a:r>
              <a:rPr lang="en-US" dirty="0"/>
              <a:t>Title</a:t>
            </a:r>
          </a:p>
        </p:txBody>
      </p:sp>
      <p:sp>
        <p:nvSpPr>
          <p:cNvPr id="28" name="Text Placeholder 27"/>
          <p:cNvSpPr>
            <a:spLocks noGrp="1"/>
          </p:cNvSpPr>
          <p:nvPr>
            <p:ph type="body" sz="quarter" idx="19" hasCustomPrompt="1"/>
          </p:nvPr>
        </p:nvSpPr>
        <p:spPr>
          <a:xfrm>
            <a:off x="512814" y="3412177"/>
            <a:ext cx="2509151"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3329356" y="3408681"/>
            <a:ext cx="2473325" cy="374650"/>
          </a:xfrm>
        </p:spPr>
        <p:txBody>
          <a:bodyPr/>
          <a:lstStyle>
            <a:lvl1pPr marL="0" indent="0" algn="ctr">
              <a:buNone/>
              <a:defRPr sz="2000">
                <a:solidFill>
                  <a:schemeClr val="tx1"/>
                </a:solidFill>
                <a:latin typeface="+mn-lt"/>
              </a:defRPr>
            </a:lvl1pPr>
          </a:lstStyle>
          <a:p>
            <a:pPr lvl="0"/>
            <a:r>
              <a:rPr lang="en-US" dirty="0"/>
              <a:t>Program</a:t>
            </a:r>
          </a:p>
        </p:txBody>
      </p:sp>
      <p:sp>
        <p:nvSpPr>
          <p:cNvPr id="11" name="Text Placeholder 21"/>
          <p:cNvSpPr>
            <a:spLocks noGrp="1"/>
          </p:cNvSpPr>
          <p:nvPr>
            <p:ph type="body" sz="quarter" idx="22" hasCustomPrompt="1"/>
          </p:nvPr>
        </p:nvSpPr>
        <p:spPr>
          <a:xfrm>
            <a:off x="6110072" y="2625878"/>
            <a:ext cx="2509151"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12" name="Text Placeholder 24"/>
          <p:cNvSpPr>
            <a:spLocks noGrp="1"/>
          </p:cNvSpPr>
          <p:nvPr>
            <p:ph type="body" sz="quarter" idx="23" hasCustomPrompt="1"/>
          </p:nvPr>
        </p:nvSpPr>
        <p:spPr>
          <a:xfrm>
            <a:off x="6110072" y="3059472"/>
            <a:ext cx="2509151" cy="314335"/>
          </a:xfrm>
        </p:spPr>
        <p:txBody>
          <a:bodyPr/>
          <a:lstStyle>
            <a:lvl1pPr marL="0" indent="0" algn="ctr">
              <a:buNone/>
              <a:defRPr sz="2000" i="1">
                <a:solidFill>
                  <a:schemeClr val="tx1"/>
                </a:solidFill>
                <a:latin typeface="+mn-lt"/>
              </a:defRPr>
            </a:lvl1pPr>
          </a:lstStyle>
          <a:p>
            <a:pPr lvl="0"/>
            <a:r>
              <a:rPr lang="en-US" dirty="0"/>
              <a:t>Title</a:t>
            </a:r>
          </a:p>
        </p:txBody>
      </p:sp>
      <p:sp>
        <p:nvSpPr>
          <p:cNvPr id="13" name="Text Placeholder 27"/>
          <p:cNvSpPr>
            <a:spLocks noGrp="1"/>
          </p:cNvSpPr>
          <p:nvPr>
            <p:ph type="body" sz="quarter" idx="24" hasCustomPrompt="1"/>
          </p:nvPr>
        </p:nvSpPr>
        <p:spPr>
          <a:xfrm>
            <a:off x="6110072" y="3409824"/>
            <a:ext cx="2509151" cy="374650"/>
          </a:xfrm>
        </p:spPr>
        <p:txBody>
          <a:bodyPr/>
          <a:lstStyle>
            <a:lvl1pPr marL="0" indent="0" algn="ctr">
              <a:buNone/>
              <a:defRPr sz="2000">
                <a:solidFill>
                  <a:schemeClr val="tx1"/>
                </a:solidFill>
                <a:latin typeface="+mn-lt"/>
              </a:defRPr>
            </a:lvl1pPr>
          </a:lstStyle>
          <a:p>
            <a:pPr lvl="0"/>
            <a:r>
              <a:rPr lang="en-US" dirty="0"/>
              <a:t>Program</a:t>
            </a:r>
          </a:p>
        </p:txBody>
      </p:sp>
      <p:sp>
        <p:nvSpPr>
          <p:cNvPr id="15" name="Title 1"/>
          <p:cNvSpPr>
            <a:spLocks noGrp="1"/>
          </p:cNvSpPr>
          <p:nvPr>
            <p:ph type="title" hasCustomPrompt="1"/>
          </p:nvPr>
        </p:nvSpPr>
        <p:spPr>
          <a:xfrm>
            <a:off x="1" y="673774"/>
            <a:ext cx="9144000" cy="482428"/>
          </a:xfrm>
        </p:spPr>
        <p:txBody>
          <a:bodyPr>
            <a:normAutofit/>
          </a:bodyPr>
          <a:lstStyle>
            <a:lvl1pPr algn="ctr">
              <a:defRPr sz="3000"/>
            </a:lvl1pPr>
          </a:lstStyle>
          <a:p>
            <a:pPr lvl="0"/>
            <a:r>
              <a:rPr lang="en-US" dirty="0"/>
              <a:t>Presenters 3</a:t>
            </a:r>
          </a:p>
        </p:txBody>
      </p:sp>
    </p:spTree>
    <p:extLst>
      <p:ext uri="{BB962C8B-B14F-4D97-AF65-F5344CB8AC3E}">
        <p14:creationId xmlns:p14="http://schemas.microsoft.com/office/powerpoint/2010/main" val="1282364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Slide">
    <p:spTree>
      <p:nvGrpSpPr>
        <p:cNvPr id="1" name=""/>
        <p:cNvGrpSpPr/>
        <p:nvPr/>
      </p:nvGrpSpPr>
      <p:grpSpPr>
        <a:xfrm>
          <a:off x="0" y="0"/>
          <a:ext cx="0" cy="0"/>
          <a:chOff x="0" y="0"/>
          <a:chExt cx="0" cy="0"/>
        </a:xfrm>
      </p:grpSpPr>
      <p:cxnSp>
        <p:nvCxnSpPr>
          <p:cNvPr id="7" name="Straight Connector 6"/>
          <p:cNvCxnSpPr/>
          <p:nvPr userDrawn="1"/>
        </p:nvCxnSpPr>
        <p:spPr>
          <a:xfrm flipV="1">
            <a:off x="4324139" y="2815173"/>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6" name="Text Placeholder 9"/>
          <p:cNvSpPr>
            <a:spLocks noGrp="1"/>
          </p:cNvSpPr>
          <p:nvPr>
            <p:ph type="body" sz="quarter" idx="12" hasCustomPrompt="1"/>
          </p:nvPr>
        </p:nvSpPr>
        <p:spPr>
          <a:xfrm>
            <a:off x="-1" y="3229980"/>
            <a:ext cx="9135687" cy="1111250"/>
          </a:xfrm>
        </p:spPr>
        <p:txBody>
          <a:bodyPr>
            <a:normAutofit/>
          </a:bodyPr>
          <a:lstStyle>
            <a:lvl1pPr marL="0" indent="0" algn="ctr">
              <a:lnSpc>
                <a:spcPct val="100000"/>
              </a:lnSpc>
              <a:spcBef>
                <a:spcPts val="0"/>
              </a:spcBef>
              <a:buNone/>
              <a:defRPr sz="3000" cap="all" baseline="0">
                <a:solidFill>
                  <a:schemeClr val="tx1"/>
                </a:solidFill>
              </a:defRPr>
            </a:lvl1pPr>
          </a:lstStyle>
          <a:p>
            <a:pPr lvl="0"/>
            <a:r>
              <a:rPr lang="en-US" dirty="0"/>
              <a:t>Chapter title</a:t>
            </a:r>
          </a:p>
        </p:txBody>
      </p:sp>
      <p:sp>
        <p:nvSpPr>
          <p:cNvPr id="8" name="Title 1"/>
          <p:cNvSpPr>
            <a:spLocks noGrp="1"/>
          </p:cNvSpPr>
          <p:nvPr>
            <p:ph type="title" hasCustomPrompt="1"/>
          </p:nvPr>
        </p:nvSpPr>
        <p:spPr>
          <a:xfrm>
            <a:off x="2138" y="2256441"/>
            <a:ext cx="9143999" cy="478522"/>
          </a:xfrm>
        </p:spPr>
        <p:txBody>
          <a:bodyPr>
            <a:normAutofit/>
          </a:bodyPr>
          <a:lstStyle>
            <a:lvl1pPr algn="ctr">
              <a:defRPr sz="3000"/>
            </a:lvl1pPr>
          </a:lstStyle>
          <a:p>
            <a:pPr lvl="0"/>
            <a:r>
              <a:rPr lang="en-US" dirty="0"/>
              <a:t>Section Divider</a:t>
            </a:r>
          </a:p>
        </p:txBody>
      </p:sp>
    </p:spTree>
    <p:extLst>
      <p:ext uri="{BB962C8B-B14F-4D97-AF65-F5344CB8AC3E}">
        <p14:creationId xmlns:p14="http://schemas.microsoft.com/office/powerpoint/2010/main" val="1846341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cxnSp>
        <p:nvCxnSpPr>
          <p:cNvPr id="8" name="Straight Connector 7"/>
          <p:cNvCxnSpPr/>
          <p:nvPr userDrawn="1"/>
        </p:nvCxnSpPr>
        <p:spPr>
          <a:xfrm flipV="1">
            <a:off x="4322814" y="1246349"/>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808278" y="1606082"/>
            <a:ext cx="7553207" cy="4662833"/>
          </a:xfrm>
        </p:spPr>
        <p:txBody>
          <a:bodyPr>
            <a:noAutofit/>
          </a:bodyPr>
          <a:lstStyle>
            <a:lvl1pPr marL="0" indent="0">
              <a:buClr>
                <a:srgbClr val="57B6AF"/>
              </a:buClr>
              <a:buNone/>
              <a:defRPr sz="2200" baseline="0">
                <a:solidFill>
                  <a:schemeClr val="tx1"/>
                </a:solidFill>
                <a:latin typeface="+mn-lt"/>
              </a:defRPr>
            </a:lvl1pPr>
            <a:lvl2pPr>
              <a:buClr>
                <a:srgbClr val="57B6AF"/>
              </a:buClr>
              <a:defRPr sz="2000"/>
            </a:lvl2pPr>
            <a:lvl3pPr>
              <a:buClr>
                <a:srgbClr val="57B6AF"/>
              </a:buClr>
              <a:defRPr sz="1800"/>
            </a:lvl3pPr>
            <a:lvl4pPr>
              <a:buClr>
                <a:srgbClr val="57B6AF"/>
              </a:buClr>
              <a:defRPr sz="1800"/>
            </a:lvl4pPr>
          </a:lstStyle>
          <a:p>
            <a:pPr lvl="0"/>
            <a:r>
              <a:rPr lang="en-US" dirty="0"/>
              <a:t>Text…</a:t>
            </a:r>
          </a:p>
        </p:txBody>
      </p:sp>
      <p:sp>
        <p:nvSpPr>
          <p:cNvPr id="9" name="TextBox 8"/>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a:t>
            </a:r>
            <a:r>
              <a:rPr lang="en-US" baseline="0" dirty="0">
                <a:solidFill>
                  <a:srgbClr val="349D96"/>
                </a:solidFill>
                <a:latin typeface="Century Gothic" panose="020B0502020202020204" pitchFamily="34" charset="0"/>
              </a:rPr>
              <a:t> State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1" name="Title 1"/>
          <p:cNvSpPr>
            <a:spLocks noGrp="1"/>
          </p:cNvSpPr>
          <p:nvPr>
            <p:ph type="title" hasCustomPrompt="1"/>
          </p:nvPr>
        </p:nvSpPr>
        <p:spPr>
          <a:xfrm>
            <a:off x="4156" y="673974"/>
            <a:ext cx="9135687" cy="482030"/>
          </a:xfrm>
        </p:spPr>
        <p:txBody>
          <a:bodyPr/>
          <a:lstStyle>
            <a:lvl1pPr algn="ctr">
              <a:defRPr sz="3000"/>
            </a:lvl1pPr>
          </a:lstStyle>
          <a:p>
            <a:r>
              <a:rPr lang="en-US" dirty="0"/>
              <a:t>Title</a:t>
            </a:r>
          </a:p>
        </p:txBody>
      </p:sp>
    </p:spTree>
    <p:extLst>
      <p:ext uri="{BB962C8B-B14F-4D97-AF65-F5344CB8AC3E}">
        <p14:creationId xmlns:p14="http://schemas.microsoft.com/office/powerpoint/2010/main" val="4123846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OH Strategic Plan">
    <p:spTree>
      <p:nvGrpSpPr>
        <p:cNvPr id="1" name=""/>
        <p:cNvGrpSpPr/>
        <p:nvPr/>
      </p:nvGrpSpPr>
      <p:grpSpPr>
        <a:xfrm>
          <a:off x="0" y="0"/>
          <a:ext cx="0" cy="0"/>
          <a:chOff x="0" y="0"/>
          <a:chExt cx="0" cy="0"/>
        </a:xfrm>
      </p:grpSpPr>
      <p:cxnSp>
        <p:nvCxnSpPr>
          <p:cNvPr id="25" name="Straight Connector 24"/>
          <p:cNvCxnSpPr/>
          <p:nvPr userDrawn="1"/>
        </p:nvCxnSpPr>
        <p:spPr>
          <a:xfrm flipV="1">
            <a:off x="4322814" y="1246349"/>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grpSp>
        <p:nvGrpSpPr>
          <p:cNvPr id="15" name="Group 14"/>
          <p:cNvGrpSpPr/>
          <p:nvPr userDrawn="1"/>
        </p:nvGrpSpPr>
        <p:grpSpPr>
          <a:xfrm>
            <a:off x="583956" y="1487830"/>
            <a:ext cx="8005866" cy="4912950"/>
            <a:chOff x="892593" y="1460430"/>
            <a:chExt cx="8005866" cy="4912950"/>
          </a:xfrm>
        </p:grpSpPr>
        <p:sp>
          <p:nvSpPr>
            <p:cNvPr id="16" name="TextBox 15"/>
            <p:cNvSpPr txBox="1"/>
            <p:nvPr/>
          </p:nvSpPr>
          <p:spPr>
            <a:xfrm>
              <a:off x="4082659" y="4080445"/>
              <a:ext cx="2332018" cy="2292935"/>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Strategy</a:t>
              </a:r>
            </a:p>
            <a:p>
              <a:pPr>
                <a:spcBef>
                  <a:spcPts val="600"/>
                </a:spcBef>
              </a:pPr>
              <a:r>
                <a:rPr lang="en-US" sz="1500" kern="1200" dirty="0">
                  <a:solidFill>
                    <a:schemeClr val="tx1"/>
                  </a:solidFill>
                  <a:latin typeface="+mn-lt"/>
                  <a:ea typeface="+mn-ea"/>
                  <a:cs typeface="+mn-cs"/>
                </a:rPr>
                <a:t>Through collaborations and partnerships, we will leverage the knowledge, relation-ships and resources necessary to influence the conditions that promote good health and safety for everyone.</a:t>
              </a:r>
            </a:p>
          </p:txBody>
        </p:sp>
        <p:sp>
          <p:nvSpPr>
            <p:cNvPr id="20" name="TextBox 19"/>
            <p:cNvSpPr txBox="1"/>
            <p:nvPr/>
          </p:nvSpPr>
          <p:spPr>
            <a:xfrm>
              <a:off x="6791671" y="4080608"/>
              <a:ext cx="2106788" cy="1831271"/>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Mission</a:t>
              </a:r>
            </a:p>
            <a:p>
              <a:pPr>
                <a:spcBef>
                  <a:spcPts val="600"/>
                </a:spcBef>
              </a:pPr>
              <a:r>
                <a:rPr lang="en-US" sz="1500" kern="1200" dirty="0">
                  <a:solidFill>
                    <a:schemeClr val="tx1"/>
                  </a:solidFill>
                  <a:latin typeface="+mn-lt"/>
                  <a:ea typeface="+mn-ea"/>
                  <a:cs typeface="+mn-cs"/>
                </a:rPr>
                <a:t>The Department of Health works with others to protect and improve the health</a:t>
              </a:r>
            </a:p>
            <a:p>
              <a:pPr>
                <a:spcBef>
                  <a:spcPts val="0"/>
                </a:spcBef>
              </a:pPr>
              <a:r>
                <a:rPr lang="en-US" sz="1500" kern="1200" dirty="0">
                  <a:solidFill>
                    <a:schemeClr val="tx1"/>
                  </a:solidFill>
                  <a:latin typeface="+mn-lt"/>
                  <a:ea typeface="+mn-ea"/>
                  <a:cs typeface="+mn-cs"/>
                </a:rPr>
                <a:t>of all people in Washington.</a:t>
              </a:r>
            </a:p>
          </p:txBody>
        </p:sp>
        <p:sp>
          <p:nvSpPr>
            <p:cNvPr id="21" name="TextBox 20"/>
            <p:cNvSpPr txBox="1"/>
            <p:nvPr/>
          </p:nvSpPr>
          <p:spPr>
            <a:xfrm>
              <a:off x="1357926" y="4081738"/>
              <a:ext cx="2116475" cy="1831271"/>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Vision</a:t>
              </a:r>
            </a:p>
            <a:p>
              <a:pPr>
                <a:spcBef>
                  <a:spcPts val="600"/>
                </a:spcBef>
              </a:pPr>
              <a:r>
                <a:rPr lang="en-US" sz="1500" kern="1200" dirty="0">
                  <a:solidFill>
                    <a:schemeClr val="tx1"/>
                  </a:solidFill>
                  <a:latin typeface="+mn-lt"/>
                  <a:ea typeface="+mn-ea"/>
                  <a:cs typeface="+mn-cs"/>
                </a:rPr>
                <a:t>People in Washington enjoy longer and healthier lives because they live in healthy families and communities.</a:t>
              </a:r>
            </a:p>
          </p:txBody>
        </p:sp>
        <p:grpSp>
          <p:nvGrpSpPr>
            <p:cNvPr id="28" name="Group 27"/>
            <p:cNvGrpSpPr/>
            <p:nvPr/>
          </p:nvGrpSpPr>
          <p:grpSpPr>
            <a:xfrm>
              <a:off x="892593" y="1460430"/>
              <a:ext cx="8005866" cy="2416050"/>
              <a:chOff x="846099" y="1909880"/>
              <a:chExt cx="8005866" cy="2416050"/>
            </a:xfrm>
          </p:grpSpPr>
          <p:sp>
            <p:nvSpPr>
              <p:cNvPr id="32" name="TextBox 31"/>
              <p:cNvSpPr txBox="1"/>
              <p:nvPr/>
            </p:nvSpPr>
            <p:spPr>
              <a:xfrm>
                <a:off x="1313790" y="2032497"/>
                <a:ext cx="1792023" cy="2215991"/>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What We Do</a:t>
                </a:r>
              </a:p>
              <a:p>
                <a:pPr>
                  <a:spcBef>
                    <a:spcPts val="600"/>
                  </a:spcBef>
                </a:pPr>
                <a:r>
                  <a:rPr lang="en-US" sz="1500" dirty="0">
                    <a:solidFill>
                      <a:schemeClr val="tx1"/>
                    </a:solidFill>
                    <a:latin typeface="+mn-lt"/>
                  </a:rPr>
                  <a:t>Ensure public safety</a:t>
                </a:r>
              </a:p>
              <a:p>
                <a:pPr>
                  <a:spcBef>
                    <a:spcPts val="600"/>
                  </a:spcBef>
                </a:pPr>
                <a:r>
                  <a:rPr lang="en-US" sz="1500" dirty="0">
                    <a:solidFill>
                      <a:schemeClr val="tx1"/>
                    </a:solidFill>
                    <a:latin typeface="+mn-lt"/>
                  </a:rPr>
                  <a:t>Create the healthiest next generation</a:t>
                </a:r>
              </a:p>
              <a:p>
                <a:pPr>
                  <a:spcBef>
                    <a:spcPts val="600"/>
                  </a:spcBef>
                </a:pPr>
                <a:r>
                  <a:rPr lang="en-US" sz="1500" dirty="0">
                    <a:solidFill>
                      <a:schemeClr val="tx1"/>
                    </a:solidFill>
                    <a:latin typeface="+mn-lt"/>
                  </a:rPr>
                  <a:t>Promote healthy living and healthy aging</a:t>
                </a:r>
              </a:p>
            </p:txBody>
          </p:sp>
          <p:sp>
            <p:nvSpPr>
              <p:cNvPr id="33" name="TextBox 32"/>
              <p:cNvSpPr txBox="1"/>
              <p:nvPr/>
            </p:nvSpPr>
            <p:spPr>
              <a:xfrm>
                <a:off x="4030709" y="1909880"/>
                <a:ext cx="2175037" cy="2262158"/>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How We Do</a:t>
                </a:r>
              </a:p>
              <a:p>
                <a:r>
                  <a:rPr lang="en-US" sz="1800" b="1" dirty="0">
                    <a:solidFill>
                      <a:schemeClr val="tx1"/>
                    </a:solidFill>
                    <a:latin typeface="Century Gothic" panose="020B0502020202020204" pitchFamily="34" charset="0"/>
                  </a:rPr>
                  <a:t>Our Work</a:t>
                </a:r>
              </a:p>
              <a:p>
                <a:pPr>
                  <a:spcBef>
                    <a:spcPts val="600"/>
                  </a:spcBef>
                </a:pPr>
                <a:r>
                  <a:rPr lang="en-US" sz="1500" kern="1200" dirty="0">
                    <a:solidFill>
                      <a:schemeClr val="tx1"/>
                    </a:solidFill>
                    <a:latin typeface="+mn-lt"/>
                    <a:ea typeface="+mn-ea"/>
                    <a:cs typeface="+mn-cs"/>
                  </a:rPr>
                  <a:t>Serve our customers and continue to improve</a:t>
                </a:r>
              </a:p>
              <a:p>
                <a:pPr>
                  <a:spcBef>
                    <a:spcPts val="600"/>
                  </a:spcBef>
                </a:pPr>
                <a:r>
                  <a:rPr lang="en-US" sz="1500" kern="1200" dirty="0">
                    <a:solidFill>
                      <a:schemeClr val="tx1"/>
                    </a:solidFill>
                    <a:latin typeface="+mn-lt"/>
                    <a:ea typeface="+mn-ea"/>
                    <a:cs typeface="+mn-cs"/>
                  </a:rPr>
                  <a:t>Be efficient, innovative and transparent</a:t>
                </a:r>
              </a:p>
              <a:p>
                <a:pPr>
                  <a:spcBef>
                    <a:spcPts val="600"/>
                  </a:spcBef>
                </a:pPr>
                <a:r>
                  <a:rPr lang="en-US" sz="1500" kern="1200" dirty="0">
                    <a:solidFill>
                      <a:schemeClr val="tx1"/>
                    </a:solidFill>
                    <a:latin typeface="+mn-lt"/>
                    <a:ea typeface="+mn-ea"/>
                    <a:cs typeface="+mn-cs"/>
                  </a:rPr>
                  <a:t>Develop and support our workforce</a:t>
                </a:r>
              </a:p>
            </p:txBody>
          </p:sp>
          <p:sp>
            <p:nvSpPr>
              <p:cNvPr id="34" name="TextBox 33"/>
              <p:cNvSpPr txBox="1"/>
              <p:nvPr/>
            </p:nvSpPr>
            <p:spPr>
              <a:xfrm>
                <a:off x="6742366" y="1909884"/>
                <a:ext cx="2109599" cy="2416046"/>
              </a:xfrm>
              <a:prstGeom prst="rect">
                <a:avLst/>
              </a:prstGeom>
              <a:noFill/>
              <a:ln>
                <a:noFill/>
              </a:ln>
            </p:spPr>
            <p:txBody>
              <a:bodyPr wrap="square" rtlCol="0">
                <a:spAutoFit/>
              </a:bodyPr>
              <a:lstStyle/>
              <a:p>
                <a:r>
                  <a:rPr lang="en-US" sz="1800" b="1" dirty="0">
                    <a:solidFill>
                      <a:schemeClr val="tx1"/>
                    </a:solidFill>
                    <a:latin typeface="Century Gothic" panose="020B0502020202020204" pitchFamily="34" charset="0"/>
                  </a:rPr>
                  <a:t>Guiding</a:t>
                </a:r>
              </a:p>
              <a:p>
                <a:r>
                  <a:rPr lang="en-US" sz="1800" b="1" dirty="0">
                    <a:solidFill>
                      <a:schemeClr val="tx1"/>
                    </a:solidFill>
                    <a:latin typeface="Century Gothic" panose="020B0502020202020204" pitchFamily="34" charset="0"/>
                  </a:rPr>
                  <a:t>Principles</a:t>
                </a:r>
              </a:p>
              <a:p>
                <a:pPr>
                  <a:spcBef>
                    <a:spcPts val="600"/>
                  </a:spcBef>
                </a:pPr>
                <a:r>
                  <a:rPr lang="en-US" sz="1500" kern="1200" dirty="0">
                    <a:solidFill>
                      <a:schemeClr val="tx1"/>
                    </a:solidFill>
                    <a:latin typeface="+mn-lt"/>
                    <a:ea typeface="+mn-ea"/>
                    <a:cs typeface="+mn-cs"/>
                  </a:rPr>
                  <a:t>Evidence-based public health practice</a:t>
                </a:r>
              </a:p>
              <a:p>
                <a:pPr>
                  <a:spcBef>
                    <a:spcPts val="600"/>
                  </a:spcBef>
                </a:pPr>
                <a:r>
                  <a:rPr lang="en-US" sz="1500" kern="1200" dirty="0">
                    <a:solidFill>
                      <a:schemeClr val="tx1"/>
                    </a:solidFill>
                    <a:latin typeface="+mn-lt"/>
                    <a:ea typeface="+mn-ea"/>
                    <a:cs typeface="+mn-cs"/>
                    <a:sym typeface="Wingdings"/>
                  </a:rPr>
                  <a:t>Partnership</a:t>
                </a:r>
              </a:p>
              <a:p>
                <a:pPr>
                  <a:spcBef>
                    <a:spcPts val="600"/>
                  </a:spcBef>
                </a:pPr>
                <a:r>
                  <a:rPr lang="en-US" sz="1500" kern="1200" dirty="0">
                    <a:solidFill>
                      <a:schemeClr val="tx1"/>
                    </a:solidFill>
                    <a:latin typeface="+mn-lt"/>
                    <a:ea typeface="+mn-ea"/>
                    <a:cs typeface="+mn-cs"/>
                    <a:sym typeface="Wingdings"/>
                  </a:rPr>
                  <a:t>Transparency</a:t>
                </a:r>
              </a:p>
              <a:p>
                <a:pPr>
                  <a:spcBef>
                    <a:spcPts val="600"/>
                  </a:spcBef>
                </a:pPr>
                <a:r>
                  <a:rPr lang="en-US" sz="1500" kern="1200" dirty="0">
                    <a:solidFill>
                      <a:schemeClr val="tx1"/>
                    </a:solidFill>
                    <a:latin typeface="+mn-lt"/>
                    <a:ea typeface="+mn-ea"/>
                    <a:cs typeface="+mn-cs"/>
                    <a:sym typeface="Wingdings"/>
                  </a:rPr>
                  <a:t>Health equity</a:t>
                </a:r>
              </a:p>
              <a:p>
                <a:pPr>
                  <a:spcBef>
                    <a:spcPts val="600"/>
                  </a:spcBef>
                </a:pPr>
                <a:r>
                  <a:rPr lang="en-US" sz="1500" kern="1200" dirty="0">
                    <a:solidFill>
                      <a:schemeClr val="tx1"/>
                    </a:solidFill>
                    <a:latin typeface="+mn-lt"/>
                    <a:ea typeface="+mn-ea"/>
                    <a:cs typeface="+mn-cs"/>
                    <a:sym typeface="Wingdings"/>
                  </a:rPr>
                  <a:t>Seven generations</a:t>
                </a:r>
                <a:endParaRPr lang="en-US" sz="1500" kern="1200" dirty="0">
                  <a:solidFill>
                    <a:schemeClr val="tx1"/>
                  </a:solidFill>
                  <a:latin typeface="+mn-lt"/>
                  <a:ea typeface="+mn-ea"/>
                  <a:cs typeface="+mn-cs"/>
                </a:endParaRPr>
              </a:p>
            </p:txBody>
          </p:sp>
          <p:sp>
            <p:nvSpPr>
              <p:cNvPr id="35" name="Oval 34">
                <a:extLst>
                  <a:ext uri="{C183D7F6-B498-43B3-948B-1728B52AA6E4}">
                    <adec:decorative xmlns:adec="http://schemas.microsoft.com/office/drawing/2017/decorative" val="1"/>
                  </a:ext>
                </a:extLst>
              </p:cNvPr>
              <p:cNvSpPr/>
              <p:nvPr/>
            </p:nvSpPr>
            <p:spPr>
              <a:xfrm>
                <a:off x="846099" y="2076018"/>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6" name="Oval 35">
                <a:extLst>
                  <a:ext uri="{C183D7F6-B498-43B3-948B-1728B52AA6E4}">
                    <adec:decorative xmlns:adec="http://schemas.microsoft.com/office/drawing/2017/decorative" val="1"/>
                  </a:ext>
                </a:extLst>
              </p:cNvPr>
              <p:cNvSpPr/>
              <p:nvPr/>
            </p:nvSpPr>
            <p:spPr>
              <a:xfrm>
                <a:off x="3557912" y="2076017"/>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7" name="Oval 36">
                <a:extLst>
                  <a:ext uri="{C183D7F6-B498-43B3-948B-1728B52AA6E4}">
                    <adec:decorative xmlns:adec="http://schemas.microsoft.com/office/drawing/2017/decorative" val="1"/>
                  </a:ext>
                </a:extLst>
              </p:cNvPr>
              <p:cNvSpPr/>
              <p:nvPr/>
            </p:nvSpPr>
            <p:spPr>
              <a:xfrm>
                <a:off x="6267797" y="2073135"/>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grpSp>
        <p:sp>
          <p:nvSpPr>
            <p:cNvPr id="29" name="Oval 28">
              <a:extLst>
                <a:ext uri="{C183D7F6-B498-43B3-948B-1728B52AA6E4}">
                  <adec:decorative xmlns:adec="http://schemas.microsoft.com/office/drawing/2017/decorative" val="1"/>
                </a:ext>
              </a:extLst>
            </p:cNvPr>
            <p:cNvSpPr/>
            <p:nvPr/>
          </p:nvSpPr>
          <p:spPr>
            <a:xfrm>
              <a:off x="892593" y="4125259"/>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0" name="Oval 29">
              <a:extLst>
                <a:ext uri="{C183D7F6-B498-43B3-948B-1728B52AA6E4}">
                  <adec:decorative xmlns:adec="http://schemas.microsoft.com/office/drawing/2017/decorative" val="1"/>
                </a:ext>
              </a:extLst>
            </p:cNvPr>
            <p:cNvSpPr/>
            <p:nvPr/>
          </p:nvSpPr>
          <p:spPr>
            <a:xfrm>
              <a:off x="3604406" y="4125258"/>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1" name="Oval 30">
              <a:extLst>
                <a:ext uri="{C183D7F6-B498-43B3-948B-1728B52AA6E4}">
                  <adec:decorative xmlns:adec="http://schemas.microsoft.com/office/drawing/2017/decorative" val="1"/>
                </a:ext>
              </a:extLst>
            </p:cNvPr>
            <p:cNvSpPr/>
            <p:nvPr/>
          </p:nvSpPr>
          <p:spPr>
            <a:xfrm>
              <a:off x="6314291" y="4122376"/>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grpSp>
      <p:sp>
        <p:nvSpPr>
          <p:cNvPr id="23" name="Title 2"/>
          <p:cNvSpPr>
            <a:spLocks noGrp="1"/>
          </p:cNvSpPr>
          <p:nvPr>
            <p:ph type="title" hasCustomPrompt="1"/>
          </p:nvPr>
        </p:nvSpPr>
        <p:spPr>
          <a:xfrm>
            <a:off x="1784" y="682992"/>
            <a:ext cx="9144000" cy="405063"/>
          </a:xfrm>
        </p:spPr>
        <p:txBody>
          <a:bodyPr>
            <a:normAutofit/>
          </a:bodyPr>
          <a:lstStyle>
            <a:lvl1pPr algn="ctr">
              <a:defRPr sz="3000"/>
            </a:lvl1pPr>
          </a:lstStyle>
          <a:p>
            <a:r>
              <a:rPr lang="en-US" dirty="0"/>
              <a:t>DOH Strategic Plan</a:t>
            </a:r>
          </a:p>
        </p:txBody>
      </p:sp>
    </p:spTree>
    <p:extLst>
      <p:ext uri="{BB962C8B-B14F-4D97-AF65-F5344CB8AC3E}">
        <p14:creationId xmlns:p14="http://schemas.microsoft.com/office/powerpoint/2010/main" val="35069376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nordered List 1">
    <p:spTree>
      <p:nvGrpSpPr>
        <p:cNvPr id="1" name=""/>
        <p:cNvGrpSpPr/>
        <p:nvPr/>
      </p:nvGrpSpPr>
      <p:grpSpPr>
        <a:xfrm>
          <a:off x="0" y="0"/>
          <a:ext cx="0" cy="0"/>
          <a:chOff x="0" y="0"/>
          <a:chExt cx="0" cy="0"/>
        </a:xfrm>
      </p:grpSpPr>
      <p:sp>
        <p:nvSpPr>
          <p:cNvPr id="15" name="Oval 14">
            <a:extLst>
              <a:ext uri="{C183D7F6-B498-43B3-948B-1728B52AA6E4}">
                <adec:decorative xmlns:adec="http://schemas.microsoft.com/office/drawing/2017/decorative" val="1"/>
              </a:ext>
            </a:extLst>
          </p:cNvPr>
          <p:cNvSpPr/>
          <p:nvPr/>
        </p:nvSpPr>
        <p:spPr>
          <a:xfrm>
            <a:off x="846099" y="2076018"/>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16" name="Oval 15">
            <a:extLst>
              <a:ext uri="{C183D7F6-B498-43B3-948B-1728B52AA6E4}">
                <adec:decorative xmlns:adec="http://schemas.microsoft.com/office/drawing/2017/decorative" val="1"/>
              </a:ext>
            </a:extLst>
          </p:cNvPr>
          <p:cNvSpPr/>
          <p:nvPr/>
        </p:nvSpPr>
        <p:spPr>
          <a:xfrm>
            <a:off x="4866115" y="2076017"/>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20" name="Text Placeholder 19"/>
          <p:cNvSpPr>
            <a:spLocks noGrp="1"/>
          </p:cNvSpPr>
          <p:nvPr userDrawn="1">
            <p:ph type="body" sz="quarter" idx="22" hasCustomPrompt="1"/>
          </p:nvPr>
        </p:nvSpPr>
        <p:spPr>
          <a:xfrm>
            <a:off x="1313789" y="2106227"/>
            <a:ext cx="3008973" cy="373362"/>
          </a:xfrm>
        </p:spPr>
        <p:txBody>
          <a:bodyPr>
            <a:noAutofit/>
          </a:bodyPr>
          <a:lstStyle>
            <a:lvl1pPr marL="0" indent="0">
              <a:buNone/>
              <a:defRPr sz="2200" b="1">
                <a:solidFill>
                  <a:schemeClr val="tx1"/>
                </a:solidFill>
                <a:latin typeface="+mn-lt"/>
              </a:defRPr>
            </a:lvl1pPr>
          </a:lstStyle>
          <a:p>
            <a:pPr lvl="0"/>
            <a:r>
              <a:rPr lang="en-US" dirty="0"/>
              <a:t>Text…</a:t>
            </a:r>
          </a:p>
        </p:txBody>
      </p:sp>
      <p:sp>
        <p:nvSpPr>
          <p:cNvPr id="21" name="Text Placeholder 19"/>
          <p:cNvSpPr>
            <a:spLocks noGrp="1"/>
          </p:cNvSpPr>
          <p:nvPr userDrawn="1">
            <p:ph type="body" sz="quarter" idx="23" hasCustomPrompt="1"/>
          </p:nvPr>
        </p:nvSpPr>
        <p:spPr>
          <a:xfrm>
            <a:off x="5338965" y="2106227"/>
            <a:ext cx="3008973" cy="373362"/>
          </a:xfrm>
        </p:spPr>
        <p:txBody>
          <a:bodyPr>
            <a:noAutofit/>
          </a:bodyPr>
          <a:lstStyle>
            <a:lvl1pPr marL="0" indent="0">
              <a:buNone/>
              <a:defRPr sz="2200" b="1">
                <a:solidFill>
                  <a:schemeClr val="tx1"/>
                </a:solidFill>
                <a:latin typeface="+mn-lt"/>
              </a:defRPr>
            </a:lvl1pPr>
          </a:lstStyle>
          <a:p>
            <a:pPr lvl="0"/>
            <a:r>
              <a:rPr lang="en-US" dirty="0"/>
              <a:t>Text…</a:t>
            </a:r>
          </a:p>
        </p:txBody>
      </p:sp>
      <p:sp>
        <p:nvSpPr>
          <p:cNvPr id="23" name="Text Placeholder 22"/>
          <p:cNvSpPr>
            <a:spLocks noGrp="1"/>
          </p:cNvSpPr>
          <p:nvPr userDrawn="1">
            <p:ph type="body" sz="quarter" idx="24" hasCustomPrompt="1"/>
          </p:nvPr>
        </p:nvSpPr>
        <p:spPr>
          <a:xfrm>
            <a:off x="1314450" y="2480364"/>
            <a:ext cx="3008313" cy="3617913"/>
          </a:xfrm>
        </p:spPr>
        <p:txBody>
          <a:bodyPr>
            <a:noAutofit/>
          </a:bodyPr>
          <a:lstStyle>
            <a:lvl1pPr marL="0" indent="0">
              <a:buNone/>
              <a:defRPr sz="2200" baseline="0">
                <a:solidFill>
                  <a:schemeClr val="tx1"/>
                </a:solidFill>
                <a:latin typeface="+mn-lt"/>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Text…</a:t>
            </a:r>
          </a:p>
        </p:txBody>
      </p:sp>
      <p:sp>
        <p:nvSpPr>
          <p:cNvPr id="24" name="Text Placeholder 22"/>
          <p:cNvSpPr>
            <a:spLocks noGrp="1"/>
          </p:cNvSpPr>
          <p:nvPr userDrawn="1">
            <p:ph type="body" sz="quarter" idx="25" hasCustomPrompt="1"/>
          </p:nvPr>
        </p:nvSpPr>
        <p:spPr>
          <a:xfrm>
            <a:off x="5339625" y="2486904"/>
            <a:ext cx="3008313" cy="3611426"/>
          </a:xfrm>
        </p:spPr>
        <p:txBody>
          <a:bodyPr>
            <a:noAutofit/>
          </a:bodyPr>
          <a:lstStyle>
            <a:lvl1pPr marL="0" indent="0">
              <a:buNone/>
              <a:defRPr sz="2200">
                <a:solidFill>
                  <a:schemeClr val="tx1"/>
                </a:solidFill>
                <a:latin typeface="+mn-lt"/>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Text…</a:t>
            </a:r>
          </a:p>
        </p:txBody>
      </p:sp>
      <p:cxnSp>
        <p:nvCxnSpPr>
          <p:cNvPr id="25" name="Straight Connector 24"/>
          <p:cNvCxnSpPr/>
          <p:nvPr userDrawn="1"/>
        </p:nvCxnSpPr>
        <p:spPr>
          <a:xfrm flipV="1">
            <a:off x="4322814" y="1246349"/>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a:t>
            </a:r>
            <a:r>
              <a:rPr lang="en-US" baseline="0" dirty="0">
                <a:solidFill>
                  <a:srgbClr val="349D96"/>
                </a:solidFill>
                <a:latin typeface="Century Gothic" panose="020B0502020202020204" pitchFamily="34" charset="0"/>
              </a:rPr>
              <a:t>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3" name="Title 1"/>
          <p:cNvSpPr>
            <a:spLocks noGrp="1"/>
          </p:cNvSpPr>
          <p:nvPr>
            <p:ph type="title" hasCustomPrompt="1"/>
          </p:nvPr>
        </p:nvSpPr>
        <p:spPr>
          <a:xfrm>
            <a:off x="0" y="673198"/>
            <a:ext cx="9143998" cy="482805"/>
          </a:xfrm>
        </p:spPr>
        <p:txBody>
          <a:bodyPr>
            <a:normAutofit/>
          </a:bodyPr>
          <a:lstStyle>
            <a:lvl1pPr algn="ctr">
              <a:defRPr sz="3000"/>
            </a:lvl1pPr>
          </a:lstStyle>
          <a:p>
            <a:pPr lvl="0"/>
            <a:r>
              <a:rPr lang="en-US" dirty="0"/>
              <a:t>Unordered List 1</a:t>
            </a:r>
          </a:p>
        </p:txBody>
      </p:sp>
    </p:spTree>
    <p:extLst>
      <p:ext uri="{BB962C8B-B14F-4D97-AF65-F5344CB8AC3E}">
        <p14:creationId xmlns:p14="http://schemas.microsoft.com/office/powerpoint/2010/main" val="32088124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nordered List 2">
    <p:spTree>
      <p:nvGrpSpPr>
        <p:cNvPr id="1" name=""/>
        <p:cNvGrpSpPr/>
        <p:nvPr/>
      </p:nvGrpSpPr>
      <p:grpSpPr>
        <a:xfrm>
          <a:off x="0" y="0"/>
          <a:ext cx="0" cy="0"/>
          <a:chOff x="0" y="0"/>
          <a:chExt cx="0" cy="0"/>
        </a:xfrm>
      </p:grpSpPr>
      <p:cxnSp>
        <p:nvCxnSpPr>
          <p:cNvPr id="25" name="Straight Connector 24"/>
          <p:cNvCxnSpPr/>
          <p:nvPr userDrawn="1"/>
        </p:nvCxnSpPr>
        <p:spPr>
          <a:xfrm flipV="1">
            <a:off x="4322814" y="1246349"/>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3" name="Oval 12"/>
          <p:cNvSpPr/>
          <p:nvPr userDrawn="1"/>
        </p:nvSpPr>
        <p:spPr>
          <a:xfrm>
            <a:off x="740595" y="2076018"/>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14" name="Oval 13"/>
          <p:cNvSpPr/>
          <p:nvPr userDrawn="1"/>
        </p:nvSpPr>
        <p:spPr>
          <a:xfrm>
            <a:off x="3452408" y="2076017"/>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17" name="Oval 16"/>
          <p:cNvSpPr/>
          <p:nvPr userDrawn="1"/>
        </p:nvSpPr>
        <p:spPr>
          <a:xfrm>
            <a:off x="6162293" y="2078051"/>
            <a:ext cx="246989" cy="294275"/>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sz="4000" dirty="0">
                <a:solidFill>
                  <a:srgbClr val="349D96"/>
                </a:solidFill>
                <a:sym typeface="Wingdings" panose="05000000000000000000" pitchFamily="2" charset="2"/>
              </a:rPr>
              <a:t></a:t>
            </a:r>
            <a:endParaRPr lang="en-US" sz="4000" dirty="0">
              <a:solidFill>
                <a:srgbClr val="349D96"/>
              </a:solidFill>
            </a:endParaRPr>
          </a:p>
        </p:txBody>
      </p:sp>
      <p:sp>
        <p:nvSpPr>
          <p:cNvPr id="3" name="Text Placeholder 2"/>
          <p:cNvSpPr>
            <a:spLocks noGrp="1"/>
          </p:cNvSpPr>
          <p:nvPr>
            <p:ph type="body" sz="quarter" idx="22" hasCustomPrompt="1"/>
          </p:nvPr>
        </p:nvSpPr>
        <p:spPr>
          <a:xfrm>
            <a:off x="1208946" y="2097854"/>
            <a:ext cx="1790700" cy="372955"/>
          </a:xfrm>
        </p:spPr>
        <p:txBody>
          <a:bodyPr>
            <a:noAutofit/>
          </a:bodyPr>
          <a:lstStyle>
            <a:lvl1pPr marL="285750" indent="-285750">
              <a:buNone/>
              <a:defRPr lang="en-US" sz="2200" b="1"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9" name="Text Placeholder 2"/>
          <p:cNvSpPr>
            <a:spLocks noGrp="1"/>
          </p:cNvSpPr>
          <p:nvPr>
            <p:ph type="body" sz="quarter" idx="23" hasCustomPrompt="1"/>
          </p:nvPr>
        </p:nvSpPr>
        <p:spPr>
          <a:xfrm>
            <a:off x="3932027" y="2097854"/>
            <a:ext cx="1790700" cy="372955"/>
          </a:xfrm>
        </p:spPr>
        <p:txBody>
          <a:bodyPr>
            <a:noAutofit/>
          </a:bodyPr>
          <a:lstStyle>
            <a:lvl1pPr marL="285750" indent="-28575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2" name="Text Placeholder 2"/>
          <p:cNvSpPr>
            <a:spLocks noGrp="1"/>
          </p:cNvSpPr>
          <p:nvPr>
            <p:ph type="body" sz="quarter" idx="24" hasCustomPrompt="1"/>
          </p:nvPr>
        </p:nvSpPr>
        <p:spPr>
          <a:xfrm>
            <a:off x="6635473" y="2097854"/>
            <a:ext cx="1790700" cy="372955"/>
          </a:xfrm>
        </p:spPr>
        <p:txBody>
          <a:bodyPr>
            <a:noAutofit/>
          </a:bodyPr>
          <a:lstStyle>
            <a:lvl1pPr marL="285750" indent="-28575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5" name="Text Placeholder 4"/>
          <p:cNvSpPr>
            <a:spLocks noGrp="1"/>
          </p:cNvSpPr>
          <p:nvPr>
            <p:ph type="body" sz="quarter" idx="25" hasCustomPrompt="1"/>
          </p:nvPr>
        </p:nvSpPr>
        <p:spPr>
          <a:xfrm>
            <a:off x="1208946" y="2474230"/>
            <a:ext cx="1790700" cy="3702416"/>
          </a:xfrm>
        </p:spPr>
        <p:txBody>
          <a:bodyPr>
            <a:noAutofit/>
          </a:bodyPr>
          <a:lstStyle>
            <a:lvl1pPr marL="285750" indent="-28575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6" name="Text Placeholder 4"/>
          <p:cNvSpPr>
            <a:spLocks noGrp="1"/>
          </p:cNvSpPr>
          <p:nvPr>
            <p:ph type="body" sz="quarter" idx="26" hasCustomPrompt="1"/>
          </p:nvPr>
        </p:nvSpPr>
        <p:spPr>
          <a:xfrm>
            <a:off x="3931894" y="2474230"/>
            <a:ext cx="1790700" cy="3691680"/>
          </a:xfrm>
        </p:spPr>
        <p:txBody>
          <a:bodyPr>
            <a:noAutofit/>
          </a:bodyPr>
          <a:lstStyle>
            <a:lvl1pPr marL="285750" indent="-28575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7" name="Text Placeholder 4"/>
          <p:cNvSpPr>
            <a:spLocks noGrp="1"/>
          </p:cNvSpPr>
          <p:nvPr>
            <p:ph type="body" sz="quarter" idx="27" hasCustomPrompt="1"/>
          </p:nvPr>
        </p:nvSpPr>
        <p:spPr>
          <a:xfrm>
            <a:off x="6635033" y="2474230"/>
            <a:ext cx="1790700" cy="3691680"/>
          </a:xfrm>
        </p:spPr>
        <p:txBody>
          <a:bodyPr>
            <a:noAutofit/>
          </a:bodyPr>
          <a:lstStyle>
            <a:lvl1pPr marL="285750" indent="-28575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5" name="TextBox 14"/>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a:t>
            </a:r>
            <a:r>
              <a:rPr lang="en-US" baseline="0" dirty="0">
                <a:solidFill>
                  <a:srgbClr val="349D96"/>
                </a:solidFill>
                <a:latin typeface="Century Gothic" panose="020B0502020202020204" pitchFamily="34" charset="0"/>
              </a:rPr>
              <a:t>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6" name="Title 1"/>
          <p:cNvSpPr>
            <a:spLocks noGrp="1"/>
          </p:cNvSpPr>
          <p:nvPr>
            <p:ph type="title" hasCustomPrompt="1"/>
          </p:nvPr>
        </p:nvSpPr>
        <p:spPr>
          <a:xfrm>
            <a:off x="0" y="673974"/>
            <a:ext cx="9135687" cy="482030"/>
          </a:xfrm>
        </p:spPr>
        <p:txBody>
          <a:bodyPr>
            <a:normAutofit/>
          </a:bodyPr>
          <a:lstStyle>
            <a:lvl1pPr algn="ctr">
              <a:defRPr sz="3000"/>
            </a:lvl1pPr>
          </a:lstStyle>
          <a:p>
            <a:pPr lvl="0"/>
            <a:r>
              <a:rPr lang="en-US" dirty="0"/>
              <a:t>Unordered List 2</a:t>
            </a:r>
          </a:p>
        </p:txBody>
      </p:sp>
    </p:spTree>
    <p:extLst>
      <p:ext uri="{BB962C8B-B14F-4D97-AF65-F5344CB8AC3E}">
        <p14:creationId xmlns:p14="http://schemas.microsoft.com/office/powerpoint/2010/main" val="312205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Unordered List 3: Traditional">
    <p:spTree>
      <p:nvGrpSpPr>
        <p:cNvPr id="1" name=""/>
        <p:cNvGrpSpPr/>
        <p:nvPr/>
      </p:nvGrpSpPr>
      <p:grpSpPr>
        <a:xfrm>
          <a:off x="0" y="0"/>
          <a:ext cx="0" cy="0"/>
          <a:chOff x="0" y="0"/>
          <a:chExt cx="0" cy="0"/>
        </a:xfrm>
      </p:grpSpPr>
      <p:cxnSp>
        <p:nvCxnSpPr>
          <p:cNvPr id="8" name="Straight Connector 7"/>
          <p:cNvCxnSpPr/>
          <p:nvPr userDrawn="1"/>
        </p:nvCxnSpPr>
        <p:spPr>
          <a:xfrm flipV="1">
            <a:off x="4322814" y="1246349"/>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808278" y="1606082"/>
            <a:ext cx="7553207" cy="4662833"/>
          </a:xfrm>
        </p:spPr>
        <p:txBody>
          <a:bodyPr>
            <a:noAutofit/>
          </a:bodyPr>
          <a:lstStyle>
            <a:lvl1pPr>
              <a:buClr>
                <a:srgbClr val="349D96"/>
              </a:buClr>
              <a:defRPr sz="2200" baseline="0">
                <a:solidFill>
                  <a:schemeClr val="tx1"/>
                </a:solidFill>
                <a:latin typeface="+mn-lt"/>
              </a:defRPr>
            </a:lvl1pPr>
            <a:lvl2pPr>
              <a:buClr>
                <a:srgbClr val="349D96"/>
              </a:buClr>
              <a:defRPr sz="2200">
                <a:solidFill>
                  <a:schemeClr val="tx1"/>
                </a:solidFill>
                <a:latin typeface="+mn-lt"/>
              </a:defRPr>
            </a:lvl2pPr>
            <a:lvl3pPr>
              <a:buClr>
                <a:srgbClr val="349D96"/>
              </a:buClr>
              <a:defRPr sz="2000">
                <a:solidFill>
                  <a:schemeClr val="tx1"/>
                </a:solidFill>
                <a:latin typeface="+mn-lt"/>
              </a:defRPr>
            </a:lvl3pPr>
            <a:lvl4pPr>
              <a:buClr>
                <a:srgbClr val="349D96"/>
              </a:buClr>
              <a:defRPr sz="1800">
                <a:solidFill>
                  <a:schemeClr val="tx1"/>
                </a:solidFill>
                <a:latin typeface="+mn-lt"/>
              </a:defRPr>
            </a:lvl4p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9" name="TextBox 8"/>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0" name="Title 1"/>
          <p:cNvSpPr>
            <a:spLocks noGrp="1"/>
          </p:cNvSpPr>
          <p:nvPr>
            <p:ph type="title" hasCustomPrompt="1"/>
          </p:nvPr>
        </p:nvSpPr>
        <p:spPr>
          <a:xfrm>
            <a:off x="2" y="667939"/>
            <a:ext cx="9143998" cy="488064"/>
          </a:xfrm>
        </p:spPr>
        <p:txBody>
          <a:bodyPr>
            <a:normAutofit/>
          </a:bodyPr>
          <a:lstStyle>
            <a:lvl1pPr algn="ctr">
              <a:defRPr sz="3000"/>
            </a:lvl1pPr>
          </a:lstStyle>
          <a:p>
            <a:pPr lvl="0"/>
            <a:r>
              <a:rPr lang="en-US" dirty="0"/>
              <a:t>Unordered List 3: Traditional </a:t>
            </a:r>
          </a:p>
        </p:txBody>
      </p:sp>
    </p:spTree>
    <p:extLst>
      <p:ext uri="{BB962C8B-B14F-4D97-AF65-F5344CB8AC3E}">
        <p14:creationId xmlns:p14="http://schemas.microsoft.com/office/powerpoint/2010/main" val="2267716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umber List 1">
    <p:spTree>
      <p:nvGrpSpPr>
        <p:cNvPr id="1" name=""/>
        <p:cNvGrpSpPr/>
        <p:nvPr/>
      </p:nvGrpSpPr>
      <p:grpSpPr>
        <a:xfrm>
          <a:off x="0" y="0"/>
          <a:ext cx="0" cy="0"/>
          <a:chOff x="0" y="0"/>
          <a:chExt cx="0" cy="0"/>
        </a:xfrm>
      </p:grpSpPr>
      <p:cxnSp>
        <p:nvCxnSpPr>
          <p:cNvPr id="25" name="Straight Connector 24"/>
          <p:cNvCxnSpPr/>
          <p:nvPr userDrawn="1"/>
        </p:nvCxnSpPr>
        <p:spPr>
          <a:xfrm flipV="1">
            <a:off x="4322814" y="1246349"/>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22" hasCustomPrompt="1"/>
          </p:nvPr>
        </p:nvSpPr>
        <p:spPr>
          <a:xfrm>
            <a:off x="1138605" y="2097854"/>
            <a:ext cx="2010831" cy="372955"/>
          </a:xfrm>
        </p:spPr>
        <p:txBody>
          <a:bodyPr>
            <a:noAutofit/>
          </a:bodyPr>
          <a:lstStyle>
            <a:lvl1pPr marL="285750" indent="-285750">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9" name="Text Placeholder 2"/>
          <p:cNvSpPr>
            <a:spLocks noGrp="1"/>
          </p:cNvSpPr>
          <p:nvPr>
            <p:ph type="body" sz="quarter" idx="23" hasCustomPrompt="1"/>
          </p:nvPr>
        </p:nvSpPr>
        <p:spPr>
          <a:xfrm>
            <a:off x="3861687" y="2097854"/>
            <a:ext cx="2004074" cy="372955"/>
          </a:xfrm>
        </p:spPr>
        <p:txBody>
          <a:bodyPr>
            <a:noAutofit/>
          </a:bodyPr>
          <a:lstStyle>
            <a:lvl1pPr marL="285750" indent="-285750">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2" name="Text Placeholder 2"/>
          <p:cNvSpPr>
            <a:spLocks noGrp="1"/>
          </p:cNvSpPr>
          <p:nvPr>
            <p:ph type="body" sz="quarter" idx="24" hasCustomPrompt="1"/>
          </p:nvPr>
        </p:nvSpPr>
        <p:spPr>
          <a:xfrm>
            <a:off x="6565132" y="2097854"/>
            <a:ext cx="1980989" cy="372955"/>
          </a:xfrm>
        </p:spPr>
        <p:txBody>
          <a:bodyPr>
            <a:noAutofit/>
          </a:bodyPr>
          <a:lstStyle>
            <a:lvl1pPr marL="285750" indent="-285750">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5" name="Text Placeholder 4"/>
          <p:cNvSpPr>
            <a:spLocks noGrp="1"/>
          </p:cNvSpPr>
          <p:nvPr>
            <p:ph type="body" sz="quarter" idx="25" hasCustomPrompt="1"/>
          </p:nvPr>
        </p:nvSpPr>
        <p:spPr>
          <a:xfrm>
            <a:off x="1138606" y="2474230"/>
            <a:ext cx="2010830" cy="3702416"/>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6" name="Text Placeholder 4"/>
          <p:cNvSpPr>
            <a:spLocks noGrp="1"/>
          </p:cNvSpPr>
          <p:nvPr>
            <p:ph type="body" sz="quarter" idx="26" hasCustomPrompt="1"/>
          </p:nvPr>
        </p:nvSpPr>
        <p:spPr>
          <a:xfrm>
            <a:off x="3861553" y="2474230"/>
            <a:ext cx="2004207" cy="3691680"/>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7" name="Text Placeholder 4"/>
          <p:cNvSpPr>
            <a:spLocks noGrp="1"/>
          </p:cNvSpPr>
          <p:nvPr>
            <p:ph type="body" sz="quarter" idx="27" hasCustomPrompt="1"/>
          </p:nvPr>
        </p:nvSpPr>
        <p:spPr>
          <a:xfrm>
            <a:off x="6564693" y="2474230"/>
            <a:ext cx="1981428" cy="3691680"/>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5" name="Oval 14"/>
          <p:cNvSpPr/>
          <p:nvPr userDrawn="1"/>
        </p:nvSpPr>
        <p:spPr>
          <a:xfrm>
            <a:off x="612326" y="2038157"/>
            <a:ext cx="360218" cy="360219"/>
          </a:xfrm>
          <a:prstGeom prst="ellipse">
            <a:avLst/>
          </a:prstGeom>
          <a:solidFill>
            <a:srgbClr val="349D96"/>
          </a:solidFill>
          <a:ln w="5080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1</a:t>
            </a:r>
          </a:p>
        </p:txBody>
      </p:sp>
      <p:sp>
        <p:nvSpPr>
          <p:cNvPr id="16" name="Oval 15"/>
          <p:cNvSpPr/>
          <p:nvPr userDrawn="1"/>
        </p:nvSpPr>
        <p:spPr>
          <a:xfrm>
            <a:off x="3325453" y="2038156"/>
            <a:ext cx="360218" cy="360219"/>
          </a:xfrm>
          <a:prstGeom prst="ellipse">
            <a:avLst/>
          </a:prstGeom>
          <a:solidFill>
            <a:srgbClr val="349D96"/>
          </a:solidFill>
          <a:ln w="5080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2</a:t>
            </a:r>
          </a:p>
        </p:txBody>
      </p:sp>
      <p:sp>
        <p:nvSpPr>
          <p:cNvPr id="20" name="Oval 19"/>
          <p:cNvSpPr/>
          <p:nvPr userDrawn="1"/>
        </p:nvSpPr>
        <p:spPr>
          <a:xfrm>
            <a:off x="6035338" y="2038155"/>
            <a:ext cx="360218" cy="360219"/>
          </a:xfrm>
          <a:prstGeom prst="ellipse">
            <a:avLst/>
          </a:prstGeom>
          <a:solidFill>
            <a:srgbClr val="349D96"/>
          </a:solidFill>
          <a:ln w="5080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indent="0" algn="ctr">
              <a:buFont typeface="Arial" panose="020B0604020202020204" pitchFamily="34" charset="0"/>
              <a:buNone/>
            </a:pPr>
            <a:r>
              <a:rPr lang="en-US" sz="1800" dirty="0">
                <a:solidFill>
                  <a:schemeClr val="bg1"/>
                </a:solidFill>
                <a:latin typeface="Century Gothic" panose="020B0502020202020204" pitchFamily="34" charset="0"/>
              </a:rPr>
              <a:t>3</a:t>
            </a:r>
          </a:p>
        </p:txBody>
      </p:sp>
      <p:sp>
        <p:nvSpPr>
          <p:cNvPr id="17" name="TextBox 16"/>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21" name="Title 1"/>
          <p:cNvSpPr>
            <a:spLocks noGrp="1"/>
          </p:cNvSpPr>
          <p:nvPr>
            <p:ph type="title" hasCustomPrompt="1"/>
          </p:nvPr>
        </p:nvSpPr>
        <p:spPr>
          <a:xfrm>
            <a:off x="0" y="664077"/>
            <a:ext cx="9135687" cy="491926"/>
          </a:xfrm>
        </p:spPr>
        <p:txBody>
          <a:bodyPr>
            <a:normAutofit/>
          </a:bodyPr>
          <a:lstStyle>
            <a:lvl1pPr algn="ctr">
              <a:defRPr sz="3000"/>
            </a:lvl1pPr>
          </a:lstStyle>
          <a:p>
            <a:pPr lvl="0"/>
            <a:r>
              <a:rPr lang="en-US" dirty="0"/>
              <a:t>Number List 1</a:t>
            </a:r>
          </a:p>
        </p:txBody>
      </p:sp>
    </p:spTree>
    <p:extLst>
      <p:ext uri="{BB962C8B-B14F-4D97-AF65-F5344CB8AC3E}">
        <p14:creationId xmlns:p14="http://schemas.microsoft.com/office/powerpoint/2010/main" val="835135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umber List 2: Traditional">
    <p:spTree>
      <p:nvGrpSpPr>
        <p:cNvPr id="1" name=""/>
        <p:cNvGrpSpPr/>
        <p:nvPr/>
      </p:nvGrpSpPr>
      <p:grpSpPr>
        <a:xfrm>
          <a:off x="0" y="0"/>
          <a:ext cx="0" cy="0"/>
          <a:chOff x="0" y="0"/>
          <a:chExt cx="0" cy="0"/>
        </a:xfrm>
      </p:grpSpPr>
      <p:cxnSp>
        <p:nvCxnSpPr>
          <p:cNvPr id="8" name="Straight Connector 7"/>
          <p:cNvCxnSpPr/>
          <p:nvPr userDrawn="1"/>
        </p:nvCxnSpPr>
        <p:spPr>
          <a:xfrm flipV="1">
            <a:off x="4322814" y="1246349"/>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808279" y="1606082"/>
            <a:ext cx="7544414" cy="4662833"/>
          </a:xfrm>
        </p:spPr>
        <p:txBody>
          <a:bodyPr>
            <a:noAutofit/>
          </a:bodyPr>
          <a:lstStyle>
            <a:lvl1pPr marL="290513" indent="-290513">
              <a:buClr>
                <a:schemeClr val="tx1"/>
              </a:buClr>
              <a:buFont typeface="+mj-lt"/>
              <a:buAutoNum type="arabicPeriod"/>
              <a:tabLst/>
              <a:defRPr sz="2200">
                <a:solidFill>
                  <a:schemeClr val="tx1"/>
                </a:solidFill>
                <a:latin typeface="+mn-lt"/>
              </a:defRPr>
            </a:lvl1pPr>
            <a:lvl2pPr marL="571500" indent="-290513">
              <a:buClr>
                <a:schemeClr val="tx1"/>
              </a:buClr>
              <a:buFont typeface="+mj-lt"/>
              <a:buAutoNum type="alphaLcPeriod"/>
              <a:defRPr sz="2200">
                <a:solidFill>
                  <a:schemeClr val="tx1"/>
                </a:solidFill>
                <a:latin typeface="+mn-lt"/>
              </a:defRPr>
            </a:lvl2pPr>
            <a:lvl3pPr marL="747713" indent="-228600">
              <a:buClr>
                <a:schemeClr val="tx1"/>
              </a:buClr>
              <a:buFont typeface="+mj-lt"/>
              <a:buAutoNum type="romanLcPeriod"/>
              <a:defRPr sz="2000">
                <a:solidFill>
                  <a:schemeClr val="tx1"/>
                </a:solidFill>
                <a:latin typeface="+mn-lt"/>
              </a:defRPr>
            </a:lvl3pPr>
          </a:lstStyle>
          <a:p>
            <a:pPr lvl="0"/>
            <a:r>
              <a:rPr lang="en-US" dirty="0"/>
              <a:t>First Level</a:t>
            </a:r>
          </a:p>
          <a:p>
            <a:pPr lvl="1"/>
            <a:r>
              <a:rPr lang="en-US" dirty="0"/>
              <a:t>Second level</a:t>
            </a:r>
          </a:p>
          <a:p>
            <a:pPr lvl="2"/>
            <a:r>
              <a:rPr lang="en-US" dirty="0"/>
              <a:t>Third level</a:t>
            </a:r>
          </a:p>
        </p:txBody>
      </p:sp>
      <p:sp>
        <p:nvSpPr>
          <p:cNvPr id="9" name="TextBox 8"/>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a:t>
            </a:r>
            <a:r>
              <a:rPr lang="en-US" baseline="0" dirty="0">
                <a:solidFill>
                  <a:srgbClr val="349D96"/>
                </a:solidFill>
                <a:latin typeface="Century Gothic" panose="020B0502020202020204" pitchFamily="34" charset="0"/>
              </a:rPr>
              <a:t>State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0" name="Title 1"/>
          <p:cNvSpPr>
            <a:spLocks noGrp="1"/>
          </p:cNvSpPr>
          <p:nvPr>
            <p:ph type="title" hasCustomPrompt="1"/>
          </p:nvPr>
        </p:nvSpPr>
        <p:spPr>
          <a:xfrm>
            <a:off x="-8311" y="673973"/>
            <a:ext cx="9135687" cy="482030"/>
          </a:xfrm>
        </p:spPr>
        <p:txBody>
          <a:bodyPr>
            <a:normAutofit/>
          </a:bodyPr>
          <a:lstStyle>
            <a:lvl1pPr algn="ctr">
              <a:defRPr sz="3000"/>
            </a:lvl1pPr>
          </a:lstStyle>
          <a:p>
            <a:pPr lvl="0"/>
            <a:r>
              <a:rPr lang="en-US" dirty="0"/>
              <a:t>Number List 2: Traditional</a:t>
            </a:r>
          </a:p>
        </p:txBody>
      </p:sp>
    </p:spTree>
    <p:extLst>
      <p:ext uri="{BB962C8B-B14F-4D97-AF65-F5344CB8AC3E}">
        <p14:creationId xmlns:p14="http://schemas.microsoft.com/office/powerpoint/2010/main" val="27754518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con List">
    <p:spTree>
      <p:nvGrpSpPr>
        <p:cNvPr id="1" name=""/>
        <p:cNvGrpSpPr/>
        <p:nvPr/>
      </p:nvGrpSpPr>
      <p:grpSpPr>
        <a:xfrm>
          <a:off x="0" y="0"/>
          <a:ext cx="0" cy="0"/>
          <a:chOff x="0" y="0"/>
          <a:chExt cx="0" cy="0"/>
        </a:xfrm>
      </p:grpSpPr>
      <p:cxnSp>
        <p:nvCxnSpPr>
          <p:cNvPr id="25" name="Straight Connector 24"/>
          <p:cNvCxnSpPr/>
          <p:nvPr userDrawn="1"/>
        </p:nvCxnSpPr>
        <p:spPr>
          <a:xfrm flipV="1">
            <a:off x="4322814" y="1246349"/>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22" hasCustomPrompt="1"/>
          </p:nvPr>
        </p:nvSpPr>
        <p:spPr>
          <a:xfrm>
            <a:off x="1270490" y="2483440"/>
            <a:ext cx="1790700" cy="372955"/>
          </a:xfrm>
        </p:spPr>
        <p:txBody>
          <a:bodyPr>
            <a:noAutofit/>
          </a:bodyPr>
          <a:lstStyle>
            <a:lvl1pPr marL="285750" indent="-285750" algn="l">
              <a:buFont typeface="Arial" panose="020B0604020202020204" pitchFamily="34" charset="0"/>
              <a:buNone/>
              <a:defRPr lang="en-US" sz="2200" b="1"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9" name="Text Placeholder 2"/>
          <p:cNvSpPr>
            <a:spLocks noGrp="1"/>
          </p:cNvSpPr>
          <p:nvPr>
            <p:ph type="body" sz="quarter" idx="23" hasCustomPrompt="1"/>
          </p:nvPr>
        </p:nvSpPr>
        <p:spPr>
          <a:xfrm>
            <a:off x="3677051" y="2483438"/>
            <a:ext cx="1790700" cy="372955"/>
          </a:xfrm>
        </p:spPr>
        <p:txBody>
          <a:bodyPr>
            <a:noAutofit/>
          </a:bodyPr>
          <a:lstStyle>
            <a:lvl1pPr marL="285750" indent="-285750" algn="l">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2" name="Text Placeholder 2"/>
          <p:cNvSpPr>
            <a:spLocks noGrp="1"/>
          </p:cNvSpPr>
          <p:nvPr>
            <p:ph type="body" sz="quarter" idx="24" hasCustomPrompt="1"/>
          </p:nvPr>
        </p:nvSpPr>
        <p:spPr>
          <a:xfrm>
            <a:off x="6099138" y="2483442"/>
            <a:ext cx="1790700" cy="372955"/>
          </a:xfrm>
        </p:spPr>
        <p:txBody>
          <a:bodyPr>
            <a:noAutofit/>
          </a:bodyPr>
          <a:lstStyle>
            <a:lvl1pPr marL="285750" indent="-285750" algn="l">
              <a:buFont typeface="Arial" panose="020B0604020202020204" pitchFamily="34" charset="0"/>
              <a:buNone/>
              <a:defRPr lang="en-US" sz="2200" b="1"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5" name="Text Placeholder 4"/>
          <p:cNvSpPr>
            <a:spLocks noGrp="1"/>
          </p:cNvSpPr>
          <p:nvPr>
            <p:ph type="body" sz="quarter" idx="25" hasCustomPrompt="1"/>
          </p:nvPr>
        </p:nvSpPr>
        <p:spPr>
          <a:xfrm>
            <a:off x="1270490" y="2859816"/>
            <a:ext cx="1790700" cy="3198287"/>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6" name="Text Placeholder 4"/>
          <p:cNvSpPr>
            <a:spLocks noGrp="1"/>
          </p:cNvSpPr>
          <p:nvPr>
            <p:ph type="body" sz="quarter" idx="26" hasCustomPrompt="1"/>
          </p:nvPr>
        </p:nvSpPr>
        <p:spPr>
          <a:xfrm>
            <a:off x="3676918" y="2859814"/>
            <a:ext cx="1790700" cy="3198289"/>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27" name="Text Placeholder 4"/>
          <p:cNvSpPr>
            <a:spLocks noGrp="1"/>
          </p:cNvSpPr>
          <p:nvPr>
            <p:ph type="body" sz="quarter" idx="27" hasCustomPrompt="1"/>
          </p:nvPr>
        </p:nvSpPr>
        <p:spPr>
          <a:xfrm>
            <a:off x="6098698" y="2859818"/>
            <a:ext cx="1790700" cy="3198285"/>
          </a:xfrm>
        </p:spPr>
        <p:txBody>
          <a:bodyPr>
            <a:noAutofit/>
          </a:bodyPr>
          <a:lstStyle>
            <a:lvl1pPr marL="285750" indent="-285750">
              <a:buFont typeface="Arial" panose="020B0604020202020204" pitchFamily="34" charset="0"/>
              <a:buNone/>
              <a:defRPr lang="en-US" sz="2200" kern="1200" baseline="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pPr>
            <a:r>
              <a:rPr lang="en-US" dirty="0"/>
              <a:t>Text…</a:t>
            </a:r>
          </a:p>
        </p:txBody>
      </p:sp>
      <p:sp>
        <p:nvSpPr>
          <p:cNvPr id="14" name="Oval 13">
            <a:extLst>
              <a:ext uri="{C183D7F6-B498-43B3-948B-1728B52AA6E4}">
                <adec:decorative xmlns:adec="http://schemas.microsoft.com/office/drawing/2017/decorative" val="1"/>
              </a:ext>
            </a:extLst>
          </p:cNvPr>
          <p:cNvSpPr/>
          <p:nvPr/>
        </p:nvSpPr>
        <p:spPr>
          <a:xfrm>
            <a:off x="1785866" y="1567694"/>
            <a:ext cx="739897" cy="740152"/>
          </a:xfrm>
          <a:prstGeom prst="ellipse">
            <a:avLst/>
          </a:prstGeom>
          <a:solidFill>
            <a:srgbClr val="349D96"/>
          </a:solidFill>
          <a:ln w="1905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7" name="Oval 16">
            <a:extLst>
              <a:ext uri="{C183D7F6-B498-43B3-948B-1728B52AA6E4}">
                <adec:decorative xmlns:adec="http://schemas.microsoft.com/office/drawing/2017/decorative" val="1"/>
              </a:ext>
            </a:extLst>
          </p:cNvPr>
          <p:cNvSpPr/>
          <p:nvPr/>
        </p:nvSpPr>
        <p:spPr>
          <a:xfrm>
            <a:off x="4202051" y="1567694"/>
            <a:ext cx="739897" cy="740152"/>
          </a:xfrm>
          <a:prstGeom prst="ellipse">
            <a:avLst/>
          </a:prstGeom>
          <a:solidFill>
            <a:srgbClr val="349D96"/>
          </a:solidFill>
          <a:ln w="1905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1" name="Oval 20">
            <a:extLst>
              <a:ext uri="{C183D7F6-B498-43B3-948B-1728B52AA6E4}">
                <adec:decorative xmlns:adec="http://schemas.microsoft.com/office/drawing/2017/decorative" val="1"/>
              </a:ext>
            </a:extLst>
          </p:cNvPr>
          <p:cNvSpPr/>
          <p:nvPr/>
        </p:nvSpPr>
        <p:spPr>
          <a:xfrm>
            <a:off x="6615580" y="1577212"/>
            <a:ext cx="739897" cy="740152"/>
          </a:xfrm>
          <a:prstGeom prst="ellipse">
            <a:avLst/>
          </a:prstGeom>
          <a:solidFill>
            <a:srgbClr val="349D96"/>
          </a:solidFill>
          <a:ln w="19050">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6" name="TextBox 15"/>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a:t>
            </a:r>
            <a:r>
              <a:rPr lang="en-US" baseline="0" dirty="0">
                <a:solidFill>
                  <a:srgbClr val="349D96"/>
                </a:solidFill>
                <a:latin typeface="Century Gothic" panose="020B0502020202020204" pitchFamily="34" charset="0"/>
              </a:rPr>
              <a:t>State Department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5" name="Title 1"/>
          <p:cNvSpPr>
            <a:spLocks noGrp="1"/>
          </p:cNvSpPr>
          <p:nvPr>
            <p:ph type="title" hasCustomPrompt="1"/>
          </p:nvPr>
        </p:nvSpPr>
        <p:spPr>
          <a:xfrm>
            <a:off x="-8311" y="670551"/>
            <a:ext cx="9135687" cy="485451"/>
          </a:xfrm>
        </p:spPr>
        <p:txBody>
          <a:bodyPr>
            <a:normAutofit/>
          </a:bodyPr>
          <a:lstStyle>
            <a:lvl1pPr algn="ctr">
              <a:defRPr sz="3000"/>
            </a:lvl1pPr>
          </a:lstStyle>
          <a:p>
            <a:pPr lvl="0"/>
            <a:r>
              <a:rPr lang="en-US" dirty="0"/>
              <a:t>Icon List (insert icons inside the circles)</a:t>
            </a:r>
          </a:p>
        </p:txBody>
      </p:sp>
    </p:spTree>
    <p:extLst>
      <p:ext uri="{BB962C8B-B14F-4D97-AF65-F5344CB8AC3E}">
        <p14:creationId xmlns:p14="http://schemas.microsoft.com/office/powerpoint/2010/main" val="1223033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ashington State Map with Population">
    <p:spTree>
      <p:nvGrpSpPr>
        <p:cNvPr id="1" name=""/>
        <p:cNvGrpSpPr/>
        <p:nvPr/>
      </p:nvGrpSpPr>
      <p:grpSpPr>
        <a:xfrm>
          <a:off x="0" y="0"/>
          <a:ext cx="0" cy="0"/>
          <a:chOff x="0" y="0"/>
          <a:chExt cx="0" cy="0"/>
        </a:xfrm>
      </p:grpSpPr>
      <p:sp>
        <p:nvSpPr>
          <p:cNvPr id="5" name="Rectangle 4"/>
          <p:cNvSpPr/>
          <p:nvPr userDrawn="1"/>
        </p:nvSpPr>
        <p:spPr>
          <a:xfrm>
            <a:off x="0" y="0"/>
            <a:ext cx="9144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descr="Washington State Department of Health Logo"/>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652588" y="6037359"/>
            <a:ext cx="1066504" cy="471857"/>
          </a:xfrm>
          <a:prstGeom prst="rect">
            <a:avLst/>
          </a:prstGeom>
        </p:spPr>
      </p:pic>
      <p:sp>
        <p:nvSpPr>
          <p:cNvPr id="129" name="Title 2"/>
          <p:cNvSpPr>
            <a:spLocks noGrp="1"/>
          </p:cNvSpPr>
          <p:nvPr>
            <p:ph type="title" hasCustomPrompt="1"/>
          </p:nvPr>
        </p:nvSpPr>
        <p:spPr>
          <a:xfrm>
            <a:off x="0" y="618424"/>
            <a:ext cx="9144000" cy="544750"/>
          </a:xfrm>
        </p:spPr>
        <p:txBody>
          <a:bodyPr>
            <a:normAutofit/>
          </a:bodyPr>
          <a:lstStyle>
            <a:lvl1pPr algn="ctr">
              <a:defRPr sz="2700" baseline="0"/>
            </a:lvl1pPr>
          </a:lstStyle>
          <a:p>
            <a:r>
              <a:rPr lang="en-US" dirty="0"/>
              <a:t>Washington State Population Served</a:t>
            </a:r>
          </a:p>
        </p:txBody>
      </p:sp>
      <p:grpSp>
        <p:nvGrpSpPr>
          <p:cNvPr id="2" name="Group 1"/>
          <p:cNvGrpSpPr/>
          <p:nvPr userDrawn="1"/>
        </p:nvGrpSpPr>
        <p:grpSpPr>
          <a:xfrm>
            <a:off x="599909" y="1246747"/>
            <a:ext cx="7634998" cy="5254671"/>
            <a:chOff x="599909" y="1246747"/>
            <a:chExt cx="7634998" cy="5254671"/>
          </a:xfrm>
        </p:grpSpPr>
        <p:sp>
          <p:nvSpPr>
            <p:cNvPr id="8" name="Rectangle 7"/>
            <p:cNvSpPr/>
            <p:nvPr userDrawn="1"/>
          </p:nvSpPr>
          <p:spPr>
            <a:xfrm>
              <a:off x="2773214" y="5894225"/>
              <a:ext cx="214952" cy="204716"/>
            </a:xfrm>
            <a:prstGeom prst="rect">
              <a:avLst/>
            </a:prstGeom>
            <a:solidFill>
              <a:srgbClr val="99999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Bef>
                  <a:spcPts val="200"/>
                </a:spcBef>
              </a:pPr>
              <a:endParaRPr lang="en-US" sz="800" dirty="0">
                <a:solidFill>
                  <a:schemeClr val="tx1">
                    <a:lumMod val="75000"/>
                    <a:lumOff val="25000"/>
                  </a:schemeClr>
                </a:solidFill>
                <a:latin typeface="Century Gothic" panose="020B0502020202020204" pitchFamily="34" charset="0"/>
              </a:endParaRPr>
            </a:p>
          </p:txBody>
        </p:sp>
        <p:sp>
          <p:nvSpPr>
            <p:cNvPr id="9" name="Rectangle 8"/>
            <p:cNvSpPr/>
            <p:nvPr userDrawn="1"/>
          </p:nvSpPr>
          <p:spPr>
            <a:xfrm>
              <a:off x="5701518" y="5890326"/>
              <a:ext cx="214952" cy="204716"/>
            </a:xfrm>
            <a:prstGeom prst="rect">
              <a:avLst/>
            </a:prstGeom>
            <a:solidFill>
              <a:srgbClr val="F3D17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Bef>
                  <a:spcPts val="200"/>
                </a:spcBef>
              </a:pPr>
              <a:endParaRPr lang="en-US" dirty="0"/>
            </a:p>
          </p:txBody>
        </p:sp>
        <p:sp>
          <p:nvSpPr>
            <p:cNvPr id="14" name="Rectangle 13"/>
            <p:cNvSpPr/>
            <p:nvPr userDrawn="1"/>
          </p:nvSpPr>
          <p:spPr>
            <a:xfrm>
              <a:off x="2774277" y="6272819"/>
              <a:ext cx="214952" cy="204716"/>
            </a:xfrm>
            <a:prstGeom prst="rect">
              <a:avLst/>
            </a:prstGeom>
            <a:solidFill>
              <a:srgbClr val="E8E8E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5" name="Rectangle 14"/>
            <p:cNvSpPr/>
            <p:nvPr userDrawn="1"/>
          </p:nvSpPr>
          <p:spPr>
            <a:xfrm>
              <a:off x="5709719" y="6272819"/>
              <a:ext cx="214952" cy="204716"/>
            </a:xfrm>
            <a:prstGeom prst="rect">
              <a:avLst/>
            </a:prstGeom>
            <a:solidFill>
              <a:srgbClr val="349D9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7" name="TextBox 16"/>
            <p:cNvSpPr txBox="1"/>
            <p:nvPr userDrawn="1"/>
          </p:nvSpPr>
          <p:spPr>
            <a:xfrm>
              <a:off x="599909" y="5183825"/>
              <a:ext cx="1473881" cy="553998"/>
            </a:xfrm>
            <a:prstGeom prst="rect">
              <a:avLst/>
            </a:prstGeom>
            <a:noFill/>
            <a:effectLst/>
          </p:spPr>
          <p:txBody>
            <a:bodyPr wrap="square" rtlCol="0">
              <a:spAutoFit/>
            </a:bodyPr>
            <a:lstStyle/>
            <a:p>
              <a:r>
                <a:rPr lang="en-US" sz="1000" b="1" dirty="0">
                  <a:solidFill>
                    <a:schemeClr val="tx1"/>
                  </a:solidFill>
                  <a:latin typeface="+mn-lt"/>
                </a:rPr>
                <a:t>*</a:t>
              </a:r>
              <a:r>
                <a:rPr lang="en-US" sz="1000" b="1" kern="1200" dirty="0">
                  <a:solidFill>
                    <a:schemeClr val="tx1"/>
                  </a:solidFill>
                  <a:latin typeface="+mn-lt"/>
                  <a:ea typeface="+mn-ea"/>
                  <a:cs typeface="+mn-cs"/>
                </a:rPr>
                <a:t>Agency leader is both director and health officer (2)</a:t>
              </a:r>
            </a:p>
          </p:txBody>
        </p:sp>
        <p:grpSp>
          <p:nvGrpSpPr>
            <p:cNvPr id="19" name="Group 18"/>
            <p:cNvGrpSpPr/>
            <p:nvPr/>
          </p:nvGrpSpPr>
          <p:grpSpPr>
            <a:xfrm>
              <a:off x="1155570" y="1367868"/>
              <a:ext cx="6693635" cy="4194289"/>
              <a:chOff x="1777366" y="2155881"/>
              <a:chExt cx="4480731" cy="2843080"/>
            </a:xfrm>
            <a:effectLst/>
          </p:grpSpPr>
          <p:sp>
            <p:nvSpPr>
              <p:cNvPr id="63" name="Freeform 26"/>
              <p:cNvSpPr>
                <a:spLocks/>
              </p:cNvSpPr>
              <p:nvPr/>
            </p:nvSpPr>
            <p:spPr bwMode="auto">
              <a:xfrm>
                <a:off x="3095735" y="2769165"/>
                <a:ext cx="842722" cy="427767"/>
              </a:xfrm>
              <a:custGeom>
                <a:avLst/>
                <a:gdLst/>
                <a:ahLst/>
                <a:cxnLst>
                  <a:cxn ang="0">
                    <a:pos x="3" y="449"/>
                  </a:cxn>
                  <a:cxn ang="0">
                    <a:pos x="6" y="435"/>
                  </a:cxn>
                  <a:cxn ang="0">
                    <a:pos x="30" y="409"/>
                  </a:cxn>
                  <a:cxn ang="0">
                    <a:pos x="41" y="395"/>
                  </a:cxn>
                  <a:cxn ang="0">
                    <a:pos x="45" y="375"/>
                  </a:cxn>
                  <a:cxn ang="0">
                    <a:pos x="46" y="355"/>
                  </a:cxn>
                  <a:cxn ang="0">
                    <a:pos x="55" y="337"/>
                  </a:cxn>
                  <a:cxn ang="0">
                    <a:pos x="60" y="315"/>
                  </a:cxn>
                  <a:cxn ang="0">
                    <a:pos x="78" y="306"/>
                  </a:cxn>
                  <a:cxn ang="0">
                    <a:pos x="108" y="295"/>
                  </a:cxn>
                  <a:cxn ang="0">
                    <a:pos x="112" y="266"/>
                  </a:cxn>
                  <a:cxn ang="0">
                    <a:pos x="108" y="237"/>
                  </a:cxn>
                  <a:cxn ang="0">
                    <a:pos x="77" y="220"/>
                  </a:cxn>
                  <a:cxn ang="0">
                    <a:pos x="55" y="197"/>
                  </a:cxn>
                  <a:cxn ang="0">
                    <a:pos x="41" y="179"/>
                  </a:cxn>
                  <a:cxn ang="0">
                    <a:pos x="28" y="157"/>
                  </a:cxn>
                  <a:cxn ang="0">
                    <a:pos x="28" y="140"/>
                  </a:cxn>
                  <a:cxn ang="0">
                    <a:pos x="23" y="117"/>
                  </a:cxn>
                  <a:cxn ang="0">
                    <a:pos x="25" y="97"/>
                  </a:cxn>
                  <a:cxn ang="0">
                    <a:pos x="13" y="70"/>
                  </a:cxn>
                  <a:cxn ang="0">
                    <a:pos x="12" y="53"/>
                  </a:cxn>
                  <a:cxn ang="0">
                    <a:pos x="12" y="25"/>
                  </a:cxn>
                  <a:cxn ang="0">
                    <a:pos x="15" y="15"/>
                  </a:cxn>
                  <a:cxn ang="0">
                    <a:pos x="165" y="1"/>
                  </a:cxn>
                  <a:cxn ang="0">
                    <a:pos x="273" y="1"/>
                  </a:cxn>
                  <a:cxn ang="0">
                    <a:pos x="513" y="5"/>
                  </a:cxn>
                  <a:cxn ang="0">
                    <a:pos x="912" y="15"/>
                  </a:cxn>
                  <a:cxn ang="0">
                    <a:pos x="912" y="32"/>
                  </a:cxn>
                  <a:cxn ang="0">
                    <a:pos x="927" y="57"/>
                  </a:cxn>
                  <a:cxn ang="0">
                    <a:pos x="940" y="70"/>
                  </a:cxn>
                  <a:cxn ang="0">
                    <a:pos x="945" y="85"/>
                  </a:cxn>
                  <a:cxn ang="0">
                    <a:pos x="960" y="97"/>
                  </a:cxn>
                  <a:cxn ang="0">
                    <a:pos x="972" y="117"/>
                  </a:cxn>
                  <a:cxn ang="0">
                    <a:pos x="970" y="132"/>
                  </a:cxn>
                  <a:cxn ang="0">
                    <a:pos x="945" y="137"/>
                  </a:cxn>
                  <a:cxn ang="0">
                    <a:pos x="938" y="155"/>
                  </a:cxn>
                  <a:cxn ang="0">
                    <a:pos x="947" y="172"/>
                  </a:cxn>
                  <a:cxn ang="0">
                    <a:pos x="932" y="184"/>
                  </a:cxn>
                  <a:cxn ang="0">
                    <a:pos x="918" y="197"/>
                  </a:cxn>
                  <a:cxn ang="0">
                    <a:pos x="900" y="204"/>
                  </a:cxn>
                  <a:cxn ang="0">
                    <a:pos x="883" y="212"/>
                  </a:cxn>
                  <a:cxn ang="0">
                    <a:pos x="860" y="217"/>
                  </a:cxn>
                  <a:cxn ang="0">
                    <a:pos x="842" y="224"/>
                  </a:cxn>
                  <a:cxn ang="0">
                    <a:pos x="822" y="235"/>
                  </a:cxn>
                  <a:cxn ang="0">
                    <a:pos x="820" y="252"/>
                  </a:cxn>
                  <a:cxn ang="0">
                    <a:pos x="838" y="266"/>
                  </a:cxn>
                  <a:cxn ang="0">
                    <a:pos x="829" y="284"/>
                  </a:cxn>
                  <a:cxn ang="0">
                    <a:pos x="817" y="302"/>
                  </a:cxn>
                  <a:cxn ang="0">
                    <a:pos x="807" y="322"/>
                  </a:cxn>
                  <a:cxn ang="0">
                    <a:pos x="802" y="340"/>
                  </a:cxn>
                  <a:cxn ang="0">
                    <a:pos x="802" y="357"/>
                  </a:cxn>
                  <a:cxn ang="0">
                    <a:pos x="800" y="375"/>
                  </a:cxn>
                  <a:cxn ang="0">
                    <a:pos x="812" y="389"/>
                  </a:cxn>
                  <a:cxn ang="0">
                    <a:pos x="815" y="407"/>
                  </a:cxn>
                  <a:cxn ang="0">
                    <a:pos x="830" y="419"/>
                  </a:cxn>
                  <a:cxn ang="0">
                    <a:pos x="843" y="426"/>
                  </a:cxn>
                  <a:cxn ang="0">
                    <a:pos x="862" y="424"/>
                  </a:cxn>
                  <a:cxn ang="0">
                    <a:pos x="862" y="439"/>
                  </a:cxn>
                  <a:cxn ang="0">
                    <a:pos x="850" y="455"/>
                  </a:cxn>
                  <a:cxn ang="0">
                    <a:pos x="837" y="474"/>
                  </a:cxn>
                  <a:cxn ang="0">
                    <a:pos x="282" y="471"/>
                  </a:cxn>
                  <a:cxn ang="0">
                    <a:pos x="133" y="467"/>
                  </a:cxn>
                  <a:cxn ang="0">
                    <a:pos x="1" y="459"/>
                  </a:cxn>
                </a:cxnLst>
                <a:rect l="0" t="0" r="r" b="b"/>
                <a:pathLst>
                  <a:path w="978" h="475">
                    <a:moveTo>
                      <a:pt x="1" y="459"/>
                    </a:moveTo>
                    <a:lnTo>
                      <a:pt x="3" y="449"/>
                    </a:lnTo>
                    <a:lnTo>
                      <a:pt x="0" y="442"/>
                    </a:lnTo>
                    <a:lnTo>
                      <a:pt x="6" y="435"/>
                    </a:lnTo>
                    <a:lnTo>
                      <a:pt x="13" y="426"/>
                    </a:lnTo>
                    <a:lnTo>
                      <a:pt x="30" y="409"/>
                    </a:lnTo>
                    <a:lnTo>
                      <a:pt x="35" y="404"/>
                    </a:lnTo>
                    <a:lnTo>
                      <a:pt x="41" y="395"/>
                    </a:lnTo>
                    <a:lnTo>
                      <a:pt x="45" y="384"/>
                    </a:lnTo>
                    <a:lnTo>
                      <a:pt x="45" y="375"/>
                    </a:lnTo>
                    <a:lnTo>
                      <a:pt x="45" y="366"/>
                    </a:lnTo>
                    <a:lnTo>
                      <a:pt x="46" y="355"/>
                    </a:lnTo>
                    <a:lnTo>
                      <a:pt x="52" y="342"/>
                    </a:lnTo>
                    <a:lnTo>
                      <a:pt x="55" y="337"/>
                    </a:lnTo>
                    <a:lnTo>
                      <a:pt x="57" y="324"/>
                    </a:lnTo>
                    <a:lnTo>
                      <a:pt x="60" y="315"/>
                    </a:lnTo>
                    <a:lnTo>
                      <a:pt x="73" y="312"/>
                    </a:lnTo>
                    <a:lnTo>
                      <a:pt x="78" y="306"/>
                    </a:lnTo>
                    <a:lnTo>
                      <a:pt x="97" y="306"/>
                    </a:lnTo>
                    <a:lnTo>
                      <a:pt x="108" y="295"/>
                    </a:lnTo>
                    <a:lnTo>
                      <a:pt x="112" y="279"/>
                    </a:lnTo>
                    <a:lnTo>
                      <a:pt x="112" y="266"/>
                    </a:lnTo>
                    <a:lnTo>
                      <a:pt x="115" y="252"/>
                    </a:lnTo>
                    <a:lnTo>
                      <a:pt x="108" y="237"/>
                    </a:lnTo>
                    <a:lnTo>
                      <a:pt x="88" y="225"/>
                    </a:lnTo>
                    <a:lnTo>
                      <a:pt x="77" y="220"/>
                    </a:lnTo>
                    <a:lnTo>
                      <a:pt x="68" y="205"/>
                    </a:lnTo>
                    <a:lnTo>
                      <a:pt x="55" y="197"/>
                    </a:lnTo>
                    <a:lnTo>
                      <a:pt x="52" y="186"/>
                    </a:lnTo>
                    <a:lnTo>
                      <a:pt x="41" y="179"/>
                    </a:lnTo>
                    <a:lnTo>
                      <a:pt x="35" y="170"/>
                    </a:lnTo>
                    <a:lnTo>
                      <a:pt x="28" y="157"/>
                    </a:lnTo>
                    <a:lnTo>
                      <a:pt x="28" y="146"/>
                    </a:lnTo>
                    <a:lnTo>
                      <a:pt x="28" y="140"/>
                    </a:lnTo>
                    <a:lnTo>
                      <a:pt x="25" y="128"/>
                    </a:lnTo>
                    <a:lnTo>
                      <a:pt x="23" y="117"/>
                    </a:lnTo>
                    <a:lnTo>
                      <a:pt x="28" y="108"/>
                    </a:lnTo>
                    <a:lnTo>
                      <a:pt x="25" y="97"/>
                    </a:lnTo>
                    <a:lnTo>
                      <a:pt x="18" y="88"/>
                    </a:lnTo>
                    <a:lnTo>
                      <a:pt x="13" y="70"/>
                    </a:lnTo>
                    <a:lnTo>
                      <a:pt x="6" y="65"/>
                    </a:lnTo>
                    <a:lnTo>
                      <a:pt x="12" y="53"/>
                    </a:lnTo>
                    <a:lnTo>
                      <a:pt x="8" y="32"/>
                    </a:lnTo>
                    <a:lnTo>
                      <a:pt x="12" y="25"/>
                    </a:lnTo>
                    <a:lnTo>
                      <a:pt x="5" y="15"/>
                    </a:lnTo>
                    <a:lnTo>
                      <a:pt x="15" y="15"/>
                    </a:lnTo>
                    <a:lnTo>
                      <a:pt x="18" y="0"/>
                    </a:lnTo>
                    <a:lnTo>
                      <a:pt x="165" y="1"/>
                    </a:lnTo>
                    <a:lnTo>
                      <a:pt x="265" y="1"/>
                    </a:lnTo>
                    <a:lnTo>
                      <a:pt x="273" y="1"/>
                    </a:lnTo>
                    <a:lnTo>
                      <a:pt x="378" y="5"/>
                    </a:lnTo>
                    <a:lnTo>
                      <a:pt x="513" y="5"/>
                    </a:lnTo>
                    <a:lnTo>
                      <a:pt x="912" y="8"/>
                    </a:lnTo>
                    <a:lnTo>
                      <a:pt x="912" y="15"/>
                    </a:lnTo>
                    <a:lnTo>
                      <a:pt x="907" y="21"/>
                    </a:lnTo>
                    <a:lnTo>
                      <a:pt x="912" y="32"/>
                    </a:lnTo>
                    <a:lnTo>
                      <a:pt x="923" y="46"/>
                    </a:lnTo>
                    <a:lnTo>
                      <a:pt x="927" y="57"/>
                    </a:lnTo>
                    <a:lnTo>
                      <a:pt x="932" y="65"/>
                    </a:lnTo>
                    <a:lnTo>
                      <a:pt x="940" y="70"/>
                    </a:lnTo>
                    <a:lnTo>
                      <a:pt x="938" y="83"/>
                    </a:lnTo>
                    <a:lnTo>
                      <a:pt x="945" y="85"/>
                    </a:lnTo>
                    <a:lnTo>
                      <a:pt x="949" y="93"/>
                    </a:lnTo>
                    <a:lnTo>
                      <a:pt x="960" y="97"/>
                    </a:lnTo>
                    <a:lnTo>
                      <a:pt x="967" y="102"/>
                    </a:lnTo>
                    <a:lnTo>
                      <a:pt x="972" y="117"/>
                    </a:lnTo>
                    <a:lnTo>
                      <a:pt x="977" y="126"/>
                    </a:lnTo>
                    <a:lnTo>
                      <a:pt x="970" y="132"/>
                    </a:lnTo>
                    <a:lnTo>
                      <a:pt x="960" y="133"/>
                    </a:lnTo>
                    <a:lnTo>
                      <a:pt x="945" y="137"/>
                    </a:lnTo>
                    <a:lnTo>
                      <a:pt x="940" y="146"/>
                    </a:lnTo>
                    <a:lnTo>
                      <a:pt x="938" y="155"/>
                    </a:lnTo>
                    <a:lnTo>
                      <a:pt x="943" y="165"/>
                    </a:lnTo>
                    <a:lnTo>
                      <a:pt x="947" y="172"/>
                    </a:lnTo>
                    <a:lnTo>
                      <a:pt x="940" y="179"/>
                    </a:lnTo>
                    <a:lnTo>
                      <a:pt x="932" y="184"/>
                    </a:lnTo>
                    <a:lnTo>
                      <a:pt x="923" y="192"/>
                    </a:lnTo>
                    <a:lnTo>
                      <a:pt x="918" y="197"/>
                    </a:lnTo>
                    <a:lnTo>
                      <a:pt x="909" y="200"/>
                    </a:lnTo>
                    <a:lnTo>
                      <a:pt x="900" y="204"/>
                    </a:lnTo>
                    <a:lnTo>
                      <a:pt x="892" y="205"/>
                    </a:lnTo>
                    <a:lnTo>
                      <a:pt x="883" y="212"/>
                    </a:lnTo>
                    <a:lnTo>
                      <a:pt x="869" y="215"/>
                    </a:lnTo>
                    <a:lnTo>
                      <a:pt x="860" y="217"/>
                    </a:lnTo>
                    <a:lnTo>
                      <a:pt x="850" y="217"/>
                    </a:lnTo>
                    <a:lnTo>
                      <a:pt x="842" y="224"/>
                    </a:lnTo>
                    <a:lnTo>
                      <a:pt x="829" y="233"/>
                    </a:lnTo>
                    <a:lnTo>
                      <a:pt x="822" y="235"/>
                    </a:lnTo>
                    <a:lnTo>
                      <a:pt x="815" y="237"/>
                    </a:lnTo>
                    <a:lnTo>
                      <a:pt x="820" y="252"/>
                    </a:lnTo>
                    <a:lnTo>
                      <a:pt x="830" y="260"/>
                    </a:lnTo>
                    <a:lnTo>
                      <a:pt x="838" y="266"/>
                    </a:lnTo>
                    <a:lnTo>
                      <a:pt x="835" y="279"/>
                    </a:lnTo>
                    <a:lnTo>
                      <a:pt x="829" y="284"/>
                    </a:lnTo>
                    <a:lnTo>
                      <a:pt x="820" y="292"/>
                    </a:lnTo>
                    <a:lnTo>
                      <a:pt x="817" y="302"/>
                    </a:lnTo>
                    <a:lnTo>
                      <a:pt x="807" y="312"/>
                    </a:lnTo>
                    <a:lnTo>
                      <a:pt x="807" y="322"/>
                    </a:lnTo>
                    <a:lnTo>
                      <a:pt x="803" y="332"/>
                    </a:lnTo>
                    <a:lnTo>
                      <a:pt x="802" y="340"/>
                    </a:lnTo>
                    <a:lnTo>
                      <a:pt x="797" y="347"/>
                    </a:lnTo>
                    <a:lnTo>
                      <a:pt x="802" y="357"/>
                    </a:lnTo>
                    <a:lnTo>
                      <a:pt x="797" y="364"/>
                    </a:lnTo>
                    <a:lnTo>
                      <a:pt x="800" y="375"/>
                    </a:lnTo>
                    <a:lnTo>
                      <a:pt x="807" y="384"/>
                    </a:lnTo>
                    <a:lnTo>
                      <a:pt x="812" y="389"/>
                    </a:lnTo>
                    <a:lnTo>
                      <a:pt x="817" y="399"/>
                    </a:lnTo>
                    <a:lnTo>
                      <a:pt x="815" y="407"/>
                    </a:lnTo>
                    <a:lnTo>
                      <a:pt x="817" y="415"/>
                    </a:lnTo>
                    <a:lnTo>
                      <a:pt x="830" y="419"/>
                    </a:lnTo>
                    <a:lnTo>
                      <a:pt x="837" y="426"/>
                    </a:lnTo>
                    <a:lnTo>
                      <a:pt x="843" y="426"/>
                    </a:lnTo>
                    <a:lnTo>
                      <a:pt x="852" y="424"/>
                    </a:lnTo>
                    <a:lnTo>
                      <a:pt x="862" y="424"/>
                    </a:lnTo>
                    <a:lnTo>
                      <a:pt x="865" y="433"/>
                    </a:lnTo>
                    <a:lnTo>
                      <a:pt x="862" y="439"/>
                    </a:lnTo>
                    <a:lnTo>
                      <a:pt x="858" y="449"/>
                    </a:lnTo>
                    <a:lnTo>
                      <a:pt x="850" y="455"/>
                    </a:lnTo>
                    <a:lnTo>
                      <a:pt x="843" y="464"/>
                    </a:lnTo>
                    <a:lnTo>
                      <a:pt x="837" y="474"/>
                    </a:lnTo>
                    <a:lnTo>
                      <a:pt x="535" y="471"/>
                    </a:lnTo>
                    <a:lnTo>
                      <a:pt x="282" y="471"/>
                    </a:lnTo>
                    <a:lnTo>
                      <a:pt x="265" y="471"/>
                    </a:lnTo>
                    <a:lnTo>
                      <a:pt x="133" y="467"/>
                    </a:lnTo>
                    <a:lnTo>
                      <a:pt x="92" y="467"/>
                    </a:lnTo>
                    <a:lnTo>
                      <a:pt x="1" y="459"/>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4" name="Freeform 5"/>
              <p:cNvSpPr>
                <a:spLocks/>
              </p:cNvSpPr>
              <p:nvPr/>
            </p:nvSpPr>
            <p:spPr bwMode="auto">
              <a:xfrm>
                <a:off x="4821678" y="3587777"/>
                <a:ext cx="809978" cy="446680"/>
              </a:xfrm>
              <a:custGeom>
                <a:avLst/>
                <a:gdLst/>
                <a:ahLst/>
                <a:cxnLst>
                  <a:cxn ang="0">
                    <a:pos x="854" y="436"/>
                  </a:cxn>
                  <a:cxn ang="0">
                    <a:pos x="845" y="441"/>
                  </a:cxn>
                  <a:cxn ang="0">
                    <a:pos x="837" y="448"/>
                  </a:cxn>
                  <a:cxn ang="0">
                    <a:pos x="815" y="454"/>
                  </a:cxn>
                  <a:cxn ang="0">
                    <a:pos x="809" y="461"/>
                  </a:cxn>
                  <a:cxn ang="0">
                    <a:pos x="797" y="465"/>
                  </a:cxn>
                  <a:cxn ang="0">
                    <a:pos x="789" y="461"/>
                  </a:cxn>
                  <a:cxn ang="0">
                    <a:pos x="782" y="470"/>
                  </a:cxn>
                  <a:cxn ang="0">
                    <a:pos x="778" y="473"/>
                  </a:cxn>
                  <a:cxn ang="0">
                    <a:pos x="482" y="483"/>
                  </a:cxn>
                  <a:cxn ang="0">
                    <a:pos x="315" y="485"/>
                  </a:cxn>
                  <a:cxn ang="0">
                    <a:pos x="3" y="495"/>
                  </a:cxn>
                  <a:cxn ang="0">
                    <a:pos x="0" y="334"/>
                  </a:cxn>
                  <a:cxn ang="0">
                    <a:pos x="80" y="334"/>
                  </a:cxn>
                  <a:cxn ang="0">
                    <a:pos x="257" y="332"/>
                  </a:cxn>
                  <a:cxn ang="0">
                    <a:pos x="252" y="175"/>
                  </a:cxn>
                  <a:cxn ang="0">
                    <a:pos x="249" y="90"/>
                  </a:cxn>
                  <a:cxn ang="0">
                    <a:pos x="249" y="15"/>
                  </a:cxn>
                  <a:cxn ang="0">
                    <a:pos x="925" y="0"/>
                  </a:cxn>
                  <a:cxn ang="0">
                    <a:pos x="932" y="167"/>
                  </a:cxn>
                  <a:cxn ang="0">
                    <a:pos x="939" y="308"/>
                  </a:cxn>
                  <a:cxn ang="0">
                    <a:pos x="932" y="352"/>
                  </a:cxn>
                  <a:cxn ang="0">
                    <a:pos x="924" y="358"/>
                  </a:cxn>
                  <a:cxn ang="0">
                    <a:pos x="917" y="366"/>
                  </a:cxn>
                  <a:cxn ang="0">
                    <a:pos x="911" y="376"/>
                  </a:cxn>
                  <a:cxn ang="0">
                    <a:pos x="917" y="381"/>
                  </a:cxn>
                  <a:cxn ang="0">
                    <a:pos x="914" y="390"/>
                  </a:cxn>
                  <a:cxn ang="0">
                    <a:pos x="909" y="399"/>
                  </a:cxn>
                  <a:cxn ang="0">
                    <a:pos x="902" y="405"/>
                  </a:cxn>
                  <a:cxn ang="0">
                    <a:pos x="904" y="413"/>
                  </a:cxn>
                  <a:cxn ang="0">
                    <a:pos x="907" y="425"/>
                  </a:cxn>
                  <a:cxn ang="0">
                    <a:pos x="898" y="425"/>
                  </a:cxn>
                  <a:cxn ang="0">
                    <a:pos x="887" y="430"/>
                  </a:cxn>
                  <a:cxn ang="0">
                    <a:pos x="887" y="441"/>
                  </a:cxn>
                  <a:cxn ang="0">
                    <a:pos x="871" y="441"/>
                  </a:cxn>
                  <a:cxn ang="0">
                    <a:pos x="854" y="436"/>
                  </a:cxn>
                </a:cxnLst>
                <a:rect l="0" t="0" r="r" b="b"/>
                <a:pathLst>
                  <a:path w="940" h="496">
                    <a:moveTo>
                      <a:pt x="854" y="436"/>
                    </a:moveTo>
                    <a:lnTo>
                      <a:pt x="845" y="441"/>
                    </a:lnTo>
                    <a:lnTo>
                      <a:pt x="837" y="448"/>
                    </a:lnTo>
                    <a:lnTo>
                      <a:pt x="815" y="454"/>
                    </a:lnTo>
                    <a:lnTo>
                      <a:pt x="809" y="461"/>
                    </a:lnTo>
                    <a:lnTo>
                      <a:pt x="797" y="465"/>
                    </a:lnTo>
                    <a:lnTo>
                      <a:pt x="789" y="461"/>
                    </a:lnTo>
                    <a:lnTo>
                      <a:pt x="782" y="470"/>
                    </a:lnTo>
                    <a:lnTo>
                      <a:pt x="778" y="473"/>
                    </a:lnTo>
                    <a:lnTo>
                      <a:pt x="482" y="483"/>
                    </a:lnTo>
                    <a:lnTo>
                      <a:pt x="315" y="485"/>
                    </a:lnTo>
                    <a:lnTo>
                      <a:pt x="3" y="495"/>
                    </a:lnTo>
                    <a:lnTo>
                      <a:pt x="0" y="334"/>
                    </a:lnTo>
                    <a:lnTo>
                      <a:pt x="80" y="334"/>
                    </a:lnTo>
                    <a:lnTo>
                      <a:pt x="257" y="332"/>
                    </a:lnTo>
                    <a:lnTo>
                      <a:pt x="252" y="175"/>
                    </a:lnTo>
                    <a:lnTo>
                      <a:pt x="249" y="90"/>
                    </a:lnTo>
                    <a:lnTo>
                      <a:pt x="249" y="15"/>
                    </a:lnTo>
                    <a:lnTo>
                      <a:pt x="925" y="0"/>
                    </a:lnTo>
                    <a:lnTo>
                      <a:pt x="932" y="167"/>
                    </a:lnTo>
                    <a:lnTo>
                      <a:pt x="939" y="308"/>
                    </a:lnTo>
                    <a:lnTo>
                      <a:pt x="932" y="352"/>
                    </a:lnTo>
                    <a:lnTo>
                      <a:pt x="924" y="358"/>
                    </a:lnTo>
                    <a:lnTo>
                      <a:pt x="917" y="366"/>
                    </a:lnTo>
                    <a:lnTo>
                      <a:pt x="911" y="376"/>
                    </a:lnTo>
                    <a:lnTo>
                      <a:pt x="917" y="381"/>
                    </a:lnTo>
                    <a:lnTo>
                      <a:pt x="914" y="390"/>
                    </a:lnTo>
                    <a:lnTo>
                      <a:pt x="909" y="399"/>
                    </a:lnTo>
                    <a:lnTo>
                      <a:pt x="902" y="405"/>
                    </a:lnTo>
                    <a:lnTo>
                      <a:pt x="904" y="413"/>
                    </a:lnTo>
                    <a:lnTo>
                      <a:pt x="907" y="425"/>
                    </a:lnTo>
                    <a:lnTo>
                      <a:pt x="898" y="425"/>
                    </a:lnTo>
                    <a:lnTo>
                      <a:pt x="887" y="430"/>
                    </a:lnTo>
                    <a:lnTo>
                      <a:pt x="887" y="441"/>
                    </a:lnTo>
                    <a:lnTo>
                      <a:pt x="871" y="441"/>
                    </a:lnTo>
                    <a:lnTo>
                      <a:pt x="854" y="43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5" name="Freeform 6"/>
              <p:cNvSpPr>
                <a:spLocks/>
              </p:cNvSpPr>
              <p:nvPr/>
            </p:nvSpPr>
            <p:spPr bwMode="auto">
              <a:xfrm>
                <a:off x="5927212" y="4217271"/>
                <a:ext cx="330885" cy="384541"/>
              </a:xfrm>
              <a:custGeom>
                <a:avLst/>
                <a:gdLst/>
                <a:ahLst/>
                <a:cxnLst>
                  <a:cxn ang="0">
                    <a:pos x="150" y="0"/>
                  </a:cxn>
                  <a:cxn ang="0">
                    <a:pos x="165" y="12"/>
                  </a:cxn>
                  <a:cxn ang="0">
                    <a:pos x="165" y="33"/>
                  </a:cxn>
                  <a:cxn ang="0">
                    <a:pos x="184" y="37"/>
                  </a:cxn>
                  <a:cxn ang="0">
                    <a:pos x="212" y="28"/>
                  </a:cxn>
                  <a:cxn ang="0">
                    <a:pos x="231" y="33"/>
                  </a:cxn>
                  <a:cxn ang="0">
                    <a:pos x="264" y="28"/>
                  </a:cxn>
                  <a:cxn ang="0">
                    <a:pos x="279" y="28"/>
                  </a:cxn>
                  <a:cxn ang="0">
                    <a:pos x="281" y="50"/>
                  </a:cxn>
                  <a:cxn ang="0">
                    <a:pos x="279" y="70"/>
                  </a:cxn>
                  <a:cxn ang="0">
                    <a:pos x="269" y="86"/>
                  </a:cxn>
                  <a:cxn ang="0">
                    <a:pos x="279" y="101"/>
                  </a:cxn>
                  <a:cxn ang="0">
                    <a:pos x="296" y="106"/>
                  </a:cxn>
                  <a:cxn ang="0">
                    <a:pos x="300" y="126"/>
                  </a:cxn>
                  <a:cxn ang="0">
                    <a:pos x="316" y="139"/>
                  </a:cxn>
                  <a:cxn ang="0">
                    <a:pos x="320" y="156"/>
                  </a:cxn>
                  <a:cxn ang="0">
                    <a:pos x="336" y="170"/>
                  </a:cxn>
                  <a:cxn ang="0">
                    <a:pos x="346" y="192"/>
                  </a:cxn>
                  <a:cxn ang="0">
                    <a:pos x="346" y="213"/>
                  </a:cxn>
                  <a:cxn ang="0">
                    <a:pos x="355" y="238"/>
                  </a:cxn>
                  <a:cxn ang="0">
                    <a:pos x="364" y="250"/>
                  </a:cxn>
                  <a:cxn ang="0">
                    <a:pos x="369" y="266"/>
                  </a:cxn>
                  <a:cxn ang="0">
                    <a:pos x="366" y="283"/>
                  </a:cxn>
                  <a:cxn ang="0">
                    <a:pos x="356" y="308"/>
                  </a:cxn>
                  <a:cxn ang="0">
                    <a:pos x="341" y="321"/>
                  </a:cxn>
                  <a:cxn ang="0">
                    <a:pos x="341" y="339"/>
                  </a:cxn>
                  <a:cxn ang="0">
                    <a:pos x="361" y="352"/>
                  </a:cxn>
                  <a:cxn ang="0">
                    <a:pos x="369" y="371"/>
                  </a:cxn>
                  <a:cxn ang="0">
                    <a:pos x="378" y="391"/>
                  </a:cxn>
                  <a:cxn ang="0">
                    <a:pos x="256" y="418"/>
                  </a:cxn>
                  <a:cxn ang="0">
                    <a:pos x="0" y="312"/>
                  </a:cxn>
                  <a:cxn ang="0">
                    <a:pos x="30" y="153"/>
                  </a:cxn>
                  <a:cxn ang="0">
                    <a:pos x="41" y="78"/>
                  </a:cxn>
                  <a:cxn ang="0">
                    <a:pos x="67" y="63"/>
                  </a:cxn>
                  <a:cxn ang="0">
                    <a:pos x="152" y="46"/>
                  </a:cxn>
                </a:cxnLst>
                <a:rect l="0" t="0" r="r" b="b"/>
                <a:pathLst>
                  <a:path w="384" h="427">
                    <a:moveTo>
                      <a:pt x="152" y="46"/>
                    </a:moveTo>
                    <a:lnTo>
                      <a:pt x="150" y="0"/>
                    </a:lnTo>
                    <a:lnTo>
                      <a:pt x="159" y="1"/>
                    </a:lnTo>
                    <a:lnTo>
                      <a:pt x="165" y="12"/>
                    </a:lnTo>
                    <a:lnTo>
                      <a:pt x="164" y="25"/>
                    </a:lnTo>
                    <a:lnTo>
                      <a:pt x="165" y="33"/>
                    </a:lnTo>
                    <a:lnTo>
                      <a:pt x="174" y="37"/>
                    </a:lnTo>
                    <a:lnTo>
                      <a:pt x="184" y="37"/>
                    </a:lnTo>
                    <a:lnTo>
                      <a:pt x="202" y="28"/>
                    </a:lnTo>
                    <a:lnTo>
                      <a:pt x="212" y="28"/>
                    </a:lnTo>
                    <a:lnTo>
                      <a:pt x="219" y="32"/>
                    </a:lnTo>
                    <a:lnTo>
                      <a:pt x="231" y="33"/>
                    </a:lnTo>
                    <a:lnTo>
                      <a:pt x="239" y="33"/>
                    </a:lnTo>
                    <a:lnTo>
                      <a:pt x="264" y="28"/>
                    </a:lnTo>
                    <a:lnTo>
                      <a:pt x="269" y="25"/>
                    </a:lnTo>
                    <a:lnTo>
                      <a:pt x="279" y="28"/>
                    </a:lnTo>
                    <a:lnTo>
                      <a:pt x="284" y="37"/>
                    </a:lnTo>
                    <a:lnTo>
                      <a:pt x="281" y="50"/>
                    </a:lnTo>
                    <a:lnTo>
                      <a:pt x="279" y="57"/>
                    </a:lnTo>
                    <a:lnTo>
                      <a:pt x="279" y="70"/>
                    </a:lnTo>
                    <a:lnTo>
                      <a:pt x="271" y="78"/>
                    </a:lnTo>
                    <a:lnTo>
                      <a:pt x="269" y="86"/>
                    </a:lnTo>
                    <a:lnTo>
                      <a:pt x="269" y="98"/>
                    </a:lnTo>
                    <a:lnTo>
                      <a:pt x="279" y="101"/>
                    </a:lnTo>
                    <a:lnTo>
                      <a:pt x="287" y="105"/>
                    </a:lnTo>
                    <a:lnTo>
                      <a:pt x="296" y="106"/>
                    </a:lnTo>
                    <a:lnTo>
                      <a:pt x="298" y="119"/>
                    </a:lnTo>
                    <a:lnTo>
                      <a:pt x="300" y="126"/>
                    </a:lnTo>
                    <a:lnTo>
                      <a:pt x="309" y="132"/>
                    </a:lnTo>
                    <a:lnTo>
                      <a:pt x="316" y="139"/>
                    </a:lnTo>
                    <a:lnTo>
                      <a:pt x="324" y="143"/>
                    </a:lnTo>
                    <a:lnTo>
                      <a:pt x="320" y="156"/>
                    </a:lnTo>
                    <a:lnTo>
                      <a:pt x="326" y="165"/>
                    </a:lnTo>
                    <a:lnTo>
                      <a:pt x="336" y="170"/>
                    </a:lnTo>
                    <a:lnTo>
                      <a:pt x="341" y="179"/>
                    </a:lnTo>
                    <a:lnTo>
                      <a:pt x="346" y="192"/>
                    </a:lnTo>
                    <a:lnTo>
                      <a:pt x="349" y="203"/>
                    </a:lnTo>
                    <a:lnTo>
                      <a:pt x="346" y="213"/>
                    </a:lnTo>
                    <a:lnTo>
                      <a:pt x="341" y="223"/>
                    </a:lnTo>
                    <a:lnTo>
                      <a:pt x="355" y="238"/>
                    </a:lnTo>
                    <a:lnTo>
                      <a:pt x="360" y="243"/>
                    </a:lnTo>
                    <a:lnTo>
                      <a:pt x="364" y="250"/>
                    </a:lnTo>
                    <a:lnTo>
                      <a:pt x="371" y="256"/>
                    </a:lnTo>
                    <a:lnTo>
                      <a:pt x="369" y="266"/>
                    </a:lnTo>
                    <a:lnTo>
                      <a:pt x="364" y="276"/>
                    </a:lnTo>
                    <a:lnTo>
                      <a:pt x="366" y="283"/>
                    </a:lnTo>
                    <a:lnTo>
                      <a:pt x="360" y="292"/>
                    </a:lnTo>
                    <a:lnTo>
                      <a:pt x="356" y="308"/>
                    </a:lnTo>
                    <a:lnTo>
                      <a:pt x="355" y="316"/>
                    </a:lnTo>
                    <a:lnTo>
                      <a:pt x="341" y="321"/>
                    </a:lnTo>
                    <a:lnTo>
                      <a:pt x="336" y="331"/>
                    </a:lnTo>
                    <a:lnTo>
                      <a:pt x="341" y="339"/>
                    </a:lnTo>
                    <a:lnTo>
                      <a:pt x="355" y="343"/>
                    </a:lnTo>
                    <a:lnTo>
                      <a:pt x="361" y="352"/>
                    </a:lnTo>
                    <a:lnTo>
                      <a:pt x="364" y="361"/>
                    </a:lnTo>
                    <a:lnTo>
                      <a:pt x="369" y="371"/>
                    </a:lnTo>
                    <a:lnTo>
                      <a:pt x="375" y="379"/>
                    </a:lnTo>
                    <a:lnTo>
                      <a:pt x="378" y="391"/>
                    </a:lnTo>
                    <a:lnTo>
                      <a:pt x="383" y="407"/>
                    </a:lnTo>
                    <a:lnTo>
                      <a:pt x="256" y="418"/>
                    </a:lnTo>
                    <a:lnTo>
                      <a:pt x="3" y="426"/>
                    </a:lnTo>
                    <a:lnTo>
                      <a:pt x="0" y="312"/>
                    </a:lnTo>
                    <a:lnTo>
                      <a:pt x="39" y="311"/>
                    </a:lnTo>
                    <a:lnTo>
                      <a:pt x="30" y="153"/>
                    </a:lnTo>
                    <a:lnTo>
                      <a:pt x="28" y="78"/>
                    </a:lnTo>
                    <a:lnTo>
                      <a:pt x="41" y="78"/>
                    </a:lnTo>
                    <a:lnTo>
                      <a:pt x="41" y="63"/>
                    </a:lnTo>
                    <a:lnTo>
                      <a:pt x="67" y="63"/>
                    </a:lnTo>
                    <a:lnTo>
                      <a:pt x="68" y="50"/>
                    </a:lnTo>
                    <a:lnTo>
                      <a:pt x="152" y="46"/>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6" name="Freeform 7"/>
              <p:cNvSpPr>
                <a:spLocks/>
              </p:cNvSpPr>
              <p:nvPr/>
            </p:nvSpPr>
            <p:spPr bwMode="auto">
              <a:xfrm>
                <a:off x="4527845" y="4040761"/>
                <a:ext cx="553198" cy="727656"/>
              </a:xfrm>
              <a:custGeom>
                <a:avLst/>
                <a:gdLst/>
                <a:ahLst/>
                <a:cxnLst>
                  <a:cxn ang="0">
                    <a:pos x="57" y="797"/>
                  </a:cxn>
                  <a:cxn ang="0">
                    <a:pos x="13" y="624"/>
                  </a:cxn>
                  <a:cxn ang="0">
                    <a:pos x="8" y="475"/>
                  </a:cxn>
                  <a:cxn ang="0">
                    <a:pos x="0" y="93"/>
                  </a:cxn>
                  <a:cxn ang="0">
                    <a:pos x="33" y="97"/>
                  </a:cxn>
                  <a:cxn ang="0">
                    <a:pos x="55" y="90"/>
                  </a:cxn>
                  <a:cxn ang="0">
                    <a:pos x="83" y="88"/>
                  </a:cxn>
                  <a:cxn ang="0">
                    <a:pos x="126" y="75"/>
                  </a:cxn>
                  <a:cxn ang="0">
                    <a:pos x="164" y="77"/>
                  </a:cxn>
                  <a:cxn ang="0">
                    <a:pos x="184" y="68"/>
                  </a:cxn>
                  <a:cxn ang="0">
                    <a:pos x="226" y="17"/>
                  </a:cxn>
                  <a:cxn ang="0">
                    <a:pos x="240" y="0"/>
                  </a:cxn>
                  <a:cxn ang="0">
                    <a:pos x="259" y="12"/>
                  </a:cxn>
                  <a:cxn ang="0">
                    <a:pos x="277" y="32"/>
                  </a:cxn>
                  <a:cxn ang="0">
                    <a:pos x="282" y="45"/>
                  </a:cxn>
                  <a:cxn ang="0">
                    <a:pos x="293" y="61"/>
                  </a:cxn>
                  <a:cxn ang="0">
                    <a:pos x="309" y="70"/>
                  </a:cxn>
                  <a:cxn ang="0">
                    <a:pos x="315" y="99"/>
                  </a:cxn>
                  <a:cxn ang="0">
                    <a:pos x="342" y="133"/>
                  </a:cxn>
                  <a:cxn ang="0">
                    <a:pos x="366" y="146"/>
                  </a:cxn>
                  <a:cxn ang="0">
                    <a:pos x="406" y="183"/>
                  </a:cxn>
                  <a:cxn ang="0">
                    <a:pos x="412" y="208"/>
                  </a:cxn>
                  <a:cxn ang="0">
                    <a:pos x="412" y="228"/>
                  </a:cxn>
                  <a:cxn ang="0">
                    <a:pos x="412" y="255"/>
                  </a:cxn>
                  <a:cxn ang="0">
                    <a:pos x="411" y="286"/>
                  </a:cxn>
                  <a:cxn ang="0">
                    <a:pos x="412" y="310"/>
                  </a:cxn>
                  <a:cxn ang="0">
                    <a:pos x="412" y="337"/>
                  </a:cxn>
                  <a:cxn ang="0">
                    <a:pos x="422" y="362"/>
                  </a:cxn>
                  <a:cxn ang="0">
                    <a:pos x="412" y="392"/>
                  </a:cxn>
                  <a:cxn ang="0">
                    <a:pos x="419" y="412"/>
                  </a:cxn>
                  <a:cxn ang="0">
                    <a:pos x="453" y="437"/>
                  </a:cxn>
                  <a:cxn ang="0">
                    <a:pos x="479" y="446"/>
                  </a:cxn>
                  <a:cxn ang="0">
                    <a:pos x="509" y="448"/>
                  </a:cxn>
                  <a:cxn ang="0">
                    <a:pos x="582" y="490"/>
                  </a:cxn>
                  <a:cxn ang="0">
                    <a:pos x="614" y="528"/>
                  </a:cxn>
                  <a:cxn ang="0">
                    <a:pos x="622" y="548"/>
                  </a:cxn>
                  <a:cxn ang="0">
                    <a:pos x="634" y="592"/>
                  </a:cxn>
                  <a:cxn ang="0">
                    <a:pos x="641" y="620"/>
                  </a:cxn>
                  <a:cxn ang="0">
                    <a:pos x="627" y="630"/>
                  </a:cxn>
                  <a:cxn ang="0">
                    <a:pos x="594" y="670"/>
                  </a:cxn>
                  <a:cxn ang="0">
                    <a:pos x="514" y="713"/>
                  </a:cxn>
                  <a:cxn ang="0">
                    <a:pos x="486" y="719"/>
                  </a:cxn>
                  <a:cxn ang="0">
                    <a:pos x="427" y="708"/>
                  </a:cxn>
                  <a:cxn ang="0">
                    <a:pos x="355" y="724"/>
                  </a:cxn>
                  <a:cxn ang="0">
                    <a:pos x="295" y="730"/>
                  </a:cxn>
                  <a:cxn ang="0">
                    <a:pos x="247" y="739"/>
                  </a:cxn>
                  <a:cxn ang="0">
                    <a:pos x="193" y="730"/>
                  </a:cxn>
                  <a:cxn ang="0">
                    <a:pos x="148" y="788"/>
                  </a:cxn>
                </a:cxnLst>
                <a:rect l="0" t="0" r="r" b="b"/>
                <a:pathLst>
                  <a:path w="642" h="808">
                    <a:moveTo>
                      <a:pt x="79" y="797"/>
                    </a:moveTo>
                    <a:lnTo>
                      <a:pt x="57" y="797"/>
                    </a:lnTo>
                    <a:lnTo>
                      <a:pt x="13" y="807"/>
                    </a:lnTo>
                    <a:lnTo>
                      <a:pt x="13" y="624"/>
                    </a:lnTo>
                    <a:lnTo>
                      <a:pt x="10" y="546"/>
                    </a:lnTo>
                    <a:lnTo>
                      <a:pt x="8" y="475"/>
                    </a:lnTo>
                    <a:lnTo>
                      <a:pt x="1" y="195"/>
                    </a:lnTo>
                    <a:lnTo>
                      <a:pt x="0" y="93"/>
                    </a:lnTo>
                    <a:lnTo>
                      <a:pt x="13" y="97"/>
                    </a:lnTo>
                    <a:lnTo>
                      <a:pt x="33" y="97"/>
                    </a:lnTo>
                    <a:lnTo>
                      <a:pt x="45" y="93"/>
                    </a:lnTo>
                    <a:lnTo>
                      <a:pt x="55" y="90"/>
                    </a:lnTo>
                    <a:lnTo>
                      <a:pt x="70" y="88"/>
                    </a:lnTo>
                    <a:lnTo>
                      <a:pt x="83" y="88"/>
                    </a:lnTo>
                    <a:lnTo>
                      <a:pt x="102" y="75"/>
                    </a:lnTo>
                    <a:lnTo>
                      <a:pt x="126" y="75"/>
                    </a:lnTo>
                    <a:lnTo>
                      <a:pt x="142" y="81"/>
                    </a:lnTo>
                    <a:lnTo>
                      <a:pt x="164" y="77"/>
                    </a:lnTo>
                    <a:lnTo>
                      <a:pt x="173" y="72"/>
                    </a:lnTo>
                    <a:lnTo>
                      <a:pt x="184" y="68"/>
                    </a:lnTo>
                    <a:lnTo>
                      <a:pt x="192" y="59"/>
                    </a:lnTo>
                    <a:lnTo>
                      <a:pt x="226" y="17"/>
                    </a:lnTo>
                    <a:lnTo>
                      <a:pt x="232" y="6"/>
                    </a:lnTo>
                    <a:lnTo>
                      <a:pt x="240" y="0"/>
                    </a:lnTo>
                    <a:lnTo>
                      <a:pt x="247" y="6"/>
                    </a:lnTo>
                    <a:lnTo>
                      <a:pt x="259" y="12"/>
                    </a:lnTo>
                    <a:lnTo>
                      <a:pt x="267" y="23"/>
                    </a:lnTo>
                    <a:lnTo>
                      <a:pt x="277" y="32"/>
                    </a:lnTo>
                    <a:lnTo>
                      <a:pt x="282" y="39"/>
                    </a:lnTo>
                    <a:lnTo>
                      <a:pt x="282" y="45"/>
                    </a:lnTo>
                    <a:lnTo>
                      <a:pt x="282" y="52"/>
                    </a:lnTo>
                    <a:lnTo>
                      <a:pt x="293" y="61"/>
                    </a:lnTo>
                    <a:lnTo>
                      <a:pt x="302" y="65"/>
                    </a:lnTo>
                    <a:lnTo>
                      <a:pt x="309" y="70"/>
                    </a:lnTo>
                    <a:lnTo>
                      <a:pt x="315" y="81"/>
                    </a:lnTo>
                    <a:lnTo>
                      <a:pt x="315" y="99"/>
                    </a:lnTo>
                    <a:lnTo>
                      <a:pt x="319" y="108"/>
                    </a:lnTo>
                    <a:lnTo>
                      <a:pt x="342" y="133"/>
                    </a:lnTo>
                    <a:lnTo>
                      <a:pt x="355" y="139"/>
                    </a:lnTo>
                    <a:lnTo>
                      <a:pt x="366" y="146"/>
                    </a:lnTo>
                    <a:lnTo>
                      <a:pt x="380" y="163"/>
                    </a:lnTo>
                    <a:lnTo>
                      <a:pt x="406" y="183"/>
                    </a:lnTo>
                    <a:lnTo>
                      <a:pt x="411" y="195"/>
                    </a:lnTo>
                    <a:lnTo>
                      <a:pt x="412" y="208"/>
                    </a:lnTo>
                    <a:lnTo>
                      <a:pt x="412" y="217"/>
                    </a:lnTo>
                    <a:lnTo>
                      <a:pt x="412" y="228"/>
                    </a:lnTo>
                    <a:lnTo>
                      <a:pt x="412" y="245"/>
                    </a:lnTo>
                    <a:lnTo>
                      <a:pt x="412" y="255"/>
                    </a:lnTo>
                    <a:lnTo>
                      <a:pt x="412" y="266"/>
                    </a:lnTo>
                    <a:lnTo>
                      <a:pt x="411" y="286"/>
                    </a:lnTo>
                    <a:lnTo>
                      <a:pt x="412" y="299"/>
                    </a:lnTo>
                    <a:lnTo>
                      <a:pt x="412" y="310"/>
                    </a:lnTo>
                    <a:lnTo>
                      <a:pt x="411" y="323"/>
                    </a:lnTo>
                    <a:lnTo>
                      <a:pt x="412" y="337"/>
                    </a:lnTo>
                    <a:lnTo>
                      <a:pt x="419" y="346"/>
                    </a:lnTo>
                    <a:lnTo>
                      <a:pt x="422" y="362"/>
                    </a:lnTo>
                    <a:lnTo>
                      <a:pt x="422" y="375"/>
                    </a:lnTo>
                    <a:lnTo>
                      <a:pt x="412" y="392"/>
                    </a:lnTo>
                    <a:lnTo>
                      <a:pt x="412" y="405"/>
                    </a:lnTo>
                    <a:lnTo>
                      <a:pt x="419" y="412"/>
                    </a:lnTo>
                    <a:lnTo>
                      <a:pt x="427" y="415"/>
                    </a:lnTo>
                    <a:lnTo>
                      <a:pt x="453" y="437"/>
                    </a:lnTo>
                    <a:lnTo>
                      <a:pt x="466" y="445"/>
                    </a:lnTo>
                    <a:lnTo>
                      <a:pt x="479" y="446"/>
                    </a:lnTo>
                    <a:lnTo>
                      <a:pt x="499" y="448"/>
                    </a:lnTo>
                    <a:lnTo>
                      <a:pt x="509" y="448"/>
                    </a:lnTo>
                    <a:lnTo>
                      <a:pt x="567" y="479"/>
                    </a:lnTo>
                    <a:lnTo>
                      <a:pt x="582" y="490"/>
                    </a:lnTo>
                    <a:lnTo>
                      <a:pt x="607" y="519"/>
                    </a:lnTo>
                    <a:lnTo>
                      <a:pt x="614" y="528"/>
                    </a:lnTo>
                    <a:lnTo>
                      <a:pt x="618" y="535"/>
                    </a:lnTo>
                    <a:lnTo>
                      <a:pt x="622" y="548"/>
                    </a:lnTo>
                    <a:lnTo>
                      <a:pt x="634" y="579"/>
                    </a:lnTo>
                    <a:lnTo>
                      <a:pt x="634" y="592"/>
                    </a:lnTo>
                    <a:lnTo>
                      <a:pt x="633" y="602"/>
                    </a:lnTo>
                    <a:lnTo>
                      <a:pt x="641" y="620"/>
                    </a:lnTo>
                    <a:lnTo>
                      <a:pt x="634" y="626"/>
                    </a:lnTo>
                    <a:lnTo>
                      <a:pt x="627" y="630"/>
                    </a:lnTo>
                    <a:lnTo>
                      <a:pt x="607" y="650"/>
                    </a:lnTo>
                    <a:lnTo>
                      <a:pt x="594" y="670"/>
                    </a:lnTo>
                    <a:lnTo>
                      <a:pt x="582" y="679"/>
                    </a:lnTo>
                    <a:lnTo>
                      <a:pt x="514" y="713"/>
                    </a:lnTo>
                    <a:lnTo>
                      <a:pt x="504" y="713"/>
                    </a:lnTo>
                    <a:lnTo>
                      <a:pt x="486" y="719"/>
                    </a:lnTo>
                    <a:lnTo>
                      <a:pt x="469" y="719"/>
                    </a:lnTo>
                    <a:lnTo>
                      <a:pt x="427" y="708"/>
                    </a:lnTo>
                    <a:lnTo>
                      <a:pt x="382" y="713"/>
                    </a:lnTo>
                    <a:lnTo>
                      <a:pt x="355" y="724"/>
                    </a:lnTo>
                    <a:lnTo>
                      <a:pt x="309" y="728"/>
                    </a:lnTo>
                    <a:lnTo>
                      <a:pt x="295" y="730"/>
                    </a:lnTo>
                    <a:lnTo>
                      <a:pt x="272" y="739"/>
                    </a:lnTo>
                    <a:lnTo>
                      <a:pt x="247" y="739"/>
                    </a:lnTo>
                    <a:lnTo>
                      <a:pt x="215" y="724"/>
                    </a:lnTo>
                    <a:lnTo>
                      <a:pt x="193" y="730"/>
                    </a:lnTo>
                    <a:lnTo>
                      <a:pt x="177" y="742"/>
                    </a:lnTo>
                    <a:lnTo>
                      <a:pt x="148" y="788"/>
                    </a:lnTo>
                    <a:lnTo>
                      <a:pt x="79" y="797"/>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7" name="Freeform 8"/>
              <p:cNvSpPr>
                <a:spLocks/>
              </p:cNvSpPr>
              <p:nvPr/>
            </p:nvSpPr>
            <p:spPr bwMode="auto">
              <a:xfrm>
                <a:off x="3783355" y="2572842"/>
                <a:ext cx="742767" cy="1045554"/>
              </a:xfrm>
              <a:custGeom>
                <a:avLst/>
                <a:gdLst/>
                <a:ahLst/>
                <a:cxnLst>
                  <a:cxn ang="0">
                    <a:pos x="450" y="1112"/>
                  </a:cxn>
                  <a:cxn ang="0">
                    <a:pos x="399" y="1113"/>
                  </a:cxn>
                  <a:cxn ang="0">
                    <a:pos x="349" y="1086"/>
                  </a:cxn>
                  <a:cxn ang="0">
                    <a:pos x="299" y="1057"/>
                  </a:cxn>
                  <a:cxn ang="0">
                    <a:pos x="254" y="1026"/>
                  </a:cxn>
                  <a:cxn ang="0">
                    <a:pos x="207" y="1018"/>
                  </a:cxn>
                  <a:cxn ang="0">
                    <a:pos x="150" y="979"/>
                  </a:cxn>
                  <a:cxn ang="0">
                    <a:pos x="101" y="921"/>
                  </a:cxn>
                  <a:cxn ang="0">
                    <a:pos x="57" y="873"/>
                  </a:cxn>
                  <a:cxn ang="0">
                    <a:pos x="35" y="828"/>
                  </a:cxn>
                  <a:cxn ang="0">
                    <a:pos x="45" y="774"/>
                  </a:cxn>
                  <a:cxn ang="0">
                    <a:pos x="61" y="743"/>
                  </a:cxn>
                  <a:cxn ang="0">
                    <a:pos x="39" y="692"/>
                  </a:cxn>
                  <a:cxn ang="0">
                    <a:pos x="63" y="643"/>
                  </a:cxn>
                  <a:cxn ang="0">
                    <a:pos x="15" y="626"/>
                  </a:cxn>
                  <a:cxn ang="0">
                    <a:pos x="5" y="576"/>
                  </a:cxn>
                  <a:cxn ang="0">
                    <a:pos x="17" y="522"/>
                  </a:cxn>
                  <a:cxn ang="0">
                    <a:pos x="23" y="470"/>
                  </a:cxn>
                  <a:cxn ang="0">
                    <a:pos x="63" y="437"/>
                  </a:cxn>
                  <a:cxn ang="0">
                    <a:pos x="121" y="415"/>
                  </a:cxn>
                  <a:cxn ang="0">
                    <a:pos x="139" y="374"/>
                  </a:cxn>
                  <a:cxn ang="0">
                    <a:pos x="174" y="335"/>
                  </a:cxn>
                  <a:cxn ang="0">
                    <a:pos x="143" y="288"/>
                  </a:cxn>
                  <a:cxn ang="0">
                    <a:pos x="115" y="234"/>
                  </a:cxn>
                  <a:cxn ang="0">
                    <a:pos x="73" y="195"/>
                  </a:cxn>
                  <a:cxn ang="0">
                    <a:pos x="79" y="150"/>
                  </a:cxn>
                  <a:cxn ang="0">
                    <a:pos x="92" y="95"/>
                  </a:cxn>
                  <a:cxn ang="0">
                    <a:pos x="119" y="50"/>
                  </a:cxn>
                  <a:cxn ang="0">
                    <a:pos x="167" y="19"/>
                  </a:cxn>
                  <a:cxn ang="0">
                    <a:pos x="214" y="0"/>
                  </a:cxn>
                  <a:cxn ang="0">
                    <a:pos x="252" y="37"/>
                  </a:cxn>
                  <a:cxn ang="0">
                    <a:pos x="312" y="13"/>
                  </a:cxn>
                  <a:cxn ang="0">
                    <a:pos x="343" y="37"/>
                  </a:cxn>
                  <a:cxn ang="0">
                    <a:pos x="342" y="86"/>
                  </a:cxn>
                  <a:cxn ang="0">
                    <a:pos x="357" y="135"/>
                  </a:cxn>
                  <a:cxn ang="0">
                    <a:pos x="397" y="179"/>
                  </a:cxn>
                  <a:cxn ang="0">
                    <a:pos x="432" y="210"/>
                  </a:cxn>
                  <a:cxn ang="0">
                    <a:pos x="484" y="262"/>
                  </a:cxn>
                  <a:cxn ang="0">
                    <a:pos x="524" y="295"/>
                  </a:cxn>
                  <a:cxn ang="0">
                    <a:pos x="534" y="342"/>
                  </a:cxn>
                  <a:cxn ang="0">
                    <a:pos x="579" y="379"/>
                  </a:cxn>
                  <a:cxn ang="0">
                    <a:pos x="632" y="422"/>
                  </a:cxn>
                  <a:cxn ang="0">
                    <a:pos x="679" y="442"/>
                  </a:cxn>
                  <a:cxn ang="0">
                    <a:pos x="714" y="481"/>
                  </a:cxn>
                  <a:cxn ang="0">
                    <a:pos x="854" y="526"/>
                  </a:cxn>
                  <a:cxn ang="0">
                    <a:pos x="833" y="574"/>
                  </a:cxn>
                  <a:cxn ang="0">
                    <a:pos x="796" y="637"/>
                  </a:cxn>
                  <a:cxn ang="0">
                    <a:pos x="762" y="689"/>
                  </a:cxn>
                  <a:cxn ang="0">
                    <a:pos x="632" y="724"/>
                  </a:cxn>
                  <a:cxn ang="0">
                    <a:pos x="634" y="794"/>
                  </a:cxn>
                  <a:cxn ang="0">
                    <a:pos x="619" y="853"/>
                  </a:cxn>
                  <a:cxn ang="0">
                    <a:pos x="574" y="926"/>
                  </a:cxn>
                  <a:cxn ang="0">
                    <a:pos x="579" y="1021"/>
                  </a:cxn>
                  <a:cxn ang="0">
                    <a:pos x="644" y="1053"/>
                  </a:cxn>
                  <a:cxn ang="0">
                    <a:pos x="722" y="1086"/>
                  </a:cxn>
                  <a:cxn ang="0">
                    <a:pos x="714" y="1157"/>
                  </a:cxn>
                </a:cxnLst>
                <a:rect l="0" t="0" r="r" b="b"/>
                <a:pathLst>
                  <a:path w="862" h="1161">
                    <a:moveTo>
                      <a:pt x="490" y="1145"/>
                    </a:moveTo>
                    <a:lnTo>
                      <a:pt x="482" y="1133"/>
                    </a:lnTo>
                    <a:lnTo>
                      <a:pt x="474" y="1125"/>
                    </a:lnTo>
                    <a:lnTo>
                      <a:pt x="469" y="1123"/>
                    </a:lnTo>
                    <a:lnTo>
                      <a:pt x="456" y="1118"/>
                    </a:lnTo>
                    <a:lnTo>
                      <a:pt x="450" y="1112"/>
                    </a:lnTo>
                    <a:lnTo>
                      <a:pt x="442" y="1108"/>
                    </a:lnTo>
                    <a:lnTo>
                      <a:pt x="430" y="1099"/>
                    </a:lnTo>
                    <a:lnTo>
                      <a:pt x="425" y="1105"/>
                    </a:lnTo>
                    <a:lnTo>
                      <a:pt x="417" y="1113"/>
                    </a:lnTo>
                    <a:lnTo>
                      <a:pt x="407" y="1118"/>
                    </a:lnTo>
                    <a:lnTo>
                      <a:pt x="399" y="1113"/>
                    </a:lnTo>
                    <a:lnTo>
                      <a:pt x="397" y="1103"/>
                    </a:lnTo>
                    <a:lnTo>
                      <a:pt x="394" y="1092"/>
                    </a:lnTo>
                    <a:lnTo>
                      <a:pt x="383" y="1086"/>
                    </a:lnTo>
                    <a:lnTo>
                      <a:pt x="370" y="1085"/>
                    </a:lnTo>
                    <a:lnTo>
                      <a:pt x="357" y="1086"/>
                    </a:lnTo>
                    <a:lnTo>
                      <a:pt x="349" y="1086"/>
                    </a:lnTo>
                    <a:lnTo>
                      <a:pt x="342" y="1086"/>
                    </a:lnTo>
                    <a:lnTo>
                      <a:pt x="332" y="1081"/>
                    </a:lnTo>
                    <a:lnTo>
                      <a:pt x="319" y="1072"/>
                    </a:lnTo>
                    <a:lnTo>
                      <a:pt x="312" y="1066"/>
                    </a:lnTo>
                    <a:lnTo>
                      <a:pt x="305" y="1063"/>
                    </a:lnTo>
                    <a:lnTo>
                      <a:pt x="299" y="1057"/>
                    </a:lnTo>
                    <a:lnTo>
                      <a:pt x="295" y="1046"/>
                    </a:lnTo>
                    <a:lnTo>
                      <a:pt x="290" y="1041"/>
                    </a:lnTo>
                    <a:lnTo>
                      <a:pt x="279" y="1041"/>
                    </a:lnTo>
                    <a:lnTo>
                      <a:pt x="268" y="1033"/>
                    </a:lnTo>
                    <a:lnTo>
                      <a:pt x="262" y="1033"/>
                    </a:lnTo>
                    <a:lnTo>
                      <a:pt x="254" y="1026"/>
                    </a:lnTo>
                    <a:lnTo>
                      <a:pt x="248" y="1018"/>
                    </a:lnTo>
                    <a:lnTo>
                      <a:pt x="239" y="1018"/>
                    </a:lnTo>
                    <a:lnTo>
                      <a:pt x="230" y="1013"/>
                    </a:lnTo>
                    <a:lnTo>
                      <a:pt x="223" y="1021"/>
                    </a:lnTo>
                    <a:lnTo>
                      <a:pt x="215" y="1021"/>
                    </a:lnTo>
                    <a:lnTo>
                      <a:pt x="207" y="1018"/>
                    </a:lnTo>
                    <a:lnTo>
                      <a:pt x="187" y="1008"/>
                    </a:lnTo>
                    <a:lnTo>
                      <a:pt x="175" y="1011"/>
                    </a:lnTo>
                    <a:lnTo>
                      <a:pt x="168" y="1006"/>
                    </a:lnTo>
                    <a:lnTo>
                      <a:pt x="167" y="991"/>
                    </a:lnTo>
                    <a:lnTo>
                      <a:pt x="159" y="979"/>
                    </a:lnTo>
                    <a:lnTo>
                      <a:pt x="150" y="979"/>
                    </a:lnTo>
                    <a:lnTo>
                      <a:pt x="150" y="966"/>
                    </a:lnTo>
                    <a:lnTo>
                      <a:pt x="143" y="963"/>
                    </a:lnTo>
                    <a:lnTo>
                      <a:pt x="137" y="953"/>
                    </a:lnTo>
                    <a:lnTo>
                      <a:pt x="121" y="943"/>
                    </a:lnTo>
                    <a:lnTo>
                      <a:pt x="119" y="930"/>
                    </a:lnTo>
                    <a:lnTo>
                      <a:pt x="101" y="921"/>
                    </a:lnTo>
                    <a:lnTo>
                      <a:pt x="93" y="916"/>
                    </a:lnTo>
                    <a:lnTo>
                      <a:pt x="85" y="911"/>
                    </a:lnTo>
                    <a:lnTo>
                      <a:pt x="70" y="898"/>
                    </a:lnTo>
                    <a:lnTo>
                      <a:pt x="63" y="893"/>
                    </a:lnTo>
                    <a:lnTo>
                      <a:pt x="61" y="883"/>
                    </a:lnTo>
                    <a:lnTo>
                      <a:pt x="57" y="873"/>
                    </a:lnTo>
                    <a:lnTo>
                      <a:pt x="53" y="866"/>
                    </a:lnTo>
                    <a:lnTo>
                      <a:pt x="45" y="861"/>
                    </a:lnTo>
                    <a:lnTo>
                      <a:pt x="41" y="858"/>
                    </a:lnTo>
                    <a:lnTo>
                      <a:pt x="39" y="848"/>
                    </a:lnTo>
                    <a:lnTo>
                      <a:pt x="39" y="837"/>
                    </a:lnTo>
                    <a:lnTo>
                      <a:pt x="35" y="828"/>
                    </a:lnTo>
                    <a:lnTo>
                      <a:pt x="33" y="819"/>
                    </a:lnTo>
                    <a:lnTo>
                      <a:pt x="28" y="811"/>
                    </a:lnTo>
                    <a:lnTo>
                      <a:pt x="33" y="803"/>
                    </a:lnTo>
                    <a:lnTo>
                      <a:pt x="30" y="788"/>
                    </a:lnTo>
                    <a:lnTo>
                      <a:pt x="35" y="777"/>
                    </a:lnTo>
                    <a:lnTo>
                      <a:pt x="45" y="774"/>
                    </a:lnTo>
                    <a:lnTo>
                      <a:pt x="52" y="770"/>
                    </a:lnTo>
                    <a:lnTo>
                      <a:pt x="55" y="763"/>
                    </a:lnTo>
                    <a:lnTo>
                      <a:pt x="63" y="763"/>
                    </a:lnTo>
                    <a:lnTo>
                      <a:pt x="73" y="754"/>
                    </a:lnTo>
                    <a:lnTo>
                      <a:pt x="66" y="748"/>
                    </a:lnTo>
                    <a:lnTo>
                      <a:pt x="61" y="743"/>
                    </a:lnTo>
                    <a:lnTo>
                      <a:pt x="63" y="729"/>
                    </a:lnTo>
                    <a:lnTo>
                      <a:pt x="61" y="724"/>
                    </a:lnTo>
                    <a:lnTo>
                      <a:pt x="55" y="714"/>
                    </a:lnTo>
                    <a:lnTo>
                      <a:pt x="45" y="714"/>
                    </a:lnTo>
                    <a:lnTo>
                      <a:pt x="45" y="701"/>
                    </a:lnTo>
                    <a:lnTo>
                      <a:pt x="39" y="692"/>
                    </a:lnTo>
                    <a:lnTo>
                      <a:pt x="45" y="684"/>
                    </a:lnTo>
                    <a:lnTo>
                      <a:pt x="53" y="676"/>
                    </a:lnTo>
                    <a:lnTo>
                      <a:pt x="61" y="668"/>
                    </a:lnTo>
                    <a:lnTo>
                      <a:pt x="63" y="657"/>
                    </a:lnTo>
                    <a:lnTo>
                      <a:pt x="68" y="652"/>
                    </a:lnTo>
                    <a:lnTo>
                      <a:pt x="63" y="643"/>
                    </a:lnTo>
                    <a:lnTo>
                      <a:pt x="55" y="643"/>
                    </a:lnTo>
                    <a:lnTo>
                      <a:pt x="46" y="644"/>
                    </a:lnTo>
                    <a:lnTo>
                      <a:pt x="39" y="644"/>
                    </a:lnTo>
                    <a:lnTo>
                      <a:pt x="33" y="637"/>
                    </a:lnTo>
                    <a:lnTo>
                      <a:pt x="17" y="634"/>
                    </a:lnTo>
                    <a:lnTo>
                      <a:pt x="15" y="626"/>
                    </a:lnTo>
                    <a:lnTo>
                      <a:pt x="17" y="617"/>
                    </a:lnTo>
                    <a:lnTo>
                      <a:pt x="15" y="608"/>
                    </a:lnTo>
                    <a:lnTo>
                      <a:pt x="10" y="602"/>
                    </a:lnTo>
                    <a:lnTo>
                      <a:pt x="3" y="594"/>
                    </a:lnTo>
                    <a:lnTo>
                      <a:pt x="0" y="582"/>
                    </a:lnTo>
                    <a:lnTo>
                      <a:pt x="5" y="576"/>
                    </a:lnTo>
                    <a:lnTo>
                      <a:pt x="0" y="566"/>
                    </a:lnTo>
                    <a:lnTo>
                      <a:pt x="5" y="559"/>
                    </a:lnTo>
                    <a:lnTo>
                      <a:pt x="6" y="550"/>
                    </a:lnTo>
                    <a:lnTo>
                      <a:pt x="10" y="541"/>
                    </a:lnTo>
                    <a:lnTo>
                      <a:pt x="10" y="530"/>
                    </a:lnTo>
                    <a:lnTo>
                      <a:pt x="17" y="522"/>
                    </a:lnTo>
                    <a:lnTo>
                      <a:pt x="23" y="510"/>
                    </a:lnTo>
                    <a:lnTo>
                      <a:pt x="30" y="504"/>
                    </a:lnTo>
                    <a:lnTo>
                      <a:pt x="35" y="497"/>
                    </a:lnTo>
                    <a:lnTo>
                      <a:pt x="41" y="486"/>
                    </a:lnTo>
                    <a:lnTo>
                      <a:pt x="33" y="481"/>
                    </a:lnTo>
                    <a:lnTo>
                      <a:pt x="23" y="470"/>
                    </a:lnTo>
                    <a:lnTo>
                      <a:pt x="15" y="457"/>
                    </a:lnTo>
                    <a:lnTo>
                      <a:pt x="25" y="454"/>
                    </a:lnTo>
                    <a:lnTo>
                      <a:pt x="30" y="452"/>
                    </a:lnTo>
                    <a:lnTo>
                      <a:pt x="45" y="442"/>
                    </a:lnTo>
                    <a:lnTo>
                      <a:pt x="53" y="437"/>
                    </a:lnTo>
                    <a:lnTo>
                      <a:pt x="63" y="437"/>
                    </a:lnTo>
                    <a:lnTo>
                      <a:pt x="70" y="434"/>
                    </a:lnTo>
                    <a:lnTo>
                      <a:pt x="87" y="432"/>
                    </a:lnTo>
                    <a:lnTo>
                      <a:pt x="93" y="424"/>
                    </a:lnTo>
                    <a:lnTo>
                      <a:pt x="103" y="422"/>
                    </a:lnTo>
                    <a:lnTo>
                      <a:pt x="112" y="421"/>
                    </a:lnTo>
                    <a:lnTo>
                      <a:pt x="121" y="415"/>
                    </a:lnTo>
                    <a:lnTo>
                      <a:pt x="127" y="412"/>
                    </a:lnTo>
                    <a:lnTo>
                      <a:pt x="135" y="402"/>
                    </a:lnTo>
                    <a:lnTo>
                      <a:pt x="143" y="397"/>
                    </a:lnTo>
                    <a:lnTo>
                      <a:pt x="150" y="390"/>
                    </a:lnTo>
                    <a:lnTo>
                      <a:pt x="147" y="382"/>
                    </a:lnTo>
                    <a:lnTo>
                      <a:pt x="139" y="374"/>
                    </a:lnTo>
                    <a:lnTo>
                      <a:pt x="143" y="367"/>
                    </a:lnTo>
                    <a:lnTo>
                      <a:pt x="148" y="355"/>
                    </a:lnTo>
                    <a:lnTo>
                      <a:pt x="161" y="354"/>
                    </a:lnTo>
                    <a:lnTo>
                      <a:pt x="174" y="350"/>
                    </a:lnTo>
                    <a:lnTo>
                      <a:pt x="177" y="344"/>
                    </a:lnTo>
                    <a:lnTo>
                      <a:pt x="174" y="335"/>
                    </a:lnTo>
                    <a:lnTo>
                      <a:pt x="170" y="321"/>
                    </a:lnTo>
                    <a:lnTo>
                      <a:pt x="161" y="315"/>
                    </a:lnTo>
                    <a:lnTo>
                      <a:pt x="152" y="312"/>
                    </a:lnTo>
                    <a:lnTo>
                      <a:pt x="148" y="304"/>
                    </a:lnTo>
                    <a:lnTo>
                      <a:pt x="139" y="300"/>
                    </a:lnTo>
                    <a:lnTo>
                      <a:pt x="143" y="288"/>
                    </a:lnTo>
                    <a:lnTo>
                      <a:pt x="135" y="285"/>
                    </a:lnTo>
                    <a:lnTo>
                      <a:pt x="130" y="275"/>
                    </a:lnTo>
                    <a:lnTo>
                      <a:pt x="127" y="267"/>
                    </a:lnTo>
                    <a:lnTo>
                      <a:pt x="115" y="252"/>
                    </a:lnTo>
                    <a:lnTo>
                      <a:pt x="110" y="240"/>
                    </a:lnTo>
                    <a:lnTo>
                      <a:pt x="115" y="234"/>
                    </a:lnTo>
                    <a:lnTo>
                      <a:pt x="115" y="228"/>
                    </a:lnTo>
                    <a:lnTo>
                      <a:pt x="103" y="219"/>
                    </a:lnTo>
                    <a:lnTo>
                      <a:pt x="95" y="214"/>
                    </a:lnTo>
                    <a:lnTo>
                      <a:pt x="87" y="214"/>
                    </a:lnTo>
                    <a:lnTo>
                      <a:pt x="79" y="208"/>
                    </a:lnTo>
                    <a:lnTo>
                      <a:pt x="73" y="195"/>
                    </a:lnTo>
                    <a:lnTo>
                      <a:pt x="73" y="187"/>
                    </a:lnTo>
                    <a:lnTo>
                      <a:pt x="79" y="182"/>
                    </a:lnTo>
                    <a:lnTo>
                      <a:pt x="92" y="179"/>
                    </a:lnTo>
                    <a:lnTo>
                      <a:pt x="90" y="167"/>
                    </a:lnTo>
                    <a:lnTo>
                      <a:pt x="87" y="159"/>
                    </a:lnTo>
                    <a:lnTo>
                      <a:pt x="79" y="150"/>
                    </a:lnTo>
                    <a:lnTo>
                      <a:pt x="73" y="140"/>
                    </a:lnTo>
                    <a:lnTo>
                      <a:pt x="77" y="130"/>
                    </a:lnTo>
                    <a:lnTo>
                      <a:pt x="81" y="120"/>
                    </a:lnTo>
                    <a:lnTo>
                      <a:pt x="88" y="115"/>
                    </a:lnTo>
                    <a:lnTo>
                      <a:pt x="92" y="105"/>
                    </a:lnTo>
                    <a:lnTo>
                      <a:pt x="92" y="95"/>
                    </a:lnTo>
                    <a:lnTo>
                      <a:pt x="81" y="86"/>
                    </a:lnTo>
                    <a:lnTo>
                      <a:pt x="77" y="77"/>
                    </a:lnTo>
                    <a:lnTo>
                      <a:pt x="81" y="70"/>
                    </a:lnTo>
                    <a:lnTo>
                      <a:pt x="87" y="53"/>
                    </a:lnTo>
                    <a:lnTo>
                      <a:pt x="95" y="50"/>
                    </a:lnTo>
                    <a:lnTo>
                      <a:pt x="119" y="50"/>
                    </a:lnTo>
                    <a:lnTo>
                      <a:pt x="133" y="45"/>
                    </a:lnTo>
                    <a:lnTo>
                      <a:pt x="143" y="45"/>
                    </a:lnTo>
                    <a:lnTo>
                      <a:pt x="150" y="37"/>
                    </a:lnTo>
                    <a:lnTo>
                      <a:pt x="148" y="26"/>
                    </a:lnTo>
                    <a:lnTo>
                      <a:pt x="153" y="17"/>
                    </a:lnTo>
                    <a:lnTo>
                      <a:pt x="167" y="19"/>
                    </a:lnTo>
                    <a:lnTo>
                      <a:pt x="181" y="23"/>
                    </a:lnTo>
                    <a:lnTo>
                      <a:pt x="183" y="13"/>
                    </a:lnTo>
                    <a:lnTo>
                      <a:pt x="194" y="10"/>
                    </a:lnTo>
                    <a:lnTo>
                      <a:pt x="205" y="17"/>
                    </a:lnTo>
                    <a:lnTo>
                      <a:pt x="208" y="8"/>
                    </a:lnTo>
                    <a:lnTo>
                      <a:pt x="214" y="0"/>
                    </a:lnTo>
                    <a:lnTo>
                      <a:pt x="223" y="0"/>
                    </a:lnTo>
                    <a:lnTo>
                      <a:pt x="232" y="8"/>
                    </a:lnTo>
                    <a:lnTo>
                      <a:pt x="239" y="13"/>
                    </a:lnTo>
                    <a:lnTo>
                      <a:pt x="237" y="28"/>
                    </a:lnTo>
                    <a:lnTo>
                      <a:pt x="245" y="30"/>
                    </a:lnTo>
                    <a:lnTo>
                      <a:pt x="252" y="37"/>
                    </a:lnTo>
                    <a:lnTo>
                      <a:pt x="265" y="37"/>
                    </a:lnTo>
                    <a:lnTo>
                      <a:pt x="274" y="33"/>
                    </a:lnTo>
                    <a:lnTo>
                      <a:pt x="282" y="28"/>
                    </a:lnTo>
                    <a:lnTo>
                      <a:pt x="295" y="28"/>
                    </a:lnTo>
                    <a:lnTo>
                      <a:pt x="302" y="23"/>
                    </a:lnTo>
                    <a:lnTo>
                      <a:pt x="312" y="13"/>
                    </a:lnTo>
                    <a:lnTo>
                      <a:pt x="323" y="17"/>
                    </a:lnTo>
                    <a:lnTo>
                      <a:pt x="334" y="13"/>
                    </a:lnTo>
                    <a:lnTo>
                      <a:pt x="343" y="10"/>
                    </a:lnTo>
                    <a:lnTo>
                      <a:pt x="343" y="19"/>
                    </a:lnTo>
                    <a:lnTo>
                      <a:pt x="342" y="28"/>
                    </a:lnTo>
                    <a:lnTo>
                      <a:pt x="343" y="37"/>
                    </a:lnTo>
                    <a:lnTo>
                      <a:pt x="357" y="45"/>
                    </a:lnTo>
                    <a:lnTo>
                      <a:pt x="347" y="52"/>
                    </a:lnTo>
                    <a:lnTo>
                      <a:pt x="343" y="60"/>
                    </a:lnTo>
                    <a:lnTo>
                      <a:pt x="349" y="66"/>
                    </a:lnTo>
                    <a:lnTo>
                      <a:pt x="357" y="72"/>
                    </a:lnTo>
                    <a:lnTo>
                      <a:pt x="342" y="86"/>
                    </a:lnTo>
                    <a:lnTo>
                      <a:pt x="335" y="95"/>
                    </a:lnTo>
                    <a:lnTo>
                      <a:pt x="343" y="103"/>
                    </a:lnTo>
                    <a:lnTo>
                      <a:pt x="343" y="112"/>
                    </a:lnTo>
                    <a:lnTo>
                      <a:pt x="347" y="120"/>
                    </a:lnTo>
                    <a:lnTo>
                      <a:pt x="349" y="130"/>
                    </a:lnTo>
                    <a:lnTo>
                      <a:pt x="357" y="135"/>
                    </a:lnTo>
                    <a:lnTo>
                      <a:pt x="372" y="140"/>
                    </a:lnTo>
                    <a:lnTo>
                      <a:pt x="379" y="147"/>
                    </a:lnTo>
                    <a:lnTo>
                      <a:pt x="390" y="153"/>
                    </a:lnTo>
                    <a:lnTo>
                      <a:pt x="397" y="155"/>
                    </a:lnTo>
                    <a:lnTo>
                      <a:pt x="402" y="170"/>
                    </a:lnTo>
                    <a:lnTo>
                      <a:pt x="397" y="179"/>
                    </a:lnTo>
                    <a:lnTo>
                      <a:pt x="387" y="187"/>
                    </a:lnTo>
                    <a:lnTo>
                      <a:pt x="387" y="199"/>
                    </a:lnTo>
                    <a:lnTo>
                      <a:pt x="394" y="208"/>
                    </a:lnTo>
                    <a:lnTo>
                      <a:pt x="410" y="217"/>
                    </a:lnTo>
                    <a:lnTo>
                      <a:pt x="425" y="217"/>
                    </a:lnTo>
                    <a:lnTo>
                      <a:pt x="432" y="210"/>
                    </a:lnTo>
                    <a:lnTo>
                      <a:pt x="442" y="222"/>
                    </a:lnTo>
                    <a:lnTo>
                      <a:pt x="450" y="234"/>
                    </a:lnTo>
                    <a:lnTo>
                      <a:pt x="459" y="242"/>
                    </a:lnTo>
                    <a:lnTo>
                      <a:pt x="465" y="252"/>
                    </a:lnTo>
                    <a:lnTo>
                      <a:pt x="472" y="257"/>
                    </a:lnTo>
                    <a:lnTo>
                      <a:pt x="484" y="262"/>
                    </a:lnTo>
                    <a:lnTo>
                      <a:pt x="490" y="267"/>
                    </a:lnTo>
                    <a:lnTo>
                      <a:pt x="504" y="268"/>
                    </a:lnTo>
                    <a:lnTo>
                      <a:pt x="510" y="272"/>
                    </a:lnTo>
                    <a:lnTo>
                      <a:pt x="517" y="277"/>
                    </a:lnTo>
                    <a:lnTo>
                      <a:pt x="517" y="288"/>
                    </a:lnTo>
                    <a:lnTo>
                      <a:pt x="524" y="295"/>
                    </a:lnTo>
                    <a:lnTo>
                      <a:pt x="536" y="295"/>
                    </a:lnTo>
                    <a:lnTo>
                      <a:pt x="539" y="304"/>
                    </a:lnTo>
                    <a:lnTo>
                      <a:pt x="544" y="315"/>
                    </a:lnTo>
                    <a:lnTo>
                      <a:pt x="539" y="324"/>
                    </a:lnTo>
                    <a:lnTo>
                      <a:pt x="536" y="334"/>
                    </a:lnTo>
                    <a:lnTo>
                      <a:pt x="534" y="342"/>
                    </a:lnTo>
                    <a:lnTo>
                      <a:pt x="537" y="354"/>
                    </a:lnTo>
                    <a:lnTo>
                      <a:pt x="544" y="362"/>
                    </a:lnTo>
                    <a:lnTo>
                      <a:pt x="551" y="367"/>
                    </a:lnTo>
                    <a:lnTo>
                      <a:pt x="559" y="379"/>
                    </a:lnTo>
                    <a:lnTo>
                      <a:pt x="571" y="379"/>
                    </a:lnTo>
                    <a:lnTo>
                      <a:pt x="579" y="379"/>
                    </a:lnTo>
                    <a:lnTo>
                      <a:pt x="592" y="388"/>
                    </a:lnTo>
                    <a:lnTo>
                      <a:pt x="602" y="397"/>
                    </a:lnTo>
                    <a:lnTo>
                      <a:pt x="611" y="404"/>
                    </a:lnTo>
                    <a:lnTo>
                      <a:pt x="616" y="412"/>
                    </a:lnTo>
                    <a:lnTo>
                      <a:pt x="624" y="417"/>
                    </a:lnTo>
                    <a:lnTo>
                      <a:pt x="632" y="422"/>
                    </a:lnTo>
                    <a:lnTo>
                      <a:pt x="642" y="422"/>
                    </a:lnTo>
                    <a:lnTo>
                      <a:pt x="651" y="422"/>
                    </a:lnTo>
                    <a:lnTo>
                      <a:pt x="656" y="429"/>
                    </a:lnTo>
                    <a:lnTo>
                      <a:pt x="671" y="432"/>
                    </a:lnTo>
                    <a:lnTo>
                      <a:pt x="678" y="434"/>
                    </a:lnTo>
                    <a:lnTo>
                      <a:pt x="679" y="442"/>
                    </a:lnTo>
                    <a:lnTo>
                      <a:pt x="674" y="449"/>
                    </a:lnTo>
                    <a:lnTo>
                      <a:pt x="676" y="461"/>
                    </a:lnTo>
                    <a:lnTo>
                      <a:pt x="687" y="462"/>
                    </a:lnTo>
                    <a:lnTo>
                      <a:pt x="696" y="470"/>
                    </a:lnTo>
                    <a:lnTo>
                      <a:pt x="711" y="474"/>
                    </a:lnTo>
                    <a:lnTo>
                      <a:pt x="714" y="481"/>
                    </a:lnTo>
                    <a:lnTo>
                      <a:pt x="719" y="494"/>
                    </a:lnTo>
                    <a:lnTo>
                      <a:pt x="726" y="506"/>
                    </a:lnTo>
                    <a:lnTo>
                      <a:pt x="727" y="512"/>
                    </a:lnTo>
                    <a:lnTo>
                      <a:pt x="727" y="522"/>
                    </a:lnTo>
                    <a:lnTo>
                      <a:pt x="738" y="526"/>
                    </a:lnTo>
                    <a:lnTo>
                      <a:pt x="854" y="526"/>
                    </a:lnTo>
                    <a:lnTo>
                      <a:pt x="861" y="536"/>
                    </a:lnTo>
                    <a:lnTo>
                      <a:pt x="861" y="544"/>
                    </a:lnTo>
                    <a:lnTo>
                      <a:pt x="854" y="554"/>
                    </a:lnTo>
                    <a:lnTo>
                      <a:pt x="846" y="562"/>
                    </a:lnTo>
                    <a:lnTo>
                      <a:pt x="839" y="566"/>
                    </a:lnTo>
                    <a:lnTo>
                      <a:pt x="833" y="574"/>
                    </a:lnTo>
                    <a:lnTo>
                      <a:pt x="827" y="579"/>
                    </a:lnTo>
                    <a:lnTo>
                      <a:pt x="831" y="596"/>
                    </a:lnTo>
                    <a:lnTo>
                      <a:pt x="827" y="614"/>
                    </a:lnTo>
                    <a:lnTo>
                      <a:pt x="819" y="619"/>
                    </a:lnTo>
                    <a:lnTo>
                      <a:pt x="802" y="628"/>
                    </a:lnTo>
                    <a:lnTo>
                      <a:pt x="796" y="637"/>
                    </a:lnTo>
                    <a:lnTo>
                      <a:pt x="794" y="648"/>
                    </a:lnTo>
                    <a:lnTo>
                      <a:pt x="791" y="661"/>
                    </a:lnTo>
                    <a:lnTo>
                      <a:pt x="787" y="668"/>
                    </a:lnTo>
                    <a:lnTo>
                      <a:pt x="779" y="677"/>
                    </a:lnTo>
                    <a:lnTo>
                      <a:pt x="776" y="689"/>
                    </a:lnTo>
                    <a:lnTo>
                      <a:pt x="762" y="689"/>
                    </a:lnTo>
                    <a:lnTo>
                      <a:pt x="718" y="703"/>
                    </a:lnTo>
                    <a:lnTo>
                      <a:pt x="706" y="701"/>
                    </a:lnTo>
                    <a:lnTo>
                      <a:pt x="692" y="694"/>
                    </a:lnTo>
                    <a:lnTo>
                      <a:pt x="649" y="709"/>
                    </a:lnTo>
                    <a:lnTo>
                      <a:pt x="638" y="716"/>
                    </a:lnTo>
                    <a:lnTo>
                      <a:pt x="632" y="724"/>
                    </a:lnTo>
                    <a:lnTo>
                      <a:pt x="629" y="736"/>
                    </a:lnTo>
                    <a:lnTo>
                      <a:pt x="629" y="748"/>
                    </a:lnTo>
                    <a:lnTo>
                      <a:pt x="634" y="756"/>
                    </a:lnTo>
                    <a:lnTo>
                      <a:pt x="644" y="777"/>
                    </a:lnTo>
                    <a:lnTo>
                      <a:pt x="642" y="784"/>
                    </a:lnTo>
                    <a:lnTo>
                      <a:pt x="634" y="794"/>
                    </a:lnTo>
                    <a:lnTo>
                      <a:pt x="629" y="803"/>
                    </a:lnTo>
                    <a:lnTo>
                      <a:pt x="624" y="811"/>
                    </a:lnTo>
                    <a:lnTo>
                      <a:pt x="619" y="819"/>
                    </a:lnTo>
                    <a:lnTo>
                      <a:pt x="616" y="831"/>
                    </a:lnTo>
                    <a:lnTo>
                      <a:pt x="619" y="844"/>
                    </a:lnTo>
                    <a:lnTo>
                      <a:pt x="619" y="853"/>
                    </a:lnTo>
                    <a:lnTo>
                      <a:pt x="616" y="863"/>
                    </a:lnTo>
                    <a:lnTo>
                      <a:pt x="609" y="873"/>
                    </a:lnTo>
                    <a:lnTo>
                      <a:pt x="607" y="884"/>
                    </a:lnTo>
                    <a:lnTo>
                      <a:pt x="594" y="898"/>
                    </a:lnTo>
                    <a:lnTo>
                      <a:pt x="587" y="903"/>
                    </a:lnTo>
                    <a:lnTo>
                      <a:pt x="574" y="926"/>
                    </a:lnTo>
                    <a:lnTo>
                      <a:pt x="569" y="971"/>
                    </a:lnTo>
                    <a:lnTo>
                      <a:pt x="565" y="983"/>
                    </a:lnTo>
                    <a:lnTo>
                      <a:pt x="571" y="991"/>
                    </a:lnTo>
                    <a:lnTo>
                      <a:pt x="571" y="1003"/>
                    </a:lnTo>
                    <a:lnTo>
                      <a:pt x="576" y="1008"/>
                    </a:lnTo>
                    <a:lnTo>
                      <a:pt x="579" y="1021"/>
                    </a:lnTo>
                    <a:lnTo>
                      <a:pt x="584" y="1030"/>
                    </a:lnTo>
                    <a:lnTo>
                      <a:pt x="587" y="1038"/>
                    </a:lnTo>
                    <a:lnTo>
                      <a:pt x="609" y="1050"/>
                    </a:lnTo>
                    <a:lnTo>
                      <a:pt x="619" y="1051"/>
                    </a:lnTo>
                    <a:lnTo>
                      <a:pt x="629" y="1051"/>
                    </a:lnTo>
                    <a:lnTo>
                      <a:pt x="644" y="1053"/>
                    </a:lnTo>
                    <a:lnTo>
                      <a:pt x="665" y="1061"/>
                    </a:lnTo>
                    <a:lnTo>
                      <a:pt x="691" y="1063"/>
                    </a:lnTo>
                    <a:lnTo>
                      <a:pt x="698" y="1066"/>
                    </a:lnTo>
                    <a:lnTo>
                      <a:pt x="707" y="1077"/>
                    </a:lnTo>
                    <a:lnTo>
                      <a:pt x="714" y="1085"/>
                    </a:lnTo>
                    <a:lnTo>
                      <a:pt x="722" y="1086"/>
                    </a:lnTo>
                    <a:lnTo>
                      <a:pt x="722" y="1099"/>
                    </a:lnTo>
                    <a:lnTo>
                      <a:pt x="722" y="1108"/>
                    </a:lnTo>
                    <a:lnTo>
                      <a:pt x="722" y="1118"/>
                    </a:lnTo>
                    <a:lnTo>
                      <a:pt x="719" y="1143"/>
                    </a:lnTo>
                    <a:lnTo>
                      <a:pt x="718" y="1150"/>
                    </a:lnTo>
                    <a:lnTo>
                      <a:pt x="714" y="1157"/>
                    </a:lnTo>
                    <a:lnTo>
                      <a:pt x="522" y="1160"/>
                    </a:lnTo>
                    <a:lnTo>
                      <a:pt x="514" y="1150"/>
                    </a:lnTo>
                    <a:lnTo>
                      <a:pt x="499" y="1145"/>
                    </a:lnTo>
                    <a:lnTo>
                      <a:pt x="490" y="1145"/>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8" name="Freeform 9"/>
              <p:cNvSpPr>
                <a:spLocks/>
              </p:cNvSpPr>
              <p:nvPr/>
            </p:nvSpPr>
            <p:spPr bwMode="auto">
              <a:xfrm>
                <a:off x="1777366" y="2643086"/>
                <a:ext cx="1031430" cy="462890"/>
              </a:xfrm>
              <a:custGeom>
                <a:avLst/>
                <a:gdLst/>
                <a:ahLst/>
                <a:cxnLst>
                  <a:cxn ang="0">
                    <a:pos x="1196" y="309"/>
                  </a:cxn>
                  <a:cxn ang="0">
                    <a:pos x="1117" y="319"/>
                  </a:cxn>
                  <a:cxn ang="0">
                    <a:pos x="1088" y="274"/>
                  </a:cxn>
                  <a:cxn ang="0">
                    <a:pos x="1069" y="257"/>
                  </a:cxn>
                  <a:cxn ang="0">
                    <a:pos x="1069" y="227"/>
                  </a:cxn>
                  <a:cxn ang="0">
                    <a:pos x="1037" y="242"/>
                  </a:cxn>
                  <a:cxn ang="0">
                    <a:pos x="1002" y="272"/>
                  </a:cxn>
                  <a:cxn ang="0">
                    <a:pos x="969" y="286"/>
                  </a:cxn>
                  <a:cxn ang="0">
                    <a:pos x="937" y="286"/>
                  </a:cxn>
                  <a:cxn ang="0">
                    <a:pos x="892" y="284"/>
                  </a:cxn>
                  <a:cxn ang="0">
                    <a:pos x="862" y="274"/>
                  </a:cxn>
                  <a:cxn ang="0">
                    <a:pos x="846" y="259"/>
                  </a:cxn>
                  <a:cxn ang="0">
                    <a:pos x="809" y="264"/>
                  </a:cxn>
                  <a:cxn ang="0">
                    <a:pos x="787" y="247"/>
                  </a:cxn>
                  <a:cxn ang="0">
                    <a:pos x="755" y="259"/>
                  </a:cxn>
                  <a:cxn ang="0">
                    <a:pos x="726" y="247"/>
                  </a:cxn>
                  <a:cxn ang="0">
                    <a:pos x="684" y="229"/>
                  </a:cxn>
                  <a:cxn ang="0">
                    <a:pos x="640" y="239"/>
                  </a:cxn>
                  <a:cxn ang="0">
                    <a:pos x="597" y="234"/>
                  </a:cxn>
                  <a:cxn ang="0">
                    <a:pos x="559" y="232"/>
                  </a:cxn>
                  <a:cxn ang="0">
                    <a:pos x="530" y="224"/>
                  </a:cxn>
                  <a:cxn ang="0">
                    <a:pos x="494" y="219"/>
                  </a:cxn>
                  <a:cxn ang="0">
                    <a:pos x="452" y="204"/>
                  </a:cxn>
                  <a:cxn ang="0">
                    <a:pos x="428" y="184"/>
                  </a:cxn>
                  <a:cxn ang="0">
                    <a:pos x="407" y="165"/>
                  </a:cxn>
                  <a:cxn ang="0">
                    <a:pos x="365" y="144"/>
                  </a:cxn>
                  <a:cxn ang="0">
                    <a:pos x="340" y="132"/>
                  </a:cxn>
                  <a:cxn ang="0">
                    <a:pos x="315" y="139"/>
                  </a:cxn>
                  <a:cxn ang="0">
                    <a:pos x="279" y="113"/>
                  </a:cxn>
                  <a:cxn ang="0">
                    <a:pos x="257" y="108"/>
                  </a:cxn>
                  <a:cxn ang="0">
                    <a:pos x="105" y="15"/>
                  </a:cxn>
                  <a:cxn ang="0">
                    <a:pos x="79" y="5"/>
                  </a:cxn>
                  <a:cxn ang="0">
                    <a:pos x="21" y="0"/>
                  </a:cxn>
                  <a:cxn ang="0">
                    <a:pos x="43" y="35"/>
                  </a:cxn>
                  <a:cxn ang="0">
                    <a:pos x="65" y="68"/>
                  </a:cxn>
                  <a:cxn ang="0">
                    <a:pos x="53" y="97"/>
                  </a:cxn>
                  <a:cxn ang="0">
                    <a:pos x="52" y="125"/>
                  </a:cxn>
                  <a:cxn ang="0">
                    <a:pos x="46" y="155"/>
                  </a:cxn>
                  <a:cxn ang="0">
                    <a:pos x="37" y="185"/>
                  </a:cxn>
                  <a:cxn ang="0">
                    <a:pos x="0" y="193"/>
                  </a:cxn>
                  <a:cxn ang="0">
                    <a:pos x="28" y="227"/>
                  </a:cxn>
                  <a:cxn ang="0">
                    <a:pos x="41" y="257"/>
                  </a:cxn>
                  <a:cxn ang="0">
                    <a:pos x="35" y="286"/>
                  </a:cxn>
                  <a:cxn ang="0">
                    <a:pos x="43" y="312"/>
                  </a:cxn>
                  <a:cxn ang="0">
                    <a:pos x="28" y="344"/>
                  </a:cxn>
                  <a:cxn ang="0">
                    <a:pos x="46" y="376"/>
                  </a:cxn>
                  <a:cxn ang="0">
                    <a:pos x="57" y="401"/>
                  </a:cxn>
                  <a:cxn ang="0">
                    <a:pos x="65" y="429"/>
                  </a:cxn>
                  <a:cxn ang="0">
                    <a:pos x="68" y="461"/>
                  </a:cxn>
                  <a:cxn ang="0">
                    <a:pos x="827" y="499"/>
                  </a:cxn>
                  <a:cxn ang="0">
                    <a:pos x="1168" y="513"/>
                  </a:cxn>
                  <a:cxn ang="0">
                    <a:pos x="1188" y="334"/>
                  </a:cxn>
                </a:cxnLst>
                <a:rect l="0" t="0" r="r" b="b"/>
                <a:pathLst>
                  <a:path w="1197" h="514">
                    <a:moveTo>
                      <a:pt x="1188" y="334"/>
                    </a:moveTo>
                    <a:lnTo>
                      <a:pt x="1188" y="327"/>
                    </a:lnTo>
                    <a:lnTo>
                      <a:pt x="1196" y="309"/>
                    </a:lnTo>
                    <a:lnTo>
                      <a:pt x="1177" y="304"/>
                    </a:lnTo>
                    <a:lnTo>
                      <a:pt x="1159" y="304"/>
                    </a:lnTo>
                    <a:lnTo>
                      <a:pt x="1117" y="319"/>
                    </a:lnTo>
                    <a:lnTo>
                      <a:pt x="1109" y="300"/>
                    </a:lnTo>
                    <a:lnTo>
                      <a:pt x="1099" y="284"/>
                    </a:lnTo>
                    <a:lnTo>
                      <a:pt x="1088" y="274"/>
                    </a:lnTo>
                    <a:lnTo>
                      <a:pt x="1081" y="271"/>
                    </a:lnTo>
                    <a:lnTo>
                      <a:pt x="1075" y="264"/>
                    </a:lnTo>
                    <a:lnTo>
                      <a:pt x="1069" y="257"/>
                    </a:lnTo>
                    <a:lnTo>
                      <a:pt x="1061" y="252"/>
                    </a:lnTo>
                    <a:lnTo>
                      <a:pt x="1059" y="232"/>
                    </a:lnTo>
                    <a:lnTo>
                      <a:pt x="1069" y="227"/>
                    </a:lnTo>
                    <a:lnTo>
                      <a:pt x="1059" y="232"/>
                    </a:lnTo>
                    <a:lnTo>
                      <a:pt x="1046" y="232"/>
                    </a:lnTo>
                    <a:lnTo>
                      <a:pt x="1037" y="242"/>
                    </a:lnTo>
                    <a:lnTo>
                      <a:pt x="1029" y="247"/>
                    </a:lnTo>
                    <a:lnTo>
                      <a:pt x="1021" y="259"/>
                    </a:lnTo>
                    <a:lnTo>
                      <a:pt x="1002" y="272"/>
                    </a:lnTo>
                    <a:lnTo>
                      <a:pt x="989" y="284"/>
                    </a:lnTo>
                    <a:lnTo>
                      <a:pt x="981" y="286"/>
                    </a:lnTo>
                    <a:lnTo>
                      <a:pt x="969" y="286"/>
                    </a:lnTo>
                    <a:lnTo>
                      <a:pt x="959" y="284"/>
                    </a:lnTo>
                    <a:lnTo>
                      <a:pt x="949" y="284"/>
                    </a:lnTo>
                    <a:lnTo>
                      <a:pt x="937" y="286"/>
                    </a:lnTo>
                    <a:lnTo>
                      <a:pt x="924" y="286"/>
                    </a:lnTo>
                    <a:lnTo>
                      <a:pt x="915" y="284"/>
                    </a:lnTo>
                    <a:lnTo>
                      <a:pt x="892" y="284"/>
                    </a:lnTo>
                    <a:lnTo>
                      <a:pt x="882" y="284"/>
                    </a:lnTo>
                    <a:lnTo>
                      <a:pt x="875" y="280"/>
                    </a:lnTo>
                    <a:lnTo>
                      <a:pt x="862" y="274"/>
                    </a:lnTo>
                    <a:lnTo>
                      <a:pt x="855" y="272"/>
                    </a:lnTo>
                    <a:lnTo>
                      <a:pt x="855" y="259"/>
                    </a:lnTo>
                    <a:lnTo>
                      <a:pt x="846" y="259"/>
                    </a:lnTo>
                    <a:lnTo>
                      <a:pt x="837" y="264"/>
                    </a:lnTo>
                    <a:lnTo>
                      <a:pt x="827" y="264"/>
                    </a:lnTo>
                    <a:lnTo>
                      <a:pt x="809" y="264"/>
                    </a:lnTo>
                    <a:lnTo>
                      <a:pt x="802" y="259"/>
                    </a:lnTo>
                    <a:lnTo>
                      <a:pt x="794" y="252"/>
                    </a:lnTo>
                    <a:lnTo>
                      <a:pt x="787" y="247"/>
                    </a:lnTo>
                    <a:lnTo>
                      <a:pt x="779" y="247"/>
                    </a:lnTo>
                    <a:lnTo>
                      <a:pt x="767" y="259"/>
                    </a:lnTo>
                    <a:lnTo>
                      <a:pt x="755" y="259"/>
                    </a:lnTo>
                    <a:lnTo>
                      <a:pt x="742" y="257"/>
                    </a:lnTo>
                    <a:lnTo>
                      <a:pt x="735" y="257"/>
                    </a:lnTo>
                    <a:lnTo>
                      <a:pt x="726" y="247"/>
                    </a:lnTo>
                    <a:lnTo>
                      <a:pt x="722" y="242"/>
                    </a:lnTo>
                    <a:lnTo>
                      <a:pt x="710" y="234"/>
                    </a:lnTo>
                    <a:lnTo>
                      <a:pt x="684" y="229"/>
                    </a:lnTo>
                    <a:lnTo>
                      <a:pt x="659" y="232"/>
                    </a:lnTo>
                    <a:lnTo>
                      <a:pt x="650" y="234"/>
                    </a:lnTo>
                    <a:lnTo>
                      <a:pt x="640" y="239"/>
                    </a:lnTo>
                    <a:lnTo>
                      <a:pt x="615" y="239"/>
                    </a:lnTo>
                    <a:lnTo>
                      <a:pt x="610" y="232"/>
                    </a:lnTo>
                    <a:lnTo>
                      <a:pt x="597" y="234"/>
                    </a:lnTo>
                    <a:lnTo>
                      <a:pt x="580" y="234"/>
                    </a:lnTo>
                    <a:lnTo>
                      <a:pt x="572" y="232"/>
                    </a:lnTo>
                    <a:lnTo>
                      <a:pt x="559" y="232"/>
                    </a:lnTo>
                    <a:lnTo>
                      <a:pt x="550" y="229"/>
                    </a:lnTo>
                    <a:lnTo>
                      <a:pt x="535" y="229"/>
                    </a:lnTo>
                    <a:lnTo>
                      <a:pt x="530" y="224"/>
                    </a:lnTo>
                    <a:lnTo>
                      <a:pt x="522" y="224"/>
                    </a:lnTo>
                    <a:lnTo>
                      <a:pt x="499" y="222"/>
                    </a:lnTo>
                    <a:lnTo>
                      <a:pt x="494" y="219"/>
                    </a:lnTo>
                    <a:lnTo>
                      <a:pt x="480" y="215"/>
                    </a:lnTo>
                    <a:lnTo>
                      <a:pt x="473" y="215"/>
                    </a:lnTo>
                    <a:lnTo>
                      <a:pt x="452" y="204"/>
                    </a:lnTo>
                    <a:lnTo>
                      <a:pt x="442" y="199"/>
                    </a:lnTo>
                    <a:lnTo>
                      <a:pt x="432" y="193"/>
                    </a:lnTo>
                    <a:lnTo>
                      <a:pt x="428" y="184"/>
                    </a:lnTo>
                    <a:lnTo>
                      <a:pt x="422" y="172"/>
                    </a:lnTo>
                    <a:lnTo>
                      <a:pt x="412" y="172"/>
                    </a:lnTo>
                    <a:lnTo>
                      <a:pt x="407" y="165"/>
                    </a:lnTo>
                    <a:lnTo>
                      <a:pt x="387" y="155"/>
                    </a:lnTo>
                    <a:lnTo>
                      <a:pt x="377" y="147"/>
                    </a:lnTo>
                    <a:lnTo>
                      <a:pt x="365" y="144"/>
                    </a:lnTo>
                    <a:lnTo>
                      <a:pt x="355" y="139"/>
                    </a:lnTo>
                    <a:lnTo>
                      <a:pt x="350" y="139"/>
                    </a:lnTo>
                    <a:lnTo>
                      <a:pt x="340" y="132"/>
                    </a:lnTo>
                    <a:lnTo>
                      <a:pt x="332" y="132"/>
                    </a:lnTo>
                    <a:lnTo>
                      <a:pt x="322" y="139"/>
                    </a:lnTo>
                    <a:lnTo>
                      <a:pt x="315" y="139"/>
                    </a:lnTo>
                    <a:lnTo>
                      <a:pt x="305" y="132"/>
                    </a:lnTo>
                    <a:lnTo>
                      <a:pt x="302" y="124"/>
                    </a:lnTo>
                    <a:lnTo>
                      <a:pt x="279" y="113"/>
                    </a:lnTo>
                    <a:lnTo>
                      <a:pt x="272" y="108"/>
                    </a:lnTo>
                    <a:lnTo>
                      <a:pt x="262" y="105"/>
                    </a:lnTo>
                    <a:lnTo>
                      <a:pt x="257" y="108"/>
                    </a:lnTo>
                    <a:lnTo>
                      <a:pt x="247" y="105"/>
                    </a:lnTo>
                    <a:lnTo>
                      <a:pt x="115" y="15"/>
                    </a:lnTo>
                    <a:lnTo>
                      <a:pt x="105" y="15"/>
                    </a:lnTo>
                    <a:lnTo>
                      <a:pt x="93" y="15"/>
                    </a:lnTo>
                    <a:lnTo>
                      <a:pt x="90" y="6"/>
                    </a:lnTo>
                    <a:lnTo>
                      <a:pt x="79" y="5"/>
                    </a:lnTo>
                    <a:lnTo>
                      <a:pt x="63" y="1"/>
                    </a:lnTo>
                    <a:lnTo>
                      <a:pt x="41" y="5"/>
                    </a:lnTo>
                    <a:lnTo>
                      <a:pt x="21" y="0"/>
                    </a:lnTo>
                    <a:lnTo>
                      <a:pt x="26" y="10"/>
                    </a:lnTo>
                    <a:lnTo>
                      <a:pt x="28" y="25"/>
                    </a:lnTo>
                    <a:lnTo>
                      <a:pt x="43" y="35"/>
                    </a:lnTo>
                    <a:lnTo>
                      <a:pt x="53" y="48"/>
                    </a:lnTo>
                    <a:lnTo>
                      <a:pt x="63" y="59"/>
                    </a:lnTo>
                    <a:lnTo>
                      <a:pt x="65" y="68"/>
                    </a:lnTo>
                    <a:lnTo>
                      <a:pt x="59" y="79"/>
                    </a:lnTo>
                    <a:lnTo>
                      <a:pt x="52" y="82"/>
                    </a:lnTo>
                    <a:lnTo>
                      <a:pt x="53" y="97"/>
                    </a:lnTo>
                    <a:lnTo>
                      <a:pt x="57" y="108"/>
                    </a:lnTo>
                    <a:lnTo>
                      <a:pt x="55" y="117"/>
                    </a:lnTo>
                    <a:lnTo>
                      <a:pt x="52" y="125"/>
                    </a:lnTo>
                    <a:lnTo>
                      <a:pt x="45" y="132"/>
                    </a:lnTo>
                    <a:lnTo>
                      <a:pt x="41" y="139"/>
                    </a:lnTo>
                    <a:lnTo>
                      <a:pt x="46" y="155"/>
                    </a:lnTo>
                    <a:lnTo>
                      <a:pt x="45" y="165"/>
                    </a:lnTo>
                    <a:lnTo>
                      <a:pt x="43" y="173"/>
                    </a:lnTo>
                    <a:lnTo>
                      <a:pt x="37" y="185"/>
                    </a:lnTo>
                    <a:lnTo>
                      <a:pt x="28" y="189"/>
                    </a:lnTo>
                    <a:lnTo>
                      <a:pt x="19" y="199"/>
                    </a:lnTo>
                    <a:lnTo>
                      <a:pt x="0" y="193"/>
                    </a:lnTo>
                    <a:lnTo>
                      <a:pt x="6" y="212"/>
                    </a:lnTo>
                    <a:lnTo>
                      <a:pt x="25" y="219"/>
                    </a:lnTo>
                    <a:lnTo>
                      <a:pt x="28" y="227"/>
                    </a:lnTo>
                    <a:lnTo>
                      <a:pt x="28" y="239"/>
                    </a:lnTo>
                    <a:lnTo>
                      <a:pt x="35" y="247"/>
                    </a:lnTo>
                    <a:lnTo>
                      <a:pt x="41" y="257"/>
                    </a:lnTo>
                    <a:lnTo>
                      <a:pt x="45" y="264"/>
                    </a:lnTo>
                    <a:lnTo>
                      <a:pt x="41" y="272"/>
                    </a:lnTo>
                    <a:lnTo>
                      <a:pt x="35" y="286"/>
                    </a:lnTo>
                    <a:lnTo>
                      <a:pt x="37" y="296"/>
                    </a:lnTo>
                    <a:lnTo>
                      <a:pt x="41" y="304"/>
                    </a:lnTo>
                    <a:lnTo>
                      <a:pt x="43" y="312"/>
                    </a:lnTo>
                    <a:lnTo>
                      <a:pt x="28" y="326"/>
                    </a:lnTo>
                    <a:lnTo>
                      <a:pt x="35" y="336"/>
                    </a:lnTo>
                    <a:lnTo>
                      <a:pt x="28" y="344"/>
                    </a:lnTo>
                    <a:lnTo>
                      <a:pt x="30" y="352"/>
                    </a:lnTo>
                    <a:lnTo>
                      <a:pt x="35" y="366"/>
                    </a:lnTo>
                    <a:lnTo>
                      <a:pt x="46" y="376"/>
                    </a:lnTo>
                    <a:lnTo>
                      <a:pt x="41" y="381"/>
                    </a:lnTo>
                    <a:lnTo>
                      <a:pt x="46" y="398"/>
                    </a:lnTo>
                    <a:lnTo>
                      <a:pt x="57" y="401"/>
                    </a:lnTo>
                    <a:lnTo>
                      <a:pt x="63" y="411"/>
                    </a:lnTo>
                    <a:lnTo>
                      <a:pt x="65" y="421"/>
                    </a:lnTo>
                    <a:lnTo>
                      <a:pt x="65" y="429"/>
                    </a:lnTo>
                    <a:lnTo>
                      <a:pt x="59" y="441"/>
                    </a:lnTo>
                    <a:lnTo>
                      <a:pt x="68" y="451"/>
                    </a:lnTo>
                    <a:lnTo>
                      <a:pt x="68" y="461"/>
                    </a:lnTo>
                    <a:lnTo>
                      <a:pt x="315" y="476"/>
                    </a:lnTo>
                    <a:lnTo>
                      <a:pt x="821" y="499"/>
                    </a:lnTo>
                    <a:lnTo>
                      <a:pt x="827" y="499"/>
                    </a:lnTo>
                    <a:lnTo>
                      <a:pt x="1021" y="508"/>
                    </a:lnTo>
                    <a:lnTo>
                      <a:pt x="1037" y="508"/>
                    </a:lnTo>
                    <a:lnTo>
                      <a:pt x="1168" y="513"/>
                    </a:lnTo>
                    <a:lnTo>
                      <a:pt x="1169" y="425"/>
                    </a:lnTo>
                    <a:lnTo>
                      <a:pt x="1174" y="334"/>
                    </a:lnTo>
                    <a:lnTo>
                      <a:pt x="1188" y="334"/>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69" name="Freeform 10"/>
              <p:cNvSpPr>
                <a:spLocks/>
              </p:cNvSpPr>
              <p:nvPr/>
            </p:nvSpPr>
            <p:spPr bwMode="auto">
              <a:xfrm>
                <a:off x="2826029" y="4581099"/>
                <a:ext cx="323991" cy="417862"/>
              </a:xfrm>
              <a:custGeom>
                <a:avLst/>
                <a:gdLst/>
                <a:ahLst/>
                <a:cxnLst>
                  <a:cxn ang="0">
                    <a:pos x="0" y="216"/>
                  </a:cxn>
                  <a:cxn ang="0">
                    <a:pos x="6" y="183"/>
                  </a:cxn>
                  <a:cxn ang="0">
                    <a:pos x="17" y="169"/>
                  </a:cxn>
                  <a:cxn ang="0">
                    <a:pos x="35" y="159"/>
                  </a:cxn>
                  <a:cxn ang="0">
                    <a:pos x="45" y="154"/>
                  </a:cxn>
                  <a:cxn ang="0">
                    <a:pos x="32" y="134"/>
                  </a:cxn>
                  <a:cxn ang="0">
                    <a:pos x="38" y="119"/>
                  </a:cxn>
                  <a:cxn ang="0">
                    <a:pos x="63" y="105"/>
                  </a:cxn>
                  <a:cxn ang="0">
                    <a:pos x="90" y="102"/>
                  </a:cxn>
                  <a:cxn ang="0">
                    <a:pos x="100" y="102"/>
                  </a:cxn>
                  <a:cxn ang="0">
                    <a:pos x="120" y="102"/>
                  </a:cxn>
                  <a:cxn ang="0">
                    <a:pos x="140" y="88"/>
                  </a:cxn>
                  <a:cxn ang="0">
                    <a:pos x="160" y="87"/>
                  </a:cxn>
                  <a:cxn ang="0">
                    <a:pos x="171" y="75"/>
                  </a:cxn>
                  <a:cxn ang="0">
                    <a:pos x="182" y="61"/>
                  </a:cxn>
                  <a:cxn ang="0">
                    <a:pos x="200" y="65"/>
                  </a:cxn>
                  <a:cxn ang="0">
                    <a:pos x="236" y="61"/>
                  </a:cxn>
                  <a:cxn ang="0">
                    <a:pos x="251" y="67"/>
                  </a:cxn>
                  <a:cxn ang="0">
                    <a:pos x="271" y="75"/>
                  </a:cxn>
                  <a:cxn ang="0">
                    <a:pos x="288" y="81"/>
                  </a:cxn>
                  <a:cxn ang="0">
                    <a:pos x="315" y="81"/>
                  </a:cxn>
                  <a:cxn ang="0">
                    <a:pos x="321" y="61"/>
                  </a:cxn>
                  <a:cxn ang="0">
                    <a:pos x="320" y="43"/>
                  </a:cxn>
                  <a:cxn ang="0">
                    <a:pos x="328" y="26"/>
                  </a:cxn>
                  <a:cxn ang="0">
                    <a:pos x="341" y="6"/>
                  </a:cxn>
                  <a:cxn ang="0">
                    <a:pos x="356" y="0"/>
                  </a:cxn>
                  <a:cxn ang="0">
                    <a:pos x="375" y="0"/>
                  </a:cxn>
                  <a:cxn ang="0">
                    <a:pos x="365" y="354"/>
                  </a:cxn>
                  <a:cxn ang="0">
                    <a:pos x="348" y="463"/>
                  </a:cxn>
                  <a:cxn ang="0">
                    <a:pos x="308" y="456"/>
                  </a:cxn>
                  <a:cxn ang="0">
                    <a:pos x="276" y="433"/>
                  </a:cxn>
                  <a:cxn ang="0">
                    <a:pos x="253" y="438"/>
                  </a:cxn>
                  <a:cxn ang="0">
                    <a:pos x="223" y="438"/>
                  </a:cxn>
                  <a:cxn ang="0">
                    <a:pos x="160" y="411"/>
                  </a:cxn>
                  <a:cxn ang="0">
                    <a:pos x="97" y="398"/>
                  </a:cxn>
                  <a:cxn ang="0">
                    <a:pos x="63" y="384"/>
                  </a:cxn>
                  <a:cxn ang="0">
                    <a:pos x="32" y="364"/>
                  </a:cxn>
                  <a:cxn ang="0">
                    <a:pos x="8" y="331"/>
                  </a:cxn>
                  <a:cxn ang="0">
                    <a:pos x="17" y="289"/>
                  </a:cxn>
                  <a:cxn ang="0">
                    <a:pos x="18" y="259"/>
                  </a:cxn>
                  <a:cxn ang="0">
                    <a:pos x="13" y="242"/>
                  </a:cxn>
                </a:cxnLst>
                <a:rect l="0" t="0" r="r" b="b"/>
                <a:pathLst>
                  <a:path w="376" h="464">
                    <a:moveTo>
                      <a:pt x="13" y="242"/>
                    </a:moveTo>
                    <a:lnTo>
                      <a:pt x="0" y="216"/>
                    </a:lnTo>
                    <a:lnTo>
                      <a:pt x="0" y="199"/>
                    </a:lnTo>
                    <a:lnTo>
                      <a:pt x="6" y="183"/>
                    </a:lnTo>
                    <a:lnTo>
                      <a:pt x="8" y="177"/>
                    </a:lnTo>
                    <a:lnTo>
                      <a:pt x="17" y="169"/>
                    </a:lnTo>
                    <a:lnTo>
                      <a:pt x="30" y="167"/>
                    </a:lnTo>
                    <a:lnTo>
                      <a:pt x="35" y="159"/>
                    </a:lnTo>
                    <a:lnTo>
                      <a:pt x="45" y="163"/>
                    </a:lnTo>
                    <a:lnTo>
                      <a:pt x="45" y="154"/>
                    </a:lnTo>
                    <a:lnTo>
                      <a:pt x="43" y="143"/>
                    </a:lnTo>
                    <a:lnTo>
                      <a:pt x="32" y="134"/>
                    </a:lnTo>
                    <a:lnTo>
                      <a:pt x="38" y="130"/>
                    </a:lnTo>
                    <a:lnTo>
                      <a:pt x="38" y="119"/>
                    </a:lnTo>
                    <a:lnTo>
                      <a:pt x="52" y="110"/>
                    </a:lnTo>
                    <a:lnTo>
                      <a:pt x="63" y="105"/>
                    </a:lnTo>
                    <a:lnTo>
                      <a:pt x="70" y="95"/>
                    </a:lnTo>
                    <a:lnTo>
                      <a:pt x="90" y="102"/>
                    </a:lnTo>
                    <a:lnTo>
                      <a:pt x="95" y="107"/>
                    </a:lnTo>
                    <a:lnTo>
                      <a:pt x="100" y="102"/>
                    </a:lnTo>
                    <a:lnTo>
                      <a:pt x="110" y="102"/>
                    </a:lnTo>
                    <a:lnTo>
                      <a:pt x="120" y="102"/>
                    </a:lnTo>
                    <a:lnTo>
                      <a:pt x="131" y="95"/>
                    </a:lnTo>
                    <a:lnTo>
                      <a:pt x="140" y="88"/>
                    </a:lnTo>
                    <a:lnTo>
                      <a:pt x="148" y="87"/>
                    </a:lnTo>
                    <a:lnTo>
                      <a:pt x="160" y="87"/>
                    </a:lnTo>
                    <a:lnTo>
                      <a:pt x="162" y="81"/>
                    </a:lnTo>
                    <a:lnTo>
                      <a:pt x="171" y="75"/>
                    </a:lnTo>
                    <a:lnTo>
                      <a:pt x="178" y="68"/>
                    </a:lnTo>
                    <a:lnTo>
                      <a:pt x="182" y="61"/>
                    </a:lnTo>
                    <a:lnTo>
                      <a:pt x="190" y="61"/>
                    </a:lnTo>
                    <a:lnTo>
                      <a:pt x="200" y="65"/>
                    </a:lnTo>
                    <a:lnTo>
                      <a:pt x="218" y="59"/>
                    </a:lnTo>
                    <a:lnTo>
                      <a:pt x="236" y="61"/>
                    </a:lnTo>
                    <a:lnTo>
                      <a:pt x="243" y="68"/>
                    </a:lnTo>
                    <a:lnTo>
                      <a:pt x="251" y="67"/>
                    </a:lnTo>
                    <a:lnTo>
                      <a:pt x="263" y="72"/>
                    </a:lnTo>
                    <a:lnTo>
                      <a:pt x="271" y="75"/>
                    </a:lnTo>
                    <a:lnTo>
                      <a:pt x="280" y="79"/>
                    </a:lnTo>
                    <a:lnTo>
                      <a:pt x="288" y="81"/>
                    </a:lnTo>
                    <a:lnTo>
                      <a:pt x="302" y="87"/>
                    </a:lnTo>
                    <a:lnTo>
                      <a:pt x="315" y="81"/>
                    </a:lnTo>
                    <a:lnTo>
                      <a:pt x="320" y="68"/>
                    </a:lnTo>
                    <a:lnTo>
                      <a:pt x="321" y="61"/>
                    </a:lnTo>
                    <a:lnTo>
                      <a:pt x="321" y="52"/>
                    </a:lnTo>
                    <a:lnTo>
                      <a:pt x="320" y="43"/>
                    </a:lnTo>
                    <a:lnTo>
                      <a:pt x="327" y="39"/>
                    </a:lnTo>
                    <a:lnTo>
                      <a:pt x="328" y="26"/>
                    </a:lnTo>
                    <a:lnTo>
                      <a:pt x="340" y="17"/>
                    </a:lnTo>
                    <a:lnTo>
                      <a:pt x="341" y="6"/>
                    </a:lnTo>
                    <a:lnTo>
                      <a:pt x="348" y="3"/>
                    </a:lnTo>
                    <a:lnTo>
                      <a:pt x="356" y="0"/>
                    </a:lnTo>
                    <a:lnTo>
                      <a:pt x="370" y="0"/>
                    </a:lnTo>
                    <a:lnTo>
                      <a:pt x="375" y="0"/>
                    </a:lnTo>
                    <a:lnTo>
                      <a:pt x="368" y="216"/>
                    </a:lnTo>
                    <a:lnTo>
                      <a:pt x="365" y="354"/>
                    </a:lnTo>
                    <a:lnTo>
                      <a:pt x="363" y="456"/>
                    </a:lnTo>
                    <a:lnTo>
                      <a:pt x="348" y="463"/>
                    </a:lnTo>
                    <a:lnTo>
                      <a:pt x="330" y="463"/>
                    </a:lnTo>
                    <a:lnTo>
                      <a:pt x="308" y="456"/>
                    </a:lnTo>
                    <a:lnTo>
                      <a:pt x="293" y="436"/>
                    </a:lnTo>
                    <a:lnTo>
                      <a:pt x="276" y="433"/>
                    </a:lnTo>
                    <a:lnTo>
                      <a:pt x="267" y="433"/>
                    </a:lnTo>
                    <a:lnTo>
                      <a:pt x="253" y="438"/>
                    </a:lnTo>
                    <a:lnTo>
                      <a:pt x="235" y="441"/>
                    </a:lnTo>
                    <a:lnTo>
                      <a:pt x="223" y="438"/>
                    </a:lnTo>
                    <a:lnTo>
                      <a:pt x="211" y="428"/>
                    </a:lnTo>
                    <a:lnTo>
                      <a:pt x="160" y="411"/>
                    </a:lnTo>
                    <a:lnTo>
                      <a:pt x="120" y="398"/>
                    </a:lnTo>
                    <a:lnTo>
                      <a:pt x="97" y="398"/>
                    </a:lnTo>
                    <a:lnTo>
                      <a:pt x="75" y="389"/>
                    </a:lnTo>
                    <a:lnTo>
                      <a:pt x="63" y="384"/>
                    </a:lnTo>
                    <a:lnTo>
                      <a:pt x="48" y="373"/>
                    </a:lnTo>
                    <a:lnTo>
                      <a:pt x="32" y="364"/>
                    </a:lnTo>
                    <a:lnTo>
                      <a:pt x="17" y="354"/>
                    </a:lnTo>
                    <a:lnTo>
                      <a:pt x="8" y="331"/>
                    </a:lnTo>
                    <a:lnTo>
                      <a:pt x="12" y="314"/>
                    </a:lnTo>
                    <a:lnTo>
                      <a:pt x="17" y="289"/>
                    </a:lnTo>
                    <a:lnTo>
                      <a:pt x="18" y="267"/>
                    </a:lnTo>
                    <a:lnTo>
                      <a:pt x="18" y="259"/>
                    </a:lnTo>
                    <a:lnTo>
                      <a:pt x="15" y="249"/>
                    </a:lnTo>
                    <a:lnTo>
                      <a:pt x="13" y="242"/>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0" name="Freeform 11"/>
              <p:cNvSpPr>
                <a:spLocks/>
              </p:cNvSpPr>
              <p:nvPr/>
            </p:nvSpPr>
            <p:spPr bwMode="auto">
              <a:xfrm>
                <a:off x="5471383" y="4105601"/>
                <a:ext cx="389479" cy="506117"/>
              </a:xfrm>
              <a:custGeom>
                <a:avLst/>
                <a:gdLst/>
                <a:ahLst/>
                <a:cxnLst>
                  <a:cxn ang="0">
                    <a:pos x="12" y="37"/>
                  </a:cxn>
                  <a:cxn ang="0">
                    <a:pos x="15" y="37"/>
                  </a:cxn>
                  <a:cxn ang="0">
                    <a:pos x="25" y="45"/>
                  </a:cxn>
                  <a:cxn ang="0">
                    <a:pos x="37" y="57"/>
                  </a:cxn>
                  <a:cxn ang="0">
                    <a:pos x="45" y="66"/>
                  </a:cxn>
                  <a:cxn ang="0">
                    <a:pos x="53" y="68"/>
                  </a:cxn>
                  <a:cxn ang="0">
                    <a:pos x="65" y="66"/>
                  </a:cxn>
                  <a:cxn ang="0">
                    <a:pos x="80" y="66"/>
                  </a:cxn>
                  <a:cxn ang="0">
                    <a:pos x="90" y="63"/>
                  </a:cxn>
                  <a:cxn ang="0">
                    <a:pos x="95" y="53"/>
                  </a:cxn>
                  <a:cxn ang="0">
                    <a:pos x="100" y="48"/>
                  </a:cxn>
                  <a:cxn ang="0">
                    <a:pos x="115" y="48"/>
                  </a:cxn>
                  <a:cxn ang="0">
                    <a:pos x="124" y="45"/>
                  </a:cxn>
                  <a:cxn ang="0">
                    <a:pos x="138" y="37"/>
                  </a:cxn>
                  <a:cxn ang="0">
                    <a:pos x="148" y="33"/>
                  </a:cxn>
                  <a:cxn ang="0">
                    <a:pos x="162" y="33"/>
                  </a:cxn>
                  <a:cxn ang="0">
                    <a:pos x="171" y="37"/>
                  </a:cxn>
                  <a:cxn ang="0">
                    <a:pos x="191" y="28"/>
                  </a:cxn>
                  <a:cxn ang="0">
                    <a:pos x="220" y="33"/>
                  </a:cxn>
                  <a:cxn ang="0">
                    <a:pos x="229" y="33"/>
                  </a:cxn>
                  <a:cxn ang="0">
                    <a:pos x="236" y="33"/>
                  </a:cxn>
                  <a:cxn ang="0">
                    <a:pos x="241" y="21"/>
                  </a:cxn>
                  <a:cxn ang="0">
                    <a:pos x="241" y="10"/>
                  </a:cxn>
                  <a:cxn ang="0">
                    <a:pos x="248" y="1"/>
                  </a:cxn>
                  <a:cxn ang="0">
                    <a:pos x="253" y="0"/>
                  </a:cxn>
                  <a:cxn ang="0">
                    <a:pos x="258" y="0"/>
                  </a:cxn>
                  <a:cxn ang="0">
                    <a:pos x="260" y="57"/>
                  </a:cxn>
                  <a:cxn ang="0">
                    <a:pos x="256" y="138"/>
                  </a:cxn>
                  <a:cxn ang="0">
                    <a:pos x="339" y="131"/>
                  </a:cxn>
                  <a:cxn ang="0">
                    <a:pos x="341" y="158"/>
                  </a:cxn>
                  <a:cxn ang="0">
                    <a:pos x="354" y="158"/>
                  </a:cxn>
                  <a:cxn ang="0">
                    <a:pos x="356" y="197"/>
                  </a:cxn>
                  <a:cxn ang="0">
                    <a:pos x="371" y="197"/>
                  </a:cxn>
                  <a:cxn ang="0">
                    <a:pos x="371" y="210"/>
                  </a:cxn>
                  <a:cxn ang="0">
                    <a:pos x="386" y="210"/>
                  </a:cxn>
                  <a:cxn ang="0">
                    <a:pos x="386" y="250"/>
                  </a:cxn>
                  <a:cxn ang="0">
                    <a:pos x="428" y="248"/>
                  </a:cxn>
                  <a:cxn ang="0">
                    <a:pos x="432" y="288"/>
                  </a:cxn>
                  <a:cxn ang="0">
                    <a:pos x="451" y="554"/>
                  </a:cxn>
                  <a:cxn ang="0">
                    <a:pos x="195" y="561"/>
                  </a:cxn>
                  <a:cxn ang="0">
                    <a:pos x="183" y="561"/>
                  </a:cxn>
                  <a:cxn ang="0">
                    <a:pos x="180" y="375"/>
                  </a:cxn>
                  <a:cxn ang="0">
                    <a:pos x="95" y="376"/>
                  </a:cxn>
                  <a:cxn ang="0">
                    <a:pos x="93" y="316"/>
                  </a:cxn>
                  <a:cxn ang="0">
                    <a:pos x="93" y="301"/>
                  </a:cxn>
                  <a:cxn ang="0">
                    <a:pos x="46" y="301"/>
                  </a:cxn>
                  <a:cxn ang="0">
                    <a:pos x="8" y="303"/>
                  </a:cxn>
                  <a:cxn ang="0">
                    <a:pos x="0" y="63"/>
                  </a:cxn>
                  <a:cxn ang="0">
                    <a:pos x="8" y="63"/>
                  </a:cxn>
                  <a:cxn ang="0">
                    <a:pos x="8" y="33"/>
                  </a:cxn>
                  <a:cxn ang="0">
                    <a:pos x="12" y="37"/>
                  </a:cxn>
                </a:cxnLst>
                <a:rect l="0" t="0" r="r" b="b"/>
                <a:pathLst>
                  <a:path w="452" h="562">
                    <a:moveTo>
                      <a:pt x="12" y="37"/>
                    </a:moveTo>
                    <a:lnTo>
                      <a:pt x="15" y="37"/>
                    </a:lnTo>
                    <a:lnTo>
                      <a:pt x="25" y="45"/>
                    </a:lnTo>
                    <a:lnTo>
                      <a:pt x="37" y="57"/>
                    </a:lnTo>
                    <a:lnTo>
                      <a:pt x="45" y="66"/>
                    </a:lnTo>
                    <a:lnTo>
                      <a:pt x="53" y="68"/>
                    </a:lnTo>
                    <a:lnTo>
                      <a:pt x="65" y="66"/>
                    </a:lnTo>
                    <a:lnTo>
                      <a:pt x="80" y="66"/>
                    </a:lnTo>
                    <a:lnTo>
                      <a:pt x="90" y="63"/>
                    </a:lnTo>
                    <a:lnTo>
                      <a:pt x="95" y="53"/>
                    </a:lnTo>
                    <a:lnTo>
                      <a:pt x="100" y="48"/>
                    </a:lnTo>
                    <a:lnTo>
                      <a:pt x="115" y="48"/>
                    </a:lnTo>
                    <a:lnTo>
                      <a:pt x="124" y="45"/>
                    </a:lnTo>
                    <a:lnTo>
                      <a:pt x="138" y="37"/>
                    </a:lnTo>
                    <a:lnTo>
                      <a:pt x="148" y="33"/>
                    </a:lnTo>
                    <a:lnTo>
                      <a:pt x="162" y="33"/>
                    </a:lnTo>
                    <a:lnTo>
                      <a:pt x="171" y="37"/>
                    </a:lnTo>
                    <a:lnTo>
                      <a:pt x="191" y="28"/>
                    </a:lnTo>
                    <a:lnTo>
                      <a:pt x="220" y="33"/>
                    </a:lnTo>
                    <a:lnTo>
                      <a:pt x="229" y="33"/>
                    </a:lnTo>
                    <a:lnTo>
                      <a:pt x="236" y="33"/>
                    </a:lnTo>
                    <a:lnTo>
                      <a:pt x="241" y="21"/>
                    </a:lnTo>
                    <a:lnTo>
                      <a:pt x="241" y="10"/>
                    </a:lnTo>
                    <a:lnTo>
                      <a:pt x="248" y="1"/>
                    </a:lnTo>
                    <a:lnTo>
                      <a:pt x="253" y="0"/>
                    </a:lnTo>
                    <a:lnTo>
                      <a:pt x="258" y="0"/>
                    </a:lnTo>
                    <a:lnTo>
                      <a:pt x="260" y="57"/>
                    </a:lnTo>
                    <a:lnTo>
                      <a:pt x="256" y="138"/>
                    </a:lnTo>
                    <a:lnTo>
                      <a:pt x="339" y="131"/>
                    </a:lnTo>
                    <a:lnTo>
                      <a:pt x="341" y="158"/>
                    </a:lnTo>
                    <a:lnTo>
                      <a:pt x="354" y="158"/>
                    </a:lnTo>
                    <a:lnTo>
                      <a:pt x="356" y="197"/>
                    </a:lnTo>
                    <a:lnTo>
                      <a:pt x="371" y="197"/>
                    </a:lnTo>
                    <a:lnTo>
                      <a:pt x="371" y="210"/>
                    </a:lnTo>
                    <a:lnTo>
                      <a:pt x="386" y="210"/>
                    </a:lnTo>
                    <a:lnTo>
                      <a:pt x="386" y="250"/>
                    </a:lnTo>
                    <a:lnTo>
                      <a:pt x="428" y="248"/>
                    </a:lnTo>
                    <a:lnTo>
                      <a:pt x="432" y="288"/>
                    </a:lnTo>
                    <a:lnTo>
                      <a:pt x="451" y="554"/>
                    </a:lnTo>
                    <a:lnTo>
                      <a:pt x="195" y="561"/>
                    </a:lnTo>
                    <a:lnTo>
                      <a:pt x="183" y="561"/>
                    </a:lnTo>
                    <a:lnTo>
                      <a:pt x="180" y="375"/>
                    </a:lnTo>
                    <a:lnTo>
                      <a:pt x="95" y="376"/>
                    </a:lnTo>
                    <a:lnTo>
                      <a:pt x="93" y="316"/>
                    </a:lnTo>
                    <a:lnTo>
                      <a:pt x="93" y="301"/>
                    </a:lnTo>
                    <a:lnTo>
                      <a:pt x="46" y="301"/>
                    </a:lnTo>
                    <a:lnTo>
                      <a:pt x="8" y="303"/>
                    </a:lnTo>
                    <a:lnTo>
                      <a:pt x="0" y="63"/>
                    </a:lnTo>
                    <a:lnTo>
                      <a:pt x="8" y="63"/>
                    </a:lnTo>
                    <a:lnTo>
                      <a:pt x="8" y="33"/>
                    </a:lnTo>
                    <a:lnTo>
                      <a:pt x="12" y="37"/>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1" name="Freeform 12"/>
              <p:cNvSpPr>
                <a:spLocks/>
              </p:cNvSpPr>
              <p:nvPr/>
            </p:nvSpPr>
            <p:spPr bwMode="auto">
              <a:xfrm>
                <a:off x="2587344" y="4304625"/>
                <a:ext cx="572155" cy="443979"/>
              </a:xfrm>
              <a:custGeom>
                <a:avLst/>
                <a:gdLst/>
                <a:ahLst/>
                <a:cxnLst>
                  <a:cxn ang="0">
                    <a:pos x="121" y="223"/>
                  </a:cxn>
                  <a:cxn ang="0">
                    <a:pos x="137" y="228"/>
                  </a:cxn>
                  <a:cxn ang="0">
                    <a:pos x="207" y="280"/>
                  </a:cxn>
                  <a:cxn ang="0">
                    <a:pos x="223" y="323"/>
                  </a:cxn>
                  <a:cxn ang="0">
                    <a:pos x="237" y="342"/>
                  </a:cxn>
                  <a:cxn ang="0">
                    <a:pos x="265" y="390"/>
                  </a:cxn>
                  <a:cxn ang="0">
                    <a:pos x="270" y="412"/>
                  </a:cxn>
                  <a:cxn ang="0">
                    <a:pos x="274" y="458"/>
                  </a:cxn>
                  <a:cxn ang="0">
                    <a:pos x="285" y="492"/>
                  </a:cxn>
                  <a:cxn ang="0">
                    <a:pos x="307" y="478"/>
                  </a:cxn>
                  <a:cxn ang="0">
                    <a:pos x="319" y="475"/>
                  </a:cxn>
                  <a:cxn ang="0">
                    <a:pos x="317" y="455"/>
                  </a:cxn>
                  <a:cxn ang="0">
                    <a:pos x="316" y="444"/>
                  </a:cxn>
                  <a:cxn ang="0">
                    <a:pos x="329" y="422"/>
                  </a:cxn>
                  <a:cxn ang="0">
                    <a:pos x="345" y="409"/>
                  </a:cxn>
                  <a:cxn ang="0">
                    <a:pos x="372" y="420"/>
                  </a:cxn>
                  <a:cxn ang="0">
                    <a:pos x="385" y="412"/>
                  </a:cxn>
                  <a:cxn ang="0">
                    <a:pos x="409" y="409"/>
                  </a:cxn>
                  <a:cxn ang="0">
                    <a:pos x="426" y="400"/>
                  </a:cxn>
                  <a:cxn ang="0">
                    <a:pos x="439" y="392"/>
                  </a:cxn>
                  <a:cxn ang="0">
                    <a:pos x="456" y="382"/>
                  </a:cxn>
                  <a:cxn ang="0">
                    <a:pos x="466" y="375"/>
                  </a:cxn>
                  <a:cxn ang="0">
                    <a:pos x="494" y="370"/>
                  </a:cxn>
                  <a:cxn ang="0">
                    <a:pos x="520" y="382"/>
                  </a:cxn>
                  <a:cxn ang="0">
                    <a:pos x="540" y="385"/>
                  </a:cxn>
                  <a:cxn ang="0">
                    <a:pos x="556" y="390"/>
                  </a:cxn>
                  <a:cxn ang="0">
                    <a:pos x="578" y="400"/>
                  </a:cxn>
                  <a:cxn ang="0">
                    <a:pos x="598" y="382"/>
                  </a:cxn>
                  <a:cxn ang="0">
                    <a:pos x="601" y="365"/>
                  </a:cxn>
                  <a:cxn ang="0">
                    <a:pos x="604" y="350"/>
                  </a:cxn>
                  <a:cxn ang="0">
                    <a:pos x="616" y="330"/>
                  </a:cxn>
                  <a:cxn ang="0">
                    <a:pos x="629" y="315"/>
                  </a:cxn>
                  <a:cxn ang="0">
                    <a:pos x="649" y="312"/>
                  </a:cxn>
                  <a:cxn ang="0">
                    <a:pos x="655" y="232"/>
                  </a:cxn>
                  <a:cxn ang="0">
                    <a:pos x="357" y="8"/>
                  </a:cxn>
                  <a:cxn ang="0">
                    <a:pos x="65" y="3"/>
                  </a:cxn>
                  <a:cxn ang="0">
                    <a:pos x="0" y="198"/>
                  </a:cxn>
                  <a:cxn ang="0">
                    <a:pos x="30" y="180"/>
                  </a:cxn>
                  <a:cxn ang="0">
                    <a:pos x="67" y="185"/>
                  </a:cxn>
                  <a:cxn ang="0">
                    <a:pos x="97" y="208"/>
                  </a:cxn>
                  <a:cxn ang="0">
                    <a:pos x="121" y="220"/>
                  </a:cxn>
                </a:cxnLst>
                <a:rect l="0" t="0" r="r" b="b"/>
                <a:pathLst>
                  <a:path w="664" h="493">
                    <a:moveTo>
                      <a:pt x="121" y="220"/>
                    </a:moveTo>
                    <a:lnTo>
                      <a:pt x="121" y="223"/>
                    </a:lnTo>
                    <a:lnTo>
                      <a:pt x="128" y="225"/>
                    </a:lnTo>
                    <a:lnTo>
                      <a:pt x="137" y="228"/>
                    </a:lnTo>
                    <a:lnTo>
                      <a:pt x="168" y="258"/>
                    </a:lnTo>
                    <a:lnTo>
                      <a:pt x="207" y="280"/>
                    </a:lnTo>
                    <a:lnTo>
                      <a:pt x="217" y="298"/>
                    </a:lnTo>
                    <a:lnTo>
                      <a:pt x="223" y="323"/>
                    </a:lnTo>
                    <a:lnTo>
                      <a:pt x="229" y="332"/>
                    </a:lnTo>
                    <a:lnTo>
                      <a:pt x="237" y="342"/>
                    </a:lnTo>
                    <a:lnTo>
                      <a:pt x="249" y="370"/>
                    </a:lnTo>
                    <a:lnTo>
                      <a:pt x="265" y="390"/>
                    </a:lnTo>
                    <a:lnTo>
                      <a:pt x="265" y="397"/>
                    </a:lnTo>
                    <a:lnTo>
                      <a:pt x="270" y="412"/>
                    </a:lnTo>
                    <a:lnTo>
                      <a:pt x="265" y="435"/>
                    </a:lnTo>
                    <a:lnTo>
                      <a:pt x="274" y="458"/>
                    </a:lnTo>
                    <a:lnTo>
                      <a:pt x="284" y="475"/>
                    </a:lnTo>
                    <a:lnTo>
                      <a:pt x="285" y="492"/>
                    </a:lnTo>
                    <a:lnTo>
                      <a:pt x="294" y="482"/>
                    </a:lnTo>
                    <a:lnTo>
                      <a:pt x="307" y="478"/>
                    </a:lnTo>
                    <a:lnTo>
                      <a:pt x="310" y="470"/>
                    </a:lnTo>
                    <a:lnTo>
                      <a:pt x="319" y="475"/>
                    </a:lnTo>
                    <a:lnTo>
                      <a:pt x="319" y="467"/>
                    </a:lnTo>
                    <a:lnTo>
                      <a:pt x="317" y="455"/>
                    </a:lnTo>
                    <a:lnTo>
                      <a:pt x="307" y="445"/>
                    </a:lnTo>
                    <a:lnTo>
                      <a:pt x="316" y="444"/>
                    </a:lnTo>
                    <a:lnTo>
                      <a:pt x="316" y="430"/>
                    </a:lnTo>
                    <a:lnTo>
                      <a:pt x="329" y="422"/>
                    </a:lnTo>
                    <a:lnTo>
                      <a:pt x="339" y="418"/>
                    </a:lnTo>
                    <a:lnTo>
                      <a:pt x="345" y="409"/>
                    </a:lnTo>
                    <a:lnTo>
                      <a:pt x="367" y="412"/>
                    </a:lnTo>
                    <a:lnTo>
                      <a:pt x="372" y="420"/>
                    </a:lnTo>
                    <a:lnTo>
                      <a:pt x="378" y="412"/>
                    </a:lnTo>
                    <a:lnTo>
                      <a:pt x="385" y="412"/>
                    </a:lnTo>
                    <a:lnTo>
                      <a:pt x="396" y="412"/>
                    </a:lnTo>
                    <a:lnTo>
                      <a:pt x="409" y="409"/>
                    </a:lnTo>
                    <a:lnTo>
                      <a:pt x="416" y="402"/>
                    </a:lnTo>
                    <a:lnTo>
                      <a:pt x="426" y="400"/>
                    </a:lnTo>
                    <a:lnTo>
                      <a:pt x="436" y="400"/>
                    </a:lnTo>
                    <a:lnTo>
                      <a:pt x="439" y="392"/>
                    </a:lnTo>
                    <a:lnTo>
                      <a:pt x="447" y="387"/>
                    </a:lnTo>
                    <a:lnTo>
                      <a:pt x="456" y="382"/>
                    </a:lnTo>
                    <a:lnTo>
                      <a:pt x="458" y="375"/>
                    </a:lnTo>
                    <a:lnTo>
                      <a:pt x="466" y="375"/>
                    </a:lnTo>
                    <a:lnTo>
                      <a:pt x="476" y="377"/>
                    </a:lnTo>
                    <a:lnTo>
                      <a:pt x="494" y="370"/>
                    </a:lnTo>
                    <a:lnTo>
                      <a:pt x="514" y="375"/>
                    </a:lnTo>
                    <a:lnTo>
                      <a:pt x="520" y="382"/>
                    </a:lnTo>
                    <a:lnTo>
                      <a:pt x="529" y="380"/>
                    </a:lnTo>
                    <a:lnTo>
                      <a:pt x="540" y="385"/>
                    </a:lnTo>
                    <a:lnTo>
                      <a:pt x="547" y="387"/>
                    </a:lnTo>
                    <a:lnTo>
                      <a:pt x="556" y="390"/>
                    </a:lnTo>
                    <a:lnTo>
                      <a:pt x="568" y="392"/>
                    </a:lnTo>
                    <a:lnTo>
                      <a:pt x="578" y="400"/>
                    </a:lnTo>
                    <a:lnTo>
                      <a:pt x="591" y="392"/>
                    </a:lnTo>
                    <a:lnTo>
                      <a:pt x="598" y="382"/>
                    </a:lnTo>
                    <a:lnTo>
                      <a:pt x="601" y="375"/>
                    </a:lnTo>
                    <a:lnTo>
                      <a:pt x="601" y="365"/>
                    </a:lnTo>
                    <a:lnTo>
                      <a:pt x="598" y="357"/>
                    </a:lnTo>
                    <a:lnTo>
                      <a:pt x="604" y="350"/>
                    </a:lnTo>
                    <a:lnTo>
                      <a:pt x="606" y="338"/>
                    </a:lnTo>
                    <a:lnTo>
                      <a:pt x="616" y="330"/>
                    </a:lnTo>
                    <a:lnTo>
                      <a:pt x="620" y="320"/>
                    </a:lnTo>
                    <a:lnTo>
                      <a:pt x="629" y="315"/>
                    </a:lnTo>
                    <a:lnTo>
                      <a:pt x="635" y="310"/>
                    </a:lnTo>
                    <a:lnTo>
                      <a:pt x="649" y="312"/>
                    </a:lnTo>
                    <a:lnTo>
                      <a:pt x="651" y="312"/>
                    </a:lnTo>
                    <a:lnTo>
                      <a:pt x="655" y="232"/>
                    </a:lnTo>
                    <a:lnTo>
                      <a:pt x="663" y="12"/>
                    </a:lnTo>
                    <a:lnTo>
                      <a:pt x="357" y="8"/>
                    </a:lnTo>
                    <a:lnTo>
                      <a:pt x="202" y="5"/>
                    </a:lnTo>
                    <a:lnTo>
                      <a:pt x="65" y="3"/>
                    </a:lnTo>
                    <a:lnTo>
                      <a:pt x="3" y="0"/>
                    </a:lnTo>
                    <a:lnTo>
                      <a:pt x="0" y="198"/>
                    </a:lnTo>
                    <a:lnTo>
                      <a:pt x="19" y="183"/>
                    </a:lnTo>
                    <a:lnTo>
                      <a:pt x="30" y="180"/>
                    </a:lnTo>
                    <a:lnTo>
                      <a:pt x="41" y="180"/>
                    </a:lnTo>
                    <a:lnTo>
                      <a:pt x="67" y="185"/>
                    </a:lnTo>
                    <a:lnTo>
                      <a:pt x="73" y="190"/>
                    </a:lnTo>
                    <a:lnTo>
                      <a:pt x="97" y="208"/>
                    </a:lnTo>
                    <a:lnTo>
                      <a:pt x="110" y="214"/>
                    </a:lnTo>
                    <a:lnTo>
                      <a:pt x="121" y="22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2" name="Freeform 13"/>
              <p:cNvSpPr>
                <a:spLocks/>
              </p:cNvSpPr>
              <p:nvPr/>
            </p:nvSpPr>
            <p:spPr bwMode="auto">
              <a:xfrm>
                <a:off x="4265894" y="2885337"/>
                <a:ext cx="761725" cy="762778"/>
              </a:xfrm>
              <a:custGeom>
                <a:avLst/>
                <a:gdLst/>
                <a:ahLst/>
                <a:cxnLst>
                  <a:cxn ang="0">
                    <a:pos x="639" y="75"/>
                  </a:cxn>
                  <a:cxn ang="0">
                    <a:pos x="665" y="35"/>
                  </a:cxn>
                  <a:cxn ang="0">
                    <a:pos x="704" y="32"/>
                  </a:cxn>
                  <a:cxn ang="0">
                    <a:pos x="750" y="8"/>
                  </a:cxn>
                  <a:cxn ang="0">
                    <a:pos x="790" y="12"/>
                  </a:cxn>
                  <a:cxn ang="0">
                    <a:pos x="835" y="32"/>
                  </a:cxn>
                  <a:cxn ang="0">
                    <a:pos x="869" y="100"/>
                  </a:cxn>
                  <a:cxn ang="0">
                    <a:pos x="878" y="146"/>
                  </a:cxn>
                  <a:cxn ang="0">
                    <a:pos x="790" y="182"/>
                  </a:cxn>
                  <a:cxn ang="0">
                    <a:pos x="761" y="222"/>
                  </a:cxn>
                  <a:cxn ang="0">
                    <a:pos x="719" y="257"/>
                  </a:cxn>
                  <a:cxn ang="0">
                    <a:pos x="708" y="342"/>
                  </a:cxn>
                  <a:cxn ang="0">
                    <a:pos x="681" y="382"/>
                  </a:cxn>
                  <a:cxn ang="0">
                    <a:pos x="653" y="471"/>
                  </a:cxn>
                  <a:cxn ang="0">
                    <a:pos x="599" y="499"/>
                  </a:cxn>
                  <a:cxn ang="0">
                    <a:pos x="570" y="524"/>
                  </a:cxn>
                  <a:cxn ang="0">
                    <a:pos x="543" y="549"/>
                  </a:cxn>
                  <a:cxn ang="0">
                    <a:pos x="518" y="644"/>
                  </a:cxn>
                  <a:cxn ang="0">
                    <a:pos x="291" y="672"/>
                  </a:cxn>
                  <a:cxn ang="0">
                    <a:pos x="263" y="714"/>
                  </a:cxn>
                  <a:cxn ang="0">
                    <a:pos x="235" y="739"/>
                  </a:cxn>
                  <a:cxn ang="0">
                    <a:pos x="208" y="846"/>
                  </a:cxn>
                  <a:cxn ang="0">
                    <a:pos x="153" y="827"/>
                  </a:cxn>
                  <a:cxn ang="0">
                    <a:pos x="153" y="794"/>
                  </a:cxn>
                  <a:cxn ang="0">
                    <a:pos x="155" y="738"/>
                  </a:cxn>
                  <a:cxn ang="0">
                    <a:pos x="122" y="714"/>
                  </a:cxn>
                  <a:cxn ang="0">
                    <a:pos x="52" y="704"/>
                  </a:cxn>
                  <a:cxn ang="0">
                    <a:pos x="13" y="671"/>
                  </a:cxn>
                  <a:cxn ang="0">
                    <a:pos x="0" y="634"/>
                  </a:cxn>
                  <a:cxn ang="0">
                    <a:pos x="28" y="549"/>
                  </a:cxn>
                  <a:cxn ang="0">
                    <a:pos x="55" y="505"/>
                  </a:cxn>
                  <a:cxn ang="0">
                    <a:pos x="57" y="464"/>
                  </a:cxn>
                  <a:cxn ang="0">
                    <a:pos x="77" y="427"/>
                  </a:cxn>
                  <a:cxn ang="0">
                    <a:pos x="66" y="375"/>
                  </a:cxn>
                  <a:cxn ang="0">
                    <a:pos x="138" y="353"/>
                  </a:cxn>
                  <a:cxn ang="0">
                    <a:pos x="213" y="329"/>
                  </a:cxn>
                  <a:cxn ang="0">
                    <a:pos x="231" y="290"/>
                  </a:cxn>
                  <a:cxn ang="0">
                    <a:pos x="263" y="248"/>
                  </a:cxn>
                  <a:cxn ang="0">
                    <a:pos x="278" y="213"/>
                  </a:cxn>
                  <a:cxn ang="0">
                    <a:pos x="288" y="179"/>
                  </a:cxn>
                  <a:cxn ang="0">
                    <a:pos x="289" y="140"/>
                  </a:cxn>
                  <a:cxn ang="0">
                    <a:pos x="276" y="92"/>
                  </a:cxn>
                  <a:cxn ang="0">
                    <a:pos x="320" y="68"/>
                  </a:cxn>
                  <a:cxn ang="0">
                    <a:pos x="363" y="50"/>
                  </a:cxn>
                  <a:cxn ang="0">
                    <a:pos x="400" y="63"/>
                  </a:cxn>
                  <a:cxn ang="0">
                    <a:pos x="405" y="106"/>
                  </a:cxn>
                  <a:cxn ang="0">
                    <a:pos x="443" y="145"/>
                  </a:cxn>
                  <a:cxn ang="0">
                    <a:pos x="470" y="117"/>
                  </a:cxn>
                  <a:cxn ang="0">
                    <a:pos x="510" y="88"/>
                  </a:cxn>
                  <a:cxn ang="0">
                    <a:pos x="543" y="68"/>
                  </a:cxn>
                  <a:cxn ang="0">
                    <a:pos x="578" y="80"/>
                  </a:cxn>
                  <a:cxn ang="0">
                    <a:pos x="619" y="88"/>
                  </a:cxn>
                </a:cxnLst>
                <a:rect l="0" t="0" r="r" b="b"/>
                <a:pathLst>
                  <a:path w="884" h="847">
                    <a:moveTo>
                      <a:pt x="619" y="88"/>
                    </a:moveTo>
                    <a:lnTo>
                      <a:pt x="630" y="92"/>
                    </a:lnTo>
                    <a:lnTo>
                      <a:pt x="638" y="86"/>
                    </a:lnTo>
                    <a:lnTo>
                      <a:pt x="639" y="75"/>
                    </a:lnTo>
                    <a:lnTo>
                      <a:pt x="639" y="63"/>
                    </a:lnTo>
                    <a:lnTo>
                      <a:pt x="639" y="52"/>
                    </a:lnTo>
                    <a:lnTo>
                      <a:pt x="655" y="35"/>
                    </a:lnTo>
                    <a:lnTo>
                      <a:pt x="665" y="35"/>
                    </a:lnTo>
                    <a:lnTo>
                      <a:pt x="675" y="40"/>
                    </a:lnTo>
                    <a:lnTo>
                      <a:pt x="686" y="46"/>
                    </a:lnTo>
                    <a:lnTo>
                      <a:pt x="697" y="40"/>
                    </a:lnTo>
                    <a:lnTo>
                      <a:pt x="704" y="32"/>
                    </a:lnTo>
                    <a:lnTo>
                      <a:pt x="713" y="32"/>
                    </a:lnTo>
                    <a:lnTo>
                      <a:pt x="726" y="23"/>
                    </a:lnTo>
                    <a:lnTo>
                      <a:pt x="737" y="17"/>
                    </a:lnTo>
                    <a:lnTo>
                      <a:pt x="750" y="8"/>
                    </a:lnTo>
                    <a:lnTo>
                      <a:pt x="756" y="3"/>
                    </a:lnTo>
                    <a:lnTo>
                      <a:pt x="770" y="0"/>
                    </a:lnTo>
                    <a:lnTo>
                      <a:pt x="778" y="5"/>
                    </a:lnTo>
                    <a:lnTo>
                      <a:pt x="790" y="12"/>
                    </a:lnTo>
                    <a:lnTo>
                      <a:pt x="801" y="8"/>
                    </a:lnTo>
                    <a:lnTo>
                      <a:pt x="811" y="8"/>
                    </a:lnTo>
                    <a:lnTo>
                      <a:pt x="826" y="23"/>
                    </a:lnTo>
                    <a:lnTo>
                      <a:pt x="835" y="32"/>
                    </a:lnTo>
                    <a:lnTo>
                      <a:pt x="844" y="83"/>
                    </a:lnTo>
                    <a:lnTo>
                      <a:pt x="851" y="88"/>
                    </a:lnTo>
                    <a:lnTo>
                      <a:pt x="858" y="97"/>
                    </a:lnTo>
                    <a:lnTo>
                      <a:pt x="869" y="100"/>
                    </a:lnTo>
                    <a:lnTo>
                      <a:pt x="883" y="115"/>
                    </a:lnTo>
                    <a:lnTo>
                      <a:pt x="883" y="130"/>
                    </a:lnTo>
                    <a:lnTo>
                      <a:pt x="883" y="137"/>
                    </a:lnTo>
                    <a:lnTo>
                      <a:pt x="878" y="146"/>
                    </a:lnTo>
                    <a:lnTo>
                      <a:pt x="869" y="155"/>
                    </a:lnTo>
                    <a:lnTo>
                      <a:pt x="869" y="166"/>
                    </a:lnTo>
                    <a:lnTo>
                      <a:pt x="786" y="166"/>
                    </a:lnTo>
                    <a:lnTo>
                      <a:pt x="790" y="182"/>
                    </a:lnTo>
                    <a:lnTo>
                      <a:pt x="775" y="182"/>
                    </a:lnTo>
                    <a:lnTo>
                      <a:pt x="775" y="208"/>
                    </a:lnTo>
                    <a:lnTo>
                      <a:pt x="761" y="208"/>
                    </a:lnTo>
                    <a:lnTo>
                      <a:pt x="761" y="222"/>
                    </a:lnTo>
                    <a:lnTo>
                      <a:pt x="733" y="222"/>
                    </a:lnTo>
                    <a:lnTo>
                      <a:pt x="733" y="237"/>
                    </a:lnTo>
                    <a:lnTo>
                      <a:pt x="719" y="237"/>
                    </a:lnTo>
                    <a:lnTo>
                      <a:pt x="719" y="257"/>
                    </a:lnTo>
                    <a:lnTo>
                      <a:pt x="719" y="292"/>
                    </a:lnTo>
                    <a:lnTo>
                      <a:pt x="719" y="315"/>
                    </a:lnTo>
                    <a:lnTo>
                      <a:pt x="706" y="315"/>
                    </a:lnTo>
                    <a:lnTo>
                      <a:pt x="708" y="342"/>
                    </a:lnTo>
                    <a:lnTo>
                      <a:pt x="697" y="342"/>
                    </a:lnTo>
                    <a:lnTo>
                      <a:pt x="695" y="362"/>
                    </a:lnTo>
                    <a:lnTo>
                      <a:pt x="681" y="367"/>
                    </a:lnTo>
                    <a:lnTo>
                      <a:pt x="681" y="382"/>
                    </a:lnTo>
                    <a:lnTo>
                      <a:pt x="666" y="382"/>
                    </a:lnTo>
                    <a:lnTo>
                      <a:pt x="666" y="435"/>
                    </a:lnTo>
                    <a:lnTo>
                      <a:pt x="653" y="435"/>
                    </a:lnTo>
                    <a:lnTo>
                      <a:pt x="653" y="471"/>
                    </a:lnTo>
                    <a:lnTo>
                      <a:pt x="639" y="471"/>
                    </a:lnTo>
                    <a:lnTo>
                      <a:pt x="639" y="485"/>
                    </a:lnTo>
                    <a:lnTo>
                      <a:pt x="599" y="485"/>
                    </a:lnTo>
                    <a:lnTo>
                      <a:pt x="599" y="499"/>
                    </a:lnTo>
                    <a:lnTo>
                      <a:pt x="585" y="499"/>
                    </a:lnTo>
                    <a:lnTo>
                      <a:pt x="585" y="511"/>
                    </a:lnTo>
                    <a:lnTo>
                      <a:pt x="570" y="511"/>
                    </a:lnTo>
                    <a:lnTo>
                      <a:pt x="570" y="524"/>
                    </a:lnTo>
                    <a:lnTo>
                      <a:pt x="558" y="524"/>
                    </a:lnTo>
                    <a:lnTo>
                      <a:pt x="558" y="537"/>
                    </a:lnTo>
                    <a:lnTo>
                      <a:pt x="543" y="537"/>
                    </a:lnTo>
                    <a:lnTo>
                      <a:pt x="543" y="549"/>
                    </a:lnTo>
                    <a:lnTo>
                      <a:pt x="530" y="549"/>
                    </a:lnTo>
                    <a:lnTo>
                      <a:pt x="530" y="564"/>
                    </a:lnTo>
                    <a:lnTo>
                      <a:pt x="518" y="564"/>
                    </a:lnTo>
                    <a:lnTo>
                      <a:pt x="518" y="644"/>
                    </a:lnTo>
                    <a:lnTo>
                      <a:pt x="496" y="644"/>
                    </a:lnTo>
                    <a:lnTo>
                      <a:pt x="476" y="644"/>
                    </a:lnTo>
                    <a:lnTo>
                      <a:pt x="291" y="649"/>
                    </a:lnTo>
                    <a:lnTo>
                      <a:pt x="291" y="672"/>
                    </a:lnTo>
                    <a:lnTo>
                      <a:pt x="278" y="672"/>
                    </a:lnTo>
                    <a:lnTo>
                      <a:pt x="278" y="689"/>
                    </a:lnTo>
                    <a:lnTo>
                      <a:pt x="263" y="689"/>
                    </a:lnTo>
                    <a:lnTo>
                      <a:pt x="263" y="714"/>
                    </a:lnTo>
                    <a:lnTo>
                      <a:pt x="251" y="714"/>
                    </a:lnTo>
                    <a:lnTo>
                      <a:pt x="251" y="729"/>
                    </a:lnTo>
                    <a:lnTo>
                      <a:pt x="235" y="729"/>
                    </a:lnTo>
                    <a:lnTo>
                      <a:pt x="235" y="739"/>
                    </a:lnTo>
                    <a:lnTo>
                      <a:pt x="222" y="739"/>
                    </a:lnTo>
                    <a:lnTo>
                      <a:pt x="222" y="754"/>
                    </a:lnTo>
                    <a:lnTo>
                      <a:pt x="211" y="754"/>
                    </a:lnTo>
                    <a:lnTo>
                      <a:pt x="208" y="846"/>
                    </a:lnTo>
                    <a:lnTo>
                      <a:pt x="197" y="838"/>
                    </a:lnTo>
                    <a:lnTo>
                      <a:pt x="170" y="843"/>
                    </a:lnTo>
                    <a:lnTo>
                      <a:pt x="158" y="836"/>
                    </a:lnTo>
                    <a:lnTo>
                      <a:pt x="153" y="827"/>
                    </a:lnTo>
                    <a:lnTo>
                      <a:pt x="148" y="819"/>
                    </a:lnTo>
                    <a:lnTo>
                      <a:pt x="148" y="807"/>
                    </a:lnTo>
                    <a:lnTo>
                      <a:pt x="150" y="801"/>
                    </a:lnTo>
                    <a:lnTo>
                      <a:pt x="153" y="794"/>
                    </a:lnTo>
                    <a:lnTo>
                      <a:pt x="155" y="771"/>
                    </a:lnTo>
                    <a:lnTo>
                      <a:pt x="155" y="759"/>
                    </a:lnTo>
                    <a:lnTo>
                      <a:pt x="155" y="749"/>
                    </a:lnTo>
                    <a:lnTo>
                      <a:pt x="155" y="738"/>
                    </a:lnTo>
                    <a:lnTo>
                      <a:pt x="148" y="734"/>
                    </a:lnTo>
                    <a:lnTo>
                      <a:pt x="142" y="729"/>
                    </a:lnTo>
                    <a:lnTo>
                      <a:pt x="131" y="718"/>
                    </a:lnTo>
                    <a:lnTo>
                      <a:pt x="122" y="714"/>
                    </a:lnTo>
                    <a:lnTo>
                      <a:pt x="98" y="712"/>
                    </a:lnTo>
                    <a:lnTo>
                      <a:pt x="77" y="705"/>
                    </a:lnTo>
                    <a:lnTo>
                      <a:pt x="63" y="704"/>
                    </a:lnTo>
                    <a:lnTo>
                      <a:pt x="52" y="704"/>
                    </a:lnTo>
                    <a:lnTo>
                      <a:pt x="43" y="699"/>
                    </a:lnTo>
                    <a:lnTo>
                      <a:pt x="21" y="689"/>
                    </a:lnTo>
                    <a:lnTo>
                      <a:pt x="17" y="679"/>
                    </a:lnTo>
                    <a:lnTo>
                      <a:pt x="13" y="671"/>
                    </a:lnTo>
                    <a:lnTo>
                      <a:pt x="10" y="658"/>
                    </a:lnTo>
                    <a:lnTo>
                      <a:pt x="6" y="652"/>
                    </a:lnTo>
                    <a:lnTo>
                      <a:pt x="3" y="644"/>
                    </a:lnTo>
                    <a:lnTo>
                      <a:pt x="0" y="634"/>
                    </a:lnTo>
                    <a:lnTo>
                      <a:pt x="1" y="624"/>
                    </a:lnTo>
                    <a:lnTo>
                      <a:pt x="8" y="579"/>
                    </a:lnTo>
                    <a:lnTo>
                      <a:pt x="18" y="554"/>
                    </a:lnTo>
                    <a:lnTo>
                      <a:pt x="28" y="549"/>
                    </a:lnTo>
                    <a:lnTo>
                      <a:pt x="40" y="537"/>
                    </a:lnTo>
                    <a:lnTo>
                      <a:pt x="43" y="525"/>
                    </a:lnTo>
                    <a:lnTo>
                      <a:pt x="52" y="512"/>
                    </a:lnTo>
                    <a:lnTo>
                      <a:pt x="55" y="505"/>
                    </a:lnTo>
                    <a:lnTo>
                      <a:pt x="52" y="494"/>
                    </a:lnTo>
                    <a:lnTo>
                      <a:pt x="52" y="484"/>
                    </a:lnTo>
                    <a:lnTo>
                      <a:pt x="52" y="471"/>
                    </a:lnTo>
                    <a:lnTo>
                      <a:pt x="57" y="464"/>
                    </a:lnTo>
                    <a:lnTo>
                      <a:pt x="63" y="452"/>
                    </a:lnTo>
                    <a:lnTo>
                      <a:pt x="68" y="445"/>
                    </a:lnTo>
                    <a:lnTo>
                      <a:pt x="75" y="437"/>
                    </a:lnTo>
                    <a:lnTo>
                      <a:pt x="77" y="427"/>
                    </a:lnTo>
                    <a:lnTo>
                      <a:pt x="68" y="407"/>
                    </a:lnTo>
                    <a:lnTo>
                      <a:pt x="63" y="399"/>
                    </a:lnTo>
                    <a:lnTo>
                      <a:pt x="63" y="387"/>
                    </a:lnTo>
                    <a:lnTo>
                      <a:pt x="66" y="375"/>
                    </a:lnTo>
                    <a:lnTo>
                      <a:pt x="73" y="367"/>
                    </a:lnTo>
                    <a:lnTo>
                      <a:pt x="80" y="362"/>
                    </a:lnTo>
                    <a:lnTo>
                      <a:pt x="126" y="345"/>
                    </a:lnTo>
                    <a:lnTo>
                      <a:pt x="138" y="353"/>
                    </a:lnTo>
                    <a:lnTo>
                      <a:pt x="150" y="355"/>
                    </a:lnTo>
                    <a:lnTo>
                      <a:pt x="193" y="342"/>
                    </a:lnTo>
                    <a:lnTo>
                      <a:pt x="211" y="342"/>
                    </a:lnTo>
                    <a:lnTo>
                      <a:pt x="213" y="329"/>
                    </a:lnTo>
                    <a:lnTo>
                      <a:pt x="220" y="320"/>
                    </a:lnTo>
                    <a:lnTo>
                      <a:pt x="222" y="313"/>
                    </a:lnTo>
                    <a:lnTo>
                      <a:pt x="228" y="300"/>
                    </a:lnTo>
                    <a:lnTo>
                      <a:pt x="231" y="290"/>
                    </a:lnTo>
                    <a:lnTo>
                      <a:pt x="233" y="280"/>
                    </a:lnTo>
                    <a:lnTo>
                      <a:pt x="253" y="272"/>
                    </a:lnTo>
                    <a:lnTo>
                      <a:pt x="260" y="265"/>
                    </a:lnTo>
                    <a:lnTo>
                      <a:pt x="263" y="248"/>
                    </a:lnTo>
                    <a:lnTo>
                      <a:pt x="260" y="232"/>
                    </a:lnTo>
                    <a:lnTo>
                      <a:pt x="265" y="225"/>
                    </a:lnTo>
                    <a:lnTo>
                      <a:pt x="273" y="219"/>
                    </a:lnTo>
                    <a:lnTo>
                      <a:pt x="278" y="213"/>
                    </a:lnTo>
                    <a:lnTo>
                      <a:pt x="288" y="205"/>
                    </a:lnTo>
                    <a:lnTo>
                      <a:pt x="293" y="195"/>
                    </a:lnTo>
                    <a:lnTo>
                      <a:pt x="293" y="188"/>
                    </a:lnTo>
                    <a:lnTo>
                      <a:pt x="288" y="179"/>
                    </a:lnTo>
                    <a:lnTo>
                      <a:pt x="280" y="170"/>
                    </a:lnTo>
                    <a:lnTo>
                      <a:pt x="280" y="162"/>
                    </a:lnTo>
                    <a:lnTo>
                      <a:pt x="283" y="150"/>
                    </a:lnTo>
                    <a:lnTo>
                      <a:pt x="289" y="140"/>
                    </a:lnTo>
                    <a:lnTo>
                      <a:pt x="289" y="132"/>
                    </a:lnTo>
                    <a:lnTo>
                      <a:pt x="278" y="112"/>
                    </a:lnTo>
                    <a:lnTo>
                      <a:pt x="273" y="100"/>
                    </a:lnTo>
                    <a:lnTo>
                      <a:pt x="276" y="92"/>
                    </a:lnTo>
                    <a:lnTo>
                      <a:pt x="288" y="86"/>
                    </a:lnTo>
                    <a:lnTo>
                      <a:pt x="298" y="77"/>
                    </a:lnTo>
                    <a:lnTo>
                      <a:pt x="307" y="72"/>
                    </a:lnTo>
                    <a:lnTo>
                      <a:pt x="320" y="68"/>
                    </a:lnTo>
                    <a:lnTo>
                      <a:pt x="341" y="63"/>
                    </a:lnTo>
                    <a:lnTo>
                      <a:pt x="348" y="57"/>
                    </a:lnTo>
                    <a:lnTo>
                      <a:pt x="351" y="50"/>
                    </a:lnTo>
                    <a:lnTo>
                      <a:pt x="363" y="50"/>
                    </a:lnTo>
                    <a:lnTo>
                      <a:pt x="373" y="52"/>
                    </a:lnTo>
                    <a:lnTo>
                      <a:pt x="380" y="63"/>
                    </a:lnTo>
                    <a:lnTo>
                      <a:pt x="388" y="68"/>
                    </a:lnTo>
                    <a:lnTo>
                      <a:pt x="400" y="63"/>
                    </a:lnTo>
                    <a:lnTo>
                      <a:pt x="407" y="57"/>
                    </a:lnTo>
                    <a:lnTo>
                      <a:pt x="418" y="72"/>
                    </a:lnTo>
                    <a:lnTo>
                      <a:pt x="414" y="88"/>
                    </a:lnTo>
                    <a:lnTo>
                      <a:pt x="405" y="106"/>
                    </a:lnTo>
                    <a:lnTo>
                      <a:pt x="405" y="117"/>
                    </a:lnTo>
                    <a:lnTo>
                      <a:pt x="420" y="132"/>
                    </a:lnTo>
                    <a:lnTo>
                      <a:pt x="427" y="137"/>
                    </a:lnTo>
                    <a:lnTo>
                      <a:pt x="443" y="145"/>
                    </a:lnTo>
                    <a:lnTo>
                      <a:pt x="450" y="145"/>
                    </a:lnTo>
                    <a:lnTo>
                      <a:pt x="460" y="132"/>
                    </a:lnTo>
                    <a:lnTo>
                      <a:pt x="465" y="125"/>
                    </a:lnTo>
                    <a:lnTo>
                      <a:pt x="470" y="117"/>
                    </a:lnTo>
                    <a:lnTo>
                      <a:pt x="481" y="112"/>
                    </a:lnTo>
                    <a:lnTo>
                      <a:pt x="488" y="106"/>
                    </a:lnTo>
                    <a:lnTo>
                      <a:pt x="501" y="92"/>
                    </a:lnTo>
                    <a:lnTo>
                      <a:pt x="510" y="88"/>
                    </a:lnTo>
                    <a:lnTo>
                      <a:pt x="518" y="77"/>
                    </a:lnTo>
                    <a:lnTo>
                      <a:pt x="523" y="68"/>
                    </a:lnTo>
                    <a:lnTo>
                      <a:pt x="534" y="68"/>
                    </a:lnTo>
                    <a:lnTo>
                      <a:pt x="543" y="68"/>
                    </a:lnTo>
                    <a:lnTo>
                      <a:pt x="550" y="68"/>
                    </a:lnTo>
                    <a:lnTo>
                      <a:pt x="561" y="68"/>
                    </a:lnTo>
                    <a:lnTo>
                      <a:pt x="570" y="72"/>
                    </a:lnTo>
                    <a:lnTo>
                      <a:pt x="578" y="80"/>
                    </a:lnTo>
                    <a:lnTo>
                      <a:pt x="583" y="86"/>
                    </a:lnTo>
                    <a:lnTo>
                      <a:pt x="592" y="92"/>
                    </a:lnTo>
                    <a:lnTo>
                      <a:pt x="608" y="88"/>
                    </a:lnTo>
                    <a:lnTo>
                      <a:pt x="619" y="88"/>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3" name="Freeform 14"/>
              <p:cNvSpPr>
                <a:spLocks/>
              </p:cNvSpPr>
              <p:nvPr/>
            </p:nvSpPr>
            <p:spPr bwMode="auto">
              <a:xfrm>
                <a:off x="5070703" y="2183798"/>
                <a:ext cx="425670" cy="949194"/>
              </a:xfrm>
              <a:custGeom>
                <a:avLst/>
                <a:gdLst/>
                <a:ahLst/>
                <a:cxnLst>
                  <a:cxn ang="0">
                    <a:pos x="490" y="299"/>
                  </a:cxn>
                  <a:cxn ang="0">
                    <a:pos x="481" y="267"/>
                  </a:cxn>
                  <a:cxn ang="0">
                    <a:pos x="474" y="240"/>
                  </a:cxn>
                  <a:cxn ang="0">
                    <a:pos x="476" y="220"/>
                  </a:cxn>
                  <a:cxn ang="0">
                    <a:pos x="474" y="197"/>
                  </a:cxn>
                  <a:cxn ang="0">
                    <a:pos x="458" y="186"/>
                  </a:cxn>
                  <a:cxn ang="0">
                    <a:pos x="446" y="159"/>
                  </a:cxn>
                  <a:cxn ang="0">
                    <a:pos x="423" y="126"/>
                  </a:cxn>
                  <a:cxn ang="0">
                    <a:pos x="413" y="97"/>
                  </a:cxn>
                  <a:cxn ang="0">
                    <a:pos x="419" y="70"/>
                  </a:cxn>
                  <a:cxn ang="0">
                    <a:pos x="413" y="26"/>
                  </a:cxn>
                  <a:cxn ang="0">
                    <a:pos x="413" y="6"/>
                  </a:cxn>
                  <a:cxn ang="0">
                    <a:pos x="325" y="1"/>
                  </a:cxn>
                  <a:cxn ang="0">
                    <a:pos x="21" y="319"/>
                  </a:cxn>
                  <a:cxn ang="0">
                    <a:pos x="21" y="477"/>
                  </a:cxn>
                  <a:cxn ang="0">
                    <a:pos x="41" y="954"/>
                  </a:cxn>
                  <a:cxn ang="0">
                    <a:pos x="53" y="979"/>
                  </a:cxn>
                  <a:cxn ang="0">
                    <a:pos x="83" y="985"/>
                  </a:cxn>
                  <a:cxn ang="0">
                    <a:pos x="112" y="994"/>
                  </a:cxn>
                  <a:cxn ang="0">
                    <a:pos x="125" y="963"/>
                  </a:cxn>
                  <a:cxn ang="0">
                    <a:pos x="155" y="966"/>
                  </a:cxn>
                  <a:cxn ang="0">
                    <a:pos x="185" y="966"/>
                  </a:cxn>
                  <a:cxn ang="0">
                    <a:pos x="210" y="965"/>
                  </a:cxn>
                  <a:cxn ang="0">
                    <a:pos x="235" y="994"/>
                  </a:cxn>
                  <a:cxn ang="0">
                    <a:pos x="243" y="1014"/>
                  </a:cxn>
                  <a:cxn ang="0">
                    <a:pos x="288" y="1014"/>
                  </a:cxn>
                  <a:cxn ang="0">
                    <a:pos x="303" y="1043"/>
                  </a:cxn>
                  <a:cxn ang="0">
                    <a:pos x="353" y="1041"/>
                  </a:cxn>
                  <a:cxn ang="0">
                    <a:pos x="359" y="1005"/>
                  </a:cxn>
                  <a:cxn ang="0">
                    <a:pos x="358" y="971"/>
                  </a:cxn>
                  <a:cxn ang="0">
                    <a:pos x="353" y="941"/>
                  </a:cxn>
                  <a:cxn ang="0">
                    <a:pos x="341" y="906"/>
                  </a:cxn>
                  <a:cxn ang="0">
                    <a:pos x="348" y="854"/>
                  </a:cxn>
                  <a:cxn ang="0">
                    <a:pos x="399" y="861"/>
                  </a:cxn>
                  <a:cxn ang="0">
                    <a:pos x="423" y="845"/>
                  </a:cxn>
                  <a:cxn ang="0">
                    <a:pos x="428" y="818"/>
                  </a:cxn>
                  <a:cxn ang="0">
                    <a:pos x="412" y="789"/>
                  </a:cxn>
                  <a:cxn ang="0">
                    <a:pos x="434" y="774"/>
                  </a:cxn>
                  <a:cxn ang="0">
                    <a:pos x="452" y="747"/>
                  </a:cxn>
                  <a:cxn ang="0">
                    <a:pos x="454" y="714"/>
                  </a:cxn>
                  <a:cxn ang="0">
                    <a:pos x="485" y="656"/>
                  </a:cxn>
                  <a:cxn ang="0">
                    <a:pos x="468" y="626"/>
                  </a:cxn>
                  <a:cxn ang="0">
                    <a:pos x="456" y="596"/>
                  </a:cxn>
                  <a:cxn ang="0">
                    <a:pos x="446" y="554"/>
                  </a:cxn>
                  <a:cxn ang="0">
                    <a:pos x="436" y="519"/>
                  </a:cxn>
                  <a:cxn ang="0">
                    <a:pos x="428" y="491"/>
                  </a:cxn>
                  <a:cxn ang="0">
                    <a:pos x="445" y="464"/>
                  </a:cxn>
                  <a:cxn ang="0">
                    <a:pos x="458" y="427"/>
                  </a:cxn>
                  <a:cxn ang="0">
                    <a:pos x="470" y="409"/>
                  </a:cxn>
                  <a:cxn ang="0">
                    <a:pos x="476" y="375"/>
                  </a:cxn>
                  <a:cxn ang="0">
                    <a:pos x="479" y="342"/>
                  </a:cxn>
                  <a:cxn ang="0">
                    <a:pos x="493" y="319"/>
                  </a:cxn>
                </a:cxnLst>
                <a:rect l="0" t="0" r="r" b="b"/>
                <a:pathLst>
                  <a:path w="494" h="1054">
                    <a:moveTo>
                      <a:pt x="493" y="319"/>
                    </a:moveTo>
                    <a:lnTo>
                      <a:pt x="493" y="310"/>
                    </a:lnTo>
                    <a:lnTo>
                      <a:pt x="490" y="299"/>
                    </a:lnTo>
                    <a:lnTo>
                      <a:pt x="488" y="290"/>
                    </a:lnTo>
                    <a:lnTo>
                      <a:pt x="486" y="280"/>
                    </a:lnTo>
                    <a:lnTo>
                      <a:pt x="481" y="267"/>
                    </a:lnTo>
                    <a:lnTo>
                      <a:pt x="481" y="262"/>
                    </a:lnTo>
                    <a:lnTo>
                      <a:pt x="481" y="250"/>
                    </a:lnTo>
                    <a:lnTo>
                      <a:pt x="474" y="240"/>
                    </a:lnTo>
                    <a:lnTo>
                      <a:pt x="481" y="232"/>
                    </a:lnTo>
                    <a:lnTo>
                      <a:pt x="474" y="230"/>
                    </a:lnTo>
                    <a:lnTo>
                      <a:pt x="476" y="220"/>
                    </a:lnTo>
                    <a:lnTo>
                      <a:pt x="470" y="215"/>
                    </a:lnTo>
                    <a:lnTo>
                      <a:pt x="470" y="205"/>
                    </a:lnTo>
                    <a:lnTo>
                      <a:pt x="474" y="197"/>
                    </a:lnTo>
                    <a:lnTo>
                      <a:pt x="470" y="188"/>
                    </a:lnTo>
                    <a:lnTo>
                      <a:pt x="461" y="195"/>
                    </a:lnTo>
                    <a:lnTo>
                      <a:pt x="458" y="186"/>
                    </a:lnTo>
                    <a:lnTo>
                      <a:pt x="452" y="179"/>
                    </a:lnTo>
                    <a:lnTo>
                      <a:pt x="452" y="168"/>
                    </a:lnTo>
                    <a:lnTo>
                      <a:pt x="446" y="159"/>
                    </a:lnTo>
                    <a:lnTo>
                      <a:pt x="445" y="152"/>
                    </a:lnTo>
                    <a:lnTo>
                      <a:pt x="428" y="139"/>
                    </a:lnTo>
                    <a:lnTo>
                      <a:pt x="423" y="126"/>
                    </a:lnTo>
                    <a:lnTo>
                      <a:pt x="423" y="113"/>
                    </a:lnTo>
                    <a:lnTo>
                      <a:pt x="413" y="108"/>
                    </a:lnTo>
                    <a:lnTo>
                      <a:pt x="413" y="97"/>
                    </a:lnTo>
                    <a:lnTo>
                      <a:pt x="418" y="88"/>
                    </a:lnTo>
                    <a:lnTo>
                      <a:pt x="423" y="79"/>
                    </a:lnTo>
                    <a:lnTo>
                      <a:pt x="419" y="70"/>
                    </a:lnTo>
                    <a:lnTo>
                      <a:pt x="412" y="59"/>
                    </a:lnTo>
                    <a:lnTo>
                      <a:pt x="408" y="50"/>
                    </a:lnTo>
                    <a:lnTo>
                      <a:pt x="413" y="26"/>
                    </a:lnTo>
                    <a:lnTo>
                      <a:pt x="405" y="25"/>
                    </a:lnTo>
                    <a:lnTo>
                      <a:pt x="408" y="15"/>
                    </a:lnTo>
                    <a:lnTo>
                      <a:pt x="413" y="6"/>
                    </a:lnTo>
                    <a:lnTo>
                      <a:pt x="408" y="0"/>
                    </a:lnTo>
                    <a:lnTo>
                      <a:pt x="421" y="0"/>
                    </a:lnTo>
                    <a:lnTo>
                      <a:pt x="325" y="1"/>
                    </a:lnTo>
                    <a:lnTo>
                      <a:pt x="13" y="6"/>
                    </a:lnTo>
                    <a:lnTo>
                      <a:pt x="15" y="162"/>
                    </a:lnTo>
                    <a:lnTo>
                      <a:pt x="21" y="319"/>
                    </a:lnTo>
                    <a:lnTo>
                      <a:pt x="0" y="319"/>
                    </a:lnTo>
                    <a:lnTo>
                      <a:pt x="3" y="477"/>
                    </a:lnTo>
                    <a:lnTo>
                      <a:pt x="21" y="477"/>
                    </a:lnTo>
                    <a:lnTo>
                      <a:pt x="26" y="943"/>
                    </a:lnTo>
                    <a:lnTo>
                      <a:pt x="32" y="946"/>
                    </a:lnTo>
                    <a:lnTo>
                      <a:pt x="41" y="954"/>
                    </a:lnTo>
                    <a:lnTo>
                      <a:pt x="41" y="965"/>
                    </a:lnTo>
                    <a:lnTo>
                      <a:pt x="46" y="972"/>
                    </a:lnTo>
                    <a:lnTo>
                      <a:pt x="53" y="979"/>
                    </a:lnTo>
                    <a:lnTo>
                      <a:pt x="63" y="983"/>
                    </a:lnTo>
                    <a:lnTo>
                      <a:pt x="73" y="983"/>
                    </a:lnTo>
                    <a:lnTo>
                      <a:pt x="83" y="985"/>
                    </a:lnTo>
                    <a:lnTo>
                      <a:pt x="93" y="990"/>
                    </a:lnTo>
                    <a:lnTo>
                      <a:pt x="103" y="994"/>
                    </a:lnTo>
                    <a:lnTo>
                      <a:pt x="112" y="994"/>
                    </a:lnTo>
                    <a:lnTo>
                      <a:pt x="121" y="990"/>
                    </a:lnTo>
                    <a:lnTo>
                      <a:pt x="121" y="979"/>
                    </a:lnTo>
                    <a:lnTo>
                      <a:pt x="125" y="963"/>
                    </a:lnTo>
                    <a:lnTo>
                      <a:pt x="132" y="956"/>
                    </a:lnTo>
                    <a:lnTo>
                      <a:pt x="139" y="956"/>
                    </a:lnTo>
                    <a:lnTo>
                      <a:pt x="155" y="966"/>
                    </a:lnTo>
                    <a:lnTo>
                      <a:pt x="165" y="971"/>
                    </a:lnTo>
                    <a:lnTo>
                      <a:pt x="172" y="966"/>
                    </a:lnTo>
                    <a:lnTo>
                      <a:pt x="185" y="966"/>
                    </a:lnTo>
                    <a:lnTo>
                      <a:pt x="195" y="966"/>
                    </a:lnTo>
                    <a:lnTo>
                      <a:pt x="203" y="965"/>
                    </a:lnTo>
                    <a:lnTo>
                      <a:pt x="210" y="965"/>
                    </a:lnTo>
                    <a:lnTo>
                      <a:pt x="235" y="972"/>
                    </a:lnTo>
                    <a:lnTo>
                      <a:pt x="238" y="983"/>
                    </a:lnTo>
                    <a:lnTo>
                      <a:pt x="235" y="994"/>
                    </a:lnTo>
                    <a:lnTo>
                      <a:pt x="232" y="1003"/>
                    </a:lnTo>
                    <a:lnTo>
                      <a:pt x="235" y="1012"/>
                    </a:lnTo>
                    <a:lnTo>
                      <a:pt x="243" y="1014"/>
                    </a:lnTo>
                    <a:lnTo>
                      <a:pt x="259" y="1014"/>
                    </a:lnTo>
                    <a:lnTo>
                      <a:pt x="283" y="1008"/>
                    </a:lnTo>
                    <a:lnTo>
                      <a:pt x="288" y="1014"/>
                    </a:lnTo>
                    <a:lnTo>
                      <a:pt x="288" y="1025"/>
                    </a:lnTo>
                    <a:lnTo>
                      <a:pt x="293" y="1038"/>
                    </a:lnTo>
                    <a:lnTo>
                      <a:pt x="303" y="1043"/>
                    </a:lnTo>
                    <a:lnTo>
                      <a:pt x="339" y="1053"/>
                    </a:lnTo>
                    <a:lnTo>
                      <a:pt x="348" y="1048"/>
                    </a:lnTo>
                    <a:lnTo>
                      <a:pt x="353" y="1041"/>
                    </a:lnTo>
                    <a:lnTo>
                      <a:pt x="358" y="1028"/>
                    </a:lnTo>
                    <a:lnTo>
                      <a:pt x="359" y="1018"/>
                    </a:lnTo>
                    <a:lnTo>
                      <a:pt x="359" y="1005"/>
                    </a:lnTo>
                    <a:lnTo>
                      <a:pt x="363" y="994"/>
                    </a:lnTo>
                    <a:lnTo>
                      <a:pt x="363" y="983"/>
                    </a:lnTo>
                    <a:lnTo>
                      <a:pt x="358" y="971"/>
                    </a:lnTo>
                    <a:lnTo>
                      <a:pt x="352" y="965"/>
                    </a:lnTo>
                    <a:lnTo>
                      <a:pt x="352" y="954"/>
                    </a:lnTo>
                    <a:lnTo>
                      <a:pt x="353" y="941"/>
                    </a:lnTo>
                    <a:lnTo>
                      <a:pt x="358" y="926"/>
                    </a:lnTo>
                    <a:lnTo>
                      <a:pt x="348" y="918"/>
                    </a:lnTo>
                    <a:lnTo>
                      <a:pt x="341" y="906"/>
                    </a:lnTo>
                    <a:lnTo>
                      <a:pt x="338" y="901"/>
                    </a:lnTo>
                    <a:lnTo>
                      <a:pt x="323" y="872"/>
                    </a:lnTo>
                    <a:lnTo>
                      <a:pt x="348" y="854"/>
                    </a:lnTo>
                    <a:lnTo>
                      <a:pt x="358" y="854"/>
                    </a:lnTo>
                    <a:lnTo>
                      <a:pt x="378" y="861"/>
                    </a:lnTo>
                    <a:lnTo>
                      <a:pt x="399" y="861"/>
                    </a:lnTo>
                    <a:lnTo>
                      <a:pt x="405" y="854"/>
                    </a:lnTo>
                    <a:lnTo>
                      <a:pt x="413" y="845"/>
                    </a:lnTo>
                    <a:lnTo>
                      <a:pt x="423" y="845"/>
                    </a:lnTo>
                    <a:lnTo>
                      <a:pt x="428" y="839"/>
                    </a:lnTo>
                    <a:lnTo>
                      <a:pt x="428" y="829"/>
                    </a:lnTo>
                    <a:lnTo>
                      <a:pt x="428" y="818"/>
                    </a:lnTo>
                    <a:lnTo>
                      <a:pt x="423" y="803"/>
                    </a:lnTo>
                    <a:lnTo>
                      <a:pt x="413" y="796"/>
                    </a:lnTo>
                    <a:lnTo>
                      <a:pt x="412" y="789"/>
                    </a:lnTo>
                    <a:lnTo>
                      <a:pt x="418" y="776"/>
                    </a:lnTo>
                    <a:lnTo>
                      <a:pt x="426" y="776"/>
                    </a:lnTo>
                    <a:lnTo>
                      <a:pt x="434" y="774"/>
                    </a:lnTo>
                    <a:lnTo>
                      <a:pt x="446" y="767"/>
                    </a:lnTo>
                    <a:lnTo>
                      <a:pt x="452" y="759"/>
                    </a:lnTo>
                    <a:lnTo>
                      <a:pt x="452" y="747"/>
                    </a:lnTo>
                    <a:lnTo>
                      <a:pt x="450" y="736"/>
                    </a:lnTo>
                    <a:lnTo>
                      <a:pt x="450" y="726"/>
                    </a:lnTo>
                    <a:lnTo>
                      <a:pt x="454" y="714"/>
                    </a:lnTo>
                    <a:lnTo>
                      <a:pt x="450" y="706"/>
                    </a:lnTo>
                    <a:lnTo>
                      <a:pt x="476" y="674"/>
                    </a:lnTo>
                    <a:lnTo>
                      <a:pt x="485" y="656"/>
                    </a:lnTo>
                    <a:lnTo>
                      <a:pt x="476" y="647"/>
                    </a:lnTo>
                    <a:lnTo>
                      <a:pt x="474" y="636"/>
                    </a:lnTo>
                    <a:lnTo>
                      <a:pt x="468" y="626"/>
                    </a:lnTo>
                    <a:lnTo>
                      <a:pt x="461" y="616"/>
                    </a:lnTo>
                    <a:lnTo>
                      <a:pt x="458" y="609"/>
                    </a:lnTo>
                    <a:lnTo>
                      <a:pt x="456" y="596"/>
                    </a:lnTo>
                    <a:lnTo>
                      <a:pt x="454" y="587"/>
                    </a:lnTo>
                    <a:lnTo>
                      <a:pt x="452" y="562"/>
                    </a:lnTo>
                    <a:lnTo>
                      <a:pt x="446" y="554"/>
                    </a:lnTo>
                    <a:lnTo>
                      <a:pt x="445" y="542"/>
                    </a:lnTo>
                    <a:lnTo>
                      <a:pt x="436" y="531"/>
                    </a:lnTo>
                    <a:lnTo>
                      <a:pt x="436" y="519"/>
                    </a:lnTo>
                    <a:lnTo>
                      <a:pt x="436" y="507"/>
                    </a:lnTo>
                    <a:lnTo>
                      <a:pt x="434" y="497"/>
                    </a:lnTo>
                    <a:lnTo>
                      <a:pt x="428" y="491"/>
                    </a:lnTo>
                    <a:lnTo>
                      <a:pt x="428" y="479"/>
                    </a:lnTo>
                    <a:lnTo>
                      <a:pt x="436" y="469"/>
                    </a:lnTo>
                    <a:lnTo>
                      <a:pt x="445" y="464"/>
                    </a:lnTo>
                    <a:lnTo>
                      <a:pt x="446" y="447"/>
                    </a:lnTo>
                    <a:lnTo>
                      <a:pt x="450" y="435"/>
                    </a:lnTo>
                    <a:lnTo>
                      <a:pt x="458" y="427"/>
                    </a:lnTo>
                    <a:lnTo>
                      <a:pt x="466" y="427"/>
                    </a:lnTo>
                    <a:lnTo>
                      <a:pt x="474" y="420"/>
                    </a:lnTo>
                    <a:lnTo>
                      <a:pt x="470" y="409"/>
                    </a:lnTo>
                    <a:lnTo>
                      <a:pt x="474" y="397"/>
                    </a:lnTo>
                    <a:lnTo>
                      <a:pt x="474" y="385"/>
                    </a:lnTo>
                    <a:lnTo>
                      <a:pt x="476" y="375"/>
                    </a:lnTo>
                    <a:lnTo>
                      <a:pt x="479" y="362"/>
                    </a:lnTo>
                    <a:lnTo>
                      <a:pt x="476" y="353"/>
                    </a:lnTo>
                    <a:lnTo>
                      <a:pt x="479" y="342"/>
                    </a:lnTo>
                    <a:lnTo>
                      <a:pt x="485" y="333"/>
                    </a:lnTo>
                    <a:lnTo>
                      <a:pt x="486" y="322"/>
                    </a:lnTo>
                    <a:lnTo>
                      <a:pt x="493" y="319"/>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4" name="Freeform 15"/>
              <p:cNvSpPr>
                <a:spLocks/>
              </p:cNvSpPr>
              <p:nvPr/>
            </p:nvSpPr>
            <p:spPr bwMode="auto">
              <a:xfrm>
                <a:off x="4772562" y="4018247"/>
                <a:ext cx="726396" cy="456586"/>
              </a:xfrm>
              <a:custGeom>
                <a:avLst/>
                <a:gdLst/>
                <a:ahLst/>
                <a:cxnLst>
                  <a:cxn ang="0">
                    <a:pos x="555" y="266"/>
                  </a:cxn>
                  <a:cxn ang="0">
                    <a:pos x="552" y="286"/>
                  </a:cxn>
                  <a:cxn ang="0">
                    <a:pos x="543" y="306"/>
                  </a:cxn>
                  <a:cxn ang="0">
                    <a:pos x="528" y="326"/>
                  </a:cxn>
                  <a:cxn ang="0">
                    <a:pos x="513" y="346"/>
                  </a:cxn>
                  <a:cxn ang="0">
                    <a:pos x="485" y="349"/>
                  </a:cxn>
                  <a:cxn ang="0">
                    <a:pos x="472" y="378"/>
                  </a:cxn>
                  <a:cxn ang="0">
                    <a:pos x="468" y="398"/>
                  </a:cxn>
                  <a:cxn ang="0">
                    <a:pos x="460" y="413"/>
                  </a:cxn>
                  <a:cxn ang="0">
                    <a:pos x="443" y="413"/>
                  </a:cxn>
                  <a:cxn ang="0">
                    <a:pos x="427" y="427"/>
                  </a:cxn>
                  <a:cxn ang="0">
                    <a:pos x="413" y="441"/>
                  </a:cxn>
                  <a:cxn ang="0">
                    <a:pos x="352" y="459"/>
                  </a:cxn>
                  <a:cxn ang="0">
                    <a:pos x="325" y="467"/>
                  </a:cxn>
                  <a:cxn ang="0">
                    <a:pos x="303" y="479"/>
                  </a:cxn>
                  <a:cxn ang="0">
                    <a:pos x="290" y="494"/>
                  </a:cxn>
                  <a:cxn ang="0">
                    <a:pos x="228" y="476"/>
                  </a:cxn>
                  <a:cxn ang="0">
                    <a:pos x="199" y="472"/>
                  </a:cxn>
                  <a:cxn ang="0">
                    <a:pos x="172" y="463"/>
                  </a:cxn>
                  <a:cxn ang="0">
                    <a:pos x="139" y="438"/>
                  </a:cxn>
                  <a:cxn ang="0">
                    <a:pos x="133" y="418"/>
                  </a:cxn>
                  <a:cxn ang="0">
                    <a:pos x="141" y="389"/>
                  </a:cxn>
                  <a:cxn ang="0">
                    <a:pos x="133" y="363"/>
                  </a:cxn>
                  <a:cxn ang="0">
                    <a:pos x="130" y="336"/>
                  </a:cxn>
                  <a:cxn ang="0">
                    <a:pos x="130" y="313"/>
                  </a:cxn>
                  <a:cxn ang="0">
                    <a:pos x="133" y="281"/>
                  </a:cxn>
                  <a:cxn ang="0">
                    <a:pos x="130" y="256"/>
                  </a:cxn>
                  <a:cxn ang="0">
                    <a:pos x="133" y="236"/>
                  </a:cxn>
                  <a:cxn ang="0">
                    <a:pos x="125" y="211"/>
                  </a:cxn>
                  <a:cxn ang="0">
                    <a:pos x="85" y="171"/>
                  </a:cxn>
                  <a:cxn ang="0">
                    <a:pos x="63" y="160"/>
                  </a:cxn>
                  <a:cxn ang="0">
                    <a:pos x="33" y="124"/>
                  </a:cxn>
                  <a:cxn ang="0">
                    <a:pos x="28" y="97"/>
                  </a:cxn>
                  <a:cxn ang="0">
                    <a:pos x="10" y="88"/>
                  </a:cxn>
                  <a:cxn ang="0">
                    <a:pos x="0" y="71"/>
                  </a:cxn>
                  <a:cxn ang="0">
                    <a:pos x="55" y="18"/>
                  </a:cxn>
                  <a:cxn ang="0">
                    <a:pos x="533" y="6"/>
                  </a:cxn>
                  <a:cxn ang="0">
                    <a:pos x="814" y="3"/>
                  </a:cxn>
                  <a:cxn ang="0">
                    <a:pos x="827" y="50"/>
                  </a:cxn>
                  <a:cxn ang="0">
                    <a:pos x="819" y="71"/>
                  </a:cxn>
                  <a:cxn ang="0">
                    <a:pos x="830" y="88"/>
                  </a:cxn>
                  <a:cxn ang="0">
                    <a:pos x="839" y="100"/>
                  </a:cxn>
                  <a:cxn ang="0">
                    <a:pos x="835" y="117"/>
                  </a:cxn>
                  <a:cxn ang="0">
                    <a:pos x="832" y="131"/>
                  </a:cxn>
                  <a:cxn ang="0">
                    <a:pos x="820" y="130"/>
                  </a:cxn>
                  <a:cxn ang="0">
                    <a:pos x="792" y="130"/>
                  </a:cxn>
                  <a:cxn ang="0">
                    <a:pos x="777" y="124"/>
                  </a:cxn>
                  <a:cxn ang="0">
                    <a:pos x="759" y="120"/>
                  </a:cxn>
                  <a:cxn ang="0">
                    <a:pos x="720" y="138"/>
                  </a:cxn>
                  <a:cxn ang="0">
                    <a:pos x="699" y="144"/>
                  </a:cxn>
                  <a:cxn ang="0">
                    <a:pos x="677" y="135"/>
                  </a:cxn>
                  <a:cxn ang="0">
                    <a:pos x="663" y="130"/>
                  </a:cxn>
                  <a:cxn ang="0">
                    <a:pos x="648" y="144"/>
                  </a:cxn>
                  <a:cxn ang="0">
                    <a:pos x="632" y="155"/>
                  </a:cxn>
                  <a:cxn ang="0">
                    <a:pos x="608" y="170"/>
                  </a:cxn>
                  <a:cxn ang="0">
                    <a:pos x="585" y="193"/>
                  </a:cxn>
                  <a:cxn ang="0">
                    <a:pos x="560" y="228"/>
                  </a:cxn>
                </a:cxnLst>
                <a:rect l="0" t="0" r="r" b="b"/>
                <a:pathLst>
                  <a:path w="843" h="507">
                    <a:moveTo>
                      <a:pt x="565" y="240"/>
                    </a:moveTo>
                    <a:lnTo>
                      <a:pt x="555" y="266"/>
                    </a:lnTo>
                    <a:lnTo>
                      <a:pt x="552" y="275"/>
                    </a:lnTo>
                    <a:lnTo>
                      <a:pt x="552" y="286"/>
                    </a:lnTo>
                    <a:lnTo>
                      <a:pt x="555" y="296"/>
                    </a:lnTo>
                    <a:lnTo>
                      <a:pt x="543" y="306"/>
                    </a:lnTo>
                    <a:lnTo>
                      <a:pt x="533" y="320"/>
                    </a:lnTo>
                    <a:lnTo>
                      <a:pt x="528" y="326"/>
                    </a:lnTo>
                    <a:lnTo>
                      <a:pt x="517" y="331"/>
                    </a:lnTo>
                    <a:lnTo>
                      <a:pt x="513" y="346"/>
                    </a:lnTo>
                    <a:lnTo>
                      <a:pt x="507" y="349"/>
                    </a:lnTo>
                    <a:lnTo>
                      <a:pt x="485" y="349"/>
                    </a:lnTo>
                    <a:lnTo>
                      <a:pt x="472" y="366"/>
                    </a:lnTo>
                    <a:lnTo>
                      <a:pt x="472" y="378"/>
                    </a:lnTo>
                    <a:lnTo>
                      <a:pt x="463" y="387"/>
                    </a:lnTo>
                    <a:lnTo>
                      <a:pt x="468" y="398"/>
                    </a:lnTo>
                    <a:lnTo>
                      <a:pt x="470" y="407"/>
                    </a:lnTo>
                    <a:lnTo>
                      <a:pt x="460" y="413"/>
                    </a:lnTo>
                    <a:lnTo>
                      <a:pt x="452" y="413"/>
                    </a:lnTo>
                    <a:lnTo>
                      <a:pt x="443" y="413"/>
                    </a:lnTo>
                    <a:lnTo>
                      <a:pt x="432" y="418"/>
                    </a:lnTo>
                    <a:lnTo>
                      <a:pt x="427" y="427"/>
                    </a:lnTo>
                    <a:lnTo>
                      <a:pt x="419" y="433"/>
                    </a:lnTo>
                    <a:lnTo>
                      <a:pt x="413" y="441"/>
                    </a:lnTo>
                    <a:lnTo>
                      <a:pt x="408" y="447"/>
                    </a:lnTo>
                    <a:lnTo>
                      <a:pt x="352" y="459"/>
                    </a:lnTo>
                    <a:lnTo>
                      <a:pt x="332" y="461"/>
                    </a:lnTo>
                    <a:lnTo>
                      <a:pt x="325" y="467"/>
                    </a:lnTo>
                    <a:lnTo>
                      <a:pt x="312" y="472"/>
                    </a:lnTo>
                    <a:lnTo>
                      <a:pt x="303" y="479"/>
                    </a:lnTo>
                    <a:lnTo>
                      <a:pt x="295" y="486"/>
                    </a:lnTo>
                    <a:lnTo>
                      <a:pt x="290" y="494"/>
                    </a:lnTo>
                    <a:lnTo>
                      <a:pt x="287" y="506"/>
                    </a:lnTo>
                    <a:lnTo>
                      <a:pt x="228" y="476"/>
                    </a:lnTo>
                    <a:lnTo>
                      <a:pt x="219" y="476"/>
                    </a:lnTo>
                    <a:lnTo>
                      <a:pt x="199" y="472"/>
                    </a:lnTo>
                    <a:lnTo>
                      <a:pt x="186" y="471"/>
                    </a:lnTo>
                    <a:lnTo>
                      <a:pt x="172" y="463"/>
                    </a:lnTo>
                    <a:lnTo>
                      <a:pt x="146" y="441"/>
                    </a:lnTo>
                    <a:lnTo>
                      <a:pt x="139" y="438"/>
                    </a:lnTo>
                    <a:lnTo>
                      <a:pt x="130" y="431"/>
                    </a:lnTo>
                    <a:lnTo>
                      <a:pt x="133" y="418"/>
                    </a:lnTo>
                    <a:lnTo>
                      <a:pt x="141" y="400"/>
                    </a:lnTo>
                    <a:lnTo>
                      <a:pt x="141" y="389"/>
                    </a:lnTo>
                    <a:lnTo>
                      <a:pt x="139" y="373"/>
                    </a:lnTo>
                    <a:lnTo>
                      <a:pt x="133" y="363"/>
                    </a:lnTo>
                    <a:lnTo>
                      <a:pt x="130" y="349"/>
                    </a:lnTo>
                    <a:lnTo>
                      <a:pt x="130" y="336"/>
                    </a:lnTo>
                    <a:lnTo>
                      <a:pt x="130" y="326"/>
                    </a:lnTo>
                    <a:lnTo>
                      <a:pt x="130" y="313"/>
                    </a:lnTo>
                    <a:lnTo>
                      <a:pt x="133" y="293"/>
                    </a:lnTo>
                    <a:lnTo>
                      <a:pt x="133" y="281"/>
                    </a:lnTo>
                    <a:lnTo>
                      <a:pt x="130" y="271"/>
                    </a:lnTo>
                    <a:lnTo>
                      <a:pt x="130" y="256"/>
                    </a:lnTo>
                    <a:lnTo>
                      <a:pt x="130" y="246"/>
                    </a:lnTo>
                    <a:lnTo>
                      <a:pt x="133" y="236"/>
                    </a:lnTo>
                    <a:lnTo>
                      <a:pt x="130" y="224"/>
                    </a:lnTo>
                    <a:lnTo>
                      <a:pt x="125" y="211"/>
                    </a:lnTo>
                    <a:lnTo>
                      <a:pt x="101" y="191"/>
                    </a:lnTo>
                    <a:lnTo>
                      <a:pt x="85" y="171"/>
                    </a:lnTo>
                    <a:lnTo>
                      <a:pt x="73" y="166"/>
                    </a:lnTo>
                    <a:lnTo>
                      <a:pt x="63" y="160"/>
                    </a:lnTo>
                    <a:lnTo>
                      <a:pt x="37" y="135"/>
                    </a:lnTo>
                    <a:lnTo>
                      <a:pt x="33" y="124"/>
                    </a:lnTo>
                    <a:lnTo>
                      <a:pt x="33" y="110"/>
                    </a:lnTo>
                    <a:lnTo>
                      <a:pt x="28" y="97"/>
                    </a:lnTo>
                    <a:lnTo>
                      <a:pt x="21" y="91"/>
                    </a:lnTo>
                    <a:lnTo>
                      <a:pt x="10" y="88"/>
                    </a:lnTo>
                    <a:lnTo>
                      <a:pt x="0" y="78"/>
                    </a:lnTo>
                    <a:lnTo>
                      <a:pt x="0" y="71"/>
                    </a:lnTo>
                    <a:lnTo>
                      <a:pt x="55" y="71"/>
                    </a:lnTo>
                    <a:lnTo>
                      <a:pt x="55" y="18"/>
                    </a:lnTo>
                    <a:lnTo>
                      <a:pt x="370" y="10"/>
                    </a:lnTo>
                    <a:lnTo>
                      <a:pt x="533" y="6"/>
                    </a:lnTo>
                    <a:lnTo>
                      <a:pt x="832" y="0"/>
                    </a:lnTo>
                    <a:lnTo>
                      <a:pt x="814" y="3"/>
                    </a:lnTo>
                    <a:lnTo>
                      <a:pt x="805" y="6"/>
                    </a:lnTo>
                    <a:lnTo>
                      <a:pt x="827" y="50"/>
                    </a:lnTo>
                    <a:lnTo>
                      <a:pt x="820" y="58"/>
                    </a:lnTo>
                    <a:lnTo>
                      <a:pt x="819" y="71"/>
                    </a:lnTo>
                    <a:lnTo>
                      <a:pt x="820" y="78"/>
                    </a:lnTo>
                    <a:lnTo>
                      <a:pt x="830" y="88"/>
                    </a:lnTo>
                    <a:lnTo>
                      <a:pt x="832" y="95"/>
                    </a:lnTo>
                    <a:lnTo>
                      <a:pt x="839" y="100"/>
                    </a:lnTo>
                    <a:lnTo>
                      <a:pt x="842" y="111"/>
                    </a:lnTo>
                    <a:lnTo>
                      <a:pt x="835" y="117"/>
                    </a:lnTo>
                    <a:lnTo>
                      <a:pt x="832" y="130"/>
                    </a:lnTo>
                    <a:lnTo>
                      <a:pt x="832" y="131"/>
                    </a:lnTo>
                    <a:lnTo>
                      <a:pt x="827" y="131"/>
                    </a:lnTo>
                    <a:lnTo>
                      <a:pt x="820" y="130"/>
                    </a:lnTo>
                    <a:lnTo>
                      <a:pt x="812" y="124"/>
                    </a:lnTo>
                    <a:lnTo>
                      <a:pt x="792" y="130"/>
                    </a:lnTo>
                    <a:lnTo>
                      <a:pt x="783" y="130"/>
                    </a:lnTo>
                    <a:lnTo>
                      <a:pt x="777" y="124"/>
                    </a:lnTo>
                    <a:lnTo>
                      <a:pt x="768" y="120"/>
                    </a:lnTo>
                    <a:lnTo>
                      <a:pt x="759" y="120"/>
                    </a:lnTo>
                    <a:lnTo>
                      <a:pt x="734" y="130"/>
                    </a:lnTo>
                    <a:lnTo>
                      <a:pt x="720" y="138"/>
                    </a:lnTo>
                    <a:lnTo>
                      <a:pt x="717" y="144"/>
                    </a:lnTo>
                    <a:lnTo>
                      <a:pt x="699" y="144"/>
                    </a:lnTo>
                    <a:lnTo>
                      <a:pt x="692" y="140"/>
                    </a:lnTo>
                    <a:lnTo>
                      <a:pt x="677" y="135"/>
                    </a:lnTo>
                    <a:lnTo>
                      <a:pt x="672" y="131"/>
                    </a:lnTo>
                    <a:lnTo>
                      <a:pt x="663" y="130"/>
                    </a:lnTo>
                    <a:lnTo>
                      <a:pt x="654" y="135"/>
                    </a:lnTo>
                    <a:lnTo>
                      <a:pt x="648" y="144"/>
                    </a:lnTo>
                    <a:lnTo>
                      <a:pt x="645" y="150"/>
                    </a:lnTo>
                    <a:lnTo>
                      <a:pt x="632" y="155"/>
                    </a:lnTo>
                    <a:lnTo>
                      <a:pt x="620" y="158"/>
                    </a:lnTo>
                    <a:lnTo>
                      <a:pt x="608" y="170"/>
                    </a:lnTo>
                    <a:lnTo>
                      <a:pt x="600" y="188"/>
                    </a:lnTo>
                    <a:lnTo>
                      <a:pt x="585" y="193"/>
                    </a:lnTo>
                    <a:lnTo>
                      <a:pt x="565" y="215"/>
                    </a:lnTo>
                    <a:lnTo>
                      <a:pt x="560" y="228"/>
                    </a:lnTo>
                    <a:lnTo>
                      <a:pt x="565" y="240"/>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5" name="Freeform 16"/>
              <p:cNvSpPr>
                <a:spLocks/>
              </p:cNvSpPr>
              <p:nvPr/>
            </p:nvSpPr>
            <p:spPr bwMode="auto">
              <a:xfrm>
                <a:off x="5691112" y="4031756"/>
                <a:ext cx="370522" cy="574560"/>
              </a:xfrm>
              <a:custGeom>
                <a:avLst/>
                <a:gdLst/>
                <a:ahLst/>
                <a:cxnLst>
                  <a:cxn ang="0">
                    <a:pos x="314" y="61"/>
                  </a:cxn>
                  <a:cxn ang="0">
                    <a:pos x="308" y="41"/>
                  </a:cxn>
                  <a:cxn ang="0">
                    <a:pos x="290" y="37"/>
                  </a:cxn>
                  <a:cxn ang="0">
                    <a:pos x="274" y="26"/>
                  </a:cxn>
                  <a:cxn ang="0">
                    <a:pos x="267" y="10"/>
                  </a:cxn>
                  <a:cxn ang="0">
                    <a:pos x="250" y="0"/>
                  </a:cxn>
                  <a:cxn ang="0">
                    <a:pos x="230" y="21"/>
                  </a:cxn>
                  <a:cxn ang="0">
                    <a:pos x="207" y="21"/>
                  </a:cxn>
                  <a:cxn ang="0">
                    <a:pos x="179" y="26"/>
                  </a:cxn>
                  <a:cxn ang="0">
                    <a:pos x="159" y="26"/>
                  </a:cxn>
                  <a:cxn ang="0">
                    <a:pos x="140" y="10"/>
                  </a:cxn>
                  <a:cxn ang="0">
                    <a:pos x="110" y="3"/>
                  </a:cxn>
                  <a:cxn ang="0">
                    <a:pos x="70" y="12"/>
                  </a:cxn>
                  <a:cxn ang="0">
                    <a:pos x="63" y="32"/>
                  </a:cxn>
                  <a:cxn ang="0">
                    <a:pos x="55" y="52"/>
                  </a:cxn>
                  <a:cxn ang="0">
                    <a:pos x="39" y="72"/>
                  </a:cxn>
                  <a:cxn ang="0">
                    <a:pos x="21" y="80"/>
                  </a:cxn>
                  <a:cxn ang="0">
                    <a:pos x="5" y="137"/>
                  </a:cxn>
                  <a:cxn ang="0">
                    <a:pos x="85" y="212"/>
                  </a:cxn>
                  <a:cxn ang="0">
                    <a:pos x="99" y="237"/>
                  </a:cxn>
                  <a:cxn ang="0">
                    <a:pos x="117" y="277"/>
                  </a:cxn>
                  <a:cxn ang="0">
                    <a:pos x="132" y="290"/>
                  </a:cxn>
                  <a:cxn ang="0">
                    <a:pos x="173" y="328"/>
                  </a:cxn>
                  <a:cxn ang="0">
                    <a:pos x="193" y="637"/>
                  </a:cxn>
                  <a:cxn ang="0">
                    <a:pos x="274" y="520"/>
                  </a:cxn>
                  <a:cxn ang="0">
                    <a:pos x="307" y="360"/>
                  </a:cxn>
                  <a:cxn ang="0">
                    <a:pos x="317" y="285"/>
                  </a:cxn>
                  <a:cxn ang="0">
                    <a:pos x="342" y="270"/>
                  </a:cxn>
                  <a:cxn ang="0">
                    <a:pos x="429" y="252"/>
                  </a:cxn>
                  <a:cxn ang="0">
                    <a:pos x="419" y="201"/>
                  </a:cxn>
                  <a:cxn ang="0">
                    <a:pos x="424" y="175"/>
                  </a:cxn>
                  <a:cxn ang="0">
                    <a:pos x="415" y="153"/>
                  </a:cxn>
                  <a:cxn ang="0">
                    <a:pos x="406" y="137"/>
                  </a:cxn>
                  <a:cxn ang="0">
                    <a:pos x="384" y="120"/>
                  </a:cxn>
                  <a:cxn ang="0">
                    <a:pos x="374" y="105"/>
                  </a:cxn>
                  <a:cxn ang="0">
                    <a:pos x="348" y="101"/>
                  </a:cxn>
                  <a:cxn ang="0">
                    <a:pos x="334" y="85"/>
                  </a:cxn>
                  <a:cxn ang="0">
                    <a:pos x="317" y="75"/>
                  </a:cxn>
                </a:cxnLst>
                <a:rect l="0" t="0" r="r" b="b"/>
                <a:pathLst>
                  <a:path w="430" h="638">
                    <a:moveTo>
                      <a:pt x="314" y="65"/>
                    </a:moveTo>
                    <a:lnTo>
                      <a:pt x="314" y="61"/>
                    </a:lnTo>
                    <a:lnTo>
                      <a:pt x="314" y="50"/>
                    </a:lnTo>
                    <a:lnTo>
                      <a:pt x="308" y="41"/>
                    </a:lnTo>
                    <a:lnTo>
                      <a:pt x="299" y="37"/>
                    </a:lnTo>
                    <a:lnTo>
                      <a:pt x="290" y="37"/>
                    </a:lnTo>
                    <a:lnTo>
                      <a:pt x="282" y="33"/>
                    </a:lnTo>
                    <a:lnTo>
                      <a:pt x="274" y="26"/>
                    </a:lnTo>
                    <a:lnTo>
                      <a:pt x="270" y="17"/>
                    </a:lnTo>
                    <a:lnTo>
                      <a:pt x="267" y="10"/>
                    </a:lnTo>
                    <a:lnTo>
                      <a:pt x="259" y="0"/>
                    </a:lnTo>
                    <a:lnTo>
                      <a:pt x="250" y="0"/>
                    </a:lnTo>
                    <a:lnTo>
                      <a:pt x="240" y="6"/>
                    </a:lnTo>
                    <a:lnTo>
                      <a:pt x="230" y="21"/>
                    </a:lnTo>
                    <a:lnTo>
                      <a:pt x="217" y="21"/>
                    </a:lnTo>
                    <a:lnTo>
                      <a:pt x="207" y="21"/>
                    </a:lnTo>
                    <a:lnTo>
                      <a:pt x="199" y="21"/>
                    </a:lnTo>
                    <a:lnTo>
                      <a:pt x="179" y="26"/>
                    </a:lnTo>
                    <a:lnTo>
                      <a:pt x="168" y="30"/>
                    </a:lnTo>
                    <a:lnTo>
                      <a:pt x="159" y="26"/>
                    </a:lnTo>
                    <a:lnTo>
                      <a:pt x="152" y="23"/>
                    </a:lnTo>
                    <a:lnTo>
                      <a:pt x="140" y="10"/>
                    </a:lnTo>
                    <a:lnTo>
                      <a:pt x="132" y="3"/>
                    </a:lnTo>
                    <a:lnTo>
                      <a:pt x="110" y="3"/>
                    </a:lnTo>
                    <a:lnTo>
                      <a:pt x="100" y="6"/>
                    </a:lnTo>
                    <a:lnTo>
                      <a:pt x="70" y="12"/>
                    </a:lnTo>
                    <a:lnTo>
                      <a:pt x="65" y="21"/>
                    </a:lnTo>
                    <a:lnTo>
                      <a:pt x="63" y="32"/>
                    </a:lnTo>
                    <a:lnTo>
                      <a:pt x="60" y="43"/>
                    </a:lnTo>
                    <a:lnTo>
                      <a:pt x="55" y="52"/>
                    </a:lnTo>
                    <a:lnTo>
                      <a:pt x="52" y="61"/>
                    </a:lnTo>
                    <a:lnTo>
                      <a:pt x="39" y="72"/>
                    </a:lnTo>
                    <a:lnTo>
                      <a:pt x="32" y="75"/>
                    </a:lnTo>
                    <a:lnTo>
                      <a:pt x="21" y="80"/>
                    </a:lnTo>
                    <a:lnTo>
                      <a:pt x="3" y="80"/>
                    </a:lnTo>
                    <a:lnTo>
                      <a:pt x="5" y="137"/>
                    </a:lnTo>
                    <a:lnTo>
                      <a:pt x="0" y="220"/>
                    </a:lnTo>
                    <a:lnTo>
                      <a:pt x="85" y="212"/>
                    </a:lnTo>
                    <a:lnTo>
                      <a:pt x="86" y="237"/>
                    </a:lnTo>
                    <a:lnTo>
                      <a:pt x="99" y="237"/>
                    </a:lnTo>
                    <a:lnTo>
                      <a:pt x="100" y="277"/>
                    </a:lnTo>
                    <a:lnTo>
                      <a:pt x="117" y="277"/>
                    </a:lnTo>
                    <a:lnTo>
                      <a:pt x="117" y="290"/>
                    </a:lnTo>
                    <a:lnTo>
                      <a:pt x="132" y="290"/>
                    </a:lnTo>
                    <a:lnTo>
                      <a:pt x="132" y="330"/>
                    </a:lnTo>
                    <a:lnTo>
                      <a:pt x="173" y="328"/>
                    </a:lnTo>
                    <a:lnTo>
                      <a:pt x="175" y="368"/>
                    </a:lnTo>
                    <a:lnTo>
                      <a:pt x="193" y="637"/>
                    </a:lnTo>
                    <a:lnTo>
                      <a:pt x="277" y="632"/>
                    </a:lnTo>
                    <a:lnTo>
                      <a:pt x="274" y="520"/>
                    </a:lnTo>
                    <a:lnTo>
                      <a:pt x="314" y="518"/>
                    </a:lnTo>
                    <a:lnTo>
                      <a:pt x="307" y="360"/>
                    </a:lnTo>
                    <a:lnTo>
                      <a:pt x="302" y="285"/>
                    </a:lnTo>
                    <a:lnTo>
                      <a:pt x="317" y="285"/>
                    </a:lnTo>
                    <a:lnTo>
                      <a:pt x="317" y="270"/>
                    </a:lnTo>
                    <a:lnTo>
                      <a:pt x="342" y="270"/>
                    </a:lnTo>
                    <a:lnTo>
                      <a:pt x="344" y="255"/>
                    </a:lnTo>
                    <a:lnTo>
                      <a:pt x="429" y="252"/>
                    </a:lnTo>
                    <a:lnTo>
                      <a:pt x="426" y="207"/>
                    </a:lnTo>
                    <a:lnTo>
                      <a:pt x="419" y="201"/>
                    </a:lnTo>
                    <a:lnTo>
                      <a:pt x="419" y="190"/>
                    </a:lnTo>
                    <a:lnTo>
                      <a:pt x="424" y="175"/>
                    </a:lnTo>
                    <a:lnTo>
                      <a:pt x="419" y="163"/>
                    </a:lnTo>
                    <a:lnTo>
                      <a:pt x="415" y="153"/>
                    </a:lnTo>
                    <a:lnTo>
                      <a:pt x="410" y="147"/>
                    </a:lnTo>
                    <a:lnTo>
                      <a:pt x="406" y="137"/>
                    </a:lnTo>
                    <a:lnTo>
                      <a:pt x="402" y="128"/>
                    </a:lnTo>
                    <a:lnTo>
                      <a:pt x="384" y="120"/>
                    </a:lnTo>
                    <a:lnTo>
                      <a:pt x="379" y="108"/>
                    </a:lnTo>
                    <a:lnTo>
                      <a:pt x="374" y="105"/>
                    </a:lnTo>
                    <a:lnTo>
                      <a:pt x="357" y="105"/>
                    </a:lnTo>
                    <a:lnTo>
                      <a:pt x="348" y="101"/>
                    </a:lnTo>
                    <a:lnTo>
                      <a:pt x="339" y="95"/>
                    </a:lnTo>
                    <a:lnTo>
                      <a:pt x="334" y="85"/>
                    </a:lnTo>
                    <a:lnTo>
                      <a:pt x="324" y="80"/>
                    </a:lnTo>
                    <a:lnTo>
                      <a:pt x="317" y="75"/>
                    </a:lnTo>
                    <a:lnTo>
                      <a:pt x="314" y="65"/>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6" name="Freeform 17"/>
              <p:cNvSpPr>
                <a:spLocks/>
              </p:cNvSpPr>
              <p:nvPr/>
            </p:nvSpPr>
            <p:spPr bwMode="auto">
              <a:xfrm>
                <a:off x="4430504" y="3036632"/>
                <a:ext cx="608345" cy="1093284"/>
              </a:xfrm>
              <a:custGeom>
                <a:avLst/>
                <a:gdLst/>
                <a:ahLst/>
                <a:cxnLst>
                  <a:cxn ang="0">
                    <a:pos x="60" y="1086"/>
                  </a:cxn>
                  <a:cxn ang="0">
                    <a:pos x="77" y="1046"/>
                  </a:cxn>
                  <a:cxn ang="0">
                    <a:pos x="50" y="976"/>
                  </a:cxn>
                  <a:cxn ang="0">
                    <a:pos x="33" y="896"/>
                  </a:cxn>
                  <a:cxn ang="0">
                    <a:pos x="23" y="861"/>
                  </a:cxn>
                  <a:cxn ang="0">
                    <a:pos x="0" y="817"/>
                  </a:cxn>
                  <a:cxn ang="0">
                    <a:pos x="6" y="783"/>
                  </a:cxn>
                  <a:cxn ang="0">
                    <a:pos x="23" y="766"/>
                  </a:cxn>
                  <a:cxn ang="0">
                    <a:pos x="19" y="736"/>
                  </a:cxn>
                  <a:cxn ang="0">
                    <a:pos x="19" y="697"/>
                  </a:cxn>
                  <a:cxn ang="0">
                    <a:pos x="23" y="589"/>
                  </a:cxn>
                  <a:cxn ang="0">
                    <a:pos x="46" y="574"/>
                  </a:cxn>
                  <a:cxn ang="0">
                    <a:pos x="63" y="549"/>
                  </a:cxn>
                  <a:cxn ang="0">
                    <a:pos x="90" y="521"/>
                  </a:cxn>
                  <a:cxn ang="0">
                    <a:pos x="102" y="481"/>
                  </a:cxn>
                  <a:cxn ang="0">
                    <a:pos x="329" y="475"/>
                  </a:cxn>
                  <a:cxn ang="0">
                    <a:pos x="342" y="382"/>
                  </a:cxn>
                  <a:cxn ang="0">
                    <a:pos x="369" y="370"/>
                  </a:cxn>
                  <a:cxn ang="0">
                    <a:pos x="382" y="345"/>
                  </a:cxn>
                  <a:cxn ang="0">
                    <a:pos x="411" y="330"/>
                  </a:cxn>
                  <a:cxn ang="0">
                    <a:pos x="451" y="305"/>
                  </a:cxn>
                  <a:cxn ang="0">
                    <a:pos x="479" y="268"/>
                  </a:cxn>
                  <a:cxn ang="0">
                    <a:pos x="493" y="199"/>
                  </a:cxn>
                  <a:cxn ang="0">
                    <a:pos x="521" y="173"/>
                  </a:cxn>
                  <a:cxn ang="0">
                    <a:pos x="533" y="125"/>
                  </a:cxn>
                  <a:cxn ang="0">
                    <a:pos x="546" y="68"/>
                  </a:cxn>
                  <a:cxn ang="0">
                    <a:pos x="573" y="41"/>
                  </a:cxn>
                  <a:cxn ang="0">
                    <a:pos x="603" y="13"/>
                  </a:cxn>
                  <a:cxn ang="0">
                    <a:pos x="682" y="10"/>
                  </a:cxn>
                  <a:cxn ang="0">
                    <a:pos x="695" y="407"/>
                  </a:cxn>
                  <a:cxn ang="0">
                    <a:pos x="700" y="789"/>
                  </a:cxn>
                  <a:cxn ang="0">
                    <a:pos x="448" y="948"/>
                  </a:cxn>
                  <a:cxn ang="0">
                    <a:pos x="396" y="1159"/>
                  </a:cxn>
                  <a:cxn ang="0">
                    <a:pos x="382" y="1139"/>
                  </a:cxn>
                  <a:cxn ang="0">
                    <a:pos x="355" y="1116"/>
                  </a:cxn>
                  <a:cxn ang="0">
                    <a:pos x="306" y="1174"/>
                  </a:cxn>
                  <a:cxn ang="0">
                    <a:pos x="281" y="1194"/>
                  </a:cxn>
                  <a:cxn ang="0">
                    <a:pos x="217" y="1190"/>
                  </a:cxn>
                  <a:cxn ang="0">
                    <a:pos x="170" y="1206"/>
                  </a:cxn>
                  <a:cxn ang="0">
                    <a:pos x="127" y="1213"/>
                  </a:cxn>
                  <a:cxn ang="0">
                    <a:pos x="93" y="1205"/>
                  </a:cxn>
                  <a:cxn ang="0">
                    <a:pos x="73" y="1178"/>
                  </a:cxn>
                  <a:cxn ang="0">
                    <a:pos x="46" y="1123"/>
                  </a:cxn>
                  <a:cxn ang="0">
                    <a:pos x="46" y="1098"/>
                  </a:cxn>
                </a:cxnLst>
                <a:rect l="0" t="0" r="r" b="b"/>
                <a:pathLst>
                  <a:path w="706" h="1214">
                    <a:moveTo>
                      <a:pt x="46" y="1098"/>
                    </a:moveTo>
                    <a:lnTo>
                      <a:pt x="52" y="1094"/>
                    </a:lnTo>
                    <a:lnTo>
                      <a:pt x="60" y="1086"/>
                    </a:lnTo>
                    <a:lnTo>
                      <a:pt x="68" y="1078"/>
                    </a:lnTo>
                    <a:lnTo>
                      <a:pt x="75" y="1063"/>
                    </a:lnTo>
                    <a:lnTo>
                      <a:pt x="77" y="1046"/>
                    </a:lnTo>
                    <a:lnTo>
                      <a:pt x="73" y="1034"/>
                    </a:lnTo>
                    <a:lnTo>
                      <a:pt x="52" y="1004"/>
                    </a:lnTo>
                    <a:lnTo>
                      <a:pt x="50" y="976"/>
                    </a:lnTo>
                    <a:lnTo>
                      <a:pt x="52" y="948"/>
                    </a:lnTo>
                    <a:lnTo>
                      <a:pt x="50" y="931"/>
                    </a:lnTo>
                    <a:lnTo>
                      <a:pt x="33" y="896"/>
                    </a:lnTo>
                    <a:lnTo>
                      <a:pt x="25" y="883"/>
                    </a:lnTo>
                    <a:lnTo>
                      <a:pt x="25" y="874"/>
                    </a:lnTo>
                    <a:lnTo>
                      <a:pt x="23" y="861"/>
                    </a:lnTo>
                    <a:lnTo>
                      <a:pt x="19" y="843"/>
                    </a:lnTo>
                    <a:lnTo>
                      <a:pt x="3" y="826"/>
                    </a:lnTo>
                    <a:lnTo>
                      <a:pt x="0" y="817"/>
                    </a:lnTo>
                    <a:lnTo>
                      <a:pt x="0" y="804"/>
                    </a:lnTo>
                    <a:lnTo>
                      <a:pt x="1" y="794"/>
                    </a:lnTo>
                    <a:lnTo>
                      <a:pt x="6" y="783"/>
                    </a:lnTo>
                    <a:lnTo>
                      <a:pt x="12" y="777"/>
                    </a:lnTo>
                    <a:lnTo>
                      <a:pt x="19" y="772"/>
                    </a:lnTo>
                    <a:lnTo>
                      <a:pt x="23" y="766"/>
                    </a:lnTo>
                    <a:lnTo>
                      <a:pt x="23" y="754"/>
                    </a:lnTo>
                    <a:lnTo>
                      <a:pt x="23" y="744"/>
                    </a:lnTo>
                    <a:lnTo>
                      <a:pt x="19" y="736"/>
                    </a:lnTo>
                    <a:lnTo>
                      <a:pt x="17" y="724"/>
                    </a:lnTo>
                    <a:lnTo>
                      <a:pt x="23" y="710"/>
                    </a:lnTo>
                    <a:lnTo>
                      <a:pt x="19" y="697"/>
                    </a:lnTo>
                    <a:lnTo>
                      <a:pt x="23" y="689"/>
                    </a:lnTo>
                    <a:lnTo>
                      <a:pt x="19" y="677"/>
                    </a:lnTo>
                    <a:lnTo>
                      <a:pt x="23" y="589"/>
                    </a:lnTo>
                    <a:lnTo>
                      <a:pt x="33" y="589"/>
                    </a:lnTo>
                    <a:lnTo>
                      <a:pt x="33" y="574"/>
                    </a:lnTo>
                    <a:lnTo>
                      <a:pt x="46" y="574"/>
                    </a:lnTo>
                    <a:lnTo>
                      <a:pt x="46" y="562"/>
                    </a:lnTo>
                    <a:lnTo>
                      <a:pt x="63" y="562"/>
                    </a:lnTo>
                    <a:lnTo>
                      <a:pt x="63" y="549"/>
                    </a:lnTo>
                    <a:lnTo>
                      <a:pt x="75" y="549"/>
                    </a:lnTo>
                    <a:lnTo>
                      <a:pt x="75" y="521"/>
                    </a:lnTo>
                    <a:lnTo>
                      <a:pt x="90" y="521"/>
                    </a:lnTo>
                    <a:lnTo>
                      <a:pt x="90" y="507"/>
                    </a:lnTo>
                    <a:lnTo>
                      <a:pt x="102" y="507"/>
                    </a:lnTo>
                    <a:lnTo>
                      <a:pt x="102" y="481"/>
                    </a:lnTo>
                    <a:lnTo>
                      <a:pt x="287" y="475"/>
                    </a:lnTo>
                    <a:lnTo>
                      <a:pt x="307" y="475"/>
                    </a:lnTo>
                    <a:lnTo>
                      <a:pt x="329" y="475"/>
                    </a:lnTo>
                    <a:lnTo>
                      <a:pt x="329" y="397"/>
                    </a:lnTo>
                    <a:lnTo>
                      <a:pt x="342" y="397"/>
                    </a:lnTo>
                    <a:lnTo>
                      <a:pt x="342" y="382"/>
                    </a:lnTo>
                    <a:lnTo>
                      <a:pt x="355" y="382"/>
                    </a:lnTo>
                    <a:lnTo>
                      <a:pt x="355" y="370"/>
                    </a:lnTo>
                    <a:lnTo>
                      <a:pt x="369" y="370"/>
                    </a:lnTo>
                    <a:lnTo>
                      <a:pt x="369" y="357"/>
                    </a:lnTo>
                    <a:lnTo>
                      <a:pt x="382" y="357"/>
                    </a:lnTo>
                    <a:lnTo>
                      <a:pt x="382" y="345"/>
                    </a:lnTo>
                    <a:lnTo>
                      <a:pt x="397" y="345"/>
                    </a:lnTo>
                    <a:lnTo>
                      <a:pt x="397" y="330"/>
                    </a:lnTo>
                    <a:lnTo>
                      <a:pt x="411" y="330"/>
                    </a:lnTo>
                    <a:lnTo>
                      <a:pt x="411" y="317"/>
                    </a:lnTo>
                    <a:lnTo>
                      <a:pt x="451" y="317"/>
                    </a:lnTo>
                    <a:lnTo>
                      <a:pt x="451" y="305"/>
                    </a:lnTo>
                    <a:lnTo>
                      <a:pt x="466" y="305"/>
                    </a:lnTo>
                    <a:lnTo>
                      <a:pt x="466" y="268"/>
                    </a:lnTo>
                    <a:lnTo>
                      <a:pt x="479" y="268"/>
                    </a:lnTo>
                    <a:lnTo>
                      <a:pt x="479" y="213"/>
                    </a:lnTo>
                    <a:lnTo>
                      <a:pt x="493" y="213"/>
                    </a:lnTo>
                    <a:lnTo>
                      <a:pt x="493" y="199"/>
                    </a:lnTo>
                    <a:lnTo>
                      <a:pt x="508" y="193"/>
                    </a:lnTo>
                    <a:lnTo>
                      <a:pt x="509" y="173"/>
                    </a:lnTo>
                    <a:lnTo>
                      <a:pt x="521" y="173"/>
                    </a:lnTo>
                    <a:lnTo>
                      <a:pt x="519" y="148"/>
                    </a:lnTo>
                    <a:lnTo>
                      <a:pt x="533" y="148"/>
                    </a:lnTo>
                    <a:lnTo>
                      <a:pt x="533" y="125"/>
                    </a:lnTo>
                    <a:lnTo>
                      <a:pt x="531" y="90"/>
                    </a:lnTo>
                    <a:lnTo>
                      <a:pt x="531" y="68"/>
                    </a:lnTo>
                    <a:lnTo>
                      <a:pt x="546" y="68"/>
                    </a:lnTo>
                    <a:lnTo>
                      <a:pt x="546" y="53"/>
                    </a:lnTo>
                    <a:lnTo>
                      <a:pt x="573" y="53"/>
                    </a:lnTo>
                    <a:lnTo>
                      <a:pt x="573" y="41"/>
                    </a:lnTo>
                    <a:lnTo>
                      <a:pt x="588" y="41"/>
                    </a:lnTo>
                    <a:lnTo>
                      <a:pt x="588" y="13"/>
                    </a:lnTo>
                    <a:lnTo>
                      <a:pt x="603" y="13"/>
                    </a:lnTo>
                    <a:lnTo>
                      <a:pt x="600" y="0"/>
                    </a:lnTo>
                    <a:lnTo>
                      <a:pt x="682" y="0"/>
                    </a:lnTo>
                    <a:lnTo>
                      <a:pt x="682" y="10"/>
                    </a:lnTo>
                    <a:lnTo>
                      <a:pt x="686" y="13"/>
                    </a:lnTo>
                    <a:lnTo>
                      <a:pt x="688" y="92"/>
                    </a:lnTo>
                    <a:lnTo>
                      <a:pt x="695" y="407"/>
                    </a:lnTo>
                    <a:lnTo>
                      <a:pt x="698" y="630"/>
                    </a:lnTo>
                    <a:lnTo>
                      <a:pt x="698" y="704"/>
                    </a:lnTo>
                    <a:lnTo>
                      <a:pt x="700" y="789"/>
                    </a:lnTo>
                    <a:lnTo>
                      <a:pt x="705" y="944"/>
                    </a:lnTo>
                    <a:lnTo>
                      <a:pt x="529" y="948"/>
                    </a:lnTo>
                    <a:lnTo>
                      <a:pt x="448" y="948"/>
                    </a:lnTo>
                    <a:lnTo>
                      <a:pt x="451" y="1106"/>
                    </a:lnTo>
                    <a:lnTo>
                      <a:pt x="451" y="1159"/>
                    </a:lnTo>
                    <a:lnTo>
                      <a:pt x="396" y="1159"/>
                    </a:lnTo>
                    <a:lnTo>
                      <a:pt x="397" y="1154"/>
                    </a:lnTo>
                    <a:lnTo>
                      <a:pt x="389" y="1148"/>
                    </a:lnTo>
                    <a:lnTo>
                      <a:pt x="382" y="1139"/>
                    </a:lnTo>
                    <a:lnTo>
                      <a:pt x="374" y="1128"/>
                    </a:lnTo>
                    <a:lnTo>
                      <a:pt x="362" y="1123"/>
                    </a:lnTo>
                    <a:lnTo>
                      <a:pt x="355" y="1116"/>
                    </a:lnTo>
                    <a:lnTo>
                      <a:pt x="346" y="1123"/>
                    </a:lnTo>
                    <a:lnTo>
                      <a:pt x="341" y="1134"/>
                    </a:lnTo>
                    <a:lnTo>
                      <a:pt x="306" y="1174"/>
                    </a:lnTo>
                    <a:lnTo>
                      <a:pt x="295" y="1183"/>
                    </a:lnTo>
                    <a:lnTo>
                      <a:pt x="287" y="1188"/>
                    </a:lnTo>
                    <a:lnTo>
                      <a:pt x="281" y="1194"/>
                    </a:lnTo>
                    <a:lnTo>
                      <a:pt x="255" y="1198"/>
                    </a:lnTo>
                    <a:lnTo>
                      <a:pt x="241" y="1190"/>
                    </a:lnTo>
                    <a:lnTo>
                      <a:pt x="217" y="1190"/>
                    </a:lnTo>
                    <a:lnTo>
                      <a:pt x="195" y="1205"/>
                    </a:lnTo>
                    <a:lnTo>
                      <a:pt x="182" y="1205"/>
                    </a:lnTo>
                    <a:lnTo>
                      <a:pt x="170" y="1206"/>
                    </a:lnTo>
                    <a:lnTo>
                      <a:pt x="159" y="1210"/>
                    </a:lnTo>
                    <a:lnTo>
                      <a:pt x="148" y="1213"/>
                    </a:lnTo>
                    <a:lnTo>
                      <a:pt x="127" y="1213"/>
                    </a:lnTo>
                    <a:lnTo>
                      <a:pt x="113" y="1210"/>
                    </a:lnTo>
                    <a:lnTo>
                      <a:pt x="102" y="1206"/>
                    </a:lnTo>
                    <a:lnTo>
                      <a:pt x="93" y="1205"/>
                    </a:lnTo>
                    <a:lnTo>
                      <a:pt x="88" y="1190"/>
                    </a:lnTo>
                    <a:lnTo>
                      <a:pt x="83" y="1183"/>
                    </a:lnTo>
                    <a:lnTo>
                      <a:pt x="73" y="1178"/>
                    </a:lnTo>
                    <a:lnTo>
                      <a:pt x="68" y="1171"/>
                    </a:lnTo>
                    <a:lnTo>
                      <a:pt x="50" y="1130"/>
                    </a:lnTo>
                    <a:lnTo>
                      <a:pt x="46" y="1123"/>
                    </a:lnTo>
                    <a:lnTo>
                      <a:pt x="46" y="1114"/>
                    </a:lnTo>
                    <a:lnTo>
                      <a:pt x="46" y="1106"/>
                    </a:lnTo>
                    <a:lnTo>
                      <a:pt x="46" y="1098"/>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7" name="Freeform 18"/>
              <p:cNvSpPr>
                <a:spLocks/>
              </p:cNvSpPr>
              <p:nvPr/>
            </p:nvSpPr>
            <p:spPr bwMode="auto">
              <a:xfrm>
                <a:off x="1972967" y="3349128"/>
                <a:ext cx="669524" cy="626793"/>
              </a:xfrm>
              <a:custGeom>
                <a:avLst/>
                <a:gdLst/>
                <a:ahLst/>
                <a:cxnLst>
                  <a:cxn ang="0">
                    <a:pos x="564" y="267"/>
                  </a:cxn>
                  <a:cxn ang="0">
                    <a:pos x="641" y="424"/>
                  </a:cxn>
                  <a:cxn ang="0">
                    <a:pos x="753" y="428"/>
                  </a:cxn>
                  <a:cxn ang="0">
                    <a:pos x="748" y="506"/>
                  </a:cxn>
                  <a:cxn ang="0">
                    <a:pos x="776" y="510"/>
                  </a:cxn>
                  <a:cxn ang="0">
                    <a:pos x="769" y="695"/>
                  </a:cxn>
                  <a:cxn ang="0">
                    <a:pos x="526" y="685"/>
                  </a:cxn>
                  <a:cxn ang="0">
                    <a:pos x="143" y="672"/>
                  </a:cxn>
                  <a:cxn ang="0">
                    <a:pos x="132" y="603"/>
                  </a:cxn>
                  <a:cxn ang="0">
                    <a:pos x="123" y="573"/>
                  </a:cxn>
                  <a:cxn ang="0">
                    <a:pos x="128" y="573"/>
                  </a:cxn>
                  <a:cxn ang="0">
                    <a:pos x="143" y="573"/>
                  </a:cxn>
                  <a:cxn ang="0">
                    <a:pos x="152" y="585"/>
                  </a:cxn>
                  <a:cxn ang="0">
                    <a:pos x="160" y="612"/>
                  </a:cxn>
                  <a:cxn ang="0">
                    <a:pos x="175" y="600"/>
                  </a:cxn>
                  <a:cxn ang="0">
                    <a:pos x="185" y="583"/>
                  </a:cxn>
                  <a:cxn ang="0">
                    <a:pos x="208" y="568"/>
                  </a:cxn>
                  <a:cxn ang="0">
                    <a:pos x="222" y="559"/>
                  </a:cxn>
                  <a:cxn ang="0">
                    <a:pos x="297" y="545"/>
                  </a:cxn>
                  <a:cxn ang="0">
                    <a:pos x="295" y="523"/>
                  </a:cxn>
                  <a:cxn ang="0">
                    <a:pos x="262" y="516"/>
                  </a:cxn>
                  <a:cxn ang="0">
                    <a:pos x="244" y="503"/>
                  </a:cxn>
                  <a:cxn ang="0">
                    <a:pos x="222" y="506"/>
                  </a:cxn>
                  <a:cxn ang="0">
                    <a:pos x="208" y="492"/>
                  </a:cxn>
                  <a:cxn ang="0">
                    <a:pos x="207" y="474"/>
                  </a:cxn>
                  <a:cxn ang="0">
                    <a:pos x="190" y="458"/>
                  </a:cxn>
                  <a:cxn ang="0">
                    <a:pos x="175" y="448"/>
                  </a:cxn>
                  <a:cxn ang="0">
                    <a:pos x="139" y="448"/>
                  </a:cxn>
                  <a:cxn ang="0">
                    <a:pos x="120" y="458"/>
                  </a:cxn>
                  <a:cxn ang="0">
                    <a:pos x="123" y="478"/>
                  </a:cxn>
                  <a:cxn ang="0">
                    <a:pos x="123" y="503"/>
                  </a:cxn>
                  <a:cxn ang="0">
                    <a:pos x="128" y="526"/>
                  </a:cxn>
                  <a:cxn ang="0">
                    <a:pos x="120" y="539"/>
                  </a:cxn>
                  <a:cxn ang="0">
                    <a:pos x="92" y="550"/>
                  </a:cxn>
                  <a:cxn ang="0">
                    <a:pos x="106" y="466"/>
                  </a:cxn>
                  <a:cxn ang="0">
                    <a:pos x="83" y="267"/>
                  </a:cxn>
                  <a:cxn ang="0">
                    <a:pos x="70" y="217"/>
                  </a:cxn>
                  <a:cxn ang="0">
                    <a:pos x="41" y="214"/>
                  </a:cxn>
                  <a:cxn ang="0">
                    <a:pos x="37" y="179"/>
                  </a:cxn>
                  <a:cxn ang="0">
                    <a:pos x="30" y="165"/>
                  </a:cxn>
                  <a:cxn ang="0">
                    <a:pos x="17" y="145"/>
                  </a:cxn>
                  <a:cxn ang="0">
                    <a:pos x="17" y="125"/>
                  </a:cxn>
                  <a:cxn ang="0">
                    <a:pos x="0" y="110"/>
                  </a:cxn>
                  <a:cxn ang="0">
                    <a:pos x="8" y="87"/>
                  </a:cxn>
                  <a:cxn ang="0">
                    <a:pos x="8" y="65"/>
                  </a:cxn>
                  <a:cxn ang="0">
                    <a:pos x="5" y="0"/>
                  </a:cxn>
                  <a:cxn ang="0">
                    <a:pos x="541" y="32"/>
                  </a:cxn>
                  <a:cxn ang="0">
                    <a:pos x="555" y="267"/>
                  </a:cxn>
                </a:cxnLst>
                <a:rect l="0" t="0" r="r" b="b"/>
                <a:pathLst>
                  <a:path w="777" h="696">
                    <a:moveTo>
                      <a:pt x="555" y="267"/>
                    </a:moveTo>
                    <a:lnTo>
                      <a:pt x="564" y="267"/>
                    </a:lnTo>
                    <a:lnTo>
                      <a:pt x="561" y="424"/>
                    </a:lnTo>
                    <a:lnTo>
                      <a:pt x="641" y="424"/>
                    </a:lnTo>
                    <a:lnTo>
                      <a:pt x="671" y="428"/>
                    </a:lnTo>
                    <a:lnTo>
                      <a:pt x="753" y="428"/>
                    </a:lnTo>
                    <a:lnTo>
                      <a:pt x="748" y="492"/>
                    </a:lnTo>
                    <a:lnTo>
                      <a:pt x="748" y="506"/>
                    </a:lnTo>
                    <a:lnTo>
                      <a:pt x="757" y="510"/>
                    </a:lnTo>
                    <a:lnTo>
                      <a:pt x="776" y="510"/>
                    </a:lnTo>
                    <a:lnTo>
                      <a:pt x="773" y="600"/>
                    </a:lnTo>
                    <a:lnTo>
                      <a:pt x="769" y="695"/>
                    </a:lnTo>
                    <a:lnTo>
                      <a:pt x="629" y="690"/>
                    </a:lnTo>
                    <a:lnTo>
                      <a:pt x="526" y="685"/>
                    </a:lnTo>
                    <a:lnTo>
                      <a:pt x="315" y="678"/>
                    </a:lnTo>
                    <a:lnTo>
                      <a:pt x="143" y="672"/>
                    </a:lnTo>
                    <a:lnTo>
                      <a:pt x="139" y="628"/>
                    </a:lnTo>
                    <a:lnTo>
                      <a:pt x="132" y="603"/>
                    </a:lnTo>
                    <a:lnTo>
                      <a:pt x="128" y="588"/>
                    </a:lnTo>
                    <a:lnTo>
                      <a:pt x="123" y="573"/>
                    </a:lnTo>
                    <a:lnTo>
                      <a:pt x="112" y="568"/>
                    </a:lnTo>
                    <a:lnTo>
                      <a:pt x="128" y="573"/>
                    </a:lnTo>
                    <a:lnTo>
                      <a:pt x="135" y="563"/>
                    </a:lnTo>
                    <a:lnTo>
                      <a:pt x="143" y="573"/>
                    </a:lnTo>
                    <a:lnTo>
                      <a:pt x="152" y="574"/>
                    </a:lnTo>
                    <a:lnTo>
                      <a:pt x="152" y="585"/>
                    </a:lnTo>
                    <a:lnTo>
                      <a:pt x="153" y="600"/>
                    </a:lnTo>
                    <a:lnTo>
                      <a:pt x="160" y="612"/>
                    </a:lnTo>
                    <a:lnTo>
                      <a:pt x="172" y="608"/>
                    </a:lnTo>
                    <a:lnTo>
                      <a:pt x="175" y="600"/>
                    </a:lnTo>
                    <a:lnTo>
                      <a:pt x="179" y="588"/>
                    </a:lnTo>
                    <a:lnTo>
                      <a:pt x="185" y="583"/>
                    </a:lnTo>
                    <a:lnTo>
                      <a:pt x="197" y="576"/>
                    </a:lnTo>
                    <a:lnTo>
                      <a:pt x="208" y="568"/>
                    </a:lnTo>
                    <a:lnTo>
                      <a:pt x="217" y="565"/>
                    </a:lnTo>
                    <a:lnTo>
                      <a:pt x="222" y="559"/>
                    </a:lnTo>
                    <a:lnTo>
                      <a:pt x="240" y="559"/>
                    </a:lnTo>
                    <a:lnTo>
                      <a:pt x="297" y="545"/>
                    </a:lnTo>
                    <a:lnTo>
                      <a:pt x="302" y="526"/>
                    </a:lnTo>
                    <a:lnTo>
                      <a:pt x="295" y="523"/>
                    </a:lnTo>
                    <a:lnTo>
                      <a:pt x="280" y="518"/>
                    </a:lnTo>
                    <a:lnTo>
                      <a:pt x="262" y="516"/>
                    </a:lnTo>
                    <a:lnTo>
                      <a:pt x="253" y="518"/>
                    </a:lnTo>
                    <a:lnTo>
                      <a:pt x="244" y="503"/>
                    </a:lnTo>
                    <a:lnTo>
                      <a:pt x="232" y="503"/>
                    </a:lnTo>
                    <a:lnTo>
                      <a:pt x="222" y="506"/>
                    </a:lnTo>
                    <a:lnTo>
                      <a:pt x="208" y="501"/>
                    </a:lnTo>
                    <a:lnTo>
                      <a:pt x="208" y="492"/>
                    </a:lnTo>
                    <a:lnTo>
                      <a:pt x="212" y="485"/>
                    </a:lnTo>
                    <a:lnTo>
                      <a:pt x="207" y="474"/>
                    </a:lnTo>
                    <a:lnTo>
                      <a:pt x="202" y="466"/>
                    </a:lnTo>
                    <a:lnTo>
                      <a:pt x="190" y="458"/>
                    </a:lnTo>
                    <a:lnTo>
                      <a:pt x="182" y="452"/>
                    </a:lnTo>
                    <a:lnTo>
                      <a:pt x="175" y="448"/>
                    </a:lnTo>
                    <a:lnTo>
                      <a:pt x="152" y="444"/>
                    </a:lnTo>
                    <a:lnTo>
                      <a:pt x="139" y="448"/>
                    </a:lnTo>
                    <a:lnTo>
                      <a:pt x="126" y="452"/>
                    </a:lnTo>
                    <a:lnTo>
                      <a:pt x="120" y="458"/>
                    </a:lnTo>
                    <a:lnTo>
                      <a:pt x="120" y="468"/>
                    </a:lnTo>
                    <a:lnTo>
                      <a:pt x="123" y="478"/>
                    </a:lnTo>
                    <a:lnTo>
                      <a:pt x="123" y="491"/>
                    </a:lnTo>
                    <a:lnTo>
                      <a:pt x="123" y="503"/>
                    </a:lnTo>
                    <a:lnTo>
                      <a:pt x="128" y="516"/>
                    </a:lnTo>
                    <a:lnTo>
                      <a:pt x="128" y="526"/>
                    </a:lnTo>
                    <a:lnTo>
                      <a:pt x="130" y="536"/>
                    </a:lnTo>
                    <a:lnTo>
                      <a:pt x="120" y="539"/>
                    </a:lnTo>
                    <a:lnTo>
                      <a:pt x="113" y="545"/>
                    </a:lnTo>
                    <a:lnTo>
                      <a:pt x="92" y="550"/>
                    </a:lnTo>
                    <a:lnTo>
                      <a:pt x="103" y="518"/>
                    </a:lnTo>
                    <a:lnTo>
                      <a:pt x="106" y="466"/>
                    </a:lnTo>
                    <a:lnTo>
                      <a:pt x="99" y="363"/>
                    </a:lnTo>
                    <a:lnTo>
                      <a:pt x="83" y="267"/>
                    </a:lnTo>
                    <a:lnTo>
                      <a:pt x="75" y="225"/>
                    </a:lnTo>
                    <a:lnTo>
                      <a:pt x="70" y="217"/>
                    </a:lnTo>
                    <a:lnTo>
                      <a:pt x="65" y="210"/>
                    </a:lnTo>
                    <a:lnTo>
                      <a:pt x="41" y="214"/>
                    </a:lnTo>
                    <a:lnTo>
                      <a:pt x="45" y="205"/>
                    </a:lnTo>
                    <a:lnTo>
                      <a:pt x="37" y="179"/>
                    </a:lnTo>
                    <a:lnTo>
                      <a:pt x="35" y="170"/>
                    </a:lnTo>
                    <a:lnTo>
                      <a:pt x="30" y="165"/>
                    </a:lnTo>
                    <a:lnTo>
                      <a:pt x="19" y="162"/>
                    </a:lnTo>
                    <a:lnTo>
                      <a:pt x="17" y="145"/>
                    </a:lnTo>
                    <a:lnTo>
                      <a:pt x="17" y="135"/>
                    </a:lnTo>
                    <a:lnTo>
                      <a:pt x="17" y="125"/>
                    </a:lnTo>
                    <a:lnTo>
                      <a:pt x="12" y="115"/>
                    </a:lnTo>
                    <a:lnTo>
                      <a:pt x="0" y="110"/>
                    </a:lnTo>
                    <a:lnTo>
                      <a:pt x="10" y="97"/>
                    </a:lnTo>
                    <a:lnTo>
                      <a:pt x="8" y="87"/>
                    </a:lnTo>
                    <a:lnTo>
                      <a:pt x="10" y="75"/>
                    </a:lnTo>
                    <a:lnTo>
                      <a:pt x="8" y="65"/>
                    </a:lnTo>
                    <a:lnTo>
                      <a:pt x="10" y="52"/>
                    </a:lnTo>
                    <a:lnTo>
                      <a:pt x="5" y="0"/>
                    </a:lnTo>
                    <a:lnTo>
                      <a:pt x="148" y="8"/>
                    </a:lnTo>
                    <a:lnTo>
                      <a:pt x="541" y="32"/>
                    </a:lnTo>
                    <a:lnTo>
                      <a:pt x="564" y="33"/>
                    </a:lnTo>
                    <a:lnTo>
                      <a:pt x="555" y="267"/>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8" name="Freeform 19"/>
              <p:cNvSpPr>
                <a:spLocks/>
              </p:cNvSpPr>
              <p:nvPr/>
            </p:nvSpPr>
            <p:spPr bwMode="auto">
              <a:xfrm>
                <a:off x="3622221" y="3343725"/>
                <a:ext cx="880636" cy="694334"/>
              </a:xfrm>
              <a:custGeom>
                <a:avLst/>
                <a:gdLst/>
                <a:ahLst/>
                <a:cxnLst>
                  <a:cxn ang="0">
                    <a:pos x="50" y="450"/>
                  </a:cxn>
                  <a:cxn ang="0">
                    <a:pos x="37" y="425"/>
                  </a:cxn>
                  <a:cxn ang="0">
                    <a:pos x="80" y="415"/>
                  </a:cxn>
                  <a:cxn ang="0">
                    <a:pos x="100" y="392"/>
                  </a:cxn>
                  <a:cxn ang="0">
                    <a:pos x="99" y="355"/>
                  </a:cxn>
                  <a:cxn ang="0">
                    <a:pos x="65" y="327"/>
                  </a:cxn>
                  <a:cxn ang="0">
                    <a:pos x="83" y="298"/>
                  </a:cxn>
                  <a:cxn ang="0">
                    <a:pos x="57" y="278"/>
                  </a:cxn>
                  <a:cxn ang="0">
                    <a:pos x="21" y="275"/>
                  </a:cxn>
                  <a:cxn ang="0">
                    <a:pos x="19" y="233"/>
                  </a:cxn>
                  <a:cxn ang="0">
                    <a:pos x="13" y="196"/>
                  </a:cxn>
                  <a:cxn ang="0">
                    <a:pos x="26" y="162"/>
                  </a:cxn>
                  <a:cxn ang="0">
                    <a:pos x="53" y="138"/>
                  </a:cxn>
                  <a:cxn ang="0">
                    <a:pos x="73" y="115"/>
                  </a:cxn>
                  <a:cxn ang="0">
                    <a:pos x="106" y="90"/>
                  </a:cxn>
                  <a:cxn ang="0">
                    <a:pos x="130" y="65"/>
                  </a:cxn>
                  <a:cxn ang="0">
                    <a:pos x="148" y="37"/>
                  </a:cxn>
                  <a:cxn ang="0">
                    <a:pos x="192" y="18"/>
                  </a:cxn>
                  <a:cxn ang="0">
                    <a:pos x="222" y="3"/>
                  </a:cxn>
                  <a:cxn ang="0">
                    <a:pos x="246" y="17"/>
                  </a:cxn>
                  <a:cxn ang="0">
                    <a:pos x="272" y="55"/>
                  </a:cxn>
                  <a:cxn ang="0">
                    <a:pos x="310" y="85"/>
                  </a:cxn>
                  <a:cxn ang="0">
                    <a:pos x="339" y="122"/>
                  </a:cxn>
                  <a:cxn ang="0">
                    <a:pos x="364" y="153"/>
                  </a:cxn>
                  <a:cxn ang="0">
                    <a:pos x="412" y="163"/>
                  </a:cxn>
                  <a:cxn ang="0">
                    <a:pos x="442" y="168"/>
                  </a:cxn>
                  <a:cxn ang="0">
                    <a:pos x="479" y="182"/>
                  </a:cxn>
                  <a:cxn ang="0">
                    <a:pos x="500" y="207"/>
                  </a:cxn>
                  <a:cxn ang="0">
                    <a:pos x="537" y="227"/>
                  </a:cxn>
                  <a:cxn ang="0">
                    <a:pos x="584" y="233"/>
                  </a:cxn>
                  <a:cxn ang="0">
                    <a:pos x="604" y="255"/>
                  </a:cxn>
                  <a:cxn ang="0">
                    <a:pos x="637" y="251"/>
                  </a:cxn>
                  <a:cxn ang="0">
                    <a:pos x="669" y="275"/>
                  </a:cxn>
                  <a:cxn ang="0">
                    <a:pos x="707" y="300"/>
                  </a:cxn>
                  <a:cxn ang="0">
                    <a:pos x="913" y="327"/>
                  </a:cxn>
                  <a:cxn ang="0">
                    <a:pos x="966" y="345"/>
                  </a:cxn>
                  <a:cxn ang="0">
                    <a:pos x="962" y="392"/>
                  </a:cxn>
                  <a:cxn ang="0">
                    <a:pos x="962" y="427"/>
                  </a:cxn>
                  <a:cxn ang="0">
                    <a:pos x="942" y="461"/>
                  </a:cxn>
                  <a:cxn ang="0">
                    <a:pos x="966" y="517"/>
                  </a:cxn>
                  <a:cxn ang="0">
                    <a:pos x="993" y="586"/>
                  </a:cxn>
                  <a:cxn ang="0">
                    <a:pos x="1016" y="690"/>
                  </a:cxn>
                  <a:cxn ang="0">
                    <a:pos x="1004" y="742"/>
                  </a:cxn>
                  <a:cxn ang="0">
                    <a:pos x="989" y="770"/>
                  </a:cxn>
                  <a:cxn ang="0">
                    <a:pos x="547" y="690"/>
                  </a:cxn>
                  <a:cxn ang="0">
                    <a:pos x="273" y="595"/>
                  </a:cxn>
                  <a:cxn ang="0">
                    <a:pos x="246" y="565"/>
                  </a:cxn>
                  <a:cxn ang="0">
                    <a:pos x="217" y="525"/>
                  </a:cxn>
                  <a:cxn ang="0">
                    <a:pos x="186" y="500"/>
                  </a:cxn>
                  <a:cxn ang="0">
                    <a:pos x="157" y="473"/>
                  </a:cxn>
                  <a:cxn ang="0">
                    <a:pos x="117" y="458"/>
                  </a:cxn>
                  <a:cxn ang="0">
                    <a:pos x="85" y="468"/>
                  </a:cxn>
                </a:cxnLst>
                <a:rect l="0" t="0" r="r" b="b"/>
                <a:pathLst>
                  <a:path w="1022" h="771">
                    <a:moveTo>
                      <a:pt x="59" y="465"/>
                    </a:moveTo>
                    <a:lnTo>
                      <a:pt x="53" y="460"/>
                    </a:lnTo>
                    <a:lnTo>
                      <a:pt x="53" y="458"/>
                    </a:lnTo>
                    <a:lnTo>
                      <a:pt x="50" y="450"/>
                    </a:lnTo>
                    <a:lnTo>
                      <a:pt x="41" y="450"/>
                    </a:lnTo>
                    <a:lnTo>
                      <a:pt x="37" y="441"/>
                    </a:lnTo>
                    <a:lnTo>
                      <a:pt x="32" y="430"/>
                    </a:lnTo>
                    <a:lnTo>
                      <a:pt x="37" y="425"/>
                    </a:lnTo>
                    <a:lnTo>
                      <a:pt x="46" y="412"/>
                    </a:lnTo>
                    <a:lnTo>
                      <a:pt x="55" y="410"/>
                    </a:lnTo>
                    <a:lnTo>
                      <a:pt x="68" y="407"/>
                    </a:lnTo>
                    <a:lnTo>
                      <a:pt x="80" y="415"/>
                    </a:lnTo>
                    <a:lnTo>
                      <a:pt x="88" y="412"/>
                    </a:lnTo>
                    <a:lnTo>
                      <a:pt x="99" y="410"/>
                    </a:lnTo>
                    <a:lnTo>
                      <a:pt x="105" y="403"/>
                    </a:lnTo>
                    <a:lnTo>
                      <a:pt x="100" y="392"/>
                    </a:lnTo>
                    <a:lnTo>
                      <a:pt x="97" y="383"/>
                    </a:lnTo>
                    <a:lnTo>
                      <a:pt x="97" y="376"/>
                    </a:lnTo>
                    <a:lnTo>
                      <a:pt x="100" y="367"/>
                    </a:lnTo>
                    <a:lnTo>
                      <a:pt x="99" y="355"/>
                    </a:lnTo>
                    <a:lnTo>
                      <a:pt x="93" y="343"/>
                    </a:lnTo>
                    <a:lnTo>
                      <a:pt x="85" y="338"/>
                    </a:lnTo>
                    <a:lnTo>
                      <a:pt x="75" y="338"/>
                    </a:lnTo>
                    <a:lnTo>
                      <a:pt x="65" y="327"/>
                    </a:lnTo>
                    <a:lnTo>
                      <a:pt x="68" y="318"/>
                    </a:lnTo>
                    <a:lnTo>
                      <a:pt x="73" y="313"/>
                    </a:lnTo>
                    <a:lnTo>
                      <a:pt x="80" y="305"/>
                    </a:lnTo>
                    <a:lnTo>
                      <a:pt x="83" y="298"/>
                    </a:lnTo>
                    <a:lnTo>
                      <a:pt x="80" y="288"/>
                    </a:lnTo>
                    <a:lnTo>
                      <a:pt x="73" y="280"/>
                    </a:lnTo>
                    <a:lnTo>
                      <a:pt x="66" y="273"/>
                    </a:lnTo>
                    <a:lnTo>
                      <a:pt x="57" y="278"/>
                    </a:lnTo>
                    <a:lnTo>
                      <a:pt x="48" y="278"/>
                    </a:lnTo>
                    <a:lnTo>
                      <a:pt x="41" y="275"/>
                    </a:lnTo>
                    <a:lnTo>
                      <a:pt x="32" y="275"/>
                    </a:lnTo>
                    <a:lnTo>
                      <a:pt x="21" y="275"/>
                    </a:lnTo>
                    <a:lnTo>
                      <a:pt x="19" y="263"/>
                    </a:lnTo>
                    <a:lnTo>
                      <a:pt x="12" y="255"/>
                    </a:lnTo>
                    <a:lnTo>
                      <a:pt x="15" y="245"/>
                    </a:lnTo>
                    <a:lnTo>
                      <a:pt x="19" y="233"/>
                    </a:lnTo>
                    <a:lnTo>
                      <a:pt x="12" y="225"/>
                    </a:lnTo>
                    <a:lnTo>
                      <a:pt x="0" y="213"/>
                    </a:lnTo>
                    <a:lnTo>
                      <a:pt x="5" y="198"/>
                    </a:lnTo>
                    <a:lnTo>
                      <a:pt x="13" y="196"/>
                    </a:lnTo>
                    <a:lnTo>
                      <a:pt x="13" y="188"/>
                    </a:lnTo>
                    <a:lnTo>
                      <a:pt x="23" y="182"/>
                    </a:lnTo>
                    <a:lnTo>
                      <a:pt x="23" y="173"/>
                    </a:lnTo>
                    <a:lnTo>
                      <a:pt x="26" y="162"/>
                    </a:lnTo>
                    <a:lnTo>
                      <a:pt x="26" y="155"/>
                    </a:lnTo>
                    <a:lnTo>
                      <a:pt x="35" y="150"/>
                    </a:lnTo>
                    <a:lnTo>
                      <a:pt x="46" y="143"/>
                    </a:lnTo>
                    <a:lnTo>
                      <a:pt x="53" y="138"/>
                    </a:lnTo>
                    <a:lnTo>
                      <a:pt x="55" y="130"/>
                    </a:lnTo>
                    <a:lnTo>
                      <a:pt x="59" y="125"/>
                    </a:lnTo>
                    <a:lnTo>
                      <a:pt x="66" y="115"/>
                    </a:lnTo>
                    <a:lnTo>
                      <a:pt x="73" y="115"/>
                    </a:lnTo>
                    <a:lnTo>
                      <a:pt x="80" y="110"/>
                    </a:lnTo>
                    <a:lnTo>
                      <a:pt x="88" y="106"/>
                    </a:lnTo>
                    <a:lnTo>
                      <a:pt x="100" y="105"/>
                    </a:lnTo>
                    <a:lnTo>
                      <a:pt x="106" y="90"/>
                    </a:lnTo>
                    <a:lnTo>
                      <a:pt x="112" y="85"/>
                    </a:lnTo>
                    <a:lnTo>
                      <a:pt x="117" y="71"/>
                    </a:lnTo>
                    <a:lnTo>
                      <a:pt x="120" y="66"/>
                    </a:lnTo>
                    <a:lnTo>
                      <a:pt x="130" y="65"/>
                    </a:lnTo>
                    <a:lnTo>
                      <a:pt x="135" y="57"/>
                    </a:lnTo>
                    <a:lnTo>
                      <a:pt x="143" y="55"/>
                    </a:lnTo>
                    <a:lnTo>
                      <a:pt x="146" y="46"/>
                    </a:lnTo>
                    <a:lnTo>
                      <a:pt x="148" y="37"/>
                    </a:lnTo>
                    <a:lnTo>
                      <a:pt x="153" y="25"/>
                    </a:lnTo>
                    <a:lnTo>
                      <a:pt x="170" y="25"/>
                    </a:lnTo>
                    <a:lnTo>
                      <a:pt x="185" y="25"/>
                    </a:lnTo>
                    <a:lnTo>
                      <a:pt x="192" y="18"/>
                    </a:lnTo>
                    <a:lnTo>
                      <a:pt x="192" y="12"/>
                    </a:lnTo>
                    <a:lnTo>
                      <a:pt x="199" y="3"/>
                    </a:lnTo>
                    <a:lnTo>
                      <a:pt x="210" y="3"/>
                    </a:lnTo>
                    <a:lnTo>
                      <a:pt x="222" y="3"/>
                    </a:lnTo>
                    <a:lnTo>
                      <a:pt x="230" y="0"/>
                    </a:lnTo>
                    <a:lnTo>
                      <a:pt x="232" y="3"/>
                    </a:lnTo>
                    <a:lnTo>
                      <a:pt x="242" y="8"/>
                    </a:lnTo>
                    <a:lnTo>
                      <a:pt x="246" y="17"/>
                    </a:lnTo>
                    <a:lnTo>
                      <a:pt x="250" y="25"/>
                    </a:lnTo>
                    <a:lnTo>
                      <a:pt x="252" y="35"/>
                    </a:lnTo>
                    <a:lnTo>
                      <a:pt x="259" y="40"/>
                    </a:lnTo>
                    <a:lnTo>
                      <a:pt x="272" y="55"/>
                    </a:lnTo>
                    <a:lnTo>
                      <a:pt x="282" y="57"/>
                    </a:lnTo>
                    <a:lnTo>
                      <a:pt x="290" y="65"/>
                    </a:lnTo>
                    <a:lnTo>
                      <a:pt x="305" y="71"/>
                    </a:lnTo>
                    <a:lnTo>
                      <a:pt x="310" y="85"/>
                    </a:lnTo>
                    <a:lnTo>
                      <a:pt x="324" y="93"/>
                    </a:lnTo>
                    <a:lnTo>
                      <a:pt x="332" y="105"/>
                    </a:lnTo>
                    <a:lnTo>
                      <a:pt x="339" y="110"/>
                    </a:lnTo>
                    <a:lnTo>
                      <a:pt x="339" y="122"/>
                    </a:lnTo>
                    <a:lnTo>
                      <a:pt x="346" y="122"/>
                    </a:lnTo>
                    <a:lnTo>
                      <a:pt x="353" y="133"/>
                    </a:lnTo>
                    <a:lnTo>
                      <a:pt x="355" y="146"/>
                    </a:lnTo>
                    <a:lnTo>
                      <a:pt x="364" y="153"/>
                    </a:lnTo>
                    <a:lnTo>
                      <a:pt x="375" y="150"/>
                    </a:lnTo>
                    <a:lnTo>
                      <a:pt x="395" y="158"/>
                    </a:lnTo>
                    <a:lnTo>
                      <a:pt x="402" y="162"/>
                    </a:lnTo>
                    <a:lnTo>
                      <a:pt x="412" y="163"/>
                    </a:lnTo>
                    <a:lnTo>
                      <a:pt x="419" y="155"/>
                    </a:lnTo>
                    <a:lnTo>
                      <a:pt x="426" y="158"/>
                    </a:lnTo>
                    <a:lnTo>
                      <a:pt x="437" y="158"/>
                    </a:lnTo>
                    <a:lnTo>
                      <a:pt x="442" y="168"/>
                    </a:lnTo>
                    <a:lnTo>
                      <a:pt x="450" y="175"/>
                    </a:lnTo>
                    <a:lnTo>
                      <a:pt x="457" y="175"/>
                    </a:lnTo>
                    <a:lnTo>
                      <a:pt x="467" y="182"/>
                    </a:lnTo>
                    <a:lnTo>
                      <a:pt x="479" y="182"/>
                    </a:lnTo>
                    <a:lnTo>
                      <a:pt x="486" y="188"/>
                    </a:lnTo>
                    <a:lnTo>
                      <a:pt x="487" y="198"/>
                    </a:lnTo>
                    <a:lnTo>
                      <a:pt x="493" y="205"/>
                    </a:lnTo>
                    <a:lnTo>
                      <a:pt x="500" y="207"/>
                    </a:lnTo>
                    <a:lnTo>
                      <a:pt x="507" y="213"/>
                    </a:lnTo>
                    <a:lnTo>
                      <a:pt x="519" y="222"/>
                    </a:lnTo>
                    <a:lnTo>
                      <a:pt x="529" y="227"/>
                    </a:lnTo>
                    <a:lnTo>
                      <a:pt x="537" y="227"/>
                    </a:lnTo>
                    <a:lnTo>
                      <a:pt x="544" y="227"/>
                    </a:lnTo>
                    <a:lnTo>
                      <a:pt x="559" y="225"/>
                    </a:lnTo>
                    <a:lnTo>
                      <a:pt x="572" y="227"/>
                    </a:lnTo>
                    <a:lnTo>
                      <a:pt x="584" y="233"/>
                    </a:lnTo>
                    <a:lnTo>
                      <a:pt x="586" y="243"/>
                    </a:lnTo>
                    <a:lnTo>
                      <a:pt x="587" y="255"/>
                    </a:lnTo>
                    <a:lnTo>
                      <a:pt x="595" y="260"/>
                    </a:lnTo>
                    <a:lnTo>
                      <a:pt x="604" y="255"/>
                    </a:lnTo>
                    <a:lnTo>
                      <a:pt x="613" y="245"/>
                    </a:lnTo>
                    <a:lnTo>
                      <a:pt x="619" y="240"/>
                    </a:lnTo>
                    <a:lnTo>
                      <a:pt x="629" y="250"/>
                    </a:lnTo>
                    <a:lnTo>
                      <a:pt x="637" y="251"/>
                    </a:lnTo>
                    <a:lnTo>
                      <a:pt x="644" y="260"/>
                    </a:lnTo>
                    <a:lnTo>
                      <a:pt x="659" y="263"/>
                    </a:lnTo>
                    <a:lnTo>
                      <a:pt x="664" y="265"/>
                    </a:lnTo>
                    <a:lnTo>
                      <a:pt x="669" y="275"/>
                    </a:lnTo>
                    <a:lnTo>
                      <a:pt x="677" y="285"/>
                    </a:lnTo>
                    <a:lnTo>
                      <a:pt x="687" y="285"/>
                    </a:lnTo>
                    <a:lnTo>
                      <a:pt x="702" y="293"/>
                    </a:lnTo>
                    <a:lnTo>
                      <a:pt x="707" y="300"/>
                    </a:lnTo>
                    <a:lnTo>
                      <a:pt x="902" y="298"/>
                    </a:lnTo>
                    <a:lnTo>
                      <a:pt x="902" y="308"/>
                    </a:lnTo>
                    <a:lnTo>
                      <a:pt x="906" y="318"/>
                    </a:lnTo>
                    <a:lnTo>
                      <a:pt x="913" y="327"/>
                    </a:lnTo>
                    <a:lnTo>
                      <a:pt x="924" y="330"/>
                    </a:lnTo>
                    <a:lnTo>
                      <a:pt x="951" y="328"/>
                    </a:lnTo>
                    <a:lnTo>
                      <a:pt x="962" y="335"/>
                    </a:lnTo>
                    <a:lnTo>
                      <a:pt x="966" y="345"/>
                    </a:lnTo>
                    <a:lnTo>
                      <a:pt x="962" y="355"/>
                    </a:lnTo>
                    <a:lnTo>
                      <a:pt x="966" y="367"/>
                    </a:lnTo>
                    <a:lnTo>
                      <a:pt x="960" y="381"/>
                    </a:lnTo>
                    <a:lnTo>
                      <a:pt x="962" y="392"/>
                    </a:lnTo>
                    <a:lnTo>
                      <a:pt x="966" y="403"/>
                    </a:lnTo>
                    <a:lnTo>
                      <a:pt x="966" y="410"/>
                    </a:lnTo>
                    <a:lnTo>
                      <a:pt x="966" y="421"/>
                    </a:lnTo>
                    <a:lnTo>
                      <a:pt x="962" y="427"/>
                    </a:lnTo>
                    <a:lnTo>
                      <a:pt x="954" y="432"/>
                    </a:lnTo>
                    <a:lnTo>
                      <a:pt x="949" y="440"/>
                    </a:lnTo>
                    <a:lnTo>
                      <a:pt x="944" y="450"/>
                    </a:lnTo>
                    <a:lnTo>
                      <a:pt x="942" y="461"/>
                    </a:lnTo>
                    <a:lnTo>
                      <a:pt x="942" y="473"/>
                    </a:lnTo>
                    <a:lnTo>
                      <a:pt x="944" y="483"/>
                    </a:lnTo>
                    <a:lnTo>
                      <a:pt x="962" y="500"/>
                    </a:lnTo>
                    <a:lnTo>
                      <a:pt x="966" y="517"/>
                    </a:lnTo>
                    <a:lnTo>
                      <a:pt x="967" y="528"/>
                    </a:lnTo>
                    <a:lnTo>
                      <a:pt x="967" y="538"/>
                    </a:lnTo>
                    <a:lnTo>
                      <a:pt x="976" y="552"/>
                    </a:lnTo>
                    <a:lnTo>
                      <a:pt x="993" y="586"/>
                    </a:lnTo>
                    <a:lnTo>
                      <a:pt x="994" y="605"/>
                    </a:lnTo>
                    <a:lnTo>
                      <a:pt x="993" y="630"/>
                    </a:lnTo>
                    <a:lnTo>
                      <a:pt x="994" y="660"/>
                    </a:lnTo>
                    <a:lnTo>
                      <a:pt x="1016" y="690"/>
                    </a:lnTo>
                    <a:lnTo>
                      <a:pt x="1021" y="702"/>
                    </a:lnTo>
                    <a:lnTo>
                      <a:pt x="1016" y="715"/>
                    </a:lnTo>
                    <a:lnTo>
                      <a:pt x="1011" y="733"/>
                    </a:lnTo>
                    <a:lnTo>
                      <a:pt x="1004" y="742"/>
                    </a:lnTo>
                    <a:lnTo>
                      <a:pt x="994" y="750"/>
                    </a:lnTo>
                    <a:lnTo>
                      <a:pt x="989" y="753"/>
                    </a:lnTo>
                    <a:lnTo>
                      <a:pt x="989" y="762"/>
                    </a:lnTo>
                    <a:lnTo>
                      <a:pt x="989" y="770"/>
                    </a:lnTo>
                    <a:lnTo>
                      <a:pt x="675" y="770"/>
                    </a:lnTo>
                    <a:lnTo>
                      <a:pt x="631" y="770"/>
                    </a:lnTo>
                    <a:lnTo>
                      <a:pt x="631" y="690"/>
                    </a:lnTo>
                    <a:lnTo>
                      <a:pt x="547" y="690"/>
                    </a:lnTo>
                    <a:lnTo>
                      <a:pt x="547" y="611"/>
                    </a:lnTo>
                    <a:lnTo>
                      <a:pt x="284" y="615"/>
                    </a:lnTo>
                    <a:lnTo>
                      <a:pt x="273" y="605"/>
                    </a:lnTo>
                    <a:lnTo>
                      <a:pt x="273" y="595"/>
                    </a:lnTo>
                    <a:lnTo>
                      <a:pt x="264" y="591"/>
                    </a:lnTo>
                    <a:lnTo>
                      <a:pt x="260" y="580"/>
                    </a:lnTo>
                    <a:lnTo>
                      <a:pt x="257" y="572"/>
                    </a:lnTo>
                    <a:lnTo>
                      <a:pt x="246" y="565"/>
                    </a:lnTo>
                    <a:lnTo>
                      <a:pt x="242" y="543"/>
                    </a:lnTo>
                    <a:lnTo>
                      <a:pt x="233" y="538"/>
                    </a:lnTo>
                    <a:lnTo>
                      <a:pt x="220" y="533"/>
                    </a:lnTo>
                    <a:lnTo>
                      <a:pt x="217" y="525"/>
                    </a:lnTo>
                    <a:lnTo>
                      <a:pt x="208" y="513"/>
                    </a:lnTo>
                    <a:lnTo>
                      <a:pt x="200" y="510"/>
                    </a:lnTo>
                    <a:lnTo>
                      <a:pt x="193" y="505"/>
                    </a:lnTo>
                    <a:lnTo>
                      <a:pt x="186" y="500"/>
                    </a:lnTo>
                    <a:lnTo>
                      <a:pt x="180" y="493"/>
                    </a:lnTo>
                    <a:lnTo>
                      <a:pt x="170" y="488"/>
                    </a:lnTo>
                    <a:lnTo>
                      <a:pt x="160" y="483"/>
                    </a:lnTo>
                    <a:lnTo>
                      <a:pt x="157" y="473"/>
                    </a:lnTo>
                    <a:lnTo>
                      <a:pt x="146" y="468"/>
                    </a:lnTo>
                    <a:lnTo>
                      <a:pt x="135" y="461"/>
                    </a:lnTo>
                    <a:lnTo>
                      <a:pt x="125" y="460"/>
                    </a:lnTo>
                    <a:lnTo>
                      <a:pt x="117" y="458"/>
                    </a:lnTo>
                    <a:lnTo>
                      <a:pt x="108" y="458"/>
                    </a:lnTo>
                    <a:lnTo>
                      <a:pt x="100" y="460"/>
                    </a:lnTo>
                    <a:lnTo>
                      <a:pt x="93" y="465"/>
                    </a:lnTo>
                    <a:lnTo>
                      <a:pt x="85" y="468"/>
                    </a:lnTo>
                    <a:lnTo>
                      <a:pt x="73" y="461"/>
                    </a:lnTo>
                    <a:lnTo>
                      <a:pt x="66" y="472"/>
                    </a:lnTo>
                    <a:lnTo>
                      <a:pt x="59" y="465"/>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79" name="Freeform 20"/>
              <p:cNvSpPr>
                <a:spLocks/>
              </p:cNvSpPr>
              <p:nvPr/>
            </p:nvSpPr>
            <p:spPr bwMode="auto">
              <a:xfrm>
                <a:off x="3521404" y="4600010"/>
                <a:ext cx="1017643" cy="358424"/>
              </a:xfrm>
              <a:custGeom>
                <a:avLst/>
                <a:gdLst/>
                <a:ahLst/>
                <a:cxnLst>
                  <a:cxn ang="0">
                    <a:pos x="1180" y="3"/>
                  </a:cxn>
                  <a:cxn ang="0">
                    <a:pos x="1180" y="184"/>
                  </a:cxn>
                  <a:cxn ang="0">
                    <a:pos x="1155" y="193"/>
                  </a:cxn>
                  <a:cxn ang="0">
                    <a:pos x="1118" y="195"/>
                  </a:cxn>
                  <a:cxn ang="0">
                    <a:pos x="1093" y="207"/>
                  </a:cxn>
                  <a:cxn ang="0">
                    <a:pos x="1046" y="233"/>
                  </a:cxn>
                  <a:cxn ang="0">
                    <a:pos x="996" y="244"/>
                  </a:cxn>
                  <a:cxn ang="0">
                    <a:pos x="978" y="255"/>
                  </a:cxn>
                  <a:cxn ang="0">
                    <a:pos x="948" y="289"/>
                  </a:cxn>
                  <a:cxn ang="0">
                    <a:pos x="901" y="293"/>
                  </a:cxn>
                  <a:cxn ang="0">
                    <a:pos x="821" y="312"/>
                  </a:cxn>
                  <a:cxn ang="0">
                    <a:pos x="779" y="315"/>
                  </a:cxn>
                  <a:cxn ang="0">
                    <a:pos x="767" y="318"/>
                  </a:cxn>
                  <a:cxn ang="0">
                    <a:pos x="749" y="312"/>
                  </a:cxn>
                  <a:cxn ang="0">
                    <a:pos x="712" y="277"/>
                  </a:cxn>
                  <a:cxn ang="0">
                    <a:pos x="691" y="269"/>
                  </a:cxn>
                  <a:cxn ang="0">
                    <a:pos x="661" y="270"/>
                  </a:cxn>
                  <a:cxn ang="0">
                    <a:pos x="649" y="280"/>
                  </a:cxn>
                  <a:cxn ang="0">
                    <a:pos x="638" y="285"/>
                  </a:cxn>
                  <a:cxn ang="0">
                    <a:pos x="626" y="297"/>
                  </a:cxn>
                  <a:cxn ang="0">
                    <a:pos x="522" y="335"/>
                  </a:cxn>
                  <a:cxn ang="0">
                    <a:pos x="511" y="338"/>
                  </a:cxn>
                  <a:cxn ang="0">
                    <a:pos x="484" y="363"/>
                  </a:cxn>
                  <a:cxn ang="0">
                    <a:pos x="471" y="363"/>
                  </a:cxn>
                  <a:cxn ang="0">
                    <a:pos x="451" y="352"/>
                  </a:cxn>
                  <a:cxn ang="0">
                    <a:pos x="427" y="358"/>
                  </a:cxn>
                  <a:cxn ang="0">
                    <a:pos x="407" y="354"/>
                  </a:cxn>
                  <a:cxn ang="0">
                    <a:pos x="391" y="354"/>
                  </a:cxn>
                  <a:cxn ang="0">
                    <a:pos x="367" y="354"/>
                  </a:cxn>
                  <a:cxn ang="0">
                    <a:pos x="355" y="358"/>
                  </a:cxn>
                  <a:cxn ang="0">
                    <a:pos x="333" y="378"/>
                  </a:cxn>
                  <a:cxn ang="0">
                    <a:pos x="322" y="392"/>
                  </a:cxn>
                  <a:cxn ang="0">
                    <a:pos x="313" y="397"/>
                  </a:cxn>
                  <a:cxn ang="0">
                    <a:pos x="287" y="397"/>
                  </a:cxn>
                  <a:cxn ang="0">
                    <a:pos x="279" y="387"/>
                  </a:cxn>
                  <a:cxn ang="0">
                    <a:pos x="279" y="377"/>
                  </a:cxn>
                  <a:cxn ang="0">
                    <a:pos x="277" y="354"/>
                  </a:cxn>
                  <a:cxn ang="0">
                    <a:pos x="265" y="338"/>
                  </a:cxn>
                  <a:cxn ang="0">
                    <a:pos x="217" y="323"/>
                  </a:cxn>
                  <a:cxn ang="0">
                    <a:pos x="200" y="312"/>
                  </a:cxn>
                  <a:cxn ang="0">
                    <a:pos x="184" y="305"/>
                  </a:cxn>
                  <a:cxn ang="0">
                    <a:pos x="159" y="309"/>
                  </a:cxn>
                  <a:cxn ang="0">
                    <a:pos x="140" y="318"/>
                  </a:cxn>
                  <a:cxn ang="0">
                    <a:pos x="125" y="318"/>
                  </a:cxn>
                  <a:cxn ang="0">
                    <a:pos x="113" y="312"/>
                  </a:cxn>
                  <a:cxn ang="0">
                    <a:pos x="99" y="309"/>
                  </a:cxn>
                  <a:cxn ang="0">
                    <a:pos x="72" y="293"/>
                  </a:cxn>
                  <a:cxn ang="0">
                    <a:pos x="55" y="289"/>
                  </a:cxn>
                  <a:cxn ang="0">
                    <a:pos x="59" y="277"/>
                  </a:cxn>
                  <a:cxn ang="0">
                    <a:pos x="55" y="265"/>
                  </a:cxn>
                  <a:cxn ang="0">
                    <a:pos x="48" y="258"/>
                  </a:cxn>
                  <a:cxn ang="0">
                    <a:pos x="48" y="244"/>
                  </a:cxn>
                  <a:cxn ang="0">
                    <a:pos x="55" y="238"/>
                  </a:cxn>
                  <a:cxn ang="0">
                    <a:pos x="65" y="237"/>
                  </a:cxn>
                  <a:cxn ang="0">
                    <a:pos x="0" y="237"/>
                  </a:cxn>
                  <a:cxn ang="0">
                    <a:pos x="0" y="165"/>
                  </a:cxn>
                  <a:cxn ang="0">
                    <a:pos x="0" y="0"/>
                  </a:cxn>
                  <a:cxn ang="0">
                    <a:pos x="60" y="3"/>
                  </a:cxn>
                  <a:cxn ang="0">
                    <a:pos x="113" y="3"/>
                  </a:cxn>
                  <a:cxn ang="0">
                    <a:pos x="299" y="3"/>
                  </a:cxn>
                  <a:cxn ang="0">
                    <a:pos x="861" y="5"/>
                  </a:cxn>
                  <a:cxn ang="0">
                    <a:pos x="879" y="5"/>
                  </a:cxn>
                  <a:cxn ang="0">
                    <a:pos x="1180" y="3"/>
                  </a:cxn>
                </a:cxnLst>
                <a:rect l="0" t="0" r="r" b="b"/>
                <a:pathLst>
                  <a:path w="1181" h="398">
                    <a:moveTo>
                      <a:pt x="1180" y="3"/>
                    </a:moveTo>
                    <a:lnTo>
                      <a:pt x="1180" y="184"/>
                    </a:lnTo>
                    <a:lnTo>
                      <a:pt x="1155" y="193"/>
                    </a:lnTo>
                    <a:lnTo>
                      <a:pt x="1118" y="195"/>
                    </a:lnTo>
                    <a:lnTo>
                      <a:pt x="1093" y="207"/>
                    </a:lnTo>
                    <a:lnTo>
                      <a:pt x="1046" y="233"/>
                    </a:lnTo>
                    <a:lnTo>
                      <a:pt x="996" y="244"/>
                    </a:lnTo>
                    <a:lnTo>
                      <a:pt x="978" y="255"/>
                    </a:lnTo>
                    <a:lnTo>
                      <a:pt x="948" y="289"/>
                    </a:lnTo>
                    <a:lnTo>
                      <a:pt x="901" y="293"/>
                    </a:lnTo>
                    <a:lnTo>
                      <a:pt x="821" y="312"/>
                    </a:lnTo>
                    <a:lnTo>
                      <a:pt x="779" y="315"/>
                    </a:lnTo>
                    <a:lnTo>
                      <a:pt x="767" y="318"/>
                    </a:lnTo>
                    <a:lnTo>
                      <a:pt x="749" y="312"/>
                    </a:lnTo>
                    <a:lnTo>
                      <a:pt x="712" y="277"/>
                    </a:lnTo>
                    <a:lnTo>
                      <a:pt x="691" y="269"/>
                    </a:lnTo>
                    <a:lnTo>
                      <a:pt x="661" y="270"/>
                    </a:lnTo>
                    <a:lnTo>
                      <a:pt x="649" y="280"/>
                    </a:lnTo>
                    <a:lnTo>
                      <a:pt x="638" y="285"/>
                    </a:lnTo>
                    <a:lnTo>
                      <a:pt x="626" y="297"/>
                    </a:lnTo>
                    <a:lnTo>
                      <a:pt x="522" y="335"/>
                    </a:lnTo>
                    <a:lnTo>
                      <a:pt x="511" y="338"/>
                    </a:lnTo>
                    <a:lnTo>
                      <a:pt x="484" y="363"/>
                    </a:lnTo>
                    <a:lnTo>
                      <a:pt x="471" y="363"/>
                    </a:lnTo>
                    <a:lnTo>
                      <a:pt x="451" y="352"/>
                    </a:lnTo>
                    <a:lnTo>
                      <a:pt x="427" y="358"/>
                    </a:lnTo>
                    <a:lnTo>
                      <a:pt x="407" y="354"/>
                    </a:lnTo>
                    <a:lnTo>
                      <a:pt x="391" y="354"/>
                    </a:lnTo>
                    <a:lnTo>
                      <a:pt x="367" y="354"/>
                    </a:lnTo>
                    <a:lnTo>
                      <a:pt x="355" y="358"/>
                    </a:lnTo>
                    <a:lnTo>
                      <a:pt x="333" y="378"/>
                    </a:lnTo>
                    <a:lnTo>
                      <a:pt x="322" y="392"/>
                    </a:lnTo>
                    <a:lnTo>
                      <a:pt x="313" y="397"/>
                    </a:lnTo>
                    <a:lnTo>
                      <a:pt x="287" y="397"/>
                    </a:lnTo>
                    <a:lnTo>
                      <a:pt x="279" y="387"/>
                    </a:lnTo>
                    <a:lnTo>
                      <a:pt x="279" y="377"/>
                    </a:lnTo>
                    <a:lnTo>
                      <a:pt x="277" y="354"/>
                    </a:lnTo>
                    <a:lnTo>
                      <a:pt x="265" y="338"/>
                    </a:lnTo>
                    <a:lnTo>
                      <a:pt x="217" y="323"/>
                    </a:lnTo>
                    <a:lnTo>
                      <a:pt x="200" y="312"/>
                    </a:lnTo>
                    <a:lnTo>
                      <a:pt x="184" y="305"/>
                    </a:lnTo>
                    <a:lnTo>
                      <a:pt x="159" y="309"/>
                    </a:lnTo>
                    <a:lnTo>
                      <a:pt x="140" y="318"/>
                    </a:lnTo>
                    <a:lnTo>
                      <a:pt x="125" y="318"/>
                    </a:lnTo>
                    <a:lnTo>
                      <a:pt x="113" y="312"/>
                    </a:lnTo>
                    <a:lnTo>
                      <a:pt x="99" y="309"/>
                    </a:lnTo>
                    <a:lnTo>
                      <a:pt x="72" y="293"/>
                    </a:lnTo>
                    <a:lnTo>
                      <a:pt x="55" y="289"/>
                    </a:lnTo>
                    <a:lnTo>
                      <a:pt x="59" y="277"/>
                    </a:lnTo>
                    <a:lnTo>
                      <a:pt x="55" y="265"/>
                    </a:lnTo>
                    <a:lnTo>
                      <a:pt x="48" y="258"/>
                    </a:lnTo>
                    <a:lnTo>
                      <a:pt x="48" y="244"/>
                    </a:lnTo>
                    <a:lnTo>
                      <a:pt x="55" y="238"/>
                    </a:lnTo>
                    <a:lnTo>
                      <a:pt x="65" y="237"/>
                    </a:lnTo>
                    <a:lnTo>
                      <a:pt x="0" y="237"/>
                    </a:lnTo>
                    <a:lnTo>
                      <a:pt x="0" y="165"/>
                    </a:lnTo>
                    <a:lnTo>
                      <a:pt x="0" y="0"/>
                    </a:lnTo>
                    <a:lnTo>
                      <a:pt x="60" y="3"/>
                    </a:lnTo>
                    <a:lnTo>
                      <a:pt x="113" y="3"/>
                    </a:lnTo>
                    <a:lnTo>
                      <a:pt x="299" y="3"/>
                    </a:lnTo>
                    <a:lnTo>
                      <a:pt x="861" y="5"/>
                    </a:lnTo>
                    <a:lnTo>
                      <a:pt x="879" y="5"/>
                    </a:lnTo>
                    <a:lnTo>
                      <a:pt x="1180" y="3"/>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0" name="Freeform 21"/>
              <p:cNvSpPr>
                <a:spLocks/>
              </p:cNvSpPr>
              <p:nvPr/>
            </p:nvSpPr>
            <p:spPr bwMode="auto">
              <a:xfrm>
                <a:off x="2511516" y="3971417"/>
                <a:ext cx="1163267" cy="352121"/>
              </a:xfrm>
              <a:custGeom>
                <a:avLst/>
                <a:gdLst/>
                <a:ahLst/>
                <a:cxnLst>
                  <a:cxn ang="0">
                    <a:pos x="1324" y="365"/>
                  </a:cxn>
                  <a:cxn ang="0">
                    <a:pos x="1315" y="390"/>
                  </a:cxn>
                  <a:cxn ang="0">
                    <a:pos x="1290" y="385"/>
                  </a:cxn>
                  <a:cxn ang="0">
                    <a:pos x="1274" y="382"/>
                  </a:cxn>
                  <a:cxn ang="0">
                    <a:pos x="1249" y="390"/>
                  </a:cxn>
                  <a:cxn ang="0">
                    <a:pos x="942" y="385"/>
                  </a:cxn>
                  <a:cxn ang="0">
                    <a:pos x="750" y="382"/>
                  </a:cxn>
                  <a:cxn ang="0">
                    <a:pos x="292" y="375"/>
                  </a:cxn>
                  <a:cxn ang="0">
                    <a:pos x="93" y="367"/>
                  </a:cxn>
                  <a:cxn ang="0">
                    <a:pos x="0" y="367"/>
                  </a:cxn>
                  <a:cxn ang="0">
                    <a:pos x="1" y="140"/>
                  </a:cxn>
                  <a:cxn ang="0">
                    <a:pos x="3" y="0"/>
                  </a:cxn>
                  <a:cxn ang="0">
                    <a:pos x="142" y="28"/>
                  </a:cxn>
                  <a:cxn ang="0">
                    <a:pos x="318" y="33"/>
                  </a:cxn>
                  <a:cxn ang="0">
                    <a:pos x="780" y="41"/>
                  </a:cxn>
                  <a:cxn ang="0">
                    <a:pos x="796" y="48"/>
                  </a:cxn>
                  <a:cxn ang="0">
                    <a:pos x="812" y="52"/>
                  </a:cxn>
                  <a:cxn ang="0">
                    <a:pos x="830" y="52"/>
                  </a:cxn>
                  <a:cxn ang="0">
                    <a:pos x="852" y="53"/>
                  </a:cxn>
                  <a:cxn ang="0">
                    <a:pos x="870" y="57"/>
                  </a:cxn>
                  <a:cxn ang="0">
                    <a:pos x="892" y="63"/>
                  </a:cxn>
                  <a:cxn ang="0">
                    <a:pos x="912" y="53"/>
                  </a:cxn>
                  <a:cxn ang="0">
                    <a:pos x="927" y="63"/>
                  </a:cxn>
                  <a:cxn ang="0">
                    <a:pos x="947" y="52"/>
                  </a:cxn>
                  <a:cxn ang="0">
                    <a:pos x="962" y="66"/>
                  </a:cxn>
                  <a:cxn ang="0">
                    <a:pos x="979" y="68"/>
                  </a:cxn>
                  <a:cxn ang="0">
                    <a:pos x="1005" y="78"/>
                  </a:cxn>
                  <a:cxn ang="0">
                    <a:pos x="1025" y="78"/>
                  </a:cxn>
                  <a:cxn ang="0">
                    <a:pos x="1049" y="60"/>
                  </a:cxn>
                  <a:cxn ang="0">
                    <a:pos x="1059" y="41"/>
                  </a:cxn>
                  <a:cxn ang="0">
                    <a:pos x="1082" y="28"/>
                  </a:cxn>
                  <a:cxn ang="0">
                    <a:pos x="1286" y="40"/>
                  </a:cxn>
                  <a:cxn ang="0">
                    <a:pos x="1299" y="53"/>
                  </a:cxn>
                  <a:cxn ang="0">
                    <a:pos x="1299" y="72"/>
                  </a:cxn>
                  <a:cxn ang="0">
                    <a:pos x="1321" y="83"/>
                  </a:cxn>
                  <a:cxn ang="0">
                    <a:pos x="1341" y="86"/>
                  </a:cxn>
                  <a:cxn ang="0">
                    <a:pos x="1339" y="98"/>
                  </a:cxn>
                  <a:cxn ang="0">
                    <a:pos x="1335" y="112"/>
                  </a:cxn>
                  <a:cxn ang="0">
                    <a:pos x="1321" y="120"/>
                  </a:cxn>
                  <a:cxn ang="0">
                    <a:pos x="1310" y="130"/>
                  </a:cxn>
                  <a:cxn ang="0">
                    <a:pos x="1306" y="150"/>
                  </a:cxn>
                  <a:cxn ang="0">
                    <a:pos x="1326" y="165"/>
                  </a:cxn>
                  <a:cxn ang="0">
                    <a:pos x="1321" y="183"/>
                  </a:cxn>
                  <a:cxn ang="0">
                    <a:pos x="1315" y="200"/>
                  </a:cxn>
                  <a:cxn ang="0">
                    <a:pos x="1306" y="218"/>
                  </a:cxn>
                  <a:cxn ang="0">
                    <a:pos x="1304" y="232"/>
                  </a:cxn>
                  <a:cxn ang="0">
                    <a:pos x="1299" y="248"/>
                  </a:cxn>
                  <a:cxn ang="0">
                    <a:pos x="1281" y="255"/>
                  </a:cxn>
                  <a:cxn ang="0">
                    <a:pos x="1281" y="278"/>
                  </a:cxn>
                  <a:cxn ang="0">
                    <a:pos x="1297" y="290"/>
                  </a:cxn>
                  <a:cxn ang="0">
                    <a:pos x="1292" y="310"/>
                  </a:cxn>
                  <a:cxn ang="0">
                    <a:pos x="1306" y="325"/>
                  </a:cxn>
                  <a:cxn ang="0">
                    <a:pos x="1319" y="356"/>
                  </a:cxn>
                </a:cxnLst>
                <a:rect l="0" t="0" r="r" b="b"/>
                <a:pathLst>
                  <a:path w="1350" h="391">
                    <a:moveTo>
                      <a:pt x="1319" y="356"/>
                    </a:moveTo>
                    <a:lnTo>
                      <a:pt x="1324" y="365"/>
                    </a:lnTo>
                    <a:lnTo>
                      <a:pt x="1321" y="380"/>
                    </a:lnTo>
                    <a:lnTo>
                      <a:pt x="1315" y="390"/>
                    </a:lnTo>
                    <a:lnTo>
                      <a:pt x="1304" y="385"/>
                    </a:lnTo>
                    <a:lnTo>
                      <a:pt x="1290" y="385"/>
                    </a:lnTo>
                    <a:lnTo>
                      <a:pt x="1281" y="390"/>
                    </a:lnTo>
                    <a:lnTo>
                      <a:pt x="1274" y="382"/>
                    </a:lnTo>
                    <a:lnTo>
                      <a:pt x="1264" y="382"/>
                    </a:lnTo>
                    <a:lnTo>
                      <a:pt x="1249" y="390"/>
                    </a:lnTo>
                    <a:lnTo>
                      <a:pt x="1234" y="390"/>
                    </a:lnTo>
                    <a:lnTo>
                      <a:pt x="942" y="385"/>
                    </a:lnTo>
                    <a:lnTo>
                      <a:pt x="757" y="382"/>
                    </a:lnTo>
                    <a:lnTo>
                      <a:pt x="750" y="382"/>
                    </a:lnTo>
                    <a:lnTo>
                      <a:pt x="447" y="376"/>
                    </a:lnTo>
                    <a:lnTo>
                      <a:pt x="292" y="375"/>
                    </a:lnTo>
                    <a:lnTo>
                      <a:pt x="155" y="371"/>
                    </a:lnTo>
                    <a:lnTo>
                      <a:pt x="93" y="367"/>
                    </a:lnTo>
                    <a:lnTo>
                      <a:pt x="28" y="367"/>
                    </a:lnTo>
                    <a:lnTo>
                      <a:pt x="0" y="367"/>
                    </a:lnTo>
                    <a:lnTo>
                      <a:pt x="1" y="247"/>
                    </a:lnTo>
                    <a:lnTo>
                      <a:pt x="1" y="140"/>
                    </a:lnTo>
                    <a:lnTo>
                      <a:pt x="3" y="72"/>
                    </a:lnTo>
                    <a:lnTo>
                      <a:pt x="3" y="0"/>
                    </a:lnTo>
                    <a:lnTo>
                      <a:pt x="142" y="3"/>
                    </a:lnTo>
                    <a:lnTo>
                      <a:pt x="142" y="28"/>
                    </a:lnTo>
                    <a:lnTo>
                      <a:pt x="232" y="32"/>
                    </a:lnTo>
                    <a:lnTo>
                      <a:pt x="318" y="33"/>
                    </a:lnTo>
                    <a:lnTo>
                      <a:pt x="480" y="37"/>
                    </a:lnTo>
                    <a:lnTo>
                      <a:pt x="780" y="41"/>
                    </a:lnTo>
                    <a:lnTo>
                      <a:pt x="789" y="45"/>
                    </a:lnTo>
                    <a:lnTo>
                      <a:pt x="796" y="48"/>
                    </a:lnTo>
                    <a:lnTo>
                      <a:pt x="807" y="48"/>
                    </a:lnTo>
                    <a:lnTo>
                      <a:pt x="812" y="52"/>
                    </a:lnTo>
                    <a:lnTo>
                      <a:pt x="822" y="52"/>
                    </a:lnTo>
                    <a:lnTo>
                      <a:pt x="830" y="52"/>
                    </a:lnTo>
                    <a:lnTo>
                      <a:pt x="842" y="60"/>
                    </a:lnTo>
                    <a:lnTo>
                      <a:pt x="852" y="53"/>
                    </a:lnTo>
                    <a:lnTo>
                      <a:pt x="862" y="53"/>
                    </a:lnTo>
                    <a:lnTo>
                      <a:pt x="870" y="57"/>
                    </a:lnTo>
                    <a:lnTo>
                      <a:pt x="885" y="60"/>
                    </a:lnTo>
                    <a:lnTo>
                      <a:pt x="892" y="63"/>
                    </a:lnTo>
                    <a:lnTo>
                      <a:pt x="902" y="63"/>
                    </a:lnTo>
                    <a:lnTo>
                      <a:pt x="912" y="53"/>
                    </a:lnTo>
                    <a:lnTo>
                      <a:pt x="922" y="57"/>
                    </a:lnTo>
                    <a:lnTo>
                      <a:pt x="927" y="63"/>
                    </a:lnTo>
                    <a:lnTo>
                      <a:pt x="936" y="60"/>
                    </a:lnTo>
                    <a:lnTo>
                      <a:pt x="947" y="52"/>
                    </a:lnTo>
                    <a:lnTo>
                      <a:pt x="956" y="57"/>
                    </a:lnTo>
                    <a:lnTo>
                      <a:pt x="962" y="66"/>
                    </a:lnTo>
                    <a:lnTo>
                      <a:pt x="970" y="68"/>
                    </a:lnTo>
                    <a:lnTo>
                      <a:pt x="979" y="68"/>
                    </a:lnTo>
                    <a:lnTo>
                      <a:pt x="992" y="73"/>
                    </a:lnTo>
                    <a:lnTo>
                      <a:pt x="1005" y="78"/>
                    </a:lnTo>
                    <a:lnTo>
                      <a:pt x="1017" y="78"/>
                    </a:lnTo>
                    <a:lnTo>
                      <a:pt x="1025" y="78"/>
                    </a:lnTo>
                    <a:lnTo>
                      <a:pt x="1034" y="68"/>
                    </a:lnTo>
                    <a:lnTo>
                      <a:pt x="1049" y="60"/>
                    </a:lnTo>
                    <a:lnTo>
                      <a:pt x="1050" y="48"/>
                    </a:lnTo>
                    <a:lnTo>
                      <a:pt x="1059" y="41"/>
                    </a:lnTo>
                    <a:lnTo>
                      <a:pt x="1074" y="32"/>
                    </a:lnTo>
                    <a:lnTo>
                      <a:pt x="1082" y="28"/>
                    </a:lnTo>
                    <a:lnTo>
                      <a:pt x="1281" y="32"/>
                    </a:lnTo>
                    <a:lnTo>
                      <a:pt x="1286" y="40"/>
                    </a:lnTo>
                    <a:lnTo>
                      <a:pt x="1290" y="48"/>
                    </a:lnTo>
                    <a:lnTo>
                      <a:pt x="1299" y="53"/>
                    </a:lnTo>
                    <a:lnTo>
                      <a:pt x="1301" y="60"/>
                    </a:lnTo>
                    <a:lnTo>
                      <a:pt x="1299" y="72"/>
                    </a:lnTo>
                    <a:lnTo>
                      <a:pt x="1312" y="78"/>
                    </a:lnTo>
                    <a:lnTo>
                      <a:pt x="1321" y="83"/>
                    </a:lnTo>
                    <a:lnTo>
                      <a:pt x="1330" y="81"/>
                    </a:lnTo>
                    <a:lnTo>
                      <a:pt x="1341" y="86"/>
                    </a:lnTo>
                    <a:lnTo>
                      <a:pt x="1349" y="92"/>
                    </a:lnTo>
                    <a:lnTo>
                      <a:pt x="1339" y="98"/>
                    </a:lnTo>
                    <a:lnTo>
                      <a:pt x="1332" y="103"/>
                    </a:lnTo>
                    <a:lnTo>
                      <a:pt x="1335" y="112"/>
                    </a:lnTo>
                    <a:lnTo>
                      <a:pt x="1330" y="120"/>
                    </a:lnTo>
                    <a:lnTo>
                      <a:pt x="1321" y="120"/>
                    </a:lnTo>
                    <a:lnTo>
                      <a:pt x="1312" y="121"/>
                    </a:lnTo>
                    <a:lnTo>
                      <a:pt x="1310" y="130"/>
                    </a:lnTo>
                    <a:lnTo>
                      <a:pt x="1306" y="141"/>
                    </a:lnTo>
                    <a:lnTo>
                      <a:pt x="1306" y="150"/>
                    </a:lnTo>
                    <a:lnTo>
                      <a:pt x="1321" y="156"/>
                    </a:lnTo>
                    <a:lnTo>
                      <a:pt x="1326" y="165"/>
                    </a:lnTo>
                    <a:lnTo>
                      <a:pt x="1324" y="176"/>
                    </a:lnTo>
                    <a:lnTo>
                      <a:pt x="1321" y="183"/>
                    </a:lnTo>
                    <a:lnTo>
                      <a:pt x="1315" y="192"/>
                    </a:lnTo>
                    <a:lnTo>
                      <a:pt x="1315" y="200"/>
                    </a:lnTo>
                    <a:lnTo>
                      <a:pt x="1315" y="212"/>
                    </a:lnTo>
                    <a:lnTo>
                      <a:pt x="1306" y="218"/>
                    </a:lnTo>
                    <a:lnTo>
                      <a:pt x="1301" y="223"/>
                    </a:lnTo>
                    <a:lnTo>
                      <a:pt x="1304" y="232"/>
                    </a:lnTo>
                    <a:lnTo>
                      <a:pt x="1304" y="243"/>
                    </a:lnTo>
                    <a:lnTo>
                      <a:pt x="1299" y="248"/>
                    </a:lnTo>
                    <a:lnTo>
                      <a:pt x="1290" y="252"/>
                    </a:lnTo>
                    <a:lnTo>
                      <a:pt x="1281" y="255"/>
                    </a:lnTo>
                    <a:lnTo>
                      <a:pt x="1281" y="267"/>
                    </a:lnTo>
                    <a:lnTo>
                      <a:pt x="1281" y="278"/>
                    </a:lnTo>
                    <a:lnTo>
                      <a:pt x="1286" y="287"/>
                    </a:lnTo>
                    <a:lnTo>
                      <a:pt x="1297" y="290"/>
                    </a:lnTo>
                    <a:lnTo>
                      <a:pt x="1297" y="298"/>
                    </a:lnTo>
                    <a:lnTo>
                      <a:pt x="1292" y="310"/>
                    </a:lnTo>
                    <a:lnTo>
                      <a:pt x="1299" y="320"/>
                    </a:lnTo>
                    <a:lnTo>
                      <a:pt x="1306" y="325"/>
                    </a:lnTo>
                    <a:lnTo>
                      <a:pt x="1312" y="351"/>
                    </a:lnTo>
                    <a:lnTo>
                      <a:pt x="1319" y="35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1" name="Freeform 22"/>
              <p:cNvSpPr>
                <a:spLocks/>
              </p:cNvSpPr>
              <p:nvPr/>
            </p:nvSpPr>
            <p:spPr bwMode="auto">
              <a:xfrm>
                <a:off x="5026757" y="3035732"/>
                <a:ext cx="672110" cy="570056"/>
              </a:xfrm>
              <a:custGeom>
                <a:avLst/>
                <a:gdLst/>
                <a:ahLst/>
                <a:cxnLst>
                  <a:cxn ang="0">
                    <a:pos x="1" y="94"/>
                  </a:cxn>
                  <a:cxn ang="0">
                    <a:pos x="8" y="19"/>
                  </a:cxn>
                  <a:cxn ang="0">
                    <a:pos x="79" y="0"/>
                  </a:cxn>
                  <a:cxn ang="0">
                    <a:pos x="92" y="10"/>
                  </a:cxn>
                  <a:cxn ang="0">
                    <a:pos x="97" y="28"/>
                  </a:cxn>
                  <a:cxn ang="0">
                    <a:pos x="115" y="39"/>
                  </a:cxn>
                  <a:cxn ang="0">
                    <a:pos x="134" y="41"/>
                  </a:cxn>
                  <a:cxn ang="0">
                    <a:pos x="154" y="48"/>
                  </a:cxn>
                  <a:cxn ang="0">
                    <a:pos x="172" y="47"/>
                  </a:cxn>
                  <a:cxn ang="0">
                    <a:pos x="175" y="19"/>
                  </a:cxn>
                  <a:cxn ang="0">
                    <a:pos x="190" y="12"/>
                  </a:cxn>
                  <a:cxn ang="0">
                    <a:pos x="216" y="26"/>
                  </a:cxn>
                  <a:cxn ang="0">
                    <a:pos x="236" y="23"/>
                  </a:cxn>
                  <a:cxn ang="0">
                    <a:pos x="256" y="21"/>
                  </a:cxn>
                  <a:cxn ang="0">
                    <a:pos x="287" y="28"/>
                  </a:cxn>
                  <a:cxn ang="0">
                    <a:pos x="289" y="48"/>
                  </a:cxn>
                  <a:cxn ang="0">
                    <a:pos x="287" y="67"/>
                  </a:cxn>
                  <a:cxn ang="0">
                    <a:pos x="311" y="70"/>
                  </a:cxn>
                  <a:cxn ang="0">
                    <a:pos x="339" y="70"/>
                  </a:cxn>
                  <a:cxn ang="0">
                    <a:pos x="346" y="94"/>
                  </a:cxn>
                  <a:cxn ang="0">
                    <a:pos x="392" y="107"/>
                  </a:cxn>
                  <a:cxn ang="0">
                    <a:pos x="406" y="97"/>
                  </a:cxn>
                  <a:cxn ang="0">
                    <a:pos x="411" y="74"/>
                  </a:cxn>
                  <a:cxn ang="0">
                    <a:pos x="414" y="48"/>
                  </a:cxn>
                  <a:cxn ang="0">
                    <a:pos x="428" y="41"/>
                  </a:cxn>
                  <a:cxn ang="0">
                    <a:pos x="456" y="21"/>
                  </a:cxn>
                  <a:cxn ang="0">
                    <a:pos x="468" y="10"/>
                  </a:cxn>
                  <a:cxn ang="0">
                    <a:pos x="485" y="6"/>
                  </a:cxn>
                  <a:cxn ang="0">
                    <a:pos x="503" y="6"/>
                  </a:cxn>
                  <a:cxn ang="0">
                    <a:pos x="516" y="26"/>
                  </a:cxn>
                  <a:cxn ang="0">
                    <a:pos x="530" y="41"/>
                  </a:cxn>
                  <a:cxn ang="0">
                    <a:pos x="545" y="55"/>
                  </a:cxn>
                  <a:cxn ang="0">
                    <a:pos x="558" y="79"/>
                  </a:cxn>
                  <a:cxn ang="0">
                    <a:pos x="561" y="99"/>
                  </a:cxn>
                  <a:cxn ang="0">
                    <a:pos x="582" y="114"/>
                  </a:cxn>
                  <a:cxn ang="0">
                    <a:pos x="592" y="128"/>
                  </a:cxn>
                  <a:cxn ang="0">
                    <a:pos x="608" y="134"/>
                  </a:cxn>
                  <a:cxn ang="0">
                    <a:pos x="634" y="123"/>
                  </a:cxn>
                  <a:cxn ang="0">
                    <a:pos x="642" y="105"/>
                  </a:cxn>
                  <a:cxn ang="0">
                    <a:pos x="652" y="97"/>
                  </a:cxn>
                  <a:cxn ang="0">
                    <a:pos x="680" y="103"/>
                  </a:cxn>
                  <a:cxn ang="0">
                    <a:pos x="705" y="94"/>
                  </a:cxn>
                  <a:cxn ang="0">
                    <a:pos x="718" y="85"/>
                  </a:cxn>
                  <a:cxn ang="0">
                    <a:pos x="738" y="90"/>
                  </a:cxn>
                  <a:cxn ang="0">
                    <a:pos x="752" y="97"/>
                  </a:cxn>
                  <a:cxn ang="0">
                    <a:pos x="765" y="294"/>
                  </a:cxn>
                  <a:cxn ang="0">
                    <a:pos x="771" y="480"/>
                  </a:cxn>
                  <a:cxn ang="0">
                    <a:pos x="687" y="613"/>
                  </a:cxn>
                  <a:cxn ang="0">
                    <a:pos x="8" y="406"/>
                  </a:cxn>
                </a:cxnLst>
                <a:rect l="0" t="0" r="r" b="b"/>
                <a:pathLst>
                  <a:path w="780" h="633">
                    <a:moveTo>
                      <a:pt x="8" y="406"/>
                    </a:moveTo>
                    <a:lnTo>
                      <a:pt x="1" y="94"/>
                    </a:lnTo>
                    <a:lnTo>
                      <a:pt x="0" y="15"/>
                    </a:lnTo>
                    <a:lnTo>
                      <a:pt x="8" y="19"/>
                    </a:lnTo>
                    <a:lnTo>
                      <a:pt x="15" y="19"/>
                    </a:lnTo>
                    <a:lnTo>
                      <a:pt x="79" y="0"/>
                    </a:lnTo>
                    <a:lnTo>
                      <a:pt x="83" y="3"/>
                    </a:lnTo>
                    <a:lnTo>
                      <a:pt x="92" y="10"/>
                    </a:lnTo>
                    <a:lnTo>
                      <a:pt x="92" y="21"/>
                    </a:lnTo>
                    <a:lnTo>
                      <a:pt x="97" y="28"/>
                    </a:lnTo>
                    <a:lnTo>
                      <a:pt x="107" y="35"/>
                    </a:lnTo>
                    <a:lnTo>
                      <a:pt x="115" y="39"/>
                    </a:lnTo>
                    <a:lnTo>
                      <a:pt x="125" y="39"/>
                    </a:lnTo>
                    <a:lnTo>
                      <a:pt x="134" y="41"/>
                    </a:lnTo>
                    <a:lnTo>
                      <a:pt x="145" y="47"/>
                    </a:lnTo>
                    <a:lnTo>
                      <a:pt x="154" y="48"/>
                    </a:lnTo>
                    <a:lnTo>
                      <a:pt x="162" y="48"/>
                    </a:lnTo>
                    <a:lnTo>
                      <a:pt x="172" y="47"/>
                    </a:lnTo>
                    <a:lnTo>
                      <a:pt x="172" y="35"/>
                    </a:lnTo>
                    <a:lnTo>
                      <a:pt x="175" y="19"/>
                    </a:lnTo>
                    <a:lnTo>
                      <a:pt x="182" y="12"/>
                    </a:lnTo>
                    <a:lnTo>
                      <a:pt x="190" y="12"/>
                    </a:lnTo>
                    <a:lnTo>
                      <a:pt x="207" y="23"/>
                    </a:lnTo>
                    <a:lnTo>
                      <a:pt x="216" y="26"/>
                    </a:lnTo>
                    <a:lnTo>
                      <a:pt x="222" y="23"/>
                    </a:lnTo>
                    <a:lnTo>
                      <a:pt x="236" y="23"/>
                    </a:lnTo>
                    <a:lnTo>
                      <a:pt x="247" y="23"/>
                    </a:lnTo>
                    <a:lnTo>
                      <a:pt x="256" y="21"/>
                    </a:lnTo>
                    <a:lnTo>
                      <a:pt x="263" y="21"/>
                    </a:lnTo>
                    <a:lnTo>
                      <a:pt x="287" y="28"/>
                    </a:lnTo>
                    <a:lnTo>
                      <a:pt x="291" y="39"/>
                    </a:lnTo>
                    <a:lnTo>
                      <a:pt x="289" y="48"/>
                    </a:lnTo>
                    <a:lnTo>
                      <a:pt x="284" y="59"/>
                    </a:lnTo>
                    <a:lnTo>
                      <a:pt x="287" y="67"/>
                    </a:lnTo>
                    <a:lnTo>
                      <a:pt x="294" y="70"/>
                    </a:lnTo>
                    <a:lnTo>
                      <a:pt x="311" y="70"/>
                    </a:lnTo>
                    <a:lnTo>
                      <a:pt x="334" y="65"/>
                    </a:lnTo>
                    <a:lnTo>
                      <a:pt x="339" y="70"/>
                    </a:lnTo>
                    <a:lnTo>
                      <a:pt x="339" y="80"/>
                    </a:lnTo>
                    <a:lnTo>
                      <a:pt x="346" y="94"/>
                    </a:lnTo>
                    <a:lnTo>
                      <a:pt x="354" y="99"/>
                    </a:lnTo>
                    <a:lnTo>
                      <a:pt x="392" y="107"/>
                    </a:lnTo>
                    <a:lnTo>
                      <a:pt x="399" y="105"/>
                    </a:lnTo>
                    <a:lnTo>
                      <a:pt x="406" y="97"/>
                    </a:lnTo>
                    <a:lnTo>
                      <a:pt x="408" y="85"/>
                    </a:lnTo>
                    <a:lnTo>
                      <a:pt x="411" y="74"/>
                    </a:lnTo>
                    <a:lnTo>
                      <a:pt x="411" y="60"/>
                    </a:lnTo>
                    <a:lnTo>
                      <a:pt x="414" y="48"/>
                    </a:lnTo>
                    <a:lnTo>
                      <a:pt x="423" y="48"/>
                    </a:lnTo>
                    <a:lnTo>
                      <a:pt x="428" y="41"/>
                    </a:lnTo>
                    <a:lnTo>
                      <a:pt x="443" y="26"/>
                    </a:lnTo>
                    <a:lnTo>
                      <a:pt x="456" y="21"/>
                    </a:lnTo>
                    <a:lnTo>
                      <a:pt x="463" y="12"/>
                    </a:lnTo>
                    <a:lnTo>
                      <a:pt x="468" y="10"/>
                    </a:lnTo>
                    <a:lnTo>
                      <a:pt x="478" y="3"/>
                    </a:lnTo>
                    <a:lnTo>
                      <a:pt x="485" y="6"/>
                    </a:lnTo>
                    <a:lnTo>
                      <a:pt x="493" y="3"/>
                    </a:lnTo>
                    <a:lnTo>
                      <a:pt x="503" y="6"/>
                    </a:lnTo>
                    <a:lnTo>
                      <a:pt x="507" y="19"/>
                    </a:lnTo>
                    <a:lnTo>
                      <a:pt x="516" y="26"/>
                    </a:lnTo>
                    <a:lnTo>
                      <a:pt x="523" y="35"/>
                    </a:lnTo>
                    <a:lnTo>
                      <a:pt x="530" y="41"/>
                    </a:lnTo>
                    <a:lnTo>
                      <a:pt x="533" y="52"/>
                    </a:lnTo>
                    <a:lnTo>
                      <a:pt x="545" y="55"/>
                    </a:lnTo>
                    <a:lnTo>
                      <a:pt x="550" y="65"/>
                    </a:lnTo>
                    <a:lnTo>
                      <a:pt x="558" y="79"/>
                    </a:lnTo>
                    <a:lnTo>
                      <a:pt x="561" y="88"/>
                    </a:lnTo>
                    <a:lnTo>
                      <a:pt x="561" y="99"/>
                    </a:lnTo>
                    <a:lnTo>
                      <a:pt x="576" y="105"/>
                    </a:lnTo>
                    <a:lnTo>
                      <a:pt x="582" y="114"/>
                    </a:lnTo>
                    <a:lnTo>
                      <a:pt x="587" y="119"/>
                    </a:lnTo>
                    <a:lnTo>
                      <a:pt x="592" y="128"/>
                    </a:lnTo>
                    <a:lnTo>
                      <a:pt x="598" y="134"/>
                    </a:lnTo>
                    <a:lnTo>
                      <a:pt x="608" y="134"/>
                    </a:lnTo>
                    <a:lnTo>
                      <a:pt x="616" y="128"/>
                    </a:lnTo>
                    <a:lnTo>
                      <a:pt x="634" y="123"/>
                    </a:lnTo>
                    <a:lnTo>
                      <a:pt x="634" y="114"/>
                    </a:lnTo>
                    <a:lnTo>
                      <a:pt x="642" y="105"/>
                    </a:lnTo>
                    <a:lnTo>
                      <a:pt x="647" y="97"/>
                    </a:lnTo>
                    <a:lnTo>
                      <a:pt x="652" y="97"/>
                    </a:lnTo>
                    <a:lnTo>
                      <a:pt x="663" y="99"/>
                    </a:lnTo>
                    <a:lnTo>
                      <a:pt x="680" y="103"/>
                    </a:lnTo>
                    <a:lnTo>
                      <a:pt x="694" y="99"/>
                    </a:lnTo>
                    <a:lnTo>
                      <a:pt x="705" y="94"/>
                    </a:lnTo>
                    <a:lnTo>
                      <a:pt x="712" y="94"/>
                    </a:lnTo>
                    <a:lnTo>
                      <a:pt x="718" y="85"/>
                    </a:lnTo>
                    <a:lnTo>
                      <a:pt x="729" y="85"/>
                    </a:lnTo>
                    <a:lnTo>
                      <a:pt x="738" y="90"/>
                    </a:lnTo>
                    <a:lnTo>
                      <a:pt x="747" y="90"/>
                    </a:lnTo>
                    <a:lnTo>
                      <a:pt x="752" y="97"/>
                    </a:lnTo>
                    <a:lnTo>
                      <a:pt x="760" y="103"/>
                    </a:lnTo>
                    <a:lnTo>
                      <a:pt x="765" y="294"/>
                    </a:lnTo>
                    <a:lnTo>
                      <a:pt x="769" y="323"/>
                    </a:lnTo>
                    <a:lnTo>
                      <a:pt x="771" y="480"/>
                    </a:lnTo>
                    <a:lnTo>
                      <a:pt x="779" y="609"/>
                    </a:lnTo>
                    <a:lnTo>
                      <a:pt x="687" y="613"/>
                    </a:lnTo>
                    <a:lnTo>
                      <a:pt x="12" y="632"/>
                    </a:lnTo>
                    <a:lnTo>
                      <a:pt x="8" y="406"/>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2" name="Freeform 23"/>
              <p:cNvSpPr>
                <a:spLocks/>
              </p:cNvSpPr>
              <p:nvPr/>
            </p:nvSpPr>
            <p:spPr bwMode="auto">
              <a:xfrm>
                <a:off x="3949659" y="2191003"/>
                <a:ext cx="1144310" cy="863640"/>
              </a:xfrm>
              <a:custGeom>
                <a:avLst/>
                <a:gdLst/>
                <a:ahLst/>
                <a:cxnLst>
                  <a:cxn ang="0">
                    <a:pos x="217" y="641"/>
                  </a:cxn>
                  <a:cxn ang="0">
                    <a:pos x="257" y="657"/>
                  </a:cxn>
                  <a:cxn ang="0">
                    <a:pos x="290" y="686"/>
                  </a:cxn>
                  <a:cxn ang="0">
                    <a:pos x="323" y="701"/>
                  </a:cxn>
                  <a:cxn ang="0">
                    <a:pos x="348" y="726"/>
                  </a:cxn>
                  <a:cxn ang="0">
                    <a:pos x="339" y="764"/>
                  </a:cxn>
                  <a:cxn ang="0">
                    <a:pos x="366" y="803"/>
                  </a:cxn>
                  <a:cxn ang="0">
                    <a:pos x="408" y="821"/>
                  </a:cxn>
                  <a:cxn ang="0">
                    <a:pos x="439" y="846"/>
                  </a:cxn>
                  <a:cxn ang="0">
                    <a:pos x="475" y="853"/>
                  </a:cxn>
                  <a:cxn ang="0">
                    <a:pos x="480" y="883"/>
                  </a:cxn>
                  <a:cxn ang="0">
                    <a:pos x="520" y="903"/>
                  </a:cxn>
                  <a:cxn ang="0">
                    <a:pos x="533" y="944"/>
                  </a:cxn>
                  <a:cxn ang="0">
                    <a:pos x="653" y="933"/>
                  </a:cxn>
                  <a:cxn ang="0">
                    <a:pos x="652" y="883"/>
                  </a:cxn>
                  <a:cxn ang="0">
                    <a:pos x="670" y="848"/>
                  </a:cxn>
                  <a:cxn ang="0">
                    <a:pos x="722" y="828"/>
                  </a:cxn>
                  <a:cxn ang="0">
                    <a:pos x="753" y="833"/>
                  </a:cxn>
                  <a:cxn ang="0">
                    <a:pos x="792" y="843"/>
                  </a:cxn>
                  <a:cxn ang="0">
                    <a:pos x="793" y="903"/>
                  </a:cxn>
                  <a:cxn ang="0">
                    <a:pos x="833" y="903"/>
                  </a:cxn>
                  <a:cxn ang="0">
                    <a:pos x="862" y="877"/>
                  </a:cxn>
                  <a:cxn ang="0">
                    <a:pos x="897" y="839"/>
                  </a:cxn>
                  <a:cxn ang="0">
                    <a:pos x="935" y="839"/>
                  </a:cxn>
                  <a:cxn ang="0">
                    <a:pos x="964" y="863"/>
                  </a:cxn>
                  <a:cxn ang="0">
                    <a:pos x="1012" y="857"/>
                  </a:cxn>
                  <a:cxn ang="0">
                    <a:pos x="1030" y="806"/>
                  </a:cxn>
                  <a:cxn ang="0">
                    <a:pos x="1072" y="811"/>
                  </a:cxn>
                  <a:cxn ang="0">
                    <a:pos x="1112" y="788"/>
                  </a:cxn>
                  <a:cxn ang="0">
                    <a:pos x="1153" y="776"/>
                  </a:cxn>
                  <a:cxn ang="0">
                    <a:pos x="1200" y="793"/>
                  </a:cxn>
                  <a:cxn ang="0">
                    <a:pos x="1232" y="868"/>
                  </a:cxn>
                  <a:cxn ang="0">
                    <a:pos x="1257" y="908"/>
                  </a:cxn>
                  <a:cxn ang="0">
                    <a:pos x="1244" y="950"/>
                  </a:cxn>
                  <a:cxn ang="0">
                    <a:pos x="1327" y="936"/>
                  </a:cxn>
                  <a:cxn ang="0">
                    <a:pos x="1320" y="312"/>
                  </a:cxn>
                  <a:cxn ang="0">
                    <a:pos x="21" y="17"/>
                  </a:cxn>
                  <a:cxn ang="0">
                    <a:pos x="5" y="50"/>
                  </a:cxn>
                  <a:cxn ang="0">
                    <a:pos x="37" y="72"/>
                  </a:cxn>
                  <a:cxn ang="0">
                    <a:pos x="73" y="57"/>
                  </a:cxn>
                  <a:cxn ang="0">
                    <a:pos x="73" y="95"/>
                  </a:cxn>
                  <a:cxn ang="0">
                    <a:pos x="77" y="130"/>
                  </a:cxn>
                  <a:cxn ang="0">
                    <a:pos x="93" y="155"/>
                  </a:cxn>
                  <a:cxn ang="0">
                    <a:pos x="97" y="200"/>
                  </a:cxn>
                  <a:cxn ang="0">
                    <a:pos x="123" y="240"/>
                  </a:cxn>
                  <a:cxn ang="0">
                    <a:pos x="137" y="265"/>
                  </a:cxn>
                  <a:cxn ang="0">
                    <a:pos x="115" y="292"/>
                  </a:cxn>
                  <a:cxn ang="0">
                    <a:pos x="92" y="320"/>
                  </a:cxn>
                  <a:cxn ang="0">
                    <a:pos x="66" y="347"/>
                  </a:cxn>
                  <a:cxn ang="0">
                    <a:pos x="70" y="379"/>
                  </a:cxn>
                  <a:cxn ang="0">
                    <a:pos x="97" y="394"/>
                  </a:cxn>
                  <a:cxn ang="0">
                    <a:pos x="126" y="399"/>
                  </a:cxn>
                  <a:cxn ang="0">
                    <a:pos x="117" y="437"/>
                  </a:cxn>
                  <a:cxn ang="0">
                    <a:pos x="150" y="442"/>
                  </a:cxn>
                  <a:cxn ang="0">
                    <a:pos x="152" y="475"/>
                  </a:cxn>
                  <a:cxn ang="0">
                    <a:pos x="146" y="510"/>
                  </a:cxn>
                  <a:cxn ang="0">
                    <a:pos x="152" y="544"/>
                  </a:cxn>
                  <a:cxn ang="0">
                    <a:pos x="186" y="569"/>
                  </a:cxn>
                  <a:cxn ang="0">
                    <a:pos x="205" y="602"/>
                  </a:cxn>
                </a:cxnLst>
                <a:rect l="0" t="0" r="r" b="b"/>
                <a:pathLst>
                  <a:path w="1328" h="959">
                    <a:moveTo>
                      <a:pt x="193" y="609"/>
                    </a:moveTo>
                    <a:lnTo>
                      <a:pt x="193" y="621"/>
                    </a:lnTo>
                    <a:lnTo>
                      <a:pt x="203" y="632"/>
                    </a:lnTo>
                    <a:lnTo>
                      <a:pt x="217" y="641"/>
                    </a:lnTo>
                    <a:lnTo>
                      <a:pt x="232" y="641"/>
                    </a:lnTo>
                    <a:lnTo>
                      <a:pt x="237" y="634"/>
                    </a:lnTo>
                    <a:lnTo>
                      <a:pt x="248" y="646"/>
                    </a:lnTo>
                    <a:lnTo>
                      <a:pt x="257" y="657"/>
                    </a:lnTo>
                    <a:lnTo>
                      <a:pt x="266" y="666"/>
                    </a:lnTo>
                    <a:lnTo>
                      <a:pt x="270" y="674"/>
                    </a:lnTo>
                    <a:lnTo>
                      <a:pt x="277" y="681"/>
                    </a:lnTo>
                    <a:lnTo>
                      <a:pt x="290" y="686"/>
                    </a:lnTo>
                    <a:lnTo>
                      <a:pt x="295" y="688"/>
                    </a:lnTo>
                    <a:lnTo>
                      <a:pt x="308" y="691"/>
                    </a:lnTo>
                    <a:lnTo>
                      <a:pt x="317" y="696"/>
                    </a:lnTo>
                    <a:lnTo>
                      <a:pt x="323" y="701"/>
                    </a:lnTo>
                    <a:lnTo>
                      <a:pt x="323" y="711"/>
                    </a:lnTo>
                    <a:lnTo>
                      <a:pt x="328" y="719"/>
                    </a:lnTo>
                    <a:lnTo>
                      <a:pt x="340" y="719"/>
                    </a:lnTo>
                    <a:lnTo>
                      <a:pt x="348" y="726"/>
                    </a:lnTo>
                    <a:lnTo>
                      <a:pt x="348" y="739"/>
                    </a:lnTo>
                    <a:lnTo>
                      <a:pt x="348" y="748"/>
                    </a:lnTo>
                    <a:lnTo>
                      <a:pt x="340" y="757"/>
                    </a:lnTo>
                    <a:lnTo>
                      <a:pt x="339" y="764"/>
                    </a:lnTo>
                    <a:lnTo>
                      <a:pt x="343" y="776"/>
                    </a:lnTo>
                    <a:lnTo>
                      <a:pt x="348" y="786"/>
                    </a:lnTo>
                    <a:lnTo>
                      <a:pt x="357" y="788"/>
                    </a:lnTo>
                    <a:lnTo>
                      <a:pt x="366" y="803"/>
                    </a:lnTo>
                    <a:lnTo>
                      <a:pt x="377" y="803"/>
                    </a:lnTo>
                    <a:lnTo>
                      <a:pt x="386" y="803"/>
                    </a:lnTo>
                    <a:lnTo>
                      <a:pt x="399" y="811"/>
                    </a:lnTo>
                    <a:lnTo>
                      <a:pt x="408" y="821"/>
                    </a:lnTo>
                    <a:lnTo>
                      <a:pt x="415" y="828"/>
                    </a:lnTo>
                    <a:lnTo>
                      <a:pt x="420" y="833"/>
                    </a:lnTo>
                    <a:lnTo>
                      <a:pt x="430" y="839"/>
                    </a:lnTo>
                    <a:lnTo>
                      <a:pt x="439" y="846"/>
                    </a:lnTo>
                    <a:lnTo>
                      <a:pt x="448" y="846"/>
                    </a:lnTo>
                    <a:lnTo>
                      <a:pt x="455" y="846"/>
                    </a:lnTo>
                    <a:lnTo>
                      <a:pt x="460" y="851"/>
                    </a:lnTo>
                    <a:lnTo>
                      <a:pt x="475" y="853"/>
                    </a:lnTo>
                    <a:lnTo>
                      <a:pt x="485" y="857"/>
                    </a:lnTo>
                    <a:lnTo>
                      <a:pt x="486" y="866"/>
                    </a:lnTo>
                    <a:lnTo>
                      <a:pt x="480" y="871"/>
                    </a:lnTo>
                    <a:lnTo>
                      <a:pt x="480" y="883"/>
                    </a:lnTo>
                    <a:lnTo>
                      <a:pt x="493" y="886"/>
                    </a:lnTo>
                    <a:lnTo>
                      <a:pt x="500" y="893"/>
                    </a:lnTo>
                    <a:lnTo>
                      <a:pt x="517" y="897"/>
                    </a:lnTo>
                    <a:lnTo>
                      <a:pt x="520" y="903"/>
                    </a:lnTo>
                    <a:lnTo>
                      <a:pt x="525" y="915"/>
                    </a:lnTo>
                    <a:lnTo>
                      <a:pt x="532" y="928"/>
                    </a:lnTo>
                    <a:lnTo>
                      <a:pt x="533" y="935"/>
                    </a:lnTo>
                    <a:lnTo>
                      <a:pt x="533" y="944"/>
                    </a:lnTo>
                    <a:lnTo>
                      <a:pt x="545" y="950"/>
                    </a:lnTo>
                    <a:lnTo>
                      <a:pt x="660" y="950"/>
                    </a:lnTo>
                    <a:lnTo>
                      <a:pt x="653" y="941"/>
                    </a:lnTo>
                    <a:lnTo>
                      <a:pt x="653" y="933"/>
                    </a:lnTo>
                    <a:lnTo>
                      <a:pt x="657" y="921"/>
                    </a:lnTo>
                    <a:lnTo>
                      <a:pt x="662" y="911"/>
                    </a:lnTo>
                    <a:lnTo>
                      <a:pt x="662" y="903"/>
                    </a:lnTo>
                    <a:lnTo>
                      <a:pt x="652" y="883"/>
                    </a:lnTo>
                    <a:lnTo>
                      <a:pt x="646" y="871"/>
                    </a:lnTo>
                    <a:lnTo>
                      <a:pt x="650" y="863"/>
                    </a:lnTo>
                    <a:lnTo>
                      <a:pt x="660" y="857"/>
                    </a:lnTo>
                    <a:lnTo>
                      <a:pt x="670" y="848"/>
                    </a:lnTo>
                    <a:lnTo>
                      <a:pt x="680" y="843"/>
                    </a:lnTo>
                    <a:lnTo>
                      <a:pt x="693" y="839"/>
                    </a:lnTo>
                    <a:lnTo>
                      <a:pt x="715" y="833"/>
                    </a:lnTo>
                    <a:lnTo>
                      <a:pt x="722" y="828"/>
                    </a:lnTo>
                    <a:lnTo>
                      <a:pt x="725" y="821"/>
                    </a:lnTo>
                    <a:lnTo>
                      <a:pt x="737" y="821"/>
                    </a:lnTo>
                    <a:lnTo>
                      <a:pt x="746" y="823"/>
                    </a:lnTo>
                    <a:lnTo>
                      <a:pt x="753" y="833"/>
                    </a:lnTo>
                    <a:lnTo>
                      <a:pt x="760" y="839"/>
                    </a:lnTo>
                    <a:lnTo>
                      <a:pt x="772" y="833"/>
                    </a:lnTo>
                    <a:lnTo>
                      <a:pt x="780" y="828"/>
                    </a:lnTo>
                    <a:lnTo>
                      <a:pt x="792" y="843"/>
                    </a:lnTo>
                    <a:lnTo>
                      <a:pt x="788" y="859"/>
                    </a:lnTo>
                    <a:lnTo>
                      <a:pt x="777" y="877"/>
                    </a:lnTo>
                    <a:lnTo>
                      <a:pt x="777" y="888"/>
                    </a:lnTo>
                    <a:lnTo>
                      <a:pt x="793" y="903"/>
                    </a:lnTo>
                    <a:lnTo>
                      <a:pt x="799" y="908"/>
                    </a:lnTo>
                    <a:lnTo>
                      <a:pt x="817" y="915"/>
                    </a:lnTo>
                    <a:lnTo>
                      <a:pt x="825" y="915"/>
                    </a:lnTo>
                    <a:lnTo>
                      <a:pt x="833" y="903"/>
                    </a:lnTo>
                    <a:lnTo>
                      <a:pt x="839" y="895"/>
                    </a:lnTo>
                    <a:lnTo>
                      <a:pt x="845" y="888"/>
                    </a:lnTo>
                    <a:lnTo>
                      <a:pt x="855" y="883"/>
                    </a:lnTo>
                    <a:lnTo>
                      <a:pt x="862" y="877"/>
                    </a:lnTo>
                    <a:lnTo>
                      <a:pt x="875" y="863"/>
                    </a:lnTo>
                    <a:lnTo>
                      <a:pt x="885" y="859"/>
                    </a:lnTo>
                    <a:lnTo>
                      <a:pt x="892" y="848"/>
                    </a:lnTo>
                    <a:lnTo>
                      <a:pt x="897" y="839"/>
                    </a:lnTo>
                    <a:lnTo>
                      <a:pt x="908" y="839"/>
                    </a:lnTo>
                    <a:lnTo>
                      <a:pt x="917" y="839"/>
                    </a:lnTo>
                    <a:lnTo>
                      <a:pt x="925" y="839"/>
                    </a:lnTo>
                    <a:lnTo>
                      <a:pt x="935" y="839"/>
                    </a:lnTo>
                    <a:lnTo>
                      <a:pt x="945" y="843"/>
                    </a:lnTo>
                    <a:lnTo>
                      <a:pt x="952" y="851"/>
                    </a:lnTo>
                    <a:lnTo>
                      <a:pt x="957" y="857"/>
                    </a:lnTo>
                    <a:lnTo>
                      <a:pt x="964" y="863"/>
                    </a:lnTo>
                    <a:lnTo>
                      <a:pt x="982" y="859"/>
                    </a:lnTo>
                    <a:lnTo>
                      <a:pt x="993" y="859"/>
                    </a:lnTo>
                    <a:lnTo>
                      <a:pt x="1004" y="863"/>
                    </a:lnTo>
                    <a:lnTo>
                      <a:pt x="1012" y="857"/>
                    </a:lnTo>
                    <a:lnTo>
                      <a:pt x="1012" y="846"/>
                    </a:lnTo>
                    <a:lnTo>
                      <a:pt x="1012" y="833"/>
                    </a:lnTo>
                    <a:lnTo>
                      <a:pt x="1012" y="823"/>
                    </a:lnTo>
                    <a:lnTo>
                      <a:pt x="1030" y="806"/>
                    </a:lnTo>
                    <a:lnTo>
                      <a:pt x="1039" y="806"/>
                    </a:lnTo>
                    <a:lnTo>
                      <a:pt x="1050" y="811"/>
                    </a:lnTo>
                    <a:lnTo>
                      <a:pt x="1060" y="817"/>
                    </a:lnTo>
                    <a:lnTo>
                      <a:pt x="1072" y="811"/>
                    </a:lnTo>
                    <a:lnTo>
                      <a:pt x="1079" y="803"/>
                    </a:lnTo>
                    <a:lnTo>
                      <a:pt x="1088" y="803"/>
                    </a:lnTo>
                    <a:lnTo>
                      <a:pt x="1099" y="793"/>
                    </a:lnTo>
                    <a:lnTo>
                      <a:pt x="1112" y="788"/>
                    </a:lnTo>
                    <a:lnTo>
                      <a:pt x="1124" y="779"/>
                    </a:lnTo>
                    <a:lnTo>
                      <a:pt x="1130" y="773"/>
                    </a:lnTo>
                    <a:lnTo>
                      <a:pt x="1144" y="769"/>
                    </a:lnTo>
                    <a:lnTo>
                      <a:pt x="1153" y="776"/>
                    </a:lnTo>
                    <a:lnTo>
                      <a:pt x="1164" y="783"/>
                    </a:lnTo>
                    <a:lnTo>
                      <a:pt x="1173" y="779"/>
                    </a:lnTo>
                    <a:lnTo>
                      <a:pt x="1185" y="779"/>
                    </a:lnTo>
                    <a:lnTo>
                      <a:pt x="1200" y="793"/>
                    </a:lnTo>
                    <a:lnTo>
                      <a:pt x="1208" y="803"/>
                    </a:lnTo>
                    <a:lnTo>
                      <a:pt x="1219" y="853"/>
                    </a:lnTo>
                    <a:lnTo>
                      <a:pt x="1225" y="859"/>
                    </a:lnTo>
                    <a:lnTo>
                      <a:pt x="1232" y="868"/>
                    </a:lnTo>
                    <a:lnTo>
                      <a:pt x="1244" y="871"/>
                    </a:lnTo>
                    <a:lnTo>
                      <a:pt x="1257" y="886"/>
                    </a:lnTo>
                    <a:lnTo>
                      <a:pt x="1257" y="901"/>
                    </a:lnTo>
                    <a:lnTo>
                      <a:pt x="1257" y="908"/>
                    </a:lnTo>
                    <a:lnTo>
                      <a:pt x="1253" y="916"/>
                    </a:lnTo>
                    <a:lnTo>
                      <a:pt x="1244" y="926"/>
                    </a:lnTo>
                    <a:lnTo>
                      <a:pt x="1244" y="936"/>
                    </a:lnTo>
                    <a:lnTo>
                      <a:pt x="1244" y="950"/>
                    </a:lnTo>
                    <a:lnTo>
                      <a:pt x="1248" y="953"/>
                    </a:lnTo>
                    <a:lnTo>
                      <a:pt x="1257" y="958"/>
                    </a:lnTo>
                    <a:lnTo>
                      <a:pt x="1264" y="958"/>
                    </a:lnTo>
                    <a:lnTo>
                      <a:pt x="1327" y="936"/>
                    </a:lnTo>
                    <a:lnTo>
                      <a:pt x="1320" y="470"/>
                    </a:lnTo>
                    <a:lnTo>
                      <a:pt x="1302" y="470"/>
                    </a:lnTo>
                    <a:lnTo>
                      <a:pt x="1299" y="312"/>
                    </a:lnTo>
                    <a:lnTo>
                      <a:pt x="1320" y="312"/>
                    </a:lnTo>
                    <a:lnTo>
                      <a:pt x="1315" y="155"/>
                    </a:lnTo>
                    <a:lnTo>
                      <a:pt x="1312" y="0"/>
                    </a:lnTo>
                    <a:lnTo>
                      <a:pt x="617" y="12"/>
                    </a:lnTo>
                    <a:lnTo>
                      <a:pt x="21" y="17"/>
                    </a:lnTo>
                    <a:lnTo>
                      <a:pt x="17" y="26"/>
                    </a:lnTo>
                    <a:lnTo>
                      <a:pt x="13" y="33"/>
                    </a:lnTo>
                    <a:lnTo>
                      <a:pt x="0" y="37"/>
                    </a:lnTo>
                    <a:lnTo>
                      <a:pt x="5" y="50"/>
                    </a:lnTo>
                    <a:lnTo>
                      <a:pt x="15" y="53"/>
                    </a:lnTo>
                    <a:lnTo>
                      <a:pt x="21" y="57"/>
                    </a:lnTo>
                    <a:lnTo>
                      <a:pt x="28" y="63"/>
                    </a:lnTo>
                    <a:lnTo>
                      <a:pt x="37" y="72"/>
                    </a:lnTo>
                    <a:lnTo>
                      <a:pt x="43" y="66"/>
                    </a:lnTo>
                    <a:lnTo>
                      <a:pt x="53" y="57"/>
                    </a:lnTo>
                    <a:lnTo>
                      <a:pt x="65" y="53"/>
                    </a:lnTo>
                    <a:lnTo>
                      <a:pt x="73" y="57"/>
                    </a:lnTo>
                    <a:lnTo>
                      <a:pt x="83" y="72"/>
                    </a:lnTo>
                    <a:lnTo>
                      <a:pt x="79" y="80"/>
                    </a:lnTo>
                    <a:lnTo>
                      <a:pt x="72" y="83"/>
                    </a:lnTo>
                    <a:lnTo>
                      <a:pt x="73" y="95"/>
                    </a:lnTo>
                    <a:lnTo>
                      <a:pt x="73" y="103"/>
                    </a:lnTo>
                    <a:lnTo>
                      <a:pt x="75" y="112"/>
                    </a:lnTo>
                    <a:lnTo>
                      <a:pt x="73" y="123"/>
                    </a:lnTo>
                    <a:lnTo>
                      <a:pt x="77" y="130"/>
                    </a:lnTo>
                    <a:lnTo>
                      <a:pt x="85" y="135"/>
                    </a:lnTo>
                    <a:lnTo>
                      <a:pt x="93" y="139"/>
                    </a:lnTo>
                    <a:lnTo>
                      <a:pt x="99" y="147"/>
                    </a:lnTo>
                    <a:lnTo>
                      <a:pt x="93" y="155"/>
                    </a:lnTo>
                    <a:lnTo>
                      <a:pt x="93" y="167"/>
                    </a:lnTo>
                    <a:lnTo>
                      <a:pt x="90" y="185"/>
                    </a:lnTo>
                    <a:lnTo>
                      <a:pt x="93" y="193"/>
                    </a:lnTo>
                    <a:lnTo>
                      <a:pt x="97" y="200"/>
                    </a:lnTo>
                    <a:lnTo>
                      <a:pt x="97" y="213"/>
                    </a:lnTo>
                    <a:lnTo>
                      <a:pt x="103" y="219"/>
                    </a:lnTo>
                    <a:lnTo>
                      <a:pt x="112" y="222"/>
                    </a:lnTo>
                    <a:lnTo>
                      <a:pt x="123" y="240"/>
                    </a:lnTo>
                    <a:lnTo>
                      <a:pt x="128" y="248"/>
                    </a:lnTo>
                    <a:lnTo>
                      <a:pt x="135" y="255"/>
                    </a:lnTo>
                    <a:lnTo>
                      <a:pt x="146" y="262"/>
                    </a:lnTo>
                    <a:lnTo>
                      <a:pt x="137" y="265"/>
                    </a:lnTo>
                    <a:lnTo>
                      <a:pt x="130" y="272"/>
                    </a:lnTo>
                    <a:lnTo>
                      <a:pt x="133" y="282"/>
                    </a:lnTo>
                    <a:lnTo>
                      <a:pt x="128" y="292"/>
                    </a:lnTo>
                    <a:lnTo>
                      <a:pt x="115" y="292"/>
                    </a:lnTo>
                    <a:lnTo>
                      <a:pt x="110" y="300"/>
                    </a:lnTo>
                    <a:lnTo>
                      <a:pt x="108" y="310"/>
                    </a:lnTo>
                    <a:lnTo>
                      <a:pt x="103" y="319"/>
                    </a:lnTo>
                    <a:lnTo>
                      <a:pt x="92" y="320"/>
                    </a:lnTo>
                    <a:lnTo>
                      <a:pt x="85" y="322"/>
                    </a:lnTo>
                    <a:lnTo>
                      <a:pt x="86" y="327"/>
                    </a:lnTo>
                    <a:lnTo>
                      <a:pt x="72" y="339"/>
                    </a:lnTo>
                    <a:lnTo>
                      <a:pt x="66" y="347"/>
                    </a:lnTo>
                    <a:lnTo>
                      <a:pt x="61" y="352"/>
                    </a:lnTo>
                    <a:lnTo>
                      <a:pt x="65" y="361"/>
                    </a:lnTo>
                    <a:lnTo>
                      <a:pt x="61" y="374"/>
                    </a:lnTo>
                    <a:lnTo>
                      <a:pt x="70" y="379"/>
                    </a:lnTo>
                    <a:lnTo>
                      <a:pt x="75" y="384"/>
                    </a:lnTo>
                    <a:lnTo>
                      <a:pt x="83" y="394"/>
                    </a:lnTo>
                    <a:lnTo>
                      <a:pt x="90" y="397"/>
                    </a:lnTo>
                    <a:lnTo>
                      <a:pt x="97" y="394"/>
                    </a:lnTo>
                    <a:lnTo>
                      <a:pt x="103" y="381"/>
                    </a:lnTo>
                    <a:lnTo>
                      <a:pt x="115" y="384"/>
                    </a:lnTo>
                    <a:lnTo>
                      <a:pt x="119" y="394"/>
                    </a:lnTo>
                    <a:lnTo>
                      <a:pt x="126" y="399"/>
                    </a:lnTo>
                    <a:lnTo>
                      <a:pt x="125" y="408"/>
                    </a:lnTo>
                    <a:lnTo>
                      <a:pt x="117" y="417"/>
                    </a:lnTo>
                    <a:lnTo>
                      <a:pt x="115" y="427"/>
                    </a:lnTo>
                    <a:lnTo>
                      <a:pt x="117" y="437"/>
                    </a:lnTo>
                    <a:lnTo>
                      <a:pt x="128" y="441"/>
                    </a:lnTo>
                    <a:lnTo>
                      <a:pt x="141" y="437"/>
                    </a:lnTo>
                    <a:lnTo>
                      <a:pt x="148" y="434"/>
                    </a:lnTo>
                    <a:lnTo>
                      <a:pt x="150" y="442"/>
                    </a:lnTo>
                    <a:lnTo>
                      <a:pt x="146" y="452"/>
                    </a:lnTo>
                    <a:lnTo>
                      <a:pt x="148" y="461"/>
                    </a:lnTo>
                    <a:lnTo>
                      <a:pt x="163" y="466"/>
                    </a:lnTo>
                    <a:lnTo>
                      <a:pt x="152" y="475"/>
                    </a:lnTo>
                    <a:lnTo>
                      <a:pt x="148" y="482"/>
                    </a:lnTo>
                    <a:lnTo>
                      <a:pt x="155" y="490"/>
                    </a:lnTo>
                    <a:lnTo>
                      <a:pt x="163" y="494"/>
                    </a:lnTo>
                    <a:lnTo>
                      <a:pt x="146" y="510"/>
                    </a:lnTo>
                    <a:lnTo>
                      <a:pt x="141" y="519"/>
                    </a:lnTo>
                    <a:lnTo>
                      <a:pt x="150" y="526"/>
                    </a:lnTo>
                    <a:lnTo>
                      <a:pt x="150" y="535"/>
                    </a:lnTo>
                    <a:lnTo>
                      <a:pt x="152" y="544"/>
                    </a:lnTo>
                    <a:lnTo>
                      <a:pt x="155" y="554"/>
                    </a:lnTo>
                    <a:lnTo>
                      <a:pt x="163" y="559"/>
                    </a:lnTo>
                    <a:lnTo>
                      <a:pt x="179" y="564"/>
                    </a:lnTo>
                    <a:lnTo>
                      <a:pt x="186" y="569"/>
                    </a:lnTo>
                    <a:lnTo>
                      <a:pt x="197" y="577"/>
                    </a:lnTo>
                    <a:lnTo>
                      <a:pt x="205" y="579"/>
                    </a:lnTo>
                    <a:lnTo>
                      <a:pt x="208" y="594"/>
                    </a:lnTo>
                    <a:lnTo>
                      <a:pt x="205" y="602"/>
                    </a:lnTo>
                    <a:lnTo>
                      <a:pt x="193" y="609"/>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3" name="Freeform 24"/>
              <p:cNvSpPr>
                <a:spLocks/>
              </p:cNvSpPr>
              <p:nvPr/>
            </p:nvSpPr>
            <p:spPr bwMode="auto">
              <a:xfrm>
                <a:off x="5758323" y="2155881"/>
                <a:ext cx="353288" cy="785292"/>
              </a:xfrm>
              <a:custGeom>
                <a:avLst/>
                <a:gdLst/>
                <a:ahLst/>
                <a:cxnLst>
                  <a:cxn ang="0">
                    <a:pos x="409" y="859"/>
                  </a:cxn>
                  <a:cxn ang="0">
                    <a:pos x="307" y="866"/>
                  </a:cxn>
                  <a:cxn ang="0">
                    <a:pos x="230" y="866"/>
                  </a:cxn>
                  <a:cxn ang="0">
                    <a:pos x="150" y="871"/>
                  </a:cxn>
                  <a:cxn ang="0">
                    <a:pos x="147" y="790"/>
                  </a:cxn>
                  <a:cxn ang="0">
                    <a:pos x="103" y="794"/>
                  </a:cxn>
                  <a:cxn ang="0">
                    <a:pos x="93" y="578"/>
                  </a:cxn>
                  <a:cxn ang="0">
                    <a:pos x="90" y="518"/>
                  </a:cxn>
                  <a:cxn ang="0">
                    <a:pos x="85" y="383"/>
                  </a:cxn>
                  <a:cxn ang="0">
                    <a:pos x="83" y="321"/>
                  </a:cxn>
                  <a:cxn ang="0">
                    <a:pos x="0" y="326"/>
                  </a:cxn>
                  <a:cxn ang="0">
                    <a:pos x="0" y="247"/>
                  </a:cxn>
                  <a:cxn ang="0">
                    <a:pos x="37" y="247"/>
                  </a:cxn>
                  <a:cxn ang="0">
                    <a:pos x="37" y="234"/>
                  </a:cxn>
                  <a:cxn ang="0">
                    <a:pos x="35" y="163"/>
                  </a:cxn>
                  <a:cxn ang="0">
                    <a:pos x="77" y="161"/>
                  </a:cxn>
                  <a:cxn ang="0">
                    <a:pos x="73" y="80"/>
                  </a:cxn>
                  <a:cxn ang="0">
                    <a:pos x="119" y="80"/>
                  </a:cxn>
                  <a:cxn ang="0">
                    <a:pos x="113" y="8"/>
                  </a:cxn>
                  <a:cxn ang="0">
                    <a:pos x="370" y="0"/>
                  </a:cxn>
                  <a:cxn ang="0">
                    <a:pos x="375" y="139"/>
                  </a:cxn>
                  <a:cxn ang="0">
                    <a:pos x="387" y="443"/>
                  </a:cxn>
                  <a:cxn ang="0">
                    <a:pos x="401" y="727"/>
                  </a:cxn>
                  <a:cxn ang="0">
                    <a:pos x="409" y="859"/>
                  </a:cxn>
                </a:cxnLst>
                <a:rect l="0" t="0" r="r" b="b"/>
                <a:pathLst>
                  <a:path w="410" h="872">
                    <a:moveTo>
                      <a:pt x="409" y="859"/>
                    </a:moveTo>
                    <a:lnTo>
                      <a:pt x="307" y="866"/>
                    </a:lnTo>
                    <a:lnTo>
                      <a:pt x="230" y="866"/>
                    </a:lnTo>
                    <a:lnTo>
                      <a:pt x="150" y="871"/>
                    </a:lnTo>
                    <a:lnTo>
                      <a:pt x="147" y="790"/>
                    </a:lnTo>
                    <a:lnTo>
                      <a:pt x="103" y="794"/>
                    </a:lnTo>
                    <a:lnTo>
                      <a:pt x="93" y="578"/>
                    </a:lnTo>
                    <a:lnTo>
                      <a:pt x="90" y="518"/>
                    </a:lnTo>
                    <a:lnTo>
                      <a:pt x="85" y="383"/>
                    </a:lnTo>
                    <a:lnTo>
                      <a:pt x="83" y="321"/>
                    </a:lnTo>
                    <a:lnTo>
                      <a:pt x="0" y="326"/>
                    </a:lnTo>
                    <a:lnTo>
                      <a:pt x="0" y="247"/>
                    </a:lnTo>
                    <a:lnTo>
                      <a:pt x="37" y="247"/>
                    </a:lnTo>
                    <a:lnTo>
                      <a:pt x="37" y="234"/>
                    </a:lnTo>
                    <a:lnTo>
                      <a:pt x="35" y="163"/>
                    </a:lnTo>
                    <a:lnTo>
                      <a:pt x="77" y="161"/>
                    </a:lnTo>
                    <a:lnTo>
                      <a:pt x="73" y="80"/>
                    </a:lnTo>
                    <a:lnTo>
                      <a:pt x="119" y="80"/>
                    </a:lnTo>
                    <a:lnTo>
                      <a:pt x="113" y="8"/>
                    </a:lnTo>
                    <a:lnTo>
                      <a:pt x="370" y="0"/>
                    </a:lnTo>
                    <a:lnTo>
                      <a:pt x="375" y="139"/>
                    </a:lnTo>
                    <a:lnTo>
                      <a:pt x="387" y="443"/>
                    </a:lnTo>
                    <a:lnTo>
                      <a:pt x="401" y="727"/>
                    </a:lnTo>
                    <a:lnTo>
                      <a:pt x="409" y="859"/>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4" name="Freeform 25"/>
              <p:cNvSpPr>
                <a:spLocks/>
              </p:cNvSpPr>
              <p:nvPr/>
            </p:nvSpPr>
            <p:spPr bwMode="auto">
              <a:xfrm>
                <a:off x="3141404" y="4315433"/>
                <a:ext cx="435147" cy="682627"/>
              </a:xfrm>
              <a:custGeom>
                <a:avLst/>
                <a:gdLst/>
                <a:ahLst/>
                <a:cxnLst>
                  <a:cxn ang="0">
                    <a:pos x="504" y="6"/>
                  </a:cxn>
                  <a:cxn ang="0">
                    <a:pos x="499" y="315"/>
                  </a:cxn>
                  <a:cxn ang="0">
                    <a:pos x="437" y="314"/>
                  </a:cxn>
                  <a:cxn ang="0">
                    <a:pos x="437" y="482"/>
                  </a:cxn>
                  <a:cxn ang="0">
                    <a:pos x="437" y="552"/>
                  </a:cxn>
                  <a:cxn ang="0">
                    <a:pos x="504" y="552"/>
                  </a:cxn>
                  <a:cxn ang="0">
                    <a:pos x="494" y="554"/>
                  </a:cxn>
                  <a:cxn ang="0">
                    <a:pos x="487" y="560"/>
                  </a:cxn>
                  <a:cxn ang="0">
                    <a:pos x="487" y="572"/>
                  </a:cxn>
                  <a:cxn ang="0">
                    <a:pos x="494" y="582"/>
                  </a:cxn>
                  <a:cxn ang="0">
                    <a:pos x="496" y="592"/>
                  </a:cxn>
                  <a:cxn ang="0">
                    <a:pos x="494" y="605"/>
                  </a:cxn>
                  <a:cxn ang="0">
                    <a:pos x="422" y="622"/>
                  </a:cxn>
                  <a:cxn ang="0">
                    <a:pos x="396" y="620"/>
                  </a:cxn>
                  <a:cxn ang="0">
                    <a:pos x="369" y="630"/>
                  </a:cxn>
                  <a:cxn ang="0">
                    <a:pos x="349" y="630"/>
                  </a:cxn>
                  <a:cxn ang="0">
                    <a:pos x="300" y="620"/>
                  </a:cxn>
                  <a:cxn ang="0">
                    <a:pos x="289" y="622"/>
                  </a:cxn>
                  <a:cxn ang="0">
                    <a:pos x="262" y="630"/>
                  </a:cxn>
                  <a:cxn ang="0">
                    <a:pos x="237" y="650"/>
                  </a:cxn>
                  <a:cxn ang="0">
                    <a:pos x="238" y="658"/>
                  </a:cxn>
                  <a:cxn ang="0">
                    <a:pos x="232" y="667"/>
                  </a:cxn>
                  <a:cxn ang="0">
                    <a:pos x="224" y="669"/>
                  </a:cxn>
                  <a:cxn ang="0">
                    <a:pos x="215" y="674"/>
                  </a:cxn>
                  <a:cxn ang="0">
                    <a:pos x="204" y="670"/>
                  </a:cxn>
                  <a:cxn ang="0">
                    <a:pos x="197" y="683"/>
                  </a:cxn>
                  <a:cxn ang="0">
                    <a:pos x="182" y="692"/>
                  </a:cxn>
                  <a:cxn ang="0">
                    <a:pos x="168" y="698"/>
                  </a:cxn>
                  <a:cxn ang="0">
                    <a:pos x="137" y="702"/>
                  </a:cxn>
                  <a:cxn ang="0">
                    <a:pos x="98" y="727"/>
                  </a:cxn>
                  <a:cxn ang="0">
                    <a:pos x="73" y="727"/>
                  </a:cxn>
                  <a:cxn ang="0">
                    <a:pos x="45" y="732"/>
                  </a:cxn>
                  <a:cxn ang="0">
                    <a:pos x="33" y="740"/>
                  </a:cxn>
                  <a:cxn ang="0">
                    <a:pos x="0" y="757"/>
                  </a:cxn>
                  <a:cxn ang="0">
                    <a:pos x="0" y="654"/>
                  </a:cxn>
                  <a:cxn ang="0">
                    <a:pos x="5" y="514"/>
                  </a:cxn>
                  <a:cxn ang="0">
                    <a:pos x="10" y="300"/>
                  </a:cxn>
                  <a:cxn ang="0">
                    <a:pos x="12" y="220"/>
                  </a:cxn>
                  <a:cxn ang="0">
                    <a:pos x="18" y="0"/>
                  </a:cxn>
                  <a:cxn ang="0">
                    <a:pos x="25" y="0"/>
                  </a:cxn>
                  <a:cxn ang="0">
                    <a:pos x="210" y="3"/>
                  </a:cxn>
                  <a:cxn ang="0">
                    <a:pos x="504" y="6"/>
                  </a:cxn>
                </a:cxnLst>
                <a:rect l="0" t="0" r="r" b="b"/>
                <a:pathLst>
                  <a:path w="505" h="758">
                    <a:moveTo>
                      <a:pt x="504" y="6"/>
                    </a:moveTo>
                    <a:lnTo>
                      <a:pt x="499" y="315"/>
                    </a:lnTo>
                    <a:lnTo>
                      <a:pt x="437" y="314"/>
                    </a:lnTo>
                    <a:lnTo>
                      <a:pt x="437" y="482"/>
                    </a:lnTo>
                    <a:lnTo>
                      <a:pt x="437" y="552"/>
                    </a:lnTo>
                    <a:lnTo>
                      <a:pt x="504" y="552"/>
                    </a:lnTo>
                    <a:lnTo>
                      <a:pt x="494" y="554"/>
                    </a:lnTo>
                    <a:lnTo>
                      <a:pt x="487" y="560"/>
                    </a:lnTo>
                    <a:lnTo>
                      <a:pt x="487" y="572"/>
                    </a:lnTo>
                    <a:lnTo>
                      <a:pt x="494" y="582"/>
                    </a:lnTo>
                    <a:lnTo>
                      <a:pt x="496" y="592"/>
                    </a:lnTo>
                    <a:lnTo>
                      <a:pt x="494" y="605"/>
                    </a:lnTo>
                    <a:lnTo>
                      <a:pt x="422" y="622"/>
                    </a:lnTo>
                    <a:lnTo>
                      <a:pt x="396" y="620"/>
                    </a:lnTo>
                    <a:lnTo>
                      <a:pt x="369" y="630"/>
                    </a:lnTo>
                    <a:lnTo>
                      <a:pt x="349" y="630"/>
                    </a:lnTo>
                    <a:lnTo>
                      <a:pt x="300" y="620"/>
                    </a:lnTo>
                    <a:lnTo>
                      <a:pt x="289" y="622"/>
                    </a:lnTo>
                    <a:lnTo>
                      <a:pt x="262" y="630"/>
                    </a:lnTo>
                    <a:lnTo>
                      <a:pt x="237" y="650"/>
                    </a:lnTo>
                    <a:lnTo>
                      <a:pt x="238" y="658"/>
                    </a:lnTo>
                    <a:lnTo>
                      <a:pt x="232" y="667"/>
                    </a:lnTo>
                    <a:lnTo>
                      <a:pt x="224" y="669"/>
                    </a:lnTo>
                    <a:lnTo>
                      <a:pt x="215" y="674"/>
                    </a:lnTo>
                    <a:lnTo>
                      <a:pt x="204" y="670"/>
                    </a:lnTo>
                    <a:lnTo>
                      <a:pt x="197" y="683"/>
                    </a:lnTo>
                    <a:lnTo>
                      <a:pt x="182" y="692"/>
                    </a:lnTo>
                    <a:lnTo>
                      <a:pt x="168" y="698"/>
                    </a:lnTo>
                    <a:lnTo>
                      <a:pt x="137" y="702"/>
                    </a:lnTo>
                    <a:lnTo>
                      <a:pt x="98" y="727"/>
                    </a:lnTo>
                    <a:lnTo>
                      <a:pt x="73" y="727"/>
                    </a:lnTo>
                    <a:lnTo>
                      <a:pt x="45" y="732"/>
                    </a:lnTo>
                    <a:lnTo>
                      <a:pt x="33" y="740"/>
                    </a:lnTo>
                    <a:lnTo>
                      <a:pt x="0" y="757"/>
                    </a:lnTo>
                    <a:lnTo>
                      <a:pt x="0" y="654"/>
                    </a:lnTo>
                    <a:lnTo>
                      <a:pt x="5" y="514"/>
                    </a:lnTo>
                    <a:lnTo>
                      <a:pt x="10" y="300"/>
                    </a:lnTo>
                    <a:lnTo>
                      <a:pt x="12" y="220"/>
                    </a:lnTo>
                    <a:lnTo>
                      <a:pt x="18" y="0"/>
                    </a:lnTo>
                    <a:lnTo>
                      <a:pt x="25" y="0"/>
                    </a:lnTo>
                    <a:lnTo>
                      <a:pt x="210" y="3"/>
                    </a:lnTo>
                    <a:lnTo>
                      <a:pt x="504" y="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5" name="Freeform 84"/>
              <p:cNvSpPr>
                <a:spLocks/>
              </p:cNvSpPr>
              <p:nvPr/>
            </p:nvSpPr>
            <p:spPr bwMode="auto">
              <a:xfrm>
                <a:off x="5681634" y="2928564"/>
                <a:ext cx="465307" cy="656511"/>
              </a:xfrm>
              <a:custGeom>
                <a:avLst/>
                <a:gdLst/>
                <a:ahLst/>
                <a:cxnLst>
                  <a:cxn ang="0">
                    <a:pos x="396" y="5"/>
                  </a:cxn>
                  <a:cxn ang="0">
                    <a:pos x="500" y="0"/>
                  </a:cxn>
                  <a:cxn ang="0">
                    <a:pos x="500" y="59"/>
                  </a:cxn>
                  <a:cxn ang="0">
                    <a:pos x="505" y="147"/>
                  </a:cxn>
                  <a:cxn ang="0">
                    <a:pos x="512" y="277"/>
                  </a:cxn>
                  <a:cxn ang="0">
                    <a:pos x="517" y="377"/>
                  </a:cxn>
                  <a:cxn ang="0">
                    <a:pos x="520" y="417"/>
                  </a:cxn>
                  <a:cxn ang="0">
                    <a:pos x="525" y="472"/>
                  </a:cxn>
                  <a:cxn ang="0">
                    <a:pos x="531" y="611"/>
                  </a:cxn>
                  <a:cxn ang="0">
                    <a:pos x="539" y="706"/>
                  </a:cxn>
                  <a:cxn ang="0">
                    <a:pos x="445" y="711"/>
                  </a:cxn>
                  <a:cxn ang="0">
                    <a:pos x="236" y="720"/>
                  </a:cxn>
                  <a:cxn ang="0">
                    <a:pos x="181" y="721"/>
                  </a:cxn>
                  <a:cxn ang="0">
                    <a:pos x="17" y="728"/>
                  </a:cxn>
                  <a:cxn ang="0">
                    <a:pos x="10" y="596"/>
                  </a:cxn>
                  <a:cxn ang="0">
                    <a:pos x="8" y="441"/>
                  </a:cxn>
                  <a:cxn ang="0">
                    <a:pos x="5" y="412"/>
                  </a:cxn>
                  <a:cxn ang="0">
                    <a:pos x="0" y="219"/>
                  </a:cxn>
                  <a:cxn ang="0">
                    <a:pos x="5" y="225"/>
                  </a:cxn>
                  <a:cxn ang="0">
                    <a:pos x="13" y="232"/>
                  </a:cxn>
                  <a:cxn ang="0">
                    <a:pos x="21" y="225"/>
                  </a:cxn>
                  <a:cxn ang="0">
                    <a:pos x="23" y="217"/>
                  </a:cxn>
                  <a:cxn ang="0">
                    <a:pos x="37" y="215"/>
                  </a:cxn>
                  <a:cxn ang="0">
                    <a:pos x="47" y="215"/>
                  </a:cxn>
                  <a:cxn ang="0">
                    <a:pos x="53" y="207"/>
                  </a:cxn>
                  <a:cxn ang="0">
                    <a:pos x="67" y="199"/>
                  </a:cxn>
                  <a:cxn ang="0">
                    <a:pos x="72" y="190"/>
                  </a:cxn>
                  <a:cxn ang="0">
                    <a:pos x="74" y="183"/>
                  </a:cxn>
                  <a:cxn ang="0">
                    <a:pos x="77" y="170"/>
                  </a:cxn>
                  <a:cxn ang="0">
                    <a:pos x="83" y="163"/>
                  </a:cxn>
                  <a:cxn ang="0">
                    <a:pos x="90" y="159"/>
                  </a:cxn>
                  <a:cxn ang="0">
                    <a:pos x="97" y="165"/>
                  </a:cxn>
                  <a:cxn ang="0">
                    <a:pos x="97" y="175"/>
                  </a:cxn>
                  <a:cxn ang="0">
                    <a:pos x="99" y="187"/>
                  </a:cxn>
                  <a:cxn ang="0">
                    <a:pos x="101" y="199"/>
                  </a:cxn>
                  <a:cxn ang="0">
                    <a:pos x="112" y="207"/>
                  </a:cxn>
                  <a:cxn ang="0">
                    <a:pos x="122" y="207"/>
                  </a:cxn>
                  <a:cxn ang="0">
                    <a:pos x="130" y="215"/>
                  </a:cxn>
                  <a:cxn ang="0">
                    <a:pos x="135" y="223"/>
                  </a:cxn>
                  <a:cxn ang="0">
                    <a:pos x="144" y="235"/>
                  </a:cxn>
                  <a:cxn ang="0">
                    <a:pos x="154" y="241"/>
                  </a:cxn>
                  <a:cxn ang="0">
                    <a:pos x="162" y="237"/>
                  </a:cxn>
                  <a:cxn ang="0">
                    <a:pos x="170" y="235"/>
                  </a:cxn>
                  <a:cxn ang="0">
                    <a:pos x="183" y="237"/>
                  </a:cxn>
                  <a:cxn ang="0">
                    <a:pos x="176" y="10"/>
                  </a:cxn>
                  <a:cxn ang="0">
                    <a:pos x="241" y="10"/>
                  </a:cxn>
                  <a:cxn ang="0">
                    <a:pos x="321" y="5"/>
                  </a:cxn>
                  <a:cxn ang="0">
                    <a:pos x="396" y="5"/>
                  </a:cxn>
                </a:cxnLst>
                <a:rect l="0" t="0" r="r" b="b"/>
                <a:pathLst>
                  <a:path w="540" h="729">
                    <a:moveTo>
                      <a:pt x="396" y="5"/>
                    </a:moveTo>
                    <a:lnTo>
                      <a:pt x="500" y="0"/>
                    </a:lnTo>
                    <a:lnTo>
                      <a:pt x="500" y="59"/>
                    </a:lnTo>
                    <a:lnTo>
                      <a:pt x="505" y="147"/>
                    </a:lnTo>
                    <a:lnTo>
                      <a:pt x="512" y="277"/>
                    </a:lnTo>
                    <a:lnTo>
                      <a:pt x="517" y="377"/>
                    </a:lnTo>
                    <a:lnTo>
                      <a:pt x="520" y="417"/>
                    </a:lnTo>
                    <a:lnTo>
                      <a:pt x="525" y="472"/>
                    </a:lnTo>
                    <a:lnTo>
                      <a:pt x="531" y="611"/>
                    </a:lnTo>
                    <a:lnTo>
                      <a:pt x="539" y="706"/>
                    </a:lnTo>
                    <a:lnTo>
                      <a:pt x="445" y="711"/>
                    </a:lnTo>
                    <a:lnTo>
                      <a:pt x="236" y="720"/>
                    </a:lnTo>
                    <a:lnTo>
                      <a:pt x="181" y="721"/>
                    </a:lnTo>
                    <a:lnTo>
                      <a:pt x="17" y="728"/>
                    </a:lnTo>
                    <a:lnTo>
                      <a:pt x="10" y="596"/>
                    </a:lnTo>
                    <a:lnTo>
                      <a:pt x="8" y="441"/>
                    </a:lnTo>
                    <a:lnTo>
                      <a:pt x="5" y="412"/>
                    </a:lnTo>
                    <a:lnTo>
                      <a:pt x="0" y="219"/>
                    </a:lnTo>
                    <a:lnTo>
                      <a:pt x="5" y="225"/>
                    </a:lnTo>
                    <a:lnTo>
                      <a:pt x="13" y="232"/>
                    </a:lnTo>
                    <a:lnTo>
                      <a:pt x="21" y="225"/>
                    </a:lnTo>
                    <a:lnTo>
                      <a:pt x="23" y="217"/>
                    </a:lnTo>
                    <a:lnTo>
                      <a:pt x="37" y="215"/>
                    </a:lnTo>
                    <a:lnTo>
                      <a:pt x="47" y="215"/>
                    </a:lnTo>
                    <a:lnTo>
                      <a:pt x="53" y="207"/>
                    </a:lnTo>
                    <a:lnTo>
                      <a:pt x="67" y="199"/>
                    </a:lnTo>
                    <a:lnTo>
                      <a:pt x="72" y="190"/>
                    </a:lnTo>
                    <a:lnTo>
                      <a:pt x="74" y="183"/>
                    </a:lnTo>
                    <a:lnTo>
                      <a:pt x="77" y="170"/>
                    </a:lnTo>
                    <a:lnTo>
                      <a:pt x="83" y="163"/>
                    </a:lnTo>
                    <a:lnTo>
                      <a:pt x="90" y="159"/>
                    </a:lnTo>
                    <a:lnTo>
                      <a:pt x="97" y="165"/>
                    </a:lnTo>
                    <a:lnTo>
                      <a:pt x="97" y="175"/>
                    </a:lnTo>
                    <a:lnTo>
                      <a:pt x="99" y="187"/>
                    </a:lnTo>
                    <a:lnTo>
                      <a:pt x="101" y="199"/>
                    </a:lnTo>
                    <a:lnTo>
                      <a:pt x="112" y="207"/>
                    </a:lnTo>
                    <a:lnTo>
                      <a:pt x="122" y="207"/>
                    </a:lnTo>
                    <a:lnTo>
                      <a:pt x="130" y="215"/>
                    </a:lnTo>
                    <a:lnTo>
                      <a:pt x="135" y="223"/>
                    </a:lnTo>
                    <a:lnTo>
                      <a:pt x="144" y="235"/>
                    </a:lnTo>
                    <a:lnTo>
                      <a:pt x="154" y="241"/>
                    </a:lnTo>
                    <a:lnTo>
                      <a:pt x="162" y="237"/>
                    </a:lnTo>
                    <a:lnTo>
                      <a:pt x="170" y="235"/>
                    </a:lnTo>
                    <a:lnTo>
                      <a:pt x="183" y="237"/>
                    </a:lnTo>
                    <a:lnTo>
                      <a:pt x="176" y="10"/>
                    </a:lnTo>
                    <a:lnTo>
                      <a:pt x="241" y="10"/>
                    </a:lnTo>
                    <a:lnTo>
                      <a:pt x="321" y="5"/>
                    </a:lnTo>
                    <a:lnTo>
                      <a:pt x="396" y="5"/>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6" name="Freeform 85"/>
              <p:cNvSpPr>
                <a:spLocks/>
              </p:cNvSpPr>
              <p:nvPr/>
            </p:nvSpPr>
            <p:spPr bwMode="auto">
              <a:xfrm>
                <a:off x="5349887" y="2164887"/>
                <a:ext cx="539411" cy="993322"/>
              </a:xfrm>
              <a:custGeom>
                <a:avLst/>
                <a:gdLst/>
                <a:ahLst/>
                <a:cxnLst>
                  <a:cxn ang="0">
                    <a:pos x="548" y="72"/>
                  </a:cxn>
                  <a:cxn ang="0">
                    <a:pos x="511" y="237"/>
                  </a:cxn>
                  <a:cxn ang="0">
                    <a:pos x="558" y="373"/>
                  </a:cxn>
                  <a:cxn ang="0">
                    <a:pos x="620" y="779"/>
                  </a:cxn>
                  <a:cxn ang="0">
                    <a:pos x="555" y="1085"/>
                  </a:cxn>
                  <a:cxn ang="0">
                    <a:pos x="518" y="1072"/>
                  </a:cxn>
                  <a:cxn ang="0">
                    <a:pos x="486" y="1048"/>
                  </a:cxn>
                  <a:cxn ang="0">
                    <a:pos x="473" y="1008"/>
                  </a:cxn>
                  <a:cxn ang="0">
                    <a:pos x="456" y="1039"/>
                  </a:cxn>
                  <a:cxn ang="0">
                    <a:pos x="423" y="1065"/>
                  </a:cxn>
                  <a:cxn ang="0">
                    <a:pos x="388" y="1074"/>
                  </a:cxn>
                  <a:cxn ang="0">
                    <a:pos x="361" y="1057"/>
                  </a:cxn>
                  <a:cxn ang="0">
                    <a:pos x="329" y="1060"/>
                  </a:cxn>
                  <a:cxn ang="0">
                    <a:pos x="277" y="1065"/>
                  </a:cxn>
                  <a:cxn ang="0">
                    <a:pos x="259" y="1090"/>
                  </a:cxn>
                  <a:cxn ang="0">
                    <a:pos x="215" y="1095"/>
                  </a:cxn>
                  <a:cxn ang="0">
                    <a:pos x="186" y="1067"/>
                  </a:cxn>
                  <a:cxn ang="0">
                    <a:pos x="168" y="1023"/>
                  </a:cxn>
                  <a:cxn ang="0">
                    <a:pos x="140" y="994"/>
                  </a:cxn>
                  <a:cxn ang="0">
                    <a:pos x="110" y="974"/>
                  </a:cxn>
                  <a:cxn ang="0">
                    <a:pos x="80" y="988"/>
                  </a:cxn>
                  <a:cxn ang="0">
                    <a:pos x="39" y="1015"/>
                  </a:cxn>
                  <a:cxn ang="0">
                    <a:pos x="28" y="977"/>
                  </a:cxn>
                  <a:cxn ang="0">
                    <a:pos x="17" y="930"/>
                  </a:cxn>
                  <a:cxn ang="0">
                    <a:pos x="32" y="877"/>
                  </a:cxn>
                  <a:cxn ang="0">
                    <a:pos x="90" y="867"/>
                  </a:cxn>
                  <a:cxn ang="0">
                    <a:pos x="105" y="840"/>
                  </a:cxn>
                  <a:cxn ang="0">
                    <a:pos x="93" y="799"/>
                  </a:cxn>
                  <a:cxn ang="0">
                    <a:pos x="128" y="783"/>
                  </a:cxn>
                  <a:cxn ang="0">
                    <a:pos x="128" y="737"/>
                  </a:cxn>
                  <a:cxn ang="0">
                    <a:pos x="152" y="670"/>
                  </a:cxn>
                  <a:cxn ang="0">
                    <a:pos x="133" y="632"/>
                  </a:cxn>
                  <a:cxn ang="0">
                    <a:pos x="122" y="575"/>
                  </a:cxn>
                  <a:cxn ang="0">
                    <a:pos x="112" y="530"/>
                  </a:cxn>
                  <a:cxn ang="0">
                    <a:pos x="112" y="492"/>
                  </a:cxn>
                  <a:cxn ang="0">
                    <a:pos x="133" y="450"/>
                  </a:cxn>
                  <a:cxn ang="0">
                    <a:pos x="150" y="419"/>
                  </a:cxn>
                  <a:cxn ang="0">
                    <a:pos x="152" y="375"/>
                  </a:cxn>
                  <a:cxn ang="0">
                    <a:pos x="168" y="339"/>
                  </a:cxn>
                  <a:cxn ang="0">
                    <a:pos x="160" y="303"/>
                  </a:cxn>
                  <a:cxn ang="0">
                    <a:pos x="150" y="263"/>
                  </a:cxn>
                  <a:cxn ang="0">
                    <a:pos x="147" y="237"/>
                  </a:cxn>
                  <a:cxn ang="0">
                    <a:pos x="137" y="217"/>
                  </a:cxn>
                  <a:cxn ang="0">
                    <a:pos x="122" y="181"/>
                  </a:cxn>
                  <a:cxn ang="0">
                    <a:pos x="97" y="135"/>
                  </a:cxn>
                  <a:cxn ang="0">
                    <a:pos x="97" y="101"/>
                  </a:cxn>
                  <a:cxn ang="0">
                    <a:pos x="90" y="48"/>
                  </a:cxn>
                  <a:cxn ang="0">
                    <a:pos x="85" y="21"/>
                  </a:cxn>
                </a:cxnLst>
                <a:rect l="0" t="0" r="r" b="b"/>
                <a:pathLst>
                  <a:path w="626" h="1103">
                    <a:moveTo>
                      <a:pt x="97" y="21"/>
                    </a:moveTo>
                    <a:lnTo>
                      <a:pt x="588" y="0"/>
                    </a:lnTo>
                    <a:lnTo>
                      <a:pt x="593" y="72"/>
                    </a:lnTo>
                    <a:lnTo>
                      <a:pt x="548" y="72"/>
                    </a:lnTo>
                    <a:lnTo>
                      <a:pt x="551" y="152"/>
                    </a:lnTo>
                    <a:lnTo>
                      <a:pt x="510" y="153"/>
                    </a:lnTo>
                    <a:lnTo>
                      <a:pt x="511" y="225"/>
                    </a:lnTo>
                    <a:lnTo>
                      <a:pt x="511" y="237"/>
                    </a:lnTo>
                    <a:lnTo>
                      <a:pt x="473" y="237"/>
                    </a:lnTo>
                    <a:lnTo>
                      <a:pt x="473" y="315"/>
                    </a:lnTo>
                    <a:lnTo>
                      <a:pt x="557" y="312"/>
                    </a:lnTo>
                    <a:lnTo>
                      <a:pt x="558" y="373"/>
                    </a:lnTo>
                    <a:lnTo>
                      <a:pt x="564" y="510"/>
                    </a:lnTo>
                    <a:lnTo>
                      <a:pt x="568" y="568"/>
                    </a:lnTo>
                    <a:lnTo>
                      <a:pt x="577" y="783"/>
                    </a:lnTo>
                    <a:lnTo>
                      <a:pt x="620" y="779"/>
                    </a:lnTo>
                    <a:lnTo>
                      <a:pt x="625" y="859"/>
                    </a:lnTo>
                    <a:lnTo>
                      <a:pt x="558" y="859"/>
                    </a:lnTo>
                    <a:lnTo>
                      <a:pt x="568" y="1087"/>
                    </a:lnTo>
                    <a:lnTo>
                      <a:pt x="555" y="1085"/>
                    </a:lnTo>
                    <a:lnTo>
                      <a:pt x="548" y="1087"/>
                    </a:lnTo>
                    <a:lnTo>
                      <a:pt x="536" y="1090"/>
                    </a:lnTo>
                    <a:lnTo>
                      <a:pt x="528" y="1085"/>
                    </a:lnTo>
                    <a:lnTo>
                      <a:pt x="518" y="1072"/>
                    </a:lnTo>
                    <a:lnTo>
                      <a:pt x="513" y="1065"/>
                    </a:lnTo>
                    <a:lnTo>
                      <a:pt x="506" y="1055"/>
                    </a:lnTo>
                    <a:lnTo>
                      <a:pt x="495" y="1055"/>
                    </a:lnTo>
                    <a:lnTo>
                      <a:pt x="486" y="1048"/>
                    </a:lnTo>
                    <a:lnTo>
                      <a:pt x="484" y="1037"/>
                    </a:lnTo>
                    <a:lnTo>
                      <a:pt x="483" y="1025"/>
                    </a:lnTo>
                    <a:lnTo>
                      <a:pt x="483" y="1014"/>
                    </a:lnTo>
                    <a:lnTo>
                      <a:pt x="473" y="1008"/>
                    </a:lnTo>
                    <a:lnTo>
                      <a:pt x="468" y="1012"/>
                    </a:lnTo>
                    <a:lnTo>
                      <a:pt x="461" y="1019"/>
                    </a:lnTo>
                    <a:lnTo>
                      <a:pt x="459" y="1032"/>
                    </a:lnTo>
                    <a:lnTo>
                      <a:pt x="456" y="1039"/>
                    </a:lnTo>
                    <a:lnTo>
                      <a:pt x="449" y="1048"/>
                    </a:lnTo>
                    <a:lnTo>
                      <a:pt x="439" y="1055"/>
                    </a:lnTo>
                    <a:lnTo>
                      <a:pt x="429" y="1065"/>
                    </a:lnTo>
                    <a:lnTo>
                      <a:pt x="423" y="1065"/>
                    </a:lnTo>
                    <a:lnTo>
                      <a:pt x="408" y="1067"/>
                    </a:lnTo>
                    <a:lnTo>
                      <a:pt x="406" y="1074"/>
                    </a:lnTo>
                    <a:lnTo>
                      <a:pt x="399" y="1080"/>
                    </a:lnTo>
                    <a:lnTo>
                      <a:pt x="388" y="1074"/>
                    </a:lnTo>
                    <a:lnTo>
                      <a:pt x="384" y="1070"/>
                    </a:lnTo>
                    <a:lnTo>
                      <a:pt x="377" y="1065"/>
                    </a:lnTo>
                    <a:lnTo>
                      <a:pt x="371" y="1057"/>
                    </a:lnTo>
                    <a:lnTo>
                      <a:pt x="361" y="1057"/>
                    </a:lnTo>
                    <a:lnTo>
                      <a:pt x="353" y="1052"/>
                    </a:lnTo>
                    <a:lnTo>
                      <a:pt x="342" y="1052"/>
                    </a:lnTo>
                    <a:lnTo>
                      <a:pt x="335" y="1060"/>
                    </a:lnTo>
                    <a:lnTo>
                      <a:pt x="329" y="1060"/>
                    </a:lnTo>
                    <a:lnTo>
                      <a:pt x="319" y="1067"/>
                    </a:lnTo>
                    <a:lnTo>
                      <a:pt x="304" y="1070"/>
                    </a:lnTo>
                    <a:lnTo>
                      <a:pt x="286" y="1067"/>
                    </a:lnTo>
                    <a:lnTo>
                      <a:pt x="277" y="1065"/>
                    </a:lnTo>
                    <a:lnTo>
                      <a:pt x="272" y="1065"/>
                    </a:lnTo>
                    <a:lnTo>
                      <a:pt x="264" y="1072"/>
                    </a:lnTo>
                    <a:lnTo>
                      <a:pt x="259" y="1080"/>
                    </a:lnTo>
                    <a:lnTo>
                      <a:pt x="259" y="1090"/>
                    </a:lnTo>
                    <a:lnTo>
                      <a:pt x="241" y="1095"/>
                    </a:lnTo>
                    <a:lnTo>
                      <a:pt x="232" y="1102"/>
                    </a:lnTo>
                    <a:lnTo>
                      <a:pt x="222" y="1102"/>
                    </a:lnTo>
                    <a:lnTo>
                      <a:pt x="215" y="1095"/>
                    </a:lnTo>
                    <a:lnTo>
                      <a:pt x="210" y="1087"/>
                    </a:lnTo>
                    <a:lnTo>
                      <a:pt x="206" y="1080"/>
                    </a:lnTo>
                    <a:lnTo>
                      <a:pt x="200" y="1072"/>
                    </a:lnTo>
                    <a:lnTo>
                      <a:pt x="186" y="1067"/>
                    </a:lnTo>
                    <a:lnTo>
                      <a:pt x="186" y="1055"/>
                    </a:lnTo>
                    <a:lnTo>
                      <a:pt x="182" y="1047"/>
                    </a:lnTo>
                    <a:lnTo>
                      <a:pt x="175" y="1032"/>
                    </a:lnTo>
                    <a:lnTo>
                      <a:pt x="168" y="1023"/>
                    </a:lnTo>
                    <a:lnTo>
                      <a:pt x="157" y="1019"/>
                    </a:lnTo>
                    <a:lnTo>
                      <a:pt x="154" y="1008"/>
                    </a:lnTo>
                    <a:lnTo>
                      <a:pt x="147" y="1003"/>
                    </a:lnTo>
                    <a:lnTo>
                      <a:pt x="140" y="994"/>
                    </a:lnTo>
                    <a:lnTo>
                      <a:pt x="130" y="985"/>
                    </a:lnTo>
                    <a:lnTo>
                      <a:pt x="128" y="974"/>
                    </a:lnTo>
                    <a:lnTo>
                      <a:pt x="117" y="970"/>
                    </a:lnTo>
                    <a:lnTo>
                      <a:pt x="110" y="974"/>
                    </a:lnTo>
                    <a:lnTo>
                      <a:pt x="99" y="970"/>
                    </a:lnTo>
                    <a:lnTo>
                      <a:pt x="93" y="977"/>
                    </a:lnTo>
                    <a:lnTo>
                      <a:pt x="88" y="979"/>
                    </a:lnTo>
                    <a:lnTo>
                      <a:pt x="80" y="988"/>
                    </a:lnTo>
                    <a:lnTo>
                      <a:pt x="66" y="994"/>
                    </a:lnTo>
                    <a:lnTo>
                      <a:pt x="53" y="1008"/>
                    </a:lnTo>
                    <a:lnTo>
                      <a:pt x="48" y="1015"/>
                    </a:lnTo>
                    <a:lnTo>
                      <a:pt x="39" y="1015"/>
                    </a:lnTo>
                    <a:lnTo>
                      <a:pt x="39" y="1007"/>
                    </a:lnTo>
                    <a:lnTo>
                      <a:pt x="32" y="994"/>
                    </a:lnTo>
                    <a:lnTo>
                      <a:pt x="28" y="988"/>
                    </a:lnTo>
                    <a:lnTo>
                      <a:pt x="28" y="977"/>
                    </a:lnTo>
                    <a:lnTo>
                      <a:pt x="30" y="965"/>
                    </a:lnTo>
                    <a:lnTo>
                      <a:pt x="32" y="950"/>
                    </a:lnTo>
                    <a:lnTo>
                      <a:pt x="25" y="940"/>
                    </a:lnTo>
                    <a:lnTo>
                      <a:pt x="17" y="930"/>
                    </a:lnTo>
                    <a:lnTo>
                      <a:pt x="13" y="925"/>
                    </a:lnTo>
                    <a:lnTo>
                      <a:pt x="0" y="895"/>
                    </a:lnTo>
                    <a:lnTo>
                      <a:pt x="25" y="877"/>
                    </a:lnTo>
                    <a:lnTo>
                      <a:pt x="32" y="877"/>
                    </a:lnTo>
                    <a:lnTo>
                      <a:pt x="53" y="883"/>
                    </a:lnTo>
                    <a:lnTo>
                      <a:pt x="75" y="883"/>
                    </a:lnTo>
                    <a:lnTo>
                      <a:pt x="80" y="877"/>
                    </a:lnTo>
                    <a:lnTo>
                      <a:pt x="90" y="867"/>
                    </a:lnTo>
                    <a:lnTo>
                      <a:pt x="97" y="868"/>
                    </a:lnTo>
                    <a:lnTo>
                      <a:pt x="105" y="863"/>
                    </a:lnTo>
                    <a:lnTo>
                      <a:pt x="105" y="852"/>
                    </a:lnTo>
                    <a:lnTo>
                      <a:pt x="105" y="840"/>
                    </a:lnTo>
                    <a:lnTo>
                      <a:pt x="97" y="827"/>
                    </a:lnTo>
                    <a:lnTo>
                      <a:pt x="90" y="819"/>
                    </a:lnTo>
                    <a:lnTo>
                      <a:pt x="88" y="812"/>
                    </a:lnTo>
                    <a:lnTo>
                      <a:pt x="93" y="799"/>
                    </a:lnTo>
                    <a:lnTo>
                      <a:pt x="99" y="799"/>
                    </a:lnTo>
                    <a:lnTo>
                      <a:pt x="110" y="797"/>
                    </a:lnTo>
                    <a:lnTo>
                      <a:pt x="122" y="790"/>
                    </a:lnTo>
                    <a:lnTo>
                      <a:pt x="128" y="783"/>
                    </a:lnTo>
                    <a:lnTo>
                      <a:pt x="128" y="770"/>
                    </a:lnTo>
                    <a:lnTo>
                      <a:pt x="127" y="757"/>
                    </a:lnTo>
                    <a:lnTo>
                      <a:pt x="127" y="748"/>
                    </a:lnTo>
                    <a:lnTo>
                      <a:pt x="128" y="737"/>
                    </a:lnTo>
                    <a:lnTo>
                      <a:pt x="127" y="728"/>
                    </a:lnTo>
                    <a:lnTo>
                      <a:pt x="152" y="697"/>
                    </a:lnTo>
                    <a:lnTo>
                      <a:pt x="159" y="679"/>
                    </a:lnTo>
                    <a:lnTo>
                      <a:pt x="152" y="670"/>
                    </a:lnTo>
                    <a:lnTo>
                      <a:pt x="150" y="657"/>
                    </a:lnTo>
                    <a:lnTo>
                      <a:pt x="144" y="648"/>
                    </a:lnTo>
                    <a:lnTo>
                      <a:pt x="137" y="639"/>
                    </a:lnTo>
                    <a:lnTo>
                      <a:pt x="133" y="632"/>
                    </a:lnTo>
                    <a:lnTo>
                      <a:pt x="130" y="619"/>
                    </a:lnTo>
                    <a:lnTo>
                      <a:pt x="128" y="610"/>
                    </a:lnTo>
                    <a:lnTo>
                      <a:pt x="128" y="585"/>
                    </a:lnTo>
                    <a:lnTo>
                      <a:pt x="122" y="575"/>
                    </a:lnTo>
                    <a:lnTo>
                      <a:pt x="120" y="565"/>
                    </a:lnTo>
                    <a:lnTo>
                      <a:pt x="112" y="553"/>
                    </a:lnTo>
                    <a:lnTo>
                      <a:pt x="112" y="541"/>
                    </a:lnTo>
                    <a:lnTo>
                      <a:pt x="112" y="530"/>
                    </a:lnTo>
                    <a:lnTo>
                      <a:pt x="110" y="519"/>
                    </a:lnTo>
                    <a:lnTo>
                      <a:pt x="105" y="512"/>
                    </a:lnTo>
                    <a:lnTo>
                      <a:pt x="105" y="501"/>
                    </a:lnTo>
                    <a:lnTo>
                      <a:pt x="112" y="492"/>
                    </a:lnTo>
                    <a:lnTo>
                      <a:pt x="119" y="487"/>
                    </a:lnTo>
                    <a:lnTo>
                      <a:pt x="122" y="470"/>
                    </a:lnTo>
                    <a:lnTo>
                      <a:pt x="127" y="457"/>
                    </a:lnTo>
                    <a:lnTo>
                      <a:pt x="133" y="450"/>
                    </a:lnTo>
                    <a:lnTo>
                      <a:pt x="142" y="450"/>
                    </a:lnTo>
                    <a:lnTo>
                      <a:pt x="150" y="443"/>
                    </a:lnTo>
                    <a:lnTo>
                      <a:pt x="147" y="430"/>
                    </a:lnTo>
                    <a:lnTo>
                      <a:pt x="150" y="419"/>
                    </a:lnTo>
                    <a:lnTo>
                      <a:pt x="150" y="408"/>
                    </a:lnTo>
                    <a:lnTo>
                      <a:pt x="152" y="397"/>
                    </a:lnTo>
                    <a:lnTo>
                      <a:pt x="154" y="385"/>
                    </a:lnTo>
                    <a:lnTo>
                      <a:pt x="152" y="375"/>
                    </a:lnTo>
                    <a:lnTo>
                      <a:pt x="154" y="365"/>
                    </a:lnTo>
                    <a:lnTo>
                      <a:pt x="159" y="355"/>
                    </a:lnTo>
                    <a:lnTo>
                      <a:pt x="160" y="345"/>
                    </a:lnTo>
                    <a:lnTo>
                      <a:pt x="168" y="339"/>
                    </a:lnTo>
                    <a:lnTo>
                      <a:pt x="168" y="332"/>
                    </a:lnTo>
                    <a:lnTo>
                      <a:pt x="167" y="321"/>
                    </a:lnTo>
                    <a:lnTo>
                      <a:pt x="164" y="312"/>
                    </a:lnTo>
                    <a:lnTo>
                      <a:pt x="160" y="303"/>
                    </a:lnTo>
                    <a:lnTo>
                      <a:pt x="157" y="290"/>
                    </a:lnTo>
                    <a:lnTo>
                      <a:pt x="157" y="285"/>
                    </a:lnTo>
                    <a:lnTo>
                      <a:pt x="157" y="270"/>
                    </a:lnTo>
                    <a:lnTo>
                      <a:pt x="150" y="263"/>
                    </a:lnTo>
                    <a:lnTo>
                      <a:pt x="157" y="253"/>
                    </a:lnTo>
                    <a:lnTo>
                      <a:pt x="150" y="252"/>
                    </a:lnTo>
                    <a:lnTo>
                      <a:pt x="152" y="243"/>
                    </a:lnTo>
                    <a:lnTo>
                      <a:pt x="147" y="237"/>
                    </a:lnTo>
                    <a:lnTo>
                      <a:pt x="147" y="228"/>
                    </a:lnTo>
                    <a:lnTo>
                      <a:pt x="150" y="219"/>
                    </a:lnTo>
                    <a:lnTo>
                      <a:pt x="147" y="210"/>
                    </a:lnTo>
                    <a:lnTo>
                      <a:pt x="137" y="217"/>
                    </a:lnTo>
                    <a:lnTo>
                      <a:pt x="133" y="208"/>
                    </a:lnTo>
                    <a:lnTo>
                      <a:pt x="128" y="201"/>
                    </a:lnTo>
                    <a:lnTo>
                      <a:pt x="128" y="190"/>
                    </a:lnTo>
                    <a:lnTo>
                      <a:pt x="122" y="181"/>
                    </a:lnTo>
                    <a:lnTo>
                      <a:pt x="119" y="172"/>
                    </a:lnTo>
                    <a:lnTo>
                      <a:pt x="105" y="161"/>
                    </a:lnTo>
                    <a:lnTo>
                      <a:pt x="97" y="148"/>
                    </a:lnTo>
                    <a:lnTo>
                      <a:pt x="97" y="135"/>
                    </a:lnTo>
                    <a:lnTo>
                      <a:pt x="90" y="130"/>
                    </a:lnTo>
                    <a:lnTo>
                      <a:pt x="90" y="117"/>
                    </a:lnTo>
                    <a:lnTo>
                      <a:pt x="93" y="110"/>
                    </a:lnTo>
                    <a:lnTo>
                      <a:pt x="97" y="101"/>
                    </a:lnTo>
                    <a:lnTo>
                      <a:pt x="95" y="92"/>
                    </a:lnTo>
                    <a:lnTo>
                      <a:pt x="88" y="81"/>
                    </a:lnTo>
                    <a:lnTo>
                      <a:pt x="85" y="72"/>
                    </a:lnTo>
                    <a:lnTo>
                      <a:pt x="90" y="48"/>
                    </a:lnTo>
                    <a:lnTo>
                      <a:pt x="80" y="46"/>
                    </a:lnTo>
                    <a:lnTo>
                      <a:pt x="85" y="37"/>
                    </a:lnTo>
                    <a:lnTo>
                      <a:pt x="90" y="28"/>
                    </a:lnTo>
                    <a:lnTo>
                      <a:pt x="85" y="21"/>
                    </a:lnTo>
                    <a:lnTo>
                      <a:pt x="97" y="21"/>
                    </a:lnTo>
                  </a:path>
                </a:pathLst>
              </a:custGeom>
              <a:solidFill>
                <a:srgbClr val="349D96"/>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7" name="Freeform 86"/>
              <p:cNvSpPr>
                <a:spLocks/>
              </p:cNvSpPr>
              <p:nvPr/>
            </p:nvSpPr>
            <p:spPr bwMode="auto">
              <a:xfrm>
                <a:off x="2616641" y="3657121"/>
                <a:ext cx="568708" cy="353021"/>
              </a:xfrm>
              <a:custGeom>
                <a:avLst/>
                <a:gdLst/>
                <a:ahLst/>
                <a:cxnLst>
                  <a:cxn ang="0">
                    <a:pos x="388" y="201"/>
                  </a:cxn>
                  <a:cxn ang="0">
                    <a:pos x="406" y="197"/>
                  </a:cxn>
                  <a:cxn ang="0">
                    <a:pos x="411" y="202"/>
                  </a:cxn>
                  <a:cxn ang="0">
                    <a:pos x="418" y="215"/>
                  </a:cxn>
                  <a:cxn ang="0">
                    <a:pos x="426" y="234"/>
                  </a:cxn>
                  <a:cxn ang="0">
                    <a:pos x="442" y="241"/>
                  </a:cxn>
                  <a:cxn ang="0">
                    <a:pos x="458" y="252"/>
                  </a:cxn>
                  <a:cxn ang="0">
                    <a:pos x="466" y="270"/>
                  </a:cxn>
                  <a:cxn ang="0">
                    <a:pos x="471" y="289"/>
                  </a:cxn>
                  <a:cxn ang="0">
                    <a:pos x="489" y="296"/>
                  </a:cxn>
                  <a:cxn ang="0">
                    <a:pos x="504" y="312"/>
                  </a:cxn>
                  <a:cxn ang="0">
                    <a:pos x="526" y="319"/>
                  </a:cxn>
                  <a:cxn ang="0">
                    <a:pos x="546" y="316"/>
                  </a:cxn>
                  <a:cxn ang="0">
                    <a:pos x="571" y="321"/>
                  </a:cxn>
                  <a:cxn ang="0">
                    <a:pos x="582" y="332"/>
                  </a:cxn>
                  <a:cxn ang="0">
                    <a:pos x="591" y="354"/>
                  </a:cxn>
                  <a:cxn ang="0">
                    <a:pos x="600" y="372"/>
                  </a:cxn>
                  <a:cxn ang="0">
                    <a:pos x="616" y="388"/>
                  </a:cxn>
                  <a:cxn ang="0">
                    <a:pos x="636" y="383"/>
                  </a:cxn>
                  <a:cxn ang="0">
                    <a:pos x="654" y="386"/>
                  </a:cxn>
                  <a:cxn ang="0">
                    <a:pos x="356" y="386"/>
                  </a:cxn>
                  <a:cxn ang="0">
                    <a:pos x="110" y="381"/>
                  </a:cxn>
                  <a:cxn ang="0">
                    <a:pos x="21" y="352"/>
                  </a:cxn>
                  <a:cxn ang="0">
                    <a:pos x="28" y="170"/>
                  </a:cxn>
                  <a:cxn ang="0">
                    <a:pos x="0" y="167"/>
                  </a:cxn>
                  <a:cxn ang="0">
                    <a:pos x="5" y="88"/>
                  </a:cxn>
                  <a:cxn ang="0">
                    <a:pos x="88" y="75"/>
                  </a:cxn>
                  <a:cxn ang="0">
                    <a:pos x="106" y="70"/>
                  </a:cxn>
                  <a:cxn ang="0">
                    <a:pos x="133" y="60"/>
                  </a:cxn>
                  <a:cxn ang="0">
                    <a:pos x="138" y="39"/>
                  </a:cxn>
                  <a:cxn ang="0">
                    <a:pos x="161" y="33"/>
                  </a:cxn>
                  <a:cxn ang="0">
                    <a:pos x="181" y="8"/>
                  </a:cxn>
                  <a:cxn ang="0">
                    <a:pos x="188" y="12"/>
                  </a:cxn>
                  <a:cxn ang="0">
                    <a:pos x="175" y="39"/>
                  </a:cxn>
                  <a:cxn ang="0">
                    <a:pos x="164" y="73"/>
                  </a:cxn>
                  <a:cxn ang="0">
                    <a:pos x="144" y="88"/>
                  </a:cxn>
                  <a:cxn ang="0">
                    <a:pos x="151" y="92"/>
                  </a:cxn>
                  <a:cxn ang="0">
                    <a:pos x="177" y="73"/>
                  </a:cxn>
                  <a:cxn ang="0">
                    <a:pos x="184" y="40"/>
                  </a:cxn>
                  <a:cxn ang="0">
                    <a:pos x="188" y="65"/>
                  </a:cxn>
                  <a:cxn ang="0">
                    <a:pos x="181" y="90"/>
                  </a:cxn>
                  <a:cxn ang="0">
                    <a:pos x="191" y="112"/>
                  </a:cxn>
                  <a:cxn ang="0">
                    <a:pos x="201" y="115"/>
                  </a:cxn>
                  <a:cxn ang="0">
                    <a:pos x="210" y="75"/>
                  </a:cxn>
                  <a:cxn ang="0">
                    <a:pos x="208" y="35"/>
                  </a:cxn>
                  <a:cxn ang="0">
                    <a:pos x="246" y="33"/>
                  </a:cxn>
                  <a:cxn ang="0">
                    <a:pos x="248" y="70"/>
                  </a:cxn>
                  <a:cxn ang="0">
                    <a:pos x="251" y="52"/>
                  </a:cxn>
                  <a:cxn ang="0">
                    <a:pos x="251" y="13"/>
                  </a:cxn>
                  <a:cxn ang="0">
                    <a:pos x="273" y="33"/>
                  </a:cxn>
                  <a:cxn ang="0">
                    <a:pos x="284" y="59"/>
                  </a:cxn>
                  <a:cxn ang="0">
                    <a:pos x="302" y="73"/>
                  </a:cxn>
                  <a:cxn ang="0">
                    <a:pos x="338" y="88"/>
                  </a:cxn>
                  <a:cxn ang="0">
                    <a:pos x="333" y="108"/>
                  </a:cxn>
                  <a:cxn ang="0">
                    <a:pos x="342" y="125"/>
                  </a:cxn>
                  <a:cxn ang="0">
                    <a:pos x="348" y="148"/>
                  </a:cxn>
                  <a:cxn ang="0">
                    <a:pos x="356" y="167"/>
                  </a:cxn>
                  <a:cxn ang="0">
                    <a:pos x="374" y="174"/>
                  </a:cxn>
                  <a:cxn ang="0">
                    <a:pos x="374" y="188"/>
                  </a:cxn>
                </a:cxnLst>
                <a:rect l="0" t="0" r="r" b="b"/>
                <a:pathLst>
                  <a:path w="660" h="392">
                    <a:moveTo>
                      <a:pt x="381" y="197"/>
                    </a:moveTo>
                    <a:lnTo>
                      <a:pt x="388" y="201"/>
                    </a:lnTo>
                    <a:lnTo>
                      <a:pt x="391" y="194"/>
                    </a:lnTo>
                    <a:lnTo>
                      <a:pt x="406" y="197"/>
                    </a:lnTo>
                    <a:lnTo>
                      <a:pt x="413" y="194"/>
                    </a:lnTo>
                    <a:lnTo>
                      <a:pt x="411" y="202"/>
                    </a:lnTo>
                    <a:lnTo>
                      <a:pt x="422" y="207"/>
                    </a:lnTo>
                    <a:lnTo>
                      <a:pt x="418" y="215"/>
                    </a:lnTo>
                    <a:lnTo>
                      <a:pt x="422" y="222"/>
                    </a:lnTo>
                    <a:lnTo>
                      <a:pt x="426" y="234"/>
                    </a:lnTo>
                    <a:lnTo>
                      <a:pt x="436" y="237"/>
                    </a:lnTo>
                    <a:lnTo>
                      <a:pt x="442" y="241"/>
                    </a:lnTo>
                    <a:lnTo>
                      <a:pt x="449" y="250"/>
                    </a:lnTo>
                    <a:lnTo>
                      <a:pt x="458" y="252"/>
                    </a:lnTo>
                    <a:lnTo>
                      <a:pt x="469" y="257"/>
                    </a:lnTo>
                    <a:lnTo>
                      <a:pt x="466" y="270"/>
                    </a:lnTo>
                    <a:lnTo>
                      <a:pt x="471" y="279"/>
                    </a:lnTo>
                    <a:lnTo>
                      <a:pt x="471" y="289"/>
                    </a:lnTo>
                    <a:lnTo>
                      <a:pt x="476" y="296"/>
                    </a:lnTo>
                    <a:lnTo>
                      <a:pt x="489" y="296"/>
                    </a:lnTo>
                    <a:lnTo>
                      <a:pt x="494" y="304"/>
                    </a:lnTo>
                    <a:lnTo>
                      <a:pt x="504" y="312"/>
                    </a:lnTo>
                    <a:lnTo>
                      <a:pt x="514" y="314"/>
                    </a:lnTo>
                    <a:lnTo>
                      <a:pt x="526" y="319"/>
                    </a:lnTo>
                    <a:lnTo>
                      <a:pt x="540" y="319"/>
                    </a:lnTo>
                    <a:lnTo>
                      <a:pt x="546" y="316"/>
                    </a:lnTo>
                    <a:lnTo>
                      <a:pt x="562" y="321"/>
                    </a:lnTo>
                    <a:lnTo>
                      <a:pt x="571" y="321"/>
                    </a:lnTo>
                    <a:lnTo>
                      <a:pt x="578" y="324"/>
                    </a:lnTo>
                    <a:lnTo>
                      <a:pt x="582" y="332"/>
                    </a:lnTo>
                    <a:lnTo>
                      <a:pt x="591" y="336"/>
                    </a:lnTo>
                    <a:lnTo>
                      <a:pt x="591" y="354"/>
                    </a:lnTo>
                    <a:lnTo>
                      <a:pt x="589" y="366"/>
                    </a:lnTo>
                    <a:lnTo>
                      <a:pt x="600" y="372"/>
                    </a:lnTo>
                    <a:lnTo>
                      <a:pt x="609" y="381"/>
                    </a:lnTo>
                    <a:lnTo>
                      <a:pt x="616" y="388"/>
                    </a:lnTo>
                    <a:lnTo>
                      <a:pt x="629" y="383"/>
                    </a:lnTo>
                    <a:lnTo>
                      <a:pt x="636" y="383"/>
                    </a:lnTo>
                    <a:lnTo>
                      <a:pt x="645" y="386"/>
                    </a:lnTo>
                    <a:lnTo>
                      <a:pt x="654" y="386"/>
                    </a:lnTo>
                    <a:lnTo>
                      <a:pt x="659" y="391"/>
                    </a:lnTo>
                    <a:lnTo>
                      <a:pt x="356" y="386"/>
                    </a:lnTo>
                    <a:lnTo>
                      <a:pt x="196" y="383"/>
                    </a:lnTo>
                    <a:lnTo>
                      <a:pt x="110" y="381"/>
                    </a:lnTo>
                    <a:lnTo>
                      <a:pt x="21" y="377"/>
                    </a:lnTo>
                    <a:lnTo>
                      <a:pt x="21" y="352"/>
                    </a:lnTo>
                    <a:lnTo>
                      <a:pt x="25" y="257"/>
                    </a:lnTo>
                    <a:lnTo>
                      <a:pt x="28" y="170"/>
                    </a:lnTo>
                    <a:lnTo>
                      <a:pt x="8" y="170"/>
                    </a:lnTo>
                    <a:lnTo>
                      <a:pt x="0" y="167"/>
                    </a:lnTo>
                    <a:lnTo>
                      <a:pt x="0" y="152"/>
                    </a:lnTo>
                    <a:lnTo>
                      <a:pt x="5" y="88"/>
                    </a:lnTo>
                    <a:lnTo>
                      <a:pt x="88" y="90"/>
                    </a:lnTo>
                    <a:lnTo>
                      <a:pt x="88" y="75"/>
                    </a:lnTo>
                    <a:lnTo>
                      <a:pt x="91" y="70"/>
                    </a:lnTo>
                    <a:lnTo>
                      <a:pt x="106" y="70"/>
                    </a:lnTo>
                    <a:lnTo>
                      <a:pt x="121" y="67"/>
                    </a:lnTo>
                    <a:lnTo>
                      <a:pt x="133" y="60"/>
                    </a:lnTo>
                    <a:lnTo>
                      <a:pt x="138" y="52"/>
                    </a:lnTo>
                    <a:lnTo>
                      <a:pt x="138" y="39"/>
                    </a:lnTo>
                    <a:lnTo>
                      <a:pt x="148" y="35"/>
                    </a:lnTo>
                    <a:lnTo>
                      <a:pt x="161" y="33"/>
                    </a:lnTo>
                    <a:lnTo>
                      <a:pt x="173" y="21"/>
                    </a:lnTo>
                    <a:lnTo>
                      <a:pt x="181" y="8"/>
                    </a:lnTo>
                    <a:lnTo>
                      <a:pt x="183" y="0"/>
                    </a:lnTo>
                    <a:lnTo>
                      <a:pt x="188" y="12"/>
                    </a:lnTo>
                    <a:lnTo>
                      <a:pt x="191" y="23"/>
                    </a:lnTo>
                    <a:lnTo>
                      <a:pt x="175" y="39"/>
                    </a:lnTo>
                    <a:lnTo>
                      <a:pt x="163" y="60"/>
                    </a:lnTo>
                    <a:lnTo>
                      <a:pt x="164" y="73"/>
                    </a:lnTo>
                    <a:lnTo>
                      <a:pt x="155" y="75"/>
                    </a:lnTo>
                    <a:lnTo>
                      <a:pt x="144" y="88"/>
                    </a:lnTo>
                    <a:lnTo>
                      <a:pt x="133" y="100"/>
                    </a:lnTo>
                    <a:lnTo>
                      <a:pt x="151" y="92"/>
                    </a:lnTo>
                    <a:lnTo>
                      <a:pt x="170" y="83"/>
                    </a:lnTo>
                    <a:lnTo>
                      <a:pt x="177" y="73"/>
                    </a:lnTo>
                    <a:lnTo>
                      <a:pt x="175" y="59"/>
                    </a:lnTo>
                    <a:lnTo>
                      <a:pt x="184" y="40"/>
                    </a:lnTo>
                    <a:lnTo>
                      <a:pt x="188" y="55"/>
                    </a:lnTo>
                    <a:lnTo>
                      <a:pt x="188" y="65"/>
                    </a:lnTo>
                    <a:lnTo>
                      <a:pt x="184" y="75"/>
                    </a:lnTo>
                    <a:lnTo>
                      <a:pt x="181" y="90"/>
                    </a:lnTo>
                    <a:lnTo>
                      <a:pt x="186" y="100"/>
                    </a:lnTo>
                    <a:lnTo>
                      <a:pt x="191" y="112"/>
                    </a:lnTo>
                    <a:lnTo>
                      <a:pt x="193" y="125"/>
                    </a:lnTo>
                    <a:lnTo>
                      <a:pt x="201" y="115"/>
                    </a:lnTo>
                    <a:lnTo>
                      <a:pt x="206" y="108"/>
                    </a:lnTo>
                    <a:lnTo>
                      <a:pt x="210" y="75"/>
                    </a:lnTo>
                    <a:lnTo>
                      <a:pt x="201" y="46"/>
                    </a:lnTo>
                    <a:lnTo>
                      <a:pt x="208" y="35"/>
                    </a:lnTo>
                    <a:lnTo>
                      <a:pt x="236" y="17"/>
                    </a:lnTo>
                    <a:lnTo>
                      <a:pt x="246" y="33"/>
                    </a:lnTo>
                    <a:lnTo>
                      <a:pt x="243" y="50"/>
                    </a:lnTo>
                    <a:lnTo>
                      <a:pt x="248" y="70"/>
                    </a:lnTo>
                    <a:lnTo>
                      <a:pt x="255" y="60"/>
                    </a:lnTo>
                    <a:lnTo>
                      <a:pt x="251" y="52"/>
                    </a:lnTo>
                    <a:lnTo>
                      <a:pt x="255" y="23"/>
                    </a:lnTo>
                    <a:lnTo>
                      <a:pt x="251" y="13"/>
                    </a:lnTo>
                    <a:lnTo>
                      <a:pt x="266" y="21"/>
                    </a:lnTo>
                    <a:lnTo>
                      <a:pt x="273" y="33"/>
                    </a:lnTo>
                    <a:lnTo>
                      <a:pt x="276" y="52"/>
                    </a:lnTo>
                    <a:lnTo>
                      <a:pt x="284" y="59"/>
                    </a:lnTo>
                    <a:lnTo>
                      <a:pt x="293" y="60"/>
                    </a:lnTo>
                    <a:lnTo>
                      <a:pt x="302" y="73"/>
                    </a:lnTo>
                    <a:lnTo>
                      <a:pt x="318" y="83"/>
                    </a:lnTo>
                    <a:lnTo>
                      <a:pt x="338" y="88"/>
                    </a:lnTo>
                    <a:lnTo>
                      <a:pt x="333" y="95"/>
                    </a:lnTo>
                    <a:lnTo>
                      <a:pt x="333" y="108"/>
                    </a:lnTo>
                    <a:lnTo>
                      <a:pt x="336" y="115"/>
                    </a:lnTo>
                    <a:lnTo>
                      <a:pt x="342" y="125"/>
                    </a:lnTo>
                    <a:lnTo>
                      <a:pt x="348" y="137"/>
                    </a:lnTo>
                    <a:lnTo>
                      <a:pt x="348" y="148"/>
                    </a:lnTo>
                    <a:lnTo>
                      <a:pt x="351" y="155"/>
                    </a:lnTo>
                    <a:lnTo>
                      <a:pt x="356" y="167"/>
                    </a:lnTo>
                    <a:lnTo>
                      <a:pt x="368" y="170"/>
                    </a:lnTo>
                    <a:lnTo>
                      <a:pt x="374" y="174"/>
                    </a:lnTo>
                    <a:lnTo>
                      <a:pt x="381" y="182"/>
                    </a:lnTo>
                    <a:lnTo>
                      <a:pt x="374" y="188"/>
                    </a:lnTo>
                    <a:lnTo>
                      <a:pt x="381" y="197"/>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8" name="Freeform 87"/>
              <p:cNvSpPr>
                <a:spLocks/>
              </p:cNvSpPr>
              <p:nvPr/>
            </p:nvSpPr>
            <p:spPr bwMode="auto">
              <a:xfrm>
                <a:off x="5019002" y="4129016"/>
                <a:ext cx="612654" cy="498912"/>
              </a:xfrm>
              <a:custGeom>
                <a:avLst/>
                <a:gdLst/>
                <a:ahLst/>
                <a:cxnLst>
                  <a:cxn ang="0">
                    <a:pos x="25" y="349"/>
                  </a:cxn>
                  <a:cxn ang="0">
                    <a:pos x="45" y="339"/>
                  </a:cxn>
                  <a:cxn ang="0">
                    <a:pos x="119" y="326"/>
                  </a:cxn>
                  <a:cxn ang="0">
                    <a:pos x="130" y="311"/>
                  </a:cxn>
                  <a:cxn ang="0">
                    <a:pos x="142" y="294"/>
                  </a:cxn>
                  <a:cxn ang="0">
                    <a:pos x="164" y="289"/>
                  </a:cxn>
                  <a:cxn ang="0">
                    <a:pos x="182" y="284"/>
                  </a:cxn>
                  <a:cxn ang="0">
                    <a:pos x="175" y="264"/>
                  </a:cxn>
                  <a:cxn ang="0">
                    <a:pos x="184" y="244"/>
                  </a:cxn>
                  <a:cxn ang="0">
                    <a:pos x="217" y="227"/>
                  </a:cxn>
                  <a:cxn ang="0">
                    <a:pos x="227" y="209"/>
                  </a:cxn>
                  <a:cxn ang="0">
                    <a:pos x="246" y="197"/>
                  </a:cxn>
                  <a:cxn ang="0">
                    <a:pos x="266" y="173"/>
                  </a:cxn>
                  <a:cxn ang="0">
                    <a:pos x="266" y="152"/>
                  </a:cxn>
                  <a:cxn ang="0">
                    <a:pos x="275" y="117"/>
                  </a:cxn>
                  <a:cxn ang="0">
                    <a:pos x="277" y="93"/>
                  </a:cxn>
                  <a:cxn ang="0">
                    <a:pos x="311" y="65"/>
                  </a:cxn>
                  <a:cxn ang="0">
                    <a:pos x="333" y="35"/>
                  </a:cxn>
                  <a:cxn ang="0">
                    <a:pos x="355" y="26"/>
                  </a:cxn>
                  <a:cxn ang="0">
                    <a:pos x="366" y="12"/>
                  </a:cxn>
                  <a:cxn ang="0">
                    <a:pos x="384" y="10"/>
                  </a:cxn>
                  <a:cxn ang="0">
                    <a:pos x="402" y="17"/>
                  </a:cxn>
                  <a:cxn ang="0">
                    <a:pos x="428" y="20"/>
                  </a:cxn>
                  <a:cxn ang="0">
                    <a:pos x="446" y="6"/>
                  </a:cxn>
                  <a:cxn ang="0">
                    <a:pos x="481" y="0"/>
                  </a:cxn>
                  <a:cxn ang="0">
                    <a:pos x="494" y="6"/>
                  </a:cxn>
                  <a:cxn ang="0">
                    <a:pos x="521" y="1"/>
                  </a:cxn>
                  <a:cxn ang="0">
                    <a:pos x="535" y="35"/>
                  </a:cxn>
                  <a:cxn ang="0">
                    <a:pos x="533" y="274"/>
                  </a:cxn>
                  <a:cxn ang="0">
                    <a:pos x="618" y="272"/>
                  </a:cxn>
                  <a:cxn ang="0">
                    <a:pos x="622" y="349"/>
                  </a:cxn>
                  <a:cxn ang="0">
                    <a:pos x="710" y="532"/>
                  </a:cxn>
                  <a:cxn ang="0">
                    <a:pos x="431" y="543"/>
                  </a:cxn>
                  <a:cxn ang="0">
                    <a:pos x="306" y="546"/>
                  </a:cxn>
                  <a:cxn ang="0">
                    <a:pos x="39" y="553"/>
                  </a:cxn>
                  <a:cxn ang="0">
                    <a:pos x="66" y="528"/>
                  </a:cxn>
                  <a:cxn ang="0">
                    <a:pos x="65" y="506"/>
                  </a:cxn>
                  <a:cxn ang="0">
                    <a:pos x="66" y="483"/>
                  </a:cxn>
                  <a:cxn ang="0">
                    <a:pos x="50" y="439"/>
                  </a:cxn>
                  <a:cxn ang="0">
                    <a:pos x="39" y="421"/>
                  </a:cxn>
                  <a:cxn ang="0">
                    <a:pos x="0" y="381"/>
                  </a:cxn>
                  <a:cxn ang="0">
                    <a:pos x="6" y="362"/>
                  </a:cxn>
                </a:cxnLst>
                <a:rect l="0" t="0" r="r" b="b"/>
                <a:pathLst>
                  <a:path w="711" h="554">
                    <a:moveTo>
                      <a:pt x="15" y="356"/>
                    </a:moveTo>
                    <a:lnTo>
                      <a:pt x="25" y="349"/>
                    </a:lnTo>
                    <a:lnTo>
                      <a:pt x="37" y="346"/>
                    </a:lnTo>
                    <a:lnTo>
                      <a:pt x="45" y="339"/>
                    </a:lnTo>
                    <a:lnTo>
                      <a:pt x="63" y="336"/>
                    </a:lnTo>
                    <a:lnTo>
                      <a:pt x="119" y="326"/>
                    </a:lnTo>
                    <a:lnTo>
                      <a:pt x="124" y="320"/>
                    </a:lnTo>
                    <a:lnTo>
                      <a:pt x="130" y="311"/>
                    </a:lnTo>
                    <a:lnTo>
                      <a:pt x="137" y="304"/>
                    </a:lnTo>
                    <a:lnTo>
                      <a:pt x="142" y="294"/>
                    </a:lnTo>
                    <a:lnTo>
                      <a:pt x="153" y="289"/>
                    </a:lnTo>
                    <a:lnTo>
                      <a:pt x="164" y="289"/>
                    </a:lnTo>
                    <a:lnTo>
                      <a:pt x="173" y="289"/>
                    </a:lnTo>
                    <a:lnTo>
                      <a:pt x="182" y="284"/>
                    </a:lnTo>
                    <a:lnTo>
                      <a:pt x="179" y="274"/>
                    </a:lnTo>
                    <a:lnTo>
                      <a:pt x="175" y="264"/>
                    </a:lnTo>
                    <a:lnTo>
                      <a:pt x="182" y="254"/>
                    </a:lnTo>
                    <a:lnTo>
                      <a:pt x="184" y="244"/>
                    </a:lnTo>
                    <a:lnTo>
                      <a:pt x="195" y="227"/>
                    </a:lnTo>
                    <a:lnTo>
                      <a:pt x="217" y="227"/>
                    </a:lnTo>
                    <a:lnTo>
                      <a:pt x="224" y="222"/>
                    </a:lnTo>
                    <a:lnTo>
                      <a:pt x="227" y="209"/>
                    </a:lnTo>
                    <a:lnTo>
                      <a:pt x="239" y="202"/>
                    </a:lnTo>
                    <a:lnTo>
                      <a:pt x="246" y="197"/>
                    </a:lnTo>
                    <a:lnTo>
                      <a:pt x="255" y="182"/>
                    </a:lnTo>
                    <a:lnTo>
                      <a:pt x="266" y="173"/>
                    </a:lnTo>
                    <a:lnTo>
                      <a:pt x="266" y="162"/>
                    </a:lnTo>
                    <a:lnTo>
                      <a:pt x="266" y="152"/>
                    </a:lnTo>
                    <a:lnTo>
                      <a:pt x="266" y="142"/>
                    </a:lnTo>
                    <a:lnTo>
                      <a:pt x="275" y="117"/>
                    </a:lnTo>
                    <a:lnTo>
                      <a:pt x="274" y="104"/>
                    </a:lnTo>
                    <a:lnTo>
                      <a:pt x="277" y="93"/>
                    </a:lnTo>
                    <a:lnTo>
                      <a:pt x="297" y="72"/>
                    </a:lnTo>
                    <a:lnTo>
                      <a:pt x="311" y="65"/>
                    </a:lnTo>
                    <a:lnTo>
                      <a:pt x="321" y="48"/>
                    </a:lnTo>
                    <a:lnTo>
                      <a:pt x="333" y="35"/>
                    </a:lnTo>
                    <a:lnTo>
                      <a:pt x="344" y="32"/>
                    </a:lnTo>
                    <a:lnTo>
                      <a:pt x="355" y="26"/>
                    </a:lnTo>
                    <a:lnTo>
                      <a:pt x="361" y="20"/>
                    </a:lnTo>
                    <a:lnTo>
                      <a:pt x="366" y="12"/>
                    </a:lnTo>
                    <a:lnTo>
                      <a:pt x="374" y="6"/>
                    </a:lnTo>
                    <a:lnTo>
                      <a:pt x="384" y="10"/>
                    </a:lnTo>
                    <a:lnTo>
                      <a:pt x="389" y="12"/>
                    </a:lnTo>
                    <a:lnTo>
                      <a:pt x="402" y="17"/>
                    </a:lnTo>
                    <a:lnTo>
                      <a:pt x="411" y="20"/>
                    </a:lnTo>
                    <a:lnTo>
                      <a:pt x="428" y="20"/>
                    </a:lnTo>
                    <a:lnTo>
                      <a:pt x="431" y="15"/>
                    </a:lnTo>
                    <a:lnTo>
                      <a:pt x="446" y="6"/>
                    </a:lnTo>
                    <a:lnTo>
                      <a:pt x="471" y="0"/>
                    </a:lnTo>
                    <a:lnTo>
                      <a:pt x="481" y="0"/>
                    </a:lnTo>
                    <a:lnTo>
                      <a:pt x="488" y="3"/>
                    </a:lnTo>
                    <a:lnTo>
                      <a:pt x="494" y="6"/>
                    </a:lnTo>
                    <a:lnTo>
                      <a:pt x="504" y="6"/>
                    </a:lnTo>
                    <a:lnTo>
                      <a:pt x="521" y="1"/>
                    </a:lnTo>
                    <a:lnTo>
                      <a:pt x="533" y="6"/>
                    </a:lnTo>
                    <a:lnTo>
                      <a:pt x="535" y="35"/>
                    </a:lnTo>
                    <a:lnTo>
                      <a:pt x="526" y="35"/>
                    </a:lnTo>
                    <a:lnTo>
                      <a:pt x="533" y="274"/>
                    </a:lnTo>
                    <a:lnTo>
                      <a:pt x="573" y="272"/>
                    </a:lnTo>
                    <a:lnTo>
                      <a:pt x="618" y="272"/>
                    </a:lnTo>
                    <a:lnTo>
                      <a:pt x="618" y="289"/>
                    </a:lnTo>
                    <a:lnTo>
                      <a:pt x="622" y="349"/>
                    </a:lnTo>
                    <a:lnTo>
                      <a:pt x="707" y="347"/>
                    </a:lnTo>
                    <a:lnTo>
                      <a:pt x="710" y="532"/>
                    </a:lnTo>
                    <a:lnTo>
                      <a:pt x="546" y="539"/>
                    </a:lnTo>
                    <a:lnTo>
                      <a:pt x="431" y="543"/>
                    </a:lnTo>
                    <a:lnTo>
                      <a:pt x="413" y="543"/>
                    </a:lnTo>
                    <a:lnTo>
                      <a:pt x="306" y="546"/>
                    </a:lnTo>
                    <a:lnTo>
                      <a:pt x="177" y="550"/>
                    </a:lnTo>
                    <a:lnTo>
                      <a:pt x="39" y="553"/>
                    </a:lnTo>
                    <a:lnTo>
                      <a:pt x="59" y="532"/>
                    </a:lnTo>
                    <a:lnTo>
                      <a:pt x="66" y="528"/>
                    </a:lnTo>
                    <a:lnTo>
                      <a:pt x="70" y="523"/>
                    </a:lnTo>
                    <a:lnTo>
                      <a:pt x="65" y="506"/>
                    </a:lnTo>
                    <a:lnTo>
                      <a:pt x="66" y="496"/>
                    </a:lnTo>
                    <a:lnTo>
                      <a:pt x="66" y="483"/>
                    </a:lnTo>
                    <a:lnTo>
                      <a:pt x="52" y="451"/>
                    </a:lnTo>
                    <a:lnTo>
                      <a:pt x="50" y="439"/>
                    </a:lnTo>
                    <a:lnTo>
                      <a:pt x="46" y="431"/>
                    </a:lnTo>
                    <a:lnTo>
                      <a:pt x="39" y="421"/>
                    </a:lnTo>
                    <a:lnTo>
                      <a:pt x="13" y="394"/>
                    </a:lnTo>
                    <a:lnTo>
                      <a:pt x="0" y="381"/>
                    </a:lnTo>
                    <a:lnTo>
                      <a:pt x="5" y="371"/>
                    </a:lnTo>
                    <a:lnTo>
                      <a:pt x="6" y="362"/>
                    </a:lnTo>
                    <a:lnTo>
                      <a:pt x="15" y="35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89" name="Freeform 88"/>
              <p:cNvSpPr>
                <a:spLocks/>
              </p:cNvSpPr>
              <p:nvPr/>
            </p:nvSpPr>
            <p:spPr bwMode="auto">
              <a:xfrm>
                <a:off x="5467937" y="3567964"/>
                <a:ext cx="709162" cy="681727"/>
              </a:xfrm>
              <a:custGeom>
                <a:avLst/>
                <a:gdLst/>
                <a:ahLst/>
                <a:cxnLst>
                  <a:cxn ang="0">
                    <a:pos x="583" y="588"/>
                  </a:cxn>
                  <a:cxn ang="0">
                    <a:pos x="580" y="563"/>
                  </a:cxn>
                  <a:cxn ang="0">
                    <a:pos x="557" y="552"/>
                  </a:cxn>
                  <a:cxn ang="0">
                    <a:pos x="535" y="530"/>
                  </a:cxn>
                  <a:cxn ang="0">
                    <a:pos x="515" y="512"/>
                  </a:cxn>
                  <a:cxn ang="0">
                    <a:pos x="483" y="532"/>
                  </a:cxn>
                  <a:cxn ang="0">
                    <a:pos x="445" y="539"/>
                  </a:cxn>
                  <a:cxn ang="0">
                    <a:pos x="417" y="536"/>
                  </a:cxn>
                  <a:cxn ang="0">
                    <a:pos x="375" y="516"/>
                  </a:cxn>
                  <a:cxn ang="0">
                    <a:pos x="330" y="532"/>
                  </a:cxn>
                  <a:cxn ang="0">
                    <a:pos x="321" y="564"/>
                  </a:cxn>
                  <a:cxn ang="0">
                    <a:pos x="297" y="588"/>
                  </a:cxn>
                  <a:cxn ang="0">
                    <a:pos x="263" y="591"/>
                  </a:cxn>
                  <a:cxn ang="0">
                    <a:pos x="250" y="614"/>
                  </a:cxn>
                  <a:cxn ang="0">
                    <a:pos x="228" y="624"/>
                  </a:cxn>
                  <a:cxn ang="0">
                    <a:pos x="172" y="624"/>
                  </a:cxn>
                  <a:cxn ang="0">
                    <a:pos x="135" y="637"/>
                  </a:cxn>
                  <a:cxn ang="0">
                    <a:pos x="105" y="646"/>
                  </a:cxn>
                  <a:cxn ang="0">
                    <a:pos x="72" y="657"/>
                  </a:cxn>
                  <a:cxn ang="0">
                    <a:pos x="46" y="648"/>
                  </a:cxn>
                  <a:cxn ang="0">
                    <a:pos x="26" y="624"/>
                  </a:cxn>
                  <a:cxn ang="0">
                    <a:pos x="33" y="596"/>
                  </a:cxn>
                  <a:cxn ang="0">
                    <a:pos x="15" y="578"/>
                  </a:cxn>
                  <a:cxn ang="0">
                    <a:pos x="19" y="548"/>
                  </a:cxn>
                  <a:cxn ang="0">
                    <a:pos x="26" y="496"/>
                  </a:cxn>
                  <a:cxn ang="0">
                    <a:pos x="45" y="486"/>
                  </a:cxn>
                  <a:cxn ang="0">
                    <a:pos x="86" y="468"/>
                  </a:cxn>
                  <a:cxn ang="0">
                    <a:pos x="121" y="463"/>
                  </a:cxn>
                  <a:cxn ang="0">
                    <a:pos x="145" y="446"/>
                  </a:cxn>
                  <a:cxn ang="0">
                    <a:pos x="150" y="426"/>
                  </a:cxn>
                  <a:cxn ang="0">
                    <a:pos x="165" y="403"/>
                  </a:cxn>
                  <a:cxn ang="0">
                    <a:pos x="172" y="380"/>
                  </a:cxn>
                  <a:cxn ang="0">
                    <a:pos x="179" y="190"/>
                  </a:cxn>
                  <a:cxn ang="0">
                    <a:pos x="427" y="13"/>
                  </a:cxn>
                  <a:cxn ang="0">
                    <a:pos x="783" y="0"/>
                  </a:cxn>
                  <a:cxn ang="0">
                    <a:pos x="795" y="258"/>
                  </a:cxn>
                  <a:cxn ang="0">
                    <a:pos x="810" y="521"/>
                  </a:cxn>
                  <a:cxn ang="0">
                    <a:pos x="822" y="748"/>
                  </a:cxn>
                  <a:cxn ang="0">
                    <a:pos x="779" y="751"/>
                  </a:cxn>
                  <a:cxn ang="0">
                    <a:pos x="752" y="748"/>
                  </a:cxn>
                  <a:cxn ang="0">
                    <a:pos x="715" y="756"/>
                  </a:cxn>
                  <a:cxn ang="0">
                    <a:pos x="707" y="729"/>
                  </a:cxn>
                  <a:cxn ang="0">
                    <a:pos x="685" y="711"/>
                  </a:cxn>
                  <a:cxn ang="0">
                    <a:pos x="685" y="676"/>
                  </a:cxn>
                  <a:cxn ang="0">
                    <a:pos x="672" y="648"/>
                  </a:cxn>
                  <a:cxn ang="0">
                    <a:pos x="645" y="623"/>
                  </a:cxn>
                  <a:cxn ang="0">
                    <a:pos x="615" y="614"/>
                  </a:cxn>
                </a:cxnLst>
                <a:rect l="0" t="0" r="r" b="b"/>
                <a:pathLst>
                  <a:path w="823" h="757">
                    <a:moveTo>
                      <a:pt x="600" y="596"/>
                    </a:moveTo>
                    <a:lnTo>
                      <a:pt x="590" y="591"/>
                    </a:lnTo>
                    <a:lnTo>
                      <a:pt x="583" y="588"/>
                    </a:lnTo>
                    <a:lnTo>
                      <a:pt x="577" y="578"/>
                    </a:lnTo>
                    <a:lnTo>
                      <a:pt x="577" y="574"/>
                    </a:lnTo>
                    <a:lnTo>
                      <a:pt x="580" y="563"/>
                    </a:lnTo>
                    <a:lnTo>
                      <a:pt x="575" y="552"/>
                    </a:lnTo>
                    <a:lnTo>
                      <a:pt x="565" y="552"/>
                    </a:lnTo>
                    <a:lnTo>
                      <a:pt x="557" y="552"/>
                    </a:lnTo>
                    <a:lnTo>
                      <a:pt x="547" y="548"/>
                    </a:lnTo>
                    <a:lnTo>
                      <a:pt x="539" y="539"/>
                    </a:lnTo>
                    <a:lnTo>
                      <a:pt x="535" y="530"/>
                    </a:lnTo>
                    <a:lnTo>
                      <a:pt x="533" y="521"/>
                    </a:lnTo>
                    <a:lnTo>
                      <a:pt x="523" y="512"/>
                    </a:lnTo>
                    <a:lnTo>
                      <a:pt x="515" y="512"/>
                    </a:lnTo>
                    <a:lnTo>
                      <a:pt x="505" y="519"/>
                    </a:lnTo>
                    <a:lnTo>
                      <a:pt x="497" y="532"/>
                    </a:lnTo>
                    <a:lnTo>
                      <a:pt x="483" y="532"/>
                    </a:lnTo>
                    <a:lnTo>
                      <a:pt x="472" y="532"/>
                    </a:lnTo>
                    <a:lnTo>
                      <a:pt x="463" y="532"/>
                    </a:lnTo>
                    <a:lnTo>
                      <a:pt x="445" y="539"/>
                    </a:lnTo>
                    <a:lnTo>
                      <a:pt x="433" y="543"/>
                    </a:lnTo>
                    <a:lnTo>
                      <a:pt x="427" y="539"/>
                    </a:lnTo>
                    <a:lnTo>
                      <a:pt x="417" y="536"/>
                    </a:lnTo>
                    <a:lnTo>
                      <a:pt x="407" y="521"/>
                    </a:lnTo>
                    <a:lnTo>
                      <a:pt x="397" y="516"/>
                    </a:lnTo>
                    <a:lnTo>
                      <a:pt x="375" y="516"/>
                    </a:lnTo>
                    <a:lnTo>
                      <a:pt x="368" y="519"/>
                    </a:lnTo>
                    <a:lnTo>
                      <a:pt x="337" y="525"/>
                    </a:lnTo>
                    <a:lnTo>
                      <a:pt x="330" y="532"/>
                    </a:lnTo>
                    <a:lnTo>
                      <a:pt x="328" y="544"/>
                    </a:lnTo>
                    <a:lnTo>
                      <a:pt x="327" y="556"/>
                    </a:lnTo>
                    <a:lnTo>
                      <a:pt x="321" y="564"/>
                    </a:lnTo>
                    <a:lnTo>
                      <a:pt x="317" y="574"/>
                    </a:lnTo>
                    <a:lnTo>
                      <a:pt x="307" y="584"/>
                    </a:lnTo>
                    <a:lnTo>
                      <a:pt x="297" y="588"/>
                    </a:lnTo>
                    <a:lnTo>
                      <a:pt x="288" y="591"/>
                    </a:lnTo>
                    <a:lnTo>
                      <a:pt x="268" y="591"/>
                    </a:lnTo>
                    <a:lnTo>
                      <a:pt x="263" y="591"/>
                    </a:lnTo>
                    <a:lnTo>
                      <a:pt x="257" y="594"/>
                    </a:lnTo>
                    <a:lnTo>
                      <a:pt x="250" y="603"/>
                    </a:lnTo>
                    <a:lnTo>
                      <a:pt x="250" y="614"/>
                    </a:lnTo>
                    <a:lnTo>
                      <a:pt x="246" y="624"/>
                    </a:lnTo>
                    <a:lnTo>
                      <a:pt x="239" y="624"/>
                    </a:lnTo>
                    <a:lnTo>
                      <a:pt x="228" y="624"/>
                    </a:lnTo>
                    <a:lnTo>
                      <a:pt x="201" y="623"/>
                    </a:lnTo>
                    <a:lnTo>
                      <a:pt x="179" y="628"/>
                    </a:lnTo>
                    <a:lnTo>
                      <a:pt x="172" y="624"/>
                    </a:lnTo>
                    <a:lnTo>
                      <a:pt x="157" y="624"/>
                    </a:lnTo>
                    <a:lnTo>
                      <a:pt x="148" y="628"/>
                    </a:lnTo>
                    <a:lnTo>
                      <a:pt x="135" y="637"/>
                    </a:lnTo>
                    <a:lnTo>
                      <a:pt x="125" y="641"/>
                    </a:lnTo>
                    <a:lnTo>
                      <a:pt x="112" y="641"/>
                    </a:lnTo>
                    <a:lnTo>
                      <a:pt x="105" y="646"/>
                    </a:lnTo>
                    <a:lnTo>
                      <a:pt x="97" y="654"/>
                    </a:lnTo>
                    <a:lnTo>
                      <a:pt x="88" y="657"/>
                    </a:lnTo>
                    <a:lnTo>
                      <a:pt x="72" y="657"/>
                    </a:lnTo>
                    <a:lnTo>
                      <a:pt x="63" y="661"/>
                    </a:lnTo>
                    <a:lnTo>
                      <a:pt x="52" y="657"/>
                    </a:lnTo>
                    <a:lnTo>
                      <a:pt x="46" y="648"/>
                    </a:lnTo>
                    <a:lnTo>
                      <a:pt x="33" y="637"/>
                    </a:lnTo>
                    <a:lnTo>
                      <a:pt x="26" y="628"/>
                    </a:lnTo>
                    <a:lnTo>
                      <a:pt x="26" y="624"/>
                    </a:lnTo>
                    <a:lnTo>
                      <a:pt x="30" y="614"/>
                    </a:lnTo>
                    <a:lnTo>
                      <a:pt x="35" y="608"/>
                    </a:lnTo>
                    <a:lnTo>
                      <a:pt x="33" y="596"/>
                    </a:lnTo>
                    <a:lnTo>
                      <a:pt x="26" y="591"/>
                    </a:lnTo>
                    <a:lnTo>
                      <a:pt x="23" y="584"/>
                    </a:lnTo>
                    <a:lnTo>
                      <a:pt x="15" y="578"/>
                    </a:lnTo>
                    <a:lnTo>
                      <a:pt x="13" y="568"/>
                    </a:lnTo>
                    <a:lnTo>
                      <a:pt x="15" y="556"/>
                    </a:lnTo>
                    <a:lnTo>
                      <a:pt x="19" y="548"/>
                    </a:lnTo>
                    <a:lnTo>
                      <a:pt x="0" y="503"/>
                    </a:lnTo>
                    <a:lnTo>
                      <a:pt x="8" y="498"/>
                    </a:lnTo>
                    <a:lnTo>
                      <a:pt x="26" y="496"/>
                    </a:lnTo>
                    <a:lnTo>
                      <a:pt x="30" y="492"/>
                    </a:lnTo>
                    <a:lnTo>
                      <a:pt x="35" y="483"/>
                    </a:lnTo>
                    <a:lnTo>
                      <a:pt x="45" y="486"/>
                    </a:lnTo>
                    <a:lnTo>
                      <a:pt x="57" y="483"/>
                    </a:lnTo>
                    <a:lnTo>
                      <a:pt x="63" y="476"/>
                    </a:lnTo>
                    <a:lnTo>
                      <a:pt x="86" y="468"/>
                    </a:lnTo>
                    <a:lnTo>
                      <a:pt x="93" y="463"/>
                    </a:lnTo>
                    <a:lnTo>
                      <a:pt x="103" y="458"/>
                    </a:lnTo>
                    <a:lnTo>
                      <a:pt x="121" y="463"/>
                    </a:lnTo>
                    <a:lnTo>
                      <a:pt x="135" y="463"/>
                    </a:lnTo>
                    <a:lnTo>
                      <a:pt x="137" y="453"/>
                    </a:lnTo>
                    <a:lnTo>
                      <a:pt x="145" y="446"/>
                    </a:lnTo>
                    <a:lnTo>
                      <a:pt x="153" y="446"/>
                    </a:lnTo>
                    <a:lnTo>
                      <a:pt x="152" y="434"/>
                    </a:lnTo>
                    <a:lnTo>
                      <a:pt x="150" y="426"/>
                    </a:lnTo>
                    <a:lnTo>
                      <a:pt x="157" y="421"/>
                    </a:lnTo>
                    <a:lnTo>
                      <a:pt x="163" y="413"/>
                    </a:lnTo>
                    <a:lnTo>
                      <a:pt x="165" y="403"/>
                    </a:lnTo>
                    <a:lnTo>
                      <a:pt x="159" y="398"/>
                    </a:lnTo>
                    <a:lnTo>
                      <a:pt x="165" y="389"/>
                    </a:lnTo>
                    <a:lnTo>
                      <a:pt x="172" y="380"/>
                    </a:lnTo>
                    <a:lnTo>
                      <a:pt x="179" y="374"/>
                    </a:lnTo>
                    <a:lnTo>
                      <a:pt x="186" y="331"/>
                    </a:lnTo>
                    <a:lnTo>
                      <a:pt x="179" y="190"/>
                    </a:lnTo>
                    <a:lnTo>
                      <a:pt x="173" y="21"/>
                    </a:lnTo>
                    <a:lnTo>
                      <a:pt x="263" y="17"/>
                    </a:lnTo>
                    <a:lnTo>
                      <a:pt x="427" y="13"/>
                    </a:lnTo>
                    <a:lnTo>
                      <a:pt x="480" y="10"/>
                    </a:lnTo>
                    <a:lnTo>
                      <a:pt x="690" y="3"/>
                    </a:lnTo>
                    <a:lnTo>
                      <a:pt x="783" y="0"/>
                    </a:lnTo>
                    <a:lnTo>
                      <a:pt x="783" y="17"/>
                    </a:lnTo>
                    <a:lnTo>
                      <a:pt x="788" y="111"/>
                    </a:lnTo>
                    <a:lnTo>
                      <a:pt x="795" y="258"/>
                    </a:lnTo>
                    <a:lnTo>
                      <a:pt x="803" y="376"/>
                    </a:lnTo>
                    <a:lnTo>
                      <a:pt x="805" y="394"/>
                    </a:lnTo>
                    <a:lnTo>
                      <a:pt x="810" y="521"/>
                    </a:lnTo>
                    <a:lnTo>
                      <a:pt x="814" y="568"/>
                    </a:lnTo>
                    <a:lnTo>
                      <a:pt x="815" y="643"/>
                    </a:lnTo>
                    <a:lnTo>
                      <a:pt x="822" y="748"/>
                    </a:lnTo>
                    <a:lnTo>
                      <a:pt x="810" y="744"/>
                    </a:lnTo>
                    <a:lnTo>
                      <a:pt x="805" y="748"/>
                    </a:lnTo>
                    <a:lnTo>
                      <a:pt x="779" y="751"/>
                    </a:lnTo>
                    <a:lnTo>
                      <a:pt x="772" y="751"/>
                    </a:lnTo>
                    <a:lnTo>
                      <a:pt x="759" y="751"/>
                    </a:lnTo>
                    <a:lnTo>
                      <a:pt x="752" y="748"/>
                    </a:lnTo>
                    <a:lnTo>
                      <a:pt x="740" y="748"/>
                    </a:lnTo>
                    <a:lnTo>
                      <a:pt x="723" y="756"/>
                    </a:lnTo>
                    <a:lnTo>
                      <a:pt x="715" y="756"/>
                    </a:lnTo>
                    <a:lnTo>
                      <a:pt x="707" y="751"/>
                    </a:lnTo>
                    <a:lnTo>
                      <a:pt x="707" y="744"/>
                    </a:lnTo>
                    <a:lnTo>
                      <a:pt x="707" y="729"/>
                    </a:lnTo>
                    <a:lnTo>
                      <a:pt x="700" y="721"/>
                    </a:lnTo>
                    <a:lnTo>
                      <a:pt x="692" y="719"/>
                    </a:lnTo>
                    <a:lnTo>
                      <a:pt x="685" y="711"/>
                    </a:lnTo>
                    <a:lnTo>
                      <a:pt x="685" y="701"/>
                    </a:lnTo>
                    <a:lnTo>
                      <a:pt x="690" y="686"/>
                    </a:lnTo>
                    <a:lnTo>
                      <a:pt x="685" y="676"/>
                    </a:lnTo>
                    <a:lnTo>
                      <a:pt x="680" y="666"/>
                    </a:lnTo>
                    <a:lnTo>
                      <a:pt x="677" y="657"/>
                    </a:lnTo>
                    <a:lnTo>
                      <a:pt x="672" y="648"/>
                    </a:lnTo>
                    <a:lnTo>
                      <a:pt x="668" y="641"/>
                    </a:lnTo>
                    <a:lnTo>
                      <a:pt x="650" y="631"/>
                    </a:lnTo>
                    <a:lnTo>
                      <a:pt x="645" y="623"/>
                    </a:lnTo>
                    <a:lnTo>
                      <a:pt x="637" y="617"/>
                    </a:lnTo>
                    <a:lnTo>
                      <a:pt x="623" y="617"/>
                    </a:lnTo>
                    <a:lnTo>
                      <a:pt x="615" y="614"/>
                    </a:lnTo>
                    <a:lnTo>
                      <a:pt x="607" y="608"/>
                    </a:lnTo>
                    <a:lnTo>
                      <a:pt x="600" y="596"/>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r>
                  <a:rPr lang="en-US" sz="800" dirty="0">
                    <a:solidFill>
                      <a:schemeClr val="tx1">
                        <a:lumMod val="75000"/>
                        <a:lumOff val="25000"/>
                      </a:schemeClr>
                    </a:solidFill>
                    <a:latin typeface="Century Gothic" panose="020B0502020202020204" pitchFamily="34" charset="0"/>
                  </a:rPr>
                  <a:t> </a:t>
                </a:r>
              </a:p>
            </p:txBody>
          </p:sp>
          <p:sp>
            <p:nvSpPr>
              <p:cNvPr id="90" name="Freeform 89"/>
              <p:cNvSpPr>
                <a:spLocks/>
              </p:cNvSpPr>
              <p:nvPr/>
            </p:nvSpPr>
            <p:spPr bwMode="auto">
              <a:xfrm>
                <a:off x="3573104" y="3757984"/>
                <a:ext cx="965942" cy="848331"/>
              </a:xfrm>
              <a:custGeom>
                <a:avLst/>
                <a:gdLst/>
                <a:ahLst/>
                <a:cxnLst>
                  <a:cxn ang="0">
                    <a:pos x="819" y="941"/>
                  </a:cxn>
                  <a:cxn ang="0">
                    <a:pos x="50" y="936"/>
                  </a:cxn>
                  <a:cxn ang="0">
                    <a:pos x="15" y="626"/>
                  </a:cxn>
                  <a:cxn ang="0">
                    <a:pos x="46" y="626"/>
                  </a:cxn>
                  <a:cxn ang="0">
                    <a:pos x="83" y="626"/>
                  </a:cxn>
                  <a:cxn ang="0">
                    <a:pos x="85" y="595"/>
                  </a:cxn>
                  <a:cxn ang="0">
                    <a:pos x="66" y="558"/>
                  </a:cxn>
                  <a:cxn ang="0">
                    <a:pos x="65" y="529"/>
                  </a:cxn>
                  <a:cxn ang="0">
                    <a:pos x="46" y="506"/>
                  </a:cxn>
                  <a:cxn ang="0">
                    <a:pos x="66" y="488"/>
                  </a:cxn>
                  <a:cxn ang="0">
                    <a:pos x="68" y="461"/>
                  </a:cxn>
                  <a:cxn ang="0">
                    <a:pos x="80" y="438"/>
                  </a:cxn>
                  <a:cxn ang="0">
                    <a:pos x="92" y="415"/>
                  </a:cxn>
                  <a:cxn ang="0">
                    <a:pos x="73" y="390"/>
                  </a:cxn>
                  <a:cxn ang="0">
                    <a:pos x="79" y="361"/>
                  </a:cxn>
                  <a:cxn ang="0">
                    <a:pos x="103" y="351"/>
                  </a:cxn>
                  <a:cxn ang="0">
                    <a:pos x="115" y="331"/>
                  </a:cxn>
                  <a:cxn ang="0">
                    <a:pos x="88" y="323"/>
                  </a:cxn>
                  <a:cxn ang="0">
                    <a:pos x="68" y="301"/>
                  </a:cxn>
                  <a:cxn ang="0">
                    <a:pos x="53" y="278"/>
                  </a:cxn>
                  <a:cxn ang="0">
                    <a:pos x="48" y="253"/>
                  </a:cxn>
                  <a:cxn ang="0">
                    <a:pos x="33" y="223"/>
                  </a:cxn>
                  <a:cxn ang="0">
                    <a:pos x="21" y="198"/>
                  </a:cxn>
                  <a:cxn ang="0">
                    <a:pos x="10" y="181"/>
                  </a:cxn>
                  <a:cxn ang="0">
                    <a:pos x="28" y="153"/>
                  </a:cxn>
                  <a:cxn ang="0">
                    <a:pos x="50" y="141"/>
                  </a:cxn>
                  <a:cxn ang="0">
                    <a:pos x="48" y="108"/>
                  </a:cxn>
                  <a:cxn ang="0">
                    <a:pos x="68" y="88"/>
                  </a:cxn>
                  <a:cxn ang="0">
                    <a:pos x="83" y="65"/>
                  </a:cxn>
                  <a:cxn ang="0">
                    <a:pos x="103" y="18"/>
                  </a:cxn>
                  <a:cxn ang="0">
                    <a:pos x="103" y="1"/>
                  </a:cxn>
                  <a:cxn ang="0">
                    <a:pos x="125" y="5"/>
                  </a:cxn>
                  <a:cxn ang="0">
                    <a:pos x="148" y="1"/>
                  </a:cxn>
                  <a:cxn ang="0">
                    <a:pos x="175" y="1"/>
                  </a:cxn>
                  <a:cxn ang="0">
                    <a:pos x="205" y="15"/>
                  </a:cxn>
                  <a:cxn ang="0">
                    <a:pos x="228" y="35"/>
                  </a:cxn>
                  <a:cxn ang="0">
                    <a:pos x="250" y="53"/>
                  </a:cxn>
                  <a:cxn ang="0">
                    <a:pos x="270" y="75"/>
                  </a:cxn>
                  <a:cxn ang="0">
                    <a:pos x="297" y="106"/>
                  </a:cxn>
                  <a:cxn ang="0">
                    <a:pos x="314" y="133"/>
                  </a:cxn>
                  <a:cxn ang="0">
                    <a:pos x="335" y="157"/>
                  </a:cxn>
                  <a:cxn ang="0">
                    <a:pos x="681" y="231"/>
                  </a:cxn>
                  <a:cxn ang="0">
                    <a:pos x="1041" y="311"/>
                  </a:cxn>
                  <a:cxn ang="0">
                    <a:pos x="1061" y="370"/>
                  </a:cxn>
                  <a:cxn ang="0">
                    <a:pos x="1083" y="390"/>
                  </a:cxn>
                  <a:cxn ang="0">
                    <a:pos x="1106" y="406"/>
                  </a:cxn>
                  <a:cxn ang="0">
                    <a:pos x="1117" y="861"/>
                  </a:cxn>
                </a:cxnLst>
                <a:rect l="0" t="0" r="r" b="b"/>
                <a:pathLst>
                  <a:path w="1121" h="942">
                    <a:moveTo>
                      <a:pt x="1117" y="861"/>
                    </a:moveTo>
                    <a:lnTo>
                      <a:pt x="1120" y="936"/>
                    </a:lnTo>
                    <a:lnTo>
                      <a:pt x="819" y="941"/>
                    </a:lnTo>
                    <a:lnTo>
                      <a:pt x="799" y="941"/>
                    </a:lnTo>
                    <a:lnTo>
                      <a:pt x="237" y="936"/>
                    </a:lnTo>
                    <a:lnTo>
                      <a:pt x="50" y="936"/>
                    </a:lnTo>
                    <a:lnTo>
                      <a:pt x="0" y="936"/>
                    </a:lnTo>
                    <a:lnTo>
                      <a:pt x="1" y="626"/>
                    </a:lnTo>
                    <a:lnTo>
                      <a:pt x="15" y="626"/>
                    </a:lnTo>
                    <a:lnTo>
                      <a:pt x="32" y="621"/>
                    </a:lnTo>
                    <a:lnTo>
                      <a:pt x="41" y="621"/>
                    </a:lnTo>
                    <a:lnTo>
                      <a:pt x="46" y="626"/>
                    </a:lnTo>
                    <a:lnTo>
                      <a:pt x="57" y="624"/>
                    </a:lnTo>
                    <a:lnTo>
                      <a:pt x="72" y="624"/>
                    </a:lnTo>
                    <a:lnTo>
                      <a:pt x="83" y="626"/>
                    </a:lnTo>
                    <a:lnTo>
                      <a:pt x="88" y="618"/>
                    </a:lnTo>
                    <a:lnTo>
                      <a:pt x="92" y="602"/>
                    </a:lnTo>
                    <a:lnTo>
                      <a:pt x="85" y="595"/>
                    </a:lnTo>
                    <a:lnTo>
                      <a:pt x="79" y="589"/>
                    </a:lnTo>
                    <a:lnTo>
                      <a:pt x="73" y="563"/>
                    </a:lnTo>
                    <a:lnTo>
                      <a:pt x="66" y="558"/>
                    </a:lnTo>
                    <a:lnTo>
                      <a:pt x="59" y="549"/>
                    </a:lnTo>
                    <a:lnTo>
                      <a:pt x="65" y="538"/>
                    </a:lnTo>
                    <a:lnTo>
                      <a:pt x="65" y="529"/>
                    </a:lnTo>
                    <a:lnTo>
                      <a:pt x="53" y="526"/>
                    </a:lnTo>
                    <a:lnTo>
                      <a:pt x="48" y="516"/>
                    </a:lnTo>
                    <a:lnTo>
                      <a:pt x="46" y="506"/>
                    </a:lnTo>
                    <a:lnTo>
                      <a:pt x="48" y="493"/>
                    </a:lnTo>
                    <a:lnTo>
                      <a:pt x="57" y="491"/>
                    </a:lnTo>
                    <a:lnTo>
                      <a:pt x="66" y="488"/>
                    </a:lnTo>
                    <a:lnTo>
                      <a:pt x="72" y="483"/>
                    </a:lnTo>
                    <a:lnTo>
                      <a:pt x="72" y="471"/>
                    </a:lnTo>
                    <a:lnTo>
                      <a:pt x="68" y="461"/>
                    </a:lnTo>
                    <a:lnTo>
                      <a:pt x="73" y="456"/>
                    </a:lnTo>
                    <a:lnTo>
                      <a:pt x="80" y="451"/>
                    </a:lnTo>
                    <a:lnTo>
                      <a:pt x="80" y="438"/>
                    </a:lnTo>
                    <a:lnTo>
                      <a:pt x="83" y="430"/>
                    </a:lnTo>
                    <a:lnTo>
                      <a:pt x="88" y="423"/>
                    </a:lnTo>
                    <a:lnTo>
                      <a:pt x="92" y="415"/>
                    </a:lnTo>
                    <a:lnTo>
                      <a:pt x="93" y="404"/>
                    </a:lnTo>
                    <a:lnTo>
                      <a:pt x="88" y="395"/>
                    </a:lnTo>
                    <a:lnTo>
                      <a:pt x="73" y="390"/>
                    </a:lnTo>
                    <a:lnTo>
                      <a:pt x="73" y="381"/>
                    </a:lnTo>
                    <a:lnTo>
                      <a:pt x="77" y="370"/>
                    </a:lnTo>
                    <a:lnTo>
                      <a:pt x="79" y="361"/>
                    </a:lnTo>
                    <a:lnTo>
                      <a:pt x="88" y="358"/>
                    </a:lnTo>
                    <a:lnTo>
                      <a:pt x="97" y="358"/>
                    </a:lnTo>
                    <a:lnTo>
                      <a:pt x="103" y="351"/>
                    </a:lnTo>
                    <a:lnTo>
                      <a:pt x="99" y="343"/>
                    </a:lnTo>
                    <a:lnTo>
                      <a:pt x="107" y="337"/>
                    </a:lnTo>
                    <a:lnTo>
                      <a:pt x="115" y="331"/>
                    </a:lnTo>
                    <a:lnTo>
                      <a:pt x="108" y="326"/>
                    </a:lnTo>
                    <a:lnTo>
                      <a:pt x="97" y="321"/>
                    </a:lnTo>
                    <a:lnTo>
                      <a:pt x="88" y="323"/>
                    </a:lnTo>
                    <a:lnTo>
                      <a:pt x="79" y="317"/>
                    </a:lnTo>
                    <a:lnTo>
                      <a:pt x="66" y="311"/>
                    </a:lnTo>
                    <a:lnTo>
                      <a:pt x="68" y="301"/>
                    </a:lnTo>
                    <a:lnTo>
                      <a:pt x="66" y="293"/>
                    </a:lnTo>
                    <a:lnTo>
                      <a:pt x="57" y="288"/>
                    </a:lnTo>
                    <a:lnTo>
                      <a:pt x="53" y="278"/>
                    </a:lnTo>
                    <a:lnTo>
                      <a:pt x="48" y="271"/>
                    </a:lnTo>
                    <a:lnTo>
                      <a:pt x="53" y="263"/>
                    </a:lnTo>
                    <a:lnTo>
                      <a:pt x="48" y="253"/>
                    </a:lnTo>
                    <a:lnTo>
                      <a:pt x="43" y="244"/>
                    </a:lnTo>
                    <a:lnTo>
                      <a:pt x="37" y="231"/>
                    </a:lnTo>
                    <a:lnTo>
                      <a:pt x="33" y="223"/>
                    </a:lnTo>
                    <a:lnTo>
                      <a:pt x="30" y="218"/>
                    </a:lnTo>
                    <a:lnTo>
                      <a:pt x="23" y="206"/>
                    </a:lnTo>
                    <a:lnTo>
                      <a:pt x="21" y="198"/>
                    </a:lnTo>
                    <a:lnTo>
                      <a:pt x="12" y="193"/>
                    </a:lnTo>
                    <a:lnTo>
                      <a:pt x="5" y="186"/>
                    </a:lnTo>
                    <a:lnTo>
                      <a:pt x="10" y="181"/>
                    </a:lnTo>
                    <a:lnTo>
                      <a:pt x="12" y="170"/>
                    </a:lnTo>
                    <a:lnTo>
                      <a:pt x="21" y="161"/>
                    </a:lnTo>
                    <a:lnTo>
                      <a:pt x="28" y="153"/>
                    </a:lnTo>
                    <a:lnTo>
                      <a:pt x="35" y="151"/>
                    </a:lnTo>
                    <a:lnTo>
                      <a:pt x="43" y="146"/>
                    </a:lnTo>
                    <a:lnTo>
                      <a:pt x="50" y="141"/>
                    </a:lnTo>
                    <a:lnTo>
                      <a:pt x="53" y="131"/>
                    </a:lnTo>
                    <a:lnTo>
                      <a:pt x="50" y="121"/>
                    </a:lnTo>
                    <a:lnTo>
                      <a:pt x="48" y="108"/>
                    </a:lnTo>
                    <a:lnTo>
                      <a:pt x="55" y="105"/>
                    </a:lnTo>
                    <a:lnTo>
                      <a:pt x="57" y="92"/>
                    </a:lnTo>
                    <a:lnTo>
                      <a:pt x="68" y="88"/>
                    </a:lnTo>
                    <a:lnTo>
                      <a:pt x="73" y="83"/>
                    </a:lnTo>
                    <a:lnTo>
                      <a:pt x="80" y="73"/>
                    </a:lnTo>
                    <a:lnTo>
                      <a:pt x="83" y="65"/>
                    </a:lnTo>
                    <a:lnTo>
                      <a:pt x="88" y="55"/>
                    </a:lnTo>
                    <a:lnTo>
                      <a:pt x="88" y="45"/>
                    </a:lnTo>
                    <a:lnTo>
                      <a:pt x="103" y="18"/>
                    </a:lnTo>
                    <a:lnTo>
                      <a:pt x="103" y="6"/>
                    </a:lnTo>
                    <a:lnTo>
                      <a:pt x="103" y="0"/>
                    </a:lnTo>
                    <a:lnTo>
                      <a:pt x="103" y="1"/>
                    </a:lnTo>
                    <a:lnTo>
                      <a:pt x="108" y="6"/>
                    </a:lnTo>
                    <a:lnTo>
                      <a:pt x="115" y="13"/>
                    </a:lnTo>
                    <a:lnTo>
                      <a:pt x="125" y="5"/>
                    </a:lnTo>
                    <a:lnTo>
                      <a:pt x="135" y="10"/>
                    </a:lnTo>
                    <a:lnTo>
                      <a:pt x="143" y="6"/>
                    </a:lnTo>
                    <a:lnTo>
                      <a:pt x="148" y="1"/>
                    </a:lnTo>
                    <a:lnTo>
                      <a:pt x="159" y="0"/>
                    </a:lnTo>
                    <a:lnTo>
                      <a:pt x="168" y="0"/>
                    </a:lnTo>
                    <a:lnTo>
                      <a:pt x="175" y="1"/>
                    </a:lnTo>
                    <a:lnTo>
                      <a:pt x="185" y="5"/>
                    </a:lnTo>
                    <a:lnTo>
                      <a:pt x="197" y="10"/>
                    </a:lnTo>
                    <a:lnTo>
                      <a:pt x="205" y="15"/>
                    </a:lnTo>
                    <a:lnTo>
                      <a:pt x="210" y="25"/>
                    </a:lnTo>
                    <a:lnTo>
                      <a:pt x="217" y="30"/>
                    </a:lnTo>
                    <a:lnTo>
                      <a:pt x="228" y="35"/>
                    </a:lnTo>
                    <a:lnTo>
                      <a:pt x="237" y="43"/>
                    </a:lnTo>
                    <a:lnTo>
                      <a:pt x="245" y="48"/>
                    </a:lnTo>
                    <a:lnTo>
                      <a:pt x="250" y="53"/>
                    </a:lnTo>
                    <a:lnTo>
                      <a:pt x="257" y="55"/>
                    </a:lnTo>
                    <a:lnTo>
                      <a:pt x="268" y="66"/>
                    </a:lnTo>
                    <a:lnTo>
                      <a:pt x="270" y="75"/>
                    </a:lnTo>
                    <a:lnTo>
                      <a:pt x="284" y="81"/>
                    </a:lnTo>
                    <a:lnTo>
                      <a:pt x="294" y="85"/>
                    </a:lnTo>
                    <a:lnTo>
                      <a:pt x="297" y="106"/>
                    </a:lnTo>
                    <a:lnTo>
                      <a:pt x="307" y="113"/>
                    </a:lnTo>
                    <a:lnTo>
                      <a:pt x="310" y="123"/>
                    </a:lnTo>
                    <a:lnTo>
                      <a:pt x="314" y="133"/>
                    </a:lnTo>
                    <a:lnTo>
                      <a:pt x="324" y="137"/>
                    </a:lnTo>
                    <a:lnTo>
                      <a:pt x="324" y="146"/>
                    </a:lnTo>
                    <a:lnTo>
                      <a:pt x="335" y="157"/>
                    </a:lnTo>
                    <a:lnTo>
                      <a:pt x="597" y="153"/>
                    </a:lnTo>
                    <a:lnTo>
                      <a:pt x="597" y="231"/>
                    </a:lnTo>
                    <a:lnTo>
                      <a:pt x="681" y="231"/>
                    </a:lnTo>
                    <a:lnTo>
                      <a:pt x="681" y="311"/>
                    </a:lnTo>
                    <a:lnTo>
                      <a:pt x="724" y="311"/>
                    </a:lnTo>
                    <a:lnTo>
                      <a:pt x="1041" y="311"/>
                    </a:lnTo>
                    <a:lnTo>
                      <a:pt x="1041" y="321"/>
                    </a:lnTo>
                    <a:lnTo>
                      <a:pt x="1043" y="328"/>
                    </a:lnTo>
                    <a:lnTo>
                      <a:pt x="1061" y="370"/>
                    </a:lnTo>
                    <a:lnTo>
                      <a:pt x="1066" y="375"/>
                    </a:lnTo>
                    <a:lnTo>
                      <a:pt x="1075" y="381"/>
                    </a:lnTo>
                    <a:lnTo>
                      <a:pt x="1083" y="390"/>
                    </a:lnTo>
                    <a:lnTo>
                      <a:pt x="1088" y="403"/>
                    </a:lnTo>
                    <a:lnTo>
                      <a:pt x="1095" y="404"/>
                    </a:lnTo>
                    <a:lnTo>
                      <a:pt x="1106" y="406"/>
                    </a:lnTo>
                    <a:lnTo>
                      <a:pt x="1108" y="509"/>
                    </a:lnTo>
                    <a:lnTo>
                      <a:pt x="1115" y="789"/>
                    </a:lnTo>
                    <a:lnTo>
                      <a:pt x="1117" y="861"/>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1" name="Freeform 90"/>
              <p:cNvSpPr>
                <a:spLocks/>
              </p:cNvSpPr>
              <p:nvPr/>
            </p:nvSpPr>
            <p:spPr bwMode="auto">
              <a:xfrm>
                <a:off x="2895826" y="2675506"/>
                <a:ext cx="230068" cy="419662"/>
              </a:xfrm>
              <a:custGeom>
                <a:avLst/>
                <a:gdLst/>
                <a:ahLst/>
                <a:cxnLst>
                  <a:cxn ang="0">
                    <a:pos x="6" y="148"/>
                  </a:cxn>
                  <a:cxn ang="0">
                    <a:pos x="15" y="128"/>
                  </a:cxn>
                  <a:cxn ang="0">
                    <a:pos x="26" y="112"/>
                  </a:cxn>
                  <a:cxn ang="0">
                    <a:pos x="37" y="92"/>
                  </a:cxn>
                  <a:cxn ang="0">
                    <a:pos x="47" y="73"/>
                  </a:cxn>
                  <a:cxn ang="0">
                    <a:pos x="60" y="57"/>
                  </a:cxn>
                  <a:cxn ang="0">
                    <a:pos x="70" y="33"/>
                  </a:cxn>
                  <a:cxn ang="0">
                    <a:pos x="68" y="1"/>
                  </a:cxn>
                  <a:cxn ang="0">
                    <a:pos x="88" y="8"/>
                  </a:cxn>
                  <a:cxn ang="0">
                    <a:pos x="108" y="0"/>
                  </a:cxn>
                  <a:cxn ang="0">
                    <a:pos x="129" y="8"/>
                  </a:cxn>
                  <a:cxn ang="0">
                    <a:pos x="121" y="28"/>
                  </a:cxn>
                  <a:cxn ang="0">
                    <a:pos x="119" y="46"/>
                  </a:cxn>
                  <a:cxn ang="0">
                    <a:pos x="130" y="58"/>
                  </a:cxn>
                  <a:cxn ang="0">
                    <a:pos x="159" y="83"/>
                  </a:cxn>
                  <a:cxn ang="0">
                    <a:pos x="170" y="97"/>
                  </a:cxn>
                  <a:cxn ang="0">
                    <a:pos x="165" y="115"/>
                  </a:cxn>
                  <a:cxn ang="0">
                    <a:pos x="137" y="118"/>
                  </a:cxn>
                  <a:cxn ang="0">
                    <a:pos x="119" y="106"/>
                  </a:cxn>
                  <a:cxn ang="0">
                    <a:pos x="97" y="118"/>
                  </a:cxn>
                  <a:cxn ang="0">
                    <a:pos x="74" y="140"/>
                  </a:cxn>
                  <a:cxn ang="0">
                    <a:pos x="68" y="155"/>
                  </a:cxn>
                  <a:cxn ang="0">
                    <a:pos x="75" y="170"/>
                  </a:cxn>
                  <a:cxn ang="0">
                    <a:pos x="97" y="183"/>
                  </a:cxn>
                  <a:cxn ang="0">
                    <a:pos x="112" y="203"/>
                  </a:cxn>
                  <a:cxn ang="0">
                    <a:pos x="119" y="223"/>
                  </a:cxn>
                  <a:cxn ang="0">
                    <a:pos x="129" y="238"/>
                  </a:cxn>
                  <a:cxn ang="0">
                    <a:pos x="132" y="263"/>
                  </a:cxn>
                  <a:cxn ang="0">
                    <a:pos x="129" y="291"/>
                  </a:cxn>
                  <a:cxn ang="0">
                    <a:pos x="137" y="310"/>
                  </a:cxn>
                  <a:cxn ang="0">
                    <a:pos x="141" y="326"/>
                  </a:cxn>
                  <a:cxn ang="0">
                    <a:pos x="159" y="326"/>
                  </a:cxn>
                  <a:cxn ang="0">
                    <a:pos x="159" y="305"/>
                  </a:cxn>
                  <a:cxn ang="0">
                    <a:pos x="172" y="288"/>
                  </a:cxn>
                  <a:cxn ang="0">
                    <a:pos x="192" y="310"/>
                  </a:cxn>
                  <a:cxn ang="0">
                    <a:pos x="207" y="330"/>
                  </a:cxn>
                  <a:cxn ang="0">
                    <a:pos x="232" y="340"/>
                  </a:cxn>
                  <a:cxn ang="0">
                    <a:pos x="252" y="375"/>
                  </a:cxn>
                  <a:cxn ang="0">
                    <a:pos x="266" y="400"/>
                  </a:cxn>
                  <a:cxn ang="0">
                    <a:pos x="263" y="426"/>
                  </a:cxn>
                  <a:cxn ang="0">
                    <a:pos x="251" y="440"/>
                  </a:cxn>
                  <a:cxn ang="0">
                    <a:pos x="244" y="465"/>
                  </a:cxn>
                  <a:cxn ang="0">
                    <a:pos x="221" y="455"/>
                  </a:cxn>
                  <a:cxn ang="0">
                    <a:pos x="205" y="442"/>
                  </a:cxn>
                  <a:cxn ang="0">
                    <a:pos x="205" y="417"/>
                  </a:cxn>
                  <a:cxn ang="0">
                    <a:pos x="190" y="393"/>
                  </a:cxn>
                  <a:cxn ang="0">
                    <a:pos x="172" y="385"/>
                  </a:cxn>
                  <a:cxn ang="0">
                    <a:pos x="156" y="398"/>
                  </a:cxn>
                  <a:cxn ang="0">
                    <a:pos x="134" y="398"/>
                  </a:cxn>
                  <a:cxn ang="0">
                    <a:pos x="141" y="378"/>
                  </a:cxn>
                  <a:cxn ang="0">
                    <a:pos x="119" y="366"/>
                  </a:cxn>
                  <a:cxn ang="0">
                    <a:pos x="103" y="345"/>
                  </a:cxn>
                  <a:cxn ang="0">
                    <a:pos x="103" y="317"/>
                  </a:cxn>
                  <a:cxn ang="0">
                    <a:pos x="101" y="297"/>
                  </a:cxn>
                  <a:cxn ang="0">
                    <a:pos x="107" y="263"/>
                  </a:cxn>
                  <a:cxn ang="0">
                    <a:pos x="103" y="238"/>
                  </a:cxn>
                  <a:cxn ang="0">
                    <a:pos x="88" y="228"/>
                  </a:cxn>
                  <a:cxn ang="0">
                    <a:pos x="67" y="228"/>
                  </a:cxn>
                  <a:cxn ang="0">
                    <a:pos x="52" y="223"/>
                  </a:cxn>
                  <a:cxn ang="0">
                    <a:pos x="43" y="208"/>
                  </a:cxn>
                  <a:cxn ang="0">
                    <a:pos x="21" y="193"/>
                  </a:cxn>
                  <a:cxn ang="0">
                    <a:pos x="5" y="178"/>
                  </a:cxn>
                  <a:cxn ang="0">
                    <a:pos x="1" y="160"/>
                  </a:cxn>
                </a:cxnLst>
                <a:rect l="0" t="0" r="r" b="b"/>
                <a:pathLst>
                  <a:path w="267" h="466">
                    <a:moveTo>
                      <a:pt x="3" y="155"/>
                    </a:moveTo>
                    <a:lnTo>
                      <a:pt x="6" y="148"/>
                    </a:lnTo>
                    <a:lnTo>
                      <a:pt x="12" y="135"/>
                    </a:lnTo>
                    <a:lnTo>
                      <a:pt x="15" y="128"/>
                    </a:lnTo>
                    <a:lnTo>
                      <a:pt x="21" y="125"/>
                    </a:lnTo>
                    <a:lnTo>
                      <a:pt x="26" y="112"/>
                    </a:lnTo>
                    <a:lnTo>
                      <a:pt x="30" y="100"/>
                    </a:lnTo>
                    <a:lnTo>
                      <a:pt x="37" y="92"/>
                    </a:lnTo>
                    <a:lnTo>
                      <a:pt x="43" y="83"/>
                    </a:lnTo>
                    <a:lnTo>
                      <a:pt x="47" y="73"/>
                    </a:lnTo>
                    <a:lnTo>
                      <a:pt x="53" y="66"/>
                    </a:lnTo>
                    <a:lnTo>
                      <a:pt x="60" y="57"/>
                    </a:lnTo>
                    <a:lnTo>
                      <a:pt x="67" y="48"/>
                    </a:lnTo>
                    <a:lnTo>
                      <a:pt x="70" y="33"/>
                    </a:lnTo>
                    <a:lnTo>
                      <a:pt x="70" y="13"/>
                    </a:lnTo>
                    <a:lnTo>
                      <a:pt x="68" y="1"/>
                    </a:lnTo>
                    <a:lnTo>
                      <a:pt x="75" y="8"/>
                    </a:lnTo>
                    <a:lnTo>
                      <a:pt x="88" y="8"/>
                    </a:lnTo>
                    <a:lnTo>
                      <a:pt x="101" y="5"/>
                    </a:lnTo>
                    <a:lnTo>
                      <a:pt x="108" y="0"/>
                    </a:lnTo>
                    <a:lnTo>
                      <a:pt x="121" y="1"/>
                    </a:lnTo>
                    <a:lnTo>
                      <a:pt x="129" y="8"/>
                    </a:lnTo>
                    <a:lnTo>
                      <a:pt x="123" y="18"/>
                    </a:lnTo>
                    <a:lnTo>
                      <a:pt x="121" y="28"/>
                    </a:lnTo>
                    <a:lnTo>
                      <a:pt x="123" y="37"/>
                    </a:lnTo>
                    <a:lnTo>
                      <a:pt x="119" y="46"/>
                    </a:lnTo>
                    <a:lnTo>
                      <a:pt x="121" y="57"/>
                    </a:lnTo>
                    <a:lnTo>
                      <a:pt x="130" y="58"/>
                    </a:lnTo>
                    <a:lnTo>
                      <a:pt x="142" y="66"/>
                    </a:lnTo>
                    <a:lnTo>
                      <a:pt x="159" y="83"/>
                    </a:lnTo>
                    <a:lnTo>
                      <a:pt x="167" y="88"/>
                    </a:lnTo>
                    <a:lnTo>
                      <a:pt x="170" y="97"/>
                    </a:lnTo>
                    <a:lnTo>
                      <a:pt x="170" y="106"/>
                    </a:lnTo>
                    <a:lnTo>
                      <a:pt x="165" y="115"/>
                    </a:lnTo>
                    <a:lnTo>
                      <a:pt x="156" y="118"/>
                    </a:lnTo>
                    <a:lnTo>
                      <a:pt x="137" y="118"/>
                    </a:lnTo>
                    <a:lnTo>
                      <a:pt x="129" y="112"/>
                    </a:lnTo>
                    <a:lnTo>
                      <a:pt x="119" y="106"/>
                    </a:lnTo>
                    <a:lnTo>
                      <a:pt x="103" y="106"/>
                    </a:lnTo>
                    <a:lnTo>
                      <a:pt x="97" y="118"/>
                    </a:lnTo>
                    <a:lnTo>
                      <a:pt x="90" y="132"/>
                    </a:lnTo>
                    <a:lnTo>
                      <a:pt x="74" y="140"/>
                    </a:lnTo>
                    <a:lnTo>
                      <a:pt x="74" y="150"/>
                    </a:lnTo>
                    <a:lnTo>
                      <a:pt x="68" y="155"/>
                    </a:lnTo>
                    <a:lnTo>
                      <a:pt x="60" y="173"/>
                    </a:lnTo>
                    <a:lnTo>
                      <a:pt x="75" y="170"/>
                    </a:lnTo>
                    <a:lnTo>
                      <a:pt x="85" y="173"/>
                    </a:lnTo>
                    <a:lnTo>
                      <a:pt x="97" y="183"/>
                    </a:lnTo>
                    <a:lnTo>
                      <a:pt x="103" y="193"/>
                    </a:lnTo>
                    <a:lnTo>
                      <a:pt x="112" y="203"/>
                    </a:lnTo>
                    <a:lnTo>
                      <a:pt x="117" y="210"/>
                    </a:lnTo>
                    <a:lnTo>
                      <a:pt x="119" y="223"/>
                    </a:lnTo>
                    <a:lnTo>
                      <a:pt x="121" y="233"/>
                    </a:lnTo>
                    <a:lnTo>
                      <a:pt x="129" y="238"/>
                    </a:lnTo>
                    <a:lnTo>
                      <a:pt x="129" y="253"/>
                    </a:lnTo>
                    <a:lnTo>
                      <a:pt x="132" y="263"/>
                    </a:lnTo>
                    <a:lnTo>
                      <a:pt x="123" y="285"/>
                    </a:lnTo>
                    <a:lnTo>
                      <a:pt x="129" y="291"/>
                    </a:lnTo>
                    <a:lnTo>
                      <a:pt x="132" y="300"/>
                    </a:lnTo>
                    <a:lnTo>
                      <a:pt x="137" y="310"/>
                    </a:lnTo>
                    <a:lnTo>
                      <a:pt x="141" y="317"/>
                    </a:lnTo>
                    <a:lnTo>
                      <a:pt x="141" y="326"/>
                    </a:lnTo>
                    <a:lnTo>
                      <a:pt x="150" y="326"/>
                    </a:lnTo>
                    <a:lnTo>
                      <a:pt x="159" y="326"/>
                    </a:lnTo>
                    <a:lnTo>
                      <a:pt x="159" y="311"/>
                    </a:lnTo>
                    <a:lnTo>
                      <a:pt x="159" y="305"/>
                    </a:lnTo>
                    <a:lnTo>
                      <a:pt x="159" y="288"/>
                    </a:lnTo>
                    <a:lnTo>
                      <a:pt x="172" y="288"/>
                    </a:lnTo>
                    <a:lnTo>
                      <a:pt x="179" y="295"/>
                    </a:lnTo>
                    <a:lnTo>
                      <a:pt x="192" y="310"/>
                    </a:lnTo>
                    <a:lnTo>
                      <a:pt x="199" y="325"/>
                    </a:lnTo>
                    <a:lnTo>
                      <a:pt x="207" y="330"/>
                    </a:lnTo>
                    <a:lnTo>
                      <a:pt x="212" y="335"/>
                    </a:lnTo>
                    <a:lnTo>
                      <a:pt x="232" y="340"/>
                    </a:lnTo>
                    <a:lnTo>
                      <a:pt x="251" y="346"/>
                    </a:lnTo>
                    <a:lnTo>
                      <a:pt x="252" y="375"/>
                    </a:lnTo>
                    <a:lnTo>
                      <a:pt x="263" y="393"/>
                    </a:lnTo>
                    <a:lnTo>
                      <a:pt x="266" y="400"/>
                    </a:lnTo>
                    <a:lnTo>
                      <a:pt x="266" y="417"/>
                    </a:lnTo>
                    <a:lnTo>
                      <a:pt x="263" y="426"/>
                    </a:lnTo>
                    <a:lnTo>
                      <a:pt x="258" y="433"/>
                    </a:lnTo>
                    <a:lnTo>
                      <a:pt x="251" y="440"/>
                    </a:lnTo>
                    <a:lnTo>
                      <a:pt x="249" y="455"/>
                    </a:lnTo>
                    <a:lnTo>
                      <a:pt x="244" y="465"/>
                    </a:lnTo>
                    <a:lnTo>
                      <a:pt x="236" y="458"/>
                    </a:lnTo>
                    <a:lnTo>
                      <a:pt x="221" y="455"/>
                    </a:lnTo>
                    <a:lnTo>
                      <a:pt x="211" y="455"/>
                    </a:lnTo>
                    <a:lnTo>
                      <a:pt x="205" y="442"/>
                    </a:lnTo>
                    <a:lnTo>
                      <a:pt x="203" y="431"/>
                    </a:lnTo>
                    <a:lnTo>
                      <a:pt x="205" y="417"/>
                    </a:lnTo>
                    <a:lnTo>
                      <a:pt x="197" y="400"/>
                    </a:lnTo>
                    <a:lnTo>
                      <a:pt x="190" y="393"/>
                    </a:lnTo>
                    <a:lnTo>
                      <a:pt x="183" y="385"/>
                    </a:lnTo>
                    <a:lnTo>
                      <a:pt x="172" y="385"/>
                    </a:lnTo>
                    <a:lnTo>
                      <a:pt x="161" y="390"/>
                    </a:lnTo>
                    <a:lnTo>
                      <a:pt x="156" y="398"/>
                    </a:lnTo>
                    <a:lnTo>
                      <a:pt x="141" y="406"/>
                    </a:lnTo>
                    <a:lnTo>
                      <a:pt x="134" y="398"/>
                    </a:lnTo>
                    <a:lnTo>
                      <a:pt x="137" y="386"/>
                    </a:lnTo>
                    <a:lnTo>
                      <a:pt x="141" y="378"/>
                    </a:lnTo>
                    <a:lnTo>
                      <a:pt x="132" y="370"/>
                    </a:lnTo>
                    <a:lnTo>
                      <a:pt x="119" y="366"/>
                    </a:lnTo>
                    <a:lnTo>
                      <a:pt x="112" y="360"/>
                    </a:lnTo>
                    <a:lnTo>
                      <a:pt x="103" y="345"/>
                    </a:lnTo>
                    <a:lnTo>
                      <a:pt x="108" y="331"/>
                    </a:lnTo>
                    <a:lnTo>
                      <a:pt x="103" y="317"/>
                    </a:lnTo>
                    <a:lnTo>
                      <a:pt x="95" y="310"/>
                    </a:lnTo>
                    <a:lnTo>
                      <a:pt x="101" y="297"/>
                    </a:lnTo>
                    <a:lnTo>
                      <a:pt x="107" y="275"/>
                    </a:lnTo>
                    <a:lnTo>
                      <a:pt x="107" y="263"/>
                    </a:lnTo>
                    <a:lnTo>
                      <a:pt x="103" y="251"/>
                    </a:lnTo>
                    <a:lnTo>
                      <a:pt x="103" y="238"/>
                    </a:lnTo>
                    <a:lnTo>
                      <a:pt x="97" y="230"/>
                    </a:lnTo>
                    <a:lnTo>
                      <a:pt x="88" y="228"/>
                    </a:lnTo>
                    <a:lnTo>
                      <a:pt x="77" y="226"/>
                    </a:lnTo>
                    <a:lnTo>
                      <a:pt x="67" y="228"/>
                    </a:lnTo>
                    <a:lnTo>
                      <a:pt x="53" y="233"/>
                    </a:lnTo>
                    <a:lnTo>
                      <a:pt x="52" y="223"/>
                    </a:lnTo>
                    <a:lnTo>
                      <a:pt x="48" y="213"/>
                    </a:lnTo>
                    <a:lnTo>
                      <a:pt x="43" y="208"/>
                    </a:lnTo>
                    <a:lnTo>
                      <a:pt x="37" y="198"/>
                    </a:lnTo>
                    <a:lnTo>
                      <a:pt x="21" y="193"/>
                    </a:lnTo>
                    <a:lnTo>
                      <a:pt x="15" y="188"/>
                    </a:lnTo>
                    <a:lnTo>
                      <a:pt x="5" y="178"/>
                    </a:lnTo>
                    <a:lnTo>
                      <a:pt x="0" y="170"/>
                    </a:lnTo>
                    <a:lnTo>
                      <a:pt x="1" y="160"/>
                    </a:lnTo>
                    <a:lnTo>
                      <a:pt x="3" y="155"/>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2" name="Freeform 91"/>
              <p:cNvSpPr>
                <a:spLocks/>
              </p:cNvSpPr>
              <p:nvPr/>
            </p:nvSpPr>
            <p:spPr bwMode="auto">
              <a:xfrm>
                <a:off x="3025078" y="2793480"/>
                <a:ext cx="100817" cy="178312"/>
              </a:xfrm>
              <a:custGeom>
                <a:avLst/>
                <a:gdLst/>
                <a:ahLst/>
                <a:cxnLst>
                  <a:cxn ang="0">
                    <a:pos x="40" y="78"/>
                  </a:cxn>
                  <a:cxn ang="0">
                    <a:pos x="42" y="87"/>
                  </a:cxn>
                  <a:cxn ang="0">
                    <a:pos x="45" y="97"/>
                  </a:cxn>
                  <a:cxn ang="0">
                    <a:pos x="49" y="105"/>
                  </a:cxn>
                  <a:cxn ang="0">
                    <a:pos x="58" y="117"/>
                  </a:cxn>
                  <a:cxn ang="0">
                    <a:pos x="60" y="128"/>
                  </a:cxn>
                  <a:cxn ang="0">
                    <a:pos x="69" y="132"/>
                  </a:cxn>
                  <a:cxn ang="0">
                    <a:pos x="79" y="140"/>
                  </a:cxn>
                  <a:cxn ang="0">
                    <a:pos x="86" y="147"/>
                  </a:cxn>
                  <a:cxn ang="0">
                    <a:pos x="102" y="167"/>
                  </a:cxn>
                  <a:cxn ang="0">
                    <a:pos x="111" y="182"/>
                  </a:cxn>
                  <a:cxn ang="0">
                    <a:pos x="116" y="187"/>
                  </a:cxn>
                  <a:cxn ang="0">
                    <a:pos x="113" y="197"/>
                  </a:cxn>
                  <a:cxn ang="0">
                    <a:pos x="104" y="194"/>
                  </a:cxn>
                  <a:cxn ang="0">
                    <a:pos x="99" y="187"/>
                  </a:cxn>
                  <a:cxn ang="0">
                    <a:pos x="97" y="180"/>
                  </a:cxn>
                  <a:cxn ang="0">
                    <a:pos x="89" y="170"/>
                  </a:cxn>
                  <a:cxn ang="0">
                    <a:pos x="82" y="160"/>
                  </a:cxn>
                  <a:cxn ang="0">
                    <a:pos x="74" y="154"/>
                  </a:cxn>
                  <a:cxn ang="0">
                    <a:pos x="60" y="148"/>
                  </a:cxn>
                  <a:cxn ang="0">
                    <a:pos x="47" y="130"/>
                  </a:cxn>
                  <a:cxn ang="0">
                    <a:pos x="37" y="132"/>
                  </a:cxn>
                  <a:cxn ang="0">
                    <a:pos x="27" y="132"/>
                  </a:cxn>
                  <a:cxn ang="0">
                    <a:pos x="17" y="128"/>
                  </a:cxn>
                  <a:cxn ang="0">
                    <a:pos x="13" y="115"/>
                  </a:cxn>
                  <a:cxn ang="0">
                    <a:pos x="13" y="102"/>
                  </a:cxn>
                  <a:cxn ang="0">
                    <a:pos x="10" y="95"/>
                  </a:cxn>
                  <a:cxn ang="0">
                    <a:pos x="5" y="85"/>
                  </a:cxn>
                  <a:cxn ang="0">
                    <a:pos x="1" y="77"/>
                  </a:cxn>
                  <a:cxn ang="0">
                    <a:pos x="0" y="62"/>
                  </a:cxn>
                  <a:cxn ang="0">
                    <a:pos x="1" y="50"/>
                  </a:cxn>
                  <a:cxn ang="0">
                    <a:pos x="5" y="38"/>
                  </a:cxn>
                  <a:cxn ang="0">
                    <a:pos x="5" y="28"/>
                  </a:cxn>
                  <a:cxn ang="0">
                    <a:pos x="8" y="18"/>
                  </a:cxn>
                  <a:cxn ang="0">
                    <a:pos x="27" y="12"/>
                  </a:cxn>
                  <a:cxn ang="0">
                    <a:pos x="32" y="18"/>
                  </a:cxn>
                  <a:cxn ang="0">
                    <a:pos x="42" y="18"/>
                  </a:cxn>
                  <a:cxn ang="0">
                    <a:pos x="45" y="8"/>
                  </a:cxn>
                  <a:cxn ang="0">
                    <a:pos x="52" y="0"/>
                  </a:cxn>
                  <a:cxn ang="0">
                    <a:pos x="82" y="15"/>
                  </a:cxn>
                  <a:cxn ang="0">
                    <a:pos x="99" y="32"/>
                  </a:cxn>
                  <a:cxn ang="0">
                    <a:pos x="94" y="45"/>
                  </a:cxn>
                  <a:cxn ang="0">
                    <a:pos x="86" y="41"/>
                  </a:cxn>
                  <a:cxn ang="0">
                    <a:pos x="74" y="36"/>
                  </a:cxn>
                  <a:cxn ang="0">
                    <a:pos x="62" y="32"/>
                  </a:cxn>
                  <a:cxn ang="0">
                    <a:pos x="56" y="38"/>
                  </a:cxn>
                  <a:cxn ang="0">
                    <a:pos x="58" y="50"/>
                  </a:cxn>
                  <a:cxn ang="0">
                    <a:pos x="65" y="56"/>
                  </a:cxn>
                  <a:cxn ang="0">
                    <a:pos x="58" y="65"/>
                  </a:cxn>
                  <a:cxn ang="0">
                    <a:pos x="52" y="70"/>
                  </a:cxn>
                  <a:cxn ang="0">
                    <a:pos x="42" y="73"/>
                  </a:cxn>
                  <a:cxn ang="0">
                    <a:pos x="40" y="78"/>
                  </a:cxn>
                </a:cxnLst>
                <a:rect l="0" t="0" r="r" b="b"/>
                <a:pathLst>
                  <a:path w="117" h="198">
                    <a:moveTo>
                      <a:pt x="40" y="78"/>
                    </a:moveTo>
                    <a:lnTo>
                      <a:pt x="42" y="87"/>
                    </a:lnTo>
                    <a:lnTo>
                      <a:pt x="45" y="97"/>
                    </a:lnTo>
                    <a:lnTo>
                      <a:pt x="49" y="105"/>
                    </a:lnTo>
                    <a:lnTo>
                      <a:pt x="58" y="117"/>
                    </a:lnTo>
                    <a:lnTo>
                      <a:pt x="60" y="128"/>
                    </a:lnTo>
                    <a:lnTo>
                      <a:pt x="69" y="132"/>
                    </a:lnTo>
                    <a:lnTo>
                      <a:pt x="79" y="140"/>
                    </a:lnTo>
                    <a:lnTo>
                      <a:pt x="86" y="147"/>
                    </a:lnTo>
                    <a:lnTo>
                      <a:pt x="102" y="167"/>
                    </a:lnTo>
                    <a:lnTo>
                      <a:pt x="111" y="182"/>
                    </a:lnTo>
                    <a:lnTo>
                      <a:pt x="116" y="187"/>
                    </a:lnTo>
                    <a:lnTo>
                      <a:pt x="113" y="197"/>
                    </a:lnTo>
                    <a:lnTo>
                      <a:pt x="104" y="194"/>
                    </a:lnTo>
                    <a:lnTo>
                      <a:pt x="99" y="187"/>
                    </a:lnTo>
                    <a:lnTo>
                      <a:pt x="97" y="180"/>
                    </a:lnTo>
                    <a:lnTo>
                      <a:pt x="89" y="170"/>
                    </a:lnTo>
                    <a:lnTo>
                      <a:pt x="82" y="160"/>
                    </a:lnTo>
                    <a:lnTo>
                      <a:pt x="74" y="154"/>
                    </a:lnTo>
                    <a:lnTo>
                      <a:pt x="60" y="148"/>
                    </a:lnTo>
                    <a:lnTo>
                      <a:pt x="47" y="130"/>
                    </a:lnTo>
                    <a:lnTo>
                      <a:pt x="37" y="132"/>
                    </a:lnTo>
                    <a:lnTo>
                      <a:pt x="27" y="132"/>
                    </a:lnTo>
                    <a:lnTo>
                      <a:pt x="17" y="128"/>
                    </a:lnTo>
                    <a:lnTo>
                      <a:pt x="13" y="115"/>
                    </a:lnTo>
                    <a:lnTo>
                      <a:pt x="13" y="102"/>
                    </a:lnTo>
                    <a:lnTo>
                      <a:pt x="10" y="95"/>
                    </a:lnTo>
                    <a:lnTo>
                      <a:pt x="5" y="85"/>
                    </a:lnTo>
                    <a:lnTo>
                      <a:pt x="1" y="77"/>
                    </a:lnTo>
                    <a:lnTo>
                      <a:pt x="0" y="62"/>
                    </a:lnTo>
                    <a:lnTo>
                      <a:pt x="1" y="50"/>
                    </a:lnTo>
                    <a:lnTo>
                      <a:pt x="5" y="38"/>
                    </a:lnTo>
                    <a:lnTo>
                      <a:pt x="5" y="28"/>
                    </a:lnTo>
                    <a:lnTo>
                      <a:pt x="8" y="18"/>
                    </a:lnTo>
                    <a:lnTo>
                      <a:pt x="27" y="12"/>
                    </a:lnTo>
                    <a:lnTo>
                      <a:pt x="32" y="18"/>
                    </a:lnTo>
                    <a:lnTo>
                      <a:pt x="42" y="18"/>
                    </a:lnTo>
                    <a:lnTo>
                      <a:pt x="45" y="8"/>
                    </a:lnTo>
                    <a:lnTo>
                      <a:pt x="52" y="0"/>
                    </a:lnTo>
                    <a:lnTo>
                      <a:pt x="82" y="15"/>
                    </a:lnTo>
                    <a:lnTo>
                      <a:pt x="99" y="32"/>
                    </a:lnTo>
                    <a:lnTo>
                      <a:pt x="94" y="45"/>
                    </a:lnTo>
                    <a:lnTo>
                      <a:pt x="86" y="41"/>
                    </a:lnTo>
                    <a:lnTo>
                      <a:pt x="74" y="36"/>
                    </a:lnTo>
                    <a:lnTo>
                      <a:pt x="62" y="32"/>
                    </a:lnTo>
                    <a:lnTo>
                      <a:pt x="56" y="38"/>
                    </a:lnTo>
                    <a:lnTo>
                      <a:pt x="58" y="50"/>
                    </a:lnTo>
                    <a:lnTo>
                      <a:pt x="65" y="56"/>
                    </a:lnTo>
                    <a:lnTo>
                      <a:pt x="58" y="65"/>
                    </a:lnTo>
                    <a:lnTo>
                      <a:pt x="52" y="70"/>
                    </a:lnTo>
                    <a:lnTo>
                      <a:pt x="42" y="73"/>
                    </a:lnTo>
                    <a:lnTo>
                      <a:pt x="40" y="78"/>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3" name="Freeform 92"/>
              <p:cNvSpPr>
                <a:spLocks/>
              </p:cNvSpPr>
              <p:nvPr/>
            </p:nvSpPr>
            <p:spPr bwMode="auto">
              <a:xfrm>
                <a:off x="1838545" y="2899747"/>
                <a:ext cx="1136554" cy="481802"/>
              </a:xfrm>
              <a:custGeom>
                <a:avLst/>
                <a:gdLst/>
                <a:ahLst/>
                <a:cxnLst>
                  <a:cxn ang="0">
                    <a:pos x="307" y="507"/>
                  </a:cxn>
                  <a:cxn ang="0">
                    <a:pos x="157" y="437"/>
                  </a:cxn>
                  <a:cxn ang="0">
                    <a:pos x="150" y="400"/>
                  </a:cxn>
                  <a:cxn ang="0">
                    <a:pos x="126" y="347"/>
                  </a:cxn>
                  <a:cxn ang="0">
                    <a:pos x="130" y="313"/>
                  </a:cxn>
                  <a:cxn ang="0">
                    <a:pos x="113" y="288"/>
                  </a:cxn>
                  <a:cxn ang="0">
                    <a:pos x="93" y="270"/>
                  </a:cxn>
                  <a:cxn ang="0">
                    <a:pos x="39" y="224"/>
                  </a:cxn>
                  <a:cxn ang="0">
                    <a:pos x="21" y="186"/>
                  </a:cxn>
                  <a:cxn ang="0">
                    <a:pos x="245" y="192"/>
                  </a:cxn>
                  <a:cxn ang="0">
                    <a:pos x="951" y="224"/>
                  </a:cxn>
                  <a:cxn ang="0">
                    <a:pos x="1101" y="140"/>
                  </a:cxn>
                  <a:cxn ang="0">
                    <a:pos x="1124" y="59"/>
                  </a:cxn>
                  <a:cxn ang="0">
                    <a:pos x="1159" y="97"/>
                  </a:cxn>
                  <a:cxn ang="0">
                    <a:pos x="1143" y="125"/>
                  </a:cxn>
                  <a:cxn ang="0">
                    <a:pos x="1178" y="110"/>
                  </a:cxn>
                  <a:cxn ang="0">
                    <a:pos x="1184" y="80"/>
                  </a:cxn>
                  <a:cxn ang="0">
                    <a:pos x="1144" y="59"/>
                  </a:cxn>
                  <a:cxn ang="0">
                    <a:pos x="1178" y="6"/>
                  </a:cxn>
                  <a:cxn ang="0">
                    <a:pos x="1233" y="0"/>
                  </a:cxn>
                  <a:cxn ang="0">
                    <a:pos x="1204" y="43"/>
                  </a:cxn>
                  <a:cxn ang="0">
                    <a:pos x="1224" y="72"/>
                  </a:cxn>
                  <a:cxn ang="0">
                    <a:pos x="1248" y="106"/>
                  </a:cxn>
                  <a:cxn ang="0">
                    <a:pos x="1261" y="140"/>
                  </a:cxn>
                  <a:cxn ang="0">
                    <a:pos x="1275" y="166"/>
                  </a:cxn>
                  <a:cxn ang="0">
                    <a:pos x="1290" y="182"/>
                  </a:cxn>
                  <a:cxn ang="0">
                    <a:pos x="1304" y="215"/>
                  </a:cxn>
                  <a:cxn ang="0">
                    <a:pos x="1306" y="226"/>
                  </a:cxn>
                  <a:cxn ang="0">
                    <a:pos x="1273" y="262"/>
                  </a:cxn>
                  <a:cxn ang="0">
                    <a:pos x="1230" y="293"/>
                  </a:cxn>
                  <a:cxn ang="0">
                    <a:pos x="1226" y="333"/>
                  </a:cxn>
                  <a:cxn ang="0">
                    <a:pos x="1206" y="377"/>
                  </a:cxn>
                  <a:cxn ang="0">
                    <a:pos x="1178" y="387"/>
                  </a:cxn>
                  <a:cxn ang="0">
                    <a:pos x="1190" y="353"/>
                  </a:cxn>
                  <a:cxn ang="0">
                    <a:pos x="1201" y="306"/>
                  </a:cxn>
                  <a:cxn ang="0">
                    <a:pos x="1198" y="273"/>
                  </a:cxn>
                  <a:cxn ang="0">
                    <a:pos x="1181" y="267"/>
                  </a:cxn>
                  <a:cxn ang="0">
                    <a:pos x="1166" y="310"/>
                  </a:cxn>
                  <a:cxn ang="0">
                    <a:pos x="1164" y="270"/>
                  </a:cxn>
                  <a:cxn ang="0">
                    <a:pos x="1154" y="299"/>
                  </a:cxn>
                  <a:cxn ang="0">
                    <a:pos x="1161" y="335"/>
                  </a:cxn>
                  <a:cxn ang="0">
                    <a:pos x="1148" y="352"/>
                  </a:cxn>
                  <a:cxn ang="0">
                    <a:pos x="1138" y="382"/>
                  </a:cxn>
                  <a:cxn ang="0">
                    <a:pos x="1123" y="412"/>
                  </a:cxn>
                  <a:cxn ang="0">
                    <a:pos x="1098" y="435"/>
                  </a:cxn>
                  <a:cxn ang="0">
                    <a:pos x="1063" y="464"/>
                  </a:cxn>
                  <a:cxn ang="0">
                    <a:pos x="724" y="534"/>
                  </a:cxn>
                </a:cxnLst>
                <a:rect l="0" t="0" r="r" b="b"/>
                <a:pathLst>
                  <a:path w="1319" h="535">
                    <a:moveTo>
                      <a:pt x="724" y="534"/>
                    </a:moveTo>
                    <a:lnTo>
                      <a:pt x="699" y="529"/>
                    </a:lnTo>
                    <a:lnTo>
                      <a:pt x="307" y="507"/>
                    </a:lnTo>
                    <a:lnTo>
                      <a:pt x="166" y="497"/>
                    </a:lnTo>
                    <a:lnTo>
                      <a:pt x="160" y="446"/>
                    </a:lnTo>
                    <a:lnTo>
                      <a:pt x="157" y="437"/>
                    </a:lnTo>
                    <a:lnTo>
                      <a:pt x="153" y="420"/>
                    </a:lnTo>
                    <a:lnTo>
                      <a:pt x="152" y="409"/>
                    </a:lnTo>
                    <a:lnTo>
                      <a:pt x="150" y="400"/>
                    </a:lnTo>
                    <a:lnTo>
                      <a:pt x="145" y="379"/>
                    </a:lnTo>
                    <a:lnTo>
                      <a:pt x="133" y="353"/>
                    </a:lnTo>
                    <a:lnTo>
                      <a:pt x="126" y="347"/>
                    </a:lnTo>
                    <a:lnTo>
                      <a:pt x="130" y="339"/>
                    </a:lnTo>
                    <a:lnTo>
                      <a:pt x="132" y="330"/>
                    </a:lnTo>
                    <a:lnTo>
                      <a:pt x="130" y="313"/>
                    </a:lnTo>
                    <a:lnTo>
                      <a:pt x="126" y="304"/>
                    </a:lnTo>
                    <a:lnTo>
                      <a:pt x="113" y="302"/>
                    </a:lnTo>
                    <a:lnTo>
                      <a:pt x="113" y="288"/>
                    </a:lnTo>
                    <a:lnTo>
                      <a:pt x="103" y="284"/>
                    </a:lnTo>
                    <a:lnTo>
                      <a:pt x="93" y="284"/>
                    </a:lnTo>
                    <a:lnTo>
                      <a:pt x="93" y="270"/>
                    </a:lnTo>
                    <a:lnTo>
                      <a:pt x="75" y="255"/>
                    </a:lnTo>
                    <a:lnTo>
                      <a:pt x="75" y="240"/>
                    </a:lnTo>
                    <a:lnTo>
                      <a:pt x="39" y="224"/>
                    </a:lnTo>
                    <a:lnTo>
                      <a:pt x="40" y="202"/>
                    </a:lnTo>
                    <a:lnTo>
                      <a:pt x="35" y="188"/>
                    </a:lnTo>
                    <a:lnTo>
                      <a:pt x="21" y="186"/>
                    </a:lnTo>
                    <a:lnTo>
                      <a:pt x="0" y="179"/>
                    </a:lnTo>
                    <a:lnTo>
                      <a:pt x="0" y="177"/>
                    </a:lnTo>
                    <a:lnTo>
                      <a:pt x="245" y="192"/>
                    </a:lnTo>
                    <a:lnTo>
                      <a:pt x="751" y="215"/>
                    </a:lnTo>
                    <a:lnTo>
                      <a:pt x="758" y="215"/>
                    </a:lnTo>
                    <a:lnTo>
                      <a:pt x="951" y="224"/>
                    </a:lnTo>
                    <a:lnTo>
                      <a:pt x="966" y="224"/>
                    </a:lnTo>
                    <a:lnTo>
                      <a:pt x="1098" y="228"/>
                    </a:lnTo>
                    <a:lnTo>
                      <a:pt x="1101" y="140"/>
                    </a:lnTo>
                    <a:lnTo>
                      <a:pt x="1104" y="50"/>
                    </a:lnTo>
                    <a:lnTo>
                      <a:pt x="1118" y="50"/>
                    </a:lnTo>
                    <a:lnTo>
                      <a:pt x="1124" y="59"/>
                    </a:lnTo>
                    <a:lnTo>
                      <a:pt x="1144" y="66"/>
                    </a:lnTo>
                    <a:lnTo>
                      <a:pt x="1158" y="85"/>
                    </a:lnTo>
                    <a:lnTo>
                      <a:pt x="1159" y="97"/>
                    </a:lnTo>
                    <a:lnTo>
                      <a:pt x="1164" y="106"/>
                    </a:lnTo>
                    <a:lnTo>
                      <a:pt x="1154" y="119"/>
                    </a:lnTo>
                    <a:lnTo>
                      <a:pt x="1143" y="125"/>
                    </a:lnTo>
                    <a:lnTo>
                      <a:pt x="1161" y="126"/>
                    </a:lnTo>
                    <a:lnTo>
                      <a:pt x="1171" y="125"/>
                    </a:lnTo>
                    <a:lnTo>
                      <a:pt x="1178" y="110"/>
                    </a:lnTo>
                    <a:lnTo>
                      <a:pt x="1184" y="97"/>
                    </a:lnTo>
                    <a:lnTo>
                      <a:pt x="1183" y="90"/>
                    </a:lnTo>
                    <a:lnTo>
                      <a:pt x="1184" y="80"/>
                    </a:lnTo>
                    <a:lnTo>
                      <a:pt x="1166" y="68"/>
                    </a:lnTo>
                    <a:lnTo>
                      <a:pt x="1159" y="60"/>
                    </a:lnTo>
                    <a:lnTo>
                      <a:pt x="1144" y="59"/>
                    </a:lnTo>
                    <a:lnTo>
                      <a:pt x="1154" y="40"/>
                    </a:lnTo>
                    <a:lnTo>
                      <a:pt x="1148" y="26"/>
                    </a:lnTo>
                    <a:lnTo>
                      <a:pt x="1178" y="6"/>
                    </a:lnTo>
                    <a:lnTo>
                      <a:pt x="1199" y="3"/>
                    </a:lnTo>
                    <a:lnTo>
                      <a:pt x="1216" y="0"/>
                    </a:lnTo>
                    <a:lnTo>
                      <a:pt x="1233" y="0"/>
                    </a:lnTo>
                    <a:lnTo>
                      <a:pt x="1239" y="19"/>
                    </a:lnTo>
                    <a:lnTo>
                      <a:pt x="1216" y="33"/>
                    </a:lnTo>
                    <a:lnTo>
                      <a:pt x="1204" y="43"/>
                    </a:lnTo>
                    <a:lnTo>
                      <a:pt x="1210" y="52"/>
                    </a:lnTo>
                    <a:lnTo>
                      <a:pt x="1216" y="65"/>
                    </a:lnTo>
                    <a:lnTo>
                      <a:pt x="1224" y="72"/>
                    </a:lnTo>
                    <a:lnTo>
                      <a:pt x="1233" y="92"/>
                    </a:lnTo>
                    <a:lnTo>
                      <a:pt x="1244" y="95"/>
                    </a:lnTo>
                    <a:lnTo>
                      <a:pt x="1248" y="106"/>
                    </a:lnTo>
                    <a:lnTo>
                      <a:pt x="1248" y="115"/>
                    </a:lnTo>
                    <a:lnTo>
                      <a:pt x="1253" y="130"/>
                    </a:lnTo>
                    <a:lnTo>
                      <a:pt x="1261" y="140"/>
                    </a:lnTo>
                    <a:lnTo>
                      <a:pt x="1273" y="146"/>
                    </a:lnTo>
                    <a:lnTo>
                      <a:pt x="1279" y="157"/>
                    </a:lnTo>
                    <a:lnTo>
                      <a:pt x="1275" y="166"/>
                    </a:lnTo>
                    <a:lnTo>
                      <a:pt x="1279" y="182"/>
                    </a:lnTo>
                    <a:lnTo>
                      <a:pt x="1279" y="192"/>
                    </a:lnTo>
                    <a:lnTo>
                      <a:pt x="1290" y="182"/>
                    </a:lnTo>
                    <a:lnTo>
                      <a:pt x="1293" y="202"/>
                    </a:lnTo>
                    <a:lnTo>
                      <a:pt x="1295" y="212"/>
                    </a:lnTo>
                    <a:lnTo>
                      <a:pt x="1304" y="215"/>
                    </a:lnTo>
                    <a:lnTo>
                      <a:pt x="1318" y="217"/>
                    </a:lnTo>
                    <a:lnTo>
                      <a:pt x="1315" y="226"/>
                    </a:lnTo>
                    <a:lnTo>
                      <a:pt x="1306" y="226"/>
                    </a:lnTo>
                    <a:lnTo>
                      <a:pt x="1301" y="237"/>
                    </a:lnTo>
                    <a:lnTo>
                      <a:pt x="1268" y="235"/>
                    </a:lnTo>
                    <a:lnTo>
                      <a:pt x="1273" y="262"/>
                    </a:lnTo>
                    <a:lnTo>
                      <a:pt x="1244" y="284"/>
                    </a:lnTo>
                    <a:lnTo>
                      <a:pt x="1231" y="284"/>
                    </a:lnTo>
                    <a:lnTo>
                      <a:pt x="1230" y="293"/>
                    </a:lnTo>
                    <a:lnTo>
                      <a:pt x="1230" y="306"/>
                    </a:lnTo>
                    <a:lnTo>
                      <a:pt x="1224" y="326"/>
                    </a:lnTo>
                    <a:lnTo>
                      <a:pt x="1226" y="333"/>
                    </a:lnTo>
                    <a:lnTo>
                      <a:pt x="1218" y="342"/>
                    </a:lnTo>
                    <a:lnTo>
                      <a:pt x="1208" y="352"/>
                    </a:lnTo>
                    <a:lnTo>
                      <a:pt x="1206" y="377"/>
                    </a:lnTo>
                    <a:lnTo>
                      <a:pt x="1210" y="382"/>
                    </a:lnTo>
                    <a:lnTo>
                      <a:pt x="1190" y="392"/>
                    </a:lnTo>
                    <a:lnTo>
                      <a:pt x="1178" y="387"/>
                    </a:lnTo>
                    <a:lnTo>
                      <a:pt x="1174" y="377"/>
                    </a:lnTo>
                    <a:lnTo>
                      <a:pt x="1186" y="362"/>
                    </a:lnTo>
                    <a:lnTo>
                      <a:pt x="1190" y="353"/>
                    </a:lnTo>
                    <a:lnTo>
                      <a:pt x="1186" y="342"/>
                    </a:lnTo>
                    <a:lnTo>
                      <a:pt x="1193" y="335"/>
                    </a:lnTo>
                    <a:lnTo>
                      <a:pt x="1201" y="306"/>
                    </a:lnTo>
                    <a:lnTo>
                      <a:pt x="1204" y="293"/>
                    </a:lnTo>
                    <a:lnTo>
                      <a:pt x="1199" y="284"/>
                    </a:lnTo>
                    <a:lnTo>
                      <a:pt x="1198" y="273"/>
                    </a:lnTo>
                    <a:lnTo>
                      <a:pt x="1191" y="262"/>
                    </a:lnTo>
                    <a:lnTo>
                      <a:pt x="1184" y="255"/>
                    </a:lnTo>
                    <a:lnTo>
                      <a:pt x="1181" y="267"/>
                    </a:lnTo>
                    <a:lnTo>
                      <a:pt x="1181" y="279"/>
                    </a:lnTo>
                    <a:lnTo>
                      <a:pt x="1183" y="299"/>
                    </a:lnTo>
                    <a:lnTo>
                      <a:pt x="1166" y="310"/>
                    </a:lnTo>
                    <a:lnTo>
                      <a:pt x="1161" y="297"/>
                    </a:lnTo>
                    <a:lnTo>
                      <a:pt x="1166" y="279"/>
                    </a:lnTo>
                    <a:lnTo>
                      <a:pt x="1164" y="270"/>
                    </a:lnTo>
                    <a:lnTo>
                      <a:pt x="1154" y="273"/>
                    </a:lnTo>
                    <a:lnTo>
                      <a:pt x="1150" y="290"/>
                    </a:lnTo>
                    <a:lnTo>
                      <a:pt x="1154" y="299"/>
                    </a:lnTo>
                    <a:lnTo>
                      <a:pt x="1154" y="319"/>
                    </a:lnTo>
                    <a:lnTo>
                      <a:pt x="1161" y="326"/>
                    </a:lnTo>
                    <a:lnTo>
                      <a:pt x="1161" y="335"/>
                    </a:lnTo>
                    <a:lnTo>
                      <a:pt x="1159" y="347"/>
                    </a:lnTo>
                    <a:lnTo>
                      <a:pt x="1154" y="339"/>
                    </a:lnTo>
                    <a:lnTo>
                      <a:pt x="1148" y="352"/>
                    </a:lnTo>
                    <a:lnTo>
                      <a:pt x="1139" y="362"/>
                    </a:lnTo>
                    <a:lnTo>
                      <a:pt x="1134" y="375"/>
                    </a:lnTo>
                    <a:lnTo>
                      <a:pt x="1138" y="382"/>
                    </a:lnTo>
                    <a:lnTo>
                      <a:pt x="1134" y="392"/>
                    </a:lnTo>
                    <a:lnTo>
                      <a:pt x="1126" y="395"/>
                    </a:lnTo>
                    <a:lnTo>
                      <a:pt x="1123" y="412"/>
                    </a:lnTo>
                    <a:lnTo>
                      <a:pt x="1124" y="424"/>
                    </a:lnTo>
                    <a:lnTo>
                      <a:pt x="1110" y="420"/>
                    </a:lnTo>
                    <a:lnTo>
                      <a:pt x="1098" y="435"/>
                    </a:lnTo>
                    <a:lnTo>
                      <a:pt x="1086" y="440"/>
                    </a:lnTo>
                    <a:lnTo>
                      <a:pt x="1076" y="464"/>
                    </a:lnTo>
                    <a:lnTo>
                      <a:pt x="1063" y="464"/>
                    </a:lnTo>
                    <a:lnTo>
                      <a:pt x="744" y="453"/>
                    </a:lnTo>
                    <a:lnTo>
                      <a:pt x="729" y="453"/>
                    </a:lnTo>
                    <a:lnTo>
                      <a:pt x="724" y="534"/>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4" name="Freeform 93"/>
              <p:cNvSpPr>
                <a:spLocks/>
              </p:cNvSpPr>
              <p:nvPr/>
            </p:nvSpPr>
            <p:spPr bwMode="auto">
              <a:xfrm>
                <a:off x="2900996" y="2941172"/>
                <a:ext cx="42222" cy="71145"/>
              </a:xfrm>
              <a:custGeom>
                <a:avLst/>
                <a:gdLst/>
                <a:ahLst/>
                <a:cxnLst>
                  <a:cxn ang="0">
                    <a:pos x="24" y="70"/>
                  </a:cxn>
                  <a:cxn ang="0">
                    <a:pos x="15" y="68"/>
                  </a:cxn>
                  <a:cxn ang="0">
                    <a:pos x="10" y="61"/>
                  </a:cxn>
                  <a:cxn ang="0">
                    <a:pos x="7" y="51"/>
                  </a:cxn>
                  <a:cxn ang="0">
                    <a:pos x="3" y="43"/>
                  </a:cxn>
                  <a:cxn ang="0">
                    <a:pos x="0" y="31"/>
                  </a:cxn>
                  <a:cxn ang="0">
                    <a:pos x="3" y="15"/>
                  </a:cxn>
                  <a:cxn ang="0">
                    <a:pos x="5" y="12"/>
                  </a:cxn>
                  <a:cxn ang="0">
                    <a:pos x="27" y="0"/>
                  </a:cxn>
                  <a:cxn ang="0">
                    <a:pos x="38" y="8"/>
                  </a:cxn>
                  <a:cxn ang="0">
                    <a:pos x="38" y="28"/>
                  </a:cxn>
                  <a:cxn ang="0">
                    <a:pos x="39" y="43"/>
                  </a:cxn>
                  <a:cxn ang="0">
                    <a:pos x="41" y="57"/>
                  </a:cxn>
                  <a:cxn ang="0">
                    <a:pos x="48" y="68"/>
                  </a:cxn>
                  <a:cxn ang="0">
                    <a:pos x="39" y="78"/>
                  </a:cxn>
                  <a:cxn ang="0">
                    <a:pos x="31" y="78"/>
                  </a:cxn>
                  <a:cxn ang="0">
                    <a:pos x="24" y="70"/>
                  </a:cxn>
                </a:cxnLst>
                <a:rect l="0" t="0" r="r" b="b"/>
                <a:pathLst>
                  <a:path w="49" h="79">
                    <a:moveTo>
                      <a:pt x="24" y="70"/>
                    </a:moveTo>
                    <a:lnTo>
                      <a:pt x="15" y="68"/>
                    </a:lnTo>
                    <a:lnTo>
                      <a:pt x="10" y="61"/>
                    </a:lnTo>
                    <a:lnTo>
                      <a:pt x="7" y="51"/>
                    </a:lnTo>
                    <a:lnTo>
                      <a:pt x="3" y="43"/>
                    </a:lnTo>
                    <a:lnTo>
                      <a:pt x="0" y="31"/>
                    </a:lnTo>
                    <a:lnTo>
                      <a:pt x="3" y="15"/>
                    </a:lnTo>
                    <a:lnTo>
                      <a:pt x="5" y="12"/>
                    </a:lnTo>
                    <a:lnTo>
                      <a:pt x="27" y="0"/>
                    </a:lnTo>
                    <a:lnTo>
                      <a:pt x="38" y="8"/>
                    </a:lnTo>
                    <a:lnTo>
                      <a:pt x="38" y="28"/>
                    </a:lnTo>
                    <a:lnTo>
                      <a:pt x="39" y="43"/>
                    </a:lnTo>
                    <a:lnTo>
                      <a:pt x="41" y="57"/>
                    </a:lnTo>
                    <a:lnTo>
                      <a:pt x="48" y="68"/>
                    </a:lnTo>
                    <a:lnTo>
                      <a:pt x="39" y="78"/>
                    </a:lnTo>
                    <a:lnTo>
                      <a:pt x="31" y="78"/>
                    </a:lnTo>
                    <a:lnTo>
                      <a:pt x="24" y="70"/>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5" name="Freeform 94"/>
              <p:cNvSpPr>
                <a:spLocks/>
              </p:cNvSpPr>
              <p:nvPr/>
            </p:nvSpPr>
            <p:spPr bwMode="auto">
              <a:xfrm>
                <a:off x="2801902" y="2901548"/>
                <a:ext cx="26712" cy="27017"/>
              </a:xfrm>
              <a:custGeom>
                <a:avLst/>
                <a:gdLst/>
                <a:ahLst/>
                <a:cxnLst>
                  <a:cxn ang="0">
                    <a:pos x="30" y="11"/>
                  </a:cxn>
                  <a:cxn ang="0">
                    <a:pos x="0" y="29"/>
                  </a:cxn>
                  <a:cxn ang="0">
                    <a:pos x="0" y="0"/>
                  </a:cxn>
                  <a:cxn ang="0">
                    <a:pos x="30" y="11"/>
                  </a:cxn>
                </a:cxnLst>
                <a:rect l="0" t="0" r="r" b="b"/>
                <a:pathLst>
                  <a:path w="31" h="30">
                    <a:moveTo>
                      <a:pt x="30" y="11"/>
                    </a:moveTo>
                    <a:lnTo>
                      <a:pt x="0" y="29"/>
                    </a:lnTo>
                    <a:lnTo>
                      <a:pt x="0" y="0"/>
                    </a:lnTo>
                    <a:lnTo>
                      <a:pt x="30" y="11"/>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6" name="Freeform 95"/>
              <p:cNvSpPr>
                <a:spLocks/>
              </p:cNvSpPr>
              <p:nvPr/>
            </p:nvSpPr>
            <p:spPr bwMode="auto">
              <a:xfrm>
                <a:off x="2728660" y="3054643"/>
                <a:ext cx="324853" cy="434972"/>
              </a:xfrm>
              <a:custGeom>
                <a:avLst/>
                <a:gdLst/>
                <a:ahLst/>
                <a:cxnLst>
                  <a:cxn ang="0">
                    <a:pos x="279" y="350"/>
                  </a:cxn>
                  <a:cxn ang="0">
                    <a:pos x="314" y="316"/>
                  </a:cxn>
                  <a:cxn ang="0">
                    <a:pos x="324" y="336"/>
                  </a:cxn>
                  <a:cxn ang="0">
                    <a:pos x="322" y="355"/>
                  </a:cxn>
                  <a:cxn ang="0">
                    <a:pos x="326" y="373"/>
                  </a:cxn>
                  <a:cxn ang="0">
                    <a:pos x="344" y="375"/>
                  </a:cxn>
                  <a:cxn ang="0">
                    <a:pos x="359" y="388"/>
                  </a:cxn>
                  <a:cxn ang="0">
                    <a:pos x="339" y="417"/>
                  </a:cxn>
                  <a:cxn ang="0">
                    <a:pos x="333" y="437"/>
                  </a:cxn>
                  <a:cxn ang="0">
                    <a:pos x="322" y="482"/>
                  </a:cxn>
                  <a:cxn ang="0">
                    <a:pos x="148" y="477"/>
                  </a:cxn>
                  <a:cxn ang="0">
                    <a:pos x="152" y="372"/>
                  </a:cxn>
                  <a:cxn ang="0">
                    <a:pos x="0" y="368"/>
                  </a:cxn>
                  <a:cxn ang="0">
                    <a:pos x="28" y="321"/>
                  </a:cxn>
                  <a:cxn ang="0">
                    <a:pos x="43" y="298"/>
                  </a:cxn>
                  <a:cxn ang="0">
                    <a:pos x="60" y="284"/>
                  </a:cxn>
                  <a:cxn ang="0">
                    <a:pos x="75" y="268"/>
                  </a:cxn>
                  <a:cxn ang="0">
                    <a:pos x="105" y="252"/>
                  </a:cxn>
                  <a:cxn ang="0">
                    <a:pos x="127" y="237"/>
                  </a:cxn>
                  <a:cxn ang="0">
                    <a:pos x="175" y="228"/>
                  </a:cxn>
                  <a:cxn ang="0">
                    <a:pos x="179" y="204"/>
                  </a:cxn>
                  <a:cxn ang="0">
                    <a:pos x="184" y="179"/>
                  </a:cxn>
                  <a:cxn ang="0">
                    <a:pos x="199" y="176"/>
                  </a:cxn>
                  <a:cxn ang="0">
                    <a:pos x="207" y="162"/>
                  </a:cxn>
                  <a:cxn ang="0">
                    <a:pos x="220" y="147"/>
                  </a:cxn>
                  <a:cxn ang="0">
                    <a:pos x="234" y="127"/>
                  </a:cxn>
                  <a:cxn ang="0">
                    <a:pos x="252" y="110"/>
                  </a:cxn>
                  <a:cxn ang="0">
                    <a:pos x="267" y="94"/>
                  </a:cxn>
                  <a:cxn ang="0">
                    <a:pos x="299" y="72"/>
                  </a:cxn>
                  <a:cxn ang="0">
                    <a:pos x="308" y="55"/>
                  </a:cxn>
                  <a:cxn ang="0">
                    <a:pos x="301" y="32"/>
                  </a:cxn>
                  <a:cxn ang="0">
                    <a:pos x="294" y="13"/>
                  </a:cxn>
                  <a:cxn ang="0">
                    <a:pos x="281" y="0"/>
                  </a:cxn>
                  <a:cxn ang="0">
                    <a:pos x="295" y="8"/>
                  </a:cxn>
                  <a:cxn ang="0">
                    <a:pos x="324" y="17"/>
                  </a:cxn>
                  <a:cxn ang="0">
                    <a:pos x="339" y="28"/>
                  </a:cxn>
                  <a:cxn ang="0">
                    <a:pos x="346" y="45"/>
                  </a:cxn>
                  <a:cxn ang="0">
                    <a:pos x="348" y="67"/>
                  </a:cxn>
                  <a:cxn ang="0">
                    <a:pos x="351" y="94"/>
                  </a:cxn>
                  <a:cxn ang="0">
                    <a:pos x="364" y="110"/>
                  </a:cxn>
                  <a:cxn ang="0">
                    <a:pos x="359" y="127"/>
                  </a:cxn>
                  <a:cxn ang="0">
                    <a:pos x="364" y="142"/>
                  </a:cxn>
                  <a:cxn ang="0">
                    <a:pos x="376" y="159"/>
                  </a:cxn>
                  <a:cxn ang="0">
                    <a:pos x="362" y="174"/>
                  </a:cxn>
                  <a:cxn ang="0">
                    <a:pos x="346" y="176"/>
                  </a:cxn>
                  <a:cxn ang="0">
                    <a:pos x="321" y="176"/>
                  </a:cxn>
                  <a:cxn ang="0">
                    <a:pos x="301" y="201"/>
                  </a:cxn>
                  <a:cxn ang="0">
                    <a:pos x="282" y="221"/>
                  </a:cxn>
                  <a:cxn ang="0">
                    <a:pos x="269" y="202"/>
                  </a:cxn>
                  <a:cxn ang="0">
                    <a:pos x="255" y="182"/>
                  </a:cxn>
                  <a:cxn ang="0">
                    <a:pos x="257" y="202"/>
                  </a:cxn>
                  <a:cxn ang="0">
                    <a:pos x="275" y="226"/>
                  </a:cxn>
                  <a:cxn ang="0">
                    <a:pos x="275" y="256"/>
                  </a:cxn>
                  <a:cxn ang="0">
                    <a:pos x="284" y="288"/>
                  </a:cxn>
                  <a:cxn ang="0">
                    <a:pos x="287" y="313"/>
                  </a:cxn>
                  <a:cxn ang="0">
                    <a:pos x="262" y="343"/>
                  </a:cxn>
                  <a:cxn ang="0">
                    <a:pos x="235" y="353"/>
                  </a:cxn>
                  <a:cxn ang="0">
                    <a:pos x="226" y="372"/>
                  </a:cxn>
                  <a:cxn ang="0">
                    <a:pos x="267" y="350"/>
                  </a:cxn>
                </a:cxnLst>
                <a:rect l="0" t="0" r="r" b="b"/>
                <a:pathLst>
                  <a:path w="377" h="483">
                    <a:moveTo>
                      <a:pt x="267" y="350"/>
                    </a:moveTo>
                    <a:lnTo>
                      <a:pt x="279" y="350"/>
                    </a:lnTo>
                    <a:lnTo>
                      <a:pt x="302" y="316"/>
                    </a:lnTo>
                    <a:lnTo>
                      <a:pt x="314" y="316"/>
                    </a:lnTo>
                    <a:lnTo>
                      <a:pt x="314" y="323"/>
                    </a:lnTo>
                    <a:lnTo>
                      <a:pt x="324" y="336"/>
                    </a:lnTo>
                    <a:lnTo>
                      <a:pt x="322" y="348"/>
                    </a:lnTo>
                    <a:lnTo>
                      <a:pt x="322" y="355"/>
                    </a:lnTo>
                    <a:lnTo>
                      <a:pt x="321" y="365"/>
                    </a:lnTo>
                    <a:lnTo>
                      <a:pt x="326" y="373"/>
                    </a:lnTo>
                    <a:lnTo>
                      <a:pt x="335" y="373"/>
                    </a:lnTo>
                    <a:lnTo>
                      <a:pt x="344" y="375"/>
                    </a:lnTo>
                    <a:lnTo>
                      <a:pt x="351" y="383"/>
                    </a:lnTo>
                    <a:lnTo>
                      <a:pt x="359" y="388"/>
                    </a:lnTo>
                    <a:lnTo>
                      <a:pt x="348" y="408"/>
                    </a:lnTo>
                    <a:lnTo>
                      <a:pt x="339" y="417"/>
                    </a:lnTo>
                    <a:lnTo>
                      <a:pt x="335" y="425"/>
                    </a:lnTo>
                    <a:lnTo>
                      <a:pt x="333" y="437"/>
                    </a:lnTo>
                    <a:lnTo>
                      <a:pt x="329" y="460"/>
                    </a:lnTo>
                    <a:lnTo>
                      <a:pt x="322" y="482"/>
                    </a:lnTo>
                    <a:lnTo>
                      <a:pt x="234" y="477"/>
                    </a:lnTo>
                    <a:lnTo>
                      <a:pt x="148" y="477"/>
                    </a:lnTo>
                    <a:lnTo>
                      <a:pt x="150" y="403"/>
                    </a:lnTo>
                    <a:lnTo>
                      <a:pt x="152" y="372"/>
                    </a:lnTo>
                    <a:lnTo>
                      <a:pt x="124" y="372"/>
                    </a:lnTo>
                    <a:lnTo>
                      <a:pt x="0" y="368"/>
                    </a:lnTo>
                    <a:lnTo>
                      <a:pt x="1" y="355"/>
                    </a:lnTo>
                    <a:lnTo>
                      <a:pt x="28" y="321"/>
                    </a:lnTo>
                    <a:lnTo>
                      <a:pt x="37" y="306"/>
                    </a:lnTo>
                    <a:lnTo>
                      <a:pt x="43" y="298"/>
                    </a:lnTo>
                    <a:lnTo>
                      <a:pt x="53" y="294"/>
                    </a:lnTo>
                    <a:lnTo>
                      <a:pt x="60" y="284"/>
                    </a:lnTo>
                    <a:lnTo>
                      <a:pt x="66" y="276"/>
                    </a:lnTo>
                    <a:lnTo>
                      <a:pt x="75" y="268"/>
                    </a:lnTo>
                    <a:lnTo>
                      <a:pt x="90" y="264"/>
                    </a:lnTo>
                    <a:lnTo>
                      <a:pt x="105" y="252"/>
                    </a:lnTo>
                    <a:lnTo>
                      <a:pt x="113" y="243"/>
                    </a:lnTo>
                    <a:lnTo>
                      <a:pt x="127" y="237"/>
                    </a:lnTo>
                    <a:lnTo>
                      <a:pt x="166" y="234"/>
                    </a:lnTo>
                    <a:lnTo>
                      <a:pt x="175" y="228"/>
                    </a:lnTo>
                    <a:lnTo>
                      <a:pt x="182" y="217"/>
                    </a:lnTo>
                    <a:lnTo>
                      <a:pt x="179" y="204"/>
                    </a:lnTo>
                    <a:lnTo>
                      <a:pt x="180" y="190"/>
                    </a:lnTo>
                    <a:lnTo>
                      <a:pt x="184" y="179"/>
                    </a:lnTo>
                    <a:lnTo>
                      <a:pt x="190" y="174"/>
                    </a:lnTo>
                    <a:lnTo>
                      <a:pt x="199" y="176"/>
                    </a:lnTo>
                    <a:lnTo>
                      <a:pt x="206" y="169"/>
                    </a:lnTo>
                    <a:lnTo>
                      <a:pt x="207" y="162"/>
                    </a:lnTo>
                    <a:lnTo>
                      <a:pt x="212" y="150"/>
                    </a:lnTo>
                    <a:lnTo>
                      <a:pt x="220" y="147"/>
                    </a:lnTo>
                    <a:lnTo>
                      <a:pt x="230" y="139"/>
                    </a:lnTo>
                    <a:lnTo>
                      <a:pt x="234" y="127"/>
                    </a:lnTo>
                    <a:lnTo>
                      <a:pt x="241" y="115"/>
                    </a:lnTo>
                    <a:lnTo>
                      <a:pt x="252" y="110"/>
                    </a:lnTo>
                    <a:lnTo>
                      <a:pt x="257" y="100"/>
                    </a:lnTo>
                    <a:lnTo>
                      <a:pt x="267" y="94"/>
                    </a:lnTo>
                    <a:lnTo>
                      <a:pt x="282" y="75"/>
                    </a:lnTo>
                    <a:lnTo>
                      <a:pt x="299" y="72"/>
                    </a:lnTo>
                    <a:lnTo>
                      <a:pt x="308" y="70"/>
                    </a:lnTo>
                    <a:lnTo>
                      <a:pt x="308" y="55"/>
                    </a:lnTo>
                    <a:lnTo>
                      <a:pt x="306" y="45"/>
                    </a:lnTo>
                    <a:lnTo>
                      <a:pt x="301" y="32"/>
                    </a:lnTo>
                    <a:lnTo>
                      <a:pt x="299" y="21"/>
                    </a:lnTo>
                    <a:lnTo>
                      <a:pt x="294" y="13"/>
                    </a:lnTo>
                    <a:lnTo>
                      <a:pt x="281" y="12"/>
                    </a:lnTo>
                    <a:lnTo>
                      <a:pt x="281" y="0"/>
                    </a:lnTo>
                    <a:lnTo>
                      <a:pt x="289" y="0"/>
                    </a:lnTo>
                    <a:lnTo>
                      <a:pt x="295" y="8"/>
                    </a:lnTo>
                    <a:lnTo>
                      <a:pt x="301" y="13"/>
                    </a:lnTo>
                    <a:lnTo>
                      <a:pt x="324" y="17"/>
                    </a:lnTo>
                    <a:lnTo>
                      <a:pt x="329" y="23"/>
                    </a:lnTo>
                    <a:lnTo>
                      <a:pt x="339" y="28"/>
                    </a:lnTo>
                    <a:lnTo>
                      <a:pt x="341" y="35"/>
                    </a:lnTo>
                    <a:lnTo>
                      <a:pt x="346" y="45"/>
                    </a:lnTo>
                    <a:lnTo>
                      <a:pt x="348" y="57"/>
                    </a:lnTo>
                    <a:lnTo>
                      <a:pt x="348" y="67"/>
                    </a:lnTo>
                    <a:lnTo>
                      <a:pt x="351" y="82"/>
                    </a:lnTo>
                    <a:lnTo>
                      <a:pt x="351" y="94"/>
                    </a:lnTo>
                    <a:lnTo>
                      <a:pt x="353" y="100"/>
                    </a:lnTo>
                    <a:lnTo>
                      <a:pt x="364" y="110"/>
                    </a:lnTo>
                    <a:lnTo>
                      <a:pt x="364" y="121"/>
                    </a:lnTo>
                    <a:lnTo>
                      <a:pt x="359" y="127"/>
                    </a:lnTo>
                    <a:lnTo>
                      <a:pt x="359" y="135"/>
                    </a:lnTo>
                    <a:lnTo>
                      <a:pt x="364" y="142"/>
                    </a:lnTo>
                    <a:lnTo>
                      <a:pt x="366" y="150"/>
                    </a:lnTo>
                    <a:lnTo>
                      <a:pt x="376" y="159"/>
                    </a:lnTo>
                    <a:lnTo>
                      <a:pt x="371" y="172"/>
                    </a:lnTo>
                    <a:lnTo>
                      <a:pt x="362" y="174"/>
                    </a:lnTo>
                    <a:lnTo>
                      <a:pt x="353" y="174"/>
                    </a:lnTo>
                    <a:lnTo>
                      <a:pt x="346" y="176"/>
                    </a:lnTo>
                    <a:lnTo>
                      <a:pt x="329" y="172"/>
                    </a:lnTo>
                    <a:lnTo>
                      <a:pt x="321" y="176"/>
                    </a:lnTo>
                    <a:lnTo>
                      <a:pt x="321" y="189"/>
                    </a:lnTo>
                    <a:lnTo>
                      <a:pt x="301" y="201"/>
                    </a:lnTo>
                    <a:lnTo>
                      <a:pt x="295" y="216"/>
                    </a:lnTo>
                    <a:lnTo>
                      <a:pt x="282" y="221"/>
                    </a:lnTo>
                    <a:lnTo>
                      <a:pt x="281" y="204"/>
                    </a:lnTo>
                    <a:lnTo>
                      <a:pt x="269" y="202"/>
                    </a:lnTo>
                    <a:lnTo>
                      <a:pt x="262" y="197"/>
                    </a:lnTo>
                    <a:lnTo>
                      <a:pt x="255" y="182"/>
                    </a:lnTo>
                    <a:lnTo>
                      <a:pt x="249" y="189"/>
                    </a:lnTo>
                    <a:lnTo>
                      <a:pt x="257" y="202"/>
                    </a:lnTo>
                    <a:lnTo>
                      <a:pt x="266" y="212"/>
                    </a:lnTo>
                    <a:lnTo>
                      <a:pt x="275" y="226"/>
                    </a:lnTo>
                    <a:lnTo>
                      <a:pt x="275" y="246"/>
                    </a:lnTo>
                    <a:lnTo>
                      <a:pt x="275" y="256"/>
                    </a:lnTo>
                    <a:lnTo>
                      <a:pt x="289" y="276"/>
                    </a:lnTo>
                    <a:lnTo>
                      <a:pt x="284" y="288"/>
                    </a:lnTo>
                    <a:lnTo>
                      <a:pt x="284" y="304"/>
                    </a:lnTo>
                    <a:lnTo>
                      <a:pt x="287" y="313"/>
                    </a:lnTo>
                    <a:lnTo>
                      <a:pt x="281" y="323"/>
                    </a:lnTo>
                    <a:lnTo>
                      <a:pt x="262" y="343"/>
                    </a:lnTo>
                    <a:lnTo>
                      <a:pt x="249" y="343"/>
                    </a:lnTo>
                    <a:lnTo>
                      <a:pt x="235" y="353"/>
                    </a:lnTo>
                    <a:lnTo>
                      <a:pt x="226" y="363"/>
                    </a:lnTo>
                    <a:lnTo>
                      <a:pt x="226" y="372"/>
                    </a:lnTo>
                    <a:lnTo>
                      <a:pt x="246" y="359"/>
                    </a:lnTo>
                    <a:lnTo>
                      <a:pt x="267" y="350"/>
                    </a:lnTo>
                  </a:path>
                </a:pathLst>
              </a:custGeom>
              <a:solidFill>
                <a:srgbClr val="E8E8E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7" name="Freeform 96"/>
              <p:cNvSpPr>
                <a:spLocks/>
              </p:cNvSpPr>
              <p:nvPr/>
            </p:nvSpPr>
            <p:spPr bwMode="auto">
              <a:xfrm>
                <a:off x="2986302" y="3230253"/>
                <a:ext cx="56009" cy="115272"/>
              </a:xfrm>
              <a:custGeom>
                <a:avLst/>
                <a:gdLst/>
                <a:ahLst/>
                <a:cxnLst>
                  <a:cxn ang="0">
                    <a:pos x="35" y="86"/>
                  </a:cxn>
                  <a:cxn ang="0">
                    <a:pos x="50" y="90"/>
                  </a:cxn>
                  <a:cxn ang="0">
                    <a:pos x="54" y="100"/>
                  </a:cxn>
                  <a:cxn ang="0">
                    <a:pos x="48" y="110"/>
                  </a:cxn>
                  <a:cxn ang="0">
                    <a:pos x="64" y="119"/>
                  </a:cxn>
                  <a:cxn ang="0">
                    <a:pos x="54" y="124"/>
                  </a:cxn>
                  <a:cxn ang="0">
                    <a:pos x="39" y="127"/>
                  </a:cxn>
                  <a:cxn ang="0">
                    <a:pos x="35" y="119"/>
                  </a:cxn>
                  <a:cxn ang="0">
                    <a:pos x="25" y="108"/>
                  </a:cxn>
                  <a:cxn ang="0">
                    <a:pos x="14" y="110"/>
                  </a:cxn>
                  <a:cxn ang="0">
                    <a:pos x="3" y="99"/>
                  </a:cxn>
                  <a:cxn ang="0">
                    <a:pos x="7" y="77"/>
                  </a:cxn>
                  <a:cxn ang="0">
                    <a:pos x="1" y="62"/>
                  </a:cxn>
                  <a:cxn ang="0">
                    <a:pos x="0" y="46"/>
                  </a:cxn>
                  <a:cxn ang="0">
                    <a:pos x="12" y="37"/>
                  </a:cxn>
                  <a:cxn ang="0">
                    <a:pos x="14" y="23"/>
                  </a:cxn>
                  <a:cxn ang="0">
                    <a:pos x="16" y="0"/>
                  </a:cxn>
                  <a:cxn ang="0">
                    <a:pos x="27" y="0"/>
                  </a:cxn>
                  <a:cxn ang="0">
                    <a:pos x="35" y="12"/>
                  </a:cxn>
                  <a:cxn ang="0">
                    <a:pos x="46" y="8"/>
                  </a:cxn>
                  <a:cxn ang="0">
                    <a:pos x="50" y="23"/>
                  </a:cxn>
                  <a:cxn ang="0">
                    <a:pos x="50" y="37"/>
                  </a:cxn>
                  <a:cxn ang="0">
                    <a:pos x="50" y="46"/>
                  </a:cxn>
                  <a:cxn ang="0">
                    <a:pos x="46" y="62"/>
                  </a:cxn>
                  <a:cxn ang="0">
                    <a:pos x="54" y="70"/>
                  </a:cxn>
                  <a:cxn ang="0">
                    <a:pos x="55" y="80"/>
                  </a:cxn>
                  <a:cxn ang="0">
                    <a:pos x="35" y="86"/>
                  </a:cxn>
                </a:cxnLst>
                <a:rect l="0" t="0" r="r" b="b"/>
                <a:pathLst>
                  <a:path w="65" h="128">
                    <a:moveTo>
                      <a:pt x="35" y="86"/>
                    </a:moveTo>
                    <a:lnTo>
                      <a:pt x="50" y="90"/>
                    </a:lnTo>
                    <a:lnTo>
                      <a:pt x="54" y="100"/>
                    </a:lnTo>
                    <a:lnTo>
                      <a:pt x="48" y="110"/>
                    </a:lnTo>
                    <a:lnTo>
                      <a:pt x="64" y="119"/>
                    </a:lnTo>
                    <a:lnTo>
                      <a:pt x="54" y="124"/>
                    </a:lnTo>
                    <a:lnTo>
                      <a:pt x="39" y="127"/>
                    </a:lnTo>
                    <a:lnTo>
                      <a:pt x="35" y="119"/>
                    </a:lnTo>
                    <a:lnTo>
                      <a:pt x="25" y="108"/>
                    </a:lnTo>
                    <a:lnTo>
                      <a:pt x="14" y="110"/>
                    </a:lnTo>
                    <a:lnTo>
                      <a:pt x="3" y="99"/>
                    </a:lnTo>
                    <a:lnTo>
                      <a:pt x="7" y="77"/>
                    </a:lnTo>
                    <a:lnTo>
                      <a:pt x="1" y="62"/>
                    </a:lnTo>
                    <a:lnTo>
                      <a:pt x="0" y="46"/>
                    </a:lnTo>
                    <a:lnTo>
                      <a:pt x="12" y="37"/>
                    </a:lnTo>
                    <a:lnTo>
                      <a:pt x="14" y="23"/>
                    </a:lnTo>
                    <a:lnTo>
                      <a:pt x="16" y="0"/>
                    </a:lnTo>
                    <a:lnTo>
                      <a:pt x="27" y="0"/>
                    </a:lnTo>
                    <a:lnTo>
                      <a:pt x="35" y="12"/>
                    </a:lnTo>
                    <a:lnTo>
                      <a:pt x="46" y="8"/>
                    </a:lnTo>
                    <a:lnTo>
                      <a:pt x="50" y="23"/>
                    </a:lnTo>
                    <a:lnTo>
                      <a:pt x="50" y="37"/>
                    </a:lnTo>
                    <a:lnTo>
                      <a:pt x="50" y="46"/>
                    </a:lnTo>
                    <a:lnTo>
                      <a:pt x="46" y="62"/>
                    </a:lnTo>
                    <a:lnTo>
                      <a:pt x="54" y="70"/>
                    </a:lnTo>
                    <a:lnTo>
                      <a:pt x="55" y="80"/>
                    </a:lnTo>
                    <a:lnTo>
                      <a:pt x="35" y="86"/>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8" name="Freeform 97"/>
              <p:cNvSpPr>
                <a:spLocks/>
              </p:cNvSpPr>
              <p:nvPr/>
            </p:nvSpPr>
            <p:spPr bwMode="auto">
              <a:xfrm>
                <a:off x="3033694" y="3373443"/>
                <a:ext cx="25850" cy="28818"/>
              </a:xfrm>
              <a:custGeom>
                <a:avLst/>
                <a:gdLst/>
                <a:ahLst/>
                <a:cxnLst>
                  <a:cxn ang="0">
                    <a:pos x="16" y="31"/>
                  </a:cxn>
                  <a:cxn ang="0">
                    <a:pos x="0" y="8"/>
                  </a:cxn>
                  <a:cxn ang="0">
                    <a:pos x="22" y="0"/>
                  </a:cxn>
                  <a:cxn ang="0">
                    <a:pos x="29" y="21"/>
                  </a:cxn>
                  <a:cxn ang="0">
                    <a:pos x="16" y="31"/>
                  </a:cxn>
                </a:cxnLst>
                <a:rect l="0" t="0" r="r" b="b"/>
                <a:pathLst>
                  <a:path w="30" h="32">
                    <a:moveTo>
                      <a:pt x="16" y="31"/>
                    </a:moveTo>
                    <a:lnTo>
                      <a:pt x="0" y="8"/>
                    </a:lnTo>
                    <a:lnTo>
                      <a:pt x="22" y="0"/>
                    </a:lnTo>
                    <a:lnTo>
                      <a:pt x="29" y="21"/>
                    </a:lnTo>
                    <a:lnTo>
                      <a:pt x="16" y="31"/>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99" name="Freeform 98"/>
              <p:cNvSpPr>
                <a:spLocks/>
              </p:cNvSpPr>
              <p:nvPr/>
            </p:nvSpPr>
            <p:spPr bwMode="auto">
              <a:xfrm>
                <a:off x="2087570" y="3957008"/>
                <a:ext cx="426531" cy="451182"/>
              </a:xfrm>
              <a:custGeom>
                <a:avLst/>
                <a:gdLst/>
                <a:ahLst/>
                <a:cxnLst>
                  <a:cxn ang="0">
                    <a:pos x="83" y="483"/>
                  </a:cxn>
                  <a:cxn ang="0">
                    <a:pos x="83" y="460"/>
                  </a:cxn>
                  <a:cxn ang="0">
                    <a:pos x="73" y="445"/>
                  </a:cxn>
                  <a:cxn ang="0">
                    <a:pos x="57" y="433"/>
                  </a:cxn>
                  <a:cxn ang="0">
                    <a:pos x="33" y="435"/>
                  </a:cxn>
                  <a:cxn ang="0">
                    <a:pos x="28" y="457"/>
                  </a:cxn>
                  <a:cxn ang="0">
                    <a:pos x="21" y="466"/>
                  </a:cxn>
                  <a:cxn ang="0">
                    <a:pos x="0" y="461"/>
                  </a:cxn>
                  <a:cxn ang="0">
                    <a:pos x="3" y="440"/>
                  </a:cxn>
                  <a:cxn ang="0">
                    <a:pos x="12" y="420"/>
                  </a:cxn>
                  <a:cxn ang="0">
                    <a:pos x="23" y="263"/>
                  </a:cxn>
                  <a:cxn ang="0">
                    <a:pos x="23" y="137"/>
                  </a:cxn>
                  <a:cxn ang="0">
                    <a:pos x="37" y="141"/>
                  </a:cxn>
                  <a:cxn ang="0">
                    <a:pos x="37" y="148"/>
                  </a:cxn>
                  <a:cxn ang="0">
                    <a:pos x="37" y="168"/>
                  </a:cxn>
                  <a:cxn ang="0">
                    <a:pos x="50" y="188"/>
                  </a:cxn>
                  <a:cxn ang="0">
                    <a:pos x="46" y="237"/>
                  </a:cxn>
                  <a:cxn ang="0">
                    <a:pos x="43" y="260"/>
                  </a:cxn>
                  <a:cxn ang="0">
                    <a:pos x="43" y="280"/>
                  </a:cxn>
                  <a:cxn ang="0">
                    <a:pos x="46" y="326"/>
                  </a:cxn>
                  <a:cxn ang="0">
                    <a:pos x="46" y="355"/>
                  </a:cxn>
                  <a:cxn ang="0">
                    <a:pos x="50" y="372"/>
                  </a:cxn>
                  <a:cxn ang="0">
                    <a:pos x="70" y="372"/>
                  </a:cxn>
                  <a:cxn ang="0">
                    <a:pos x="90" y="355"/>
                  </a:cxn>
                  <a:cxn ang="0">
                    <a:pos x="106" y="341"/>
                  </a:cxn>
                  <a:cxn ang="0">
                    <a:pos x="99" y="306"/>
                  </a:cxn>
                  <a:cxn ang="0">
                    <a:pos x="111" y="317"/>
                  </a:cxn>
                  <a:cxn ang="0">
                    <a:pos x="124" y="323"/>
                  </a:cxn>
                  <a:cxn ang="0">
                    <a:pos x="119" y="300"/>
                  </a:cxn>
                  <a:cxn ang="0">
                    <a:pos x="99" y="277"/>
                  </a:cxn>
                  <a:cxn ang="0">
                    <a:pos x="115" y="263"/>
                  </a:cxn>
                  <a:cxn ang="0">
                    <a:pos x="131" y="237"/>
                  </a:cxn>
                  <a:cxn ang="0">
                    <a:pos x="128" y="217"/>
                  </a:cxn>
                  <a:cxn ang="0">
                    <a:pos x="119" y="205"/>
                  </a:cxn>
                  <a:cxn ang="0">
                    <a:pos x="108" y="180"/>
                  </a:cxn>
                  <a:cxn ang="0">
                    <a:pos x="93" y="163"/>
                  </a:cxn>
                  <a:cxn ang="0">
                    <a:pos x="97" y="143"/>
                  </a:cxn>
                  <a:cxn ang="0">
                    <a:pos x="119" y="132"/>
                  </a:cxn>
                  <a:cxn ang="0">
                    <a:pos x="123" y="113"/>
                  </a:cxn>
                  <a:cxn ang="0">
                    <a:pos x="146" y="97"/>
                  </a:cxn>
                  <a:cxn ang="0">
                    <a:pos x="164" y="70"/>
                  </a:cxn>
                  <a:cxn ang="0">
                    <a:pos x="153" y="53"/>
                  </a:cxn>
                  <a:cxn ang="0">
                    <a:pos x="128" y="61"/>
                  </a:cxn>
                  <a:cxn ang="0">
                    <a:pos x="108" y="61"/>
                  </a:cxn>
                  <a:cxn ang="0">
                    <a:pos x="85" y="61"/>
                  </a:cxn>
                  <a:cxn ang="0">
                    <a:pos x="93" y="80"/>
                  </a:cxn>
                  <a:cxn ang="0">
                    <a:pos x="70" y="83"/>
                  </a:cxn>
                  <a:cxn ang="0">
                    <a:pos x="35" y="61"/>
                  </a:cxn>
                  <a:cxn ang="0">
                    <a:pos x="8" y="48"/>
                  </a:cxn>
                  <a:cxn ang="0">
                    <a:pos x="8" y="0"/>
                  </a:cxn>
                  <a:cxn ang="0">
                    <a:pos x="389" y="12"/>
                  </a:cxn>
                  <a:cxn ang="0">
                    <a:pos x="494" y="88"/>
                  </a:cxn>
                  <a:cxn ang="0">
                    <a:pos x="491" y="263"/>
                  </a:cxn>
                  <a:cxn ang="0">
                    <a:pos x="354" y="377"/>
                  </a:cxn>
                  <a:cxn ang="0">
                    <a:pos x="239" y="460"/>
                  </a:cxn>
                  <a:cxn ang="0">
                    <a:pos x="221" y="466"/>
                  </a:cxn>
                  <a:cxn ang="0">
                    <a:pos x="201" y="468"/>
                  </a:cxn>
                  <a:cxn ang="0">
                    <a:pos x="186" y="466"/>
                  </a:cxn>
                  <a:cxn ang="0">
                    <a:pos x="171" y="475"/>
                  </a:cxn>
                  <a:cxn ang="0">
                    <a:pos x="153" y="485"/>
                  </a:cxn>
                  <a:cxn ang="0">
                    <a:pos x="141" y="497"/>
                  </a:cxn>
                  <a:cxn ang="0">
                    <a:pos x="115" y="497"/>
                  </a:cxn>
                  <a:cxn ang="0">
                    <a:pos x="90" y="485"/>
                  </a:cxn>
                </a:cxnLst>
                <a:rect l="0" t="0" r="r" b="b"/>
                <a:pathLst>
                  <a:path w="495" h="501">
                    <a:moveTo>
                      <a:pt x="90" y="485"/>
                    </a:moveTo>
                    <a:lnTo>
                      <a:pt x="83" y="483"/>
                    </a:lnTo>
                    <a:lnTo>
                      <a:pt x="73" y="475"/>
                    </a:lnTo>
                    <a:lnTo>
                      <a:pt x="83" y="460"/>
                    </a:lnTo>
                    <a:lnTo>
                      <a:pt x="77" y="453"/>
                    </a:lnTo>
                    <a:lnTo>
                      <a:pt x="73" y="445"/>
                    </a:lnTo>
                    <a:lnTo>
                      <a:pt x="66" y="435"/>
                    </a:lnTo>
                    <a:lnTo>
                      <a:pt x="57" y="433"/>
                    </a:lnTo>
                    <a:lnTo>
                      <a:pt x="43" y="430"/>
                    </a:lnTo>
                    <a:lnTo>
                      <a:pt x="33" y="435"/>
                    </a:lnTo>
                    <a:lnTo>
                      <a:pt x="33" y="445"/>
                    </a:lnTo>
                    <a:lnTo>
                      <a:pt x="28" y="457"/>
                    </a:lnTo>
                    <a:lnTo>
                      <a:pt x="32" y="468"/>
                    </a:lnTo>
                    <a:lnTo>
                      <a:pt x="21" y="466"/>
                    </a:lnTo>
                    <a:lnTo>
                      <a:pt x="0" y="472"/>
                    </a:lnTo>
                    <a:lnTo>
                      <a:pt x="0" y="461"/>
                    </a:lnTo>
                    <a:lnTo>
                      <a:pt x="1" y="452"/>
                    </a:lnTo>
                    <a:lnTo>
                      <a:pt x="3" y="440"/>
                    </a:lnTo>
                    <a:lnTo>
                      <a:pt x="8" y="430"/>
                    </a:lnTo>
                    <a:lnTo>
                      <a:pt x="12" y="420"/>
                    </a:lnTo>
                    <a:lnTo>
                      <a:pt x="17" y="375"/>
                    </a:lnTo>
                    <a:lnTo>
                      <a:pt x="23" y="263"/>
                    </a:lnTo>
                    <a:lnTo>
                      <a:pt x="21" y="148"/>
                    </a:lnTo>
                    <a:lnTo>
                      <a:pt x="23" y="137"/>
                    </a:lnTo>
                    <a:lnTo>
                      <a:pt x="30" y="132"/>
                    </a:lnTo>
                    <a:lnTo>
                      <a:pt x="37" y="141"/>
                    </a:lnTo>
                    <a:lnTo>
                      <a:pt x="45" y="143"/>
                    </a:lnTo>
                    <a:lnTo>
                      <a:pt x="37" y="148"/>
                    </a:lnTo>
                    <a:lnTo>
                      <a:pt x="33" y="157"/>
                    </a:lnTo>
                    <a:lnTo>
                      <a:pt x="37" y="168"/>
                    </a:lnTo>
                    <a:lnTo>
                      <a:pt x="45" y="180"/>
                    </a:lnTo>
                    <a:lnTo>
                      <a:pt x="50" y="188"/>
                    </a:lnTo>
                    <a:lnTo>
                      <a:pt x="50" y="205"/>
                    </a:lnTo>
                    <a:lnTo>
                      <a:pt x="46" y="237"/>
                    </a:lnTo>
                    <a:lnTo>
                      <a:pt x="46" y="245"/>
                    </a:lnTo>
                    <a:lnTo>
                      <a:pt x="43" y="260"/>
                    </a:lnTo>
                    <a:lnTo>
                      <a:pt x="38" y="268"/>
                    </a:lnTo>
                    <a:lnTo>
                      <a:pt x="43" y="280"/>
                    </a:lnTo>
                    <a:lnTo>
                      <a:pt x="43" y="293"/>
                    </a:lnTo>
                    <a:lnTo>
                      <a:pt x="46" y="326"/>
                    </a:lnTo>
                    <a:lnTo>
                      <a:pt x="45" y="343"/>
                    </a:lnTo>
                    <a:lnTo>
                      <a:pt x="46" y="355"/>
                    </a:lnTo>
                    <a:lnTo>
                      <a:pt x="45" y="365"/>
                    </a:lnTo>
                    <a:lnTo>
                      <a:pt x="50" y="372"/>
                    </a:lnTo>
                    <a:lnTo>
                      <a:pt x="57" y="377"/>
                    </a:lnTo>
                    <a:lnTo>
                      <a:pt x="70" y="372"/>
                    </a:lnTo>
                    <a:lnTo>
                      <a:pt x="85" y="375"/>
                    </a:lnTo>
                    <a:lnTo>
                      <a:pt x="90" y="355"/>
                    </a:lnTo>
                    <a:lnTo>
                      <a:pt x="97" y="346"/>
                    </a:lnTo>
                    <a:lnTo>
                      <a:pt x="106" y="341"/>
                    </a:lnTo>
                    <a:lnTo>
                      <a:pt x="111" y="335"/>
                    </a:lnTo>
                    <a:lnTo>
                      <a:pt x="99" y="306"/>
                    </a:lnTo>
                    <a:lnTo>
                      <a:pt x="113" y="308"/>
                    </a:lnTo>
                    <a:lnTo>
                      <a:pt x="111" y="317"/>
                    </a:lnTo>
                    <a:lnTo>
                      <a:pt x="115" y="326"/>
                    </a:lnTo>
                    <a:lnTo>
                      <a:pt x="124" y="323"/>
                    </a:lnTo>
                    <a:lnTo>
                      <a:pt x="123" y="308"/>
                    </a:lnTo>
                    <a:lnTo>
                      <a:pt x="119" y="300"/>
                    </a:lnTo>
                    <a:lnTo>
                      <a:pt x="97" y="288"/>
                    </a:lnTo>
                    <a:lnTo>
                      <a:pt x="99" y="277"/>
                    </a:lnTo>
                    <a:lnTo>
                      <a:pt x="108" y="273"/>
                    </a:lnTo>
                    <a:lnTo>
                      <a:pt x="115" y="263"/>
                    </a:lnTo>
                    <a:lnTo>
                      <a:pt x="131" y="248"/>
                    </a:lnTo>
                    <a:lnTo>
                      <a:pt x="131" y="237"/>
                    </a:lnTo>
                    <a:lnTo>
                      <a:pt x="135" y="228"/>
                    </a:lnTo>
                    <a:lnTo>
                      <a:pt x="128" y="217"/>
                    </a:lnTo>
                    <a:lnTo>
                      <a:pt x="124" y="213"/>
                    </a:lnTo>
                    <a:lnTo>
                      <a:pt x="119" y="205"/>
                    </a:lnTo>
                    <a:lnTo>
                      <a:pt x="113" y="188"/>
                    </a:lnTo>
                    <a:lnTo>
                      <a:pt x="108" y="180"/>
                    </a:lnTo>
                    <a:lnTo>
                      <a:pt x="97" y="175"/>
                    </a:lnTo>
                    <a:lnTo>
                      <a:pt x="93" y="163"/>
                    </a:lnTo>
                    <a:lnTo>
                      <a:pt x="97" y="152"/>
                    </a:lnTo>
                    <a:lnTo>
                      <a:pt x="97" y="143"/>
                    </a:lnTo>
                    <a:lnTo>
                      <a:pt x="108" y="137"/>
                    </a:lnTo>
                    <a:lnTo>
                      <a:pt x="119" y="132"/>
                    </a:lnTo>
                    <a:lnTo>
                      <a:pt x="123" y="123"/>
                    </a:lnTo>
                    <a:lnTo>
                      <a:pt x="123" y="113"/>
                    </a:lnTo>
                    <a:lnTo>
                      <a:pt x="130" y="106"/>
                    </a:lnTo>
                    <a:lnTo>
                      <a:pt x="146" y="97"/>
                    </a:lnTo>
                    <a:lnTo>
                      <a:pt x="166" y="85"/>
                    </a:lnTo>
                    <a:lnTo>
                      <a:pt x="164" y="70"/>
                    </a:lnTo>
                    <a:lnTo>
                      <a:pt x="159" y="61"/>
                    </a:lnTo>
                    <a:lnTo>
                      <a:pt x="153" y="53"/>
                    </a:lnTo>
                    <a:lnTo>
                      <a:pt x="143" y="50"/>
                    </a:lnTo>
                    <a:lnTo>
                      <a:pt x="128" y="61"/>
                    </a:lnTo>
                    <a:lnTo>
                      <a:pt x="119" y="61"/>
                    </a:lnTo>
                    <a:lnTo>
                      <a:pt x="108" y="61"/>
                    </a:lnTo>
                    <a:lnTo>
                      <a:pt x="99" y="57"/>
                    </a:lnTo>
                    <a:lnTo>
                      <a:pt x="85" y="61"/>
                    </a:lnTo>
                    <a:lnTo>
                      <a:pt x="88" y="70"/>
                    </a:lnTo>
                    <a:lnTo>
                      <a:pt x="93" y="80"/>
                    </a:lnTo>
                    <a:lnTo>
                      <a:pt x="83" y="80"/>
                    </a:lnTo>
                    <a:lnTo>
                      <a:pt x="70" y="83"/>
                    </a:lnTo>
                    <a:lnTo>
                      <a:pt x="63" y="80"/>
                    </a:lnTo>
                    <a:lnTo>
                      <a:pt x="35" y="61"/>
                    </a:lnTo>
                    <a:lnTo>
                      <a:pt x="17" y="53"/>
                    </a:lnTo>
                    <a:lnTo>
                      <a:pt x="8" y="48"/>
                    </a:lnTo>
                    <a:lnTo>
                      <a:pt x="10" y="30"/>
                    </a:lnTo>
                    <a:lnTo>
                      <a:pt x="8" y="0"/>
                    </a:lnTo>
                    <a:lnTo>
                      <a:pt x="181" y="3"/>
                    </a:lnTo>
                    <a:lnTo>
                      <a:pt x="389" y="12"/>
                    </a:lnTo>
                    <a:lnTo>
                      <a:pt x="494" y="15"/>
                    </a:lnTo>
                    <a:lnTo>
                      <a:pt x="494" y="88"/>
                    </a:lnTo>
                    <a:lnTo>
                      <a:pt x="491" y="155"/>
                    </a:lnTo>
                    <a:lnTo>
                      <a:pt x="491" y="263"/>
                    </a:lnTo>
                    <a:lnTo>
                      <a:pt x="489" y="385"/>
                    </a:lnTo>
                    <a:lnTo>
                      <a:pt x="354" y="377"/>
                    </a:lnTo>
                    <a:lnTo>
                      <a:pt x="243" y="375"/>
                    </a:lnTo>
                    <a:lnTo>
                      <a:pt x="239" y="460"/>
                    </a:lnTo>
                    <a:lnTo>
                      <a:pt x="228" y="460"/>
                    </a:lnTo>
                    <a:lnTo>
                      <a:pt x="221" y="466"/>
                    </a:lnTo>
                    <a:lnTo>
                      <a:pt x="211" y="475"/>
                    </a:lnTo>
                    <a:lnTo>
                      <a:pt x="201" y="468"/>
                    </a:lnTo>
                    <a:lnTo>
                      <a:pt x="195" y="466"/>
                    </a:lnTo>
                    <a:lnTo>
                      <a:pt x="186" y="466"/>
                    </a:lnTo>
                    <a:lnTo>
                      <a:pt x="181" y="472"/>
                    </a:lnTo>
                    <a:lnTo>
                      <a:pt x="171" y="475"/>
                    </a:lnTo>
                    <a:lnTo>
                      <a:pt x="164" y="480"/>
                    </a:lnTo>
                    <a:lnTo>
                      <a:pt x="153" y="485"/>
                    </a:lnTo>
                    <a:lnTo>
                      <a:pt x="148" y="493"/>
                    </a:lnTo>
                    <a:lnTo>
                      <a:pt x="141" y="497"/>
                    </a:lnTo>
                    <a:lnTo>
                      <a:pt x="130" y="500"/>
                    </a:lnTo>
                    <a:lnTo>
                      <a:pt x="115" y="497"/>
                    </a:lnTo>
                    <a:lnTo>
                      <a:pt x="108" y="492"/>
                    </a:lnTo>
                    <a:lnTo>
                      <a:pt x="90" y="485"/>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0" name="Freeform 99"/>
              <p:cNvSpPr>
                <a:spLocks/>
              </p:cNvSpPr>
              <p:nvPr/>
            </p:nvSpPr>
            <p:spPr bwMode="auto">
              <a:xfrm>
                <a:off x="2147027" y="4195657"/>
                <a:ext cx="35329" cy="71145"/>
              </a:xfrm>
              <a:custGeom>
                <a:avLst/>
                <a:gdLst/>
                <a:ahLst/>
                <a:cxnLst>
                  <a:cxn ang="0">
                    <a:pos x="6" y="30"/>
                  </a:cxn>
                  <a:cxn ang="0">
                    <a:pos x="5" y="25"/>
                  </a:cxn>
                  <a:cxn ang="0">
                    <a:pos x="5" y="10"/>
                  </a:cxn>
                  <a:cxn ang="0">
                    <a:pos x="13" y="0"/>
                  </a:cxn>
                  <a:cxn ang="0">
                    <a:pos x="15" y="6"/>
                  </a:cxn>
                  <a:cxn ang="0">
                    <a:pos x="20" y="12"/>
                  </a:cxn>
                  <a:cxn ang="0">
                    <a:pos x="21" y="21"/>
                  </a:cxn>
                  <a:cxn ang="0">
                    <a:pos x="28" y="25"/>
                  </a:cxn>
                  <a:cxn ang="0">
                    <a:pos x="37" y="30"/>
                  </a:cxn>
                  <a:cxn ang="0">
                    <a:pos x="32" y="39"/>
                  </a:cxn>
                  <a:cxn ang="0">
                    <a:pos x="32" y="48"/>
                  </a:cxn>
                  <a:cxn ang="0">
                    <a:pos x="35" y="59"/>
                  </a:cxn>
                  <a:cxn ang="0">
                    <a:pos x="40" y="68"/>
                  </a:cxn>
                  <a:cxn ang="0">
                    <a:pos x="35" y="73"/>
                  </a:cxn>
                  <a:cxn ang="0">
                    <a:pos x="21" y="78"/>
                  </a:cxn>
                  <a:cxn ang="0">
                    <a:pos x="15" y="68"/>
                  </a:cxn>
                  <a:cxn ang="0">
                    <a:pos x="21" y="57"/>
                  </a:cxn>
                  <a:cxn ang="0">
                    <a:pos x="15" y="48"/>
                  </a:cxn>
                  <a:cxn ang="0">
                    <a:pos x="6" y="45"/>
                  </a:cxn>
                  <a:cxn ang="0">
                    <a:pos x="0" y="35"/>
                  </a:cxn>
                  <a:cxn ang="0">
                    <a:pos x="6" y="30"/>
                  </a:cxn>
                </a:cxnLst>
                <a:rect l="0" t="0" r="r" b="b"/>
                <a:pathLst>
                  <a:path w="41" h="79">
                    <a:moveTo>
                      <a:pt x="6" y="30"/>
                    </a:moveTo>
                    <a:lnTo>
                      <a:pt x="5" y="25"/>
                    </a:lnTo>
                    <a:lnTo>
                      <a:pt x="5" y="10"/>
                    </a:lnTo>
                    <a:lnTo>
                      <a:pt x="13" y="0"/>
                    </a:lnTo>
                    <a:lnTo>
                      <a:pt x="15" y="6"/>
                    </a:lnTo>
                    <a:lnTo>
                      <a:pt x="20" y="12"/>
                    </a:lnTo>
                    <a:lnTo>
                      <a:pt x="21" y="21"/>
                    </a:lnTo>
                    <a:lnTo>
                      <a:pt x="28" y="25"/>
                    </a:lnTo>
                    <a:lnTo>
                      <a:pt x="37" y="30"/>
                    </a:lnTo>
                    <a:lnTo>
                      <a:pt x="32" y="39"/>
                    </a:lnTo>
                    <a:lnTo>
                      <a:pt x="32" y="48"/>
                    </a:lnTo>
                    <a:lnTo>
                      <a:pt x="35" y="59"/>
                    </a:lnTo>
                    <a:lnTo>
                      <a:pt x="40" y="68"/>
                    </a:lnTo>
                    <a:lnTo>
                      <a:pt x="35" y="73"/>
                    </a:lnTo>
                    <a:lnTo>
                      <a:pt x="21" y="78"/>
                    </a:lnTo>
                    <a:lnTo>
                      <a:pt x="15" y="68"/>
                    </a:lnTo>
                    <a:lnTo>
                      <a:pt x="21" y="57"/>
                    </a:lnTo>
                    <a:lnTo>
                      <a:pt x="15" y="48"/>
                    </a:lnTo>
                    <a:lnTo>
                      <a:pt x="6" y="45"/>
                    </a:lnTo>
                    <a:lnTo>
                      <a:pt x="0" y="35"/>
                    </a:lnTo>
                    <a:lnTo>
                      <a:pt x="6" y="30"/>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1" name="Freeform 100"/>
              <p:cNvSpPr>
                <a:spLocks/>
              </p:cNvSpPr>
              <p:nvPr/>
            </p:nvSpPr>
            <p:spPr bwMode="auto">
              <a:xfrm>
                <a:off x="2894102" y="3667026"/>
                <a:ext cx="37914" cy="50431"/>
              </a:xfrm>
              <a:custGeom>
                <a:avLst/>
                <a:gdLst/>
                <a:ahLst/>
                <a:cxnLst>
                  <a:cxn ang="0">
                    <a:pos x="43" y="30"/>
                  </a:cxn>
                  <a:cxn ang="0">
                    <a:pos x="36" y="38"/>
                  </a:cxn>
                  <a:cxn ang="0">
                    <a:pos x="25" y="35"/>
                  </a:cxn>
                  <a:cxn ang="0">
                    <a:pos x="29" y="55"/>
                  </a:cxn>
                  <a:cxn ang="0">
                    <a:pos x="17" y="50"/>
                  </a:cxn>
                  <a:cxn ang="0">
                    <a:pos x="5" y="35"/>
                  </a:cxn>
                  <a:cxn ang="0">
                    <a:pos x="0" y="25"/>
                  </a:cxn>
                  <a:cxn ang="0">
                    <a:pos x="5" y="20"/>
                  </a:cxn>
                  <a:cxn ang="0">
                    <a:pos x="8" y="8"/>
                  </a:cxn>
                  <a:cxn ang="0">
                    <a:pos x="24" y="0"/>
                  </a:cxn>
                  <a:cxn ang="0">
                    <a:pos x="40" y="10"/>
                  </a:cxn>
                  <a:cxn ang="0">
                    <a:pos x="40" y="20"/>
                  </a:cxn>
                  <a:cxn ang="0">
                    <a:pos x="43" y="30"/>
                  </a:cxn>
                </a:cxnLst>
                <a:rect l="0" t="0" r="r" b="b"/>
                <a:pathLst>
                  <a:path w="44" h="56">
                    <a:moveTo>
                      <a:pt x="43" y="30"/>
                    </a:moveTo>
                    <a:lnTo>
                      <a:pt x="36" y="38"/>
                    </a:lnTo>
                    <a:lnTo>
                      <a:pt x="25" y="35"/>
                    </a:lnTo>
                    <a:lnTo>
                      <a:pt x="29" y="55"/>
                    </a:lnTo>
                    <a:lnTo>
                      <a:pt x="17" y="50"/>
                    </a:lnTo>
                    <a:lnTo>
                      <a:pt x="5" y="35"/>
                    </a:lnTo>
                    <a:lnTo>
                      <a:pt x="0" y="25"/>
                    </a:lnTo>
                    <a:lnTo>
                      <a:pt x="5" y="20"/>
                    </a:lnTo>
                    <a:lnTo>
                      <a:pt x="8" y="8"/>
                    </a:lnTo>
                    <a:lnTo>
                      <a:pt x="24" y="0"/>
                    </a:lnTo>
                    <a:lnTo>
                      <a:pt x="40" y="10"/>
                    </a:lnTo>
                    <a:lnTo>
                      <a:pt x="40" y="20"/>
                    </a:lnTo>
                    <a:lnTo>
                      <a:pt x="43" y="30"/>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2" name="Freeform 101"/>
              <p:cNvSpPr>
                <a:spLocks/>
              </p:cNvSpPr>
              <p:nvPr/>
            </p:nvSpPr>
            <p:spPr bwMode="auto">
              <a:xfrm>
                <a:off x="2910474" y="3563462"/>
                <a:ext cx="760001" cy="483602"/>
              </a:xfrm>
              <a:custGeom>
                <a:avLst/>
                <a:gdLst/>
                <a:ahLst/>
                <a:cxnLst>
                  <a:cxn ang="0">
                    <a:pos x="48" y="160"/>
                  </a:cxn>
                  <a:cxn ang="0">
                    <a:pos x="0" y="202"/>
                  </a:cxn>
                  <a:cxn ang="0">
                    <a:pos x="13" y="243"/>
                  </a:cxn>
                  <a:cxn ang="0">
                    <a:pos x="32" y="274"/>
                  </a:cxn>
                  <a:cxn ang="0">
                    <a:pos x="46" y="304"/>
                  </a:cxn>
                  <a:cxn ang="0">
                    <a:pos x="81" y="302"/>
                  </a:cxn>
                  <a:cxn ang="0">
                    <a:pos x="86" y="329"/>
                  </a:cxn>
                  <a:cxn ang="0">
                    <a:pos x="113" y="356"/>
                  </a:cxn>
                  <a:cxn ang="0">
                    <a:pos x="135" y="386"/>
                  </a:cxn>
                  <a:cxn ang="0">
                    <a:pos x="161" y="411"/>
                  </a:cxn>
                  <a:cxn ang="0">
                    <a:pos x="205" y="426"/>
                  </a:cxn>
                  <a:cxn ang="0">
                    <a:pos x="246" y="433"/>
                  </a:cxn>
                  <a:cxn ang="0">
                    <a:pos x="255" y="471"/>
                  </a:cxn>
                  <a:cxn ang="0">
                    <a:pos x="295" y="489"/>
                  </a:cxn>
                  <a:cxn ang="0">
                    <a:pos x="324" y="497"/>
                  </a:cxn>
                  <a:cxn ang="0">
                    <a:pos x="356" y="508"/>
                  </a:cxn>
                  <a:cxn ang="0">
                    <a:pos x="396" y="509"/>
                  </a:cxn>
                  <a:cxn ang="0">
                    <a:pos x="436" y="519"/>
                  </a:cxn>
                  <a:cxn ang="0">
                    <a:pos x="471" y="519"/>
                  </a:cxn>
                  <a:cxn ang="0">
                    <a:pos x="506" y="521"/>
                  </a:cxn>
                  <a:cxn ang="0">
                    <a:pos x="549" y="536"/>
                  </a:cxn>
                  <a:cxn ang="0">
                    <a:pos x="591" y="517"/>
                  </a:cxn>
                  <a:cxn ang="0">
                    <a:pos x="629" y="484"/>
                  </a:cxn>
                  <a:cxn ang="0">
                    <a:pos x="818" y="461"/>
                  </a:cxn>
                  <a:cxn ang="0">
                    <a:pos x="801" y="422"/>
                  </a:cxn>
                  <a:cxn ang="0">
                    <a:pos x="787" y="396"/>
                  </a:cxn>
                  <a:cxn ang="0">
                    <a:pos x="813" y="369"/>
                  </a:cxn>
                  <a:cxn ang="0">
                    <a:pos x="827" y="336"/>
                  </a:cxn>
                  <a:cxn ang="0">
                    <a:pos x="846" y="304"/>
                  </a:cxn>
                  <a:cxn ang="0">
                    <a:pos x="867" y="272"/>
                  </a:cxn>
                  <a:cxn ang="0">
                    <a:pos x="881" y="214"/>
                  </a:cxn>
                  <a:cxn ang="0">
                    <a:pos x="836" y="214"/>
                  </a:cxn>
                  <a:cxn ang="0">
                    <a:pos x="804" y="189"/>
                  </a:cxn>
                  <a:cxn ang="0">
                    <a:pos x="764" y="180"/>
                  </a:cxn>
                  <a:cxn ang="0">
                    <a:pos x="731" y="172"/>
                  </a:cxn>
                  <a:cxn ang="0">
                    <a:pos x="682" y="148"/>
                  </a:cxn>
                  <a:cxn ang="0">
                    <a:pos x="636" y="142"/>
                  </a:cxn>
                  <a:cxn ang="0">
                    <a:pos x="598" y="134"/>
                  </a:cxn>
                  <a:cxn ang="0">
                    <a:pos x="569" y="160"/>
                  </a:cxn>
                  <a:cxn ang="0">
                    <a:pos x="533" y="147"/>
                  </a:cxn>
                  <a:cxn ang="0">
                    <a:pos x="501" y="160"/>
                  </a:cxn>
                  <a:cxn ang="0">
                    <a:pos x="473" y="142"/>
                  </a:cxn>
                  <a:cxn ang="0">
                    <a:pos x="435" y="132"/>
                  </a:cxn>
                  <a:cxn ang="0">
                    <a:pos x="401" y="100"/>
                  </a:cxn>
                  <a:cxn ang="0">
                    <a:pos x="376" y="61"/>
                  </a:cxn>
                  <a:cxn ang="0">
                    <a:pos x="221" y="20"/>
                  </a:cxn>
                  <a:cxn ang="0">
                    <a:pos x="198" y="21"/>
                  </a:cxn>
                  <a:cxn ang="0">
                    <a:pos x="173" y="40"/>
                  </a:cxn>
                  <a:cxn ang="0">
                    <a:pos x="130" y="33"/>
                  </a:cxn>
                  <a:cxn ang="0">
                    <a:pos x="97" y="88"/>
                  </a:cxn>
                </a:cxnLst>
                <a:rect l="0" t="0" r="r" b="b"/>
                <a:pathLst>
                  <a:path w="882" h="537">
                    <a:moveTo>
                      <a:pt x="66" y="142"/>
                    </a:moveTo>
                    <a:lnTo>
                      <a:pt x="66" y="148"/>
                    </a:lnTo>
                    <a:lnTo>
                      <a:pt x="57" y="155"/>
                    </a:lnTo>
                    <a:lnTo>
                      <a:pt x="48" y="160"/>
                    </a:lnTo>
                    <a:lnTo>
                      <a:pt x="43" y="165"/>
                    </a:lnTo>
                    <a:lnTo>
                      <a:pt x="30" y="180"/>
                    </a:lnTo>
                    <a:lnTo>
                      <a:pt x="5" y="194"/>
                    </a:lnTo>
                    <a:lnTo>
                      <a:pt x="0" y="202"/>
                    </a:lnTo>
                    <a:lnTo>
                      <a:pt x="0" y="214"/>
                    </a:lnTo>
                    <a:lnTo>
                      <a:pt x="3" y="223"/>
                    </a:lnTo>
                    <a:lnTo>
                      <a:pt x="10" y="230"/>
                    </a:lnTo>
                    <a:lnTo>
                      <a:pt x="13" y="243"/>
                    </a:lnTo>
                    <a:lnTo>
                      <a:pt x="13" y="254"/>
                    </a:lnTo>
                    <a:lnTo>
                      <a:pt x="17" y="264"/>
                    </a:lnTo>
                    <a:lnTo>
                      <a:pt x="25" y="272"/>
                    </a:lnTo>
                    <a:lnTo>
                      <a:pt x="32" y="274"/>
                    </a:lnTo>
                    <a:lnTo>
                      <a:pt x="43" y="280"/>
                    </a:lnTo>
                    <a:lnTo>
                      <a:pt x="46" y="289"/>
                    </a:lnTo>
                    <a:lnTo>
                      <a:pt x="43" y="296"/>
                    </a:lnTo>
                    <a:lnTo>
                      <a:pt x="46" y="304"/>
                    </a:lnTo>
                    <a:lnTo>
                      <a:pt x="53" y="307"/>
                    </a:lnTo>
                    <a:lnTo>
                      <a:pt x="57" y="302"/>
                    </a:lnTo>
                    <a:lnTo>
                      <a:pt x="72" y="304"/>
                    </a:lnTo>
                    <a:lnTo>
                      <a:pt x="81" y="302"/>
                    </a:lnTo>
                    <a:lnTo>
                      <a:pt x="78" y="309"/>
                    </a:lnTo>
                    <a:lnTo>
                      <a:pt x="88" y="312"/>
                    </a:lnTo>
                    <a:lnTo>
                      <a:pt x="85" y="322"/>
                    </a:lnTo>
                    <a:lnTo>
                      <a:pt x="86" y="329"/>
                    </a:lnTo>
                    <a:lnTo>
                      <a:pt x="92" y="342"/>
                    </a:lnTo>
                    <a:lnTo>
                      <a:pt x="103" y="345"/>
                    </a:lnTo>
                    <a:lnTo>
                      <a:pt x="110" y="347"/>
                    </a:lnTo>
                    <a:lnTo>
                      <a:pt x="113" y="356"/>
                    </a:lnTo>
                    <a:lnTo>
                      <a:pt x="125" y="359"/>
                    </a:lnTo>
                    <a:lnTo>
                      <a:pt x="133" y="365"/>
                    </a:lnTo>
                    <a:lnTo>
                      <a:pt x="131" y="376"/>
                    </a:lnTo>
                    <a:lnTo>
                      <a:pt x="135" y="386"/>
                    </a:lnTo>
                    <a:lnTo>
                      <a:pt x="135" y="394"/>
                    </a:lnTo>
                    <a:lnTo>
                      <a:pt x="143" y="402"/>
                    </a:lnTo>
                    <a:lnTo>
                      <a:pt x="155" y="402"/>
                    </a:lnTo>
                    <a:lnTo>
                      <a:pt x="161" y="411"/>
                    </a:lnTo>
                    <a:lnTo>
                      <a:pt x="171" y="417"/>
                    </a:lnTo>
                    <a:lnTo>
                      <a:pt x="181" y="420"/>
                    </a:lnTo>
                    <a:lnTo>
                      <a:pt x="191" y="426"/>
                    </a:lnTo>
                    <a:lnTo>
                      <a:pt x="205" y="426"/>
                    </a:lnTo>
                    <a:lnTo>
                      <a:pt x="213" y="422"/>
                    </a:lnTo>
                    <a:lnTo>
                      <a:pt x="228" y="429"/>
                    </a:lnTo>
                    <a:lnTo>
                      <a:pt x="237" y="429"/>
                    </a:lnTo>
                    <a:lnTo>
                      <a:pt x="246" y="433"/>
                    </a:lnTo>
                    <a:lnTo>
                      <a:pt x="250" y="439"/>
                    </a:lnTo>
                    <a:lnTo>
                      <a:pt x="258" y="442"/>
                    </a:lnTo>
                    <a:lnTo>
                      <a:pt x="257" y="461"/>
                    </a:lnTo>
                    <a:lnTo>
                      <a:pt x="255" y="471"/>
                    </a:lnTo>
                    <a:lnTo>
                      <a:pt x="264" y="481"/>
                    </a:lnTo>
                    <a:lnTo>
                      <a:pt x="275" y="487"/>
                    </a:lnTo>
                    <a:lnTo>
                      <a:pt x="281" y="494"/>
                    </a:lnTo>
                    <a:lnTo>
                      <a:pt x="295" y="489"/>
                    </a:lnTo>
                    <a:lnTo>
                      <a:pt x="303" y="489"/>
                    </a:lnTo>
                    <a:lnTo>
                      <a:pt x="311" y="493"/>
                    </a:lnTo>
                    <a:lnTo>
                      <a:pt x="321" y="493"/>
                    </a:lnTo>
                    <a:lnTo>
                      <a:pt x="324" y="497"/>
                    </a:lnTo>
                    <a:lnTo>
                      <a:pt x="333" y="502"/>
                    </a:lnTo>
                    <a:lnTo>
                      <a:pt x="341" y="504"/>
                    </a:lnTo>
                    <a:lnTo>
                      <a:pt x="350" y="504"/>
                    </a:lnTo>
                    <a:lnTo>
                      <a:pt x="356" y="508"/>
                    </a:lnTo>
                    <a:lnTo>
                      <a:pt x="366" y="508"/>
                    </a:lnTo>
                    <a:lnTo>
                      <a:pt x="375" y="508"/>
                    </a:lnTo>
                    <a:lnTo>
                      <a:pt x="386" y="517"/>
                    </a:lnTo>
                    <a:lnTo>
                      <a:pt x="396" y="509"/>
                    </a:lnTo>
                    <a:lnTo>
                      <a:pt x="404" y="509"/>
                    </a:lnTo>
                    <a:lnTo>
                      <a:pt x="415" y="513"/>
                    </a:lnTo>
                    <a:lnTo>
                      <a:pt x="430" y="517"/>
                    </a:lnTo>
                    <a:lnTo>
                      <a:pt x="436" y="519"/>
                    </a:lnTo>
                    <a:lnTo>
                      <a:pt x="444" y="519"/>
                    </a:lnTo>
                    <a:lnTo>
                      <a:pt x="456" y="509"/>
                    </a:lnTo>
                    <a:lnTo>
                      <a:pt x="466" y="513"/>
                    </a:lnTo>
                    <a:lnTo>
                      <a:pt x="471" y="519"/>
                    </a:lnTo>
                    <a:lnTo>
                      <a:pt x="481" y="517"/>
                    </a:lnTo>
                    <a:lnTo>
                      <a:pt x="489" y="508"/>
                    </a:lnTo>
                    <a:lnTo>
                      <a:pt x="501" y="513"/>
                    </a:lnTo>
                    <a:lnTo>
                      <a:pt x="506" y="521"/>
                    </a:lnTo>
                    <a:lnTo>
                      <a:pt x="515" y="524"/>
                    </a:lnTo>
                    <a:lnTo>
                      <a:pt x="524" y="524"/>
                    </a:lnTo>
                    <a:lnTo>
                      <a:pt x="535" y="529"/>
                    </a:lnTo>
                    <a:lnTo>
                      <a:pt x="549" y="536"/>
                    </a:lnTo>
                    <a:lnTo>
                      <a:pt x="562" y="536"/>
                    </a:lnTo>
                    <a:lnTo>
                      <a:pt x="569" y="536"/>
                    </a:lnTo>
                    <a:lnTo>
                      <a:pt x="578" y="524"/>
                    </a:lnTo>
                    <a:lnTo>
                      <a:pt x="591" y="517"/>
                    </a:lnTo>
                    <a:lnTo>
                      <a:pt x="593" y="504"/>
                    </a:lnTo>
                    <a:lnTo>
                      <a:pt x="602" y="497"/>
                    </a:lnTo>
                    <a:lnTo>
                      <a:pt x="618" y="487"/>
                    </a:lnTo>
                    <a:lnTo>
                      <a:pt x="629" y="484"/>
                    </a:lnTo>
                    <a:lnTo>
                      <a:pt x="826" y="487"/>
                    </a:lnTo>
                    <a:lnTo>
                      <a:pt x="829" y="481"/>
                    </a:lnTo>
                    <a:lnTo>
                      <a:pt x="826" y="469"/>
                    </a:lnTo>
                    <a:lnTo>
                      <a:pt x="818" y="461"/>
                    </a:lnTo>
                    <a:lnTo>
                      <a:pt x="814" y="447"/>
                    </a:lnTo>
                    <a:lnTo>
                      <a:pt x="811" y="440"/>
                    </a:lnTo>
                    <a:lnTo>
                      <a:pt x="807" y="434"/>
                    </a:lnTo>
                    <a:lnTo>
                      <a:pt x="801" y="422"/>
                    </a:lnTo>
                    <a:lnTo>
                      <a:pt x="798" y="414"/>
                    </a:lnTo>
                    <a:lnTo>
                      <a:pt x="789" y="409"/>
                    </a:lnTo>
                    <a:lnTo>
                      <a:pt x="782" y="402"/>
                    </a:lnTo>
                    <a:lnTo>
                      <a:pt x="787" y="396"/>
                    </a:lnTo>
                    <a:lnTo>
                      <a:pt x="789" y="386"/>
                    </a:lnTo>
                    <a:lnTo>
                      <a:pt x="798" y="376"/>
                    </a:lnTo>
                    <a:lnTo>
                      <a:pt x="804" y="371"/>
                    </a:lnTo>
                    <a:lnTo>
                      <a:pt x="813" y="369"/>
                    </a:lnTo>
                    <a:lnTo>
                      <a:pt x="822" y="362"/>
                    </a:lnTo>
                    <a:lnTo>
                      <a:pt x="827" y="356"/>
                    </a:lnTo>
                    <a:lnTo>
                      <a:pt x="829" y="347"/>
                    </a:lnTo>
                    <a:lnTo>
                      <a:pt x="827" y="336"/>
                    </a:lnTo>
                    <a:lnTo>
                      <a:pt x="826" y="325"/>
                    </a:lnTo>
                    <a:lnTo>
                      <a:pt x="831" y="320"/>
                    </a:lnTo>
                    <a:lnTo>
                      <a:pt x="834" y="307"/>
                    </a:lnTo>
                    <a:lnTo>
                      <a:pt x="846" y="304"/>
                    </a:lnTo>
                    <a:lnTo>
                      <a:pt x="853" y="298"/>
                    </a:lnTo>
                    <a:lnTo>
                      <a:pt x="858" y="289"/>
                    </a:lnTo>
                    <a:lnTo>
                      <a:pt x="861" y="280"/>
                    </a:lnTo>
                    <a:lnTo>
                      <a:pt x="867" y="272"/>
                    </a:lnTo>
                    <a:lnTo>
                      <a:pt x="867" y="260"/>
                    </a:lnTo>
                    <a:lnTo>
                      <a:pt x="881" y="234"/>
                    </a:lnTo>
                    <a:lnTo>
                      <a:pt x="881" y="223"/>
                    </a:lnTo>
                    <a:lnTo>
                      <a:pt x="881" y="214"/>
                    </a:lnTo>
                    <a:lnTo>
                      <a:pt x="869" y="210"/>
                    </a:lnTo>
                    <a:lnTo>
                      <a:pt x="861" y="210"/>
                    </a:lnTo>
                    <a:lnTo>
                      <a:pt x="854" y="210"/>
                    </a:lnTo>
                    <a:lnTo>
                      <a:pt x="836" y="214"/>
                    </a:lnTo>
                    <a:lnTo>
                      <a:pt x="827" y="210"/>
                    </a:lnTo>
                    <a:lnTo>
                      <a:pt x="818" y="202"/>
                    </a:lnTo>
                    <a:lnTo>
                      <a:pt x="813" y="194"/>
                    </a:lnTo>
                    <a:lnTo>
                      <a:pt x="804" y="189"/>
                    </a:lnTo>
                    <a:lnTo>
                      <a:pt x="796" y="183"/>
                    </a:lnTo>
                    <a:lnTo>
                      <a:pt x="786" y="180"/>
                    </a:lnTo>
                    <a:lnTo>
                      <a:pt x="773" y="180"/>
                    </a:lnTo>
                    <a:lnTo>
                      <a:pt x="764" y="180"/>
                    </a:lnTo>
                    <a:lnTo>
                      <a:pt x="756" y="182"/>
                    </a:lnTo>
                    <a:lnTo>
                      <a:pt x="746" y="182"/>
                    </a:lnTo>
                    <a:lnTo>
                      <a:pt x="738" y="182"/>
                    </a:lnTo>
                    <a:lnTo>
                      <a:pt x="731" y="172"/>
                    </a:lnTo>
                    <a:lnTo>
                      <a:pt x="728" y="165"/>
                    </a:lnTo>
                    <a:lnTo>
                      <a:pt x="718" y="160"/>
                    </a:lnTo>
                    <a:lnTo>
                      <a:pt x="691" y="147"/>
                    </a:lnTo>
                    <a:lnTo>
                      <a:pt x="682" y="148"/>
                    </a:lnTo>
                    <a:lnTo>
                      <a:pt x="674" y="155"/>
                    </a:lnTo>
                    <a:lnTo>
                      <a:pt x="662" y="152"/>
                    </a:lnTo>
                    <a:lnTo>
                      <a:pt x="651" y="148"/>
                    </a:lnTo>
                    <a:lnTo>
                      <a:pt x="636" y="142"/>
                    </a:lnTo>
                    <a:lnTo>
                      <a:pt x="624" y="140"/>
                    </a:lnTo>
                    <a:lnTo>
                      <a:pt x="618" y="140"/>
                    </a:lnTo>
                    <a:lnTo>
                      <a:pt x="606" y="132"/>
                    </a:lnTo>
                    <a:lnTo>
                      <a:pt x="598" y="134"/>
                    </a:lnTo>
                    <a:lnTo>
                      <a:pt x="591" y="143"/>
                    </a:lnTo>
                    <a:lnTo>
                      <a:pt x="582" y="148"/>
                    </a:lnTo>
                    <a:lnTo>
                      <a:pt x="576" y="155"/>
                    </a:lnTo>
                    <a:lnTo>
                      <a:pt x="569" y="160"/>
                    </a:lnTo>
                    <a:lnTo>
                      <a:pt x="561" y="155"/>
                    </a:lnTo>
                    <a:lnTo>
                      <a:pt x="553" y="152"/>
                    </a:lnTo>
                    <a:lnTo>
                      <a:pt x="544" y="148"/>
                    </a:lnTo>
                    <a:lnTo>
                      <a:pt x="533" y="147"/>
                    </a:lnTo>
                    <a:lnTo>
                      <a:pt x="524" y="152"/>
                    </a:lnTo>
                    <a:lnTo>
                      <a:pt x="516" y="152"/>
                    </a:lnTo>
                    <a:lnTo>
                      <a:pt x="511" y="162"/>
                    </a:lnTo>
                    <a:lnTo>
                      <a:pt x="501" y="160"/>
                    </a:lnTo>
                    <a:lnTo>
                      <a:pt x="496" y="147"/>
                    </a:lnTo>
                    <a:lnTo>
                      <a:pt x="488" y="147"/>
                    </a:lnTo>
                    <a:lnTo>
                      <a:pt x="481" y="142"/>
                    </a:lnTo>
                    <a:lnTo>
                      <a:pt x="473" y="142"/>
                    </a:lnTo>
                    <a:lnTo>
                      <a:pt x="469" y="132"/>
                    </a:lnTo>
                    <a:lnTo>
                      <a:pt x="458" y="128"/>
                    </a:lnTo>
                    <a:lnTo>
                      <a:pt x="444" y="128"/>
                    </a:lnTo>
                    <a:lnTo>
                      <a:pt x="435" y="132"/>
                    </a:lnTo>
                    <a:lnTo>
                      <a:pt x="430" y="123"/>
                    </a:lnTo>
                    <a:lnTo>
                      <a:pt x="411" y="115"/>
                    </a:lnTo>
                    <a:lnTo>
                      <a:pt x="406" y="110"/>
                    </a:lnTo>
                    <a:lnTo>
                      <a:pt x="401" y="100"/>
                    </a:lnTo>
                    <a:lnTo>
                      <a:pt x="393" y="92"/>
                    </a:lnTo>
                    <a:lnTo>
                      <a:pt x="391" y="83"/>
                    </a:lnTo>
                    <a:lnTo>
                      <a:pt x="388" y="70"/>
                    </a:lnTo>
                    <a:lnTo>
                      <a:pt x="376" y="61"/>
                    </a:lnTo>
                    <a:lnTo>
                      <a:pt x="368" y="53"/>
                    </a:lnTo>
                    <a:lnTo>
                      <a:pt x="278" y="53"/>
                    </a:lnTo>
                    <a:lnTo>
                      <a:pt x="248" y="52"/>
                    </a:lnTo>
                    <a:lnTo>
                      <a:pt x="221" y="20"/>
                    </a:lnTo>
                    <a:lnTo>
                      <a:pt x="201" y="0"/>
                    </a:lnTo>
                    <a:lnTo>
                      <a:pt x="181" y="20"/>
                    </a:lnTo>
                    <a:lnTo>
                      <a:pt x="190" y="21"/>
                    </a:lnTo>
                    <a:lnTo>
                      <a:pt x="198" y="21"/>
                    </a:lnTo>
                    <a:lnTo>
                      <a:pt x="210" y="30"/>
                    </a:lnTo>
                    <a:lnTo>
                      <a:pt x="195" y="47"/>
                    </a:lnTo>
                    <a:lnTo>
                      <a:pt x="186" y="52"/>
                    </a:lnTo>
                    <a:lnTo>
                      <a:pt x="173" y="40"/>
                    </a:lnTo>
                    <a:lnTo>
                      <a:pt x="163" y="37"/>
                    </a:lnTo>
                    <a:lnTo>
                      <a:pt x="113" y="0"/>
                    </a:lnTo>
                    <a:lnTo>
                      <a:pt x="128" y="25"/>
                    </a:lnTo>
                    <a:lnTo>
                      <a:pt x="130" y="33"/>
                    </a:lnTo>
                    <a:lnTo>
                      <a:pt x="118" y="47"/>
                    </a:lnTo>
                    <a:lnTo>
                      <a:pt x="110" y="61"/>
                    </a:lnTo>
                    <a:lnTo>
                      <a:pt x="106" y="80"/>
                    </a:lnTo>
                    <a:lnTo>
                      <a:pt x="97" y="88"/>
                    </a:lnTo>
                    <a:lnTo>
                      <a:pt x="88" y="123"/>
                    </a:lnTo>
                    <a:lnTo>
                      <a:pt x="75" y="127"/>
                    </a:lnTo>
                    <a:lnTo>
                      <a:pt x="66" y="142"/>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3" name="Freeform 102"/>
              <p:cNvSpPr>
                <a:spLocks/>
              </p:cNvSpPr>
              <p:nvPr/>
            </p:nvSpPr>
            <p:spPr bwMode="auto">
              <a:xfrm>
                <a:off x="2849294" y="3483312"/>
                <a:ext cx="167165" cy="193621"/>
              </a:xfrm>
              <a:custGeom>
                <a:avLst/>
                <a:gdLst/>
                <a:ahLst/>
                <a:cxnLst>
                  <a:cxn ang="0">
                    <a:pos x="97" y="0"/>
                  </a:cxn>
                  <a:cxn ang="0">
                    <a:pos x="10" y="33"/>
                  </a:cxn>
                  <a:cxn ang="0">
                    <a:pos x="28" y="52"/>
                  </a:cxn>
                  <a:cxn ang="0">
                    <a:pos x="28" y="102"/>
                  </a:cxn>
                  <a:cxn ang="0">
                    <a:pos x="13" y="117"/>
                  </a:cxn>
                  <a:cxn ang="0">
                    <a:pos x="0" y="140"/>
                  </a:cxn>
                  <a:cxn ang="0">
                    <a:pos x="12" y="164"/>
                  </a:cxn>
                  <a:cxn ang="0">
                    <a:pos x="17" y="185"/>
                  </a:cxn>
                  <a:cxn ang="0">
                    <a:pos x="35" y="209"/>
                  </a:cxn>
                  <a:cxn ang="0">
                    <a:pos x="54" y="199"/>
                  </a:cxn>
                  <a:cxn ang="0">
                    <a:pos x="61" y="174"/>
                  </a:cxn>
                  <a:cxn ang="0">
                    <a:pos x="68" y="154"/>
                  </a:cxn>
                  <a:cxn ang="0">
                    <a:pos x="61" y="137"/>
                  </a:cxn>
                  <a:cxn ang="0">
                    <a:pos x="48" y="120"/>
                  </a:cxn>
                  <a:cxn ang="0">
                    <a:pos x="74" y="60"/>
                  </a:cxn>
                  <a:cxn ang="0">
                    <a:pos x="96" y="45"/>
                  </a:cxn>
                  <a:cxn ang="0">
                    <a:pos x="130" y="28"/>
                  </a:cxn>
                  <a:cxn ang="0">
                    <a:pos x="130" y="41"/>
                  </a:cxn>
                  <a:cxn ang="0">
                    <a:pos x="116" y="70"/>
                  </a:cxn>
                  <a:cxn ang="0">
                    <a:pos x="101" y="82"/>
                  </a:cxn>
                  <a:cxn ang="0">
                    <a:pos x="102" y="112"/>
                  </a:cxn>
                  <a:cxn ang="0">
                    <a:pos x="102" y="123"/>
                  </a:cxn>
                  <a:cxn ang="0">
                    <a:pos x="151" y="174"/>
                  </a:cxn>
                  <a:cxn ang="0">
                    <a:pos x="151" y="154"/>
                  </a:cxn>
                  <a:cxn ang="0">
                    <a:pos x="121" y="130"/>
                  </a:cxn>
                  <a:cxn ang="0">
                    <a:pos x="130" y="123"/>
                  </a:cxn>
                  <a:cxn ang="0">
                    <a:pos x="151" y="134"/>
                  </a:cxn>
                  <a:cxn ang="0">
                    <a:pos x="166" y="140"/>
                  </a:cxn>
                  <a:cxn ang="0">
                    <a:pos x="185" y="123"/>
                  </a:cxn>
                  <a:cxn ang="0">
                    <a:pos x="166" y="90"/>
                  </a:cxn>
                  <a:cxn ang="0">
                    <a:pos x="178" y="60"/>
                  </a:cxn>
                  <a:cxn ang="0">
                    <a:pos x="193" y="41"/>
                  </a:cxn>
                  <a:cxn ang="0">
                    <a:pos x="181" y="25"/>
                  </a:cxn>
                  <a:cxn ang="0">
                    <a:pos x="186" y="3"/>
                  </a:cxn>
                </a:cxnLst>
                <a:rect l="0" t="0" r="r" b="b"/>
                <a:pathLst>
                  <a:path w="194" h="215">
                    <a:moveTo>
                      <a:pt x="186" y="3"/>
                    </a:moveTo>
                    <a:lnTo>
                      <a:pt x="97" y="0"/>
                    </a:lnTo>
                    <a:lnTo>
                      <a:pt x="12" y="0"/>
                    </a:lnTo>
                    <a:lnTo>
                      <a:pt x="10" y="33"/>
                    </a:lnTo>
                    <a:lnTo>
                      <a:pt x="10" y="41"/>
                    </a:lnTo>
                    <a:lnTo>
                      <a:pt x="28" y="52"/>
                    </a:lnTo>
                    <a:lnTo>
                      <a:pt x="25" y="78"/>
                    </a:lnTo>
                    <a:lnTo>
                      <a:pt x="28" y="102"/>
                    </a:lnTo>
                    <a:lnTo>
                      <a:pt x="25" y="107"/>
                    </a:lnTo>
                    <a:lnTo>
                      <a:pt x="13" y="117"/>
                    </a:lnTo>
                    <a:lnTo>
                      <a:pt x="8" y="127"/>
                    </a:lnTo>
                    <a:lnTo>
                      <a:pt x="0" y="140"/>
                    </a:lnTo>
                    <a:lnTo>
                      <a:pt x="1" y="154"/>
                    </a:lnTo>
                    <a:lnTo>
                      <a:pt x="12" y="164"/>
                    </a:lnTo>
                    <a:lnTo>
                      <a:pt x="17" y="174"/>
                    </a:lnTo>
                    <a:lnTo>
                      <a:pt x="17" y="185"/>
                    </a:lnTo>
                    <a:lnTo>
                      <a:pt x="27" y="191"/>
                    </a:lnTo>
                    <a:lnTo>
                      <a:pt x="35" y="209"/>
                    </a:lnTo>
                    <a:lnTo>
                      <a:pt x="45" y="214"/>
                    </a:lnTo>
                    <a:lnTo>
                      <a:pt x="54" y="199"/>
                    </a:lnTo>
                    <a:lnTo>
                      <a:pt x="54" y="182"/>
                    </a:lnTo>
                    <a:lnTo>
                      <a:pt x="61" y="174"/>
                    </a:lnTo>
                    <a:lnTo>
                      <a:pt x="70" y="167"/>
                    </a:lnTo>
                    <a:lnTo>
                      <a:pt x="68" y="154"/>
                    </a:lnTo>
                    <a:lnTo>
                      <a:pt x="70" y="147"/>
                    </a:lnTo>
                    <a:lnTo>
                      <a:pt x="61" y="137"/>
                    </a:lnTo>
                    <a:lnTo>
                      <a:pt x="54" y="130"/>
                    </a:lnTo>
                    <a:lnTo>
                      <a:pt x="48" y="120"/>
                    </a:lnTo>
                    <a:lnTo>
                      <a:pt x="59" y="92"/>
                    </a:lnTo>
                    <a:lnTo>
                      <a:pt x="74" y="60"/>
                    </a:lnTo>
                    <a:lnTo>
                      <a:pt x="89" y="54"/>
                    </a:lnTo>
                    <a:lnTo>
                      <a:pt x="96" y="45"/>
                    </a:lnTo>
                    <a:lnTo>
                      <a:pt x="106" y="37"/>
                    </a:lnTo>
                    <a:lnTo>
                      <a:pt x="130" y="28"/>
                    </a:lnTo>
                    <a:lnTo>
                      <a:pt x="137" y="37"/>
                    </a:lnTo>
                    <a:lnTo>
                      <a:pt x="130" y="41"/>
                    </a:lnTo>
                    <a:lnTo>
                      <a:pt x="106" y="67"/>
                    </a:lnTo>
                    <a:lnTo>
                      <a:pt x="116" y="70"/>
                    </a:lnTo>
                    <a:lnTo>
                      <a:pt x="116" y="78"/>
                    </a:lnTo>
                    <a:lnTo>
                      <a:pt x="101" y="82"/>
                    </a:lnTo>
                    <a:lnTo>
                      <a:pt x="97" y="100"/>
                    </a:lnTo>
                    <a:lnTo>
                      <a:pt x="102" y="112"/>
                    </a:lnTo>
                    <a:lnTo>
                      <a:pt x="116" y="120"/>
                    </a:lnTo>
                    <a:lnTo>
                      <a:pt x="102" y="123"/>
                    </a:lnTo>
                    <a:lnTo>
                      <a:pt x="126" y="147"/>
                    </a:lnTo>
                    <a:lnTo>
                      <a:pt x="151" y="174"/>
                    </a:lnTo>
                    <a:lnTo>
                      <a:pt x="158" y="157"/>
                    </a:lnTo>
                    <a:lnTo>
                      <a:pt x="151" y="154"/>
                    </a:lnTo>
                    <a:lnTo>
                      <a:pt x="132" y="130"/>
                    </a:lnTo>
                    <a:lnTo>
                      <a:pt x="121" y="130"/>
                    </a:lnTo>
                    <a:lnTo>
                      <a:pt x="121" y="123"/>
                    </a:lnTo>
                    <a:lnTo>
                      <a:pt x="130" y="123"/>
                    </a:lnTo>
                    <a:lnTo>
                      <a:pt x="139" y="127"/>
                    </a:lnTo>
                    <a:lnTo>
                      <a:pt x="151" y="134"/>
                    </a:lnTo>
                    <a:lnTo>
                      <a:pt x="158" y="144"/>
                    </a:lnTo>
                    <a:lnTo>
                      <a:pt x="166" y="140"/>
                    </a:lnTo>
                    <a:lnTo>
                      <a:pt x="174" y="127"/>
                    </a:lnTo>
                    <a:lnTo>
                      <a:pt x="185" y="123"/>
                    </a:lnTo>
                    <a:lnTo>
                      <a:pt x="185" y="110"/>
                    </a:lnTo>
                    <a:lnTo>
                      <a:pt x="166" y="90"/>
                    </a:lnTo>
                    <a:lnTo>
                      <a:pt x="170" y="74"/>
                    </a:lnTo>
                    <a:lnTo>
                      <a:pt x="178" y="60"/>
                    </a:lnTo>
                    <a:lnTo>
                      <a:pt x="185" y="50"/>
                    </a:lnTo>
                    <a:lnTo>
                      <a:pt x="193" y="41"/>
                    </a:lnTo>
                    <a:lnTo>
                      <a:pt x="188" y="32"/>
                    </a:lnTo>
                    <a:lnTo>
                      <a:pt x="181" y="25"/>
                    </a:lnTo>
                    <a:lnTo>
                      <a:pt x="186" y="15"/>
                    </a:lnTo>
                    <a:lnTo>
                      <a:pt x="186" y="3"/>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4" name="Freeform 103"/>
              <p:cNvSpPr>
                <a:spLocks/>
              </p:cNvSpPr>
              <p:nvPr/>
            </p:nvSpPr>
            <p:spPr bwMode="auto">
              <a:xfrm>
                <a:off x="2905304" y="3640009"/>
                <a:ext cx="45669" cy="35122"/>
              </a:xfrm>
              <a:custGeom>
                <a:avLst/>
                <a:gdLst/>
                <a:ahLst/>
                <a:cxnLst>
                  <a:cxn ang="0">
                    <a:pos x="31" y="7"/>
                  </a:cxn>
                  <a:cxn ang="0">
                    <a:pos x="34" y="16"/>
                  </a:cxn>
                  <a:cxn ang="0">
                    <a:pos x="43" y="16"/>
                  </a:cxn>
                  <a:cxn ang="0">
                    <a:pos x="52" y="26"/>
                  </a:cxn>
                  <a:cxn ang="0">
                    <a:pos x="26" y="38"/>
                  </a:cxn>
                  <a:cxn ang="0">
                    <a:pos x="10" y="31"/>
                  </a:cxn>
                  <a:cxn ang="0">
                    <a:pos x="0" y="26"/>
                  </a:cxn>
                  <a:cxn ang="0">
                    <a:pos x="5" y="19"/>
                  </a:cxn>
                  <a:cxn ang="0">
                    <a:pos x="14" y="9"/>
                  </a:cxn>
                  <a:cxn ang="0">
                    <a:pos x="16" y="0"/>
                  </a:cxn>
                  <a:cxn ang="0">
                    <a:pos x="27" y="0"/>
                  </a:cxn>
                  <a:cxn ang="0">
                    <a:pos x="31" y="7"/>
                  </a:cxn>
                </a:cxnLst>
                <a:rect l="0" t="0" r="r" b="b"/>
                <a:pathLst>
                  <a:path w="53" h="39">
                    <a:moveTo>
                      <a:pt x="31" y="7"/>
                    </a:moveTo>
                    <a:lnTo>
                      <a:pt x="34" y="16"/>
                    </a:lnTo>
                    <a:lnTo>
                      <a:pt x="43" y="16"/>
                    </a:lnTo>
                    <a:lnTo>
                      <a:pt x="52" y="26"/>
                    </a:lnTo>
                    <a:lnTo>
                      <a:pt x="26" y="38"/>
                    </a:lnTo>
                    <a:lnTo>
                      <a:pt x="10" y="31"/>
                    </a:lnTo>
                    <a:lnTo>
                      <a:pt x="0" y="26"/>
                    </a:lnTo>
                    <a:lnTo>
                      <a:pt x="5" y="19"/>
                    </a:lnTo>
                    <a:lnTo>
                      <a:pt x="14" y="9"/>
                    </a:lnTo>
                    <a:lnTo>
                      <a:pt x="16" y="0"/>
                    </a:lnTo>
                    <a:lnTo>
                      <a:pt x="27" y="0"/>
                    </a:lnTo>
                    <a:lnTo>
                      <a:pt x="31" y="7"/>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5" name="Freeform 104"/>
              <p:cNvSpPr>
                <a:spLocks/>
              </p:cNvSpPr>
              <p:nvPr/>
            </p:nvSpPr>
            <p:spPr bwMode="auto">
              <a:xfrm>
                <a:off x="2757096" y="2523311"/>
                <a:ext cx="68935" cy="37823"/>
              </a:xfrm>
              <a:custGeom>
                <a:avLst/>
                <a:gdLst/>
                <a:ahLst/>
                <a:cxnLst>
                  <a:cxn ang="0">
                    <a:pos x="64" y="26"/>
                  </a:cxn>
                  <a:cxn ang="0">
                    <a:pos x="54" y="29"/>
                  </a:cxn>
                  <a:cxn ang="0">
                    <a:pos x="49" y="41"/>
                  </a:cxn>
                  <a:cxn ang="0">
                    <a:pos x="32" y="36"/>
                  </a:cxn>
                  <a:cxn ang="0">
                    <a:pos x="27" y="34"/>
                  </a:cxn>
                  <a:cxn ang="0">
                    <a:pos x="20" y="26"/>
                  </a:cxn>
                  <a:cxn ang="0">
                    <a:pos x="28" y="29"/>
                  </a:cxn>
                  <a:cxn ang="0">
                    <a:pos x="10" y="10"/>
                  </a:cxn>
                  <a:cxn ang="0">
                    <a:pos x="0" y="13"/>
                  </a:cxn>
                  <a:cxn ang="0">
                    <a:pos x="1" y="6"/>
                  </a:cxn>
                  <a:cxn ang="0">
                    <a:pos x="10" y="6"/>
                  </a:cxn>
                  <a:cxn ang="0">
                    <a:pos x="21" y="0"/>
                  </a:cxn>
                  <a:cxn ang="0">
                    <a:pos x="30" y="0"/>
                  </a:cxn>
                  <a:cxn ang="0">
                    <a:pos x="54" y="6"/>
                  </a:cxn>
                  <a:cxn ang="0">
                    <a:pos x="60" y="13"/>
                  </a:cxn>
                  <a:cxn ang="0">
                    <a:pos x="62" y="6"/>
                  </a:cxn>
                  <a:cxn ang="0">
                    <a:pos x="71" y="6"/>
                  </a:cxn>
                  <a:cxn ang="0">
                    <a:pos x="79" y="11"/>
                  </a:cxn>
                  <a:cxn ang="0">
                    <a:pos x="72" y="18"/>
                  </a:cxn>
                  <a:cxn ang="0">
                    <a:pos x="64" y="26"/>
                  </a:cxn>
                </a:cxnLst>
                <a:rect l="0" t="0" r="r" b="b"/>
                <a:pathLst>
                  <a:path w="80" h="42">
                    <a:moveTo>
                      <a:pt x="64" y="26"/>
                    </a:moveTo>
                    <a:lnTo>
                      <a:pt x="54" y="29"/>
                    </a:lnTo>
                    <a:lnTo>
                      <a:pt x="49" y="41"/>
                    </a:lnTo>
                    <a:lnTo>
                      <a:pt x="32" y="36"/>
                    </a:lnTo>
                    <a:lnTo>
                      <a:pt x="27" y="34"/>
                    </a:lnTo>
                    <a:lnTo>
                      <a:pt x="20" y="26"/>
                    </a:lnTo>
                    <a:lnTo>
                      <a:pt x="28" y="29"/>
                    </a:lnTo>
                    <a:lnTo>
                      <a:pt x="10" y="10"/>
                    </a:lnTo>
                    <a:lnTo>
                      <a:pt x="0" y="13"/>
                    </a:lnTo>
                    <a:lnTo>
                      <a:pt x="1" y="6"/>
                    </a:lnTo>
                    <a:lnTo>
                      <a:pt x="10" y="6"/>
                    </a:lnTo>
                    <a:lnTo>
                      <a:pt x="21" y="0"/>
                    </a:lnTo>
                    <a:lnTo>
                      <a:pt x="30" y="0"/>
                    </a:lnTo>
                    <a:lnTo>
                      <a:pt x="54" y="6"/>
                    </a:lnTo>
                    <a:lnTo>
                      <a:pt x="60" y="13"/>
                    </a:lnTo>
                    <a:lnTo>
                      <a:pt x="62" y="6"/>
                    </a:lnTo>
                    <a:lnTo>
                      <a:pt x="71" y="6"/>
                    </a:lnTo>
                    <a:lnTo>
                      <a:pt x="79" y="11"/>
                    </a:lnTo>
                    <a:lnTo>
                      <a:pt x="72" y="18"/>
                    </a:lnTo>
                    <a:lnTo>
                      <a:pt x="64" y="26"/>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6" name="Freeform 105"/>
              <p:cNvSpPr>
                <a:spLocks/>
              </p:cNvSpPr>
              <p:nvPr/>
            </p:nvSpPr>
            <p:spPr bwMode="auto">
              <a:xfrm>
                <a:off x="2660587" y="2500797"/>
                <a:ext cx="132698" cy="143190"/>
              </a:xfrm>
              <a:custGeom>
                <a:avLst/>
                <a:gdLst/>
                <a:ahLst/>
                <a:cxnLst>
                  <a:cxn ang="0">
                    <a:pos x="118" y="153"/>
                  </a:cxn>
                  <a:cxn ang="0">
                    <a:pos x="103" y="148"/>
                  </a:cxn>
                  <a:cxn ang="0">
                    <a:pos x="95" y="150"/>
                  </a:cxn>
                  <a:cxn ang="0">
                    <a:pos x="75" y="133"/>
                  </a:cxn>
                  <a:cxn ang="0">
                    <a:pos x="75" y="124"/>
                  </a:cxn>
                  <a:cxn ang="0">
                    <a:pos x="69" y="133"/>
                  </a:cxn>
                  <a:cxn ang="0">
                    <a:pos x="30" y="113"/>
                  </a:cxn>
                  <a:cxn ang="0">
                    <a:pos x="8" y="81"/>
                  </a:cxn>
                  <a:cxn ang="0">
                    <a:pos x="8" y="70"/>
                  </a:cxn>
                  <a:cxn ang="0">
                    <a:pos x="0" y="58"/>
                  </a:cxn>
                  <a:cxn ang="0">
                    <a:pos x="0" y="37"/>
                  </a:cxn>
                  <a:cxn ang="0">
                    <a:pos x="1" y="28"/>
                  </a:cxn>
                  <a:cxn ang="0">
                    <a:pos x="8" y="13"/>
                  </a:cxn>
                  <a:cxn ang="0">
                    <a:pos x="15" y="10"/>
                  </a:cxn>
                  <a:cxn ang="0">
                    <a:pos x="20" y="0"/>
                  </a:cxn>
                  <a:cxn ang="0">
                    <a:pos x="44" y="3"/>
                  </a:cxn>
                  <a:cxn ang="0">
                    <a:pos x="53" y="8"/>
                  </a:cxn>
                  <a:cxn ang="0">
                    <a:pos x="53" y="18"/>
                  </a:cxn>
                  <a:cxn ang="0">
                    <a:pos x="68" y="32"/>
                  </a:cxn>
                  <a:cxn ang="0">
                    <a:pos x="89" y="52"/>
                  </a:cxn>
                  <a:cxn ang="0">
                    <a:pos x="107" y="58"/>
                  </a:cxn>
                  <a:cxn ang="0">
                    <a:pos x="118" y="63"/>
                  </a:cxn>
                  <a:cxn ang="0">
                    <a:pos x="107" y="75"/>
                  </a:cxn>
                  <a:cxn ang="0">
                    <a:pos x="120" y="86"/>
                  </a:cxn>
                  <a:cxn ang="0">
                    <a:pos x="133" y="81"/>
                  </a:cxn>
                  <a:cxn ang="0">
                    <a:pos x="139" y="88"/>
                  </a:cxn>
                  <a:cxn ang="0">
                    <a:pos x="130" y="99"/>
                  </a:cxn>
                  <a:cxn ang="0">
                    <a:pos x="114" y="95"/>
                  </a:cxn>
                  <a:cxn ang="0">
                    <a:pos x="105" y="101"/>
                  </a:cxn>
                  <a:cxn ang="0">
                    <a:pos x="107" y="121"/>
                  </a:cxn>
                  <a:cxn ang="0">
                    <a:pos x="114" y="130"/>
                  </a:cxn>
                  <a:cxn ang="0">
                    <a:pos x="118" y="139"/>
                  </a:cxn>
                  <a:cxn ang="0">
                    <a:pos x="126" y="144"/>
                  </a:cxn>
                  <a:cxn ang="0">
                    <a:pos x="141" y="148"/>
                  </a:cxn>
                  <a:cxn ang="0">
                    <a:pos x="146" y="139"/>
                  </a:cxn>
                  <a:cxn ang="0">
                    <a:pos x="153" y="144"/>
                  </a:cxn>
                  <a:cxn ang="0">
                    <a:pos x="150" y="158"/>
                  </a:cxn>
                  <a:cxn ang="0">
                    <a:pos x="134" y="153"/>
                  </a:cxn>
                  <a:cxn ang="0">
                    <a:pos x="118" y="153"/>
                  </a:cxn>
                </a:cxnLst>
                <a:rect l="0" t="0" r="r" b="b"/>
                <a:pathLst>
                  <a:path w="154" h="159">
                    <a:moveTo>
                      <a:pt x="118" y="153"/>
                    </a:moveTo>
                    <a:lnTo>
                      <a:pt x="103" y="148"/>
                    </a:lnTo>
                    <a:lnTo>
                      <a:pt x="95" y="150"/>
                    </a:lnTo>
                    <a:lnTo>
                      <a:pt x="75" y="133"/>
                    </a:lnTo>
                    <a:lnTo>
                      <a:pt x="75" y="124"/>
                    </a:lnTo>
                    <a:lnTo>
                      <a:pt x="69" y="133"/>
                    </a:lnTo>
                    <a:lnTo>
                      <a:pt x="30" y="113"/>
                    </a:lnTo>
                    <a:lnTo>
                      <a:pt x="8" y="81"/>
                    </a:lnTo>
                    <a:lnTo>
                      <a:pt x="8" y="70"/>
                    </a:lnTo>
                    <a:lnTo>
                      <a:pt x="0" y="58"/>
                    </a:lnTo>
                    <a:lnTo>
                      <a:pt x="0" y="37"/>
                    </a:lnTo>
                    <a:lnTo>
                      <a:pt x="1" y="28"/>
                    </a:lnTo>
                    <a:lnTo>
                      <a:pt x="8" y="13"/>
                    </a:lnTo>
                    <a:lnTo>
                      <a:pt x="15" y="10"/>
                    </a:lnTo>
                    <a:lnTo>
                      <a:pt x="20" y="0"/>
                    </a:lnTo>
                    <a:lnTo>
                      <a:pt x="44" y="3"/>
                    </a:lnTo>
                    <a:lnTo>
                      <a:pt x="53" y="8"/>
                    </a:lnTo>
                    <a:lnTo>
                      <a:pt x="53" y="18"/>
                    </a:lnTo>
                    <a:lnTo>
                      <a:pt x="68" y="32"/>
                    </a:lnTo>
                    <a:lnTo>
                      <a:pt x="89" y="52"/>
                    </a:lnTo>
                    <a:lnTo>
                      <a:pt x="107" y="58"/>
                    </a:lnTo>
                    <a:lnTo>
                      <a:pt x="118" y="63"/>
                    </a:lnTo>
                    <a:lnTo>
                      <a:pt x="107" y="75"/>
                    </a:lnTo>
                    <a:lnTo>
                      <a:pt x="120" y="86"/>
                    </a:lnTo>
                    <a:lnTo>
                      <a:pt x="133" y="81"/>
                    </a:lnTo>
                    <a:lnTo>
                      <a:pt x="139" y="88"/>
                    </a:lnTo>
                    <a:lnTo>
                      <a:pt x="130" y="99"/>
                    </a:lnTo>
                    <a:lnTo>
                      <a:pt x="114" y="95"/>
                    </a:lnTo>
                    <a:lnTo>
                      <a:pt x="105" y="101"/>
                    </a:lnTo>
                    <a:lnTo>
                      <a:pt x="107" y="121"/>
                    </a:lnTo>
                    <a:lnTo>
                      <a:pt x="114" y="130"/>
                    </a:lnTo>
                    <a:lnTo>
                      <a:pt x="118" y="139"/>
                    </a:lnTo>
                    <a:lnTo>
                      <a:pt x="126" y="144"/>
                    </a:lnTo>
                    <a:lnTo>
                      <a:pt x="141" y="148"/>
                    </a:lnTo>
                    <a:lnTo>
                      <a:pt x="146" y="139"/>
                    </a:lnTo>
                    <a:lnTo>
                      <a:pt x="153" y="144"/>
                    </a:lnTo>
                    <a:lnTo>
                      <a:pt x="150" y="158"/>
                    </a:lnTo>
                    <a:lnTo>
                      <a:pt x="134" y="153"/>
                    </a:lnTo>
                    <a:lnTo>
                      <a:pt x="118" y="153"/>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7" name="Freeform 106"/>
              <p:cNvSpPr>
                <a:spLocks/>
              </p:cNvSpPr>
              <p:nvPr/>
            </p:nvSpPr>
            <p:spPr bwMode="auto">
              <a:xfrm>
                <a:off x="2801902" y="2541322"/>
                <a:ext cx="87029" cy="122476"/>
              </a:xfrm>
              <a:custGeom>
                <a:avLst/>
                <a:gdLst/>
                <a:ahLst/>
                <a:cxnLst>
                  <a:cxn ang="0">
                    <a:pos x="75" y="108"/>
                  </a:cxn>
                  <a:cxn ang="0">
                    <a:pos x="83" y="98"/>
                  </a:cxn>
                  <a:cxn ang="0">
                    <a:pos x="80" y="85"/>
                  </a:cxn>
                  <a:cxn ang="0">
                    <a:pos x="88" y="85"/>
                  </a:cxn>
                  <a:cxn ang="0">
                    <a:pos x="88" y="98"/>
                  </a:cxn>
                  <a:cxn ang="0">
                    <a:pos x="100" y="105"/>
                  </a:cxn>
                  <a:cxn ang="0">
                    <a:pos x="97" y="121"/>
                  </a:cxn>
                  <a:cxn ang="0">
                    <a:pos x="92" y="130"/>
                  </a:cxn>
                  <a:cxn ang="0">
                    <a:pos x="83" y="125"/>
                  </a:cxn>
                  <a:cxn ang="0">
                    <a:pos x="75" y="130"/>
                  </a:cxn>
                  <a:cxn ang="0">
                    <a:pos x="66" y="130"/>
                  </a:cxn>
                  <a:cxn ang="0">
                    <a:pos x="55" y="135"/>
                  </a:cxn>
                  <a:cxn ang="0">
                    <a:pos x="40" y="135"/>
                  </a:cxn>
                  <a:cxn ang="0">
                    <a:pos x="50" y="125"/>
                  </a:cxn>
                  <a:cxn ang="0">
                    <a:pos x="43" y="121"/>
                  </a:cxn>
                  <a:cxn ang="0">
                    <a:pos x="53" y="116"/>
                  </a:cxn>
                  <a:cxn ang="0">
                    <a:pos x="46" y="110"/>
                  </a:cxn>
                  <a:cxn ang="0">
                    <a:pos x="33" y="110"/>
                  </a:cxn>
                  <a:cxn ang="0">
                    <a:pos x="21" y="108"/>
                  </a:cxn>
                  <a:cxn ang="0">
                    <a:pos x="17" y="100"/>
                  </a:cxn>
                  <a:cxn ang="0">
                    <a:pos x="6" y="100"/>
                  </a:cxn>
                  <a:cxn ang="0">
                    <a:pos x="0" y="80"/>
                  </a:cxn>
                  <a:cxn ang="0">
                    <a:pos x="10" y="46"/>
                  </a:cxn>
                  <a:cxn ang="0">
                    <a:pos x="17" y="41"/>
                  </a:cxn>
                  <a:cxn ang="0">
                    <a:pos x="15" y="21"/>
                  </a:cxn>
                  <a:cxn ang="0">
                    <a:pos x="23" y="17"/>
                  </a:cxn>
                  <a:cxn ang="0">
                    <a:pos x="33" y="12"/>
                  </a:cxn>
                  <a:cxn ang="0">
                    <a:pos x="33" y="1"/>
                  </a:cxn>
                  <a:cxn ang="0">
                    <a:pos x="43" y="0"/>
                  </a:cxn>
                  <a:cxn ang="0">
                    <a:pos x="41" y="6"/>
                  </a:cxn>
                  <a:cxn ang="0">
                    <a:pos x="43" y="15"/>
                  </a:cxn>
                  <a:cxn ang="0">
                    <a:pos x="48" y="3"/>
                  </a:cxn>
                  <a:cxn ang="0">
                    <a:pos x="53" y="12"/>
                  </a:cxn>
                  <a:cxn ang="0">
                    <a:pos x="46" y="25"/>
                  </a:cxn>
                  <a:cxn ang="0">
                    <a:pos x="60" y="26"/>
                  </a:cxn>
                  <a:cxn ang="0">
                    <a:pos x="53" y="32"/>
                  </a:cxn>
                  <a:cxn ang="0">
                    <a:pos x="55" y="50"/>
                  </a:cxn>
                  <a:cxn ang="0">
                    <a:pos x="50" y="55"/>
                  </a:cxn>
                  <a:cxn ang="0">
                    <a:pos x="55" y="70"/>
                  </a:cxn>
                  <a:cxn ang="0">
                    <a:pos x="61" y="75"/>
                  </a:cxn>
                  <a:cxn ang="0">
                    <a:pos x="65" y="85"/>
                  </a:cxn>
                  <a:cxn ang="0">
                    <a:pos x="60" y="93"/>
                  </a:cxn>
                  <a:cxn ang="0">
                    <a:pos x="70" y="100"/>
                  </a:cxn>
                  <a:cxn ang="0">
                    <a:pos x="66" y="108"/>
                  </a:cxn>
                  <a:cxn ang="0">
                    <a:pos x="75" y="108"/>
                  </a:cxn>
                </a:cxnLst>
                <a:rect l="0" t="0" r="r" b="b"/>
                <a:pathLst>
                  <a:path w="101" h="136">
                    <a:moveTo>
                      <a:pt x="75" y="108"/>
                    </a:moveTo>
                    <a:lnTo>
                      <a:pt x="83" y="98"/>
                    </a:lnTo>
                    <a:lnTo>
                      <a:pt x="80" y="85"/>
                    </a:lnTo>
                    <a:lnTo>
                      <a:pt x="88" y="85"/>
                    </a:lnTo>
                    <a:lnTo>
                      <a:pt x="88" y="98"/>
                    </a:lnTo>
                    <a:lnTo>
                      <a:pt x="100" y="105"/>
                    </a:lnTo>
                    <a:lnTo>
                      <a:pt x="97" y="121"/>
                    </a:lnTo>
                    <a:lnTo>
                      <a:pt x="92" y="130"/>
                    </a:lnTo>
                    <a:lnTo>
                      <a:pt x="83" y="125"/>
                    </a:lnTo>
                    <a:lnTo>
                      <a:pt x="75" y="130"/>
                    </a:lnTo>
                    <a:lnTo>
                      <a:pt x="66" y="130"/>
                    </a:lnTo>
                    <a:lnTo>
                      <a:pt x="55" y="135"/>
                    </a:lnTo>
                    <a:lnTo>
                      <a:pt x="40" y="135"/>
                    </a:lnTo>
                    <a:lnTo>
                      <a:pt x="50" y="125"/>
                    </a:lnTo>
                    <a:lnTo>
                      <a:pt x="43" y="121"/>
                    </a:lnTo>
                    <a:lnTo>
                      <a:pt x="53" y="116"/>
                    </a:lnTo>
                    <a:lnTo>
                      <a:pt x="46" y="110"/>
                    </a:lnTo>
                    <a:lnTo>
                      <a:pt x="33" y="110"/>
                    </a:lnTo>
                    <a:lnTo>
                      <a:pt x="21" y="108"/>
                    </a:lnTo>
                    <a:lnTo>
                      <a:pt x="17" y="100"/>
                    </a:lnTo>
                    <a:lnTo>
                      <a:pt x="6" y="100"/>
                    </a:lnTo>
                    <a:lnTo>
                      <a:pt x="0" y="80"/>
                    </a:lnTo>
                    <a:lnTo>
                      <a:pt x="10" y="46"/>
                    </a:lnTo>
                    <a:lnTo>
                      <a:pt x="17" y="41"/>
                    </a:lnTo>
                    <a:lnTo>
                      <a:pt x="15" y="21"/>
                    </a:lnTo>
                    <a:lnTo>
                      <a:pt x="23" y="17"/>
                    </a:lnTo>
                    <a:lnTo>
                      <a:pt x="33" y="12"/>
                    </a:lnTo>
                    <a:lnTo>
                      <a:pt x="33" y="1"/>
                    </a:lnTo>
                    <a:lnTo>
                      <a:pt x="43" y="0"/>
                    </a:lnTo>
                    <a:lnTo>
                      <a:pt x="41" y="6"/>
                    </a:lnTo>
                    <a:lnTo>
                      <a:pt x="43" y="15"/>
                    </a:lnTo>
                    <a:lnTo>
                      <a:pt x="48" y="3"/>
                    </a:lnTo>
                    <a:lnTo>
                      <a:pt x="53" y="12"/>
                    </a:lnTo>
                    <a:lnTo>
                      <a:pt x="46" y="25"/>
                    </a:lnTo>
                    <a:lnTo>
                      <a:pt x="60" y="26"/>
                    </a:lnTo>
                    <a:lnTo>
                      <a:pt x="53" y="32"/>
                    </a:lnTo>
                    <a:lnTo>
                      <a:pt x="55" y="50"/>
                    </a:lnTo>
                    <a:lnTo>
                      <a:pt x="50" y="55"/>
                    </a:lnTo>
                    <a:lnTo>
                      <a:pt x="55" y="70"/>
                    </a:lnTo>
                    <a:lnTo>
                      <a:pt x="61" y="75"/>
                    </a:lnTo>
                    <a:lnTo>
                      <a:pt x="65" y="85"/>
                    </a:lnTo>
                    <a:lnTo>
                      <a:pt x="60" y="93"/>
                    </a:lnTo>
                    <a:lnTo>
                      <a:pt x="70" y="100"/>
                    </a:lnTo>
                    <a:lnTo>
                      <a:pt x="66" y="108"/>
                    </a:lnTo>
                    <a:lnTo>
                      <a:pt x="75" y="108"/>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8" name="Freeform 107"/>
              <p:cNvSpPr>
                <a:spLocks/>
              </p:cNvSpPr>
              <p:nvPr/>
            </p:nvSpPr>
            <p:spPr bwMode="auto">
              <a:xfrm>
                <a:off x="2863943" y="2515206"/>
                <a:ext cx="37052" cy="45928"/>
              </a:xfrm>
              <a:custGeom>
                <a:avLst/>
                <a:gdLst/>
                <a:ahLst/>
                <a:cxnLst>
                  <a:cxn ang="0">
                    <a:pos x="42" y="27"/>
                  </a:cxn>
                  <a:cxn ang="0">
                    <a:pos x="42" y="20"/>
                  </a:cxn>
                  <a:cxn ang="0">
                    <a:pos x="34" y="18"/>
                  </a:cxn>
                  <a:cxn ang="0">
                    <a:pos x="32" y="8"/>
                  </a:cxn>
                  <a:cxn ang="0">
                    <a:pos x="13" y="0"/>
                  </a:cxn>
                  <a:cxn ang="0">
                    <a:pos x="1" y="6"/>
                  </a:cxn>
                  <a:cxn ang="0">
                    <a:pos x="0" y="20"/>
                  </a:cxn>
                  <a:cxn ang="0">
                    <a:pos x="5" y="28"/>
                  </a:cxn>
                  <a:cxn ang="0">
                    <a:pos x="6" y="38"/>
                  </a:cxn>
                  <a:cxn ang="0">
                    <a:pos x="13" y="50"/>
                  </a:cxn>
                  <a:cxn ang="0">
                    <a:pos x="21" y="43"/>
                  </a:cxn>
                  <a:cxn ang="0">
                    <a:pos x="32" y="42"/>
                  </a:cxn>
                  <a:cxn ang="0">
                    <a:pos x="42" y="27"/>
                  </a:cxn>
                </a:cxnLst>
                <a:rect l="0" t="0" r="r" b="b"/>
                <a:pathLst>
                  <a:path w="43" h="51">
                    <a:moveTo>
                      <a:pt x="42" y="27"/>
                    </a:moveTo>
                    <a:lnTo>
                      <a:pt x="42" y="20"/>
                    </a:lnTo>
                    <a:lnTo>
                      <a:pt x="34" y="18"/>
                    </a:lnTo>
                    <a:lnTo>
                      <a:pt x="32" y="8"/>
                    </a:lnTo>
                    <a:lnTo>
                      <a:pt x="13" y="0"/>
                    </a:lnTo>
                    <a:lnTo>
                      <a:pt x="1" y="6"/>
                    </a:lnTo>
                    <a:lnTo>
                      <a:pt x="0" y="20"/>
                    </a:lnTo>
                    <a:lnTo>
                      <a:pt x="5" y="28"/>
                    </a:lnTo>
                    <a:lnTo>
                      <a:pt x="6" y="38"/>
                    </a:lnTo>
                    <a:lnTo>
                      <a:pt x="13" y="50"/>
                    </a:lnTo>
                    <a:lnTo>
                      <a:pt x="21" y="43"/>
                    </a:lnTo>
                    <a:lnTo>
                      <a:pt x="32" y="42"/>
                    </a:lnTo>
                    <a:lnTo>
                      <a:pt x="42" y="2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09" name="Freeform 108"/>
              <p:cNvSpPr>
                <a:spLocks/>
              </p:cNvSpPr>
              <p:nvPr/>
            </p:nvSpPr>
            <p:spPr bwMode="auto">
              <a:xfrm>
                <a:off x="2750202" y="2418846"/>
                <a:ext cx="170612" cy="103565"/>
              </a:xfrm>
              <a:custGeom>
                <a:avLst/>
                <a:gdLst/>
                <a:ahLst/>
                <a:cxnLst>
                  <a:cxn ang="0">
                    <a:pos x="91" y="17"/>
                  </a:cxn>
                  <a:cxn ang="0">
                    <a:pos x="76" y="19"/>
                  </a:cxn>
                  <a:cxn ang="0">
                    <a:pos x="75" y="25"/>
                  </a:cxn>
                  <a:cxn ang="0">
                    <a:pos x="82" y="39"/>
                  </a:cxn>
                  <a:cxn ang="0">
                    <a:pos x="89" y="60"/>
                  </a:cxn>
                  <a:cxn ang="0">
                    <a:pos x="94" y="63"/>
                  </a:cxn>
                  <a:cxn ang="0">
                    <a:pos x="102" y="71"/>
                  </a:cxn>
                  <a:cxn ang="0">
                    <a:pos x="106" y="83"/>
                  </a:cxn>
                  <a:cxn ang="0">
                    <a:pos x="113" y="90"/>
                  </a:cxn>
                  <a:cxn ang="0">
                    <a:pos x="114" y="98"/>
                  </a:cxn>
                  <a:cxn ang="0">
                    <a:pos x="106" y="107"/>
                  </a:cxn>
                  <a:cxn ang="0">
                    <a:pos x="93" y="114"/>
                  </a:cxn>
                  <a:cxn ang="0">
                    <a:pos x="71" y="109"/>
                  </a:cxn>
                  <a:cxn ang="0">
                    <a:pos x="63" y="107"/>
                  </a:cxn>
                  <a:cxn ang="0">
                    <a:pos x="53" y="93"/>
                  </a:cxn>
                  <a:cxn ang="0">
                    <a:pos x="50" y="87"/>
                  </a:cxn>
                  <a:cxn ang="0">
                    <a:pos x="46" y="75"/>
                  </a:cxn>
                  <a:cxn ang="0">
                    <a:pos x="37" y="71"/>
                  </a:cxn>
                  <a:cxn ang="0">
                    <a:pos x="26" y="69"/>
                  </a:cxn>
                  <a:cxn ang="0">
                    <a:pos x="30" y="75"/>
                  </a:cxn>
                  <a:cxn ang="0">
                    <a:pos x="35" y="87"/>
                  </a:cxn>
                  <a:cxn ang="0">
                    <a:pos x="37" y="100"/>
                  </a:cxn>
                  <a:cxn ang="0">
                    <a:pos x="28" y="100"/>
                  </a:cxn>
                  <a:cxn ang="0">
                    <a:pos x="21" y="90"/>
                  </a:cxn>
                  <a:cxn ang="0">
                    <a:pos x="15" y="80"/>
                  </a:cxn>
                  <a:cxn ang="0">
                    <a:pos x="10" y="93"/>
                  </a:cxn>
                  <a:cxn ang="0">
                    <a:pos x="1" y="90"/>
                  </a:cxn>
                  <a:cxn ang="0">
                    <a:pos x="0" y="78"/>
                  </a:cxn>
                  <a:cxn ang="0">
                    <a:pos x="10" y="63"/>
                  </a:cxn>
                  <a:cxn ang="0">
                    <a:pos x="26" y="43"/>
                  </a:cxn>
                  <a:cxn ang="0">
                    <a:pos x="44" y="29"/>
                  </a:cxn>
                  <a:cxn ang="0">
                    <a:pos x="53" y="17"/>
                  </a:cxn>
                  <a:cxn ang="0">
                    <a:pos x="58" y="8"/>
                  </a:cxn>
                  <a:cxn ang="0">
                    <a:pos x="93" y="0"/>
                  </a:cxn>
                  <a:cxn ang="0">
                    <a:pos x="147" y="19"/>
                  </a:cxn>
                  <a:cxn ang="0">
                    <a:pos x="172" y="39"/>
                  </a:cxn>
                  <a:cxn ang="0">
                    <a:pos x="197" y="43"/>
                  </a:cxn>
                  <a:cxn ang="0">
                    <a:pos x="189" y="49"/>
                  </a:cxn>
                  <a:cxn ang="0">
                    <a:pos x="183" y="60"/>
                  </a:cxn>
                  <a:cxn ang="0">
                    <a:pos x="162" y="69"/>
                  </a:cxn>
                  <a:cxn ang="0">
                    <a:pos x="152" y="83"/>
                  </a:cxn>
                  <a:cxn ang="0">
                    <a:pos x="158" y="98"/>
                  </a:cxn>
                  <a:cxn ang="0">
                    <a:pos x="151" y="95"/>
                  </a:cxn>
                  <a:cxn ang="0">
                    <a:pos x="145" y="100"/>
                  </a:cxn>
                  <a:cxn ang="0">
                    <a:pos x="136" y="95"/>
                  </a:cxn>
                  <a:cxn ang="0">
                    <a:pos x="139" y="90"/>
                  </a:cxn>
                  <a:cxn ang="0">
                    <a:pos x="120" y="78"/>
                  </a:cxn>
                  <a:cxn ang="0">
                    <a:pos x="107" y="60"/>
                  </a:cxn>
                  <a:cxn ang="0">
                    <a:pos x="101" y="51"/>
                  </a:cxn>
                  <a:cxn ang="0">
                    <a:pos x="101" y="25"/>
                  </a:cxn>
                  <a:cxn ang="0">
                    <a:pos x="91" y="17"/>
                  </a:cxn>
                </a:cxnLst>
                <a:rect l="0" t="0" r="r" b="b"/>
                <a:pathLst>
                  <a:path w="198" h="115">
                    <a:moveTo>
                      <a:pt x="91" y="17"/>
                    </a:moveTo>
                    <a:lnTo>
                      <a:pt x="76" y="19"/>
                    </a:lnTo>
                    <a:lnTo>
                      <a:pt x="75" y="25"/>
                    </a:lnTo>
                    <a:lnTo>
                      <a:pt x="82" y="39"/>
                    </a:lnTo>
                    <a:lnTo>
                      <a:pt x="89" y="60"/>
                    </a:lnTo>
                    <a:lnTo>
                      <a:pt x="94" y="63"/>
                    </a:lnTo>
                    <a:lnTo>
                      <a:pt x="102" y="71"/>
                    </a:lnTo>
                    <a:lnTo>
                      <a:pt x="106" y="83"/>
                    </a:lnTo>
                    <a:lnTo>
                      <a:pt x="113" y="90"/>
                    </a:lnTo>
                    <a:lnTo>
                      <a:pt x="114" y="98"/>
                    </a:lnTo>
                    <a:lnTo>
                      <a:pt x="106" y="107"/>
                    </a:lnTo>
                    <a:lnTo>
                      <a:pt x="93" y="114"/>
                    </a:lnTo>
                    <a:lnTo>
                      <a:pt x="71" y="109"/>
                    </a:lnTo>
                    <a:lnTo>
                      <a:pt x="63" y="107"/>
                    </a:lnTo>
                    <a:lnTo>
                      <a:pt x="53" y="93"/>
                    </a:lnTo>
                    <a:lnTo>
                      <a:pt x="50" y="87"/>
                    </a:lnTo>
                    <a:lnTo>
                      <a:pt x="46" y="75"/>
                    </a:lnTo>
                    <a:lnTo>
                      <a:pt x="37" y="71"/>
                    </a:lnTo>
                    <a:lnTo>
                      <a:pt x="26" y="69"/>
                    </a:lnTo>
                    <a:lnTo>
                      <a:pt x="30" y="75"/>
                    </a:lnTo>
                    <a:lnTo>
                      <a:pt x="35" y="87"/>
                    </a:lnTo>
                    <a:lnTo>
                      <a:pt x="37" y="100"/>
                    </a:lnTo>
                    <a:lnTo>
                      <a:pt x="28" y="100"/>
                    </a:lnTo>
                    <a:lnTo>
                      <a:pt x="21" y="90"/>
                    </a:lnTo>
                    <a:lnTo>
                      <a:pt x="15" y="80"/>
                    </a:lnTo>
                    <a:lnTo>
                      <a:pt x="10" y="93"/>
                    </a:lnTo>
                    <a:lnTo>
                      <a:pt x="1" y="90"/>
                    </a:lnTo>
                    <a:lnTo>
                      <a:pt x="0" y="78"/>
                    </a:lnTo>
                    <a:lnTo>
                      <a:pt x="10" y="63"/>
                    </a:lnTo>
                    <a:lnTo>
                      <a:pt x="26" y="43"/>
                    </a:lnTo>
                    <a:lnTo>
                      <a:pt x="44" y="29"/>
                    </a:lnTo>
                    <a:lnTo>
                      <a:pt x="53" y="17"/>
                    </a:lnTo>
                    <a:lnTo>
                      <a:pt x="58" y="8"/>
                    </a:lnTo>
                    <a:lnTo>
                      <a:pt x="93" y="0"/>
                    </a:lnTo>
                    <a:lnTo>
                      <a:pt x="147" y="19"/>
                    </a:lnTo>
                    <a:lnTo>
                      <a:pt x="172" y="39"/>
                    </a:lnTo>
                    <a:lnTo>
                      <a:pt x="197" y="43"/>
                    </a:lnTo>
                    <a:lnTo>
                      <a:pt x="189" y="49"/>
                    </a:lnTo>
                    <a:lnTo>
                      <a:pt x="183" y="60"/>
                    </a:lnTo>
                    <a:lnTo>
                      <a:pt x="162" y="69"/>
                    </a:lnTo>
                    <a:lnTo>
                      <a:pt x="152" y="83"/>
                    </a:lnTo>
                    <a:lnTo>
                      <a:pt x="158" y="98"/>
                    </a:lnTo>
                    <a:lnTo>
                      <a:pt x="151" y="95"/>
                    </a:lnTo>
                    <a:lnTo>
                      <a:pt x="145" y="100"/>
                    </a:lnTo>
                    <a:lnTo>
                      <a:pt x="136" y="95"/>
                    </a:lnTo>
                    <a:lnTo>
                      <a:pt x="139" y="90"/>
                    </a:lnTo>
                    <a:lnTo>
                      <a:pt x="120" y="78"/>
                    </a:lnTo>
                    <a:lnTo>
                      <a:pt x="107" y="60"/>
                    </a:lnTo>
                    <a:lnTo>
                      <a:pt x="101" y="51"/>
                    </a:lnTo>
                    <a:lnTo>
                      <a:pt x="101" y="25"/>
                    </a:lnTo>
                    <a:lnTo>
                      <a:pt x="91" y="1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0" name="Freeform 109"/>
              <p:cNvSpPr>
                <a:spLocks/>
              </p:cNvSpPr>
              <p:nvPr/>
            </p:nvSpPr>
            <p:spPr bwMode="auto">
              <a:xfrm>
                <a:off x="2869974" y="2571942"/>
                <a:ext cx="30159" cy="29719"/>
              </a:xfrm>
              <a:custGeom>
                <a:avLst/>
                <a:gdLst/>
                <a:ahLst/>
                <a:cxnLst>
                  <a:cxn ang="0">
                    <a:pos x="34" y="9"/>
                  </a:cxn>
                  <a:cxn ang="0">
                    <a:pos x="29" y="22"/>
                  </a:cxn>
                  <a:cxn ang="0">
                    <a:pos x="18" y="32"/>
                  </a:cxn>
                  <a:cxn ang="0">
                    <a:pos x="14" y="21"/>
                  </a:cxn>
                  <a:cxn ang="0">
                    <a:pos x="3" y="13"/>
                  </a:cxn>
                  <a:cxn ang="0">
                    <a:pos x="0" y="8"/>
                  </a:cxn>
                  <a:cxn ang="0">
                    <a:pos x="8" y="1"/>
                  </a:cxn>
                  <a:cxn ang="0">
                    <a:pos x="14" y="0"/>
                  </a:cxn>
                  <a:cxn ang="0">
                    <a:pos x="34" y="0"/>
                  </a:cxn>
                  <a:cxn ang="0">
                    <a:pos x="27" y="4"/>
                  </a:cxn>
                  <a:cxn ang="0">
                    <a:pos x="34" y="9"/>
                  </a:cxn>
                </a:cxnLst>
                <a:rect l="0" t="0" r="r" b="b"/>
                <a:pathLst>
                  <a:path w="35" h="33">
                    <a:moveTo>
                      <a:pt x="34" y="9"/>
                    </a:moveTo>
                    <a:lnTo>
                      <a:pt x="29" y="22"/>
                    </a:lnTo>
                    <a:lnTo>
                      <a:pt x="18" y="32"/>
                    </a:lnTo>
                    <a:lnTo>
                      <a:pt x="14" y="21"/>
                    </a:lnTo>
                    <a:lnTo>
                      <a:pt x="3" y="13"/>
                    </a:lnTo>
                    <a:lnTo>
                      <a:pt x="0" y="8"/>
                    </a:lnTo>
                    <a:lnTo>
                      <a:pt x="8" y="1"/>
                    </a:lnTo>
                    <a:lnTo>
                      <a:pt x="14" y="0"/>
                    </a:lnTo>
                    <a:lnTo>
                      <a:pt x="34" y="0"/>
                    </a:lnTo>
                    <a:lnTo>
                      <a:pt x="27" y="4"/>
                    </a:lnTo>
                    <a:lnTo>
                      <a:pt x="34" y="9"/>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1" name="Freeform 110"/>
              <p:cNvSpPr>
                <a:spLocks/>
              </p:cNvSpPr>
              <p:nvPr/>
            </p:nvSpPr>
            <p:spPr bwMode="auto">
              <a:xfrm>
                <a:off x="2933739" y="2483686"/>
                <a:ext cx="1126214" cy="295385"/>
              </a:xfrm>
              <a:custGeom>
                <a:avLst/>
                <a:gdLst/>
                <a:ahLst/>
                <a:cxnLst>
                  <a:cxn ang="0">
                    <a:pos x="110" y="159"/>
                  </a:cxn>
                  <a:cxn ang="0">
                    <a:pos x="146" y="161"/>
                  </a:cxn>
                  <a:cxn ang="0">
                    <a:pos x="145" y="121"/>
                  </a:cxn>
                  <a:cxn ang="0">
                    <a:pos x="137" y="91"/>
                  </a:cxn>
                  <a:cxn ang="0">
                    <a:pos x="123" y="71"/>
                  </a:cxn>
                  <a:cxn ang="0">
                    <a:pos x="99" y="53"/>
                  </a:cxn>
                  <a:cxn ang="0">
                    <a:pos x="160" y="71"/>
                  </a:cxn>
                  <a:cxn ang="0">
                    <a:pos x="182" y="48"/>
                  </a:cxn>
                  <a:cxn ang="0">
                    <a:pos x="160" y="15"/>
                  </a:cxn>
                  <a:cxn ang="0">
                    <a:pos x="328" y="1"/>
                  </a:cxn>
                  <a:cxn ang="0">
                    <a:pos x="1263" y="0"/>
                  </a:cxn>
                  <a:cxn ang="0">
                    <a:pos x="1247" y="21"/>
                  </a:cxn>
                  <a:cxn ang="0">
                    <a:pos x="1241" y="48"/>
                  </a:cxn>
                  <a:cxn ang="0">
                    <a:pos x="1259" y="68"/>
                  </a:cxn>
                  <a:cxn ang="0">
                    <a:pos x="1281" y="58"/>
                  </a:cxn>
                  <a:cxn ang="0">
                    <a:pos x="1306" y="75"/>
                  </a:cxn>
                  <a:cxn ang="0">
                    <a:pos x="1292" y="103"/>
                  </a:cxn>
                  <a:cxn ang="0">
                    <a:pos x="1281" y="126"/>
                  </a:cxn>
                  <a:cxn ang="0">
                    <a:pos x="1251" y="136"/>
                  </a:cxn>
                  <a:cxn ang="0">
                    <a:pos x="1223" y="126"/>
                  </a:cxn>
                  <a:cxn ang="0">
                    <a:pos x="1209" y="98"/>
                  </a:cxn>
                  <a:cxn ang="0">
                    <a:pos x="1191" y="116"/>
                  </a:cxn>
                  <a:cxn ang="0">
                    <a:pos x="1167" y="121"/>
                  </a:cxn>
                  <a:cxn ang="0">
                    <a:pos x="1134" y="124"/>
                  </a:cxn>
                  <a:cxn ang="0">
                    <a:pos x="1119" y="143"/>
                  </a:cxn>
                  <a:cxn ang="0">
                    <a:pos x="1072" y="151"/>
                  </a:cxn>
                  <a:cxn ang="0">
                    <a:pos x="1067" y="184"/>
                  </a:cxn>
                  <a:cxn ang="0">
                    <a:pos x="1074" y="214"/>
                  </a:cxn>
                  <a:cxn ang="0">
                    <a:pos x="1059" y="239"/>
                  </a:cxn>
                  <a:cxn ang="0">
                    <a:pos x="1076" y="264"/>
                  </a:cxn>
                  <a:cxn ang="0">
                    <a:pos x="1059" y="284"/>
                  </a:cxn>
                  <a:cxn ang="0">
                    <a:pos x="1072" y="312"/>
                  </a:cxn>
                  <a:cxn ang="0">
                    <a:pos x="1102" y="327"/>
                  </a:cxn>
                  <a:cxn ang="0">
                    <a:pos x="460" y="317"/>
                  </a:cxn>
                  <a:cxn ang="0">
                    <a:pos x="206" y="315"/>
                  </a:cxn>
                  <a:cxn ang="0">
                    <a:pos x="166" y="259"/>
                  </a:cxn>
                  <a:cxn ang="0">
                    <a:pos x="137" y="239"/>
                  </a:cxn>
                  <a:cxn ang="0">
                    <a:pos x="113" y="234"/>
                  </a:cxn>
                  <a:cxn ang="0">
                    <a:pos x="95" y="194"/>
                  </a:cxn>
                  <a:cxn ang="0">
                    <a:pos x="80" y="184"/>
                  </a:cxn>
                  <a:cxn ang="0">
                    <a:pos x="59" y="219"/>
                  </a:cxn>
                  <a:cxn ang="0">
                    <a:pos x="23" y="194"/>
                  </a:cxn>
                  <a:cxn ang="0">
                    <a:pos x="32" y="161"/>
                  </a:cxn>
                  <a:cxn ang="0">
                    <a:pos x="5" y="137"/>
                  </a:cxn>
                  <a:cxn ang="0">
                    <a:pos x="39" y="121"/>
                  </a:cxn>
                  <a:cxn ang="0">
                    <a:pos x="70" y="117"/>
                  </a:cxn>
                  <a:cxn ang="0">
                    <a:pos x="75" y="144"/>
                  </a:cxn>
                  <a:cxn ang="0">
                    <a:pos x="93" y="128"/>
                  </a:cxn>
                </a:cxnLst>
                <a:rect l="0" t="0" r="r" b="b"/>
                <a:pathLst>
                  <a:path w="1307" h="328">
                    <a:moveTo>
                      <a:pt x="100" y="136"/>
                    </a:moveTo>
                    <a:lnTo>
                      <a:pt x="105" y="148"/>
                    </a:lnTo>
                    <a:lnTo>
                      <a:pt x="110" y="159"/>
                    </a:lnTo>
                    <a:lnTo>
                      <a:pt x="117" y="164"/>
                    </a:lnTo>
                    <a:lnTo>
                      <a:pt x="128" y="168"/>
                    </a:lnTo>
                    <a:lnTo>
                      <a:pt x="146" y="161"/>
                    </a:lnTo>
                    <a:lnTo>
                      <a:pt x="146" y="148"/>
                    </a:lnTo>
                    <a:lnTo>
                      <a:pt x="146" y="131"/>
                    </a:lnTo>
                    <a:lnTo>
                      <a:pt x="145" y="121"/>
                    </a:lnTo>
                    <a:lnTo>
                      <a:pt x="146" y="111"/>
                    </a:lnTo>
                    <a:lnTo>
                      <a:pt x="145" y="101"/>
                    </a:lnTo>
                    <a:lnTo>
                      <a:pt x="137" y="91"/>
                    </a:lnTo>
                    <a:lnTo>
                      <a:pt x="137" y="83"/>
                    </a:lnTo>
                    <a:lnTo>
                      <a:pt x="132" y="75"/>
                    </a:lnTo>
                    <a:lnTo>
                      <a:pt x="123" y="71"/>
                    </a:lnTo>
                    <a:lnTo>
                      <a:pt x="115" y="63"/>
                    </a:lnTo>
                    <a:lnTo>
                      <a:pt x="103" y="63"/>
                    </a:lnTo>
                    <a:lnTo>
                      <a:pt x="99" y="53"/>
                    </a:lnTo>
                    <a:lnTo>
                      <a:pt x="106" y="59"/>
                    </a:lnTo>
                    <a:lnTo>
                      <a:pt x="139" y="63"/>
                    </a:lnTo>
                    <a:lnTo>
                      <a:pt x="160" y="71"/>
                    </a:lnTo>
                    <a:lnTo>
                      <a:pt x="172" y="68"/>
                    </a:lnTo>
                    <a:lnTo>
                      <a:pt x="177" y="63"/>
                    </a:lnTo>
                    <a:lnTo>
                      <a:pt x="182" y="48"/>
                    </a:lnTo>
                    <a:lnTo>
                      <a:pt x="175" y="30"/>
                    </a:lnTo>
                    <a:lnTo>
                      <a:pt x="172" y="21"/>
                    </a:lnTo>
                    <a:lnTo>
                      <a:pt x="160" y="15"/>
                    </a:lnTo>
                    <a:lnTo>
                      <a:pt x="146" y="0"/>
                    </a:lnTo>
                    <a:lnTo>
                      <a:pt x="279" y="1"/>
                    </a:lnTo>
                    <a:lnTo>
                      <a:pt x="328" y="1"/>
                    </a:lnTo>
                    <a:lnTo>
                      <a:pt x="377" y="1"/>
                    </a:lnTo>
                    <a:lnTo>
                      <a:pt x="622" y="1"/>
                    </a:lnTo>
                    <a:lnTo>
                      <a:pt x="1263" y="0"/>
                    </a:lnTo>
                    <a:lnTo>
                      <a:pt x="1264" y="1"/>
                    </a:lnTo>
                    <a:lnTo>
                      <a:pt x="1251" y="13"/>
                    </a:lnTo>
                    <a:lnTo>
                      <a:pt x="1247" y="21"/>
                    </a:lnTo>
                    <a:lnTo>
                      <a:pt x="1241" y="28"/>
                    </a:lnTo>
                    <a:lnTo>
                      <a:pt x="1243" y="35"/>
                    </a:lnTo>
                    <a:lnTo>
                      <a:pt x="1241" y="48"/>
                    </a:lnTo>
                    <a:lnTo>
                      <a:pt x="1249" y="53"/>
                    </a:lnTo>
                    <a:lnTo>
                      <a:pt x="1254" y="59"/>
                    </a:lnTo>
                    <a:lnTo>
                      <a:pt x="1259" y="68"/>
                    </a:lnTo>
                    <a:lnTo>
                      <a:pt x="1269" y="71"/>
                    </a:lnTo>
                    <a:lnTo>
                      <a:pt x="1274" y="68"/>
                    </a:lnTo>
                    <a:lnTo>
                      <a:pt x="1281" y="58"/>
                    </a:lnTo>
                    <a:lnTo>
                      <a:pt x="1292" y="59"/>
                    </a:lnTo>
                    <a:lnTo>
                      <a:pt x="1298" y="68"/>
                    </a:lnTo>
                    <a:lnTo>
                      <a:pt x="1306" y="75"/>
                    </a:lnTo>
                    <a:lnTo>
                      <a:pt x="1303" y="83"/>
                    </a:lnTo>
                    <a:lnTo>
                      <a:pt x="1298" y="91"/>
                    </a:lnTo>
                    <a:lnTo>
                      <a:pt x="1292" y="103"/>
                    </a:lnTo>
                    <a:lnTo>
                      <a:pt x="1298" y="111"/>
                    </a:lnTo>
                    <a:lnTo>
                      <a:pt x="1287" y="121"/>
                    </a:lnTo>
                    <a:lnTo>
                      <a:pt x="1281" y="126"/>
                    </a:lnTo>
                    <a:lnTo>
                      <a:pt x="1267" y="126"/>
                    </a:lnTo>
                    <a:lnTo>
                      <a:pt x="1259" y="131"/>
                    </a:lnTo>
                    <a:lnTo>
                      <a:pt x="1251" y="136"/>
                    </a:lnTo>
                    <a:lnTo>
                      <a:pt x="1236" y="136"/>
                    </a:lnTo>
                    <a:lnTo>
                      <a:pt x="1231" y="128"/>
                    </a:lnTo>
                    <a:lnTo>
                      <a:pt x="1223" y="126"/>
                    </a:lnTo>
                    <a:lnTo>
                      <a:pt x="1225" y="111"/>
                    </a:lnTo>
                    <a:lnTo>
                      <a:pt x="1218" y="106"/>
                    </a:lnTo>
                    <a:lnTo>
                      <a:pt x="1209" y="98"/>
                    </a:lnTo>
                    <a:lnTo>
                      <a:pt x="1199" y="98"/>
                    </a:lnTo>
                    <a:lnTo>
                      <a:pt x="1194" y="106"/>
                    </a:lnTo>
                    <a:lnTo>
                      <a:pt x="1191" y="116"/>
                    </a:lnTo>
                    <a:lnTo>
                      <a:pt x="1179" y="110"/>
                    </a:lnTo>
                    <a:lnTo>
                      <a:pt x="1169" y="111"/>
                    </a:lnTo>
                    <a:lnTo>
                      <a:pt x="1167" y="121"/>
                    </a:lnTo>
                    <a:lnTo>
                      <a:pt x="1152" y="117"/>
                    </a:lnTo>
                    <a:lnTo>
                      <a:pt x="1139" y="116"/>
                    </a:lnTo>
                    <a:lnTo>
                      <a:pt x="1134" y="124"/>
                    </a:lnTo>
                    <a:lnTo>
                      <a:pt x="1136" y="136"/>
                    </a:lnTo>
                    <a:lnTo>
                      <a:pt x="1129" y="143"/>
                    </a:lnTo>
                    <a:lnTo>
                      <a:pt x="1119" y="143"/>
                    </a:lnTo>
                    <a:lnTo>
                      <a:pt x="1104" y="148"/>
                    </a:lnTo>
                    <a:lnTo>
                      <a:pt x="1082" y="148"/>
                    </a:lnTo>
                    <a:lnTo>
                      <a:pt x="1072" y="151"/>
                    </a:lnTo>
                    <a:lnTo>
                      <a:pt x="1067" y="168"/>
                    </a:lnTo>
                    <a:lnTo>
                      <a:pt x="1064" y="176"/>
                    </a:lnTo>
                    <a:lnTo>
                      <a:pt x="1067" y="184"/>
                    </a:lnTo>
                    <a:lnTo>
                      <a:pt x="1078" y="194"/>
                    </a:lnTo>
                    <a:lnTo>
                      <a:pt x="1078" y="202"/>
                    </a:lnTo>
                    <a:lnTo>
                      <a:pt x="1074" y="214"/>
                    </a:lnTo>
                    <a:lnTo>
                      <a:pt x="1067" y="219"/>
                    </a:lnTo>
                    <a:lnTo>
                      <a:pt x="1064" y="228"/>
                    </a:lnTo>
                    <a:lnTo>
                      <a:pt x="1059" y="239"/>
                    </a:lnTo>
                    <a:lnTo>
                      <a:pt x="1065" y="247"/>
                    </a:lnTo>
                    <a:lnTo>
                      <a:pt x="1072" y="257"/>
                    </a:lnTo>
                    <a:lnTo>
                      <a:pt x="1076" y="264"/>
                    </a:lnTo>
                    <a:lnTo>
                      <a:pt x="1078" y="277"/>
                    </a:lnTo>
                    <a:lnTo>
                      <a:pt x="1065" y="280"/>
                    </a:lnTo>
                    <a:lnTo>
                      <a:pt x="1059" y="284"/>
                    </a:lnTo>
                    <a:lnTo>
                      <a:pt x="1059" y="294"/>
                    </a:lnTo>
                    <a:lnTo>
                      <a:pt x="1065" y="306"/>
                    </a:lnTo>
                    <a:lnTo>
                      <a:pt x="1072" y="312"/>
                    </a:lnTo>
                    <a:lnTo>
                      <a:pt x="1082" y="312"/>
                    </a:lnTo>
                    <a:lnTo>
                      <a:pt x="1089" y="317"/>
                    </a:lnTo>
                    <a:lnTo>
                      <a:pt x="1102" y="327"/>
                    </a:lnTo>
                    <a:lnTo>
                      <a:pt x="702" y="320"/>
                    </a:lnTo>
                    <a:lnTo>
                      <a:pt x="565" y="320"/>
                    </a:lnTo>
                    <a:lnTo>
                      <a:pt x="460" y="317"/>
                    </a:lnTo>
                    <a:lnTo>
                      <a:pt x="453" y="317"/>
                    </a:lnTo>
                    <a:lnTo>
                      <a:pt x="353" y="317"/>
                    </a:lnTo>
                    <a:lnTo>
                      <a:pt x="206" y="315"/>
                    </a:lnTo>
                    <a:lnTo>
                      <a:pt x="205" y="306"/>
                    </a:lnTo>
                    <a:lnTo>
                      <a:pt x="179" y="267"/>
                    </a:lnTo>
                    <a:lnTo>
                      <a:pt x="166" y="259"/>
                    </a:lnTo>
                    <a:lnTo>
                      <a:pt x="155" y="257"/>
                    </a:lnTo>
                    <a:lnTo>
                      <a:pt x="145" y="244"/>
                    </a:lnTo>
                    <a:lnTo>
                      <a:pt x="137" y="239"/>
                    </a:lnTo>
                    <a:lnTo>
                      <a:pt x="132" y="229"/>
                    </a:lnTo>
                    <a:lnTo>
                      <a:pt x="126" y="235"/>
                    </a:lnTo>
                    <a:lnTo>
                      <a:pt x="113" y="234"/>
                    </a:lnTo>
                    <a:lnTo>
                      <a:pt x="110" y="219"/>
                    </a:lnTo>
                    <a:lnTo>
                      <a:pt x="100" y="209"/>
                    </a:lnTo>
                    <a:lnTo>
                      <a:pt x="95" y="194"/>
                    </a:lnTo>
                    <a:lnTo>
                      <a:pt x="99" y="176"/>
                    </a:lnTo>
                    <a:lnTo>
                      <a:pt x="83" y="176"/>
                    </a:lnTo>
                    <a:lnTo>
                      <a:pt x="80" y="184"/>
                    </a:lnTo>
                    <a:lnTo>
                      <a:pt x="75" y="194"/>
                    </a:lnTo>
                    <a:lnTo>
                      <a:pt x="63" y="194"/>
                    </a:lnTo>
                    <a:lnTo>
                      <a:pt x="59" y="219"/>
                    </a:lnTo>
                    <a:lnTo>
                      <a:pt x="37" y="214"/>
                    </a:lnTo>
                    <a:lnTo>
                      <a:pt x="33" y="199"/>
                    </a:lnTo>
                    <a:lnTo>
                      <a:pt x="23" y="194"/>
                    </a:lnTo>
                    <a:lnTo>
                      <a:pt x="17" y="182"/>
                    </a:lnTo>
                    <a:lnTo>
                      <a:pt x="26" y="174"/>
                    </a:lnTo>
                    <a:lnTo>
                      <a:pt x="32" y="161"/>
                    </a:lnTo>
                    <a:lnTo>
                      <a:pt x="23" y="137"/>
                    </a:lnTo>
                    <a:lnTo>
                      <a:pt x="13" y="136"/>
                    </a:lnTo>
                    <a:lnTo>
                      <a:pt x="5" y="137"/>
                    </a:lnTo>
                    <a:lnTo>
                      <a:pt x="0" y="131"/>
                    </a:lnTo>
                    <a:lnTo>
                      <a:pt x="13" y="121"/>
                    </a:lnTo>
                    <a:lnTo>
                      <a:pt x="39" y="121"/>
                    </a:lnTo>
                    <a:lnTo>
                      <a:pt x="46" y="116"/>
                    </a:lnTo>
                    <a:lnTo>
                      <a:pt x="65" y="111"/>
                    </a:lnTo>
                    <a:lnTo>
                      <a:pt x="70" y="117"/>
                    </a:lnTo>
                    <a:lnTo>
                      <a:pt x="63" y="121"/>
                    </a:lnTo>
                    <a:lnTo>
                      <a:pt x="65" y="128"/>
                    </a:lnTo>
                    <a:lnTo>
                      <a:pt x="75" y="144"/>
                    </a:lnTo>
                    <a:lnTo>
                      <a:pt x="79" y="161"/>
                    </a:lnTo>
                    <a:lnTo>
                      <a:pt x="80" y="144"/>
                    </a:lnTo>
                    <a:lnTo>
                      <a:pt x="93" y="128"/>
                    </a:lnTo>
                    <a:lnTo>
                      <a:pt x="100" y="136"/>
                    </a:lnTo>
                  </a:path>
                </a:pathLst>
              </a:custGeom>
              <a:solidFill>
                <a:srgbClr val="999999"/>
              </a:solidFill>
              <a:ln w="12700" cap="rnd" cmpd="sng">
                <a:no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2" name="Freeform 111"/>
              <p:cNvSpPr>
                <a:spLocks/>
              </p:cNvSpPr>
              <p:nvPr/>
            </p:nvSpPr>
            <p:spPr bwMode="auto">
              <a:xfrm>
                <a:off x="2963036" y="2527814"/>
                <a:ext cx="47393" cy="45928"/>
              </a:xfrm>
              <a:custGeom>
                <a:avLst/>
                <a:gdLst/>
                <a:ahLst/>
                <a:cxnLst>
                  <a:cxn ang="0">
                    <a:pos x="54" y="47"/>
                  </a:cxn>
                  <a:cxn ang="0">
                    <a:pos x="40" y="42"/>
                  </a:cxn>
                  <a:cxn ang="0">
                    <a:pos x="24" y="45"/>
                  </a:cxn>
                  <a:cxn ang="0">
                    <a:pos x="17" y="50"/>
                  </a:cxn>
                  <a:cxn ang="0">
                    <a:pos x="8" y="50"/>
                  </a:cxn>
                  <a:cxn ang="0">
                    <a:pos x="0" y="30"/>
                  </a:cxn>
                  <a:cxn ang="0">
                    <a:pos x="5" y="22"/>
                  </a:cxn>
                  <a:cxn ang="0">
                    <a:pos x="0" y="8"/>
                  </a:cxn>
                  <a:cxn ang="0">
                    <a:pos x="1" y="0"/>
                  </a:cxn>
                  <a:cxn ang="0">
                    <a:pos x="8" y="5"/>
                  </a:cxn>
                  <a:cxn ang="0">
                    <a:pos x="12" y="13"/>
                  </a:cxn>
                  <a:cxn ang="0">
                    <a:pos x="32" y="28"/>
                  </a:cxn>
                  <a:cxn ang="0">
                    <a:pos x="40" y="30"/>
                  </a:cxn>
                  <a:cxn ang="0">
                    <a:pos x="47" y="40"/>
                  </a:cxn>
                  <a:cxn ang="0">
                    <a:pos x="54" y="47"/>
                  </a:cxn>
                </a:cxnLst>
                <a:rect l="0" t="0" r="r" b="b"/>
                <a:pathLst>
                  <a:path w="55" h="51">
                    <a:moveTo>
                      <a:pt x="54" y="47"/>
                    </a:moveTo>
                    <a:lnTo>
                      <a:pt x="40" y="42"/>
                    </a:lnTo>
                    <a:lnTo>
                      <a:pt x="24" y="45"/>
                    </a:lnTo>
                    <a:lnTo>
                      <a:pt x="17" y="50"/>
                    </a:lnTo>
                    <a:lnTo>
                      <a:pt x="8" y="50"/>
                    </a:lnTo>
                    <a:lnTo>
                      <a:pt x="0" y="30"/>
                    </a:lnTo>
                    <a:lnTo>
                      <a:pt x="5" y="22"/>
                    </a:lnTo>
                    <a:lnTo>
                      <a:pt x="0" y="8"/>
                    </a:lnTo>
                    <a:lnTo>
                      <a:pt x="1" y="0"/>
                    </a:lnTo>
                    <a:lnTo>
                      <a:pt x="8" y="5"/>
                    </a:lnTo>
                    <a:lnTo>
                      <a:pt x="12" y="13"/>
                    </a:lnTo>
                    <a:lnTo>
                      <a:pt x="32" y="28"/>
                    </a:lnTo>
                    <a:lnTo>
                      <a:pt x="40" y="30"/>
                    </a:lnTo>
                    <a:lnTo>
                      <a:pt x="47" y="40"/>
                    </a:lnTo>
                    <a:lnTo>
                      <a:pt x="54" y="47"/>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3" name="Freeform 112"/>
              <p:cNvSpPr>
                <a:spLocks/>
              </p:cNvSpPr>
              <p:nvPr/>
            </p:nvSpPr>
            <p:spPr bwMode="auto">
              <a:xfrm>
                <a:off x="2913059" y="2507100"/>
                <a:ext cx="43946" cy="46829"/>
              </a:xfrm>
              <a:custGeom>
                <a:avLst/>
                <a:gdLst/>
                <a:ahLst/>
                <a:cxnLst>
                  <a:cxn ang="0">
                    <a:pos x="35" y="51"/>
                  </a:cxn>
                  <a:cxn ang="0">
                    <a:pos x="22" y="51"/>
                  </a:cxn>
                  <a:cxn ang="0">
                    <a:pos x="18" y="31"/>
                  </a:cxn>
                  <a:cxn ang="0">
                    <a:pos x="5" y="23"/>
                  </a:cxn>
                  <a:cxn ang="0">
                    <a:pos x="0" y="15"/>
                  </a:cxn>
                  <a:cxn ang="0">
                    <a:pos x="7" y="10"/>
                  </a:cxn>
                  <a:cxn ang="0">
                    <a:pos x="13" y="1"/>
                  </a:cxn>
                  <a:cxn ang="0">
                    <a:pos x="18" y="0"/>
                  </a:cxn>
                  <a:cxn ang="0">
                    <a:pos x="28" y="0"/>
                  </a:cxn>
                  <a:cxn ang="0">
                    <a:pos x="33" y="10"/>
                  </a:cxn>
                  <a:cxn ang="0">
                    <a:pos x="41" y="20"/>
                  </a:cxn>
                  <a:cxn ang="0">
                    <a:pos x="50" y="31"/>
                  </a:cxn>
                  <a:cxn ang="0">
                    <a:pos x="38" y="36"/>
                  </a:cxn>
                  <a:cxn ang="0">
                    <a:pos x="41" y="44"/>
                  </a:cxn>
                  <a:cxn ang="0">
                    <a:pos x="35" y="51"/>
                  </a:cxn>
                </a:cxnLst>
                <a:rect l="0" t="0" r="r" b="b"/>
                <a:pathLst>
                  <a:path w="51" h="52">
                    <a:moveTo>
                      <a:pt x="35" y="51"/>
                    </a:moveTo>
                    <a:lnTo>
                      <a:pt x="22" y="51"/>
                    </a:lnTo>
                    <a:lnTo>
                      <a:pt x="18" y="31"/>
                    </a:lnTo>
                    <a:lnTo>
                      <a:pt x="5" y="23"/>
                    </a:lnTo>
                    <a:lnTo>
                      <a:pt x="0" y="15"/>
                    </a:lnTo>
                    <a:lnTo>
                      <a:pt x="7" y="10"/>
                    </a:lnTo>
                    <a:lnTo>
                      <a:pt x="13" y="1"/>
                    </a:lnTo>
                    <a:lnTo>
                      <a:pt x="18" y="0"/>
                    </a:lnTo>
                    <a:lnTo>
                      <a:pt x="28" y="0"/>
                    </a:lnTo>
                    <a:lnTo>
                      <a:pt x="33" y="10"/>
                    </a:lnTo>
                    <a:lnTo>
                      <a:pt x="41" y="20"/>
                    </a:lnTo>
                    <a:lnTo>
                      <a:pt x="50" y="31"/>
                    </a:lnTo>
                    <a:lnTo>
                      <a:pt x="38" y="36"/>
                    </a:lnTo>
                    <a:lnTo>
                      <a:pt x="41" y="44"/>
                    </a:lnTo>
                    <a:lnTo>
                      <a:pt x="35" y="51"/>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4" name="Freeform 113"/>
              <p:cNvSpPr>
                <a:spLocks/>
              </p:cNvSpPr>
              <p:nvPr/>
            </p:nvSpPr>
            <p:spPr bwMode="auto">
              <a:xfrm>
                <a:off x="2464124" y="4451418"/>
                <a:ext cx="53424" cy="47730"/>
              </a:xfrm>
              <a:custGeom>
                <a:avLst/>
                <a:gdLst/>
                <a:ahLst/>
                <a:cxnLst>
                  <a:cxn ang="0">
                    <a:pos x="51" y="52"/>
                  </a:cxn>
                  <a:cxn ang="0">
                    <a:pos x="42" y="49"/>
                  </a:cxn>
                  <a:cxn ang="0">
                    <a:pos x="30" y="44"/>
                  </a:cxn>
                  <a:cxn ang="0">
                    <a:pos x="23" y="33"/>
                  </a:cxn>
                  <a:cxn ang="0">
                    <a:pos x="8" y="24"/>
                  </a:cxn>
                  <a:cxn ang="0">
                    <a:pos x="0" y="22"/>
                  </a:cxn>
                  <a:cxn ang="0">
                    <a:pos x="0" y="0"/>
                  </a:cxn>
                  <a:cxn ang="0">
                    <a:pos x="13" y="5"/>
                  </a:cxn>
                  <a:cxn ang="0">
                    <a:pos x="21" y="13"/>
                  </a:cxn>
                  <a:cxn ang="0">
                    <a:pos x="36" y="28"/>
                  </a:cxn>
                  <a:cxn ang="0">
                    <a:pos x="51" y="39"/>
                  </a:cxn>
                  <a:cxn ang="0">
                    <a:pos x="61" y="44"/>
                  </a:cxn>
                  <a:cxn ang="0">
                    <a:pos x="51" y="52"/>
                  </a:cxn>
                </a:cxnLst>
                <a:rect l="0" t="0" r="r" b="b"/>
                <a:pathLst>
                  <a:path w="62" h="53">
                    <a:moveTo>
                      <a:pt x="51" y="52"/>
                    </a:moveTo>
                    <a:lnTo>
                      <a:pt x="42" y="49"/>
                    </a:lnTo>
                    <a:lnTo>
                      <a:pt x="30" y="44"/>
                    </a:lnTo>
                    <a:lnTo>
                      <a:pt x="23" y="33"/>
                    </a:lnTo>
                    <a:lnTo>
                      <a:pt x="8" y="24"/>
                    </a:lnTo>
                    <a:lnTo>
                      <a:pt x="0" y="22"/>
                    </a:lnTo>
                    <a:lnTo>
                      <a:pt x="0" y="0"/>
                    </a:lnTo>
                    <a:lnTo>
                      <a:pt x="13" y="5"/>
                    </a:lnTo>
                    <a:lnTo>
                      <a:pt x="21" y="13"/>
                    </a:lnTo>
                    <a:lnTo>
                      <a:pt x="36" y="28"/>
                    </a:lnTo>
                    <a:lnTo>
                      <a:pt x="51" y="39"/>
                    </a:lnTo>
                    <a:lnTo>
                      <a:pt x="61" y="44"/>
                    </a:lnTo>
                    <a:lnTo>
                      <a:pt x="51" y="52"/>
                    </a:lnTo>
                  </a:path>
                </a:pathLst>
              </a:custGeom>
              <a:solidFill>
                <a:srgbClr val="FAD62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5" name="Freeform 114"/>
              <p:cNvSpPr>
                <a:spLocks/>
              </p:cNvSpPr>
              <p:nvPr/>
            </p:nvSpPr>
            <p:spPr bwMode="auto">
              <a:xfrm>
                <a:off x="2293512" y="4294720"/>
                <a:ext cx="300726" cy="204427"/>
              </a:xfrm>
              <a:custGeom>
                <a:avLst/>
                <a:gdLst/>
                <a:ahLst/>
                <a:cxnLst>
                  <a:cxn ang="0">
                    <a:pos x="290" y="226"/>
                  </a:cxn>
                  <a:cxn ang="0">
                    <a:pos x="272" y="219"/>
                  </a:cxn>
                  <a:cxn ang="0">
                    <a:pos x="262" y="212"/>
                  </a:cxn>
                  <a:cxn ang="0">
                    <a:pos x="237" y="187"/>
                  </a:cxn>
                  <a:cxn ang="0">
                    <a:pos x="228" y="186"/>
                  </a:cxn>
                  <a:cxn ang="0">
                    <a:pos x="212" y="163"/>
                  </a:cxn>
                  <a:cxn ang="0">
                    <a:pos x="198" y="151"/>
                  </a:cxn>
                  <a:cxn ang="0">
                    <a:pos x="198" y="141"/>
                  </a:cxn>
                  <a:cxn ang="0">
                    <a:pos x="193" y="131"/>
                  </a:cxn>
                  <a:cxn ang="0">
                    <a:pos x="175" y="116"/>
                  </a:cxn>
                  <a:cxn ang="0">
                    <a:pos x="164" y="109"/>
                  </a:cxn>
                  <a:cxn ang="0">
                    <a:pos x="151" y="106"/>
                  </a:cxn>
                  <a:cxn ang="0">
                    <a:pos x="124" y="116"/>
                  </a:cxn>
                  <a:cxn ang="0">
                    <a:pos x="109" y="118"/>
                  </a:cxn>
                  <a:cxn ang="0">
                    <a:pos x="98" y="118"/>
                  </a:cxn>
                  <a:cxn ang="0">
                    <a:pos x="84" y="121"/>
                  </a:cxn>
                  <a:cxn ang="0">
                    <a:pos x="74" y="116"/>
                  </a:cxn>
                  <a:cxn ang="0">
                    <a:pos x="65" y="116"/>
                  </a:cxn>
                  <a:cxn ang="0">
                    <a:pos x="57" y="109"/>
                  </a:cxn>
                  <a:cxn ang="0">
                    <a:pos x="42" y="109"/>
                  </a:cxn>
                  <a:cxn ang="0">
                    <a:pos x="34" y="104"/>
                  </a:cxn>
                  <a:cxn ang="0">
                    <a:pos x="32" y="95"/>
                  </a:cxn>
                  <a:cxn ang="0">
                    <a:pos x="32" y="84"/>
                  </a:cxn>
                  <a:cxn ang="0">
                    <a:pos x="27" y="75"/>
                  </a:cxn>
                  <a:cxn ang="0">
                    <a:pos x="19" y="70"/>
                  </a:cxn>
                  <a:cxn ang="0">
                    <a:pos x="5" y="71"/>
                  </a:cxn>
                  <a:cxn ang="0">
                    <a:pos x="1" y="80"/>
                  </a:cxn>
                  <a:cxn ang="0">
                    <a:pos x="0" y="84"/>
                  </a:cxn>
                  <a:cxn ang="0">
                    <a:pos x="3" y="0"/>
                  </a:cxn>
                  <a:cxn ang="0">
                    <a:pos x="116" y="3"/>
                  </a:cxn>
                  <a:cxn ang="0">
                    <a:pos x="252" y="8"/>
                  </a:cxn>
                  <a:cxn ang="0">
                    <a:pos x="281" y="8"/>
                  </a:cxn>
                  <a:cxn ang="0">
                    <a:pos x="348" y="8"/>
                  </a:cxn>
                  <a:cxn ang="0">
                    <a:pos x="343" y="206"/>
                  </a:cxn>
                  <a:cxn ang="0">
                    <a:pos x="334" y="211"/>
                  </a:cxn>
                  <a:cxn ang="0">
                    <a:pos x="321" y="211"/>
                  </a:cxn>
                  <a:cxn ang="0">
                    <a:pos x="303" y="223"/>
                  </a:cxn>
                  <a:cxn ang="0">
                    <a:pos x="290" y="226"/>
                  </a:cxn>
                </a:cxnLst>
                <a:rect l="0" t="0" r="r" b="b"/>
                <a:pathLst>
                  <a:path w="349" h="227">
                    <a:moveTo>
                      <a:pt x="290" y="226"/>
                    </a:moveTo>
                    <a:lnTo>
                      <a:pt x="272" y="219"/>
                    </a:lnTo>
                    <a:lnTo>
                      <a:pt x="262" y="212"/>
                    </a:lnTo>
                    <a:lnTo>
                      <a:pt x="237" y="187"/>
                    </a:lnTo>
                    <a:lnTo>
                      <a:pt x="228" y="186"/>
                    </a:lnTo>
                    <a:lnTo>
                      <a:pt x="212" y="163"/>
                    </a:lnTo>
                    <a:lnTo>
                      <a:pt x="198" y="151"/>
                    </a:lnTo>
                    <a:lnTo>
                      <a:pt x="198" y="141"/>
                    </a:lnTo>
                    <a:lnTo>
                      <a:pt x="193" y="131"/>
                    </a:lnTo>
                    <a:lnTo>
                      <a:pt x="175" y="116"/>
                    </a:lnTo>
                    <a:lnTo>
                      <a:pt x="164" y="109"/>
                    </a:lnTo>
                    <a:lnTo>
                      <a:pt x="151" y="106"/>
                    </a:lnTo>
                    <a:lnTo>
                      <a:pt x="124" y="116"/>
                    </a:lnTo>
                    <a:lnTo>
                      <a:pt x="109" y="118"/>
                    </a:lnTo>
                    <a:lnTo>
                      <a:pt x="98" y="118"/>
                    </a:lnTo>
                    <a:lnTo>
                      <a:pt x="84" y="121"/>
                    </a:lnTo>
                    <a:lnTo>
                      <a:pt x="74" y="116"/>
                    </a:lnTo>
                    <a:lnTo>
                      <a:pt x="65" y="116"/>
                    </a:lnTo>
                    <a:lnTo>
                      <a:pt x="57" y="109"/>
                    </a:lnTo>
                    <a:lnTo>
                      <a:pt x="42" y="109"/>
                    </a:lnTo>
                    <a:lnTo>
                      <a:pt x="34" y="104"/>
                    </a:lnTo>
                    <a:lnTo>
                      <a:pt x="32" y="95"/>
                    </a:lnTo>
                    <a:lnTo>
                      <a:pt x="32" y="84"/>
                    </a:lnTo>
                    <a:lnTo>
                      <a:pt x="27" y="75"/>
                    </a:lnTo>
                    <a:lnTo>
                      <a:pt x="19" y="70"/>
                    </a:lnTo>
                    <a:lnTo>
                      <a:pt x="5" y="71"/>
                    </a:lnTo>
                    <a:lnTo>
                      <a:pt x="1" y="80"/>
                    </a:lnTo>
                    <a:lnTo>
                      <a:pt x="0" y="84"/>
                    </a:lnTo>
                    <a:lnTo>
                      <a:pt x="3" y="0"/>
                    </a:lnTo>
                    <a:lnTo>
                      <a:pt x="116" y="3"/>
                    </a:lnTo>
                    <a:lnTo>
                      <a:pt x="252" y="8"/>
                    </a:lnTo>
                    <a:lnTo>
                      <a:pt x="281" y="8"/>
                    </a:lnTo>
                    <a:lnTo>
                      <a:pt x="348" y="8"/>
                    </a:lnTo>
                    <a:lnTo>
                      <a:pt x="343" y="206"/>
                    </a:lnTo>
                    <a:lnTo>
                      <a:pt x="334" y="211"/>
                    </a:lnTo>
                    <a:lnTo>
                      <a:pt x="321" y="211"/>
                    </a:lnTo>
                    <a:lnTo>
                      <a:pt x="303" y="223"/>
                    </a:lnTo>
                    <a:lnTo>
                      <a:pt x="290" y="226"/>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6" name="Freeform 115"/>
              <p:cNvSpPr>
                <a:spLocks/>
              </p:cNvSpPr>
              <p:nvPr/>
            </p:nvSpPr>
            <p:spPr bwMode="auto">
              <a:xfrm>
                <a:off x="2882039" y="2192804"/>
                <a:ext cx="1197733" cy="296285"/>
              </a:xfrm>
              <a:custGeom>
                <a:avLst/>
                <a:gdLst/>
                <a:ahLst/>
                <a:cxnLst>
                  <a:cxn ang="0">
                    <a:pos x="187" y="3"/>
                  </a:cxn>
                  <a:cxn ang="0">
                    <a:pos x="452" y="6"/>
                  </a:cxn>
                  <a:cxn ang="0">
                    <a:pos x="1257" y="25"/>
                  </a:cxn>
                  <a:cxn ang="0">
                    <a:pos x="1239" y="35"/>
                  </a:cxn>
                  <a:cxn ang="0">
                    <a:pos x="1255" y="53"/>
                  </a:cxn>
                  <a:cxn ang="0">
                    <a:pos x="1268" y="61"/>
                  </a:cxn>
                  <a:cxn ang="0">
                    <a:pos x="1284" y="65"/>
                  </a:cxn>
                  <a:cxn ang="0">
                    <a:pos x="1306" y="53"/>
                  </a:cxn>
                  <a:cxn ang="0">
                    <a:pos x="1322" y="72"/>
                  </a:cxn>
                  <a:cxn ang="0">
                    <a:pos x="1312" y="81"/>
                  </a:cxn>
                  <a:cxn ang="0">
                    <a:pos x="1314" y="103"/>
                  </a:cxn>
                  <a:cxn ang="0">
                    <a:pos x="1314" y="121"/>
                  </a:cxn>
                  <a:cxn ang="0">
                    <a:pos x="1324" y="133"/>
                  </a:cxn>
                  <a:cxn ang="0">
                    <a:pos x="1341" y="146"/>
                  </a:cxn>
                  <a:cxn ang="0">
                    <a:pos x="1335" y="166"/>
                  </a:cxn>
                  <a:cxn ang="0">
                    <a:pos x="1335" y="193"/>
                  </a:cxn>
                  <a:cxn ang="0">
                    <a:pos x="1337" y="214"/>
                  </a:cxn>
                  <a:cxn ang="0">
                    <a:pos x="1352" y="221"/>
                  </a:cxn>
                  <a:cxn ang="0">
                    <a:pos x="1367" y="246"/>
                  </a:cxn>
                  <a:cxn ang="0">
                    <a:pos x="1389" y="263"/>
                  </a:cxn>
                  <a:cxn ang="0">
                    <a:pos x="1372" y="271"/>
                  </a:cxn>
                  <a:cxn ang="0">
                    <a:pos x="1367" y="291"/>
                  </a:cxn>
                  <a:cxn ang="0">
                    <a:pos x="1350" y="300"/>
                  </a:cxn>
                  <a:cxn ang="0">
                    <a:pos x="1344" y="318"/>
                  </a:cxn>
                  <a:cxn ang="0">
                    <a:pos x="1324" y="323"/>
                  </a:cxn>
                  <a:cxn ang="0">
                    <a:pos x="437" y="328"/>
                  </a:cxn>
                  <a:cxn ang="0">
                    <a:pos x="339" y="328"/>
                  </a:cxn>
                  <a:cxn ang="0">
                    <a:pos x="212" y="300"/>
                  </a:cxn>
                  <a:cxn ang="0">
                    <a:pos x="210" y="278"/>
                  </a:cxn>
                  <a:cxn ang="0">
                    <a:pos x="199" y="258"/>
                  </a:cxn>
                  <a:cxn ang="0">
                    <a:pos x="214" y="234"/>
                  </a:cxn>
                  <a:cxn ang="0">
                    <a:pos x="199" y="220"/>
                  </a:cxn>
                  <a:cxn ang="0">
                    <a:pos x="165" y="201"/>
                  </a:cxn>
                  <a:cxn ang="0">
                    <a:pos x="143" y="216"/>
                  </a:cxn>
                  <a:cxn ang="0">
                    <a:pos x="119" y="240"/>
                  </a:cxn>
                  <a:cxn ang="0">
                    <a:pos x="105" y="245"/>
                  </a:cxn>
                  <a:cxn ang="0">
                    <a:pos x="105" y="221"/>
                  </a:cxn>
                  <a:cxn ang="0">
                    <a:pos x="117" y="196"/>
                  </a:cxn>
                  <a:cxn ang="0">
                    <a:pos x="105" y="186"/>
                  </a:cxn>
                  <a:cxn ang="0">
                    <a:pos x="83" y="180"/>
                  </a:cxn>
                  <a:cxn ang="0">
                    <a:pos x="73" y="196"/>
                  </a:cxn>
                  <a:cxn ang="0">
                    <a:pos x="66" y="166"/>
                  </a:cxn>
                  <a:cxn ang="0">
                    <a:pos x="63" y="143"/>
                  </a:cxn>
                  <a:cxn ang="0">
                    <a:pos x="45" y="126"/>
                  </a:cxn>
                  <a:cxn ang="0">
                    <a:pos x="19" y="106"/>
                  </a:cxn>
                  <a:cxn ang="0">
                    <a:pos x="32" y="88"/>
                  </a:cxn>
                  <a:cxn ang="0">
                    <a:pos x="46" y="73"/>
                  </a:cxn>
                  <a:cxn ang="0">
                    <a:pos x="35" y="58"/>
                  </a:cxn>
                  <a:cxn ang="0">
                    <a:pos x="19" y="61"/>
                  </a:cxn>
                  <a:cxn ang="0">
                    <a:pos x="0" y="45"/>
                  </a:cxn>
                  <a:cxn ang="0">
                    <a:pos x="10" y="30"/>
                  </a:cxn>
                  <a:cxn ang="0">
                    <a:pos x="30" y="6"/>
                  </a:cxn>
                  <a:cxn ang="0">
                    <a:pos x="41" y="0"/>
                  </a:cxn>
                </a:cxnLst>
                <a:rect l="0" t="0" r="r" b="b"/>
                <a:pathLst>
                  <a:path w="1390" h="329">
                    <a:moveTo>
                      <a:pt x="41" y="0"/>
                    </a:moveTo>
                    <a:lnTo>
                      <a:pt x="187" y="3"/>
                    </a:lnTo>
                    <a:lnTo>
                      <a:pt x="274" y="3"/>
                    </a:lnTo>
                    <a:lnTo>
                      <a:pt x="452" y="6"/>
                    </a:lnTo>
                    <a:lnTo>
                      <a:pt x="1260" y="15"/>
                    </a:lnTo>
                    <a:lnTo>
                      <a:pt x="1257" y="25"/>
                    </a:lnTo>
                    <a:lnTo>
                      <a:pt x="1254" y="33"/>
                    </a:lnTo>
                    <a:lnTo>
                      <a:pt x="1239" y="35"/>
                    </a:lnTo>
                    <a:lnTo>
                      <a:pt x="1244" y="48"/>
                    </a:lnTo>
                    <a:lnTo>
                      <a:pt x="1255" y="53"/>
                    </a:lnTo>
                    <a:lnTo>
                      <a:pt x="1260" y="58"/>
                    </a:lnTo>
                    <a:lnTo>
                      <a:pt x="1268" y="61"/>
                    </a:lnTo>
                    <a:lnTo>
                      <a:pt x="1277" y="72"/>
                    </a:lnTo>
                    <a:lnTo>
                      <a:pt x="1284" y="65"/>
                    </a:lnTo>
                    <a:lnTo>
                      <a:pt x="1294" y="58"/>
                    </a:lnTo>
                    <a:lnTo>
                      <a:pt x="1306" y="53"/>
                    </a:lnTo>
                    <a:lnTo>
                      <a:pt x="1314" y="58"/>
                    </a:lnTo>
                    <a:lnTo>
                      <a:pt x="1322" y="72"/>
                    </a:lnTo>
                    <a:lnTo>
                      <a:pt x="1319" y="81"/>
                    </a:lnTo>
                    <a:lnTo>
                      <a:pt x="1312" y="81"/>
                    </a:lnTo>
                    <a:lnTo>
                      <a:pt x="1314" y="95"/>
                    </a:lnTo>
                    <a:lnTo>
                      <a:pt x="1314" y="103"/>
                    </a:lnTo>
                    <a:lnTo>
                      <a:pt x="1315" y="112"/>
                    </a:lnTo>
                    <a:lnTo>
                      <a:pt x="1314" y="121"/>
                    </a:lnTo>
                    <a:lnTo>
                      <a:pt x="1317" y="128"/>
                    </a:lnTo>
                    <a:lnTo>
                      <a:pt x="1324" y="133"/>
                    </a:lnTo>
                    <a:lnTo>
                      <a:pt x="1335" y="138"/>
                    </a:lnTo>
                    <a:lnTo>
                      <a:pt x="1341" y="146"/>
                    </a:lnTo>
                    <a:lnTo>
                      <a:pt x="1335" y="153"/>
                    </a:lnTo>
                    <a:lnTo>
                      <a:pt x="1335" y="166"/>
                    </a:lnTo>
                    <a:lnTo>
                      <a:pt x="1330" y="183"/>
                    </a:lnTo>
                    <a:lnTo>
                      <a:pt x="1335" y="193"/>
                    </a:lnTo>
                    <a:lnTo>
                      <a:pt x="1337" y="201"/>
                    </a:lnTo>
                    <a:lnTo>
                      <a:pt x="1337" y="214"/>
                    </a:lnTo>
                    <a:lnTo>
                      <a:pt x="1344" y="220"/>
                    </a:lnTo>
                    <a:lnTo>
                      <a:pt x="1352" y="221"/>
                    </a:lnTo>
                    <a:lnTo>
                      <a:pt x="1362" y="241"/>
                    </a:lnTo>
                    <a:lnTo>
                      <a:pt x="1367" y="246"/>
                    </a:lnTo>
                    <a:lnTo>
                      <a:pt x="1375" y="254"/>
                    </a:lnTo>
                    <a:lnTo>
                      <a:pt x="1389" y="263"/>
                    </a:lnTo>
                    <a:lnTo>
                      <a:pt x="1377" y="265"/>
                    </a:lnTo>
                    <a:lnTo>
                      <a:pt x="1372" y="271"/>
                    </a:lnTo>
                    <a:lnTo>
                      <a:pt x="1374" y="283"/>
                    </a:lnTo>
                    <a:lnTo>
                      <a:pt x="1367" y="291"/>
                    </a:lnTo>
                    <a:lnTo>
                      <a:pt x="1355" y="291"/>
                    </a:lnTo>
                    <a:lnTo>
                      <a:pt x="1350" y="300"/>
                    </a:lnTo>
                    <a:lnTo>
                      <a:pt x="1347" y="311"/>
                    </a:lnTo>
                    <a:lnTo>
                      <a:pt x="1344" y="318"/>
                    </a:lnTo>
                    <a:lnTo>
                      <a:pt x="1332" y="320"/>
                    </a:lnTo>
                    <a:lnTo>
                      <a:pt x="1324" y="323"/>
                    </a:lnTo>
                    <a:lnTo>
                      <a:pt x="683" y="328"/>
                    </a:lnTo>
                    <a:lnTo>
                      <a:pt x="437" y="328"/>
                    </a:lnTo>
                    <a:lnTo>
                      <a:pt x="389" y="328"/>
                    </a:lnTo>
                    <a:lnTo>
                      <a:pt x="339" y="328"/>
                    </a:lnTo>
                    <a:lnTo>
                      <a:pt x="202" y="306"/>
                    </a:lnTo>
                    <a:lnTo>
                      <a:pt x="212" y="300"/>
                    </a:lnTo>
                    <a:lnTo>
                      <a:pt x="214" y="288"/>
                    </a:lnTo>
                    <a:lnTo>
                      <a:pt x="210" y="278"/>
                    </a:lnTo>
                    <a:lnTo>
                      <a:pt x="199" y="268"/>
                    </a:lnTo>
                    <a:lnTo>
                      <a:pt x="199" y="258"/>
                    </a:lnTo>
                    <a:lnTo>
                      <a:pt x="208" y="246"/>
                    </a:lnTo>
                    <a:lnTo>
                      <a:pt x="214" y="234"/>
                    </a:lnTo>
                    <a:lnTo>
                      <a:pt x="212" y="220"/>
                    </a:lnTo>
                    <a:lnTo>
                      <a:pt x="199" y="220"/>
                    </a:lnTo>
                    <a:lnTo>
                      <a:pt x="188" y="208"/>
                    </a:lnTo>
                    <a:lnTo>
                      <a:pt x="165" y="201"/>
                    </a:lnTo>
                    <a:lnTo>
                      <a:pt x="148" y="205"/>
                    </a:lnTo>
                    <a:lnTo>
                      <a:pt x="143" y="216"/>
                    </a:lnTo>
                    <a:lnTo>
                      <a:pt x="135" y="220"/>
                    </a:lnTo>
                    <a:lnTo>
                      <a:pt x="119" y="240"/>
                    </a:lnTo>
                    <a:lnTo>
                      <a:pt x="112" y="254"/>
                    </a:lnTo>
                    <a:lnTo>
                      <a:pt x="105" y="245"/>
                    </a:lnTo>
                    <a:lnTo>
                      <a:pt x="95" y="236"/>
                    </a:lnTo>
                    <a:lnTo>
                      <a:pt x="105" y="221"/>
                    </a:lnTo>
                    <a:lnTo>
                      <a:pt x="113" y="216"/>
                    </a:lnTo>
                    <a:lnTo>
                      <a:pt x="117" y="196"/>
                    </a:lnTo>
                    <a:lnTo>
                      <a:pt x="110" y="193"/>
                    </a:lnTo>
                    <a:lnTo>
                      <a:pt x="105" y="186"/>
                    </a:lnTo>
                    <a:lnTo>
                      <a:pt x="95" y="183"/>
                    </a:lnTo>
                    <a:lnTo>
                      <a:pt x="83" y="180"/>
                    </a:lnTo>
                    <a:lnTo>
                      <a:pt x="83" y="196"/>
                    </a:lnTo>
                    <a:lnTo>
                      <a:pt x="73" y="196"/>
                    </a:lnTo>
                    <a:lnTo>
                      <a:pt x="66" y="176"/>
                    </a:lnTo>
                    <a:lnTo>
                      <a:pt x="66" y="166"/>
                    </a:lnTo>
                    <a:lnTo>
                      <a:pt x="66" y="158"/>
                    </a:lnTo>
                    <a:lnTo>
                      <a:pt x="63" y="143"/>
                    </a:lnTo>
                    <a:lnTo>
                      <a:pt x="59" y="133"/>
                    </a:lnTo>
                    <a:lnTo>
                      <a:pt x="45" y="126"/>
                    </a:lnTo>
                    <a:lnTo>
                      <a:pt x="37" y="121"/>
                    </a:lnTo>
                    <a:lnTo>
                      <a:pt x="19" y="106"/>
                    </a:lnTo>
                    <a:lnTo>
                      <a:pt x="15" y="95"/>
                    </a:lnTo>
                    <a:lnTo>
                      <a:pt x="32" y="88"/>
                    </a:lnTo>
                    <a:lnTo>
                      <a:pt x="37" y="81"/>
                    </a:lnTo>
                    <a:lnTo>
                      <a:pt x="46" y="73"/>
                    </a:lnTo>
                    <a:lnTo>
                      <a:pt x="45" y="61"/>
                    </a:lnTo>
                    <a:lnTo>
                      <a:pt x="35" y="58"/>
                    </a:lnTo>
                    <a:lnTo>
                      <a:pt x="25" y="60"/>
                    </a:lnTo>
                    <a:lnTo>
                      <a:pt x="19" y="61"/>
                    </a:lnTo>
                    <a:lnTo>
                      <a:pt x="0" y="58"/>
                    </a:lnTo>
                    <a:lnTo>
                      <a:pt x="0" y="45"/>
                    </a:lnTo>
                    <a:lnTo>
                      <a:pt x="3" y="35"/>
                    </a:lnTo>
                    <a:lnTo>
                      <a:pt x="10" y="30"/>
                    </a:lnTo>
                    <a:lnTo>
                      <a:pt x="15" y="21"/>
                    </a:lnTo>
                    <a:lnTo>
                      <a:pt x="30" y="6"/>
                    </a:lnTo>
                    <a:lnTo>
                      <a:pt x="37" y="3"/>
                    </a:lnTo>
                    <a:lnTo>
                      <a:pt x="41" y="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7" name="Freeform 116"/>
              <p:cNvSpPr>
                <a:spLocks/>
              </p:cNvSpPr>
              <p:nvPr/>
            </p:nvSpPr>
            <p:spPr bwMode="auto">
              <a:xfrm>
                <a:off x="2935463" y="2400834"/>
                <a:ext cx="63765" cy="84653"/>
              </a:xfrm>
              <a:custGeom>
                <a:avLst/>
                <a:gdLst/>
                <a:ahLst/>
                <a:cxnLst>
                  <a:cxn ang="0">
                    <a:pos x="0" y="6"/>
                  </a:cxn>
                  <a:cxn ang="0">
                    <a:pos x="5" y="0"/>
                  </a:cxn>
                  <a:cxn ang="0">
                    <a:pos x="15" y="10"/>
                  </a:cxn>
                  <a:cxn ang="0">
                    <a:pos x="25" y="25"/>
                  </a:cxn>
                  <a:cxn ang="0">
                    <a:pos x="38" y="47"/>
                  </a:cxn>
                  <a:cxn ang="0">
                    <a:pos x="45" y="49"/>
                  </a:cxn>
                  <a:cxn ang="0">
                    <a:pos x="61" y="66"/>
                  </a:cxn>
                  <a:cxn ang="0">
                    <a:pos x="68" y="78"/>
                  </a:cxn>
                  <a:cxn ang="0">
                    <a:pos x="73" y="93"/>
                  </a:cxn>
                  <a:cxn ang="0">
                    <a:pos x="63" y="88"/>
                  </a:cxn>
                  <a:cxn ang="0">
                    <a:pos x="52" y="86"/>
                  </a:cxn>
                  <a:cxn ang="0">
                    <a:pos x="32" y="61"/>
                  </a:cxn>
                  <a:cxn ang="0">
                    <a:pos x="25" y="56"/>
                  </a:cxn>
                  <a:cxn ang="0">
                    <a:pos x="17" y="30"/>
                  </a:cxn>
                  <a:cxn ang="0">
                    <a:pos x="12" y="25"/>
                  </a:cxn>
                  <a:cxn ang="0">
                    <a:pos x="1" y="28"/>
                  </a:cxn>
                  <a:cxn ang="0">
                    <a:pos x="0" y="6"/>
                  </a:cxn>
                </a:cxnLst>
                <a:rect l="0" t="0" r="r" b="b"/>
                <a:pathLst>
                  <a:path w="74" h="94">
                    <a:moveTo>
                      <a:pt x="0" y="6"/>
                    </a:moveTo>
                    <a:lnTo>
                      <a:pt x="5" y="0"/>
                    </a:lnTo>
                    <a:lnTo>
                      <a:pt x="15" y="10"/>
                    </a:lnTo>
                    <a:lnTo>
                      <a:pt x="25" y="25"/>
                    </a:lnTo>
                    <a:lnTo>
                      <a:pt x="38" y="47"/>
                    </a:lnTo>
                    <a:lnTo>
                      <a:pt x="45" y="49"/>
                    </a:lnTo>
                    <a:lnTo>
                      <a:pt x="61" y="66"/>
                    </a:lnTo>
                    <a:lnTo>
                      <a:pt x="68" y="78"/>
                    </a:lnTo>
                    <a:lnTo>
                      <a:pt x="73" y="93"/>
                    </a:lnTo>
                    <a:lnTo>
                      <a:pt x="63" y="88"/>
                    </a:lnTo>
                    <a:lnTo>
                      <a:pt x="52" y="86"/>
                    </a:lnTo>
                    <a:lnTo>
                      <a:pt x="32" y="61"/>
                    </a:lnTo>
                    <a:lnTo>
                      <a:pt x="25" y="56"/>
                    </a:lnTo>
                    <a:lnTo>
                      <a:pt x="17" y="30"/>
                    </a:lnTo>
                    <a:lnTo>
                      <a:pt x="12" y="25"/>
                    </a:lnTo>
                    <a:lnTo>
                      <a:pt x="1" y="28"/>
                    </a:lnTo>
                    <a:lnTo>
                      <a:pt x="0" y="6"/>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8" name="Freeform 117"/>
              <p:cNvSpPr>
                <a:spLocks/>
              </p:cNvSpPr>
              <p:nvPr/>
            </p:nvSpPr>
            <p:spPr bwMode="auto">
              <a:xfrm>
                <a:off x="2977685" y="2430553"/>
                <a:ext cx="25850" cy="27917"/>
              </a:xfrm>
              <a:custGeom>
                <a:avLst/>
                <a:gdLst/>
                <a:ahLst/>
                <a:cxnLst>
                  <a:cxn ang="0">
                    <a:pos x="0" y="5"/>
                  </a:cxn>
                  <a:cxn ang="0">
                    <a:pos x="0" y="11"/>
                  </a:cxn>
                  <a:cxn ang="0">
                    <a:pos x="10" y="30"/>
                  </a:cxn>
                  <a:cxn ang="0">
                    <a:pos x="29" y="30"/>
                  </a:cxn>
                  <a:cxn ang="0">
                    <a:pos x="29" y="0"/>
                  </a:cxn>
                  <a:cxn ang="0">
                    <a:pos x="19" y="11"/>
                  </a:cxn>
                  <a:cxn ang="0">
                    <a:pos x="0" y="5"/>
                  </a:cxn>
                </a:cxnLst>
                <a:rect l="0" t="0" r="r" b="b"/>
                <a:pathLst>
                  <a:path w="30" h="31">
                    <a:moveTo>
                      <a:pt x="0" y="5"/>
                    </a:moveTo>
                    <a:lnTo>
                      <a:pt x="0" y="11"/>
                    </a:lnTo>
                    <a:lnTo>
                      <a:pt x="10" y="30"/>
                    </a:lnTo>
                    <a:lnTo>
                      <a:pt x="29" y="30"/>
                    </a:lnTo>
                    <a:lnTo>
                      <a:pt x="29" y="0"/>
                    </a:lnTo>
                    <a:lnTo>
                      <a:pt x="19" y="11"/>
                    </a:lnTo>
                    <a:lnTo>
                      <a:pt x="0" y="5"/>
                    </a:lnTo>
                  </a:path>
                </a:pathLst>
              </a:custGeom>
              <a:solidFill>
                <a:srgbClr val="888888"/>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19" name="Freeform 118"/>
              <p:cNvSpPr>
                <a:spLocks/>
              </p:cNvSpPr>
              <p:nvPr/>
            </p:nvSpPr>
            <p:spPr bwMode="auto">
              <a:xfrm>
                <a:off x="3016460" y="3411266"/>
                <a:ext cx="92199" cy="142289"/>
              </a:xfrm>
              <a:custGeom>
                <a:avLst/>
                <a:gdLst/>
                <a:ahLst/>
                <a:cxnLst>
                  <a:cxn ang="0">
                    <a:pos x="41" y="145"/>
                  </a:cxn>
                  <a:cxn ang="0">
                    <a:pos x="36" y="135"/>
                  </a:cxn>
                  <a:cxn ang="0">
                    <a:pos x="43" y="118"/>
                  </a:cxn>
                  <a:cxn ang="0">
                    <a:pos x="56" y="122"/>
                  </a:cxn>
                  <a:cxn ang="0">
                    <a:pos x="65" y="107"/>
                  </a:cxn>
                  <a:cxn ang="0">
                    <a:pos x="59" y="94"/>
                  </a:cxn>
                  <a:cxn ang="0">
                    <a:pos x="50" y="94"/>
                  </a:cxn>
                  <a:cxn ang="0">
                    <a:pos x="43" y="97"/>
                  </a:cxn>
                  <a:cxn ang="0">
                    <a:pos x="54" y="100"/>
                  </a:cxn>
                  <a:cxn ang="0">
                    <a:pos x="58" y="108"/>
                  </a:cxn>
                  <a:cxn ang="0">
                    <a:pos x="41" y="108"/>
                  </a:cxn>
                  <a:cxn ang="0">
                    <a:pos x="32" y="125"/>
                  </a:cxn>
                  <a:cxn ang="0">
                    <a:pos x="25" y="157"/>
                  </a:cxn>
                  <a:cxn ang="0">
                    <a:pos x="13" y="157"/>
                  </a:cxn>
                  <a:cxn ang="0">
                    <a:pos x="6" y="154"/>
                  </a:cxn>
                  <a:cxn ang="0">
                    <a:pos x="0" y="135"/>
                  </a:cxn>
                  <a:cxn ang="0">
                    <a:pos x="6" y="125"/>
                  </a:cxn>
                  <a:cxn ang="0">
                    <a:pos x="10" y="114"/>
                  </a:cxn>
                  <a:cxn ang="0">
                    <a:pos x="10" y="107"/>
                  </a:cxn>
                  <a:cxn ang="0">
                    <a:pos x="3" y="100"/>
                  </a:cxn>
                  <a:cxn ang="0">
                    <a:pos x="18" y="81"/>
                  </a:cxn>
                  <a:cxn ang="0">
                    <a:pos x="13" y="68"/>
                  </a:cxn>
                  <a:cxn ang="0">
                    <a:pos x="19" y="43"/>
                  </a:cxn>
                  <a:cxn ang="0">
                    <a:pos x="41" y="15"/>
                  </a:cxn>
                  <a:cxn ang="0">
                    <a:pos x="45" y="0"/>
                  </a:cxn>
                  <a:cxn ang="0">
                    <a:pos x="54" y="0"/>
                  </a:cxn>
                  <a:cxn ang="0">
                    <a:pos x="54" y="13"/>
                  </a:cxn>
                  <a:cxn ang="0">
                    <a:pos x="56" y="23"/>
                  </a:cxn>
                  <a:cxn ang="0">
                    <a:pos x="71" y="35"/>
                  </a:cxn>
                  <a:cxn ang="0">
                    <a:pos x="65" y="48"/>
                  </a:cxn>
                  <a:cxn ang="0">
                    <a:pos x="65" y="63"/>
                  </a:cxn>
                  <a:cxn ang="0">
                    <a:pos x="71" y="77"/>
                  </a:cxn>
                  <a:cxn ang="0">
                    <a:pos x="65" y="83"/>
                  </a:cxn>
                  <a:cxn ang="0">
                    <a:pos x="65" y="92"/>
                  </a:cxn>
                  <a:cxn ang="0">
                    <a:pos x="74" y="94"/>
                  </a:cxn>
                  <a:cxn ang="0">
                    <a:pos x="94" y="100"/>
                  </a:cxn>
                  <a:cxn ang="0">
                    <a:pos x="106" y="107"/>
                  </a:cxn>
                  <a:cxn ang="0">
                    <a:pos x="91" y="114"/>
                  </a:cxn>
                  <a:cxn ang="0">
                    <a:pos x="68" y="127"/>
                  </a:cxn>
                  <a:cxn ang="0">
                    <a:pos x="54" y="138"/>
                  </a:cxn>
                  <a:cxn ang="0">
                    <a:pos x="50" y="147"/>
                  </a:cxn>
                  <a:cxn ang="0">
                    <a:pos x="41" y="145"/>
                  </a:cxn>
                </a:cxnLst>
                <a:rect l="0" t="0" r="r" b="b"/>
                <a:pathLst>
                  <a:path w="107" h="158">
                    <a:moveTo>
                      <a:pt x="41" y="145"/>
                    </a:moveTo>
                    <a:lnTo>
                      <a:pt x="36" y="135"/>
                    </a:lnTo>
                    <a:lnTo>
                      <a:pt x="43" y="118"/>
                    </a:lnTo>
                    <a:lnTo>
                      <a:pt x="56" y="122"/>
                    </a:lnTo>
                    <a:lnTo>
                      <a:pt x="65" y="107"/>
                    </a:lnTo>
                    <a:lnTo>
                      <a:pt x="59" y="94"/>
                    </a:lnTo>
                    <a:lnTo>
                      <a:pt x="50" y="94"/>
                    </a:lnTo>
                    <a:lnTo>
                      <a:pt x="43" y="97"/>
                    </a:lnTo>
                    <a:lnTo>
                      <a:pt x="54" y="100"/>
                    </a:lnTo>
                    <a:lnTo>
                      <a:pt x="58" y="108"/>
                    </a:lnTo>
                    <a:lnTo>
                      <a:pt x="41" y="108"/>
                    </a:lnTo>
                    <a:lnTo>
                      <a:pt x="32" y="125"/>
                    </a:lnTo>
                    <a:lnTo>
                      <a:pt x="25" y="157"/>
                    </a:lnTo>
                    <a:lnTo>
                      <a:pt x="13" y="157"/>
                    </a:lnTo>
                    <a:lnTo>
                      <a:pt x="6" y="154"/>
                    </a:lnTo>
                    <a:lnTo>
                      <a:pt x="0" y="135"/>
                    </a:lnTo>
                    <a:lnTo>
                      <a:pt x="6" y="125"/>
                    </a:lnTo>
                    <a:lnTo>
                      <a:pt x="10" y="114"/>
                    </a:lnTo>
                    <a:lnTo>
                      <a:pt x="10" y="107"/>
                    </a:lnTo>
                    <a:lnTo>
                      <a:pt x="3" y="100"/>
                    </a:lnTo>
                    <a:lnTo>
                      <a:pt x="18" y="81"/>
                    </a:lnTo>
                    <a:lnTo>
                      <a:pt x="13" y="68"/>
                    </a:lnTo>
                    <a:lnTo>
                      <a:pt x="19" y="43"/>
                    </a:lnTo>
                    <a:lnTo>
                      <a:pt x="41" y="15"/>
                    </a:lnTo>
                    <a:lnTo>
                      <a:pt x="45" y="0"/>
                    </a:lnTo>
                    <a:lnTo>
                      <a:pt x="54" y="0"/>
                    </a:lnTo>
                    <a:lnTo>
                      <a:pt x="54" y="13"/>
                    </a:lnTo>
                    <a:lnTo>
                      <a:pt x="56" y="23"/>
                    </a:lnTo>
                    <a:lnTo>
                      <a:pt x="71" y="35"/>
                    </a:lnTo>
                    <a:lnTo>
                      <a:pt x="65" y="48"/>
                    </a:lnTo>
                    <a:lnTo>
                      <a:pt x="65" y="63"/>
                    </a:lnTo>
                    <a:lnTo>
                      <a:pt x="71" y="77"/>
                    </a:lnTo>
                    <a:lnTo>
                      <a:pt x="65" y="83"/>
                    </a:lnTo>
                    <a:lnTo>
                      <a:pt x="65" y="92"/>
                    </a:lnTo>
                    <a:lnTo>
                      <a:pt x="74" y="94"/>
                    </a:lnTo>
                    <a:lnTo>
                      <a:pt x="94" y="100"/>
                    </a:lnTo>
                    <a:lnTo>
                      <a:pt x="106" y="107"/>
                    </a:lnTo>
                    <a:lnTo>
                      <a:pt x="91" y="114"/>
                    </a:lnTo>
                    <a:lnTo>
                      <a:pt x="68" y="127"/>
                    </a:lnTo>
                    <a:lnTo>
                      <a:pt x="54" y="138"/>
                    </a:lnTo>
                    <a:lnTo>
                      <a:pt x="50" y="147"/>
                    </a:lnTo>
                    <a:lnTo>
                      <a:pt x="41" y="145"/>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20" name="Freeform 119"/>
              <p:cNvSpPr>
                <a:spLocks/>
              </p:cNvSpPr>
              <p:nvPr/>
            </p:nvSpPr>
            <p:spPr bwMode="auto">
              <a:xfrm>
                <a:off x="3070746" y="3190629"/>
                <a:ext cx="776372" cy="568256"/>
              </a:xfrm>
              <a:custGeom>
                <a:avLst/>
                <a:gdLst/>
                <a:ahLst/>
                <a:cxnLst>
                  <a:cxn ang="0">
                    <a:pos x="43" y="43"/>
                  </a:cxn>
                  <a:cxn ang="0">
                    <a:pos x="30" y="3"/>
                  </a:cxn>
                  <a:cxn ang="0">
                    <a:pos x="311" y="3"/>
                  </a:cxn>
                  <a:cxn ang="0">
                    <a:pos x="870" y="27"/>
                  </a:cxn>
                  <a:cxn ang="0">
                    <a:pos x="886" y="55"/>
                  </a:cxn>
                  <a:cxn ang="0">
                    <a:pos x="881" y="75"/>
                  </a:cxn>
                  <a:cxn ang="0">
                    <a:pos x="855" y="101"/>
                  </a:cxn>
                  <a:cxn ang="0">
                    <a:pos x="861" y="141"/>
                  </a:cxn>
                  <a:cxn ang="0">
                    <a:pos x="859" y="172"/>
                  </a:cxn>
                  <a:cxn ang="0">
                    <a:pos x="828" y="191"/>
                  </a:cxn>
                  <a:cxn ang="0">
                    <a:pos x="786" y="208"/>
                  </a:cxn>
                  <a:cxn ang="0">
                    <a:pos x="766" y="234"/>
                  </a:cxn>
                  <a:cxn ang="0">
                    <a:pos x="743" y="261"/>
                  </a:cxn>
                  <a:cxn ang="0">
                    <a:pos x="713" y="286"/>
                  </a:cxn>
                  <a:cxn ang="0">
                    <a:pos x="688" y="310"/>
                  </a:cxn>
                  <a:cxn ang="0">
                    <a:pos x="665" y="334"/>
                  </a:cxn>
                  <a:cxn ang="0">
                    <a:pos x="651" y="367"/>
                  </a:cxn>
                  <a:cxn ang="0">
                    <a:pos x="656" y="405"/>
                  </a:cxn>
                  <a:cxn ang="0">
                    <a:pos x="658" y="447"/>
                  </a:cxn>
                  <a:cxn ang="0">
                    <a:pos x="696" y="449"/>
                  </a:cxn>
                  <a:cxn ang="0">
                    <a:pos x="721" y="471"/>
                  </a:cxn>
                  <a:cxn ang="0">
                    <a:pos x="699" y="499"/>
                  </a:cxn>
                  <a:cxn ang="0">
                    <a:pos x="736" y="527"/>
                  </a:cxn>
                  <a:cxn ang="0">
                    <a:pos x="739" y="565"/>
                  </a:cxn>
                  <a:cxn ang="0">
                    <a:pos x="718" y="589"/>
                  </a:cxn>
                  <a:cxn ang="0">
                    <a:pos x="674" y="596"/>
                  </a:cxn>
                  <a:cxn ang="0">
                    <a:pos x="686" y="623"/>
                  </a:cxn>
                  <a:cxn ang="0">
                    <a:pos x="665" y="625"/>
                  </a:cxn>
                  <a:cxn ang="0">
                    <a:pos x="623" y="609"/>
                  </a:cxn>
                  <a:cxn ang="0">
                    <a:pos x="581" y="595"/>
                  </a:cxn>
                  <a:cxn ang="0">
                    <a:pos x="549" y="596"/>
                  </a:cxn>
                  <a:cxn ang="0">
                    <a:pos x="501" y="563"/>
                  </a:cxn>
                  <a:cxn ang="0">
                    <a:pos x="462" y="565"/>
                  </a:cxn>
                  <a:cxn ang="0">
                    <a:pos x="419" y="547"/>
                  </a:cxn>
                  <a:cxn ang="0">
                    <a:pos x="387" y="571"/>
                  </a:cxn>
                  <a:cxn ang="0">
                    <a:pos x="354" y="565"/>
                  </a:cxn>
                  <a:cxn ang="0">
                    <a:pos x="320" y="576"/>
                  </a:cxn>
                  <a:cxn ang="0">
                    <a:pos x="292" y="556"/>
                  </a:cxn>
                  <a:cxn ang="0">
                    <a:pos x="255" y="543"/>
                  </a:cxn>
                  <a:cxn ang="0">
                    <a:pos x="217" y="526"/>
                  </a:cxn>
                  <a:cxn ang="0">
                    <a:pos x="199" y="487"/>
                  </a:cxn>
                  <a:cxn ang="0">
                    <a:pos x="59" y="467"/>
                  </a:cxn>
                  <a:cxn ang="0">
                    <a:pos x="25" y="403"/>
                  </a:cxn>
                  <a:cxn ang="0">
                    <a:pos x="68" y="375"/>
                  </a:cxn>
                  <a:cxn ang="0">
                    <a:pos x="63" y="334"/>
                  </a:cxn>
                  <a:cxn ang="0">
                    <a:pos x="43" y="296"/>
                  </a:cxn>
                  <a:cxn ang="0">
                    <a:pos x="45" y="266"/>
                  </a:cxn>
                  <a:cxn ang="0">
                    <a:pos x="23" y="223"/>
                  </a:cxn>
                  <a:cxn ang="0">
                    <a:pos x="8" y="176"/>
                  </a:cxn>
                  <a:cxn ang="0">
                    <a:pos x="37" y="171"/>
                  </a:cxn>
                  <a:cxn ang="0">
                    <a:pos x="52" y="144"/>
                  </a:cxn>
                  <a:cxn ang="0">
                    <a:pos x="12" y="117"/>
                  </a:cxn>
                  <a:cxn ang="0">
                    <a:pos x="17" y="82"/>
                  </a:cxn>
                </a:cxnLst>
                <a:rect l="0" t="0" r="r" b="b"/>
                <a:pathLst>
                  <a:path w="901" h="631">
                    <a:moveTo>
                      <a:pt x="25" y="68"/>
                    </a:moveTo>
                    <a:lnTo>
                      <a:pt x="35" y="63"/>
                    </a:lnTo>
                    <a:lnTo>
                      <a:pt x="40" y="52"/>
                    </a:lnTo>
                    <a:lnTo>
                      <a:pt x="43" y="43"/>
                    </a:lnTo>
                    <a:lnTo>
                      <a:pt x="40" y="35"/>
                    </a:lnTo>
                    <a:lnTo>
                      <a:pt x="37" y="23"/>
                    </a:lnTo>
                    <a:lnTo>
                      <a:pt x="37" y="13"/>
                    </a:lnTo>
                    <a:lnTo>
                      <a:pt x="30" y="3"/>
                    </a:lnTo>
                    <a:lnTo>
                      <a:pt x="119" y="0"/>
                    </a:lnTo>
                    <a:lnTo>
                      <a:pt x="162" y="0"/>
                    </a:lnTo>
                    <a:lnTo>
                      <a:pt x="292" y="3"/>
                    </a:lnTo>
                    <a:lnTo>
                      <a:pt x="311" y="3"/>
                    </a:lnTo>
                    <a:lnTo>
                      <a:pt x="561" y="3"/>
                    </a:lnTo>
                    <a:lnTo>
                      <a:pt x="865" y="5"/>
                    </a:lnTo>
                    <a:lnTo>
                      <a:pt x="870" y="13"/>
                    </a:lnTo>
                    <a:lnTo>
                      <a:pt x="870" y="27"/>
                    </a:lnTo>
                    <a:lnTo>
                      <a:pt x="881" y="27"/>
                    </a:lnTo>
                    <a:lnTo>
                      <a:pt x="886" y="35"/>
                    </a:lnTo>
                    <a:lnTo>
                      <a:pt x="888" y="43"/>
                    </a:lnTo>
                    <a:lnTo>
                      <a:pt x="886" y="55"/>
                    </a:lnTo>
                    <a:lnTo>
                      <a:pt x="892" y="59"/>
                    </a:lnTo>
                    <a:lnTo>
                      <a:pt x="900" y="67"/>
                    </a:lnTo>
                    <a:lnTo>
                      <a:pt x="888" y="75"/>
                    </a:lnTo>
                    <a:lnTo>
                      <a:pt x="881" y="75"/>
                    </a:lnTo>
                    <a:lnTo>
                      <a:pt x="877" y="82"/>
                    </a:lnTo>
                    <a:lnTo>
                      <a:pt x="872" y="87"/>
                    </a:lnTo>
                    <a:lnTo>
                      <a:pt x="861" y="90"/>
                    </a:lnTo>
                    <a:lnTo>
                      <a:pt x="855" y="101"/>
                    </a:lnTo>
                    <a:lnTo>
                      <a:pt x="859" y="115"/>
                    </a:lnTo>
                    <a:lnTo>
                      <a:pt x="853" y="124"/>
                    </a:lnTo>
                    <a:lnTo>
                      <a:pt x="859" y="132"/>
                    </a:lnTo>
                    <a:lnTo>
                      <a:pt x="861" y="141"/>
                    </a:lnTo>
                    <a:lnTo>
                      <a:pt x="865" y="150"/>
                    </a:lnTo>
                    <a:lnTo>
                      <a:pt x="865" y="161"/>
                    </a:lnTo>
                    <a:lnTo>
                      <a:pt x="866" y="171"/>
                    </a:lnTo>
                    <a:lnTo>
                      <a:pt x="859" y="172"/>
                    </a:lnTo>
                    <a:lnTo>
                      <a:pt x="848" y="172"/>
                    </a:lnTo>
                    <a:lnTo>
                      <a:pt x="835" y="172"/>
                    </a:lnTo>
                    <a:lnTo>
                      <a:pt x="828" y="183"/>
                    </a:lnTo>
                    <a:lnTo>
                      <a:pt x="828" y="191"/>
                    </a:lnTo>
                    <a:lnTo>
                      <a:pt x="821" y="196"/>
                    </a:lnTo>
                    <a:lnTo>
                      <a:pt x="805" y="196"/>
                    </a:lnTo>
                    <a:lnTo>
                      <a:pt x="790" y="196"/>
                    </a:lnTo>
                    <a:lnTo>
                      <a:pt x="786" y="208"/>
                    </a:lnTo>
                    <a:lnTo>
                      <a:pt x="785" y="216"/>
                    </a:lnTo>
                    <a:lnTo>
                      <a:pt x="781" y="225"/>
                    </a:lnTo>
                    <a:lnTo>
                      <a:pt x="770" y="228"/>
                    </a:lnTo>
                    <a:lnTo>
                      <a:pt x="766" y="234"/>
                    </a:lnTo>
                    <a:lnTo>
                      <a:pt x="759" y="238"/>
                    </a:lnTo>
                    <a:lnTo>
                      <a:pt x="754" y="243"/>
                    </a:lnTo>
                    <a:lnTo>
                      <a:pt x="748" y="254"/>
                    </a:lnTo>
                    <a:lnTo>
                      <a:pt x="743" y="261"/>
                    </a:lnTo>
                    <a:lnTo>
                      <a:pt x="738" y="276"/>
                    </a:lnTo>
                    <a:lnTo>
                      <a:pt x="725" y="278"/>
                    </a:lnTo>
                    <a:lnTo>
                      <a:pt x="718" y="280"/>
                    </a:lnTo>
                    <a:lnTo>
                      <a:pt x="713" y="286"/>
                    </a:lnTo>
                    <a:lnTo>
                      <a:pt x="703" y="286"/>
                    </a:lnTo>
                    <a:lnTo>
                      <a:pt x="696" y="296"/>
                    </a:lnTo>
                    <a:lnTo>
                      <a:pt x="694" y="301"/>
                    </a:lnTo>
                    <a:lnTo>
                      <a:pt x="688" y="310"/>
                    </a:lnTo>
                    <a:lnTo>
                      <a:pt x="683" y="316"/>
                    </a:lnTo>
                    <a:lnTo>
                      <a:pt x="671" y="321"/>
                    </a:lnTo>
                    <a:lnTo>
                      <a:pt x="661" y="327"/>
                    </a:lnTo>
                    <a:lnTo>
                      <a:pt x="665" y="334"/>
                    </a:lnTo>
                    <a:lnTo>
                      <a:pt x="659" y="345"/>
                    </a:lnTo>
                    <a:lnTo>
                      <a:pt x="659" y="354"/>
                    </a:lnTo>
                    <a:lnTo>
                      <a:pt x="651" y="360"/>
                    </a:lnTo>
                    <a:lnTo>
                      <a:pt x="651" y="367"/>
                    </a:lnTo>
                    <a:lnTo>
                      <a:pt x="643" y="370"/>
                    </a:lnTo>
                    <a:lnTo>
                      <a:pt x="636" y="385"/>
                    </a:lnTo>
                    <a:lnTo>
                      <a:pt x="649" y="396"/>
                    </a:lnTo>
                    <a:lnTo>
                      <a:pt x="656" y="405"/>
                    </a:lnTo>
                    <a:lnTo>
                      <a:pt x="654" y="417"/>
                    </a:lnTo>
                    <a:lnTo>
                      <a:pt x="649" y="427"/>
                    </a:lnTo>
                    <a:lnTo>
                      <a:pt x="656" y="436"/>
                    </a:lnTo>
                    <a:lnTo>
                      <a:pt x="658" y="447"/>
                    </a:lnTo>
                    <a:lnTo>
                      <a:pt x="668" y="447"/>
                    </a:lnTo>
                    <a:lnTo>
                      <a:pt x="679" y="447"/>
                    </a:lnTo>
                    <a:lnTo>
                      <a:pt x="685" y="449"/>
                    </a:lnTo>
                    <a:lnTo>
                      <a:pt x="696" y="449"/>
                    </a:lnTo>
                    <a:lnTo>
                      <a:pt x="703" y="445"/>
                    </a:lnTo>
                    <a:lnTo>
                      <a:pt x="713" y="452"/>
                    </a:lnTo>
                    <a:lnTo>
                      <a:pt x="718" y="462"/>
                    </a:lnTo>
                    <a:lnTo>
                      <a:pt x="721" y="471"/>
                    </a:lnTo>
                    <a:lnTo>
                      <a:pt x="718" y="478"/>
                    </a:lnTo>
                    <a:lnTo>
                      <a:pt x="713" y="484"/>
                    </a:lnTo>
                    <a:lnTo>
                      <a:pt x="705" y="489"/>
                    </a:lnTo>
                    <a:lnTo>
                      <a:pt x="699" y="499"/>
                    </a:lnTo>
                    <a:lnTo>
                      <a:pt x="713" y="509"/>
                    </a:lnTo>
                    <a:lnTo>
                      <a:pt x="723" y="509"/>
                    </a:lnTo>
                    <a:lnTo>
                      <a:pt x="730" y="516"/>
                    </a:lnTo>
                    <a:lnTo>
                      <a:pt x="736" y="527"/>
                    </a:lnTo>
                    <a:lnTo>
                      <a:pt x="738" y="540"/>
                    </a:lnTo>
                    <a:lnTo>
                      <a:pt x="733" y="547"/>
                    </a:lnTo>
                    <a:lnTo>
                      <a:pt x="733" y="556"/>
                    </a:lnTo>
                    <a:lnTo>
                      <a:pt x="739" y="565"/>
                    </a:lnTo>
                    <a:lnTo>
                      <a:pt x="741" y="576"/>
                    </a:lnTo>
                    <a:lnTo>
                      <a:pt x="736" y="583"/>
                    </a:lnTo>
                    <a:lnTo>
                      <a:pt x="726" y="585"/>
                    </a:lnTo>
                    <a:lnTo>
                      <a:pt x="718" y="589"/>
                    </a:lnTo>
                    <a:lnTo>
                      <a:pt x="705" y="580"/>
                    </a:lnTo>
                    <a:lnTo>
                      <a:pt x="694" y="583"/>
                    </a:lnTo>
                    <a:lnTo>
                      <a:pt x="683" y="585"/>
                    </a:lnTo>
                    <a:lnTo>
                      <a:pt x="674" y="596"/>
                    </a:lnTo>
                    <a:lnTo>
                      <a:pt x="671" y="603"/>
                    </a:lnTo>
                    <a:lnTo>
                      <a:pt x="674" y="615"/>
                    </a:lnTo>
                    <a:lnTo>
                      <a:pt x="679" y="623"/>
                    </a:lnTo>
                    <a:lnTo>
                      <a:pt x="686" y="623"/>
                    </a:lnTo>
                    <a:lnTo>
                      <a:pt x="688" y="630"/>
                    </a:lnTo>
                    <a:lnTo>
                      <a:pt x="679" y="625"/>
                    </a:lnTo>
                    <a:lnTo>
                      <a:pt x="671" y="625"/>
                    </a:lnTo>
                    <a:lnTo>
                      <a:pt x="665" y="625"/>
                    </a:lnTo>
                    <a:lnTo>
                      <a:pt x="646" y="630"/>
                    </a:lnTo>
                    <a:lnTo>
                      <a:pt x="638" y="625"/>
                    </a:lnTo>
                    <a:lnTo>
                      <a:pt x="626" y="618"/>
                    </a:lnTo>
                    <a:lnTo>
                      <a:pt x="623" y="609"/>
                    </a:lnTo>
                    <a:lnTo>
                      <a:pt x="614" y="603"/>
                    </a:lnTo>
                    <a:lnTo>
                      <a:pt x="607" y="600"/>
                    </a:lnTo>
                    <a:lnTo>
                      <a:pt x="594" y="595"/>
                    </a:lnTo>
                    <a:lnTo>
                      <a:pt x="581" y="595"/>
                    </a:lnTo>
                    <a:lnTo>
                      <a:pt x="574" y="595"/>
                    </a:lnTo>
                    <a:lnTo>
                      <a:pt x="567" y="596"/>
                    </a:lnTo>
                    <a:lnTo>
                      <a:pt x="558" y="596"/>
                    </a:lnTo>
                    <a:lnTo>
                      <a:pt x="549" y="596"/>
                    </a:lnTo>
                    <a:lnTo>
                      <a:pt x="541" y="589"/>
                    </a:lnTo>
                    <a:lnTo>
                      <a:pt x="536" y="580"/>
                    </a:lnTo>
                    <a:lnTo>
                      <a:pt x="529" y="574"/>
                    </a:lnTo>
                    <a:lnTo>
                      <a:pt x="501" y="563"/>
                    </a:lnTo>
                    <a:lnTo>
                      <a:pt x="492" y="565"/>
                    </a:lnTo>
                    <a:lnTo>
                      <a:pt x="487" y="571"/>
                    </a:lnTo>
                    <a:lnTo>
                      <a:pt x="472" y="568"/>
                    </a:lnTo>
                    <a:lnTo>
                      <a:pt x="462" y="565"/>
                    </a:lnTo>
                    <a:lnTo>
                      <a:pt x="447" y="556"/>
                    </a:lnTo>
                    <a:lnTo>
                      <a:pt x="432" y="554"/>
                    </a:lnTo>
                    <a:lnTo>
                      <a:pt x="427" y="554"/>
                    </a:lnTo>
                    <a:lnTo>
                      <a:pt x="419" y="547"/>
                    </a:lnTo>
                    <a:lnTo>
                      <a:pt x="409" y="551"/>
                    </a:lnTo>
                    <a:lnTo>
                      <a:pt x="402" y="560"/>
                    </a:lnTo>
                    <a:lnTo>
                      <a:pt x="392" y="565"/>
                    </a:lnTo>
                    <a:lnTo>
                      <a:pt x="387" y="571"/>
                    </a:lnTo>
                    <a:lnTo>
                      <a:pt x="377" y="574"/>
                    </a:lnTo>
                    <a:lnTo>
                      <a:pt x="371" y="571"/>
                    </a:lnTo>
                    <a:lnTo>
                      <a:pt x="364" y="568"/>
                    </a:lnTo>
                    <a:lnTo>
                      <a:pt x="354" y="565"/>
                    </a:lnTo>
                    <a:lnTo>
                      <a:pt x="344" y="563"/>
                    </a:lnTo>
                    <a:lnTo>
                      <a:pt x="335" y="568"/>
                    </a:lnTo>
                    <a:lnTo>
                      <a:pt x="327" y="568"/>
                    </a:lnTo>
                    <a:lnTo>
                      <a:pt x="320" y="576"/>
                    </a:lnTo>
                    <a:lnTo>
                      <a:pt x="311" y="574"/>
                    </a:lnTo>
                    <a:lnTo>
                      <a:pt x="307" y="563"/>
                    </a:lnTo>
                    <a:lnTo>
                      <a:pt x="299" y="563"/>
                    </a:lnTo>
                    <a:lnTo>
                      <a:pt x="292" y="556"/>
                    </a:lnTo>
                    <a:lnTo>
                      <a:pt x="285" y="556"/>
                    </a:lnTo>
                    <a:lnTo>
                      <a:pt x="280" y="547"/>
                    </a:lnTo>
                    <a:lnTo>
                      <a:pt x="267" y="543"/>
                    </a:lnTo>
                    <a:lnTo>
                      <a:pt x="255" y="543"/>
                    </a:lnTo>
                    <a:lnTo>
                      <a:pt x="244" y="547"/>
                    </a:lnTo>
                    <a:lnTo>
                      <a:pt x="239" y="540"/>
                    </a:lnTo>
                    <a:lnTo>
                      <a:pt x="224" y="531"/>
                    </a:lnTo>
                    <a:lnTo>
                      <a:pt x="217" y="526"/>
                    </a:lnTo>
                    <a:lnTo>
                      <a:pt x="212" y="516"/>
                    </a:lnTo>
                    <a:lnTo>
                      <a:pt x="204" y="507"/>
                    </a:lnTo>
                    <a:lnTo>
                      <a:pt x="202" y="499"/>
                    </a:lnTo>
                    <a:lnTo>
                      <a:pt x="199" y="487"/>
                    </a:lnTo>
                    <a:lnTo>
                      <a:pt x="187" y="478"/>
                    </a:lnTo>
                    <a:lnTo>
                      <a:pt x="179" y="471"/>
                    </a:lnTo>
                    <a:lnTo>
                      <a:pt x="90" y="471"/>
                    </a:lnTo>
                    <a:lnTo>
                      <a:pt x="59" y="467"/>
                    </a:lnTo>
                    <a:lnTo>
                      <a:pt x="32" y="436"/>
                    </a:lnTo>
                    <a:lnTo>
                      <a:pt x="12" y="414"/>
                    </a:lnTo>
                    <a:lnTo>
                      <a:pt x="15" y="405"/>
                    </a:lnTo>
                    <a:lnTo>
                      <a:pt x="25" y="403"/>
                    </a:lnTo>
                    <a:lnTo>
                      <a:pt x="33" y="400"/>
                    </a:lnTo>
                    <a:lnTo>
                      <a:pt x="55" y="390"/>
                    </a:lnTo>
                    <a:lnTo>
                      <a:pt x="63" y="389"/>
                    </a:lnTo>
                    <a:lnTo>
                      <a:pt x="68" y="375"/>
                    </a:lnTo>
                    <a:lnTo>
                      <a:pt x="68" y="367"/>
                    </a:lnTo>
                    <a:lnTo>
                      <a:pt x="65" y="354"/>
                    </a:lnTo>
                    <a:lnTo>
                      <a:pt x="65" y="342"/>
                    </a:lnTo>
                    <a:lnTo>
                      <a:pt x="63" y="334"/>
                    </a:lnTo>
                    <a:lnTo>
                      <a:pt x="53" y="327"/>
                    </a:lnTo>
                    <a:lnTo>
                      <a:pt x="50" y="320"/>
                    </a:lnTo>
                    <a:lnTo>
                      <a:pt x="48" y="301"/>
                    </a:lnTo>
                    <a:lnTo>
                      <a:pt x="43" y="296"/>
                    </a:lnTo>
                    <a:lnTo>
                      <a:pt x="32" y="292"/>
                    </a:lnTo>
                    <a:lnTo>
                      <a:pt x="40" y="286"/>
                    </a:lnTo>
                    <a:lnTo>
                      <a:pt x="40" y="276"/>
                    </a:lnTo>
                    <a:lnTo>
                      <a:pt x="45" y="266"/>
                    </a:lnTo>
                    <a:lnTo>
                      <a:pt x="43" y="258"/>
                    </a:lnTo>
                    <a:lnTo>
                      <a:pt x="32" y="248"/>
                    </a:lnTo>
                    <a:lnTo>
                      <a:pt x="19" y="232"/>
                    </a:lnTo>
                    <a:lnTo>
                      <a:pt x="23" y="223"/>
                    </a:lnTo>
                    <a:lnTo>
                      <a:pt x="25" y="214"/>
                    </a:lnTo>
                    <a:lnTo>
                      <a:pt x="23" y="206"/>
                    </a:lnTo>
                    <a:lnTo>
                      <a:pt x="13" y="184"/>
                    </a:lnTo>
                    <a:lnTo>
                      <a:pt x="8" y="176"/>
                    </a:lnTo>
                    <a:lnTo>
                      <a:pt x="17" y="172"/>
                    </a:lnTo>
                    <a:lnTo>
                      <a:pt x="25" y="166"/>
                    </a:lnTo>
                    <a:lnTo>
                      <a:pt x="32" y="161"/>
                    </a:lnTo>
                    <a:lnTo>
                      <a:pt x="37" y="171"/>
                    </a:lnTo>
                    <a:lnTo>
                      <a:pt x="46" y="171"/>
                    </a:lnTo>
                    <a:lnTo>
                      <a:pt x="53" y="166"/>
                    </a:lnTo>
                    <a:lnTo>
                      <a:pt x="60" y="157"/>
                    </a:lnTo>
                    <a:lnTo>
                      <a:pt x="52" y="144"/>
                    </a:lnTo>
                    <a:lnTo>
                      <a:pt x="43" y="136"/>
                    </a:lnTo>
                    <a:lnTo>
                      <a:pt x="33" y="132"/>
                    </a:lnTo>
                    <a:lnTo>
                      <a:pt x="17" y="127"/>
                    </a:lnTo>
                    <a:lnTo>
                      <a:pt x="12" y="117"/>
                    </a:lnTo>
                    <a:lnTo>
                      <a:pt x="6" y="107"/>
                    </a:lnTo>
                    <a:lnTo>
                      <a:pt x="0" y="101"/>
                    </a:lnTo>
                    <a:lnTo>
                      <a:pt x="12" y="95"/>
                    </a:lnTo>
                    <a:lnTo>
                      <a:pt x="17" y="82"/>
                    </a:lnTo>
                    <a:lnTo>
                      <a:pt x="19" y="72"/>
                    </a:lnTo>
                    <a:lnTo>
                      <a:pt x="25" y="68"/>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21" name="Freeform 120"/>
              <p:cNvSpPr>
                <a:spLocks/>
              </p:cNvSpPr>
              <p:nvPr/>
            </p:nvSpPr>
            <p:spPr bwMode="auto">
              <a:xfrm>
                <a:off x="2801902" y="3557158"/>
                <a:ext cx="48254" cy="112571"/>
              </a:xfrm>
              <a:custGeom>
                <a:avLst/>
                <a:gdLst/>
                <a:ahLst/>
                <a:cxnLst>
                  <a:cxn ang="0">
                    <a:pos x="23" y="87"/>
                  </a:cxn>
                  <a:cxn ang="0">
                    <a:pos x="8" y="69"/>
                  </a:cxn>
                  <a:cxn ang="0">
                    <a:pos x="0" y="62"/>
                  </a:cxn>
                  <a:cxn ang="0">
                    <a:pos x="0" y="50"/>
                  </a:cxn>
                  <a:cxn ang="0">
                    <a:pos x="5" y="43"/>
                  </a:cxn>
                  <a:cxn ang="0">
                    <a:pos x="8" y="18"/>
                  </a:cxn>
                  <a:cxn ang="0">
                    <a:pos x="32" y="8"/>
                  </a:cxn>
                  <a:cxn ang="0">
                    <a:pos x="52" y="0"/>
                  </a:cxn>
                  <a:cxn ang="0">
                    <a:pos x="35" y="18"/>
                  </a:cxn>
                  <a:cxn ang="0">
                    <a:pos x="38" y="27"/>
                  </a:cxn>
                  <a:cxn ang="0">
                    <a:pos x="35" y="47"/>
                  </a:cxn>
                  <a:cxn ang="0">
                    <a:pos x="38" y="55"/>
                  </a:cxn>
                  <a:cxn ang="0">
                    <a:pos x="47" y="62"/>
                  </a:cxn>
                  <a:cxn ang="0">
                    <a:pos x="55" y="94"/>
                  </a:cxn>
                  <a:cxn ang="0">
                    <a:pos x="45" y="102"/>
                  </a:cxn>
                  <a:cxn ang="0">
                    <a:pos x="43" y="114"/>
                  </a:cxn>
                  <a:cxn ang="0">
                    <a:pos x="28" y="124"/>
                  </a:cxn>
                  <a:cxn ang="0">
                    <a:pos x="28" y="112"/>
                  </a:cxn>
                  <a:cxn ang="0">
                    <a:pos x="25" y="102"/>
                  </a:cxn>
                  <a:cxn ang="0">
                    <a:pos x="23" y="87"/>
                  </a:cxn>
                </a:cxnLst>
                <a:rect l="0" t="0" r="r" b="b"/>
                <a:pathLst>
                  <a:path w="56" h="125">
                    <a:moveTo>
                      <a:pt x="23" y="87"/>
                    </a:moveTo>
                    <a:lnTo>
                      <a:pt x="8" y="69"/>
                    </a:lnTo>
                    <a:lnTo>
                      <a:pt x="0" y="62"/>
                    </a:lnTo>
                    <a:lnTo>
                      <a:pt x="0" y="50"/>
                    </a:lnTo>
                    <a:lnTo>
                      <a:pt x="5" y="43"/>
                    </a:lnTo>
                    <a:lnTo>
                      <a:pt x="8" y="18"/>
                    </a:lnTo>
                    <a:lnTo>
                      <a:pt x="32" y="8"/>
                    </a:lnTo>
                    <a:lnTo>
                      <a:pt x="52" y="0"/>
                    </a:lnTo>
                    <a:lnTo>
                      <a:pt x="35" y="18"/>
                    </a:lnTo>
                    <a:lnTo>
                      <a:pt x="38" y="27"/>
                    </a:lnTo>
                    <a:lnTo>
                      <a:pt x="35" y="47"/>
                    </a:lnTo>
                    <a:lnTo>
                      <a:pt x="38" y="55"/>
                    </a:lnTo>
                    <a:lnTo>
                      <a:pt x="47" y="62"/>
                    </a:lnTo>
                    <a:lnTo>
                      <a:pt x="55" y="94"/>
                    </a:lnTo>
                    <a:lnTo>
                      <a:pt x="45" y="102"/>
                    </a:lnTo>
                    <a:lnTo>
                      <a:pt x="43" y="114"/>
                    </a:lnTo>
                    <a:lnTo>
                      <a:pt x="28" y="124"/>
                    </a:lnTo>
                    <a:lnTo>
                      <a:pt x="28" y="112"/>
                    </a:lnTo>
                    <a:lnTo>
                      <a:pt x="25" y="102"/>
                    </a:lnTo>
                    <a:lnTo>
                      <a:pt x="23" y="87"/>
                    </a:lnTo>
                  </a:path>
                </a:pathLst>
              </a:custGeom>
              <a:solidFill>
                <a:srgbClr val="F3D170"/>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sp>
            <p:nvSpPr>
              <p:cNvPr id="122" name="Freeform 121"/>
              <p:cNvSpPr>
                <a:spLocks/>
              </p:cNvSpPr>
              <p:nvPr/>
            </p:nvSpPr>
            <p:spPr bwMode="auto">
              <a:xfrm>
                <a:off x="2452061" y="3306801"/>
                <a:ext cx="410160" cy="432271"/>
              </a:xfrm>
              <a:custGeom>
                <a:avLst/>
                <a:gdLst/>
                <a:ahLst/>
                <a:cxnLst>
                  <a:cxn ang="0">
                    <a:pos x="383" y="302"/>
                  </a:cxn>
                  <a:cxn ang="0">
                    <a:pos x="381" y="332"/>
                  </a:cxn>
                  <a:cxn ang="0">
                    <a:pos x="373" y="360"/>
                  </a:cxn>
                  <a:cxn ang="0">
                    <a:pos x="373" y="377"/>
                  </a:cxn>
                  <a:cxn ang="0">
                    <a:pos x="350" y="405"/>
                  </a:cxn>
                  <a:cxn ang="0">
                    <a:pos x="325" y="417"/>
                  </a:cxn>
                  <a:cxn ang="0">
                    <a:pos x="320" y="437"/>
                  </a:cxn>
                  <a:cxn ang="0">
                    <a:pos x="285" y="447"/>
                  </a:cxn>
                  <a:cxn ang="0">
                    <a:pos x="280" y="464"/>
                  </a:cxn>
                  <a:cxn ang="0">
                    <a:pos x="195" y="476"/>
                  </a:cxn>
                  <a:cxn ang="0">
                    <a:pos x="85" y="472"/>
                  </a:cxn>
                  <a:cxn ang="0">
                    <a:pos x="8" y="314"/>
                  </a:cxn>
                  <a:cxn ang="0">
                    <a:pos x="8" y="81"/>
                  </a:cxn>
                  <a:cxn ang="0">
                    <a:pos x="28" y="0"/>
                  </a:cxn>
                  <a:cxn ang="0">
                    <a:pos x="345" y="28"/>
                  </a:cxn>
                  <a:cxn ang="0">
                    <a:pos x="315" y="57"/>
                  </a:cxn>
                  <a:cxn ang="0">
                    <a:pos x="308" y="83"/>
                  </a:cxn>
                  <a:cxn ang="0">
                    <a:pos x="301" y="101"/>
                  </a:cxn>
                  <a:cxn ang="0">
                    <a:pos x="285" y="127"/>
                  </a:cxn>
                  <a:cxn ang="0">
                    <a:pos x="260" y="174"/>
                  </a:cxn>
                  <a:cxn ang="0">
                    <a:pos x="247" y="197"/>
                  </a:cxn>
                  <a:cxn ang="0">
                    <a:pos x="238" y="222"/>
                  </a:cxn>
                  <a:cxn ang="0">
                    <a:pos x="240" y="243"/>
                  </a:cxn>
                  <a:cxn ang="0">
                    <a:pos x="265" y="237"/>
                  </a:cxn>
                  <a:cxn ang="0">
                    <a:pos x="292" y="242"/>
                  </a:cxn>
                  <a:cxn ang="0">
                    <a:pos x="315" y="242"/>
                  </a:cxn>
                  <a:cxn ang="0">
                    <a:pos x="340" y="227"/>
                  </a:cxn>
                  <a:cxn ang="0">
                    <a:pos x="372" y="214"/>
                  </a:cxn>
                  <a:cxn ang="0">
                    <a:pos x="387" y="208"/>
                  </a:cxn>
                  <a:cxn ang="0">
                    <a:pos x="408" y="197"/>
                  </a:cxn>
                  <a:cxn ang="0">
                    <a:pos x="438" y="175"/>
                  </a:cxn>
                  <a:cxn ang="0">
                    <a:pos x="420" y="174"/>
                  </a:cxn>
                  <a:cxn ang="0">
                    <a:pos x="403" y="185"/>
                  </a:cxn>
                  <a:cxn ang="0">
                    <a:pos x="345" y="208"/>
                  </a:cxn>
                  <a:cxn ang="0">
                    <a:pos x="323" y="228"/>
                  </a:cxn>
                  <a:cxn ang="0">
                    <a:pos x="293" y="223"/>
                  </a:cxn>
                  <a:cxn ang="0">
                    <a:pos x="260" y="214"/>
                  </a:cxn>
                  <a:cxn ang="0">
                    <a:pos x="263" y="190"/>
                  </a:cxn>
                  <a:cxn ang="0">
                    <a:pos x="300" y="132"/>
                  </a:cxn>
                  <a:cxn ang="0">
                    <a:pos x="321" y="87"/>
                  </a:cxn>
                  <a:cxn ang="0">
                    <a:pos x="475" y="90"/>
                  </a:cxn>
                  <a:cxn ang="0">
                    <a:pos x="468" y="197"/>
                  </a:cxn>
                  <a:cxn ang="0">
                    <a:pos x="458" y="223"/>
                  </a:cxn>
                  <a:cxn ang="0">
                    <a:pos x="460" y="200"/>
                  </a:cxn>
                  <a:cxn ang="0">
                    <a:pos x="453" y="205"/>
                  </a:cxn>
                  <a:cxn ang="0">
                    <a:pos x="452" y="228"/>
                  </a:cxn>
                  <a:cxn ang="0">
                    <a:pos x="447" y="257"/>
                  </a:cxn>
                  <a:cxn ang="0">
                    <a:pos x="432" y="282"/>
                  </a:cxn>
                  <a:cxn ang="0">
                    <a:pos x="392" y="300"/>
                  </a:cxn>
                </a:cxnLst>
                <a:rect l="0" t="0" r="r" b="b"/>
                <a:pathLst>
                  <a:path w="476" h="480">
                    <a:moveTo>
                      <a:pt x="392" y="300"/>
                    </a:moveTo>
                    <a:lnTo>
                      <a:pt x="383" y="302"/>
                    </a:lnTo>
                    <a:lnTo>
                      <a:pt x="383" y="310"/>
                    </a:lnTo>
                    <a:lnTo>
                      <a:pt x="381" y="332"/>
                    </a:lnTo>
                    <a:lnTo>
                      <a:pt x="375" y="342"/>
                    </a:lnTo>
                    <a:lnTo>
                      <a:pt x="373" y="360"/>
                    </a:lnTo>
                    <a:lnTo>
                      <a:pt x="375" y="370"/>
                    </a:lnTo>
                    <a:lnTo>
                      <a:pt x="373" y="377"/>
                    </a:lnTo>
                    <a:lnTo>
                      <a:pt x="360" y="400"/>
                    </a:lnTo>
                    <a:lnTo>
                      <a:pt x="350" y="405"/>
                    </a:lnTo>
                    <a:lnTo>
                      <a:pt x="341" y="405"/>
                    </a:lnTo>
                    <a:lnTo>
                      <a:pt x="325" y="417"/>
                    </a:lnTo>
                    <a:lnTo>
                      <a:pt x="321" y="427"/>
                    </a:lnTo>
                    <a:lnTo>
                      <a:pt x="320" y="437"/>
                    </a:lnTo>
                    <a:lnTo>
                      <a:pt x="310" y="444"/>
                    </a:lnTo>
                    <a:lnTo>
                      <a:pt x="285" y="447"/>
                    </a:lnTo>
                    <a:lnTo>
                      <a:pt x="275" y="454"/>
                    </a:lnTo>
                    <a:lnTo>
                      <a:pt x="280" y="464"/>
                    </a:lnTo>
                    <a:lnTo>
                      <a:pt x="280" y="479"/>
                    </a:lnTo>
                    <a:lnTo>
                      <a:pt x="195" y="476"/>
                    </a:lnTo>
                    <a:lnTo>
                      <a:pt x="115" y="476"/>
                    </a:lnTo>
                    <a:lnTo>
                      <a:pt x="85" y="472"/>
                    </a:lnTo>
                    <a:lnTo>
                      <a:pt x="5" y="472"/>
                    </a:lnTo>
                    <a:lnTo>
                      <a:pt x="8" y="314"/>
                    </a:lnTo>
                    <a:lnTo>
                      <a:pt x="0" y="314"/>
                    </a:lnTo>
                    <a:lnTo>
                      <a:pt x="8" y="81"/>
                    </a:lnTo>
                    <a:lnTo>
                      <a:pt x="12" y="0"/>
                    </a:lnTo>
                    <a:lnTo>
                      <a:pt x="28" y="0"/>
                    </a:lnTo>
                    <a:lnTo>
                      <a:pt x="348" y="10"/>
                    </a:lnTo>
                    <a:lnTo>
                      <a:pt x="345" y="28"/>
                    </a:lnTo>
                    <a:lnTo>
                      <a:pt x="340" y="37"/>
                    </a:lnTo>
                    <a:lnTo>
                      <a:pt x="315" y="57"/>
                    </a:lnTo>
                    <a:lnTo>
                      <a:pt x="315" y="67"/>
                    </a:lnTo>
                    <a:lnTo>
                      <a:pt x="308" y="83"/>
                    </a:lnTo>
                    <a:lnTo>
                      <a:pt x="308" y="92"/>
                    </a:lnTo>
                    <a:lnTo>
                      <a:pt x="301" y="101"/>
                    </a:lnTo>
                    <a:lnTo>
                      <a:pt x="292" y="110"/>
                    </a:lnTo>
                    <a:lnTo>
                      <a:pt x="285" y="127"/>
                    </a:lnTo>
                    <a:lnTo>
                      <a:pt x="267" y="140"/>
                    </a:lnTo>
                    <a:lnTo>
                      <a:pt x="260" y="174"/>
                    </a:lnTo>
                    <a:lnTo>
                      <a:pt x="248" y="182"/>
                    </a:lnTo>
                    <a:lnTo>
                      <a:pt x="247" y="197"/>
                    </a:lnTo>
                    <a:lnTo>
                      <a:pt x="238" y="212"/>
                    </a:lnTo>
                    <a:lnTo>
                      <a:pt x="238" y="222"/>
                    </a:lnTo>
                    <a:lnTo>
                      <a:pt x="232" y="227"/>
                    </a:lnTo>
                    <a:lnTo>
                      <a:pt x="240" y="243"/>
                    </a:lnTo>
                    <a:lnTo>
                      <a:pt x="260" y="252"/>
                    </a:lnTo>
                    <a:lnTo>
                      <a:pt x="265" y="237"/>
                    </a:lnTo>
                    <a:lnTo>
                      <a:pt x="278" y="234"/>
                    </a:lnTo>
                    <a:lnTo>
                      <a:pt x="292" y="242"/>
                    </a:lnTo>
                    <a:lnTo>
                      <a:pt x="305" y="242"/>
                    </a:lnTo>
                    <a:lnTo>
                      <a:pt x="315" y="242"/>
                    </a:lnTo>
                    <a:lnTo>
                      <a:pt x="323" y="237"/>
                    </a:lnTo>
                    <a:lnTo>
                      <a:pt x="340" y="227"/>
                    </a:lnTo>
                    <a:lnTo>
                      <a:pt x="355" y="222"/>
                    </a:lnTo>
                    <a:lnTo>
                      <a:pt x="372" y="214"/>
                    </a:lnTo>
                    <a:lnTo>
                      <a:pt x="380" y="214"/>
                    </a:lnTo>
                    <a:lnTo>
                      <a:pt x="387" y="208"/>
                    </a:lnTo>
                    <a:lnTo>
                      <a:pt x="403" y="202"/>
                    </a:lnTo>
                    <a:lnTo>
                      <a:pt x="408" y="197"/>
                    </a:lnTo>
                    <a:lnTo>
                      <a:pt x="420" y="188"/>
                    </a:lnTo>
                    <a:lnTo>
                      <a:pt x="438" y="175"/>
                    </a:lnTo>
                    <a:lnTo>
                      <a:pt x="443" y="165"/>
                    </a:lnTo>
                    <a:lnTo>
                      <a:pt x="420" y="174"/>
                    </a:lnTo>
                    <a:lnTo>
                      <a:pt x="408" y="175"/>
                    </a:lnTo>
                    <a:lnTo>
                      <a:pt x="403" y="185"/>
                    </a:lnTo>
                    <a:lnTo>
                      <a:pt x="372" y="200"/>
                    </a:lnTo>
                    <a:lnTo>
                      <a:pt x="345" y="208"/>
                    </a:lnTo>
                    <a:lnTo>
                      <a:pt x="327" y="214"/>
                    </a:lnTo>
                    <a:lnTo>
                      <a:pt x="323" y="228"/>
                    </a:lnTo>
                    <a:lnTo>
                      <a:pt x="310" y="234"/>
                    </a:lnTo>
                    <a:lnTo>
                      <a:pt x="293" y="223"/>
                    </a:lnTo>
                    <a:lnTo>
                      <a:pt x="275" y="222"/>
                    </a:lnTo>
                    <a:lnTo>
                      <a:pt x="260" y="214"/>
                    </a:lnTo>
                    <a:lnTo>
                      <a:pt x="260" y="202"/>
                    </a:lnTo>
                    <a:lnTo>
                      <a:pt x="263" y="190"/>
                    </a:lnTo>
                    <a:lnTo>
                      <a:pt x="287" y="155"/>
                    </a:lnTo>
                    <a:lnTo>
                      <a:pt x="300" y="132"/>
                    </a:lnTo>
                    <a:lnTo>
                      <a:pt x="320" y="112"/>
                    </a:lnTo>
                    <a:lnTo>
                      <a:pt x="321" y="87"/>
                    </a:lnTo>
                    <a:lnTo>
                      <a:pt x="445" y="90"/>
                    </a:lnTo>
                    <a:lnTo>
                      <a:pt x="475" y="90"/>
                    </a:lnTo>
                    <a:lnTo>
                      <a:pt x="470" y="121"/>
                    </a:lnTo>
                    <a:lnTo>
                      <a:pt x="468" y="197"/>
                    </a:lnTo>
                    <a:lnTo>
                      <a:pt x="467" y="232"/>
                    </a:lnTo>
                    <a:lnTo>
                      <a:pt x="458" y="223"/>
                    </a:lnTo>
                    <a:lnTo>
                      <a:pt x="460" y="212"/>
                    </a:lnTo>
                    <a:lnTo>
                      <a:pt x="460" y="200"/>
                    </a:lnTo>
                    <a:lnTo>
                      <a:pt x="456" y="194"/>
                    </a:lnTo>
                    <a:lnTo>
                      <a:pt x="453" y="205"/>
                    </a:lnTo>
                    <a:lnTo>
                      <a:pt x="453" y="214"/>
                    </a:lnTo>
                    <a:lnTo>
                      <a:pt x="452" y="228"/>
                    </a:lnTo>
                    <a:lnTo>
                      <a:pt x="448" y="249"/>
                    </a:lnTo>
                    <a:lnTo>
                      <a:pt x="447" y="257"/>
                    </a:lnTo>
                    <a:lnTo>
                      <a:pt x="440" y="275"/>
                    </a:lnTo>
                    <a:lnTo>
                      <a:pt x="432" y="282"/>
                    </a:lnTo>
                    <a:lnTo>
                      <a:pt x="423" y="290"/>
                    </a:lnTo>
                    <a:lnTo>
                      <a:pt x="392" y="300"/>
                    </a:lnTo>
                  </a:path>
                </a:pathLst>
              </a:custGeom>
              <a:solidFill>
                <a:srgbClr val="999999"/>
              </a:solidFill>
              <a:ln w="12700" cap="rnd" cmpd="sng">
                <a:solidFill>
                  <a:schemeClr val="bg1"/>
                </a:solidFill>
                <a:prstDash val="solid"/>
                <a:round/>
                <a:headEnd/>
                <a:tailEnd/>
              </a:ln>
              <a:effectLst/>
            </p:spPr>
            <p:txBody>
              <a:bodyPr/>
              <a:lstStyle/>
              <a:p>
                <a:pPr algn="ctr" eaLnBrk="0" hangingPunct="0">
                  <a:spcBef>
                    <a:spcPts val="200"/>
                  </a:spcBef>
                  <a:defRPr/>
                </a:pPr>
                <a:endParaRPr lang="en-US" sz="800" dirty="0">
                  <a:solidFill>
                    <a:schemeClr val="tx1">
                      <a:lumMod val="75000"/>
                      <a:lumOff val="25000"/>
                    </a:schemeClr>
                  </a:solidFill>
                  <a:latin typeface="Century Gothic" panose="020B0502020202020204" pitchFamily="34" charset="0"/>
                </a:endParaRPr>
              </a:p>
            </p:txBody>
          </p:sp>
        </p:grpSp>
        <p:sp>
          <p:nvSpPr>
            <p:cNvPr id="20" name="TextBox 19"/>
            <p:cNvSpPr txBox="1"/>
            <p:nvPr/>
          </p:nvSpPr>
          <p:spPr>
            <a:xfrm>
              <a:off x="5607265" y="5180773"/>
              <a:ext cx="2627642" cy="579646"/>
            </a:xfrm>
            <a:prstGeom prst="rect">
              <a:avLst/>
            </a:prstGeom>
            <a:noFill/>
            <a:ln w="12700">
              <a:solidFill>
                <a:schemeClr val="bg1"/>
              </a:solidFill>
            </a:ln>
            <a:effectLst/>
          </p:spPr>
          <p:txBody>
            <a:bodyPr wrap="none" rtlCol="0">
              <a:spAutoFit/>
            </a:bodyPr>
            <a:lstStyle/>
            <a:p>
              <a:r>
                <a:rPr lang="en-US" sz="1000" b="1" dirty="0">
                  <a:solidFill>
                    <a:schemeClr val="tx1"/>
                  </a:solidFill>
                  <a:latin typeface="+mn-lt"/>
                </a:rPr>
                <a:t>Washington State Total Population </a:t>
              </a:r>
              <a:r>
                <a:rPr lang="en-US" sz="1000" b="1" i="1" dirty="0">
                  <a:solidFill>
                    <a:schemeClr val="tx1"/>
                  </a:solidFill>
                  <a:latin typeface="+mn-lt"/>
                </a:rPr>
                <a:t>(estimate)</a:t>
              </a:r>
            </a:p>
            <a:p>
              <a:r>
                <a:rPr lang="en-US" sz="1000" b="1" dirty="0">
                  <a:solidFill>
                    <a:schemeClr val="tx1"/>
                  </a:solidFill>
                  <a:latin typeface="+mn-lt"/>
                </a:rPr>
                <a:t>April 2019: 7,546,410</a:t>
              </a:r>
            </a:p>
            <a:p>
              <a:pPr>
                <a:spcBef>
                  <a:spcPts val="200"/>
                </a:spcBef>
              </a:pPr>
              <a:r>
                <a:rPr lang="en-US" sz="1000" b="1" i="1" dirty="0">
                  <a:solidFill>
                    <a:schemeClr val="tx1"/>
                  </a:solidFill>
                  <a:latin typeface="+mn-lt"/>
                </a:rPr>
                <a:t>Source: </a:t>
              </a:r>
              <a:r>
                <a:rPr lang="en-US" sz="1000" b="1" dirty="0">
                  <a:solidFill>
                    <a:schemeClr val="tx1"/>
                  </a:solidFill>
                  <a:latin typeface="+mn-lt"/>
                </a:rPr>
                <a:t>Office of Financial Management</a:t>
              </a:r>
            </a:p>
          </p:txBody>
        </p:sp>
        <p:sp>
          <p:nvSpPr>
            <p:cNvPr id="21" name="TextBox 20"/>
            <p:cNvSpPr txBox="1"/>
            <p:nvPr/>
          </p:nvSpPr>
          <p:spPr>
            <a:xfrm>
              <a:off x="3375451" y="1458343"/>
              <a:ext cx="704039"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Whatcom</a:t>
              </a:r>
            </a:p>
            <a:p>
              <a:pPr algn="ctr"/>
              <a:r>
                <a:rPr lang="en-US" sz="1000" b="1" i="1" dirty="0">
                  <a:solidFill>
                    <a:schemeClr val="bg1"/>
                  </a:solidFill>
                  <a:latin typeface="+mn-lt"/>
                </a:rPr>
                <a:t>225,300</a:t>
              </a:r>
            </a:p>
          </p:txBody>
        </p:sp>
        <p:sp>
          <p:nvSpPr>
            <p:cNvPr id="22" name="TextBox 21"/>
            <p:cNvSpPr txBox="1"/>
            <p:nvPr/>
          </p:nvSpPr>
          <p:spPr>
            <a:xfrm>
              <a:off x="3389404" y="1893619"/>
              <a:ext cx="612668" cy="400110"/>
            </a:xfrm>
            <a:prstGeom prst="rect">
              <a:avLst/>
            </a:prstGeom>
            <a:noFill/>
            <a:ln w="12700">
              <a:noFill/>
            </a:ln>
            <a:effectLst/>
          </p:spPr>
          <p:txBody>
            <a:bodyPr wrap="none" rtlCol="0">
              <a:spAutoFit/>
            </a:bodyPr>
            <a:lstStyle/>
            <a:p>
              <a:pPr algn="ctr"/>
              <a:r>
                <a:rPr lang="en-US" sz="1000" b="1" dirty="0">
                  <a:solidFill>
                    <a:schemeClr val="bg1"/>
                  </a:solidFill>
                  <a:latin typeface="+mn-lt"/>
                </a:rPr>
                <a:t>Skagit</a:t>
              </a:r>
            </a:p>
            <a:p>
              <a:pPr algn="ctr"/>
              <a:r>
                <a:rPr lang="en-US" sz="1000" b="1" i="1" dirty="0">
                  <a:solidFill>
                    <a:schemeClr val="bg1"/>
                  </a:solidFill>
                  <a:latin typeface="+mn-lt"/>
                </a:rPr>
                <a:t>129,200</a:t>
              </a:r>
            </a:p>
          </p:txBody>
        </p:sp>
        <p:sp>
          <p:nvSpPr>
            <p:cNvPr id="23" name="TextBox 22"/>
            <p:cNvSpPr txBox="1"/>
            <p:nvPr/>
          </p:nvSpPr>
          <p:spPr>
            <a:xfrm>
              <a:off x="3333065" y="2428065"/>
              <a:ext cx="777777" cy="400110"/>
            </a:xfrm>
            <a:prstGeom prst="rect">
              <a:avLst/>
            </a:prstGeom>
            <a:noFill/>
            <a:ln w="12700">
              <a:noFill/>
            </a:ln>
            <a:effectLst/>
          </p:spPr>
          <p:txBody>
            <a:bodyPr wrap="none" rtlCol="0">
              <a:spAutoFit/>
            </a:bodyPr>
            <a:lstStyle/>
            <a:p>
              <a:pPr algn="ctr"/>
              <a:r>
                <a:rPr lang="en-US" sz="1000" b="1" dirty="0">
                  <a:solidFill>
                    <a:schemeClr val="tx1"/>
                  </a:solidFill>
                  <a:latin typeface="+mn-lt"/>
                </a:rPr>
                <a:t>Snohomish</a:t>
              </a:r>
            </a:p>
            <a:p>
              <a:pPr algn="ctr"/>
              <a:r>
                <a:rPr lang="en-US" sz="1000" b="1" i="1" dirty="0">
                  <a:solidFill>
                    <a:schemeClr val="tx1"/>
                  </a:solidFill>
                  <a:latin typeface="+mn-lt"/>
                </a:rPr>
                <a:t>818,700</a:t>
              </a:r>
            </a:p>
          </p:txBody>
        </p:sp>
        <p:sp>
          <p:nvSpPr>
            <p:cNvPr id="24" name="TextBox 23"/>
            <p:cNvSpPr txBox="1"/>
            <p:nvPr/>
          </p:nvSpPr>
          <p:spPr>
            <a:xfrm>
              <a:off x="3127154" y="3008582"/>
              <a:ext cx="938077" cy="553998"/>
            </a:xfrm>
            <a:prstGeom prst="rect">
              <a:avLst/>
            </a:prstGeom>
            <a:noFill/>
            <a:ln w="12700">
              <a:noFill/>
            </a:ln>
            <a:effectLst/>
          </p:spPr>
          <p:txBody>
            <a:bodyPr wrap="none" rtlCol="0">
              <a:spAutoFit/>
            </a:bodyPr>
            <a:lstStyle/>
            <a:p>
              <a:pPr algn="ctr"/>
              <a:r>
                <a:rPr lang="en-US" sz="1000" b="1" dirty="0">
                  <a:solidFill>
                    <a:schemeClr val="tx1"/>
                  </a:solidFill>
                  <a:latin typeface="+mn-lt"/>
                </a:rPr>
                <a:t>Seattle &amp; King</a:t>
              </a:r>
            </a:p>
            <a:p>
              <a:pPr algn="ctr"/>
              <a:r>
                <a:rPr lang="en-US" sz="1000" b="1" dirty="0">
                  <a:solidFill>
                    <a:schemeClr val="tx1"/>
                  </a:solidFill>
                  <a:latin typeface="+mn-lt"/>
                </a:rPr>
                <a:t>County</a:t>
              </a:r>
            </a:p>
            <a:p>
              <a:pPr algn="ctr"/>
              <a:r>
                <a:rPr lang="en-US" sz="1000" b="1" i="1" dirty="0">
                  <a:solidFill>
                    <a:schemeClr val="tx1"/>
                  </a:solidFill>
                  <a:latin typeface="+mn-lt"/>
                </a:rPr>
                <a:t>2,226,300</a:t>
              </a:r>
            </a:p>
          </p:txBody>
        </p:sp>
        <p:sp>
          <p:nvSpPr>
            <p:cNvPr id="25" name="TextBox 24"/>
            <p:cNvSpPr txBox="1"/>
            <p:nvPr/>
          </p:nvSpPr>
          <p:spPr>
            <a:xfrm>
              <a:off x="2898547" y="3676919"/>
              <a:ext cx="1029449" cy="400110"/>
            </a:xfrm>
            <a:prstGeom prst="rect">
              <a:avLst/>
            </a:prstGeom>
            <a:noFill/>
            <a:ln w="12700">
              <a:noFill/>
            </a:ln>
            <a:effectLst/>
          </p:spPr>
          <p:txBody>
            <a:bodyPr wrap="none" rtlCol="0">
              <a:spAutoFit/>
            </a:bodyPr>
            <a:lstStyle/>
            <a:p>
              <a:pPr algn="ctr"/>
              <a:r>
                <a:rPr lang="en-US" sz="1000" b="1" dirty="0">
                  <a:solidFill>
                    <a:schemeClr val="tx1"/>
                  </a:solidFill>
                  <a:latin typeface="+mn-lt"/>
                </a:rPr>
                <a:t>Tacoma-Pierce*</a:t>
              </a:r>
            </a:p>
            <a:p>
              <a:pPr algn="ctr"/>
              <a:r>
                <a:rPr lang="en-US" sz="1000" b="1" i="1" dirty="0">
                  <a:solidFill>
                    <a:schemeClr val="tx1"/>
                  </a:solidFill>
                  <a:latin typeface="+mn-lt"/>
                </a:rPr>
                <a:t>888,300</a:t>
              </a:r>
            </a:p>
          </p:txBody>
        </p:sp>
        <p:sp>
          <p:nvSpPr>
            <p:cNvPr id="26" name="TextBox 25"/>
            <p:cNvSpPr txBox="1"/>
            <p:nvPr/>
          </p:nvSpPr>
          <p:spPr>
            <a:xfrm>
              <a:off x="2694525" y="4149869"/>
              <a:ext cx="546945" cy="400110"/>
            </a:xfrm>
            <a:prstGeom prst="rect">
              <a:avLst/>
            </a:prstGeom>
            <a:noFill/>
            <a:ln w="12700">
              <a:noFill/>
            </a:ln>
            <a:effectLst/>
          </p:spPr>
          <p:txBody>
            <a:bodyPr wrap="none" rtlCol="0">
              <a:spAutoFit/>
            </a:bodyPr>
            <a:lstStyle/>
            <a:p>
              <a:pPr algn="ctr"/>
              <a:r>
                <a:rPr lang="en-US" sz="1000" b="1" dirty="0">
                  <a:solidFill>
                    <a:schemeClr val="bg1"/>
                  </a:solidFill>
                  <a:latin typeface="+mn-lt"/>
                </a:rPr>
                <a:t>Lewis</a:t>
              </a:r>
            </a:p>
            <a:p>
              <a:pPr algn="ctr"/>
              <a:r>
                <a:rPr lang="en-US" sz="1000" b="1" dirty="0">
                  <a:solidFill>
                    <a:schemeClr val="bg1"/>
                  </a:solidFill>
                  <a:latin typeface="+mn-lt"/>
                </a:rPr>
                <a:t>79,480</a:t>
              </a:r>
            </a:p>
          </p:txBody>
        </p:sp>
        <p:sp>
          <p:nvSpPr>
            <p:cNvPr id="27" name="TextBox 26"/>
            <p:cNvSpPr txBox="1"/>
            <p:nvPr/>
          </p:nvSpPr>
          <p:spPr>
            <a:xfrm>
              <a:off x="2540665" y="4597887"/>
              <a:ext cx="612668" cy="400110"/>
            </a:xfrm>
            <a:prstGeom prst="rect">
              <a:avLst/>
            </a:prstGeom>
            <a:noFill/>
            <a:ln w="12700">
              <a:noFill/>
            </a:ln>
            <a:effectLst/>
          </p:spPr>
          <p:txBody>
            <a:bodyPr wrap="none" rtlCol="0">
              <a:spAutoFit/>
            </a:bodyPr>
            <a:lstStyle/>
            <a:p>
              <a:pPr algn="ctr"/>
              <a:r>
                <a:rPr lang="en-US" sz="1000" b="1" dirty="0">
                  <a:solidFill>
                    <a:schemeClr val="bg1"/>
                  </a:solidFill>
                  <a:latin typeface="+mn-lt"/>
                </a:rPr>
                <a:t>Cowlitz</a:t>
              </a:r>
            </a:p>
            <a:p>
              <a:pPr algn="ctr"/>
              <a:r>
                <a:rPr lang="en-US" sz="1000" b="1" i="1" dirty="0">
                  <a:solidFill>
                    <a:schemeClr val="bg1"/>
                  </a:solidFill>
                  <a:latin typeface="+mn-lt"/>
                </a:rPr>
                <a:t>108,950</a:t>
              </a:r>
            </a:p>
          </p:txBody>
        </p:sp>
        <p:sp>
          <p:nvSpPr>
            <p:cNvPr id="28" name="TextBox 27"/>
            <p:cNvSpPr txBox="1"/>
            <p:nvPr/>
          </p:nvSpPr>
          <p:spPr>
            <a:xfrm>
              <a:off x="2665791" y="5105312"/>
              <a:ext cx="612668" cy="400110"/>
            </a:xfrm>
            <a:prstGeom prst="rect">
              <a:avLst/>
            </a:prstGeom>
            <a:noFill/>
            <a:ln w="12700">
              <a:noFill/>
            </a:ln>
            <a:effectLst/>
          </p:spPr>
          <p:txBody>
            <a:bodyPr wrap="none" rtlCol="0">
              <a:spAutoFit/>
            </a:bodyPr>
            <a:lstStyle/>
            <a:p>
              <a:pPr algn="ctr"/>
              <a:r>
                <a:rPr lang="en-US" sz="1000" b="1" dirty="0">
                  <a:solidFill>
                    <a:schemeClr val="tx1"/>
                  </a:solidFill>
                  <a:latin typeface="+mn-lt"/>
                </a:rPr>
                <a:t>Clark*</a:t>
              </a:r>
            </a:p>
            <a:p>
              <a:pPr algn="ctr"/>
              <a:r>
                <a:rPr lang="en-US" sz="1000" b="1" i="1" dirty="0">
                  <a:solidFill>
                    <a:schemeClr val="tx1"/>
                  </a:solidFill>
                  <a:latin typeface="+mn-lt"/>
                </a:rPr>
                <a:t>488,500</a:t>
              </a:r>
            </a:p>
          </p:txBody>
        </p:sp>
        <p:sp>
          <p:nvSpPr>
            <p:cNvPr id="29" name="TextBox 28"/>
            <p:cNvSpPr txBox="1"/>
            <p:nvPr/>
          </p:nvSpPr>
          <p:spPr>
            <a:xfrm>
              <a:off x="3183735" y="4685563"/>
              <a:ext cx="699230" cy="400110"/>
            </a:xfrm>
            <a:prstGeom prst="rect">
              <a:avLst/>
            </a:prstGeom>
            <a:noFill/>
            <a:ln w="12700">
              <a:noFill/>
            </a:ln>
            <a:effectLst/>
          </p:spPr>
          <p:txBody>
            <a:bodyPr wrap="none" rtlCol="0">
              <a:spAutoFit/>
            </a:bodyPr>
            <a:lstStyle/>
            <a:p>
              <a:pPr algn="ctr"/>
              <a:r>
                <a:rPr lang="en-US" sz="1000" b="1" dirty="0">
                  <a:solidFill>
                    <a:schemeClr val="bg1"/>
                  </a:solidFill>
                  <a:latin typeface="+mn-lt"/>
                </a:rPr>
                <a:t>Skamania</a:t>
              </a:r>
            </a:p>
            <a:p>
              <a:pPr algn="ctr"/>
              <a:r>
                <a:rPr lang="en-US" sz="1000" b="1" i="1" dirty="0">
                  <a:solidFill>
                    <a:schemeClr val="bg1"/>
                  </a:solidFill>
                  <a:latin typeface="+mn-lt"/>
                </a:rPr>
                <a:t>12,060</a:t>
              </a:r>
            </a:p>
          </p:txBody>
        </p:sp>
        <p:sp>
          <p:nvSpPr>
            <p:cNvPr id="30" name="TextBox 29"/>
            <p:cNvSpPr txBox="1"/>
            <p:nvPr/>
          </p:nvSpPr>
          <p:spPr>
            <a:xfrm>
              <a:off x="4038600" y="5026568"/>
              <a:ext cx="617477" cy="400110"/>
            </a:xfrm>
            <a:prstGeom prst="rect">
              <a:avLst/>
            </a:prstGeom>
            <a:noFill/>
            <a:ln w="12700">
              <a:noFill/>
            </a:ln>
            <a:effectLst/>
          </p:spPr>
          <p:txBody>
            <a:bodyPr wrap="none" rtlCol="0">
              <a:spAutoFit/>
            </a:bodyPr>
            <a:lstStyle/>
            <a:p>
              <a:pPr algn="ctr"/>
              <a:r>
                <a:rPr lang="en-US" sz="1000" b="1" dirty="0">
                  <a:solidFill>
                    <a:schemeClr val="bg1"/>
                  </a:solidFill>
                  <a:latin typeface="+mn-lt"/>
                </a:rPr>
                <a:t>Klickitat</a:t>
              </a:r>
            </a:p>
            <a:p>
              <a:pPr algn="ctr"/>
              <a:r>
                <a:rPr lang="en-US" sz="1000" b="1" i="1" dirty="0">
                  <a:solidFill>
                    <a:schemeClr val="bg1"/>
                  </a:solidFill>
                  <a:latin typeface="+mn-lt"/>
                </a:rPr>
                <a:t>22,430</a:t>
              </a:r>
            </a:p>
          </p:txBody>
        </p:sp>
        <p:sp>
          <p:nvSpPr>
            <p:cNvPr id="31" name="TextBox 30"/>
            <p:cNvSpPr txBox="1"/>
            <p:nvPr/>
          </p:nvSpPr>
          <p:spPr>
            <a:xfrm>
              <a:off x="2461742" y="2120897"/>
              <a:ext cx="546945" cy="400110"/>
            </a:xfrm>
            <a:prstGeom prst="rect">
              <a:avLst/>
            </a:prstGeom>
            <a:noFill/>
            <a:ln w="12700">
              <a:noFill/>
            </a:ln>
            <a:effectLst/>
          </p:spPr>
          <p:txBody>
            <a:bodyPr wrap="none" rtlCol="0">
              <a:spAutoFit/>
            </a:bodyPr>
            <a:lstStyle/>
            <a:p>
              <a:pPr algn="ctr"/>
              <a:r>
                <a:rPr lang="en-US" sz="1000" b="1" dirty="0">
                  <a:solidFill>
                    <a:schemeClr val="tx1"/>
                  </a:solidFill>
                  <a:latin typeface="+mn-lt"/>
                </a:rPr>
                <a:t>Island</a:t>
              </a:r>
            </a:p>
            <a:p>
              <a:pPr algn="ctr"/>
              <a:r>
                <a:rPr lang="en-US" sz="1000" b="1" i="1" dirty="0">
                  <a:solidFill>
                    <a:schemeClr val="tx1"/>
                  </a:solidFill>
                  <a:latin typeface="+mn-lt"/>
                </a:rPr>
                <a:t>84,820</a:t>
              </a:r>
            </a:p>
          </p:txBody>
        </p:sp>
        <p:sp>
          <p:nvSpPr>
            <p:cNvPr id="32" name="TextBox 31"/>
            <p:cNvSpPr txBox="1"/>
            <p:nvPr/>
          </p:nvSpPr>
          <p:spPr>
            <a:xfrm>
              <a:off x="1520085" y="2384490"/>
              <a:ext cx="577402" cy="400110"/>
            </a:xfrm>
            <a:prstGeom prst="rect">
              <a:avLst/>
            </a:prstGeom>
            <a:noFill/>
            <a:ln w="12700">
              <a:noFill/>
            </a:ln>
            <a:effectLst/>
          </p:spPr>
          <p:txBody>
            <a:bodyPr wrap="none" rtlCol="0">
              <a:spAutoFit/>
            </a:bodyPr>
            <a:lstStyle/>
            <a:p>
              <a:pPr algn="ctr"/>
              <a:r>
                <a:rPr lang="en-US" sz="1000" b="1" dirty="0">
                  <a:solidFill>
                    <a:schemeClr val="bg1"/>
                  </a:solidFill>
                  <a:latin typeface="+mn-lt"/>
                </a:rPr>
                <a:t>Clallam</a:t>
              </a:r>
            </a:p>
            <a:p>
              <a:pPr algn="ctr"/>
              <a:r>
                <a:rPr lang="en-US" sz="1000" b="1" i="1" dirty="0">
                  <a:solidFill>
                    <a:schemeClr val="bg1"/>
                  </a:solidFill>
                  <a:latin typeface="+mn-lt"/>
                </a:rPr>
                <a:t>76,010</a:t>
              </a:r>
            </a:p>
          </p:txBody>
        </p:sp>
        <p:sp>
          <p:nvSpPr>
            <p:cNvPr id="33" name="TextBox 32"/>
            <p:cNvSpPr txBox="1"/>
            <p:nvPr/>
          </p:nvSpPr>
          <p:spPr>
            <a:xfrm>
              <a:off x="1575921" y="2773299"/>
              <a:ext cx="678391" cy="400110"/>
            </a:xfrm>
            <a:prstGeom prst="rect">
              <a:avLst/>
            </a:prstGeom>
            <a:noFill/>
            <a:ln w="12700">
              <a:noFill/>
            </a:ln>
            <a:effectLst/>
          </p:spPr>
          <p:txBody>
            <a:bodyPr wrap="none" rtlCol="0">
              <a:spAutoFit/>
            </a:bodyPr>
            <a:lstStyle/>
            <a:p>
              <a:pPr algn="ctr"/>
              <a:r>
                <a:rPr lang="en-US" sz="1000" b="1" dirty="0">
                  <a:solidFill>
                    <a:schemeClr val="bg1"/>
                  </a:solidFill>
                  <a:latin typeface="+mn-lt"/>
                </a:rPr>
                <a:t>Jefferson</a:t>
              </a:r>
            </a:p>
            <a:p>
              <a:pPr algn="ctr"/>
              <a:r>
                <a:rPr lang="en-US" sz="1000" b="1" i="1" dirty="0">
                  <a:solidFill>
                    <a:schemeClr val="bg1"/>
                  </a:solidFill>
                  <a:latin typeface="+mn-lt"/>
                </a:rPr>
                <a:t>31,900</a:t>
              </a:r>
            </a:p>
          </p:txBody>
        </p:sp>
        <p:sp>
          <p:nvSpPr>
            <p:cNvPr id="34" name="TextBox 33"/>
            <p:cNvSpPr txBox="1"/>
            <p:nvPr/>
          </p:nvSpPr>
          <p:spPr>
            <a:xfrm>
              <a:off x="1587056" y="3185348"/>
              <a:ext cx="554959" cy="553998"/>
            </a:xfrm>
            <a:prstGeom prst="rect">
              <a:avLst/>
            </a:prstGeom>
            <a:noFill/>
            <a:ln w="12700">
              <a:noFill/>
            </a:ln>
            <a:effectLst/>
          </p:spPr>
          <p:txBody>
            <a:bodyPr wrap="none" rtlCol="0">
              <a:spAutoFit/>
            </a:bodyPr>
            <a:lstStyle/>
            <a:p>
              <a:pPr algn="ctr"/>
              <a:r>
                <a:rPr lang="en-US" sz="1000" b="1" dirty="0">
                  <a:solidFill>
                    <a:schemeClr val="bg1"/>
                  </a:solidFill>
                  <a:latin typeface="+mn-lt"/>
                </a:rPr>
                <a:t>Grays</a:t>
              </a:r>
            </a:p>
            <a:p>
              <a:pPr algn="ctr"/>
              <a:r>
                <a:rPr lang="en-US" sz="1000" b="1" dirty="0">
                  <a:solidFill>
                    <a:schemeClr val="bg1"/>
                  </a:solidFill>
                  <a:latin typeface="+mn-lt"/>
                </a:rPr>
                <a:t>Harbor</a:t>
              </a:r>
            </a:p>
            <a:p>
              <a:pPr algn="ctr"/>
              <a:r>
                <a:rPr lang="en-US" sz="1000" b="1" i="1" dirty="0">
                  <a:solidFill>
                    <a:schemeClr val="bg1"/>
                  </a:solidFill>
                  <a:latin typeface="+mn-lt"/>
                </a:rPr>
                <a:t>74,160</a:t>
              </a:r>
            </a:p>
          </p:txBody>
        </p:sp>
        <p:sp>
          <p:nvSpPr>
            <p:cNvPr id="35" name="TextBox 34"/>
            <p:cNvSpPr txBox="1"/>
            <p:nvPr/>
          </p:nvSpPr>
          <p:spPr>
            <a:xfrm>
              <a:off x="1746342" y="4123896"/>
              <a:ext cx="546945" cy="400110"/>
            </a:xfrm>
            <a:prstGeom prst="rect">
              <a:avLst/>
            </a:prstGeom>
            <a:noFill/>
            <a:ln w="12700">
              <a:noFill/>
            </a:ln>
            <a:effectLst/>
          </p:spPr>
          <p:txBody>
            <a:bodyPr wrap="none" rtlCol="0">
              <a:spAutoFit/>
            </a:bodyPr>
            <a:lstStyle/>
            <a:p>
              <a:pPr algn="ctr"/>
              <a:r>
                <a:rPr lang="en-US" sz="1000" b="1" dirty="0">
                  <a:solidFill>
                    <a:schemeClr val="bg1"/>
                  </a:solidFill>
                  <a:latin typeface="+mn-lt"/>
                </a:rPr>
                <a:t>Pacific</a:t>
              </a:r>
            </a:p>
            <a:p>
              <a:pPr algn="ctr"/>
              <a:r>
                <a:rPr lang="en-US" sz="1000" b="1" i="1" dirty="0">
                  <a:solidFill>
                    <a:schemeClr val="bg1"/>
                  </a:solidFill>
                  <a:latin typeface="+mn-lt"/>
                </a:rPr>
                <a:t>21,640</a:t>
              </a:r>
            </a:p>
          </p:txBody>
        </p:sp>
        <p:sp>
          <p:nvSpPr>
            <p:cNvPr id="36" name="TextBox 35"/>
            <p:cNvSpPr txBox="1"/>
            <p:nvPr/>
          </p:nvSpPr>
          <p:spPr>
            <a:xfrm>
              <a:off x="1607814" y="4605462"/>
              <a:ext cx="822661" cy="400110"/>
            </a:xfrm>
            <a:prstGeom prst="rect">
              <a:avLst/>
            </a:prstGeom>
            <a:noFill/>
            <a:ln w="12700">
              <a:noFill/>
            </a:ln>
            <a:effectLst/>
          </p:spPr>
          <p:txBody>
            <a:bodyPr wrap="none" rtlCol="0">
              <a:spAutoFit/>
            </a:bodyPr>
            <a:lstStyle/>
            <a:p>
              <a:pPr algn="ctr"/>
              <a:r>
                <a:rPr lang="en-US" sz="1000" b="1" dirty="0">
                  <a:solidFill>
                    <a:schemeClr val="tx1"/>
                  </a:solidFill>
                  <a:latin typeface="+mn-lt"/>
                </a:rPr>
                <a:t>Wahkiakum</a:t>
              </a:r>
            </a:p>
            <a:p>
              <a:pPr algn="ctr"/>
              <a:r>
                <a:rPr lang="en-US" sz="1000" b="1" i="1" dirty="0">
                  <a:solidFill>
                    <a:schemeClr val="tx1"/>
                  </a:solidFill>
                  <a:latin typeface="+mn-lt"/>
                </a:rPr>
                <a:t>4,190</a:t>
              </a:r>
            </a:p>
          </p:txBody>
        </p:sp>
        <p:sp>
          <p:nvSpPr>
            <p:cNvPr id="37" name="TextBox 36"/>
            <p:cNvSpPr txBox="1"/>
            <p:nvPr/>
          </p:nvSpPr>
          <p:spPr>
            <a:xfrm>
              <a:off x="2349317" y="3750297"/>
              <a:ext cx="678391" cy="400110"/>
            </a:xfrm>
            <a:prstGeom prst="rect">
              <a:avLst/>
            </a:prstGeom>
            <a:noFill/>
            <a:ln w="12700">
              <a:noFill/>
            </a:ln>
            <a:effectLst/>
          </p:spPr>
          <p:txBody>
            <a:bodyPr wrap="none" rtlCol="0">
              <a:spAutoFit/>
            </a:bodyPr>
            <a:lstStyle/>
            <a:p>
              <a:pPr algn="ctr"/>
              <a:r>
                <a:rPr lang="en-US" sz="1000" b="1" dirty="0">
                  <a:solidFill>
                    <a:schemeClr val="bg1"/>
                  </a:solidFill>
                  <a:latin typeface="+mn-lt"/>
                </a:rPr>
                <a:t>Thurston</a:t>
              </a:r>
            </a:p>
            <a:p>
              <a:pPr algn="ctr"/>
              <a:r>
                <a:rPr lang="en-US" sz="1000" b="1" i="1" dirty="0">
                  <a:solidFill>
                    <a:schemeClr val="bg1"/>
                  </a:solidFill>
                  <a:latin typeface="+mn-lt"/>
                </a:rPr>
                <a:t>285,800</a:t>
              </a:r>
            </a:p>
          </p:txBody>
        </p:sp>
        <p:sp>
          <p:nvSpPr>
            <p:cNvPr id="38" name="TextBox 37"/>
            <p:cNvSpPr txBox="1"/>
            <p:nvPr/>
          </p:nvSpPr>
          <p:spPr>
            <a:xfrm>
              <a:off x="2113530" y="3340557"/>
              <a:ext cx="548547" cy="400110"/>
            </a:xfrm>
            <a:prstGeom prst="rect">
              <a:avLst/>
            </a:prstGeom>
            <a:noFill/>
            <a:ln w="12700">
              <a:noFill/>
            </a:ln>
            <a:effectLst/>
          </p:spPr>
          <p:txBody>
            <a:bodyPr wrap="none" rtlCol="0">
              <a:spAutoFit/>
            </a:bodyPr>
            <a:lstStyle/>
            <a:p>
              <a:pPr algn="ctr"/>
              <a:r>
                <a:rPr lang="en-US" sz="1000" b="1" dirty="0">
                  <a:solidFill>
                    <a:schemeClr val="bg1"/>
                  </a:solidFill>
                  <a:latin typeface="+mn-lt"/>
                </a:rPr>
                <a:t>Mason</a:t>
              </a:r>
            </a:p>
            <a:p>
              <a:pPr algn="ctr"/>
              <a:r>
                <a:rPr lang="en-US" sz="1000" b="1" i="1" dirty="0">
                  <a:solidFill>
                    <a:schemeClr val="bg1"/>
                  </a:solidFill>
                  <a:latin typeface="+mn-lt"/>
                </a:rPr>
                <a:t>64,980</a:t>
              </a:r>
            </a:p>
          </p:txBody>
        </p:sp>
        <p:sp>
          <p:nvSpPr>
            <p:cNvPr id="39" name="TextBox 38"/>
            <p:cNvSpPr txBox="1"/>
            <p:nvPr/>
          </p:nvSpPr>
          <p:spPr>
            <a:xfrm>
              <a:off x="4248264" y="4318502"/>
              <a:ext cx="612668" cy="400110"/>
            </a:xfrm>
            <a:prstGeom prst="rect">
              <a:avLst/>
            </a:prstGeom>
            <a:noFill/>
            <a:ln w="12700">
              <a:noFill/>
            </a:ln>
            <a:effectLst/>
          </p:spPr>
          <p:txBody>
            <a:bodyPr wrap="none" rtlCol="0">
              <a:spAutoFit/>
            </a:bodyPr>
            <a:lstStyle/>
            <a:p>
              <a:pPr algn="ctr"/>
              <a:r>
                <a:rPr lang="en-US" sz="1000" b="1" dirty="0">
                  <a:solidFill>
                    <a:schemeClr val="tx1"/>
                  </a:solidFill>
                  <a:latin typeface="+mn-lt"/>
                </a:rPr>
                <a:t>Yakima</a:t>
              </a:r>
            </a:p>
            <a:p>
              <a:pPr algn="ctr"/>
              <a:r>
                <a:rPr lang="en-US" sz="1000" b="1" i="1" dirty="0">
                  <a:solidFill>
                    <a:schemeClr val="tx1"/>
                  </a:solidFill>
                  <a:latin typeface="+mn-lt"/>
                </a:rPr>
                <a:t>255,950</a:t>
              </a:r>
            </a:p>
          </p:txBody>
        </p:sp>
        <p:sp>
          <p:nvSpPr>
            <p:cNvPr id="40" name="TextBox 39"/>
            <p:cNvSpPr txBox="1"/>
            <p:nvPr/>
          </p:nvSpPr>
          <p:spPr>
            <a:xfrm>
              <a:off x="4270566" y="3514832"/>
              <a:ext cx="567783" cy="400110"/>
            </a:xfrm>
            <a:prstGeom prst="rect">
              <a:avLst/>
            </a:prstGeom>
            <a:noFill/>
            <a:ln w="12700">
              <a:noFill/>
            </a:ln>
            <a:effectLst/>
          </p:spPr>
          <p:txBody>
            <a:bodyPr wrap="none" rtlCol="0">
              <a:spAutoFit/>
            </a:bodyPr>
            <a:lstStyle/>
            <a:p>
              <a:pPr algn="ctr"/>
              <a:r>
                <a:rPr lang="en-US" sz="1000" b="1" dirty="0">
                  <a:solidFill>
                    <a:schemeClr val="tx1"/>
                  </a:solidFill>
                  <a:latin typeface="+mn-lt"/>
                </a:rPr>
                <a:t>Kittitas</a:t>
              </a:r>
            </a:p>
            <a:p>
              <a:pPr algn="ctr"/>
              <a:r>
                <a:rPr lang="en-US" sz="1000" b="1" i="1" dirty="0">
                  <a:solidFill>
                    <a:schemeClr val="tx1"/>
                  </a:solidFill>
                  <a:latin typeface="+mn-lt"/>
                </a:rPr>
                <a:t>46,570</a:t>
              </a:r>
            </a:p>
          </p:txBody>
        </p:sp>
        <p:sp>
          <p:nvSpPr>
            <p:cNvPr id="41" name="TextBox 40"/>
            <p:cNvSpPr txBox="1"/>
            <p:nvPr/>
          </p:nvSpPr>
          <p:spPr>
            <a:xfrm>
              <a:off x="4342256" y="2890319"/>
              <a:ext cx="548547"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Chelan</a:t>
              </a:r>
            </a:p>
            <a:p>
              <a:pPr algn="ctr"/>
              <a:r>
                <a:rPr lang="en-US" sz="1000" b="1" i="1" dirty="0">
                  <a:solidFill>
                    <a:schemeClr val="bg1"/>
                  </a:solidFill>
                  <a:latin typeface="+mn-lt"/>
                </a:rPr>
                <a:t>78,420</a:t>
              </a:r>
            </a:p>
          </p:txBody>
        </p:sp>
        <p:sp>
          <p:nvSpPr>
            <p:cNvPr id="42" name="TextBox 41"/>
            <p:cNvSpPr txBox="1"/>
            <p:nvPr/>
          </p:nvSpPr>
          <p:spPr>
            <a:xfrm>
              <a:off x="4982729" y="2909125"/>
              <a:ext cx="612668"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Douglas</a:t>
              </a:r>
            </a:p>
            <a:p>
              <a:pPr algn="ctr"/>
              <a:r>
                <a:rPr lang="en-US" sz="1000" b="1" i="1" dirty="0">
                  <a:solidFill>
                    <a:schemeClr val="bg1"/>
                  </a:solidFill>
                  <a:latin typeface="+mn-lt"/>
                </a:rPr>
                <a:t>42,820</a:t>
              </a:r>
            </a:p>
          </p:txBody>
        </p:sp>
        <p:sp>
          <p:nvSpPr>
            <p:cNvPr id="43" name="TextBox 42"/>
            <p:cNvSpPr txBox="1"/>
            <p:nvPr/>
          </p:nvSpPr>
          <p:spPr>
            <a:xfrm>
              <a:off x="4675507" y="2649210"/>
              <a:ext cx="1091966" cy="246221"/>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(Chelan-Douglas)</a:t>
              </a:r>
            </a:p>
          </p:txBody>
        </p:sp>
        <p:sp>
          <p:nvSpPr>
            <p:cNvPr id="44" name="TextBox 43"/>
            <p:cNvSpPr txBox="1"/>
            <p:nvPr/>
          </p:nvSpPr>
          <p:spPr>
            <a:xfrm>
              <a:off x="4966100" y="1773081"/>
              <a:ext cx="744114"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Okanogan</a:t>
              </a:r>
            </a:p>
            <a:p>
              <a:pPr algn="ctr"/>
              <a:r>
                <a:rPr lang="en-US" sz="1000" b="1" i="1" dirty="0">
                  <a:solidFill>
                    <a:schemeClr val="tx1"/>
                  </a:solidFill>
                  <a:latin typeface="+mn-lt"/>
                </a:rPr>
                <a:t>42,730</a:t>
              </a:r>
            </a:p>
          </p:txBody>
        </p:sp>
        <p:sp>
          <p:nvSpPr>
            <p:cNvPr id="45" name="TextBox 44"/>
            <p:cNvSpPr txBox="1"/>
            <p:nvPr/>
          </p:nvSpPr>
          <p:spPr>
            <a:xfrm>
              <a:off x="5255739" y="4654588"/>
              <a:ext cx="612668"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Benton</a:t>
              </a:r>
            </a:p>
            <a:p>
              <a:pPr algn="ctr"/>
              <a:r>
                <a:rPr lang="en-US" sz="1000" b="1" i="1" dirty="0">
                  <a:solidFill>
                    <a:schemeClr val="bg1"/>
                  </a:solidFill>
                  <a:latin typeface="+mn-lt"/>
                </a:rPr>
                <a:t>201,800</a:t>
              </a:r>
            </a:p>
          </p:txBody>
        </p:sp>
        <p:sp>
          <p:nvSpPr>
            <p:cNvPr id="46" name="TextBox 45"/>
            <p:cNvSpPr txBox="1"/>
            <p:nvPr/>
          </p:nvSpPr>
          <p:spPr>
            <a:xfrm>
              <a:off x="5712968" y="4364979"/>
              <a:ext cx="614271"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Franklin</a:t>
              </a:r>
            </a:p>
            <a:p>
              <a:pPr algn="ctr"/>
              <a:r>
                <a:rPr lang="en-US" sz="1000" b="1" i="1" dirty="0">
                  <a:solidFill>
                    <a:schemeClr val="bg1"/>
                  </a:solidFill>
                  <a:latin typeface="+mn-lt"/>
                </a:rPr>
                <a:t>94,680</a:t>
              </a:r>
            </a:p>
          </p:txBody>
        </p:sp>
        <p:sp>
          <p:nvSpPr>
            <p:cNvPr id="47" name="TextBox 46"/>
            <p:cNvSpPr txBox="1"/>
            <p:nvPr/>
          </p:nvSpPr>
          <p:spPr>
            <a:xfrm>
              <a:off x="5246202" y="4210801"/>
              <a:ext cx="1120820" cy="246221"/>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(Benton-Franklin)</a:t>
              </a:r>
            </a:p>
          </p:txBody>
        </p:sp>
        <p:sp>
          <p:nvSpPr>
            <p:cNvPr id="48" name="TextBox 47"/>
            <p:cNvSpPr txBox="1"/>
            <p:nvPr/>
          </p:nvSpPr>
          <p:spPr>
            <a:xfrm>
              <a:off x="5320139" y="3446935"/>
              <a:ext cx="54694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Grant</a:t>
              </a:r>
            </a:p>
            <a:p>
              <a:pPr algn="ctr"/>
              <a:r>
                <a:rPr lang="en-US" sz="1000" b="1" i="1" dirty="0">
                  <a:solidFill>
                    <a:schemeClr val="tx1"/>
                  </a:solidFill>
                  <a:latin typeface="+mn-lt"/>
                </a:rPr>
                <a:t>98,740</a:t>
              </a:r>
            </a:p>
          </p:txBody>
        </p:sp>
        <p:sp>
          <p:nvSpPr>
            <p:cNvPr id="49" name="TextBox 48"/>
            <p:cNvSpPr txBox="1"/>
            <p:nvPr/>
          </p:nvSpPr>
          <p:spPr>
            <a:xfrm>
              <a:off x="6116015" y="1812851"/>
              <a:ext cx="481222" cy="400110"/>
            </a:xfrm>
            <a:prstGeom prst="rect">
              <a:avLst/>
            </a:prstGeom>
            <a:noFill/>
            <a:ln w="12700">
              <a:noFill/>
            </a:ln>
            <a:effectLst/>
          </p:spPr>
          <p:txBody>
            <a:bodyPr wrap="none" rtlCol="0">
              <a:spAutoFit/>
            </a:bodyPr>
            <a:lstStyle/>
            <a:p>
              <a:pPr algn="ctr"/>
              <a:r>
                <a:rPr lang="en-US" sz="1000" b="1" dirty="0">
                  <a:solidFill>
                    <a:schemeClr val="bg1"/>
                  </a:solidFill>
                  <a:latin typeface="+mn-lt"/>
                </a:rPr>
                <a:t>Ferry</a:t>
              </a:r>
            </a:p>
            <a:p>
              <a:pPr algn="ctr"/>
              <a:r>
                <a:rPr lang="en-US" sz="1000" b="1" i="1" dirty="0">
                  <a:solidFill>
                    <a:schemeClr val="bg1"/>
                  </a:solidFill>
                  <a:latin typeface="+mn-lt"/>
                </a:rPr>
                <a:t>7,830</a:t>
              </a:r>
            </a:p>
          </p:txBody>
        </p:sp>
        <p:sp>
          <p:nvSpPr>
            <p:cNvPr id="50" name="TextBox 49"/>
            <p:cNvSpPr txBox="1"/>
            <p:nvPr/>
          </p:nvSpPr>
          <p:spPr>
            <a:xfrm>
              <a:off x="6638956" y="2045266"/>
              <a:ext cx="612668" cy="400110"/>
            </a:xfrm>
            <a:prstGeom prst="rect">
              <a:avLst/>
            </a:prstGeom>
            <a:noFill/>
            <a:ln w="12700">
              <a:noFill/>
            </a:ln>
            <a:effectLst/>
          </p:spPr>
          <p:txBody>
            <a:bodyPr wrap="none" rtlCol="0">
              <a:spAutoFit/>
            </a:bodyPr>
            <a:lstStyle/>
            <a:p>
              <a:pPr algn="ctr"/>
              <a:r>
                <a:rPr lang="en-US" sz="1000" b="1" dirty="0">
                  <a:solidFill>
                    <a:schemeClr val="bg1"/>
                  </a:solidFill>
                  <a:latin typeface="+mn-lt"/>
                </a:rPr>
                <a:t>Stevens</a:t>
              </a:r>
            </a:p>
            <a:p>
              <a:pPr algn="ctr"/>
              <a:r>
                <a:rPr lang="en-US" sz="1000" b="1" i="1" dirty="0">
                  <a:solidFill>
                    <a:schemeClr val="bg1"/>
                  </a:solidFill>
                  <a:latin typeface="+mn-lt"/>
                </a:rPr>
                <a:t>45,570</a:t>
              </a:r>
            </a:p>
          </p:txBody>
        </p:sp>
        <p:sp>
          <p:nvSpPr>
            <p:cNvPr id="51" name="TextBox 50"/>
            <p:cNvSpPr txBox="1"/>
            <p:nvPr/>
          </p:nvSpPr>
          <p:spPr>
            <a:xfrm>
              <a:off x="7139356" y="1725827"/>
              <a:ext cx="546945" cy="553998"/>
            </a:xfrm>
            <a:prstGeom prst="rect">
              <a:avLst/>
            </a:prstGeom>
            <a:noFill/>
            <a:ln w="12700">
              <a:noFill/>
            </a:ln>
            <a:effectLst/>
          </p:spPr>
          <p:txBody>
            <a:bodyPr wrap="none" rtlCol="0">
              <a:spAutoFit/>
            </a:bodyPr>
            <a:lstStyle/>
            <a:p>
              <a:pPr algn="ctr"/>
              <a:r>
                <a:rPr lang="en-US" sz="1000" b="1" dirty="0">
                  <a:solidFill>
                    <a:schemeClr val="bg1"/>
                  </a:solidFill>
                  <a:latin typeface="+mn-lt"/>
                </a:rPr>
                <a:t>Pend</a:t>
              </a:r>
            </a:p>
            <a:p>
              <a:pPr algn="ctr"/>
              <a:r>
                <a:rPr lang="en-US" sz="1000" b="1" dirty="0">
                  <a:solidFill>
                    <a:schemeClr val="bg1"/>
                  </a:solidFill>
                  <a:latin typeface="+mn-lt"/>
                </a:rPr>
                <a:t>Oreille</a:t>
              </a:r>
            </a:p>
            <a:p>
              <a:pPr algn="ctr"/>
              <a:r>
                <a:rPr lang="en-US" sz="1000" b="1" i="1" dirty="0">
                  <a:solidFill>
                    <a:schemeClr val="bg1"/>
                  </a:solidFill>
                  <a:latin typeface="+mn-lt"/>
                </a:rPr>
                <a:t>13,740</a:t>
              </a:r>
            </a:p>
          </p:txBody>
        </p:sp>
        <p:sp>
          <p:nvSpPr>
            <p:cNvPr id="52" name="TextBox 51"/>
            <p:cNvSpPr txBox="1"/>
            <p:nvPr/>
          </p:nvSpPr>
          <p:spPr>
            <a:xfrm>
              <a:off x="6205692" y="2938654"/>
              <a:ext cx="56297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Lincoln</a:t>
              </a:r>
            </a:p>
            <a:p>
              <a:pPr algn="ctr"/>
              <a:r>
                <a:rPr lang="en-US" sz="1000" b="1" i="1" dirty="0">
                  <a:solidFill>
                    <a:schemeClr val="tx1"/>
                  </a:solidFill>
                  <a:latin typeface="+mn-lt"/>
                </a:rPr>
                <a:t>10,960</a:t>
              </a:r>
            </a:p>
          </p:txBody>
        </p:sp>
        <p:sp>
          <p:nvSpPr>
            <p:cNvPr id="53" name="TextBox 52"/>
            <p:cNvSpPr txBox="1"/>
            <p:nvPr/>
          </p:nvSpPr>
          <p:spPr>
            <a:xfrm>
              <a:off x="6994989" y="2916285"/>
              <a:ext cx="639919"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Spokane</a:t>
              </a:r>
            </a:p>
            <a:p>
              <a:pPr algn="ctr"/>
              <a:r>
                <a:rPr lang="en-US" sz="1000" b="1" i="1" dirty="0">
                  <a:solidFill>
                    <a:schemeClr val="tx1"/>
                  </a:solidFill>
                  <a:latin typeface="+mn-lt"/>
                </a:rPr>
                <a:t>515,250</a:t>
              </a:r>
            </a:p>
          </p:txBody>
        </p:sp>
        <p:sp>
          <p:nvSpPr>
            <p:cNvPr id="54" name="TextBox 53"/>
            <p:cNvSpPr txBox="1"/>
            <p:nvPr/>
          </p:nvSpPr>
          <p:spPr>
            <a:xfrm>
              <a:off x="6159125" y="3634270"/>
              <a:ext cx="548547"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Adams</a:t>
              </a:r>
            </a:p>
            <a:p>
              <a:pPr algn="ctr"/>
              <a:r>
                <a:rPr lang="en-US" sz="1000" b="1" i="1" dirty="0">
                  <a:solidFill>
                    <a:schemeClr val="bg1"/>
                  </a:solidFill>
                  <a:latin typeface="+mn-lt"/>
                </a:rPr>
                <a:t>20,150</a:t>
              </a:r>
            </a:p>
          </p:txBody>
        </p:sp>
        <p:sp>
          <p:nvSpPr>
            <p:cNvPr id="55" name="TextBox 54"/>
            <p:cNvSpPr txBox="1"/>
            <p:nvPr/>
          </p:nvSpPr>
          <p:spPr>
            <a:xfrm>
              <a:off x="6919605" y="3643444"/>
              <a:ext cx="683199"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Whitman</a:t>
              </a:r>
            </a:p>
            <a:p>
              <a:pPr algn="ctr"/>
              <a:r>
                <a:rPr lang="en-US" sz="1000" b="1" i="1" dirty="0">
                  <a:solidFill>
                    <a:schemeClr val="tx1"/>
                  </a:solidFill>
                  <a:latin typeface="+mn-lt"/>
                </a:rPr>
                <a:t>50,130</a:t>
              </a:r>
            </a:p>
          </p:txBody>
        </p:sp>
        <p:sp>
          <p:nvSpPr>
            <p:cNvPr id="56" name="TextBox 55"/>
            <p:cNvSpPr txBox="1"/>
            <p:nvPr/>
          </p:nvSpPr>
          <p:spPr>
            <a:xfrm>
              <a:off x="6061675" y="4648162"/>
              <a:ext cx="825867" cy="400110"/>
            </a:xfrm>
            <a:prstGeom prst="rect">
              <a:avLst/>
            </a:prstGeom>
            <a:noFill/>
            <a:ln w="12700">
              <a:noFill/>
            </a:ln>
            <a:effectLst/>
          </p:spPr>
          <p:txBody>
            <a:bodyPr wrap="none" rtlCol="0">
              <a:spAutoFit/>
            </a:bodyPr>
            <a:lstStyle/>
            <a:p>
              <a:pPr algn="ctr">
                <a:spcBef>
                  <a:spcPts val="200"/>
                </a:spcBef>
              </a:pPr>
              <a:r>
                <a:rPr lang="en-US" sz="1000" b="1" dirty="0">
                  <a:solidFill>
                    <a:schemeClr val="bg1"/>
                  </a:solidFill>
                  <a:latin typeface="+mn-lt"/>
                </a:rPr>
                <a:t>Walla Walla</a:t>
              </a:r>
            </a:p>
            <a:p>
              <a:pPr algn="ctr"/>
              <a:r>
                <a:rPr lang="en-US" sz="1000" b="1" i="1" dirty="0">
                  <a:solidFill>
                    <a:schemeClr val="bg1"/>
                  </a:solidFill>
                  <a:latin typeface="+mn-lt"/>
                </a:rPr>
                <a:t>62,200</a:t>
              </a:r>
            </a:p>
          </p:txBody>
        </p:sp>
        <p:sp>
          <p:nvSpPr>
            <p:cNvPr id="57" name="TextBox 56"/>
            <p:cNvSpPr txBox="1"/>
            <p:nvPr/>
          </p:nvSpPr>
          <p:spPr>
            <a:xfrm>
              <a:off x="6736312" y="4530931"/>
              <a:ext cx="689612"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Columbia</a:t>
              </a:r>
            </a:p>
            <a:p>
              <a:pPr algn="ctr"/>
              <a:r>
                <a:rPr lang="en-US" sz="1000" b="1" i="1" dirty="0">
                  <a:solidFill>
                    <a:schemeClr val="tx1"/>
                  </a:solidFill>
                  <a:latin typeface="+mn-lt"/>
                </a:rPr>
                <a:t>4,160</a:t>
              </a:r>
            </a:p>
          </p:txBody>
        </p:sp>
        <p:sp>
          <p:nvSpPr>
            <p:cNvPr id="58" name="TextBox 57"/>
            <p:cNvSpPr txBox="1"/>
            <p:nvPr/>
          </p:nvSpPr>
          <p:spPr>
            <a:xfrm>
              <a:off x="6977314" y="4182258"/>
              <a:ext cx="61106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Garfield</a:t>
              </a:r>
            </a:p>
            <a:p>
              <a:pPr algn="ctr"/>
              <a:r>
                <a:rPr lang="en-US" sz="1000" b="1" i="1" dirty="0">
                  <a:solidFill>
                    <a:schemeClr val="tx1"/>
                  </a:solidFill>
                  <a:latin typeface="+mn-lt"/>
                </a:rPr>
                <a:t>2,220</a:t>
              </a:r>
            </a:p>
          </p:txBody>
        </p:sp>
        <p:sp>
          <p:nvSpPr>
            <p:cNvPr id="59" name="TextBox 58"/>
            <p:cNvSpPr txBox="1"/>
            <p:nvPr/>
          </p:nvSpPr>
          <p:spPr>
            <a:xfrm>
              <a:off x="7318154" y="4564550"/>
              <a:ext cx="546945" cy="400110"/>
            </a:xfrm>
            <a:prstGeom prst="rect">
              <a:avLst/>
            </a:prstGeom>
            <a:noFill/>
            <a:ln w="12700">
              <a:noFill/>
            </a:ln>
            <a:effectLst/>
          </p:spPr>
          <p:txBody>
            <a:bodyPr wrap="none" rtlCol="0">
              <a:spAutoFit/>
            </a:bodyPr>
            <a:lstStyle/>
            <a:p>
              <a:pPr algn="ctr">
                <a:spcBef>
                  <a:spcPts val="200"/>
                </a:spcBef>
              </a:pPr>
              <a:r>
                <a:rPr lang="en-US" sz="1000" b="1" dirty="0">
                  <a:solidFill>
                    <a:schemeClr val="tx1"/>
                  </a:solidFill>
                  <a:latin typeface="+mn-lt"/>
                </a:rPr>
                <a:t>Asotin</a:t>
              </a:r>
            </a:p>
            <a:p>
              <a:pPr algn="ctr"/>
              <a:r>
                <a:rPr lang="en-US" sz="1000" b="1" i="1" dirty="0">
                  <a:solidFill>
                    <a:schemeClr val="tx1"/>
                  </a:solidFill>
                  <a:latin typeface="+mn-lt"/>
                </a:rPr>
                <a:t>22,520</a:t>
              </a:r>
            </a:p>
          </p:txBody>
        </p:sp>
        <p:sp>
          <p:nvSpPr>
            <p:cNvPr id="60" name="TextBox 59"/>
            <p:cNvSpPr txBox="1"/>
            <p:nvPr/>
          </p:nvSpPr>
          <p:spPr>
            <a:xfrm>
              <a:off x="6175602" y="1528900"/>
              <a:ext cx="1378904" cy="246221"/>
            </a:xfrm>
            <a:prstGeom prst="rect">
              <a:avLst/>
            </a:prstGeom>
            <a:noFill/>
            <a:ln w="12700">
              <a:noFill/>
            </a:ln>
            <a:effectLst/>
          </p:spPr>
          <p:txBody>
            <a:bodyPr wrap="none" rtlCol="0">
              <a:spAutoFit/>
            </a:bodyPr>
            <a:lstStyle/>
            <a:p>
              <a:pPr algn="ctr"/>
              <a:r>
                <a:rPr lang="en-US" sz="1000" b="1" dirty="0">
                  <a:solidFill>
                    <a:schemeClr val="bg1"/>
                  </a:solidFill>
                  <a:latin typeface="+mn-lt"/>
                </a:rPr>
                <a:t>(Northeast Tri County)</a:t>
              </a:r>
            </a:p>
          </p:txBody>
        </p:sp>
        <p:sp>
          <p:nvSpPr>
            <p:cNvPr id="61" name="TextBox 60"/>
            <p:cNvSpPr txBox="1"/>
            <p:nvPr/>
          </p:nvSpPr>
          <p:spPr>
            <a:xfrm>
              <a:off x="2082281" y="1500126"/>
              <a:ext cx="647933" cy="400110"/>
            </a:xfrm>
            <a:prstGeom prst="rect">
              <a:avLst/>
            </a:prstGeom>
            <a:noFill/>
            <a:ln w="12700">
              <a:noFill/>
            </a:ln>
            <a:effectLst/>
          </p:spPr>
          <p:txBody>
            <a:bodyPr wrap="none" rtlCol="0">
              <a:spAutoFit/>
            </a:bodyPr>
            <a:lstStyle/>
            <a:p>
              <a:pPr algn="ctr"/>
              <a:r>
                <a:rPr lang="en-US" sz="1000" b="1" dirty="0">
                  <a:solidFill>
                    <a:schemeClr val="tx1"/>
                  </a:solidFill>
                  <a:latin typeface="+mn-lt"/>
                </a:rPr>
                <a:t>San Juan</a:t>
              </a:r>
            </a:p>
            <a:p>
              <a:pPr algn="ctr"/>
              <a:r>
                <a:rPr lang="en-US" sz="1000" b="1" i="1" dirty="0">
                  <a:solidFill>
                    <a:schemeClr val="tx1"/>
                  </a:solidFill>
                  <a:latin typeface="+mn-lt"/>
                </a:rPr>
                <a:t>17,150</a:t>
              </a:r>
            </a:p>
          </p:txBody>
        </p:sp>
        <p:sp>
          <p:nvSpPr>
            <p:cNvPr id="124" name="TextBox 123"/>
            <p:cNvSpPr txBox="1"/>
            <p:nvPr userDrawn="1"/>
          </p:nvSpPr>
          <p:spPr>
            <a:xfrm>
              <a:off x="2987309" y="5803980"/>
              <a:ext cx="2619956" cy="400110"/>
            </a:xfrm>
            <a:prstGeom prst="rect">
              <a:avLst/>
            </a:prstGeom>
            <a:noFill/>
          </p:spPr>
          <p:txBody>
            <a:bodyPr wrap="square" rtlCol="0">
              <a:spAutoFit/>
            </a:bodyPr>
            <a:lstStyle/>
            <a:p>
              <a:r>
                <a:rPr lang="en-US" sz="1000" b="1" kern="1200" dirty="0">
                  <a:solidFill>
                    <a:schemeClr val="tx1"/>
                  </a:solidFill>
                  <a:latin typeface="+mn-lt"/>
                  <a:ea typeface="+mn-ea"/>
                  <a:cs typeface="+mn-cs"/>
                </a:rPr>
                <a:t>Departments that have combined public health with human services (16)</a:t>
              </a:r>
            </a:p>
          </p:txBody>
        </p:sp>
        <p:sp>
          <p:nvSpPr>
            <p:cNvPr id="126" name="TextBox 125"/>
            <p:cNvSpPr txBox="1"/>
            <p:nvPr userDrawn="1"/>
          </p:nvSpPr>
          <p:spPr>
            <a:xfrm>
              <a:off x="2980875" y="6255197"/>
              <a:ext cx="1499128" cy="246221"/>
            </a:xfrm>
            <a:prstGeom prst="rect">
              <a:avLst/>
            </a:prstGeom>
            <a:noFill/>
          </p:spPr>
          <p:txBody>
            <a:bodyPr wrap="none" rtlCol="0">
              <a:spAutoFit/>
            </a:bodyPr>
            <a:lstStyle/>
            <a:p>
              <a:r>
                <a:rPr lang="en-US" sz="1000" b="1" dirty="0">
                  <a:solidFill>
                    <a:schemeClr val="tx1"/>
                  </a:solidFill>
                  <a:latin typeface="+mn-lt"/>
                </a:rPr>
                <a:t>Single County District (8)</a:t>
              </a:r>
            </a:p>
          </p:txBody>
        </p:sp>
        <p:sp>
          <p:nvSpPr>
            <p:cNvPr id="128" name="TextBox 127"/>
            <p:cNvSpPr txBox="1"/>
            <p:nvPr userDrawn="1"/>
          </p:nvSpPr>
          <p:spPr>
            <a:xfrm>
              <a:off x="5916470" y="5875055"/>
              <a:ext cx="1741182" cy="246221"/>
            </a:xfrm>
            <a:prstGeom prst="rect">
              <a:avLst/>
            </a:prstGeom>
            <a:noFill/>
          </p:spPr>
          <p:txBody>
            <a:bodyPr wrap="none" rtlCol="0">
              <a:spAutoFit/>
            </a:bodyPr>
            <a:lstStyle/>
            <a:p>
              <a:r>
                <a:rPr lang="en-US" sz="1000" b="1" dirty="0">
                  <a:solidFill>
                    <a:schemeClr val="tx1"/>
                  </a:solidFill>
                  <a:latin typeface="+mn-lt"/>
                </a:rPr>
                <a:t>Public Health Department</a:t>
              </a:r>
              <a:r>
                <a:rPr lang="en-US" sz="1000" b="1" baseline="0" dirty="0">
                  <a:solidFill>
                    <a:schemeClr val="tx1"/>
                  </a:solidFill>
                  <a:latin typeface="+mn-lt"/>
                </a:rPr>
                <a:t> (8)</a:t>
              </a:r>
              <a:endParaRPr lang="en-US" sz="1000" b="1" dirty="0">
                <a:solidFill>
                  <a:schemeClr val="tx1"/>
                </a:solidFill>
                <a:latin typeface="+mn-lt"/>
              </a:endParaRPr>
            </a:p>
          </p:txBody>
        </p:sp>
        <p:sp>
          <p:nvSpPr>
            <p:cNvPr id="130" name="TextBox 129"/>
            <p:cNvSpPr txBox="1"/>
            <p:nvPr userDrawn="1"/>
          </p:nvSpPr>
          <p:spPr>
            <a:xfrm>
              <a:off x="5916470" y="6247260"/>
              <a:ext cx="1470274" cy="246221"/>
            </a:xfrm>
            <a:prstGeom prst="rect">
              <a:avLst/>
            </a:prstGeom>
            <a:noFill/>
          </p:spPr>
          <p:txBody>
            <a:bodyPr wrap="none" rtlCol="0">
              <a:spAutoFit/>
            </a:bodyPr>
            <a:lstStyle/>
            <a:p>
              <a:r>
                <a:rPr lang="en-US" sz="1000" b="1" dirty="0">
                  <a:solidFill>
                    <a:schemeClr val="tx1"/>
                  </a:solidFill>
                  <a:latin typeface="+mn-lt"/>
                </a:rPr>
                <a:t>Multi County District (3)</a:t>
              </a:r>
            </a:p>
          </p:txBody>
        </p:sp>
        <p:sp>
          <p:nvSpPr>
            <p:cNvPr id="123" name="TextBox 122"/>
            <p:cNvSpPr txBox="1"/>
            <p:nvPr userDrawn="1"/>
          </p:nvSpPr>
          <p:spPr>
            <a:xfrm>
              <a:off x="2505283" y="2852950"/>
              <a:ext cx="612668" cy="400110"/>
            </a:xfrm>
            <a:prstGeom prst="rect">
              <a:avLst/>
            </a:prstGeom>
            <a:noFill/>
            <a:ln w="12700">
              <a:noFill/>
            </a:ln>
            <a:effectLst/>
          </p:spPr>
          <p:txBody>
            <a:bodyPr wrap="none" rtlCol="0">
              <a:spAutoFit/>
            </a:bodyPr>
            <a:lstStyle/>
            <a:p>
              <a:pPr algn="ctr"/>
              <a:r>
                <a:rPr lang="en-US" sz="1000" b="1" dirty="0">
                  <a:solidFill>
                    <a:schemeClr val="tx1"/>
                  </a:solidFill>
                  <a:latin typeface="+mn-lt"/>
                </a:rPr>
                <a:t>Kitsap</a:t>
              </a:r>
            </a:p>
            <a:p>
              <a:pPr algn="ctr"/>
              <a:r>
                <a:rPr lang="en-US" sz="1000" b="1" i="1" dirty="0">
                  <a:solidFill>
                    <a:schemeClr val="tx1"/>
                  </a:solidFill>
                  <a:latin typeface="+mn-lt"/>
                </a:rPr>
                <a:t>270,100</a:t>
              </a:r>
            </a:p>
          </p:txBody>
        </p:sp>
        <p:cxnSp>
          <p:nvCxnSpPr>
            <p:cNvPr id="125" name="Straight Connector 124"/>
            <p:cNvCxnSpPr/>
            <p:nvPr userDrawn="1"/>
          </p:nvCxnSpPr>
          <p:spPr>
            <a:xfrm flipV="1">
              <a:off x="4322814" y="1246747"/>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902567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ublic Healtgh System">
    <p:spTree>
      <p:nvGrpSpPr>
        <p:cNvPr id="1" name=""/>
        <p:cNvGrpSpPr/>
        <p:nvPr/>
      </p:nvGrpSpPr>
      <p:grpSpPr>
        <a:xfrm>
          <a:off x="0" y="0"/>
          <a:ext cx="0" cy="0"/>
          <a:chOff x="0" y="0"/>
          <a:chExt cx="0" cy="0"/>
        </a:xfrm>
      </p:grpSpPr>
      <p:grpSp>
        <p:nvGrpSpPr>
          <p:cNvPr id="3" name="Group 2" descr="map of all continents of the world in gray"/>
          <p:cNvGrpSpPr/>
          <p:nvPr userDrawn="1"/>
        </p:nvGrpSpPr>
        <p:grpSpPr>
          <a:xfrm>
            <a:off x="291886" y="1246349"/>
            <a:ext cx="8318714" cy="5407156"/>
            <a:chOff x="291886" y="1246349"/>
            <a:chExt cx="8318714" cy="5407156"/>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44286" y="1328060"/>
              <a:ext cx="8066314" cy="4473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Connector 7"/>
            <p:cNvCxnSpPr/>
            <p:nvPr/>
          </p:nvCxnSpPr>
          <p:spPr>
            <a:xfrm flipV="1">
              <a:off x="4322814" y="1246349"/>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5751501" y="5150529"/>
              <a:ext cx="2776041" cy="1502976"/>
            </a:xfrm>
            <a:prstGeom prst="rect">
              <a:avLst/>
            </a:prstGeom>
          </p:spPr>
          <p:txBody>
            <a:bodyPr wrap="square">
              <a:spAutoFit/>
            </a:bodyPr>
            <a:lstStyle/>
            <a:p>
              <a:pPr marL="1588">
                <a:spcBef>
                  <a:spcPts val="900"/>
                </a:spcBef>
              </a:pPr>
              <a:r>
                <a:rPr lang="en-US" sz="1600" dirty="0">
                  <a:solidFill>
                    <a:schemeClr val="tx1"/>
                  </a:solidFill>
                  <a:latin typeface="+mn-lt"/>
                </a:rPr>
                <a:t>Partners</a:t>
              </a:r>
            </a:p>
            <a:p>
              <a:pPr marL="1588">
                <a:spcBef>
                  <a:spcPts val="200"/>
                </a:spcBef>
              </a:pPr>
              <a:r>
                <a:rPr lang="en-US" sz="1200" dirty="0">
                  <a:solidFill>
                    <a:schemeClr val="tx1"/>
                  </a:solidFill>
                  <a:latin typeface="+mn-lt"/>
                </a:rPr>
                <a:t>Health Care Delivery System</a:t>
              </a:r>
            </a:p>
            <a:p>
              <a:pPr marL="1588"/>
              <a:r>
                <a:rPr lang="en-US" sz="1200" dirty="0">
                  <a:solidFill>
                    <a:schemeClr val="tx1"/>
                  </a:solidFill>
                  <a:latin typeface="+mn-lt"/>
                </a:rPr>
                <a:t>Professional Associations</a:t>
              </a:r>
            </a:p>
            <a:p>
              <a:pPr marL="1588"/>
              <a:r>
                <a:rPr lang="en-US" sz="1200" dirty="0">
                  <a:solidFill>
                    <a:schemeClr val="tx1"/>
                  </a:solidFill>
                  <a:latin typeface="+mn-lt"/>
                </a:rPr>
                <a:t>Academic Institutions</a:t>
              </a:r>
            </a:p>
            <a:p>
              <a:pPr marL="1588"/>
              <a:r>
                <a:rPr lang="en-US" sz="1200" dirty="0">
                  <a:solidFill>
                    <a:schemeClr val="tx1"/>
                  </a:solidFill>
                  <a:latin typeface="+mn-lt"/>
                </a:rPr>
                <a:t>Non-Profit Organizations</a:t>
              </a:r>
            </a:p>
            <a:p>
              <a:pPr marL="1588"/>
              <a:r>
                <a:rPr lang="en-US" sz="1200" dirty="0">
                  <a:solidFill>
                    <a:schemeClr val="tx1"/>
                  </a:solidFill>
                  <a:latin typeface="+mn-lt"/>
                </a:rPr>
                <a:t>Private Sector</a:t>
              </a:r>
            </a:p>
            <a:p>
              <a:pPr marL="1588"/>
              <a:r>
                <a:rPr lang="en-US" sz="1200" dirty="0">
                  <a:solidFill>
                    <a:schemeClr val="tx1"/>
                  </a:solidFill>
                  <a:latin typeface="+mn-lt"/>
                </a:rPr>
                <a:t>Other Stakeholders</a:t>
              </a:r>
            </a:p>
          </p:txBody>
        </p:sp>
        <p:sp>
          <p:nvSpPr>
            <p:cNvPr id="11" name="Oval 10"/>
            <p:cNvSpPr/>
            <p:nvPr userDrawn="1"/>
          </p:nvSpPr>
          <p:spPr>
            <a:xfrm>
              <a:off x="1605595" y="3694147"/>
              <a:ext cx="45719" cy="45719"/>
            </a:xfrm>
            <a:prstGeom prst="ellipse">
              <a:avLst/>
            </a:prstGeom>
            <a:solidFill>
              <a:srgbClr val="349D9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1295400" y="3199106"/>
              <a:ext cx="685800" cy="433387"/>
            </a:xfrm>
            <a:prstGeom prst="rect">
              <a:avLst/>
            </a:prstGeom>
            <a:noFill/>
            <a:ln w="25400">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a:off x="1628454" y="5966966"/>
              <a:ext cx="4205201" cy="9292"/>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1628454" y="3696252"/>
              <a:ext cx="2" cy="2270714"/>
            </a:xfrm>
            <a:prstGeom prst="line">
              <a:avLst/>
            </a:prstGeom>
            <a:ln w="12700">
              <a:solidFill>
                <a:srgbClr val="349D96"/>
              </a:solidFill>
              <a:prstDash val="dash"/>
            </a:ln>
          </p:spPr>
          <p:style>
            <a:lnRef idx="1">
              <a:schemeClr val="accent1"/>
            </a:lnRef>
            <a:fillRef idx="0">
              <a:schemeClr val="accent1"/>
            </a:fillRef>
            <a:effectRef idx="0">
              <a:schemeClr val="accent1"/>
            </a:effectRef>
            <a:fontRef idx="minor">
              <a:schemeClr val="tx1"/>
            </a:fontRef>
          </p:style>
        </p:cxnSp>
        <p:sp>
          <p:nvSpPr>
            <p:cNvPr id="2" name="Rectangle 1"/>
            <p:cNvSpPr/>
            <p:nvPr userDrawn="1"/>
          </p:nvSpPr>
          <p:spPr>
            <a:xfrm>
              <a:off x="3271809" y="5688106"/>
              <a:ext cx="1902075" cy="5647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3227145" y="5149475"/>
              <a:ext cx="2667000" cy="1133644"/>
            </a:xfrm>
            <a:prstGeom prst="rect">
              <a:avLst/>
            </a:prstGeom>
            <a:noFill/>
          </p:spPr>
          <p:txBody>
            <a:bodyPr wrap="square">
              <a:spAutoFit/>
            </a:bodyPr>
            <a:lstStyle/>
            <a:p>
              <a:pPr>
                <a:spcBef>
                  <a:spcPts val="900"/>
                </a:spcBef>
              </a:pPr>
              <a:r>
                <a:rPr lang="en-US" sz="1600" dirty="0">
                  <a:solidFill>
                    <a:schemeClr val="tx1"/>
                  </a:solidFill>
                  <a:latin typeface="+mn-lt"/>
                </a:rPr>
                <a:t>Government</a:t>
              </a:r>
            </a:p>
            <a:p>
              <a:pPr>
                <a:spcBef>
                  <a:spcPts val="200"/>
                </a:spcBef>
              </a:pPr>
              <a:r>
                <a:rPr lang="en-US" sz="1200" dirty="0">
                  <a:solidFill>
                    <a:schemeClr val="tx1"/>
                  </a:solidFill>
                  <a:latin typeface="+mn-lt"/>
                </a:rPr>
                <a:t>Department of Health</a:t>
              </a:r>
            </a:p>
            <a:p>
              <a:r>
                <a:rPr lang="en-US" sz="1200" dirty="0">
                  <a:solidFill>
                    <a:schemeClr val="tx1"/>
                  </a:solidFill>
                  <a:latin typeface="+mn-lt"/>
                </a:rPr>
                <a:t>State Board of Health</a:t>
              </a:r>
            </a:p>
            <a:p>
              <a:r>
                <a:rPr lang="en-US" sz="1200" dirty="0">
                  <a:solidFill>
                    <a:schemeClr val="tx1"/>
                  </a:solidFill>
                  <a:latin typeface="+mn-lt"/>
                </a:rPr>
                <a:t>Local Health Jurisdictions (35)</a:t>
              </a:r>
            </a:p>
            <a:p>
              <a:r>
                <a:rPr lang="en-US" sz="1200" dirty="0">
                  <a:solidFill>
                    <a:schemeClr val="tx1"/>
                  </a:solidFill>
                  <a:latin typeface="+mn-lt"/>
                </a:rPr>
                <a:t>Tribal Nations (29)</a:t>
              </a:r>
            </a:p>
          </p:txBody>
        </p:sp>
        <p:sp>
          <p:nvSpPr>
            <p:cNvPr id="17" name="Rectangle 16"/>
            <p:cNvSpPr/>
            <p:nvPr userDrawn="1"/>
          </p:nvSpPr>
          <p:spPr>
            <a:xfrm>
              <a:off x="291886" y="5068873"/>
              <a:ext cx="2402823" cy="369332"/>
            </a:xfrm>
            <a:prstGeom prst="rect">
              <a:avLst/>
            </a:prstGeom>
            <a:solidFill>
              <a:schemeClr val="bg1"/>
            </a:solidFill>
          </p:spPr>
          <p:txBody>
            <a:bodyPr wrap="square">
              <a:spAutoFit/>
            </a:bodyPr>
            <a:lstStyle/>
            <a:p>
              <a:pPr algn="l"/>
              <a:r>
                <a:rPr lang="en-US" sz="1800" dirty="0">
                  <a:solidFill>
                    <a:srgbClr val="349D96"/>
                  </a:solidFill>
                  <a:latin typeface="Century Gothic" panose="020B0502020202020204" pitchFamily="34" charset="0"/>
                </a:rPr>
                <a:t>WASHINGTON STATE</a:t>
              </a:r>
            </a:p>
          </p:txBody>
        </p:sp>
      </p:grpSp>
      <p:sp>
        <p:nvSpPr>
          <p:cNvPr id="13" name="Title 2"/>
          <p:cNvSpPr>
            <a:spLocks noGrp="1"/>
          </p:cNvSpPr>
          <p:nvPr>
            <p:ph type="title" hasCustomPrompt="1"/>
          </p:nvPr>
        </p:nvSpPr>
        <p:spPr>
          <a:xfrm>
            <a:off x="0" y="618424"/>
            <a:ext cx="9144000" cy="544750"/>
          </a:xfrm>
        </p:spPr>
        <p:txBody>
          <a:bodyPr>
            <a:normAutofit/>
          </a:bodyPr>
          <a:lstStyle>
            <a:lvl1pPr algn="ctr">
              <a:defRPr sz="2700" baseline="0"/>
            </a:lvl1pPr>
          </a:lstStyle>
          <a:p>
            <a:r>
              <a:rPr lang="en-US" dirty="0"/>
              <a:t>Public Health System</a:t>
            </a:r>
          </a:p>
        </p:txBody>
      </p:sp>
    </p:spTree>
    <p:extLst>
      <p:ext uri="{BB962C8B-B14F-4D97-AF65-F5344CB8AC3E}">
        <p14:creationId xmlns:p14="http://schemas.microsoft.com/office/powerpoint/2010/main" val="40200176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 Slide with Text 1">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7315" y="-7315"/>
            <a:ext cx="9144000" cy="3431263"/>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2" name="Text Placeholder 2"/>
          <p:cNvSpPr>
            <a:spLocks noGrp="1"/>
          </p:cNvSpPr>
          <p:nvPr>
            <p:ph type="body" sz="quarter" idx="13" hasCustomPrompt="1"/>
          </p:nvPr>
        </p:nvSpPr>
        <p:spPr>
          <a:xfrm>
            <a:off x="1214653" y="4903934"/>
            <a:ext cx="6752396" cy="1363195"/>
          </a:xfrm>
        </p:spPr>
        <p:txBody>
          <a:bodyPr>
            <a:noAutofit/>
          </a:bodyPr>
          <a:lstStyle>
            <a:lvl1pPr marL="0" indent="0">
              <a:buNone/>
              <a:defRPr sz="200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7" name="TextBox 6"/>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8" name="Title 1"/>
          <p:cNvSpPr>
            <a:spLocks noGrp="1"/>
          </p:cNvSpPr>
          <p:nvPr>
            <p:ph type="title" hasCustomPrompt="1"/>
          </p:nvPr>
        </p:nvSpPr>
        <p:spPr>
          <a:xfrm>
            <a:off x="1214653" y="3933309"/>
            <a:ext cx="6752396" cy="965200"/>
          </a:xfrm>
        </p:spPr>
        <p:txBody>
          <a:bodyPr anchor="t">
            <a:normAutofit/>
          </a:bodyPr>
          <a:lstStyle>
            <a:lvl1pPr>
              <a:defRPr sz="2200">
                <a:latin typeface="+mn-lt"/>
              </a:defRPr>
            </a:lvl1pPr>
          </a:lstStyle>
          <a:p>
            <a:pPr lvl="0"/>
            <a:r>
              <a:rPr lang="en-US" dirty="0"/>
              <a:t>Text…</a:t>
            </a:r>
          </a:p>
        </p:txBody>
      </p:sp>
    </p:spTree>
    <p:extLst>
      <p:ext uri="{BB962C8B-B14F-4D97-AF65-F5344CB8AC3E}">
        <p14:creationId xmlns:p14="http://schemas.microsoft.com/office/powerpoint/2010/main" val="27204564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hoto Slide with Text 2">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7315" y="-7315"/>
            <a:ext cx="9144000" cy="4778820"/>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6" name="TextBox 5"/>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7" name="Title 1"/>
          <p:cNvSpPr>
            <a:spLocks noGrp="1"/>
          </p:cNvSpPr>
          <p:nvPr>
            <p:ph type="title" hasCustomPrompt="1"/>
          </p:nvPr>
        </p:nvSpPr>
        <p:spPr>
          <a:xfrm>
            <a:off x="1215717" y="5297703"/>
            <a:ext cx="6751332" cy="965200"/>
          </a:xfrm>
        </p:spPr>
        <p:txBody>
          <a:bodyPr anchor="t">
            <a:normAutofit/>
          </a:bodyPr>
          <a:lstStyle>
            <a:lvl1pPr>
              <a:defRPr sz="2200">
                <a:latin typeface="+mn-lt"/>
              </a:defRPr>
            </a:lvl1pPr>
          </a:lstStyle>
          <a:p>
            <a:pPr lvl="0"/>
            <a:r>
              <a:rPr lang="en-US" dirty="0"/>
              <a:t>Text…</a:t>
            </a:r>
          </a:p>
        </p:txBody>
      </p:sp>
    </p:spTree>
    <p:extLst>
      <p:ext uri="{BB962C8B-B14F-4D97-AF65-F5344CB8AC3E}">
        <p14:creationId xmlns:p14="http://schemas.microsoft.com/office/powerpoint/2010/main" val="23476037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hoto Slide with Text 3">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839585" y="814647"/>
            <a:ext cx="7489768" cy="3773978"/>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6" name="TextBox 5"/>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2" name="Title 1"/>
          <p:cNvSpPr>
            <a:spLocks noGrp="1"/>
          </p:cNvSpPr>
          <p:nvPr>
            <p:ph type="title" hasCustomPrompt="1"/>
          </p:nvPr>
        </p:nvSpPr>
        <p:spPr>
          <a:xfrm>
            <a:off x="839585" y="5297703"/>
            <a:ext cx="7489768" cy="965200"/>
          </a:xfrm>
        </p:spPr>
        <p:txBody>
          <a:bodyPr anchor="t">
            <a:normAutofit/>
          </a:bodyPr>
          <a:lstStyle>
            <a:lvl1pPr>
              <a:defRPr sz="2200">
                <a:latin typeface="+mn-lt"/>
              </a:defRPr>
            </a:lvl1pPr>
          </a:lstStyle>
          <a:p>
            <a:pPr lvl="0"/>
            <a:r>
              <a:rPr lang="en-US" dirty="0"/>
              <a:t>Text…</a:t>
            </a:r>
          </a:p>
        </p:txBody>
      </p:sp>
    </p:spTree>
    <p:extLst>
      <p:ext uri="{BB962C8B-B14F-4D97-AF65-F5344CB8AC3E}">
        <p14:creationId xmlns:p14="http://schemas.microsoft.com/office/powerpoint/2010/main" val="10294327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Slide with Text 4">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839585" y="814647"/>
            <a:ext cx="3507971" cy="3773978"/>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4" name="Picture Placeholder 17"/>
          <p:cNvSpPr>
            <a:spLocks noGrp="1"/>
          </p:cNvSpPr>
          <p:nvPr>
            <p:ph type="pic" sz="quarter" idx="13"/>
          </p:nvPr>
        </p:nvSpPr>
        <p:spPr>
          <a:xfrm>
            <a:off x="4774276" y="814647"/>
            <a:ext cx="3507971" cy="3773978"/>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7" name="TextBox 6"/>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8" name="Title 1"/>
          <p:cNvSpPr>
            <a:spLocks noGrp="1"/>
          </p:cNvSpPr>
          <p:nvPr>
            <p:ph type="title" hasCustomPrompt="1"/>
          </p:nvPr>
        </p:nvSpPr>
        <p:spPr>
          <a:xfrm>
            <a:off x="839585" y="5021478"/>
            <a:ext cx="7442662" cy="965200"/>
          </a:xfrm>
        </p:spPr>
        <p:txBody>
          <a:bodyPr anchor="t">
            <a:normAutofit/>
          </a:bodyPr>
          <a:lstStyle>
            <a:lvl1pPr>
              <a:defRPr sz="2200">
                <a:latin typeface="+mn-lt"/>
              </a:defRPr>
            </a:lvl1pPr>
          </a:lstStyle>
          <a:p>
            <a:pPr lvl="0"/>
            <a:r>
              <a:rPr lang="en-US" dirty="0"/>
              <a:t>Text…</a:t>
            </a:r>
          </a:p>
        </p:txBody>
      </p:sp>
    </p:spTree>
    <p:extLst>
      <p:ext uri="{BB962C8B-B14F-4D97-AF65-F5344CB8AC3E}">
        <p14:creationId xmlns:p14="http://schemas.microsoft.com/office/powerpoint/2010/main" val="35419024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hoto Slide No Text 1">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7315" y="-7315"/>
            <a:ext cx="9144000" cy="6865315"/>
          </a:xfrm>
          <a:effectLst/>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Tree>
    <p:extLst>
      <p:ext uri="{BB962C8B-B14F-4D97-AF65-F5344CB8AC3E}">
        <p14:creationId xmlns:p14="http://schemas.microsoft.com/office/powerpoint/2010/main" val="4041691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hoto Slide No Text 2">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7315" y="1031777"/>
            <a:ext cx="9144000" cy="4778820"/>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026075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hoto Slide No Text 3">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839585" y="814647"/>
            <a:ext cx="7489768" cy="5228706"/>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9652297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hoto Slide No Text 4">
    <p:spTree>
      <p:nvGrpSpPr>
        <p:cNvPr id="1" name=""/>
        <p:cNvGrpSpPr/>
        <p:nvPr/>
      </p:nvGrpSpPr>
      <p:grpSpPr>
        <a:xfrm>
          <a:off x="0" y="0"/>
          <a:ext cx="0" cy="0"/>
          <a:chOff x="0" y="0"/>
          <a:chExt cx="0" cy="0"/>
        </a:xfrm>
      </p:grpSpPr>
      <p:sp>
        <p:nvSpPr>
          <p:cNvPr id="18" name="Picture Placeholder 17"/>
          <p:cNvSpPr>
            <a:spLocks noGrp="1"/>
          </p:cNvSpPr>
          <p:nvPr>
            <p:ph type="pic" sz="quarter" idx="11"/>
          </p:nvPr>
        </p:nvSpPr>
        <p:spPr>
          <a:xfrm>
            <a:off x="839585" y="814647"/>
            <a:ext cx="3507971" cy="518714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4" name="Picture Placeholder 17"/>
          <p:cNvSpPr>
            <a:spLocks noGrp="1"/>
          </p:cNvSpPr>
          <p:nvPr>
            <p:ph type="pic" sz="quarter" idx="13"/>
          </p:nvPr>
        </p:nvSpPr>
        <p:spPr>
          <a:xfrm>
            <a:off x="4774276" y="814647"/>
            <a:ext cx="3507971" cy="518714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1504768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 on Left Slide 1">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4647210" y="1233820"/>
            <a:ext cx="3960262" cy="1828810"/>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1" name="Text Placeholder 3"/>
          <p:cNvSpPr>
            <a:spLocks noGrp="1"/>
          </p:cNvSpPr>
          <p:nvPr>
            <p:ph type="body" sz="half" idx="10" hasCustomPrompt="1"/>
          </p:nvPr>
        </p:nvSpPr>
        <p:spPr>
          <a:xfrm>
            <a:off x="4647211" y="3069758"/>
            <a:ext cx="3960262" cy="3048380"/>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2" name="Picture Placeholder 2"/>
          <p:cNvSpPr>
            <a:spLocks noGrp="1" noChangeAspect="1"/>
          </p:cNvSpPr>
          <p:nvPr>
            <p:ph type="pic" idx="1"/>
          </p:nvPr>
        </p:nvSpPr>
        <p:spPr>
          <a:xfrm>
            <a:off x="-4038" y="-7315"/>
            <a:ext cx="3585172" cy="2688879"/>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9" name="Title 1"/>
          <p:cNvSpPr>
            <a:spLocks noGrp="1"/>
          </p:cNvSpPr>
          <p:nvPr>
            <p:ph type="title" hasCustomPrompt="1"/>
          </p:nvPr>
        </p:nvSpPr>
        <p:spPr>
          <a:xfrm>
            <a:off x="1045029" y="3290206"/>
            <a:ext cx="2649146" cy="2174875"/>
          </a:xfrm>
        </p:spPr>
        <p:txBody>
          <a:bodyPr anchor="t">
            <a:normAutofit/>
          </a:bodyPr>
          <a:lstStyle>
            <a:lvl1pPr algn="r">
              <a:defRPr sz="2700"/>
            </a:lvl1pPr>
          </a:lstStyle>
          <a:p>
            <a:pPr lvl="0"/>
            <a:r>
              <a:rPr lang="en-US" dirty="0"/>
              <a:t>Left Photo Slide 1</a:t>
            </a:r>
          </a:p>
        </p:txBody>
      </p:sp>
    </p:spTree>
    <p:extLst>
      <p:ext uri="{BB962C8B-B14F-4D97-AF65-F5344CB8AC3E}">
        <p14:creationId xmlns:p14="http://schemas.microsoft.com/office/powerpoint/2010/main" val="16682519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hoto on Left Slide 2">
    <p:spTree>
      <p:nvGrpSpPr>
        <p:cNvPr id="1" name=""/>
        <p:cNvGrpSpPr/>
        <p:nvPr/>
      </p:nvGrpSpPr>
      <p:grpSpPr>
        <a:xfrm>
          <a:off x="0" y="0"/>
          <a:ext cx="0" cy="0"/>
          <a:chOff x="0" y="0"/>
          <a:chExt cx="0" cy="0"/>
        </a:xfrm>
      </p:grpSpPr>
      <p:sp>
        <p:nvSpPr>
          <p:cNvPr id="7" name="Picture Placeholder 2"/>
          <p:cNvSpPr>
            <a:spLocks noGrp="1" noChangeAspect="1"/>
          </p:cNvSpPr>
          <p:nvPr>
            <p:ph type="pic" idx="1"/>
          </p:nvPr>
        </p:nvSpPr>
        <p:spPr>
          <a:xfrm>
            <a:off x="-4038" y="-1"/>
            <a:ext cx="3960402" cy="6858001"/>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3" name="Text Placeholder 3"/>
          <p:cNvSpPr>
            <a:spLocks noGrp="1"/>
          </p:cNvSpPr>
          <p:nvPr>
            <p:ph type="body" sz="half" idx="10" hasCustomPrompt="1"/>
          </p:nvPr>
        </p:nvSpPr>
        <p:spPr>
          <a:xfrm>
            <a:off x="4579756" y="2702503"/>
            <a:ext cx="3960262" cy="3151156"/>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6" name="Title 1"/>
          <p:cNvSpPr>
            <a:spLocks noGrp="1"/>
          </p:cNvSpPr>
          <p:nvPr>
            <p:ph type="title" hasCustomPrompt="1"/>
          </p:nvPr>
        </p:nvSpPr>
        <p:spPr>
          <a:xfrm>
            <a:off x="4579756" y="2085142"/>
            <a:ext cx="3960262" cy="603041"/>
          </a:xfrm>
        </p:spPr>
        <p:txBody>
          <a:bodyPr anchor="t">
            <a:normAutofit/>
          </a:bodyPr>
          <a:lstStyle>
            <a:lvl1pPr>
              <a:defRPr sz="2700"/>
            </a:lvl1pPr>
          </a:lstStyle>
          <a:p>
            <a:pPr lvl="0"/>
            <a:r>
              <a:rPr lang="en-US" dirty="0"/>
              <a:t>Left Photo Slide 2</a:t>
            </a:r>
          </a:p>
        </p:txBody>
      </p:sp>
    </p:spTree>
    <p:extLst>
      <p:ext uri="{BB962C8B-B14F-4D97-AF65-F5344CB8AC3E}">
        <p14:creationId xmlns:p14="http://schemas.microsoft.com/office/powerpoint/2010/main" val="10543462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hoto on Left Slide 3">
    <p:spTree>
      <p:nvGrpSpPr>
        <p:cNvPr id="1" name=""/>
        <p:cNvGrpSpPr/>
        <p:nvPr/>
      </p:nvGrpSpPr>
      <p:grpSpPr>
        <a:xfrm>
          <a:off x="0" y="0"/>
          <a:ext cx="0" cy="0"/>
          <a:chOff x="0" y="0"/>
          <a:chExt cx="0" cy="0"/>
        </a:xfrm>
      </p:grpSpPr>
      <p:sp>
        <p:nvSpPr>
          <p:cNvPr id="13" name="Text Placeholder 3"/>
          <p:cNvSpPr>
            <a:spLocks noGrp="1"/>
          </p:cNvSpPr>
          <p:nvPr>
            <p:ph type="body" sz="half" idx="10" hasCustomPrompt="1"/>
          </p:nvPr>
        </p:nvSpPr>
        <p:spPr>
          <a:xfrm>
            <a:off x="5726498" y="2702503"/>
            <a:ext cx="2817895" cy="3151156"/>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5" name="Picture Placeholder 2"/>
          <p:cNvSpPr>
            <a:spLocks noGrp="1" noChangeAspect="1"/>
          </p:cNvSpPr>
          <p:nvPr>
            <p:ph type="pic" idx="1"/>
          </p:nvPr>
        </p:nvSpPr>
        <p:spPr>
          <a:xfrm>
            <a:off x="-7315" y="-2744"/>
            <a:ext cx="2618333" cy="6858000"/>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6" name="Picture Placeholder 2"/>
          <p:cNvSpPr>
            <a:spLocks noGrp="1" noChangeAspect="1"/>
          </p:cNvSpPr>
          <p:nvPr>
            <p:ph type="pic" idx="11"/>
          </p:nvPr>
        </p:nvSpPr>
        <p:spPr>
          <a:xfrm>
            <a:off x="2611018" y="-2744"/>
            <a:ext cx="2488379" cy="3429000"/>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7" name="Picture Placeholder 2"/>
          <p:cNvSpPr>
            <a:spLocks noGrp="1" noChangeAspect="1"/>
          </p:cNvSpPr>
          <p:nvPr>
            <p:ph type="pic" idx="12"/>
          </p:nvPr>
        </p:nvSpPr>
        <p:spPr>
          <a:xfrm>
            <a:off x="2611018" y="3426256"/>
            <a:ext cx="2488379" cy="3431745"/>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8" name="Title 1"/>
          <p:cNvSpPr>
            <a:spLocks noGrp="1"/>
          </p:cNvSpPr>
          <p:nvPr>
            <p:ph type="title" hasCustomPrompt="1"/>
          </p:nvPr>
        </p:nvSpPr>
        <p:spPr>
          <a:xfrm>
            <a:off x="5726498" y="1753738"/>
            <a:ext cx="2677274" cy="914401"/>
          </a:xfrm>
        </p:spPr>
        <p:txBody>
          <a:bodyPr anchor="t">
            <a:normAutofit/>
          </a:bodyPr>
          <a:lstStyle>
            <a:lvl1pPr>
              <a:defRPr sz="2700"/>
            </a:lvl1pPr>
          </a:lstStyle>
          <a:p>
            <a:pPr lvl="0"/>
            <a:r>
              <a:rPr lang="en-US" dirty="0"/>
              <a:t>Left Photo Slide 3</a:t>
            </a:r>
          </a:p>
        </p:txBody>
      </p:sp>
    </p:spTree>
    <p:extLst>
      <p:ext uri="{BB962C8B-B14F-4D97-AF65-F5344CB8AC3E}">
        <p14:creationId xmlns:p14="http://schemas.microsoft.com/office/powerpoint/2010/main" val="13172279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hoto on Right Slide 1">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629841" y="1219190"/>
            <a:ext cx="3960262" cy="1828810"/>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1" name="Text Placeholder 3"/>
          <p:cNvSpPr>
            <a:spLocks noGrp="1"/>
          </p:cNvSpPr>
          <p:nvPr>
            <p:ph type="body" sz="half" idx="10" hasCustomPrompt="1"/>
          </p:nvPr>
        </p:nvSpPr>
        <p:spPr>
          <a:xfrm>
            <a:off x="629842" y="3055128"/>
            <a:ext cx="3960262" cy="3048380"/>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2" name="Picture Placeholder 2"/>
          <p:cNvSpPr>
            <a:spLocks noGrp="1" noChangeAspect="1"/>
          </p:cNvSpPr>
          <p:nvPr>
            <p:ph type="pic" idx="1"/>
          </p:nvPr>
        </p:nvSpPr>
        <p:spPr>
          <a:xfrm>
            <a:off x="5558828" y="-7315"/>
            <a:ext cx="3585172" cy="2688879"/>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2" name="Title 1"/>
          <p:cNvSpPr>
            <a:spLocks noGrp="1"/>
          </p:cNvSpPr>
          <p:nvPr>
            <p:ph type="title" hasCustomPrompt="1"/>
          </p:nvPr>
        </p:nvSpPr>
        <p:spPr>
          <a:xfrm>
            <a:off x="5442179" y="3290206"/>
            <a:ext cx="2685822" cy="2174875"/>
          </a:xfrm>
        </p:spPr>
        <p:txBody>
          <a:bodyPr anchor="t">
            <a:normAutofit/>
          </a:bodyPr>
          <a:lstStyle>
            <a:lvl1pPr>
              <a:defRPr sz="2700"/>
            </a:lvl1pPr>
          </a:lstStyle>
          <a:p>
            <a:pPr lvl="0"/>
            <a:r>
              <a:rPr lang="en-US" dirty="0"/>
              <a:t>Right Photo Slide 1</a:t>
            </a:r>
          </a:p>
        </p:txBody>
      </p:sp>
    </p:spTree>
    <p:extLst>
      <p:ext uri="{BB962C8B-B14F-4D97-AF65-F5344CB8AC3E}">
        <p14:creationId xmlns:p14="http://schemas.microsoft.com/office/powerpoint/2010/main" val="25080158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hoto on Right Slide 2">
    <p:spTree>
      <p:nvGrpSpPr>
        <p:cNvPr id="1" name=""/>
        <p:cNvGrpSpPr/>
        <p:nvPr/>
      </p:nvGrpSpPr>
      <p:grpSpPr>
        <a:xfrm>
          <a:off x="0" y="0"/>
          <a:ext cx="0" cy="0"/>
          <a:chOff x="0" y="0"/>
          <a:chExt cx="0" cy="0"/>
        </a:xfrm>
      </p:grpSpPr>
      <p:sp>
        <p:nvSpPr>
          <p:cNvPr id="7" name="Picture Placeholder 2"/>
          <p:cNvSpPr>
            <a:spLocks noGrp="1" noChangeAspect="1"/>
          </p:cNvSpPr>
          <p:nvPr>
            <p:ph type="pic" idx="1"/>
          </p:nvPr>
        </p:nvSpPr>
        <p:spPr>
          <a:xfrm>
            <a:off x="5182565" y="-1"/>
            <a:ext cx="3960402" cy="6858001"/>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3" name="Text Placeholder 3"/>
          <p:cNvSpPr>
            <a:spLocks noGrp="1"/>
          </p:cNvSpPr>
          <p:nvPr>
            <p:ph type="body" sz="half" idx="10" hasCustomPrompt="1"/>
          </p:nvPr>
        </p:nvSpPr>
        <p:spPr>
          <a:xfrm>
            <a:off x="629847" y="2709818"/>
            <a:ext cx="3960262" cy="3151156"/>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6" name="Title 1"/>
          <p:cNvSpPr>
            <a:spLocks noGrp="1"/>
          </p:cNvSpPr>
          <p:nvPr>
            <p:ph type="title" hasCustomPrompt="1"/>
          </p:nvPr>
        </p:nvSpPr>
        <p:spPr>
          <a:xfrm>
            <a:off x="629847" y="2106778"/>
            <a:ext cx="3960262" cy="595725"/>
          </a:xfrm>
        </p:spPr>
        <p:txBody>
          <a:bodyPr anchor="t">
            <a:normAutofit/>
          </a:bodyPr>
          <a:lstStyle>
            <a:lvl1pPr>
              <a:defRPr sz="2700"/>
            </a:lvl1pPr>
          </a:lstStyle>
          <a:p>
            <a:pPr lvl="0"/>
            <a:r>
              <a:rPr lang="en-US" dirty="0"/>
              <a:t>Right Photo Slide 2</a:t>
            </a:r>
          </a:p>
        </p:txBody>
      </p:sp>
    </p:spTree>
    <p:extLst>
      <p:ext uri="{BB962C8B-B14F-4D97-AF65-F5344CB8AC3E}">
        <p14:creationId xmlns:p14="http://schemas.microsoft.com/office/powerpoint/2010/main" val="26008959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hoto on Right Slide 3">
    <p:spTree>
      <p:nvGrpSpPr>
        <p:cNvPr id="1" name=""/>
        <p:cNvGrpSpPr/>
        <p:nvPr/>
      </p:nvGrpSpPr>
      <p:grpSpPr>
        <a:xfrm>
          <a:off x="0" y="0"/>
          <a:ext cx="0" cy="0"/>
          <a:chOff x="0" y="0"/>
          <a:chExt cx="0" cy="0"/>
        </a:xfrm>
      </p:grpSpPr>
      <p:sp>
        <p:nvSpPr>
          <p:cNvPr id="13" name="Text Placeholder 3"/>
          <p:cNvSpPr>
            <a:spLocks noGrp="1"/>
          </p:cNvSpPr>
          <p:nvPr>
            <p:ph type="body" sz="half" idx="10" hasCustomPrompt="1"/>
          </p:nvPr>
        </p:nvSpPr>
        <p:spPr>
          <a:xfrm>
            <a:off x="629833" y="2702503"/>
            <a:ext cx="2817895" cy="3151156"/>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5" name="Picture Placeholder 2"/>
          <p:cNvSpPr>
            <a:spLocks noGrp="1" noChangeAspect="1"/>
          </p:cNvSpPr>
          <p:nvPr>
            <p:ph type="pic" idx="1"/>
          </p:nvPr>
        </p:nvSpPr>
        <p:spPr>
          <a:xfrm>
            <a:off x="6524188" y="-1"/>
            <a:ext cx="2618333" cy="6858001"/>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6" name="Picture Placeholder 2"/>
          <p:cNvSpPr>
            <a:spLocks noGrp="1" noChangeAspect="1"/>
          </p:cNvSpPr>
          <p:nvPr>
            <p:ph type="pic" idx="11"/>
          </p:nvPr>
        </p:nvSpPr>
        <p:spPr>
          <a:xfrm>
            <a:off x="4030306" y="-1"/>
            <a:ext cx="2485479" cy="3421505"/>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7" name="Picture Placeholder 2"/>
          <p:cNvSpPr>
            <a:spLocks noGrp="1" noChangeAspect="1"/>
          </p:cNvSpPr>
          <p:nvPr>
            <p:ph type="pic" idx="12"/>
          </p:nvPr>
        </p:nvSpPr>
        <p:spPr>
          <a:xfrm>
            <a:off x="4030307" y="3421504"/>
            <a:ext cx="2485478" cy="3436496"/>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8" name="Title 1"/>
          <p:cNvSpPr>
            <a:spLocks noGrp="1"/>
          </p:cNvSpPr>
          <p:nvPr>
            <p:ph type="title" hasCustomPrompt="1"/>
          </p:nvPr>
        </p:nvSpPr>
        <p:spPr>
          <a:xfrm>
            <a:off x="629832" y="1710752"/>
            <a:ext cx="2826298" cy="991752"/>
          </a:xfrm>
        </p:spPr>
        <p:txBody>
          <a:bodyPr anchor="t">
            <a:normAutofit/>
          </a:bodyPr>
          <a:lstStyle>
            <a:lvl1pPr>
              <a:defRPr sz="2700"/>
            </a:lvl1pPr>
          </a:lstStyle>
          <a:p>
            <a:pPr lvl="0"/>
            <a:r>
              <a:rPr lang="en-US" dirty="0"/>
              <a:t>Right Photo Slide 3</a:t>
            </a:r>
          </a:p>
        </p:txBody>
      </p:sp>
    </p:spTree>
    <p:extLst>
      <p:ext uri="{BB962C8B-B14F-4D97-AF65-F5344CB8AC3E}">
        <p14:creationId xmlns:p14="http://schemas.microsoft.com/office/powerpoint/2010/main" val="4826252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io Slide">
    <p:spTree>
      <p:nvGrpSpPr>
        <p:cNvPr id="1" name=""/>
        <p:cNvGrpSpPr/>
        <p:nvPr/>
      </p:nvGrpSpPr>
      <p:grpSpPr>
        <a:xfrm>
          <a:off x="0" y="0"/>
          <a:ext cx="0" cy="0"/>
          <a:chOff x="0" y="0"/>
          <a:chExt cx="0" cy="0"/>
        </a:xfrm>
      </p:grpSpPr>
      <p:sp>
        <p:nvSpPr>
          <p:cNvPr id="7" name="Picture Placeholder 2"/>
          <p:cNvSpPr>
            <a:spLocks noGrp="1" noChangeAspect="1"/>
          </p:cNvSpPr>
          <p:nvPr>
            <p:ph type="pic" idx="1"/>
          </p:nvPr>
        </p:nvSpPr>
        <p:spPr>
          <a:xfrm>
            <a:off x="5182565" y="-7316"/>
            <a:ext cx="3960402" cy="6865315"/>
          </a:xfrm>
        </p:spPr>
        <p:txBody>
          <a:bodyPr anchor="t">
            <a:normAutofit/>
          </a:bodyPr>
          <a:lstStyle>
            <a:lvl1pPr marL="0" indent="0">
              <a:buNone/>
              <a:defRPr sz="2000">
                <a:solidFill>
                  <a:schemeClr val="tx1">
                    <a:lumMod val="65000"/>
                    <a:lumOff val="35000"/>
                  </a:schemeClr>
                </a:solidFill>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Text Placeholder 2"/>
          <p:cNvSpPr>
            <a:spLocks noGrp="1"/>
          </p:cNvSpPr>
          <p:nvPr>
            <p:ph type="body" sz="quarter" idx="11" hasCustomPrompt="1"/>
          </p:nvPr>
        </p:nvSpPr>
        <p:spPr>
          <a:xfrm>
            <a:off x="684668" y="2221605"/>
            <a:ext cx="3905441" cy="325437"/>
          </a:xfrm>
        </p:spPr>
        <p:txBody>
          <a:bodyPr>
            <a:noAutofit/>
          </a:bodyPr>
          <a:lstStyle>
            <a:lvl1pPr marL="0" indent="0">
              <a:buNone/>
              <a:defRPr sz="200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Manager Title</a:t>
            </a:r>
          </a:p>
        </p:txBody>
      </p:sp>
      <p:sp>
        <p:nvSpPr>
          <p:cNvPr id="12" name="Text Placeholder 3"/>
          <p:cNvSpPr>
            <a:spLocks noGrp="1"/>
          </p:cNvSpPr>
          <p:nvPr>
            <p:ph type="body" sz="half" idx="10" hasCustomPrompt="1"/>
          </p:nvPr>
        </p:nvSpPr>
        <p:spPr>
          <a:xfrm>
            <a:off x="684277" y="2702503"/>
            <a:ext cx="3905832" cy="3151156"/>
          </a:xfrm>
        </p:spPr>
        <p:txBody>
          <a:bodyPr>
            <a:noAutofit/>
          </a:bodyPr>
          <a:lstStyle>
            <a:lvl1pPr marL="0" indent="0">
              <a:buNone/>
              <a:defRPr sz="22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8" name="Title 1"/>
          <p:cNvSpPr>
            <a:spLocks noGrp="1"/>
          </p:cNvSpPr>
          <p:nvPr>
            <p:ph type="title" hasCustomPrompt="1"/>
          </p:nvPr>
        </p:nvSpPr>
        <p:spPr>
          <a:xfrm>
            <a:off x="684277" y="1721542"/>
            <a:ext cx="3905832" cy="500064"/>
          </a:xfrm>
        </p:spPr>
        <p:txBody>
          <a:bodyPr anchor="t">
            <a:normAutofit/>
          </a:bodyPr>
          <a:lstStyle>
            <a:lvl1pPr>
              <a:defRPr sz="3000" b="1">
                <a:latin typeface="+mn-lt"/>
              </a:defRPr>
            </a:lvl1pPr>
          </a:lstStyle>
          <a:p>
            <a:pPr lvl="0"/>
            <a:r>
              <a:rPr lang="en-US" dirty="0"/>
              <a:t>Name</a:t>
            </a:r>
          </a:p>
        </p:txBody>
      </p:sp>
    </p:spTree>
    <p:extLst>
      <p:ext uri="{BB962C8B-B14F-4D97-AF65-F5344CB8AC3E}">
        <p14:creationId xmlns:p14="http://schemas.microsoft.com/office/powerpoint/2010/main" val="11381065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cxnSp>
        <p:nvCxnSpPr>
          <p:cNvPr id="7" name="Straight Connector 6"/>
          <p:cNvCxnSpPr/>
          <p:nvPr/>
        </p:nvCxnSpPr>
        <p:spPr>
          <a:xfrm flipV="1">
            <a:off x="4322814" y="1246349"/>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17" name="Picture Placeholder 15"/>
          <p:cNvSpPr>
            <a:spLocks noGrp="1"/>
          </p:cNvSpPr>
          <p:nvPr>
            <p:ph type="pic" sz="quarter" idx="23"/>
          </p:nvPr>
        </p:nvSpPr>
        <p:spPr>
          <a:xfrm>
            <a:off x="3459621" y="1787642"/>
            <a:ext cx="2165350" cy="2174875"/>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9" name="Picture Placeholder 15"/>
          <p:cNvSpPr>
            <a:spLocks noGrp="1"/>
          </p:cNvSpPr>
          <p:nvPr>
            <p:ph type="pic" sz="quarter" idx="24"/>
          </p:nvPr>
        </p:nvSpPr>
        <p:spPr>
          <a:xfrm>
            <a:off x="799271" y="1787642"/>
            <a:ext cx="2165350" cy="2174875"/>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20" name="Picture Placeholder 15"/>
          <p:cNvSpPr>
            <a:spLocks noGrp="1"/>
          </p:cNvSpPr>
          <p:nvPr>
            <p:ph type="pic" sz="quarter" idx="22"/>
          </p:nvPr>
        </p:nvSpPr>
        <p:spPr>
          <a:xfrm>
            <a:off x="6122760" y="1787642"/>
            <a:ext cx="2165350" cy="2174875"/>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23" name="Text Placeholder 21"/>
          <p:cNvSpPr>
            <a:spLocks noGrp="1"/>
          </p:cNvSpPr>
          <p:nvPr>
            <p:ph type="body" sz="quarter" idx="25" hasCustomPrompt="1"/>
          </p:nvPr>
        </p:nvSpPr>
        <p:spPr>
          <a:xfrm>
            <a:off x="799139" y="4369066"/>
            <a:ext cx="2165481" cy="336550"/>
          </a:xfrm>
        </p:spPr>
        <p:txBody>
          <a:bodyPr>
            <a:noAutofit/>
          </a:bodyPr>
          <a:lstStyle>
            <a:lvl1pPr marL="0" indent="0" algn="ctr">
              <a:buFont typeface="Arial" panose="020B0604020202020204" pitchFamily="34" charset="0"/>
              <a:buNone/>
              <a:defRPr sz="22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4" name="Text Placeholder 21"/>
          <p:cNvSpPr>
            <a:spLocks noGrp="1"/>
          </p:cNvSpPr>
          <p:nvPr>
            <p:ph type="body" sz="quarter" idx="26" hasCustomPrompt="1"/>
          </p:nvPr>
        </p:nvSpPr>
        <p:spPr>
          <a:xfrm>
            <a:off x="3459622" y="4366079"/>
            <a:ext cx="2165349" cy="336550"/>
          </a:xfrm>
        </p:spPr>
        <p:txBody>
          <a:bodyPr>
            <a:noAutofit/>
          </a:bodyPr>
          <a:lstStyle>
            <a:lvl1pPr marL="0" indent="0" algn="ctr">
              <a:buFont typeface="Arial" panose="020B0604020202020204" pitchFamily="34" charset="0"/>
              <a:buNone/>
              <a:defRPr sz="22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5" name="Text Placeholder 21"/>
          <p:cNvSpPr>
            <a:spLocks noGrp="1"/>
          </p:cNvSpPr>
          <p:nvPr>
            <p:ph type="body" sz="quarter" idx="27" hasCustomPrompt="1"/>
          </p:nvPr>
        </p:nvSpPr>
        <p:spPr>
          <a:xfrm>
            <a:off x="6122629" y="4358568"/>
            <a:ext cx="2165349" cy="349454"/>
          </a:xfrm>
        </p:spPr>
        <p:txBody>
          <a:bodyPr>
            <a:noAutofit/>
          </a:bodyPr>
          <a:lstStyle>
            <a:lvl1pPr marL="0" indent="0" algn="ctr">
              <a:buFont typeface="Arial" panose="020B0604020202020204" pitchFamily="34" charset="0"/>
              <a:buNone/>
              <a:defRPr sz="22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7" name="Text Placeholder 21"/>
          <p:cNvSpPr>
            <a:spLocks noGrp="1"/>
          </p:cNvSpPr>
          <p:nvPr>
            <p:ph type="body" sz="quarter" idx="29" hasCustomPrompt="1"/>
          </p:nvPr>
        </p:nvSpPr>
        <p:spPr>
          <a:xfrm>
            <a:off x="3459490" y="4704753"/>
            <a:ext cx="2165481" cy="336550"/>
          </a:xfrm>
        </p:spPr>
        <p:txBody>
          <a:bodyPr>
            <a:normAutofit/>
          </a:bodyPr>
          <a:lstStyle>
            <a:lvl1pPr marL="0" indent="0" algn="ctr">
              <a:buFont typeface="Arial" panose="020B0604020202020204" pitchFamily="34" charset="0"/>
              <a:buNone/>
              <a:defRPr sz="18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28" name="Text Placeholder 21"/>
          <p:cNvSpPr>
            <a:spLocks noGrp="1"/>
          </p:cNvSpPr>
          <p:nvPr>
            <p:ph type="body" sz="quarter" idx="30" hasCustomPrompt="1"/>
          </p:nvPr>
        </p:nvSpPr>
        <p:spPr>
          <a:xfrm>
            <a:off x="799139" y="4712068"/>
            <a:ext cx="2165481" cy="336550"/>
          </a:xfrm>
        </p:spPr>
        <p:txBody>
          <a:bodyPr>
            <a:normAutofit/>
          </a:bodyPr>
          <a:lstStyle>
            <a:lvl1pPr marL="0" indent="0" algn="ctr">
              <a:buFont typeface="Arial" panose="020B0604020202020204" pitchFamily="34" charset="0"/>
              <a:buNone/>
              <a:defRPr sz="18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29" name="Text Placeholder 21"/>
          <p:cNvSpPr>
            <a:spLocks noGrp="1"/>
          </p:cNvSpPr>
          <p:nvPr>
            <p:ph type="body" sz="quarter" idx="31" hasCustomPrompt="1"/>
          </p:nvPr>
        </p:nvSpPr>
        <p:spPr>
          <a:xfrm>
            <a:off x="6122629" y="4715116"/>
            <a:ext cx="2165481" cy="336550"/>
          </a:xfrm>
        </p:spPr>
        <p:txBody>
          <a:bodyPr>
            <a:normAutofit/>
          </a:bodyPr>
          <a:lstStyle>
            <a:lvl1pPr marL="0" indent="0" algn="ctr">
              <a:buFont typeface="Arial" panose="020B0604020202020204" pitchFamily="34" charset="0"/>
              <a:buNone/>
              <a:defRPr sz="18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31" name="Text Placeholder 21"/>
          <p:cNvSpPr>
            <a:spLocks noGrp="1"/>
          </p:cNvSpPr>
          <p:nvPr>
            <p:ph type="body" sz="quarter" idx="33" hasCustomPrompt="1"/>
          </p:nvPr>
        </p:nvSpPr>
        <p:spPr>
          <a:xfrm>
            <a:off x="3459489" y="5047754"/>
            <a:ext cx="2165481" cy="1015312"/>
          </a:xfrm>
        </p:spPr>
        <p:txBody>
          <a:bodyPr>
            <a:noAutofit/>
          </a:bodyPr>
          <a:lstStyle>
            <a:lvl1pPr marL="0" indent="0" algn="l">
              <a:buFont typeface="Arial" panose="020B0604020202020204" pitchFamily="34" charset="0"/>
              <a:buNone/>
              <a:defRPr sz="18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32" name="Text Placeholder 21"/>
          <p:cNvSpPr>
            <a:spLocks noGrp="1"/>
          </p:cNvSpPr>
          <p:nvPr>
            <p:ph type="body" sz="quarter" idx="32" hasCustomPrompt="1"/>
          </p:nvPr>
        </p:nvSpPr>
        <p:spPr>
          <a:xfrm>
            <a:off x="799138" y="5055069"/>
            <a:ext cx="2165481" cy="1007997"/>
          </a:xfrm>
        </p:spPr>
        <p:txBody>
          <a:bodyPr>
            <a:noAutofit/>
          </a:bodyPr>
          <a:lstStyle>
            <a:lvl1pPr marL="0" indent="0" algn="l">
              <a:buFont typeface="Arial" panose="020B0604020202020204" pitchFamily="34" charset="0"/>
              <a:buNone/>
              <a:defRPr sz="18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33" name="Text Placeholder 21"/>
          <p:cNvSpPr>
            <a:spLocks noGrp="1"/>
          </p:cNvSpPr>
          <p:nvPr>
            <p:ph type="body" sz="quarter" idx="34" hasCustomPrompt="1"/>
          </p:nvPr>
        </p:nvSpPr>
        <p:spPr>
          <a:xfrm>
            <a:off x="6122562" y="5055933"/>
            <a:ext cx="2165481" cy="1007133"/>
          </a:xfrm>
        </p:spPr>
        <p:txBody>
          <a:bodyPr>
            <a:noAutofit/>
          </a:bodyPr>
          <a:lstStyle>
            <a:lvl1pPr marL="0" indent="0" algn="l">
              <a:buFont typeface="Arial" panose="020B0604020202020204" pitchFamily="34" charset="0"/>
              <a:buNone/>
              <a:defRPr sz="18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21" name="TextBox 20"/>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8" name="Title 1"/>
          <p:cNvSpPr>
            <a:spLocks noGrp="1"/>
          </p:cNvSpPr>
          <p:nvPr>
            <p:ph type="title" hasCustomPrompt="1"/>
          </p:nvPr>
        </p:nvSpPr>
        <p:spPr>
          <a:xfrm>
            <a:off x="0" y="673974"/>
            <a:ext cx="9144000" cy="482030"/>
          </a:xfrm>
        </p:spPr>
        <p:txBody>
          <a:bodyPr>
            <a:normAutofit/>
          </a:bodyPr>
          <a:lstStyle>
            <a:lvl1pPr algn="ctr">
              <a:defRPr sz="2700"/>
            </a:lvl1pPr>
          </a:lstStyle>
          <a:p>
            <a:pPr lvl="0"/>
            <a:r>
              <a:rPr lang="en-US" dirty="0"/>
              <a:t>Team Slide 1</a:t>
            </a:r>
          </a:p>
        </p:txBody>
      </p:sp>
    </p:spTree>
    <p:extLst>
      <p:ext uri="{BB962C8B-B14F-4D97-AF65-F5344CB8AC3E}">
        <p14:creationId xmlns:p14="http://schemas.microsoft.com/office/powerpoint/2010/main" val="16724041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am Slide 2">
    <p:spTree>
      <p:nvGrpSpPr>
        <p:cNvPr id="1" name=""/>
        <p:cNvGrpSpPr/>
        <p:nvPr/>
      </p:nvGrpSpPr>
      <p:grpSpPr>
        <a:xfrm>
          <a:off x="0" y="0"/>
          <a:ext cx="0" cy="0"/>
          <a:chOff x="0" y="0"/>
          <a:chExt cx="0" cy="0"/>
        </a:xfrm>
      </p:grpSpPr>
      <p:cxnSp>
        <p:nvCxnSpPr>
          <p:cNvPr id="11" name="Straight Connector 10"/>
          <p:cNvCxnSpPr/>
          <p:nvPr/>
        </p:nvCxnSpPr>
        <p:spPr>
          <a:xfrm flipV="1">
            <a:off x="4322814" y="1246349"/>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4" name="Text Placeholder 21"/>
          <p:cNvSpPr>
            <a:spLocks noGrp="1"/>
          </p:cNvSpPr>
          <p:nvPr>
            <p:ph type="body" sz="quarter" idx="25" hasCustomPrompt="1"/>
          </p:nvPr>
        </p:nvSpPr>
        <p:spPr>
          <a:xfrm>
            <a:off x="356" y="4569091"/>
            <a:ext cx="2271376" cy="342999"/>
          </a:xfrm>
        </p:spPr>
        <p:txBody>
          <a:bodyPr>
            <a:noAutofit/>
          </a:bodyPr>
          <a:lstStyle>
            <a:lvl1pPr marL="0" indent="0" algn="ctr">
              <a:buFont typeface="Arial" panose="020B0604020202020204" pitchFamily="34" charset="0"/>
              <a:buNone/>
              <a:defRPr sz="18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28" name="Text Placeholder 21"/>
          <p:cNvSpPr>
            <a:spLocks noGrp="1"/>
          </p:cNvSpPr>
          <p:nvPr>
            <p:ph type="body" sz="quarter" idx="30" hasCustomPrompt="1"/>
          </p:nvPr>
        </p:nvSpPr>
        <p:spPr>
          <a:xfrm>
            <a:off x="356" y="4919407"/>
            <a:ext cx="2271376" cy="364948"/>
          </a:xfrm>
        </p:spPr>
        <p:txBody>
          <a:bodyPr>
            <a:normAutofit/>
          </a:bodyPr>
          <a:lstStyle>
            <a:lvl1pPr marL="0" indent="0" algn="ctr">
              <a:buFont typeface="Arial" panose="020B0604020202020204" pitchFamily="34" charset="0"/>
              <a:buNone/>
              <a:defRPr sz="16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31" name="Text Placeholder 21"/>
          <p:cNvSpPr>
            <a:spLocks noGrp="1"/>
          </p:cNvSpPr>
          <p:nvPr>
            <p:ph type="body" sz="quarter" idx="32" hasCustomPrompt="1"/>
          </p:nvPr>
        </p:nvSpPr>
        <p:spPr>
          <a:xfrm>
            <a:off x="355" y="5291672"/>
            <a:ext cx="2271377" cy="994230"/>
          </a:xfrm>
        </p:spPr>
        <p:txBody>
          <a:bodyPr>
            <a:noAutofit/>
          </a:bodyPr>
          <a:lstStyle>
            <a:lvl1pPr marL="0" indent="0" algn="l">
              <a:buFont typeface="Arial" panose="020B0604020202020204" pitchFamily="34" charset="0"/>
              <a:buNone/>
              <a:defRPr sz="16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34" name="Picture Placeholder 15"/>
          <p:cNvSpPr>
            <a:spLocks noGrp="1"/>
          </p:cNvSpPr>
          <p:nvPr>
            <p:ph type="pic" sz="quarter" idx="23"/>
          </p:nvPr>
        </p:nvSpPr>
        <p:spPr>
          <a:xfrm>
            <a:off x="2275777" y="1838841"/>
            <a:ext cx="2251528" cy="2325903"/>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35" name="Picture Placeholder 15"/>
          <p:cNvSpPr>
            <a:spLocks noGrp="1"/>
          </p:cNvSpPr>
          <p:nvPr>
            <p:ph type="pic" sz="quarter" idx="24"/>
          </p:nvPr>
        </p:nvSpPr>
        <p:spPr>
          <a:xfrm>
            <a:off x="2057" y="1838841"/>
            <a:ext cx="2269675" cy="2325903"/>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36" name="Picture Placeholder 15"/>
          <p:cNvSpPr>
            <a:spLocks noGrp="1"/>
          </p:cNvSpPr>
          <p:nvPr>
            <p:ph type="pic" sz="quarter" idx="22"/>
          </p:nvPr>
        </p:nvSpPr>
        <p:spPr>
          <a:xfrm>
            <a:off x="4529004" y="1838841"/>
            <a:ext cx="2286481" cy="2325903"/>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37" name="Picture Placeholder 15"/>
          <p:cNvSpPr>
            <a:spLocks noGrp="1"/>
          </p:cNvSpPr>
          <p:nvPr>
            <p:ph type="pic" sz="quarter" idx="35"/>
          </p:nvPr>
        </p:nvSpPr>
        <p:spPr>
          <a:xfrm>
            <a:off x="6822800" y="1838841"/>
            <a:ext cx="2321199" cy="2325903"/>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38" name="Text Placeholder 21"/>
          <p:cNvSpPr>
            <a:spLocks noGrp="1"/>
          </p:cNvSpPr>
          <p:nvPr>
            <p:ph type="body" sz="quarter" idx="36" hasCustomPrompt="1"/>
          </p:nvPr>
        </p:nvSpPr>
        <p:spPr>
          <a:xfrm>
            <a:off x="2279047" y="4569092"/>
            <a:ext cx="2255573" cy="343002"/>
          </a:xfrm>
        </p:spPr>
        <p:txBody>
          <a:bodyPr>
            <a:noAutofit/>
          </a:bodyPr>
          <a:lstStyle>
            <a:lvl1pPr marL="0" indent="0" algn="ctr">
              <a:buFont typeface="Arial" panose="020B0604020202020204" pitchFamily="34" charset="0"/>
              <a:buNone/>
              <a:defRPr sz="18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39" name="Text Placeholder 21"/>
          <p:cNvSpPr>
            <a:spLocks noGrp="1"/>
          </p:cNvSpPr>
          <p:nvPr>
            <p:ph type="body" sz="quarter" idx="37" hasCustomPrompt="1"/>
          </p:nvPr>
        </p:nvSpPr>
        <p:spPr>
          <a:xfrm>
            <a:off x="2279047" y="4919406"/>
            <a:ext cx="2255573" cy="372266"/>
          </a:xfrm>
        </p:spPr>
        <p:txBody>
          <a:bodyPr>
            <a:normAutofit/>
          </a:bodyPr>
          <a:lstStyle>
            <a:lvl1pPr marL="0" indent="0" algn="ctr">
              <a:buFont typeface="Arial" panose="020B0604020202020204" pitchFamily="34" charset="0"/>
              <a:buNone/>
              <a:defRPr sz="16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40" name="Text Placeholder 21"/>
          <p:cNvSpPr>
            <a:spLocks noGrp="1"/>
          </p:cNvSpPr>
          <p:nvPr>
            <p:ph type="body" sz="quarter" idx="38" hasCustomPrompt="1"/>
          </p:nvPr>
        </p:nvSpPr>
        <p:spPr>
          <a:xfrm>
            <a:off x="2279048" y="5298984"/>
            <a:ext cx="2255572" cy="986918"/>
          </a:xfrm>
        </p:spPr>
        <p:txBody>
          <a:bodyPr>
            <a:noAutofit/>
          </a:bodyPr>
          <a:lstStyle>
            <a:lvl1pPr marL="0" indent="0" algn="l">
              <a:buFont typeface="Arial" panose="020B0604020202020204" pitchFamily="34" charset="0"/>
              <a:buNone/>
              <a:defRPr sz="16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41" name="Text Placeholder 21"/>
          <p:cNvSpPr>
            <a:spLocks noGrp="1"/>
          </p:cNvSpPr>
          <p:nvPr>
            <p:ph type="body" sz="quarter" idx="39" hasCustomPrompt="1"/>
          </p:nvPr>
        </p:nvSpPr>
        <p:spPr>
          <a:xfrm>
            <a:off x="4541935" y="4569091"/>
            <a:ext cx="2307500" cy="343003"/>
          </a:xfrm>
        </p:spPr>
        <p:txBody>
          <a:bodyPr>
            <a:normAutofit/>
          </a:bodyPr>
          <a:lstStyle>
            <a:lvl1pPr marL="0" indent="0" algn="ctr">
              <a:buFont typeface="Arial" panose="020B0604020202020204" pitchFamily="34" charset="0"/>
              <a:buNone/>
              <a:defRPr sz="18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42" name="Text Placeholder 21"/>
          <p:cNvSpPr>
            <a:spLocks noGrp="1"/>
          </p:cNvSpPr>
          <p:nvPr>
            <p:ph type="body" sz="quarter" idx="40" hasCustomPrompt="1"/>
          </p:nvPr>
        </p:nvSpPr>
        <p:spPr>
          <a:xfrm>
            <a:off x="4541936" y="4919408"/>
            <a:ext cx="2307500" cy="372258"/>
          </a:xfrm>
        </p:spPr>
        <p:txBody>
          <a:bodyPr>
            <a:normAutofit/>
          </a:bodyPr>
          <a:lstStyle>
            <a:lvl1pPr marL="0" indent="0" algn="ctr">
              <a:buFont typeface="Arial" panose="020B0604020202020204" pitchFamily="34" charset="0"/>
              <a:buNone/>
              <a:defRPr sz="16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43" name="Text Placeholder 21"/>
          <p:cNvSpPr>
            <a:spLocks noGrp="1"/>
          </p:cNvSpPr>
          <p:nvPr>
            <p:ph type="body" sz="quarter" idx="41" hasCustomPrompt="1"/>
          </p:nvPr>
        </p:nvSpPr>
        <p:spPr>
          <a:xfrm>
            <a:off x="4541934" y="5296216"/>
            <a:ext cx="2307501" cy="994235"/>
          </a:xfrm>
        </p:spPr>
        <p:txBody>
          <a:bodyPr>
            <a:noAutofit/>
          </a:bodyPr>
          <a:lstStyle>
            <a:lvl1pPr marL="0" indent="0" algn="l">
              <a:buFont typeface="Arial" panose="020B0604020202020204" pitchFamily="34" charset="0"/>
              <a:buNone/>
              <a:defRPr sz="16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44" name="Text Placeholder 21"/>
          <p:cNvSpPr>
            <a:spLocks noGrp="1"/>
          </p:cNvSpPr>
          <p:nvPr>
            <p:ph type="body" sz="quarter" idx="42" hasCustomPrompt="1"/>
          </p:nvPr>
        </p:nvSpPr>
        <p:spPr>
          <a:xfrm>
            <a:off x="6852047" y="4569090"/>
            <a:ext cx="2291952" cy="343003"/>
          </a:xfrm>
        </p:spPr>
        <p:txBody>
          <a:bodyPr>
            <a:normAutofit/>
          </a:bodyPr>
          <a:lstStyle>
            <a:lvl1pPr marL="0" indent="0" algn="ctr">
              <a:buFont typeface="Arial" panose="020B0604020202020204" pitchFamily="34" charset="0"/>
              <a:buNone/>
              <a:defRPr sz="1800" b="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Name</a:t>
            </a:r>
          </a:p>
        </p:txBody>
      </p:sp>
      <p:sp>
        <p:nvSpPr>
          <p:cNvPr id="45" name="Text Placeholder 21"/>
          <p:cNvSpPr>
            <a:spLocks noGrp="1"/>
          </p:cNvSpPr>
          <p:nvPr>
            <p:ph type="body" sz="quarter" idx="43" hasCustomPrompt="1"/>
          </p:nvPr>
        </p:nvSpPr>
        <p:spPr>
          <a:xfrm>
            <a:off x="6852047" y="4919408"/>
            <a:ext cx="2291953" cy="372258"/>
          </a:xfrm>
        </p:spPr>
        <p:txBody>
          <a:bodyPr>
            <a:normAutofit/>
          </a:bodyPr>
          <a:lstStyle>
            <a:lvl1pPr marL="0" indent="0" algn="ctr">
              <a:buFont typeface="Arial" panose="020B0604020202020204" pitchFamily="34" charset="0"/>
              <a:buNone/>
              <a:defRPr sz="1600" b="0" i="1">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Title</a:t>
            </a:r>
          </a:p>
        </p:txBody>
      </p:sp>
      <p:sp>
        <p:nvSpPr>
          <p:cNvPr id="46" name="Text Placeholder 21"/>
          <p:cNvSpPr>
            <a:spLocks noGrp="1"/>
          </p:cNvSpPr>
          <p:nvPr>
            <p:ph type="body" sz="quarter" idx="44" hasCustomPrompt="1"/>
          </p:nvPr>
        </p:nvSpPr>
        <p:spPr>
          <a:xfrm>
            <a:off x="6852047" y="5298979"/>
            <a:ext cx="2291953" cy="986923"/>
          </a:xfrm>
        </p:spPr>
        <p:txBody>
          <a:bodyPr>
            <a:noAutofit/>
          </a:bodyPr>
          <a:lstStyle>
            <a:lvl1pPr marL="0" indent="0" algn="l">
              <a:buFont typeface="Arial" panose="020B0604020202020204" pitchFamily="34" charset="0"/>
              <a:buNone/>
              <a:defRPr sz="1600" b="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21" name="TextBox 20"/>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a:t>
            </a:r>
            <a:r>
              <a:rPr lang="en-US" baseline="0" dirty="0">
                <a:solidFill>
                  <a:srgbClr val="349D96"/>
                </a:solidFill>
                <a:latin typeface="Century Gothic" panose="020B0502020202020204" pitchFamily="34" charset="0"/>
              </a:rPr>
              <a: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22" name="Title 1"/>
          <p:cNvSpPr>
            <a:spLocks noGrp="1"/>
          </p:cNvSpPr>
          <p:nvPr>
            <p:ph type="title" hasCustomPrompt="1"/>
          </p:nvPr>
        </p:nvSpPr>
        <p:spPr>
          <a:xfrm>
            <a:off x="-1" y="658850"/>
            <a:ext cx="9136685" cy="497153"/>
          </a:xfrm>
        </p:spPr>
        <p:txBody>
          <a:bodyPr anchor="t">
            <a:normAutofit/>
          </a:bodyPr>
          <a:lstStyle>
            <a:lvl1pPr algn="ctr">
              <a:defRPr sz="2700"/>
            </a:lvl1pPr>
          </a:lstStyle>
          <a:p>
            <a:pPr lvl="0"/>
            <a:r>
              <a:rPr lang="en-US" dirty="0"/>
              <a:t>Team Slide 2</a:t>
            </a:r>
          </a:p>
        </p:txBody>
      </p:sp>
    </p:spTree>
    <p:extLst>
      <p:ext uri="{BB962C8B-B14F-4D97-AF65-F5344CB8AC3E}">
        <p14:creationId xmlns:p14="http://schemas.microsoft.com/office/powerpoint/2010/main" val="8829898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epartment of Health">
    <p:spTree>
      <p:nvGrpSpPr>
        <p:cNvPr id="1" name=""/>
        <p:cNvGrpSpPr/>
        <p:nvPr/>
      </p:nvGrpSpPr>
      <p:grpSpPr>
        <a:xfrm>
          <a:off x="0" y="0"/>
          <a:ext cx="0" cy="0"/>
          <a:chOff x="0" y="0"/>
          <a:chExt cx="0" cy="0"/>
        </a:xfrm>
      </p:grpSpPr>
      <p:pic>
        <p:nvPicPr>
          <p:cNvPr id="2" name="Picture 1" descr="photo of someone pouring water from a pitcher into a glass"/>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35431"/>
          <a:stretch/>
        </p:blipFill>
        <p:spPr>
          <a:xfrm>
            <a:off x="2292752" y="1847551"/>
            <a:ext cx="2248580" cy="2324120"/>
          </a:xfrm>
          <a:prstGeom prst="rect">
            <a:avLst/>
          </a:prstGeom>
        </p:spPr>
      </p:pic>
      <p:cxnSp>
        <p:nvCxnSpPr>
          <p:cNvPr id="11" name="Straight Connector 10"/>
          <p:cNvCxnSpPr/>
          <p:nvPr/>
        </p:nvCxnSpPr>
        <p:spPr>
          <a:xfrm flipV="1">
            <a:off x="4322814" y="1246349"/>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pic>
        <p:nvPicPr>
          <p:cNvPr id="30" name="Picture 16" descr="photo of a young blonde nurse vaccinating or injecting medicine into a toddle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541332" y="1845774"/>
            <a:ext cx="2303013" cy="2325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31" descr="photo of woman holding a set of vials while working in a lab, wearing white lab coat, latex gloves, and safety glasses"/>
          <p:cNvPicPr>
            <a:picLocks noChangeAspect="1"/>
          </p:cNvPicPr>
          <p:nvPr userDrawn="1"/>
        </p:nvPicPr>
        <p:blipFill rotWithShape="1">
          <a:blip r:embed="rId5" cstate="screen">
            <a:extLst>
              <a:ext uri="{28A0092B-C50C-407E-A947-70E740481C1C}">
                <a14:useLocalDpi xmlns:a14="http://schemas.microsoft.com/office/drawing/2010/main" val="0"/>
              </a:ext>
            </a:extLst>
          </a:blip>
          <a:srcRect/>
          <a:stretch/>
        </p:blipFill>
        <p:spPr>
          <a:xfrm>
            <a:off x="0" y="1845772"/>
            <a:ext cx="2292752" cy="2325899"/>
          </a:xfrm>
          <a:prstGeom prst="rect">
            <a:avLst/>
          </a:prstGeom>
          <a:effectLst/>
        </p:spPr>
      </p:pic>
      <p:sp>
        <p:nvSpPr>
          <p:cNvPr id="50" name="TextBox 49"/>
          <p:cNvSpPr txBox="1"/>
          <p:nvPr userDrawn="1"/>
        </p:nvSpPr>
        <p:spPr>
          <a:xfrm>
            <a:off x="-6926" y="4393627"/>
            <a:ext cx="2299678" cy="2065181"/>
          </a:xfrm>
          <a:prstGeom prst="rect">
            <a:avLst/>
          </a:prstGeom>
          <a:noFill/>
          <a:ln>
            <a:noFill/>
          </a:ln>
        </p:spPr>
        <p:txBody>
          <a:bodyPr wrap="square" rtlCol="0">
            <a:spAutoFit/>
          </a:bodyPr>
          <a:lstStyle/>
          <a:p>
            <a:pPr marL="173038" lvl="0" indent="0" algn="ctr" defTabSz="914400" rtl="0" eaLnBrk="1" latinLnBrk="0" hangingPunct="1">
              <a:lnSpc>
                <a:spcPct val="90000"/>
              </a:lnSpc>
              <a:spcBef>
                <a:spcPts val="1000"/>
              </a:spcBef>
              <a:buClr>
                <a:srgbClr val="57B6AF"/>
              </a:buClr>
              <a:buFont typeface="Arial" panose="020B0604020202020204" pitchFamily="34" charset="0"/>
              <a:buNone/>
            </a:pPr>
            <a:r>
              <a:rPr lang="en-US" sz="1500" b="1" kern="1200" dirty="0">
                <a:solidFill>
                  <a:schemeClr val="tx1"/>
                </a:solidFill>
                <a:latin typeface="+mn-lt"/>
                <a:ea typeface="+mn-ea"/>
                <a:cs typeface="+mn-cs"/>
              </a:rPr>
              <a:t>Disease Control</a:t>
            </a:r>
          </a:p>
          <a:p>
            <a:pPr marL="173038" lvl="0" indent="0" algn="ctr" defTabSz="914400" rtl="0" eaLnBrk="1" latinLnBrk="0" hangingPunct="1">
              <a:lnSpc>
                <a:spcPct val="90000"/>
              </a:lnSpc>
              <a:spcBef>
                <a:spcPts val="0"/>
              </a:spcBef>
              <a:buClr>
                <a:srgbClr val="57B6AF"/>
              </a:buClr>
              <a:buFont typeface="Arial" panose="020B0604020202020204" pitchFamily="34" charset="0"/>
              <a:buNone/>
            </a:pPr>
            <a:r>
              <a:rPr lang="en-US" sz="1500" b="1" kern="1200" dirty="0">
                <a:solidFill>
                  <a:schemeClr val="tx1"/>
                </a:solidFill>
                <a:latin typeface="+mn-lt"/>
                <a:ea typeface="+mn-ea"/>
                <a:cs typeface="+mn-cs"/>
              </a:rPr>
              <a:t>&amp; Health Statistics</a:t>
            </a:r>
          </a:p>
          <a:p>
            <a:pPr marL="0" lvl="0" indent="0" algn="ctr" defTabSz="914400" rtl="0" eaLnBrk="1" latinLnBrk="0" hangingPunct="1">
              <a:lnSpc>
                <a:spcPct val="90000"/>
              </a:lnSpc>
              <a:spcBef>
                <a:spcPts val="1200"/>
              </a:spcBef>
              <a:buClr>
                <a:srgbClr val="57B6AF"/>
              </a:buClr>
              <a:buFont typeface="Arial" panose="020B0604020202020204" pitchFamily="34" charset="0"/>
              <a:buNone/>
            </a:pPr>
            <a:r>
              <a:rPr lang="en-US" sz="1800" b="0" i="1" kern="1200" dirty="0">
                <a:solidFill>
                  <a:srgbClr val="349D96"/>
                </a:solidFill>
                <a:latin typeface="+mn-lt"/>
                <a:ea typeface="+mn-ea"/>
                <a:cs typeface="+mn-cs"/>
              </a:rPr>
              <a:t>Initiatives</a:t>
            </a:r>
          </a:p>
          <a:p>
            <a:pPr marL="0" marR="0" lvl="0" indent="0" algn="ctr" defTabSz="914400" rtl="0" eaLnBrk="1" fontAlgn="auto" latinLnBrk="0" hangingPunct="1">
              <a:lnSpc>
                <a:spcPct val="90000"/>
              </a:lnSpc>
              <a:spcBef>
                <a:spcPts val="1200"/>
              </a:spcBef>
              <a:spcAft>
                <a:spcPts val="0"/>
              </a:spcAft>
              <a:buClr>
                <a:srgbClr val="57B6AF"/>
              </a:buClr>
              <a:buSzTx/>
              <a:buFont typeface="Arial" panose="020B0604020202020204" pitchFamily="34" charset="0"/>
              <a:buNone/>
              <a:tabLst/>
              <a:defRPr/>
            </a:pPr>
            <a:r>
              <a:rPr lang="en-US" sz="1250" b="0" i="0" kern="1200" dirty="0">
                <a:solidFill>
                  <a:schemeClr val="tx1"/>
                </a:solidFill>
                <a:latin typeface="+mn-lt"/>
                <a:ea typeface="+mn-ea"/>
                <a:cs typeface="+mn-cs"/>
              </a:rPr>
              <a:t>Measles</a:t>
            </a:r>
            <a:r>
              <a:rPr lang="en-US" sz="1250" b="0" i="0" kern="1200" baseline="0" dirty="0">
                <a:solidFill>
                  <a:schemeClr val="tx1"/>
                </a:solidFill>
                <a:latin typeface="+mn-lt"/>
                <a:ea typeface="+mn-ea"/>
                <a:cs typeface="+mn-cs"/>
              </a:rPr>
              <a:t> </a:t>
            </a:r>
            <a:r>
              <a:rPr lang="en-US" sz="1250" b="0" i="0" kern="1200" dirty="0">
                <a:solidFill>
                  <a:schemeClr val="tx1"/>
                </a:solidFill>
                <a:latin typeface="+mn-lt"/>
                <a:ea typeface="+mn-ea"/>
                <a:cs typeface="+mn-cs"/>
              </a:rPr>
              <a:t>Control</a:t>
            </a:r>
          </a:p>
          <a:p>
            <a:pPr marL="0" lvl="0" indent="0" algn="ctr" defTabSz="914400" rtl="0" eaLnBrk="1" latinLnBrk="0" hangingPunct="1">
              <a:lnSpc>
                <a:spcPct val="90000"/>
              </a:lnSpc>
              <a:spcBef>
                <a:spcPts val="600"/>
              </a:spcBef>
              <a:buClr>
                <a:srgbClr val="57B6AF"/>
              </a:buClr>
              <a:buFont typeface="Arial" panose="020B0604020202020204" pitchFamily="34" charset="0"/>
              <a:buNone/>
            </a:pPr>
            <a:r>
              <a:rPr lang="en-US" sz="1250" b="0" i="0" kern="1200" dirty="0" err="1">
                <a:solidFill>
                  <a:schemeClr val="tx1"/>
                </a:solidFill>
                <a:latin typeface="+mn-lt"/>
                <a:ea typeface="+mn-ea"/>
                <a:cs typeface="+mn-cs"/>
              </a:rPr>
              <a:t>EndAIDS</a:t>
            </a:r>
            <a:endParaRPr lang="en-US" sz="1250" b="0" i="0" kern="1200" dirty="0">
              <a:solidFill>
                <a:schemeClr val="tx1"/>
              </a:solidFill>
              <a:latin typeface="+mn-lt"/>
              <a:ea typeface="+mn-ea"/>
              <a:cs typeface="+mn-cs"/>
            </a:endParaRPr>
          </a:p>
          <a:p>
            <a:pPr marL="0" lvl="0" indent="0" algn="ctr" defTabSz="914400" rtl="0" eaLnBrk="1" latinLnBrk="0" hangingPunct="1">
              <a:lnSpc>
                <a:spcPct val="90000"/>
              </a:lnSpc>
              <a:spcBef>
                <a:spcPts val="600"/>
              </a:spcBef>
              <a:buClr>
                <a:srgbClr val="57B6AF"/>
              </a:buClr>
              <a:buFont typeface="Arial" panose="020B0604020202020204" pitchFamily="34" charset="0"/>
              <a:buNone/>
            </a:pPr>
            <a:r>
              <a:rPr lang="en-US" sz="1250" b="0" i="0" kern="1200" dirty="0">
                <a:solidFill>
                  <a:schemeClr val="tx1"/>
                </a:solidFill>
                <a:latin typeface="+mn-lt"/>
                <a:ea typeface="+mn-ea"/>
                <a:cs typeface="+mn-cs"/>
              </a:rPr>
              <a:t>Vital Statistics</a:t>
            </a:r>
          </a:p>
          <a:p>
            <a:pPr marL="0" lvl="0" indent="0" algn="ctr" defTabSz="914400" rtl="0" eaLnBrk="1" latinLnBrk="0" hangingPunct="1">
              <a:lnSpc>
                <a:spcPct val="90000"/>
              </a:lnSpc>
              <a:spcBef>
                <a:spcPts val="600"/>
              </a:spcBef>
              <a:buClr>
                <a:srgbClr val="57B6AF"/>
              </a:buClr>
              <a:buFont typeface="Arial" panose="020B0604020202020204" pitchFamily="34" charset="0"/>
              <a:buNone/>
            </a:pPr>
            <a:r>
              <a:rPr lang="en-US" sz="1250" b="0" i="0" kern="1200" dirty="0">
                <a:solidFill>
                  <a:schemeClr val="tx1"/>
                </a:solidFill>
                <a:latin typeface="+mn-lt"/>
                <a:ea typeface="+mn-ea"/>
                <a:cs typeface="+mn-cs"/>
              </a:rPr>
              <a:t>(E. coli, mumps, etc.)</a:t>
            </a:r>
          </a:p>
        </p:txBody>
      </p:sp>
      <p:sp>
        <p:nvSpPr>
          <p:cNvPr id="51" name="TextBox 50"/>
          <p:cNvSpPr txBox="1"/>
          <p:nvPr userDrawn="1"/>
        </p:nvSpPr>
        <p:spPr>
          <a:xfrm>
            <a:off x="4541332" y="4393628"/>
            <a:ext cx="2303013" cy="2092881"/>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solidFill>
                <a:latin typeface="+mn-lt"/>
                <a:ea typeface="+mn-ea"/>
                <a:cs typeface="+mn-cs"/>
              </a:rPr>
              <a:t>Prevention and</a:t>
            </a:r>
          </a:p>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solidFill>
                <a:latin typeface="+mn-lt"/>
                <a:ea typeface="+mn-ea"/>
                <a:cs typeface="+mn-cs"/>
              </a:rPr>
              <a:t>Community Health</a:t>
            </a:r>
          </a:p>
          <a:p>
            <a:pPr algn="ctr">
              <a:spcBef>
                <a:spcPts val="1200"/>
              </a:spcBef>
            </a:pPr>
            <a:r>
              <a:rPr lang="en-US" sz="1800" b="0" i="1" kern="1200" dirty="0">
                <a:solidFill>
                  <a:srgbClr val="349D96"/>
                </a:solidFill>
                <a:latin typeface="+mn-lt"/>
                <a:ea typeface="+mn-ea"/>
                <a:cs typeface="+mn-cs"/>
              </a:rPr>
              <a:t>Initiatives</a:t>
            </a:r>
            <a:endParaRPr lang="en-US" sz="1800" dirty="0">
              <a:solidFill>
                <a:srgbClr val="349D96"/>
              </a:solidFill>
              <a:latin typeface="+mn-lt"/>
            </a:endParaRPr>
          </a:p>
          <a:p>
            <a:pPr marL="0" algn="ctr" defTabSz="914400" rtl="0" eaLnBrk="1" latinLnBrk="0" hangingPunct="1">
              <a:spcBef>
                <a:spcPts val="1200"/>
              </a:spcBef>
            </a:pPr>
            <a:r>
              <a:rPr lang="en-US" sz="1250" b="0" i="0" kern="1200" dirty="0">
                <a:solidFill>
                  <a:schemeClr val="tx1"/>
                </a:solidFill>
                <a:latin typeface="+mn-lt"/>
                <a:ea typeface="+mn-ea"/>
                <a:cs typeface="+mn-cs"/>
              </a:rPr>
              <a:t>Tobacco 21</a:t>
            </a:r>
          </a:p>
          <a:p>
            <a:pPr marL="0" marR="0" lvl="0" indent="0" algn="ctr" defTabSz="914400" rtl="0" eaLnBrk="1" fontAlgn="auto" latinLnBrk="0" hangingPunct="1">
              <a:lnSpc>
                <a:spcPct val="100000"/>
              </a:lnSpc>
              <a:spcBef>
                <a:spcPts val="600"/>
              </a:spcBef>
              <a:spcAft>
                <a:spcPts val="0"/>
              </a:spcAft>
              <a:buClrTx/>
              <a:buSzTx/>
              <a:buFontTx/>
              <a:buNone/>
              <a:tabLst/>
              <a:defRPr/>
            </a:pPr>
            <a:r>
              <a:rPr lang="en-US" sz="1250" b="0" i="0" kern="1200" dirty="0">
                <a:solidFill>
                  <a:schemeClr val="tx1"/>
                </a:solidFill>
                <a:latin typeface="+mn-lt"/>
                <a:ea typeface="+mn-ea"/>
                <a:cs typeface="+mn-cs"/>
              </a:rPr>
              <a:t>Immunization Rates</a:t>
            </a:r>
          </a:p>
          <a:p>
            <a:pPr marL="0" algn="ctr" defTabSz="914400" rtl="0" eaLnBrk="1" latinLnBrk="0" hangingPunct="1">
              <a:spcBef>
                <a:spcPts val="600"/>
              </a:spcBef>
            </a:pPr>
            <a:r>
              <a:rPr lang="en-US" sz="1250" b="0" i="0" kern="1200" dirty="0">
                <a:solidFill>
                  <a:schemeClr val="tx1"/>
                </a:solidFill>
                <a:latin typeface="+mn-lt"/>
                <a:ea typeface="+mn-ea"/>
                <a:cs typeface="+mn-cs"/>
              </a:rPr>
              <a:t>Family Planning (Title X)</a:t>
            </a:r>
          </a:p>
          <a:p>
            <a:pPr marL="0" algn="ctr" defTabSz="914400" rtl="0" eaLnBrk="1" latinLnBrk="0" hangingPunct="1">
              <a:spcBef>
                <a:spcPts val="600"/>
              </a:spcBef>
            </a:pPr>
            <a:r>
              <a:rPr lang="en-US" sz="1250" b="0" i="0" kern="1200" dirty="0">
                <a:solidFill>
                  <a:schemeClr val="tx1"/>
                </a:solidFill>
                <a:latin typeface="+mn-lt"/>
                <a:ea typeface="+mn-ea"/>
                <a:cs typeface="+mn-cs"/>
              </a:rPr>
              <a:t>Marijuana Prevention</a:t>
            </a:r>
          </a:p>
        </p:txBody>
      </p:sp>
      <p:sp>
        <p:nvSpPr>
          <p:cNvPr id="52" name="TextBox 51"/>
          <p:cNvSpPr txBox="1"/>
          <p:nvPr userDrawn="1"/>
        </p:nvSpPr>
        <p:spPr>
          <a:xfrm>
            <a:off x="2292752" y="4393629"/>
            <a:ext cx="2248580" cy="1892826"/>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solidFill>
                <a:latin typeface="+mn-lt"/>
                <a:ea typeface="+mn-ea"/>
                <a:cs typeface="+mn-cs"/>
              </a:rPr>
              <a:t>Environmental</a:t>
            </a:r>
          </a:p>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solidFill>
                <a:latin typeface="+mn-lt"/>
                <a:ea typeface="+mn-ea"/>
                <a:cs typeface="+mn-cs"/>
              </a:rPr>
              <a:t>Public Health</a:t>
            </a:r>
          </a:p>
          <a:p>
            <a:pPr algn="ctr">
              <a:spcBef>
                <a:spcPts val="1200"/>
              </a:spcBef>
            </a:pPr>
            <a:r>
              <a:rPr lang="en-US" sz="1800" b="0" i="1" kern="1200" dirty="0">
                <a:solidFill>
                  <a:srgbClr val="349D96"/>
                </a:solidFill>
                <a:latin typeface="+mn-lt"/>
                <a:ea typeface="+mn-ea"/>
                <a:cs typeface="+mn-cs"/>
              </a:rPr>
              <a:t>Initiatives</a:t>
            </a:r>
            <a:endParaRPr lang="en-US" sz="1800" dirty="0">
              <a:solidFill>
                <a:srgbClr val="349D96"/>
              </a:solidFill>
              <a:latin typeface="+mn-lt"/>
            </a:endParaRPr>
          </a:p>
          <a:p>
            <a:pPr algn="ctr">
              <a:spcBef>
                <a:spcPts val="1200"/>
              </a:spcBef>
            </a:pPr>
            <a:r>
              <a:rPr lang="en-US" sz="1250" b="0" i="0" kern="1200" dirty="0">
                <a:solidFill>
                  <a:schemeClr val="tx1"/>
                </a:solidFill>
                <a:latin typeface="+mn-lt"/>
                <a:ea typeface="+mn-ea"/>
                <a:cs typeface="+mn-cs"/>
              </a:rPr>
              <a:t>Puget</a:t>
            </a:r>
            <a:r>
              <a:rPr lang="en-US" sz="1250" b="0" i="0" kern="1200" baseline="0" dirty="0">
                <a:solidFill>
                  <a:schemeClr val="tx1"/>
                </a:solidFill>
                <a:latin typeface="+mn-lt"/>
                <a:ea typeface="+mn-ea"/>
                <a:cs typeface="+mn-cs"/>
              </a:rPr>
              <a:t> Sound Cleanup</a:t>
            </a:r>
            <a:endParaRPr lang="en-US" sz="1250" b="0" i="0" kern="1200" dirty="0">
              <a:solidFill>
                <a:schemeClr val="tx1"/>
              </a:solidFill>
              <a:latin typeface="+mn-lt"/>
              <a:ea typeface="+mn-ea"/>
              <a:cs typeface="+mn-cs"/>
            </a:endParaRPr>
          </a:p>
          <a:p>
            <a:pPr algn="ctr">
              <a:spcBef>
                <a:spcPts val="600"/>
              </a:spcBef>
            </a:pPr>
            <a:r>
              <a:rPr lang="en-US" sz="1250" b="0" i="0" kern="1200" dirty="0">
                <a:solidFill>
                  <a:schemeClr val="tx1"/>
                </a:solidFill>
                <a:latin typeface="+mn-lt"/>
                <a:ea typeface="+mn-ea"/>
                <a:cs typeface="+mn-cs"/>
              </a:rPr>
              <a:t> PFAS</a:t>
            </a:r>
          </a:p>
          <a:p>
            <a:pPr algn="ctr">
              <a:spcBef>
                <a:spcPts val="600"/>
              </a:spcBef>
            </a:pPr>
            <a:r>
              <a:rPr lang="en-US" sz="1250" b="0" i="0" kern="1200" dirty="0">
                <a:solidFill>
                  <a:schemeClr val="tx1"/>
                </a:solidFill>
                <a:latin typeface="+mn-lt"/>
                <a:ea typeface="+mn-ea"/>
                <a:cs typeface="+mn-cs"/>
              </a:rPr>
              <a:t> Pesticide Exposures</a:t>
            </a:r>
          </a:p>
        </p:txBody>
      </p:sp>
      <p:sp>
        <p:nvSpPr>
          <p:cNvPr id="53" name="TextBox 52"/>
          <p:cNvSpPr txBox="1"/>
          <p:nvPr userDrawn="1"/>
        </p:nvSpPr>
        <p:spPr>
          <a:xfrm>
            <a:off x="6844345" y="4394913"/>
            <a:ext cx="2299655" cy="2169825"/>
          </a:xfrm>
          <a:prstGeom prst="rect">
            <a:avLst/>
          </a:prstGeom>
          <a:noFill/>
          <a:ln>
            <a:noFill/>
          </a:ln>
        </p:spPr>
        <p:txBody>
          <a:bodyPr wrap="square" rtlCol="0">
            <a:spAutoFit/>
          </a:bodyPr>
          <a:lstStyle/>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solidFill>
                <a:latin typeface="+mn-lt"/>
                <a:ea typeface="+mn-ea"/>
                <a:cs typeface="+mn-cs"/>
              </a:rPr>
              <a:t>Health Systems</a:t>
            </a:r>
          </a:p>
          <a:p>
            <a:pPr marL="173038" lvl="0" indent="0" algn="ctr" defTabSz="914400" rtl="0" eaLnBrk="1" latinLnBrk="0" hangingPunct="1">
              <a:lnSpc>
                <a:spcPct val="90000"/>
              </a:lnSpc>
              <a:buClr>
                <a:srgbClr val="57B6AF"/>
              </a:buClr>
              <a:buFont typeface="Arial" panose="020B0604020202020204" pitchFamily="34" charset="0"/>
              <a:buNone/>
            </a:pPr>
            <a:r>
              <a:rPr lang="en-US" sz="1500" b="1" kern="1200" dirty="0">
                <a:solidFill>
                  <a:schemeClr val="tx1"/>
                </a:solidFill>
                <a:latin typeface="+mn-lt"/>
                <a:ea typeface="+mn-ea"/>
                <a:cs typeface="+mn-cs"/>
              </a:rPr>
              <a:t>Quality Assurance</a:t>
            </a:r>
          </a:p>
          <a:p>
            <a:pPr algn="ctr">
              <a:spcBef>
                <a:spcPts val="1200"/>
              </a:spcBef>
            </a:pPr>
            <a:r>
              <a:rPr lang="en-US" sz="1800" b="0" i="1" kern="1200" dirty="0">
                <a:solidFill>
                  <a:srgbClr val="349D96"/>
                </a:solidFill>
                <a:latin typeface="+mn-lt"/>
                <a:ea typeface="+mn-ea"/>
                <a:cs typeface="+mn-cs"/>
              </a:rPr>
              <a:t>Initiatives</a:t>
            </a:r>
            <a:endParaRPr lang="en-US" sz="1800" dirty="0">
              <a:solidFill>
                <a:srgbClr val="349D96"/>
              </a:solidFill>
              <a:latin typeface="+mn-lt"/>
            </a:endParaRPr>
          </a:p>
          <a:p>
            <a:pPr marL="0" algn="ctr" defTabSz="914400" rtl="0" eaLnBrk="1" latinLnBrk="0" hangingPunct="1">
              <a:spcBef>
                <a:spcPts val="1200"/>
              </a:spcBef>
            </a:pPr>
            <a:r>
              <a:rPr lang="en-US" sz="1250" b="0" i="0" kern="1200" dirty="0">
                <a:solidFill>
                  <a:schemeClr val="tx1"/>
                </a:solidFill>
                <a:latin typeface="+mn-lt"/>
                <a:ea typeface="+mn-ea"/>
                <a:cs typeface="+mn-cs"/>
              </a:rPr>
              <a:t>Opioids</a:t>
            </a:r>
          </a:p>
          <a:p>
            <a:pPr marL="0" algn="ctr" defTabSz="914400" rtl="0" eaLnBrk="1" latinLnBrk="0" hangingPunct="1">
              <a:spcBef>
                <a:spcPts val="600"/>
              </a:spcBef>
            </a:pPr>
            <a:r>
              <a:rPr lang="en-US" sz="1250" b="0" i="0" kern="1200" dirty="0">
                <a:solidFill>
                  <a:schemeClr val="tx1"/>
                </a:solidFill>
                <a:latin typeface="+mn-lt"/>
                <a:ea typeface="+mn-ea"/>
                <a:cs typeface="+mn-cs"/>
              </a:rPr>
              <a:t>Behavioral Health Integration </a:t>
            </a:r>
          </a:p>
          <a:p>
            <a:pPr marL="0" algn="ctr" defTabSz="914400" rtl="0" eaLnBrk="1" latinLnBrk="0" hangingPunct="1">
              <a:spcBef>
                <a:spcPts val="600"/>
              </a:spcBef>
            </a:pPr>
            <a:r>
              <a:rPr lang="en-US" sz="1250" b="0" i="0" kern="1200" dirty="0">
                <a:solidFill>
                  <a:schemeClr val="tx1"/>
                </a:solidFill>
                <a:latin typeface="+mn-lt"/>
                <a:ea typeface="+mn-ea"/>
                <a:cs typeface="+mn-cs"/>
              </a:rPr>
              <a:t>Certificate of Need</a:t>
            </a:r>
          </a:p>
          <a:p>
            <a:pPr marL="0" algn="ctr" defTabSz="914400" rtl="0" eaLnBrk="1" latinLnBrk="0" hangingPunct="1">
              <a:spcBef>
                <a:spcPts val="600"/>
              </a:spcBef>
            </a:pPr>
            <a:r>
              <a:rPr lang="en-US" sz="1250" b="0" i="0" kern="1200" dirty="0">
                <a:solidFill>
                  <a:schemeClr val="tx1"/>
                </a:solidFill>
                <a:latin typeface="+mn-lt"/>
                <a:ea typeface="+mn-ea"/>
                <a:cs typeface="+mn-cs"/>
              </a:rPr>
              <a:t> Health Professions</a:t>
            </a:r>
          </a:p>
        </p:txBody>
      </p:sp>
      <p:pic>
        <p:nvPicPr>
          <p:cNvPr id="12" name="Picture 11" descr="photo of two medical professionals wearing red jackets, a young man, and a woman, with the word &quot;Doctor&quot; on the woman's jacket"/>
          <p:cNvPicPr>
            <a:picLocks noChangeAspect="1"/>
          </p:cNvPicPr>
          <p:nvPr userDrawn="1"/>
        </p:nvPicPr>
        <p:blipFill rotWithShape="1">
          <a:blip r:embed="rId6" cstate="screen">
            <a:extLst>
              <a:ext uri="{28A0092B-C50C-407E-A947-70E740481C1C}">
                <a14:useLocalDpi xmlns:a14="http://schemas.microsoft.com/office/drawing/2010/main" val="0"/>
              </a:ext>
            </a:extLst>
          </a:blip>
          <a:srcRect/>
          <a:stretch/>
        </p:blipFill>
        <p:spPr>
          <a:xfrm>
            <a:off x="6844345" y="1845773"/>
            <a:ext cx="2299655" cy="2325898"/>
          </a:xfrm>
          <a:prstGeom prst="rect">
            <a:avLst/>
          </a:prstGeom>
          <a:effectLst/>
        </p:spPr>
      </p:pic>
      <p:sp>
        <p:nvSpPr>
          <p:cNvPr id="13" name="Title 1"/>
          <p:cNvSpPr>
            <a:spLocks noGrp="1"/>
          </p:cNvSpPr>
          <p:nvPr>
            <p:ph type="title" hasCustomPrompt="1"/>
          </p:nvPr>
        </p:nvSpPr>
        <p:spPr>
          <a:xfrm>
            <a:off x="-6927" y="671965"/>
            <a:ext cx="9144000" cy="494092"/>
          </a:xfrm>
        </p:spPr>
        <p:txBody>
          <a:bodyPr anchor="t">
            <a:noAutofit/>
          </a:bodyPr>
          <a:lstStyle>
            <a:lvl1pPr>
              <a:defRPr lang="en-US" sz="2700" kern="1200" baseline="0" dirty="0">
                <a:solidFill>
                  <a:schemeClr val="tx1"/>
                </a:solidFill>
                <a:latin typeface="Century Gothic" panose="020B0502020202020204" pitchFamily="34" charset="0"/>
              </a:defRPr>
            </a:lvl1pPr>
          </a:lstStyle>
          <a:p>
            <a:pPr lvl="0" algn="ctr"/>
            <a:r>
              <a:rPr lang="en-US" sz="3000" kern="1200" baseline="0" dirty="0">
                <a:solidFill>
                  <a:schemeClr val="tx1"/>
                </a:solidFill>
                <a:latin typeface="Century Gothic" panose="020B0502020202020204" pitchFamily="34" charset="0"/>
                <a:ea typeface="+mn-ea"/>
                <a:cs typeface="+mn-cs"/>
              </a:rPr>
              <a:t>Department of Health</a:t>
            </a:r>
          </a:p>
        </p:txBody>
      </p:sp>
    </p:spTree>
    <p:extLst>
      <p:ext uri="{BB962C8B-B14F-4D97-AF65-F5344CB8AC3E}">
        <p14:creationId xmlns:p14="http://schemas.microsoft.com/office/powerpoint/2010/main" val="12848188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Web Screenshot">
    <p:spTree>
      <p:nvGrpSpPr>
        <p:cNvPr id="1" name=""/>
        <p:cNvGrpSpPr/>
        <p:nvPr/>
      </p:nvGrpSpPr>
      <p:grpSpPr>
        <a:xfrm>
          <a:off x="0" y="0"/>
          <a:ext cx="0" cy="0"/>
          <a:chOff x="0" y="0"/>
          <a:chExt cx="0" cy="0"/>
        </a:xfrm>
      </p:grpSpPr>
      <p:pic>
        <p:nvPicPr>
          <p:cNvPr id="8" name="Picture 7" descr="image of a modern computer monito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862197" y="1687649"/>
            <a:ext cx="4633450" cy="3590095"/>
          </a:xfrm>
          <a:prstGeom prst="rect">
            <a:avLst/>
          </a:prstGeom>
          <a:effectLst>
            <a:outerShdw blurRad="50800" dist="38100" dir="2700000" algn="tl" rotWithShape="0">
              <a:prstClr val="black">
                <a:alpha val="40000"/>
              </a:prstClr>
            </a:outerShdw>
          </a:effectLst>
        </p:spPr>
      </p:pic>
      <p:sp>
        <p:nvSpPr>
          <p:cNvPr id="10" name="Text Placeholder 2"/>
          <p:cNvSpPr>
            <a:spLocks noGrp="1"/>
          </p:cNvSpPr>
          <p:nvPr>
            <p:ph type="body" sz="quarter" idx="11" hasCustomPrompt="1"/>
          </p:nvPr>
        </p:nvSpPr>
        <p:spPr>
          <a:xfrm>
            <a:off x="684278" y="2638650"/>
            <a:ext cx="3126177" cy="1035403"/>
          </a:xfrm>
        </p:spPr>
        <p:txBody>
          <a:bodyPr>
            <a:noAutofit/>
          </a:bodyPr>
          <a:lstStyle>
            <a:lvl1pPr marL="0" indent="0">
              <a:buNone/>
              <a:defRPr sz="220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1" name="Text Placeholder 3"/>
          <p:cNvSpPr>
            <a:spLocks noGrp="1"/>
          </p:cNvSpPr>
          <p:nvPr>
            <p:ph type="body" sz="half" idx="10" hasCustomPrompt="1"/>
          </p:nvPr>
        </p:nvSpPr>
        <p:spPr>
          <a:xfrm>
            <a:off x="684277" y="3691263"/>
            <a:ext cx="3126178" cy="2412422"/>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13" name="Picture Placeholder 14"/>
          <p:cNvSpPr>
            <a:spLocks noGrp="1"/>
          </p:cNvSpPr>
          <p:nvPr>
            <p:ph type="pic" sz="quarter" idx="12"/>
          </p:nvPr>
        </p:nvSpPr>
        <p:spPr>
          <a:xfrm>
            <a:off x="4219575" y="1876425"/>
            <a:ext cx="3914775" cy="2324100"/>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4" name="TextBox 13"/>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2" name="Title 1"/>
          <p:cNvSpPr>
            <a:spLocks noGrp="1"/>
          </p:cNvSpPr>
          <p:nvPr>
            <p:ph type="title" hasCustomPrompt="1"/>
          </p:nvPr>
        </p:nvSpPr>
        <p:spPr>
          <a:xfrm>
            <a:off x="684278" y="1643610"/>
            <a:ext cx="3126178" cy="852471"/>
          </a:xfrm>
        </p:spPr>
        <p:txBody>
          <a:bodyPr anchor="t">
            <a:normAutofit/>
          </a:bodyPr>
          <a:lstStyle>
            <a:lvl1pPr>
              <a:defRPr sz="2700"/>
            </a:lvl1pPr>
          </a:lstStyle>
          <a:p>
            <a:pPr lvl="0"/>
            <a:r>
              <a:rPr lang="en-US" dirty="0"/>
              <a:t>Web Presence Screenshot</a:t>
            </a:r>
          </a:p>
        </p:txBody>
      </p:sp>
    </p:spTree>
    <p:extLst>
      <p:ext uri="{BB962C8B-B14F-4D97-AF65-F5344CB8AC3E}">
        <p14:creationId xmlns:p14="http://schemas.microsoft.com/office/powerpoint/2010/main" val="30693946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Web Address">
    <p:spTree>
      <p:nvGrpSpPr>
        <p:cNvPr id="1" name=""/>
        <p:cNvGrpSpPr/>
        <p:nvPr/>
      </p:nvGrpSpPr>
      <p:grpSpPr>
        <a:xfrm>
          <a:off x="0" y="0"/>
          <a:ext cx="0" cy="0"/>
          <a:chOff x="0" y="0"/>
          <a:chExt cx="0" cy="0"/>
        </a:xfrm>
      </p:grpSpPr>
      <p:pic>
        <p:nvPicPr>
          <p:cNvPr id="7" name="Picture 6" descr="image of a computer monito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862197" y="1687649"/>
            <a:ext cx="4633450" cy="3590095"/>
          </a:xfrm>
          <a:prstGeom prst="rect">
            <a:avLst/>
          </a:prstGeom>
          <a:effectLst/>
        </p:spPr>
      </p:pic>
      <p:sp>
        <p:nvSpPr>
          <p:cNvPr id="14" name="Text Placeholder 2"/>
          <p:cNvSpPr>
            <a:spLocks noGrp="1"/>
          </p:cNvSpPr>
          <p:nvPr>
            <p:ph type="body" sz="quarter" idx="12" hasCustomPrompt="1"/>
          </p:nvPr>
        </p:nvSpPr>
        <p:spPr>
          <a:xfrm>
            <a:off x="4238625" y="2833688"/>
            <a:ext cx="3876675" cy="557212"/>
          </a:xfrm>
        </p:spPr>
        <p:txBody>
          <a:bodyPr>
            <a:noAutofit/>
          </a:bodyPr>
          <a:lstStyle>
            <a:lvl1pPr marL="0" indent="0" algn="ctr">
              <a:buNone/>
              <a:defRPr sz="2700">
                <a:solidFill>
                  <a:schemeClr val="tx1"/>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www.doh.wa.gov</a:t>
            </a:r>
          </a:p>
        </p:txBody>
      </p:sp>
      <p:sp>
        <p:nvSpPr>
          <p:cNvPr id="10" name="Text Placeholder 2"/>
          <p:cNvSpPr>
            <a:spLocks noGrp="1"/>
          </p:cNvSpPr>
          <p:nvPr>
            <p:ph type="body" sz="quarter" idx="11" hasCustomPrompt="1"/>
          </p:nvPr>
        </p:nvSpPr>
        <p:spPr>
          <a:xfrm>
            <a:off x="684278" y="2638650"/>
            <a:ext cx="3126177" cy="1035403"/>
          </a:xfrm>
        </p:spPr>
        <p:txBody>
          <a:bodyPr>
            <a:noAutofit/>
          </a:bodyPr>
          <a:lstStyle>
            <a:lvl1pPr marL="0" indent="0">
              <a:buNone/>
              <a:defRPr sz="220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1" name="Text Placeholder 3"/>
          <p:cNvSpPr>
            <a:spLocks noGrp="1"/>
          </p:cNvSpPr>
          <p:nvPr>
            <p:ph type="body" sz="half" idx="10" hasCustomPrompt="1"/>
          </p:nvPr>
        </p:nvSpPr>
        <p:spPr>
          <a:xfrm>
            <a:off x="684277" y="3691263"/>
            <a:ext cx="3126178" cy="2412422"/>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8" name="TextBox 7"/>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2" name="Title 1"/>
          <p:cNvSpPr>
            <a:spLocks noGrp="1"/>
          </p:cNvSpPr>
          <p:nvPr>
            <p:ph type="title" hasCustomPrompt="1"/>
          </p:nvPr>
        </p:nvSpPr>
        <p:spPr>
          <a:xfrm>
            <a:off x="676474" y="1643610"/>
            <a:ext cx="3133982" cy="852471"/>
          </a:xfrm>
        </p:spPr>
        <p:txBody>
          <a:bodyPr anchor="t">
            <a:normAutofit/>
          </a:bodyPr>
          <a:lstStyle>
            <a:lvl1pPr>
              <a:defRPr sz="2700"/>
            </a:lvl1pPr>
          </a:lstStyle>
          <a:p>
            <a:pPr lvl="0"/>
            <a:r>
              <a:rPr lang="en-US" dirty="0"/>
              <a:t>Web Presence Address</a:t>
            </a:r>
          </a:p>
        </p:txBody>
      </p:sp>
    </p:spTree>
    <p:extLst>
      <p:ext uri="{BB962C8B-B14F-4D97-AF65-F5344CB8AC3E}">
        <p14:creationId xmlns:p14="http://schemas.microsoft.com/office/powerpoint/2010/main" val="22369749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Pad for Large Screen Shots">
    <p:spTree>
      <p:nvGrpSpPr>
        <p:cNvPr id="1" name=""/>
        <p:cNvGrpSpPr/>
        <p:nvPr/>
      </p:nvGrpSpPr>
      <p:grpSpPr>
        <a:xfrm>
          <a:off x="0" y="0"/>
          <a:ext cx="0" cy="0"/>
          <a:chOff x="0" y="0"/>
          <a:chExt cx="0" cy="0"/>
        </a:xfrm>
      </p:grpSpPr>
      <p:pic>
        <p:nvPicPr>
          <p:cNvPr id="2" name="Picture 1" descr="image of a computer tablet"/>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5860" y="683166"/>
            <a:ext cx="8115083" cy="5457268"/>
          </a:xfrm>
          <a:prstGeom prst="rect">
            <a:avLst/>
          </a:prstGeom>
        </p:spPr>
      </p:pic>
      <p:sp>
        <p:nvSpPr>
          <p:cNvPr id="8" name="Picture Placeholder 14"/>
          <p:cNvSpPr>
            <a:spLocks noGrp="1"/>
          </p:cNvSpPr>
          <p:nvPr>
            <p:ph type="pic" sz="quarter" idx="12"/>
          </p:nvPr>
        </p:nvSpPr>
        <p:spPr>
          <a:xfrm>
            <a:off x="1459148" y="966282"/>
            <a:ext cx="6361889" cy="4876800"/>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6" name="TextBox 5"/>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7710815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obile Screenshot">
    <p:spTree>
      <p:nvGrpSpPr>
        <p:cNvPr id="1" name=""/>
        <p:cNvGrpSpPr/>
        <p:nvPr/>
      </p:nvGrpSpPr>
      <p:grpSpPr>
        <a:xfrm>
          <a:off x="0" y="0"/>
          <a:ext cx="0" cy="0"/>
          <a:chOff x="0" y="0"/>
          <a:chExt cx="0" cy="0"/>
        </a:xfrm>
      </p:grpSpPr>
      <p:sp>
        <p:nvSpPr>
          <p:cNvPr id="17" name="Text Placeholder 2"/>
          <p:cNvSpPr>
            <a:spLocks noGrp="1"/>
          </p:cNvSpPr>
          <p:nvPr>
            <p:ph type="body" sz="quarter" idx="14" hasCustomPrompt="1"/>
          </p:nvPr>
        </p:nvSpPr>
        <p:spPr>
          <a:xfrm>
            <a:off x="684278" y="2295750"/>
            <a:ext cx="3400619" cy="1035403"/>
          </a:xfrm>
        </p:spPr>
        <p:txBody>
          <a:bodyPr>
            <a:noAutofit/>
          </a:bodyPr>
          <a:lstStyle>
            <a:lvl1pPr marL="0" indent="0">
              <a:buNone/>
              <a:defRPr sz="220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8" name="Text Placeholder 3"/>
          <p:cNvSpPr>
            <a:spLocks noGrp="1"/>
          </p:cNvSpPr>
          <p:nvPr>
            <p:ph type="body" sz="half" idx="15" hasCustomPrompt="1"/>
          </p:nvPr>
        </p:nvSpPr>
        <p:spPr>
          <a:xfrm>
            <a:off x="684277" y="3348363"/>
            <a:ext cx="3400620" cy="2412422"/>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pic>
        <p:nvPicPr>
          <p:cNvPr id="8" name="Picture 7" descr="image of a cell phon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63470" y="848632"/>
            <a:ext cx="2501674" cy="5102225"/>
          </a:xfrm>
          <a:prstGeom prst="rect">
            <a:avLst/>
          </a:prstGeom>
          <a:effectLst/>
        </p:spPr>
      </p:pic>
      <p:sp>
        <p:nvSpPr>
          <p:cNvPr id="9" name="Picture Placeholder 9"/>
          <p:cNvSpPr>
            <a:spLocks noGrp="1"/>
          </p:cNvSpPr>
          <p:nvPr>
            <p:ph type="pic" sz="quarter" idx="13"/>
          </p:nvPr>
        </p:nvSpPr>
        <p:spPr>
          <a:xfrm>
            <a:off x="5464630" y="1763486"/>
            <a:ext cx="2126342" cy="3302000"/>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11" name="TextBox 10"/>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0" name="Title 1"/>
          <p:cNvSpPr>
            <a:spLocks noGrp="1"/>
          </p:cNvSpPr>
          <p:nvPr>
            <p:ph type="title" hasCustomPrompt="1"/>
          </p:nvPr>
        </p:nvSpPr>
        <p:spPr>
          <a:xfrm>
            <a:off x="684276" y="1300708"/>
            <a:ext cx="3400621" cy="869681"/>
          </a:xfrm>
        </p:spPr>
        <p:txBody>
          <a:bodyPr anchor="t">
            <a:normAutofit/>
          </a:bodyPr>
          <a:lstStyle>
            <a:lvl1pPr>
              <a:defRPr sz="2700"/>
            </a:lvl1pPr>
          </a:lstStyle>
          <a:p>
            <a:pPr lvl="0"/>
            <a:r>
              <a:rPr lang="en-US" dirty="0"/>
              <a:t>Mobile Presence Screenshot</a:t>
            </a:r>
          </a:p>
        </p:txBody>
      </p:sp>
    </p:spTree>
    <p:extLst>
      <p:ext uri="{BB962C8B-B14F-4D97-AF65-F5344CB8AC3E}">
        <p14:creationId xmlns:p14="http://schemas.microsoft.com/office/powerpoint/2010/main" val="7985221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Mobile Address">
    <p:spTree>
      <p:nvGrpSpPr>
        <p:cNvPr id="1" name=""/>
        <p:cNvGrpSpPr/>
        <p:nvPr/>
      </p:nvGrpSpPr>
      <p:grpSpPr>
        <a:xfrm>
          <a:off x="0" y="0"/>
          <a:ext cx="0" cy="0"/>
          <a:chOff x="0" y="0"/>
          <a:chExt cx="0" cy="0"/>
        </a:xfrm>
      </p:grpSpPr>
      <p:sp>
        <p:nvSpPr>
          <p:cNvPr id="17" name="Text Placeholder 2"/>
          <p:cNvSpPr>
            <a:spLocks noGrp="1"/>
          </p:cNvSpPr>
          <p:nvPr>
            <p:ph type="body" sz="quarter" idx="14" hasCustomPrompt="1"/>
          </p:nvPr>
        </p:nvSpPr>
        <p:spPr>
          <a:xfrm>
            <a:off x="684278" y="2295750"/>
            <a:ext cx="3400619" cy="1035403"/>
          </a:xfrm>
        </p:spPr>
        <p:txBody>
          <a:bodyPr>
            <a:noAutofit/>
          </a:bodyPr>
          <a:lstStyle>
            <a:lvl1pPr marL="0" indent="0">
              <a:buNone/>
              <a:defRPr sz="2200" i="0">
                <a:solidFill>
                  <a:schemeClr val="tx1"/>
                </a:solidFill>
                <a:latin typeface="+mn-lt"/>
              </a:defRPr>
            </a:lvl1pPr>
            <a:lvl2pPr marL="280988" indent="0">
              <a:buNone/>
              <a:defRPr/>
            </a:lvl2pPr>
            <a:lvl3pPr marL="519113" indent="0">
              <a:buNone/>
              <a:defRPr/>
            </a:lvl3pPr>
            <a:lvl4pPr marL="747713" indent="0">
              <a:buNone/>
              <a:defRPr/>
            </a:lvl4pPr>
            <a:lvl5pPr marL="741363" indent="0">
              <a:buNone/>
              <a:defRPr/>
            </a:lvl5pPr>
          </a:lstStyle>
          <a:p>
            <a:pPr lvl="0"/>
            <a:r>
              <a:rPr lang="en-US" dirty="0"/>
              <a:t>Text…</a:t>
            </a:r>
          </a:p>
        </p:txBody>
      </p:sp>
      <p:sp>
        <p:nvSpPr>
          <p:cNvPr id="18" name="Text Placeholder 3"/>
          <p:cNvSpPr>
            <a:spLocks noGrp="1"/>
          </p:cNvSpPr>
          <p:nvPr>
            <p:ph type="body" sz="half" idx="15" hasCustomPrompt="1"/>
          </p:nvPr>
        </p:nvSpPr>
        <p:spPr>
          <a:xfrm>
            <a:off x="684277" y="3348363"/>
            <a:ext cx="3400620" cy="2412422"/>
          </a:xfrm>
        </p:spPr>
        <p:txBody>
          <a:bodyPr>
            <a:noAutofit/>
          </a:bodyPr>
          <a:lstStyle>
            <a:lvl1pPr marL="0" indent="0">
              <a:buNone/>
              <a:defRPr sz="2000">
                <a:solidFill>
                  <a:schemeClr val="tx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pic>
        <p:nvPicPr>
          <p:cNvPr id="8" name="Picture 7" descr="image of a cell phon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63470" y="848632"/>
            <a:ext cx="2501674" cy="5102225"/>
          </a:xfrm>
          <a:prstGeom prst="rect">
            <a:avLst/>
          </a:prstGeom>
          <a:effectLst/>
        </p:spPr>
      </p:pic>
      <p:sp>
        <p:nvSpPr>
          <p:cNvPr id="9" name="Text Placeholder 2"/>
          <p:cNvSpPr>
            <a:spLocks noGrp="1"/>
          </p:cNvSpPr>
          <p:nvPr>
            <p:ph type="body" sz="quarter" idx="16" hasCustomPrompt="1"/>
          </p:nvPr>
        </p:nvSpPr>
        <p:spPr>
          <a:xfrm>
            <a:off x="5435295" y="3264478"/>
            <a:ext cx="2181225" cy="409575"/>
          </a:xfrm>
        </p:spPr>
        <p:txBody>
          <a:bodyPr>
            <a:normAutofit/>
          </a:bodyPr>
          <a:lstStyle>
            <a:lvl1pPr marL="0" indent="0" algn="ctr">
              <a:lnSpc>
                <a:spcPct val="100000"/>
              </a:lnSpc>
              <a:spcBef>
                <a:spcPts val="0"/>
              </a:spcBef>
              <a:buNone/>
              <a:defRPr sz="1800">
                <a:solidFill>
                  <a:schemeClr val="tx1"/>
                </a:solidFill>
              </a:defRPr>
            </a:lvl1pPr>
            <a:lvl2pPr marL="280988" indent="0">
              <a:buNone/>
              <a:defRPr/>
            </a:lvl2pPr>
            <a:lvl3pPr marL="519113" indent="0">
              <a:buNone/>
              <a:defRPr/>
            </a:lvl3pPr>
            <a:lvl4pPr marL="747713" indent="0">
              <a:buNone/>
              <a:defRPr/>
            </a:lvl4pPr>
            <a:lvl5pPr marL="741363" indent="0">
              <a:buNone/>
              <a:defRPr/>
            </a:lvl5pPr>
          </a:lstStyle>
          <a:p>
            <a:pPr lvl="0"/>
            <a:r>
              <a:rPr lang="en-US" dirty="0"/>
              <a:t>www.doh.wa.gov</a:t>
            </a:r>
          </a:p>
        </p:txBody>
      </p:sp>
      <p:sp>
        <p:nvSpPr>
          <p:cNvPr id="11" name="TextBox 10"/>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a:t>
            </a:r>
            <a:r>
              <a:rPr lang="en-US" baseline="0" dirty="0">
                <a:solidFill>
                  <a:srgbClr val="349D96"/>
                </a:solidFill>
                <a:latin typeface="Century Gothic" panose="020B0502020202020204" pitchFamily="34" charset="0"/>
              </a:rPr>
              <a:t> of Health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10" name="Title 1"/>
          <p:cNvSpPr>
            <a:spLocks noGrp="1"/>
          </p:cNvSpPr>
          <p:nvPr>
            <p:ph type="title" hasCustomPrompt="1"/>
          </p:nvPr>
        </p:nvSpPr>
        <p:spPr>
          <a:xfrm>
            <a:off x="684276" y="1300709"/>
            <a:ext cx="3400621" cy="852471"/>
          </a:xfrm>
        </p:spPr>
        <p:txBody>
          <a:bodyPr anchor="t">
            <a:normAutofit/>
          </a:bodyPr>
          <a:lstStyle>
            <a:lvl1pPr>
              <a:defRPr sz="2700"/>
            </a:lvl1pPr>
          </a:lstStyle>
          <a:p>
            <a:pPr lvl="0"/>
            <a:r>
              <a:rPr lang="en-US" dirty="0"/>
              <a:t>Mobile Presence Address</a:t>
            </a:r>
          </a:p>
        </p:txBody>
      </p:sp>
    </p:spTree>
    <p:extLst>
      <p:ext uri="{BB962C8B-B14F-4D97-AF65-F5344CB8AC3E}">
        <p14:creationId xmlns:p14="http://schemas.microsoft.com/office/powerpoint/2010/main" val="24938228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estions Slide">
    <p:spTree>
      <p:nvGrpSpPr>
        <p:cNvPr id="1" name=""/>
        <p:cNvGrpSpPr/>
        <p:nvPr/>
      </p:nvGrpSpPr>
      <p:grpSpPr>
        <a:xfrm>
          <a:off x="0" y="0"/>
          <a:ext cx="0" cy="0"/>
          <a:chOff x="0" y="0"/>
          <a:chExt cx="0" cy="0"/>
        </a:xfrm>
      </p:grpSpPr>
      <p:cxnSp>
        <p:nvCxnSpPr>
          <p:cNvPr id="6" name="Straight Connector 5"/>
          <p:cNvCxnSpPr/>
          <p:nvPr userDrawn="1"/>
        </p:nvCxnSpPr>
        <p:spPr>
          <a:xfrm flipV="1">
            <a:off x="4322814" y="3549371"/>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5" name="Title 1"/>
          <p:cNvSpPr>
            <a:spLocks noGrp="1"/>
          </p:cNvSpPr>
          <p:nvPr>
            <p:ph type="title" hasCustomPrompt="1"/>
          </p:nvPr>
        </p:nvSpPr>
        <p:spPr>
          <a:xfrm>
            <a:off x="-8926" y="2971334"/>
            <a:ext cx="9166143" cy="467387"/>
          </a:xfrm>
        </p:spPr>
        <p:txBody>
          <a:bodyPr anchor="t">
            <a:noAutofit/>
          </a:bodyPr>
          <a:lstStyle>
            <a:lvl1pPr algn="ctr">
              <a:defRPr sz="3000"/>
            </a:lvl1pPr>
          </a:lstStyle>
          <a:p>
            <a:pPr lvl="0"/>
            <a:r>
              <a:rPr lang="en-US" dirty="0"/>
              <a:t>Questions?</a:t>
            </a:r>
          </a:p>
        </p:txBody>
      </p:sp>
    </p:spTree>
    <p:extLst>
      <p:ext uri="{BB962C8B-B14F-4D97-AF65-F5344CB8AC3E}">
        <p14:creationId xmlns:p14="http://schemas.microsoft.com/office/powerpoint/2010/main" val="12265643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act Slide 1">
    <p:spTree>
      <p:nvGrpSpPr>
        <p:cNvPr id="1" name=""/>
        <p:cNvGrpSpPr/>
        <p:nvPr/>
      </p:nvGrpSpPr>
      <p:grpSpPr>
        <a:xfrm>
          <a:off x="0" y="0"/>
          <a:ext cx="0" cy="0"/>
          <a:chOff x="0" y="0"/>
          <a:chExt cx="0" cy="0"/>
        </a:xfrm>
      </p:grpSpPr>
      <p:cxnSp>
        <p:nvCxnSpPr>
          <p:cNvPr id="42" name="Straight Connector 41"/>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V="1">
            <a:off x="4322814" y="1246747"/>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26" name="Text Placeholder 24"/>
          <p:cNvSpPr>
            <a:spLocks noGrp="1"/>
          </p:cNvSpPr>
          <p:nvPr>
            <p:ph type="body" sz="quarter" idx="18" hasCustomPrompt="1"/>
          </p:nvPr>
        </p:nvSpPr>
        <p:spPr>
          <a:xfrm>
            <a:off x="3341910" y="4739419"/>
            <a:ext cx="2473324" cy="314335"/>
          </a:xfrm>
        </p:spPr>
        <p:txBody>
          <a:bodyPr/>
          <a:lstStyle>
            <a:lvl1pPr marL="0" indent="0" algn="ctr">
              <a:buNone/>
              <a:defRPr sz="2000" i="1">
                <a:solidFill>
                  <a:schemeClr val="tx1"/>
                </a:solidFill>
                <a:latin typeface="+mn-lt"/>
              </a:defRPr>
            </a:lvl1pPr>
          </a:lstStyle>
          <a:p>
            <a:pPr lvl="0"/>
            <a:r>
              <a:rPr lang="en-US" dirty="0"/>
              <a:t>Title</a:t>
            </a:r>
          </a:p>
        </p:txBody>
      </p:sp>
      <p:sp>
        <p:nvSpPr>
          <p:cNvPr id="29" name="Text Placeholder 27"/>
          <p:cNvSpPr>
            <a:spLocks noGrp="1"/>
          </p:cNvSpPr>
          <p:nvPr>
            <p:ph type="body" sz="quarter" idx="20" hasCustomPrompt="1"/>
          </p:nvPr>
        </p:nvSpPr>
        <p:spPr>
          <a:xfrm>
            <a:off x="3341910" y="5067436"/>
            <a:ext cx="2473324" cy="374650"/>
          </a:xfrm>
        </p:spPr>
        <p:txBody>
          <a:bodyPr/>
          <a:lstStyle>
            <a:lvl1pPr marL="0" indent="0" algn="ctr">
              <a:buNone/>
              <a:defRPr sz="2000">
                <a:solidFill>
                  <a:schemeClr val="tx1"/>
                </a:solidFill>
                <a:latin typeface="+mn-lt"/>
              </a:defRPr>
            </a:lvl1pPr>
          </a:lstStyle>
          <a:p>
            <a:pPr lvl="0"/>
            <a:r>
              <a:rPr lang="en-US" dirty="0"/>
              <a:t>Program</a:t>
            </a:r>
          </a:p>
        </p:txBody>
      </p:sp>
      <p:sp>
        <p:nvSpPr>
          <p:cNvPr id="35" name="Text Placeholder 21"/>
          <p:cNvSpPr>
            <a:spLocks noGrp="1"/>
          </p:cNvSpPr>
          <p:nvPr>
            <p:ph type="body" sz="quarter" idx="16" hasCustomPrompt="1"/>
          </p:nvPr>
        </p:nvSpPr>
        <p:spPr>
          <a:xfrm>
            <a:off x="3341910" y="4313395"/>
            <a:ext cx="2473324"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36" name="Picture Placeholder 19"/>
          <p:cNvSpPr>
            <a:spLocks noGrp="1"/>
          </p:cNvSpPr>
          <p:nvPr>
            <p:ph type="pic" sz="quarter" idx="14"/>
          </p:nvPr>
        </p:nvSpPr>
        <p:spPr>
          <a:xfrm>
            <a:off x="3341910" y="1554491"/>
            <a:ext cx="2473325" cy="2487612"/>
          </a:xfrm>
        </p:spPr>
        <p:txBody>
          <a:bodyPr/>
          <a:lstStyle>
            <a:lvl1pPr marL="0" indent="0">
              <a:buNone/>
              <a:defRPr lang="en-US" dirty="0">
                <a:solidFill>
                  <a:schemeClr val="tx1">
                    <a:lumMod val="65000"/>
                    <a:lumOff val="35000"/>
                  </a:schemeClr>
                </a:solidFill>
                <a:latin typeface="+mn-lt"/>
              </a:defRPr>
            </a:lvl1pPr>
          </a:lstStyle>
          <a:p>
            <a:r>
              <a:rPr lang="en-US" dirty="0"/>
              <a:t>Click icon to add picture</a:t>
            </a:r>
          </a:p>
        </p:txBody>
      </p:sp>
      <p:sp>
        <p:nvSpPr>
          <p:cNvPr id="55" name="Text Placeholder 2"/>
          <p:cNvSpPr>
            <a:spLocks noGrp="1"/>
          </p:cNvSpPr>
          <p:nvPr>
            <p:ph type="body" sz="quarter" idx="22" hasCustomPrompt="1"/>
          </p:nvPr>
        </p:nvSpPr>
        <p:spPr>
          <a:xfrm>
            <a:off x="0" y="5569077"/>
            <a:ext cx="9144000" cy="269274"/>
          </a:xfrm>
        </p:spPr>
        <p:txBody>
          <a:bodyPr>
            <a:noAutofit/>
          </a:bodyPr>
          <a:lstStyle>
            <a:lvl1pPr marL="0" indent="0" algn="ctr">
              <a:buNone/>
              <a:defRPr sz="2000">
                <a:solidFill>
                  <a:schemeClr val="tx1"/>
                </a:solidFill>
              </a:defRPr>
            </a:lvl1pPr>
            <a:lvl2pPr marL="280988" indent="0">
              <a:buNone/>
              <a:defRPr sz="1600">
                <a:solidFill>
                  <a:srgbClr val="CB8A49"/>
                </a:solidFill>
              </a:defRPr>
            </a:lvl2pPr>
            <a:lvl3pPr marL="519113" indent="0">
              <a:buNone/>
              <a:defRPr sz="1600">
                <a:solidFill>
                  <a:srgbClr val="CB8A49"/>
                </a:solidFill>
              </a:defRPr>
            </a:lvl3pPr>
            <a:lvl4pPr marL="747713" indent="0">
              <a:buNone/>
              <a:defRPr sz="1600">
                <a:solidFill>
                  <a:srgbClr val="CB8A49"/>
                </a:solidFill>
              </a:defRPr>
            </a:lvl4pPr>
            <a:lvl5pPr marL="741363" indent="0">
              <a:buNone/>
              <a:defRPr sz="1600">
                <a:solidFill>
                  <a:srgbClr val="CB8A49"/>
                </a:solidFill>
              </a:defRPr>
            </a:lvl5pPr>
          </a:lstStyle>
          <a:p>
            <a:pPr lvl="0"/>
            <a:r>
              <a:rPr lang="en-US" dirty="0"/>
              <a:t>www.doh.wa.gov</a:t>
            </a:r>
          </a:p>
        </p:txBody>
      </p:sp>
      <p:sp>
        <p:nvSpPr>
          <p:cNvPr id="2" name="TextBox 1"/>
          <p:cNvSpPr txBox="1"/>
          <p:nvPr userDrawn="1"/>
        </p:nvSpPr>
        <p:spPr>
          <a:xfrm>
            <a:off x="-8311" y="6430954"/>
            <a:ext cx="9152311" cy="307777"/>
          </a:xfrm>
          <a:prstGeom prst="rect">
            <a:avLst/>
          </a:prstGeom>
          <a:noFill/>
        </p:spPr>
        <p:txBody>
          <a:bodyPr wrap="square" rtlCol="0">
            <a:spAutoFit/>
          </a:bodyPr>
          <a:lstStyle/>
          <a:p>
            <a:pPr algn="ctr"/>
            <a:r>
              <a:rPr lang="en-US" sz="1400" dirty="0">
                <a:solidFill>
                  <a:schemeClr val="tx1"/>
                </a:solidFill>
                <a:latin typeface="Century Gothic" panose="020B0502020202020204" pitchFamily="34" charset="0"/>
              </a:rPr>
              <a:t>@</a:t>
            </a:r>
            <a:r>
              <a:rPr lang="en-US" sz="1400" dirty="0" err="1">
                <a:solidFill>
                  <a:schemeClr val="tx1"/>
                </a:solidFill>
                <a:latin typeface="Century Gothic" panose="020B0502020202020204" pitchFamily="34" charset="0"/>
              </a:rPr>
              <a:t>WADeptHealth</a:t>
            </a:r>
            <a:endParaRPr lang="en-US" sz="1400" dirty="0">
              <a:solidFill>
                <a:schemeClr val="tx1"/>
              </a:solidFill>
              <a:latin typeface="Century Gothic" panose="020B0502020202020204" pitchFamily="34" charset="0"/>
            </a:endParaRPr>
          </a:p>
        </p:txBody>
      </p:sp>
      <p:grpSp>
        <p:nvGrpSpPr>
          <p:cNvPr id="4" name="Group 3" descr="strip of social media logo icons (Twitter, Facebook, Instagram, Youtube, Medium, and an email icon)"/>
          <p:cNvGrpSpPr/>
          <p:nvPr userDrawn="1"/>
        </p:nvGrpSpPr>
        <p:grpSpPr>
          <a:xfrm>
            <a:off x="3453442" y="6023448"/>
            <a:ext cx="2220414" cy="306578"/>
            <a:chOff x="3453442" y="6023448"/>
            <a:chExt cx="2220414" cy="306578"/>
          </a:xfrm>
        </p:grpSpPr>
        <p:sp>
          <p:nvSpPr>
            <p:cNvPr id="47" name="Rounded Rectangle 46"/>
            <p:cNvSpPr/>
            <p:nvPr userDrawn="1"/>
          </p:nvSpPr>
          <p:spPr>
            <a:xfrm>
              <a:off x="4601301" y="6025149"/>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p:cNvGrpSpPr/>
            <p:nvPr userDrawn="1"/>
          </p:nvGrpSpPr>
          <p:grpSpPr>
            <a:xfrm>
              <a:off x="3453442" y="6023448"/>
              <a:ext cx="2220414" cy="304877"/>
              <a:chOff x="3474400" y="6042620"/>
              <a:chExt cx="2220414" cy="304877"/>
            </a:xfrm>
          </p:grpSpPr>
          <p:grpSp>
            <p:nvGrpSpPr>
              <p:cNvPr id="28" name="Group 27"/>
              <p:cNvGrpSpPr/>
              <p:nvPr userDrawn="1"/>
            </p:nvGrpSpPr>
            <p:grpSpPr>
              <a:xfrm>
                <a:off x="3474400" y="6042620"/>
                <a:ext cx="2220414" cy="304877"/>
                <a:chOff x="3474400" y="6042620"/>
                <a:chExt cx="2220414" cy="304877"/>
              </a:xfrm>
            </p:grpSpPr>
            <p:sp>
              <p:nvSpPr>
                <p:cNvPr id="31" name="Rounded Rectangle 30"/>
                <p:cNvSpPr/>
                <p:nvPr userDrawn="1"/>
              </p:nvSpPr>
              <p:spPr>
                <a:xfrm>
                  <a:off x="5004078" y="6044349"/>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ounded Rectangle 32"/>
                <p:cNvSpPr/>
                <p:nvPr userDrawn="1"/>
              </p:nvSpPr>
              <p:spPr>
                <a:xfrm>
                  <a:off x="3474400" y="6042620"/>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ounded Rectangle 33"/>
                <p:cNvSpPr/>
                <p:nvPr userDrawn="1"/>
              </p:nvSpPr>
              <p:spPr>
                <a:xfrm>
                  <a:off x="385702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ounded Rectangle 36"/>
                <p:cNvSpPr/>
                <p:nvPr userDrawn="1"/>
              </p:nvSpPr>
              <p:spPr>
                <a:xfrm>
                  <a:off x="423964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8" name="Picture 3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8577" y="6086598"/>
                  <a:ext cx="230281" cy="230281"/>
                </a:xfrm>
                <a:prstGeom prst="rect">
                  <a:avLst/>
                </a:prstGeom>
              </p:spPr>
            </p:pic>
            <p:pic>
              <p:nvPicPr>
                <p:cNvPr id="39" name="Picture 3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624" y="6061235"/>
                  <a:ext cx="278331" cy="278331"/>
                </a:xfrm>
                <a:prstGeom prst="rect">
                  <a:avLst/>
                </a:prstGeom>
              </p:spPr>
            </p:pic>
            <p:pic>
              <p:nvPicPr>
                <p:cNvPr id="40" name="Picture 3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23176" y="6091680"/>
                  <a:ext cx="307200" cy="207343"/>
                </a:xfrm>
                <a:prstGeom prst="rect">
                  <a:avLst/>
                </a:prstGeom>
              </p:spPr>
            </p:pic>
            <p:pic>
              <p:nvPicPr>
                <p:cNvPr id="41" name="Picture 4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33027" y="6099881"/>
                  <a:ext cx="250032" cy="204014"/>
                </a:xfrm>
                <a:prstGeom prst="rect">
                  <a:avLst/>
                </a:prstGeom>
              </p:spPr>
            </p:pic>
            <p:sp>
              <p:nvSpPr>
                <p:cNvPr id="43" name="Rounded Rectangle 42"/>
                <p:cNvSpPr/>
                <p:nvPr userDrawn="1"/>
              </p:nvSpPr>
              <p:spPr>
                <a:xfrm>
                  <a:off x="5385781" y="6042664"/>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4" name="Picture 4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1424" y="6103485"/>
                  <a:ext cx="185101" cy="191227"/>
                </a:xfrm>
                <a:prstGeom prst="rect">
                  <a:avLst/>
                </a:prstGeom>
              </p:spPr>
            </p:pic>
          </p:grpSp>
          <p:pic>
            <p:nvPicPr>
              <p:cNvPr id="30" name="Picture 2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537763" y="6126275"/>
                <a:ext cx="196145" cy="159493"/>
              </a:xfrm>
              <a:prstGeom prst="rect">
                <a:avLst/>
              </a:prstGeom>
            </p:spPr>
          </p:pic>
        </p:grpSp>
      </p:grpSp>
      <p:sp>
        <p:nvSpPr>
          <p:cNvPr id="45" name="Title 2"/>
          <p:cNvSpPr>
            <a:spLocks noGrp="1"/>
          </p:cNvSpPr>
          <p:nvPr>
            <p:ph type="title" hasCustomPrompt="1"/>
          </p:nvPr>
        </p:nvSpPr>
        <p:spPr>
          <a:xfrm>
            <a:off x="-8311" y="663993"/>
            <a:ext cx="9135687" cy="520628"/>
          </a:xfrm>
        </p:spPr>
        <p:txBody>
          <a:bodyPr>
            <a:normAutofit/>
          </a:bodyPr>
          <a:lstStyle>
            <a:lvl1pPr algn="ctr">
              <a:defRPr sz="2700"/>
            </a:lvl1pPr>
          </a:lstStyle>
          <a:p>
            <a:pPr lvl="0"/>
            <a:r>
              <a:rPr lang="en-US" dirty="0"/>
              <a:t>Contact 1</a:t>
            </a:r>
          </a:p>
        </p:txBody>
      </p:sp>
    </p:spTree>
    <p:extLst>
      <p:ext uri="{BB962C8B-B14F-4D97-AF65-F5344CB8AC3E}">
        <p14:creationId xmlns:p14="http://schemas.microsoft.com/office/powerpoint/2010/main" val="852016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act Slide 2">
    <p:spTree>
      <p:nvGrpSpPr>
        <p:cNvPr id="1" name=""/>
        <p:cNvGrpSpPr/>
        <p:nvPr/>
      </p:nvGrpSpPr>
      <p:grpSpPr>
        <a:xfrm>
          <a:off x="0" y="0"/>
          <a:ext cx="0" cy="0"/>
          <a:chOff x="0" y="0"/>
          <a:chExt cx="0" cy="0"/>
        </a:xfrm>
      </p:grpSpPr>
      <p:sp>
        <p:nvSpPr>
          <p:cNvPr id="22" name="Text Placeholder 21"/>
          <p:cNvSpPr>
            <a:spLocks noGrp="1"/>
          </p:cNvSpPr>
          <p:nvPr>
            <p:ph type="body" sz="quarter" idx="15" hasCustomPrompt="1"/>
          </p:nvPr>
        </p:nvSpPr>
        <p:spPr>
          <a:xfrm>
            <a:off x="1789114" y="4283999"/>
            <a:ext cx="2484436" cy="412750"/>
          </a:xfrm>
        </p:spPr>
        <p:txBody>
          <a:bodyPr>
            <a:normAutofit/>
          </a:bodyPr>
          <a:lstStyle>
            <a:lvl1pPr marL="0" indent="0" algn="ctr">
              <a:buNone/>
              <a:defRPr sz="2200" b="1">
                <a:solidFill>
                  <a:schemeClr val="tx1"/>
                </a:solidFill>
                <a:latin typeface="+mn-lt"/>
              </a:defRPr>
            </a:lvl1pPr>
          </a:lstStyle>
          <a:p>
            <a:pPr lvl="0"/>
            <a:r>
              <a:rPr lang="en-US" dirty="0"/>
              <a:t>Name</a:t>
            </a:r>
          </a:p>
        </p:txBody>
      </p:sp>
      <p:sp>
        <p:nvSpPr>
          <p:cNvPr id="23" name="Text Placeholder 21"/>
          <p:cNvSpPr>
            <a:spLocks noGrp="1"/>
          </p:cNvSpPr>
          <p:nvPr>
            <p:ph type="body" sz="quarter" idx="16" hasCustomPrompt="1"/>
          </p:nvPr>
        </p:nvSpPr>
        <p:spPr>
          <a:xfrm>
            <a:off x="4882595" y="4278472"/>
            <a:ext cx="2487133" cy="412750"/>
          </a:xfrm>
        </p:spPr>
        <p:txBody>
          <a:bodyPr>
            <a:normAutofit/>
          </a:bodyPr>
          <a:lstStyle>
            <a:lvl1pPr marL="0" indent="0" algn="ctr">
              <a:buNone/>
              <a:defRPr lang="en-US" sz="2200" b="1" kern="1200" dirty="0">
                <a:solidFill>
                  <a:schemeClr val="tx1"/>
                </a:solidFill>
                <a:latin typeface="+mn-lt"/>
                <a:ea typeface="+mn-ea"/>
                <a:cs typeface="+mn-cs"/>
              </a:defRPr>
            </a:lvl1pPr>
          </a:lstStyle>
          <a:p>
            <a:pPr marL="0" lvl="0" indent="0" algn="ctr" defTabSz="914400" rtl="0" eaLnBrk="1" latinLnBrk="0" hangingPunct="1">
              <a:lnSpc>
                <a:spcPct val="90000"/>
              </a:lnSpc>
              <a:spcBef>
                <a:spcPts val="1000"/>
              </a:spcBef>
              <a:buClr>
                <a:srgbClr val="CB8A49"/>
              </a:buClr>
              <a:buFont typeface="Wingdings" panose="05000000000000000000" pitchFamily="2" charset="2"/>
              <a:buNone/>
            </a:pPr>
            <a:r>
              <a:rPr lang="en-US" dirty="0"/>
              <a:t>Name</a:t>
            </a:r>
          </a:p>
        </p:txBody>
      </p:sp>
      <p:sp>
        <p:nvSpPr>
          <p:cNvPr id="25" name="Text Placeholder 24"/>
          <p:cNvSpPr>
            <a:spLocks noGrp="1"/>
          </p:cNvSpPr>
          <p:nvPr>
            <p:ph type="body" sz="quarter" idx="17" hasCustomPrompt="1"/>
          </p:nvPr>
        </p:nvSpPr>
        <p:spPr>
          <a:xfrm>
            <a:off x="1789113" y="4705635"/>
            <a:ext cx="2484437" cy="314335"/>
          </a:xfrm>
        </p:spPr>
        <p:txBody>
          <a:bodyPr/>
          <a:lstStyle>
            <a:lvl1pPr marL="0" indent="0" algn="ctr">
              <a:buNone/>
              <a:defRPr sz="2000" i="1">
                <a:solidFill>
                  <a:schemeClr val="tx1"/>
                </a:solidFill>
                <a:latin typeface="+mn-lt"/>
              </a:defRPr>
            </a:lvl1pPr>
          </a:lstStyle>
          <a:p>
            <a:pPr lvl="0"/>
            <a:r>
              <a:rPr lang="en-US" dirty="0"/>
              <a:t>Title</a:t>
            </a:r>
          </a:p>
        </p:txBody>
      </p:sp>
      <p:sp>
        <p:nvSpPr>
          <p:cNvPr id="26" name="Text Placeholder 24"/>
          <p:cNvSpPr>
            <a:spLocks noGrp="1"/>
          </p:cNvSpPr>
          <p:nvPr>
            <p:ph type="body" sz="quarter" idx="18" hasCustomPrompt="1"/>
          </p:nvPr>
        </p:nvSpPr>
        <p:spPr>
          <a:xfrm>
            <a:off x="4879975" y="4700174"/>
            <a:ext cx="2487132" cy="314335"/>
          </a:xfrm>
        </p:spPr>
        <p:txBody>
          <a:bodyPr>
            <a:normAutofit/>
          </a:bodyPr>
          <a:lstStyle>
            <a:lvl1pPr marL="0" indent="0" algn="ctr">
              <a:buNone/>
              <a:defRPr lang="en-US" sz="2000" i="1" kern="1200" dirty="0">
                <a:solidFill>
                  <a:schemeClr val="tx1"/>
                </a:solidFill>
                <a:latin typeface="+mn-lt"/>
                <a:ea typeface="+mn-ea"/>
                <a:cs typeface="+mn-cs"/>
              </a:defRPr>
            </a:lvl1pPr>
          </a:lstStyle>
          <a:p>
            <a:pPr marL="0" lvl="0" indent="0" algn="ctr" defTabSz="914400" rtl="0" eaLnBrk="1" latinLnBrk="0" hangingPunct="1">
              <a:lnSpc>
                <a:spcPct val="90000"/>
              </a:lnSpc>
              <a:spcBef>
                <a:spcPts val="1000"/>
              </a:spcBef>
              <a:buClr>
                <a:srgbClr val="CB8A49"/>
              </a:buClr>
              <a:buFont typeface="Wingdings" panose="05000000000000000000" pitchFamily="2" charset="2"/>
              <a:buNone/>
            </a:pPr>
            <a:r>
              <a:rPr lang="en-US" dirty="0"/>
              <a:t>Title</a:t>
            </a:r>
          </a:p>
        </p:txBody>
      </p:sp>
      <p:sp>
        <p:nvSpPr>
          <p:cNvPr id="28" name="Text Placeholder 27"/>
          <p:cNvSpPr>
            <a:spLocks noGrp="1"/>
          </p:cNvSpPr>
          <p:nvPr>
            <p:ph type="body" sz="quarter" idx="19" hasCustomPrompt="1"/>
          </p:nvPr>
        </p:nvSpPr>
        <p:spPr>
          <a:xfrm>
            <a:off x="1789113" y="5028139"/>
            <a:ext cx="2484437" cy="374650"/>
          </a:xfrm>
        </p:spPr>
        <p:txBody>
          <a:bodyPr/>
          <a:lstStyle>
            <a:lvl1pPr marL="0" indent="0" algn="ctr">
              <a:buNone/>
              <a:defRPr sz="2000">
                <a:solidFill>
                  <a:schemeClr val="tx1"/>
                </a:solidFill>
                <a:latin typeface="+mn-lt"/>
              </a:defRPr>
            </a:lvl1pPr>
          </a:lstStyle>
          <a:p>
            <a:pPr lvl="0"/>
            <a:r>
              <a:rPr lang="en-US" dirty="0"/>
              <a:t>Program</a:t>
            </a:r>
          </a:p>
        </p:txBody>
      </p:sp>
      <p:sp>
        <p:nvSpPr>
          <p:cNvPr id="29" name="Text Placeholder 27"/>
          <p:cNvSpPr>
            <a:spLocks noGrp="1"/>
          </p:cNvSpPr>
          <p:nvPr>
            <p:ph type="body" sz="quarter" idx="20" hasCustomPrompt="1"/>
          </p:nvPr>
        </p:nvSpPr>
        <p:spPr>
          <a:xfrm>
            <a:off x="4882670" y="5023461"/>
            <a:ext cx="2484437" cy="374650"/>
          </a:xfrm>
        </p:spPr>
        <p:txBody>
          <a:bodyPr/>
          <a:lstStyle>
            <a:lvl1pPr marL="0" indent="0" algn="ctr">
              <a:buNone/>
              <a:defRPr sz="2000">
                <a:solidFill>
                  <a:schemeClr val="tx1"/>
                </a:solidFill>
                <a:latin typeface="+mn-lt"/>
              </a:defRPr>
            </a:lvl1pPr>
          </a:lstStyle>
          <a:p>
            <a:pPr lvl="0"/>
            <a:r>
              <a:rPr lang="en-US" dirty="0"/>
              <a:t>Program</a:t>
            </a:r>
          </a:p>
        </p:txBody>
      </p:sp>
      <p:cxnSp>
        <p:nvCxnSpPr>
          <p:cNvPr id="15" name="Straight Connector 14"/>
          <p:cNvCxnSpPr/>
          <p:nvPr userDrawn="1"/>
        </p:nvCxnSpPr>
        <p:spPr>
          <a:xfrm flipV="1">
            <a:off x="4322814" y="1246349"/>
            <a:ext cx="499998" cy="1369"/>
          </a:xfrm>
          <a:prstGeom prst="line">
            <a:avLst/>
          </a:prstGeom>
          <a:ln w="50800">
            <a:solidFill>
              <a:srgbClr val="CB8A49"/>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flipV="1">
            <a:off x="4322814" y="1246747"/>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45" name="Picture Placeholder 17"/>
          <p:cNvSpPr>
            <a:spLocks noGrp="1"/>
          </p:cNvSpPr>
          <p:nvPr>
            <p:ph type="pic" sz="quarter" idx="13"/>
          </p:nvPr>
        </p:nvSpPr>
        <p:spPr>
          <a:xfrm>
            <a:off x="1789113" y="1564831"/>
            <a:ext cx="2484437" cy="2487612"/>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46" name="Picture Placeholder 19"/>
          <p:cNvSpPr>
            <a:spLocks noGrp="1"/>
          </p:cNvSpPr>
          <p:nvPr>
            <p:ph type="pic" sz="quarter" idx="14"/>
          </p:nvPr>
        </p:nvSpPr>
        <p:spPr>
          <a:xfrm>
            <a:off x="4879975" y="1559082"/>
            <a:ext cx="2473325" cy="2487617"/>
          </a:xfrm>
        </p:spPr>
        <p:txBody>
          <a:bodyPr/>
          <a:lstStyle>
            <a:lvl1pPr marL="0" indent="0">
              <a:buNone/>
              <a:defRPr>
                <a:solidFill>
                  <a:schemeClr val="tx1">
                    <a:lumMod val="65000"/>
                    <a:lumOff val="35000"/>
                  </a:schemeClr>
                </a:solidFill>
                <a:latin typeface="+mn-lt"/>
              </a:defRPr>
            </a:lvl1pPr>
          </a:lstStyle>
          <a:p>
            <a:r>
              <a:rPr lang="en-US" dirty="0"/>
              <a:t>Click icon to add picture</a:t>
            </a:r>
          </a:p>
        </p:txBody>
      </p:sp>
      <p:sp>
        <p:nvSpPr>
          <p:cNvPr id="47" name="Text Placeholder 2"/>
          <p:cNvSpPr>
            <a:spLocks noGrp="1"/>
          </p:cNvSpPr>
          <p:nvPr>
            <p:ph type="body" sz="quarter" idx="22" hasCustomPrompt="1"/>
          </p:nvPr>
        </p:nvSpPr>
        <p:spPr>
          <a:xfrm>
            <a:off x="0" y="5569077"/>
            <a:ext cx="9144000" cy="269274"/>
          </a:xfrm>
        </p:spPr>
        <p:txBody>
          <a:bodyPr>
            <a:noAutofit/>
          </a:bodyPr>
          <a:lstStyle>
            <a:lvl1pPr marL="0" indent="0" algn="ctr">
              <a:buNone/>
              <a:defRPr sz="2000">
                <a:solidFill>
                  <a:schemeClr val="tx1"/>
                </a:solidFill>
              </a:defRPr>
            </a:lvl1pPr>
            <a:lvl2pPr marL="280988" indent="0">
              <a:buNone/>
              <a:defRPr sz="1600">
                <a:solidFill>
                  <a:srgbClr val="CB8A49"/>
                </a:solidFill>
              </a:defRPr>
            </a:lvl2pPr>
            <a:lvl3pPr marL="519113" indent="0">
              <a:buNone/>
              <a:defRPr sz="1600">
                <a:solidFill>
                  <a:srgbClr val="CB8A49"/>
                </a:solidFill>
              </a:defRPr>
            </a:lvl3pPr>
            <a:lvl4pPr marL="747713" indent="0">
              <a:buNone/>
              <a:defRPr sz="1600">
                <a:solidFill>
                  <a:srgbClr val="CB8A49"/>
                </a:solidFill>
              </a:defRPr>
            </a:lvl4pPr>
            <a:lvl5pPr marL="741363" indent="0">
              <a:buNone/>
              <a:defRPr sz="1600">
                <a:solidFill>
                  <a:srgbClr val="CB8A49"/>
                </a:solidFill>
              </a:defRPr>
            </a:lvl5pPr>
          </a:lstStyle>
          <a:p>
            <a:pPr lvl="0"/>
            <a:r>
              <a:rPr lang="en-US" dirty="0"/>
              <a:t>www.doh.wa.gov</a:t>
            </a:r>
          </a:p>
        </p:txBody>
      </p:sp>
      <p:sp>
        <p:nvSpPr>
          <p:cNvPr id="24" name="TextBox 23"/>
          <p:cNvSpPr txBox="1"/>
          <p:nvPr userDrawn="1"/>
        </p:nvSpPr>
        <p:spPr>
          <a:xfrm>
            <a:off x="-8311" y="6430954"/>
            <a:ext cx="9152311" cy="307777"/>
          </a:xfrm>
          <a:prstGeom prst="rect">
            <a:avLst/>
          </a:prstGeom>
          <a:noFill/>
        </p:spPr>
        <p:txBody>
          <a:bodyPr wrap="square" rtlCol="0">
            <a:spAutoFit/>
          </a:bodyPr>
          <a:lstStyle/>
          <a:p>
            <a:pPr algn="ctr"/>
            <a:r>
              <a:rPr lang="en-US" sz="1400" dirty="0">
                <a:solidFill>
                  <a:schemeClr val="tx1"/>
                </a:solidFill>
                <a:latin typeface="Century Gothic" panose="020B0502020202020204" pitchFamily="34" charset="0"/>
              </a:rPr>
              <a:t>@</a:t>
            </a:r>
            <a:r>
              <a:rPr lang="en-US" sz="1400" dirty="0" err="1">
                <a:solidFill>
                  <a:schemeClr val="tx1"/>
                </a:solidFill>
                <a:latin typeface="Century Gothic" panose="020B0502020202020204" pitchFamily="34" charset="0"/>
              </a:rPr>
              <a:t>WADeptHealth</a:t>
            </a:r>
            <a:endParaRPr lang="en-US" sz="1400" dirty="0">
              <a:solidFill>
                <a:schemeClr val="tx1"/>
              </a:solidFill>
              <a:latin typeface="Century Gothic" panose="020B0502020202020204" pitchFamily="34" charset="0"/>
            </a:endParaRPr>
          </a:p>
        </p:txBody>
      </p:sp>
      <p:pic>
        <p:nvPicPr>
          <p:cNvPr id="52" name="Picture 5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48509" y="6086598"/>
            <a:ext cx="230281" cy="230281"/>
          </a:xfrm>
          <a:prstGeom prst="rect">
            <a:avLst/>
          </a:prstGeom>
        </p:spPr>
      </p:pic>
      <p:sp>
        <p:nvSpPr>
          <p:cNvPr id="2" name="Title 1"/>
          <p:cNvSpPr>
            <a:spLocks noGrp="1"/>
          </p:cNvSpPr>
          <p:nvPr>
            <p:ph type="title" hasCustomPrompt="1"/>
          </p:nvPr>
        </p:nvSpPr>
        <p:spPr>
          <a:xfrm>
            <a:off x="-8351" y="664527"/>
            <a:ext cx="9144000" cy="520093"/>
          </a:xfrm>
        </p:spPr>
        <p:txBody>
          <a:bodyPr>
            <a:normAutofit/>
          </a:bodyPr>
          <a:lstStyle>
            <a:lvl1pPr algn="ctr">
              <a:defRPr sz="2700"/>
            </a:lvl1pPr>
          </a:lstStyle>
          <a:p>
            <a:pPr lvl="0"/>
            <a:r>
              <a:rPr lang="en-US" dirty="0"/>
              <a:t>Contact 2</a:t>
            </a:r>
          </a:p>
        </p:txBody>
      </p:sp>
      <p:grpSp>
        <p:nvGrpSpPr>
          <p:cNvPr id="30" name="Group 29" descr="strip of social media logo icons (Twitter, Facebook, Instagram, Youtube, Medium, and an email icon)"/>
          <p:cNvGrpSpPr/>
          <p:nvPr userDrawn="1"/>
        </p:nvGrpSpPr>
        <p:grpSpPr>
          <a:xfrm>
            <a:off x="3453442" y="6023448"/>
            <a:ext cx="2220414" cy="306578"/>
            <a:chOff x="3453442" y="6023448"/>
            <a:chExt cx="2220414" cy="306578"/>
          </a:xfrm>
        </p:grpSpPr>
        <p:sp>
          <p:nvSpPr>
            <p:cNvPr id="31" name="Rounded Rectangle 30"/>
            <p:cNvSpPr/>
            <p:nvPr userDrawn="1"/>
          </p:nvSpPr>
          <p:spPr>
            <a:xfrm>
              <a:off x="4601301" y="6025149"/>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p:cNvGrpSpPr/>
            <p:nvPr userDrawn="1"/>
          </p:nvGrpSpPr>
          <p:grpSpPr>
            <a:xfrm>
              <a:off x="3453442" y="6023448"/>
              <a:ext cx="2220414" cy="304877"/>
              <a:chOff x="3474400" y="6042620"/>
              <a:chExt cx="2220414" cy="304877"/>
            </a:xfrm>
          </p:grpSpPr>
          <p:grpSp>
            <p:nvGrpSpPr>
              <p:cNvPr id="33" name="Group 32"/>
              <p:cNvGrpSpPr/>
              <p:nvPr userDrawn="1"/>
            </p:nvGrpSpPr>
            <p:grpSpPr>
              <a:xfrm>
                <a:off x="3474400" y="6042620"/>
                <a:ext cx="2220414" cy="304877"/>
                <a:chOff x="3474400" y="6042620"/>
                <a:chExt cx="2220414" cy="304877"/>
              </a:xfrm>
            </p:grpSpPr>
            <p:sp>
              <p:nvSpPr>
                <p:cNvPr id="35" name="Rounded Rectangle 34"/>
                <p:cNvSpPr/>
                <p:nvPr userDrawn="1"/>
              </p:nvSpPr>
              <p:spPr>
                <a:xfrm>
                  <a:off x="5004078" y="6044349"/>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ounded Rectangle 35"/>
                <p:cNvSpPr/>
                <p:nvPr userDrawn="1"/>
              </p:nvSpPr>
              <p:spPr>
                <a:xfrm>
                  <a:off x="3474400" y="6042620"/>
                  <a:ext cx="309033" cy="304877"/>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ounded Rectangle 36"/>
                <p:cNvSpPr/>
                <p:nvPr userDrawn="1"/>
              </p:nvSpPr>
              <p:spPr>
                <a:xfrm>
                  <a:off x="385702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ed Rectangle 37"/>
                <p:cNvSpPr/>
                <p:nvPr userDrawn="1"/>
              </p:nvSpPr>
              <p:spPr>
                <a:xfrm>
                  <a:off x="4239640" y="6042620"/>
                  <a:ext cx="309033" cy="304877"/>
                </a:xfrm>
                <a:prstGeom prst="roundRect">
                  <a:avLst/>
                </a:prstGeom>
                <a:solidFill>
                  <a:srgbClr val="349D96"/>
                </a:solidFill>
                <a:ln>
                  <a:solidFill>
                    <a:srgbClr val="349D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78577" y="6086598"/>
                  <a:ext cx="230281" cy="230281"/>
                </a:xfrm>
                <a:prstGeom prst="rect">
                  <a:avLst/>
                </a:prstGeom>
              </p:spPr>
            </p:pic>
            <p:pic>
              <p:nvPicPr>
                <p:cNvPr id="40" name="Picture 3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67624" y="6061235"/>
                  <a:ext cx="278331" cy="278331"/>
                </a:xfrm>
                <a:prstGeom prst="rect">
                  <a:avLst/>
                </a:prstGeom>
              </p:spPr>
            </p:pic>
            <p:pic>
              <p:nvPicPr>
                <p:cNvPr id="41" name="Picture 4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23176" y="6091680"/>
                  <a:ext cx="307200" cy="207343"/>
                </a:xfrm>
                <a:prstGeom prst="rect">
                  <a:avLst/>
                </a:prstGeom>
              </p:spPr>
            </p:pic>
            <p:pic>
              <p:nvPicPr>
                <p:cNvPr id="42" name="Picture 4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33027" y="6099881"/>
                  <a:ext cx="250032" cy="204014"/>
                </a:xfrm>
                <a:prstGeom prst="rect">
                  <a:avLst/>
                </a:prstGeom>
              </p:spPr>
            </p:pic>
            <p:sp>
              <p:nvSpPr>
                <p:cNvPr id="43" name="Rounded Rectangle 42"/>
                <p:cNvSpPr/>
                <p:nvPr userDrawn="1"/>
              </p:nvSpPr>
              <p:spPr>
                <a:xfrm>
                  <a:off x="5385781" y="6042664"/>
                  <a:ext cx="309033" cy="301752"/>
                </a:xfrm>
                <a:prstGeom prst="roundRect">
                  <a:avLst/>
                </a:prstGeom>
                <a:solidFill>
                  <a:srgbClr val="349D96"/>
                </a:solidFill>
                <a:ln>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6" name="Picture 5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451424" y="6103485"/>
                  <a:ext cx="185101" cy="191227"/>
                </a:xfrm>
                <a:prstGeom prst="rect">
                  <a:avLst/>
                </a:prstGeom>
              </p:spPr>
            </p:pic>
          </p:grpSp>
          <p:pic>
            <p:nvPicPr>
              <p:cNvPr id="34" name="Picture 3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537763" y="6126275"/>
                <a:ext cx="196145" cy="159493"/>
              </a:xfrm>
              <a:prstGeom prst="rect">
                <a:avLst/>
              </a:prstGeom>
            </p:spPr>
          </p:pic>
        </p:grpSp>
      </p:grpSp>
    </p:spTree>
    <p:extLst>
      <p:ext uri="{BB962C8B-B14F-4D97-AF65-F5344CB8AC3E}">
        <p14:creationId xmlns:p14="http://schemas.microsoft.com/office/powerpoint/2010/main" val="25410077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Slide with Title">
    <p:spTree>
      <p:nvGrpSpPr>
        <p:cNvPr id="1" name=""/>
        <p:cNvGrpSpPr/>
        <p:nvPr/>
      </p:nvGrpSpPr>
      <p:grpSpPr>
        <a:xfrm>
          <a:off x="0" y="0"/>
          <a:ext cx="0" cy="0"/>
          <a:chOff x="0" y="0"/>
          <a:chExt cx="0" cy="0"/>
        </a:xfrm>
      </p:grpSpPr>
      <p:cxnSp>
        <p:nvCxnSpPr>
          <p:cNvPr id="25" name="Straight Connector 24"/>
          <p:cNvCxnSpPr/>
          <p:nvPr userDrawn="1"/>
        </p:nvCxnSpPr>
        <p:spPr>
          <a:xfrm flipV="1">
            <a:off x="4322814" y="1246349"/>
            <a:ext cx="499998" cy="1369"/>
          </a:xfrm>
          <a:prstGeom prst="line">
            <a:avLst/>
          </a:prstGeom>
          <a:ln w="50800">
            <a:solidFill>
              <a:srgbClr val="349D96"/>
            </a:solidFill>
          </a:ln>
          <a:effectLst/>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
        <p:nvSpPr>
          <p:cNvPr id="7" name="Title 2"/>
          <p:cNvSpPr>
            <a:spLocks noGrp="1"/>
          </p:cNvSpPr>
          <p:nvPr>
            <p:ph type="title" hasCustomPrompt="1"/>
          </p:nvPr>
        </p:nvSpPr>
        <p:spPr>
          <a:xfrm>
            <a:off x="-6824" y="680798"/>
            <a:ext cx="9144000" cy="482030"/>
          </a:xfrm>
        </p:spPr>
        <p:txBody>
          <a:bodyPr>
            <a:normAutofit/>
          </a:bodyPr>
          <a:lstStyle>
            <a:lvl1pPr algn="ctr">
              <a:defRPr sz="2700"/>
            </a:lvl1pPr>
          </a:lstStyle>
          <a:p>
            <a:pPr lvl="0"/>
            <a:r>
              <a:rPr lang="en-US" dirty="0"/>
              <a:t>Blank Slide</a:t>
            </a:r>
          </a:p>
        </p:txBody>
      </p:sp>
    </p:spTree>
    <p:extLst>
      <p:ext uri="{BB962C8B-B14F-4D97-AF65-F5344CB8AC3E}">
        <p14:creationId xmlns:p14="http://schemas.microsoft.com/office/powerpoint/2010/main" val="32165665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Slide with Page Number">
    <p:spTree>
      <p:nvGrpSpPr>
        <p:cNvPr id="1" name=""/>
        <p:cNvGrpSpPr/>
        <p:nvPr/>
      </p:nvGrpSpPr>
      <p:grpSpPr>
        <a:xfrm>
          <a:off x="0" y="0"/>
          <a:ext cx="0" cy="0"/>
          <a:chOff x="0" y="0"/>
          <a:chExt cx="0" cy="0"/>
        </a:xfrm>
      </p:grpSpPr>
      <p:sp>
        <p:nvSpPr>
          <p:cNvPr id="5" name="TextBox 4"/>
          <p:cNvSpPr txBox="1"/>
          <p:nvPr userDrawn="1"/>
        </p:nvSpPr>
        <p:spPr>
          <a:xfrm>
            <a:off x="0" y="6318775"/>
            <a:ext cx="9144000" cy="369332"/>
          </a:xfrm>
          <a:prstGeom prst="rect">
            <a:avLst/>
          </a:prstGeom>
          <a:noFill/>
        </p:spPr>
        <p:txBody>
          <a:bodyPr wrap="square" rtlCol="0">
            <a:spAutoFit/>
          </a:bodyPr>
          <a:lstStyle/>
          <a:p>
            <a:pPr algn="ctr"/>
            <a:r>
              <a:rPr lang="en-US" dirty="0">
                <a:solidFill>
                  <a:srgbClr val="349D96"/>
                </a:solidFill>
                <a:latin typeface="Century Gothic" panose="020B0502020202020204" pitchFamily="34" charset="0"/>
              </a:rPr>
              <a:t>Washington State Department of Health</a:t>
            </a:r>
            <a:r>
              <a:rPr lang="en-US" baseline="0" dirty="0">
                <a:solidFill>
                  <a:srgbClr val="349D96"/>
                </a:solidFill>
                <a:latin typeface="Century Gothic" panose="020B0502020202020204" pitchFamily="34" charset="0"/>
              </a:rPr>
              <a:t> </a:t>
            </a:r>
            <a:r>
              <a:rPr lang="en-US" sz="1800" dirty="0">
                <a:solidFill>
                  <a:schemeClr val="tx1"/>
                </a:solidFill>
                <a:latin typeface="Century Gothic" panose="020B0502020202020204" pitchFamily="34" charset="0"/>
              </a:rPr>
              <a:t>| </a:t>
            </a:r>
            <a:fld id="{647B4F43-D519-4C1F-A815-23EAD624CF95}" type="slidenum">
              <a:rPr lang="en-US" sz="1800" smtClean="0">
                <a:solidFill>
                  <a:schemeClr val="tx1"/>
                </a:solidFill>
                <a:latin typeface="Century Gothic" panose="020B0502020202020204" pitchFamily="34" charset="0"/>
              </a:rPr>
              <a:pPr/>
              <a:t>‹#›</a:t>
            </a:fld>
            <a:endParaRPr lang="en-US" sz="18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9515944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44279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rgbClr val="00857B"/>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Washington State Department of Health Logo (White)"/>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95279" y="3698348"/>
            <a:ext cx="2729532" cy="1186803"/>
          </a:xfrm>
          <a:prstGeom prst="rect">
            <a:avLst/>
          </a:prstGeom>
          <a:ln>
            <a:noFill/>
          </a:ln>
        </p:spPr>
      </p:pic>
      <p:sp>
        <p:nvSpPr>
          <p:cNvPr id="7" name="TextBox 3"/>
          <p:cNvSpPr txBox="1"/>
          <p:nvPr userDrawn="1"/>
        </p:nvSpPr>
        <p:spPr>
          <a:xfrm>
            <a:off x="-1" y="5254231"/>
            <a:ext cx="9144001"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kern="1200" dirty="0">
                <a:solidFill>
                  <a:schemeClr val="bg1"/>
                </a:solidFill>
                <a:effectLst/>
                <a:latin typeface="+mn-lt"/>
                <a:ea typeface="+mn-ea"/>
                <a:cs typeface="+mn-cs"/>
              </a:rPr>
              <a:t>To request this document in another format, call 1-800-525-0127. Deaf or hard of</a:t>
            </a:r>
          </a:p>
          <a:p>
            <a:pPr algn="ctr"/>
            <a:r>
              <a:rPr lang="en-US" sz="1600" kern="1200" dirty="0">
                <a:solidFill>
                  <a:schemeClr val="bg1"/>
                </a:solidFill>
                <a:effectLst/>
                <a:latin typeface="+mn-lt"/>
                <a:ea typeface="+mn-ea"/>
                <a:cs typeface="+mn-cs"/>
              </a:rPr>
              <a:t>hearing customers, please call 711 (Washington Relay) or email </a:t>
            </a:r>
            <a:r>
              <a:rPr lang="en-US" sz="1600" u="none" kern="1200" dirty="0">
                <a:solidFill>
                  <a:schemeClr val="bg1"/>
                </a:solidFill>
                <a:effectLst/>
                <a:latin typeface="+mn-lt"/>
                <a:ea typeface="+mn-ea"/>
                <a:cs typeface="+mn-cs"/>
              </a:rPr>
              <a:t>civil.rights@doh.wa.gov</a:t>
            </a:r>
            <a:r>
              <a:rPr lang="en-US" sz="1600" kern="1200" dirty="0">
                <a:solidFill>
                  <a:schemeClr val="bg1"/>
                </a:solidFill>
                <a:effectLst/>
                <a:latin typeface="+mn-lt"/>
                <a:ea typeface="+mn-ea"/>
                <a:cs typeface="+mn-cs"/>
              </a:rPr>
              <a:t>. </a:t>
            </a:r>
          </a:p>
        </p:txBody>
      </p:sp>
    </p:spTree>
    <p:extLst>
      <p:ext uri="{BB962C8B-B14F-4D97-AF65-F5344CB8AC3E}">
        <p14:creationId xmlns:p14="http://schemas.microsoft.com/office/powerpoint/2010/main" val="25554241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210054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Slide Number Placeholder 5"/>
          <p:cNvSpPr>
            <a:spLocks noGrp="1"/>
          </p:cNvSpPr>
          <p:nvPr>
            <p:ph type="sldNum" sz="quarter" idx="4"/>
          </p:nvPr>
        </p:nvSpPr>
        <p:spPr>
          <a:xfrm>
            <a:off x="3028950" y="6356350"/>
            <a:ext cx="3086100" cy="365125"/>
          </a:xfrm>
          <a:prstGeom prst="rect">
            <a:avLst/>
          </a:prstGeom>
        </p:spPr>
        <p:txBody>
          <a:bodyPr vert="horz" lIns="91440" tIns="45720" rIns="91440" bIns="45720" rtlCol="0" anchor="ctr"/>
          <a:lstStyle>
            <a:lvl1pPr algn="ctr">
              <a:defRPr sz="1400">
                <a:solidFill>
                  <a:srgbClr val="404040"/>
                </a:solidFill>
                <a:latin typeface="Century Gothic" panose="020B0502020202020204" pitchFamily="34" charset="0"/>
              </a:defRPr>
            </a:lvl1pPr>
          </a:lstStyle>
          <a:p>
            <a:fld id="{3535056D-F555-406B-BF1D-286FE836F60C}" type="slidenum">
              <a:rPr lang="en-US" smtClean="0"/>
              <a:pPr/>
              <a:t>‹#›</a:t>
            </a:fld>
            <a:endParaRPr lang="en-US" dirty="0"/>
          </a:p>
        </p:txBody>
      </p:sp>
    </p:spTree>
    <p:extLst>
      <p:ext uri="{BB962C8B-B14F-4D97-AF65-F5344CB8AC3E}">
        <p14:creationId xmlns:p14="http://schemas.microsoft.com/office/powerpoint/2010/main" val="3222232568"/>
      </p:ext>
    </p:extLst>
  </p:cSld>
  <p:clrMap bg1="lt1" tx1="dk1" bg2="lt2" tx2="dk2" accent1="accent1" accent2="accent2" accent3="accent3" accent4="accent4" accent5="accent5" accent6="accent6" hlink="hlink" folHlink="folHlink"/>
  <p:sldLayoutIdLst>
    <p:sldLayoutId id="2147483672" r:id="rId1"/>
    <p:sldLayoutId id="2147483733" r:id="rId2"/>
    <p:sldLayoutId id="2147483737" r:id="rId3"/>
    <p:sldLayoutId id="2147483734" r:id="rId4"/>
    <p:sldLayoutId id="2147483735" r:id="rId5"/>
    <p:sldLayoutId id="2147483736" r:id="rId6"/>
    <p:sldLayoutId id="2147483740" r:id="rId7"/>
    <p:sldLayoutId id="2147483666" r:id="rId8"/>
    <p:sldLayoutId id="2147483673" r:id="rId9"/>
    <p:sldLayoutId id="2147483719" r:id="rId10"/>
    <p:sldLayoutId id="2147483674" r:id="rId11"/>
    <p:sldLayoutId id="2147483720" r:id="rId12"/>
    <p:sldLayoutId id="2147483721" r:id="rId13"/>
    <p:sldLayoutId id="2147483675" r:id="rId14"/>
    <p:sldLayoutId id="2147483744" r:id="rId15"/>
    <p:sldLayoutId id="2147483741" r:id="rId16"/>
    <p:sldLayoutId id="2147483665" r:id="rId17"/>
    <p:sldLayoutId id="2147483677" r:id="rId18"/>
    <p:sldLayoutId id="2147483692" r:id="rId19"/>
    <p:sldLayoutId id="2147483696" r:id="rId20"/>
    <p:sldLayoutId id="2147483694" r:id="rId21"/>
    <p:sldLayoutId id="2147483695" r:id="rId22"/>
    <p:sldLayoutId id="2147483739" r:id="rId23"/>
    <p:sldLayoutId id="2147483743" r:id="rId24"/>
    <p:sldLayoutId id="2147483702" r:id="rId25"/>
    <p:sldLayoutId id="2147483725" r:id="rId26"/>
    <p:sldLayoutId id="2147483726" r:id="rId27"/>
    <p:sldLayoutId id="2147483727" r:id="rId28"/>
    <p:sldLayoutId id="2147483728" r:id="rId29"/>
    <p:sldLayoutId id="2147483730" r:id="rId30"/>
    <p:sldLayoutId id="2147483731" r:id="rId31"/>
    <p:sldLayoutId id="2147483732" r:id="rId32"/>
    <p:sldLayoutId id="2147483703" r:id="rId33"/>
    <p:sldLayoutId id="2147483704" r:id="rId34"/>
    <p:sldLayoutId id="2147483705" r:id="rId35"/>
    <p:sldLayoutId id="2147483669" r:id="rId36"/>
    <p:sldLayoutId id="2147483706" r:id="rId37"/>
    <p:sldLayoutId id="2147483707" r:id="rId38"/>
    <p:sldLayoutId id="2147483712" r:id="rId39"/>
    <p:sldLayoutId id="2147483711" r:id="rId40"/>
    <p:sldLayoutId id="2147483713" r:id="rId41"/>
    <p:sldLayoutId id="2147483742" r:id="rId42"/>
    <p:sldLayoutId id="2147483714" r:id="rId43"/>
    <p:sldLayoutId id="2147483715" r:id="rId44"/>
    <p:sldLayoutId id="2147483738" r:id="rId45"/>
    <p:sldLayoutId id="2147483667" r:id="rId46"/>
    <p:sldLayoutId id="2147483716" r:id="rId47"/>
    <p:sldLayoutId id="2147483724" r:id="rId48"/>
    <p:sldLayoutId id="2147483718" r:id="rId49"/>
    <p:sldLayoutId id="2147483717" r:id="rId50"/>
    <p:sldLayoutId id="2147483693" r:id="rId51"/>
    <p:sldLayoutId id="2147483747" r:id="rId52"/>
    <p:sldLayoutId id="2147483748" r:id="rId53"/>
    <p:sldLayoutId id="2147483668" r:id="rId54"/>
  </p:sldLayoutIdLst>
  <p:hf hdr="0" dt="0"/>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85750" indent="-285750" algn="l" defTabSz="914400" rtl="0" eaLnBrk="1" latinLnBrk="0" hangingPunct="1">
        <a:lnSpc>
          <a:spcPct val="90000"/>
        </a:lnSpc>
        <a:spcBef>
          <a:spcPts val="1000"/>
        </a:spcBef>
        <a:buClr>
          <a:srgbClr val="349D96"/>
        </a:buClr>
        <a:buFont typeface="Wingdings" panose="05000000000000000000" pitchFamily="2" charset="2"/>
        <a:buChar char="£"/>
        <a:defRPr sz="2000" kern="1200">
          <a:solidFill>
            <a:schemeClr val="tx1">
              <a:lumMod val="75000"/>
              <a:lumOff val="25000"/>
            </a:schemeClr>
          </a:solidFill>
          <a:latin typeface="Century Gothic" panose="020B0502020202020204" pitchFamily="34" charset="0"/>
          <a:ea typeface="+mn-ea"/>
          <a:cs typeface="+mn-cs"/>
        </a:defRPr>
      </a:lvl1pPr>
      <a:lvl2pPr marL="519113" indent="-238125" algn="l" defTabSz="914400" rtl="0" eaLnBrk="1" latinLnBrk="0" hangingPunct="1">
        <a:lnSpc>
          <a:spcPct val="90000"/>
        </a:lnSpc>
        <a:spcBef>
          <a:spcPts val="500"/>
        </a:spcBef>
        <a:buClr>
          <a:srgbClr val="349D96"/>
        </a:buClr>
        <a:buFont typeface="Courier New" panose="02070309020205020404" pitchFamily="49" charset="0"/>
        <a:buChar char="o"/>
        <a:defRPr sz="2000" kern="1200">
          <a:solidFill>
            <a:schemeClr val="tx1">
              <a:lumMod val="75000"/>
              <a:lumOff val="25000"/>
            </a:schemeClr>
          </a:solidFill>
          <a:latin typeface="Century Gothic" panose="020B0502020202020204" pitchFamily="34" charset="0"/>
          <a:ea typeface="+mn-ea"/>
          <a:cs typeface="+mn-cs"/>
        </a:defRPr>
      </a:lvl2pPr>
      <a:lvl3pPr marL="747713" indent="-228600" algn="l" defTabSz="914400" rtl="0" eaLnBrk="1" latinLnBrk="0" hangingPunct="1">
        <a:lnSpc>
          <a:spcPct val="90000"/>
        </a:lnSpc>
        <a:spcBef>
          <a:spcPts val="500"/>
        </a:spcBef>
        <a:buClr>
          <a:srgbClr val="349D96"/>
        </a:buClr>
        <a:buFont typeface="Century Gothic" panose="020B0502020202020204" pitchFamily="34" charset="0"/>
        <a:buChar char="■"/>
        <a:defRPr sz="1800" kern="1200">
          <a:solidFill>
            <a:schemeClr val="tx1">
              <a:lumMod val="75000"/>
              <a:lumOff val="25000"/>
            </a:schemeClr>
          </a:solidFill>
          <a:latin typeface="Century Gothic" panose="020B0502020202020204" pitchFamily="34" charset="0"/>
          <a:ea typeface="+mn-ea"/>
          <a:cs typeface="+mn-cs"/>
        </a:defRPr>
      </a:lvl3pPr>
      <a:lvl4pPr marL="919163" indent="-171450" algn="l" defTabSz="914400" rtl="0" eaLnBrk="1" latinLnBrk="0" hangingPunct="1">
        <a:lnSpc>
          <a:spcPct val="90000"/>
        </a:lnSpc>
        <a:spcBef>
          <a:spcPts val="500"/>
        </a:spcBef>
        <a:buClr>
          <a:srgbClr val="349D96"/>
        </a:buClr>
        <a:buFont typeface="Century Gothic" panose="020B0502020202020204" pitchFamily="34" charset="0"/>
        <a:buChar char="♦"/>
        <a:defRPr sz="1800" kern="1200">
          <a:solidFill>
            <a:schemeClr val="tx1">
              <a:lumMod val="75000"/>
              <a:lumOff val="25000"/>
            </a:schemeClr>
          </a:solidFill>
          <a:latin typeface="Century Gothic" panose="020B0502020202020204" pitchFamily="34" charset="0"/>
          <a:ea typeface="+mn-ea"/>
          <a:cs typeface="+mn-cs"/>
        </a:defRPr>
      </a:lvl4pPr>
      <a:lvl5pPr marL="969963" indent="-228600" algn="l" defTabSz="914400" rtl="0" eaLnBrk="1" latinLnBrk="0" hangingPunct="1">
        <a:lnSpc>
          <a:spcPct val="90000"/>
        </a:lnSpc>
        <a:spcBef>
          <a:spcPts val="500"/>
        </a:spcBef>
        <a:buClr>
          <a:srgbClr val="CB8A49"/>
        </a:buClr>
        <a:buFont typeface="Century Gothic" panose="020B0502020202020204" pitchFamily="34" charset="0"/>
        <a:buChar char="♦"/>
        <a:defRPr sz="12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diagramColors" Target="../diagrams/colors2.xml"/><Relationship Id="rId11" Type="http://schemas.openxmlformats.org/officeDocument/2006/relationships/image" Target="../media/image28.svg"/><Relationship Id="rId5" Type="http://schemas.openxmlformats.org/officeDocument/2006/relationships/diagramQuickStyle" Target="../diagrams/quickStyle2.xml"/><Relationship Id="rId10" Type="http://schemas.openxmlformats.org/officeDocument/2006/relationships/image" Target="../media/image27.png"/><Relationship Id="rId4" Type="http://schemas.openxmlformats.org/officeDocument/2006/relationships/diagramLayout" Target="../diagrams/layout2.xml"/><Relationship Id="rId9" Type="http://schemas.openxmlformats.org/officeDocument/2006/relationships/image" Target="../media/image26.svg"/></Relationships>
</file>

<file path=ppt/slides/_rels/slide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1138B4-7AFE-468D-9557-68B449EF094B}"/>
              </a:ext>
            </a:extLst>
          </p:cNvPr>
          <p:cNvSpPr>
            <a:spLocks noGrp="1"/>
          </p:cNvSpPr>
          <p:nvPr>
            <p:ph type="body" sz="quarter" idx="11"/>
          </p:nvPr>
        </p:nvSpPr>
        <p:spPr>
          <a:xfrm>
            <a:off x="3325091" y="5897170"/>
            <a:ext cx="4704484" cy="811447"/>
          </a:xfrm>
        </p:spPr>
        <p:txBody>
          <a:bodyPr>
            <a:normAutofit fontScale="55000" lnSpcReduction="20000"/>
          </a:bodyPr>
          <a:lstStyle/>
          <a:p>
            <a:pPr algn="ctr"/>
            <a:r>
              <a:rPr lang="en-US" sz="2500" b="1" dirty="0"/>
              <a:t>Caroline Thomas</a:t>
            </a:r>
            <a:r>
              <a:rPr lang="en-US" sz="2500" dirty="0"/>
              <a:t>, Kyle Stohr, MD, Maggie Dorr, MPH, Julie Vanderkolk, MSPH</a:t>
            </a:r>
          </a:p>
          <a:p>
            <a:pPr lvl="0" algn="ctr"/>
            <a:r>
              <a:rPr lang="en-US" sz="2500" dirty="0"/>
              <a:t>Washington State Department of Health, Tumwater, WA</a:t>
            </a:r>
          </a:p>
          <a:p>
            <a:endParaRPr lang="en-US" dirty="0"/>
          </a:p>
        </p:txBody>
      </p:sp>
      <p:sp>
        <p:nvSpPr>
          <p:cNvPr id="3" name="Title 2">
            <a:extLst>
              <a:ext uri="{FF2B5EF4-FFF2-40B4-BE49-F238E27FC236}">
                <a16:creationId xmlns:a16="http://schemas.microsoft.com/office/drawing/2014/main" id="{2710BFBB-1E4C-40C1-B0A9-56CB7563F7FB}"/>
              </a:ext>
            </a:extLst>
          </p:cNvPr>
          <p:cNvSpPr>
            <a:spLocks noGrp="1"/>
          </p:cNvSpPr>
          <p:nvPr>
            <p:ph type="title"/>
          </p:nvPr>
        </p:nvSpPr>
        <p:spPr>
          <a:xfrm>
            <a:off x="3325091" y="4725910"/>
            <a:ext cx="5927551" cy="1171262"/>
          </a:xfrm>
        </p:spPr>
        <p:txBody>
          <a:bodyPr/>
          <a:lstStyle/>
          <a:p>
            <a:r>
              <a:rPr lang="en-US" sz="2400" dirty="0"/>
              <a:t>Minding the GAP: Electronic Laboratory Reporting Data FLOW Analysis in WASHINGTON STATE</a:t>
            </a:r>
          </a:p>
        </p:txBody>
      </p:sp>
    </p:spTree>
    <p:extLst>
      <p:ext uri="{BB962C8B-B14F-4D97-AF65-F5344CB8AC3E}">
        <p14:creationId xmlns:p14="http://schemas.microsoft.com/office/powerpoint/2010/main" val="1002908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C40D7D-6DF5-49D7-B1E9-AC360A1D7C04}"/>
              </a:ext>
            </a:extLst>
          </p:cNvPr>
          <p:cNvSpPr>
            <a:spLocks noGrp="1"/>
          </p:cNvSpPr>
          <p:nvPr>
            <p:ph type="title"/>
          </p:nvPr>
        </p:nvSpPr>
        <p:spPr/>
        <p:txBody>
          <a:bodyPr>
            <a:normAutofit fontScale="90000"/>
          </a:bodyPr>
          <a:lstStyle/>
          <a:p>
            <a:r>
              <a:rPr lang="en-US" dirty="0"/>
              <a:t>Background and Motivation</a:t>
            </a:r>
          </a:p>
        </p:txBody>
      </p:sp>
      <p:graphicFrame>
        <p:nvGraphicFramePr>
          <p:cNvPr id="6" name="Diagram 5">
            <a:extLst>
              <a:ext uri="{FF2B5EF4-FFF2-40B4-BE49-F238E27FC236}">
                <a16:creationId xmlns:a16="http://schemas.microsoft.com/office/drawing/2014/main" id="{5E114B78-281F-45C2-8C10-FB86CF4EB5DA}"/>
              </a:ext>
            </a:extLst>
          </p:cNvPr>
          <p:cNvGraphicFramePr/>
          <p:nvPr>
            <p:extLst>
              <p:ext uri="{D42A27DB-BD31-4B8C-83A1-F6EECF244321}">
                <p14:modId xmlns:p14="http://schemas.microsoft.com/office/powerpoint/2010/main" val="3958975088"/>
              </p:ext>
            </p:extLst>
          </p:nvPr>
        </p:nvGraphicFramePr>
        <p:xfrm>
          <a:off x="1322663" y="1606082"/>
          <a:ext cx="7013059" cy="4232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1392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305527-36E9-4D48-BFEF-47A1E1052C2E}"/>
              </a:ext>
            </a:extLst>
          </p:cNvPr>
          <p:cNvSpPr>
            <a:spLocks noGrp="1"/>
          </p:cNvSpPr>
          <p:nvPr>
            <p:ph type="title"/>
          </p:nvPr>
        </p:nvSpPr>
        <p:spPr/>
        <p:txBody>
          <a:bodyPr>
            <a:normAutofit fontScale="90000"/>
          </a:bodyPr>
          <a:lstStyle/>
          <a:p>
            <a:r>
              <a:rPr lang="en-US" dirty="0"/>
              <a:t>Project Goals</a:t>
            </a:r>
          </a:p>
        </p:txBody>
      </p:sp>
      <p:graphicFrame>
        <p:nvGraphicFramePr>
          <p:cNvPr id="4" name="Diagram 3">
            <a:extLst>
              <a:ext uri="{FF2B5EF4-FFF2-40B4-BE49-F238E27FC236}">
                <a16:creationId xmlns:a16="http://schemas.microsoft.com/office/drawing/2014/main" id="{6A2CAB93-746D-4434-A5B3-CFF88B9BBD29}"/>
              </a:ext>
            </a:extLst>
          </p:cNvPr>
          <p:cNvGraphicFramePr/>
          <p:nvPr>
            <p:extLst>
              <p:ext uri="{D42A27DB-BD31-4B8C-83A1-F6EECF244321}">
                <p14:modId xmlns:p14="http://schemas.microsoft.com/office/powerpoint/2010/main" val="2715839859"/>
              </p:ext>
            </p:extLst>
          </p:nvPr>
        </p:nvGraphicFramePr>
        <p:xfrm>
          <a:off x="564858" y="1368167"/>
          <a:ext cx="8014283" cy="48737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Graphic 11" descr="Statistics">
            <a:extLst>
              <a:ext uri="{FF2B5EF4-FFF2-40B4-BE49-F238E27FC236}">
                <a16:creationId xmlns:a16="http://schemas.microsoft.com/office/drawing/2014/main" id="{12D97C5F-7FB9-4839-A4CA-895DFB202D6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322815" y="3347852"/>
            <a:ext cx="914400" cy="914400"/>
          </a:xfrm>
          <a:prstGeom prst="rect">
            <a:avLst/>
          </a:prstGeom>
        </p:spPr>
      </p:pic>
      <p:pic>
        <p:nvPicPr>
          <p:cNvPr id="14" name="Graphic 13" descr="Target">
            <a:extLst>
              <a:ext uri="{FF2B5EF4-FFF2-40B4-BE49-F238E27FC236}">
                <a16:creationId xmlns:a16="http://schemas.microsoft.com/office/drawing/2014/main" id="{4B8FF45B-B415-493F-89D8-2992CE7FD0E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822895" y="4909657"/>
            <a:ext cx="914400" cy="914400"/>
          </a:xfrm>
          <a:prstGeom prst="rect">
            <a:avLst/>
          </a:prstGeom>
        </p:spPr>
      </p:pic>
      <p:pic>
        <p:nvPicPr>
          <p:cNvPr id="16" name="Graphic 15" descr="Puzzle pieces">
            <a:extLst>
              <a:ext uri="{FF2B5EF4-FFF2-40B4-BE49-F238E27FC236}">
                <a16:creationId xmlns:a16="http://schemas.microsoft.com/office/drawing/2014/main" id="{DE13624A-F86B-4773-BD48-29C240A114F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822895" y="1767312"/>
            <a:ext cx="914400" cy="914400"/>
          </a:xfrm>
          <a:prstGeom prst="rect">
            <a:avLst/>
          </a:prstGeom>
        </p:spPr>
      </p:pic>
    </p:spTree>
    <p:extLst>
      <p:ext uri="{BB962C8B-B14F-4D97-AF65-F5344CB8AC3E}">
        <p14:creationId xmlns:p14="http://schemas.microsoft.com/office/powerpoint/2010/main" val="3642842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7D2FC9-00D9-4F3D-B933-A601A389BC9D}"/>
              </a:ext>
            </a:extLst>
          </p:cNvPr>
          <p:cNvSpPr>
            <a:spLocks noGrp="1"/>
          </p:cNvSpPr>
          <p:nvPr>
            <p:ph type="title"/>
          </p:nvPr>
        </p:nvSpPr>
        <p:spPr/>
        <p:txBody>
          <a:bodyPr>
            <a:normAutofit fontScale="90000"/>
          </a:bodyPr>
          <a:lstStyle/>
          <a:p>
            <a:r>
              <a:rPr lang="en-US" dirty="0"/>
              <a:t>Methods</a:t>
            </a:r>
          </a:p>
        </p:txBody>
      </p:sp>
      <p:graphicFrame>
        <p:nvGraphicFramePr>
          <p:cNvPr id="8" name="Diagram 7">
            <a:extLst>
              <a:ext uri="{FF2B5EF4-FFF2-40B4-BE49-F238E27FC236}">
                <a16:creationId xmlns:a16="http://schemas.microsoft.com/office/drawing/2014/main" id="{49071598-80D3-472B-86B6-E51D7D24C016}"/>
              </a:ext>
            </a:extLst>
          </p:cNvPr>
          <p:cNvGraphicFramePr/>
          <p:nvPr>
            <p:extLst>
              <p:ext uri="{D42A27DB-BD31-4B8C-83A1-F6EECF244321}">
                <p14:modId xmlns:p14="http://schemas.microsoft.com/office/powerpoint/2010/main" val="3994704531"/>
              </p:ext>
            </p:extLst>
          </p:nvPr>
        </p:nvGraphicFramePr>
        <p:xfrm>
          <a:off x="78945" y="1389951"/>
          <a:ext cx="7854893" cy="4794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a:extLst>
              <a:ext uri="{FF2B5EF4-FFF2-40B4-BE49-F238E27FC236}">
                <a16:creationId xmlns:a16="http://schemas.microsoft.com/office/drawing/2014/main" id="{67DCA098-608E-417F-9B5B-AE37EB139CB1}"/>
              </a:ext>
            </a:extLst>
          </p:cNvPr>
          <p:cNvPicPr>
            <a:picLocks noChangeAspect="1"/>
          </p:cNvPicPr>
          <p:nvPr/>
        </p:nvPicPr>
        <p:blipFill rotWithShape="1">
          <a:blip r:embed="rId8"/>
          <a:srcRect r="19894"/>
          <a:stretch/>
        </p:blipFill>
        <p:spPr>
          <a:xfrm>
            <a:off x="3810365" y="2036063"/>
            <a:ext cx="4667268" cy="879392"/>
          </a:xfrm>
          <a:prstGeom prst="rect">
            <a:avLst/>
          </a:prstGeom>
          <a:ln>
            <a:solidFill>
              <a:schemeClr val="tx1"/>
            </a:solidFill>
          </a:ln>
        </p:spPr>
      </p:pic>
      <p:sp>
        <p:nvSpPr>
          <p:cNvPr id="11" name="Arrow: Bent-Up 10">
            <a:extLst>
              <a:ext uri="{FF2B5EF4-FFF2-40B4-BE49-F238E27FC236}">
                <a16:creationId xmlns:a16="http://schemas.microsoft.com/office/drawing/2014/main" id="{C704B5B6-74A7-43C8-A807-9F5634A913B0}"/>
              </a:ext>
            </a:extLst>
          </p:cNvPr>
          <p:cNvSpPr/>
          <p:nvPr/>
        </p:nvSpPr>
        <p:spPr>
          <a:xfrm rot="5400000" flipV="1">
            <a:off x="4599263" y="2500159"/>
            <a:ext cx="1094416" cy="1995057"/>
          </a:xfrm>
          <a:prstGeom prst="bentUpArrow">
            <a:avLst>
              <a:gd name="adj1" fmla="val 32840"/>
              <a:gd name="adj2" fmla="val 25000"/>
              <a:gd name="adj3" fmla="val 35780"/>
            </a:avLst>
          </a:prstGeom>
          <a:solidFill>
            <a:srgbClr val="999999"/>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2" name="Flowchart: Alternate Process 11">
            <a:extLst>
              <a:ext uri="{FF2B5EF4-FFF2-40B4-BE49-F238E27FC236}">
                <a16:creationId xmlns:a16="http://schemas.microsoft.com/office/drawing/2014/main" id="{95537F8E-7425-4304-A6A2-23302EFF2852}"/>
              </a:ext>
            </a:extLst>
          </p:cNvPr>
          <p:cNvSpPr/>
          <p:nvPr/>
        </p:nvSpPr>
        <p:spPr>
          <a:xfrm>
            <a:off x="4819533" y="1590732"/>
            <a:ext cx="2648932" cy="417592"/>
          </a:xfrm>
          <a:prstGeom prst="flowChartAlternateProcess">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Reference Dataset</a:t>
            </a:r>
          </a:p>
        </p:txBody>
      </p:sp>
      <p:sp>
        <p:nvSpPr>
          <p:cNvPr id="14" name="Arrow: Right 13">
            <a:extLst>
              <a:ext uri="{FF2B5EF4-FFF2-40B4-BE49-F238E27FC236}">
                <a16:creationId xmlns:a16="http://schemas.microsoft.com/office/drawing/2014/main" id="{44DB7AA5-6FE2-408F-8C0C-F55C779F383E}"/>
              </a:ext>
            </a:extLst>
          </p:cNvPr>
          <p:cNvSpPr/>
          <p:nvPr/>
        </p:nvSpPr>
        <p:spPr>
          <a:xfrm>
            <a:off x="5617669" y="5160694"/>
            <a:ext cx="957661" cy="504989"/>
          </a:xfrm>
          <a:prstGeom prst="rightArrow">
            <a:avLst/>
          </a:prstGeom>
          <a:solidFill>
            <a:srgbClr val="99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10 Points 16">
            <a:extLst>
              <a:ext uri="{FF2B5EF4-FFF2-40B4-BE49-F238E27FC236}">
                <a16:creationId xmlns:a16="http://schemas.microsoft.com/office/drawing/2014/main" id="{8A74620A-1A76-42B4-815F-FCFC69433407}"/>
              </a:ext>
            </a:extLst>
          </p:cNvPr>
          <p:cNvSpPr/>
          <p:nvPr/>
        </p:nvSpPr>
        <p:spPr>
          <a:xfrm>
            <a:off x="6726184" y="4337431"/>
            <a:ext cx="2012463" cy="2151513"/>
          </a:xfrm>
          <a:prstGeom prst="star10">
            <a:avLst/>
          </a:prstGeom>
          <a:solidFill>
            <a:srgbClr val="F3D1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t>RShiny</a:t>
            </a:r>
            <a:r>
              <a:rPr lang="en-US" sz="2000" dirty="0"/>
              <a:t> Dashboard</a:t>
            </a:r>
          </a:p>
        </p:txBody>
      </p:sp>
    </p:spTree>
    <p:extLst>
      <p:ext uri="{BB962C8B-B14F-4D97-AF65-F5344CB8AC3E}">
        <p14:creationId xmlns:p14="http://schemas.microsoft.com/office/powerpoint/2010/main" val="1614987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91D757-11CB-4C44-9A1B-98D317EED5BF}"/>
              </a:ext>
            </a:extLst>
          </p:cNvPr>
          <p:cNvSpPr>
            <a:spLocks noGrp="1"/>
          </p:cNvSpPr>
          <p:nvPr>
            <p:ph type="title"/>
          </p:nvPr>
        </p:nvSpPr>
        <p:spPr/>
        <p:txBody>
          <a:bodyPr>
            <a:normAutofit fontScale="90000"/>
          </a:bodyPr>
          <a:lstStyle/>
          <a:p>
            <a:r>
              <a:rPr lang="en-US" dirty="0"/>
              <a:t>Landing Page</a:t>
            </a:r>
          </a:p>
        </p:txBody>
      </p:sp>
      <p:pic>
        <p:nvPicPr>
          <p:cNvPr id="4" name="Picture 3">
            <a:extLst>
              <a:ext uri="{FF2B5EF4-FFF2-40B4-BE49-F238E27FC236}">
                <a16:creationId xmlns:a16="http://schemas.microsoft.com/office/drawing/2014/main" id="{98DAD22B-F8A7-435F-ACCC-37E46471EF4F}"/>
              </a:ext>
            </a:extLst>
          </p:cNvPr>
          <p:cNvPicPr>
            <a:picLocks noChangeAspect="1"/>
          </p:cNvPicPr>
          <p:nvPr/>
        </p:nvPicPr>
        <p:blipFill rotWithShape="1">
          <a:blip r:embed="rId3"/>
          <a:srcRect b="22196"/>
          <a:stretch/>
        </p:blipFill>
        <p:spPr>
          <a:xfrm>
            <a:off x="995580" y="1484597"/>
            <a:ext cx="7152838" cy="4842889"/>
          </a:xfrm>
          <a:prstGeom prst="rect">
            <a:avLst/>
          </a:prstGeom>
          <a:ln>
            <a:solidFill>
              <a:schemeClr val="tx1"/>
            </a:solidFill>
          </a:ln>
        </p:spPr>
      </p:pic>
      <p:sp>
        <p:nvSpPr>
          <p:cNvPr id="5" name="Rectangle: Rounded Corners 4">
            <a:extLst>
              <a:ext uri="{FF2B5EF4-FFF2-40B4-BE49-F238E27FC236}">
                <a16:creationId xmlns:a16="http://schemas.microsoft.com/office/drawing/2014/main" id="{5165CB67-C3AF-4F62-80CB-ABA7C9E67D60}"/>
              </a:ext>
            </a:extLst>
          </p:cNvPr>
          <p:cNvSpPr/>
          <p:nvPr/>
        </p:nvSpPr>
        <p:spPr>
          <a:xfrm>
            <a:off x="3128240" y="1389596"/>
            <a:ext cx="4115707" cy="474831"/>
          </a:xfrm>
          <a:prstGeom prst="roundRect">
            <a:avLst/>
          </a:prstGeom>
          <a:noFill/>
          <a:ln w="57150">
            <a:solidFill>
              <a:srgbClr val="F3D1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8118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4FDE96-EF6D-4458-9E45-18DAABD40D95}"/>
              </a:ext>
            </a:extLst>
          </p:cNvPr>
          <p:cNvSpPr>
            <a:spLocks noGrp="1"/>
          </p:cNvSpPr>
          <p:nvPr>
            <p:ph type="title"/>
          </p:nvPr>
        </p:nvSpPr>
        <p:spPr/>
        <p:txBody>
          <a:bodyPr>
            <a:normAutofit fontScale="90000"/>
          </a:bodyPr>
          <a:lstStyle/>
          <a:p>
            <a:r>
              <a:rPr lang="en-US" dirty="0"/>
              <a:t>Facility Alert Data Table</a:t>
            </a:r>
          </a:p>
        </p:txBody>
      </p:sp>
      <p:pic>
        <p:nvPicPr>
          <p:cNvPr id="4" name="Picture 3">
            <a:extLst>
              <a:ext uri="{FF2B5EF4-FFF2-40B4-BE49-F238E27FC236}">
                <a16:creationId xmlns:a16="http://schemas.microsoft.com/office/drawing/2014/main" id="{BC565FA3-EF80-49C0-B54F-A4234385B993}"/>
              </a:ext>
            </a:extLst>
          </p:cNvPr>
          <p:cNvPicPr>
            <a:picLocks noChangeAspect="1"/>
          </p:cNvPicPr>
          <p:nvPr/>
        </p:nvPicPr>
        <p:blipFill>
          <a:blip r:embed="rId3"/>
          <a:stretch>
            <a:fillRect/>
          </a:stretch>
        </p:blipFill>
        <p:spPr>
          <a:xfrm>
            <a:off x="339765" y="1527142"/>
            <a:ext cx="8625126" cy="4067248"/>
          </a:xfrm>
          <a:prstGeom prst="rect">
            <a:avLst/>
          </a:prstGeom>
          <a:ln>
            <a:solidFill>
              <a:schemeClr val="tx1"/>
            </a:solidFill>
          </a:ln>
        </p:spPr>
      </p:pic>
      <p:sp>
        <p:nvSpPr>
          <p:cNvPr id="5" name="Flowchart: Alternate Process 4">
            <a:extLst>
              <a:ext uri="{FF2B5EF4-FFF2-40B4-BE49-F238E27FC236}">
                <a16:creationId xmlns:a16="http://schemas.microsoft.com/office/drawing/2014/main" id="{9C52D450-D2BC-48C0-BABA-E7F754490785}"/>
              </a:ext>
            </a:extLst>
          </p:cNvPr>
          <p:cNvSpPr/>
          <p:nvPr/>
        </p:nvSpPr>
        <p:spPr>
          <a:xfrm>
            <a:off x="5656082" y="3289954"/>
            <a:ext cx="527901" cy="1974916"/>
          </a:xfrm>
          <a:prstGeom prst="flowChartAlternateProcess">
            <a:avLst/>
          </a:prstGeom>
          <a:noFill/>
          <a:ln w="57150">
            <a:solidFill>
              <a:srgbClr val="F3D1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6" name="Flowchart: Alternate Process 5">
            <a:extLst>
              <a:ext uri="{FF2B5EF4-FFF2-40B4-BE49-F238E27FC236}">
                <a16:creationId xmlns:a16="http://schemas.microsoft.com/office/drawing/2014/main" id="{4F0D676B-14B5-4604-A78A-85C6A34A2F21}"/>
              </a:ext>
            </a:extLst>
          </p:cNvPr>
          <p:cNvSpPr/>
          <p:nvPr/>
        </p:nvSpPr>
        <p:spPr>
          <a:xfrm>
            <a:off x="6787297" y="3275814"/>
            <a:ext cx="688159" cy="1974916"/>
          </a:xfrm>
          <a:prstGeom prst="flowChartAlternateProcess">
            <a:avLst/>
          </a:prstGeom>
          <a:noFill/>
          <a:ln w="57150">
            <a:solidFill>
              <a:srgbClr val="F3D1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7" name="Flowchart: Alternate Process 6">
            <a:extLst>
              <a:ext uri="{FF2B5EF4-FFF2-40B4-BE49-F238E27FC236}">
                <a16:creationId xmlns:a16="http://schemas.microsoft.com/office/drawing/2014/main" id="{BDCDCAC4-9B52-4D94-994B-814B18D41DF9}"/>
              </a:ext>
            </a:extLst>
          </p:cNvPr>
          <p:cNvSpPr/>
          <p:nvPr/>
        </p:nvSpPr>
        <p:spPr>
          <a:xfrm>
            <a:off x="735291" y="3337088"/>
            <a:ext cx="666160" cy="1974916"/>
          </a:xfrm>
          <a:prstGeom prst="flowChartAlternateProcess">
            <a:avLst/>
          </a:prstGeom>
          <a:noFill/>
          <a:ln w="57150">
            <a:solidFill>
              <a:srgbClr val="F3D1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8" name="Rectangle: Rounded Corners 7">
            <a:extLst>
              <a:ext uri="{FF2B5EF4-FFF2-40B4-BE49-F238E27FC236}">
                <a16:creationId xmlns:a16="http://schemas.microsoft.com/office/drawing/2014/main" id="{C61430C4-2A13-4260-A540-378D25D9C673}"/>
              </a:ext>
            </a:extLst>
          </p:cNvPr>
          <p:cNvSpPr/>
          <p:nvPr/>
        </p:nvSpPr>
        <p:spPr>
          <a:xfrm>
            <a:off x="1439159" y="3968685"/>
            <a:ext cx="1558565" cy="254523"/>
          </a:xfrm>
          <a:prstGeom prst="round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rgbClr val="349D96"/>
                </a:solidFill>
              </a:rPr>
              <a:t>Lab names redacted</a:t>
            </a:r>
          </a:p>
        </p:txBody>
      </p:sp>
      <p:sp>
        <p:nvSpPr>
          <p:cNvPr id="9" name="Rectangle: Rounded Corners 8">
            <a:extLst>
              <a:ext uri="{FF2B5EF4-FFF2-40B4-BE49-F238E27FC236}">
                <a16:creationId xmlns:a16="http://schemas.microsoft.com/office/drawing/2014/main" id="{5262E584-89E7-4F81-8EC4-73F24C7F227C}"/>
              </a:ext>
            </a:extLst>
          </p:cNvPr>
          <p:cNvSpPr/>
          <p:nvPr/>
        </p:nvSpPr>
        <p:spPr>
          <a:xfrm>
            <a:off x="1439159" y="4594346"/>
            <a:ext cx="1558565" cy="152400"/>
          </a:xfrm>
          <a:prstGeom prst="round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10B9706A-16CB-4057-8E42-16F45718C624}"/>
              </a:ext>
            </a:extLst>
          </p:cNvPr>
          <p:cNvSpPr/>
          <p:nvPr/>
        </p:nvSpPr>
        <p:spPr>
          <a:xfrm>
            <a:off x="1439159" y="4332577"/>
            <a:ext cx="1558565" cy="1524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869D8A83-CD22-4FB2-8091-8DE854892A5B}"/>
              </a:ext>
            </a:extLst>
          </p:cNvPr>
          <p:cNvSpPr/>
          <p:nvPr/>
        </p:nvSpPr>
        <p:spPr>
          <a:xfrm>
            <a:off x="1439159" y="4832599"/>
            <a:ext cx="1690540" cy="1524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724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9FC3A6-F5C2-4102-AA6A-8BB230F05A37}"/>
              </a:ext>
            </a:extLst>
          </p:cNvPr>
          <p:cNvSpPr>
            <a:spLocks noGrp="1"/>
          </p:cNvSpPr>
          <p:nvPr>
            <p:ph type="title"/>
          </p:nvPr>
        </p:nvSpPr>
        <p:spPr/>
        <p:txBody>
          <a:bodyPr>
            <a:normAutofit fontScale="90000"/>
          </a:bodyPr>
          <a:lstStyle/>
          <a:p>
            <a:r>
              <a:rPr lang="en-US" dirty="0"/>
              <a:t>Anomaly Alert Data Table</a:t>
            </a:r>
          </a:p>
        </p:txBody>
      </p:sp>
      <p:pic>
        <p:nvPicPr>
          <p:cNvPr id="4" name="Picture 3">
            <a:extLst>
              <a:ext uri="{FF2B5EF4-FFF2-40B4-BE49-F238E27FC236}">
                <a16:creationId xmlns:a16="http://schemas.microsoft.com/office/drawing/2014/main" id="{F3850566-F4A6-4000-A375-4DAF700CB4E9}"/>
              </a:ext>
            </a:extLst>
          </p:cNvPr>
          <p:cNvPicPr>
            <a:picLocks noChangeAspect="1"/>
          </p:cNvPicPr>
          <p:nvPr/>
        </p:nvPicPr>
        <p:blipFill>
          <a:blip r:embed="rId3"/>
          <a:stretch>
            <a:fillRect/>
          </a:stretch>
        </p:blipFill>
        <p:spPr>
          <a:xfrm>
            <a:off x="245097" y="1373084"/>
            <a:ext cx="8653806" cy="4859827"/>
          </a:xfrm>
          <a:prstGeom prst="rect">
            <a:avLst/>
          </a:prstGeom>
          <a:ln>
            <a:solidFill>
              <a:schemeClr val="tx1"/>
            </a:solidFill>
          </a:ln>
        </p:spPr>
      </p:pic>
      <p:sp>
        <p:nvSpPr>
          <p:cNvPr id="5" name="Rectangle: Rounded Corners 4">
            <a:extLst>
              <a:ext uri="{FF2B5EF4-FFF2-40B4-BE49-F238E27FC236}">
                <a16:creationId xmlns:a16="http://schemas.microsoft.com/office/drawing/2014/main" id="{8428DF03-16C0-457B-993A-1BD966908899}"/>
              </a:ext>
            </a:extLst>
          </p:cNvPr>
          <p:cNvSpPr/>
          <p:nvPr/>
        </p:nvSpPr>
        <p:spPr>
          <a:xfrm>
            <a:off x="5703215" y="2007909"/>
            <a:ext cx="405352" cy="3827283"/>
          </a:xfrm>
          <a:prstGeom prst="roundRect">
            <a:avLst/>
          </a:prstGeom>
          <a:noFill/>
          <a:ln w="57150">
            <a:solidFill>
              <a:srgbClr val="F3D1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593FA76E-7967-4E2E-8EB9-B848F2CD00C3}"/>
              </a:ext>
            </a:extLst>
          </p:cNvPr>
          <p:cNvSpPr/>
          <p:nvPr/>
        </p:nvSpPr>
        <p:spPr>
          <a:xfrm>
            <a:off x="6645897" y="2007909"/>
            <a:ext cx="405352" cy="3827283"/>
          </a:xfrm>
          <a:prstGeom prst="roundRect">
            <a:avLst/>
          </a:prstGeom>
          <a:noFill/>
          <a:ln w="57150">
            <a:solidFill>
              <a:srgbClr val="F3D1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Alternate Process 6">
            <a:extLst>
              <a:ext uri="{FF2B5EF4-FFF2-40B4-BE49-F238E27FC236}">
                <a16:creationId xmlns:a16="http://schemas.microsoft.com/office/drawing/2014/main" id="{37889425-E326-40A8-9321-A4C3DC7374AC}"/>
              </a:ext>
            </a:extLst>
          </p:cNvPr>
          <p:cNvSpPr/>
          <p:nvPr/>
        </p:nvSpPr>
        <p:spPr>
          <a:xfrm>
            <a:off x="7113814" y="2007909"/>
            <a:ext cx="1111250" cy="449541"/>
          </a:xfrm>
          <a:prstGeom prst="flowChartAlternateProcess">
            <a:avLst/>
          </a:prstGeom>
          <a:noFill/>
          <a:ln w="57150">
            <a:solidFill>
              <a:srgbClr val="349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03455483-0278-414A-9B3E-42ED28809381}"/>
              </a:ext>
            </a:extLst>
          </p:cNvPr>
          <p:cNvSpPr/>
          <p:nvPr/>
        </p:nvSpPr>
        <p:spPr>
          <a:xfrm>
            <a:off x="4470401" y="2527235"/>
            <a:ext cx="1159364" cy="184215"/>
          </a:xfrm>
          <a:prstGeom prst="round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349D96"/>
                </a:solidFill>
              </a:rPr>
              <a:t>Lab names redacted</a:t>
            </a:r>
          </a:p>
        </p:txBody>
      </p:sp>
      <p:sp>
        <p:nvSpPr>
          <p:cNvPr id="9" name="Rectangle: Rounded Corners 8">
            <a:extLst>
              <a:ext uri="{FF2B5EF4-FFF2-40B4-BE49-F238E27FC236}">
                <a16:creationId xmlns:a16="http://schemas.microsoft.com/office/drawing/2014/main" id="{51B2C81B-AF69-4205-A81E-24AD350C2675}"/>
              </a:ext>
            </a:extLst>
          </p:cNvPr>
          <p:cNvSpPr/>
          <p:nvPr/>
        </p:nvSpPr>
        <p:spPr>
          <a:xfrm>
            <a:off x="4474394" y="3066985"/>
            <a:ext cx="1159364" cy="184215"/>
          </a:xfrm>
          <a:prstGeom prst="round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rgbClr val="349D96"/>
              </a:solidFill>
            </a:endParaRPr>
          </a:p>
        </p:txBody>
      </p:sp>
      <p:sp>
        <p:nvSpPr>
          <p:cNvPr id="10" name="Rectangle: Rounded Corners 9">
            <a:extLst>
              <a:ext uri="{FF2B5EF4-FFF2-40B4-BE49-F238E27FC236}">
                <a16:creationId xmlns:a16="http://schemas.microsoft.com/office/drawing/2014/main" id="{A5E19820-FE5E-49EF-9907-09D267C47EC3}"/>
              </a:ext>
            </a:extLst>
          </p:cNvPr>
          <p:cNvSpPr/>
          <p:nvPr/>
        </p:nvSpPr>
        <p:spPr>
          <a:xfrm>
            <a:off x="4468044" y="3802997"/>
            <a:ext cx="1159364" cy="343554"/>
          </a:xfrm>
          <a:prstGeom prst="round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rgbClr val="349D96"/>
              </a:solidFill>
            </a:endParaRPr>
          </a:p>
        </p:txBody>
      </p:sp>
      <p:sp>
        <p:nvSpPr>
          <p:cNvPr id="11" name="Rectangle: Rounded Corners 10">
            <a:extLst>
              <a:ext uri="{FF2B5EF4-FFF2-40B4-BE49-F238E27FC236}">
                <a16:creationId xmlns:a16="http://schemas.microsoft.com/office/drawing/2014/main" id="{AD6B41E9-3773-454A-B650-93C7810EE14E}"/>
              </a:ext>
            </a:extLst>
          </p:cNvPr>
          <p:cNvSpPr/>
          <p:nvPr/>
        </p:nvSpPr>
        <p:spPr>
          <a:xfrm>
            <a:off x="4468044" y="4656298"/>
            <a:ext cx="1159364" cy="184215"/>
          </a:xfrm>
          <a:prstGeom prst="round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rgbClr val="349D96"/>
              </a:solidFill>
            </a:endParaRPr>
          </a:p>
        </p:txBody>
      </p:sp>
      <p:sp>
        <p:nvSpPr>
          <p:cNvPr id="12" name="Rectangle: Rounded Corners 11">
            <a:extLst>
              <a:ext uri="{FF2B5EF4-FFF2-40B4-BE49-F238E27FC236}">
                <a16:creationId xmlns:a16="http://schemas.microsoft.com/office/drawing/2014/main" id="{A036FAE5-B660-4CBF-94DB-F8C12D3D052A}"/>
              </a:ext>
            </a:extLst>
          </p:cNvPr>
          <p:cNvSpPr/>
          <p:nvPr/>
        </p:nvSpPr>
        <p:spPr>
          <a:xfrm>
            <a:off x="4474394" y="5238098"/>
            <a:ext cx="1159364" cy="184215"/>
          </a:xfrm>
          <a:prstGeom prst="round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rgbClr val="349D96"/>
              </a:solidFill>
            </a:endParaRPr>
          </a:p>
        </p:txBody>
      </p:sp>
      <p:sp>
        <p:nvSpPr>
          <p:cNvPr id="13" name="Rectangle: Rounded Corners 12">
            <a:extLst>
              <a:ext uri="{FF2B5EF4-FFF2-40B4-BE49-F238E27FC236}">
                <a16:creationId xmlns:a16="http://schemas.microsoft.com/office/drawing/2014/main" id="{C328B09A-F193-4988-82DF-FD7D5C73987D}"/>
              </a:ext>
            </a:extLst>
          </p:cNvPr>
          <p:cNvSpPr/>
          <p:nvPr/>
        </p:nvSpPr>
        <p:spPr>
          <a:xfrm>
            <a:off x="4468044" y="2800156"/>
            <a:ext cx="1159364" cy="184214"/>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D43EBFD1-1249-4AE2-A29E-D94F5846FABF}"/>
              </a:ext>
            </a:extLst>
          </p:cNvPr>
          <p:cNvSpPr/>
          <p:nvPr/>
        </p:nvSpPr>
        <p:spPr>
          <a:xfrm>
            <a:off x="4468044" y="3321762"/>
            <a:ext cx="1159364" cy="392988"/>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909F229E-2DFC-41AD-9E99-A195865A8CD7}"/>
              </a:ext>
            </a:extLst>
          </p:cNvPr>
          <p:cNvSpPr/>
          <p:nvPr/>
        </p:nvSpPr>
        <p:spPr>
          <a:xfrm>
            <a:off x="4406247" y="4224497"/>
            <a:ext cx="1159364" cy="392988"/>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C20B62F8-6BF3-4830-91F5-3E015A33E340}"/>
              </a:ext>
            </a:extLst>
          </p:cNvPr>
          <p:cNvSpPr/>
          <p:nvPr/>
        </p:nvSpPr>
        <p:spPr>
          <a:xfrm>
            <a:off x="4474394" y="4943377"/>
            <a:ext cx="1159364" cy="184214"/>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3DD9DCD0-F600-4734-8294-53A561BB8A53}"/>
              </a:ext>
            </a:extLst>
          </p:cNvPr>
          <p:cNvSpPr/>
          <p:nvPr/>
        </p:nvSpPr>
        <p:spPr>
          <a:xfrm>
            <a:off x="4468044" y="5494531"/>
            <a:ext cx="1159364" cy="184117"/>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50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6235EA-14DE-4117-9290-D9FBDDDCCB1B}"/>
              </a:ext>
            </a:extLst>
          </p:cNvPr>
          <p:cNvSpPr>
            <a:spLocks noGrp="1"/>
          </p:cNvSpPr>
          <p:nvPr>
            <p:ph type="title"/>
          </p:nvPr>
        </p:nvSpPr>
        <p:spPr/>
        <p:txBody>
          <a:bodyPr>
            <a:normAutofit fontScale="90000"/>
          </a:bodyPr>
          <a:lstStyle/>
          <a:p>
            <a:r>
              <a:rPr lang="en-US" dirty="0"/>
              <a:t>Visualizations</a:t>
            </a:r>
          </a:p>
        </p:txBody>
      </p:sp>
      <p:pic>
        <p:nvPicPr>
          <p:cNvPr id="2" name="Picture 1">
            <a:extLst>
              <a:ext uri="{FF2B5EF4-FFF2-40B4-BE49-F238E27FC236}">
                <a16:creationId xmlns:a16="http://schemas.microsoft.com/office/drawing/2014/main" id="{FBEE429A-EC7A-4601-A7EB-CC4ACFAFEEB4}"/>
              </a:ext>
            </a:extLst>
          </p:cNvPr>
          <p:cNvPicPr>
            <a:picLocks noChangeAspect="1"/>
          </p:cNvPicPr>
          <p:nvPr/>
        </p:nvPicPr>
        <p:blipFill>
          <a:blip r:embed="rId3"/>
          <a:stretch>
            <a:fillRect/>
          </a:stretch>
        </p:blipFill>
        <p:spPr>
          <a:xfrm>
            <a:off x="789267" y="1330388"/>
            <a:ext cx="7565466" cy="5043644"/>
          </a:xfrm>
          <a:prstGeom prst="rect">
            <a:avLst/>
          </a:prstGeom>
          <a:ln>
            <a:solidFill>
              <a:schemeClr val="tx1"/>
            </a:solidFill>
          </a:ln>
        </p:spPr>
      </p:pic>
    </p:spTree>
    <p:extLst>
      <p:ext uri="{BB962C8B-B14F-4D97-AF65-F5344CB8AC3E}">
        <p14:creationId xmlns:p14="http://schemas.microsoft.com/office/powerpoint/2010/main" val="1851946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ED659C-5D0A-44E2-A923-CE7A272B6C25}"/>
              </a:ext>
            </a:extLst>
          </p:cNvPr>
          <p:cNvSpPr>
            <a:spLocks noGrp="1"/>
          </p:cNvSpPr>
          <p:nvPr>
            <p:ph type="title"/>
          </p:nvPr>
        </p:nvSpPr>
        <p:spPr/>
        <p:txBody>
          <a:bodyPr>
            <a:normAutofit fontScale="90000"/>
          </a:bodyPr>
          <a:lstStyle/>
          <a:p>
            <a:r>
              <a:rPr lang="en-US" dirty="0"/>
              <a:t>Filtering the Data</a:t>
            </a:r>
          </a:p>
        </p:txBody>
      </p:sp>
      <p:pic>
        <p:nvPicPr>
          <p:cNvPr id="4" name="Picture 3">
            <a:extLst>
              <a:ext uri="{FF2B5EF4-FFF2-40B4-BE49-F238E27FC236}">
                <a16:creationId xmlns:a16="http://schemas.microsoft.com/office/drawing/2014/main" id="{947F9A78-E574-4E4D-A1EA-3FAFE35CA30E}"/>
              </a:ext>
            </a:extLst>
          </p:cNvPr>
          <p:cNvPicPr>
            <a:picLocks noChangeAspect="1"/>
          </p:cNvPicPr>
          <p:nvPr/>
        </p:nvPicPr>
        <p:blipFill>
          <a:blip r:embed="rId3"/>
          <a:stretch>
            <a:fillRect/>
          </a:stretch>
        </p:blipFill>
        <p:spPr>
          <a:xfrm>
            <a:off x="631431" y="1442904"/>
            <a:ext cx="3267204" cy="4665139"/>
          </a:xfrm>
          <a:prstGeom prst="rect">
            <a:avLst/>
          </a:prstGeom>
          <a:ln w="9525">
            <a:solidFill>
              <a:schemeClr val="tx1"/>
            </a:solidFill>
          </a:ln>
        </p:spPr>
      </p:pic>
      <p:pic>
        <p:nvPicPr>
          <p:cNvPr id="5" name="Picture 4">
            <a:extLst>
              <a:ext uri="{FF2B5EF4-FFF2-40B4-BE49-F238E27FC236}">
                <a16:creationId xmlns:a16="http://schemas.microsoft.com/office/drawing/2014/main" id="{F046D179-2BCC-41D4-8718-78C73D7D78A1}"/>
              </a:ext>
            </a:extLst>
          </p:cNvPr>
          <p:cNvPicPr>
            <a:picLocks noChangeAspect="1"/>
          </p:cNvPicPr>
          <p:nvPr/>
        </p:nvPicPr>
        <p:blipFill>
          <a:blip r:embed="rId4"/>
          <a:stretch>
            <a:fillRect/>
          </a:stretch>
        </p:blipFill>
        <p:spPr>
          <a:xfrm>
            <a:off x="5245366" y="1461473"/>
            <a:ext cx="3267204" cy="4646570"/>
          </a:xfrm>
          <a:prstGeom prst="rect">
            <a:avLst/>
          </a:prstGeom>
          <a:ln w="9525">
            <a:solidFill>
              <a:schemeClr val="tx1"/>
            </a:solidFill>
          </a:ln>
        </p:spPr>
      </p:pic>
      <p:sp>
        <p:nvSpPr>
          <p:cNvPr id="7" name="Arrow: Right 6">
            <a:extLst>
              <a:ext uri="{FF2B5EF4-FFF2-40B4-BE49-F238E27FC236}">
                <a16:creationId xmlns:a16="http://schemas.microsoft.com/office/drawing/2014/main" id="{B50CB895-90D6-47E1-830C-D516D8884934}"/>
              </a:ext>
            </a:extLst>
          </p:cNvPr>
          <p:cNvSpPr/>
          <p:nvPr/>
        </p:nvSpPr>
        <p:spPr>
          <a:xfrm>
            <a:off x="4135771" y="3859809"/>
            <a:ext cx="872455" cy="134224"/>
          </a:xfrm>
          <a:prstGeom prst="rightArrow">
            <a:avLst/>
          </a:prstGeo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0E19BCB8-2F06-42DB-A722-1A42408A87CE}"/>
              </a:ext>
            </a:extLst>
          </p:cNvPr>
          <p:cNvSpPr/>
          <p:nvPr/>
        </p:nvSpPr>
        <p:spPr>
          <a:xfrm>
            <a:off x="4135770" y="4293697"/>
            <a:ext cx="872455" cy="134224"/>
          </a:xfrm>
          <a:prstGeom prst="rightArrow">
            <a:avLst/>
          </a:prstGeo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945C02FD-C870-47BB-A83F-8779033467DC}"/>
              </a:ext>
            </a:extLst>
          </p:cNvPr>
          <p:cNvSpPr/>
          <p:nvPr/>
        </p:nvSpPr>
        <p:spPr>
          <a:xfrm>
            <a:off x="4135770" y="4704316"/>
            <a:ext cx="872455" cy="134224"/>
          </a:xfrm>
          <a:prstGeom prst="rightArrow">
            <a:avLst/>
          </a:prstGeo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DCBF2DF4-A1DC-4F36-8715-62E03B068B36}"/>
              </a:ext>
            </a:extLst>
          </p:cNvPr>
          <p:cNvSpPr/>
          <p:nvPr/>
        </p:nvSpPr>
        <p:spPr>
          <a:xfrm>
            <a:off x="4135770" y="5120976"/>
            <a:ext cx="872455" cy="134224"/>
          </a:xfrm>
          <a:prstGeom prst="rightArrow">
            <a:avLst/>
          </a:prstGeo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81EB8C1-E606-4B41-B23D-CDAA50B74151}"/>
              </a:ext>
            </a:extLst>
          </p:cNvPr>
          <p:cNvSpPr/>
          <p:nvPr/>
        </p:nvSpPr>
        <p:spPr>
          <a:xfrm>
            <a:off x="5116333" y="5712902"/>
            <a:ext cx="1044979" cy="471123"/>
          </a:xfrm>
          <a:prstGeom prst="ellipse">
            <a:avLst/>
          </a:prstGeom>
          <a:noFill/>
          <a:ln w="57150">
            <a:solidFill>
              <a:srgbClr val="F3D17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1E826E45-879A-4DB7-B294-481FA9B25A25}"/>
              </a:ext>
            </a:extLst>
          </p:cNvPr>
          <p:cNvSpPr/>
          <p:nvPr/>
        </p:nvSpPr>
        <p:spPr>
          <a:xfrm>
            <a:off x="4135770" y="5578679"/>
            <a:ext cx="872455" cy="134224"/>
          </a:xfrm>
          <a:prstGeom prst="rightArrow">
            <a:avLst/>
          </a:prstGeo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9756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8D3868-9A4B-4ADE-9560-21690BEDE80B}"/>
              </a:ext>
            </a:extLst>
          </p:cNvPr>
          <p:cNvPicPr>
            <a:picLocks noChangeAspect="1"/>
          </p:cNvPicPr>
          <p:nvPr/>
        </p:nvPicPr>
        <p:blipFill>
          <a:blip r:embed="rId3"/>
          <a:stretch>
            <a:fillRect/>
          </a:stretch>
        </p:blipFill>
        <p:spPr>
          <a:xfrm>
            <a:off x="1040235" y="1321080"/>
            <a:ext cx="7063530" cy="2493010"/>
          </a:xfrm>
          <a:prstGeom prst="rect">
            <a:avLst/>
          </a:prstGeom>
          <a:ln>
            <a:solidFill>
              <a:schemeClr val="tx1"/>
            </a:solidFill>
          </a:ln>
        </p:spPr>
      </p:pic>
      <p:sp>
        <p:nvSpPr>
          <p:cNvPr id="3" name="Title 2">
            <a:extLst>
              <a:ext uri="{FF2B5EF4-FFF2-40B4-BE49-F238E27FC236}">
                <a16:creationId xmlns:a16="http://schemas.microsoft.com/office/drawing/2014/main" id="{4667F652-8F6D-492E-8B1B-C0EC627D5404}"/>
              </a:ext>
            </a:extLst>
          </p:cNvPr>
          <p:cNvSpPr>
            <a:spLocks noGrp="1"/>
          </p:cNvSpPr>
          <p:nvPr>
            <p:ph type="title"/>
          </p:nvPr>
        </p:nvSpPr>
        <p:spPr/>
        <p:txBody>
          <a:bodyPr>
            <a:normAutofit fontScale="90000"/>
          </a:bodyPr>
          <a:lstStyle/>
          <a:p>
            <a:r>
              <a:rPr lang="en-US" dirty="0"/>
              <a:t>Calendar Heatmap</a:t>
            </a:r>
          </a:p>
        </p:txBody>
      </p:sp>
      <p:pic>
        <p:nvPicPr>
          <p:cNvPr id="8" name="Picture 7">
            <a:extLst>
              <a:ext uri="{FF2B5EF4-FFF2-40B4-BE49-F238E27FC236}">
                <a16:creationId xmlns:a16="http://schemas.microsoft.com/office/drawing/2014/main" id="{CAA9756C-502D-49F1-9917-DFE93AE0F483}"/>
              </a:ext>
            </a:extLst>
          </p:cNvPr>
          <p:cNvPicPr>
            <a:picLocks noChangeAspect="1"/>
          </p:cNvPicPr>
          <p:nvPr/>
        </p:nvPicPr>
        <p:blipFill>
          <a:blip r:embed="rId4"/>
          <a:stretch>
            <a:fillRect/>
          </a:stretch>
        </p:blipFill>
        <p:spPr>
          <a:xfrm>
            <a:off x="1040234" y="3880903"/>
            <a:ext cx="7063530" cy="2473915"/>
          </a:xfrm>
          <a:prstGeom prst="rect">
            <a:avLst/>
          </a:prstGeom>
          <a:ln>
            <a:solidFill>
              <a:schemeClr val="tx1"/>
            </a:solidFill>
          </a:ln>
        </p:spPr>
      </p:pic>
      <p:sp>
        <p:nvSpPr>
          <p:cNvPr id="2" name="Arrow: Right 1">
            <a:extLst>
              <a:ext uri="{FF2B5EF4-FFF2-40B4-BE49-F238E27FC236}">
                <a16:creationId xmlns:a16="http://schemas.microsoft.com/office/drawing/2014/main" id="{D9E7B583-3DDC-436E-85F1-B01235AEB0A4}"/>
              </a:ext>
            </a:extLst>
          </p:cNvPr>
          <p:cNvSpPr/>
          <p:nvPr/>
        </p:nvSpPr>
        <p:spPr>
          <a:xfrm rot="19308645">
            <a:off x="4100659" y="5105993"/>
            <a:ext cx="466725" cy="238125"/>
          </a:xfrm>
          <a:prstGeom prst="rightArrow">
            <a:avLst/>
          </a:prstGeom>
          <a:solidFill>
            <a:srgbClr val="F3D17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1956AAEA-5050-492C-8150-0E5728D37FCE}"/>
              </a:ext>
            </a:extLst>
          </p:cNvPr>
          <p:cNvSpPr/>
          <p:nvPr/>
        </p:nvSpPr>
        <p:spPr>
          <a:xfrm rot="12178817">
            <a:off x="6262834" y="4998798"/>
            <a:ext cx="466725" cy="238125"/>
          </a:xfrm>
          <a:prstGeom prst="rightArrow">
            <a:avLst/>
          </a:prstGeom>
          <a:solidFill>
            <a:srgbClr val="F3D17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9525B97A-9DCA-4525-B95C-A8B328676EA9}"/>
              </a:ext>
            </a:extLst>
          </p:cNvPr>
          <p:cNvSpPr/>
          <p:nvPr/>
        </p:nvSpPr>
        <p:spPr>
          <a:xfrm rot="20717323">
            <a:off x="3700901" y="4488836"/>
            <a:ext cx="466725" cy="238125"/>
          </a:xfrm>
          <a:prstGeom prst="rightArrow">
            <a:avLst/>
          </a:prstGeom>
          <a:solidFill>
            <a:srgbClr val="F3D17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601199C8-AD98-46DE-B183-C99D43BC5F6B}"/>
              </a:ext>
            </a:extLst>
          </p:cNvPr>
          <p:cNvSpPr/>
          <p:nvPr/>
        </p:nvSpPr>
        <p:spPr>
          <a:xfrm>
            <a:off x="1690833" y="1831007"/>
            <a:ext cx="466725" cy="238125"/>
          </a:xfrm>
          <a:prstGeom prst="rightArrow">
            <a:avLst/>
          </a:prstGeom>
          <a:solidFill>
            <a:srgbClr val="F3D17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106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07D4D8-8EB8-47F0-B9B0-E03A354D05C9}"/>
              </a:ext>
            </a:extLst>
          </p:cNvPr>
          <p:cNvPicPr>
            <a:picLocks noChangeAspect="1"/>
          </p:cNvPicPr>
          <p:nvPr/>
        </p:nvPicPr>
        <p:blipFill>
          <a:blip r:embed="rId3"/>
          <a:stretch>
            <a:fillRect/>
          </a:stretch>
        </p:blipFill>
        <p:spPr>
          <a:xfrm>
            <a:off x="673234" y="1333716"/>
            <a:ext cx="7752740" cy="2467340"/>
          </a:xfrm>
          <a:prstGeom prst="rect">
            <a:avLst/>
          </a:prstGeom>
          <a:ln>
            <a:solidFill>
              <a:schemeClr val="tx1"/>
            </a:solidFill>
          </a:ln>
        </p:spPr>
      </p:pic>
      <p:sp>
        <p:nvSpPr>
          <p:cNvPr id="3" name="Title 2">
            <a:extLst>
              <a:ext uri="{FF2B5EF4-FFF2-40B4-BE49-F238E27FC236}">
                <a16:creationId xmlns:a16="http://schemas.microsoft.com/office/drawing/2014/main" id="{C8C5E32B-A33C-4223-B49F-BA2FC5C47FCA}"/>
              </a:ext>
            </a:extLst>
          </p:cNvPr>
          <p:cNvSpPr>
            <a:spLocks noGrp="1"/>
          </p:cNvSpPr>
          <p:nvPr>
            <p:ph type="title"/>
          </p:nvPr>
        </p:nvSpPr>
        <p:spPr/>
        <p:txBody>
          <a:bodyPr>
            <a:normAutofit fontScale="90000"/>
          </a:bodyPr>
          <a:lstStyle/>
          <a:p>
            <a:r>
              <a:rPr lang="en-US" dirty="0"/>
              <a:t>Line Plot</a:t>
            </a:r>
          </a:p>
        </p:txBody>
      </p:sp>
      <p:pic>
        <p:nvPicPr>
          <p:cNvPr id="6" name="Picture 5">
            <a:extLst>
              <a:ext uri="{FF2B5EF4-FFF2-40B4-BE49-F238E27FC236}">
                <a16:creationId xmlns:a16="http://schemas.microsoft.com/office/drawing/2014/main" id="{7B60585A-EB12-430F-8173-BBA3AC05C203}"/>
              </a:ext>
            </a:extLst>
          </p:cNvPr>
          <p:cNvPicPr>
            <a:picLocks noChangeAspect="1"/>
          </p:cNvPicPr>
          <p:nvPr/>
        </p:nvPicPr>
        <p:blipFill rotWithShape="1">
          <a:blip r:embed="rId4"/>
          <a:srcRect b="4411"/>
          <a:stretch/>
        </p:blipFill>
        <p:spPr>
          <a:xfrm>
            <a:off x="673234" y="3895643"/>
            <a:ext cx="7789215" cy="2436437"/>
          </a:xfrm>
          <a:prstGeom prst="rect">
            <a:avLst/>
          </a:prstGeom>
          <a:ln>
            <a:solidFill>
              <a:schemeClr val="tx1"/>
            </a:solidFill>
          </a:ln>
        </p:spPr>
      </p:pic>
      <p:sp>
        <p:nvSpPr>
          <p:cNvPr id="7" name="Arrow: Right 6">
            <a:extLst>
              <a:ext uri="{FF2B5EF4-FFF2-40B4-BE49-F238E27FC236}">
                <a16:creationId xmlns:a16="http://schemas.microsoft.com/office/drawing/2014/main" id="{DF7863D5-A45C-4C4C-A452-02DB0FFCFE30}"/>
              </a:ext>
            </a:extLst>
          </p:cNvPr>
          <p:cNvSpPr/>
          <p:nvPr/>
        </p:nvSpPr>
        <p:spPr>
          <a:xfrm rot="19308645">
            <a:off x="5329384" y="4697565"/>
            <a:ext cx="466725" cy="238125"/>
          </a:xfrm>
          <a:prstGeom prst="rightArrow">
            <a:avLst/>
          </a:prstGeom>
          <a:solidFill>
            <a:srgbClr val="F3D17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4067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21576B-CB7E-4B6B-8922-8F893C397B35}"/>
              </a:ext>
            </a:extLst>
          </p:cNvPr>
          <p:cNvPicPr>
            <a:picLocks noChangeAspect="1"/>
          </p:cNvPicPr>
          <p:nvPr/>
        </p:nvPicPr>
        <p:blipFill>
          <a:blip r:embed="rId3"/>
          <a:stretch>
            <a:fillRect/>
          </a:stretch>
        </p:blipFill>
        <p:spPr>
          <a:xfrm>
            <a:off x="867034" y="1317631"/>
            <a:ext cx="7401617" cy="2471175"/>
          </a:xfrm>
          <a:prstGeom prst="rect">
            <a:avLst/>
          </a:prstGeom>
          <a:ln>
            <a:solidFill>
              <a:schemeClr val="tx1"/>
            </a:solidFill>
          </a:ln>
        </p:spPr>
      </p:pic>
      <p:pic>
        <p:nvPicPr>
          <p:cNvPr id="2" name="Picture 1">
            <a:extLst>
              <a:ext uri="{FF2B5EF4-FFF2-40B4-BE49-F238E27FC236}">
                <a16:creationId xmlns:a16="http://schemas.microsoft.com/office/drawing/2014/main" id="{C17094D4-DB26-4F74-BABD-58CC8D89808C}"/>
              </a:ext>
            </a:extLst>
          </p:cNvPr>
          <p:cNvPicPr>
            <a:picLocks noChangeAspect="1"/>
          </p:cNvPicPr>
          <p:nvPr/>
        </p:nvPicPr>
        <p:blipFill>
          <a:blip r:embed="rId4"/>
          <a:stretch>
            <a:fillRect/>
          </a:stretch>
        </p:blipFill>
        <p:spPr>
          <a:xfrm>
            <a:off x="871193" y="3885044"/>
            <a:ext cx="7401616" cy="2410511"/>
          </a:xfrm>
          <a:prstGeom prst="rect">
            <a:avLst/>
          </a:prstGeom>
          <a:ln>
            <a:solidFill>
              <a:schemeClr val="tx1"/>
            </a:solidFill>
          </a:ln>
        </p:spPr>
      </p:pic>
      <p:sp>
        <p:nvSpPr>
          <p:cNvPr id="3" name="Title 2">
            <a:extLst>
              <a:ext uri="{FF2B5EF4-FFF2-40B4-BE49-F238E27FC236}">
                <a16:creationId xmlns:a16="http://schemas.microsoft.com/office/drawing/2014/main" id="{08F67915-EF1A-4B9B-853E-0C4EFE99CBB4}"/>
              </a:ext>
            </a:extLst>
          </p:cNvPr>
          <p:cNvSpPr>
            <a:spLocks noGrp="1"/>
          </p:cNvSpPr>
          <p:nvPr>
            <p:ph type="title"/>
          </p:nvPr>
        </p:nvSpPr>
        <p:spPr/>
        <p:txBody>
          <a:bodyPr>
            <a:normAutofit fontScale="90000"/>
          </a:bodyPr>
          <a:lstStyle/>
          <a:p>
            <a:r>
              <a:rPr lang="en-US" dirty="0"/>
              <a:t>Stacked Bar Chart</a:t>
            </a:r>
          </a:p>
        </p:txBody>
      </p:sp>
      <p:sp>
        <p:nvSpPr>
          <p:cNvPr id="7" name="Arrow: Right 6">
            <a:extLst>
              <a:ext uri="{FF2B5EF4-FFF2-40B4-BE49-F238E27FC236}">
                <a16:creationId xmlns:a16="http://schemas.microsoft.com/office/drawing/2014/main" id="{60851E89-E1D2-4924-ADDF-6ADD6DA05807}"/>
              </a:ext>
            </a:extLst>
          </p:cNvPr>
          <p:cNvSpPr/>
          <p:nvPr/>
        </p:nvSpPr>
        <p:spPr>
          <a:xfrm rot="2984882">
            <a:off x="6125806" y="5225261"/>
            <a:ext cx="466725" cy="238125"/>
          </a:xfrm>
          <a:prstGeom prst="rightArrow">
            <a:avLst/>
          </a:prstGeom>
          <a:solidFill>
            <a:srgbClr val="F3D17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1053CA76-13ED-4DC3-A5AD-D175D3EABD8B}"/>
              </a:ext>
            </a:extLst>
          </p:cNvPr>
          <p:cNvSpPr/>
          <p:nvPr/>
        </p:nvSpPr>
        <p:spPr>
          <a:xfrm rot="20626754">
            <a:off x="6367464" y="4604593"/>
            <a:ext cx="466725" cy="238125"/>
          </a:xfrm>
          <a:prstGeom prst="rightArrow">
            <a:avLst/>
          </a:prstGeom>
          <a:solidFill>
            <a:srgbClr val="F3D17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813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891D70-CC9D-4E74-B48A-E724C2313E90}"/>
              </a:ext>
            </a:extLst>
          </p:cNvPr>
          <p:cNvSpPr>
            <a:spLocks noGrp="1"/>
          </p:cNvSpPr>
          <p:nvPr>
            <p:ph type="title"/>
          </p:nvPr>
        </p:nvSpPr>
        <p:spPr/>
        <p:txBody>
          <a:bodyPr>
            <a:normAutofit fontScale="90000"/>
          </a:bodyPr>
          <a:lstStyle/>
          <a:p>
            <a:r>
              <a:rPr lang="en-US" dirty="0"/>
              <a:t>Conclusions</a:t>
            </a:r>
          </a:p>
        </p:txBody>
      </p:sp>
      <p:graphicFrame>
        <p:nvGraphicFramePr>
          <p:cNvPr id="4" name="Diagram 3">
            <a:extLst>
              <a:ext uri="{FF2B5EF4-FFF2-40B4-BE49-F238E27FC236}">
                <a16:creationId xmlns:a16="http://schemas.microsoft.com/office/drawing/2014/main" id="{FEE2DA06-EBAF-4C6B-9726-09AA7B761E91}"/>
              </a:ext>
            </a:extLst>
          </p:cNvPr>
          <p:cNvGraphicFramePr/>
          <p:nvPr>
            <p:extLst>
              <p:ext uri="{D42A27DB-BD31-4B8C-83A1-F6EECF244321}">
                <p14:modId xmlns:p14="http://schemas.microsoft.com/office/powerpoint/2010/main" val="1318257259"/>
              </p:ext>
            </p:extLst>
          </p:nvPr>
        </p:nvGraphicFramePr>
        <p:xfrm>
          <a:off x="821419" y="1699004"/>
          <a:ext cx="7870273"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4044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A67AEE-8C16-4847-BF96-05621FF690FA}"/>
              </a:ext>
            </a:extLst>
          </p:cNvPr>
          <p:cNvSpPr>
            <a:spLocks noGrp="1"/>
          </p:cNvSpPr>
          <p:nvPr>
            <p:ph type="title"/>
          </p:nvPr>
        </p:nvSpPr>
        <p:spPr/>
        <p:txBody>
          <a:bodyPr>
            <a:normAutofit fontScale="90000"/>
          </a:bodyPr>
          <a:lstStyle/>
          <a:p>
            <a:r>
              <a:rPr lang="en-US" dirty="0"/>
              <a:t>Acknowledgements</a:t>
            </a:r>
          </a:p>
        </p:txBody>
      </p:sp>
      <p:graphicFrame>
        <p:nvGraphicFramePr>
          <p:cNvPr id="4" name="Diagram 3">
            <a:extLst>
              <a:ext uri="{FF2B5EF4-FFF2-40B4-BE49-F238E27FC236}">
                <a16:creationId xmlns:a16="http://schemas.microsoft.com/office/drawing/2014/main" id="{37779AB9-5284-4366-A9B1-CB8609474A42}"/>
              </a:ext>
            </a:extLst>
          </p:cNvPr>
          <p:cNvGraphicFramePr/>
          <p:nvPr>
            <p:extLst>
              <p:ext uri="{D42A27DB-BD31-4B8C-83A1-F6EECF244321}">
                <p14:modId xmlns:p14="http://schemas.microsoft.com/office/powerpoint/2010/main" val="2818728489"/>
              </p:ext>
            </p:extLst>
          </p:nvPr>
        </p:nvGraphicFramePr>
        <p:xfrm>
          <a:off x="1257300" y="1397000"/>
          <a:ext cx="6629400" cy="4451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84958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2486A-D04B-4776-82A4-5AECD455EEC8}"/>
              </a:ext>
            </a:extLst>
          </p:cNvPr>
          <p:cNvSpPr>
            <a:spLocks noGrp="1"/>
          </p:cNvSpPr>
          <p:nvPr>
            <p:ph type="title"/>
          </p:nvPr>
        </p:nvSpPr>
        <p:spPr>
          <a:xfrm>
            <a:off x="0" y="2557677"/>
            <a:ext cx="9166143" cy="467387"/>
          </a:xfrm>
        </p:spPr>
        <p:txBody>
          <a:bodyPr/>
          <a:lstStyle/>
          <a:p>
            <a:r>
              <a:rPr lang="en-US" dirty="0"/>
              <a:t>For more information, contact caroline.thomas@doh.wa.gov</a:t>
            </a:r>
          </a:p>
        </p:txBody>
      </p:sp>
    </p:spTree>
    <p:extLst>
      <p:ext uri="{BB962C8B-B14F-4D97-AF65-F5344CB8AC3E}">
        <p14:creationId xmlns:p14="http://schemas.microsoft.com/office/powerpoint/2010/main" val="2421059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716800"/>
      </p:ext>
    </p:extLst>
  </p:cSld>
  <p:clrMapOvr>
    <a:masterClrMapping/>
  </p:clrMapOvr>
</p:sld>
</file>

<file path=ppt/theme/theme1.xml><?xml version="1.0" encoding="utf-8"?>
<a:theme xmlns:a="http://schemas.openxmlformats.org/drawingml/2006/main" name="Office Theme">
  <a:themeElements>
    <a:clrScheme name="DOH PPT Template">
      <a:dk1>
        <a:srgbClr val="000000"/>
      </a:dk1>
      <a:lt1>
        <a:srgbClr val="FFFFFF"/>
      </a:lt1>
      <a:dk2>
        <a:srgbClr val="3F3F3F"/>
      </a:dk2>
      <a:lt2>
        <a:srgbClr val="FFFFFF"/>
      </a:lt2>
      <a:accent1>
        <a:srgbClr val="349D96"/>
      </a:accent1>
      <a:accent2>
        <a:srgbClr val="F3D170"/>
      </a:accent2>
      <a:accent3>
        <a:srgbClr val="E8E8E8"/>
      </a:accent3>
      <a:accent4>
        <a:srgbClr val="999999"/>
      </a:accent4>
      <a:accent5>
        <a:srgbClr val="9BDAD9"/>
      </a:accent5>
      <a:accent6>
        <a:srgbClr val="3F3F3F"/>
      </a:accent6>
      <a:hlink>
        <a:srgbClr val="349D96"/>
      </a:hlink>
      <a:folHlink>
        <a:srgbClr val="9BDAD9"/>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OH PPT Template2.potx" id="{5898FDF5-3F3F-469B-A93D-9CD3D81F0B87}" vid="{6A118528-C9F9-4441-8AC6-EB840EA39D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Category xmlns="fc8ba496-191c-4efa-995b-2397535f04d5">
      <Value>Resources</Value>
    </Category>
    <Topic xmlns="fc8ba496-191c-4efa-995b-2397535f04d5">
      <Value>PowerPoint</Value>
    </Topic>
    <_dlc_DocId xmlns="705272f9-4722-48fb-941c-405cda110530">7A4W3MJ5XWKC-2090435860-57</_dlc_DocId>
    <_dlc_DocIdUrl xmlns="705272f9-4722-48fb-941c-405cda110530">
      <Url>https://doh.sp.wa.gov/sites/OS/pr/cpa/_layouts/15/DocIdRedir.aspx?ID=7A4W3MJ5XWKC-2090435860-57</Url>
      <Description>7A4W3MJ5XWKC-2090435860-57</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79BC0E1661DB1D42B04F1C7F5931BB11" ma:contentTypeVersion="2" ma:contentTypeDescription="Create a new document." ma:contentTypeScope="" ma:versionID="692d5031129c76f3a9023e2c66c644f2">
  <xsd:schema xmlns:xsd="http://www.w3.org/2001/XMLSchema" xmlns:xs="http://www.w3.org/2001/XMLSchema" xmlns:p="http://schemas.microsoft.com/office/2006/metadata/properties" xmlns:ns2="705272f9-4722-48fb-941c-405cda110530" xmlns:ns3="fc8ba496-191c-4efa-995b-2397535f04d5" targetNamespace="http://schemas.microsoft.com/office/2006/metadata/properties" ma:root="true" ma:fieldsID="52e7cbb07a1486ed9b226ddd70231459" ns2:_="" ns3:_="">
    <xsd:import namespace="705272f9-4722-48fb-941c-405cda110530"/>
    <xsd:import namespace="fc8ba496-191c-4efa-995b-2397535f04d5"/>
    <xsd:element name="properties">
      <xsd:complexType>
        <xsd:sequence>
          <xsd:element name="documentManagement">
            <xsd:complexType>
              <xsd:all>
                <xsd:element ref="ns2:_dlc_DocId" minOccurs="0"/>
                <xsd:element ref="ns2:_dlc_DocIdUrl" minOccurs="0"/>
                <xsd:element ref="ns2:_dlc_DocIdPersistId" minOccurs="0"/>
                <xsd:element ref="ns3:Category" minOccurs="0"/>
                <xsd:element ref="ns3:Topic"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5272f9-4722-48fb-941c-405cda11053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c8ba496-191c-4efa-995b-2397535f04d5" elementFormDefault="qualified">
    <xsd:import namespace="http://schemas.microsoft.com/office/2006/documentManagement/types"/>
    <xsd:import namespace="http://schemas.microsoft.com/office/infopath/2007/PartnerControls"/>
    <xsd:element name="Category" ma:index="11" nillable="true" ma:displayName="Category" ma:internalName="Category">
      <xsd:complexType>
        <xsd:complexContent>
          <xsd:extension base="dms:MultiChoice">
            <xsd:sequence>
              <xsd:element name="Value" maxOccurs="unbounded" minOccurs="0" nillable="true">
                <xsd:simpleType>
                  <xsd:restriction base="dms:Choice">
                    <xsd:enumeration value="Resources"/>
                    <xsd:enumeration value="News Release Process"/>
                  </xsd:restriction>
                </xsd:simpleType>
              </xsd:element>
            </xsd:sequence>
          </xsd:extension>
        </xsd:complexContent>
      </xsd:complexType>
    </xsd:element>
    <xsd:element name="Topic" ma:index="12" nillable="true" ma:displayName="Focus Area" ma:internalName="Topic">
      <xsd:complexType>
        <xsd:complexContent>
          <xsd:extension base="dms:MultiChoice">
            <xsd:sequence>
              <xsd:element name="Value" maxOccurs="unbounded" minOccurs="0" nillable="true">
                <xsd:simpleType>
                  <xsd:restriction base="dms:Choice">
                    <xsd:enumeration value="Collaboration"/>
                    <xsd:enumeration value="Crisis/Risk Communication"/>
                    <xsd:enumeration value="General"/>
                    <xsd:enumeration value="Reports"/>
                    <xsd:enumeration value="Media Relations"/>
                    <xsd:enumeration value="Media Relations Articles"/>
                    <xsd:enumeration value="PowerPoint"/>
                    <xsd:enumeration value="Social Media"/>
                    <xsd:enumeration value="Video"/>
                  </xsd:restrict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DCB941-C581-444C-8E3C-E94646AACC21}">
  <ds:schemaRefs>
    <ds:schemaRef ds:uri="705272f9-4722-48fb-941c-405cda110530"/>
    <ds:schemaRef ds:uri="http://purl.org/dc/terms/"/>
    <ds:schemaRef ds:uri="fc8ba496-191c-4efa-995b-2397535f04d5"/>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B4F5C952-0622-4D38-B3C6-BA66DD130C24}">
  <ds:schemaRefs>
    <ds:schemaRef ds:uri="http://schemas.microsoft.com/sharepoint/events"/>
  </ds:schemaRefs>
</ds:datastoreItem>
</file>

<file path=customXml/itemProps3.xml><?xml version="1.0" encoding="utf-8"?>
<ds:datastoreItem xmlns:ds="http://schemas.openxmlformats.org/officeDocument/2006/customXml" ds:itemID="{B0865247-BFF8-4094-A1E3-953AAF601841}">
  <ds:schemaRefs>
    <ds:schemaRef ds:uri="http://schemas.microsoft.com/sharepoint/v3/contenttype/forms"/>
  </ds:schemaRefs>
</ds:datastoreItem>
</file>

<file path=customXml/itemProps4.xml><?xml version="1.0" encoding="utf-8"?>
<ds:datastoreItem xmlns:ds="http://schemas.openxmlformats.org/officeDocument/2006/customXml" ds:itemID="{44BFAF43-6E03-4D43-8E1E-68CCD63645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5272f9-4722-48fb-941c-405cda110530"/>
    <ds:schemaRef ds:uri="fc8ba496-191c-4efa-995b-2397535f04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6230</TotalTime>
  <Words>2501</Words>
  <Application>Microsoft Office PowerPoint</Application>
  <PresentationFormat>On-screen Show (4:3)</PresentationFormat>
  <Paragraphs>124</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Century Gothic</vt:lpstr>
      <vt:lpstr>Courier New</vt:lpstr>
      <vt:lpstr>Wingdings</vt:lpstr>
      <vt:lpstr>Office Theme</vt:lpstr>
      <vt:lpstr>Minding the GAP: Electronic Laboratory Reporting Data FLOW Analysis in WASHINGTON STATE</vt:lpstr>
      <vt:lpstr>Background and Motivation</vt:lpstr>
      <vt:lpstr>Project Goals</vt:lpstr>
      <vt:lpstr>Methods</vt:lpstr>
      <vt:lpstr>Landing Page</vt:lpstr>
      <vt:lpstr>Facility Alert Data Table</vt:lpstr>
      <vt:lpstr>Anomaly Alert Data Table</vt:lpstr>
      <vt:lpstr>Visualizations</vt:lpstr>
      <vt:lpstr>Filtering the Data</vt:lpstr>
      <vt:lpstr>Calendar Heatmap</vt:lpstr>
      <vt:lpstr>Line Plot</vt:lpstr>
      <vt:lpstr>Stacked Bar Chart</vt:lpstr>
      <vt:lpstr>Conclusions</vt:lpstr>
      <vt:lpstr>Acknowledgements</vt:lpstr>
      <vt:lpstr>For more information, contact caroline.thomas@doh.wa.gov</vt:lpstr>
      <vt:lpstr>PowerPoint Presentation</vt:lpstr>
    </vt:vector>
  </TitlesOfParts>
  <Company>Washington State Department of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Dimitrova, Simana  (DOH)</dc:creator>
  <cp:lastModifiedBy>Devra Barter</cp:lastModifiedBy>
  <cp:revision>331</cp:revision>
  <cp:lastPrinted>2019-06-24T22:33:15Z</cp:lastPrinted>
  <dcterms:created xsi:type="dcterms:W3CDTF">2018-03-05T22:02:38Z</dcterms:created>
  <dcterms:modified xsi:type="dcterms:W3CDTF">2023-09-06T17:24:45Z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0x01010079BC0E1661DB1D42B04F1C7F5931BB11</vt:lpwstr>
  </property>
  <property fmtid="{D5CDD505-2E9C-101B-9397-08002B2CF9AE}" pid="3" name="_dlc_DocIdItemGuid">
    <vt:lpwstr>f640e05c-14de-4082-a60c-89c409cdcca4</vt:lpwstr>
  </property>
</Properties>
</file>