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 id="2147483685" r:id="rId2"/>
    <p:sldMasterId id="2147483665" r:id="rId3"/>
    <p:sldMasterId id="2147483697" r:id="rId4"/>
    <p:sldMasterId id="2147483648" r:id="rId5"/>
  </p:sldMasterIdLst>
  <p:notesMasterIdLst>
    <p:notesMasterId r:id="rId43"/>
  </p:notesMasterIdLst>
  <p:sldIdLst>
    <p:sldId id="261" r:id="rId6"/>
    <p:sldId id="260" r:id="rId7"/>
    <p:sldId id="259" r:id="rId8"/>
    <p:sldId id="258" r:id="rId9"/>
    <p:sldId id="284" r:id="rId10"/>
    <p:sldId id="283" r:id="rId11"/>
    <p:sldId id="282" r:id="rId12"/>
    <p:sldId id="281" r:id="rId13"/>
    <p:sldId id="280" r:id="rId14"/>
    <p:sldId id="279" r:id="rId15"/>
    <p:sldId id="278" r:id="rId16"/>
    <p:sldId id="277" r:id="rId17"/>
    <p:sldId id="276" r:id="rId18"/>
    <p:sldId id="275" r:id="rId19"/>
    <p:sldId id="274" r:id="rId20"/>
    <p:sldId id="273" r:id="rId21"/>
    <p:sldId id="272" r:id="rId22"/>
    <p:sldId id="271" r:id="rId23"/>
    <p:sldId id="270" r:id="rId24"/>
    <p:sldId id="269" r:id="rId25"/>
    <p:sldId id="268" r:id="rId26"/>
    <p:sldId id="267" r:id="rId27"/>
    <p:sldId id="266" r:id="rId28"/>
    <p:sldId id="265" r:id="rId29"/>
    <p:sldId id="264" r:id="rId30"/>
    <p:sldId id="263" r:id="rId31"/>
    <p:sldId id="262" r:id="rId32"/>
    <p:sldId id="294" r:id="rId33"/>
    <p:sldId id="293" r:id="rId34"/>
    <p:sldId id="292" r:id="rId35"/>
    <p:sldId id="291" r:id="rId36"/>
    <p:sldId id="290" r:id="rId37"/>
    <p:sldId id="289" r:id="rId38"/>
    <p:sldId id="288" r:id="rId39"/>
    <p:sldId id="287" r:id="rId40"/>
    <p:sldId id="286" r:id="rId41"/>
    <p:sldId id="285"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C93B1F-AD87-80D7-82D6-8DE07BE456A8}" v="82" dt="2023-03-03T18:38:56.025"/>
    <p1510:client id="{9DB93AC7-54AD-B3F1-F945-5040E7F79114}" v="10" dt="2023-03-06T16:21:39.842"/>
    <p1510:client id="{B891AFFB-BABB-AD44-CEB1-4FAA989B9DD7}" v="30" dt="2023-03-06T16:17:14.280"/>
    <p1510:client id="{F376D325-C7F7-EE8C-8089-280B19DF5A5C}" v="76" dt="2023-03-03T18:30:58.0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vra Barter" userId="S::dbarter@cste.org::c5d157ed-33b3-4d47-9527-7e888207cf58" providerId="AD" clId="Web-{9DB93AC7-54AD-B3F1-F945-5040E7F79114}"/>
    <pc:docChg chg="addSld">
      <pc:chgData name="Devra Barter" userId="S::dbarter@cste.org::c5d157ed-33b3-4d47-9527-7e888207cf58" providerId="AD" clId="Web-{9DB93AC7-54AD-B3F1-F945-5040E7F79114}" dt="2023-03-06T16:21:39.842" v="9"/>
      <pc:docMkLst>
        <pc:docMk/>
      </pc:docMkLst>
      <pc:sldChg chg="add">
        <pc:chgData name="Devra Barter" userId="S::dbarter@cste.org::c5d157ed-33b3-4d47-9527-7e888207cf58" providerId="AD" clId="Web-{9DB93AC7-54AD-B3F1-F945-5040E7F79114}" dt="2023-03-06T16:21:38.952" v="0"/>
        <pc:sldMkLst>
          <pc:docMk/>
          <pc:sldMk cId="2308207302" sldId="285"/>
        </pc:sldMkLst>
      </pc:sldChg>
      <pc:sldChg chg="add">
        <pc:chgData name="Devra Barter" userId="S::dbarter@cste.org::c5d157ed-33b3-4d47-9527-7e888207cf58" providerId="AD" clId="Web-{9DB93AC7-54AD-B3F1-F945-5040E7F79114}" dt="2023-03-06T16:21:39.077" v="1"/>
        <pc:sldMkLst>
          <pc:docMk/>
          <pc:sldMk cId="1262865605" sldId="286"/>
        </pc:sldMkLst>
      </pc:sldChg>
      <pc:sldChg chg="add">
        <pc:chgData name="Devra Barter" userId="S::dbarter@cste.org::c5d157ed-33b3-4d47-9527-7e888207cf58" providerId="AD" clId="Web-{9DB93AC7-54AD-B3F1-F945-5040E7F79114}" dt="2023-03-06T16:21:39.139" v="2"/>
        <pc:sldMkLst>
          <pc:docMk/>
          <pc:sldMk cId="252826697" sldId="287"/>
        </pc:sldMkLst>
      </pc:sldChg>
      <pc:sldChg chg="add">
        <pc:chgData name="Devra Barter" userId="S::dbarter@cste.org::c5d157ed-33b3-4d47-9527-7e888207cf58" providerId="AD" clId="Web-{9DB93AC7-54AD-B3F1-F945-5040E7F79114}" dt="2023-03-06T16:21:39.249" v="3"/>
        <pc:sldMkLst>
          <pc:docMk/>
          <pc:sldMk cId="4156467097" sldId="288"/>
        </pc:sldMkLst>
      </pc:sldChg>
      <pc:sldChg chg="add">
        <pc:chgData name="Devra Barter" userId="S::dbarter@cste.org::c5d157ed-33b3-4d47-9527-7e888207cf58" providerId="AD" clId="Web-{9DB93AC7-54AD-B3F1-F945-5040E7F79114}" dt="2023-03-06T16:21:39.499" v="4"/>
        <pc:sldMkLst>
          <pc:docMk/>
          <pc:sldMk cId="2726846950" sldId="289"/>
        </pc:sldMkLst>
      </pc:sldChg>
      <pc:sldChg chg="add">
        <pc:chgData name="Devra Barter" userId="S::dbarter@cste.org::c5d157ed-33b3-4d47-9527-7e888207cf58" providerId="AD" clId="Web-{9DB93AC7-54AD-B3F1-F945-5040E7F79114}" dt="2023-03-06T16:21:39.561" v="5"/>
        <pc:sldMkLst>
          <pc:docMk/>
          <pc:sldMk cId="1623019229" sldId="290"/>
        </pc:sldMkLst>
      </pc:sldChg>
      <pc:sldChg chg="add">
        <pc:chgData name="Devra Barter" userId="S::dbarter@cste.org::c5d157ed-33b3-4d47-9527-7e888207cf58" providerId="AD" clId="Web-{9DB93AC7-54AD-B3F1-F945-5040E7F79114}" dt="2023-03-06T16:21:39.639" v="6"/>
        <pc:sldMkLst>
          <pc:docMk/>
          <pc:sldMk cId="3994283705" sldId="291"/>
        </pc:sldMkLst>
      </pc:sldChg>
      <pc:sldChg chg="add">
        <pc:chgData name="Devra Barter" userId="S::dbarter@cste.org::c5d157ed-33b3-4d47-9527-7e888207cf58" providerId="AD" clId="Web-{9DB93AC7-54AD-B3F1-F945-5040E7F79114}" dt="2023-03-06T16:21:39.717" v="7"/>
        <pc:sldMkLst>
          <pc:docMk/>
          <pc:sldMk cId="429520400" sldId="292"/>
        </pc:sldMkLst>
      </pc:sldChg>
      <pc:sldChg chg="add">
        <pc:chgData name="Devra Barter" userId="S::dbarter@cste.org::c5d157ed-33b3-4d47-9527-7e888207cf58" providerId="AD" clId="Web-{9DB93AC7-54AD-B3F1-F945-5040E7F79114}" dt="2023-03-06T16:21:39.796" v="8"/>
        <pc:sldMkLst>
          <pc:docMk/>
          <pc:sldMk cId="430985279" sldId="293"/>
        </pc:sldMkLst>
      </pc:sldChg>
      <pc:sldChg chg="add">
        <pc:chgData name="Devra Barter" userId="S::dbarter@cste.org::c5d157ed-33b3-4d47-9527-7e888207cf58" providerId="AD" clId="Web-{9DB93AC7-54AD-B3F1-F945-5040E7F79114}" dt="2023-03-06T16:21:39.842" v="9"/>
        <pc:sldMkLst>
          <pc:docMk/>
          <pc:sldMk cId="2558162404" sldId="294"/>
        </pc:sldMkLst>
      </pc:sldChg>
    </pc:docChg>
  </pc:docChgLst>
  <pc:docChgLst>
    <pc:chgData name="Devra Barter" userId="S::dbarter@cste.org::c5d157ed-33b3-4d47-9527-7e888207cf58" providerId="AD" clId="Web-{76C93B1F-AD87-80D7-82D6-8DE07BE456A8}"/>
    <pc:docChg chg="delSld modSld">
      <pc:chgData name="Devra Barter" userId="S::dbarter@cste.org::c5d157ed-33b3-4d47-9527-7e888207cf58" providerId="AD" clId="Web-{76C93B1F-AD87-80D7-82D6-8DE07BE456A8}" dt="2023-03-03T18:38:56.025" v="81" actId="20577"/>
      <pc:docMkLst>
        <pc:docMk/>
      </pc:docMkLst>
      <pc:sldChg chg="del">
        <pc:chgData name="Devra Barter" userId="S::dbarter@cste.org::c5d157ed-33b3-4d47-9527-7e888207cf58" providerId="AD" clId="Web-{76C93B1F-AD87-80D7-82D6-8DE07BE456A8}" dt="2023-03-03T18:36:32.132" v="56"/>
        <pc:sldMkLst>
          <pc:docMk/>
          <pc:sldMk cId="3324045266" sldId="257"/>
        </pc:sldMkLst>
      </pc:sldChg>
      <pc:sldChg chg="modSp">
        <pc:chgData name="Devra Barter" userId="S::dbarter@cste.org::c5d157ed-33b3-4d47-9527-7e888207cf58" providerId="AD" clId="Web-{76C93B1F-AD87-80D7-82D6-8DE07BE456A8}" dt="2023-03-03T18:38:56.025" v="81" actId="20577"/>
        <pc:sldMkLst>
          <pc:docMk/>
          <pc:sldMk cId="1268885148" sldId="258"/>
        </pc:sldMkLst>
        <pc:spChg chg="mod">
          <ac:chgData name="Devra Barter" userId="S::dbarter@cste.org::c5d157ed-33b3-4d47-9527-7e888207cf58" providerId="AD" clId="Web-{76C93B1F-AD87-80D7-82D6-8DE07BE456A8}" dt="2023-03-03T18:38:56.025" v="81" actId="20577"/>
          <ac:spMkLst>
            <pc:docMk/>
            <pc:sldMk cId="1268885148" sldId="258"/>
            <ac:spMk id="4" creationId="{85F59CF3-A00C-4D93-A785-653657C125C0}"/>
          </ac:spMkLst>
        </pc:spChg>
      </pc:sldChg>
      <pc:sldChg chg="modSp">
        <pc:chgData name="Devra Barter" userId="S::dbarter@cste.org::c5d157ed-33b3-4d47-9527-7e888207cf58" providerId="AD" clId="Web-{76C93B1F-AD87-80D7-82D6-8DE07BE456A8}" dt="2023-03-03T18:38:20.837" v="75" actId="20577"/>
        <pc:sldMkLst>
          <pc:docMk/>
          <pc:sldMk cId="1752033918" sldId="261"/>
        </pc:sldMkLst>
        <pc:spChg chg="mod">
          <ac:chgData name="Devra Barter" userId="S::dbarter@cste.org::c5d157ed-33b3-4d47-9527-7e888207cf58" providerId="AD" clId="Web-{76C93B1F-AD87-80D7-82D6-8DE07BE456A8}" dt="2023-03-03T18:36:23.241" v="55" actId="20577"/>
          <ac:spMkLst>
            <pc:docMk/>
            <pc:sldMk cId="1752033918" sldId="261"/>
            <ac:spMk id="2" creationId="{C599B9CC-A33A-4F2C-A210-EC2E5FD92E8E}"/>
          </ac:spMkLst>
        </pc:spChg>
        <pc:spChg chg="mod">
          <ac:chgData name="Devra Barter" userId="S::dbarter@cste.org::c5d157ed-33b3-4d47-9527-7e888207cf58" providerId="AD" clId="Web-{76C93B1F-AD87-80D7-82D6-8DE07BE456A8}" dt="2023-03-03T18:35:55.647" v="51" actId="20577"/>
          <ac:spMkLst>
            <pc:docMk/>
            <pc:sldMk cId="1752033918" sldId="261"/>
            <ac:spMk id="3" creationId="{B28EE5B6-B843-4C54-8A6A-C4CC64E6B311}"/>
          </ac:spMkLst>
        </pc:spChg>
        <pc:spChg chg="mod">
          <ac:chgData name="Devra Barter" userId="S::dbarter@cste.org::c5d157ed-33b3-4d47-9527-7e888207cf58" providerId="AD" clId="Web-{76C93B1F-AD87-80D7-82D6-8DE07BE456A8}" dt="2023-03-03T18:38:20.837" v="75" actId="20577"/>
          <ac:spMkLst>
            <pc:docMk/>
            <pc:sldMk cId="1752033918" sldId="261"/>
            <ac:spMk id="4" creationId="{85F59CF3-A00C-4D93-A785-653657C125C0}"/>
          </ac:spMkLst>
        </pc:spChg>
      </pc:sldChg>
    </pc:docChg>
  </pc:docChgLst>
  <pc:docChgLst>
    <pc:chgData name="Devra Barter" userId="S::dbarter@cste.org::c5d157ed-33b3-4d47-9527-7e888207cf58" providerId="AD" clId="Web-{B891AFFB-BABB-AD44-CEB1-4FAA989B9DD7}"/>
    <pc:docChg chg="addSld delSld">
      <pc:chgData name="Devra Barter" userId="S::dbarter@cste.org::c5d157ed-33b3-4d47-9527-7e888207cf58" providerId="AD" clId="Web-{B891AFFB-BABB-AD44-CEB1-4FAA989B9DD7}" dt="2023-03-06T16:17:14.280" v="29"/>
      <pc:docMkLst>
        <pc:docMk/>
      </pc:docMkLst>
      <pc:sldChg chg="add del">
        <pc:chgData name="Devra Barter" userId="S::dbarter@cste.org::c5d157ed-33b3-4d47-9527-7e888207cf58" providerId="AD" clId="Web-{B891AFFB-BABB-AD44-CEB1-4FAA989B9DD7}" dt="2023-03-06T16:17:14.249" v="20"/>
        <pc:sldMkLst>
          <pc:docMk/>
          <pc:sldMk cId="658073571" sldId="285"/>
        </pc:sldMkLst>
      </pc:sldChg>
      <pc:sldChg chg="del">
        <pc:chgData name="Devra Barter" userId="S::dbarter@cste.org::c5d157ed-33b3-4d47-9527-7e888207cf58" providerId="AD" clId="Web-{B891AFFB-BABB-AD44-CEB1-4FAA989B9DD7}" dt="2023-03-06T16:16:00.169" v="0"/>
        <pc:sldMkLst>
          <pc:docMk/>
          <pc:sldMk cId="1511407164" sldId="285"/>
        </pc:sldMkLst>
      </pc:sldChg>
      <pc:sldChg chg="add del">
        <pc:chgData name="Devra Barter" userId="S::dbarter@cste.org::c5d157ed-33b3-4d47-9527-7e888207cf58" providerId="AD" clId="Web-{B891AFFB-BABB-AD44-CEB1-4FAA989B9DD7}" dt="2023-03-06T16:17:14.249" v="21"/>
        <pc:sldMkLst>
          <pc:docMk/>
          <pc:sldMk cId="851552408" sldId="286"/>
        </pc:sldMkLst>
      </pc:sldChg>
      <pc:sldChg chg="del">
        <pc:chgData name="Devra Barter" userId="S::dbarter@cste.org::c5d157ed-33b3-4d47-9527-7e888207cf58" providerId="AD" clId="Web-{B891AFFB-BABB-AD44-CEB1-4FAA989B9DD7}" dt="2023-03-06T16:16:00.169" v="1"/>
        <pc:sldMkLst>
          <pc:docMk/>
          <pc:sldMk cId="2354249654" sldId="286"/>
        </pc:sldMkLst>
      </pc:sldChg>
      <pc:sldChg chg="add del">
        <pc:chgData name="Devra Barter" userId="S::dbarter@cste.org::c5d157ed-33b3-4d47-9527-7e888207cf58" providerId="AD" clId="Web-{B891AFFB-BABB-AD44-CEB1-4FAA989B9DD7}" dt="2023-03-06T16:17:14.264" v="22"/>
        <pc:sldMkLst>
          <pc:docMk/>
          <pc:sldMk cId="911130349" sldId="287"/>
        </pc:sldMkLst>
      </pc:sldChg>
      <pc:sldChg chg="del">
        <pc:chgData name="Devra Barter" userId="S::dbarter@cste.org::c5d157ed-33b3-4d47-9527-7e888207cf58" providerId="AD" clId="Web-{B891AFFB-BABB-AD44-CEB1-4FAA989B9DD7}" dt="2023-03-06T16:16:00.169" v="2"/>
        <pc:sldMkLst>
          <pc:docMk/>
          <pc:sldMk cId="1890911847" sldId="287"/>
        </pc:sldMkLst>
      </pc:sldChg>
      <pc:sldChg chg="del">
        <pc:chgData name="Devra Barter" userId="S::dbarter@cste.org::c5d157ed-33b3-4d47-9527-7e888207cf58" providerId="AD" clId="Web-{B891AFFB-BABB-AD44-CEB1-4FAA989B9DD7}" dt="2023-03-06T16:16:00.169" v="3"/>
        <pc:sldMkLst>
          <pc:docMk/>
          <pc:sldMk cId="1106356492" sldId="288"/>
        </pc:sldMkLst>
      </pc:sldChg>
      <pc:sldChg chg="add del">
        <pc:chgData name="Devra Barter" userId="S::dbarter@cste.org::c5d157ed-33b3-4d47-9527-7e888207cf58" providerId="AD" clId="Web-{B891AFFB-BABB-AD44-CEB1-4FAA989B9DD7}" dt="2023-03-06T16:17:14.264" v="23"/>
        <pc:sldMkLst>
          <pc:docMk/>
          <pc:sldMk cId="3603671906" sldId="288"/>
        </pc:sldMkLst>
      </pc:sldChg>
      <pc:sldChg chg="add del">
        <pc:chgData name="Devra Barter" userId="S::dbarter@cste.org::c5d157ed-33b3-4d47-9527-7e888207cf58" providerId="AD" clId="Web-{B891AFFB-BABB-AD44-CEB1-4FAA989B9DD7}" dt="2023-03-06T16:17:14.264" v="24"/>
        <pc:sldMkLst>
          <pc:docMk/>
          <pc:sldMk cId="1684425089" sldId="289"/>
        </pc:sldMkLst>
      </pc:sldChg>
      <pc:sldChg chg="del">
        <pc:chgData name="Devra Barter" userId="S::dbarter@cste.org::c5d157ed-33b3-4d47-9527-7e888207cf58" providerId="AD" clId="Web-{B891AFFB-BABB-AD44-CEB1-4FAA989B9DD7}" dt="2023-03-06T16:16:00.185" v="4"/>
        <pc:sldMkLst>
          <pc:docMk/>
          <pc:sldMk cId="4009779789" sldId="289"/>
        </pc:sldMkLst>
      </pc:sldChg>
      <pc:sldChg chg="add del">
        <pc:chgData name="Devra Barter" userId="S::dbarter@cste.org::c5d157ed-33b3-4d47-9527-7e888207cf58" providerId="AD" clId="Web-{B891AFFB-BABB-AD44-CEB1-4FAA989B9DD7}" dt="2023-03-06T16:17:14.264" v="25"/>
        <pc:sldMkLst>
          <pc:docMk/>
          <pc:sldMk cId="1663595118" sldId="290"/>
        </pc:sldMkLst>
      </pc:sldChg>
      <pc:sldChg chg="del">
        <pc:chgData name="Devra Barter" userId="S::dbarter@cste.org::c5d157ed-33b3-4d47-9527-7e888207cf58" providerId="AD" clId="Web-{B891AFFB-BABB-AD44-CEB1-4FAA989B9DD7}" dt="2023-03-06T16:16:00.185" v="5"/>
        <pc:sldMkLst>
          <pc:docMk/>
          <pc:sldMk cId="1832655552" sldId="290"/>
        </pc:sldMkLst>
      </pc:sldChg>
      <pc:sldChg chg="del">
        <pc:chgData name="Devra Barter" userId="S::dbarter@cste.org::c5d157ed-33b3-4d47-9527-7e888207cf58" providerId="AD" clId="Web-{B891AFFB-BABB-AD44-CEB1-4FAA989B9DD7}" dt="2023-03-06T16:16:00.185" v="6"/>
        <pc:sldMkLst>
          <pc:docMk/>
          <pc:sldMk cId="1240066096" sldId="291"/>
        </pc:sldMkLst>
      </pc:sldChg>
      <pc:sldChg chg="add del">
        <pc:chgData name="Devra Barter" userId="S::dbarter@cste.org::c5d157ed-33b3-4d47-9527-7e888207cf58" providerId="AD" clId="Web-{B891AFFB-BABB-AD44-CEB1-4FAA989B9DD7}" dt="2023-03-06T16:17:14.264" v="26"/>
        <pc:sldMkLst>
          <pc:docMk/>
          <pc:sldMk cId="1590898461" sldId="291"/>
        </pc:sldMkLst>
      </pc:sldChg>
      <pc:sldChg chg="add del">
        <pc:chgData name="Devra Barter" userId="S::dbarter@cste.org::c5d157ed-33b3-4d47-9527-7e888207cf58" providerId="AD" clId="Web-{B891AFFB-BABB-AD44-CEB1-4FAA989B9DD7}" dt="2023-03-06T16:17:14.264" v="27"/>
        <pc:sldMkLst>
          <pc:docMk/>
          <pc:sldMk cId="3195670776" sldId="292"/>
        </pc:sldMkLst>
      </pc:sldChg>
      <pc:sldChg chg="del">
        <pc:chgData name="Devra Barter" userId="S::dbarter@cste.org::c5d157ed-33b3-4d47-9527-7e888207cf58" providerId="AD" clId="Web-{B891AFFB-BABB-AD44-CEB1-4FAA989B9DD7}" dt="2023-03-06T16:16:00.185" v="7"/>
        <pc:sldMkLst>
          <pc:docMk/>
          <pc:sldMk cId="4037559243" sldId="292"/>
        </pc:sldMkLst>
      </pc:sldChg>
      <pc:sldChg chg="add del">
        <pc:chgData name="Devra Barter" userId="S::dbarter@cste.org::c5d157ed-33b3-4d47-9527-7e888207cf58" providerId="AD" clId="Web-{B891AFFB-BABB-AD44-CEB1-4FAA989B9DD7}" dt="2023-03-06T16:17:14.264" v="28"/>
        <pc:sldMkLst>
          <pc:docMk/>
          <pc:sldMk cId="1433473553" sldId="293"/>
        </pc:sldMkLst>
      </pc:sldChg>
      <pc:sldChg chg="del">
        <pc:chgData name="Devra Barter" userId="S::dbarter@cste.org::c5d157ed-33b3-4d47-9527-7e888207cf58" providerId="AD" clId="Web-{B891AFFB-BABB-AD44-CEB1-4FAA989B9DD7}" dt="2023-03-06T16:16:00.185" v="8"/>
        <pc:sldMkLst>
          <pc:docMk/>
          <pc:sldMk cId="3219603085" sldId="293"/>
        </pc:sldMkLst>
      </pc:sldChg>
      <pc:sldChg chg="add del">
        <pc:chgData name="Devra Barter" userId="S::dbarter@cste.org::c5d157ed-33b3-4d47-9527-7e888207cf58" providerId="AD" clId="Web-{B891AFFB-BABB-AD44-CEB1-4FAA989B9DD7}" dt="2023-03-06T16:17:14.280" v="29"/>
        <pc:sldMkLst>
          <pc:docMk/>
          <pc:sldMk cId="1613073202" sldId="294"/>
        </pc:sldMkLst>
      </pc:sldChg>
      <pc:sldChg chg="del">
        <pc:chgData name="Devra Barter" userId="S::dbarter@cste.org::c5d157ed-33b3-4d47-9527-7e888207cf58" providerId="AD" clId="Web-{B891AFFB-BABB-AD44-CEB1-4FAA989B9DD7}" dt="2023-03-06T16:16:00.200" v="9"/>
        <pc:sldMkLst>
          <pc:docMk/>
          <pc:sldMk cId="3197791761" sldId="29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A5AF71-035A-44CA-9015-E707A73D3B99}"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C3C211AA-B3F9-44DF-8039-E68E45641D8B}">
      <dgm:prSet phldrT="[Text]"/>
      <dgm:spPr/>
      <dgm:t>
        <a:bodyPr/>
        <a:lstStyle/>
        <a:p>
          <a:r>
            <a:rPr lang="en-US"/>
            <a:t>HL7 ELR</a:t>
          </a:r>
        </a:p>
      </dgm:t>
    </dgm:pt>
    <dgm:pt modelId="{CF1D1197-CEB3-42A8-A751-909AE3F4E962}" type="parTrans" cxnId="{32789A3E-0E20-492F-A50C-9316280A9CA6}">
      <dgm:prSet/>
      <dgm:spPr/>
      <dgm:t>
        <a:bodyPr/>
        <a:lstStyle/>
        <a:p>
          <a:endParaRPr lang="en-US"/>
        </a:p>
      </dgm:t>
    </dgm:pt>
    <dgm:pt modelId="{F50B9060-6DFD-4B90-9E22-9CF2DC882B65}" type="sibTrans" cxnId="{32789A3E-0E20-492F-A50C-9316280A9CA6}">
      <dgm:prSet/>
      <dgm:spPr/>
      <dgm:t>
        <a:bodyPr/>
        <a:lstStyle/>
        <a:p>
          <a:endParaRPr lang="en-US"/>
        </a:p>
      </dgm:t>
    </dgm:pt>
    <dgm:pt modelId="{AF6F096E-9C41-444F-9EF7-5D9EF5388DB6}">
      <dgm:prSet phldrT="[Text]"/>
      <dgm:spPr/>
      <dgm:t>
        <a:bodyPr/>
        <a:lstStyle/>
        <a:p>
          <a:r>
            <a:rPr lang="en-US"/>
            <a:t>CLDA (CSV files) – Converted to HL7</a:t>
          </a:r>
        </a:p>
      </dgm:t>
    </dgm:pt>
    <dgm:pt modelId="{63E135CA-55A7-421D-AE4B-2C04CAB476B0}" type="parTrans" cxnId="{47E7095D-F4ED-4BB2-B158-F78237A90783}">
      <dgm:prSet/>
      <dgm:spPr/>
      <dgm:t>
        <a:bodyPr/>
        <a:lstStyle/>
        <a:p>
          <a:endParaRPr lang="en-US"/>
        </a:p>
      </dgm:t>
    </dgm:pt>
    <dgm:pt modelId="{52B095BD-282B-47ED-8023-72E36F3CC304}" type="sibTrans" cxnId="{47E7095D-F4ED-4BB2-B158-F78237A90783}">
      <dgm:prSet/>
      <dgm:spPr/>
      <dgm:t>
        <a:bodyPr/>
        <a:lstStyle/>
        <a:p>
          <a:endParaRPr lang="en-US"/>
        </a:p>
      </dgm:t>
    </dgm:pt>
    <dgm:pt modelId="{85D54388-ED08-4E88-A0EC-389ED07E5CB1}">
      <dgm:prSet phldrT="[Text]"/>
      <dgm:spPr/>
      <dgm:t>
        <a:bodyPr/>
        <a:lstStyle/>
        <a:p>
          <a:r>
            <a:rPr lang="en-US"/>
            <a:t>eCATR PTR (portal interface) – Produces a CLDA file</a:t>
          </a:r>
        </a:p>
      </dgm:t>
    </dgm:pt>
    <dgm:pt modelId="{C31B62B0-F2E9-4BF9-8025-CF0EAD242153}" type="parTrans" cxnId="{FA828C33-43EC-42CE-B13A-DFD81427A83F}">
      <dgm:prSet/>
      <dgm:spPr/>
      <dgm:t>
        <a:bodyPr/>
        <a:lstStyle/>
        <a:p>
          <a:endParaRPr lang="en-US"/>
        </a:p>
      </dgm:t>
    </dgm:pt>
    <dgm:pt modelId="{D27ED32F-87D3-4E42-97F7-4C315E7A3D3A}" type="sibTrans" cxnId="{FA828C33-43EC-42CE-B13A-DFD81427A83F}">
      <dgm:prSet/>
      <dgm:spPr/>
      <dgm:t>
        <a:bodyPr/>
        <a:lstStyle/>
        <a:p>
          <a:endParaRPr lang="en-US"/>
        </a:p>
      </dgm:t>
    </dgm:pt>
    <dgm:pt modelId="{4F496691-D469-4BF6-B9F5-627E89351681}" type="pres">
      <dgm:prSet presAssocID="{82A5AF71-035A-44CA-9015-E707A73D3B99}" presName="linear" presStyleCnt="0">
        <dgm:presLayoutVars>
          <dgm:dir/>
          <dgm:animLvl val="lvl"/>
          <dgm:resizeHandles val="exact"/>
        </dgm:presLayoutVars>
      </dgm:prSet>
      <dgm:spPr/>
    </dgm:pt>
    <dgm:pt modelId="{61E06886-9EA6-46A8-A780-A68D9FD5D90B}" type="pres">
      <dgm:prSet presAssocID="{C3C211AA-B3F9-44DF-8039-E68E45641D8B}" presName="parentLin" presStyleCnt="0"/>
      <dgm:spPr/>
    </dgm:pt>
    <dgm:pt modelId="{7D2948C9-39DE-4E06-BACF-4D0A2BACE415}" type="pres">
      <dgm:prSet presAssocID="{C3C211AA-B3F9-44DF-8039-E68E45641D8B}" presName="parentLeftMargin" presStyleLbl="node1" presStyleIdx="0" presStyleCnt="3"/>
      <dgm:spPr/>
    </dgm:pt>
    <dgm:pt modelId="{4F940399-991B-4D1E-B6C5-D2976C0E505F}" type="pres">
      <dgm:prSet presAssocID="{C3C211AA-B3F9-44DF-8039-E68E45641D8B}" presName="parentText" presStyleLbl="node1" presStyleIdx="0" presStyleCnt="3">
        <dgm:presLayoutVars>
          <dgm:chMax val="0"/>
          <dgm:bulletEnabled val="1"/>
        </dgm:presLayoutVars>
      </dgm:prSet>
      <dgm:spPr/>
    </dgm:pt>
    <dgm:pt modelId="{4C2489D1-3B20-4F02-BCB0-D88EB41B0A04}" type="pres">
      <dgm:prSet presAssocID="{C3C211AA-B3F9-44DF-8039-E68E45641D8B}" presName="negativeSpace" presStyleCnt="0"/>
      <dgm:spPr/>
    </dgm:pt>
    <dgm:pt modelId="{1520B196-CF11-4AB4-BBB6-03514FB69E31}" type="pres">
      <dgm:prSet presAssocID="{C3C211AA-B3F9-44DF-8039-E68E45641D8B}" presName="childText" presStyleLbl="conFgAcc1" presStyleIdx="0" presStyleCnt="3">
        <dgm:presLayoutVars>
          <dgm:bulletEnabled val="1"/>
        </dgm:presLayoutVars>
      </dgm:prSet>
      <dgm:spPr/>
    </dgm:pt>
    <dgm:pt modelId="{7BF693AF-2FE1-4FD7-A4F4-034458A3A0CE}" type="pres">
      <dgm:prSet presAssocID="{F50B9060-6DFD-4B90-9E22-9CF2DC882B65}" presName="spaceBetweenRectangles" presStyleCnt="0"/>
      <dgm:spPr/>
    </dgm:pt>
    <dgm:pt modelId="{4CE327AA-210F-4602-B0CA-35390AB98B77}" type="pres">
      <dgm:prSet presAssocID="{AF6F096E-9C41-444F-9EF7-5D9EF5388DB6}" presName="parentLin" presStyleCnt="0"/>
      <dgm:spPr/>
    </dgm:pt>
    <dgm:pt modelId="{3F4146D5-0FA8-41C1-847D-89DA15130CCB}" type="pres">
      <dgm:prSet presAssocID="{AF6F096E-9C41-444F-9EF7-5D9EF5388DB6}" presName="parentLeftMargin" presStyleLbl="node1" presStyleIdx="0" presStyleCnt="3"/>
      <dgm:spPr/>
    </dgm:pt>
    <dgm:pt modelId="{CF33D6FA-D780-46D4-B0DA-15FD8DBC263A}" type="pres">
      <dgm:prSet presAssocID="{AF6F096E-9C41-444F-9EF7-5D9EF5388DB6}" presName="parentText" presStyleLbl="node1" presStyleIdx="1" presStyleCnt="3">
        <dgm:presLayoutVars>
          <dgm:chMax val="0"/>
          <dgm:bulletEnabled val="1"/>
        </dgm:presLayoutVars>
      </dgm:prSet>
      <dgm:spPr/>
    </dgm:pt>
    <dgm:pt modelId="{1BC91756-5F86-4433-B801-2DC0489902D6}" type="pres">
      <dgm:prSet presAssocID="{AF6F096E-9C41-444F-9EF7-5D9EF5388DB6}" presName="negativeSpace" presStyleCnt="0"/>
      <dgm:spPr/>
    </dgm:pt>
    <dgm:pt modelId="{B1202F05-062A-4CE9-AD2D-7C09274A32FA}" type="pres">
      <dgm:prSet presAssocID="{AF6F096E-9C41-444F-9EF7-5D9EF5388DB6}" presName="childText" presStyleLbl="conFgAcc1" presStyleIdx="1" presStyleCnt="3">
        <dgm:presLayoutVars>
          <dgm:bulletEnabled val="1"/>
        </dgm:presLayoutVars>
      </dgm:prSet>
      <dgm:spPr/>
    </dgm:pt>
    <dgm:pt modelId="{F7201097-D3EE-4D04-964B-22BDABE9E03A}" type="pres">
      <dgm:prSet presAssocID="{52B095BD-282B-47ED-8023-72E36F3CC304}" presName="spaceBetweenRectangles" presStyleCnt="0"/>
      <dgm:spPr/>
    </dgm:pt>
    <dgm:pt modelId="{E33B9243-A56D-449B-B9AD-884307E1370A}" type="pres">
      <dgm:prSet presAssocID="{85D54388-ED08-4E88-A0EC-389ED07E5CB1}" presName="parentLin" presStyleCnt="0"/>
      <dgm:spPr/>
    </dgm:pt>
    <dgm:pt modelId="{DAE3F339-9467-49D9-B783-D1C8CE15BD49}" type="pres">
      <dgm:prSet presAssocID="{85D54388-ED08-4E88-A0EC-389ED07E5CB1}" presName="parentLeftMargin" presStyleLbl="node1" presStyleIdx="1" presStyleCnt="3"/>
      <dgm:spPr/>
    </dgm:pt>
    <dgm:pt modelId="{5D6C412F-EFBC-4676-A300-D9CE689428DC}" type="pres">
      <dgm:prSet presAssocID="{85D54388-ED08-4E88-A0EC-389ED07E5CB1}" presName="parentText" presStyleLbl="node1" presStyleIdx="2" presStyleCnt="3">
        <dgm:presLayoutVars>
          <dgm:chMax val="0"/>
          <dgm:bulletEnabled val="1"/>
        </dgm:presLayoutVars>
      </dgm:prSet>
      <dgm:spPr/>
    </dgm:pt>
    <dgm:pt modelId="{D9EEF923-3E9C-4B38-A955-3D7D8A880B53}" type="pres">
      <dgm:prSet presAssocID="{85D54388-ED08-4E88-A0EC-389ED07E5CB1}" presName="negativeSpace" presStyleCnt="0"/>
      <dgm:spPr/>
    </dgm:pt>
    <dgm:pt modelId="{64DE25CA-D485-485D-851D-501BE89CDFD0}" type="pres">
      <dgm:prSet presAssocID="{85D54388-ED08-4E88-A0EC-389ED07E5CB1}" presName="childText" presStyleLbl="conFgAcc1" presStyleIdx="2" presStyleCnt="3">
        <dgm:presLayoutVars>
          <dgm:bulletEnabled val="1"/>
        </dgm:presLayoutVars>
      </dgm:prSet>
      <dgm:spPr/>
    </dgm:pt>
  </dgm:ptLst>
  <dgm:cxnLst>
    <dgm:cxn modelId="{1B1B3B03-F8CE-40E7-AB31-3C07C38A8E07}" type="presOf" srcId="{AF6F096E-9C41-444F-9EF7-5D9EF5388DB6}" destId="{CF33D6FA-D780-46D4-B0DA-15FD8DBC263A}" srcOrd="1" destOrd="0" presId="urn:microsoft.com/office/officeart/2005/8/layout/list1"/>
    <dgm:cxn modelId="{FFE35110-A68A-466C-83D5-B6B3CCB09D84}" type="presOf" srcId="{C3C211AA-B3F9-44DF-8039-E68E45641D8B}" destId="{4F940399-991B-4D1E-B6C5-D2976C0E505F}" srcOrd="1" destOrd="0" presId="urn:microsoft.com/office/officeart/2005/8/layout/list1"/>
    <dgm:cxn modelId="{481BE92D-8122-4C72-B949-0EEEB67843DE}" type="presOf" srcId="{85D54388-ED08-4E88-A0EC-389ED07E5CB1}" destId="{5D6C412F-EFBC-4676-A300-D9CE689428DC}" srcOrd="1" destOrd="0" presId="urn:microsoft.com/office/officeart/2005/8/layout/list1"/>
    <dgm:cxn modelId="{FA828C33-43EC-42CE-B13A-DFD81427A83F}" srcId="{82A5AF71-035A-44CA-9015-E707A73D3B99}" destId="{85D54388-ED08-4E88-A0EC-389ED07E5CB1}" srcOrd="2" destOrd="0" parTransId="{C31B62B0-F2E9-4BF9-8025-CF0EAD242153}" sibTransId="{D27ED32F-87D3-4E42-97F7-4C315E7A3D3A}"/>
    <dgm:cxn modelId="{32789A3E-0E20-492F-A50C-9316280A9CA6}" srcId="{82A5AF71-035A-44CA-9015-E707A73D3B99}" destId="{C3C211AA-B3F9-44DF-8039-E68E45641D8B}" srcOrd="0" destOrd="0" parTransId="{CF1D1197-CEB3-42A8-A751-909AE3F4E962}" sibTransId="{F50B9060-6DFD-4B90-9E22-9CF2DC882B65}"/>
    <dgm:cxn modelId="{47E7095D-F4ED-4BB2-B158-F78237A90783}" srcId="{82A5AF71-035A-44CA-9015-E707A73D3B99}" destId="{AF6F096E-9C41-444F-9EF7-5D9EF5388DB6}" srcOrd="1" destOrd="0" parTransId="{63E135CA-55A7-421D-AE4B-2C04CAB476B0}" sibTransId="{52B095BD-282B-47ED-8023-72E36F3CC304}"/>
    <dgm:cxn modelId="{6E7FD895-6DCF-4384-AA82-EC088E26EA0F}" type="presOf" srcId="{AF6F096E-9C41-444F-9EF7-5D9EF5388DB6}" destId="{3F4146D5-0FA8-41C1-847D-89DA15130CCB}" srcOrd="0" destOrd="0" presId="urn:microsoft.com/office/officeart/2005/8/layout/list1"/>
    <dgm:cxn modelId="{29F0B5C1-2BF4-4E79-A5BE-D2ADCC8B7FAA}" type="presOf" srcId="{82A5AF71-035A-44CA-9015-E707A73D3B99}" destId="{4F496691-D469-4BF6-B9F5-627E89351681}" srcOrd="0" destOrd="0" presId="urn:microsoft.com/office/officeart/2005/8/layout/list1"/>
    <dgm:cxn modelId="{264245E3-D856-4636-808D-542B6817203C}" type="presOf" srcId="{C3C211AA-B3F9-44DF-8039-E68E45641D8B}" destId="{7D2948C9-39DE-4E06-BACF-4D0A2BACE415}" srcOrd="0" destOrd="0" presId="urn:microsoft.com/office/officeart/2005/8/layout/list1"/>
    <dgm:cxn modelId="{7C4A41F4-814D-4E9D-B62D-C8F1974833B5}" type="presOf" srcId="{85D54388-ED08-4E88-A0EC-389ED07E5CB1}" destId="{DAE3F339-9467-49D9-B783-D1C8CE15BD49}" srcOrd="0" destOrd="0" presId="urn:microsoft.com/office/officeart/2005/8/layout/list1"/>
    <dgm:cxn modelId="{C7F1EB71-A708-44F9-80AC-4FD7269B86FC}" type="presParOf" srcId="{4F496691-D469-4BF6-B9F5-627E89351681}" destId="{61E06886-9EA6-46A8-A780-A68D9FD5D90B}" srcOrd="0" destOrd="0" presId="urn:microsoft.com/office/officeart/2005/8/layout/list1"/>
    <dgm:cxn modelId="{88D9BE13-B15C-45F9-A99F-A6FBC6039425}" type="presParOf" srcId="{61E06886-9EA6-46A8-A780-A68D9FD5D90B}" destId="{7D2948C9-39DE-4E06-BACF-4D0A2BACE415}" srcOrd="0" destOrd="0" presId="urn:microsoft.com/office/officeart/2005/8/layout/list1"/>
    <dgm:cxn modelId="{CBE09CD3-7225-4751-BA86-86DB3C597A99}" type="presParOf" srcId="{61E06886-9EA6-46A8-A780-A68D9FD5D90B}" destId="{4F940399-991B-4D1E-B6C5-D2976C0E505F}" srcOrd="1" destOrd="0" presId="urn:microsoft.com/office/officeart/2005/8/layout/list1"/>
    <dgm:cxn modelId="{F969B104-6890-4F6A-8A7A-1B296256AE09}" type="presParOf" srcId="{4F496691-D469-4BF6-B9F5-627E89351681}" destId="{4C2489D1-3B20-4F02-BCB0-D88EB41B0A04}" srcOrd="1" destOrd="0" presId="urn:microsoft.com/office/officeart/2005/8/layout/list1"/>
    <dgm:cxn modelId="{BDCDDA9A-3B7D-4E29-84D4-D5C4DA867E70}" type="presParOf" srcId="{4F496691-D469-4BF6-B9F5-627E89351681}" destId="{1520B196-CF11-4AB4-BBB6-03514FB69E31}" srcOrd="2" destOrd="0" presId="urn:microsoft.com/office/officeart/2005/8/layout/list1"/>
    <dgm:cxn modelId="{7C1CF7FB-E0C9-4D9A-B3D8-3366D88D6650}" type="presParOf" srcId="{4F496691-D469-4BF6-B9F5-627E89351681}" destId="{7BF693AF-2FE1-4FD7-A4F4-034458A3A0CE}" srcOrd="3" destOrd="0" presId="urn:microsoft.com/office/officeart/2005/8/layout/list1"/>
    <dgm:cxn modelId="{005BC6FB-025D-474B-92B4-60A1F4CAF933}" type="presParOf" srcId="{4F496691-D469-4BF6-B9F5-627E89351681}" destId="{4CE327AA-210F-4602-B0CA-35390AB98B77}" srcOrd="4" destOrd="0" presId="urn:microsoft.com/office/officeart/2005/8/layout/list1"/>
    <dgm:cxn modelId="{A45D97F8-68B2-4949-B348-1D5076595451}" type="presParOf" srcId="{4CE327AA-210F-4602-B0CA-35390AB98B77}" destId="{3F4146D5-0FA8-41C1-847D-89DA15130CCB}" srcOrd="0" destOrd="0" presId="urn:microsoft.com/office/officeart/2005/8/layout/list1"/>
    <dgm:cxn modelId="{F14CABB3-221F-4C10-9B06-C6DD076150CD}" type="presParOf" srcId="{4CE327AA-210F-4602-B0CA-35390AB98B77}" destId="{CF33D6FA-D780-46D4-B0DA-15FD8DBC263A}" srcOrd="1" destOrd="0" presId="urn:microsoft.com/office/officeart/2005/8/layout/list1"/>
    <dgm:cxn modelId="{380F8FFE-D248-443F-B0B9-F2966922744A}" type="presParOf" srcId="{4F496691-D469-4BF6-B9F5-627E89351681}" destId="{1BC91756-5F86-4433-B801-2DC0489902D6}" srcOrd="5" destOrd="0" presId="urn:microsoft.com/office/officeart/2005/8/layout/list1"/>
    <dgm:cxn modelId="{1C70B5D3-6460-44DC-BC15-7772FA298867}" type="presParOf" srcId="{4F496691-D469-4BF6-B9F5-627E89351681}" destId="{B1202F05-062A-4CE9-AD2D-7C09274A32FA}" srcOrd="6" destOrd="0" presId="urn:microsoft.com/office/officeart/2005/8/layout/list1"/>
    <dgm:cxn modelId="{1C1C2AFD-1911-45C5-9003-75D402A66968}" type="presParOf" srcId="{4F496691-D469-4BF6-B9F5-627E89351681}" destId="{F7201097-D3EE-4D04-964B-22BDABE9E03A}" srcOrd="7" destOrd="0" presId="urn:microsoft.com/office/officeart/2005/8/layout/list1"/>
    <dgm:cxn modelId="{AC197712-AB17-4CFA-AA3F-284CD7AB8A0D}" type="presParOf" srcId="{4F496691-D469-4BF6-B9F5-627E89351681}" destId="{E33B9243-A56D-449B-B9AD-884307E1370A}" srcOrd="8" destOrd="0" presId="urn:microsoft.com/office/officeart/2005/8/layout/list1"/>
    <dgm:cxn modelId="{10487FA9-0B36-4626-B2EF-1D7718E07937}" type="presParOf" srcId="{E33B9243-A56D-449B-B9AD-884307E1370A}" destId="{DAE3F339-9467-49D9-B783-D1C8CE15BD49}" srcOrd="0" destOrd="0" presId="urn:microsoft.com/office/officeart/2005/8/layout/list1"/>
    <dgm:cxn modelId="{C76BF656-E5BD-42D8-8358-148B392AA5B4}" type="presParOf" srcId="{E33B9243-A56D-449B-B9AD-884307E1370A}" destId="{5D6C412F-EFBC-4676-A300-D9CE689428DC}" srcOrd="1" destOrd="0" presId="urn:microsoft.com/office/officeart/2005/8/layout/list1"/>
    <dgm:cxn modelId="{622AEE47-ED94-4E36-8E2E-A8868411F279}" type="presParOf" srcId="{4F496691-D469-4BF6-B9F5-627E89351681}" destId="{D9EEF923-3E9C-4B38-A955-3D7D8A880B53}" srcOrd="9" destOrd="0" presId="urn:microsoft.com/office/officeart/2005/8/layout/list1"/>
    <dgm:cxn modelId="{21A3F17A-6546-40A1-83C1-40D213516D5A}" type="presParOf" srcId="{4F496691-D469-4BF6-B9F5-627E89351681}" destId="{64DE25CA-D485-485D-851D-501BE89CDFD0}"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20B196-CF11-4AB4-BBB6-03514FB69E31}">
      <dsp:nvSpPr>
        <dsp:cNvPr id="0" name=""/>
        <dsp:cNvSpPr/>
      </dsp:nvSpPr>
      <dsp:spPr>
        <a:xfrm>
          <a:off x="0" y="319294"/>
          <a:ext cx="812800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F940399-991B-4D1E-B6C5-D2976C0E505F}">
      <dsp:nvSpPr>
        <dsp:cNvPr id="0" name=""/>
        <dsp:cNvSpPr/>
      </dsp:nvSpPr>
      <dsp:spPr>
        <a:xfrm>
          <a:off x="406400" y="53614"/>
          <a:ext cx="568960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00100">
            <a:lnSpc>
              <a:spcPct val="90000"/>
            </a:lnSpc>
            <a:spcBef>
              <a:spcPct val="0"/>
            </a:spcBef>
            <a:spcAft>
              <a:spcPct val="35000"/>
            </a:spcAft>
            <a:buNone/>
          </a:pPr>
          <a:r>
            <a:rPr lang="en-US" sz="1800" kern="1200"/>
            <a:t>HL7 ELR</a:t>
          </a:r>
        </a:p>
      </dsp:txBody>
      <dsp:txXfrm>
        <a:off x="432339" y="79553"/>
        <a:ext cx="5637722" cy="479482"/>
      </dsp:txXfrm>
    </dsp:sp>
    <dsp:sp modelId="{B1202F05-062A-4CE9-AD2D-7C09274A32FA}">
      <dsp:nvSpPr>
        <dsp:cNvPr id="0" name=""/>
        <dsp:cNvSpPr/>
      </dsp:nvSpPr>
      <dsp:spPr>
        <a:xfrm>
          <a:off x="0" y="1135775"/>
          <a:ext cx="812800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33D6FA-D780-46D4-B0DA-15FD8DBC263A}">
      <dsp:nvSpPr>
        <dsp:cNvPr id="0" name=""/>
        <dsp:cNvSpPr/>
      </dsp:nvSpPr>
      <dsp:spPr>
        <a:xfrm>
          <a:off x="406400" y="870095"/>
          <a:ext cx="568960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00100">
            <a:lnSpc>
              <a:spcPct val="90000"/>
            </a:lnSpc>
            <a:spcBef>
              <a:spcPct val="0"/>
            </a:spcBef>
            <a:spcAft>
              <a:spcPct val="35000"/>
            </a:spcAft>
            <a:buNone/>
          </a:pPr>
          <a:r>
            <a:rPr lang="en-US" sz="1800" kern="1200"/>
            <a:t>CLDA (CSV files) – Converted to HL7</a:t>
          </a:r>
        </a:p>
      </dsp:txBody>
      <dsp:txXfrm>
        <a:off x="432339" y="896034"/>
        <a:ext cx="5637722" cy="479482"/>
      </dsp:txXfrm>
    </dsp:sp>
    <dsp:sp modelId="{64DE25CA-D485-485D-851D-501BE89CDFD0}">
      <dsp:nvSpPr>
        <dsp:cNvPr id="0" name=""/>
        <dsp:cNvSpPr/>
      </dsp:nvSpPr>
      <dsp:spPr>
        <a:xfrm>
          <a:off x="0" y="1952255"/>
          <a:ext cx="8128000"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6C412F-EFBC-4676-A300-D9CE689428DC}">
      <dsp:nvSpPr>
        <dsp:cNvPr id="0" name=""/>
        <dsp:cNvSpPr/>
      </dsp:nvSpPr>
      <dsp:spPr>
        <a:xfrm>
          <a:off x="406400" y="1686575"/>
          <a:ext cx="5689600"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800100">
            <a:lnSpc>
              <a:spcPct val="90000"/>
            </a:lnSpc>
            <a:spcBef>
              <a:spcPct val="0"/>
            </a:spcBef>
            <a:spcAft>
              <a:spcPct val="35000"/>
            </a:spcAft>
            <a:buNone/>
          </a:pPr>
          <a:r>
            <a:rPr lang="en-US" sz="1800" kern="1200"/>
            <a:t>eCATR PTR (portal interface) – Produces a CLDA file</a:t>
          </a:r>
        </a:p>
      </dsp:txBody>
      <dsp:txXfrm>
        <a:off x="432339" y="1712514"/>
        <a:ext cx="5637722"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C49150-07FF-481D-A8C6-3DACD30B653E}" type="datetimeFigureOut">
              <a:t>3/6/2023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B85892-F849-4956-B47F-0BDA322A1EE8}" type="slidenum">
              <a:t>‹#›</a:t>
            </a:fld>
            <a:endParaRPr lang="en-US"/>
          </a:p>
        </p:txBody>
      </p:sp>
    </p:spTree>
    <p:extLst>
      <p:ext uri="{BB962C8B-B14F-4D97-AF65-F5344CB8AC3E}">
        <p14:creationId xmlns:p14="http://schemas.microsoft.com/office/powerpoint/2010/main" val="2002289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t>Welcome to the March </a:t>
            </a:r>
            <a:r>
              <a:rPr lang="en-US" sz="1800">
                <a:latin typeface="Arial"/>
                <a:cs typeface="Arial"/>
              </a:rPr>
              <a:t>CSTE Surveillance Practice and Implementation Subcommittee </a:t>
            </a:r>
            <a:r>
              <a:rPr lang="en-US" sz="1800"/>
              <a:t>Call! Please introduce yourself in the chat by stating your name &amp; organizational affiliation.</a:t>
            </a:r>
          </a:p>
          <a:p>
            <a:endParaRPr lang="en-US" sz="1800"/>
          </a:p>
          <a:p>
            <a:r>
              <a:rPr lang="en-US" sz="1800"/>
              <a:t>We are recording the call for internal note-taking purposes only!</a:t>
            </a:r>
          </a:p>
          <a:p>
            <a:endParaRPr lang="en-US" sz="1800">
              <a:solidFill>
                <a:srgbClr val="606060"/>
              </a:solidFill>
              <a:effectLst/>
              <a:latin typeface="Helvetica Neue"/>
              <a:ea typeface="Times New Roman" panose="02020603050405020304" pitchFamily="18"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606060"/>
                </a:solidFill>
                <a:effectLst/>
                <a:latin typeface="Helvetica Neue"/>
                <a:ea typeface="Times New Roman" panose="02020603050405020304" pitchFamily="18" charset="0"/>
                <a:cs typeface="Helvetica" panose="020B0604020202020204" pitchFamily="34" charset="0"/>
              </a:rPr>
              <a:t>Please note your attendance on today’s call by clicking on this link: https://cste.co1.qualtrics.com/jfe/form/SV_4UXGlKNghPXNAq1</a:t>
            </a:r>
            <a:endParaRPr lang="en-US" sz="1800">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DE8BA679-2E03-44F4-BE36-E6398CC43D1F}" type="slidenum">
              <a:rPr lang="en-US" smtClean="0"/>
              <a:t>1</a:t>
            </a:fld>
            <a:endParaRPr lang="en-US"/>
          </a:p>
        </p:txBody>
      </p:sp>
    </p:spTree>
    <p:extLst>
      <p:ext uri="{BB962C8B-B14F-4D97-AF65-F5344CB8AC3E}">
        <p14:creationId xmlns:p14="http://schemas.microsoft.com/office/powerpoint/2010/main" val="3476231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USCDI: https://www.healthit.gov/isa/united-states-core-data-interoperability-uscdi#draft-uscdi-v4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0000"/>
                </a:solidFill>
                <a:latin typeface="Arial" panose="020B0604020202020204" pitchFamily="34" charset="0"/>
                <a:cs typeface="Arial" panose="020B0604020202020204" pitchFamily="34" charset="0"/>
              </a:rPr>
              <a:t>HL7 Consensus Groups for May 2023 Ballot Cycle: </a:t>
            </a:r>
            <a:r>
              <a:rPr lang="en-US" sz="1200">
                <a:solidFill>
                  <a:srgbClr val="000000"/>
                </a:solidFill>
                <a:latin typeface="Arial"/>
                <a:cs typeface="Arial"/>
              </a:rPr>
              <a:t>http://www.hl7.org/documentcenter/public/ballots/2023MAY/Announcements/2023May_Announcement_of_Formation_of_Consensus_Groups.pdf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0000"/>
              </a:solidFill>
              <a:latin typeface="Arial" panose="020B0604020202020204" pitchFamily="34" charset="0"/>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DE8BA679-2E03-44F4-BE36-E6398CC43D1F}" type="slidenum">
              <a:rPr lang="en-US" smtClean="0"/>
              <a:t>3</a:t>
            </a:fld>
            <a:endParaRPr lang="en-US"/>
          </a:p>
        </p:txBody>
      </p:sp>
    </p:spTree>
    <p:extLst>
      <p:ext uri="{BB962C8B-B14F-4D97-AF65-F5344CB8AC3E}">
        <p14:creationId xmlns:p14="http://schemas.microsoft.com/office/powerpoint/2010/main" val="3312576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13.png"/></Relationships>
</file>

<file path=ppt/slideLayouts/_rels/slideLayout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4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3/6/2023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3/6/2023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3/6/2023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3/6/2023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3/6/2023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9D1FC-3C5B-7EE0-B830-BC74C35ABD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57B85D-6164-8992-732D-1908D82994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6200D97-A95F-6A5C-AA58-C5F4C7FD3EC4}"/>
              </a:ext>
            </a:extLst>
          </p:cNvPr>
          <p:cNvSpPr>
            <a:spLocks noGrp="1"/>
          </p:cNvSpPr>
          <p:nvPr>
            <p:ph type="dt" sz="half" idx="10"/>
          </p:nvPr>
        </p:nvSpPr>
        <p:spPr/>
        <p:txBody>
          <a:bodyPr/>
          <a:lstStyle/>
          <a:p>
            <a:fld id="{6BE9A702-FD19-4663-B8F6-006557905A87}" type="datetimeFigureOut">
              <a:rPr lang="en-US" smtClean="0"/>
              <a:t>3/6/2023</a:t>
            </a:fld>
            <a:endParaRPr lang="en-US"/>
          </a:p>
        </p:txBody>
      </p:sp>
      <p:sp>
        <p:nvSpPr>
          <p:cNvPr id="5" name="Footer Placeholder 4">
            <a:extLst>
              <a:ext uri="{FF2B5EF4-FFF2-40B4-BE49-F238E27FC236}">
                <a16:creationId xmlns:a16="http://schemas.microsoft.com/office/drawing/2014/main" id="{34B777F7-2268-55D4-FA8F-7692557FF0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F9D2F-855F-AD61-C684-C73F526161DF}"/>
              </a:ext>
            </a:extLst>
          </p:cNvPr>
          <p:cNvSpPr>
            <a:spLocks noGrp="1"/>
          </p:cNvSpPr>
          <p:nvPr>
            <p:ph type="sldNum" sz="quarter" idx="12"/>
          </p:nvPr>
        </p:nvSpPr>
        <p:spPr/>
        <p:txBody>
          <a:bodyPr/>
          <a:lstStyle/>
          <a:p>
            <a:fld id="{9F93324B-3A7B-46AE-B651-06C1A3E75259}" type="slidenum">
              <a:rPr lang="en-US" smtClean="0"/>
              <a:t>‹#›</a:t>
            </a:fld>
            <a:endParaRPr lang="en-US"/>
          </a:p>
        </p:txBody>
      </p:sp>
    </p:spTree>
    <p:extLst>
      <p:ext uri="{BB962C8B-B14F-4D97-AF65-F5344CB8AC3E}">
        <p14:creationId xmlns:p14="http://schemas.microsoft.com/office/powerpoint/2010/main" val="40695953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DB867-41E9-6EB8-8108-729054BAAF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46D4AF-8573-DBD9-64D3-1C59C160BA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5DAFDE-F3FC-7766-3020-BD8AD13F5415}"/>
              </a:ext>
            </a:extLst>
          </p:cNvPr>
          <p:cNvSpPr>
            <a:spLocks noGrp="1"/>
          </p:cNvSpPr>
          <p:nvPr>
            <p:ph type="dt" sz="half" idx="10"/>
          </p:nvPr>
        </p:nvSpPr>
        <p:spPr/>
        <p:txBody>
          <a:bodyPr/>
          <a:lstStyle/>
          <a:p>
            <a:fld id="{6BE9A702-FD19-4663-B8F6-006557905A87}" type="datetimeFigureOut">
              <a:rPr lang="en-US" smtClean="0"/>
              <a:t>3/6/2023</a:t>
            </a:fld>
            <a:endParaRPr lang="en-US"/>
          </a:p>
        </p:txBody>
      </p:sp>
      <p:sp>
        <p:nvSpPr>
          <p:cNvPr id="5" name="Footer Placeholder 4">
            <a:extLst>
              <a:ext uri="{FF2B5EF4-FFF2-40B4-BE49-F238E27FC236}">
                <a16:creationId xmlns:a16="http://schemas.microsoft.com/office/drawing/2014/main" id="{A8EBE699-8825-1EDB-7D11-3620227C70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4D1C26-DA4A-ABE0-005C-741865206F49}"/>
              </a:ext>
            </a:extLst>
          </p:cNvPr>
          <p:cNvSpPr>
            <a:spLocks noGrp="1"/>
          </p:cNvSpPr>
          <p:nvPr>
            <p:ph type="sldNum" sz="quarter" idx="12"/>
          </p:nvPr>
        </p:nvSpPr>
        <p:spPr/>
        <p:txBody>
          <a:bodyPr/>
          <a:lstStyle/>
          <a:p>
            <a:fld id="{9F93324B-3A7B-46AE-B651-06C1A3E75259}" type="slidenum">
              <a:rPr lang="en-US" smtClean="0"/>
              <a:t>‹#›</a:t>
            </a:fld>
            <a:endParaRPr lang="en-US"/>
          </a:p>
        </p:txBody>
      </p:sp>
    </p:spTree>
    <p:extLst>
      <p:ext uri="{BB962C8B-B14F-4D97-AF65-F5344CB8AC3E}">
        <p14:creationId xmlns:p14="http://schemas.microsoft.com/office/powerpoint/2010/main" val="2688987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23B65-D740-DE61-9C78-E30ED290C5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A43703-6130-8DE0-CCA9-57ACC5BE09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5F3D9A-EFAB-9371-6272-B52F984D092C}"/>
              </a:ext>
            </a:extLst>
          </p:cNvPr>
          <p:cNvSpPr>
            <a:spLocks noGrp="1"/>
          </p:cNvSpPr>
          <p:nvPr>
            <p:ph type="dt" sz="half" idx="10"/>
          </p:nvPr>
        </p:nvSpPr>
        <p:spPr/>
        <p:txBody>
          <a:bodyPr/>
          <a:lstStyle/>
          <a:p>
            <a:fld id="{6BE9A702-FD19-4663-B8F6-006557905A87}" type="datetimeFigureOut">
              <a:rPr lang="en-US" smtClean="0"/>
              <a:t>3/6/2023</a:t>
            </a:fld>
            <a:endParaRPr lang="en-US"/>
          </a:p>
        </p:txBody>
      </p:sp>
      <p:sp>
        <p:nvSpPr>
          <p:cNvPr id="5" name="Footer Placeholder 4">
            <a:extLst>
              <a:ext uri="{FF2B5EF4-FFF2-40B4-BE49-F238E27FC236}">
                <a16:creationId xmlns:a16="http://schemas.microsoft.com/office/drawing/2014/main" id="{D456C296-A941-2BF7-1AB2-AF978EA9A2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5BA6EC-85AC-4FD3-D779-3482B6AE3F00}"/>
              </a:ext>
            </a:extLst>
          </p:cNvPr>
          <p:cNvSpPr>
            <a:spLocks noGrp="1"/>
          </p:cNvSpPr>
          <p:nvPr>
            <p:ph type="sldNum" sz="quarter" idx="12"/>
          </p:nvPr>
        </p:nvSpPr>
        <p:spPr/>
        <p:txBody>
          <a:bodyPr/>
          <a:lstStyle/>
          <a:p>
            <a:fld id="{9F93324B-3A7B-46AE-B651-06C1A3E75259}" type="slidenum">
              <a:rPr lang="en-US" smtClean="0"/>
              <a:t>‹#›</a:t>
            </a:fld>
            <a:endParaRPr lang="en-US"/>
          </a:p>
        </p:txBody>
      </p:sp>
    </p:spTree>
    <p:extLst>
      <p:ext uri="{BB962C8B-B14F-4D97-AF65-F5344CB8AC3E}">
        <p14:creationId xmlns:p14="http://schemas.microsoft.com/office/powerpoint/2010/main" val="31286959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3B437-C488-37D4-74BB-4CC1839C71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09626B-EA1E-09A3-1271-3B995FB521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740E9B-D9EC-774C-9C49-E5F9F429D9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9CC0BC-374E-3D5B-1A92-7B33F85A5CB4}"/>
              </a:ext>
            </a:extLst>
          </p:cNvPr>
          <p:cNvSpPr>
            <a:spLocks noGrp="1"/>
          </p:cNvSpPr>
          <p:nvPr>
            <p:ph type="dt" sz="half" idx="10"/>
          </p:nvPr>
        </p:nvSpPr>
        <p:spPr/>
        <p:txBody>
          <a:bodyPr/>
          <a:lstStyle/>
          <a:p>
            <a:fld id="{6BE9A702-FD19-4663-B8F6-006557905A87}" type="datetimeFigureOut">
              <a:rPr lang="en-US" smtClean="0"/>
              <a:t>3/6/2023</a:t>
            </a:fld>
            <a:endParaRPr lang="en-US"/>
          </a:p>
        </p:txBody>
      </p:sp>
      <p:sp>
        <p:nvSpPr>
          <p:cNvPr id="6" name="Footer Placeholder 5">
            <a:extLst>
              <a:ext uri="{FF2B5EF4-FFF2-40B4-BE49-F238E27FC236}">
                <a16:creationId xmlns:a16="http://schemas.microsoft.com/office/drawing/2014/main" id="{2FD47BF4-456E-3E5D-0C98-86DDE82D8A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B4C486-9C4E-AFDE-56FF-8677FF6E5982}"/>
              </a:ext>
            </a:extLst>
          </p:cNvPr>
          <p:cNvSpPr>
            <a:spLocks noGrp="1"/>
          </p:cNvSpPr>
          <p:nvPr>
            <p:ph type="sldNum" sz="quarter" idx="12"/>
          </p:nvPr>
        </p:nvSpPr>
        <p:spPr/>
        <p:txBody>
          <a:bodyPr/>
          <a:lstStyle/>
          <a:p>
            <a:fld id="{9F93324B-3A7B-46AE-B651-06C1A3E75259}" type="slidenum">
              <a:rPr lang="en-US" smtClean="0"/>
              <a:t>‹#›</a:t>
            </a:fld>
            <a:endParaRPr lang="en-US"/>
          </a:p>
        </p:txBody>
      </p:sp>
    </p:spTree>
    <p:extLst>
      <p:ext uri="{BB962C8B-B14F-4D97-AF65-F5344CB8AC3E}">
        <p14:creationId xmlns:p14="http://schemas.microsoft.com/office/powerpoint/2010/main" val="14588390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31ED3-50F4-D6BD-0E9D-DDEB63CA2FC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845B88B-2862-2C3B-8079-88C5E09259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68EDEB-1AAF-6F51-BE35-231AFFB3FF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1BD1A8-0714-1C9A-8FE2-CDE08A6DE8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183A72-A4FB-7B5C-B26A-EA4C2C391A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8D9F2B-C170-EED6-96EE-040EF6027C03}"/>
              </a:ext>
            </a:extLst>
          </p:cNvPr>
          <p:cNvSpPr>
            <a:spLocks noGrp="1"/>
          </p:cNvSpPr>
          <p:nvPr>
            <p:ph type="dt" sz="half" idx="10"/>
          </p:nvPr>
        </p:nvSpPr>
        <p:spPr/>
        <p:txBody>
          <a:bodyPr/>
          <a:lstStyle/>
          <a:p>
            <a:fld id="{6BE9A702-FD19-4663-B8F6-006557905A87}" type="datetimeFigureOut">
              <a:rPr lang="en-US" smtClean="0"/>
              <a:t>3/6/2023</a:t>
            </a:fld>
            <a:endParaRPr lang="en-US"/>
          </a:p>
        </p:txBody>
      </p:sp>
      <p:sp>
        <p:nvSpPr>
          <p:cNvPr id="8" name="Footer Placeholder 7">
            <a:extLst>
              <a:ext uri="{FF2B5EF4-FFF2-40B4-BE49-F238E27FC236}">
                <a16:creationId xmlns:a16="http://schemas.microsoft.com/office/drawing/2014/main" id="{2ADD7FFD-404A-DD00-F704-799B086312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DCB142-AEFD-A057-AC35-8258D8805CA7}"/>
              </a:ext>
            </a:extLst>
          </p:cNvPr>
          <p:cNvSpPr>
            <a:spLocks noGrp="1"/>
          </p:cNvSpPr>
          <p:nvPr>
            <p:ph type="sldNum" sz="quarter" idx="12"/>
          </p:nvPr>
        </p:nvSpPr>
        <p:spPr/>
        <p:txBody>
          <a:bodyPr/>
          <a:lstStyle/>
          <a:p>
            <a:fld id="{9F93324B-3A7B-46AE-B651-06C1A3E75259}" type="slidenum">
              <a:rPr lang="en-US" smtClean="0"/>
              <a:t>‹#›</a:t>
            </a:fld>
            <a:endParaRPr lang="en-US"/>
          </a:p>
        </p:txBody>
      </p:sp>
    </p:spTree>
    <p:extLst>
      <p:ext uri="{BB962C8B-B14F-4D97-AF65-F5344CB8AC3E}">
        <p14:creationId xmlns:p14="http://schemas.microsoft.com/office/powerpoint/2010/main" val="40010384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254DF-4C1E-1433-884D-F1F4C55A5C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3BF5696-E561-163A-47A5-F01735876EC6}"/>
              </a:ext>
            </a:extLst>
          </p:cNvPr>
          <p:cNvSpPr>
            <a:spLocks noGrp="1"/>
          </p:cNvSpPr>
          <p:nvPr>
            <p:ph type="dt" sz="half" idx="10"/>
          </p:nvPr>
        </p:nvSpPr>
        <p:spPr/>
        <p:txBody>
          <a:bodyPr/>
          <a:lstStyle/>
          <a:p>
            <a:fld id="{6BE9A702-FD19-4663-B8F6-006557905A87}" type="datetimeFigureOut">
              <a:rPr lang="en-US" smtClean="0"/>
              <a:t>3/6/2023</a:t>
            </a:fld>
            <a:endParaRPr lang="en-US"/>
          </a:p>
        </p:txBody>
      </p:sp>
      <p:sp>
        <p:nvSpPr>
          <p:cNvPr id="4" name="Footer Placeholder 3">
            <a:extLst>
              <a:ext uri="{FF2B5EF4-FFF2-40B4-BE49-F238E27FC236}">
                <a16:creationId xmlns:a16="http://schemas.microsoft.com/office/drawing/2014/main" id="{2651B869-6B7C-33AC-6EAB-EA3C35E39D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F805AF-8118-771A-0DE7-38BE86027DE8}"/>
              </a:ext>
            </a:extLst>
          </p:cNvPr>
          <p:cNvSpPr>
            <a:spLocks noGrp="1"/>
          </p:cNvSpPr>
          <p:nvPr>
            <p:ph type="sldNum" sz="quarter" idx="12"/>
          </p:nvPr>
        </p:nvSpPr>
        <p:spPr/>
        <p:txBody>
          <a:bodyPr/>
          <a:lstStyle/>
          <a:p>
            <a:fld id="{9F93324B-3A7B-46AE-B651-06C1A3E75259}" type="slidenum">
              <a:rPr lang="en-US" smtClean="0"/>
              <a:t>‹#›</a:t>
            </a:fld>
            <a:endParaRPr lang="en-US"/>
          </a:p>
        </p:txBody>
      </p:sp>
    </p:spTree>
    <p:extLst>
      <p:ext uri="{BB962C8B-B14F-4D97-AF65-F5344CB8AC3E}">
        <p14:creationId xmlns:p14="http://schemas.microsoft.com/office/powerpoint/2010/main" val="9933938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4592E4-559E-1C68-DFFC-F82D5204B49F}"/>
              </a:ext>
            </a:extLst>
          </p:cNvPr>
          <p:cNvSpPr>
            <a:spLocks noGrp="1"/>
          </p:cNvSpPr>
          <p:nvPr>
            <p:ph type="dt" sz="half" idx="10"/>
          </p:nvPr>
        </p:nvSpPr>
        <p:spPr/>
        <p:txBody>
          <a:bodyPr/>
          <a:lstStyle/>
          <a:p>
            <a:fld id="{6BE9A702-FD19-4663-B8F6-006557905A87}" type="datetimeFigureOut">
              <a:rPr lang="en-US" smtClean="0"/>
              <a:t>3/6/2023</a:t>
            </a:fld>
            <a:endParaRPr lang="en-US"/>
          </a:p>
        </p:txBody>
      </p:sp>
      <p:sp>
        <p:nvSpPr>
          <p:cNvPr id="3" name="Footer Placeholder 2">
            <a:extLst>
              <a:ext uri="{FF2B5EF4-FFF2-40B4-BE49-F238E27FC236}">
                <a16:creationId xmlns:a16="http://schemas.microsoft.com/office/drawing/2014/main" id="{C4A30F1A-BFD3-27D4-233A-9421B875710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5802156-FC87-B5C2-85C8-A0D2AC1CB2D9}"/>
              </a:ext>
            </a:extLst>
          </p:cNvPr>
          <p:cNvSpPr>
            <a:spLocks noGrp="1"/>
          </p:cNvSpPr>
          <p:nvPr>
            <p:ph type="sldNum" sz="quarter" idx="12"/>
          </p:nvPr>
        </p:nvSpPr>
        <p:spPr/>
        <p:txBody>
          <a:bodyPr/>
          <a:lstStyle/>
          <a:p>
            <a:fld id="{9F93324B-3A7B-46AE-B651-06C1A3E75259}" type="slidenum">
              <a:rPr lang="en-US" smtClean="0"/>
              <a:t>‹#›</a:t>
            </a:fld>
            <a:endParaRPr lang="en-US"/>
          </a:p>
        </p:txBody>
      </p:sp>
    </p:spTree>
    <p:extLst>
      <p:ext uri="{BB962C8B-B14F-4D97-AF65-F5344CB8AC3E}">
        <p14:creationId xmlns:p14="http://schemas.microsoft.com/office/powerpoint/2010/main" val="39495350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5A4CB-E05D-3DE5-F07D-D6D20FB42A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511A37-5B4E-6868-92FE-963EF5ABCD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E19582-B9C4-0F21-46A0-2A75ADA5A2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31A154-13EF-5107-FCA8-25D2FF06B121}"/>
              </a:ext>
            </a:extLst>
          </p:cNvPr>
          <p:cNvSpPr>
            <a:spLocks noGrp="1"/>
          </p:cNvSpPr>
          <p:nvPr>
            <p:ph type="dt" sz="half" idx="10"/>
          </p:nvPr>
        </p:nvSpPr>
        <p:spPr/>
        <p:txBody>
          <a:bodyPr/>
          <a:lstStyle/>
          <a:p>
            <a:fld id="{6BE9A702-FD19-4663-B8F6-006557905A87}" type="datetimeFigureOut">
              <a:rPr lang="en-US" smtClean="0"/>
              <a:t>3/6/2023</a:t>
            </a:fld>
            <a:endParaRPr lang="en-US"/>
          </a:p>
        </p:txBody>
      </p:sp>
      <p:sp>
        <p:nvSpPr>
          <p:cNvPr id="6" name="Footer Placeholder 5">
            <a:extLst>
              <a:ext uri="{FF2B5EF4-FFF2-40B4-BE49-F238E27FC236}">
                <a16:creationId xmlns:a16="http://schemas.microsoft.com/office/drawing/2014/main" id="{276E8019-A9FA-DE03-6B40-AC363C0448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EF07E5-EA97-3723-84F9-D8F440E0AD02}"/>
              </a:ext>
            </a:extLst>
          </p:cNvPr>
          <p:cNvSpPr>
            <a:spLocks noGrp="1"/>
          </p:cNvSpPr>
          <p:nvPr>
            <p:ph type="sldNum" sz="quarter" idx="12"/>
          </p:nvPr>
        </p:nvSpPr>
        <p:spPr/>
        <p:txBody>
          <a:bodyPr/>
          <a:lstStyle/>
          <a:p>
            <a:fld id="{9F93324B-3A7B-46AE-B651-06C1A3E75259}" type="slidenum">
              <a:rPr lang="en-US" smtClean="0"/>
              <a:t>‹#›</a:t>
            </a:fld>
            <a:endParaRPr lang="en-US"/>
          </a:p>
        </p:txBody>
      </p:sp>
    </p:spTree>
    <p:extLst>
      <p:ext uri="{BB962C8B-B14F-4D97-AF65-F5344CB8AC3E}">
        <p14:creationId xmlns:p14="http://schemas.microsoft.com/office/powerpoint/2010/main" val="38315607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0326-5EAD-3AE4-4A76-1E176B8006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40792E-DAE4-D259-4E75-1E51022FE9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7D4C9E-41A8-9B87-EE81-2BD0062570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4666FB-7756-2332-F35E-4CABB500E6C5}"/>
              </a:ext>
            </a:extLst>
          </p:cNvPr>
          <p:cNvSpPr>
            <a:spLocks noGrp="1"/>
          </p:cNvSpPr>
          <p:nvPr>
            <p:ph type="dt" sz="half" idx="10"/>
          </p:nvPr>
        </p:nvSpPr>
        <p:spPr/>
        <p:txBody>
          <a:bodyPr/>
          <a:lstStyle/>
          <a:p>
            <a:fld id="{6BE9A702-FD19-4663-B8F6-006557905A87}" type="datetimeFigureOut">
              <a:rPr lang="en-US" smtClean="0"/>
              <a:t>3/6/2023</a:t>
            </a:fld>
            <a:endParaRPr lang="en-US"/>
          </a:p>
        </p:txBody>
      </p:sp>
      <p:sp>
        <p:nvSpPr>
          <p:cNvPr id="6" name="Footer Placeholder 5">
            <a:extLst>
              <a:ext uri="{FF2B5EF4-FFF2-40B4-BE49-F238E27FC236}">
                <a16:creationId xmlns:a16="http://schemas.microsoft.com/office/drawing/2014/main" id="{61040D03-92E7-15FF-9918-2DA916E938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F42ADF-01DE-9EB8-9A65-F45EF511424F}"/>
              </a:ext>
            </a:extLst>
          </p:cNvPr>
          <p:cNvSpPr>
            <a:spLocks noGrp="1"/>
          </p:cNvSpPr>
          <p:nvPr>
            <p:ph type="sldNum" sz="quarter" idx="12"/>
          </p:nvPr>
        </p:nvSpPr>
        <p:spPr/>
        <p:txBody>
          <a:bodyPr/>
          <a:lstStyle/>
          <a:p>
            <a:fld id="{9F93324B-3A7B-46AE-B651-06C1A3E75259}" type="slidenum">
              <a:rPr lang="en-US" smtClean="0"/>
              <a:t>‹#›</a:t>
            </a:fld>
            <a:endParaRPr lang="en-US"/>
          </a:p>
        </p:txBody>
      </p:sp>
    </p:spTree>
    <p:extLst>
      <p:ext uri="{BB962C8B-B14F-4D97-AF65-F5344CB8AC3E}">
        <p14:creationId xmlns:p14="http://schemas.microsoft.com/office/powerpoint/2010/main" val="42754310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27094-7FBA-9188-9A29-7E92B609091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4BE4C2-457E-1789-9C8D-6EE6B02220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1C959D-8B67-C9D7-B88F-18EB5FAB95BE}"/>
              </a:ext>
            </a:extLst>
          </p:cNvPr>
          <p:cNvSpPr>
            <a:spLocks noGrp="1"/>
          </p:cNvSpPr>
          <p:nvPr>
            <p:ph type="dt" sz="half" idx="10"/>
          </p:nvPr>
        </p:nvSpPr>
        <p:spPr/>
        <p:txBody>
          <a:bodyPr/>
          <a:lstStyle/>
          <a:p>
            <a:fld id="{6BE9A702-FD19-4663-B8F6-006557905A87}" type="datetimeFigureOut">
              <a:rPr lang="en-US" smtClean="0"/>
              <a:t>3/6/2023</a:t>
            </a:fld>
            <a:endParaRPr lang="en-US"/>
          </a:p>
        </p:txBody>
      </p:sp>
      <p:sp>
        <p:nvSpPr>
          <p:cNvPr id="5" name="Footer Placeholder 4">
            <a:extLst>
              <a:ext uri="{FF2B5EF4-FFF2-40B4-BE49-F238E27FC236}">
                <a16:creationId xmlns:a16="http://schemas.microsoft.com/office/drawing/2014/main" id="{5E865BB7-54A8-A316-0698-039EB810A9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68BB28-5D11-CB7D-22A5-34F35D78599C}"/>
              </a:ext>
            </a:extLst>
          </p:cNvPr>
          <p:cNvSpPr>
            <a:spLocks noGrp="1"/>
          </p:cNvSpPr>
          <p:nvPr>
            <p:ph type="sldNum" sz="quarter" idx="12"/>
          </p:nvPr>
        </p:nvSpPr>
        <p:spPr/>
        <p:txBody>
          <a:bodyPr/>
          <a:lstStyle/>
          <a:p>
            <a:fld id="{9F93324B-3A7B-46AE-B651-06C1A3E75259}" type="slidenum">
              <a:rPr lang="en-US" smtClean="0"/>
              <a:t>‹#›</a:t>
            </a:fld>
            <a:endParaRPr lang="en-US"/>
          </a:p>
        </p:txBody>
      </p:sp>
    </p:spTree>
    <p:extLst>
      <p:ext uri="{BB962C8B-B14F-4D97-AF65-F5344CB8AC3E}">
        <p14:creationId xmlns:p14="http://schemas.microsoft.com/office/powerpoint/2010/main" val="18245593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337BCA-B9CC-B6CB-9641-428169C5BD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C78398-4067-C2AD-6055-F99E3330BBD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85EED9-AFC6-82EC-2B7F-782BFDC60C0C}"/>
              </a:ext>
            </a:extLst>
          </p:cNvPr>
          <p:cNvSpPr>
            <a:spLocks noGrp="1"/>
          </p:cNvSpPr>
          <p:nvPr>
            <p:ph type="dt" sz="half" idx="10"/>
          </p:nvPr>
        </p:nvSpPr>
        <p:spPr/>
        <p:txBody>
          <a:bodyPr/>
          <a:lstStyle/>
          <a:p>
            <a:fld id="{6BE9A702-FD19-4663-B8F6-006557905A87}" type="datetimeFigureOut">
              <a:rPr lang="en-US" smtClean="0"/>
              <a:t>3/6/2023</a:t>
            </a:fld>
            <a:endParaRPr lang="en-US"/>
          </a:p>
        </p:txBody>
      </p:sp>
      <p:sp>
        <p:nvSpPr>
          <p:cNvPr id="5" name="Footer Placeholder 4">
            <a:extLst>
              <a:ext uri="{FF2B5EF4-FFF2-40B4-BE49-F238E27FC236}">
                <a16:creationId xmlns:a16="http://schemas.microsoft.com/office/drawing/2014/main" id="{49F47080-3A5B-B6F8-74BF-ACBAC945BF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718F09-9444-D858-E43B-DB8F69231A1A}"/>
              </a:ext>
            </a:extLst>
          </p:cNvPr>
          <p:cNvSpPr>
            <a:spLocks noGrp="1"/>
          </p:cNvSpPr>
          <p:nvPr>
            <p:ph type="sldNum" sz="quarter" idx="12"/>
          </p:nvPr>
        </p:nvSpPr>
        <p:spPr/>
        <p:txBody>
          <a:bodyPr/>
          <a:lstStyle/>
          <a:p>
            <a:fld id="{9F93324B-3A7B-46AE-B651-06C1A3E75259}" type="slidenum">
              <a:rPr lang="en-US" smtClean="0"/>
              <a:t>‹#›</a:t>
            </a:fld>
            <a:endParaRPr lang="en-US"/>
          </a:p>
        </p:txBody>
      </p:sp>
    </p:spTree>
    <p:extLst>
      <p:ext uri="{BB962C8B-B14F-4D97-AF65-F5344CB8AC3E}">
        <p14:creationId xmlns:p14="http://schemas.microsoft.com/office/powerpoint/2010/main" val="11474508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97220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a:t>Click icon to add picture</a:t>
            </a:r>
          </a:p>
        </p:txBody>
      </p:sp>
      <p:sp>
        <p:nvSpPr>
          <p:cNvPr id="6" name="Title 1">
            <a:extLst>
              <a:ext uri="{FF2B5EF4-FFF2-40B4-BE49-F238E27FC236}">
                <a16:creationId xmlns:a16="http://schemas.microsoft.com/office/drawing/2014/main" id="{B91C1133-C140-0B4C-B556-EE9C6EEB8D30}"/>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0977413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86042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ption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C075ED9-A48D-7F49-BE1B-DA8C40BCADE5}"/>
              </a:ext>
            </a:extLst>
          </p:cNvPr>
          <p:cNvSpPr>
            <a:spLocks noGrp="1"/>
          </p:cNvSpPr>
          <p:nvPr>
            <p:ph type="title"/>
          </p:nvPr>
        </p:nvSpPr>
        <p:spPr>
          <a:xfrm>
            <a:off x="838200" y="834887"/>
            <a:ext cx="10515600" cy="1351722"/>
          </a:xfrm>
          <a:prstGeom prst="rect">
            <a:avLst/>
          </a:prstGeom>
        </p:spPr>
        <p:txBody>
          <a:bodyPr anchor="ctr"/>
          <a:lstStyle>
            <a:lvl1pPr>
              <a:defRPr b="1">
                <a:latin typeface="Calibri" panose="020F0502020204030204" pitchFamily="34" charset="0"/>
                <a:cs typeface="Calibri" panose="020F050202020403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F1002745-17FF-BC48-AA41-D343BC977BFD}"/>
              </a:ext>
            </a:extLst>
          </p:cNvPr>
          <p:cNvSpPr>
            <a:spLocks noGrp="1"/>
          </p:cNvSpPr>
          <p:nvPr>
            <p:ph idx="1"/>
          </p:nvPr>
        </p:nvSpPr>
        <p:spPr>
          <a:xfrm>
            <a:off x="838200" y="2276061"/>
            <a:ext cx="10515600" cy="4084982"/>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12508781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ption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0B8C527-5F60-6B44-8E02-E90DD2379A7C}"/>
              </a:ext>
            </a:extLst>
          </p:cNvPr>
          <p:cNvSpPr>
            <a:spLocks noGrp="1"/>
          </p:cNvSpPr>
          <p:nvPr>
            <p:ph type="title"/>
          </p:nvPr>
        </p:nvSpPr>
        <p:spPr>
          <a:xfrm>
            <a:off x="3588026" y="681039"/>
            <a:ext cx="8120272" cy="1276971"/>
          </a:xfrm>
          <a:prstGeom prst="rect">
            <a:avLst/>
          </a:prstGeom>
        </p:spPr>
        <p:txBody>
          <a:bodyPr anchor="ctr"/>
          <a:lstStyle>
            <a:lvl1pPr>
              <a:defRPr b="1">
                <a:latin typeface="Calibri" panose="020F0502020204030204" pitchFamily="34" charset="0"/>
                <a:cs typeface="Calibri" panose="020F050202020403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74CE89CC-4491-A144-91A6-403C37C53B69}"/>
              </a:ext>
            </a:extLst>
          </p:cNvPr>
          <p:cNvSpPr>
            <a:spLocks noGrp="1"/>
          </p:cNvSpPr>
          <p:nvPr>
            <p:ph idx="1"/>
          </p:nvPr>
        </p:nvSpPr>
        <p:spPr>
          <a:xfrm>
            <a:off x="3588025" y="2107097"/>
            <a:ext cx="8120271" cy="4069866"/>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41331954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ption 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3C3579E-5054-964F-9F33-229F48B7C2B6}"/>
              </a:ext>
            </a:extLst>
          </p:cNvPr>
          <p:cNvSpPr>
            <a:spLocks noGrp="1"/>
          </p:cNvSpPr>
          <p:nvPr>
            <p:ph type="title"/>
          </p:nvPr>
        </p:nvSpPr>
        <p:spPr>
          <a:xfrm>
            <a:off x="838200" y="1279527"/>
            <a:ext cx="10515600" cy="1325563"/>
          </a:xfrm>
          <a:prstGeom prst="rect">
            <a:avLst/>
          </a:prstGeom>
        </p:spPr>
        <p:txBody>
          <a:bodyPr anchor="ctr"/>
          <a:lstStyle>
            <a:lvl1pPr algn="ctr">
              <a:defRPr b="1">
                <a:latin typeface="Calibri" panose="020F0502020204030204" pitchFamily="34" charset="0"/>
                <a:cs typeface="Calibri" panose="020F050202020403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C5F032F1-0043-AC41-977E-CC33B29A2EE7}"/>
              </a:ext>
            </a:extLst>
          </p:cNvPr>
          <p:cNvSpPr>
            <a:spLocks noGrp="1"/>
          </p:cNvSpPr>
          <p:nvPr>
            <p:ph idx="1"/>
          </p:nvPr>
        </p:nvSpPr>
        <p:spPr>
          <a:xfrm>
            <a:off x="838200" y="2753139"/>
            <a:ext cx="10515600" cy="3423824"/>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18571352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Option 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D664C53-34D4-D949-8E6E-E7B96BC448E9}"/>
              </a:ext>
            </a:extLst>
          </p:cNvPr>
          <p:cNvSpPr>
            <a:spLocks noGrp="1"/>
          </p:cNvSpPr>
          <p:nvPr>
            <p:ph type="title"/>
          </p:nvPr>
        </p:nvSpPr>
        <p:spPr>
          <a:xfrm>
            <a:off x="1520687" y="365127"/>
            <a:ext cx="9144000" cy="1325563"/>
          </a:xfrm>
          <a:prstGeom prst="rect">
            <a:avLst/>
          </a:prstGeom>
        </p:spPr>
        <p:txBody>
          <a:bodyPr anchor="ctr"/>
          <a:lstStyle>
            <a:lvl1pPr algn="ctr">
              <a:defRPr b="1">
                <a:latin typeface="Calibri" panose="020F0502020204030204" pitchFamily="34" charset="0"/>
                <a:cs typeface="Calibri" panose="020F050202020403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4F6F9F4C-61BD-F748-8C8D-759CE9A4C033}"/>
              </a:ext>
            </a:extLst>
          </p:cNvPr>
          <p:cNvSpPr>
            <a:spLocks noGrp="1"/>
          </p:cNvSpPr>
          <p:nvPr>
            <p:ph idx="1"/>
          </p:nvPr>
        </p:nvSpPr>
        <p:spPr>
          <a:xfrm>
            <a:off x="1520687" y="1825626"/>
            <a:ext cx="9144000" cy="3660775"/>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22760683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ption 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84B0F7-B547-4A49-A2E1-C43CAAEF47FA}"/>
              </a:ext>
            </a:extLst>
          </p:cNvPr>
          <p:cNvSpPr>
            <a:spLocks noGrp="1"/>
          </p:cNvSpPr>
          <p:nvPr>
            <p:ph type="title"/>
          </p:nvPr>
        </p:nvSpPr>
        <p:spPr>
          <a:xfrm>
            <a:off x="291549" y="732875"/>
            <a:ext cx="9021418" cy="1325563"/>
          </a:xfrm>
          <a:prstGeom prst="rect">
            <a:avLst/>
          </a:prstGeom>
        </p:spPr>
        <p:txBody>
          <a:bodyPr anchor="ctr"/>
          <a:lstStyle>
            <a:lvl1pPr>
              <a:defRPr b="1">
                <a:latin typeface="Calibri" panose="020F0502020204030204" pitchFamily="34" charset="0"/>
                <a:cs typeface="Calibri" panose="020F050202020403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661AB112-3D2A-C847-BF72-1393F4478441}"/>
              </a:ext>
            </a:extLst>
          </p:cNvPr>
          <p:cNvSpPr>
            <a:spLocks noGrp="1"/>
          </p:cNvSpPr>
          <p:nvPr>
            <p:ph idx="1"/>
          </p:nvPr>
        </p:nvSpPr>
        <p:spPr>
          <a:xfrm>
            <a:off x="291547" y="2226366"/>
            <a:ext cx="9021418" cy="3428999"/>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31702599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ption F">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EC8A4B1-289C-C843-BFBB-FDE77BDC5897}"/>
              </a:ext>
            </a:extLst>
          </p:cNvPr>
          <p:cNvSpPr>
            <a:spLocks noGrp="1"/>
          </p:cNvSpPr>
          <p:nvPr>
            <p:ph type="title"/>
          </p:nvPr>
        </p:nvSpPr>
        <p:spPr>
          <a:xfrm>
            <a:off x="188843" y="365127"/>
            <a:ext cx="11847444" cy="1325563"/>
          </a:xfrm>
          <a:prstGeom prst="rect">
            <a:avLst/>
          </a:prstGeom>
        </p:spPr>
        <p:txBody>
          <a:bodyPr anchor="ctr"/>
          <a:lstStyle>
            <a:lvl1pPr algn="ctr">
              <a:defRPr b="1">
                <a:latin typeface="Calibri" panose="020F0502020204030204" pitchFamily="34" charset="0"/>
                <a:cs typeface="Calibri" panose="020F050202020403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7832F952-D07A-E840-8F14-4DBFBE35AA77}"/>
              </a:ext>
            </a:extLst>
          </p:cNvPr>
          <p:cNvSpPr>
            <a:spLocks noGrp="1"/>
          </p:cNvSpPr>
          <p:nvPr>
            <p:ph idx="1"/>
          </p:nvPr>
        </p:nvSpPr>
        <p:spPr>
          <a:xfrm>
            <a:off x="188843" y="1825625"/>
            <a:ext cx="11847444" cy="3531379"/>
          </a:xfrm>
          <a:prstGeom prst="rect">
            <a:avLst/>
          </a:prstGeom>
        </p:spPr>
        <p:txBody>
          <a:bodyPr/>
          <a:lstStyle/>
          <a:p>
            <a:pPr lvl="0"/>
            <a:r>
              <a:rPr lang="en-US"/>
              <a:t>Click to edit Master text styles</a:t>
            </a:r>
          </a:p>
        </p:txBody>
      </p:sp>
    </p:spTree>
    <p:extLst>
      <p:ext uri="{BB962C8B-B14F-4D97-AF65-F5344CB8AC3E}">
        <p14:creationId xmlns:p14="http://schemas.microsoft.com/office/powerpoint/2010/main" val="18029288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C22 ST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32055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949255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47572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ackground Image-02.png"/>
          <p:cNvPicPr>
            <a:picLocks noChangeAspect="1"/>
          </p:cNvPicPr>
          <p:nvPr userDrawn="1"/>
        </p:nvPicPr>
        <p:blipFill rotWithShape="1">
          <a:blip r:embed="rId2" cstate="print">
            <a:alphaModFix/>
            <a:duotone>
              <a:schemeClr val="accent6">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a:stretch/>
        </p:blipFill>
        <p:spPr>
          <a:xfrm>
            <a:off x="0" y="4055534"/>
            <a:ext cx="12192000" cy="2802467"/>
          </a:xfrm>
          <a:prstGeom prst="rect">
            <a:avLst/>
          </a:prstGeom>
        </p:spPr>
      </p:pic>
      <p:sp>
        <p:nvSpPr>
          <p:cNvPr id="2" name="Title 1"/>
          <p:cNvSpPr>
            <a:spLocks noGrp="1"/>
          </p:cNvSpPr>
          <p:nvPr>
            <p:ph type="ctrTitle" hasCustomPrompt="1"/>
          </p:nvPr>
        </p:nvSpPr>
        <p:spPr>
          <a:xfrm>
            <a:off x="5705762" y="4836907"/>
            <a:ext cx="4952199" cy="946753"/>
          </a:xfrm>
        </p:spPr>
        <p:txBody>
          <a:bodyPr>
            <a:noAutofit/>
          </a:bodyPr>
          <a:lstStyle>
            <a:lvl1pPr algn="l">
              <a:lnSpc>
                <a:spcPct val="80000"/>
              </a:lnSpc>
              <a:defRPr sz="3600">
                <a:solidFill>
                  <a:schemeClr val="bg1"/>
                </a:solidFill>
              </a:defRPr>
            </a:lvl1pPr>
          </a:lstStyle>
          <a:p>
            <a:r>
              <a:rPr lang="en-US"/>
              <a:t>COMPANY</a:t>
            </a:r>
            <a:br>
              <a:rPr lang="en-US"/>
            </a:br>
            <a:r>
              <a:rPr lang="en-US"/>
              <a:t>NAME HERE</a:t>
            </a:r>
          </a:p>
        </p:txBody>
      </p:sp>
      <p:sp>
        <p:nvSpPr>
          <p:cNvPr id="3" name="Subtitle 2"/>
          <p:cNvSpPr>
            <a:spLocks noGrp="1"/>
          </p:cNvSpPr>
          <p:nvPr>
            <p:ph type="subTitle" idx="1" hasCustomPrompt="1"/>
          </p:nvPr>
        </p:nvSpPr>
        <p:spPr>
          <a:xfrm>
            <a:off x="5744538" y="5783659"/>
            <a:ext cx="5445197" cy="467676"/>
          </a:xfrm>
        </p:spPr>
        <p:txBody>
          <a:bodyPr>
            <a:normAutofit/>
          </a:bodyPr>
          <a:lstStyle>
            <a:lvl1pPr marL="0" indent="0" algn="l">
              <a:buNone/>
              <a:defRPr sz="1200" baseline="0">
                <a:solidFill>
                  <a:srgbClr val="FFFFFF"/>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Add the subject, purpose, or contact details here.</a:t>
            </a:r>
          </a:p>
        </p:txBody>
      </p:sp>
      <p:sp>
        <p:nvSpPr>
          <p:cNvPr id="12" name="Shape 51"/>
          <p:cNvSpPr/>
          <p:nvPr userDrawn="1"/>
        </p:nvSpPr>
        <p:spPr>
          <a:xfrm rot="5400000">
            <a:off x="4454522" y="5530826"/>
            <a:ext cx="1609498" cy="11909"/>
          </a:xfrm>
          <a:prstGeom prst="rect">
            <a:avLst/>
          </a:prstGeom>
          <a:solidFill>
            <a:srgbClr val="FFFFFF"/>
          </a:solidFill>
          <a:ln w="12700">
            <a:miter lim="400000"/>
          </a:ln>
        </p:spPr>
        <p:txBody>
          <a:bodyPr lIns="0" tIns="0" rIns="0" bIns="0" anchor="ctr"/>
          <a:lstStyle/>
          <a:p>
            <a:pPr lvl="0">
              <a:defRPr sz="2400" cap="all" spc="384">
                <a:latin typeface="Avenir Medium"/>
                <a:ea typeface="Avenir Medium"/>
                <a:cs typeface="Avenir Medium"/>
                <a:sym typeface="Avenir Medium"/>
              </a:defRPr>
            </a:pPr>
            <a:endParaRPr sz="2400"/>
          </a:p>
        </p:txBody>
      </p:sp>
      <p:pic>
        <p:nvPicPr>
          <p:cNvPr id="8" name="Picture 7" descr="Placeholder-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6800" y="4836907"/>
            <a:ext cx="3718560" cy="1394461"/>
          </a:xfrm>
          <a:prstGeom prst="rect">
            <a:avLst/>
          </a:prstGeom>
        </p:spPr>
      </p:pic>
    </p:spTree>
    <p:extLst>
      <p:ext uri="{BB962C8B-B14F-4D97-AF65-F5344CB8AC3E}">
        <p14:creationId xmlns:p14="http://schemas.microsoft.com/office/powerpoint/2010/main" val="14615837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9" name="Picture 18" descr="Background Image-02.png"/>
          <p:cNvPicPr>
            <a:picLocks noChangeAspect="1"/>
          </p:cNvPicPr>
          <p:nvPr userDrawn="1"/>
        </p:nvPicPr>
        <p:blipFill rotWithShape="1">
          <a:blip r:embed="rId2" cstate="print">
            <a:alphaModFix/>
            <a:duotone>
              <a:schemeClr val="accent6">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a:stretch/>
        </p:blipFill>
        <p:spPr>
          <a:xfrm>
            <a:off x="0" y="3328158"/>
            <a:ext cx="12192000" cy="3099626"/>
          </a:xfrm>
          <a:prstGeom prst="rect">
            <a:avLst/>
          </a:prstGeom>
        </p:spPr>
      </p:pic>
      <p:sp>
        <p:nvSpPr>
          <p:cNvPr id="18" name="Shape 128"/>
          <p:cNvSpPr/>
          <p:nvPr userDrawn="1"/>
        </p:nvSpPr>
        <p:spPr>
          <a:xfrm>
            <a:off x="0" y="6295430"/>
            <a:ext cx="12192000" cy="562571"/>
          </a:xfrm>
          <a:prstGeom prst="rect">
            <a:avLst/>
          </a:prstGeom>
          <a:solidFill>
            <a:srgbClr val="FFFFFF"/>
          </a:solidFill>
          <a:ln w="12700">
            <a:miter lim="400000"/>
          </a:ln>
        </p:spPr>
        <p:txBody>
          <a:bodyPr lIns="0" tIns="0" rIns="0" bIns="0" anchor="ctr"/>
          <a:lstStyle/>
          <a:p>
            <a:pPr lvl="0">
              <a:defRPr sz="2400" cap="all" spc="384">
                <a:latin typeface="Avenir Medium"/>
                <a:ea typeface="Avenir Medium"/>
                <a:cs typeface="Avenir Medium"/>
                <a:sym typeface="Avenir Medium"/>
              </a:defRPr>
            </a:pPr>
            <a:endParaRPr sz="2400"/>
          </a:p>
        </p:txBody>
      </p:sp>
      <p:grpSp>
        <p:nvGrpSpPr>
          <p:cNvPr id="7" name="Group 48"/>
          <p:cNvGrpSpPr/>
          <p:nvPr userDrawn="1"/>
        </p:nvGrpSpPr>
        <p:grpSpPr>
          <a:xfrm>
            <a:off x="0" y="0"/>
            <a:ext cx="12192000" cy="3637956"/>
            <a:chOff x="24905" y="2317045"/>
            <a:chExt cx="13004798" cy="4695000"/>
          </a:xfrm>
        </p:grpSpPr>
        <p:sp>
          <p:nvSpPr>
            <p:cNvPr id="8" name="Shape 46"/>
            <p:cNvSpPr/>
            <p:nvPr/>
          </p:nvSpPr>
          <p:spPr>
            <a:xfrm>
              <a:off x="24905" y="2317045"/>
              <a:ext cx="13004798" cy="4295187"/>
            </a:xfrm>
            <a:prstGeom prst="rect">
              <a:avLst/>
            </a:prstGeom>
            <a:solidFill>
              <a:srgbClr val="FFFFFF"/>
            </a:solidFill>
            <a:ln w="12700" cap="flat">
              <a:noFill/>
              <a:miter lim="400000"/>
            </a:ln>
            <a:effectLst/>
          </p:spPr>
          <p:txBody>
            <a:bodyPr wrap="square" lIns="0" tIns="0" rIns="0" bIns="0" numCol="1" anchor="ctr">
              <a:noAutofit/>
            </a:bodyPr>
            <a:lstStyle/>
            <a:p>
              <a:pPr lvl="0">
                <a:defRPr sz="2400" cap="all" spc="384">
                  <a:latin typeface="Avenir Medium"/>
                  <a:ea typeface="Avenir Medium"/>
                  <a:cs typeface="Avenir Medium"/>
                  <a:sym typeface="Avenir Medium"/>
                </a:defRPr>
              </a:pPr>
              <a:endParaRPr sz="2400"/>
            </a:p>
          </p:txBody>
        </p:sp>
        <p:sp>
          <p:nvSpPr>
            <p:cNvPr id="9" name="Shape 47"/>
            <p:cNvSpPr/>
            <p:nvPr/>
          </p:nvSpPr>
          <p:spPr>
            <a:xfrm rot="10800000">
              <a:off x="5892303" y="6211940"/>
              <a:ext cx="1270002" cy="80010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w="12700" cap="flat">
              <a:noFill/>
              <a:miter lim="400000"/>
            </a:ln>
            <a:effectLst/>
          </p:spPr>
          <p:txBody>
            <a:bodyPr wrap="square" lIns="0" tIns="0" rIns="0" bIns="0" numCol="1" anchor="ctr">
              <a:noAutofit/>
            </a:bodyPr>
            <a:lstStyle/>
            <a:p>
              <a:pPr lvl="0">
                <a:defRPr sz="2400" cap="all" spc="384">
                  <a:latin typeface="Avenir Medium"/>
                  <a:ea typeface="Avenir Medium"/>
                  <a:cs typeface="Avenir Medium"/>
                  <a:sym typeface="Avenir Medium"/>
                </a:defRPr>
              </a:pPr>
              <a:endParaRPr sz="2400"/>
            </a:p>
          </p:txBody>
        </p:sp>
      </p:grpSp>
      <p:sp>
        <p:nvSpPr>
          <p:cNvPr id="2" name="Title 1"/>
          <p:cNvSpPr>
            <a:spLocks noGrp="1"/>
          </p:cNvSpPr>
          <p:nvPr>
            <p:ph type="title" hasCustomPrompt="1"/>
          </p:nvPr>
        </p:nvSpPr>
        <p:spPr>
          <a:xfrm>
            <a:off x="609600" y="2057285"/>
            <a:ext cx="10972800" cy="331086"/>
          </a:xfrm>
        </p:spPr>
        <p:txBody>
          <a:bodyPr/>
          <a:lstStyle>
            <a:lvl1pPr>
              <a:defRPr>
                <a:solidFill>
                  <a:schemeClr val="tx1"/>
                </a:solidFill>
              </a:defRPr>
            </a:lvl1pPr>
          </a:lstStyle>
          <a:p>
            <a:r>
              <a:rPr lang="en-US"/>
              <a:t>THIS IS A BULLET SLIDE</a:t>
            </a:r>
          </a:p>
        </p:txBody>
      </p:sp>
      <p:sp>
        <p:nvSpPr>
          <p:cNvPr id="25" name="Shape 51"/>
          <p:cNvSpPr/>
          <p:nvPr userDrawn="1"/>
        </p:nvSpPr>
        <p:spPr>
          <a:xfrm>
            <a:off x="5023002" y="1917217"/>
            <a:ext cx="2145997" cy="8932"/>
          </a:xfrm>
          <a:prstGeom prst="rect">
            <a:avLst/>
          </a:prstGeom>
          <a:solidFill>
            <a:schemeClr val="tx1"/>
          </a:solidFill>
          <a:ln w="12700">
            <a:miter lim="400000"/>
          </a:ln>
        </p:spPr>
        <p:txBody>
          <a:bodyPr lIns="0" tIns="0" rIns="0" bIns="0" anchor="ctr"/>
          <a:lstStyle/>
          <a:p>
            <a:pPr lvl="0">
              <a:defRPr sz="2400" cap="all" spc="384">
                <a:latin typeface="Avenir Medium"/>
                <a:ea typeface="Avenir Medium"/>
                <a:cs typeface="Avenir Medium"/>
                <a:sym typeface="Avenir Medium"/>
              </a:defRPr>
            </a:pPr>
            <a:endParaRPr sz="2400">
              <a:solidFill>
                <a:srgbClr val="F18C19"/>
              </a:solidFill>
            </a:endParaRPr>
          </a:p>
        </p:txBody>
      </p:sp>
      <p:pic>
        <p:nvPicPr>
          <p:cNvPr id="17" name="Picture 16" descr="Placeholder-dark.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39572" y="338450"/>
            <a:ext cx="3712856" cy="1392322"/>
          </a:xfrm>
          <a:prstGeom prst="rect">
            <a:avLst/>
          </a:prstGeom>
        </p:spPr>
      </p:pic>
    </p:spTree>
    <p:extLst>
      <p:ext uri="{BB962C8B-B14F-4D97-AF65-F5344CB8AC3E}">
        <p14:creationId xmlns:p14="http://schemas.microsoft.com/office/powerpoint/2010/main" val="40953748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3" name="Shape 46"/>
          <p:cNvSpPr/>
          <p:nvPr userDrawn="1"/>
        </p:nvSpPr>
        <p:spPr>
          <a:xfrm>
            <a:off x="0" y="2932879"/>
            <a:ext cx="12192000" cy="3925120"/>
          </a:xfrm>
          <a:prstGeom prst="rect">
            <a:avLst/>
          </a:prstGeom>
          <a:solidFill>
            <a:schemeClr val="bg1"/>
          </a:solidFill>
          <a:ln w="12700" cap="flat">
            <a:noFill/>
            <a:miter lim="400000"/>
          </a:ln>
          <a:effectLst/>
        </p:spPr>
        <p:txBody>
          <a:bodyPr wrap="square" lIns="0" tIns="0" rIns="0" bIns="0" numCol="1" anchor="ctr">
            <a:noAutofit/>
          </a:bodyPr>
          <a:lstStyle/>
          <a:p>
            <a:pPr lvl="0">
              <a:defRPr sz="2400" cap="all" spc="384">
                <a:latin typeface="Avenir Medium"/>
                <a:ea typeface="Avenir Medium"/>
                <a:cs typeface="Avenir Medium"/>
                <a:sym typeface="Avenir Medium"/>
              </a:defRPr>
            </a:pPr>
            <a:endParaRPr sz="2400"/>
          </a:p>
        </p:txBody>
      </p:sp>
      <p:pic>
        <p:nvPicPr>
          <p:cNvPr id="7" name="Picture 6" descr="Background Image-02.png"/>
          <p:cNvPicPr>
            <a:picLocks noChangeAspect="1"/>
          </p:cNvPicPr>
          <p:nvPr userDrawn="1"/>
        </p:nvPicPr>
        <p:blipFill rotWithShape="1">
          <a:blip r:embed="rId2" cstate="print">
            <a:alphaModFix/>
            <a:duotone>
              <a:schemeClr val="accent6">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a:stretch/>
        </p:blipFill>
        <p:spPr>
          <a:xfrm>
            <a:off x="0" y="1"/>
            <a:ext cx="12192000" cy="2941346"/>
          </a:xfrm>
          <a:prstGeom prst="rect">
            <a:avLst/>
          </a:prstGeom>
        </p:spPr>
      </p:pic>
      <p:sp>
        <p:nvSpPr>
          <p:cNvPr id="3" name="Text Placeholder 2"/>
          <p:cNvSpPr>
            <a:spLocks noGrp="1"/>
          </p:cNvSpPr>
          <p:nvPr>
            <p:ph type="body" idx="1" hasCustomPrompt="1"/>
          </p:nvPr>
        </p:nvSpPr>
        <p:spPr>
          <a:xfrm>
            <a:off x="914400" y="3508404"/>
            <a:ext cx="10363200" cy="296804"/>
          </a:xfrm>
        </p:spPr>
        <p:txBody>
          <a:bodyPr anchor="b">
            <a:normAutofit/>
          </a:bodyPr>
          <a:lstStyle>
            <a:lvl1pPr marL="0" indent="0" algn="ctr">
              <a:buNone/>
              <a:defRPr sz="1600" b="1" baseline="0">
                <a:solidFill>
                  <a:schemeClr val="tx1"/>
                </a:solidFill>
                <a:latin typeface="Helvetica"/>
                <a:cs typeface="Helvetic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YOUR MOST IMPORTANT STATEMENT WILL GO IN HERE</a:t>
            </a:r>
          </a:p>
        </p:txBody>
      </p:sp>
      <p:sp>
        <p:nvSpPr>
          <p:cNvPr id="2" name="Title 1"/>
          <p:cNvSpPr>
            <a:spLocks noGrp="1"/>
          </p:cNvSpPr>
          <p:nvPr>
            <p:ph type="title" hasCustomPrompt="1"/>
          </p:nvPr>
        </p:nvSpPr>
        <p:spPr>
          <a:xfrm>
            <a:off x="914400" y="2047383"/>
            <a:ext cx="10363200" cy="477398"/>
          </a:xfrm>
        </p:spPr>
        <p:txBody>
          <a:bodyPr anchor="t">
            <a:normAutofit/>
          </a:bodyPr>
          <a:lstStyle>
            <a:lvl1pPr algn="ctr">
              <a:defRPr sz="2600" b="1" cap="all">
                <a:solidFill>
                  <a:srgbClr val="FFFFFF"/>
                </a:solidFill>
              </a:defRPr>
            </a:lvl1pPr>
          </a:lstStyle>
          <a:p>
            <a:r>
              <a:rPr lang="en-US"/>
              <a:t>THIS IS A TEXT SLIDE</a:t>
            </a:r>
          </a:p>
        </p:txBody>
      </p:sp>
      <p:sp>
        <p:nvSpPr>
          <p:cNvPr id="9" name="Shape 51"/>
          <p:cNvSpPr/>
          <p:nvPr userDrawn="1"/>
        </p:nvSpPr>
        <p:spPr>
          <a:xfrm>
            <a:off x="5023002" y="1917217"/>
            <a:ext cx="2145997" cy="8932"/>
          </a:xfrm>
          <a:prstGeom prst="rect">
            <a:avLst/>
          </a:prstGeom>
          <a:solidFill>
            <a:srgbClr val="FFFFFF"/>
          </a:solidFill>
          <a:ln w="12700">
            <a:miter lim="400000"/>
          </a:ln>
        </p:spPr>
        <p:txBody>
          <a:bodyPr lIns="0" tIns="0" rIns="0" bIns="0" anchor="ctr"/>
          <a:lstStyle/>
          <a:p>
            <a:pPr lvl="0">
              <a:defRPr sz="2400" cap="all" spc="384">
                <a:latin typeface="Avenir Medium"/>
                <a:ea typeface="Avenir Medium"/>
                <a:cs typeface="Avenir Medium"/>
                <a:sym typeface="Avenir Medium"/>
              </a:defRPr>
            </a:pPr>
            <a:endParaRPr sz="2400">
              <a:solidFill>
                <a:srgbClr val="F18C19"/>
              </a:solidFill>
            </a:endParaRPr>
          </a:p>
        </p:txBody>
      </p:sp>
      <p:pic>
        <p:nvPicPr>
          <p:cNvPr id="4" name="Picture 3" descr="Placeholder-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36720" y="336312"/>
            <a:ext cx="3718560" cy="1394461"/>
          </a:xfrm>
          <a:prstGeom prst="rect">
            <a:avLst/>
          </a:prstGeom>
        </p:spPr>
      </p:pic>
    </p:spTree>
    <p:extLst>
      <p:ext uri="{BB962C8B-B14F-4D97-AF65-F5344CB8AC3E}">
        <p14:creationId xmlns:p14="http://schemas.microsoft.com/office/powerpoint/2010/main" val="18093321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Shape 45"/>
          <p:cNvSpPr/>
          <p:nvPr userDrawn="1"/>
        </p:nvSpPr>
        <p:spPr>
          <a:xfrm>
            <a:off x="0" y="0"/>
            <a:ext cx="12192000" cy="3370442"/>
          </a:xfrm>
          <a:prstGeom prst="rect">
            <a:avLst/>
          </a:prstGeom>
          <a:solidFill>
            <a:srgbClr val="FFFFFF">
              <a:alpha val="60000"/>
            </a:srgbClr>
          </a:solidFill>
          <a:ln w="12700">
            <a:miter lim="400000"/>
          </a:ln>
        </p:spPr>
        <p:txBody>
          <a:bodyPr lIns="0" tIns="0" rIns="0" bIns="0" anchor="ctr"/>
          <a:lstStyle/>
          <a:p>
            <a:pPr lvl="0">
              <a:defRPr sz="2400" cap="all" spc="384">
                <a:latin typeface="Avenir Medium"/>
                <a:ea typeface="Avenir Medium"/>
                <a:cs typeface="Avenir Medium"/>
                <a:sym typeface="Avenir Medium"/>
              </a:defRPr>
            </a:pPr>
            <a:endParaRPr sz="2400"/>
          </a:p>
        </p:txBody>
      </p:sp>
      <p:pic>
        <p:nvPicPr>
          <p:cNvPr id="4" name="Picture 3" descr="Placeholder-dar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39572" y="338450"/>
            <a:ext cx="3712856" cy="1392322"/>
          </a:xfrm>
          <a:prstGeom prst="rect">
            <a:avLst/>
          </a:prstGeom>
        </p:spPr>
      </p:pic>
    </p:spTree>
    <p:extLst>
      <p:ext uri="{BB962C8B-B14F-4D97-AF65-F5344CB8AC3E}">
        <p14:creationId xmlns:p14="http://schemas.microsoft.com/office/powerpoint/2010/main" val="13796407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0" name="Picture 9" descr="Background Image-02.png"/>
          <p:cNvPicPr>
            <a:picLocks noChangeAspect="1"/>
          </p:cNvPicPr>
          <p:nvPr userDrawn="1"/>
        </p:nvPicPr>
        <p:blipFill rotWithShape="1">
          <a:blip r:embed="rId2" cstate="print">
            <a:alphaModFix amt="92000"/>
            <a:duotone>
              <a:schemeClr val="accent6">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a:stretch/>
        </p:blipFill>
        <p:spPr>
          <a:xfrm flipV="1">
            <a:off x="-23347" y="-5"/>
            <a:ext cx="12215348" cy="6295433"/>
          </a:xfrm>
          <a:prstGeom prst="rect">
            <a:avLst/>
          </a:prstGeom>
          <a:noFill/>
          <a:ln>
            <a:noFill/>
          </a:ln>
        </p:spPr>
      </p:pic>
      <p:sp>
        <p:nvSpPr>
          <p:cNvPr id="11" name="Shape 128"/>
          <p:cNvSpPr/>
          <p:nvPr userDrawn="1"/>
        </p:nvSpPr>
        <p:spPr>
          <a:xfrm>
            <a:off x="-23347" y="6295430"/>
            <a:ext cx="12226561" cy="562571"/>
          </a:xfrm>
          <a:prstGeom prst="rect">
            <a:avLst/>
          </a:prstGeom>
          <a:solidFill>
            <a:srgbClr val="FFFFFF"/>
          </a:solidFill>
          <a:ln w="12700">
            <a:miter lim="400000"/>
          </a:ln>
        </p:spPr>
        <p:txBody>
          <a:bodyPr lIns="0" tIns="0" rIns="0" bIns="0" anchor="ctr"/>
          <a:lstStyle/>
          <a:p>
            <a:pPr lvl="0">
              <a:defRPr sz="2400" cap="all" spc="384">
                <a:latin typeface="Avenir Medium"/>
                <a:ea typeface="Avenir Medium"/>
                <a:cs typeface="Avenir Medium"/>
                <a:sym typeface="Avenir Medium"/>
              </a:defRPr>
            </a:pPr>
            <a:endParaRPr sz="2400"/>
          </a:p>
        </p:txBody>
      </p:sp>
      <p:sp>
        <p:nvSpPr>
          <p:cNvPr id="2" name="Title 1"/>
          <p:cNvSpPr>
            <a:spLocks noGrp="1"/>
          </p:cNvSpPr>
          <p:nvPr>
            <p:ph type="title" hasCustomPrompt="1"/>
          </p:nvPr>
        </p:nvSpPr>
        <p:spPr>
          <a:xfrm>
            <a:off x="609600" y="3131481"/>
            <a:ext cx="10972800" cy="440677"/>
          </a:xfrm>
        </p:spPr>
        <p:txBody>
          <a:bodyPr/>
          <a:lstStyle>
            <a:lvl1pPr>
              <a:defRPr>
                <a:solidFill>
                  <a:schemeClr val="bg1"/>
                </a:solidFill>
              </a:defRPr>
            </a:lvl1pPr>
          </a:lstStyle>
          <a:p>
            <a:r>
              <a:rPr lang="en-US"/>
              <a:t>CLICK TO EDIT MASTER TITLE STYLE</a:t>
            </a:r>
          </a:p>
        </p:txBody>
      </p:sp>
      <p:sp>
        <p:nvSpPr>
          <p:cNvPr id="13" name="Shape 51"/>
          <p:cNvSpPr/>
          <p:nvPr userDrawn="1"/>
        </p:nvSpPr>
        <p:spPr>
          <a:xfrm>
            <a:off x="5023002" y="2983667"/>
            <a:ext cx="2145997" cy="8932"/>
          </a:xfrm>
          <a:prstGeom prst="rect">
            <a:avLst/>
          </a:prstGeom>
          <a:solidFill>
            <a:srgbClr val="FFFFFF"/>
          </a:solidFill>
          <a:ln w="12700">
            <a:miter lim="400000"/>
          </a:ln>
        </p:spPr>
        <p:txBody>
          <a:bodyPr lIns="0" tIns="0" rIns="0" bIns="0" anchor="ctr"/>
          <a:lstStyle/>
          <a:p>
            <a:pPr lvl="0">
              <a:defRPr sz="2400" cap="all" spc="384">
                <a:latin typeface="Avenir Medium"/>
                <a:ea typeface="Avenir Medium"/>
                <a:cs typeface="Avenir Medium"/>
                <a:sym typeface="Avenir Medium"/>
              </a:defRPr>
            </a:pPr>
            <a:endParaRPr sz="2400">
              <a:solidFill>
                <a:srgbClr val="F18C19"/>
              </a:solidFill>
            </a:endParaRPr>
          </a:p>
        </p:txBody>
      </p:sp>
      <p:pic>
        <p:nvPicPr>
          <p:cNvPr id="7" name="Picture 6" descr="Placeholder-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46273" y="921412"/>
            <a:ext cx="4499457" cy="1687298"/>
          </a:xfrm>
          <a:prstGeom prst="rect">
            <a:avLst/>
          </a:prstGeom>
        </p:spPr>
      </p:pic>
    </p:spTree>
    <p:extLst>
      <p:ext uri="{BB962C8B-B14F-4D97-AF65-F5344CB8AC3E}">
        <p14:creationId xmlns:p14="http://schemas.microsoft.com/office/powerpoint/2010/main" val="41880977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Background Image-02.png"/>
          <p:cNvPicPr>
            <a:picLocks noChangeAspect="1"/>
          </p:cNvPicPr>
          <p:nvPr userDrawn="1"/>
        </p:nvPicPr>
        <p:blipFill rotWithShape="1">
          <a:blip r:embed="rId2" cstate="print">
            <a:alphaModFix/>
            <a:duotone>
              <a:schemeClr val="bg2">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a:stretch/>
        </p:blipFill>
        <p:spPr>
          <a:xfrm flipV="1">
            <a:off x="0" y="1822107"/>
            <a:ext cx="6085155" cy="5035891"/>
          </a:xfrm>
          <a:prstGeom prst="rect">
            <a:avLst/>
          </a:prstGeom>
        </p:spPr>
      </p:pic>
      <p:grpSp>
        <p:nvGrpSpPr>
          <p:cNvPr id="9" name="Group 176"/>
          <p:cNvGrpSpPr/>
          <p:nvPr userDrawn="1"/>
        </p:nvGrpSpPr>
        <p:grpSpPr>
          <a:xfrm>
            <a:off x="0" y="1"/>
            <a:ext cx="12192000" cy="2089549"/>
            <a:chOff x="24904" y="2041920"/>
            <a:chExt cx="13004799" cy="2971802"/>
          </a:xfrm>
        </p:grpSpPr>
        <p:sp>
          <p:nvSpPr>
            <p:cNvPr id="10" name="Shape 174"/>
            <p:cNvSpPr/>
            <p:nvPr/>
          </p:nvSpPr>
          <p:spPr>
            <a:xfrm>
              <a:off x="24904" y="2041920"/>
              <a:ext cx="13004799" cy="2591446"/>
            </a:xfrm>
            <a:prstGeom prst="rect">
              <a:avLst/>
            </a:prstGeom>
            <a:solidFill>
              <a:srgbClr val="FFFFFF"/>
            </a:solidFill>
            <a:ln w="12700" cap="flat">
              <a:noFill/>
              <a:miter lim="400000"/>
            </a:ln>
            <a:effectLst/>
          </p:spPr>
          <p:txBody>
            <a:bodyPr wrap="square" lIns="0" tIns="0" rIns="0" bIns="0" numCol="1" anchor="ctr">
              <a:noAutofit/>
            </a:bodyPr>
            <a:lstStyle/>
            <a:p>
              <a:pPr lvl="0">
                <a:defRPr sz="2400" cap="all" spc="384">
                  <a:latin typeface="Avenir Medium"/>
                  <a:ea typeface="Avenir Medium"/>
                  <a:cs typeface="Avenir Medium"/>
                  <a:sym typeface="Avenir Medium"/>
                </a:defRPr>
              </a:pPr>
              <a:endParaRPr sz="2400"/>
            </a:p>
          </p:txBody>
        </p:sp>
        <p:sp>
          <p:nvSpPr>
            <p:cNvPr id="11" name="Shape 175"/>
            <p:cNvSpPr/>
            <p:nvPr/>
          </p:nvSpPr>
          <p:spPr>
            <a:xfrm rot="10800000">
              <a:off x="5892303" y="4213621"/>
              <a:ext cx="1270001" cy="8001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w="12700" cap="flat">
              <a:noFill/>
              <a:miter lim="400000"/>
            </a:ln>
            <a:effectLst/>
          </p:spPr>
          <p:txBody>
            <a:bodyPr wrap="square" lIns="0" tIns="0" rIns="0" bIns="0" numCol="1" anchor="ctr">
              <a:noAutofit/>
            </a:bodyPr>
            <a:lstStyle/>
            <a:p>
              <a:pPr lvl="0">
                <a:defRPr sz="2400" cap="all" spc="384">
                  <a:latin typeface="Avenir Medium"/>
                  <a:ea typeface="Avenir Medium"/>
                  <a:cs typeface="Avenir Medium"/>
                  <a:sym typeface="Avenir Medium"/>
                </a:defRPr>
              </a:pPr>
              <a:endParaRPr sz="2400"/>
            </a:p>
          </p:txBody>
        </p:sp>
      </p:grpSp>
      <p:sp>
        <p:nvSpPr>
          <p:cNvPr id="2" name="Title 1"/>
          <p:cNvSpPr>
            <a:spLocks noGrp="1"/>
          </p:cNvSpPr>
          <p:nvPr>
            <p:ph type="title" hasCustomPrompt="1"/>
          </p:nvPr>
        </p:nvSpPr>
        <p:spPr/>
        <p:txBody>
          <a:bodyPr/>
          <a:lstStyle>
            <a:lvl1pPr>
              <a:defRPr baseline="0">
                <a:solidFill>
                  <a:schemeClr val="tx1"/>
                </a:solidFill>
              </a:defRPr>
            </a:lvl1pPr>
          </a:lstStyle>
          <a:p>
            <a:r>
              <a:rPr lang="en-US"/>
              <a:t>THIS IS A VISUAL SLIDE</a:t>
            </a:r>
          </a:p>
        </p:txBody>
      </p:sp>
      <p:pic>
        <p:nvPicPr>
          <p:cNvPr id="13" name="Picture 12" descr="Placeholder-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9920" y="2693432"/>
            <a:ext cx="3718560" cy="1394461"/>
          </a:xfrm>
          <a:prstGeom prst="rect">
            <a:avLst/>
          </a:prstGeom>
        </p:spPr>
      </p:pic>
    </p:spTree>
    <p:extLst>
      <p:ext uri="{BB962C8B-B14F-4D97-AF65-F5344CB8AC3E}">
        <p14:creationId xmlns:p14="http://schemas.microsoft.com/office/powerpoint/2010/main" val="930158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0C2B2-8C35-EA4E-8630-F7074992C359}" type="datetimeFigureOut">
              <a:rPr lang="en-US" smtClean="0"/>
              <a:t>3/6/2023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3FE423-99AA-8A44-92E3-1EA415DCE0E9}" type="slidenum">
              <a:rPr lang="en-US" smtClean="0"/>
              <a:t>‹#›</a:t>
            </a:fld>
            <a:endParaRPr lang="en-US"/>
          </a:p>
        </p:txBody>
      </p:sp>
    </p:spTree>
    <p:extLst>
      <p:ext uri="{BB962C8B-B14F-4D97-AF65-F5344CB8AC3E}">
        <p14:creationId xmlns:p14="http://schemas.microsoft.com/office/powerpoint/2010/main" val="223311297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8" name="Group 48"/>
          <p:cNvGrpSpPr/>
          <p:nvPr userDrawn="1"/>
        </p:nvGrpSpPr>
        <p:grpSpPr>
          <a:xfrm>
            <a:off x="0" y="1"/>
            <a:ext cx="12192000" cy="3134719"/>
            <a:chOff x="24905" y="2317045"/>
            <a:chExt cx="13004798" cy="4045540"/>
          </a:xfrm>
        </p:grpSpPr>
        <p:sp>
          <p:nvSpPr>
            <p:cNvPr id="9" name="Shape 46"/>
            <p:cNvSpPr/>
            <p:nvPr/>
          </p:nvSpPr>
          <p:spPr>
            <a:xfrm>
              <a:off x="24905" y="2317045"/>
              <a:ext cx="13004798" cy="3603450"/>
            </a:xfrm>
            <a:prstGeom prst="rect">
              <a:avLst/>
            </a:prstGeom>
            <a:solidFill>
              <a:srgbClr val="FFFFFF"/>
            </a:solidFill>
            <a:ln w="12700" cap="flat">
              <a:noFill/>
              <a:miter lim="400000"/>
            </a:ln>
            <a:effectLst/>
          </p:spPr>
          <p:txBody>
            <a:bodyPr wrap="square" lIns="0" tIns="0" rIns="0" bIns="0" numCol="1" anchor="ctr">
              <a:noAutofit/>
            </a:bodyPr>
            <a:lstStyle/>
            <a:p>
              <a:pPr lvl="0">
                <a:defRPr sz="2400" cap="all" spc="384">
                  <a:latin typeface="Avenir Medium"/>
                  <a:ea typeface="Avenir Medium"/>
                  <a:cs typeface="Avenir Medium"/>
                  <a:sym typeface="Avenir Medium"/>
                </a:defRPr>
              </a:pPr>
              <a:endParaRPr sz="2400"/>
            </a:p>
          </p:txBody>
        </p:sp>
        <p:sp>
          <p:nvSpPr>
            <p:cNvPr id="10" name="Shape 47"/>
            <p:cNvSpPr/>
            <p:nvPr/>
          </p:nvSpPr>
          <p:spPr>
            <a:xfrm rot="10800000">
              <a:off x="5892303" y="5635218"/>
              <a:ext cx="1270002" cy="72736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w="12700" cap="flat">
              <a:noFill/>
              <a:miter lim="400000"/>
            </a:ln>
            <a:effectLst/>
          </p:spPr>
          <p:txBody>
            <a:bodyPr wrap="square" lIns="0" tIns="0" rIns="0" bIns="0" numCol="1" anchor="ctr">
              <a:noAutofit/>
            </a:bodyPr>
            <a:lstStyle/>
            <a:p>
              <a:pPr lvl="0">
                <a:defRPr sz="2400" cap="all" spc="384">
                  <a:latin typeface="Avenir Medium"/>
                  <a:ea typeface="Avenir Medium"/>
                  <a:cs typeface="Avenir Medium"/>
                  <a:sym typeface="Avenir Medium"/>
                </a:defRPr>
              </a:pPr>
              <a:endParaRPr sz="2400"/>
            </a:p>
          </p:txBody>
        </p:sp>
      </p:grpSp>
      <p:sp>
        <p:nvSpPr>
          <p:cNvPr id="11" name="Title 1"/>
          <p:cNvSpPr>
            <a:spLocks noGrp="1"/>
          </p:cNvSpPr>
          <p:nvPr>
            <p:ph type="title" hasCustomPrompt="1"/>
          </p:nvPr>
        </p:nvSpPr>
        <p:spPr>
          <a:xfrm>
            <a:off x="609600" y="2057285"/>
            <a:ext cx="10972800" cy="331086"/>
          </a:xfrm>
        </p:spPr>
        <p:txBody>
          <a:bodyPr/>
          <a:lstStyle>
            <a:lvl1pPr>
              <a:defRPr>
                <a:solidFill>
                  <a:schemeClr val="tx1"/>
                </a:solidFill>
              </a:defRPr>
            </a:lvl1pPr>
          </a:lstStyle>
          <a:p>
            <a:r>
              <a:rPr lang="en-US"/>
              <a:t>THIS IS A PRICING SLIDE</a:t>
            </a:r>
          </a:p>
        </p:txBody>
      </p:sp>
      <p:sp>
        <p:nvSpPr>
          <p:cNvPr id="14" name="Shape 51"/>
          <p:cNvSpPr/>
          <p:nvPr userDrawn="1"/>
        </p:nvSpPr>
        <p:spPr>
          <a:xfrm>
            <a:off x="5023002" y="1917217"/>
            <a:ext cx="2145997" cy="8932"/>
          </a:xfrm>
          <a:prstGeom prst="rect">
            <a:avLst/>
          </a:prstGeom>
          <a:solidFill>
            <a:schemeClr val="tx1"/>
          </a:solidFill>
          <a:ln w="12700">
            <a:miter lim="400000"/>
          </a:ln>
        </p:spPr>
        <p:txBody>
          <a:bodyPr lIns="0" tIns="0" rIns="0" bIns="0" anchor="ctr"/>
          <a:lstStyle/>
          <a:p>
            <a:pPr lvl="0">
              <a:defRPr sz="2400" cap="all" spc="384">
                <a:latin typeface="Avenir Medium"/>
                <a:ea typeface="Avenir Medium"/>
                <a:cs typeface="Avenir Medium"/>
                <a:sym typeface="Avenir Medium"/>
              </a:defRPr>
            </a:pPr>
            <a:endParaRPr sz="2400">
              <a:solidFill>
                <a:srgbClr val="F18C19"/>
              </a:solidFill>
            </a:endParaRPr>
          </a:p>
        </p:txBody>
      </p:sp>
      <p:pic>
        <p:nvPicPr>
          <p:cNvPr id="12" name="Picture 11" descr="Placeholder-dar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39572" y="338450"/>
            <a:ext cx="3712856" cy="1392322"/>
          </a:xfrm>
          <a:prstGeom prst="rect">
            <a:avLst/>
          </a:prstGeom>
        </p:spPr>
      </p:pic>
    </p:spTree>
    <p:extLst>
      <p:ext uri="{BB962C8B-B14F-4D97-AF65-F5344CB8AC3E}">
        <p14:creationId xmlns:p14="http://schemas.microsoft.com/office/powerpoint/2010/main" val="30310407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D0C2B2-8C35-EA4E-8630-F7074992C359}" type="datetimeFigureOut">
              <a:rPr lang="en-US" smtClean="0"/>
              <a:t>3/6/2023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3FE423-99AA-8A44-92E3-1EA415DCE0E9}" type="slidenum">
              <a:rPr lang="en-US" smtClean="0"/>
              <a:t>‹#›</a:t>
            </a:fld>
            <a:endParaRPr lang="en-US"/>
          </a:p>
        </p:txBody>
      </p:sp>
    </p:spTree>
    <p:extLst>
      <p:ext uri="{BB962C8B-B14F-4D97-AF65-F5344CB8AC3E}">
        <p14:creationId xmlns:p14="http://schemas.microsoft.com/office/powerpoint/2010/main" val="31398456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D0C2B2-8C35-EA4E-8630-F7074992C359}" type="datetimeFigureOut">
              <a:rPr lang="en-US" smtClean="0"/>
              <a:t>3/6/2023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3FE423-99AA-8A44-92E3-1EA415DCE0E9}" type="slidenum">
              <a:rPr lang="en-US" smtClean="0"/>
              <a:t>‹#›</a:t>
            </a:fld>
            <a:endParaRPr lang="en-US"/>
          </a:p>
        </p:txBody>
      </p:sp>
    </p:spTree>
    <p:extLst>
      <p:ext uri="{BB962C8B-B14F-4D97-AF65-F5344CB8AC3E}">
        <p14:creationId xmlns:p14="http://schemas.microsoft.com/office/powerpoint/2010/main" val="14607977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D0C2B2-8C35-EA4E-8630-F7074992C359}" type="datetimeFigureOut">
              <a:rPr lang="en-US" smtClean="0"/>
              <a:t>3/6/2023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3FE423-99AA-8A44-92E3-1EA415DCE0E9}" type="slidenum">
              <a:rPr lang="en-US" smtClean="0"/>
              <a:t>‹#›</a:t>
            </a:fld>
            <a:endParaRPr lang="en-US"/>
          </a:p>
        </p:txBody>
      </p:sp>
    </p:spTree>
    <p:extLst>
      <p:ext uri="{BB962C8B-B14F-4D97-AF65-F5344CB8AC3E}">
        <p14:creationId xmlns:p14="http://schemas.microsoft.com/office/powerpoint/2010/main" val="6969153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88E8A-1CDC-FD0A-DD78-479B91A917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BD34AA-FC3F-CCC3-D8B1-34F294FF02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7317ED2-A118-03EC-DCB2-CC21103EB9C4}"/>
              </a:ext>
            </a:extLst>
          </p:cNvPr>
          <p:cNvSpPr>
            <a:spLocks noGrp="1"/>
          </p:cNvSpPr>
          <p:nvPr>
            <p:ph type="dt" sz="half" idx="10"/>
          </p:nvPr>
        </p:nvSpPr>
        <p:spPr/>
        <p:txBody>
          <a:bodyPr/>
          <a:lstStyle/>
          <a:p>
            <a:fld id="{EBCCE909-3265-478A-AF9B-C1396B8ED514}" type="datetimeFigureOut">
              <a:rPr lang="en-US" smtClean="0"/>
              <a:t>3/6/2023</a:t>
            </a:fld>
            <a:endParaRPr lang="en-US"/>
          </a:p>
        </p:txBody>
      </p:sp>
      <p:sp>
        <p:nvSpPr>
          <p:cNvPr id="5" name="Footer Placeholder 4">
            <a:extLst>
              <a:ext uri="{FF2B5EF4-FFF2-40B4-BE49-F238E27FC236}">
                <a16:creationId xmlns:a16="http://schemas.microsoft.com/office/drawing/2014/main" id="{C88C8C2E-DD02-7E7D-2ED3-A56244296C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8D8723-5B57-D518-F854-8B012082D6AC}"/>
              </a:ext>
            </a:extLst>
          </p:cNvPr>
          <p:cNvSpPr>
            <a:spLocks noGrp="1"/>
          </p:cNvSpPr>
          <p:nvPr>
            <p:ph type="sldNum" sz="quarter" idx="12"/>
          </p:nvPr>
        </p:nvSpPr>
        <p:spPr/>
        <p:txBody>
          <a:bodyPr/>
          <a:lstStyle/>
          <a:p>
            <a:fld id="{9E916CAA-2EC7-43F3-94D4-8E4282DED69A}" type="slidenum">
              <a:rPr lang="en-US" smtClean="0"/>
              <a:t>‹#›</a:t>
            </a:fld>
            <a:endParaRPr lang="en-US"/>
          </a:p>
        </p:txBody>
      </p:sp>
    </p:spTree>
    <p:extLst>
      <p:ext uri="{BB962C8B-B14F-4D97-AF65-F5344CB8AC3E}">
        <p14:creationId xmlns:p14="http://schemas.microsoft.com/office/powerpoint/2010/main" val="26696672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106D5-203B-CD4F-28DF-6AE7B64A47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49861A-FCDF-74B2-F7AC-7C18AB4FE9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19D3F6-A192-517B-07C7-507444756759}"/>
              </a:ext>
            </a:extLst>
          </p:cNvPr>
          <p:cNvSpPr>
            <a:spLocks noGrp="1"/>
          </p:cNvSpPr>
          <p:nvPr>
            <p:ph type="dt" sz="half" idx="10"/>
          </p:nvPr>
        </p:nvSpPr>
        <p:spPr/>
        <p:txBody>
          <a:bodyPr/>
          <a:lstStyle/>
          <a:p>
            <a:fld id="{EBCCE909-3265-478A-AF9B-C1396B8ED514}" type="datetimeFigureOut">
              <a:rPr lang="en-US" smtClean="0"/>
              <a:t>3/6/2023</a:t>
            </a:fld>
            <a:endParaRPr lang="en-US"/>
          </a:p>
        </p:txBody>
      </p:sp>
      <p:sp>
        <p:nvSpPr>
          <p:cNvPr id="5" name="Footer Placeholder 4">
            <a:extLst>
              <a:ext uri="{FF2B5EF4-FFF2-40B4-BE49-F238E27FC236}">
                <a16:creationId xmlns:a16="http://schemas.microsoft.com/office/drawing/2014/main" id="{3D0AEDB7-BBBA-1A3E-D473-D7727A2126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5DFD5B-53D1-39B0-3360-2DDB3E7EAABE}"/>
              </a:ext>
            </a:extLst>
          </p:cNvPr>
          <p:cNvSpPr>
            <a:spLocks noGrp="1"/>
          </p:cNvSpPr>
          <p:nvPr>
            <p:ph type="sldNum" sz="quarter" idx="12"/>
          </p:nvPr>
        </p:nvSpPr>
        <p:spPr/>
        <p:txBody>
          <a:bodyPr/>
          <a:lstStyle/>
          <a:p>
            <a:fld id="{9E916CAA-2EC7-43F3-94D4-8E4282DED69A}" type="slidenum">
              <a:rPr lang="en-US" smtClean="0"/>
              <a:t>‹#›</a:t>
            </a:fld>
            <a:endParaRPr lang="en-US"/>
          </a:p>
        </p:txBody>
      </p:sp>
    </p:spTree>
    <p:extLst>
      <p:ext uri="{BB962C8B-B14F-4D97-AF65-F5344CB8AC3E}">
        <p14:creationId xmlns:p14="http://schemas.microsoft.com/office/powerpoint/2010/main" val="1596489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35257-718D-4E29-8CFD-0F7564BEA4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6BAD3F8-71C2-DE30-8D94-8B4361DA0C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29DDC94-8CC6-2CEC-15B8-6C6639055BFD}"/>
              </a:ext>
            </a:extLst>
          </p:cNvPr>
          <p:cNvSpPr>
            <a:spLocks noGrp="1"/>
          </p:cNvSpPr>
          <p:nvPr>
            <p:ph type="dt" sz="half" idx="10"/>
          </p:nvPr>
        </p:nvSpPr>
        <p:spPr/>
        <p:txBody>
          <a:bodyPr/>
          <a:lstStyle/>
          <a:p>
            <a:fld id="{EBCCE909-3265-478A-AF9B-C1396B8ED514}" type="datetimeFigureOut">
              <a:rPr lang="en-US" smtClean="0"/>
              <a:t>3/6/2023</a:t>
            </a:fld>
            <a:endParaRPr lang="en-US"/>
          </a:p>
        </p:txBody>
      </p:sp>
      <p:sp>
        <p:nvSpPr>
          <p:cNvPr id="5" name="Footer Placeholder 4">
            <a:extLst>
              <a:ext uri="{FF2B5EF4-FFF2-40B4-BE49-F238E27FC236}">
                <a16:creationId xmlns:a16="http://schemas.microsoft.com/office/drawing/2014/main" id="{04F6A2D7-224D-CC7F-9AF0-61CD550D5D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D1C7B4-7CCB-3FFF-C0CF-A7B664651575}"/>
              </a:ext>
            </a:extLst>
          </p:cNvPr>
          <p:cNvSpPr>
            <a:spLocks noGrp="1"/>
          </p:cNvSpPr>
          <p:nvPr>
            <p:ph type="sldNum" sz="quarter" idx="12"/>
          </p:nvPr>
        </p:nvSpPr>
        <p:spPr/>
        <p:txBody>
          <a:bodyPr/>
          <a:lstStyle/>
          <a:p>
            <a:fld id="{9E916CAA-2EC7-43F3-94D4-8E4282DED69A}" type="slidenum">
              <a:rPr lang="en-US" smtClean="0"/>
              <a:t>‹#›</a:t>
            </a:fld>
            <a:endParaRPr lang="en-US"/>
          </a:p>
        </p:txBody>
      </p:sp>
    </p:spTree>
    <p:extLst>
      <p:ext uri="{BB962C8B-B14F-4D97-AF65-F5344CB8AC3E}">
        <p14:creationId xmlns:p14="http://schemas.microsoft.com/office/powerpoint/2010/main" val="19128540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25076-2358-87BC-1B20-CBFD5A87F4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067D50-CE71-F33A-713B-DA582A61D1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B270B7-839A-3607-86E5-C8CC19156F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FE1546-22B7-9EF6-3350-A3EC352D4ACA}"/>
              </a:ext>
            </a:extLst>
          </p:cNvPr>
          <p:cNvSpPr>
            <a:spLocks noGrp="1"/>
          </p:cNvSpPr>
          <p:nvPr>
            <p:ph type="dt" sz="half" idx="10"/>
          </p:nvPr>
        </p:nvSpPr>
        <p:spPr/>
        <p:txBody>
          <a:bodyPr/>
          <a:lstStyle/>
          <a:p>
            <a:fld id="{EBCCE909-3265-478A-AF9B-C1396B8ED514}" type="datetimeFigureOut">
              <a:rPr lang="en-US" smtClean="0"/>
              <a:t>3/6/2023</a:t>
            </a:fld>
            <a:endParaRPr lang="en-US"/>
          </a:p>
        </p:txBody>
      </p:sp>
      <p:sp>
        <p:nvSpPr>
          <p:cNvPr id="6" name="Footer Placeholder 5">
            <a:extLst>
              <a:ext uri="{FF2B5EF4-FFF2-40B4-BE49-F238E27FC236}">
                <a16:creationId xmlns:a16="http://schemas.microsoft.com/office/drawing/2014/main" id="{E7397983-AE81-F3E9-067C-98E09BA31E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5A76F1-065A-1E46-4986-EEBAA2A41860}"/>
              </a:ext>
            </a:extLst>
          </p:cNvPr>
          <p:cNvSpPr>
            <a:spLocks noGrp="1"/>
          </p:cNvSpPr>
          <p:nvPr>
            <p:ph type="sldNum" sz="quarter" idx="12"/>
          </p:nvPr>
        </p:nvSpPr>
        <p:spPr/>
        <p:txBody>
          <a:bodyPr/>
          <a:lstStyle/>
          <a:p>
            <a:fld id="{9E916CAA-2EC7-43F3-94D4-8E4282DED69A}" type="slidenum">
              <a:rPr lang="en-US" smtClean="0"/>
              <a:t>‹#›</a:t>
            </a:fld>
            <a:endParaRPr lang="en-US"/>
          </a:p>
        </p:txBody>
      </p:sp>
    </p:spTree>
    <p:extLst>
      <p:ext uri="{BB962C8B-B14F-4D97-AF65-F5344CB8AC3E}">
        <p14:creationId xmlns:p14="http://schemas.microsoft.com/office/powerpoint/2010/main" val="21905636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38E9F-6218-5569-C3C5-98263DF6A66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0125A9-586A-15B7-60AB-3CD8F6D767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21FF68-F257-FCA4-9BA3-536E028CF0B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44914F-E012-962C-3B11-0252FA9AFB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0C61A6-E468-CA3C-BCC3-A9076C0265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90D94F-0AD7-3570-BE2A-884570AB1F04}"/>
              </a:ext>
            </a:extLst>
          </p:cNvPr>
          <p:cNvSpPr>
            <a:spLocks noGrp="1"/>
          </p:cNvSpPr>
          <p:nvPr>
            <p:ph type="dt" sz="half" idx="10"/>
          </p:nvPr>
        </p:nvSpPr>
        <p:spPr/>
        <p:txBody>
          <a:bodyPr/>
          <a:lstStyle/>
          <a:p>
            <a:fld id="{EBCCE909-3265-478A-AF9B-C1396B8ED514}" type="datetimeFigureOut">
              <a:rPr lang="en-US" smtClean="0"/>
              <a:t>3/6/2023</a:t>
            </a:fld>
            <a:endParaRPr lang="en-US"/>
          </a:p>
        </p:txBody>
      </p:sp>
      <p:sp>
        <p:nvSpPr>
          <p:cNvPr id="8" name="Footer Placeholder 7">
            <a:extLst>
              <a:ext uri="{FF2B5EF4-FFF2-40B4-BE49-F238E27FC236}">
                <a16:creationId xmlns:a16="http://schemas.microsoft.com/office/drawing/2014/main" id="{C6F42657-EE6E-1046-1AC6-B08DCE0B16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0B51DF4-D355-DEEF-6835-AFF32CFF8211}"/>
              </a:ext>
            </a:extLst>
          </p:cNvPr>
          <p:cNvSpPr>
            <a:spLocks noGrp="1"/>
          </p:cNvSpPr>
          <p:nvPr>
            <p:ph type="sldNum" sz="quarter" idx="12"/>
          </p:nvPr>
        </p:nvSpPr>
        <p:spPr/>
        <p:txBody>
          <a:bodyPr/>
          <a:lstStyle/>
          <a:p>
            <a:fld id="{9E916CAA-2EC7-43F3-94D4-8E4282DED69A}" type="slidenum">
              <a:rPr lang="en-US" smtClean="0"/>
              <a:t>‹#›</a:t>
            </a:fld>
            <a:endParaRPr lang="en-US"/>
          </a:p>
        </p:txBody>
      </p:sp>
    </p:spTree>
    <p:extLst>
      <p:ext uri="{BB962C8B-B14F-4D97-AF65-F5344CB8AC3E}">
        <p14:creationId xmlns:p14="http://schemas.microsoft.com/office/powerpoint/2010/main" val="5047571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E61F8-7416-52C7-DEA8-3DFDE289FB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C7061C-5656-02A8-74E9-9D81FEE3933F}"/>
              </a:ext>
            </a:extLst>
          </p:cNvPr>
          <p:cNvSpPr>
            <a:spLocks noGrp="1"/>
          </p:cNvSpPr>
          <p:nvPr>
            <p:ph type="dt" sz="half" idx="10"/>
          </p:nvPr>
        </p:nvSpPr>
        <p:spPr/>
        <p:txBody>
          <a:bodyPr/>
          <a:lstStyle/>
          <a:p>
            <a:fld id="{EBCCE909-3265-478A-AF9B-C1396B8ED514}" type="datetimeFigureOut">
              <a:rPr lang="en-US" smtClean="0"/>
              <a:t>3/6/2023</a:t>
            </a:fld>
            <a:endParaRPr lang="en-US"/>
          </a:p>
        </p:txBody>
      </p:sp>
      <p:sp>
        <p:nvSpPr>
          <p:cNvPr id="4" name="Footer Placeholder 3">
            <a:extLst>
              <a:ext uri="{FF2B5EF4-FFF2-40B4-BE49-F238E27FC236}">
                <a16:creationId xmlns:a16="http://schemas.microsoft.com/office/drawing/2014/main" id="{A325C78B-738F-EEB4-E715-CCD0D39680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227279-31E4-CEC9-3C43-B1B480C9A8F6}"/>
              </a:ext>
            </a:extLst>
          </p:cNvPr>
          <p:cNvSpPr>
            <a:spLocks noGrp="1"/>
          </p:cNvSpPr>
          <p:nvPr>
            <p:ph type="sldNum" sz="quarter" idx="12"/>
          </p:nvPr>
        </p:nvSpPr>
        <p:spPr/>
        <p:txBody>
          <a:bodyPr/>
          <a:lstStyle/>
          <a:p>
            <a:fld id="{9E916CAA-2EC7-43F3-94D4-8E4282DED69A}" type="slidenum">
              <a:rPr lang="en-US" smtClean="0"/>
              <a:t>‹#›</a:t>
            </a:fld>
            <a:endParaRPr lang="en-US"/>
          </a:p>
        </p:txBody>
      </p:sp>
    </p:spTree>
    <p:extLst>
      <p:ext uri="{BB962C8B-B14F-4D97-AF65-F5344CB8AC3E}">
        <p14:creationId xmlns:p14="http://schemas.microsoft.com/office/powerpoint/2010/main" val="15679110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48D468-34AA-D6DC-35C0-FB230304177F}"/>
              </a:ext>
            </a:extLst>
          </p:cNvPr>
          <p:cNvSpPr>
            <a:spLocks noGrp="1"/>
          </p:cNvSpPr>
          <p:nvPr>
            <p:ph type="dt" sz="half" idx="10"/>
          </p:nvPr>
        </p:nvSpPr>
        <p:spPr/>
        <p:txBody>
          <a:bodyPr/>
          <a:lstStyle/>
          <a:p>
            <a:fld id="{EBCCE909-3265-478A-AF9B-C1396B8ED514}" type="datetimeFigureOut">
              <a:rPr lang="en-US" smtClean="0"/>
              <a:t>3/6/2023</a:t>
            </a:fld>
            <a:endParaRPr lang="en-US"/>
          </a:p>
        </p:txBody>
      </p:sp>
      <p:sp>
        <p:nvSpPr>
          <p:cNvPr id="3" name="Footer Placeholder 2">
            <a:extLst>
              <a:ext uri="{FF2B5EF4-FFF2-40B4-BE49-F238E27FC236}">
                <a16:creationId xmlns:a16="http://schemas.microsoft.com/office/drawing/2014/main" id="{9422DAFE-0E20-4EE7-5BB7-4D1BB180F1D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5A669A-78DE-EACC-9FB9-F57F1B972F48}"/>
              </a:ext>
            </a:extLst>
          </p:cNvPr>
          <p:cNvSpPr>
            <a:spLocks noGrp="1"/>
          </p:cNvSpPr>
          <p:nvPr>
            <p:ph type="sldNum" sz="quarter" idx="12"/>
          </p:nvPr>
        </p:nvSpPr>
        <p:spPr/>
        <p:txBody>
          <a:bodyPr/>
          <a:lstStyle/>
          <a:p>
            <a:fld id="{9E916CAA-2EC7-43F3-94D4-8E4282DED69A}" type="slidenum">
              <a:rPr lang="en-US" smtClean="0"/>
              <a:t>‹#›</a:t>
            </a:fld>
            <a:endParaRPr lang="en-US"/>
          </a:p>
        </p:txBody>
      </p:sp>
    </p:spTree>
    <p:extLst>
      <p:ext uri="{BB962C8B-B14F-4D97-AF65-F5344CB8AC3E}">
        <p14:creationId xmlns:p14="http://schemas.microsoft.com/office/powerpoint/2010/main" val="28083794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6DBD7-6E9E-EB95-6883-F57850D50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F6A151-9E3C-CEBF-EDC2-8AC46E58D8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D9B365-A0AE-FC76-F5F1-8383EB2760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E05D90-4AA5-F709-B12C-8927121230DC}"/>
              </a:ext>
            </a:extLst>
          </p:cNvPr>
          <p:cNvSpPr>
            <a:spLocks noGrp="1"/>
          </p:cNvSpPr>
          <p:nvPr>
            <p:ph type="dt" sz="half" idx="10"/>
          </p:nvPr>
        </p:nvSpPr>
        <p:spPr/>
        <p:txBody>
          <a:bodyPr/>
          <a:lstStyle/>
          <a:p>
            <a:fld id="{EBCCE909-3265-478A-AF9B-C1396B8ED514}" type="datetimeFigureOut">
              <a:rPr lang="en-US" smtClean="0"/>
              <a:t>3/6/2023</a:t>
            </a:fld>
            <a:endParaRPr lang="en-US"/>
          </a:p>
        </p:txBody>
      </p:sp>
      <p:sp>
        <p:nvSpPr>
          <p:cNvPr id="6" name="Footer Placeholder 5">
            <a:extLst>
              <a:ext uri="{FF2B5EF4-FFF2-40B4-BE49-F238E27FC236}">
                <a16:creationId xmlns:a16="http://schemas.microsoft.com/office/drawing/2014/main" id="{B346164D-9E3D-CB8D-41F4-17BF55DFD3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56169F-085F-9601-0CBE-4C9B68E6E585}"/>
              </a:ext>
            </a:extLst>
          </p:cNvPr>
          <p:cNvSpPr>
            <a:spLocks noGrp="1"/>
          </p:cNvSpPr>
          <p:nvPr>
            <p:ph type="sldNum" sz="quarter" idx="12"/>
          </p:nvPr>
        </p:nvSpPr>
        <p:spPr/>
        <p:txBody>
          <a:bodyPr/>
          <a:lstStyle/>
          <a:p>
            <a:fld id="{9E916CAA-2EC7-43F3-94D4-8E4282DED69A}" type="slidenum">
              <a:rPr lang="en-US" smtClean="0"/>
              <a:t>‹#›</a:t>
            </a:fld>
            <a:endParaRPr lang="en-US"/>
          </a:p>
        </p:txBody>
      </p:sp>
    </p:spTree>
    <p:extLst>
      <p:ext uri="{BB962C8B-B14F-4D97-AF65-F5344CB8AC3E}">
        <p14:creationId xmlns:p14="http://schemas.microsoft.com/office/powerpoint/2010/main" val="5270336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848AA-E058-D44C-3BC4-319CC3376C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C1B112-D7EF-D9AF-5962-EBCC3A14C1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523C32C-630A-422D-8612-41D6F9504C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1217D6-69C2-F89D-0806-9EFD38EE8D7C}"/>
              </a:ext>
            </a:extLst>
          </p:cNvPr>
          <p:cNvSpPr>
            <a:spLocks noGrp="1"/>
          </p:cNvSpPr>
          <p:nvPr>
            <p:ph type="dt" sz="half" idx="10"/>
          </p:nvPr>
        </p:nvSpPr>
        <p:spPr/>
        <p:txBody>
          <a:bodyPr/>
          <a:lstStyle/>
          <a:p>
            <a:fld id="{EBCCE909-3265-478A-AF9B-C1396B8ED514}" type="datetimeFigureOut">
              <a:rPr lang="en-US" smtClean="0"/>
              <a:t>3/6/2023</a:t>
            </a:fld>
            <a:endParaRPr lang="en-US"/>
          </a:p>
        </p:txBody>
      </p:sp>
      <p:sp>
        <p:nvSpPr>
          <p:cNvPr id="6" name="Footer Placeholder 5">
            <a:extLst>
              <a:ext uri="{FF2B5EF4-FFF2-40B4-BE49-F238E27FC236}">
                <a16:creationId xmlns:a16="http://schemas.microsoft.com/office/drawing/2014/main" id="{2D69A458-03A7-2744-C969-0A2DC85074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537F90-6A8B-5DFA-7711-E08F59142E9A}"/>
              </a:ext>
            </a:extLst>
          </p:cNvPr>
          <p:cNvSpPr>
            <a:spLocks noGrp="1"/>
          </p:cNvSpPr>
          <p:nvPr>
            <p:ph type="sldNum" sz="quarter" idx="12"/>
          </p:nvPr>
        </p:nvSpPr>
        <p:spPr/>
        <p:txBody>
          <a:bodyPr/>
          <a:lstStyle/>
          <a:p>
            <a:fld id="{9E916CAA-2EC7-43F3-94D4-8E4282DED69A}" type="slidenum">
              <a:rPr lang="en-US" smtClean="0"/>
              <a:t>‹#›</a:t>
            </a:fld>
            <a:endParaRPr lang="en-US"/>
          </a:p>
        </p:txBody>
      </p:sp>
    </p:spTree>
    <p:extLst>
      <p:ext uri="{BB962C8B-B14F-4D97-AF65-F5344CB8AC3E}">
        <p14:creationId xmlns:p14="http://schemas.microsoft.com/office/powerpoint/2010/main" val="25313535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D2512-CDAF-5D61-3E09-4FE41CC4D2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62A9C9-DF9E-43EE-8001-352708A8734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8C330A-816C-93CD-0B32-0D1E204B557A}"/>
              </a:ext>
            </a:extLst>
          </p:cNvPr>
          <p:cNvSpPr>
            <a:spLocks noGrp="1"/>
          </p:cNvSpPr>
          <p:nvPr>
            <p:ph type="dt" sz="half" idx="10"/>
          </p:nvPr>
        </p:nvSpPr>
        <p:spPr/>
        <p:txBody>
          <a:bodyPr/>
          <a:lstStyle/>
          <a:p>
            <a:fld id="{EBCCE909-3265-478A-AF9B-C1396B8ED514}" type="datetimeFigureOut">
              <a:rPr lang="en-US" smtClean="0"/>
              <a:t>3/6/2023</a:t>
            </a:fld>
            <a:endParaRPr lang="en-US"/>
          </a:p>
        </p:txBody>
      </p:sp>
      <p:sp>
        <p:nvSpPr>
          <p:cNvPr id="5" name="Footer Placeholder 4">
            <a:extLst>
              <a:ext uri="{FF2B5EF4-FFF2-40B4-BE49-F238E27FC236}">
                <a16:creationId xmlns:a16="http://schemas.microsoft.com/office/drawing/2014/main" id="{7E307B01-CA2C-2AC6-3D66-C51366B91E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C7C403-A4C7-B728-A24D-6656BEC46BAC}"/>
              </a:ext>
            </a:extLst>
          </p:cNvPr>
          <p:cNvSpPr>
            <a:spLocks noGrp="1"/>
          </p:cNvSpPr>
          <p:nvPr>
            <p:ph type="sldNum" sz="quarter" idx="12"/>
          </p:nvPr>
        </p:nvSpPr>
        <p:spPr/>
        <p:txBody>
          <a:bodyPr/>
          <a:lstStyle/>
          <a:p>
            <a:fld id="{9E916CAA-2EC7-43F3-94D4-8E4282DED69A}" type="slidenum">
              <a:rPr lang="en-US" smtClean="0"/>
              <a:t>‹#›</a:t>
            </a:fld>
            <a:endParaRPr lang="en-US"/>
          </a:p>
        </p:txBody>
      </p:sp>
    </p:spTree>
    <p:extLst>
      <p:ext uri="{BB962C8B-B14F-4D97-AF65-F5344CB8AC3E}">
        <p14:creationId xmlns:p14="http://schemas.microsoft.com/office/powerpoint/2010/main" val="38344988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80476E-24BA-680A-11BA-A91106E86E5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CA33FB-4D74-3D7C-9847-D4FEC64FC9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9A955E-F08F-0C1D-820C-7B3473B725D7}"/>
              </a:ext>
            </a:extLst>
          </p:cNvPr>
          <p:cNvSpPr>
            <a:spLocks noGrp="1"/>
          </p:cNvSpPr>
          <p:nvPr>
            <p:ph type="dt" sz="half" idx="10"/>
          </p:nvPr>
        </p:nvSpPr>
        <p:spPr/>
        <p:txBody>
          <a:bodyPr/>
          <a:lstStyle/>
          <a:p>
            <a:fld id="{EBCCE909-3265-478A-AF9B-C1396B8ED514}" type="datetimeFigureOut">
              <a:rPr lang="en-US" smtClean="0"/>
              <a:t>3/6/2023</a:t>
            </a:fld>
            <a:endParaRPr lang="en-US"/>
          </a:p>
        </p:txBody>
      </p:sp>
      <p:sp>
        <p:nvSpPr>
          <p:cNvPr id="5" name="Footer Placeholder 4">
            <a:extLst>
              <a:ext uri="{FF2B5EF4-FFF2-40B4-BE49-F238E27FC236}">
                <a16:creationId xmlns:a16="http://schemas.microsoft.com/office/drawing/2014/main" id="{6A8952E8-2625-7522-7907-6FECF09C8E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A4172D-81A3-7EB9-59D7-35288EDFDCBB}"/>
              </a:ext>
            </a:extLst>
          </p:cNvPr>
          <p:cNvSpPr>
            <a:spLocks noGrp="1"/>
          </p:cNvSpPr>
          <p:nvPr>
            <p:ph type="sldNum" sz="quarter" idx="12"/>
          </p:nvPr>
        </p:nvSpPr>
        <p:spPr/>
        <p:txBody>
          <a:bodyPr/>
          <a:lstStyle/>
          <a:p>
            <a:fld id="{9E916CAA-2EC7-43F3-94D4-8E4282DED69A}" type="slidenum">
              <a:rPr lang="en-US" smtClean="0"/>
              <a:t>‹#›</a:t>
            </a:fld>
            <a:endParaRPr lang="en-US"/>
          </a:p>
        </p:txBody>
      </p:sp>
    </p:spTree>
    <p:extLst>
      <p:ext uri="{BB962C8B-B14F-4D97-AF65-F5344CB8AC3E}">
        <p14:creationId xmlns:p14="http://schemas.microsoft.com/office/powerpoint/2010/main" val="1525162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theme" Target="../theme/theme3.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0.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3/6/2023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84" r:id="rId1"/>
    <p:sldLayoutId id="2147483662" r:id="rId2"/>
    <p:sldLayoutId id="2147483663" r:id="rId3"/>
    <p:sldLayoutId id="2147483664"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B6B380-CBED-CB32-8DBC-9A8B7FFA01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7C73B0-825D-45E6-FC32-4F50E3C95F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6EF183-2D4B-9C8B-9081-2A0DCEC739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E9A702-FD19-4663-B8F6-006557905A87}" type="datetimeFigureOut">
              <a:rPr lang="en-US" smtClean="0"/>
              <a:t>3/6/2023</a:t>
            </a:fld>
            <a:endParaRPr lang="en-US"/>
          </a:p>
        </p:txBody>
      </p:sp>
      <p:sp>
        <p:nvSpPr>
          <p:cNvPr id="5" name="Footer Placeholder 4">
            <a:extLst>
              <a:ext uri="{FF2B5EF4-FFF2-40B4-BE49-F238E27FC236}">
                <a16:creationId xmlns:a16="http://schemas.microsoft.com/office/drawing/2014/main" id="{3968E510-146C-471D-910E-4A18AAB76D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04EC265-8200-1715-3E1D-DFBBB01375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93324B-3A7B-46AE-B651-06C1A3E75259}" type="slidenum">
              <a:rPr lang="en-US" smtClean="0"/>
              <a:t>‹#›</a:t>
            </a:fld>
            <a:endParaRPr lang="en-US"/>
          </a:p>
        </p:txBody>
      </p:sp>
    </p:spTree>
    <p:extLst>
      <p:ext uri="{BB962C8B-B14F-4D97-AF65-F5344CB8AC3E}">
        <p14:creationId xmlns:p14="http://schemas.microsoft.com/office/powerpoint/2010/main" val="262046002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5279847"/>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D0C2B2-8C35-EA4E-8630-F7074992C359}" type="datetimeFigureOut">
              <a:rPr lang="en-US" smtClean="0"/>
              <a:t>3/6/2023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3FE423-99AA-8A44-92E3-1EA415DCE0E9}" type="slidenum">
              <a:rPr lang="en-US" smtClean="0"/>
              <a:t>‹#›</a:t>
            </a:fld>
            <a:endParaRPr lang="en-US"/>
          </a:p>
        </p:txBody>
      </p:sp>
    </p:spTree>
    <p:extLst>
      <p:ext uri="{BB962C8B-B14F-4D97-AF65-F5344CB8AC3E}">
        <p14:creationId xmlns:p14="http://schemas.microsoft.com/office/powerpoint/2010/main" val="4116202183"/>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457200" rtl="0" eaLnBrk="1" latinLnBrk="0" hangingPunct="1">
        <a:spcBef>
          <a:spcPct val="0"/>
        </a:spcBef>
        <a:buNone/>
        <a:defRPr sz="2600" b="1" kern="1200">
          <a:solidFill>
            <a:srgbClr val="000000"/>
          </a:solidFill>
          <a:latin typeface="Helvetica"/>
          <a:ea typeface="+mj-ea"/>
          <a:cs typeface="Helvetica"/>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A5B6F4-8035-2B8F-5EBF-D9343A1A04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20CFEE5-AFC2-E157-C203-A31F83CA26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B71B79-980B-92EF-B45D-99AEBF0B66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CCE909-3265-478A-AF9B-C1396B8ED514}" type="datetimeFigureOut">
              <a:rPr lang="en-US" smtClean="0"/>
              <a:t>3/6/2023</a:t>
            </a:fld>
            <a:endParaRPr lang="en-US"/>
          </a:p>
        </p:txBody>
      </p:sp>
      <p:sp>
        <p:nvSpPr>
          <p:cNvPr id="5" name="Footer Placeholder 4">
            <a:extLst>
              <a:ext uri="{FF2B5EF4-FFF2-40B4-BE49-F238E27FC236}">
                <a16:creationId xmlns:a16="http://schemas.microsoft.com/office/drawing/2014/main" id="{1697B8AF-9AF9-122D-D6E9-EA97F5866B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EF0985C-7489-0241-1349-8909929E65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916CAA-2EC7-43F3-94D4-8E4282DED69A}" type="slidenum">
              <a:rPr lang="en-US" smtClean="0"/>
              <a:t>‹#›</a:t>
            </a:fld>
            <a:endParaRPr lang="en-US"/>
          </a:p>
        </p:txBody>
      </p:sp>
    </p:spTree>
    <p:extLst>
      <p:ext uri="{BB962C8B-B14F-4D97-AF65-F5344CB8AC3E}">
        <p14:creationId xmlns:p14="http://schemas.microsoft.com/office/powerpoint/2010/main" val="28968309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csteconference.org/" TargetMode="Externa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png"/><Relationship Id="rId1" Type="http://schemas.openxmlformats.org/officeDocument/2006/relationships/slideLayout" Target="../slideLayouts/slideLayout35.xml"/><Relationship Id="rId4" Type="http://schemas.openxmlformats.org/officeDocument/2006/relationships/hyperlink" Target="http://wiki.maemo.org/index.php?title=File:Mer-Wazd-Background-1900x1200.jpg&amp;limit=100"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3" Type="http://schemas.openxmlformats.org/officeDocument/2006/relationships/hyperlink" Target="http://wiki.maemo.org/index.php?title=File:Mer-Wazd-Background-1900x1200.jpg&amp;limit=100" TargetMode="External"/><Relationship Id="rId2" Type="http://schemas.openxmlformats.org/officeDocument/2006/relationships/image" Target="../media/image19.jpeg"/><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0.png"/><Relationship Id="rId1" Type="http://schemas.openxmlformats.org/officeDocument/2006/relationships/slideLayout" Target="../slideLayouts/slideLayout40.xml"/><Relationship Id="rId4" Type="http://schemas.openxmlformats.org/officeDocument/2006/relationships/hyperlink" Target="http://impiousdigest.com/blue-background-1/"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iki.maemo.org/index.php?title=File:Mer-Wazd-Background-1900x1200.jpg&amp;limit=100" TargetMode="External"/><Relationship Id="rId2" Type="http://schemas.openxmlformats.org/officeDocument/2006/relationships/image" Target="../media/image19.jpeg"/><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1.png"/><Relationship Id="rId1" Type="http://schemas.openxmlformats.org/officeDocument/2006/relationships/slideLayout" Target="../slideLayouts/slideLayout38.xml"/><Relationship Id="rId5" Type="http://schemas.openxmlformats.org/officeDocument/2006/relationships/image" Target="../media/image22.png"/><Relationship Id="rId4" Type="http://schemas.openxmlformats.org/officeDocument/2006/relationships/hyperlink" Target="http://impiousdigest.com/blue-background-1/"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3" Type="http://schemas.openxmlformats.org/officeDocument/2006/relationships/hyperlink" Target="http://impiousdigest.com/blue-background-1/" TargetMode="External"/><Relationship Id="rId2" Type="http://schemas.openxmlformats.org/officeDocument/2006/relationships/image" Target="../media/image29.jpeg"/><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3" Type="http://schemas.openxmlformats.org/officeDocument/2006/relationships/hyperlink" Target="mailto:misrael@cste.org" TargetMode="External"/><Relationship Id="rId2" Type="http://schemas.openxmlformats.org/officeDocument/2006/relationships/hyperlink" Target="mailto:meg@aperiostatisticalconsulting.com" TargetMode="External"/><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2.xml"/><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7.xml.rels><?xml version="1.0" encoding="UTF-8" standalone="yes"?>
<Relationships xmlns="http://schemas.openxmlformats.org/package/2006/relationships"><Relationship Id="rId3" Type="http://schemas.openxmlformats.org/officeDocument/2006/relationships/hyperlink" Target="mailto:anna.herring-vanryswyk@dhhs.nc.gov" TargetMode="External"/><Relationship Id="rId2" Type="http://schemas.openxmlformats.org/officeDocument/2006/relationships/hyperlink" Target="mailto:michelle.cummings@dhhs.nc.gov" TargetMode="External"/><Relationship Id="rId1" Type="http://schemas.openxmlformats.org/officeDocument/2006/relationships/slideLayout" Target="../slideLayouts/slideLayout52.xml"/><Relationship Id="rId4" Type="http://schemas.openxmlformats.org/officeDocument/2006/relationships/hyperlink" Target="mailto:scott.craddock@dhhs.nc.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lstStyle/>
          <a:p>
            <a:r>
              <a:rPr lang="en-US" sz="2800">
                <a:latin typeface="Arial"/>
                <a:cs typeface="Arial"/>
              </a:rPr>
              <a:t>Welcome to the March National ELR Workgroup Call!</a:t>
            </a: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a:xfrm>
            <a:off x="283779" y="1311453"/>
            <a:ext cx="11627913" cy="4515614"/>
          </a:xfrm>
        </p:spPr>
        <p:txBody>
          <a:bodyPr vert="horz" lIns="91440" tIns="45720" rIns="91440" bIns="45720" rtlCol="0" anchor="t">
            <a:normAutofit/>
          </a:bodyPr>
          <a:lstStyle/>
          <a:p>
            <a:pPr marL="0" indent="0">
              <a:buNone/>
            </a:pPr>
            <a:endParaRPr lang="en-US" sz="2400" b="1" u="sng">
              <a:latin typeface="Arial"/>
              <a:cs typeface="Arial"/>
            </a:endParaRPr>
          </a:p>
          <a:p>
            <a:pPr marL="0" indent="0">
              <a:spcBef>
                <a:spcPts val="700"/>
              </a:spcBef>
              <a:spcAft>
                <a:spcPts val="400"/>
              </a:spcAft>
              <a:buNone/>
            </a:pPr>
            <a:r>
              <a:rPr lang="en-US" sz="2400" b="1" u="sng">
                <a:latin typeface="Arial"/>
                <a:cs typeface="Arial"/>
              </a:rPr>
              <a:t>Agenda</a:t>
            </a:r>
            <a:endParaRPr lang="en-US" sz="1800">
              <a:latin typeface="Arial"/>
              <a:cs typeface="Arial"/>
            </a:endParaRPr>
          </a:p>
          <a:p>
            <a:pPr marL="342900" indent="-342900">
              <a:spcBef>
                <a:spcPts val="0"/>
              </a:spcBef>
              <a:spcAft>
                <a:spcPts val="600"/>
              </a:spcAft>
              <a:buClr>
                <a:srgbClr val="000000"/>
              </a:buClr>
              <a:buAutoNum type="arabicPeriod"/>
            </a:pPr>
            <a:r>
              <a:rPr lang="en-US" sz="2200">
                <a:solidFill>
                  <a:schemeClr val="tx1"/>
                </a:solidFill>
                <a:effectLst/>
                <a:latin typeface="Arial"/>
                <a:ea typeface="Times New Roman" panose="02020603050405020304" pitchFamily="18" charset="0"/>
                <a:cs typeface="Arial"/>
              </a:rPr>
              <a:t>Welcome</a:t>
            </a:r>
            <a:r>
              <a:rPr lang="en-US" sz="2200">
                <a:solidFill>
                  <a:schemeClr val="tx1"/>
                </a:solidFill>
                <a:latin typeface="Arial"/>
                <a:ea typeface="Times New Roman" panose="02020603050405020304" pitchFamily="18" charset="0"/>
                <a:cs typeface="Arial"/>
              </a:rPr>
              <a:t> – Nicole Kikuchi (FL)</a:t>
            </a:r>
          </a:p>
          <a:p>
            <a:pPr marL="342900" indent="-342900">
              <a:spcBef>
                <a:spcPts val="0"/>
              </a:spcBef>
              <a:spcAft>
                <a:spcPts val="600"/>
              </a:spcAft>
              <a:buClr>
                <a:srgbClr val="000000"/>
              </a:buClr>
              <a:buAutoNum type="arabicPeriod"/>
            </a:pPr>
            <a:r>
              <a:rPr lang="en-US" sz="2200">
                <a:solidFill>
                  <a:schemeClr val="tx1"/>
                </a:solidFill>
                <a:latin typeface="Arial"/>
                <a:ea typeface="Times New Roman" panose="02020603050405020304" pitchFamily="18" charset="0"/>
                <a:cs typeface="Arial"/>
              </a:rPr>
              <a:t>CSTE Announcements – Devra Barter (CSTE)</a:t>
            </a:r>
            <a:endParaRPr lang="en-US" sz="2200">
              <a:solidFill>
                <a:schemeClr val="tx1"/>
              </a:solidFill>
              <a:latin typeface="Arial"/>
              <a:ea typeface="+mn-lt"/>
              <a:cs typeface="Arial"/>
            </a:endParaRPr>
          </a:p>
          <a:p>
            <a:pPr marL="342900" indent="-342900">
              <a:spcBef>
                <a:spcPts val="0"/>
              </a:spcBef>
              <a:spcAft>
                <a:spcPts val="600"/>
              </a:spcAft>
              <a:buClr>
                <a:srgbClr val="000000"/>
              </a:buClr>
              <a:buAutoNum type="arabicPeriod"/>
            </a:pPr>
            <a:r>
              <a:rPr lang="en-US" sz="2200">
                <a:solidFill>
                  <a:schemeClr val="tx1"/>
                </a:solidFill>
                <a:latin typeface="Arial"/>
                <a:ea typeface="+mn-lt"/>
                <a:cs typeface="Arial"/>
              </a:rPr>
              <a:t>Pregnancy status reporting criteria for ELR – Meghan Schaeffer (Aperio Statistical Consulting)</a:t>
            </a:r>
            <a:endParaRPr lang="en-US">
              <a:solidFill>
                <a:schemeClr val="tx1"/>
              </a:solidFill>
              <a:cs typeface="Calibri" panose="020F0502020204030204"/>
            </a:endParaRPr>
          </a:p>
          <a:p>
            <a:pPr marL="342900" indent="-342900">
              <a:spcBef>
                <a:spcPts val="0"/>
              </a:spcBef>
              <a:spcAft>
                <a:spcPts val="600"/>
              </a:spcAft>
              <a:buClr>
                <a:srgbClr val="000000"/>
              </a:buClr>
              <a:buAutoNum type="arabicPeriod"/>
            </a:pPr>
            <a:r>
              <a:rPr lang="en-US" sz="2200">
                <a:solidFill>
                  <a:schemeClr val="tx1"/>
                </a:solidFill>
                <a:latin typeface="Arial"/>
                <a:ea typeface="+mn-lt"/>
                <a:cs typeface="Arial"/>
              </a:rPr>
              <a:t>Discussion series: Data Quality Assurance Strategies – Karla Norsworthy (NC)</a:t>
            </a:r>
          </a:p>
          <a:p>
            <a:pPr marL="342900" indent="-342900">
              <a:spcBef>
                <a:spcPts val="0"/>
              </a:spcBef>
              <a:spcAft>
                <a:spcPts val="600"/>
              </a:spcAft>
              <a:buClr>
                <a:srgbClr val="000000"/>
              </a:buClr>
              <a:buAutoNum type="arabicPeriod"/>
            </a:pPr>
            <a:r>
              <a:rPr lang="en-US" sz="2200">
                <a:solidFill>
                  <a:schemeClr val="tx1"/>
                </a:solidFill>
                <a:latin typeface="Arial"/>
                <a:ea typeface="Times New Roman" panose="02020603050405020304" pitchFamily="18" charset="0"/>
                <a:cs typeface="Arial"/>
              </a:rPr>
              <a:t>Open mic, time permitting</a:t>
            </a:r>
          </a:p>
          <a:p>
            <a:pPr marL="342900" indent="-342900">
              <a:spcBef>
                <a:spcPts val="0"/>
              </a:spcBef>
              <a:spcAft>
                <a:spcPts val="600"/>
              </a:spcAft>
              <a:buClr>
                <a:srgbClr val="000000"/>
              </a:buClr>
              <a:buAutoNum type="arabicPeriod"/>
            </a:pPr>
            <a:r>
              <a:rPr lang="en-US" sz="2200">
                <a:solidFill>
                  <a:schemeClr val="tx1"/>
                </a:solidFill>
                <a:latin typeface="Arial"/>
                <a:ea typeface="Times New Roman" panose="02020603050405020304" pitchFamily="18" charset="0"/>
                <a:cs typeface="Arial"/>
              </a:rPr>
              <a:t>Adjourn</a:t>
            </a:r>
          </a:p>
          <a:p>
            <a:pPr lvl="1"/>
            <a:endParaRPr lang="en-US">
              <a:solidFill>
                <a:srgbClr val="404040"/>
              </a:solidFill>
              <a:effectLst/>
              <a:latin typeface="Times New Roman" panose="02020603050405020304" pitchFamily="18" charset="0"/>
              <a:ea typeface="Calibri" panose="020F0502020204030204" pitchFamily="34" charset="0"/>
              <a:cs typeface="Calibri" panose="020F0502020204030204"/>
            </a:endParaRPr>
          </a:p>
          <a:p>
            <a:pPr marL="0" indent="0">
              <a:buNone/>
            </a:pPr>
            <a:endParaRPr lang="en-US">
              <a:solidFill>
                <a:srgbClr val="404040"/>
              </a:solidFill>
              <a:latin typeface="Calibri" panose="020F0502020204030204" pitchFamily="34" charset="0"/>
              <a:ea typeface="Calibri" panose="020F0502020204030204" pitchFamily="34" charset="0"/>
              <a:cs typeface="Calibri" panose="020F0502020204030204"/>
            </a:endParaRPr>
          </a:p>
        </p:txBody>
      </p:sp>
      <p:sp>
        <p:nvSpPr>
          <p:cNvPr id="2" name="TextBox 1">
            <a:extLst>
              <a:ext uri="{FF2B5EF4-FFF2-40B4-BE49-F238E27FC236}">
                <a16:creationId xmlns:a16="http://schemas.microsoft.com/office/drawing/2014/main" id="{C599B9CC-A33A-4F2C-A210-EC2E5FD92E8E}"/>
              </a:ext>
            </a:extLst>
          </p:cNvPr>
          <p:cNvSpPr txBox="1"/>
          <p:nvPr/>
        </p:nvSpPr>
        <p:spPr>
          <a:xfrm>
            <a:off x="7930722" y="5823667"/>
            <a:ext cx="4261278" cy="369332"/>
          </a:xfrm>
          <a:prstGeom prst="rect">
            <a:avLst/>
          </a:prstGeom>
          <a:noFill/>
        </p:spPr>
        <p:txBody>
          <a:bodyPr wrap="square" lIns="91440" tIns="45720" rIns="91440" bIns="45720" rtlCol="0" anchor="t">
            <a:spAutoFit/>
          </a:bodyPr>
          <a:lstStyle/>
          <a:p>
            <a:r>
              <a:rPr lang="en-US" b="1">
                <a:solidFill>
                  <a:srgbClr val="C00000"/>
                </a:solidFill>
              </a:rPr>
              <a:t>Next Call: April 4, 2023 @ 1 pm ET</a:t>
            </a:r>
            <a:endParaRPr lang="en-US" b="1">
              <a:solidFill>
                <a:srgbClr val="C00000"/>
              </a:solidFill>
              <a:cs typeface="Calibri"/>
            </a:endParaRPr>
          </a:p>
        </p:txBody>
      </p:sp>
      <p:sp>
        <p:nvSpPr>
          <p:cNvPr id="5" name="TextBox 4">
            <a:extLst>
              <a:ext uri="{FF2B5EF4-FFF2-40B4-BE49-F238E27FC236}">
                <a16:creationId xmlns:a16="http://schemas.microsoft.com/office/drawing/2014/main" id="{0B14E524-57FC-7697-5701-39C4015355BB}"/>
              </a:ext>
            </a:extLst>
          </p:cNvPr>
          <p:cNvSpPr txBox="1"/>
          <p:nvPr/>
        </p:nvSpPr>
        <p:spPr>
          <a:xfrm>
            <a:off x="8462211" y="5564605"/>
            <a:ext cx="393031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600" i="1">
              <a:cs typeface="Calibri"/>
            </a:endParaRPr>
          </a:p>
        </p:txBody>
      </p:sp>
    </p:spTree>
    <p:extLst>
      <p:ext uri="{BB962C8B-B14F-4D97-AF65-F5344CB8AC3E}">
        <p14:creationId xmlns:p14="http://schemas.microsoft.com/office/powerpoint/2010/main" val="1752033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AE130-1FB4-67B0-8A19-F0E39C7DC440}"/>
              </a:ext>
            </a:extLst>
          </p:cNvPr>
          <p:cNvSpPr>
            <a:spLocks noGrp="1"/>
          </p:cNvSpPr>
          <p:nvPr>
            <p:ph type="title"/>
          </p:nvPr>
        </p:nvSpPr>
        <p:spPr/>
        <p:txBody>
          <a:bodyPr/>
          <a:lstStyle/>
          <a:p>
            <a:r>
              <a:rPr lang="en-US">
                <a:latin typeface="Calibri"/>
                <a:cs typeface="Arial"/>
              </a:rPr>
              <a:t>CSTE Announcements</a:t>
            </a:r>
            <a:endParaRPr lang="en-US">
              <a:latin typeface="Calibri"/>
            </a:endParaRPr>
          </a:p>
        </p:txBody>
      </p:sp>
      <p:sp>
        <p:nvSpPr>
          <p:cNvPr id="3" name="Content Placeholder 2">
            <a:extLst>
              <a:ext uri="{FF2B5EF4-FFF2-40B4-BE49-F238E27FC236}">
                <a16:creationId xmlns:a16="http://schemas.microsoft.com/office/drawing/2014/main" id="{2CF1A084-F0DE-DEFA-E9C8-AC99C9715738}"/>
              </a:ext>
            </a:extLst>
          </p:cNvPr>
          <p:cNvSpPr>
            <a:spLocks noGrp="1"/>
          </p:cNvSpPr>
          <p:nvPr>
            <p:ph idx="1"/>
          </p:nvPr>
        </p:nvSpPr>
        <p:spPr/>
        <p:txBody>
          <a:bodyPr vert="horz" lIns="91440" tIns="45720" rIns="91440" bIns="45720" rtlCol="0" anchor="t">
            <a:normAutofit/>
          </a:bodyPr>
          <a:lstStyle/>
          <a:p>
            <a:r>
              <a:rPr lang="en-US" sz="2600">
                <a:solidFill>
                  <a:schemeClr val="tx1"/>
                </a:solidFill>
                <a:latin typeface="Arial"/>
                <a:cs typeface="Arial"/>
              </a:rPr>
              <a:t>Conference Registration, Now Open!</a:t>
            </a:r>
            <a:endParaRPr lang="en-US" sz="2600">
              <a:solidFill>
                <a:schemeClr val="tx1"/>
              </a:solidFill>
              <a:latin typeface="Arial"/>
              <a:ea typeface="+mn-lt"/>
              <a:cs typeface="Arial"/>
            </a:endParaRPr>
          </a:p>
          <a:p>
            <a:pPr lvl="1"/>
            <a:r>
              <a:rPr lang="en-US" sz="2200">
                <a:solidFill>
                  <a:schemeClr val="tx1"/>
                </a:solidFill>
                <a:latin typeface="Arial"/>
                <a:ea typeface="+mn-lt"/>
                <a:cs typeface="Arial"/>
                <a:hlinkClick r:id="rId2">
                  <a:extLst>
                    <a:ext uri="{A12FA001-AC4F-418D-AE19-62706E023703}">
                      <ahyp:hlinkClr xmlns:ahyp="http://schemas.microsoft.com/office/drawing/2018/hyperlinkcolor" val="tx"/>
                    </a:ext>
                  </a:extLst>
                </a:hlinkClick>
              </a:rPr>
              <a:t>https://www.csteconference.org/</a:t>
            </a:r>
            <a:r>
              <a:rPr lang="en-US" sz="2200">
                <a:solidFill>
                  <a:schemeClr val="tx1"/>
                </a:solidFill>
                <a:latin typeface="Arial"/>
                <a:ea typeface="+mn-lt"/>
                <a:cs typeface="Arial"/>
              </a:rPr>
              <a:t> </a:t>
            </a:r>
          </a:p>
          <a:p>
            <a:pPr lvl="1"/>
            <a:r>
              <a:rPr lang="en-US" sz="2200">
                <a:solidFill>
                  <a:schemeClr val="tx1"/>
                </a:solidFill>
                <a:latin typeface="Arial"/>
                <a:ea typeface="+mn-lt"/>
                <a:cs typeface="Arial"/>
              </a:rPr>
              <a:t>Conference Theme - Epidemiology Elevated: Supporting People and Places</a:t>
            </a:r>
          </a:p>
          <a:p>
            <a:pPr lvl="1"/>
            <a:endParaRPr lang="en-US" sz="2200">
              <a:solidFill>
                <a:schemeClr val="tx1"/>
              </a:solidFill>
              <a:latin typeface="Arial"/>
              <a:ea typeface="+mn-lt"/>
              <a:cs typeface="Arial"/>
            </a:endParaRPr>
          </a:p>
          <a:p>
            <a:pPr lvl="1"/>
            <a:r>
              <a:rPr lang="en-US" sz="2200">
                <a:solidFill>
                  <a:schemeClr val="tx1"/>
                </a:solidFill>
                <a:latin typeface="Arial"/>
                <a:ea typeface="+mn-lt"/>
                <a:cs typeface="Arial"/>
              </a:rPr>
              <a:t>Early bird discounted registration deadline – May 4, 2023</a:t>
            </a:r>
          </a:p>
          <a:p>
            <a:pPr lvl="1"/>
            <a:r>
              <a:rPr lang="en-US" sz="2200">
                <a:solidFill>
                  <a:schemeClr val="tx1"/>
                </a:solidFill>
                <a:latin typeface="Arial"/>
                <a:ea typeface="+mn-lt"/>
                <a:cs typeface="Arial"/>
              </a:rPr>
              <a:t>Hotel reservations can be made after registration completed </a:t>
            </a:r>
          </a:p>
          <a:p>
            <a:pPr lvl="1"/>
            <a:r>
              <a:rPr lang="en-US" sz="2200">
                <a:solidFill>
                  <a:schemeClr val="tx1"/>
                </a:solidFill>
                <a:latin typeface="Arial"/>
                <a:ea typeface="+mn-lt"/>
                <a:cs typeface="Arial"/>
              </a:rPr>
              <a:t>Invitations sent to presenting authors &amp; late-breaker abstract submission period opens – March 24, 2023 </a:t>
            </a:r>
          </a:p>
        </p:txBody>
      </p:sp>
      <p:pic>
        <p:nvPicPr>
          <p:cNvPr id="4" name="Picture 4" descr="A picture containing graphical user interface&#10;&#10;Description automatically generated">
            <a:extLst>
              <a:ext uri="{FF2B5EF4-FFF2-40B4-BE49-F238E27FC236}">
                <a16:creationId xmlns:a16="http://schemas.microsoft.com/office/drawing/2014/main" id="{2096F8A1-FB10-2B0B-BFC8-4F0FBE6622D3}"/>
              </a:ext>
            </a:extLst>
          </p:cNvPr>
          <p:cNvPicPr>
            <a:picLocks noChangeAspect="1"/>
          </p:cNvPicPr>
          <p:nvPr/>
        </p:nvPicPr>
        <p:blipFill>
          <a:blip r:embed="rId3"/>
          <a:stretch>
            <a:fillRect/>
          </a:stretch>
        </p:blipFill>
        <p:spPr>
          <a:xfrm>
            <a:off x="84084" y="25694"/>
            <a:ext cx="12016902" cy="1518962"/>
          </a:xfrm>
          <a:prstGeom prst="rect">
            <a:avLst/>
          </a:prstGeom>
        </p:spPr>
      </p:pic>
    </p:spTree>
    <p:extLst>
      <p:ext uri="{BB962C8B-B14F-4D97-AF65-F5344CB8AC3E}">
        <p14:creationId xmlns:p14="http://schemas.microsoft.com/office/powerpoint/2010/main" val="957722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lstStyle/>
          <a:p>
            <a:r>
              <a:rPr lang="en-US">
                <a:latin typeface="Arial"/>
                <a:cs typeface="Arial"/>
              </a:rPr>
              <a:t>CSTE Announcements</a:t>
            </a:r>
            <a:endParaRPr lang="en-US"/>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p:txBody>
          <a:bodyPr vert="horz" lIns="91440" tIns="45720" rIns="91440" bIns="45720" rtlCol="0" anchor="t">
            <a:normAutofit/>
          </a:bodyPr>
          <a:lstStyle/>
          <a:p>
            <a:pPr marL="0" indent="0">
              <a:buNone/>
            </a:pPr>
            <a:r>
              <a:rPr lang="en-US" sz="2400">
                <a:solidFill>
                  <a:srgbClr val="000000"/>
                </a:solidFill>
                <a:latin typeface="Arial"/>
                <a:cs typeface="Arial"/>
              </a:rPr>
              <a:t>US Core Data for Interoperability </a:t>
            </a:r>
          </a:p>
          <a:p>
            <a:pPr marL="800100" lvl="1" indent="-342900"/>
            <a:r>
              <a:rPr lang="en-US" sz="2000">
                <a:solidFill>
                  <a:srgbClr val="000000"/>
                </a:solidFill>
                <a:latin typeface="Arial"/>
                <a:cs typeface="Arial"/>
              </a:rPr>
              <a:t>ONC accepting feedback on Draft USCDI V4 through April 17, 2023</a:t>
            </a:r>
          </a:p>
          <a:p>
            <a:pPr marL="1257300" lvl="2" indent="-342900"/>
            <a:r>
              <a:rPr lang="en-US" sz="1600">
                <a:solidFill>
                  <a:srgbClr val="000000"/>
                </a:solidFill>
                <a:latin typeface="Arial"/>
                <a:cs typeface="Arial"/>
              </a:rPr>
              <a:t>Final USCDI v4 to be published in July 2023</a:t>
            </a:r>
            <a:endParaRPr lang="en-US" sz="1600">
              <a:solidFill>
                <a:srgbClr val="000000"/>
              </a:solidFill>
              <a:latin typeface="Arial" panose="020B0604020202020204" pitchFamily="34" charset="0"/>
              <a:cs typeface="Arial" panose="020B0604020202020204" pitchFamily="34" charset="0"/>
            </a:endParaRPr>
          </a:p>
          <a:p>
            <a:pPr marL="800100" lvl="1" indent="-342900"/>
            <a:r>
              <a:rPr lang="en-US" sz="2000">
                <a:solidFill>
                  <a:srgbClr val="000000"/>
                </a:solidFill>
                <a:latin typeface="Arial"/>
                <a:cs typeface="Arial"/>
              </a:rPr>
              <a:t>CSTE will collect comments from membership and can submit on your behalf </a:t>
            </a:r>
          </a:p>
          <a:p>
            <a:pPr marL="1257300" lvl="2" indent="-342900"/>
            <a:r>
              <a:rPr lang="en-US" sz="1600">
                <a:solidFill>
                  <a:srgbClr val="000000"/>
                </a:solidFill>
                <a:latin typeface="Arial"/>
                <a:cs typeface="Arial"/>
              </a:rPr>
              <a:t>More details coming soon on process/deadline</a:t>
            </a:r>
          </a:p>
          <a:p>
            <a:pPr marL="800100" lvl="1" indent="-342900"/>
            <a:r>
              <a:rPr lang="en-US" sz="2000">
                <a:solidFill>
                  <a:srgbClr val="000000"/>
                </a:solidFill>
                <a:latin typeface="Arial"/>
                <a:cs typeface="Arial"/>
              </a:rPr>
              <a:t>If submitting feedback on your own, note 4/17 deadline and consider sharing with CSTE as FYI </a:t>
            </a:r>
          </a:p>
          <a:p>
            <a:pPr marL="800100" lvl="1" indent="-342900"/>
            <a:endParaRPr lang="en-US" sz="2000">
              <a:solidFill>
                <a:srgbClr val="000000"/>
              </a:solidFill>
              <a:latin typeface="Arial"/>
              <a:cs typeface="Arial"/>
            </a:endParaRPr>
          </a:p>
          <a:p>
            <a:pPr marL="0" indent="0">
              <a:buNone/>
            </a:pPr>
            <a:r>
              <a:rPr lang="en-US" sz="2400">
                <a:solidFill>
                  <a:srgbClr val="000000"/>
                </a:solidFill>
                <a:latin typeface="Arial" panose="020B0604020202020204" pitchFamily="34" charset="0"/>
                <a:cs typeface="Arial" panose="020B0604020202020204" pitchFamily="34" charset="0"/>
              </a:rPr>
              <a:t>HL7 Consensus Groups for May 2023 Ballot Cycle</a:t>
            </a:r>
          </a:p>
          <a:p>
            <a:pPr lvl="1"/>
            <a:r>
              <a:rPr lang="en-US" sz="2000">
                <a:solidFill>
                  <a:srgbClr val="000000"/>
                </a:solidFill>
                <a:latin typeface="Arial" panose="020B0604020202020204" pitchFamily="34" charset="0"/>
                <a:cs typeface="Arial" panose="020B0604020202020204" pitchFamily="34" charset="0"/>
              </a:rPr>
              <a:t>Consensus Group Sign-Up Close Date: Thursday, March 30, 2023</a:t>
            </a:r>
          </a:p>
          <a:p>
            <a:pPr lvl="1"/>
            <a:r>
              <a:rPr lang="en-US" sz="2000">
                <a:solidFill>
                  <a:srgbClr val="000000"/>
                </a:solidFill>
                <a:latin typeface="Arial" panose="020B0604020202020204" pitchFamily="34" charset="0"/>
                <a:cs typeface="Arial" panose="020B0604020202020204" pitchFamily="34" charset="0"/>
              </a:rPr>
              <a:t>Ballot Open Date: Friday, March 31, 2023 </a:t>
            </a:r>
          </a:p>
          <a:p>
            <a:pPr lvl="1"/>
            <a:r>
              <a:rPr lang="en-US" sz="2000">
                <a:solidFill>
                  <a:srgbClr val="000000"/>
                </a:solidFill>
                <a:latin typeface="Arial" panose="020B0604020202020204" pitchFamily="34" charset="0"/>
                <a:cs typeface="Arial" panose="020B0604020202020204" pitchFamily="34" charset="0"/>
              </a:rPr>
              <a:t>Ballot Close Date: Monday, May 1, 2023</a:t>
            </a:r>
          </a:p>
          <a:p>
            <a:endParaRPr lang="en-US" sz="2400">
              <a:solidFill>
                <a:srgbClr val="000000"/>
              </a:solidFill>
              <a:latin typeface="Arial" panose="020B0604020202020204" pitchFamily="34" charset="0"/>
              <a:cs typeface="Arial" panose="020B0604020202020204" pitchFamily="34" charset="0"/>
            </a:endParaRPr>
          </a:p>
          <a:p>
            <a:pPr lvl="1"/>
            <a:endParaRPr lang="en-US" sz="2000" i="1">
              <a:solidFill>
                <a:srgbClr val="000000"/>
              </a:solidFill>
              <a:latin typeface="Arial" panose="020B0604020202020204" pitchFamily="34" charset="0"/>
              <a:cs typeface="Arial" panose="020B0604020202020204" pitchFamily="34" charset="0"/>
            </a:endParaRPr>
          </a:p>
          <a:p>
            <a:pPr marL="0" indent="0">
              <a:buNone/>
            </a:pPr>
            <a:endParaRPr lang="en-US" sz="2400">
              <a:solidFill>
                <a:srgbClr val="000000"/>
              </a:solidFill>
              <a:latin typeface="Arial" panose="020B0604020202020204" pitchFamily="34" charset="0"/>
              <a:cs typeface="Arial" panose="020B0604020202020204" pitchFamily="34" charset="0"/>
            </a:endParaRPr>
          </a:p>
          <a:p>
            <a:pPr marL="0" indent="0">
              <a:buNone/>
            </a:pPr>
            <a:endParaRPr lang="en-US" sz="2400">
              <a:solidFill>
                <a:srgbClr val="000000"/>
              </a:solidFill>
              <a:latin typeface="Arial" panose="020B0604020202020204" pitchFamily="34" charset="0"/>
              <a:cs typeface="Arial" panose="020B0604020202020204" pitchFamily="34" charset="0"/>
            </a:endParaRPr>
          </a:p>
          <a:p>
            <a:endParaRPr lang="en-US">
              <a:solidFill>
                <a:srgbClr val="404040"/>
              </a:solidFill>
              <a:latin typeface="Arial" panose="020B0604020202020204" pitchFamily="34" charset="0"/>
              <a:cs typeface="Arial" panose="020B0604020202020204" pitchFamily="34" charset="0"/>
            </a:endParaRPr>
          </a:p>
          <a:p>
            <a:endParaRPr lang="en-US">
              <a:solidFill>
                <a:srgbClr val="404040"/>
              </a:solidFill>
              <a:latin typeface="Arial" panose="020B0604020202020204" pitchFamily="34" charset="0"/>
              <a:cs typeface="Arial" panose="020B0604020202020204" pitchFamily="34" charset="0"/>
            </a:endParaRPr>
          </a:p>
          <a:p>
            <a:pPr lvl="1"/>
            <a:endParaRPr lang="en-US">
              <a:solidFill>
                <a:srgbClr val="404040"/>
              </a:solidFill>
              <a:latin typeface="Arial" panose="020B0604020202020204" pitchFamily="34" charset="0"/>
              <a:cs typeface="Arial" panose="020B0604020202020204" pitchFamily="34" charset="0"/>
            </a:endParaRPr>
          </a:p>
          <a:p>
            <a:pPr lvl="1"/>
            <a:endParaRPr lang="en-US">
              <a:solidFill>
                <a:srgbClr val="4040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8442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lstStyle/>
          <a:p>
            <a:r>
              <a:rPr lang="en-US">
                <a:latin typeface="Arial"/>
                <a:cs typeface="Arial"/>
              </a:rPr>
              <a:t>Upcoming Call Schedule</a:t>
            </a:r>
            <a:endParaRPr lang="en-US"/>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p:txBody>
          <a:bodyPr vert="horz" lIns="91440" tIns="45720" rIns="91440" bIns="45720" rtlCol="0" anchor="t">
            <a:noAutofit/>
          </a:bodyPr>
          <a:lstStyle/>
          <a:p>
            <a:pPr marL="285750" indent="-285750"/>
            <a:r>
              <a:rPr lang="en-US" sz="1800">
                <a:solidFill>
                  <a:srgbClr val="000000"/>
                </a:solidFill>
                <a:latin typeface="Arial"/>
                <a:cs typeface="Arial"/>
              </a:rPr>
              <a:t>Data Release, Presentation, Access, Suppression and Sharing Workgroup Call</a:t>
            </a:r>
          </a:p>
          <a:p>
            <a:pPr marL="800100" lvl="1" indent="-342900"/>
            <a:r>
              <a:rPr lang="en-US" sz="1800">
                <a:solidFill>
                  <a:srgbClr val="000000"/>
                </a:solidFill>
                <a:latin typeface="Arial"/>
                <a:cs typeface="Arial"/>
              </a:rPr>
              <a:t>3/7 @ 3:05 pm ET</a:t>
            </a:r>
            <a:endParaRPr lang="en-US" sz="1800">
              <a:solidFill>
                <a:srgbClr val="404040"/>
              </a:solidFill>
              <a:latin typeface="Arial"/>
              <a:cs typeface="Calibri" panose="020F0502020204030204"/>
            </a:endParaRPr>
          </a:p>
          <a:p>
            <a:pPr marL="342900" lvl="1" indent="-342900"/>
            <a:r>
              <a:rPr lang="en-US" sz="1800">
                <a:solidFill>
                  <a:srgbClr val="000000"/>
                </a:solidFill>
                <a:latin typeface="Arial"/>
                <a:cs typeface="Arial"/>
              </a:rPr>
              <a:t>Surveillance Policy Subcommittee Call</a:t>
            </a:r>
            <a:endParaRPr lang="en-US" sz="1800">
              <a:solidFill>
                <a:srgbClr val="404040"/>
              </a:solidFill>
              <a:latin typeface="Arial"/>
              <a:cs typeface="Calibri" panose="020F0502020204030204"/>
            </a:endParaRPr>
          </a:p>
          <a:p>
            <a:pPr marL="800100" lvl="2" indent="-342900"/>
            <a:r>
              <a:rPr lang="en-US" sz="1800">
                <a:solidFill>
                  <a:srgbClr val="000000"/>
                </a:solidFill>
                <a:latin typeface="Arial"/>
                <a:cs typeface="Arial"/>
              </a:rPr>
              <a:t>3/10 @ 2:05 pm ET</a:t>
            </a:r>
            <a:endParaRPr lang="en-US" sz="1800">
              <a:solidFill>
                <a:srgbClr val="404040"/>
              </a:solidFill>
              <a:latin typeface="Arial"/>
              <a:cs typeface="Calibri" panose="020F0502020204030204"/>
            </a:endParaRPr>
          </a:p>
          <a:p>
            <a:pPr marL="342900" indent="-342900"/>
            <a:r>
              <a:rPr lang="en-US" sz="1800">
                <a:solidFill>
                  <a:srgbClr val="000000"/>
                </a:solidFill>
                <a:latin typeface="Arial"/>
                <a:cs typeface="Arial"/>
              </a:rPr>
              <a:t>Electronic Lab and Disease Reporting Subcommittee Call</a:t>
            </a:r>
            <a:endParaRPr lang="en-US" sz="1800">
              <a:solidFill>
                <a:srgbClr val="000000"/>
              </a:solidFill>
              <a:latin typeface="Arial"/>
              <a:cs typeface="Arial" panose="020B0604020202020204" pitchFamily="34" charset="0"/>
            </a:endParaRPr>
          </a:p>
          <a:p>
            <a:pPr marL="800100" lvl="1" indent="-342900"/>
            <a:r>
              <a:rPr lang="en-US" sz="1800">
                <a:solidFill>
                  <a:srgbClr val="000000"/>
                </a:solidFill>
                <a:latin typeface="Arial"/>
                <a:cs typeface="Arial"/>
              </a:rPr>
              <a:t>3/15 @ 3 pm ET</a:t>
            </a:r>
            <a:endParaRPr lang="en-US" sz="1800">
              <a:solidFill>
                <a:srgbClr val="000000"/>
              </a:solidFill>
              <a:latin typeface="Arial"/>
              <a:cs typeface="Arial" panose="020B0604020202020204" pitchFamily="34" charset="0"/>
            </a:endParaRPr>
          </a:p>
          <a:p>
            <a:pPr marL="342900" indent="-342900"/>
            <a:r>
              <a:rPr lang="en-US" sz="1800" err="1">
                <a:solidFill>
                  <a:srgbClr val="000000"/>
                </a:solidFill>
                <a:latin typeface="Arial"/>
                <a:cs typeface="Arial"/>
              </a:rPr>
              <a:t>eCR</a:t>
            </a:r>
            <a:r>
              <a:rPr lang="en-US" sz="1800">
                <a:solidFill>
                  <a:srgbClr val="000000"/>
                </a:solidFill>
                <a:latin typeface="Arial"/>
                <a:cs typeface="Arial"/>
              </a:rPr>
              <a:t> Workgroup Call</a:t>
            </a:r>
          </a:p>
          <a:p>
            <a:pPr marL="800100" lvl="1" indent="-400050"/>
            <a:r>
              <a:rPr lang="en-US" sz="1800">
                <a:solidFill>
                  <a:srgbClr val="000000"/>
                </a:solidFill>
                <a:latin typeface="Arial"/>
                <a:cs typeface="Arial"/>
              </a:rPr>
              <a:t>3/21 @ 4 pm ET</a:t>
            </a:r>
          </a:p>
          <a:p>
            <a:pPr marL="285750" indent="-285750"/>
            <a:r>
              <a:rPr lang="en-US" sz="1800">
                <a:solidFill>
                  <a:srgbClr val="000000"/>
                </a:solidFill>
                <a:latin typeface="Arial"/>
                <a:cs typeface="Arial"/>
              </a:rPr>
              <a:t>S/I Steering Committee Call </a:t>
            </a:r>
            <a:r>
              <a:rPr lang="en-US" sz="1600" i="1">
                <a:solidFill>
                  <a:srgbClr val="000000"/>
                </a:solidFill>
                <a:latin typeface="Arial"/>
                <a:cs typeface="Arial"/>
              </a:rPr>
              <a:t>*new calendar invite coming soon*</a:t>
            </a:r>
          </a:p>
          <a:p>
            <a:pPr marL="742950" lvl="1" indent="-285750"/>
            <a:r>
              <a:rPr lang="en-US" sz="1800">
                <a:solidFill>
                  <a:srgbClr val="000000"/>
                </a:solidFill>
                <a:latin typeface="Arial"/>
                <a:cs typeface="Arial"/>
              </a:rPr>
              <a:t>3/28 @ 12:30 pm ET</a:t>
            </a:r>
          </a:p>
          <a:p>
            <a:pPr marL="285750" indent="-285750"/>
            <a:r>
              <a:rPr lang="en-US" sz="1800">
                <a:solidFill>
                  <a:srgbClr val="000000"/>
                </a:solidFill>
                <a:latin typeface="Arial"/>
                <a:cs typeface="Arial"/>
              </a:rPr>
              <a:t>Data Standardization Workgroup Call</a:t>
            </a:r>
            <a:endParaRPr lang="en-US" sz="1800">
              <a:solidFill>
                <a:srgbClr val="000000"/>
              </a:solidFill>
              <a:latin typeface="Arial"/>
              <a:cs typeface="Arial" panose="020B0604020202020204" pitchFamily="34" charset="0"/>
            </a:endParaRPr>
          </a:p>
          <a:p>
            <a:pPr marL="800100" lvl="1" indent="-400050"/>
            <a:r>
              <a:rPr lang="en-US" sz="1800">
                <a:solidFill>
                  <a:srgbClr val="000000"/>
                </a:solidFill>
                <a:latin typeface="Arial"/>
                <a:cs typeface="Arial"/>
              </a:rPr>
              <a:t>3/31 @ 1 pm ET</a:t>
            </a:r>
            <a:endParaRPr lang="en-US" sz="1800">
              <a:solidFill>
                <a:srgbClr val="000000"/>
              </a:solidFill>
              <a:latin typeface="Arial"/>
              <a:cs typeface="Arial" panose="020B0604020202020204" pitchFamily="34" charset="0"/>
            </a:endParaRPr>
          </a:p>
          <a:p>
            <a:pPr marL="0" indent="0">
              <a:buNone/>
            </a:pPr>
            <a:endParaRPr lang="en-US" sz="2400">
              <a:solidFill>
                <a:srgbClr val="000000"/>
              </a:solidFill>
              <a:latin typeface="Arial" panose="020B0604020202020204" pitchFamily="34" charset="0"/>
              <a:cs typeface="Arial" panose="020B0604020202020204" pitchFamily="34" charset="0"/>
            </a:endParaRPr>
          </a:p>
          <a:p>
            <a:pPr marL="0" indent="0">
              <a:buNone/>
            </a:pPr>
            <a:endParaRPr lang="en-US" sz="2400">
              <a:solidFill>
                <a:srgbClr val="000000"/>
              </a:solidFill>
              <a:latin typeface="Arial" panose="020B0604020202020204" pitchFamily="34" charset="0"/>
              <a:cs typeface="Arial" panose="020B0604020202020204" pitchFamily="34" charset="0"/>
            </a:endParaRPr>
          </a:p>
          <a:p>
            <a:pPr marL="0" indent="0">
              <a:buNone/>
            </a:pPr>
            <a:endParaRPr lang="en-US" sz="2400">
              <a:solidFill>
                <a:srgbClr val="000000"/>
              </a:solidFill>
              <a:latin typeface="Arial" panose="020B0604020202020204" pitchFamily="34" charset="0"/>
              <a:cs typeface="Arial" panose="020B0604020202020204" pitchFamily="34" charset="0"/>
            </a:endParaRPr>
          </a:p>
          <a:p>
            <a:pPr lvl="1"/>
            <a:endParaRPr lang="en-US" sz="2000">
              <a:solidFill>
                <a:srgbClr val="000000"/>
              </a:solidFill>
              <a:latin typeface="Arial" panose="020B0604020202020204" pitchFamily="34" charset="0"/>
              <a:cs typeface="Arial" panose="020B0604020202020204" pitchFamily="34" charset="0"/>
            </a:endParaRPr>
          </a:p>
          <a:p>
            <a:pPr lvl="1"/>
            <a:endParaRPr lang="en-US" sz="2000" i="1">
              <a:solidFill>
                <a:srgbClr val="000000"/>
              </a:solidFill>
              <a:latin typeface="Arial" panose="020B0604020202020204" pitchFamily="34" charset="0"/>
              <a:cs typeface="Arial" panose="020B0604020202020204" pitchFamily="34" charset="0"/>
            </a:endParaRPr>
          </a:p>
          <a:p>
            <a:pPr marL="0" indent="0">
              <a:buNone/>
            </a:pPr>
            <a:endParaRPr lang="en-US" sz="2400">
              <a:solidFill>
                <a:srgbClr val="000000"/>
              </a:solidFill>
              <a:latin typeface="Arial" panose="020B0604020202020204" pitchFamily="34" charset="0"/>
              <a:cs typeface="Arial" panose="020B0604020202020204" pitchFamily="34" charset="0"/>
            </a:endParaRPr>
          </a:p>
          <a:p>
            <a:pPr marL="0" indent="0">
              <a:buNone/>
            </a:pPr>
            <a:endParaRPr lang="en-US" sz="2400">
              <a:solidFill>
                <a:srgbClr val="000000"/>
              </a:solidFill>
              <a:latin typeface="Arial" panose="020B0604020202020204" pitchFamily="34" charset="0"/>
              <a:cs typeface="Arial" panose="020B0604020202020204" pitchFamily="34" charset="0"/>
            </a:endParaRPr>
          </a:p>
          <a:p>
            <a:endParaRPr lang="en-US">
              <a:solidFill>
                <a:srgbClr val="404040"/>
              </a:solidFill>
              <a:latin typeface="Arial" panose="020B0604020202020204" pitchFamily="34" charset="0"/>
              <a:cs typeface="Arial" panose="020B0604020202020204" pitchFamily="34" charset="0"/>
            </a:endParaRPr>
          </a:p>
          <a:p>
            <a:endParaRPr lang="en-US">
              <a:solidFill>
                <a:srgbClr val="404040"/>
              </a:solidFill>
              <a:latin typeface="Arial" panose="020B0604020202020204" pitchFamily="34" charset="0"/>
              <a:cs typeface="Arial" panose="020B0604020202020204" pitchFamily="34" charset="0"/>
            </a:endParaRPr>
          </a:p>
          <a:p>
            <a:pPr lvl="1"/>
            <a:endParaRPr lang="en-US">
              <a:solidFill>
                <a:srgbClr val="404040"/>
              </a:solidFill>
              <a:latin typeface="Arial" panose="020B0604020202020204" pitchFamily="34" charset="0"/>
              <a:cs typeface="Arial" panose="020B0604020202020204" pitchFamily="34" charset="0"/>
            </a:endParaRPr>
          </a:p>
          <a:p>
            <a:pPr lvl="1"/>
            <a:endParaRPr lang="en-US">
              <a:solidFill>
                <a:srgbClr val="40404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8885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saturation sat="0"/>
                    </a14:imgEffect>
                  </a14:imgLayer>
                </a14:imgProps>
              </a:ext>
              <a:ext uri="{837473B0-CC2E-450A-ABE3-18F120FF3D39}">
                <a1611:picAttrSrcUrl xmlns:a1611="http://schemas.microsoft.com/office/drawing/2016/11/main" r:id="rId4"/>
              </a:ext>
            </a:extLst>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803322" y="4836907"/>
            <a:ext cx="4864679" cy="946753"/>
          </a:xfrm>
        </p:spPr>
        <p:txBody>
          <a:bodyPr/>
          <a:lstStyle/>
          <a:p>
            <a:r>
              <a:rPr lang="en-US" sz="2800"/>
              <a:t>CSTE Pregnancy Status Reporting Project</a:t>
            </a:r>
          </a:p>
        </p:txBody>
      </p:sp>
      <p:sp>
        <p:nvSpPr>
          <p:cNvPr id="3" name="Subtitle 2"/>
          <p:cNvSpPr>
            <a:spLocks noGrp="1"/>
          </p:cNvSpPr>
          <p:nvPr>
            <p:ph type="subTitle" idx="1"/>
          </p:nvPr>
        </p:nvSpPr>
        <p:spPr/>
        <p:txBody>
          <a:bodyPr/>
          <a:lstStyle/>
          <a:p>
            <a:r>
              <a:rPr lang="en-US"/>
              <a:t>Dr. Meg Schaeffer, Owner/CEO Aperio</a:t>
            </a:r>
          </a:p>
        </p:txBody>
      </p:sp>
    </p:spTree>
    <p:extLst>
      <p:ext uri="{BB962C8B-B14F-4D97-AF65-F5344CB8AC3E}">
        <p14:creationId xmlns:p14="http://schemas.microsoft.com/office/powerpoint/2010/main" val="4168281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981200" y="92805"/>
            <a:ext cx="8229600" cy="427618"/>
          </a:xfrm>
          <a:prstGeom prst="rect">
            <a:avLst/>
          </a:prstGeom>
          <a:solidFill>
            <a:schemeClr val="bg1"/>
          </a:solidFill>
        </p:spPr>
        <p:txBody>
          <a:bodyPr wrap="square" numCol="1" spcCol="274320" anchor="t">
            <a:spAutoFit/>
          </a:bodyPr>
          <a:lstStyle/>
          <a:p>
            <a:pPr lvl="0" algn="ctr">
              <a:lnSpc>
                <a:spcPct val="120000"/>
              </a:lnSpc>
              <a:defRPr sz="1800">
                <a:solidFill>
                  <a:srgbClr val="000000"/>
                </a:solidFill>
              </a:defRPr>
            </a:pPr>
            <a:r>
              <a:rPr lang="en-US" sz="2000" b="1" spc="20">
                <a:solidFill>
                  <a:schemeClr val="tx2"/>
                </a:solidFill>
                <a:latin typeface="Helvetica" panose="020B0604020202020204" pitchFamily="34" charset="0"/>
                <a:ea typeface="Avenir Medium"/>
                <a:cs typeface="Helvetica" panose="020B0604020202020204" pitchFamily="34" charset="0"/>
                <a:sym typeface="Avenir Medium"/>
              </a:rPr>
              <a:t>Workgroup Members, Coordinators*, and Editors**</a:t>
            </a:r>
          </a:p>
        </p:txBody>
      </p:sp>
      <p:pic>
        <p:nvPicPr>
          <p:cNvPr id="6" name="Picture 5">
            <a:extLst>
              <a:ext uri="{FF2B5EF4-FFF2-40B4-BE49-F238E27FC236}">
                <a16:creationId xmlns:a16="http://schemas.microsoft.com/office/drawing/2014/main" id="{478190E5-758D-D382-7F80-DC64033674EB}"/>
              </a:ext>
            </a:extLst>
          </p:cNvPr>
          <p:cNvPicPr>
            <a:picLocks noChangeAspect="1"/>
          </p:cNvPicPr>
          <p:nvPr/>
        </p:nvPicPr>
        <p:blipFill>
          <a:blip r:embed="rId2"/>
          <a:stretch>
            <a:fillRect/>
          </a:stretch>
        </p:blipFill>
        <p:spPr>
          <a:xfrm>
            <a:off x="3580850" y="462959"/>
            <a:ext cx="5162099" cy="6302237"/>
          </a:xfrm>
          <a:prstGeom prst="rect">
            <a:avLst/>
          </a:prstGeom>
        </p:spPr>
      </p:pic>
    </p:spTree>
    <p:extLst>
      <p:ext uri="{BB962C8B-B14F-4D97-AF65-F5344CB8AC3E}">
        <p14:creationId xmlns:p14="http://schemas.microsoft.com/office/powerpoint/2010/main" val="1597158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8000"/>
            <a:lum/>
            <a:extLst>
              <a:ext uri="{837473B0-CC2E-450A-ABE3-18F120FF3D39}">
                <a1611:picAttrSrcUrl xmlns:a1611="http://schemas.microsoft.com/office/drawing/2016/11/main" r:id="rId3"/>
              </a:ext>
            </a:extLst>
          </a:blip>
          <a:srcRect/>
          <a:stretch>
            <a:fillRect l="-10000" r="-10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3068320" y="415010"/>
            <a:ext cx="5913120" cy="1386697"/>
          </a:xfrm>
          <a:solidFill>
            <a:schemeClr val="accent2"/>
          </a:solidFill>
        </p:spPr>
        <p:txBody>
          <a:bodyPr>
            <a:normAutofit/>
          </a:bodyPr>
          <a:lstStyle/>
          <a:p>
            <a:r>
              <a:rPr lang="en-US"/>
              <a:t>Pregnancy Status Reporting Workgroup </a:t>
            </a:r>
            <a:br>
              <a:rPr lang="en-US"/>
            </a:br>
            <a:r>
              <a:rPr lang="en-US" i="1"/>
              <a:t>Background</a:t>
            </a:r>
          </a:p>
        </p:txBody>
      </p:sp>
      <p:sp>
        <p:nvSpPr>
          <p:cNvPr id="5" name="Rectangle 4"/>
          <p:cNvSpPr/>
          <p:nvPr/>
        </p:nvSpPr>
        <p:spPr>
          <a:xfrm>
            <a:off x="1895688" y="3070969"/>
            <a:ext cx="8467513" cy="3039037"/>
          </a:xfrm>
          <a:prstGeom prst="rect">
            <a:avLst/>
          </a:prstGeom>
        </p:spPr>
        <p:txBody>
          <a:bodyPr wrap="square" numCol="1" spcCol="274320" anchor="t">
            <a:spAutoFit/>
          </a:bodyPr>
          <a:lstStyle/>
          <a:p>
            <a:pPr>
              <a:lnSpc>
                <a:spcPct val="107000"/>
              </a:lnSpc>
              <a:spcAft>
                <a:spcPts val="800"/>
              </a:spcAft>
            </a:pPr>
            <a:r>
              <a:rPr lang="en-US" b="1" i="1">
                <a:latin typeface="Avenir Next LT Pro" panose="020B0504020202020204" pitchFamily="34" charset="0"/>
                <a:ea typeface="Avenir"/>
                <a:cs typeface="Avenir"/>
              </a:rPr>
              <a:t>To prevent a recurrence of the patterns of past public health emergency responses and improve data capture of pregnancy status for diseases or conditions that most significantly impact maternal and child health</a:t>
            </a:r>
            <a:r>
              <a:rPr lang="en-US" i="1">
                <a:latin typeface="Avenir Next LT Pro" panose="020B0504020202020204" pitchFamily="34" charset="0"/>
                <a:ea typeface="Avenir"/>
                <a:cs typeface="Avenir"/>
              </a:rPr>
              <a:t>, a set of cohesive, reasonable recommendations was needed. The </a:t>
            </a:r>
            <a:r>
              <a:rPr lang="en-US" i="1" err="1">
                <a:latin typeface="Avenir Next LT Pro" panose="020B0504020202020204" pitchFamily="34" charset="0"/>
                <a:ea typeface="Avenir"/>
                <a:cs typeface="Avenir"/>
              </a:rPr>
              <a:t>PSRW</a:t>
            </a:r>
            <a:r>
              <a:rPr lang="en-US" i="1">
                <a:latin typeface="Avenir Next LT Pro" panose="020B0504020202020204" pitchFamily="34" charset="0"/>
                <a:ea typeface="Avenir"/>
                <a:cs typeface="Avenir"/>
              </a:rPr>
              <a:t> drafted this document to serve as a template for future policy, a roadmap for STLT advancement of pregnancy status reporting, and a checklist for federal, clinical, and auxiliary agencies to ensure the right national constructs are in place. The precedence of decades of non-standard processes will be challenging to replace, but the result will fortify public health efforts to protect pregnant persons and their infants for the foreseeable future. </a:t>
            </a:r>
          </a:p>
        </p:txBody>
      </p:sp>
    </p:spTree>
    <p:extLst>
      <p:ext uri="{BB962C8B-B14F-4D97-AF65-F5344CB8AC3E}">
        <p14:creationId xmlns:p14="http://schemas.microsoft.com/office/powerpoint/2010/main" val="2540230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62244" y="2113312"/>
            <a:ext cx="8467513" cy="4100481"/>
          </a:xfrm>
          <a:prstGeom prst="rect">
            <a:avLst/>
          </a:prstGeom>
          <a:solidFill>
            <a:schemeClr val="bg1"/>
          </a:solidFill>
        </p:spPr>
        <p:txBody>
          <a:bodyPr wrap="square" numCol="1" spcCol="274320" anchor="t">
            <a:spAutoFit/>
          </a:bodyPr>
          <a:lstStyle/>
          <a:p>
            <a:pPr>
              <a:lnSpc>
                <a:spcPct val="107000"/>
              </a:lnSpc>
              <a:spcAft>
                <a:spcPts val="800"/>
              </a:spcAft>
            </a:pPr>
            <a:r>
              <a:rPr lang="en-US" sz="1400">
                <a:latin typeface="Avenir Next LT Pro" panose="020B0504020202020204" pitchFamily="34" charset="0"/>
                <a:ea typeface="Avenir"/>
                <a:cs typeface="Avenir"/>
              </a:rPr>
              <a:t>CSTE convened this multidisciplinary workgroup of subject matter experts and public health partners to identify recommendations to improve pregnancy status reporting accuracy and completeness. The emphasis of this effort is on COVID-19 surveillance with applicability to other infectious disease threats to maternal and child health. Recommendations are centered on the following:</a:t>
            </a:r>
          </a:p>
          <a:p>
            <a:pPr marL="342900" indent="-342900">
              <a:lnSpc>
                <a:spcPct val="107000"/>
              </a:lnSpc>
              <a:buFont typeface="Arial" panose="020B0604020202020204" pitchFamily="34" charset="0"/>
              <a:buChar char="●"/>
            </a:pPr>
            <a:r>
              <a:rPr lang="en-US" sz="1400">
                <a:solidFill>
                  <a:srgbClr val="000000"/>
                </a:solidFill>
                <a:latin typeface="Avenir Next LT Pro" panose="020B0504020202020204" pitchFamily="34" charset="0"/>
                <a:ea typeface="Noto Sans Symbols"/>
                <a:cs typeface="Noto Sans Symbols"/>
              </a:rPr>
              <a:t>Establishing a jurisdiction-specific framework for administrative code or law to require pregnancy</a:t>
            </a:r>
            <a:r>
              <a:rPr lang="en-US" sz="1400">
                <a:solidFill>
                  <a:srgbClr val="000000"/>
                </a:solidFill>
                <a:latin typeface="Avenir Next LT Pro" panose="020B0504020202020204" pitchFamily="34" charset="0"/>
                <a:ea typeface="Noto Sans Symbols"/>
                <a:cs typeface="Calibri" panose="020F0502020204030204" pitchFamily="34" charset="0"/>
              </a:rPr>
              <a:t> status reporting </a:t>
            </a:r>
            <a:endParaRPr lang="en-US" sz="1400">
              <a:solidFill>
                <a:srgbClr val="000000"/>
              </a:solidFill>
              <a:latin typeface="Avenir Next LT Pro" panose="020B0504020202020204" pitchFamily="34" charset="0"/>
              <a:ea typeface="Noto Sans Symbols"/>
              <a:cs typeface="Noto Sans Symbols"/>
            </a:endParaRPr>
          </a:p>
          <a:p>
            <a:pPr marL="342900" indent="-342900">
              <a:lnSpc>
                <a:spcPct val="107000"/>
              </a:lnSpc>
              <a:buFont typeface="Arial" panose="020B0604020202020204" pitchFamily="34" charset="0"/>
              <a:buChar char="●"/>
            </a:pPr>
            <a:r>
              <a:rPr lang="en-US" sz="1400">
                <a:solidFill>
                  <a:srgbClr val="000000"/>
                </a:solidFill>
                <a:latin typeface="Avenir Next LT Pro" panose="020B0504020202020204" pitchFamily="34" charset="0"/>
                <a:ea typeface="Noto Sans Symbols"/>
                <a:cs typeface="Calibri" panose="020F0502020204030204" pitchFamily="34" charset="0"/>
              </a:rPr>
              <a:t>The allowance for a tiered approach for the extent of capture of pregnancy-related data elements for reporting by condition</a:t>
            </a:r>
            <a:endParaRPr lang="en-US" sz="1400">
              <a:solidFill>
                <a:srgbClr val="000000"/>
              </a:solidFill>
              <a:latin typeface="Avenir Next LT Pro" panose="020B0504020202020204" pitchFamily="34" charset="0"/>
              <a:ea typeface="Noto Sans Symbols"/>
              <a:cs typeface="Noto Sans Symbols"/>
            </a:endParaRPr>
          </a:p>
          <a:p>
            <a:pPr marL="342900" indent="-342900">
              <a:lnSpc>
                <a:spcPct val="107000"/>
              </a:lnSpc>
              <a:buFont typeface="Arial" panose="020B0604020202020204" pitchFamily="34" charset="0"/>
              <a:buChar char="●"/>
            </a:pPr>
            <a:r>
              <a:rPr lang="en-US" sz="1400">
                <a:solidFill>
                  <a:srgbClr val="000000"/>
                </a:solidFill>
                <a:latin typeface="Avenir Next LT Pro" panose="020B0504020202020204" pitchFamily="34" charset="0"/>
                <a:ea typeface="Noto Sans Symbols"/>
                <a:cs typeface="Noto Sans Symbols"/>
              </a:rPr>
              <a:t>Utilization of existing clinical, technical, and public health systems and processes</a:t>
            </a:r>
          </a:p>
          <a:p>
            <a:pPr marL="342900" indent="-342900">
              <a:lnSpc>
                <a:spcPct val="107000"/>
              </a:lnSpc>
              <a:buFont typeface="Arial" panose="020B0604020202020204" pitchFamily="34" charset="0"/>
              <a:buChar char="●"/>
            </a:pPr>
            <a:r>
              <a:rPr lang="en-US" sz="1400">
                <a:solidFill>
                  <a:srgbClr val="000000"/>
                </a:solidFill>
                <a:latin typeface="Avenir Next LT Pro" panose="020B0504020202020204" pitchFamily="34" charset="0"/>
                <a:ea typeface="Noto Sans Symbols"/>
                <a:cs typeface="Noto Sans Symbols"/>
              </a:rPr>
              <a:t>Refined and justified standards for capturing and reporting pregnancy status through ELR</a:t>
            </a:r>
          </a:p>
          <a:p>
            <a:pPr marL="342900" indent="-342900">
              <a:lnSpc>
                <a:spcPct val="107000"/>
              </a:lnSpc>
              <a:buFont typeface="Arial" panose="020B0604020202020204" pitchFamily="34" charset="0"/>
              <a:buChar char="●"/>
            </a:pPr>
            <a:r>
              <a:rPr lang="en-US" sz="1400">
                <a:solidFill>
                  <a:srgbClr val="000000"/>
                </a:solidFill>
                <a:latin typeface="Avenir Next LT Pro" panose="020B0504020202020204" pitchFamily="34" charset="0"/>
                <a:ea typeface="Noto Sans Symbols"/>
                <a:cs typeface="Noto Sans Symbols"/>
              </a:rPr>
              <a:t>Prioritization of the movement toward eCR </a:t>
            </a:r>
          </a:p>
          <a:p>
            <a:pPr marL="342900" indent="-342900">
              <a:lnSpc>
                <a:spcPct val="107000"/>
              </a:lnSpc>
              <a:buFont typeface="Arial" panose="020B0604020202020204" pitchFamily="34" charset="0"/>
              <a:buChar char="●"/>
            </a:pPr>
            <a:r>
              <a:rPr lang="en-US" sz="1400">
                <a:solidFill>
                  <a:srgbClr val="000000"/>
                </a:solidFill>
                <a:latin typeface="Avenir Next LT Pro" panose="020B0504020202020204" pitchFamily="34" charset="0"/>
                <a:ea typeface="Noto Sans Symbols"/>
                <a:cs typeface="Noto Sans Symbols"/>
              </a:rPr>
              <a:t>Acknowledgement that multiple approaches may be needed to ensure adequate identification of pregnancy status</a:t>
            </a:r>
          </a:p>
          <a:p>
            <a:pPr marL="342900" indent="-342900">
              <a:lnSpc>
                <a:spcPct val="107000"/>
              </a:lnSpc>
              <a:buFont typeface="Arial" panose="020B0604020202020204" pitchFamily="34" charset="0"/>
              <a:buChar char="●"/>
            </a:pPr>
            <a:r>
              <a:rPr lang="en-US" sz="1400">
                <a:solidFill>
                  <a:srgbClr val="000000"/>
                </a:solidFill>
                <a:latin typeface="Avenir Next LT Pro" panose="020B0504020202020204" pitchFamily="34" charset="0"/>
                <a:ea typeface="Noto Sans Symbols"/>
                <a:cs typeface="Noto Sans Symbols"/>
              </a:rPr>
              <a:t>Critical national-level actions to augment STLT progress towards adoption and use of eCR</a:t>
            </a:r>
            <a:endParaRPr lang="en-US" sz="1400">
              <a:latin typeface="Avenir Next LT Pro" panose="020B0504020202020204" pitchFamily="34" charset="0"/>
              <a:ea typeface="Noto Sans Symbols"/>
              <a:cs typeface="Noto Sans Symbols"/>
            </a:endParaRPr>
          </a:p>
          <a:p>
            <a:pPr>
              <a:lnSpc>
                <a:spcPct val="107000"/>
              </a:lnSpc>
            </a:pPr>
            <a:r>
              <a:rPr lang="en-US" sz="1400">
                <a:solidFill>
                  <a:srgbClr val="000000"/>
                </a:solidFill>
                <a:latin typeface="Avenir Next LT Pro" panose="020B0504020202020204" pitchFamily="34" charset="0"/>
                <a:ea typeface="Avenir"/>
                <a:cs typeface="Avenir"/>
              </a:rPr>
              <a:t> </a:t>
            </a:r>
            <a:endParaRPr lang="en-US" sz="1400">
              <a:latin typeface="Avenir Next LT Pro" panose="020B0504020202020204" pitchFamily="34" charset="0"/>
              <a:ea typeface="Avenir"/>
              <a:cs typeface="Avenir"/>
            </a:endParaRPr>
          </a:p>
          <a:p>
            <a:pPr>
              <a:lnSpc>
                <a:spcPct val="107000"/>
              </a:lnSpc>
            </a:pPr>
            <a:r>
              <a:rPr lang="en-US" sz="1400">
                <a:solidFill>
                  <a:srgbClr val="000000"/>
                </a:solidFill>
                <a:latin typeface="Avenir Next LT Pro" panose="020B0504020202020204" pitchFamily="34" charset="0"/>
                <a:ea typeface="Avenir"/>
                <a:cs typeface="Avenir"/>
              </a:rPr>
              <a:t>The adoption of these recommendations will provide an excellent basis for improving public health’s ability to act and intervene for the benefit of maternal and child health. </a:t>
            </a:r>
            <a:endParaRPr lang="en-US" sz="1400">
              <a:latin typeface="Avenir Next LT Pro" panose="020B0504020202020204" pitchFamily="34" charset="0"/>
              <a:ea typeface="Avenir"/>
              <a:cs typeface="Avenir"/>
            </a:endParaRPr>
          </a:p>
        </p:txBody>
      </p:sp>
      <p:sp>
        <p:nvSpPr>
          <p:cNvPr id="2" name="Title 2">
            <a:extLst>
              <a:ext uri="{FF2B5EF4-FFF2-40B4-BE49-F238E27FC236}">
                <a16:creationId xmlns:a16="http://schemas.microsoft.com/office/drawing/2014/main" id="{E19FE1A9-AB6B-B562-6A87-DCE473504A95}"/>
              </a:ext>
            </a:extLst>
          </p:cNvPr>
          <p:cNvSpPr txBox="1">
            <a:spLocks/>
          </p:cNvSpPr>
          <p:nvPr/>
        </p:nvSpPr>
        <p:spPr>
          <a:xfrm>
            <a:off x="3068320" y="415010"/>
            <a:ext cx="5913120" cy="1386697"/>
          </a:xfrm>
          <a:prstGeom prst="rect">
            <a:avLst/>
          </a:prstGeom>
          <a:solidFill>
            <a:schemeClr val="accent2"/>
          </a:solidFill>
        </p:spPr>
        <p:txBody>
          <a:bodyPr vert="horz" lIns="91440" tIns="45720" rIns="91440" bIns="45720" rtlCol="0" anchor="t">
            <a:normAutofit/>
          </a:bodyPr>
          <a:lstStyle>
            <a:lvl1pPr algn="ctr" defTabSz="457200" rtl="0" eaLnBrk="1" latinLnBrk="0" hangingPunct="1">
              <a:spcBef>
                <a:spcPct val="0"/>
              </a:spcBef>
              <a:buNone/>
              <a:defRPr sz="2600" b="1" kern="1200" cap="all">
                <a:solidFill>
                  <a:srgbClr val="FFFFFF"/>
                </a:solidFill>
                <a:latin typeface="Helvetica"/>
                <a:ea typeface="+mj-ea"/>
                <a:cs typeface="Helvetica"/>
              </a:defRPr>
            </a:lvl1pPr>
          </a:lstStyle>
          <a:p>
            <a:r>
              <a:rPr lang="en-US"/>
              <a:t>Pregnancy Status Reporting Workgroup </a:t>
            </a:r>
            <a:br>
              <a:rPr lang="en-US"/>
            </a:br>
            <a:r>
              <a:rPr lang="en-US" i="1"/>
              <a:t>Purpose Statement</a:t>
            </a:r>
          </a:p>
        </p:txBody>
      </p:sp>
    </p:spTree>
    <p:extLst>
      <p:ext uri="{BB962C8B-B14F-4D97-AF65-F5344CB8AC3E}">
        <p14:creationId xmlns:p14="http://schemas.microsoft.com/office/powerpoint/2010/main" val="916504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colorTemperature colorTemp="7200"/>
                    </a14:imgEffect>
                  </a14:imgLayer>
                </a14:imgProps>
              </a:ext>
              <a:ext uri="{837473B0-CC2E-450A-ABE3-18F120FF3D39}">
                <a1611:picAttrSrcUrl xmlns:a1611="http://schemas.microsoft.com/office/drawing/2016/11/main" r:id="rId4"/>
              </a:ext>
            </a:extLst>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Additional Background</a:t>
            </a:r>
          </a:p>
        </p:txBody>
      </p:sp>
      <p:sp>
        <p:nvSpPr>
          <p:cNvPr id="3" name="Content Placeholder 2"/>
          <p:cNvSpPr txBox="1">
            <a:spLocks/>
          </p:cNvSpPr>
          <p:nvPr/>
        </p:nvSpPr>
        <p:spPr>
          <a:xfrm>
            <a:off x="1643539" y="1302820"/>
            <a:ext cx="4337315" cy="5012071"/>
          </a:xfrm>
          <a:prstGeom prst="rect">
            <a:avLst/>
          </a:prstGeom>
          <a:solidFill>
            <a:schemeClr val="bg2">
              <a:lumMod val="75000"/>
            </a:schemeClr>
          </a:solidFill>
        </p:spPr>
        <p:txBody>
          <a:bodyPr vert="horz" lIns="91440" tIns="45720" rIns="91440" bIns="45720" rtlCol="0" anchor="b">
            <a:normAutofit lnSpcReduction="10000"/>
          </a:bodyPr>
          <a:lstStyle>
            <a:lvl1pPr marL="0" indent="0" algn="ctr" defTabSz="457200" rtl="0" eaLnBrk="1" latinLnBrk="0" hangingPunct="1">
              <a:spcBef>
                <a:spcPct val="20000"/>
              </a:spcBef>
              <a:buFont typeface="Arial"/>
              <a:buNone/>
              <a:defRPr sz="1600" b="1" kern="1200" baseline="0">
                <a:solidFill>
                  <a:srgbClr val="454545"/>
                </a:solidFill>
                <a:latin typeface="Helvetica"/>
                <a:ea typeface="+mn-ea"/>
                <a:cs typeface="Helvetica"/>
              </a:defRPr>
            </a:lvl1pPr>
            <a:lvl2pPr marL="457200" indent="0" algn="l" defTabSz="457200" rtl="0" eaLnBrk="1" latinLnBrk="0" hangingPunct="1">
              <a:spcBef>
                <a:spcPct val="20000"/>
              </a:spcBef>
              <a:buFont typeface="Arial"/>
              <a:buNone/>
              <a:defRPr sz="1800" kern="1200">
                <a:solidFill>
                  <a:schemeClr val="tx1">
                    <a:tint val="75000"/>
                  </a:schemeClr>
                </a:solidFill>
                <a:latin typeface="+mn-lt"/>
                <a:ea typeface="+mn-ea"/>
                <a:cs typeface="+mn-cs"/>
              </a:defRPr>
            </a:lvl2pPr>
            <a:lvl3pPr marL="914400" indent="0" algn="l" defTabSz="457200" rtl="0" eaLnBrk="1" latinLnBrk="0" hangingPunct="1">
              <a:spcBef>
                <a:spcPct val="20000"/>
              </a:spcBef>
              <a:buFont typeface="Arial"/>
              <a:buNone/>
              <a:defRPr sz="1600" kern="1200">
                <a:solidFill>
                  <a:schemeClr val="tx1">
                    <a:tint val="75000"/>
                  </a:schemeClr>
                </a:solidFill>
                <a:latin typeface="+mn-lt"/>
                <a:ea typeface="+mn-ea"/>
                <a:cs typeface="+mn-cs"/>
              </a:defRPr>
            </a:lvl3pPr>
            <a:lvl4pPr marL="1371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4pPr>
            <a:lvl5pPr marL="18288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5pPr>
            <a:lvl6pPr marL="22860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6pPr>
            <a:lvl7pPr marL="27432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7pPr>
            <a:lvl8pPr marL="32004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8pPr>
            <a:lvl9pPr marL="3657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9pPr>
          </a:lstStyle>
          <a:p>
            <a:pPr algn="l">
              <a:lnSpc>
                <a:spcPct val="107000"/>
              </a:lnSpc>
              <a:spcBef>
                <a:spcPts val="0"/>
              </a:spcBef>
            </a:pPr>
            <a:r>
              <a:rPr lang="en-US" sz="2400">
                <a:solidFill>
                  <a:schemeClr val="bg1"/>
                </a:solidFill>
                <a:latin typeface="Avenir Next LT Pro" panose="020B0504020202020204" pitchFamily="34" charset="0"/>
                <a:ea typeface="Times New Roman" panose="02020603050405020304" pitchFamily="18" charset="0"/>
                <a:cs typeface="Times New Roman" panose="02020603050405020304" pitchFamily="18" charset="0"/>
              </a:rPr>
              <a:t>Target audience</a:t>
            </a:r>
            <a:endParaRPr lang="en-US" sz="2400">
              <a:solidFill>
                <a:schemeClr val="bg1"/>
              </a:solidFill>
              <a:latin typeface="Avenir Next LT Pro Light" panose="020B0304020202020204" pitchFamily="34" charset="0"/>
              <a:ea typeface="Times New Roman" panose="02020603050405020304" pitchFamily="18" charset="0"/>
              <a:cs typeface="Times New Roman" panose="02020603050405020304" pitchFamily="18" charset="0"/>
            </a:endParaRPr>
          </a:p>
          <a:p>
            <a:pPr algn="l">
              <a:lnSpc>
                <a:spcPct val="107000"/>
              </a:lnSpc>
              <a:spcBef>
                <a:spcPts val="0"/>
              </a:spcBef>
            </a:pPr>
            <a:r>
              <a:rPr lang="en-US" b="0">
                <a:solidFill>
                  <a:schemeClr val="bg1"/>
                </a:solidFill>
                <a:latin typeface="Avenir Next LT Pro" panose="020B0504020202020204" pitchFamily="34" charset="0"/>
                <a:ea typeface="Avenir"/>
                <a:cs typeface="Avenir"/>
              </a:rPr>
              <a:t> </a:t>
            </a:r>
          </a:p>
          <a:p>
            <a:pPr marL="342900" indent="-342900" algn="l">
              <a:lnSpc>
                <a:spcPct val="107000"/>
              </a:lnSpc>
              <a:spcBef>
                <a:spcPts val="0"/>
              </a:spcBef>
              <a:buFont typeface="Arial" panose="020B0604020202020204" pitchFamily="34" charset="0"/>
              <a:buChar char="●"/>
            </a:pPr>
            <a:r>
              <a:rPr lang="en-US" b="0">
                <a:solidFill>
                  <a:schemeClr val="bg1"/>
                </a:solidFill>
                <a:latin typeface="Avenir Next LT Pro" panose="020B0504020202020204" pitchFamily="34" charset="0"/>
                <a:ea typeface="Noto Sans Symbols"/>
                <a:cs typeface="Noto Sans Symbols"/>
              </a:rPr>
              <a:t>Public health laboratories</a:t>
            </a:r>
          </a:p>
          <a:p>
            <a:pPr marL="342900" indent="-342900" algn="l">
              <a:lnSpc>
                <a:spcPct val="107000"/>
              </a:lnSpc>
              <a:spcBef>
                <a:spcPts val="0"/>
              </a:spcBef>
              <a:buFont typeface="Arial" panose="020B0604020202020204" pitchFamily="34" charset="0"/>
              <a:buChar char="●"/>
            </a:pPr>
            <a:r>
              <a:rPr lang="en-US" b="0">
                <a:solidFill>
                  <a:schemeClr val="bg1"/>
                </a:solidFill>
                <a:latin typeface="Avenir Next LT Pro" panose="020B0504020202020204" pitchFamily="34" charset="0"/>
                <a:ea typeface="Noto Sans Symbols"/>
                <a:cs typeface="Noto Sans Symbols"/>
              </a:rPr>
              <a:t>Commercial and private laboratories</a:t>
            </a:r>
          </a:p>
          <a:p>
            <a:pPr marL="342900" indent="-342900" algn="l">
              <a:lnSpc>
                <a:spcPct val="107000"/>
              </a:lnSpc>
              <a:spcBef>
                <a:spcPts val="0"/>
              </a:spcBef>
              <a:buFont typeface="Arial" panose="020B0604020202020204" pitchFamily="34" charset="0"/>
              <a:buChar char="●"/>
            </a:pPr>
            <a:r>
              <a:rPr lang="en-US" b="0">
                <a:solidFill>
                  <a:schemeClr val="bg1"/>
                </a:solidFill>
                <a:latin typeface="Avenir Next LT Pro" panose="020B0504020202020204" pitchFamily="34" charset="0"/>
                <a:ea typeface="Noto Sans Symbols"/>
                <a:cs typeface="Noto Sans Symbols"/>
              </a:rPr>
              <a:t>Clinicians and clinical administrators</a:t>
            </a:r>
          </a:p>
          <a:p>
            <a:pPr marL="342900" indent="-342900" algn="l">
              <a:lnSpc>
                <a:spcPct val="107000"/>
              </a:lnSpc>
              <a:spcBef>
                <a:spcPts val="0"/>
              </a:spcBef>
              <a:buFont typeface="Arial" panose="020B0604020202020204" pitchFamily="34" charset="0"/>
              <a:buChar char="●"/>
            </a:pPr>
            <a:r>
              <a:rPr lang="en-US" b="0">
                <a:solidFill>
                  <a:schemeClr val="bg1"/>
                </a:solidFill>
                <a:latin typeface="Avenir Next LT Pro" panose="020B0504020202020204" pitchFamily="34" charset="0"/>
                <a:ea typeface="Noto Sans Symbols"/>
                <a:cs typeface="Noto Sans Symbols"/>
              </a:rPr>
              <a:t>Federal health agencies (e.g., CDC, ONC, CMS)</a:t>
            </a:r>
          </a:p>
          <a:p>
            <a:pPr marL="342900" indent="-342900" algn="l">
              <a:lnSpc>
                <a:spcPct val="107000"/>
              </a:lnSpc>
              <a:spcBef>
                <a:spcPts val="0"/>
              </a:spcBef>
              <a:buFont typeface="Arial" panose="020B0604020202020204" pitchFamily="34" charset="0"/>
              <a:buChar char="●"/>
            </a:pPr>
            <a:r>
              <a:rPr lang="en-US" b="0">
                <a:solidFill>
                  <a:schemeClr val="bg1"/>
                </a:solidFill>
                <a:latin typeface="Avenir Next LT Pro" panose="020B0504020202020204" pitchFamily="34" charset="0"/>
                <a:ea typeface="Noto Sans Symbols"/>
                <a:cs typeface="Noto Sans Symbols"/>
              </a:rPr>
              <a:t>Health information exchanges</a:t>
            </a:r>
          </a:p>
          <a:p>
            <a:pPr marL="342900" indent="-342900" algn="l">
              <a:lnSpc>
                <a:spcPct val="107000"/>
              </a:lnSpc>
              <a:spcBef>
                <a:spcPts val="0"/>
              </a:spcBef>
              <a:buFont typeface="Arial" panose="020B0604020202020204" pitchFamily="34" charset="0"/>
              <a:buChar char="●"/>
            </a:pPr>
            <a:r>
              <a:rPr lang="en-US" b="0">
                <a:solidFill>
                  <a:schemeClr val="bg1"/>
                </a:solidFill>
                <a:latin typeface="Avenir Next LT Pro" panose="020B0504020202020204" pitchFamily="34" charset="0"/>
                <a:ea typeface="Noto Sans Symbols"/>
                <a:cs typeface="Noto Sans Symbols"/>
              </a:rPr>
              <a:t>Vendors of Clinical Information systems (Health Information Organization systems, Electronic health record systems (</a:t>
            </a:r>
            <a:r>
              <a:rPr lang="en-US" b="0" err="1">
                <a:solidFill>
                  <a:schemeClr val="bg1"/>
                </a:solidFill>
                <a:latin typeface="Avenir Next LT Pro" panose="020B0504020202020204" pitchFamily="34" charset="0"/>
                <a:ea typeface="Noto Sans Symbols"/>
                <a:cs typeface="Noto Sans Symbols"/>
              </a:rPr>
              <a:t>EHR</a:t>
            </a:r>
            <a:r>
              <a:rPr lang="en-US" b="0">
                <a:solidFill>
                  <a:schemeClr val="bg1"/>
                </a:solidFill>
                <a:latin typeface="Avenir Next LT Pro" panose="020B0504020202020204" pitchFamily="34" charset="0"/>
                <a:ea typeface="Noto Sans Symbols"/>
                <a:cs typeface="Noto Sans Symbols"/>
              </a:rPr>
              <a:t>), and Laboratory Information Systems (LIS))</a:t>
            </a:r>
          </a:p>
          <a:p>
            <a:pPr marL="342900" indent="-342900" algn="l">
              <a:lnSpc>
                <a:spcPct val="107000"/>
              </a:lnSpc>
              <a:spcBef>
                <a:spcPts val="0"/>
              </a:spcBef>
              <a:buFont typeface="Arial" panose="020B0604020202020204" pitchFamily="34" charset="0"/>
              <a:buChar char="●"/>
            </a:pPr>
            <a:r>
              <a:rPr lang="en-US" b="0">
                <a:solidFill>
                  <a:schemeClr val="bg1"/>
                </a:solidFill>
                <a:latin typeface="Avenir Next LT Pro" panose="020B0504020202020204" pitchFamily="34" charset="0"/>
                <a:ea typeface="Noto Sans Symbols"/>
                <a:cs typeface="Noto Sans Symbols"/>
              </a:rPr>
              <a:t>Electronic data intermediary companies (e.g., ingestion, aggregation, processing services often referred to as middleware)</a:t>
            </a:r>
          </a:p>
          <a:p>
            <a:pPr marL="342900" indent="-342900" algn="l">
              <a:lnSpc>
                <a:spcPct val="107000"/>
              </a:lnSpc>
              <a:spcBef>
                <a:spcPts val="0"/>
              </a:spcBef>
              <a:buFont typeface="Arial" panose="020B0604020202020204" pitchFamily="34" charset="0"/>
              <a:buChar char="●"/>
            </a:pPr>
            <a:r>
              <a:rPr lang="en-US" b="0">
                <a:solidFill>
                  <a:schemeClr val="bg1"/>
                </a:solidFill>
                <a:latin typeface="Avenir Next LT Pro" panose="020B0504020202020204" pitchFamily="34" charset="0"/>
                <a:ea typeface="Noto Sans Symbols"/>
                <a:cs typeface="Noto Sans Symbols"/>
              </a:rPr>
              <a:t>Professional organizations</a:t>
            </a:r>
          </a:p>
          <a:p>
            <a:pPr marL="342900" indent="-342900" algn="l">
              <a:lnSpc>
                <a:spcPct val="107000"/>
              </a:lnSpc>
              <a:spcBef>
                <a:spcPts val="0"/>
              </a:spcBef>
              <a:buFont typeface="Arial" panose="020B0604020202020204" pitchFamily="34" charset="0"/>
              <a:buChar char="●"/>
            </a:pPr>
            <a:r>
              <a:rPr lang="en-US" b="0">
                <a:solidFill>
                  <a:schemeClr val="bg1"/>
                </a:solidFill>
                <a:latin typeface="Avenir Next LT Pro" panose="020B0504020202020204" pitchFamily="34" charset="0"/>
                <a:ea typeface="Noto Sans Symbols"/>
                <a:cs typeface="Noto Sans Symbols"/>
              </a:rPr>
              <a:t>Health IT professionals and consultants</a:t>
            </a:r>
          </a:p>
          <a:p>
            <a:pPr marL="342900" indent="-342900" algn="l">
              <a:lnSpc>
                <a:spcPct val="107000"/>
              </a:lnSpc>
              <a:spcBef>
                <a:spcPts val="0"/>
              </a:spcBef>
              <a:spcAft>
                <a:spcPts val="800"/>
              </a:spcAft>
              <a:buFont typeface="Arial" panose="020B0604020202020204" pitchFamily="34" charset="0"/>
              <a:buChar char="●"/>
            </a:pPr>
            <a:r>
              <a:rPr lang="en-US" b="0">
                <a:solidFill>
                  <a:schemeClr val="bg1"/>
                </a:solidFill>
                <a:latin typeface="Avenir Next LT Pro" panose="020B0504020202020204" pitchFamily="34" charset="0"/>
                <a:ea typeface="Noto Sans Symbols"/>
                <a:cs typeface="Noto Sans Symbols"/>
              </a:rPr>
              <a:t>Administrative code, legislative or similar advocates and authors</a:t>
            </a:r>
          </a:p>
        </p:txBody>
      </p:sp>
      <p:sp>
        <p:nvSpPr>
          <p:cNvPr id="6" name="Shape 51"/>
          <p:cNvSpPr/>
          <p:nvPr/>
        </p:nvSpPr>
        <p:spPr>
          <a:xfrm>
            <a:off x="5291251" y="1148449"/>
            <a:ext cx="1609498" cy="8932"/>
          </a:xfrm>
          <a:prstGeom prst="rect">
            <a:avLst/>
          </a:prstGeom>
          <a:solidFill>
            <a:schemeClr val="tx1"/>
          </a:solidFill>
          <a:ln w="12700">
            <a:miter lim="400000"/>
          </a:ln>
        </p:spPr>
        <p:txBody>
          <a:bodyPr lIns="0" tIns="0" rIns="0" bIns="0" anchor="ctr"/>
          <a:lstStyle/>
          <a:p>
            <a:pPr lvl="0">
              <a:defRPr sz="2400" cap="all" spc="384">
                <a:latin typeface="Avenir Medium"/>
                <a:ea typeface="Avenir Medium"/>
                <a:cs typeface="Avenir Medium"/>
                <a:sym typeface="Avenir Medium"/>
              </a:defRPr>
            </a:pPr>
            <a:endParaRPr sz="2400">
              <a:solidFill>
                <a:srgbClr val="E9C20E"/>
              </a:solidFill>
            </a:endParaRPr>
          </a:p>
        </p:txBody>
      </p:sp>
      <p:sp>
        <p:nvSpPr>
          <p:cNvPr id="4" name="Content Placeholder 2">
            <a:extLst>
              <a:ext uri="{FF2B5EF4-FFF2-40B4-BE49-F238E27FC236}">
                <a16:creationId xmlns:a16="http://schemas.microsoft.com/office/drawing/2014/main" id="{C4B0CB5B-42E3-DAF4-AE80-6B1316805A29}"/>
              </a:ext>
            </a:extLst>
          </p:cNvPr>
          <p:cNvSpPr txBox="1">
            <a:spLocks/>
          </p:cNvSpPr>
          <p:nvPr/>
        </p:nvSpPr>
        <p:spPr>
          <a:xfrm>
            <a:off x="6211150" y="1302821"/>
            <a:ext cx="4337315" cy="4745993"/>
          </a:xfrm>
          <a:prstGeom prst="rect">
            <a:avLst/>
          </a:prstGeom>
          <a:solidFill>
            <a:schemeClr val="bg2">
              <a:lumMod val="75000"/>
            </a:schemeClr>
          </a:solidFill>
        </p:spPr>
        <p:txBody>
          <a:bodyPr vert="horz" lIns="91440" tIns="45720" rIns="91440" bIns="45720" rtlCol="0" anchor="b">
            <a:normAutofit/>
          </a:bodyPr>
          <a:lstStyle>
            <a:lvl1pPr marL="0" indent="0" algn="ctr" defTabSz="457200" rtl="0" eaLnBrk="1" latinLnBrk="0" hangingPunct="1">
              <a:spcBef>
                <a:spcPct val="20000"/>
              </a:spcBef>
              <a:buFont typeface="Arial"/>
              <a:buNone/>
              <a:defRPr sz="1600" b="1" kern="1200" baseline="0">
                <a:solidFill>
                  <a:srgbClr val="454545"/>
                </a:solidFill>
                <a:latin typeface="Helvetica"/>
                <a:ea typeface="+mn-ea"/>
                <a:cs typeface="Helvetica"/>
              </a:defRPr>
            </a:lvl1pPr>
            <a:lvl2pPr marL="457200" indent="0" algn="l" defTabSz="457200" rtl="0" eaLnBrk="1" latinLnBrk="0" hangingPunct="1">
              <a:spcBef>
                <a:spcPct val="20000"/>
              </a:spcBef>
              <a:buFont typeface="Arial"/>
              <a:buNone/>
              <a:defRPr sz="1800" kern="1200">
                <a:solidFill>
                  <a:schemeClr val="tx1">
                    <a:tint val="75000"/>
                  </a:schemeClr>
                </a:solidFill>
                <a:latin typeface="+mn-lt"/>
                <a:ea typeface="+mn-ea"/>
                <a:cs typeface="+mn-cs"/>
              </a:defRPr>
            </a:lvl2pPr>
            <a:lvl3pPr marL="914400" indent="0" algn="l" defTabSz="457200" rtl="0" eaLnBrk="1" latinLnBrk="0" hangingPunct="1">
              <a:spcBef>
                <a:spcPct val="20000"/>
              </a:spcBef>
              <a:buFont typeface="Arial"/>
              <a:buNone/>
              <a:defRPr sz="1600" kern="1200">
                <a:solidFill>
                  <a:schemeClr val="tx1">
                    <a:tint val="75000"/>
                  </a:schemeClr>
                </a:solidFill>
                <a:latin typeface="+mn-lt"/>
                <a:ea typeface="+mn-ea"/>
                <a:cs typeface="+mn-cs"/>
              </a:defRPr>
            </a:lvl3pPr>
            <a:lvl4pPr marL="1371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4pPr>
            <a:lvl5pPr marL="18288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5pPr>
            <a:lvl6pPr marL="22860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6pPr>
            <a:lvl7pPr marL="27432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7pPr>
            <a:lvl8pPr marL="32004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8pPr>
            <a:lvl9pPr marL="3657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9pPr>
          </a:lstStyle>
          <a:p>
            <a:pPr algn="l">
              <a:lnSpc>
                <a:spcPct val="107000"/>
              </a:lnSpc>
              <a:spcBef>
                <a:spcPts val="0"/>
              </a:spcBef>
            </a:pPr>
            <a:r>
              <a:rPr lang="en-US" sz="2000">
                <a:solidFill>
                  <a:schemeClr val="bg1"/>
                </a:solidFill>
                <a:latin typeface="Avenir Next LT Pro" panose="020B0504020202020204" pitchFamily="34" charset="0"/>
                <a:ea typeface="Times New Roman" panose="02020603050405020304" pitchFamily="18" charset="0"/>
                <a:cs typeface="Times New Roman" panose="02020603050405020304" pitchFamily="18" charset="0"/>
              </a:rPr>
              <a:t>Intended Use</a:t>
            </a:r>
          </a:p>
          <a:p>
            <a:pPr algn="l">
              <a:lnSpc>
                <a:spcPct val="107000"/>
              </a:lnSpc>
              <a:spcBef>
                <a:spcPts val="0"/>
              </a:spcBef>
              <a:spcAft>
                <a:spcPts val="800"/>
              </a:spcAft>
            </a:pPr>
            <a:r>
              <a:rPr lang="en-US" b="0">
                <a:solidFill>
                  <a:schemeClr val="bg1"/>
                </a:solidFill>
                <a:latin typeface="Avenir Next LT Pro" panose="020B0504020202020204" pitchFamily="34" charset="0"/>
                <a:ea typeface="Avenir"/>
                <a:cs typeface="Avenir"/>
              </a:rPr>
              <a:t>These recommendations are intended for assessing in strengthening and advancing STLT capabilities in capturing, ingesting, and reporting pregnancy status for COVID-19. STLT agencies may use the levels of recommendations to develop a roadmap for progressing to a faster, more comprehensive means of reporting. Or an STLT agency may use the document to review and identify opportunities for improvement in the current reporting process. Federal agencies may use these recommendations to prioritize funding, support efforts for STLT implementation of the recommendations, or to advocate for policies that would facilitate improved pregnancy reporting.</a:t>
            </a:r>
          </a:p>
        </p:txBody>
      </p:sp>
    </p:spTree>
    <p:extLst>
      <p:ext uri="{BB962C8B-B14F-4D97-AF65-F5344CB8AC3E}">
        <p14:creationId xmlns:p14="http://schemas.microsoft.com/office/powerpoint/2010/main" val="2484752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496654"/>
            <a:ext cx="8229600" cy="440677"/>
          </a:xfrm>
        </p:spPr>
        <p:txBody>
          <a:bodyPr>
            <a:noAutofit/>
          </a:bodyPr>
          <a:lstStyle/>
          <a:p>
            <a:r>
              <a:rPr lang="en-US" sz="3200"/>
              <a:t>Project Deliverables</a:t>
            </a:r>
          </a:p>
        </p:txBody>
      </p:sp>
      <p:sp>
        <p:nvSpPr>
          <p:cNvPr id="7" name="TextBox 6">
            <a:extLst>
              <a:ext uri="{FF2B5EF4-FFF2-40B4-BE49-F238E27FC236}">
                <a16:creationId xmlns:a16="http://schemas.microsoft.com/office/drawing/2014/main" id="{FB01A34A-C1FE-31EA-51A4-0B4357EDE4F4}"/>
              </a:ext>
            </a:extLst>
          </p:cNvPr>
          <p:cNvSpPr txBox="1"/>
          <p:nvPr/>
        </p:nvSpPr>
        <p:spPr>
          <a:xfrm>
            <a:off x="2316481" y="1049457"/>
            <a:ext cx="7714827" cy="2677656"/>
          </a:xfrm>
          <a:prstGeom prst="rect">
            <a:avLst/>
          </a:prstGeom>
          <a:solidFill>
            <a:srgbClr val="115671"/>
          </a:solidFill>
        </p:spPr>
        <p:txBody>
          <a:bodyPr wrap="square" rtlCol="0">
            <a:spAutoFit/>
          </a:bodyPr>
          <a:lstStyle/>
          <a:p>
            <a:pPr marL="285750" indent="-285750">
              <a:buFont typeface="Arial" panose="020B0604020202020204" pitchFamily="34" charset="0"/>
              <a:buChar char="•"/>
            </a:pPr>
            <a:r>
              <a:rPr lang="en-US" sz="2400">
                <a:solidFill>
                  <a:schemeClr val="bg1"/>
                </a:solidFill>
                <a:latin typeface="Avenir Next LT Pro" panose="020B0504020202020204" pitchFamily="34" charset="0"/>
              </a:rPr>
              <a:t>Interviews with stakeholders from various jurisdictions and agencies</a:t>
            </a:r>
          </a:p>
          <a:p>
            <a:pPr marL="285750" indent="-285750">
              <a:buFont typeface="Arial" panose="020B0604020202020204" pitchFamily="34" charset="0"/>
              <a:buChar char="•"/>
            </a:pPr>
            <a:r>
              <a:rPr lang="en-US" sz="2400">
                <a:solidFill>
                  <a:schemeClr val="bg1"/>
                </a:solidFill>
                <a:latin typeface="Avenir Next LT Pro" panose="020B0504020202020204" pitchFamily="34" charset="0"/>
              </a:rPr>
              <a:t>Evaluation of pregnancy status reporting</a:t>
            </a:r>
          </a:p>
          <a:p>
            <a:pPr marL="742950" lvl="1" indent="-285750">
              <a:buFont typeface="Arial" panose="020B0604020202020204" pitchFamily="34" charset="0"/>
              <a:buChar char="•"/>
            </a:pPr>
            <a:r>
              <a:rPr lang="en-US" sz="2400">
                <a:solidFill>
                  <a:schemeClr val="bg1"/>
                </a:solidFill>
                <a:latin typeface="Avenir Next LT Pro" panose="020B0504020202020204" pitchFamily="34" charset="0"/>
              </a:rPr>
              <a:t>State, Federal, Clinical, and Laboratories</a:t>
            </a:r>
          </a:p>
          <a:p>
            <a:pPr marL="285750" indent="-285750">
              <a:buFont typeface="Arial" panose="020B0604020202020204" pitchFamily="34" charset="0"/>
              <a:buChar char="•"/>
            </a:pPr>
            <a:r>
              <a:rPr lang="en-US" sz="2400">
                <a:solidFill>
                  <a:schemeClr val="bg1"/>
                </a:solidFill>
                <a:latin typeface="Avenir Next LT Pro" panose="020B0504020202020204" pitchFamily="34" charset="0"/>
              </a:rPr>
              <a:t>Review of relevant documentation, publications, websites, and other sources</a:t>
            </a:r>
          </a:p>
          <a:p>
            <a:pPr marL="285750" indent="-285750">
              <a:buFont typeface="Arial" panose="020B0604020202020204" pitchFamily="34" charset="0"/>
              <a:buChar char="•"/>
            </a:pPr>
            <a:r>
              <a:rPr lang="en-US" sz="2400">
                <a:solidFill>
                  <a:schemeClr val="bg1"/>
                </a:solidFill>
                <a:latin typeface="Avenir Next LT Pro" panose="020B0504020202020204" pitchFamily="34" charset="0"/>
              </a:rPr>
              <a:t>Develop recommendations document</a:t>
            </a:r>
          </a:p>
        </p:txBody>
      </p:sp>
    </p:spTree>
    <p:extLst>
      <p:ext uri="{BB962C8B-B14F-4D97-AF65-F5344CB8AC3E}">
        <p14:creationId xmlns:p14="http://schemas.microsoft.com/office/powerpoint/2010/main" val="2830024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colorTemperature colorTemp="5300"/>
                    </a14:imgEffect>
                    <a14:imgEffect>
                      <a14:saturation sat="33000"/>
                    </a14:imgEffect>
                  </a14:imgLayer>
                </a14:imgProps>
              </a:ext>
              <a:ext uri="{837473B0-CC2E-450A-ABE3-18F120FF3D39}">
                <a1611:picAttrSrcUrl xmlns:a1611="http://schemas.microsoft.com/office/drawing/2016/11/main" r:id="rId4"/>
              </a:ext>
            </a:extLst>
          </a:blip>
          <a:srcRect/>
          <a:stretch>
            <a:fillRect l="-17000" r="-17000"/>
          </a:stretch>
        </a:blipFill>
        <a:effectLst/>
      </p:bgPr>
    </p:bg>
    <p:spTree>
      <p:nvGrpSpPr>
        <p:cNvPr id="1" name=""/>
        <p:cNvGrpSpPr/>
        <p:nvPr/>
      </p:nvGrpSpPr>
      <p:grpSpPr>
        <a:xfrm>
          <a:off x="0" y="0"/>
          <a:ext cx="0" cy="0"/>
          <a:chOff x="0" y="0"/>
          <a:chExt cx="0" cy="0"/>
        </a:xfrm>
      </p:grpSpPr>
      <p:sp>
        <p:nvSpPr>
          <p:cNvPr id="10" name="Shape 53"/>
          <p:cNvSpPr/>
          <p:nvPr/>
        </p:nvSpPr>
        <p:spPr>
          <a:xfrm>
            <a:off x="1871499" y="6452728"/>
            <a:ext cx="2550648" cy="228008"/>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lvl1pPr algn="r">
              <a:lnSpc>
                <a:spcPct val="90000"/>
              </a:lnSpc>
              <a:defRPr sz="1600">
                <a:latin typeface="Avenir Medium"/>
                <a:ea typeface="Avenir Medium"/>
                <a:cs typeface="Avenir Medium"/>
                <a:sym typeface="Avenir Medium"/>
              </a:defRPr>
            </a:lvl1pPr>
          </a:lstStyle>
          <a:p>
            <a:pPr lvl="0" algn="l">
              <a:lnSpc>
                <a:spcPct val="110000"/>
              </a:lnSpc>
              <a:defRPr sz="1800">
                <a:solidFill>
                  <a:srgbClr val="000000"/>
                </a:solidFill>
              </a:defRPr>
            </a:pPr>
            <a:r>
              <a:rPr lang="en-US" sz="1000" spc="20">
                <a:solidFill>
                  <a:srgbClr val="0F1308"/>
                </a:solidFill>
                <a:latin typeface="Helvetica Light"/>
                <a:cs typeface="Helvetica Light"/>
              </a:rPr>
              <a:t>Chapter 1: Bullet Slide</a:t>
            </a:r>
            <a:endParaRPr sz="1000" spc="20">
              <a:solidFill>
                <a:srgbClr val="0F1308"/>
              </a:solidFill>
              <a:latin typeface="Helvetica Light"/>
              <a:cs typeface="Helvetica Light"/>
            </a:endParaRPr>
          </a:p>
        </p:txBody>
      </p:sp>
      <p:sp>
        <p:nvSpPr>
          <p:cNvPr id="11" name="Shape 53"/>
          <p:cNvSpPr/>
          <p:nvPr/>
        </p:nvSpPr>
        <p:spPr>
          <a:xfrm>
            <a:off x="7722309" y="6454720"/>
            <a:ext cx="2550648" cy="228008"/>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lvl1pPr algn="r">
              <a:lnSpc>
                <a:spcPct val="90000"/>
              </a:lnSpc>
              <a:defRPr sz="1600">
                <a:latin typeface="Avenir Medium"/>
                <a:ea typeface="Avenir Medium"/>
                <a:cs typeface="Avenir Medium"/>
                <a:sym typeface="Avenir Medium"/>
              </a:defRPr>
            </a:lvl1pPr>
          </a:lstStyle>
          <a:p>
            <a:pPr lvl="0">
              <a:lnSpc>
                <a:spcPct val="110000"/>
              </a:lnSpc>
              <a:defRPr sz="1800">
                <a:solidFill>
                  <a:srgbClr val="000000"/>
                </a:solidFill>
              </a:defRPr>
            </a:pPr>
            <a:r>
              <a:rPr lang="en-US" sz="1000" spc="20">
                <a:solidFill>
                  <a:srgbClr val="0F1308"/>
                </a:solidFill>
                <a:latin typeface="Helvetica Light"/>
                <a:cs typeface="Helvetica Light"/>
              </a:rPr>
              <a:t>Page: </a:t>
            </a:r>
            <a:fld id="{61E54AC2-4823-AC41-8FB3-890CB8BE40F1}" type="slidenum">
              <a:rPr lang="en-US" sz="1000" spc="20">
                <a:solidFill>
                  <a:srgbClr val="0F1308"/>
                </a:solidFill>
                <a:latin typeface="Helvetica Light"/>
                <a:cs typeface="Helvetica Light"/>
              </a:rPr>
              <a:t>11</a:t>
            </a:fld>
            <a:endParaRPr sz="1000" spc="20">
              <a:solidFill>
                <a:srgbClr val="0F1308"/>
              </a:solidFill>
              <a:latin typeface="Helvetica Light"/>
              <a:cs typeface="Helvetica Light"/>
            </a:endParaRPr>
          </a:p>
        </p:txBody>
      </p:sp>
      <p:sp>
        <p:nvSpPr>
          <p:cNvPr id="2" name="Rectangle 2">
            <a:extLst>
              <a:ext uri="{FF2B5EF4-FFF2-40B4-BE49-F238E27FC236}">
                <a16:creationId xmlns:a16="http://schemas.microsoft.com/office/drawing/2014/main" id="{E46FA313-F48A-2CAC-1CEC-72D0D00E6E2B}"/>
              </a:ext>
            </a:extLst>
          </p:cNvPr>
          <p:cNvSpPr>
            <a:spLocks noChangeArrowheads="1"/>
          </p:cNvSpPr>
          <p:nvPr/>
        </p:nvSpPr>
        <p:spPr bwMode="auto">
          <a:xfrm>
            <a:off x="1977763" y="105495"/>
            <a:ext cx="8236475" cy="2308324"/>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US" altLang="en-US" sz="1600">
                <a:latin typeface="Avenir Next LT Pro" panose="020B0504020202020204" pitchFamily="34" charset="0"/>
                <a:ea typeface="Avenir" charset="0"/>
                <a:cs typeface="Avenir" charset="0"/>
              </a:rPr>
              <a:t>A total of </a:t>
            </a:r>
            <a:r>
              <a:rPr lang="en-US" altLang="en-US" sz="1600" b="1">
                <a:latin typeface="Avenir Next LT Pro" panose="020B0504020202020204" pitchFamily="34" charset="0"/>
                <a:ea typeface="Avenir" charset="0"/>
                <a:cs typeface="Avenir" charset="0"/>
              </a:rPr>
              <a:t>44 states and territories </a:t>
            </a:r>
            <a:r>
              <a:rPr lang="en-US" altLang="en-US" sz="1600">
                <a:latin typeface="Avenir Next LT Pro" panose="020B0504020202020204" pitchFamily="34" charset="0"/>
                <a:ea typeface="Avenir" charset="0"/>
                <a:cs typeface="Avenir" charset="0"/>
              </a:rPr>
              <a:t>were represented in the assessment responses received. Within those states, </a:t>
            </a:r>
            <a:r>
              <a:rPr lang="en-US" altLang="en-US" sz="1600" b="1">
                <a:latin typeface="Avenir Next LT Pro" panose="020B0504020202020204" pitchFamily="34" charset="0"/>
                <a:ea typeface="Avenir" charset="0"/>
                <a:cs typeface="Avenir" charset="0"/>
              </a:rPr>
              <a:t>67 respondents represented STLT agencies</a:t>
            </a:r>
            <a:r>
              <a:rPr lang="en-US" altLang="en-US" sz="1600">
                <a:latin typeface="Avenir Next LT Pro" panose="020B0504020202020204" pitchFamily="34" charset="0"/>
                <a:ea typeface="Avenir" charset="0"/>
                <a:cs typeface="Avenir" charset="0"/>
              </a:rPr>
              <a:t>, </a:t>
            </a:r>
            <a:r>
              <a:rPr lang="en-US" altLang="en-US" sz="1600" b="1">
                <a:latin typeface="Avenir Next LT Pro" panose="020B0504020202020204" pitchFamily="34" charset="0"/>
                <a:ea typeface="Avenir" charset="0"/>
                <a:cs typeface="Avenir" charset="0"/>
              </a:rPr>
              <a:t>15 represented laboratories, nine were clinicians, and nine represented federal agencies</a:t>
            </a:r>
            <a:r>
              <a:rPr lang="en-US" altLang="en-US" sz="1600">
                <a:latin typeface="Avenir Next LT Pro" panose="020B0504020202020204" pitchFamily="34" charset="0"/>
                <a:ea typeface="Avenir" charset="0"/>
                <a:cs typeface="Avenir" charset="0"/>
              </a:rPr>
              <a:t>. Participation of STLT agencies was requested through CSTE listservs routinely used for participation in workgroups, federal agencies included those represented on the </a:t>
            </a:r>
            <a:r>
              <a:rPr lang="en-US" altLang="en-US" sz="1600" err="1">
                <a:latin typeface="Avenir Next LT Pro" panose="020B0504020202020204" pitchFamily="34" charset="0"/>
                <a:ea typeface="Avenir" charset="0"/>
                <a:cs typeface="Avenir" charset="0"/>
              </a:rPr>
              <a:t>PSRW</a:t>
            </a:r>
            <a:r>
              <a:rPr lang="en-US" altLang="en-US" sz="1600">
                <a:latin typeface="Avenir Next LT Pro" panose="020B0504020202020204" pitchFamily="34" charset="0"/>
                <a:ea typeface="Avenir" charset="0"/>
                <a:cs typeface="Avenir" charset="0"/>
              </a:rPr>
              <a:t>, clinicians were recruited through the American College of Obstetricians and Gynecologists, and laboratorians were solicited through the </a:t>
            </a:r>
            <a:r>
              <a:rPr lang="en-US" altLang="en-US" sz="1600" err="1">
                <a:latin typeface="Avenir Next LT Pro" panose="020B0504020202020204" pitchFamily="34" charset="0"/>
                <a:ea typeface="Avenir" charset="0"/>
                <a:cs typeface="Avenir" charset="0"/>
              </a:rPr>
              <a:t>PSRW</a:t>
            </a:r>
            <a:r>
              <a:rPr lang="en-US" altLang="en-US" sz="1600">
                <a:latin typeface="Avenir Next LT Pro" panose="020B0504020202020204" pitchFamily="34" charset="0"/>
                <a:ea typeface="Avenir" charset="0"/>
                <a:cs typeface="Avenir" charset="0"/>
              </a:rPr>
              <a:t> and their colleagues. Multiple responses were received for the same agency, clinic, or laboratory. </a:t>
            </a:r>
            <a:endParaRPr lang="en-US" altLang="en-US" sz="800"/>
          </a:p>
        </p:txBody>
      </p:sp>
      <p:pic>
        <p:nvPicPr>
          <p:cNvPr id="2049" name="image3.png">
            <a:extLst>
              <a:ext uri="{FF2B5EF4-FFF2-40B4-BE49-F238E27FC236}">
                <a16:creationId xmlns:a16="http://schemas.microsoft.com/office/drawing/2014/main" id="{B815C623-74D4-40DA-0CE2-1A212ADD55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8376"/>
          <a:stretch>
            <a:fillRect/>
          </a:stretch>
        </p:blipFill>
        <p:spPr bwMode="auto">
          <a:xfrm>
            <a:off x="2311182" y="2289846"/>
            <a:ext cx="7569636" cy="382360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6F5C4AE-7ABE-916A-838E-8ACCBE05DD92}"/>
              </a:ext>
            </a:extLst>
          </p:cNvPr>
          <p:cNvSpPr>
            <a:spLocks noChangeArrowheads="1"/>
          </p:cNvSpPr>
          <p:nvPr/>
        </p:nvSpPr>
        <p:spPr bwMode="auto">
          <a:xfrm>
            <a:off x="3903703" y="6258956"/>
            <a:ext cx="433705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US" altLang="en-US" sz="1400" i="1">
                <a:solidFill>
                  <a:schemeClr val="bg1"/>
                </a:solidFill>
                <a:latin typeface="Avenir Next LT Pro" panose="020B0504020202020204" pitchFamily="34" charset="0"/>
                <a:ea typeface="Avenir" charset="0"/>
                <a:cs typeface="Avenir" charset="0"/>
              </a:rPr>
              <a:t>Figure 3. Respondent by employer state/jurisdiction</a:t>
            </a:r>
            <a:endParaRPr lang="en-US" altLang="en-US" sz="3600">
              <a:solidFill>
                <a:schemeClr val="bg1"/>
              </a:solidFill>
              <a:latin typeface="Arial" panose="020B0604020202020204" pitchFamily="34" charset="0"/>
            </a:endParaRPr>
          </a:p>
        </p:txBody>
      </p:sp>
    </p:spTree>
    <p:extLst>
      <p:ext uri="{BB962C8B-B14F-4D97-AF65-F5344CB8AC3E}">
        <p14:creationId xmlns:p14="http://schemas.microsoft.com/office/powerpoint/2010/main" val="3212051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BD11FB-4205-5E1B-01B4-9A664BD4C8B7}"/>
              </a:ext>
            </a:extLst>
          </p:cNvPr>
          <p:cNvPicPr>
            <a:picLocks noChangeAspect="1"/>
          </p:cNvPicPr>
          <p:nvPr/>
        </p:nvPicPr>
        <p:blipFill rotWithShape="1">
          <a:blip r:embed="rId2"/>
          <a:srcRect b="57822"/>
          <a:stretch/>
        </p:blipFill>
        <p:spPr>
          <a:xfrm>
            <a:off x="3179553" y="1202456"/>
            <a:ext cx="5832892" cy="1710904"/>
          </a:xfrm>
          <a:prstGeom prst="rect">
            <a:avLst/>
          </a:prstGeom>
        </p:spPr>
      </p:pic>
      <p:sp>
        <p:nvSpPr>
          <p:cNvPr id="7" name="Rectangle 3">
            <a:extLst>
              <a:ext uri="{FF2B5EF4-FFF2-40B4-BE49-F238E27FC236}">
                <a16:creationId xmlns:a16="http://schemas.microsoft.com/office/drawing/2014/main" id="{DD6A1B75-B05F-190E-70DD-AB1A27A8A862}"/>
              </a:ext>
            </a:extLst>
          </p:cNvPr>
          <p:cNvSpPr>
            <a:spLocks noChangeArrowheads="1"/>
          </p:cNvSpPr>
          <p:nvPr/>
        </p:nvSpPr>
        <p:spPr bwMode="auto">
          <a:xfrm>
            <a:off x="1554938" y="147100"/>
            <a:ext cx="9113062" cy="1133636"/>
          </a:xfrm>
          <a:prstGeom prst="rect">
            <a:avLst/>
          </a:prstGeom>
          <a:solidFill>
            <a:schemeClr val="bg1"/>
          </a:solidFill>
          <a:ln>
            <a:noFill/>
          </a:ln>
          <a:effectLst/>
        </p:spPr>
        <p:txBody>
          <a:bodyPr vert="horz" wrap="square" lIns="0" tIns="25392" rIns="0" bIns="0" numCol="1" anchor="ctr" anchorCtr="0" compatLnSpc="1">
            <a:prstTxWarp prst="textNoShape">
              <a:avLst/>
            </a:prstTxWarp>
            <a:spAutoFit/>
          </a:bodyPr>
          <a:lstStyle/>
          <a:p>
            <a:pPr defTabSz="914400" eaLnBrk="0" fontAlgn="base" hangingPunct="0">
              <a:spcBef>
                <a:spcPct val="0"/>
              </a:spcBef>
              <a:spcAft>
                <a:spcPct val="0"/>
              </a:spcAft>
            </a:pPr>
            <a:r>
              <a:rPr lang="en-US" altLang="en-US" sz="1600" b="1">
                <a:solidFill>
                  <a:srgbClr val="1F3763"/>
                </a:solidFill>
                <a:latin typeface="Avenir Next LT Pro" panose="020B0504020202020204" pitchFamily="34" charset="0"/>
                <a:ea typeface="Yu Gothic Light" panose="020B0300000000000000" pitchFamily="34" charset="-128"/>
                <a:cs typeface="Times New Roman" panose="02020603050405020304" pitchFamily="18" charset="0"/>
              </a:rPr>
              <a:t>STLT practices and beliefs</a:t>
            </a:r>
          </a:p>
          <a:p>
            <a:pPr defTabSz="914400" eaLnBrk="0" fontAlgn="base" hangingPunct="0">
              <a:spcBef>
                <a:spcPct val="0"/>
              </a:spcBef>
              <a:spcAft>
                <a:spcPct val="0"/>
              </a:spcAft>
            </a:pPr>
            <a:r>
              <a:rPr lang="en-US" altLang="en-US" sz="1400">
                <a:latin typeface="Avenir Next LT Pro" panose="020B0504020202020204" pitchFamily="34" charset="0"/>
                <a:ea typeface="Avenir" charset="0"/>
                <a:cs typeface="Avenir" charset="0"/>
              </a:rPr>
              <a:t>STLT practitioners were asked to rate the importance of collecting pregnancy information across conditions. Respondents indicated pregnancy status was most important (9.79 out of 10) to report for “Notifiable (Reportable) diseases limited to conditions where the health of the mother or infant are impacted” with the next highest response rated 9.28 for “New or emerging diseases where the impact to mothers or infants is unknown” </a:t>
            </a:r>
            <a:endParaRPr lang="en-US" altLang="en-US" sz="2400">
              <a:latin typeface="Arial" panose="020B0604020202020204" pitchFamily="34" charset="0"/>
            </a:endParaRPr>
          </a:p>
        </p:txBody>
      </p:sp>
      <p:pic>
        <p:nvPicPr>
          <p:cNvPr id="9" name="Picture 8">
            <a:extLst>
              <a:ext uri="{FF2B5EF4-FFF2-40B4-BE49-F238E27FC236}">
                <a16:creationId xmlns:a16="http://schemas.microsoft.com/office/drawing/2014/main" id="{1829D526-AEE7-0CD0-73E6-FE00BE2E8F39}"/>
              </a:ext>
            </a:extLst>
          </p:cNvPr>
          <p:cNvPicPr>
            <a:picLocks noChangeAspect="1"/>
          </p:cNvPicPr>
          <p:nvPr/>
        </p:nvPicPr>
        <p:blipFill>
          <a:blip r:embed="rId3"/>
          <a:stretch>
            <a:fillRect/>
          </a:stretch>
        </p:blipFill>
        <p:spPr>
          <a:xfrm>
            <a:off x="3179554" y="4522554"/>
            <a:ext cx="5832893" cy="2335446"/>
          </a:xfrm>
          <a:prstGeom prst="rect">
            <a:avLst/>
          </a:prstGeom>
        </p:spPr>
      </p:pic>
      <p:pic>
        <p:nvPicPr>
          <p:cNvPr id="10" name="Picture 9">
            <a:extLst>
              <a:ext uri="{FF2B5EF4-FFF2-40B4-BE49-F238E27FC236}">
                <a16:creationId xmlns:a16="http://schemas.microsoft.com/office/drawing/2014/main" id="{C3BC8C68-285E-9938-4068-18657D551438}"/>
              </a:ext>
            </a:extLst>
          </p:cNvPr>
          <p:cNvPicPr>
            <a:picLocks noChangeAspect="1"/>
          </p:cNvPicPr>
          <p:nvPr/>
        </p:nvPicPr>
        <p:blipFill rotWithShape="1">
          <a:blip r:embed="rId2"/>
          <a:srcRect t="57822"/>
          <a:stretch/>
        </p:blipFill>
        <p:spPr>
          <a:xfrm>
            <a:off x="3179553" y="2811650"/>
            <a:ext cx="5832893" cy="1710905"/>
          </a:xfrm>
          <a:prstGeom prst="rect">
            <a:avLst/>
          </a:prstGeom>
        </p:spPr>
      </p:pic>
    </p:spTree>
    <p:extLst>
      <p:ext uri="{BB962C8B-B14F-4D97-AF65-F5344CB8AC3E}">
        <p14:creationId xmlns:p14="http://schemas.microsoft.com/office/powerpoint/2010/main" val="4050189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53"/>
          <p:cNvSpPr/>
          <p:nvPr/>
        </p:nvSpPr>
        <p:spPr>
          <a:xfrm>
            <a:off x="7722309" y="6454720"/>
            <a:ext cx="2550648" cy="228008"/>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lvl1pPr algn="r">
              <a:lnSpc>
                <a:spcPct val="90000"/>
              </a:lnSpc>
              <a:defRPr sz="1600">
                <a:latin typeface="Avenir Medium"/>
                <a:ea typeface="Avenir Medium"/>
                <a:cs typeface="Avenir Medium"/>
                <a:sym typeface="Avenir Medium"/>
              </a:defRPr>
            </a:lvl1pPr>
          </a:lstStyle>
          <a:p>
            <a:pPr lvl="0">
              <a:lnSpc>
                <a:spcPct val="110000"/>
              </a:lnSpc>
              <a:defRPr sz="1800">
                <a:solidFill>
                  <a:srgbClr val="000000"/>
                </a:solidFill>
              </a:defRPr>
            </a:pPr>
            <a:r>
              <a:rPr lang="en-US" sz="1000" spc="20">
                <a:solidFill>
                  <a:srgbClr val="0F1308"/>
                </a:solidFill>
                <a:latin typeface="Helvetica Light"/>
                <a:cs typeface="Helvetica Light"/>
              </a:rPr>
              <a:t>Page: </a:t>
            </a:r>
            <a:fld id="{61E54AC2-4823-AC41-8FB3-890CB8BE40F1}" type="slidenum">
              <a:rPr lang="en-US" sz="1000" spc="20">
                <a:solidFill>
                  <a:srgbClr val="0F1308"/>
                </a:solidFill>
                <a:latin typeface="Helvetica Light"/>
                <a:cs typeface="Helvetica Light"/>
              </a:rPr>
              <a:t>13</a:t>
            </a:fld>
            <a:endParaRPr sz="1000" spc="20">
              <a:solidFill>
                <a:srgbClr val="0F1308"/>
              </a:solidFill>
              <a:latin typeface="Helvetica Light"/>
              <a:cs typeface="Helvetica Light"/>
            </a:endParaRPr>
          </a:p>
        </p:txBody>
      </p:sp>
      <p:sp>
        <p:nvSpPr>
          <p:cNvPr id="4" name="TextBox 3">
            <a:extLst>
              <a:ext uri="{FF2B5EF4-FFF2-40B4-BE49-F238E27FC236}">
                <a16:creationId xmlns:a16="http://schemas.microsoft.com/office/drawing/2014/main" id="{F52D30DD-8F0E-AA19-E5AF-BDB6C3D66C09}"/>
              </a:ext>
            </a:extLst>
          </p:cNvPr>
          <p:cNvSpPr txBox="1"/>
          <p:nvPr/>
        </p:nvSpPr>
        <p:spPr>
          <a:xfrm>
            <a:off x="2103119" y="402915"/>
            <a:ext cx="8169838" cy="5324535"/>
          </a:xfrm>
          <a:prstGeom prst="rect">
            <a:avLst/>
          </a:prstGeom>
          <a:solidFill>
            <a:schemeClr val="bg1"/>
          </a:solidFill>
        </p:spPr>
        <p:txBody>
          <a:bodyPr wrap="square">
            <a:spAutoFit/>
          </a:bodyPr>
          <a:lstStyle/>
          <a:p>
            <a:r>
              <a:rPr lang="en-US" b="1">
                <a:latin typeface="Avenir Next LT Pro" panose="020B0504020202020204" pitchFamily="34" charset="0"/>
                <a:ea typeface="Times New Roman" panose="02020603050405020304" pitchFamily="18" charset="0"/>
                <a:cs typeface="Calibri" panose="020F0502020204030204" pitchFamily="34" charset="0"/>
              </a:rPr>
              <a:t>STLT Response Summary- Additional Insights</a:t>
            </a:r>
          </a:p>
          <a:p>
            <a:pPr marL="171450" indent="-171450">
              <a:buFont typeface="Arial" panose="020B0604020202020204" pitchFamily="34" charset="0"/>
              <a:buChar char="•"/>
            </a:pPr>
            <a:r>
              <a:rPr lang="en-US" sz="1400">
                <a:latin typeface="Avenir Next LT Pro" panose="020B0504020202020204" pitchFamily="34" charset="0"/>
                <a:ea typeface="Times New Roman" panose="02020603050405020304" pitchFamily="18" charset="0"/>
                <a:cs typeface="Calibri" panose="020F0502020204030204" pitchFamily="34" charset="0"/>
              </a:rPr>
              <a:t>For non-COVID diseases, similar primary sources are used. For non-notifiable conditions of public health importance, vital statistics and hospital discharge data are the most common sources of pregnancy status. State agencies most often want a simple y/n question for obtaining pregnancy status. </a:t>
            </a:r>
            <a:r>
              <a:rPr lang="en-US" sz="1400">
                <a:latin typeface="Times New Roman" panose="02020603050405020304" pitchFamily="18" charset="0"/>
                <a:ea typeface="Times New Roman" panose="02020603050405020304" pitchFamily="18" charset="0"/>
              </a:rPr>
              <a:t> </a:t>
            </a:r>
          </a:p>
          <a:p>
            <a:endParaRPr lang="en-US" sz="1400">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r>
              <a:rPr lang="en-US" sz="1400">
                <a:latin typeface="Avenir Next LT Pro" panose="020B0504020202020204" pitchFamily="34" charset="0"/>
                <a:ea typeface="Times New Roman" panose="02020603050405020304" pitchFamily="18" charset="0"/>
                <a:cs typeface="Calibri" panose="020F0502020204030204" pitchFamily="34" charset="0"/>
              </a:rPr>
              <a:t>Inconsistency in reporting, coding and receipt are major barriers. There is also reluctance to share data across bureaus. </a:t>
            </a:r>
            <a:endParaRPr lang="en-US" sz="1400">
              <a:latin typeface="Times New Roman" panose="02020603050405020304" pitchFamily="18" charset="0"/>
              <a:ea typeface="Times New Roman" panose="02020603050405020304" pitchFamily="18" charset="0"/>
            </a:endParaRPr>
          </a:p>
          <a:p>
            <a:endParaRPr lang="en-US" sz="1400">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r>
              <a:rPr lang="en-US" sz="1400">
                <a:latin typeface="Avenir Next LT Pro" panose="020B0504020202020204" pitchFamily="34" charset="0"/>
                <a:ea typeface="Times New Roman" panose="02020603050405020304" pitchFamily="18" charset="0"/>
                <a:cs typeface="Calibri" panose="020F0502020204030204" pitchFamily="34" charset="0"/>
              </a:rPr>
              <a:t>Seven respondents indicated administrative law exists to require reporting of pregnancy status. Agencies do link to vital records to obtain recent birth information.</a:t>
            </a:r>
            <a:endParaRPr lang="en-US" sz="1400">
              <a:latin typeface="Times New Roman" panose="02020603050405020304" pitchFamily="18" charset="0"/>
              <a:ea typeface="Times New Roman" panose="02020603050405020304" pitchFamily="18" charset="0"/>
            </a:endParaRPr>
          </a:p>
          <a:p>
            <a:endParaRPr lang="en-US" sz="1400">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r>
              <a:rPr lang="en-US" sz="1400">
                <a:latin typeface="Avenir Next LT Pro" panose="020B0504020202020204" pitchFamily="34" charset="0"/>
                <a:ea typeface="Times New Roman" panose="02020603050405020304" pitchFamily="18" charset="0"/>
                <a:cs typeface="Calibri" panose="020F0502020204030204" pitchFamily="34" charset="0"/>
              </a:rPr>
              <a:t>With regards to eCR, COVID-19 is the most commonly reported condition. Expansion of eCR is focused on enteric diseases, respiratory conditions, sexually transmitted and vaccine preventable diseases. Significant expansion is slated to occur in the next year for most, with additional expansion within five years. </a:t>
            </a:r>
            <a:endParaRPr lang="en-US" sz="1400">
              <a:latin typeface="Times New Roman" panose="02020603050405020304" pitchFamily="18" charset="0"/>
              <a:ea typeface="Times New Roman" panose="02020603050405020304" pitchFamily="18" charset="0"/>
            </a:endParaRPr>
          </a:p>
          <a:p>
            <a:r>
              <a:rPr lang="en-US" sz="1400">
                <a:latin typeface="Avenir Next LT Pro" panose="020B0504020202020204" pitchFamily="34" charset="0"/>
                <a:ea typeface="Times New Roman" panose="02020603050405020304" pitchFamily="18" charset="0"/>
                <a:cs typeface="Calibri" panose="020F0502020204030204" pitchFamily="34" charset="0"/>
              </a:rPr>
              <a:t> </a:t>
            </a:r>
            <a:endParaRPr lang="en-US" sz="1400">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r>
              <a:rPr lang="en-US" sz="1400">
                <a:latin typeface="Avenir Next LT Pro" panose="020B0504020202020204" pitchFamily="34" charset="0"/>
                <a:ea typeface="Times New Roman" panose="02020603050405020304" pitchFamily="18" charset="0"/>
                <a:cs typeface="Calibri" panose="020F0502020204030204" pitchFamily="34" charset="0"/>
              </a:rPr>
              <a:t>The biggest barriers to implementing eCR were retention and the presence of staff with expertise along with external technical assistance. There was mention of CDC impeding a process and a vendor not delivering an enhancement. </a:t>
            </a:r>
            <a:endParaRPr lang="en-US" sz="1400">
              <a:latin typeface="Times New Roman" panose="02020603050405020304" pitchFamily="18" charset="0"/>
              <a:ea typeface="Times New Roman" panose="02020603050405020304" pitchFamily="18" charset="0"/>
            </a:endParaRPr>
          </a:p>
          <a:p>
            <a:r>
              <a:rPr lang="en-US" sz="1400">
                <a:latin typeface="Avenir Next LT Pro" panose="020B0504020202020204" pitchFamily="34" charset="0"/>
                <a:ea typeface="Times New Roman" panose="02020603050405020304" pitchFamily="18" charset="0"/>
                <a:cs typeface="Calibri" panose="020F0502020204030204" pitchFamily="34" charset="0"/>
              </a:rPr>
              <a:t> </a:t>
            </a:r>
            <a:endParaRPr lang="en-US" sz="1400">
              <a:latin typeface="Times New Roman" panose="02020603050405020304" pitchFamily="18" charset="0"/>
              <a:ea typeface="Times New Roman" panose="02020603050405020304" pitchFamily="18" charset="0"/>
            </a:endParaRPr>
          </a:p>
          <a:p>
            <a:pPr marL="171450" indent="-171450">
              <a:buFont typeface="Arial" panose="020B0604020202020204" pitchFamily="34" charset="0"/>
              <a:buChar char="•"/>
            </a:pPr>
            <a:r>
              <a:rPr lang="en-US" sz="1400">
                <a:latin typeface="Avenir Next LT Pro" panose="020B0504020202020204" pitchFamily="34" charset="0"/>
                <a:ea typeface="Times New Roman" panose="02020603050405020304" pitchFamily="18" charset="0"/>
                <a:cs typeface="Calibri" panose="020F0502020204030204" pitchFamily="34" charset="0"/>
              </a:rPr>
              <a:t>States indicate status reporting is very important for 'notifiable condition where the health of the mother or infant are impacted' or 'new or emerging diseases where the impact to mothers or infants is unknown', as well as COVID-19. </a:t>
            </a:r>
            <a:endParaRPr lang="en-US" sz="14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27264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53"/>
          <p:cNvSpPr/>
          <p:nvPr/>
        </p:nvSpPr>
        <p:spPr>
          <a:xfrm>
            <a:off x="7722309" y="6454720"/>
            <a:ext cx="2550648" cy="228008"/>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lvl1pPr algn="r">
              <a:lnSpc>
                <a:spcPct val="90000"/>
              </a:lnSpc>
              <a:defRPr sz="1600">
                <a:latin typeface="Avenir Medium"/>
                <a:ea typeface="Avenir Medium"/>
                <a:cs typeface="Avenir Medium"/>
                <a:sym typeface="Avenir Medium"/>
              </a:defRPr>
            </a:lvl1pPr>
          </a:lstStyle>
          <a:p>
            <a:pPr lvl="0">
              <a:lnSpc>
                <a:spcPct val="110000"/>
              </a:lnSpc>
              <a:defRPr sz="1800">
                <a:solidFill>
                  <a:srgbClr val="000000"/>
                </a:solidFill>
              </a:defRPr>
            </a:pPr>
            <a:r>
              <a:rPr lang="en-US" sz="1000" spc="20">
                <a:solidFill>
                  <a:srgbClr val="0F1308"/>
                </a:solidFill>
                <a:latin typeface="Helvetica Light"/>
                <a:cs typeface="Helvetica Light"/>
              </a:rPr>
              <a:t>Page: </a:t>
            </a:r>
            <a:fld id="{61E54AC2-4823-AC41-8FB3-890CB8BE40F1}" type="slidenum">
              <a:rPr lang="en-US" sz="1000" spc="20">
                <a:solidFill>
                  <a:srgbClr val="0F1308"/>
                </a:solidFill>
                <a:latin typeface="Helvetica Light"/>
                <a:cs typeface="Helvetica Light"/>
              </a:rPr>
              <a:t>14</a:t>
            </a:fld>
            <a:endParaRPr sz="1000" spc="20">
              <a:solidFill>
                <a:srgbClr val="0F1308"/>
              </a:solidFill>
              <a:latin typeface="Helvetica Light"/>
              <a:cs typeface="Helvetica Light"/>
            </a:endParaRPr>
          </a:p>
        </p:txBody>
      </p:sp>
      <p:sp>
        <p:nvSpPr>
          <p:cNvPr id="4" name="TextBox 3">
            <a:extLst>
              <a:ext uri="{FF2B5EF4-FFF2-40B4-BE49-F238E27FC236}">
                <a16:creationId xmlns:a16="http://schemas.microsoft.com/office/drawing/2014/main" id="{F52D30DD-8F0E-AA19-E5AF-BDB6C3D66C09}"/>
              </a:ext>
            </a:extLst>
          </p:cNvPr>
          <p:cNvSpPr txBox="1"/>
          <p:nvPr/>
        </p:nvSpPr>
        <p:spPr>
          <a:xfrm>
            <a:off x="2103119" y="402914"/>
            <a:ext cx="8169838" cy="4801314"/>
          </a:xfrm>
          <a:prstGeom prst="rect">
            <a:avLst/>
          </a:prstGeom>
          <a:solidFill>
            <a:schemeClr val="bg1"/>
          </a:solidFill>
        </p:spPr>
        <p:txBody>
          <a:bodyPr wrap="square">
            <a:spAutoFit/>
          </a:bodyPr>
          <a:lstStyle/>
          <a:p>
            <a:r>
              <a:rPr lang="en-US" b="1">
                <a:latin typeface="Avenir Next LT Pro" panose="020B0504020202020204" pitchFamily="34" charset="0"/>
                <a:ea typeface="Times New Roman" panose="02020603050405020304" pitchFamily="18" charset="0"/>
                <a:cs typeface="Calibri" panose="020F0502020204030204" pitchFamily="34" charset="0"/>
              </a:rPr>
              <a:t>Laboratory Response Summary</a:t>
            </a:r>
          </a:p>
          <a:p>
            <a:pPr marL="285750" indent="-285750">
              <a:buFont typeface="Arial" panose="020B0604020202020204" pitchFamily="34" charset="0"/>
              <a:buChar char="•"/>
            </a:pPr>
            <a:r>
              <a:rPr lang="en-US">
                <a:latin typeface="Avenir Next LT Pro" panose="020B0504020202020204" pitchFamily="34" charset="0"/>
                <a:ea typeface="Times New Roman" panose="02020603050405020304" pitchFamily="18" charset="0"/>
                <a:cs typeface="Calibri" panose="020F0502020204030204" pitchFamily="34" charset="0"/>
              </a:rPr>
              <a:t>Ask at order entry (AOE) is the most commonly used field for capturing pregnancy status for COVID-19 and other notifiable conditions. Relevant clinical information and diagnostic codes are sparsely used. Status is reported to public health using the 'Other' HL7 field or in 'Relevant clinical information' or 'OBX'. </a:t>
            </a:r>
            <a:endParaRPr lang="en-US">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r>
              <a:rPr lang="en-US">
                <a:latin typeface="Avenir Next LT Pro" panose="020B0504020202020204" pitchFamily="34" charset="0"/>
                <a:ea typeface="Times New Roman" panose="02020603050405020304" pitchFamily="18" charset="0"/>
                <a:cs typeface="Calibri" panose="020F0502020204030204" pitchFamily="34" charset="0"/>
              </a:rPr>
              <a:t> </a:t>
            </a:r>
            <a:endParaRPr lang="en-US">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r>
              <a:rPr lang="en-US">
                <a:latin typeface="Avenir Next LT Pro" panose="020B0504020202020204" pitchFamily="34" charset="0"/>
                <a:ea typeface="Times New Roman" panose="02020603050405020304" pitchFamily="18" charset="0"/>
                <a:cs typeface="Calibri" panose="020F0502020204030204" pitchFamily="34" charset="0"/>
              </a:rPr>
              <a:t>Pregnancy status is most often collected for COVID-19 and Zika, followed by HIV and Syphilis. Manual data entry is required on paper lab requisition forms. </a:t>
            </a:r>
            <a:endParaRPr lang="en-US">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r>
              <a:rPr lang="en-US">
                <a:latin typeface="Avenir Next LT Pro" panose="020B0504020202020204" pitchFamily="34" charset="0"/>
                <a:ea typeface="Times New Roman" panose="02020603050405020304" pitchFamily="18" charset="0"/>
                <a:cs typeface="Calibri" panose="020F0502020204030204" pitchFamily="34" charset="0"/>
              </a:rPr>
              <a:t> </a:t>
            </a:r>
            <a:endParaRPr lang="en-US">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r>
              <a:rPr lang="en-US">
                <a:latin typeface="Avenir Next LT Pro" panose="020B0504020202020204" pitchFamily="34" charset="0"/>
                <a:ea typeface="Times New Roman" panose="02020603050405020304" pitchFamily="18" charset="0"/>
                <a:cs typeface="Calibri" panose="020F0502020204030204" pitchFamily="34" charset="0"/>
              </a:rPr>
              <a:t>Laboratories confirm a simple picklist is the best approach to capture pregnancy status. If status were a required reporting element, codification in AOE is preferred. Laboratories indicate reporting capture burden is 4.2/10 effort. However, laboratorians do not feel pregnancy status should be captured by them unless clinically relevant. Most have a field to capture but challenges with ensuring reporting happens. </a:t>
            </a:r>
            <a:endParaRPr lang="en-US">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14599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53"/>
          <p:cNvSpPr/>
          <p:nvPr/>
        </p:nvSpPr>
        <p:spPr>
          <a:xfrm>
            <a:off x="7722309" y="6454720"/>
            <a:ext cx="2550648" cy="228008"/>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lvl1pPr algn="r">
              <a:lnSpc>
                <a:spcPct val="90000"/>
              </a:lnSpc>
              <a:defRPr sz="1600">
                <a:latin typeface="Avenir Medium"/>
                <a:ea typeface="Avenir Medium"/>
                <a:cs typeface="Avenir Medium"/>
                <a:sym typeface="Avenir Medium"/>
              </a:defRPr>
            </a:lvl1pPr>
          </a:lstStyle>
          <a:p>
            <a:pPr lvl="0">
              <a:lnSpc>
                <a:spcPct val="110000"/>
              </a:lnSpc>
              <a:defRPr sz="1800">
                <a:solidFill>
                  <a:srgbClr val="000000"/>
                </a:solidFill>
              </a:defRPr>
            </a:pPr>
            <a:r>
              <a:rPr lang="en-US" sz="1000" spc="20">
                <a:solidFill>
                  <a:srgbClr val="0F1308"/>
                </a:solidFill>
                <a:latin typeface="Helvetica Light"/>
                <a:cs typeface="Helvetica Light"/>
              </a:rPr>
              <a:t>Page: </a:t>
            </a:r>
            <a:fld id="{61E54AC2-4823-AC41-8FB3-890CB8BE40F1}" type="slidenum">
              <a:rPr lang="en-US" sz="1000" spc="20">
                <a:solidFill>
                  <a:srgbClr val="0F1308"/>
                </a:solidFill>
                <a:latin typeface="Helvetica Light"/>
                <a:cs typeface="Helvetica Light"/>
              </a:rPr>
              <a:t>15</a:t>
            </a:fld>
            <a:endParaRPr sz="1000" spc="20">
              <a:solidFill>
                <a:srgbClr val="0F1308"/>
              </a:solidFill>
              <a:latin typeface="Helvetica Light"/>
              <a:cs typeface="Helvetica Light"/>
            </a:endParaRPr>
          </a:p>
        </p:txBody>
      </p:sp>
      <p:sp>
        <p:nvSpPr>
          <p:cNvPr id="4" name="TextBox 3">
            <a:extLst>
              <a:ext uri="{FF2B5EF4-FFF2-40B4-BE49-F238E27FC236}">
                <a16:creationId xmlns:a16="http://schemas.microsoft.com/office/drawing/2014/main" id="{F52D30DD-8F0E-AA19-E5AF-BDB6C3D66C09}"/>
              </a:ext>
            </a:extLst>
          </p:cNvPr>
          <p:cNvSpPr txBox="1"/>
          <p:nvPr/>
        </p:nvSpPr>
        <p:spPr>
          <a:xfrm>
            <a:off x="2103119" y="402915"/>
            <a:ext cx="8169838" cy="2585323"/>
          </a:xfrm>
          <a:prstGeom prst="rect">
            <a:avLst/>
          </a:prstGeom>
          <a:solidFill>
            <a:schemeClr val="bg1"/>
          </a:solidFill>
        </p:spPr>
        <p:txBody>
          <a:bodyPr wrap="square">
            <a:spAutoFit/>
          </a:bodyPr>
          <a:lstStyle/>
          <a:p>
            <a:r>
              <a:rPr lang="en-US" b="1">
                <a:latin typeface="Avenir Next LT Pro" panose="020B0504020202020204" pitchFamily="34" charset="0"/>
                <a:ea typeface="Times New Roman" panose="02020603050405020304" pitchFamily="18" charset="0"/>
                <a:cs typeface="Calibri" panose="020F0502020204030204" pitchFamily="34" charset="0"/>
              </a:rPr>
              <a:t>Clinician Response Summary</a:t>
            </a:r>
          </a:p>
          <a:p>
            <a:pPr marL="285750" indent="-285750">
              <a:buFont typeface="Arial" panose="020B0604020202020204" pitchFamily="34" charset="0"/>
              <a:buChar char="•"/>
            </a:pPr>
            <a:r>
              <a:rPr lang="en-US">
                <a:latin typeface="Avenir Next LT Pro" panose="020B0504020202020204" pitchFamily="34" charset="0"/>
                <a:ea typeface="Times New Roman" panose="02020603050405020304" pitchFamily="18" charset="0"/>
                <a:cs typeface="Calibri" panose="020F0502020204030204" pitchFamily="34" charset="0"/>
              </a:rPr>
              <a:t>Clinicians report pregnancy status as diagnostic billing codes and dedicated fields when available. Most standard variables for following pregnant patients are routinely captured. </a:t>
            </a:r>
            <a:endParaRPr lang="en-US">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r>
              <a:rPr lang="en-US">
                <a:latin typeface="Avenir Next LT Pro" panose="020B0504020202020204" pitchFamily="34" charset="0"/>
                <a:ea typeface="Times New Roman" panose="02020603050405020304" pitchFamily="18" charset="0"/>
                <a:cs typeface="Calibri" panose="020F0502020204030204" pitchFamily="34" charset="0"/>
              </a:rPr>
              <a:t> </a:t>
            </a:r>
            <a:endParaRPr lang="en-US">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r>
              <a:rPr lang="en-US">
                <a:latin typeface="Avenir Next LT Pro" panose="020B0504020202020204" pitchFamily="34" charset="0"/>
                <a:ea typeface="Times New Roman" panose="02020603050405020304" pitchFamily="18" charset="0"/>
                <a:cs typeface="Calibri" panose="020F0502020204030204" pitchFamily="34" charset="0"/>
              </a:rPr>
              <a:t>In terms of barriers to reporting to public health, clinicians cite </a:t>
            </a:r>
            <a:r>
              <a:rPr lang="en-US" err="1">
                <a:latin typeface="Avenir Next LT Pro" panose="020B0504020202020204" pitchFamily="34" charset="0"/>
                <a:ea typeface="Times New Roman" panose="02020603050405020304" pitchFamily="18" charset="0"/>
                <a:cs typeface="Calibri" panose="020F0502020204030204" pitchFamily="34" charset="0"/>
              </a:rPr>
              <a:t>EMR</a:t>
            </a:r>
            <a:r>
              <a:rPr lang="en-US">
                <a:latin typeface="Avenir Next LT Pro" panose="020B0504020202020204" pitchFamily="34" charset="0"/>
                <a:ea typeface="Times New Roman" panose="02020603050405020304" pitchFamily="18" charset="0"/>
                <a:cs typeface="Calibri" panose="020F0502020204030204" pitchFamily="34" charset="0"/>
              </a:rPr>
              <a:t> is not programmed to report to public health and lack of awareness of the need to report. However, clinicians feel reporting of all notifiable and emerging conditions is important.</a:t>
            </a:r>
            <a:endParaRPr lang="en-US">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77082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53"/>
          <p:cNvSpPr/>
          <p:nvPr/>
        </p:nvSpPr>
        <p:spPr>
          <a:xfrm>
            <a:off x="7722309" y="6454720"/>
            <a:ext cx="2550648" cy="228008"/>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lvl1pPr algn="r">
              <a:lnSpc>
                <a:spcPct val="90000"/>
              </a:lnSpc>
              <a:defRPr sz="1600">
                <a:latin typeface="Avenir Medium"/>
                <a:ea typeface="Avenir Medium"/>
                <a:cs typeface="Avenir Medium"/>
                <a:sym typeface="Avenir Medium"/>
              </a:defRPr>
            </a:lvl1pPr>
          </a:lstStyle>
          <a:p>
            <a:pPr lvl="0">
              <a:lnSpc>
                <a:spcPct val="110000"/>
              </a:lnSpc>
              <a:defRPr sz="1800">
                <a:solidFill>
                  <a:srgbClr val="000000"/>
                </a:solidFill>
              </a:defRPr>
            </a:pPr>
            <a:r>
              <a:rPr lang="en-US" sz="1000" spc="20">
                <a:solidFill>
                  <a:srgbClr val="0F1308"/>
                </a:solidFill>
                <a:latin typeface="Helvetica Light"/>
                <a:cs typeface="Helvetica Light"/>
              </a:rPr>
              <a:t>Page: </a:t>
            </a:r>
            <a:fld id="{61E54AC2-4823-AC41-8FB3-890CB8BE40F1}" type="slidenum">
              <a:rPr lang="en-US" sz="1000" spc="20">
                <a:solidFill>
                  <a:srgbClr val="0F1308"/>
                </a:solidFill>
                <a:latin typeface="Helvetica Light"/>
                <a:cs typeface="Helvetica Light"/>
              </a:rPr>
              <a:t>16</a:t>
            </a:fld>
            <a:endParaRPr sz="1000" spc="20">
              <a:solidFill>
                <a:srgbClr val="0F1308"/>
              </a:solidFill>
              <a:latin typeface="Helvetica Light"/>
              <a:cs typeface="Helvetica Light"/>
            </a:endParaRPr>
          </a:p>
        </p:txBody>
      </p:sp>
      <p:sp>
        <p:nvSpPr>
          <p:cNvPr id="4" name="TextBox 3">
            <a:extLst>
              <a:ext uri="{FF2B5EF4-FFF2-40B4-BE49-F238E27FC236}">
                <a16:creationId xmlns:a16="http://schemas.microsoft.com/office/drawing/2014/main" id="{F52D30DD-8F0E-AA19-E5AF-BDB6C3D66C09}"/>
              </a:ext>
            </a:extLst>
          </p:cNvPr>
          <p:cNvSpPr txBox="1"/>
          <p:nvPr/>
        </p:nvSpPr>
        <p:spPr>
          <a:xfrm>
            <a:off x="2103119" y="402915"/>
            <a:ext cx="8169838" cy="2031325"/>
          </a:xfrm>
          <a:prstGeom prst="rect">
            <a:avLst/>
          </a:prstGeom>
          <a:solidFill>
            <a:schemeClr val="bg1"/>
          </a:solidFill>
        </p:spPr>
        <p:txBody>
          <a:bodyPr wrap="square">
            <a:spAutoFit/>
          </a:bodyPr>
          <a:lstStyle/>
          <a:p>
            <a:r>
              <a:rPr lang="en-US" b="1">
                <a:latin typeface="Avenir Next LT Pro" panose="020B0504020202020204" pitchFamily="34" charset="0"/>
                <a:ea typeface="Times New Roman" panose="02020603050405020304" pitchFamily="18" charset="0"/>
                <a:cs typeface="Calibri" panose="020F0502020204030204" pitchFamily="34" charset="0"/>
              </a:rPr>
              <a:t>Federal Agency Response Summary</a:t>
            </a:r>
          </a:p>
          <a:p>
            <a:r>
              <a:rPr lang="en-US">
                <a:latin typeface="Avenir Next LT Pro" panose="020B0504020202020204" pitchFamily="34" charset="0"/>
                <a:ea typeface="Times New Roman" panose="02020603050405020304" pitchFamily="18" charset="0"/>
                <a:cs typeface="Calibri" panose="020F0502020204030204" pitchFamily="34" charset="0"/>
              </a:rPr>
              <a:t>Responses were smaller for this assessment. When obtained for COVID-19, pregnancy status is retrieved from vital statistics, eCR, and other files. Respondents indicated capturing status required significant effort. Expanded use of eCR is believed to improve reporting along with other state-level efforts. Respondents believe reporting of pregnancy status for all notifiable conditions is important. </a:t>
            </a:r>
            <a:endParaRPr lang="en-US">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53635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62244" y="3039045"/>
            <a:ext cx="8467513" cy="2548903"/>
          </a:xfrm>
          <a:prstGeom prst="rect">
            <a:avLst/>
          </a:prstGeom>
        </p:spPr>
        <p:txBody>
          <a:bodyPr wrap="square" numCol="1" spcCol="274320" anchor="t">
            <a:spAutoFit/>
          </a:bodyPr>
          <a:lstStyle/>
          <a:p>
            <a:pPr>
              <a:lnSpc>
                <a:spcPct val="107000"/>
              </a:lnSpc>
              <a:spcAft>
                <a:spcPts val="800"/>
              </a:spcAft>
            </a:pPr>
            <a:r>
              <a:rPr lang="en-US">
                <a:latin typeface="Avenir Next LT Pro" panose="020B0504020202020204" pitchFamily="34" charset="0"/>
                <a:ea typeface="Avenir"/>
                <a:cs typeface="Avenir"/>
              </a:rPr>
              <a:t>The Council of State and Territorial Epidemiologists (CSTE) COVID-19 Pregnancy Status Reporting Workgroup (</a:t>
            </a:r>
            <a:r>
              <a:rPr lang="en-US" err="1">
                <a:latin typeface="Avenir Next LT Pro" panose="020B0504020202020204" pitchFamily="34" charset="0"/>
                <a:ea typeface="Avenir"/>
                <a:cs typeface="Avenir"/>
              </a:rPr>
              <a:t>PSRW</a:t>
            </a:r>
            <a:r>
              <a:rPr lang="en-US">
                <a:latin typeface="Avenir Next LT Pro" panose="020B0504020202020204" pitchFamily="34" charset="0"/>
                <a:ea typeface="Avenir"/>
                <a:cs typeface="Avenir"/>
              </a:rPr>
              <a:t>) formed the following recommendations for the improvement of pregnancy status capture and reporting. Specific scenarios to which these recommendations apply include:</a:t>
            </a:r>
          </a:p>
          <a:p>
            <a:pPr marL="342900" indent="-342900">
              <a:lnSpc>
                <a:spcPct val="107000"/>
              </a:lnSpc>
              <a:buFont typeface="+mj-lt"/>
              <a:buAutoNum type="arabicParenR"/>
            </a:pPr>
            <a:r>
              <a:rPr lang="en-US">
                <a:solidFill>
                  <a:srgbClr val="000000"/>
                </a:solidFill>
                <a:latin typeface="Avenir Next LT Pro" panose="020B0504020202020204" pitchFamily="34" charset="0"/>
                <a:ea typeface="Avenir"/>
                <a:cs typeface="Avenir"/>
              </a:rPr>
              <a:t>Reporting of a notifiable condition (infectious or non-infectious) where there is known impact on the pregnant person, fetus, or infant; or,</a:t>
            </a:r>
            <a:endParaRPr lang="en-US">
              <a:latin typeface="Avenir Next LT Pro" panose="020B0504020202020204" pitchFamily="34" charset="0"/>
              <a:ea typeface="Avenir"/>
              <a:cs typeface="Avenir"/>
            </a:endParaRPr>
          </a:p>
          <a:p>
            <a:pPr marL="342900" indent="-342900">
              <a:lnSpc>
                <a:spcPct val="107000"/>
              </a:lnSpc>
              <a:buFont typeface="+mj-lt"/>
              <a:buAutoNum type="arabicParenR"/>
            </a:pPr>
            <a:r>
              <a:rPr lang="en-US">
                <a:solidFill>
                  <a:srgbClr val="000000"/>
                </a:solidFill>
                <a:latin typeface="Avenir Next LT Pro" panose="020B0504020202020204" pitchFamily="34" charset="0"/>
                <a:ea typeface="Avenir"/>
                <a:cs typeface="Avenir"/>
              </a:rPr>
              <a:t>Reporting of an emerging or reemerging disease where the potential health impact on a pregnant person, fetus, or infant is unknown.</a:t>
            </a:r>
            <a:endParaRPr lang="en-US">
              <a:latin typeface="Avenir Next LT Pro" panose="020B0504020202020204" pitchFamily="34" charset="0"/>
              <a:ea typeface="Avenir"/>
              <a:cs typeface="Avenir"/>
            </a:endParaRPr>
          </a:p>
        </p:txBody>
      </p:sp>
      <p:sp>
        <p:nvSpPr>
          <p:cNvPr id="2" name="Title 2">
            <a:extLst>
              <a:ext uri="{FF2B5EF4-FFF2-40B4-BE49-F238E27FC236}">
                <a16:creationId xmlns:a16="http://schemas.microsoft.com/office/drawing/2014/main" id="{E19FE1A9-AB6B-B562-6A87-DCE473504A95}"/>
              </a:ext>
            </a:extLst>
          </p:cNvPr>
          <p:cNvSpPr txBox="1">
            <a:spLocks/>
          </p:cNvSpPr>
          <p:nvPr/>
        </p:nvSpPr>
        <p:spPr>
          <a:xfrm>
            <a:off x="3068320" y="415010"/>
            <a:ext cx="5913120" cy="1386697"/>
          </a:xfrm>
          <a:prstGeom prst="rect">
            <a:avLst/>
          </a:prstGeom>
          <a:solidFill>
            <a:schemeClr val="accent2"/>
          </a:solidFill>
        </p:spPr>
        <p:txBody>
          <a:bodyPr vert="horz" lIns="91440" tIns="45720" rIns="91440" bIns="45720" rtlCol="0" anchor="t">
            <a:normAutofit/>
          </a:bodyPr>
          <a:lstStyle>
            <a:lvl1pPr algn="ctr" defTabSz="457200" rtl="0" eaLnBrk="1" latinLnBrk="0" hangingPunct="1">
              <a:spcBef>
                <a:spcPct val="0"/>
              </a:spcBef>
              <a:buNone/>
              <a:defRPr sz="2600" b="1" kern="1200" cap="all">
                <a:solidFill>
                  <a:srgbClr val="FFFFFF"/>
                </a:solidFill>
                <a:latin typeface="Helvetica"/>
                <a:ea typeface="+mj-ea"/>
                <a:cs typeface="Helvetica"/>
              </a:defRPr>
            </a:lvl1pPr>
          </a:lstStyle>
          <a:p>
            <a:r>
              <a:rPr lang="en-US"/>
              <a:t>Pregnancy Status Reporting Workgroup </a:t>
            </a:r>
            <a:br>
              <a:rPr lang="en-US"/>
            </a:br>
            <a:r>
              <a:rPr lang="en-US" i="1"/>
              <a:t>Recommendations</a:t>
            </a:r>
          </a:p>
        </p:txBody>
      </p:sp>
    </p:spTree>
    <p:extLst>
      <p:ext uri="{BB962C8B-B14F-4D97-AF65-F5344CB8AC3E}">
        <p14:creationId xmlns:p14="http://schemas.microsoft.com/office/powerpoint/2010/main" val="1429288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62244" y="3039045"/>
            <a:ext cx="8467513" cy="2446311"/>
          </a:xfrm>
          <a:prstGeom prst="rect">
            <a:avLst/>
          </a:prstGeom>
        </p:spPr>
        <p:txBody>
          <a:bodyPr wrap="square" numCol="1" spcCol="274320" anchor="t">
            <a:spAutoFit/>
          </a:bodyPr>
          <a:lstStyle/>
          <a:p>
            <a:pPr>
              <a:lnSpc>
                <a:spcPct val="107000"/>
              </a:lnSpc>
            </a:pPr>
            <a:r>
              <a:rPr lang="en-US" b="1" u="sng">
                <a:solidFill>
                  <a:srgbClr val="2F5496"/>
                </a:solidFill>
                <a:latin typeface="Avenir Next LT Pro" panose="020B0504020202020204" pitchFamily="34" charset="0"/>
                <a:ea typeface="Times New Roman" panose="02020603050405020304" pitchFamily="18" charset="0"/>
                <a:cs typeface="Times New Roman" panose="02020603050405020304" pitchFamily="18" charset="0"/>
              </a:rPr>
              <a:t>Recommendation I: Inclusion of pregnancy status reporting for notifiable conditions in administrative code or law</a:t>
            </a:r>
            <a:endParaRPr lang="en-US" b="1">
              <a:solidFill>
                <a:srgbClr val="2F5496"/>
              </a:solidFill>
              <a:latin typeface="Avenir Next LT Pro Light" panose="020B03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US">
                <a:latin typeface="Avenir Next LT Pro" panose="020B0504020202020204" pitchFamily="34" charset="0"/>
                <a:ea typeface="Avenir"/>
                <a:cs typeface="Avenir"/>
              </a:rPr>
              <a:t>The </a:t>
            </a:r>
            <a:r>
              <a:rPr lang="en-US" err="1">
                <a:latin typeface="Avenir Next LT Pro" panose="020B0504020202020204" pitchFamily="34" charset="0"/>
                <a:ea typeface="Avenir"/>
                <a:cs typeface="Avenir"/>
              </a:rPr>
              <a:t>PSRW</a:t>
            </a:r>
            <a:r>
              <a:rPr lang="en-US">
                <a:latin typeface="Avenir Next LT Pro" panose="020B0504020202020204" pitchFamily="34" charset="0"/>
                <a:ea typeface="Avenir"/>
                <a:cs typeface="Avenir"/>
              </a:rPr>
              <a:t> recommends jurisdictions draft or modify administrative code or laws to include pregnancy status as a required element for reporting notifiable conditions where the health of a pregnant person, fetus, or infant may be impacted. This includes specific language to require a pregnancy indicator for all emerging or reemerging conditions in addition to conditions with known perinatal impacts. </a:t>
            </a:r>
          </a:p>
        </p:txBody>
      </p:sp>
      <p:sp>
        <p:nvSpPr>
          <p:cNvPr id="2" name="Title 2">
            <a:extLst>
              <a:ext uri="{FF2B5EF4-FFF2-40B4-BE49-F238E27FC236}">
                <a16:creationId xmlns:a16="http://schemas.microsoft.com/office/drawing/2014/main" id="{E19FE1A9-AB6B-B562-6A87-DCE473504A95}"/>
              </a:ext>
            </a:extLst>
          </p:cNvPr>
          <p:cNvSpPr txBox="1">
            <a:spLocks/>
          </p:cNvSpPr>
          <p:nvPr/>
        </p:nvSpPr>
        <p:spPr>
          <a:xfrm>
            <a:off x="3068320" y="415010"/>
            <a:ext cx="5913120" cy="1386697"/>
          </a:xfrm>
          <a:prstGeom prst="rect">
            <a:avLst/>
          </a:prstGeom>
          <a:solidFill>
            <a:schemeClr val="accent2"/>
          </a:solidFill>
        </p:spPr>
        <p:txBody>
          <a:bodyPr vert="horz" lIns="91440" tIns="45720" rIns="91440" bIns="45720" rtlCol="0" anchor="t">
            <a:normAutofit/>
          </a:bodyPr>
          <a:lstStyle>
            <a:lvl1pPr algn="ctr" defTabSz="457200" rtl="0" eaLnBrk="1" latinLnBrk="0" hangingPunct="1">
              <a:spcBef>
                <a:spcPct val="0"/>
              </a:spcBef>
              <a:buNone/>
              <a:defRPr sz="2600" b="1" kern="1200" cap="all">
                <a:solidFill>
                  <a:srgbClr val="FFFFFF"/>
                </a:solidFill>
                <a:latin typeface="Helvetica"/>
                <a:ea typeface="+mj-ea"/>
                <a:cs typeface="Helvetica"/>
              </a:defRPr>
            </a:lvl1pPr>
          </a:lstStyle>
          <a:p>
            <a:r>
              <a:rPr lang="en-US"/>
              <a:t>Pregnancy Status Reporting Workgroup </a:t>
            </a:r>
            <a:br>
              <a:rPr lang="en-US"/>
            </a:br>
            <a:r>
              <a:rPr lang="en-US" i="1"/>
              <a:t>Recommendations</a:t>
            </a:r>
          </a:p>
        </p:txBody>
      </p:sp>
    </p:spTree>
    <p:extLst>
      <p:ext uri="{BB962C8B-B14F-4D97-AF65-F5344CB8AC3E}">
        <p14:creationId xmlns:p14="http://schemas.microsoft.com/office/powerpoint/2010/main" val="4207305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70DEEBB-04D1-0EE7-DA97-823689CD1458}"/>
              </a:ext>
            </a:extLst>
          </p:cNvPr>
          <p:cNvSpPr>
            <a:spLocks noGrp="1"/>
          </p:cNvSpPr>
          <p:nvPr>
            <p:ph type="body" idx="1"/>
          </p:nvPr>
        </p:nvSpPr>
        <p:spPr/>
        <p:txBody>
          <a:bodyPr>
            <a:normAutofit fontScale="92500" lnSpcReduction="20000"/>
          </a:bodyPr>
          <a:lstStyle/>
          <a:p>
            <a:endParaRPr lang="en-US"/>
          </a:p>
        </p:txBody>
      </p:sp>
      <p:sp>
        <p:nvSpPr>
          <p:cNvPr id="3" name="Title 2">
            <a:extLst>
              <a:ext uri="{FF2B5EF4-FFF2-40B4-BE49-F238E27FC236}">
                <a16:creationId xmlns:a16="http://schemas.microsoft.com/office/drawing/2014/main" id="{45B471DC-ADCA-9753-C460-44267A36B44E}"/>
              </a:ext>
            </a:extLst>
          </p:cNvPr>
          <p:cNvSpPr>
            <a:spLocks noGrp="1"/>
          </p:cNvSpPr>
          <p:nvPr>
            <p:ph type="title"/>
          </p:nvPr>
        </p:nvSpPr>
        <p:spPr/>
        <p:txBody>
          <a:bodyPr>
            <a:normAutofit fontScale="90000"/>
          </a:bodyPr>
          <a:lstStyle/>
          <a:p>
            <a:endParaRPr lang="en-US"/>
          </a:p>
        </p:txBody>
      </p:sp>
      <p:pic>
        <p:nvPicPr>
          <p:cNvPr id="5" name="Picture 4">
            <a:extLst>
              <a:ext uri="{FF2B5EF4-FFF2-40B4-BE49-F238E27FC236}">
                <a16:creationId xmlns:a16="http://schemas.microsoft.com/office/drawing/2014/main" id="{156D773E-1BC5-3055-82C9-5E9D8C1DB50F}"/>
              </a:ext>
            </a:extLst>
          </p:cNvPr>
          <p:cNvPicPr>
            <a:picLocks noChangeAspect="1"/>
          </p:cNvPicPr>
          <p:nvPr/>
        </p:nvPicPr>
        <p:blipFill>
          <a:blip r:embed="rId2"/>
          <a:stretch>
            <a:fillRect/>
          </a:stretch>
        </p:blipFill>
        <p:spPr>
          <a:xfrm>
            <a:off x="1871598" y="301608"/>
            <a:ext cx="8516539" cy="4791744"/>
          </a:xfrm>
          <a:prstGeom prst="rect">
            <a:avLst/>
          </a:prstGeom>
        </p:spPr>
      </p:pic>
    </p:spTree>
    <p:extLst>
      <p:ext uri="{BB962C8B-B14F-4D97-AF65-F5344CB8AC3E}">
        <p14:creationId xmlns:p14="http://schemas.microsoft.com/office/powerpoint/2010/main" val="3144224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D14F85-F3F2-470A-5718-6F7498FDAC4F}"/>
              </a:ext>
            </a:extLst>
          </p:cNvPr>
          <p:cNvPicPr>
            <a:picLocks noChangeAspect="1"/>
          </p:cNvPicPr>
          <p:nvPr/>
        </p:nvPicPr>
        <p:blipFill>
          <a:blip r:embed="rId2"/>
          <a:stretch>
            <a:fillRect/>
          </a:stretch>
        </p:blipFill>
        <p:spPr>
          <a:xfrm>
            <a:off x="1604336" y="421170"/>
            <a:ext cx="8983329" cy="5229955"/>
          </a:xfrm>
          <a:prstGeom prst="rect">
            <a:avLst/>
          </a:prstGeom>
        </p:spPr>
      </p:pic>
    </p:spTree>
    <p:extLst>
      <p:ext uri="{BB962C8B-B14F-4D97-AF65-F5344CB8AC3E}">
        <p14:creationId xmlns:p14="http://schemas.microsoft.com/office/powerpoint/2010/main" val="22582412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62244" y="3039045"/>
            <a:ext cx="8467513" cy="3019737"/>
          </a:xfrm>
          <a:prstGeom prst="rect">
            <a:avLst/>
          </a:prstGeom>
        </p:spPr>
        <p:txBody>
          <a:bodyPr wrap="square" numCol="1" spcCol="274320" anchor="t">
            <a:spAutoFit/>
          </a:bodyPr>
          <a:lstStyle/>
          <a:p>
            <a:pPr>
              <a:lnSpc>
                <a:spcPct val="107000"/>
              </a:lnSpc>
              <a:spcBef>
                <a:spcPts val="200"/>
              </a:spcBef>
            </a:pPr>
            <a:r>
              <a:rPr lang="en-US" sz="1600" b="1" u="sng">
                <a:solidFill>
                  <a:srgbClr val="2F5496"/>
                </a:solidFill>
                <a:latin typeface="Avenir Next LT Pro" panose="020B0504020202020204" pitchFamily="34" charset="0"/>
                <a:ea typeface="Times New Roman" panose="02020603050405020304" pitchFamily="18" charset="0"/>
                <a:cs typeface="Times New Roman" panose="02020603050405020304" pitchFamily="18" charset="0"/>
              </a:rPr>
              <a:t>Recommendation II: Minimum reporting standards for electronic laboratory reporting</a:t>
            </a:r>
            <a:endParaRPr lang="en-US" sz="1600" b="1">
              <a:solidFill>
                <a:srgbClr val="2F5496"/>
              </a:solidFill>
              <a:latin typeface="Avenir Next LT Pro Light" panose="020B03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US" sz="1600">
                <a:latin typeface="Avenir Next LT Pro" panose="020B0504020202020204" pitchFamily="34" charset="0"/>
                <a:ea typeface="Avenir"/>
                <a:cs typeface="Avenir"/>
              </a:rPr>
              <a:t>The </a:t>
            </a:r>
            <a:r>
              <a:rPr lang="en-US" sz="1600" err="1">
                <a:latin typeface="Avenir Next LT Pro" panose="020B0504020202020204" pitchFamily="34" charset="0"/>
                <a:ea typeface="Avenir"/>
                <a:cs typeface="Avenir"/>
              </a:rPr>
              <a:t>PSRW</a:t>
            </a:r>
            <a:r>
              <a:rPr lang="en-US" sz="1600">
                <a:latin typeface="Avenir Next LT Pro" panose="020B0504020202020204" pitchFamily="34" charset="0"/>
                <a:ea typeface="Avenir"/>
                <a:cs typeface="Avenir"/>
              </a:rPr>
              <a:t> recommends minimum reporting standards for obtaining pregnancy status capture and reporting for laboratories. The </a:t>
            </a:r>
            <a:r>
              <a:rPr lang="en-US" sz="1600" err="1">
                <a:latin typeface="Avenir Next LT Pro" panose="020B0504020202020204" pitchFamily="34" charset="0"/>
                <a:ea typeface="Avenir"/>
                <a:cs typeface="Avenir"/>
              </a:rPr>
              <a:t>PSRW</a:t>
            </a:r>
            <a:r>
              <a:rPr lang="en-US" sz="1600">
                <a:latin typeface="Avenir Next LT Pro" panose="020B0504020202020204" pitchFamily="34" charset="0"/>
                <a:ea typeface="Avenir"/>
                <a:cs typeface="Avenir"/>
              </a:rPr>
              <a:t> recommends the use of the following HL7 segments and ontologies for laboratory reporting of pregnancy status with the response extracted from AOE</a:t>
            </a:r>
            <a:r>
              <a:rPr lang="en-US" sz="1600" baseline="30000">
                <a:latin typeface="Avenir Next LT Pro" panose="020B0504020202020204" pitchFamily="34" charset="0"/>
                <a:ea typeface="Avenir"/>
                <a:cs typeface="Times New Roman" panose="02020603050405020304" pitchFamily="18" charset="0"/>
              </a:rPr>
              <a:t>1,2</a:t>
            </a:r>
            <a:r>
              <a:rPr lang="en-US" sz="1600">
                <a:latin typeface="Avenir Next LT Pro" panose="020B0504020202020204" pitchFamily="34" charset="0"/>
                <a:ea typeface="Avenir"/>
                <a:cs typeface="Avenir"/>
              </a:rPr>
              <a:t>:</a:t>
            </a:r>
          </a:p>
          <a:p>
            <a:pPr>
              <a:lnSpc>
                <a:spcPct val="107000"/>
              </a:lnSpc>
              <a:spcAft>
                <a:spcPts val="800"/>
              </a:spcAft>
            </a:pPr>
            <a:r>
              <a:rPr lang="en-US" sz="1600">
                <a:latin typeface="Avenir Next LT Pro" panose="020B0504020202020204" pitchFamily="34" charset="0"/>
                <a:ea typeface="Avenir"/>
                <a:cs typeface="Avenir"/>
              </a:rPr>
              <a:t>OBX-3 (LOINC 82810-3) </a:t>
            </a:r>
          </a:p>
          <a:p>
            <a:pPr>
              <a:lnSpc>
                <a:spcPct val="107000"/>
              </a:lnSpc>
              <a:spcAft>
                <a:spcPts val="800"/>
              </a:spcAft>
            </a:pPr>
            <a:r>
              <a:rPr lang="en-US" sz="1600">
                <a:latin typeface="Avenir Next LT Pro" panose="020B0504020202020204" pitchFamily="34" charset="0"/>
                <a:ea typeface="Avenir"/>
                <a:cs typeface="Avenir"/>
              </a:rPr>
              <a:t>AND </a:t>
            </a:r>
          </a:p>
          <a:p>
            <a:pPr>
              <a:lnSpc>
                <a:spcPct val="107000"/>
              </a:lnSpc>
              <a:spcAft>
                <a:spcPts val="800"/>
              </a:spcAft>
            </a:pPr>
            <a:r>
              <a:rPr lang="en-US" sz="1600">
                <a:latin typeface="Avenir Next LT Pro" panose="020B0504020202020204" pitchFamily="34" charset="0"/>
                <a:ea typeface="Avenir"/>
                <a:cs typeface="Avenir"/>
              </a:rPr>
              <a:t>OBX-5 (77386006^Patient currently pregnant (finding)^</a:t>
            </a:r>
            <a:r>
              <a:rPr lang="en-US" sz="1600" err="1">
                <a:latin typeface="Avenir Next LT Pro" panose="020B0504020202020204" pitchFamily="34" charset="0"/>
                <a:ea typeface="Avenir"/>
                <a:cs typeface="Avenir"/>
              </a:rPr>
              <a:t>SCT</a:t>
            </a:r>
            <a:r>
              <a:rPr lang="en-US" sz="1600">
                <a:latin typeface="Avenir Next LT Pro" panose="020B0504020202020204" pitchFamily="34" charset="0"/>
                <a:ea typeface="Avenir"/>
                <a:cs typeface="Avenir"/>
              </a:rPr>
              <a:t>, 60001007^Not pregnant (finding)^</a:t>
            </a:r>
            <a:r>
              <a:rPr lang="en-US" sz="1600" err="1">
                <a:latin typeface="Avenir Next LT Pro" panose="020B0504020202020204" pitchFamily="34" charset="0"/>
                <a:ea typeface="Avenir"/>
                <a:cs typeface="Avenir"/>
              </a:rPr>
              <a:t>SCT</a:t>
            </a:r>
            <a:endParaRPr lang="en-US" sz="1600">
              <a:latin typeface="Avenir Next LT Pro" panose="020B0504020202020204" pitchFamily="34" charset="0"/>
              <a:ea typeface="Avenir"/>
              <a:cs typeface="Avenir"/>
            </a:endParaRPr>
          </a:p>
        </p:txBody>
      </p:sp>
      <p:sp>
        <p:nvSpPr>
          <p:cNvPr id="2" name="Title 2">
            <a:extLst>
              <a:ext uri="{FF2B5EF4-FFF2-40B4-BE49-F238E27FC236}">
                <a16:creationId xmlns:a16="http://schemas.microsoft.com/office/drawing/2014/main" id="{E19FE1A9-AB6B-B562-6A87-DCE473504A95}"/>
              </a:ext>
            </a:extLst>
          </p:cNvPr>
          <p:cNvSpPr txBox="1">
            <a:spLocks/>
          </p:cNvSpPr>
          <p:nvPr/>
        </p:nvSpPr>
        <p:spPr>
          <a:xfrm>
            <a:off x="3068320" y="415010"/>
            <a:ext cx="5913120" cy="1386697"/>
          </a:xfrm>
          <a:prstGeom prst="rect">
            <a:avLst/>
          </a:prstGeom>
          <a:solidFill>
            <a:schemeClr val="accent2"/>
          </a:solidFill>
        </p:spPr>
        <p:txBody>
          <a:bodyPr vert="horz" lIns="91440" tIns="45720" rIns="91440" bIns="45720" rtlCol="0" anchor="t">
            <a:normAutofit/>
          </a:bodyPr>
          <a:lstStyle>
            <a:lvl1pPr algn="ctr" defTabSz="457200" rtl="0" eaLnBrk="1" latinLnBrk="0" hangingPunct="1">
              <a:spcBef>
                <a:spcPct val="0"/>
              </a:spcBef>
              <a:buNone/>
              <a:defRPr sz="2600" b="1" kern="1200" cap="all">
                <a:solidFill>
                  <a:srgbClr val="FFFFFF"/>
                </a:solidFill>
                <a:latin typeface="Helvetica"/>
                <a:ea typeface="+mj-ea"/>
                <a:cs typeface="Helvetica"/>
              </a:defRPr>
            </a:lvl1pPr>
          </a:lstStyle>
          <a:p>
            <a:r>
              <a:rPr lang="en-US"/>
              <a:t>Pregnancy Status Reporting Workgroup </a:t>
            </a:r>
            <a:br>
              <a:rPr lang="en-US"/>
            </a:br>
            <a:r>
              <a:rPr lang="en-US" i="1"/>
              <a:t>Recommendations</a:t>
            </a:r>
          </a:p>
        </p:txBody>
      </p:sp>
    </p:spTree>
    <p:extLst>
      <p:ext uri="{BB962C8B-B14F-4D97-AF65-F5344CB8AC3E}">
        <p14:creationId xmlns:p14="http://schemas.microsoft.com/office/powerpoint/2010/main" val="2291277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18C44A-4CC7-A48C-AF17-C5170F8D70E6}"/>
              </a:ext>
            </a:extLst>
          </p:cNvPr>
          <p:cNvPicPr>
            <a:picLocks noChangeAspect="1"/>
          </p:cNvPicPr>
          <p:nvPr/>
        </p:nvPicPr>
        <p:blipFill>
          <a:blip r:embed="rId2"/>
          <a:stretch>
            <a:fillRect/>
          </a:stretch>
        </p:blipFill>
        <p:spPr>
          <a:xfrm>
            <a:off x="2423964" y="226518"/>
            <a:ext cx="7344070" cy="2892876"/>
          </a:xfrm>
          <a:prstGeom prst="rect">
            <a:avLst/>
          </a:prstGeom>
        </p:spPr>
      </p:pic>
      <p:pic>
        <p:nvPicPr>
          <p:cNvPr id="7" name="Picture 6">
            <a:extLst>
              <a:ext uri="{FF2B5EF4-FFF2-40B4-BE49-F238E27FC236}">
                <a16:creationId xmlns:a16="http://schemas.microsoft.com/office/drawing/2014/main" id="{4DFD48C2-FC8D-5854-7FFB-9CD0F738EB9B}"/>
              </a:ext>
            </a:extLst>
          </p:cNvPr>
          <p:cNvPicPr>
            <a:picLocks noChangeAspect="1"/>
          </p:cNvPicPr>
          <p:nvPr/>
        </p:nvPicPr>
        <p:blipFill>
          <a:blip r:embed="rId3"/>
          <a:stretch>
            <a:fillRect/>
          </a:stretch>
        </p:blipFill>
        <p:spPr>
          <a:xfrm>
            <a:off x="3568383" y="3119394"/>
            <a:ext cx="5055235" cy="3689258"/>
          </a:xfrm>
          <a:prstGeom prst="rect">
            <a:avLst/>
          </a:prstGeom>
        </p:spPr>
      </p:pic>
    </p:spTree>
    <p:extLst>
      <p:ext uri="{BB962C8B-B14F-4D97-AF65-F5344CB8AC3E}">
        <p14:creationId xmlns:p14="http://schemas.microsoft.com/office/powerpoint/2010/main" val="499568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62244" y="3039045"/>
            <a:ext cx="8467513" cy="1793055"/>
          </a:xfrm>
          <a:prstGeom prst="rect">
            <a:avLst/>
          </a:prstGeom>
        </p:spPr>
        <p:txBody>
          <a:bodyPr wrap="square" numCol="1" spcCol="274320" anchor="t">
            <a:spAutoFit/>
          </a:bodyPr>
          <a:lstStyle/>
          <a:p>
            <a:pPr>
              <a:lnSpc>
                <a:spcPct val="107000"/>
              </a:lnSpc>
              <a:spcBef>
                <a:spcPts val="200"/>
              </a:spcBef>
            </a:pPr>
            <a:r>
              <a:rPr lang="en-US" b="1" u="sng">
                <a:solidFill>
                  <a:srgbClr val="2F5496"/>
                </a:solidFill>
                <a:latin typeface="Avenir Next LT Pro" panose="020B0504020202020204" pitchFamily="34" charset="0"/>
                <a:ea typeface="Times New Roman" panose="02020603050405020304" pitchFamily="18" charset="0"/>
                <a:cs typeface="Times New Roman" panose="02020603050405020304" pitchFamily="18" charset="0"/>
              </a:rPr>
              <a:t>Recommendation III: Advancement and expansion of electronic case reporting (eCR)</a:t>
            </a:r>
            <a:endParaRPr lang="en-US" b="1" u="sng">
              <a:solidFill>
                <a:srgbClr val="2F5496"/>
              </a:solidFill>
              <a:latin typeface="Avenir Next LT Pro Light" panose="020B0304020202020204" pitchFamily="34" charset="0"/>
              <a:ea typeface="Times New Roman" panose="02020603050405020304" pitchFamily="18" charset="0"/>
              <a:cs typeface="Times New Roman" panose="02020603050405020304" pitchFamily="18" charset="0"/>
            </a:endParaRPr>
          </a:p>
          <a:p>
            <a:r>
              <a:rPr lang="en-US">
                <a:latin typeface="Avenir Next LT Pro" panose="020B0504020202020204" pitchFamily="34" charset="0"/>
                <a:ea typeface="Avenir"/>
                <a:cs typeface="Avenir"/>
              </a:rPr>
              <a:t>The </a:t>
            </a:r>
            <a:r>
              <a:rPr lang="en-US" err="1">
                <a:latin typeface="Avenir Next LT Pro" panose="020B0504020202020204" pitchFamily="34" charset="0"/>
                <a:ea typeface="Avenir"/>
                <a:cs typeface="Avenir"/>
              </a:rPr>
              <a:t>PSRW</a:t>
            </a:r>
            <a:r>
              <a:rPr lang="en-US">
                <a:latin typeface="Avenir Next LT Pro" panose="020B0504020202020204" pitchFamily="34" charset="0"/>
                <a:ea typeface="Avenir"/>
                <a:cs typeface="Avenir"/>
              </a:rPr>
              <a:t> recommends all jurisdictions prioritize ingestion, extraction, and use of eCR for pregnancy status reporting. </a:t>
            </a:r>
            <a:r>
              <a:rPr lang="en-US">
                <a:solidFill>
                  <a:srgbClr val="000000"/>
                </a:solidFill>
                <a:latin typeface="Avenir Next LT Pro" panose="020B0504020202020204" pitchFamily="34" charset="0"/>
                <a:ea typeface="Avenir"/>
                <a:cs typeface="Avenir"/>
              </a:rPr>
              <a:t>The pregnancy status reporting observation is already a required component of eCR reporting and provides adequate pregnancy data with an opportunity for expansion. </a:t>
            </a:r>
            <a:endParaRPr lang="en-US" sz="1600">
              <a:latin typeface="Avenir Next LT Pro" panose="020B0504020202020204" pitchFamily="34" charset="0"/>
              <a:ea typeface="Avenir"/>
              <a:cs typeface="Avenir"/>
            </a:endParaRPr>
          </a:p>
        </p:txBody>
      </p:sp>
      <p:sp>
        <p:nvSpPr>
          <p:cNvPr id="2" name="Title 2">
            <a:extLst>
              <a:ext uri="{FF2B5EF4-FFF2-40B4-BE49-F238E27FC236}">
                <a16:creationId xmlns:a16="http://schemas.microsoft.com/office/drawing/2014/main" id="{E19FE1A9-AB6B-B562-6A87-DCE473504A95}"/>
              </a:ext>
            </a:extLst>
          </p:cNvPr>
          <p:cNvSpPr txBox="1">
            <a:spLocks/>
          </p:cNvSpPr>
          <p:nvPr/>
        </p:nvSpPr>
        <p:spPr>
          <a:xfrm>
            <a:off x="3068320" y="415010"/>
            <a:ext cx="5913120" cy="1386697"/>
          </a:xfrm>
          <a:prstGeom prst="rect">
            <a:avLst/>
          </a:prstGeom>
          <a:solidFill>
            <a:schemeClr val="accent2"/>
          </a:solidFill>
        </p:spPr>
        <p:txBody>
          <a:bodyPr vert="horz" lIns="91440" tIns="45720" rIns="91440" bIns="45720" rtlCol="0" anchor="t">
            <a:normAutofit/>
          </a:bodyPr>
          <a:lstStyle>
            <a:lvl1pPr algn="ctr" defTabSz="457200" rtl="0" eaLnBrk="1" latinLnBrk="0" hangingPunct="1">
              <a:spcBef>
                <a:spcPct val="0"/>
              </a:spcBef>
              <a:buNone/>
              <a:defRPr sz="2600" b="1" kern="1200" cap="all">
                <a:solidFill>
                  <a:srgbClr val="FFFFFF"/>
                </a:solidFill>
                <a:latin typeface="Helvetica"/>
                <a:ea typeface="+mj-ea"/>
                <a:cs typeface="Helvetica"/>
              </a:defRPr>
            </a:lvl1pPr>
          </a:lstStyle>
          <a:p>
            <a:r>
              <a:rPr lang="en-US"/>
              <a:t>Pregnancy Status Reporting Workgroup </a:t>
            </a:r>
            <a:br>
              <a:rPr lang="en-US"/>
            </a:br>
            <a:r>
              <a:rPr lang="en-US" i="1"/>
              <a:t>Recommendations</a:t>
            </a:r>
          </a:p>
        </p:txBody>
      </p:sp>
    </p:spTree>
    <p:extLst>
      <p:ext uri="{BB962C8B-B14F-4D97-AF65-F5344CB8AC3E}">
        <p14:creationId xmlns:p14="http://schemas.microsoft.com/office/powerpoint/2010/main" val="11557746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62244" y="3039045"/>
            <a:ext cx="8467513" cy="3440173"/>
          </a:xfrm>
          <a:prstGeom prst="rect">
            <a:avLst/>
          </a:prstGeom>
        </p:spPr>
        <p:txBody>
          <a:bodyPr wrap="square" numCol="1" spcCol="274320" anchor="t">
            <a:spAutoFit/>
          </a:bodyPr>
          <a:lstStyle/>
          <a:p>
            <a:pPr>
              <a:lnSpc>
                <a:spcPct val="107000"/>
              </a:lnSpc>
              <a:spcBef>
                <a:spcPts val="200"/>
              </a:spcBef>
            </a:pPr>
            <a:r>
              <a:rPr lang="en-US" b="1" u="sng">
                <a:solidFill>
                  <a:srgbClr val="2F5496"/>
                </a:solidFill>
                <a:latin typeface="Avenir Next LT Pro" panose="020B0504020202020204" pitchFamily="34" charset="0"/>
                <a:ea typeface="Times New Roman" panose="02020603050405020304" pitchFamily="18" charset="0"/>
                <a:cs typeface="Times New Roman" panose="02020603050405020304" pitchFamily="18" charset="0"/>
              </a:rPr>
              <a:t>Recommendation IV: Essential Supporting Activities </a:t>
            </a:r>
            <a:endParaRPr lang="en-US" b="1" u="sng">
              <a:solidFill>
                <a:srgbClr val="2F5496"/>
              </a:solidFill>
              <a:latin typeface="Avenir Next LT Pro Light" panose="020B03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US">
                <a:latin typeface="Avenir Next LT Pro" panose="020B0504020202020204" pitchFamily="34" charset="0"/>
                <a:ea typeface="Avenir"/>
                <a:cs typeface="Avenir"/>
              </a:rPr>
              <a:t>The </a:t>
            </a:r>
            <a:r>
              <a:rPr lang="en-US" err="1">
                <a:latin typeface="Avenir Next LT Pro" panose="020B0504020202020204" pitchFamily="34" charset="0"/>
                <a:ea typeface="Avenir"/>
                <a:cs typeface="Avenir"/>
              </a:rPr>
              <a:t>PSRW</a:t>
            </a:r>
            <a:r>
              <a:rPr lang="en-US">
                <a:latin typeface="Avenir Next LT Pro" panose="020B0504020202020204" pitchFamily="34" charset="0"/>
                <a:ea typeface="Avenir"/>
                <a:cs typeface="Avenir"/>
              </a:rPr>
              <a:t> recommends additional activities involving multiple stakeholders influential in improving pregnancy status reporting. Top priorities include:</a:t>
            </a:r>
          </a:p>
          <a:p>
            <a:pPr marL="342900" indent="-342900">
              <a:lnSpc>
                <a:spcPct val="107000"/>
              </a:lnSpc>
              <a:buFont typeface="+mj-lt"/>
              <a:buAutoNum type="alphaUcParenR"/>
            </a:pPr>
            <a:r>
              <a:rPr lang="en-US" sz="1600" i="1">
                <a:solidFill>
                  <a:srgbClr val="2F5496"/>
                </a:solidFill>
                <a:latin typeface="Avenir Next LT Pro" panose="020B0504020202020204" pitchFamily="34" charset="0"/>
                <a:ea typeface="Avenir"/>
                <a:cs typeface="Avenir"/>
              </a:rPr>
              <a:t>Promotion of the adoption of </a:t>
            </a:r>
            <a:r>
              <a:rPr lang="en-US" sz="1600" i="1" err="1">
                <a:solidFill>
                  <a:srgbClr val="2F5496"/>
                </a:solidFill>
                <a:latin typeface="Avenir Next LT Pro" panose="020B0504020202020204" pitchFamily="34" charset="0"/>
                <a:ea typeface="Avenir"/>
                <a:cs typeface="Avenir"/>
              </a:rPr>
              <a:t>USCDI</a:t>
            </a:r>
            <a:r>
              <a:rPr lang="en-US" sz="1600" i="1">
                <a:solidFill>
                  <a:srgbClr val="2F5496"/>
                </a:solidFill>
                <a:latin typeface="Avenir Next LT Pro" panose="020B0504020202020204" pitchFamily="34" charset="0"/>
                <a:ea typeface="Avenir"/>
                <a:cs typeface="Avenir"/>
              </a:rPr>
              <a:t> v4 </a:t>
            </a:r>
            <a:r>
              <a:rPr lang="en-US" sz="1600">
                <a:solidFill>
                  <a:srgbClr val="000000"/>
                </a:solidFill>
                <a:latin typeface="Avenir Next LT Pro" panose="020B0504020202020204" pitchFamily="34" charset="0"/>
                <a:ea typeface="Avenir"/>
                <a:cs typeface="Avenir"/>
              </a:rPr>
              <a:t>Including pregnancy status data element capture in US CDI standards would create alignment with eCR reporting requirements and ensure clinicians have a standardized method to report pregnancy status within their </a:t>
            </a:r>
            <a:r>
              <a:rPr lang="en-US" sz="1600" err="1">
                <a:solidFill>
                  <a:srgbClr val="000000"/>
                </a:solidFill>
                <a:latin typeface="Avenir Next LT Pro" panose="020B0504020202020204" pitchFamily="34" charset="0"/>
                <a:ea typeface="Avenir"/>
                <a:cs typeface="Avenir"/>
              </a:rPr>
              <a:t>EHR</a:t>
            </a:r>
            <a:r>
              <a:rPr lang="en-US" sz="1600">
                <a:solidFill>
                  <a:srgbClr val="000000"/>
                </a:solidFill>
                <a:latin typeface="Avenir Next LT Pro" panose="020B0504020202020204" pitchFamily="34" charset="0"/>
                <a:ea typeface="Avenir"/>
                <a:cs typeface="Avenir"/>
              </a:rPr>
              <a:t>. </a:t>
            </a:r>
            <a:endParaRPr lang="en-US" sz="1600">
              <a:latin typeface="Avenir Next LT Pro" panose="020B0504020202020204" pitchFamily="34" charset="0"/>
              <a:ea typeface="Avenir"/>
              <a:cs typeface="Avenir"/>
            </a:endParaRPr>
          </a:p>
          <a:p>
            <a:pPr marL="342900" indent="-342900">
              <a:lnSpc>
                <a:spcPct val="107000"/>
              </a:lnSpc>
              <a:buFont typeface="+mj-lt"/>
              <a:buAutoNum type="alphaUcParenR"/>
            </a:pPr>
            <a:r>
              <a:rPr lang="en-US" sz="1600" i="1">
                <a:solidFill>
                  <a:srgbClr val="2F5496"/>
                </a:solidFill>
                <a:latin typeface="Avenir Next LT Pro" panose="020B0504020202020204" pitchFamily="34" charset="0"/>
                <a:ea typeface="Avenir"/>
                <a:cs typeface="Avenir"/>
              </a:rPr>
              <a:t>Provider reporting, education, and incentivization</a:t>
            </a:r>
            <a:r>
              <a:rPr lang="en-US" sz="1600">
                <a:solidFill>
                  <a:srgbClr val="000000"/>
                </a:solidFill>
                <a:latin typeface="Avenir Next LT Pro" panose="020B0504020202020204" pitchFamily="34" charset="0"/>
                <a:ea typeface="Avenir"/>
                <a:cs typeface="Avenir"/>
              </a:rPr>
              <a:t> Support for provider education to improve pregnancy status reporting is essential. A multidisciplinary approach involving public health and professional organizations may be most efficacious in conducting education. Federal provider incentives should include routine capture and reporting of pregnancy status.</a:t>
            </a:r>
            <a:endParaRPr lang="en-US" sz="1600">
              <a:latin typeface="Avenir Next LT Pro" panose="020B0504020202020204" pitchFamily="34" charset="0"/>
              <a:ea typeface="Avenir"/>
              <a:cs typeface="Avenir"/>
            </a:endParaRPr>
          </a:p>
        </p:txBody>
      </p:sp>
      <p:sp>
        <p:nvSpPr>
          <p:cNvPr id="2" name="Title 2">
            <a:extLst>
              <a:ext uri="{FF2B5EF4-FFF2-40B4-BE49-F238E27FC236}">
                <a16:creationId xmlns:a16="http://schemas.microsoft.com/office/drawing/2014/main" id="{E19FE1A9-AB6B-B562-6A87-DCE473504A95}"/>
              </a:ext>
            </a:extLst>
          </p:cNvPr>
          <p:cNvSpPr txBox="1">
            <a:spLocks/>
          </p:cNvSpPr>
          <p:nvPr/>
        </p:nvSpPr>
        <p:spPr>
          <a:xfrm>
            <a:off x="3068320" y="415010"/>
            <a:ext cx="5913120" cy="1386697"/>
          </a:xfrm>
          <a:prstGeom prst="rect">
            <a:avLst/>
          </a:prstGeom>
          <a:solidFill>
            <a:schemeClr val="accent2"/>
          </a:solidFill>
        </p:spPr>
        <p:txBody>
          <a:bodyPr vert="horz" lIns="91440" tIns="45720" rIns="91440" bIns="45720" rtlCol="0" anchor="t">
            <a:normAutofit/>
          </a:bodyPr>
          <a:lstStyle>
            <a:lvl1pPr algn="ctr" defTabSz="457200" rtl="0" eaLnBrk="1" latinLnBrk="0" hangingPunct="1">
              <a:spcBef>
                <a:spcPct val="0"/>
              </a:spcBef>
              <a:buNone/>
              <a:defRPr sz="2600" b="1" kern="1200" cap="all">
                <a:solidFill>
                  <a:srgbClr val="FFFFFF"/>
                </a:solidFill>
                <a:latin typeface="Helvetica"/>
                <a:ea typeface="+mj-ea"/>
                <a:cs typeface="Helvetica"/>
              </a:defRPr>
            </a:lvl1pPr>
          </a:lstStyle>
          <a:p>
            <a:r>
              <a:rPr lang="en-US"/>
              <a:t>Pregnancy Status Reporting Workgroup </a:t>
            </a:r>
            <a:br>
              <a:rPr lang="en-US"/>
            </a:br>
            <a:r>
              <a:rPr lang="en-US" i="1"/>
              <a:t>Recommendations</a:t>
            </a:r>
          </a:p>
        </p:txBody>
      </p:sp>
    </p:spTree>
    <p:extLst>
      <p:ext uri="{BB962C8B-B14F-4D97-AF65-F5344CB8AC3E}">
        <p14:creationId xmlns:p14="http://schemas.microsoft.com/office/powerpoint/2010/main" val="3083348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62244" y="3039045"/>
            <a:ext cx="8467513" cy="3765839"/>
          </a:xfrm>
          <a:prstGeom prst="rect">
            <a:avLst/>
          </a:prstGeom>
        </p:spPr>
        <p:txBody>
          <a:bodyPr wrap="square" numCol="1" spcCol="274320" anchor="t">
            <a:spAutoFit/>
          </a:bodyPr>
          <a:lstStyle/>
          <a:p>
            <a:pPr marL="342900" indent="-342900">
              <a:lnSpc>
                <a:spcPct val="107000"/>
              </a:lnSpc>
              <a:buFont typeface="+mj-lt"/>
              <a:buAutoNum type="alphaUcParenR"/>
            </a:pPr>
            <a:r>
              <a:rPr lang="en-US" sz="1600" i="1">
                <a:solidFill>
                  <a:srgbClr val="2F5496"/>
                </a:solidFill>
                <a:latin typeface="Avenir Next LT Pro" panose="020B0504020202020204" pitchFamily="34" charset="0"/>
                <a:ea typeface="Avenir"/>
                <a:cs typeface="Avenir"/>
              </a:rPr>
              <a:t>Use of supplemental methods of reporting </a:t>
            </a:r>
            <a:r>
              <a:rPr lang="en-US" sz="1600">
                <a:solidFill>
                  <a:srgbClr val="000000"/>
                </a:solidFill>
                <a:latin typeface="Avenir Next LT Pro" panose="020B0504020202020204" pitchFamily="34" charset="0"/>
                <a:ea typeface="Avenir"/>
                <a:cs typeface="Avenir"/>
              </a:rPr>
              <a:t>Multiple supplemental methods for reporting pregnancy status are already in use in many jurisdictions. Even if states move toward reporting pregnancy status through standardized electronic laboratory reporting or eCR, other methods of capture may be useful especially in reporting notifiable conditions with less time sensitivity. </a:t>
            </a:r>
            <a:endParaRPr lang="en-US" sz="1600">
              <a:latin typeface="Avenir Next LT Pro" panose="020B0504020202020204" pitchFamily="34" charset="0"/>
              <a:ea typeface="Avenir"/>
              <a:cs typeface="Avenir"/>
            </a:endParaRPr>
          </a:p>
          <a:p>
            <a:pPr marL="342900" indent="-342900">
              <a:lnSpc>
                <a:spcPct val="107000"/>
              </a:lnSpc>
              <a:buFont typeface="+mj-lt"/>
              <a:buAutoNum type="alphaUcParenR"/>
            </a:pPr>
            <a:r>
              <a:rPr lang="en-US" sz="1600" i="1">
                <a:solidFill>
                  <a:srgbClr val="2F5496"/>
                </a:solidFill>
                <a:latin typeface="Avenir Next LT Pro" panose="020B0504020202020204" pitchFamily="34" charset="0"/>
                <a:ea typeface="Avenir"/>
                <a:cs typeface="Avenir"/>
              </a:rPr>
              <a:t>Policy brief development </a:t>
            </a:r>
            <a:r>
              <a:rPr lang="en-US" sz="1600">
                <a:solidFill>
                  <a:srgbClr val="000000"/>
                </a:solidFill>
                <a:latin typeface="Avenir Next LT Pro" panose="020B0504020202020204" pitchFamily="34" charset="0"/>
                <a:ea typeface="Avenir"/>
                <a:cs typeface="Avenir"/>
              </a:rPr>
              <a:t>National policies are needed to support jurisdictional efforts to improve pregnancy status reporting. The creation and codification of policies provide explicit guidance and enforcement ability at the jurisdiction level. </a:t>
            </a:r>
            <a:endParaRPr lang="en-US" sz="1600">
              <a:latin typeface="Avenir Next LT Pro" panose="020B0504020202020204" pitchFamily="34" charset="0"/>
              <a:ea typeface="Avenir"/>
              <a:cs typeface="Avenir"/>
            </a:endParaRPr>
          </a:p>
          <a:p>
            <a:pPr marL="342900" indent="-342900">
              <a:lnSpc>
                <a:spcPct val="107000"/>
              </a:lnSpc>
              <a:spcAft>
                <a:spcPts val="800"/>
              </a:spcAft>
              <a:buFont typeface="+mj-lt"/>
              <a:buAutoNum type="alphaUcParenR"/>
            </a:pPr>
            <a:r>
              <a:rPr lang="en-US" sz="1600" i="1">
                <a:solidFill>
                  <a:srgbClr val="2F5496"/>
                </a:solidFill>
                <a:latin typeface="Avenir Next LT Pro" panose="020B0504020202020204" pitchFamily="34" charset="0"/>
                <a:ea typeface="Avenir"/>
                <a:cs typeface="Avenir"/>
              </a:rPr>
              <a:t>Sustained funding support for STLT</a:t>
            </a:r>
            <a:r>
              <a:rPr lang="en-US" sz="1600">
                <a:solidFill>
                  <a:srgbClr val="1F3863"/>
                </a:solidFill>
                <a:latin typeface="Avenir Next LT Pro" panose="020B0504020202020204" pitchFamily="34" charset="0"/>
                <a:ea typeface="Avenir"/>
                <a:cs typeface="Avenir"/>
              </a:rPr>
              <a:t> </a:t>
            </a:r>
            <a:r>
              <a:rPr lang="en-US" sz="1600">
                <a:solidFill>
                  <a:srgbClr val="000000"/>
                </a:solidFill>
                <a:latin typeface="Avenir Next LT Pro" panose="020B0504020202020204" pitchFamily="34" charset="0"/>
                <a:ea typeface="Avenir"/>
                <a:cs typeface="Avenir"/>
              </a:rPr>
              <a:t>As noted in the comprehensive assessment completed for this project with STLT agencies, progress is being made towards the modernization of public health reporting systems. However, substantial investments are required to fortify and continue the work underway. Data modernization funding must not be a one-time opportunity, but a longitudinal investment in public health infrastructure. </a:t>
            </a:r>
            <a:endParaRPr lang="en-US" sz="1600">
              <a:latin typeface="Avenir Next LT Pro" panose="020B0504020202020204" pitchFamily="34" charset="0"/>
              <a:ea typeface="Avenir"/>
              <a:cs typeface="Avenir"/>
            </a:endParaRPr>
          </a:p>
        </p:txBody>
      </p:sp>
      <p:sp>
        <p:nvSpPr>
          <p:cNvPr id="2" name="Title 2">
            <a:extLst>
              <a:ext uri="{FF2B5EF4-FFF2-40B4-BE49-F238E27FC236}">
                <a16:creationId xmlns:a16="http://schemas.microsoft.com/office/drawing/2014/main" id="{E19FE1A9-AB6B-B562-6A87-DCE473504A95}"/>
              </a:ext>
            </a:extLst>
          </p:cNvPr>
          <p:cNvSpPr txBox="1">
            <a:spLocks/>
          </p:cNvSpPr>
          <p:nvPr/>
        </p:nvSpPr>
        <p:spPr>
          <a:xfrm>
            <a:off x="3068320" y="415010"/>
            <a:ext cx="5913120" cy="1386697"/>
          </a:xfrm>
          <a:prstGeom prst="rect">
            <a:avLst/>
          </a:prstGeom>
          <a:solidFill>
            <a:schemeClr val="accent2"/>
          </a:solidFill>
        </p:spPr>
        <p:txBody>
          <a:bodyPr vert="horz" lIns="91440" tIns="45720" rIns="91440" bIns="45720" rtlCol="0" anchor="t">
            <a:normAutofit/>
          </a:bodyPr>
          <a:lstStyle>
            <a:lvl1pPr algn="ctr" defTabSz="457200" rtl="0" eaLnBrk="1" latinLnBrk="0" hangingPunct="1">
              <a:spcBef>
                <a:spcPct val="0"/>
              </a:spcBef>
              <a:buNone/>
              <a:defRPr sz="2600" b="1" kern="1200" cap="all">
                <a:solidFill>
                  <a:srgbClr val="FFFFFF"/>
                </a:solidFill>
                <a:latin typeface="Helvetica"/>
                <a:ea typeface="+mj-ea"/>
                <a:cs typeface="Helvetica"/>
              </a:defRPr>
            </a:lvl1pPr>
          </a:lstStyle>
          <a:p>
            <a:r>
              <a:rPr lang="en-US"/>
              <a:t>Pregnancy Status Reporting Workgroup </a:t>
            </a:r>
            <a:br>
              <a:rPr lang="en-US"/>
            </a:br>
            <a:r>
              <a:rPr lang="en-US" i="1"/>
              <a:t>Recommendations</a:t>
            </a:r>
          </a:p>
        </p:txBody>
      </p:sp>
    </p:spTree>
    <p:extLst>
      <p:ext uri="{BB962C8B-B14F-4D97-AF65-F5344CB8AC3E}">
        <p14:creationId xmlns:p14="http://schemas.microsoft.com/office/powerpoint/2010/main" val="3148806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l="-17000" r="-17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a:t>Future Activities</a:t>
            </a:r>
          </a:p>
        </p:txBody>
      </p:sp>
      <p:sp>
        <p:nvSpPr>
          <p:cNvPr id="9" name="Content Placeholder 2"/>
          <p:cNvSpPr txBox="1">
            <a:spLocks/>
          </p:cNvSpPr>
          <p:nvPr/>
        </p:nvSpPr>
        <p:spPr>
          <a:xfrm>
            <a:off x="2064422" y="3917459"/>
            <a:ext cx="8063157" cy="1539378"/>
          </a:xfrm>
          <a:prstGeom prst="rect">
            <a:avLst/>
          </a:prstGeom>
        </p:spPr>
        <p:txBody>
          <a:bodyPr vert="horz" lIns="91440" tIns="45720" rIns="91440" bIns="45720" rtlCol="0" anchor="b">
            <a:normAutofit/>
          </a:bodyPr>
          <a:lstStyle>
            <a:lvl1pPr marL="0" indent="0" algn="ctr" defTabSz="457200" rtl="0" eaLnBrk="1" latinLnBrk="0" hangingPunct="1">
              <a:spcBef>
                <a:spcPct val="20000"/>
              </a:spcBef>
              <a:buFont typeface="Arial"/>
              <a:buNone/>
              <a:defRPr sz="1600" b="1" kern="1200" baseline="0">
                <a:solidFill>
                  <a:srgbClr val="454545"/>
                </a:solidFill>
                <a:latin typeface="Helvetica"/>
                <a:ea typeface="+mn-ea"/>
                <a:cs typeface="Helvetica"/>
              </a:defRPr>
            </a:lvl1pPr>
            <a:lvl2pPr marL="457200" indent="0" algn="l" defTabSz="457200" rtl="0" eaLnBrk="1" latinLnBrk="0" hangingPunct="1">
              <a:spcBef>
                <a:spcPct val="20000"/>
              </a:spcBef>
              <a:buFont typeface="Arial"/>
              <a:buNone/>
              <a:defRPr sz="1800" kern="1200">
                <a:solidFill>
                  <a:schemeClr val="tx1">
                    <a:tint val="75000"/>
                  </a:schemeClr>
                </a:solidFill>
                <a:latin typeface="+mn-lt"/>
                <a:ea typeface="+mn-ea"/>
                <a:cs typeface="+mn-cs"/>
              </a:defRPr>
            </a:lvl2pPr>
            <a:lvl3pPr marL="914400" indent="0" algn="l" defTabSz="457200" rtl="0" eaLnBrk="1" latinLnBrk="0" hangingPunct="1">
              <a:spcBef>
                <a:spcPct val="20000"/>
              </a:spcBef>
              <a:buFont typeface="Arial"/>
              <a:buNone/>
              <a:defRPr sz="1600" kern="1200">
                <a:solidFill>
                  <a:schemeClr val="tx1">
                    <a:tint val="75000"/>
                  </a:schemeClr>
                </a:solidFill>
                <a:latin typeface="+mn-lt"/>
                <a:ea typeface="+mn-ea"/>
                <a:cs typeface="+mn-cs"/>
              </a:defRPr>
            </a:lvl3pPr>
            <a:lvl4pPr marL="1371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4pPr>
            <a:lvl5pPr marL="18288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5pPr>
            <a:lvl6pPr marL="22860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6pPr>
            <a:lvl7pPr marL="27432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7pPr>
            <a:lvl8pPr marL="32004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8pPr>
            <a:lvl9pPr marL="3657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9pPr>
          </a:lstStyle>
          <a:p>
            <a:pPr marL="285750" indent="-285750" algn="l">
              <a:lnSpc>
                <a:spcPct val="120000"/>
              </a:lnSpc>
              <a:buFont typeface="Arial" panose="020B0604020202020204" pitchFamily="34" charset="0"/>
              <a:buChar char="•"/>
            </a:pPr>
            <a:r>
              <a:rPr lang="en-US" sz="1800" b="0" spc="20">
                <a:latin typeface="Avenir Next LT Pro" panose="020B0504020202020204" pitchFamily="34" charset="0"/>
                <a:ea typeface="Avenir Medium"/>
                <a:cs typeface="Helvetica Light"/>
                <a:sym typeface="Avenir Medium"/>
              </a:rPr>
              <a:t>Finalize and publish document</a:t>
            </a:r>
          </a:p>
          <a:p>
            <a:pPr marL="285750" indent="-285750" algn="l">
              <a:lnSpc>
                <a:spcPct val="120000"/>
              </a:lnSpc>
              <a:buFont typeface="Arial" panose="020B0604020202020204" pitchFamily="34" charset="0"/>
              <a:buChar char="•"/>
            </a:pPr>
            <a:r>
              <a:rPr lang="en-US" sz="1800" b="0">
                <a:latin typeface="Avenir Next LT Pro" panose="020B0504020202020204" pitchFamily="34" charset="0"/>
                <a:cs typeface="Helvetica Light"/>
              </a:rPr>
              <a:t>Expand on work completed into a policy statement</a:t>
            </a:r>
          </a:p>
          <a:p>
            <a:pPr marL="285750" indent="-285750" algn="l">
              <a:lnSpc>
                <a:spcPct val="120000"/>
              </a:lnSpc>
              <a:buFont typeface="Arial" panose="020B0604020202020204" pitchFamily="34" charset="0"/>
              <a:buChar char="•"/>
            </a:pPr>
            <a:r>
              <a:rPr lang="en-US" sz="1800" b="0">
                <a:latin typeface="Avenir Next LT Pro" panose="020B0504020202020204" pitchFamily="34" charset="0"/>
                <a:cs typeface="Helvetica Light"/>
              </a:rPr>
              <a:t>Conduct a deeper analysis of assessment data</a:t>
            </a:r>
          </a:p>
        </p:txBody>
      </p:sp>
      <p:sp>
        <p:nvSpPr>
          <p:cNvPr id="17" name="Shape 51"/>
          <p:cNvSpPr/>
          <p:nvPr/>
        </p:nvSpPr>
        <p:spPr>
          <a:xfrm>
            <a:off x="5291251" y="3874620"/>
            <a:ext cx="1609498" cy="1944"/>
          </a:xfrm>
          <a:prstGeom prst="rect">
            <a:avLst/>
          </a:prstGeom>
          <a:solidFill>
            <a:srgbClr val="000000"/>
          </a:solidFill>
          <a:ln w="12700">
            <a:miter lim="400000"/>
          </a:ln>
        </p:spPr>
        <p:txBody>
          <a:bodyPr lIns="0" tIns="0" rIns="0" bIns="0" anchor="ctr"/>
          <a:lstStyle/>
          <a:p>
            <a:pPr lvl="0">
              <a:defRPr sz="2400" cap="all" spc="384">
                <a:latin typeface="Avenir Medium"/>
                <a:ea typeface="Avenir Medium"/>
                <a:cs typeface="Avenir Medium"/>
                <a:sym typeface="Avenir Medium"/>
              </a:defRPr>
            </a:pPr>
            <a:endParaRPr sz="2400">
              <a:ln>
                <a:solidFill>
                  <a:srgbClr val="000000"/>
                </a:solidFill>
              </a:ln>
              <a:solidFill>
                <a:srgbClr val="454545"/>
              </a:solidFill>
            </a:endParaRPr>
          </a:p>
        </p:txBody>
      </p:sp>
    </p:spTree>
    <p:extLst>
      <p:ext uri="{BB962C8B-B14F-4D97-AF65-F5344CB8AC3E}">
        <p14:creationId xmlns:p14="http://schemas.microsoft.com/office/powerpoint/2010/main" val="9585453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B2FBE0-D149-75C3-39EC-D423A334FD46}"/>
              </a:ext>
            </a:extLst>
          </p:cNvPr>
          <p:cNvSpPr>
            <a:spLocks noGrp="1"/>
          </p:cNvSpPr>
          <p:nvPr>
            <p:ph type="body" idx="1"/>
          </p:nvPr>
        </p:nvSpPr>
        <p:spPr>
          <a:xfrm>
            <a:off x="2209800" y="3508405"/>
            <a:ext cx="7772400" cy="894263"/>
          </a:xfrm>
        </p:spPr>
        <p:txBody>
          <a:bodyPr>
            <a:normAutofit lnSpcReduction="10000"/>
          </a:bodyPr>
          <a:lstStyle/>
          <a:p>
            <a:r>
              <a:rPr lang="en-US"/>
              <a:t>Contact Information:</a:t>
            </a:r>
          </a:p>
          <a:p>
            <a:r>
              <a:rPr lang="en-US"/>
              <a:t>Dr. Meg Schaeffer </a:t>
            </a:r>
            <a:r>
              <a:rPr lang="en-US">
                <a:hlinkClick r:id="rId2"/>
              </a:rPr>
              <a:t>meg@aperiostatisticalconsulting.com</a:t>
            </a:r>
            <a:endParaRPr lang="en-US"/>
          </a:p>
          <a:p>
            <a:r>
              <a:rPr lang="en-US"/>
              <a:t>Mia Israel </a:t>
            </a:r>
            <a:r>
              <a:rPr lang="en-US">
                <a:hlinkClick r:id="rId3"/>
              </a:rPr>
              <a:t>misrael@cste.org</a:t>
            </a:r>
            <a:r>
              <a:rPr lang="en-US"/>
              <a:t>  </a:t>
            </a:r>
          </a:p>
        </p:txBody>
      </p:sp>
    </p:spTree>
    <p:extLst>
      <p:ext uri="{BB962C8B-B14F-4D97-AF65-F5344CB8AC3E}">
        <p14:creationId xmlns:p14="http://schemas.microsoft.com/office/powerpoint/2010/main" val="1164814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C2F8BFE-2019-330E-FF53-FAB14B67B22B}"/>
              </a:ext>
            </a:extLst>
          </p:cNvPr>
          <p:cNvSpPr>
            <a:spLocks noGrp="1"/>
          </p:cNvSpPr>
          <p:nvPr>
            <p:ph type="ctrTitle"/>
          </p:nvPr>
        </p:nvSpPr>
        <p:spPr>
          <a:xfrm>
            <a:off x="1314824" y="735106"/>
            <a:ext cx="10053763" cy="2928470"/>
          </a:xfrm>
        </p:spPr>
        <p:txBody>
          <a:bodyPr anchor="b">
            <a:normAutofit/>
          </a:bodyPr>
          <a:lstStyle/>
          <a:p>
            <a:pPr algn="l"/>
            <a:r>
              <a:rPr lang="en-US" sz="4800">
                <a:solidFill>
                  <a:srgbClr val="FFFFFF"/>
                </a:solidFill>
              </a:rPr>
              <a:t>NC DPH ELR quality process</a:t>
            </a:r>
          </a:p>
        </p:txBody>
      </p:sp>
      <p:sp>
        <p:nvSpPr>
          <p:cNvPr id="3" name="Subtitle 2">
            <a:extLst>
              <a:ext uri="{FF2B5EF4-FFF2-40B4-BE49-F238E27FC236}">
                <a16:creationId xmlns:a16="http://schemas.microsoft.com/office/drawing/2014/main" id="{D37D1878-4CA2-39A7-CCCF-07E6E83221F8}"/>
              </a:ext>
            </a:extLst>
          </p:cNvPr>
          <p:cNvSpPr>
            <a:spLocks noGrp="1"/>
          </p:cNvSpPr>
          <p:nvPr>
            <p:ph type="subTitle" idx="1"/>
          </p:nvPr>
        </p:nvSpPr>
        <p:spPr>
          <a:xfrm>
            <a:off x="1350682" y="4870824"/>
            <a:ext cx="10005951" cy="1458258"/>
          </a:xfrm>
        </p:spPr>
        <p:txBody>
          <a:bodyPr anchor="ctr">
            <a:normAutofit/>
          </a:bodyPr>
          <a:lstStyle/>
          <a:p>
            <a:pPr algn="l"/>
            <a:r>
              <a:rPr lang="en-US"/>
              <a:t>For CSTE presentation March 2023</a:t>
            </a:r>
          </a:p>
        </p:txBody>
      </p:sp>
    </p:spTree>
    <p:extLst>
      <p:ext uri="{BB962C8B-B14F-4D97-AF65-F5344CB8AC3E}">
        <p14:creationId xmlns:p14="http://schemas.microsoft.com/office/powerpoint/2010/main" val="2558162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C1ED1-C312-585C-3AED-E07DA5E73B2A}"/>
              </a:ext>
            </a:extLst>
          </p:cNvPr>
          <p:cNvSpPr>
            <a:spLocks noGrp="1"/>
          </p:cNvSpPr>
          <p:nvPr>
            <p:ph type="title"/>
          </p:nvPr>
        </p:nvSpPr>
        <p:spPr/>
        <p:txBody>
          <a:bodyPr/>
          <a:lstStyle/>
          <a:p>
            <a:r>
              <a:rPr lang="en-US"/>
              <a:t>What counts as “ELR”</a:t>
            </a:r>
          </a:p>
        </p:txBody>
      </p:sp>
      <p:graphicFrame>
        <p:nvGraphicFramePr>
          <p:cNvPr id="3" name="Diagram 2">
            <a:extLst>
              <a:ext uri="{FF2B5EF4-FFF2-40B4-BE49-F238E27FC236}">
                <a16:creationId xmlns:a16="http://schemas.microsoft.com/office/drawing/2014/main" id="{28B26EAB-40B0-CC67-809C-03F7FBBE2F99}"/>
              </a:ext>
            </a:extLst>
          </p:cNvPr>
          <p:cNvGraphicFramePr/>
          <p:nvPr>
            <p:extLst>
              <p:ext uri="{D42A27DB-BD31-4B8C-83A1-F6EECF244321}">
                <p14:modId xmlns:p14="http://schemas.microsoft.com/office/powerpoint/2010/main" val="4159987594"/>
              </p:ext>
            </p:extLst>
          </p:nvPr>
        </p:nvGraphicFramePr>
        <p:xfrm>
          <a:off x="1819349" y="1325722"/>
          <a:ext cx="8128000" cy="2459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89750E64-6F59-E248-178A-A07410593B35}"/>
              </a:ext>
            </a:extLst>
          </p:cNvPr>
          <p:cNvSpPr txBox="1"/>
          <p:nvPr/>
        </p:nvSpPr>
        <p:spPr>
          <a:xfrm>
            <a:off x="1446028" y="4433777"/>
            <a:ext cx="9824227" cy="1200329"/>
          </a:xfrm>
          <a:prstGeom prst="rect">
            <a:avLst/>
          </a:prstGeom>
          <a:noFill/>
        </p:spPr>
        <p:txBody>
          <a:bodyPr wrap="square" rtlCol="0">
            <a:spAutoFit/>
          </a:bodyPr>
          <a:lstStyle/>
          <a:p>
            <a:r>
              <a:rPr lang="en-US"/>
              <a:t>CLDA and eCATR PTR are only for COVID.  Since they are converted to ELR prior to processing they look just like ELR in our system (but have their own quality control mechanisms)</a:t>
            </a:r>
          </a:p>
          <a:p>
            <a:r>
              <a:rPr lang="en-US"/>
              <a:t>This presentation focuses on the process for HL7 ELR – but we are also happy to share our quality process for the other systems if there is interest.</a:t>
            </a:r>
          </a:p>
        </p:txBody>
      </p:sp>
    </p:spTree>
    <p:extLst>
      <p:ext uri="{BB962C8B-B14F-4D97-AF65-F5344CB8AC3E}">
        <p14:creationId xmlns:p14="http://schemas.microsoft.com/office/powerpoint/2010/main" val="430985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A7C02FB-B3A4-9838-069E-EE0F404C23EE}"/>
              </a:ext>
            </a:extLst>
          </p:cNvPr>
          <p:cNvSpPr txBox="1"/>
          <p:nvPr/>
        </p:nvSpPr>
        <p:spPr>
          <a:xfrm>
            <a:off x="1343025" y="447675"/>
            <a:ext cx="9115425" cy="461665"/>
          </a:xfrm>
          <a:prstGeom prst="rect">
            <a:avLst/>
          </a:prstGeom>
          <a:noFill/>
        </p:spPr>
        <p:txBody>
          <a:bodyPr wrap="square" rtlCol="0">
            <a:spAutoFit/>
          </a:bodyPr>
          <a:lstStyle/>
          <a:p>
            <a:pPr algn="ctr"/>
            <a:r>
              <a:rPr lang="en-US" sz="2400" b="1"/>
              <a:t>ELR Onboarding Process</a:t>
            </a:r>
          </a:p>
        </p:txBody>
      </p:sp>
      <p:sp>
        <p:nvSpPr>
          <p:cNvPr id="7" name="TextBox 6">
            <a:extLst>
              <a:ext uri="{FF2B5EF4-FFF2-40B4-BE49-F238E27FC236}">
                <a16:creationId xmlns:a16="http://schemas.microsoft.com/office/drawing/2014/main" id="{35D8CCF7-79F2-0E0C-E2AD-CFCAFB56787F}"/>
              </a:ext>
            </a:extLst>
          </p:cNvPr>
          <p:cNvSpPr txBox="1"/>
          <p:nvPr/>
        </p:nvSpPr>
        <p:spPr>
          <a:xfrm>
            <a:off x="681925" y="1092631"/>
            <a:ext cx="8787539" cy="954107"/>
          </a:xfrm>
          <a:prstGeom prst="rect">
            <a:avLst/>
          </a:prstGeom>
          <a:noFill/>
        </p:spPr>
        <p:txBody>
          <a:bodyPr wrap="square" rtlCol="0">
            <a:spAutoFit/>
          </a:bodyPr>
          <a:lstStyle/>
          <a:p>
            <a:r>
              <a:rPr lang="en-US" sz="1400" b="0" i="0">
                <a:solidFill>
                  <a:srgbClr val="000000"/>
                </a:solidFill>
                <a:effectLst/>
                <a:latin typeface="Verdana" panose="020B0604030504040204" pitchFamily="34" charset="0"/>
              </a:rPr>
              <a:t>Preparing laboratories to implement an electronic laboratory reporting interface to the North Carolina Division of Public Health (NC DPH). New facilities begin the process here and to set up connectivity and ensure that HL7 messages are being formatted properly and the proper codes are being used.</a:t>
            </a:r>
            <a:endParaRPr lang="en-US" sz="1400"/>
          </a:p>
        </p:txBody>
      </p:sp>
      <p:pic>
        <p:nvPicPr>
          <p:cNvPr id="4" name="Picture 3">
            <a:extLst>
              <a:ext uri="{FF2B5EF4-FFF2-40B4-BE49-F238E27FC236}">
                <a16:creationId xmlns:a16="http://schemas.microsoft.com/office/drawing/2014/main" id="{5D13F7F2-CA6B-C6BE-1ED7-C34998D6E133}"/>
              </a:ext>
            </a:extLst>
          </p:cNvPr>
          <p:cNvPicPr>
            <a:picLocks noChangeAspect="1"/>
          </p:cNvPicPr>
          <p:nvPr/>
        </p:nvPicPr>
        <p:blipFill>
          <a:blip r:embed="rId2"/>
          <a:stretch>
            <a:fillRect/>
          </a:stretch>
        </p:blipFill>
        <p:spPr>
          <a:xfrm>
            <a:off x="1960380" y="2139176"/>
            <a:ext cx="7509084" cy="4581418"/>
          </a:xfrm>
          <a:prstGeom prst="rect">
            <a:avLst/>
          </a:prstGeom>
        </p:spPr>
      </p:pic>
    </p:spTree>
    <p:extLst>
      <p:ext uri="{BB962C8B-B14F-4D97-AF65-F5344CB8AC3E}">
        <p14:creationId xmlns:p14="http://schemas.microsoft.com/office/powerpoint/2010/main" val="429520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ECDD8C-960C-3D39-777B-FDAB94419CE6}"/>
              </a:ext>
            </a:extLst>
          </p:cNvPr>
          <p:cNvSpPr txBox="1"/>
          <p:nvPr/>
        </p:nvSpPr>
        <p:spPr>
          <a:xfrm>
            <a:off x="1192768" y="704900"/>
            <a:ext cx="5795962" cy="461665"/>
          </a:xfrm>
          <a:prstGeom prst="rect">
            <a:avLst/>
          </a:prstGeom>
          <a:noFill/>
        </p:spPr>
        <p:txBody>
          <a:bodyPr wrap="square" rtlCol="0">
            <a:spAutoFit/>
          </a:bodyPr>
          <a:lstStyle/>
          <a:p>
            <a:r>
              <a:rPr lang="en-US" sz="2400"/>
              <a:t>NC DPH Rhapsody Overview</a:t>
            </a:r>
          </a:p>
        </p:txBody>
      </p:sp>
      <p:pic>
        <p:nvPicPr>
          <p:cNvPr id="4" name="Picture 3" descr="Graphical user interface, application, logo&#10;&#10;Description automatically generated with medium confidence">
            <a:extLst>
              <a:ext uri="{FF2B5EF4-FFF2-40B4-BE49-F238E27FC236}">
                <a16:creationId xmlns:a16="http://schemas.microsoft.com/office/drawing/2014/main" id="{AADB193F-924F-2B68-64A0-D5CE400E36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2427" y="2375853"/>
            <a:ext cx="1462722" cy="1462722"/>
          </a:xfrm>
          <a:prstGeom prst="rect">
            <a:avLst/>
          </a:prstGeom>
        </p:spPr>
      </p:pic>
      <p:cxnSp>
        <p:nvCxnSpPr>
          <p:cNvPr id="6" name="Straight Arrow Connector 5">
            <a:extLst>
              <a:ext uri="{FF2B5EF4-FFF2-40B4-BE49-F238E27FC236}">
                <a16:creationId xmlns:a16="http://schemas.microsoft.com/office/drawing/2014/main" id="{C26AECE9-B344-E519-E54D-DBD0F7D70751}"/>
              </a:ext>
            </a:extLst>
          </p:cNvPr>
          <p:cNvCxnSpPr>
            <a:cxnSpLocks/>
          </p:cNvCxnSpPr>
          <p:nvPr/>
        </p:nvCxnSpPr>
        <p:spPr>
          <a:xfrm>
            <a:off x="6505575" y="3838575"/>
            <a:ext cx="1047750" cy="15215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 name="Straight Arrow Connector 7">
            <a:extLst>
              <a:ext uri="{FF2B5EF4-FFF2-40B4-BE49-F238E27FC236}">
                <a16:creationId xmlns:a16="http://schemas.microsoft.com/office/drawing/2014/main" id="{5C202107-498D-163F-04CA-9380DB64BC22}"/>
              </a:ext>
            </a:extLst>
          </p:cNvPr>
          <p:cNvCxnSpPr>
            <a:cxnSpLocks/>
            <a:endCxn id="14" idx="0"/>
          </p:cNvCxnSpPr>
          <p:nvPr/>
        </p:nvCxnSpPr>
        <p:spPr>
          <a:xfrm flipH="1">
            <a:off x="4733922" y="3838575"/>
            <a:ext cx="952503" cy="15596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18843109-1F6E-5020-43ED-414C68403A96}"/>
              </a:ext>
            </a:extLst>
          </p:cNvPr>
          <p:cNvCxnSpPr>
            <a:cxnSpLocks/>
            <a:stCxn id="4" idx="2"/>
            <a:endCxn id="13" idx="0"/>
          </p:cNvCxnSpPr>
          <p:nvPr/>
        </p:nvCxnSpPr>
        <p:spPr>
          <a:xfrm>
            <a:off x="6183788" y="3838575"/>
            <a:ext cx="97950" cy="15310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7D8C327C-2FDF-9764-89A5-C4DA42DE690C}"/>
              </a:ext>
            </a:extLst>
          </p:cNvPr>
          <p:cNvSpPr txBox="1"/>
          <p:nvPr/>
        </p:nvSpPr>
        <p:spPr>
          <a:xfrm>
            <a:off x="7415214" y="4137685"/>
            <a:ext cx="4271962" cy="923330"/>
          </a:xfrm>
          <a:prstGeom prst="rect">
            <a:avLst/>
          </a:prstGeom>
          <a:noFill/>
        </p:spPr>
        <p:txBody>
          <a:bodyPr wrap="square" rtlCol="0">
            <a:spAutoFit/>
          </a:bodyPr>
          <a:lstStyle/>
          <a:p>
            <a:r>
              <a:rPr lang="en-US"/>
              <a:t>Rhapsody separates files by type (CLDA, ELR, </a:t>
            </a:r>
            <a:r>
              <a:rPr lang="en-US" err="1"/>
              <a:t>eCR</a:t>
            </a:r>
            <a:r>
              <a:rPr lang="en-US"/>
              <a:t>), validates messages,  and exports to Maven environments accordingly.</a:t>
            </a:r>
          </a:p>
        </p:txBody>
      </p:sp>
      <p:sp>
        <p:nvSpPr>
          <p:cNvPr id="12" name="Rectangle 11">
            <a:extLst>
              <a:ext uri="{FF2B5EF4-FFF2-40B4-BE49-F238E27FC236}">
                <a16:creationId xmlns:a16="http://schemas.microsoft.com/office/drawing/2014/main" id="{3516B940-9831-DEF0-1109-BA56C476FB1D}"/>
              </a:ext>
            </a:extLst>
          </p:cNvPr>
          <p:cNvSpPr/>
          <p:nvPr/>
        </p:nvSpPr>
        <p:spPr>
          <a:xfrm>
            <a:off x="7067550" y="5360125"/>
            <a:ext cx="1343025" cy="800098"/>
          </a:xfrm>
          <a:prstGeom prst="rect">
            <a:avLst/>
          </a:prstGeom>
          <a:solidFill>
            <a:srgbClr val="0070C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err="1"/>
              <a:t>NCLead</a:t>
            </a:r>
            <a:endParaRPr lang="en-US"/>
          </a:p>
        </p:txBody>
      </p:sp>
      <p:sp>
        <p:nvSpPr>
          <p:cNvPr id="13" name="Rectangle 12">
            <a:extLst>
              <a:ext uri="{FF2B5EF4-FFF2-40B4-BE49-F238E27FC236}">
                <a16:creationId xmlns:a16="http://schemas.microsoft.com/office/drawing/2014/main" id="{4367A559-586A-E865-51D3-A791072F8A11}"/>
              </a:ext>
            </a:extLst>
          </p:cNvPr>
          <p:cNvSpPr/>
          <p:nvPr/>
        </p:nvSpPr>
        <p:spPr>
          <a:xfrm>
            <a:off x="5667375" y="5369650"/>
            <a:ext cx="1228725" cy="790573"/>
          </a:xfrm>
          <a:prstGeom prst="rect">
            <a:avLst/>
          </a:prstGeom>
          <a:solidFill>
            <a:srgbClr val="0070C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err="1"/>
              <a:t>NCCovid</a:t>
            </a:r>
            <a:endParaRPr lang="en-US"/>
          </a:p>
        </p:txBody>
      </p:sp>
      <p:sp>
        <p:nvSpPr>
          <p:cNvPr id="14" name="Rectangle 13">
            <a:extLst>
              <a:ext uri="{FF2B5EF4-FFF2-40B4-BE49-F238E27FC236}">
                <a16:creationId xmlns:a16="http://schemas.microsoft.com/office/drawing/2014/main" id="{32A58A14-72BB-6635-A096-57832CF1069E}"/>
              </a:ext>
            </a:extLst>
          </p:cNvPr>
          <p:cNvSpPr/>
          <p:nvPr/>
        </p:nvSpPr>
        <p:spPr>
          <a:xfrm>
            <a:off x="4048124" y="5398224"/>
            <a:ext cx="1371595" cy="752475"/>
          </a:xfrm>
          <a:prstGeom prst="rect">
            <a:avLst/>
          </a:prstGeom>
          <a:solidFill>
            <a:srgbClr val="0070C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t>NCEDSS</a:t>
            </a:r>
          </a:p>
        </p:txBody>
      </p:sp>
      <p:sp>
        <p:nvSpPr>
          <p:cNvPr id="15" name="TextBox 14">
            <a:extLst>
              <a:ext uri="{FF2B5EF4-FFF2-40B4-BE49-F238E27FC236}">
                <a16:creationId xmlns:a16="http://schemas.microsoft.com/office/drawing/2014/main" id="{0E2D540D-275D-5D37-641E-694F6100EE7C}"/>
              </a:ext>
            </a:extLst>
          </p:cNvPr>
          <p:cNvSpPr txBox="1"/>
          <p:nvPr/>
        </p:nvSpPr>
        <p:spPr>
          <a:xfrm>
            <a:off x="5010150" y="6350724"/>
            <a:ext cx="2657475" cy="369332"/>
          </a:xfrm>
          <a:prstGeom prst="rect">
            <a:avLst/>
          </a:prstGeom>
          <a:noFill/>
        </p:spPr>
        <p:txBody>
          <a:bodyPr wrap="square" rtlCol="0">
            <a:spAutoFit/>
          </a:bodyPr>
          <a:lstStyle/>
          <a:p>
            <a:r>
              <a:rPr lang="en-US"/>
              <a:t>NC Maven instances</a:t>
            </a:r>
          </a:p>
        </p:txBody>
      </p:sp>
      <p:sp>
        <p:nvSpPr>
          <p:cNvPr id="3" name="Text Box 9">
            <a:extLst>
              <a:ext uri="{FF2B5EF4-FFF2-40B4-BE49-F238E27FC236}">
                <a16:creationId xmlns:a16="http://schemas.microsoft.com/office/drawing/2014/main" id="{282A1252-5FF1-E3CC-5DE7-F8C7153E2969}"/>
              </a:ext>
            </a:extLst>
          </p:cNvPr>
          <p:cNvSpPr txBox="1">
            <a:spLocks noChangeArrowheads="1"/>
          </p:cNvSpPr>
          <p:nvPr/>
        </p:nvSpPr>
        <p:spPr bwMode="auto">
          <a:xfrm>
            <a:off x="2886074" y="2752725"/>
            <a:ext cx="1333499" cy="609600"/>
          </a:xfrm>
          <a:prstGeom prst="rect">
            <a:avLst/>
          </a:prstGeom>
          <a:solidFill>
            <a:schemeClr val="bg2"/>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latin typeface="Times New Roman" panose="02020603050405020304" pitchFamily="18" charset="0"/>
              </a:rPr>
              <a:t>PHIN-MS</a:t>
            </a:r>
            <a:br>
              <a:rPr lang="en-US" altLang="en-US" sz="1200">
                <a:latin typeface="Times New Roman" panose="02020603050405020304" pitchFamily="18" charset="0"/>
              </a:rPr>
            </a:br>
            <a:r>
              <a:rPr lang="en-US" altLang="en-US" sz="1200">
                <a:latin typeface="Times New Roman" panose="02020603050405020304" pitchFamily="18" charset="0"/>
              </a:rPr>
              <a:t>messaging service</a:t>
            </a:r>
            <a:endParaRPr lang="en-US" altLang="en-US" sz="1800"/>
          </a:p>
        </p:txBody>
      </p:sp>
      <p:sp>
        <p:nvSpPr>
          <p:cNvPr id="5" name="Text Box 15">
            <a:extLst>
              <a:ext uri="{FF2B5EF4-FFF2-40B4-BE49-F238E27FC236}">
                <a16:creationId xmlns:a16="http://schemas.microsoft.com/office/drawing/2014/main" id="{F9495779-5114-EACC-73D0-3B0F4EE3EC36}"/>
              </a:ext>
            </a:extLst>
          </p:cNvPr>
          <p:cNvSpPr txBox="1">
            <a:spLocks noChangeArrowheads="1"/>
          </p:cNvSpPr>
          <p:nvPr/>
        </p:nvSpPr>
        <p:spPr bwMode="auto">
          <a:xfrm>
            <a:off x="1198880" y="3057525"/>
            <a:ext cx="1066800" cy="609600"/>
          </a:xfrm>
          <a:prstGeom prst="rect">
            <a:avLst/>
          </a:prstGeom>
          <a:solidFill>
            <a:schemeClr val="bg2"/>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latin typeface="Times New Roman" panose="02020603050405020304" pitchFamily="18" charset="0"/>
              </a:rPr>
              <a:t>Laboratories’ Systems</a:t>
            </a:r>
            <a:endParaRPr lang="en-US" altLang="en-US" sz="1800"/>
          </a:p>
        </p:txBody>
      </p:sp>
      <p:sp>
        <p:nvSpPr>
          <p:cNvPr id="18" name="Text Box 9">
            <a:extLst>
              <a:ext uri="{FF2B5EF4-FFF2-40B4-BE49-F238E27FC236}">
                <a16:creationId xmlns:a16="http://schemas.microsoft.com/office/drawing/2014/main" id="{B66878A4-D5EE-A457-86E0-E170C034BA7A}"/>
              </a:ext>
            </a:extLst>
          </p:cNvPr>
          <p:cNvSpPr txBox="1">
            <a:spLocks noChangeArrowheads="1"/>
          </p:cNvSpPr>
          <p:nvPr/>
        </p:nvSpPr>
        <p:spPr bwMode="auto">
          <a:xfrm>
            <a:off x="2902426" y="3595687"/>
            <a:ext cx="1333499" cy="609600"/>
          </a:xfrm>
          <a:prstGeom prst="rect">
            <a:avLst/>
          </a:prstGeom>
          <a:solidFill>
            <a:schemeClr val="bg2"/>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latin typeface="Times New Roman" panose="02020603050405020304" pitchFamily="18" charset="0"/>
              </a:rPr>
              <a:t>AIMS / </a:t>
            </a:r>
            <a:r>
              <a:rPr lang="en-US" altLang="en-US" sz="1200" err="1">
                <a:latin typeface="Times New Roman" panose="02020603050405020304" pitchFamily="18" charset="0"/>
              </a:rPr>
              <a:t>Interpartner</a:t>
            </a:r>
            <a:endParaRPr lang="en-US" altLang="en-US" sz="1800"/>
          </a:p>
        </p:txBody>
      </p:sp>
      <p:cxnSp>
        <p:nvCxnSpPr>
          <p:cNvPr id="20" name="Straight Arrow Connector 19">
            <a:extLst>
              <a:ext uri="{FF2B5EF4-FFF2-40B4-BE49-F238E27FC236}">
                <a16:creationId xmlns:a16="http://schemas.microsoft.com/office/drawing/2014/main" id="{8F9A72CC-0B1C-4B60-07A1-0D84AB839B3B}"/>
              </a:ext>
            </a:extLst>
          </p:cNvPr>
          <p:cNvCxnSpPr>
            <a:endCxn id="3" idx="1"/>
          </p:cNvCxnSpPr>
          <p:nvPr/>
        </p:nvCxnSpPr>
        <p:spPr>
          <a:xfrm flipV="1">
            <a:off x="2400300" y="3057525"/>
            <a:ext cx="485774" cy="1809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C48DAB60-BDDD-F750-E806-5FF502A44894}"/>
              </a:ext>
            </a:extLst>
          </p:cNvPr>
          <p:cNvCxnSpPr>
            <a:endCxn id="18" idx="1"/>
          </p:cNvCxnSpPr>
          <p:nvPr/>
        </p:nvCxnSpPr>
        <p:spPr>
          <a:xfrm>
            <a:off x="2400300" y="3667125"/>
            <a:ext cx="502126" cy="23336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4B4431E3-C566-256E-B603-B9F0A68C90C3}"/>
              </a:ext>
            </a:extLst>
          </p:cNvPr>
          <p:cNvCxnSpPr/>
          <p:nvPr/>
        </p:nvCxnSpPr>
        <p:spPr>
          <a:xfrm flipV="1">
            <a:off x="4324350" y="3057525"/>
            <a:ext cx="990600" cy="9048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FABB7197-0780-C401-8805-EB1233EA49D1}"/>
              </a:ext>
            </a:extLst>
          </p:cNvPr>
          <p:cNvCxnSpPr/>
          <p:nvPr/>
        </p:nvCxnSpPr>
        <p:spPr>
          <a:xfrm flipV="1">
            <a:off x="4324350" y="3429000"/>
            <a:ext cx="990600" cy="47148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Connector: Elbow 27">
            <a:extLst>
              <a:ext uri="{FF2B5EF4-FFF2-40B4-BE49-F238E27FC236}">
                <a16:creationId xmlns:a16="http://schemas.microsoft.com/office/drawing/2014/main" id="{45663069-2954-DD12-46E0-523E03BD2AA8}"/>
              </a:ext>
            </a:extLst>
          </p:cNvPr>
          <p:cNvCxnSpPr>
            <a:cxnSpLocks/>
          </p:cNvCxnSpPr>
          <p:nvPr/>
        </p:nvCxnSpPr>
        <p:spPr>
          <a:xfrm flipV="1">
            <a:off x="7000875" y="1488183"/>
            <a:ext cx="1409700" cy="1131192"/>
          </a:xfrm>
          <a:prstGeom prst="bentConnector3">
            <a:avLst/>
          </a:prstGeom>
          <a:ln>
            <a:tailEnd type="triangle"/>
          </a:ln>
        </p:spPr>
        <p:style>
          <a:lnRef idx="1">
            <a:schemeClr val="dk1"/>
          </a:lnRef>
          <a:fillRef idx="0">
            <a:schemeClr val="dk1"/>
          </a:fillRef>
          <a:effectRef idx="0">
            <a:schemeClr val="dk1"/>
          </a:effectRef>
          <a:fontRef idx="minor">
            <a:schemeClr val="tx1"/>
          </a:fontRef>
        </p:style>
      </p:cxnSp>
      <p:sp>
        <p:nvSpPr>
          <p:cNvPr id="29" name="Cylinder 28">
            <a:extLst>
              <a:ext uri="{FF2B5EF4-FFF2-40B4-BE49-F238E27FC236}">
                <a16:creationId xmlns:a16="http://schemas.microsoft.com/office/drawing/2014/main" id="{017B7B60-2F4F-31BE-4CD0-DC6F8E204DF6}"/>
              </a:ext>
            </a:extLst>
          </p:cNvPr>
          <p:cNvSpPr/>
          <p:nvPr/>
        </p:nvSpPr>
        <p:spPr>
          <a:xfrm>
            <a:off x="8410575" y="935732"/>
            <a:ext cx="1514475" cy="1318578"/>
          </a:xfrm>
          <a:prstGeom prst="can">
            <a:avLst/>
          </a:prstGeom>
          <a:solidFill>
            <a:srgbClr val="92D05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a:t>NC PHIN DB</a:t>
            </a:r>
          </a:p>
        </p:txBody>
      </p:sp>
      <p:sp>
        <p:nvSpPr>
          <p:cNvPr id="30" name="TextBox 29">
            <a:extLst>
              <a:ext uri="{FF2B5EF4-FFF2-40B4-BE49-F238E27FC236}">
                <a16:creationId xmlns:a16="http://schemas.microsoft.com/office/drawing/2014/main" id="{730BC647-B7A4-3E54-0675-55F3053A03DC}"/>
              </a:ext>
            </a:extLst>
          </p:cNvPr>
          <p:cNvSpPr txBox="1"/>
          <p:nvPr/>
        </p:nvSpPr>
        <p:spPr>
          <a:xfrm>
            <a:off x="8005763" y="2375853"/>
            <a:ext cx="3405188" cy="1200329"/>
          </a:xfrm>
          <a:prstGeom prst="rect">
            <a:avLst/>
          </a:prstGeom>
          <a:noFill/>
        </p:spPr>
        <p:txBody>
          <a:bodyPr wrap="square" rtlCol="0">
            <a:spAutoFit/>
          </a:bodyPr>
          <a:lstStyle/>
          <a:p>
            <a:r>
              <a:rPr lang="en-US"/>
              <a:t>Rhapsody logs processing activity to PHIN DB. Facility CLIAs and LOINC/</a:t>
            </a:r>
            <a:r>
              <a:rPr lang="en-US" err="1"/>
              <a:t>Snomed</a:t>
            </a:r>
            <a:r>
              <a:rPr lang="en-US"/>
              <a:t> code lookups are also stored here.</a:t>
            </a:r>
          </a:p>
        </p:txBody>
      </p:sp>
      <p:cxnSp>
        <p:nvCxnSpPr>
          <p:cNvPr id="7" name="Straight Arrow Connector 6">
            <a:extLst>
              <a:ext uri="{FF2B5EF4-FFF2-40B4-BE49-F238E27FC236}">
                <a16:creationId xmlns:a16="http://schemas.microsoft.com/office/drawing/2014/main" id="{551C657A-0CD0-FCEB-9A99-87FE7D34F41E}"/>
              </a:ext>
            </a:extLst>
          </p:cNvPr>
          <p:cNvCxnSpPr>
            <a:cxnSpLocks/>
          </p:cNvCxnSpPr>
          <p:nvPr/>
        </p:nvCxnSpPr>
        <p:spPr>
          <a:xfrm>
            <a:off x="4357050" y="2305050"/>
            <a:ext cx="953137" cy="49176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89ED1607-8E8A-293E-FEFF-0101514413B6}"/>
              </a:ext>
            </a:extLst>
          </p:cNvPr>
          <p:cNvCxnSpPr>
            <a:cxnSpLocks/>
          </p:cNvCxnSpPr>
          <p:nvPr/>
        </p:nvCxnSpPr>
        <p:spPr>
          <a:xfrm flipV="1">
            <a:off x="2321697" y="2392148"/>
            <a:ext cx="495003" cy="3796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3" name="Text Box 9">
            <a:extLst>
              <a:ext uri="{FF2B5EF4-FFF2-40B4-BE49-F238E27FC236}">
                <a16:creationId xmlns:a16="http://schemas.microsoft.com/office/drawing/2014/main" id="{2AE4AC6F-4256-478C-CCA4-D06415CDC2D2}"/>
              </a:ext>
            </a:extLst>
          </p:cNvPr>
          <p:cNvSpPr txBox="1">
            <a:spLocks noChangeArrowheads="1"/>
          </p:cNvSpPr>
          <p:nvPr/>
        </p:nvSpPr>
        <p:spPr bwMode="auto">
          <a:xfrm>
            <a:off x="2902426" y="1941331"/>
            <a:ext cx="1333499" cy="609600"/>
          </a:xfrm>
          <a:prstGeom prst="rect">
            <a:avLst/>
          </a:prstGeom>
          <a:solidFill>
            <a:schemeClr val="bg2"/>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latin typeface="Times New Roman" panose="02020603050405020304" pitchFamily="18" charset="0"/>
              </a:rPr>
              <a:t>HIEA</a:t>
            </a:r>
            <a:endParaRPr lang="en-US" altLang="en-US" sz="1800"/>
          </a:p>
        </p:txBody>
      </p:sp>
    </p:spTree>
    <p:extLst>
      <p:ext uri="{BB962C8B-B14F-4D97-AF65-F5344CB8AC3E}">
        <p14:creationId xmlns:p14="http://schemas.microsoft.com/office/powerpoint/2010/main" val="39942837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1D3753-8AE1-540E-BFFF-F56109C801D6}"/>
              </a:ext>
            </a:extLst>
          </p:cNvPr>
          <p:cNvSpPr txBox="1"/>
          <p:nvPr/>
        </p:nvSpPr>
        <p:spPr>
          <a:xfrm>
            <a:off x="388882" y="809927"/>
            <a:ext cx="11056883" cy="1477328"/>
          </a:xfrm>
          <a:prstGeom prst="rect">
            <a:avLst/>
          </a:prstGeom>
          <a:noFill/>
        </p:spPr>
        <p:txBody>
          <a:bodyPr wrap="square" rtlCol="0">
            <a:spAutoFit/>
          </a:bodyPr>
          <a:lstStyle/>
          <a:p>
            <a:r>
              <a:rPr lang="en-US"/>
              <a:t>FAE (Facility Auth Environment) table for keeping track of sending facility IDs (CLIA ID, </a:t>
            </a:r>
            <a:r>
              <a:rPr lang="en-US" err="1"/>
              <a:t>etc</a:t>
            </a:r>
            <a:r>
              <a:rPr lang="en-US"/>
              <a:t>…)</a:t>
            </a:r>
            <a:br>
              <a:rPr lang="en-US"/>
            </a:br>
            <a:br>
              <a:rPr lang="en-US"/>
            </a:br>
            <a:r>
              <a:rPr lang="en-US"/>
              <a:t>LOINC/</a:t>
            </a:r>
            <a:r>
              <a:rPr lang="en-US" err="1"/>
              <a:t>Snomed</a:t>
            </a:r>
            <a:r>
              <a:rPr lang="en-US"/>
              <a:t> lookup table to validate approved tests and results. Updates to this table are also imported to Maven instances.</a:t>
            </a:r>
            <a:br>
              <a:rPr lang="en-US"/>
            </a:br>
            <a:endParaRPr lang="en-US"/>
          </a:p>
        </p:txBody>
      </p:sp>
      <p:sp>
        <p:nvSpPr>
          <p:cNvPr id="3" name="Flowchart: Magnetic Disk 2">
            <a:extLst>
              <a:ext uri="{FF2B5EF4-FFF2-40B4-BE49-F238E27FC236}">
                <a16:creationId xmlns:a16="http://schemas.microsoft.com/office/drawing/2014/main" id="{ABA16053-D984-FBB5-F436-E4FC0CEAB54A}"/>
              </a:ext>
            </a:extLst>
          </p:cNvPr>
          <p:cNvSpPr/>
          <p:nvPr/>
        </p:nvSpPr>
        <p:spPr>
          <a:xfrm>
            <a:off x="4929351" y="2999151"/>
            <a:ext cx="6201103" cy="2709041"/>
          </a:xfrm>
          <a:prstGeom prst="flowChartMagneticDisk">
            <a:avLst/>
          </a:prstGeom>
          <a:solidFill>
            <a:srgbClr val="0070C0"/>
          </a:solidFill>
        </p:spPr>
        <p:style>
          <a:lnRef idx="3">
            <a:schemeClr val="lt1"/>
          </a:lnRef>
          <a:fillRef idx="1">
            <a:schemeClr val="accent3"/>
          </a:fillRef>
          <a:effectRef idx="1">
            <a:schemeClr val="accent3"/>
          </a:effectRef>
          <a:fontRef idx="minor">
            <a:schemeClr val="lt1"/>
          </a:fontRef>
        </p:style>
        <p:txBody>
          <a:bodyPr rtlCol="0" anchor="ctr"/>
          <a:lstStyle/>
          <a:p>
            <a:pPr algn="ctr"/>
            <a:r>
              <a:rPr lang="en-US" sz="2400">
                <a:solidFill>
                  <a:schemeClr val="tx1"/>
                </a:solidFill>
                <a:latin typeface="Times New Roman" panose="02020603050405020304" pitchFamily="18" charset="0"/>
                <a:cs typeface="Times New Roman" panose="02020603050405020304" pitchFamily="18" charset="0"/>
              </a:rPr>
              <a:t>PHIN DB</a:t>
            </a:r>
          </a:p>
        </p:txBody>
      </p:sp>
      <p:sp>
        <p:nvSpPr>
          <p:cNvPr id="4" name="TextBox 3">
            <a:extLst>
              <a:ext uri="{FF2B5EF4-FFF2-40B4-BE49-F238E27FC236}">
                <a16:creationId xmlns:a16="http://schemas.microsoft.com/office/drawing/2014/main" id="{EA3E2D0D-BB13-283A-2AB6-40BA382E745F}"/>
              </a:ext>
            </a:extLst>
          </p:cNvPr>
          <p:cNvSpPr txBox="1"/>
          <p:nvPr/>
        </p:nvSpPr>
        <p:spPr>
          <a:xfrm>
            <a:off x="362606" y="2287255"/>
            <a:ext cx="4251435" cy="2585323"/>
          </a:xfrm>
          <a:prstGeom prst="rect">
            <a:avLst/>
          </a:prstGeom>
          <a:noFill/>
        </p:spPr>
        <p:txBody>
          <a:bodyPr wrap="square" rtlCol="0">
            <a:spAutoFit/>
          </a:bodyPr>
          <a:lstStyle/>
          <a:p>
            <a:r>
              <a:rPr lang="en-US" err="1"/>
              <a:t>RhapsodyControlLog</a:t>
            </a:r>
            <a:r>
              <a:rPr lang="en-US"/>
              <a:t> table for logging each file that we process in Rhapsody (both batch files and individual ELR results). Log types used here include:</a:t>
            </a:r>
          </a:p>
          <a:p>
            <a:pPr marL="285750" indent="-285750">
              <a:buFont typeface="Arial" panose="020B0604020202020204" pitchFamily="34" charset="0"/>
              <a:buChar char="•"/>
            </a:pPr>
            <a:r>
              <a:rPr lang="en-US" b="1" err="1"/>
              <a:t>BatchTrailer</a:t>
            </a:r>
            <a:endParaRPr lang="en-US" b="1"/>
          </a:p>
          <a:p>
            <a:pPr marL="285750" indent="-285750">
              <a:buFont typeface="Arial" panose="020B0604020202020204" pitchFamily="34" charset="0"/>
              <a:buChar char="•"/>
            </a:pPr>
            <a:r>
              <a:rPr lang="en-US" b="1" err="1"/>
              <a:t>BatchReject</a:t>
            </a:r>
            <a:r>
              <a:rPr lang="en-US" b="1"/>
              <a:t> / </a:t>
            </a:r>
            <a:r>
              <a:rPr lang="en-US" b="1" err="1"/>
              <a:t>BatchRejectDuplicate</a:t>
            </a:r>
            <a:endParaRPr lang="en-US" b="1"/>
          </a:p>
          <a:p>
            <a:pPr marL="285750" indent="-285750">
              <a:buFont typeface="Arial" panose="020B0604020202020204" pitchFamily="34" charset="0"/>
              <a:buChar char="•"/>
            </a:pPr>
            <a:r>
              <a:rPr lang="en-US" b="1"/>
              <a:t>Incoming (message)</a:t>
            </a:r>
          </a:p>
          <a:p>
            <a:pPr marL="285750" indent="-285750">
              <a:buFont typeface="Arial" panose="020B0604020202020204" pitchFamily="34" charset="0"/>
              <a:buChar char="•"/>
            </a:pPr>
            <a:r>
              <a:rPr lang="en-US" b="1" err="1"/>
              <a:t>OutputGood</a:t>
            </a:r>
            <a:r>
              <a:rPr lang="en-US" b="1"/>
              <a:t> (message)</a:t>
            </a:r>
          </a:p>
          <a:p>
            <a:pPr marL="285750" indent="-285750">
              <a:buFont typeface="Arial" panose="020B0604020202020204" pitchFamily="34" charset="0"/>
              <a:buChar char="•"/>
            </a:pPr>
            <a:r>
              <a:rPr lang="en-US" b="1"/>
              <a:t>Reject (message)</a:t>
            </a:r>
          </a:p>
        </p:txBody>
      </p:sp>
      <p:sp>
        <p:nvSpPr>
          <p:cNvPr id="5" name="TextBox 4">
            <a:extLst>
              <a:ext uri="{FF2B5EF4-FFF2-40B4-BE49-F238E27FC236}">
                <a16:creationId xmlns:a16="http://schemas.microsoft.com/office/drawing/2014/main" id="{DEDEBD52-7326-F44C-2EAC-3A7A9C8DA215}"/>
              </a:ext>
            </a:extLst>
          </p:cNvPr>
          <p:cNvSpPr txBox="1"/>
          <p:nvPr/>
        </p:nvSpPr>
        <p:spPr>
          <a:xfrm>
            <a:off x="388882" y="5108028"/>
            <a:ext cx="4056993" cy="1200329"/>
          </a:xfrm>
          <a:prstGeom prst="rect">
            <a:avLst/>
          </a:prstGeom>
          <a:noFill/>
        </p:spPr>
        <p:txBody>
          <a:bodyPr wrap="square" rtlCol="0">
            <a:spAutoFit/>
          </a:bodyPr>
          <a:lstStyle/>
          <a:p>
            <a:r>
              <a:rPr lang="en-US"/>
              <a:t>Rhapsody reject details table provides more details on why a reject occurred (missing LOINC/</a:t>
            </a:r>
            <a:r>
              <a:rPr lang="en-US" err="1"/>
              <a:t>Snomed</a:t>
            </a:r>
            <a:r>
              <a:rPr lang="en-US"/>
              <a:t>, HL7 validation, </a:t>
            </a:r>
            <a:r>
              <a:rPr lang="en-US" err="1"/>
              <a:t>etc</a:t>
            </a:r>
            <a:r>
              <a:rPr lang="en-US"/>
              <a:t>…)</a:t>
            </a:r>
          </a:p>
        </p:txBody>
      </p:sp>
      <p:sp>
        <p:nvSpPr>
          <p:cNvPr id="6" name="TextBox 5">
            <a:extLst>
              <a:ext uri="{FF2B5EF4-FFF2-40B4-BE49-F238E27FC236}">
                <a16:creationId xmlns:a16="http://schemas.microsoft.com/office/drawing/2014/main" id="{A52CB38F-1965-73F8-9A9E-193D415C4AB9}"/>
              </a:ext>
            </a:extLst>
          </p:cNvPr>
          <p:cNvSpPr txBox="1"/>
          <p:nvPr/>
        </p:nvSpPr>
        <p:spPr>
          <a:xfrm>
            <a:off x="3163614" y="207625"/>
            <a:ext cx="4408389" cy="461665"/>
          </a:xfrm>
          <a:prstGeom prst="rect">
            <a:avLst/>
          </a:prstGeom>
          <a:noFill/>
        </p:spPr>
        <p:txBody>
          <a:bodyPr wrap="square" rtlCol="0">
            <a:spAutoFit/>
          </a:bodyPr>
          <a:lstStyle/>
          <a:p>
            <a:r>
              <a:rPr lang="en-US" sz="2400" b="1"/>
              <a:t>Some PHIN DB tables/functions</a:t>
            </a:r>
          </a:p>
        </p:txBody>
      </p:sp>
    </p:spTree>
    <p:extLst>
      <p:ext uri="{BB962C8B-B14F-4D97-AF65-F5344CB8AC3E}">
        <p14:creationId xmlns:p14="http://schemas.microsoft.com/office/powerpoint/2010/main" val="1623019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3">
            <a:extLst>
              <a:ext uri="{FF2B5EF4-FFF2-40B4-BE49-F238E27FC236}">
                <a16:creationId xmlns:a16="http://schemas.microsoft.com/office/drawing/2014/main" id="{670D1D28-207E-16A0-7509-B9DDF5E6C6BB}"/>
              </a:ext>
            </a:extLst>
          </p:cNvPr>
          <p:cNvSpPr>
            <a:spLocks noChangeArrowheads="1"/>
          </p:cNvSpPr>
          <p:nvPr/>
        </p:nvSpPr>
        <p:spPr bwMode="auto">
          <a:xfrm>
            <a:off x="1905000" y="3352800"/>
            <a:ext cx="8153400" cy="838200"/>
          </a:xfrm>
          <a:prstGeom prst="rect">
            <a:avLst/>
          </a:prstGeom>
          <a:solidFill>
            <a:srgbClr val="FFFFFF">
              <a:alpha val="0"/>
            </a:srgbClr>
          </a:solidFill>
          <a:ln w="9525">
            <a:solidFill>
              <a:srgbClr val="000000"/>
            </a:solidFill>
            <a:prstDash val="dash"/>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075" name="Rectangle 5">
            <a:extLst>
              <a:ext uri="{FF2B5EF4-FFF2-40B4-BE49-F238E27FC236}">
                <a16:creationId xmlns:a16="http://schemas.microsoft.com/office/drawing/2014/main" id="{C61A98C5-3D4F-29A4-276B-858750DBAEDA}"/>
              </a:ext>
            </a:extLst>
          </p:cNvPr>
          <p:cNvSpPr>
            <a:spLocks noGrp="1" noChangeArrowheads="1"/>
          </p:cNvSpPr>
          <p:nvPr>
            <p:ph type="title"/>
          </p:nvPr>
        </p:nvSpPr>
        <p:spPr>
          <a:xfrm>
            <a:off x="1676400" y="152401"/>
            <a:ext cx="8534400" cy="334963"/>
          </a:xfrm>
        </p:spPr>
        <p:txBody>
          <a:bodyPr>
            <a:normAutofit fontScale="90000"/>
          </a:bodyPr>
          <a:lstStyle/>
          <a:p>
            <a:pPr eaLnBrk="1" hangingPunct="1"/>
            <a:r>
              <a:rPr lang="en-US" altLang="en-US" sz="2800"/>
              <a:t>ELR Daily Inspection/Reconciliation</a:t>
            </a:r>
            <a:endParaRPr lang="en-US" altLang="en-US" sz="4000"/>
          </a:p>
        </p:txBody>
      </p:sp>
      <p:sp>
        <p:nvSpPr>
          <p:cNvPr id="3076" name="Text Box 24">
            <a:extLst>
              <a:ext uri="{FF2B5EF4-FFF2-40B4-BE49-F238E27FC236}">
                <a16:creationId xmlns:a16="http://schemas.microsoft.com/office/drawing/2014/main" id="{726E6CD6-9C30-1B88-46DA-AA8B11C81C58}"/>
              </a:ext>
            </a:extLst>
          </p:cNvPr>
          <p:cNvSpPr txBox="1">
            <a:spLocks noChangeArrowheads="1"/>
          </p:cNvSpPr>
          <p:nvPr/>
        </p:nvSpPr>
        <p:spPr bwMode="auto">
          <a:xfrm>
            <a:off x="4800600" y="3505200"/>
            <a:ext cx="1866900" cy="5715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a:latin typeface="Times New Roman" panose="02020603050405020304" pitchFamily="18" charset="0"/>
              </a:rPr>
              <a:t>Run Rhapsody </a:t>
            </a:r>
            <a:br>
              <a:rPr lang="en-US" altLang="en-US" sz="1000">
                <a:latin typeface="Times New Roman" panose="02020603050405020304" pitchFamily="18" charset="0"/>
              </a:rPr>
            </a:br>
            <a:r>
              <a:rPr lang="en-US" altLang="en-US" sz="1000">
                <a:latin typeface="Times New Roman" panose="02020603050405020304" pitchFamily="18" charset="0"/>
              </a:rPr>
              <a:t>control totals query.</a:t>
            </a:r>
            <a:endParaRPr lang="en-US" altLang="en-US" sz="1800"/>
          </a:p>
        </p:txBody>
      </p:sp>
      <p:sp>
        <p:nvSpPr>
          <p:cNvPr id="3077" name="Text Box 25">
            <a:extLst>
              <a:ext uri="{FF2B5EF4-FFF2-40B4-BE49-F238E27FC236}">
                <a16:creationId xmlns:a16="http://schemas.microsoft.com/office/drawing/2014/main" id="{9C007FD1-71E1-3071-7CE3-27E9434194B6}"/>
              </a:ext>
            </a:extLst>
          </p:cNvPr>
          <p:cNvSpPr txBox="1">
            <a:spLocks noChangeArrowheads="1"/>
          </p:cNvSpPr>
          <p:nvPr/>
        </p:nvSpPr>
        <p:spPr bwMode="auto">
          <a:xfrm>
            <a:off x="7391400" y="3505200"/>
            <a:ext cx="2667000" cy="6858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a:latin typeface="Times New Roman" panose="02020603050405020304" pitchFamily="18" charset="0"/>
              </a:rPr>
              <a:t>Run ELR control totals report &amp; reconcile it to Rhapsody control totals.</a:t>
            </a:r>
            <a:br>
              <a:rPr lang="en-US" altLang="en-US" sz="1000">
                <a:latin typeface="Times New Roman" panose="02020603050405020304" pitchFamily="18" charset="0"/>
              </a:rPr>
            </a:br>
            <a:r>
              <a:rPr lang="en-US" altLang="en-US" sz="1000">
                <a:latin typeface="Times New Roman" panose="02020603050405020304" pitchFamily="18" charset="0"/>
              </a:rPr>
              <a:t>Check Failed Imports workflow. </a:t>
            </a:r>
            <a:br>
              <a:rPr lang="en-US" altLang="en-US" sz="1000">
                <a:latin typeface="Times New Roman" panose="02020603050405020304" pitchFamily="18" charset="0"/>
              </a:rPr>
            </a:br>
            <a:r>
              <a:rPr lang="en-US" altLang="en-US" sz="1000">
                <a:latin typeface="Times New Roman" panose="02020603050405020304" pitchFamily="18" charset="0"/>
              </a:rPr>
              <a:t>Check ELR Reconciliation Report for warnings.</a:t>
            </a:r>
            <a:endParaRPr lang="en-US" altLang="en-US" sz="1800"/>
          </a:p>
        </p:txBody>
      </p:sp>
      <p:sp>
        <p:nvSpPr>
          <p:cNvPr id="3078" name="Text Box 26">
            <a:extLst>
              <a:ext uri="{FF2B5EF4-FFF2-40B4-BE49-F238E27FC236}">
                <a16:creationId xmlns:a16="http://schemas.microsoft.com/office/drawing/2014/main" id="{FC998F47-4727-AAC0-C850-931C924A6B07}"/>
              </a:ext>
            </a:extLst>
          </p:cNvPr>
          <p:cNvSpPr txBox="1">
            <a:spLocks noChangeArrowheads="1"/>
          </p:cNvSpPr>
          <p:nvPr/>
        </p:nvSpPr>
        <p:spPr bwMode="auto">
          <a:xfrm>
            <a:off x="1981200" y="3581400"/>
            <a:ext cx="1181100" cy="4572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a:latin typeface="Times New Roman" panose="02020603050405020304" pitchFamily="18" charset="0"/>
              </a:rPr>
              <a:t>Daily reconciliation:</a:t>
            </a:r>
            <a:endParaRPr lang="en-US" altLang="en-US" sz="1800"/>
          </a:p>
        </p:txBody>
      </p:sp>
      <p:sp>
        <p:nvSpPr>
          <p:cNvPr id="3079" name="Text Box 28">
            <a:extLst>
              <a:ext uri="{FF2B5EF4-FFF2-40B4-BE49-F238E27FC236}">
                <a16:creationId xmlns:a16="http://schemas.microsoft.com/office/drawing/2014/main" id="{E6E40636-0E91-A653-69D5-4FD7FF58B68D}"/>
              </a:ext>
            </a:extLst>
          </p:cNvPr>
          <p:cNvSpPr txBox="1">
            <a:spLocks noChangeArrowheads="1"/>
          </p:cNvSpPr>
          <p:nvPr/>
        </p:nvSpPr>
        <p:spPr bwMode="auto">
          <a:xfrm>
            <a:off x="6553200" y="3676650"/>
            <a:ext cx="800100" cy="2286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a:latin typeface="Times New Roman" panose="02020603050405020304" pitchFamily="18" charset="0"/>
              </a:rPr>
              <a:t>Reconcile</a:t>
            </a:r>
            <a:endParaRPr lang="en-US" altLang="en-US" sz="1800"/>
          </a:p>
        </p:txBody>
      </p:sp>
      <p:sp>
        <p:nvSpPr>
          <p:cNvPr id="3080" name="Text Box 29">
            <a:extLst>
              <a:ext uri="{FF2B5EF4-FFF2-40B4-BE49-F238E27FC236}">
                <a16:creationId xmlns:a16="http://schemas.microsoft.com/office/drawing/2014/main" id="{6E441C92-A393-49E6-961C-1B9D76AED326}"/>
              </a:ext>
            </a:extLst>
          </p:cNvPr>
          <p:cNvSpPr txBox="1">
            <a:spLocks noChangeArrowheads="1"/>
          </p:cNvSpPr>
          <p:nvPr/>
        </p:nvSpPr>
        <p:spPr bwMode="auto">
          <a:xfrm>
            <a:off x="1981200" y="4494213"/>
            <a:ext cx="1104900" cy="5715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a:latin typeface="Times New Roman" panose="02020603050405020304" pitchFamily="18" charset="0"/>
              </a:rPr>
              <a:t>Exception handling:</a:t>
            </a:r>
            <a:endParaRPr lang="en-US" altLang="en-US" sz="1800"/>
          </a:p>
        </p:txBody>
      </p:sp>
      <p:sp>
        <p:nvSpPr>
          <p:cNvPr id="3081" name="Text Box 30">
            <a:extLst>
              <a:ext uri="{FF2B5EF4-FFF2-40B4-BE49-F238E27FC236}">
                <a16:creationId xmlns:a16="http://schemas.microsoft.com/office/drawing/2014/main" id="{4E808949-7E12-7DEC-0121-4C71E0A9B7D4}"/>
              </a:ext>
            </a:extLst>
          </p:cNvPr>
          <p:cNvSpPr txBox="1">
            <a:spLocks noChangeArrowheads="1"/>
          </p:cNvSpPr>
          <p:nvPr/>
        </p:nvSpPr>
        <p:spPr bwMode="auto">
          <a:xfrm>
            <a:off x="2895600" y="4419600"/>
            <a:ext cx="1790700" cy="2058988"/>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a:latin typeface="Times New Roman" panose="02020603050405020304" pitchFamily="18" charset="0"/>
              </a:rPr>
              <a:t>If Error queue or Hold queue counts are non-zero, investigate and take corrective actions.</a:t>
            </a:r>
            <a:br>
              <a:rPr lang="en-US" altLang="en-US" sz="1000">
                <a:latin typeface="Times New Roman" panose="02020603050405020304" pitchFamily="18" charset="0"/>
              </a:rPr>
            </a:br>
            <a:r>
              <a:rPr lang="en-US" altLang="en-US" sz="1000">
                <a:latin typeface="Times New Roman" panose="02020603050405020304" pitchFamily="18" charset="0"/>
              </a:rPr>
              <a:t>(These are unusual, where Rhapsody could not process normally. May be bad data file, database connection problem, bug in a filter, SQL error, etc.)</a:t>
            </a:r>
            <a:endParaRPr lang="en-US" altLang="en-US" sz="1800"/>
          </a:p>
        </p:txBody>
      </p:sp>
      <p:sp>
        <p:nvSpPr>
          <p:cNvPr id="3082" name="Text Box 31">
            <a:extLst>
              <a:ext uri="{FF2B5EF4-FFF2-40B4-BE49-F238E27FC236}">
                <a16:creationId xmlns:a16="http://schemas.microsoft.com/office/drawing/2014/main" id="{ED938D2A-A054-4D98-5498-655580A51C99}"/>
              </a:ext>
            </a:extLst>
          </p:cNvPr>
          <p:cNvSpPr txBox="1">
            <a:spLocks noChangeArrowheads="1"/>
          </p:cNvSpPr>
          <p:nvPr/>
        </p:nvSpPr>
        <p:spPr bwMode="auto">
          <a:xfrm>
            <a:off x="4572000" y="4419600"/>
            <a:ext cx="4533902" cy="2287588"/>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a:latin typeface="Times New Roman" panose="02020603050405020304" pitchFamily="18" charset="0"/>
              </a:rPr>
              <a:t>If expected file not received contact the sender.</a:t>
            </a:r>
            <a:br>
              <a:rPr lang="en-US" altLang="en-US" sz="1000">
                <a:latin typeface="Times New Roman" panose="02020603050405020304" pitchFamily="18" charset="0"/>
              </a:rPr>
            </a:br>
            <a:endParaRPr lang="en-US" altLang="en-US" sz="1000">
              <a:latin typeface="Times New Roman" panose="02020603050405020304" pitchFamily="18" charset="0"/>
            </a:endParaRPr>
          </a:p>
          <a:p>
            <a:pPr eaLnBrk="1" hangingPunct="1">
              <a:spcBef>
                <a:spcPct val="0"/>
              </a:spcBef>
              <a:buFontTx/>
              <a:buNone/>
            </a:pPr>
            <a:r>
              <a:rPr lang="en-US" altLang="en-US" sz="1000">
                <a:latin typeface="Times New Roman" panose="02020603050405020304" pitchFamily="18" charset="0"/>
              </a:rPr>
              <a:t>If any Rejects in control totals:  Run Reject Details query and take corrective actions.  </a:t>
            </a:r>
            <a:br>
              <a:rPr lang="en-US" altLang="en-US" sz="1000">
                <a:latin typeface="Times New Roman" panose="02020603050405020304" pitchFamily="18" charset="0"/>
              </a:rPr>
            </a:br>
            <a:r>
              <a:rPr lang="en-US" altLang="en-US" sz="1000">
                <a:latin typeface="Times New Roman" panose="02020603050405020304" pitchFamily="18" charset="0"/>
              </a:rPr>
              <a:t>Sometimes need to ask the sender to provide correction values and/or to fix a bug. </a:t>
            </a:r>
            <a:endParaRPr lang="en-US" altLang="en-US" sz="1800"/>
          </a:p>
          <a:p>
            <a:pPr eaLnBrk="1" hangingPunct="1">
              <a:spcBef>
                <a:spcPct val="0"/>
              </a:spcBef>
              <a:buFontTx/>
              <a:buNone/>
            </a:pPr>
            <a:r>
              <a:rPr lang="en-US" altLang="en-US" sz="1000">
                <a:latin typeface="Times New Roman" panose="02020603050405020304" pitchFamily="18" charset="0"/>
              </a:rPr>
              <a:t>Usually resubmit the message after one or more of:  </a:t>
            </a:r>
          </a:p>
          <a:p>
            <a:pPr eaLnBrk="1" hangingPunct="1">
              <a:spcBef>
                <a:spcPct val="0"/>
              </a:spcBef>
              <a:buFont typeface="Symbol" panose="05050102010706020507" pitchFamily="18" charset="2"/>
              <a:buChar char="·"/>
            </a:pPr>
            <a:r>
              <a:rPr lang="en-US" altLang="en-US" sz="1000">
                <a:latin typeface="Times New Roman" panose="02020603050405020304" pitchFamily="18" charset="0"/>
              </a:rPr>
              <a:t> Add code(s) to translation table(s) in </a:t>
            </a:r>
            <a:r>
              <a:rPr lang="en-US" altLang="en-US" sz="1000" err="1">
                <a:latin typeface="Times New Roman" panose="02020603050405020304" pitchFamily="18" charset="0"/>
              </a:rPr>
              <a:t>RhapsodyMap</a:t>
            </a:r>
            <a:r>
              <a:rPr lang="en-US" altLang="en-US" sz="1000">
                <a:latin typeface="Times New Roman" panose="02020603050405020304" pitchFamily="18" charset="0"/>
              </a:rPr>
              <a:t> database.</a:t>
            </a:r>
          </a:p>
          <a:p>
            <a:pPr eaLnBrk="1" hangingPunct="1">
              <a:spcBef>
                <a:spcPct val="0"/>
              </a:spcBef>
              <a:buFont typeface="Symbol" panose="05050102010706020507" pitchFamily="18" charset="2"/>
              <a:buChar char="·"/>
            </a:pPr>
            <a:r>
              <a:rPr lang="en-US" altLang="en-US" sz="1000">
                <a:latin typeface="Times New Roman" panose="02020603050405020304" pitchFamily="18" charset="0"/>
              </a:rPr>
              <a:t> Add code(s) to NCEDSS reference code tables and replicate to </a:t>
            </a:r>
            <a:r>
              <a:rPr lang="en-US" altLang="en-US" sz="1000" err="1">
                <a:latin typeface="Times New Roman" panose="02020603050405020304" pitchFamily="18" charset="0"/>
              </a:rPr>
              <a:t>RhapsodyMap</a:t>
            </a:r>
            <a:r>
              <a:rPr lang="en-US" altLang="en-US" sz="1000">
                <a:latin typeface="Times New Roman" panose="02020603050405020304" pitchFamily="18" charset="0"/>
              </a:rPr>
              <a:t> database.</a:t>
            </a:r>
          </a:p>
          <a:p>
            <a:pPr eaLnBrk="1" hangingPunct="1">
              <a:spcBef>
                <a:spcPct val="0"/>
              </a:spcBef>
              <a:buFont typeface="Symbol" panose="05050102010706020507" pitchFamily="18" charset="2"/>
              <a:buChar char="·"/>
            </a:pPr>
            <a:r>
              <a:rPr lang="en-US" altLang="en-US" sz="1000">
                <a:latin typeface="Times New Roman" panose="02020603050405020304" pitchFamily="18" charset="0"/>
              </a:rPr>
              <a:t> Sender fixes and re-sends message</a:t>
            </a:r>
          </a:p>
          <a:p>
            <a:pPr eaLnBrk="1" hangingPunct="1">
              <a:spcBef>
                <a:spcPct val="0"/>
              </a:spcBef>
              <a:buFont typeface="Symbol" panose="05050102010706020507" pitchFamily="18" charset="2"/>
              <a:buChar char="·"/>
            </a:pPr>
            <a:r>
              <a:rPr lang="en-US" altLang="en-US" sz="1000">
                <a:latin typeface="Times New Roman" panose="02020603050405020304" pitchFamily="18" charset="0"/>
              </a:rPr>
              <a:t> Add facility ID to FAE table</a:t>
            </a:r>
          </a:p>
        </p:txBody>
      </p:sp>
      <p:sp>
        <p:nvSpPr>
          <p:cNvPr id="3084" name="Line 93">
            <a:extLst>
              <a:ext uri="{FF2B5EF4-FFF2-40B4-BE49-F238E27FC236}">
                <a16:creationId xmlns:a16="http://schemas.microsoft.com/office/drawing/2014/main" id="{BCD9230E-F14C-4980-A797-C930CB8D9373}"/>
              </a:ext>
            </a:extLst>
          </p:cNvPr>
          <p:cNvSpPr>
            <a:spLocks noChangeShapeType="1"/>
          </p:cNvSpPr>
          <p:nvPr/>
        </p:nvSpPr>
        <p:spPr bwMode="auto">
          <a:xfrm>
            <a:off x="3962400" y="3200400"/>
            <a:ext cx="0" cy="304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85" name="Line 94">
            <a:extLst>
              <a:ext uri="{FF2B5EF4-FFF2-40B4-BE49-F238E27FC236}">
                <a16:creationId xmlns:a16="http://schemas.microsoft.com/office/drawing/2014/main" id="{EA15E08C-3181-E4DE-3B10-C9561B738A31}"/>
              </a:ext>
            </a:extLst>
          </p:cNvPr>
          <p:cNvSpPr>
            <a:spLocks noChangeShapeType="1"/>
          </p:cNvSpPr>
          <p:nvPr/>
        </p:nvSpPr>
        <p:spPr bwMode="auto">
          <a:xfrm>
            <a:off x="5638800" y="3200400"/>
            <a:ext cx="0" cy="304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86" name="Line 95">
            <a:extLst>
              <a:ext uri="{FF2B5EF4-FFF2-40B4-BE49-F238E27FC236}">
                <a16:creationId xmlns:a16="http://schemas.microsoft.com/office/drawing/2014/main" id="{BCDF7946-E2E5-BE7A-C491-444056CF86C1}"/>
              </a:ext>
            </a:extLst>
          </p:cNvPr>
          <p:cNvSpPr>
            <a:spLocks noChangeShapeType="1"/>
          </p:cNvSpPr>
          <p:nvPr/>
        </p:nvSpPr>
        <p:spPr bwMode="auto">
          <a:xfrm>
            <a:off x="7696200" y="3200400"/>
            <a:ext cx="0" cy="304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87" name="Line 96">
            <a:extLst>
              <a:ext uri="{FF2B5EF4-FFF2-40B4-BE49-F238E27FC236}">
                <a16:creationId xmlns:a16="http://schemas.microsoft.com/office/drawing/2014/main" id="{EF61DCB4-B657-788C-F86B-3EEC2DDCE72C}"/>
              </a:ext>
            </a:extLst>
          </p:cNvPr>
          <p:cNvSpPr>
            <a:spLocks noChangeShapeType="1"/>
          </p:cNvSpPr>
          <p:nvPr/>
        </p:nvSpPr>
        <p:spPr bwMode="auto">
          <a:xfrm>
            <a:off x="8991600" y="3200400"/>
            <a:ext cx="0" cy="304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88" name="Text Box 23">
            <a:extLst>
              <a:ext uri="{FF2B5EF4-FFF2-40B4-BE49-F238E27FC236}">
                <a16:creationId xmlns:a16="http://schemas.microsoft.com/office/drawing/2014/main" id="{64CEC121-A115-5CDB-9A67-F4AAEBE288BF}"/>
              </a:ext>
            </a:extLst>
          </p:cNvPr>
          <p:cNvSpPr txBox="1">
            <a:spLocks noChangeArrowheads="1"/>
          </p:cNvSpPr>
          <p:nvPr/>
        </p:nvSpPr>
        <p:spPr bwMode="auto">
          <a:xfrm>
            <a:off x="2895600" y="3505200"/>
            <a:ext cx="1790700" cy="685800"/>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a:latin typeface="Times New Roman" panose="02020603050405020304" pitchFamily="18" charset="0"/>
              </a:rPr>
              <a:t>Check that Routes and </a:t>
            </a:r>
            <a:r>
              <a:rPr lang="en-US" altLang="en-US" sz="1000" err="1">
                <a:latin typeface="Times New Roman" panose="02020603050405020304" pitchFamily="18" charset="0"/>
              </a:rPr>
              <a:t>CommPoints</a:t>
            </a:r>
            <a:r>
              <a:rPr lang="en-US" altLang="en-US" sz="1000">
                <a:latin typeface="Times New Roman" panose="02020603050405020304" pitchFamily="18" charset="0"/>
              </a:rPr>
              <a:t> are active.   Check that Error queue and Hold queue counts are 0.</a:t>
            </a:r>
            <a:endParaRPr lang="en-US" altLang="en-US" sz="1800"/>
          </a:p>
        </p:txBody>
      </p:sp>
      <p:sp>
        <p:nvSpPr>
          <p:cNvPr id="3089" name="AutoShape 27">
            <a:extLst>
              <a:ext uri="{FF2B5EF4-FFF2-40B4-BE49-F238E27FC236}">
                <a16:creationId xmlns:a16="http://schemas.microsoft.com/office/drawing/2014/main" id="{4407B71A-AF25-EFCD-548D-FC4C4F0290E1}"/>
              </a:ext>
            </a:extLst>
          </p:cNvPr>
          <p:cNvSpPr>
            <a:spLocks noChangeArrowheads="1"/>
          </p:cNvSpPr>
          <p:nvPr/>
        </p:nvSpPr>
        <p:spPr bwMode="auto">
          <a:xfrm>
            <a:off x="6438900" y="3563143"/>
            <a:ext cx="1028700" cy="493713"/>
          </a:xfrm>
          <a:prstGeom prst="leftRightArrow">
            <a:avLst>
              <a:gd name="adj1" fmla="val 50000"/>
              <a:gd name="adj2" fmla="val 41672"/>
            </a:avLst>
          </a:prstGeom>
          <a:solidFill>
            <a:srgbClr val="FFFFFF">
              <a:alpha val="0"/>
            </a:srgbClr>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090" name="AutoShape 125">
            <a:extLst>
              <a:ext uri="{FF2B5EF4-FFF2-40B4-BE49-F238E27FC236}">
                <a16:creationId xmlns:a16="http://schemas.microsoft.com/office/drawing/2014/main" id="{1C2A1D72-50B7-5B52-433C-231D20D9B8C6}"/>
              </a:ext>
            </a:extLst>
          </p:cNvPr>
          <p:cNvSpPr>
            <a:spLocks noChangeArrowheads="1"/>
          </p:cNvSpPr>
          <p:nvPr/>
        </p:nvSpPr>
        <p:spPr bwMode="auto">
          <a:xfrm>
            <a:off x="5105400" y="1371600"/>
            <a:ext cx="1600200" cy="914400"/>
          </a:xfrm>
          <a:prstGeom prst="flowChartMagneticDisk">
            <a:avLst/>
          </a:prstGeom>
          <a:solidFill>
            <a:schemeClr val="accent1"/>
          </a:solidFill>
          <a:ln w="9525">
            <a:solidFill>
              <a:srgbClr val="000000"/>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091" name="AutoShape 126">
            <a:extLst>
              <a:ext uri="{FF2B5EF4-FFF2-40B4-BE49-F238E27FC236}">
                <a16:creationId xmlns:a16="http://schemas.microsoft.com/office/drawing/2014/main" id="{03503AE4-C028-4B83-37D5-3C1A2E49CD7A}"/>
              </a:ext>
            </a:extLst>
          </p:cNvPr>
          <p:cNvSpPr>
            <a:spLocks noChangeArrowheads="1"/>
          </p:cNvSpPr>
          <p:nvPr/>
        </p:nvSpPr>
        <p:spPr bwMode="auto">
          <a:xfrm>
            <a:off x="7200900" y="1524001"/>
            <a:ext cx="1028700" cy="722313"/>
          </a:xfrm>
          <a:prstGeom prst="flowChartMagneticDisk">
            <a:avLst/>
          </a:prstGeom>
          <a:solidFill>
            <a:schemeClr val="accent1"/>
          </a:solidFill>
          <a:ln w="9525">
            <a:solidFill>
              <a:srgbClr val="000000"/>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092" name="Line 127">
            <a:extLst>
              <a:ext uri="{FF2B5EF4-FFF2-40B4-BE49-F238E27FC236}">
                <a16:creationId xmlns:a16="http://schemas.microsoft.com/office/drawing/2014/main" id="{67FE0EEA-6609-91C6-73BF-8DE0DDB39DC2}"/>
              </a:ext>
            </a:extLst>
          </p:cNvPr>
          <p:cNvSpPr>
            <a:spLocks noChangeShapeType="1"/>
          </p:cNvSpPr>
          <p:nvPr/>
        </p:nvSpPr>
        <p:spPr bwMode="auto">
          <a:xfrm flipV="1">
            <a:off x="4038600" y="990600"/>
            <a:ext cx="8382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93" name="Text Box 128">
            <a:extLst>
              <a:ext uri="{FF2B5EF4-FFF2-40B4-BE49-F238E27FC236}">
                <a16:creationId xmlns:a16="http://schemas.microsoft.com/office/drawing/2014/main" id="{E521A5DB-1978-713F-A342-FD1F9A8BE046}"/>
              </a:ext>
            </a:extLst>
          </p:cNvPr>
          <p:cNvSpPr txBox="1">
            <a:spLocks noChangeArrowheads="1"/>
          </p:cNvSpPr>
          <p:nvPr/>
        </p:nvSpPr>
        <p:spPr bwMode="auto">
          <a:xfrm>
            <a:off x="5105400" y="1600200"/>
            <a:ext cx="1981200" cy="609600"/>
          </a:xfrm>
          <a:prstGeom prst="rect">
            <a:avLst/>
          </a:prstGeom>
          <a:solidFill>
            <a:srgbClr val="FFFFFF">
              <a:alpha val="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latin typeface="Times New Roman" panose="02020603050405020304" pitchFamily="18" charset="0"/>
              </a:rPr>
              <a:t>RhapsodyMap database:</a:t>
            </a:r>
            <a:br>
              <a:rPr lang="en-US" altLang="en-US" sz="1200">
                <a:latin typeface="Times New Roman" panose="02020603050405020304" pitchFamily="18" charset="0"/>
              </a:rPr>
            </a:br>
            <a:r>
              <a:rPr lang="en-US" altLang="en-US" sz="1200">
                <a:latin typeface="Times New Roman" panose="02020603050405020304" pitchFamily="18" charset="0"/>
              </a:rPr>
              <a:t>Control Log Table,</a:t>
            </a:r>
            <a:br>
              <a:rPr lang="en-US" altLang="en-US" sz="1200">
                <a:latin typeface="Times New Roman" panose="02020603050405020304" pitchFamily="18" charset="0"/>
              </a:rPr>
            </a:br>
            <a:r>
              <a:rPr lang="en-US" altLang="en-US" sz="1200">
                <a:latin typeface="Times New Roman" panose="02020603050405020304" pitchFamily="18" charset="0"/>
              </a:rPr>
              <a:t>RejectDetails table</a:t>
            </a:r>
            <a:endParaRPr lang="en-US" altLang="en-US" sz="1200"/>
          </a:p>
        </p:txBody>
      </p:sp>
      <p:sp>
        <p:nvSpPr>
          <p:cNvPr id="3094" name="Text Box 130">
            <a:extLst>
              <a:ext uri="{FF2B5EF4-FFF2-40B4-BE49-F238E27FC236}">
                <a16:creationId xmlns:a16="http://schemas.microsoft.com/office/drawing/2014/main" id="{24CA8450-AB7C-A86C-3C73-BC808019E04C}"/>
              </a:ext>
            </a:extLst>
          </p:cNvPr>
          <p:cNvSpPr txBox="1">
            <a:spLocks noChangeArrowheads="1"/>
          </p:cNvSpPr>
          <p:nvPr/>
        </p:nvSpPr>
        <p:spPr bwMode="auto">
          <a:xfrm>
            <a:off x="4876800" y="762000"/>
            <a:ext cx="914400" cy="458788"/>
          </a:xfrm>
          <a:prstGeom prst="rect">
            <a:avLst/>
          </a:prstGeom>
          <a:solidFill>
            <a:schemeClr val="accent1"/>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latin typeface="Times New Roman" panose="02020603050405020304" pitchFamily="18" charset="0"/>
              </a:rPr>
              <a:t>Rhapsody</a:t>
            </a:r>
            <a:endParaRPr lang="en-US" altLang="en-US" sz="1800"/>
          </a:p>
        </p:txBody>
      </p:sp>
      <p:sp>
        <p:nvSpPr>
          <p:cNvPr id="3095" name="Text Box 131">
            <a:extLst>
              <a:ext uri="{FF2B5EF4-FFF2-40B4-BE49-F238E27FC236}">
                <a16:creationId xmlns:a16="http://schemas.microsoft.com/office/drawing/2014/main" id="{5AC03E64-9842-FA28-54EF-83D0922AB7B5}"/>
              </a:ext>
            </a:extLst>
          </p:cNvPr>
          <p:cNvSpPr txBox="1">
            <a:spLocks noChangeArrowheads="1"/>
          </p:cNvSpPr>
          <p:nvPr/>
        </p:nvSpPr>
        <p:spPr bwMode="auto">
          <a:xfrm>
            <a:off x="7315201" y="850109"/>
            <a:ext cx="914400" cy="458788"/>
          </a:xfrm>
          <a:prstGeom prst="rect">
            <a:avLst/>
          </a:prstGeom>
          <a:solidFill>
            <a:schemeClr val="accent1"/>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latin typeface="Times New Roman" panose="02020603050405020304" pitchFamily="18" charset="0"/>
              </a:rPr>
              <a:t>NCEDSS Batch</a:t>
            </a:r>
            <a:endParaRPr lang="en-US" altLang="en-US" sz="1800"/>
          </a:p>
        </p:txBody>
      </p:sp>
      <p:sp>
        <p:nvSpPr>
          <p:cNvPr id="3096" name="Text Box 132">
            <a:extLst>
              <a:ext uri="{FF2B5EF4-FFF2-40B4-BE49-F238E27FC236}">
                <a16:creationId xmlns:a16="http://schemas.microsoft.com/office/drawing/2014/main" id="{2A85D041-42F3-E266-FFDE-6CB89C6A2293}"/>
              </a:ext>
            </a:extLst>
          </p:cNvPr>
          <p:cNvSpPr txBox="1">
            <a:spLocks noChangeArrowheads="1"/>
          </p:cNvSpPr>
          <p:nvPr/>
        </p:nvSpPr>
        <p:spPr bwMode="auto">
          <a:xfrm>
            <a:off x="7315200" y="1752600"/>
            <a:ext cx="800100" cy="457200"/>
          </a:xfrm>
          <a:prstGeom prst="rect">
            <a:avLst/>
          </a:prstGeom>
          <a:solidFill>
            <a:srgbClr val="FFFFFF">
              <a:alpha val="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latin typeface="Times New Roman" panose="02020603050405020304" pitchFamily="18" charset="0"/>
              </a:rPr>
              <a:t>NCEDSS database</a:t>
            </a:r>
            <a:endParaRPr lang="en-US" altLang="en-US" sz="1800"/>
          </a:p>
        </p:txBody>
      </p:sp>
      <p:sp>
        <p:nvSpPr>
          <p:cNvPr id="3097" name="Line 133">
            <a:extLst>
              <a:ext uri="{FF2B5EF4-FFF2-40B4-BE49-F238E27FC236}">
                <a16:creationId xmlns:a16="http://schemas.microsoft.com/office/drawing/2014/main" id="{5B4AA257-A2CE-3786-92D3-FE0FC5A5DDCE}"/>
              </a:ext>
            </a:extLst>
          </p:cNvPr>
          <p:cNvSpPr>
            <a:spLocks noChangeShapeType="1"/>
          </p:cNvSpPr>
          <p:nvPr/>
        </p:nvSpPr>
        <p:spPr bwMode="auto">
          <a:xfrm>
            <a:off x="5791200" y="1066800"/>
            <a:ext cx="14478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98" name="Line 134">
            <a:extLst>
              <a:ext uri="{FF2B5EF4-FFF2-40B4-BE49-F238E27FC236}">
                <a16:creationId xmlns:a16="http://schemas.microsoft.com/office/drawing/2014/main" id="{14FD5B26-F442-B916-512D-E438DC92317D}"/>
              </a:ext>
            </a:extLst>
          </p:cNvPr>
          <p:cNvSpPr>
            <a:spLocks noChangeShapeType="1"/>
          </p:cNvSpPr>
          <p:nvPr/>
        </p:nvSpPr>
        <p:spPr bwMode="auto">
          <a:xfrm>
            <a:off x="7696200" y="1295400"/>
            <a:ext cx="0" cy="22860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99" name="Line 136">
            <a:extLst>
              <a:ext uri="{FF2B5EF4-FFF2-40B4-BE49-F238E27FC236}">
                <a16:creationId xmlns:a16="http://schemas.microsoft.com/office/drawing/2014/main" id="{72B54A95-3935-DC81-850F-D66C7864EDF6}"/>
              </a:ext>
            </a:extLst>
          </p:cNvPr>
          <p:cNvSpPr>
            <a:spLocks noChangeShapeType="1"/>
          </p:cNvSpPr>
          <p:nvPr/>
        </p:nvSpPr>
        <p:spPr bwMode="auto">
          <a:xfrm>
            <a:off x="5372100" y="1220788"/>
            <a:ext cx="38100" cy="1508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100" name="Text Box 137">
            <a:extLst>
              <a:ext uri="{FF2B5EF4-FFF2-40B4-BE49-F238E27FC236}">
                <a16:creationId xmlns:a16="http://schemas.microsoft.com/office/drawing/2014/main" id="{03C320C4-9682-2E55-830F-BF6287DCF858}"/>
              </a:ext>
            </a:extLst>
          </p:cNvPr>
          <p:cNvSpPr txBox="1">
            <a:spLocks noChangeArrowheads="1"/>
          </p:cNvSpPr>
          <p:nvPr/>
        </p:nvSpPr>
        <p:spPr bwMode="auto">
          <a:xfrm>
            <a:off x="3867150" y="2529516"/>
            <a:ext cx="1028700" cy="684213"/>
          </a:xfrm>
          <a:prstGeom prst="rect">
            <a:avLst/>
          </a:prstGeom>
          <a:solidFill>
            <a:schemeClr val="accent1"/>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latin typeface="Times New Roman" panose="02020603050405020304" pitchFamily="18" charset="0"/>
              </a:rPr>
              <a:t>Rhapsody</a:t>
            </a:r>
            <a:br>
              <a:rPr lang="en-US" altLang="en-US" sz="1200">
                <a:latin typeface="Times New Roman" panose="02020603050405020304" pitchFamily="18" charset="0"/>
              </a:rPr>
            </a:br>
            <a:r>
              <a:rPr lang="en-US" altLang="en-US" sz="1200">
                <a:latin typeface="Times New Roman" panose="02020603050405020304" pitchFamily="18" charset="0"/>
              </a:rPr>
              <a:t>Monitoring</a:t>
            </a:r>
          </a:p>
          <a:p>
            <a:pPr eaLnBrk="1" hangingPunct="1">
              <a:spcBef>
                <a:spcPct val="0"/>
              </a:spcBef>
              <a:buFontTx/>
              <a:buNone/>
            </a:pPr>
            <a:r>
              <a:rPr lang="en-US" altLang="en-US" sz="1200">
                <a:latin typeface="Times New Roman" panose="02020603050405020304" pitchFamily="18" charset="0"/>
              </a:rPr>
              <a:t>(web </a:t>
            </a:r>
            <a:r>
              <a:rPr lang="en-US" altLang="en-US" sz="1200" err="1">
                <a:latin typeface="Times New Roman" panose="02020603050405020304" pitchFamily="18" charset="0"/>
              </a:rPr>
              <a:t>appln</a:t>
            </a:r>
            <a:r>
              <a:rPr lang="en-US" altLang="en-US" sz="1200">
                <a:latin typeface="Times New Roman" panose="02020603050405020304" pitchFamily="18" charset="0"/>
              </a:rPr>
              <a:t>)</a:t>
            </a:r>
            <a:endParaRPr lang="en-US" altLang="en-US" sz="1800"/>
          </a:p>
        </p:txBody>
      </p:sp>
      <p:sp>
        <p:nvSpPr>
          <p:cNvPr id="3101" name="Line 138">
            <a:extLst>
              <a:ext uri="{FF2B5EF4-FFF2-40B4-BE49-F238E27FC236}">
                <a16:creationId xmlns:a16="http://schemas.microsoft.com/office/drawing/2014/main" id="{B1FDCA3D-36A5-00E3-57D3-308DE91FA3C4}"/>
              </a:ext>
            </a:extLst>
          </p:cNvPr>
          <p:cNvSpPr>
            <a:spLocks noChangeShapeType="1"/>
          </p:cNvSpPr>
          <p:nvPr/>
        </p:nvSpPr>
        <p:spPr bwMode="auto">
          <a:xfrm flipH="1">
            <a:off x="4343400" y="1220788"/>
            <a:ext cx="685800" cy="1293812"/>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102" name="Line 139">
            <a:extLst>
              <a:ext uri="{FF2B5EF4-FFF2-40B4-BE49-F238E27FC236}">
                <a16:creationId xmlns:a16="http://schemas.microsoft.com/office/drawing/2014/main" id="{F4212D8F-6828-C46C-E4FF-13A89E5F1C37}"/>
              </a:ext>
            </a:extLst>
          </p:cNvPr>
          <p:cNvSpPr>
            <a:spLocks noChangeShapeType="1"/>
          </p:cNvSpPr>
          <p:nvPr/>
        </p:nvSpPr>
        <p:spPr bwMode="auto">
          <a:xfrm>
            <a:off x="5791200" y="2286000"/>
            <a:ext cx="0" cy="2286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103" name="Text Box 140">
            <a:extLst>
              <a:ext uri="{FF2B5EF4-FFF2-40B4-BE49-F238E27FC236}">
                <a16:creationId xmlns:a16="http://schemas.microsoft.com/office/drawing/2014/main" id="{11817225-1070-8C38-BFB4-C1EE6D9151EE}"/>
              </a:ext>
            </a:extLst>
          </p:cNvPr>
          <p:cNvSpPr txBox="1">
            <a:spLocks noChangeArrowheads="1"/>
          </p:cNvSpPr>
          <p:nvPr/>
        </p:nvSpPr>
        <p:spPr bwMode="auto">
          <a:xfrm>
            <a:off x="7239000" y="2514601"/>
            <a:ext cx="1028700" cy="684213"/>
          </a:xfrm>
          <a:prstGeom prst="rect">
            <a:avLst/>
          </a:prstGeom>
          <a:solidFill>
            <a:schemeClr val="accent1"/>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latin typeface="Times New Roman" panose="02020603050405020304" pitchFamily="18" charset="0"/>
              </a:rPr>
              <a:t>NCEDSS Main</a:t>
            </a:r>
          </a:p>
          <a:p>
            <a:pPr eaLnBrk="1" hangingPunct="1">
              <a:spcBef>
                <a:spcPct val="0"/>
              </a:spcBef>
              <a:buFontTx/>
              <a:buNone/>
            </a:pPr>
            <a:r>
              <a:rPr lang="en-US" altLang="en-US" sz="1200">
                <a:latin typeface="Times New Roman" panose="02020603050405020304" pitchFamily="18" charset="0"/>
              </a:rPr>
              <a:t>(web appln)</a:t>
            </a:r>
            <a:endParaRPr lang="en-US" altLang="en-US" sz="1800"/>
          </a:p>
        </p:txBody>
      </p:sp>
      <p:sp>
        <p:nvSpPr>
          <p:cNvPr id="3104" name="Line 141">
            <a:extLst>
              <a:ext uri="{FF2B5EF4-FFF2-40B4-BE49-F238E27FC236}">
                <a16:creationId xmlns:a16="http://schemas.microsoft.com/office/drawing/2014/main" id="{6BD1CDC6-5B49-0AC4-2553-68A06AC23045}"/>
              </a:ext>
            </a:extLst>
          </p:cNvPr>
          <p:cNvSpPr>
            <a:spLocks noChangeShapeType="1"/>
          </p:cNvSpPr>
          <p:nvPr/>
        </p:nvSpPr>
        <p:spPr bwMode="auto">
          <a:xfrm flipH="1">
            <a:off x="7696200" y="2246314"/>
            <a:ext cx="0" cy="268287"/>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105" name="Text Box 142">
            <a:extLst>
              <a:ext uri="{FF2B5EF4-FFF2-40B4-BE49-F238E27FC236}">
                <a16:creationId xmlns:a16="http://schemas.microsoft.com/office/drawing/2014/main" id="{8389A4F1-CA89-CF60-93DB-CA4EC436CA5A}"/>
              </a:ext>
            </a:extLst>
          </p:cNvPr>
          <p:cNvSpPr txBox="1">
            <a:spLocks noChangeArrowheads="1"/>
          </p:cNvSpPr>
          <p:nvPr/>
        </p:nvSpPr>
        <p:spPr bwMode="auto">
          <a:xfrm>
            <a:off x="5181600" y="2514600"/>
            <a:ext cx="1219200" cy="685800"/>
          </a:xfrm>
          <a:prstGeom prst="rect">
            <a:avLst/>
          </a:prstGeom>
          <a:solidFill>
            <a:schemeClr val="accent1"/>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latin typeface="Times New Roman" panose="02020603050405020304" pitchFamily="18" charset="0"/>
              </a:rPr>
              <a:t>PHIN DB ACCESS (web appln)</a:t>
            </a:r>
            <a:endParaRPr lang="en-US" altLang="en-US" sz="1800"/>
          </a:p>
        </p:txBody>
      </p:sp>
      <p:sp>
        <p:nvSpPr>
          <p:cNvPr id="3106" name="Text Box 146">
            <a:extLst>
              <a:ext uri="{FF2B5EF4-FFF2-40B4-BE49-F238E27FC236}">
                <a16:creationId xmlns:a16="http://schemas.microsoft.com/office/drawing/2014/main" id="{F9CF972C-24DB-8634-C8AF-6E11B669358A}"/>
              </a:ext>
            </a:extLst>
          </p:cNvPr>
          <p:cNvSpPr txBox="1">
            <a:spLocks noChangeArrowheads="1"/>
          </p:cNvSpPr>
          <p:nvPr/>
        </p:nvSpPr>
        <p:spPr bwMode="auto">
          <a:xfrm>
            <a:off x="8553450" y="667517"/>
            <a:ext cx="876300" cy="458788"/>
          </a:xfrm>
          <a:prstGeom prst="rect">
            <a:avLst/>
          </a:prstGeom>
          <a:solidFill>
            <a:schemeClr val="accent1"/>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latin typeface="Times New Roman" panose="02020603050405020304" pitchFamily="18" charset="0"/>
              </a:rPr>
              <a:t>NCLEAD Batch</a:t>
            </a:r>
            <a:endParaRPr lang="en-US" altLang="en-US" sz="1800"/>
          </a:p>
        </p:txBody>
      </p:sp>
      <p:sp>
        <p:nvSpPr>
          <p:cNvPr id="3107" name="Line 147">
            <a:extLst>
              <a:ext uri="{FF2B5EF4-FFF2-40B4-BE49-F238E27FC236}">
                <a16:creationId xmlns:a16="http://schemas.microsoft.com/office/drawing/2014/main" id="{302695E4-1653-9B89-636A-174067BBAB63}"/>
              </a:ext>
            </a:extLst>
          </p:cNvPr>
          <p:cNvSpPr>
            <a:spLocks noChangeShapeType="1"/>
          </p:cNvSpPr>
          <p:nvPr/>
        </p:nvSpPr>
        <p:spPr bwMode="auto">
          <a:xfrm>
            <a:off x="8991600" y="990600"/>
            <a:ext cx="0" cy="53340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108" name="AutoShape 148">
            <a:extLst>
              <a:ext uri="{FF2B5EF4-FFF2-40B4-BE49-F238E27FC236}">
                <a16:creationId xmlns:a16="http://schemas.microsoft.com/office/drawing/2014/main" id="{F44AD283-B783-A33B-27B5-F1FF99944E15}"/>
              </a:ext>
            </a:extLst>
          </p:cNvPr>
          <p:cNvSpPr>
            <a:spLocks noChangeArrowheads="1"/>
          </p:cNvSpPr>
          <p:nvPr/>
        </p:nvSpPr>
        <p:spPr bwMode="auto">
          <a:xfrm>
            <a:off x="8496300" y="1524001"/>
            <a:ext cx="1028700" cy="722313"/>
          </a:xfrm>
          <a:prstGeom prst="flowChartMagneticDisk">
            <a:avLst/>
          </a:prstGeom>
          <a:solidFill>
            <a:schemeClr val="accent1"/>
          </a:solidFill>
          <a:ln w="9525">
            <a:solidFill>
              <a:srgbClr val="000000"/>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109" name="Text Box 149">
            <a:extLst>
              <a:ext uri="{FF2B5EF4-FFF2-40B4-BE49-F238E27FC236}">
                <a16:creationId xmlns:a16="http://schemas.microsoft.com/office/drawing/2014/main" id="{D957E9F3-535E-12AC-7D70-3F337A490710}"/>
              </a:ext>
            </a:extLst>
          </p:cNvPr>
          <p:cNvSpPr txBox="1">
            <a:spLocks noChangeArrowheads="1"/>
          </p:cNvSpPr>
          <p:nvPr/>
        </p:nvSpPr>
        <p:spPr bwMode="auto">
          <a:xfrm>
            <a:off x="8610600" y="1752600"/>
            <a:ext cx="838200" cy="457200"/>
          </a:xfrm>
          <a:prstGeom prst="rect">
            <a:avLst/>
          </a:prstGeom>
          <a:solidFill>
            <a:srgbClr val="FFFFFF">
              <a:alpha val="0"/>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latin typeface="Times New Roman" panose="02020603050405020304" pitchFamily="18" charset="0"/>
              </a:rPr>
              <a:t>NCLEAD database</a:t>
            </a:r>
            <a:endParaRPr lang="en-US" altLang="en-US" sz="1800"/>
          </a:p>
        </p:txBody>
      </p:sp>
      <p:sp>
        <p:nvSpPr>
          <p:cNvPr id="3110" name="Text Box 150">
            <a:extLst>
              <a:ext uri="{FF2B5EF4-FFF2-40B4-BE49-F238E27FC236}">
                <a16:creationId xmlns:a16="http://schemas.microsoft.com/office/drawing/2014/main" id="{A3CE814C-D31C-8096-F5E6-E6BDE0FF617A}"/>
              </a:ext>
            </a:extLst>
          </p:cNvPr>
          <p:cNvSpPr txBox="1">
            <a:spLocks noChangeArrowheads="1"/>
          </p:cNvSpPr>
          <p:nvPr/>
        </p:nvSpPr>
        <p:spPr bwMode="auto">
          <a:xfrm>
            <a:off x="8534400" y="2514601"/>
            <a:ext cx="1028700" cy="684213"/>
          </a:xfrm>
          <a:prstGeom prst="rect">
            <a:avLst/>
          </a:prstGeom>
          <a:solidFill>
            <a:schemeClr val="accent1"/>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latin typeface="Times New Roman" panose="02020603050405020304" pitchFamily="18" charset="0"/>
              </a:rPr>
              <a:t>NCLEAD Main</a:t>
            </a:r>
          </a:p>
          <a:p>
            <a:pPr eaLnBrk="1" hangingPunct="1">
              <a:spcBef>
                <a:spcPct val="0"/>
              </a:spcBef>
              <a:buFontTx/>
              <a:buNone/>
            </a:pPr>
            <a:r>
              <a:rPr lang="en-US" altLang="en-US" sz="1200">
                <a:latin typeface="Times New Roman" panose="02020603050405020304" pitchFamily="18" charset="0"/>
              </a:rPr>
              <a:t>(web </a:t>
            </a:r>
            <a:r>
              <a:rPr lang="en-US" altLang="en-US" sz="1200" err="1">
                <a:latin typeface="Times New Roman" panose="02020603050405020304" pitchFamily="18" charset="0"/>
              </a:rPr>
              <a:t>appln</a:t>
            </a:r>
            <a:r>
              <a:rPr lang="en-US" altLang="en-US" sz="1200">
                <a:latin typeface="Times New Roman" panose="02020603050405020304" pitchFamily="18" charset="0"/>
              </a:rPr>
              <a:t>)</a:t>
            </a:r>
            <a:endParaRPr lang="en-US" altLang="en-US" sz="1800"/>
          </a:p>
        </p:txBody>
      </p:sp>
      <p:sp>
        <p:nvSpPr>
          <p:cNvPr id="3111" name="Line 151">
            <a:extLst>
              <a:ext uri="{FF2B5EF4-FFF2-40B4-BE49-F238E27FC236}">
                <a16:creationId xmlns:a16="http://schemas.microsoft.com/office/drawing/2014/main" id="{B7056418-CB11-4809-E210-B884D0E6BE87}"/>
              </a:ext>
            </a:extLst>
          </p:cNvPr>
          <p:cNvSpPr>
            <a:spLocks noChangeShapeType="1"/>
          </p:cNvSpPr>
          <p:nvPr/>
        </p:nvSpPr>
        <p:spPr bwMode="auto">
          <a:xfrm flipH="1">
            <a:off x="8991600" y="2246314"/>
            <a:ext cx="0" cy="268287"/>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112" name="Line 152">
            <a:extLst>
              <a:ext uri="{FF2B5EF4-FFF2-40B4-BE49-F238E27FC236}">
                <a16:creationId xmlns:a16="http://schemas.microsoft.com/office/drawing/2014/main" id="{7C573465-968C-C86C-91AF-89AA27F0321B}"/>
              </a:ext>
            </a:extLst>
          </p:cNvPr>
          <p:cNvSpPr>
            <a:spLocks noChangeShapeType="1"/>
          </p:cNvSpPr>
          <p:nvPr/>
        </p:nvSpPr>
        <p:spPr bwMode="auto">
          <a:xfrm flipV="1">
            <a:off x="5807950" y="715962"/>
            <a:ext cx="2726447" cy="216693"/>
          </a:xfrm>
          <a:prstGeom prst="line">
            <a:avLst/>
          </a:prstGeom>
          <a:ln>
            <a:headEnd/>
            <a:tailEnd type="triangle" w="med" len="med"/>
          </a:ln>
          <a:extLst>
            <a:ext uri="{909E8E84-426E-40DD-AFC4-6F175D3DCCD1}">
              <a14:hiddenFill xmlns:a14="http://schemas.microsoft.com/office/drawing/2010/main">
                <a:noFill/>
              </a14:hiddenFill>
            </a:ext>
          </a:extLst>
        </p:spPr>
        <p:style>
          <a:lnRef idx="1">
            <a:schemeClr val="dk1"/>
          </a:lnRef>
          <a:fillRef idx="0">
            <a:schemeClr val="dk1"/>
          </a:fillRef>
          <a:effectRef idx="0">
            <a:schemeClr val="dk1"/>
          </a:effectRef>
          <a:fontRef idx="minor">
            <a:schemeClr val="tx1"/>
          </a:fontRef>
        </p:style>
        <p:txBody>
          <a:bodyPr/>
          <a:lstStyle/>
          <a:p>
            <a:endParaRPr lang="en-US"/>
          </a:p>
        </p:txBody>
      </p:sp>
      <p:sp>
        <p:nvSpPr>
          <p:cNvPr id="3113" name="Text Box 153">
            <a:extLst>
              <a:ext uri="{FF2B5EF4-FFF2-40B4-BE49-F238E27FC236}">
                <a16:creationId xmlns:a16="http://schemas.microsoft.com/office/drawing/2014/main" id="{28C16D05-91FA-D7AC-41B7-E86C7F42B922}"/>
              </a:ext>
            </a:extLst>
          </p:cNvPr>
          <p:cNvSpPr txBox="1">
            <a:spLocks noChangeArrowheads="1"/>
          </p:cNvSpPr>
          <p:nvPr/>
        </p:nvSpPr>
        <p:spPr bwMode="auto">
          <a:xfrm>
            <a:off x="2305050" y="2558942"/>
            <a:ext cx="1447800" cy="609600"/>
          </a:xfrm>
          <a:prstGeom prst="rect">
            <a:avLst/>
          </a:prstGeom>
          <a:solidFill>
            <a:schemeClr val="accent1"/>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err="1">
                <a:latin typeface="Times New Roman" panose="02020603050405020304" pitchFamily="18" charset="0"/>
              </a:rPr>
              <a:t>sFTP</a:t>
            </a:r>
            <a:r>
              <a:rPr lang="en-US" altLang="en-US" sz="1200">
                <a:latin typeface="Times New Roman" panose="02020603050405020304" pitchFamily="18" charset="0"/>
              </a:rPr>
              <a:t> (download rejects, upload corrected messages)</a:t>
            </a:r>
            <a:endParaRPr lang="en-US" altLang="en-US" sz="1800"/>
          </a:p>
        </p:txBody>
      </p:sp>
      <p:sp>
        <p:nvSpPr>
          <p:cNvPr id="3114" name="Line 154">
            <a:extLst>
              <a:ext uri="{FF2B5EF4-FFF2-40B4-BE49-F238E27FC236}">
                <a16:creationId xmlns:a16="http://schemas.microsoft.com/office/drawing/2014/main" id="{C864E401-4EDF-44D4-0449-E31B24243148}"/>
              </a:ext>
            </a:extLst>
          </p:cNvPr>
          <p:cNvSpPr>
            <a:spLocks noChangeShapeType="1"/>
          </p:cNvSpPr>
          <p:nvPr/>
        </p:nvSpPr>
        <p:spPr bwMode="auto">
          <a:xfrm flipV="1">
            <a:off x="3181350" y="1234116"/>
            <a:ext cx="1820260" cy="1293811"/>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115" name="Text Box 155">
            <a:extLst>
              <a:ext uri="{FF2B5EF4-FFF2-40B4-BE49-F238E27FC236}">
                <a16:creationId xmlns:a16="http://schemas.microsoft.com/office/drawing/2014/main" id="{E8541B78-1468-6B45-C2EB-BE15D97DEDF7}"/>
              </a:ext>
            </a:extLst>
          </p:cNvPr>
          <p:cNvSpPr txBox="1">
            <a:spLocks noChangeArrowheads="1"/>
          </p:cNvSpPr>
          <p:nvPr/>
        </p:nvSpPr>
        <p:spPr bwMode="auto">
          <a:xfrm>
            <a:off x="3200400" y="685800"/>
            <a:ext cx="838200" cy="609600"/>
          </a:xfrm>
          <a:prstGeom prst="rect">
            <a:avLst/>
          </a:prstGeom>
          <a:solidFill>
            <a:schemeClr val="accent1"/>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latin typeface="Times New Roman" panose="02020603050405020304" pitchFamily="18" charset="0"/>
              </a:rPr>
              <a:t>PHIN-MS</a:t>
            </a:r>
            <a:br>
              <a:rPr lang="en-US" altLang="en-US" sz="1200">
                <a:latin typeface="Times New Roman" panose="02020603050405020304" pitchFamily="18" charset="0"/>
              </a:rPr>
            </a:br>
            <a:r>
              <a:rPr lang="en-US" altLang="en-US" sz="1200">
                <a:latin typeface="Times New Roman" panose="02020603050405020304" pitchFamily="18" charset="0"/>
              </a:rPr>
              <a:t>messaging service</a:t>
            </a:r>
            <a:endParaRPr lang="en-US" altLang="en-US" sz="1800"/>
          </a:p>
        </p:txBody>
      </p:sp>
      <p:sp>
        <p:nvSpPr>
          <p:cNvPr id="3116" name="Line 156">
            <a:extLst>
              <a:ext uri="{FF2B5EF4-FFF2-40B4-BE49-F238E27FC236}">
                <a16:creationId xmlns:a16="http://schemas.microsoft.com/office/drawing/2014/main" id="{EC7D92AF-AA0C-6227-7220-B1A0310D0996}"/>
              </a:ext>
            </a:extLst>
          </p:cNvPr>
          <p:cNvSpPr>
            <a:spLocks noChangeShapeType="1"/>
          </p:cNvSpPr>
          <p:nvPr/>
        </p:nvSpPr>
        <p:spPr bwMode="auto">
          <a:xfrm flipV="1">
            <a:off x="2971800" y="990600"/>
            <a:ext cx="228600" cy="76200"/>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117" name="Line 157">
            <a:extLst>
              <a:ext uri="{FF2B5EF4-FFF2-40B4-BE49-F238E27FC236}">
                <a16:creationId xmlns:a16="http://schemas.microsoft.com/office/drawing/2014/main" id="{B693127C-8249-B6BF-C583-78032113EF4F}"/>
              </a:ext>
            </a:extLst>
          </p:cNvPr>
          <p:cNvSpPr>
            <a:spLocks noChangeShapeType="1"/>
          </p:cNvSpPr>
          <p:nvPr/>
        </p:nvSpPr>
        <p:spPr bwMode="auto">
          <a:xfrm flipV="1">
            <a:off x="2895600" y="914400"/>
            <a:ext cx="152400" cy="76200"/>
          </a:xfrm>
          <a:prstGeom prst="line">
            <a:avLst/>
          </a:prstGeom>
          <a:noFill/>
          <a:ln w="1460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18" name="Line 158">
            <a:extLst>
              <a:ext uri="{FF2B5EF4-FFF2-40B4-BE49-F238E27FC236}">
                <a16:creationId xmlns:a16="http://schemas.microsoft.com/office/drawing/2014/main" id="{504B7011-D7AD-323C-A2E6-67D337A1FEC5}"/>
              </a:ext>
            </a:extLst>
          </p:cNvPr>
          <p:cNvSpPr>
            <a:spLocks noChangeShapeType="1"/>
          </p:cNvSpPr>
          <p:nvPr/>
        </p:nvSpPr>
        <p:spPr bwMode="auto">
          <a:xfrm flipV="1">
            <a:off x="2971800" y="914400"/>
            <a:ext cx="76200" cy="152400"/>
          </a:xfrm>
          <a:prstGeom prst="line">
            <a:avLst/>
          </a:prstGeom>
          <a:noFill/>
          <a:ln w="1460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19" name="Text Box 159">
            <a:extLst>
              <a:ext uri="{FF2B5EF4-FFF2-40B4-BE49-F238E27FC236}">
                <a16:creationId xmlns:a16="http://schemas.microsoft.com/office/drawing/2014/main" id="{B5FDFF48-83C1-1031-5E49-60B7A33A8622}"/>
              </a:ext>
            </a:extLst>
          </p:cNvPr>
          <p:cNvSpPr txBox="1">
            <a:spLocks noChangeArrowheads="1"/>
          </p:cNvSpPr>
          <p:nvPr/>
        </p:nvSpPr>
        <p:spPr bwMode="auto">
          <a:xfrm>
            <a:off x="1828800" y="685800"/>
            <a:ext cx="1066800" cy="609600"/>
          </a:xfrm>
          <a:prstGeom prst="rect">
            <a:avLst/>
          </a:prstGeom>
          <a:solidFill>
            <a:schemeClr val="accent1"/>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a:latin typeface="Times New Roman" panose="02020603050405020304" pitchFamily="18" charset="0"/>
              </a:rPr>
              <a:t>Laboratories’ Systems</a:t>
            </a:r>
            <a:endParaRPr lang="en-US" altLang="en-US" sz="1800"/>
          </a:p>
        </p:txBody>
      </p:sp>
      <p:sp>
        <p:nvSpPr>
          <p:cNvPr id="3120" name="Rectangle 2">
            <a:extLst>
              <a:ext uri="{FF2B5EF4-FFF2-40B4-BE49-F238E27FC236}">
                <a16:creationId xmlns:a16="http://schemas.microsoft.com/office/drawing/2014/main" id="{336E06E5-9B08-9B27-DED2-1F58BB519425}"/>
              </a:ext>
            </a:extLst>
          </p:cNvPr>
          <p:cNvSpPr>
            <a:spLocks noChangeArrowheads="1"/>
          </p:cNvSpPr>
          <p:nvPr/>
        </p:nvSpPr>
        <p:spPr bwMode="auto">
          <a:xfrm>
            <a:off x="1904998" y="4418014"/>
            <a:ext cx="8153400" cy="2287585"/>
          </a:xfrm>
          <a:prstGeom prst="rect">
            <a:avLst/>
          </a:prstGeom>
          <a:solidFill>
            <a:srgbClr val="FFFFFF">
              <a:alpha val="0"/>
            </a:srgbClr>
          </a:solidFill>
          <a:ln w="9525">
            <a:solidFill>
              <a:srgbClr val="000000"/>
            </a:solidFill>
            <a:prstDash val="dash"/>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5" name="Text Box 146">
            <a:extLst>
              <a:ext uri="{FF2B5EF4-FFF2-40B4-BE49-F238E27FC236}">
                <a16:creationId xmlns:a16="http://schemas.microsoft.com/office/drawing/2014/main" id="{E97775AB-1B64-BCC3-C964-CB4110CC7373}"/>
              </a:ext>
            </a:extLst>
          </p:cNvPr>
          <p:cNvSpPr txBox="1">
            <a:spLocks noChangeArrowheads="1"/>
          </p:cNvSpPr>
          <p:nvPr/>
        </p:nvSpPr>
        <p:spPr bwMode="auto">
          <a:xfrm>
            <a:off x="9829800" y="533400"/>
            <a:ext cx="876300" cy="458788"/>
          </a:xfrm>
          <a:prstGeom prst="rect">
            <a:avLst/>
          </a:prstGeom>
          <a:solidFill>
            <a:schemeClr val="accent1"/>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err="1">
                <a:latin typeface="Times New Roman" panose="02020603050405020304" pitchFamily="18" charset="0"/>
              </a:rPr>
              <a:t>NCCovid</a:t>
            </a:r>
            <a:r>
              <a:rPr lang="en-US" altLang="en-US" sz="1200">
                <a:latin typeface="Times New Roman" panose="02020603050405020304" pitchFamily="18" charset="0"/>
              </a:rPr>
              <a:t> Batch</a:t>
            </a:r>
            <a:endParaRPr lang="en-US" altLang="en-US" sz="1800"/>
          </a:p>
        </p:txBody>
      </p:sp>
      <p:sp>
        <p:nvSpPr>
          <p:cNvPr id="6" name="AutoShape 148">
            <a:extLst>
              <a:ext uri="{FF2B5EF4-FFF2-40B4-BE49-F238E27FC236}">
                <a16:creationId xmlns:a16="http://schemas.microsoft.com/office/drawing/2014/main" id="{4D80B8C8-6C60-E441-A066-440AE719AF32}"/>
              </a:ext>
            </a:extLst>
          </p:cNvPr>
          <p:cNvSpPr>
            <a:spLocks noChangeArrowheads="1"/>
          </p:cNvSpPr>
          <p:nvPr/>
        </p:nvSpPr>
        <p:spPr bwMode="auto">
          <a:xfrm>
            <a:off x="9867900" y="1524001"/>
            <a:ext cx="1028700" cy="722313"/>
          </a:xfrm>
          <a:prstGeom prst="flowChartMagneticDisk">
            <a:avLst/>
          </a:prstGeom>
          <a:solidFill>
            <a:schemeClr val="accent1"/>
          </a:solidFill>
          <a:ln w="9525">
            <a:solidFill>
              <a:srgbClr val="000000"/>
            </a:solidFill>
            <a:round/>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 name="Text Box 150">
            <a:extLst>
              <a:ext uri="{FF2B5EF4-FFF2-40B4-BE49-F238E27FC236}">
                <a16:creationId xmlns:a16="http://schemas.microsoft.com/office/drawing/2014/main" id="{DAD239BC-7A8B-09C8-53A4-908BABE413CB}"/>
              </a:ext>
            </a:extLst>
          </p:cNvPr>
          <p:cNvSpPr txBox="1">
            <a:spLocks noChangeArrowheads="1"/>
          </p:cNvSpPr>
          <p:nvPr/>
        </p:nvSpPr>
        <p:spPr bwMode="auto">
          <a:xfrm>
            <a:off x="9906000" y="2514601"/>
            <a:ext cx="1028700" cy="684213"/>
          </a:xfrm>
          <a:prstGeom prst="rect">
            <a:avLst/>
          </a:prstGeom>
          <a:solidFill>
            <a:schemeClr val="accent1"/>
          </a:solidFill>
          <a:ln w="9525">
            <a:solidFill>
              <a:srgbClr val="000000"/>
            </a:solidFill>
            <a:miter lim="800000"/>
            <a:headEnd/>
            <a:tailEnd/>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200" err="1">
                <a:latin typeface="Times New Roman" panose="02020603050405020304" pitchFamily="18" charset="0"/>
              </a:rPr>
              <a:t>NCCovid</a:t>
            </a:r>
            <a:r>
              <a:rPr lang="en-US" altLang="en-US" sz="1200">
                <a:latin typeface="Times New Roman" panose="02020603050405020304" pitchFamily="18" charset="0"/>
              </a:rPr>
              <a:t> Main</a:t>
            </a:r>
          </a:p>
          <a:p>
            <a:pPr eaLnBrk="1" hangingPunct="1">
              <a:spcBef>
                <a:spcPct val="0"/>
              </a:spcBef>
              <a:buFontTx/>
              <a:buNone/>
            </a:pPr>
            <a:r>
              <a:rPr lang="en-US" altLang="en-US" sz="1200">
                <a:latin typeface="Times New Roman" panose="02020603050405020304" pitchFamily="18" charset="0"/>
              </a:rPr>
              <a:t>(web </a:t>
            </a:r>
            <a:r>
              <a:rPr lang="en-US" altLang="en-US" sz="1200" err="1">
                <a:latin typeface="Times New Roman" panose="02020603050405020304" pitchFamily="18" charset="0"/>
              </a:rPr>
              <a:t>appln</a:t>
            </a:r>
            <a:r>
              <a:rPr lang="en-US" altLang="en-US" sz="1200">
                <a:latin typeface="Times New Roman" panose="02020603050405020304" pitchFamily="18" charset="0"/>
              </a:rPr>
              <a:t>)</a:t>
            </a:r>
            <a:endParaRPr lang="en-US" altLang="en-US" sz="1800"/>
          </a:p>
        </p:txBody>
      </p:sp>
      <p:sp>
        <p:nvSpPr>
          <p:cNvPr id="14" name="TextBox 13">
            <a:extLst>
              <a:ext uri="{FF2B5EF4-FFF2-40B4-BE49-F238E27FC236}">
                <a16:creationId xmlns:a16="http://schemas.microsoft.com/office/drawing/2014/main" id="{2AC1E198-0B33-9D10-1206-7C47FEF46B41}"/>
              </a:ext>
            </a:extLst>
          </p:cNvPr>
          <p:cNvSpPr txBox="1"/>
          <p:nvPr/>
        </p:nvSpPr>
        <p:spPr>
          <a:xfrm>
            <a:off x="10001251" y="1717340"/>
            <a:ext cx="895349" cy="553998"/>
          </a:xfrm>
          <a:prstGeom prst="rect">
            <a:avLst/>
          </a:prstGeom>
          <a:noFill/>
        </p:spPr>
        <p:txBody>
          <a:bodyPr wrap="square" rtlCol="0">
            <a:spAutoFit/>
          </a:bodyPr>
          <a:lstStyle/>
          <a:p>
            <a:r>
              <a:rPr lang="en-US" sz="1200" err="1">
                <a:latin typeface="Times New Roman" panose="02020603050405020304" pitchFamily="18" charset="0"/>
                <a:cs typeface="Times New Roman" panose="02020603050405020304" pitchFamily="18" charset="0"/>
              </a:rPr>
              <a:t>NCCovid</a:t>
            </a:r>
            <a:r>
              <a:rPr lang="en-US"/>
              <a:t> </a:t>
            </a:r>
            <a:r>
              <a:rPr lang="en-US" sz="1200">
                <a:latin typeface="Times New Roman" panose="02020603050405020304" pitchFamily="18" charset="0"/>
                <a:cs typeface="Times New Roman" panose="02020603050405020304" pitchFamily="18" charset="0"/>
              </a:rPr>
              <a:t>database</a:t>
            </a:r>
          </a:p>
        </p:txBody>
      </p:sp>
      <p:cxnSp>
        <p:nvCxnSpPr>
          <p:cNvPr id="16" name="Straight Arrow Connector 15">
            <a:extLst>
              <a:ext uri="{FF2B5EF4-FFF2-40B4-BE49-F238E27FC236}">
                <a16:creationId xmlns:a16="http://schemas.microsoft.com/office/drawing/2014/main" id="{790B7255-34B9-B48F-E400-A5CF45E594CD}"/>
              </a:ext>
            </a:extLst>
          </p:cNvPr>
          <p:cNvCxnSpPr/>
          <p:nvPr/>
        </p:nvCxnSpPr>
        <p:spPr>
          <a:xfrm flipH="1">
            <a:off x="9743090" y="3198814"/>
            <a:ext cx="467710" cy="306386"/>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81C68827-5AFD-4740-F770-DB8099BCFEE4}"/>
              </a:ext>
            </a:extLst>
          </p:cNvPr>
          <p:cNvCxnSpPr>
            <a:cxnSpLocks/>
            <a:stCxn id="14" idx="2"/>
            <a:endCxn id="7" idx="0"/>
          </p:cNvCxnSpPr>
          <p:nvPr/>
        </p:nvCxnSpPr>
        <p:spPr>
          <a:xfrm flipH="1">
            <a:off x="10420350" y="2271338"/>
            <a:ext cx="28576" cy="243263"/>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75C4E05B-8B15-570C-8580-C4A3A8B3AE28}"/>
              </a:ext>
            </a:extLst>
          </p:cNvPr>
          <p:cNvCxnSpPr>
            <a:cxnSpLocks/>
            <a:endCxn id="6" idx="1"/>
          </p:cNvCxnSpPr>
          <p:nvPr/>
        </p:nvCxnSpPr>
        <p:spPr>
          <a:xfrm>
            <a:off x="10382250" y="990600"/>
            <a:ext cx="0" cy="533401"/>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4A3E064F-6686-53E6-7D34-C798590B93C2}"/>
              </a:ext>
            </a:extLst>
          </p:cNvPr>
          <p:cNvCxnSpPr/>
          <p:nvPr/>
        </p:nvCxnSpPr>
        <p:spPr>
          <a:xfrm flipV="1">
            <a:off x="5791200" y="569913"/>
            <a:ext cx="4038600" cy="228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121" name="Rectangle 3120">
            <a:extLst>
              <a:ext uri="{FF2B5EF4-FFF2-40B4-BE49-F238E27FC236}">
                <a16:creationId xmlns:a16="http://schemas.microsoft.com/office/drawing/2014/main" id="{32CD3C30-5760-3B46-876A-2230A01E5A3D}"/>
              </a:ext>
            </a:extLst>
          </p:cNvPr>
          <p:cNvSpPr/>
          <p:nvPr/>
        </p:nvSpPr>
        <p:spPr>
          <a:xfrm>
            <a:off x="2705100" y="1417636"/>
            <a:ext cx="1066800" cy="576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latin typeface="Times New Roman" panose="02020603050405020304" pitchFamily="18" charset="0"/>
                <a:cs typeface="Times New Roman" panose="02020603050405020304" pitchFamily="18" charset="0"/>
              </a:rPr>
              <a:t>AIMS S3</a:t>
            </a:r>
          </a:p>
        </p:txBody>
      </p:sp>
      <p:cxnSp>
        <p:nvCxnSpPr>
          <p:cNvPr id="3127" name="Straight Arrow Connector 3126">
            <a:extLst>
              <a:ext uri="{FF2B5EF4-FFF2-40B4-BE49-F238E27FC236}">
                <a16:creationId xmlns:a16="http://schemas.microsoft.com/office/drawing/2014/main" id="{44494AA3-23F5-C30C-A81D-7CE9A1A78CEE}"/>
              </a:ext>
            </a:extLst>
          </p:cNvPr>
          <p:cNvCxnSpPr>
            <a:stCxn id="3121" idx="3"/>
            <a:endCxn id="3094" idx="1"/>
          </p:cNvCxnSpPr>
          <p:nvPr/>
        </p:nvCxnSpPr>
        <p:spPr>
          <a:xfrm flipV="1">
            <a:off x="3771900" y="991394"/>
            <a:ext cx="1104900" cy="7142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29" name="Connector: Elbow 3128">
            <a:extLst>
              <a:ext uri="{FF2B5EF4-FFF2-40B4-BE49-F238E27FC236}">
                <a16:creationId xmlns:a16="http://schemas.microsoft.com/office/drawing/2014/main" id="{A3AE3A83-A238-489D-6FEE-90CC2ECDB20D}"/>
              </a:ext>
            </a:extLst>
          </p:cNvPr>
          <p:cNvCxnSpPr>
            <a:endCxn id="3121" idx="1"/>
          </p:cNvCxnSpPr>
          <p:nvPr/>
        </p:nvCxnSpPr>
        <p:spPr>
          <a:xfrm rot="16200000" flipH="1">
            <a:off x="2452345" y="1452905"/>
            <a:ext cx="334060" cy="171450"/>
          </a:xfrm>
          <a:prstGeom prst="bentConnector2">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26846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52C17A-F811-17BD-4411-D936F1B94A6A}"/>
              </a:ext>
            </a:extLst>
          </p:cNvPr>
          <p:cNvSpPr txBox="1"/>
          <p:nvPr/>
        </p:nvSpPr>
        <p:spPr>
          <a:xfrm>
            <a:off x="257176" y="400050"/>
            <a:ext cx="5987641" cy="4124206"/>
          </a:xfrm>
          <a:prstGeom prst="rect">
            <a:avLst/>
          </a:prstGeom>
          <a:noFill/>
        </p:spPr>
        <p:txBody>
          <a:bodyPr wrap="square" rtlCol="0">
            <a:spAutoFit/>
          </a:bodyPr>
          <a:lstStyle/>
          <a:p>
            <a:r>
              <a:rPr lang="en-US" sz="2800" b="1"/>
              <a:t>OneNote daily reconciliation journal</a:t>
            </a:r>
            <a:endParaRPr lang="en-US" b="1"/>
          </a:p>
          <a:p>
            <a:r>
              <a:rPr lang="en-US" b="1"/>
              <a:t>- Team creates a new entry for each day</a:t>
            </a:r>
          </a:p>
          <a:p>
            <a:r>
              <a:rPr lang="en-US" b="1"/>
              <a:t>- Allows ELR team to share information regarding:</a:t>
            </a:r>
          </a:p>
          <a:p>
            <a:pPr marL="285750" indent="-285750">
              <a:buFont typeface="Arial" panose="020B0604020202020204" pitchFamily="34" charset="0"/>
              <a:buChar char="•"/>
            </a:pPr>
            <a:r>
              <a:rPr lang="en-US"/>
              <a:t>Daily rejects</a:t>
            </a:r>
          </a:p>
          <a:p>
            <a:pPr marL="285750" indent="-285750">
              <a:buFont typeface="Arial" panose="020B0604020202020204" pitchFamily="34" charset="0"/>
              <a:buChar char="•"/>
            </a:pPr>
            <a:r>
              <a:rPr lang="en-US"/>
              <a:t>Batch counts by facility</a:t>
            </a:r>
          </a:p>
          <a:p>
            <a:pPr marL="285750" indent="-285750">
              <a:buFont typeface="Arial" panose="020B0604020202020204" pitchFamily="34" charset="0"/>
              <a:buChar char="•"/>
            </a:pPr>
            <a:r>
              <a:rPr lang="en-US"/>
              <a:t>Comparison of Rhapsody output counts and Maven input counts</a:t>
            </a:r>
          </a:p>
          <a:p>
            <a:pPr marL="285750" indent="-285750">
              <a:buFont typeface="Arial" panose="020B0604020202020204" pitchFamily="34" charset="0"/>
              <a:buChar char="•"/>
            </a:pPr>
            <a:r>
              <a:rPr lang="en-US"/>
              <a:t>Failed imports in Maven environments</a:t>
            </a:r>
          </a:p>
          <a:p>
            <a:pPr marL="285750" indent="-285750">
              <a:buFont typeface="Arial" panose="020B0604020202020204" pitchFamily="34" charset="0"/>
              <a:buChar char="•"/>
            </a:pPr>
            <a:r>
              <a:rPr lang="en-US"/>
              <a:t>Reconciliation report in Maven to catch any unknown diseases that are imported</a:t>
            </a:r>
          </a:p>
          <a:p>
            <a:pPr marL="285750" indent="-285750">
              <a:buFont typeface="Arial" panose="020B0604020202020204" pitchFamily="34" charset="0"/>
              <a:buChar char="•"/>
            </a:pPr>
            <a:r>
              <a:rPr lang="en-US"/>
              <a:t>State of Rhapsody (messages processed, active comm points, active routes, Hold Queue status, Error status)</a:t>
            </a:r>
          </a:p>
          <a:p>
            <a:r>
              <a:rPr lang="en-US" b="1"/>
              <a:t>- ELR team contacts facilities that haven’t sent expected files for the day</a:t>
            </a:r>
          </a:p>
        </p:txBody>
      </p:sp>
      <p:pic>
        <p:nvPicPr>
          <p:cNvPr id="6" name="Picture 5">
            <a:extLst>
              <a:ext uri="{FF2B5EF4-FFF2-40B4-BE49-F238E27FC236}">
                <a16:creationId xmlns:a16="http://schemas.microsoft.com/office/drawing/2014/main" id="{D2E2998A-FD5A-2910-AAB0-77EEE36B9BD0}"/>
              </a:ext>
            </a:extLst>
          </p:cNvPr>
          <p:cNvPicPr>
            <a:picLocks noChangeAspect="1"/>
          </p:cNvPicPr>
          <p:nvPr/>
        </p:nvPicPr>
        <p:blipFill>
          <a:blip r:embed="rId2"/>
          <a:stretch>
            <a:fillRect/>
          </a:stretch>
        </p:blipFill>
        <p:spPr>
          <a:xfrm>
            <a:off x="6543074" y="786890"/>
            <a:ext cx="4067683" cy="1434394"/>
          </a:xfrm>
          <a:prstGeom prst="rect">
            <a:avLst/>
          </a:prstGeom>
        </p:spPr>
      </p:pic>
      <p:pic>
        <p:nvPicPr>
          <p:cNvPr id="8" name="Picture 7">
            <a:extLst>
              <a:ext uri="{FF2B5EF4-FFF2-40B4-BE49-F238E27FC236}">
                <a16:creationId xmlns:a16="http://schemas.microsoft.com/office/drawing/2014/main" id="{15DA2362-3A1C-562D-B665-DBE9FDC0667A}"/>
              </a:ext>
            </a:extLst>
          </p:cNvPr>
          <p:cNvPicPr>
            <a:picLocks noChangeAspect="1"/>
          </p:cNvPicPr>
          <p:nvPr/>
        </p:nvPicPr>
        <p:blipFill>
          <a:blip r:embed="rId3"/>
          <a:stretch>
            <a:fillRect/>
          </a:stretch>
        </p:blipFill>
        <p:spPr>
          <a:xfrm>
            <a:off x="6327020" y="3079531"/>
            <a:ext cx="5686918" cy="3214554"/>
          </a:xfrm>
          <a:prstGeom prst="rect">
            <a:avLst/>
          </a:prstGeom>
        </p:spPr>
      </p:pic>
      <p:pic>
        <p:nvPicPr>
          <p:cNvPr id="10" name="Picture 9">
            <a:extLst>
              <a:ext uri="{FF2B5EF4-FFF2-40B4-BE49-F238E27FC236}">
                <a16:creationId xmlns:a16="http://schemas.microsoft.com/office/drawing/2014/main" id="{4F817286-4708-71BB-A330-B7D5A836B128}"/>
              </a:ext>
            </a:extLst>
          </p:cNvPr>
          <p:cNvPicPr>
            <a:picLocks noChangeAspect="1"/>
          </p:cNvPicPr>
          <p:nvPr/>
        </p:nvPicPr>
        <p:blipFill>
          <a:blip r:embed="rId4"/>
          <a:stretch>
            <a:fillRect/>
          </a:stretch>
        </p:blipFill>
        <p:spPr>
          <a:xfrm>
            <a:off x="257175" y="4421679"/>
            <a:ext cx="5987641" cy="1872406"/>
          </a:xfrm>
          <a:prstGeom prst="rect">
            <a:avLst/>
          </a:prstGeom>
        </p:spPr>
      </p:pic>
    </p:spTree>
    <p:extLst>
      <p:ext uri="{BB962C8B-B14F-4D97-AF65-F5344CB8AC3E}">
        <p14:creationId xmlns:p14="http://schemas.microsoft.com/office/powerpoint/2010/main" val="41564670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FBC502-B98D-CF25-F118-28AD8AAC1FDB}"/>
              </a:ext>
            </a:extLst>
          </p:cNvPr>
          <p:cNvSpPr txBox="1"/>
          <p:nvPr/>
        </p:nvSpPr>
        <p:spPr>
          <a:xfrm>
            <a:off x="462280" y="931621"/>
            <a:ext cx="11104880" cy="923330"/>
          </a:xfrm>
          <a:prstGeom prst="rect">
            <a:avLst/>
          </a:prstGeom>
          <a:noFill/>
        </p:spPr>
        <p:txBody>
          <a:bodyPr wrap="square" rtlCol="0">
            <a:spAutoFit/>
          </a:bodyPr>
          <a:lstStyle/>
          <a:p>
            <a:r>
              <a:rPr lang="en-US" err="1"/>
              <a:t>Smartsheets</a:t>
            </a:r>
            <a:r>
              <a:rPr lang="en-US"/>
              <a:t> are used for posting HL7 reject issues back to the facility and corresponding. Facilities are usually asked to fix issues with HL7 validation or incorrect/missing codes. When fixes are re-transmitted, this can also be tracked in the Smartsheet and the issue can be marked as resolved when an acceptable correction is received.</a:t>
            </a:r>
          </a:p>
        </p:txBody>
      </p:sp>
      <p:sp>
        <p:nvSpPr>
          <p:cNvPr id="3" name="TextBox 2">
            <a:extLst>
              <a:ext uri="{FF2B5EF4-FFF2-40B4-BE49-F238E27FC236}">
                <a16:creationId xmlns:a16="http://schemas.microsoft.com/office/drawing/2014/main" id="{348A826F-A9D9-F813-9437-DC9289BB713D}"/>
              </a:ext>
            </a:extLst>
          </p:cNvPr>
          <p:cNvSpPr txBox="1"/>
          <p:nvPr/>
        </p:nvSpPr>
        <p:spPr>
          <a:xfrm>
            <a:off x="619760" y="396240"/>
            <a:ext cx="10789920" cy="461665"/>
          </a:xfrm>
          <a:prstGeom prst="rect">
            <a:avLst/>
          </a:prstGeom>
          <a:noFill/>
        </p:spPr>
        <p:txBody>
          <a:bodyPr wrap="square" rtlCol="0">
            <a:spAutoFit/>
          </a:bodyPr>
          <a:lstStyle/>
          <a:p>
            <a:pPr algn="ctr"/>
            <a:r>
              <a:rPr lang="en-US" sz="2400" err="1"/>
              <a:t>Smartsheets</a:t>
            </a:r>
            <a:r>
              <a:rPr lang="en-US"/>
              <a:t> </a:t>
            </a:r>
          </a:p>
        </p:txBody>
      </p:sp>
      <p:pic>
        <p:nvPicPr>
          <p:cNvPr id="1026" name="Picture 2" descr="Image result for smartsheet">
            <a:extLst>
              <a:ext uri="{FF2B5EF4-FFF2-40B4-BE49-F238E27FC236}">
                <a16:creationId xmlns:a16="http://schemas.microsoft.com/office/drawing/2014/main" id="{8529163B-32AE-86A7-49D0-87A2098545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280" y="1984526"/>
            <a:ext cx="2295525" cy="25717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a:extLst>
              <a:ext uri="{FF2B5EF4-FFF2-40B4-BE49-F238E27FC236}">
                <a16:creationId xmlns:a16="http://schemas.microsoft.com/office/drawing/2014/main" id="{D6CC3FEF-6240-9B03-4DC8-D43D1A63A933}"/>
              </a:ext>
            </a:extLst>
          </p:cNvPr>
          <p:cNvGraphicFramePr>
            <a:graphicFrameLocks noGrp="1"/>
          </p:cNvGraphicFramePr>
          <p:nvPr>
            <p:extLst>
              <p:ext uri="{D42A27DB-BD31-4B8C-83A1-F6EECF244321}">
                <p14:modId xmlns:p14="http://schemas.microsoft.com/office/powerpoint/2010/main" val="1389702245"/>
              </p:ext>
            </p:extLst>
          </p:nvPr>
        </p:nvGraphicFramePr>
        <p:xfrm>
          <a:off x="3231397" y="2076773"/>
          <a:ext cx="5680128" cy="1324610"/>
        </p:xfrm>
        <a:graphic>
          <a:graphicData uri="http://schemas.openxmlformats.org/drawingml/2006/table">
            <a:tbl>
              <a:tblPr>
                <a:tableStyleId>{5C22544A-7EE6-4342-B048-85BDC9FD1C3A}</a:tableStyleId>
              </a:tblPr>
              <a:tblGrid>
                <a:gridCol w="5680128">
                  <a:extLst>
                    <a:ext uri="{9D8B030D-6E8A-4147-A177-3AD203B41FA5}">
                      <a16:colId xmlns:a16="http://schemas.microsoft.com/office/drawing/2014/main" val="2825103711"/>
                    </a:ext>
                  </a:extLst>
                </a:gridCol>
              </a:tblGrid>
              <a:tr h="184150">
                <a:tc>
                  <a:txBody>
                    <a:bodyPr/>
                    <a:lstStyle/>
                    <a:p>
                      <a:pPr algn="l" fontAlgn="b"/>
                      <a:r>
                        <a:rPr lang="en-US" sz="1400" b="1" u="none" strike="noStrike">
                          <a:effectLst/>
                        </a:rPr>
                        <a:t>Most Common Reject Reasons</a:t>
                      </a:r>
                      <a:endParaRPr lang="en-US" sz="1400" b="1"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715767754"/>
                  </a:ext>
                </a:extLst>
              </a:tr>
              <a:tr h="184150">
                <a:tc>
                  <a:txBody>
                    <a:bodyPr/>
                    <a:lstStyle/>
                    <a:p>
                      <a:pPr algn="l" fontAlgn="b"/>
                      <a:r>
                        <a:rPr lang="en-US" sz="1100" u="none" strike="noStrike">
                          <a:effectLst/>
                        </a:rPr>
                        <a:t>OBX-5 Missing SNOMED code (Missing Result/Result improperly coded)</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822169449"/>
                  </a:ext>
                </a:extLst>
              </a:tr>
              <a:tr h="184150">
                <a:tc>
                  <a:txBody>
                    <a:bodyPr/>
                    <a:lstStyle/>
                    <a:p>
                      <a:pPr algn="l" fontAlgn="b"/>
                      <a:r>
                        <a:rPr lang="en-US" sz="1100" u="none" strike="noStrike">
                          <a:effectLst/>
                        </a:rPr>
                        <a:t>OBX-2 Should instead be CWE  (local code vs national code)</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589184630"/>
                  </a:ext>
                </a:extLst>
              </a:tr>
              <a:tr h="184150">
                <a:tc>
                  <a:txBody>
                    <a:bodyPr/>
                    <a:lstStyle/>
                    <a:p>
                      <a:pPr algn="l" fontAlgn="b"/>
                      <a:r>
                        <a:rPr lang="en-US" sz="1100" u="none" strike="noStrike">
                          <a:effectLst/>
                        </a:rPr>
                        <a:t>Non-ASCII character</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671199533"/>
                  </a:ext>
                </a:extLst>
              </a:tr>
              <a:tr h="184150">
                <a:tc>
                  <a:txBody>
                    <a:bodyPr/>
                    <a:lstStyle/>
                    <a:p>
                      <a:pPr algn="l" fontAlgn="b"/>
                      <a:r>
                        <a:rPr lang="en-US" sz="1100" u="none" strike="noStrike">
                          <a:effectLst/>
                        </a:rPr>
                        <a:t>PID-7/</a:t>
                      </a:r>
                      <a:r>
                        <a:rPr lang="en-US" sz="1100" u="none" strike="noStrike" err="1">
                          <a:effectLst/>
                        </a:rPr>
                        <a:t>DateTimeOfBirth</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40068591"/>
                  </a:ext>
                </a:extLst>
              </a:tr>
              <a:tr h="184150">
                <a:tc>
                  <a:txBody>
                    <a:bodyPr/>
                    <a:lstStyle/>
                    <a:p>
                      <a:pPr algn="l" fontAlgn="b"/>
                      <a:r>
                        <a:rPr lang="en-US" sz="1100" u="none" strike="noStrike">
                          <a:effectLst/>
                        </a:rPr>
                        <a:t>PID-10 Race</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037467168"/>
                  </a:ext>
                </a:extLst>
              </a:tr>
              <a:tr h="184150">
                <a:tc>
                  <a:txBody>
                    <a:bodyPr/>
                    <a:lstStyle/>
                    <a:p>
                      <a:pPr algn="l" fontAlgn="b"/>
                      <a:r>
                        <a:rPr lang="en-US" sz="1100" u="none" strike="noStrike">
                          <a:effectLst/>
                        </a:rPr>
                        <a:t>Cannot Find Parent OBX</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667105140"/>
                  </a:ext>
                </a:extLst>
              </a:tr>
            </a:tbl>
          </a:graphicData>
        </a:graphic>
      </p:graphicFrame>
      <p:graphicFrame>
        <p:nvGraphicFramePr>
          <p:cNvPr id="7" name="Table 6">
            <a:extLst>
              <a:ext uri="{FF2B5EF4-FFF2-40B4-BE49-F238E27FC236}">
                <a16:creationId xmlns:a16="http://schemas.microsoft.com/office/drawing/2014/main" id="{4C6D1E93-EBFA-61CA-6008-F131805D649B}"/>
              </a:ext>
            </a:extLst>
          </p:cNvPr>
          <p:cNvGraphicFramePr>
            <a:graphicFrameLocks noGrp="1"/>
          </p:cNvGraphicFramePr>
          <p:nvPr>
            <p:extLst>
              <p:ext uri="{D42A27DB-BD31-4B8C-83A1-F6EECF244321}">
                <p14:modId xmlns:p14="http://schemas.microsoft.com/office/powerpoint/2010/main" val="80534842"/>
              </p:ext>
            </p:extLst>
          </p:nvPr>
        </p:nvGraphicFramePr>
        <p:xfrm>
          <a:off x="3231396" y="3802789"/>
          <a:ext cx="5680127" cy="435997"/>
        </p:xfrm>
        <a:graphic>
          <a:graphicData uri="http://schemas.openxmlformats.org/drawingml/2006/table">
            <a:tbl>
              <a:tblPr>
                <a:tableStyleId>{5C22544A-7EE6-4342-B048-85BDC9FD1C3A}</a:tableStyleId>
              </a:tblPr>
              <a:tblGrid>
                <a:gridCol w="3133863">
                  <a:extLst>
                    <a:ext uri="{9D8B030D-6E8A-4147-A177-3AD203B41FA5}">
                      <a16:colId xmlns:a16="http://schemas.microsoft.com/office/drawing/2014/main" val="3495402992"/>
                    </a:ext>
                  </a:extLst>
                </a:gridCol>
                <a:gridCol w="2546264">
                  <a:extLst>
                    <a:ext uri="{9D8B030D-6E8A-4147-A177-3AD203B41FA5}">
                      <a16:colId xmlns:a16="http://schemas.microsoft.com/office/drawing/2014/main" val="1350772151"/>
                    </a:ext>
                  </a:extLst>
                </a:gridCol>
              </a:tblGrid>
              <a:tr h="217037">
                <a:tc>
                  <a:txBody>
                    <a:bodyPr/>
                    <a:lstStyle/>
                    <a:p>
                      <a:pPr algn="l" fontAlgn="b"/>
                      <a:r>
                        <a:rPr lang="en-US" sz="1200" b="1" u="none" strike="noStrike">
                          <a:effectLst/>
                        </a:rPr>
                        <a:t>December 2022 Average Daily Rejects</a:t>
                      </a:r>
                      <a:endParaRPr lang="en-US" sz="12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200" b="1" u="none" strike="noStrike">
                          <a:effectLst/>
                        </a:rPr>
                        <a:t>January 2023 Average Daily Rejects</a:t>
                      </a:r>
                      <a:endParaRPr lang="en-US" sz="1200" b="1"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629890732"/>
                  </a:ext>
                </a:extLst>
              </a:tr>
              <a:tr h="218960">
                <a:tc>
                  <a:txBody>
                    <a:bodyPr/>
                    <a:lstStyle/>
                    <a:p>
                      <a:pPr algn="ctr" fontAlgn="b"/>
                      <a:r>
                        <a:rPr lang="en-US" sz="1100" u="none" strike="noStrike">
                          <a:effectLst/>
                        </a:rPr>
                        <a:t>40.86</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100" u="none" strike="noStrike">
                          <a:effectLst/>
                        </a:rPr>
                        <a:t>31</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620043046"/>
                  </a:ext>
                </a:extLst>
              </a:tr>
            </a:tbl>
          </a:graphicData>
        </a:graphic>
      </p:graphicFrame>
    </p:spTree>
    <p:extLst>
      <p:ext uri="{BB962C8B-B14F-4D97-AF65-F5344CB8AC3E}">
        <p14:creationId xmlns:p14="http://schemas.microsoft.com/office/powerpoint/2010/main" val="2528266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a:extLst>
              <a:ext uri="{FF2B5EF4-FFF2-40B4-BE49-F238E27FC236}">
                <a16:creationId xmlns:a16="http://schemas.microsoft.com/office/drawing/2014/main" id="{4EDA03AE-2E8F-A72A-5B4A-49C13394F806}"/>
              </a:ext>
            </a:extLst>
          </p:cNvPr>
          <p:cNvSpPr>
            <a:spLocks noChangeArrowheads="1"/>
          </p:cNvSpPr>
          <p:nvPr/>
        </p:nvSpPr>
        <p:spPr bwMode="auto">
          <a:xfrm>
            <a:off x="1524000" y="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a:solidFill>
                  <a:schemeClr val="tx2"/>
                </a:solidFill>
              </a:rPr>
              <a:t>Rhapsody Reference Code Tables Maintenance</a:t>
            </a:r>
          </a:p>
        </p:txBody>
      </p:sp>
      <p:sp>
        <p:nvSpPr>
          <p:cNvPr id="5123" name="Text Box 10">
            <a:extLst>
              <a:ext uri="{FF2B5EF4-FFF2-40B4-BE49-F238E27FC236}">
                <a16:creationId xmlns:a16="http://schemas.microsoft.com/office/drawing/2014/main" id="{1C4CD02B-7F95-7034-2ECC-2D502269085C}"/>
              </a:ext>
            </a:extLst>
          </p:cNvPr>
          <p:cNvSpPr txBox="1">
            <a:spLocks noChangeArrowheads="1"/>
          </p:cNvSpPr>
          <p:nvPr/>
        </p:nvSpPr>
        <p:spPr bwMode="auto">
          <a:xfrm>
            <a:off x="2514600" y="1600200"/>
            <a:ext cx="1295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400"/>
              <a:t>Edit master spreadsheets</a:t>
            </a:r>
          </a:p>
        </p:txBody>
      </p:sp>
      <p:sp>
        <p:nvSpPr>
          <p:cNvPr id="5124" name="AutoShape 12">
            <a:extLst>
              <a:ext uri="{FF2B5EF4-FFF2-40B4-BE49-F238E27FC236}">
                <a16:creationId xmlns:a16="http://schemas.microsoft.com/office/drawing/2014/main" id="{F540A5F6-82E5-EABD-6B8B-BD964CB5C615}"/>
              </a:ext>
            </a:extLst>
          </p:cNvPr>
          <p:cNvSpPr>
            <a:spLocks noChangeArrowheads="1"/>
          </p:cNvSpPr>
          <p:nvPr/>
        </p:nvSpPr>
        <p:spPr bwMode="auto">
          <a:xfrm>
            <a:off x="4343400" y="1143000"/>
            <a:ext cx="3581400" cy="2057400"/>
          </a:xfrm>
          <a:prstGeom prst="roundRect">
            <a:avLst>
              <a:gd name="adj" fmla="val 16667"/>
            </a:avLst>
          </a:prstGeom>
          <a:solidFill>
            <a:schemeClr val="accent1"/>
          </a:solidFill>
          <a:ln w="9525">
            <a:solidFill>
              <a:schemeClr val="tx1"/>
            </a:solidFill>
            <a:round/>
            <a:headEnd/>
            <a:tailEnd/>
          </a:ln>
        </p:spPr>
        <p:txBody>
          <a:bodyP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a:t>Rhapsody Ref codes Master EXCEL)</a:t>
            </a:r>
          </a:p>
          <a:p>
            <a:pPr eaLnBrk="1" hangingPunct="1">
              <a:spcBef>
                <a:spcPct val="0"/>
              </a:spcBef>
              <a:buFontTx/>
              <a:buNone/>
            </a:pPr>
            <a:endParaRPr lang="en-US" altLang="en-US" sz="1000"/>
          </a:p>
          <a:p>
            <a:pPr eaLnBrk="1" hangingPunct="1">
              <a:spcBef>
                <a:spcPct val="0"/>
              </a:spcBef>
              <a:buFont typeface="Wingdings" panose="05000000000000000000" pitchFamily="2" charset="2"/>
              <a:buChar char="q"/>
            </a:pPr>
            <a:r>
              <a:rPr lang="en-US" altLang="en-US" sz="1000"/>
              <a:t> Code translation tables:</a:t>
            </a:r>
          </a:p>
          <a:p>
            <a:pPr eaLnBrk="1" hangingPunct="1">
              <a:spcBef>
                <a:spcPct val="0"/>
              </a:spcBef>
              <a:buFont typeface="Wingdings" panose="05000000000000000000" pitchFamily="2" charset="2"/>
              <a:buChar char="§"/>
            </a:pPr>
            <a:r>
              <a:rPr lang="en-US" altLang="en-US" sz="1000"/>
              <a:t> laboratory specific local codes to standard codes</a:t>
            </a:r>
          </a:p>
          <a:p>
            <a:pPr eaLnBrk="1" hangingPunct="1">
              <a:spcBef>
                <a:spcPct val="0"/>
              </a:spcBef>
              <a:buFont typeface="Wingdings" panose="05000000000000000000" pitchFamily="2" charset="2"/>
              <a:buChar char="§"/>
            </a:pPr>
            <a:r>
              <a:rPr lang="en-US" altLang="en-US" sz="1000"/>
              <a:t>SNOMED to SNOMED-CT</a:t>
            </a:r>
          </a:p>
          <a:p>
            <a:pPr eaLnBrk="1" hangingPunct="1">
              <a:spcBef>
                <a:spcPct val="0"/>
              </a:spcBef>
              <a:buFont typeface="Wingdings" panose="05000000000000000000" pitchFamily="2" charset="2"/>
              <a:buChar char="§"/>
            </a:pPr>
            <a:r>
              <a:rPr lang="en-US" altLang="en-US" sz="1000"/>
              <a:t> HL7 specimen sources to SNOMED-CT</a:t>
            </a:r>
            <a:br>
              <a:rPr lang="en-US" altLang="en-US" sz="1000"/>
            </a:br>
            <a:endParaRPr lang="en-US" altLang="en-US" sz="1000"/>
          </a:p>
          <a:p>
            <a:pPr eaLnBrk="1" hangingPunct="1">
              <a:spcBef>
                <a:spcPct val="0"/>
              </a:spcBef>
              <a:buFont typeface="Wingdings" panose="05000000000000000000" pitchFamily="2" charset="2"/>
              <a:buChar char="q"/>
            </a:pPr>
            <a:r>
              <a:rPr lang="en-US" altLang="en-US" sz="1000"/>
              <a:t> Lookup tables:</a:t>
            </a:r>
          </a:p>
          <a:p>
            <a:pPr eaLnBrk="1" hangingPunct="1">
              <a:spcBef>
                <a:spcPct val="0"/>
              </a:spcBef>
              <a:buFont typeface="Wingdings" panose="05000000000000000000" pitchFamily="2" charset="2"/>
              <a:buChar char="§"/>
            </a:pPr>
            <a:r>
              <a:rPr lang="en-US" altLang="en-US" sz="1000"/>
              <a:t> </a:t>
            </a:r>
            <a:r>
              <a:rPr lang="en-US" altLang="en-US" sz="1000" err="1"/>
              <a:t>SpecSourceKeepIfProductCodes</a:t>
            </a:r>
            <a:r>
              <a:rPr lang="en-US" altLang="en-US" sz="1000"/>
              <a:t> (for certain invasive diseases controls which specimen sources are considered non-sterile and results are to be discarded)</a:t>
            </a:r>
          </a:p>
          <a:p>
            <a:pPr eaLnBrk="1" hangingPunct="1">
              <a:spcBef>
                <a:spcPct val="0"/>
              </a:spcBef>
            </a:pPr>
            <a:endParaRPr lang="en-US" altLang="en-US" sz="1000"/>
          </a:p>
        </p:txBody>
      </p:sp>
      <p:sp>
        <p:nvSpPr>
          <p:cNvPr id="5125" name="Line 27">
            <a:extLst>
              <a:ext uri="{FF2B5EF4-FFF2-40B4-BE49-F238E27FC236}">
                <a16:creationId xmlns:a16="http://schemas.microsoft.com/office/drawing/2014/main" id="{220806B6-8256-E31B-B067-1820CDC42279}"/>
              </a:ext>
            </a:extLst>
          </p:cNvPr>
          <p:cNvSpPr>
            <a:spLocks noChangeShapeType="1"/>
          </p:cNvSpPr>
          <p:nvPr/>
        </p:nvSpPr>
        <p:spPr bwMode="auto">
          <a:xfrm>
            <a:off x="3733800" y="1828800"/>
            <a:ext cx="609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26" name="Rectangle 31">
            <a:extLst>
              <a:ext uri="{FF2B5EF4-FFF2-40B4-BE49-F238E27FC236}">
                <a16:creationId xmlns:a16="http://schemas.microsoft.com/office/drawing/2014/main" id="{D2AD09FA-EF52-FD97-70C9-673E97DC81FD}"/>
              </a:ext>
            </a:extLst>
          </p:cNvPr>
          <p:cNvSpPr>
            <a:spLocks noChangeArrowheads="1"/>
          </p:cNvSpPr>
          <p:nvPr/>
        </p:nvSpPr>
        <p:spPr bwMode="auto">
          <a:xfrm>
            <a:off x="4267200" y="5105400"/>
            <a:ext cx="1752600" cy="1447800"/>
          </a:xfrm>
          <a:prstGeom prst="rect">
            <a:avLst/>
          </a:prstGeom>
          <a:solidFill>
            <a:schemeClr val="accent1">
              <a:alpha val="0"/>
            </a:schemeClr>
          </a:solidFill>
          <a:ln w="9525">
            <a:solidFill>
              <a:schemeClr val="tx1"/>
            </a:solidFill>
            <a:prstDash val="dash"/>
            <a:miter lim="800000"/>
            <a:headEnd/>
            <a:tailEnd/>
          </a:ln>
        </p:spPr>
        <p:txBody>
          <a:bodyPr wrap="none" anchor="b"/>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000"/>
              <a:t>Rhapsody Test </a:t>
            </a:r>
            <a:br>
              <a:rPr lang="en-US" altLang="en-US" sz="1000"/>
            </a:br>
            <a:r>
              <a:rPr lang="en-US" altLang="en-US" sz="1000"/>
              <a:t>environment</a:t>
            </a:r>
          </a:p>
        </p:txBody>
      </p:sp>
      <p:sp>
        <p:nvSpPr>
          <p:cNvPr id="5127" name="Rectangle 33">
            <a:extLst>
              <a:ext uri="{FF2B5EF4-FFF2-40B4-BE49-F238E27FC236}">
                <a16:creationId xmlns:a16="http://schemas.microsoft.com/office/drawing/2014/main" id="{13B27F21-B26B-2DDF-F99D-7C43621E62CA}"/>
              </a:ext>
            </a:extLst>
          </p:cNvPr>
          <p:cNvSpPr>
            <a:spLocks noChangeArrowheads="1"/>
          </p:cNvSpPr>
          <p:nvPr/>
        </p:nvSpPr>
        <p:spPr bwMode="auto">
          <a:xfrm>
            <a:off x="6172200" y="5105400"/>
            <a:ext cx="1752600" cy="1447800"/>
          </a:xfrm>
          <a:prstGeom prst="rect">
            <a:avLst/>
          </a:prstGeom>
          <a:solidFill>
            <a:schemeClr val="accent1">
              <a:alpha val="0"/>
            </a:schemeClr>
          </a:solidFill>
          <a:ln w="9525">
            <a:solidFill>
              <a:schemeClr val="tx1"/>
            </a:solidFill>
            <a:prstDash val="dash"/>
            <a:miter lim="800000"/>
            <a:headEnd/>
            <a:tailEnd/>
          </a:ln>
        </p:spPr>
        <p:txBody>
          <a:bodyPr wrap="none" anchor="b"/>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000"/>
              <a:t>Rhapsody Production</a:t>
            </a:r>
            <a:br>
              <a:rPr lang="en-US" altLang="en-US" sz="1000"/>
            </a:br>
            <a:r>
              <a:rPr lang="en-US" altLang="en-US" sz="1000"/>
              <a:t>environment</a:t>
            </a:r>
          </a:p>
        </p:txBody>
      </p:sp>
      <p:sp>
        <p:nvSpPr>
          <p:cNvPr id="5128" name="Text Box 35">
            <a:extLst>
              <a:ext uri="{FF2B5EF4-FFF2-40B4-BE49-F238E27FC236}">
                <a16:creationId xmlns:a16="http://schemas.microsoft.com/office/drawing/2014/main" id="{53C28AD8-4005-641A-564B-5D65EFF2BA0A}"/>
              </a:ext>
            </a:extLst>
          </p:cNvPr>
          <p:cNvSpPr txBox="1">
            <a:spLocks noChangeArrowheads="1"/>
          </p:cNvSpPr>
          <p:nvPr/>
        </p:nvSpPr>
        <p:spPr bwMode="auto">
          <a:xfrm>
            <a:off x="4953000" y="3352801"/>
            <a:ext cx="2362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000"/>
              <a:t>Copy/paste formula-derived SQL for the particular table to Query page</a:t>
            </a:r>
          </a:p>
        </p:txBody>
      </p:sp>
      <p:sp>
        <p:nvSpPr>
          <p:cNvPr id="5129" name="Line 36">
            <a:extLst>
              <a:ext uri="{FF2B5EF4-FFF2-40B4-BE49-F238E27FC236}">
                <a16:creationId xmlns:a16="http://schemas.microsoft.com/office/drawing/2014/main" id="{9C7AD807-CC96-EC58-28D7-5A82889B78DC}"/>
              </a:ext>
            </a:extLst>
          </p:cNvPr>
          <p:cNvSpPr>
            <a:spLocks noChangeShapeType="1"/>
          </p:cNvSpPr>
          <p:nvPr/>
        </p:nvSpPr>
        <p:spPr bwMode="auto">
          <a:xfrm>
            <a:off x="4953000" y="3200400"/>
            <a:ext cx="0" cy="838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30" name="Rectangle 37">
            <a:extLst>
              <a:ext uri="{FF2B5EF4-FFF2-40B4-BE49-F238E27FC236}">
                <a16:creationId xmlns:a16="http://schemas.microsoft.com/office/drawing/2014/main" id="{5E4FC683-0A12-390B-77B6-5F3B4D1C65D1}"/>
              </a:ext>
            </a:extLst>
          </p:cNvPr>
          <p:cNvSpPr>
            <a:spLocks noChangeArrowheads="1"/>
          </p:cNvSpPr>
          <p:nvPr/>
        </p:nvSpPr>
        <p:spPr bwMode="auto">
          <a:xfrm>
            <a:off x="4648200" y="4038600"/>
            <a:ext cx="1143000" cy="685800"/>
          </a:xfrm>
          <a:prstGeom prst="rect">
            <a:avLst/>
          </a:prstGeom>
          <a:solidFill>
            <a:schemeClr val="accent1"/>
          </a:solidFill>
          <a:ln w="9525">
            <a:solidFill>
              <a:schemeClr val="tx1"/>
            </a:solidFill>
            <a:miter lim="800000"/>
            <a:headEnd/>
            <a:tailEnd/>
          </a:ln>
        </p:spPr>
        <p:txBody>
          <a:bodyP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000"/>
              <a:t>PHIN DB Access (browser UI):</a:t>
            </a:r>
          </a:p>
          <a:p>
            <a:pPr algn="ctr" eaLnBrk="1" hangingPunct="1">
              <a:spcBef>
                <a:spcPct val="0"/>
              </a:spcBef>
              <a:buFontTx/>
              <a:buNone/>
            </a:pPr>
            <a:r>
              <a:rPr lang="en-US" altLang="en-US" sz="1000"/>
              <a:t>Run SQL query</a:t>
            </a:r>
          </a:p>
        </p:txBody>
      </p:sp>
      <p:sp>
        <p:nvSpPr>
          <p:cNvPr id="5131" name="AutoShape 38">
            <a:extLst>
              <a:ext uri="{FF2B5EF4-FFF2-40B4-BE49-F238E27FC236}">
                <a16:creationId xmlns:a16="http://schemas.microsoft.com/office/drawing/2014/main" id="{4B1BC34D-4952-B08B-4BA7-F7FD2F12D276}"/>
              </a:ext>
            </a:extLst>
          </p:cNvPr>
          <p:cNvSpPr>
            <a:spLocks noChangeArrowheads="1"/>
          </p:cNvSpPr>
          <p:nvPr/>
        </p:nvSpPr>
        <p:spPr bwMode="auto">
          <a:xfrm>
            <a:off x="6248400" y="5181600"/>
            <a:ext cx="1600200" cy="990600"/>
          </a:xfrm>
          <a:prstGeom prst="can">
            <a:avLst>
              <a:gd name="adj" fmla="val 25000"/>
            </a:avLst>
          </a:prstGeom>
          <a:solidFill>
            <a:schemeClr val="accent1"/>
          </a:solidFill>
          <a:ln w="9525">
            <a:solidFill>
              <a:schemeClr val="tx1"/>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000"/>
              <a:t>RhapsodyMap database: Rhapsody Reference code tables</a:t>
            </a:r>
          </a:p>
        </p:txBody>
      </p:sp>
      <p:sp>
        <p:nvSpPr>
          <p:cNvPr id="5132" name="Rectangle 39">
            <a:extLst>
              <a:ext uri="{FF2B5EF4-FFF2-40B4-BE49-F238E27FC236}">
                <a16:creationId xmlns:a16="http://schemas.microsoft.com/office/drawing/2014/main" id="{4F2FBAF4-E337-3101-851D-D023DB8C8F09}"/>
              </a:ext>
            </a:extLst>
          </p:cNvPr>
          <p:cNvSpPr>
            <a:spLocks noChangeArrowheads="1"/>
          </p:cNvSpPr>
          <p:nvPr/>
        </p:nvSpPr>
        <p:spPr bwMode="auto">
          <a:xfrm>
            <a:off x="6400800" y="4038600"/>
            <a:ext cx="1143000" cy="685800"/>
          </a:xfrm>
          <a:prstGeom prst="rect">
            <a:avLst/>
          </a:prstGeom>
          <a:solidFill>
            <a:schemeClr val="accent1"/>
          </a:solidFill>
          <a:ln w="9525">
            <a:solidFill>
              <a:schemeClr val="tx1"/>
            </a:solidFill>
            <a:miter lim="800000"/>
            <a:headEnd/>
            <a:tailEnd/>
          </a:ln>
        </p:spPr>
        <p:txBody>
          <a:bodyP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000"/>
              <a:t>PHIN DB Access (browser UI):</a:t>
            </a:r>
          </a:p>
          <a:p>
            <a:pPr algn="ctr" eaLnBrk="1" hangingPunct="1">
              <a:spcBef>
                <a:spcPct val="0"/>
              </a:spcBef>
              <a:buFontTx/>
              <a:buNone/>
            </a:pPr>
            <a:r>
              <a:rPr lang="en-US" altLang="en-US" sz="1000"/>
              <a:t>Run SQL query</a:t>
            </a:r>
          </a:p>
        </p:txBody>
      </p:sp>
      <p:sp>
        <p:nvSpPr>
          <p:cNvPr id="5133" name="Line 40">
            <a:extLst>
              <a:ext uri="{FF2B5EF4-FFF2-40B4-BE49-F238E27FC236}">
                <a16:creationId xmlns:a16="http://schemas.microsoft.com/office/drawing/2014/main" id="{84696793-D355-6080-5D94-7D56B0643B10}"/>
              </a:ext>
            </a:extLst>
          </p:cNvPr>
          <p:cNvSpPr>
            <a:spLocks noChangeShapeType="1"/>
          </p:cNvSpPr>
          <p:nvPr/>
        </p:nvSpPr>
        <p:spPr bwMode="auto">
          <a:xfrm flipH="1">
            <a:off x="7162800" y="3200400"/>
            <a:ext cx="0" cy="838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34" name="Line 41">
            <a:extLst>
              <a:ext uri="{FF2B5EF4-FFF2-40B4-BE49-F238E27FC236}">
                <a16:creationId xmlns:a16="http://schemas.microsoft.com/office/drawing/2014/main" id="{A7F099C3-E273-CB73-7250-0B99CB03F95D}"/>
              </a:ext>
            </a:extLst>
          </p:cNvPr>
          <p:cNvSpPr>
            <a:spLocks noChangeShapeType="1"/>
          </p:cNvSpPr>
          <p:nvPr/>
        </p:nvSpPr>
        <p:spPr bwMode="auto">
          <a:xfrm>
            <a:off x="5105400" y="47244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35" name="Line 42">
            <a:extLst>
              <a:ext uri="{FF2B5EF4-FFF2-40B4-BE49-F238E27FC236}">
                <a16:creationId xmlns:a16="http://schemas.microsoft.com/office/drawing/2014/main" id="{8F0434EA-C115-CEE1-D277-70D096A754F6}"/>
              </a:ext>
            </a:extLst>
          </p:cNvPr>
          <p:cNvSpPr>
            <a:spLocks noChangeShapeType="1"/>
          </p:cNvSpPr>
          <p:nvPr/>
        </p:nvSpPr>
        <p:spPr bwMode="auto">
          <a:xfrm>
            <a:off x="6934200" y="47244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36" name="AutoShape 28">
            <a:extLst>
              <a:ext uri="{FF2B5EF4-FFF2-40B4-BE49-F238E27FC236}">
                <a16:creationId xmlns:a16="http://schemas.microsoft.com/office/drawing/2014/main" id="{95DD3FBE-889E-F90A-58EE-88A4AD9FA982}"/>
              </a:ext>
            </a:extLst>
          </p:cNvPr>
          <p:cNvSpPr>
            <a:spLocks noChangeArrowheads="1"/>
          </p:cNvSpPr>
          <p:nvPr/>
        </p:nvSpPr>
        <p:spPr bwMode="auto">
          <a:xfrm>
            <a:off x="8839200" y="5181600"/>
            <a:ext cx="1524000" cy="838200"/>
          </a:xfrm>
          <a:prstGeom prst="can">
            <a:avLst>
              <a:gd name="adj" fmla="val 19389"/>
            </a:avLst>
          </a:prstGeom>
          <a:solidFill>
            <a:schemeClr val="accent1"/>
          </a:solidFill>
          <a:ln w="9525">
            <a:solidFill>
              <a:schemeClr val="tx1"/>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a:t>Sharepoint folder</a:t>
            </a:r>
          </a:p>
        </p:txBody>
      </p:sp>
      <p:sp>
        <p:nvSpPr>
          <p:cNvPr id="5137" name="Line 54">
            <a:extLst>
              <a:ext uri="{FF2B5EF4-FFF2-40B4-BE49-F238E27FC236}">
                <a16:creationId xmlns:a16="http://schemas.microsoft.com/office/drawing/2014/main" id="{2FC47DC7-71C7-8B51-837F-5EE1CDF60A13}"/>
              </a:ext>
            </a:extLst>
          </p:cNvPr>
          <p:cNvSpPr>
            <a:spLocks noChangeShapeType="1"/>
          </p:cNvSpPr>
          <p:nvPr/>
        </p:nvSpPr>
        <p:spPr bwMode="auto">
          <a:xfrm>
            <a:off x="7848600" y="3048000"/>
            <a:ext cx="1676400" cy="2133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38" name="Text Box 33">
            <a:extLst>
              <a:ext uri="{FF2B5EF4-FFF2-40B4-BE49-F238E27FC236}">
                <a16:creationId xmlns:a16="http://schemas.microsoft.com/office/drawing/2014/main" id="{B27F2483-51AC-9B00-B142-61A7F6CDE534}"/>
              </a:ext>
            </a:extLst>
          </p:cNvPr>
          <p:cNvSpPr txBox="1">
            <a:spLocks noChangeArrowheads="1"/>
          </p:cNvSpPr>
          <p:nvPr/>
        </p:nvSpPr>
        <p:spPr bwMode="auto">
          <a:xfrm>
            <a:off x="8290560" y="3328650"/>
            <a:ext cx="1371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000"/>
              <a:t>New version of master spreadsheets</a:t>
            </a:r>
          </a:p>
        </p:txBody>
      </p:sp>
      <p:sp>
        <p:nvSpPr>
          <p:cNvPr id="5139" name="AutoShape 38">
            <a:extLst>
              <a:ext uri="{FF2B5EF4-FFF2-40B4-BE49-F238E27FC236}">
                <a16:creationId xmlns:a16="http://schemas.microsoft.com/office/drawing/2014/main" id="{00E9BF97-42B7-EC78-C826-A15EDC788D03}"/>
              </a:ext>
            </a:extLst>
          </p:cNvPr>
          <p:cNvSpPr>
            <a:spLocks noChangeArrowheads="1"/>
          </p:cNvSpPr>
          <p:nvPr/>
        </p:nvSpPr>
        <p:spPr bwMode="auto">
          <a:xfrm>
            <a:off x="4343400" y="5181600"/>
            <a:ext cx="1600200" cy="990600"/>
          </a:xfrm>
          <a:prstGeom prst="can">
            <a:avLst>
              <a:gd name="adj" fmla="val 25000"/>
            </a:avLst>
          </a:prstGeom>
          <a:solidFill>
            <a:schemeClr val="accent1"/>
          </a:solidFill>
          <a:ln w="9525">
            <a:solidFill>
              <a:schemeClr val="tx1"/>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000"/>
              <a:t>RhapsodyMap database: Rhapsody Reference code tables</a:t>
            </a:r>
          </a:p>
        </p:txBody>
      </p:sp>
      <p:sp>
        <p:nvSpPr>
          <p:cNvPr id="2" name="Text Box 33">
            <a:extLst>
              <a:ext uri="{FF2B5EF4-FFF2-40B4-BE49-F238E27FC236}">
                <a16:creationId xmlns:a16="http://schemas.microsoft.com/office/drawing/2014/main" id="{5606F8C6-11F7-137E-0186-B1D60F4E7628}"/>
              </a:ext>
            </a:extLst>
          </p:cNvPr>
          <p:cNvSpPr txBox="1">
            <a:spLocks noChangeArrowheads="1"/>
          </p:cNvSpPr>
          <p:nvPr/>
        </p:nvSpPr>
        <p:spPr bwMode="auto">
          <a:xfrm>
            <a:off x="7924800" y="1335405"/>
            <a:ext cx="2209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1000"/>
              <a:t>Copy/paste formula-derived XML into Notepad xml template file,</a:t>
            </a:r>
            <a:br>
              <a:rPr lang="en-US" altLang="en-US" sz="1000"/>
            </a:br>
            <a:r>
              <a:rPr lang="en-US" altLang="en-US" sz="1000"/>
              <a:t> save as filename </a:t>
            </a:r>
            <a:br>
              <a:rPr lang="en-US" altLang="en-US" sz="1000"/>
            </a:br>
            <a:r>
              <a:rPr lang="en-US" altLang="en-US" sz="1000"/>
              <a:t>ELR Ref codes Vnn.xml file </a:t>
            </a:r>
          </a:p>
        </p:txBody>
      </p:sp>
      <p:sp>
        <p:nvSpPr>
          <p:cNvPr id="3" name="AutoShape 35">
            <a:extLst>
              <a:ext uri="{FF2B5EF4-FFF2-40B4-BE49-F238E27FC236}">
                <a16:creationId xmlns:a16="http://schemas.microsoft.com/office/drawing/2014/main" id="{A1E8D64A-C30A-6D2C-706E-C36DCEBE8C66}"/>
              </a:ext>
            </a:extLst>
          </p:cNvPr>
          <p:cNvSpPr>
            <a:spLocks noChangeArrowheads="1"/>
          </p:cNvSpPr>
          <p:nvPr/>
        </p:nvSpPr>
        <p:spPr bwMode="auto">
          <a:xfrm>
            <a:off x="10134600" y="1335405"/>
            <a:ext cx="1905000" cy="685800"/>
          </a:xfrm>
          <a:prstGeom prst="roundRect">
            <a:avLst>
              <a:gd name="adj" fmla="val 16667"/>
            </a:avLst>
          </a:prstGeom>
          <a:solidFill>
            <a:schemeClr val="accent1"/>
          </a:solidFill>
          <a:ln w="9525">
            <a:solidFill>
              <a:schemeClr val="tx1"/>
            </a:solidFill>
            <a:round/>
            <a:headEnd/>
            <a:tailEnd/>
          </a:ln>
        </p:spPr>
        <p:txBody>
          <a:bodyP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a:t>ELR Ref codes Vnn.xml file (</a:t>
            </a:r>
            <a:r>
              <a:rPr lang="en-US" altLang="en-US" sz="1000" err="1"/>
              <a:t>MavenIntegrationFormat</a:t>
            </a:r>
            <a:r>
              <a:rPr lang="en-US" altLang="en-US" sz="1000"/>
              <a:t>)</a:t>
            </a:r>
            <a:br>
              <a:rPr lang="en-US" altLang="en-US" sz="1000"/>
            </a:br>
            <a:r>
              <a:rPr lang="en-US" altLang="en-US" sz="1000" err="1"/>
              <a:t>nn</a:t>
            </a:r>
            <a:r>
              <a:rPr lang="en-US" altLang="en-US" sz="1000"/>
              <a:t> is the version number</a:t>
            </a:r>
          </a:p>
        </p:txBody>
      </p:sp>
      <p:sp>
        <p:nvSpPr>
          <p:cNvPr id="4" name="Line 44">
            <a:extLst>
              <a:ext uri="{FF2B5EF4-FFF2-40B4-BE49-F238E27FC236}">
                <a16:creationId xmlns:a16="http://schemas.microsoft.com/office/drawing/2014/main" id="{C11ADE08-B286-8619-F64D-B04AC4A10FAC}"/>
              </a:ext>
            </a:extLst>
          </p:cNvPr>
          <p:cNvSpPr>
            <a:spLocks noChangeShapeType="1"/>
          </p:cNvSpPr>
          <p:nvPr/>
        </p:nvSpPr>
        <p:spPr bwMode="auto">
          <a:xfrm>
            <a:off x="7924800" y="1564005"/>
            <a:ext cx="2209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 name="AutoShape 28">
            <a:extLst>
              <a:ext uri="{FF2B5EF4-FFF2-40B4-BE49-F238E27FC236}">
                <a16:creationId xmlns:a16="http://schemas.microsoft.com/office/drawing/2014/main" id="{842A7CF5-D62A-3F5F-F399-E5116427F612}"/>
              </a:ext>
            </a:extLst>
          </p:cNvPr>
          <p:cNvSpPr>
            <a:spLocks noChangeArrowheads="1"/>
          </p:cNvSpPr>
          <p:nvPr/>
        </p:nvSpPr>
        <p:spPr bwMode="auto">
          <a:xfrm>
            <a:off x="10363200" y="2338050"/>
            <a:ext cx="1600200" cy="990600"/>
          </a:xfrm>
          <a:prstGeom prst="can">
            <a:avLst>
              <a:gd name="adj" fmla="val 19389"/>
            </a:avLst>
          </a:prstGeom>
          <a:solidFill>
            <a:schemeClr val="accent1"/>
          </a:solidFill>
          <a:ln w="9525">
            <a:solidFill>
              <a:schemeClr val="tx1"/>
            </a:solidFill>
            <a:round/>
            <a:headEnd/>
            <a:tailEnd/>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000"/>
              <a:t>ELR Ref code tables: </a:t>
            </a:r>
          </a:p>
          <a:p>
            <a:pPr eaLnBrk="1" hangingPunct="1">
              <a:spcBef>
                <a:spcPct val="0"/>
              </a:spcBef>
              <a:buFontTx/>
              <a:buNone/>
            </a:pPr>
            <a:r>
              <a:rPr lang="en-US" altLang="en-US" sz="1000"/>
              <a:t>LOINCs, SNOMEDs, HL7_EVENT_LOOKUP, </a:t>
            </a:r>
            <a:r>
              <a:rPr lang="en-US" altLang="en-US" sz="1000" err="1"/>
              <a:t>LOINCs_TO_EHARS</a:t>
            </a:r>
            <a:r>
              <a:rPr lang="en-US" altLang="en-US" sz="1000"/>
              <a:t>_</a:t>
            </a:r>
            <a:br>
              <a:rPr lang="en-US" altLang="en-US" sz="1000"/>
            </a:br>
            <a:r>
              <a:rPr lang="en-US" altLang="en-US" sz="1000"/>
              <a:t>TRANSLATION</a:t>
            </a:r>
          </a:p>
        </p:txBody>
      </p:sp>
      <p:sp>
        <p:nvSpPr>
          <p:cNvPr id="9" name="Line 40">
            <a:extLst>
              <a:ext uri="{FF2B5EF4-FFF2-40B4-BE49-F238E27FC236}">
                <a16:creationId xmlns:a16="http://schemas.microsoft.com/office/drawing/2014/main" id="{84340D6C-97B8-CD64-4A0D-A7456C036C02}"/>
              </a:ext>
            </a:extLst>
          </p:cNvPr>
          <p:cNvSpPr>
            <a:spLocks noChangeShapeType="1"/>
          </p:cNvSpPr>
          <p:nvPr/>
        </p:nvSpPr>
        <p:spPr bwMode="auto">
          <a:xfrm flipH="1">
            <a:off x="11087100" y="19761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 name="Rectangle 27">
            <a:extLst>
              <a:ext uri="{FF2B5EF4-FFF2-40B4-BE49-F238E27FC236}">
                <a16:creationId xmlns:a16="http://schemas.microsoft.com/office/drawing/2014/main" id="{06634C8C-A414-FC28-79E2-08D7AA7F9DAC}"/>
              </a:ext>
            </a:extLst>
          </p:cNvPr>
          <p:cNvSpPr>
            <a:spLocks noChangeArrowheads="1"/>
          </p:cNvSpPr>
          <p:nvPr/>
        </p:nvSpPr>
        <p:spPr bwMode="auto">
          <a:xfrm>
            <a:off x="10226040" y="2297114"/>
            <a:ext cx="1813553" cy="1836736"/>
          </a:xfrm>
          <a:prstGeom prst="rect">
            <a:avLst/>
          </a:prstGeom>
          <a:solidFill>
            <a:schemeClr val="accent1">
              <a:alpha val="0"/>
            </a:schemeClr>
          </a:solidFill>
          <a:ln w="9525">
            <a:solidFill>
              <a:schemeClr val="tx1"/>
            </a:solidFill>
            <a:prstDash val="dash"/>
            <a:miter lim="800000"/>
            <a:headEnd/>
            <a:tailEnd/>
          </a:ln>
        </p:spPr>
        <p:txBody>
          <a:bodyPr wrap="none" anchor="b"/>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1000"/>
              <a:t>All</a:t>
            </a:r>
          </a:p>
          <a:p>
            <a:pPr algn="ctr" eaLnBrk="1" hangingPunct="1">
              <a:spcBef>
                <a:spcPct val="0"/>
              </a:spcBef>
              <a:buFontTx/>
              <a:buNone/>
            </a:pPr>
            <a:r>
              <a:rPr lang="en-US" altLang="en-US" sz="1000"/>
              <a:t>NCEDSS / </a:t>
            </a:r>
            <a:r>
              <a:rPr lang="en-US" altLang="en-US" sz="1000" err="1"/>
              <a:t>NCCovid</a:t>
            </a:r>
            <a:r>
              <a:rPr lang="en-US" altLang="en-US" sz="1000"/>
              <a:t> / </a:t>
            </a:r>
            <a:r>
              <a:rPr lang="en-US" altLang="en-US" sz="1000" err="1"/>
              <a:t>NCLead</a:t>
            </a:r>
            <a:r>
              <a:rPr lang="en-US" altLang="en-US" sz="1000"/>
              <a:t> </a:t>
            </a:r>
            <a:br>
              <a:rPr lang="en-US" altLang="en-US" sz="1000"/>
            </a:br>
            <a:r>
              <a:rPr lang="en-US" altLang="en-US" sz="1000"/>
              <a:t> environments</a:t>
            </a:r>
          </a:p>
          <a:p>
            <a:pPr algn="ctr" eaLnBrk="1" hangingPunct="1">
              <a:spcBef>
                <a:spcPct val="0"/>
              </a:spcBef>
              <a:buFontTx/>
              <a:buNone/>
            </a:pPr>
            <a:r>
              <a:rPr lang="en-US" altLang="en-US" sz="1000"/>
              <a:t>(Production, UAT, </a:t>
            </a:r>
            <a:r>
              <a:rPr lang="en-US" altLang="en-US" sz="1000" err="1"/>
              <a:t>etc</a:t>
            </a:r>
            <a:r>
              <a:rPr lang="en-US" altLang="en-US" sz="1000"/>
              <a:t>…)</a:t>
            </a:r>
          </a:p>
        </p:txBody>
      </p:sp>
    </p:spTree>
    <p:extLst>
      <p:ext uri="{BB962C8B-B14F-4D97-AF65-F5344CB8AC3E}">
        <p14:creationId xmlns:p14="http://schemas.microsoft.com/office/powerpoint/2010/main" val="12628656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4D6F98-B88F-A0B5-31B8-A675A3275CBA}"/>
              </a:ext>
            </a:extLst>
          </p:cNvPr>
          <p:cNvSpPr txBox="1"/>
          <p:nvPr/>
        </p:nvSpPr>
        <p:spPr>
          <a:xfrm>
            <a:off x="891153" y="1371599"/>
            <a:ext cx="6331057" cy="461665"/>
          </a:xfrm>
          <a:prstGeom prst="rect">
            <a:avLst/>
          </a:prstGeom>
          <a:noFill/>
        </p:spPr>
        <p:txBody>
          <a:bodyPr wrap="square" rtlCol="0">
            <a:spAutoFit/>
          </a:bodyPr>
          <a:lstStyle/>
          <a:p>
            <a:r>
              <a:rPr lang="en-US" sz="2400"/>
              <a:t>Questions / Comments for NC?</a:t>
            </a:r>
          </a:p>
        </p:txBody>
      </p:sp>
      <p:sp>
        <p:nvSpPr>
          <p:cNvPr id="3" name="TextBox 2">
            <a:extLst>
              <a:ext uri="{FF2B5EF4-FFF2-40B4-BE49-F238E27FC236}">
                <a16:creationId xmlns:a16="http://schemas.microsoft.com/office/drawing/2014/main" id="{D27CF440-5BEC-5058-43B0-4651CE789BB2}"/>
              </a:ext>
            </a:extLst>
          </p:cNvPr>
          <p:cNvSpPr txBox="1"/>
          <p:nvPr/>
        </p:nvSpPr>
        <p:spPr>
          <a:xfrm>
            <a:off x="891153" y="2146515"/>
            <a:ext cx="10500101" cy="923330"/>
          </a:xfrm>
          <a:prstGeom prst="rect">
            <a:avLst/>
          </a:prstGeom>
          <a:noFill/>
        </p:spPr>
        <p:txBody>
          <a:bodyPr wrap="square" rtlCol="0">
            <a:spAutoFit/>
          </a:bodyPr>
          <a:lstStyle/>
          <a:p>
            <a:r>
              <a:rPr lang="en-US"/>
              <a:t>Michelle Cummings, </a:t>
            </a:r>
            <a:r>
              <a:rPr lang="en-US" sz="1800">
                <a:effectLst/>
                <a:latin typeface="Times New Roman" panose="02020603050405020304" pitchFamily="18" charset="0"/>
                <a:ea typeface="Calibri" panose="020F0502020204030204" pitchFamily="34" charset="0"/>
              </a:rPr>
              <a:t>Data Modernization and Informatics Manager</a:t>
            </a:r>
            <a:r>
              <a:rPr lang="en-US"/>
              <a:t>: </a:t>
            </a:r>
            <a:r>
              <a:rPr lang="en-US" sz="1800" u="sng">
                <a:solidFill>
                  <a:srgbClr val="2F5496"/>
                </a:solidFill>
                <a:effectLst/>
                <a:latin typeface="Times New Roman" panose="02020603050405020304" pitchFamily="18" charset="0"/>
                <a:ea typeface="Calibri" panose="020F0502020204030204" pitchFamily="34" charset="0"/>
                <a:hlinkClick r:id="rId2"/>
              </a:rPr>
              <a:t>michelle.cummings@dhhs.nc.gov</a:t>
            </a:r>
            <a:endParaRPr lang="en-US"/>
          </a:p>
          <a:p>
            <a:r>
              <a:rPr lang="en-US"/>
              <a:t>Anna </a:t>
            </a:r>
            <a:r>
              <a:rPr lang="en-US" sz="1800">
                <a:effectLst/>
                <a:latin typeface="Calibri" panose="020F0502020204030204" pitchFamily="34" charset="0"/>
                <a:ea typeface="Calibri" panose="020F0502020204030204" pitchFamily="34" charset="0"/>
              </a:rPr>
              <a:t>Herring-VanRyswyk</a:t>
            </a:r>
            <a:r>
              <a:rPr lang="en-US"/>
              <a:t>, ELR Team Lead: </a:t>
            </a:r>
            <a:r>
              <a:rPr lang="en-US">
                <a:hlinkClick r:id="rId3"/>
              </a:rPr>
              <a:t>anna.herring-vanryswyk@dhhs.nc.gov</a:t>
            </a:r>
            <a:endParaRPr lang="en-US"/>
          </a:p>
          <a:p>
            <a:r>
              <a:rPr lang="en-US"/>
              <a:t>Scott Craddock, ELR Technical Lead: </a:t>
            </a:r>
            <a:r>
              <a:rPr lang="en-US">
                <a:hlinkClick r:id="rId4"/>
              </a:rPr>
              <a:t>scott.craddock@dhhs.nc.gov</a:t>
            </a:r>
            <a:endParaRPr lang="en-US"/>
          </a:p>
        </p:txBody>
      </p:sp>
    </p:spTree>
    <p:extLst>
      <p:ext uri="{BB962C8B-B14F-4D97-AF65-F5344CB8AC3E}">
        <p14:creationId xmlns:p14="http://schemas.microsoft.com/office/powerpoint/2010/main" val="23082073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E112E831-33D7-D644-BDB8-955C6ABD6DEC}" vid="{B7BBF6A9-FA31-484A-A46A-630A42307502}"/>
    </a:ext>
  </a:extLst>
</a:theme>
</file>

<file path=ppt/theme/theme4.xml><?xml version="1.0" encoding="utf-8"?>
<a:theme xmlns:a="http://schemas.openxmlformats.org/drawingml/2006/main" name="Office Theme">
  <a:themeElements>
    <a:clrScheme name="Custom 40">
      <a:dk1>
        <a:srgbClr val="115571"/>
      </a:dk1>
      <a:lt1>
        <a:srgbClr val="FFFFFF"/>
      </a:lt1>
      <a:dk2>
        <a:srgbClr val="0D0408"/>
      </a:dk2>
      <a:lt2>
        <a:srgbClr val="115571"/>
      </a:lt2>
      <a:accent1>
        <a:srgbClr val="115571"/>
      </a:accent1>
      <a:accent2>
        <a:srgbClr val="115571"/>
      </a:accent2>
      <a:accent3>
        <a:srgbClr val="115571"/>
      </a:accent3>
      <a:accent4>
        <a:srgbClr val="115571"/>
      </a:accent4>
      <a:accent5>
        <a:srgbClr val="115571"/>
      </a:accent5>
      <a:accent6>
        <a:srgbClr val="115571"/>
      </a:accent6>
      <a:hlink>
        <a:srgbClr val="115571"/>
      </a:hlink>
      <a:folHlink>
        <a:srgbClr val="11557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3468</Words>
  <Application>Microsoft Office PowerPoint</Application>
  <PresentationFormat>Widescreen</PresentationFormat>
  <Paragraphs>293</Paragraphs>
  <Slides>37</Slides>
  <Notes>2</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37</vt:i4>
      </vt:variant>
    </vt:vector>
  </HeadingPairs>
  <TitlesOfParts>
    <vt:vector size="55" baseType="lpstr">
      <vt:lpstr>Arial</vt:lpstr>
      <vt:lpstr>Avenir Medium</vt:lpstr>
      <vt:lpstr>Avenir Next LT Pro</vt:lpstr>
      <vt:lpstr>Avenir Next LT Pro Light</vt:lpstr>
      <vt:lpstr>Calibri</vt:lpstr>
      <vt:lpstr>Calibri Light</vt:lpstr>
      <vt:lpstr>Helvetica</vt:lpstr>
      <vt:lpstr>Helvetica Light</vt:lpstr>
      <vt:lpstr>Helvetica Neue</vt:lpstr>
      <vt:lpstr>Symbol</vt:lpstr>
      <vt:lpstr>Times New Roman</vt:lpstr>
      <vt:lpstr>Verdana</vt:lpstr>
      <vt:lpstr>Wingdings</vt:lpstr>
      <vt:lpstr>office theme</vt:lpstr>
      <vt:lpstr>Office Theme</vt:lpstr>
      <vt:lpstr>1_Office Theme</vt:lpstr>
      <vt:lpstr>Office Theme</vt:lpstr>
      <vt:lpstr>Office Theme</vt:lpstr>
      <vt:lpstr>Welcome to the March National ELR Workgroup Call!</vt:lpstr>
      <vt:lpstr>CSTE Announcements</vt:lpstr>
      <vt:lpstr>CSTE Announcements</vt:lpstr>
      <vt:lpstr>Upcoming Call Schedule</vt:lpstr>
      <vt:lpstr>CSTE Pregnancy Status Reporting Project</vt:lpstr>
      <vt:lpstr>PowerPoint Presentation</vt:lpstr>
      <vt:lpstr>Pregnancy Status Reporting Workgroup  Background</vt:lpstr>
      <vt:lpstr>PowerPoint Presentation</vt:lpstr>
      <vt:lpstr>Additional Background</vt:lpstr>
      <vt:lpstr>Project Deliverables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Future Activities</vt:lpstr>
      <vt:lpstr>PowerPoint Presentation</vt:lpstr>
      <vt:lpstr>NC DPH ELR quality process</vt:lpstr>
      <vt:lpstr>What counts as “ELR”</vt:lpstr>
      <vt:lpstr>PowerPoint Presentation</vt:lpstr>
      <vt:lpstr>PowerPoint Presentation</vt:lpstr>
      <vt:lpstr>PowerPoint Presentation</vt:lpstr>
      <vt:lpstr>ELR Daily Inspection/Reconciliation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Devra Barter</cp:lastModifiedBy>
  <cp:revision>1</cp:revision>
  <dcterms:created xsi:type="dcterms:W3CDTF">2023-03-03T18:26:53Z</dcterms:created>
  <dcterms:modified xsi:type="dcterms:W3CDTF">2023-03-06T16:25:31Z</dcterms:modified>
</cp:coreProperties>
</file>