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7" r:id="rId6"/>
    <p:sldId id="266" r:id="rId7"/>
    <p:sldId id="257" r:id="rId8"/>
    <p:sldId id="261" r:id="rId9"/>
    <p:sldId id="263" r:id="rId10"/>
    <p:sldId id="259" r:id="rId11"/>
    <p:sldId id="260" r:id="rId12"/>
    <p:sldId id="265"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addock, Scott" userId="5d00e2c4-dfd9-4528-8391-fa5f352d149d" providerId="ADAL" clId="{19B9ACC0-3CFF-4D9A-9E46-DF7AE50EFAAC}"/>
    <pc:docChg chg="modSld">
      <pc:chgData name="Craddock, Scott" userId="5d00e2c4-dfd9-4528-8391-fa5f352d149d" providerId="ADAL" clId="{19B9ACC0-3CFF-4D9A-9E46-DF7AE50EFAAC}" dt="2023-03-06T00:15:26.927" v="18" actId="20577"/>
      <pc:docMkLst>
        <pc:docMk/>
      </pc:docMkLst>
      <pc:sldChg chg="addSp modSp mod">
        <pc:chgData name="Craddock, Scott" userId="5d00e2c4-dfd9-4528-8391-fa5f352d149d" providerId="ADAL" clId="{19B9ACC0-3CFF-4D9A-9E46-DF7AE50EFAAC}" dt="2023-03-06T00:15:26.927" v="18" actId="20577"/>
        <pc:sldMkLst>
          <pc:docMk/>
          <pc:sldMk cId="839512163" sldId="257"/>
        </pc:sldMkLst>
        <pc:spChg chg="add mod">
          <ac:chgData name="Craddock, Scott" userId="5d00e2c4-dfd9-4528-8391-fa5f352d149d" providerId="ADAL" clId="{19B9ACC0-3CFF-4D9A-9E46-DF7AE50EFAAC}" dt="2023-03-06T00:15:26.927" v="18" actId="20577"/>
          <ac:spMkLst>
            <pc:docMk/>
            <pc:sldMk cId="839512163" sldId="257"/>
            <ac:spMk id="23" creationId="{2AE4AC6F-4256-478C-CCA4-D06415CDC2D2}"/>
          </ac:spMkLst>
        </pc:spChg>
        <pc:cxnChg chg="add mod">
          <ac:chgData name="Craddock, Scott" userId="5d00e2c4-dfd9-4528-8391-fa5f352d149d" providerId="ADAL" clId="{19B9ACC0-3CFF-4D9A-9E46-DF7AE50EFAAC}" dt="2023-03-06T00:12:26.046" v="4" actId="14100"/>
          <ac:cxnSpMkLst>
            <pc:docMk/>
            <pc:sldMk cId="839512163" sldId="257"/>
            <ac:cxnSpMk id="7" creationId="{551C657A-0CD0-FCEB-9A99-87FE7D34F41E}"/>
          </ac:cxnSpMkLst>
        </pc:cxnChg>
        <pc:cxnChg chg="add mod">
          <ac:chgData name="Craddock, Scott" userId="5d00e2c4-dfd9-4528-8391-fa5f352d149d" providerId="ADAL" clId="{19B9ACC0-3CFF-4D9A-9E46-DF7AE50EFAAC}" dt="2023-03-06T00:13:18.153" v="17" actId="14100"/>
          <ac:cxnSpMkLst>
            <pc:docMk/>
            <pc:sldMk cId="839512163" sldId="257"/>
            <ac:cxnSpMk id="16" creationId="{89ED1607-8E8A-293E-FEFF-0101514413B6}"/>
          </ac:cxnSpMkLst>
        </pc:cxnChg>
      </pc:sldChg>
      <pc:sldChg chg="modSp mod">
        <pc:chgData name="Craddock, Scott" userId="5d00e2c4-dfd9-4528-8391-fa5f352d149d" providerId="ADAL" clId="{19B9ACC0-3CFF-4D9A-9E46-DF7AE50EFAAC}" dt="2023-03-05T23:54:14.374" v="1" actId="20577"/>
        <pc:sldMkLst>
          <pc:docMk/>
          <pc:sldMk cId="1543262983" sldId="259"/>
        </pc:sldMkLst>
        <pc:spChg chg="mod">
          <ac:chgData name="Craddock, Scott" userId="5d00e2c4-dfd9-4528-8391-fa5f352d149d" providerId="ADAL" clId="{19B9ACC0-3CFF-4D9A-9E46-DF7AE50EFAAC}" dt="2023-03-05T23:54:14.374" v="1" actId="20577"/>
          <ac:spMkLst>
            <pc:docMk/>
            <pc:sldMk cId="1543262983" sldId="259"/>
            <ac:spMk id="2" creationId="{7B52C17A-F811-17BD-4411-D936F1B94A6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A5AF71-035A-44CA-9015-E707A73D3B9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3C211AA-B3F9-44DF-8039-E68E45641D8B}">
      <dgm:prSet phldrT="[Text]"/>
      <dgm:spPr/>
      <dgm:t>
        <a:bodyPr/>
        <a:lstStyle/>
        <a:p>
          <a:r>
            <a:rPr lang="en-US" dirty="0"/>
            <a:t>HL7 ELR</a:t>
          </a:r>
        </a:p>
      </dgm:t>
    </dgm:pt>
    <dgm:pt modelId="{CF1D1197-CEB3-42A8-A751-909AE3F4E962}" type="parTrans" cxnId="{32789A3E-0E20-492F-A50C-9316280A9CA6}">
      <dgm:prSet/>
      <dgm:spPr/>
      <dgm:t>
        <a:bodyPr/>
        <a:lstStyle/>
        <a:p>
          <a:endParaRPr lang="en-US"/>
        </a:p>
      </dgm:t>
    </dgm:pt>
    <dgm:pt modelId="{F50B9060-6DFD-4B90-9E22-9CF2DC882B65}" type="sibTrans" cxnId="{32789A3E-0E20-492F-A50C-9316280A9CA6}">
      <dgm:prSet/>
      <dgm:spPr/>
      <dgm:t>
        <a:bodyPr/>
        <a:lstStyle/>
        <a:p>
          <a:endParaRPr lang="en-US"/>
        </a:p>
      </dgm:t>
    </dgm:pt>
    <dgm:pt modelId="{AF6F096E-9C41-444F-9EF7-5D9EF5388DB6}">
      <dgm:prSet phldrT="[Text]"/>
      <dgm:spPr/>
      <dgm:t>
        <a:bodyPr/>
        <a:lstStyle/>
        <a:p>
          <a:r>
            <a:rPr lang="en-US" dirty="0"/>
            <a:t>CLDA (CSV files) – Converted to HL7</a:t>
          </a:r>
        </a:p>
      </dgm:t>
    </dgm:pt>
    <dgm:pt modelId="{63E135CA-55A7-421D-AE4B-2C04CAB476B0}" type="parTrans" cxnId="{47E7095D-F4ED-4BB2-B158-F78237A90783}">
      <dgm:prSet/>
      <dgm:spPr/>
      <dgm:t>
        <a:bodyPr/>
        <a:lstStyle/>
        <a:p>
          <a:endParaRPr lang="en-US"/>
        </a:p>
      </dgm:t>
    </dgm:pt>
    <dgm:pt modelId="{52B095BD-282B-47ED-8023-72E36F3CC304}" type="sibTrans" cxnId="{47E7095D-F4ED-4BB2-B158-F78237A90783}">
      <dgm:prSet/>
      <dgm:spPr/>
      <dgm:t>
        <a:bodyPr/>
        <a:lstStyle/>
        <a:p>
          <a:endParaRPr lang="en-US"/>
        </a:p>
      </dgm:t>
    </dgm:pt>
    <dgm:pt modelId="{85D54388-ED08-4E88-A0EC-389ED07E5CB1}">
      <dgm:prSet phldrT="[Text]"/>
      <dgm:spPr/>
      <dgm:t>
        <a:bodyPr/>
        <a:lstStyle/>
        <a:p>
          <a:r>
            <a:rPr lang="en-US" dirty="0"/>
            <a:t>eCATR PTR (portal interface) – Produces a CLDA file</a:t>
          </a:r>
        </a:p>
      </dgm:t>
    </dgm:pt>
    <dgm:pt modelId="{C31B62B0-F2E9-4BF9-8025-CF0EAD242153}" type="parTrans" cxnId="{FA828C33-43EC-42CE-B13A-DFD81427A83F}">
      <dgm:prSet/>
      <dgm:spPr/>
      <dgm:t>
        <a:bodyPr/>
        <a:lstStyle/>
        <a:p>
          <a:endParaRPr lang="en-US"/>
        </a:p>
      </dgm:t>
    </dgm:pt>
    <dgm:pt modelId="{D27ED32F-87D3-4E42-97F7-4C315E7A3D3A}" type="sibTrans" cxnId="{FA828C33-43EC-42CE-B13A-DFD81427A83F}">
      <dgm:prSet/>
      <dgm:spPr/>
      <dgm:t>
        <a:bodyPr/>
        <a:lstStyle/>
        <a:p>
          <a:endParaRPr lang="en-US"/>
        </a:p>
      </dgm:t>
    </dgm:pt>
    <dgm:pt modelId="{4F496691-D469-4BF6-B9F5-627E89351681}" type="pres">
      <dgm:prSet presAssocID="{82A5AF71-035A-44CA-9015-E707A73D3B99}" presName="linear" presStyleCnt="0">
        <dgm:presLayoutVars>
          <dgm:dir/>
          <dgm:animLvl val="lvl"/>
          <dgm:resizeHandles val="exact"/>
        </dgm:presLayoutVars>
      </dgm:prSet>
      <dgm:spPr/>
    </dgm:pt>
    <dgm:pt modelId="{61E06886-9EA6-46A8-A780-A68D9FD5D90B}" type="pres">
      <dgm:prSet presAssocID="{C3C211AA-B3F9-44DF-8039-E68E45641D8B}" presName="parentLin" presStyleCnt="0"/>
      <dgm:spPr/>
    </dgm:pt>
    <dgm:pt modelId="{7D2948C9-39DE-4E06-BACF-4D0A2BACE415}" type="pres">
      <dgm:prSet presAssocID="{C3C211AA-B3F9-44DF-8039-E68E45641D8B}" presName="parentLeftMargin" presStyleLbl="node1" presStyleIdx="0" presStyleCnt="3"/>
      <dgm:spPr/>
    </dgm:pt>
    <dgm:pt modelId="{4F940399-991B-4D1E-B6C5-D2976C0E505F}" type="pres">
      <dgm:prSet presAssocID="{C3C211AA-B3F9-44DF-8039-E68E45641D8B}" presName="parentText" presStyleLbl="node1" presStyleIdx="0" presStyleCnt="3">
        <dgm:presLayoutVars>
          <dgm:chMax val="0"/>
          <dgm:bulletEnabled val="1"/>
        </dgm:presLayoutVars>
      </dgm:prSet>
      <dgm:spPr/>
    </dgm:pt>
    <dgm:pt modelId="{4C2489D1-3B20-4F02-BCB0-D88EB41B0A04}" type="pres">
      <dgm:prSet presAssocID="{C3C211AA-B3F9-44DF-8039-E68E45641D8B}" presName="negativeSpace" presStyleCnt="0"/>
      <dgm:spPr/>
    </dgm:pt>
    <dgm:pt modelId="{1520B196-CF11-4AB4-BBB6-03514FB69E31}" type="pres">
      <dgm:prSet presAssocID="{C3C211AA-B3F9-44DF-8039-E68E45641D8B}" presName="childText" presStyleLbl="conFgAcc1" presStyleIdx="0" presStyleCnt="3">
        <dgm:presLayoutVars>
          <dgm:bulletEnabled val="1"/>
        </dgm:presLayoutVars>
      </dgm:prSet>
      <dgm:spPr/>
    </dgm:pt>
    <dgm:pt modelId="{7BF693AF-2FE1-4FD7-A4F4-034458A3A0CE}" type="pres">
      <dgm:prSet presAssocID="{F50B9060-6DFD-4B90-9E22-9CF2DC882B65}" presName="spaceBetweenRectangles" presStyleCnt="0"/>
      <dgm:spPr/>
    </dgm:pt>
    <dgm:pt modelId="{4CE327AA-210F-4602-B0CA-35390AB98B77}" type="pres">
      <dgm:prSet presAssocID="{AF6F096E-9C41-444F-9EF7-5D9EF5388DB6}" presName="parentLin" presStyleCnt="0"/>
      <dgm:spPr/>
    </dgm:pt>
    <dgm:pt modelId="{3F4146D5-0FA8-41C1-847D-89DA15130CCB}" type="pres">
      <dgm:prSet presAssocID="{AF6F096E-9C41-444F-9EF7-5D9EF5388DB6}" presName="parentLeftMargin" presStyleLbl="node1" presStyleIdx="0" presStyleCnt="3"/>
      <dgm:spPr/>
    </dgm:pt>
    <dgm:pt modelId="{CF33D6FA-D780-46D4-B0DA-15FD8DBC263A}" type="pres">
      <dgm:prSet presAssocID="{AF6F096E-9C41-444F-9EF7-5D9EF5388DB6}" presName="parentText" presStyleLbl="node1" presStyleIdx="1" presStyleCnt="3">
        <dgm:presLayoutVars>
          <dgm:chMax val="0"/>
          <dgm:bulletEnabled val="1"/>
        </dgm:presLayoutVars>
      </dgm:prSet>
      <dgm:spPr/>
    </dgm:pt>
    <dgm:pt modelId="{1BC91756-5F86-4433-B801-2DC0489902D6}" type="pres">
      <dgm:prSet presAssocID="{AF6F096E-9C41-444F-9EF7-5D9EF5388DB6}" presName="negativeSpace" presStyleCnt="0"/>
      <dgm:spPr/>
    </dgm:pt>
    <dgm:pt modelId="{B1202F05-062A-4CE9-AD2D-7C09274A32FA}" type="pres">
      <dgm:prSet presAssocID="{AF6F096E-9C41-444F-9EF7-5D9EF5388DB6}" presName="childText" presStyleLbl="conFgAcc1" presStyleIdx="1" presStyleCnt="3">
        <dgm:presLayoutVars>
          <dgm:bulletEnabled val="1"/>
        </dgm:presLayoutVars>
      </dgm:prSet>
      <dgm:spPr/>
    </dgm:pt>
    <dgm:pt modelId="{F7201097-D3EE-4D04-964B-22BDABE9E03A}" type="pres">
      <dgm:prSet presAssocID="{52B095BD-282B-47ED-8023-72E36F3CC304}" presName="spaceBetweenRectangles" presStyleCnt="0"/>
      <dgm:spPr/>
    </dgm:pt>
    <dgm:pt modelId="{E33B9243-A56D-449B-B9AD-884307E1370A}" type="pres">
      <dgm:prSet presAssocID="{85D54388-ED08-4E88-A0EC-389ED07E5CB1}" presName="parentLin" presStyleCnt="0"/>
      <dgm:spPr/>
    </dgm:pt>
    <dgm:pt modelId="{DAE3F339-9467-49D9-B783-D1C8CE15BD49}" type="pres">
      <dgm:prSet presAssocID="{85D54388-ED08-4E88-A0EC-389ED07E5CB1}" presName="parentLeftMargin" presStyleLbl="node1" presStyleIdx="1" presStyleCnt="3"/>
      <dgm:spPr/>
    </dgm:pt>
    <dgm:pt modelId="{5D6C412F-EFBC-4676-A300-D9CE689428DC}" type="pres">
      <dgm:prSet presAssocID="{85D54388-ED08-4E88-A0EC-389ED07E5CB1}" presName="parentText" presStyleLbl="node1" presStyleIdx="2" presStyleCnt="3">
        <dgm:presLayoutVars>
          <dgm:chMax val="0"/>
          <dgm:bulletEnabled val="1"/>
        </dgm:presLayoutVars>
      </dgm:prSet>
      <dgm:spPr/>
    </dgm:pt>
    <dgm:pt modelId="{D9EEF923-3E9C-4B38-A955-3D7D8A880B53}" type="pres">
      <dgm:prSet presAssocID="{85D54388-ED08-4E88-A0EC-389ED07E5CB1}" presName="negativeSpace" presStyleCnt="0"/>
      <dgm:spPr/>
    </dgm:pt>
    <dgm:pt modelId="{64DE25CA-D485-485D-851D-501BE89CDFD0}" type="pres">
      <dgm:prSet presAssocID="{85D54388-ED08-4E88-A0EC-389ED07E5CB1}" presName="childText" presStyleLbl="conFgAcc1" presStyleIdx="2" presStyleCnt="3">
        <dgm:presLayoutVars>
          <dgm:bulletEnabled val="1"/>
        </dgm:presLayoutVars>
      </dgm:prSet>
      <dgm:spPr/>
    </dgm:pt>
  </dgm:ptLst>
  <dgm:cxnLst>
    <dgm:cxn modelId="{1B1B3B03-F8CE-40E7-AB31-3C07C38A8E07}" type="presOf" srcId="{AF6F096E-9C41-444F-9EF7-5D9EF5388DB6}" destId="{CF33D6FA-D780-46D4-B0DA-15FD8DBC263A}" srcOrd="1" destOrd="0" presId="urn:microsoft.com/office/officeart/2005/8/layout/list1"/>
    <dgm:cxn modelId="{FFE35110-A68A-466C-83D5-B6B3CCB09D84}" type="presOf" srcId="{C3C211AA-B3F9-44DF-8039-E68E45641D8B}" destId="{4F940399-991B-4D1E-B6C5-D2976C0E505F}" srcOrd="1" destOrd="0" presId="urn:microsoft.com/office/officeart/2005/8/layout/list1"/>
    <dgm:cxn modelId="{481BE92D-8122-4C72-B949-0EEEB67843DE}" type="presOf" srcId="{85D54388-ED08-4E88-A0EC-389ED07E5CB1}" destId="{5D6C412F-EFBC-4676-A300-D9CE689428DC}" srcOrd="1" destOrd="0" presId="urn:microsoft.com/office/officeart/2005/8/layout/list1"/>
    <dgm:cxn modelId="{FA828C33-43EC-42CE-B13A-DFD81427A83F}" srcId="{82A5AF71-035A-44CA-9015-E707A73D3B99}" destId="{85D54388-ED08-4E88-A0EC-389ED07E5CB1}" srcOrd="2" destOrd="0" parTransId="{C31B62B0-F2E9-4BF9-8025-CF0EAD242153}" sibTransId="{D27ED32F-87D3-4E42-97F7-4C315E7A3D3A}"/>
    <dgm:cxn modelId="{32789A3E-0E20-492F-A50C-9316280A9CA6}" srcId="{82A5AF71-035A-44CA-9015-E707A73D3B99}" destId="{C3C211AA-B3F9-44DF-8039-E68E45641D8B}" srcOrd="0" destOrd="0" parTransId="{CF1D1197-CEB3-42A8-A751-909AE3F4E962}" sibTransId="{F50B9060-6DFD-4B90-9E22-9CF2DC882B65}"/>
    <dgm:cxn modelId="{47E7095D-F4ED-4BB2-B158-F78237A90783}" srcId="{82A5AF71-035A-44CA-9015-E707A73D3B99}" destId="{AF6F096E-9C41-444F-9EF7-5D9EF5388DB6}" srcOrd="1" destOrd="0" parTransId="{63E135CA-55A7-421D-AE4B-2C04CAB476B0}" sibTransId="{52B095BD-282B-47ED-8023-72E36F3CC304}"/>
    <dgm:cxn modelId="{6E7FD895-6DCF-4384-AA82-EC088E26EA0F}" type="presOf" srcId="{AF6F096E-9C41-444F-9EF7-5D9EF5388DB6}" destId="{3F4146D5-0FA8-41C1-847D-89DA15130CCB}" srcOrd="0" destOrd="0" presId="urn:microsoft.com/office/officeart/2005/8/layout/list1"/>
    <dgm:cxn modelId="{29F0B5C1-2BF4-4E79-A5BE-D2ADCC8B7FAA}" type="presOf" srcId="{82A5AF71-035A-44CA-9015-E707A73D3B99}" destId="{4F496691-D469-4BF6-B9F5-627E89351681}" srcOrd="0" destOrd="0" presId="urn:microsoft.com/office/officeart/2005/8/layout/list1"/>
    <dgm:cxn modelId="{264245E3-D856-4636-808D-542B6817203C}" type="presOf" srcId="{C3C211AA-B3F9-44DF-8039-E68E45641D8B}" destId="{7D2948C9-39DE-4E06-BACF-4D0A2BACE415}" srcOrd="0" destOrd="0" presId="urn:microsoft.com/office/officeart/2005/8/layout/list1"/>
    <dgm:cxn modelId="{7C4A41F4-814D-4E9D-B62D-C8F1974833B5}" type="presOf" srcId="{85D54388-ED08-4E88-A0EC-389ED07E5CB1}" destId="{DAE3F339-9467-49D9-B783-D1C8CE15BD49}" srcOrd="0" destOrd="0" presId="urn:microsoft.com/office/officeart/2005/8/layout/list1"/>
    <dgm:cxn modelId="{C7F1EB71-A708-44F9-80AC-4FD7269B86FC}" type="presParOf" srcId="{4F496691-D469-4BF6-B9F5-627E89351681}" destId="{61E06886-9EA6-46A8-A780-A68D9FD5D90B}" srcOrd="0" destOrd="0" presId="urn:microsoft.com/office/officeart/2005/8/layout/list1"/>
    <dgm:cxn modelId="{88D9BE13-B15C-45F9-A99F-A6FBC6039425}" type="presParOf" srcId="{61E06886-9EA6-46A8-A780-A68D9FD5D90B}" destId="{7D2948C9-39DE-4E06-BACF-4D0A2BACE415}" srcOrd="0" destOrd="0" presId="urn:microsoft.com/office/officeart/2005/8/layout/list1"/>
    <dgm:cxn modelId="{CBE09CD3-7225-4751-BA86-86DB3C597A99}" type="presParOf" srcId="{61E06886-9EA6-46A8-A780-A68D9FD5D90B}" destId="{4F940399-991B-4D1E-B6C5-D2976C0E505F}" srcOrd="1" destOrd="0" presId="urn:microsoft.com/office/officeart/2005/8/layout/list1"/>
    <dgm:cxn modelId="{F969B104-6890-4F6A-8A7A-1B296256AE09}" type="presParOf" srcId="{4F496691-D469-4BF6-B9F5-627E89351681}" destId="{4C2489D1-3B20-4F02-BCB0-D88EB41B0A04}" srcOrd="1" destOrd="0" presId="urn:microsoft.com/office/officeart/2005/8/layout/list1"/>
    <dgm:cxn modelId="{BDCDDA9A-3B7D-4E29-84D4-D5C4DA867E70}" type="presParOf" srcId="{4F496691-D469-4BF6-B9F5-627E89351681}" destId="{1520B196-CF11-4AB4-BBB6-03514FB69E31}" srcOrd="2" destOrd="0" presId="urn:microsoft.com/office/officeart/2005/8/layout/list1"/>
    <dgm:cxn modelId="{7C1CF7FB-E0C9-4D9A-B3D8-3366D88D6650}" type="presParOf" srcId="{4F496691-D469-4BF6-B9F5-627E89351681}" destId="{7BF693AF-2FE1-4FD7-A4F4-034458A3A0CE}" srcOrd="3" destOrd="0" presId="urn:microsoft.com/office/officeart/2005/8/layout/list1"/>
    <dgm:cxn modelId="{005BC6FB-025D-474B-92B4-60A1F4CAF933}" type="presParOf" srcId="{4F496691-D469-4BF6-B9F5-627E89351681}" destId="{4CE327AA-210F-4602-B0CA-35390AB98B77}" srcOrd="4" destOrd="0" presId="urn:microsoft.com/office/officeart/2005/8/layout/list1"/>
    <dgm:cxn modelId="{A45D97F8-68B2-4949-B348-1D5076595451}" type="presParOf" srcId="{4CE327AA-210F-4602-B0CA-35390AB98B77}" destId="{3F4146D5-0FA8-41C1-847D-89DA15130CCB}" srcOrd="0" destOrd="0" presId="urn:microsoft.com/office/officeart/2005/8/layout/list1"/>
    <dgm:cxn modelId="{F14CABB3-221F-4C10-9B06-C6DD076150CD}" type="presParOf" srcId="{4CE327AA-210F-4602-B0CA-35390AB98B77}" destId="{CF33D6FA-D780-46D4-B0DA-15FD8DBC263A}" srcOrd="1" destOrd="0" presId="urn:microsoft.com/office/officeart/2005/8/layout/list1"/>
    <dgm:cxn modelId="{380F8FFE-D248-443F-B0B9-F2966922744A}" type="presParOf" srcId="{4F496691-D469-4BF6-B9F5-627E89351681}" destId="{1BC91756-5F86-4433-B801-2DC0489902D6}" srcOrd="5" destOrd="0" presId="urn:microsoft.com/office/officeart/2005/8/layout/list1"/>
    <dgm:cxn modelId="{1C70B5D3-6460-44DC-BC15-7772FA298867}" type="presParOf" srcId="{4F496691-D469-4BF6-B9F5-627E89351681}" destId="{B1202F05-062A-4CE9-AD2D-7C09274A32FA}" srcOrd="6" destOrd="0" presId="urn:microsoft.com/office/officeart/2005/8/layout/list1"/>
    <dgm:cxn modelId="{1C1C2AFD-1911-45C5-9003-75D402A66968}" type="presParOf" srcId="{4F496691-D469-4BF6-B9F5-627E89351681}" destId="{F7201097-D3EE-4D04-964B-22BDABE9E03A}" srcOrd="7" destOrd="0" presId="urn:microsoft.com/office/officeart/2005/8/layout/list1"/>
    <dgm:cxn modelId="{AC197712-AB17-4CFA-AA3F-284CD7AB8A0D}" type="presParOf" srcId="{4F496691-D469-4BF6-B9F5-627E89351681}" destId="{E33B9243-A56D-449B-B9AD-884307E1370A}" srcOrd="8" destOrd="0" presId="urn:microsoft.com/office/officeart/2005/8/layout/list1"/>
    <dgm:cxn modelId="{10487FA9-0B36-4626-B2EF-1D7718E07937}" type="presParOf" srcId="{E33B9243-A56D-449B-B9AD-884307E1370A}" destId="{DAE3F339-9467-49D9-B783-D1C8CE15BD49}" srcOrd="0" destOrd="0" presId="urn:microsoft.com/office/officeart/2005/8/layout/list1"/>
    <dgm:cxn modelId="{C76BF656-E5BD-42D8-8358-148B392AA5B4}" type="presParOf" srcId="{E33B9243-A56D-449B-B9AD-884307E1370A}" destId="{5D6C412F-EFBC-4676-A300-D9CE689428DC}" srcOrd="1" destOrd="0" presId="urn:microsoft.com/office/officeart/2005/8/layout/list1"/>
    <dgm:cxn modelId="{622AEE47-ED94-4E36-8E2E-A8868411F279}" type="presParOf" srcId="{4F496691-D469-4BF6-B9F5-627E89351681}" destId="{D9EEF923-3E9C-4B38-A955-3D7D8A880B53}" srcOrd="9" destOrd="0" presId="urn:microsoft.com/office/officeart/2005/8/layout/list1"/>
    <dgm:cxn modelId="{21A3F17A-6546-40A1-83C1-40D213516D5A}" type="presParOf" srcId="{4F496691-D469-4BF6-B9F5-627E89351681}" destId="{64DE25CA-D485-485D-851D-501BE89CDFD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20B196-CF11-4AB4-BBB6-03514FB69E31}">
      <dsp:nvSpPr>
        <dsp:cNvPr id="0" name=""/>
        <dsp:cNvSpPr/>
      </dsp:nvSpPr>
      <dsp:spPr>
        <a:xfrm>
          <a:off x="0" y="319294"/>
          <a:ext cx="8128000" cy="45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940399-991B-4D1E-B6C5-D2976C0E505F}">
      <dsp:nvSpPr>
        <dsp:cNvPr id="0" name=""/>
        <dsp:cNvSpPr/>
      </dsp:nvSpPr>
      <dsp:spPr>
        <a:xfrm>
          <a:off x="406400" y="53614"/>
          <a:ext cx="5689600" cy="53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00100">
            <a:lnSpc>
              <a:spcPct val="90000"/>
            </a:lnSpc>
            <a:spcBef>
              <a:spcPct val="0"/>
            </a:spcBef>
            <a:spcAft>
              <a:spcPct val="35000"/>
            </a:spcAft>
            <a:buNone/>
          </a:pPr>
          <a:r>
            <a:rPr lang="en-US" sz="1800" kern="1200" dirty="0"/>
            <a:t>HL7 ELR</a:t>
          </a:r>
        </a:p>
      </dsp:txBody>
      <dsp:txXfrm>
        <a:off x="432339" y="79553"/>
        <a:ext cx="5637722" cy="479482"/>
      </dsp:txXfrm>
    </dsp:sp>
    <dsp:sp modelId="{B1202F05-062A-4CE9-AD2D-7C09274A32FA}">
      <dsp:nvSpPr>
        <dsp:cNvPr id="0" name=""/>
        <dsp:cNvSpPr/>
      </dsp:nvSpPr>
      <dsp:spPr>
        <a:xfrm>
          <a:off x="0" y="1135775"/>
          <a:ext cx="8128000" cy="45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33D6FA-D780-46D4-B0DA-15FD8DBC263A}">
      <dsp:nvSpPr>
        <dsp:cNvPr id="0" name=""/>
        <dsp:cNvSpPr/>
      </dsp:nvSpPr>
      <dsp:spPr>
        <a:xfrm>
          <a:off x="406400" y="870095"/>
          <a:ext cx="5689600" cy="53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00100">
            <a:lnSpc>
              <a:spcPct val="90000"/>
            </a:lnSpc>
            <a:spcBef>
              <a:spcPct val="0"/>
            </a:spcBef>
            <a:spcAft>
              <a:spcPct val="35000"/>
            </a:spcAft>
            <a:buNone/>
          </a:pPr>
          <a:r>
            <a:rPr lang="en-US" sz="1800" kern="1200" dirty="0"/>
            <a:t>CLDA (CSV files) – Converted to HL7</a:t>
          </a:r>
        </a:p>
      </dsp:txBody>
      <dsp:txXfrm>
        <a:off x="432339" y="896034"/>
        <a:ext cx="5637722" cy="479482"/>
      </dsp:txXfrm>
    </dsp:sp>
    <dsp:sp modelId="{64DE25CA-D485-485D-851D-501BE89CDFD0}">
      <dsp:nvSpPr>
        <dsp:cNvPr id="0" name=""/>
        <dsp:cNvSpPr/>
      </dsp:nvSpPr>
      <dsp:spPr>
        <a:xfrm>
          <a:off x="0" y="1952255"/>
          <a:ext cx="8128000" cy="45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6C412F-EFBC-4676-A300-D9CE689428DC}">
      <dsp:nvSpPr>
        <dsp:cNvPr id="0" name=""/>
        <dsp:cNvSpPr/>
      </dsp:nvSpPr>
      <dsp:spPr>
        <a:xfrm>
          <a:off x="406400" y="1686575"/>
          <a:ext cx="5689600" cy="53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00100">
            <a:lnSpc>
              <a:spcPct val="90000"/>
            </a:lnSpc>
            <a:spcBef>
              <a:spcPct val="0"/>
            </a:spcBef>
            <a:spcAft>
              <a:spcPct val="35000"/>
            </a:spcAft>
            <a:buNone/>
          </a:pPr>
          <a:r>
            <a:rPr lang="en-US" sz="1800" kern="1200" dirty="0"/>
            <a:t>eCATR PTR (portal interface) – Produces a CLDA file</a:t>
          </a:r>
        </a:p>
      </dsp:txBody>
      <dsp:txXfrm>
        <a:off x="432339" y="1712514"/>
        <a:ext cx="5637722" cy="47948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88E8A-1CDC-FD0A-DD78-479B91A9170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BBD34AA-FC3F-CCC3-D8B1-34F294FF02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7317ED2-A118-03EC-DCB2-CC21103EB9C4}"/>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5" name="Footer Placeholder 4">
            <a:extLst>
              <a:ext uri="{FF2B5EF4-FFF2-40B4-BE49-F238E27FC236}">
                <a16:creationId xmlns:a16="http://schemas.microsoft.com/office/drawing/2014/main" id="{C88C8C2E-DD02-7E7D-2ED3-A56244296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8D8723-5B57-D518-F854-8B012082D6AC}"/>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2669667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106D5-203B-CD4F-28DF-6AE7B64A47E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49861A-FCDF-74B2-F7AC-7C18AB4FE99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19D3F6-A192-517B-07C7-507444756759}"/>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5" name="Footer Placeholder 4">
            <a:extLst>
              <a:ext uri="{FF2B5EF4-FFF2-40B4-BE49-F238E27FC236}">
                <a16:creationId xmlns:a16="http://schemas.microsoft.com/office/drawing/2014/main" id="{3D0AEDB7-BBBA-1A3E-D473-D7727A2126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5DFD5B-53D1-39B0-3360-2DDB3E7EAABE}"/>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159648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35257-718D-4E29-8CFD-0F7564BEA4B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6BAD3F8-71C2-DE30-8D94-8B4361DA0C1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9DDC94-8CC6-2CEC-15B8-6C6639055BFD}"/>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5" name="Footer Placeholder 4">
            <a:extLst>
              <a:ext uri="{FF2B5EF4-FFF2-40B4-BE49-F238E27FC236}">
                <a16:creationId xmlns:a16="http://schemas.microsoft.com/office/drawing/2014/main" id="{04F6A2D7-224D-CC7F-9AF0-61CD550D5D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D1C7B4-7CCB-3FFF-C0CF-A7B664651575}"/>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1912854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25076-2358-87BC-1B20-CBFD5A87F43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B067D50-CE71-F33A-713B-DA582A61D1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7B270B7-839A-3607-86E5-C8CC19156F8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8FE1546-22B7-9EF6-3350-A3EC352D4ACA}"/>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6" name="Footer Placeholder 5">
            <a:extLst>
              <a:ext uri="{FF2B5EF4-FFF2-40B4-BE49-F238E27FC236}">
                <a16:creationId xmlns:a16="http://schemas.microsoft.com/office/drawing/2014/main" id="{E7397983-AE81-F3E9-067C-98E09BA31E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5A76F1-065A-1E46-4986-EEBAA2A41860}"/>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2190563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38E9F-6218-5569-C3C5-98263DF6A66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30125A9-586A-15B7-60AB-3CD8F6D767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921FF68-F257-FCA4-9BA3-536E028CF0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E44914F-E012-962C-3B11-0252FA9AFB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0C61A6-E468-CA3C-BCC3-A9076C0265A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790D94F-0AD7-3570-BE2A-884570AB1F04}"/>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8" name="Footer Placeholder 7">
            <a:extLst>
              <a:ext uri="{FF2B5EF4-FFF2-40B4-BE49-F238E27FC236}">
                <a16:creationId xmlns:a16="http://schemas.microsoft.com/office/drawing/2014/main" id="{C6F42657-EE6E-1046-1AC6-B08DCE0B16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0B51DF4-D355-DEEF-6835-AFF32CFF8211}"/>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504757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E61F8-7416-52C7-DEA8-3DFDE289FB9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CC7061C-5656-02A8-74E9-9D81FEE3933F}"/>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4" name="Footer Placeholder 3">
            <a:extLst>
              <a:ext uri="{FF2B5EF4-FFF2-40B4-BE49-F238E27FC236}">
                <a16:creationId xmlns:a16="http://schemas.microsoft.com/office/drawing/2014/main" id="{A325C78B-738F-EEB4-E715-CCD0D396803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227279-31E4-CEC9-3C43-B1B480C9A8F6}"/>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1567911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48D468-34AA-D6DC-35C0-FB230304177F}"/>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3" name="Footer Placeholder 2">
            <a:extLst>
              <a:ext uri="{FF2B5EF4-FFF2-40B4-BE49-F238E27FC236}">
                <a16:creationId xmlns:a16="http://schemas.microsoft.com/office/drawing/2014/main" id="{9422DAFE-0E20-4EE7-5BB7-4D1BB180F1D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F5A669A-78DE-EACC-9FB9-F57F1B972F48}"/>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2808379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6DBD7-6E9E-EB95-6883-F57850D503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DF6A151-9E3C-CEBF-EDC2-8AC46E58D8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D9B365-A0AE-FC76-F5F1-8383EB2760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E05D90-4AA5-F709-B12C-8927121230DC}"/>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6" name="Footer Placeholder 5">
            <a:extLst>
              <a:ext uri="{FF2B5EF4-FFF2-40B4-BE49-F238E27FC236}">
                <a16:creationId xmlns:a16="http://schemas.microsoft.com/office/drawing/2014/main" id="{B346164D-9E3D-CB8D-41F4-17BF55DFD3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56169F-085F-9601-0CBE-4C9B68E6E585}"/>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527033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848AA-E058-D44C-3BC4-319CC3376C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8C1B112-D7EF-D9AF-5962-EBCC3A14C1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523C32C-630A-422D-8612-41D6F9504C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1217D6-69C2-F89D-0806-9EFD38EE8D7C}"/>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6" name="Footer Placeholder 5">
            <a:extLst>
              <a:ext uri="{FF2B5EF4-FFF2-40B4-BE49-F238E27FC236}">
                <a16:creationId xmlns:a16="http://schemas.microsoft.com/office/drawing/2014/main" id="{2D69A458-03A7-2744-C969-0A2DC85074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537F90-6A8B-5DFA-7711-E08F59142E9A}"/>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2531353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D2512-CDAF-5D61-3E09-4FE41CC4D20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662A9C9-DF9E-43EE-8001-352708A873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8C330A-816C-93CD-0B32-0D1E204B557A}"/>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5" name="Footer Placeholder 4">
            <a:extLst>
              <a:ext uri="{FF2B5EF4-FFF2-40B4-BE49-F238E27FC236}">
                <a16:creationId xmlns:a16="http://schemas.microsoft.com/office/drawing/2014/main" id="{7E307B01-CA2C-2AC6-3D66-C51366B91E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C7C403-A4C7-B728-A24D-6656BEC46BAC}"/>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383449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0476E-24BA-680A-11BA-A91106E86E5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3CA33FB-4D74-3D7C-9847-D4FEC64FC93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9A955E-F08F-0C1D-820C-7B3473B725D7}"/>
              </a:ext>
            </a:extLst>
          </p:cNvPr>
          <p:cNvSpPr>
            <a:spLocks noGrp="1"/>
          </p:cNvSpPr>
          <p:nvPr>
            <p:ph type="dt" sz="half" idx="10"/>
          </p:nvPr>
        </p:nvSpPr>
        <p:spPr/>
        <p:txBody>
          <a:bodyPr/>
          <a:lstStyle/>
          <a:p>
            <a:fld id="{EBCCE909-3265-478A-AF9B-C1396B8ED514}" type="datetimeFigureOut">
              <a:rPr lang="en-US" smtClean="0"/>
              <a:t>3/3/2023</a:t>
            </a:fld>
            <a:endParaRPr lang="en-US"/>
          </a:p>
        </p:txBody>
      </p:sp>
      <p:sp>
        <p:nvSpPr>
          <p:cNvPr id="5" name="Footer Placeholder 4">
            <a:extLst>
              <a:ext uri="{FF2B5EF4-FFF2-40B4-BE49-F238E27FC236}">
                <a16:creationId xmlns:a16="http://schemas.microsoft.com/office/drawing/2014/main" id="{6A8952E8-2625-7522-7907-6FECF09C8E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A4172D-81A3-7EB9-59D7-35288EDFDCBB}"/>
              </a:ext>
            </a:extLst>
          </p:cNvPr>
          <p:cNvSpPr>
            <a:spLocks noGrp="1"/>
          </p:cNvSpPr>
          <p:nvPr>
            <p:ph type="sldNum" sz="quarter" idx="12"/>
          </p:nvPr>
        </p:nvSpPr>
        <p:spPr/>
        <p:txBody>
          <a:bodyPr/>
          <a:lstStyle/>
          <a:p>
            <a:fld id="{9E916CAA-2EC7-43F3-94D4-8E4282DED69A}" type="slidenum">
              <a:rPr lang="en-US" smtClean="0"/>
              <a:t>‹#›</a:t>
            </a:fld>
            <a:endParaRPr lang="en-US"/>
          </a:p>
        </p:txBody>
      </p:sp>
    </p:spTree>
    <p:extLst>
      <p:ext uri="{BB962C8B-B14F-4D97-AF65-F5344CB8AC3E}">
        <p14:creationId xmlns:p14="http://schemas.microsoft.com/office/powerpoint/2010/main" val="1525162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A5B6F4-8035-2B8F-5EBF-D9343A1A04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20CFEE5-AFC2-E157-C203-A31F83CA2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B71B79-980B-92EF-B45D-99AEBF0B66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CCE909-3265-478A-AF9B-C1396B8ED514}" type="datetimeFigureOut">
              <a:rPr lang="en-US" smtClean="0"/>
              <a:t>3/3/2023</a:t>
            </a:fld>
            <a:endParaRPr lang="en-US"/>
          </a:p>
        </p:txBody>
      </p:sp>
      <p:sp>
        <p:nvSpPr>
          <p:cNvPr id="5" name="Footer Placeholder 4">
            <a:extLst>
              <a:ext uri="{FF2B5EF4-FFF2-40B4-BE49-F238E27FC236}">
                <a16:creationId xmlns:a16="http://schemas.microsoft.com/office/drawing/2014/main" id="{1697B8AF-9AF9-122D-D6E9-EA97F5866B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EF0985C-7489-0241-1349-8909929E65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916CAA-2EC7-43F3-94D4-8E4282DED69A}" type="slidenum">
              <a:rPr lang="en-US" smtClean="0"/>
              <a:t>‹#›</a:t>
            </a:fld>
            <a:endParaRPr lang="en-US"/>
          </a:p>
        </p:txBody>
      </p:sp>
    </p:spTree>
    <p:extLst>
      <p:ext uri="{BB962C8B-B14F-4D97-AF65-F5344CB8AC3E}">
        <p14:creationId xmlns:p14="http://schemas.microsoft.com/office/powerpoint/2010/main" val="2896830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mailto:anna.herring-vanryswyk@dhhs.nc.gov" TargetMode="External"/><Relationship Id="rId2" Type="http://schemas.openxmlformats.org/officeDocument/2006/relationships/hyperlink" Target="mailto:michelle.cummings@dhhs.nc.gov" TargetMode="External"/><Relationship Id="rId1" Type="http://schemas.openxmlformats.org/officeDocument/2006/relationships/slideLayout" Target="../slideLayouts/slideLayout7.xml"/><Relationship Id="rId4" Type="http://schemas.openxmlformats.org/officeDocument/2006/relationships/hyperlink" Target="mailto:scott.craddock@dhhs.nc.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C2F8BFE-2019-330E-FF53-FAB14B67B22B}"/>
              </a:ext>
            </a:extLst>
          </p:cNvPr>
          <p:cNvSpPr>
            <a:spLocks noGrp="1"/>
          </p:cNvSpPr>
          <p:nvPr>
            <p:ph type="ctrTitle"/>
          </p:nvPr>
        </p:nvSpPr>
        <p:spPr>
          <a:xfrm>
            <a:off x="1314824" y="735106"/>
            <a:ext cx="10053763" cy="2928470"/>
          </a:xfrm>
        </p:spPr>
        <p:txBody>
          <a:bodyPr anchor="b">
            <a:normAutofit/>
          </a:bodyPr>
          <a:lstStyle/>
          <a:p>
            <a:pPr algn="l"/>
            <a:r>
              <a:rPr lang="en-US" sz="4800">
                <a:solidFill>
                  <a:srgbClr val="FFFFFF"/>
                </a:solidFill>
              </a:rPr>
              <a:t>NC DPH ELR quality process</a:t>
            </a:r>
          </a:p>
        </p:txBody>
      </p:sp>
      <p:sp>
        <p:nvSpPr>
          <p:cNvPr id="3" name="Subtitle 2">
            <a:extLst>
              <a:ext uri="{FF2B5EF4-FFF2-40B4-BE49-F238E27FC236}">
                <a16:creationId xmlns:a16="http://schemas.microsoft.com/office/drawing/2014/main" id="{D37D1878-4CA2-39A7-CCCF-07E6E83221F8}"/>
              </a:ext>
            </a:extLst>
          </p:cNvPr>
          <p:cNvSpPr>
            <a:spLocks noGrp="1"/>
          </p:cNvSpPr>
          <p:nvPr>
            <p:ph type="subTitle" idx="1"/>
          </p:nvPr>
        </p:nvSpPr>
        <p:spPr>
          <a:xfrm>
            <a:off x="1350682" y="4870824"/>
            <a:ext cx="10005951" cy="1458258"/>
          </a:xfrm>
        </p:spPr>
        <p:txBody>
          <a:bodyPr anchor="ctr">
            <a:normAutofit/>
          </a:bodyPr>
          <a:lstStyle/>
          <a:p>
            <a:pPr algn="l"/>
            <a:r>
              <a:rPr lang="en-US" dirty="0"/>
              <a:t>For CSTE presentation March 2023</a:t>
            </a:r>
          </a:p>
        </p:txBody>
      </p:sp>
    </p:spTree>
    <p:extLst>
      <p:ext uri="{BB962C8B-B14F-4D97-AF65-F5344CB8AC3E}">
        <p14:creationId xmlns:p14="http://schemas.microsoft.com/office/powerpoint/2010/main" val="3795941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C1ED1-C312-585C-3AED-E07DA5E73B2A}"/>
              </a:ext>
            </a:extLst>
          </p:cNvPr>
          <p:cNvSpPr>
            <a:spLocks noGrp="1"/>
          </p:cNvSpPr>
          <p:nvPr>
            <p:ph type="title"/>
          </p:nvPr>
        </p:nvSpPr>
        <p:spPr/>
        <p:txBody>
          <a:bodyPr/>
          <a:lstStyle/>
          <a:p>
            <a:r>
              <a:rPr lang="en-US" dirty="0"/>
              <a:t>What counts as “ELR”</a:t>
            </a:r>
          </a:p>
        </p:txBody>
      </p:sp>
      <p:graphicFrame>
        <p:nvGraphicFramePr>
          <p:cNvPr id="3" name="Diagram 2">
            <a:extLst>
              <a:ext uri="{FF2B5EF4-FFF2-40B4-BE49-F238E27FC236}">
                <a16:creationId xmlns:a16="http://schemas.microsoft.com/office/drawing/2014/main" id="{28B26EAB-40B0-CC67-809C-03F7FBBE2F99}"/>
              </a:ext>
            </a:extLst>
          </p:cNvPr>
          <p:cNvGraphicFramePr/>
          <p:nvPr>
            <p:extLst>
              <p:ext uri="{D42A27DB-BD31-4B8C-83A1-F6EECF244321}">
                <p14:modId xmlns:p14="http://schemas.microsoft.com/office/powerpoint/2010/main" val="4159987594"/>
              </p:ext>
            </p:extLst>
          </p:nvPr>
        </p:nvGraphicFramePr>
        <p:xfrm>
          <a:off x="1819349" y="1325722"/>
          <a:ext cx="8128000" cy="2459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89750E64-6F59-E248-178A-A07410593B35}"/>
              </a:ext>
            </a:extLst>
          </p:cNvPr>
          <p:cNvSpPr txBox="1"/>
          <p:nvPr/>
        </p:nvSpPr>
        <p:spPr>
          <a:xfrm>
            <a:off x="1446028" y="4433777"/>
            <a:ext cx="9824227" cy="1200329"/>
          </a:xfrm>
          <a:prstGeom prst="rect">
            <a:avLst/>
          </a:prstGeom>
          <a:noFill/>
        </p:spPr>
        <p:txBody>
          <a:bodyPr wrap="square" rtlCol="0">
            <a:spAutoFit/>
          </a:bodyPr>
          <a:lstStyle/>
          <a:p>
            <a:r>
              <a:rPr lang="en-US" dirty="0"/>
              <a:t>CLDA and eCATR PTR are only for COVID.  Since they are converted to ELR prior to processing they look just like ELR in our system (but have their own quality </a:t>
            </a:r>
            <a:r>
              <a:rPr lang="en-US"/>
              <a:t>control mechanisms)</a:t>
            </a:r>
            <a:endParaRPr lang="en-US" dirty="0"/>
          </a:p>
          <a:p>
            <a:r>
              <a:rPr lang="en-US" dirty="0"/>
              <a:t>This presentation focuses on the process for HL7 ELR – but we are also happy to share our quality process for the other systems if there is interest.</a:t>
            </a:r>
          </a:p>
        </p:txBody>
      </p:sp>
    </p:spTree>
    <p:extLst>
      <p:ext uri="{BB962C8B-B14F-4D97-AF65-F5344CB8AC3E}">
        <p14:creationId xmlns:p14="http://schemas.microsoft.com/office/powerpoint/2010/main" val="4290795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A7C02FB-B3A4-9838-069E-EE0F404C23EE}"/>
              </a:ext>
            </a:extLst>
          </p:cNvPr>
          <p:cNvSpPr txBox="1"/>
          <p:nvPr/>
        </p:nvSpPr>
        <p:spPr>
          <a:xfrm>
            <a:off x="1343025" y="447675"/>
            <a:ext cx="9115425" cy="461665"/>
          </a:xfrm>
          <a:prstGeom prst="rect">
            <a:avLst/>
          </a:prstGeom>
          <a:noFill/>
        </p:spPr>
        <p:txBody>
          <a:bodyPr wrap="square" rtlCol="0">
            <a:spAutoFit/>
          </a:bodyPr>
          <a:lstStyle/>
          <a:p>
            <a:pPr algn="ctr"/>
            <a:r>
              <a:rPr lang="en-US" sz="2400" b="1" dirty="0"/>
              <a:t>ELR Onboarding Process</a:t>
            </a:r>
          </a:p>
        </p:txBody>
      </p:sp>
      <p:sp>
        <p:nvSpPr>
          <p:cNvPr id="7" name="TextBox 6">
            <a:extLst>
              <a:ext uri="{FF2B5EF4-FFF2-40B4-BE49-F238E27FC236}">
                <a16:creationId xmlns:a16="http://schemas.microsoft.com/office/drawing/2014/main" id="{35D8CCF7-79F2-0E0C-E2AD-CFCAFB56787F}"/>
              </a:ext>
            </a:extLst>
          </p:cNvPr>
          <p:cNvSpPr txBox="1"/>
          <p:nvPr/>
        </p:nvSpPr>
        <p:spPr>
          <a:xfrm>
            <a:off x="681925" y="1092631"/>
            <a:ext cx="8787539" cy="954107"/>
          </a:xfrm>
          <a:prstGeom prst="rect">
            <a:avLst/>
          </a:prstGeom>
          <a:noFill/>
        </p:spPr>
        <p:txBody>
          <a:bodyPr wrap="square" rtlCol="0">
            <a:spAutoFit/>
          </a:bodyPr>
          <a:lstStyle/>
          <a:p>
            <a:r>
              <a:rPr lang="en-US" sz="1400" b="0" i="0" dirty="0">
                <a:solidFill>
                  <a:srgbClr val="000000"/>
                </a:solidFill>
                <a:effectLst/>
                <a:latin typeface="Verdana" panose="020B0604030504040204" pitchFamily="34" charset="0"/>
              </a:rPr>
              <a:t>Preparing laboratories to implement an electronic laboratory reporting interface to the North Carolina Division of Public Health (NC DPH). New facilities begin the process here and to set up connectivity and ensure that HL7 messages are being formatted properly and the proper codes are being used.</a:t>
            </a:r>
            <a:endParaRPr lang="en-US" sz="1400" dirty="0"/>
          </a:p>
        </p:txBody>
      </p:sp>
      <p:pic>
        <p:nvPicPr>
          <p:cNvPr id="4" name="Picture 3">
            <a:extLst>
              <a:ext uri="{FF2B5EF4-FFF2-40B4-BE49-F238E27FC236}">
                <a16:creationId xmlns:a16="http://schemas.microsoft.com/office/drawing/2014/main" id="{5D13F7F2-CA6B-C6BE-1ED7-C34998D6E133}"/>
              </a:ext>
            </a:extLst>
          </p:cNvPr>
          <p:cNvPicPr>
            <a:picLocks noChangeAspect="1"/>
          </p:cNvPicPr>
          <p:nvPr/>
        </p:nvPicPr>
        <p:blipFill>
          <a:blip r:embed="rId2"/>
          <a:stretch>
            <a:fillRect/>
          </a:stretch>
        </p:blipFill>
        <p:spPr>
          <a:xfrm>
            <a:off x="1960380" y="2139176"/>
            <a:ext cx="7509084" cy="4581418"/>
          </a:xfrm>
          <a:prstGeom prst="rect">
            <a:avLst/>
          </a:prstGeom>
        </p:spPr>
      </p:pic>
    </p:spTree>
    <p:extLst>
      <p:ext uri="{BB962C8B-B14F-4D97-AF65-F5344CB8AC3E}">
        <p14:creationId xmlns:p14="http://schemas.microsoft.com/office/powerpoint/2010/main" val="494184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ECDD8C-960C-3D39-777B-FDAB94419CE6}"/>
              </a:ext>
            </a:extLst>
          </p:cNvPr>
          <p:cNvSpPr txBox="1"/>
          <p:nvPr/>
        </p:nvSpPr>
        <p:spPr>
          <a:xfrm>
            <a:off x="1192768" y="704900"/>
            <a:ext cx="5795962" cy="461665"/>
          </a:xfrm>
          <a:prstGeom prst="rect">
            <a:avLst/>
          </a:prstGeom>
          <a:noFill/>
        </p:spPr>
        <p:txBody>
          <a:bodyPr wrap="square" rtlCol="0">
            <a:spAutoFit/>
          </a:bodyPr>
          <a:lstStyle/>
          <a:p>
            <a:r>
              <a:rPr lang="en-US" sz="2400" dirty="0"/>
              <a:t>NC DPH Rhapsody Overview</a:t>
            </a:r>
          </a:p>
        </p:txBody>
      </p:sp>
      <p:pic>
        <p:nvPicPr>
          <p:cNvPr id="4" name="Picture 3" descr="Graphical user interface, application, logo&#10;&#10;Description automatically generated with medium confidence">
            <a:extLst>
              <a:ext uri="{FF2B5EF4-FFF2-40B4-BE49-F238E27FC236}">
                <a16:creationId xmlns:a16="http://schemas.microsoft.com/office/drawing/2014/main" id="{AADB193F-924F-2B68-64A0-D5CE400E36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52427" y="2375853"/>
            <a:ext cx="1462722" cy="1462722"/>
          </a:xfrm>
          <a:prstGeom prst="rect">
            <a:avLst/>
          </a:prstGeom>
        </p:spPr>
      </p:pic>
      <p:cxnSp>
        <p:nvCxnSpPr>
          <p:cNvPr id="6" name="Straight Arrow Connector 5">
            <a:extLst>
              <a:ext uri="{FF2B5EF4-FFF2-40B4-BE49-F238E27FC236}">
                <a16:creationId xmlns:a16="http://schemas.microsoft.com/office/drawing/2014/main" id="{C26AECE9-B344-E519-E54D-DBD0F7D70751}"/>
              </a:ext>
            </a:extLst>
          </p:cNvPr>
          <p:cNvCxnSpPr>
            <a:cxnSpLocks/>
          </p:cNvCxnSpPr>
          <p:nvPr/>
        </p:nvCxnSpPr>
        <p:spPr>
          <a:xfrm>
            <a:off x="6505575" y="3838575"/>
            <a:ext cx="1047750" cy="15215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id="{5C202107-498D-163F-04CA-9380DB64BC22}"/>
              </a:ext>
            </a:extLst>
          </p:cNvPr>
          <p:cNvCxnSpPr>
            <a:cxnSpLocks/>
            <a:endCxn id="14" idx="0"/>
          </p:cNvCxnSpPr>
          <p:nvPr/>
        </p:nvCxnSpPr>
        <p:spPr>
          <a:xfrm flipH="1">
            <a:off x="4733922" y="3838575"/>
            <a:ext cx="952503" cy="155964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18843109-1F6E-5020-43ED-414C68403A96}"/>
              </a:ext>
            </a:extLst>
          </p:cNvPr>
          <p:cNvCxnSpPr>
            <a:cxnSpLocks/>
            <a:stCxn id="4" idx="2"/>
            <a:endCxn id="13" idx="0"/>
          </p:cNvCxnSpPr>
          <p:nvPr/>
        </p:nvCxnSpPr>
        <p:spPr>
          <a:xfrm>
            <a:off x="6183788" y="3838575"/>
            <a:ext cx="97950" cy="15310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7D8C327C-2FDF-9764-89A5-C4DA42DE690C}"/>
              </a:ext>
            </a:extLst>
          </p:cNvPr>
          <p:cNvSpPr txBox="1"/>
          <p:nvPr/>
        </p:nvSpPr>
        <p:spPr>
          <a:xfrm>
            <a:off x="7415214" y="4137685"/>
            <a:ext cx="4271962" cy="923330"/>
          </a:xfrm>
          <a:prstGeom prst="rect">
            <a:avLst/>
          </a:prstGeom>
          <a:noFill/>
        </p:spPr>
        <p:txBody>
          <a:bodyPr wrap="square" rtlCol="0">
            <a:spAutoFit/>
          </a:bodyPr>
          <a:lstStyle/>
          <a:p>
            <a:r>
              <a:rPr lang="en-US" dirty="0"/>
              <a:t>Rhapsody separates files by type (CLDA, ELR, </a:t>
            </a:r>
            <a:r>
              <a:rPr lang="en-US" dirty="0" err="1"/>
              <a:t>eCR</a:t>
            </a:r>
            <a:r>
              <a:rPr lang="en-US" dirty="0"/>
              <a:t>), validates messages,  and exports to Maven environments accordingly.</a:t>
            </a:r>
          </a:p>
        </p:txBody>
      </p:sp>
      <p:sp>
        <p:nvSpPr>
          <p:cNvPr id="12" name="Rectangle 11">
            <a:extLst>
              <a:ext uri="{FF2B5EF4-FFF2-40B4-BE49-F238E27FC236}">
                <a16:creationId xmlns:a16="http://schemas.microsoft.com/office/drawing/2014/main" id="{3516B940-9831-DEF0-1109-BA56C476FB1D}"/>
              </a:ext>
            </a:extLst>
          </p:cNvPr>
          <p:cNvSpPr/>
          <p:nvPr/>
        </p:nvSpPr>
        <p:spPr>
          <a:xfrm>
            <a:off x="7067550" y="5360125"/>
            <a:ext cx="1343025" cy="800098"/>
          </a:xfrm>
          <a:prstGeom prst="rect">
            <a:avLst/>
          </a:prstGeom>
          <a:solidFill>
            <a:srgbClr val="0070C0"/>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NCLead</a:t>
            </a:r>
            <a:endParaRPr lang="en-US" dirty="0"/>
          </a:p>
        </p:txBody>
      </p:sp>
      <p:sp>
        <p:nvSpPr>
          <p:cNvPr id="13" name="Rectangle 12">
            <a:extLst>
              <a:ext uri="{FF2B5EF4-FFF2-40B4-BE49-F238E27FC236}">
                <a16:creationId xmlns:a16="http://schemas.microsoft.com/office/drawing/2014/main" id="{4367A559-586A-E865-51D3-A791072F8A11}"/>
              </a:ext>
            </a:extLst>
          </p:cNvPr>
          <p:cNvSpPr/>
          <p:nvPr/>
        </p:nvSpPr>
        <p:spPr>
          <a:xfrm>
            <a:off x="5667375" y="5369650"/>
            <a:ext cx="1228725" cy="790573"/>
          </a:xfrm>
          <a:prstGeom prst="rect">
            <a:avLst/>
          </a:prstGeom>
          <a:solidFill>
            <a:srgbClr val="0070C0"/>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NCCovid</a:t>
            </a:r>
            <a:endParaRPr lang="en-US" dirty="0"/>
          </a:p>
        </p:txBody>
      </p:sp>
      <p:sp>
        <p:nvSpPr>
          <p:cNvPr id="14" name="Rectangle 13">
            <a:extLst>
              <a:ext uri="{FF2B5EF4-FFF2-40B4-BE49-F238E27FC236}">
                <a16:creationId xmlns:a16="http://schemas.microsoft.com/office/drawing/2014/main" id="{32A58A14-72BB-6635-A096-57832CF1069E}"/>
              </a:ext>
            </a:extLst>
          </p:cNvPr>
          <p:cNvSpPr/>
          <p:nvPr/>
        </p:nvSpPr>
        <p:spPr>
          <a:xfrm>
            <a:off x="4048124" y="5398224"/>
            <a:ext cx="1371595" cy="752475"/>
          </a:xfrm>
          <a:prstGeom prst="rect">
            <a:avLst/>
          </a:prstGeom>
          <a:solidFill>
            <a:srgbClr val="0070C0"/>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NCEDSS</a:t>
            </a:r>
          </a:p>
        </p:txBody>
      </p:sp>
      <p:sp>
        <p:nvSpPr>
          <p:cNvPr id="15" name="TextBox 14">
            <a:extLst>
              <a:ext uri="{FF2B5EF4-FFF2-40B4-BE49-F238E27FC236}">
                <a16:creationId xmlns:a16="http://schemas.microsoft.com/office/drawing/2014/main" id="{0E2D540D-275D-5D37-641E-694F6100EE7C}"/>
              </a:ext>
            </a:extLst>
          </p:cNvPr>
          <p:cNvSpPr txBox="1"/>
          <p:nvPr/>
        </p:nvSpPr>
        <p:spPr>
          <a:xfrm>
            <a:off x="5010150" y="6350724"/>
            <a:ext cx="2657475" cy="369332"/>
          </a:xfrm>
          <a:prstGeom prst="rect">
            <a:avLst/>
          </a:prstGeom>
          <a:noFill/>
        </p:spPr>
        <p:txBody>
          <a:bodyPr wrap="square" rtlCol="0">
            <a:spAutoFit/>
          </a:bodyPr>
          <a:lstStyle/>
          <a:p>
            <a:r>
              <a:rPr lang="en-US" dirty="0"/>
              <a:t>NC Maven instances</a:t>
            </a:r>
          </a:p>
        </p:txBody>
      </p:sp>
      <p:sp>
        <p:nvSpPr>
          <p:cNvPr id="3" name="Text Box 9">
            <a:extLst>
              <a:ext uri="{FF2B5EF4-FFF2-40B4-BE49-F238E27FC236}">
                <a16:creationId xmlns:a16="http://schemas.microsoft.com/office/drawing/2014/main" id="{282A1252-5FF1-E3CC-5DE7-F8C7153E2969}"/>
              </a:ext>
            </a:extLst>
          </p:cNvPr>
          <p:cNvSpPr txBox="1">
            <a:spLocks noChangeArrowheads="1"/>
          </p:cNvSpPr>
          <p:nvPr/>
        </p:nvSpPr>
        <p:spPr bwMode="auto">
          <a:xfrm>
            <a:off x="2886074" y="2752725"/>
            <a:ext cx="1333499" cy="609600"/>
          </a:xfrm>
          <a:prstGeom prst="rect">
            <a:avLst/>
          </a:prstGeom>
          <a:solidFill>
            <a:schemeClr val="bg2"/>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PHIN-MS</a:t>
            </a:r>
            <a:br>
              <a:rPr lang="en-US" altLang="en-US" sz="1200" dirty="0">
                <a:latin typeface="Times New Roman" panose="02020603050405020304" pitchFamily="18" charset="0"/>
              </a:rPr>
            </a:br>
            <a:r>
              <a:rPr lang="en-US" altLang="en-US" sz="1200" dirty="0">
                <a:latin typeface="Times New Roman" panose="02020603050405020304" pitchFamily="18" charset="0"/>
              </a:rPr>
              <a:t>messaging service</a:t>
            </a:r>
            <a:endParaRPr lang="en-US" altLang="en-US" sz="1800" dirty="0"/>
          </a:p>
        </p:txBody>
      </p:sp>
      <p:sp>
        <p:nvSpPr>
          <p:cNvPr id="5" name="Text Box 15">
            <a:extLst>
              <a:ext uri="{FF2B5EF4-FFF2-40B4-BE49-F238E27FC236}">
                <a16:creationId xmlns:a16="http://schemas.microsoft.com/office/drawing/2014/main" id="{F9495779-5114-EACC-73D0-3B0F4EE3EC36}"/>
              </a:ext>
            </a:extLst>
          </p:cNvPr>
          <p:cNvSpPr txBox="1">
            <a:spLocks noChangeArrowheads="1"/>
          </p:cNvSpPr>
          <p:nvPr/>
        </p:nvSpPr>
        <p:spPr bwMode="auto">
          <a:xfrm>
            <a:off x="1198880" y="3057525"/>
            <a:ext cx="1066800" cy="609600"/>
          </a:xfrm>
          <a:prstGeom prst="rect">
            <a:avLst/>
          </a:prstGeom>
          <a:solidFill>
            <a:schemeClr val="bg2"/>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Laboratories’ Systems</a:t>
            </a:r>
            <a:endParaRPr lang="en-US" altLang="en-US" sz="1800" dirty="0"/>
          </a:p>
        </p:txBody>
      </p:sp>
      <p:sp>
        <p:nvSpPr>
          <p:cNvPr id="18" name="Text Box 9">
            <a:extLst>
              <a:ext uri="{FF2B5EF4-FFF2-40B4-BE49-F238E27FC236}">
                <a16:creationId xmlns:a16="http://schemas.microsoft.com/office/drawing/2014/main" id="{B66878A4-D5EE-A457-86E0-E170C034BA7A}"/>
              </a:ext>
            </a:extLst>
          </p:cNvPr>
          <p:cNvSpPr txBox="1">
            <a:spLocks noChangeArrowheads="1"/>
          </p:cNvSpPr>
          <p:nvPr/>
        </p:nvSpPr>
        <p:spPr bwMode="auto">
          <a:xfrm>
            <a:off x="2902426" y="3595687"/>
            <a:ext cx="1333499" cy="609600"/>
          </a:xfrm>
          <a:prstGeom prst="rect">
            <a:avLst/>
          </a:prstGeom>
          <a:solidFill>
            <a:schemeClr val="bg2"/>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AIMS / </a:t>
            </a:r>
            <a:r>
              <a:rPr lang="en-US" altLang="en-US" sz="1200" dirty="0" err="1">
                <a:latin typeface="Times New Roman" panose="02020603050405020304" pitchFamily="18" charset="0"/>
              </a:rPr>
              <a:t>Interpartner</a:t>
            </a:r>
            <a:endParaRPr lang="en-US" altLang="en-US" sz="1800" dirty="0"/>
          </a:p>
        </p:txBody>
      </p:sp>
      <p:cxnSp>
        <p:nvCxnSpPr>
          <p:cNvPr id="20" name="Straight Arrow Connector 19">
            <a:extLst>
              <a:ext uri="{FF2B5EF4-FFF2-40B4-BE49-F238E27FC236}">
                <a16:creationId xmlns:a16="http://schemas.microsoft.com/office/drawing/2014/main" id="{8F9A72CC-0B1C-4B60-07A1-0D84AB839B3B}"/>
              </a:ext>
            </a:extLst>
          </p:cNvPr>
          <p:cNvCxnSpPr>
            <a:endCxn id="3" idx="1"/>
          </p:cNvCxnSpPr>
          <p:nvPr/>
        </p:nvCxnSpPr>
        <p:spPr>
          <a:xfrm flipV="1">
            <a:off x="2400300" y="3057525"/>
            <a:ext cx="485774" cy="1809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C48DAB60-BDDD-F750-E806-5FF502A44894}"/>
              </a:ext>
            </a:extLst>
          </p:cNvPr>
          <p:cNvCxnSpPr>
            <a:endCxn id="18" idx="1"/>
          </p:cNvCxnSpPr>
          <p:nvPr/>
        </p:nvCxnSpPr>
        <p:spPr>
          <a:xfrm>
            <a:off x="2400300" y="3667125"/>
            <a:ext cx="502126" cy="23336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4B4431E3-C566-256E-B603-B9F0A68C90C3}"/>
              </a:ext>
            </a:extLst>
          </p:cNvPr>
          <p:cNvCxnSpPr/>
          <p:nvPr/>
        </p:nvCxnSpPr>
        <p:spPr>
          <a:xfrm flipV="1">
            <a:off x="4324350" y="3057525"/>
            <a:ext cx="990600" cy="9048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a:extLst>
              <a:ext uri="{FF2B5EF4-FFF2-40B4-BE49-F238E27FC236}">
                <a16:creationId xmlns:a16="http://schemas.microsoft.com/office/drawing/2014/main" id="{FABB7197-0780-C401-8805-EB1233EA49D1}"/>
              </a:ext>
            </a:extLst>
          </p:cNvPr>
          <p:cNvCxnSpPr/>
          <p:nvPr/>
        </p:nvCxnSpPr>
        <p:spPr>
          <a:xfrm flipV="1">
            <a:off x="4324350" y="3429000"/>
            <a:ext cx="990600" cy="47148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Connector: Elbow 27">
            <a:extLst>
              <a:ext uri="{FF2B5EF4-FFF2-40B4-BE49-F238E27FC236}">
                <a16:creationId xmlns:a16="http://schemas.microsoft.com/office/drawing/2014/main" id="{45663069-2954-DD12-46E0-523E03BD2AA8}"/>
              </a:ext>
            </a:extLst>
          </p:cNvPr>
          <p:cNvCxnSpPr>
            <a:cxnSpLocks/>
          </p:cNvCxnSpPr>
          <p:nvPr/>
        </p:nvCxnSpPr>
        <p:spPr>
          <a:xfrm flipV="1">
            <a:off x="7000875" y="1488183"/>
            <a:ext cx="1409700" cy="1131192"/>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9" name="Cylinder 28">
            <a:extLst>
              <a:ext uri="{FF2B5EF4-FFF2-40B4-BE49-F238E27FC236}">
                <a16:creationId xmlns:a16="http://schemas.microsoft.com/office/drawing/2014/main" id="{017B7B60-2F4F-31BE-4CD0-DC6F8E204DF6}"/>
              </a:ext>
            </a:extLst>
          </p:cNvPr>
          <p:cNvSpPr/>
          <p:nvPr/>
        </p:nvSpPr>
        <p:spPr>
          <a:xfrm>
            <a:off x="8410575" y="935732"/>
            <a:ext cx="1514475" cy="1318578"/>
          </a:xfrm>
          <a:prstGeom prst="can">
            <a:avLst/>
          </a:prstGeom>
          <a:solidFill>
            <a:srgbClr val="92D05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NC PHIN DB</a:t>
            </a:r>
          </a:p>
        </p:txBody>
      </p:sp>
      <p:sp>
        <p:nvSpPr>
          <p:cNvPr id="30" name="TextBox 29">
            <a:extLst>
              <a:ext uri="{FF2B5EF4-FFF2-40B4-BE49-F238E27FC236}">
                <a16:creationId xmlns:a16="http://schemas.microsoft.com/office/drawing/2014/main" id="{730BC647-B7A4-3E54-0675-55F3053A03DC}"/>
              </a:ext>
            </a:extLst>
          </p:cNvPr>
          <p:cNvSpPr txBox="1"/>
          <p:nvPr/>
        </p:nvSpPr>
        <p:spPr>
          <a:xfrm>
            <a:off x="8005763" y="2375853"/>
            <a:ext cx="3405188" cy="1200329"/>
          </a:xfrm>
          <a:prstGeom prst="rect">
            <a:avLst/>
          </a:prstGeom>
          <a:noFill/>
        </p:spPr>
        <p:txBody>
          <a:bodyPr wrap="square" rtlCol="0">
            <a:spAutoFit/>
          </a:bodyPr>
          <a:lstStyle/>
          <a:p>
            <a:r>
              <a:rPr lang="en-US" dirty="0"/>
              <a:t>Rhapsody logs processing activity to PHIN DB. Facility CLIAs and LOINC/</a:t>
            </a:r>
            <a:r>
              <a:rPr lang="en-US" dirty="0" err="1"/>
              <a:t>Snomed</a:t>
            </a:r>
            <a:r>
              <a:rPr lang="en-US" dirty="0"/>
              <a:t> code lookups are also stored here.</a:t>
            </a:r>
          </a:p>
        </p:txBody>
      </p:sp>
      <p:cxnSp>
        <p:nvCxnSpPr>
          <p:cNvPr id="7" name="Straight Arrow Connector 6">
            <a:extLst>
              <a:ext uri="{FF2B5EF4-FFF2-40B4-BE49-F238E27FC236}">
                <a16:creationId xmlns:a16="http://schemas.microsoft.com/office/drawing/2014/main" id="{551C657A-0CD0-FCEB-9A99-87FE7D34F41E}"/>
              </a:ext>
            </a:extLst>
          </p:cNvPr>
          <p:cNvCxnSpPr>
            <a:cxnSpLocks/>
          </p:cNvCxnSpPr>
          <p:nvPr/>
        </p:nvCxnSpPr>
        <p:spPr>
          <a:xfrm>
            <a:off x="4357050" y="2305050"/>
            <a:ext cx="953137" cy="4917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89ED1607-8E8A-293E-FEFF-0101514413B6}"/>
              </a:ext>
            </a:extLst>
          </p:cNvPr>
          <p:cNvCxnSpPr>
            <a:cxnSpLocks/>
          </p:cNvCxnSpPr>
          <p:nvPr/>
        </p:nvCxnSpPr>
        <p:spPr>
          <a:xfrm flipV="1">
            <a:off x="2321697" y="2392148"/>
            <a:ext cx="495003" cy="379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3" name="Text Box 9">
            <a:extLst>
              <a:ext uri="{FF2B5EF4-FFF2-40B4-BE49-F238E27FC236}">
                <a16:creationId xmlns:a16="http://schemas.microsoft.com/office/drawing/2014/main" id="{2AE4AC6F-4256-478C-CCA4-D06415CDC2D2}"/>
              </a:ext>
            </a:extLst>
          </p:cNvPr>
          <p:cNvSpPr txBox="1">
            <a:spLocks noChangeArrowheads="1"/>
          </p:cNvSpPr>
          <p:nvPr/>
        </p:nvSpPr>
        <p:spPr bwMode="auto">
          <a:xfrm>
            <a:off x="2902426" y="1941331"/>
            <a:ext cx="1333499" cy="609600"/>
          </a:xfrm>
          <a:prstGeom prst="rect">
            <a:avLst/>
          </a:prstGeom>
          <a:solidFill>
            <a:schemeClr val="bg2"/>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HIEA</a:t>
            </a:r>
            <a:endParaRPr lang="en-US" altLang="en-US" sz="1800" dirty="0"/>
          </a:p>
        </p:txBody>
      </p:sp>
    </p:spTree>
    <p:extLst>
      <p:ext uri="{BB962C8B-B14F-4D97-AF65-F5344CB8AC3E}">
        <p14:creationId xmlns:p14="http://schemas.microsoft.com/office/powerpoint/2010/main" val="839512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1D3753-8AE1-540E-BFFF-F56109C801D6}"/>
              </a:ext>
            </a:extLst>
          </p:cNvPr>
          <p:cNvSpPr txBox="1"/>
          <p:nvPr/>
        </p:nvSpPr>
        <p:spPr>
          <a:xfrm>
            <a:off x="388882" y="809927"/>
            <a:ext cx="11056883" cy="1477328"/>
          </a:xfrm>
          <a:prstGeom prst="rect">
            <a:avLst/>
          </a:prstGeom>
          <a:noFill/>
        </p:spPr>
        <p:txBody>
          <a:bodyPr wrap="square" rtlCol="0">
            <a:spAutoFit/>
          </a:bodyPr>
          <a:lstStyle/>
          <a:p>
            <a:r>
              <a:rPr lang="en-US" dirty="0"/>
              <a:t>FAE (Facility Auth Environment) table for keeping track of sending facility IDs (CLIA ID, </a:t>
            </a:r>
            <a:r>
              <a:rPr lang="en-US" dirty="0" err="1"/>
              <a:t>etc</a:t>
            </a:r>
            <a:r>
              <a:rPr lang="en-US" dirty="0"/>
              <a:t>…)</a:t>
            </a:r>
            <a:br>
              <a:rPr lang="en-US" dirty="0"/>
            </a:br>
            <a:br>
              <a:rPr lang="en-US" dirty="0"/>
            </a:br>
            <a:r>
              <a:rPr lang="en-US" dirty="0"/>
              <a:t>LOINC/</a:t>
            </a:r>
            <a:r>
              <a:rPr lang="en-US" dirty="0" err="1"/>
              <a:t>Snomed</a:t>
            </a:r>
            <a:r>
              <a:rPr lang="en-US" dirty="0"/>
              <a:t> lookup table to validate approved tests and results. Updates to this table are also imported to Maven instances.</a:t>
            </a:r>
            <a:br>
              <a:rPr lang="en-US" dirty="0"/>
            </a:br>
            <a:endParaRPr lang="en-US" dirty="0"/>
          </a:p>
        </p:txBody>
      </p:sp>
      <p:sp>
        <p:nvSpPr>
          <p:cNvPr id="3" name="Flowchart: Magnetic Disk 2">
            <a:extLst>
              <a:ext uri="{FF2B5EF4-FFF2-40B4-BE49-F238E27FC236}">
                <a16:creationId xmlns:a16="http://schemas.microsoft.com/office/drawing/2014/main" id="{ABA16053-D984-FBB5-F436-E4FC0CEAB54A}"/>
              </a:ext>
            </a:extLst>
          </p:cNvPr>
          <p:cNvSpPr/>
          <p:nvPr/>
        </p:nvSpPr>
        <p:spPr>
          <a:xfrm>
            <a:off x="4929351" y="2999151"/>
            <a:ext cx="6201103" cy="2709041"/>
          </a:xfrm>
          <a:prstGeom prst="flowChartMagneticDisk">
            <a:avLst/>
          </a:prstGeom>
          <a:solidFill>
            <a:srgbClr val="0070C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dirty="0">
                <a:solidFill>
                  <a:schemeClr val="tx1"/>
                </a:solidFill>
                <a:latin typeface="Times New Roman" panose="02020603050405020304" pitchFamily="18" charset="0"/>
                <a:cs typeface="Times New Roman" panose="02020603050405020304" pitchFamily="18" charset="0"/>
              </a:rPr>
              <a:t>PHIN DB</a:t>
            </a:r>
          </a:p>
        </p:txBody>
      </p:sp>
      <p:sp>
        <p:nvSpPr>
          <p:cNvPr id="4" name="TextBox 3">
            <a:extLst>
              <a:ext uri="{FF2B5EF4-FFF2-40B4-BE49-F238E27FC236}">
                <a16:creationId xmlns:a16="http://schemas.microsoft.com/office/drawing/2014/main" id="{EA3E2D0D-BB13-283A-2AB6-40BA382E745F}"/>
              </a:ext>
            </a:extLst>
          </p:cNvPr>
          <p:cNvSpPr txBox="1"/>
          <p:nvPr/>
        </p:nvSpPr>
        <p:spPr>
          <a:xfrm>
            <a:off x="362606" y="2287255"/>
            <a:ext cx="4251435" cy="2585323"/>
          </a:xfrm>
          <a:prstGeom prst="rect">
            <a:avLst/>
          </a:prstGeom>
          <a:noFill/>
        </p:spPr>
        <p:txBody>
          <a:bodyPr wrap="square" rtlCol="0">
            <a:spAutoFit/>
          </a:bodyPr>
          <a:lstStyle/>
          <a:p>
            <a:r>
              <a:rPr lang="en-US" dirty="0" err="1"/>
              <a:t>RhapsodyControlLog</a:t>
            </a:r>
            <a:r>
              <a:rPr lang="en-US" dirty="0"/>
              <a:t> table for logging each file that we process in Rhapsody (both batch files and individual ELR results). Log types used here include:</a:t>
            </a:r>
          </a:p>
          <a:p>
            <a:pPr marL="285750" indent="-285750">
              <a:buFont typeface="Arial" panose="020B0604020202020204" pitchFamily="34" charset="0"/>
              <a:buChar char="•"/>
            </a:pPr>
            <a:r>
              <a:rPr lang="en-US" b="1" dirty="0" err="1"/>
              <a:t>BatchTrailer</a:t>
            </a:r>
            <a:endParaRPr lang="en-US" b="1" dirty="0"/>
          </a:p>
          <a:p>
            <a:pPr marL="285750" indent="-285750">
              <a:buFont typeface="Arial" panose="020B0604020202020204" pitchFamily="34" charset="0"/>
              <a:buChar char="•"/>
            </a:pPr>
            <a:r>
              <a:rPr lang="en-US" b="1" dirty="0" err="1"/>
              <a:t>BatchReject</a:t>
            </a:r>
            <a:r>
              <a:rPr lang="en-US" b="1" dirty="0"/>
              <a:t> / </a:t>
            </a:r>
            <a:r>
              <a:rPr lang="en-US" b="1" dirty="0" err="1"/>
              <a:t>BatchRejectDuplicate</a:t>
            </a:r>
            <a:endParaRPr lang="en-US" b="1" dirty="0"/>
          </a:p>
          <a:p>
            <a:pPr marL="285750" indent="-285750">
              <a:buFont typeface="Arial" panose="020B0604020202020204" pitchFamily="34" charset="0"/>
              <a:buChar char="•"/>
            </a:pPr>
            <a:r>
              <a:rPr lang="en-US" b="1" dirty="0"/>
              <a:t>Incoming (message)</a:t>
            </a:r>
          </a:p>
          <a:p>
            <a:pPr marL="285750" indent="-285750">
              <a:buFont typeface="Arial" panose="020B0604020202020204" pitchFamily="34" charset="0"/>
              <a:buChar char="•"/>
            </a:pPr>
            <a:r>
              <a:rPr lang="en-US" b="1" dirty="0" err="1"/>
              <a:t>OutputGood</a:t>
            </a:r>
            <a:r>
              <a:rPr lang="en-US" b="1" dirty="0"/>
              <a:t> (message)</a:t>
            </a:r>
          </a:p>
          <a:p>
            <a:pPr marL="285750" indent="-285750">
              <a:buFont typeface="Arial" panose="020B0604020202020204" pitchFamily="34" charset="0"/>
              <a:buChar char="•"/>
            </a:pPr>
            <a:r>
              <a:rPr lang="en-US" b="1" dirty="0"/>
              <a:t>Reject (message)</a:t>
            </a:r>
          </a:p>
        </p:txBody>
      </p:sp>
      <p:sp>
        <p:nvSpPr>
          <p:cNvPr id="5" name="TextBox 4">
            <a:extLst>
              <a:ext uri="{FF2B5EF4-FFF2-40B4-BE49-F238E27FC236}">
                <a16:creationId xmlns:a16="http://schemas.microsoft.com/office/drawing/2014/main" id="{DEDEBD52-7326-F44C-2EAC-3A7A9C8DA215}"/>
              </a:ext>
            </a:extLst>
          </p:cNvPr>
          <p:cNvSpPr txBox="1"/>
          <p:nvPr/>
        </p:nvSpPr>
        <p:spPr>
          <a:xfrm>
            <a:off x="388882" y="5108028"/>
            <a:ext cx="4056993" cy="1200329"/>
          </a:xfrm>
          <a:prstGeom prst="rect">
            <a:avLst/>
          </a:prstGeom>
          <a:noFill/>
        </p:spPr>
        <p:txBody>
          <a:bodyPr wrap="square" rtlCol="0">
            <a:spAutoFit/>
          </a:bodyPr>
          <a:lstStyle/>
          <a:p>
            <a:r>
              <a:rPr lang="en-US" dirty="0"/>
              <a:t>Rhapsody reject details table provides more details on why a reject occurred (missing LOINC/</a:t>
            </a:r>
            <a:r>
              <a:rPr lang="en-US" dirty="0" err="1"/>
              <a:t>Snomed</a:t>
            </a:r>
            <a:r>
              <a:rPr lang="en-US" dirty="0"/>
              <a:t>, HL7 validation, </a:t>
            </a:r>
            <a:r>
              <a:rPr lang="en-US" dirty="0" err="1"/>
              <a:t>etc</a:t>
            </a:r>
            <a:r>
              <a:rPr lang="en-US" dirty="0"/>
              <a:t>…)</a:t>
            </a:r>
          </a:p>
        </p:txBody>
      </p:sp>
      <p:sp>
        <p:nvSpPr>
          <p:cNvPr id="6" name="TextBox 5">
            <a:extLst>
              <a:ext uri="{FF2B5EF4-FFF2-40B4-BE49-F238E27FC236}">
                <a16:creationId xmlns:a16="http://schemas.microsoft.com/office/drawing/2014/main" id="{A52CB38F-1965-73F8-9A9E-193D415C4AB9}"/>
              </a:ext>
            </a:extLst>
          </p:cNvPr>
          <p:cNvSpPr txBox="1"/>
          <p:nvPr/>
        </p:nvSpPr>
        <p:spPr>
          <a:xfrm>
            <a:off x="3163614" y="207625"/>
            <a:ext cx="4408389" cy="461665"/>
          </a:xfrm>
          <a:prstGeom prst="rect">
            <a:avLst/>
          </a:prstGeom>
          <a:noFill/>
        </p:spPr>
        <p:txBody>
          <a:bodyPr wrap="square" rtlCol="0">
            <a:spAutoFit/>
          </a:bodyPr>
          <a:lstStyle/>
          <a:p>
            <a:r>
              <a:rPr lang="en-US" sz="2400" b="1" dirty="0"/>
              <a:t>Some PHIN DB tables/functions</a:t>
            </a:r>
          </a:p>
        </p:txBody>
      </p:sp>
    </p:spTree>
    <p:extLst>
      <p:ext uri="{BB962C8B-B14F-4D97-AF65-F5344CB8AC3E}">
        <p14:creationId xmlns:p14="http://schemas.microsoft.com/office/powerpoint/2010/main" val="2162516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3">
            <a:extLst>
              <a:ext uri="{FF2B5EF4-FFF2-40B4-BE49-F238E27FC236}">
                <a16:creationId xmlns:a16="http://schemas.microsoft.com/office/drawing/2014/main" id="{670D1D28-207E-16A0-7509-B9DDF5E6C6BB}"/>
              </a:ext>
            </a:extLst>
          </p:cNvPr>
          <p:cNvSpPr>
            <a:spLocks noChangeArrowheads="1"/>
          </p:cNvSpPr>
          <p:nvPr/>
        </p:nvSpPr>
        <p:spPr bwMode="auto">
          <a:xfrm>
            <a:off x="1905000" y="3352800"/>
            <a:ext cx="8153400" cy="838200"/>
          </a:xfrm>
          <a:prstGeom prst="rect">
            <a:avLst/>
          </a:prstGeom>
          <a:solidFill>
            <a:srgbClr val="FFFFFF">
              <a:alpha val="0"/>
            </a:srgbClr>
          </a:solidFill>
          <a:ln w="9525">
            <a:solidFill>
              <a:srgbClr val="000000"/>
            </a:solidFill>
            <a:prstDash val="dash"/>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3075" name="Rectangle 5">
            <a:extLst>
              <a:ext uri="{FF2B5EF4-FFF2-40B4-BE49-F238E27FC236}">
                <a16:creationId xmlns:a16="http://schemas.microsoft.com/office/drawing/2014/main" id="{C61A98C5-3D4F-29A4-276B-858750DBAEDA}"/>
              </a:ext>
            </a:extLst>
          </p:cNvPr>
          <p:cNvSpPr>
            <a:spLocks noGrp="1" noChangeArrowheads="1"/>
          </p:cNvSpPr>
          <p:nvPr>
            <p:ph type="title"/>
          </p:nvPr>
        </p:nvSpPr>
        <p:spPr>
          <a:xfrm>
            <a:off x="1676400" y="152401"/>
            <a:ext cx="8534400" cy="334963"/>
          </a:xfrm>
        </p:spPr>
        <p:txBody>
          <a:bodyPr>
            <a:normAutofit fontScale="90000"/>
          </a:bodyPr>
          <a:lstStyle/>
          <a:p>
            <a:pPr eaLnBrk="1" hangingPunct="1"/>
            <a:r>
              <a:rPr lang="en-US" altLang="en-US" sz="2800" dirty="0"/>
              <a:t>ELR Daily Inspection/Reconciliation</a:t>
            </a:r>
            <a:endParaRPr lang="en-US" altLang="en-US" sz="4000" dirty="0"/>
          </a:p>
        </p:txBody>
      </p:sp>
      <p:sp>
        <p:nvSpPr>
          <p:cNvPr id="3076" name="Text Box 24">
            <a:extLst>
              <a:ext uri="{FF2B5EF4-FFF2-40B4-BE49-F238E27FC236}">
                <a16:creationId xmlns:a16="http://schemas.microsoft.com/office/drawing/2014/main" id="{726E6CD6-9C30-1B88-46DA-AA8B11C81C58}"/>
              </a:ext>
            </a:extLst>
          </p:cNvPr>
          <p:cNvSpPr txBox="1">
            <a:spLocks noChangeArrowheads="1"/>
          </p:cNvSpPr>
          <p:nvPr/>
        </p:nvSpPr>
        <p:spPr bwMode="auto">
          <a:xfrm>
            <a:off x="4800600" y="3505200"/>
            <a:ext cx="1866900" cy="57150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a:latin typeface="Times New Roman" panose="02020603050405020304" pitchFamily="18" charset="0"/>
              </a:rPr>
              <a:t>Run Rhapsody </a:t>
            </a:r>
            <a:br>
              <a:rPr lang="en-US" altLang="en-US" sz="1000">
                <a:latin typeface="Times New Roman" panose="02020603050405020304" pitchFamily="18" charset="0"/>
              </a:rPr>
            </a:br>
            <a:r>
              <a:rPr lang="en-US" altLang="en-US" sz="1000">
                <a:latin typeface="Times New Roman" panose="02020603050405020304" pitchFamily="18" charset="0"/>
              </a:rPr>
              <a:t>control totals query.</a:t>
            </a:r>
            <a:endParaRPr lang="en-US" altLang="en-US" sz="1800"/>
          </a:p>
        </p:txBody>
      </p:sp>
      <p:sp>
        <p:nvSpPr>
          <p:cNvPr id="3077" name="Text Box 25">
            <a:extLst>
              <a:ext uri="{FF2B5EF4-FFF2-40B4-BE49-F238E27FC236}">
                <a16:creationId xmlns:a16="http://schemas.microsoft.com/office/drawing/2014/main" id="{9C007FD1-71E1-3071-7CE3-27E9434194B6}"/>
              </a:ext>
            </a:extLst>
          </p:cNvPr>
          <p:cNvSpPr txBox="1">
            <a:spLocks noChangeArrowheads="1"/>
          </p:cNvSpPr>
          <p:nvPr/>
        </p:nvSpPr>
        <p:spPr bwMode="auto">
          <a:xfrm>
            <a:off x="7391400" y="3505200"/>
            <a:ext cx="2667000" cy="68580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a:latin typeface="Times New Roman" panose="02020603050405020304" pitchFamily="18" charset="0"/>
              </a:rPr>
              <a:t>Run ELR control totals report &amp; reconcile it to Rhapsody control totals.</a:t>
            </a:r>
            <a:br>
              <a:rPr lang="en-US" altLang="en-US" sz="1000">
                <a:latin typeface="Times New Roman" panose="02020603050405020304" pitchFamily="18" charset="0"/>
              </a:rPr>
            </a:br>
            <a:r>
              <a:rPr lang="en-US" altLang="en-US" sz="1000">
                <a:latin typeface="Times New Roman" panose="02020603050405020304" pitchFamily="18" charset="0"/>
              </a:rPr>
              <a:t>Check Failed Imports workflow. </a:t>
            </a:r>
            <a:br>
              <a:rPr lang="en-US" altLang="en-US" sz="1000">
                <a:latin typeface="Times New Roman" panose="02020603050405020304" pitchFamily="18" charset="0"/>
              </a:rPr>
            </a:br>
            <a:r>
              <a:rPr lang="en-US" altLang="en-US" sz="1000">
                <a:latin typeface="Times New Roman" panose="02020603050405020304" pitchFamily="18" charset="0"/>
              </a:rPr>
              <a:t>Check ELR Reconciliation Report for warnings.</a:t>
            </a:r>
            <a:endParaRPr lang="en-US" altLang="en-US" sz="1800"/>
          </a:p>
        </p:txBody>
      </p:sp>
      <p:sp>
        <p:nvSpPr>
          <p:cNvPr id="3078" name="Text Box 26">
            <a:extLst>
              <a:ext uri="{FF2B5EF4-FFF2-40B4-BE49-F238E27FC236}">
                <a16:creationId xmlns:a16="http://schemas.microsoft.com/office/drawing/2014/main" id="{FC998F47-4727-AAC0-C850-931C924A6B07}"/>
              </a:ext>
            </a:extLst>
          </p:cNvPr>
          <p:cNvSpPr txBox="1">
            <a:spLocks noChangeArrowheads="1"/>
          </p:cNvSpPr>
          <p:nvPr/>
        </p:nvSpPr>
        <p:spPr bwMode="auto">
          <a:xfrm>
            <a:off x="1981200" y="3581400"/>
            <a:ext cx="1181100" cy="45720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a:latin typeface="Times New Roman" panose="02020603050405020304" pitchFamily="18" charset="0"/>
              </a:rPr>
              <a:t>Daily reconciliation:</a:t>
            </a:r>
            <a:endParaRPr lang="en-US" altLang="en-US" sz="1800"/>
          </a:p>
        </p:txBody>
      </p:sp>
      <p:sp>
        <p:nvSpPr>
          <p:cNvPr id="3079" name="Text Box 28">
            <a:extLst>
              <a:ext uri="{FF2B5EF4-FFF2-40B4-BE49-F238E27FC236}">
                <a16:creationId xmlns:a16="http://schemas.microsoft.com/office/drawing/2014/main" id="{E6E40636-0E91-A653-69D5-4FD7FF58B68D}"/>
              </a:ext>
            </a:extLst>
          </p:cNvPr>
          <p:cNvSpPr txBox="1">
            <a:spLocks noChangeArrowheads="1"/>
          </p:cNvSpPr>
          <p:nvPr/>
        </p:nvSpPr>
        <p:spPr bwMode="auto">
          <a:xfrm>
            <a:off x="6553200" y="3676650"/>
            <a:ext cx="800100" cy="22860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a:latin typeface="Times New Roman" panose="02020603050405020304" pitchFamily="18" charset="0"/>
              </a:rPr>
              <a:t>Reconcile</a:t>
            </a:r>
            <a:endParaRPr lang="en-US" altLang="en-US" sz="1800"/>
          </a:p>
        </p:txBody>
      </p:sp>
      <p:sp>
        <p:nvSpPr>
          <p:cNvPr id="3080" name="Text Box 29">
            <a:extLst>
              <a:ext uri="{FF2B5EF4-FFF2-40B4-BE49-F238E27FC236}">
                <a16:creationId xmlns:a16="http://schemas.microsoft.com/office/drawing/2014/main" id="{6E441C92-A393-49E6-961C-1B9D76AED326}"/>
              </a:ext>
            </a:extLst>
          </p:cNvPr>
          <p:cNvSpPr txBox="1">
            <a:spLocks noChangeArrowheads="1"/>
          </p:cNvSpPr>
          <p:nvPr/>
        </p:nvSpPr>
        <p:spPr bwMode="auto">
          <a:xfrm>
            <a:off x="1981200" y="4494213"/>
            <a:ext cx="1104900" cy="57150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a:latin typeface="Times New Roman" panose="02020603050405020304" pitchFamily="18" charset="0"/>
              </a:rPr>
              <a:t>Exception handling:</a:t>
            </a:r>
            <a:endParaRPr lang="en-US" altLang="en-US" sz="1800"/>
          </a:p>
        </p:txBody>
      </p:sp>
      <p:sp>
        <p:nvSpPr>
          <p:cNvPr id="3081" name="Text Box 30">
            <a:extLst>
              <a:ext uri="{FF2B5EF4-FFF2-40B4-BE49-F238E27FC236}">
                <a16:creationId xmlns:a16="http://schemas.microsoft.com/office/drawing/2014/main" id="{4E808949-7E12-7DEC-0121-4C71E0A9B7D4}"/>
              </a:ext>
            </a:extLst>
          </p:cNvPr>
          <p:cNvSpPr txBox="1">
            <a:spLocks noChangeArrowheads="1"/>
          </p:cNvSpPr>
          <p:nvPr/>
        </p:nvSpPr>
        <p:spPr bwMode="auto">
          <a:xfrm>
            <a:off x="2895600" y="4419600"/>
            <a:ext cx="1790700" cy="2058988"/>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a:latin typeface="Times New Roman" panose="02020603050405020304" pitchFamily="18" charset="0"/>
              </a:rPr>
              <a:t>If Error queue or Hold queue counts are non-zero, investigate and take corrective actions.</a:t>
            </a:r>
            <a:br>
              <a:rPr lang="en-US" altLang="en-US" sz="1000">
                <a:latin typeface="Times New Roman" panose="02020603050405020304" pitchFamily="18" charset="0"/>
              </a:rPr>
            </a:br>
            <a:r>
              <a:rPr lang="en-US" altLang="en-US" sz="1000">
                <a:latin typeface="Times New Roman" panose="02020603050405020304" pitchFamily="18" charset="0"/>
              </a:rPr>
              <a:t>(These are unusual, where Rhapsody could not process normally. May be bad data file, database connection problem, bug in a filter, SQL error, etc.)</a:t>
            </a:r>
            <a:endParaRPr lang="en-US" altLang="en-US" sz="1800"/>
          </a:p>
        </p:txBody>
      </p:sp>
      <p:sp>
        <p:nvSpPr>
          <p:cNvPr id="3082" name="Text Box 31">
            <a:extLst>
              <a:ext uri="{FF2B5EF4-FFF2-40B4-BE49-F238E27FC236}">
                <a16:creationId xmlns:a16="http://schemas.microsoft.com/office/drawing/2014/main" id="{ED938D2A-A054-4D98-5498-655580A51C99}"/>
              </a:ext>
            </a:extLst>
          </p:cNvPr>
          <p:cNvSpPr txBox="1">
            <a:spLocks noChangeArrowheads="1"/>
          </p:cNvSpPr>
          <p:nvPr/>
        </p:nvSpPr>
        <p:spPr bwMode="auto">
          <a:xfrm>
            <a:off x="4572000" y="4419600"/>
            <a:ext cx="4533902" cy="2287588"/>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dirty="0">
                <a:latin typeface="Times New Roman" panose="02020603050405020304" pitchFamily="18" charset="0"/>
              </a:rPr>
              <a:t>If expected file not received contact the sender.</a:t>
            </a:r>
            <a:br>
              <a:rPr lang="en-US" altLang="en-US" sz="1000" dirty="0">
                <a:latin typeface="Times New Roman" panose="02020603050405020304" pitchFamily="18" charset="0"/>
              </a:rPr>
            </a:br>
            <a:endParaRPr lang="en-US" altLang="en-US" sz="1000" dirty="0">
              <a:latin typeface="Times New Roman" panose="02020603050405020304" pitchFamily="18" charset="0"/>
            </a:endParaRPr>
          </a:p>
          <a:p>
            <a:pPr eaLnBrk="1" hangingPunct="1">
              <a:spcBef>
                <a:spcPct val="0"/>
              </a:spcBef>
              <a:buFontTx/>
              <a:buNone/>
            </a:pPr>
            <a:r>
              <a:rPr lang="en-US" altLang="en-US" sz="1000" dirty="0">
                <a:latin typeface="Times New Roman" panose="02020603050405020304" pitchFamily="18" charset="0"/>
              </a:rPr>
              <a:t>If any Rejects in control totals:  Run Reject Details query and take corrective actions.  </a:t>
            </a:r>
            <a:br>
              <a:rPr lang="en-US" altLang="en-US" sz="1000" dirty="0">
                <a:latin typeface="Times New Roman" panose="02020603050405020304" pitchFamily="18" charset="0"/>
              </a:rPr>
            </a:br>
            <a:r>
              <a:rPr lang="en-US" altLang="en-US" sz="1000" dirty="0">
                <a:latin typeface="Times New Roman" panose="02020603050405020304" pitchFamily="18" charset="0"/>
              </a:rPr>
              <a:t>Sometimes need to ask the sender to provide correction values and/or to fix a bug. </a:t>
            </a:r>
            <a:endParaRPr lang="en-US" altLang="en-US" sz="1800" dirty="0"/>
          </a:p>
          <a:p>
            <a:pPr eaLnBrk="1" hangingPunct="1">
              <a:spcBef>
                <a:spcPct val="0"/>
              </a:spcBef>
              <a:buFontTx/>
              <a:buNone/>
            </a:pPr>
            <a:r>
              <a:rPr lang="en-US" altLang="en-US" sz="1000" dirty="0">
                <a:latin typeface="Times New Roman" panose="02020603050405020304" pitchFamily="18" charset="0"/>
              </a:rPr>
              <a:t>Usually resubmit the message after one or more of:  </a:t>
            </a:r>
          </a:p>
          <a:p>
            <a:pPr eaLnBrk="1" hangingPunct="1">
              <a:spcBef>
                <a:spcPct val="0"/>
              </a:spcBef>
              <a:buFont typeface="Symbol" panose="05050102010706020507" pitchFamily="18" charset="2"/>
              <a:buChar char="·"/>
            </a:pPr>
            <a:r>
              <a:rPr lang="en-US" altLang="en-US" sz="1000" dirty="0">
                <a:latin typeface="Times New Roman" panose="02020603050405020304" pitchFamily="18" charset="0"/>
              </a:rPr>
              <a:t> Add code(s) to translation table(s) in </a:t>
            </a:r>
            <a:r>
              <a:rPr lang="en-US" altLang="en-US" sz="1000" dirty="0" err="1">
                <a:latin typeface="Times New Roman" panose="02020603050405020304" pitchFamily="18" charset="0"/>
              </a:rPr>
              <a:t>RhapsodyMap</a:t>
            </a:r>
            <a:r>
              <a:rPr lang="en-US" altLang="en-US" sz="1000" dirty="0">
                <a:latin typeface="Times New Roman" panose="02020603050405020304" pitchFamily="18" charset="0"/>
              </a:rPr>
              <a:t> database.</a:t>
            </a:r>
          </a:p>
          <a:p>
            <a:pPr eaLnBrk="1" hangingPunct="1">
              <a:spcBef>
                <a:spcPct val="0"/>
              </a:spcBef>
              <a:buFont typeface="Symbol" panose="05050102010706020507" pitchFamily="18" charset="2"/>
              <a:buChar char="·"/>
            </a:pPr>
            <a:r>
              <a:rPr lang="en-US" altLang="en-US" sz="1000" dirty="0">
                <a:latin typeface="Times New Roman" panose="02020603050405020304" pitchFamily="18" charset="0"/>
              </a:rPr>
              <a:t> Add code(s) to NCEDSS reference code tables and replicate to </a:t>
            </a:r>
            <a:r>
              <a:rPr lang="en-US" altLang="en-US" sz="1000" dirty="0" err="1">
                <a:latin typeface="Times New Roman" panose="02020603050405020304" pitchFamily="18" charset="0"/>
              </a:rPr>
              <a:t>RhapsodyMap</a:t>
            </a:r>
            <a:r>
              <a:rPr lang="en-US" altLang="en-US" sz="1000" dirty="0">
                <a:latin typeface="Times New Roman" panose="02020603050405020304" pitchFamily="18" charset="0"/>
              </a:rPr>
              <a:t> database.</a:t>
            </a:r>
          </a:p>
          <a:p>
            <a:pPr eaLnBrk="1" hangingPunct="1">
              <a:spcBef>
                <a:spcPct val="0"/>
              </a:spcBef>
              <a:buFont typeface="Symbol" panose="05050102010706020507" pitchFamily="18" charset="2"/>
              <a:buChar char="·"/>
            </a:pPr>
            <a:r>
              <a:rPr lang="en-US" altLang="en-US" sz="1000" dirty="0">
                <a:latin typeface="Times New Roman" panose="02020603050405020304" pitchFamily="18" charset="0"/>
              </a:rPr>
              <a:t> Sender fixes and re-sends message</a:t>
            </a:r>
          </a:p>
          <a:p>
            <a:pPr eaLnBrk="1" hangingPunct="1">
              <a:spcBef>
                <a:spcPct val="0"/>
              </a:spcBef>
              <a:buFont typeface="Symbol" panose="05050102010706020507" pitchFamily="18" charset="2"/>
              <a:buChar char="·"/>
            </a:pPr>
            <a:r>
              <a:rPr lang="en-US" altLang="en-US" sz="1000" dirty="0">
                <a:latin typeface="Times New Roman" panose="02020603050405020304" pitchFamily="18" charset="0"/>
              </a:rPr>
              <a:t> Add facility ID to FAE table</a:t>
            </a:r>
          </a:p>
        </p:txBody>
      </p:sp>
      <p:sp>
        <p:nvSpPr>
          <p:cNvPr id="3084" name="Line 93">
            <a:extLst>
              <a:ext uri="{FF2B5EF4-FFF2-40B4-BE49-F238E27FC236}">
                <a16:creationId xmlns:a16="http://schemas.microsoft.com/office/drawing/2014/main" id="{BCD9230E-F14C-4980-A797-C930CB8D9373}"/>
              </a:ext>
            </a:extLst>
          </p:cNvPr>
          <p:cNvSpPr>
            <a:spLocks noChangeShapeType="1"/>
          </p:cNvSpPr>
          <p:nvPr/>
        </p:nvSpPr>
        <p:spPr bwMode="auto">
          <a:xfrm>
            <a:off x="3962400" y="3200400"/>
            <a:ext cx="0" cy="304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85" name="Line 94">
            <a:extLst>
              <a:ext uri="{FF2B5EF4-FFF2-40B4-BE49-F238E27FC236}">
                <a16:creationId xmlns:a16="http://schemas.microsoft.com/office/drawing/2014/main" id="{EA15E08C-3181-E4DE-3B10-C9561B738A31}"/>
              </a:ext>
            </a:extLst>
          </p:cNvPr>
          <p:cNvSpPr>
            <a:spLocks noChangeShapeType="1"/>
          </p:cNvSpPr>
          <p:nvPr/>
        </p:nvSpPr>
        <p:spPr bwMode="auto">
          <a:xfrm>
            <a:off x="5638800" y="3200400"/>
            <a:ext cx="0" cy="304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86" name="Line 95">
            <a:extLst>
              <a:ext uri="{FF2B5EF4-FFF2-40B4-BE49-F238E27FC236}">
                <a16:creationId xmlns:a16="http://schemas.microsoft.com/office/drawing/2014/main" id="{BCDF7946-E2E5-BE7A-C491-444056CF86C1}"/>
              </a:ext>
            </a:extLst>
          </p:cNvPr>
          <p:cNvSpPr>
            <a:spLocks noChangeShapeType="1"/>
          </p:cNvSpPr>
          <p:nvPr/>
        </p:nvSpPr>
        <p:spPr bwMode="auto">
          <a:xfrm>
            <a:off x="7696200" y="3200400"/>
            <a:ext cx="0" cy="304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87" name="Line 96">
            <a:extLst>
              <a:ext uri="{FF2B5EF4-FFF2-40B4-BE49-F238E27FC236}">
                <a16:creationId xmlns:a16="http://schemas.microsoft.com/office/drawing/2014/main" id="{EF61DCB4-B657-788C-F86B-3EEC2DDCE72C}"/>
              </a:ext>
            </a:extLst>
          </p:cNvPr>
          <p:cNvSpPr>
            <a:spLocks noChangeShapeType="1"/>
          </p:cNvSpPr>
          <p:nvPr/>
        </p:nvSpPr>
        <p:spPr bwMode="auto">
          <a:xfrm>
            <a:off x="8991600" y="3200400"/>
            <a:ext cx="0" cy="304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88" name="Text Box 23">
            <a:extLst>
              <a:ext uri="{FF2B5EF4-FFF2-40B4-BE49-F238E27FC236}">
                <a16:creationId xmlns:a16="http://schemas.microsoft.com/office/drawing/2014/main" id="{64CEC121-A115-5CDB-9A67-F4AAEBE288BF}"/>
              </a:ext>
            </a:extLst>
          </p:cNvPr>
          <p:cNvSpPr txBox="1">
            <a:spLocks noChangeArrowheads="1"/>
          </p:cNvSpPr>
          <p:nvPr/>
        </p:nvSpPr>
        <p:spPr bwMode="auto">
          <a:xfrm>
            <a:off x="2895600" y="3505200"/>
            <a:ext cx="1790700" cy="68580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dirty="0">
                <a:latin typeface="Times New Roman" panose="02020603050405020304" pitchFamily="18" charset="0"/>
              </a:rPr>
              <a:t>Check that Routes and </a:t>
            </a:r>
            <a:r>
              <a:rPr lang="en-US" altLang="en-US" sz="1000" dirty="0" err="1">
                <a:latin typeface="Times New Roman" panose="02020603050405020304" pitchFamily="18" charset="0"/>
              </a:rPr>
              <a:t>CommPoints</a:t>
            </a:r>
            <a:r>
              <a:rPr lang="en-US" altLang="en-US" sz="1000" dirty="0">
                <a:latin typeface="Times New Roman" panose="02020603050405020304" pitchFamily="18" charset="0"/>
              </a:rPr>
              <a:t> are active.   Check that Error queue and Hold queue counts are 0.</a:t>
            </a:r>
            <a:endParaRPr lang="en-US" altLang="en-US" sz="1800" dirty="0"/>
          </a:p>
        </p:txBody>
      </p:sp>
      <p:sp>
        <p:nvSpPr>
          <p:cNvPr id="3089" name="AutoShape 27">
            <a:extLst>
              <a:ext uri="{FF2B5EF4-FFF2-40B4-BE49-F238E27FC236}">
                <a16:creationId xmlns:a16="http://schemas.microsoft.com/office/drawing/2014/main" id="{4407B71A-AF25-EFCD-548D-FC4C4F0290E1}"/>
              </a:ext>
            </a:extLst>
          </p:cNvPr>
          <p:cNvSpPr>
            <a:spLocks noChangeArrowheads="1"/>
          </p:cNvSpPr>
          <p:nvPr/>
        </p:nvSpPr>
        <p:spPr bwMode="auto">
          <a:xfrm>
            <a:off x="6438900" y="3563143"/>
            <a:ext cx="1028700" cy="493713"/>
          </a:xfrm>
          <a:prstGeom prst="leftRightArrow">
            <a:avLst>
              <a:gd name="adj1" fmla="val 50000"/>
              <a:gd name="adj2" fmla="val 41672"/>
            </a:avLst>
          </a:prstGeom>
          <a:solidFill>
            <a:srgbClr val="FFFFFF">
              <a:alpha val="0"/>
            </a:srgbClr>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3090" name="AutoShape 125">
            <a:extLst>
              <a:ext uri="{FF2B5EF4-FFF2-40B4-BE49-F238E27FC236}">
                <a16:creationId xmlns:a16="http://schemas.microsoft.com/office/drawing/2014/main" id="{1C2A1D72-50B7-5B52-433C-231D20D9B8C6}"/>
              </a:ext>
            </a:extLst>
          </p:cNvPr>
          <p:cNvSpPr>
            <a:spLocks noChangeArrowheads="1"/>
          </p:cNvSpPr>
          <p:nvPr/>
        </p:nvSpPr>
        <p:spPr bwMode="auto">
          <a:xfrm>
            <a:off x="5105400" y="1371600"/>
            <a:ext cx="1600200" cy="914400"/>
          </a:xfrm>
          <a:prstGeom prst="flowChartMagneticDisk">
            <a:avLst/>
          </a:prstGeom>
          <a:solidFill>
            <a:schemeClr val="accent1"/>
          </a:solidFill>
          <a:ln w="9525">
            <a:solidFill>
              <a:srgbClr val="0000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3091" name="AutoShape 126">
            <a:extLst>
              <a:ext uri="{FF2B5EF4-FFF2-40B4-BE49-F238E27FC236}">
                <a16:creationId xmlns:a16="http://schemas.microsoft.com/office/drawing/2014/main" id="{03503AE4-C028-4B83-37D5-3C1A2E49CD7A}"/>
              </a:ext>
            </a:extLst>
          </p:cNvPr>
          <p:cNvSpPr>
            <a:spLocks noChangeArrowheads="1"/>
          </p:cNvSpPr>
          <p:nvPr/>
        </p:nvSpPr>
        <p:spPr bwMode="auto">
          <a:xfrm>
            <a:off x="7200900" y="1524001"/>
            <a:ext cx="1028700" cy="722313"/>
          </a:xfrm>
          <a:prstGeom prst="flowChartMagneticDisk">
            <a:avLst/>
          </a:prstGeom>
          <a:solidFill>
            <a:schemeClr val="accent1"/>
          </a:solidFill>
          <a:ln w="9525">
            <a:solidFill>
              <a:srgbClr val="0000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3092" name="Line 127">
            <a:extLst>
              <a:ext uri="{FF2B5EF4-FFF2-40B4-BE49-F238E27FC236}">
                <a16:creationId xmlns:a16="http://schemas.microsoft.com/office/drawing/2014/main" id="{67FE0EEA-6609-91C6-73BF-8DE0DDB39DC2}"/>
              </a:ext>
            </a:extLst>
          </p:cNvPr>
          <p:cNvSpPr>
            <a:spLocks noChangeShapeType="1"/>
          </p:cNvSpPr>
          <p:nvPr/>
        </p:nvSpPr>
        <p:spPr bwMode="auto">
          <a:xfrm flipV="1">
            <a:off x="4038600" y="990600"/>
            <a:ext cx="8382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93" name="Text Box 128">
            <a:extLst>
              <a:ext uri="{FF2B5EF4-FFF2-40B4-BE49-F238E27FC236}">
                <a16:creationId xmlns:a16="http://schemas.microsoft.com/office/drawing/2014/main" id="{E521A5DB-1978-713F-A342-FD1F9A8BE046}"/>
              </a:ext>
            </a:extLst>
          </p:cNvPr>
          <p:cNvSpPr txBox="1">
            <a:spLocks noChangeArrowheads="1"/>
          </p:cNvSpPr>
          <p:nvPr/>
        </p:nvSpPr>
        <p:spPr bwMode="auto">
          <a:xfrm>
            <a:off x="5105400" y="1600200"/>
            <a:ext cx="1981200" cy="609600"/>
          </a:xfrm>
          <a:prstGeom prst="rect">
            <a:avLst/>
          </a:prstGeom>
          <a:solidFill>
            <a:srgbClr val="FFFFFF">
              <a:alpha val="0"/>
            </a:srgbClr>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a:latin typeface="Times New Roman" panose="02020603050405020304" pitchFamily="18" charset="0"/>
              </a:rPr>
              <a:t>RhapsodyMap database:</a:t>
            </a:r>
            <a:br>
              <a:rPr lang="en-US" altLang="en-US" sz="1200">
                <a:latin typeface="Times New Roman" panose="02020603050405020304" pitchFamily="18" charset="0"/>
              </a:rPr>
            </a:br>
            <a:r>
              <a:rPr lang="en-US" altLang="en-US" sz="1200">
                <a:latin typeface="Times New Roman" panose="02020603050405020304" pitchFamily="18" charset="0"/>
              </a:rPr>
              <a:t>Control Log Table,</a:t>
            </a:r>
            <a:br>
              <a:rPr lang="en-US" altLang="en-US" sz="1200">
                <a:latin typeface="Times New Roman" panose="02020603050405020304" pitchFamily="18" charset="0"/>
              </a:rPr>
            </a:br>
            <a:r>
              <a:rPr lang="en-US" altLang="en-US" sz="1200">
                <a:latin typeface="Times New Roman" panose="02020603050405020304" pitchFamily="18" charset="0"/>
              </a:rPr>
              <a:t>RejectDetails table</a:t>
            </a:r>
            <a:endParaRPr lang="en-US" altLang="en-US" sz="1200"/>
          </a:p>
        </p:txBody>
      </p:sp>
      <p:sp>
        <p:nvSpPr>
          <p:cNvPr id="3094" name="Text Box 130">
            <a:extLst>
              <a:ext uri="{FF2B5EF4-FFF2-40B4-BE49-F238E27FC236}">
                <a16:creationId xmlns:a16="http://schemas.microsoft.com/office/drawing/2014/main" id="{24CA8450-AB7C-A86C-3C73-BC808019E04C}"/>
              </a:ext>
            </a:extLst>
          </p:cNvPr>
          <p:cNvSpPr txBox="1">
            <a:spLocks noChangeArrowheads="1"/>
          </p:cNvSpPr>
          <p:nvPr/>
        </p:nvSpPr>
        <p:spPr bwMode="auto">
          <a:xfrm>
            <a:off x="4876800" y="762000"/>
            <a:ext cx="914400" cy="458788"/>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a:latin typeface="Times New Roman" panose="02020603050405020304" pitchFamily="18" charset="0"/>
              </a:rPr>
              <a:t>Rhapsody</a:t>
            </a:r>
            <a:endParaRPr lang="en-US" altLang="en-US" sz="1800"/>
          </a:p>
        </p:txBody>
      </p:sp>
      <p:sp>
        <p:nvSpPr>
          <p:cNvPr id="3095" name="Text Box 131">
            <a:extLst>
              <a:ext uri="{FF2B5EF4-FFF2-40B4-BE49-F238E27FC236}">
                <a16:creationId xmlns:a16="http://schemas.microsoft.com/office/drawing/2014/main" id="{5AC03E64-9842-FA28-54EF-83D0922AB7B5}"/>
              </a:ext>
            </a:extLst>
          </p:cNvPr>
          <p:cNvSpPr txBox="1">
            <a:spLocks noChangeArrowheads="1"/>
          </p:cNvSpPr>
          <p:nvPr/>
        </p:nvSpPr>
        <p:spPr bwMode="auto">
          <a:xfrm>
            <a:off x="7315201" y="850109"/>
            <a:ext cx="914400" cy="458788"/>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NCEDSS Batch</a:t>
            </a:r>
            <a:endParaRPr lang="en-US" altLang="en-US" sz="1800" dirty="0"/>
          </a:p>
        </p:txBody>
      </p:sp>
      <p:sp>
        <p:nvSpPr>
          <p:cNvPr id="3096" name="Text Box 132">
            <a:extLst>
              <a:ext uri="{FF2B5EF4-FFF2-40B4-BE49-F238E27FC236}">
                <a16:creationId xmlns:a16="http://schemas.microsoft.com/office/drawing/2014/main" id="{2A85D041-42F3-E266-FFDE-6CB89C6A2293}"/>
              </a:ext>
            </a:extLst>
          </p:cNvPr>
          <p:cNvSpPr txBox="1">
            <a:spLocks noChangeArrowheads="1"/>
          </p:cNvSpPr>
          <p:nvPr/>
        </p:nvSpPr>
        <p:spPr bwMode="auto">
          <a:xfrm>
            <a:off x="7315200" y="1752600"/>
            <a:ext cx="800100" cy="457200"/>
          </a:xfrm>
          <a:prstGeom prst="rect">
            <a:avLst/>
          </a:prstGeom>
          <a:solidFill>
            <a:srgbClr val="FFFFFF">
              <a:alpha val="0"/>
            </a:srgbClr>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a:latin typeface="Times New Roman" panose="02020603050405020304" pitchFamily="18" charset="0"/>
              </a:rPr>
              <a:t>NCEDSS database</a:t>
            </a:r>
            <a:endParaRPr lang="en-US" altLang="en-US" sz="1800"/>
          </a:p>
        </p:txBody>
      </p:sp>
      <p:sp>
        <p:nvSpPr>
          <p:cNvPr id="3097" name="Line 133">
            <a:extLst>
              <a:ext uri="{FF2B5EF4-FFF2-40B4-BE49-F238E27FC236}">
                <a16:creationId xmlns:a16="http://schemas.microsoft.com/office/drawing/2014/main" id="{5B4AA257-A2CE-3786-92D3-FE0FC5A5DDCE}"/>
              </a:ext>
            </a:extLst>
          </p:cNvPr>
          <p:cNvSpPr>
            <a:spLocks noChangeShapeType="1"/>
          </p:cNvSpPr>
          <p:nvPr/>
        </p:nvSpPr>
        <p:spPr bwMode="auto">
          <a:xfrm>
            <a:off x="5791200" y="1066800"/>
            <a:ext cx="14478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98" name="Line 134">
            <a:extLst>
              <a:ext uri="{FF2B5EF4-FFF2-40B4-BE49-F238E27FC236}">
                <a16:creationId xmlns:a16="http://schemas.microsoft.com/office/drawing/2014/main" id="{14FD5B26-F442-B916-512D-E438DC92317D}"/>
              </a:ext>
            </a:extLst>
          </p:cNvPr>
          <p:cNvSpPr>
            <a:spLocks noChangeShapeType="1"/>
          </p:cNvSpPr>
          <p:nvPr/>
        </p:nvSpPr>
        <p:spPr bwMode="auto">
          <a:xfrm>
            <a:off x="7696200" y="1295400"/>
            <a:ext cx="0" cy="22860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99" name="Line 136">
            <a:extLst>
              <a:ext uri="{FF2B5EF4-FFF2-40B4-BE49-F238E27FC236}">
                <a16:creationId xmlns:a16="http://schemas.microsoft.com/office/drawing/2014/main" id="{72B54A95-3935-DC81-850F-D66C7864EDF6}"/>
              </a:ext>
            </a:extLst>
          </p:cNvPr>
          <p:cNvSpPr>
            <a:spLocks noChangeShapeType="1"/>
          </p:cNvSpPr>
          <p:nvPr/>
        </p:nvSpPr>
        <p:spPr bwMode="auto">
          <a:xfrm>
            <a:off x="5372100" y="1220788"/>
            <a:ext cx="38100" cy="1508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00" name="Text Box 137">
            <a:extLst>
              <a:ext uri="{FF2B5EF4-FFF2-40B4-BE49-F238E27FC236}">
                <a16:creationId xmlns:a16="http://schemas.microsoft.com/office/drawing/2014/main" id="{03C320C4-9682-2E55-830F-BF6287DCF858}"/>
              </a:ext>
            </a:extLst>
          </p:cNvPr>
          <p:cNvSpPr txBox="1">
            <a:spLocks noChangeArrowheads="1"/>
          </p:cNvSpPr>
          <p:nvPr/>
        </p:nvSpPr>
        <p:spPr bwMode="auto">
          <a:xfrm>
            <a:off x="3867150" y="2529516"/>
            <a:ext cx="1028700" cy="684213"/>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Rhapsody</a:t>
            </a:r>
            <a:br>
              <a:rPr lang="en-US" altLang="en-US" sz="1200" dirty="0">
                <a:latin typeface="Times New Roman" panose="02020603050405020304" pitchFamily="18" charset="0"/>
              </a:rPr>
            </a:br>
            <a:r>
              <a:rPr lang="en-US" altLang="en-US" sz="1200" dirty="0">
                <a:latin typeface="Times New Roman" panose="02020603050405020304" pitchFamily="18" charset="0"/>
              </a:rPr>
              <a:t>Monitoring</a:t>
            </a:r>
          </a:p>
          <a:p>
            <a:pPr eaLnBrk="1" hangingPunct="1">
              <a:spcBef>
                <a:spcPct val="0"/>
              </a:spcBef>
              <a:buFontTx/>
              <a:buNone/>
            </a:pPr>
            <a:r>
              <a:rPr lang="en-US" altLang="en-US" sz="1200" dirty="0">
                <a:latin typeface="Times New Roman" panose="02020603050405020304" pitchFamily="18" charset="0"/>
              </a:rPr>
              <a:t>(web </a:t>
            </a:r>
            <a:r>
              <a:rPr lang="en-US" altLang="en-US" sz="1200" dirty="0" err="1">
                <a:latin typeface="Times New Roman" panose="02020603050405020304" pitchFamily="18" charset="0"/>
              </a:rPr>
              <a:t>appln</a:t>
            </a:r>
            <a:r>
              <a:rPr lang="en-US" altLang="en-US" sz="1200" dirty="0">
                <a:latin typeface="Times New Roman" panose="02020603050405020304" pitchFamily="18" charset="0"/>
              </a:rPr>
              <a:t>)</a:t>
            </a:r>
            <a:endParaRPr lang="en-US" altLang="en-US" sz="1800" dirty="0"/>
          </a:p>
        </p:txBody>
      </p:sp>
      <p:sp>
        <p:nvSpPr>
          <p:cNvPr id="3101" name="Line 138">
            <a:extLst>
              <a:ext uri="{FF2B5EF4-FFF2-40B4-BE49-F238E27FC236}">
                <a16:creationId xmlns:a16="http://schemas.microsoft.com/office/drawing/2014/main" id="{B1FDCA3D-36A5-00E3-57D3-308DE91FA3C4}"/>
              </a:ext>
            </a:extLst>
          </p:cNvPr>
          <p:cNvSpPr>
            <a:spLocks noChangeShapeType="1"/>
          </p:cNvSpPr>
          <p:nvPr/>
        </p:nvSpPr>
        <p:spPr bwMode="auto">
          <a:xfrm flipH="1">
            <a:off x="4343400" y="1220788"/>
            <a:ext cx="685800" cy="1293812"/>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02" name="Line 139">
            <a:extLst>
              <a:ext uri="{FF2B5EF4-FFF2-40B4-BE49-F238E27FC236}">
                <a16:creationId xmlns:a16="http://schemas.microsoft.com/office/drawing/2014/main" id="{F4212D8F-6828-C46C-E4FF-13A89E5F1C37}"/>
              </a:ext>
            </a:extLst>
          </p:cNvPr>
          <p:cNvSpPr>
            <a:spLocks noChangeShapeType="1"/>
          </p:cNvSpPr>
          <p:nvPr/>
        </p:nvSpPr>
        <p:spPr bwMode="auto">
          <a:xfrm>
            <a:off x="5791200" y="2286000"/>
            <a:ext cx="0" cy="2286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03" name="Text Box 140">
            <a:extLst>
              <a:ext uri="{FF2B5EF4-FFF2-40B4-BE49-F238E27FC236}">
                <a16:creationId xmlns:a16="http://schemas.microsoft.com/office/drawing/2014/main" id="{11817225-1070-8C38-BFB4-C1EE6D9151EE}"/>
              </a:ext>
            </a:extLst>
          </p:cNvPr>
          <p:cNvSpPr txBox="1">
            <a:spLocks noChangeArrowheads="1"/>
          </p:cNvSpPr>
          <p:nvPr/>
        </p:nvSpPr>
        <p:spPr bwMode="auto">
          <a:xfrm>
            <a:off x="7239000" y="2514601"/>
            <a:ext cx="1028700" cy="684213"/>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a:latin typeface="Times New Roman" panose="02020603050405020304" pitchFamily="18" charset="0"/>
              </a:rPr>
              <a:t>NCEDSS Main</a:t>
            </a:r>
          </a:p>
          <a:p>
            <a:pPr eaLnBrk="1" hangingPunct="1">
              <a:spcBef>
                <a:spcPct val="0"/>
              </a:spcBef>
              <a:buFontTx/>
              <a:buNone/>
            </a:pPr>
            <a:r>
              <a:rPr lang="en-US" altLang="en-US" sz="1200">
                <a:latin typeface="Times New Roman" panose="02020603050405020304" pitchFamily="18" charset="0"/>
              </a:rPr>
              <a:t>(web appln)</a:t>
            </a:r>
            <a:endParaRPr lang="en-US" altLang="en-US" sz="1800"/>
          </a:p>
        </p:txBody>
      </p:sp>
      <p:sp>
        <p:nvSpPr>
          <p:cNvPr id="3104" name="Line 141">
            <a:extLst>
              <a:ext uri="{FF2B5EF4-FFF2-40B4-BE49-F238E27FC236}">
                <a16:creationId xmlns:a16="http://schemas.microsoft.com/office/drawing/2014/main" id="{6BD1CDC6-5B49-0AC4-2553-68A06AC23045}"/>
              </a:ext>
            </a:extLst>
          </p:cNvPr>
          <p:cNvSpPr>
            <a:spLocks noChangeShapeType="1"/>
          </p:cNvSpPr>
          <p:nvPr/>
        </p:nvSpPr>
        <p:spPr bwMode="auto">
          <a:xfrm flipH="1">
            <a:off x="7696200" y="2246314"/>
            <a:ext cx="0" cy="268287"/>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05" name="Text Box 142">
            <a:extLst>
              <a:ext uri="{FF2B5EF4-FFF2-40B4-BE49-F238E27FC236}">
                <a16:creationId xmlns:a16="http://schemas.microsoft.com/office/drawing/2014/main" id="{8389A4F1-CA89-CF60-93DB-CA4EC436CA5A}"/>
              </a:ext>
            </a:extLst>
          </p:cNvPr>
          <p:cNvSpPr txBox="1">
            <a:spLocks noChangeArrowheads="1"/>
          </p:cNvSpPr>
          <p:nvPr/>
        </p:nvSpPr>
        <p:spPr bwMode="auto">
          <a:xfrm>
            <a:off x="5181600" y="2514600"/>
            <a:ext cx="1219200" cy="685800"/>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a:latin typeface="Times New Roman" panose="02020603050405020304" pitchFamily="18" charset="0"/>
              </a:rPr>
              <a:t>PHIN DB ACCESS (web appln)</a:t>
            </a:r>
            <a:endParaRPr lang="en-US" altLang="en-US" sz="1800"/>
          </a:p>
        </p:txBody>
      </p:sp>
      <p:sp>
        <p:nvSpPr>
          <p:cNvPr id="3106" name="Text Box 146">
            <a:extLst>
              <a:ext uri="{FF2B5EF4-FFF2-40B4-BE49-F238E27FC236}">
                <a16:creationId xmlns:a16="http://schemas.microsoft.com/office/drawing/2014/main" id="{F9CF972C-24DB-8634-C8AF-6E11B669358A}"/>
              </a:ext>
            </a:extLst>
          </p:cNvPr>
          <p:cNvSpPr txBox="1">
            <a:spLocks noChangeArrowheads="1"/>
          </p:cNvSpPr>
          <p:nvPr/>
        </p:nvSpPr>
        <p:spPr bwMode="auto">
          <a:xfrm>
            <a:off x="8553450" y="667517"/>
            <a:ext cx="876300" cy="458788"/>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a:latin typeface="Times New Roman" panose="02020603050405020304" pitchFamily="18" charset="0"/>
              </a:rPr>
              <a:t>NCLEAD Batch</a:t>
            </a:r>
            <a:endParaRPr lang="en-US" altLang="en-US" sz="1800"/>
          </a:p>
        </p:txBody>
      </p:sp>
      <p:sp>
        <p:nvSpPr>
          <p:cNvPr id="3107" name="Line 147">
            <a:extLst>
              <a:ext uri="{FF2B5EF4-FFF2-40B4-BE49-F238E27FC236}">
                <a16:creationId xmlns:a16="http://schemas.microsoft.com/office/drawing/2014/main" id="{302695E4-1653-9B89-636A-174067BBAB63}"/>
              </a:ext>
            </a:extLst>
          </p:cNvPr>
          <p:cNvSpPr>
            <a:spLocks noChangeShapeType="1"/>
          </p:cNvSpPr>
          <p:nvPr/>
        </p:nvSpPr>
        <p:spPr bwMode="auto">
          <a:xfrm>
            <a:off x="8991600" y="990600"/>
            <a:ext cx="0" cy="53340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08" name="AutoShape 148">
            <a:extLst>
              <a:ext uri="{FF2B5EF4-FFF2-40B4-BE49-F238E27FC236}">
                <a16:creationId xmlns:a16="http://schemas.microsoft.com/office/drawing/2014/main" id="{F44AD283-B783-A33B-27B5-F1FF99944E15}"/>
              </a:ext>
            </a:extLst>
          </p:cNvPr>
          <p:cNvSpPr>
            <a:spLocks noChangeArrowheads="1"/>
          </p:cNvSpPr>
          <p:nvPr/>
        </p:nvSpPr>
        <p:spPr bwMode="auto">
          <a:xfrm>
            <a:off x="8496300" y="1524001"/>
            <a:ext cx="1028700" cy="722313"/>
          </a:xfrm>
          <a:prstGeom prst="flowChartMagneticDisk">
            <a:avLst/>
          </a:prstGeom>
          <a:solidFill>
            <a:schemeClr val="accent1"/>
          </a:solidFill>
          <a:ln w="9525">
            <a:solidFill>
              <a:srgbClr val="0000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3109" name="Text Box 149">
            <a:extLst>
              <a:ext uri="{FF2B5EF4-FFF2-40B4-BE49-F238E27FC236}">
                <a16:creationId xmlns:a16="http://schemas.microsoft.com/office/drawing/2014/main" id="{D957E9F3-535E-12AC-7D70-3F337A490710}"/>
              </a:ext>
            </a:extLst>
          </p:cNvPr>
          <p:cNvSpPr txBox="1">
            <a:spLocks noChangeArrowheads="1"/>
          </p:cNvSpPr>
          <p:nvPr/>
        </p:nvSpPr>
        <p:spPr bwMode="auto">
          <a:xfrm>
            <a:off x="8610600" y="1752600"/>
            <a:ext cx="838200" cy="457200"/>
          </a:xfrm>
          <a:prstGeom prst="rect">
            <a:avLst/>
          </a:prstGeom>
          <a:solidFill>
            <a:srgbClr val="FFFFFF">
              <a:alpha val="0"/>
            </a:srgbClr>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NCLEAD database</a:t>
            </a:r>
            <a:endParaRPr lang="en-US" altLang="en-US" sz="1800" dirty="0"/>
          </a:p>
        </p:txBody>
      </p:sp>
      <p:sp>
        <p:nvSpPr>
          <p:cNvPr id="3110" name="Text Box 150">
            <a:extLst>
              <a:ext uri="{FF2B5EF4-FFF2-40B4-BE49-F238E27FC236}">
                <a16:creationId xmlns:a16="http://schemas.microsoft.com/office/drawing/2014/main" id="{A3CE814C-D31C-8096-F5E6-E6BDE0FF617A}"/>
              </a:ext>
            </a:extLst>
          </p:cNvPr>
          <p:cNvSpPr txBox="1">
            <a:spLocks noChangeArrowheads="1"/>
          </p:cNvSpPr>
          <p:nvPr/>
        </p:nvSpPr>
        <p:spPr bwMode="auto">
          <a:xfrm>
            <a:off x="8534400" y="2514601"/>
            <a:ext cx="1028700" cy="684213"/>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NCLEAD Main</a:t>
            </a:r>
          </a:p>
          <a:p>
            <a:pPr eaLnBrk="1" hangingPunct="1">
              <a:spcBef>
                <a:spcPct val="0"/>
              </a:spcBef>
              <a:buFontTx/>
              <a:buNone/>
            </a:pPr>
            <a:r>
              <a:rPr lang="en-US" altLang="en-US" sz="1200" dirty="0">
                <a:latin typeface="Times New Roman" panose="02020603050405020304" pitchFamily="18" charset="0"/>
              </a:rPr>
              <a:t>(web </a:t>
            </a:r>
            <a:r>
              <a:rPr lang="en-US" altLang="en-US" sz="1200" dirty="0" err="1">
                <a:latin typeface="Times New Roman" panose="02020603050405020304" pitchFamily="18" charset="0"/>
              </a:rPr>
              <a:t>appln</a:t>
            </a:r>
            <a:r>
              <a:rPr lang="en-US" altLang="en-US" sz="1200" dirty="0">
                <a:latin typeface="Times New Roman" panose="02020603050405020304" pitchFamily="18" charset="0"/>
              </a:rPr>
              <a:t>)</a:t>
            </a:r>
            <a:endParaRPr lang="en-US" altLang="en-US" sz="1800" dirty="0"/>
          </a:p>
        </p:txBody>
      </p:sp>
      <p:sp>
        <p:nvSpPr>
          <p:cNvPr id="3111" name="Line 151">
            <a:extLst>
              <a:ext uri="{FF2B5EF4-FFF2-40B4-BE49-F238E27FC236}">
                <a16:creationId xmlns:a16="http://schemas.microsoft.com/office/drawing/2014/main" id="{B7056418-CB11-4809-E210-B884D0E6BE87}"/>
              </a:ext>
            </a:extLst>
          </p:cNvPr>
          <p:cNvSpPr>
            <a:spLocks noChangeShapeType="1"/>
          </p:cNvSpPr>
          <p:nvPr/>
        </p:nvSpPr>
        <p:spPr bwMode="auto">
          <a:xfrm flipH="1">
            <a:off x="8991600" y="2246314"/>
            <a:ext cx="0" cy="268287"/>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12" name="Line 152">
            <a:extLst>
              <a:ext uri="{FF2B5EF4-FFF2-40B4-BE49-F238E27FC236}">
                <a16:creationId xmlns:a16="http://schemas.microsoft.com/office/drawing/2014/main" id="{7C573465-968C-C86C-91AF-89AA27F0321B}"/>
              </a:ext>
            </a:extLst>
          </p:cNvPr>
          <p:cNvSpPr>
            <a:spLocks noChangeShapeType="1"/>
          </p:cNvSpPr>
          <p:nvPr/>
        </p:nvSpPr>
        <p:spPr bwMode="auto">
          <a:xfrm flipV="1">
            <a:off x="5807950" y="715962"/>
            <a:ext cx="2726447" cy="216693"/>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dk1"/>
          </a:lnRef>
          <a:fillRef idx="0">
            <a:schemeClr val="dk1"/>
          </a:fillRef>
          <a:effectRef idx="0">
            <a:schemeClr val="dk1"/>
          </a:effectRef>
          <a:fontRef idx="minor">
            <a:schemeClr val="tx1"/>
          </a:fontRef>
        </p:style>
        <p:txBody>
          <a:bodyPr/>
          <a:lstStyle/>
          <a:p>
            <a:endParaRPr lang="en-US"/>
          </a:p>
        </p:txBody>
      </p:sp>
      <p:sp>
        <p:nvSpPr>
          <p:cNvPr id="3113" name="Text Box 153">
            <a:extLst>
              <a:ext uri="{FF2B5EF4-FFF2-40B4-BE49-F238E27FC236}">
                <a16:creationId xmlns:a16="http://schemas.microsoft.com/office/drawing/2014/main" id="{28C16D05-91FA-D7AC-41B7-E86C7F42B922}"/>
              </a:ext>
            </a:extLst>
          </p:cNvPr>
          <p:cNvSpPr txBox="1">
            <a:spLocks noChangeArrowheads="1"/>
          </p:cNvSpPr>
          <p:nvPr/>
        </p:nvSpPr>
        <p:spPr bwMode="auto">
          <a:xfrm>
            <a:off x="2305050" y="2558942"/>
            <a:ext cx="1447800" cy="609600"/>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err="1">
                <a:latin typeface="Times New Roman" panose="02020603050405020304" pitchFamily="18" charset="0"/>
              </a:rPr>
              <a:t>sFTP</a:t>
            </a:r>
            <a:r>
              <a:rPr lang="en-US" altLang="en-US" sz="1200" dirty="0">
                <a:latin typeface="Times New Roman" panose="02020603050405020304" pitchFamily="18" charset="0"/>
              </a:rPr>
              <a:t> (download rejects, upload corrected messages)</a:t>
            </a:r>
            <a:endParaRPr lang="en-US" altLang="en-US" sz="1800" dirty="0"/>
          </a:p>
        </p:txBody>
      </p:sp>
      <p:sp>
        <p:nvSpPr>
          <p:cNvPr id="3114" name="Line 154">
            <a:extLst>
              <a:ext uri="{FF2B5EF4-FFF2-40B4-BE49-F238E27FC236}">
                <a16:creationId xmlns:a16="http://schemas.microsoft.com/office/drawing/2014/main" id="{C864E401-4EDF-44D4-0449-E31B24243148}"/>
              </a:ext>
            </a:extLst>
          </p:cNvPr>
          <p:cNvSpPr>
            <a:spLocks noChangeShapeType="1"/>
          </p:cNvSpPr>
          <p:nvPr/>
        </p:nvSpPr>
        <p:spPr bwMode="auto">
          <a:xfrm flipV="1">
            <a:off x="3181350" y="1234116"/>
            <a:ext cx="1820260" cy="1293811"/>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15" name="Text Box 155">
            <a:extLst>
              <a:ext uri="{FF2B5EF4-FFF2-40B4-BE49-F238E27FC236}">
                <a16:creationId xmlns:a16="http://schemas.microsoft.com/office/drawing/2014/main" id="{E8541B78-1468-6B45-C2EB-BE15D97DEDF7}"/>
              </a:ext>
            </a:extLst>
          </p:cNvPr>
          <p:cNvSpPr txBox="1">
            <a:spLocks noChangeArrowheads="1"/>
          </p:cNvSpPr>
          <p:nvPr/>
        </p:nvSpPr>
        <p:spPr bwMode="auto">
          <a:xfrm>
            <a:off x="3200400" y="685800"/>
            <a:ext cx="838200" cy="609600"/>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a:latin typeface="Times New Roman" panose="02020603050405020304" pitchFamily="18" charset="0"/>
              </a:rPr>
              <a:t>PHIN-MS</a:t>
            </a:r>
            <a:br>
              <a:rPr lang="en-US" altLang="en-US" sz="1200" dirty="0">
                <a:latin typeface="Times New Roman" panose="02020603050405020304" pitchFamily="18" charset="0"/>
              </a:rPr>
            </a:br>
            <a:r>
              <a:rPr lang="en-US" altLang="en-US" sz="1200" dirty="0">
                <a:latin typeface="Times New Roman" panose="02020603050405020304" pitchFamily="18" charset="0"/>
              </a:rPr>
              <a:t>messaging service</a:t>
            </a:r>
            <a:endParaRPr lang="en-US" altLang="en-US" sz="1800" dirty="0"/>
          </a:p>
        </p:txBody>
      </p:sp>
      <p:sp>
        <p:nvSpPr>
          <p:cNvPr id="3116" name="Line 156">
            <a:extLst>
              <a:ext uri="{FF2B5EF4-FFF2-40B4-BE49-F238E27FC236}">
                <a16:creationId xmlns:a16="http://schemas.microsoft.com/office/drawing/2014/main" id="{EC7D92AF-AA0C-6227-7220-B1A0310D0996}"/>
              </a:ext>
            </a:extLst>
          </p:cNvPr>
          <p:cNvSpPr>
            <a:spLocks noChangeShapeType="1"/>
          </p:cNvSpPr>
          <p:nvPr/>
        </p:nvSpPr>
        <p:spPr bwMode="auto">
          <a:xfrm flipV="1">
            <a:off x="2971800" y="990600"/>
            <a:ext cx="228600" cy="76200"/>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17" name="Line 157">
            <a:extLst>
              <a:ext uri="{FF2B5EF4-FFF2-40B4-BE49-F238E27FC236}">
                <a16:creationId xmlns:a16="http://schemas.microsoft.com/office/drawing/2014/main" id="{B693127C-8249-B6BF-C583-78032113EF4F}"/>
              </a:ext>
            </a:extLst>
          </p:cNvPr>
          <p:cNvSpPr>
            <a:spLocks noChangeShapeType="1"/>
          </p:cNvSpPr>
          <p:nvPr/>
        </p:nvSpPr>
        <p:spPr bwMode="auto">
          <a:xfrm flipV="1">
            <a:off x="2895600" y="914400"/>
            <a:ext cx="152400" cy="76200"/>
          </a:xfrm>
          <a:prstGeom prst="line">
            <a:avLst/>
          </a:prstGeom>
          <a:noFill/>
          <a:ln w="1460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8" name="Line 158">
            <a:extLst>
              <a:ext uri="{FF2B5EF4-FFF2-40B4-BE49-F238E27FC236}">
                <a16:creationId xmlns:a16="http://schemas.microsoft.com/office/drawing/2014/main" id="{504B7011-D7AD-323C-A2E6-67D337A1FEC5}"/>
              </a:ext>
            </a:extLst>
          </p:cNvPr>
          <p:cNvSpPr>
            <a:spLocks noChangeShapeType="1"/>
          </p:cNvSpPr>
          <p:nvPr/>
        </p:nvSpPr>
        <p:spPr bwMode="auto">
          <a:xfrm flipV="1">
            <a:off x="2971800" y="914400"/>
            <a:ext cx="76200" cy="152400"/>
          </a:xfrm>
          <a:prstGeom prst="line">
            <a:avLst/>
          </a:prstGeom>
          <a:noFill/>
          <a:ln w="1460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9" name="Text Box 159">
            <a:extLst>
              <a:ext uri="{FF2B5EF4-FFF2-40B4-BE49-F238E27FC236}">
                <a16:creationId xmlns:a16="http://schemas.microsoft.com/office/drawing/2014/main" id="{B5FDFF48-83C1-1031-5E49-60B7A33A8622}"/>
              </a:ext>
            </a:extLst>
          </p:cNvPr>
          <p:cNvSpPr txBox="1">
            <a:spLocks noChangeArrowheads="1"/>
          </p:cNvSpPr>
          <p:nvPr/>
        </p:nvSpPr>
        <p:spPr bwMode="auto">
          <a:xfrm>
            <a:off x="1828800" y="685800"/>
            <a:ext cx="1066800" cy="609600"/>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a:latin typeface="Times New Roman" panose="02020603050405020304" pitchFamily="18" charset="0"/>
              </a:rPr>
              <a:t>Laboratories’ Systems</a:t>
            </a:r>
            <a:endParaRPr lang="en-US" altLang="en-US" sz="1800"/>
          </a:p>
        </p:txBody>
      </p:sp>
      <p:sp>
        <p:nvSpPr>
          <p:cNvPr id="3120" name="Rectangle 2">
            <a:extLst>
              <a:ext uri="{FF2B5EF4-FFF2-40B4-BE49-F238E27FC236}">
                <a16:creationId xmlns:a16="http://schemas.microsoft.com/office/drawing/2014/main" id="{336E06E5-9B08-9B27-DED2-1F58BB519425}"/>
              </a:ext>
            </a:extLst>
          </p:cNvPr>
          <p:cNvSpPr>
            <a:spLocks noChangeArrowheads="1"/>
          </p:cNvSpPr>
          <p:nvPr/>
        </p:nvSpPr>
        <p:spPr bwMode="auto">
          <a:xfrm>
            <a:off x="1904998" y="4418014"/>
            <a:ext cx="8153400" cy="2287585"/>
          </a:xfrm>
          <a:prstGeom prst="rect">
            <a:avLst/>
          </a:prstGeom>
          <a:solidFill>
            <a:srgbClr val="FFFFFF">
              <a:alpha val="0"/>
            </a:srgbClr>
          </a:solidFill>
          <a:ln w="9525">
            <a:solidFill>
              <a:srgbClr val="000000"/>
            </a:solidFill>
            <a:prstDash val="dash"/>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dirty="0"/>
          </a:p>
        </p:txBody>
      </p:sp>
      <p:sp>
        <p:nvSpPr>
          <p:cNvPr id="5" name="Text Box 146">
            <a:extLst>
              <a:ext uri="{FF2B5EF4-FFF2-40B4-BE49-F238E27FC236}">
                <a16:creationId xmlns:a16="http://schemas.microsoft.com/office/drawing/2014/main" id="{E97775AB-1B64-BCC3-C964-CB4110CC7373}"/>
              </a:ext>
            </a:extLst>
          </p:cNvPr>
          <p:cNvSpPr txBox="1">
            <a:spLocks noChangeArrowheads="1"/>
          </p:cNvSpPr>
          <p:nvPr/>
        </p:nvSpPr>
        <p:spPr bwMode="auto">
          <a:xfrm>
            <a:off x="9829800" y="533400"/>
            <a:ext cx="876300" cy="458788"/>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err="1">
                <a:latin typeface="Times New Roman" panose="02020603050405020304" pitchFamily="18" charset="0"/>
              </a:rPr>
              <a:t>NCCovid</a:t>
            </a:r>
            <a:r>
              <a:rPr lang="en-US" altLang="en-US" sz="1200" dirty="0">
                <a:latin typeface="Times New Roman" panose="02020603050405020304" pitchFamily="18" charset="0"/>
              </a:rPr>
              <a:t> Batch</a:t>
            </a:r>
            <a:endParaRPr lang="en-US" altLang="en-US" sz="1800" dirty="0"/>
          </a:p>
        </p:txBody>
      </p:sp>
      <p:sp>
        <p:nvSpPr>
          <p:cNvPr id="6" name="AutoShape 148">
            <a:extLst>
              <a:ext uri="{FF2B5EF4-FFF2-40B4-BE49-F238E27FC236}">
                <a16:creationId xmlns:a16="http://schemas.microsoft.com/office/drawing/2014/main" id="{4D80B8C8-6C60-E441-A066-440AE719AF32}"/>
              </a:ext>
            </a:extLst>
          </p:cNvPr>
          <p:cNvSpPr>
            <a:spLocks noChangeArrowheads="1"/>
          </p:cNvSpPr>
          <p:nvPr/>
        </p:nvSpPr>
        <p:spPr bwMode="auto">
          <a:xfrm>
            <a:off x="9867900" y="1524001"/>
            <a:ext cx="1028700" cy="722313"/>
          </a:xfrm>
          <a:prstGeom prst="flowChartMagneticDisk">
            <a:avLst/>
          </a:prstGeom>
          <a:solidFill>
            <a:schemeClr val="accent1"/>
          </a:solidFill>
          <a:ln w="9525">
            <a:solidFill>
              <a:srgbClr val="000000"/>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dirty="0"/>
          </a:p>
        </p:txBody>
      </p:sp>
      <p:sp>
        <p:nvSpPr>
          <p:cNvPr id="7" name="Text Box 150">
            <a:extLst>
              <a:ext uri="{FF2B5EF4-FFF2-40B4-BE49-F238E27FC236}">
                <a16:creationId xmlns:a16="http://schemas.microsoft.com/office/drawing/2014/main" id="{DAD239BC-7A8B-09C8-53A4-908BABE413CB}"/>
              </a:ext>
            </a:extLst>
          </p:cNvPr>
          <p:cNvSpPr txBox="1">
            <a:spLocks noChangeArrowheads="1"/>
          </p:cNvSpPr>
          <p:nvPr/>
        </p:nvSpPr>
        <p:spPr bwMode="auto">
          <a:xfrm>
            <a:off x="9906000" y="2514601"/>
            <a:ext cx="1028700" cy="684213"/>
          </a:xfrm>
          <a:prstGeom prst="rect">
            <a:avLst/>
          </a:prstGeom>
          <a:solidFill>
            <a:schemeClr val="accent1"/>
          </a:solidFill>
          <a:ln w="9525">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dirty="0" err="1">
                <a:latin typeface="Times New Roman" panose="02020603050405020304" pitchFamily="18" charset="0"/>
              </a:rPr>
              <a:t>NCCovid</a:t>
            </a:r>
            <a:r>
              <a:rPr lang="en-US" altLang="en-US" sz="1200" dirty="0">
                <a:latin typeface="Times New Roman" panose="02020603050405020304" pitchFamily="18" charset="0"/>
              </a:rPr>
              <a:t> Main</a:t>
            </a:r>
          </a:p>
          <a:p>
            <a:pPr eaLnBrk="1" hangingPunct="1">
              <a:spcBef>
                <a:spcPct val="0"/>
              </a:spcBef>
              <a:buFontTx/>
              <a:buNone/>
            </a:pPr>
            <a:r>
              <a:rPr lang="en-US" altLang="en-US" sz="1200" dirty="0">
                <a:latin typeface="Times New Roman" panose="02020603050405020304" pitchFamily="18" charset="0"/>
              </a:rPr>
              <a:t>(web </a:t>
            </a:r>
            <a:r>
              <a:rPr lang="en-US" altLang="en-US" sz="1200" dirty="0" err="1">
                <a:latin typeface="Times New Roman" panose="02020603050405020304" pitchFamily="18" charset="0"/>
              </a:rPr>
              <a:t>appln</a:t>
            </a:r>
            <a:r>
              <a:rPr lang="en-US" altLang="en-US" sz="1200" dirty="0">
                <a:latin typeface="Times New Roman" panose="02020603050405020304" pitchFamily="18" charset="0"/>
              </a:rPr>
              <a:t>)</a:t>
            </a:r>
            <a:endParaRPr lang="en-US" altLang="en-US" sz="1800" dirty="0"/>
          </a:p>
        </p:txBody>
      </p:sp>
      <p:sp>
        <p:nvSpPr>
          <p:cNvPr id="14" name="TextBox 13">
            <a:extLst>
              <a:ext uri="{FF2B5EF4-FFF2-40B4-BE49-F238E27FC236}">
                <a16:creationId xmlns:a16="http://schemas.microsoft.com/office/drawing/2014/main" id="{2AC1E198-0B33-9D10-1206-7C47FEF46B41}"/>
              </a:ext>
            </a:extLst>
          </p:cNvPr>
          <p:cNvSpPr txBox="1"/>
          <p:nvPr/>
        </p:nvSpPr>
        <p:spPr>
          <a:xfrm>
            <a:off x="10001251" y="1717340"/>
            <a:ext cx="895349" cy="553998"/>
          </a:xfrm>
          <a:prstGeom prst="rect">
            <a:avLst/>
          </a:prstGeom>
          <a:noFill/>
        </p:spPr>
        <p:txBody>
          <a:bodyPr wrap="square" rtlCol="0">
            <a:spAutoFit/>
          </a:bodyPr>
          <a:lstStyle/>
          <a:p>
            <a:r>
              <a:rPr lang="en-US" sz="1200" dirty="0" err="1">
                <a:latin typeface="Times New Roman" panose="02020603050405020304" pitchFamily="18" charset="0"/>
                <a:cs typeface="Times New Roman" panose="02020603050405020304" pitchFamily="18" charset="0"/>
              </a:rPr>
              <a:t>NCCovid</a:t>
            </a:r>
            <a:r>
              <a:rPr lang="en-US" dirty="0"/>
              <a:t> </a:t>
            </a:r>
            <a:r>
              <a:rPr lang="en-US" sz="1200" dirty="0">
                <a:latin typeface="Times New Roman" panose="02020603050405020304" pitchFamily="18" charset="0"/>
                <a:cs typeface="Times New Roman" panose="02020603050405020304" pitchFamily="18" charset="0"/>
              </a:rPr>
              <a:t>database</a:t>
            </a:r>
          </a:p>
        </p:txBody>
      </p:sp>
      <p:cxnSp>
        <p:nvCxnSpPr>
          <p:cNvPr id="16" name="Straight Arrow Connector 15">
            <a:extLst>
              <a:ext uri="{FF2B5EF4-FFF2-40B4-BE49-F238E27FC236}">
                <a16:creationId xmlns:a16="http://schemas.microsoft.com/office/drawing/2014/main" id="{790B7255-34B9-B48F-E400-A5CF45E594CD}"/>
              </a:ext>
            </a:extLst>
          </p:cNvPr>
          <p:cNvCxnSpPr/>
          <p:nvPr/>
        </p:nvCxnSpPr>
        <p:spPr>
          <a:xfrm flipH="1">
            <a:off x="9743090" y="3198814"/>
            <a:ext cx="467710" cy="306386"/>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81C68827-5AFD-4740-F770-DB8099BCFEE4}"/>
              </a:ext>
            </a:extLst>
          </p:cNvPr>
          <p:cNvCxnSpPr>
            <a:cxnSpLocks/>
            <a:stCxn id="14" idx="2"/>
            <a:endCxn id="7" idx="0"/>
          </p:cNvCxnSpPr>
          <p:nvPr/>
        </p:nvCxnSpPr>
        <p:spPr>
          <a:xfrm flipH="1">
            <a:off x="10420350" y="2271338"/>
            <a:ext cx="28576" cy="243263"/>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75C4E05B-8B15-570C-8580-C4A3A8B3AE28}"/>
              </a:ext>
            </a:extLst>
          </p:cNvPr>
          <p:cNvCxnSpPr>
            <a:cxnSpLocks/>
            <a:endCxn id="6" idx="1"/>
          </p:cNvCxnSpPr>
          <p:nvPr/>
        </p:nvCxnSpPr>
        <p:spPr>
          <a:xfrm>
            <a:off x="10382250" y="990600"/>
            <a:ext cx="0" cy="533401"/>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4A3E064F-6686-53E6-7D34-C798590B93C2}"/>
              </a:ext>
            </a:extLst>
          </p:cNvPr>
          <p:cNvCxnSpPr/>
          <p:nvPr/>
        </p:nvCxnSpPr>
        <p:spPr>
          <a:xfrm flipV="1">
            <a:off x="5791200" y="569913"/>
            <a:ext cx="4038600" cy="2286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121" name="Rectangle 3120">
            <a:extLst>
              <a:ext uri="{FF2B5EF4-FFF2-40B4-BE49-F238E27FC236}">
                <a16:creationId xmlns:a16="http://schemas.microsoft.com/office/drawing/2014/main" id="{32CD3C30-5760-3B46-876A-2230A01E5A3D}"/>
              </a:ext>
            </a:extLst>
          </p:cNvPr>
          <p:cNvSpPr/>
          <p:nvPr/>
        </p:nvSpPr>
        <p:spPr>
          <a:xfrm>
            <a:off x="2705100" y="1417636"/>
            <a:ext cx="1066800" cy="576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Times New Roman" panose="02020603050405020304" pitchFamily="18" charset="0"/>
                <a:cs typeface="Times New Roman" panose="02020603050405020304" pitchFamily="18" charset="0"/>
              </a:rPr>
              <a:t>AIMS S3</a:t>
            </a:r>
          </a:p>
        </p:txBody>
      </p:sp>
      <p:cxnSp>
        <p:nvCxnSpPr>
          <p:cNvPr id="3127" name="Straight Arrow Connector 3126">
            <a:extLst>
              <a:ext uri="{FF2B5EF4-FFF2-40B4-BE49-F238E27FC236}">
                <a16:creationId xmlns:a16="http://schemas.microsoft.com/office/drawing/2014/main" id="{44494AA3-23F5-C30C-A81D-7CE9A1A78CEE}"/>
              </a:ext>
            </a:extLst>
          </p:cNvPr>
          <p:cNvCxnSpPr>
            <a:stCxn id="3121" idx="3"/>
            <a:endCxn id="3094" idx="1"/>
          </p:cNvCxnSpPr>
          <p:nvPr/>
        </p:nvCxnSpPr>
        <p:spPr>
          <a:xfrm flipV="1">
            <a:off x="3771900" y="991394"/>
            <a:ext cx="1104900" cy="7142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129" name="Connector: Elbow 3128">
            <a:extLst>
              <a:ext uri="{FF2B5EF4-FFF2-40B4-BE49-F238E27FC236}">
                <a16:creationId xmlns:a16="http://schemas.microsoft.com/office/drawing/2014/main" id="{A3AE3A83-A238-489D-6FEE-90CC2ECDB20D}"/>
              </a:ext>
            </a:extLst>
          </p:cNvPr>
          <p:cNvCxnSpPr>
            <a:endCxn id="3121" idx="1"/>
          </p:cNvCxnSpPr>
          <p:nvPr/>
        </p:nvCxnSpPr>
        <p:spPr>
          <a:xfrm rot="16200000" flipH="1">
            <a:off x="2452345" y="1452905"/>
            <a:ext cx="334060" cy="171450"/>
          </a:xfrm>
          <a:prstGeom prst="bentConnector2">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52C17A-F811-17BD-4411-D936F1B94A6A}"/>
              </a:ext>
            </a:extLst>
          </p:cNvPr>
          <p:cNvSpPr txBox="1"/>
          <p:nvPr/>
        </p:nvSpPr>
        <p:spPr>
          <a:xfrm>
            <a:off x="257176" y="400050"/>
            <a:ext cx="5987641" cy="4124206"/>
          </a:xfrm>
          <a:prstGeom prst="rect">
            <a:avLst/>
          </a:prstGeom>
          <a:noFill/>
        </p:spPr>
        <p:txBody>
          <a:bodyPr wrap="square" rtlCol="0">
            <a:spAutoFit/>
          </a:bodyPr>
          <a:lstStyle/>
          <a:p>
            <a:r>
              <a:rPr lang="en-US" sz="2800" b="1" dirty="0"/>
              <a:t>OneNote daily reconciliation journal</a:t>
            </a:r>
            <a:endParaRPr lang="en-US" b="1" dirty="0"/>
          </a:p>
          <a:p>
            <a:r>
              <a:rPr lang="en-US" b="1" dirty="0"/>
              <a:t>- Team creates a new entry for each day</a:t>
            </a:r>
          </a:p>
          <a:p>
            <a:r>
              <a:rPr lang="en-US" b="1" dirty="0"/>
              <a:t>- Allows ELR team to share information regarding:</a:t>
            </a:r>
          </a:p>
          <a:p>
            <a:pPr marL="285750" indent="-285750">
              <a:buFont typeface="Arial" panose="020B0604020202020204" pitchFamily="34" charset="0"/>
              <a:buChar char="•"/>
            </a:pPr>
            <a:r>
              <a:rPr lang="en-US" dirty="0"/>
              <a:t>Daily rejects</a:t>
            </a:r>
          </a:p>
          <a:p>
            <a:pPr marL="285750" indent="-285750">
              <a:buFont typeface="Arial" panose="020B0604020202020204" pitchFamily="34" charset="0"/>
              <a:buChar char="•"/>
            </a:pPr>
            <a:r>
              <a:rPr lang="en-US" dirty="0"/>
              <a:t>Batch counts by facility</a:t>
            </a:r>
          </a:p>
          <a:p>
            <a:pPr marL="285750" indent="-285750">
              <a:buFont typeface="Arial" panose="020B0604020202020204" pitchFamily="34" charset="0"/>
              <a:buChar char="•"/>
            </a:pPr>
            <a:r>
              <a:rPr lang="en-US" dirty="0"/>
              <a:t>Comparison of Rhapsody output counts and Maven input counts</a:t>
            </a:r>
          </a:p>
          <a:p>
            <a:pPr marL="285750" indent="-285750">
              <a:buFont typeface="Arial" panose="020B0604020202020204" pitchFamily="34" charset="0"/>
              <a:buChar char="•"/>
            </a:pPr>
            <a:r>
              <a:rPr lang="en-US" dirty="0"/>
              <a:t>Failed imports in Maven environments</a:t>
            </a:r>
          </a:p>
          <a:p>
            <a:pPr marL="285750" indent="-285750">
              <a:buFont typeface="Arial" panose="020B0604020202020204" pitchFamily="34" charset="0"/>
              <a:buChar char="•"/>
            </a:pPr>
            <a:r>
              <a:rPr lang="en-US" dirty="0"/>
              <a:t>Reconciliation report in Maven to catch any unknown diseases that are imported</a:t>
            </a:r>
          </a:p>
          <a:p>
            <a:pPr marL="285750" indent="-285750">
              <a:buFont typeface="Arial" panose="020B0604020202020204" pitchFamily="34" charset="0"/>
              <a:buChar char="•"/>
            </a:pPr>
            <a:r>
              <a:rPr lang="en-US" dirty="0"/>
              <a:t>State of Rhapsody (messages processed, active comm points, active routes, Hold Queue status, Error status)</a:t>
            </a:r>
          </a:p>
          <a:p>
            <a:r>
              <a:rPr lang="en-US" b="1" dirty="0"/>
              <a:t>- ELR team contacts facilities that haven’t sent expected files for the day</a:t>
            </a:r>
          </a:p>
        </p:txBody>
      </p:sp>
      <p:pic>
        <p:nvPicPr>
          <p:cNvPr id="6" name="Picture 5">
            <a:extLst>
              <a:ext uri="{FF2B5EF4-FFF2-40B4-BE49-F238E27FC236}">
                <a16:creationId xmlns:a16="http://schemas.microsoft.com/office/drawing/2014/main" id="{D2E2998A-FD5A-2910-AAB0-77EEE36B9BD0}"/>
              </a:ext>
            </a:extLst>
          </p:cNvPr>
          <p:cNvPicPr>
            <a:picLocks noChangeAspect="1"/>
          </p:cNvPicPr>
          <p:nvPr/>
        </p:nvPicPr>
        <p:blipFill>
          <a:blip r:embed="rId2"/>
          <a:stretch>
            <a:fillRect/>
          </a:stretch>
        </p:blipFill>
        <p:spPr>
          <a:xfrm>
            <a:off x="6543074" y="786890"/>
            <a:ext cx="4067683" cy="1434394"/>
          </a:xfrm>
          <a:prstGeom prst="rect">
            <a:avLst/>
          </a:prstGeom>
        </p:spPr>
      </p:pic>
      <p:pic>
        <p:nvPicPr>
          <p:cNvPr id="8" name="Picture 7">
            <a:extLst>
              <a:ext uri="{FF2B5EF4-FFF2-40B4-BE49-F238E27FC236}">
                <a16:creationId xmlns:a16="http://schemas.microsoft.com/office/drawing/2014/main" id="{15DA2362-3A1C-562D-B665-DBE9FDC0667A}"/>
              </a:ext>
            </a:extLst>
          </p:cNvPr>
          <p:cNvPicPr>
            <a:picLocks noChangeAspect="1"/>
          </p:cNvPicPr>
          <p:nvPr/>
        </p:nvPicPr>
        <p:blipFill>
          <a:blip r:embed="rId3"/>
          <a:stretch>
            <a:fillRect/>
          </a:stretch>
        </p:blipFill>
        <p:spPr>
          <a:xfrm>
            <a:off x="6327020" y="3079531"/>
            <a:ext cx="5686918" cy="3214554"/>
          </a:xfrm>
          <a:prstGeom prst="rect">
            <a:avLst/>
          </a:prstGeom>
        </p:spPr>
      </p:pic>
      <p:pic>
        <p:nvPicPr>
          <p:cNvPr id="10" name="Picture 9">
            <a:extLst>
              <a:ext uri="{FF2B5EF4-FFF2-40B4-BE49-F238E27FC236}">
                <a16:creationId xmlns:a16="http://schemas.microsoft.com/office/drawing/2014/main" id="{4F817286-4708-71BB-A330-B7D5A836B128}"/>
              </a:ext>
            </a:extLst>
          </p:cNvPr>
          <p:cNvPicPr>
            <a:picLocks noChangeAspect="1"/>
          </p:cNvPicPr>
          <p:nvPr/>
        </p:nvPicPr>
        <p:blipFill>
          <a:blip r:embed="rId4"/>
          <a:stretch>
            <a:fillRect/>
          </a:stretch>
        </p:blipFill>
        <p:spPr>
          <a:xfrm>
            <a:off x="257175" y="4421679"/>
            <a:ext cx="5987641" cy="1872406"/>
          </a:xfrm>
          <a:prstGeom prst="rect">
            <a:avLst/>
          </a:prstGeom>
        </p:spPr>
      </p:pic>
    </p:spTree>
    <p:extLst>
      <p:ext uri="{BB962C8B-B14F-4D97-AF65-F5344CB8AC3E}">
        <p14:creationId xmlns:p14="http://schemas.microsoft.com/office/powerpoint/2010/main" val="1543262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FBC502-B98D-CF25-F118-28AD8AAC1FDB}"/>
              </a:ext>
            </a:extLst>
          </p:cNvPr>
          <p:cNvSpPr txBox="1"/>
          <p:nvPr/>
        </p:nvSpPr>
        <p:spPr>
          <a:xfrm>
            <a:off x="462280" y="931621"/>
            <a:ext cx="11104880" cy="923330"/>
          </a:xfrm>
          <a:prstGeom prst="rect">
            <a:avLst/>
          </a:prstGeom>
          <a:noFill/>
        </p:spPr>
        <p:txBody>
          <a:bodyPr wrap="square" rtlCol="0">
            <a:spAutoFit/>
          </a:bodyPr>
          <a:lstStyle/>
          <a:p>
            <a:r>
              <a:rPr lang="en-US" dirty="0" err="1"/>
              <a:t>Smartsheets</a:t>
            </a:r>
            <a:r>
              <a:rPr lang="en-US" dirty="0"/>
              <a:t> are used for posting HL7 reject issues back to the facility and corresponding. Facilities are usually asked to fix issues with HL7 validation or incorrect/missing codes. When fixes are re-transmitted, this can also be tracked in the Smartsheet and the issue can be marked as resolved when an acceptable correction is received.</a:t>
            </a:r>
          </a:p>
        </p:txBody>
      </p:sp>
      <p:sp>
        <p:nvSpPr>
          <p:cNvPr id="3" name="TextBox 2">
            <a:extLst>
              <a:ext uri="{FF2B5EF4-FFF2-40B4-BE49-F238E27FC236}">
                <a16:creationId xmlns:a16="http://schemas.microsoft.com/office/drawing/2014/main" id="{348A826F-A9D9-F813-9437-DC9289BB713D}"/>
              </a:ext>
            </a:extLst>
          </p:cNvPr>
          <p:cNvSpPr txBox="1"/>
          <p:nvPr/>
        </p:nvSpPr>
        <p:spPr>
          <a:xfrm>
            <a:off x="619760" y="396240"/>
            <a:ext cx="10789920" cy="461665"/>
          </a:xfrm>
          <a:prstGeom prst="rect">
            <a:avLst/>
          </a:prstGeom>
          <a:noFill/>
        </p:spPr>
        <p:txBody>
          <a:bodyPr wrap="square" rtlCol="0">
            <a:spAutoFit/>
          </a:bodyPr>
          <a:lstStyle/>
          <a:p>
            <a:pPr algn="ctr"/>
            <a:r>
              <a:rPr lang="en-US" sz="2400" dirty="0" err="1"/>
              <a:t>Smartsheets</a:t>
            </a:r>
            <a:r>
              <a:rPr lang="en-US" dirty="0"/>
              <a:t> </a:t>
            </a:r>
          </a:p>
        </p:txBody>
      </p:sp>
      <p:pic>
        <p:nvPicPr>
          <p:cNvPr id="1026" name="Picture 2" descr="Image result for smartsheet">
            <a:extLst>
              <a:ext uri="{FF2B5EF4-FFF2-40B4-BE49-F238E27FC236}">
                <a16:creationId xmlns:a16="http://schemas.microsoft.com/office/drawing/2014/main" id="{8529163B-32AE-86A7-49D0-87A2098545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280" y="1984526"/>
            <a:ext cx="2295525" cy="2571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D6CC3FEF-6240-9B03-4DC8-D43D1A63A933}"/>
              </a:ext>
            </a:extLst>
          </p:cNvPr>
          <p:cNvGraphicFramePr>
            <a:graphicFrameLocks noGrp="1"/>
          </p:cNvGraphicFramePr>
          <p:nvPr>
            <p:extLst>
              <p:ext uri="{D42A27DB-BD31-4B8C-83A1-F6EECF244321}">
                <p14:modId xmlns:p14="http://schemas.microsoft.com/office/powerpoint/2010/main" val="1389702245"/>
              </p:ext>
            </p:extLst>
          </p:nvPr>
        </p:nvGraphicFramePr>
        <p:xfrm>
          <a:off x="3231397" y="2076773"/>
          <a:ext cx="5680128" cy="1324610"/>
        </p:xfrm>
        <a:graphic>
          <a:graphicData uri="http://schemas.openxmlformats.org/drawingml/2006/table">
            <a:tbl>
              <a:tblPr>
                <a:tableStyleId>{5C22544A-7EE6-4342-B048-85BDC9FD1C3A}</a:tableStyleId>
              </a:tblPr>
              <a:tblGrid>
                <a:gridCol w="5680128">
                  <a:extLst>
                    <a:ext uri="{9D8B030D-6E8A-4147-A177-3AD203B41FA5}">
                      <a16:colId xmlns:a16="http://schemas.microsoft.com/office/drawing/2014/main" val="2825103711"/>
                    </a:ext>
                  </a:extLst>
                </a:gridCol>
              </a:tblGrid>
              <a:tr h="184150">
                <a:tc>
                  <a:txBody>
                    <a:bodyPr/>
                    <a:lstStyle/>
                    <a:p>
                      <a:pPr algn="l" fontAlgn="b"/>
                      <a:r>
                        <a:rPr lang="en-US" sz="1400" b="1" u="none" strike="noStrike" dirty="0">
                          <a:effectLst/>
                        </a:rPr>
                        <a:t>Most Common Reject Reasons</a:t>
                      </a:r>
                      <a:endParaRPr lang="en-US" sz="1400" b="1"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715767754"/>
                  </a:ext>
                </a:extLst>
              </a:tr>
              <a:tr h="184150">
                <a:tc>
                  <a:txBody>
                    <a:bodyPr/>
                    <a:lstStyle/>
                    <a:p>
                      <a:pPr algn="l" fontAlgn="b"/>
                      <a:r>
                        <a:rPr lang="en-US" sz="1100" u="none" strike="noStrike">
                          <a:effectLst/>
                        </a:rPr>
                        <a:t>OBX-5 Missing SNOMED code (Missing Result/Result improperly coded)</a:t>
                      </a:r>
                      <a:endParaRPr lang="en-US"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822169449"/>
                  </a:ext>
                </a:extLst>
              </a:tr>
              <a:tr h="184150">
                <a:tc>
                  <a:txBody>
                    <a:bodyPr/>
                    <a:lstStyle/>
                    <a:p>
                      <a:pPr algn="l" fontAlgn="b"/>
                      <a:r>
                        <a:rPr lang="en-US" sz="1100" u="none" strike="noStrike">
                          <a:effectLst/>
                        </a:rPr>
                        <a:t>OBX-2 Should instead be CWE  (local code vs national code)</a:t>
                      </a:r>
                      <a:endParaRPr lang="en-US"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589184630"/>
                  </a:ext>
                </a:extLst>
              </a:tr>
              <a:tr h="184150">
                <a:tc>
                  <a:txBody>
                    <a:bodyPr/>
                    <a:lstStyle/>
                    <a:p>
                      <a:pPr algn="l" fontAlgn="b"/>
                      <a:r>
                        <a:rPr lang="en-US" sz="1100" u="none" strike="noStrike">
                          <a:effectLst/>
                        </a:rPr>
                        <a:t>Non-ASCII character</a:t>
                      </a:r>
                      <a:endParaRPr lang="en-US"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671199533"/>
                  </a:ext>
                </a:extLst>
              </a:tr>
              <a:tr h="184150">
                <a:tc>
                  <a:txBody>
                    <a:bodyPr/>
                    <a:lstStyle/>
                    <a:p>
                      <a:pPr algn="l" fontAlgn="b"/>
                      <a:r>
                        <a:rPr lang="en-US" sz="1100" u="none" strike="noStrike" dirty="0">
                          <a:effectLst/>
                        </a:rPr>
                        <a:t>PID-7/</a:t>
                      </a:r>
                      <a:r>
                        <a:rPr lang="en-US" sz="1100" u="none" strike="noStrike" dirty="0" err="1">
                          <a:effectLst/>
                        </a:rPr>
                        <a:t>DateTimeOfBirth</a:t>
                      </a:r>
                      <a:endParaRPr lang="en-US" sz="11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40068591"/>
                  </a:ext>
                </a:extLst>
              </a:tr>
              <a:tr h="184150">
                <a:tc>
                  <a:txBody>
                    <a:bodyPr/>
                    <a:lstStyle/>
                    <a:p>
                      <a:pPr algn="l" fontAlgn="b"/>
                      <a:r>
                        <a:rPr lang="en-US" sz="1100" u="none" strike="noStrike">
                          <a:effectLst/>
                        </a:rPr>
                        <a:t>PID-10 Race</a:t>
                      </a:r>
                      <a:endParaRPr lang="en-US" sz="1100" b="0" i="0" u="none" strike="noStrike">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037467168"/>
                  </a:ext>
                </a:extLst>
              </a:tr>
              <a:tr h="184150">
                <a:tc>
                  <a:txBody>
                    <a:bodyPr/>
                    <a:lstStyle/>
                    <a:p>
                      <a:pPr algn="l" fontAlgn="b"/>
                      <a:r>
                        <a:rPr lang="en-US" sz="1100" u="none" strike="noStrike" dirty="0">
                          <a:effectLst/>
                        </a:rPr>
                        <a:t>Cannot Find Parent OBX</a:t>
                      </a:r>
                      <a:endParaRPr lang="en-US" sz="11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667105140"/>
                  </a:ext>
                </a:extLst>
              </a:tr>
            </a:tbl>
          </a:graphicData>
        </a:graphic>
      </p:graphicFrame>
      <p:graphicFrame>
        <p:nvGraphicFramePr>
          <p:cNvPr id="7" name="Table 6">
            <a:extLst>
              <a:ext uri="{FF2B5EF4-FFF2-40B4-BE49-F238E27FC236}">
                <a16:creationId xmlns:a16="http://schemas.microsoft.com/office/drawing/2014/main" id="{4C6D1E93-EBFA-61CA-6008-F131805D649B}"/>
              </a:ext>
            </a:extLst>
          </p:cNvPr>
          <p:cNvGraphicFramePr>
            <a:graphicFrameLocks noGrp="1"/>
          </p:cNvGraphicFramePr>
          <p:nvPr>
            <p:extLst>
              <p:ext uri="{D42A27DB-BD31-4B8C-83A1-F6EECF244321}">
                <p14:modId xmlns:p14="http://schemas.microsoft.com/office/powerpoint/2010/main" val="80534842"/>
              </p:ext>
            </p:extLst>
          </p:nvPr>
        </p:nvGraphicFramePr>
        <p:xfrm>
          <a:off x="3231396" y="3802789"/>
          <a:ext cx="5680127" cy="435997"/>
        </p:xfrm>
        <a:graphic>
          <a:graphicData uri="http://schemas.openxmlformats.org/drawingml/2006/table">
            <a:tbl>
              <a:tblPr>
                <a:tableStyleId>{5C22544A-7EE6-4342-B048-85BDC9FD1C3A}</a:tableStyleId>
              </a:tblPr>
              <a:tblGrid>
                <a:gridCol w="3133863">
                  <a:extLst>
                    <a:ext uri="{9D8B030D-6E8A-4147-A177-3AD203B41FA5}">
                      <a16:colId xmlns:a16="http://schemas.microsoft.com/office/drawing/2014/main" val="3495402992"/>
                    </a:ext>
                  </a:extLst>
                </a:gridCol>
                <a:gridCol w="2546264">
                  <a:extLst>
                    <a:ext uri="{9D8B030D-6E8A-4147-A177-3AD203B41FA5}">
                      <a16:colId xmlns:a16="http://schemas.microsoft.com/office/drawing/2014/main" val="1350772151"/>
                    </a:ext>
                  </a:extLst>
                </a:gridCol>
              </a:tblGrid>
              <a:tr h="217037">
                <a:tc>
                  <a:txBody>
                    <a:bodyPr/>
                    <a:lstStyle/>
                    <a:p>
                      <a:pPr algn="l" fontAlgn="b"/>
                      <a:r>
                        <a:rPr lang="en-US" sz="1200" b="1" u="none" strike="noStrike" dirty="0">
                          <a:effectLst/>
                        </a:rPr>
                        <a:t>December 2022 Average Daily Rejects</a:t>
                      </a:r>
                      <a:endParaRPr lang="en-US" sz="1200" b="1"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US" sz="1200" b="1" u="none" strike="noStrike" dirty="0">
                          <a:effectLst/>
                        </a:rPr>
                        <a:t>January 2023 Average Daily Rejects</a:t>
                      </a:r>
                      <a:endParaRPr lang="en-US" sz="1200" b="1"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629890732"/>
                  </a:ext>
                </a:extLst>
              </a:tr>
              <a:tr h="218960">
                <a:tc>
                  <a:txBody>
                    <a:bodyPr/>
                    <a:lstStyle/>
                    <a:p>
                      <a:pPr algn="ctr" fontAlgn="b"/>
                      <a:r>
                        <a:rPr lang="en-US" sz="1100" u="none" strike="noStrike" dirty="0">
                          <a:effectLst/>
                        </a:rPr>
                        <a:t>40.86</a:t>
                      </a:r>
                      <a:endParaRPr lang="en-US"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US" sz="1100" u="none" strike="noStrike" dirty="0">
                          <a:effectLst/>
                        </a:rPr>
                        <a:t>31</a:t>
                      </a:r>
                      <a:endParaRPr lang="en-US" sz="11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620043046"/>
                  </a:ext>
                </a:extLst>
              </a:tr>
            </a:tbl>
          </a:graphicData>
        </a:graphic>
      </p:graphicFrame>
    </p:spTree>
    <p:extLst>
      <p:ext uri="{BB962C8B-B14F-4D97-AF65-F5344CB8AC3E}">
        <p14:creationId xmlns:p14="http://schemas.microsoft.com/office/powerpoint/2010/main" val="2491896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a:extLst>
              <a:ext uri="{FF2B5EF4-FFF2-40B4-BE49-F238E27FC236}">
                <a16:creationId xmlns:a16="http://schemas.microsoft.com/office/drawing/2014/main" id="{4EDA03AE-2E8F-A72A-5B4A-49C13394F806}"/>
              </a:ext>
            </a:extLst>
          </p:cNvPr>
          <p:cNvSpPr>
            <a:spLocks noChangeArrowheads="1"/>
          </p:cNvSpPr>
          <p:nvPr/>
        </p:nvSpPr>
        <p:spPr bwMode="auto">
          <a:xfrm>
            <a:off x="1524000" y="0"/>
            <a:ext cx="8686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a:solidFill>
                  <a:schemeClr val="tx2"/>
                </a:solidFill>
              </a:rPr>
              <a:t>Rhapsody Reference Code Tables Maintenance</a:t>
            </a:r>
          </a:p>
        </p:txBody>
      </p:sp>
      <p:sp>
        <p:nvSpPr>
          <p:cNvPr id="5123" name="Text Box 10">
            <a:extLst>
              <a:ext uri="{FF2B5EF4-FFF2-40B4-BE49-F238E27FC236}">
                <a16:creationId xmlns:a16="http://schemas.microsoft.com/office/drawing/2014/main" id="{1C4CD02B-7F95-7034-2ECC-2D502269085C}"/>
              </a:ext>
            </a:extLst>
          </p:cNvPr>
          <p:cNvSpPr txBox="1">
            <a:spLocks noChangeArrowheads="1"/>
          </p:cNvSpPr>
          <p:nvPr/>
        </p:nvSpPr>
        <p:spPr bwMode="auto">
          <a:xfrm>
            <a:off x="2514600" y="1600200"/>
            <a:ext cx="12954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400"/>
              <a:t>Edit master spreadsheets</a:t>
            </a:r>
          </a:p>
        </p:txBody>
      </p:sp>
      <p:sp>
        <p:nvSpPr>
          <p:cNvPr id="5124" name="AutoShape 12">
            <a:extLst>
              <a:ext uri="{FF2B5EF4-FFF2-40B4-BE49-F238E27FC236}">
                <a16:creationId xmlns:a16="http://schemas.microsoft.com/office/drawing/2014/main" id="{F540A5F6-82E5-EABD-6B8B-BD964CB5C615}"/>
              </a:ext>
            </a:extLst>
          </p:cNvPr>
          <p:cNvSpPr>
            <a:spLocks noChangeArrowheads="1"/>
          </p:cNvSpPr>
          <p:nvPr/>
        </p:nvSpPr>
        <p:spPr bwMode="auto">
          <a:xfrm>
            <a:off x="4343400" y="1143000"/>
            <a:ext cx="3581400" cy="2057400"/>
          </a:xfrm>
          <a:prstGeom prst="roundRect">
            <a:avLst>
              <a:gd name="adj" fmla="val 16667"/>
            </a:avLst>
          </a:prstGeom>
          <a:solidFill>
            <a:schemeClr val="accent1"/>
          </a:solidFill>
          <a:ln w="9525">
            <a:solidFill>
              <a:schemeClr val="tx1"/>
            </a:solidFill>
            <a:round/>
            <a:headEnd/>
            <a:tailEnd/>
          </a:ln>
        </p:spPr>
        <p:txBody>
          <a:bodyPr anchorCtr="1"/>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dirty="0"/>
              <a:t>Rhapsody Ref codes Master EXCEL)</a:t>
            </a:r>
          </a:p>
          <a:p>
            <a:pPr eaLnBrk="1" hangingPunct="1">
              <a:spcBef>
                <a:spcPct val="0"/>
              </a:spcBef>
              <a:buFontTx/>
              <a:buNone/>
            </a:pPr>
            <a:endParaRPr lang="en-US" altLang="en-US" sz="1000" dirty="0"/>
          </a:p>
          <a:p>
            <a:pPr eaLnBrk="1" hangingPunct="1">
              <a:spcBef>
                <a:spcPct val="0"/>
              </a:spcBef>
              <a:buFont typeface="Wingdings" panose="05000000000000000000" pitchFamily="2" charset="2"/>
              <a:buChar char="q"/>
            </a:pPr>
            <a:r>
              <a:rPr lang="en-US" altLang="en-US" sz="1000" dirty="0"/>
              <a:t> Code translation tables:</a:t>
            </a:r>
          </a:p>
          <a:p>
            <a:pPr eaLnBrk="1" hangingPunct="1">
              <a:spcBef>
                <a:spcPct val="0"/>
              </a:spcBef>
              <a:buFont typeface="Wingdings" panose="05000000000000000000" pitchFamily="2" charset="2"/>
              <a:buChar char="§"/>
            </a:pPr>
            <a:r>
              <a:rPr lang="en-US" altLang="en-US" sz="1000" dirty="0"/>
              <a:t> laboratory specific local codes to standard codes</a:t>
            </a:r>
          </a:p>
          <a:p>
            <a:pPr eaLnBrk="1" hangingPunct="1">
              <a:spcBef>
                <a:spcPct val="0"/>
              </a:spcBef>
              <a:buFont typeface="Wingdings" panose="05000000000000000000" pitchFamily="2" charset="2"/>
              <a:buChar char="§"/>
            </a:pPr>
            <a:r>
              <a:rPr lang="en-US" altLang="en-US" sz="1000" dirty="0"/>
              <a:t>SNOMED to SNOMED-CT</a:t>
            </a:r>
          </a:p>
          <a:p>
            <a:pPr eaLnBrk="1" hangingPunct="1">
              <a:spcBef>
                <a:spcPct val="0"/>
              </a:spcBef>
              <a:buFont typeface="Wingdings" panose="05000000000000000000" pitchFamily="2" charset="2"/>
              <a:buChar char="§"/>
            </a:pPr>
            <a:r>
              <a:rPr lang="en-US" altLang="en-US" sz="1000" dirty="0"/>
              <a:t> HL7 specimen sources to SNOMED-CT</a:t>
            </a:r>
            <a:br>
              <a:rPr lang="en-US" altLang="en-US" sz="1000" dirty="0"/>
            </a:br>
            <a:endParaRPr lang="en-US" altLang="en-US" sz="1000" dirty="0"/>
          </a:p>
          <a:p>
            <a:pPr eaLnBrk="1" hangingPunct="1">
              <a:spcBef>
                <a:spcPct val="0"/>
              </a:spcBef>
              <a:buFont typeface="Wingdings" panose="05000000000000000000" pitchFamily="2" charset="2"/>
              <a:buChar char="q"/>
            </a:pPr>
            <a:r>
              <a:rPr lang="en-US" altLang="en-US" sz="1000" dirty="0"/>
              <a:t> Lookup tables:</a:t>
            </a:r>
          </a:p>
          <a:p>
            <a:pPr eaLnBrk="1" hangingPunct="1">
              <a:spcBef>
                <a:spcPct val="0"/>
              </a:spcBef>
              <a:buFont typeface="Wingdings" panose="05000000000000000000" pitchFamily="2" charset="2"/>
              <a:buChar char="§"/>
            </a:pPr>
            <a:r>
              <a:rPr lang="en-US" altLang="en-US" sz="1000" dirty="0"/>
              <a:t> </a:t>
            </a:r>
            <a:r>
              <a:rPr lang="en-US" altLang="en-US" sz="1000" dirty="0" err="1"/>
              <a:t>SpecSourceKeepIfProductCodes</a:t>
            </a:r>
            <a:r>
              <a:rPr lang="en-US" altLang="en-US" sz="1000" dirty="0"/>
              <a:t> (for certain invasive diseases controls which specimen sources are considered non-sterile and results are to be discarded)</a:t>
            </a:r>
          </a:p>
          <a:p>
            <a:pPr eaLnBrk="1" hangingPunct="1">
              <a:spcBef>
                <a:spcPct val="0"/>
              </a:spcBef>
            </a:pPr>
            <a:endParaRPr lang="en-US" altLang="en-US" sz="1000" dirty="0"/>
          </a:p>
        </p:txBody>
      </p:sp>
      <p:sp>
        <p:nvSpPr>
          <p:cNvPr id="5125" name="Line 27">
            <a:extLst>
              <a:ext uri="{FF2B5EF4-FFF2-40B4-BE49-F238E27FC236}">
                <a16:creationId xmlns:a16="http://schemas.microsoft.com/office/drawing/2014/main" id="{220806B6-8256-E31B-B067-1820CDC42279}"/>
              </a:ext>
            </a:extLst>
          </p:cNvPr>
          <p:cNvSpPr>
            <a:spLocks noChangeShapeType="1"/>
          </p:cNvSpPr>
          <p:nvPr/>
        </p:nvSpPr>
        <p:spPr bwMode="auto">
          <a:xfrm>
            <a:off x="3733800" y="18288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26" name="Rectangle 31">
            <a:extLst>
              <a:ext uri="{FF2B5EF4-FFF2-40B4-BE49-F238E27FC236}">
                <a16:creationId xmlns:a16="http://schemas.microsoft.com/office/drawing/2014/main" id="{D2AD09FA-EF52-FD97-70C9-673E97DC81FD}"/>
              </a:ext>
            </a:extLst>
          </p:cNvPr>
          <p:cNvSpPr>
            <a:spLocks noChangeArrowheads="1"/>
          </p:cNvSpPr>
          <p:nvPr/>
        </p:nvSpPr>
        <p:spPr bwMode="auto">
          <a:xfrm>
            <a:off x="4267200" y="5105400"/>
            <a:ext cx="1752600" cy="1447800"/>
          </a:xfrm>
          <a:prstGeom prst="rect">
            <a:avLst/>
          </a:prstGeom>
          <a:solidFill>
            <a:schemeClr val="accent1">
              <a:alpha val="0"/>
            </a:schemeClr>
          </a:solidFill>
          <a:ln w="9525">
            <a:solidFill>
              <a:schemeClr val="tx1"/>
            </a:solidFill>
            <a:prstDash val="dash"/>
            <a:miter lim="800000"/>
            <a:headEnd/>
            <a:tailEnd/>
          </a:ln>
        </p:spPr>
        <p:txBody>
          <a:bodyPr wrap="none"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000"/>
              <a:t>Rhapsody Test </a:t>
            </a:r>
            <a:br>
              <a:rPr lang="en-US" altLang="en-US" sz="1000"/>
            </a:br>
            <a:r>
              <a:rPr lang="en-US" altLang="en-US" sz="1000"/>
              <a:t>environment</a:t>
            </a:r>
          </a:p>
        </p:txBody>
      </p:sp>
      <p:sp>
        <p:nvSpPr>
          <p:cNvPr id="5127" name="Rectangle 33">
            <a:extLst>
              <a:ext uri="{FF2B5EF4-FFF2-40B4-BE49-F238E27FC236}">
                <a16:creationId xmlns:a16="http://schemas.microsoft.com/office/drawing/2014/main" id="{13B27F21-B26B-2DDF-F99D-7C43621E62CA}"/>
              </a:ext>
            </a:extLst>
          </p:cNvPr>
          <p:cNvSpPr>
            <a:spLocks noChangeArrowheads="1"/>
          </p:cNvSpPr>
          <p:nvPr/>
        </p:nvSpPr>
        <p:spPr bwMode="auto">
          <a:xfrm>
            <a:off x="6172200" y="5105400"/>
            <a:ext cx="1752600" cy="1447800"/>
          </a:xfrm>
          <a:prstGeom prst="rect">
            <a:avLst/>
          </a:prstGeom>
          <a:solidFill>
            <a:schemeClr val="accent1">
              <a:alpha val="0"/>
            </a:schemeClr>
          </a:solidFill>
          <a:ln w="9525">
            <a:solidFill>
              <a:schemeClr val="tx1"/>
            </a:solidFill>
            <a:prstDash val="dash"/>
            <a:miter lim="800000"/>
            <a:headEnd/>
            <a:tailEnd/>
          </a:ln>
        </p:spPr>
        <p:txBody>
          <a:bodyPr wrap="none"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000"/>
              <a:t>Rhapsody Production</a:t>
            </a:r>
            <a:br>
              <a:rPr lang="en-US" altLang="en-US" sz="1000"/>
            </a:br>
            <a:r>
              <a:rPr lang="en-US" altLang="en-US" sz="1000"/>
              <a:t>environment</a:t>
            </a:r>
          </a:p>
        </p:txBody>
      </p:sp>
      <p:sp>
        <p:nvSpPr>
          <p:cNvPr id="5128" name="Text Box 35">
            <a:extLst>
              <a:ext uri="{FF2B5EF4-FFF2-40B4-BE49-F238E27FC236}">
                <a16:creationId xmlns:a16="http://schemas.microsoft.com/office/drawing/2014/main" id="{53C28AD8-4005-641A-564B-5D65EFF2BA0A}"/>
              </a:ext>
            </a:extLst>
          </p:cNvPr>
          <p:cNvSpPr txBox="1">
            <a:spLocks noChangeArrowheads="1"/>
          </p:cNvSpPr>
          <p:nvPr/>
        </p:nvSpPr>
        <p:spPr bwMode="auto">
          <a:xfrm>
            <a:off x="4953000" y="3352801"/>
            <a:ext cx="2362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000"/>
              <a:t>Copy/paste formula-derived SQL for the particular table to Query page</a:t>
            </a:r>
          </a:p>
        </p:txBody>
      </p:sp>
      <p:sp>
        <p:nvSpPr>
          <p:cNvPr id="5129" name="Line 36">
            <a:extLst>
              <a:ext uri="{FF2B5EF4-FFF2-40B4-BE49-F238E27FC236}">
                <a16:creationId xmlns:a16="http://schemas.microsoft.com/office/drawing/2014/main" id="{9C7AD807-CC96-EC58-28D7-5A82889B78DC}"/>
              </a:ext>
            </a:extLst>
          </p:cNvPr>
          <p:cNvSpPr>
            <a:spLocks noChangeShapeType="1"/>
          </p:cNvSpPr>
          <p:nvPr/>
        </p:nvSpPr>
        <p:spPr bwMode="auto">
          <a:xfrm>
            <a:off x="4953000" y="3200400"/>
            <a:ext cx="0" cy="838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30" name="Rectangle 37">
            <a:extLst>
              <a:ext uri="{FF2B5EF4-FFF2-40B4-BE49-F238E27FC236}">
                <a16:creationId xmlns:a16="http://schemas.microsoft.com/office/drawing/2014/main" id="{5E4FC683-0A12-390B-77B6-5F3B4D1C65D1}"/>
              </a:ext>
            </a:extLst>
          </p:cNvPr>
          <p:cNvSpPr>
            <a:spLocks noChangeArrowheads="1"/>
          </p:cNvSpPr>
          <p:nvPr/>
        </p:nvSpPr>
        <p:spPr bwMode="auto">
          <a:xfrm>
            <a:off x="4648200" y="4038600"/>
            <a:ext cx="1143000" cy="685800"/>
          </a:xfrm>
          <a:prstGeom prst="rect">
            <a:avLst/>
          </a:prstGeom>
          <a:solidFill>
            <a:schemeClr val="accent1"/>
          </a:solidFill>
          <a:ln w="9525">
            <a:solidFill>
              <a:schemeClr val="tx1"/>
            </a:solidFill>
            <a:miter lim="800000"/>
            <a:headEnd/>
            <a:tailEnd/>
          </a:ln>
        </p:spPr>
        <p:txBody>
          <a:bodyPr anchorCtr="1"/>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000"/>
              <a:t>PHIN DB Access (browser UI):</a:t>
            </a:r>
          </a:p>
          <a:p>
            <a:pPr algn="ctr" eaLnBrk="1" hangingPunct="1">
              <a:spcBef>
                <a:spcPct val="0"/>
              </a:spcBef>
              <a:buFontTx/>
              <a:buNone/>
            </a:pPr>
            <a:r>
              <a:rPr lang="en-US" altLang="en-US" sz="1000"/>
              <a:t>Run SQL query</a:t>
            </a:r>
          </a:p>
        </p:txBody>
      </p:sp>
      <p:sp>
        <p:nvSpPr>
          <p:cNvPr id="5131" name="AutoShape 38">
            <a:extLst>
              <a:ext uri="{FF2B5EF4-FFF2-40B4-BE49-F238E27FC236}">
                <a16:creationId xmlns:a16="http://schemas.microsoft.com/office/drawing/2014/main" id="{4B1BC34D-4952-B08B-4BA7-F7FD2F12D276}"/>
              </a:ext>
            </a:extLst>
          </p:cNvPr>
          <p:cNvSpPr>
            <a:spLocks noChangeArrowheads="1"/>
          </p:cNvSpPr>
          <p:nvPr/>
        </p:nvSpPr>
        <p:spPr bwMode="auto">
          <a:xfrm>
            <a:off x="6248400" y="5181600"/>
            <a:ext cx="1600200" cy="990600"/>
          </a:xfrm>
          <a:prstGeom prst="can">
            <a:avLst>
              <a:gd name="adj" fmla="val 25000"/>
            </a:avLst>
          </a:prstGeom>
          <a:solidFill>
            <a:schemeClr val="accent1"/>
          </a:solidFill>
          <a:ln w="9525">
            <a:solidFill>
              <a:schemeClr val="tx1"/>
            </a:solidFill>
            <a:round/>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000"/>
              <a:t>RhapsodyMap database: Rhapsody Reference code tables</a:t>
            </a:r>
          </a:p>
        </p:txBody>
      </p:sp>
      <p:sp>
        <p:nvSpPr>
          <p:cNvPr id="5132" name="Rectangle 39">
            <a:extLst>
              <a:ext uri="{FF2B5EF4-FFF2-40B4-BE49-F238E27FC236}">
                <a16:creationId xmlns:a16="http://schemas.microsoft.com/office/drawing/2014/main" id="{4F2FBAF4-E337-3101-851D-D023DB8C8F09}"/>
              </a:ext>
            </a:extLst>
          </p:cNvPr>
          <p:cNvSpPr>
            <a:spLocks noChangeArrowheads="1"/>
          </p:cNvSpPr>
          <p:nvPr/>
        </p:nvSpPr>
        <p:spPr bwMode="auto">
          <a:xfrm>
            <a:off x="6400800" y="4038600"/>
            <a:ext cx="1143000" cy="685800"/>
          </a:xfrm>
          <a:prstGeom prst="rect">
            <a:avLst/>
          </a:prstGeom>
          <a:solidFill>
            <a:schemeClr val="accent1"/>
          </a:solidFill>
          <a:ln w="9525">
            <a:solidFill>
              <a:schemeClr val="tx1"/>
            </a:solidFill>
            <a:miter lim="800000"/>
            <a:headEnd/>
            <a:tailEnd/>
          </a:ln>
        </p:spPr>
        <p:txBody>
          <a:bodyPr anchorCtr="1"/>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000"/>
              <a:t>PHIN DB Access (browser UI):</a:t>
            </a:r>
          </a:p>
          <a:p>
            <a:pPr algn="ctr" eaLnBrk="1" hangingPunct="1">
              <a:spcBef>
                <a:spcPct val="0"/>
              </a:spcBef>
              <a:buFontTx/>
              <a:buNone/>
            </a:pPr>
            <a:r>
              <a:rPr lang="en-US" altLang="en-US" sz="1000"/>
              <a:t>Run SQL query</a:t>
            </a:r>
          </a:p>
        </p:txBody>
      </p:sp>
      <p:sp>
        <p:nvSpPr>
          <p:cNvPr id="5133" name="Line 40">
            <a:extLst>
              <a:ext uri="{FF2B5EF4-FFF2-40B4-BE49-F238E27FC236}">
                <a16:creationId xmlns:a16="http://schemas.microsoft.com/office/drawing/2014/main" id="{84696793-D355-6080-5D94-7D56B0643B10}"/>
              </a:ext>
            </a:extLst>
          </p:cNvPr>
          <p:cNvSpPr>
            <a:spLocks noChangeShapeType="1"/>
          </p:cNvSpPr>
          <p:nvPr/>
        </p:nvSpPr>
        <p:spPr bwMode="auto">
          <a:xfrm flipH="1">
            <a:off x="7162800" y="3200400"/>
            <a:ext cx="0" cy="838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34" name="Line 41">
            <a:extLst>
              <a:ext uri="{FF2B5EF4-FFF2-40B4-BE49-F238E27FC236}">
                <a16:creationId xmlns:a16="http://schemas.microsoft.com/office/drawing/2014/main" id="{A7F099C3-E273-CB73-7250-0B99CB03F95D}"/>
              </a:ext>
            </a:extLst>
          </p:cNvPr>
          <p:cNvSpPr>
            <a:spLocks noChangeShapeType="1"/>
          </p:cNvSpPr>
          <p:nvPr/>
        </p:nvSpPr>
        <p:spPr bwMode="auto">
          <a:xfrm>
            <a:off x="5105400" y="47244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35" name="Line 42">
            <a:extLst>
              <a:ext uri="{FF2B5EF4-FFF2-40B4-BE49-F238E27FC236}">
                <a16:creationId xmlns:a16="http://schemas.microsoft.com/office/drawing/2014/main" id="{8F0434EA-C115-CEE1-D277-70D096A754F6}"/>
              </a:ext>
            </a:extLst>
          </p:cNvPr>
          <p:cNvSpPr>
            <a:spLocks noChangeShapeType="1"/>
          </p:cNvSpPr>
          <p:nvPr/>
        </p:nvSpPr>
        <p:spPr bwMode="auto">
          <a:xfrm>
            <a:off x="6934200" y="47244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36" name="AutoShape 28">
            <a:extLst>
              <a:ext uri="{FF2B5EF4-FFF2-40B4-BE49-F238E27FC236}">
                <a16:creationId xmlns:a16="http://schemas.microsoft.com/office/drawing/2014/main" id="{95DD3FBE-889E-F90A-58EE-88A4AD9FA982}"/>
              </a:ext>
            </a:extLst>
          </p:cNvPr>
          <p:cNvSpPr>
            <a:spLocks noChangeArrowheads="1"/>
          </p:cNvSpPr>
          <p:nvPr/>
        </p:nvSpPr>
        <p:spPr bwMode="auto">
          <a:xfrm>
            <a:off x="8839200" y="5181600"/>
            <a:ext cx="1524000" cy="838200"/>
          </a:xfrm>
          <a:prstGeom prst="can">
            <a:avLst>
              <a:gd name="adj" fmla="val 19389"/>
            </a:avLst>
          </a:prstGeom>
          <a:solidFill>
            <a:schemeClr val="accent1"/>
          </a:solidFill>
          <a:ln w="9525">
            <a:solidFill>
              <a:schemeClr val="tx1"/>
            </a:solidFill>
            <a:round/>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a:t>Sharepoint folder</a:t>
            </a:r>
          </a:p>
        </p:txBody>
      </p:sp>
      <p:sp>
        <p:nvSpPr>
          <p:cNvPr id="5137" name="Line 54">
            <a:extLst>
              <a:ext uri="{FF2B5EF4-FFF2-40B4-BE49-F238E27FC236}">
                <a16:creationId xmlns:a16="http://schemas.microsoft.com/office/drawing/2014/main" id="{2FC47DC7-71C7-8B51-837F-5EE1CDF60A13}"/>
              </a:ext>
            </a:extLst>
          </p:cNvPr>
          <p:cNvSpPr>
            <a:spLocks noChangeShapeType="1"/>
          </p:cNvSpPr>
          <p:nvPr/>
        </p:nvSpPr>
        <p:spPr bwMode="auto">
          <a:xfrm>
            <a:off x="7848600" y="3048000"/>
            <a:ext cx="1676400" cy="2133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38" name="Text Box 33">
            <a:extLst>
              <a:ext uri="{FF2B5EF4-FFF2-40B4-BE49-F238E27FC236}">
                <a16:creationId xmlns:a16="http://schemas.microsoft.com/office/drawing/2014/main" id="{B27F2483-51AC-9B00-B142-61A7F6CDE534}"/>
              </a:ext>
            </a:extLst>
          </p:cNvPr>
          <p:cNvSpPr txBox="1">
            <a:spLocks noChangeArrowheads="1"/>
          </p:cNvSpPr>
          <p:nvPr/>
        </p:nvSpPr>
        <p:spPr bwMode="auto">
          <a:xfrm>
            <a:off x="8290560" y="3328650"/>
            <a:ext cx="1371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000" dirty="0"/>
              <a:t>New version of master spreadsheets</a:t>
            </a:r>
          </a:p>
        </p:txBody>
      </p:sp>
      <p:sp>
        <p:nvSpPr>
          <p:cNvPr id="5139" name="AutoShape 38">
            <a:extLst>
              <a:ext uri="{FF2B5EF4-FFF2-40B4-BE49-F238E27FC236}">
                <a16:creationId xmlns:a16="http://schemas.microsoft.com/office/drawing/2014/main" id="{00E9BF97-42B7-EC78-C826-A15EDC788D03}"/>
              </a:ext>
            </a:extLst>
          </p:cNvPr>
          <p:cNvSpPr>
            <a:spLocks noChangeArrowheads="1"/>
          </p:cNvSpPr>
          <p:nvPr/>
        </p:nvSpPr>
        <p:spPr bwMode="auto">
          <a:xfrm>
            <a:off x="4343400" y="5181600"/>
            <a:ext cx="1600200" cy="990600"/>
          </a:xfrm>
          <a:prstGeom prst="can">
            <a:avLst>
              <a:gd name="adj" fmla="val 25000"/>
            </a:avLst>
          </a:prstGeom>
          <a:solidFill>
            <a:schemeClr val="accent1"/>
          </a:solidFill>
          <a:ln w="9525">
            <a:solidFill>
              <a:schemeClr val="tx1"/>
            </a:solidFill>
            <a:round/>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000"/>
              <a:t>RhapsodyMap database: Rhapsody Reference code tables</a:t>
            </a:r>
          </a:p>
        </p:txBody>
      </p:sp>
      <p:sp>
        <p:nvSpPr>
          <p:cNvPr id="2" name="Text Box 33">
            <a:extLst>
              <a:ext uri="{FF2B5EF4-FFF2-40B4-BE49-F238E27FC236}">
                <a16:creationId xmlns:a16="http://schemas.microsoft.com/office/drawing/2014/main" id="{5606F8C6-11F7-137E-0186-B1D60F4E7628}"/>
              </a:ext>
            </a:extLst>
          </p:cNvPr>
          <p:cNvSpPr txBox="1">
            <a:spLocks noChangeArrowheads="1"/>
          </p:cNvSpPr>
          <p:nvPr/>
        </p:nvSpPr>
        <p:spPr bwMode="auto">
          <a:xfrm>
            <a:off x="7924800" y="1335405"/>
            <a:ext cx="2209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000" dirty="0"/>
              <a:t>Copy/paste formula-derived XML into Notepad xml template file,</a:t>
            </a:r>
            <a:br>
              <a:rPr lang="en-US" altLang="en-US" sz="1000" dirty="0"/>
            </a:br>
            <a:r>
              <a:rPr lang="en-US" altLang="en-US" sz="1000" dirty="0"/>
              <a:t> save as filename </a:t>
            </a:r>
            <a:br>
              <a:rPr lang="en-US" altLang="en-US" sz="1000" dirty="0"/>
            </a:br>
            <a:r>
              <a:rPr lang="en-US" altLang="en-US" sz="1000" dirty="0"/>
              <a:t>ELR Ref codes Vnn.xml file </a:t>
            </a:r>
          </a:p>
        </p:txBody>
      </p:sp>
      <p:sp>
        <p:nvSpPr>
          <p:cNvPr id="3" name="AutoShape 35">
            <a:extLst>
              <a:ext uri="{FF2B5EF4-FFF2-40B4-BE49-F238E27FC236}">
                <a16:creationId xmlns:a16="http://schemas.microsoft.com/office/drawing/2014/main" id="{A1E8D64A-C30A-6D2C-706E-C36DCEBE8C66}"/>
              </a:ext>
            </a:extLst>
          </p:cNvPr>
          <p:cNvSpPr>
            <a:spLocks noChangeArrowheads="1"/>
          </p:cNvSpPr>
          <p:nvPr/>
        </p:nvSpPr>
        <p:spPr bwMode="auto">
          <a:xfrm>
            <a:off x="10134600" y="1335405"/>
            <a:ext cx="1905000" cy="685800"/>
          </a:xfrm>
          <a:prstGeom prst="roundRect">
            <a:avLst>
              <a:gd name="adj" fmla="val 16667"/>
            </a:avLst>
          </a:prstGeom>
          <a:solidFill>
            <a:schemeClr val="accent1"/>
          </a:solidFill>
          <a:ln w="9525">
            <a:solidFill>
              <a:schemeClr val="tx1"/>
            </a:solidFill>
            <a:round/>
            <a:headEnd/>
            <a:tailEnd/>
          </a:ln>
        </p:spPr>
        <p:txBody>
          <a:bodyPr anchorCtr="1"/>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dirty="0"/>
              <a:t>ELR Ref codes Vnn.xml file (</a:t>
            </a:r>
            <a:r>
              <a:rPr lang="en-US" altLang="en-US" sz="1000" dirty="0" err="1"/>
              <a:t>MavenIntegrationFormat</a:t>
            </a:r>
            <a:r>
              <a:rPr lang="en-US" altLang="en-US" sz="1000" dirty="0"/>
              <a:t>)</a:t>
            </a:r>
            <a:br>
              <a:rPr lang="en-US" altLang="en-US" sz="1000" dirty="0"/>
            </a:br>
            <a:r>
              <a:rPr lang="en-US" altLang="en-US" sz="1000" dirty="0" err="1"/>
              <a:t>nn</a:t>
            </a:r>
            <a:r>
              <a:rPr lang="en-US" altLang="en-US" sz="1000" dirty="0"/>
              <a:t> is the version number</a:t>
            </a:r>
          </a:p>
        </p:txBody>
      </p:sp>
      <p:sp>
        <p:nvSpPr>
          <p:cNvPr id="4" name="Line 44">
            <a:extLst>
              <a:ext uri="{FF2B5EF4-FFF2-40B4-BE49-F238E27FC236}">
                <a16:creationId xmlns:a16="http://schemas.microsoft.com/office/drawing/2014/main" id="{C11ADE08-B286-8619-F64D-B04AC4A10FAC}"/>
              </a:ext>
            </a:extLst>
          </p:cNvPr>
          <p:cNvSpPr>
            <a:spLocks noChangeShapeType="1"/>
          </p:cNvSpPr>
          <p:nvPr/>
        </p:nvSpPr>
        <p:spPr bwMode="auto">
          <a:xfrm>
            <a:off x="7924800" y="1564005"/>
            <a:ext cx="2209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 name="AutoShape 28">
            <a:extLst>
              <a:ext uri="{FF2B5EF4-FFF2-40B4-BE49-F238E27FC236}">
                <a16:creationId xmlns:a16="http://schemas.microsoft.com/office/drawing/2014/main" id="{842A7CF5-D62A-3F5F-F399-E5116427F612}"/>
              </a:ext>
            </a:extLst>
          </p:cNvPr>
          <p:cNvSpPr>
            <a:spLocks noChangeArrowheads="1"/>
          </p:cNvSpPr>
          <p:nvPr/>
        </p:nvSpPr>
        <p:spPr bwMode="auto">
          <a:xfrm>
            <a:off x="10363200" y="2338050"/>
            <a:ext cx="1600200" cy="990600"/>
          </a:xfrm>
          <a:prstGeom prst="can">
            <a:avLst>
              <a:gd name="adj" fmla="val 19389"/>
            </a:avLst>
          </a:prstGeom>
          <a:solidFill>
            <a:schemeClr val="accent1"/>
          </a:solidFill>
          <a:ln w="9525">
            <a:solidFill>
              <a:schemeClr val="tx1"/>
            </a:solidFill>
            <a:round/>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000" dirty="0"/>
              <a:t>ELR Ref code tables: </a:t>
            </a:r>
          </a:p>
          <a:p>
            <a:pPr eaLnBrk="1" hangingPunct="1">
              <a:spcBef>
                <a:spcPct val="0"/>
              </a:spcBef>
              <a:buFontTx/>
              <a:buNone/>
            </a:pPr>
            <a:r>
              <a:rPr lang="en-US" altLang="en-US" sz="1000" dirty="0"/>
              <a:t>LOINCs, SNOMEDs, HL7_EVENT_LOOKUP, </a:t>
            </a:r>
            <a:r>
              <a:rPr lang="en-US" altLang="en-US" sz="1000" dirty="0" err="1"/>
              <a:t>LOINCs_TO_EHARS</a:t>
            </a:r>
            <a:r>
              <a:rPr lang="en-US" altLang="en-US" sz="1000" dirty="0"/>
              <a:t>_</a:t>
            </a:r>
            <a:br>
              <a:rPr lang="en-US" altLang="en-US" sz="1000" dirty="0"/>
            </a:br>
            <a:r>
              <a:rPr lang="en-US" altLang="en-US" sz="1000" dirty="0"/>
              <a:t>TRANSLATION</a:t>
            </a:r>
          </a:p>
        </p:txBody>
      </p:sp>
      <p:sp>
        <p:nvSpPr>
          <p:cNvPr id="9" name="Line 40">
            <a:extLst>
              <a:ext uri="{FF2B5EF4-FFF2-40B4-BE49-F238E27FC236}">
                <a16:creationId xmlns:a16="http://schemas.microsoft.com/office/drawing/2014/main" id="{84340D6C-97B8-CD64-4A0D-A7456C036C02}"/>
              </a:ext>
            </a:extLst>
          </p:cNvPr>
          <p:cNvSpPr>
            <a:spLocks noChangeShapeType="1"/>
          </p:cNvSpPr>
          <p:nvPr/>
        </p:nvSpPr>
        <p:spPr bwMode="auto">
          <a:xfrm flipH="1">
            <a:off x="11087100" y="19761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 name="Rectangle 27">
            <a:extLst>
              <a:ext uri="{FF2B5EF4-FFF2-40B4-BE49-F238E27FC236}">
                <a16:creationId xmlns:a16="http://schemas.microsoft.com/office/drawing/2014/main" id="{06634C8C-A414-FC28-79E2-08D7AA7F9DAC}"/>
              </a:ext>
            </a:extLst>
          </p:cNvPr>
          <p:cNvSpPr>
            <a:spLocks noChangeArrowheads="1"/>
          </p:cNvSpPr>
          <p:nvPr/>
        </p:nvSpPr>
        <p:spPr bwMode="auto">
          <a:xfrm>
            <a:off x="10226040" y="2297114"/>
            <a:ext cx="1813553" cy="1836736"/>
          </a:xfrm>
          <a:prstGeom prst="rect">
            <a:avLst/>
          </a:prstGeom>
          <a:solidFill>
            <a:schemeClr val="accent1">
              <a:alpha val="0"/>
            </a:schemeClr>
          </a:solidFill>
          <a:ln w="9525">
            <a:solidFill>
              <a:schemeClr val="tx1"/>
            </a:solidFill>
            <a:prstDash val="dash"/>
            <a:miter lim="800000"/>
            <a:headEnd/>
            <a:tailEnd/>
          </a:ln>
        </p:spPr>
        <p:txBody>
          <a:bodyPr wrap="none"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000" dirty="0"/>
              <a:t>All</a:t>
            </a:r>
          </a:p>
          <a:p>
            <a:pPr algn="ctr" eaLnBrk="1" hangingPunct="1">
              <a:spcBef>
                <a:spcPct val="0"/>
              </a:spcBef>
              <a:buFontTx/>
              <a:buNone/>
            </a:pPr>
            <a:r>
              <a:rPr lang="en-US" altLang="en-US" sz="1000" dirty="0"/>
              <a:t>NCEDSS / </a:t>
            </a:r>
            <a:r>
              <a:rPr lang="en-US" altLang="en-US" sz="1000" dirty="0" err="1"/>
              <a:t>NCCovid</a:t>
            </a:r>
            <a:r>
              <a:rPr lang="en-US" altLang="en-US" sz="1000" dirty="0"/>
              <a:t> / </a:t>
            </a:r>
            <a:r>
              <a:rPr lang="en-US" altLang="en-US" sz="1000" dirty="0" err="1"/>
              <a:t>NCLead</a:t>
            </a:r>
            <a:r>
              <a:rPr lang="en-US" altLang="en-US" sz="1000" dirty="0"/>
              <a:t> </a:t>
            </a:r>
            <a:br>
              <a:rPr lang="en-US" altLang="en-US" sz="1000" dirty="0"/>
            </a:br>
            <a:r>
              <a:rPr lang="en-US" altLang="en-US" sz="1000" dirty="0"/>
              <a:t> environments</a:t>
            </a:r>
          </a:p>
          <a:p>
            <a:pPr algn="ctr" eaLnBrk="1" hangingPunct="1">
              <a:spcBef>
                <a:spcPct val="0"/>
              </a:spcBef>
              <a:buFontTx/>
              <a:buNone/>
            </a:pPr>
            <a:r>
              <a:rPr lang="en-US" altLang="en-US" sz="1000" dirty="0"/>
              <a:t>(Production, UAT, </a:t>
            </a:r>
            <a:r>
              <a:rPr lang="en-US" altLang="en-US" sz="1000" dirty="0" err="1"/>
              <a:t>etc</a:t>
            </a:r>
            <a:r>
              <a:rPr lang="en-US" altLang="en-US" sz="1000" dirty="0"/>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4D6F98-B88F-A0B5-31B8-A675A3275CBA}"/>
              </a:ext>
            </a:extLst>
          </p:cNvPr>
          <p:cNvSpPr txBox="1"/>
          <p:nvPr/>
        </p:nvSpPr>
        <p:spPr>
          <a:xfrm>
            <a:off x="891153" y="1371599"/>
            <a:ext cx="6331057" cy="461665"/>
          </a:xfrm>
          <a:prstGeom prst="rect">
            <a:avLst/>
          </a:prstGeom>
          <a:noFill/>
        </p:spPr>
        <p:txBody>
          <a:bodyPr wrap="square" rtlCol="0">
            <a:spAutoFit/>
          </a:bodyPr>
          <a:lstStyle/>
          <a:p>
            <a:r>
              <a:rPr lang="en-US" sz="2400" dirty="0"/>
              <a:t>Questions / Comments for NC?</a:t>
            </a:r>
          </a:p>
        </p:txBody>
      </p:sp>
      <p:sp>
        <p:nvSpPr>
          <p:cNvPr id="3" name="TextBox 2">
            <a:extLst>
              <a:ext uri="{FF2B5EF4-FFF2-40B4-BE49-F238E27FC236}">
                <a16:creationId xmlns:a16="http://schemas.microsoft.com/office/drawing/2014/main" id="{D27CF440-5BEC-5058-43B0-4651CE789BB2}"/>
              </a:ext>
            </a:extLst>
          </p:cNvPr>
          <p:cNvSpPr txBox="1"/>
          <p:nvPr/>
        </p:nvSpPr>
        <p:spPr>
          <a:xfrm>
            <a:off x="891153" y="2146515"/>
            <a:ext cx="10500101" cy="923330"/>
          </a:xfrm>
          <a:prstGeom prst="rect">
            <a:avLst/>
          </a:prstGeom>
          <a:noFill/>
        </p:spPr>
        <p:txBody>
          <a:bodyPr wrap="square" rtlCol="0">
            <a:spAutoFit/>
          </a:bodyPr>
          <a:lstStyle/>
          <a:p>
            <a:r>
              <a:rPr lang="en-US" dirty="0"/>
              <a:t>Michelle Cummings, </a:t>
            </a:r>
            <a:r>
              <a:rPr lang="en-US" sz="1800" dirty="0">
                <a:effectLst/>
                <a:latin typeface="Times New Roman" panose="02020603050405020304" pitchFamily="18" charset="0"/>
                <a:ea typeface="Calibri" panose="020F0502020204030204" pitchFamily="34" charset="0"/>
              </a:rPr>
              <a:t>Data Modernization and Informatics Manager</a:t>
            </a:r>
            <a:r>
              <a:rPr lang="en-US" dirty="0"/>
              <a:t>: </a:t>
            </a:r>
            <a:r>
              <a:rPr lang="en-US" sz="1800" u="sng" dirty="0">
                <a:solidFill>
                  <a:srgbClr val="2F5496"/>
                </a:solidFill>
                <a:effectLst/>
                <a:latin typeface="Times New Roman" panose="02020603050405020304" pitchFamily="18" charset="0"/>
                <a:ea typeface="Calibri" panose="020F0502020204030204" pitchFamily="34" charset="0"/>
                <a:hlinkClick r:id="rId2"/>
              </a:rPr>
              <a:t>michelle.cummings@dhhs.nc.gov</a:t>
            </a:r>
            <a:endParaRPr lang="en-US" dirty="0"/>
          </a:p>
          <a:p>
            <a:r>
              <a:rPr lang="en-US" dirty="0"/>
              <a:t>Anna </a:t>
            </a:r>
            <a:r>
              <a:rPr lang="en-US" sz="1800" dirty="0">
                <a:effectLst/>
                <a:latin typeface="Calibri" panose="020F0502020204030204" pitchFamily="34" charset="0"/>
                <a:ea typeface="Calibri" panose="020F0502020204030204" pitchFamily="34" charset="0"/>
              </a:rPr>
              <a:t>Herring-VanRyswyk</a:t>
            </a:r>
            <a:r>
              <a:rPr lang="en-US" dirty="0"/>
              <a:t>, ELR Team Lead: </a:t>
            </a:r>
            <a:r>
              <a:rPr lang="en-US" dirty="0">
                <a:hlinkClick r:id="rId3"/>
              </a:rPr>
              <a:t>anna.herring-vanryswyk@dhhs.nc.gov</a:t>
            </a:r>
            <a:endParaRPr lang="en-US" dirty="0"/>
          </a:p>
          <a:p>
            <a:r>
              <a:rPr lang="en-US" dirty="0"/>
              <a:t>Scott Craddock, ELR Technical Lead: </a:t>
            </a:r>
            <a:r>
              <a:rPr lang="en-US" dirty="0">
                <a:hlinkClick r:id="rId4"/>
              </a:rPr>
              <a:t>scott.craddock@dhhs.nc.gov</a:t>
            </a:r>
            <a:endParaRPr lang="en-US" dirty="0"/>
          </a:p>
        </p:txBody>
      </p:sp>
    </p:spTree>
    <p:extLst>
      <p:ext uri="{BB962C8B-B14F-4D97-AF65-F5344CB8AC3E}">
        <p14:creationId xmlns:p14="http://schemas.microsoft.com/office/powerpoint/2010/main" val="1522362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7FAB7146B6B6419B22119EE4E62D0A" ma:contentTypeVersion="8" ma:contentTypeDescription="Create a new document." ma:contentTypeScope="" ma:versionID="e5b7a7e65a5d14b627200bc5648327d4">
  <xsd:schema xmlns:xsd="http://www.w3.org/2001/XMLSchema" xmlns:xs="http://www.w3.org/2001/XMLSchema" xmlns:p="http://schemas.microsoft.com/office/2006/metadata/properties" xmlns:ns3="bb2a2a52-10fc-43ec-9d46-9c9b576d8e28" xmlns:ns4="97d0ee44-71da-4952-b9a3-b6844f65b1dd" targetNamespace="http://schemas.microsoft.com/office/2006/metadata/properties" ma:root="true" ma:fieldsID="043a5fde5f051ac5d3228086b4cbf307" ns3:_="" ns4:_="">
    <xsd:import namespace="bb2a2a52-10fc-43ec-9d46-9c9b576d8e28"/>
    <xsd:import namespace="97d0ee44-71da-4952-b9a3-b6844f65b1d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LengthInSecond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b2a2a52-10fc-43ec-9d46-9c9b576d8e2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d0ee44-71da-4952-b9a3-b6844f65b1d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_activity" ma:index="15"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7d0ee44-71da-4952-b9a3-b6844f65b1dd" xsi:nil="true"/>
  </documentManagement>
</p:properties>
</file>

<file path=customXml/itemProps1.xml><?xml version="1.0" encoding="utf-8"?>
<ds:datastoreItem xmlns:ds="http://schemas.openxmlformats.org/officeDocument/2006/customXml" ds:itemID="{4B666D43-D8E7-4DCD-B2CA-04A304AFBA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b2a2a52-10fc-43ec-9d46-9c9b576d8e28"/>
    <ds:schemaRef ds:uri="97d0ee44-71da-4952-b9a3-b6844f65b1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DF4D46E-7D19-48AA-8AD4-798072D386CF}">
  <ds:schemaRefs>
    <ds:schemaRef ds:uri="http://schemas.microsoft.com/sharepoint/v3/contenttype/forms"/>
  </ds:schemaRefs>
</ds:datastoreItem>
</file>

<file path=customXml/itemProps3.xml><?xml version="1.0" encoding="utf-8"?>
<ds:datastoreItem xmlns:ds="http://schemas.openxmlformats.org/officeDocument/2006/customXml" ds:itemID="{A06D370F-1FA0-4D3F-BC56-AC0011FD5534}">
  <ds:schemaRefs>
    <ds:schemaRef ds:uri="97d0ee44-71da-4952-b9a3-b6844f65b1dd"/>
    <ds:schemaRef ds:uri="http://schemas.microsoft.com/office/infopath/2007/PartnerControls"/>
    <ds:schemaRef ds:uri="http://purl.org/dc/terms/"/>
    <ds:schemaRef ds:uri="http://schemas.microsoft.com/office/2006/metadata/properties"/>
    <ds:schemaRef ds:uri="http://purl.org/dc/dcmitype/"/>
    <ds:schemaRef ds:uri="http://schemas.microsoft.com/office/2006/documentManagement/types"/>
    <ds:schemaRef ds:uri="http://purl.org/dc/elements/1.1/"/>
    <ds:schemaRef ds:uri="bb2a2a52-10fc-43ec-9d46-9c9b576d8e28"/>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17563</TotalTime>
  <Words>1086</Words>
  <Application>Microsoft Office PowerPoint</Application>
  <PresentationFormat>Widescreen</PresentationFormat>
  <Paragraphs>123</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Calibri Light</vt:lpstr>
      <vt:lpstr>Symbol</vt:lpstr>
      <vt:lpstr>Times New Roman</vt:lpstr>
      <vt:lpstr>Verdana</vt:lpstr>
      <vt:lpstr>Wingdings</vt:lpstr>
      <vt:lpstr>Office Theme</vt:lpstr>
      <vt:lpstr>NC DPH ELR quality process</vt:lpstr>
      <vt:lpstr>What counts as “ELR”</vt:lpstr>
      <vt:lpstr>PowerPoint Presentation</vt:lpstr>
      <vt:lpstr>PowerPoint Presentation</vt:lpstr>
      <vt:lpstr>PowerPoint Presentation</vt:lpstr>
      <vt:lpstr>ELR Daily Inspection/Reconciliation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NC DPH ELR quality process</dc:title>
  <dc:creator>Craddock, Scott</dc:creator>
  <cp:lastModifiedBy>Craddock, Scott</cp:lastModifiedBy>
  <cp:revision>46</cp:revision>
  <dcterms:created xsi:type="dcterms:W3CDTF">2023-02-08T19:31:01Z</dcterms:created>
  <dcterms:modified xsi:type="dcterms:W3CDTF">2023-03-06T00:15:33Z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0x010100797FAB7146B6B6419B22119EE4E62D0A</vt:lpwstr>
  </property>
</Properties>
</file>