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62"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tzhaber, Leeann" initials="KL" lastIdx="1" clrIdx="0">
    <p:extLst>
      <p:ext uri="{19B8F6BF-5375-455C-9EA6-DF929625EA0E}">
        <p15:presenceInfo xmlns:p15="http://schemas.microsoft.com/office/powerpoint/2012/main" userId="S::lkitzhaber@deloitte.com::eb438011-c821-461a-a1bb-bfda832cb12e" providerId="AD"/>
      </p:ext>
    </p:extLst>
  </p:cmAuthor>
  <p:cmAuthor id="2" name="Korte, Liz" initials="KL" lastIdx="1" clrIdx="1">
    <p:extLst>
      <p:ext uri="{19B8F6BF-5375-455C-9EA6-DF929625EA0E}">
        <p15:presenceInfo xmlns:p15="http://schemas.microsoft.com/office/powerpoint/2012/main" userId="S::likorte@deloitte.com::4e00b886-5bc7-44e7-bec5-42784fc1a6c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95" autoAdjust="0"/>
    <p:restoredTop sz="94660"/>
  </p:normalViewPr>
  <p:slideViewPr>
    <p:cSldViewPr snapToGrid="0">
      <p:cViewPr varScale="1">
        <p:scale>
          <a:sx n="111" d="100"/>
          <a:sy n="111" d="100"/>
        </p:scale>
        <p:origin x="112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vra Barter" userId="c5d157ed-33b3-4d47-9527-7e888207cf58" providerId="ADAL" clId="{1656184E-4F85-4FD7-A136-DB4571B52DF2}"/>
    <pc:docChg chg="modSld">
      <pc:chgData name="Devra Barter" userId="c5d157ed-33b3-4d47-9527-7e888207cf58" providerId="ADAL" clId="{1656184E-4F85-4FD7-A136-DB4571B52DF2}" dt="2023-10-03T18:00:33.909" v="1" actId="1076"/>
      <pc:docMkLst>
        <pc:docMk/>
      </pc:docMkLst>
      <pc:sldChg chg="modSp mod">
        <pc:chgData name="Devra Barter" userId="c5d157ed-33b3-4d47-9527-7e888207cf58" providerId="ADAL" clId="{1656184E-4F85-4FD7-A136-DB4571B52DF2}" dt="2023-10-03T18:00:33.909" v="1" actId="1076"/>
        <pc:sldMkLst>
          <pc:docMk/>
          <pc:sldMk cId="2281281821" sldId="263"/>
        </pc:sldMkLst>
        <pc:spChg chg="mod">
          <ac:chgData name="Devra Barter" userId="c5d157ed-33b3-4d47-9527-7e888207cf58" providerId="ADAL" clId="{1656184E-4F85-4FD7-A136-DB4571B52DF2}" dt="2023-10-03T18:00:33.909" v="1" actId="1076"/>
          <ac:spMkLst>
            <pc:docMk/>
            <pc:sldMk cId="2281281821" sldId="263"/>
            <ac:spMk id="3" creationId="{DC983231-A206-4E99-F84C-CC3EA1F43A8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A12A38-A8E3-4C96-9EAD-96BF05E8C66B}" type="datetimeFigureOut">
              <a:rPr lang="en-US" smtClean="0"/>
              <a:t>10/3/2023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334BD-5E74-450E-A291-EC2BA870E99C}" type="slidenum">
              <a:rPr lang="en-US" smtClean="0"/>
              <a:t>‹#›</a:t>
            </a:fld>
            <a:endParaRPr lang="en-US"/>
          </a:p>
        </p:txBody>
      </p:sp>
    </p:spTree>
    <p:extLst>
      <p:ext uri="{BB962C8B-B14F-4D97-AF65-F5344CB8AC3E}">
        <p14:creationId xmlns:p14="http://schemas.microsoft.com/office/powerpoint/2010/main" val="3261904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2184287"/>
            <a:ext cx="10363200" cy="1892826"/>
          </a:xfrm>
        </p:spPr>
        <p:txBody>
          <a:bodyPr tIns="0"/>
          <a:lstStyle>
            <a:lvl1pPr marL="0" marR="0" indent="0" algn="l" defTabSz="914400" rtl="0" eaLnBrk="1" fontAlgn="auto" latinLnBrk="0" hangingPunct="1">
              <a:lnSpc>
                <a:spcPct val="100000"/>
              </a:lnSpc>
              <a:spcBef>
                <a:spcPct val="0"/>
              </a:spcBef>
              <a:spcAft>
                <a:spcPts val="0"/>
              </a:spcAft>
              <a:buClrTx/>
              <a:buSzTx/>
              <a:buFontTx/>
              <a:buNone/>
              <a:tabLst/>
              <a:defRPr>
                <a:solidFill>
                  <a:schemeClr val="tx2"/>
                </a:solidFill>
                <a:latin typeface="Franklin Gothic Demi" panose="020B0703020102020204" pitchFamily="34" charset="0"/>
              </a:defRPr>
            </a:lvl1pPr>
          </a:lstStyle>
          <a:p>
            <a:r>
              <a:rPr lang="en-US" dirty="0"/>
              <a:t>Title/Cover Slide</a:t>
            </a:r>
            <a:br>
              <a:rPr lang="en-US" dirty="0"/>
            </a:br>
            <a:br>
              <a:rPr lang="en-US" dirty="0"/>
            </a:br>
            <a:endParaRPr lang="en-US" dirty="0"/>
          </a:p>
        </p:txBody>
      </p:sp>
      <p:sp>
        <p:nvSpPr>
          <p:cNvPr id="6" name="Subtitle 2"/>
          <p:cNvSpPr>
            <a:spLocks noGrp="1"/>
          </p:cNvSpPr>
          <p:nvPr>
            <p:ph type="subTitle" idx="1" hasCustomPrompt="1"/>
          </p:nvPr>
        </p:nvSpPr>
        <p:spPr>
          <a:xfrm>
            <a:off x="609600" y="2890394"/>
            <a:ext cx="8534400" cy="538609"/>
          </a:xfrm>
        </p:spPr>
        <p:txBody>
          <a:bodyPr lIns="0" tIns="0"/>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244179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Title and Content Slide</a:t>
            </a:r>
          </a:p>
        </p:txBody>
      </p:sp>
      <p:sp>
        <p:nvSpPr>
          <p:cNvPr id="9" name="Text Placeholder 8"/>
          <p:cNvSpPr>
            <a:spLocks noGrp="1"/>
          </p:cNvSpPr>
          <p:nvPr>
            <p:ph type="body" sz="quarter" idx="10"/>
          </p:nvPr>
        </p:nvSpPr>
        <p:spPr>
          <a:xfrm>
            <a:off x="609600" y="1371600"/>
            <a:ext cx="10972800" cy="2283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923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04800"/>
            <a:ext cx="10972800" cy="1892826"/>
          </a:xfrm>
        </p:spPr>
        <p:txBody>
          <a:bodyPr/>
          <a:lstStyle>
            <a:lvl1pPr>
              <a:defRPr/>
            </a:lvl1pPr>
          </a:lstStyle>
          <a:p>
            <a:r>
              <a:rPr lang="en-US" dirty="0"/>
              <a:t>Title and Content Slide</a:t>
            </a:r>
            <a:br>
              <a:rPr lang="en-US" dirty="0"/>
            </a:br>
            <a:br>
              <a:rPr lang="en-US" dirty="0"/>
            </a:br>
            <a:endParaRPr lang="en-US" dirty="0"/>
          </a:p>
        </p:txBody>
      </p:sp>
      <p:sp>
        <p:nvSpPr>
          <p:cNvPr id="5" name="Text Placeholder 2"/>
          <p:cNvSpPr>
            <a:spLocks noGrp="1"/>
          </p:cNvSpPr>
          <p:nvPr>
            <p:ph idx="1"/>
          </p:nvPr>
        </p:nvSpPr>
        <p:spPr>
          <a:xfrm>
            <a:off x="609600" y="1678698"/>
            <a:ext cx="10972800" cy="228370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hasCustomPrompt="1"/>
          </p:nvPr>
        </p:nvSpPr>
        <p:spPr>
          <a:xfrm>
            <a:off x="609600" y="990603"/>
            <a:ext cx="10769600" cy="538609"/>
          </a:xfrm>
        </p:spPr>
        <p:txBody>
          <a:bodyPr lIns="0" tIns="0"/>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lang="en-US" sz="2800" smtClean="0">
                <a:solidFill>
                  <a:schemeClr val="tx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3200" dirty="0">
                <a:solidFill>
                  <a:schemeClr val="tx1"/>
                </a:solidFill>
                <a:latin typeface="+mj-lt"/>
              </a:rPr>
              <a:t>Subtitle</a:t>
            </a:r>
          </a:p>
        </p:txBody>
      </p:sp>
    </p:spTree>
    <p:extLst>
      <p:ext uri="{BB962C8B-B14F-4D97-AF65-F5344CB8AC3E}">
        <p14:creationId xmlns:p14="http://schemas.microsoft.com/office/powerpoint/2010/main" val="688035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981236"/>
            <a:ext cx="10363200" cy="600164"/>
          </a:xfrm>
        </p:spPr>
        <p:txBody>
          <a:bodyPr anchor="t"/>
          <a:lstStyle>
            <a:lvl1pPr algn="l">
              <a:defRPr sz="3600" b="0" cap="all">
                <a:solidFill>
                  <a:schemeClr val="accent1"/>
                </a:solidFill>
                <a:latin typeface="Franklin Gothic Demi" panose="020B0703020102020204" pitchFamily="34" charset="0"/>
              </a:defRPr>
            </a:lvl1pPr>
          </a:lstStyle>
          <a:p>
            <a:r>
              <a:rPr lang="en-US" dirty="0"/>
              <a:t>Section slide</a:t>
            </a:r>
          </a:p>
        </p:txBody>
      </p:sp>
      <p:sp>
        <p:nvSpPr>
          <p:cNvPr id="3" name="Text Placeholder 2"/>
          <p:cNvSpPr>
            <a:spLocks noGrp="1"/>
          </p:cNvSpPr>
          <p:nvPr>
            <p:ph type="body" idx="1" hasCustomPrompt="1"/>
          </p:nvPr>
        </p:nvSpPr>
        <p:spPr>
          <a:xfrm>
            <a:off x="609600" y="3546902"/>
            <a:ext cx="9421091" cy="415498"/>
          </a:xfrm>
        </p:spPr>
        <p:txBody>
          <a:bodyPr lIns="0" tIns="0" anchor="t" anchorCtr="0"/>
          <a:lstStyle>
            <a:lvl1pPr marL="0" indent="0">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Subtitle</a:t>
            </a:r>
          </a:p>
        </p:txBody>
      </p:sp>
    </p:spTree>
    <p:extLst>
      <p:ext uri="{BB962C8B-B14F-4D97-AF65-F5344CB8AC3E}">
        <p14:creationId xmlns:p14="http://schemas.microsoft.com/office/powerpoint/2010/main" val="417733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00202"/>
            <a:ext cx="5384800" cy="20005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2"/>
            <a:ext cx="5384800" cy="20005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6356353"/>
            <a:ext cx="28448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2235200" y="6264278"/>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B944E559-FB9F-45B3-9F57-C4734B5E7B09}" type="slidenum">
              <a:rPr lang="en-US" smtClean="0"/>
              <a:t>‹#›</a:t>
            </a:fld>
            <a:endParaRPr lang="en-US" dirty="0"/>
          </a:p>
        </p:txBody>
      </p:sp>
    </p:spTree>
    <p:extLst>
      <p:ext uri="{BB962C8B-B14F-4D97-AF65-F5344CB8AC3E}">
        <p14:creationId xmlns:p14="http://schemas.microsoft.com/office/powerpoint/2010/main" val="3953010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6858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2442113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1320800" y="2362203"/>
            <a:ext cx="9550400" cy="1031051"/>
          </a:xfrm>
        </p:spPr>
        <p:txBody>
          <a:bodyPr lIns="0" tIns="0"/>
          <a:lstStyle>
            <a:lvl1pPr marL="0" indent="0">
              <a:buNone/>
              <a:defRPr/>
            </a:lvl1pPr>
          </a:lstStyle>
          <a:p>
            <a:pPr lvl="0"/>
            <a:r>
              <a:rPr lang="en-US" dirty="0"/>
              <a:t>Blank slide for complex graphics, large pictures, or multiple picture layouts.</a:t>
            </a:r>
          </a:p>
        </p:txBody>
      </p:sp>
    </p:spTree>
    <p:extLst>
      <p:ext uri="{BB962C8B-B14F-4D97-AF65-F5344CB8AC3E}">
        <p14:creationId xmlns:p14="http://schemas.microsoft.com/office/powerpoint/2010/main" val="1514582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tement Breaker">
    <p:spTree>
      <p:nvGrpSpPr>
        <p:cNvPr id="1" name=""/>
        <p:cNvGrpSpPr/>
        <p:nvPr/>
      </p:nvGrpSpPr>
      <p:grpSpPr>
        <a:xfrm>
          <a:off x="0" y="0"/>
          <a:ext cx="0" cy="0"/>
          <a:chOff x="0" y="0"/>
          <a:chExt cx="0" cy="0"/>
        </a:xfrm>
      </p:grpSpPr>
      <p:sp>
        <p:nvSpPr>
          <p:cNvPr id="15" name="Text Placeholder 14"/>
          <p:cNvSpPr>
            <a:spLocks noGrp="1"/>
          </p:cNvSpPr>
          <p:nvPr>
            <p:ph type="body" sz="quarter" idx="12" hasCustomPrompt="1"/>
          </p:nvPr>
        </p:nvSpPr>
        <p:spPr>
          <a:xfrm>
            <a:off x="1320800" y="1114487"/>
            <a:ext cx="9753600" cy="3416320"/>
          </a:xfrm>
        </p:spPr>
        <p:txBody>
          <a:bodyPr/>
          <a:lstStyle>
            <a:lvl1pPr marL="0" indent="0">
              <a:buNone/>
              <a:defRPr sz="3600" baseline="0">
                <a:solidFill>
                  <a:schemeClr val="bg1"/>
                </a:solidFill>
                <a:latin typeface="Franklin Gothic Medium" panose="020B0603020102020204" pitchFamily="34" charset="0"/>
              </a:defRPr>
            </a:lvl1pPr>
          </a:lstStyle>
          <a:p>
            <a:pPr lvl="0"/>
            <a:r>
              <a:rPr lang="en-US" dirty="0"/>
              <a:t>This is a compelling statement, takeaway or quote to highlight that should be highlighted. It also serves to break up the visual monotony of the usual slide progression. Be creative, but don’t clutter the page with too many words and keep roomy margins.</a:t>
            </a:r>
          </a:p>
        </p:txBody>
      </p:sp>
    </p:spTree>
    <p:extLst>
      <p:ext uri="{BB962C8B-B14F-4D97-AF65-F5344CB8AC3E}">
        <p14:creationId xmlns:p14="http://schemas.microsoft.com/office/powerpoint/2010/main" val="3202223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p:cNvSpPr/>
          <p:nvPr userDrawn="1"/>
        </p:nvSpPr>
        <p:spPr>
          <a:xfrm>
            <a:off x="9416288" y="1575912"/>
            <a:ext cx="2775712"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09600" y="2793887"/>
            <a:ext cx="10363200" cy="1892826"/>
          </a:xfrm>
        </p:spPr>
        <p:txBody>
          <a:bodyPr tIns="0"/>
          <a:lstStyle>
            <a:lvl1pPr marL="0" marR="0" indent="0" algn="l" defTabSz="914400" rtl="0" eaLnBrk="1" fontAlgn="auto" latinLnBrk="0" hangingPunct="1">
              <a:lnSpc>
                <a:spcPct val="100000"/>
              </a:lnSpc>
              <a:spcBef>
                <a:spcPct val="0"/>
              </a:spcBef>
              <a:spcAft>
                <a:spcPts val="0"/>
              </a:spcAft>
              <a:buClrTx/>
              <a:buSzTx/>
              <a:buFontTx/>
              <a:buNone/>
              <a:tabLst/>
              <a:defRPr>
                <a:solidFill>
                  <a:schemeClr val="tx2"/>
                </a:solidFill>
                <a:latin typeface="Franklin Gothic Demi" panose="020B0703020102020204" pitchFamily="34" charset="0"/>
              </a:defRPr>
            </a:lvl1pPr>
          </a:lstStyle>
          <a:p>
            <a:r>
              <a:rPr lang="en-US" dirty="0"/>
              <a:t>Title/Cover Slide</a:t>
            </a:r>
            <a:br>
              <a:rPr lang="en-US" dirty="0"/>
            </a:br>
            <a:br>
              <a:rPr lang="en-US" dirty="0"/>
            </a:br>
            <a:endParaRPr lang="en-US" dirty="0"/>
          </a:p>
        </p:txBody>
      </p:sp>
      <p:sp>
        <p:nvSpPr>
          <p:cNvPr id="6" name="Subtitle 2"/>
          <p:cNvSpPr>
            <a:spLocks noGrp="1"/>
          </p:cNvSpPr>
          <p:nvPr>
            <p:ph type="subTitle" idx="1" hasCustomPrompt="1"/>
          </p:nvPr>
        </p:nvSpPr>
        <p:spPr>
          <a:xfrm>
            <a:off x="609600" y="3499994"/>
            <a:ext cx="8534400" cy="538609"/>
          </a:xfrm>
        </p:spPr>
        <p:txBody>
          <a:bodyPr lIns="0" tIns="0"/>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
        <p:nvSpPr>
          <p:cNvPr id="4" name="Rectangle 3"/>
          <p:cNvSpPr/>
          <p:nvPr userDrawn="1"/>
        </p:nvSpPr>
        <p:spPr>
          <a:xfrm>
            <a:off x="0" y="1575912"/>
            <a:ext cx="9448800" cy="365760"/>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406402" y="1561398"/>
            <a:ext cx="4027649" cy="369332"/>
          </a:xfrm>
          <a:prstGeom prst="rect">
            <a:avLst/>
          </a:prstGeom>
          <a:noFill/>
        </p:spPr>
        <p:txBody>
          <a:bodyPr wrap="square" rtlCol="0">
            <a:spAutoFit/>
          </a:bodyPr>
          <a:lstStyle/>
          <a:p>
            <a:r>
              <a:rPr lang="en-US" sz="1800" dirty="0">
                <a:solidFill>
                  <a:schemeClr val="bg1"/>
                </a:solidFill>
                <a:latin typeface="Franklin Gothic Medium" panose="020B0603020102020204" pitchFamily="34" charset="0"/>
              </a:rPr>
              <a:t>Analysis.</a:t>
            </a:r>
            <a:r>
              <a:rPr lang="en-US" sz="1800" baseline="0" dirty="0">
                <a:solidFill>
                  <a:schemeClr val="bg1"/>
                </a:solidFill>
                <a:latin typeface="Franklin Gothic Medium" panose="020B0603020102020204" pitchFamily="34" charset="0"/>
              </a:rPr>
              <a:t> </a:t>
            </a:r>
            <a:r>
              <a:rPr lang="en-US" sz="1800" dirty="0">
                <a:solidFill>
                  <a:schemeClr val="bg1"/>
                </a:solidFill>
                <a:latin typeface="Franklin Gothic Medium" panose="020B0603020102020204" pitchFamily="34" charset="0"/>
              </a:rPr>
              <a:t>Answers.</a:t>
            </a:r>
            <a:r>
              <a:rPr lang="en-US" sz="1800" baseline="0" dirty="0">
                <a:solidFill>
                  <a:schemeClr val="bg1"/>
                </a:solidFill>
                <a:latin typeface="Franklin Gothic Medium" panose="020B0603020102020204" pitchFamily="34" charset="0"/>
              </a:rPr>
              <a:t> </a:t>
            </a:r>
            <a:r>
              <a:rPr lang="en-US" sz="1800" dirty="0">
                <a:solidFill>
                  <a:schemeClr val="bg1"/>
                </a:solidFill>
                <a:latin typeface="Franklin Gothic Medium" panose="020B0603020102020204" pitchFamily="34" charset="0"/>
              </a:rPr>
              <a:t>Action.</a:t>
            </a:r>
          </a:p>
        </p:txBody>
      </p:sp>
      <p:sp>
        <p:nvSpPr>
          <p:cNvPr id="8" name="TextBox 7"/>
          <p:cNvSpPr txBox="1"/>
          <p:nvPr userDrawn="1"/>
        </p:nvSpPr>
        <p:spPr>
          <a:xfrm>
            <a:off x="10034209" y="1590427"/>
            <a:ext cx="1300356" cy="323165"/>
          </a:xfrm>
          <a:prstGeom prst="rect">
            <a:avLst/>
          </a:prstGeom>
          <a:noFill/>
        </p:spPr>
        <p:txBody>
          <a:bodyPr wrap="none" rtlCol="0">
            <a:spAutoFit/>
          </a:bodyPr>
          <a:lstStyle/>
          <a:p>
            <a:r>
              <a:rPr lang="en-US" sz="1500" dirty="0">
                <a:solidFill>
                  <a:schemeClr val="bg1"/>
                </a:solidFill>
                <a:latin typeface="Franklin Gothic Medium" panose="020B0603020102020204" pitchFamily="34" charset="0"/>
              </a:rPr>
              <a:t>www.aphl.org</a:t>
            </a:r>
          </a:p>
        </p:txBody>
      </p:sp>
      <p:pic>
        <p:nvPicPr>
          <p:cNvPr id="2050" name="Picture 2" descr="S:\Admin\Logos\APHL Logos\For Electronic\Trademarked Logos (for electronic)\logo_APHL_name_TM_PMS_2C.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630593" y="457200"/>
            <a:ext cx="2875471" cy="914400"/>
          </a:xfrm>
          <a:prstGeom prst="rect">
            <a:avLst/>
          </a:prstGeom>
          <a:noFill/>
          <a:extLst>
            <a:ext uri="{909E8E84-426E-40DD-AFC4-6F175D3DCCD1}">
              <a14:hiddenFill xmlns:a14="http://schemas.microsoft.com/office/drawing/2010/main">
                <a:solidFill>
                  <a:srgbClr val="FFFFFF"/>
                </a:solidFill>
              </a14:hiddenFill>
            </a:ext>
          </a:extLst>
        </p:spPr>
      </p:pic>
      <p:sp>
        <p:nvSpPr>
          <p:cNvPr id="3" name="Chevron 2"/>
          <p:cNvSpPr/>
          <p:nvPr userDrawn="1"/>
        </p:nvSpPr>
        <p:spPr>
          <a:xfrm>
            <a:off x="9042400" y="1447800"/>
            <a:ext cx="747776" cy="72247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277246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04800"/>
            <a:ext cx="10972800" cy="1892826"/>
          </a:xfrm>
        </p:spPr>
        <p:txBody>
          <a:bodyPr/>
          <a:lstStyle>
            <a:lvl1pPr>
              <a:defRPr/>
            </a:lvl1pPr>
          </a:lstStyle>
          <a:p>
            <a:r>
              <a:rPr lang="en-US" dirty="0"/>
              <a:t>Title and Content Slide</a:t>
            </a:r>
            <a:br>
              <a:rPr lang="en-US" dirty="0"/>
            </a:br>
            <a:br>
              <a:rPr lang="en-US" dirty="0"/>
            </a:br>
            <a:endParaRPr lang="en-US" dirty="0"/>
          </a:p>
        </p:txBody>
      </p:sp>
      <p:sp>
        <p:nvSpPr>
          <p:cNvPr id="5" name="Text Placeholder 2"/>
          <p:cNvSpPr>
            <a:spLocks noGrp="1"/>
          </p:cNvSpPr>
          <p:nvPr>
            <p:ph idx="1"/>
          </p:nvPr>
        </p:nvSpPr>
        <p:spPr>
          <a:xfrm>
            <a:off x="609600" y="1678699"/>
            <a:ext cx="10972800" cy="228370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hasCustomPrompt="1"/>
          </p:nvPr>
        </p:nvSpPr>
        <p:spPr>
          <a:xfrm>
            <a:off x="609600" y="990603"/>
            <a:ext cx="10769600" cy="515206"/>
          </a:xfrm>
        </p:spPr>
        <p:txBody>
          <a:bodyPr lIns="0" tIns="0"/>
          <a:lstStyle>
            <a:lvl1pPr marL="0" marR="0" indent="0" algn="l" defTabSz="870875" rtl="0" eaLnBrk="1" fontAlgn="auto" latinLnBrk="0" hangingPunct="1">
              <a:lnSpc>
                <a:spcPct val="100000"/>
              </a:lnSpc>
              <a:spcBef>
                <a:spcPct val="20000"/>
              </a:spcBef>
              <a:spcAft>
                <a:spcPts val="0"/>
              </a:spcAft>
              <a:buClrTx/>
              <a:buSzTx/>
              <a:buFont typeface="Arial" panose="020B0604020202020204" pitchFamily="34" charset="0"/>
              <a:buNone/>
              <a:tabLst/>
              <a:defRPr lang="en-US" sz="2667" smtClean="0">
                <a:solidFill>
                  <a:schemeClr val="tx1"/>
                </a:solidFill>
              </a:defRPr>
            </a:lvl1pPr>
          </a:lstStyle>
          <a:p>
            <a:pPr marL="0" marR="0" lvl="0" indent="0" algn="l" defTabSz="870875"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3048" dirty="0">
                <a:solidFill>
                  <a:schemeClr val="tx1"/>
                </a:solidFill>
                <a:latin typeface="+mj-lt"/>
              </a:rPr>
              <a:t>Subtitle</a:t>
            </a:r>
          </a:p>
        </p:txBody>
      </p:sp>
    </p:spTree>
    <p:extLst>
      <p:ext uri="{BB962C8B-B14F-4D97-AF65-F5344CB8AC3E}">
        <p14:creationId xmlns:p14="http://schemas.microsoft.com/office/powerpoint/2010/main" val="375352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505688-EE8A-4457-9065-0A00E4F48787}" type="datetimeFigureOut">
              <a:rPr lang="en-US" smtClean="0"/>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E2929-85D8-470D-9901-AB92853BD8D2}" type="slidenum">
              <a:rPr lang="en-US" smtClean="0"/>
              <a:t>‹#›</a:t>
            </a:fld>
            <a:endParaRPr lang="en-US"/>
          </a:p>
        </p:txBody>
      </p:sp>
    </p:spTree>
    <p:extLst>
      <p:ext uri="{BB962C8B-B14F-4D97-AF65-F5344CB8AC3E}">
        <p14:creationId xmlns:p14="http://schemas.microsoft.com/office/powerpoint/2010/main" val="2373129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4800"/>
            <a:ext cx="10972800" cy="661720"/>
          </a:xfrm>
          <a:prstGeom prst="rect">
            <a:avLst/>
          </a:prstGeom>
        </p:spPr>
        <p:txBody>
          <a:bodyPr vert="horz" lIns="0" tIns="0" rIns="0" bIns="45720" rtlCol="0" anchor="t"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609600" y="1219200"/>
            <a:ext cx="10972800" cy="228370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609600" y="5867400"/>
            <a:ext cx="1524000" cy="990600"/>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S:\Admin\Logos\APHL Logos\For Electronic\Trademarked Logos (for electronic)\logo_APHL_acro_largeTM_white.png"/>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812802" y="6019803"/>
            <a:ext cx="1192591" cy="6038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35202" y="6393543"/>
            <a:ext cx="2449581" cy="338554"/>
          </a:xfrm>
          <a:prstGeom prst="rect">
            <a:avLst/>
          </a:prstGeom>
          <a:noFill/>
        </p:spPr>
        <p:txBody>
          <a:bodyPr wrap="none" rtlCol="0">
            <a:spAutoFit/>
          </a:bodyPr>
          <a:lstStyle/>
          <a:p>
            <a:r>
              <a:rPr lang="en-US" sz="1600" dirty="0">
                <a:solidFill>
                  <a:srgbClr val="00A0AF"/>
                </a:solidFill>
                <a:latin typeface="Franklin Gothic Medium" panose="020B0603020102020204" pitchFamily="34" charset="0"/>
              </a:rPr>
              <a:t>Analysis. Answers. Action.</a:t>
            </a:r>
          </a:p>
        </p:txBody>
      </p:sp>
      <p:sp>
        <p:nvSpPr>
          <p:cNvPr id="9" name="TextBox 8"/>
          <p:cNvSpPr txBox="1"/>
          <p:nvPr/>
        </p:nvSpPr>
        <p:spPr>
          <a:xfrm>
            <a:off x="9855200" y="6393543"/>
            <a:ext cx="1370568" cy="338554"/>
          </a:xfrm>
          <a:prstGeom prst="rect">
            <a:avLst/>
          </a:prstGeom>
          <a:noFill/>
        </p:spPr>
        <p:txBody>
          <a:bodyPr wrap="none" rtlCol="0">
            <a:spAutoFit/>
          </a:bodyPr>
          <a:lstStyle/>
          <a:p>
            <a:r>
              <a:rPr lang="en-US" sz="1600" dirty="0">
                <a:solidFill>
                  <a:schemeClr val="tx2"/>
                </a:solidFill>
                <a:latin typeface="Franklin Gothic Medium" panose="020B0603020102020204" pitchFamily="34" charset="0"/>
              </a:rPr>
              <a:t>www.aphl.org</a:t>
            </a:r>
          </a:p>
        </p:txBody>
      </p:sp>
    </p:spTree>
    <p:extLst>
      <p:ext uri="{BB962C8B-B14F-4D97-AF65-F5344CB8AC3E}">
        <p14:creationId xmlns:p14="http://schemas.microsoft.com/office/powerpoint/2010/main" val="3423820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defTabSz="914400" rtl="0" eaLnBrk="1" latinLnBrk="0" hangingPunct="1">
        <a:spcBef>
          <a:spcPct val="0"/>
        </a:spcBef>
        <a:buNone/>
        <a:defRPr sz="4000" kern="1200">
          <a:solidFill>
            <a:schemeClr val="tx2"/>
          </a:solidFill>
          <a:latin typeface="Franklin Gothic Medium" panose="020B06030201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npiregistry.cms.hhs.gov/api-page" TargetMode="External"/><Relationship Id="rId2" Type="http://schemas.openxmlformats.org/officeDocument/2006/relationships/hyperlink" Target="https://nam12.safelinks.protection.outlook.com/?url=https%3A%2F%2Furldefense.com%2Fv3%2F__https%3A%2Fjira.hl7.org%2Fbrowse%2FV2-25571__%3B!!PRtDf9A!qIcSpVdeAWBIOLTjrrR1HEIxE5TSJcWw4osT2e5DT1m7Ls-AhMrzBUcRI4I0_Z79PpWfLVZ0nPDnBbBFhBa0VsMOdA%24&amp;data=05%7C01%7Criki.merrick%40aphl.org%7Ce6c90eac7d2347858f8808dbbee45ddb%7C434e0aedef824568a0493b17adc08ddd%7C1%7C0%7C638313660349720623%7CUnknown%7CTWFpbGZsb3d8eyJWIjoiMC4wLjAwMDAiLCJQIjoiV2luMzIiLCJBTiI6Ik1haWwiLCJXVCI6Mn0%3D%7C3000%7C%7C%7C&amp;sdata=i47g4brtmFj1DBhxac%2FjQzhL1aTf8EAy0HCRfV%2B%2Bd8o%3D&amp;reserved=0" TargetMode="External"/><Relationship Id="rId1" Type="http://schemas.openxmlformats.org/officeDocument/2006/relationships/slideLayout" Target="../slideLayouts/slideLayout10.xml"/><Relationship Id="rId4" Type="http://schemas.openxmlformats.org/officeDocument/2006/relationships/hyperlink" Target="https://nam12.safelinks.protection.outlook.com/?url=https%3A%2F%2Furldefense.com%2Fv3%2F__https%3A%2Fjira.hl7.org%2Fbrowse%2FV2-25572__%3B!!PRtDf9A!qIcSpVdeAWBIOLTjrrR1HEIxE5TSJcWw4osT2e5DT1m7Ls-AhMrzBUcRI4I0_Z79PpWfLVZ0nPDnBbBFhBaiiF1lbw%24&amp;data=05%7C01%7Criki.merrick%40aphl.org%7Ce6c90eac7d2347858f8808dbbee45ddb%7C434e0aedef824568a0493b17adc08ddd%7C1%7C0%7C638313660349720623%7CUnknown%7CTWFpbGZsb3d8eyJWIjoiMC4wLjAwMDAiLCJQIjoiV2luMzIiLCJBTiI6Ik1haWwiLCJXVCI6Mn0%3D%7C3000%7C%7C%7C&amp;sdata=xZ6kDgnILBKO6OyQscnD%2Fl0alagkp89%2BJp8by1q9bLM%3D&amp;reserved=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aphlinformatics.atlassian.net/wiki/spaces/EETAR/pages/2049409093/LOINC+SCT+Condition+Map+Script+Overview+Instructions" TargetMode="External"/><Relationship Id="rId2" Type="http://schemas.openxmlformats.org/officeDocument/2006/relationships/hyperlink" Target="https://aphlinformatics.atlassian.net/wiki/spaces/CRL/pages/1454899212/OID+Report+Look+Up"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27CB-BD68-4820-8C15-E123172B3985}"/>
              </a:ext>
            </a:extLst>
          </p:cNvPr>
          <p:cNvSpPr>
            <a:spLocks noGrp="1"/>
          </p:cNvSpPr>
          <p:nvPr>
            <p:ph type="title"/>
          </p:nvPr>
        </p:nvSpPr>
        <p:spPr>
          <a:xfrm>
            <a:off x="609600" y="197001"/>
            <a:ext cx="11049000" cy="600164"/>
          </a:xfrm>
        </p:spPr>
        <p:txBody>
          <a:bodyPr/>
          <a:lstStyle/>
          <a:p>
            <a:r>
              <a:rPr lang="en-US" sz="3600" dirty="0"/>
              <a:t>Proposed LRI Updates for </a:t>
            </a:r>
            <a:r>
              <a:rPr lang="en-US" sz="3600" dirty="0" err="1"/>
              <a:t>PH_Component</a:t>
            </a:r>
            <a:endParaRPr lang="en-US" sz="3600" dirty="0"/>
          </a:p>
        </p:txBody>
      </p:sp>
      <p:graphicFrame>
        <p:nvGraphicFramePr>
          <p:cNvPr id="4" name="Table 4">
            <a:extLst>
              <a:ext uri="{FF2B5EF4-FFF2-40B4-BE49-F238E27FC236}">
                <a16:creationId xmlns:a16="http://schemas.microsoft.com/office/drawing/2014/main" id="{AFD92623-42B8-9599-C02B-EE6ED93A23F5}"/>
              </a:ext>
            </a:extLst>
          </p:cNvPr>
          <p:cNvGraphicFramePr>
            <a:graphicFrameLocks noGrp="1"/>
          </p:cNvGraphicFramePr>
          <p:nvPr>
            <p:extLst>
              <p:ext uri="{D42A27DB-BD31-4B8C-83A1-F6EECF244321}">
                <p14:modId xmlns:p14="http://schemas.microsoft.com/office/powerpoint/2010/main" val="3295408146"/>
              </p:ext>
            </p:extLst>
          </p:nvPr>
        </p:nvGraphicFramePr>
        <p:xfrm>
          <a:off x="209550" y="719666"/>
          <a:ext cx="11753850" cy="5704840"/>
        </p:xfrm>
        <a:graphic>
          <a:graphicData uri="http://schemas.openxmlformats.org/drawingml/2006/table">
            <a:tbl>
              <a:tblPr firstRow="1" bandRow="1">
                <a:tableStyleId>{5C22544A-7EE6-4342-B048-85BDC9FD1C3A}</a:tableStyleId>
              </a:tblPr>
              <a:tblGrid>
                <a:gridCol w="4946931">
                  <a:extLst>
                    <a:ext uri="{9D8B030D-6E8A-4147-A177-3AD203B41FA5}">
                      <a16:colId xmlns:a16="http://schemas.microsoft.com/office/drawing/2014/main" val="1354819966"/>
                    </a:ext>
                  </a:extLst>
                </a:gridCol>
                <a:gridCol w="1699776">
                  <a:extLst>
                    <a:ext uri="{9D8B030D-6E8A-4147-A177-3AD203B41FA5}">
                      <a16:colId xmlns:a16="http://schemas.microsoft.com/office/drawing/2014/main" val="1343505817"/>
                    </a:ext>
                  </a:extLst>
                </a:gridCol>
                <a:gridCol w="1441878">
                  <a:extLst>
                    <a:ext uri="{9D8B030D-6E8A-4147-A177-3AD203B41FA5}">
                      <a16:colId xmlns:a16="http://schemas.microsoft.com/office/drawing/2014/main" val="1215841954"/>
                    </a:ext>
                  </a:extLst>
                </a:gridCol>
                <a:gridCol w="1706290">
                  <a:extLst>
                    <a:ext uri="{9D8B030D-6E8A-4147-A177-3AD203B41FA5}">
                      <a16:colId xmlns:a16="http://schemas.microsoft.com/office/drawing/2014/main" val="486724257"/>
                    </a:ext>
                  </a:extLst>
                </a:gridCol>
                <a:gridCol w="1958975">
                  <a:extLst>
                    <a:ext uri="{9D8B030D-6E8A-4147-A177-3AD203B41FA5}">
                      <a16:colId xmlns:a16="http://schemas.microsoft.com/office/drawing/2014/main" val="150217535"/>
                    </a:ext>
                  </a:extLst>
                </a:gridCol>
              </a:tblGrid>
              <a:tr h="370840">
                <a:tc>
                  <a:txBody>
                    <a:bodyPr/>
                    <a:lstStyle/>
                    <a:p>
                      <a:r>
                        <a:rPr lang="en-US" dirty="0"/>
                        <a:t>Element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ELR R1</a:t>
                      </a:r>
                    </a:p>
                  </a:txBody>
                  <a:tcPr/>
                </a:tc>
                <a:tc>
                  <a:txBody>
                    <a:bodyPr/>
                    <a:lstStyle/>
                    <a:p>
                      <a:r>
                        <a:rPr lang="en-US" dirty="0"/>
                        <a:t>LRI R1S4</a:t>
                      </a:r>
                    </a:p>
                  </a:txBody>
                  <a:tcPr/>
                </a:tc>
                <a:tc>
                  <a:txBody>
                    <a:bodyPr/>
                    <a:lstStyle/>
                    <a:p>
                      <a:r>
                        <a:rPr lang="en-US" dirty="0"/>
                        <a:t>Proposed Change</a:t>
                      </a:r>
                    </a:p>
                  </a:txBody>
                  <a:tcPr/>
                </a:tc>
                <a:tc>
                  <a:txBody>
                    <a:bodyPr/>
                    <a:lstStyle/>
                    <a:p>
                      <a:r>
                        <a:rPr lang="en-US" dirty="0"/>
                        <a:t>Jira</a:t>
                      </a:r>
                    </a:p>
                  </a:txBody>
                  <a:tcPr/>
                </a:tc>
                <a:extLst>
                  <a:ext uri="{0D108BD9-81ED-4DB2-BD59-A6C34878D82A}">
                    <a16:rowId xmlns:a16="http://schemas.microsoft.com/office/drawing/2014/main" val="3670659708"/>
                  </a:ext>
                </a:extLst>
              </a:tr>
              <a:tr h="370840">
                <a:tc>
                  <a:txBody>
                    <a:bodyPr/>
                    <a:lstStyle/>
                    <a:p>
                      <a:r>
                        <a:rPr lang="en-US" sz="1600" dirty="0"/>
                        <a:t>ORC-21 (Ordering Facility Name or/and ID)</a:t>
                      </a:r>
                    </a:p>
                  </a:txBody>
                  <a:tcPr/>
                </a:tc>
                <a:tc>
                  <a:txBody>
                    <a:bodyPr/>
                    <a:lstStyle/>
                    <a:p>
                      <a:r>
                        <a:rPr lang="en-US" sz="1600" dirty="0"/>
                        <a:t>R 1..1</a:t>
                      </a:r>
                    </a:p>
                  </a:txBody>
                  <a:tcPr/>
                </a:tc>
                <a:tc>
                  <a:txBody>
                    <a:bodyPr/>
                    <a:lstStyle/>
                    <a:p>
                      <a:r>
                        <a:rPr lang="en-US" sz="1600" dirty="0"/>
                        <a:t>RE 0..1</a:t>
                      </a:r>
                    </a:p>
                  </a:txBody>
                  <a:tcPr/>
                </a:tc>
                <a:tc>
                  <a:txBody>
                    <a:bodyPr/>
                    <a:lstStyle/>
                    <a:p>
                      <a:r>
                        <a:rPr lang="en-US" sz="1600" dirty="0"/>
                        <a:t>Should be R still</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sng" kern="1200" dirty="0">
                          <a:solidFill>
                            <a:schemeClr val="dk1"/>
                          </a:solidFill>
                          <a:effectLst/>
                          <a:latin typeface="+mn-lt"/>
                          <a:ea typeface="+mn-ea"/>
                          <a:cs typeface="+mn-cs"/>
                          <a:hlinkClick r:id="rId2"/>
                        </a:rPr>
                        <a:t>[V2-25571] Review usage for PH Profile for ORC-21 and ORC-24 - Jira (hl7.org)</a:t>
                      </a:r>
                      <a:endParaRPr lang="en-US" sz="1600" kern="1200" dirty="0">
                        <a:solidFill>
                          <a:schemeClr val="dk1"/>
                        </a:solidFill>
                        <a:effectLst/>
                        <a:latin typeface="+mn-lt"/>
                        <a:ea typeface="+mn-ea"/>
                        <a:cs typeface="+mn-cs"/>
                      </a:endParaRPr>
                    </a:p>
                  </a:txBody>
                  <a:tcPr/>
                </a:tc>
                <a:extLst>
                  <a:ext uri="{0D108BD9-81ED-4DB2-BD59-A6C34878D82A}">
                    <a16:rowId xmlns:a16="http://schemas.microsoft.com/office/drawing/2014/main" val="2308945779"/>
                  </a:ext>
                </a:extLst>
              </a:tr>
              <a:tr h="370840">
                <a:tc>
                  <a:txBody>
                    <a:bodyPr/>
                    <a:lstStyle/>
                    <a:p>
                      <a:r>
                        <a:rPr lang="en-US" sz="1600" dirty="0"/>
                        <a:t>ORC-24 (Ordering Provider Address)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RE 0..1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R 1..1</a:t>
                      </a:r>
                    </a:p>
                  </a:txBody>
                  <a:tcPr/>
                </a:tc>
                <a:tc>
                  <a:txBody>
                    <a:bodyPr/>
                    <a:lstStyle/>
                    <a:p>
                      <a:r>
                        <a:rPr lang="en-US" sz="1600" dirty="0"/>
                        <a:t>Are there tools to help labs get this info for all their providers</a:t>
                      </a:r>
                    </a:p>
                  </a:txBody>
                  <a:tcPr/>
                </a:tc>
                <a:tc vMerge="1">
                  <a:txBody>
                    <a:bodyPr/>
                    <a:lstStyle/>
                    <a:p>
                      <a:endParaRPr lang="en-US" dirty="0"/>
                    </a:p>
                  </a:txBody>
                  <a:tcPr/>
                </a:tc>
                <a:extLst>
                  <a:ext uri="{0D108BD9-81ED-4DB2-BD59-A6C34878D82A}">
                    <a16:rowId xmlns:a16="http://schemas.microsoft.com/office/drawing/2014/main" val="2470045961"/>
                  </a:ext>
                </a:extLst>
              </a:tr>
              <a:tr h="370840">
                <a:tc>
                  <a:txBody>
                    <a:bodyPr/>
                    <a:lstStyle/>
                    <a:p>
                      <a:r>
                        <a:rPr lang="en-US" sz="1600" dirty="0"/>
                        <a:t>Use of OIDS for assigning authorities</a:t>
                      </a:r>
                    </a:p>
                    <a:p>
                      <a:r>
                        <a:rPr lang="en-US" sz="1600" dirty="0"/>
                        <a:t>Applies to these data elements:</a:t>
                      </a:r>
                    </a:p>
                    <a:p>
                      <a:r>
                        <a:rPr lang="en-US" sz="1600" dirty="0"/>
                        <a:t>MSH-4 (Sending facility) = always allowed OID and CLIA</a:t>
                      </a:r>
                    </a:p>
                    <a:p>
                      <a:r>
                        <a:rPr lang="en-US" sz="1600" dirty="0"/>
                        <a:t>PID-3 (Patient Identifier)</a:t>
                      </a:r>
                    </a:p>
                    <a:p>
                      <a:r>
                        <a:rPr lang="en-US" sz="1600" dirty="0"/>
                        <a:t>ORC-2 / OBR-2 (Placer Order Number) = should be system assigned, but would organization level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SPM-2.1 (Placer Specimen ID) = should be system assigned, but would organization level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SPM-31 (Other Specimen ID) = should be system assigned, but would organization level work?)</a:t>
                      </a:r>
                    </a:p>
                  </a:txBody>
                  <a:tcPr/>
                </a:tc>
                <a:tc>
                  <a:txBody>
                    <a:bodyPr/>
                    <a:lstStyle/>
                    <a:p>
                      <a:r>
                        <a:rPr lang="en-US" sz="1600" dirty="0"/>
                        <a:t>Only OID</a:t>
                      </a:r>
                    </a:p>
                  </a:txBody>
                  <a:tcPr/>
                </a:tc>
                <a:tc>
                  <a:txBody>
                    <a:bodyPr/>
                    <a:lstStyle/>
                    <a:p>
                      <a:r>
                        <a:rPr lang="en-US" sz="1600" dirty="0"/>
                        <a:t>OID and CLIA</a:t>
                      </a:r>
                    </a:p>
                  </a:txBody>
                  <a:tcPr/>
                </a:tc>
                <a:tc>
                  <a:txBody>
                    <a:bodyPr/>
                    <a:lstStyle/>
                    <a:p>
                      <a:r>
                        <a:rPr lang="en-US" sz="1600" dirty="0"/>
                        <a:t>Explore the kinds of NPIs available (sub-organizational for labs for example) – ideal to had API to look up </a:t>
                      </a:r>
                      <a:r>
                        <a:rPr lang="en-US" sz="1600"/>
                        <a:t>addresses based on NPI</a:t>
                      </a:r>
                      <a:endParaRPr lang="en-US" sz="1600" dirty="0"/>
                    </a:p>
                    <a:p>
                      <a:r>
                        <a:rPr lang="en-US" sz="1600" dirty="0">
                          <a:hlinkClick r:id="rId3"/>
                        </a:rPr>
                        <a:t>https://npiregistry.cms.hhs.gov/api-page</a:t>
                      </a:r>
                      <a:r>
                        <a:rPr lang="en-US" sz="1600"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sng" kern="1200" dirty="0">
                          <a:solidFill>
                            <a:schemeClr val="dk1"/>
                          </a:solidFill>
                          <a:effectLst/>
                          <a:latin typeface="+mn-lt"/>
                          <a:ea typeface="+mn-ea"/>
                          <a:cs typeface="+mn-cs"/>
                          <a:hlinkClick r:id="rId4"/>
                        </a:rPr>
                        <a:t>[V2-25572] We created the new type of EI and HD datatypes that allow CLIA or OID - should we add NPI? - Jira (hl7.org)</a:t>
                      </a:r>
                      <a:endParaRPr lang="en-US" sz="1600" kern="1200" dirty="0">
                        <a:solidFill>
                          <a:schemeClr val="dk1"/>
                        </a:solidFill>
                        <a:effectLst/>
                        <a:latin typeface="+mn-lt"/>
                        <a:ea typeface="+mn-ea"/>
                        <a:cs typeface="+mn-cs"/>
                      </a:endParaRPr>
                    </a:p>
                  </a:txBody>
                  <a:tcPr/>
                </a:tc>
                <a:extLst>
                  <a:ext uri="{0D108BD9-81ED-4DB2-BD59-A6C34878D82A}">
                    <a16:rowId xmlns:a16="http://schemas.microsoft.com/office/drawing/2014/main" val="2301127982"/>
                  </a:ext>
                </a:extLst>
              </a:tr>
              <a:tr h="331894">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834589249"/>
                  </a:ext>
                </a:extLst>
              </a:tr>
            </a:tbl>
          </a:graphicData>
        </a:graphic>
      </p:graphicFrame>
    </p:spTree>
    <p:extLst>
      <p:ext uri="{BB962C8B-B14F-4D97-AF65-F5344CB8AC3E}">
        <p14:creationId xmlns:p14="http://schemas.microsoft.com/office/powerpoint/2010/main" val="4096175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F84F8-CF53-7775-D5A4-F0572D2DCE18}"/>
              </a:ext>
            </a:extLst>
          </p:cNvPr>
          <p:cNvSpPr>
            <a:spLocks noGrp="1"/>
          </p:cNvSpPr>
          <p:nvPr>
            <p:ph type="title"/>
          </p:nvPr>
        </p:nvSpPr>
        <p:spPr>
          <a:xfrm>
            <a:off x="609600" y="304800"/>
            <a:ext cx="10972800" cy="661720"/>
          </a:xfrm>
        </p:spPr>
        <p:txBody>
          <a:bodyPr/>
          <a:lstStyle/>
          <a:p>
            <a:r>
              <a:rPr lang="en-US" dirty="0"/>
              <a:t>Additional Resources</a:t>
            </a:r>
          </a:p>
        </p:txBody>
      </p:sp>
      <p:sp>
        <p:nvSpPr>
          <p:cNvPr id="3" name="Content Placeholder 2">
            <a:extLst>
              <a:ext uri="{FF2B5EF4-FFF2-40B4-BE49-F238E27FC236}">
                <a16:creationId xmlns:a16="http://schemas.microsoft.com/office/drawing/2014/main" id="{DC983231-A206-4E99-F84C-CC3EA1F43A8D}"/>
              </a:ext>
            </a:extLst>
          </p:cNvPr>
          <p:cNvSpPr>
            <a:spLocks noGrp="1"/>
          </p:cNvSpPr>
          <p:nvPr>
            <p:ph idx="1"/>
          </p:nvPr>
        </p:nvSpPr>
        <p:spPr>
          <a:xfrm>
            <a:off x="402566" y="1342268"/>
            <a:ext cx="10972800" cy="3545586"/>
          </a:xfrm>
        </p:spPr>
        <p:txBody>
          <a:bodyPr/>
          <a:lstStyle/>
          <a:p>
            <a:pPr marL="0" marR="0" indent="0" algn="l">
              <a:spcBef>
                <a:spcPts val="0"/>
              </a:spcBef>
              <a:spcAft>
                <a:spcPts val="0"/>
              </a:spcAft>
              <a:buNone/>
            </a:pPr>
            <a:r>
              <a:rPr lang="en-US" sz="2400" b="0" i="0" dirty="0">
                <a:solidFill>
                  <a:srgbClr val="242424"/>
                </a:solidFill>
                <a:effectLst/>
                <a:latin typeface="Calibri" panose="020F0502020204030204" pitchFamily="34" charset="0"/>
              </a:rPr>
              <a:t>OID Look up and submission form:</a:t>
            </a:r>
          </a:p>
          <a:p>
            <a:pPr marL="0" marR="0" indent="0" algn="l">
              <a:spcBef>
                <a:spcPts val="0"/>
              </a:spcBef>
              <a:spcAft>
                <a:spcPts val="0"/>
              </a:spcAft>
              <a:buNone/>
            </a:pPr>
            <a:r>
              <a:rPr lang="en-US" sz="2400" b="0" i="0" u="sng" dirty="0">
                <a:solidFill>
                  <a:srgbClr val="0563C1"/>
                </a:solidFill>
                <a:effectLst/>
                <a:latin typeface="Calibri" panose="020F0502020204030204" pitchFamily="34" charset="0"/>
                <a:hlinkClick r:id="rId2"/>
              </a:rPr>
              <a:t>https://aphlinformatics.atlassian.net/wiki/spaces/CRL/pages/1454899212/OID+Report+Look+Up</a:t>
            </a:r>
            <a:endParaRPr lang="en-US" sz="2400" b="0" i="0" u="sng" dirty="0">
              <a:solidFill>
                <a:srgbClr val="0563C1"/>
              </a:solidFill>
              <a:effectLst/>
              <a:latin typeface="Calibri" panose="020F0502020204030204" pitchFamily="34" charset="0"/>
            </a:endParaRPr>
          </a:p>
          <a:p>
            <a:pPr marL="0" marR="0" indent="0" algn="l">
              <a:spcBef>
                <a:spcPts val="0"/>
              </a:spcBef>
              <a:spcAft>
                <a:spcPts val="0"/>
              </a:spcAft>
              <a:buNone/>
            </a:pPr>
            <a:endParaRPr lang="en-US" sz="2400" u="sng" dirty="0">
              <a:solidFill>
                <a:srgbClr val="0563C1"/>
              </a:solidFill>
              <a:latin typeface="Calibri" panose="020F0502020204030204" pitchFamily="34" charset="0"/>
            </a:endParaRPr>
          </a:p>
          <a:p>
            <a:pPr marL="0" marR="0" indent="0" algn="l">
              <a:spcBef>
                <a:spcPts val="0"/>
              </a:spcBef>
              <a:spcAft>
                <a:spcPts val="0"/>
              </a:spcAft>
              <a:buNone/>
            </a:pPr>
            <a:r>
              <a:rPr lang="en-US" sz="2400" b="0" i="0" dirty="0">
                <a:solidFill>
                  <a:srgbClr val="242424"/>
                </a:solidFill>
                <a:effectLst/>
                <a:latin typeface="Calibri" panose="020F0502020204030204" pitchFamily="34" charset="0"/>
              </a:rPr>
              <a:t>ELR LOINC/SCT mapping tooling</a:t>
            </a:r>
            <a:endParaRPr lang="en-US" sz="2400" b="0" i="0" u="sng" dirty="0">
              <a:solidFill>
                <a:srgbClr val="0563C1"/>
              </a:solidFill>
              <a:effectLst/>
              <a:latin typeface="Calibri" panose="020F0502020204030204" pitchFamily="34" charset="0"/>
            </a:endParaRPr>
          </a:p>
          <a:p>
            <a:pPr marL="0" marR="0" indent="0" algn="l">
              <a:spcBef>
                <a:spcPts val="0"/>
              </a:spcBef>
              <a:spcAft>
                <a:spcPts val="0"/>
              </a:spcAft>
              <a:buNone/>
            </a:pPr>
            <a:r>
              <a:rPr lang="en-US" sz="2400" b="0" i="0" dirty="0">
                <a:solidFill>
                  <a:srgbClr val="242424"/>
                </a:solidFill>
                <a:effectLst/>
                <a:latin typeface="Calibri" panose="020F0502020204030204" pitchFamily="34" charset="0"/>
                <a:hlinkClick r:id="rId3"/>
              </a:rPr>
              <a:t>https://aphlinformatics.atlassian.net/wiki/spaces/EETAR/pages/2049409093/LOINC+SCT+Condition+Map+Script+Overview+Instructions</a:t>
            </a:r>
            <a:endParaRPr lang="en-US" sz="2400" b="0" i="0" dirty="0">
              <a:solidFill>
                <a:srgbClr val="242424"/>
              </a:solidFill>
              <a:effectLst/>
              <a:latin typeface="Calibri" panose="020F0502020204030204" pitchFamily="34" charset="0"/>
            </a:endParaRPr>
          </a:p>
          <a:p>
            <a:pPr marL="0" marR="0" indent="0" algn="l">
              <a:spcBef>
                <a:spcPts val="0"/>
              </a:spcBef>
              <a:spcAft>
                <a:spcPts val="0"/>
              </a:spcAft>
              <a:buNone/>
            </a:pPr>
            <a:endParaRPr lang="en-US" sz="1800" b="0" i="0" dirty="0">
              <a:solidFill>
                <a:srgbClr val="242424"/>
              </a:solidFill>
              <a:effectLst/>
              <a:latin typeface="Calibri" panose="020F0502020204030204" pitchFamily="34" charset="0"/>
            </a:endParaRPr>
          </a:p>
          <a:p>
            <a:endParaRPr lang="en-US" dirty="0"/>
          </a:p>
        </p:txBody>
      </p:sp>
    </p:spTree>
    <p:extLst>
      <p:ext uri="{BB962C8B-B14F-4D97-AF65-F5344CB8AC3E}">
        <p14:creationId xmlns:p14="http://schemas.microsoft.com/office/powerpoint/2010/main" val="2281281821"/>
      </p:ext>
    </p:extLst>
  </p:cSld>
  <p:clrMapOvr>
    <a:masterClrMapping/>
  </p:clrMapOvr>
</p:sld>
</file>

<file path=ppt/theme/theme1.xml><?xml version="1.0" encoding="utf-8"?>
<a:theme xmlns:a="http://schemas.openxmlformats.org/drawingml/2006/main" name="APHL_PPTTemp_120814">
  <a:themeElements>
    <a:clrScheme name="APHL PPT">
      <a:dk1>
        <a:srgbClr val="3F3F3F"/>
      </a:dk1>
      <a:lt1>
        <a:sysClr val="window" lastClr="FFFFFF"/>
      </a:lt1>
      <a:dk2>
        <a:srgbClr val="00A0AF"/>
      </a:dk2>
      <a:lt2>
        <a:srgbClr val="EEECE1"/>
      </a:lt2>
      <a:accent1>
        <a:srgbClr val="B42E34"/>
      </a:accent1>
      <a:accent2>
        <a:srgbClr val="EF7521"/>
      </a:accent2>
      <a:accent3>
        <a:srgbClr val="853175"/>
      </a:accent3>
      <a:accent4>
        <a:srgbClr val="8064A2"/>
      </a:accent4>
      <a:accent5>
        <a:srgbClr val="4BACC6"/>
      </a:accent5>
      <a:accent6>
        <a:srgbClr val="F79646"/>
      </a:accent6>
      <a:hlink>
        <a:srgbClr val="0000FF"/>
      </a:hlink>
      <a:folHlink>
        <a:srgbClr val="800080"/>
      </a:folHlink>
    </a:clrScheme>
    <a:fontScheme name="APHL PPT">
      <a:majorFont>
        <a:latin typeface="Franklin Gothic Medium"/>
        <a:ea typeface=""/>
        <a:cs typeface=""/>
      </a:majorFont>
      <a:minorFont>
        <a:latin typeface="Arial"/>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3600" dirty="0" smtClean="0">
            <a:solidFill>
              <a:schemeClr val="bg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9721B435669B4C8416BA9CA260E995" ma:contentTypeVersion="12" ma:contentTypeDescription="Create a new document." ma:contentTypeScope="" ma:versionID="8a60af85ddd649234c98c4bc01e53a44">
  <xsd:schema xmlns:xsd="http://www.w3.org/2001/XMLSchema" xmlns:xs="http://www.w3.org/2001/XMLSchema" xmlns:p="http://schemas.microsoft.com/office/2006/metadata/properties" xmlns:ns2="981d754e-1893-44b2-af7b-9f89916f9077" xmlns:ns3="bb034d5b-f0c3-46f2-afd8-1e723fa9a182" targetNamespace="http://schemas.microsoft.com/office/2006/metadata/properties" ma:root="true" ma:fieldsID="5242f488fc224a529655fae4eb69699c" ns2:_="" ns3:_="">
    <xsd:import namespace="981d754e-1893-44b2-af7b-9f89916f9077"/>
    <xsd:import namespace="bb034d5b-f0c3-46f2-afd8-1e723fa9a1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1d754e-1893-44b2-af7b-9f89916f90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b034d5b-f0c3-46f2-afd8-1e723fa9a18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D640F8-C500-4933-A208-861136A783F7}">
  <ds:schemaRefs>
    <ds:schemaRef ds:uri="http://schemas.microsoft.com/sharepoint/v3/contenttype/forms"/>
  </ds:schemaRefs>
</ds:datastoreItem>
</file>

<file path=customXml/itemProps2.xml><?xml version="1.0" encoding="utf-8"?>
<ds:datastoreItem xmlns:ds="http://schemas.openxmlformats.org/officeDocument/2006/customXml" ds:itemID="{52E9A6EA-D761-4013-86CE-FF2E74E0E777}">
  <ds:schemaRefs>
    <ds:schemaRef ds:uri="981d754e-1893-44b2-af7b-9f89916f9077"/>
    <ds:schemaRef ds:uri="bb034d5b-f0c3-46f2-afd8-1e723fa9a1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C0CCF9D-9D5D-4493-836D-78370B3183D1}">
  <ds:schemaRefs>
    <ds:schemaRef ds:uri="981d754e-1893-44b2-af7b-9f89916f9077"/>
    <ds:schemaRef ds:uri="bb034d5b-f0c3-46f2-afd8-1e723fa9a18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27802</TotalTime>
  <Words>310</Words>
  <Application>Microsoft Office PowerPoint</Application>
  <PresentationFormat>Widescreen</PresentationFormat>
  <Paragraphs>33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Franklin Gothic Demi</vt:lpstr>
      <vt:lpstr>Franklin Gothic Medium</vt:lpstr>
      <vt:lpstr>APHL_PPTTemp_120814</vt:lpstr>
      <vt:lpstr>Proposed LRI Updates for PH_Component</vt:lpstr>
      <vt:lpstr>Additional Resources</vt:lpstr>
    </vt:vector>
  </TitlesOfParts>
  <Company>Association of Public Health Laboratories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LIVD high level view</dc:title>
  <dc:creator>Merrick, Riki | APHL</dc:creator>
  <cp:lastModifiedBy>Devra Barter</cp:lastModifiedBy>
  <cp:revision>70</cp:revision>
  <dcterms:created xsi:type="dcterms:W3CDTF">2020-06-12T18:14:50Z</dcterms:created>
  <dcterms:modified xsi:type="dcterms:W3CDTF">2023-10-03T18:00:36Z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0x0101007C9721B435669B4C8416BA9CA260E995</vt:lpwstr>
  </property>
  <property fmtid="{D5CDD505-2E9C-101B-9397-08002B2CF9AE}" pid="3" name="MSIP_Label_589256c7-9946-44df-b379-51beb93fd2d9_Enabled">
    <vt:lpwstr>true</vt:lpwstr>
  </property>
  <property fmtid="{D5CDD505-2E9C-101B-9397-08002B2CF9AE}" pid="4" name="MSIP_Label_589256c7-9946-44df-b379-51beb93fd2d9_SetDate">
    <vt:lpwstr>2022-06-28T02:03:18Z</vt:lpwstr>
  </property>
  <property fmtid="{D5CDD505-2E9C-101B-9397-08002B2CF9AE}" pid="5" name="MSIP_Label_589256c7-9946-44df-b379-51beb93fd2d9_Method">
    <vt:lpwstr>Privileged</vt:lpwstr>
  </property>
  <property fmtid="{D5CDD505-2E9C-101B-9397-08002B2CF9AE}" pid="6" name="MSIP_Label_589256c7-9946-44df-b379-51beb93fd2d9_Name">
    <vt:lpwstr>589256c7-9946-44df-b379-51beb93fd2d9</vt:lpwstr>
  </property>
  <property fmtid="{D5CDD505-2E9C-101B-9397-08002B2CF9AE}" pid="7" name="MSIP_Label_589256c7-9946-44df-b379-51beb93fd2d9_SiteId">
    <vt:lpwstr>36da45f1-dd2c-4d1f-af13-5abe46b99921</vt:lpwstr>
  </property>
  <property fmtid="{D5CDD505-2E9C-101B-9397-08002B2CF9AE}" pid="8" name="MSIP_Label_589256c7-9946-44df-b379-51beb93fd2d9_ActionId">
    <vt:lpwstr>4e186012-945c-46c7-a6e3-5acb12694a28</vt:lpwstr>
  </property>
  <property fmtid="{D5CDD505-2E9C-101B-9397-08002B2CF9AE}" pid="9" name="MSIP_Label_589256c7-9946-44df-b379-51beb93fd2d9_ContentBits">
    <vt:lpwstr>0</vt:lpwstr>
  </property>
</Properties>
</file>