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7" autoAdjust="0"/>
    <p:restoredTop sz="94660"/>
  </p:normalViewPr>
  <p:slideViewPr>
    <p:cSldViewPr snapToGrid="0">
      <p:cViewPr varScale="1">
        <p:scale>
          <a:sx n="77" d="100"/>
          <a:sy n="77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B936C-7431-AC3E-0AD0-FC9C564D24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24F88D-5010-D120-6FF8-D3DFBF481C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04213A-91DC-BD0C-D9F7-382B2D0DA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C623E-D7E6-4DD8-AE50-B350EAE81633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58CFA5-77DD-D5DF-DCAC-4188FEFEB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FE396F-FF56-406C-4D6B-723666C6E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B8381-27B1-4CC3-84F0-7EAC38852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681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169CC-DCD8-F64F-3D0B-653F822BD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ED8AB-87F0-6234-CEE6-35A2DDC277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002BA6-ED68-E35D-0ABB-2598B502D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C623E-D7E6-4DD8-AE50-B350EAE81633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E6FB7D-0A96-8F4D-7FDA-FC354844A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505CA9-B6E0-B2D8-9E78-5B3784A32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B8381-27B1-4CC3-84F0-7EAC38852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842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53798-3CB2-8920-F371-64F101362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3C3325-D9D9-6801-335A-F18F8ABA1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5ADB09-7C38-5352-1F18-BC7E2B03F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C623E-D7E6-4DD8-AE50-B350EAE81633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51AF4-C7FD-729D-2464-38B2BBE35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9CE72D-347C-7A75-197F-846AE24B6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B8381-27B1-4CC3-84F0-7EAC38852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570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C5801-AD56-D834-9D71-E808A1D74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35D8FC-72C6-FC7F-BF2A-A044AF6426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CA7739-F0C5-7BB1-5057-081B1B58BE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FD80EF-7E46-D7AE-D6C6-6D5CEC3E8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C623E-D7E6-4DD8-AE50-B350EAE81633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048FB1-09CD-41B0-46F2-7DF4AF8BB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1004AF-B051-2654-BEF1-7B7161393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B8381-27B1-4CC3-84F0-7EAC38852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175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94441-1785-1E41-D8A8-6D727A04C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51FB3A-B351-6311-BB81-6C8BBD12C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084229-2892-7BAF-EE17-120904F358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2A13A9-8655-2EAC-5516-08BADAA606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BE29C6-1C58-0686-F1C8-8AEDD4AF4D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E2C178-59CF-E87D-93F3-3A89DC599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C623E-D7E6-4DD8-AE50-B350EAE81633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178C0E-AE5B-1853-5E36-C50198CF4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53C8CB-25C9-CC01-A4CB-BA31C89EC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B8381-27B1-4CC3-84F0-7EAC38852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133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EE4DA-1A0D-BE2D-243C-02A19D2E9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75DB2B-CEAF-0714-26E6-2DF8DD4D9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C623E-D7E6-4DD8-AE50-B350EAE81633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50EEA5-6526-9439-5E9A-A6EDE3BC8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5DC270-44BE-C5ED-5EB1-4AE0FC347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B8381-27B1-4CC3-84F0-7EAC38852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503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AC0736-3C16-C3B5-08B7-DB20AABF1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C623E-D7E6-4DD8-AE50-B350EAE81633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B3B0A5-DD2D-12A0-49FA-24D2BE86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3955AF-072E-1C8B-4AC3-77F189048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B8381-27B1-4CC3-84F0-7EAC38852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955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905BB-139F-0D9E-2DCB-3C7D05330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83EA7B-17E1-53F5-C800-7E2BF0FB07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AA2BD1-30DA-4E50-A388-E07B543874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BC79B5-7BEA-4557-1CBE-C1B37E3A8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C623E-D7E6-4DD8-AE50-B350EAE81633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16FF3-AE59-38E2-69AC-D6EA3F048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1DF27C-6E94-37AA-0C11-DFB074845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B8381-27B1-4CC3-84F0-7EAC38852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38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558F6-1B1A-97A4-AA5F-AA1709684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CDE627-397B-9677-2764-13390E5301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207C94-3C00-4863-D70D-D32FFB1C01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6535D5-3C74-F1CC-5948-4DAE29A4C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C623E-D7E6-4DD8-AE50-B350EAE81633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8ED39F-B3BE-B192-EDB6-2EE8F7433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CBE9C4-1E03-F866-564D-B778CBE40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B8381-27B1-4CC3-84F0-7EAC38852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304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DD0ED-7A25-37D9-1B17-DE76975AE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7EAF4E-8ED8-712D-0211-AC4F776E4D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AA74FD-DB91-5AB4-2F3B-3817CB3D2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C623E-D7E6-4DD8-AE50-B350EAE81633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9A9E0A-FD6D-E071-836F-764668E61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1C2437-75A2-0950-3951-2C6FC0654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B8381-27B1-4CC3-84F0-7EAC38852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872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F6A02F-CE1D-6569-B47D-6F188AF270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66194E-EA60-A0D5-2D3B-BC2AFCAB91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D7687D-E012-1E4F-77D3-E374CAFB8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C623E-D7E6-4DD8-AE50-B350EAE81633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892705-9595-5201-4DB6-C010ED85E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7AB4E6-C087-C0A7-4AB4-AB39DFC5F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B8381-27B1-4CC3-84F0-7EAC38852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69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F33363-B5D1-DE94-6E7F-4AE0F221C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9628DB-9045-1467-F394-7F141DDF2F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B64A8-D952-780C-FEA2-6B272A9E6D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C623E-D7E6-4DD8-AE50-B350EAE81633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2097F2-5B85-247E-F468-67D192E826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CE37AD-77EF-4949-6C06-B41AB2A79B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B8381-27B1-4CC3-84F0-7EAC38852C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026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01CECE-EEC0-59DC-2AF7-E99D08CD25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50" t="9091" r="23617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C3757E-F6F9-70A1-EEAC-2131993797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400" b="0" i="0">
                <a:effectLst/>
                <a:latin typeface="DM Serif Display" panose="020B0604020202020204" pitchFamily="2" charset="0"/>
              </a:rPr>
              <a:t>2023 Data Quality Assurance Strategy Series Wrap-up</a:t>
            </a:r>
            <a:endParaRPr lang="en-US" sz="44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4936BE-DF00-5499-9324-6C8EF82E0A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en-US" sz="2000" b="0" i="0">
                <a:effectLst/>
                <a:latin typeface="DM Serif Display" pitchFamily="2" charset="0"/>
              </a:rPr>
              <a:t>Summary and Key Take-aways</a:t>
            </a:r>
            <a:endParaRPr lang="en-US" sz="20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3474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D79C1-73CB-CC80-782C-4E5FDFC55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Accepted Messaging Standards and Onboarding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BF41D2-D916-5C42-4ADC-8A34E5AEF2C9}"/>
              </a:ext>
            </a:extLst>
          </p:cNvPr>
          <p:cNvSpPr txBox="1"/>
          <p:nvPr/>
        </p:nvSpPr>
        <p:spPr>
          <a:xfrm>
            <a:off x="1368681" y="2395607"/>
            <a:ext cx="3542267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br>
              <a:rPr lang="en-US" b="1" i="0" dirty="0">
                <a:solidFill>
                  <a:srgbClr val="000000"/>
                </a:solidFill>
                <a:effectLst/>
                <a:latin typeface="Old Standard TT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Tennessee</a:t>
            </a:r>
          </a:p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Inter"/>
              </a:rPr>
              <a:t>HL7 v2.x, CSV, Spreadsheet/Emergency Use Templates (EUTs)</a:t>
            </a:r>
          </a:p>
          <a:p>
            <a:pPr algn="r"/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pPr algn="r"/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pPr algn="r"/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California Dept. of Health</a:t>
            </a:r>
          </a:p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Inter"/>
              </a:rPr>
              <a:t>HL7, CSV, Onboarding UAT</a:t>
            </a:r>
          </a:p>
          <a:p>
            <a:pPr algn="r"/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pPr algn="r"/>
            <a:endParaRPr lang="en-US" dirty="0">
              <a:solidFill>
                <a:srgbClr val="000000"/>
              </a:solidFill>
              <a:latin typeface="DM Serif Display" pitchFamily="2" charset="0"/>
            </a:endParaRPr>
          </a:p>
          <a:p>
            <a:pPr algn="r"/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North Carolina</a:t>
            </a:r>
          </a:p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Inter"/>
              </a:rPr>
              <a:t>HL7, CSV, Onboarding UAT</a:t>
            </a:r>
          </a:p>
          <a:p>
            <a:br>
              <a:rPr lang="en-US" dirty="0"/>
            </a:br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5B0F689-A638-1155-3C68-F2FB0B0AE7A6}"/>
              </a:ext>
            </a:extLst>
          </p:cNvPr>
          <p:cNvSpPr/>
          <p:nvPr/>
        </p:nvSpPr>
        <p:spPr>
          <a:xfrm>
            <a:off x="4910948" y="2687851"/>
            <a:ext cx="288099" cy="3002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ED8213-203E-FABA-2627-C1105BA3D029}"/>
              </a:ext>
            </a:extLst>
          </p:cNvPr>
          <p:cNvSpPr txBox="1"/>
          <p:nvPr/>
        </p:nvSpPr>
        <p:spPr>
          <a:xfrm>
            <a:off x="7281054" y="2395607"/>
            <a:ext cx="395921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Washington</a:t>
            </a:r>
          </a:p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Inter"/>
              </a:rPr>
              <a:t>HL7 2.5.1, CSV, UAT using NIST Validator, onboarding takes approx. 9 months</a:t>
            </a:r>
          </a:p>
          <a:p>
            <a:pPr algn="l"/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pPr algn="l"/>
            <a:endParaRPr lang="en-US" dirty="0">
              <a:solidFill>
                <a:srgbClr val="000000"/>
              </a:solidFill>
              <a:latin typeface="DM Serif Display" pitchFamily="2" charset="0"/>
            </a:endParaRPr>
          </a:p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Oregon</a:t>
            </a:r>
          </a:p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Inter"/>
              </a:rPr>
              <a:t>HL7 2.5.1, CSV - OR specific template</a:t>
            </a:r>
          </a:p>
          <a:p>
            <a:pPr algn="l"/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pPr algn="l"/>
            <a:endParaRPr lang="en-US" dirty="0">
              <a:solidFill>
                <a:srgbClr val="000000"/>
              </a:solidFill>
              <a:latin typeface="DM Serif Display" pitchFamily="2" charset="0"/>
            </a:endParaRPr>
          </a:p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Utah</a:t>
            </a:r>
          </a:p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Inter"/>
              </a:rPr>
              <a:t>HL7 v2, Onboarding UAT</a:t>
            </a:r>
          </a:p>
          <a:p>
            <a:br>
              <a:rPr lang="en-US" dirty="0"/>
            </a:br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D48531A-4BF7-A799-DEA1-D05BC64FAA7F}"/>
              </a:ext>
            </a:extLst>
          </p:cNvPr>
          <p:cNvSpPr/>
          <p:nvPr/>
        </p:nvSpPr>
        <p:spPr>
          <a:xfrm>
            <a:off x="4910948" y="4369115"/>
            <a:ext cx="288099" cy="3002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C7C6B9B-C9B8-F76F-F035-2A1C3917FF25}"/>
              </a:ext>
            </a:extLst>
          </p:cNvPr>
          <p:cNvSpPr/>
          <p:nvPr/>
        </p:nvSpPr>
        <p:spPr>
          <a:xfrm>
            <a:off x="4910947" y="5453283"/>
            <a:ext cx="288099" cy="3002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4A7DCB8-76EA-D1FB-1249-DAB396772C6E}"/>
              </a:ext>
            </a:extLst>
          </p:cNvPr>
          <p:cNvSpPr/>
          <p:nvPr/>
        </p:nvSpPr>
        <p:spPr>
          <a:xfrm>
            <a:off x="6920930" y="2687851"/>
            <a:ext cx="288099" cy="3002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E316CAB-2EF2-141E-0C5E-41E81350F37E}"/>
              </a:ext>
            </a:extLst>
          </p:cNvPr>
          <p:cNvSpPr/>
          <p:nvPr/>
        </p:nvSpPr>
        <p:spPr>
          <a:xfrm>
            <a:off x="6852200" y="4068816"/>
            <a:ext cx="288099" cy="3002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EA1C4D8-65F5-E5FE-3483-970F1F84F325}"/>
              </a:ext>
            </a:extLst>
          </p:cNvPr>
          <p:cNvSpPr/>
          <p:nvPr/>
        </p:nvSpPr>
        <p:spPr>
          <a:xfrm>
            <a:off x="6848905" y="4886700"/>
            <a:ext cx="288099" cy="3002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932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D79C1-73CB-CC80-782C-4E5FDFC55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Exchange Mechanisms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BF41D2-D916-5C42-4ADC-8A34E5AEF2C9}"/>
              </a:ext>
            </a:extLst>
          </p:cNvPr>
          <p:cNvSpPr txBox="1"/>
          <p:nvPr/>
        </p:nvSpPr>
        <p:spPr>
          <a:xfrm>
            <a:off x="1172326" y="2395607"/>
            <a:ext cx="3542267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br>
              <a:rPr lang="en-US" b="1" i="0" dirty="0">
                <a:solidFill>
                  <a:srgbClr val="000000"/>
                </a:solidFill>
                <a:effectLst/>
                <a:latin typeface="Old Standard TT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Tennessee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Inter"/>
              </a:rPr>
              <a:t>PHINMS, </a:t>
            </a:r>
            <a:r>
              <a:rPr lang="en-US" b="0" i="0" dirty="0" err="1">
                <a:effectLst/>
                <a:latin typeface="Inter"/>
              </a:rPr>
              <a:t>sFTP</a:t>
            </a:r>
            <a:r>
              <a:rPr lang="en-US" b="0" i="0" dirty="0">
                <a:effectLst/>
                <a:latin typeface="Inter"/>
              </a:rPr>
              <a:t>, AIMS/</a:t>
            </a:r>
            <a:r>
              <a:rPr lang="en-US" b="0" i="0" dirty="0" err="1">
                <a:effectLst/>
                <a:latin typeface="Inter"/>
              </a:rPr>
              <a:t>Datapult</a:t>
            </a:r>
            <a:endParaRPr lang="en-US" b="0" i="0" dirty="0">
              <a:effectLst/>
              <a:latin typeface="Inter"/>
            </a:endParaRPr>
          </a:p>
          <a:p>
            <a:pPr algn="r"/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pPr algn="r"/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pPr algn="r"/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California Dept. of Health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000000"/>
                </a:solidFill>
                <a:effectLst/>
                <a:latin typeface="Inter"/>
              </a:rPr>
              <a:t>CalREDIE</a:t>
            </a:r>
            <a:r>
              <a:rPr lang="en-US" b="0" i="0" dirty="0">
                <a:solidFill>
                  <a:srgbClr val="000000"/>
                </a:solidFill>
                <a:effectLst/>
                <a:latin typeface="Inter"/>
              </a:rPr>
              <a:t>(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Inter"/>
              </a:rPr>
              <a:t>clinisys</a:t>
            </a:r>
            <a:r>
              <a:rPr lang="en-US" b="0" i="0" dirty="0">
                <a:solidFill>
                  <a:srgbClr val="000000"/>
                </a:solidFill>
                <a:effectLst/>
                <a:latin typeface="Inter"/>
              </a:rPr>
              <a:t> product), Manifest MEDEX (not using the HIE aspect of Manifest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Inter"/>
              </a:rPr>
              <a:t>MedEx</a:t>
            </a:r>
            <a:r>
              <a:rPr lang="en-US" b="0" i="0" dirty="0">
                <a:solidFill>
                  <a:srgbClr val="000000"/>
                </a:solidFill>
                <a:effectLst/>
                <a:latin typeface="Inter"/>
              </a:rPr>
              <a:t>)</a:t>
            </a:r>
          </a:p>
          <a:p>
            <a:pPr algn="r"/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pPr algn="r"/>
            <a:endParaRPr lang="en-US" dirty="0">
              <a:solidFill>
                <a:srgbClr val="000000"/>
              </a:solidFill>
              <a:latin typeface="DM Serif Display" pitchFamily="2" charset="0"/>
            </a:endParaRPr>
          </a:p>
          <a:p>
            <a:pPr algn="r"/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North Carolina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Inter"/>
              </a:rPr>
              <a:t>HIE, PHINMS, AIMS</a:t>
            </a:r>
          </a:p>
          <a:p>
            <a:br>
              <a:rPr lang="en-US" dirty="0"/>
            </a:br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5B0F689-A638-1155-3C68-F2FB0B0AE7A6}"/>
              </a:ext>
            </a:extLst>
          </p:cNvPr>
          <p:cNvSpPr/>
          <p:nvPr/>
        </p:nvSpPr>
        <p:spPr>
          <a:xfrm>
            <a:off x="4714593" y="2687851"/>
            <a:ext cx="288099" cy="3002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ED8213-203E-FABA-2627-C1105BA3D029}"/>
              </a:ext>
            </a:extLst>
          </p:cNvPr>
          <p:cNvSpPr txBox="1"/>
          <p:nvPr/>
        </p:nvSpPr>
        <p:spPr>
          <a:xfrm>
            <a:off x="7189310" y="2395607"/>
            <a:ext cx="395921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Washington</a:t>
            </a:r>
          </a:p>
          <a:p>
            <a:pPr algn="l"/>
            <a:r>
              <a:rPr lang="en-US" b="0" i="0" dirty="0">
                <a:effectLst/>
                <a:latin typeface="Inter"/>
              </a:rPr>
              <a:t>Participants connect to </a:t>
            </a:r>
            <a:r>
              <a:rPr lang="en-US" b="0" i="0" dirty="0" err="1">
                <a:effectLst/>
                <a:latin typeface="Inter"/>
              </a:rPr>
              <a:t>OneHealthPort</a:t>
            </a:r>
            <a:r>
              <a:rPr lang="en-US" b="0" i="0" dirty="0">
                <a:effectLst/>
                <a:latin typeface="Inter"/>
              </a:rPr>
              <a:t> HIE, </a:t>
            </a:r>
            <a:r>
              <a:rPr lang="en-US" b="0" i="0" dirty="0" err="1">
                <a:effectLst/>
                <a:latin typeface="Inter"/>
              </a:rPr>
              <a:t>sFTP</a:t>
            </a:r>
            <a:endParaRPr lang="en-US" b="0" i="0" dirty="0">
              <a:effectLst/>
              <a:latin typeface="Inter"/>
            </a:endParaRPr>
          </a:p>
          <a:p>
            <a:pPr algn="l"/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Oregon</a:t>
            </a:r>
          </a:p>
          <a:p>
            <a:pPr algn="l"/>
            <a:r>
              <a:rPr lang="en-US" b="0" i="0" dirty="0" err="1">
                <a:effectLst/>
                <a:latin typeface="Inter"/>
              </a:rPr>
              <a:t>sFTP</a:t>
            </a:r>
            <a:r>
              <a:rPr lang="en-US" b="0" i="0" dirty="0">
                <a:effectLst/>
                <a:latin typeface="Inter"/>
              </a:rPr>
              <a:t>, </a:t>
            </a:r>
            <a:r>
              <a:rPr lang="en-US" b="0" i="0" dirty="0" err="1">
                <a:effectLst/>
                <a:latin typeface="Inter"/>
              </a:rPr>
              <a:t>Momento</a:t>
            </a:r>
            <a:r>
              <a:rPr lang="en-US" b="0" i="0" dirty="0">
                <a:effectLst/>
                <a:latin typeface="Inter"/>
              </a:rPr>
              <a:t> Morbi - Morbidity and Mortality portal(online portal)</a:t>
            </a:r>
          </a:p>
          <a:p>
            <a:pPr algn="l"/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pPr algn="l"/>
            <a:endParaRPr lang="en-US" dirty="0">
              <a:solidFill>
                <a:srgbClr val="000000"/>
              </a:solidFill>
              <a:latin typeface="DM Serif Display" pitchFamily="2" charset="0"/>
            </a:endParaRPr>
          </a:p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Utah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Inter"/>
              </a:rPr>
              <a:t>EMSA - Electronic Message Staging Area, </a:t>
            </a:r>
            <a:r>
              <a:rPr lang="en-US" b="0" i="0" dirty="0" err="1">
                <a:effectLst/>
                <a:latin typeface="Inter"/>
              </a:rPr>
              <a:t>sFTP</a:t>
            </a:r>
            <a:endParaRPr lang="en-US" b="0" i="0" dirty="0">
              <a:effectLst/>
              <a:latin typeface="Inter"/>
            </a:endParaRPr>
          </a:p>
          <a:p>
            <a:br>
              <a:rPr lang="en-US" dirty="0"/>
            </a:br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D48531A-4BF7-A799-DEA1-D05BC64FAA7F}"/>
              </a:ext>
            </a:extLst>
          </p:cNvPr>
          <p:cNvSpPr/>
          <p:nvPr/>
        </p:nvSpPr>
        <p:spPr>
          <a:xfrm>
            <a:off x="4714592" y="3750888"/>
            <a:ext cx="288099" cy="3002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C7C6B9B-C9B8-F76F-F035-2A1C3917FF25}"/>
              </a:ext>
            </a:extLst>
          </p:cNvPr>
          <p:cNvSpPr/>
          <p:nvPr/>
        </p:nvSpPr>
        <p:spPr>
          <a:xfrm>
            <a:off x="4714592" y="4908841"/>
            <a:ext cx="288099" cy="3002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4A7DCB8-76EA-D1FB-1249-DAB396772C6E}"/>
              </a:ext>
            </a:extLst>
          </p:cNvPr>
          <p:cNvSpPr/>
          <p:nvPr/>
        </p:nvSpPr>
        <p:spPr>
          <a:xfrm>
            <a:off x="6829186" y="2687851"/>
            <a:ext cx="288099" cy="3002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E316CAB-2EF2-141E-0C5E-41E81350F37E}"/>
              </a:ext>
            </a:extLst>
          </p:cNvPr>
          <p:cNvSpPr/>
          <p:nvPr/>
        </p:nvSpPr>
        <p:spPr>
          <a:xfrm>
            <a:off x="6768940" y="3750889"/>
            <a:ext cx="288099" cy="3002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EA1C4D8-65F5-E5FE-3483-970F1F84F325}"/>
              </a:ext>
            </a:extLst>
          </p:cNvPr>
          <p:cNvSpPr/>
          <p:nvPr/>
        </p:nvSpPr>
        <p:spPr>
          <a:xfrm>
            <a:off x="6757161" y="4886700"/>
            <a:ext cx="288099" cy="3002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513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D79C1-73CB-CC80-782C-4E5FDFC55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Integration Engine Used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BF41D2-D916-5C42-4ADC-8A34E5AEF2C9}"/>
              </a:ext>
            </a:extLst>
          </p:cNvPr>
          <p:cNvSpPr txBox="1"/>
          <p:nvPr/>
        </p:nvSpPr>
        <p:spPr>
          <a:xfrm>
            <a:off x="1183097" y="1827436"/>
            <a:ext cx="3542267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br>
              <a:rPr lang="en-US" b="1" i="0" dirty="0">
                <a:solidFill>
                  <a:srgbClr val="000000"/>
                </a:solidFill>
                <a:effectLst/>
                <a:latin typeface="Old Standard TT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Tennessee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Inter"/>
              </a:rPr>
              <a:t>Rhapsody</a:t>
            </a:r>
          </a:p>
          <a:p>
            <a:pPr algn="r"/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pPr algn="r"/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pPr algn="r"/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California Dept. of Health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Inter"/>
              </a:rPr>
              <a:t>Rhapsody</a:t>
            </a:r>
          </a:p>
          <a:p>
            <a:pPr algn="r"/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pPr algn="r"/>
            <a:endParaRPr lang="en-US" dirty="0">
              <a:solidFill>
                <a:srgbClr val="000000"/>
              </a:solidFill>
              <a:latin typeface="DM Serif Display" pitchFamily="2" charset="0"/>
            </a:endParaRPr>
          </a:p>
          <a:p>
            <a:pPr algn="r"/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North Carolina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Inter"/>
              </a:rPr>
              <a:t>Rhapsody</a:t>
            </a:r>
          </a:p>
          <a:p>
            <a:br>
              <a:rPr lang="en-US" dirty="0"/>
            </a:br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5B0F689-A638-1155-3C68-F2FB0B0AE7A6}"/>
              </a:ext>
            </a:extLst>
          </p:cNvPr>
          <p:cNvSpPr/>
          <p:nvPr/>
        </p:nvSpPr>
        <p:spPr>
          <a:xfrm>
            <a:off x="4998258" y="2119679"/>
            <a:ext cx="288099" cy="3002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ED8213-203E-FABA-2627-C1105BA3D029}"/>
              </a:ext>
            </a:extLst>
          </p:cNvPr>
          <p:cNvSpPr txBox="1"/>
          <p:nvPr/>
        </p:nvSpPr>
        <p:spPr>
          <a:xfrm>
            <a:off x="7176481" y="1827436"/>
            <a:ext cx="395921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Washington</a:t>
            </a:r>
          </a:p>
          <a:p>
            <a:pPr algn="l"/>
            <a:r>
              <a:rPr lang="en-US" b="0" i="0" dirty="0">
                <a:effectLst/>
                <a:latin typeface="Inter"/>
              </a:rPr>
              <a:t>Rhapsody</a:t>
            </a:r>
          </a:p>
          <a:p>
            <a:pPr algn="l"/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Oregon</a:t>
            </a:r>
          </a:p>
          <a:p>
            <a:pPr algn="l"/>
            <a:r>
              <a:rPr lang="en-US" b="0" i="0" dirty="0">
                <a:effectLst/>
                <a:latin typeface="Inter"/>
              </a:rPr>
              <a:t>Rhapsody</a:t>
            </a:r>
          </a:p>
          <a:p>
            <a:pPr algn="l"/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pPr algn="l"/>
            <a:endParaRPr lang="en-US" dirty="0">
              <a:solidFill>
                <a:srgbClr val="000000"/>
              </a:solidFill>
              <a:latin typeface="DM Serif Display" pitchFamily="2" charset="0"/>
            </a:endParaRPr>
          </a:p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Utah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Inter"/>
              </a:rPr>
              <a:t>EMSA - Electronic Message Staging Area</a:t>
            </a:r>
          </a:p>
          <a:p>
            <a:br>
              <a:rPr lang="en-US" dirty="0"/>
            </a:br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D48531A-4BF7-A799-DEA1-D05BC64FAA7F}"/>
              </a:ext>
            </a:extLst>
          </p:cNvPr>
          <p:cNvSpPr/>
          <p:nvPr/>
        </p:nvSpPr>
        <p:spPr>
          <a:xfrm>
            <a:off x="4998257" y="3153355"/>
            <a:ext cx="288099" cy="3002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C7C6B9B-C9B8-F76F-F035-2A1C3917FF25}"/>
              </a:ext>
            </a:extLst>
          </p:cNvPr>
          <p:cNvSpPr/>
          <p:nvPr/>
        </p:nvSpPr>
        <p:spPr>
          <a:xfrm>
            <a:off x="4869414" y="4287873"/>
            <a:ext cx="288099" cy="3002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4A7DCB8-76EA-D1FB-1249-DAB396772C6E}"/>
              </a:ext>
            </a:extLst>
          </p:cNvPr>
          <p:cNvSpPr/>
          <p:nvPr/>
        </p:nvSpPr>
        <p:spPr>
          <a:xfrm>
            <a:off x="6816357" y="2119680"/>
            <a:ext cx="288099" cy="3002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E316CAB-2EF2-141E-0C5E-41E81350F37E}"/>
              </a:ext>
            </a:extLst>
          </p:cNvPr>
          <p:cNvSpPr/>
          <p:nvPr/>
        </p:nvSpPr>
        <p:spPr>
          <a:xfrm>
            <a:off x="6797019" y="2988394"/>
            <a:ext cx="288099" cy="3002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EA1C4D8-65F5-E5FE-3483-970F1F84F325}"/>
              </a:ext>
            </a:extLst>
          </p:cNvPr>
          <p:cNvSpPr/>
          <p:nvPr/>
        </p:nvSpPr>
        <p:spPr>
          <a:xfrm>
            <a:off x="6767835" y="4052200"/>
            <a:ext cx="288099" cy="3002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395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D79C1-73CB-CC80-782C-4E5FDFC55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Databases Used for Disease Surveillance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BF41D2-D916-5C42-4ADC-8A34E5AEF2C9}"/>
              </a:ext>
            </a:extLst>
          </p:cNvPr>
          <p:cNvSpPr txBox="1"/>
          <p:nvPr/>
        </p:nvSpPr>
        <p:spPr>
          <a:xfrm>
            <a:off x="1202952" y="1690688"/>
            <a:ext cx="354226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br>
              <a:rPr lang="en-US" b="1" i="0" dirty="0">
                <a:solidFill>
                  <a:srgbClr val="000000"/>
                </a:solidFill>
                <a:effectLst/>
                <a:latin typeface="Old Standard TT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Tennessee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Inter"/>
              </a:rPr>
              <a:t>NBS, </a:t>
            </a:r>
            <a:r>
              <a:rPr lang="en-US" b="0" i="0" dirty="0" err="1">
                <a:effectLst/>
                <a:latin typeface="Inter"/>
              </a:rPr>
              <a:t>eHARS</a:t>
            </a:r>
            <a:r>
              <a:rPr lang="en-US" b="0" i="0" dirty="0">
                <a:effectLst/>
                <a:latin typeface="Inter"/>
              </a:rPr>
              <a:t> - HIV only, TN- </a:t>
            </a:r>
            <a:r>
              <a:rPr lang="en-US" b="0" i="0" dirty="0" err="1">
                <a:effectLst/>
                <a:latin typeface="Inter"/>
              </a:rPr>
              <a:t>LeadTRK</a:t>
            </a:r>
            <a:r>
              <a:rPr lang="en-US" b="0" i="0" dirty="0">
                <a:effectLst/>
                <a:latin typeface="Inter"/>
              </a:rPr>
              <a:t> - Blood Lead ONLY, TN-PRISM - STD &amp; HIV</a:t>
            </a:r>
          </a:p>
          <a:p>
            <a:pPr algn="r"/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pPr algn="r"/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pPr algn="r"/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California Dept. of Health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 err="1">
                <a:solidFill>
                  <a:srgbClr val="000000"/>
                </a:solidFill>
                <a:effectLst/>
                <a:latin typeface="Inter"/>
              </a:rPr>
              <a:t>CalREDIE</a:t>
            </a:r>
            <a:endParaRPr lang="en-US" b="0" i="0" dirty="0">
              <a:solidFill>
                <a:srgbClr val="000000"/>
              </a:solidFill>
              <a:effectLst/>
              <a:latin typeface="Inter"/>
            </a:endParaRPr>
          </a:p>
          <a:p>
            <a:pPr algn="r"/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pPr algn="r"/>
            <a:endParaRPr lang="en-US" dirty="0">
              <a:solidFill>
                <a:srgbClr val="000000"/>
              </a:solidFill>
              <a:latin typeface="DM Serif Display" pitchFamily="2" charset="0"/>
            </a:endParaRPr>
          </a:p>
          <a:p>
            <a:pPr algn="r"/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North Carolina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Inter"/>
              </a:rPr>
              <a:t>All instances in Maven, NCEDSS, </a:t>
            </a:r>
            <a:r>
              <a:rPr lang="en-US" b="0" i="0" dirty="0" err="1">
                <a:effectLst/>
                <a:latin typeface="Inter"/>
              </a:rPr>
              <a:t>NCCovid</a:t>
            </a:r>
            <a:r>
              <a:rPr lang="en-US" b="0" i="0" dirty="0">
                <a:effectLst/>
                <a:latin typeface="Inter"/>
              </a:rPr>
              <a:t>, </a:t>
            </a:r>
            <a:r>
              <a:rPr lang="en-US" b="0" i="0" dirty="0" err="1">
                <a:effectLst/>
                <a:latin typeface="Inter"/>
              </a:rPr>
              <a:t>NCLead</a:t>
            </a:r>
            <a:r>
              <a:rPr lang="en-US" b="0" i="0" dirty="0">
                <a:effectLst/>
                <a:latin typeface="Inter"/>
              </a:rPr>
              <a:t>, NC PHIN DB</a:t>
            </a:r>
          </a:p>
          <a:p>
            <a:br>
              <a:rPr lang="en-US" dirty="0"/>
            </a:br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5B0F689-A638-1155-3C68-F2FB0B0AE7A6}"/>
              </a:ext>
            </a:extLst>
          </p:cNvPr>
          <p:cNvSpPr/>
          <p:nvPr/>
        </p:nvSpPr>
        <p:spPr>
          <a:xfrm>
            <a:off x="4889267" y="1952482"/>
            <a:ext cx="288099" cy="3002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ED8213-203E-FABA-2627-C1105BA3D029}"/>
              </a:ext>
            </a:extLst>
          </p:cNvPr>
          <p:cNvSpPr txBox="1"/>
          <p:nvPr/>
        </p:nvSpPr>
        <p:spPr>
          <a:xfrm>
            <a:off x="7234909" y="1540538"/>
            <a:ext cx="395921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Washington</a:t>
            </a:r>
          </a:p>
          <a:p>
            <a:pPr algn="l"/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Maven (WDRS surveillance system for most notifiable conditions</a:t>
            </a:r>
            <a:endParaRPr lang="en-US" b="0" i="0" dirty="0">
              <a:effectLst/>
              <a:latin typeface="DM Serif Display" pitchFamily="2" charset="0"/>
            </a:endParaRPr>
          </a:p>
          <a:p>
            <a:pPr algn="l"/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Oregon</a:t>
            </a:r>
          </a:p>
          <a:p>
            <a:pPr algn="l"/>
            <a:r>
              <a:rPr lang="en-US" b="0" i="0" dirty="0">
                <a:effectLst/>
                <a:latin typeface="Inter"/>
              </a:rPr>
              <a:t>Orpheus (FileMaker DB), SQL</a:t>
            </a:r>
          </a:p>
          <a:p>
            <a:pPr algn="l"/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pPr algn="l"/>
            <a:endParaRPr lang="en-US" dirty="0">
              <a:solidFill>
                <a:srgbClr val="000000"/>
              </a:solidFill>
              <a:latin typeface="DM Serif Display" pitchFamily="2" charset="0"/>
            </a:endParaRPr>
          </a:p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Utah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 err="1">
                <a:effectLst/>
                <a:latin typeface="Inter"/>
              </a:rPr>
              <a:t>EpiTrax</a:t>
            </a:r>
            <a:r>
              <a:rPr lang="en-US" b="0" i="0" dirty="0">
                <a:effectLst/>
                <a:latin typeface="Inter"/>
              </a:rPr>
              <a:t> - local and state instances and EMSA sister surveillance system to </a:t>
            </a:r>
            <a:r>
              <a:rPr lang="en-US" b="0" i="0" dirty="0" err="1">
                <a:effectLst/>
                <a:latin typeface="Inter"/>
              </a:rPr>
              <a:t>EpiTrax</a:t>
            </a:r>
            <a:r>
              <a:rPr lang="en-US" b="0" i="0" dirty="0">
                <a:effectLst/>
                <a:latin typeface="Inter"/>
              </a:rPr>
              <a:t> used for processing of messages into </a:t>
            </a:r>
            <a:r>
              <a:rPr lang="en-US" b="0" i="0" dirty="0" err="1">
                <a:effectLst/>
                <a:latin typeface="Inter"/>
              </a:rPr>
              <a:t>EpiTrax</a:t>
            </a:r>
            <a:br>
              <a:rPr lang="en-US" dirty="0"/>
            </a:br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D48531A-4BF7-A799-DEA1-D05BC64FAA7F}"/>
              </a:ext>
            </a:extLst>
          </p:cNvPr>
          <p:cNvSpPr/>
          <p:nvPr/>
        </p:nvSpPr>
        <p:spPr>
          <a:xfrm>
            <a:off x="4873349" y="3617141"/>
            <a:ext cx="288099" cy="3002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C7C6B9B-C9B8-F76F-F035-2A1C3917FF25}"/>
              </a:ext>
            </a:extLst>
          </p:cNvPr>
          <p:cNvSpPr/>
          <p:nvPr/>
        </p:nvSpPr>
        <p:spPr>
          <a:xfrm>
            <a:off x="4813043" y="4724725"/>
            <a:ext cx="288099" cy="3002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4A7DCB8-76EA-D1FB-1249-DAB396772C6E}"/>
              </a:ext>
            </a:extLst>
          </p:cNvPr>
          <p:cNvSpPr/>
          <p:nvPr/>
        </p:nvSpPr>
        <p:spPr>
          <a:xfrm>
            <a:off x="6874785" y="1852584"/>
            <a:ext cx="288099" cy="3002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E316CAB-2EF2-141E-0C5E-41E81350F37E}"/>
              </a:ext>
            </a:extLst>
          </p:cNvPr>
          <p:cNvSpPr/>
          <p:nvPr/>
        </p:nvSpPr>
        <p:spPr>
          <a:xfrm>
            <a:off x="6874784" y="2931553"/>
            <a:ext cx="288099" cy="3002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EA1C4D8-65F5-E5FE-3483-970F1F84F325}"/>
              </a:ext>
            </a:extLst>
          </p:cNvPr>
          <p:cNvSpPr/>
          <p:nvPr/>
        </p:nvSpPr>
        <p:spPr>
          <a:xfrm>
            <a:off x="6931178" y="4068303"/>
            <a:ext cx="288099" cy="3002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275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D79C1-73CB-CC80-782C-4E5FDFC55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Data Management Tools Used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BF41D2-D916-5C42-4ADC-8A34E5AEF2C9}"/>
              </a:ext>
            </a:extLst>
          </p:cNvPr>
          <p:cNvSpPr txBox="1"/>
          <p:nvPr/>
        </p:nvSpPr>
        <p:spPr>
          <a:xfrm>
            <a:off x="1379934" y="1841609"/>
            <a:ext cx="3542267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br>
              <a:rPr lang="en-US" b="1" i="0" dirty="0">
                <a:solidFill>
                  <a:srgbClr val="000000"/>
                </a:solidFill>
                <a:effectLst/>
                <a:latin typeface="Old Standard TT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Tennessee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Inter"/>
              </a:rPr>
              <a:t>R/R Studio, </a:t>
            </a:r>
            <a:r>
              <a:rPr lang="en-US" b="0" i="0" dirty="0" err="1">
                <a:effectLst/>
                <a:latin typeface="Inter"/>
              </a:rPr>
              <a:t>REDCap</a:t>
            </a:r>
            <a:r>
              <a:rPr lang="en-US" b="0" i="0" dirty="0">
                <a:effectLst/>
                <a:latin typeface="Inter"/>
              </a:rPr>
              <a:t> - COVID-19 onboarding</a:t>
            </a:r>
          </a:p>
          <a:p>
            <a:pPr algn="r"/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pPr algn="r"/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pPr algn="r"/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California Dept. of Health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Inter"/>
              </a:rPr>
              <a:t>Cloud storage - snowflake, POSIT Connect - formally R/R Studio, Tableau Dashboards</a:t>
            </a:r>
          </a:p>
          <a:p>
            <a:pPr algn="r"/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pPr algn="r"/>
            <a:endParaRPr lang="en-US" dirty="0">
              <a:solidFill>
                <a:srgbClr val="000000"/>
              </a:solidFill>
              <a:latin typeface="DM Serif Display" pitchFamily="2" charset="0"/>
            </a:endParaRPr>
          </a:p>
          <a:p>
            <a:pPr algn="r"/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North Carolina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Inter"/>
              </a:rPr>
              <a:t>OneNote daily reconciliation journal, </a:t>
            </a:r>
            <a:r>
              <a:rPr lang="en-US" b="0" i="0" dirty="0" err="1">
                <a:effectLst/>
                <a:latin typeface="Inter"/>
              </a:rPr>
              <a:t>Smartsheets</a:t>
            </a:r>
            <a:endParaRPr lang="en-US" b="0" i="0" dirty="0">
              <a:effectLst/>
              <a:latin typeface="Inter"/>
            </a:endParaRPr>
          </a:p>
          <a:p>
            <a:br>
              <a:rPr lang="en-US" dirty="0"/>
            </a:br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5B0F689-A638-1155-3C68-F2FB0B0AE7A6}"/>
              </a:ext>
            </a:extLst>
          </p:cNvPr>
          <p:cNvSpPr/>
          <p:nvPr/>
        </p:nvSpPr>
        <p:spPr>
          <a:xfrm>
            <a:off x="4994226" y="2208441"/>
            <a:ext cx="288099" cy="3002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ED8213-203E-FABA-2627-C1105BA3D029}"/>
              </a:ext>
            </a:extLst>
          </p:cNvPr>
          <p:cNvSpPr txBox="1"/>
          <p:nvPr/>
        </p:nvSpPr>
        <p:spPr>
          <a:xfrm>
            <a:off x="6975677" y="1904228"/>
            <a:ext cx="395921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Washington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Inter"/>
              </a:rPr>
              <a:t>R/R Studio, Azure, SQL</a:t>
            </a:r>
          </a:p>
          <a:p>
            <a:pPr algn="l"/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Oregon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Inter"/>
              </a:rPr>
              <a:t>R/ R Studio, HL7 Soup, NIST Validator, Tableau ELR Dashboards, SQL</a:t>
            </a:r>
          </a:p>
          <a:p>
            <a:pPr algn="l"/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pPr algn="l"/>
            <a:endParaRPr lang="en-US" dirty="0">
              <a:solidFill>
                <a:srgbClr val="000000"/>
              </a:solidFill>
              <a:latin typeface="DM Serif Display" pitchFamily="2" charset="0"/>
            </a:endParaRPr>
          </a:p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Utah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Inter"/>
              </a:rPr>
              <a:t>R/R Studio</a:t>
            </a:r>
          </a:p>
          <a:p>
            <a:br>
              <a:rPr lang="en-US" dirty="0"/>
            </a:br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D48531A-4BF7-A799-DEA1-D05BC64FAA7F}"/>
              </a:ext>
            </a:extLst>
          </p:cNvPr>
          <p:cNvSpPr/>
          <p:nvPr/>
        </p:nvSpPr>
        <p:spPr>
          <a:xfrm>
            <a:off x="4928226" y="3558641"/>
            <a:ext cx="288099" cy="3002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C7C6B9B-C9B8-F76F-F035-2A1C3917FF25}"/>
              </a:ext>
            </a:extLst>
          </p:cNvPr>
          <p:cNvSpPr/>
          <p:nvPr/>
        </p:nvSpPr>
        <p:spPr>
          <a:xfrm>
            <a:off x="4873459" y="5113319"/>
            <a:ext cx="288099" cy="3002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4A7DCB8-76EA-D1FB-1249-DAB396772C6E}"/>
              </a:ext>
            </a:extLst>
          </p:cNvPr>
          <p:cNvSpPr/>
          <p:nvPr/>
        </p:nvSpPr>
        <p:spPr>
          <a:xfrm>
            <a:off x="6592270" y="2208442"/>
            <a:ext cx="288099" cy="3002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E316CAB-2EF2-141E-0C5E-41E81350F37E}"/>
              </a:ext>
            </a:extLst>
          </p:cNvPr>
          <p:cNvSpPr/>
          <p:nvPr/>
        </p:nvSpPr>
        <p:spPr>
          <a:xfrm>
            <a:off x="6592206" y="3028393"/>
            <a:ext cx="288099" cy="3002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EA1C4D8-65F5-E5FE-3483-970F1F84F325}"/>
              </a:ext>
            </a:extLst>
          </p:cNvPr>
          <p:cNvSpPr/>
          <p:nvPr/>
        </p:nvSpPr>
        <p:spPr>
          <a:xfrm>
            <a:off x="6687578" y="4429500"/>
            <a:ext cx="288099" cy="3002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711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D79C1-73CB-CC80-782C-4E5FDFC55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883" y="203794"/>
            <a:ext cx="10515600" cy="1115164"/>
          </a:xfrm>
        </p:spPr>
        <p:txBody>
          <a:bodyPr/>
          <a:lstStyle/>
          <a:p>
            <a:r>
              <a:rPr lang="en-US" dirty="0"/>
              <a:t>Data Flow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7AF235-7335-A60F-10C9-AD63924AF525}"/>
              </a:ext>
            </a:extLst>
          </p:cNvPr>
          <p:cNvSpPr txBox="1"/>
          <p:nvPr/>
        </p:nvSpPr>
        <p:spPr>
          <a:xfrm>
            <a:off x="425883" y="1318957"/>
            <a:ext cx="3683034" cy="258532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California Dept. of Health</a:t>
            </a:r>
          </a:p>
          <a:p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r>
              <a:rPr lang="en-US" b="0" i="0" dirty="0">
                <a:effectLst/>
                <a:latin typeface="Inter"/>
              </a:rPr>
              <a:t>Lab sends HL7/CSV file to “front door”, some normalization/uplift, Copy of data to cloud warehouse, Copy of data to state surveillance system (not pictured), Data used for reporting purposes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F7A95B-ECE3-5618-FB2C-47012879215C}"/>
              </a:ext>
            </a:extLst>
          </p:cNvPr>
          <p:cNvSpPr txBox="1"/>
          <p:nvPr/>
        </p:nvSpPr>
        <p:spPr>
          <a:xfrm>
            <a:off x="425883" y="4340467"/>
            <a:ext cx="3683034" cy="175432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North Carolina</a:t>
            </a:r>
          </a:p>
          <a:p>
            <a:r>
              <a:rPr lang="en-US" b="0" i="0" dirty="0">
                <a:effectLst/>
                <a:latin typeface="Inter"/>
              </a:rPr>
              <a:t>LIS &gt; HIEA/PHIN-MS/AIMS &gt; Rhapsody &gt; data goes to Maven DB's and NC PHIN DB</a:t>
            </a:r>
          </a:p>
          <a:p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16D4E7-7380-FB82-5436-50DACAD3F343}"/>
              </a:ext>
            </a:extLst>
          </p:cNvPr>
          <p:cNvSpPr txBox="1"/>
          <p:nvPr/>
        </p:nvSpPr>
        <p:spPr>
          <a:xfrm>
            <a:off x="4582249" y="1344278"/>
            <a:ext cx="3303415" cy="313932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Washington</a:t>
            </a:r>
          </a:p>
          <a:p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HIE/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sFTP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/AIMS&gt;Rhapsody&gt;Azure&gt;SQL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db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&gt;vb.net windows services&gt;lots more Rhapsody&gt;Maven (WDRS surveillance system for most notifiable conditions).  Note: slightly different pathway for HIV/STD to reach their respective surveillance systems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D51189C-598E-8FDB-9054-EB51BDE00981}"/>
              </a:ext>
            </a:extLst>
          </p:cNvPr>
          <p:cNvSpPr txBox="1"/>
          <p:nvPr/>
        </p:nvSpPr>
        <p:spPr>
          <a:xfrm>
            <a:off x="4620522" y="4799665"/>
            <a:ext cx="3140605" cy="175432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Oregon</a:t>
            </a:r>
          </a:p>
          <a:p>
            <a:r>
              <a:rPr lang="en-US" b="0" i="0" dirty="0" err="1">
                <a:effectLst/>
                <a:latin typeface="Inter"/>
              </a:rPr>
              <a:t>sFTP</a:t>
            </a:r>
            <a:r>
              <a:rPr lang="en-US" b="0" i="0" dirty="0">
                <a:effectLst/>
                <a:latin typeface="Inter"/>
              </a:rPr>
              <a:t> &gt; Rhapsody &gt; Orpheus or other disease specific DB &gt; CDC, AIMS </a:t>
            </a:r>
            <a:r>
              <a:rPr lang="en-US" b="0" i="0" dirty="0" err="1">
                <a:effectLst/>
                <a:latin typeface="Inter"/>
              </a:rPr>
              <a:t>Interpartner</a:t>
            </a:r>
            <a:r>
              <a:rPr lang="en-US" b="0" i="0" dirty="0">
                <a:effectLst/>
                <a:latin typeface="Inter"/>
              </a:rPr>
              <a:t> for Out of State ELRs</a:t>
            </a:r>
          </a:p>
          <a:p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A1104BB-F61F-EC5E-A12C-C9DD4AB295FD}"/>
              </a:ext>
            </a:extLst>
          </p:cNvPr>
          <p:cNvSpPr txBox="1"/>
          <p:nvPr/>
        </p:nvSpPr>
        <p:spPr>
          <a:xfrm>
            <a:off x="8315863" y="1344278"/>
            <a:ext cx="3364301" cy="147732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Utah</a:t>
            </a:r>
          </a:p>
          <a:p>
            <a:r>
              <a:rPr lang="en-US" b="0" i="0" dirty="0">
                <a:effectLst/>
                <a:latin typeface="Inter"/>
              </a:rPr>
              <a:t>EMSA - Electronic Message Staging Area &gt; </a:t>
            </a:r>
            <a:r>
              <a:rPr lang="en-US" b="0" i="0" dirty="0" err="1">
                <a:effectLst/>
                <a:latin typeface="Inter"/>
              </a:rPr>
              <a:t>EpiTrax</a:t>
            </a:r>
            <a:r>
              <a:rPr lang="en-US" b="0" i="0" dirty="0">
                <a:effectLst/>
                <a:latin typeface="Inter"/>
              </a:rPr>
              <a:t> - local and state instances</a:t>
            </a:r>
          </a:p>
          <a:p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B0A1759-348B-4F58-8460-311AB8863E65}"/>
              </a:ext>
            </a:extLst>
          </p:cNvPr>
          <p:cNvSpPr txBox="1"/>
          <p:nvPr/>
        </p:nvSpPr>
        <p:spPr>
          <a:xfrm>
            <a:off x="8272732" y="3784717"/>
            <a:ext cx="3450565" cy="20313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Tennessee</a:t>
            </a:r>
          </a:p>
          <a:p>
            <a:r>
              <a:rPr lang="en-US" b="0" i="0" dirty="0">
                <a:effectLst/>
                <a:latin typeface="Inter"/>
              </a:rPr>
              <a:t>LIS/APHL/PHIN-MS/</a:t>
            </a:r>
            <a:r>
              <a:rPr lang="en-US" b="0" i="0" dirty="0" err="1">
                <a:effectLst/>
                <a:latin typeface="Inter"/>
              </a:rPr>
              <a:t>sFTP</a:t>
            </a:r>
            <a:r>
              <a:rPr lang="en-US" b="0" i="0" dirty="0">
                <a:effectLst/>
                <a:latin typeface="Inter"/>
              </a:rPr>
              <a:t>/AIMS &gt; Rhapsody &gt; All result go into NBS and are also copied to their respective surveillance database (</a:t>
            </a:r>
            <a:r>
              <a:rPr lang="en-US" b="0" i="0" dirty="0" err="1">
                <a:effectLst/>
                <a:latin typeface="Inter"/>
              </a:rPr>
              <a:t>LeadTRK</a:t>
            </a:r>
            <a:r>
              <a:rPr lang="en-US" b="0" i="0" dirty="0">
                <a:effectLst/>
                <a:latin typeface="Inter"/>
              </a:rPr>
              <a:t>, </a:t>
            </a:r>
            <a:r>
              <a:rPr lang="en-US" b="0" i="0" dirty="0" err="1">
                <a:effectLst/>
                <a:latin typeface="Inter"/>
              </a:rPr>
              <a:t>eHARS</a:t>
            </a:r>
            <a:r>
              <a:rPr lang="en-US" b="0" i="0" dirty="0">
                <a:effectLst/>
                <a:latin typeface="Inter"/>
              </a:rPr>
              <a:t>, TN-PRISM)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6785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D79C1-73CB-CC80-782C-4E5FDFC55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109" y="365125"/>
            <a:ext cx="10792691" cy="1079257"/>
          </a:xfrm>
        </p:spPr>
        <p:txBody>
          <a:bodyPr/>
          <a:lstStyle/>
          <a:p>
            <a:r>
              <a:rPr lang="en-US" dirty="0"/>
              <a:t>Data Quality Analysis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BF41D2-D916-5C42-4ADC-8A34E5AEF2C9}"/>
              </a:ext>
            </a:extLst>
          </p:cNvPr>
          <p:cNvSpPr txBox="1"/>
          <p:nvPr/>
        </p:nvSpPr>
        <p:spPr>
          <a:xfrm>
            <a:off x="399724" y="1308133"/>
            <a:ext cx="4909276" cy="5078313"/>
          </a:xfrm>
          <a:custGeom>
            <a:avLst/>
            <a:gdLst>
              <a:gd name="connsiteX0" fmla="*/ 0 w 4909276"/>
              <a:gd name="connsiteY0" fmla="*/ 0 h 5078313"/>
              <a:gd name="connsiteX1" fmla="*/ 711845 w 4909276"/>
              <a:gd name="connsiteY1" fmla="*/ 0 h 5078313"/>
              <a:gd name="connsiteX2" fmla="*/ 1325505 w 4909276"/>
              <a:gd name="connsiteY2" fmla="*/ 0 h 5078313"/>
              <a:gd name="connsiteX3" fmla="*/ 1791886 w 4909276"/>
              <a:gd name="connsiteY3" fmla="*/ 0 h 5078313"/>
              <a:gd name="connsiteX4" fmla="*/ 2356452 w 4909276"/>
              <a:gd name="connsiteY4" fmla="*/ 0 h 5078313"/>
              <a:gd name="connsiteX5" fmla="*/ 3068298 w 4909276"/>
              <a:gd name="connsiteY5" fmla="*/ 0 h 5078313"/>
              <a:gd name="connsiteX6" fmla="*/ 3583771 w 4909276"/>
              <a:gd name="connsiteY6" fmla="*/ 0 h 5078313"/>
              <a:gd name="connsiteX7" fmla="*/ 4197431 w 4909276"/>
              <a:gd name="connsiteY7" fmla="*/ 0 h 5078313"/>
              <a:gd name="connsiteX8" fmla="*/ 4909276 w 4909276"/>
              <a:gd name="connsiteY8" fmla="*/ 0 h 5078313"/>
              <a:gd name="connsiteX9" fmla="*/ 4909276 w 4909276"/>
              <a:gd name="connsiteY9" fmla="*/ 584006 h 5078313"/>
              <a:gd name="connsiteX10" fmla="*/ 4909276 w 4909276"/>
              <a:gd name="connsiteY10" fmla="*/ 1117229 h 5078313"/>
              <a:gd name="connsiteX11" fmla="*/ 4909276 w 4909276"/>
              <a:gd name="connsiteY11" fmla="*/ 1802801 h 5078313"/>
              <a:gd name="connsiteX12" fmla="*/ 4909276 w 4909276"/>
              <a:gd name="connsiteY12" fmla="*/ 2285241 h 5078313"/>
              <a:gd name="connsiteX13" fmla="*/ 4909276 w 4909276"/>
              <a:gd name="connsiteY13" fmla="*/ 2818464 h 5078313"/>
              <a:gd name="connsiteX14" fmla="*/ 4909276 w 4909276"/>
              <a:gd name="connsiteY14" fmla="*/ 3402470 h 5078313"/>
              <a:gd name="connsiteX15" fmla="*/ 4909276 w 4909276"/>
              <a:gd name="connsiteY15" fmla="*/ 3935693 h 5078313"/>
              <a:gd name="connsiteX16" fmla="*/ 4909276 w 4909276"/>
              <a:gd name="connsiteY16" fmla="*/ 4519699 h 5078313"/>
              <a:gd name="connsiteX17" fmla="*/ 4909276 w 4909276"/>
              <a:gd name="connsiteY17" fmla="*/ 5078313 h 5078313"/>
              <a:gd name="connsiteX18" fmla="*/ 4442895 w 4909276"/>
              <a:gd name="connsiteY18" fmla="*/ 5078313 h 5078313"/>
              <a:gd name="connsiteX19" fmla="*/ 3976514 w 4909276"/>
              <a:gd name="connsiteY19" fmla="*/ 5078313 h 5078313"/>
              <a:gd name="connsiteX20" fmla="*/ 3362854 w 4909276"/>
              <a:gd name="connsiteY20" fmla="*/ 5078313 h 5078313"/>
              <a:gd name="connsiteX21" fmla="*/ 2847380 w 4909276"/>
              <a:gd name="connsiteY21" fmla="*/ 5078313 h 5078313"/>
              <a:gd name="connsiteX22" fmla="*/ 2135535 w 4909276"/>
              <a:gd name="connsiteY22" fmla="*/ 5078313 h 5078313"/>
              <a:gd name="connsiteX23" fmla="*/ 1521876 w 4909276"/>
              <a:gd name="connsiteY23" fmla="*/ 5078313 h 5078313"/>
              <a:gd name="connsiteX24" fmla="*/ 957309 w 4909276"/>
              <a:gd name="connsiteY24" fmla="*/ 5078313 h 5078313"/>
              <a:gd name="connsiteX25" fmla="*/ 0 w 4909276"/>
              <a:gd name="connsiteY25" fmla="*/ 5078313 h 5078313"/>
              <a:gd name="connsiteX26" fmla="*/ 0 w 4909276"/>
              <a:gd name="connsiteY26" fmla="*/ 4494307 h 5078313"/>
              <a:gd name="connsiteX27" fmla="*/ 0 w 4909276"/>
              <a:gd name="connsiteY27" fmla="*/ 4011867 h 5078313"/>
              <a:gd name="connsiteX28" fmla="*/ 0 w 4909276"/>
              <a:gd name="connsiteY28" fmla="*/ 3529428 h 5078313"/>
              <a:gd name="connsiteX29" fmla="*/ 0 w 4909276"/>
              <a:gd name="connsiteY29" fmla="*/ 2843855 h 5078313"/>
              <a:gd name="connsiteX30" fmla="*/ 0 w 4909276"/>
              <a:gd name="connsiteY30" fmla="*/ 2310632 h 5078313"/>
              <a:gd name="connsiteX31" fmla="*/ 0 w 4909276"/>
              <a:gd name="connsiteY31" fmla="*/ 1777410 h 5078313"/>
              <a:gd name="connsiteX32" fmla="*/ 0 w 4909276"/>
              <a:gd name="connsiteY32" fmla="*/ 1294970 h 5078313"/>
              <a:gd name="connsiteX33" fmla="*/ 0 w 4909276"/>
              <a:gd name="connsiteY33" fmla="*/ 609398 h 5078313"/>
              <a:gd name="connsiteX34" fmla="*/ 0 w 4909276"/>
              <a:gd name="connsiteY34" fmla="*/ 0 h 5078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4909276" h="5078313" extrusionOk="0">
                <a:moveTo>
                  <a:pt x="0" y="0"/>
                </a:moveTo>
                <a:cubicBezTo>
                  <a:pt x="265838" y="-22896"/>
                  <a:pt x="510841" y="-18549"/>
                  <a:pt x="711845" y="0"/>
                </a:cubicBezTo>
                <a:cubicBezTo>
                  <a:pt x="912850" y="18549"/>
                  <a:pt x="1137454" y="-28656"/>
                  <a:pt x="1325505" y="0"/>
                </a:cubicBezTo>
                <a:cubicBezTo>
                  <a:pt x="1513556" y="28656"/>
                  <a:pt x="1586650" y="14617"/>
                  <a:pt x="1791886" y="0"/>
                </a:cubicBezTo>
                <a:cubicBezTo>
                  <a:pt x="1997122" y="-14617"/>
                  <a:pt x="2205950" y="-24951"/>
                  <a:pt x="2356452" y="0"/>
                </a:cubicBezTo>
                <a:cubicBezTo>
                  <a:pt x="2506954" y="24951"/>
                  <a:pt x="2889720" y="-26776"/>
                  <a:pt x="3068298" y="0"/>
                </a:cubicBezTo>
                <a:cubicBezTo>
                  <a:pt x="3246876" y="26776"/>
                  <a:pt x="3473306" y="7384"/>
                  <a:pt x="3583771" y="0"/>
                </a:cubicBezTo>
                <a:cubicBezTo>
                  <a:pt x="3694236" y="-7384"/>
                  <a:pt x="4030716" y="-25604"/>
                  <a:pt x="4197431" y="0"/>
                </a:cubicBezTo>
                <a:cubicBezTo>
                  <a:pt x="4364146" y="25604"/>
                  <a:pt x="4564684" y="23430"/>
                  <a:pt x="4909276" y="0"/>
                </a:cubicBezTo>
                <a:cubicBezTo>
                  <a:pt x="4883669" y="192162"/>
                  <a:pt x="4917274" y="454317"/>
                  <a:pt x="4909276" y="584006"/>
                </a:cubicBezTo>
                <a:cubicBezTo>
                  <a:pt x="4901278" y="713695"/>
                  <a:pt x="4884325" y="930643"/>
                  <a:pt x="4909276" y="1117229"/>
                </a:cubicBezTo>
                <a:cubicBezTo>
                  <a:pt x="4934227" y="1303815"/>
                  <a:pt x="4884146" y="1560469"/>
                  <a:pt x="4909276" y="1802801"/>
                </a:cubicBezTo>
                <a:cubicBezTo>
                  <a:pt x="4934406" y="2045133"/>
                  <a:pt x="4901699" y="2087899"/>
                  <a:pt x="4909276" y="2285241"/>
                </a:cubicBezTo>
                <a:cubicBezTo>
                  <a:pt x="4916853" y="2482583"/>
                  <a:pt x="4888927" y="2604272"/>
                  <a:pt x="4909276" y="2818464"/>
                </a:cubicBezTo>
                <a:cubicBezTo>
                  <a:pt x="4929625" y="3032656"/>
                  <a:pt x="4919503" y="3231332"/>
                  <a:pt x="4909276" y="3402470"/>
                </a:cubicBezTo>
                <a:cubicBezTo>
                  <a:pt x="4899049" y="3573608"/>
                  <a:pt x="4924476" y="3819073"/>
                  <a:pt x="4909276" y="3935693"/>
                </a:cubicBezTo>
                <a:cubicBezTo>
                  <a:pt x="4894076" y="4052313"/>
                  <a:pt x="4890683" y="4314533"/>
                  <a:pt x="4909276" y="4519699"/>
                </a:cubicBezTo>
                <a:cubicBezTo>
                  <a:pt x="4927869" y="4724865"/>
                  <a:pt x="4901206" y="4959002"/>
                  <a:pt x="4909276" y="5078313"/>
                </a:cubicBezTo>
                <a:cubicBezTo>
                  <a:pt x="4778846" y="5095418"/>
                  <a:pt x="4669424" y="5096619"/>
                  <a:pt x="4442895" y="5078313"/>
                </a:cubicBezTo>
                <a:cubicBezTo>
                  <a:pt x="4216366" y="5060007"/>
                  <a:pt x="4113938" y="5061991"/>
                  <a:pt x="3976514" y="5078313"/>
                </a:cubicBezTo>
                <a:cubicBezTo>
                  <a:pt x="3839090" y="5094635"/>
                  <a:pt x="3531450" y="5080823"/>
                  <a:pt x="3362854" y="5078313"/>
                </a:cubicBezTo>
                <a:cubicBezTo>
                  <a:pt x="3194258" y="5075803"/>
                  <a:pt x="2975227" y="5074955"/>
                  <a:pt x="2847380" y="5078313"/>
                </a:cubicBezTo>
                <a:cubicBezTo>
                  <a:pt x="2719533" y="5081671"/>
                  <a:pt x="2396732" y="5063670"/>
                  <a:pt x="2135535" y="5078313"/>
                </a:cubicBezTo>
                <a:cubicBezTo>
                  <a:pt x="1874338" y="5092956"/>
                  <a:pt x="1791801" y="5090871"/>
                  <a:pt x="1521876" y="5078313"/>
                </a:cubicBezTo>
                <a:cubicBezTo>
                  <a:pt x="1251951" y="5065755"/>
                  <a:pt x="1177616" y="5086426"/>
                  <a:pt x="957309" y="5078313"/>
                </a:cubicBezTo>
                <a:cubicBezTo>
                  <a:pt x="737002" y="5070200"/>
                  <a:pt x="247500" y="5043033"/>
                  <a:pt x="0" y="5078313"/>
                </a:cubicBezTo>
                <a:cubicBezTo>
                  <a:pt x="5257" y="4947294"/>
                  <a:pt x="-8448" y="4665347"/>
                  <a:pt x="0" y="4494307"/>
                </a:cubicBezTo>
                <a:cubicBezTo>
                  <a:pt x="8448" y="4323267"/>
                  <a:pt x="-10682" y="4166228"/>
                  <a:pt x="0" y="4011867"/>
                </a:cubicBezTo>
                <a:cubicBezTo>
                  <a:pt x="10682" y="3857506"/>
                  <a:pt x="-3930" y="3733986"/>
                  <a:pt x="0" y="3529428"/>
                </a:cubicBezTo>
                <a:cubicBezTo>
                  <a:pt x="3930" y="3324870"/>
                  <a:pt x="3010" y="3172547"/>
                  <a:pt x="0" y="2843855"/>
                </a:cubicBezTo>
                <a:cubicBezTo>
                  <a:pt x="-3010" y="2515163"/>
                  <a:pt x="-7015" y="2485481"/>
                  <a:pt x="0" y="2310632"/>
                </a:cubicBezTo>
                <a:cubicBezTo>
                  <a:pt x="7015" y="2135783"/>
                  <a:pt x="13361" y="1934382"/>
                  <a:pt x="0" y="1777410"/>
                </a:cubicBezTo>
                <a:cubicBezTo>
                  <a:pt x="-13361" y="1620438"/>
                  <a:pt x="-20502" y="1462901"/>
                  <a:pt x="0" y="1294970"/>
                </a:cubicBezTo>
                <a:cubicBezTo>
                  <a:pt x="20502" y="1127039"/>
                  <a:pt x="30425" y="927923"/>
                  <a:pt x="0" y="609398"/>
                </a:cubicBezTo>
                <a:cubicBezTo>
                  <a:pt x="-30425" y="290873"/>
                  <a:pt x="9186" y="133107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41825106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r"/>
            <a:br>
              <a:rPr lang="en-US" b="1" i="0" dirty="0">
                <a:solidFill>
                  <a:srgbClr val="000000"/>
                </a:solidFill>
                <a:effectLst/>
                <a:latin typeface="Old Standard TT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Tennessee</a:t>
            </a:r>
          </a:p>
          <a:p>
            <a:r>
              <a:rPr lang="en-US" sz="1400" b="0" i="0" dirty="0">
                <a:solidFill>
                  <a:srgbClr val="000000"/>
                </a:solidFill>
                <a:effectLst/>
                <a:latin typeface="Inter"/>
              </a:rPr>
              <a:t>R codes and manual review</a:t>
            </a:r>
          </a:p>
          <a:p>
            <a:r>
              <a:rPr lang="en-US" sz="1400" b="0" i="0" dirty="0">
                <a:solidFill>
                  <a:srgbClr val="000000"/>
                </a:solidFill>
                <a:effectLst/>
                <a:latin typeface="Inter"/>
              </a:rPr>
              <a:t>Individual R code for each EUT partner </a:t>
            </a:r>
          </a:p>
          <a:p>
            <a:r>
              <a:rPr lang="en-US" sz="1400" b="0" i="0" dirty="0">
                <a:solidFill>
                  <a:srgbClr val="000000"/>
                </a:solidFill>
                <a:effectLst/>
                <a:latin typeface="Inter"/>
              </a:rPr>
              <a:t>Transforms .csv, .xlsx, etc. into a .txt file to be processed </a:t>
            </a:r>
          </a:p>
          <a:p>
            <a:r>
              <a:rPr lang="en-US" sz="1400" b="0" i="0" dirty="0">
                <a:solidFill>
                  <a:srgbClr val="000000"/>
                </a:solidFill>
                <a:effectLst/>
                <a:latin typeface="Inter"/>
              </a:rPr>
              <a:t>Some partners’ .txt files are sent to a folder to be manually reviewed </a:t>
            </a:r>
          </a:p>
          <a:p>
            <a:endParaRPr lang="en-US" sz="1400" b="0" i="0" dirty="0">
              <a:solidFill>
                <a:srgbClr val="000000"/>
              </a:solidFill>
              <a:effectLst/>
              <a:latin typeface="Inter"/>
            </a:endParaRPr>
          </a:p>
          <a:p>
            <a:r>
              <a:rPr lang="en-US" sz="1400" b="0" i="0" dirty="0">
                <a:solidFill>
                  <a:srgbClr val="000000"/>
                </a:solidFill>
                <a:effectLst/>
                <a:latin typeface="Inter"/>
              </a:rPr>
              <a:t>NEW: Generic code to run through all partner folders </a:t>
            </a:r>
          </a:p>
          <a:p>
            <a:r>
              <a:rPr lang="en-US" sz="1400" b="0" i="0" dirty="0">
                <a:solidFill>
                  <a:srgbClr val="000000"/>
                </a:solidFill>
                <a:effectLst/>
                <a:latin typeface="Inter"/>
              </a:rPr>
              <a:t>Created a production errors table in SQL to catalog EUT errors for each partner</a:t>
            </a:r>
          </a:p>
          <a:p>
            <a:r>
              <a:rPr lang="en-US" sz="1400" b="0" i="0" dirty="0">
                <a:solidFill>
                  <a:srgbClr val="000000"/>
                </a:solidFill>
                <a:effectLst/>
                <a:latin typeface="Inter"/>
              </a:rPr>
              <a:t>Replacing individual codes for better upkeep </a:t>
            </a:r>
          </a:p>
          <a:p>
            <a:r>
              <a:rPr lang="en-US" sz="1400" b="0" i="0" dirty="0">
                <a:solidFill>
                  <a:srgbClr val="000000"/>
                </a:solidFill>
                <a:effectLst/>
                <a:latin typeface="Inter"/>
              </a:rPr>
              <a:t>A couple of mapping files vs. entire R codes for all partners</a:t>
            </a:r>
          </a:p>
          <a:p>
            <a:r>
              <a:rPr lang="en-US" sz="1400" b="0" i="0" dirty="0">
                <a:solidFill>
                  <a:srgbClr val="000000"/>
                </a:solidFill>
                <a:effectLst/>
                <a:latin typeface="Inter"/>
              </a:rPr>
              <a:t>If there is an error, file is manually reviewed, and an email alert is sent out to EUT processing team. </a:t>
            </a:r>
          </a:p>
          <a:p>
            <a:endParaRPr lang="en-US" sz="1400" b="0" i="0" dirty="0">
              <a:solidFill>
                <a:srgbClr val="000000"/>
              </a:solidFill>
              <a:effectLst/>
              <a:latin typeface="Inter"/>
            </a:endParaRPr>
          </a:p>
          <a:p>
            <a:r>
              <a:rPr lang="en-US" sz="1400" b="0" i="0" dirty="0">
                <a:solidFill>
                  <a:srgbClr val="000000"/>
                </a:solidFill>
                <a:effectLst/>
                <a:latin typeface="Inter"/>
              </a:rPr>
              <a:t> 30 </a:t>
            </a:r>
            <a:r>
              <a:rPr lang="en-US" sz="1400" b="0" i="0" dirty="0" err="1">
                <a:solidFill>
                  <a:srgbClr val="000000"/>
                </a:solidFill>
                <a:effectLst/>
                <a:latin typeface="Inter"/>
              </a:rPr>
              <a:t>hr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Inter"/>
              </a:rPr>
              <a:t> alert report - uses SQL table to monitor ELR reporting frequency, partners are assigned a reporting frequency when they onboard (</a:t>
            </a:r>
            <a:r>
              <a:rPr lang="en-US" sz="1400" b="0" i="0" dirty="0" err="1">
                <a:solidFill>
                  <a:srgbClr val="000000"/>
                </a:solidFill>
                <a:effectLst/>
                <a:latin typeface="Inter"/>
              </a:rPr>
              <a:t>dialy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Inter"/>
              </a:rPr>
              <a:t>, sporadic, as needed) and when they deviate from that an email alert is triggered </a:t>
            </a:r>
          </a:p>
          <a:p>
            <a:br>
              <a:rPr lang="en-US" dirty="0"/>
            </a:br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5B0F689-A638-1155-3C68-F2FB0B0AE7A6}"/>
              </a:ext>
            </a:extLst>
          </p:cNvPr>
          <p:cNvSpPr/>
          <p:nvPr/>
        </p:nvSpPr>
        <p:spPr>
          <a:xfrm>
            <a:off x="3757866" y="1621121"/>
            <a:ext cx="288099" cy="3002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ED8213-203E-FABA-2627-C1105BA3D029}"/>
              </a:ext>
            </a:extLst>
          </p:cNvPr>
          <p:cNvSpPr txBox="1"/>
          <p:nvPr/>
        </p:nvSpPr>
        <p:spPr>
          <a:xfrm>
            <a:off x="6992499" y="1308133"/>
            <a:ext cx="3959210" cy="5078313"/>
          </a:xfrm>
          <a:custGeom>
            <a:avLst/>
            <a:gdLst>
              <a:gd name="connsiteX0" fmla="*/ 0 w 3959210"/>
              <a:gd name="connsiteY0" fmla="*/ 0 h 5078313"/>
              <a:gd name="connsiteX1" fmla="*/ 620276 w 3959210"/>
              <a:gd name="connsiteY1" fmla="*/ 0 h 5078313"/>
              <a:gd name="connsiteX2" fmla="*/ 1359329 w 3959210"/>
              <a:gd name="connsiteY2" fmla="*/ 0 h 5078313"/>
              <a:gd name="connsiteX3" fmla="*/ 2058789 w 3959210"/>
              <a:gd name="connsiteY3" fmla="*/ 0 h 5078313"/>
              <a:gd name="connsiteX4" fmla="*/ 2718658 w 3959210"/>
              <a:gd name="connsiteY4" fmla="*/ 0 h 5078313"/>
              <a:gd name="connsiteX5" fmla="*/ 3959210 w 3959210"/>
              <a:gd name="connsiteY5" fmla="*/ 0 h 5078313"/>
              <a:gd name="connsiteX6" fmla="*/ 3959210 w 3959210"/>
              <a:gd name="connsiteY6" fmla="*/ 634789 h 5078313"/>
              <a:gd name="connsiteX7" fmla="*/ 3959210 w 3959210"/>
              <a:gd name="connsiteY7" fmla="*/ 1168012 h 5078313"/>
              <a:gd name="connsiteX8" fmla="*/ 3959210 w 3959210"/>
              <a:gd name="connsiteY8" fmla="*/ 1701235 h 5078313"/>
              <a:gd name="connsiteX9" fmla="*/ 3959210 w 3959210"/>
              <a:gd name="connsiteY9" fmla="*/ 2386807 h 5078313"/>
              <a:gd name="connsiteX10" fmla="*/ 3959210 w 3959210"/>
              <a:gd name="connsiteY10" fmla="*/ 2920030 h 5078313"/>
              <a:gd name="connsiteX11" fmla="*/ 3959210 w 3959210"/>
              <a:gd name="connsiteY11" fmla="*/ 3656385 h 5078313"/>
              <a:gd name="connsiteX12" fmla="*/ 3959210 w 3959210"/>
              <a:gd name="connsiteY12" fmla="*/ 4138825 h 5078313"/>
              <a:gd name="connsiteX13" fmla="*/ 3959210 w 3959210"/>
              <a:gd name="connsiteY13" fmla="*/ 5078313 h 5078313"/>
              <a:gd name="connsiteX14" fmla="*/ 3220157 w 3959210"/>
              <a:gd name="connsiteY14" fmla="*/ 5078313 h 5078313"/>
              <a:gd name="connsiteX15" fmla="*/ 2679065 w 3959210"/>
              <a:gd name="connsiteY15" fmla="*/ 5078313 h 5078313"/>
              <a:gd name="connsiteX16" fmla="*/ 2137973 w 3959210"/>
              <a:gd name="connsiteY16" fmla="*/ 5078313 h 5078313"/>
              <a:gd name="connsiteX17" fmla="*/ 1517697 w 3959210"/>
              <a:gd name="connsiteY17" fmla="*/ 5078313 h 5078313"/>
              <a:gd name="connsiteX18" fmla="*/ 857829 w 3959210"/>
              <a:gd name="connsiteY18" fmla="*/ 5078313 h 5078313"/>
              <a:gd name="connsiteX19" fmla="*/ 0 w 3959210"/>
              <a:gd name="connsiteY19" fmla="*/ 5078313 h 5078313"/>
              <a:gd name="connsiteX20" fmla="*/ 0 w 3959210"/>
              <a:gd name="connsiteY20" fmla="*/ 4494307 h 5078313"/>
              <a:gd name="connsiteX21" fmla="*/ 0 w 3959210"/>
              <a:gd name="connsiteY21" fmla="*/ 3910301 h 5078313"/>
              <a:gd name="connsiteX22" fmla="*/ 0 w 3959210"/>
              <a:gd name="connsiteY22" fmla="*/ 3377078 h 5078313"/>
              <a:gd name="connsiteX23" fmla="*/ 0 w 3959210"/>
              <a:gd name="connsiteY23" fmla="*/ 2793072 h 5078313"/>
              <a:gd name="connsiteX24" fmla="*/ 0 w 3959210"/>
              <a:gd name="connsiteY24" fmla="*/ 2310632 h 5078313"/>
              <a:gd name="connsiteX25" fmla="*/ 0 w 3959210"/>
              <a:gd name="connsiteY25" fmla="*/ 1675843 h 5078313"/>
              <a:gd name="connsiteX26" fmla="*/ 0 w 3959210"/>
              <a:gd name="connsiteY26" fmla="*/ 990271 h 5078313"/>
              <a:gd name="connsiteX27" fmla="*/ 0 w 3959210"/>
              <a:gd name="connsiteY27" fmla="*/ 0 h 5078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959210" h="5078313" extrusionOk="0">
                <a:moveTo>
                  <a:pt x="0" y="0"/>
                </a:moveTo>
                <a:cubicBezTo>
                  <a:pt x="237117" y="-1549"/>
                  <a:pt x="359011" y="19212"/>
                  <a:pt x="620276" y="0"/>
                </a:cubicBezTo>
                <a:cubicBezTo>
                  <a:pt x="881541" y="-19212"/>
                  <a:pt x="1077813" y="-13765"/>
                  <a:pt x="1359329" y="0"/>
                </a:cubicBezTo>
                <a:cubicBezTo>
                  <a:pt x="1640845" y="13765"/>
                  <a:pt x="1743794" y="9411"/>
                  <a:pt x="2058789" y="0"/>
                </a:cubicBezTo>
                <a:cubicBezTo>
                  <a:pt x="2373784" y="-9411"/>
                  <a:pt x="2390271" y="21957"/>
                  <a:pt x="2718658" y="0"/>
                </a:cubicBezTo>
                <a:cubicBezTo>
                  <a:pt x="3047045" y="-21957"/>
                  <a:pt x="3464043" y="19750"/>
                  <a:pt x="3959210" y="0"/>
                </a:cubicBezTo>
                <a:cubicBezTo>
                  <a:pt x="3935149" y="129954"/>
                  <a:pt x="3981929" y="452569"/>
                  <a:pt x="3959210" y="634789"/>
                </a:cubicBezTo>
                <a:cubicBezTo>
                  <a:pt x="3936491" y="817009"/>
                  <a:pt x="3937327" y="989769"/>
                  <a:pt x="3959210" y="1168012"/>
                </a:cubicBezTo>
                <a:cubicBezTo>
                  <a:pt x="3981093" y="1346255"/>
                  <a:pt x="3965243" y="1462325"/>
                  <a:pt x="3959210" y="1701235"/>
                </a:cubicBezTo>
                <a:cubicBezTo>
                  <a:pt x="3953177" y="1940145"/>
                  <a:pt x="3984164" y="2068487"/>
                  <a:pt x="3959210" y="2386807"/>
                </a:cubicBezTo>
                <a:cubicBezTo>
                  <a:pt x="3934256" y="2705127"/>
                  <a:pt x="3954967" y="2702688"/>
                  <a:pt x="3959210" y="2920030"/>
                </a:cubicBezTo>
                <a:cubicBezTo>
                  <a:pt x="3963453" y="3137372"/>
                  <a:pt x="3950139" y="3463205"/>
                  <a:pt x="3959210" y="3656385"/>
                </a:cubicBezTo>
                <a:cubicBezTo>
                  <a:pt x="3968281" y="3849565"/>
                  <a:pt x="3972750" y="3952882"/>
                  <a:pt x="3959210" y="4138825"/>
                </a:cubicBezTo>
                <a:cubicBezTo>
                  <a:pt x="3945670" y="4324768"/>
                  <a:pt x="3922228" y="4882557"/>
                  <a:pt x="3959210" y="5078313"/>
                </a:cubicBezTo>
                <a:cubicBezTo>
                  <a:pt x="3671032" y="5082755"/>
                  <a:pt x="3501388" y="5087642"/>
                  <a:pt x="3220157" y="5078313"/>
                </a:cubicBezTo>
                <a:cubicBezTo>
                  <a:pt x="2938926" y="5068984"/>
                  <a:pt x="2922315" y="5062739"/>
                  <a:pt x="2679065" y="5078313"/>
                </a:cubicBezTo>
                <a:cubicBezTo>
                  <a:pt x="2435815" y="5093887"/>
                  <a:pt x="2312298" y="5087128"/>
                  <a:pt x="2137973" y="5078313"/>
                </a:cubicBezTo>
                <a:cubicBezTo>
                  <a:pt x="1963648" y="5069498"/>
                  <a:pt x="1809617" y="5061648"/>
                  <a:pt x="1517697" y="5078313"/>
                </a:cubicBezTo>
                <a:cubicBezTo>
                  <a:pt x="1225777" y="5094978"/>
                  <a:pt x="1019487" y="5091952"/>
                  <a:pt x="857829" y="5078313"/>
                </a:cubicBezTo>
                <a:cubicBezTo>
                  <a:pt x="696171" y="5064674"/>
                  <a:pt x="384357" y="5098804"/>
                  <a:pt x="0" y="5078313"/>
                </a:cubicBezTo>
                <a:cubicBezTo>
                  <a:pt x="20386" y="4871308"/>
                  <a:pt x="16714" y="4784672"/>
                  <a:pt x="0" y="4494307"/>
                </a:cubicBezTo>
                <a:cubicBezTo>
                  <a:pt x="-16714" y="4203942"/>
                  <a:pt x="-17014" y="4172241"/>
                  <a:pt x="0" y="3910301"/>
                </a:cubicBezTo>
                <a:cubicBezTo>
                  <a:pt x="17014" y="3648361"/>
                  <a:pt x="-2074" y="3609730"/>
                  <a:pt x="0" y="3377078"/>
                </a:cubicBezTo>
                <a:cubicBezTo>
                  <a:pt x="2074" y="3144426"/>
                  <a:pt x="-19354" y="3013258"/>
                  <a:pt x="0" y="2793072"/>
                </a:cubicBezTo>
                <a:cubicBezTo>
                  <a:pt x="19354" y="2572886"/>
                  <a:pt x="15377" y="2439056"/>
                  <a:pt x="0" y="2310632"/>
                </a:cubicBezTo>
                <a:cubicBezTo>
                  <a:pt x="-15377" y="2182208"/>
                  <a:pt x="-16581" y="1978208"/>
                  <a:pt x="0" y="1675843"/>
                </a:cubicBezTo>
                <a:cubicBezTo>
                  <a:pt x="16581" y="1373478"/>
                  <a:pt x="-26578" y="1286366"/>
                  <a:pt x="0" y="990271"/>
                </a:cubicBezTo>
                <a:cubicBezTo>
                  <a:pt x="26578" y="694176"/>
                  <a:pt x="-13091" y="21123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185875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pPr algn="r"/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North Carolina</a:t>
            </a:r>
          </a:p>
          <a:p>
            <a:pPr algn="r"/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pPr algn="l"/>
            <a:r>
              <a:rPr lang="en-US" b="0" i="0" dirty="0">
                <a:effectLst/>
                <a:latin typeface="Inter"/>
              </a:rPr>
              <a:t>OneNote daily reconciliation journal (summary of daily rejects, batch counts by facility, compare Rhapsody vs. Maven Input counts, failed imports in Maven, Reconciliation report in Maven, Rhapsody Status)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b="0" i="0" dirty="0">
              <a:effectLst/>
              <a:latin typeface="Inter"/>
            </a:endParaRPr>
          </a:p>
          <a:p>
            <a:pPr algn="l"/>
            <a:r>
              <a:rPr lang="en-US" b="0" i="0" dirty="0">
                <a:effectLst/>
                <a:latin typeface="Inter"/>
              </a:rPr>
              <a:t>Smartsheet's used to post HL7 reject issues for facilities/partners to review and correspond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b="0" i="0" dirty="0">
              <a:effectLst/>
              <a:latin typeface="Inter"/>
            </a:endParaRPr>
          </a:p>
          <a:p>
            <a:pPr algn="l"/>
            <a:r>
              <a:rPr lang="en-US" b="0" i="0" dirty="0">
                <a:effectLst/>
                <a:latin typeface="Inter"/>
              </a:rPr>
              <a:t>Daily reconciliation reports - Rhapsody Controls Total query and ELR Controls total query</a:t>
            </a:r>
            <a:br>
              <a:rPr lang="en-US" dirty="0"/>
            </a:br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4A7DCB8-76EA-D1FB-1249-DAB396772C6E}"/>
              </a:ext>
            </a:extLst>
          </p:cNvPr>
          <p:cNvSpPr/>
          <p:nvPr/>
        </p:nvSpPr>
        <p:spPr>
          <a:xfrm>
            <a:off x="8972104" y="1621120"/>
            <a:ext cx="288099" cy="3002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346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D79C1-73CB-CC80-782C-4E5FDFC55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109" y="365125"/>
            <a:ext cx="10792691" cy="1079257"/>
          </a:xfrm>
        </p:spPr>
        <p:txBody>
          <a:bodyPr/>
          <a:lstStyle/>
          <a:p>
            <a:r>
              <a:rPr lang="en-US" dirty="0"/>
              <a:t>Data Quality Analysis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BF41D2-D916-5C42-4ADC-8A34E5AEF2C9}"/>
              </a:ext>
            </a:extLst>
          </p:cNvPr>
          <p:cNvSpPr txBox="1"/>
          <p:nvPr/>
        </p:nvSpPr>
        <p:spPr>
          <a:xfrm>
            <a:off x="1120779" y="1444382"/>
            <a:ext cx="4975221" cy="4524315"/>
          </a:xfrm>
          <a:custGeom>
            <a:avLst/>
            <a:gdLst>
              <a:gd name="connsiteX0" fmla="*/ 0 w 4975221"/>
              <a:gd name="connsiteY0" fmla="*/ 0 h 4524315"/>
              <a:gd name="connsiteX1" fmla="*/ 572150 w 4975221"/>
              <a:gd name="connsiteY1" fmla="*/ 0 h 4524315"/>
              <a:gd name="connsiteX2" fmla="*/ 1144301 w 4975221"/>
              <a:gd name="connsiteY2" fmla="*/ 0 h 4524315"/>
              <a:gd name="connsiteX3" fmla="*/ 1616947 w 4975221"/>
              <a:gd name="connsiteY3" fmla="*/ 0 h 4524315"/>
              <a:gd name="connsiteX4" fmla="*/ 2238849 w 4975221"/>
              <a:gd name="connsiteY4" fmla="*/ 0 h 4524315"/>
              <a:gd name="connsiteX5" fmla="*/ 2910504 w 4975221"/>
              <a:gd name="connsiteY5" fmla="*/ 0 h 4524315"/>
              <a:gd name="connsiteX6" fmla="*/ 3631911 w 4975221"/>
              <a:gd name="connsiteY6" fmla="*/ 0 h 4524315"/>
              <a:gd name="connsiteX7" fmla="*/ 4154310 w 4975221"/>
              <a:gd name="connsiteY7" fmla="*/ 0 h 4524315"/>
              <a:gd name="connsiteX8" fmla="*/ 4975221 w 4975221"/>
              <a:gd name="connsiteY8" fmla="*/ 0 h 4524315"/>
              <a:gd name="connsiteX9" fmla="*/ 4975221 w 4975221"/>
              <a:gd name="connsiteY9" fmla="*/ 601088 h 4524315"/>
              <a:gd name="connsiteX10" fmla="*/ 4975221 w 4975221"/>
              <a:gd name="connsiteY10" fmla="*/ 1111689 h 4524315"/>
              <a:gd name="connsiteX11" fmla="*/ 4975221 w 4975221"/>
              <a:gd name="connsiteY11" fmla="*/ 1667533 h 4524315"/>
              <a:gd name="connsiteX12" fmla="*/ 4975221 w 4975221"/>
              <a:gd name="connsiteY12" fmla="*/ 2268621 h 4524315"/>
              <a:gd name="connsiteX13" fmla="*/ 4975221 w 4975221"/>
              <a:gd name="connsiteY13" fmla="*/ 3005438 h 4524315"/>
              <a:gd name="connsiteX14" fmla="*/ 4975221 w 4975221"/>
              <a:gd name="connsiteY14" fmla="*/ 3651769 h 4524315"/>
              <a:gd name="connsiteX15" fmla="*/ 4975221 w 4975221"/>
              <a:gd name="connsiteY15" fmla="*/ 4524315 h 4524315"/>
              <a:gd name="connsiteX16" fmla="*/ 4452823 w 4975221"/>
              <a:gd name="connsiteY16" fmla="*/ 4524315 h 4524315"/>
              <a:gd name="connsiteX17" fmla="*/ 3830920 w 4975221"/>
              <a:gd name="connsiteY17" fmla="*/ 4524315 h 4524315"/>
              <a:gd name="connsiteX18" fmla="*/ 3209018 w 4975221"/>
              <a:gd name="connsiteY18" fmla="*/ 4524315 h 4524315"/>
              <a:gd name="connsiteX19" fmla="*/ 2537363 w 4975221"/>
              <a:gd name="connsiteY19" fmla="*/ 4524315 h 4524315"/>
              <a:gd name="connsiteX20" fmla="*/ 1965212 w 4975221"/>
              <a:gd name="connsiteY20" fmla="*/ 4524315 h 4524315"/>
              <a:gd name="connsiteX21" fmla="*/ 1492566 w 4975221"/>
              <a:gd name="connsiteY21" fmla="*/ 4524315 h 4524315"/>
              <a:gd name="connsiteX22" fmla="*/ 1019920 w 4975221"/>
              <a:gd name="connsiteY22" fmla="*/ 4524315 h 4524315"/>
              <a:gd name="connsiteX23" fmla="*/ 0 w 4975221"/>
              <a:gd name="connsiteY23" fmla="*/ 4524315 h 4524315"/>
              <a:gd name="connsiteX24" fmla="*/ 0 w 4975221"/>
              <a:gd name="connsiteY24" fmla="*/ 3968471 h 4524315"/>
              <a:gd name="connsiteX25" fmla="*/ 0 w 4975221"/>
              <a:gd name="connsiteY25" fmla="*/ 3276897 h 4524315"/>
              <a:gd name="connsiteX26" fmla="*/ 0 w 4975221"/>
              <a:gd name="connsiteY26" fmla="*/ 2585323 h 4524315"/>
              <a:gd name="connsiteX27" fmla="*/ 0 w 4975221"/>
              <a:gd name="connsiteY27" fmla="*/ 1848506 h 4524315"/>
              <a:gd name="connsiteX28" fmla="*/ 0 w 4975221"/>
              <a:gd name="connsiteY28" fmla="*/ 1111689 h 4524315"/>
              <a:gd name="connsiteX29" fmla="*/ 0 w 4975221"/>
              <a:gd name="connsiteY29" fmla="*/ 601088 h 4524315"/>
              <a:gd name="connsiteX30" fmla="*/ 0 w 4975221"/>
              <a:gd name="connsiteY30" fmla="*/ 0 h 4524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975221" h="4524315" extrusionOk="0">
                <a:moveTo>
                  <a:pt x="0" y="0"/>
                </a:moveTo>
                <a:cubicBezTo>
                  <a:pt x="262723" y="5877"/>
                  <a:pt x="385283" y="-558"/>
                  <a:pt x="572150" y="0"/>
                </a:cubicBezTo>
                <a:cubicBezTo>
                  <a:pt x="759017" y="558"/>
                  <a:pt x="865542" y="-20244"/>
                  <a:pt x="1144301" y="0"/>
                </a:cubicBezTo>
                <a:cubicBezTo>
                  <a:pt x="1423060" y="20244"/>
                  <a:pt x="1420632" y="16201"/>
                  <a:pt x="1616947" y="0"/>
                </a:cubicBezTo>
                <a:cubicBezTo>
                  <a:pt x="1813262" y="-16201"/>
                  <a:pt x="2050722" y="18644"/>
                  <a:pt x="2238849" y="0"/>
                </a:cubicBezTo>
                <a:cubicBezTo>
                  <a:pt x="2426976" y="-18644"/>
                  <a:pt x="2679053" y="5744"/>
                  <a:pt x="2910504" y="0"/>
                </a:cubicBezTo>
                <a:cubicBezTo>
                  <a:pt x="3141956" y="-5744"/>
                  <a:pt x="3307982" y="-5877"/>
                  <a:pt x="3631911" y="0"/>
                </a:cubicBezTo>
                <a:cubicBezTo>
                  <a:pt x="3955840" y="5877"/>
                  <a:pt x="4041748" y="-21674"/>
                  <a:pt x="4154310" y="0"/>
                </a:cubicBezTo>
                <a:cubicBezTo>
                  <a:pt x="4266872" y="21674"/>
                  <a:pt x="4668542" y="26060"/>
                  <a:pt x="4975221" y="0"/>
                </a:cubicBezTo>
                <a:cubicBezTo>
                  <a:pt x="4965512" y="246321"/>
                  <a:pt x="4962549" y="323511"/>
                  <a:pt x="4975221" y="601088"/>
                </a:cubicBezTo>
                <a:cubicBezTo>
                  <a:pt x="4987893" y="878665"/>
                  <a:pt x="4985812" y="962009"/>
                  <a:pt x="4975221" y="1111689"/>
                </a:cubicBezTo>
                <a:cubicBezTo>
                  <a:pt x="4964630" y="1261369"/>
                  <a:pt x="5002709" y="1446136"/>
                  <a:pt x="4975221" y="1667533"/>
                </a:cubicBezTo>
                <a:cubicBezTo>
                  <a:pt x="4947733" y="1888930"/>
                  <a:pt x="4966224" y="2007686"/>
                  <a:pt x="4975221" y="2268621"/>
                </a:cubicBezTo>
                <a:cubicBezTo>
                  <a:pt x="4984218" y="2529556"/>
                  <a:pt x="4947589" y="2710206"/>
                  <a:pt x="4975221" y="3005438"/>
                </a:cubicBezTo>
                <a:cubicBezTo>
                  <a:pt x="5002853" y="3300670"/>
                  <a:pt x="4960662" y="3490203"/>
                  <a:pt x="4975221" y="3651769"/>
                </a:cubicBezTo>
                <a:cubicBezTo>
                  <a:pt x="4989780" y="3813335"/>
                  <a:pt x="5018632" y="4202277"/>
                  <a:pt x="4975221" y="4524315"/>
                </a:cubicBezTo>
                <a:cubicBezTo>
                  <a:pt x="4801511" y="4501553"/>
                  <a:pt x="4659231" y="4534943"/>
                  <a:pt x="4452823" y="4524315"/>
                </a:cubicBezTo>
                <a:cubicBezTo>
                  <a:pt x="4246415" y="4513687"/>
                  <a:pt x="4139754" y="4536242"/>
                  <a:pt x="3830920" y="4524315"/>
                </a:cubicBezTo>
                <a:cubicBezTo>
                  <a:pt x="3522086" y="4512388"/>
                  <a:pt x="3503739" y="4545888"/>
                  <a:pt x="3209018" y="4524315"/>
                </a:cubicBezTo>
                <a:cubicBezTo>
                  <a:pt x="2914297" y="4502742"/>
                  <a:pt x="2804053" y="4538478"/>
                  <a:pt x="2537363" y="4524315"/>
                </a:cubicBezTo>
                <a:cubicBezTo>
                  <a:pt x="2270673" y="4510152"/>
                  <a:pt x="2219638" y="4501733"/>
                  <a:pt x="1965212" y="4524315"/>
                </a:cubicBezTo>
                <a:cubicBezTo>
                  <a:pt x="1710786" y="4546897"/>
                  <a:pt x="1626195" y="4544420"/>
                  <a:pt x="1492566" y="4524315"/>
                </a:cubicBezTo>
                <a:cubicBezTo>
                  <a:pt x="1358937" y="4504210"/>
                  <a:pt x="1224679" y="4539236"/>
                  <a:pt x="1019920" y="4524315"/>
                </a:cubicBezTo>
                <a:cubicBezTo>
                  <a:pt x="815161" y="4509394"/>
                  <a:pt x="360190" y="4517018"/>
                  <a:pt x="0" y="4524315"/>
                </a:cubicBezTo>
                <a:cubicBezTo>
                  <a:pt x="-8183" y="4395471"/>
                  <a:pt x="7562" y="4224563"/>
                  <a:pt x="0" y="3968471"/>
                </a:cubicBezTo>
                <a:cubicBezTo>
                  <a:pt x="-7562" y="3712379"/>
                  <a:pt x="15722" y="3486610"/>
                  <a:pt x="0" y="3276897"/>
                </a:cubicBezTo>
                <a:cubicBezTo>
                  <a:pt x="-15722" y="3067184"/>
                  <a:pt x="4257" y="2919517"/>
                  <a:pt x="0" y="2585323"/>
                </a:cubicBezTo>
                <a:cubicBezTo>
                  <a:pt x="-4257" y="2251129"/>
                  <a:pt x="-4184" y="2088309"/>
                  <a:pt x="0" y="1848506"/>
                </a:cubicBezTo>
                <a:cubicBezTo>
                  <a:pt x="4184" y="1608703"/>
                  <a:pt x="-17582" y="1352622"/>
                  <a:pt x="0" y="1111689"/>
                </a:cubicBezTo>
                <a:cubicBezTo>
                  <a:pt x="17582" y="870756"/>
                  <a:pt x="2106" y="748135"/>
                  <a:pt x="0" y="601088"/>
                </a:cubicBezTo>
                <a:cubicBezTo>
                  <a:pt x="-2106" y="454041"/>
                  <a:pt x="6047" y="282139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54412631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r"/>
            <a:br>
              <a:rPr lang="en-US" b="1" i="0" dirty="0">
                <a:solidFill>
                  <a:srgbClr val="000000"/>
                </a:solidFill>
                <a:effectLst/>
                <a:latin typeface="Old Standard TT"/>
              </a:rPr>
            </a:br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pPr algn="r"/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California Dept. of Health</a:t>
            </a:r>
          </a:p>
          <a:p>
            <a:pPr algn="r"/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pPr algn="r"/>
            <a:r>
              <a:rPr lang="en-US" b="0" i="0" dirty="0">
                <a:solidFill>
                  <a:srgbClr val="000000"/>
                </a:solidFill>
                <a:effectLst/>
                <a:latin typeface="Inter"/>
              </a:rPr>
              <a:t>• POSIT Connect Allows for uploading and scheduling of R (and python) syntax</a:t>
            </a:r>
          </a:p>
          <a:p>
            <a:pPr algn="r"/>
            <a:endParaRPr lang="en-US" b="0" i="0" dirty="0">
              <a:solidFill>
                <a:srgbClr val="000000"/>
              </a:solidFill>
              <a:effectLst/>
              <a:latin typeface="Inter"/>
            </a:endParaRPr>
          </a:p>
          <a:p>
            <a:pPr algn="r"/>
            <a:r>
              <a:rPr lang="en-US" b="0" i="0" dirty="0">
                <a:solidFill>
                  <a:srgbClr val="000000"/>
                </a:solidFill>
                <a:effectLst/>
                <a:latin typeface="Inter"/>
              </a:rPr>
              <a:t>• Can write R syntax to interface with cloud storage to analyze and email out reports or alerts</a:t>
            </a:r>
          </a:p>
          <a:p>
            <a:pPr algn="r"/>
            <a:endParaRPr lang="en-US" b="0" i="0" dirty="0">
              <a:solidFill>
                <a:srgbClr val="000000"/>
              </a:solidFill>
              <a:effectLst/>
              <a:latin typeface="Inter"/>
            </a:endParaRPr>
          </a:p>
          <a:p>
            <a:pPr algn="r"/>
            <a:r>
              <a:rPr lang="en-US" b="0" i="0" dirty="0">
                <a:solidFill>
                  <a:srgbClr val="000000"/>
                </a:solidFill>
                <a:effectLst/>
                <a:latin typeface="Inter"/>
              </a:rPr>
              <a:t>• Data Quality Alerts via email </a:t>
            </a:r>
          </a:p>
          <a:p>
            <a:pPr algn="r"/>
            <a:endParaRPr lang="en-US" b="0" i="0" dirty="0">
              <a:solidFill>
                <a:srgbClr val="000000"/>
              </a:solidFill>
              <a:effectLst/>
              <a:latin typeface="Inter"/>
            </a:endParaRPr>
          </a:p>
          <a:p>
            <a:pPr algn="r"/>
            <a:r>
              <a:rPr lang="en-US" b="0" i="0" dirty="0">
                <a:solidFill>
                  <a:srgbClr val="000000"/>
                </a:solidFill>
                <a:effectLst/>
                <a:latin typeface="Inter"/>
              </a:rPr>
              <a:t>• Weekly Summary Report</a:t>
            </a:r>
          </a:p>
          <a:p>
            <a:pPr algn="r"/>
            <a:endParaRPr lang="en-US" dirty="0">
              <a:solidFill>
                <a:srgbClr val="000000"/>
              </a:solidFill>
              <a:latin typeface="Inter"/>
            </a:endParaRPr>
          </a:p>
          <a:p>
            <a:br>
              <a:rPr lang="en-US" dirty="0"/>
            </a:br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5B0F689-A638-1155-3C68-F2FB0B0AE7A6}"/>
              </a:ext>
            </a:extLst>
          </p:cNvPr>
          <p:cNvSpPr/>
          <p:nvPr/>
        </p:nvSpPr>
        <p:spPr>
          <a:xfrm>
            <a:off x="3065283" y="1999025"/>
            <a:ext cx="288099" cy="3002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ED8213-203E-FABA-2627-C1105BA3D029}"/>
              </a:ext>
            </a:extLst>
          </p:cNvPr>
          <p:cNvSpPr txBox="1"/>
          <p:nvPr/>
        </p:nvSpPr>
        <p:spPr>
          <a:xfrm>
            <a:off x="6787006" y="1784958"/>
            <a:ext cx="4566794" cy="3970318"/>
          </a:xfrm>
          <a:custGeom>
            <a:avLst/>
            <a:gdLst>
              <a:gd name="connsiteX0" fmla="*/ 0 w 4566794"/>
              <a:gd name="connsiteY0" fmla="*/ 0 h 3970318"/>
              <a:gd name="connsiteX1" fmla="*/ 606731 w 4566794"/>
              <a:gd name="connsiteY1" fmla="*/ 0 h 3970318"/>
              <a:gd name="connsiteX2" fmla="*/ 1259130 w 4566794"/>
              <a:gd name="connsiteY2" fmla="*/ 0 h 3970318"/>
              <a:gd name="connsiteX3" fmla="*/ 1774526 w 4566794"/>
              <a:gd name="connsiteY3" fmla="*/ 0 h 3970318"/>
              <a:gd name="connsiteX4" fmla="*/ 2335589 w 4566794"/>
              <a:gd name="connsiteY4" fmla="*/ 0 h 3970318"/>
              <a:gd name="connsiteX5" fmla="*/ 2987988 w 4566794"/>
              <a:gd name="connsiteY5" fmla="*/ 0 h 3970318"/>
              <a:gd name="connsiteX6" fmla="*/ 3594719 w 4566794"/>
              <a:gd name="connsiteY6" fmla="*/ 0 h 3970318"/>
              <a:gd name="connsiteX7" fmla="*/ 4566794 w 4566794"/>
              <a:gd name="connsiteY7" fmla="*/ 0 h 3970318"/>
              <a:gd name="connsiteX8" fmla="*/ 4566794 w 4566794"/>
              <a:gd name="connsiteY8" fmla="*/ 701423 h 3970318"/>
              <a:gd name="connsiteX9" fmla="*/ 4566794 w 4566794"/>
              <a:gd name="connsiteY9" fmla="*/ 1283736 h 3970318"/>
              <a:gd name="connsiteX10" fmla="*/ 4566794 w 4566794"/>
              <a:gd name="connsiteY10" fmla="*/ 1945456 h 3970318"/>
              <a:gd name="connsiteX11" fmla="*/ 4566794 w 4566794"/>
              <a:gd name="connsiteY11" fmla="*/ 2607175 h 3970318"/>
              <a:gd name="connsiteX12" fmla="*/ 4566794 w 4566794"/>
              <a:gd name="connsiteY12" fmla="*/ 3189489 h 3970318"/>
              <a:gd name="connsiteX13" fmla="*/ 4566794 w 4566794"/>
              <a:gd name="connsiteY13" fmla="*/ 3970318 h 3970318"/>
              <a:gd name="connsiteX14" fmla="*/ 4051399 w 4566794"/>
              <a:gd name="connsiteY14" fmla="*/ 3970318 h 3970318"/>
              <a:gd name="connsiteX15" fmla="*/ 3399000 w 4566794"/>
              <a:gd name="connsiteY15" fmla="*/ 3970318 h 3970318"/>
              <a:gd name="connsiteX16" fmla="*/ 2700932 w 4566794"/>
              <a:gd name="connsiteY16" fmla="*/ 3970318 h 3970318"/>
              <a:gd name="connsiteX17" fmla="*/ 2139869 w 4566794"/>
              <a:gd name="connsiteY17" fmla="*/ 3970318 h 3970318"/>
              <a:gd name="connsiteX18" fmla="*/ 1624474 w 4566794"/>
              <a:gd name="connsiteY18" fmla="*/ 3970318 h 3970318"/>
              <a:gd name="connsiteX19" fmla="*/ 926407 w 4566794"/>
              <a:gd name="connsiteY19" fmla="*/ 3970318 h 3970318"/>
              <a:gd name="connsiteX20" fmla="*/ 0 w 4566794"/>
              <a:gd name="connsiteY20" fmla="*/ 3970318 h 3970318"/>
              <a:gd name="connsiteX21" fmla="*/ 0 w 4566794"/>
              <a:gd name="connsiteY21" fmla="*/ 3229192 h 3970318"/>
              <a:gd name="connsiteX22" fmla="*/ 0 w 4566794"/>
              <a:gd name="connsiteY22" fmla="*/ 2567472 h 3970318"/>
              <a:gd name="connsiteX23" fmla="*/ 0 w 4566794"/>
              <a:gd name="connsiteY23" fmla="*/ 1945456 h 3970318"/>
              <a:gd name="connsiteX24" fmla="*/ 0 w 4566794"/>
              <a:gd name="connsiteY24" fmla="*/ 1402846 h 3970318"/>
              <a:gd name="connsiteX25" fmla="*/ 0 w 4566794"/>
              <a:gd name="connsiteY25" fmla="*/ 820532 h 3970318"/>
              <a:gd name="connsiteX26" fmla="*/ 0 w 4566794"/>
              <a:gd name="connsiteY26" fmla="*/ 0 h 3970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566794" h="3970318" extrusionOk="0">
                <a:moveTo>
                  <a:pt x="0" y="0"/>
                </a:moveTo>
                <a:cubicBezTo>
                  <a:pt x="269032" y="-11617"/>
                  <a:pt x="479696" y="18239"/>
                  <a:pt x="606731" y="0"/>
                </a:cubicBezTo>
                <a:cubicBezTo>
                  <a:pt x="733766" y="-18239"/>
                  <a:pt x="1109779" y="3198"/>
                  <a:pt x="1259130" y="0"/>
                </a:cubicBezTo>
                <a:cubicBezTo>
                  <a:pt x="1408481" y="-3198"/>
                  <a:pt x="1526998" y="21521"/>
                  <a:pt x="1774526" y="0"/>
                </a:cubicBezTo>
                <a:cubicBezTo>
                  <a:pt x="2022054" y="-21521"/>
                  <a:pt x="2199738" y="-14232"/>
                  <a:pt x="2335589" y="0"/>
                </a:cubicBezTo>
                <a:cubicBezTo>
                  <a:pt x="2471440" y="14232"/>
                  <a:pt x="2853053" y="13561"/>
                  <a:pt x="2987988" y="0"/>
                </a:cubicBezTo>
                <a:cubicBezTo>
                  <a:pt x="3122923" y="-13561"/>
                  <a:pt x="3320989" y="-26772"/>
                  <a:pt x="3594719" y="0"/>
                </a:cubicBezTo>
                <a:cubicBezTo>
                  <a:pt x="3868449" y="26772"/>
                  <a:pt x="4090825" y="-45749"/>
                  <a:pt x="4566794" y="0"/>
                </a:cubicBezTo>
                <a:cubicBezTo>
                  <a:pt x="4588976" y="294737"/>
                  <a:pt x="4532635" y="469056"/>
                  <a:pt x="4566794" y="701423"/>
                </a:cubicBezTo>
                <a:cubicBezTo>
                  <a:pt x="4600953" y="933790"/>
                  <a:pt x="4577167" y="1007440"/>
                  <a:pt x="4566794" y="1283736"/>
                </a:cubicBezTo>
                <a:cubicBezTo>
                  <a:pt x="4556421" y="1560032"/>
                  <a:pt x="4585785" y="1621514"/>
                  <a:pt x="4566794" y="1945456"/>
                </a:cubicBezTo>
                <a:cubicBezTo>
                  <a:pt x="4547803" y="2269398"/>
                  <a:pt x="4548996" y="2301756"/>
                  <a:pt x="4566794" y="2607175"/>
                </a:cubicBezTo>
                <a:cubicBezTo>
                  <a:pt x="4584592" y="2912594"/>
                  <a:pt x="4566171" y="3047875"/>
                  <a:pt x="4566794" y="3189489"/>
                </a:cubicBezTo>
                <a:cubicBezTo>
                  <a:pt x="4567417" y="3331103"/>
                  <a:pt x="4589136" y="3802620"/>
                  <a:pt x="4566794" y="3970318"/>
                </a:cubicBezTo>
                <a:cubicBezTo>
                  <a:pt x="4435798" y="3968681"/>
                  <a:pt x="4237644" y="3969958"/>
                  <a:pt x="4051399" y="3970318"/>
                </a:cubicBezTo>
                <a:cubicBezTo>
                  <a:pt x="3865155" y="3970678"/>
                  <a:pt x="3579238" y="3988712"/>
                  <a:pt x="3399000" y="3970318"/>
                </a:cubicBezTo>
                <a:cubicBezTo>
                  <a:pt x="3218762" y="3951924"/>
                  <a:pt x="2841051" y="3948902"/>
                  <a:pt x="2700932" y="3970318"/>
                </a:cubicBezTo>
                <a:cubicBezTo>
                  <a:pt x="2560813" y="3991734"/>
                  <a:pt x="2335789" y="3993506"/>
                  <a:pt x="2139869" y="3970318"/>
                </a:cubicBezTo>
                <a:cubicBezTo>
                  <a:pt x="1943949" y="3947130"/>
                  <a:pt x="1804498" y="3964243"/>
                  <a:pt x="1624474" y="3970318"/>
                </a:cubicBezTo>
                <a:cubicBezTo>
                  <a:pt x="1444450" y="3976393"/>
                  <a:pt x="1074979" y="3969862"/>
                  <a:pt x="926407" y="3970318"/>
                </a:cubicBezTo>
                <a:cubicBezTo>
                  <a:pt x="777835" y="3970774"/>
                  <a:pt x="264532" y="3983012"/>
                  <a:pt x="0" y="3970318"/>
                </a:cubicBezTo>
                <a:cubicBezTo>
                  <a:pt x="-17152" y="3722664"/>
                  <a:pt x="-19911" y="3437632"/>
                  <a:pt x="0" y="3229192"/>
                </a:cubicBezTo>
                <a:cubicBezTo>
                  <a:pt x="19911" y="3020752"/>
                  <a:pt x="-9152" y="2722420"/>
                  <a:pt x="0" y="2567472"/>
                </a:cubicBezTo>
                <a:cubicBezTo>
                  <a:pt x="9152" y="2412524"/>
                  <a:pt x="-10363" y="2145825"/>
                  <a:pt x="0" y="1945456"/>
                </a:cubicBezTo>
                <a:cubicBezTo>
                  <a:pt x="10363" y="1745087"/>
                  <a:pt x="21690" y="1529917"/>
                  <a:pt x="0" y="1402846"/>
                </a:cubicBezTo>
                <a:cubicBezTo>
                  <a:pt x="-21690" y="1275775"/>
                  <a:pt x="9819" y="971642"/>
                  <a:pt x="0" y="820532"/>
                </a:cubicBezTo>
                <a:cubicBezTo>
                  <a:pt x="-9819" y="669422"/>
                  <a:pt x="30503" y="306266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1981525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l"/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pPr algn="r"/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Utah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Inter"/>
              </a:rPr>
              <a:t>R/R Studio</a:t>
            </a:r>
          </a:p>
          <a:p>
            <a:pPr algn="l"/>
            <a:endParaRPr lang="en-US" b="0" i="0" dirty="0">
              <a:effectLst/>
              <a:latin typeface="Inter"/>
            </a:endParaRPr>
          </a:p>
          <a:p>
            <a:pPr algn="l"/>
            <a:r>
              <a:rPr lang="en-US" b="0" i="0" dirty="0">
                <a:effectLst/>
                <a:latin typeface="Inter"/>
              </a:rPr>
              <a:t>• Quality Assurance Dashboard - vol., timeliness, percent positivity, completeness, validity, reporting aberration detection</a:t>
            </a:r>
          </a:p>
          <a:p>
            <a:pPr algn="l"/>
            <a:endParaRPr lang="en-US" b="0" i="0" dirty="0">
              <a:effectLst/>
              <a:latin typeface="Inter"/>
            </a:endParaRPr>
          </a:p>
          <a:p>
            <a:pPr algn="l"/>
            <a:r>
              <a:rPr lang="en-US" b="0" i="0" dirty="0">
                <a:effectLst/>
                <a:latin typeface="Inter"/>
              </a:rPr>
              <a:t>• EMSA- has a rules engine that validates messages, if issues arise the electronic exchange team can review and correct these issues</a:t>
            </a:r>
          </a:p>
          <a:p>
            <a:br>
              <a:rPr lang="en-US" dirty="0"/>
            </a:br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4A7DCB8-76EA-D1FB-1249-DAB396772C6E}"/>
              </a:ext>
            </a:extLst>
          </p:cNvPr>
          <p:cNvSpPr/>
          <p:nvPr/>
        </p:nvSpPr>
        <p:spPr>
          <a:xfrm>
            <a:off x="10421847" y="2094852"/>
            <a:ext cx="288099" cy="3002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533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D79C1-73CB-CC80-782C-4E5FDFC55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109" y="365125"/>
            <a:ext cx="10792691" cy="1079257"/>
          </a:xfrm>
        </p:spPr>
        <p:txBody>
          <a:bodyPr/>
          <a:lstStyle/>
          <a:p>
            <a:r>
              <a:rPr lang="en-US" dirty="0"/>
              <a:t>Data Quality Analysis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BF41D2-D916-5C42-4ADC-8A34E5AEF2C9}"/>
              </a:ext>
            </a:extLst>
          </p:cNvPr>
          <p:cNvSpPr txBox="1"/>
          <p:nvPr/>
        </p:nvSpPr>
        <p:spPr>
          <a:xfrm>
            <a:off x="503541" y="1444382"/>
            <a:ext cx="5119167" cy="3416320"/>
          </a:xfrm>
          <a:custGeom>
            <a:avLst/>
            <a:gdLst>
              <a:gd name="connsiteX0" fmla="*/ 0 w 5119167"/>
              <a:gd name="connsiteY0" fmla="*/ 0 h 3416320"/>
              <a:gd name="connsiteX1" fmla="*/ 537513 w 5119167"/>
              <a:gd name="connsiteY1" fmla="*/ 0 h 3416320"/>
              <a:gd name="connsiteX2" fmla="*/ 1023833 w 5119167"/>
              <a:gd name="connsiteY2" fmla="*/ 0 h 3416320"/>
              <a:gd name="connsiteX3" fmla="*/ 1714921 w 5119167"/>
              <a:gd name="connsiteY3" fmla="*/ 0 h 3416320"/>
              <a:gd name="connsiteX4" fmla="*/ 2201242 w 5119167"/>
              <a:gd name="connsiteY4" fmla="*/ 0 h 3416320"/>
              <a:gd name="connsiteX5" fmla="*/ 2687563 w 5119167"/>
              <a:gd name="connsiteY5" fmla="*/ 0 h 3416320"/>
              <a:gd name="connsiteX6" fmla="*/ 3327459 w 5119167"/>
              <a:gd name="connsiteY6" fmla="*/ 0 h 3416320"/>
              <a:gd name="connsiteX7" fmla="*/ 4018546 w 5119167"/>
              <a:gd name="connsiteY7" fmla="*/ 0 h 3416320"/>
              <a:gd name="connsiteX8" fmla="*/ 5119167 w 5119167"/>
              <a:gd name="connsiteY8" fmla="*/ 0 h 3416320"/>
              <a:gd name="connsiteX9" fmla="*/ 5119167 w 5119167"/>
              <a:gd name="connsiteY9" fmla="*/ 683264 h 3416320"/>
              <a:gd name="connsiteX10" fmla="*/ 5119167 w 5119167"/>
              <a:gd name="connsiteY10" fmla="*/ 1366528 h 3416320"/>
              <a:gd name="connsiteX11" fmla="*/ 5119167 w 5119167"/>
              <a:gd name="connsiteY11" fmla="*/ 2118118 h 3416320"/>
              <a:gd name="connsiteX12" fmla="*/ 5119167 w 5119167"/>
              <a:gd name="connsiteY12" fmla="*/ 2767219 h 3416320"/>
              <a:gd name="connsiteX13" fmla="*/ 5119167 w 5119167"/>
              <a:gd name="connsiteY13" fmla="*/ 3416320 h 3416320"/>
              <a:gd name="connsiteX14" fmla="*/ 4479271 w 5119167"/>
              <a:gd name="connsiteY14" fmla="*/ 3416320 h 3416320"/>
              <a:gd name="connsiteX15" fmla="*/ 3941759 w 5119167"/>
              <a:gd name="connsiteY15" fmla="*/ 3416320 h 3416320"/>
              <a:gd name="connsiteX16" fmla="*/ 3301863 w 5119167"/>
              <a:gd name="connsiteY16" fmla="*/ 3416320 h 3416320"/>
              <a:gd name="connsiteX17" fmla="*/ 2610775 w 5119167"/>
              <a:gd name="connsiteY17" fmla="*/ 3416320 h 3416320"/>
              <a:gd name="connsiteX18" fmla="*/ 2124454 w 5119167"/>
              <a:gd name="connsiteY18" fmla="*/ 3416320 h 3416320"/>
              <a:gd name="connsiteX19" fmla="*/ 1638133 w 5119167"/>
              <a:gd name="connsiteY19" fmla="*/ 3416320 h 3416320"/>
              <a:gd name="connsiteX20" fmla="*/ 895854 w 5119167"/>
              <a:gd name="connsiteY20" fmla="*/ 3416320 h 3416320"/>
              <a:gd name="connsiteX21" fmla="*/ 0 w 5119167"/>
              <a:gd name="connsiteY21" fmla="*/ 3416320 h 3416320"/>
              <a:gd name="connsiteX22" fmla="*/ 0 w 5119167"/>
              <a:gd name="connsiteY22" fmla="*/ 2767219 h 3416320"/>
              <a:gd name="connsiteX23" fmla="*/ 0 w 5119167"/>
              <a:gd name="connsiteY23" fmla="*/ 2186445 h 3416320"/>
              <a:gd name="connsiteX24" fmla="*/ 0 w 5119167"/>
              <a:gd name="connsiteY24" fmla="*/ 1503181 h 3416320"/>
              <a:gd name="connsiteX25" fmla="*/ 0 w 5119167"/>
              <a:gd name="connsiteY25" fmla="*/ 819917 h 3416320"/>
              <a:gd name="connsiteX26" fmla="*/ 0 w 5119167"/>
              <a:gd name="connsiteY26" fmla="*/ 0 h 3416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119167" h="3416320" extrusionOk="0">
                <a:moveTo>
                  <a:pt x="0" y="0"/>
                </a:moveTo>
                <a:cubicBezTo>
                  <a:pt x="209887" y="-20782"/>
                  <a:pt x="389656" y="2923"/>
                  <a:pt x="537513" y="0"/>
                </a:cubicBezTo>
                <a:cubicBezTo>
                  <a:pt x="685370" y="-2923"/>
                  <a:pt x="891553" y="-11491"/>
                  <a:pt x="1023833" y="0"/>
                </a:cubicBezTo>
                <a:cubicBezTo>
                  <a:pt x="1156113" y="11491"/>
                  <a:pt x="1371146" y="-10631"/>
                  <a:pt x="1714921" y="0"/>
                </a:cubicBezTo>
                <a:cubicBezTo>
                  <a:pt x="2058696" y="10631"/>
                  <a:pt x="2003792" y="5707"/>
                  <a:pt x="2201242" y="0"/>
                </a:cubicBezTo>
                <a:cubicBezTo>
                  <a:pt x="2398692" y="-5707"/>
                  <a:pt x="2555192" y="16654"/>
                  <a:pt x="2687563" y="0"/>
                </a:cubicBezTo>
                <a:cubicBezTo>
                  <a:pt x="2819934" y="-16654"/>
                  <a:pt x="3173315" y="27143"/>
                  <a:pt x="3327459" y="0"/>
                </a:cubicBezTo>
                <a:cubicBezTo>
                  <a:pt x="3481603" y="-27143"/>
                  <a:pt x="3730259" y="30235"/>
                  <a:pt x="4018546" y="0"/>
                </a:cubicBezTo>
                <a:cubicBezTo>
                  <a:pt x="4306833" y="-30235"/>
                  <a:pt x="4797569" y="-36088"/>
                  <a:pt x="5119167" y="0"/>
                </a:cubicBezTo>
                <a:cubicBezTo>
                  <a:pt x="5117128" y="338009"/>
                  <a:pt x="5130349" y="390043"/>
                  <a:pt x="5119167" y="683264"/>
                </a:cubicBezTo>
                <a:cubicBezTo>
                  <a:pt x="5107985" y="976485"/>
                  <a:pt x="5103759" y="1069577"/>
                  <a:pt x="5119167" y="1366528"/>
                </a:cubicBezTo>
                <a:cubicBezTo>
                  <a:pt x="5134575" y="1663479"/>
                  <a:pt x="5102947" y="1920511"/>
                  <a:pt x="5119167" y="2118118"/>
                </a:cubicBezTo>
                <a:cubicBezTo>
                  <a:pt x="5135388" y="2315725"/>
                  <a:pt x="5117574" y="2549099"/>
                  <a:pt x="5119167" y="2767219"/>
                </a:cubicBezTo>
                <a:cubicBezTo>
                  <a:pt x="5120760" y="2985339"/>
                  <a:pt x="5134879" y="3202909"/>
                  <a:pt x="5119167" y="3416320"/>
                </a:cubicBezTo>
                <a:cubicBezTo>
                  <a:pt x="4872879" y="3432051"/>
                  <a:pt x="4654344" y="3404467"/>
                  <a:pt x="4479271" y="3416320"/>
                </a:cubicBezTo>
                <a:cubicBezTo>
                  <a:pt x="4304198" y="3428173"/>
                  <a:pt x="4049981" y="3429250"/>
                  <a:pt x="3941759" y="3416320"/>
                </a:cubicBezTo>
                <a:cubicBezTo>
                  <a:pt x="3833537" y="3403390"/>
                  <a:pt x="3432720" y="3438539"/>
                  <a:pt x="3301863" y="3416320"/>
                </a:cubicBezTo>
                <a:cubicBezTo>
                  <a:pt x="3171006" y="3394101"/>
                  <a:pt x="2848884" y="3439345"/>
                  <a:pt x="2610775" y="3416320"/>
                </a:cubicBezTo>
                <a:cubicBezTo>
                  <a:pt x="2372666" y="3393295"/>
                  <a:pt x="2226677" y="3433768"/>
                  <a:pt x="2124454" y="3416320"/>
                </a:cubicBezTo>
                <a:cubicBezTo>
                  <a:pt x="2022231" y="3398872"/>
                  <a:pt x="1756844" y="3424622"/>
                  <a:pt x="1638133" y="3416320"/>
                </a:cubicBezTo>
                <a:cubicBezTo>
                  <a:pt x="1519422" y="3408018"/>
                  <a:pt x="1260680" y="3435112"/>
                  <a:pt x="895854" y="3416320"/>
                </a:cubicBezTo>
                <a:cubicBezTo>
                  <a:pt x="531028" y="3397528"/>
                  <a:pt x="273113" y="3437334"/>
                  <a:pt x="0" y="3416320"/>
                </a:cubicBezTo>
                <a:cubicBezTo>
                  <a:pt x="-14752" y="3168860"/>
                  <a:pt x="-18342" y="2998404"/>
                  <a:pt x="0" y="2767219"/>
                </a:cubicBezTo>
                <a:cubicBezTo>
                  <a:pt x="18342" y="2536034"/>
                  <a:pt x="6062" y="2319108"/>
                  <a:pt x="0" y="2186445"/>
                </a:cubicBezTo>
                <a:cubicBezTo>
                  <a:pt x="-6062" y="2053782"/>
                  <a:pt x="-16417" y="1740288"/>
                  <a:pt x="0" y="1503181"/>
                </a:cubicBezTo>
                <a:cubicBezTo>
                  <a:pt x="16417" y="1266074"/>
                  <a:pt x="25435" y="1028436"/>
                  <a:pt x="0" y="819917"/>
                </a:cubicBezTo>
                <a:cubicBezTo>
                  <a:pt x="-25435" y="611398"/>
                  <a:pt x="18868" y="373245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62825264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r"/>
            <a:br>
              <a:rPr lang="en-US" b="1" i="0" dirty="0">
                <a:solidFill>
                  <a:srgbClr val="000000"/>
                </a:solidFill>
                <a:effectLst/>
                <a:latin typeface="Old Standard TT"/>
              </a:rPr>
            </a:br>
            <a:br>
              <a:rPr lang="en-US" dirty="0"/>
            </a:br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Washington</a:t>
            </a:r>
          </a:p>
          <a:p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Inter"/>
              </a:rPr>
              <a:t>Integrate SQL server output into R script</a:t>
            </a:r>
          </a:p>
          <a:p>
            <a:endParaRPr lang="en-US" b="0" i="0" dirty="0">
              <a:effectLst/>
              <a:latin typeface="Inter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Inter"/>
              </a:rPr>
              <a:t>Created Visualizations to characterize reporting cadences (landing page, facility alert data table, anomaly alert data table, data filtering, calendar heatmap, plots/bar charts)</a:t>
            </a:r>
          </a:p>
          <a:p>
            <a:pPr>
              <a:buFont typeface="Arial" panose="020B0604020202020204" pitchFamily="34" charset="0"/>
              <a:buChar char="•"/>
            </a:pPr>
            <a:endParaRPr lang="en-US" b="0" i="0" dirty="0">
              <a:effectLst/>
              <a:latin typeface="Inter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Inter"/>
              </a:rPr>
              <a:t>Processes to detect anomalies in ELR data flow</a:t>
            </a:r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5B0F689-A638-1155-3C68-F2FB0B0AE7A6}"/>
              </a:ext>
            </a:extLst>
          </p:cNvPr>
          <p:cNvSpPr/>
          <p:nvPr/>
        </p:nvSpPr>
        <p:spPr>
          <a:xfrm>
            <a:off x="3938351" y="2012067"/>
            <a:ext cx="288099" cy="3002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ED8213-203E-FABA-2627-C1105BA3D029}"/>
              </a:ext>
            </a:extLst>
          </p:cNvPr>
          <p:cNvSpPr txBox="1"/>
          <p:nvPr/>
        </p:nvSpPr>
        <p:spPr>
          <a:xfrm>
            <a:off x="6349685" y="1353509"/>
            <a:ext cx="4690538" cy="5078313"/>
          </a:xfrm>
          <a:custGeom>
            <a:avLst/>
            <a:gdLst>
              <a:gd name="connsiteX0" fmla="*/ 0 w 4690538"/>
              <a:gd name="connsiteY0" fmla="*/ 0 h 5078313"/>
              <a:gd name="connsiteX1" fmla="*/ 623171 w 4690538"/>
              <a:gd name="connsiteY1" fmla="*/ 0 h 5078313"/>
              <a:gd name="connsiteX2" fmla="*/ 1387059 w 4690538"/>
              <a:gd name="connsiteY2" fmla="*/ 0 h 5078313"/>
              <a:gd name="connsiteX3" fmla="*/ 2057136 w 4690538"/>
              <a:gd name="connsiteY3" fmla="*/ 0 h 5078313"/>
              <a:gd name="connsiteX4" fmla="*/ 2727213 w 4690538"/>
              <a:gd name="connsiteY4" fmla="*/ 0 h 5078313"/>
              <a:gd name="connsiteX5" fmla="*/ 3397290 w 4690538"/>
              <a:gd name="connsiteY5" fmla="*/ 0 h 5078313"/>
              <a:gd name="connsiteX6" fmla="*/ 4690538 w 4690538"/>
              <a:gd name="connsiteY6" fmla="*/ 0 h 5078313"/>
              <a:gd name="connsiteX7" fmla="*/ 4690538 w 4690538"/>
              <a:gd name="connsiteY7" fmla="*/ 533223 h 5078313"/>
              <a:gd name="connsiteX8" fmla="*/ 4690538 w 4690538"/>
              <a:gd name="connsiteY8" fmla="*/ 1066446 h 5078313"/>
              <a:gd name="connsiteX9" fmla="*/ 4690538 w 4690538"/>
              <a:gd name="connsiteY9" fmla="*/ 1802801 h 5078313"/>
              <a:gd name="connsiteX10" fmla="*/ 4690538 w 4690538"/>
              <a:gd name="connsiteY10" fmla="*/ 2386807 h 5078313"/>
              <a:gd name="connsiteX11" fmla="*/ 4690538 w 4690538"/>
              <a:gd name="connsiteY11" fmla="*/ 3021596 h 5078313"/>
              <a:gd name="connsiteX12" fmla="*/ 4690538 w 4690538"/>
              <a:gd name="connsiteY12" fmla="*/ 3707168 h 5078313"/>
              <a:gd name="connsiteX13" fmla="*/ 4690538 w 4690538"/>
              <a:gd name="connsiteY13" fmla="*/ 4341958 h 5078313"/>
              <a:gd name="connsiteX14" fmla="*/ 4690538 w 4690538"/>
              <a:gd name="connsiteY14" fmla="*/ 5078313 h 5078313"/>
              <a:gd name="connsiteX15" fmla="*/ 4067367 w 4690538"/>
              <a:gd name="connsiteY15" fmla="*/ 5078313 h 5078313"/>
              <a:gd name="connsiteX16" fmla="*/ 3397290 w 4690538"/>
              <a:gd name="connsiteY16" fmla="*/ 5078313 h 5078313"/>
              <a:gd name="connsiteX17" fmla="*/ 2867929 w 4690538"/>
              <a:gd name="connsiteY17" fmla="*/ 5078313 h 5078313"/>
              <a:gd name="connsiteX18" fmla="*/ 2197852 w 4690538"/>
              <a:gd name="connsiteY18" fmla="*/ 5078313 h 5078313"/>
              <a:gd name="connsiteX19" fmla="*/ 1527775 w 4690538"/>
              <a:gd name="connsiteY19" fmla="*/ 5078313 h 5078313"/>
              <a:gd name="connsiteX20" fmla="*/ 998415 w 4690538"/>
              <a:gd name="connsiteY20" fmla="*/ 5078313 h 5078313"/>
              <a:gd name="connsiteX21" fmla="*/ 0 w 4690538"/>
              <a:gd name="connsiteY21" fmla="*/ 5078313 h 5078313"/>
              <a:gd name="connsiteX22" fmla="*/ 0 w 4690538"/>
              <a:gd name="connsiteY22" fmla="*/ 4443524 h 5078313"/>
              <a:gd name="connsiteX23" fmla="*/ 0 w 4690538"/>
              <a:gd name="connsiteY23" fmla="*/ 3859518 h 5078313"/>
              <a:gd name="connsiteX24" fmla="*/ 0 w 4690538"/>
              <a:gd name="connsiteY24" fmla="*/ 3377078 h 5078313"/>
              <a:gd name="connsiteX25" fmla="*/ 0 w 4690538"/>
              <a:gd name="connsiteY25" fmla="*/ 2742289 h 5078313"/>
              <a:gd name="connsiteX26" fmla="*/ 0 w 4690538"/>
              <a:gd name="connsiteY26" fmla="*/ 2056717 h 5078313"/>
              <a:gd name="connsiteX27" fmla="*/ 0 w 4690538"/>
              <a:gd name="connsiteY27" fmla="*/ 1523494 h 5078313"/>
              <a:gd name="connsiteX28" fmla="*/ 0 w 4690538"/>
              <a:gd name="connsiteY28" fmla="*/ 888705 h 5078313"/>
              <a:gd name="connsiteX29" fmla="*/ 0 w 4690538"/>
              <a:gd name="connsiteY29" fmla="*/ 0 h 5078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690538" h="5078313" extrusionOk="0">
                <a:moveTo>
                  <a:pt x="0" y="0"/>
                </a:moveTo>
                <a:cubicBezTo>
                  <a:pt x="131619" y="1517"/>
                  <a:pt x="432710" y="16353"/>
                  <a:pt x="623171" y="0"/>
                </a:cubicBezTo>
                <a:cubicBezTo>
                  <a:pt x="813632" y="-16353"/>
                  <a:pt x="1083596" y="-14785"/>
                  <a:pt x="1387059" y="0"/>
                </a:cubicBezTo>
                <a:cubicBezTo>
                  <a:pt x="1690522" y="14785"/>
                  <a:pt x="1785458" y="9565"/>
                  <a:pt x="2057136" y="0"/>
                </a:cubicBezTo>
                <a:cubicBezTo>
                  <a:pt x="2328814" y="-9565"/>
                  <a:pt x="2472160" y="-31483"/>
                  <a:pt x="2727213" y="0"/>
                </a:cubicBezTo>
                <a:cubicBezTo>
                  <a:pt x="2982266" y="31483"/>
                  <a:pt x="3195529" y="19656"/>
                  <a:pt x="3397290" y="0"/>
                </a:cubicBezTo>
                <a:cubicBezTo>
                  <a:pt x="3599051" y="-19656"/>
                  <a:pt x="4344336" y="-29607"/>
                  <a:pt x="4690538" y="0"/>
                </a:cubicBezTo>
                <a:cubicBezTo>
                  <a:pt x="4665033" y="228780"/>
                  <a:pt x="4688690" y="399855"/>
                  <a:pt x="4690538" y="533223"/>
                </a:cubicBezTo>
                <a:cubicBezTo>
                  <a:pt x="4692386" y="666591"/>
                  <a:pt x="4686497" y="801610"/>
                  <a:pt x="4690538" y="1066446"/>
                </a:cubicBezTo>
                <a:cubicBezTo>
                  <a:pt x="4694579" y="1331282"/>
                  <a:pt x="4665929" y="1501820"/>
                  <a:pt x="4690538" y="1802801"/>
                </a:cubicBezTo>
                <a:cubicBezTo>
                  <a:pt x="4715147" y="2103782"/>
                  <a:pt x="4677376" y="2213158"/>
                  <a:pt x="4690538" y="2386807"/>
                </a:cubicBezTo>
                <a:cubicBezTo>
                  <a:pt x="4703700" y="2560456"/>
                  <a:pt x="4663433" y="2865344"/>
                  <a:pt x="4690538" y="3021596"/>
                </a:cubicBezTo>
                <a:cubicBezTo>
                  <a:pt x="4717643" y="3177848"/>
                  <a:pt x="4715803" y="3421190"/>
                  <a:pt x="4690538" y="3707168"/>
                </a:cubicBezTo>
                <a:cubicBezTo>
                  <a:pt x="4665273" y="3993146"/>
                  <a:pt x="4685040" y="4187954"/>
                  <a:pt x="4690538" y="4341958"/>
                </a:cubicBezTo>
                <a:cubicBezTo>
                  <a:pt x="4696037" y="4495962"/>
                  <a:pt x="4727045" y="4776586"/>
                  <a:pt x="4690538" y="5078313"/>
                </a:cubicBezTo>
                <a:cubicBezTo>
                  <a:pt x="4383786" y="5099934"/>
                  <a:pt x="4275130" y="5059619"/>
                  <a:pt x="4067367" y="5078313"/>
                </a:cubicBezTo>
                <a:cubicBezTo>
                  <a:pt x="3859604" y="5097007"/>
                  <a:pt x="3614721" y="5064239"/>
                  <a:pt x="3397290" y="5078313"/>
                </a:cubicBezTo>
                <a:cubicBezTo>
                  <a:pt x="3179859" y="5092387"/>
                  <a:pt x="3024727" y="5088496"/>
                  <a:pt x="2867929" y="5078313"/>
                </a:cubicBezTo>
                <a:cubicBezTo>
                  <a:pt x="2711131" y="5068130"/>
                  <a:pt x="2395948" y="5077070"/>
                  <a:pt x="2197852" y="5078313"/>
                </a:cubicBezTo>
                <a:cubicBezTo>
                  <a:pt x="1999756" y="5079556"/>
                  <a:pt x="1736442" y="5091427"/>
                  <a:pt x="1527775" y="5078313"/>
                </a:cubicBezTo>
                <a:cubicBezTo>
                  <a:pt x="1319108" y="5065199"/>
                  <a:pt x="1229049" y="5074513"/>
                  <a:pt x="998415" y="5078313"/>
                </a:cubicBezTo>
                <a:cubicBezTo>
                  <a:pt x="767781" y="5082113"/>
                  <a:pt x="302165" y="5090554"/>
                  <a:pt x="0" y="5078313"/>
                </a:cubicBezTo>
                <a:cubicBezTo>
                  <a:pt x="-547" y="4925684"/>
                  <a:pt x="9513" y="4760844"/>
                  <a:pt x="0" y="4443524"/>
                </a:cubicBezTo>
                <a:cubicBezTo>
                  <a:pt x="-9513" y="4126204"/>
                  <a:pt x="20625" y="4033934"/>
                  <a:pt x="0" y="3859518"/>
                </a:cubicBezTo>
                <a:cubicBezTo>
                  <a:pt x="-20625" y="3685102"/>
                  <a:pt x="-23095" y="3572879"/>
                  <a:pt x="0" y="3377078"/>
                </a:cubicBezTo>
                <a:cubicBezTo>
                  <a:pt x="23095" y="3181277"/>
                  <a:pt x="-31347" y="2872275"/>
                  <a:pt x="0" y="2742289"/>
                </a:cubicBezTo>
                <a:cubicBezTo>
                  <a:pt x="31347" y="2612303"/>
                  <a:pt x="-19329" y="2296180"/>
                  <a:pt x="0" y="2056717"/>
                </a:cubicBezTo>
                <a:cubicBezTo>
                  <a:pt x="19329" y="1817254"/>
                  <a:pt x="19530" y="1691746"/>
                  <a:pt x="0" y="1523494"/>
                </a:cubicBezTo>
                <a:cubicBezTo>
                  <a:pt x="-19530" y="1355242"/>
                  <a:pt x="-22101" y="1092636"/>
                  <a:pt x="0" y="888705"/>
                </a:cubicBezTo>
                <a:cubicBezTo>
                  <a:pt x="22101" y="684774"/>
                  <a:pt x="-41580" y="301026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94696869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pPr algn="l"/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pPr algn="r"/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Oregon</a:t>
            </a:r>
          </a:p>
          <a:p>
            <a:pPr algn="l"/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Inter"/>
              </a:rPr>
              <a:t>• Data Quality report card built using R/ R Studio - Evaluates completeness, validity, timeliness</a:t>
            </a:r>
          </a:p>
          <a:p>
            <a:pPr algn="l"/>
            <a:endParaRPr lang="en-US" b="0" i="0" dirty="0">
              <a:solidFill>
                <a:srgbClr val="000000"/>
              </a:solidFill>
              <a:effectLst/>
              <a:latin typeface="Inter"/>
            </a:endParaRPr>
          </a:p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Inter"/>
              </a:rPr>
              <a:t>• Tableau Dashboards built for ELR DQ</a:t>
            </a:r>
          </a:p>
          <a:p>
            <a:pPr algn="l"/>
            <a:r>
              <a:rPr lang="en-US" dirty="0">
                <a:solidFill>
                  <a:srgbClr val="000000"/>
                </a:solidFill>
                <a:latin typeface="Inter"/>
              </a:rPr>
              <a:t>	- Volume maps</a:t>
            </a:r>
          </a:p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Inter"/>
              </a:rPr>
              <a:t>	- Missing data elements</a:t>
            </a:r>
          </a:p>
          <a:p>
            <a:pPr algn="l"/>
            <a:r>
              <a:rPr lang="en-US" dirty="0">
                <a:solidFill>
                  <a:srgbClr val="000000"/>
                </a:solidFill>
                <a:latin typeface="Inter"/>
              </a:rPr>
              <a:t>	- Test prevalence</a:t>
            </a:r>
          </a:p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Inter"/>
              </a:rPr>
              <a:t>	- </a:t>
            </a:r>
            <a:r>
              <a:rPr lang="en-US" dirty="0">
                <a:solidFill>
                  <a:srgbClr val="000000"/>
                </a:solidFill>
                <a:latin typeface="Inter"/>
              </a:rPr>
              <a:t>Date last received by sender</a:t>
            </a:r>
          </a:p>
          <a:p>
            <a:pPr algn="l"/>
            <a:r>
              <a:rPr lang="en-US" dirty="0">
                <a:solidFill>
                  <a:srgbClr val="000000"/>
                </a:solidFill>
                <a:latin typeface="Inter"/>
              </a:rPr>
              <a:t>	- Volume</a:t>
            </a:r>
          </a:p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Inter"/>
              </a:rPr>
              <a:t>	- Timeliness</a:t>
            </a:r>
          </a:p>
          <a:p>
            <a:pPr algn="l"/>
            <a:endParaRPr lang="en-US" dirty="0">
              <a:solidFill>
                <a:srgbClr val="000000"/>
              </a:solidFill>
              <a:latin typeface="DM Serif Display" pitchFamily="2" charset="0"/>
            </a:endParaRPr>
          </a:p>
          <a:p>
            <a:br>
              <a:rPr lang="en-US" dirty="0"/>
            </a:br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4A7DCB8-76EA-D1FB-1249-DAB396772C6E}"/>
              </a:ext>
            </a:extLst>
          </p:cNvPr>
          <p:cNvSpPr/>
          <p:nvPr/>
        </p:nvSpPr>
        <p:spPr>
          <a:xfrm>
            <a:off x="9808461" y="1953578"/>
            <a:ext cx="288099" cy="3002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101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D79C1-73CB-CC80-782C-4E5FDFC55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883" y="203794"/>
            <a:ext cx="10515600" cy="923330"/>
          </a:xfrm>
        </p:spPr>
        <p:txBody>
          <a:bodyPr/>
          <a:lstStyle/>
          <a:p>
            <a:r>
              <a:rPr lang="en-US" dirty="0"/>
              <a:t>Future Plans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7AF235-7335-A60F-10C9-AD63924AF525}"/>
              </a:ext>
            </a:extLst>
          </p:cNvPr>
          <p:cNvSpPr txBox="1"/>
          <p:nvPr/>
        </p:nvSpPr>
        <p:spPr>
          <a:xfrm>
            <a:off x="420172" y="1392790"/>
            <a:ext cx="3683034" cy="1200329"/>
          </a:xfrm>
          <a:custGeom>
            <a:avLst/>
            <a:gdLst>
              <a:gd name="connsiteX0" fmla="*/ 0 w 3683034"/>
              <a:gd name="connsiteY0" fmla="*/ 0 h 1200329"/>
              <a:gd name="connsiteX1" fmla="*/ 3683034 w 3683034"/>
              <a:gd name="connsiteY1" fmla="*/ 0 h 1200329"/>
              <a:gd name="connsiteX2" fmla="*/ 3683034 w 3683034"/>
              <a:gd name="connsiteY2" fmla="*/ 1200329 h 1200329"/>
              <a:gd name="connsiteX3" fmla="*/ 0 w 3683034"/>
              <a:gd name="connsiteY3" fmla="*/ 1200329 h 1200329"/>
              <a:gd name="connsiteX4" fmla="*/ 0 w 3683034"/>
              <a:gd name="connsiteY4" fmla="*/ 0 h 1200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83034" h="1200329" fill="none" extrusionOk="0">
                <a:moveTo>
                  <a:pt x="0" y="0"/>
                </a:moveTo>
                <a:cubicBezTo>
                  <a:pt x="1070680" y="136020"/>
                  <a:pt x="2177796" y="108639"/>
                  <a:pt x="3683034" y="0"/>
                </a:cubicBezTo>
                <a:cubicBezTo>
                  <a:pt x="3615364" y="521982"/>
                  <a:pt x="3724276" y="784227"/>
                  <a:pt x="3683034" y="1200329"/>
                </a:cubicBezTo>
                <a:cubicBezTo>
                  <a:pt x="2461613" y="1054474"/>
                  <a:pt x="690683" y="1218416"/>
                  <a:pt x="0" y="1200329"/>
                </a:cubicBezTo>
                <a:cubicBezTo>
                  <a:pt x="-25714" y="990854"/>
                  <a:pt x="106970" y="389370"/>
                  <a:pt x="0" y="0"/>
                </a:cubicBezTo>
                <a:close/>
              </a:path>
              <a:path w="3683034" h="1200329" stroke="0" extrusionOk="0">
                <a:moveTo>
                  <a:pt x="0" y="0"/>
                </a:moveTo>
                <a:cubicBezTo>
                  <a:pt x="1220338" y="-110558"/>
                  <a:pt x="2271932" y="-124710"/>
                  <a:pt x="3683034" y="0"/>
                </a:cubicBezTo>
                <a:cubicBezTo>
                  <a:pt x="3618346" y="510886"/>
                  <a:pt x="3687803" y="601750"/>
                  <a:pt x="3683034" y="1200329"/>
                </a:cubicBezTo>
                <a:cubicBezTo>
                  <a:pt x="2173080" y="1057008"/>
                  <a:pt x="1690103" y="1147995"/>
                  <a:pt x="0" y="1200329"/>
                </a:cubicBezTo>
                <a:cubicBezTo>
                  <a:pt x="26974" y="904554"/>
                  <a:pt x="-87932" y="133915"/>
                  <a:pt x="0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78938124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California Dept. of Health</a:t>
            </a:r>
          </a:p>
          <a:p>
            <a:endParaRPr lang="en-US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r>
              <a:rPr lang="en-US" dirty="0">
                <a:latin typeface="Inter"/>
              </a:rPr>
              <a:t>Focus on improving data quality with current submitters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F7A95B-ECE3-5618-FB2C-47012879215C}"/>
              </a:ext>
            </a:extLst>
          </p:cNvPr>
          <p:cNvSpPr txBox="1"/>
          <p:nvPr/>
        </p:nvSpPr>
        <p:spPr>
          <a:xfrm>
            <a:off x="303773" y="5077378"/>
            <a:ext cx="3683034" cy="1477328"/>
          </a:xfrm>
          <a:custGeom>
            <a:avLst/>
            <a:gdLst>
              <a:gd name="connsiteX0" fmla="*/ 0 w 3683034"/>
              <a:gd name="connsiteY0" fmla="*/ 0 h 1477328"/>
              <a:gd name="connsiteX1" fmla="*/ 3683034 w 3683034"/>
              <a:gd name="connsiteY1" fmla="*/ 0 h 1477328"/>
              <a:gd name="connsiteX2" fmla="*/ 3683034 w 3683034"/>
              <a:gd name="connsiteY2" fmla="*/ 1477328 h 1477328"/>
              <a:gd name="connsiteX3" fmla="*/ 0 w 3683034"/>
              <a:gd name="connsiteY3" fmla="*/ 1477328 h 1477328"/>
              <a:gd name="connsiteX4" fmla="*/ 0 w 3683034"/>
              <a:gd name="connsiteY4" fmla="*/ 0 h 1477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83034" h="1477328" fill="none" extrusionOk="0">
                <a:moveTo>
                  <a:pt x="0" y="0"/>
                </a:moveTo>
                <a:cubicBezTo>
                  <a:pt x="391033" y="-33775"/>
                  <a:pt x="2219702" y="138873"/>
                  <a:pt x="3683034" y="0"/>
                </a:cubicBezTo>
                <a:cubicBezTo>
                  <a:pt x="3652882" y="605604"/>
                  <a:pt x="3657365" y="901087"/>
                  <a:pt x="3683034" y="1477328"/>
                </a:cubicBezTo>
                <a:cubicBezTo>
                  <a:pt x="2937101" y="1339998"/>
                  <a:pt x="504307" y="1339472"/>
                  <a:pt x="0" y="1477328"/>
                </a:cubicBezTo>
                <a:cubicBezTo>
                  <a:pt x="-269" y="1187226"/>
                  <a:pt x="-48323" y="272743"/>
                  <a:pt x="0" y="0"/>
                </a:cubicBezTo>
                <a:close/>
              </a:path>
              <a:path w="3683034" h="1477328" stroke="0" extrusionOk="0">
                <a:moveTo>
                  <a:pt x="0" y="0"/>
                </a:moveTo>
                <a:cubicBezTo>
                  <a:pt x="1459407" y="-101487"/>
                  <a:pt x="2111572" y="-162162"/>
                  <a:pt x="3683034" y="0"/>
                </a:cubicBezTo>
                <a:cubicBezTo>
                  <a:pt x="3773530" y="353829"/>
                  <a:pt x="3591662" y="1321675"/>
                  <a:pt x="3683034" y="1477328"/>
                </a:cubicBezTo>
                <a:cubicBezTo>
                  <a:pt x="3074024" y="1527393"/>
                  <a:pt x="1435730" y="1318879"/>
                  <a:pt x="0" y="1477328"/>
                </a:cubicBezTo>
                <a:cubicBezTo>
                  <a:pt x="-22508" y="1233944"/>
                  <a:pt x="21085" y="161450"/>
                  <a:pt x="0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North Carolina</a:t>
            </a:r>
          </a:p>
          <a:p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r>
              <a:rPr lang="en-US" dirty="0">
                <a:latin typeface="Inter"/>
              </a:rPr>
              <a:t>Focus on improving data quality with current submitters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16D4E7-7380-FB82-5436-50DACAD3F343}"/>
              </a:ext>
            </a:extLst>
          </p:cNvPr>
          <p:cNvSpPr txBox="1"/>
          <p:nvPr/>
        </p:nvSpPr>
        <p:spPr>
          <a:xfrm>
            <a:off x="4582247" y="936078"/>
            <a:ext cx="3303415" cy="2585323"/>
          </a:xfrm>
          <a:custGeom>
            <a:avLst/>
            <a:gdLst>
              <a:gd name="connsiteX0" fmla="*/ 0 w 3303415"/>
              <a:gd name="connsiteY0" fmla="*/ 0 h 2585323"/>
              <a:gd name="connsiteX1" fmla="*/ 3303415 w 3303415"/>
              <a:gd name="connsiteY1" fmla="*/ 0 h 2585323"/>
              <a:gd name="connsiteX2" fmla="*/ 3303415 w 3303415"/>
              <a:gd name="connsiteY2" fmla="*/ 2585323 h 2585323"/>
              <a:gd name="connsiteX3" fmla="*/ 0 w 3303415"/>
              <a:gd name="connsiteY3" fmla="*/ 2585323 h 2585323"/>
              <a:gd name="connsiteX4" fmla="*/ 0 w 3303415"/>
              <a:gd name="connsiteY4" fmla="*/ 0 h 258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3415" h="2585323" fill="none" extrusionOk="0">
                <a:moveTo>
                  <a:pt x="0" y="0"/>
                </a:moveTo>
                <a:cubicBezTo>
                  <a:pt x="1002823" y="1286"/>
                  <a:pt x="1664312" y="84842"/>
                  <a:pt x="3303415" y="0"/>
                </a:cubicBezTo>
                <a:cubicBezTo>
                  <a:pt x="3191659" y="568019"/>
                  <a:pt x="3218449" y="1606338"/>
                  <a:pt x="3303415" y="2585323"/>
                </a:cubicBezTo>
                <a:cubicBezTo>
                  <a:pt x="2681834" y="2741912"/>
                  <a:pt x="1361184" y="2509271"/>
                  <a:pt x="0" y="2585323"/>
                </a:cubicBezTo>
                <a:cubicBezTo>
                  <a:pt x="-161014" y="1915006"/>
                  <a:pt x="72039" y="1149926"/>
                  <a:pt x="0" y="0"/>
                </a:cubicBezTo>
                <a:close/>
              </a:path>
              <a:path w="3303415" h="2585323" stroke="0" extrusionOk="0">
                <a:moveTo>
                  <a:pt x="0" y="0"/>
                </a:moveTo>
                <a:cubicBezTo>
                  <a:pt x="1152809" y="101138"/>
                  <a:pt x="2099943" y="121369"/>
                  <a:pt x="3303415" y="0"/>
                </a:cubicBezTo>
                <a:cubicBezTo>
                  <a:pt x="3365342" y="883526"/>
                  <a:pt x="3252088" y="1413624"/>
                  <a:pt x="3303415" y="2585323"/>
                </a:cubicBezTo>
                <a:cubicBezTo>
                  <a:pt x="2307579" y="2470884"/>
                  <a:pt x="1227465" y="2425021"/>
                  <a:pt x="0" y="2585323"/>
                </a:cubicBezTo>
                <a:cubicBezTo>
                  <a:pt x="-130293" y="1520223"/>
                  <a:pt x="156024" y="1227274"/>
                  <a:pt x="0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99998559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Washington</a:t>
            </a:r>
          </a:p>
          <a:p>
            <a:r>
              <a:rPr lang="en-US" dirty="0">
                <a:latin typeface="Inter"/>
              </a:rPr>
              <a:t>Working on data quality with individual submitters. Onboarding new submitters. Assisting some to become WAC compliant (WA regulations). Working with submitters to stop sending COVID negatives. </a:t>
            </a:r>
            <a:endParaRPr lang="en-US" b="0" i="0" dirty="0">
              <a:effectLst/>
              <a:latin typeface="Inter"/>
            </a:endParaRPr>
          </a:p>
          <a:p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D51189C-598E-8FDB-9054-EB51BDE00981}"/>
              </a:ext>
            </a:extLst>
          </p:cNvPr>
          <p:cNvSpPr txBox="1"/>
          <p:nvPr/>
        </p:nvSpPr>
        <p:spPr>
          <a:xfrm>
            <a:off x="8582692" y="384886"/>
            <a:ext cx="3140605" cy="5386090"/>
          </a:xfrm>
          <a:custGeom>
            <a:avLst/>
            <a:gdLst>
              <a:gd name="connsiteX0" fmla="*/ 0 w 3140605"/>
              <a:gd name="connsiteY0" fmla="*/ 0 h 5386090"/>
              <a:gd name="connsiteX1" fmla="*/ 3140605 w 3140605"/>
              <a:gd name="connsiteY1" fmla="*/ 0 h 5386090"/>
              <a:gd name="connsiteX2" fmla="*/ 3140605 w 3140605"/>
              <a:gd name="connsiteY2" fmla="*/ 5386090 h 5386090"/>
              <a:gd name="connsiteX3" fmla="*/ 0 w 3140605"/>
              <a:gd name="connsiteY3" fmla="*/ 5386090 h 5386090"/>
              <a:gd name="connsiteX4" fmla="*/ 0 w 3140605"/>
              <a:gd name="connsiteY4" fmla="*/ 0 h 5386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0605" h="5386090" fill="none" extrusionOk="0">
                <a:moveTo>
                  <a:pt x="0" y="0"/>
                </a:moveTo>
                <a:cubicBezTo>
                  <a:pt x="1156820" y="129708"/>
                  <a:pt x="1883552" y="-64990"/>
                  <a:pt x="3140605" y="0"/>
                </a:cubicBezTo>
                <a:cubicBezTo>
                  <a:pt x="3088574" y="877400"/>
                  <a:pt x="3264078" y="4316029"/>
                  <a:pt x="3140605" y="5386090"/>
                </a:cubicBezTo>
                <a:cubicBezTo>
                  <a:pt x="2799429" y="5286495"/>
                  <a:pt x="1342008" y="5516441"/>
                  <a:pt x="0" y="5386090"/>
                </a:cubicBezTo>
                <a:cubicBezTo>
                  <a:pt x="141201" y="4736697"/>
                  <a:pt x="-160715" y="1751057"/>
                  <a:pt x="0" y="0"/>
                </a:cubicBezTo>
                <a:close/>
              </a:path>
              <a:path w="3140605" h="5386090" stroke="0" extrusionOk="0">
                <a:moveTo>
                  <a:pt x="0" y="0"/>
                </a:moveTo>
                <a:cubicBezTo>
                  <a:pt x="332998" y="-117334"/>
                  <a:pt x="2691449" y="-99874"/>
                  <a:pt x="3140605" y="0"/>
                </a:cubicBezTo>
                <a:cubicBezTo>
                  <a:pt x="3288021" y="2463265"/>
                  <a:pt x="3166868" y="2904549"/>
                  <a:pt x="3140605" y="5386090"/>
                </a:cubicBezTo>
                <a:cubicBezTo>
                  <a:pt x="2278397" y="5405926"/>
                  <a:pt x="537757" y="5491407"/>
                  <a:pt x="0" y="5386090"/>
                </a:cubicBezTo>
                <a:cubicBezTo>
                  <a:pt x="80611" y="4042776"/>
                  <a:pt x="145569" y="743554"/>
                  <a:pt x="0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86497501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Oregon</a:t>
            </a:r>
          </a:p>
          <a:p>
            <a:r>
              <a:rPr lang="en-US" b="0" i="0" dirty="0">
                <a:effectLst/>
                <a:latin typeface="Inter"/>
              </a:rPr>
              <a:t>• </a:t>
            </a:r>
            <a:r>
              <a:rPr lang="en-US" sz="1400" b="0" i="0" dirty="0">
                <a:effectLst/>
                <a:latin typeface="Inter"/>
              </a:rPr>
              <a:t>Update ELR DQ Report Card to iterate through all senders at one time</a:t>
            </a:r>
          </a:p>
          <a:p>
            <a:r>
              <a:rPr lang="en-US" sz="1400" b="0" i="0" dirty="0">
                <a:effectLst/>
                <a:latin typeface="Inter"/>
              </a:rPr>
              <a:t>• Build out Shiny Dashboards for Internal and External Use - Issues with SQL/Tableau connection have prevented us from using Tableau Dashboards built</a:t>
            </a:r>
          </a:p>
          <a:p>
            <a:endParaRPr lang="en-US" sz="1400" b="0" i="0" dirty="0">
              <a:effectLst/>
              <a:latin typeface="Inter"/>
            </a:endParaRPr>
          </a:p>
          <a:p>
            <a:r>
              <a:rPr lang="en-US" sz="1400" b="0" i="0" dirty="0">
                <a:effectLst/>
                <a:latin typeface="Inter"/>
              </a:rPr>
              <a:t>• Integration POSIT Connect into our DQ workflow - hoping to use this to automate processes to alert us of anomalies </a:t>
            </a:r>
          </a:p>
          <a:p>
            <a:endParaRPr lang="en-US" sz="1400" b="0" i="0" dirty="0">
              <a:effectLst/>
              <a:latin typeface="Inter"/>
            </a:endParaRPr>
          </a:p>
          <a:p>
            <a:r>
              <a:rPr lang="en-US" sz="1400" b="0" i="0" dirty="0">
                <a:effectLst/>
                <a:latin typeface="Inter"/>
              </a:rPr>
              <a:t>• Implement use of All notifiable condition's spreadsheet for UAT onboarding</a:t>
            </a:r>
          </a:p>
          <a:p>
            <a:endParaRPr lang="en-US" sz="1400" b="0" i="0" dirty="0">
              <a:effectLst/>
              <a:latin typeface="Inter"/>
            </a:endParaRPr>
          </a:p>
          <a:p>
            <a:r>
              <a:rPr lang="en-US" sz="1400" b="0" i="0" dirty="0">
                <a:effectLst/>
                <a:latin typeface="Inter"/>
              </a:rPr>
              <a:t>• Require use of LOINC/SNOMED only </a:t>
            </a:r>
          </a:p>
          <a:p>
            <a:endParaRPr lang="en-US" sz="1400" b="0" i="0" dirty="0">
              <a:effectLst/>
              <a:latin typeface="Inter"/>
            </a:endParaRPr>
          </a:p>
          <a:p>
            <a:r>
              <a:rPr lang="en-US" sz="1400" b="0" i="0" dirty="0">
                <a:effectLst/>
                <a:latin typeface="Inter"/>
              </a:rPr>
              <a:t>• Build R package for DQ to share with STLT stakeholders </a:t>
            </a:r>
          </a:p>
          <a:p>
            <a:endParaRPr lang="en-US" sz="1400" b="0" i="0" dirty="0">
              <a:effectLst/>
              <a:latin typeface="Inter"/>
            </a:endParaRPr>
          </a:p>
          <a:p>
            <a:r>
              <a:rPr lang="en-US" sz="1400" b="0" i="0" dirty="0">
                <a:effectLst/>
                <a:latin typeface="Inter"/>
              </a:rPr>
              <a:t>• Collaborate with STLT colleagues to improve DQ</a:t>
            </a:r>
            <a:endParaRPr lang="en-US" sz="1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A1104BB-F61F-EC5E-A12C-C9DD4AB295FD}"/>
              </a:ext>
            </a:extLst>
          </p:cNvPr>
          <p:cNvSpPr txBox="1"/>
          <p:nvPr/>
        </p:nvSpPr>
        <p:spPr>
          <a:xfrm>
            <a:off x="384233" y="3059668"/>
            <a:ext cx="3557342" cy="1477328"/>
          </a:xfrm>
          <a:custGeom>
            <a:avLst/>
            <a:gdLst>
              <a:gd name="connsiteX0" fmla="*/ 0 w 3557342"/>
              <a:gd name="connsiteY0" fmla="*/ 0 h 1477328"/>
              <a:gd name="connsiteX1" fmla="*/ 3557342 w 3557342"/>
              <a:gd name="connsiteY1" fmla="*/ 0 h 1477328"/>
              <a:gd name="connsiteX2" fmla="*/ 3557342 w 3557342"/>
              <a:gd name="connsiteY2" fmla="*/ 1477328 h 1477328"/>
              <a:gd name="connsiteX3" fmla="*/ 0 w 3557342"/>
              <a:gd name="connsiteY3" fmla="*/ 1477328 h 1477328"/>
              <a:gd name="connsiteX4" fmla="*/ 0 w 3557342"/>
              <a:gd name="connsiteY4" fmla="*/ 0 h 1477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7342" h="1477328" fill="none" extrusionOk="0">
                <a:moveTo>
                  <a:pt x="0" y="0"/>
                </a:moveTo>
                <a:cubicBezTo>
                  <a:pt x="1539287" y="-96349"/>
                  <a:pt x="2200110" y="71620"/>
                  <a:pt x="3557342" y="0"/>
                </a:cubicBezTo>
                <a:cubicBezTo>
                  <a:pt x="3605683" y="399464"/>
                  <a:pt x="3610977" y="1104201"/>
                  <a:pt x="3557342" y="1477328"/>
                </a:cubicBezTo>
                <a:cubicBezTo>
                  <a:pt x="2540464" y="1465611"/>
                  <a:pt x="730767" y="1501513"/>
                  <a:pt x="0" y="1477328"/>
                </a:cubicBezTo>
                <a:cubicBezTo>
                  <a:pt x="-38191" y="1328504"/>
                  <a:pt x="124115" y="579565"/>
                  <a:pt x="0" y="0"/>
                </a:cubicBezTo>
                <a:close/>
              </a:path>
              <a:path w="3557342" h="1477328" stroke="0" extrusionOk="0">
                <a:moveTo>
                  <a:pt x="0" y="0"/>
                </a:moveTo>
                <a:cubicBezTo>
                  <a:pt x="510692" y="-10263"/>
                  <a:pt x="2237967" y="61718"/>
                  <a:pt x="3557342" y="0"/>
                </a:cubicBezTo>
                <a:cubicBezTo>
                  <a:pt x="3643479" y="332837"/>
                  <a:pt x="3610684" y="1326546"/>
                  <a:pt x="3557342" y="1477328"/>
                </a:cubicBezTo>
                <a:cubicBezTo>
                  <a:pt x="2285906" y="1532339"/>
                  <a:pt x="1085824" y="1398383"/>
                  <a:pt x="0" y="1477328"/>
                </a:cubicBezTo>
                <a:cubicBezTo>
                  <a:pt x="-85316" y="1110652"/>
                  <a:pt x="94860" y="383729"/>
                  <a:pt x="0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625075626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Utah</a:t>
            </a:r>
          </a:p>
          <a:p>
            <a:r>
              <a:rPr lang="en-US" dirty="0">
                <a:latin typeface="Inter"/>
              </a:rPr>
              <a:t>Focus on improving data quality with current submitters</a:t>
            </a:r>
          </a:p>
          <a:p>
            <a:endParaRPr lang="en-US" b="0" i="0" dirty="0">
              <a:solidFill>
                <a:srgbClr val="000000"/>
              </a:solidFill>
              <a:effectLst/>
              <a:latin typeface="DM Serif Display" pitchFamily="2" charset="0"/>
            </a:endParaRPr>
          </a:p>
          <a:p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B0A1759-348B-4F58-8460-311AB8863E65}"/>
              </a:ext>
            </a:extLst>
          </p:cNvPr>
          <p:cNvSpPr txBox="1"/>
          <p:nvPr/>
        </p:nvSpPr>
        <p:spPr>
          <a:xfrm>
            <a:off x="4582247" y="3923216"/>
            <a:ext cx="3450565" cy="2308324"/>
          </a:xfrm>
          <a:custGeom>
            <a:avLst/>
            <a:gdLst>
              <a:gd name="connsiteX0" fmla="*/ 0 w 3450565"/>
              <a:gd name="connsiteY0" fmla="*/ 0 h 2308324"/>
              <a:gd name="connsiteX1" fmla="*/ 3450565 w 3450565"/>
              <a:gd name="connsiteY1" fmla="*/ 0 h 2308324"/>
              <a:gd name="connsiteX2" fmla="*/ 3450565 w 3450565"/>
              <a:gd name="connsiteY2" fmla="*/ 2308324 h 2308324"/>
              <a:gd name="connsiteX3" fmla="*/ 0 w 3450565"/>
              <a:gd name="connsiteY3" fmla="*/ 2308324 h 2308324"/>
              <a:gd name="connsiteX4" fmla="*/ 0 w 3450565"/>
              <a:gd name="connsiteY4" fmla="*/ 0 h 2308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0565" h="2308324" fill="none" extrusionOk="0">
                <a:moveTo>
                  <a:pt x="0" y="0"/>
                </a:moveTo>
                <a:cubicBezTo>
                  <a:pt x="1545450" y="-48394"/>
                  <a:pt x="2911750" y="26832"/>
                  <a:pt x="3450565" y="0"/>
                </a:cubicBezTo>
                <a:cubicBezTo>
                  <a:pt x="3551254" y="868879"/>
                  <a:pt x="3535988" y="1832521"/>
                  <a:pt x="3450565" y="2308324"/>
                </a:cubicBezTo>
                <a:cubicBezTo>
                  <a:pt x="2523626" y="2398929"/>
                  <a:pt x="935653" y="2449254"/>
                  <a:pt x="0" y="2308324"/>
                </a:cubicBezTo>
                <a:cubicBezTo>
                  <a:pt x="154704" y="1360786"/>
                  <a:pt x="121471" y="1063837"/>
                  <a:pt x="0" y="0"/>
                </a:cubicBezTo>
                <a:close/>
              </a:path>
              <a:path w="3450565" h="2308324" stroke="0" extrusionOk="0">
                <a:moveTo>
                  <a:pt x="0" y="0"/>
                </a:moveTo>
                <a:cubicBezTo>
                  <a:pt x="611151" y="152708"/>
                  <a:pt x="2989466" y="-78176"/>
                  <a:pt x="3450565" y="0"/>
                </a:cubicBezTo>
                <a:cubicBezTo>
                  <a:pt x="3613684" y="599903"/>
                  <a:pt x="3492493" y="1213963"/>
                  <a:pt x="3450565" y="2308324"/>
                </a:cubicBezTo>
                <a:cubicBezTo>
                  <a:pt x="2633424" y="2191626"/>
                  <a:pt x="716423" y="2226110"/>
                  <a:pt x="0" y="2308324"/>
                </a:cubicBezTo>
                <a:cubicBezTo>
                  <a:pt x="51396" y="1685632"/>
                  <a:pt x="4920" y="929129"/>
                  <a:pt x="0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66650095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DM Serif Display" pitchFamily="2" charset="0"/>
              </a:rPr>
              <a:t>Tennessee</a:t>
            </a:r>
          </a:p>
          <a:p>
            <a:r>
              <a:rPr lang="en-US" b="0" i="0" dirty="0">
                <a:effectLst/>
                <a:latin typeface="Inter"/>
              </a:rPr>
              <a:t>• Report Cards for Trading Partners </a:t>
            </a:r>
            <a:r>
              <a:rPr lang="en-US" dirty="0">
                <a:latin typeface="Inter"/>
              </a:rPr>
              <a:t>      </a:t>
            </a:r>
            <a:r>
              <a:rPr lang="en-US" b="0" i="0" dirty="0">
                <a:effectLst/>
                <a:latin typeface="Inter"/>
              </a:rPr>
              <a:t> - Top errors categorized by production errors</a:t>
            </a:r>
          </a:p>
          <a:p>
            <a:endParaRPr lang="en-US" b="0" i="0" dirty="0">
              <a:effectLst/>
              <a:latin typeface="Inter"/>
            </a:endParaRPr>
          </a:p>
          <a:p>
            <a:r>
              <a:rPr lang="en-US" b="0" i="0" dirty="0">
                <a:effectLst/>
                <a:latin typeface="Inter"/>
              </a:rPr>
              <a:t>• Tableau Dashboard for ELR Partners - Volume, frequency, errors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063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1EDD6-A9E2-A0D0-DDA6-FC05DDC7F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Considerations for Future Collaboration</a:t>
            </a: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F91632D3-CE37-8607-4297-FE3976773DE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4229100" cy="422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8" name="Picture 4" descr="rOpenSci - NumFOCUS">
            <a:extLst>
              <a:ext uri="{FF2B5EF4-FFF2-40B4-BE49-F238E27FC236}">
                <a16:creationId xmlns:a16="http://schemas.microsoft.com/office/drawing/2014/main" id="{26ADCF51-72E7-D496-8ACB-8852F55AA3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6300" y="228132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BE1B68-A6BA-D532-EA28-125DBFF24A16}"/>
              </a:ext>
            </a:extLst>
          </p:cNvPr>
          <p:cNvSpPr txBox="1"/>
          <p:nvPr/>
        </p:nvSpPr>
        <p:spPr>
          <a:xfrm>
            <a:off x="894816" y="2877704"/>
            <a:ext cx="7675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Github</a:t>
            </a:r>
            <a:r>
              <a:rPr lang="en-US" dirty="0"/>
              <a:t> sharing of R Code</a:t>
            </a:r>
          </a:p>
          <a:p>
            <a:endParaRPr lang="en-US" dirty="0"/>
          </a:p>
          <a:p>
            <a:r>
              <a:rPr lang="en-US" dirty="0"/>
              <a:t>Use </a:t>
            </a:r>
            <a:r>
              <a:rPr lang="en-US" dirty="0" err="1"/>
              <a:t>ROpenSci</a:t>
            </a:r>
            <a:r>
              <a:rPr lang="en-US" dirty="0"/>
              <a:t> to publish Data Quality R-Packages that we can share across the PHA ELR Collaborative </a:t>
            </a:r>
          </a:p>
          <a:p>
            <a:endParaRPr lang="en-US" dirty="0"/>
          </a:p>
          <a:p>
            <a:r>
              <a:rPr lang="en-US" dirty="0"/>
              <a:t>Host collaborative working sessions and/or informal “trainings”</a:t>
            </a:r>
          </a:p>
          <a:p>
            <a:endParaRPr lang="en-US" dirty="0"/>
          </a:p>
          <a:p>
            <a:r>
              <a:rPr lang="en-US" dirty="0"/>
              <a:t>What else would you like to see from the ELR Workgroup?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3D8BB1D-2689-6C9A-3BA7-9AB8FBC3548F}"/>
              </a:ext>
            </a:extLst>
          </p:cNvPr>
          <p:cNvSpPr/>
          <p:nvPr/>
        </p:nvSpPr>
        <p:spPr>
          <a:xfrm>
            <a:off x="550101" y="2920787"/>
            <a:ext cx="288099" cy="3002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AC312E7-9DD4-4D60-4036-FDEF4D5F742E}"/>
              </a:ext>
            </a:extLst>
          </p:cNvPr>
          <p:cNvSpPr/>
          <p:nvPr/>
        </p:nvSpPr>
        <p:spPr>
          <a:xfrm>
            <a:off x="550100" y="3455557"/>
            <a:ext cx="288099" cy="3002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F5751CC-D4D0-B3DA-ED72-20B2C3BF60E7}"/>
              </a:ext>
            </a:extLst>
          </p:cNvPr>
          <p:cNvSpPr/>
          <p:nvPr/>
        </p:nvSpPr>
        <p:spPr>
          <a:xfrm>
            <a:off x="606717" y="4298817"/>
            <a:ext cx="288099" cy="3002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F90D21F-42D2-C1BC-FC0D-543C08477314}"/>
              </a:ext>
            </a:extLst>
          </p:cNvPr>
          <p:cNvSpPr/>
          <p:nvPr/>
        </p:nvSpPr>
        <p:spPr>
          <a:xfrm>
            <a:off x="606716" y="4841577"/>
            <a:ext cx="288099" cy="3002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60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650</TotalTime>
  <Words>1210</Words>
  <Application>Microsoft Office PowerPoint</Application>
  <PresentationFormat>Widescreen</PresentationFormat>
  <Paragraphs>235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DM Serif Display</vt:lpstr>
      <vt:lpstr>Inter</vt:lpstr>
      <vt:lpstr>Old Standard TT</vt:lpstr>
      <vt:lpstr>Office Theme</vt:lpstr>
      <vt:lpstr>2023 Data Quality Assurance Strategy Series Wrap-up</vt:lpstr>
      <vt:lpstr>Accepted Messaging Standards and Onboarding</vt:lpstr>
      <vt:lpstr>Data Exchange Mechanisms</vt:lpstr>
      <vt:lpstr>Integration Engine Used</vt:lpstr>
      <vt:lpstr>Databases Used for Disease Surveillance</vt:lpstr>
      <vt:lpstr>Other Data Management Tools Used</vt:lpstr>
      <vt:lpstr>Data Flow</vt:lpstr>
      <vt:lpstr>Data Quality Analysis</vt:lpstr>
      <vt:lpstr>Data Quality Analysis</vt:lpstr>
      <vt:lpstr>Data Quality Analysis</vt:lpstr>
      <vt:lpstr>Future Plans</vt:lpstr>
      <vt:lpstr>Considerations for Future Collaboration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2023 Data Quality Assurance Strategy Series Wrap-up</dc:title>
  <dc:creator>MCNEESE CODY E</dc:creator>
  <cp:lastModifiedBy>MCNEESE CODY E</cp:lastModifiedBy>
  <cp:revision>6</cp:revision>
  <dcterms:created xsi:type="dcterms:W3CDTF">2023-09-28T17:38:29Z</dcterms:created>
  <dcterms:modified xsi:type="dcterms:W3CDTF">2023-10-03T18:36:26Z</dcterms:modified>
</cp:coreProperties>
</file>