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0"/>
  </p:notesMasterIdLst>
  <p:sldIdLst>
    <p:sldId id="261" r:id="rId3"/>
    <p:sldId id="2145706181" r:id="rId4"/>
    <p:sldId id="2145706193" r:id="rId5"/>
    <p:sldId id="2145706188" r:id="rId6"/>
    <p:sldId id="2145706194" r:id="rId7"/>
    <p:sldId id="2145706196" r:id="rId8"/>
    <p:sldId id="214570619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895427-FB54-4A2C-D01C-FCE859A69606}" name="Shaily Krishan" initials="SK" userId="S::SKrishan@cste.org::1e3edf21-baaa-444b-bc49-18940c99443d" providerId="AD"/>
  <p188:author id="{EE235BCA-C1FD-AB77-931C-ECC149E94ABD}" name="Devra Barter" initials="DB" userId="S::dbarter@cste.org::c5d157ed-33b3-4d47-9527-7e888207cf58" providerId="AD"/>
  <p188:author id="{D78983D3-FF1C-4103-78EC-0D8EF24E51FC}" name="Shaily Krishan" initials="SK" userId="S::skrishan@cste.org::1e3edf21-baaa-444b-bc49-18940c99443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BC9562-741C-A6E1-61FE-F3E8A22B3D1E}" v="221" dt="2023-10-03T16:37:06.663"/>
    <p1510:client id="{80A6A539-AB67-12C5-71FC-093D9ACB0CB0}" v="1" dt="2023-10-03T16:04:49.023"/>
    <p1510:client id="{999DFB30-E192-5DA5-E9F5-259253AC9B74}" v="6" dt="2023-10-03T15:59:32.603"/>
    <p1510:client id="{B73568FB-275D-4FEC-9C9E-D2D83941420B}" v="6" dt="2023-10-03T16:40:46.6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17" Type="http://schemas.microsoft.com/office/2018/10/relationships/authors" Target="authors.xml"/><Relationship Id="rId2" Type="http://schemas.openxmlformats.org/officeDocument/2006/relationships/slideMaster" Target="slideMasters/slideMaster2.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ily Krishan" userId="S::skrishan@cste.org::1e3edf21-baaa-444b-bc49-18940c99443d" providerId="AD" clId="Web-{80A6A539-AB67-12C5-71FC-093D9ACB0CB0}"/>
    <pc:docChg chg="">
      <pc:chgData name="Shaily Krishan" userId="S::skrishan@cste.org::1e3edf21-baaa-444b-bc49-18940c99443d" providerId="AD" clId="Web-{80A6A539-AB67-12C5-71FC-093D9ACB0CB0}" dt="2023-10-03T16:04:49.023" v="0"/>
      <pc:docMkLst>
        <pc:docMk/>
      </pc:docMkLst>
      <pc:sldChg chg="modCm">
        <pc:chgData name="Shaily Krishan" userId="S::skrishan@cste.org::1e3edf21-baaa-444b-bc49-18940c99443d" providerId="AD" clId="Web-{80A6A539-AB67-12C5-71FC-093D9ACB0CB0}" dt="2023-10-03T16:04:49.023" v="0"/>
        <pc:sldMkLst>
          <pc:docMk/>
          <pc:sldMk cId="1752033918" sldId="261"/>
        </pc:sldMkLst>
        <pc:extLst>
          <p:ext xmlns:p="http://schemas.openxmlformats.org/presentationml/2006/main" uri="{D6D511B9-2390-475A-947B-AFAB55BFBCF1}">
            <pc226:cmChg xmlns:pc226="http://schemas.microsoft.com/office/powerpoint/2022/06/main/command" chg="mod">
              <pc226:chgData name="Shaily Krishan" userId="S::skrishan@cste.org::1e3edf21-baaa-444b-bc49-18940c99443d" providerId="AD" clId="Web-{80A6A539-AB67-12C5-71FC-093D9ACB0CB0}" dt="2023-10-03T16:04:49.023" v="0"/>
              <pc2:cmMkLst xmlns:pc2="http://schemas.microsoft.com/office/powerpoint/2019/9/main/command">
                <pc:docMk/>
                <pc:sldMk cId="1752033918" sldId="261"/>
                <pc2:cmMk id="{143CE868-7395-423C-9AE5-B4089D61D5EB}"/>
              </pc2:cmMkLst>
            </pc226:cmChg>
          </p:ext>
        </pc:extLst>
      </pc:sldChg>
    </pc:docChg>
  </pc:docChgLst>
  <pc:docChgLst>
    <pc:chgData name="Shaily Krishan" userId="S::skrishan@cste.org::1e3edf21-baaa-444b-bc49-18940c99443d" providerId="AD" clId="Web-{999DFB30-E192-5DA5-E9F5-259253AC9B74}"/>
    <pc:docChg chg="modSld">
      <pc:chgData name="Shaily Krishan" userId="S::skrishan@cste.org::1e3edf21-baaa-444b-bc49-18940c99443d" providerId="AD" clId="Web-{999DFB30-E192-5DA5-E9F5-259253AC9B74}" dt="2023-10-03T15:59:32.603" v="7" actId="20577"/>
      <pc:docMkLst>
        <pc:docMk/>
      </pc:docMkLst>
      <pc:sldChg chg="modSp">
        <pc:chgData name="Shaily Krishan" userId="S::skrishan@cste.org::1e3edf21-baaa-444b-bc49-18940c99443d" providerId="AD" clId="Web-{999DFB30-E192-5DA5-E9F5-259253AC9B74}" dt="2023-10-03T15:59:32.603" v="7" actId="20577"/>
        <pc:sldMkLst>
          <pc:docMk/>
          <pc:sldMk cId="1752033918" sldId="261"/>
        </pc:sldMkLst>
        <pc:spChg chg="mod">
          <ac:chgData name="Shaily Krishan" userId="S::skrishan@cste.org::1e3edf21-baaa-444b-bc49-18940c99443d" providerId="AD" clId="Web-{999DFB30-E192-5DA5-E9F5-259253AC9B74}" dt="2023-10-03T15:59:32.603" v="7" actId="20577"/>
          <ac:spMkLst>
            <pc:docMk/>
            <pc:sldMk cId="1752033918" sldId="261"/>
            <ac:spMk id="3" creationId="{B28EE5B6-B843-4C54-8A6A-C4CC64E6B311}"/>
          </ac:spMkLst>
        </pc:spChg>
      </pc:sldChg>
    </pc:docChg>
  </pc:docChgLst>
  <pc:docChgLst>
    <pc:chgData name="Devra Barter" userId="c5d157ed-33b3-4d47-9527-7e888207cf58" providerId="ADAL" clId="{B73568FB-275D-4FEC-9C9E-D2D83941420B}"/>
    <pc:docChg chg="custSel addSld delSld modSld sldOrd">
      <pc:chgData name="Devra Barter" userId="c5d157ed-33b3-4d47-9527-7e888207cf58" providerId="ADAL" clId="{B73568FB-275D-4FEC-9C9E-D2D83941420B}" dt="2023-10-03T16:40:46.646" v="365" actId="207"/>
      <pc:docMkLst>
        <pc:docMk/>
      </pc:docMkLst>
      <pc:sldChg chg="modSp mod addCm delCm">
        <pc:chgData name="Devra Barter" userId="c5d157ed-33b3-4d47-9527-7e888207cf58" providerId="ADAL" clId="{B73568FB-275D-4FEC-9C9E-D2D83941420B}" dt="2023-10-03T16:21:51.198" v="362"/>
        <pc:sldMkLst>
          <pc:docMk/>
          <pc:sldMk cId="1752033918" sldId="261"/>
        </pc:sldMkLst>
        <pc:spChg chg="mod">
          <ac:chgData name="Devra Barter" userId="c5d157ed-33b3-4d47-9527-7e888207cf58" providerId="ADAL" clId="{B73568FB-275D-4FEC-9C9E-D2D83941420B}" dt="2023-10-02T16:47:26.187" v="356" actId="20577"/>
          <ac:spMkLst>
            <pc:docMk/>
            <pc:sldMk cId="1752033918" sldId="261"/>
            <ac:spMk id="2" creationId="{C599B9CC-A33A-4F2C-A210-EC2E5FD92E8E}"/>
          </ac:spMkLst>
        </pc:spChg>
        <pc:spChg chg="mod">
          <ac:chgData name="Devra Barter" userId="c5d157ed-33b3-4d47-9527-7e888207cf58" providerId="ADAL" clId="{B73568FB-275D-4FEC-9C9E-D2D83941420B}" dt="2023-10-02T16:46:26.530" v="316" actId="255"/>
          <ac:spMkLst>
            <pc:docMk/>
            <pc:sldMk cId="1752033918" sldId="261"/>
            <ac:spMk id="4" creationId="{85F59CF3-A00C-4D93-A785-653657C125C0}"/>
          </ac:spMkLst>
        </pc:spChg>
        <pc:extLst>
          <p:ext xmlns:p="http://schemas.openxmlformats.org/presentationml/2006/main" uri="{D6D511B9-2390-475A-947B-AFAB55BFBCF1}">
            <pc226:cmChg xmlns:pc226="http://schemas.microsoft.com/office/powerpoint/2022/06/main/command" chg="add del">
              <pc226:chgData name="Devra Barter" userId="c5d157ed-33b3-4d47-9527-7e888207cf58" providerId="ADAL" clId="{B73568FB-275D-4FEC-9C9E-D2D83941420B}" dt="2023-10-03T16:21:51.198" v="362"/>
              <pc2:cmMkLst xmlns:pc2="http://schemas.microsoft.com/office/powerpoint/2019/9/main/command">
                <pc:docMk/>
                <pc:sldMk cId="1752033918" sldId="261"/>
                <pc2:cmMk id="{143CE868-7395-423C-9AE5-B4089D61D5EB}"/>
              </pc2:cmMkLst>
            </pc226:cmChg>
          </p:ext>
        </pc:extLst>
      </pc:sldChg>
      <pc:sldChg chg="modSp add mod">
        <pc:chgData name="Devra Barter" userId="c5d157ed-33b3-4d47-9527-7e888207cf58" providerId="ADAL" clId="{B73568FB-275D-4FEC-9C9E-D2D83941420B}" dt="2023-10-02T16:48:13.629" v="357" actId="5793"/>
        <pc:sldMkLst>
          <pc:docMk/>
          <pc:sldMk cId="3405491225" sldId="2145706181"/>
        </pc:sldMkLst>
        <pc:spChg chg="mod">
          <ac:chgData name="Devra Barter" userId="c5d157ed-33b3-4d47-9527-7e888207cf58" providerId="ADAL" clId="{B73568FB-275D-4FEC-9C9E-D2D83941420B}" dt="2023-10-02T16:48:13.629" v="357" actId="5793"/>
          <ac:spMkLst>
            <pc:docMk/>
            <pc:sldMk cId="3405491225" sldId="2145706181"/>
            <ac:spMk id="6" creationId="{A41126A7-1B5F-A684-927B-6AFED5817C1C}"/>
          </ac:spMkLst>
        </pc:spChg>
      </pc:sldChg>
      <pc:sldChg chg="add del">
        <pc:chgData name="Devra Barter" userId="c5d157ed-33b3-4d47-9527-7e888207cf58" providerId="ADAL" clId="{B73568FB-275D-4FEC-9C9E-D2D83941420B}" dt="2023-10-02T16:38:29.734" v="115" actId="2696"/>
        <pc:sldMkLst>
          <pc:docMk/>
          <pc:sldMk cId="92087246" sldId="2145706187"/>
        </pc:sldMkLst>
      </pc:sldChg>
      <pc:sldChg chg="modSp add mod">
        <pc:chgData name="Devra Barter" userId="c5d157ed-33b3-4d47-9527-7e888207cf58" providerId="ADAL" clId="{B73568FB-275D-4FEC-9C9E-D2D83941420B}" dt="2023-10-02T16:48:29.230" v="358" actId="20577"/>
        <pc:sldMkLst>
          <pc:docMk/>
          <pc:sldMk cId="3816994485" sldId="2145706188"/>
        </pc:sldMkLst>
        <pc:spChg chg="mod">
          <ac:chgData name="Devra Barter" userId="c5d157ed-33b3-4d47-9527-7e888207cf58" providerId="ADAL" clId="{B73568FB-275D-4FEC-9C9E-D2D83941420B}" dt="2023-10-02T16:48:29.230" v="358" actId="20577"/>
          <ac:spMkLst>
            <pc:docMk/>
            <pc:sldMk cId="3816994485" sldId="2145706188"/>
            <ac:spMk id="3" creationId="{75FDD4D5-1159-11ED-CD98-4728973743E4}"/>
          </ac:spMkLst>
        </pc:spChg>
      </pc:sldChg>
      <pc:sldChg chg="del">
        <pc:chgData name="Devra Barter" userId="c5d157ed-33b3-4d47-9527-7e888207cf58" providerId="ADAL" clId="{B73568FB-275D-4FEC-9C9E-D2D83941420B}" dt="2023-10-02T16:33:22.172" v="15" actId="2696"/>
        <pc:sldMkLst>
          <pc:docMk/>
          <pc:sldMk cId="1275458441" sldId="2145706189"/>
        </pc:sldMkLst>
      </pc:sldChg>
      <pc:sldChg chg="del">
        <pc:chgData name="Devra Barter" userId="c5d157ed-33b3-4d47-9527-7e888207cf58" providerId="ADAL" clId="{B73568FB-275D-4FEC-9C9E-D2D83941420B}" dt="2023-10-02T16:33:07.817" v="12" actId="2696"/>
        <pc:sldMkLst>
          <pc:docMk/>
          <pc:sldMk cId="2034077840" sldId="2145706190"/>
        </pc:sldMkLst>
      </pc:sldChg>
      <pc:sldChg chg="del">
        <pc:chgData name="Devra Barter" userId="c5d157ed-33b3-4d47-9527-7e888207cf58" providerId="ADAL" clId="{B73568FB-275D-4FEC-9C9E-D2D83941420B}" dt="2023-10-02T16:33:15.458" v="13" actId="2696"/>
        <pc:sldMkLst>
          <pc:docMk/>
          <pc:sldMk cId="3397361023" sldId="2145706191"/>
        </pc:sldMkLst>
      </pc:sldChg>
      <pc:sldChg chg="del">
        <pc:chgData name="Devra Barter" userId="c5d157ed-33b3-4d47-9527-7e888207cf58" providerId="ADAL" clId="{B73568FB-275D-4FEC-9C9E-D2D83941420B}" dt="2023-10-02T16:33:19.039" v="14" actId="2696"/>
        <pc:sldMkLst>
          <pc:docMk/>
          <pc:sldMk cId="666906439" sldId="2145706192"/>
        </pc:sldMkLst>
      </pc:sldChg>
      <pc:sldChg chg="modSp add mod ord">
        <pc:chgData name="Devra Barter" userId="c5d157ed-33b3-4d47-9527-7e888207cf58" providerId="ADAL" clId="{B73568FB-275D-4FEC-9C9E-D2D83941420B}" dt="2023-10-02T16:38:36.484" v="117"/>
        <pc:sldMkLst>
          <pc:docMk/>
          <pc:sldMk cId="1967585928" sldId="2145706193"/>
        </pc:sldMkLst>
        <pc:spChg chg="mod">
          <ac:chgData name="Devra Barter" userId="c5d157ed-33b3-4d47-9527-7e888207cf58" providerId="ADAL" clId="{B73568FB-275D-4FEC-9C9E-D2D83941420B}" dt="2023-10-02T16:32:49.376" v="11" actId="27636"/>
          <ac:spMkLst>
            <pc:docMk/>
            <pc:sldMk cId="1967585928" sldId="2145706193"/>
            <ac:spMk id="2" creationId="{EAE8A031-382B-382D-843C-B71A1F60C3DF}"/>
          </ac:spMkLst>
        </pc:spChg>
      </pc:sldChg>
      <pc:sldChg chg="modSp new mod">
        <pc:chgData name="Devra Barter" userId="c5d157ed-33b3-4d47-9527-7e888207cf58" providerId="ADAL" clId="{B73568FB-275D-4FEC-9C9E-D2D83941420B}" dt="2023-10-03T13:55:42.027" v="361" actId="20577"/>
        <pc:sldMkLst>
          <pc:docMk/>
          <pc:sldMk cId="3304175140" sldId="2145706194"/>
        </pc:sldMkLst>
        <pc:spChg chg="mod">
          <ac:chgData name="Devra Barter" userId="c5d157ed-33b3-4d47-9527-7e888207cf58" providerId="ADAL" clId="{B73568FB-275D-4FEC-9C9E-D2D83941420B}" dt="2023-10-02T16:39:56.289" v="186" actId="20577"/>
          <ac:spMkLst>
            <pc:docMk/>
            <pc:sldMk cId="3304175140" sldId="2145706194"/>
            <ac:spMk id="2" creationId="{324A8B29-8AAE-8FD5-41E4-CD22630BB784}"/>
          </ac:spMkLst>
        </pc:spChg>
        <pc:spChg chg="mod">
          <ac:chgData name="Devra Barter" userId="c5d157ed-33b3-4d47-9527-7e888207cf58" providerId="ADAL" clId="{B73568FB-275D-4FEC-9C9E-D2D83941420B}" dt="2023-10-03T13:55:42.027" v="361" actId="20577"/>
          <ac:spMkLst>
            <pc:docMk/>
            <pc:sldMk cId="3304175140" sldId="2145706194"/>
            <ac:spMk id="3" creationId="{7ED88968-F552-CFD2-31C7-10C922D4BC57}"/>
          </ac:spMkLst>
        </pc:spChg>
      </pc:sldChg>
      <pc:sldChg chg="add">
        <pc:chgData name="Devra Barter" userId="c5d157ed-33b3-4d47-9527-7e888207cf58" providerId="ADAL" clId="{B73568FB-275D-4FEC-9C9E-D2D83941420B}" dt="2023-10-03T16:31:58.385" v="363"/>
        <pc:sldMkLst>
          <pc:docMk/>
          <pc:sldMk cId="1905085049" sldId="2145706195"/>
        </pc:sldMkLst>
      </pc:sldChg>
      <pc:sldChg chg="modSp mod">
        <pc:chgData name="Devra Barter" userId="c5d157ed-33b3-4d47-9527-7e888207cf58" providerId="ADAL" clId="{B73568FB-275D-4FEC-9C9E-D2D83941420B}" dt="2023-10-03T16:40:46.646" v="365" actId="207"/>
        <pc:sldMkLst>
          <pc:docMk/>
          <pc:sldMk cId="1791541109" sldId="2145706196"/>
        </pc:sldMkLst>
        <pc:spChg chg="mod">
          <ac:chgData name="Devra Barter" userId="c5d157ed-33b3-4d47-9527-7e888207cf58" providerId="ADAL" clId="{B73568FB-275D-4FEC-9C9E-D2D83941420B}" dt="2023-10-03T16:40:46.646" v="365" actId="207"/>
          <ac:spMkLst>
            <pc:docMk/>
            <pc:sldMk cId="1791541109" sldId="2145706196"/>
            <ac:spMk id="3" creationId="{BB5777C9-475C-5304-23E5-75F78B49844F}"/>
          </ac:spMkLst>
        </pc:spChg>
      </pc:sldChg>
    </pc:docChg>
  </pc:docChgLst>
  <pc:docChgLst>
    <pc:chgData name="Meredith Lichtenstein" userId="S::mlichtenstein@cste.org::64017bf5-1552-4590-afd9-a70af308d320" providerId="AD" clId="Web-{38BC9562-741C-A6E1-61FE-F3E8A22B3D1E}"/>
    <pc:docChg chg="addSld modSld">
      <pc:chgData name="Meredith Lichtenstein" userId="S::mlichtenstein@cste.org::64017bf5-1552-4590-afd9-a70af308d320" providerId="AD" clId="Web-{38BC9562-741C-A6E1-61FE-F3E8A22B3D1E}" dt="2023-10-03T16:38:29.587" v="310"/>
      <pc:docMkLst>
        <pc:docMk/>
      </pc:docMkLst>
      <pc:sldChg chg="modSp new modNotes">
        <pc:chgData name="Meredith Lichtenstein" userId="S::mlichtenstein@cste.org::64017bf5-1552-4590-afd9-a70af308d320" providerId="AD" clId="Web-{38BC9562-741C-A6E1-61FE-F3E8A22B3D1E}" dt="2023-10-03T16:38:29.587" v="310"/>
        <pc:sldMkLst>
          <pc:docMk/>
          <pc:sldMk cId="1791541109" sldId="2145706196"/>
        </pc:sldMkLst>
        <pc:spChg chg="mod">
          <ac:chgData name="Meredith Lichtenstein" userId="S::mlichtenstein@cste.org::64017bf5-1552-4590-afd9-a70af308d320" providerId="AD" clId="Web-{38BC9562-741C-A6E1-61FE-F3E8A22B3D1E}" dt="2023-10-03T16:32:44.813" v="63" actId="20577"/>
          <ac:spMkLst>
            <pc:docMk/>
            <pc:sldMk cId="1791541109" sldId="2145706196"/>
            <ac:spMk id="2" creationId="{D86B2822-F33A-97AB-363A-C9333D250D10}"/>
          </ac:spMkLst>
        </pc:spChg>
        <pc:spChg chg="mod">
          <ac:chgData name="Meredith Lichtenstein" userId="S::mlichtenstein@cste.org::64017bf5-1552-4590-afd9-a70af308d320" providerId="AD" clId="Web-{38BC9562-741C-A6E1-61FE-F3E8A22B3D1E}" dt="2023-10-03T16:37:06.663" v="308" actId="20577"/>
          <ac:spMkLst>
            <pc:docMk/>
            <pc:sldMk cId="1791541109" sldId="2145706196"/>
            <ac:spMk id="3" creationId="{BB5777C9-475C-5304-23E5-75F78B49844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7AB30-DF32-4C99-81EC-915F508EC951}" type="datetimeFigureOut">
              <a:rPr lang="en-US" smtClean="0"/>
              <a:t>10/3/2023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A06CCD-423D-489E-B63C-D01435C36752}" type="slidenum">
              <a:rPr lang="en-US" smtClean="0"/>
              <a:t>‹#›</a:t>
            </a:fld>
            <a:endParaRPr lang="en-US"/>
          </a:p>
        </p:txBody>
      </p:sp>
    </p:spTree>
    <p:extLst>
      <p:ext uri="{BB962C8B-B14F-4D97-AF65-F5344CB8AC3E}">
        <p14:creationId xmlns:p14="http://schemas.microsoft.com/office/powerpoint/2010/main" val="2711015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app.smartsheet.com/b/form/5a07a91d3d514c498c016227480ee0d8"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mailto:si@cste.org" TargetMode="External"/><Relationship Id="rId4" Type="http://schemas.openxmlformats.org/officeDocument/2006/relationships/hyperlink" Target="https://connect.cste.org/discussion/coming-soon-for-comment-minimum-dataset-for-case-notification-to-cdc-during-an-emergency"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t>Welcome to the June ELR Call! Please introduce yourself in the chat by stating your name &amp; organizational affiliation.</a:t>
            </a:r>
          </a:p>
          <a:p>
            <a:endParaRPr lang="en-US" sz="1800"/>
          </a:p>
          <a:p>
            <a:r>
              <a:rPr lang="en-US" sz="1800"/>
              <a:t>We are recording the call for internal note-taking purposes only!</a:t>
            </a:r>
          </a:p>
          <a:p>
            <a:endParaRPr lang="en-US" sz="1800">
              <a:solidFill>
                <a:srgbClr val="606060"/>
              </a:solidFill>
              <a:effectLst/>
              <a:latin typeface="Helvetica Neue"/>
              <a:ea typeface="Times New Roman" panose="02020603050405020304" pitchFamily="18" charset="0"/>
              <a:cs typeface="Helvetica"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DE8BA679-2E03-44F4-BE36-E6398CC43D1F}" type="slidenum">
              <a:rPr lang="en-US" smtClean="0"/>
              <a:t>1</a:t>
            </a:fld>
            <a:endParaRPr lang="en-US"/>
          </a:p>
        </p:txBody>
      </p:sp>
    </p:spTree>
    <p:extLst>
      <p:ext uri="{BB962C8B-B14F-4D97-AF65-F5344CB8AC3E}">
        <p14:creationId xmlns:p14="http://schemas.microsoft.com/office/powerpoint/2010/main" val="3476231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8BA679-2E03-44F4-BE36-E6398CC43D1F}" type="slidenum">
              <a:rPr lang="en-US" smtClean="0"/>
              <a:t>2</a:t>
            </a:fld>
            <a:endParaRPr lang="en-US"/>
          </a:p>
        </p:txBody>
      </p:sp>
    </p:spTree>
    <p:extLst>
      <p:ext uri="{BB962C8B-B14F-4D97-AF65-F5344CB8AC3E}">
        <p14:creationId xmlns:p14="http://schemas.microsoft.com/office/powerpoint/2010/main" val="4205808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CSTE is seeking to measure agreement and collect member feedback on the draft set of minimum data elements for CDC case notification during the initial stages of an emergency. The intent is for jurisdictions to implement the recommended minimum dataset in surveillance systems for data exchange, though details for how, when, and to where data are transmitted to CDC are </a:t>
            </a:r>
            <a:r>
              <a:rPr lang="en-US" b="1"/>
              <a:t>not</a:t>
            </a:r>
            <a:r>
              <a:rPr lang="en-US"/>
              <a:t> in scope for this effort. More information about this effort may be found in the feedback form, which is now live and will be shared in the chat. We </a:t>
            </a:r>
            <a:r>
              <a:rPr lang="en-US" i="1"/>
              <a:t>strongly </a:t>
            </a:r>
            <a:r>
              <a:rPr lang="en-US"/>
              <a:t>encourage each jurisdiction to respond, given the intent for jurisdictions to implement in the future. Multiple responses </a:t>
            </a:r>
            <a:r>
              <a:rPr lang="en-US" i="1"/>
              <a:t>are</a:t>
            </a:r>
            <a:r>
              <a:rPr lang="en-US"/>
              <a:t> allowed from each jurisdiction, but please coordinate to the extent possible. Responses are due no later than close of business </a:t>
            </a:r>
            <a:r>
              <a:rPr lang="en-US" b="1"/>
              <a:t>next Friday</a:t>
            </a:r>
            <a:r>
              <a:rPr lang="en-US"/>
              <a:t>, October 13th.</a:t>
            </a:r>
            <a:br>
              <a:rPr lang="en-US">
                <a:cs typeface="+mn-lt"/>
              </a:rPr>
            </a:br>
            <a:br>
              <a:rPr lang="en-US">
                <a:cs typeface="+mn-lt"/>
              </a:rPr>
            </a:br>
            <a:r>
              <a:rPr lang="en-US"/>
              <a:t>For chat: The deadline for feedback on the Minimum Dataset for Case Notification during an Emergency is 10/13. Link: </a:t>
            </a:r>
            <a:r>
              <a:rPr lang="en-US" u="sng">
                <a:hlinkClick r:id="rId3"/>
              </a:rPr>
              <a:t>https://app.smartsheet.com/b/form/5a07a91d3d514c498c016227480ee0d8</a:t>
            </a:r>
            <a:r>
              <a:rPr lang="en-US"/>
              <a:t>. Please also consult the discussion thread for this topic on CSTE Connect: </a:t>
            </a:r>
            <a:r>
              <a:rPr lang="en-US" u="sng">
                <a:hlinkClick r:id="rId4"/>
              </a:rPr>
              <a:t>https://connect.cste.org/discussion/coming-soon-for-comment-minimum-dataset-for-case-notification-to-cdc-during-an-emergency</a:t>
            </a:r>
            <a:r>
              <a:rPr lang="en-US"/>
              <a:t> . For questions, please email </a:t>
            </a:r>
            <a:r>
              <a:rPr lang="en-US" u="sng">
                <a:hlinkClick r:id="rId5"/>
              </a:rPr>
              <a:t>si@cste.org</a:t>
            </a:r>
            <a:r>
              <a:rPr lang="en-US"/>
              <a:t>.</a:t>
            </a:r>
          </a:p>
        </p:txBody>
      </p:sp>
      <p:sp>
        <p:nvSpPr>
          <p:cNvPr id="4" name="Slide Number Placeholder 3"/>
          <p:cNvSpPr>
            <a:spLocks noGrp="1"/>
          </p:cNvSpPr>
          <p:nvPr>
            <p:ph type="sldNum" sz="quarter" idx="5"/>
          </p:nvPr>
        </p:nvSpPr>
        <p:spPr/>
        <p:txBody>
          <a:bodyPr/>
          <a:lstStyle/>
          <a:p>
            <a:fld id="{7BA06CCD-423D-489E-B63C-D01435C36752}" type="slidenum">
              <a:rPr lang="en-US" smtClean="0"/>
              <a:t>6</a:t>
            </a:fld>
            <a:endParaRPr lang="en-US"/>
          </a:p>
        </p:txBody>
      </p:sp>
    </p:spTree>
    <p:extLst>
      <p:ext uri="{BB962C8B-B14F-4D97-AF65-F5344CB8AC3E}">
        <p14:creationId xmlns:p14="http://schemas.microsoft.com/office/powerpoint/2010/main" val="880503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t>Welcome to the June ELR Call! Please introduce yourself in the chat by stating your name &amp; organizational affiliation.</a:t>
            </a:r>
          </a:p>
          <a:p>
            <a:endParaRPr lang="en-US" sz="1800"/>
          </a:p>
          <a:p>
            <a:r>
              <a:rPr lang="en-US" sz="1800"/>
              <a:t>We are recording the call for internal note-taking purposes only!</a:t>
            </a:r>
          </a:p>
          <a:p>
            <a:endParaRPr lang="en-US" sz="1800">
              <a:solidFill>
                <a:srgbClr val="606060"/>
              </a:solidFill>
              <a:effectLst/>
              <a:latin typeface="Helvetica Neue"/>
              <a:ea typeface="Times New Roman" panose="02020603050405020304" pitchFamily="18" charset="0"/>
              <a:cs typeface="Helvetica"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DE8BA679-2E03-44F4-BE36-E6398CC43D1F}" type="slidenum">
              <a:rPr lang="en-US" smtClean="0"/>
              <a:t>7</a:t>
            </a:fld>
            <a:endParaRPr lang="en-US"/>
          </a:p>
        </p:txBody>
      </p:sp>
    </p:spTree>
    <p:extLst>
      <p:ext uri="{BB962C8B-B14F-4D97-AF65-F5344CB8AC3E}">
        <p14:creationId xmlns:p14="http://schemas.microsoft.com/office/powerpoint/2010/main" val="1542794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08768-A3A6-E1A0-845F-365AC32F5D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37D6E6-27ED-C17F-A841-5AEA6B0832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A3D7C3-17E6-1B29-4C10-665799A627D6}"/>
              </a:ext>
            </a:extLst>
          </p:cNvPr>
          <p:cNvSpPr>
            <a:spLocks noGrp="1"/>
          </p:cNvSpPr>
          <p:nvPr>
            <p:ph type="dt" sz="half" idx="10"/>
          </p:nvPr>
        </p:nvSpPr>
        <p:spPr/>
        <p:txBody>
          <a:bodyPr/>
          <a:lstStyle/>
          <a:p>
            <a:fld id="{3D6999EE-E164-436A-AE3F-D7D8CC9F3078}" type="datetimeFigureOut">
              <a:rPr lang="en-US" smtClean="0"/>
              <a:t>10/3/2023</a:t>
            </a:fld>
            <a:endParaRPr lang="en-US"/>
          </a:p>
        </p:txBody>
      </p:sp>
      <p:sp>
        <p:nvSpPr>
          <p:cNvPr id="5" name="Footer Placeholder 4">
            <a:extLst>
              <a:ext uri="{FF2B5EF4-FFF2-40B4-BE49-F238E27FC236}">
                <a16:creationId xmlns:a16="http://schemas.microsoft.com/office/drawing/2014/main" id="{33B917F4-7537-8403-2A22-23EDA7BDCF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349E9E-35DF-901A-A879-559953BBBB5B}"/>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54324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9264-AFCF-CC9E-5BD8-9F58FC7D6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994CBA-B5FD-6A7D-0427-EF263369C1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D7FAA7-415E-B6DF-15E1-54C09BE77F07}"/>
              </a:ext>
            </a:extLst>
          </p:cNvPr>
          <p:cNvSpPr>
            <a:spLocks noGrp="1"/>
          </p:cNvSpPr>
          <p:nvPr>
            <p:ph type="dt" sz="half" idx="10"/>
          </p:nvPr>
        </p:nvSpPr>
        <p:spPr/>
        <p:txBody>
          <a:bodyPr/>
          <a:lstStyle/>
          <a:p>
            <a:fld id="{3D6999EE-E164-436A-AE3F-D7D8CC9F3078}" type="datetimeFigureOut">
              <a:rPr lang="en-US" smtClean="0"/>
              <a:t>10/3/2023</a:t>
            </a:fld>
            <a:endParaRPr lang="en-US"/>
          </a:p>
        </p:txBody>
      </p:sp>
      <p:sp>
        <p:nvSpPr>
          <p:cNvPr id="5" name="Footer Placeholder 4">
            <a:extLst>
              <a:ext uri="{FF2B5EF4-FFF2-40B4-BE49-F238E27FC236}">
                <a16:creationId xmlns:a16="http://schemas.microsoft.com/office/drawing/2014/main" id="{6100D1B0-D372-CE93-5ECE-693B30F520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B3C32-3605-55F5-EF58-B4174327A0B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4010540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E9B9-65B7-4AD5-8BFC-4AAC209E62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5724E9-BED7-81A6-420C-89D654B457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10EC6-3C16-B928-0CDF-E3103D0F81D0}"/>
              </a:ext>
            </a:extLst>
          </p:cNvPr>
          <p:cNvSpPr>
            <a:spLocks noGrp="1"/>
          </p:cNvSpPr>
          <p:nvPr>
            <p:ph type="dt" sz="half" idx="10"/>
          </p:nvPr>
        </p:nvSpPr>
        <p:spPr/>
        <p:txBody>
          <a:bodyPr/>
          <a:lstStyle/>
          <a:p>
            <a:fld id="{3D6999EE-E164-436A-AE3F-D7D8CC9F3078}" type="datetimeFigureOut">
              <a:rPr lang="en-US" smtClean="0"/>
              <a:t>10/3/2023</a:t>
            </a:fld>
            <a:endParaRPr lang="en-US"/>
          </a:p>
        </p:txBody>
      </p:sp>
      <p:sp>
        <p:nvSpPr>
          <p:cNvPr id="5" name="Footer Placeholder 4">
            <a:extLst>
              <a:ext uri="{FF2B5EF4-FFF2-40B4-BE49-F238E27FC236}">
                <a16:creationId xmlns:a16="http://schemas.microsoft.com/office/drawing/2014/main" id="{11FD415E-5164-07A0-D541-8D4399C401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765F7-9878-E816-7C3C-4DAD6F01C564}"/>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441289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5BB5-3499-1E2C-6AD0-B68D9E735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F0BA75-037A-A45C-EC60-596850843D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FF397-DA04-BF1E-5BB0-5724C5B52B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A7C149-A3C4-997A-A647-5FFEF2D52B0D}"/>
              </a:ext>
            </a:extLst>
          </p:cNvPr>
          <p:cNvSpPr>
            <a:spLocks noGrp="1"/>
          </p:cNvSpPr>
          <p:nvPr>
            <p:ph type="dt" sz="half" idx="10"/>
          </p:nvPr>
        </p:nvSpPr>
        <p:spPr/>
        <p:txBody>
          <a:bodyPr/>
          <a:lstStyle/>
          <a:p>
            <a:fld id="{3D6999EE-E164-436A-AE3F-D7D8CC9F3078}" type="datetimeFigureOut">
              <a:rPr lang="en-US" smtClean="0"/>
              <a:t>10/3/2023</a:t>
            </a:fld>
            <a:endParaRPr lang="en-US"/>
          </a:p>
        </p:txBody>
      </p:sp>
      <p:sp>
        <p:nvSpPr>
          <p:cNvPr id="6" name="Footer Placeholder 5">
            <a:extLst>
              <a:ext uri="{FF2B5EF4-FFF2-40B4-BE49-F238E27FC236}">
                <a16:creationId xmlns:a16="http://schemas.microsoft.com/office/drawing/2014/main" id="{E53C5450-FCBB-4C63-F94C-EBC01E7AEB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956BE7-8274-1A2A-237E-A57C2FA978A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960369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6F9E5-59D4-CF52-5033-0BA33F4742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76E19A-44D0-A685-5613-3E335BBEC6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D05BCF-12BB-DED9-6E30-0D2C1AB44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B0CCF0-C36A-285B-E5CA-5C8743B747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11C3EE-303D-053B-0EEE-3CD5164C3A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72726B-C610-0535-915E-0A8305BFE466}"/>
              </a:ext>
            </a:extLst>
          </p:cNvPr>
          <p:cNvSpPr>
            <a:spLocks noGrp="1"/>
          </p:cNvSpPr>
          <p:nvPr>
            <p:ph type="dt" sz="half" idx="10"/>
          </p:nvPr>
        </p:nvSpPr>
        <p:spPr/>
        <p:txBody>
          <a:bodyPr/>
          <a:lstStyle/>
          <a:p>
            <a:fld id="{3D6999EE-E164-436A-AE3F-D7D8CC9F3078}" type="datetimeFigureOut">
              <a:rPr lang="en-US" smtClean="0"/>
              <a:t>10/3/2023</a:t>
            </a:fld>
            <a:endParaRPr lang="en-US"/>
          </a:p>
        </p:txBody>
      </p:sp>
      <p:sp>
        <p:nvSpPr>
          <p:cNvPr id="8" name="Footer Placeholder 7">
            <a:extLst>
              <a:ext uri="{FF2B5EF4-FFF2-40B4-BE49-F238E27FC236}">
                <a16:creationId xmlns:a16="http://schemas.microsoft.com/office/drawing/2014/main" id="{061CE226-3123-64E4-8E4F-6E48194E0D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9627B3-8C64-1876-721B-C9C8A28C8E53}"/>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378302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A102-62EE-9886-F1D5-88C0840F42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8DDCBF-65CF-237F-2404-731861AE7139}"/>
              </a:ext>
            </a:extLst>
          </p:cNvPr>
          <p:cNvSpPr>
            <a:spLocks noGrp="1"/>
          </p:cNvSpPr>
          <p:nvPr>
            <p:ph type="dt" sz="half" idx="10"/>
          </p:nvPr>
        </p:nvSpPr>
        <p:spPr/>
        <p:txBody>
          <a:bodyPr/>
          <a:lstStyle/>
          <a:p>
            <a:fld id="{3D6999EE-E164-436A-AE3F-D7D8CC9F3078}" type="datetimeFigureOut">
              <a:rPr lang="en-US" smtClean="0"/>
              <a:t>10/3/2023</a:t>
            </a:fld>
            <a:endParaRPr lang="en-US"/>
          </a:p>
        </p:txBody>
      </p:sp>
      <p:sp>
        <p:nvSpPr>
          <p:cNvPr id="4" name="Footer Placeholder 3">
            <a:extLst>
              <a:ext uri="{FF2B5EF4-FFF2-40B4-BE49-F238E27FC236}">
                <a16:creationId xmlns:a16="http://schemas.microsoft.com/office/drawing/2014/main" id="{259FF1FE-5223-6BD6-594A-1163F47313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1D623E-F181-D3F4-FE1E-70D7F6BF874E}"/>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208437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B5B5F9-BCDE-F29C-3272-716A31D4B816}"/>
              </a:ext>
            </a:extLst>
          </p:cNvPr>
          <p:cNvSpPr>
            <a:spLocks noGrp="1"/>
          </p:cNvSpPr>
          <p:nvPr>
            <p:ph type="dt" sz="half" idx="10"/>
          </p:nvPr>
        </p:nvSpPr>
        <p:spPr/>
        <p:txBody>
          <a:bodyPr/>
          <a:lstStyle/>
          <a:p>
            <a:fld id="{3D6999EE-E164-436A-AE3F-D7D8CC9F3078}" type="datetimeFigureOut">
              <a:rPr lang="en-US" smtClean="0"/>
              <a:t>10/3/2023</a:t>
            </a:fld>
            <a:endParaRPr lang="en-US"/>
          </a:p>
        </p:txBody>
      </p:sp>
      <p:sp>
        <p:nvSpPr>
          <p:cNvPr id="3" name="Footer Placeholder 2">
            <a:extLst>
              <a:ext uri="{FF2B5EF4-FFF2-40B4-BE49-F238E27FC236}">
                <a16:creationId xmlns:a16="http://schemas.microsoft.com/office/drawing/2014/main" id="{8522BB89-8349-C81F-4235-24BA188B47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CFB970-6CB5-F376-2785-FFC6FBF5AFD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371545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94F8E-9ED1-5E48-280E-B27FBE52A0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EA3940-7678-14CF-6F6B-B40141DEFC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6D822E-C20C-1E54-6F49-97FE6498C2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F12BCA-3726-7361-D0A3-C9C6A2DBC1DC}"/>
              </a:ext>
            </a:extLst>
          </p:cNvPr>
          <p:cNvSpPr>
            <a:spLocks noGrp="1"/>
          </p:cNvSpPr>
          <p:nvPr>
            <p:ph type="dt" sz="half" idx="10"/>
          </p:nvPr>
        </p:nvSpPr>
        <p:spPr/>
        <p:txBody>
          <a:bodyPr/>
          <a:lstStyle/>
          <a:p>
            <a:fld id="{3D6999EE-E164-436A-AE3F-D7D8CC9F3078}" type="datetimeFigureOut">
              <a:rPr lang="en-US" smtClean="0"/>
              <a:t>10/3/2023</a:t>
            </a:fld>
            <a:endParaRPr lang="en-US"/>
          </a:p>
        </p:txBody>
      </p:sp>
      <p:sp>
        <p:nvSpPr>
          <p:cNvPr id="6" name="Footer Placeholder 5">
            <a:extLst>
              <a:ext uri="{FF2B5EF4-FFF2-40B4-BE49-F238E27FC236}">
                <a16:creationId xmlns:a16="http://schemas.microsoft.com/office/drawing/2014/main" id="{95D7EC7C-A372-F0B3-82AA-203195B9F4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9751A8-6BFC-14F8-E0F6-8F10AA4F9904}"/>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297767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EB55-CA0B-9F24-FD29-8F7578092B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C0C848-AF1C-564B-2AE3-51730CA858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2099B9-6256-A8D3-F49F-2A2AB14E33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2AA6C9-A115-1F49-381E-D5ABA99E8812}"/>
              </a:ext>
            </a:extLst>
          </p:cNvPr>
          <p:cNvSpPr>
            <a:spLocks noGrp="1"/>
          </p:cNvSpPr>
          <p:nvPr>
            <p:ph type="dt" sz="half" idx="10"/>
          </p:nvPr>
        </p:nvSpPr>
        <p:spPr/>
        <p:txBody>
          <a:bodyPr/>
          <a:lstStyle/>
          <a:p>
            <a:fld id="{3D6999EE-E164-436A-AE3F-D7D8CC9F3078}" type="datetimeFigureOut">
              <a:rPr lang="en-US" smtClean="0"/>
              <a:t>10/3/2023</a:t>
            </a:fld>
            <a:endParaRPr lang="en-US"/>
          </a:p>
        </p:txBody>
      </p:sp>
      <p:sp>
        <p:nvSpPr>
          <p:cNvPr id="6" name="Footer Placeholder 5">
            <a:extLst>
              <a:ext uri="{FF2B5EF4-FFF2-40B4-BE49-F238E27FC236}">
                <a16:creationId xmlns:a16="http://schemas.microsoft.com/office/drawing/2014/main" id="{D0A2A965-3032-40A1-E256-D77639EB4A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515334-2483-1AB6-2983-1526046C82E9}"/>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572352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145AC-A38B-6ABD-36A5-36977435F9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8E8E7F-8F3B-196E-4396-05A77B53C0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208932-35C1-878F-0F45-EAD793AF524D}"/>
              </a:ext>
            </a:extLst>
          </p:cNvPr>
          <p:cNvSpPr>
            <a:spLocks noGrp="1"/>
          </p:cNvSpPr>
          <p:nvPr>
            <p:ph type="dt" sz="half" idx="10"/>
          </p:nvPr>
        </p:nvSpPr>
        <p:spPr/>
        <p:txBody>
          <a:bodyPr/>
          <a:lstStyle/>
          <a:p>
            <a:fld id="{3D6999EE-E164-436A-AE3F-D7D8CC9F3078}" type="datetimeFigureOut">
              <a:rPr lang="en-US" smtClean="0"/>
              <a:t>10/3/2023</a:t>
            </a:fld>
            <a:endParaRPr lang="en-US"/>
          </a:p>
        </p:txBody>
      </p:sp>
      <p:sp>
        <p:nvSpPr>
          <p:cNvPr id="5" name="Footer Placeholder 4">
            <a:extLst>
              <a:ext uri="{FF2B5EF4-FFF2-40B4-BE49-F238E27FC236}">
                <a16:creationId xmlns:a16="http://schemas.microsoft.com/office/drawing/2014/main" id="{CA4D89CB-0CD4-96BD-7FA6-27F2C3C5E7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20D8F-A573-3477-4C15-6B7E649D0E06}"/>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569856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E78CCF-4F35-1D64-13D6-4A481E2CC4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D0E4C9-B170-7F44-CD55-ADE329798B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13B03D-41E1-90C4-7549-69F356B67661}"/>
              </a:ext>
            </a:extLst>
          </p:cNvPr>
          <p:cNvSpPr>
            <a:spLocks noGrp="1"/>
          </p:cNvSpPr>
          <p:nvPr>
            <p:ph type="dt" sz="half" idx="10"/>
          </p:nvPr>
        </p:nvSpPr>
        <p:spPr/>
        <p:txBody>
          <a:bodyPr/>
          <a:lstStyle/>
          <a:p>
            <a:fld id="{3D6999EE-E164-436A-AE3F-D7D8CC9F3078}" type="datetimeFigureOut">
              <a:rPr lang="en-US" smtClean="0"/>
              <a:t>10/3/2023</a:t>
            </a:fld>
            <a:endParaRPr lang="en-US"/>
          </a:p>
        </p:txBody>
      </p:sp>
      <p:sp>
        <p:nvSpPr>
          <p:cNvPr id="5" name="Footer Placeholder 4">
            <a:extLst>
              <a:ext uri="{FF2B5EF4-FFF2-40B4-BE49-F238E27FC236}">
                <a16:creationId xmlns:a16="http://schemas.microsoft.com/office/drawing/2014/main" id="{FF9E79CE-E53E-B119-DA06-F8AED23555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BFBC3-4B4F-DA8E-C5B3-99DE0D7F72E2}"/>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2297588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7700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684C2A6-470E-88E3-974E-5C09F7B8E240}"/>
              </a:ext>
            </a:extLst>
          </p:cNvPr>
          <p:cNvSpPr>
            <a:spLocks/>
          </p:cNvSpPr>
          <p:nvPr userDrawn="1"/>
        </p:nvSpPr>
        <p:spPr bwMode="auto">
          <a:xfrm>
            <a:off x="296863" y="4530725"/>
            <a:ext cx="11598275" cy="2098675"/>
          </a:xfrm>
          <a:custGeom>
            <a:avLst/>
            <a:gdLst>
              <a:gd name="T0" fmla="*/ 0 w 11599295"/>
              <a:gd name="T1" fmla="*/ 574623 h 2098540"/>
              <a:gd name="T2" fmla="*/ 5909977 w 11599295"/>
              <a:gd name="T3" fmla="*/ 119 h 2098540"/>
              <a:gd name="T4" fmla="*/ 11597255 w 11599295"/>
              <a:gd name="T5" fmla="*/ 574623 h 2098540"/>
              <a:gd name="T6" fmla="*/ 11597255 w 11599295"/>
              <a:gd name="T7" fmla="*/ 2098810 h 2098540"/>
              <a:gd name="T8" fmla="*/ 0 w 11599295"/>
              <a:gd name="T9" fmla="*/ 2098810 h 2098540"/>
              <a:gd name="T10" fmla="*/ 0 w 11599295"/>
              <a:gd name="T11" fmla="*/ 574623 h 20985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599295" h="2098540">
                <a:moveTo>
                  <a:pt x="0" y="574549"/>
                </a:moveTo>
                <a:cubicBezTo>
                  <a:pt x="1991832" y="205272"/>
                  <a:pt x="2899278" y="-5743"/>
                  <a:pt x="5911017" y="119"/>
                </a:cubicBezTo>
                <a:cubicBezTo>
                  <a:pt x="8993094" y="58735"/>
                  <a:pt x="9730556" y="199410"/>
                  <a:pt x="11599295" y="574549"/>
                </a:cubicBezTo>
                <a:lnTo>
                  <a:pt x="11599295" y="2098540"/>
                </a:lnTo>
                <a:lnTo>
                  <a:pt x="0" y="2098540"/>
                </a:lnTo>
                <a:lnTo>
                  <a:pt x="0" y="574549"/>
                </a:lnTo>
                <a:close/>
              </a:path>
            </a:pathLst>
          </a:custGeom>
          <a:solidFill>
            <a:schemeClr val="accent1">
              <a:alpha val="30196"/>
            </a:schemeClr>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cxnSp>
        <p:nvCxnSpPr>
          <p:cNvPr id="3" name="Straight Connector 12">
            <a:extLst>
              <a:ext uri="{FF2B5EF4-FFF2-40B4-BE49-F238E27FC236}">
                <a16:creationId xmlns:a16="http://schemas.microsoft.com/office/drawing/2014/main" id="{C72AAA82-DD7B-6631-B060-0D69F5C36A1C}"/>
              </a:ext>
            </a:extLst>
          </p:cNvPr>
          <p:cNvCxnSpPr>
            <a:cxnSpLocks noChangeShapeType="1"/>
          </p:cNvCxnSpPr>
          <p:nvPr userDrawn="1"/>
        </p:nvCxnSpPr>
        <p:spPr bwMode="auto">
          <a:xfrm flipH="1">
            <a:off x="287338" y="6662738"/>
            <a:ext cx="11599862" cy="0"/>
          </a:xfrm>
          <a:prstGeom prst="line">
            <a:avLst/>
          </a:prstGeom>
          <a:noFill/>
          <a:ln w="28575"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Straight Connector 13">
            <a:extLst>
              <a:ext uri="{FF2B5EF4-FFF2-40B4-BE49-F238E27FC236}">
                <a16:creationId xmlns:a16="http://schemas.microsoft.com/office/drawing/2014/main" id="{9712BA28-FEDB-1908-5F99-7440A753AE75}"/>
              </a:ext>
            </a:extLst>
          </p:cNvPr>
          <p:cNvCxnSpPr>
            <a:cxnSpLocks noChangeShapeType="1"/>
          </p:cNvCxnSpPr>
          <p:nvPr userDrawn="1"/>
        </p:nvCxnSpPr>
        <p:spPr bwMode="auto">
          <a:xfrm flipH="1">
            <a:off x="296863" y="228600"/>
            <a:ext cx="11598275" cy="0"/>
          </a:xfrm>
          <a:prstGeom prst="line">
            <a:avLst/>
          </a:prstGeom>
          <a:noFill/>
          <a:ln w="28575"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Picture 14" descr="Logo&#10;&#10;Description automatically generated">
            <a:extLst>
              <a:ext uri="{FF2B5EF4-FFF2-40B4-BE49-F238E27FC236}">
                <a16:creationId xmlns:a16="http://schemas.microsoft.com/office/drawing/2014/main" id="{E301E5AB-245E-7B6C-B7F2-CA66FC1BE8C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24400" y="4914900"/>
            <a:ext cx="25908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Rectangle 2"/>
          <p:cNvSpPr>
            <a:spLocks noGrp="1" noChangeArrowheads="1"/>
          </p:cNvSpPr>
          <p:nvPr>
            <p:ph type="ctrTitle"/>
          </p:nvPr>
        </p:nvSpPr>
        <p:spPr>
          <a:xfrm>
            <a:off x="914400" y="682626"/>
            <a:ext cx="10363200" cy="1470025"/>
          </a:xfrm>
        </p:spPr>
        <p:txBody>
          <a:bodyPr/>
          <a:lstStyle>
            <a:lvl1pPr algn="ctr">
              <a:defRPr/>
            </a:lvl1pPr>
          </a:lstStyle>
          <a:p>
            <a:pPr lvl="0"/>
            <a:r>
              <a:rPr lang="en-US" altLang="en-US" noProof="0"/>
              <a:t>Title</a:t>
            </a:r>
          </a:p>
        </p:txBody>
      </p:sp>
      <p:sp>
        <p:nvSpPr>
          <p:cNvPr id="6147" name="Rectangle 3"/>
          <p:cNvSpPr>
            <a:spLocks noGrp="1" noChangeArrowheads="1"/>
          </p:cNvSpPr>
          <p:nvPr>
            <p:ph type="subTitle" idx="1"/>
          </p:nvPr>
        </p:nvSpPr>
        <p:spPr>
          <a:xfrm>
            <a:off x="1828800" y="2438400"/>
            <a:ext cx="8534400" cy="1752600"/>
          </a:xfrm>
        </p:spPr>
        <p:txBody>
          <a:bodyPr/>
          <a:lstStyle>
            <a:lvl1pPr marL="0" indent="0" algn="ctr">
              <a:buFontTx/>
              <a:buNone/>
              <a:defRPr sz="1400"/>
            </a:lvl1pPr>
          </a:lstStyle>
          <a:p>
            <a:pPr lvl="0"/>
            <a:r>
              <a:rPr lang="en-US" altLang="en-US" noProof="0"/>
              <a:t>Click to edit Master subtitle style</a:t>
            </a:r>
          </a:p>
        </p:txBody>
      </p:sp>
      <p:sp>
        <p:nvSpPr>
          <p:cNvPr id="6" name="Footer Placeholder 5">
            <a:extLst>
              <a:ext uri="{FF2B5EF4-FFF2-40B4-BE49-F238E27FC236}">
                <a16:creationId xmlns:a16="http://schemas.microsoft.com/office/drawing/2014/main" id="{FC11DFEB-85D5-60C2-CD1C-E70A8310E4A4}"/>
              </a:ext>
            </a:extLst>
          </p:cNvPr>
          <p:cNvSpPr>
            <a:spLocks noGrp="1" noChangeArrowheads="1"/>
          </p:cNvSpPr>
          <p:nvPr>
            <p:ph type="ftr" sz="quarter" idx="10"/>
          </p:nvPr>
        </p:nvSpPr>
        <p:spPr>
          <a:xfrm>
            <a:off x="4572000" y="5970588"/>
            <a:ext cx="3860800" cy="476250"/>
          </a:xfrm>
        </p:spPr>
        <p:txBody>
          <a:bodyPr/>
          <a:lstStyle>
            <a:lvl1pPr algn="l" eaLnBrk="0" hangingPunct="0">
              <a:spcBef>
                <a:spcPct val="50000"/>
              </a:spcBef>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Tree>
    <p:extLst>
      <p:ext uri="{BB962C8B-B14F-4D97-AF65-F5344CB8AC3E}">
        <p14:creationId xmlns:p14="http://schemas.microsoft.com/office/powerpoint/2010/main" val="2157935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2E28261-1323-F358-A58D-B85269795A7E}"/>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925F2164-3D08-0784-9302-F58C306121CA}"/>
              </a:ext>
            </a:extLst>
          </p:cNvPr>
          <p:cNvSpPr>
            <a:spLocks noGrp="1" noChangeArrowheads="1"/>
          </p:cNvSpPr>
          <p:nvPr>
            <p:ph type="sldNum" sz="quarter" idx="11"/>
          </p:nvPr>
        </p:nvSpPr>
        <p:spPr>
          <a:ln/>
        </p:spPr>
        <p:txBody>
          <a:bodyPr/>
          <a:lstStyle>
            <a:lvl1pPr>
              <a:defRPr/>
            </a:lvl1pPr>
          </a:lstStyle>
          <a:p>
            <a:pPr>
              <a:defRPr/>
            </a:pPr>
            <a:fld id="{3FD44A4A-26EF-413B-8E13-E6AC35AE7846}" type="slidenum">
              <a:rPr lang="en-US" altLang="en-US"/>
              <a:pPr>
                <a:defRPr/>
              </a:pPr>
              <a:t>‹#›</a:t>
            </a:fld>
            <a:endParaRPr lang="en-US" altLang="en-US"/>
          </a:p>
        </p:txBody>
      </p:sp>
      <p:sp>
        <p:nvSpPr>
          <p:cNvPr id="6" name="Rectangle 10">
            <a:extLst>
              <a:ext uri="{FF2B5EF4-FFF2-40B4-BE49-F238E27FC236}">
                <a16:creationId xmlns:a16="http://schemas.microsoft.com/office/drawing/2014/main" id="{3DBE7467-1B21-6FFC-380D-10EB1D399E6D}"/>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362348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1EFFB10C-7A16-4B8A-C35B-70263B2741F9}"/>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55D75470-0223-A4CA-F54C-8616F27049FE}"/>
              </a:ext>
            </a:extLst>
          </p:cNvPr>
          <p:cNvSpPr>
            <a:spLocks noGrp="1" noChangeArrowheads="1"/>
          </p:cNvSpPr>
          <p:nvPr>
            <p:ph type="sldNum" sz="quarter" idx="11"/>
          </p:nvPr>
        </p:nvSpPr>
        <p:spPr>
          <a:ln/>
        </p:spPr>
        <p:txBody>
          <a:bodyPr/>
          <a:lstStyle>
            <a:lvl1pPr>
              <a:defRPr/>
            </a:lvl1pPr>
          </a:lstStyle>
          <a:p>
            <a:pPr>
              <a:defRPr/>
            </a:pPr>
            <a:fld id="{18FFE014-CDC8-4717-97F3-1A6685D565CF}" type="slidenum">
              <a:rPr lang="en-US" altLang="en-US"/>
              <a:pPr>
                <a:defRPr/>
              </a:pPr>
              <a:t>‹#›</a:t>
            </a:fld>
            <a:endParaRPr lang="en-US" altLang="en-US"/>
          </a:p>
        </p:txBody>
      </p:sp>
      <p:sp>
        <p:nvSpPr>
          <p:cNvPr id="6" name="Rectangle 10">
            <a:extLst>
              <a:ext uri="{FF2B5EF4-FFF2-40B4-BE49-F238E27FC236}">
                <a16:creationId xmlns:a16="http://schemas.microsoft.com/office/drawing/2014/main" id="{373DE6E4-7365-D04C-422C-E6B7437E35E0}"/>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860401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376139A-1205-80AB-0D14-7F6DA1CA45FC}"/>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BF8EFF80-9E16-4482-1D5D-582F6617853B}"/>
              </a:ext>
            </a:extLst>
          </p:cNvPr>
          <p:cNvSpPr>
            <a:spLocks noGrp="1" noChangeArrowheads="1"/>
          </p:cNvSpPr>
          <p:nvPr>
            <p:ph type="sldNum" sz="quarter" idx="11"/>
          </p:nvPr>
        </p:nvSpPr>
        <p:spPr>
          <a:ln/>
        </p:spPr>
        <p:txBody>
          <a:bodyPr/>
          <a:lstStyle>
            <a:lvl1pPr>
              <a:defRPr/>
            </a:lvl1pPr>
          </a:lstStyle>
          <a:p>
            <a:pPr>
              <a:defRPr/>
            </a:pPr>
            <a:fld id="{F3A55149-DF89-469E-857B-46684699B4AD}" type="slidenum">
              <a:rPr lang="en-US" altLang="en-US"/>
              <a:pPr>
                <a:defRPr/>
              </a:pPr>
              <a:t>‹#›</a:t>
            </a:fld>
            <a:endParaRPr lang="en-US" altLang="en-US"/>
          </a:p>
        </p:txBody>
      </p:sp>
      <p:sp>
        <p:nvSpPr>
          <p:cNvPr id="7" name="Rectangle 10">
            <a:extLst>
              <a:ext uri="{FF2B5EF4-FFF2-40B4-BE49-F238E27FC236}">
                <a16:creationId xmlns:a16="http://schemas.microsoft.com/office/drawing/2014/main" id="{31165C89-02F3-B5B2-2C6F-2CABF58E7563}"/>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979358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08483E0-D285-1CC3-6F97-7573DE99F87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8" name="Rectangle 8">
            <a:extLst>
              <a:ext uri="{FF2B5EF4-FFF2-40B4-BE49-F238E27FC236}">
                <a16:creationId xmlns:a16="http://schemas.microsoft.com/office/drawing/2014/main" id="{F9C53D97-CFB0-24F6-D534-DD9C96E07107}"/>
              </a:ext>
            </a:extLst>
          </p:cNvPr>
          <p:cNvSpPr>
            <a:spLocks noGrp="1" noChangeArrowheads="1"/>
          </p:cNvSpPr>
          <p:nvPr>
            <p:ph type="sldNum" sz="quarter" idx="11"/>
          </p:nvPr>
        </p:nvSpPr>
        <p:spPr>
          <a:ln/>
        </p:spPr>
        <p:txBody>
          <a:bodyPr/>
          <a:lstStyle>
            <a:lvl1pPr>
              <a:defRPr/>
            </a:lvl1pPr>
          </a:lstStyle>
          <a:p>
            <a:pPr>
              <a:defRPr/>
            </a:pPr>
            <a:fld id="{98A7BFB8-1754-4DDA-8B57-60087449D7E4}" type="slidenum">
              <a:rPr lang="en-US" altLang="en-US"/>
              <a:pPr>
                <a:defRPr/>
              </a:pPr>
              <a:t>‹#›</a:t>
            </a:fld>
            <a:endParaRPr lang="en-US" altLang="en-US"/>
          </a:p>
        </p:txBody>
      </p:sp>
      <p:sp>
        <p:nvSpPr>
          <p:cNvPr id="9" name="Rectangle 10">
            <a:extLst>
              <a:ext uri="{FF2B5EF4-FFF2-40B4-BE49-F238E27FC236}">
                <a16:creationId xmlns:a16="http://schemas.microsoft.com/office/drawing/2014/main" id="{863EA921-BCFD-9C80-703A-27ED2080EE6F}"/>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936329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D2349CF-C88B-C86A-8B9D-2EDB259686D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4" name="Rectangle 8">
            <a:extLst>
              <a:ext uri="{FF2B5EF4-FFF2-40B4-BE49-F238E27FC236}">
                <a16:creationId xmlns:a16="http://schemas.microsoft.com/office/drawing/2014/main" id="{DE5B1495-91B5-9C76-95ED-693152BAA1BE}"/>
              </a:ext>
            </a:extLst>
          </p:cNvPr>
          <p:cNvSpPr>
            <a:spLocks noGrp="1" noChangeArrowheads="1"/>
          </p:cNvSpPr>
          <p:nvPr>
            <p:ph type="sldNum" sz="quarter" idx="11"/>
          </p:nvPr>
        </p:nvSpPr>
        <p:spPr>
          <a:ln/>
        </p:spPr>
        <p:txBody>
          <a:bodyPr/>
          <a:lstStyle>
            <a:lvl1pPr>
              <a:defRPr/>
            </a:lvl1pPr>
          </a:lstStyle>
          <a:p>
            <a:pPr>
              <a:defRPr/>
            </a:pPr>
            <a:fld id="{2107D51E-DF39-419A-9651-66B63F53B5A5}" type="slidenum">
              <a:rPr lang="en-US" altLang="en-US"/>
              <a:pPr>
                <a:defRPr/>
              </a:pPr>
              <a:t>‹#›</a:t>
            </a:fld>
            <a:endParaRPr lang="en-US" altLang="en-US"/>
          </a:p>
        </p:txBody>
      </p:sp>
      <p:sp>
        <p:nvSpPr>
          <p:cNvPr id="5" name="Rectangle 10">
            <a:extLst>
              <a:ext uri="{FF2B5EF4-FFF2-40B4-BE49-F238E27FC236}">
                <a16:creationId xmlns:a16="http://schemas.microsoft.com/office/drawing/2014/main" id="{98E7BE3D-1EA8-D0B6-75E6-97E2FDDEEA51}"/>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515639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16F017-2442-D34D-F79B-726888CC73AA}"/>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3" name="Rectangle 8">
            <a:extLst>
              <a:ext uri="{FF2B5EF4-FFF2-40B4-BE49-F238E27FC236}">
                <a16:creationId xmlns:a16="http://schemas.microsoft.com/office/drawing/2014/main" id="{F70C6F61-713F-BBFE-656A-29BEF0F65B8A}"/>
              </a:ext>
            </a:extLst>
          </p:cNvPr>
          <p:cNvSpPr>
            <a:spLocks noGrp="1" noChangeArrowheads="1"/>
          </p:cNvSpPr>
          <p:nvPr>
            <p:ph type="sldNum" sz="quarter" idx="11"/>
          </p:nvPr>
        </p:nvSpPr>
        <p:spPr>
          <a:ln/>
        </p:spPr>
        <p:txBody>
          <a:bodyPr/>
          <a:lstStyle>
            <a:lvl1pPr>
              <a:defRPr/>
            </a:lvl1pPr>
          </a:lstStyle>
          <a:p>
            <a:pPr>
              <a:defRPr/>
            </a:pPr>
            <a:fld id="{F69B9527-CA18-48DA-8AFF-C2EABD467E48}" type="slidenum">
              <a:rPr lang="en-US" altLang="en-US"/>
              <a:pPr>
                <a:defRPr/>
              </a:pPr>
              <a:t>‹#›</a:t>
            </a:fld>
            <a:endParaRPr lang="en-US" altLang="en-US"/>
          </a:p>
        </p:txBody>
      </p:sp>
      <p:sp>
        <p:nvSpPr>
          <p:cNvPr id="4" name="Rectangle 10">
            <a:extLst>
              <a:ext uri="{FF2B5EF4-FFF2-40B4-BE49-F238E27FC236}">
                <a16:creationId xmlns:a16="http://schemas.microsoft.com/office/drawing/2014/main" id="{6341A79F-3037-60EF-5CDD-CF18042F19C7}"/>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102395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1B64D745-05A1-37BC-4F76-7897F0EED1CA}"/>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5873BBA5-E77B-15EC-CB5F-3140E8C1BC01}"/>
              </a:ext>
            </a:extLst>
          </p:cNvPr>
          <p:cNvSpPr>
            <a:spLocks noGrp="1" noChangeArrowheads="1"/>
          </p:cNvSpPr>
          <p:nvPr>
            <p:ph type="sldNum" sz="quarter" idx="11"/>
          </p:nvPr>
        </p:nvSpPr>
        <p:spPr>
          <a:ln/>
        </p:spPr>
        <p:txBody>
          <a:bodyPr/>
          <a:lstStyle>
            <a:lvl1pPr>
              <a:defRPr/>
            </a:lvl1pPr>
          </a:lstStyle>
          <a:p>
            <a:pPr>
              <a:defRPr/>
            </a:pPr>
            <a:fld id="{FE5B0BAC-0CAD-4386-8778-9DC817BFF0CE}" type="slidenum">
              <a:rPr lang="en-US" altLang="en-US"/>
              <a:pPr>
                <a:defRPr/>
              </a:pPr>
              <a:t>‹#›</a:t>
            </a:fld>
            <a:endParaRPr lang="en-US" altLang="en-US"/>
          </a:p>
        </p:txBody>
      </p:sp>
      <p:sp>
        <p:nvSpPr>
          <p:cNvPr id="7" name="Rectangle 10">
            <a:extLst>
              <a:ext uri="{FF2B5EF4-FFF2-40B4-BE49-F238E27FC236}">
                <a16:creationId xmlns:a16="http://schemas.microsoft.com/office/drawing/2014/main" id="{EE4AD3AF-67A7-A574-D94F-8116D6B70303}"/>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54972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4F7B1D38-454A-9747-842B-5475D3B6D094}"/>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FDE0C727-CF14-5B09-D278-795F53F26B9C}"/>
              </a:ext>
            </a:extLst>
          </p:cNvPr>
          <p:cNvSpPr>
            <a:spLocks noGrp="1" noChangeArrowheads="1"/>
          </p:cNvSpPr>
          <p:nvPr>
            <p:ph type="sldNum" sz="quarter" idx="11"/>
          </p:nvPr>
        </p:nvSpPr>
        <p:spPr>
          <a:ln/>
        </p:spPr>
        <p:txBody>
          <a:bodyPr/>
          <a:lstStyle>
            <a:lvl1pPr>
              <a:defRPr/>
            </a:lvl1pPr>
          </a:lstStyle>
          <a:p>
            <a:pPr>
              <a:defRPr/>
            </a:pPr>
            <a:fld id="{33DACF65-F1C0-4A7E-A05D-BA01BAB73AC8}" type="slidenum">
              <a:rPr lang="en-US" altLang="en-US"/>
              <a:pPr>
                <a:defRPr/>
              </a:pPr>
              <a:t>‹#›</a:t>
            </a:fld>
            <a:endParaRPr lang="en-US" altLang="en-US"/>
          </a:p>
        </p:txBody>
      </p:sp>
      <p:sp>
        <p:nvSpPr>
          <p:cNvPr id="7" name="Rectangle 10">
            <a:extLst>
              <a:ext uri="{FF2B5EF4-FFF2-40B4-BE49-F238E27FC236}">
                <a16:creationId xmlns:a16="http://schemas.microsoft.com/office/drawing/2014/main" id="{A9337CA7-837F-1172-BE18-8120494EE565}"/>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1623686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B0EDF03-9417-A469-3FA2-A85CB1F2F50E}"/>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E73ABC34-2935-E925-7AFF-91E70FDF6755}"/>
              </a:ext>
            </a:extLst>
          </p:cNvPr>
          <p:cNvSpPr>
            <a:spLocks noGrp="1" noChangeArrowheads="1"/>
          </p:cNvSpPr>
          <p:nvPr>
            <p:ph type="sldNum" sz="quarter" idx="11"/>
          </p:nvPr>
        </p:nvSpPr>
        <p:spPr>
          <a:ln/>
        </p:spPr>
        <p:txBody>
          <a:bodyPr/>
          <a:lstStyle>
            <a:lvl1pPr>
              <a:defRPr/>
            </a:lvl1pPr>
          </a:lstStyle>
          <a:p>
            <a:pPr>
              <a:defRPr/>
            </a:pPr>
            <a:fld id="{93A080DC-1546-4BE6-9E28-B5435250FDA6}" type="slidenum">
              <a:rPr lang="en-US" altLang="en-US"/>
              <a:pPr>
                <a:defRPr/>
              </a:pPr>
              <a:t>‹#›</a:t>
            </a:fld>
            <a:endParaRPr lang="en-US" altLang="en-US"/>
          </a:p>
        </p:txBody>
      </p:sp>
      <p:sp>
        <p:nvSpPr>
          <p:cNvPr id="6" name="Rectangle 10">
            <a:extLst>
              <a:ext uri="{FF2B5EF4-FFF2-40B4-BE49-F238E27FC236}">
                <a16:creationId xmlns:a16="http://schemas.microsoft.com/office/drawing/2014/main" id="{C919E96A-8C04-32BB-3539-B4EA4E0B1789}"/>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7330512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440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26400" cy="5440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CA14129-CD38-BC94-785C-884123F0E83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0877052D-5473-7208-F7F5-43915EEF0A1D}"/>
              </a:ext>
            </a:extLst>
          </p:cNvPr>
          <p:cNvSpPr>
            <a:spLocks noGrp="1" noChangeArrowheads="1"/>
          </p:cNvSpPr>
          <p:nvPr>
            <p:ph type="sldNum" sz="quarter" idx="11"/>
          </p:nvPr>
        </p:nvSpPr>
        <p:spPr>
          <a:ln/>
        </p:spPr>
        <p:txBody>
          <a:bodyPr/>
          <a:lstStyle>
            <a:lvl1pPr>
              <a:defRPr/>
            </a:lvl1pPr>
          </a:lstStyle>
          <a:p>
            <a:pPr>
              <a:defRPr/>
            </a:pPr>
            <a:fld id="{DBEAD887-5DDA-4AD6-8BD7-09036B260CC6}" type="slidenum">
              <a:rPr lang="en-US" altLang="en-US"/>
              <a:pPr>
                <a:defRPr/>
              </a:pPr>
              <a:t>‹#›</a:t>
            </a:fld>
            <a:endParaRPr lang="en-US" altLang="en-US"/>
          </a:p>
        </p:txBody>
      </p:sp>
      <p:sp>
        <p:nvSpPr>
          <p:cNvPr id="6" name="Rectangle 10">
            <a:extLst>
              <a:ext uri="{FF2B5EF4-FFF2-40B4-BE49-F238E27FC236}">
                <a16:creationId xmlns:a16="http://schemas.microsoft.com/office/drawing/2014/main" id="{D415122E-B4C9-78AC-1863-471E30FEB4CE}"/>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54645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B77993-A6B5-6F6A-7072-A5AA9DFE8E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9815B-409E-5925-48BE-D0D65373C6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F71715-EEA9-ABA3-C79C-031D11C4B6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999EE-E164-436A-AE3F-D7D8CC9F3078}" type="datetimeFigureOut">
              <a:rPr lang="en-US" smtClean="0"/>
              <a:t>10/3/2023</a:t>
            </a:fld>
            <a:endParaRPr lang="en-US"/>
          </a:p>
        </p:txBody>
      </p:sp>
      <p:sp>
        <p:nvSpPr>
          <p:cNvPr id="5" name="Footer Placeholder 4">
            <a:extLst>
              <a:ext uri="{FF2B5EF4-FFF2-40B4-BE49-F238E27FC236}">
                <a16:creationId xmlns:a16="http://schemas.microsoft.com/office/drawing/2014/main" id="{827F5594-2DC9-2F88-55F0-60DF58D451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441596-C6CB-B385-0BCC-E3325CE32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BA0AE-B406-43A6-A5FC-97C8A04E85D7}" type="slidenum">
              <a:rPr lang="en-US" smtClean="0"/>
              <a:t>‹#›</a:t>
            </a:fld>
            <a:endParaRPr lang="en-US"/>
          </a:p>
        </p:txBody>
      </p:sp>
    </p:spTree>
    <p:extLst>
      <p:ext uri="{BB962C8B-B14F-4D97-AF65-F5344CB8AC3E}">
        <p14:creationId xmlns:p14="http://schemas.microsoft.com/office/powerpoint/2010/main" val="2277003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F297F01-E603-B042-9B33-F40C8CD3CF7E}"/>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ECE29FB-2C14-1039-DCC4-BA08D1276D4F}"/>
              </a:ext>
            </a:extLst>
          </p:cNvPr>
          <p:cNvSpPr>
            <a:spLocks noGrp="1" noChangeArrowheads="1"/>
          </p:cNvSpPr>
          <p:nvPr>
            <p:ph type="body" idx="1"/>
          </p:nvPr>
        </p:nvSpPr>
        <p:spPr bwMode="auto">
          <a:xfrm>
            <a:off x="609600" y="16002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4" name="Rectangle 4">
            <a:extLst>
              <a:ext uri="{FF2B5EF4-FFF2-40B4-BE49-F238E27FC236}">
                <a16:creationId xmlns:a16="http://schemas.microsoft.com/office/drawing/2014/main" id="{AB49C69E-A3B2-D20C-D2FC-91DD87084F53}"/>
              </a:ext>
            </a:extLst>
          </p:cNvPr>
          <p:cNvSpPr>
            <a:spLocks noGrp="1" noChangeArrowheads="1"/>
          </p:cNvSpPr>
          <p:nvPr>
            <p:ph type="dt" sz="half" idx="2"/>
          </p:nvPr>
        </p:nvSpPr>
        <p:spPr bwMode="auto">
          <a:xfrm>
            <a:off x="406400" y="5943600"/>
            <a:ext cx="467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spcBef>
                <a:spcPct val="50000"/>
              </a:spcBef>
              <a:defRPr sz="1200">
                <a:solidFill>
                  <a:srgbClr val="005595"/>
                </a:solidFill>
                <a:latin typeface="+mn-lt"/>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128" name="Rectangle 8">
            <a:extLst>
              <a:ext uri="{FF2B5EF4-FFF2-40B4-BE49-F238E27FC236}">
                <a16:creationId xmlns:a16="http://schemas.microsoft.com/office/drawing/2014/main" id="{6051F33D-67C3-B618-4229-6E795C0C0CB1}"/>
              </a:ext>
            </a:extLst>
          </p:cNvPr>
          <p:cNvSpPr>
            <a:spLocks noGrp="1" noChangeArrowheads="1"/>
          </p:cNvSpPr>
          <p:nvPr>
            <p:ph type="sldNum" sz="quarter" idx="4"/>
          </p:nvPr>
        </p:nvSpPr>
        <p:spPr bwMode="auto">
          <a:xfrm>
            <a:off x="406400" y="6477000"/>
            <a:ext cx="2844800" cy="2476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005595"/>
                </a:solidFill>
                <a:latin typeface="+mn-lt"/>
              </a:defRPr>
            </a:lvl1pPr>
          </a:lstStyle>
          <a:p>
            <a:pPr>
              <a:defRPr/>
            </a:pPr>
            <a:fld id="{0802888F-94BD-4CD1-9CAA-93A1E3E5BD22}" type="slidenum">
              <a:rPr lang="en-US" altLang="en-US"/>
              <a:pPr>
                <a:defRPr/>
              </a:pPr>
              <a:t>‹#›</a:t>
            </a:fld>
            <a:endParaRPr lang="en-US" altLang="en-US"/>
          </a:p>
        </p:txBody>
      </p:sp>
      <p:sp>
        <p:nvSpPr>
          <p:cNvPr id="5130" name="Rectangle 10">
            <a:extLst>
              <a:ext uri="{FF2B5EF4-FFF2-40B4-BE49-F238E27FC236}">
                <a16:creationId xmlns:a16="http://schemas.microsoft.com/office/drawing/2014/main" id="{058BD6B2-8FBB-066D-FF08-AACC5AEDD9D1}"/>
              </a:ext>
            </a:extLst>
          </p:cNvPr>
          <p:cNvSpPr>
            <a:spLocks noGrp="1" noChangeArrowheads="1"/>
          </p:cNvSpPr>
          <p:nvPr>
            <p:ph type="ftr" sz="quarter" idx="3"/>
          </p:nvPr>
        </p:nvSpPr>
        <p:spPr bwMode="auto">
          <a:xfrm>
            <a:off x="4165600" y="6477000"/>
            <a:ext cx="3860800" cy="3238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200">
                <a:solidFill>
                  <a:srgbClr val="005595"/>
                </a:solidFill>
                <a:latin typeface="+mn-lt"/>
              </a:defRPr>
            </a:lvl1pPr>
          </a:lstStyle>
          <a:p>
            <a:pPr>
              <a:defRPr/>
            </a:pPr>
            <a:endParaRPr lang="en-US" altLang="en-US"/>
          </a:p>
        </p:txBody>
      </p:sp>
      <p:pic>
        <p:nvPicPr>
          <p:cNvPr id="1031" name="Picture 8" descr="Logo&#10;&#10;Description automatically generated">
            <a:extLst>
              <a:ext uri="{FF2B5EF4-FFF2-40B4-BE49-F238E27FC236}">
                <a16:creationId xmlns:a16="http://schemas.microsoft.com/office/drawing/2014/main" id="{2A207B86-A953-D513-93B3-FEAC944D792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134600" y="5943600"/>
            <a:ext cx="179705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2" name="Straight Connector 9">
            <a:extLst>
              <a:ext uri="{FF2B5EF4-FFF2-40B4-BE49-F238E27FC236}">
                <a16:creationId xmlns:a16="http://schemas.microsoft.com/office/drawing/2014/main" id="{EE9C9FBC-6B7F-AA32-0EDD-C954F4804F71}"/>
              </a:ext>
            </a:extLst>
          </p:cNvPr>
          <p:cNvCxnSpPr>
            <a:cxnSpLocks noChangeShapeType="1"/>
          </p:cNvCxnSpPr>
          <p:nvPr userDrawn="1"/>
        </p:nvCxnSpPr>
        <p:spPr bwMode="auto">
          <a:xfrm flipH="1">
            <a:off x="347663" y="6461125"/>
            <a:ext cx="9712325" cy="0"/>
          </a:xfrm>
          <a:prstGeom prst="line">
            <a:avLst/>
          </a:prstGeom>
          <a:noFill/>
          <a:ln w="19050"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a:extLst>
              <a:ext uri="{FF2B5EF4-FFF2-40B4-BE49-F238E27FC236}">
                <a16:creationId xmlns:a16="http://schemas.microsoft.com/office/drawing/2014/main" id="{42C96BD4-6E04-D705-2617-42777802AFC6}"/>
              </a:ext>
            </a:extLst>
          </p:cNvPr>
          <p:cNvSpPr>
            <a:spLocks noChangeArrowheads="1"/>
          </p:cNvSpPr>
          <p:nvPr userDrawn="1"/>
        </p:nvSpPr>
        <p:spPr bwMode="auto">
          <a:xfrm>
            <a:off x="0" y="0"/>
            <a:ext cx="12192000" cy="339725"/>
          </a:xfrm>
          <a:prstGeom prst="rect">
            <a:avLst/>
          </a:prstGeom>
          <a:solidFill>
            <a:srgbClr val="D6E9E1">
              <a:alpha val="30196"/>
            </a:srgbClr>
          </a:solidFill>
          <a:ln>
            <a:noFill/>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endParaRPr lang="en-US" altLang="en-US"/>
          </a:p>
        </p:txBody>
      </p:sp>
    </p:spTree>
    <p:extLst>
      <p:ext uri="{BB962C8B-B14F-4D97-AF65-F5344CB8AC3E}">
        <p14:creationId xmlns:p14="http://schemas.microsoft.com/office/powerpoint/2010/main" val="6580520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p:txStyles>
    <p:titleStyle>
      <a:lvl1pPr algn="l" rtl="0" eaLnBrk="0" fontAlgn="base" hangingPunct="0">
        <a:spcBef>
          <a:spcPct val="0"/>
        </a:spcBef>
        <a:spcAft>
          <a:spcPct val="0"/>
        </a:spcAft>
        <a:defRPr sz="3200" b="1" kern="1200">
          <a:solidFill>
            <a:srgbClr val="005595"/>
          </a:solidFill>
          <a:latin typeface="+mj-lt"/>
          <a:ea typeface="+mj-ea"/>
          <a:cs typeface="+mj-cs"/>
        </a:defRPr>
      </a:lvl1pPr>
      <a:lvl2pPr algn="l" rtl="0" eaLnBrk="0" fontAlgn="base" hangingPunct="0">
        <a:spcBef>
          <a:spcPct val="0"/>
        </a:spcBef>
        <a:spcAft>
          <a:spcPct val="0"/>
        </a:spcAft>
        <a:defRPr sz="3200" b="1">
          <a:solidFill>
            <a:srgbClr val="005595"/>
          </a:solidFill>
          <a:latin typeface="Arial" panose="020B0604020202020204" pitchFamily="34" charset="0"/>
        </a:defRPr>
      </a:lvl2pPr>
      <a:lvl3pPr algn="l" rtl="0" eaLnBrk="0" fontAlgn="base" hangingPunct="0">
        <a:spcBef>
          <a:spcPct val="0"/>
        </a:spcBef>
        <a:spcAft>
          <a:spcPct val="0"/>
        </a:spcAft>
        <a:defRPr sz="3200" b="1">
          <a:solidFill>
            <a:srgbClr val="005595"/>
          </a:solidFill>
          <a:latin typeface="Arial" panose="020B0604020202020204" pitchFamily="34" charset="0"/>
        </a:defRPr>
      </a:lvl3pPr>
      <a:lvl4pPr algn="l" rtl="0" eaLnBrk="0" fontAlgn="base" hangingPunct="0">
        <a:spcBef>
          <a:spcPct val="0"/>
        </a:spcBef>
        <a:spcAft>
          <a:spcPct val="0"/>
        </a:spcAft>
        <a:defRPr sz="3200" b="1">
          <a:solidFill>
            <a:srgbClr val="005595"/>
          </a:solidFill>
          <a:latin typeface="Arial" panose="020B0604020202020204" pitchFamily="34" charset="0"/>
        </a:defRPr>
      </a:lvl4pPr>
      <a:lvl5pPr algn="l" rtl="0" eaLnBrk="0" fontAlgn="base" hangingPunct="0">
        <a:spcBef>
          <a:spcPct val="0"/>
        </a:spcBef>
        <a:spcAft>
          <a:spcPct val="0"/>
        </a:spcAft>
        <a:defRPr sz="3200" b="1">
          <a:solidFill>
            <a:srgbClr val="005595"/>
          </a:solidFill>
          <a:latin typeface="Arial" panose="020B0604020202020204" pitchFamily="34" charset="0"/>
        </a:defRPr>
      </a:lvl5pPr>
      <a:lvl6pPr marL="457200" algn="l" rtl="0" fontAlgn="base">
        <a:spcBef>
          <a:spcPct val="0"/>
        </a:spcBef>
        <a:spcAft>
          <a:spcPct val="0"/>
        </a:spcAft>
        <a:defRPr sz="3200" b="1">
          <a:solidFill>
            <a:srgbClr val="005595"/>
          </a:solidFill>
          <a:latin typeface="Arial" panose="020B0604020202020204" pitchFamily="34" charset="0"/>
        </a:defRPr>
      </a:lvl6pPr>
      <a:lvl7pPr marL="914400" algn="l" rtl="0" fontAlgn="base">
        <a:spcBef>
          <a:spcPct val="0"/>
        </a:spcBef>
        <a:spcAft>
          <a:spcPct val="0"/>
        </a:spcAft>
        <a:defRPr sz="3200" b="1">
          <a:solidFill>
            <a:srgbClr val="005595"/>
          </a:solidFill>
          <a:latin typeface="Arial" panose="020B0604020202020204" pitchFamily="34" charset="0"/>
        </a:defRPr>
      </a:lvl7pPr>
      <a:lvl8pPr marL="1371600" algn="l" rtl="0" fontAlgn="base">
        <a:spcBef>
          <a:spcPct val="0"/>
        </a:spcBef>
        <a:spcAft>
          <a:spcPct val="0"/>
        </a:spcAft>
        <a:defRPr sz="3200" b="1">
          <a:solidFill>
            <a:srgbClr val="005595"/>
          </a:solidFill>
          <a:latin typeface="Arial" panose="020B0604020202020204" pitchFamily="34" charset="0"/>
        </a:defRPr>
      </a:lvl8pPr>
      <a:lvl9pPr marL="1828800" algn="l" rtl="0" fontAlgn="base">
        <a:spcBef>
          <a:spcPct val="0"/>
        </a:spcBef>
        <a:spcAft>
          <a:spcPct val="0"/>
        </a:spcAft>
        <a:defRPr sz="3200" b="1">
          <a:solidFill>
            <a:srgbClr val="005595"/>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2000" kern="1200">
          <a:solidFill>
            <a:srgbClr val="005595"/>
          </a:solidFill>
          <a:latin typeface="+mn-lt"/>
          <a:ea typeface="+mn-ea"/>
          <a:cs typeface="+mn-cs"/>
        </a:defRPr>
      </a:lvl1pPr>
      <a:lvl2pPr marL="742950" indent="-285750" algn="l" rtl="0" eaLnBrk="0" fontAlgn="base" hangingPunct="0">
        <a:spcBef>
          <a:spcPct val="20000"/>
        </a:spcBef>
        <a:spcAft>
          <a:spcPct val="0"/>
        </a:spcAft>
        <a:buChar char="–"/>
        <a:defRPr kern="1200">
          <a:solidFill>
            <a:srgbClr val="005595"/>
          </a:solidFill>
          <a:latin typeface="+mn-lt"/>
          <a:ea typeface="+mn-ea"/>
          <a:cs typeface="+mn-cs"/>
        </a:defRPr>
      </a:lvl2pPr>
      <a:lvl3pPr marL="1143000" indent="-228600" algn="l" rtl="0" eaLnBrk="0" fontAlgn="base" hangingPunct="0">
        <a:spcBef>
          <a:spcPct val="20000"/>
        </a:spcBef>
        <a:spcAft>
          <a:spcPct val="0"/>
        </a:spcAft>
        <a:buChar char="•"/>
        <a:defRPr sz="1600" kern="1200">
          <a:solidFill>
            <a:srgbClr val="005595"/>
          </a:solidFill>
          <a:latin typeface="+mn-lt"/>
          <a:ea typeface="+mn-ea"/>
          <a:cs typeface="+mn-cs"/>
        </a:defRPr>
      </a:lvl3pPr>
      <a:lvl4pPr marL="1600200" indent="-228600" algn="l" rtl="0" eaLnBrk="0" fontAlgn="base" hangingPunct="0">
        <a:spcBef>
          <a:spcPct val="20000"/>
        </a:spcBef>
        <a:spcAft>
          <a:spcPct val="0"/>
        </a:spcAft>
        <a:buChar char="–"/>
        <a:defRPr sz="1400" kern="1200">
          <a:solidFill>
            <a:srgbClr val="005595"/>
          </a:solidFill>
          <a:latin typeface="+mn-lt"/>
          <a:ea typeface="+mn-ea"/>
          <a:cs typeface="+mn-cs"/>
        </a:defRPr>
      </a:lvl4pPr>
      <a:lvl5pPr marL="2057400" indent="-228600" algn="l" rtl="0" eaLnBrk="0" fontAlgn="base" hangingPunct="0">
        <a:spcBef>
          <a:spcPct val="20000"/>
        </a:spcBef>
        <a:spcAft>
          <a:spcPct val="0"/>
        </a:spcAft>
        <a:buChar char="»"/>
        <a:defRPr sz="1400" kern="1200">
          <a:solidFill>
            <a:srgbClr val="00559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mailto:blampkins@cste.org"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hyperlink" Target="mailto:dbarter@cste.org" TargetMode="External"/><Relationship Id="rId4" Type="http://schemas.openxmlformats.org/officeDocument/2006/relationships/hyperlink" Target="mailto:tpinsent@cste.or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dstt@cste.org" TargetMode="External"/><Relationship Id="rId2" Type="http://schemas.openxmlformats.org/officeDocument/2006/relationships/hyperlink" Target="https://www.cste.org/page/dstt-webpag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hyperlink" Target="https://cste.co1.qualtrics.com/jfe/form/SV_56dpVX0Ct1BXyh8"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cste.us6.list-manage.com/track/click?u=a74794e707a0d58b86a809758&amp;id=1dc92d1da7&amp;e=f3dfc7a50b"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app.smartsheet.com/b/form/5a07a91d3d514c498c016227480ee0d8"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normAutofit fontScale="90000"/>
          </a:bodyPr>
          <a:lstStyle/>
          <a:p>
            <a:r>
              <a:rPr lang="en-US" sz="2800" b="1">
                <a:latin typeface="Arial"/>
                <a:cs typeface="Arial"/>
              </a:rPr>
              <a:t>Welcome to the October National ELR Workgroup Call!</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79" y="1311453"/>
            <a:ext cx="11627913" cy="4515614"/>
          </a:xfrm>
        </p:spPr>
        <p:txBody>
          <a:bodyPr vert="horz" lIns="91440" tIns="45720" rIns="91440" bIns="45720" rtlCol="0" anchor="t">
            <a:noAutofit/>
          </a:bodyPr>
          <a:lstStyle/>
          <a:p>
            <a:pPr marL="0" indent="0">
              <a:spcBef>
                <a:spcPts val="700"/>
              </a:spcBef>
              <a:spcAft>
                <a:spcPts val="400"/>
              </a:spcAft>
              <a:buNone/>
            </a:pPr>
            <a:r>
              <a:rPr lang="en-US" sz="2400" b="1" u="sng">
                <a:solidFill>
                  <a:srgbClr val="002060"/>
                </a:solidFill>
                <a:latin typeface="Arial" panose="020B0604020202020204" pitchFamily="34" charset="0"/>
                <a:cs typeface="Arial" panose="020B0604020202020204" pitchFamily="34" charset="0"/>
              </a:rPr>
              <a:t>Agenda</a:t>
            </a:r>
            <a:endParaRPr lang="en-US" sz="2400">
              <a:solidFill>
                <a:srgbClr val="002060"/>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a:solidFill>
                  <a:srgbClr val="002060"/>
                </a:solidFill>
                <a:effectLst/>
                <a:latin typeface="Arial" panose="020B0604020202020204" pitchFamily="34" charset="0"/>
                <a:ea typeface="Times New Roman" panose="02020603050405020304" pitchFamily="18" charset="0"/>
                <a:cs typeface="Arial" panose="020B0604020202020204" pitchFamily="34" charset="0"/>
              </a:rPr>
              <a:t>Welcome </a:t>
            </a:r>
            <a:r>
              <a:rPr lang="en-US" sz="240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2400" i="1">
                <a:solidFill>
                  <a:srgbClr val="002060"/>
                </a:solidFill>
                <a:latin typeface="Arial" panose="020B0604020202020204" pitchFamily="34" charset="0"/>
                <a:ea typeface="Times New Roman" panose="02020603050405020304" pitchFamily="18" charset="0"/>
                <a:cs typeface="Arial" panose="020B0604020202020204" pitchFamily="34" charset="0"/>
              </a:rPr>
              <a:t>Cody McNeese (OR)/Nicole Kikuchi (TN)</a:t>
            </a:r>
          </a:p>
          <a:p>
            <a:pPr marL="457200" indent="-457200">
              <a:spcBef>
                <a:spcPts val="0"/>
              </a:spcBef>
              <a:spcAft>
                <a:spcPts val="600"/>
              </a:spcAft>
              <a:buClr>
                <a:schemeClr val="accent1">
                  <a:lumMod val="50000"/>
                </a:schemeClr>
              </a:buClr>
              <a:buFont typeface="+mj-lt"/>
              <a:buAutoNum type="arabicPeriod"/>
            </a:pPr>
            <a:r>
              <a:rPr lang="en-US" sz="2400">
                <a:solidFill>
                  <a:srgbClr val="002060"/>
                </a:solidFill>
                <a:latin typeface="Arial" panose="020B0604020202020204" pitchFamily="34" charset="0"/>
                <a:ea typeface="Times New Roman" panose="02020603050405020304" pitchFamily="18" charset="0"/>
                <a:cs typeface="Arial" panose="020B0604020202020204" pitchFamily="34" charset="0"/>
              </a:rPr>
              <a:t>CSTE announcements – </a:t>
            </a:r>
            <a:r>
              <a:rPr lang="en-US" sz="2400" i="1">
                <a:solidFill>
                  <a:srgbClr val="002060"/>
                </a:solidFill>
                <a:latin typeface="Arial" panose="020B0604020202020204" pitchFamily="34" charset="0"/>
                <a:ea typeface="Times New Roman" panose="02020603050405020304" pitchFamily="18" charset="0"/>
                <a:cs typeface="Arial" panose="020B0604020202020204" pitchFamily="34" charset="0"/>
              </a:rPr>
              <a:t>Devra Barter (CSTE)</a:t>
            </a:r>
          </a:p>
          <a:p>
            <a:pPr marL="457200" indent="-457200">
              <a:spcBef>
                <a:spcPts val="0"/>
              </a:spcBef>
              <a:spcAft>
                <a:spcPts val="600"/>
              </a:spcAft>
              <a:buClr>
                <a:schemeClr val="accent1">
                  <a:lumMod val="50000"/>
                </a:schemeClr>
              </a:buClr>
              <a:buFont typeface="+mj-lt"/>
              <a:buAutoNum type="arabicPeriod"/>
            </a:pPr>
            <a:r>
              <a:rPr lang="en-US" sz="2400" b="0" i="0">
                <a:solidFill>
                  <a:srgbClr val="002060"/>
                </a:solidFill>
                <a:effectLst/>
                <a:latin typeface="Arial" panose="020B0604020202020204" pitchFamily="34" charset="0"/>
                <a:cs typeface="Arial" panose="020B0604020202020204" pitchFamily="34" charset="0"/>
              </a:rPr>
              <a:t>HL7 ELR latest version (LRI PH profile) Standards Discussion – ongoing considerations –</a:t>
            </a:r>
            <a:r>
              <a:rPr lang="en-US" sz="2400" b="0" i="1">
                <a:solidFill>
                  <a:srgbClr val="002060"/>
                </a:solidFill>
                <a:effectLst/>
                <a:latin typeface="Arial" panose="020B0604020202020204" pitchFamily="34" charset="0"/>
                <a:cs typeface="Arial" panose="020B0604020202020204" pitchFamily="34" charset="0"/>
              </a:rPr>
              <a:t> Riki Merrick (APHL)</a:t>
            </a:r>
            <a:endParaRPr lang="en-US" sz="2400" b="0" i="0">
              <a:solidFill>
                <a:srgbClr val="002060"/>
              </a:solidFill>
              <a:effectLst/>
              <a:latin typeface="Arial" panose="020B0604020202020204" pitchFamily="34" charset="0"/>
              <a:cs typeface="Arial" panose="020B0604020202020204" pitchFamily="34" charset="0"/>
            </a:endParaRPr>
          </a:p>
          <a:p>
            <a:pPr marL="914400" lvl="1" indent="-457200" algn="l" fontAlgn="base">
              <a:buFont typeface="+mj-lt"/>
              <a:buAutoNum type="alphaLcParenR"/>
            </a:pPr>
            <a:r>
              <a:rPr lang="en-US" sz="2000" b="0" i="0">
                <a:solidFill>
                  <a:srgbClr val="002060"/>
                </a:solidFill>
                <a:effectLst/>
                <a:latin typeface="Arial" panose="020B0604020202020204" pitchFamily="34" charset="0"/>
                <a:cs typeface="Arial" panose="020B0604020202020204" pitchFamily="34" charset="0"/>
              </a:rPr>
              <a:t>Usage of ORC-21 and ORC-24 – compare the differences between ELR R1 (implemented) and LRI </a:t>
            </a:r>
            <a:r>
              <a:rPr lang="en-US" sz="2000" b="0" i="0" err="1">
                <a:solidFill>
                  <a:srgbClr val="002060"/>
                </a:solidFill>
                <a:effectLst/>
                <a:latin typeface="Arial" panose="020B0604020202020204" pitchFamily="34" charset="0"/>
                <a:cs typeface="Arial" panose="020B0604020202020204" pitchFamily="34" charset="0"/>
              </a:rPr>
              <a:t>PH_Component</a:t>
            </a:r>
            <a:endParaRPr lang="en-US" sz="2000" b="0" i="0">
              <a:solidFill>
                <a:srgbClr val="002060"/>
              </a:solidFill>
              <a:effectLst/>
              <a:latin typeface="Arial" panose="020B0604020202020204" pitchFamily="34" charset="0"/>
              <a:cs typeface="Arial" panose="020B0604020202020204" pitchFamily="34" charset="0"/>
            </a:endParaRPr>
          </a:p>
          <a:p>
            <a:pPr marL="914400" lvl="1" indent="-457200" algn="l" fontAlgn="base">
              <a:buFont typeface="+mj-lt"/>
              <a:buAutoNum type="alphaLcParenR"/>
            </a:pPr>
            <a:r>
              <a:rPr lang="en-US" sz="2000" b="0" i="0">
                <a:solidFill>
                  <a:srgbClr val="002060"/>
                </a:solidFill>
                <a:effectLst/>
                <a:latin typeface="Arial" panose="020B0604020202020204" pitchFamily="34" charset="0"/>
                <a:cs typeface="Arial" panose="020B0604020202020204" pitchFamily="34" charset="0"/>
              </a:rPr>
              <a:t>Inclusion of National Provider Identifier (NPI) level 2 in new data type flavor for the assigning authority in ORC-2, ORB-2, and PID-3</a:t>
            </a:r>
          </a:p>
          <a:p>
            <a:pPr marL="457200" indent="-457200" fontAlgn="base">
              <a:buFont typeface="+mj-lt"/>
              <a:buAutoNum type="arabicPeriod"/>
            </a:pPr>
            <a:r>
              <a:rPr lang="en-US" sz="2400" b="0" i="0">
                <a:solidFill>
                  <a:srgbClr val="002060"/>
                </a:solidFill>
                <a:effectLst/>
                <a:latin typeface="Arial" panose="020B0604020202020204" pitchFamily="34" charset="0"/>
                <a:cs typeface="Arial" panose="020B0604020202020204" pitchFamily="34" charset="0"/>
              </a:rPr>
              <a:t>2023 Data Quality Assurance Strategy Series wrap-up – summary and key take-aways –</a:t>
            </a:r>
            <a:r>
              <a:rPr lang="en-US" sz="2400" b="0" i="1">
                <a:solidFill>
                  <a:srgbClr val="002060"/>
                </a:solidFill>
                <a:effectLst/>
                <a:latin typeface="Arial" panose="020B0604020202020204" pitchFamily="34" charset="0"/>
                <a:cs typeface="Arial" panose="020B0604020202020204" pitchFamily="34" charset="0"/>
              </a:rPr>
              <a:t> Cody McNeese (OR)</a:t>
            </a:r>
            <a:endParaRPr lang="en-US" sz="2400" b="0" i="0">
              <a:solidFill>
                <a:srgbClr val="002060"/>
              </a:solidFill>
              <a:effectLst/>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b="0" i="0">
                <a:solidFill>
                  <a:srgbClr val="002060"/>
                </a:solidFill>
                <a:effectLst/>
                <a:latin typeface="Arial" panose="020B0604020202020204" pitchFamily="34" charset="0"/>
                <a:cs typeface="Arial" panose="020B0604020202020204" pitchFamily="34" charset="0"/>
              </a:rPr>
              <a:t>Adjourn</a:t>
            </a:r>
            <a:endParaRPr lang="en-US" sz="2400">
              <a:solidFill>
                <a:srgbClr val="002060"/>
              </a:solidFill>
              <a:latin typeface="Arial" panose="020B0604020202020204" pitchFamily="34" charset="0"/>
              <a:ea typeface="+mn-lt"/>
              <a:cs typeface="Arial" panose="020B0604020202020204" pitchFamily="34" charset="0"/>
            </a:endParaRPr>
          </a:p>
          <a:p>
            <a:pPr marL="457200" lvl="1" indent="0">
              <a:buNone/>
            </a:pPr>
            <a:endParaRPr lang="en-US">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sz="2400">
              <a:solidFill>
                <a:srgbClr val="002060"/>
              </a:solidFill>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C599B9CC-A33A-4F2C-A210-EC2E5FD92E8E}"/>
              </a:ext>
            </a:extLst>
          </p:cNvPr>
          <p:cNvSpPr txBox="1"/>
          <p:nvPr/>
        </p:nvSpPr>
        <p:spPr>
          <a:xfrm>
            <a:off x="7171770" y="5364550"/>
            <a:ext cx="4261278" cy="646331"/>
          </a:xfrm>
          <a:prstGeom prst="rect">
            <a:avLst/>
          </a:prstGeom>
          <a:noFill/>
        </p:spPr>
        <p:txBody>
          <a:bodyPr wrap="square" lIns="91440" tIns="45720" rIns="91440" bIns="45720" rtlCol="0" anchor="t">
            <a:spAutoFit/>
          </a:bodyPr>
          <a:lstStyle/>
          <a:p>
            <a:r>
              <a:rPr lang="en-US" b="1">
                <a:solidFill>
                  <a:srgbClr val="C00000"/>
                </a:solidFill>
              </a:rPr>
              <a:t>Next Call: November 7, 2023 @ 1 pm ET* New Calendar Invite Coming Soon</a:t>
            </a:r>
            <a:endParaRPr lang="en-US" b="1">
              <a:solidFill>
                <a:srgbClr val="C00000"/>
              </a:solidFill>
              <a:cs typeface="Calibri"/>
            </a:endParaRPr>
          </a:p>
        </p:txBody>
      </p:sp>
      <p:sp>
        <p:nvSpPr>
          <p:cNvPr id="5" name="TextBox 4">
            <a:extLst>
              <a:ext uri="{FF2B5EF4-FFF2-40B4-BE49-F238E27FC236}">
                <a16:creationId xmlns:a16="http://schemas.microsoft.com/office/drawing/2014/main" id="{0B14E524-57FC-7697-5701-39C4015355BB}"/>
              </a:ext>
            </a:extLst>
          </p:cNvPr>
          <p:cNvSpPr txBox="1"/>
          <p:nvPr/>
        </p:nvSpPr>
        <p:spPr>
          <a:xfrm>
            <a:off x="8462211" y="5564605"/>
            <a:ext cx="393031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i="1">
              <a:cs typeface="Calibri"/>
            </a:endParaRPr>
          </a:p>
        </p:txBody>
      </p:sp>
    </p:spTree>
    <p:extLst>
      <p:ext uri="{BB962C8B-B14F-4D97-AF65-F5344CB8AC3E}">
        <p14:creationId xmlns:p14="http://schemas.microsoft.com/office/powerpoint/2010/main" val="175203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lstStyle/>
          <a:p>
            <a:r>
              <a:rPr lang="en-US">
                <a:latin typeface="Arial"/>
                <a:cs typeface="Arial"/>
              </a:rPr>
              <a:t>Upcoming Call Schedule</a:t>
            </a:r>
            <a:endParaRPr lang="en-US"/>
          </a:p>
        </p:txBody>
      </p:sp>
      <p:sp>
        <p:nvSpPr>
          <p:cNvPr id="6" name="TextBox 1">
            <a:extLst>
              <a:ext uri="{FF2B5EF4-FFF2-40B4-BE49-F238E27FC236}">
                <a16:creationId xmlns:a16="http://schemas.microsoft.com/office/drawing/2014/main" id="{A41126A7-1B5F-A684-927B-6AFED5817C1C}"/>
              </a:ext>
            </a:extLst>
          </p:cNvPr>
          <p:cNvSpPr txBox="1"/>
          <p:nvPr/>
        </p:nvSpPr>
        <p:spPr>
          <a:xfrm>
            <a:off x="614534" y="1284767"/>
            <a:ext cx="10962931" cy="5394810"/>
          </a:xfrm>
          <a:prstGeom prst="rect">
            <a:avLst/>
          </a:prstGeom>
          <a:noFill/>
        </p:spPr>
        <p:txBody>
          <a:bodyPr rot="0" spcFirstLastPara="0" vert="horz" wrap="square" lIns="91440" tIns="45720" rIns="91440" bIns="45720" numCol="2"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90000"/>
              </a:lnSpc>
              <a:spcBef>
                <a:spcPts val="1000"/>
              </a:spcBef>
              <a:buFont typeface="Arial" panose="020B0604020202020204" pitchFamily="34" charset="0"/>
              <a:buChar char="•"/>
            </a:pPr>
            <a:r>
              <a:rPr lang="en-US" sz="2000" b="1">
                <a:solidFill>
                  <a:srgbClr val="15345A"/>
                </a:solidFill>
                <a:latin typeface="Arial"/>
                <a:cs typeface="Arial"/>
              </a:rPr>
              <a:t>Surveillance Practice and Implementation Subcommittee (SPIS) Call </a:t>
            </a:r>
            <a:endParaRPr lang="en-US" sz="2000">
              <a:ea typeface="+mn-lt"/>
              <a:cs typeface="+mn-lt"/>
            </a:endParaRPr>
          </a:p>
          <a:p>
            <a:pPr marL="600075" lvl="1" indent="-299720">
              <a:lnSpc>
                <a:spcPct val="90000"/>
              </a:lnSpc>
              <a:spcBef>
                <a:spcPts val="500"/>
              </a:spcBef>
              <a:buFont typeface="Arial"/>
              <a:buChar char="•"/>
            </a:pPr>
            <a:r>
              <a:rPr lang="en-US" sz="2000">
                <a:solidFill>
                  <a:srgbClr val="15345A"/>
                </a:solidFill>
                <a:latin typeface="Arial"/>
                <a:cs typeface="Arial"/>
              </a:rPr>
              <a:t>10/6 @ 1:30 pm ET</a:t>
            </a:r>
            <a:endParaRPr lang="en-US" sz="2000">
              <a:solidFill>
                <a:srgbClr val="15345A"/>
              </a:solidFill>
              <a:latin typeface="Arial"/>
              <a:ea typeface="+mn-lt"/>
              <a:cs typeface="Arial"/>
            </a:endParaRPr>
          </a:p>
          <a:p>
            <a:pPr marL="600075" lvl="1" indent="-299720">
              <a:lnSpc>
                <a:spcPct val="90000"/>
              </a:lnSpc>
              <a:spcBef>
                <a:spcPts val="500"/>
              </a:spcBef>
              <a:buFont typeface="Arial"/>
              <a:buChar char="•"/>
            </a:pPr>
            <a:r>
              <a:rPr lang="en-US" sz="2000">
                <a:solidFill>
                  <a:srgbClr val="15345A"/>
                </a:solidFill>
                <a:latin typeface="Arial"/>
                <a:cs typeface="Arial"/>
                <a:hlinkClick r:id="rId3"/>
              </a:rPr>
              <a:t>blampkins@cste.org</a:t>
            </a:r>
            <a:r>
              <a:rPr lang="en-US" sz="2000">
                <a:solidFill>
                  <a:srgbClr val="15345A"/>
                </a:solidFill>
                <a:latin typeface="Arial"/>
                <a:cs typeface="Arial"/>
              </a:rPr>
              <a:t> </a:t>
            </a:r>
          </a:p>
          <a:p>
            <a:pPr marL="213995" indent="-213995">
              <a:lnSpc>
                <a:spcPct val="90000"/>
              </a:lnSpc>
              <a:spcBef>
                <a:spcPts val="1000"/>
              </a:spcBef>
              <a:buFont typeface="Arial"/>
              <a:buChar char="•"/>
            </a:pPr>
            <a:r>
              <a:rPr lang="en-US" sz="2000" b="1">
                <a:solidFill>
                  <a:srgbClr val="15345A"/>
                </a:solidFill>
                <a:latin typeface="Arial"/>
                <a:cs typeface="Arial"/>
              </a:rPr>
              <a:t>Surveillance Policy Subcommittee Call</a:t>
            </a:r>
            <a:endParaRPr lang="en-US" sz="2000" b="1">
              <a:solidFill>
                <a:srgbClr val="15345A"/>
              </a:solidFill>
              <a:latin typeface="Arial"/>
              <a:ea typeface="+mn-lt"/>
              <a:cs typeface="Arial"/>
            </a:endParaRPr>
          </a:p>
          <a:p>
            <a:pPr marL="600075" lvl="1" indent="-299720">
              <a:lnSpc>
                <a:spcPct val="90000"/>
              </a:lnSpc>
              <a:spcBef>
                <a:spcPts val="500"/>
              </a:spcBef>
              <a:buFont typeface="Arial"/>
              <a:buChar char="•"/>
            </a:pPr>
            <a:r>
              <a:rPr lang="en-US" sz="2000">
                <a:solidFill>
                  <a:srgbClr val="15345A"/>
                </a:solidFill>
                <a:latin typeface="Arial"/>
                <a:cs typeface="Arial"/>
              </a:rPr>
              <a:t>10/13 @ 2:05 pm ET</a:t>
            </a:r>
            <a:endParaRPr lang="en-US" sz="2000">
              <a:solidFill>
                <a:srgbClr val="15345A"/>
              </a:solidFill>
              <a:latin typeface="Arial"/>
              <a:ea typeface="+mn-lt"/>
              <a:cs typeface="Arial"/>
            </a:endParaRPr>
          </a:p>
          <a:p>
            <a:pPr marL="600075" lvl="1" indent="-299720">
              <a:lnSpc>
                <a:spcPct val="90000"/>
              </a:lnSpc>
              <a:spcBef>
                <a:spcPts val="500"/>
              </a:spcBef>
              <a:buFont typeface="Arial"/>
              <a:buChar char="•"/>
            </a:pPr>
            <a:r>
              <a:rPr lang="en-US" sz="2000">
                <a:solidFill>
                  <a:srgbClr val="15345A"/>
                </a:solidFill>
                <a:latin typeface="Arial"/>
                <a:cs typeface="Arial"/>
                <a:hlinkClick r:id="rId4"/>
              </a:rPr>
              <a:t>tpinsent@cste.org</a:t>
            </a:r>
            <a:r>
              <a:rPr lang="en-US" sz="2000">
                <a:solidFill>
                  <a:srgbClr val="15345A"/>
                </a:solidFill>
                <a:latin typeface="Arial"/>
                <a:cs typeface="Arial"/>
              </a:rPr>
              <a:t> </a:t>
            </a:r>
          </a:p>
          <a:p>
            <a:pPr marL="600075" lvl="1" indent="-299720">
              <a:lnSpc>
                <a:spcPct val="90000"/>
              </a:lnSpc>
              <a:spcBef>
                <a:spcPts val="500"/>
              </a:spcBef>
              <a:buFont typeface="Arial"/>
              <a:buChar char="•"/>
            </a:pPr>
            <a:endParaRPr lang="en-US" sz="1100">
              <a:solidFill>
                <a:srgbClr val="15345A"/>
              </a:solidFill>
              <a:latin typeface="Arial"/>
              <a:cs typeface="Arial"/>
            </a:endParaRPr>
          </a:p>
          <a:p>
            <a:pPr marL="285750" indent="-285750">
              <a:buFont typeface="Arial" panose="020B0604020202020204" pitchFamily="34" charset="0"/>
              <a:buChar char="•"/>
            </a:pPr>
            <a:r>
              <a:rPr lang="en-US" sz="2000" b="1">
                <a:solidFill>
                  <a:schemeClr val="accent1">
                    <a:lumMod val="50000"/>
                  </a:schemeClr>
                </a:solidFill>
                <a:latin typeface="Arial" panose="020B0604020202020204" pitchFamily="34" charset="0"/>
                <a:cs typeface="Arial" panose="020B0604020202020204" pitchFamily="34" charset="0"/>
              </a:rPr>
              <a:t>eCR Workgroup Call</a:t>
            </a:r>
          </a:p>
          <a:p>
            <a:pPr marL="742950" lvl="1" indent="-285750">
              <a:buFont typeface="Arial" panose="020B0604020202020204" pitchFamily="34" charset="0"/>
              <a:buChar char="•"/>
            </a:pPr>
            <a:r>
              <a:rPr lang="en-US" sz="2000">
                <a:solidFill>
                  <a:schemeClr val="accent1">
                    <a:lumMod val="50000"/>
                  </a:schemeClr>
                </a:solidFill>
                <a:latin typeface="Arial" panose="020B0604020202020204" pitchFamily="34" charset="0"/>
                <a:cs typeface="Arial" panose="020B0604020202020204" pitchFamily="34" charset="0"/>
              </a:rPr>
              <a:t>10/17 @4 pm ET</a:t>
            </a:r>
          </a:p>
          <a:p>
            <a:pPr marL="742950" lvl="1" indent="-285750">
              <a:buFont typeface="Arial" panose="020B0604020202020204" pitchFamily="34" charset="0"/>
              <a:buChar char="•"/>
            </a:pPr>
            <a:r>
              <a:rPr lang="en-US" sz="2000">
                <a:solidFill>
                  <a:schemeClr val="accent1">
                    <a:lumMod val="50000"/>
                  </a:schemeClr>
                </a:solidFill>
                <a:latin typeface="Arial" panose="020B0604020202020204" pitchFamily="34" charset="0"/>
                <a:cs typeface="Arial" panose="020B0604020202020204" pitchFamily="34" charset="0"/>
                <a:hlinkClick r:id="rId5"/>
              </a:rPr>
              <a:t>dbarter@cste.org</a:t>
            </a:r>
            <a:r>
              <a:rPr lang="en-US" sz="2000">
                <a:solidFill>
                  <a:schemeClr val="accent1">
                    <a:lumMod val="50000"/>
                  </a:schemeClr>
                </a:solidFill>
                <a:latin typeface="Arial" panose="020B0604020202020204" pitchFamily="34" charset="0"/>
                <a:cs typeface="Arial" panose="020B0604020202020204" pitchFamily="34" charset="0"/>
              </a:rPr>
              <a:t> </a:t>
            </a:r>
          </a:p>
          <a:p>
            <a:pPr lvl="1"/>
            <a:endParaRPr lang="en-US" sz="1000">
              <a:solidFill>
                <a:schemeClr val="accent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a:solidFill>
                  <a:schemeClr val="accent1">
                    <a:lumMod val="50000"/>
                  </a:schemeClr>
                </a:solidFill>
                <a:latin typeface="Arial" panose="020B0604020202020204" pitchFamily="34" charset="0"/>
                <a:cs typeface="Arial" panose="020B0604020202020204" pitchFamily="34" charset="0"/>
              </a:rPr>
              <a:t>Electronic Laboratory and Disease Reporting Subcommittee (ELDRS) Call</a:t>
            </a:r>
          </a:p>
          <a:p>
            <a:pPr marL="742950" lvl="1" indent="-285750">
              <a:buFont typeface="Arial" panose="020B0604020202020204" pitchFamily="34" charset="0"/>
              <a:buChar char="•"/>
            </a:pPr>
            <a:r>
              <a:rPr lang="en-US" sz="2000">
                <a:solidFill>
                  <a:schemeClr val="accent1">
                    <a:lumMod val="50000"/>
                  </a:schemeClr>
                </a:solidFill>
                <a:latin typeface="Arial" panose="020B0604020202020204" pitchFamily="34" charset="0"/>
                <a:cs typeface="Arial" panose="020B0604020202020204" pitchFamily="34" charset="0"/>
              </a:rPr>
              <a:t>10/18 @3 pm ET</a:t>
            </a:r>
          </a:p>
          <a:p>
            <a:pPr marL="742950" lvl="1" indent="-285750">
              <a:buFont typeface="Arial" panose="020B0604020202020204" pitchFamily="34" charset="0"/>
              <a:buChar char="•"/>
            </a:pPr>
            <a:r>
              <a:rPr lang="en-US" sz="2000">
                <a:solidFill>
                  <a:schemeClr val="accent1">
                    <a:lumMod val="50000"/>
                  </a:schemeClr>
                </a:solidFill>
                <a:latin typeface="Arial" panose="020B0604020202020204" pitchFamily="34" charset="0"/>
                <a:cs typeface="Arial" panose="020B0604020202020204" pitchFamily="34" charset="0"/>
                <a:hlinkClick r:id="rId5"/>
              </a:rPr>
              <a:t>dbarter@cste.org</a:t>
            </a:r>
            <a:r>
              <a:rPr lang="en-US" sz="2000">
                <a:solidFill>
                  <a:schemeClr val="accent1">
                    <a:lumMod val="50000"/>
                  </a:schemeClr>
                </a:solidFill>
                <a:latin typeface="Arial" panose="020B0604020202020204" pitchFamily="34" charset="0"/>
                <a:cs typeface="Arial" panose="020B0604020202020204" pitchFamily="34" charset="0"/>
              </a:rPr>
              <a:t> </a:t>
            </a:r>
            <a:endParaRPr lang="en-US" sz="2000" b="1">
              <a:solidFill>
                <a:srgbClr val="15345A"/>
              </a:solidFill>
              <a:latin typeface="Arial"/>
              <a:cs typeface="Arial"/>
            </a:endParaRPr>
          </a:p>
          <a:p>
            <a:pPr marL="742950" lvl="1" indent="-285750">
              <a:buFont typeface="Arial" panose="020B0604020202020204" pitchFamily="34" charset="0"/>
              <a:buChar char="•"/>
            </a:pPr>
            <a:endParaRPr lang="en-US" sz="2000" b="1">
              <a:solidFill>
                <a:srgbClr val="15345A"/>
              </a:solidFill>
              <a:latin typeface="Arial"/>
              <a:cs typeface="Arial"/>
            </a:endParaRPr>
          </a:p>
          <a:p>
            <a:pPr marL="600075" lvl="1" indent="-299720">
              <a:lnSpc>
                <a:spcPct val="90000"/>
              </a:lnSpc>
              <a:spcBef>
                <a:spcPts val="500"/>
              </a:spcBef>
              <a:buFont typeface="Arial"/>
              <a:buChar char="•"/>
            </a:pPr>
            <a:endParaRPr lang="en-US" sz="1000">
              <a:solidFill>
                <a:srgbClr val="15345A"/>
              </a:solidFill>
              <a:latin typeface="Arial"/>
              <a:cs typeface="Arial"/>
            </a:endParaRPr>
          </a:p>
          <a:p>
            <a:pPr>
              <a:lnSpc>
                <a:spcPct val="90000"/>
              </a:lnSpc>
              <a:spcBef>
                <a:spcPts val="500"/>
              </a:spcBef>
            </a:pPr>
            <a:endParaRPr lang="en-US"/>
          </a:p>
          <a:p>
            <a:pPr marL="285750" indent="-285750">
              <a:buFont typeface="Arial" panose="020B0604020202020204" pitchFamily="34" charset="0"/>
              <a:buChar char="•"/>
            </a:pPr>
            <a:endParaRPr lang="en-US" sz="2000">
              <a:solidFill>
                <a:schemeClr val="accent1">
                  <a:lumMod val="50000"/>
                </a:schemeClr>
              </a:solidFill>
              <a:latin typeface="Arial" panose="020B0604020202020204" pitchFamily="34" charset="0"/>
              <a:cs typeface="Arial" panose="020B0604020202020204" pitchFamily="34" charset="0"/>
            </a:endParaRPr>
          </a:p>
          <a:p>
            <a:pPr marL="142875" indent="-299720">
              <a:lnSpc>
                <a:spcPct val="90000"/>
              </a:lnSpc>
              <a:spcBef>
                <a:spcPts val="500"/>
              </a:spcBef>
              <a:buFont typeface="Arial"/>
              <a:buChar char="•"/>
            </a:pPr>
            <a:endParaRPr lang="en-US"/>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5491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8A031-382B-382D-843C-B71A1F60C3DF}"/>
              </a:ext>
            </a:extLst>
          </p:cNvPr>
          <p:cNvSpPr>
            <a:spLocks noGrp="1"/>
          </p:cNvSpPr>
          <p:nvPr>
            <p:ph type="title"/>
          </p:nvPr>
        </p:nvSpPr>
        <p:spPr/>
        <p:txBody>
          <a:bodyPr>
            <a:normAutofit fontScale="90000"/>
          </a:bodyPr>
          <a:lstStyle/>
          <a:p>
            <a:r>
              <a:rPr lang="en-US" sz="3600"/>
              <a:t>Data Science Team Training Program (DSTT) </a:t>
            </a:r>
          </a:p>
        </p:txBody>
      </p:sp>
      <p:sp>
        <p:nvSpPr>
          <p:cNvPr id="3" name="Content Placeholder 2">
            <a:extLst>
              <a:ext uri="{FF2B5EF4-FFF2-40B4-BE49-F238E27FC236}">
                <a16:creationId xmlns:a16="http://schemas.microsoft.com/office/drawing/2014/main" id="{545673E6-BFF7-783D-B018-5E6FE0509507}"/>
              </a:ext>
            </a:extLst>
          </p:cNvPr>
          <p:cNvSpPr>
            <a:spLocks noGrp="1"/>
          </p:cNvSpPr>
          <p:nvPr>
            <p:ph idx="1"/>
          </p:nvPr>
        </p:nvSpPr>
        <p:spPr/>
        <p:txBody>
          <a:bodyPr>
            <a:normAutofit/>
          </a:bodyPr>
          <a:lstStyle/>
          <a:p>
            <a:pPr algn="l" fontAlgn="base"/>
            <a:r>
              <a:rPr lang="en-US" sz="2400" b="0" i="0">
                <a:solidFill>
                  <a:srgbClr val="002060"/>
                </a:solidFill>
                <a:effectLst/>
                <a:latin typeface="Arial" panose="020B0604020202020204" pitchFamily="34" charset="0"/>
                <a:cs typeface="Arial" panose="020B0604020202020204" pitchFamily="34" charset="0"/>
                <a:hlinkClick r:id="rId2"/>
              </a:rPr>
              <a:t>Applications</a:t>
            </a:r>
            <a:r>
              <a:rPr lang="en-US" sz="2400" b="0" i="0">
                <a:solidFill>
                  <a:srgbClr val="002060"/>
                </a:solidFill>
                <a:effectLst/>
                <a:latin typeface="Arial" panose="020B0604020202020204" pitchFamily="34" charset="0"/>
                <a:cs typeface="Arial" panose="020B0604020202020204" pitchFamily="34" charset="0"/>
              </a:rPr>
              <a:t> for CSTE’s Data Science Team Training Program (DSTT) are open now </a:t>
            </a:r>
            <a:r>
              <a:rPr lang="en-US" sz="2400" b="1" i="0">
                <a:solidFill>
                  <a:srgbClr val="002060"/>
                </a:solidFill>
                <a:effectLst/>
                <a:latin typeface="Arial" panose="020B0604020202020204" pitchFamily="34" charset="0"/>
                <a:cs typeface="Arial" panose="020B0604020202020204" pitchFamily="34" charset="0"/>
              </a:rPr>
              <a:t>through October 6</a:t>
            </a:r>
            <a:r>
              <a:rPr lang="en-US" sz="2400" b="1" i="0" baseline="30000">
                <a:solidFill>
                  <a:srgbClr val="002060"/>
                </a:solidFill>
                <a:effectLst/>
                <a:latin typeface="Arial" panose="020B0604020202020204" pitchFamily="34" charset="0"/>
                <a:cs typeface="Arial" panose="020B0604020202020204" pitchFamily="34" charset="0"/>
              </a:rPr>
              <a:t>th</a:t>
            </a:r>
            <a:r>
              <a:rPr lang="en-US" sz="2400" b="0" i="0">
                <a:solidFill>
                  <a:srgbClr val="002060"/>
                </a:solidFill>
                <a:effectLst/>
                <a:latin typeface="Arial" panose="020B0604020202020204" pitchFamily="34" charset="0"/>
                <a:cs typeface="Arial" panose="020B0604020202020204" pitchFamily="34" charset="0"/>
              </a:rPr>
              <a:t>. </a:t>
            </a:r>
          </a:p>
          <a:p>
            <a:pPr algn="l" fontAlgn="base"/>
            <a:r>
              <a:rPr lang="en-US" sz="2400" b="0" i="0">
                <a:solidFill>
                  <a:srgbClr val="002060"/>
                </a:solidFill>
                <a:effectLst/>
                <a:latin typeface="Arial" panose="020B0604020202020204" pitchFamily="34" charset="0"/>
                <a:cs typeface="Arial" panose="020B0604020202020204" pitchFamily="34" charset="0"/>
              </a:rPr>
              <a:t>DSTT is a team-based, on-the job training program to promote data science skill building. Learners in this 12-month program work collaboratively on a project that addresses a current agency need related to DMI. </a:t>
            </a:r>
          </a:p>
          <a:p>
            <a:pPr algn="l" fontAlgn="base"/>
            <a:r>
              <a:rPr lang="en-US" sz="2400" b="0" i="0">
                <a:solidFill>
                  <a:srgbClr val="002060"/>
                </a:solidFill>
                <a:effectLst/>
                <a:latin typeface="Arial" panose="020B0604020202020204" pitchFamily="34" charset="0"/>
                <a:cs typeface="Arial" panose="020B0604020202020204" pitchFamily="34" charset="0"/>
              </a:rPr>
              <a:t>Participating teams are matched with an SME coach, receive Coursera licenses with a curated data science course library, receive $12,000 training stipend, and benefit from the DSTT community of practice on CSTE Connect.  </a:t>
            </a:r>
          </a:p>
          <a:p>
            <a:pPr algn="l" fontAlgn="base"/>
            <a:r>
              <a:rPr lang="en-US" sz="2400" b="0" i="0">
                <a:solidFill>
                  <a:srgbClr val="002060"/>
                </a:solidFill>
                <a:effectLst/>
                <a:latin typeface="Arial" panose="020B0604020202020204" pitchFamily="34" charset="0"/>
                <a:cs typeface="Arial" panose="020B0604020202020204" pitchFamily="34" charset="0"/>
              </a:rPr>
              <a:t>Please contact Kacy </a:t>
            </a:r>
            <a:r>
              <a:rPr lang="en-US" sz="2400" b="0" i="0" err="1">
                <a:solidFill>
                  <a:srgbClr val="002060"/>
                </a:solidFill>
                <a:effectLst/>
                <a:latin typeface="Arial" panose="020B0604020202020204" pitchFamily="34" charset="0"/>
                <a:cs typeface="Arial" panose="020B0604020202020204" pitchFamily="34" charset="0"/>
              </a:rPr>
              <a:t>Chrestman</a:t>
            </a:r>
            <a:r>
              <a:rPr lang="en-US" sz="2400" b="0" i="0">
                <a:solidFill>
                  <a:srgbClr val="002060"/>
                </a:solidFill>
                <a:effectLst/>
                <a:latin typeface="Arial" panose="020B0604020202020204" pitchFamily="34" charset="0"/>
                <a:cs typeface="Arial" panose="020B0604020202020204" pitchFamily="34" charset="0"/>
              </a:rPr>
              <a:t> at </a:t>
            </a:r>
            <a:r>
              <a:rPr lang="en-US" sz="2400" b="0" i="0">
                <a:solidFill>
                  <a:srgbClr val="002060"/>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dstt@cste.org</a:t>
            </a:r>
            <a:r>
              <a:rPr lang="en-US" sz="2400" b="0" i="0">
                <a:solidFill>
                  <a:srgbClr val="002060"/>
                </a:solidFill>
                <a:effectLst/>
                <a:latin typeface="Arial" panose="020B0604020202020204" pitchFamily="34" charset="0"/>
                <a:cs typeface="Arial" panose="020B0604020202020204" pitchFamily="34" charset="0"/>
              </a:rPr>
              <a:t> with questions.   </a:t>
            </a:r>
          </a:p>
          <a:p>
            <a:endParaRPr lang="en-US"/>
          </a:p>
        </p:txBody>
      </p:sp>
    </p:spTree>
    <p:extLst>
      <p:ext uri="{BB962C8B-B14F-4D97-AF65-F5344CB8AC3E}">
        <p14:creationId xmlns:p14="http://schemas.microsoft.com/office/powerpoint/2010/main" val="1967585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7893A-FF55-F5C7-5C5E-40C28628D9E3}"/>
              </a:ext>
            </a:extLst>
          </p:cNvPr>
          <p:cNvSpPr>
            <a:spLocks noGrp="1"/>
          </p:cNvSpPr>
          <p:nvPr>
            <p:ph type="title"/>
          </p:nvPr>
        </p:nvSpPr>
        <p:spPr/>
        <p:txBody>
          <a:bodyPr/>
          <a:lstStyle/>
          <a:p>
            <a:r>
              <a:rPr lang="en-US"/>
              <a:t>2024 CSTE LEAD Program</a:t>
            </a:r>
          </a:p>
        </p:txBody>
      </p:sp>
      <p:sp>
        <p:nvSpPr>
          <p:cNvPr id="3" name="Content Placeholder 2">
            <a:extLst>
              <a:ext uri="{FF2B5EF4-FFF2-40B4-BE49-F238E27FC236}">
                <a16:creationId xmlns:a16="http://schemas.microsoft.com/office/drawing/2014/main" id="{75FDD4D5-1159-11ED-CD98-4728973743E4}"/>
              </a:ext>
            </a:extLst>
          </p:cNvPr>
          <p:cNvSpPr>
            <a:spLocks noGrp="1"/>
          </p:cNvSpPr>
          <p:nvPr>
            <p:ph idx="1"/>
          </p:nvPr>
        </p:nvSpPr>
        <p:spPr/>
        <p:txBody>
          <a:bodyPr>
            <a:normAutofit/>
          </a:bodyPr>
          <a:lstStyle/>
          <a:p>
            <a:r>
              <a:rPr lang="en-US" sz="2400">
                <a:solidFill>
                  <a:srgbClr val="002060"/>
                </a:solidFill>
                <a:latin typeface="Arial" panose="020B0604020202020204" pitchFamily="34" charset="0"/>
                <a:cs typeface="Arial" panose="020B0604020202020204" pitchFamily="34" charset="0"/>
              </a:rPr>
              <a:t>Leading Epidemiologists Advancing Data (LEAD) Program – 12-month leadership program for mid-career epidemiologists to enhance the applied epidemiology workforce and develop leaders </a:t>
            </a:r>
          </a:p>
          <a:p>
            <a:r>
              <a:rPr lang="en-US" sz="2400" b="0" i="0">
                <a:solidFill>
                  <a:srgbClr val="002060"/>
                </a:solidFill>
                <a:effectLst/>
                <a:latin typeface="Arial" panose="020B0604020202020204" pitchFamily="34" charset="0"/>
                <a:cs typeface="Arial" panose="020B0604020202020204" pitchFamily="34" charset="0"/>
              </a:rPr>
              <a:t>Each participant will complete a leadership project in their department, as well as engage in professional networking, mentorship, and skill-building exercises</a:t>
            </a:r>
          </a:p>
          <a:p>
            <a:r>
              <a:rPr lang="en-US" sz="2400" b="1" i="0">
                <a:solidFill>
                  <a:srgbClr val="002060"/>
                </a:solidFill>
                <a:effectLst/>
                <a:latin typeface="Arial" panose="020B0604020202020204" pitchFamily="34" charset="0"/>
                <a:cs typeface="Arial" panose="020B0604020202020204" pitchFamily="34" charset="0"/>
                <a:hlinkClick r:id="rId2"/>
              </a:rPr>
              <a:t>Applications</a:t>
            </a:r>
            <a:r>
              <a:rPr lang="en-US" sz="2400" b="1" i="0">
                <a:solidFill>
                  <a:srgbClr val="002060"/>
                </a:solidFill>
                <a:effectLst/>
                <a:latin typeface="Arial" panose="020B0604020202020204" pitchFamily="34" charset="0"/>
                <a:cs typeface="Arial" panose="020B0604020202020204" pitchFamily="34" charset="0"/>
              </a:rPr>
              <a:t> are due by October 30, 2023.</a:t>
            </a:r>
            <a:br>
              <a:rPr lang="en-US"/>
            </a:br>
            <a:endParaRPr lang="en-US"/>
          </a:p>
        </p:txBody>
      </p:sp>
    </p:spTree>
    <p:extLst>
      <p:ext uri="{BB962C8B-B14F-4D97-AF65-F5344CB8AC3E}">
        <p14:creationId xmlns:p14="http://schemas.microsoft.com/office/powerpoint/2010/main" val="3816994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A8B29-8AAE-8FD5-41E4-CD22630BB784}"/>
              </a:ext>
            </a:extLst>
          </p:cNvPr>
          <p:cNvSpPr>
            <a:spLocks noGrp="1"/>
          </p:cNvSpPr>
          <p:nvPr>
            <p:ph type="title"/>
          </p:nvPr>
        </p:nvSpPr>
        <p:spPr/>
        <p:txBody>
          <a:bodyPr>
            <a:normAutofit fontScale="90000"/>
          </a:bodyPr>
          <a:lstStyle/>
          <a:p>
            <a:r>
              <a:rPr lang="en-US"/>
              <a:t>New CSTE Workgroup for Applied Epi Course Content Development</a:t>
            </a:r>
          </a:p>
        </p:txBody>
      </p:sp>
      <p:sp>
        <p:nvSpPr>
          <p:cNvPr id="3" name="Content Placeholder 2">
            <a:extLst>
              <a:ext uri="{FF2B5EF4-FFF2-40B4-BE49-F238E27FC236}">
                <a16:creationId xmlns:a16="http://schemas.microsoft.com/office/drawing/2014/main" id="{7ED88968-F552-CFD2-31C7-10C922D4BC57}"/>
              </a:ext>
            </a:extLst>
          </p:cNvPr>
          <p:cNvSpPr>
            <a:spLocks noGrp="1"/>
          </p:cNvSpPr>
          <p:nvPr>
            <p:ph idx="1"/>
          </p:nvPr>
        </p:nvSpPr>
        <p:spPr/>
        <p:txBody>
          <a:bodyPr>
            <a:normAutofit lnSpcReduction="10000"/>
          </a:bodyPr>
          <a:lstStyle/>
          <a:p>
            <a:r>
              <a:rPr lang="en-US">
                <a:solidFill>
                  <a:srgbClr val="002060"/>
                </a:solidFill>
                <a:latin typeface="Arial" panose="020B0604020202020204" pitchFamily="34" charset="0"/>
                <a:cs typeface="Arial" panose="020B0604020202020204" pitchFamily="34" charset="0"/>
              </a:rPr>
              <a:t>CSTE is starting a new workgroup to advise on the content development of the online course: “Applying Your Epi Knowledge in Public Health Practice: Essential On-the-Job Skills for Applied Epidemiologists.” </a:t>
            </a:r>
          </a:p>
          <a:p>
            <a:r>
              <a:rPr lang="en-US">
                <a:solidFill>
                  <a:srgbClr val="002060"/>
                </a:solidFill>
                <a:latin typeface="Arial" panose="020B0604020202020204" pitchFamily="34" charset="0"/>
                <a:cs typeface="Arial" panose="020B0604020202020204" pitchFamily="34" charset="0"/>
              </a:rPr>
              <a:t>Duties include:</a:t>
            </a:r>
          </a:p>
          <a:p>
            <a:pPr lvl="1"/>
            <a:r>
              <a:rPr lang="en-US">
                <a:solidFill>
                  <a:srgbClr val="002060"/>
                </a:solidFill>
                <a:latin typeface="Arial" panose="020B0604020202020204" pitchFamily="34" charset="0"/>
                <a:cs typeface="Arial" panose="020B0604020202020204" pitchFamily="34" charset="0"/>
              </a:rPr>
              <a:t>P</a:t>
            </a:r>
            <a:r>
              <a:rPr lang="en-US" b="0" i="0">
                <a:solidFill>
                  <a:srgbClr val="002060"/>
                </a:solidFill>
                <a:effectLst/>
                <a:latin typeface="Arial" panose="020B0604020202020204" pitchFamily="34" charset="0"/>
                <a:cs typeface="Arial" panose="020B0604020202020204" pitchFamily="34" charset="0"/>
              </a:rPr>
              <a:t>articipate in monthly meetings from October 2023 through February 2024</a:t>
            </a:r>
          </a:p>
          <a:p>
            <a:pPr lvl="1"/>
            <a:r>
              <a:rPr lang="en-US">
                <a:solidFill>
                  <a:srgbClr val="002060"/>
                </a:solidFill>
                <a:latin typeface="Arial" panose="020B0604020202020204" pitchFamily="34" charset="0"/>
                <a:cs typeface="Arial" panose="020B0604020202020204" pitchFamily="34" charset="0"/>
              </a:rPr>
              <a:t>R</a:t>
            </a:r>
            <a:r>
              <a:rPr lang="en-US" b="0" i="0">
                <a:solidFill>
                  <a:srgbClr val="002060"/>
                </a:solidFill>
                <a:effectLst/>
                <a:latin typeface="Arial" panose="020B0604020202020204" pitchFamily="34" charset="0"/>
                <a:cs typeface="Arial" panose="020B0604020202020204" pitchFamily="34" charset="0"/>
              </a:rPr>
              <a:t>eview draft materials in advance of meetings</a:t>
            </a:r>
            <a:endParaRPr lang="en-US">
              <a:solidFill>
                <a:srgbClr val="002060"/>
              </a:solidFill>
              <a:latin typeface="Arial" panose="020B0604020202020204" pitchFamily="34" charset="0"/>
              <a:cs typeface="Arial" panose="020B0604020202020204" pitchFamily="34" charset="0"/>
            </a:endParaRPr>
          </a:p>
          <a:p>
            <a:pPr lvl="1"/>
            <a:r>
              <a:rPr lang="en-US" b="0" i="0">
                <a:solidFill>
                  <a:srgbClr val="002060"/>
                </a:solidFill>
                <a:effectLst/>
                <a:latin typeface="Arial" panose="020B0604020202020204" pitchFamily="34" charset="0"/>
                <a:cs typeface="Arial" panose="020B0604020202020204" pitchFamily="34" charset="0"/>
              </a:rPr>
              <a:t>Expected time commitment is 3-5 hours per month</a:t>
            </a:r>
            <a:endParaRPr lang="en-US">
              <a:solidFill>
                <a:srgbClr val="002060"/>
              </a:solidFill>
              <a:latin typeface="Arial" panose="020B0604020202020204" pitchFamily="34" charset="0"/>
              <a:cs typeface="Arial" panose="020B0604020202020204" pitchFamily="34" charset="0"/>
            </a:endParaRPr>
          </a:p>
          <a:p>
            <a:r>
              <a:rPr lang="en-US">
                <a:solidFill>
                  <a:srgbClr val="002060"/>
                </a:solidFill>
                <a:latin typeface="Arial" panose="020B0604020202020204" pitchFamily="34" charset="0"/>
                <a:cs typeface="Arial" panose="020B0604020202020204" pitchFamily="34" charset="0"/>
              </a:rPr>
              <a:t>Sign up here if you’re interested: </a:t>
            </a:r>
            <a:r>
              <a:rPr lang="en-US" b="0" i="0">
                <a:solidFill>
                  <a:srgbClr val="000000"/>
                </a:solidFill>
                <a:effectLst/>
                <a:latin typeface="Segoe UI" panose="020B0502040204020203" pitchFamily="34" charset="0"/>
                <a:hlinkClick r:id="rId2"/>
              </a:rPr>
              <a:t>https://cste.us6.list-manage.com/track/click?u=a74794e707a0d58b86a809758&amp;id=1dc92d1da7&amp;e=f3dfc7a50b</a:t>
            </a:r>
            <a:endParaRPr lang="en-US" b="0" i="0">
              <a:solidFill>
                <a:srgbClr val="000000"/>
              </a:solidFill>
              <a:effectLst/>
              <a:latin typeface="Segoe UI" panose="020B0502040204020203" pitchFamily="34" charset="0"/>
            </a:endParaRPr>
          </a:p>
          <a:p>
            <a:endParaRPr lang="en-US">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4175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B2822-F33A-97AB-363A-C9333D250D10}"/>
              </a:ext>
            </a:extLst>
          </p:cNvPr>
          <p:cNvSpPr>
            <a:spLocks noGrp="1"/>
          </p:cNvSpPr>
          <p:nvPr>
            <p:ph type="title"/>
          </p:nvPr>
        </p:nvSpPr>
        <p:spPr/>
        <p:txBody>
          <a:bodyPr vert="horz" lIns="91440" tIns="45720" rIns="91440" bIns="45720" rtlCol="0" anchor="ctr">
            <a:noAutofit/>
          </a:bodyPr>
          <a:lstStyle/>
          <a:p>
            <a:r>
              <a:rPr lang="en-US" sz="3600">
                <a:latin typeface="Arial"/>
                <a:cs typeface="Arial"/>
              </a:rPr>
              <a:t>Feedback Requested: Minimum Dataset for Case Notifications During an Emergency</a:t>
            </a:r>
            <a:endParaRPr lang="en-US" sz="3600"/>
          </a:p>
        </p:txBody>
      </p:sp>
      <p:sp>
        <p:nvSpPr>
          <p:cNvPr id="3" name="Content Placeholder 2">
            <a:extLst>
              <a:ext uri="{FF2B5EF4-FFF2-40B4-BE49-F238E27FC236}">
                <a16:creationId xmlns:a16="http://schemas.microsoft.com/office/drawing/2014/main" id="{BB5777C9-475C-5304-23E5-75F78B49844F}"/>
              </a:ext>
            </a:extLst>
          </p:cNvPr>
          <p:cNvSpPr>
            <a:spLocks noGrp="1"/>
          </p:cNvSpPr>
          <p:nvPr>
            <p:ph idx="1"/>
          </p:nvPr>
        </p:nvSpPr>
        <p:spPr>
          <a:xfrm>
            <a:off x="283779" y="1547310"/>
            <a:ext cx="11627913" cy="4601365"/>
          </a:xfrm>
        </p:spPr>
        <p:txBody>
          <a:bodyPr vert="horz" lIns="91440" tIns="45720" rIns="91440" bIns="45720" rtlCol="0" anchor="t">
            <a:normAutofit fontScale="92500" lnSpcReduction="10000"/>
          </a:bodyPr>
          <a:lstStyle/>
          <a:p>
            <a:r>
              <a:rPr lang="en-US">
                <a:solidFill>
                  <a:srgbClr val="002060"/>
                </a:solidFill>
                <a:latin typeface="Arial"/>
                <a:ea typeface="Calibri"/>
                <a:cs typeface="Calibri"/>
              </a:rPr>
              <a:t>CSTE is seeking to measure agreement and collect member feedback on the draft set of minimum data elements for CDC case notification during the initial stages of an emergency</a:t>
            </a:r>
          </a:p>
          <a:p>
            <a:r>
              <a:rPr lang="en-US">
                <a:solidFill>
                  <a:srgbClr val="002060"/>
                </a:solidFill>
                <a:latin typeface="Arial"/>
                <a:ea typeface="Calibri"/>
                <a:cs typeface="Calibri"/>
              </a:rPr>
              <a:t>Intent: jurisdictions to implement the recommended minimum dataset in surveillance systems for data exchange, though details for how, when, and to where data are transmitted to CDC are not in scope</a:t>
            </a:r>
          </a:p>
          <a:p>
            <a:r>
              <a:rPr lang="en-US">
                <a:solidFill>
                  <a:srgbClr val="002060"/>
                </a:solidFill>
                <a:latin typeface="Arial"/>
                <a:ea typeface="Calibri"/>
                <a:cs typeface="Calibri"/>
              </a:rPr>
              <a:t>Deadline for feedback: </a:t>
            </a:r>
            <a:r>
              <a:rPr lang="en-US" b="1">
                <a:solidFill>
                  <a:srgbClr val="FF0000"/>
                </a:solidFill>
                <a:latin typeface="Arial"/>
                <a:ea typeface="Calibri"/>
                <a:cs typeface="Calibri"/>
              </a:rPr>
              <a:t>end of day 10/13</a:t>
            </a:r>
          </a:p>
          <a:p>
            <a:r>
              <a:rPr lang="en-US">
                <a:solidFill>
                  <a:srgbClr val="002060"/>
                </a:solidFill>
                <a:latin typeface="Arial"/>
                <a:ea typeface="Calibri"/>
                <a:cs typeface="Calibri"/>
              </a:rPr>
              <a:t>Multiple responses from jurisdictions allowed, but coordinate to extent possible</a:t>
            </a:r>
          </a:p>
          <a:p>
            <a:r>
              <a:rPr lang="en-US">
                <a:solidFill>
                  <a:srgbClr val="002060"/>
                </a:solidFill>
                <a:latin typeface="Arial"/>
                <a:ea typeface="Calibri"/>
                <a:cs typeface="Calibri"/>
              </a:rPr>
              <a:t>Link to feedback form: </a:t>
            </a:r>
          </a:p>
          <a:p>
            <a:pPr marL="0" indent="0" algn="ctr">
              <a:buNone/>
            </a:pPr>
            <a:r>
              <a:rPr lang="en-US">
                <a:latin typeface="Arial"/>
                <a:ea typeface="Calibri"/>
                <a:cs typeface="Calibri"/>
                <a:hlinkClick r:id="rId3"/>
              </a:rPr>
              <a:t>https://app.smartsheet.com/b/form/5a07a91d3d514c498c016227480ee0d8</a:t>
            </a:r>
            <a:r>
              <a:rPr lang="en-US">
                <a:latin typeface="Arial"/>
                <a:ea typeface="Calibri"/>
                <a:cs typeface="Calibri"/>
              </a:rPr>
              <a:t> </a:t>
            </a:r>
            <a:br>
              <a:rPr lang="en-US">
                <a:latin typeface="Arial"/>
                <a:ea typeface="Calibri"/>
                <a:cs typeface="Calibri"/>
              </a:rPr>
            </a:br>
            <a:endParaRPr lang="en-US">
              <a:solidFill>
                <a:srgbClr val="404040"/>
              </a:solidFill>
              <a:latin typeface="Arial"/>
              <a:ea typeface="Calibri"/>
              <a:cs typeface="Calibri"/>
            </a:endParaRPr>
          </a:p>
        </p:txBody>
      </p:sp>
    </p:spTree>
    <p:extLst>
      <p:ext uri="{BB962C8B-B14F-4D97-AF65-F5344CB8AC3E}">
        <p14:creationId xmlns:p14="http://schemas.microsoft.com/office/powerpoint/2010/main" val="1791541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normAutofit fontScale="90000"/>
          </a:bodyPr>
          <a:lstStyle/>
          <a:p>
            <a:r>
              <a:rPr lang="en-US" sz="2800" b="1">
                <a:latin typeface="Arial"/>
                <a:cs typeface="Arial"/>
              </a:rPr>
              <a:t>Welcome to the October National ELR Workgroup Call!</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79" y="1311453"/>
            <a:ext cx="11627913" cy="4515614"/>
          </a:xfrm>
        </p:spPr>
        <p:txBody>
          <a:bodyPr vert="horz" lIns="91440" tIns="45720" rIns="91440" bIns="45720" rtlCol="0" anchor="t">
            <a:noAutofit/>
          </a:bodyPr>
          <a:lstStyle/>
          <a:p>
            <a:pPr marL="0" indent="0">
              <a:spcBef>
                <a:spcPts val="700"/>
              </a:spcBef>
              <a:spcAft>
                <a:spcPts val="400"/>
              </a:spcAft>
              <a:buNone/>
            </a:pPr>
            <a:r>
              <a:rPr lang="en-US" sz="2400" b="1" u="sng">
                <a:solidFill>
                  <a:srgbClr val="002060"/>
                </a:solidFill>
                <a:latin typeface="Arial" panose="020B0604020202020204" pitchFamily="34" charset="0"/>
                <a:cs typeface="Arial" panose="020B0604020202020204" pitchFamily="34" charset="0"/>
              </a:rPr>
              <a:t>Agenda</a:t>
            </a:r>
            <a:endParaRPr lang="en-US" sz="2400">
              <a:solidFill>
                <a:srgbClr val="002060"/>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a:solidFill>
                  <a:srgbClr val="002060"/>
                </a:solidFill>
                <a:effectLst/>
                <a:latin typeface="Arial" panose="020B0604020202020204" pitchFamily="34" charset="0"/>
                <a:ea typeface="Times New Roman" panose="02020603050405020304" pitchFamily="18" charset="0"/>
                <a:cs typeface="Arial" panose="020B0604020202020204" pitchFamily="34" charset="0"/>
              </a:rPr>
              <a:t>Welcome </a:t>
            </a:r>
            <a:r>
              <a:rPr lang="en-US" sz="240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2400" i="1">
                <a:solidFill>
                  <a:srgbClr val="002060"/>
                </a:solidFill>
                <a:latin typeface="Arial" panose="020B0604020202020204" pitchFamily="34" charset="0"/>
                <a:ea typeface="Times New Roman" panose="02020603050405020304" pitchFamily="18" charset="0"/>
                <a:cs typeface="Arial" panose="020B0604020202020204" pitchFamily="34" charset="0"/>
              </a:rPr>
              <a:t>Cody McNeese (OR)/Nicole Kikuchi (TN)</a:t>
            </a:r>
          </a:p>
          <a:p>
            <a:pPr marL="457200" indent="-457200">
              <a:spcBef>
                <a:spcPts val="0"/>
              </a:spcBef>
              <a:spcAft>
                <a:spcPts val="600"/>
              </a:spcAft>
              <a:buClr>
                <a:schemeClr val="accent1">
                  <a:lumMod val="50000"/>
                </a:schemeClr>
              </a:buClr>
              <a:buFont typeface="+mj-lt"/>
              <a:buAutoNum type="arabicPeriod"/>
            </a:pPr>
            <a:r>
              <a:rPr lang="en-US" sz="2400">
                <a:solidFill>
                  <a:srgbClr val="002060"/>
                </a:solidFill>
                <a:latin typeface="Arial" panose="020B0604020202020204" pitchFamily="34" charset="0"/>
                <a:ea typeface="Times New Roman" panose="02020603050405020304" pitchFamily="18" charset="0"/>
                <a:cs typeface="Arial" panose="020B0604020202020204" pitchFamily="34" charset="0"/>
              </a:rPr>
              <a:t>CSTE announcements – </a:t>
            </a:r>
            <a:r>
              <a:rPr lang="en-US" sz="2400" i="1">
                <a:solidFill>
                  <a:srgbClr val="002060"/>
                </a:solidFill>
                <a:latin typeface="Arial" panose="020B0604020202020204" pitchFamily="34" charset="0"/>
                <a:ea typeface="Times New Roman" panose="02020603050405020304" pitchFamily="18" charset="0"/>
                <a:cs typeface="Arial" panose="020B0604020202020204" pitchFamily="34" charset="0"/>
              </a:rPr>
              <a:t>Devra Barter (CSTE)</a:t>
            </a:r>
          </a:p>
          <a:p>
            <a:pPr marL="457200" indent="-457200">
              <a:spcBef>
                <a:spcPts val="0"/>
              </a:spcBef>
              <a:spcAft>
                <a:spcPts val="600"/>
              </a:spcAft>
              <a:buClr>
                <a:schemeClr val="accent1">
                  <a:lumMod val="50000"/>
                </a:schemeClr>
              </a:buClr>
              <a:buFont typeface="+mj-lt"/>
              <a:buAutoNum type="arabicPeriod"/>
            </a:pPr>
            <a:r>
              <a:rPr lang="en-US" sz="2400" b="0" i="0">
                <a:solidFill>
                  <a:srgbClr val="002060"/>
                </a:solidFill>
                <a:effectLst/>
                <a:latin typeface="Arial" panose="020B0604020202020204" pitchFamily="34" charset="0"/>
                <a:cs typeface="Arial" panose="020B0604020202020204" pitchFamily="34" charset="0"/>
              </a:rPr>
              <a:t>HL7 ELR latest version (LRI PH profile) Standards Discussion – ongoing considerations –</a:t>
            </a:r>
            <a:r>
              <a:rPr lang="en-US" sz="2400" b="0" i="1">
                <a:solidFill>
                  <a:srgbClr val="002060"/>
                </a:solidFill>
                <a:effectLst/>
                <a:latin typeface="Arial" panose="020B0604020202020204" pitchFamily="34" charset="0"/>
                <a:cs typeface="Arial" panose="020B0604020202020204" pitchFamily="34" charset="0"/>
              </a:rPr>
              <a:t> Riki Merrick (APHL)</a:t>
            </a:r>
            <a:endParaRPr lang="en-US" sz="2400" b="0" i="0">
              <a:solidFill>
                <a:srgbClr val="002060"/>
              </a:solidFill>
              <a:effectLst/>
              <a:latin typeface="Arial" panose="020B0604020202020204" pitchFamily="34" charset="0"/>
              <a:cs typeface="Arial" panose="020B0604020202020204" pitchFamily="34" charset="0"/>
            </a:endParaRPr>
          </a:p>
          <a:p>
            <a:pPr marL="914400" lvl="1" indent="-457200" algn="l" fontAlgn="base">
              <a:buFont typeface="+mj-lt"/>
              <a:buAutoNum type="alphaLcParenR"/>
            </a:pPr>
            <a:r>
              <a:rPr lang="en-US" sz="2000" b="0" i="0">
                <a:solidFill>
                  <a:srgbClr val="002060"/>
                </a:solidFill>
                <a:effectLst/>
                <a:latin typeface="Arial" panose="020B0604020202020204" pitchFamily="34" charset="0"/>
                <a:cs typeface="Arial" panose="020B0604020202020204" pitchFamily="34" charset="0"/>
              </a:rPr>
              <a:t>Usage of ORC-21 and ORC-24 – compare the differences between ELR R1 (implemented) and LRI </a:t>
            </a:r>
            <a:r>
              <a:rPr lang="en-US" sz="2000" b="0" i="0" err="1">
                <a:solidFill>
                  <a:srgbClr val="002060"/>
                </a:solidFill>
                <a:effectLst/>
                <a:latin typeface="Arial" panose="020B0604020202020204" pitchFamily="34" charset="0"/>
                <a:cs typeface="Arial" panose="020B0604020202020204" pitchFamily="34" charset="0"/>
              </a:rPr>
              <a:t>PH_Component</a:t>
            </a:r>
            <a:endParaRPr lang="en-US" sz="2000" b="0" i="0">
              <a:solidFill>
                <a:srgbClr val="002060"/>
              </a:solidFill>
              <a:effectLst/>
              <a:latin typeface="Arial" panose="020B0604020202020204" pitchFamily="34" charset="0"/>
              <a:cs typeface="Arial" panose="020B0604020202020204" pitchFamily="34" charset="0"/>
            </a:endParaRPr>
          </a:p>
          <a:p>
            <a:pPr marL="914400" lvl="1" indent="-457200" algn="l" fontAlgn="base">
              <a:buFont typeface="+mj-lt"/>
              <a:buAutoNum type="alphaLcParenR"/>
            </a:pPr>
            <a:r>
              <a:rPr lang="en-US" sz="2000" b="0" i="0">
                <a:solidFill>
                  <a:srgbClr val="002060"/>
                </a:solidFill>
                <a:effectLst/>
                <a:latin typeface="Arial" panose="020B0604020202020204" pitchFamily="34" charset="0"/>
                <a:cs typeface="Arial" panose="020B0604020202020204" pitchFamily="34" charset="0"/>
              </a:rPr>
              <a:t>Inclusion of National Provider Identifier (NPI) level 2 in new data type flavor for the assigning authority in ORC-2, ORB-2, and PID-3</a:t>
            </a:r>
          </a:p>
          <a:p>
            <a:pPr marL="457200" indent="-457200" fontAlgn="base">
              <a:buFont typeface="+mj-lt"/>
              <a:buAutoNum type="arabicPeriod"/>
            </a:pPr>
            <a:r>
              <a:rPr lang="en-US" sz="2400" b="0" i="0">
                <a:solidFill>
                  <a:srgbClr val="002060"/>
                </a:solidFill>
                <a:effectLst/>
                <a:latin typeface="Arial" panose="020B0604020202020204" pitchFamily="34" charset="0"/>
                <a:cs typeface="Arial" panose="020B0604020202020204" pitchFamily="34" charset="0"/>
              </a:rPr>
              <a:t>2023 Data Quality Assurance Strategy Series wrap-up – summary and key take-aways –</a:t>
            </a:r>
            <a:r>
              <a:rPr lang="en-US" sz="2400" b="0" i="1">
                <a:solidFill>
                  <a:srgbClr val="002060"/>
                </a:solidFill>
                <a:effectLst/>
                <a:latin typeface="Arial" panose="020B0604020202020204" pitchFamily="34" charset="0"/>
                <a:cs typeface="Arial" panose="020B0604020202020204" pitchFamily="34" charset="0"/>
              </a:rPr>
              <a:t> Cody McNeese (OR)</a:t>
            </a:r>
            <a:endParaRPr lang="en-US" sz="2400" b="0" i="0">
              <a:solidFill>
                <a:srgbClr val="002060"/>
              </a:solidFill>
              <a:effectLst/>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b="0" i="0">
                <a:solidFill>
                  <a:srgbClr val="002060"/>
                </a:solidFill>
                <a:effectLst/>
                <a:latin typeface="Arial" panose="020B0604020202020204" pitchFamily="34" charset="0"/>
                <a:cs typeface="Arial" panose="020B0604020202020204" pitchFamily="34" charset="0"/>
              </a:rPr>
              <a:t>Adjourn</a:t>
            </a:r>
            <a:endParaRPr lang="en-US" sz="2400">
              <a:solidFill>
                <a:srgbClr val="002060"/>
              </a:solidFill>
              <a:latin typeface="Arial" panose="020B0604020202020204" pitchFamily="34" charset="0"/>
              <a:ea typeface="+mn-lt"/>
              <a:cs typeface="Arial" panose="020B0604020202020204" pitchFamily="34" charset="0"/>
            </a:endParaRPr>
          </a:p>
          <a:p>
            <a:pPr marL="457200" lvl="1" indent="0">
              <a:buNone/>
            </a:pPr>
            <a:endParaRPr lang="en-US">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sz="2400">
              <a:solidFill>
                <a:srgbClr val="002060"/>
              </a:solidFill>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C599B9CC-A33A-4F2C-A210-EC2E5FD92E8E}"/>
              </a:ext>
            </a:extLst>
          </p:cNvPr>
          <p:cNvSpPr txBox="1"/>
          <p:nvPr/>
        </p:nvSpPr>
        <p:spPr>
          <a:xfrm>
            <a:off x="7171770" y="5364550"/>
            <a:ext cx="4261278" cy="646331"/>
          </a:xfrm>
          <a:prstGeom prst="rect">
            <a:avLst/>
          </a:prstGeom>
          <a:noFill/>
        </p:spPr>
        <p:txBody>
          <a:bodyPr wrap="square" lIns="91440" tIns="45720" rIns="91440" bIns="45720" rtlCol="0" anchor="t">
            <a:spAutoFit/>
          </a:bodyPr>
          <a:lstStyle/>
          <a:p>
            <a:r>
              <a:rPr lang="en-US" b="1">
                <a:solidFill>
                  <a:srgbClr val="C00000"/>
                </a:solidFill>
              </a:rPr>
              <a:t>Next Call: November 7, 2023 @ 1 pm ET* New Calendar Invite Coming Soon</a:t>
            </a:r>
            <a:endParaRPr lang="en-US" b="1">
              <a:solidFill>
                <a:srgbClr val="C00000"/>
              </a:solidFill>
              <a:cs typeface="Calibri"/>
            </a:endParaRPr>
          </a:p>
        </p:txBody>
      </p:sp>
      <p:sp>
        <p:nvSpPr>
          <p:cNvPr id="5" name="TextBox 4">
            <a:extLst>
              <a:ext uri="{FF2B5EF4-FFF2-40B4-BE49-F238E27FC236}">
                <a16:creationId xmlns:a16="http://schemas.microsoft.com/office/drawing/2014/main" id="{0B14E524-57FC-7697-5701-39C4015355BB}"/>
              </a:ext>
            </a:extLst>
          </p:cNvPr>
          <p:cNvSpPr txBox="1"/>
          <p:nvPr/>
        </p:nvSpPr>
        <p:spPr>
          <a:xfrm>
            <a:off x="8462211" y="5564605"/>
            <a:ext cx="393031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i="1">
              <a:cs typeface="Calibri"/>
            </a:endParaRPr>
          </a:p>
        </p:txBody>
      </p:sp>
    </p:spTree>
    <p:extLst>
      <p:ext uri="{BB962C8B-B14F-4D97-AF65-F5344CB8AC3E}">
        <p14:creationId xmlns:p14="http://schemas.microsoft.com/office/powerpoint/2010/main" val="19050850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4</Notes>
  <HiddenSlides>0</HiddenSlide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Office Theme</vt:lpstr>
      <vt:lpstr>Custom Design</vt:lpstr>
      <vt:lpstr>Welcome to the October National ELR Workgroup Call!</vt:lpstr>
      <vt:lpstr>Upcoming Call Schedule</vt:lpstr>
      <vt:lpstr>Data Science Team Training Program (DSTT) </vt:lpstr>
      <vt:lpstr>2024 CSTE LEAD Program</vt:lpstr>
      <vt:lpstr>New CSTE Workgroup for Applied Epi Course Content Development</vt:lpstr>
      <vt:lpstr>Feedback Requested: Minimum Dataset for Case Notifications During an Emergency</vt:lpstr>
      <vt:lpstr>Welcome to the October National ELR Workgroup Call!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March National ELR Workgroup Call!</dc:title>
  <dc:creator>Devra Barter</dc:creator>
  <cp:revision>1</cp:revision>
  <dcterms:created xsi:type="dcterms:W3CDTF">2023-04-03T16:07:08Z</dcterms:created>
  <dcterms:modified xsi:type="dcterms:W3CDTF">2023-10-03T16:41:28Z</dcterms:modified>
</cp:coreProperties>
</file>